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6" r:id="rId3"/>
    <p:sldId id="259" r:id="rId4"/>
    <p:sldId id="272" r:id="rId5"/>
    <p:sldId id="273" r:id="rId6"/>
    <p:sldId id="274" r:id="rId7"/>
    <p:sldId id="275" r:id="rId8"/>
    <p:sldId id="276" r:id="rId9"/>
    <p:sldId id="277" r:id="rId10"/>
  </p:sldIdLst>
  <p:sldSz cx="9144000" cy="6858000" type="screen4x3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1032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82A97F2B-558F-4386-B74C-593519056FEE}" type="datetimeFigureOut">
              <a:rPr lang="en-US" smtClean="0"/>
              <a:pPr/>
              <a:t>4/19/2016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0315"/>
            <a:ext cx="5615940" cy="4187666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69B04A60-2008-43D9-B148-9DFB286340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899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4A60-2008-43D9-B148-9DFB2863400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123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4A60-2008-43D9-B148-9DFB2863400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853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4A60-2008-43D9-B148-9DFB2863400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46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4A60-2008-43D9-B148-9DFB2863400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967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4A60-2008-43D9-B148-9DFB2863400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372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4A60-2008-43D9-B148-9DFB2863400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93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4A60-2008-43D9-B148-9DFB2863400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7880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4A60-2008-43D9-B148-9DFB2863400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839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04A60-2008-43D9-B148-9DFB2863400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40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911B-D594-4B96-A636-3F102D8C63D4}" type="datetimeFigureOut">
              <a:rPr lang="en-US" smtClean="0"/>
              <a:pPr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C9397-A034-477F-B679-9EA93CB04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911B-D594-4B96-A636-3F102D8C63D4}" type="datetimeFigureOut">
              <a:rPr lang="en-US" smtClean="0"/>
              <a:pPr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C9397-A034-477F-B679-9EA93CB04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911B-D594-4B96-A636-3F102D8C63D4}" type="datetimeFigureOut">
              <a:rPr lang="en-US" smtClean="0"/>
              <a:pPr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C9397-A034-477F-B679-9EA93CB04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911B-D594-4B96-A636-3F102D8C63D4}" type="datetimeFigureOut">
              <a:rPr lang="en-US" smtClean="0"/>
              <a:pPr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C9397-A034-477F-B679-9EA93CB04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911B-D594-4B96-A636-3F102D8C63D4}" type="datetimeFigureOut">
              <a:rPr lang="en-US" smtClean="0"/>
              <a:pPr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C9397-A034-477F-B679-9EA93CB04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911B-D594-4B96-A636-3F102D8C63D4}" type="datetimeFigureOut">
              <a:rPr lang="en-US" smtClean="0"/>
              <a:pPr/>
              <a:t>4/19/2016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C9397-A034-477F-B679-9EA93CB04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911B-D594-4B96-A636-3F102D8C63D4}" type="datetimeFigureOut">
              <a:rPr lang="en-US" smtClean="0"/>
              <a:pPr/>
              <a:t>4/19/2016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C9397-A034-477F-B679-9EA93CB04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911B-D594-4B96-A636-3F102D8C63D4}" type="datetimeFigureOut">
              <a:rPr lang="en-US" smtClean="0"/>
              <a:pPr/>
              <a:t>4/19/2016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C9397-A034-477F-B679-9EA93CB04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911B-D594-4B96-A636-3F102D8C63D4}" type="datetimeFigureOut">
              <a:rPr lang="en-US" smtClean="0"/>
              <a:pPr/>
              <a:t>4/19/2016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C9397-A034-477F-B679-9EA93CB04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911B-D594-4B96-A636-3F102D8C63D4}" type="datetimeFigureOut">
              <a:rPr lang="en-US" smtClean="0"/>
              <a:pPr/>
              <a:t>4/19/2016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C9397-A034-477F-B679-9EA93CB04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911B-D594-4B96-A636-3F102D8C63D4}" type="datetimeFigureOut">
              <a:rPr lang="en-US" smtClean="0"/>
              <a:pPr/>
              <a:t>4/19/2016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C9397-A034-477F-B679-9EA93CB04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13911B-D594-4B96-A636-3F102D8C63D4}" type="datetimeFigureOut">
              <a:rPr lang="en-US" smtClean="0"/>
              <a:pPr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FC9397-A034-477F-B679-9EA93CB04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lice\Desktop\BladesFALL14 031.JPG"/>
          <p:cNvPicPr>
            <a:picLocks noChangeAspect="1" noChangeArrowheads="1"/>
          </p:cNvPicPr>
          <p:nvPr/>
        </p:nvPicPr>
        <p:blipFill>
          <a:blip r:embed="rId3" cstate="print"/>
          <a:srcRect l="35500" t="8788" r="1843" b="3686"/>
          <a:stretch>
            <a:fillRect/>
          </a:stretch>
        </p:blipFill>
        <p:spPr bwMode="auto">
          <a:xfrm flipH="1">
            <a:off x="983957" y="1828800"/>
            <a:ext cx="4654843" cy="4876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C:\Users\alice\Pictures\NWF sig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4038600"/>
            <a:ext cx="1828800" cy="2743200"/>
          </a:xfrm>
          <a:prstGeom prst="rect">
            <a:avLst/>
          </a:prstGeom>
          <a:noFill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228600"/>
            <a:ext cx="1524000" cy="1601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990600" y="259140"/>
            <a:ext cx="8153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Seaford School District, Seaford, Delaware</a:t>
            </a:r>
          </a:p>
          <a:p>
            <a:pPr algn="ctr"/>
            <a:r>
              <a:rPr lang="en-US" sz="2800" b="1" dirty="0" smtClean="0"/>
              <a:t>Schoolyard Habitats and Rain Gardens: </a:t>
            </a:r>
          </a:p>
          <a:p>
            <a:pPr algn="ctr"/>
            <a:r>
              <a:rPr lang="en-US" sz="2800" b="1" dirty="0" smtClean="0"/>
              <a:t>Connecting the Watershed to Science Content  </a:t>
            </a:r>
            <a:endParaRPr lang="en-US" sz="2800" b="1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2019300"/>
            <a:ext cx="1409700" cy="14097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" name="Picture 13" descr="S:\Development\Marketing\NOAA BWET LOGOS\nwfLogo_green_0_75inch300dpi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43800" y="2126615"/>
            <a:ext cx="1066800" cy="1226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C:\Users\alice\Pictures\dnrec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88276" y="3810000"/>
            <a:ext cx="1622324" cy="1222374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6629400" y="5257800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Sussex County  Conservation District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lice\Desktop\1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133600"/>
            <a:ext cx="5791200" cy="4343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5" t="13355" r="13901" b="7070"/>
          <a:stretch/>
        </p:blipFill>
        <p:spPr bwMode="auto">
          <a:xfrm>
            <a:off x="228600" y="1219200"/>
            <a:ext cx="3124200" cy="5105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2" descr="C:\Users\alice\Pictures\Fall2014.2G\2014-10-02 F.Douglass.2G.FALL2014\F.Douglass.2G.FALL2014 0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066800"/>
            <a:ext cx="4171950" cy="5562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914400" y="228600"/>
            <a:ext cx="784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Frederick Douglass Elementary  School, Seaford, DE </a:t>
            </a:r>
            <a:endParaRPr lang="en-US" sz="2800" b="1" dirty="0"/>
          </a:p>
        </p:txBody>
      </p:sp>
      <p:pic>
        <p:nvPicPr>
          <p:cNvPr id="12" name="Picture 4" descr="C:\Users\alice\Pictures\2015-05-03 4.25on\4.25on 135.JPG"/>
          <p:cNvPicPr>
            <a:picLocks noChangeAspect="1" noChangeArrowheads="1"/>
          </p:cNvPicPr>
          <p:nvPr/>
        </p:nvPicPr>
        <p:blipFill>
          <a:blip r:embed="rId6" cstate="print"/>
          <a:srcRect t="18779" r="4654"/>
          <a:stretch>
            <a:fillRect/>
          </a:stretch>
        </p:blipFill>
        <p:spPr bwMode="auto">
          <a:xfrm>
            <a:off x="3733800" y="1828800"/>
            <a:ext cx="5029200" cy="32131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C:\Users\alice\Pictures\2015-05-21 May.2015\May.2015 03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7132638" y="-5348288"/>
            <a:ext cx="5852160" cy="4389120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228600"/>
            <a:ext cx="609600" cy="640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:\Users\alice\Desktop\4.25on 009.JPG"/>
          <p:cNvPicPr>
            <a:picLocks noChangeAspect="1" noChangeArrowheads="1"/>
          </p:cNvPicPr>
          <p:nvPr/>
        </p:nvPicPr>
        <p:blipFill>
          <a:blip r:embed="rId3" cstate="print"/>
          <a:srcRect r="15104"/>
          <a:stretch>
            <a:fillRect/>
          </a:stretch>
        </p:blipFill>
        <p:spPr bwMode="auto">
          <a:xfrm>
            <a:off x="5873055" y="1600200"/>
            <a:ext cx="3118545" cy="48978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4" descr="C:\Users\alice\Desktop\central2grade 0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250" y="1498600"/>
            <a:ext cx="3790950" cy="505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C:\Users\alice\Pictures\Fall2014.2G\2014-10-29 BladesFALL14\BladesFALL14 0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4210050"/>
            <a:ext cx="3429000" cy="2571750"/>
          </a:xfrm>
          <a:prstGeom prst="rect">
            <a:avLst/>
          </a:prstGeom>
          <a:noFill/>
        </p:spPr>
      </p:pic>
      <p:pic>
        <p:nvPicPr>
          <p:cNvPr id="9" name="Picture 3" descr="C:\Users\alice\Desktop\central2grade 06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43200" y="1828800"/>
            <a:ext cx="3657600" cy="2743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121557"/>
            <a:ext cx="609600" cy="640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/>
              <a:t>Curriculum Connections:  Outdoor Learning Lab  </a:t>
            </a: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2700" b="1" dirty="0" smtClean="0"/>
              <a:t>DE Department of Education Science Content Standards and Next Generation Science Standards</a:t>
            </a:r>
            <a:endParaRPr lang="en-US" sz="27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Next Generation Science Standards</a:t>
            </a:r>
            <a:endParaRPr lang="en-US" sz="3600" dirty="0"/>
          </a:p>
        </p:txBody>
      </p:sp>
      <p:pic>
        <p:nvPicPr>
          <p:cNvPr id="4" name="Picture 3" descr="https://sites.google.com/a/pleasantonusd.net/barnettdreyfuss/_/rsrc/1415656855542/educators/ngss/Practices%20NGSS%20DCI%20and%20Crosscutting.g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143000"/>
            <a:ext cx="8077200" cy="556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alice\Pictures\2014_10_17\IMG_0337.JPG"/>
          <p:cNvPicPr>
            <a:picLocks noChangeAspect="1" noChangeArrowheads="1"/>
          </p:cNvPicPr>
          <p:nvPr/>
        </p:nvPicPr>
        <p:blipFill>
          <a:blip r:embed="rId3" cstate="print"/>
          <a:srcRect l="18809" r="19231"/>
          <a:stretch>
            <a:fillRect/>
          </a:stretch>
        </p:blipFill>
        <p:spPr bwMode="auto">
          <a:xfrm>
            <a:off x="4114800" y="1371600"/>
            <a:ext cx="4141297" cy="50128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33400" y="-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100" b="1" dirty="0" smtClean="0"/>
              <a:t>Curriculum Connections:  Outdoor Learning Lab  </a:t>
            </a: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2700" b="1" dirty="0" smtClean="0"/>
              <a:t>Meaningful Watershed Educational Experiences</a:t>
            </a:r>
            <a:endParaRPr lang="en-US" sz="2700" b="1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5357"/>
            <a:ext cx="609600" cy="640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81000" y="1371600"/>
            <a:ext cx="2971800" cy="4953000"/>
          </a:xfrm>
          <a:prstGeom prst="rect">
            <a:avLst/>
          </a:prstGeom>
        </p:spPr>
      </p:pic>
      <p:pic>
        <p:nvPicPr>
          <p:cNvPr id="13" name="Picture 2" descr="C:\Users\alice\Pictures\2014_10_16\IMG_027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4600" y="1524000"/>
            <a:ext cx="6019800" cy="4514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8799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c1.staticflickr.com/9/8544/8868192692_02d316dd68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95400"/>
            <a:ext cx="6198759" cy="54102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1235075"/>
            <a:ext cx="3034436" cy="23463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" name="TextBox 39"/>
          <p:cNvSpPr txBox="1">
            <a:spLocks noChangeArrowheads="1"/>
          </p:cNvSpPr>
          <p:nvPr/>
        </p:nvSpPr>
        <p:spPr bwMode="auto">
          <a:xfrm>
            <a:off x="457200" y="76200"/>
            <a:ext cx="8382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atin typeface="Calibri" pitchFamily="34" charset="0"/>
              </a:rPr>
              <a:t>Teacher Supported MWEEs:  </a:t>
            </a:r>
          </a:p>
          <a:p>
            <a:pPr algn="ctr"/>
            <a:r>
              <a:rPr lang="en-US" sz="3200" b="1" dirty="0" smtClean="0">
                <a:latin typeface="Calibri" pitchFamily="34" charset="0"/>
              </a:rPr>
              <a:t>Nanticoke </a:t>
            </a:r>
            <a:r>
              <a:rPr lang="en-US" sz="3200" b="1" dirty="0">
                <a:latin typeface="Calibri" pitchFamily="34" charset="0"/>
              </a:rPr>
              <a:t>River Watershed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21557"/>
            <a:ext cx="609600" cy="640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1530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04800" y="152400"/>
            <a:ext cx="8572500" cy="8572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eaningful </a:t>
            </a:r>
            <a:r>
              <a:rPr kumimoji="0" 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W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atershed </a:t>
            </a:r>
            <a:r>
              <a:rPr kumimoji="0" 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E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ducational  </a:t>
            </a:r>
            <a:r>
              <a:rPr kumimoji="0" 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E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xperiences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609600" y="685800"/>
          <a:ext cx="7772399" cy="5938784"/>
        </p:xfrm>
        <a:graphic>
          <a:graphicData uri="http://schemas.openxmlformats.org/drawingml/2006/table">
            <a:tbl>
              <a:tblPr/>
              <a:tblGrid>
                <a:gridCol w="1937370"/>
                <a:gridCol w="3874462"/>
                <a:gridCol w="1960567"/>
              </a:tblGrid>
              <a:tr h="638367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MWEE’s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What does it look like in the Schoolyard Habitat?</a:t>
                      </a:r>
                    </a:p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Aligned with academic standards, Common Core and NGSS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Practices in Science:  Student centered/Teacher is facilitator</a:t>
                      </a:r>
                    </a:p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367">
                <a:tc>
                  <a:txBody>
                    <a:bodyPr/>
                    <a:lstStyle/>
                    <a:p>
                      <a:pPr marL="228600" marR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Symbol"/>
                        </a:rPr>
                        <a:t>·</a:t>
                      </a: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 Experiences are an 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Integral part of the instructional program.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How does rain shape the earth?   (List ideas)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(Landforms, Soils)  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NGSS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Symbol"/>
                        </a:rPr>
                        <a:t>·</a:t>
                      </a: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 Activity is seamlessly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connected to what is occurring in the classroom.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1269">
                <a:tc>
                  <a:txBody>
                    <a:bodyPr/>
                    <a:lstStyle/>
                    <a:p>
                      <a:pPr marL="228600" marR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Symbol"/>
                        </a:rPr>
                        <a:t>·</a:t>
                      </a: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 Experiences are 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investigative or project 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oriented.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Were does the soil go?   (List ideas) 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Erosion Activity:    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Students generate hypothesis.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Symbol"/>
                        </a:rPr>
                        <a:t>·</a:t>
                      </a: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 Activity is centered on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questions and investigated through data, observation and hands-on activities.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9819">
                <a:tc>
                  <a:txBody>
                    <a:bodyPr/>
                    <a:lstStyle/>
                    <a:p>
                      <a:pPr marL="228600" marR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Symbol"/>
                        </a:rPr>
                        <a:t>·</a:t>
                      </a: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 Experiences include an 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authentic, local context for the investigations.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Erosion  activity in schoolyard:  grassy area, sandy/ area and 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garden area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Symbol"/>
                        </a:rPr>
                        <a:t>·</a:t>
                      </a: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 Activity is connected to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 hands-on experience in the schoolyard, neighborhood and community. 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367">
                <a:tc>
                  <a:txBody>
                    <a:bodyPr/>
                    <a:lstStyle/>
                    <a:p>
                      <a:pPr marL="228600" marR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Symbol"/>
                        </a:rPr>
                        <a:t>·</a:t>
                      </a: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 Experiences are part of a 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sustained activity.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ENGAGE, EXPLORE, </a:t>
                      </a:r>
                    </a:p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EXPLAIN, ELABORATE AND EVALUATE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Symbol"/>
                        </a:rPr>
                        <a:t>·</a:t>
                      </a: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 Teaching science through 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inquiry:  5E Model.</a:t>
                      </a:r>
                    </a:p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917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          Preparation phase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Demonstrate water movement after a rain storm.  Engage 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Students to share prior knowledge based on their observations.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Symbol"/>
                        </a:rPr>
                        <a:t>·</a:t>
                      </a: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 Background research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92809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          Action phase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Participate in hand-on activity to collect data.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Symbol"/>
                        </a:rPr>
                        <a:t>·</a:t>
                      </a: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 Field experience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6917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Reflection phase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Students analyze the data and draw conclusions.  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Symbol"/>
                        </a:rPr>
                        <a:t>·</a:t>
                      </a: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 Results of project are 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analyzed and evaluated.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367">
                <a:tc>
                  <a:txBody>
                    <a:bodyPr/>
                    <a:lstStyle/>
                    <a:p>
                      <a:pPr marL="228600" marR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Symbol"/>
                        </a:rPr>
                        <a:t>·</a:t>
                      </a: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 Experiences consider the 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watershed as a system.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>
                          <a:solidFill>
                            <a:srgbClr val="000000"/>
                          </a:solidFill>
                          <a:latin typeface="Times New Roman"/>
                        </a:rPr>
                        <a:t>Plants need soil and water to grow.  Plants help keep soil in place and prevent it from reaching waterways.  How can people help to prevent erosion?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Symbol"/>
                        </a:rPr>
                        <a:t>·</a:t>
                      </a: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 Activity connects to local</a:t>
                      </a: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waters and the Chesapeake Bay watershed.</a:t>
                      </a:r>
                    </a:p>
                  </a:txBody>
                  <a:tcPr marL="22931" marR="22931" marT="22931" marB="22931">
                    <a:lnL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90500"/>
            <a:ext cx="723900" cy="7239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05800" y="126999"/>
            <a:ext cx="762000" cy="71446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182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C:\Users\alice\Desktop\IMG_3274.JPG"/>
          <p:cNvPicPr>
            <a:picLocks noChangeAspect="1" noChangeArrowheads="1"/>
          </p:cNvPicPr>
          <p:nvPr/>
        </p:nvPicPr>
        <p:blipFill>
          <a:blip r:embed="rId3" cstate="print"/>
          <a:srcRect t="6853" r="6798" b="9539"/>
          <a:stretch>
            <a:fillRect/>
          </a:stretch>
        </p:blipFill>
        <p:spPr bwMode="auto">
          <a:xfrm>
            <a:off x="304800" y="1447800"/>
            <a:ext cx="4077324" cy="4876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28600"/>
            <a:ext cx="609600" cy="640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5" name="Picture 1" descr="C:\Users\alice\Pictures\Fall2014.2G\2014-10-09 WestHabitatfall14\WestHabitat9.14\Fri10.3f.d.w.s 0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685800"/>
            <a:ext cx="4343400" cy="579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990600" y="304800"/>
            <a:ext cx="3276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Sustainable Future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8634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lice\Pictures\2014_10_01\IMG_01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132638" y="-5348288"/>
            <a:ext cx="7022592" cy="5266944"/>
          </a:xfrm>
          <a:prstGeom prst="rect">
            <a:avLst/>
          </a:prstGeom>
          <a:noFill/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 cstate="print"/>
          <a:srcRect l="21928" b="16128"/>
          <a:stretch>
            <a:fillRect/>
          </a:stretch>
        </p:blipFill>
        <p:spPr bwMode="auto">
          <a:xfrm>
            <a:off x="304800" y="762000"/>
            <a:ext cx="8605347" cy="561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21557"/>
            <a:ext cx="609600" cy="640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1545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231</Words>
  <Application>Microsoft Office PowerPoint</Application>
  <PresentationFormat>On-screen Show (4:3)</PresentationFormat>
  <Paragraphs>77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Curriculum Connections:  Outdoor Learning Lab   DE Department of Education Science Content Standards and Next Generation Science Standards</vt:lpstr>
      <vt:lpstr>Next Generation Science Standards</vt:lpstr>
      <vt:lpstr>Curriculum Connections:  Outdoor Learning Lab   Meaningful Watershed Educational Experiences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Alice Mohrman</dc:creator>
  <cp:lastModifiedBy>Shannon_Sprague</cp:lastModifiedBy>
  <cp:revision>35</cp:revision>
  <cp:lastPrinted>2016-04-18T14:45:52Z</cp:lastPrinted>
  <dcterms:created xsi:type="dcterms:W3CDTF">2016-04-17T14:07:18Z</dcterms:created>
  <dcterms:modified xsi:type="dcterms:W3CDTF">2016-04-19T15:48:36Z</dcterms:modified>
</cp:coreProperties>
</file>