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tiff" ContentType="image/tiff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customXml/itemProps6.xml" ContentType="application/vnd.openxmlformats-officedocument.customXmlProperties+xml"/>
  <Override PartName="/customXml/itemProps7.xml" ContentType="application/vnd.openxmlformats-officedocument.customXmlProperties+xml"/>
  <Override PartName="/customXml/itemProps8.xml" ContentType="application/vnd.openxmlformats-officedocument.customXmlProperties+xml"/>
  <Override PartName="/customXml/itemProps9.xml" ContentType="application/vnd.openxmlformats-officedocument.customXmlProperties+xml"/>
  <Override PartName="/customXml/itemProps10.xml" ContentType="application/vnd.openxmlformats-officedocument.customXmlProperties+xml"/>
  <Override PartName="/customXml/itemProps11.xml" ContentType="application/vnd.openxmlformats-officedocument.customXmlProperties+xml"/>
  <Override PartName="/customXml/itemProps12.xml" ContentType="application/vnd.openxmlformats-officedocument.customXmlProperties+xml"/>
  <Override PartName="/customXml/itemProps13.xml" ContentType="application/vnd.openxmlformats-officedocument.customXmlProperties+xml"/>
  <Override PartName="/customXml/itemProps14.xml" ContentType="application/vnd.openxmlformats-officedocument.customXmlProperties+xml"/>
  <Override PartName="/customXml/itemProps15.xml" ContentType="application/vnd.openxmlformats-officedocument.customXmlProperties+xml"/>
  <Override PartName="/customXml/itemProps16.xml" ContentType="application/vnd.openxmlformats-officedocument.customXmlProperties+xml"/>
  <Override PartName="/customXml/itemProps17.xml" ContentType="application/vnd.openxmlformats-officedocument.customXmlProperties+xml"/>
  <Override PartName="/customXml/itemProps18.xml" ContentType="application/vnd.openxmlformats-officedocument.customXmlProperties+xml"/>
  <Override PartName="/customXml/itemProps19.xml" ContentType="application/vnd.openxmlformats-officedocument.customXmlProperties+xml"/>
  <Override PartName="/customXml/itemProps20.xml" ContentType="application/vnd.openxmlformats-officedocument.customXmlProperties+xml"/>
  <Override PartName="/customXml/itemProps21.xml" ContentType="application/vnd.openxmlformats-officedocument.customXmlProperties+xml"/>
  <Override PartName="/customXml/itemProps22.xml" ContentType="application/vnd.openxmlformats-officedocument.customXmlProperties+xml"/>
  <Override PartName="/customXml/itemProps23.xml" ContentType="application/vnd.openxmlformats-officedocument.customXmlProperties+xml"/>
  <Override PartName="/customXml/itemProps24.xml" ContentType="application/vnd.openxmlformats-officedocument.customXmlProperties+xml"/>
  <Override PartName="/customXml/itemProps25.xml" ContentType="application/vnd.openxmlformats-officedocument.customXmlProperties+xml"/>
  <Override PartName="/customXml/itemProps26.xml" ContentType="application/vnd.openxmlformats-officedocument.customXmlProperties+xml"/>
  <Override PartName="/customXml/itemProps27.xml" ContentType="application/vnd.openxmlformats-officedocument.customXmlProperties+xml"/>
  <Override PartName="/customXml/itemProps28.xml" ContentType="application/vnd.openxmlformats-officedocument.customXmlProperties+xml"/>
  <Override PartName="/customXml/itemProps29.xml" ContentType="application/vnd.openxmlformats-officedocument.customXmlProperties+xml"/>
  <Override PartName="/customXml/itemProps30.xml" ContentType="application/vnd.openxmlformats-officedocument.customXmlProperties+xml"/>
  <Override PartName="/customXml/itemProps31.xml" ContentType="application/vnd.openxmlformats-officedocument.customXmlProperties+xml"/>
  <Override PartName="/customXml/itemProps32.xml" ContentType="application/vnd.openxmlformats-officedocument.customXmlProperties+xml"/>
  <Override PartName="/customXml/itemProps33.xml" ContentType="application/vnd.openxmlformats-officedocument.customXmlProperties+xml"/>
  <Override PartName="/customXml/itemProps34.xml" ContentType="application/vnd.openxmlformats-officedocument.customXmlProperties+xml"/>
  <Override PartName="/customXml/itemProps35.xml" ContentType="application/vnd.openxmlformats-officedocument.customXmlProperties+xml"/>
  <Override PartName="/customXml/itemProps36.xml" ContentType="application/vnd.openxmlformats-officedocument.customXmlProperties+xml"/>
  <Override PartName="/customXml/itemProps37.xml" ContentType="application/vnd.openxmlformats-officedocument.customXmlProperties+xml"/>
  <Override PartName="/customXml/itemProps38.xml" ContentType="application/vnd.openxmlformats-officedocument.customXmlProperties+xml"/>
  <Override PartName="/customXml/itemProps39.xml" ContentType="application/vnd.openxmlformats-officedocument.customXmlProperties+xml"/>
  <Override PartName="/customXml/itemProps40.xml" ContentType="application/vnd.openxmlformats-officedocument.customXmlProperties+xml"/>
  <Override PartName="/customXml/itemProps41.xml" ContentType="application/vnd.openxmlformats-officedocument.customXmlProperties+xml"/>
  <Override PartName="/customXml/itemProps42.xml" ContentType="application/vnd.openxmlformats-officedocument.customXmlProperties+xml"/>
  <Override PartName="/customXml/itemProps43.xml" ContentType="application/vnd.openxmlformats-officedocument.customXmlProperties+xml"/>
  <Override PartName="/customXml/itemProps44.xml" ContentType="application/vnd.openxmlformats-officedocument.customXmlProperties+xml"/>
  <Override PartName="/customXml/itemProps45.xml" ContentType="application/vnd.openxmlformats-officedocument.customXmlProperties+xml"/>
  <Override PartName="/customXml/itemProps46.xml" ContentType="application/vnd.openxmlformats-officedocument.customXmlProperties+xml"/>
  <Override PartName="/customXml/itemProps47.xml" ContentType="application/vnd.openxmlformats-officedocument.customXmlProperties+xml"/>
  <Override PartName="/customXml/itemProps48.xml" ContentType="application/vnd.openxmlformats-officedocument.customXmlProperties+xml"/>
  <Override PartName="/customXml/itemProps49.xml" ContentType="application/vnd.openxmlformats-officedocument.customXmlProperties+xml"/>
  <Override PartName="/customXml/itemProps50.xml" ContentType="application/vnd.openxmlformats-officedocument.customXmlProperties+xml"/>
  <Override PartName="/customXml/itemProps51.xml" ContentType="application/vnd.openxmlformats-officedocument.customXmlProperties+xml"/>
  <Override PartName="/customXml/itemProps52.xml" ContentType="application/vnd.openxmlformats-officedocument.customXmlProperties+xml"/>
  <Override PartName="/customXml/itemProps53.xml" ContentType="application/vnd.openxmlformats-officedocument.customXmlProperties+xml"/>
  <Override PartName="/customXml/itemProps54.xml" ContentType="application/vnd.openxmlformats-officedocument.customXmlProperties+xml"/>
  <Override PartName="/customXml/itemProps55.xml" ContentType="application/vnd.openxmlformats-officedocument.customXmlProperties+xml"/>
  <Override PartName="/customXml/itemProps56.xml" ContentType="application/vnd.openxmlformats-officedocument.customXmlProperties+xml"/>
  <Override PartName="/customXml/itemProps57.xml" ContentType="application/vnd.openxmlformats-officedocument.customXmlProperties+xml"/>
  <Override PartName="/customXml/itemProps58.xml" ContentType="application/vnd.openxmlformats-officedocument.customXmlProperties+xml"/>
  <Override PartName="/customXml/itemProps59.xml" ContentType="application/vnd.openxmlformats-officedocument.customXmlProperties+xml"/>
  <Override PartName="/customXml/itemProps60.xml" ContentType="application/vnd.openxmlformats-officedocument.customXmlProperties+xml"/>
  <Override PartName="/customXml/itemProps61.xml" ContentType="application/vnd.openxmlformats-officedocument.customXmlProperties+xml"/>
  <Override PartName="/customXml/itemProps62.xml" ContentType="application/vnd.openxmlformats-officedocument.customXmlProperties+xml"/>
  <Override PartName="/customXml/itemProps63.xml" ContentType="application/vnd.openxmlformats-officedocument.customXmlProperties+xml"/>
  <Override PartName="/customXml/itemProps64.xml" ContentType="application/vnd.openxmlformats-officedocument.customXmlProperties+xml"/>
  <Override PartName="/customXml/itemProps65.xml" ContentType="application/vnd.openxmlformats-officedocument.customXmlProperties+xml"/>
  <Override PartName="/customXml/itemProps66.xml" ContentType="application/vnd.openxmlformats-officedocument.customXmlProperties+xml"/>
  <Override PartName="/customXml/itemProps67.xml" ContentType="application/vnd.openxmlformats-officedocument.customXmlProperties+xml"/>
  <Override PartName="/customXml/itemProps68.xml" ContentType="application/vnd.openxmlformats-officedocument.customXmlProperties+xml"/>
  <Override PartName="/customXml/itemProps69.xml" ContentType="application/vnd.openxmlformats-officedocument.customXmlProperties+xml"/>
  <Override PartName="/customXml/itemProps70.xml" ContentType="application/vnd.openxmlformats-officedocument.customXmlProperties+xml"/>
  <Override PartName="/customXml/itemProps71.xml" ContentType="application/vnd.openxmlformats-officedocument.customXmlProperties+xml"/>
  <Override PartName="/customXml/itemProps72.xml" ContentType="application/vnd.openxmlformats-officedocument.customXmlProperties+xml"/>
  <Override PartName="/customXml/itemProps73.xml" ContentType="application/vnd.openxmlformats-officedocument.customXmlProperties+xml"/>
  <Override PartName="/customXml/itemProps74.xml" ContentType="application/vnd.openxmlformats-officedocument.customXmlProperties+xml"/>
  <Override PartName="/customXml/itemProps75.xml" ContentType="application/vnd.openxmlformats-officedocument.customXmlProperties+xml"/>
  <Override PartName="/customXml/itemProps76.xml" ContentType="application/vnd.openxmlformats-officedocument.customXmlProperties+xml"/>
  <Override PartName="/customXml/itemProps77.xml" ContentType="application/vnd.openxmlformats-officedocument.customXmlProperties+xml"/>
  <Override PartName="/customXml/itemProps78.xml" ContentType="application/vnd.openxmlformats-officedocument.customXmlProperties+xml"/>
  <Override PartName="/customXml/itemProps79.xml" ContentType="application/vnd.openxmlformats-officedocument.customXmlProperties+xml"/>
  <Override PartName="/customXml/itemProps80.xml" ContentType="application/vnd.openxmlformats-officedocument.customXmlProperties+xml"/>
  <Override PartName="/customXml/itemProps81.xml" ContentType="application/vnd.openxmlformats-officedocument.customXmlProperties+xml"/>
  <Override PartName="/customXml/itemProps82.xml" ContentType="application/vnd.openxmlformats-officedocument.customXmlProperties+xml"/>
  <Override PartName="/customXml/itemProps83.xml" ContentType="application/vnd.openxmlformats-officedocument.customXmlProperties+xml"/>
  <Override PartName="/customXml/itemProps84.xml" ContentType="application/vnd.openxmlformats-officedocument.customXmlProperties+xml"/>
  <Override PartName="/customXml/itemProps85.xml" ContentType="application/vnd.openxmlformats-officedocument.customXmlProperties+xml"/>
  <Override PartName="/customXml/itemProps86.xml" ContentType="application/vnd.openxmlformats-officedocument.customXmlProperties+xml"/>
  <Override PartName="/customXml/itemProps87.xml" ContentType="application/vnd.openxmlformats-officedocument.customXmlProperties+xml"/>
  <Override PartName="/customXml/itemProps88.xml" ContentType="application/vnd.openxmlformats-officedocument.customXmlProperties+xml"/>
  <Override PartName="/customXml/itemProps89.xml" ContentType="application/vnd.openxmlformats-officedocument.customXmlProperties+xml"/>
  <Override PartName="/customXml/itemProps90.xml" ContentType="application/vnd.openxmlformats-officedocument.customXmlProperties+xml"/>
  <Override PartName="/customXml/itemProps91.xml" ContentType="application/vnd.openxmlformats-officedocument.customXmlProperties+xml"/>
  <Override PartName="/customXml/itemProps92.xml" ContentType="application/vnd.openxmlformats-officedocument.customXmlProperties+xml"/>
  <Override PartName="/customXml/itemProps93.xml" ContentType="application/vnd.openxmlformats-officedocument.customXmlProperties+xml"/>
  <Override PartName="/customXml/itemProps94.xml" ContentType="application/vnd.openxmlformats-officedocument.customXmlProperties+xml"/>
  <Override PartName="/customXml/itemProps95.xml" ContentType="application/vnd.openxmlformats-officedocument.customXmlProperties+xml"/>
  <Override PartName="/customXml/itemProps96.xml" ContentType="application/vnd.openxmlformats-officedocument.customXmlProperties+xml"/>
  <Override PartName="/customXml/itemProps97.xml" ContentType="application/vnd.openxmlformats-officedocument.customXmlProperties+xml"/>
  <Override PartName="/customXml/itemProps98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756" r:id="rId99"/>
  </p:sldMasterIdLst>
  <p:notesMasterIdLst>
    <p:notesMasterId r:id="rId134"/>
  </p:notesMasterIdLst>
  <p:handoutMasterIdLst>
    <p:handoutMasterId r:id="rId135"/>
  </p:handoutMasterIdLst>
  <p:sldIdLst>
    <p:sldId id="259" r:id="rId100"/>
    <p:sldId id="309" r:id="rId101"/>
    <p:sldId id="306" r:id="rId102"/>
    <p:sldId id="281" r:id="rId103"/>
    <p:sldId id="300" r:id="rId104"/>
    <p:sldId id="282" r:id="rId105"/>
    <p:sldId id="264" r:id="rId106"/>
    <p:sldId id="280" r:id="rId107"/>
    <p:sldId id="322" r:id="rId108"/>
    <p:sldId id="271" r:id="rId109"/>
    <p:sldId id="316" r:id="rId110"/>
    <p:sldId id="318" r:id="rId111"/>
    <p:sldId id="315" r:id="rId112"/>
    <p:sldId id="325" r:id="rId113"/>
    <p:sldId id="326" r:id="rId114"/>
    <p:sldId id="327" r:id="rId115"/>
    <p:sldId id="275" r:id="rId116"/>
    <p:sldId id="329" r:id="rId117"/>
    <p:sldId id="330" r:id="rId118"/>
    <p:sldId id="331" r:id="rId119"/>
    <p:sldId id="332" r:id="rId120"/>
    <p:sldId id="333" r:id="rId121"/>
    <p:sldId id="334" r:id="rId122"/>
    <p:sldId id="335" r:id="rId123"/>
    <p:sldId id="336" r:id="rId124"/>
    <p:sldId id="337" r:id="rId125"/>
    <p:sldId id="338" r:id="rId126"/>
    <p:sldId id="339" r:id="rId127"/>
    <p:sldId id="340" r:id="rId128"/>
    <p:sldId id="341" r:id="rId129"/>
    <p:sldId id="328" r:id="rId130"/>
    <p:sldId id="267" r:id="rId131"/>
    <p:sldId id="292" r:id="rId132"/>
    <p:sldId id="297" r:id="rId13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144" autoAdjust="0"/>
    <p:restoredTop sz="85040" autoAdjust="0"/>
  </p:normalViewPr>
  <p:slideViewPr>
    <p:cSldViewPr snapToGrid="0">
      <p:cViewPr varScale="1">
        <p:scale>
          <a:sx n="63" d="100"/>
          <a:sy n="63" d="100"/>
        </p:scale>
        <p:origin x="97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howGuides="1">
      <p:cViewPr varScale="1">
        <p:scale>
          <a:sx n="76" d="100"/>
          <a:sy n="76" d="100"/>
        </p:scale>
        <p:origin x="2724" y="96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customXml" Target="../customXml/item26.xml"/><Relationship Id="rId117" Type="http://schemas.openxmlformats.org/officeDocument/2006/relationships/slide" Target="slides/slide18.xml"/><Relationship Id="rId21" Type="http://schemas.openxmlformats.org/officeDocument/2006/relationships/customXml" Target="../customXml/item21.xml"/><Relationship Id="rId42" Type="http://schemas.openxmlformats.org/officeDocument/2006/relationships/customXml" Target="../customXml/item42.xml"/><Relationship Id="rId47" Type="http://schemas.openxmlformats.org/officeDocument/2006/relationships/customXml" Target="../customXml/item47.xml"/><Relationship Id="rId63" Type="http://schemas.openxmlformats.org/officeDocument/2006/relationships/customXml" Target="../customXml/item63.xml"/><Relationship Id="rId68" Type="http://schemas.openxmlformats.org/officeDocument/2006/relationships/customXml" Target="../customXml/item68.xml"/><Relationship Id="rId84" Type="http://schemas.openxmlformats.org/officeDocument/2006/relationships/customXml" Target="../customXml/item84.xml"/><Relationship Id="rId89" Type="http://schemas.openxmlformats.org/officeDocument/2006/relationships/customXml" Target="../customXml/item89.xml"/><Relationship Id="rId112" Type="http://schemas.openxmlformats.org/officeDocument/2006/relationships/slide" Target="slides/slide13.xml"/><Relationship Id="rId133" Type="http://schemas.openxmlformats.org/officeDocument/2006/relationships/slide" Target="slides/slide34.xml"/><Relationship Id="rId138" Type="http://schemas.openxmlformats.org/officeDocument/2006/relationships/theme" Target="theme/theme1.xml"/><Relationship Id="rId16" Type="http://schemas.openxmlformats.org/officeDocument/2006/relationships/customXml" Target="../customXml/item16.xml"/><Relationship Id="rId107" Type="http://schemas.openxmlformats.org/officeDocument/2006/relationships/slide" Target="slides/slide8.xml"/><Relationship Id="rId11" Type="http://schemas.openxmlformats.org/officeDocument/2006/relationships/customXml" Target="../customXml/item11.xml"/><Relationship Id="rId32" Type="http://schemas.openxmlformats.org/officeDocument/2006/relationships/customXml" Target="../customXml/item32.xml"/><Relationship Id="rId37" Type="http://schemas.openxmlformats.org/officeDocument/2006/relationships/customXml" Target="../customXml/item37.xml"/><Relationship Id="rId53" Type="http://schemas.openxmlformats.org/officeDocument/2006/relationships/customXml" Target="../customXml/item53.xml"/><Relationship Id="rId58" Type="http://schemas.openxmlformats.org/officeDocument/2006/relationships/customXml" Target="../customXml/item58.xml"/><Relationship Id="rId74" Type="http://schemas.openxmlformats.org/officeDocument/2006/relationships/customXml" Target="../customXml/item74.xml"/><Relationship Id="rId79" Type="http://schemas.openxmlformats.org/officeDocument/2006/relationships/customXml" Target="../customXml/item79.xml"/><Relationship Id="rId102" Type="http://schemas.openxmlformats.org/officeDocument/2006/relationships/slide" Target="slides/slide3.xml"/><Relationship Id="rId123" Type="http://schemas.openxmlformats.org/officeDocument/2006/relationships/slide" Target="slides/slide24.xml"/><Relationship Id="rId128" Type="http://schemas.openxmlformats.org/officeDocument/2006/relationships/slide" Target="slides/slide29.xml"/><Relationship Id="rId5" Type="http://schemas.openxmlformats.org/officeDocument/2006/relationships/customXml" Target="../customXml/item5.xml"/><Relationship Id="rId90" Type="http://schemas.openxmlformats.org/officeDocument/2006/relationships/customXml" Target="../customXml/item90.xml"/><Relationship Id="rId95" Type="http://schemas.openxmlformats.org/officeDocument/2006/relationships/customXml" Target="../customXml/item95.xml"/><Relationship Id="rId22" Type="http://schemas.openxmlformats.org/officeDocument/2006/relationships/customXml" Target="../customXml/item22.xml"/><Relationship Id="rId27" Type="http://schemas.openxmlformats.org/officeDocument/2006/relationships/customXml" Target="../customXml/item27.xml"/><Relationship Id="rId43" Type="http://schemas.openxmlformats.org/officeDocument/2006/relationships/customXml" Target="../customXml/item43.xml"/><Relationship Id="rId48" Type="http://schemas.openxmlformats.org/officeDocument/2006/relationships/customXml" Target="../customXml/item48.xml"/><Relationship Id="rId64" Type="http://schemas.openxmlformats.org/officeDocument/2006/relationships/customXml" Target="../customXml/item64.xml"/><Relationship Id="rId69" Type="http://schemas.openxmlformats.org/officeDocument/2006/relationships/customXml" Target="../customXml/item69.xml"/><Relationship Id="rId113" Type="http://schemas.openxmlformats.org/officeDocument/2006/relationships/slide" Target="slides/slide14.xml"/><Relationship Id="rId118" Type="http://schemas.openxmlformats.org/officeDocument/2006/relationships/slide" Target="slides/slide19.xml"/><Relationship Id="rId134" Type="http://schemas.openxmlformats.org/officeDocument/2006/relationships/notesMaster" Target="notesMasters/notesMaster1.xml"/><Relationship Id="rId139" Type="http://schemas.openxmlformats.org/officeDocument/2006/relationships/tableStyles" Target="tableStyles.xml"/><Relationship Id="rId8" Type="http://schemas.openxmlformats.org/officeDocument/2006/relationships/customXml" Target="../customXml/item8.xml"/><Relationship Id="rId51" Type="http://schemas.openxmlformats.org/officeDocument/2006/relationships/customXml" Target="../customXml/item51.xml"/><Relationship Id="rId72" Type="http://schemas.openxmlformats.org/officeDocument/2006/relationships/customXml" Target="../customXml/item72.xml"/><Relationship Id="rId80" Type="http://schemas.openxmlformats.org/officeDocument/2006/relationships/customXml" Target="../customXml/item80.xml"/><Relationship Id="rId85" Type="http://schemas.openxmlformats.org/officeDocument/2006/relationships/customXml" Target="../customXml/item85.xml"/><Relationship Id="rId93" Type="http://schemas.openxmlformats.org/officeDocument/2006/relationships/customXml" Target="../customXml/item93.xml"/><Relationship Id="rId98" Type="http://schemas.openxmlformats.org/officeDocument/2006/relationships/customXml" Target="../customXml/item98.xml"/><Relationship Id="rId121" Type="http://schemas.openxmlformats.org/officeDocument/2006/relationships/slide" Target="slides/slide22.xml"/><Relationship Id="rId3" Type="http://schemas.openxmlformats.org/officeDocument/2006/relationships/customXml" Target="../customXml/item3.xml"/><Relationship Id="rId12" Type="http://schemas.openxmlformats.org/officeDocument/2006/relationships/customXml" Target="../customXml/item12.xml"/><Relationship Id="rId17" Type="http://schemas.openxmlformats.org/officeDocument/2006/relationships/customXml" Target="../customXml/item17.xml"/><Relationship Id="rId25" Type="http://schemas.openxmlformats.org/officeDocument/2006/relationships/customXml" Target="../customXml/item25.xml"/><Relationship Id="rId33" Type="http://schemas.openxmlformats.org/officeDocument/2006/relationships/customXml" Target="../customXml/item33.xml"/><Relationship Id="rId38" Type="http://schemas.openxmlformats.org/officeDocument/2006/relationships/customXml" Target="../customXml/item38.xml"/><Relationship Id="rId46" Type="http://schemas.openxmlformats.org/officeDocument/2006/relationships/customXml" Target="../customXml/item46.xml"/><Relationship Id="rId59" Type="http://schemas.openxmlformats.org/officeDocument/2006/relationships/customXml" Target="../customXml/item59.xml"/><Relationship Id="rId67" Type="http://schemas.openxmlformats.org/officeDocument/2006/relationships/customXml" Target="../customXml/item67.xml"/><Relationship Id="rId103" Type="http://schemas.openxmlformats.org/officeDocument/2006/relationships/slide" Target="slides/slide4.xml"/><Relationship Id="rId108" Type="http://schemas.openxmlformats.org/officeDocument/2006/relationships/slide" Target="slides/slide9.xml"/><Relationship Id="rId116" Type="http://schemas.openxmlformats.org/officeDocument/2006/relationships/slide" Target="slides/slide17.xml"/><Relationship Id="rId124" Type="http://schemas.openxmlformats.org/officeDocument/2006/relationships/slide" Target="slides/slide25.xml"/><Relationship Id="rId129" Type="http://schemas.openxmlformats.org/officeDocument/2006/relationships/slide" Target="slides/slide30.xml"/><Relationship Id="rId137" Type="http://schemas.openxmlformats.org/officeDocument/2006/relationships/viewProps" Target="viewProps.xml"/><Relationship Id="rId20" Type="http://schemas.openxmlformats.org/officeDocument/2006/relationships/customXml" Target="../customXml/item20.xml"/><Relationship Id="rId41" Type="http://schemas.openxmlformats.org/officeDocument/2006/relationships/customXml" Target="../customXml/item41.xml"/><Relationship Id="rId54" Type="http://schemas.openxmlformats.org/officeDocument/2006/relationships/customXml" Target="../customXml/item54.xml"/><Relationship Id="rId62" Type="http://schemas.openxmlformats.org/officeDocument/2006/relationships/customXml" Target="../customXml/item62.xml"/><Relationship Id="rId70" Type="http://schemas.openxmlformats.org/officeDocument/2006/relationships/customXml" Target="../customXml/item70.xml"/><Relationship Id="rId75" Type="http://schemas.openxmlformats.org/officeDocument/2006/relationships/customXml" Target="../customXml/item75.xml"/><Relationship Id="rId83" Type="http://schemas.openxmlformats.org/officeDocument/2006/relationships/customXml" Target="../customXml/item83.xml"/><Relationship Id="rId88" Type="http://schemas.openxmlformats.org/officeDocument/2006/relationships/customXml" Target="../customXml/item88.xml"/><Relationship Id="rId91" Type="http://schemas.openxmlformats.org/officeDocument/2006/relationships/customXml" Target="../customXml/item91.xml"/><Relationship Id="rId96" Type="http://schemas.openxmlformats.org/officeDocument/2006/relationships/customXml" Target="../customXml/item96.xml"/><Relationship Id="rId111" Type="http://schemas.openxmlformats.org/officeDocument/2006/relationships/slide" Target="slides/slide12.xml"/><Relationship Id="rId132" Type="http://schemas.openxmlformats.org/officeDocument/2006/relationships/slide" Target="slides/slide33.xml"/><Relationship Id="rId1" Type="http://schemas.openxmlformats.org/officeDocument/2006/relationships/customXml" Target="../customXml/item1.xml"/><Relationship Id="rId6" Type="http://schemas.openxmlformats.org/officeDocument/2006/relationships/customXml" Target="../customXml/item6.xml"/><Relationship Id="rId15" Type="http://schemas.openxmlformats.org/officeDocument/2006/relationships/customXml" Target="../customXml/item15.xml"/><Relationship Id="rId23" Type="http://schemas.openxmlformats.org/officeDocument/2006/relationships/customXml" Target="../customXml/item23.xml"/><Relationship Id="rId28" Type="http://schemas.openxmlformats.org/officeDocument/2006/relationships/customXml" Target="../customXml/item28.xml"/><Relationship Id="rId36" Type="http://schemas.openxmlformats.org/officeDocument/2006/relationships/customXml" Target="../customXml/item36.xml"/><Relationship Id="rId49" Type="http://schemas.openxmlformats.org/officeDocument/2006/relationships/customXml" Target="../customXml/item49.xml"/><Relationship Id="rId57" Type="http://schemas.openxmlformats.org/officeDocument/2006/relationships/customXml" Target="../customXml/item57.xml"/><Relationship Id="rId106" Type="http://schemas.openxmlformats.org/officeDocument/2006/relationships/slide" Target="slides/slide7.xml"/><Relationship Id="rId114" Type="http://schemas.openxmlformats.org/officeDocument/2006/relationships/slide" Target="slides/slide15.xml"/><Relationship Id="rId119" Type="http://schemas.openxmlformats.org/officeDocument/2006/relationships/slide" Target="slides/slide20.xml"/><Relationship Id="rId127" Type="http://schemas.openxmlformats.org/officeDocument/2006/relationships/slide" Target="slides/slide28.xml"/><Relationship Id="rId10" Type="http://schemas.openxmlformats.org/officeDocument/2006/relationships/customXml" Target="../customXml/item10.xml"/><Relationship Id="rId31" Type="http://schemas.openxmlformats.org/officeDocument/2006/relationships/customXml" Target="../customXml/item31.xml"/><Relationship Id="rId44" Type="http://schemas.openxmlformats.org/officeDocument/2006/relationships/customXml" Target="../customXml/item44.xml"/><Relationship Id="rId52" Type="http://schemas.openxmlformats.org/officeDocument/2006/relationships/customXml" Target="../customXml/item52.xml"/><Relationship Id="rId60" Type="http://schemas.openxmlformats.org/officeDocument/2006/relationships/customXml" Target="../customXml/item60.xml"/><Relationship Id="rId65" Type="http://schemas.openxmlformats.org/officeDocument/2006/relationships/customXml" Target="../customXml/item65.xml"/><Relationship Id="rId73" Type="http://schemas.openxmlformats.org/officeDocument/2006/relationships/customXml" Target="../customXml/item73.xml"/><Relationship Id="rId78" Type="http://schemas.openxmlformats.org/officeDocument/2006/relationships/customXml" Target="../customXml/item78.xml"/><Relationship Id="rId81" Type="http://schemas.openxmlformats.org/officeDocument/2006/relationships/customXml" Target="../customXml/item81.xml"/><Relationship Id="rId86" Type="http://schemas.openxmlformats.org/officeDocument/2006/relationships/customXml" Target="../customXml/item86.xml"/><Relationship Id="rId94" Type="http://schemas.openxmlformats.org/officeDocument/2006/relationships/customXml" Target="../customXml/item94.xml"/><Relationship Id="rId99" Type="http://schemas.openxmlformats.org/officeDocument/2006/relationships/slideMaster" Target="slideMasters/slideMaster1.xml"/><Relationship Id="rId101" Type="http://schemas.openxmlformats.org/officeDocument/2006/relationships/slide" Target="slides/slide2.xml"/><Relationship Id="rId122" Type="http://schemas.openxmlformats.org/officeDocument/2006/relationships/slide" Target="slides/slide23.xml"/><Relationship Id="rId130" Type="http://schemas.openxmlformats.org/officeDocument/2006/relationships/slide" Target="slides/slide31.xml"/><Relationship Id="rId135" Type="http://schemas.openxmlformats.org/officeDocument/2006/relationships/handoutMaster" Target="handoutMasters/handoutMaster1.xml"/><Relationship Id="rId4" Type="http://schemas.openxmlformats.org/officeDocument/2006/relationships/customXml" Target="../customXml/item4.xml"/><Relationship Id="rId9" Type="http://schemas.openxmlformats.org/officeDocument/2006/relationships/customXml" Target="../customXml/item9.xml"/><Relationship Id="rId13" Type="http://schemas.openxmlformats.org/officeDocument/2006/relationships/customXml" Target="../customXml/item13.xml"/><Relationship Id="rId18" Type="http://schemas.openxmlformats.org/officeDocument/2006/relationships/customXml" Target="../customXml/item18.xml"/><Relationship Id="rId39" Type="http://schemas.openxmlformats.org/officeDocument/2006/relationships/customXml" Target="../customXml/item39.xml"/><Relationship Id="rId109" Type="http://schemas.openxmlformats.org/officeDocument/2006/relationships/slide" Target="slides/slide10.xml"/><Relationship Id="rId34" Type="http://schemas.openxmlformats.org/officeDocument/2006/relationships/customXml" Target="../customXml/item34.xml"/><Relationship Id="rId50" Type="http://schemas.openxmlformats.org/officeDocument/2006/relationships/customXml" Target="../customXml/item50.xml"/><Relationship Id="rId55" Type="http://schemas.openxmlformats.org/officeDocument/2006/relationships/customXml" Target="../customXml/item55.xml"/><Relationship Id="rId76" Type="http://schemas.openxmlformats.org/officeDocument/2006/relationships/customXml" Target="../customXml/item76.xml"/><Relationship Id="rId97" Type="http://schemas.openxmlformats.org/officeDocument/2006/relationships/customXml" Target="../customXml/item97.xml"/><Relationship Id="rId104" Type="http://schemas.openxmlformats.org/officeDocument/2006/relationships/slide" Target="slides/slide5.xml"/><Relationship Id="rId120" Type="http://schemas.openxmlformats.org/officeDocument/2006/relationships/slide" Target="slides/slide21.xml"/><Relationship Id="rId125" Type="http://schemas.openxmlformats.org/officeDocument/2006/relationships/slide" Target="slides/slide26.xml"/><Relationship Id="rId7" Type="http://schemas.openxmlformats.org/officeDocument/2006/relationships/customXml" Target="../customXml/item7.xml"/><Relationship Id="rId71" Type="http://schemas.openxmlformats.org/officeDocument/2006/relationships/customXml" Target="../customXml/item71.xml"/><Relationship Id="rId92" Type="http://schemas.openxmlformats.org/officeDocument/2006/relationships/customXml" Target="../customXml/item92.xml"/><Relationship Id="rId2" Type="http://schemas.openxmlformats.org/officeDocument/2006/relationships/customXml" Target="../customXml/item2.xml"/><Relationship Id="rId29" Type="http://schemas.openxmlformats.org/officeDocument/2006/relationships/customXml" Target="../customXml/item29.xml"/><Relationship Id="rId24" Type="http://schemas.openxmlformats.org/officeDocument/2006/relationships/customXml" Target="../customXml/item24.xml"/><Relationship Id="rId40" Type="http://schemas.openxmlformats.org/officeDocument/2006/relationships/customXml" Target="../customXml/item40.xml"/><Relationship Id="rId45" Type="http://schemas.openxmlformats.org/officeDocument/2006/relationships/customXml" Target="../customXml/item45.xml"/><Relationship Id="rId66" Type="http://schemas.openxmlformats.org/officeDocument/2006/relationships/customXml" Target="../customXml/item66.xml"/><Relationship Id="rId87" Type="http://schemas.openxmlformats.org/officeDocument/2006/relationships/customXml" Target="../customXml/item87.xml"/><Relationship Id="rId110" Type="http://schemas.openxmlformats.org/officeDocument/2006/relationships/slide" Target="slides/slide11.xml"/><Relationship Id="rId115" Type="http://schemas.openxmlformats.org/officeDocument/2006/relationships/slide" Target="slides/slide16.xml"/><Relationship Id="rId131" Type="http://schemas.openxmlformats.org/officeDocument/2006/relationships/slide" Target="slides/slide32.xml"/><Relationship Id="rId136" Type="http://schemas.openxmlformats.org/officeDocument/2006/relationships/presProps" Target="presProps.xml"/><Relationship Id="rId61" Type="http://schemas.openxmlformats.org/officeDocument/2006/relationships/customXml" Target="../customXml/item61.xml"/><Relationship Id="rId82" Type="http://schemas.openxmlformats.org/officeDocument/2006/relationships/customXml" Target="../customXml/item82.xml"/><Relationship Id="rId19" Type="http://schemas.openxmlformats.org/officeDocument/2006/relationships/customXml" Target="../customXml/item19.xml"/><Relationship Id="rId14" Type="http://schemas.openxmlformats.org/officeDocument/2006/relationships/customXml" Target="../customXml/item14.xml"/><Relationship Id="rId30" Type="http://schemas.openxmlformats.org/officeDocument/2006/relationships/customXml" Target="../customXml/item30.xml"/><Relationship Id="rId35" Type="http://schemas.openxmlformats.org/officeDocument/2006/relationships/customXml" Target="../customXml/item35.xml"/><Relationship Id="rId56" Type="http://schemas.openxmlformats.org/officeDocument/2006/relationships/customXml" Target="../customXml/item56.xml"/><Relationship Id="rId77" Type="http://schemas.openxmlformats.org/officeDocument/2006/relationships/customXml" Target="../customXml/item77.xml"/><Relationship Id="rId100" Type="http://schemas.openxmlformats.org/officeDocument/2006/relationships/slide" Target="slides/slide1.xml"/><Relationship Id="rId105" Type="http://schemas.openxmlformats.org/officeDocument/2006/relationships/slide" Target="slides/slide6.xml"/><Relationship Id="rId126" Type="http://schemas.openxmlformats.org/officeDocument/2006/relationships/slide" Target="slides/slide2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FABAFA-9D90-4B6C-95A1-503043E46FAB}" type="datetimeFigureOut">
              <a:rPr lang="en-US" smtClean="0"/>
              <a:t>12/2/2015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DCC7757-6264-420F-9201-02E9A21CB7A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542954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C15EB1F-8DE4-48C3-A804-A05846A4049F}" type="datetimeFigureOut">
              <a:rPr lang="en-US" smtClean="0"/>
              <a:t>12/2/2015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AD115C9-E24C-4512-AA8B-319BB49F77B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25624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D115C9-E24C-4512-AA8B-319BB49F77B5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2151836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D115C9-E24C-4512-AA8B-319BB49F77B5}" type="slidenum">
              <a:rPr lang="en-US" smtClean="0"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8838202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D115C9-E24C-4512-AA8B-319BB49F77B5}" type="slidenum">
              <a:rPr lang="en-US" smtClean="0"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5242935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D115C9-E24C-4512-AA8B-319BB49F77B5}" type="slidenum">
              <a:rPr lang="en-US" smtClean="0"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6377419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D115C9-E24C-4512-AA8B-319BB49F77B5}" type="slidenum">
              <a:rPr lang="en-US" smtClean="0"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0673810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D115C9-E24C-4512-AA8B-319BB49F77B5}" type="slidenum">
              <a:rPr lang="en-US" smtClean="0"/>
              <a:t>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3786440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D115C9-E24C-4512-AA8B-319BB49F77B5}" type="slidenum">
              <a:rPr lang="en-US" smtClean="0"/>
              <a:t>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3217309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D115C9-E24C-4512-AA8B-319BB49F77B5}" type="slidenum">
              <a:rPr lang="en-US" smtClean="0"/>
              <a:t>18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7220186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dirty="0"/>
              <a:t>Complete the Chesapeake Bay TMDL on </a:t>
            </a:r>
            <a:r>
              <a:rPr lang="en-US" dirty="0" smtClean="0"/>
              <a:t>schedule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dirty="0" smtClean="0"/>
              <a:t>There </a:t>
            </a:r>
            <a:r>
              <a:rPr lang="en-US" dirty="0"/>
              <a:t>are substantial benefits to the Bay and local waters 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dirty="0"/>
              <a:t>EPA needs to provide backstop measures to stay on schedule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dirty="0"/>
              <a:t>Advocates for the Bay have worked hard to secure funding</a:t>
            </a:r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en-US" dirty="0"/>
              <a:t>Monitoring shows less improvement than </a:t>
            </a:r>
            <a:r>
              <a:rPr lang="en-US" dirty="0" smtClean="0"/>
              <a:t>modeling</a:t>
            </a:r>
            <a:endParaRPr lang="en-US" dirty="0"/>
          </a:p>
          <a:p>
            <a:pPr lvl="0">
              <a:spcBef>
                <a:spcPts val="0"/>
              </a:spcBef>
              <a:spcAft>
                <a:spcPts val="0"/>
              </a:spcAft>
            </a:pPr>
            <a:endParaRPr lang="en-US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dirty="0"/>
              <a:t>Recognize political and financial realities at state and local levels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dirty="0"/>
              <a:t>The Bay TMDL schedule can’t be met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dirty="0"/>
              <a:t>Too much uncertainty and confusion about what is and what will be required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dirty="0"/>
              <a:t>Demands keep growing  while support has not kept </a:t>
            </a:r>
            <a:r>
              <a:rPr lang="en-US" dirty="0" smtClean="0"/>
              <a:t>up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n-US" dirty="0"/>
          </a:p>
          <a:p>
            <a:pPr>
              <a:spcBef>
                <a:spcPts val="0"/>
              </a:spcBef>
            </a:pPr>
            <a:r>
              <a:rPr lang="en-US" dirty="0"/>
              <a:t>The Bay is not important for my jurisdiction or sector</a:t>
            </a:r>
          </a:p>
          <a:p>
            <a:pPr>
              <a:spcBef>
                <a:spcPts val="0"/>
              </a:spcBef>
            </a:pPr>
            <a:r>
              <a:rPr lang="en-US" dirty="0"/>
              <a:t>We need more support and a realistic schedule </a:t>
            </a:r>
          </a:p>
          <a:p>
            <a:pPr>
              <a:spcBef>
                <a:spcPts val="0"/>
              </a:spcBef>
            </a:pPr>
            <a:r>
              <a:rPr lang="en-US" dirty="0"/>
              <a:t>Participation should be voluntary – no unfunded mandates</a:t>
            </a:r>
          </a:p>
          <a:p>
            <a:pPr>
              <a:spcBef>
                <a:spcPts val="0"/>
              </a:spcBef>
            </a:pPr>
            <a:r>
              <a:rPr lang="en-US" dirty="0"/>
              <a:t>No backstops and contingencies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6C0A58-CDFF-FE48-BE45-5C23C3570799}" type="slidenum">
              <a:rPr lang="en-US" smtClean="0"/>
              <a:pPr/>
              <a:t>21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3986624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D115C9-E24C-4512-AA8B-319BB49F77B5}" type="slidenum">
              <a:rPr lang="en-US" smtClean="0"/>
              <a:t>31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1548252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D115C9-E24C-4512-AA8B-319BB49F77B5}" type="slidenum">
              <a:rPr lang="en-US" smtClean="0"/>
              <a:t>32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1418537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CB91356D-F5A5-4C19-B239-3BFD4D9572F8}" type="slidenum">
              <a:rPr lang="en-US" altLang="en-US"/>
              <a:pPr/>
              <a:t>2</a:t>
            </a:fld>
            <a:endParaRPr lang="en-US" altLang="en-US" dirty="0"/>
          </a:p>
        </p:txBody>
      </p:sp>
      <p:sp>
        <p:nvSpPr>
          <p:cNvPr id="450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50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dirty="0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3449635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4A5072F-C6F4-413E-BA60-361A671E1376}" type="slidenum">
              <a:rPr lang="en-US" smtClean="0"/>
              <a:t>33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0891754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D115C9-E24C-4512-AA8B-319BB49F77B5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4220117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D115C9-E24C-4512-AA8B-319BB49F77B5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8319030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D115C9-E24C-4512-AA8B-319BB49F77B5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1961247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D115C9-E24C-4512-AA8B-319BB49F77B5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5770315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D115C9-E24C-4512-AA8B-319BB49F77B5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54212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D115C9-E24C-4512-AA8B-319BB49F77B5}" type="slidenum">
              <a:rPr lang="en-US" smtClean="0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5224768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D115C9-E24C-4512-AA8B-319BB49F77B5}" type="slidenum">
              <a:rPr lang="en-US" smtClean="0"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906732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horizon.png"/>
          <p:cNvPicPr>
            <a:picLocks noChangeAspect="1"/>
          </p:cNvPicPr>
          <p:nvPr/>
        </p:nvPicPr>
        <p:blipFill>
          <a:blip r:embed="rId2" cstate="print"/>
          <a:srcRect t="33333"/>
          <a:stretch>
            <a:fillRect/>
          </a:stretch>
        </p:blipFill>
        <p:spPr>
          <a:xfrm>
            <a:off x="0" y="0"/>
            <a:ext cx="12192000" cy="4572000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9FD87A-18E6-48AA-9D92-80943963D244}" type="datetime1">
              <a:rPr lang="en-US" smtClean="0"/>
              <a:t>12/2/2015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CF334-2D5C-4859-84A6-CA7E6E43FAEB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625600" y="3886200"/>
            <a:ext cx="8534400" cy="1752600"/>
          </a:xfrm>
        </p:spPr>
        <p:txBody>
          <a:bodyPr>
            <a:normAutofit/>
          </a:bodyPr>
          <a:lstStyle>
            <a:lvl1pPr marL="0" indent="0" algn="ctr">
              <a:buNone/>
              <a:defRPr sz="28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007889"/>
            <a:ext cx="10363200" cy="1470025"/>
          </a:xfrm>
        </p:spPr>
        <p:txBody>
          <a:bodyPr/>
          <a:lstStyle>
            <a:lvl1pPr algn="ctr">
              <a:defRPr sz="4400" b="1">
                <a:solidFill>
                  <a:schemeClr val="tx2"/>
                </a:solidFill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843536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EE6081-38D3-44C7-9606-9636204DDB22}" type="datetime1">
              <a:rPr lang="en-US" smtClean="0"/>
              <a:t>12/2/2015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CF334-2D5C-4859-84A6-CA7E6E43FAEB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296767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B57C9-4D32-4A12-87A5-B6A3F54886E8}" type="datetime1">
              <a:rPr lang="en-US" smtClean="0"/>
              <a:t>12/2/2015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CF334-2D5C-4859-84A6-CA7E6E43FAEB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05332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ABF19A-8B9D-4BAF-B3CF-581ABC5A76B0}" type="datetime1">
              <a:rPr lang="en-US" smtClean="0"/>
              <a:t>12/2/2015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CF334-2D5C-4859-84A6-CA7E6E43FAEB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812800" y="1600200"/>
            <a:ext cx="10566400" cy="4114800"/>
          </a:xfrm>
        </p:spPr>
        <p:txBody>
          <a:bodyPr/>
          <a:lstStyle>
            <a:lvl1pPr>
              <a:buClr>
                <a:schemeClr val="bg1"/>
              </a:buClr>
              <a:defRPr>
                <a:solidFill>
                  <a:schemeClr val="bg1"/>
                </a:solidFill>
              </a:defRPr>
            </a:lvl1pPr>
            <a:lvl2pPr>
              <a:buClr>
                <a:schemeClr val="bg1"/>
              </a:buClr>
              <a:defRPr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>
                <a:solidFill>
                  <a:schemeClr val="bg1"/>
                </a:solidFill>
              </a:defRPr>
            </a:lvl4pPr>
            <a:lvl5pPr>
              <a:buClr>
                <a:schemeClr val="bg1"/>
              </a:buClr>
              <a:defRPr>
                <a:solidFill>
                  <a:schemeClr val="bg1"/>
                </a:solidFill>
              </a:defRPr>
            </a:lvl5pPr>
            <a:lvl6pPr>
              <a:buClr>
                <a:schemeClr val="bg1"/>
              </a:buClr>
              <a:defRPr>
                <a:solidFill>
                  <a:schemeClr val="bg1"/>
                </a:solidFill>
              </a:defRPr>
            </a:lvl6pPr>
            <a:lvl7pPr>
              <a:buClr>
                <a:schemeClr val="bg1"/>
              </a:buClr>
              <a:defRPr>
                <a:solidFill>
                  <a:schemeClr val="bg1"/>
                </a:solidFill>
              </a:defRPr>
            </a:lvl7pPr>
            <a:lvl8pPr>
              <a:buClr>
                <a:schemeClr val="bg1"/>
              </a:buClr>
              <a:defRPr>
                <a:solidFill>
                  <a:schemeClr val="bg1"/>
                </a:solidFill>
              </a:defRPr>
            </a:lvl8pPr>
            <a:lvl9pPr>
              <a:buClr>
                <a:schemeClr val="bg1"/>
              </a:buCl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2800" y="274638"/>
            <a:ext cx="10566400" cy="1143000"/>
          </a:xfrm>
        </p:spPr>
        <p:txBody>
          <a:bodyPr/>
          <a:lstStyle>
            <a:lvl1pPr>
              <a:defRPr>
                <a:solidFill>
                  <a:schemeClr val="tx2"/>
                </a:solidFill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665967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5ECE62-A67C-45C0-9A46-677D00669FB0}" type="datetime1">
              <a:rPr lang="en-US" smtClean="0"/>
              <a:t>12/2/2015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CF334-2D5C-4859-84A6-CA7E6E43FAEB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2801" y="3462339"/>
            <a:ext cx="10513484" cy="1500187"/>
          </a:xfrm>
        </p:spPr>
        <p:txBody>
          <a:bodyPr anchor="b">
            <a:normAutofit/>
          </a:bodyPr>
          <a:lstStyle>
            <a:lvl1pPr marL="0" indent="0">
              <a:buNone/>
              <a:defRPr sz="2800" baseline="0">
                <a:solidFill>
                  <a:schemeClr val="bg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2801" y="4962526"/>
            <a:ext cx="10513484" cy="1362075"/>
          </a:xfrm>
        </p:spPr>
        <p:txBody>
          <a:bodyPr anchor="t"/>
          <a:lstStyle>
            <a:lvl1pPr algn="l">
              <a:defRPr sz="4000" b="1" i="0" cap="all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865721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195DB-4000-4703-B016-8AAC7B01BD58}" type="datetime1">
              <a:rPr lang="en-US" smtClean="0"/>
              <a:t>12/2/2015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CF334-2D5C-4859-84A6-CA7E6E43FAEB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6400800" y="1600200"/>
            <a:ext cx="4978400" cy="4114800"/>
          </a:xfrm>
        </p:spPr>
        <p:txBody>
          <a:bodyPr/>
          <a:lstStyle>
            <a:lvl6pPr>
              <a:buClr>
                <a:schemeClr val="tx2"/>
              </a:buClr>
              <a:defRPr/>
            </a:lvl6pPr>
            <a:lvl7pPr>
              <a:buClr>
                <a:schemeClr val="tx2"/>
              </a:buClr>
              <a:defRPr/>
            </a:lvl7pPr>
            <a:lvl8pPr>
              <a:buClr>
                <a:schemeClr val="tx2"/>
              </a:buClr>
              <a:defRPr/>
            </a:lvl8pPr>
            <a:lvl9pPr>
              <a:buClr>
                <a:schemeClr val="tx2"/>
              </a:buClr>
              <a:defRPr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812800" y="1600200"/>
            <a:ext cx="4978400" cy="4114800"/>
          </a:xfrm>
        </p:spPr>
        <p:txBody>
          <a:bodyPr/>
          <a:lstStyle>
            <a:lvl5pPr>
              <a:defRPr/>
            </a:lvl5pPr>
            <a:lvl6pPr>
              <a:buClr>
                <a:schemeClr val="tx2"/>
              </a:buClr>
              <a:buFont typeface="Arial" pitchFamily="34" charset="0"/>
              <a:buChar char="•"/>
              <a:defRPr/>
            </a:lvl6pPr>
            <a:lvl7pPr>
              <a:buClr>
                <a:schemeClr val="tx2"/>
              </a:buClr>
              <a:buFont typeface="Arial" pitchFamily="34" charset="0"/>
              <a:buChar char="•"/>
              <a:defRPr/>
            </a:lvl7pPr>
            <a:lvl8pPr>
              <a:buClr>
                <a:schemeClr val="tx2"/>
              </a:buClr>
              <a:buFont typeface="Arial" pitchFamily="34" charset="0"/>
              <a:buChar char="•"/>
              <a:defRPr/>
            </a:lvl8pPr>
            <a:lvl9pPr>
              <a:buClr>
                <a:schemeClr val="tx2"/>
              </a:buClr>
              <a:buFont typeface="Arial" pitchFamily="34" charset="0"/>
              <a:buChar char="•"/>
              <a:defRPr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2800" y="274638"/>
            <a:ext cx="10566400" cy="1143000"/>
          </a:xfrm>
        </p:spPr>
        <p:txBody>
          <a:bodyPr/>
          <a:lstStyle>
            <a:lvl1pPr>
              <a:defRPr>
                <a:solidFill>
                  <a:schemeClr val="tx2"/>
                </a:solidFill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77172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61694-1DBA-4F6B-894E-09E8A1C80EAE}" type="datetime1">
              <a:rPr lang="en-US" smtClean="0"/>
              <a:t>12/2/2015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CF334-2D5C-4859-84A6-CA7E6E43FAEB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812800" y="2209800"/>
            <a:ext cx="4978400" cy="3505200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buClr>
                <a:schemeClr val="tx2"/>
              </a:buClr>
              <a:defRPr/>
            </a:lvl6pPr>
            <a:lvl7pPr>
              <a:buClr>
                <a:schemeClr val="tx2"/>
              </a:buClr>
              <a:defRPr/>
            </a:lvl7pPr>
            <a:lvl8pPr>
              <a:buClr>
                <a:schemeClr val="tx2"/>
              </a:buClr>
              <a:defRPr/>
            </a:lvl8pPr>
            <a:lvl9pPr>
              <a:buClr>
                <a:schemeClr val="tx2"/>
              </a:buClr>
              <a:defRPr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6400800" y="2209800"/>
            <a:ext cx="4978400" cy="3505200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buClr>
                <a:schemeClr val="tx2"/>
              </a:buClr>
              <a:defRPr/>
            </a:lvl6pPr>
            <a:lvl7pPr>
              <a:buClr>
                <a:schemeClr val="tx2"/>
              </a:buClr>
              <a:defRPr/>
            </a:lvl7pPr>
            <a:lvl8pPr>
              <a:buClr>
                <a:schemeClr val="tx2"/>
              </a:buClr>
              <a:defRPr/>
            </a:lvl8pPr>
            <a:lvl9pPr>
              <a:buClr>
                <a:schemeClr val="tx2"/>
              </a:buClr>
              <a:defRPr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00800" y="1600200"/>
            <a:ext cx="4978400" cy="574675"/>
          </a:xfrm>
        </p:spPr>
        <p:txBody>
          <a:bodyPr anchor="b">
            <a:noAutofit/>
          </a:bodyPr>
          <a:lstStyle>
            <a:lvl1pPr marL="0" indent="0">
              <a:buNone/>
              <a:defRPr sz="2400" b="0" i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2800" y="1600200"/>
            <a:ext cx="4978400" cy="574675"/>
          </a:xfrm>
        </p:spPr>
        <p:txBody>
          <a:bodyPr anchor="b">
            <a:noAutofit/>
          </a:bodyPr>
          <a:lstStyle>
            <a:lvl1pPr marL="0" indent="0">
              <a:buNone/>
              <a:defRPr sz="2400" b="0" i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2800" y="274638"/>
            <a:ext cx="10566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597472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3105AF-90CA-4509-A852-0BAE918A28C0}" type="datetime1">
              <a:rPr lang="en-US" smtClean="0"/>
              <a:t>12/2/2015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CF334-2D5C-4859-84A6-CA7E6E43FAEB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2800" y="274638"/>
            <a:ext cx="10566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663095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EE3FCD-E86B-47AE-817A-4894806549CD}" type="datetime1">
              <a:rPr lang="en-US" smtClean="0"/>
              <a:t>12/2/2015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CF334-2D5C-4859-84A6-CA7E6E43FAE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804394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057D0C-1E6A-45B9-BF68-5FFFA446EB57}" type="datetime1">
              <a:rPr lang="en-US" smtClean="0"/>
              <a:t>12/2/2015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CF334-2D5C-4859-84A6-CA7E6E43FAEB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5283200" y="1447800"/>
            <a:ext cx="6197600" cy="4267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6864" y="2547892"/>
            <a:ext cx="3962400" cy="3167109"/>
          </a:xfrm>
        </p:spPr>
        <p:txBody>
          <a:bodyPr tIns="9144"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6864" y="1447800"/>
            <a:ext cx="3962400" cy="1097280"/>
          </a:xfrm>
        </p:spPr>
        <p:txBody>
          <a:bodyPr anchor="b"/>
          <a:lstStyle>
            <a:lvl1pPr algn="l">
              <a:defRPr sz="2600" b="1" i="0" cap="none" baseline="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718000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2E8297-6837-4539-BE78-C255461E3518}" type="datetime1">
              <a:rPr lang="en-US" smtClean="0"/>
              <a:t>12/2/2015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CF334-2D5C-4859-84A6-CA7E6E43FAEB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0" name="Picture Placeholder 9"/>
          <p:cNvSpPr>
            <a:spLocks noGrp="1"/>
          </p:cNvSpPr>
          <p:nvPr>
            <p:ph type="pic" sz="quarter" idx="13"/>
          </p:nvPr>
        </p:nvSpPr>
        <p:spPr>
          <a:xfrm>
            <a:off x="6301232" y="1539240"/>
            <a:ext cx="4431538" cy="3272790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 dirty="0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2800" y="2547891"/>
            <a:ext cx="3962400" cy="2405109"/>
          </a:xfrm>
        </p:spPr>
        <p:txBody>
          <a:bodyPr tIns="9144"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2800" y="1447800"/>
            <a:ext cx="3962400" cy="1097280"/>
          </a:xfrm>
        </p:spPr>
        <p:txBody>
          <a:bodyPr anchor="b"/>
          <a:lstStyle>
            <a:lvl1pPr algn="l">
              <a:defRPr sz="2600" b="1" i="0" cap="none" baseline="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628313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microsoft.com/office/2007/relationships/hdphoto" Target="../media/hdphoto1.wdp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13" cstate="email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sharpenSoften amount="-50000"/>
                    </a14:imgEffect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20000" y="6356351"/>
            <a:ext cx="2032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strike="noStrike" spc="60" baseline="0">
                <a:solidFill>
                  <a:schemeClr val="bg1"/>
                </a:solidFill>
              </a:defRPr>
            </a:lvl1pPr>
          </a:lstStyle>
          <a:p>
            <a:fld id="{18193A29-9700-485D-8CFB-D5ABAF026ECB}" type="datetime1">
              <a:rPr lang="en-US" smtClean="0"/>
              <a:t>12/2/2015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128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cap="all" spc="60" baseline="0"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058400" y="6356351"/>
            <a:ext cx="132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aseline="0">
                <a:solidFill>
                  <a:schemeClr val="bg1"/>
                </a:solidFill>
              </a:defRPr>
            </a:lvl1pPr>
          </a:lstStyle>
          <a:p>
            <a:fld id="{401CF334-2D5C-4859-84A6-CA7E6E43FAEB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2800" y="1600201"/>
            <a:ext cx="105664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12800" y="274638"/>
            <a:ext cx="10566400" cy="11430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016977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hf sldNum="0" hdr="0" ftr="0" dt="0"/>
  <p:txStyles>
    <p:titleStyle>
      <a:lvl1pPr algn="l" defTabSz="914400" rtl="0" eaLnBrk="1" latinLnBrk="0" hangingPunct="1">
        <a:spcBef>
          <a:spcPct val="0"/>
        </a:spcBef>
        <a:buNone/>
        <a:defRPr sz="3600" b="1" kern="1200" cap="all" spc="50" baseline="0">
          <a:solidFill>
            <a:schemeClr val="tx2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2000" kern="1200" spc="30" baseline="0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2000" kern="1200" spc="30" baseline="0">
          <a:solidFill>
            <a:schemeClr val="bg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2000" kern="1200" spc="30" baseline="0">
          <a:solidFill>
            <a:schemeClr val="bg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2000" kern="1200" spc="30" baseline="0">
          <a:solidFill>
            <a:schemeClr val="bg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2000" kern="1200" spc="30" baseline="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bg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bg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bg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bg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4.png"/><Relationship Id="rId7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10" Type="http://schemas.openxmlformats.org/officeDocument/2006/relationships/image" Target="../media/image10.png"/><Relationship Id="rId4" Type="http://schemas.openxmlformats.org/officeDocument/2006/relationships/image" Target="../media/image5.png"/><Relationship Id="rId9" Type="http://schemas.openxmlformats.org/officeDocument/2006/relationships/image" Target="../media/image9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jp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jpeg"/><Relationship Id="rId3" Type="http://schemas.openxmlformats.org/officeDocument/2006/relationships/image" Target="../media/image33.jpeg"/><Relationship Id="rId7" Type="http://schemas.openxmlformats.org/officeDocument/2006/relationships/image" Target="../media/image37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.jpeg"/><Relationship Id="rId5" Type="http://schemas.openxmlformats.org/officeDocument/2006/relationships/image" Target="../media/image35.png"/><Relationship Id="rId10" Type="http://schemas.openxmlformats.org/officeDocument/2006/relationships/image" Target="../media/image40.jpeg"/><Relationship Id="rId4" Type="http://schemas.openxmlformats.org/officeDocument/2006/relationships/image" Target="../media/image34.jpeg"/><Relationship Id="rId9" Type="http://schemas.openxmlformats.org/officeDocument/2006/relationships/image" Target="../media/image39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eg"/><Relationship Id="rId3" Type="http://schemas.openxmlformats.org/officeDocument/2006/relationships/image" Target="../media/image11.jpeg"/><Relationship Id="rId7" Type="http://schemas.openxmlformats.org/officeDocument/2006/relationships/image" Target="../media/image1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jpeg"/><Relationship Id="rId3" Type="http://schemas.openxmlformats.org/officeDocument/2006/relationships/image" Target="../media/image17.jpeg"/><Relationship Id="rId7" Type="http://schemas.openxmlformats.org/officeDocument/2006/relationships/image" Target="../media/image2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tiff"/><Relationship Id="rId3" Type="http://schemas.openxmlformats.org/officeDocument/2006/relationships/image" Target="../media/image23.jpeg"/><Relationship Id="rId7" Type="http://schemas.openxmlformats.org/officeDocument/2006/relationships/image" Target="../media/image27.tif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jpg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625600" y="3605644"/>
            <a:ext cx="8534400" cy="2859701"/>
          </a:xfrm>
        </p:spPr>
        <p:txBody>
          <a:bodyPr>
            <a:normAutofit fontScale="92500"/>
          </a:bodyPr>
          <a:lstStyle/>
          <a:p>
            <a:endParaRPr lang="en-US" dirty="0" smtClean="0"/>
          </a:p>
          <a:p>
            <a:r>
              <a:rPr lang="en-US" dirty="0" smtClean="0"/>
              <a:t>Lucinda Power, EPA CBPO and Frank Dukes, IEN UVA</a:t>
            </a:r>
          </a:p>
          <a:p>
            <a:r>
              <a:rPr lang="en-US" dirty="0" smtClean="0"/>
              <a:t>Local Government Advisory Committee Meeting </a:t>
            </a:r>
          </a:p>
          <a:p>
            <a:r>
              <a:rPr lang="en-US" dirty="0" smtClean="0"/>
              <a:t>December 3, 2015</a:t>
            </a:r>
          </a:p>
          <a:p>
            <a:r>
              <a:rPr lang="en-US" dirty="0" smtClean="0"/>
              <a:t> 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8738" y="1809550"/>
            <a:ext cx="12093262" cy="1289786"/>
          </a:xfrm>
        </p:spPr>
        <p:txBody>
          <a:bodyPr/>
          <a:lstStyle/>
          <a:p>
            <a:r>
              <a:rPr lang="en-US" sz="4000" i="1" dirty="0" smtClean="0"/>
              <a:t>Moving towards a restored Chesapeake Bay watershed</a:t>
            </a:r>
            <a:endParaRPr lang="en-US" sz="3800" b="0" i="1" dirty="0"/>
          </a:p>
        </p:txBody>
      </p:sp>
    </p:spTree>
    <p:extLst>
      <p:ext uri="{BB962C8B-B14F-4D97-AF65-F5344CB8AC3E}">
        <p14:creationId xmlns:p14="http://schemas.microsoft.com/office/powerpoint/2010/main" val="38664481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06" t="5208" r="3125" b="11458"/>
          <a:stretch>
            <a:fillRect/>
          </a:stretch>
        </p:blipFill>
        <p:spPr bwMode="auto">
          <a:xfrm>
            <a:off x="251927" y="556892"/>
            <a:ext cx="11734800" cy="78889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20029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quarter" idx="13"/>
          </p:nvPr>
        </p:nvSpPr>
        <p:spPr>
          <a:xfrm>
            <a:off x="812800" y="1954427"/>
            <a:ext cx="10566400" cy="4114800"/>
          </a:xfrm>
        </p:spPr>
        <p:txBody>
          <a:bodyPr>
            <a:normAutofit fontScale="92500" lnSpcReduction="20000"/>
          </a:bodyPr>
          <a:lstStyle/>
          <a:p>
            <a:pPr>
              <a:buClr>
                <a:schemeClr val="tx1">
                  <a:lumMod val="65000"/>
                  <a:lumOff val="35000"/>
                </a:schemeClr>
              </a:buClr>
              <a:buFont typeface="Wingdings" panose="05000000000000000000" pitchFamily="2" charset="2"/>
              <a:buChar char="v"/>
              <a:defRPr/>
            </a:pPr>
            <a:r>
              <a:rPr lang="en-US" b="1" dirty="0">
                <a:solidFill>
                  <a:schemeClr val="tx1"/>
                </a:solidFill>
              </a:rPr>
              <a:t>Conowingo Dam</a:t>
            </a:r>
            <a:r>
              <a:rPr lang="en-US" dirty="0">
                <a:solidFill>
                  <a:schemeClr val="tx1"/>
                </a:solidFill>
              </a:rPr>
              <a:t>: Factor in the additional nutrient and sediment loads given the Conowingo Dam/ Reservoir have reached dynamic equilibrium and are contributing to Bay water quality </a:t>
            </a:r>
            <a:r>
              <a:rPr lang="en-US" dirty="0" smtClean="0">
                <a:solidFill>
                  <a:schemeClr val="tx1"/>
                </a:solidFill>
              </a:rPr>
              <a:t>impacts</a:t>
            </a:r>
            <a:r>
              <a:rPr lang="en-US" dirty="0">
                <a:solidFill>
                  <a:schemeClr val="tx1"/>
                </a:solidFill>
              </a:rPr>
              <a:t>  </a:t>
            </a:r>
          </a:p>
          <a:p>
            <a:pPr marL="457200" indent="-457200">
              <a:buClr>
                <a:schemeClr val="tx1">
                  <a:lumMod val="65000"/>
                  <a:lumOff val="35000"/>
                </a:schemeClr>
              </a:buClr>
              <a:buFont typeface="+mj-lt"/>
              <a:buAutoNum type="arabicPeriod"/>
              <a:defRPr/>
            </a:pPr>
            <a:endParaRPr lang="en-US" dirty="0">
              <a:solidFill>
                <a:schemeClr val="tx1"/>
              </a:solidFill>
            </a:endParaRPr>
          </a:p>
          <a:p>
            <a:pPr>
              <a:buClr>
                <a:schemeClr val="tx1">
                  <a:lumMod val="65000"/>
                  <a:lumOff val="35000"/>
                </a:schemeClr>
              </a:buClr>
              <a:buFont typeface="Wingdings" panose="05000000000000000000" pitchFamily="2" charset="2"/>
              <a:buChar char="v"/>
              <a:defRPr/>
            </a:pPr>
            <a:r>
              <a:rPr lang="en-US" b="1" dirty="0">
                <a:solidFill>
                  <a:schemeClr val="tx1"/>
                </a:solidFill>
              </a:rPr>
              <a:t>James River Chlorophyll-a Criteria Assessment</a:t>
            </a:r>
            <a:r>
              <a:rPr lang="en-US" dirty="0">
                <a:solidFill>
                  <a:schemeClr val="tx1"/>
                </a:solidFill>
              </a:rPr>
              <a:t>: Determine appropriate criteria in order to protect designated uses in the tidal James </a:t>
            </a:r>
            <a:r>
              <a:rPr lang="en-US" dirty="0" smtClean="0">
                <a:solidFill>
                  <a:schemeClr val="tx1"/>
                </a:solidFill>
              </a:rPr>
              <a:t>River  </a:t>
            </a:r>
          </a:p>
          <a:p>
            <a:pPr marL="0" indent="0">
              <a:buClr>
                <a:schemeClr val="tx1">
                  <a:lumMod val="65000"/>
                  <a:lumOff val="35000"/>
                </a:schemeClr>
              </a:buClr>
              <a:buNone/>
              <a:defRPr/>
            </a:pPr>
            <a:endParaRPr lang="en-US" dirty="0" smtClean="0">
              <a:solidFill>
                <a:schemeClr val="tx1"/>
              </a:solidFill>
            </a:endParaRPr>
          </a:p>
          <a:p>
            <a:pPr>
              <a:buClr>
                <a:schemeClr val="tx1">
                  <a:lumMod val="65000"/>
                  <a:lumOff val="35000"/>
                </a:schemeClr>
              </a:buClr>
              <a:buFont typeface="Wingdings" panose="05000000000000000000" pitchFamily="2" charset="2"/>
              <a:buChar char="v"/>
              <a:defRPr/>
            </a:pPr>
            <a:r>
              <a:rPr lang="en-US" b="1" dirty="0">
                <a:solidFill>
                  <a:schemeClr val="tx1"/>
                </a:solidFill>
              </a:rPr>
              <a:t>Climate Change</a:t>
            </a:r>
            <a:r>
              <a:rPr lang="en-US" dirty="0">
                <a:solidFill>
                  <a:schemeClr val="tx1"/>
                </a:solidFill>
              </a:rPr>
              <a:t>: Update the </a:t>
            </a:r>
            <a:r>
              <a:rPr lang="en-US" dirty="0" smtClean="0">
                <a:solidFill>
                  <a:schemeClr val="tx1"/>
                </a:solidFill>
              </a:rPr>
              <a:t>partnership’s </a:t>
            </a:r>
            <a:r>
              <a:rPr lang="en-US" dirty="0">
                <a:solidFill>
                  <a:schemeClr val="tx1"/>
                </a:solidFill>
              </a:rPr>
              <a:t>decision support tools to reflect climate change </a:t>
            </a:r>
            <a:r>
              <a:rPr lang="en-US" dirty="0" smtClean="0">
                <a:solidFill>
                  <a:schemeClr val="tx1"/>
                </a:solidFill>
              </a:rPr>
              <a:t>considerations</a:t>
            </a:r>
          </a:p>
          <a:p>
            <a:pPr marL="0" indent="0">
              <a:buClr>
                <a:schemeClr val="tx1">
                  <a:lumMod val="65000"/>
                  <a:lumOff val="35000"/>
                </a:schemeClr>
              </a:buClr>
              <a:buNone/>
              <a:defRPr/>
            </a:pPr>
            <a:endParaRPr lang="en-US" dirty="0" smtClean="0">
              <a:solidFill>
                <a:schemeClr val="tx1"/>
              </a:solidFill>
            </a:endParaRPr>
          </a:p>
          <a:p>
            <a:pPr>
              <a:buClr>
                <a:schemeClr val="tx1">
                  <a:lumMod val="65000"/>
                  <a:lumOff val="35000"/>
                </a:schemeClr>
              </a:buClr>
              <a:buFont typeface="Wingdings" panose="05000000000000000000" pitchFamily="2" charset="2"/>
              <a:buChar char="v"/>
              <a:defRPr/>
            </a:pPr>
            <a:r>
              <a:rPr lang="en-US" altLang="en-US" dirty="0">
                <a:solidFill>
                  <a:schemeClr val="tx1"/>
                </a:solidFill>
              </a:rPr>
              <a:t>Incorporate </a:t>
            </a:r>
            <a:r>
              <a:rPr lang="en-US" altLang="en-US" b="1" dirty="0">
                <a:solidFill>
                  <a:schemeClr val="tx1"/>
                </a:solidFill>
              </a:rPr>
              <a:t>BMP expert panel and workgroup recommendations </a:t>
            </a:r>
            <a:r>
              <a:rPr lang="en-US" altLang="en-US" dirty="0">
                <a:solidFill>
                  <a:schemeClr val="tx1"/>
                </a:solidFill>
              </a:rPr>
              <a:t>with a focus on adding innovative BMPs and updating current BMPs to enhance the evaluation of progress</a:t>
            </a:r>
          </a:p>
          <a:p>
            <a:pPr>
              <a:buClr>
                <a:schemeClr val="tx1">
                  <a:lumMod val="65000"/>
                  <a:lumOff val="35000"/>
                </a:schemeClr>
              </a:buClr>
              <a:buFont typeface="Wingdings" panose="05000000000000000000" pitchFamily="2" charset="2"/>
              <a:buChar char="v"/>
              <a:defRPr/>
            </a:pPr>
            <a:endParaRPr lang="en-US" dirty="0" smtClean="0">
              <a:solidFill>
                <a:schemeClr val="tx1"/>
              </a:solidFill>
            </a:endParaRPr>
          </a:p>
          <a:p>
            <a:pPr marL="457200" indent="-457200">
              <a:buClr>
                <a:schemeClr val="tx1">
                  <a:lumMod val="65000"/>
                  <a:lumOff val="35000"/>
                </a:schemeClr>
              </a:buClr>
              <a:buFont typeface="+mj-lt"/>
              <a:buAutoNum type="arabicPeriod"/>
              <a:defRPr/>
            </a:pPr>
            <a:endParaRPr lang="en-US" altLang="en-US" b="1" dirty="0" smtClean="0">
              <a:solidFill>
                <a:schemeClr val="tx1"/>
              </a:solidFill>
            </a:endParaRPr>
          </a:p>
          <a:p>
            <a:pPr marL="457200" indent="-457200">
              <a:buClr>
                <a:schemeClr val="tx1">
                  <a:lumMod val="65000"/>
                  <a:lumOff val="35000"/>
                </a:schemeClr>
              </a:buClr>
              <a:buFont typeface="+mj-lt"/>
              <a:buAutoNum type="arabicPeriod"/>
              <a:defRPr/>
            </a:pPr>
            <a:endParaRPr lang="en-US" dirty="0">
              <a:solidFill>
                <a:schemeClr val="tx1"/>
              </a:solidFill>
            </a:endParaRP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Strategic issues of the midpoint assessment </a:t>
            </a:r>
            <a:endParaRPr 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21141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316194" y="1350236"/>
            <a:ext cx="11464658" cy="2545682"/>
          </a:xfrm>
        </p:spPr>
        <p:txBody>
          <a:bodyPr/>
          <a:lstStyle/>
          <a:p>
            <a:pPr algn="ctr"/>
            <a:r>
              <a:rPr lang="en-US" dirty="0" smtClean="0"/>
              <a:t>How have we engaged and will continue to engage local governments in the midpoint assessment?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216574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quarter" idx="13"/>
          </p:nvPr>
        </p:nvSpPr>
        <p:spPr>
          <a:xfrm>
            <a:off x="812800" y="1600199"/>
            <a:ext cx="10566400" cy="4751173"/>
          </a:xfrm>
        </p:spPr>
        <p:txBody>
          <a:bodyPr>
            <a:normAutofit fontScale="92500" lnSpcReduction="10000"/>
          </a:bodyPr>
          <a:lstStyle/>
          <a:p>
            <a:pPr>
              <a:buClr>
                <a:schemeClr val="tx1">
                  <a:lumMod val="65000"/>
                  <a:lumOff val="35000"/>
                </a:schemeClr>
              </a:buClr>
              <a:buFont typeface="Wingdings" panose="05000000000000000000" pitchFamily="2" charset="2"/>
              <a:buChar char="v"/>
            </a:pPr>
            <a:r>
              <a:rPr lang="en-US" altLang="en-US" b="1" dirty="0">
                <a:solidFill>
                  <a:schemeClr val="tx1"/>
                </a:solidFill>
              </a:rPr>
              <a:t>New Land Use </a:t>
            </a:r>
            <a:r>
              <a:rPr lang="en-US" altLang="en-US" b="1" dirty="0" smtClean="0">
                <a:solidFill>
                  <a:schemeClr val="tx1"/>
                </a:solidFill>
              </a:rPr>
              <a:t>Classifications</a:t>
            </a:r>
            <a:r>
              <a:rPr lang="en-US" altLang="en-US" dirty="0" smtClean="0">
                <a:solidFill>
                  <a:schemeClr val="tx1"/>
                </a:solidFill>
              </a:rPr>
              <a:t>: </a:t>
            </a:r>
            <a:r>
              <a:rPr lang="en-US" altLang="en-US" dirty="0">
                <a:solidFill>
                  <a:schemeClr val="tx1"/>
                </a:solidFill>
              </a:rPr>
              <a:t>Improve the resolution of land uses in the </a:t>
            </a:r>
            <a:r>
              <a:rPr lang="en-US" altLang="en-US" dirty="0" smtClean="0">
                <a:solidFill>
                  <a:schemeClr val="tx1"/>
                </a:solidFill>
              </a:rPr>
              <a:t>CBP partnership’s modeling tools</a:t>
            </a:r>
          </a:p>
          <a:p>
            <a:pPr marL="0" indent="0">
              <a:buClr>
                <a:schemeClr val="tx1">
                  <a:lumMod val="65000"/>
                  <a:lumOff val="35000"/>
                </a:schemeClr>
              </a:buClr>
              <a:buNone/>
            </a:pPr>
            <a:endParaRPr lang="en-US" altLang="en-US" dirty="0" smtClean="0">
              <a:solidFill>
                <a:schemeClr val="tx1"/>
              </a:solidFill>
            </a:endParaRPr>
          </a:p>
          <a:p>
            <a:pPr lvl="1">
              <a:buClr>
                <a:schemeClr val="tx1">
                  <a:lumMod val="65000"/>
                  <a:lumOff val="35000"/>
                </a:schemeClr>
              </a:buClr>
              <a:buFont typeface="Wingdings" panose="05000000000000000000" pitchFamily="2" charset="2"/>
              <a:buChar char="v"/>
            </a:pPr>
            <a:r>
              <a:rPr lang="en-US" altLang="en-US" dirty="0" smtClean="0">
                <a:solidFill>
                  <a:schemeClr val="tx1"/>
                </a:solidFill>
              </a:rPr>
              <a:t>#1 Midpoint Assessment Priority</a:t>
            </a:r>
          </a:p>
          <a:p>
            <a:pPr lvl="1">
              <a:buClr>
                <a:schemeClr val="tx1">
                  <a:lumMod val="65000"/>
                  <a:lumOff val="35000"/>
                </a:schemeClr>
              </a:buClr>
              <a:buFont typeface="Wingdings" panose="05000000000000000000" pitchFamily="2" charset="2"/>
              <a:buChar char="v"/>
            </a:pPr>
            <a:r>
              <a:rPr lang="en-US" altLang="en-US" dirty="0" smtClean="0">
                <a:solidFill>
                  <a:schemeClr val="tx1"/>
                </a:solidFill>
              </a:rPr>
              <a:t>States and localities sharing and confirming data</a:t>
            </a:r>
          </a:p>
          <a:p>
            <a:pPr lvl="1">
              <a:buClr>
                <a:schemeClr val="tx1">
                  <a:lumMod val="65000"/>
                  <a:lumOff val="35000"/>
                </a:schemeClr>
              </a:buClr>
              <a:buFont typeface="Wingdings" panose="05000000000000000000" pitchFamily="2" charset="2"/>
              <a:buChar char="v"/>
            </a:pPr>
            <a:r>
              <a:rPr lang="en-US" altLang="en-US" dirty="0" smtClean="0">
                <a:solidFill>
                  <a:schemeClr val="tx1"/>
                </a:solidFill>
              </a:rPr>
              <a:t>Improved accuracy; supports implementation of restoration actions</a:t>
            </a:r>
          </a:p>
          <a:p>
            <a:pPr lvl="1">
              <a:buClr>
                <a:schemeClr val="tx1">
                  <a:lumMod val="65000"/>
                  <a:lumOff val="35000"/>
                </a:schemeClr>
              </a:buClr>
              <a:buFont typeface="Wingdings" panose="05000000000000000000" pitchFamily="2" charset="2"/>
              <a:buChar char="v"/>
            </a:pPr>
            <a:r>
              <a:rPr lang="en-US" altLang="en-US" dirty="0" smtClean="0">
                <a:solidFill>
                  <a:schemeClr val="tx1"/>
                </a:solidFill>
              </a:rPr>
              <a:t>Rolling review of land use data in 2016</a:t>
            </a:r>
          </a:p>
          <a:p>
            <a:pPr marL="457200" lvl="1" indent="0">
              <a:buClr>
                <a:schemeClr val="tx1">
                  <a:lumMod val="65000"/>
                  <a:lumOff val="35000"/>
                </a:schemeClr>
              </a:buClr>
              <a:buNone/>
            </a:pPr>
            <a:endParaRPr lang="en-US" altLang="en-US" dirty="0" smtClean="0">
              <a:solidFill>
                <a:schemeClr val="tx1"/>
              </a:solidFill>
            </a:endParaRPr>
          </a:p>
          <a:p>
            <a:pPr>
              <a:buClr>
                <a:schemeClr val="tx1">
                  <a:lumMod val="65000"/>
                  <a:lumOff val="35000"/>
                </a:schemeClr>
              </a:buClr>
              <a:buFont typeface="Wingdings" panose="05000000000000000000" pitchFamily="2" charset="2"/>
              <a:buChar char="v"/>
            </a:pPr>
            <a:r>
              <a:rPr lang="en-US" altLang="en-US" sz="2400" b="1" dirty="0" smtClean="0">
                <a:solidFill>
                  <a:schemeClr val="tx1"/>
                </a:solidFill>
              </a:rPr>
              <a:t>Question 1. How would LGAC like to be involved in reviewing this land use data? </a:t>
            </a:r>
          </a:p>
          <a:p>
            <a:pPr>
              <a:buClr>
                <a:schemeClr val="tx1">
                  <a:lumMod val="65000"/>
                  <a:lumOff val="35000"/>
                </a:schemeClr>
              </a:buClr>
              <a:buFont typeface="Wingdings" panose="05000000000000000000" pitchFamily="2" charset="2"/>
              <a:buChar char="v"/>
            </a:pPr>
            <a:r>
              <a:rPr lang="en-US" altLang="en-US" sz="2400" b="1" dirty="0" smtClean="0">
                <a:solidFill>
                  <a:schemeClr val="tx1"/>
                </a:solidFill>
              </a:rPr>
              <a:t>Question 2. What additional information may you need to conduct the review?</a:t>
            </a:r>
          </a:p>
          <a:p>
            <a:pPr lvl="1">
              <a:buClr>
                <a:schemeClr val="tx1">
                  <a:lumMod val="65000"/>
                  <a:lumOff val="35000"/>
                </a:schemeClr>
              </a:buClr>
              <a:buFont typeface="Wingdings" panose="05000000000000000000" pitchFamily="2" charset="2"/>
              <a:buChar char="v"/>
            </a:pPr>
            <a:endParaRPr lang="en-US" altLang="en-US" dirty="0" smtClean="0">
              <a:solidFill>
                <a:schemeClr val="tx1"/>
              </a:solidFill>
            </a:endParaRPr>
          </a:p>
          <a:p>
            <a:pPr lvl="1">
              <a:buClr>
                <a:schemeClr val="tx1">
                  <a:lumMod val="65000"/>
                  <a:lumOff val="35000"/>
                </a:schemeClr>
              </a:buClr>
              <a:buFont typeface="Wingdings" panose="05000000000000000000" pitchFamily="2" charset="2"/>
              <a:buChar char="v"/>
            </a:pPr>
            <a:endParaRPr lang="en-US" altLang="en-US" dirty="0">
              <a:solidFill>
                <a:schemeClr val="tx1"/>
              </a:solidFill>
            </a:endParaRPr>
          </a:p>
          <a:p>
            <a:pPr marL="457200" indent="-457200">
              <a:buClr>
                <a:schemeClr val="tx1">
                  <a:lumMod val="65000"/>
                  <a:lumOff val="35000"/>
                </a:schemeClr>
              </a:buClr>
              <a:buFont typeface="+mj-lt"/>
              <a:buAutoNum type="arabicPeriod"/>
            </a:pPr>
            <a:endParaRPr lang="en-US" altLang="en-US" dirty="0">
              <a:solidFill>
                <a:schemeClr val="tx1"/>
              </a:solidFill>
            </a:endParaRP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Strategic issues of the midpoint assessment</a:t>
            </a:r>
            <a:endParaRPr 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57832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quarter" idx="13"/>
          </p:nvPr>
        </p:nvSpPr>
        <p:spPr>
          <a:xfrm>
            <a:off x="812800" y="1600199"/>
            <a:ext cx="10566400" cy="4751173"/>
          </a:xfrm>
        </p:spPr>
        <p:txBody>
          <a:bodyPr>
            <a:normAutofit/>
          </a:bodyPr>
          <a:lstStyle/>
          <a:p>
            <a:pPr>
              <a:buClr>
                <a:schemeClr val="tx1">
                  <a:lumMod val="65000"/>
                  <a:lumOff val="35000"/>
                </a:schemeClr>
              </a:buClr>
              <a:buFont typeface="Wingdings" panose="05000000000000000000" pitchFamily="2" charset="2"/>
              <a:buChar char="v"/>
              <a:defRPr/>
            </a:pPr>
            <a:r>
              <a:rPr lang="en-US" altLang="en-US" b="1" dirty="0">
                <a:solidFill>
                  <a:schemeClr val="tx1"/>
                </a:solidFill>
              </a:rPr>
              <a:t>Monitoring Data: </a:t>
            </a:r>
            <a:r>
              <a:rPr lang="en-US" altLang="en-US" dirty="0">
                <a:solidFill>
                  <a:schemeClr val="tx1"/>
                </a:solidFill>
              </a:rPr>
              <a:t>Focus on analyzing nutrient and sediment trends; assessing attainment of water quality standards; and factors affecting trends </a:t>
            </a:r>
          </a:p>
          <a:p>
            <a:pPr marL="0" indent="0">
              <a:buClr>
                <a:schemeClr val="tx1">
                  <a:lumMod val="65000"/>
                  <a:lumOff val="35000"/>
                </a:schemeClr>
              </a:buClr>
              <a:buNone/>
            </a:pPr>
            <a:endParaRPr lang="en-US" altLang="en-US" dirty="0" smtClean="0">
              <a:solidFill>
                <a:schemeClr val="tx1"/>
              </a:solidFill>
            </a:endParaRPr>
          </a:p>
          <a:p>
            <a:pPr lvl="1">
              <a:buClr>
                <a:schemeClr val="tx1">
                  <a:lumMod val="65000"/>
                  <a:lumOff val="35000"/>
                </a:schemeClr>
              </a:buClr>
              <a:buFont typeface="Wingdings" panose="05000000000000000000" pitchFamily="2" charset="2"/>
              <a:buChar char="v"/>
            </a:pPr>
            <a:r>
              <a:rPr lang="en-US" altLang="en-US" dirty="0" smtClean="0">
                <a:solidFill>
                  <a:schemeClr val="tx1"/>
                </a:solidFill>
              </a:rPr>
              <a:t>Factors affecting water quality response to BMPs</a:t>
            </a:r>
          </a:p>
          <a:p>
            <a:pPr lvl="1">
              <a:buClr>
                <a:schemeClr val="tx1">
                  <a:lumMod val="65000"/>
                  <a:lumOff val="35000"/>
                </a:schemeClr>
              </a:buClr>
              <a:buFont typeface="Wingdings" panose="05000000000000000000" pitchFamily="2" charset="2"/>
              <a:buChar char="v"/>
            </a:pPr>
            <a:r>
              <a:rPr lang="en-US" altLang="en-US" dirty="0" smtClean="0">
                <a:solidFill>
                  <a:schemeClr val="tx1"/>
                </a:solidFill>
              </a:rPr>
              <a:t>Assists with targeting implementation</a:t>
            </a:r>
          </a:p>
          <a:p>
            <a:pPr lvl="1">
              <a:buClr>
                <a:schemeClr val="tx1">
                  <a:lumMod val="65000"/>
                  <a:lumOff val="35000"/>
                </a:schemeClr>
              </a:buClr>
              <a:buFont typeface="Wingdings" panose="05000000000000000000" pitchFamily="2" charset="2"/>
              <a:buChar char="v"/>
            </a:pPr>
            <a:r>
              <a:rPr lang="en-US" altLang="en-US" dirty="0" smtClean="0">
                <a:solidFill>
                  <a:schemeClr val="tx1"/>
                </a:solidFill>
              </a:rPr>
              <a:t>Use of monitoring data to assess progress under Bay TMDL</a:t>
            </a:r>
          </a:p>
          <a:p>
            <a:pPr marL="457200" lvl="1" indent="0">
              <a:buClr>
                <a:schemeClr val="tx1">
                  <a:lumMod val="65000"/>
                  <a:lumOff val="35000"/>
                </a:schemeClr>
              </a:buClr>
              <a:buNone/>
            </a:pPr>
            <a:endParaRPr lang="en-US" altLang="en-US" dirty="0" smtClean="0">
              <a:solidFill>
                <a:schemeClr val="tx1"/>
              </a:solidFill>
            </a:endParaRPr>
          </a:p>
          <a:p>
            <a:pPr>
              <a:buClr>
                <a:schemeClr val="tx1">
                  <a:lumMod val="65000"/>
                  <a:lumOff val="35000"/>
                </a:schemeClr>
              </a:buClr>
              <a:buFont typeface="Wingdings" panose="05000000000000000000" pitchFamily="2" charset="2"/>
              <a:buChar char="v"/>
            </a:pPr>
            <a:r>
              <a:rPr lang="en-US" altLang="en-US" sz="2400" b="1" dirty="0" smtClean="0">
                <a:solidFill>
                  <a:schemeClr val="tx1"/>
                </a:solidFill>
              </a:rPr>
              <a:t>Question 1. What monitoring information and data would LGAC like to see over the 2016 time period? </a:t>
            </a:r>
          </a:p>
          <a:p>
            <a:pPr lvl="1">
              <a:buClr>
                <a:schemeClr val="tx1">
                  <a:lumMod val="65000"/>
                  <a:lumOff val="35000"/>
                </a:schemeClr>
              </a:buClr>
              <a:buFont typeface="Wingdings" panose="05000000000000000000" pitchFamily="2" charset="2"/>
              <a:buChar char="v"/>
            </a:pPr>
            <a:r>
              <a:rPr lang="en-US" altLang="en-US" sz="2400" b="1" dirty="0" smtClean="0">
                <a:solidFill>
                  <a:schemeClr val="tx1"/>
                </a:solidFill>
              </a:rPr>
              <a:t>Examples: Explanations of long term trends? What story does monitoring data tell us in specific geographic areas?</a:t>
            </a:r>
            <a:endParaRPr lang="en-US" altLang="en-US" dirty="0" smtClean="0">
              <a:solidFill>
                <a:schemeClr val="tx1"/>
              </a:solidFill>
            </a:endParaRPr>
          </a:p>
          <a:p>
            <a:pPr lvl="1">
              <a:buClr>
                <a:schemeClr val="tx1">
                  <a:lumMod val="65000"/>
                  <a:lumOff val="35000"/>
                </a:schemeClr>
              </a:buClr>
              <a:buFont typeface="Wingdings" panose="05000000000000000000" pitchFamily="2" charset="2"/>
              <a:buChar char="v"/>
            </a:pPr>
            <a:endParaRPr lang="en-US" altLang="en-US" dirty="0">
              <a:solidFill>
                <a:schemeClr val="tx1"/>
              </a:solidFill>
            </a:endParaRPr>
          </a:p>
          <a:p>
            <a:pPr marL="457200" indent="-457200">
              <a:buClr>
                <a:schemeClr val="tx1">
                  <a:lumMod val="65000"/>
                  <a:lumOff val="35000"/>
                </a:schemeClr>
              </a:buClr>
              <a:buFont typeface="+mj-lt"/>
              <a:buAutoNum type="arabicPeriod"/>
            </a:pPr>
            <a:endParaRPr lang="en-US" altLang="en-US" dirty="0">
              <a:solidFill>
                <a:schemeClr val="tx1"/>
              </a:solidFill>
            </a:endParaRP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Strategic issues of the midpoint assessment</a:t>
            </a:r>
            <a:endParaRPr 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00545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quarter" idx="13"/>
          </p:nvPr>
        </p:nvSpPr>
        <p:spPr>
          <a:xfrm>
            <a:off x="812800" y="1600199"/>
            <a:ext cx="10566400" cy="4751173"/>
          </a:xfrm>
        </p:spPr>
        <p:txBody>
          <a:bodyPr>
            <a:normAutofit fontScale="92500" lnSpcReduction="20000"/>
          </a:bodyPr>
          <a:lstStyle/>
          <a:p>
            <a:pPr>
              <a:buClr>
                <a:schemeClr val="tx1">
                  <a:lumMod val="65000"/>
                  <a:lumOff val="35000"/>
                </a:schemeClr>
              </a:buClr>
              <a:buFont typeface="Wingdings" panose="05000000000000000000" pitchFamily="2" charset="2"/>
              <a:buChar char="v"/>
              <a:defRPr/>
            </a:pPr>
            <a:r>
              <a:rPr lang="en-US" altLang="en-US" b="1" dirty="0">
                <a:solidFill>
                  <a:schemeClr val="tx1"/>
                </a:solidFill>
              </a:rPr>
              <a:t>Phase 6 </a:t>
            </a:r>
            <a:r>
              <a:rPr lang="en-US" altLang="en-US" b="1" dirty="0" smtClean="0">
                <a:solidFill>
                  <a:schemeClr val="tx1"/>
                </a:solidFill>
              </a:rPr>
              <a:t>Modeling Tools</a:t>
            </a:r>
            <a:r>
              <a:rPr lang="en-US" altLang="en-US" dirty="0" smtClean="0">
                <a:solidFill>
                  <a:schemeClr val="tx1"/>
                </a:solidFill>
              </a:rPr>
              <a:t>: </a:t>
            </a:r>
            <a:r>
              <a:rPr lang="en-US" altLang="en-US" dirty="0">
                <a:solidFill>
                  <a:schemeClr val="tx1"/>
                </a:solidFill>
              </a:rPr>
              <a:t>Enhance </a:t>
            </a:r>
            <a:r>
              <a:rPr lang="en-US" altLang="en-US" dirty="0" smtClean="0">
                <a:solidFill>
                  <a:schemeClr val="tx1"/>
                </a:solidFill>
              </a:rPr>
              <a:t>modeling </a:t>
            </a:r>
            <a:r>
              <a:rPr lang="en-US" altLang="en-US" dirty="0">
                <a:solidFill>
                  <a:schemeClr val="tx1"/>
                </a:solidFill>
              </a:rPr>
              <a:t>tools to improve transparency, accuracy, and confidence</a:t>
            </a:r>
          </a:p>
          <a:p>
            <a:pPr marL="0" indent="0">
              <a:buClr>
                <a:schemeClr val="tx1">
                  <a:lumMod val="65000"/>
                  <a:lumOff val="35000"/>
                </a:schemeClr>
              </a:buClr>
              <a:buNone/>
            </a:pPr>
            <a:endParaRPr lang="en-US" altLang="en-US" dirty="0" smtClean="0">
              <a:solidFill>
                <a:schemeClr val="tx1"/>
              </a:solidFill>
            </a:endParaRPr>
          </a:p>
          <a:p>
            <a:pPr lvl="1">
              <a:buClr>
                <a:schemeClr val="tx1">
                  <a:lumMod val="65000"/>
                  <a:lumOff val="35000"/>
                </a:schemeClr>
              </a:buClr>
              <a:buFont typeface="Wingdings" panose="05000000000000000000" pitchFamily="2" charset="2"/>
              <a:buChar char="v"/>
            </a:pPr>
            <a:r>
              <a:rPr lang="en-US" altLang="en-US" dirty="0" smtClean="0">
                <a:solidFill>
                  <a:schemeClr val="tx1"/>
                </a:solidFill>
              </a:rPr>
              <a:t>Incorporates new land use data and BMPs</a:t>
            </a:r>
          </a:p>
          <a:p>
            <a:pPr lvl="1">
              <a:buClr>
                <a:schemeClr val="tx1">
                  <a:lumMod val="65000"/>
                  <a:lumOff val="35000"/>
                </a:schemeClr>
              </a:buClr>
              <a:buFont typeface="Wingdings" panose="05000000000000000000" pitchFamily="2" charset="2"/>
              <a:buChar char="v"/>
            </a:pPr>
            <a:r>
              <a:rPr lang="en-US" altLang="en-US" dirty="0" smtClean="0">
                <a:solidFill>
                  <a:schemeClr val="tx1"/>
                </a:solidFill>
              </a:rPr>
              <a:t>Local area target development – enhancing local engagement </a:t>
            </a:r>
          </a:p>
          <a:p>
            <a:pPr lvl="1">
              <a:buClr>
                <a:schemeClr val="tx1">
                  <a:lumMod val="65000"/>
                  <a:lumOff val="35000"/>
                </a:schemeClr>
              </a:buClr>
              <a:buFont typeface="Wingdings" panose="05000000000000000000" pitchFamily="2" charset="2"/>
              <a:buChar char="v"/>
            </a:pPr>
            <a:r>
              <a:rPr lang="en-US" altLang="en-US" dirty="0" smtClean="0">
                <a:solidFill>
                  <a:schemeClr val="tx1"/>
                </a:solidFill>
              </a:rPr>
              <a:t>Beta version of Watershed Model releases December 2015, initiates a one-year partnership review period in 2016</a:t>
            </a:r>
          </a:p>
          <a:p>
            <a:pPr marL="457200" lvl="1" indent="0">
              <a:buClr>
                <a:schemeClr val="tx1">
                  <a:lumMod val="65000"/>
                  <a:lumOff val="35000"/>
                </a:schemeClr>
              </a:buClr>
              <a:buNone/>
            </a:pPr>
            <a:endParaRPr lang="en-US" altLang="en-US" dirty="0" smtClean="0">
              <a:solidFill>
                <a:schemeClr val="tx1"/>
              </a:solidFill>
            </a:endParaRPr>
          </a:p>
          <a:p>
            <a:pPr>
              <a:buClr>
                <a:schemeClr val="tx1">
                  <a:lumMod val="65000"/>
                  <a:lumOff val="35000"/>
                </a:schemeClr>
              </a:buClr>
              <a:buFont typeface="Wingdings" panose="05000000000000000000" pitchFamily="2" charset="2"/>
              <a:buChar char="v"/>
            </a:pPr>
            <a:r>
              <a:rPr lang="en-US" altLang="en-US" sz="2400" b="1" dirty="0" smtClean="0">
                <a:solidFill>
                  <a:schemeClr val="tx1"/>
                </a:solidFill>
              </a:rPr>
              <a:t>Question 1. What specific information about the Phase 6 modeling tools is LGAC most interested in learning more about? </a:t>
            </a:r>
          </a:p>
          <a:p>
            <a:pPr>
              <a:buClr>
                <a:schemeClr val="tx1">
                  <a:lumMod val="65000"/>
                  <a:lumOff val="35000"/>
                </a:schemeClr>
              </a:buClr>
              <a:buFont typeface="Wingdings" panose="05000000000000000000" pitchFamily="2" charset="2"/>
              <a:buChar char="v"/>
            </a:pPr>
            <a:r>
              <a:rPr lang="en-US" altLang="en-US" sz="2400" b="1" dirty="0" smtClean="0">
                <a:solidFill>
                  <a:schemeClr val="tx1"/>
                </a:solidFill>
              </a:rPr>
              <a:t>Question 2. How do you think local area targets could best be expressed? </a:t>
            </a:r>
          </a:p>
          <a:p>
            <a:pPr>
              <a:buClr>
                <a:schemeClr val="tx1">
                  <a:lumMod val="65000"/>
                  <a:lumOff val="35000"/>
                </a:schemeClr>
              </a:buClr>
              <a:buFont typeface="Wingdings" panose="05000000000000000000" pitchFamily="2" charset="2"/>
              <a:buChar char="v"/>
            </a:pPr>
            <a:r>
              <a:rPr lang="en-US" altLang="en-US" sz="2400" b="1" dirty="0" smtClean="0">
                <a:solidFill>
                  <a:schemeClr val="tx1"/>
                </a:solidFill>
              </a:rPr>
              <a:t>Question 3. How can LGAC help raise awareness about these modeling tools that are intended to strengthen local participation?</a:t>
            </a:r>
            <a:endParaRPr lang="en-US" altLang="en-US" dirty="0" smtClean="0">
              <a:solidFill>
                <a:schemeClr val="tx1"/>
              </a:solidFill>
            </a:endParaRPr>
          </a:p>
          <a:p>
            <a:pPr lvl="1">
              <a:buClr>
                <a:schemeClr val="tx1">
                  <a:lumMod val="65000"/>
                  <a:lumOff val="35000"/>
                </a:schemeClr>
              </a:buClr>
              <a:buFont typeface="Wingdings" panose="05000000000000000000" pitchFamily="2" charset="2"/>
              <a:buChar char="v"/>
            </a:pPr>
            <a:endParaRPr lang="en-US" altLang="en-US" dirty="0">
              <a:solidFill>
                <a:schemeClr val="tx1"/>
              </a:solidFill>
            </a:endParaRPr>
          </a:p>
          <a:p>
            <a:pPr marL="457200" indent="-457200">
              <a:buClr>
                <a:schemeClr val="tx1">
                  <a:lumMod val="65000"/>
                  <a:lumOff val="35000"/>
                </a:schemeClr>
              </a:buClr>
              <a:buFont typeface="+mj-lt"/>
              <a:buAutoNum type="arabicPeriod"/>
            </a:pPr>
            <a:endParaRPr lang="en-US" altLang="en-US" dirty="0">
              <a:solidFill>
                <a:schemeClr val="tx1"/>
              </a:solidFill>
            </a:endParaRP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Strategic issues of the midpoint assessment</a:t>
            </a:r>
            <a:endParaRPr 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6665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quarter" idx="13"/>
          </p:nvPr>
        </p:nvSpPr>
        <p:spPr>
          <a:xfrm>
            <a:off x="812800" y="1600199"/>
            <a:ext cx="10566400" cy="4751173"/>
          </a:xfrm>
        </p:spPr>
        <p:txBody>
          <a:bodyPr>
            <a:normAutofit fontScale="92500"/>
          </a:bodyPr>
          <a:lstStyle/>
          <a:p>
            <a:pPr>
              <a:buClr>
                <a:schemeClr val="tx1">
                  <a:lumMod val="65000"/>
                  <a:lumOff val="35000"/>
                </a:schemeClr>
              </a:buClr>
              <a:buFont typeface="Wingdings" panose="05000000000000000000" pitchFamily="2" charset="2"/>
              <a:buChar char="v"/>
              <a:defRPr/>
            </a:pPr>
            <a:r>
              <a:rPr lang="en-US" altLang="en-US" b="1" dirty="0" smtClean="0">
                <a:solidFill>
                  <a:schemeClr val="tx1"/>
                </a:solidFill>
              </a:rPr>
              <a:t>Communications and Outreach</a:t>
            </a:r>
            <a:r>
              <a:rPr lang="en-US" altLang="en-US" dirty="0" smtClean="0">
                <a:solidFill>
                  <a:schemeClr val="tx1"/>
                </a:solidFill>
              </a:rPr>
              <a:t>: Develop a game plan for engaging local partners in WIP development and implementation </a:t>
            </a:r>
            <a:endParaRPr lang="en-US" altLang="en-US" dirty="0">
              <a:solidFill>
                <a:schemeClr val="tx1"/>
              </a:solidFill>
            </a:endParaRPr>
          </a:p>
          <a:p>
            <a:pPr marL="0" indent="0">
              <a:buClr>
                <a:schemeClr val="tx1">
                  <a:lumMod val="65000"/>
                  <a:lumOff val="35000"/>
                </a:schemeClr>
              </a:buClr>
              <a:buNone/>
            </a:pPr>
            <a:endParaRPr lang="en-US" altLang="en-US" dirty="0" smtClean="0">
              <a:solidFill>
                <a:schemeClr val="tx1"/>
              </a:solidFill>
            </a:endParaRPr>
          </a:p>
          <a:p>
            <a:pPr lvl="1">
              <a:buClr>
                <a:schemeClr val="tx1">
                  <a:lumMod val="65000"/>
                  <a:lumOff val="35000"/>
                </a:schemeClr>
              </a:buClr>
              <a:buFont typeface="Wingdings" panose="05000000000000000000" pitchFamily="2" charset="2"/>
              <a:buChar char="v"/>
            </a:pPr>
            <a:r>
              <a:rPr lang="en-US" altLang="en-US" dirty="0" smtClean="0">
                <a:solidFill>
                  <a:schemeClr val="tx1"/>
                </a:solidFill>
              </a:rPr>
              <a:t>Look at local successes (e.g. LGAC’s “Our Waters, Our Towns” publication)	</a:t>
            </a:r>
          </a:p>
          <a:p>
            <a:pPr lvl="1">
              <a:buClr>
                <a:schemeClr val="tx1">
                  <a:lumMod val="65000"/>
                  <a:lumOff val="35000"/>
                </a:schemeClr>
              </a:buClr>
              <a:buFont typeface="Wingdings" panose="05000000000000000000" pitchFamily="2" charset="2"/>
              <a:buChar char="v"/>
            </a:pPr>
            <a:r>
              <a:rPr lang="en-US" altLang="en-US" dirty="0" smtClean="0">
                <a:solidFill>
                  <a:schemeClr val="tx1"/>
                </a:solidFill>
              </a:rPr>
              <a:t>Messaging needs to resonate with local communities – no one-size fits all approach</a:t>
            </a:r>
          </a:p>
          <a:p>
            <a:pPr lvl="1">
              <a:buClr>
                <a:schemeClr val="tx1">
                  <a:lumMod val="65000"/>
                  <a:lumOff val="35000"/>
                </a:schemeClr>
              </a:buClr>
              <a:buFont typeface="Wingdings" panose="05000000000000000000" pitchFamily="2" charset="2"/>
              <a:buChar char="v"/>
            </a:pPr>
            <a:endParaRPr lang="en-US" altLang="en-US" dirty="0" smtClean="0">
              <a:solidFill>
                <a:schemeClr val="tx1"/>
              </a:solidFill>
            </a:endParaRPr>
          </a:p>
          <a:p>
            <a:pPr>
              <a:buClr>
                <a:schemeClr val="tx1">
                  <a:lumMod val="65000"/>
                  <a:lumOff val="35000"/>
                </a:schemeClr>
              </a:buClr>
              <a:buFont typeface="Wingdings" panose="05000000000000000000" pitchFamily="2" charset="2"/>
              <a:buChar char="v"/>
            </a:pPr>
            <a:r>
              <a:rPr lang="en-US" altLang="en-US" sz="2400" b="1" dirty="0" smtClean="0">
                <a:solidFill>
                  <a:schemeClr val="tx1"/>
                </a:solidFill>
              </a:rPr>
              <a:t>Question1. How can we build in early local government engagement during Phase III WIP development? </a:t>
            </a:r>
          </a:p>
          <a:p>
            <a:pPr>
              <a:buClr>
                <a:schemeClr val="tx1">
                  <a:lumMod val="65000"/>
                  <a:lumOff val="35000"/>
                </a:schemeClr>
              </a:buClr>
              <a:buFont typeface="Wingdings" panose="05000000000000000000" pitchFamily="2" charset="2"/>
              <a:buChar char="v"/>
            </a:pPr>
            <a:r>
              <a:rPr lang="en-US" altLang="en-US" sz="2400" b="1" dirty="0" smtClean="0">
                <a:solidFill>
                  <a:schemeClr val="tx1"/>
                </a:solidFill>
              </a:rPr>
              <a:t>Question 2. What messaging would resonate with your communities? </a:t>
            </a:r>
          </a:p>
          <a:p>
            <a:pPr>
              <a:buClr>
                <a:schemeClr val="tx1">
                  <a:lumMod val="65000"/>
                  <a:lumOff val="35000"/>
                </a:schemeClr>
              </a:buClr>
              <a:buFont typeface="Wingdings" panose="05000000000000000000" pitchFamily="2" charset="2"/>
              <a:buChar char="v"/>
            </a:pPr>
            <a:r>
              <a:rPr lang="en-US" altLang="en-US" sz="2400" b="1" dirty="0" smtClean="0">
                <a:solidFill>
                  <a:schemeClr val="tx1"/>
                </a:solidFill>
              </a:rPr>
              <a:t>Question 3. How do you want information about the midpoint assessment communicated to you? </a:t>
            </a:r>
            <a:endParaRPr lang="en-US" altLang="en-US" dirty="0">
              <a:solidFill>
                <a:schemeClr val="tx1"/>
              </a:solidFill>
            </a:endParaRPr>
          </a:p>
          <a:p>
            <a:pPr marL="457200" indent="-457200">
              <a:buClr>
                <a:schemeClr val="tx1">
                  <a:lumMod val="65000"/>
                  <a:lumOff val="35000"/>
                </a:schemeClr>
              </a:buClr>
              <a:buFont typeface="+mj-lt"/>
              <a:buAutoNum type="arabicPeriod"/>
            </a:pPr>
            <a:endParaRPr lang="en-US" altLang="en-US" dirty="0">
              <a:solidFill>
                <a:schemeClr val="tx1"/>
              </a:solidFill>
            </a:endParaRP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Strategic issues of the midpoint assessment</a:t>
            </a:r>
            <a:endParaRPr 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00492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quarter" idx="13"/>
          </p:nvPr>
        </p:nvSpPr>
        <p:spPr>
          <a:xfrm>
            <a:off x="812800" y="1451918"/>
            <a:ext cx="10566400" cy="4866503"/>
          </a:xfrm>
        </p:spPr>
        <p:txBody>
          <a:bodyPr>
            <a:normAutofit lnSpcReduction="10000"/>
          </a:bodyPr>
          <a:lstStyle/>
          <a:p>
            <a:pPr marL="457200" indent="-457200">
              <a:buClr>
                <a:schemeClr val="tx1">
                  <a:lumMod val="65000"/>
                  <a:lumOff val="35000"/>
                </a:schemeClr>
              </a:buClr>
              <a:buFont typeface="+mj-lt"/>
              <a:buAutoNum type="arabicPeriod"/>
            </a:pPr>
            <a:r>
              <a:rPr lang="en-US" b="1" dirty="0" smtClean="0">
                <a:solidFill>
                  <a:schemeClr val="tx1"/>
                </a:solidFill>
              </a:rPr>
              <a:t>Stakeholder Assessment</a:t>
            </a:r>
          </a:p>
          <a:p>
            <a:pPr marL="914400" lvl="1" indent="-457200">
              <a:buClr>
                <a:schemeClr val="tx1">
                  <a:lumMod val="65000"/>
                  <a:lumOff val="35000"/>
                </a:schemeClr>
              </a:buClr>
              <a:buFont typeface="+mj-lt"/>
              <a:buAutoNum type="alphaLcPeriod"/>
            </a:pPr>
            <a:r>
              <a:rPr lang="en-US" dirty="0" smtClean="0">
                <a:solidFill>
                  <a:schemeClr val="tx1"/>
                </a:solidFill>
              </a:rPr>
              <a:t>Key focus area is lessons learned from Phase I and II WIPs and improvements to be made in Phase III</a:t>
            </a:r>
          </a:p>
          <a:p>
            <a:pPr marL="914400" lvl="1" indent="-457200">
              <a:buClr>
                <a:schemeClr val="tx1">
                  <a:lumMod val="65000"/>
                  <a:lumOff val="35000"/>
                </a:schemeClr>
              </a:buClr>
              <a:buFont typeface="+mj-lt"/>
              <a:buAutoNum type="alphaLcPeriod"/>
            </a:pPr>
            <a:r>
              <a:rPr lang="en-US" dirty="0" smtClean="0">
                <a:solidFill>
                  <a:schemeClr val="tx1"/>
                </a:solidFill>
              </a:rPr>
              <a:t>Targeting interviews with CBP stakeholder groups and local implementers</a:t>
            </a:r>
          </a:p>
          <a:p>
            <a:pPr marL="914400" lvl="1" indent="-457200">
              <a:buClr>
                <a:schemeClr val="tx1">
                  <a:lumMod val="65000"/>
                  <a:lumOff val="35000"/>
                </a:schemeClr>
              </a:buClr>
              <a:buFont typeface="+mj-lt"/>
              <a:buAutoNum type="alphaLcPeriod"/>
            </a:pPr>
            <a:r>
              <a:rPr lang="en-US" dirty="0" smtClean="0">
                <a:solidFill>
                  <a:schemeClr val="tx1"/>
                </a:solidFill>
              </a:rPr>
              <a:t>Timeline for key deliverables:</a:t>
            </a:r>
          </a:p>
          <a:p>
            <a:pPr lvl="2">
              <a:buClr>
                <a:schemeClr val="tx1">
                  <a:lumMod val="65000"/>
                  <a:lumOff val="35000"/>
                </a:schemeClr>
              </a:buClr>
            </a:pPr>
            <a:r>
              <a:rPr lang="en-US" dirty="0" smtClean="0">
                <a:solidFill>
                  <a:schemeClr val="tx1"/>
                </a:solidFill>
              </a:rPr>
              <a:t>Interviews complete – June 2015</a:t>
            </a:r>
          </a:p>
          <a:p>
            <a:pPr lvl="2">
              <a:buClr>
                <a:schemeClr val="tx1">
                  <a:lumMod val="65000"/>
                  <a:lumOff val="35000"/>
                </a:schemeClr>
              </a:buClr>
            </a:pPr>
            <a:r>
              <a:rPr lang="en-US" dirty="0" smtClean="0">
                <a:solidFill>
                  <a:schemeClr val="tx1"/>
                </a:solidFill>
              </a:rPr>
              <a:t>Draft stakeholder assessment due for partnership review – September 2015</a:t>
            </a:r>
          </a:p>
          <a:p>
            <a:pPr lvl="2">
              <a:buClr>
                <a:schemeClr val="tx1">
                  <a:lumMod val="65000"/>
                  <a:lumOff val="35000"/>
                </a:schemeClr>
              </a:buClr>
            </a:pPr>
            <a:r>
              <a:rPr lang="en-US" dirty="0" smtClean="0">
                <a:solidFill>
                  <a:schemeClr val="tx1"/>
                </a:solidFill>
              </a:rPr>
              <a:t>Final stakeholder assessment complete – December 2015</a:t>
            </a:r>
          </a:p>
          <a:p>
            <a:pPr marL="1257300" lvl="2" indent="-342900">
              <a:buClr>
                <a:schemeClr val="tx1">
                  <a:lumMod val="65000"/>
                  <a:lumOff val="35000"/>
                </a:schemeClr>
              </a:buClr>
              <a:buFont typeface="+mj-lt"/>
              <a:buAutoNum type="arabicPeriod"/>
            </a:pPr>
            <a:endParaRPr lang="en-US" sz="1500" dirty="0" smtClean="0">
              <a:solidFill>
                <a:schemeClr val="tx1"/>
              </a:solidFill>
            </a:endParaRPr>
          </a:p>
          <a:p>
            <a:pPr marL="457200" indent="-457200">
              <a:buClr>
                <a:schemeClr val="tx1">
                  <a:lumMod val="65000"/>
                  <a:lumOff val="35000"/>
                </a:schemeClr>
              </a:buClr>
              <a:buFont typeface="+mj-lt"/>
              <a:buAutoNum type="arabicPeriod"/>
            </a:pPr>
            <a:r>
              <a:rPr lang="en-US" dirty="0" smtClean="0">
                <a:solidFill>
                  <a:schemeClr val="tx1"/>
                </a:solidFill>
              </a:rPr>
              <a:t>Draft Phase III WIPs due to EPA – </a:t>
            </a:r>
            <a:r>
              <a:rPr lang="en-US" b="1" dirty="0" smtClean="0">
                <a:solidFill>
                  <a:schemeClr val="tx1"/>
                </a:solidFill>
              </a:rPr>
              <a:t>June 2018 </a:t>
            </a:r>
          </a:p>
          <a:p>
            <a:pPr>
              <a:buClr>
                <a:schemeClr val="tx1">
                  <a:lumMod val="65000"/>
                  <a:lumOff val="35000"/>
                </a:schemeClr>
              </a:buClr>
              <a:buFont typeface="+mj-lt"/>
              <a:buAutoNum type="arabicPeriod"/>
            </a:pPr>
            <a:endParaRPr lang="en-US" sz="1500" b="1" dirty="0" smtClean="0">
              <a:solidFill>
                <a:schemeClr val="tx1"/>
              </a:solidFill>
            </a:endParaRPr>
          </a:p>
          <a:p>
            <a:pPr marL="457200" indent="-457200">
              <a:buClr>
                <a:schemeClr val="tx1">
                  <a:lumMod val="65000"/>
                  <a:lumOff val="35000"/>
                </a:schemeClr>
              </a:buClr>
              <a:buFont typeface="+mj-lt"/>
              <a:buAutoNum type="arabicPeriod"/>
            </a:pPr>
            <a:r>
              <a:rPr lang="en-US" dirty="0" smtClean="0">
                <a:solidFill>
                  <a:schemeClr val="tx1"/>
                </a:solidFill>
              </a:rPr>
              <a:t>Final Phase III WIPs due to EPA – </a:t>
            </a:r>
            <a:r>
              <a:rPr lang="en-US" b="1" dirty="0" smtClean="0">
                <a:solidFill>
                  <a:schemeClr val="tx1"/>
                </a:solidFill>
              </a:rPr>
              <a:t>December 2018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812800" y="274638"/>
            <a:ext cx="10566400" cy="845708"/>
          </a:xfrm>
        </p:spPr>
        <p:txBody>
          <a:bodyPr/>
          <a:lstStyle/>
          <a:p>
            <a:pPr algn="ctr"/>
            <a:r>
              <a:rPr lang="en-US" dirty="0" smtClean="0"/>
              <a:t>Phase iii wips: A greater local focus</a:t>
            </a:r>
            <a:r>
              <a:rPr 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	</a:t>
            </a:r>
            <a:endParaRPr 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95747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1117600" y="0"/>
            <a:ext cx="10058400" cy="914400"/>
          </a:xfrm>
          <a:prstGeom prst="round2SameRect">
            <a:avLst/>
          </a:prstGeom>
          <a:solidFill>
            <a:srgbClr val="0099FF">
              <a:alpha val="49000"/>
            </a:srgbClr>
          </a:solidFill>
          <a:ln/>
          <a:effectLst>
            <a:outerShdw blurRad="40000" dist="20000" dir="5400000" rotWithShape="0">
              <a:srgbClr val="000000">
                <a:alpha val="38000"/>
              </a:srgbClr>
            </a:outerShdw>
            <a:softEdge rad="88900"/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 anchor="ctr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b="1" dirty="0">
                <a:latin typeface="Goudy Old Style"/>
                <a:cs typeface="Goudy Old Style"/>
              </a:rPr>
              <a:t>Chesapeake Bay Stakeholder </a:t>
            </a:r>
            <a:r>
              <a:rPr lang="en-US" sz="2800" b="1" dirty="0" smtClean="0">
                <a:latin typeface="Goudy Old Style"/>
                <a:cs typeface="Goudy Old Style"/>
              </a:rPr>
              <a:t>Assessment</a:t>
            </a:r>
            <a:r>
              <a:rPr lang="en-US" sz="2800" b="1" dirty="0">
                <a:latin typeface="Goudy Old Style"/>
                <a:cs typeface="Goudy Old Style"/>
              </a:rPr>
              <a:t> </a:t>
            </a:r>
            <a:r>
              <a:rPr lang="en-US" sz="2400" b="1" baseline="0" dirty="0" smtClean="0">
                <a:latin typeface="Goudy Old Style"/>
                <a:cs typeface="Goudy Old Style"/>
              </a:rPr>
              <a:t>Process</a:t>
            </a:r>
            <a:endParaRPr lang="en-US" sz="2400" b="1" i="1" dirty="0">
              <a:latin typeface="Goudy Old Style"/>
              <a:cs typeface="Goudy Old Style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Prepared by Frank Dukes, Ph.D. Institute for Environmental Negotiation University of Virginia</a:t>
            </a:r>
            <a:endParaRPr lang="en-US" dirty="0"/>
          </a:p>
        </p:txBody>
      </p:sp>
      <p:grpSp>
        <p:nvGrpSpPr>
          <p:cNvPr id="35" name="Group 34"/>
          <p:cNvGrpSpPr/>
          <p:nvPr/>
        </p:nvGrpSpPr>
        <p:grpSpPr>
          <a:xfrm>
            <a:off x="304800" y="967148"/>
            <a:ext cx="2540000" cy="937853"/>
            <a:chOff x="17366" y="-354627"/>
            <a:chExt cx="2413115" cy="1063883"/>
          </a:xfrm>
        </p:grpSpPr>
        <p:sp>
          <p:nvSpPr>
            <p:cNvPr id="45" name="Rounded Rectangle 44"/>
            <p:cNvSpPr/>
            <p:nvPr/>
          </p:nvSpPr>
          <p:spPr>
            <a:xfrm>
              <a:off x="17366" y="-354627"/>
              <a:ext cx="2413115" cy="1063883"/>
            </a:xfrm>
            <a:prstGeom prst="roundRect">
              <a:avLst>
                <a:gd name="adj" fmla="val 10000"/>
              </a:avLst>
            </a:prstGeom>
          </p:spPr>
          <p:style>
            <a:lnRef idx="0">
              <a:schemeClr val="lt2">
                <a:hueOff val="0"/>
                <a:satOff val="0"/>
                <a:lumOff val="0"/>
                <a:alphaOff val="0"/>
              </a:schemeClr>
            </a:lnRef>
            <a:fillRef idx="3">
              <a:schemeClr val="dk2">
                <a:hueOff val="0"/>
                <a:satOff val="0"/>
                <a:lumOff val="0"/>
                <a:alphaOff val="0"/>
              </a:schemeClr>
            </a:fillRef>
            <a:effectRef idx="2">
              <a:schemeClr val="dk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46" name="Rounded Rectangle 4"/>
            <p:cNvSpPr/>
            <p:nvPr/>
          </p:nvSpPr>
          <p:spPr>
            <a:xfrm>
              <a:off x="17366" y="-354627"/>
              <a:ext cx="2413115" cy="70925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28016" tIns="128016" rIns="128016" bIns="68580" numCol="1" spcCol="1270" anchor="t" anchorCtr="0">
              <a:noAutofit/>
            </a:bodyPr>
            <a:lstStyle/>
            <a:p>
              <a:pPr lvl="0" algn="l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800" b="1" kern="1200" dirty="0">
                  <a:latin typeface="Goudy Old Style"/>
                  <a:cs typeface="Goudy Old Style"/>
                </a:rPr>
                <a:t>What we want to understand </a:t>
              </a:r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101601" y="1676400"/>
            <a:ext cx="2946400" cy="4648200"/>
            <a:chOff x="230838" y="354627"/>
            <a:chExt cx="2972909" cy="4953000"/>
          </a:xfrm>
        </p:grpSpPr>
        <p:sp>
          <p:nvSpPr>
            <p:cNvPr id="37" name="Rounded Rectangle 36"/>
            <p:cNvSpPr/>
            <p:nvPr/>
          </p:nvSpPr>
          <p:spPr>
            <a:xfrm>
              <a:off x="230838" y="354627"/>
              <a:ext cx="2972909" cy="4953000"/>
            </a:xfrm>
            <a:prstGeom prst="roundRect">
              <a:avLst>
                <a:gd name="adj" fmla="val 10000"/>
              </a:avLst>
            </a:prstGeom>
          </p:spPr>
          <p:style>
            <a:lnRef idx="1">
              <a:schemeClr val="dk2">
                <a:hueOff val="0"/>
                <a:satOff val="0"/>
                <a:lumOff val="0"/>
                <a:alphaOff val="0"/>
              </a:schemeClr>
            </a:lnRef>
            <a:fillRef idx="1">
              <a:schemeClr val="lt2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2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8" name="Rounded Rectangle 6"/>
            <p:cNvSpPr/>
            <p:nvPr/>
          </p:nvSpPr>
          <p:spPr>
            <a:xfrm>
              <a:off x="317911" y="441701"/>
              <a:ext cx="2798761" cy="477885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13792" tIns="113792" rIns="113792" bIns="113792" numCol="1" spcCol="1270" anchor="t" anchorCtr="0">
              <a:noAutofit/>
            </a:bodyPr>
            <a:lstStyle/>
            <a:p>
              <a:pPr marL="171450" lvl="1" indent="-171450" algn="l" defTabSz="7112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endParaRPr lang="en-US" sz="1400" b="1" kern="1200" dirty="0">
                <a:latin typeface="Goudy Old Style"/>
                <a:cs typeface="Goudy Old Style"/>
              </a:endParaRPr>
            </a:p>
            <a:p>
              <a:pPr marL="171450" lvl="1" indent="-171450" algn="l" defTabSz="7112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lang="en-US" sz="1400" b="1" kern="1200" dirty="0">
                  <a:latin typeface="Goudy Old Style"/>
                  <a:cs typeface="Goudy Old Style"/>
                </a:rPr>
                <a:t>What aspects of the Phase I and II WIP process facilitated implementation?</a:t>
              </a:r>
            </a:p>
            <a:p>
              <a:pPr marL="171450" lvl="1" indent="-171450" algn="l" defTabSz="7112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lang="en-US" sz="1400" b="1" kern="1200" dirty="0">
                  <a:latin typeface="Goudy Old Style"/>
                  <a:cs typeface="Goudy Old Style"/>
                </a:rPr>
                <a:t>What topics does the Phase III WIP process need to address more directly ?</a:t>
              </a:r>
            </a:p>
            <a:p>
              <a:pPr marL="171450" lvl="1" indent="-171450" algn="l" defTabSz="7112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lang="en-US" sz="1400" b="1" kern="1200" dirty="0">
                  <a:latin typeface="Goudy Old Style"/>
                  <a:cs typeface="Goudy Old Style"/>
                </a:rPr>
                <a:t>How Phase III WIPs and the oversight of implementation could better engage local partners and accelerate the implementation of pollution reduction practices?</a:t>
              </a:r>
            </a:p>
            <a:p>
              <a:pPr marL="171450" lvl="1" indent="-171450" algn="l" defTabSz="7112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lang="en-US" sz="1400" b="1" kern="1200" dirty="0">
                  <a:latin typeface="Goudy Old Style"/>
                  <a:cs typeface="Goudy Old Style"/>
                </a:rPr>
                <a:t>Other topics as appropriate and/or as suggested by	 stakeholders. </a:t>
              </a:r>
            </a:p>
          </p:txBody>
        </p:sp>
      </p:grpSp>
      <p:grpSp>
        <p:nvGrpSpPr>
          <p:cNvPr id="47" name="Group 46"/>
          <p:cNvGrpSpPr/>
          <p:nvPr/>
        </p:nvGrpSpPr>
        <p:grpSpPr>
          <a:xfrm>
            <a:off x="2946402" y="1219202"/>
            <a:ext cx="507999" cy="304799"/>
            <a:chOff x="2789588" y="-300104"/>
            <a:chExt cx="761305" cy="600209"/>
          </a:xfrm>
        </p:grpSpPr>
        <p:sp>
          <p:nvSpPr>
            <p:cNvPr id="48" name="Right Arrow 47"/>
            <p:cNvSpPr/>
            <p:nvPr/>
          </p:nvSpPr>
          <p:spPr>
            <a:xfrm>
              <a:off x="2789588" y="-300104"/>
              <a:ext cx="761305" cy="600209"/>
            </a:xfrm>
            <a:prstGeom prst="rightArrow">
              <a:avLst>
                <a:gd name="adj1" fmla="val 60000"/>
                <a:gd name="adj2" fmla="val 50000"/>
              </a:avLst>
            </a:prstGeom>
          </p:spPr>
          <p:style>
            <a:lnRef idx="0">
              <a:schemeClr val="dk2">
                <a:tint val="60000"/>
                <a:hueOff val="0"/>
                <a:satOff val="0"/>
                <a:lumOff val="0"/>
                <a:alphaOff val="0"/>
              </a:schemeClr>
            </a:lnRef>
            <a:fillRef idx="3">
              <a:schemeClr val="dk2">
                <a:tint val="60000"/>
                <a:hueOff val="0"/>
                <a:satOff val="0"/>
                <a:lumOff val="0"/>
                <a:alphaOff val="0"/>
              </a:schemeClr>
            </a:fillRef>
            <a:effectRef idx="2">
              <a:schemeClr val="dk2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49" name="Right Arrow 4"/>
            <p:cNvSpPr/>
            <p:nvPr/>
          </p:nvSpPr>
          <p:spPr>
            <a:xfrm>
              <a:off x="2789588" y="-180062"/>
              <a:ext cx="581242" cy="36012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lvl="0" algn="ctr" defTabSz="177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400" kern="1200" dirty="0"/>
            </a:p>
          </p:txBody>
        </p:sp>
      </p:grpSp>
      <p:grpSp>
        <p:nvGrpSpPr>
          <p:cNvPr id="50" name="Group 49"/>
          <p:cNvGrpSpPr/>
          <p:nvPr/>
        </p:nvGrpSpPr>
        <p:grpSpPr>
          <a:xfrm>
            <a:off x="3556001" y="990600"/>
            <a:ext cx="2225855" cy="881322"/>
            <a:chOff x="3866906" y="-354627"/>
            <a:chExt cx="2413115" cy="1063883"/>
          </a:xfrm>
        </p:grpSpPr>
        <p:sp>
          <p:nvSpPr>
            <p:cNvPr id="54" name="Rounded Rectangle 53"/>
            <p:cNvSpPr/>
            <p:nvPr/>
          </p:nvSpPr>
          <p:spPr>
            <a:xfrm>
              <a:off x="3866906" y="-354627"/>
              <a:ext cx="2413115" cy="1063883"/>
            </a:xfrm>
            <a:prstGeom prst="roundRect">
              <a:avLst>
                <a:gd name="adj" fmla="val 10000"/>
              </a:avLst>
            </a:prstGeom>
          </p:spPr>
          <p:style>
            <a:lnRef idx="0">
              <a:schemeClr val="lt2">
                <a:hueOff val="0"/>
                <a:satOff val="0"/>
                <a:lumOff val="0"/>
                <a:alphaOff val="0"/>
              </a:schemeClr>
            </a:lnRef>
            <a:fillRef idx="3">
              <a:schemeClr val="dk2">
                <a:hueOff val="0"/>
                <a:satOff val="0"/>
                <a:lumOff val="0"/>
                <a:alphaOff val="0"/>
              </a:schemeClr>
            </a:fillRef>
            <a:effectRef idx="2">
              <a:schemeClr val="dk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55" name="Rounded Rectangle 4"/>
            <p:cNvSpPr/>
            <p:nvPr/>
          </p:nvSpPr>
          <p:spPr>
            <a:xfrm>
              <a:off x="3866906" y="-354627"/>
              <a:ext cx="2413115" cy="70925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28016" tIns="128016" rIns="128016" bIns="68580" numCol="1" spcCol="1270" anchor="t" anchorCtr="0">
              <a:noAutofit/>
            </a:bodyPr>
            <a:lstStyle/>
            <a:p>
              <a:pPr lvl="0" algn="l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b="1" kern="1200" dirty="0">
                  <a:latin typeface="Goudy Old Style"/>
                  <a:cs typeface="Goudy Old Style"/>
                </a:rPr>
                <a:t>Target diverse stakeholders</a:t>
              </a:r>
            </a:p>
          </p:txBody>
        </p:sp>
      </p:grpSp>
      <p:grpSp>
        <p:nvGrpSpPr>
          <p:cNvPr id="51" name="Group 50"/>
          <p:cNvGrpSpPr/>
          <p:nvPr/>
        </p:nvGrpSpPr>
        <p:grpSpPr>
          <a:xfrm>
            <a:off x="3352800" y="1676400"/>
            <a:ext cx="2743200" cy="4648200"/>
            <a:chOff x="4080379" y="354627"/>
            <a:chExt cx="2972909" cy="4953000"/>
          </a:xfrm>
        </p:grpSpPr>
        <p:sp>
          <p:nvSpPr>
            <p:cNvPr id="52" name="Rounded Rectangle 51"/>
            <p:cNvSpPr/>
            <p:nvPr/>
          </p:nvSpPr>
          <p:spPr>
            <a:xfrm>
              <a:off x="4080379" y="354627"/>
              <a:ext cx="2972909" cy="4953000"/>
            </a:xfrm>
            <a:prstGeom prst="roundRect">
              <a:avLst>
                <a:gd name="adj" fmla="val 10000"/>
              </a:avLst>
            </a:prstGeom>
          </p:spPr>
          <p:style>
            <a:lnRef idx="1">
              <a:schemeClr val="dk2">
                <a:hueOff val="0"/>
                <a:satOff val="0"/>
                <a:lumOff val="0"/>
                <a:alphaOff val="0"/>
              </a:schemeClr>
            </a:lnRef>
            <a:fillRef idx="1">
              <a:schemeClr val="lt2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2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3" name="Rounded Rectangle 6"/>
            <p:cNvSpPr/>
            <p:nvPr/>
          </p:nvSpPr>
          <p:spPr>
            <a:xfrm>
              <a:off x="4167453" y="441701"/>
              <a:ext cx="2798761" cy="477885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13792" tIns="113792" rIns="113792" bIns="113792" numCol="1" spcCol="1270" anchor="t" anchorCtr="0">
              <a:noAutofit/>
            </a:bodyPr>
            <a:lstStyle/>
            <a:p>
              <a:pPr marL="171450" lvl="1" indent="-171450" algn="l" defTabSz="7112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endParaRPr lang="en-US" sz="1400" b="1" kern="1200" dirty="0">
                <a:latin typeface="Goudy Old Style"/>
                <a:cs typeface="Goudy Old Style"/>
              </a:endParaRPr>
            </a:p>
            <a:p>
              <a:pPr marL="171450" lvl="1" indent="-171450" algn="l" defTabSz="7112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lang="en-US" sz="1400" b="1" kern="1200" dirty="0">
                  <a:latin typeface="Goudy Old Style"/>
                  <a:cs typeface="Goudy Old Style"/>
                </a:rPr>
                <a:t>Secured recommendations from Chesapeake Bay Program Water Quality Goal Implementation Team for stakeholders to contact.</a:t>
              </a:r>
            </a:p>
            <a:p>
              <a:pPr marL="171450" lvl="1" indent="-171450" algn="l" defTabSz="7112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lang="en-US" sz="1400" b="1" kern="1200" dirty="0">
                  <a:latin typeface="Goudy Old Style"/>
                  <a:cs typeface="Goudy Old Style"/>
                </a:rPr>
                <a:t>During conversations with stakeholders, asked each of them who else would be helpful to listen to.</a:t>
              </a:r>
            </a:p>
          </p:txBody>
        </p:sp>
      </p:grpSp>
      <p:grpSp>
        <p:nvGrpSpPr>
          <p:cNvPr id="59" name="Group 58"/>
          <p:cNvGrpSpPr/>
          <p:nvPr/>
        </p:nvGrpSpPr>
        <p:grpSpPr>
          <a:xfrm>
            <a:off x="6400800" y="990600"/>
            <a:ext cx="2438400" cy="914400"/>
            <a:chOff x="7885847" y="-354627"/>
            <a:chExt cx="2567408" cy="1063883"/>
          </a:xfrm>
        </p:grpSpPr>
        <p:sp>
          <p:nvSpPr>
            <p:cNvPr id="63" name="Rounded Rectangle 62"/>
            <p:cNvSpPr/>
            <p:nvPr/>
          </p:nvSpPr>
          <p:spPr>
            <a:xfrm>
              <a:off x="7885847" y="-354627"/>
              <a:ext cx="2413115" cy="1063883"/>
            </a:xfrm>
            <a:prstGeom prst="roundRect">
              <a:avLst>
                <a:gd name="adj" fmla="val 10000"/>
              </a:avLst>
            </a:prstGeom>
          </p:spPr>
          <p:style>
            <a:lnRef idx="0">
              <a:schemeClr val="lt2">
                <a:hueOff val="0"/>
                <a:satOff val="0"/>
                <a:lumOff val="0"/>
                <a:alphaOff val="0"/>
              </a:schemeClr>
            </a:lnRef>
            <a:fillRef idx="3">
              <a:schemeClr val="dk2">
                <a:hueOff val="0"/>
                <a:satOff val="0"/>
                <a:lumOff val="0"/>
                <a:alphaOff val="0"/>
              </a:schemeClr>
            </a:fillRef>
            <a:effectRef idx="2">
              <a:schemeClr val="dk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64" name="Rounded Rectangle 4"/>
            <p:cNvSpPr/>
            <p:nvPr/>
          </p:nvSpPr>
          <p:spPr>
            <a:xfrm>
              <a:off x="7941392" y="-269003"/>
              <a:ext cx="2511863" cy="623631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28016" tIns="128016" rIns="128016" bIns="68580" numCol="1" spcCol="1270" anchor="t" anchorCtr="0">
              <a:noAutofit/>
            </a:bodyPr>
            <a:lstStyle/>
            <a:p>
              <a:pPr lvl="0" defTabSz="800100">
                <a:lnSpc>
                  <a:spcPct val="90000"/>
                </a:lnSpc>
                <a:spcAft>
                  <a:spcPct val="35000"/>
                </a:spcAft>
              </a:pPr>
              <a:r>
                <a:rPr lang="en-US" b="1" dirty="0" smtClean="0">
                  <a:cs typeface="Goudy Old Style"/>
                </a:rPr>
                <a:t>Stakeholder Conversations</a:t>
              </a:r>
              <a:endParaRPr lang="en-US" sz="1800" b="1" kern="1200" dirty="0">
                <a:latin typeface="Goudy Old Style"/>
                <a:cs typeface="Goudy Old Style"/>
              </a:endParaRPr>
            </a:p>
          </p:txBody>
        </p:sp>
      </p:grpSp>
      <p:grpSp>
        <p:nvGrpSpPr>
          <p:cNvPr id="60" name="Group 59"/>
          <p:cNvGrpSpPr/>
          <p:nvPr/>
        </p:nvGrpSpPr>
        <p:grpSpPr>
          <a:xfrm>
            <a:off x="6299202" y="1676400"/>
            <a:ext cx="2539999" cy="4648200"/>
            <a:chOff x="8099320" y="354627"/>
            <a:chExt cx="2654383" cy="4953000"/>
          </a:xfrm>
        </p:grpSpPr>
        <p:sp>
          <p:nvSpPr>
            <p:cNvPr id="61" name="Rounded Rectangle 60"/>
            <p:cNvSpPr/>
            <p:nvPr/>
          </p:nvSpPr>
          <p:spPr>
            <a:xfrm>
              <a:off x="8099320" y="354627"/>
              <a:ext cx="2654383" cy="4953000"/>
            </a:xfrm>
            <a:prstGeom prst="roundRect">
              <a:avLst>
                <a:gd name="adj" fmla="val 10000"/>
              </a:avLst>
            </a:prstGeom>
          </p:spPr>
          <p:style>
            <a:lnRef idx="1">
              <a:schemeClr val="dk2">
                <a:hueOff val="0"/>
                <a:satOff val="0"/>
                <a:lumOff val="0"/>
                <a:alphaOff val="0"/>
              </a:schemeClr>
            </a:lnRef>
            <a:fillRef idx="1">
              <a:schemeClr val="lt2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2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62" name="Rounded Rectangle 6"/>
            <p:cNvSpPr/>
            <p:nvPr/>
          </p:nvSpPr>
          <p:spPr>
            <a:xfrm>
              <a:off x="8186394" y="441701"/>
              <a:ext cx="2567309" cy="477885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13792" tIns="113792" rIns="113792" bIns="113792" numCol="1" spcCol="1270" anchor="t" anchorCtr="0">
              <a:noAutofit/>
            </a:bodyPr>
            <a:lstStyle/>
            <a:p>
              <a:pPr marL="171450" lvl="1" indent="-171450" algn="l" defTabSz="7112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lang="en-US" sz="1400" b="1" kern="1200" dirty="0">
                  <a:latin typeface="Goudy Old Style"/>
                  <a:cs typeface="Goudy Old Style"/>
                </a:rPr>
                <a:t>April 30 - Sep 24: Spoke to 121 stakeholders, 46 more than initially proposed.</a:t>
              </a:r>
            </a:p>
            <a:p>
              <a:pPr marL="171450" lvl="1" indent="-171450" algn="l" defTabSz="7112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lang="en-US" sz="1400" b="1" kern="1200" dirty="0">
                  <a:latin typeface="Goudy Old Style"/>
                  <a:cs typeface="Goudy Old Style"/>
                </a:rPr>
                <a:t>All states and D.C, EPA and other federal agencies</a:t>
              </a:r>
            </a:p>
            <a:p>
              <a:pPr marL="171450" lvl="1" indent="-171450" algn="l" defTabSz="7112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lang="en-US" sz="1400" b="1" kern="1200" dirty="0">
                  <a:latin typeface="Goudy Old Style"/>
                  <a:cs typeface="Goudy Old Style"/>
                </a:rPr>
                <a:t>Local governments</a:t>
              </a:r>
            </a:p>
            <a:p>
              <a:pPr marL="171450" lvl="1" indent="-171450" algn="l" defTabSz="7112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lang="en-US" sz="1400" b="1" kern="1200" dirty="0">
                  <a:latin typeface="Goudy Old Style"/>
                  <a:cs typeface="Goudy Old Style"/>
                </a:rPr>
                <a:t>Agriculture, wastewater, stormwater sectors</a:t>
              </a:r>
            </a:p>
            <a:p>
              <a:pPr marL="171450" lvl="1" indent="-171450" algn="l" defTabSz="7112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lang="en-US" sz="1400" b="1" kern="1200" dirty="0">
                  <a:latin typeface="Goudy Old Style"/>
                  <a:cs typeface="Goudy Old Style"/>
                </a:rPr>
                <a:t>NGOs</a:t>
              </a:r>
            </a:p>
            <a:p>
              <a:pPr marL="171450" lvl="1" indent="-171450" algn="l" defTabSz="7112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endParaRPr lang="en-US" sz="1400" b="1" kern="1200" dirty="0">
                <a:latin typeface="Goudy Old Style"/>
                <a:cs typeface="Goudy Old Style"/>
              </a:endParaRPr>
            </a:p>
          </p:txBody>
        </p:sp>
      </p:grpSp>
      <p:grpSp>
        <p:nvGrpSpPr>
          <p:cNvPr id="65" name="Group 64"/>
          <p:cNvGrpSpPr/>
          <p:nvPr/>
        </p:nvGrpSpPr>
        <p:grpSpPr>
          <a:xfrm>
            <a:off x="5892802" y="1219201"/>
            <a:ext cx="507999" cy="304799"/>
            <a:chOff x="2789588" y="-300104"/>
            <a:chExt cx="761305" cy="600209"/>
          </a:xfrm>
        </p:grpSpPr>
        <p:sp>
          <p:nvSpPr>
            <p:cNvPr id="66" name="Right Arrow 65"/>
            <p:cNvSpPr/>
            <p:nvPr/>
          </p:nvSpPr>
          <p:spPr>
            <a:xfrm>
              <a:off x="2789588" y="-300104"/>
              <a:ext cx="761305" cy="600209"/>
            </a:xfrm>
            <a:prstGeom prst="rightArrow">
              <a:avLst>
                <a:gd name="adj1" fmla="val 60000"/>
                <a:gd name="adj2" fmla="val 50000"/>
              </a:avLst>
            </a:prstGeom>
          </p:spPr>
          <p:style>
            <a:lnRef idx="0">
              <a:schemeClr val="dk2">
                <a:tint val="60000"/>
                <a:hueOff val="0"/>
                <a:satOff val="0"/>
                <a:lumOff val="0"/>
                <a:alphaOff val="0"/>
              </a:schemeClr>
            </a:lnRef>
            <a:fillRef idx="3">
              <a:schemeClr val="dk2">
                <a:tint val="60000"/>
                <a:hueOff val="0"/>
                <a:satOff val="0"/>
                <a:lumOff val="0"/>
                <a:alphaOff val="0"/>
              </a:schemeClr>
            </a:fillRef>
            <a:effectRef idx="2">
              <a:schemeClr val="dk2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67" name="Right Arrow 4"/>
            <p:cNvSpPr/>
            <p:nvPr/>
          </p:nvSpPr>
          <p:spPr>
            <a:xfrm>
              <a:off x="2789588" y="-180062"/>
              <a:ext cx="581242" cy="36012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lvl="0" algn="ctr" defTabSz="177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400" kern="1200" dirty="0"/>
            </a:p>
          </p:txBody>
        </p:sp>
      </p:grpSp>
      <p:grpSp>
        <p:nvGrpSpPr>
          <p:cNvPr id="68" name="Group 67"/>
          <p:cNvGrpSpPr/>
          <p:nvPr/>
        </p:nvGrpSpPr>
        <p:grpSpPr>
          <a:xfrm>
            <a:off x="9366088" y="967148"/>
            <a:ext cx="2317913" cy="937853"/>
            <a:chOff x="12006429" y="-354627"/>
            <a:chExt cx="2413115" cy="1063883"/>
          </a:xfrm>
        </p:grpSpPr>
        <p:sp>
          <p:nvSpPr>
            <p:cNvPr id="72" name="Rounded Rectangle 71"/>
            <p:cNvSpPr/>
            <p:nvPr/>
          </p:nvSpPr>
          <p:spPr>
            <a:xfrm>
              <a:off x="12006429" y="-354627"/>
              <a:ext cx="2413115" cy="1063883"/>
            </a:xfrm>
            <a:prstGeom prst="roundRect">
              <a:avLst>
                <a:gd name="adj" fmla="val 10000"/>
              </a:avLst>
            </a:prstGeom>
          </p:spPr>
          <p:style>
            <a:lnRef idx="0">
              <a:schemeClr val="lt2">
                <a:hueOff val="0"/>
                <a:satOff val="0"/>
                <a:lumOff val="0"/>
                <a:alphaOff val="0"/>
              </a:schemeClr>
            </a:lnRef>
            <a:fillRef idx="3">
              <a:schemeClr val="dk2">
                <a:hueOff val="0"/>
                <a:satOff val="0"/>
                <a:lumOff val="0"/>
                <a:alphaOff val="0"/>
              </a:schemeClr>
            </a:fillRef>
            <a:effectRef idx="2">
              <a:schemeClr val="dk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73" name="Rounded Rectangle 4"/>
            <p:cNvSpPr/>
            <p:nvPr/>
          </p:nvSpPr>
          <p:spPr>
            <a:xfrm>
              <a:off x="12006429" y="-354627"/>
              <a:ext cx="2413115" cy="70925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28016" tIns="128016" rIns="128016" bIns="68580" numCol="1" spcCol="1270" anchor="t" anchorCtr="0">
              <a:noAutofit/>
            </a:bodyPr>
            <a:lstStyle/>
            <a:p>
              <a:pPr lvl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b="1" kern="1200" dirty="0">
                  <a:latin typeface="Goudy Old Style"/>
                  <a:cs typeface="Goudy Old Style"/>
                </a:rPr>
                <a:t>Draft Assessment</a:t>
              </a:r>
            </a:p>
          </p:txBody>
        </p:sp>
      </p:grpSp>
      <p:grpSp>
        <p:nvGrpSpPr>
          <p:cNvPr id="69" name="Group 68"/>
          <p:cNvGrpSpPr/>
          <p:nvPr/>
        </p:nvGrpSpPr>
        <p:grpSpPr>
          <a:xfrm>
            <a:off x="9042401" y="1676401"/>
            <a:ext cx="2946400" cy="4712673"/>
            <a:chOff x="12219901" y="354627"/>
            <a:chExt cx="2972909" cy="4953000"/>
          </a:xfrm>
        </p:grpSpPr>
        <p:sp>
          <p:nvSpPr>
            <p:cNvPr id="70" name="Rounded Rectangle 69"/>
            <p:cNvSpPr/>
            <p:nvPr/>
          </p:nvSpPr>
          <p:spPr>
            <a:xfrm>
              <a:off x="12219901" y="354627"/>
              <a:ext cx="2972909" cy="4953000"/>
            </a:xfrm>
            <a:prstGeom prst="roundRect">
              <a:avLst>
                <a:gd name="adj" fmla="val 10000"/>
              </a:avLst>
            </a:prstGeom>
          </p:spPr>
          <p:style>
            <a:lnRef idx="1">
              <a:schemeClr val="dk2">
                <a:hueOff val="0"/>
                <a:satOff val="0"/>
                <a:lumOff val="0"/>
                <a:alphaOff val="0"/>
              </a:schemeClr>
            </a:lnRef>
            <a:fillRef idx="1">
              <a:schemeClr val="lt2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2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71" name="Rounded Rectangle 6"/>
            <p:cNvSpPr/>
            <p:nvPr/>
          </p:nvSpPr>
          <p:spPr>
            <a:xfrm>
              <a:off x="12306975" y="441701"/>
              <a:ext cx="2798761" cy="477885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13792" tIns="113792" rIns="113792" bIns="113792" numCol="1" spcCol="1270" anchor="t" anchorCtr="0">
              <a:noAutofit/>
            </a:bodyPr>
            <a:lstStyle/>
            <a:p>
              <a:pPr marL="171450" lvl="1" indent="-171450" algn="l" defTabSz="7112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lang="en-US" sz="1400" b="1" kern="1200" dirty="0">
                  <a:latin typeface="Goudy Old Style"/>
                  <a:cs typeface="Goudy Old Style"/>
                </a:rPr>
                <a:t>Sept. 25: Prepared a draft </a:t>
              </a:r>
              <a:r>
                <a:rPr lang="en-US" sz="1400" b="1" kern="1200" dirty="0" smtClean="0">
                  <a:latin typeface="Goudy Old Style"/>
                  <a:cs typeface="Goudy Old Style"/>
                </a:rPr>
                <a:t>Stakeholder Assessment</a:t>
              </a:r>
              <a:r>
                <a:rPr lang="en-US" sz="1400" b="1" dirty="0">
                  <a:latin typeface="Goudy Old Style"/>
                  <a:cs typeface="Goudy Old Style"/>
                </a:rPr>
                <a:t> </a:t>
              </a:r>
              <a:r>
                <a:rPr lang="en-US" sz="1400" b="1" kern="1200" dirty="0" smtClean="0">
                  <a:latin typeface="Goudy Old Style"/>
                  <a:cs typeface="Goudy Old Style"/>
                </a:rPr>
                <a:t>summarizing </a:t>
              </a:r>
              <a:r>
                <a:rPr lang="en-US" sz="1400" b="1" kern="1200" dirty="0">
                  <a:latin typeface="Goudy Old Style"/>
                  <a:cs typeface="Goudy Old Style"/>
                </a:rPr>
                <a:t>the issues that were discussed and the range of input and opinions presented.</a:t>
              </a:r>
            </a:p>
            <a:p>
              <a:pPr marL="171450" lvl="1" indent="-171450" algn="l" defTabSz="7112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lang="en-US" sz="1400" b="1" kern="1200" dirty="0">
                  <a:latin typeface="Goudy Old Style"/>
                  <a:cs typeface="Goudy Old Style"/>
                </a:rPr>
                <a:t>Provided stakeholders the opportunity to review and confirm that the draft assessment has accurately captured </a:t>
              </a:r>
              <a:r>
                <a:rPr lang="en-US" sz="1400" b="1" kern="1200" dirty="0" smtClean="0">
                  <a:latin typeface="Goudy Old Style"/>
                  <a:cs typeface="Goudy Old Style"/>
                </a:rPr>
                <a:t>their views.</a:t>
              </a:r>
              <a:endParaRPr lang="en-US" sz="1400" b="1" kern="1200" dirty="0">
                <a:latin typeface="Goudy Old Style"/>
                <a:cs typeface="Goudy Old Style"/>
              </a:endParaRPr>
            </a:p>
            <a:p>
              <a:pPr marL="171450" lvl="1" indent="-171450" algn="l" defTabSz="7112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lang="en-US" sz="1400" b="1" kern="1200" dirty="0">
                  <a:latin typeface="Goudy Old Style"/>
                  <a:cs typeface="Goudy Old Style"/>
                </a:rPr>
                <a:t>Presented findings to WQGIT, Principals Committee, Management </a:t>
              </a:r>
              <a:r>
                <a:rPr lang="en-US" sz="1400" b="1" kern="1200" dirty="0" smtClean="0">
                  <a:latin typeface="Goudy Old Style"/>
                  <a:cs typeface="Goudy Old Style"/>
                </a:rPr>
                <a:t>Committee</a:t>
              </a:r>
              <a:r>
                <a:rPr lang="en-US" sz="1400" b="1" dirty="0" smtClean="0">
                  <a:latin typeface="Goudy Old Style"/>
                  <a:cs typeface="Goudy Old Style"/>
                </a:rPr>
                <a:t>, LGAC</a:t>
              </a:r>
              <a:endParaRPr lang="en-US" sz="1400" b="1" kern="1200" dirty="0">
                <a:latin typeface="Goudy Old Style"/>
                <a:cs typeface="Goudy Old Style"/>
              </a:endParaRPr>
            </a:p>
          </p:txBody>
        </p:sp>
      </p:grpSp>
      <p:grpSp>
        <p:nvGrpSpPr>
          <p:cNvPr id="74" name="Group 73"/>
          <p:cNvGrpSpPr/>
          <p:nvPr/>
        </p:nvGrpSpPr>
        <p:grpSpPr>
          <a:xfrm>
            <a:off x="8737601" y="1219201"/>
            <a:ext cx="507999" cy="304799"/>
            <a:chOff x="2789588" y="-300104"/>
            <a:chExt cx="761305" cy="600209"/>
          </a:xfrm>
        </p:grpSpPr>
        <p:sp>
          <p:nvSpPr>
            <p:cNvPr id="75" name="Right Arrow 74"/>
            <p:cNvSpPr/>
            <p:nvPr/>
          </p:nvSpPr>
          <p:spPr>
            <a:xfrm>
              <a:off x="2789588" y="-300104"/>
              <a:ext cx="761305" cy="600209"/>
            </a:xfrm>
            <a:prstGeom prst="rightArrow">
              <a:avLst>
                <a:gd name="adj1" fmla="val 60000"/>
                <a:gd name="adj2" fmla="val 50000"/>
              </a:avLst>
            </a:prstGeom>
          </p:spPr>
          <p:style>
            <a:lnRef idx="0">
              <a:schemeClr val="dk2">
                <a:tint val="60000"/>
                <a:hueOff val="0"/>
                <a:satOff val="0"/>
                <a:lumOff val="0"/>
                <a:alphaOff val="0"/>
              </a:schemeClr>
            </a:lnRef>
            <a:fillRef idx="3">
              <a:schemeClr val="dk2">
                <a:tint val="60000"/>
                <a:hueOff val="0"/>
                <a:satOff val="0"/>
                <a:lumOff val="0"/>
                <a:alphaOff val="0"/>
              </a:schemeClr>
            </a:fillRef>
            <a:effectRef idx="2">
              <a:schemeClr val="dk2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76" name="Right Arrow 4"/>
            <p:cNvSpPr/>
            <p:nvPr/>
          </p:nvSpPr>
          <p:spPr>
            <a:xfrm>
              <a:off x="2789588" y="-180062"/>
              <a:ext cx="581242" cy="36012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lvl="0" algn="ctr" defTabSz="177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400" kern="1200" dirty="0"/>
            </a:p>
          </p:txBody>
        </p:sp>
      </p:grpSp>
    </p:spTree>
    <p:extLst>
      <p:ext uri="{BB962C8B-B14F-4D97-AF65-F5344CB8AC3E}">
        <p14:creationId xmlns:p14="http://schemas.microsoft.com/office/powerpoint/2010/main" val="25207453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3600" b="1" dirty="0" smtClean="0"/>
              <a:t>Stakeholder Breakdown</a:t>
            </a:r>
            <a:endParaRPr lang="en-US" sz="36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1350745" y="1721108"/>
            <a:ext cx="8940800" cy="4221163"/>
          </a:xfrm>
          <a:prstGeom prst="rect">
            <a:avLst/>
          </a:prstGeom>
        </p:spPr>
        <p:txBody>
          <a:bodyPr>
            <a:normAutofit fontScale="92500" lnSpcReduction="10000"/>
          </a:bodyPr>
          <a:lstStyle/>
          <a:p>
            <a:r>
              <a:rPr lang="en-US" sz="2400" dirty="0" smtClean="0">
                <a:solidFill>
                  <a:schemeClr val="tx1"/>
                </a:solidFill>
              </a:rPr>
              <a:t>Contacted 204 stakeholders throughout watershed</a:t>
            </a:r>
          </a:p>
          <a:p>
            <a:r>
              <a:rPr lang="en-US" sz="2400" dirty="0" smtClean="0">
                <a:solidFill>
                  <a:schemeClr val="tx1"/>
                </a:solidFill>
              </a:rPr>
              <a:t>Spoke to 121 individuals</a:t>
            </a:r>
          </a:p>
          <a:p>
            <a:pPr lvl="1"/>
            <a:r>
              <a:rPr lang="en-US" sz="1800" dirty="0" smtClean="0">
                <a:solidFill>
                  <a:schemeClr val="tx1"/>
                </a:solidFill>
              </a:rPr>
              <a:t>District of Columbia: 8</a:t>
            </a:r>
          </a:p>
          <a:p>
            <a:pPr lvl="1"/>
            <a:r>
              <a:rPr lang="en-US" sz="1800" dirty="0" smtClean="0">
                <a:solidFill>
                  <a:schemeClr val="tx1"/>
                </a:solidFill>
              </a:rPr>
              <a:t>Delaware: 10</a:t>
            </a:r>
          </a:p>
          <a:p>
            <a:pPr lvl="1"/>
            <a:r>
              <a:rPr lang="en-US" sz="1800" dirty="0" smtClean="0">
                <a:solidFill>
                  <a:schemeClr val="tx1"/>
                </a:solidFill>
              </a:rPr>
              <a:t>Maryland: 13</a:t>
            </a:r>
          </a:p>
          <a:p>
            <a:pPr lvl="1"/>
            <a:r>
              <a:rPr lang="en-US" sz="1800" dirty="0" smtClean="0">
                <a:solidFill>
                  <a:schemeClr val="tx1"/>
                </a:solidFill>
              </a:rPr>
              <a:t>New York: 3</a:t>
            </a:r>
          </a:p>
          <a:p>
            <a:pPr lvl="1"/>
            <a:r>
              <a:rPr lang="en-US" sz="1800" dirty="0" smtClean="0">
                <a:solidFill>
                  <a:schemeClr val="tx1"/>
                </a:solidFill>
              </a:rPr>
              <a:t>Pennsylvania: 32</a:t>
            </a:r>
          </a:p>
          <a:p>
            <a:pPr lvl="1"/>
            <a:r>
              <a:rPr lang="en-US" sz="1800" dirty="0" smtClean="0">
                <a:solidFill>
                  <a:schemeClr val="tx1"/>
                </a:solidFill>
              </a:rPr>
              <a:t>Virginia: 27</a:t>
            </a:r>
          </a:p>
          <a:p>
            <a:pPr lvl="1"/>
            <a:r>
              <a:rPr lang="en-US" sz="1800" dirty="0" smtClean="0">
                <a:solidFill>
                  <a:schemeClr val="tx1"/>
                </a:solidFill>
              </a:rPr>
              <a:t>West Virginia: 8</a:t>
            </a:r>
          </a:p>
          <a:p>
            <a:pPr lvl="1"/>
            <a:r>
              <a:rPr lang="en-US" sz="1800" dirty="0" smtClean="0">
                <a:solidFill>
                  <a:schemeClr val="tx1"/>
                </a:solidFill>
              </a:rPr>
              <a:t>EPA: 19</a:t>
            </a:r>
          </a:p>
          <a:p>
            <a:pPr lvl="1"/>
            <a:r>
              <a:rPr lang="en-US" sz="1800" dirty="0" smtClean="0">
                <a:solidFill>
                  <a:schemeClr val="tx1"/>
                </a:solidFill>
              </a:rPr>
              <a:t>Additional federal landowners: 2</a:t>
            </a:r>
          </a:p>
          <a:p>
            <a:endParaRPr lang="en-US" sz="2000" dirty="0">
              <a:solidFill>
                <a:srgbClr val="8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12800" y="6245742"/>
            <a:ext cx="3860800" cy="365125"/>
          </a:xfrm>
        </p:spPr>
        <p:txBody>
          <a:bodyPr/>
          <a:lstStyle/>
          <a:p>
            <a:r>
              <a:rPr lang="en-US" dirty="0" smtClean="0"/>
              <a:t>Prepared by Frank Dukes, Ph.D. Institute for Environmental Negotiation University of Virginia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047043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Text Box 2"/>
          <p:cNvSpPr txBox="1">
            <a:spLocks noChangeArrowheads="1"/>
          </p:cNvSpPr>
          <p:nvPr/>
        </p:nvSpPr>
        <p:spPr bwMode="auto">
          <a:xfrm>
            <a:off x="2041525" y="2017713"/>
            <a:ext cx="1841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717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endParaRPr lang="en-US" altLang="en-US" dirty="0">
              <a:cs typeface="Arial" panose="020B0604020202020204" pitchFamily="34" charset="0"/>
            </a:endParaRPr>
          </a:p>
        </p:txBody>
      </p:sp>
      <p:sp>
        <p:nvSpPr>
          <p:cNvPr id="372742" name="Rectangle 6"/>
          <p:cNvSpPr>
            <a:spLocks noChangeArrowheads="1"/>
          </p:cNvSpPr>
          <p:nvPr/>
        </p:nvSpPr>
        <p:spPr bwMode="auto">
          <a:xfrm>
            <a:off x="308008" y="1328286"/>
            <a:ext cx="7874184" cy="53217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  <a:defRPr/>
            </a:pPr>
            <a:r>
              <a:rPr lang="en-US" sz="2000" u="sng" dirty="0">
                <a:latin typeface="Calibri" pitchFamily="34" charset="0"/>
              </a:rPr>
              <a:t>TMDL</a:t>
            </a:r>
            <a:r>
              <a:rPr lang="en-US" sz="2000" dirty="0">
                <a:latin typeface="Calibri" pitchFamily="34" charset="0"/>
              </a:rPr>
              <a:t>: Set limits for sources of nitrogen, phosphorus and sediment to meet water quality standards.</a:t>
            </a:r>
          </a:p>
          <a:p>
            <a:pPr marL="342900" indent="-342900">
              <a:lnSpc>
                <a:spcPct val="110000"/>
              </a:lnSpc>
              <a:spcBef>
                <a:spcPct val="20000"/>
              </a:spcBef>
              <a:buFontTx/>
              <a:buChar char="•"/>
              <a:defRPr/>
            </a:pPr>
            <a:endParaRPr lang="en-US" sz="2000" u="sng" dirty="0">
              <a:latin typeface="Calibri" pitchFamily="34" charset="0"/>
            </a:endParaRPr>
          </a:p>
          <a:p>
            <a:pPr marL="342900" indent="-342900">
              <a:lnSpc>
                <a:spcPct val="110000"/>
              </a:lnSpc>
              <a:spcBef>
                <a:spcPct val="20000"/>
              </a:spcBef>
              <a:buFontTx/>
              <a:buChar char="•"/>
              <a:defRPr/>
            </a:pPr>
            <a:r>
              <a:rPr lang="en-US" sz="2000" u="sng" dirty="0">
                <a:latin typeface="Calibri" pitchFamily="34" charset="0"/>
              </a:rPr>
              <a:t>Watershed Implementation Plans (WIPs):</a:t>
            </a:r>
            <a:r>
              <a:rPr lang="en-US" sz="2000" dirty="0">
                <a:latin typeface="Calibri" pitchFamily="34" charset="0"/>
              </a:rPr>
              <a:t> States/DC describe what amount, how, where, and when.</a:t>
            </a:r>
          </a:p>
          <a:p>
            <a:pPr marL="342900" indent="-342900">
              <a:lnSpc>
                <a:spcPct val="110000"/>
              </a:lnSpc>
              <a:spcBef>
                <a:spcPct val="20000"/>
              </a:spcBef>
              <a:buFontTx/>
              <a:buChar char="•"/>
              <a:defRPr/>
            </a:pPr>
            <a:endParaRPr lang="en-US" sz="2000" u="sng" dirty="0">
              <a:latin typeface="Calibri" pitchFamily="34" charset="0"/>
            </a:endParaRPr>
          </a:p>
          <a:p>
            <a:pPr marL="342900" indent="-342900">
              <a:lnSpc>
                <a:spcPct val="110000"/>
              </a:lnSpc>
              <a:spcBef>
                <a:spcPct val="20000"/>
              </a:spcBef>
              <a:buFontTx/>
              <a:buChar char="•"/>
              <a:defRPr/>
            </a:pPr>
            <a:r>
              <a:rPr lang="en-US" sz="2000" u="sng" dirty="0">
                <a:latin typeface="Calibri" pitchFamily="34" charset="0"/>
              </a:rPr>
              <a:t>2-Year Milestones</a:t>
            </a:r>
            <a:r>
              <a:rPr lang="en-US" sz="2000" dirty="0">
                <a:latin typeface="Calibri" pitchFamily="34" charset="0"/>
              </a:rPr>
              <a:t>: States and DC, working with local partners, implement actions to </a:t>
            </a:r>
            <a:r>
              <a:rPr lang="en-US" sz="2000" dirty="0" smtClean="0">
                <a:latin typeface="Calibri" pitchFamily="34" charset="0"/>
              </a:rPr>
              <a:t>reduce pollutant </a:t>
            </a:r>
            <a:r>
              <a:rPr lang="en-US" sz="2000" dirty="0">
                <a:latin typeface="Calibri" pitchFamily="34" charset="0"/>
              </a:rPr>
              <a:t>loads</a:t>
            </a:r>
          </a:p>
          <a:p>
            <a:pPr marL="342900" indent="-342900">
              <a:spcBef>
                <a:spcPct val="20000"/>
              </a:spcBef>
              <a:buFontTx/>
              <a:buChar char="•"/>
              <a:defRPr/>
            </a:pPr>
            <a:endParaRPr lang="en-US" sz="2000" u="sng" dirty="0">
              <a:latin typeface="Calibri" pitchFamily="34" charset="0"/>
            </a:endParaRPr>
          </a:p>
          <a:p>
            <a:pPr marL="342900" indent="-342900">
              <a:spcBef>
                <a:spcPct val="20000"/>
              </a:spcBef>
              <a:buFontTx/>
              <a:buChar char="•"/>
              <a:defRPr/>
            </a:pPr>
            <a:r>
              <a:rPr lang="en-US" sz="2000" u="sng" dirty="0">
                <a:latin typeface="Calibri" pitchFamily="34" charset="0"/>
              </a:rPr>
              <a:t>60% by 2017, 100% of practices in place by 2025</a:t>
            </a:r>
          </a:p>
          <a:p>
            <a:pPr marL="342900" indent="-342900">
              <a:lnSpc>
                <a:spcPct val="110000"/>
              </a:lnSpc>
              <a:spcBef>
                <a:spcPct val="20000"/>
              </a:spcBef>
              <a:buFontTx/>
              <a:buChar char="•"/>
              <a:defRPr/>
            </a:pPr>
            <a:endParaRPr lang="en-US" sz="2000" u="sng" dirty="0">
              <a:latin typeface="Calibri" pitchFamily="34" charset="0"/>
            </a:endParaRPr>
          </a:p>
          <a:p>
            <a:pPr marL="342900" indent="-342900">
              <a:lnSpc>
                <a:spcPct val="110000"/>
              </a:lnSpc>
              <a:spcBef>
                <a:spcPct val="20000"/>
              </a:spcBef>
              <a:buFontTx/>
              <a:buChar char="•"/>
              <a:defRPr/>
            </a:pPr>
            <a:r>
              <a:rPr lang="en-US" sz="2000" u="sng" dirty="0">
                <a:latin typeface="Calibri" pitchFamily="34" charset="0"/>
              </a:rPr>
              <a:t>Consequences</a:t>
            </a:r>
            <a:r>
              <a:rPr lang="en-US" sz="2000" dirty="0">
                <a:latin typeface="Calibri" pitchFamily="34" charset="0"/>
              </a:rPr>
              <a:t>: State contingencies and/or EPA </a:t>
            </a:r>
            <a:r>
              <a:rPr lang="en-US" sz="2000" dirty="0" smtClean="0">
                <a:latin typeface="Calibri" pitchFamily="34" charset="0"/>
              </a:rPr>
              <a:t>consequences </a:t>
            </a:r>
            <a:r>
              <a:rPr lang="en-US" sz="2000" dirty="0">
                <a:latin typeface="Calibri" pitchFamily="34" charset="0"/>
              </a:rPr>
              <a:t>if targets aren’t met.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FontTx/>
              <a:buChar char="•"/>
              <a:defRPr/>
            </a:pPr>
            <a:endParaRPr lang="en-US" dirty="0">
              <a:latin typeface="Calibri" pitchFamily="34" charset="0"/>
            </a:endParaRPr>
          </a:p>
          <a:p>
            <a:pPr marL="342900" indent="-342900">
              <a:spcBef>
                <a:spcPct val="20000"/>
              </a:spcBef>
              <a:buFontTx/>
              <a:buChar char="•"/>
              <a:defRPr/>
            </a:pPr>
            <a:endParaRPr lang="en-US" dirty="0">
              <a:latin typeface="Calibri" pitchFamily="34" charset="0"/>
            </a:endParaRPr>
          </a:p>
        </p:txBody>
      </p:sp>
      <p:sp>
        <p:nvSpPr>
          <p:cNvPr id="12295" name="Rectangle 5"/>
          <p:cNvSpPr>
            <a:spLocks noChangeArrowheads="1"/>
          </p:cNvSpPr>
          <p:nvPr/>
        </p:nvSpPr>
        <p:spPr bwMode="auto">
          <a:xfrm>
            <a:off x="1676400" y="276021"/>
            <a:ext cx="9405582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3600" b="1" dirty="0">
                <a:solidFill>
                  <a:schemeClr val="tx2"/>
                </a:solidFill>
              </a:rPr>
              <a:t>Chesapeake Bay </a:t>
            </a:r>
            <a:r>
              <a:rPr lang="en-US" altLang="en-US" sz="3600" b="1" dirty="0" smtClean="0">
                <a:solidFill>
                  <a:schemeClr val="tx2"/>
                </a:solidFill>
              </a:rPr>
              <a:t>TMDL: What’s Different?</a:t>
            </a:r>
            <a:endParaRPr lang="en-US" altLang="en-US" sz="3600" b="1" dirty="0">
              <a:solidFill>
                <a:schemeClr val="tx2"/>
              </a:solidFill>
            </a:endParaRPr>
          </a:p>
        </p:txBody>
      </p:sp>
      <p:pic>
        <p:nvPicPr>
          <p:cNvPr id="11" name="Picture 10" descr="TMDLsignaturepage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499191" y="1424598"/>
            <a:ext cx="3207572" cy="4143687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69015562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27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727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727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274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7274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7274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27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727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727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274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7274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7274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274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7274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7274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3600" b="1" dirty="0" smtClean="0"/>
              <a:t>Stakeholder Breakdown </a:t>
            </a:r>
            <a:r>
              <a:rPr lang="en-US" sz="3200" b="1" dirty="0" smtClean="0"/>
              <a:t>(continued)</a:t>
            </a:r>
            <a:endParaRPr lang="en-US" sz="36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1408497" y="1776413"/>
            <a:ext cx="8940800" cy="4221163"/>
          </a:xfrm>
          <a:prstGeom prst="rect">
            <a:avLst/>
          </a:prstGeom>
        </p:spPr>
        <p:txBody>
          <a:bodyPr/>
          <a:lstStyle/>
          <a:p>
            <a:r>
              <a:rPr lang="en-US" sz="2400" dirty="0" smtClean="0">
                <a:solidFill>
                  <a:schemeClr val="tx1"/>
                </a:solidFill>
              </a:rPr>
              <a:t>Agriculture: 9</a:t>
            </a:r>
          </a:p>
          <a:p>
            <a:r>
              <a:rPr lang="en-US" sz="2400" dirty="0" smtClean="0">
                <a:solidFill>
                  <a:schemeClr val="tx1"/>
                </a:solidFill>
              </a:rPr>
              <a:t>Stormwater: 6 (undercounted)</a:t>
            </a:r>
          </a:p>
          <a:p>
            <a:r>
              <a:rPr lang="en-US" sz="2400" dirty="0" smtClean="0">
                <a:solidFill>
                  <a:schemeClr val="tx1"/>
                </a:solidFill>
              </a:rPr>
              <a:t>Wastewater: 15 (undercounted)</a:t>
            </a:r>
          </a:p>
          <a:p>
            <a:r>
              <a:rPr lang="en-US" sz="2400" dirty="0" smtClean="0">
                <a:solidFill>
                  <a:schemeClr val="tx1"/>
                </a:solidFill>
              </a:rPr>
              <a:t>State government: 28 + 8 D.C.</a:t>
            </a:r>
          </a:p>
          <a:p>
            <a:r>
              <a:rPr lang="en-US" sz="2400" dirty="0" smtClean="0">
                <a:solidFill>
                  <a:schemeClr val="tx1"/>
                </a:solidFill>
              </a:rPr>
              <a:t>Local government: 19 + 8 D.C.</a:t>
            </a:r>
          </a:p>
          <a:p>
            <a:r>
              <a:rPr lang="en-US" sz="2400" dirty="0" smtClean="0">
                <a:solidFill>
                  <a:schemeClr val="tx1"/>
                </a:solidFill>
              </a:rPr>
              <a:t>NGO: 11</a:t>
            </a:r>
          </a:p>
          <a:p>
            <a:endParaRPr lang="en-US" sz="2000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Prepared by Frank Dukes, Ph.D. Institute for Environmental Negotiation University of Virginia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557282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>
              <a:lnSpc>
                <a:spcPct val="105000"/>
              </a:lnSpc>
            </a:pPr>
            <a:r>
              <a:rPr lang="en-US" sz="4000" b="1" dirty="0" smtClean="0"/>
              <a:t>Three Stories</a:t>
            </a:r>
            <a:endParaRPr lang="en-US" sz="4000" b="1" dirty="0"/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609600" y="1617119"/>
            <a:ext cx="9997440" cy="4437171"/>
          </a:xfrm>
          <a:prstGeom prst="rect">
            <a:avLst/>
          </a:prstGeom>
        </p:spPr>
        <p:txBody>
          <a:bodyPr>
            <a:normAutofit fontScale="92500" lnSpcReduction="20000"/>
          </a:bodyPr>
          <a:lstStyle/>
          <a:p>
            <a:r>
              <a:rPr lang="en-US" sz="2800" dirty="0" smtClean="0">
                <a:solidFill>
                  <a:schemeClr val="tx1"/>
                </a:solidFill>
              </a:rPr>
              <a:t>Story One</a:t>
            </a:r>
          </a:p>
          <a:p>
            <a:pPr lvl="1"/>
            <a:r>
              <a:rPr lang="en-US" sz="2400" i="1" dirty="0" smtClean="0">
                <a:solidFill>
                  <a:schemeClr val="tx1"/>
                </a:solidFill>
              </a:rPr>
              <a:t>Implementing </a:t>
            </a:r>
            <a:r>
              <a:rPr lang="en-US" sz="2400" i="1" dirty="0">
                <a:solidFill>
                  <a:schemeClr val="tx1"/>
                </a:solidFill>
              </a:rPr>
              <a:t>the Chesapeake Bay TMDL and meeting applicable water quality standards in the Bay and its tidal rivers </a:t>
            </a:r>
            <a:r>
              <a:rPr lang="en-US" sz="2400" i="1" dirty="0" smtClean="0">
                <a:solidFill>
                  <a:schemeClr val="tx1"/>
                </a:solidFill>
              </a:rPr>
              <a:t>is our highest </a:t>
            </a:r>
            <a:r>
              <a:rPr lang="en-US" sz="2400" i="1" dirty="0">
                <a:solidFill>
                  <a:schemeClr val="tx1"/>
                </a:solidFill>
              </a:rPr>
              <a:t>priority</a:t>
            </a:r>
            <a:r>
              <a:rPr lang="en-US" sz="2400" i="1" dirty="0" smtClean="0">
                <a:solidFill>
                  <a:schemeClr val="tx1"/>
                </a:solidFill>
                <a:effectLst/>
              </a:rPr>
              <a:t> </a:t>
            </a:r>
            <a:endParaRPr lang="en-US" sz="2400" i="1" dirty="0" smtClean="0">
              <a:solidFill>
                <a:schemeClr val="tx1"/>
              </a:solidFill>
            </a:endParaRPr>
          </a:p>
          <a:p>
            <a:endParaRPr lang="en-US" sz="2800" dirty="0" smtClean="0">
              <a:solidFill>
                <a:schemeClr val="tx1"/>
              </a:solidFill>
            </a:endParaRPr>
          </a:p>
          <a:p>
            <a:r>
              <a:rPr lang="en-US" sz="2800" dirty="0" smtClean="0">
                <a:solidFill>
                  <a:schemeClr val="tx1"/>
                </a:solidFill>
              </a:rPr>
              <a:t>Story Two</a:t>
            </a:r>
          </a:p>
          <a:p>
            <a:pPr lvl="1"/>
            <a:r>
              <a:rPr lang="en-US" sz="2400" i="1" dirty="0" smtClean="0">
                <a:solidFill>
                  <a:schemeClr val="tx1"/>
                </a:solidFill>
              </a:rPr>
              <a:t>The </a:t>
            </a:r>
            <a:r>
              <a:rPr lang="en-US" sz="2400" i="1" dirty="0">
                <a:solidFill>
                  <a:schemeClr val="tx1"/>
                </a:solidFill>
              </a:rPr>
              <a:t>Bay TMDL is </a:t>
            </a:r>
            <a:r>
              <a:rPr lang="en-US" sz="2400" i="1" dirty="0" smtClean="0">
                <a:solidFill>
                  <a:schemeClr val="tx1"/>
                </a:solidFill>
              </a:rPr>
              <a:t>one priority among many, largely </a:t>
            </a:r>
            <a:r>
              <a:rPr lang="en-US" sz="2400" i="1" dirty="0">
                <a:solidFill>
                  <a:schemeClr val="tx1"/>
                </a:solidFill>
              </a:rPr>
              <a:t>because of regulatory or institutional mandates</a:t>
            </a:r>
            <a:r>
              <a:rPr lang="en-US" sz="2400" i="1" dirty="0" smtClean="0">
                <a:solidFill>
                  <a:schemeClr val="tx1"/>
                </a:solidFill>
                <a:effectLst/>
              </a:rPr>
              <a:t> </a:t>
            </a:r>
            <a:endParaRPr lang="en-US" sz="2400" i="1" dirty="0" smtClean="0">
              <a:solidFill>
                <a:schemeClr val="tx1"/>
              </a:solidFill>
            </a:endParaRPr>
          </a:p>
          <a:p>
            <a:endParaRPr lang="en-US" sz="2800" dirty="0" smtClean="0">
              <a:solidFill>
                <a:schemeClr val="tx1"/>
              </a:solidFill>
            </a:endParaRPr>
          </a:p>
          <a:p>
            <a:r>
              <a:rPr lang="en-US" sz="2800" dirty="0" smtClean="0">
                <a:solidFill>
                  <a:schemeClr val="tx1"/>
                </a:solidFill>
              </a:rPr>
              <a:t>Story Three</a:t>
            </a:r>
          </a:p>
          <a:p>
            <a:pPr lvl="1"/>
            <a:r>
              <a:rPr lang="en-US" sz="2400" i="1" dirty="0" smtClean="0">
                <a:solidFill>
                  <a:schemeClr val="tx1"/>
                </a:solidFill>
              </a:rPr>
              <a:t>The </a:t>
            </a:r>
            <a:r>
              <a:rPr lang="en-US" sz="2400" i="1" dirty="0">
                <a:solidFill>
                  <a:schemeClr val="tx1"/>
                </a:solidFill>
              </a:rPr>
              <a:t>Bay TMDL </a:t>
            </a:r>
            <a:r>
              <a:rPr lang="en-US" sz="2400" i="1" dirty="0" smtClean="0">
                <a:solidFill>
                  <a:schemeClr val="tx1"/>
                </a:solidFill>
              </a:rPr>
              <a:t>is an unfair </a:t>
            </a:r>
            <a:r>
              <a:rPr lang="en-US" sz="2400" i="1" dirty="0">
                <a:solidFill>
                  <a:schemeClr val="tx1"/>
                </a:solidFill>
              </a:rPr>
              <a:t>burden that impinges on other priorities</a:t>
            </a:r>
            <a:r>
              <a:rPr lang="en-US" sz="2400" i="1" dirty="0" smtClean="0">
                <a:solidFill>
                  <a:schemeClr val="tx1"/>
                </a:solidFill>
                <a:effectLst/>
              </a:rPr>
              <a:t> </a:t>
            </a:r>
            <a:endParaRPr lang="en-US" sz="2400" i="1" dirty="0" smtClean="0">
              <a:solidFill>
                <a:schemeClr val="tx1"/>
              </a:solidFill>
            </a:endParaRPr>
          </a:p>
          <a:p>
            <a:endParaRPr lang="en-US" dirty="0">
              <a:solidFill>
                <a:srgbClr val="8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Prepared by Frank Dukes, Ph.D. Institute for Environmental Negotiation University of Virginia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008811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1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717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1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1456250" y="557704"/>
            <a:ext cx="8940800" cy="931862"/>
          </a:xfrm>
        </p:spPr>
        <p:txBody>
          <a:bodyPr/>
          <a:lstStyle/>
          <a:p>
            <a:pPr marL="0" indent="0" algn="ctr"/>
            <a:r>
              <a:rPr lang="en-US" sz="2800" b="1" dirty="0" smtClean="0"/>
              <a:t>What Has Been Valuable</a:t>
            </a:r>
            <a:endParaRPr lang="en-US" sz="2800" dirty="0"/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1061987" y="1937885"/>
            <a:ext cx="8940800" cy="3866148"/>
          </a:xfrm>
          <a:prstGeom prst="rect">
            <a:avLst/>
          </a:prstGeom>
        </p:spPr>
        <p:txBody>
          <a:bodyPr/>
          <a:lstStyle/>
          <a:p>
            <a:pPr>
              <a:spcBef>
                <a:spcPts val="1680"/>
              </a:spcBef>
            </a:pPr>
            <a:r>
              <a:rPr lang="en-US" sz="2000" dirty="0" smtClean="0">
                <a:solidFill>
                  <a:schemeClr val="tx1"/>
                </a:solidFill>
              </a:rPr>
              <a:t>Early outreach and continued communication</a:t>
            </a:r>
            <a:endParaRPr lang="en-US" sz="2000" dirty="0" smtClean="0">
              <a:solidFill>
                <a:schemeClr val="tx1"/>
              </a:solidFill>
              <a:effectLst/>
            </a:endParaRPr>
          </a:p>
          <a:p>
            <a:pPr>
              <a:spcBef>
                <a:spcPts val="1680"/>
              </a:spcBef>
            </a:pPr>
            <a:r>
              <a:rPr lang="en-US" sz="2000" dirty="0" smtClean="0">
                <a:solidFill>
                  <a:schemeClr val="tx1"/>
                </a:solidFill>
              </a:rPr>
              <a:t>Stakeholders can work out differences</a:t>
            </a:r>
            <a:r>
              <a:rPr lang="en-US" sz="2000" dirty="0" smtClean="0">
                <a:solidFill>
                  <a:schemeClr val="tx1"/>
                </a:solidFill>
                <a:effectLst/>
              </a:rPr>
              <a:t> when involved early</a:t>
            </a:r>
          </a:p>
          <a:p>
            <a:pPr>
              <a:spcBef>
                <a:spcPts val="1680"/>
              </a:spcBef>
            </a:pPr>
            <a:r>
              <a:rPr lang="en-US" sz="2000" dirty="0" smtClean="0">
                <a:solidFill>
                  <a:schemeClr val="tx1"/>
                </a:solidFill>
              </a:rPr>
              <a:t>Money &amp; technical support are vital</a:t>
            </a:r>
          </a:p>
          <a:p>
            <a:pPr>
              <a:spcBef>
                <a:spcPts val="1680"/>
              </a:spcBef>
            </a:pPr>
            <a:r>
              <a:rPr lang="en-US" sz="2000" dirty="0" smtClean="0">
                <a:solidFill>
                  <a:schemeClr val="tx1"/>
                </a:solidFill>
              </a:rPr>
              <a:t>Show local benefits</a:t>
            </a:r>
          </a:p>
          <a:p>
            <a:pPr>
              <a:spcBef>
                <a:spcPts val="1680"/>
              </a:spcBef>
            </a:pPr>
            <a:r>
              <a:rPr lang="en-US" sz="2000" dirty="0" smtClean="0">
                <a:solidFill>
                  <a:schemeClr val="tx1"/>
                </a:solidFill>
                <a:effectLst/>
              </a:rPr>
              <a:t>Listening – adapting Model &amp; mandates </a:t>
            </a:r>
            <a:endParaRPr lang="en-US" sz="2000" dirty="0">
              <a:solidFill>
                <a:schemeClr val="tx1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Prepared by Frank Dukes, Ph.D. Institute for Environmental Negotiation University of Virginia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069148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1" grpId="0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1601760" y="610114"/>
            <a:ext cx="8940800" cy="931862"/>
          </a:xfrm>
        </p:spPr>
        <p:txBody>
          <a:bodyPr/>
          <a:lstStyle/>
          <a:p>
            <a:pPr marL="0" indent="0" algn="ctr"/>
            <a:r>
              <a:rPr lang="en-US" sz="2800" b="1" dirty="0" smtClean="0"/>
              <a:t>Many Shared Concerns and Ideas</a:t>
            </a:r>
            <a:endParaRPr lang="en-US" sz="2800" dirty="0"/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1426678" y="2019701"/>
            <a:ext cx="8940800" cy="366883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457200" lvl="0" indent="-457200">
              <a:spcBef>
                <a:spcPts val="1080"/>
              </a:spcBef>
              <a:buFont typeface="+mj-lt"/>
              <a:buAutoNum type="arabicParenR"/>
            </a:pPr>
            <a:r>
              <a:rPr lang="en-US" sz="2000" b="1" dirty="0" smtClean="0">
                <a:solidFill>
                  <a:schemeClr val="tx1"/>
                </a:solidFill>
              </a:rPr>
              <a:t>Equity</a:t>
            </a:r>
          </a:p>
          <a:p>
            <a:pPr marL="457200" lvl="0" indent="-457200">
              <a:spcBef>
                <a:spcPts val="1080"/>
              </a:spcBef>
              <a:buFont typeface="+mj-lt"/>
              <a:buAutoNum type="arabicParenR"/>
            </a:pPr>
            <a:r>
              <a:rPr lang="en-US" sz="2000" b="1" dirty="0" smtClean="0">
                <a:solidFill>
                  <a:schemeClr val="tx1"/>
                </a:solidFill>
              </a:rPr>
              <a:t>Communication &amp; Collaboration</a:t>
            </a:r>
          </a:p>
          <a:p>
            <a:pPr marL="457200" lvl="0" indent="-457200">
              <a:spcBef>
                <a:spcPts val="1080"/>
              </a:spcBef>
              <a:buFont typeface="+mj-lt"/>
              <a:buAutoNum type="arabicParenR"/>
            </a:pPr>
            <a:r>
              <a:rPr lang="en-US" sz="2000" b="1" dirty="0">
                <a:solidFill>
                  <a:schemeClr val="tx1"/>
                </a:solidFill>
              </a:rPr>
              <a:t>Accountability and </a:t>
            </a:r>
            <a:r>
              <a:rPr lang="en-US" sz="2000" b="1" dirty="0" smtClean="0">
                <a:solidFill>
                  <a:schemeClr val="tx1"/>
                </a:solidFill>
              </a:rPr>
              <a:t>Flexibility</a:t>
            </a:r>
            <a:endParaRPr lang="en-US" sz="2000" b="1" dirty="0" smtClean="0">
              <a:solidFill>
                <a:schemeClr val="tx1"/>
              </a:solidFill>
              <a:effectLst/>
            </a:endParaRPr>
          </a:p>
          <a:p>
            <a:pPr marL="457200" lvl="0" indent="-457200">
              <a:spcBef>
                <a:spcPts val="1080"/>
              </a:spcBef>
              <a:buFont typeface="+mj-lt"/>
              <a:buAutoNum type="arabicParenR"/>
            </a:pPr>
            <a:r>
              <a:rPr lang="en-US" sz="2000" b="1" dirty="0" smtClean="0">
                <a:solidFill>
                  <a:schemeClr val="tx1"/>
                </a:solidFill>
              </a:rPr>
              <a:t>Need for Support</a:t>
            </a:r>
            <a:endParaRPr lang="en-US" sz="2000" b="1" dirty="0" smtClean="0">
              <a:solidFill>
                <a:schemeClr val="tx1"/>
              </a:solidFill>
              <a:effectLst/>
            </a:endParaRPr>
          </a:p>
          <a:p>
            <a:pPr marL="457200" lvl="0" indent="-457200">
              <a:spcBef>
                <a:spcPts val="1080"/>
              </a:spcBef>
              <a:buFont typeface="+mj-lt"/>
              <a:buAutoNum type="arabicParenR"/>
            </a:pPr>
            <a:r>
              <a:rPr lang="en-US" sz="2000" b="1" dirty="0">
                <a:solidFill>
                  <a:schemeClr val="tx1"/>
                </a:solidFill>
              </a:rPr>
              <a:t>Schedule</a:t>
            </a:r>
            <a:r>
              <a:rPr lang="en-US" sz="2000" b="1" dirty="0" smtClean="0">
                <a:solidFill>
                  <a:schemeClr val="tx1"/>
                </a:solidFill>
                <a:effectLst/>
              </a:rPr>
              <a:t> </a:t>
            </a:r>
          </a:p>
          <a:p>
            <a:pPr marL="457200" lvl="0" indent="-457200">
              <a:spcBef>
                <a:spcPts val="1080"/>
              </a:spcBef>
              <a:buFont typeface="+mj-lt"/>
              <a:buAutoNum type="arabicParenR"/>
            </a:pPr>
            <a:r>
              <a:rPr lang="en-US" sz="2000" b="1" dirty="0" smtClean="0">
                <a:solidFill>
                  <a:schemeClr val="tx1"/>
                </a:solidFill>
              </a:rPr>
              <a:t>Role of the Bay Model</a:t>
            </a:r>
            <a:endParaRPr lang="en-US" sz="2000" b="1" dirty="0">
              <a:solidFill>
                <a:schemeClr val="tx1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Prepared by Frank Dukes, Ph.D. Institute for Environmental Negotiation University of Virginia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670969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1482702" y="623344"/>
            <a:ext cx="8940800" cy="931862"/>
          </a:xfrm>
        </p:spPr>
        <p:txBody>
          <a:bodyPr/>
          <a:lstStyle/>
          <a:p>
            <a:pPr marL="0" indent="0" algn="ctr"/>
            <a:r>
              <a:rPr lang="en-US" sz="2800" b="1" dirty="0" smtClean="0"/>
              <a:t>Equity</a:t>
            </a:r>
            <a:endParaRPr lang="en-US" sz="2800" dirty="0"/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1263048" y="2096703"/>
            <a:ext cx="8940800" cy="29718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>
              <a:spcBef>
                <a:spcPts val="1680"/>
              </a:spcBef>
            </a:pPr>
            <a:r>
              <a:rPr lang="en-US" sz="2200" dirty="0" smtClean="0">
                <a:solidFill>
                  <a:schemeClr val="tx1"/>
                </a:solidFill>
              </a:rPr>
              <a:t>Treat sectors and jurisdictions fairly – share benefits &amp; burdens</a:t>
            </a:r>
          </a:p>
          <a:p>
            <a:pPr lvl="0">
              <a:spcBef>
                <a:spcPts val="1680"/>
              </a:spcBef>
            </a:pPr>
            <a:r>
              <a:rPr lang="en-US" sz="2200" dirty="0" smtClean="0">
                <a:solidFill>
                  <a:schemeClr val="tx1"/>
                </a:solidFill>
              </a:rPr>
              <a:t>Target funding </a:t>
            </a:r>
            <a:r>
              <a:rPr lang="en-US" sz="2200" dirty="0">
                <a:solidFill>
                  <a:schemeClr val="tx1"/>
                </a:solidFill>
              </a:rPr>
              <a:t>and support </a:t>
            </a:r>
            <a:r>
              <a:rPr lang="en-US" sz="2200" dirty="0" smtClean="0">
                <a:solidFill>
                  <a:schemeClr val="tx1"/>
                </a:solidFill>
              </a:rPr>
              <a:t>to where needed most, e.g., rural areas</a:t>
            </a:r>
          </a:p>
          <a:p>
            <a:pPr lvl="0">
              <a:spcBef>
                <a:spcPts val="1680"/>
              </a:spcBef>
            </a:pPr>
            <a:r>
              <a:rPr lang="en-US" sz="2200" dirty="0" smtClean="0">
                <a:solidFill>
                  <a:schemeClr val="tx1"/>
                </a:solidFill>
              </a:rPr>
              <a:t>Be </a:t>
            </a:r>
            <a:r>
              <a:rPr lang="en-US" sz="2200" dirty="0">
                <a:solidFill>
                  <a:schemeClr val="tx1"/>
                </a:solidFill>
              </a:rPr>
              <a:t>transparent and equitable in </a:t>
            </a:r>
            <a:r>
              <a:rPr lang="en-US" sz="2200" dirty="0" smtClean="0">
                <a:solidFill>
                  <a:schemeClr val="tx1"/>
                </a:solidFill>
              </a:rPr>
              <a:t>burdens </a:t>
            </a:r>
            <a:r>
              <a:rPr lang="en-US" sz="2200" dirty="0">
                <a:solidFill>
                  <a:schemeClr val="tx1"/>
                </a:solidFill>
              </a:rPr>
              <a:t>and </a:t>
            </a:r>
            <a:r>
              <a:rPr lang="en-US" sz="2200" dirty="0" smtClean="0">
                <a:solidFill>
                  <a:schemeClr val="tx1"/>
                </a:solidFill>
              </a:rPr>
              <a:t>benefits</a:t>
            </a:r>
            <a:endParaRPr lang="en-US" sz="2200" u="sng" dirty="0">
              <a:solidFill>
                <a:schemeClr val="tx1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4907A3-062E-E84E-9305-D3B8CB940821}" type="slidenum">
              <a:rPr lang="en-US" smtClean="0"/>
              <a:pPr/>
              <a:t>24</a:t>
            </a:fld>
            <a:endParaRPr lang="en-US" dirty="0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Prepared by Frank Dukes, Ph.D. Institute for Environmental Negotiation University of Virginia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089167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1" grpId="0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1609684" y="623345"/>
            <a:ext cx="9448800" cy="931862"/>
          </a:xfrm>
        </p:spPr>
        <p:txBody>
          <a:bodyPr/>
          <a:lstStyle/>
          <a:p>
            <a:pPr marL="0" indent="0" algn="ctr"/>
            <a:r>
              <a:rPr lang="en-US" sz="2800" b="1" dirty="0" smtClean="0"/>
              <a:t>Communication and Collaboration</a:t>
            </a:r>
            <a:endParaRPr lang="en-US" sz="2800" dirty="0"/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671629" y="1894573"/>
            <a:ext cx="10099040" cy="3899836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>
              <a:spcBef>
                <a:spcPts val="1680"/>
              </a:spcBef>
            </a:pPr>
            <a:r>
              <a:rPr lang="en-US" sz="2200" dirty="0" smtClean="0">
                <a:solidFill>
                  <a:schemeClr val="tx1"/>
                </a:solidFill>
              </a:rPr>
              <a:t>Need more opportunities for sharing what is learned</a:t>
            </a:r>
            <a:endParaRPr lang="en-US" sz="2200" dirty="0" smtClean="0">
              <a:solidFill>
                <a:schemeClr val="tx1"/>
              </a:solidFill>
              <a:effectLst/>
            </a:endParaRPr>
          </a:p>
          <a:p>
            <a:pPr lvl="0">
              <a:spcBef>
                <a:spcPts val="1680"/>
              </a:spcBef>
            </a:pPr>
            <a:r>
              <a:rPr lang="en-US" sz="2200" dirty="0">
                <a:solidFill>
                  <a:schemeClr val="tx1"/>
                </a:solidFill>
              </a:rPr>
              <a:t>C</a:t>
            </a:r>
            <a:r>
              <a:rPr lang="en-US" sz="2200" dirty="0" smtClean="0">
                <a:solidFill>
                  <a:schemeClr val="tx1"/>
                </a:solidFill>
              </a:rPr>
              <a:t>ommunication strategy</a:t>
            </a:r>
          </a:p>
          <a:p>
            <a:pPr lvl="1">
              <a:spcBef>
                <a:spcPts val="1680"/>
              </a:spcBef>
            </a:pPr>
            <a:r>
              <a:rPr lang="en-US" sz="1800" dirty="0" smtClean="0">
                <a:solidFill>
                  <a:schemeClr val="tx1"/>
                </a:solidFill>
              </a:rPr>
              <a:t>States to localities: what, why, resources, </a:t>
            </a:r>
            <a:r>
              <a:rPr lang="en-US" sz="1800" dirty="0">
                <a:solidFill>
                  <a:schemeClr val="tx1"/>
                </a:solidFill>
              </a:rPr>
              <a:t>and the implications of success and </a:t>
            </a:r>
            <a:r>
              <a:rPr lang="en-US" sz="1800" dirty="0" smtClean="0">
                <a:solidFill>
                  <a:schemeClr val="tx1"/>
                </a:solidFill>
              </a:rPr>
              <a:t>failure</a:t>
            </a:r>
            <a:r>
              <a:rPr lang="en-US" sz="1800" dirty="0" smtClean="0">
                <a:solidFill>
                  <a:schemeClr val="tx1"/>
                </a:solidFill>
                <a:effectLst/>
              </a:rPr>
              <a:t> </a:t>
            </a:r>
            <a:endParaRPr lang="en-US" sz="1800" dirty="0">
              <a:solidFill>
                <a:schemeClr val="tx1"/>
              </a:solidFill>
            </a:endParaRPr>
          </a:p>
          <a:p>
            <a:pPr lvl="1">
              <a:spcBef>
                <a:spcPts val="1680"/>
              </a:spcBef>
            </a:pPr>
            <a:r>
              <a:rPr lang="en-US" sz="1800" dirty="0" smtClean="0">
                <a:solidFill>
                  <a:schemeClr val="tx1"/>
                </a:solidFill>
              </a:rPr>
              <a:t>EPA to each </a:t>
            </a:r>
            <a:r>
              <a:rPr lang="en-US" sz="1800" dirty="0">
                <a:solidFill>
                  <a:schemeClr val="tx1"/>
                </a:solidFill>
              </a:rPr>
              <a:t>state and each </a:t>
            </a:r>
            <a:r>
              <a:rPr lang="en-US" sz="1800" dirty="0" smtClean="0">
                <a:solidFill>
                  <a:schemeClr val="tx1"/>
                </a:solidFill>
              </a:rPr>
              <a:t>sector – same</a:t>
            </a:r>
          </a:p>
          <a:p>
            <a:pPr lvl="1">
              <a:spcBef>
                <a:spcPts val="1680"/>
              </a:spcBef>
            </a:pPr>
            <a:r>
              <a:rPr lang="en-US" sz="1800" dirty="0" smtClean="0">
                <a:solidFill>
                  <a:schemeClr val="tx1"/>
                </a:solidFill>
              </a:rPr>
              <a:t>EPA Bay-wide: show </a:t>
            </a:r>
            <a:r>
              <a:rPr lang="en-US" sz="1800" dirty="0">
                <a:solidFill>
                  <a:schemeClr val="tx1"/>
                </a:solidFill>
              </a:rPr>
              <a:t>the value to local waters and local </a:t>
            </a:r>
            <a:r>
              <a:rPr lang="en-US" sz="1800" dirty="0" smtClean="0">
                <a:solidFill>
                  <a:schemeClr val="tx1"/>
                </a:solidFill>
              </a:rPr>
              <a:t>economies</a:t>
            </a:r>
          </a:p>
          <a:p>
            <a:pPr lvl="0">
              <a:spcBef>
                <a:spcPts val="1680"/>
              </a:spcBef>
            </a:pPr>
            <a:r>
              <a:rPr lang="en-US" sz="2200" dirty="0" smtClean="0">
                <a:solidFill>
                  <a:schemeClr val="tx1"/>
                </a:solidFill>
              </a:rPr>
              <a:t>Bring </a:t>
            </a:r>
            <a:r>
              <a:rPr lang="en-US" sz="2200" dirty="0">
                <a:solidFill>
                  <a:schemeClr val="tx1"/>
                </a:solidFill>
              </a:rPr>
              <a:t>localities and sectors within states to work with each other, to learn together, and to build consensus for actions that reflect experience </a:t>
            </a:r>
          </a:p>
          <a:p>
            <a:pPr lvl="0">
              <a:spcBef>
                <a:spcPts val="1680"/>
              </a:spcBef>
            </a:pPr>
            <a:endParaRPr lang="en-US" sz="2000" dirty="0">
              <a:solidFill>
                <a:srgbClr val="800000"/>
              </a:solidFill>
            </a:endParaRPr>
          </a:p>
          <a:p>
            <a:pPr lvl="0"/>
            <a:endParaRPr lang="en-US" sz="2000" u="sng" dirty="0">
              <a:solidFill>
                <a:srgbClr val="8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Prepared by Frank Dukes, Ph.D. Institute for Environmental Negotiation University of Virginia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910853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71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1" grpId="0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1429786" y="742412"/>
            <a:ext cx="8940800" cy="931862"/>
          </a:xfrm>
        </p:spPr>
        <p:txBody>
          <a:bodyPr/>
          <a:lstStyle/>
          <a:p>
            <a:pPr marL="0" indent="0" algn="ctr"/>
            <a:r>
              <a:rPr lang="en-US" sz="2800" b="1" dirty="0" smtClean="0"/>
              <a:t>Accountability and Flexibility </a:t>
            </a:r>
            <a:endParaRPr lang="en-US" sz="2800" b="1" dirty="0"/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1214922" y="2266749"/>
            <a:ext cx="8940800" cy="3623911"/>
          </a:xfrm>
          <a:prstGeom prst="rect">
            <a:avLst/>
          </a:prstGeom>
        </p:spPr>
        <p:txBody>
          <a:bodyPr/>
          <a:lstStyle/>
          <a:p>
            <a:pPr>
              <a:spcBef>
                <a:spcPts val="1680"/>
              </a:spcBef>
            </a:pPr>
            <a:r>
              <a:rPr lang="en-US" sz="2200" dirty="0">
                <a:solidFill>
                  <a:schemeClr val="tx1"/>
                </a:solidFill>
              </a:rPr>
              <a:t>Create more innovative and cost-effective BMPs</a:t>
            </a:r>
          </a:p>
          <a:p>
            <a:pPr lvl="1">
              <a:spcBef>
                <a:spcPts val="1680"/>
              </a:spcBef>
            </a:pPr>
            <a:r>
              <a:rPr lang="en-US" sz="1800" dirty="0" smtClean="0">
                <a:solidFill>
                  <a:schemeClr val="tx1"/>
                </a:solidFill>
              </a:rPr>
              <a:t>But: more </a:t>
            </a:r>
            <a:r>
              <a:rPr lang="en-US" sz="1800" dirty="0">
                <a:solidFill>
                  <a:schemeClr val="tx1"/>
                </a:solidFill>
              </a:rPr>
              <a:t>testing and/or </a:t>
            </a:r>
            <a:r>
              <a:rPr lang="en-US" sz="1800" dirty="0" smtClean="0">
                <a:solidFill>
                  <a:schemeClr val="tx1"/>
                </a:solidFill>
              </a:rPr>
              <a:t>verification for BMPs, which will drive up costs</a:t>
            </a:r>
            <a:r>
              <a:rPr lang="en-US" sz="1800" dirty="0" smtClean="0">
                <a:solidFill>
                  <a:schemeClr val="tx1"/>
                </a:solidFill>
                <a:effectLst/>
              </a:rPr>
              <a:t> </a:t>
            </a:r>
          </a:p>
          <a:p>
            <a:pPr lvl="0">
              <a:spcBef>
                <a:spcPts val="1680"/>
              </a:spcBef>
            </a:pPr>
            <a:r>
              <a:rPr lang="en-US" sz="2200" dirty="0">
                <a:solidFill>
                  <a:schemeClr val="tx1"/>
                </a:solidFill>
              </a:rPr>
              <a:t>Too little credit has been given for some jurisdictions or </a:t>
            </a:r>
            <a:r>
              <a:rPr lang="en-US" sz="2200" dirty="0" smtClean="0">
                <a:solidFill>
                  <a:schemeClr val="tx1"/>
                </a:solidFill>
              </a:rPr>
              <a:t>sectors</a:t>
            </a:r>
            <a:r>
              <a:rPr lang="en-US" sz="2200" dirty="0" smtClean="0">
                <a:solidFill>
                  <a:schemeClr val="tx1"/>
                </a:solidFill>
                <a:effectLst/>
              </a:rPr>
              <a:t> </a:t>
            </a:r>
          </a:p>
          <a:p>
            <a:pPr lvl="0">
              <a:spcBef>
                <a:spcPts val="1676"/>
              </a:spcBef>
            </a:pPr>
            <a:r>
              <a:rPr lang="en-US" sz="2200" dirty="0" smtClean="0">
                <a:solidFill>
                  <a:schemeClr val="tx1"/>
                </a:solidFill>
              </a:rPr>
              <a:t>More flexibility on the “how”</a:t>
            </a:r>
            <a:r>
              <a:rPr lang="en-US" sz="2200" dirty="0" smtClean="0">
                <a:solidFill>
                  <a:schemeClr val="tx1"/>
                </a:solidFill>
                <a:effectLst/>
              </a:rPr>
              <a:t> </a:t>
            </a:r>
            <a:r>
              <a:rPr lang="en-US" sz="2200" dirty="0" smtClean="0">
                <a:solidFill>
                  <a:schemeClr val="tx1"/>
                </a:solidFill>
              </a:rPr>
              <a:t>- focus </a:t>
            </a:r>
            <a:r>
              <a:rPr lang="en-US" sz="2200" dirty="0">
                <a:solidFill>
                  <a:schemeClr val="tx1"/>
                </a:solidFill>
              </a:rPr>
              <a:t>on results, not checking off boxes</a:t>
            </a:r>
          </a:p>
          <a:p>
            <a:pPr lvl="0">
              <a:spcBef>
                <a:spcPts val="1680"/>
              </a:spcBef>
            </a:pPr>
            <a:endParaRPr lang="en-US" sz="2000" dirty="0">
              <a:solidFill>
                <a:srgbClr val="8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Prepared by Frank Dukes, Ph.D. Institute for Environmental Negotiation University of Virginia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98409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1" grpId="0" build="p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1628218" y="784742"/>
            <a:ext cx="8940800" cy="931862"/>
          </a:xfrm>
        </p:spPr>
        <p:txBody>
          <a:bodyPr/>
          <a:lstStyle/>
          <a:p>
            <a:pPr marL="0" indent="0" algn="ctr"/>
            <a:r>
              <a:rPr lang="en-US" sz="2800" b="1" dirty="0" smtClean="0"/>
              <a:t>Need for Support</a:t>
            </a:r>
            <a:br>
              <a:rPr lang="en-US" sz="2800" b="1" dirty="0" smtClean="0"/>
            </a:br>
            <a:endParaRPr lang="en-US" sz="2800" b="1" dirty="0"/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1007444" y="1715534"/>
            <a:ext cx="8940800" cy="4242504"/>
          </a:xfrm>
          <a:prstGeom prst="rect">
            <a:avLst/>
          </a:prstGeom>
        </p:spPr>
        <p:txBody>
          <a:bodyPr>
            <a:normAutofit lnSpcReduction="10000"/>
          </a:bodyPr>
          <a:lstStyle/>
          <a:p>
            <a:pPr lvl="0">
              <a:spcBef>
                <a:spcPts val="1680"/>
              </a:spcBef>
            </a:pPr>
            <a:r>
              <a:rPr lang="en-US" sz="2200" dirty="0" smtClean="0">
                <a:solidFill>
                  <a:schemeClr val="tx1"/>
                </a:solidFill>
              </a:rPr>
              <a:t>Localities and sectors feeling the pain!</a:t>
            </a:r>
            <a:endParaRPr lang="en-US" sz="2200" dirty="0" smtClean="0">
              <a:solidFill>
                <a:schemeClr val="tx1"/>
              </a:solidFill>
              <a:effectLst/>
            </a:endParaRPr>
          </a:p>
          <a:p>
            <a:pPr lvl="0">
              <a:spcBef>
                <a:spcPts val="1680"/>
              </a:spcBef>
            </a:pPr>
            <a:r>
              <a:rPr lang="en-US" sz="2200" dirty="0" smtClean="0">
                <a:solidFill>
                  <a:schemeClr val="tx1"/>
                </a:solidFill>
              </a:rPr>
              <a:t>Worry </a:t>
            </a:r>
            <a:r>
              <a:rPr lang="en-US" sz="2200" dirty="0">
                <a:solidFill>
                  <a:schemeClr val="tx1"/>
                </a:solidFill>
              </a:rPr>
              <a:t>about </a:t>
            </a:r>
            <a:r>
              <a:rPr lang="en-US" sz="2200" dirty="0" smtClean="0">
                <a:solidFill>
                  <a:schemeClr val="tx1"/>
                </a:solidFill>
              </a:rPr>
              <a:t>changes in Phase III</a:t>
            </a:r>
            <a:endParaRPr lang="en-US" sz="2200" dirty="0" smtClean="0">
              <a:solidFill>
                <a:schemeClr val="tx1"/>
              </a:solidFill>
              <a:effectLst/>
            </a:endParaRPr>
          </a:p>
          <a:p>
            <a:pPr>
              <a:spcBef>
                <a:spcPts val="1676"/>
              </a:spcBef>
            </a:pPr>
            <a:r>
              <a:rPr lang="en-US" sz="2200" dirty="0" smtClean="0">
                <a:solidFill>
                  <a:schemeClr val="tx1"/>
                </a:solidFill>
              </a:rPr>
              <a:t>Need </a:t>
            </a:r>
            <a:r>
              <a:rPr lang="en-US" sz="2200" dirty="0">
                <a:solidFill>
                  <a:schemeClr val="tx1"/>
                </a:solidFill>
              </a:rPr>
              <a:t>more consideration about the cost-effectiveness of practices</a:t>
            </a:r>
          </a:p>
          <a:p>
            <a:pPr>
              <a:spcBef>
                <a:spcPts val="1676"/>
              </a:spcBef>
            </a:pPr>
            <a:r>
              <a:rPr lang="en-US" sz="2200" dirty="0">
                <a:solidFill>
                  <a:schemeClr val="tx1"/>
                </a:solidFill>
              </a:rPr>
              <a:t>Trading is problematic – inconsistent in watershed </a:t>
            </a:r>
          </a:p>
          <a:p>
            <a:pPr>
              <a:spcBef>
                <a:spcPts val="1676"/>
              </a:spcBef>
            </a:pPr>
            <a:r>
              <a:rPr lang="en-US" sz="2200" dirty="0">
                <a:solidFill>
                  <a:schemeClr val="tx1"/>
                </a:solidFill>
              </a:rPr>
              <a:t>Most cost-effective practices generally involve </a:t>
            </a:r>
            <a:r>
              <a:rPr lang="en-US" sz="2200" dirty="0" smtClean="0">
                <a:solidFill>
                  <a:schemeClr val="tx1"/>
                </a:solidFill>
              </a:rPr>
              <a:t>agriculture</a:t>
            </a:r>
          </a:p>
          <a:p>
            <a:pPr lvl="0">
              <a:spcBef>
                <a:spcPts val="1676"/>
              </a:spcBef>
            </a:pPr>
            <a:r>
              <a:rPr lang="en-US" sz="2200" dirty="0" smtClean="0">
                <a:solidFill>
                  <a:schemeClr val="tx1"/>
                </a:solidFill>
              </a:rPr>
              <a:t>Funding, technical assistance, </a:t>
            </a:r>
            <a:r>
              <a:rPr lang="en-US" sz="2200" dirty="0">
                <a:solidFill>
                  <a:schemeClr val="tx1"/>
                </a:solidFill>
              </a:rPr>
              <a:t>and regulatory structures need to keep up with demands </a:t>
            </a:r>
          </a:p>
          <a:p>
            <a:pPr>
              <a:spcBef>
                <a:spcPts val="1676"/>
              </a:spcBef>
            </a:pPr>
            <a:endParaRPr lang="en-US" sz="2000" dirty="0">
              <a:solidFill>
                <a:srgbClr val="800000"/>
              </a:solidFill>
            </a:endParaRPr>
          </a:p>
          <a:p>
            <a:pPr lvl="0">
              <a:spcBef>
                <a:spcPts val="1680"/>
              </a:spcBef>
            </a:pPr>
            <a:endParaRPr lang="en-US" sz="2000" dirty="0">
              <a:solidFill>
                <a:srgbClr val="8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Prepared by Frank Dukes, Ph.D. Institute for Environmental Negotiation University of Virginia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436351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71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1" grpId="0" build="p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1641447" y="689493"/>
            <a:ext cx="8940800" cy="609600"/>
          </a:xfrm>
        </p:spPr>
        <p:txBody>
          <a:bodyPr/>
          <a:lstStyle/>
          <a:p>
            <a:pPr marL="0" indent="0" algn="ctr"/>
            <a:r>
              <a:rPr lang="en-US" sz="2800" b="1" dirty="0" smtClean="0"/>
              <a:t>Schedule</a:t>
            </a:r>
            <a:endParaRPr lang="en-US" sz="2800" b="1" dirty="0"/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1171073" y="1722120"/>
            <a:ext cx="8940800" cy="3966411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>
              <a:spcBef>
                <a:spcPts val="1680"/>
              </a:spcBef>
            </a:pPr>
            <a:r>
              <a:rPr lang="en-US" sz="2200" dirty="0" smtClean="0">
                <a:solidFill>
                  <a:schemeClr val="tx1"/>
                </a:solidFill>
              </a:rPr>
              <a:t>Schedule is too rushed</a:t>
            </a:r>
          </a:p>
          <a:p>
            <a:pPr lvl="1">
              <a:spcBef>
                <a:spcPts val="1680"/>
              </a:spcBef>
            </a:pPr>
            <a:r>
              <a:rPr lang="en-US" sz="1800" dirty="0" smtClean="0">
                <a:solidFill>
                  <a:schemeClr val="tx1"/>
                </a:solidFill>
              </a:rPr>
              <a:t>States had too little time to </a:t>
            </a:r>
            <a:r>
              <a:rPr lang="en-US" sz="1800" dirty="0">
                <a:solidFill>
                  <a:schemeClr val="tx1"/>
                </a:solidFill>
              </a:rPr>
              <a:t>learn from </a:t>
            </a:r>
            <a:r>
              <a:rPr lang="en-US" sz="1800" dirty="0" smtClean="0">
                <a:solidFill>
                  <a:schemeClr val="tx1"/>
                </a:solidFill>
              </a:rPr>
              <a:t>and </a:t>
            </a:r>
            <a:r>
              <a:rPr lang="en-US" sz="1800" dirty="0">
                <a:solidFill>
                  <a:schemeClr val="tx1"/>
                </a:solidFill>
              </a:rPr>
              <a:t>gain support </a:t>
            </a:r>
            <a:r>
              <a:rPr lang="en-US" sz="1800" dirty="0" smtClean="0">
                <a:solidFill>
                  <a:schemeClr val="tx1"/>
                </a:solidFill>
              </a:rPr>
              <a:t>from localities &amp; sectors</a:t>
            </a:r>
            <a:endParaRPr lang="en-US" sz="1800" dirty="0">
              <a:solidFill>
                <a:schemeClr val="tx1"/>
              </a:solidFill>
            </a:endParaRPr>
          </a:p>
          <a:p>
            <a:pPr lvl="1">
              <a:spcBef>
                <a:spcPts val="1680"/>
              </a:spcBef>
            </a:pPr>
            <a:r>
              <a:rPr lang="en-US" sz="1800" dirty="0" smtClean="0">
                <a:solidFill>
                  <a:schemeClr val="tx1"/>
                </a:solidFill>
              </a:rPr>
              <a:t>Localities too - for </a:t>
            </a:r>
            <a:r>
              <a:rPr lang="en-US" sz="1800" dirty="0">
                <a:solidFill>
                  <a:schemeClr val="tx1"/>
                </a:solidFill>
              </a:rPr>
              <a:t>elected officials and local </a:t>
            </a:r>
            <a:r>
              <a:rPr lang="en-US" sz="1800" dirty="0" smtClean="0">
                <a:solidFill>
                  <a:schemeClr val="tx1"/>
                </a:solidFill>
              </a:rPr>
              <a:t>stakeholders</a:t>
            </a:r>
            <a:endParaRPr lang="en-US" sz="1800" dirty="0">
              <a:solidFill>
                <a:schemeClr val="tx1"/>
              </a:solidFill>
            </a:endParaRPr>
          </a:p>
          <a:p>
            <a:pPr lvl="0">
              <a:spcBef>
                <a:spcPts val="1680"/>
              </a:spcBef>
            </a:pPr>
            <a:r>
              <a:rPr lang="en-US" sz="2200" dirty="0" smtClean="0">
                <a:solidFill>
                  <a:schemeClr val="tx1"/>
                </a:solidFill>
              </a:rPr>
              <a:t>2025 </a:t>
            </a:r>
            <a:r>
              <a:rPr lang="en-US" sz="2200" dirty="0">
                <a:solidFill>
                  <a:schemeClr val="tx1"/>
                </a:solidFill>
              </a:rPr>
              <a:t>deadline is </a:t>
            </a:r>
            <a:r>
              <a:rPr lang="en-US" sz="2200" dirty="0" smtClean="0">
                <a:solidFill>
                  <a:schemeClr val="tx1"/>
                </a:solidFill>
              </a:rPr>
              <a:t>not practical – will harm </a:t>
            </a:r>
            <a:r>
              <a:rPr lang="en-US" sz="2200" dirty="0">
                <a:solidFill>
                  <a:schemeClr val="tx1"/>
                </a:solidFill>
              </a:rPr>
              <a:t>planning and </a:t>
            </a:r>
            <a:r>
              <a:rPr lang="en-US" sz="2200" dirty="0" smtClean="0">
                <a:solidFill>
                  <a:schemeClr val="tx1"/>
                </a:solidFill>
              </a:rPr>
              <a:t>implementation</a:t>
            </a:r>
            <a:endParaRPr lang="en-US" sz="2200" dirty="0" smtClean="0">
              <a:solidFill>
                <a:schemeClr val="tx1"/>
              </a:solidFill>
              <a:effectLst/>
            </a:endParaRPr>
          </a:p>
          <a:p>
            <a:pPr lvl="0">
              <a:spcBef>
                <a:spcPts val="1680"/>
              </a:spcBef>
            </a:pPr>
            <a:r>
              <a:rPr lang="en-US" sz="2200" dirty="0" smtClean="0">
                <a:solidFill>
                  <a:schemeClr val="tx1"/>
                </a:solidFill>
              </a:rPr>
              <a:t>But - </a:t>
            </a:r>
            <a:r>
              <a:rPr lang="en-US" sz="2200" dirty="0">
                <a:solidFill>
                  <a:schemeClr val="tx1"/>
                </a:solidFill>
              </a:rPr>
              <a:t>concerns that easing </a:t>
            </a:r>
            <a:r>
              <a:rPr lang="en-US" sz="2200" dirty="0" smtClean="0">
                <a:solidFill>
                  <a:schemeClr val="tx1"/>
                </a:solidFill>
              </a:rPr>
              <a:t>schedule means abandoning TMDL and provoking lawsuits</a:t>
            </a:r>
            <a:endParaRPr lang="en-US" sz="2200" dirty="0">
              <a:solidFill>
                <a:schemeClr val="tx1"/>
              </a:solidFill>
            </a:endParaRPr>
          </a:p>
          <a:p>
            <a:pPr lvl="0"/>
            <a:endParaRPr lang="en-US" sz="2000" dirty="0">
              <a:solidFill>
                <a:srgbClr val="8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Prepared by Frank Dukes, Ph.D. Institute for Environmental Negotiation University of Virginia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93677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1" grpId="0" build="p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1879566" y="663033"/>
            <a:ext cx="8940800" cy="931862"/>
          </a:xfrm>
        </p:spPr>
        <p:txBody>
          <a:bodyPr/>
          <a:lstStyle/>
          <a:p>
            <a:pPr marL="0" indent="0" algn="ctr"/>
            <a:r>
              <a:rPr lang="en-US" sz="2800" b="1" dirty="0" smtClean="0"/>
              <a:t>The </a:t>
            </a:r>
            <a:r>
              <a:rPr lang="en-US" sz="2800" b="1" dirty="0"/>
              <a:t>Bay Model </a:t>
            </a:r>
            <a:r>
              <a:rPr lang="en-US" sz="2800" b="1" dirty="0" smtClean="0"/>
              <a:t> </a:t>
            </a:r>
            <a:br>
              <a:rPr lang="en-US" sz="2800" b="1" dirty="0" smtClean="0"/>
            </a:br>
            <a:endParaRPr lang="en-US" sz="2800" b="1" dirty="0"/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1594585" y="1925052"/>
            <a:ext cx="8940800" cy="3801979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>
              <a:spcBef>
                <a:spcPts val="1680"/>
              </a:spcBef>
            </a:pPr>
            <a:r>
              <a:rPr lang="en-US" sz="2200" dirty="0">
                <a:solidFill>
                  <a:schemeClr val="tx1"/>
                </a:solidFill>
              </a:rPr>
              <a:t>Confusion over M</a:t>
            </a:r>
            <a:r>
              <a:rPr lang="en-US" sz="2200" dirty="0" smtClean="0">
                <a:solidFill>
                  <a:schemeClr val="tx1"/>
                </a:solidFill>
              </a:rPr>
              <a:t>odel </a:t>
            </a:r>
            <a:r>
              <a:rPr lang="en-US" sz="2200" dirty="0">
                <a:solidFill>
                  <a:schemeClr val="tx1"/>
                </a:solidFill>
              </a:rPr>
              <a:t>has been </a:t>
            </a:r>
            <a:r>
              <a:rPr lang="en-US" sz="2200" dirty="0" smtClean="0">
                <a:solidFill>
                  <a:schemeClr val="tx1"/>
                </a:solidFill>
              </a:rPr>
              <a:t>harmful</a:t>
            </a:r>
            <a:r>
              <a:rPr lang="en-US" sz="2200" dirty="0" smtClean="0">
                <a:solidFill>
                  <a:schemeClr val="tx1"/>
                </a:solidFill>
                <a:effectLst/>
              </a:rPr>
              <a:t> </a:t>
            </a:r>
          </a:p>
          <a:p>
            <a:pPr lvl="0">
              <a:spcBef>
                <a:spcPts val="1680"/>
              </a:spcBef>
            </a:pPr>
            <a:r>
              <a:rPr lang="en-US" sz="2200" dirty="0" smtClean="0">
                <a:solidFill>
                  <a:schemeClr val="tx1"/>
                </a:solidFill>
              </a:rPr>
              <a:t>Model </a:t>
            </a:r>
            <a:r>
              <a:rPr lang="en-US" sz="2200" dirty="0">
                <a:solidFill>
                  <a:schemeClr val="tx1"/>
                </a:solidFill>
              </a:rPr>
              <a:t>is being asked to guide decisions at scales that are not </a:t>
            </a:r>
            <a:r>
              <a:rPr lang="en-US" sz="2200" dirty="0" smtClean="0">
                <a:solidFill>
                  <a:schemeClr val="tx1"/>
                </a:solidFill>
              </a:rPr>
              <a:t>suitable</a:t>
            </a:r>
            <a:endParaRPr lang="en-US" sz="2200" dirty="0" smtClean="0">
              <a:solidFill>
                <a:schemeClr val="tx1"/>
              </a:solidFill>
              <a:effectLst/>
            </a:endParaRPr>
          </a:p>
          <a:p>
            <a:pPr lvl="0">
              <a:spcBef>
                <a:spcPts val="1680"/>
              </a:spcBef>
            </a:pPr>
            <a:r>
              <a:rPr lang="en-US" sz="2200" dirty="0" smtClean="0">
                <a:solidFill>
                  <a:schemeClr val="tx1"/>
                </a:solidFill>
              </a:rPr>
              <a:t>Too </a:t>
            </a:r>
            <a:r>
              <a:rPr lang="en-US" sz="2200" dirty="0">
                <a:solidFill>
                  <a:schemeClr val="tx1"/>
                </a:solidFill>
              </a:rPr>
              <a:t>many assumptions </a:t>
            </a:r>
            <a:r>
              <a:rPr lang="en-US" sz="2200" dirty="0" smtClean="0">
                <a:solidFill>
                  <a:schemeClr val="tx1"/>
                </a:solidFill>
              </a:rPr>
              <a:t>don’t </a:t>
            </a:r>
            <a:r>
              <a:rPr lang="en-US" sz="2200" dirty="0">
                <a:solidFill>
                  <a:schemeClr val="tx1"/>
                </a:solidFill>
              </a:rPr>
              <a:t>match </a:t>
            </a:r>
            <a:r>
              <a:rPr lang="en-US" sz="2200" dirty="0" smtClean="0">
                <a:solidFill>
                  <a:schemeClr val="tx1"/>
                </a:solidFill>
              </a:rPr>
              <a:t>realities</a:t>
            </a:r>
            <a:endParaRPr lang="en-US" sz="2200" dirty="0" smtClean="0">
              <a:solidFill>
                <a:schemeClr val="tx1"/>
              </a:solidFill>
              <a:effectLst/>
            </a:endParaRPr>
          </a:p>
          <a:p>
            <a:pPr lvl="0">
              <a:spcBef>
                <a:spcPts val="1680"/>
              </a:spcBef>
            </a:pPr>
            <a:r>
              <a:rPr lang="en-US" sz="2200" dirty="0" smtClean="0">
                <a:solidFill>
                  <a:schemeClr val="tx1"/>
                </a:solidFill>
              </a:rPr>
              <a:t>But - Model may be better </a:t>
            </a:r>
            <a:r>
              <a:rPr lang="en-US" sz="2200" dirty="0">
                <a:solidFill>
                  <a:schemeClr val="tx1"/>
                </a:solidFill>
              </a:rPr>
              <a:t>than </a:t>
            </a:r>
            <a:r>
              <a:rPr lang="en-US" sz="2200" dirty="0" smtClean="0">
                <a:solidFill>
                  <a:schemeClr val="tx1"/>
                </a:solidFill>
              </a:rPr>
              <a:t>monitoring </a:t>
            </a:r>
            <a:r>
              <a:rPr lang="en-US" sz="2200" dirty="0" smtClean="0">
                <a:solidFill>
                  <a:schemeClr val="tx1"/>
                </a:solidFill>
                <a:effectLst/>
              </a:rPr>
              <a:t>due to lag time</a:t>
            </a:r>
            <a:endParaRPr lang="en-US" sz="2200" dirty="0">
              <a:solidFill>
                <a:schemeClr val="tx1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Prepared by Frank Dukes, Ph.D. Institute for Environmental Negotiation University of Virginia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83894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1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88" y="0"/>
            <a:ext cx="10904561" cy="1371601"/>
          </a:xfrm>
        </p:spPr>
        <p:txBody>
          <a:bodyPr>
            <a:normAutofit/>
          </a:bodyPr>
          <a:lstStyle/>
          <a:p>
            <a:pPr algn="ctr"/>
            <a:r>
              <a:rPr lang="en-US" b="1" dirty="0" smtClean="0"/>
              <a:t>Chesapeake Bay TMDL Based on </a:t>
            </a:r>
            <a:br>
              <a:rPr lang="en-US" b="1" dirty="0" smtClean="0"/>
            </a:br>
            <a:r>
              <a:rPr lang="en-US" b="1" dirty="0" smtClean="0"/>
              <a:t>7 Watershed Implementation Plans</a:t>
            </a:r>
            <a:endParaRPr lang="en-US" b="1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04348" y="4145066"/>
            <a:ext cx="1437283" cy="18573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343400" y="4145065"/>
            <a:ext cx="1415170" cy="18288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389594" y="4145066"/>
            <a:ext cx="1443037" cy="187333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534400" y="4145066"/>
            <a:ext cx="1452562" cy="187473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9" name="Picture 8" descr="TMDLsignaturepage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5257801" y="1371601"/>
            <a:ext cx="1685925" cy="2177955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048001" y="4724401"/>
            <a:ext cx="1452561" cy="1877119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378068" y="4745516"/>
            <a:ext cx="1447800" cy="18764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3080" name="Picture 8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7467600" y="4724400"/>
            <a:ext cx="1447800" cy="1874044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13" name="Left Brace 12"/>
          <p:cNvSpPr/>
          <p:nvPr/>
        </p:nvSpPr>
        <p:spPr>
          <a:xfrm rot="5400000">
            <a:off x="5943600" y="555434"/>
            <a:ext cx="457200" cy="6553200"/>
          </a:xfrm>
          <a:prstGeom prst="leftBrace">
            <a:avLst/>
          </a:prstGeom>
          <a:ln w="28575">
            <a:solidFill>
              <a:srgbClr val="0000CC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312057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1919252" y="636574"/>
            <a:ext cx="8940800" cy="931862"/>
          </a:xfrm>
        </p:spPr>
        <p:txBody>
          <a:bodyPr/>
          <a:lstStyle/>
          <a:p>
            <a:pPr algn="ctr"/>
            <a:r>
              <a:rPr lang="en-US" sz="2800" b="1" dirty="0" smtClean="0"/>
              <a:t>Locality Questions</a:t>
            </a:r>
            <a:endParaRPr lang="en-US" sz="2800" b="1" dirty="0"/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1171074" y="1962751"/>
            <a:ext cx="8940800" cy="3908659"/>
          </a:xfrm>
          <a:prstGeom prst="rect">
            <a:avLst/>
          </a:prstGeom>
        </p:spPr>
        <p:txBody>
          <a:bodyPr/>
          <a:lstStyle/>
          <a:p>
            <a:pPr lvl="0">
              <a:spcBef>
                <a:spcPts val="1680"/>
              </a:spcBef>
            </a:pPr>
            <a:r>
              <a:rPr lang="en-US" sz="2200" dirty="0" smtClean="0">
                <a:solidFill>
                  <a:schemeClr val="tx1"/>
                </a:solidFill>
              </a:rPr>
              <a:t>Will loads change? </a:t>
            </a:r>
            <a:r>
              <a:rPr lang="en-US" sz="2200" dirty="0">
                <a:solidFill>
                  <a:schemeClr val="tx1"/>
                </a:solidFill>
              </a:rPr>
              <a:t>will the TMDL have to be reopened?</a:t>
            </a:r>
          </a:p>
          <a:p>
            <a:pPr lvl="0">
              <a:spcBef>
                <a:spcPts val="1680"/>
              </a:spcBef>
            </a:pPr>
            <a:r>
              <a:rPr lang="en-US" sz="2200" dirty="0">
                <a:solidFill>
                  <a:schemeClr val="tx1"/>
                </a:solidFill>
              </a:rPr>
              <a:t>How </a:t>
            </a:r>
            <a:r>
              <a:rPr lang="en-US" sz="2200" dirty="0" smtClean="0">
                <a:solidFill>
                  <a:schemeClr val="tx1"/>
                </a:solidFill>
              </a:rPr>
              <a:t>can we make reductions </a:t>
            </a:r>
            <a:r>
              <a:rPr lang="en-US" sz="2200" dirty="0">
                <a:solidFill>
                  <a:schemeClr val="tx1"/>
                </a:solidFill>
              </a:rPr>
              <a:t>real to the people who have to make </a:t>
            </a:r>
            <a:r>
              <a:rPr lang="en-US" sz="2200" dirty="0" smtClean="0">
                <a:solidFill>
                  <a:schemeClr val="tx1"/>
                </a:solidFill>
              </a:rPr>
              <a:t>them?</a:t>
            </a:r>
            <a:endParaRPr lang="en-US" sz="2200" dirty="0">
              <a:solidFill>
                <a:schemeClr val="tx1"/>
              </a:solidFill>
            </a:endParaRPr>
          </a:p>
          <a:p>
            <a:pPr lvl="0">
              <a:spcBef>
                <a:spcPts val="1680"/>
              </a:spcBef>
            </a:pPr>
            <a:r>
              <a:rPr lang="en-US" sz="2200" dirty="0" smtClean="0">
                <a:solidFill>
                  <a:schemeClr val="tx1"/>
                </a:solidFill>
              </a:rPr>
              <a:t>Will </a:t>
            </a:r>
            <a:r>
              <a:rPr lang="en-US" sz="2200" dirty="0">
                <a:solidFill>
                  <a:schemeClr val="tx1"/>
                </a:solidFill>
              </a:rPr>
              <a:t>there be a new model for funding for Phase III? </a:t>
            </a:r>
          </a:p>
          <a:p>
            <a:pPr lvl="0">
              <a:spcBef>
                <a:spcPts val="1680"/>
              </a:spcBef>
            </a:pPr>
            <a:r>
              <a:rPr lang="en-US" sz="2200" dirty="0" smtClean="0">
                <a:solidFill>
                  <a:schemeClr val="tx1"/>
                </a:solidFill>
              </a:rPr>
              <a:t>What do we need to do?</a:t>
            </a:r>
            <a:endParaRPr lang="en-US" sz="2200" dirty="0">
              <a:solidFill>
                <a:schemeClr val="tx1"/>
              </a:solidFill>
            </a:endParaRPr>
          </a:p>
          <a:p>
            <a:endParaRPr lang="en-US" sz="2000" dirty="0">
              <a:solidFill>
                <a:srgbClr val="800000"/>
              </a:solidFill>
            </a:endParaRPr>
          </a:p>
          <a:p>
            <a:pPr marL="0" lvl="0" indent="0">
              <a:buNone/>
            </a:pPr>
            <a:endParaRPr lang="en-US" sz="2000" dirty="0">
              <a:solidFill>
                <a:srgbClr val="8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Prepared by Frank Dukes, Ph.D. Institute for Environmental Negotiation University of Virginia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127872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pPr lvl="0">
              <a:buClr>
                <a:prstClr val="black">
                  <a:lumMod val="65000"/>
                  <a:lumOff val="35000"/>
                </a:prstClr>
              </a:buClr>
              <a:buFont typeface="Wingdings" panose="05000000000000000000" pitchFamily="2" charset="2"/>
              <a:buChar char="v"/>
              <a:defRPr/>
            </a:pPr>
            <a:r>
              <a:rPr lang="en-US" altLang="en-US" sz="1900" b="1" dirty="0" smtClean="0">
                <a:solidFill>
                  <a:prstClr val="black"/>
                </a:solidFill>
              </a:rPr>
              <a:t>Purpose: </a:t>
            </a:r>
            <a:r>
              <a:rPr lang="en-US" altLang="en-US" sz="1900" dirty="0" smtClean="0">
                <a:solidFill>
                  <a:prstClr val="black"/>
                </a:solidFill>
              </a:rPr>
              <a:t>Translate assessment findings into actions to inform development of Phase III WIP expectations. </a:t>
            </a:r>
          </a:p>
          <a:p>
            <a:pPr marL="0" lvl="0" indent="0">
              <a:buClr>
                <a:prstClr val="black">
                  <a:lumMod val="65000"/>
                  <a:lumOff val="35000"/>
                </a:prstClr>
              </a:buClr>
              <a:buNone/>
              <a:defRPr/>
            </a:pPr>
            <a:endParaRPr lang="en-US" altLang="en-US" sz="1000" dirty="0" smtClean="0">
              <a:solidFill>
                <a:prstClr val="black"/>
              </a:solidFill>
            </a:endParaRPr>
          </a:p>
          <a:p>
            <a:pPr lvl="0">
              <a:buClr>
                <a:prstClr val="black">
                  <a:lumMod val="65000"/>
                  <a:lumOff val="35000"/>
                </a:prstClr>
              </a:buClr>
              <a:buFont typeface="Wingdings" panose="05000000000000000000" pitchFamily="2" charset="2"/>
              <a:buChar char="v"/>
              <a:defRPr/>
            </a:pPr>
            <a:r>
              <a:rPr lang="en-US" sz="1900" b="1" dirty="0" smtClean="0">
                <a:solidFill>
                  <a:prstClr val="black"/>
                </a:solidFill>
              </a:rPr>
              <a:t>Goal of Action Plan: </a:t>
            </a:r>
            <a:r>
              <a:rPr lang="en-US" sz="1900" dirty="0" smtClean="0">
                <a:solidFill>
                  <a:prstClr val="black"/>
                </a:solidFill>
              </a:rPr>
              <a:t>Strengthen local engagement in Phase III WIP development</a:t>
            </a:r>
          </a:p>
          <a:p>
            <a:pPr marL="0" lvl="0" indent="0">
              <a:buClr>
                <a:prstClr val="black">
                  <a:lumMod val="65000"/>
                  <a:lumOff val="35000"/>
                </a:prstClr>
              </a:buClr>
              <a:buNone/>
              <a:defRPr/>
            </a:pPr>
            <a:endParaRPr lang="en-US" sz="1000" dirty="0" smtClean="0">
              <a:solidFill>
                <a:prstClr val="black"/>
              </a:solidFill>
            </a:endParaRPr>
          </a:p>
          <a:p>
            <a:pPr lvl="0">
              <a:buClr>
                <a:prstClr val="black">
                  <a:lumMod val="65000"/>
                  <a:lumOff val="35000"/>
                </a:prstClr>
              </a:buClr>
              <a:buFont typeface="Wingdings" panose="05000000000000000000" pitchFamily="2" charset="2"/>
              <a:buChar char="v"/>
              <a:defRPr/>
            </a:pPr>
            <a:r>
              <a:rPr lang="en-US" sz="1900" b="1" dirty="0" smtClean="0">
                <a:solidFill>
                  <a:prstClr val="black"/>
                </a:solidFill>
              </a:rPr>
              <a:t>Specific actions under review: </a:t>
            </a:r>
          </a:p>
          <a:p>
            <a:pPr marL="0" lvl="0" indent="0">
              <a:buClr>
                <a:prstClr val="black">
                  <a:lumMod val="65000"/>
                  <a:lumOff val="35000"/>
                </a:prstClr>
              </a:buClr>
              <a:buNone/>
              <a:defRPr/>
            </a:pPr>
            <a:endParaRPr lang="en-US" sz="1100" b="1" dirty="0" smtClean="0">
              <a:solidFill>
                <a:prstClr val="black"/>
              </a:solidFill>
            </a:endParaRPr>
          </a:p>
          <a:p>
            <a:pPr lvl="1">
              <a:buClr>
                <a:prstClr val="black">
                  <a:lumMod val="65000"/>
                  <a:lumOff val="35000"/>
                </a:prstClr>
              </a:buClr>
              <a:buFont typeface="Wingdings" panose="05000000000000000000" pitchFamily="2" charset="2"/>
              <a:buChar char="v"/>
              <a:defRPr/>
            </a:pPr>
            <a:r>
              <a:rPr lang="en-US" dirty="0" smtClean="0">
                <a:solidFill>
                  <a:prstClr val="black"/>
                </a:solidFill>
              </a:rPr>
              <a:t>Identify and share local engagement successes</a:t>
            </a:r>
          </a:p>
          <a:p>
            <a:pPr lvl="1">
              <a:buClr>
                <a:prstClr val="black">
                  <a:lumMod val="65000"/>
                  <a:lumOff val="35000"/>
                </a:prstClr>
              </a:buClr>
              <a:buFont typeface="Wingdings" panose="05000000000000000000" pitchFamily="2" charset="2"/>
              <a:buChar char="v"/>
              <a:defRPr/>
            </a:pPr>
            <a:r>
              <a:rPr lang="en-US" dirty="0" smtClean="0">
                <a:solidFill>
                  <a:prstClr val="black"/>
                </a:solidFill>
              </a:rPr>
              <a:t>Develop and implement communication plans </a:t>
            </a:r>
          </a:p>
          <a:p>
            <a:pPr lvl="2">
              <a:buClr>
                <a:prstClr val="black">
                  <a:lumMod val="65000"/>
                  <a:lumOff val="35000"/>
                </a:prstClr>
              </a:buClr>
              <a:buFont typeface="Wingdings" panose="05000000000000000000" pitchFamily="2" charset="2"/>
              <a:buChar char="v"/>
              <a:defRPr/>
            </a:pPr>
            <a:r>
              <a:rPr lang="en-US" dirty="0" smtClean="0">
                <a:solidFill>
                  <a:prstClr val="black"/>
                </a:solidFill>
              </a:rPr>
              <a:t>Identify target audiences for communications and engagement </a:t>
            </a:r>
          </a:p>
          <a:p>
            <a:pPr lvl="1">
              <a:buClr>
                <a:prstClr val="black">
                  <a:lumMod val="65000"/>
                  <a:lumOff val="35000"/>
                </a:prstClr>
              </a:buClr>
              <a:buFont typeface="Wingdings" panose="05000000000000000000" pitchFamily="2" charset="2"/>
              <a:buChar char="v"/>
              <a:defRPr/>
            </a:pPr>
            <a:r>
              <a:rPr lang="en-US" dirty="0" smtClean="0">
                <a:solidFill>
                  <a:prstClr val="black"/>
                </a:solidFill>
              </a:rPr>
              <a:t>Explore development of local area targets 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812800" y="274638"/>
            <a:ext cx="10566400" cy="841893"/>
          </a:xfrm>
        </p:spPr>
        <p:txBody>
          <a:bodyPr/>
          <a:lstStyle/>
          <a:p>
            <a:r>
              <a:rPr lang="en-US" dirty="0" smtClean="0"/>
              <a:t>Stakeholder Assessment Action Plan</a:t>
            </a:r>
            <a:endParaRPr lang="en-US" dirty="0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41531" y="2961923"/>
            <a:ext cx="1657350" cy="1781175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25597" y="4130867"/>
            <a:ext cx="2196365" cy="21963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10614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marL="457200" indent="-457200">
              <a:spcAft>
                <a:spcPts val="0"/>
              </a:spcAft>
              <a:buClr>
                <a:schemeClr val="tx1">
                  <a:lumMod val="65000"/>
                  <a:lumOff val="35000"/>
                </a:schemeClr>
              </a:buClr>
              <a:buFont typeface="+mj-lt"/>
              <a:buAutoNum type="arabicPeriod"/>
              <a:defRPr/>
            </a:pPr>
            <a:r>
              <a:rPr lang="en-US" b="1" dirty="0">
                <a:solidFill>
                  <a:schemeClr val="tx1"/>
                </a:solidFill>
              </a:rPr>
              <a:t>Partnership needs to be able to engage local partners in order to get practices on the ground</a:t>
            </a:r>
          </a:p>
          <a:p>
            <a:pPr marL="457200" indent="-457200">
              <a:spcAft>
                <a:spcPts val="0"/>
              </a:spcAft>
              <a:buClr>
                <a:schemeClr val="tx1">
                  <a:lumMod val="65000"/>
                  <a:lumOff val="35000"/>
                </a:schemeClr>
              </a:buClr>
              <a:buFont typeface="+mj-lt"/>
              <a:buAutoNum type="arabicPeriod"/>
              <a:defRPr/>
            </a:pPr>
            <a:endParaRPr lang="en-US" b="1" dirty="0">
              <a:solidFill>
                <a:schemeClr val="tx1"/>
              </a:solidFill>
            </a:endParaRPr>
          </a:p>
          <a:p>
            <a:pPr marL="457200" indent="-457200">
              <a:spcAft>
                <a:spcPts val="0"/>
              </a:spcAft>
              <a:buClr>
                <a:schemeClr val="tx1">
                  <a:lumMod val="65000"/>
                  <a:lumOff val="35000"/>
                </a:schemeClr>
              </a:buClr>
              <a:buFont typeface="+mj-lt"/>
              <a:buAutoNum type="arabicPeriod"/>
              <a:defRPr/>
            </a:pPr>
            <a:r>
              <a:rPr lang="en-US" dirty="0">
                <a:solidFill>
                  <a:schemeClr val="tx1"/>
                </a:solidFill>
              </a:rPr>
              <a:t>Use midpoint assessment priorities to optimize implementation of WIPs to help achieve 2017 and 2025 goals </a:t>
            </a:r>
          </a:p>
          <a:p>
            <a:pPr marL="457200" indent="-457200">
              <a:spcAft>
                <a:spcPts val="0"/>
              </a:spcAft>
              <a:buClr>
                <a:schemeClr val="tx1">
                  <a:lumMod val="65000"/>
                  <a:lumOff val="35000"/>
                </a:schemeClr>
              </a:buClr>
              <a:buFont typeface="+mj-lt"/>
              <a:buAutoNum type="arabicPeriod"/>
              <a:defRPr/>
            </a:pPr>
            <a:endParaRPr lang="en-US" dirty="0">
              <a:solidFill>
                <a:schemeClr val="tx1"/>
              </a:solidFill>
            </a:endParaRPr>
          </a:p>
          <a:p>
            <a:pPr marL="457200" indent="-457200">
              <a:spcAft>
                <a:spcPts val="0"/>
              </a:spcAft>
              <a:buClr>
                <a:schemeClr val="tx1">
                  <a:lumMod val="65000"/>
                  <a:lumOff val="35000"/>
                </a:schemeClr>
              </a:buClr>
              <a:buFont typeface="+mj-lt"/>
              <a:buAutoNum type="arabicPeriod"/>
              <a:defRPr/>
            </a:pPr>
            <a:r>
              <a:rPr lang="en-US" dirty="0">
                <a:solidFill>
                  <a:schemeClr val="tx1"/>
                </a:solidFill>
              </a:rPr>
              <a:t>Changes to modeling inputs and assumptions will allow us to work with key partners</a:t>
            </a:r>
          </a:p>
          <a:p>
            <a:pPr marL="457200" indent="-457200">
              <a:spcAft>
                <a:spcPts val="0"/>
              </a:spcAft>
              <a:buClr>
                <a:schemeClr val="tx1">
                  <a:lumMod val="65000"/>
                  <a:lumOff val="35000"/>
                </a:schemeClr>
              </a:buClr>
              <a:buFont typeface="+mj-lt"/>
              <a:buAutoNum type="arabicPeriod"/>
              <a:defRPr/>
            </a:pPr>
            <a:endParaRPr lang="en-US" dirty="0">
              <a:solidFill>
                <a:schemeClr val="tx1"/>
              </a:solidFill>
            </a:endParaRPr>
          </a:p>
          <a:p>
            <a:pPr marL="457200" indent="-457200">
              <a:spcAft>
                <a:spcPts val="0"/>
              </a:spcAft>
              <a:buClr>
                <a:schemeClr val="tx1">
                  <a:lumMod val="65000"/>
                  <a:lumOff val="35000"/>
                </a:schemeClr>
              </a:buClr>
              <a:buFont typeface="+mj-lt"/>
              <a:buAutoNum type="arabicPeriod"/>
              <a:defRPr/>
            </a:pPr>
            <a:r>
              <a:rPr lang="en-US" dirty="0">
                <a:solidFill>
                  <a:schemeClr val="tx1"/>
                </a:solidFill>
              </a:rPr>
              <a:t>Healthy step in adaptive management process</a:t>
            </a: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812800" y="97217"/>
            <a:ext cx="10566400" cy="1143000"/>
          </a:xfrm>
        </p:spPr>
        <p:txBody>
          <a:bodyPr/>
          <a:lstStyle/>
          <a:p>
            <a:pPr algn="ctr"/>
            <a:r>
              <a:rPr lang="en-US" dirty="0" smtClean="0"/>
              <a:t>Bottom line for 2025 goal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899781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 txBox="1">
            <a:spLocks/>
          </p:cNvSpPr>
          <p:nvPr/>
        </p:nvSpPr>
        <p:spPr>
          <a:xfrm>
            <a:off x="852055" y="363682"/>
            <a:ext cx="10401300" cy="114300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b="1" dirty="0">
                <a:solidFill>
                  <a:schemeClr val="tx2"/>
                </a:solidFill>
              </a:rPr>
              <a:t>Next </a:t>
            </a:r>
            <a:r>
              <a:rPr lang="en-US" b="1" dirty="0" smtClean="0">
                <a:solidFill>
                  <a:schemeClr val="tx2"/>
                </a:solidFill>
              </a:rPr>
              <a:t>Steps in Assessing Progress</a:t>
            </a:r>
            <a:endParaRPr lang="en-US" b="1" dirty="0">
              <a:solidFill>
                <a:schemeClr val="tx2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852055" y="1600200"/>
            <a:ext cx="10401300" cy="4125191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457200" indent="-457200">
              <a:buFont typeface="+mj-lt"/>
              <a:buAutoNum type="arabicPeriod"/>
            </a:pPr>
            <a:endParaRPr lang="en-US" dirty="0" smtClean="0">
              <a:solidFill>
                <a:schemeClr val="tx1"/>
              </a:solidFill>
            </a:endParaRPr>
          </a:p>
          <a:p>
            <a:pPr marL="457200" indent="-457200">
              <a:buFont typeface="+mj-lt"/>
              <a:buAutoNum type="arabicPeriod"/>
            </a:pPr>
            <a:r>
              <a:rPr lang="en-US" dirty="0" smtClean="0">
                <a:solidFill>
                  <a:schemeClr val="tx1"/>
                </a:solidFill>
              </a:rPr>
              <a:t>2016-2017 milestones due January 15, 2016</a:t>
            </a:r>
            <a:br>
              <a:rPr lang="en-US" dirty="0" smtClean="0">
                <a:solidFill>
                  <a:schemeClr val="tx1"/>
                </a:solidFill>
              </a:rPr>
            </a:br>
            <a:endParaRPr lang="en-US" dirty="0">
              <a:solidFill>
                <a:schemeClr val="tx1"/>
              </a:solidFill>
            </a:endParaRPr>
          </a:p>
          <a:p>
            <a:pPr marL="457200" indent="-457200">
              <a:buFont typeface="+mj-lt"/>
              <a:buAutoNum type="arabicPeriod"/>
            </a:pPr>
            <a:r>
              <a:rPr lang="en-US" dirty="0" smtClean="0">
                <a:solidFill>
                  <a:schemeClr val="tx1"/>
                </a:solidFill>
              </a:rPr>
              <a:t>EPA </a:t>
            </a:r>
            <a:r>
              <a:rPr lang="en-US" dirty="0">
                <a:solidFill>
                  <a:schemeClr val="tx1"/>
                </a:solidFill>
              </a:rPr>
              <a:t>will work with federal partners to provide leadership and coordinate with </a:t>
            </a:r>
            <a:r>
              <a:rPr lang="en-US" dirty="0" smtClean="0">
                <a:solidFill>
                  <a:schemeClr val="tx1"/>
                </a:solidFill>
              </a:rPr>
              <a:t>jurisdictions </a:t>
            </a:r>
            <a:r>
              <a:rPr lang="en-US" dirty="0">
                <a:solidFill>
                  <a:schemeClr val="tx1"/>
                </a:solidFill>
              </a:rPr>
              <a:t>on WIP and milestone </a:t>
            </a:r>
            <a:r>
              <a:rPr lang="en-US" dirty="0" smtClean="0">
                <a:solidFill>
                  <a:schemeClr val="tx1"/>
                </a:solidFill>
              </a:rPr>
              <a:t>implementation</a:t>
            </a:r>
            <a:br>
              <a:rPr lang="en-US" dirty="0" smtClean="0">
                <a:solidFill>
                  <a:schemeClr val="tx1"/>
                </a:solidFill>
              </a:rPr>
            </a:br>
            <a:endParaRPr lang="en-US" dirty="0" smtClean="0">
              <a:solidFill>
                <a:schemeClr val="tx1"/>
              </a:solidFill>
            </a:endParaRPr>
          </a:p>
          <a:p>
            <a:pPr marL="457200" indent="-457200">
              <a:buFont typeface="+mj-lt"/>
              <a:buAutoNum type="arabicPeriod"/>
            </a:pPr>
            <a:r>
              <a:rPr lang="en-US" dirty="0" smtClean="0">
                <a:solidFill>
                  <a:schemeClr val="tx1"/>
                </a:solidFill>
              </a:rPr>
              <a:t>Continue work on Midpoint Assessment, which will guide future WIPs, milestones and implementation from 2018 - 2025</a:t>
            </a:r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68896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0897" name="Picture 2" descr="oysterboat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14800" y="5183188"/>
            <a:ext cx="3581400" cy="1674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3187" name="Rectangle 3"/>
          <p:cNvSpPr>
            <a:spLocks noGrp="1" noChangeArrowheads="1"/>
          </p:cNvSpPr>
          <p:nvPr>
            <p:ph type="title"/>
          </p:nvPr>
        </p:nvSpPr>
        <p:spPr>
          <a:xfrm>
            <a:off x="4121075" y="0"/>
            <a:ext cx="5715000" cy="1143000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en-US" sz="4800" dirty="0"/>
              <a:t>Questions</a:t>
            </a:r>
          </a:p>
        </p:txBody>
      </p:sp>
      <p:pic>
        <p:nvPicPr>
          <p:cNvPr id="80900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24001" y="1219200"/>
            <a:ext cx="2881313" cy="441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0901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72200" y="1219200"/>
            <a:ext cx="4495800" cy="3543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0902" name="Picture 7" descr="MCj04315480000[1]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354189" y="-150607"/>
            <a:ext cx="1752600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0903" name="Picture 8" descr="cbp_55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343401" y="1219200"/>
            <a:ext cx="1909763" cy="281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0904" name="Picture 10" descr="bass_striped_denalsky_greg_1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343400" y="3581400"/>
            <a:ext cx="2438400" cy="1601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0905" name="Picture 9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524000" y="5178166"/>
            <a:ext cx="3581400" cy="16798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0906" name="Picture 8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781800" y="3581400"/>
            <a:ext cx="3962400" cy="15967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0907" name="Picture 2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7620000" y="5178166"/>
            <a:ext cx="3124200" cy="16848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5362845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0" y="439339"/>
            <a:ext cx="12066309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 algn="ctr">
              <a:tabLst>
                <a:tab pos="914400" algn="l"/>
              </a:tabLst>
              <a:defRPr/>
            </a:pPr>
            <a:r>
              <a:rPr lang="en-US" sz="36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BAY TMDL = CLEAN LOCAL &amp; BAY WATERS </a:t>
            </a:r>
            <a:endParaRPr lang="en-US" sz="36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pic>
        <p:nvPicPr>
          <p:cNvPr id="37891" name="Picture 2" descr="spsp1_mikeland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353"/>
          <a:stretch>
            <a:fillRect/>
          </a:stretch>
        </p:blipFill>
        <p:spPr bwMode="auto">
          <a:xfrm>
            <a:off x="7026405" y="4241112"/>
            <a:ext cx="3127431" cy="1828800"/>
          </a:xfrm>
          <a:prstGeom prst="rect">
            <a:avLst/>
          </a:prstGeom>
          <a:noFill/>
          <a:ln w="9525" algn="ctr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892" name="Picture 4" descr="Thomas_Point_Lighthouse_Chesapeake_Bay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26763" y="2109712"/>
            <a:ext cx="2895600" cy="2274888"/>
          </a:xfrm>
          <a:prstGeom prst="rect">
            <a:avLst/>
          </a:prstGeom>
          <a:noFill/>
          <a:ln w="9525" algn="ctr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893" name="Picture 5" descr="dobbs-crabboat2-450x33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26763" y="4241111"/>
            <a:ext cx="2463637" cy="1844990"/>
          </a:xfrm>
          <a:prstGeom prst="rect">
            <a:avLst/>
          </a:prstGeom>
          <a:noFill/>
          <a:ln w="9525" algn="ctr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894" name="Picture 6" descr="normal_iil-eco-en-00049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04" t="32001" r="33209" b="9091"/>
          <a:stretch>
            <a:fillRect/>
          </a:stretch>
        </p:blipFill>
        <p:spPr bwMode="auto">
          <a:xfrm>
            <a:off x="4501102" y="4241111"/>
            <a:ext cx="3189097" cy="1828800"/>
          </a:xfrm>
          <a:prstGeom prst="rect">
            <a:avLst/>
          </a:prstGeom>
          <a:noFill/>
          <a:ln w="9525" algn="ctr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895" name="Picture 7" descr="roadless_skidmore_creek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6406" y="2109712"/>
            <a:ext cx="3127430" cy="2131399"/>
          </a:xfrm>
          <a:prstGeom prst="rect">
            <a:avLst/>
          </a:prstGeom>
          <a:noFill/>
          <a:ln w="635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896" name="Picture 8" descr="pennsylvania-dairy-farm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0400" y="2109712"/>
            <a:ext cx="3199800" cy="2131399"/>
          </a:xfrm>
          <a:prstGeom prst="rect">
            <a:avLst/>
          </a:prstGeom>
          <a:noFill/>
          <a:ln w="9525" algn="ctr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Rectangle 10"/>
          <p:cNvSpPr>
            <a:spLocks noChangeArrowheads="1"/>
          </p:cNvSpPr>
          <p:nvPr/>
        </p:nvSpPr>
        <p:spPr bwMode="auto">
          <a:xfrm>
            <a:off x="0" y="1212020"/>
            <a:ext cx="11585541" cy="6001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 algn="ctr">
              <a:tabLst>
                <a:tab pos="914400" algn="l"/>
              </a:tabLst>
              <a:defRPr/>
            </a:pPr>
            <a:r>
              <a:rPr lang="en-US" sz="3300" u="sng" dirty="0" smtClean="0"/>
              <a:t>EVERYONE</a:t>
            </a:r>
            <a:r>
              <a:rPr lang="en-US" sz="3300" dirty="0" smtClean="0"/>
              <a:t> HAS A ROLE TO PLAY</a:t>
            </a:r>
            <a:endParaRPr lang="en-US" sz="3300" dirty="0"/>
          </a:p>
        </p:txBody>
      </p:sp>
    </p:spTree>
    <p:extLst>
      <p:ext uri="{BB962C8B-B14F-4D97-AF65-F5344CB8AC3E}">
        <p14:creationId xmlns:p14="http://schemas.microsoft.com/office/powerpoint/2010/main" val="15859988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le 1"/>
          <p:cNvSpPr>
            <a:spLocks noGrp="1"/>
          </p:cNvSpPr>
          <p:nvPr>
            <p:ph type="title" idx="4294967295"/>
          </p:nvPr>
        </p:nvSpPr>
        <p:spPr>
          <a:xfrm>
            <a:off x="943275" y="153162"/>
            <a:ext cx="10299032" cy="776731"/>
          </a:xfrm>
        </p:spPr>
        <p:txBody>
          <a:bodyPr/>
          <a:lstStyle/>
          <a:p>
            <a:pPr algn="ctr" eaLnBrk="1" hangingPunct="1"/>
            <a:r>
              <a:rPr lang="en-US" sz="3400" dirty="0"/>
              <a:t>Phase II </a:t>
            </a:r>
            <a:r>
              <a:rPr lang="en-US" sz="3400" dirty="0" smtClean="0"/>
              <a:t>&amp; III WIPs</a:t>
            </a:r>
            <a:r>
              <a:rPr lang="en-US" sz="3400" dirty="0"/>
              <a:t>: Taking it local</a:t>
            </a:r>
          </a:p>
        </p:txBody>
      </p:sp>
      <p:sp>
        <p:nvSpPr>
          <p:cNvPr id="4" name="Slide Number Placeholder 3"/>
          <p:cNvSpPr txBox="1">
            <a:spLocks noGrp="1"/>
          </p:cNvSpPr>
          <p:nvPr/>
        </p:nvSpPr>
        <p:spPr>
          <a:xfrm>
            <a:off x="8077200" y="6356351"/>
            <a:ext cx="2133600" cy="365125"/>
          </a:xfrm>
          <a:prstGeom prst="rect">
            <a:avLst/>
          </a:prstGeom>
          <a:noFill/>
        </p:spPr>
        <p:txBody>
          <a:bodyPr anchor="ctr"/>
          <a:lstStyle/>
          <a:p>
            <a:pPr algn="r">
              <a:defRPr/>
            </a:pPr>
            <a:endParaRPr lang="en-US" sz="1200" dirty="0">
              <a:solidFill>
                <a:schemeClr val="tx1">
                  <a:tint val="75000"/>
                </a:schemeClr>
              </a:solidFill>
            </a:endParaRPr>
          </a:p>
        </p:txBody>
      </p:sp>
      <p:sp>
        <p:nvSpPr>
          <p:cNvPr id="14342" name="Slide Number Placeholder 6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C68A855B-A725-4B30-B458-9305EA944709}" type="slidenum">
              <a:rPr lang="en-US" smtClean="0"/>
              <a:pPr/>
              <a:t>5</a:t>
            </a:fld>
            <a:endParaRPr lang="en-US" dirty="0" smtClean="0"/>
          </a:p>
        </p:txBody>
      </p:sp>
      <p:pic>
        <p:nvPicPr>
          <p:cNvPr id="2052" name="Picture 4" descr="C:\Documents and Settings\lpower\Local Settings\Temporary Internet Files\Content.IE5\GRFH8R0X\MP900262413[1]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38660" y="4343400"/>
            <a:ext cx="3829340" cy="2514600"/>
          </a:xfrm>
          <a:prstGeom prst="rect">
            <a:avLst/>
          </a:prstGeom>
          <a:noFill/>
        </p:spPr>
      </p:pic>
      <p:pic>
        <p:nvPicPr>
          <p:cNvPr id="2083" name="Picture 35" descr="C:\Documents and Settings\lpower\Local Settings\Temporary Internet Files\Content.IE5\L7UE11L0\MP900178453[1]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05200" y="4419600"/>
            <a:ext cx="3657600" cy="2438400"/>
          </a:xfrm>
          <a:prstGeom prst="rect">
            <a:avLst/>
          </a:prstGeom>
          <a:noFill/>
        </p:spPr>
      </p:pic>
      <p:pic>
        <p:nvPicPr>
          <p:cNvPr id="2076" name="Picture 28" descr="C:\Documents and Settings\lpower\Local Settings\Temporary Internet Files\Content.IE5\ZQE58E7O\MP900289919[1]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495800" y="2590800"/>
            <a:ext cx="2949208" cy="1905762"/>
          </a:xfrm>
          <a:prstGeom prst="rect">
            <a:avLst/>
          </a:prstGeom>
          <a:noFill/>
        </p:spPr>
      </p:pic>
      <p:pic>
        <p:nvPicPr>
          <p:cNvPr id="2090" name="Picture 42" descr="C:\Documents and Settings\lpower\Local Settings\Temporary Internet Files\Content.IE5\VF75I2IL\MP900443965[1]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239000" y="2514600"/>
            <a:ext cx="3429000" cy="2028410"/>
          </a:xfrm>
          <a:prstGeom prst="rect">
            <a:avLst/>
          </a:prstGeom>
          <a:noFill/>
        </p:spPr>
      </p:pic>
      <p:pic>
        <p:nvPicPr>
          <p:cNvPr id="2088" name="Picture 40" descr="C:\Documents and Settings\lpower\Local Settings\Temporary Internet Files\Content.IE5\VF75I2IL\MP900255390[1]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524000" y="2590800"/>
            <a:ext cx="2971800" cy="1951482"/>
          </a:xfrm>
          <a:prstGeom prst="rect">
            <a:avLst/>
          </a:prstGeom>
          <a:noFill/>
        </p:spPr>
      </p:pic>
      <p:pic>
        <p:nvPicPr>
          <p:cNvPr id="2097" name="Picture 49" descr="C:\Documents and Settings\lpower\Local Settings\Temporary Internet Files\Content.IE5\VF75I2IL\MP900448642[1]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524000" y="4572000"/>
            <a:ext cx="1981200" cy="2286000"/>
          </a:xfrm>
          <a:prstGeom prst="rect">
            <a:avLst/>
          </a:prstGeom>
          <a:noFill/>
        </p:spPr>
      </p:pic>
      <p:sp>
        <p:nvSpPr>
          <p:cNvPr id="55" name="TextBox 54"/>
          <p:cNvSpPr txBox="1"/>
          <p:nvPr/>
        </p:nvSpPr>
        <p:spPr>
          <a:xfrm>
            <a:off x="1828800" y="1143001"/>
            <a:ext cx="8839200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/>
              <a:t>Phase II </a:t>
            </a:r>
            <a:r>
              <a:rPr lang="en-US" sz="2000" b="1" dirty="0" smtClean="0"/>
              <a:t>and Phase III WIPs </a:t>
            </a:r>
            <a:r>
              <a:rPr lang="en-US" sz="2000" b="1" dirty="0"/>
              <a:t>are intended to ensure that local partners understand their role </a:t>
            </a:r>
            <a:r>
              <a:rPr lang="en-US" sz="2000" b="1" dirty="0" smtClean="0"/>
              <a:t>in helping to implement </a:t>
            </a:r>
            <a:r>
              <a:rPr lang="en-US" sz="2000" b="1" dirty="0"/>
              <a:t>their state’s WIP strategy.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088989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905000" y="78612"/>
            <a:ext cx="7944701" cy="886120"/>
          </a:xfrm>
        </p:spPr>
        <p:txBody>
          <a:bodyPr/>
          <a:lstStyle/>
          <a:p>
            <a:pPr algn="ctr"/>
            <a:r>
              <a:rPr lang="en-US" dirty="0" smtClean="0"/>
              <a:t>We </a:t>
            </a:r>
            <a:r>
              <a:rPr lang="en-US" u="sng" dirty="0" smtClean="0"/>
              <a:t>are</a:t>
            </a:r>
            <a:r>
              <a:rPr lang="en-US" dirty="0" smtClean="0"/>
              <a:t> making progress</a:t>
            </a:r>
            <a:endParaRPr lang="en-US" dirty="0"/>
          </a:p>
        </p:txBody>
      </p:sp>
      <p:pic>
        <p:nvPicPr>
          <p:cNvPr id="5" name="Picture 12" descr="a bioswale in a new North Charleston development"/>
          <p:cNvPicPr>
            <a:picLocks noChangeAspect="1" noChangeArrowheads="1"/>
          </p:cNvPicPr>
          <p:nvPr/>
        </p:nvPicPr>
        <p:blipFill>
          <a:blip r:embed="rId3"/>
          <a:srcRect t="8632" b="36699"/>
          <a:stretch>
            <a:fillRect/>
          </a:stretch>
        </p:blipFill>
        <p:spPr bwMode="auto">
          <a:xfrm>
            <a:off x="0" y="4555324"/>
            <a:ext cx="3709243" cy="2274488"/>
          </a:xfrm>
          <a:prstGeom prst="rect">
            <a:avLst/>
          </a:prstGeom>
          <a:noFill/>
          <a:ln>
            <a:solidFill>
              <a:schemeClr val="accent5">
                <a:lumMod val="25000"/>
              </a:schemeClr>
            </a:solidFill>
          </a:ln>
        </p:spPr>
      </p:pic>
      <p:pic>
        <p:nvPicPr>
          <p:cNvPr id="6" name="Picture 10" descr="http://buildaroo.com/wp-content/uploads/2010/01/solar-powering-wastewater-treatment-plant-450x268.jpg"/>
          <p:cNvPicPr>
            <a:picLocks noChangeAspect="1" noChangeArrowheads="1"/>
          </p:cNvPicPr>
          <p:nvPr/>
        </p:nvPicPr>
        <p:blipFill>
          <a:blip r:embed="rId4"/>
          <a:srcRect r="2656"/>
          <a:stretch>
            <a:fillRect/>
          </a:stretch>
        </p:blipFill>
        <p:spPr bwMode="auto">
          <a:xfrm>
            <a:off x="3709243" y="4560475"/>
            <a:ext cx="4141073" cy="2269337"/>
          </a:xfrm>
          <a:prstGeom prst="rect">
            <a:avLst/>
          </a:prstGeom>
          <a:noFill/>
          <a:ln>
            <a:solidFill>
              <a:schemeClr val="accent5">
                <a:lumMod val="25000"/>
              </a:schemeClr>
            </a:solidFill>
          </a:ln>
        </p:spPr>
      </p:pic>
      <p:pic>
        <p:nvPicPr>
          <p:cNvPr id="7" name="Picture 8" descr="normal_iil-eco-en-00049"/>
          <p:cNvPicPr>
            <a:picLocks noChangeAspect="1" noChangeArrowheads="1"/>
          </p:cNvPicPr>
          <p:nvPr/>
        </p:nvPicPr>
        <p:blipFill>
          <a:blip r:embed="rId5"/>
          <a:srcRect b="11085"/>
          <a:stretch>
            <a:fillRect/>
          </a:stretch>
        </p:blipFill>
        <p:spPr bwMode="auto">
          <a:xfrm>
            <a:off x="3790506" y="2205751"/>
            <a:ext cx="4599350" cy="2422233"/>
          </a:xfrm>
          <a:prstGeom prst="rect">
            <a:avLst/>
          </a:prstGeom>
          <a:noFill/>
          <a:ln w="6350">
            <a:solidFill>
              <a:schemeClr val="accent5">
                <a:lumMod val="25000"/>
              </a:schemeClr>
            </a:solidFill>
            <a:miter lim="800000"/>
            <a:headEnd/>
            <a:tailEnd/>
          </a:ln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185816"/>
            <a:ext cx="3810000" cy="2369508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4440" y="2185816"/>
            <a:ext cx="3877559" cy="2556392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61954" y="4627984"/>
            <a:ext cx="4318407" cy="2214942"/>
          </a:xfrm>
          <a:prstGeom prst="rect">
            <a:avLst/>
          </a:prstGeom>
        </p:spPr>
      </p:pic>
      <p:sp>
        <p:nvSpPr>
          <p:cNvPr id="12" name="Title 2"/>
          <p:cNvSpPr txBox="1">
            <a:spLocks/>
          </p:cNvSpPr>
          <p:nvPr/>
        </p:nvSpPr>
        <p:spPr>
          <a:xfrm>
            <a:off x="631595" y="1093509"/>
            <a:ext cx="10746557" cy="62217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600" b="1" kern="1200" cap="all" spc="50" baseline="0"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en-US" sz="2400" dirty="0" smtClean="0">
                <a:solidFill>
                  <a:schemeClr val="tx1"/>
                </a:solidFill>
              </a:rPr>
              <a:t>Signs of recovery can be found across the watershed</a:t>
            </a:r>
            <a:endParaRPr lang="en-US" sz="2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62570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quarter" idx="13"/>
          </p:nvPr>
        </p:nvSpPr>
        <p:spPr>
          <a:xfrm>
            <a:off x="205944" y="1725828"/>
            <a:ext cx="11747157" cy="5453448"/>
          </a:xfrm>
        </p:spPr>
        <p:txBody>
          <a:bodyPr/>
          <a:lstStyle/>
          <a:p>
            <a:pPr marL="457200" indent="-457200">
              <a:spcAft>
                <a:spcPts val="0"/>
              </a:spcAft>
              <a:buClr>
                <a:schemeClr val="tx1">
                  <a:lumMod val="65000"/>
                  <a:lumOff val="35000"/>
                </a:schemeClr>
              </a:buClr>
              <a:buFont typeface="+mj-lt"/>
              <a:buAutoNum type="arabicPeriod"/>
              <a:defRPr/>
            </a:pPr>
            <a:r>
              <a:rPr lang="en-US" sz="2200" dirty="0">
                <a:solidFill>
                  <a:schemeClr val="tx1"/>
                </a:solidFill>
              </a:rPr>
              <a:t>Review of progress towards meeting the 2017 60% interim target and 2025 Chesapeake Bay TMDL </a:t>
            </a:r>
            <a:r>
              <a:rPr lang="en-US" sz="2200" dirty="0" smtClean="0">
                <a:solidFill>
                  <a:schemeClr val="tx1"/>
                </a:solidFill>
              </a:rPr>
              <a:t>goal</a:t>
            </a:r>
          </a:p>
          <a:p>
            <a:pPr marL="457200" indent="-457200">
              <a:spcAft>
                <a:spcPts val="0"/>
              </a:spcAft>
              <a:buClr>
                <a:schemeClr val="tx1">
                  <a:lumMod val="65000"/>
                  <a:lumOff val="35000"/>
                </a:schemeClr>
              </a:buClr>
              <a:buFont typeface="+mj-lt"/>
              <a:buAutoNum type="arabicPeriod"/>
              <a:defRPr/>
            </a:pPr>
            <a:endParaRPr lang="en-US" sz="2200" dirty="0">
              <a:solidFill>
                <a:schemeClr val="tx1"/>
              </a:solidFill>
            </a:endParaRPr>
          </a:p>
          <a:p>
            <a:pPr marL="457200" indent="-457200">
              <a:spcAft>
                <a:spcPts val="0"/>
              </a:spcAft>
              <a:buClr>
                <a:schemeClr val="tx1">
                  <a:lumMod val="65000"/>
                  <a:lumOff val="35000"/>
                </a:schemeClr>
              </a:buClr>
              <a:buFont typeface="+mj-lt"/>
              <a:buAutoNum type="arabicPeriod"/>
              <a:defRPr/>
            </a:pPr>
            <a:r>
              <a:rPr lang="en-US" sz="2200" b="1" dirty="0">
                <a:solidFill>
                  <a:schemeClr val="tx1"/>
                </a:solidFill>
              </a:rPr>
              <a:t>Optimize implementation of Bay jurisdictions’ WIPs and ensure we’re on track for development of Phase III </a:t>
            </a:r>
            <a:r>
              <a:rPr lang="en-US" sz="2200" b="1" dirty="0" smtClean="0">
                <a:solidFill>
                  <a:schemeClr val="tx1"/>
                </a:solidFill>
              </a:rPr>
              <a:t>WIPs</a:t>
            </a:r>
          </a:p>
          <a:p>
            <a:pPr marL="457200" indent="-457200">
              <a:spcAft>
                <a:spcPts val="0"/>
              </a:spcAft>
              <a:buClr>
                <a:schemeClr val="tx1">
                  <a:lumMod val="65000"/>
                  <a:lumOff val="35000"/>
                </a:schemeClr>
              </a:buClr>
              <a:buFont typeface="+mj-lt"/>
              <a:buAutoNum type="arabicPeriod"/>
              <a:defRPr/>
            </a:pPr>
            <a:endParaRPr lang="en-US" sz="2200" dirty="0">
              <a:solidFill>
                <a:schemeClr val="tx1"/>
              </a:solidFill>
            </a:endParaRPr>
          </a:p>
          <a:p>
            <a:pPr marL="457200" indent="-457200">
              <a:spcAft>
                <a:spcPts val="0"/>
              </a:spcAft>
              <a:buClr>
                <a:schemeClr val="tx1">
                  <a:lumMod val="65000"/>
                  <a:lumOff val="35000"/>
                </a:schemeClr>
              </a:buClr>
              <a:buFont typeface="+mj-lt"/>
              <a:buAutoNum type="arabicPeriod"/>
              <a:defRPr/>
            </a:pPr>
            <a:r>
              <a:rPr lang="en-US" sz="2200" dirty="0">
                <a:solidFill>
                  <a:schemeClr val="tx1"/>
                </a:solidFill>
              </a:rPr>
              <a:t>Gather, review, and incorporate new data and science into the </a:t>
            </a:r>
            <a:r>
              <a:rPr lang="en-US" sz="2200" dirty="0" smtClean="0">
                <a:solidFill>
                  <a:schemeClr val="tx1"/>
                </a:solidFill>
              </a:rPr>
              <a:t>partnership’s </a:t>
            </a:r>
            <a:r>
              <a:rPr lang="en-US" sz="2200" dirty="0">
                <a:solidFill>
                  <a:schemeClr val="tx1"/>
                </a:solidFill>
              </a:rPr>
              <a:t>decision support </a:t>
            </a:r>
            <a:r>
              <a:rPr lang="en-US" sz="2200" dirty="0" smtClean="0">
                <a:solidFill>
                  <a:schemeClr val="tx1"/>
                </a:solidFill>
              </a:rPr>
              <a:t>tools</a:t>
            </a: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796322" y="307589"/>
            <a:ext cx="10566400" cy="763330"/>
          </a:xfrm>
        </p:spPr>
        <p:txBody>
          <a:bodyPr/>
          <a:lstStyle/>
          <a:p>
            <a:pPr algn="ctr"/>
            <a:r>
              <a:rPr lang="en-US" dirty="0" smtClean="0"/>
              <a:t>What is the midpoint assessment?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548082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quarter" idx="13"/>
          </p:nvPr>
        </p:nvSpPr>
        <p:spPr>
          <a:xfrm>
            <a:off x="812799" y="1685042"/>
            <a:ext cx="10566400" cy="4857160"/>
          </a:xfrm>
        </p:spPr>
        <p:txBody>
          <a:bodyPr/>
          <a:lstStyle/>
          <a:p>
            <a:pPr marL="457200" indent="-457200">
              <a:buClr>
                <a:schemeClr val="tx1">
                  <a:lumMod val="65000"/>
                  <a:lumOff val="35000"/>
                </a:schemeClr>
              </a:buClr>
              <a:buFont typeface="+mj-lt"/>
              <a:buAutoNum type="arabicPeriod"/>
            </a:pPr>
            <a:r>
              <a:rPr lang="en-US" dirty="0" smtClean="0">
                <a:solidFill>
                  <a:schemeClr val="tx1"/>
                </a:solidFill>
              </a:rPr>
              <a:t>Continue </a:t>
            </a:r>
            <a:r>
              <a:rPr lang="en-US" dirty="0">
                <a:solidFill>
                  <a:schemeClr val="tx1"/>
                </a:solidFill>
              </a:rPr>
              <a:t>implementation, tracking progress and reporting results, with </a:t>
            </a:r>
            <a:r>
              <a:rPr lang="en-US" dirty="0" smtClean="0">
                <a:solidFill>
                  <a:schemeClr val="tx1"/>
                </a:solidFill>
              </a:rPr>
              <a:t>stable tools </a:t>
            </a:r>
            <a:r>
              <a:rPr lang="en-US" dirty="0">
                <a:solidFill>
                  <a:schemeClr val="tx1"/>
                </a:solidFill>
              </a:rPr>
              <a:t>through at least </a:t>
            </a:r>
            <a:r>
              <a:rPr lang="en-US" dirty="0" smtClean="0">
                <a:solidFill>
                  <a:schemeClr val="tx1"/>
                </a:solidFill>
              </a:rPr>
              <a:t>2017</a:t>
            </a:r>
            <a:endParaRPr lang="en-US" dirty="0">
              <a:solidFill>
                <a:schemeClr val="tx1"/>
              </a:solidFill>
            </a:endParaRPr>
          </a:p>
          <a:p>
            <a:pPr marL="457200" indent="-457200">
              <a:buClr>
                <a:schemeClr val="tx1">
                  <a:lumMod val="65000"/>
                  <a:lumOff val="35000"/>
                </a:schemeClr>
              </a:buClr>
              <a:buFont typeface="+mj-lt"/>
              <a:buAutoNum type="arabicPeriod"/>
            </a:pPr>
            <a:r>
              <a:rPr lang="en-US" dirty="0" smtClean="0">
                <a:solidFill>
                  <a:schemeClr val="tx1"/>
                </a:solidFill>
              </a:rPr>
              <a:t>Enhance </a:t>
            </a:r>
            <a:r>
              <a:rPr lang="en-US" dirty="0">
                <a:solidFill>
                  <a:schemeClr val="tx1"/>
                </a:solidFill>
              </a:rPr>
              <a:t>decision support and assessment tools to enable </a:t>
            </a:r>
            <a:r>
              <a:rPr lang="en-US" dirty="0" smtClean="0">
                <a:solidFill>
                  <a:schemeClr val="tx1"/>
                </a:solidFill>
              </a:rPr>
              <a:t>successful engagement </a:t>
            </a:r>
            <a:r>
              <a:rPr lang="en-US" dirty="0">
                <a:solidFill>
                  <a:schemeClr val="tx1"/>
                </a:solidFill>
              </a:rPr>
              <a:t>of local </a:t>
            </a:r>
            <a:r>
              <a:rPr lang="en-US" dirty="0" smtClean="0">
                <a:solidFill>
                  <a:schemeClr val="tx1"/>
                </a:solidFill>
              </a:rPr>
              <a:t>partners</a:t>
            </a:r>
            <a:endParaRPr lang="en-US" dirty="0">
              <a:solidFill>
                <a:schemeClr val="tx1"/>
              </a:solidFill>
            </a:endParaRPr>
          </a:p>
          <a:p>
            <a:pPr marL="457200" indent="-457200">
              <a:buClr>
                <a:schemeClr val="tx1">
                  <a:lumMod val="65000"/>
                  <a:lumOff val="35000"/>
                </a:schemeClr>
              </a:buClr>
              <a:buFont typeface="+mj-lt"/>
              <a:buAutoNum type="arabicPeriod"/>
            </a:pPr>
            <a:r>
              <a:rPr lang="en-US" dirty="0" smtClean="0">
                <a:solidFill>
                  <a:schemeClr val="tx1"/>
                </a:solidFill>
              </a:rPr>
              <a:t>Incorporate </a:t>
            </a:r>
            <a:r>
              <a:rPr lang="en-US" dirty="0">
                <a:solidFill>
                  <a:schemeClr val="tx1"/>
                </a:solidFill>
              </a:rPr>
              <a:t>new or refined BMPs and verification of practices into </a:t>
            </a:r>
            <a:r>
              <a:rPr lang="en-US" dirty="0" smtClean="0">
                <a:solidFill>
                  <a:schemeClr val="tx1"/>
                </a:solidFill>
              </a:rPr>
              <a:t>existing accountability </a:t>
            </a:r>
            <a:r>
              <a:rPr lang="en-US" dirty="0">
                <a:solidFill>
                  <a:schemeClr val="tx1"/>
                </a:solidFill>
              </a:rPr>
              <a:t>tools and reporting </a:t>
            </a:r>
            <a:r>
              <a:rPr lang="en-US" dirty="0" smtClean="0">
                <a:solidFill>
                  <a:schemeClr val="tx1"/>
                </a:solidFill>
              </a:rPr>
              <a:t>protocols</a:t>
            </a:r>
          </a:p>
          <a:p>
            <a:pPr marL="457200" indent="-457200">
              <a:buClr>
                <a:schemeClr val="tx1">
                  <a:lumMod val="65000"/>
                  <a:lumOff val="35000"/>
                </a:schemeClr>
              </a:buClr>
              <a:buFont typeface="+mj-lt"/>
              <a:buAutoNum type="arabicPeriod"/>
            </a:pPr>
            <a:r>
              <a:rPr lang="en-US" dirty="0" smtClean="0">
                <a:solidFill>
                  <a:schemeClr val="tx1"/>
                </a:solidFill>
              </a:rPr>
              <a:t>Address </a:t>
            </a:r>
            <a:r>
              <a:rPr lang="en-US" dirty="0">
                <a:solidFill>
                  <a:schemeClr val="tx1"/>
                </a:solidFill>
              </a:rPr>
              <a:t>emerging issues (e.g., climate change)</a:t>
            </a:r>
          </a:p>
          <a:p>
            <a:pPr marL="457200" indent="-457200">
              <a:buClr>
                <a:schemeClr val="tx1">
                  <a:lumMod val="65000"/>
                  <a:lumOff val="35000"/>
                </a:schemeClr>
              </a:buClr>
              <a:buFont typeface="+mj-lt"/>
              <a:buAutoNum type="arabicPeriod"/>
            </a:pPr>
            <a:r>
              <a:rPr lang="en-US" dirty="0" smtClean="0">
                <a:solidFill>
                  <a:schemeClr val="tx1"/>
                </a:solidFill>
              </a:rPr>
              <a:t>Prioritize </a:t>
            </a:r>
            <a:r>
              <a:rPr lang="en-US" dirty="0">
                <a:solidFill>
                  <a:schemeClr val="tx1"/>
                </a:solidFill>
              </a:rPr>
              <a:t>midpoint assessment actions and use adaptive management </a:t>
            </a:r>
            <a:r>
              <a:rPr lang="en-US" dirty="0" smtClean="0">
                <a:solidFill>
                  <a:schemeClr val="tx1"/>
                </a:solidFill>
              </a:rPr>
              <a:t>to ensure </a:t>
            </a:r>
            <a:r>
              <a:rPr lang="en-US" dirty="0">
                <a:solidFill>
                  <a:schemeClr val="tx1"/>
                </a:solidFill>
              </a:rPr>
              <a:t>goals are met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812799" y="274638"/>
            <a:ext cx="10923571" cy="1143000"/>
          </a:xfrm>
        </p:spPr>
        <p:txBody>
          <a:bodyPr/>
          <a:lstStyle/>
          <a:p>
            <a:pPr algn="ctr"/>
            <a:r>
              <a:rPr lang="en-US" dirty="0" smtClean="0"/>
              <a:t>Midpoint assessment guiding principles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073339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quarter" idx="13"/>
          </p:nvPr>
        </p:nvSpPr>
        <p:spPr>
          <a:xfrm>
            <a:off x="812800" y="1417638"/>
            <a:ext cx="10566400" cy="4297362"/>
          </a:xfrm>
        </p:spPr>
        <p:txBody>
          <a:bodyPr/>
          <a:lstStyle/>
          <a:p>
            <a:pPr lvl="0">
              <a:spcAft>
                <a:spcPts val="0"/>
              </a:spcAft>
              <a:buClrTx/>
              <a:buFontTx/>
              <a:buChar char="•"/>
              <a:defRPr/>
            </a:pPr>
            <a:r>
              <a:rPr lang="en-US" altLang="en-US" sz="2200" dirty="0" smtClean="0">
                <a:solidFill>
                  <a:schemeClr val="tx1"/>
                </a:solidFill>
              </a:rPr>
              <a:t>In October 2012, the CBP partnership identified and approved specific priorities to address under the midpoint assessment, including Model refinements (e.g. Phase 6) for WIP implementation:</a:t>
            </a:r>
          </a:p>
          <a:p>
            <a:pPr marL="0" lvl="0" indent="0">
              <a:spcAft>
                <a:spcPts val="0"/>
              </a:spcAft>
              <a:buClrTx/>
              <a:buNone/>
              <a:defRPr/>
            </a:pPr>
            <a:endParaRPr lang="en-US" altLang="en-US" sz="2200" dirty="0" smtClean="0">
              <a:solidFill>
                <a:schemeClr val="tx1"/>
              </a:solidFill>
            </a:endParaRPr>
          </a:p>
          <a:p>
            <a:pPr lvl="1">
              <a:spcAft>
                <a:spcPts val="0"/>
              </a:spcAft>
              <a:buClrTx/>
              <a:buFontTx/>
              <a:buChar char="•"/>
              <a:defRPr/>
            </a:pPr>
            <a:r>
              <a:rPr lang="en-US" altLang="en-US" sz="2200" dirty="0" smtClean="0">
                <a:solidFill>
                  <a:schemeClr val="tx1"/>
                </a:solidFill>
              </a:rPr>
              <a:t>New </a:t>
            </a:r>
            <a:r>
              <a:rPr lang="en-US" altLang="en-US" sz="2200" dirty="0">
                <a:solidFill>
                  <a:schemeClr val="tx1"/>
                </a:solidFill>
              </a:rPr>
              <a:t>land use </a:t>
            </a:r>
            <a:r>
              <a:rPr lang="en-US" altLang="en-US" sz="2200" dirty="0" smtClean="0">
                <a:solidFill>
                  <a:schemeClr val="tx1"/>
                </a:solidFill>
              </a:rPr>
              <a:t>classifications</a:t>
            </a:r>
          </a:p>
          <a:p>
            <a:pPr marL="457200" lvl="1" indent="0">
              <a:spcAft>
                <a:spcPts val="0"/>
              </a:spcAft>
              <a:buClrTx/>
              <a:buNone/>
              <a:defRPr/>
            </a:pPr>
            <a:endParaRPr lang="en-US" altLang="en-US" sz="2200" dirty="0" smtClean="0">
              <a:solidFill>
                <a:schemeClr val="tx1"/>
              </a:solidFill>
            </a:endParaRPr>
          </a:p>
          <a:p>
            <a:pPr lvl="1">
              <a:spcAft>
                <a:spcPts val="0"/>
              </a:spcAft>
              <a:buClrTx/>
              <a:buFontTx/>
              <a:buChar char="•"/>
              <a:defRPr/>
            </a:pPr>
            <a:r>
              <a:rPr lang="en-US" altLang="en-US" sz="2200" dirty="0" smtClean="0">
                <a:solidFill>
                  <a:schemeClr val="tx1"/>
                </a:solidFill>
              </a:rPr>
              <a:t>Address emerging issues such as climate change, Conowingo, and James River chlorophyll-a </a:t>
            </a:r>
          </a:p>
          <a:p>
            <a:pPr marL="457200" lvl="1" indent="0">
              <a:spcAft>
                <a:spcPts val="0"/>
              </a:spcAft>
              <a:buClrTx/>
              <a:buNone/>
              <a:defRPr/>
            </a:pPr>
            <a:endParaRPr lang="en-US" altLang="en-US" sz="2200" dirty="0" smtClean="0">
              <a:solidFill>
                <a:schemeClr val="tx1"/>
              </a:solidFill>
            </a:endParaRPr>
          </a:p>
          <a:p>
            <a:pPr lvl="1">
              <a:spcAft>
                <a:spcPts val="0"/>
              </a:spcAft>
              <a:buClrTx/>
              <a:buFontTx/>
              <a:buChar char="•"/>
              <a:defRPr/>
            </a:pPr>
            <a:r>
              <a:rPr lang="en-US" altLang="en-US" sz="2200" dirty="0" smtClean="0">
                <a:solidFill>
                  <a:schemeClr val="tx1"/>
                </a:solidFill>
              </a:rPr>
              <a:t>Bring </a:t>
            </a:r>
            <a:r>
              <a:rPr lang="en-US" altLang="en-US" sz="2200" dirty="0">
                <a:solidFill>
                  <a:schemeClr val="tx1"/>
                </a:solidFill>
              </a:rPr>
              <a:t>in analysis of monitoring trends to better represent progress to date</a:t>
            </a: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909053" y="226511"/>
            <a:ext cx="10566400" cy="909269"/>
          </a:xfrm>
        </p:spPr>
        <p:txBody>
          <a:bodyPr/>
          <a:lstStyle/>
          <a:p>
            <a:pPr algn="ctr"/>
            <a:r>
              <a:rPr lang="en-US" dirty="0" smtClean="0"/>
              <a:t>Midpoint assessment priority-setting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075521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cean design templat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 panose="020B0604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6000"/>
                <a:shade val="100000"/>
                <a:alpha val="100000"/>
                <a:satMod val="140000"/>
              </a:schemeClr>
            </a:gs>
            <a:gs pos="31000">
              <a:schemeClr val="phClr">
                <a:tint val="100000"/>
                <a:shade val="90000"/>
                <a:alpha val="100000"/>
              </a:schemeClr>
            </a:gs>
            <a:gs pos="100000">
              <a:schemeClr val="phClr">
                <a:tint val="100000"/>
                <a:shade val="80000"/>
                <a:alpha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hade val="100000"/>
                <a:alpha val="100000"/>
                <a:satMod val="180000"/>
              </a:schemeClr>
            </a:gs>
            <a:gs pos="41000">
              <a:schemeClr val="phClr">
                <a:tint val="100000"/>
                <a:shade val="100000"/>
                <a:alpha val="100000"/>
                <a:satMod val="150000"/>
              </a:schemeClr>
            </a:gs>
            <a:gs pos="100000">
              <a:schemeClr val="phClr">
                <a:tint val="100000"/>
                <a:shade val="65000"/>
                <a:alpha val="100000"/>
              </a:schemeClr>
            </a:gs>
          </a:gsLst>
          <a:path path="circle">
            <a:fillToRect l="50000" t="80000" r="100000" b="100000"/>
          </a:path>
        </a:gradFill>
      </a:bgFillStyleLst>
    </a:fmtScheme>
  </a:themeElements>
  <a:objectDefaults>
    <a:spDef>
      <a:spPr/>
      <a:bodyPr rtlCol="0" anchor="ctr"/>
      <a:lstStyle>
        <a:defPPr algn="ctr">
          <a:defRPr dirty="0"/>
        </a:defPPr>
      </a:lstStyle>
      <a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a:style>
    </a:spDef>
    <a:lnDef>
      <a:spPr/>
      <a:bodyPr/>
      <a:lstStyle/>
      <a:style>
        <a:lnRef idx="1">
          <a:schemeClr val="accent2"/>
        </a:lnRef>
        <a:fillRef idx="0">
          <a:schemeClr val="accent2"/>
        </a:fillRef>
        <a:effectRef idx="0">
          <a:schemeClr val="accent2"/>
        </a:effectRef>
        <a:fontRef idx="minor">
          <a:schemeClr val="tx1"/>
        </a:fontRef>
      </a:style>
    </a:lnDef>
    <a:txDef>
      <a:spPr>
        <a:noFill/>
        <a:ln>
          <a:solidFill>
            <a:schemeClr val="accent1">
              <a:lumMod val="20000"/>
              <a:lumOff val="80000"/>
            </a:schemeClr>
          </a:solidFill>
        </a:ln>
      </a:spPr>
      <a:bodyPr wrap="square" rtlCol="0" anchor="ctr" anchorCtr="1">
        <a:spAutoFit/>
      </a:bodyPr>
      <a:lstStyle>
        <a:defPPr>
          <a:defRPr dirty="0"/>
        </a:defPPr>
      </a:lstStyle>
    </a:txDef>
  </a:objectDefaults>
  <a:extraClrSchemeLst/>
  <a:extLst>
    <a:ext uri="{05A4C25C-085E-4340-85A3-A5531E510DB2}">
      <thm15:themeFamily xmlns:thm15="http://schemas.microsoft.com/office/thememl/2012/main" name="Ocean design template" id="{F73515D9-E602-4B24-9C15-179BF6DE761B}" vid="{0588FFC9-F6B0-4B64-ACDF-0282AA5DB859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 panose="020B0604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 panose="020B0604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1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0.xml"/></Relationships>
</file>

<file path=customXml/_rels/item1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1.xml"/></Relationships>
</file>

<file path=customXml/_rels/item1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2.xml"/></Relationships>
</file>

<file path=customXml/_rels/item1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3.xml"/></Relationships>
</file>

<file path=customXml/_rels/item1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4.xml"/></Relationships>
</file>

<file path=customXml/_rels/item1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5.xml"/></Relationships>
</file>

<file path=customXml/_rels/item1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6.xml"/></Relationships>
</file>

<file path=customXml/_rels/item1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7.xml"/></Relationships>
</file>

<file path=customXml/_rels/item1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8.xml"/></Relationships>
</file>

<file path=customXml/_rels/item1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9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2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0.xml"/></Relationships>
</file>

<file path=customXml/_rels/item2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1.xml"/></Relationships>
</file>

<file path=customXml/_rels/item2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2.xml"/></Relationships>
</file>

<file path=customXml/_rels/item2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3.xml"/></Relationships>
</file>

<file path=customXml/_rels/item2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4.xml"/></Relationships>
</file>

<file path=customXml/_rels/item2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5.xml"/></Relationships>
</file>

<file path=customXml/_rels/item2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6.xml"/></Relationships>
</file>

<file path=customXml/_rels/item2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7.xml"/></Relationships>
</file>

<file path=customXml/_rels/item2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8.xml"/></Relationships>
</file>

<file path=customXml/_rels/item2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9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3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0.xml"/></Relationships>
</file>

<file path=customXml/_rels/item3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1.xml"/></Relationships>
</file>

<file path=customXml/_rels/item3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2.xml"/></Relationships>
</file>

<file path=customXml/_rels/item3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3.xml"/></Relationships>
</file>

<file path=customXml/_rels/item3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4.xml"/></Relationships>
</file>

<file path=customXml/_rels/item3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5.xml"/></Relationships>
</file>

<file path=customXml/_rels/item3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6.xml"/></Relationships>
</file>

<file path=customXml/_rels/item3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7.xml"/></Relationships>
</file>

<file path=customXml/_rels/item3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8.xml"/></Relationships>
</file>

<file path=customXml/_rels/item3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9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4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0.xml"/></Relationships>
</file>

<file path=customXml/_rels/item4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1.xml"/></Relationships>
</file>

<file path=customXml/_rels/item4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2.xml"/></Relationships>
</file>

<file path=customXml/_rels/item4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3.xml"/></Relationships>
</file>

<file path=customXml/_rels/item4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4.xml"/></Relationships>
</file>

<file path=customXml/_rels/item4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5.xml"/></Relationships>
</file>

<file path=customXml/_rels/item4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6.xml"/></Relationships>
</file>

<file path=customXml/_rels/item4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7.xml"/></Relationships>
</file>

<file path=customXml/_rels/item4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8.xml"/></Relationships>
</file>

<file path=customXml/_rels/item4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9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_rels/item5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0.xml"/></Relationships>
</file>

<file path=customXml/_rels/item5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1.xml"/></Relationships>
</file>

<file path=customXml/_rels/item5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2.xml"/></Relationships>
</file>

<file path=customXml/_rels/item5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3.xml"/></Relationships>
</file>

<file path=customXml/_rels/item5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4.xml"/></Relationships>
</file>

<file path=customXml/_rels/item5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5.xml"/></Relationships>
</file>

<file path=customXml/_rels/item5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6.xml"/></Relationships>
</file>

<file path=customXml/_rels/item5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7.xml"/></Relationships>
</file>

<file path=customXml/_rels/item5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8.xml"/></Relationships>
</file>

<file path=customXml/_rels/item5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9.xml"/></Relationships>
</file>

<file path=customXml/_rels/item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.xml"/></Relationships>
</file>

<file path=customXml/_rels/item6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0.xml"/></Relationships>
</file>

<file path=customXml/_rels/item6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1.xml"/></Relationships>
</file>

<file path=customXml/_rels/item6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2.xml"/></Relationships>
</file>

<file path=customXml/_rels/item6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3.xml"/></Relationships>
</file>

<file path=customXml/_rels/item6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4.xml"/></Relationships>
</file>

<file path=customXml/_rels/item6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5.xml"/></Relationships>
</file>

<file path=customXml/_rels/item6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6.xml"/></Relationships>
</file>

<file path=customXml/_rels/item6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7.xml"/></Relationships>
</file>

<file path=customXml/_rels/item6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8.xml"/></Relationships>
</file>

<file path=customXml/_rels/item6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9.xml"/></Relationships>
</file>

<file path=customXml/_rels/item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.xml"/></Relationships>
</file>

<file path=customXml/_rels/item7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0.xml"/></Relationships>
</file>

<file path=customXml/_rels/item7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1.xml"/></Relationships>
</file>

<file path=customXml/_rels/item7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2.xml"/></Relationships>
</file>

<file path=customXml/_rels/item7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3.xml"/></Relationships>
</file>

<file path=customXml/_rels/item7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4.xml"/></Relationships>
</file>

<file path=customXml/_rels/item7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5.xml"/></Relationships>
</file>

<file path=customXml/_rels/item7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6.xml"/></Relationships>
</file>

<file path=customXml/_rels/item7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7.xml"/></Relationships>
</file>

<file path=customXml/_rels/item7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8.xml"/></Relationships>
</file>

<file path=customXml/_rels/item7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9.xml"/></Relationships>
</file>

<file path=customXml/_rels/item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.xml"/></Relationships>
</file>

<file path=customXml/_rels/item8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0.xml"/></Relationships>
</file>

<file path=customXml/_rels/item8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1.xml"/></Relationships>
</file>

<file path=customXml/_rels/item8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2.xml"/></Relationships>
</file>

<file path=customXml/_rels/item8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3.xml"/></Relationships>
</file>

<file path=customXml/_rels/item8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4.xml"/></Relationships>
</file>

<file path=customXml/_rels/item8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5.xml"/></Relationships>
</file>

<file path=customXml/_rels/item8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6.xml"/></Relationships>
</file>

<file path=customXml/_rels/item8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7.xml"/></Relationships>
</file>

<file path=customXml/_rels/item8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8.xml"/></Relationships>
</file>

<file path=customXml/_rels/item8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9.xml"/></Relationships>
</file>

<file path=customXml/_rels/item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9.xml"/></Relationships>
</file>

<file path=customXml/_rels/item9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90.xml"/></Relationships>
</file>

<file path=customXml/_rels/item9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91.xml"/></Relationships>
</file>

<file path=customXml/_rels/item9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92.xml"/></Relationships>
</file>

<file path=customXml/_rels/item9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93.xml"/></Relationships>
</file>

<file path=customXml/_rels/item9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94.xml"/></Relationships>
</file>

<file path=customXml/_rels/item9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95.xml"/></Relationships>
</file>

<file path=customXml/_rels/item9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96.xml"/></Relationships>
</file>

<file path=customXml/_rels/item9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97.xml"/></Relationships>
</file>

<file path=customXml/_rels/item9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98.xml"/></Relationships>
</file>

<file path=customXml/item1.xml><?xml version="1.0" encoding="utf-8"?>
<EsriMapsInfo xmlns="ESRI.ArcGIS.Mapping.OfficeIntegration.PowerPointInfo">
  <Version>Version1</Version>
  <RequiresSignIn>False</RequiresSignIn>
</EsriMapsInfo>
</file>

<file path=customXml/item10.xml><?xml version="1.0" encoding="utf-8"?>
<EsriMapsInfo xmlns="ESRI.ArcGIS.Mapping.OfficeIntegration.PowerPointInfo">
  <Version>Version1</Version>
  <RequiresSignIn>False</RequiresSignIn>
</EsriMapsInfo>
</file>

<file path=customXml/item11.xml><?xml version="1.0" encoding="utf-8"?>
<EsriMapsInfo xmlns="ESRI.ArcGIS.Mapping.OfficeIntegration.PowerPointInfo">
  <Version>Version1</Version>
  <RequiresSignIn>False</RequiresSignIn>
</EsriMapsInfo>
</file>

<file path=customXml/item12.xml><?xml version="1.0" encoding="utf-8"?>
<EsriMapsInfo xmlns="ESRI.ArcGIS.Mapping.OfficeIntegration.PowerPointInfo">
  <Version>Version1</Version>
  <RequiresSignIn>False</RequiresSignIn>
</EsriMapsInfo>
</file>

<file path=customXml/item13.xml><?xml version="1.0" encoding="utf-8"?>
<EsriMapsInfo xmlns="ESRI.ArcGIS.Mapping.OfficeIntegration.PowerPointInfo">
  <Version>Version1</Version>
  <RequiresSignIn>False</RequiresSignIn>
</EsriMapsInfo>
</file>

<file path=customXml/item14.xml><?xml version="1.0" encoding="utf-8"?>
<EsriMapsInfo xmlns="ESRI.ArcGIS.Mapping.OfficeIntegration.PowerPointInfo">
  <Version>Version1</Version>
  <RequiresSignIn>False</RequiresSignIn>
</EsriMapsInfo>
</file>

<file path=customXml/item15.xml><?xml version="1.0" encoding="utf-8"?>
<EsriMapsInfo xmlns="ESRI.ArcGIS.Mapping.OfficeIntegration.PowerPointInfo">
  <Version>Version1</Version>
  <RequiresSignIn>False</RequiresSignIn>
</EsriMapsInfo>
</file>

<file path=customXml/item16.xml><?xml version="1.0" encoding="utf-8"?>
<EsriMapsInfo xmlns="ESRI.ArcGIS.Mapping.OfficeIntegration.PowerPointInfo">
  <Version>Version1</Version>
  <RequiresSignIn>False</RequiresSignIn>
</EsriMapsInfo>
</file>

<file path=customXml/item17.xml><?xml version="1.0" encoding="utf-8"?>
<EsriMapsInfo xmlns="ESRI.ArcGIS.Mapping.OfficeIntegration.PowerPointInfo">
  <Version>Version1</Version>
  <RequiresSignIn>False</RequiresSignIn>
</EsriMapsInfo>
</file>

<file path=customXml/item18.xml><?xml version="1.0" encoding="utf-8"?>
<EsriMapsInfo xmlns="ESRI.ArcGIS.Mapping.OfficeIntegration.PowerPointInfo">
  <Version>Version1</Version>
  <RequiresSignIn>False</RequiresSignIn>
</EsriMapsInfo>
</file>

<file path=customXml/item19.xml><?xml version="1.0" encoding="utf-8"?>
<EsriMapsInfo xmlns="ESRI.ArcGIS.Mapping.OfficeIntegration.PowerPointInfo">
  <Version>Version1</Version>
  <RequiresSignIn>False</RequiresSignIn>
</EsriMapsInfo>
</file>

<file path=customXml/item2.xml><?xml version="1.0" encoding="utf-8"?>
<EsriMapsInfo xmlns="ESRI.ArcGIS.Mapping.OfficeIntegration.PowerPointInfo">
  <Version>Version1</Version>
  <RequiresSignIn>False</RequiresSignIn>
</EsriMapsInfo>
</file>

<file path=customXml/item20.xml><?xml version="1.0" encoding="utf-8"?>
<EsriMapsInfo xmlns="ESRI.ArcGIS.Mapping.OfficeIntegration.PowerPointInfo">
  <Version>Version1</Version>
  <RequiresSignIn>False</RequiresSignIn>
</EsriMapsInfo>
</file>

<file path=customXml/item21.xml><?xml version="1.0" encoding="utf-8"?>
<EsriMapsInfo xmlns="ESRI.ArcGIS.Mapping.OfficeIntegration.PowerPointInfo">
  <Version>Version1</Version>
  <RequiresSignIn>False</RequiresSignIn>
</EsriMapsInfo>
</file>

<file path=customXml/item22.xml><?xml version="1.0" encoding="utf-8"?>
<EsriMapsInfo xmlns="ESRI.ArcGIS.Mapping.OfficeIntegration.PowerPointInfo">
  <Version>Version1</Version>
  <RequiresSignIn>False</RequiresSignIn>
</EsriMapsInfo>
</file>

<file path=customXml/item23.xml><?xml version="1.0" encoding="utf-8"?>
<EsriMapsInfo xmlns="ESRI.ArcGIS.Mapping.OfficeIntegration.PowerPointInfo">
  <Version>Version1</Version>
  <RequiresSignIn>False</RequiresSignIn>
</EsriMapsInfo>
</file>

<file path=customXml/item24.xml><?xml version="1.0" encoding="utf-8"?>
<EsriMapsInfo xmlns="ESRI.ArcGIS.Mapping.OfficeIntegration.PowerPointInfo">
  <Version>Version1</Version>
  <RequiresSignIn>False</RequiresSignIn>
</EsriMapsInfo>
</file>

<file path=customXml/item25.xml><?xml version="1.0" encoding="utf-8"?>
<EsriMapsInfo xmlns="ESRI.ArcGIS.Mapping.OfficeIntegration.PowerPointInfo">
  <Version>Version1</Version>
  <RequiresSignIn>False</RequiresSignIn>
</EsriMapsInfo>
</file>

<file path=customXml/item26.xml><?xml version="1.0" encoding="utf-8"?>
<EsriMapsInfo xmlns="ESRI.ArcGIS.Mapping.OfficeIntegration.PowerPointInfo">
  <Version>Version1</Version>
  <RequiresSignIn>False</RequiresSignIn>
</EsriMapsInfo>
</file>

<file path=customXml/item27.xml><?xml version="1.0" encoding="utf-8"?>
<EsriMapsInfo xmlns="ESRI.ArcGIS.Mapping.OfficeIntegration.PowerPointInfo">
  <Version>Version1</Version>
  <RequiresSignIn>False</RequiresSignIn>
</EsriMapsInfo>
</file>

<file path=customXml/item28.xml><?xml version="1.0" encoding="utf-8"?>
<EsriMapsInfo xmlns="ESRI.ArcGIS.Mapping.OfficeIntegration.PowerPointInfo">
  <Version>Version1</Version>
  <RequiresSignIn>False</RequiresSignIn>
</EsriMapsInfo>
</file>

<file path=customXml/item29.xml><?xml version="1.0" encoding="utf-8"?>
<EsriMapsInfo xmlns="ESRI.ArcGIS.Mapping.OfficeIntegration.PowerPointInfo">
  <Version>Version1</Version>
  <RequiresSignIn>False</RequiresSignIn>
</EsriMapsInfo>
</file>

<file path=customXml/item3.xml><?xml version="1.0" encoding="utf-8"?>
<EsriMapsInfo xmlns="ESRI.ArcGIS.Mapping.OfficeIntegration.PowerPointInfo">
  <Version>Version1</Version>
  <RequiresSignIn>False</RequiresSignIn>
</EsriMapsInfo>
</file>

<file path=customXml/item30.xml><?xml version="1.0" encoding="utf-8"?>
<EsriMapsInfo xmlns="ESRI.ArcGIS.Mapping.OfficeIntegration.PowerPointInfo">
  <Version>Version1</Version>
  <RequiresSignIn>False</RequiresSignIn>
</EsriMapsInfo>
</file>

<file path=customXml/item31.xml><?xml version="1.0" encoding="utf-8"?>
<EsriMapsInfo xmlns="ESRI.ArcGIS.Mapping.OfficeIntegration.PowerPointInfo">
  <Version>Version1</Version>
  <RequiresSignIn>False</RequiresSignIn>
</EsriMapsInfo>
</file>

<file path=customXml/item32.xml><?xml version="1.0" encoding="utf-8"?>
<EsriMapsInfo xmlns="ESRI.ArcGIS.Mapping.OfficeIntegration.PowerPointInfo">
  <Version>Version1</Version>
  <RequiresSignIn>False</RequiresSignIn>
</EsriMapsInfo>
</file>

<file path=customXml/item33.xml><?xml version="1.0" encoding="utf-8"?>
<EsriMapsInfo xmlns="ESRI.ArcGIS.Mapping.OfficeIntegration.PowerPointInfo">
  <Version>Version1</Version>
  <RequiresSignIn>False</RequiresSignIn>
</EsriMapsInfo>
</file>

<file path=customXml/item34.xml><?xml version="1.0" encoding="utf-8"?>
<EsriMapsInfo xmlns="ESRI.ArcGIS.Mapping.OfficeIntegration.PowerPointInfo">
  <Version>Version1</Version>
  <RequiresSignIn>False</RequiresSignIn>
</EsriMapsInfo>
</file>

<file path=customXml/item35.xml><?xml version="1.0" encoding="utf-8"?>
<EsriMapsInfo xmlns="ESRI.ArcGIS.Mapping.OfficeIntegration.PowerPointInfo">
  <Version>Version1</Version>
  <RequiresSignIn>False</RequiresSignIn>
</EsriMapsInfo>
</file>

<file path=customXml/item36.xml><?xml version="1.0" encoding="utf-8"?>
<EsriMapsInfo xmlns="ESRI.ArcGIS.Mapping.OfficeIntegration.PowerPointInfo">
  <Version>Version1</Version>
  <RequiresSignIn>False</RequiresSignIn>
</EsriMapsInfo>
</file>

<file path=customXml/item37.xml><?xml version="1.0" encoding="utf-8"?>
<EsriMapsInfo xmlns="ESRI.ArcGIS.Mapping.OfficeIntegration.PowerPointInfo">
  <Version>Version1</Version>
  <RequiresSignIn>False</RequiresSignIn>
</EsriMapsInfo>
</file>

<file path=customXml/item38.xml><?xml version="1.0" encoding="utf-8"?>
<EsriMapsInfo xmlns="ESRI.ArcGIS.Mapping.OfficeIntegration.PowerPointInfo">
  <Version>Version1</Version>
  <RequiresSignIn>False</RequiresSignIn>
</EsriMapsInfo>
</file>

<file path=customXml/item39.xml><?xml version="1.0" encoding="utf-8"?>
<EsriMapsInfo xmlns="ESRI.ArcGIS.Mapping.OfficeIntegration.PowerPointInfo">
  <Version>Version1</Version>
  <RequiresSignIn>False</RequiresSignIn>
</EsriMapsInfo>
</file>

<file path=customXml/item4.xml><?xml version="1.0" encoding="utf-8"?>
<EsriMapsInfo xmlns="ESRI.ArcGIS.Mapping.OfficeIntegration.PowerPointInfo">
  <Version>Version1</Version>
  <RequiresSignIn>False</RequiresSignIn>
</EsriMapsInfo>
</file>

<file path=customXml/item40.xml><?xml version="1.0" encoding="utf-8"?>
<EsriMapsInfo xmlns="ESRI.ArcGIS.Mapping.OfficeIntegration.PowerPointInfo">
  <Version>Version1</Version>
  <RequiresSignIn>False</RequiresSignIn>
</EsriMapsInfo>
</file>

<file path=customXml/item41.xml><?xml version="1.0" encoding="utf-8"?>
<EsriMapsInfo xmlns="ESRI.ArcGIS.Mapping.OfficeIntegration.PowerPointInfo">
  <Version>Version1</Version>
  <RequiresSignIn>False</RequiresSignIn>
</EsriMapsInfo>
</file>

<file path=customXml/item42.xml><?xml version="1.0" encoding="utf-8"?>
<EsriMapsInfo xmlns="ESRI.ArcGIS.Mapping.OfficeIntegration.PowerPointInfo">
  <Version>Version1</Version>
  <RequiresSignIn>False</RequiresSignIn>
</EsriMapsInfo>
</file>

<file path=customXml/item43.xml><?xml version="1.0" encoding="utf-8"?>
<EsriMapsInfo xmlns="ESRI.ArcGIS.Mapping.OfficeIntegration.PowerPointInfo">
  <Version>Version1</Version>
  <RequiresSignIn>False</RequiresSignIn>
</EsriMapsInfo>
</file>

<file path=customXml/item44.xml><?xml version="1.0" encoding="utf-8"?>
<EsriMapsInfo xmlns="ESRI.ArcGIS.Mapping.OfficeIntegration.PowerPointInfo">
  <Version>Version1</Version>
  <RequiresSignIn>False</RequiresSignIn>
</EsriMapsInfo>
</file>

<file path=customXml/item45.xml><?xml version="1.0" encoding="utf-8"?>
<EsriMapsInfo xmlns="ESRI.ArcGIS.Mapping.OfficeIntegration.PowerPointInfo">
  <Version>Version1</Version>
  <RequiresSignIn>False</RequiresSignIn>
</EsriMapsInfo>
</file>

<file path=customXml/item46.xml><?xml version="1.0" encoding="utf-8"?>
<EsriMapsInfo xmlns="ESRI.ArcGIS.Mapping.OfficeIntegration.PowerPointInfo">
  <Version>Version1</Version>
  <RequiresSignIn>False</RequiresSignIn>
</EsriMapsInfo>
</file>

<file path=customXml/item47.xml><?xml version="1.0" encoding="utf-8"?>
<EsriMapsInfo xmlns="ESRI.ArcGIS.Mapping.OfficeIntegration.PowerPointInfo">
  <Version>Version1</Version>
  <RequiresSignIn>False</RequiresSignIn>
</EsriMapsInfo>
</file>

<file path=customXml/item48.xml><?xml version="1.0" encoding="utf-8"?>
<EsriMapsInfo xmlns="ESRI.ArcGIS.Mapping.OfficeIntegration.PowerPointInfo">
  <Version>Version1</Version>
  <RequiresSignIn>False</RequiresSignIn>
</EsriMapsInfo>
</file>

<file path=customXml/item49.xml><?xml version="1.0" encoding="utf-8"?>
<EsriMapsInfo xmlns="ESRI.ArcGIS.Mapping.OfficeIntegration.PowerPointInfo">
  <Version>Version1</Version>
  <RequiresSignIn>False</RequiresSignIn>
</EsriMapsInfo>
</file>

<file path=customXml/item5.xml><?xml version="1.0" encoding="utf-8"?>
<EsriMapsInfo xmlns="ESRI.ArcGIS.Mapping.OfficeIntegration.PowerPointInfo">
  <Version>Version1</Version>
  <RequiresSignIn>False</RequiresSignIn>
</EsriMapsInfo>
</file>

<file path=customXml/item50.xml><?xml version="1.0" encoding="utf-8"?>
<EsriMapsInfo xmlns="ESRI.ArcGIS.Mapping.OfficeIntegration.PowerPointInfo">
  <Version>Version1</Version>
  <RequiresSignIn>False</RequiresSignIn>
</EsriMapsInfo>
</file>

<file path=customXml/item51.xml><?xml version="1.0" encoding="utf-8"?>
<EsriMapsInfo xmlns="ESRI.ArcGIS.Mapping.OfficeIntegration.PowerPointInfo">
  <Version>Version1</Version>
  <RequiresSignIn>False</RequiresSignIn>
</EsriMapsInfo>
</file>

<file path=customXml/item52.xml><?xml version="1.0" encoding="utf-8"?>
<EsriMapsInfo xmlns="ESRI.ArcGIS.Mapping.OfficeIntegration.PowerPointInfo">
  <Version>Version1</Version>
  <RequiresSignIn>False</RequiresSignIn>
</EsriMapsInfo>
</file>

<file path=customXml/item53.xml><?xml version="1.0" encoding="utf-8"?>
<EsriMapsInfo xmlns="ESRI.ArcGIS.Mapping.OfficeIntegration.PowerPointInfo">
  <Version>Version1</Version>
  <RequiresSignIn>False</RequiresSignIn>
</EsriMapsInfo>
</file>

<file path=customXml/item54.xml><?xml version="1.0" encoding="utf-8"?>
<EsriMapsInfo xmlns="ESRI.ArcGIS.Mapping.OfficeIntegration.PowerPointInfo">
  <Version>Version1</Version>
  <RequiresSignIn>False</RequiresSignIn>
</EsriMapsInfo>
</file>

<file path=customXml/item55.xml><?xml version="1.0" encoding="utf-8"?>
<EsriMapsInfo xmlns="ESRI.ArcGIS.Mapping.OfficeIntegration.PowerPointInfo">
  <Version>Version1</Version>
  <RequiresSignIn>False</RequiresSignIn>
</EsriMapsInfo>
</file>

<file path=customXml/item56.xml><?xml version="1.0" encoding="utf-8"?>
<EsriMapsInfo xmlns="ESRI.ArcGIS.Mapping.OfficeIntegration.PowerPointInfo">
  <Version>Version1</Version>
  <RequiresSignIn>False</RequiresSignIn>
</EsriMapsInfo>
</file>

<file path=customXml/item57.xml><?xml version="1.0" encoding="utf-8"?>
<EsriMapsInfo xmlns="ESRI.ArcGIS.Mapping.OfficeIntegration.PowerPointInfo">
  <Version>Version1</Version>
  <RequiresSignIn>False</RequiresSignIn>
</EsriMapsInfo>
</file>

<file path=customXml/item58.xml><?xml version="1.0" encoding="utf-8"?>
<EsriMapsInfo xmlns="ESRI.ArcGIS.Mapping.OfficeIntegration.PowerPointInfo">
  <Version>Version1</Version>
  <RequiresSignIn>False</RequiresSignIn>
</EsriMapsInfo>
</file>

<file path=customXml/item59.xml><?xml version="1.0" encoding="utf-8"?>
<EsriMapsInfo xmlns="ESRI.ArcGIS.Mapping.OfficeIntegration.PowerPointInfo">
  <Version>Version1</Version>
  <RequiresSignIn>False</RequiresSignIn>
</EsriMapsInfo>
</file>

<file path=customXml/item6.xml><?xml version="1.0" encoding="utf-8"?>
<EsriMapsInfo xmlns="ESRI.ArcGIS.Mapping.OfficeIntegration.PowerPointInfo">
  <Version>Version1</Version>
  <RequiresSignIn>False</RequiresSignIn>
</EsriMapsInfo>
</file>

<file path=customXml/item60.xml><?xml version="1.0" encoding="utf-8"?>
<EsriMapsInfo xmlns="ESRI.ArcGIS.Mapping.OfficeIntegration.PowerPointInfo">
  <Version>Version1</Version>
  <RequiresSignIn>False</RequiresSignIn>
</EsriMapsInfo>
</file>

<file path=customXml/item61.xml><?xml version="1.0" encoding="utf-8"?>
<EsriMapsInfo xmlns="ESRI.ArcGIS.Mapping.OfficeIntegration.PowerPointInfo">
  <Version>Version1</Version>
  <RequiresSignIn>False</RequiresSignIn>
</EsriMapsInfo>
</file>

<file path=customXml/item62.xml><?xml version="1.0" encoding="utf-8"?>
<EsriMapsInfo xmlns="ESRI.ArcGIS.Mapping.OfficeIntegration.PowerPointInfo">
  <Version>Version1</Version>
  <RequiresSignIn>False</RequiresSignIn>
</EsriMapsInfo>
</file>

<file path=customXml/item63.xml><?xml version="1.0" encoding="utf-8"?>
<EsriMapsInfo xmlns="ESRI.ArcGIS.Mapping.OfficeIntegration.PowerPointInfo">
  <Version>Version1</Version>
  <RequiresSignIn>False</RequiresSignIn>
</EsriMapsInfo>
</file>

<file path=customXml/item64.xml><?xml version="1.0" encoding="utf-8"?>
<EsriMapsInfo xmlns="ESRI.ArcGIS.Mapping.OfficeIntegration.PowerPointInfo">
  <Version>Version1</Version>
  <RequiresSignIn>False</RequiresSignIn>
</EsriMapsInfo>
</file>

<file path=customXml/item65.xml><?xml version="1.0" encoding="utf-8"?>
<EsriMapsInfo xmlns="ESRI.ArcGIS.Mapping.OfficeIntegration.PowerPointInfo">
  <Version>Version1</Version>
  <RequiresSignIn>False</RequiresSignIn>
</EsriMapsInfo>
</file>

<file path=customXml/item66.xml><?xml version="1.0" encoding="utf-8"?>
<EsriMapsInfo xmlns="ESRI.ArcGIS.Mapping.OfficeIntegration.PowerPointInfo">
  <Version>Version1</Version>
  <RequiresSignIn>False</RequiresSignIn>
</EsriMapsInfo>
</file>

<file path=customXml/item67.xml><?xml version="1.0" encoding="utf-8"?>
<EsriMapsInfo xmlns="ESRI.ArcGIS.Mapping.OfficeIntegration.PowerPointInfo">
  <Version>Version1</Version>
  <RequiresSignIn>False</RequiresSignIn>
</EsriMapsInfo>
</file>

<file path=customXml/item68.xml><?xml version="1.0" encoding="utf-8"?>
<EsriMapsInfo xmlns="ESRI.ArcGIS.Mapping.OfficeIntegration.PowerPointInfo">
  <Version>Version1</Version>
  <RequiresSignIn>False</RequiresSignIn>
</EsriMapsInfo>
</file>

<file path=customXml/item69.xml><?xml version="1.0" encoding="utf-8"?>
<EsriMapsInfo xmlns="ESRI.ArcGIS.Mapping.OfficeIntegration.PowerPointInfo">
  <Version>Version1</Version>
  <RequiresSignIn>False</RequiresSignIn>
</EsriMapsInfo>
</file>

<file path=customXml/item7.xml><?xml version="1.0" encoding="utf-8"?>
<EsriMapsInfo xmlns="ESRI.ArcGIS.Mapping.OfficeIntegration.PowerPointInfo">
  <Version>Version1</Version>
  <RequiresSignIn>False</RequiresSignIn>
</EsriMapsInfo>
</file>

<file path=customXml/item70.xml><?xml version="1.0" encoding="utf-8"?>
<EsriMapsInfo xmlns="ESRI.ArcGIS.Mapping.OfficeIntegration.PowerPointInfo">
  <Version>Version1</Version>
  <RequiresSignIn>False</RequiresSignIn>
</EsriMapsInfo>
</file>

<file path=customXml/item71.xml><?xml version="1.0" encoding="utf-8"?>
<EsriMapsInfo xmlns="ESRI.ArcGIS.Mapping.OfficeIntegration.PowerPointInfo">
  <Version>Version1</Version>
  <RequiresSignIn>False</RequiresSignIn>
</EsriMapsInfo>
</file>

<file path=customXml/item72.xml><?xml version="1.0" encoding="utf-8"?>
<EsriMapsInfo xmlns="ESRI.ArcGIS.Mapping.OfficeIntegration.PowerPointInfo">
  <Version>Version1</Version>
  <RequiresSignIn>False</RequiresSignIn>
</EsriMapsInfo>
</file>

<file path=customXml/item73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74.xml><?xml version="1.0" encoding="utf-8"?>
<EsriMapsInfo xmlns="ESRI.ArcGIS.Mapping.OfficeIntegration.PowerPointInfo">
  <Version>Version1</Version>
  <RequiresSignIn>False</RequiresSignIn>
</EsriMapsInfo>
</file>

<file path=customXml/item75.xml><?xml version="1.0" encoding="utf-8"?>
<EsriMapsInfo xmlns="ESRI.ArcGIS.Mapping.OfficeIntegration.PowerPointInfo">
  <Version>Version1</Version>
  <RequiresSignIn>False</RequiresSignIn>
</EsriMapsInfo>
</file>

<file path=customXml/item76.xml><?xml version="1.0" encoding="utf-8"?>
<EsriMapsInfo xmlns="ESRI.ArcGIS.Mapping.OfficeIntegration.PowerPointInfo">
  <Version>Version1</Version>
  <RequiresSignIn>False</RequiresSignIn>
</EsriMapsInfo>
</file>

<file path=customXml/item77.xml><?xml version="1.0" encoding="utf-8"?>
<EsriMapsInfo xmlns="ESRI.ArcGIS.Mapping.OfficeIntegration.PowerPointInfo">
  <Version>Version1</Version>
  <RequiresSignIn>False</RequiresSignIn>
</EsriMapsInfo>
</file>

<file path=customXml/item78.xml><?xml version="1.0" encoding="utf-8"?>
<EsriMapsInfo xmlns="ESRI.ArcGIS.Mapping.OfficeIntegration.PowerPointInfo">
  <Version>Version1</Version>
  <RequiresSignIn>False</RequiresSignIn>
</EsriMapsInfo>
</file>

<file path=customXml/item79.xml><?xml version="1.0" encoding="utf-8"?>
<EsriMapsInfo xmlns="ESRI.ArcGIS.Mapping.OfficeIntegration.PowerPointInfo">
  <Version>Version1</Version>
  <RequiresSignIn>False</RequiresSignIn>
</EsriMapsInfo>
</file>

<file path=customXml/item8.xml><?xml version="1.0" encoding="utf-8"?>
<EsriMapsInfo xmlns="ESRI.ArcGIS.Mapping.OfficeIntegration.PowerPointInfo">
  <Version>Version1</Version>
  <RequiresSignIn>False</RequiresSignIn>
</EsriMapsInfo>
</file>

<file path=customXml/item80.xml><?xml version="1.0" encoding="utf-8"?>
<EsriMapsInfo xmlns="ESRI.ArcGIS.Mapping.OfficeIntegration.PowerPointInfo">
  <Version>Version1</Version>
  <RequiresSignIn>False</RequiresSignIn>
</EsriMapsInfo>
</file>

<file path=customXml/item81.xml><?xml version="1.0" encoding="utf-8"?>
<EsriMapsInfo xmlns="ESRI.ArcGIS.Mapping.OfficeIntegration.PowerPointInfo">
  <Version>Version1</Version>
  <RequiresSignIn>False</RequiresSignIn>
</EsriMapsInfo>
</file>

<file path=customXml/item82.xml><?xml version="1.0" encoding="utf-8"?>
<EsriMapsInfo xmlns="ESRI.ArcGIS.Mapping.OfficeIntegration.PowerPointInfo">
  <Version>Version1</Version>
  <RequiresSignIn>False</RequiresSignIn>
</EsriMapsInfo>
</file>

<file path=customXml/item83.xml><?xml version="1.0" encoding="utf-8"?>
<EsriMapsInfo xmlns="ESRI.ArcGIS.Mapping.OfficeIntegration.PowerPointInfo">
  <Version>Version1</Version>
  <RequiresSignIn>False</RequiresSignIn>
</EsriMapsInfo>
</file>

<file path=customXml/item84.xml><?xml version="1.0" encoding="utf-8"?>
<EsriMapsInfo xmlns="ESRI.ArcGIS.Mapping.OfficeIntegration.PowerPointInfo">
  <Version>Version1</Version>
  <RequiresSignIn>False</RequiresSignIn>
</EsriMapsInfo>
</file>

<file path=customXml/item85.xml><?xml version="1.0" encoding="utf-8"?>
<EsriMapsInfo xmlns="ESRI.ArcGIS.Mapping.OfficeIntegration.PowerPointInfo">
  <Version>Version1</Version>
  <RequiresSignIn>False</RequiresSignIn>
</EsriMapsInfo>
</file>

<file path=customXml/item86.xml><?xml version="1.0" encoding="utf-8"?>
<EsriMapsInfo xmlns="ESRI.ArcGIS.Mapping.OfficeIntegration.PowerPointInfo">
  <Version>Version1</Version>
  <RequiresSignIn>False</RequiresSignIn>
</EsriMapsInfo>
</file>

<file path=customXml/item87.xml><?xml version="1.0" encoding="utf-8"?>
<EsriMapsInfo xmlns="ESRI.ArcGIS.Mapping.OfficeIntegration.PowerPointInfo">
  <Version>Version1</Version>
  <RequiresSignIn>False</RequiresSignIn>
</EsriMapsInfo>
</file>

<file path=customXml/item88.xml><?xml version="1.0" encoding="utf-8"?>
<EsriMapsInfo xmlns="ESRI.ArcGIS.Mapping.OfficeIntegration.PowerPointInfo">
  <Version>Version1</Version>
  <RequiresSignIn>False</RequiresSignIn>
</EsriMapsInfo>
</file>

<file path=customXml/item89.xml><?xml version="1.0" encoding="utf-8"?>
<EsriMapsInfo xmlns="ESRI.ArcGIS.Mapping.OfficeIntegration.PowerPointInfo">
  <Version>Version1</Version>
  <RequiresSignIn>False</RequiresSignIn>
</EsriMapsInfo>
</file>

<file path=customXml/item9.xml><?xml version="1.0" encoding="utf-8"?>
<EsriMapsInfo xmlns="ESRI.ArcGIS.Mapping.OfficeIntegration.PowerPointInfo">
  <Version>Version1</Version>
  <RequiresSignIn>False</RequiresSignIn>
</EsriMapsInfo>
</file>

<file path=customXml/item90.xml><?xml version="1.0" encoding="utf-8"?>
<EsriMapsInfo xmlns="ESRI.ArcGIS.Mapping.OfficeIntegration.PowerPointInfo">
  <Version>Version1</Version>
  <RequiresSignIn>False</RequiresSignIn>
</EsriMapsInfo>
</file>

<file path=customXml/item91.xml><?xml version="1.0" encoding="utf-8"?>
<EsriMapsInfo xmlns="ESRI.ArcGIS.Mapping.OfficeIntegration.PowerPointInfo">
  <Version>Version1</Version>
  <RequiresSignIn>False</RequiresSignIn>
</EsriMapsInfo>
</file>

<file path=customXml/item92.xml><?xml version="1.0" encoding="utf-8"?>
<EsriMapsInfo xmlns="ESRI.ArcGIS.Mapping.OfficeIntegration.PowerPointInfo">
  <Version>Version1</Version>
  <RequiresSignIn>False</RequiresSignIn>
</EsriMapsInfo>
</file>

<file path=customXml/item93.xml><?xml version="1.0" encoding="utf-8"?>
<EsriMapsInfo xmlns="ESRI.ArcGIS.Mapping.OfficeIntegration.PowerPointInfo">
  <Version>Version1</Version>
  <RequiresSignIn>False</RequiresSignIn>
</EsriMapsInfo>
</file>

<file path=customXml/item94.xml><?xml version="1.0" encoding="utf-8"?>
<EsriMapsInfo xmlns="ESRI.ArcGIS.Mapping.OfficeIntegration.PowerPointInfo">
  <Version>Version1</Version>
  <RequiresSignIn>False</RequiresSignIn>
</EsriMapsInfo>
</file>

<file path=customXml/item95.xml><?xml version="1.0" encoding="utf-8"?>
<EsriMapsInfo xmlns="ESRI.ArcGIS.Mapping.OfficeIntegration.PowerPointInfo">
  <Version>Version1</Version>
  <RequiresSignIn>False</RequiresSignIn>
</EsriMapsInfo>
</file>

<file path=customXml/item96.xml><?xml version="1.0" encoding="utf-8"?>
<EsriMapsInfo xmlns="ESRI.ArcGIS.Mapping.OfficeIntegration.PowerPointInfo">
  <Version>Version1</Version>
  <RequiresSignIn>False</RequiresSignIn>
</EsriMapsInfo>
</file>

<file path=customXml/item97.xml><?xml version="1.0" encoding="utf-8"?>
<EsriMapsInfo xmlns="ESRI.ArcGIS.Mapping.OfficeIntegration.PowerPointInfo">
  <Version>Version1</Version>
  <RequiresSignIn>False</RequiresSignIn>
</EsriMapsInfo>
</file>

<file path=customXml/item98.xml><?xml version="1.0" encoding="utf-8"?>
<EsriMapsInfo xmlns="ESRI.ArcGIS.Mapping.OfficeIntegration.PowerPointInfo">
  <Version>Version1</Version>
  <RequiresSignIn>False</RequiresSignIn>
</EsriMapsInfo>
</file>

<file path=customXml/itemProps1.xml><?xml version="1.0" encoding="utf-8"?>
<ds:datastoreItem xmlns:ds="http://schemas.openxmlformats.org/officeDocument/2006/customXml" ds:itemID="{B70621F3-DE86-471C-BB1A-BFB9776484B9}">
  <ds:schemaRefs>
    <ds:schemaRef ds:uri="ESRI.ArcGIS.Mapping.OfficeIntegration.PowerPointInfo"/>
  </ds:schemaRefs>
</ds:datastoreItem>
</file>

<file path=customXml/itemProps10.xml><?xml version="1.0" encoding="utf-8"?>
<ds:datastoreItem xmlns:ds="http://schemas.openxmlformats.org/officeDocument/2006/customXml" ds:itemID="{116E232C-CC39-4E61-8D3F-42EB130A644E}">
  <ds:schemaRefs>
    <ds:schemaRef ds:uri="ESRI.ArcGIS.Mapping.OfficeIntegration.PowerPointInfo"/>
  </ds:schemaRefs>
</ds:datastoreItem>
</file>

<file path=customXml/itemProps11.xml><?xml version="1.0" encoding="utf-8"?>
<ds:datastoreItem xmlns:ds="http://schemas.openxmlformats.org/officeDocument/2006/customXml" ds:itemID="{1855F382-E814-4D54-9C23-6153450BF90D}">
  <ds:schemaRefs>
    <ds:schemaRef ds:uri="ESRI.ArcGIS.Mapping.OfficeIntegration.PowerPointInfo"/>
  </ds:schemaRefs>
</ds:datastoreItem>
</file>

<file path=customXml/itemProps12.xml><?xml version="1.0" encoding="utf-8"?>
<ds:datastoreItem xmlns:ds="http://schemas.openxmlformats.org/officeDocument/2006/customXml" ds:itemID="{CB40D576-4345-4D5C-8835-E3E3AD9A6917}">
  <ds:schemaRefs>
    <ds:schemaRef ds:uri="ESRI.ArcGIS.Mapping.OfficeIntegration.PowerPointInfo"/>
  </ds:schemaRefs>
</ds:datastoreItem>
</file>

<file path=customXml/itemProps13.xml><?xml version="1.0" encoding="utf-8"?>
<ds:datastoreItem xmlns:ds="http://schemas.openxmlformats.org/officeDocument/2006/customXml" ds:itemID="{BAD94C94-9DAF-423F-9342-E924BCA8DF6D}">
  <ds:schemaRefs>
    <ds:schemaRef ds:uri="ESRI.ArcGIS.Mapping.OfficeIntegration.PowerPointInfo"/>
  </ds:schemaRefs>
</ds:datastoreItem>
</file>

<file path=customXml/itemProps14.xml><?xml version="1.0" encoding="utf-8"?>
<ds:datastoreItem xmlns:ds="http://schemas.openxmlformats.org/officeDocument/2006/customXml" ds:itemID="{7E69FF46-8492-496B-9051-C672DBBEEEB2}">
  <ds:schemaRefs>
    <ds:schemaRef ds:uri="ESRI.ArcGIS.Mapping.OfficeIntegration.PowerPointInfo"/>
  </ds:schemaRefs>
</ds:datastoreItem>
</file>

<file path=customXml/itemProps15.xml><?xml version="1.0" encoding="utf-8"?>
<ds:datastoreItem xmlns:ds="http://schemas.openxmlformats.org/officeDocument/2006/customXml" ds:itemID="{3B729AEE-8E25-4FFC-B08C-A8F5ACE01699}">
  <ds:schemaRefs>
    <ds:schemaRef ds:uri="ESRI.ArcGIS.Mapping.OfficeIntegration.PowerPointInfo"/>
  </ds:schemaRefs>
</ds:datastoreItem>
</file>

<file path=customXml/itemProps16.xml><?xml version="1.0" encoding="utf-8"?>
<ds:datastoreItem xmlns:ds="http://schemas.openxmlformats.org/officeDocument/2006/customXml" ds:itemID="{8991E591-8FF3-4254-9691-0E9E5D4440C7}">
  <ds:schemaRefs>
    <ds:schemaRef ds:uri="ESRI.ArcGIS.Mapping.OfficeIntegration.PowerPointInfo"/>
  </ds:schemaRefs>
</ds:datastoreItem>
</file>

<file path=customXml/itemProps17.xml><?xml version="1.0" encoding="utf-8"?>
<ds:datastoreItem xmlns:ds="http://schemas.openxmlformats.org/officeDocument/2006/customXml" ds:itemID="{5EC42956-7E22-40AC-BE6F-2F1EFAE74C33}">
  <ds:schemaRefs>
    <ds:schemaRef ds:uri="ESRI.ArcGIS.Mapping.OfficeIntegration.PowerPointInfo"/>
  </ds:schemaRefs>
</ds:datastoreItem>
</file>

<file path=customXml/itemProps18.xml><?xml version="1.0" encoding="utf-8"?>
<ds:datastoreItem xmlns:ds="http://schemas.openxmlformats.org/officeDocument/2006/customXml" ds:itemID="{C2F3BAA3-58DA-4C91-80BB-89C497D65097}">
  <ds:schemaRefs>
    <ds:schemaRef ds:uri="ESRI.ArcGIS.Mapping.OfficeIntegration.PowerPointInfo"/>
  </ds:schemaRefs>
</ds:datastoreItem>
</file>

<file path=customXml/itemProps19.xml><?xml version="1.0" encoding="utf-8"?>
<ds:datastoreItem xmlns:ds="http://schemas.openxmlformats.org/officeDocument/2006/customXml" ds:itemID="{89A3E61B-63A7-4D06-B0CF-587BAC6AF192}">
  <ds:schemaRefs>
    <ds:schemaRef ds:uri="ESRI.ArcGIS.Mapping.OfficeIntegration.PowerPointInfo"/>
  </ds:schemaRefs>
</ds:datastoreItem>
</file>

<file path=customXml/itemProps2.xml><?xml version="1.0" encoding="utf-8"?>
<ds:datastoreItem xmlns:ds="http://schemas.openxmlformats.org/officeDocument/2006/customXml" ds:itemID="{FDCECBB5-5E89-41A7-8002-9687C666DC1F}">
  <ds:schemaRefs>
    <ds:schemaRef ds:uri="ESRI.ArcGIS.Mapping.OfficeIntegration.PowerPointInfo"/>
  </ds:schemaRefs>
</ds:datastoreItem>
</file>

<file path=customXml/itemProps20.xml><?xml version="1.0" encoding="utf-8"?>
<ds:datastoreItem xmlns:ds="http://schemas.openxmlformats.org/officeDocument/2006/customXml" ds:itemID="{758DB843-E3BD-437F-8116-F3F5C9FB2E10}">
  <ds:schemaRefs>
    <ds:schemaRef ds:uri="ESRI.ArcGIS.Mapping.OfficeIntegration.PowerPointInfo"/>
  </ds:schemaRefs>
</ds:datastoreItem>
</file>

<file path=customXml/itemProps21.xml><?xml version="1.0" encoding="utf-8"?>
<ds:datastoreItem xmlns:ds="http://schemas.openxmlformats.org/officeDocument/2006/customXml" ds:itemID="{B4A402EC-4BBA-4643-8755-FD184ADC579C}">
  <ds:schemaRefs>
    <ds:schemaRef ds:uri="ESRI.ArcGIS.Mapping.OfficeIntegration.PowerPointInfo"/>
  </ds:schemaRefs>
</ds:datastoreItem>
</file>

<file path=customXml/itemProps22.xml><?xml version="1.0" encoding="utf-8"?>
<ds:datastoreItem xmlns:ds="http://schemas.openxmlformats.org/officeDocument/2006/customXml" ds:itemID="{22DEE196-A561-4009-B3BE-4A038600ABE8}">
  <ds:schemaRefs>
    <ds:schemaRef ds:uri="ESRI.ArcGIS.Mapping.OfficeIntegration.PowerPointInfo"/>
  </ds:schemaRefs>
</ds:datastoreItem>
</file>

<file path=customXml/itemProps23.xml><?xml version="1.0" encoding="utf-8"?>
<ds:datastoreItem xmlns:ds="http://schemas.openxmlformats.org/officeDocument/2006/customXml" ds:itemID="{AB6837C5-DF6A-48C0-8523-440438AC959C}">
  <ds:schemaRefs>
    <ds:schemaRef ds:uri="ESRI.ArcGIS.Mapping.OfficeIntegration.PowerPointInfo"/>
  </ds:schemaRefs>
</ds:datastoreItem>
</file>

<file path=customXml/itemProps24.xml><?xml version="1.0" encoding="utf-8"?>
<ds:datastoreItem xmlns:ds="http://schemas.openxmlformats.org/officeDocument/2006/customXml" ds:itemID="{B5C3AB9F-08C0-4D0A-A864-A86AE0DC4757}">
  <ds:schemaRefs>
    <ds:schemaRef ds:uri="ESRI.ArcGIS.Mapping.OfficeIntegration.PowerPointInfo"/>
  </ds:schemaRefs>
</ds:datastoreItem>
</file>

<file path=customXml/itemProps25.xml><?xml version="1.0" encoding="utf-8"?>
<ds:datastoreItem xmlns:ds="http://schemas.openxmlformats.org/officeDocument/2006/customXml" ds:itemID="{2D6A2AC9-175D-476E-BA1C-F9BA19533E1A}">
  <ds:schemaRefs>
    <ds:schemaRef ds:uri="ESRI.ArcGIS.Mapping.OfficeIntegration.PowerPointInfo"/>
  </ds:schemaRefs>
</ds:datastoreItem>
</file>

<file path=customXml/itemProps26.xml><?xml version="1.0" encoding="utf-8"?>
<ds:datastoreItem xmlns:ds="http://schemas.openxmlformats.org/officeDocument/2006/customXml" ds:itemID="{952BBE3F-FC8E-4A44-84CB-3E099C1F512C}">
  <ds:schemaRefs>
    <ds:schemaRef ds:uri="ESRI.ArcGIS.Mapping.OfficeIntegration.PowerPointInfo"/>
  </ds:schemaRefs>
</ds:datastoreItem>
</file>

<file path=customXml/itemProps27.xml><?xml version="1.0" encoding="utf-8"?>
<ds:datastoreItem xmlns:ds="http://schemas.openxmlformats.org/officeDocument/2006/customXml" ds:itemID="{97E2C0DB-6579-4E42-A915-E4F833F4571D}">
  <ds:schemaRefs>
    <ds:schemaRef ds:uri="ESRI.ArcGIS.Mapping.OfficeIntegration.PowerPointInfo"/>
  </ds:schemaRefs>
</ds:datastoreItem>
</file>

<file path=customXml/itemProps28.xml><?xml version="1.0" encoding="utf-8"?>
<ds:datastoreItem xmlns:ds="http://schemas.openxmlformats.org/officeDocument/2006/customXml" ds:itemID="{44719780-613A-4BEC-AED1-769BE310FC76}">
  <ds:schemaRefs>
    <ds:schemaRef ds:uri="ESRI.ArcGIS.Mapping.OfficeIntegration.PowerPointInfo"/>
  </ds:schemaRefs>
</ds:datastoreItem>
</file>

<file path=customXml/itemProps29.xml><?xml version="1.0" encoding="utf-8"?>
<ds:datastoreItem xmlns:ds="http://schemas.openxmlformats.org/officeDocument/2006/customXml" ds:itemID="{635D37F9-5899-4E63-A12E-0109608A66CC}">
  <ds:schemaRefs>
    <ds:schemaRef ds:uri="ESRI.ArcGIS.Mapping.OfficeIntegration.PowerPointInfo"/>
  </ds:schemaRefs>
</ds:datastoreItem>
</file>

<file path=customXml/itemProps3.xml><?xml version="1.0" encoding="utf-8"?>
<ds:datastoreItem xmlns:ds="http://schemas.openxmlformats.org/officeDocument/2006/customXml" ds:itemID="{81D86D62-869E-48CF-8348-86CF9D25594B}">
  <ds:schemaRefs>
    <ds:schemaRef ds:uri="ESRI.ArcGIS.Mapping.OfficeIntegration.PowerPointInfo"/>
  </ds:schemaRefs>
</ds:datastoreItem>
</file>

<file path=customXml/itemProps30.xml><?xml version="1.0" encoding="utf-8"?>
<ds:datastoreItem xmlns:ds="http://schemas.openxmlformats.org/officeDocument/2006/customXml" ds:itemID="{31961358-6154-4CD6-B65C-A1FBA1E42539}">
  <ds:schemaRefs>
    <ds:schemaRef ds:uri="ESRI.ArcGIS.Mapping.OfficeIntegration.PowerPointInfo"/>
  </ds:schemaRefs>
</ds:datastoreItem>
</file>

<file path=customXml/itemProps31.xml><?xml version="1.0" encoding="utf-8"?>
<ds:datastoreItem xmlns:ds="http://schemas.openxmlformats.org/officeDocument/2006/customXml" ds:itemID="{02358C66-0AF3-433F-8916-68FD5BE7D815}">
  <ds:schemaRefs>
    <ds:schemaRef ds:uri="ESRI.ArcGIS.Mapping.OfficeIntegration.PowerPointInfo"/>
  </ds:schemaRefs>
</ds:datastoreItem>
</file>

<file path=customXml/itemProps32.xml><?xml version="1.0" encoding="utf-8"?>
<ds:datastoreItem xmlns:ds="http://schemas.openxmlformats.org/officeDocument/2006/customXml" ds:itemID="{F7B4FB94-FE8D-4A0E-8A2C-B3EEC6C34994}">
  <ds:schemaRefs>
    <ds:schemaRef ds:uri="ESRI.ArcGIS.Mapping.OfficeIntegration.PowerPointInfo"/>
  </ds:schemaRefs>
</ds:datastoreItem>
</file>

<file path=customXml/itemProps33.xml><?xml version="1.0" encoding="utf-8"?>
<ds:datastoreItem xmlns:ds="http://schemas.openxmlformats.org/officeDocument/2006/customXml" ds:itemID="{CBE43988-0925-4034-873B-73C7E23CF7BB}">
  <ds:schemaRefs>
    <ds:schemaRef ds:uri="ESRI.ArcGIS.Mapping.OfficeIntegration.PowerPointInfo"/>
  </ds:schemaRefs>
</ds:datastoreItem>
</file>

<file path=customXml/itemProps34.xml><?xml version="1.0" encoding="utf-8"?>
<ds:datastoreItem xmlns:ds="http://schemas.openxmlformats.org/officeDocument/2006/customXml" ds:itemID="{4AD6259A-BA92-4316-94DC-EA2A706E3021}">
  <ds:schemaRefs>
    <ds:schemaRef ds:uri="ESRI.ArcGIS.Mapping.OfficeIntegration.PowerPointInfo"/>
  </ds:schemaRefs>
</ds:datastoreItem>
</file>

<file path=customXml/itemProps35.xml><?xml version="1.0" encoding="utf-8"?>
<ds:datastoreItem xmlns:ds="http://schemas.openxmlformats.org/officeDocument/2006/customXml" ds:itemID="{681F42F1-B732-4129-A2BE-EE622803C4E5}">
  <ds:schemaRefs>
    <ds:schemaRef ds:uri="ESRI.ArcGIS.Mapping.OfficeIntegration.PowerPointInfo"/>
  </ds:schemaRefs>
</ds:datastoreItem>
</file>

<file path=customXml/itemProps36.xml><?xml version="1.0" encoding="utf-8"?>
<ds:datastoreItem xmlns:ds="http://schemas.openxmlformats.org/officeDocument/2006/customXml" ds:itemID="{25298A03-4D5C-43DB-BDD5-6F8B79B541AB}">
  <ds:schemaRefs>
    <ds:schemaRef ds:uri="ESRI.ArcGIS.Mapping.OfficeIntegration.PowerPointInfo"/>
  </ds:schemaRefs>
</ds:datastoreItem>
</file>

<file path=customXml/itemProps37.xml><?xml version="1.0" encoding="utf-8"?>
<ds:datastoreItem xmlns:ds="http://schemas.openxmlformats.org/officeDocument/2006/customXml" ds:itemID="{1EF291B2-391D-4A3A-B32E-E6261A555BC8}">
  <ds:schemaRefs>
    <ds:schemaRef ds:uri="ESRI.ArcGIS.Mapping.OfficeIntegration.PowerPointInfo"/>
  </ds:schemaRefs>
</ds:datastoreItem>
</file>

<file path=customXml/itemProps38.xml><?xml version="1.0" encoding="utf-8"?>
<ds:datastoreItem xmlns:ds="http://schemas.openxmlformats.org/officeDocument/2006/customXml" ds:itemID="{3F7DE368-9B4B-4917-AF10-7991735107CF}">
  <ds:schemaRefs>
    <ds:schemaRef ds:uri="ESRI.ArcGIS.Mapping.OfficeIntegration.PowerPointInfo"/>
  </ds:schemaRefs>
</ds:datastoreItem>
</file>

<file path=customXml/itemProps39.xml><?xml version="1.0" encoding="utf-8"?>
<ds:datastoreItem xmlns:ds="http://schemas.openxmlformats.org/officeDocument/2006/customXml" ds:itemID="{56381448-644C-4941-B503-0BE9F597AB7A}">
  <ds:schemaRefs>
    <ds:schemaRef ds:uri="ESRI.ArcGIS.Mapping.OfficeIntegration.PowerPointInfo"/>
  </ds:schemaRefs>
</ds:datastoreItem>
</file>

<file path=customXml/itemProps4.xml><?xml version="1.0" encoding="utf-8"?>
<ds:datastoreItem xmlns:ds="http://schemas.openxmlformats.org/officeDocument/2006/customXml" ds:itemID="{E5FC8727-0650-4BCD-9CD8-C74727702C22}">
  <ds:schemaRefs>
    <ds:schemaRef ds:uri="ESRI.ArcGIS.Mapping.OfficeIntegration.PowerPointInfo"/>
  </ds:schemaRefs>
</ds:datastoreItem>
</file>

<file path=customXml/itemProps40.xml><?xml version="1.0" encoding="utf-8"?>
<ds:datastoreItem xmlns:ds="http://schemas.openxmlformats.org/officeDocument/2006/customXml" ds:itemID="{8E2E4956-530C-4EC4-893A-95D4884A3D56}">
  <ds:schemaRefs>
    <ds:schemaRef ds:uri="ESRI.ArcGIS.Mapping.OfficeIntegration.PowerPointInfo"/>
  </ds:schemaRefs>
</ds:datastoreItem>
</file>

<file path=customXml/itemProps41.xml><?xml version="1.0" encoding="utf-8"?>
<ds:datastoreItem xmlns:ds="http://schemas.openxmlformats.org/officeDocument/2006/customXml" ds:itemID="{14B91872-773A-4CFC-8FAB-4EEB554BF060}">
  <ds:schemaRefs>
    <ds:schemaRef ds:uri="ESRI.ArcGIS.Mapping.OfficeIntegration.PowerPointInfo"/>
  </ds:schemaRefs>
</ds:datastoreItem>
</file>

<file path=customXml/itemProps42.xml><?xml version="1.0" encoding="utf-8"?>
<ds:datastoreItem xmlns:ds="http://schemas.openxmlformats.org/officeDocument/2006/customXml" ds:itemID="{AD847FDA-A25E-4A39-A4E6-88D5899F372A}">
  <ds:schemaRefs>
    <ds:schemaRef ds:uri="ESRI.ArcGIS.Mapping.OfficeIntegration.PowerPointInfo"/>
  </ds:schemaRefs>
</ds:datastoreItem>
</file>

<file path=customXml/itemProps43.xml><?xml version="1.0" encoding="utf-8"?>
<ds:datastoreItem xmlns:ds="http://schemas.openxmlformats.org/officeDocument/2006/customXml" ds:itemID="{F6691DA5-7996-466A-A58D-F5EC82BB8341}">
  <ds:schemaRefs>
    <ds:schemaRef ds:uri="ESRI.ArcGIS.Mapping.OfficeIntegration.PowerPointInfo"/>
  </ds:schemaRefs>
</ds:datastoreItem>
</file>

<file path=customXml/itemProps44.xml><?xml version="1.0" encoding="utf-8"?>
<ds:datastoreItem xmlns:ds="http://schemas.openxmlformats.org/officeDocument/2006/customXml" ds:itemID="{3D291AC4-5616-458A-8B5C-5928D3126CC4}">
  <ds:schemaRefs>
    <ds:schemaRef ds:uri="ESRI.ArcGIS.Mapping.OfficeIntegration.PowerPointInfo"/>
  </ds:schemaRefs>
</ds:datastoreItem>
</file>

<file path=customXml/itemProps45.xml><?xml version="1.0" encoding="utf-8"?>
<ds:datastoreItem xmlns:ds="http://schemas.openxmlformats.org/officeDocument/2006/customXml" ds:itemID="{ADC3A416-44C4-43F1-A947-41460CB5719A}">
  <ds:schemaRefs>
    <ds:schemaRef ds:uri="ESRI.ArcGIS.Mapping.OfficeIntegration.PowerPointInfo"/>
  </ds:schemaRefs>
</ds:datastoreItem>
</file>

<file path=customXml/itemProps46.xml><?xml version="1.0" encoding="utf-8"?>
<ds:datastoreItem xmlns:ds="http://schemas.openxmlformats.org/officeDocument/2006/customXml" ds:itemID="{2294BDA5-70FE-4910-ADC5-21872E1A6C2E}">
  <ds:schemaRefs>
    <ds:schemaRef ds:uri="ESRI.ArcGIS.Mapping.OfficeIntegration.PowerPointInfo"/>
  </ds:schemaRefs>
</ds:datastoreItem>
</file>

<file path=customXml/itemProps47.xml><?xml version="1.0" encoding="utf-8"?>
<ds:datastoreItem xmlns:ds="http://schemas.openxmlformats.org/officeDocument/2006/customXml" ds:itemID="{CEB2826A-2E42-4AF5-BD32-D919A712D839}">
  <ds:schemaRefs>
    <ds:schemaRef ds:uri="ESRI.ArcGIS.Mapping.OfficeIntegration.PowerPointInfo"/>
  </ds:schemaRefs>
</ds:datastoreItem>
</file>

<file path=customXml/itemProps48.xml><?xml version="1.0" encoding="utf-8"?>
<ds:datastoreItem xmlns:ds="http://schemas.openxmlformats.org/officeDocument/2006/customXml" ds:itemID="{05DC4810-860A-4503-BAE2-C7C1E320294C}">
  <ds:schemaRefs>
    <ds:schemaRef ds:uri="ESRI.ArcGIS.Mapping.OfficeIntegration.PowerPointInfo"/>
  </ds:schemaRefs>
</ds:datastoreItem>
</file>

<file path=customXml/itemProps49.xml><?xml version="1.0" encoding="utf-8"?>
<ds:datastoreItem xmlns:ds="http://schemas.openxmlformats.org/officeDocument/2006/customXml" ds:itemID="{77ACC346-E567-4B1E-9C9B-31924BEF670D}">
  <ds:schemaRefs>
    <ds:schemaRef ds:uri="ESRI.ArcGIS.Mapping.OfficeIntegration.PowerPointInfo"/>
  </ds:schemaRefs>
</ds:datastoreItem>
</file>

<file path=customXml/itemProps5.xml><?xml version="1.0" encoding="utf-8"?>
<ds:datastoreItem xmlns:ds="http://schemas.openxmlformats.org/officeDocument/2006/customXml" ds:itemID="{4E20AEE0-10CA-4453-B965-7C5D0B1051BC}">
  <ds:schemaRefs>
    <ds:schemaRef ds:uri="ESRI.ArcGIS.Mapping.OfficeIntegration.PowerPointInfo"/>
  </ds:schemaRefs>
</ds:datastoreItem>
</file>

<file path=customXml/itemProps50.xml><?xml version="1.0" encoding="utf-8"?>
<ds:datastoreItem xmlns:ds="http://schemas.openxmlformats.org/officeDocument/2006/customXml" ds:itemID="{F0EC6523-00D5-4E5B-A96B-E2B20A7022D1}">
  <ds:schemaRefs>
    <ds:schemaRef ds:uri="ESRI.ArcGIS.Mapping.OfficeIntegration.PowerPointInfo"/>
  </ds:schemaRefs>
</ds:datastoreItem>
</file>

<file path=customXml/itemProps51.xml><?xml version="1.0" encoding="utf-8"?>
<ds:datastoreItem xmlns:ds="http://schemas.openxmlformats.org/officeDocument/2006/customXml" ds:itemID="{C27DE549-303A-4B4C-975E-70DE9446B599}">
  <ds:schemaRefs>
    <ds:schemaRef ds:uri="ESRI.ArcGIS.Mapping.OfficeIntegration.PowerPointInfo"/>
  </ds:schemaRefs>
</ds:datastoreItem>
</file>

<file path=customXml/itemProps52.xml><?xml version="1.0" encoding="utf-8"?>
<ds:datastoreItem xmlns:ds="http://schemas.openxmlformats.org/officeDocument/2006/customXml" ds:itemID="{41E43FDE-BE5A-489E-9B2B-BBD1C15EB74C}">
  <ds:schemaRefs>
    <ds:schemaRef ds:uri="ESRI.ArcGIS.Mapping.OfficeIntegration.PowerPointInfo"/>
  </ds:schemaRefs>
</ds:datastoreItem>
</file>

<file path=customXml/itemProps53.xml><?xml version="1.0" encoding="utf-8"?>
<ds:datastoreItem xmlns:ds="http://schemas.openxmlformats.org/officeDocument/2006/customXml" ds:itemID="{C176E2BC-1166-4FAF-B203-48FF979DA1F8}">
  <ds:schemaRefs>
    <ds:schemaRef ds:uri="ESRI.ArcGIS.Mapping.OfficeIntegration.PowerPointInfo"/>
  </ds:schemaRefs>
</ds:datastoreItem>
</file>

<file path=customXml/itemProps54.xml><?xml version="1.0" encoding="utf-8"?>
<ds:datastoreItem xmlns:ds="http://schemas.openxmlformats.org/officeDocument/2006/customXml" ds:itemID="{76A257DA-67B9-4B3D-B277-114259DA4033}">
  <ds:schemaRefs>
    <ds:schemaRef ds:uri="ESRI.ArcGIS.Mapping.OfficeIntegration.PowerPointInfo"/>
  </ds:schemaRefs>
</ds:datastoreItem>
</file>

<file path=customXml/itemProps55.xml><?xml version="1.0" encoding="utf-8"?>
<ds:datastoreItem xmlns:ds="http://schemas.openxmlformats.org/officeDocument/2006/customXml" ds:itemID="{D839D2E1-A859-47CC-A32C-C0A181870945}">
  <ds:schemaRefs>
    <ds:schemaRef ds:uri="ESRI.ArcGIS.Mapping.OfficeIntegration.PowerPointInfo"/>
  </ds:schemaRefs>
</ds:datastoreItem>
</file>

<file path=customXml/itemProps56.xml><?xml version="1.0" encoding="utf-8"?>
<ds:datastoreItem xmlns:ds="http://schemas.openxmlformats.org/officeDocument/2006/customXml" ds:itemID="{F7DE2FA9-81E7-45FC-8A62-E08775FA3D05}">
  <ds:schemaRefs>
    <ds:schemaRef ds:uri="ESRI.ArcGIS.Mapping.OfficeIntegration.PowerPointInfo"/>
  </ds:schemaRefs>
</ds:datastoreItem>
</file>

<file path=customXml/itemProps57.xml><?xml version="1.0" encoding="utf-8"?>
<ds:datastoreItem xmlns:ds="http://schemas.openxmlformats.org/officeDocument/2006/customXml" ds:itemID="{E1346938-DB6E-48C3-9FF3-1A959B7F7253}">
  <ds:schemaRefs>
    <ds:schemaRef ds:uri="ESRI.ArcGIS.Mapping.OfficeIntegration.PowerPointInfo"/>
  </ds:schemaRefs>
</ds:datastoreItem>
</file>

<file path=customXml/itemProps58.xml><?xml version="1.0" encoding="utf-8"?>
<ds:datastoreItem xmlns:ds="http://schemas.openxmlformats.org/officeDocument/2006/customXml" ds:itemID="{CBA9B2A8-4F64-4C91-847B-BDE2E126223D}">
  <ds:schemaRefs>
    <ds:schemaRef ds:uri="ESRI.ArcGIS.Mapping.OfficeIntegration.PowerPointInfo"/>
  </ds:schemaRefs>
</ds:datastoreItem>
</file>

<file path=customXml/itemProps59.xml><?xml version="1.0" encoding="utf-8"?>
<ds:datastoreItem xmlns:ds="http://schemas.openxmlformats.org/officeDocument/2006/customXml" ds:itemID="{49A788FC-9BA8-47E5-BF44-D3D848316AB5}">
  <ds:schemaRefs>
    <ds:schemaRef ds:uri="ESRI.ArcGIS.Mapping.OfficeIntegration.PowerPointInfo"/>
  </ds:schemaRefs>
</ds:datastoreItem>
</file>

<file path=customXml/itemProps6.xml><?xml version="1.0" encoding="utf-8"?>
<ds:datastoreItem xmlns:ds="http://schemas.openxmlformats.org/officeDocument/2006/customXml" ds:itemID="{32AFEAF1-2165-4E4F-A353-CD10C84BB804}">
  <ds:schemaRefs>
    <ds:schemaRef ds:uri="ESRI.ArcGIS.Mapping.OfficeIntegration.PowerPointInfo"/>
  </ds:schemaRefs>
</ds:datastoreItem>
</file>

<file path=customXml/itemProps60.xml><?xml version="1.0" encoding="utf-8"?>
<ds:datastoreItem xmlns:ds="http://schemas.openxmlformats.org/officeDocument/2006/customXml" ds:itemID="{F138DD40-C69E-4B56-82DC-D4BCCD360825}">
  <ds:schemaRefs>
    <ds:schemaRef ds:uri="ESRI.ArcGIS.Mapping.OfficeIntegration.PowerPointInfo"/>
  </ds:schemaRefs>
</ds:datastoreItem>
</file>

<file path=customXml/itemProps61.xml><?xml version="1.0" encoding="utf-8"?>
<ds:datastoreItem xmlns:ds="http://schemas.openxmlformats.org/officeDocument/2006/customXml" ds:itemID="{526CA40E-6CA3-4959-8515-4F68F3E71A74}">
  <ds:schemaRefs>
    <ds:schemaRef ds:uri="ESRI.ArcGIS.Mapping.OfficeIntegration.PowerPointInfo"/>
  </ds:schemaRefs>
</ds:datastoreItem>
</file>

<file path=customXml/itemProps62.xml><?xml version="1.0" encoding="utf-8"?>
<ds:datastoreItem xmlns:ds="http://schemas.openxmlformats.org/officeDocument/2006/customXml" ds:itemID="{A2996793-0E2F-4777-81AF-83770F8B9955}">
  <ds:schemaRefs>
    <ds:schemaRef ds:uri="ESRI.ArcGIS.Mapping.OfficeIntegration.PowerPointInfo"/>
  </ds:schemaRefs>
</ds:datastoreItem>
</file>

<file path=customXml/itemProps63.xml><?xml version="1.0" encoding="utf-8"?>
<ds:datastoreItem xmlns:ds="http://schemas.openxmlformats.org/officeDocument/2006/customXml" ds:itemID="{07801890-39E4-455C-AE94-3AFB1E101DC5}">
  <ds:schemaRefs>
    <ds:schemaRef ds:uri="ESRI.ArcGIS.Mapping.OfficeIntegration.PowerPointInfo"/>
  </ds:schemaRefs>
</ds:datastoreItem>
</file>

<file path=customXml/itemProps64.xml><?xml version="1.0" encoding="utf-8"?>
<ds:datastoreItem xmlns:ds="http://schemas.openxmlformats.org/officeDocument/2006/customXml" ds:itemID="{4B9DADBE-AC87-4FDB-91BD-38E04FD99981}">
  <ds:schemaRefs>
    <ds:schemaRef ds:uri="ESRI.ArcGIS.Mapping.OfficeIntegration.PowerPointInfo"/>
  </ds:schemaRefs>
</ds:datastoreItem>
</file>

<file path=customXml/itemProps65.xml><?xml version="1.0" encoding="utf-8"?>
<ds:datastoreItem xmlns:ds="http://schemas.openxmlformats.org/officeDocument/2006/customXml" ds:itemID="{4C8731FB-A748-4499-B608-BB21EDAB5117}">
  <ds:schemaRefs>
    <ds:schemaRef ds:uri="ESRI.ArcGIS.Mapping.OfficeIntegration.PowerPointInfo"/>
  </ds:schemaRefs>
</ds:datastoreItem>
</file>

<file path=customXml/itemProps66.xml><?xml version="1.0" encoding="utf-8"?>
<ds:datastoreItem xmlns:ds="http://schemas.openxmlformats.org/officeDocument/2006/customXml" ds:itemID="{46129555-2141-4972-A50D-37208F46D843}">
  <ds:schemaRefs>
    <ds:schemaRef ds:uri="ESRI.ArcGIS.Mapping.OfficeIntegration.PowerPointInfo"/>
  </ds:schemaRefs>
</ds:datastoreItem>
</file>

<file path=customXml/itemProps67.xml><?xml version="1.0" encoding="utf-8"?>
<ds:datastoreItem xmlns:ds="http://schemas.openxmlformats.org/officeDocument/2006/customXml" ds:itemID="{09401F7A-91BF-48CC-8B43-0C2BDD8B2495}">
  <ds:schemaRefs>
    <ds:schemaRef ds:uri="ESRI.ArcGIS.Mapping.OfficeIntegration.PowerPointInfo"/>
  </ds:schemaRefs>
</ds:datastoreItem>
</file>

<file path=customXml/itemProps68.xml><?xml version="1.0" encoding="utf-8"?>
<ds:datastoreItem xmlns:ds="http://schemas.openxmlformats.org/officeDocument/2006/customXml" ds:itemID="{F48501E0-9B62-49D2-8FF7-ED122F815170}">
  <ds:schemaRefs>
    <ds:schemaRef ds:uri="ESRI.ArcGIS.Mapping.OfficeIntegration.PowerPointInfo"/>
  </ds:schemaRefs>
</ds:datastoreItem>
</file>

<file path=customXml/itemProps69.xml><?xml version="1.0" encoding="utf-8"?>
<ds:datastoreItem xmlns:ds="http://schemas.openxmlformats.org/officeDocument/2006/customXml" ds:itemID="{26742657-F439-49B9-88E1-5D48A12048DF}">
  <ds:schemaRefs>
    <ds:schemaRef ds:uri="ESRI.ArcGIS.Mapping.OfficeIntegration.PowerPointInfo"/>
  </ds:schemaRefs>
</ds:datastoreItem>
</file>

<file path=customXml/itemProps7.xml><?xml version="1.0" encoding="utf-8"?>
<ds:datastoreItem xmlns:ds="http://schemas.openxmlformats.org/officeDocument/2006/customXml" ds:itemID="{015BD0C3-F4E8-4D98-90EC-AD99FA1081CC}">
  <ds:schemaRefs>
    <ds:schemaRef ds:uri="ESRI.ArcGIS.Mapping.OfficeIntegration.PowerPointInfo"/>
  </ds:schemaRefs>
</ds:datastoreItem>
</file>

<file path=customXml/itemProps70.xml><?xml version="1.0" encoding="utf-8"?>
<ds:datastoreItem xmlns:ds="http://schemas.openxmlformats.org/officeDocument/2006/customXml" ds:itemID="{E2004E41-6D26-4184-AC38-9FDE45BC9214}">
  <ds:schemaRefs>
    <ds:schemaRef ds:uri="ESRI.ArcGIS.Mapping.OfficeIntegration.PowerPointInfo"/>
  </ds:schemaRefs>
</ds:datastoreItem>
</file>

<file path=customXml/itemProps71.xml><?xml version="1.0" encoding="utf-8"?>
<ds:datastoreItem xmlns:ds="http://schemas.openxmlformats.org/officeDocument/2006/customXml" ds:itemID="{1686B8EB-9384-4F71-9434-F883A82AEDFB}">
  <ds:schemaRefs>
    <ds:schemaRef ds:uri="ESRI.ArcGIS.Mapping.OfficeIntegration.PowerPointInfo"/>
  </ds:schemaRefs>
</ds:datastoreItem>
</file>

<file path=customXml/itemProps72.xml><?xml version="1.0" encoding="utf-8"?>
<ds:datastoreItem xmlns:ds="http://schemas.openxmlformats.org/officeDocument/2006/customXml" ds:itemID="{EA3C9D73-06CA-4249-B39D-557F42A4507F}">
  <ds:schemaRefs>
    <ds:schemaRef ds:uri="ESRI.ArcGIS.Mapping.OfficeIntegration.PowerPointInfo"/>
  </ds:schemaRefs>
</ds:datastoreItem>
</file>

<file path=customXml/itemProps73.xml><?xml version="1.0" encoding="utf-8"?>
<ds:datastoreItem xmlns:ds="http://schemas.openxmlformats.org/officeDocument/2006/customXml" ds:itemID="{AB20A6C6-FA4B-4FDF-822C-E1ABCC861C9E}">
  <ds:schemaRefs>
    <ds:schemaRef ds:uri="http://schemas.microsoft.com/sharepoint/v3/contenttype/forms"/>
  </ds:schemaRefs>
</ds:datastoreItem>
</file>

<file path=customXml/itemProps74.xml><?xml version="1.0" encoding="utf-8"?>
<ds:datastoreItem xmlns:ds="http://schemas.openxmlformats.org/officeDocument/2006/customXml" ds:itemID="{C69BAF4A-0A14-4777-A086-0A15DC1B1AC9}">
  <ds:schemaRefs>
    <ds:schemaRef ds:uri="ESRI.ArcGIS.Mapping.OfficeIntegration.PowerPointInfo"/>
  </ds:schemaRefs>
</ds:datastoreItem>
</file>

<file path=customXml/itemProps75.xml><?xml version="1.0" encoding="utf-8"?>
<ds:datastoreItem xmlns:ds="http://schemas.openxmlformats.org/officeDocument/2006/customXml" ds:itemID="{810E7626-7F5D-4FBF-9143-DFA45B14B1B6}">
  <ds:schemaRefs>
    <ds:schemaRef ds:uri="ESRI.ArcGIS.Mapping.OfficeIntegration.PowerPointInfo"/>
  </ds:schemaRefs>
</ds:datastoreItem>
</file>

<file path=customXml/itemProps76.xml><?xml version="1.0" encoding="utf-8"?>
<ds:datastoreItem xmlns:ds="http://schemas.openxmlformats.org/officeDocument/2006/customXml" ds:itemID="{E5C06BE4-F41D-4ED4-8951-E47A12392D09}">
  <ds:schemaRefs>
    <ds:schemaRef ds:uri="ESRI.ArcGIS.Mapping.OfficeIntegration.PowerPointInfo"/>
  </ds:schemaRefs>
</ds:datastoreItem>
</file>

<file path=customXml/itemProps77.xml><?xml version="1.0" encoding="utf-8"?>
<ds:datastoreItem xmlns:ds="http://schemas.openxmlformats.org/officeDocument/2006/customXml" ds:itemID="{FB7C4D6E-5E7B-469F-930A-BEC9D2FA5351}">
  <ds:schemaRefs>
    <ds:schemaRef ds:uri="ESRI.ArcGIS.Mapping.OfficeIntegration.PowerPointInfo"/>
  </ds:schemaRefs>
</ds:datastoreItem>
</file>

<file path=customXml/itemProps78.xml><?xml version="1.0" encoding="utf-8"?>
<ds:datastoreItem xmlns:ds="http://schemas.openxmlformats.org/officeDocument/2006/customXml" ds:itemID="{C81E3F09-A7DC-4AB6-935C-9EA44E3F55F9}">
  <ds:schemaRefs>
    <ds:schemaRef ds:uri="ESRI.ArcGIS.Mapping.OfficeIntegration.PowerPointInfo"/>
  </ds:schemaRefs>
</ds:datastoreItem>
</file>

<file path=customXml/itemProps79.xml><?xml version="1.0" encoding="utf-8"?>
<ds:datastoreItem xmlns:ds="http://schemas.openxmlformats.org/officeDocument/2006/customXml" ds:itemID="{53D56491-0734-4049-AA71-5B8483794B25}">
  <ds:schemaRefs>
    <ds:schemaRef ds:uri="ESRI.ArcGIS.Mapping.OfficeIntegration.PowerPointInfo"/>
  </ds:schemaRefs>
</ds:datastoreItem>
</file>

<file path=customXml/itemProps8.xml><?xml version="1.0" encoding="utf-8"?>
<ds:datastoreItem xmlns:ds="http://schemas.openxmlformats.org/officeDocument/2006/customXml" ds:itemID="{9279FCBE-0019-4E33-87AB-66015918A9A6}">
  <ds:schemaRefs>
    <ds:schemaRef ds:uri="ESRI.ArcGIS.Mapping.OfficeIntegration.PowerPointInfo"/>
  </ds:schemaRefs>
</ds:datastoreItem>
</file>

<file path=customXml/itemProps80.xml><?xml version="1.0" encoding="utf-8"?>
<ds:datastoreItem xmlns:ds="http://schemas.openxmlformats.org/officeDocument/2006/customXml" ds:itemID="{D4574FBF-9E38-435A-B082-0D3C35C5851E}">
  <ds:schemaRefs>
    <ds:schemaRef ds:uri="ESRI.ArcGIS.Mapping.OfficeIntegration.PowerPointInfo"/>
  </ds:schemaRefs>
</ds:datastoreItem>
</file>

<file path=customXml/itemProps81.xml><?xml version="1.0" encoding="utf-8"?>
<ds:datastoreItem xmlns:ds="http://schemas.openxmlformats.org/officeDocument/2006/customXml" ds:itemID="{6EC5FA01-55F0-47CF-A461-F4E00DDB7998}">
  <ds:schemaRefs>
    <ds:schemaRef ds:uri="ESRI.ArcGIS.Mapping.OfficeIntegration.PowerPointInfo"/>
  </ds:schemaRefs>
</ds:datastoreItem>
</file>

<file path=customXml/itemProps82.xml><?xml version="1.0" encoding="utf-8"?>
<ds:datastoreItem xmlns:ds="http://schemas.openxmlformats.org/officeDocument/2006/customXml" ds:itemID="{DBE0ED78-205E-4A94-BDE3-93684CD4A2E2}">
  <ds:schemaRefs>
    <ds:schemaRef ds:uri="ESRI.ArcGIS.Mapping.OfficeIntegration.PowerPointInfo"/>
  </ds:schemaRefs>
</ds:datastoreItem>
</file>

<file path=customXml/itemProps83.xml><?xml version="1.0" encoding="utf-8"?>
<ds:datastoreItem xmlns:ds="http://schemas.openxmlformats.org/officeDocument/2006/customXml" ds:itemID="{C73DC964-F033-474F-A20D-2845BA324D13}">
  <ds:schemaRefs>
    <ds:schemaRef ds:uri="ESRI.ArcGIS.Mapping.OfficeIntegration.PowerPointInfo"/>
  </ds:schemaRefs>
</ds:datastoreItem>
</file>

<file path=customXml/itemProps84.xml><?xml version="1.0" encoding="utf-8"?>
<ds:datastoreItem xmlns:ds="http://schemas.openxmlformats.org/officeDocument/2006/customXml" ds:itemID="{B525D35E-BEE9-4D9F-BB67-2C90AF22AAC0}">
  <ds:schemaRefs>
    <ds:schemaRef ds:uri="ESRI.ArcGIS.Mapping.OfficeIntegration.PowerPointInfo"/>
  </ds:schemaRefs>
</ds:datastoreItem>
</file>

<file path=customXml/itemProps85.xml><?xml version="1.0" encoding="utf-8"?>
<ds:datastoreItem xmlns:ds="http://schemas.openxmlformats.org/officeDocument/2006/customXml" ds:itemID="{41532892-CA6E-4C2A-B610-0DD9C671EF2B}">
  <ds:schemaRefs>
    <ds:schemaRef ds:uri="ESRI.ArcGIS.Mapping.OfficeIntegration.PowerPointInfo"/>
  </ds:schemaRefs>
</ds:datastoreItem>
</file>

<file path=customXml/itemProps86.xml><?xml version="1.0" encoding="utf-8"?>
<ds:datastoreItem xmlns:ds="http://schemas.openxmlformats.org/officeDocument/2006/customXml" ds:itemID="{A6A5059C-FBF7-43CC-8910-2BD4BF017BA1}">
  <ds:schemaRefs>
    <ds:schemaRef ds:uri="ESRI.ArcGIS.Mapping.OfficeIntegration.PowerPointInfo"/>
  </ds:schemaRefs>
</ds:datastoreItem>
</file>

<file path=customXml/itemProps87.xml><?xml version="1.0" encoding="utf-8"?>
<ds:datastoreItem xmlns:ds="http://schemas.openxmlformats.org/officeDocument/2006/customXml" ds:itemID="{C90FAC75-3BF7-4DBB-AA72-CEA31FCD992C}">
  <ds:schemaRefs>
    <ds:schemaRef ds:uri="ESRI.ArcGIS.Mapping.OfficeIntegration.PowerPointInfo"/>
  </ds:schemaRefs>
</ds:datastoreItem>
</file>

<file path=customXml/itemProps88.xml><?xml version="1.0" encoding="utf-8"?>
<ds:datastoreItem xmlns:ds="http://schemas.openxmlformats.org/officeDocument/2006/customXml" ds:itemID="{6260A8CE-2A63-4E98-AD22-A13BBBB5D642}">
  <ds:schemaRefs>
    <ds:schemaRef ds:uri="ESRI.ArcGIS.Mapping.OfficeIntegration.PowerPointInfo"/>
  </ds:schemaRefs>
</ds:datastoreItem>
</file>

<file path=customXml/itemProps89.xml><?xml version="1.0" encoding="utf-8"?>
<ds:datastoreItem xmlns:ds="http://schemas.openxmlformats.org/officeDocument/2006/customXml" ds:itemID="{438B062C-41CE-45BE-A1CB-C5A96EEBCF85}">
  <ds:schemaRefs>
    <ds:schemaRef ds:uri="ESRI.ArcGIS.Mapping.OfficeIntegration.PowerPointInfo"/>
  </ds:schemaRefs>
</ds:datastoreItem>
</file>

<file path=customXml/itemProps9.xml><?xml version="1.0" encoding="utf-8"?>
<ds:datastoreItem xmlns:ds="http://schemas.openxmlformats.org/officeDocument/2006/customXml" ds:itemID="{92ABE10A-6746-4497-82C4-C77084BF52CB}">
  <ds:schemaRefs>
    <ds:schemaRef ds:uri="ESRI.ArcGIS.Mapping.OfficeIntegration.PowerPointInfo"/>
  </ds:schemaRefs>
</ds:datastoreItem>
</file>

<file path=customXml/itemProps90.xml><?xml version="1.0" encoding="utf-8"?>
<ds:datastoreItem xmlns:ds="http://schemas.openxmlformats.org/officeDocument/2006/customXml" ds:itemID="{6624B054-47D3-4250-BFBE-947BA66F92DE}">
  <ds:schemaRefs>
    <ds:schemaRef ds:uri="ESRI.ArcGIS.Mapping.OfficeIntegration.PowerPointInfo"/>
  </ds:schemaRefs>
</ds:datastoreItem>
</file>

<file path=customXml/itemProps91.xml><?xml version="1.0" encoding="utf-8"?>
<ds:datastoreItem xmlns:ds="http://schemas.openxmlformats.org/officeDocument/2006/customXml" ds:itemID="{698CDE6F-D290-41D7-9B35-A924B5F743AF}">
  <ds:schemaRefs>
    <ds:schemaRef ds:uri="ESRI.ArcGIS.Mapping.OfficeIntegration.PowerPointInfo"/>
  </ds:schemaRefs>
</ds:datastoreItem>
</file>

<file path=customXml/itemProps92.xml><?xml version="1.0" encoding="utf-8"?>
<ds:datastoreItem xmlns:ds="http://schemas.openxmlformats.org/officeDocument/2006/customXml" ds:itemID="{2C595C73-EEE7-43E4-83EB-BC22751D44C8}">
  <ds:schemaRefs>
    <ds:schemaRef ds:uri="ESRI.ArcGIS.Mapping.OfficeIntegration.PowerPointInfo"/>
  </ds:schemaRefs>
</ds:datastoreItem>
</file>

<file path=customXml/itemProps93.xml><?xml version="1.0" encoding="utf-8"?>
<ds:datastoreItem xmlns:ds="http://schemas.openxmlformats.org/officeDocument/2006/customXml" ds:itemID="{F47F5BC3-D5B3-456C-A69B-ADDD66629432}">
  <ds:schemaRefs>
    <ds:schemaRef ds:uri="ESRI.ArcGIS.Mapping.OfficeIntegration.PowerPointInfo"/>
  </ds:schemaRefs>
</ds:datastoreItem>
</file>

<file path=customXml/itemProps94.xml><?xml version="1.0" encoding="utf-8"?>
<ds:datastoreItem xmlns:ds="http://schemas.openxmlformats.org/officeDocument/2006/customXml" ds:itemID="{0AF0454B-A8F1-41DD-B957-9ED711663FC9}">
  <ds:schemaRefs>
    <ds:schemaRef ds:uri="ESRI.ArcGIS.Mapping.OfficeIntegration.PowerPointInfo"/>
  </ds:schemaRefs>
</ds:datastoreItem>
</file>

<file path=customXml/itemProps95.xml><?xml version="1.0" encoding="utf-8"?>
<ds:datastoreItem xmlns:ds="http://schemas.openxmlformats.org/officeDocument/2006/customXml" ds:itemID="{08910984-8D1B-412B-84FB-A9A4F99CCAD1}">
  <ds:schemaRefs>
    <ds:schemaRef ds:uri="ESRI.ArcGIS.Mapping.OfficeIntegration.PowerPointInfo"/>
  </ds:schemaRefs>
</ds:datastoreItem>
</file>

<file path=customXml/itemProps96.xml><?xml version="1.0" encoding="utf-8"?>
<ds:datastoreItem xmlns:ds="http://schemas.openxmlformats.org/officeDocument/2006/customXml" ds:itemID="{A984DD5D-F869-4AC6-8731-ACDDA509CD7B}">
  <ds:schemaRefs>
    <ds:schemaRef ds:uri="ESRI.ArcGIS.Mapping.OfficeIntegration.PowerPointInfo"/>
  </ds:schemaRefs>
</ds:datastoreItem>
</file>

<file path=customXml/itemProps97.xml><?xml version="1.0" encoding="utf-8"?>
<ds:datastoreItem xmlns:ds="http://schemas.openxmlformats.org/officeDocument/2006/customXml" ds:itemID="{935717D4-8EA7-47CE-8ABE-1EB37D0F7BA6}">
  <ds:schemaRefs>
    <ds:schemaRef ds:uri="ESRI.ArcGIS.Mapping.OfficeIntegration.PowerPointInfo"/>
  </ds:schemaRefs>
</ds:datastoreItem>
</file>

<file path=customXml/itemProps98.xml><?xml version="1.0" encoding="utf-8"?>
<ds:datastoreItem xmlns:ds="http://schemas.openxmlformats.org/officeDocument/2006/customXml" ds:itemID="{13A9ADD4-21A0-4480-B999-9277219F8C01}">
  <ds:schemaRefs>
    <ds:schemaRef ds:uri="ESRI.ArcGIS.Mapping.OfficeIntegration.PowerPointInfo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Ocean design template</Template>
  <TotalTime>0</TotalTime>
  <Words>2022</Words>
  <Application>Microsoft Office PowerPoint</Application>
  <PresentationFormat>Widescreen</PresentationFormat>
  <Paragraphs>284</Paragraphs>
  <Slides>34</Slides>
  <Notes>20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34</vt:i4>
      </vt:variant>
    </vt:vector>
  </HeadingPairs>
  <TitlesOfParts>
    <vt:vector size="39" baseType="lpstr">
      <vt:lpstr>Arial</vt:lpstr>
      <vt:lpstr>Calibri</vt:lpstr>
      <vt:lpstr>Goudy Old Style</vt:lpstr>
      <vt:lpstr>Wingdings</vt:lpstr>
      <vt:lpstr>Ocean design template</vt:lpstr>
      <vt:lpstr>Moving towards a restored Chesapeake Bay watershed</vt:lpstr>
      <vt:lpstr>PowerPoint Presentation</vt:lpstr>
      <vt:lpstr>Chesapeake Bay TMDL Based on  7 Watershed Implementation Plans</vt:lpstr>
      <vt:lpstr>PowerPoint Presentation</vt:lpstr>
      <vt:lpstr>Phase II &amp; III WIPs: Taking it local</vt:lpstr>
      <vt:lpstr>We are making progress</vt:lpstr>
      <vt:lpstr>What is the midpoint assessment?</vt:lpstr>
      <vt:lpstr>Midpoint assessment guiding principles</vt:lpstr>
      <vt:lpstr>Midpoint assessment priority-setting</vt:lpstr>
      <vt:lpstr>PowerPoint Presentation</vt:lpstr>
      <vt:lpstr>Strategic issues of the midpoint assessment </vt:lpstr>
      <vt:lpstr>How have we engaged and will continue to engage local governments in the midpoint assessment?</vt:lpstr>
      <vt:lpstr>Strategic issues of the midpoint assessment</vt:lpstr>
      <vt:lpstr>Strategic issues of the midpoint assessment</vt:lpstr>
      <vt:lpstr>Strategic issues of the midpoint assessment</vt:lpstr>
      <vt:lpstr>Strategic issues of the midpoint assessment</vt:lpstr>
      <vt:lpstr>Phase iii wips: A greater local focus </vt:lpstr>
      <vt:lpstr>PowerPoint Presentation</vt:lpstr>
      <vt:lpstr>Stakeholder Breakdown</vt:lpstr>
      <vt:lpstr>Stakeholder Breakdown (continued)</vt:lpstr>
      <vt:lpstr>Three Stories</vt:lpstr>
      <vt:lpstr>What Has Been Valuable</vt:lpstr>
      <vt:lpstr>Many Shared Concerns and Ideas</vt:lpstr>
      <vt:lpstr>Equity</vt:lpstr>
      <vt:lpstr>Communication and Collaboration</vt:lpstr>
      <vt:lpstr>Accountability and Flexibility </vt:lpstr>
      <vt:lpstr>Need for Support </vt:lpstr>
      <vt:lpstr>Schedule</vt:lpstr>
      <vt:lpstr>The Bay Model   </vt:lpstr>
      <vt:lpstr>Locality Questions</vt:lpstr>
      <vt:lpstr>Stakeholder Assessment Action Plan</vt:lpstr>
      <vt:lpstr>Bottom line for 2025 goal</vt:lpstr>
      <vt:lpstr>PowerPoint Presentation</vt:lpstr>
      <vt:lpstr>Questions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/>
  <cp:lastModifiedBy/>
  <cp:revision>1</cp:revision>
  <dcterms:created xsi:type="dcterms:W3CDTF">2015-03-23T16:35:55Z</dcterms:created>
  <dcterms:modified xsi:type="dcterms:W3CDTF">2015-12-03T01:45:00Z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TC034605359991</vt:lpwstr>
  </property>
</Properties>
</file>