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22"/>
  </p:notesMasterIdLst>
  <p:sldIdLst>
    <p:sldId id="256" r:id="rId2"/>
    <p:sldId id="285" r:id="rId3"/>
    <p:sldId id="260" r:id="rId4"/>
    <p:sldId id="275" r:id="rId5"/>
    <p:sldId id="261" r:id="rId6"/>
    <p:sldId id="262" r:id="rId7"/>
    <p:sldId id="263" r:id="rId8"/>
    <p:sldId id="258" r:id="rId9"/>
    <p:sldId id="259" r:id="rId10"/>
    <p:sldId id="289" r:id="rId11"/>
    <p:sldId id="288" r:id="rId12"/>
    <p:sldId id="265" r:id="rId13"/>
    <p:sldId id="267" r:id="rId14"/>
    <p:sldId id="274" r:id="rId15"/>
    <p:sldId id="287" r:id="rId16"/>
    <p:sldId id="270" r:id="rId17"/>
    <p:sldId id="286" r:id="rId18"/>
    <p:sldId id="290" r:id="rId19"/>
    <p:sldId id="291" r:id="rId20"/>
    <p:sldId id="292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8F1BC8E-0A78-454A-981C-2F8DA54C0B0D}" type="datetimeFigureOut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DEBE495-5E72-4B3A-AE77-0D8614C8DEFA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DEBE495-5E72-4B3A-AE77-0D8614C8DEFA}" type="slidenum">
              <a:rPr lang="en-US" smtClean="0"/>
              <a:pPr/>
              <a:t>5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E87CD7-0DB1-4ECA-8F22-DA0089EAB345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C3E3ECC-22A3-46B5-81EE-39B1760D8D57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54D7-25F8-4BA6-9878-C5DAFD570362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F7E50B-CA93-4163-8318-99DE388915CF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E84F50-6A7C-41E8-8C7E-7050DB8590FE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1ABF1-3E56-4996-A714-1AD077EA65E5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AB5E4C-F6E9-42BE-B060-5827492F974A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D0B6FC-CDAA-4486-A074-4A4351FC9FC2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290025-AF7D-49D5-826A-C3906E5E3B4F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1E810E4-BE50-42FA-8D24-009F1D677BCA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3FAFB4-7188-4A3A-B44F-2C43B9B463D4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7172C9-176B-4D2C-9E3E-53781E7C3607}" type="datetime1">
              <a:rPr lang="en-US" smtClean="0"/>
              <a:pPr/>
              <a:t>2/3/2012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7FA602-1E09-4CBC-84FE-772522582C2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hesapeakebay.net/" TargetMode="Externa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772400" cy="2514599"/>
          </a:xfrm>
        </p:spPr>
        <p:txBody>
          <a:bodyPr>
            <a:normAutofit fontScale="90000"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CBP Partnership Proposal for Ensuring Full Accountability of Best Practices and Technologies Implemented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47800" y="4419600"/>
            <a:ext cx="6400800" cy="1752600"/>
          </a:xfrm>
        </p:spPr>
        <p:txBody>
          <a:bodyPr/>
          <a:lstStyle/>
          <a:p>
            <a:r>
              <a:rPr lang="en-US" dirty="0" smtClean="0"/>
              <a:t>CBP </a:t>
            </a:r>
            <a:r>
              <a:rPr lang="en-US" dirty="0" smtClean="0"/>
              <a:t>Management Board Briefing</a:t>
            </a:r>
            <a:endParaRPr lang="en-US" dirty="0" smtClean="0"/>
          </a:p>
          <a:p>
            <a:r>
              <a:rPr lang="en-US" dirty="0" smtClean="0"/>
              <a:t>February </a:t>
            </a:r>
            <a:r>
              <a:rPr lang="en-US" dirty="0" smtClean="0"/>
              <a:t>9, 2012 Conference Call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In Parallel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4864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Federal Cost Shared Practices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Complete work by USGS through MOUs with NRCS and FSA to provide jurisdictions and wider partnership with full access to all federal cost shared agricultural conservation practices</a:t>
            </a:r>
          </a:p>
          <a:p>
            <a:pPr>
              <a:lnSpc>
                <a:spcPct val="110000"/>
              </a:lnSpc>
              <a:spcAft>
                <a:spcPts val="1200"/>
              </a:spcAft>
            </a:pPr>
            <a:endParaRPr lang="en-US" sz="2800" b="1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Double Counting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Complete work by USGS, states, NRCS and FSA to put in place protocols for preventing double counting of individual practices funded by multiple sources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10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In Parallel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4864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Historic Data Clean-up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Jurisdictions’ completion or commitment to finish clean up for tracked and reported practices from1985 to present using CBRAP funds and/or EPA contractor resources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10000"/>
              </a:lnSpc>
              <a:spcAft>
                <a:spcPts val="1200"/>
              </a:spcAft>
            </a:pPr>
            <a:endParaRPr lang="en-US" sz="2800" b="1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Practice Life Spans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Partnership agreement on practice specific life spans and information management protocols for enforcing those life spans within each jurisdictions’ NEIEN-based BMP tracking, verification and reporting system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11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Proposed Schedule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4864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January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WQGIT briefing/decisions on proposed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approach</a:t>
            </a: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February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Briefings for MB, PSC and decisions to proceed with process, schedule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Jan-March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Source sector/habitat workgroups review syntheses, reach agreement on protocols</a:t>
            </a: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Jan-March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Workgroups/teams with model simulation, tracking, reporting, accountability, and offsets/trading responsibilities address in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parallel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12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Proposed Schedule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7150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Late March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CBPO source sector/habitat teams weave together integrated set of draft recommendations</a:t>
            </a: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April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WQGIT reviews/modifies/approves set of recommendations to go to Management Board</a:t>
            </a: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Spring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Reviews by the other five GITs; BMP verification briefings for CAC, LGAC, and STAC</a:t>
            </a: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Late Spring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Convene BMP Verification Panel; seek their involvement in principles review, workgroup protocol development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50000"/>
              </a:lnSpc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13</a:t>
            </a:fld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Proposed Schedule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7150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May-June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MB reviews/modifies/approves set of recommendations to go to Principals’ Staff Committee</a:t>
            </a:r>
            <a:endParaRPr lang="en-US" sz="2800" b="1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May/June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Highlight focus on BMP verification, expanded accounting for practices at EC meeting</a:t>
            </a:r>
            <a:endParaRPr lang="en-US" sz="2800" b="1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Summer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PSC reviews/modifies/adopts the BMP verification program for the partnership and formally communicates to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partners/stakeholders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14</a:t>
            </a:fld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Proposed Schedule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7150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Starting </a:t>
            </a: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Fall/Winter 2012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jurisdictions present their proposed BMP verification programs to the Panel for review</a:t>
            </a: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2013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Following CBP Partnership approval of their BMP verification program, jurisdictions can track, verify,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report,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and receive credit for the full array of cost shared and non-cost shared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practices</a:t>
            </a: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2014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Account for expanded verified practices, technologies when reporting on 2012-2013 milestones and developing 2014-2015 milestones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50000"/>
              </a:lnSpc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15</a:t>
            </a:fld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295400" y="2362200"/>
            <a:ext cx="64008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400" b="1" dirty="0" smtClean="0">
                <a:latin typeface="Arial" pitchFamily="34" charset="0"/>
                <a:cs typeface="Arial" pitchFamily="34" charset="0"/>
              </a:rPr>
              <a:t>Questions from </a:t>
            </a:r>
            <a:r>
              <a:rPr lang="en-US" sz="4400" b="1" dirty="0" smtClean="0">
                <a:latin typeface="Arial" pitchFamily="34" charset="0"/>
                <a:cs typeface="Arial" pitchFamily="34" charset="0"/>
              </a:rPr>
              <a:t>MB </a:t>
            </a:r>
            <a:r>
              <a:rPr lang="en-US" sz="4400" b="1" dirty="0" smtClean="0">
                <a:latin typeface="Arial" pitchFamily="34" charset="0"/>
                <a:cs typeface="Arial" pitchFamily="34" charset="0"/>
              </a:rPr>
              <a:t>Members</a:t>
            </a:r>
            <a:endParaRPr lang="en-US" sz="44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16</a:t>
            </a:fld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3600" b="1" dirty="0" smtClean="0">
                <a:latin typeface="Arial" pitchFamily="34" charset="0"/>
                <a:cs typeface="Arial" pitchFamily="34" charset="0"/>
              </a:rPr>
              <a:t>Request </a:t>
            </a:r>
            <a:r>
              <a:rPr lang="en-US" sz="3600" b="1" dirty="0" smtClean="0">
                <a:latin typeface="Arial" pitchFamily="34" charset="0"/>
                <a:cs typeface="Arial" pitchFamily="34" charset="0"/>
              </a:rPr>
              <a:t>for </a:t>
            </a:r>
            <a:r>
              <a:rPr lang="en-US" sz="3600" b="1" dirty="0" smtClean="0">
                <a:latin typeface="Arial" pitchFamily="34" charset="0"/>
                <a:cs typeface="Arial" pitchFamily="34" charset="0"/>
              </a:rPr>
              <a:t>Decision</a:t>
            </a:r>
            <a:endParaRPr lang="en-US" sz="36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686800" cy="57150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Requested </a:t>
            </a: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Decision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MB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agreement to proceed forward with the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process/schedule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as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modified and recommended by WQGIT</a:t>
            </a:r>
          </a:p>
          <a:p>
            <a:pPr lvl="1">
              <a:lnSpc>
                <a:spcPct val="110000"/>
              </a:lnSpc>
              <a:spcAft>
                <a:spcPts val="1200"/>
              </a:spcAft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Continue forward and engage source sector and habitat workgroups as well as accounting workgroup/teams on protocol development</a:t>
            </a:r>
          </a:p>
          <a:p>
            <a:pPr lvl="1">
              <a:lnSpc>
                <a:spcPct val="110000"/>
              </a:lnSpc>
              <a:spcAft>
                <a:spcPts val="1200"/>
              </a:spcAft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Convene small ‘steering committee’ under WQGIT to guide process all the way up through final PSC decisions</a:t>
            </a:r>
          </a:p>
          <a:p>
            <a:pPr lvl="1">
              <a:lnSpc>
                <a:spcPct val="110000"/>
              </a:lnSpc>
              <a:spcAft>
                <a:spcPts val="1200"/>
              </a:spcAft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Briefing for PSC on February 16</a:t>
            </a:r>
          </a:p>
          <a:p>
            <a:pPr lvl="1">
              <a:lnSpc>
                <a:spcPct val="110000"/>
              </a:lnSpc>
              <a:spcAft>
                <a:spcPts val="1200"/>
              </a:spcAft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Briefings for CBP Advisory Committee in March</a:t>
            </a:r>
            <a:endParaRPr lang="en-US" sz="24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50000"/>
              </a:lnSpc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17</a:t>
            </a:fld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3600" b="1" dirty="0" smtClean="0">
                <a:latin typeface="Arial" pitchFamily="34" charset="0"/>
                <a:cs typeface="Arial" pitchFamily="34" charset="0"/>
              </a:rPr>
              <a:t>Request </a:t>
            </a:r>
            <a:r>
              <a:rPr lang="en-US" sz="3600" b="1" dirty="0" smtClean="0">
                <a:latin typeface="Arial" pitchFamily="34" charset="0"/>
                <a:cs typeface="Arial" pitchFamily="34" charset="0"/>
              </a:rPr>
              <a:t>for </a:t>
            </a:r>
            <a:r>
              <a:rPr lang="en-US" sz="3600" b="1" dirty="0" smtClean="0">
                <a:latin typeface="Arial" pitchFamily="34" charset="0"/>
                <a:cs typeface="Arial" pitchFamily="34" charset="0"/>
              </a:rPr>
              <a:t>Action</a:t>
            </a:r>
            <a:endParaRPr lang="en-US" sz="36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7150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Requested </a:t>
            </a: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Action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Provide specific direction on where within the overall process and schedule the MB wants briefing updates and wants to weigh in on decision making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 lvl="1">
              <a:lnSpc>
                <a:spcPct val="110000"/>
              </a:lnSpc>
              <a:spcAft>
                <a:spcPts val="1200"/>
              </a:spcAft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Briefing update(s) at upcoming MB March meeting, April conference call? </a:t>
            </a:r>
          </a:p>
          <a:p>
            <a:pPr lvl="1">
              <a:lnSpc>
                <a:spcPct val="110000"/>
              </a:lnSpc>
              <a:spcAft>
                <a:spcPts val="1200"/>
              </a:spcAft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May/June review/modification/approval of draft CBP BMP Verification Program to go forward to PSC for final partnership review/adoption</a:t>
            </a:r>
          </a:p>
          <a:p>
            <a:pPr lvl="1">
              <a:lnSpc>
                <a:spcPct val="110000"/>
              </a:lnSpc>
              <a:spcAft>
                <a:spcPts val="1200"/>
              </a:spcAft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Briefings on states’ proposed verification programs starting in the summer?</a:t>
            </a:r>
            <a:endParaRPr lang="en-US" sz="24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18</a:t>
            </a:fld>
            <a:endParaRPr lang="en-US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3600" b="1" dirty="0" smtClean="0">
                <a:latin typeface="Arial" pitchFamily="34" charset="0"/>
                <a:cs typeface="Arial" pitchFamily="34" charset="0"/>
              </a:rPr>
              <a:t>Request </a:t>
            </a:r>
            <a:r>
              <a:rPr lang="en-US" sz="3600" b="1" dirty="0" smtClean="0">
                <a:latin typeface="Arial" pitchFamily="34" charset="0"/>
                <a:cs typeface="Arial" pitchFamily="34" charset="0"/>
              </a:rPr>
              <a:t>for </a:t>
            </a:r>
            <a:r>
              <a:rPr lang="en-US" sz="3600" b="1" dirty="0" smtClean="0">
                <a:latin typeface="Arial" pitchFamily="34" charset="0"/>
                <a:cs typeface="Arial" pitchFamily="34" charset="0"/>
              </a:rPr>
              <a:t>Action</a:t>
            </a:r>
            <a:endParaRPr lang="en-US" sz="36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7150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Requested </a:t>
            </a: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Action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Provide specific direction on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who within the Partnership will make decisions on the BMP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Verification Panel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membership</a:t>
            </a:r>
          </a:p>
          <a:p>
            <a:pPr lvl="1">
              <a:lnSpc>
                <a:spcPct val="110000"/>
              </a:lnSpc>
              <a:spcAft>
                <a:spcPts val="1200"/>
              </a:spcAft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Management Board?</a:t>
            </a:r>
          </a:p>
          <a:p>
            <a:pPr lvl="1">
              <a:lnSpc>
                <a:spcPct val="110000"/>
              </a:lnSpc>
              <a:spcAft>
                <a:spcPts val="1200"/>
              </a:spcAft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Principals’ Staff Committee?</a:t>
            </a:r>
            <a:endParaRPr lang="en-US" sz="24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50000"/>
              </a:lnSpc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19</a:t>
            </a:fld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3600" b="1" dirty="0" smtClean="0">
                <a:latin typeface="Arial" pitchFamily="34" charset="0"/>
                <a:cs typeface="Arial" pitchFamily="34" charset="0"/>
              </a:rPr>
              <a:t>Requests for Decisions/Actions</a:t>
            </a:r>
            <a:endParaRPr lang="en-US" sz="36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715000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Requested Decision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MB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agreement to proceed forward with the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process/schedule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as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modified and recommended by WQGIT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Requested </a:t>
            </a: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Action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Provide specific direction on where within the overall process and schedule the MB wants briefing updates and wants to weigh in on decision making</a:t>
            </a:r>
          </a:p>
          <a:p>
            <a:pPr>
              <a:lnSpc>
                <a:spcPct val="110000"/>
              </a:lnSpc>
              <a:spcAft>
                <a:spcPts val="1200"/>
              </a:spcAft>
            </a:pP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Requested Action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: Provide specific direction on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who within the Partnership will make decisions on the BMP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Verification Panel membership</a:t>
            </a: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lnSpc>
                <a:spcPct val="150000"/>
              </a:lnSpc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2</a:t>
            </a:fld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20</a:t>
            </a:fld>
            <a:endParaRPr lang="en-US" dirty="0"/>
          </a:p>
        </p:txBody>
      </p:sp>
      <p:sp>
        <p:nvSpPr>
          <p:cNvPr id="3" name="Text Box 3"/>
          <p:cNvSpPr txBox="1">
            <a:spLocks noChangeArrowheads="1"/>
          </p:cNvSpPr>
          <p:nvPr/>
        </p:nvSpPr>
        <p:spPr bwMode="auto">
          <a:xfrm>
            <a:off x="685800" y="1066800"/>
            <a:ext cx="7696200" cy="518603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n-US" sz="2800" b="1" dirty="0">
                <a:latin typeface="Arial" charset="0"/>
                <a:cs typeface="Times New Roman" pitchFamily="18" charset="0"/>
              </a:rPr>
              <a:t>Rich Batiuk</a:t>
            </a:r>
          </a:p>
          <a:p>
            <a:pPr algn="ctr">
              <a:spcBef>
                <a:spcPct val="50000"/>
              </a:spcBef>
            </a:pPr>
            <a:r>
              <a:rPr lang="en-US" sz="2400" dirty="0">
                <a:latin typeface="Arial" charset="0"/>
                <a:cs typeface="Times New Roman" pitchFamily="18" charset="0"/>
              </a:rPr>
              <a:t>Associate Director for Science</a:t>
            </a:r>
          </a:p>
          <a:p>
            <a:pPr algn="ctr"/>
            <a:r>
              <a:rPr lang="en-US" sz="2400" dirty="0">
                <a:latin typeface="Arial" charset="0"/>
                <a:cs typeface="Times New Roman" pitchFamily="18" charset="0"/>
              </a:rPr>
              <a:t>U.S. Environmental Protection Agency</a:t>
            </a:r>
          </a:p>
          <a:p>
            <a:pPr algn="ctr"/>
            <a:r>
              <a:rPr lang="en-US" sz="2400" dirty="0">
                <a:latin typeface="Arial" charset="0"/>
                <a:cs typeface="Times New Roman" pitchFamily="18" charset="0"/>
              </a:rPr>
              <a:t>Chesapeake Bay Program Office </a:t>
            </a:r>
            <a:br>
              <a:rPr lang="en-US" sz="2400" dirty="0">
                <a:latin typeface="Arial" charset="0"/>
                <a:cs typeface="Times New Roman" pitchFamily="18" charset="0"/>
              </a:rPr>
            </a:br>
            <a:r>
              <a:rPr lang="en-US" sz="2400" dirty="0">
                <a:latin typeface="Arial" charset="0"/>
                <a:cs typeface="Times New Roman" pitchFamily="18" charset="0"/>
              </a:rPr>
              <a:t>410 Severn </a:t>
            </a:r>
            <a:r>
              <a:rPr lang="en-US" sz="2400" dirty="0" smtClean="0">
                <a:latin typeface="Arial" charset="0"/>
                <a:cs typeface="Times New Roman" pitchFamily="18" charset="0"/>
              </a:rPr>
              <a:t>Avenue</a:t>
            </a:r>
            <a:r>
              <a:rPr lang="en-US" sz="2400" dirty="0">
                <a:latin typeface="Arial" charset="0"/>
                <a:cs typeface="Times New Roman" pitchFamily="18" charset="0"/>
              </a:rPr>
              <a:t/>
            </a:r>
            <a:br>
              <a:rPr lang="en-US" sz="2400" dirty="0">
                <a:latin typeface="Arial" charset="0"/>
                <a:cs typeface="Times New Roman" pitchFamily="18" charset="0"/>
              </a:rPr>
            </a:br>
            <a:r>
              <a:rPr lang="en-US" sz="2400" dirty="0">
                <a:latin typeface="Arial" charset="0"/>
                <a:cs typeface="Times New Roman" pitchFamily="18" charset="0"/>
              </a:rPr>
              <a:t>Annapolis, MD  21403 </a:t>
            </a:r>
          </a:p>
          <a:p>
            <a:pPr algn="ctr">
              <a:spcBef>
                <a:spcPct val="50000"/>
              </a:spcBef>
            </a:pPr>
            <a:r>
              <a:rPr lang="en-US" sz="2400" dirty="0" smtClean="0">
                <a:latin typeface="Arial" charset="0"/>
                <a:cs typeface="Times New Roman" pitchFamily="18" charset="0"/>
              </a:rPr>
              <a:t>410-267-5731 (office)</a:t>
            </a:r>
          </a:p>
          <a:p>
            <a:pPr algn="ctr">
              <a:spcBef>
                <a:spcPct val="50000"/>
              </a:spcBef>
            </a:pPr>
            <a:r>
              <a:rPr lang="en-US" sz="2400" dirty="0" smtClean="0">
                <a:latin typeface="Arial" charset="0"/>
                <a:cs typeface="Times New Roman" pitchFamily="18" charset="0"/>
              </a:rPr>
              <a:t>443-223-7823 (cell)</a:t>
            </a:r>
            <a:endParaRPr lang="en-US" sz="2400" dirty="0">
              <a:latin typeface="Arial" charset="0"/>
              <a:cs typeface="Times New Roman" pitchFamily="18" charset="0"/>
            </a:endParaRPr>
          </a:p>
          <a:p>
            <a:pPr algn="ctr">
              <a:spcBef>
                <a:spcPct val="50000"/>
              </a:spcBef>
            </a:pPr>
            <a:r>
              <a:rPr lang="en-US" sz="2400" dirty="0">
                <a:latin typeface="Arial" charset="0"/>
                <a:cs typeface="Times New Roman" pitchFamily="18" charset="0"/>
              </a:rPr>
              <a:t>batiuk.richard@epa.gov</a:t>
            </a:r>
          </a:p>
          <a:p>
            <a:pPr algn="ctr">
              <a:spcBef>
                <a:spcPct val="50000"/>
              </a:spcBef>
            </a:pPr>
            <a:r>
              <a:rPr lang="en-US" sz="2400" b="0" dirty="0">
                <a:latin typeface="Arial" charset="0"/>
                <a:cs typeface="Times New Roman" pitchFamily="18" charset="0"/>
                <a:hlinkClick r:id="rId2"/>
              </a:rPr>
              <a:t>www.chesapeakebay.net</a:t>
            </a:r>
            <a:endParaRPr lang="en-US" sz="2400" b="0" dirty="0">
              <a:latin typeface="Arial" charset="0"/>
              <a:cs typeface="Times New Roman" pitchFamily="18" charset="0"/>
            </a:endParaRPr>
          </a:p>
          <a:p>
            <a:pPr>
              <a:spcBef>
                <a:spcPct val="50000"/>
              </a:spcBef>
            </a:pPr>
            <a:endParaRPr lang="en-US" b="0" dirty="0">
              <a:latin typeface="Arial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Verification Requests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257800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Citizen Advisory Committee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Repeated requests for BMP verification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Chesapeake Executive Order Strategy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USDA and EPA commitment to develop/implement mechanism for tracking/reporting ‘voluntary conservation practices’ by July 2012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NRC’s Ches Bay Independent Evaluation Report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Five science-based conclusions focused on ‘accurate tracking of BMPs’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Chesapeake Bay TMDL’s Appendix S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EPA expectations for offset credit verification</a:t>
            </a:r>
            <a:endParaRPr lang="en-US" sz="24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3</a:t>
            </a:fld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Verification Requests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610600" cy="5715000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September 8, 2008 Letter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“…EPA will use the Bay TMDL to promote transparency and accountability…” </a:t>
            </a:r>
          </a:p>
          <a:p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November 4, 2009 WIP Expectations Letter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“…reasonable assurance…”</a:t>
            </a:r>
          </a:p>
          <a:p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December 29, 2009 Accountability Letter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“…the establishment of an accountability framework…”</a:t>
            </a:r>
          </a:p>
          <a:p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April 2, 2010 Phase I WIP Guide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“Element 6: Tracking and Reporting Protocols”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4</a:t>
            </a:fld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Verification Work Underway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534400" cy="5257800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NEIEN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Successful submission of 2010 progress data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NACD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Project for development of data collection/verification protocols for non-cost shared ag practices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USGS MOU’s with NRCS/FSA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Improving access to federal cost-shared data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USDA Office of Environmental Markets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Synthesis of verification of environ. credits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Responses to NRC CB Indep. Evaluation Report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MB’s recommended responses sent to PSC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5</a:t>
            </a:fld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Proposal to Partnership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458200" cy="5257800"/>
          </a:xfrm>
        </p:spPr>
        <p:txBody>
          <a:bodyPr>
            <a:normAutofit/>
          </a:bodyPr>
          <a:lstStyle/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Build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a Partnership-wide BMP Verification Program working up </a:t>
            </a:r>
            <a:r>
              <a:rPr lang="en-US" sz="2800" dirty="0" smtClean="0">
                <a:latin typeface="Arial" pitchFamily="34" charset="0"/>
                <a:cs typeface="Arial" pitchFamily="34" charset="0"/>
              </a:rPr>
              <a:t>through CBP Partnership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Source/Habitat Workgroups      GITs     MB      PSC</a:t>
            </a: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Address full array of practices across all sources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Agricultural lands, forest 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lands, 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wetlands, developed lands, 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on-site treatment systems, 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wastewater dischargers, stream corridors, </a:t>
            </a:r>
            <a:r>
              <a:rPr lang="en-US" sz="2400" dirty="0">
                <a:latin typeface="Arial" pitchFamily="34" charset="0"/>
                <a:cs typeface="Arial" pitchFamily="34" charset="0"/>
              </a:rPr>
              <a:t>tidal shorelines </a:t>
            </a:r>
            <a:endParaRPr lang="en-US" sz="24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Factor in innovative approaches taken by jurisdictions, local municipalities, and conservation districts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Recognize unique circumstances across the partnership and that one size does not fit all</a:t>
            </a:r>
          </a:p>
        </p:txBody>
      </p:sp>
      <p:sp>
        <p:nvSpPr>
          <p:cNvPr id="4" name="Down Arrow 3"/>
          <p:cNvSpPr/>
          <p:nvPr/>
        </p:nvSpPr>
        <p:spPr>
          <a:xfrm rot="-5400000">
            <a:off x="5029984" y="2132816"/>
            <a:ext cx="189679" cy="34364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Down Arrow 4"/>
          <p:cNvSpPr/>
          <p:nvPr/>
        </p:nvSpPr>
        <p:spPr>
          <a:xfrm rot="-5400000">
            <a:off x="7011184" y="2132816"/>
            <a:ext cx="189679" cy="34364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Down Arrow 5"/>
          <p:cNvSpPr/>
          <p:nvPr/>
        </p:nvSpPr>
        <p:spPr>
          <a:xfrm rot="-5400000">
            <a:off x="6096784" y="2132816"/>
            <a:ext cx="189679" cy="34364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6</a:t>
            </a:fld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9144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pitchFamily="34" charset="0"/>
                <a:cs typeface="Arial" pitchFamily="34" charset="0"/>
              </a:rPr>
              <a:t>Verification Framework</a:t>
            </a:r>
            <a:endParaRPr lang="en-US" sz="40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990600"/>
            <a:ext cx="8686800" cy="5867400"/>
          </a:xfrm>
        </p:spPr>
        <p:txBody>
          <a:bodyPr>
            <a:normAutofit lnSpcReduction="10000"/>
          </a:bodyPr>
          <a:lstStyle/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Verification </a:t>
            </a: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principles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Partnership agreement on principles to guide the jurisdictions’ 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development/implementation </a:t>
            </a:r>
            <a:r>
              <a:rPr lang="en-US" sz="2400" dirty="0" smtClean="0">
                <a:latin typeface="Arial" pitchFamily="34" charset="0"/>
                <a:cs typeface="Arial" pitchFamily="34" charset="0"/>
              </a:rPr>
              <a:t>of verification programs</a:t>
            </a:r>
          </a:p>
          <a:p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Source sector-specific verification </a:t>
            </a: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protocols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Developed through the WQGIT’s source sector workgroups and Vital Habitat GIT’s habitat workgroups and approved by the Partnership</a:t>
            </a:r>
          </a:p>
          <a:p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Verification </a:t>
            </a:r>
            <a:r>
              <a:rPr lang="en-US" sz="2800" b="1" dirty="0" smtClean="0">
                <a:latin typeface="Arial" pitchFamily="34" charset="0"/>
                <a:cs typeface="Arial" pitchFamily="34" charset="0"/>
              </a:rPr>
              <a:t>panel</a:t>
            </a:r>
          </a:p>
          <a:p>
            <a:pPr lvl="1"/>
            <a:r>
              <a:rPr lang="en-US" sz="2400" dirty="0" smtClean="0">
                <a:latin typeface="Arial" pitchFamily="34" charset="0"/>
                <a:cs typeface="Arial" pitchFamily="34" charset="0"/>
              </a:rPr>
              <a:t>Verification experts charged by the Partnership to review/make recommendations on jurisdictions’ proposed verification programs (aka BMP panels)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7</a:t>
            </a:fld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2362200" y="2590800"/>
            <a:ext cx="38862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3) CBPO Source Sector Teams’ narrative syntheses of available info on verification protocols shared with workgroups/teams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828800" y="1447800"/>
            <a:ext cx="3276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2) WQGIT review/approval to proceed with proposed approach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52400" y="152400"/>
            <a:ext cx="3048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1) CBPO Source Sector Teams’ presentation of  proposed approach to WQGIT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52400" y="3962400"/>
            <a:ext cx="32004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4a) Source Sector and Habitat Workgroups review, discuss, and agree on source sector-specific verification protocols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495800" y="3886200"/>
            <a:ext cx="4648200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4b) Watershed Technical Wkgp, NEIEN Team, Bay TAS Team, and Offsets and Trading Wkgp consider implications for Partnership’s model simulation, tracking, reporting and accountability systems, offset/trading programs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438400" y="5780782"/>
            <a:ext cx="38100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Arial" pitchFamily="34" charset="0"/>
                <a:cs typeface="Arial" pitchFamily="34" charset="0"/>
              </a:rPr>
              <a:t>5</a:t>
            </a:r>
            <a:r>
              <a:rPr lang="en-US" sz="1600" dirty="0" smtClean="0">
                <a:latin typeface="Arial" pitchFamily="34" charset="0"/>
                <a:cs typeface="Arial" pitchFamily="34" charset="0"/>
              </a:rPr>
              <a:t>) Outcomes from all the WQGIT’s  and Vital Habitats GIT’s workgroups/teams woven together into draft BMP verification principles and protocols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7" name="Down Arrow 16"/>
          <p:cNvSpPr/>
          <p:nvPr/>
        </p:nvSpPr>
        <p:spPr>
          <a:xfrm rot="-2700000">
            <a:off x="2371757" y="922391"/>
            <a:ext cx="256325" cy="56425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Down Arrow 17"/>
          <p:cNvSpPr/>
          <p:nvPr/>
        </p:nvSpPr>
        <p:spPr>
          <a:xfrm rot="-2700000">
            <a:off x="3667157" y="2065392"/>
            <a:ext cx="256325" cy="56425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9" name="Down Arrow 18"/>
          <p:cNvSpPr/>
          <p:nvPr/>
        </p:nvSpPr>
        <p:spPr>
          <a:xfrm rot="-2700000">
            <a:off x="5800756" y="3360792"/>
            <a:ext cx="256325" cy="56425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Down Arrow 19"/>
          <p:cNvSpPr/>
          <p:nvPr/>
        </p:nvSpPr>
        <p:spPr>
          <a:xfrm rot="2700000">
            <a:off x="2447955" y="3360791"/>
            <a:ext cx="256325" cy="56425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1" name="Down Arrow 20"/>
          <p:cNvSpPr/>
          <p:nvPr/>
        </p:nvSpPr>
        <p:spPr>
          <a:xfrm rot="-2700000">
            <a:off x="2524158" y="5189592"/>
            <a:ext cx="256325" cy="56425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Down Arrow 21"/>
          <p:cNvSpPr/>
          <p:nvPr/>
        </p:nvSpPr>
        <p:spPr>
          <a:xfrm rot="2700000">
            <a:off x="5648357" y="5265791"/>
            <a:ext cx="256325" cy="564255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3" name="Rectangle 22"/>
          <p:cNvSpPr/>
          <p:nvPr/>
        </p:nvSpPr>
        <p:spPr>
          <a:xfrm>
            <a:off x="152400" y="152400"/>
            <a:ext cx="3048000" cy="762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" name="Rectangle 23"/>
          <p:cNvSpPr/>
          <p:nvPr/>
        </p:nvSpPr>
        <p:spPr>
          <a:xfrm>
            <a:off x="1828800" y="1447800"/>
            <a:ext cx="3124200" cy="6096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Rectangle 24"/>
          <p:cNvSpPr/>
          <p:nvPr/>
        </p:nvSpPr>
        <p:spPr>
          <a:xfrm>
            <a:off x="2438400" y="5791200"/>
            <a:ext cx="3810000" cy="1066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Rectangle 25"/>
          <p:cNvSpPr/>
          <p:nvPr/>
        </p:nvSpPr>
        <p:spPr>
          <a:xfrm>
            <a:off x="4495800" y="3886200"/>
            <a:ext cx="4495800" cy="13716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Rectangle 26"/>
          <p:cNvSpPr/>
          <p:nvPr/>
        </p:nvSpPr>
        <p:spPr>
          <a:xfrm>
            <a:off x="152400" y="3962400"/>
            <a:ext cx="3124200" cy="1066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Rectangle 27"/>
          <p:cNvSpPr/>
          <p:nvPr/>
        </p:nvSpPr>
        <p:spPr>
          <a:xfrm>
            <a:off x="2362200" y="2590800"/>
            <a:ext cx="3810000" cy="762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TextBox 29"/>
          <p:cNvSpPr txBox="1"/>
          <p:nvPr/>
        </p:nvSpPr>
        <p:spPr>
          <a:xfrm>
            <a:off x="4267200" y="152400"/>
            <a:ext cx="487680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>
                <a:latin typeface="Arial" pitchFamily="34" charset="0"/>
                <a:cs typeface="Arial" pitchFamily="34" charset="0"/>
              </a:rPr>
              <a:t>PROPOSED PARTNERSHIP APPROACH</a:t>
            </a:r>
            <a:endParaRPr lang="en-US" sz="28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1" name="Slide Number Placeholder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FA602-1E09-4CBC-84FE-772522582C20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29" name="TextBox 28"/>
          <p:cNvSpPr txBox="1"/>
          <p:nvPr/>
        </p:nvSpPr>
        <p:spPr>
          <a:xfrm>
            <a:off x="5105400" y="1371600"/>
            <a:ext cx="144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Completed 1/9/2012</a:t>
            </a:r>
            <a:endParaRPr lang="en-US" b="1" dirty="0">
              <a:solidFill>
                <a:srgbClr val="0000FF"/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6248400" y="2590800"/>
            <a:ext cx="144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Work Underway</a:t>
            </a:r>
            <a:endParaRPr lang="en-US" b="1" dirty="0">
              <a:solidFill>
                <a:srgbClr val="0000FF"/>
              </a:solidFill>
            </a:endParaRPr>
          </a:p>
        </p:txBody>
      </p:sp>
      <p:sp>
        <p:nvSpPr>
          <p:cNvPr id="33" name="TextBox 32"/>
          <p:cNvSpPr txBox="1"/>
          <p:nvPr/>
        </p:nvSpPr>
        <p:spPr>
          <a:xfrm>
            <a:off x="762000" y="6019800"/>
            <a:ext cx="144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Late March 2012</a:t>
            </a:r>
            <a:endParaRPr lang="en-US" b="1" dirty="0">
              <a:solidFill>
                <a:srgbClr val="0000FF"/>
              </a:solidFill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3200400" y="4114800"/>
            <a:ext cx="144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Work Underway</a:t>
            </a:r>
            <a:endParaRPr lang="en-US" b="1" dirty="0">
              <a:solidFill>
                <a:srgbClr val="0000FF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3048000" y="152400"/>
            <a:ext cx="144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Completed 1/9/2012</a:t>
            </a:r>
            <a:endParaRPr lang="en-US" b="1" dirty="0">
              <a:solidFill>
                <a:srgbClr val="0000FF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0" y="1219200"/>
            <a:ext cx="41910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6a) WQGIT review/discussion/modification/ approval to present revised draft BMP verification principles, protocols and program to Management Board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1676400" y="2667000"/>
            <a:ext cx="5562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Arial" pitchFamily="34" charset="0"/>
                <a:cs typeface="Arial" pitchFamily="34" charset="0"/>
              </a:rPr>
              <a:t>7</a:t>
            </a:r>
            <a:r>
              <a:rPr lang="en-US" sz="1600" dirty="0" smtClean="0">
                <a:latin typeface="Arial" pitchFamily="34" charset="0"/>
                <a:cs typeface="Arial" pitchFamily="34" charset="0"/>
              </a:rPr>
              <a:t>) MB review/discussion/modification/approval to present proposed BMP verification principles, protocols and program to Principals’ Staff Committee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0" y="2"/>
            <a:ext cx="4800600" cy="8382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0" y="0"/>
            <a:ext cx="48768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>
                <a:latin typeface="Arial" pitchFamily="34" charset="0"/>
                <a:cs typeface="Arial" pitchFamily="34" charset="0"/>
              </a:rPr>
              <a:t>5</a:t>
            </a:r>
            <a:r>
              <a:rPr lang="en-US" sz="1600" dirty="0" smtClean="0">
                <a:latin typeface="Arial" pitchFamily="34" charset="0"/>
                <a:cs typeface="Arial" pitchFamily="34" charset="0"/>
              </a:rPr>
              <a:t>) Outcomes from all the WQGIT/Vital Habitat GIT’s workgroups/teams woven together into draft BMP verification principles </a:t>
            </a:r>
            <a:r>
              <a:rPr lang="en-US" sz="1600" dirty="0" smtClean="0">
                <a:latin typeface="Arial" pitchFamily="34" charset="0"/>
                <a:cs typeface="Arial" pitchFamily="34" charset="0"/>
              </a:rPr>
              <a:t>and protocols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2514600" y="3886200"/>
            <a:ext cx="55626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8) PSC review/discussion/modification/adoption of BMP verification principles, protocols, and program for the Partnership 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276600" y="5029200"/>
            <a:ext cx="5334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9) PSC communication of the Partnership’s BMP Verification Program to partners and stakeholders through some formal agreement mechanism 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4495800" y="1219200"/>
            <a:ext cx="4038600" cy="1066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Rectangle 19"/>
          <p:cNvSpPr/>
          <p:nvPr/>
        </p:nvSpPr>
        <p:spPr>
          <a:xfrm>
            <a:off x="1676400" y="2667000"/>
            <a:ext cx="5257800" cy="762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1" name="Rectangle 20"/>
          <p:cNvSpPr/>
          <p:nvPr/>
        </p:nvSpPr>
        <p:spPr>
          <a:xfrm>
            <a:off x="2590800" y="3886200"/>
            <a:ext cx="5181600" cy="7620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3352800" y="5029200"/>
            <a:ext cx="5257800" cy="8382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TextBox 27"/>
          <p:cNvSpPr txBox="1"/>
          <p:nvPr/>
        </p:nvSpPr>
        <p:spPr>
          <a:xfrm>
            <a:off x="4800600" y="2"/>
            <a:ext cx="43434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>
                <a:latin typeface="Arial" pitchFamily="34" charset="0"/>
                <a:cs typeface="Arial" pitchFamily="34" charset="0"/>
              </a:rPr>
              <a:t>PROPOSED PARTNERSHIP APPROACH (Con’t)</a:t>
            </a:r>
            <a:endParaRPr lang="en-US" sz="2400" b="1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0" y="1219200"/>
            <a:ext cx="4038600" cy="10668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4495800" y="1219200"/>
            <a:ext cx="419100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6b) Parallel review of draft BMP verification principles, protocols and program by the other Goal Implementation Teams; </a:t>
            </a:r>
          </a:p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briefings for CAC, STAC, and LGAC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26" name="Down Arrow 25"/>
          <p:cNvSpPr/>
          <p:nvPr/>
        </p:nvSpPr>
        <p:spPr>
          <a:xfrm rot="2700000">
            <a:off x="5739057" y="2319655"/>
            <a:ext cx="256688" cy="38989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Down Arrow 26"/>
          <p:cNvSpPr/>
          <p:nvPr/>
        </p:nvSpPr>
        <p:spPr>
          <a:xfrm rot="-2700000">
            <a:off x="3376857" y="2319655"/>
            <a:ext cx="256688" cy="38989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Down Arrow 29"/>
          <p:cNvSpPr/>
          <p:nvPr/>
        </p:nvSpPr>
        <p:spPr>
          <a:xfrm rot="-2700000">
            <a:off x="2157656" y="871855"/>
            <a:ext cx="256688" cy="38989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1" name="Down Arrow 30"/>
          <p:cNvSpPr/>
          <p:nvPr/>
        </p:nvSpPr>
        <p:spPr>
          <a:xfrm rot="-2700000">
            <a:off x="4672256" y="3462654"/>
            <a:ext cx="256688" cy="38989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Down Arrow 31"/>
          <p:cNvSpPr/>
          <p:nvPr/>
        </p:nvSpPr>
        <p:spPr>
          <a:xfrm rot="-2700000">
            <a:off x="5586656" y="4681854"/>
            <a:ext cx="256688" cy="38989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3" name="Down Arrow 32"/>
          <p:cNvSpPr/>
          <p:nvPr/>
        </p:nvSpPr>
        <p:spPr>
          <a:xfrm rot="-2700000">
            <a:off x="6424856" y="5901055"/>
            <a:ext cx="256688" cy="38989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4" name="TextBox 33"/>
          <p:cNvSpPr txBox="1"/>
          <p:nvPr/>
        </p:nvSpPr>
        <p:spPr>
          <a:xfrm>
            <a:off x="4191000" y="6324600"/>
            <a:ext cx="45720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dirty="0" smtClean="0">
                <a:latin typeface="Arial" pitchFamily="34" charset="0"/>
                <a:cs typeface="Arial" pitchFamily="34" charset="0"/>
              </a:rPr>
              <a:t>10) </a:t>
            </a:r>
            <a:r>
              <a:rPr lang="en-US" sz="1600" dirty="0" smtClean="0">
                <a:latin typeface="Arial" pitchFamily="34" charset="0"/>
                <a:cs typeface="Arial" pitchFamily="34" charset="0"/>
              </a:rPr>
              <a:t>BMP </a:t>
            </a:r>
            <a:r>
              <a:rPr lang="en-US" sz="1600" dirty="0" smtClean="0">
                <a:latin typeface="Arial" pitchFamily="34" charset="0"/>
                <a:cs typeface="Arial" pitchFamily="34" charset="0"/>
              </a:rPr>
              <a:t>Verification </a:t>
            </a:r>
            <a:r>
              <a:rPr lang="en-US" sz="1600" dirty="0" smtClean="0">
                <a:latin typeface="Arial" pitchFamily="34" charset="0"/>
                <a:cs typeface="Arial" pitchFamily="34" charset="0"/>
              </a:rPr>
              <a:t>Panel Reviews State’s Proposed Verification Programs </a:t>
            </a:r>
            <a:endParaRPr lang="en-US" sz="16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6" name="Rectangle 35"/>
          <p:cNvSpPr/>
          <p:nvPr/>
        </p:nvSpPr>
        <p:spPr>
          <a:xfrm>
            <a:off x="4267200" y="6324600"/>
            <a:ext cx="4495800" cy="5334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7" name="Down Arrow 36"/>
          <p:cNvSpPr/>
          <p:nvPr/>
        </p:nvSpPr>
        <p:spPr>
          <a:xfrm rot="-2700000">
            <a:off x="4824656" y="871855"/>
            <a:ext cx="256688" cy="389891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5" name="TextBox 24"/>
          <p:cNvSpPr txBox="1"/>
          <p:nvPr/>
        </p:nvSpPr>
        <p:spPr>
          <a:xfrm>
            <a:off x="6248400" y="838200"/>
            <a:ext cx="274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Scheduled in March 2012</a:t>
            </a:r>
            <a:endParaRPr lang="en-US" b="1" dirty="0">
              <a:solidFill>
                <a:srgbClr val="0000FF"/>
              </a:solidFill>
            </a:endParaRPr>
          </a:p>
        </p:txBody>
      </p:sp>
      <p:sp>
        <p:nvSpPr>
          <p:cNvPr id="35" name="TextBox 34"/>
          <p:cNvSpPr txBox="1"/>
          <p:nvPr/>
        </p:nvSpPr>
        <p:spPr>
          <a:xfrm>
            <a:off x="152400" y="2667000"/>
            <a:ext cx="144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May/June 2012</a:t>
            </a:r>
            <a:endParaRPr lang="en-US" b="1" dirty="0">
              <a:solidFill>
                <a:srgbClr val="0000FF"/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1066800" y="3886200"/>
            <a:ext cx="144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Summer 2012</a:t>
            </a:r>
            <a:endParaRPr lang="en-US" b="1" dirty="0">
              <a:solidFill>
                <a:srgbClr val="0000FF"/>
              </a:solidFill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1828800" y="5181600"/>
            <a:ext cx="1447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Fall 2012</a:t>
            </a:r>
            <a:endParaRPr lang="en-US" b="1" dirty="0">
              <a:solidFill>
                <a:srgbClr val="0000FF"/>
              </a:solidFill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2667000" y="6211669"/>
            <a:ext cx="1447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0000FF"/>
                </a:solidFill>
              </a:rPr>
              <a:t>Starting Fall 2012</a:t>
            </a:r>
            <a:endParaRPr lang="en-US" b="1" dirty="0">
              <a:solidFill>
                <a:srgbClr val="0000F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492</TotalTime>
  <Words>1258</Words>
  <Application>Microsoft Office PowerPoint</Application>
  <PresentationFormat>On-screen Show (4:3)</PresentationFormat>
  <Paragraphs>150</Paragraphs>
  <Slides>20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Office Theme</vt:lpstr>
      <vt:lpstr>CBP Partnership Proposal for Ensuring Full Accountability of Best Practices and Technologies Implemented</vt:lpstr>
      <vt:lpstr>Requests for Decisions/Actions</vt:lpstr>
      <vt:lpstr>Verification Requests</vt:lpstr>
      <vt:lpstr>Verification Requests</vt:lpstr>
      <vt:lpstr>Verification Work Underway</vt:lpstr>
      <vt:lpstr>Proposal to Partnership</vt:lpstr>
      <vt:lpstr>Verification Framework</vt:lpstr>
      <vt:lpstr>Slide 8</vt:lpstr>
      <vt:lpstr>Slide 9</vt:lpstr>
      <vt:lpstr>In Parallel</vt:lpstr>
      <vt:lpstr>In Parallel</vt:lpstr>
      <vt:lpstr>Proposed Schedule</vt:lpstr>
      <vt:lpstr>Proposed Schedule</vt:lpstr>
      <vt:lpstr>Proposed Schedule</vt:lpstr>
      <vt:lpstr>Proposed Schedule</vt:lpstr>
      <vt:lpstr>Slide 16</vt:lpstr>
      <vt:lpstr>Request for Decision</vt:lpstr>
      <vt:lpstr>Request for Action</vt:lpstr>
      <vt:lpstr>Request for Action</vt:lpstr>
      <vt:lpstr>Slide 20</vt:lpstr>
    </vt:vector>
  </TitlesOfParts>
  <Company>US-EPA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CBP Partnership Proposal for Ensuring Full Accountability of Best Practices and Technologies Implemented</dc:title>
  <dc:creator>Rbatiuk</dc:creator>
  <cp:lastModifiedBy>Rbatiuk</cp:lastModifiedBy>
  <cp:revision>44</cp:revision>
  <dcterms:created xsi:type="dcterms:W3CDTF">2011-12-15T12:31:30Z</dcterms:created>
  <dcterms:modified xsi:type="dcterms:W3CDTF">2012-02-03T16:23:28Z</dcterms:modified>
</cp:coreProperties>
</file>

<file path=docProps/thumbnail.jpeg>
</file>