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1" r:id="rId3"/>
    <p:sldId id="284" r:id="rId4"/>
    <p:sldId id="291" r:id="rId5"/>
    <p:sldId id="290" r:id="rId6"/>
    <p:sldId id="276" r:id="rId7"/>
    <p:sldId id="288" r:id="rId8"/>
    <p:sldId id="292" r:id="rId9"/>
    <p:sldId id="258" r:id="rId10"/>
    <p:sldId id="282" r:id="rId11"/>
    <p:sldId id="267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1563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78" autoAdjust="0"/>
    <p:restoredTop sz="94660"/>
  </p:normalViewPr>
  <p:slideViewPr>
    <p:cSldViewPr>
      <p:cViewPr varScale="1">
        <p:scale>
          <a:sx n="78" d="100"/>
          <a:sy n="78" d="100"/>
        </p:scale>
        <p:origin x="-8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5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WIP I</c:v>
                </c:pt>
              </c:strCache>
            </c:strRef>
          </c:tx>
          <c:cat>
            <c:strRef>
              <c:f>Sheet1!$A$2:$A$8</c:f>
              <c:strCache>
                <c:ptCount val="7"/>
                <c:pt idx="0">
                  <c:v>Delaware</c:v>
                </c:pt>
                <c:pt idx="1">
                  <c:v>DC</c:v>
                </c:pt>
                <c:pt idx="2">
                  <c:v>Maryland</c:v>
                </c:pt>
                <c:pt idx="3">
                  <c:v>New York</c:v>
                </c:pt>
                <c:pt idx="4">
                  <c:v>Penns.</c:v>
                </c:pt>
                <c:pt idx="5">
                  <c:v>Virginia</c:v>
                </c:pt>
                <c:pt idx="6">
                  <c:v>West Va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WIP II</c:v>
                </c:pt>
              </c:strCache>
            </c:strRef>
          </c:tx>
          <c:cat>
            <c:strRef>
              <c:f>Sheet1!$A$2:$A$8</c:f>
              <c:strCache>
                <c:ptCount val="7"/>
                <c:pt idx="0">
                  <c:v>Delaware</c:v>
                </c:pt>
                <c:pt idx="1">
                  <c:v>DC</c:v>
                </c:pt>
                <c:pt idx="2">
                  <c:v>Maryland</c:v>
                </c:pt>
                <c:pt idx="3">
                  <c:v>New York</c:v>
                </c:pt>
                <c:pt idx="4">
                  <c:v>Penns.</c:v>
                </c:pt>
                <c:pt idx="5">
                  <c:v>Virginia</c:v>
                </c:pt>
                <c:pt idx="6">
                  <c:v>West Va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0</c:v>
                </c:pt>
                <c:pt idx="4">
                  <c:v>2.5</c:v>
                </c:pt>
                <c:pt idx="5">
                  <c:v>0.5</c:v>
                </c:pt>
                <c:pt idx="6">
                  <c:v>3</c:v>
                </c:pt>
              </c:numCache>
            </c:numRef>
          </c:val>
        </c:ser>
        <c:gapWidth val="75"/>
        <c:overlap val="100"/>
        <c:axId val="78276864"/>
        <c:axId val="78282752"/>
      </c:barChart>
      <c:catAx>
        <c:axId val="78276864"/>
        <c:scaling>
          <c:orientation val="minMax"/>
        </c:scaling>
        <c:axPos val="l"/>
        <c:majorTickMark val="none"/>
        <c:tickLblPos val="nextTo"/>
        <c:crossAx val="78282752"/>
        <c:crosses val="autoZero"/>
        <c:auto val="1"/>
        <c:lblAlgn val="ctr"/>
        <c:lblOffset val="100"/>
      </c:catAx>
      <c:valAx>
        <c:axId val="78282752"/>
        <c:scaling>
          <c:orientation val="minMax"/>
        </c:scaling>
        <c:delete val="1"/>
        <c:axPos val="b"/>
        <c:majorGridlines/>
        <c:numFmt formatCode="General" sourceLinked="1"/>
        <c:majorTickMark val="none"/>
        <c:tickLblPos val="none"/>
        <c:crossAx val="78276864"/>
        <c:crosses val="autoZero"/>
        <c:crossBetween val="between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C6AF7-DE1C-4F7D-A472-131031B3BCE2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A82A9-ABEB-44A4-AF88-F7FDFD8977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FE526-615A-4153-8D60-B948931C380E}" type="datetimeFigureOut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76A9D-8038-4736-BEF7-61A3BEAF13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76A9D-8038-4736-BEF7-61A3BEAF134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76A9D-8038-4736-BEF7-61A3BEAF134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76A9D-8038-4736-BEF7-61A3BEAF134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529A-5FBC-4C08-9F11-DB1482A8C6FE}" type="datetime1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8656-700B-40E8-9E59-C13E9FE60CB1}" type="datetime1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36F9-F47C-43B9-8520-FCEA8727FF61}" type="datetime1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6FDB5-FBBC-455C-97E0-D731B55194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AF45F-8182-4660-BFC7-3EFF6CB483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76E5A-E06F-42E4-B336-4213C2BA9541}" type="datetime1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862A1-C1F6-4BF2-A82C-8AB77147ED55}" type="datetime1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8F153-6EFA-4426-97BF-815F505A963E}" type="datetime1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36AA8-35C4-4642-B5B4-DE9E4C7B026C}" type="datetime1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049A8-CED8-4E8C-8E84-0AF9CA1BED71}" type="datetime1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8EE3-9428-47C0-91E1-EF866774D1E5}" type="datetime1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726A2-1B3D-41ED-AF2E-7F3A9F78EC66}" type="datetime1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9000-9DB6-4542-B1D1-DB33C5365EAA}" type="datetime1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2B991-A79F-4073-8415-1BE16B4491E7}" type="datetime1">
              <a:rPr lang="en-US" smtClean="0"/>
              <a:pPr/>
              <a:t>3/5/2012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88811-6F79-4C9E-9B5F-4753C8DF4A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mailto:antos.katherine@epa.gov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hyperlink" Target="http://www.epa.gov/chesapeakebaytmdl" TargetMode="External"/><Relationship Id="rId4" Type="http://schemas.openxmlformats.org/officeDocument/2006/relationships/image" Target="../media/image6.jpeg"/><Relationship Id="rId9" Type="http://schemas.openxmlformats.org/officeDocument/2006/relationships/hyperlink" Target="mailto:allen.greg@epa.go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2368" y="990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Progress Update: Evaluation of Federal Facilities in WIPs and Milestones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CBPO Management Board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March 6, 2012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61324" y="4191000"/>
            <a:ext cx="541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Jim Edward, EPA</a:t>
            </a:r>
          </a:p>
          <a:p>
            <a:pPr algn="ctr"/>
            <a:r>
              <a:rPr lang="en-US" sz="4000" dirty="0" smtClean="0"/>
              <a:t>Greg Allen, EPA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200" b="1" dirty="0" smtClean="0">
                <a:solidFill>
                  <a:srgbClr val="333399"/>
                </a:solidFill>
              </a:rPr>
              <a:t>   Status of Federal Stormwater Policy in DC </a:t>
            </a:r>
            <a:endParaRPr lang="en-US" sz="4000" b="1" dirty="0">
              <a:solidFill>
                <a:srgbClr val="33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DC MS4 permit is being contested by 2 different groups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alternative dispute resolution involving DDOE, EPA, and appellants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DC will continue to move forward implementing provisions of the permit.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EPA and fed agencies making progress on developing an agreement to provide leadership beyond permit requirements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Initial discussion included EPA-DOD –being expanded to include all federal agencies.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February 14</a:t>
            </a:r>
            <a:r>
              <a:rPr lang="en-US" baseline="30000" dirty="0" smtClean="0">
                <a:solidFill>
                  <a:srgbClr val="002060"/>
                </a:solidFill>
              </a:rPr>
              <a:t>th</a:t>
            </a:r>
            <a:r>
              <a:rPr lang="en-US" dirty="0" smtClean="0">
                <a:solidFill>
                  <a:srgbClr val="002060"/>
                </a:solidFill>
              </a:rPr>
              <a:t>, several agencies participated in a technical session; policy meeting next</a:t>
            </a: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762000" y="1126432"/>
            <a:ext cx="83820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924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rgbClr val="333399"/>
                </a:solidFill>
              </a:rPr>
              <a:t>EPA Phase II Support for Federal Facilities</a:t>
            </a:r>
            <a:endParaRPr lang="en-US" sz="3600" b="1" dirty="0">
              <a:solidFill>
                <a:srgbClr val="1563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EPA will work with all jurisdictions and the Federal Facility Team to address:</a:t>
            </a:r>
          </a:p>
          <a:p>
            <a:pPr lvl="1"/>
            <a:r>
              <a:rPr lang="en-US" sz="3200" dirty="0" smtClean="0">
                <a:solidFill>
                  <a:srgbClr val="002060"/>
                </a:solidFill>
              </a:rPr>
              <a:t>Information gaps in WIP II</a:t>
            </a:r>
          </a:p>
          <a:p>
            <a:pPr lvl="1"/>
            <a:r>
              <a:rPr lang="en-US" sz="3200" dirty="0" smtClean="0">
                <a:solidFill>
                  <a:srgbClr val="002060"/>
                </a:solidFill>
              </a:rPr>
              <a:t>Training needs (stormwater, reporting)</a:t>
            </a:r>
          </a:p>
          <a:p>
            <a:pPr lvl="1"/>
            <a:r>
              <a:rPr lang="en-US" sz="3200" dirty="0" smtClean="0">
                <a:solidFill>
                  <a:srgbClr val="002060"/>
                </a:solidFill>
              </a:rPr>
              <a:t>EISA 438 workshop for Federal agencies</a:t>
            </a:r>
          </a:p>
          <a:p>
            <a:pPr lvl="1"/>
            <a:r>
              <a:rPr lang="en-US" sz="3200" dirty="0" smtClean="0">
                <a:solidFill>
                  <a:srgbClr val="002060"/>
                </a:solidFill>
              </a:rPr>
              <a:t>Design of reporting and tracking system</a:t>
            </a:r>
          </a:p>
          <a:p>
            <a:pPr lvl="1"/>
            <a:r>
              <a:rPr lang="en-US" sz="3200" dirty="0" smtClean="0">
                <a:solidFill>
                  <a:srgbClr val="002060"/>
                </a:solidFill>
              </a:rPr>
              <a:t>Identification of cost effective BMPs and sharing information on success stories</a:t>
            </a:r>
          </a:p>
          <a:p>
            <a:pPr lvl="1"/>
            <a:r>
              <a:rPr lang="en-US" sz="3200" dirty="0" smtClean="0">
                <a:solidFill>
                  <a:srgbClr val="002060"/>
                </a:solidFill>
              </a:rPr>
              <a:t>BMP maintenance and ongoing </a:t>
            </a:r>
            <a:r>
              <a:rPr lang="en-US" sz="3200" dirty="0" smtClean="0">
                <a:solidFill>
                  <a:srgbClr val="002060"/>
                </a:solidFill>
              </a:rPr>
              <a:t>verification</a:t>
            </a:r>
          </a:p>
          <a:p>
            <a:pPr lvl="1"/>
            <a:r>
              <a:rPr lang="en-US" sz="3200" dirty="0" smtClean="0">
                <a:solidFill>
                  <a:srgbClr val="002060"/>
                </a:solidFill>
              </a:rPr>
              <a:t>Improvements to CAST to better address federal facilities</a:t>
            </a:r>
            <a:endParaRPr lang="en-US" sz="32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762000" y="1143000"/>
            <a:ext cx="83820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5562600"/>
            <a:ext cx="2133600" cy="457200"/>
          </a:xfrm>
          <a:noFill/>
        </p:spPr>
        <p:txBody>
          <a:bodyPr/>
          <a:lstStyle/>
          <a:p>
            <a:fld id="{573B2B91-5C85-4E56-A9D5-D00CD12A70AC}" type="slidenum">
              <a:rPr lang="en-US" smtClean="0"/>
              <a:pPr/>
              <a:t>12</a:t>
            </a:fld>
            <a:endParaRPr lang="en-US" dirty="0" smtClean="0"/>
          </a:p>
        </p:txBody>
      </p:sp>
      <p:pic>
        <p:nvPicPr>
          <p:cNvPr id="22531" name="Picture 2" descr="spsp1_mikeland"/>
          <p:cNvPicPr>
            <a:picLocks noChangeAspect="1" noChangeArrowheads="1"/>
          </p:cNvPicPr>
          <p:nvPr/>
        </p:nvPicPr>
        <p:blipFill>
          <a:blip r:embed="rId2" cstate="print"/>
          <a:srcRect t="7353"/>
          <a:stretch>
            <a:fillRect/>
          </a:stretch>
        </p:blipFill>
        <p:spPr bwMode="auto">
          <a:xfrm>
            <a:off x="5562600" y="3056699"/>
            <a:ext cx="2667000" cy="1647825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66947" name="Rectangle 3"/>
          <p:cNvSpPr>
            <a:spLocks noChangeArrowheads="1"/>
          </p:cNvSpPr>
          <p:nvPr/>
        </p:nvSpPr>
        <p:spPr bwMode="auto">
          <a:xfrm>
            <a:off x="685800" y="441325"/>
            <a:ext cx="769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914400" algn="l"/>
              </a:tabLst>
              <a:defRPr/>
            </a:pPr>
            <a:r>
              <a:rPr lang="en-US" sz="4000" b="1" dirty="0">
                <a:solidFill>
                  <a:srgbClr val="5A5A8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QUESTIONS</a:t>
            </a:r>
          </a:p>
        </p:txBody>
      </p:sp>
      <p:pic>
        <p:nvPicPr>
          <p:cNvPr id="22533" name="Picture 4" descr="Thomas_Point_Lighthouse_Chesapeake_B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199324"/>
            <a:ext cx="2895600" cy="2274888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2534" name="Picture 5" descr="dobbs-crabboat2-450x3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099562"/>
            <a:ext cx="2143125" cy="1604962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2535" name="Picture 6" descr="normal_iil-eco-en-00049"/>
          <p:cNvPicPr>
            <a:picLocks noChangeAspect="1" noChangeArrowheads="1"/>
          </p:cNvPicPr>
          <p:nvPr/>
        </p:nvPicPr>
        <p:blipFill>
          <a:blip r:embed="rId5" cstate="print"/>
          <a:srcRect l="6004" t="32001" r="33209" b="9091"/>
          <a:stretch>
            <a:fillRect/>
          </a:stretch>
        </p:blipFill>
        <p:spPr bwMode="auto">
          <a:xfrm>
            <a:off x="3200400" y="2875724"/>
            <a:ext cx="2514600" cy="1828800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2536" name="Picture 7" descr="roadless_skidmore_cree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200" y="1199324"/>
            <a:ext cx="2819400" cy="1885950"/>
          </a:xfrm>
          <a:prstGeom prst="rect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2537" name="Picture 8" descr="pennsylvania-dairy-far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1199324"/>
            <a:ext cx="2819400" cy="1878013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2538" name="TextBox 10"/>
          <p:cNvSpPr txBox="1">
            <a:spLocks noChangeArrowheads="1"/>
          </p:cNvSpPr>
          <p:nvPr/>
        </p:nvSpPr>
        <p:spPr bwMode="auto">
          <a:xfrm>
            <a:off x="1857763" y="4886740"/>
            <a:ext cx="542847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solidFill>
                  <a:srgbClr val="993300"/>
                </a:solidFill>
                <a:hlinkClick r:id="rId8"/>
              </a:rPr>
              <a:t>edward.james@epa.gov, </a:t>
            </a:r>
            <a:r>
              <a:rPr lang="en-US" sz="2400" dirty="0" smtClean="0">
                <a:solidFill>
                  <a:srgbClr val="993300"/>
                </a:solidFill>
              </a:rPr>
              <a:t>(410) 267-5705</a:t>
            </a:r>
            <a:endParaRPr lang="en-US" sz="2400" dirty="0" smtClean="0">
              <a:solidFill>
                <a:srgbClr val="993300"/>
              </a:solidFill>
              <a:hlinkClick r:id="rId8"/>
            </a:endParaRPr>
          </a:p>
          <a:p>
            <a:pPr algn="ctr"/>
            <a:r>
              <a:rPr lang="en-US" sz="2400" dirty="0" smtClean="0">
                <a:solidFill>
                  <a:srgbClr val="993300"/>
                </a:solidFill>
                <a:hlinkClick r:id="rId8"/>
              </a:rPr>
              <a:t>antos.katherine@epa.gov</a:t>
            </a:r>
            <a:r>
              <a:rPr lang="en-US" sz="2400" dirty="0">
                <a:solidFill>
                  <a:srgbClr val="993300"/>
                </a:solidFill>
              </a:rPr>
              <a:t>, (410) 295-1358</a:t>
            </a:r>
          </a:p>
          <a:p>
            <a:pPr algn="ctr"/>
            <a:r>
              <a:rPr lang="en-US" sz="2400" dirty="0" smtClean="0">
                <a:solidFill>
                  <a:srgbClr val="993300"/>
                </a:solidFill>
                <a:hlinkClick r:id="rId9"/>
              </a:rPr>
              <a:t>allen.greg@epa.gov</a:t>
            </a:r>
            <a:r>
              <a:rPr lang="en-US" sz="2400" dirty="0">
                <a:solidFill>
                  <a:srgbClr val="993300"/>
                </a:solidFill>
              </a:rPr>
              <a:t>, (410) </a:t>
            </a:r>
            <a:r>
              <a:rPr lang="en-US" sz="2400" dirty="0" smtClean="0">
                <a:solidFill>
                  <a:srgbClr val="993300"/>
                </a:solidFill>
              </a:rPr>
              <a:t>267-5746 </a:t>
            </a:r>
            <a:endParaRPr lang="en-US" sz="2400" dirty="0">
              <a:solidFill>
                <a:srgbClr val="993300"/>
              </a:solidFill>
            </a:endParaRPr>
          </a:p>
          <a:p>
            <a:pPr algn="ctr"/>
            <a:r>
              <a:rPr lang="en-US" sz="2400" dirty="0">
                <a:solidFill>
                  <a:srgbClr val="993300"/>
                </a:solidFill>
                <a:hlinkClick r:id="rId10"/>
              </a:rPr>
              <a:t>www.epa.gov/chesapeakebaytmdl</a:t>
            </a:r>
            <a:endParaRPr lang="en-US" sz="2400" dirty="0">
              <a:solidFill>
                <a:srgbClr val="993300"/>
              </a:solidFill>
            </a:endParaRPr>
          </a:p>
          <a:p>
            <a:pPr algn="ctr"/>
            <a:endParaRPr lang="en-US" sz="3200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200" b="1" dirty="0" smtClean="0">
                <a:solidFill>
                  <a:srgbClr val="333399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4000" b="1" dirty="0" smtClean="0">
                <a:solidFill>
                  <a:srgbClr val="0070C0"/>
                </a:solidFill>
              </a:rPr>
              <a:t>Progress Update: Federal Facilities in </a:t>
            </a:r>
            <a:br>
              <a:rPr lang="en-US" sz="4000" b="1" dirty="0" smtClean="0">
                <a:solidFill>
                  <a:srgbClr val="0070C0"/>
                </a:solidFill>
              </a:rPr>
            </a:br>
            <a:r>
              <a:rPr lang="en-US" sz="4000" b="1" dirty="0" smtClean="0">
                <a:solidFill>
                  <a:srgbClr val="0070C0"/>
                </a:solidFill>
              </a:rPr>
              <a:t>WIP II Drafts and Milestones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1184" y="1679712"/>
            <a:ext cx="46482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WIP 2 and Programmatic Milestones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Federal Facility Milestones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DC Examples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Stormwater Agreement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Working Toward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Final Phase II WIP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EPA Support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361660"/>
            <a:ext cx="83820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8" name="Picture 1" descr="service men grass restoratio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524000"/>
            <a:ext cx="4191000" cy="332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3E553F1-F973-40F8-A3E3-B4111A7632B6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2291" name="Title 1"/>
          <p:cNvSpPr>
            <a:spLocks noGrp="1"/>
          </p:cNvSpPr>
          <p:nvPr>
            <p:ph type="title" idx="4294967295"/>
          </p:nvPr>
        </p:nvSpPr>
        <p:spPr>
          <a:xfrm>
            <a:off x="685800" y="0"/>
            <a:ext cx="8229600" cy="13716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2800" b="1" dirty="0" smtClean="0">
                <a:solidFill>
                  <a:srgbClr val="333399"/>
                </a:solidFill>
              </a:rPr>
              <a:t>Federal Agency Involvement in Phase II WIPs and Programmatic Milestones </a:t>
            </a:r>
          </a:p>
        </p:txBody>
      </p:sp>
      <p:sp>
        <p:nvSpPr>
          <p:cNvPr id="1229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3581400"/>
          </a:xfrm>
        </p:spPr>
        <p:txBody>
          <a:bodyPr>
            <a:noAutofit/>
          </a:bodyPr>
          <a:lstStyle/>
          <a:p>
            <a:pPr lvl="1">
              <a:lnSpc>
                <a:spcPct val="80000"/>
              </a:lnSpc>
            </a:pPr>
            <a:r>
              <a:rPr lang="en-US" sz="2600" b="1" dirty="0" smtClean="0">
                <a:solidFill>
                  <a:srgbClr val="002060"/>
                </a:solidFill>
              </a:rPr>
              <a:t>Significant improvement </a:t>
            </a:r>
            <a:r>
              <a:rPr lang="en-US" sz="2600" dirty="0" smtClean="0">
                <a:solidFill>
                  <a:srgbClr val="002060"/>
                </a:solidFill>
              </a:rPr>
              <a:t>across the jurisdictions in WIP II federal facility information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>
                <a:solidFill>
                  <a:srgbClr val="002060"/>
                </a:solidFill>
              </a:rPr>
              <a:t>Jurisdiction </a:t>
            </a:r>
            <a:r>
              <a:rPr lang="en-US" sz="2600" dirty="0" smtClean="0">
                <a:solidFill>
                  <a:srgbClr val="002060"/>
                </a:solidFill>
              </a:rPr>
              <a:t>lead agencies have </a:t>
            </a:r>
            <a:r>
              <a:rPr lang="en-US" sz="2600" b="1" dirty="0" smtClean="0">
                <a:solidFill>
                  <a:srgbClr val="002060"/>
                </a:solidFill>
              </a:rPr>
              <a:t>connected with federal agency coordinators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>
                <a:solidFill>
                  <a:srgbClr val="002060"/>
                </a:solidFill>
              </a:rPr>
              <a:t>EPA and the </a:t>
            </a:r>
            <a:r>
              <a:rPr lang="en-US" sz="2600" b="1" dirty="0" smtClean="0">
                <a:solidFill>
                  <a:srgbClr val="002060"/>
                </a:solidFill>
              </a:rPr>
              <a:t>Federal Facility Team </a:t>
            </a:r>
            <a:r>
              <a:rPr lang="en-US" sz="2600" dirty="0" smtClean="0">
                <a:solidFill>
                  <a:srgbClr val="002060"/>
                </a:solidFill>
              </a:rPr>
              <a:t>working together with the jurisdictions to collectively fill gaps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>
                <a:solidFill>
                  <a:srgbClr val="002060"/>
                </a:solidFill>
              </a:rPr>
              <a:t>Extensive </a:t>
            </a:r>
            <a:r>
              <a:rPr lang="en-US" sz="2600" b="1" dirty="0" smtClean="0">
                <a:solidFill>
                  <a:srgbClr val="002060"/>
                </a:solidFill>
              </a:rPr>
              <a:t>programmatic federal milestones </a:t>
            </a:r>
            <a:r>
              <a:rPr lang="en-US" sz="2600" dirty="0" smtClean="0">
                <a:solidFill>
                  <a:srgbClr val="002060"/>
                </a:solidFill>
              </a:rPr>
              <a:t>developed by EPA and other agencies will support jurisdiction WIPs  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2294" name="Line 5"/>
          <p:cNvSpPr>
            <a:spLocks noChangeShapeType="1"/>
          </p:cNvSpPr>
          <p:nvPr/>
        </p:nvSpPr>
        <p:spPr bwMode="auto">
          <a:xfrm>
            <a:off x="762000" y="1066800"/>
            <a:ext cx="83820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95400" y="5181600"/>
          <a:ext cx="6477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295400"/>
                <a:gridCol w="1295400"/>
                <a:gridCol w="1295400"/>
                <a:gridCol w="1295400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Federal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Facility Team</a:t>
                      </a:r>
                      <a:endParaRPr lang="en-US" baseline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DOD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FWS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NPS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USGS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DHS</a:t>
                      </a: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DOT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GSA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USDA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baseline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EPA</a:t>
                      </a: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NOAA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Smiths.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2060"/>
                          </a:solidFill>
                        </a:rPr>
                        <a:t>USFS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  <a:alpha val="87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708992" y="1649892"/>
          <a:ext cx="7620000" cy="497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00192" y="6634642"/>
            <a:ext cx="2133600" cy="365125"/>
          </a:xfrm>
        </p:spPr>
        <p:txBody>
          <a:bodyPr/>
          <a:lstStyle/>
          <a:p>
            <a:fld id="{85F88811-6F79-4C9E-9B5F-4753C8DF4A4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24608" y="1066796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Engage Agencies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83564" y="1066796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Identify Facilities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35216" y="10668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Planning Targets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62400" y="10668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Specific BMPs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53808" y="1066796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Milestone Deck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12764" y="106348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Tracking</a:t>
            </a:r>
            <a:endParaRPr lang="en-US" dirty="0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762000" y="838200"/>
            <a:ext cx="83820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38200" y="228600"/>
            <a:ext cx="777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333399"/>
                </a:solidFill>
              </a:rPr>
              <a:t>Federal Facility Integration WIP II Drafts and Milestones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200" b="1" dirty="0" smtClean="0">
                <a:solidFill>
                  <a:srgbClr val="333399"/>
                </a:solidFill>
              </a:rPr>
              <a:t>   </a:t>
            </a:r>
            <a:r>
              <a:rPr lang="en-US" sz="4000" b="1" dirty="0" smtClean="0">
                <a:solidFill>
                  <a:srgbClr val="333399"/>
                </a:solidFill>
              </a:rPr>
              <a:t>Federal Facility Milestones</a:t>
            </a:r>
            <a:endParaRPr lang="en-US" sz="4000" b="1" dirty="0">
              <a:solidFill>
                <a:srgbClr val="33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Effort began with EO; little prior tracking of BMPs on federal land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EPA understands the difficulty of projecting future practices given budgets, etc.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EPA expects rapid progress and full accounting of planned BMPs in 2014/2015  milestones for all agencies and jurisdictions; DC and its federal partners got this done for 2012/2013.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Through adaptive management agencies can make adjustments to 2 year milestones as conditions change.</a:t>
            </a: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762000" y="1126432"/>
            <a:ext cx="83820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4AB059D-7E1D-49F6-9CB9-4C20F08BE44A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733800"/>
            <a:ext cx="8153400" cy="2514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Federal agencies submitted two year milestones for 2012-2013 – programmatic and BMPs to DDOE.</a:t>
            </a:r>
            <a:endParaRPr lang="en-US" sz="1400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Milestones include practices in the ground from 2006 -2012 and upcoming practices through 2013.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Approximately 25 pages of details on federal facilities owned by over a dozen departments or agencies.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762000" y="914400"/>
            <a:ext cx="83820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685800" y="381000"/>
            <a:ext cx="8153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 smtClean="0">
                <a:solidFill>
                  <a:srgbClr val="333399"/>
                </a:solidFill>
              </a:rPr>
              <a:t>Federal Facilities in DC WIP II and Milestones</a:t>
            </a:r>
            <a:endParaRPr lang="en-US" sz="3200" b="1" dirty="0">
              <a:solidFill>
                <a:srgbClr val="333399"/>
              </a:solidFill>
            </a:endParaRPr>
          </a:p>
        </p:txBody>
      </p:sp>
      <p:pic>
        <p:nvPicPr>
          <p:cNvPr id="6150" name="Picture 7" descr="PublicMeetingPhoto09"/>
          <p:cNvPicPr>
            <a:picLocks noChangeAspect="1" noChangeArrowheads="1"/>
          </p:cNvPicPr>
          <p:nvPr/>
        </p:nvPicPr>
        <p:blipFill>
          <a:blip r:embed="rId2" cstate="print"/>
          <a:srcRect l="31334" r="7333"/>
          <a:stretch>
            <a:fillRect/>
          </a:stretch>
        </p:blipFill>
        <p:spPr bwMode="auto">
          <a:xfrm>
            <a:off x="838200" y="1143000"/>
            <a:ext cx="2366963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Rectangle 9"/>
          <p:cNvSpPr>
            <a:spLocks noChangeArrowheads="1"/>
          </p:cNvSpPr>
          <p:nvPr/>
        </p:nvSpPr>
        <p:spPr bwMode="auto">
          <a:xfrm>
            <a:off x="3505200" y="1219200"/>
            <a:ext cx="5181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dirty="0" smtClean="0">
                <a:solidFill>
                  <a:srgbClr val="002060"/>
                </a:solidFill>
              </a:rPr>
              <a:t>In July 2011, DDOE  provided federal agencies with proposed planning targets.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dirty="0" smtClean="0">
                <a:solidFill>
                  <a:srgbClr val="002060"/>
                </a:solidFill>
              </a:rPr>
              <a:t>Targets based upon updated GIS data layers.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dirty="0" smtClean="0">
                <a:solidFill>
                  <a:srgbClr val="002060"/>
                </a:solidFill>
              </a:rPr>
              <a:t>Draft Phase II WIP includes federal agency strategies to meet targets.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3E553F1-F973-40F8-A3E3-B4111A7632B6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12291" name="Title 1"/>
          <p:cNvSpPr>
            <a:spLocks noGrp="1"/>
          </p:cNvSpPr>
          <p:nvPr>
            <p:ph type="title" idx="4294967295"/>
          </p:nvPr>
        </p:nvSpPr>
        <p:spPr>
          <a:xfrm>
            <a:off x="685800" y="0"/>
            <a:ext cx="8229600" cy="13716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2800" b="1" dirty="0" smtClean="0">
                <a:solidFill>
                  <a:srgbClr val="333399"/>
                </a:solidFill>
              </a:rPr>
              <a:t>Sample DC Federal Agency Milestone Submissions  </a:t>
            </a:r>
          </a:p>
        </p:txBody>
      </p:sp>
      <p:sp>
        <p:nvSpPr>
          <p:cNvPr id="12292" name="Content Placeholder 2"/>
          <p:cNvSpPr>
            <a:spLocks noGrp="1"/>
          </p:cNvSpPr>
          <p:nvPr>
            <p:ph idx="4294967295"/>
          </p:nvPr>
        </p:nvSpPr>
        <p:spPr>
          <a:xfrm>
            <a:off x="175592" y="1739344"/>
            <a:ext cx="82296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993300"/>
                </a:solidFill>
              </a:rPr>
              <a:t>General Services Administration </a:t>
            </a:r>
            <a:br>
              <a:rPr lang="en-US" sz="2400" dirty="0" smtClean="0">
                <a:solidFill>
                  <a:srgbClr val="993300"/>
                </a:solidFill>
              </a:rPr>
            </a:br>
            <a:endParaRPr lang="en-US" sz="2000" dirty="0" smtClean="0">
              <a:solidFill>
                <a:srgbClr val="99330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Install bio-retention at St Elizabeth 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site to treat stormwater runoff from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 over 352,000 sq ft (8 acres) of land area. 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Install green roofs at St Elizabeth site to manage over 550,000 sq ft of roof area.</a:t>
            </a:r>
            <a:r>
              <a:rPr lang="en-US" sz="2400" dirty="0" smtClean="0">
                <a:solidFill>
                  <a:srgbClr val="993300"/>
                </a:solidFill>
              </a:rPr>
              <a:t/>
            </a:r>
            <a:br>
              <a:rPr lang="en-US" sz="2400" dirty="0" smtClean="0">
                <a:solidFill>
                  <a:srgbClr val="993300"/>
                </a:solidFill>
              </a:rPr>
            </a:br>
            <a:endParaRPr lang="en-US" sz="2400" dirty="0" smtClean="0">
              <a:solidFill>
                <a:srgbClr val="9933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993300"/>
                </a:solidFill>
              </a:rPr>
              <a:t>National Park Service  </a:t>
            </a:r>
            <a:br>
              <a:rPr lang="en-US" sz="2400" dirty="0" smtClean="0">
                <a:solidFill>
                  <a:srgbClr val="993300"/>
                </a:solidFill>
              </a:rPr>
            </a:br>
            <a:endParaRPr lang="en-US" sz="2000" dirty="0" smtClean="0">
              <a:solidFill>
                <a:srgbClr val="99330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Install forest buffers as part of reforestation of over 15 acres of park land. 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Install approximately 8 miles of riparian buffer.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2294" name="Line 5"/>
          <p:cNvSpPr>
            <a:spLocks noChangeShapeType="1"/>
          </p:cNvSpPr>
          <p:nvPr/>
        </p:nvSpPr>
        <p:spPr bwMode="auto">
          <a:xfrm>
            <a:off x="762000" y="990600"/>
            <a:ext cx="83820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8" name="Picture 7" descr="st 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95270" y="1143000"/>
            <a:ext cx="279633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10207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333399"/>
                </a:solidFill>
              </a:rPr>
              <a:t>   Jurisdiction </a:t>
            </a:r>
            <a:r>
              <a:rPr lang="en-US" sz="2800" b="1" dirty="0" smtClean="0">
                <a:solidFill>
                  <a:srgbClr val="333399"/>
                </a:solidFill>
              </a:rPr>
              <a:t>Examples </a:t>
            </a:r>
            <a:r>
              <a:rPr lang="en-US" sz="2800" b="1" dirty="0" smtClean="0">
                <a:solidFill>
                  <a:srgbClr val="333399"/>
                </a:solidFill>
              </a:rPr>
              <a:t>WIP II Federal Facility Information</a:t>
            </a:r>
            <a:endParaRPr lang="en-US" sz="2800" b="1" dirty="0" smtClean="0">
              <a:solidFill>
                <a:srgbClr val="33339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88811-6F79-4C9E-9B5F-4753C8DF4A4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762000" y="1066800"/>
            <a:ext cx="83820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772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2060"/>
                </a:solidFill>
              </a:rPr>
              <a:t>Delaware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 smtClean="0">
                <a:solidFill>
                  <a:srgbClr val="002060"/>
                </a:solidFill>
              </a:rPr>
              <a:t>Inventory of </a:t>
            </a:r>
            <a:r>
              <a:rPr lang="en-US" sz="2200" dirty="0" smtClean="0">
                <a:solidFill>
                  <a:srgbClr val="002060"/>
                </a:solidFill>
              </a:rPr>
              <a:t>existing stormwater infrastructure</a:t>
            </a:r>
            <a:endParaRPr lang="en-US" sz="2200" dirty="0" smtClean="0">
              <a:solidFill>
                <a:srgbClr val="002060"/>
              </a:solidFill>
            </a:endParaRPr>
          </a:p>
          <a:p>
            <a:r>
              <a:rPr lang="en-US" sz="2200" b="1" dirty="0" smtClean="0">
                <a:solidFill>
                  <a:srgbClr val="002060"/>
                </a:solidFill>
              </a:rPr>
              <a:t>Maryland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 smtClean="0">
                <a:solidFill>
                  <a:srgbClr val="002060"/>
                </a:solidFill>
              </a:rPr>
              <a:t>Improved description of planned federal WWTP </a:t>
            </a:r>
            <a:r>
              <a:rPr lang="en-US" sz="2200" dirty="0" smtClean="0">
                <a:solidFill>
                  <a:srgbClr val="002060"/>
                </a:solidFill>
              </a:rPr>
              <a:t>upgrades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</a:rPr>
              <a:t> Appendix </a:t>
            </a:r>
            <a:r>
              <a:rPr lang="en-US" sz="2200" dirty="0" smtClean="0">
                <a:solidFill>
                  <a:srgbClr val="002060"/>
                </a:solidFill>
              </a:rPr>
              <a:t>D -  DOD and USDA facility </a:t>
            </a:r>
            <a:r>
              <a:rPr lang="en-US" sz="2200" dirty="0" smtClean="0">
                <a:solidFill>
                  <a:srgbClr val="002060"/>
                </a:solidFill>
              </a:rPr>
              <a:t>plans</a:t>
            </a:r>
            <a:endParaRPr lang="en-US" sz="2200" dirty="0" smtClean="0">
              <a:solidFill>
                <a:srgbClr val="002060"/>
              </a:solidFill>
            </a:endParaRPr>
          </a:p>
          <a:p>
            <a:r>
              <a:rPr lang="en-US" sz="2200" b="1" dirty="0" smtClean="0">
                <a:solidFill>
                  <a:srgbClr val="002060"/>
                </a:solidFill>
              </a:rPr>
              <a:t>Pennsylvania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</a:rPr>
              <a:t>  Identifies 10 facilities that account for 90% of federal land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 smtClean="0">
                <a:solidFill>
                  <a:srgbClr val="002060"/>
                </a:solidFill>
              </a:rPr>
              <a:t> New federal section and plans for continued engagement</a:t>
            </a:r>
            <a:endParaRPr lang="en-US" sz="2200" dirty="0" smtClean="0">
              <a:solidFill>
                <a:srgbClr val="002060"/>
              </a:solidFill>
            </a:endParaRPr>
          </a:p>
          <a:p>
            <a:r>
              <a:rPr lang="en-US" sz="2200" b="1" dirty="0" smtClean="0">
                <a:solidFill>
                  <a:srgbClr val="002060"/>
                </a:solidFill>
              </a:rPr>
              <a:t>Virginia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 smtClean="0">
                <a:solidFill>
                  <a:srgbClr val="002060"/>
                </a:solidFill>
              </a:rPr>
              <a:t>Federal lands information included in </a:t>
            </a:r>
            <a:r>
              <a:rPr lang="en-US" sz="2200" dirty="0" smtClean="0">
                <a:solidFill>
                  <a:srgbClr val="002060"/>
                </a:solidFill>
              </a:rPr>
              <a:t>PDC outreach </a:t>
            </a:r>
            <a:r>
              <a:rPr lang="en-US" sz="2200" dirty="0" smtClean="0">
                <a:solidFill>
                  <a:srgbClr val="002060"/>
                </a:solidFill>
              </a:rPr>
              <a:t>package </a:t>
            </a:r>
            <a:endParaRPr lang="en-US" sz="2200" dirty="0" smtClean="0">
              <a:solidFill>
                <a:srgbClr val="00206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 smtClean="0">
                <a:solidFill>
                  <a:srgbClr val="002060"/>
                </a:solidFill>
              </a:rPr>
              <a:t>Meeting </a:t>
            </a:r>
            <a:r>
              <a:rPr lang="en-US" sz="2200" dirty="0" smtClean="0">
                <a:solidFill>
                  <a:srgbClr val="002060"/>
                </a:solidFill>
              </a:rPr>
              <a:t>with </a:t>
            </a:r>
            <a:r>
              <a:rPr lang="en-US" sz="2200" dirty="0" smtClean="0">
                <a:solidFill>
                  <a:srgbClr val="002060"/>
                </a:solidFill>
              </a:rPr>
              <a:t>federal </a:t>
            </a:r>
            <a:r>
              <a:rPr lang="en-US" sz="2200" dirty="0" smtClean="0">
                <a:solidFill>
                  <a:srgbClr val="002060"/>
                </a:solidFill>
              </a:rPr>
              <a:t>facilities </a:t>
            </a:r>
            <a:r>
              <a:rPr lang="en-US" sz="2200" dirty="0" smtClean="0">
                <a:solidFill>
                  <a:srgbClr val="002060"/>
                </a:solidFill>
              </a:rPr>
              <a:t>reps. in </a:t>
            </a:r>
            <a:r>
              <a:rPr lang="en-US" sz="2200" dirty="0" smtClean="0">
                <a:solidFill>
                  <a:srgbClr val="002060"/>
                </a:solidFill>
              </a:rPr>
              <a:t>December 2011</a:t>
            </a:r>
          </a:p>
          <a:p>
            <a:r>
              <a:rPr lang="en-US" sz="2200" b="1" dirty="0" smtClean="0">
                <a:solidFill>
                  <a:srgbClr val="002060"/>
                </a:solidFill>
              </a:rPr>
              <a:t>West Virginia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 smtClean="0">
                <a:solidFill>
                  <a:srgbClr val="002060"/>
                </a:solidFill>
              </a:rPr>
              <a:t> Sector-specific strategy discussions in new federal section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 smtClean="0">
                <a:solidFill>
                  <a:srgbClr val="002060"/>
                </a:solidFill>
              </a:rPr>
              <a:t> Progress on inventory of federal facility permits </a:t>
            </a:r>
            <a:endParaRPr lang="en-US" sz="2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3E553F1-F973-40F8-A3E3-B4111A7632B6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12291" name="Title 1"/>
          <p:cNvSpPr>
            <a:spLocks noGrp="1"/>
          </p:cNvSpPr>
          <p:nvPr>
            <p:ph type="title" idx="4294967295"/>
          </p:nvPr>
        </p:nvSpPr>
        <p:spPr>
          <a:xfrm>
            <a:off x="685800" y="0"/>
            <a:ext cx="8229600" cy="1371600"/>
          </a:xfrm>
        </p:spPr>
        <p:txBody>
          <a:bodyPr/>
          <a:lstStyle/>
          <a:p>
            <a:pPr algn="l" eaLnBrk="1" hangingPunct="1"/>
            <a:r>
              <a:rPr lang="en-US" sz="3200" b="1" dirty="0" smtClean="0">
                <a:solidFill>
                  <a:srgbClr val="333399"/>
                </a:solidFill>
              </a:rPr>
              <a:t>Priorities for Completing Final Phase II WIPs</a:t>
            </a:r>
          </a:p>
        </p:txBody>
      </p:sp>
      <p:sp>
        <p:nvSpPr>
          <p:cNvPr id="12292" name="Content Placeholder 2"/>
          <p:cNvSpPr>
            <a:spLocks noGrp="1"/>
          </p:cNvSpPr>
          <p:nvPr>
            <p:ph idx="4294967295"/>
          </p:nvPr>
        </p:nvSpPr>
        <p:spPr>
          <a:xfrm>
            <a:off x="533400" y="1066800"/>
            <a:ext cx="8229600" cy="5410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993300"/>
                </a:solidFill>
              </a:rPr>
              <a:t>Federal Agency Review of Phase II WIP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Are your agency’s  properties reflected?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Do you have an understanding of  expected pollution reduction targets?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Have you provided data to the jurisdiction about previously unreported BMPs (post 1/1/2006)?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Have you provided data to the jurisdiction regarding planned additional BMPs during 2012/2013, or provided a description of steps that will be taken leading to future additional BMPs?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993300"/>
                </a:solidFill>
              </a:rPr>
              <a:t>Jurisdictions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Work directly with agency contacts to fill gaps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Clarify planning targets if necessary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2060"/>
                </a:solidFill>
              </a:rPr>
              <a:t>Include fed agencies in plans for BMP tracking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2294" name="Line 5"/>
          <p:cNvSpPr>
            <a:spLocks noChangeShapeType="1"/>
          </p:cNvSpPr>
          <p:nvPr/>
        </p:nvSpPr>
        <p:spPr bwMode="auto">
          <a:xfrm>
            <a:off x="762000" y="914400"/>
            <a:ext cx="83820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6408</TotalTime>
  <Words>692</Words>
  <Application>Microsoft Office PowerPoint</Application>
  <PresentationFormat>On-screen Show (4:3)</PresentationFormat>
  <Paragraphs>119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Progress Update: Evaluation of Federal Facilities in WIPs and Milestones</vt:lpstr>
      <vt:lpstr> Progress Update: Federal Facilities in  WIP II Drafts and Milestones </vt:lpstr>
      <vt:lpstr>Federal Agency Involvement in Phase II WIPs and Programmatic Milestones </vt:lpstr>
      <vt:lpstr>Slide 4</vt:lpstr>
      <vt:lpstr>   Federal Facility Milestones</vt:lpstr>
      <vt:lpstr>Slide 6</vt:lpstr>
      <vt:lpstr>Sample DC Federal Agency Milestone Submissions  </vt:lpstr>
      <vt:lpstr>   Jurisdiction Examples WIP II Federal Facility Information</vt:lpstr>
      <vt:lpstr>Priorities for Completing Final Phase II WIPs</vt:lpstr>
      <vt:lpstr>   Status of Federal Stormwater Policy in DC </vt:lpstr>
      <vt:lpstr>EPA Phase II Support for Federal Facilities</vt:lpstr>
      <vt:lpstr>Slide 12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gallen</dc:creator>
  <cp:lastModifiedBy>Gallen</cp:lastModifiedBy>
  <cp:revision>209</cp:revision>
  <dcterms:created xsi:type="dcterms:W3CDTF">2011-04-21T14:29:54Z</dcterms:created>
  <dcterms:modified xsi:type="dcterms:W3CDTF">2012-03-05T14:42:42Z</dcterms:modified>
</cp:coreProperties>
</file>