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297" r:id="rId4"/>
    <p:sldId id="295" r:id="rId5"/>
    <p:sldId id="296" r:id="rId6"/>
    <p:sldId id="298" r:id="rId7"/>
    <p:sldId id="301" r:id="rId8"/>
    <p:sldId id="302" r:id="rId9"/>
    <p:sldId id="303" r:id="rId10"/>
    <p:sldId id="299" r:id="rId11"/>
    <p:sldId id="274" r:id="rId12"/>
    <p:sldId id="294" r:id="rId13"/>
    <p:sldId id="300" r:id="rId14"/>
    <p:sldId id="304" r:id="rId15"/>
    <p:sldId id="305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6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1BC8E-0A78-454A-981C-2F8DA54C0B0D}" type="datetimeFigureOut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BE495-5E72-4B3A-AE77-0D8614C8DE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7CD7-0DB1-4ECA-8F22-DA0089EAB345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3ECC-22A3-46B5-81EE-39B1760D8D57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54D7-25F8-4BA6-9878-C5DAFD570362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7E50B-CA93-4163-8318-99DE388915CF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84F50-6A7C-41E8-8C7E-7050DB8590FE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ABF1-3E56-4996-A714-1AD077EA65E5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B5E4C-F6E9-42BE-B060-5827492F974A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B6FC-CDAA-4486-A074-4A4351FC9FC2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90025-AF7D-49D5-826A-C3906E5E3B4F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810E4-BE50-42FA-8D24-009F1D677BCA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AFB4-7188-4A3A-B44F-2C43B9B463D4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72C9-176B-4D2C-9E3E-53781E7C3607}" type="datetime1">
              <a:rPr lang="en-US" smtClean="0"/>
              <a:pPr/>
              <a:t>9/13/2012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A602-1E09-4CBC-84FE-772522582C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sapeakebay.net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352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CBP BMP Verification Program Development: </a:t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Requests for Decisions on Panel Membership and Revised Schedule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400800" cy="1752600"/>
          </a:xfrm>
        </p:spPr>
        <p:txBody>
          <a:bodyPr/>
          <a:lstStyle/>
          <a:p>
            <a:r>
              <a:rPr lang="en-US" b="1" dirty="0" smtClean="0"/>
              <a:t>CBP </a:t>
            </a:r>
            <a:r>
              <a:rPr lang="en-US" b="1" dirty="0" smtClean="0"/>
              <a:t>Partnership Management Board</a:t>
            </a:r>
            <a:endParaRPr lang="en-US" b="1" dirty="0" smtClean="0"/>
          </a:p>
          <a:p>
            <a:r>
              <a:rPr lang="en-US" b="1" dirty="0" smtClean="0"/>
              <a:t>September 13, </a:t>
            </a:r>
            <a:r>
              <a:rPr lang="en-US" b="1" dirty="0" smtClean="0"/>
              <a:t>2012 Meeting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19812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Arial" pitchFamily="34" charset="0"/>
                <a:cs typeface="Arial" pitchFamily="34" charset="0"/>
              </a:rPr>
              <a:t>Verification Schedule</a:t>
            </a:r>
            <a:endParaRPr lang="en-US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Revised Schedule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Fall/Early Winter: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source sector/habitat workgroup complete their work on their verification protocols; BMP Verification Review Panel reviews draft protocols and issues raised by the BMP Verification Committee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(Summer)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Feb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BMP Verification Committee reviews and makes needed changes to workgroups’ recommended BMP verification protocols to ensure consistency with adopted principles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(Sept)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Revised Schedule (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7150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March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WQGIT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review/approval of framework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(Oct)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April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MB review/approval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(Nov)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PSC review/approval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(Dec)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Late spring/summer 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communication of the Partnership’s BMP Verification Program to partners/stakeholders through some formal agreement mechanism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(Winter 2013)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Summer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2013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BMP Verification Review Panel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starts reviews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states’ proposed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programs </a:t>
            </a:r>
            <a:r>
              <a:rPr lang="en-US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(Spring 2013)</a:t>
            </a:r>
            <a:endParaRPr lang="en-U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Revised Schedule (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1600200"/>
            <a:ext cx="6858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The Buckley BMP Verification Schedule Rule Still Stands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: If the Partnership needs more time to fully address issues raised by the partners, it will (ask for then) take that necessary time to seek resolution.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Finally…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1600200"/>
            <a:ext cx="6553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" pitchFamily="34" charset="0"/>
                <a:cs typeface="Arial" pitchFamily="34" charset="0"/>
              </a:rPr>
              <a:t>Please </a:t>
            </a:r>
            <a:r>
              <a:rPr lang="en-US" sz="4000" b="1" u="sng" dirty="0" smtClean="0">
                <a:latin typeface="Arial" pitchFamily="34" charset="0"/>
                <a:cs typeface="Arial" pitchFamily="34" charset="0"/>
              </a:rPr>
              <a:t>verify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the BMP Verification Committee will be sunset once the PSC adopts the BMP Verification Framework on behalf of the partnership!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Really Finally…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1295400"/>
            <a:ext cx="6553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A truly amazing amount of work (and agreement) on BMP verification in only </a:t>
            </a:r>
            <a:r>
              <a:rPr lang="en-US" sz="3600" u="sng" dirty="0" smtClean="0">
                <a:latin typeface="Arial" pitchFamily="34" charset="0"/>
                <a:cs typeface="Arial" pitchFamily="34" charset="0"/>
              </a:rPr>
              <a:t>6 months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since the Committee’s first conf call on March 27-we have some incredible partners!</a:t>
            </a: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No where else in the rest of the country…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85800" y="1066800"/>
            <a:ext cx="7696200" cy="5186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charset="0"/>
                <a:cs typeface="Times New Roman" pitchFamily="18" charset="0"/>
              </a:rPr>
              <a:t>Rich Batiuk</a:t>
            </a: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Associate Director for Science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U.S. Environmental Protection Agency</a:t>
            </a:r>
          </a:p>
          <a:p>
            <a:pPr algn="ctr"/>
            <a:r>
              <a:rPr lang="en-US" sz="2400" dirty="0">
                <a:latin typeface="Arial" charset="0"/>
                <a:cs typeface="Times New Roman" pitchFamily="18" charset="0"/>
              </a:rPr>
              <a:t>Chesapeake Bay Program Office </a:t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410 Severn </a:t>
            </a:r>
            <a:r>
              <a:rPr lang="en-US" sz="2400" dirty="0" smtClean="0">
                <a:latin typeface="Arial" charset="0"/>
                <a:cs typeface="Times New Roman" pitchFamily="18" charset="0"/>
              </a:rPr>
              <a:t>Avenue</a:t>
            </a:r>
            <a:r>
              <a:rPr lang="en-US" sz="2400" dirty="0">
                <a:latin typeface="Arial" charset="0"/>
                <a:cs typeface="Times New Roman" pitchFamily="18" charset="0"/>
              </a:rPr>
              <a:t/>
            </a:r>
            <a:br>
              <a:rPr lang="en-US" sz="2400" dirty="0">
                <a:latin typeface="Arial" charset="0"/>
                <a:cs typeface="Times New Roman" pitchFamily="18" charset="0"/>
              </a:rPr>
            </a:br>
            <a:r>
              <a:rPr lang="en-US" sz="2400" dirty="0">
                <a:latin typeface="Arial" charset="0"/>
                <a:cs typeface="Times New Roman" pitchFamily="18" charset="0"/>
              </a:rPr>
              <a:t>Annapolis, MD  21403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410-267-5731 (office)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Arial" charset="0"/>
                <a:cs typeface="Times New Roman" pitchFamily="18" charset="0"/>
              </a:rPr>
              <a:t>443-223-7823 (cell)</a:t>
            </a:r>
            <a:endParaRPr lang="en-US" sz="2400" dirty="0">
              <a:latin typeface="Arial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 dirty="0">
                <a:latin typeface="Arial" charset="0"/>
                <a:cs typeface="Times New Roman" pitchFamily="18" charset="0"/>
              </a:rPr>
              <a:t>batiuk.richard@epa.gov</a:t>
            </a:r>
          </a:p>
          <a:p>
            <a:pPr algn="ctr">
              <a:spcBef>
                <a:spcPct val="50000"/>
              </a:spcBef>
            </a:pPr>
            <a:r>
              <a:rPr lang="en-US" sz="2400" b="0" dirty="0">
                <a:latin typeface="Arial" charset="0"/>
                <a:cs typeface="Times New Roman" pitchFamily="18" charset="0"/>
                <a:hlinkClick r:id="rId2"/>
              </a:rPr>
              <a:t>www.chesapeakebay.net</a:t>
            </a:r>
            <a:endParaRPr lang="en-US" sz="2400" b="0" dirty="0">
              <a:latin typeface="Arial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0" dirty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Decisions Requested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Agreement 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the BMP Verification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Committee’s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recommended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nominees to invited to participate as BMP Verification Review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 members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Approval of the recommended 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Review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Panel charge and operations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Approval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of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BMP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Verification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Committee’s recommended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revised schedule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19812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Arial" pitchFamily="34" charset="0"/>
                <a:cs typeface="Arial" pitchFamily="34" charset="0"/>
              </a:rPr>
              <a:t>Verification Principles</a:t>
            </a:r>
            <a:endParaRPr lang="en-US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Draft Verification Principles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562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September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WQGIT review of draft principles (comments due September 28); approval to transmit revised draft principles to the BMP Verification Review Panel for review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September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draft principles shared with Management Board for information at this time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October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BMP Verification Review Panel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reviews draft principles and recommends further refinements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Draft Verification Principles (</a:t>
            </a:r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October/November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BMP Verification Committee responds to WQGIT and Review Panel’s feedback on draft principles; requests WQGIT approval to transmit revised draft principles to the Management Board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November/December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Management Board reviews/approves final draft principles for transmittal to PSC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January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PSC adopts BMP verification principles on behalf of the CBP partnership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22098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Arial" pitchFamily="34" charset="0"/>
                <a:cs typeface="Arial" pitchFamily="34" charset="0"/>
              </a:rPr>
              <a:t>Verification Review Panel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Review Panel Nominees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Management Board decision to be responsible for Review Panel membership decisions (2/9/2012)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Committee agrees on panel membership needs, charge at its May 18 conf call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Following the June 19 BMP Verification Committee conf call, CBPO issues call for panel nominations</a:t>
            </a:r>
          </a:p>
          <a:p>
            <a:pPr lvl="1">
              <a:lnSpc>
                <a:spcPct val="110000"/>
              </a:lnSpc>
              <a:spcAft>
                <a:spcPts val="240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June 21 call for nominations sent to WQGIT, Habitat GIT, all source sector/habitat restoration workgroups, CAC, LGAC, and STAC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Total of 27 nominations received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Review Panel Nominees (</a:t>
            </a:r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Con’t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Committee members received spreadsheet of 27 nominees on July 30, asked to identify top 5 nominees and id any nominees with conflicts or lacking expertise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During Aug 16 BMP Verification Committee conf call, narrowed down the list of nominees to 13</a:t>
            </a:r>
          </a:p>
          <a:p>
            <a:pPr lvl="1">
              <a:lnSpc>
                <a:spcPct val="110000"/>
              </a:lnSpc>
              <a:spcAft>
                <a:spcPts val="240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Requested matrix of information for 13 nominees</a:t>
            </a:r>
          </a:p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Matrix of info for 13 nominees distributed back to Committee with request for final feedback to support further narrowing down the list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Panel Operations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56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Aft>
                <a:spcPts val="24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BMP Verification Committee approved the panel operations during its Aug 16 conf call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Panel Operations: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Face to face meetings (3), conference calls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Work directly with workgroups, seek guest experts as needed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Report back through the BMP Verification Committee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Panel Schedule (next on agenda)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Panel Staffing: internal CBPO BMP Verification Team composed of work group coordinators and Rich Batiuk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FA602-1E09-4CBC-84FE-772522582C2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675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CBP BMP Verification Program Development:   Requests for Decisions on Panel Membership and Revised Schedule</vt:lpstr>
      <vt:lpstr>Decisions Requested</vt:lpstr>
      <vt:lpstr>Slide 3</vt:lpstr>
      <vt:lpstr>Draft Verification Principles</vt:lpstr>
      <vt:lpstr>Draft Verification Principles (Con’t)</vt:lpstr>
      <vt:lpstr>Slide 6</vt:lpstr>
      <vt:lpstr>Review Panel Nominees</vt:lpstr>
      <vt:lpstr>Review Panel Nominees (Con’t)</vt:lpstr>
      <vt:lpstr>Panel Operations</vt:lpstr>
      <vt:lpstr>Slide 10</vt:lpstr>
      <vt:lpstr>Revised Schedule</vt:lpstr>
      <vt:lpstr>Revised Schedule (Con’t)</vt:lpstr>
      <vt:lpstr>Revised Schedule (Con’t)</vt:lpstr>
      <vt:lpstr>Finally…</vt:lpstr>
      <vt:lpstr>Really Finally…</vt:lpstr>
      <vt:lpstr>Slide 16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CBP Partnership Proposal for Ensuring Full Accountability of Best Practices and Technologies Implemented</dc:title>
  <dc:creator>Rbatiuk</dc:creator>
  <cp:lastModifiedBy>Rbatiuk</cp:lastModifiedBy>
  <cp:revision>50</cp:revision>
  <dcterms:created xsi:type="dcterms:W3CDTF">2011-12-15T12:31:30Z</dcterms:created>
  <dcterms:modified xsi:type="dcterms:W3CDTF">2012-09-13T12:29:32Z</dcterms:modified>
</cp:coreProperties>
</file>