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00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944C42-3DFF-479F-9DF9-7E8F7B751440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6C03B-2CFE-4B39-AEEB-73D6B426DCC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D95EB01-F925-47DF-A844-DC5CEA3D01E0}" type="slidenum">
              <a:rPr lang="en-US"/>
              <a:pPr/>
              <a:t>1</a:t>
            </a:fld>
            <a:endParaRPr lang="en-US" dirty="0"/>
          </a:p>
        </p:txBody>
      </p:sp>
      <p:sp>
        <p:nvSpPr>
          <p:cNvPr id="7171" name="Rectangle 7"/>
          <p:cNvSpPr txBox="1">
            <a:spLocks noGrp="1" noChangeArrowheads="1"/>
          </p:cNvSpPr>
          <p:nvPr/>
        </p:nvSpPr>
        <p:spPr bwMode="auto">
          <a:xfrm>
            <a:off x="3884613" y="8684926"/>
            <a:ext cx="2971800" cy="457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1094" tIns="45547" rIns="91094" bIns="45547" anchor="b"/>
          <a:lstStyle/>
          <a:p>
            <a:pPr algn="r" defTabSz="911322"/>
            <a:fld id="{8BC1EB4E-D1FE-4AAE-BCF4-AFBB90AB5A0F}" type="slidenum">
              <a:rPr lang="en-US" sz="1200"/>
              <a:pPr algn="r" defTabSz="911322"/>
              <a:t>1</a:t>
            </a:fld>
            <a:endParaRPr lang="en-US" sz="1200" dirty="0"/>
          </a:p>
        </p:txBody>
      </p:sp>
      <p:sp>
        <p:nvSpPr>
          <p:cNvPr id="717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4588" y="685800"/>
            <a:ext cx="4572000" cy="3429000"/>
          </a:xfrm>
          <a:ln/>
        </p:spPr>
      </p:sp>
      <p:sp>
        <p:nvSpPr>
          <p:cNvPr id="717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1094" tIns="45547" rIns="91094" bIns="45547"/>
          <a:lstStyle/>
          <a:p>
            <a:pPr eaLnBrk="1" hangingPunct="1">
              <a:lnSpc>
                <a:spcPct val="90000"/>
              </a:lnSpc>
            </a:pPr>
            <a:endParaRPr lang="en-US" sz="900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8DE8F1-88F4-4EB1-B1AF-3555AE0EA20C}" type="datetimeFigureOut">
              <a:rPr lang="en-US" smtClean="0"/>
              <a:pPr/>
              <a:t>4/11/2013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1F5BC-3344-4613-B1DB-3957D1E30DB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7671459" y="4244106"/>
            <a:ext cx="1436916" cy="647700"/>
          </a:xfrm>
          <a:prstGeom prst="rect">
            <a:avLst/>
          </a:prstGeom>
          <a:solidFill>
            <a:srgbClr val="FF6699"/>
          </a:solidFill>
          <a:ln w="9525" algn="ctr">
            <a:noFill/>
            <a:miter lim="800000"/>
            <a:headEnd/>
            <a:tailEnd/>
          </a:ln>
          <a:effectLst>
            <a:outerShdw dist="45791" dir="3378596" algn="ctr" rotWithShape="0">
              <a:schemeClr val="bg2"/>
            </a:outerShdw>
          </a:effectLst>
        </p:spPr>
        <p:txBody>
          <a:bodyPr wrap="none" lIns="0" rIns="0"/>
          <a:lstStyle/>
          <a:p>
            <a:pPr algn="ctr" eaLnBrk="0" hangingPunct="0">
              <a:defRPr/>
            </a:pPr>
            <a:r>
              <a:rPr lang="en-US" sz="1000" b="1" dirty="0" smtClean="0"/>
              <a:t>Scientific, </a:t>
            </a:r>
          </a:p>
          <a:p>
            <a:pPr algn="ctr" eaLnBrk="0" hangingPunct="0">
              <a:defRPr/>
            </a:pPr>
            <a:r>
              <a:rPr lang="en-US" sz="1000" b="1" dirty="0" smtClean="0"/>
              <a:t>Technical Assessment, </a:t>
            </a:r>
          </a:p>
          <a:p>
            <a:pPr algn="ctr" eaLnBrk="0" hangingPunct="0">
              <a:defRPr/>
            </a:pPr>
            <a:r>
              <a:rPr lang="en-US" sz="1000" b="1" dirty="0" smtClean="0"/>
              <a:t>and Reporting</a:t>
            </a:r>
            <a:endParaRPr lang="en-US" sz="1000" b="1" dirty="0"/>
          </a:p>
        </p:txBody>
      </p:sp>
      <p:sp>
        <p:nvSpPr>
          <p:cNvPr id="77851" name="Rectangle 34"/>
          <p:cNvSpPr>
            <a:spLocks noChangeArrowheads="1"/>
          </p:cNvSpPr>
          <p:nvPr/>
        </p:nvSpPr>
        <p:spPr bwMode="auto">
          <a:xfrm>
            <a:off x="6477000" y="4520124"/>
            <a:ext cx="1143000" cy="695531"/>
          </a:xfrm>
          <a:prstGeom prst="rect">
            <a:avLst/>
          </a:prstGeom>
          <a:solidFill>
            <a:srgbClr val="6699FF"/>
          </a:solidFill>
          <a:ln w="9525" algn="ctr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Ctr="1"/>
          <a:lstStyle/>
          <a:p>
            <a:pPr algn="ctr" eaLnBrk="0" hangingPunct="0">
              <a:defRPr/>
            </a:pPr>
            <a:r>
              <a:rPr lang="en-US" sz="1000" b="1" dirty="0" smtClean="0">
                <a:solidFill>
                  <a:srgbClr val="000000"/>
                </a:solidFill>
              </a:rPr>
              <a:t>Partnering</a:t>
            </a:r>
            <a:r>
              <a:rPr lang="en-US" sz="1000" b="1" dirty="0">
                <a:solidFill>
                  <a:srgbClr val="000000"/>
                </a:solidFill>
              </a:rPr>
              <a:t>,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Leadership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&amp; Management</a:t>
            </a:r>
          </a:p>
        </p:txBody>
      </p:sp>
      <p:sp>
        <p:nvSpPr>
          <p:cNvPr id="2053" name="Line 7"/>
          <p:cNvSpPr>
            <a:spLocks noChangeShapeType="1"/>
          </p:cNvSpPr>
          <p:nvPr/>
        </p:nvSpPr>
        <p:spPr bwMode="auto">
          <a:xfrm>
            <a:off x="6400800" y="1752600"/>
            <a:ext cx="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 wrap="none"/>
          <a:lstStyle/>
          <a:p>
            <a:endParaRPr lang="en-US" dirty="0"/>
          </a:p>
        </p:txBody>
      </p:sp>
      <p:sp>
        <p:nvSpPr>
          <p:cNvPr id="2054" name="Line 8"/>
          <p:cNvSpPr>
            <a:spLocks noChangeShapeType="1"/>
          </p:cNvSpPr>
          <p:nvPr/>
        </p:nvSpPr>
        <p:spPr bwMode="auto">
          <a:xfrm>
            <a:off x="6324600" y="1676400"/>
            <a:ext cx="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 wrap="none"/>
          <a:lstStyle/>
          <a:p>
            <a:endParaRPr lang="en-US" dirty="0"/>
          </a:p>
        </p:txBody>
      </p:sp>
      <p:sp>
        <p:nvSpPr>
          <p:cNvPr id="2055" name="Line 12"/>
          <p:cNvSpPr>
            <a:spLocks noChangeShapeType="1"/>
          </p:cNvSpPr>
          <p:nvPr/>
        </p:nvSpPr>
        <p:spPr bwMode="auto">
          <a:xfrm>
            <a:off x="762000" y="5298336"/>
            <a:ext cx="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 type="triangle" w="med" len="med"/>
            <a:tailEnd type="triangle" w="med" len="med"/>
          </a:ln>
        </p:spPr>
        <p:txBody>
          <a:bodyPr wrap="none"/>
          <a:lstStyle/>
          <a:p>
            <a:endParaRPr lang="en-US" dirty="0"/>
          </a:p>
        </p:txBody>
      </p:sp>
      <p:sp>
        <p:nvSpPr>
          <p:cNvPr id="77837" name="Rectangle 30"/>
          <p:cNvSpPr>
            <a:spLocks noChangeArrowheads="1"/>
          </p:cNvSpPr>
          <p:nvPr/>
        </p:nvSpPr>
        <p:spPr bwMode="auto">
          <a:xfrm>
            <a:off x="4267200" y="4529856"/>
            <a:ext cx="990600" cy="685800"/>
          </a:xfrm>
          <a:prstGeom prst="rect">
            <a:avLst/>
          </a:prstGeom>
          <a:solidFill>
            <a:srgbClr val="6699FF"/>
          </a:solidFill>
          <a:ln w="9525" algn="ctr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Ctr="1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Maintain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Healthy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Watersheds</a:t>
            </a:r>
          </a:p>
        </p:txBody>
      </p:sp>
      <p:sp>
        <p:nvSpPr>
          <p:cNvPr id="77838" name="Rectangle 31"/>
          <p:cNvSpPr>
            <a:spLocks noChangeArrowheads="1"/>
          </p:cNvSpPr>
          <p:nvPr/>
        </p:nvSpPr>
        <p:spPr bwMode="auto">
          <a:xfrm>
            <a:off x="2895600" y="4529856"/>
            <a:ext cx="1295400" cy="685800"/>
          </a:xfrm>
          <a:prstGeom prst="rect">
            <a:avLst/>
          </a:prstGeom>
          <a:solidFill>
            <a:srgbClr val="6699FF"/>
          </a:solidFill>
          <a:ln w="9525" algn="ctr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Ctr="1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Protect &amp; 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Restore Water 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Quality</a:t>
            </a:r>
            <a:r>
              <a:rPr lang="en-US" sz="1000" dirty="0">
                <a:solidFill>
                  <a:srgbClr val="000000"/>
                </a:solidFill>
              </a:rPr>
              <a:t> </a:t>
            </a:r>
          </a:p>
        </p:txBody>
      </p:sp>
      <p:sp>
        <p:nvSpPr>
          <p:cNvPr id="77839" name="Rectangle 32"/>
          <p:cNvSpPr>
            <a:spLocks noChangeArrowheads="1"/>
          </p:cNvSpPr>
          <p:nvPr/>
        </p:nvSpPr>
        <p:spPr bwMode="auto">
          <a:xfrm>
            <a:off x="703109" y="4529856"/>
            <a:ext cx="990600" cy="685800"/>
          </a:xfrm>
          <a:prstGeom prst="rect">
            <a:avLst/>
          </a:prstGeom>
          <a:solidFill>
            <a:srgbClr val="6699FF"/>
          </a:solidFill>
          <a:ln w="9525" algn="ctr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bIns="0" anchorCtr="1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Sustainable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 Fisheries</a:t>
            </a:r>
          </a:p>
        </p:txBody>
      </p:sp>
      <p:sp>
        <p:nvSpPr>
          <p:cNvPr id="77840" name="Rectangle 33"/>
          <p:cNvSpPr>
            <a:spLocks noChangeArrowheads="1"/>
          </p:cNvSpPr>
          <p:nvPr/>
        </p:nvSpPr>
        <p:spPr bwMode="auto">
          <a:xfrm>
            <a:off x="1752600" y="4529856"/>
            <a:ext cx="1066800" cy="685800"/>
          </a:xfrm>
          <a:prstGeom prst="rect">
            <a:avLst/>
          </a:prstGeom>
          <a:solidFill>
            <a:srgbClr val="6699FF"/>
          </a:solidFill>
          <a:ln w="19050" algn="ctr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Ctr="1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Protect &amp; Restore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 Vital Habitats </a:t>
            </a:r>
          </a:p>
        </p:txBody>
      </p:sp>
      <p:sp>
        <p:nvSpPr>
          <p:cNvPr id="77841" name="Rectangle 34"/>
          <p:cNvSpPr>
            <a:spLocks noChangeArrowheads="1"/>
          </p:cNvSpPr>
          <p:nvPr/>
        </p:nvSpPr>
        <p:spPr bwMode="auto">
          <a:xfrm>
            <a:off x="5334000" y="4529856"/>
            <a:ext cx="1066800" cy="685800"/>
          </a:xfrm>
          <a:prstGeom prst="rect">
            <a:avLst/>
          </a:prstGeom>
          <a:solidFill>
            <a:srgbClr val="6699FF"/>
          </a:solidFill>
          <a:ln w="9525" algn="ctr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 anchorCtr="1"/>
          <a:lstStyle/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Foster 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Chesapeake </a:t>
            </a:r>
          </a:p>
          <a:p>
            <a:pPr algn="ctr" eaLnBrk="0" hangingPunct="0">
              <a:defRPr/>
            </a:pPr>
            <a:r>
              <a:rPr lang="en-US" sz="1000" b="1" dirty="0">
                <a:solidFill>
                  <a:srgbClr val="000000"/>
                </a:solidFill>
              </a:rPr>
              <a:t>Stewardship</a:t>
            </a:r>
            <a:endParaRPr lang="en-US" sz="1100" b="1" dirty="0">
              <a:solidFill>
                <a:srgbClr val="000000"/>
              </a:solidFill>
            </a:endParaRPr>
          </a:p>
        </p:txBody>
      </p:sp>
      <p:sp>
        <p:nvSpPr>
          <p:cNvPr id="2061" name="AutoShape 13"/>
          <p:cNvSpPr>
            <a:spLocks noChangeArrowheads="1"/>
          </p:cNvSpPr>
          <p:nvPr/>
        </p:nvSpPr>
        <p:spPr bwMode="auto">
          <a:xfrm>
            <a:off x="685800" y="4158381"/>
            <a:ext cx="6934200" cy="371475"/>
          </a:xfrm>
          <a:prstGeom prst="flowChartProcess">
            <a:avLst/>
          </a:prstGeom>
          <a:solidFill>
            <a:srgbClr val="6699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1200" b="1" dirty="0">
                <a:solidFill>
                  <a:srgbClr val="000000"/>
                </a:solidFill>
              </a:rPr>
              <a:t>Goal Implementation Teams</a:t>
            </a:r>
          </a:p>
        </p:txBody>
      </p:sp>
      <p:sp>
        <p:nvSpPr>
          <p:cNvPr id="77878" name="AutoShape 13"/>
          <p:cNvSpPr>
            <a:spLocks noChangeArrowheads="1"/>
          </p:cNvSpPr>
          <p:nvPr/>
        </p:nvSpPr>
        <p:spPr bwMode="auto">
          <a:xfrm>
            <a:off x="762000" y="5304784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>
            <a:outerShdw dist="45791" dir="3378596" algn="ctr" rotWithShape="0">
              <a:schemeClr val="bg2"/>
            </a:outerShdw>
          </a:effectLst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77879" name="AutoShape 13"/>
          <p:cNvSpPr>
            <a:spLocks noChangeArrowheads="1"/>
          </p:cNvSpPr>
          <p:nvPr/>
        </p:nvSpPr>
        <p:spPr bwMode="auto">
          <a:xfrm>
            <a:off x="1905000" y="5304784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>
            <a:outerShdw dist="45791" dir="3378596" algn="ctr" rotWithShape="0">
              <a:schemeClr val="bg2"/>
            </a:outerShdw>
          </a:effectLst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77880" name="AutoShape 13"/>
          <p:cNvSpPr>
            <a:spLocks noChangeArrowheads="1"/>
          </p:cNvSpPr>
          <p:nvPr/>
        </p:nvSpPr>
        <p:spPr bwMode="auto">
          <a:xfrm>
            <a:off x="3124200" y="5304784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>
            <a:outerShdw dist="45791" dir="3378596" algn="ctr" rotWithShape="0">
              <a:schemeClr val="bg2"/>
            </a:outerShdw>
          </a:effectLst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77881" name="AutoShape 13"/>
          <p:cNvSpPr>
            <a:spLocks noChangeArrowheads="1"/>
          </p:cNvSpPr>
          <p:nvPr/>
        </p:nvSpPr>
        <p:spPr bwMode="auto">
          <a:xfrm>
            <a:off x="4267200" y="5304784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>
            <a:outerShdw dist="45791" dir="3378596" algn="ctr" rotWithShape="0">
              <a:schemeClr val="bg2"/>
            </a:outerShdw>
          </a:effectLst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77882" name="AutoShape 13"/>
          <p:cNvSpPr>
            <a:spLocks noChangeArrowheads="1"/>
          </p:cNvSpPr>
          <p:nvPr/>
        </p:nvSpPr>
        <p:spPr bwMode="auto">
          <a:xfrm>
            <a:off x="5486400" y="5304784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>
            <a:outerShdw dist="45791" dir="3378596" algn="ctr" rotWithShape="0">
              <a:schemeClr val="bg2"/>
            </a:outerShdw>
          </a:effectLst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77883" name="AutoShape 13"/>
          <p:cNvSpPr>
            <a:spLocks noChangeArrowheads="1"/>
          </p:cNvSpPr>
          <p:nvPr/>
        </p:nvSpPr>
        <p:spPr bwMode="auto">
          <a:xfrm>
            <a:off x="6629400" y="5314512"/>
            <a:ext cx="914400" cy="457200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>
            <a:outerShdw dist="45791" dir="3378596" algn="ctr" rotWithShape="0">
              <a:schemeClr val="bg2"/>
            </a:outerShdw>
          </a:effectLst>
        </p:spPr>
        <p:txBody>
          <a:bodyPr wrap="none"/>
          <a:lstStyle/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Implementation</a:t>
            </a:r>
          </a:p>
          <a:p>
            <a:pPr algn="ctr" eaLnBrk="0" hangingPunct="0">
              <a:defRPr/>
            </a:pPr>
            <a:r>
              <a:rPr lang="en-US" sz="900" b="1" dirty="0">
                <a:solidFill>
                  <a:srgbClr val="000000"/>
                </a:solidFill>
              </a:rPr>
              <a:t>Workgroups</a:t>
            </a:r>
          </a:p>
          <a:p>
            <a:pPr algn="ctr" eaLnBrk="0" hangingPunct="0">
              <a:defRPr/>
            </a:pPr>
            <a:endParaRPr lang="en-US" sz="900" b="1" dirty="0">
              <a:solidFill>
                <a:srgbClr val="000000"/>
              </a:solidFill>
            </a:endParaRPr>
          </a:p>
        </p:txBody>
      </p:sp>
      <p:sp>
        <p:nvSpPr>
          <p:cNvPr id="2074" name="Text Box 60"/>
          <p:cNvSpPr txBox="1">
            <a:spLocks noChangeArrowheads="1"/>
          </p:cNvSpPr>
          <p:nvPr/>
        </p:nvSpPr>
        <p:spPr bwMode="auto">
          <a:xfrm>
            <a:off x="914400" y="152400"/>
            <a:ext cx="7467600" cy="45720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</a:pPr>
            <a:r>
              <a:rPr lang="en-US" sz="2400" b="1" dirty="0">
                <a:solidFill>
                  <a:srgbClr val="000000"/>
                </a:solidFill>
              </a:rPr>
              <a:t>CBP Organizational </a:t>
            </a:r>
            <a:r>
              <a:rPr lang="en-US" sz="2400" b="1" dirty="0" smtClean="0">
                <a:solidFill>
                  <a:srgbClr val="000000"/>
                </a:solidFill>
              </a:rPr>
              <a:t>Structure</a:t>
            </a:r>
            <a:endParaRPr lang="en-US" sz="1000" b="1" i="1" dirty="0">
              <a:solidFill>
                <a:srgbClr val="000000"/>
              </a:solidFill>
            </a:endParaRPr>
          </a:p>
        </p:txBody>
      </p:sp>
      <p:sp>
        <p:nvSpPr>
          <p:cNvPr id="2077" name="Line 7"/>
          <p:cNvSpPr>
            <a:spLocks noChangeShapeType="1"/>
          </p:cNvSpPr>
          <p:nvPr/>
        </p:nvSpPr>
        <p:spPr bwMode="auto">
          <a:xfrm>
            <a:off x="6324600" y="1524000"/>
            <a:ext cx="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 wrap="none"/>
          <a:lstStyle/>
          <a:p>
            <a:endParaRPr lang="en-US" dirty="0"/>
          </a:p>
        </p:txBody>
      </p:sp>
      <p:sp>
        <p:nvSpPr>
          <p:cNvPr id="2078" name="Line 8"/>
          <p:cNvSpPr>
            <a:spLocks noChangeShapeType="1"/>
          </p:cNvSpPr>
          <p:nvPr/>
        </p:nvSpPr>
        <p:spPr bwMode="auto">
          <a:xfrm>
            <a:off x="6248400" y="1447800"/>
            <a:ext cx="0" cy="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</p:spPr>
        <p:txBody>
          <a:bodyPr wrap="none"/>
          <a:lstStyle/>
          <a:p>
            <a:endParaRPr lang="en-US" dirty="0"/>
          </a:p>
        </p:txBody>
      </p:sp>
      <p:sp>
        <p:nvSpPr>
          <p:cNvPr id="77890" name="AutoShape 2"/>
          <p:cNvSpPr>
            <a:spLocks noChangeArrowheads="1"/>
          </p:cNvSpPr>
          <p:nvPr/>
        </p:nvSpPr>
        <p:spPr bwMode="auto">
          <a:xfrm>
            <a:off x="3200400" y="2245464"/>
            <a:ext cx="1660858" cy="1076325"/>
          </a:xfrm>
          <a:prstGeom prst="flowChartProcess">
            <a:avLst/>
          </a:prstGeom>
          <a:solidFill>
            <a:srgbClr val="99FF66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 anchorCtr="1"/>
          <a:lstStyle/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Management Board</a:t>
            </a:r>
          </a:p>
          <a:p>
            <a:pPr algn="ctr" eaLnBrk="0" hangingPunct="0">
              <a:defRPr/>
            </a:pPr>
            <a:endParaRPr lang="en-US" sz="1000" b="1" dirty="0">
              <a:solidFill>
                <a:srgbClr val="336600"/>
              </a:solidFill>
            </a:endParaRPr>
          </a:p>
        </p:txBody>
      </p:sp>
      <p:sp>
        <p:nvSpPr>
          <p:cNvPr id="77891" name="Rectangle 4"/>
          <p:cNvSpPr>
            <a:spLocks noChangeArrowheads="1"/>
          </p:cNvSpPr>
          <p:nvPr/>
        </p:nvSpPr>
        <p:spPr bwMode="auto">
          <a:xfrm>
            <a:off x="457200" y="2667000"/>
            <a:ext cx="1371600" cy="838200"/>
          </a:xfrm>
          <a:prstGeom prst="rect">
            <a:avLst/>
          </a:prstGeom>
          <a:solidFill>
            <a:srgbClr val="A5BBA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Scientific &amp; Technical</a:t>
            </a:r>
          </a:p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Advisory </a:t>
            </a:r>
            <a:r>
              <a:rPr lang="en-US" sz="1200" b="1" dirty="0" smtClean="0">
                <a:solidFill>
                  <a:srgbClr val="000000"/>
                </a:solidFill>
              </a:rPr>
              <a:t>Committee</a:t>
            </a:r>
            <a:endParaRPr lang="en-US" sz="1200" b="1" dirty="0">
              <a:solidFill>
                <a:srgbClr val="000000"/>
              </a:solidFill>
            </a:endParaRPr>
          </a:p>
        </p:txBody>
      </p:sp>
      <p:sp>
        <p:nvSpPr>
          <p:cNvPr id="77892" name="Rectangle 5"/>
          <p:cNvSpPr>
            <a:spLocks noChangeArrowheads="1"/>
          </p:cNvSpPr>
          <p:nvPr/>
        </p:nvSpPr>
        <p:spPr bwMode="auto">
          <a:xfrm>
            <a:off x="457200" y="1752600"/>
            <a:ext cx="1371600" cy="838200"/>
          </a:xfrm>
          <a:prstGeom prst="rect">
            <a:avLst/>
          </a:prstGeom>
          <a:solidFill>
            <a:srgbClr val="A5BBA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Local Government</a:t>
            </a:r>
          </a:p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Advisory </a:t>
            </a:r>
            <a:r>
              <a:rPr lang="en-US" sz="1200" b="1" dirty="0" smtClean="0">
                <a:solidFill>
                  <a:srgbClr val="000000"/>
                </a:solidFill>
              </a:rPr>
              <a:t>Committee</a:t>
            </a:r>
            <a:endParaRPr lang="en-US" sz="1200" b="1" dirty="0">
              <a:solidFill>
                <a:srgbClr val="000000"/>
              </a:solidFill>
            </a:endParaRPr>
          </a:p>
        </p:txBody>
      </p:sp>
      <p:sp>
        <p:nvSpPr>
          <p:cNvPr id="77893" name="Rectangle 6"/>
          <p:cNvSpPr>
            <a:spLocks noChangeArrowheads="1"/>
          </p:cNvSpPr>
          <p:nvPr/>
        </p:nvSpPr>
        <p:spPr bwMode="auto">
          <a:xfrm>
            <a:off x="457200" y="838200"/>
            <a:ext cx="1371600" cy="838200"/>
          </a:xfrm>
          <a:prstGeom prst="rect">
            <a:avLst/>
          </a:prstGeom>
          <a:solidFill>
            <a:srgbClr val="A5BBA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defRPr/>
            </a:pPr>
            <a:r>
              <a:rPr lang="en-US" sz="1200" b="1" dirty="0"/>
              <a:t>Citizens’ Advisory </a:t>
            </a:r>
          </a:p>
          <a:p>
            <a:pPr algn="ctr" eaLnBrk="0" hangingPunct="0">
              <a:defRPr/>
            </a:pPr>
            <a:r>
              <a:rPr lang="en-US" sz="1200" b="1" dirty="0" smtClean="0"/>
              <a:t>Committee</a:t>
            </a:r>
            <a:endParaRPr lang="en-US" sz="1200" b="1" dirty="0"/>
          </a:p>
        </p:txBody>
      </p:sp>
      <p:sp>
        <p:nvSpPr>
          <p:cNvPr id="77894" name="AutoShape 13"/>
          <p:cNvSpPr>
            <a:spLocks noChangeArrowheads="1"/>
          </p:cNvSpPr>
          <p:nvPr/>
        </p:nvSpPr>
        <p:spPr bwMode="auto">
          <a:xfrm>
            <a:off x="5123232" y="2939384"/>
            <a:ext cx="969818" cy="358296"/>
          </a:xfrm>
          <a:prstGeom prst="flowChartProcess">
            <a:avLst/>
          </a:prstGeom>
          <a:solidFill>
            <a:srgbClr val="00CC99"/>
          </a:solidFill>
          <a:ln w="9525">
            <a:noFill/>
            <a:miter lim="800000"/>
            <a:headEnd/>
            <a:tailEnd/>
          </a:ln>
          <a:effectLst/>
        </p:spPr>
        <p:txBody>
          <a:bodyPr wrap="none" lIns="182880" tIns="137160" rIns="182880" bIns="137160" anchor="ctr"/>
          <a:lstStyle/>
          <a:p>
            <a:pPr algn="ctr" eaLnBrk="0" hangingPunct="0"/>
            <a:endParaRPr lang="en-US" sz="1200" b="1" dirty="0" smtClean="0">
              <a:solidFill>
                <a:srgbClr val="000000"/>
              </a:solidFill>
            </a:endParaRPr>
          </a:p>
          <a:p>
            <a:pPr algn="ctr" eaLnBrk="0" hangingPunct="0"/>
            <a:r>
              <a:rPr lang="en-US" sz="1200" b="1" dirty="0" smtClean="0">
                <a:solidFill>
                  <a:srgbClr val="000000"/>
                </a:solidFill>
              </a:rPr>
              <a:t>Action</a:t>
            </a:r>
            <a:r>
              <a:rPr lang="en-US" sz="1200" dirty="0" smtClean="0">
                <a:solidFill>
                  <a:srgbClr val="000000"/>
                </a:solidFill>
              </a:rPr>
              <a:t> </a:t>
            </a:r>
            <a:r>
              <a:rPr lang="en-US" sz="1200" b="1" dirty="0">
                <a:solidFill>
                  <a:srgbClr val="000000"/>
                </a:solidFill>
              </a:rPr>
              <a:t>Teams</a:t>
            </a:r>
          </a:p>
          <a:p>
            <a:pPr algn="ctr" eaLnBrk="0" hangingPunct="0"/>
            <a:endParaRPr lang="en-US" sz="1100" dirty="0">
              <a:solidFill>
                <a:srgbClr val="003300"/>
              </a:solidFill>
            </a:endParaRPr>
          </a:p>
        </p:txBody>
      </p:sp>
      <p:sp>
        <p:nvSpPr>
          <p:cNvPr id="77895" name="Rectangle 71"/>
          <p:cNvSpPr>
            <a:spLocks noChangeArrowheads="1"/>
          </p:cNvSpPr>
          <p:nvPr/>
        </p:nvSpPr>
        <p:spPr bwMode="auto">
          <a:xfrm>
            <a:off x="2514600" y="797664"/>
            <a:ext cx="3048000" cy="914400"/>
          </a:xfrm>
          <a:prstGeom prst="rect">
            <a:avLst/>
          </a:prstGeom>
          <a:solidFill>
            <a:srgbClr val="A5BBA7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Chesapeake Executive Council</a:t>
            </a:r>
          </a:p>
          <a:p>
            <a:pPr algn="ctr" eaLnBrk="0" hangingPunct="0">
              <a:defRPr/>
            </a:pPr>
            <a:endParaRPr lang="en-US" sz="1000" b="1" dirty="0">
              <a:solidFill>
                <a:srgbClr val="000000"/>
              </a:solidFill>
            </a:endParaRPr>
          </a:p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Principals’ Staff </a:t>
            </a:r>
            <a:r>
              <a:rPr lang="en-US" sz="1200" b="1" dirty="0" smtClean="0">
                <a:solidFill>
                  <a:srgbClr val="000000"/>
                </a:solidFill>
              </a:rPr>
              <a:t>Committee</a:t>
            </a:r>
            <a:endParaRPr lang="en-US" sz="1200" b="1" dirty="0">
              <a:solidFill>
                <a:srgbClr val="000000"/>
              </a:solidFill>
            </a:endParaRPr>
          </a:p>
        </p:txBody>
      </p:sp>
      <p:sp>
        <p:nvSpPr>
          <p:cNvPr id="77896" name="Oval 72"/>
          <p:cNvSpPr>
            <a:spLocks noChangeArrowheads="1"/>
          </p:cNvSpPr>
          <p:nvPr/>
        </p:nvSpPr>
        <p:spPr bwMode="auto">
          <a:xfrm>
            <a:off x="7916696" y="909560"/>
            <a:ext cx="943552" cy="762000"/>
          </a:xfrm>
          <a:prstGeom prst="ellipse">
            <a:avLst/>
          </a:prstGeom>
          <a:solidFill>
            <a:srgbClr val="FFFF00"/>
          </a:solidFill>
          <a:ln w="9525" algn="ctr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Independent</a:t>
            </a:r>
          </a:p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Evaluator</a:t>
            </a:r>
          </a:p>
        </p:txBody>
      </p:sp>
      <p:sp>
        <p:nvSpPr>
          <p:cNvPr id="2086" name="Line 73"/>
          <p:cNvSpPr>
            <a:spLocks noChangeShapeType="1"/>
          </p:cNvSpPr>
          <p:nvPr/>
        </p:nvSpPr>
        <p:spPr bwMode="auto">
          <a:xfrm>
            <a:off x="2827488" y="1274320"/>
            <a:ext cx="2362200" cy="0"/>
          </a:xfrm>
          <a:prstGeom prst="line">
            <a:avLst/>
          </a:prstGeom>
          <a:noFill/>
          <a:ln w="19050">
            <a:solidFill>
              <a:schemeClr val="bg2"/>
            </a:solidFill>
            <a:prstDash val="dash"/>
            <a:round/>
            <a:headEnd/>
            <a:tailEnd/>
          </a:ln>
        </p:spPr>
        <p:txBody>
          <a:bodyPr wrap="none"/>
          <a:lstStyle/>
          <a:p>
            <a:endParaRPr lang="en-US" dirty="0"/>
          </a:p>
        </p:txBody>
      </p:sp>
      <p:cxnSp>
        <p:nvCxnSpPr>
          <p:cNvPr id="2101" name="Straight Connector 53"/>
          <p:cNvCxnSpPr>
            <a:cxnSpLocks noChangeShapeType="1"/>
          </p:cNvCxnSpPr>
          <p:nvPr/>
        </p:nvCxnSpPr>
        <p:spPr bwMode="auto">
          <a:xfrm rot="5400000">
            <a:off x="1182688" y="5255368"/>
            <a:ext cx="76200" cy="3175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</p:spPr>
      </p:cxnSp>
      <p:cxnSp>
        <p:nvCxnSpPr>
          <p:cNvPr id="2102" name="Straight Connector 53"/>
          <p:cNvCxnSpPr>
            <a:cxnSpLocks noChangeShapeType="1"/>
          </p:cNvCxnSpPr>
          <p:nvPr/>
        </p:nvCxnSpPr>
        <p:spPr bwMode="auto">
          <a:xfrm rot="5400000">
            <a:off x="1335088" y="5417496"/>
            <a:ext cx="76200" cy="3175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</p:spPr>
      </p:cxnSp>
      <p:cxnSp>
        <p:nvCxnSpPr>
          <p:cNvPr id="2103" name="Straight Connector 53"/>
          <p:cNvCxnSpPr>
            <a:cxnSpLocks noChangeShapeType="1"/>
          </p:cNvCxnSpPr>
          <p:nvPr/>
        </p:nvCxnSpPr>
        <p:spPr bwMode="auto">
          <a:xfrm rot="5400000">
            <a:off x="2325688" y="5255368"/>
            <a:ext cx="76200" cy="3175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</p:spPr>
      </p:cxnSp>
      <p:cxnSp>
        <p:nvCxnSpPr>
          <p:cNvPr id="2104" name="Straight Connector 53"/>
          <p:cNvCxnSpPr>
            <a:cxnSpLocks noChangeShapeType="1"/>
          </p:cNvCxnSpPr>
          <p:nvPr/>
        </p:nvCxnSpPr>
        <p:spPr bwMode="auto">
          <a:xfrm rot="5400000">
            <a:off x="3544888" y="5255368"/>
            <a:ext cx="76200" cy="3175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</p:spPr>
      </p:cxnSp>
      <p:cxnSp>
        <p:nvCxnSpPr>
          <p:cNvPr id="2105" name="Straight Connector 53"/>
          <p:cNvCxnSpPr>
            <a:cxnSpLocks noChangeShapeType="1"/>
          </p:cNvCxnSpPr>
          <p:nvPr/>
        </p:nvCxnSpPr>
        <p:spPr bwMode="auto">
          <a:xfrm rot="5400000">
            <a:off x="4687888" y="5255368"/>
            <a:ext cx="76200" cy="3175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</p:spPr>
      </p:cxnSp>
      <p:cxnSp>
        <p:nvCxnSpPr>
          <p:cNvPr id="2106" name="Straight Connector 53"/>
          <p:cNvCxnSpPr>
            <a:cxnSpLocks noChangeShapeType="1"/>
          </p:cNvCxnSpPr>
          <p:nvPr/>
        </p:nvCxnSpPr>
        <p:spPr bwMode="auto">
          <a:xfrm rot="5400000">
            <a:off x="5907088" y="5255368"/>
            <a:ext cx="76200" cy="3175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</p:spPr>
      </p:cxnSp>
      <p:cxnSp>
        <p:nvCxnSpPr>
          <p:cNvPr id="2107" name="Straight Connector 53"/>
          <p:cNvCxnSpPr>
            <a:cxnSpLocks noChangeShapeType="1"/>
          </p:cNvCxnSpPr>
          <p:nvPr/>
        </p:nvCxnSpPr>
        <p:spPr bwMode="auto">
          <a:xfrm rot="5400000">
            <a:off x="7048500" y="5256956"/>
            <a:ext cx="76200" cy="0"/>
          </a:xfrm>
          <a:prstGeom prst="line">
            <a:avLst/>
          </a:prstGeom>
          <a:noFill/>
          <a:ln w="9525" algn="ctr">
            <a:solidFill>
              <a:srgbClr val="000000"/>
            </a:solidFill>
            <a:round/>
            <a:headEnd/>
            <a:tailEnd/>
          </a:ln>
        </p:spPr>
      </p:cxnSp>
      <p:sp>
        <p:nvSpPr>
          <p:cNvPr id="62" name="AutoShape 2"/>
          <p:cNvSpPr>
            <a:spLocks noChangeArrowheads="1"/>
          </p:cNvSpPr>
          <p:nvPr/>
        </p:nvSpPr>
        <p:spPr bwMode="auto">
          <a:xfrm>
            <a:off x="1981200" y="3048000"/>
            <a:ext cx="1152525" cy="733425"/>
          </a:xfrm>
          <a:prstGeom prst="flowChartProcess">
            <a:avLst/>
          </a:prstGeom>
          <a:solidFill>
            <a:schemeClr val="bg1">
              <a:lumMod val="65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 anchorCtr="1"/>
          <a:lstStyle/>
          <a:p>
            <a:pPr algn="ctr" eaLnBrk="0" hangingPunct="0">
              <a:defRPr/>
            </a:pPr>
            <a:r>
              <a:rPr lang="en-US" sz="1200" b="1" dirty="0">
                <a:solidFill>
                  <a:srgbClr val="000000"/>
                </a:solidFill>
              </a:rPr>
              <a:t>Communications </a:t>
            </a:r>
          </a:p>
          <a:p>
            <a:pPr algn="ctr" eaLnBrk="0" hangingPunct="0">
              <a:defRPr/>
            </a:pPr>
            <a:r>
              <a:rPr lang="en-US" sz="1200" b="1" dirty="0" smtClean="0">
                <a:solidFill>
                  <a:srgbClr val="000000"/>
                </a:solidFill>
              </a:rPr>
              <a:t>Workgroup</a:t>
            </a:r>
            <a:endParaRPr lang="en-US" sz="1000" b="1" dirty="0">
              <a:solidFill>
                <a:srgbClr val="336600"/>
              </a:solidFill>
            </a:endParaRPr>
          </a:p>
        </p:txBody>
      </p:sp>
      <p:sp>
        <p:nvSpPr>
          <p:cNvPr id="68" name="Line 73"/>
          <p:cNvSpPr>
            <a:spLocks noChangeShapeType="1"/>
          </p:cNvSpPr>
          <p:nvPr/>
        </p:nvSpPr>
        <p:spPr bwMode="auto">
          <a:xfrm flipV="1">
            <a:off x="5562600" y="1045720"/>
            <a:ext cx="609600" cy="0"/>
          </a:xfrm>
          <a:prstGeom prst="line">
            <a:avLst/>
          </a:prstGeom>
          <a:noFill/>
          <a:ln w="19050">
            <a:solidFill>
              <a:schemeClr val="bg2"/>
            </a:solidFill>
            <a:prstDash val="dash"/>
            <a:round/>
            <a:headEnd/>
            <a:tailEnd/>
          </a:ln>
        </p:spPr>
        <p:txBody>
          <a:bodyPr wrap="none"/>
          <a:lstStyle/>
          <a:p>
            <a:endParaRPr lang="en-US" dirty="0"/>
          </a:p>
        </p:txBody>
      </p:sp>
      <p:sp>
        <p:nvSpPr>
          <p:cNvPr id="69" name="TextBox 68"/>
          <p:cNvSpPr txBox="1"/>
          <p:nvPr/>
        </p:nvSpPr>
        <p:spPr>
          <a:xfrm>
            <a:off x="6172200" y="787920"/>
            <a:ext cx="1447800" cy="461665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1200" b="1" dirty="0" smtClean="0"/>
              <a:t>Federal Leadership Committee</a:t>
            </a:r>
            <a:endParaRPr lang="en-US" sz="1200" b="1" dirty="0"/>
          </a:p>
        </p:txBody>
      </p:sp>
      <p:sp>
        <p:nvSpPr>
          <p:cNvPr id="70" name="Line 73"/>
          <p:cNvSpPr>
            <a:spLocks noChangeShapeType="1"/>
          </p:cNvSpPr>
          <p:nvPr/>
        </p:nvSpPr>
        <p:spPr bwMode="auto">
          <a:xfrm flipV="1">
            <a:off x="5562600" y="1579120"/>
            <a:ext cx="609600" cy="0"/>
          </a:xfrm>
          <a:prstGeom prst="line">
            <a:avLst/>
          </a:prstGeom>
          <a:noFill/>
          <a:ln w="19050">
            <a:solidFill>
              <a:schemeClr val="bg2"/>
            </a:solidFill>
            <a:prstDash val="dash"/>
            <a:round/>
            <a:headEnd/>
            <a:tailEnd/>
          </a:ln>
        </p:spPr>
        <p:txBody>
          <a:bodyPr wrap="none"/>
          <a:lstStyle/>
          <a:p>
            <a:endParaRPr lang="en-US" dirty="0"/>
          </a:p>
        </p:txBody>
      </p:sp>
      <p:sp>
        <p:nvSpPr>
          <p:cNvPr id="71" name="TextBox 70"/>
          <p:cNvSpPr txBox="1"/>
          <p:nvPr/>
        </p:nvSpPr>
        <p:spPr>
          <a:xfrm>
            <a:off x="6180304" y="1329440"/>
            <a:ext cx="1439696" cy="461665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1200" b="1" dirty="0" smtClean="0"/>
              <a:t>Federal Leadership Comm. Designees</a:t>
            </a:r>
            <a:endParaRPr lang="en-US" sz="1200" b="1" dirty="0"/>
          </a:p>
        </p:txBody>
      </p:sp>
      <p:sp>
        <p:nvSpPr>
          <p:cNvPr id="77" name="TextBox 76"/>
          <p:cNvSpPr txBox="1"/>
          <p:nvPr/>
        </p:nvSpPr>
        <p:spPr>
          <a:xfrm>
            <a:off x="6366760" y="2188720"/>
            <a:ext cx="1063552" cy="461665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1200" b="1" dirty="0" smtClean="0"/>
              <a:t>Federal Office Directors</a:t>
            </a:r>
            <a:endParaRPr lang="en-US" sz="1200" b="1" dirty="0"/>
          </a:p>
        </p:txBody>
      </p:sp>
      <p:sp>
        <p:nvSpPr>
          <p:cNvPr id="78" name="Line 73"/>
          <p:cNvSpPr>
            <a:spLocks noChangeShapeType="1"/>
          </p:cNvSpPr>
          <p:nvPr/>
        </p:nvSpPr>
        <p:spPr bwMode="auto">
          <a:xfrm flipV="1">
            <a:off x="4876800" y="2493520"/>
            <a:ext cx="1447800" cy="0"/>
          </a:xfrm>
          <a:prstGeom prst="line">
            <a:avLst/>
          </a:prstGeom>
          <a:noFill/>
          <a:ln w="19050">
            <a:solidFill>
              <a:schemeClr val="bg2"/>
            </a:solidFill>
            <a:prstDash val="dash"/>
            <a:round/>
            <a:headEnd/>
            <a:tailEnd/>
          </a:ln>
        </p:spPr>
        <p:txBody>
          <a:bodyPr wrap="none"/>
          <a:lstStyle/>
          <a:p>
            <a:endParaRPr lang="en-US" dirty="0"/>
          </a:p>
        </p:txBody>
      </p:sp>
      <p:cxnSp>
        <p:nvCxnSpPr>
          <p:cNvPr id="88" name="Straight Connector 87"/>
          <p:cNvCxnSpPr>
            <a:stCxn id="69" idx="2"/>
            <a:endCxn id="71" idx="0"/>
          </p:cNvCxnSpPr>
          <p:nvPr/>
        </p:nvCxnSpPr>
        <p:spPr>
          <a:xfrm>
            <a:off x="6896100" y="1249585"/>
            <a:ext cx="4052" cy="7985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Straight Connector 89"/>
          <p:cNvCxnSpPr>
            <a:stCxn id="71" idx="2"/>
            <a:endCxn id="77" idx="0"/>
          </p:cNvCxnSpPr>
          <p:nvPr/>
        </p:nvCxnSpPr>
        <p:spPr>
          <a:xfrm flipH="1">
            <a:off x="6898536" y="1791105"/>
            <a:ext cx="1616" cy="39761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Straight Connector 91"/>
          <p:cNvCxnSpPr>
            <a:stCxn id="77894" idx="1"/>
          </p:cNvCxnSpPr>
          <p:nvPr/>
        </p:nvCxnSpPr>
        <p:spPr>
          <a:xfrm flipH="1">
            <a:off x="4876800" y="3118532"/>
            <a:ext cx="246432" cy="56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Straight Connector 95"/>
          <p:cNvCxnSpPr>
            <a:stCxn id="77895" idx="2"/>
            <a:endCxn id="77890" idx="0"/>
          </p:cNvCxnSpPr>
          <p:nvPr/>
        </p:nvCxnSpPr>
        <p:spPr>
          <a:xfrm flipH="1">
            <a:off x="4030829" y="1712064"/>
            <a:ext cx="7771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Connector 100"/>
          <p:cNvCxnSpPr>
            <a:stCxn id="77890" idx="2"/>
          </p:cNvCxnSpPr>
          <p:nvPr/>
        </p:nvCxnSpPr>
        <p:spPr>
          <a:xfrm>
            <a:off x="4030829" y="3321789"/>
            <a:ext cx="7772" cy="86921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/>
          <p:nvPr/>
        </p:nvCxnSpPr>
        <p:spPr>
          <a:xfrm>
            <a:off x="3124200" y="3532760"/>
            <a:ext cx="914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Straight Connector 104"/>
          <p:cNvCxnSpPr/>
          <p:nvPr/>
        </p:nvCxnSpPr>
        <p:spPr>
          <a:xfrm>
            <a:off x="7696200" y="826848"/>
            <a:ext cx="0" cy="914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Straight Connector 113"/>
          <p:cNvCxnSpPr>
            <a:stCxn id="77893" idx="3"/>
            <a:endCxn id="77895" idx="1"/>
          </p:cNvCxnSpPr>
          <p:nvPr/>
        </p:nvCxnSpPr>
        <p:spPr>
          <a:xfrm flipV="1">
            <a:off x="1828800" y="1254864"/>
            <a:ext cx="685800" cy="243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Straight Connector 115"/>
          <p:cNvCxnSpPr/>
          <p:nvPr/>
        </p:nvCxnSpPr>
        <p:spPr>
          <a:xfrm flipV="1">
            <a:off x="1828800" y="2819400"/>
            <a:ext cx="1295400" cy="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Connector 122"/>
          <p:cNvCxnSpPr/>
          <p:nvPr/>
        </p:nvCxnSpPr>
        <p:spPr>
          <a:xfrm>
            <a:off x="2133600" y="1275944"/>
            <a:ext cx="0" cy="15240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Straight Connector 133"/>
          <p:cNvCxnSpPr>
            <a:stCxn id="77896" idx="2"/>
          </p:cNvCxnSpPr>
          <p:nvPr/>
        </p:nvCxnSpPr>
        <p:spPr>
          <a:xfrm flipH="1" flipV="1">
            <a:off x="5562600" y="1274320"/>
            <a:ext cx="2354096" cy="162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432</TotalTime>
  <Words>91</Words>
  <Application>Microsoft Office PowerPoint</Application>
  <PresentationFormat>On-screen Show (4:3)</PresentationFormat>
  <Paragraphs>54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US-EPA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Gallen</dc:creator>
  <cp:lastModifiedBy>gallen</cp:lastModifiedBy>
  <cp:revision>33</cp:revision>
  <dcterms:created xsi:type="dcterms:W3CDTF">2013-03-25T13:54:23Z</dcterms:created>
  <dcterms:modified xsi:type="dcterms:W3CDTF">2013-04-11T14:23:53Z</dcterms:modified>
</cp:coreProperties>
</file>

<file path=docProps/thumbnail.jpeg>
</file>