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64" r:id="rId4"/>
    <p:sldMasterId id="2147483665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</p:sldIdLst>
  <p:sldSz cy="5143500" cx="9144000"/>
  <p:notesSz cx="6858000" cy="9144000"/>
  <p:embeddedFontLst>
    <p:embeddedFont>
      <p:font typeface="Roboto Slab"/>
      <p:regular r:id="rId15"/>
      <p:bold r:id="rId16"/>
    </p:embeddedFont>
    <p:embeddedFont>
      <p:font typeface="Nixie One"/>
      <p:regular r:id="rId17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5.xml"/><Relationship Id="rId10" Type="http://schemas.openxmlformats.org/officeDocument/2006/relationships/slide" Target="slides/slide4.xml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5" Type="http://schemas.openxmlformats.org/officeDocument/2006/relationships/font" Target="fonts/RobotoSlab-regular.fntdata"/><Relationship Id="rId14" Type="http://schemas.openxmlformats.org/officeDocument/2006/relationships/slide" Target="slides/slide8.xml"/><Relationship Id="rId17" Type="http://schemas.openxmlformats.org/officeDocument/2006/relationships/font" Target="fonts/NixieOne-regular.fntdata"/><Relationship Id="rId16" Type="http://schemas.openxmlformats.org/officeDocument/2006/relationships/font" Target="fonts/RobotoSlab-bold.fntdata"/><Relationship Id="rId5" Type="http://schemas.openxmlformats.org/officeDocument/2006/relationships/slideMaster" Target="slideMasters/slideMaster2.xml"/><Relationship Id="rId6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g3284cded8b4_0_5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93" name="Google Shape;93;g3284cded8b4_0_52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g3284cded8b4_0_18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02" name="Google Shape;102;g3284cded8b4_0_185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g3284cded8b4_0_10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11" name="Google Shape;111;g3284cded8b4_0_107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g3284cded8b4_0_11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21" name="Google Shape;121;g3284cded8b4_0_118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9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g3284cded8b4_0_13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31" name="Google Shape;131;g3284cded8b4_0_131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g3284cded8b4_0_15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41" name="Google Shape;141;g3284cded8b4_0_151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g3284cded8b4_0_17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49" name="Google Shape;149;g3284cded8b4_0_174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7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g3284cded8b4_0_16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59" name="Google Shape;159;g3284cded8b4_0_165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1 column" type="tx">
  <p:cSld name="TITLE_AND_BODY"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4"/>
          <p:cNvSpPr/>
          <p:nvPr/>
        </p:nvSpPr>
        <p:spPr>
          <a:xfrm>
            <a:off x="0" y="1"/>
            <a:ext cx="247200" cy="530700"/>
          </a:xfrm>
          <a:prstGeom prst="rect">
            <a:avLst/>
          </a:prstGeom>
          <a:solidFill>
            <a:srgbClr val="18637B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114454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5" name="Google Shape;55;p14"/>
          <p:cNvSpPr/>
          <p:nvPr/>
        </p:nvSpPr>
        <p:spPr>
          <a:xfrm>
            <a:off x="1" y="500626"/>
            <a:ext cx="247200" cy="1058700"/>
          </a:xfrm>
          <a:prstGeom prst="rect">
            <a:avLst/>
          </a:prstGeom>
          <a:solidFill>
            <a:srgbClr val="124057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6" name="Google Shape;56;p14"/>
          <p:cNvSpPr/>
          <p:nvPr/>
        </p:nvSpPr>
        <p:spPr>
          <a:xfrm>
            <a:off x="0" y="1553405"/>
            <a:ext cx="247200" cy="1532700"/>
          </a:xfrm>
          <a:prstGeom prst="rect">
            <a:avLst/>
          </a:prstGeom>
          <a:solidFill>
            <a:srgbClr val="16575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7" name="Google Shape;57;p14"/>
          <p:cNvSpPr/>
          <p:nvPr/>
        </p:nvSpPr>
        <p:spPr>
          <a:xfrm>
            <a:off x="0" y="3086100"/>
            <a:ext cx="247200" cy="605400"/>
          </a:xfrm>
          <a:prstGeom prst="rect">
            <a:avLst/>
          </a:prstGeom>
          <a:solidFill>
            <a:srgbClr val="3B8D6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8" name="Google Shape;58;p14"/>
          <p:cNvSpPr/>
          <p:nvPr/>
        </p:nvSpPr>
        <p:spPr>
          <a:xfrm>
            <a:off x="0" y="3691501"/>
            <a:ext cx="247200" cy="1452000"/>
          </a:xfrm>
          <a:prstGeom prst="rect">
            <a:avLst/>
          </a:prstGeom>
          <a:solidFill>
            <a:srgbClr val="94BF6E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9" name="Google Shape;59;p14"/>
          <p:cNvSpPr txBox="1"/>
          <p:nvPr>
            <p:ph type="title"/>
          </p:nvPr>
        </p:nvSpPr>
        <p:spPr>
          <a:xfrm>
            <a:off x="1146025" y="530725"/>
            <a:ext cx="3208800" cy="1028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14"/>
          <p:cNvSpPr txBox="1"/>
          <p:nvPr>
            <p:ph idx="1" type="body"/>
          </p:nvPr>
        </p:nvSpPr>
        <p:spPr>
          <a:xfrm>
            <a:off x="1146025" y="1767275"/>
            <a:ext cx="7540800" cy="315870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>
            <a:noAutofit/>
          </a:bodyPr>
          <a:lstStyle>
            <a:lvl1pPr indent="-4064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Char char="▪"/>
              <a:defRPr sz="2800"/>
            </a:lvl1pPr>
            <a:lvl2pPr indent="-4064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Char char="▫"/>
              <a:defRPr sz="2800"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ubtitle">
  <p:cSld name="Subtitle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5"/>
          <p:cNvSpPr txBox="1"/>
          <p:nvPr>
            <p:ph type="ctrTitle"/>
          </p:nvPr>
        </p:nvSpPr>
        <p:spPr>
          <a:xfrm>
            <a:off x="4113601" y="2878751"/>
            <a:ext cx="4505700" cy="1159800"/>
          </a:xfrm>
          <a:prstGeom prst="rect">
            <a:avLst/>
          </a:prstGeom>
          <a:noFill/>
          <a:ln>
            <a:noFill/>
          </a:ln>
        </p:spPr>
        <p:txBody>
          <a:bodyPr anchorCtr="0" anchor="b" bIns="68575" lIns="68575" spcFirstLastPara="1" rIns="68575" wrap="square" tIns="6857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14454"/>
              </a:buClr>
              <a:buSzPts val="4800"/>
              <a:buNone/>
              <a:defRPr sz="4800">
                <a:solidFill>
                  <a:srgbClr val="114454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rgbClr val="114454"/>
              </a:buClr>
              <a:buSzPts val="4800"/>
              <a:buNone/>
              <a:defRPr sz="4800">
                <a:solidFill>
                  <a:srgbClr val="114454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rgbClr val="114454"/>
              </a:buClr>
              <a:buSzPts val="4800"/>
              <a:buNone/>
              <a:defRPr sz="4800">
                <a:solidFill>
                  <a:srgbClr val="114454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rgbClr val="114454"/>
              </a:buClr>
              <a:buSzPts val="4800"/>
              <a:buNone/>
              <a:defRPr sz="4800">
                <a:solidFill>
                  <a:srgbClr val="114454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rgbClr val="114454"/>
              </a:buClr>
              <a:buSzPts val="4800"/>
              <a:buNone/>
              <a:defRPr sz="4800">
                <a:solidFill>
                  <a:srgbClr val="114454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rgbClr val="114454"/>
              </a:buClr>
              <a:buSzPts val="4800"/>
              <a:buNone/>
              <a:defRPr sz="4800">
                <a:solidFill>
                  <a:srgbClr val="114454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rgbClr val="114454"/>
              </a:buClr>
              <a:buSzPts val="4800"/>
              <a:buNone/>
              <a:defRPr sz="4800">
                <a:solidFill>
                  <a:srgbClr val="114454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rgbClr val="114454"/>
              </a:buClr>
              <a:buSzPts val="4800"/>
              <a:buNone/>
              <a:defRPr sz="4800">
                <a:solidFill>
                  <a:srgbClr val="114454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rgbClr val="114454"/>
              </a:buClr>
              <a:buSzPts val="4800"/>
              <a:buNone/>
              <a:defRPr sz="4800">
                <a:solidFill>
                  <a:srgbClr val="114454"/>
                </a:solidFill>
              </a:defRPr>
            </a:lvl9pPr>
          </a:lstStyle>
          <a:p/>
        </p:txBody>
      </p:sp>
      <p:sp>
        <p:nvSpPr>
          <p:cNvPr id="63" name="Google Shape;63;p15"/>
          <p:cNvSpPr txBox="1"/>
          <p:nvPr>
            <p:ph idx="1" type="subTitle"/>
          </p:nvPr>
        </p:nvSpPr>
        <p:spPr>
          <a:xfrm>
            <a:off x="4113601" y="3983051"/>
            <a:ext cx="4505700" cy="78480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4BF6E"/>
              </a:buClr>
              <a:buSzPts val="1800"/>
              <a:buNone/>
              <a:defRPr b="1" sz="1800">
                <a:solidFill>
                  <a:srgbClr val="94BF6E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4BF6E"/>
              </a:buClr>
              <a:buSzPts val="1800"/>
              <a:buNone/>
              <a:defRPr b="1" sz="1800">
                <a:solidFill>
                  <a:srgbClr val="94BF6E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4BF6E"/>
              </a:buClr>
              <a:buSzPts val="1800"/>
              <a:buNone/>
              <a:defRPr b="1" sz="1800">
                <a:solidFill>
                  <a:srgbClr val="94BF6E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4BF6E"/>
              </a:buClr>
              <a:buSzPts val="1400"/>
              <a:buNone/>
              <a:defRPr b="1">
                <a:solidFill>
                  <a:srgbClr val="94BF6E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4BF6E"/>
              </a:buClr>
              <a:buSzPts val="1400"/>
              <a:buNone/>
              <a:defRPr b="1">
                <a:solidFill>
                  <a:srgbClr val="94BF6E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4BF6E"/>
              </a:buClr>
              <a:buSzPts val="1400"/>
              <a:buNone/>
              <a:defRPr b="1">
                <a:solidFill>
                  <a:srgbClr val="94BF6E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4BF6E"/>
              </a:buClr>
              <a:buSzPts val="1400"/>
              <a:buNone/>
              <a:defRPr b="1">
                <a:solidFill>
                  <a:srgbClr val="94BF6E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4BF6E"/>
              </a:buClr>
              <a:buSzPts val="1400"/>
              <a:buNone/>
              <a:defRPr b="1">
                <a:solidFill>
                  <a:srgbClr val="94BF6E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4BF6E"/>
              </a:buClr>
              <a:buSzPts val="1400"/>
              <a:buNone/>
              <a:defRPr b="1">
                <a:solidFill>
                  <a:srgbClr val="94BF6E"/>
                </a:solidFill>
              </a:defRPr>
            </a:lvl9pPr>
          </a:lstStyle>
          <a:p/>
        </p:txBody>
      </p:sp>
      <p:sp>
        <p:nvSpPr>
          <p:cNvPr id="64" name="Google Shape;64;p15"/>
          <p:cNvSpPr/>
          <p:nvPr/>
        </p:nvSpPr>
        <p:spPr>
          <a:xfrm>
            <a:off x="0" y="4288499"/>
            <a:ext cx="3474300" cy="247500"/>
          </a:xfrm>
          <a:prstGeom prst="rect">
            <a:avLst/>
          </a:prstGeom>
          <a:solidFill>
            <a:srgbClr val="16575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5" name="Google Shape;65;p15"/>
          <p:cNvSpPr/>
          <p:nvPr/>
        </p:nvSpPr>
        <p:spPr>
          <a:xfrm>
            <a:off x="0" y="1"/>
            <a:ext cx="3474300" cy="530700"/>
          </a:xfrm>
          <a:prstGeom prst="rect">
            <a:avLst/>
          </a:prstGeom>
          <a:solidFill>
            <a:srgbClr val="18637B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114454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6" name="Google Shape;66;p15"/>
          <p:cNvSpPr/>
          <p:nvPr/>
        </p:nvSpPr>
        <p:spPr>
          <a:xfrm>
            <a:off x="0" y="500625"/>
            <a:ext cx="3474300" cy="3824100"/>
          </a:xfrm>
          <a:prstGeom prst="rect">
            <a:avLst/>
          </a:prstGeom>
          <a:solidFill>
            <a:srgbClr val="124057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7" name="Google Shape;67;p15"/>
          <p:cNvSpPr/>
          <p:nvPr/>
        </p:nvSpPr>
        <p:spPr>
          <a:xfrm>
            <a:off x="0" y="4493604"/>
            <a:ext cx="3474300" cy="118200"/>
          </a:xfrm>
          <a:prstGeom prst="rect">
            <a:avLst/>
          </a:prstGeom>
          <a:solidFill>
            <a:srgbClr val="3B8D6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8" name="Google Shape;68;p15"/>
          <p:cNvSpPr/>
          <p:nvPr/>
        </p:nvSpPr>
        <p:spPr>
          <a:xfrm>
            <a:off x="0" y="4584076"/>
            <a:ext cx="3474300" cy="559500"/>
          </a:xfrm>
          <a:prstGeom prst="rect">
            <a:avLst/>
          </a:prstGeom>
          <a:solidFill>
            <a:srgbClr val="94BF6E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Quote">
  <p:cSld name="Quote"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16"/>
          <p:cNvSpPr/>
          <p:nvPr/>
        </p:nvSpPr>
        <p:spPr>
          <a:xfrm>
            <a:off x="0" y="1148250"/>
            <a:ext cx="9144000" cy="2847000"/>
          </a:xfrm>
          <a:prstGeom prst="rect">
            <a:avLst/>
          </a:prstGeom>
          <a:solidFill>
            <a:srgbClr val="16575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1" name="Google Shape;71;p16"/>
          <p:cNvSpPr/>
          <p:nvPr/>
        </p:nvSpPr>
        <p:spPr>
          <a:xfrm>
            <a:off x="3398538" y="1599538"/>
            <a:ext cx="2346925" cy="1944425"/>
          </a:xfrm>
          <a:prstGeom prst="rect">
            <a:avLst/>
          </a:prstGeom>
        </p:spPr>
        <p:txBody>
          <a:bodyPr>
            <a:prstTxWarp prst="textPlain"/>
          </a:bodyPr>
          <a:lstStyle/>
          <a:p>
            <a:pPr lvl="0" algn="ctr"/>
            <a:r>
              <a:rPr b="0" i="0">
                <a:ln>
                  <a:noFill/>
                </a:ln>
                <a:solidFill>
                  <a:srgbClr val="0E3142">
                    <a:alpha val="20000"/>
                  </a:srgbClr>
                </a:solidFill>
                <a:latin typeface="Impact"/>
              </a:rPr>
              <a:t>“</a:t>
            </a:r>
          </a:p>
        </p:txBody>
      </p:sp>
      <p:sp>
        <p:nvSpPr>
          <p:cNvPr id="72" name="Google Shape;72;p16"/>
          <p:cNvSpPr/>
          <p:nvPr/>
        </p:nvSpPr>
        <p:spPr>
          <a:xfrm>
            <a:off x="0" y="1"/>
            <a:ext cx="9144000" cy="530700"/>
          </a:xfrm>
          <a:prstGeom prst="rect">
            <a:avLst/>
          </a:prstGeom>
          <a:solidFill>
            <a:srgbClr val="18637B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114454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3" name="Google Shape;73;p16"/>
          <p:cNvSpPr/>
          <p:nvPr/>
        </p:nvSpPr>
        <p:spPr>
          <a:xfrm>
            <a:off x="0" y="500624"/>
            <a:ext cx="9144000" cy="732000"/>
          </a:xfrm>
          <a:prstGeom prst="rect">
            <a:avLst/>
          </a:prstGeom>
          <a:solidFill>
            <a:srgbClr val="124057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4" name="Google Shape;74;p16"/>
          <p:cNvSpPr/>
          <p:nvPr/>
        </p:nvSpPr>
        <p:spPr>
          <a:xfrm>
            <a:off x="0" y="3962800"/>
            <a:ext cx="9144000" cy="370200"/>
          </a:xfrm>
          <a:prstGeom prst="rect">
            <a:avLst/>
          </a:prstGeom>
          <a:solidFill>
            <a:srgbClr val="3B8D6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5" name="Google Shape;75;p16"/>
          <p:cNvSpPr/>
          <p:nvPr/>
        </p:nvSpPr>
        <p:spPr>
          <a:xfrm>
            <a:off x="0" y="4333126"/>
            <a:ext cx="9144000" cy="810300"/>
          </a:xfrm>
          <a:prstGeom prst="rect">
            <a:avLst/>
          </a:prstGeom>
          <a:solidFill>
            <a:srgbClr val="94BF6E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6" name="Google Shape;76;p16"/>
          <p:cNvSpPr txBox="1"/>
          <p:nvPr>
            <p:ph idx="1" type="body"/>
          </p:nvPr>
        </p:nvSpPr>
        <p:spPr>
          <a:xfrm>
            <a:off x="1556175" y="2300275"/>
            <a:ext cx="6031800" cy="60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>
            <a:noAutofit/>
          </a:bodyPr>
          <a:lstStyle>
            <a:lvl1pPr indent="-355600" lvl="0" marL="4572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Char char="▪"/>
              <a:defRPr sz="2000">
                <a:solidFill>
                  <a:srgbClr val="FFFFFF"/>
                </a:solidFill>
              </a:defRPr>
            </a:lvl1pPr>
            <a:lvl2pPr indent="-355600" lvl="1" marL="9144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Char char="▫"/>
              <a:defRPr sz="2000">
                <a:solidFill>
                  <a:srgbClr val="FFFFFF"/>
                </a:solidFill>
              </a:defRPr>
            </a:lvl2pPr>
            <a:lvl3pPr indent="-228600" lvl="2" marL="13716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None/>
              <a:defRPr sz="2000">
                <a:solidFill>
                  <a:srgbClr val="FFFFFF"/>
                </a:solidFill>
              </a:defRPr>
            </a:lvl3pPr>
            <a:lvl4pPr indent="-228600" lvl="3" marL="18288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None/>
              <a:defRPr sz="2000">
                <a:solidFill>
                  <a:srgbClr val="FFFFFF"/>
                </a:solidFill>
              </a:defRPr>
            </a:lvl4pPr>
            <a:lvl5pPr indent="-228600" lvl="4" marL="22860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None/>
              <a:defRPr sz="2000">
                <a:solidFill>
                  <a:srgbClr val="FFFFFF"/>
                </a:solidFill>
              </a:defRPr>
            </a:lvl5pPr>
            <a:lvl6pPr indent="-228600" lvl="5" marL="27432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None/>
              <a:defRPr sz="2000">
                <a:solidFill>
                  <a:srgbClr val="FFFFFF"/>
                </a:solidFill>
              </a:defRPr>
            </a:lvl6pPr>
            <a:lvl7pPr indent="-228600" lvl="6" marL="32004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None/>
              <a:defRPr sz="2000">
                <a:solidFill>
                  <a:srgbClr val="FFFFFF"/>
                </a:solidFill>
              </a:defRPr>
            </a:lvl7pPr>
            <a:lvl8pPr indent="-228600" lvl="7" marL="36576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None/>
              <a:defRPr sz="2000">
                <a:solidFill>
                  <a:srgbClr val="FFFFFF"/>
                </a:solidFill>
              </a:defRPr>
            </a:lvl8pPr>
            <a:lvl9pPr indent="-228600" lvl="8" marL="41148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None/>
              <a:defRPr sz="2000">
                <a:solidFill>
                  <a:srgbClr val="FFFFFF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7"/>
          <p:cNvSpPr/>
          <p:nvPr/>
        </p:nvSpPr>
        <p:spPr>
          <a:xfrm>
            <a:off x="0" y="1"/>
            <a:ext cx="247200" cy="530700"/>
          </a:xfrm>
          <a:prstGeom prst="rect">
            <a:avLst/>
          </a:prstGeom>
          <a:solidFill>
            <a:srgbClr val="18637B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114454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9" name="Google Shape;79;p17"/>
          <p:cNvSpPr/>
          <p:nvPr/>
        </p:nvSpPr>
        <p:spPr>
          <a:xfrm>
            <a:off x="0" y="500626"/>
            <a:ext cx="4572000" cy="1058700"/>
          </a:xfrm>
          <a:prstGeom prst="rect">
            <a:avLst/>
          </a:prstGeom>
          <a:solidFill>
            <a:srgbClr val="124057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0" name="Google Shape;80;p17"/>
          <p:cNvSpPr/>
          <p:nvPr/>
        </p:nvSpPr>
        <p:spPr>
          <a:xfrm>
            <a:off x="0" y="1553405"/>
            <a:ext cx="247200" cy="1532700"/>
          </a:xfrm>
          <a:prstGeom prst="rect">
            <a:avLst/>
          </a:prstGeom>
          <a:solidFill>
            <a:srgbClr val="16575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1" name="Google Shape;81;p17"/>
          <p:cNvSpPr/>
          <p:nvPr/>
        </p:nvSpPr>
        <p:spPr>
          <a:xfrm>
            <a:off x="0" y="3086100"/>
            <a:ext cx="247200" cy="605400"/>
          </a:xfrm>
          <a:prstGeom prst="rect">
            <a:avLst/>
          </a:prstGeom>
          <a:solidFill>
            <a:srgbClr val="3B8D6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2" name="Google Shape;82;p17"/>
          <p:cNvSpPr/>
          <p:nvPr/>
        </p:nvSpPr>
        <p:spPr>
          <a:xfrm>
            <a:off x="0" y="3691501"/>
            <a:ext cx="247200" cy="1452000"/>
          </a:xfrm>
          <a:prstGeom prst="rect">
            <a:avLst/>
          </a:prstGeom>
          <a:solidFill>
            <a:srgbClr val="94BF6E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83" name="Google Shape;83;p17"/>
          <p:cNvCxnSpPr/>
          <p:nvPr/>
        </p:nvCxnSpPr>
        <p:spPr>
          <a:xfrm>
            <a:off x="1037450" y="809725"/>
            <a:ext cx="0" cy="470700"/>
          </a:xfrm>
          <a:prstGeom prst="straightConnector1">
            <a:avLst/>
          </a:prstGeom>
          <a:noFill/>
          <a:ln cap="flat" cmpd="sng" w="9525">
            <a:solidFill>
              <a:srgbClr val="18637B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84" name="Google Shape;84;p17"/>
          <p:cNvSpPr txBox="1"/>
          <p:nvPr>
            <p:ph type="title"/>
          </p:nvPr>
        </p:nvSpPr>
        <p:spPr>
          <a:xfrm>
            <a:off x="1146025" y="530725"/>
            <a:ext cx="3208800" cy="1028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 style B">
  <p:cSld name="Blank style B"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8"/>
          <p:cNvSpPr/>
          <p:nvPr/>
        </p:nvSpPr>
        <p:spPr>
          <a:xfrm>
            <a:off x="0" y="4294550"/>
            <a:ext cx="9144000" cy="241200"/>
          </a:xfrm>
          <a:prstGeom prst="rect">
            <a:avLst/>
          </a:prstGeom>
          <a:solidFill>
            <a:srgbClr val="16575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7" name="Google Shape;87;p18"/>
          <p:cNvSpPr/>
          <p:nvPr/>
        </p:nvSpPr>
        <p:spPr>
          <a:xfrm>
            <a:off x="0" y="1"/>
            <a:ext cx="9144000" cy="530700"/>
          </a:xfrm>
          <a:prstGeom prst="rect">
            <a:avLst/>
          </a:prstGeom>
          <a:solidFill>
            <a:srgbClr val="18637B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114454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8" name="Google Shape;88;p18"/>
          <p:cNvSpPr/>
          <p:nvPr/>
        </p:nvSpPr>
        <p:spPr>
          <a:xfrm>
            <a:off x="0" y="500625"/>
            <a:ext cx="9144000" cy="3824100"/>
          </a:xfrm>
          <a:prstGeom prst="rect">
            <a:avLst/>
          </a:prstGeom>
          <a:solidFill>
            <a:srgbClr val="124057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9" name="Google Shape;89;p18"/>
          <p:cNvSpPr/>
          <p:nvPr/>
        </p:nvSpPr>
        <p:spPr>
          <a:xfrm>
            <a:off x="0" y="4493604"/>
            <a:ext cx="9144000" cy="118200"/>
          </a:xfrm>
          <a:prstGeom prst="rect">
            <a:avLst/>
          </a:prstGeom>
          <a:solidFill>
            <a:srgbClr val="3B8D6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0" name="Google Shape;90;p18"/>
          <p:cNvSpPr/>
          <p:nvPr/>
        </p:nvSpPr>
        <p:spPr>
          <a:xfrm>
            <a:off x="0" y="4584076"/>
            <a:ext cx="9144000" cy="559500"/>
          </a:xfrm>
          <a:prstGeom prst="rect">
            <a:avLst/>
          </a:prstGeom>
          <a:solidFill>
            <a:srgbClr val="94BF6E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/>
          <p:nvPr>
            <p:ph type="title"/>
          </p:nvPr>
        </p:nvSpPr>
        <p:spPr>
          <a:xfrm>
            <a:off x="1146025" y="530725"/>
            <a:ext cx="3208800" cy="1028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>
            <a:noAutofit/>
          </a:bodyPr>
          <a:lstStyle>
            <a:lvl1pPr lv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oboto Slab"/>
              <a:buNone/>
              <a:defRPr b="1" i="0" sz="1400" u="none" cap="none" strike="noStrike">
                <a:solidFill>
                  <a:srgbClr val="FFFFFF"/>
                </a:solidFill>
                <a:latin typeface="Roboto Slab"/>
                <a:ea typeface="Roboto Slab"/>
                <a:cs typeface="Roboto Slab"/>
                <a:sym typeface="Roboto Slab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oboto Slab"/>
              <a:buNone/>
              <a:defRPr b="1" sz="1400">
                <a:solidFill>
                  <a:srgbClr val="FFFFFF"/>
                </a:solidFill>
                <a:latin typeface="Roboto Slab"/>
                <a:ea typeface="Roboto Slab"/>
                <a:cs typeface="Roboto Slab"/>
                <a:sym typeface="Roboto Slab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oboto Slab"/>
              <a:buNone/>
              <a:defRPr b="1" sz="1400">
                <a:solidFill>
                  <a:srgbClr val="FFFFFF"/>
                </a:solidFill>
                <a:latin typeface="Roboto Slab"/>
                <a:ea typeface="Roboto Slab"/>
                <a:cs typeface="Roboto Slab"/>
                <a:sym typeface="Roboto Slab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oboto Slab"/>
              <a:buNone/>
              <a:defRPr b="1" sz="1400">
                <a:solidFill>
                  <a:srgbClr val="FFFFFF"/>
                </a:solidFill>
                <a:latin typeface="Roboto Slab"/>
                <a:ea typeface="Roboto Slab"/>
                <a:cs typeface="Roboto Slab"/>
                <a:sym typeface="Roboto Slab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oboto Slab"/>
              <a:buNone/>
              <a:defRPr b="1" sz="1400">
                <a:solidFill>
                  <a:srgbClr val="FFFFFF"/>
                </a:solidFill>
                <a:latin typeface="Roboto Slab"/>
                <a:ea typeface="Roboto Slab"/>
                <a:cs typeface="Roboto Slab"/>
                <a:sym typeface="Roboto Slab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oboto Slab"/>
              <a:buNone/>
              <a:defRPr b="1" sz="1400">
                <a:solidFill>
                  <a:srgbClr val="FFFFFF"/>
                </a:solidFill>
                <a:latin typeface="Roboto Slab"/>
                <a:ea typeface="Roboto Slab"/>
                <a:cs typeface="Roboto Slab"/>
                <a:sym typeface="Roboto Slab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oboto Slab"/>
              <a:buNone/>
              <a:defRPr b="1" sz="1400">
                <a:solidFill>
                  <a:srgbClr val="FFFFFF"/>
                </a:solidFill>
                <a:latin typeface="Roboto Slab"/>
                <a:ea typeface="Roboto Slab"/>
                <a:cs typeface="Roboto Slab"/>
                <a:sym typeface="Roboto Slab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oboto Slab"/>
              <a:buNone/>
              <a:defRPr b="1" sz="1400">
                <a:solidFill>
                  <a:srgbClr val="FFFFFF"/>
                </a:solidFill>
                <a:latin typeface="Roboto Slab"/>
                <a:ea typeface="Roboto Slab"/>
                <a:cs typeface="Roboto Slab"/>
                <a:sym typeface="Roboto Slab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oboto Slab"/>
              <a:buNone/>
              <a:defRPr b="1" sz="1400">
                <a:solidFill>
                  <a:srgbClr val="FFFFFF"/>
                </a:solidFill>
                <a:latin typeface="Roboto Slab"/>
                <a:ea typeface="Roboto Slab"/>
                <a:cs typeface="Roboto Slab"/>
                <a:sym typeface="Roboto Slab"/>
              </a:defRPr>
            </a:lvl9pPr>
          </a:lstStyle>
          <a:p/>
        </p:txBody>
      </p:sp>
      <p:sp>
        <p:nvSpPr>
          <p:cNvPr id="52" name="Google Shape;52;p13"/>
          <p:cNvSpPr txBox="1"/>
          <p:nvPr>
            <p:ph idx="1" type="body"/>
          </p:nvPr>
        </p:nvSpPr>
        <p:spPr>
          <a:xfrm>
            <a:off x="1146025" y="1767275"/>
            <a:ext cx="7540800" cy="315870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>
            <a:noAutofit/>
          </a:bodyPr>
          <a:lstStyle>
            <a:lvl1pPr indent="-374650" lvl="0" marL="457200" marR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14454"/>
              </a:buClr>
              <a:buSzPts val="2300"/>
              <a:buFont typeface="Nixie One"/>
              <a:buChar char="▪"/>
              <a:defRPr b="0" i="0" sz="2300" u="none" cap="none" strike="noStrike">
                <a:solidFill>
                  <a:srgbClr val="114454"/>
                </a:solidFill>
                <a:latin typeface="Nixie One"/>
                <a:ea typeface="Nixie One"/>
                <a:cs typeface="Nixie One"/>
                <a:sym typeface="Nixie One"/>
              </a:defRPr>
            </a:lvl1pPr>
            <a:lvl2pPr indent="-342900" lvl="1" marL="914400" marR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14454"/>
              </a:buClr>
              <a:buSzPts val="1800"/>
              <a:buFont typeface="Nixie One"/>
              <a:buChar char="▫"/>
              <a:defRPr b="0" i="0" sz="1800" u="none" cap="none" strike="noStrike">
                <a:solidFill>
                  <a:srgbClr val="114454"/>
                </a:solidFill>
                <a:latin typeface="Nixie One"/>
                <a:ea typeface="Nixie One"/>
                <a:cs typeface="Nixie One"/>
                <a:sym typeface="Nixie One"/>
              </a:defRPr>
            </a:lvl2pPr>
            <a:lvl3pPr indent="-228600" lvl="2" marL="1371600" marR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14454"/>
              </a:buClr>
              <a:buSzPts val="1800"/>
              <a:buFont typeface="Nixie One"/>
              <a:buNone/>
              <a:defRPr b="0" i="0" sz="1800" u="none" cap="none" strike="noStrike">
                <a:solidFill>
                  <a:srgbClr val="114454"/>
                </a:solidFill>
                <a:latin typeface="Nixie One"/>
                <a:ea typeface="Nixie One"/>
                <a:cs typeface="Nixie One"/>
                <a:sym typeface="Nixie One"/>
              </a:defRPr>
            </a:lvl3pPr>
            <a:lvl4pPr indent="-228600" lvl="3" marL="1828800" marR="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114454"/>
              </a:buClr>
              <a:buSzPts val="1400"/>
              <a:buFont typeface="Nixie One"/>
              <a:buNone/>
              <a:defRPr b="0" i="0" sz="1400" u="none" cap="none" strike="noStrike">
                <a:solidFill>
                  <a:srgbClr val="114454"/>
                </a:solidFill>
                <a:latin typeface="Nixie One"/>
                <a:ea typeface="Nixie One"/>
                <a:cs typeface="Nixie One"/>
                <a:sym typeface="Nixie One"/>
              </a:defRPr>
            </a:lvl4pPr>
            <a:lvl5pPr indent="-228600" lvl="4" marL="2286000" marR="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114454"/>
              </a:buClr>
              <a:buSzPts val="1400"/>
              <a:buFont typeface="Nixie One"/>
              <a:buNone/>
              <a:defRPr b="0" i="0" sz="1400" u="none" cap="none" strike="noStrike">
                <a:solidFill>
                  <a:srgbClr val="114454"/>
                </a:solidFill>
                <a:latin typeface="Nixie One"/>
                <a:ea typeface="Nixie One"/>
                <a:cs typeface="Nixie One"/>
                <a:sym typeface="Nixie One"/>
              </a:defRPr>
            </a:lvl5pPr>
            <a:lvl6pPr indent="-228600" lvl="5" marL="2743200" marR="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114454"/>
              </a:buClr>
              <a:buSzPts val="1400"/>
              <a:buFont typeface="Nixie One"/>
              <a:buNone/>
              <a:defRPr b="0" i="0" sz="1400" u="none" cap="none" strike="noStrike">
                <a:solidFill>
                  <a:srgbClr val="114454"/>
                </a:solidFill>
                <a:latin typeface="Nixie One"/>
                <a:ea typeface="Nixie One"/>
                <a:cs typeface="Nixie One"/>
                <a:sym typeface="Nixie One"/>
              </a:defRPr>
            </a:lvl6pPr>
            <a:lvl7pPr indent="-228600" lvl="6" marL="3200400" marR="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114454"/>
              </a:buClr>
              <a:buSzPts val="1400"/>
              <a:buFont typeface="Nixie One"/>
              <a:buNone/>
              <a:defRPr b="0" i="0" sz="1400" u="none" cap="none" strike="noStrike">
                <a:solidFill>
                  <a:srgbClr val="114454"/>
                </a:solidFill>
                <a:latin typeface="Nixie One"/>
                <a:ea typeface="Nixie One"/>
                <a:cs typeface="Nixie One"/>
                <a:sym typeface="Nixie One"/>
              </a:defRPr>
            </a:lvl7pPr>
            <a:lvl8pPr indent="-228600" lvl="7" marL="3657600" marR="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114454"/>
              </a:buClr>
              <a:buSzPts val="1400"/>
              <a:buFont typeface="Nixie One"/>
              <a:buNone/>
              <a:defRPr b="0" i="0" sz="1400" u="none" cap="none" strike="noStrike">
                <a:solidFill>
                  <a:srgbClr val="114454"/>
                </a:solidFill>
                <a:latin typeface="Nixie One"/>
                <a:ea typeface="Nixie One"/>
                <a:cs typeface="Nixie One"/>
                <a:sym typeface="Nixie One"/>
              </a:defRPr>
            </a:lvl8pPr>
            <a:lvl9pPr indent="-228600" lvl="8" marL="4114800" marR="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114454"/>
              </a:buClr>
              <a:buSzPts val="1400"/>
              <a:buFont typeface="Nixie One"/>
              <a:buNone/>
              <a:defRPr b="0" i="0" sz="1400" u="none" cap="none" strike="noStrike">
                <a:solidFill>
                  <a:srgbClr val="114454"/>
                </a:solidFill>
                <a:latin typeface="Nixie One"/>
                <a:ea typeface="Nixie One"/>
                <a:cs typeface="Nixie One"/>
                <a:sym typeface="Nixie One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59" r:id="rId1"/>
    <p:sldLayoutId id="2147483660" r:id="rId2"/>
    <p:sldLayoutId id="2147483661" r:id="rId3"/>
    <p:sldLayoutId id="2147483662" r:id="rId4"/>
    <p:sldLayoutId id="2147483663" r:id="rId5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4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3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2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8.xml"/><Relationship Id="rId3" Type="http://schemas.openxmlformats.org/officeDocument/2006/relationships/hyperlink" Target="https://miro.com/app/board/uXjVLsXrI-Y=/" TargetMode="Externa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19"/>
          <p:cNvSpPr/>
          <p:nvPr/>
        </p:nvSpPr>
        <p:spPr>
          <a:xfrm>
            <a:off x="243839" y="2"/>
            <a:ext cx="8687100" cy="1095300"/>
          </a:xfrm>
          <a:prstGeom prst="rect">
            <a:avLst/>
          </a:prstGeom>
          <a:solidFill>
            <a:srgbClr val="13314B"/>
          </a:solidFill>
          <a:ln>
            <a:noFill/>
          </a:ln>
        </p:spPr>
        <p:txBody>
          <a:bodyPr anchorCtr="0" anchor="ctr" bIns="45725" lIns="91425" spcFirstLastPara="1" rIns="91425" wrap="square" tIns="45725">
            <a:noAutofit/>
          </a:bodyPr>
          <a:lstStyle/>
          <a:p>
            <a:pPr indent="0" lvl="0" marL="0" marR="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" sz="1100" u="none" cap="none" strike="noStrike">
                <a:solidFill>
                  <a:srgbClr val="FFFFFF"/>
                </a:solidFill>
                <a:latin typeface="Georgia"/>
                <a:ea typeface="Georgia"/>
                <a:cs typeface="Georgia"/>
                <a:sym typeface="Georgia"/>
              </a:rPr>
              <a:t> </a:t>
            </a:r>
            <a:endParaRPr sz="1100"/>
          </a:p>
        </p:txBody>
      </p:sp>
      <p:sp>
        <p:nvSpPr>
          <p:cNvPr id="96" name="Google Shape;96;p19"/>
          <p:cNvSpPr txBox="1"/>
          <p:nvPr/>
        </p:nvSpPr>
        <p:spPr>
          <a:xfrm>
            <a:off x="396557" y="146299"/>
            <a:ext cx="5826300" cy="867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25" lIns="91425" spcFirstLastPara="1" rIns="91425" wrap="square" tIns="45725">
            <a:noAutofit/>
          </a:bodyPr>
          <a:lstStyle/>
          <a:p>
            <a:pPr indent="0" lvl="0" marL="0" marR="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300">
                <a:solidFill>
                  <a:srgbClr val="FFFFFF"/>
                </a:solidFill>
                <a:latin typeface="Georgia"/>
                <a:ea typeface="Georgia"/>
                <a:cs typeface="Georgia"/>
                <a:sym typeface="Georgia"/>
              </a:rPr>
              <a:t>Stream Health Workgroup</a:t>
            </a:r>
            <a:endParaRPr b="1" sz="2300">
              <a:solidFill>
                <a:srgbClr val="FFFFFF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indent="0" lvl="0" marL="0" marR="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300">
                <a:solidFill>
                  <a:srgbClr val="FFFFFF"/>
                </a:solidFill>
                <a:latin typeface="Georgia"/>
                <a:ea typeface="Georgia"/>
                <a:cs typeface="Georgia"/>
                <a:sym typeface="Georgia"/>
              </a:rPr>
              <a:t>Outcome Assessment</a:t>
            </a:r>
            <a:endParaRPr b="1" sz="2300">
              <a:solidFill>
                <a:srgbClr val="FFFFFF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97" name="Google Shape;97;p19"/>
          <p:cNvSpPr/>
          <p:nvPr/>
        </p:nvSpPr>
        <p:spPr>
          <a:xfrm>
            <a:off x="6329364" y="0"/>
            <a:ext cx="2814600" cy="1095300"/>
          </a:xfrm>
          <a:prstGeom prst="rect">
            <a:avLst/>
          </a:prstGeom>
          <a:solidFill>
            <a:srgbClr val="18637B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114454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8" name="Google Shape;98;p19"/>
          <p:cNvSpPr txBox="1"/>
          <p:nvPr/>
        </p:nvSpPr>
        <p:spPr>
          <a:xfrm>
            <a:off x="396550" y="1174999"/>
            <a:ext cx="8523900" cy="938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Georgia"/>
              <a:buNone/>
            </a:pPr>
            <a:r>
              <a:rPr lang="en" sz="17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What advice do you have for the Management Board on how to </a:t>
            </a:r>
            <a:r>
              <a:rPr b="1" lang="en" sz="17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consolidate, reduce, update, remove, replace or add new outcomes</a:t>
            </a:r>
            <a:r>
              <a:rPr lang="en" sz="17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 within your Cohort/GIT?​</a:t>
            </a:r>
            <a:endParaRPr sz="1700"/>
          </a:p>
        </p:txBody>
      </p:sp>
      <p:sp>
        <p:nvSpPr>
          <p:cNvPr id="99" name="Google Shape;99;p19"/>
          <p:cNvSpPr txBox="1"/>
          <p:nvPr/>
        </p:nvSpPr>
        <p:spPr>
          <a:xfrm>
            <a:off x="396550" y="1838175"/>
            <a:ext cx="8523900" cy="2955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5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“Update”</a:t>
            </a:r>
            <a:r>
              <a:rPr lang="en" sz="15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 = Outcome intent is largely kept intact. Unique language may be necessary if it is more than just a SMART update. Key principle is maintaining the intent.</a:t>
            </a:r>
            <a:endParaRPr sz="1500">
              <a:solidFill>
                <a:schemeClr val="dk1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5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“Replace”</a:t>
            </a:r>
            <a:r>
              <a:rPr lang="en" sz="15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 = This language suggests that a novel Outcome replaces a current one and that it relates in its intent or subject area.</a:t>
            </a:r>
            <a:endParaRPr sz="1500">
              <a:solidFill>
                <a:schemeClr val="dk1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5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“Consolidate”</a:t>
            </a:r>
            <a:r>
              <a:rPr lang="en" sz="15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 (i.e., Combine) = Multiple Outcomes would be combined in a single Outcome, or activities contributing to an Outcome are dispersed across others.</a:t>
            </a:r>
            <a:endParaRPr sz="1500">
              <a:solidFill>
                <a:schemeClr val="dk1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5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“Reclassify</a:t>
            </a:r>
            <a:r>
              <a:rPr lang="en" sz="15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” = Outcome is changed to output or a different structure is adopted.</a:t>
            </a:r>
            <a:endParaRPr sz="1500">
              <a:solidFill>
                <a:schemeClr val="dk1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5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“Remove”</a:t>
            </a:r>
            <a:r>
              <a:rPr lang="en" sz="15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 = The Outcome is removed from the 2014 Agreement.</a:t>
            </a:r>
            <a:endParaRPr sz="1500">
              <a:solidFill>
                <a:schemeClr val="dk1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20"/>
          <p:cNvSpPr/>
          <p:nvPr/>
        </p:nvSpPr>
        <p:spPr>
          <a:xfrm>
            <a:off x="243839" y="2"/>
            <a:ext cx="8687100" cy="1095300"/>
          </a:xfrm>
          <a:prstGeom prst="rect">
            <a:avLst/>
          </a:prstGeom>
          <a:solidFill>
            <a:srgbClr val="13314B"/>
          </a:solidFill>
          <a:ln>
            <a:noFill/>
          </a:ln>
        </p:spPr>
        <p:txBody>
          <a:bodyPr anchorCtr="0" anchor="ctr" bIns="45725" lIns="91425" spcFirstLastPara="1" rIns="91425" wrap="square" tIns="45725">
            <a:noAutofit/>
          </a:bodyPr>
          <a:lstStyle/>
          <a:p>
            <a:pPr indent="0" lvl="0" marL="0" marR="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" sz="1100" u="none" cap="none" strike="noStrike">
                <a:solidFill>
                  <a:srgbClr val="FFFFFF"/>
                </a:solidFill>
                <a:latin typeface="Georgia"/>
                <a:ea typeface="Georgia"/>
                <a:cs typeface="Georgia"/>
                <a:sym typeface="Georgia"/>
              </a:rPr>
              <a:t> </a:t>
            </a:r>
            <a:endParaRPr sz="1100"/>
          </a:p>
        </p:txBody>
      </p:sp>
      <p:sp>
        <p:nvSpPr>
          <p:cNvPr id="105" name="Google Shape;105;p20"/>
          <p:cNvSpPr txBox="1"/>
          <p:nvPr/>
        </p:nvSpPr>
        <p:spPr>
          <a:xfrm>
            <a:off x="396557" y="146299"/>
            <a:ext cx="5826300" cy="867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25" lIns="91425" spcFirstLastPara="1" rIns="91425" wrap="square" tIns="45725">
            <a:noAutofit/>
          </a:bodyPr>
          <a:lstStyle/>
          <a:p>
            <a:pPr indent="0" lvl="0" marL="0" marR="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300">
                <a:solidFill>
                  <a:srgbClr val="FFFFFF"/>
                </a:solidFill>
                <a:latin typeface="Georgia"/>
                <a:ea typeface="Georgia"/>
                <a:cs typeface="Georgia"/>
                <a:sym typeface="Georgia"/>
              </a:rPr>
              <a:t>Stream Health Workgroup</a:t>
            </a:r>
            <a:endParaRPr b="1" sz="2300">
              <a:solidFill>
                <a:srgbClr val="FFFFFF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indent="0" lvl="0" marL="0" marR="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300">
                <a:solidFill>
                  <a:srgbClr val="FFFFFF"/>
                </a:solidFill>
                <a:latin typeface="Georgia"/>
                <a:ea typeface="Georgia"/>
                <a:cs typeface="Georgia"/>
                <a:sym typeface="Georgia"/>
              </a:rPr>
              <a:t>Outcome Assessment</a:t>
            </a:r>
            <a:endParaRPr b="1" sz="2300">
              <a:solidFill>
                <a:srgbClr val="FFFFFF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106" name="Google Shape;106;p20"/>
          <p:cNvSpPr/>
          <p:nvPr/>
        </p:nvSpPr>
        <p:spPr>
          <a:xfrm>
            <a:off x="6329364" y="0"/>
            <a:ext cx="2814600" cy="1095300"/>
          </a:xfrm>
          <a:prstGeom prst="rect">
            <a:avLst/>
          </a:prstGeom>
          <a:solidFill>
            <a:srgbClr val="18637B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114454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7" name="Google Shape;107;p20"/>
          <p:cNvSpPr txBox="1"/>
          <p:nvPr/>
        </p:nvSpPr>
        <p:spPr>
          <a:xfrm>
            <a:off x="396550" y="1174999"/>
            <a:ext cx="8523900" cy="938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Georgia"/>
              <a:buNone/>
            </a:pPr>
            <a:r>
              <a:rPr lang="en" sz="17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What advice do you have for the Management Board on how to </a:t>
            </a:r>
            <a:r>
              <a:rPr b="1" lang="en" sz="17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consolidate, reduce, update, remove, replace or add new outcomes</a:t>
            </a:r>
            <a:r>
              <a:rPr lang="en" sz="17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 within your Cohort/GIT?​</a:t>
            </a:r>
            <a:endParaRPr sz="1700"/>
          </a:p>
        </p:txBody>
      </p:sp>
      <p:sp>
        <p:nvSpPr>
          <p:cNvPr id="108" name="Google Shape;108;p20"/>
          <p:cNvSpPr txBox="1"/>
          <p:nvPr/>
        </p:nvSpPr>
        <p:spPr>
          <a:xfrm>
            <a:off x="396550" y="1838175"/>
            <a:ext cx="8534400" cy="298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Decision points:</a:t>
            </a:r>
            <a:endParaRPr sz="1800">
              <a:solidFill>
                <a:schemeClr val="dk1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Should Stream Health still be an outcome in the Bay Agreement?</a:t>
            </a:r>
            <a:endParaRPr sz="1800">
              <a:solidFill>
                <a:schemeClr val="dk1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Do we need to update the outcome?</a:t>
            </a:r>
            <a:endParaRPr sz="1800">
              <a:solidFill>
                <a:schemeClr val="dk1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indent="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en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Continually improve stream health and function throughout the watershed. Improve health and function of 10 percent of stream miles above the 2008 baseline for the Chesapeake Bay watershed.</a:t>
            </a:r>
            <a:endParaRPr i="1">
              <a:solidFill>
                <a:schemeClr val="dk1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indent="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>
              <a:solidFill>
                <a:schemeClr val="dk1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Specific language and outcome target will be discussed in Feb SHWG meeting, due in April</a:t>
            </a:r>
            <a:endParaRPr sz="1600">
              <a:solidFill>
                <a:schemeClr val="dk1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chemeClr val="dk1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Should we add new outcomes to the Bay Agreement?</a:t>
            </a:r>
            <a:endParaRPr sz="1800">
              <a:solidFill>
                <a:schemeClr val="dk1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21"/>
          <p:cNvSpPr/>
          <p:nvPr/>
        </p:nvSpPr>
        <p:spPr>
          <a:xfrm>
            <a:off x="243839" y="2"/>
            <a:ext cx="8687100" cy="1095300"/>
          </a:xfrm>
          <a:prstGeom prst="rect">
            <a:avLst/>
          </a:prstGeom>
          <a:solidFill>
            <a:srgbClr val="13314B"/>
          </a:solidFill>
          <a:ln>
            <a:noFill/>
          </a:ln>
        </p:spPr>
        <p:txBody>
          <a:bodyPr anchorCtr="0" anchor="ctr" bIns="45725" lIns="91425" spcFirstLastPara="1" rIns="91425" wrap="square" tIns="45725">
            <a:noAutofit/>
          </a:bodyPr>
          <a:lstStyle/>
          <a:p>
            <a:pPr indent="0" lvl="0" marL="0" marR="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" sz="1100" u="none" cap="none" strike="noStrike">
                <a:solidFill>
                  <a:srgbClr val="FFFFFF"/>
                </a:solidFill>
                <a:latin typeface="Georgia"/>
                <a:ea typeface="Georgia"/>
                <a:cs typeface="Georgia"/>
                <a:sym typeface="Georgia"/>
              </a:rPr>
              <a:t> </a:t>
            </a:r>
            <a:endParaRPr sz="1100"/>
          </a:p>
        </p:txBody>
      </p:sp>
      <p:sp>
        <p:nvSpPr>
          <p:cNvPr id="114" name="Google Shape;114;p21"/>
          <p:cNvSpPr txBox="1"/>
          <p:nvPr/>
        </p:nvSpPr>
        <p:spPr>
          <a:xfrm>
            <a:off x="396557" y="146299"/>
            <a:ext cx="5826300" cy="867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25" lIns="91425" spcFirstLastPara="1" rIns="91425" wrap="square" tIns="45725">
            <a:noAutofit/>
          </a:bodyPr>
          <a:lstStyle/>
          <a:p>
            <a:pPr indent="0" lvl="0" marL="0" marR="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300">
                <a:solidFill>
                  <a:srgbClr val="FFFFFF"/>
                </a:solidFill>
                <a:latin typeface="Georgia"/>
                <a:ea typeface="Georgia"/>
                <a:cs typeface="Georgia"/>
                <a:sym typeface="Georgia"/>
              </a:rPr>
              <a:t>Stream Health Workgroup</a:t>
            </a:r>
            <a:endParaRPr b="1" sz="2300">
              <a:solidFill>
                <a:srgbClr val="FFFFFF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indent="0" lvl="0" marL="0" marR="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300">
                <a:solidFill>
                  <a:srgbClr val="FFFFFF"/>
                </a:solidFill>
                <a:latin typeface="Georgia"/>
                <a:ea typeface="Georgia"/>
                <a:cs typeface="Georgia"/>
                <a:sym typeface="Georgia"/>
              </a:rPr>
              <a:t>Outcome Assessment</a:t>
            </a:r>
            <a:endParaRPr b="1" sz="2300">
              <a:solidFill>
                <a:srgbClr val="FFFFFF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115" name="Google Shape;115;p21"/>
          <p:cNvSpPr/>
          <p:nvPr/>
        </p:nvSpPr>
        <p:spPr>
          <a:xfrm>
            <a:off x="6329364" y="0"/>
            <a:ext cx="2814600" cy="1095300"/>
          </a:xfrm>
          <a:prstGeom prst="rect">
            <a:avLst/>
          </a:prstGeom>
          <a:solidFill>
            <a:srgbClr val="18637B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114454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6" name="Google Shape;116;p21"/>
          <p:cNvSpPr txBox="1"/>
          <p:nvPr/>
        </p:nvSpPr>
        <p:spPr>
          <a:xfrm>
            <a:off x="310050" y="1131600"/>
            <a:ext cx="8523900" cy="588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Georgia"/>
              <a:buNone/>
            </a:pPr>
            <a:r>
              <a:rPr lang="en" sz="17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Is Stream Health an OUTCOME or an OUTPUT?</a:t>
            </a:r>
            <a:endParaRPr sz="1700">
              <a:solidFill>
                <a:schemeClr val="dk1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Georgia"/>
              <a:buNone/>
            </a:pPr>
            <a:r>
              <a:t/>
            </a:r>
            <a:endParaRPr sz="1700">
              <a:solidFill>
                <a:schemeClr val="dk1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117" name="Google Shape;117;p21"/>
          <p:cNvSpPr txBox="1"/>
          <p:nvPr/>
        </p:nvSpPr>
        <p:spPr>
          <a:xfrm>
            <a:off x="396550" y="1838175"/>
            <a:ext cx="8534400" cy="73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pic>
        <p:nvPicPr>
          <p:cNvPr id="118" name="Google Shape;118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626975" y="1477475"/>
            <a:ext cx="6360627" cy="36088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22"/>
          <p:cNvSpPr/>
          <p:nvPr/>
        </p:nvSpPr>
        <p:spPr>
          <a:xfrm>
            <a:off x="243839" y="2"/>
            <a:ext cx="8687100" cy="1095300"/>
          </a:xfrm>
          <a:prstGeom prst="rect">
            <a:avLst/>
          </a:prstGeom>
          <a:solidFill>
            <a:srgbClr val="13314B"/>
          </a:solidFill>
          <a:ln>
            <a:noFill/>
          </a:ln>
        </p:spPr>
        <p:txBody>
          <a:bodyPr anchorCtr="0" anchor="ctr" bIns="45725" lIns="91425" spcFirstLastPara="1" rIns="91425" wrap="square" tIns="45725">
            <a:noAutofit/>
          </a:bodyPr>
          <a:lstStyle/>
          <a:p>
            <a:pPr indent="0" lvl="0" marL="0" marR="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" sz="1100" u="none" cap="none" strike="noStrike">
                <a:solidFill>
                  <a:srgbClr val="FFFFFF"/>
                </a:solidFill>
                <a:latin typeface="Georgia"/>
                <a:ea typeface="Georgia"/>
                <a:cs typeface="Georgia"/>
                <a:sym typeface="Georgia"/>
              </a:rPr>
              <a:t> </a:t>
            </a:r>
            <a:endParaRPr sz="1100"/>
          </a:p>
        </p:txBody>
      </p:sp>
      <p:sp>
        <p:nvSpPr>
          <p:cNvPr id="124" name="Google Shape;124;p22"/>
          <p:cNvSpPr txBox="1"/>
          <p:nvPr/>
        </p:nvSpPr>
        <p:spPr>
          <a:xfrm>
            <a:off x="396557" y="146299"/>
            <a:ext cx="5826300" cy="867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25" lIns="91425" spcFirstLastPara="1" rIns="91425" wrap="square" tIns="45725">
            <a:noAutofit/>
          </a:bodyPr>
          <a:lstStyle/>
          <a:p>
            <a:pPr indent="0" lvl="0" marL="0" marR="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300">
                <a:solidFill>
                  <a:srgbClr val="FFFFFF"/>
                </a:solidFill>
                <a:latin typeface="Georgia"/>
                <a:ea typeface="Georgia"/>
                <a:cs typeface="Georgia"/>
                <a:sym typeface="Georgia"/>
              </a:rPr>
              <a:t>Stream Health Workgroup</a:t>
            </a:r>
            <a:endParaRPr b="1" sz="2300">
              <a:solidFill>
                <a:srgbClr val="FFFFFF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indent="0" lvl="0" marL="0" marR="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300">
                <a:solidFill>
                  <a:srgbClr val="FFFFFF"/>
                </a:solidFill>
                <a:latin typeface="Georgia"/>
                <a:ea typeface="Georgia"/>
                <a:cs typeface="Georgia"/>
                <a:sym typeface="Georgia"/>
              </a:rPr>
              <a:t>Outcome Assessment</a:t>
            </a:r>
            <a:endParaRPr b="1" sz="2300">
              <a:solidFill>
                <a:srgbClr val="FFFFFF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125" name="Google Shape;125;p22"/>
          <p:cNvSpPr/>
          <p:nvPr/>
        </p:nvSpPr>
        <p:spPr>
          <a:xfrm>
            <a:off x="6329364" y="0"/>
            <a:ext cx="2814600" cy="1095300"/>
          </a:xfrm>
          <a:prstGeom prst="rect">
            <a:avLst/>
          </a:prstGeom>
          <a:solidFill>
            <a:srgbClr val="18637B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114454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6" name="Google Shape;126;p22"/>
          <p:cNvSpPr txBox="1"/>
          <p:nvPr/>
        </p:nvSpPr>
        <p:spPr>
          <a:xfrm>
            <a:off x="396550" y="1175000"/>
            <a:ext cx="8523900" cy="599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Georgia"/>
              <a:buNone/>
            </a:pPr>
            <a:r>
              <a:rPr lang="en" sz="17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Is the Outcome SMART (Specific, Measurable, Achievable, Realistic, Time-bound)?</a:t>
            </a:r>
            <a:endParaRPr sz="1700">
              <a:solidFill>
                <a:schemeClr val="dk1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pic>
        <p:nvPicPr>
          <p:cNvPr id="127" name="Google Shape;127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35891" y="1926800"/>
            <a:ext cx="8455709" cy="1095300"/>
          </a:xfrm>
          <a:prstGeom prst="rect">
            <a:avLst/>
          </a:prstGeom>
          <a:noFill/>
          <a:ln>
            <a:noFill/>
          </a:ln>
        </p:spPr>
      </p:pic>
      <p:sp>
        <p:nvSpPr>
          <p:cNvPr id="128" name="Google Shape;128;p22"/>
          <p:cNvSpPr txBox="1"/>
          <p:nvPr/>
        </p:nvSpPr>
        <p:spPr>
          <a:xfrm>
            <a:off x="608000" y="3350825"/>
            <a:ext cx="8311500" cy="78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6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Specific language and outcome target will be discussed in Feb SHWG meeting, due in April</a:t>
            </a:r>
            <a:endParaRPr sz="1600">
              <a:solidFill>
                <a:schemeClr val="dk1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300">
              <a:solidFill>
                <a:srgbClr val="114454"/>
              </a:solidFill>
              <a:latin typeface="Nixie One"/>
              <a:ea typeface="Nixie One"/>
              <a:cs typeface="Nixie One"/>
              <a:sym typeface="Nixie One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23"/>
          <p:cNvSpPr/>
          <p:nvPr/>
        </p:nvSpPr>
        <p:spPr>
          <a:xfrm>
            <a:off x="243839" y="2"/>
            <a:ext cx="8687100" cy="1095300"/>
          </a:xfrm>
          <a:prstGeom prst="rect">
            <a:avLst/>
          </a:prstGeom>
          <a:solidFill>
            <a:srgbClr val="13314B"/>
          </a:solidFill>
          <a:ln>
            <a:noFill/>
          </a:ln>
        </p:spPr>
        <p:txBody>
          <a:bodyPr anchorCtr="0" anchor="ctr" bIns="45725" lIns="91425" spcFirstLastPara="1" rIns="91425" wrap="square" tIns="45725">
            <a:noAutofit/>
          </a:bodyPr>
          <a:lstStyle/>
          <a:p>
            <a:pPr indent="0" lvl="0" marL="0" marR="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" sz="1100" u="none" cap="none" strike="noStrike">
                <a:solidFill>
                  <a:srgbClr val="FFFFFF"/>
                </a:solidFill>
                <a:latin typeface="Georgia"/>
                <a:ea typeface="Georgia"/>
                <a:cs typeface="Georgia"/>
                <a:sym typeface="Georgia"/>
              </a:rPr>
              <a:t> </a:t>
            </a:r>
            <a:endParaRPr sz="1100"/>
          </a:p>
        </p:txBody>
      </p:sp>
      <p:sp>
        <p:nvSpPr>
          <p:cNvPr id="134" name="Google Shape;134;p23"/>
          <p:cNvSpPr txBox="1"/>
          <p:nvPr/>
        </p:nvSpPr>
        <p:spPr>
          <a:xfrm>
            <a:off x="396557" y="146299"/>
            <a:ext cx="5826300" cy="867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25" lIns="91425" spcFirstLastPara="1" rIns="91425" wrap="square" tIns="45725">
            <a:noAutofit/>
          </a:bodyPr>
          <a:lstStyle/>
          <a:p>
            <a:pPr indent="0" lvl="0" marL="0" marR="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300">
                <a:solidFill>
                  <a:srgbClr val="FFFFFF"/>
                </a:solidFill>
                <a:latin typeface="Georgia"/>
                <a:ea typeface="Georgia"/>
                <a:cs typeface="Georgia"/>
                <a:sym typeface="Georgia"/>
              </a:rPr>
              <a:t>Stream Health Workgroup</a:t>
            </a:r>
            <a:endParaRPr b="1" sz="2300">
              <a:solidFill>
                <a:srgbClr val="FFFFFF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indent="0" lvl="0" marL="0" marR="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300">
                <a:solidFill>
                  <a:srgbClr val="FFFFFF"/>
                </a:solidFill>
                <a:latin typeface="Georgia"/>
                <a:ea typeface="Georgia"/>
                <a:cs typeface="Georgia"/>
                <a:sym typeface="Georgia"/>
              </a:rPr>
              <a:t>Outcome Assessment</a:t>
            </a:r>
            <a:endParaRPr b="1" sz="2300">
              <a:solidFill>
                <a:srgbClr val="FFFFFF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135" name="Google Shape;135;p23"/>
          <p:cNvSpPr/>
          <p:nvPr/>
        </p:nvSpPr>
        <p:spPr>
          <a:xfrm>
            <a:off x="6329364" y="0"/>
            <a:ext cx="2814600" cy="1095300"/>
          </a:xfrm>
          <a:prstGeom prst="rect">
            <a:avLst/>
          </a:prstGeom>
          <a:solidFill>
            <a:srgbClr val="18637B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114454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36" name="Google Shape;136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96000" y="1663950"/>
            <a:ext cx="4892125" cy="3296499"/>
          </a:xfrm>
          <a:prstGeom prst="rect">
            <a:avLst/>
          </a:prstGeom>
          <a:noFill/>
          <a:ln>
            <a:noFill/>
          </a:ln>
        </p:spPr>
      </p:pic>
      <p:sp>
        <p:nvSpPr>
          <p:cNvPr id="137" name="Google Shape;137;p23"/>
          <p:cNvSpPr txBox="1"/>
          <p:nvPr/>
        </p:nvSpPr>
        <p:spPr>
          <a:xfrm>
            <a:off x="2152650" y="1095300"/>
            <a:ext cx="3993600" cy="477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9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Connections to other Outcomes</a:t>
            </a:r>
            <a:endParaRPr sz="2300">
              <a:solidFill>
                <a:srgbClr val="114454"/>
              </a:solidFill>
              <a:latin typeface="Nixie One"/>
              <a:ea typeface="Nixie One"/>
              <a:cs typeface="Nixie One"/>
              <a:sym typeface="Nixie One"/>
            </a:endParaRPr>
          </a:p>
        </p:txBody>
      </p:sp>
      <p:sp>
        <p:nvSpPr>
          <p:cNvPr id="138" name="Google Shape;138;p23"/>
          <p:cNvSpPr txBox="1"/>
          <p:nvPr/>
        </p:nvSpPr>
        <p:spPr>
          <a:xfrm>
            <a:off x="6329375" y="1572300"/>
            <a:ext cx="2814600" cy="2924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Top Related Outcomes:</a:t>
            </a:r>
            <a:endParaRPr sz="1600">
              <a:solidFill>
                <a:schemeClr val="dk1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chemeClr val="dk1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Brook Trout</a:t>
            </a:r>
            <a:endParaRPr sz="1600">
              <a:solidFill>
                <a:schemeClr val="dk1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Fish Habitat</a:t>
            </a:r>
            <a:endParaRPr sz="1600">
              <a:solidFill>
                <a:schemeClr val="dk1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Fish Passage</a:t>
            </a:r>
            <a:endParaRPr sz="1600">
              <a:solidFill>
                <a:schemeClr val="dk1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Healthy Watersheds</a:t>
            </a:r>
            <a:endParaRPr sz="1600">
              <a:solidFill>
                <a:schemeClr val="dk1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Wetlands</a:t>
            </a:r>
            <a:endParaRPr sz="1600">
              <a:solidFill>
                <a:schemeClr val="dk1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Forest Buffer</a:t>
            </a:r>
            <a:endParaRPr sz="1600">
              <a:solidFill>
                <a:schemeClr val="dk1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Water Quality</a:t>
            </a:r>
            <a:endParaRPr sz="1600">
              <a:solidFill>
                <a:schemeClr val="dk1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Toxic Contaminants</a:t>
            </a:r>
            <a:endParaRPr sz="1600">
              <a:solidFill>
                <a:schemeClr val="dk1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2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p24"/>
          <p:cNvSpPr/>
          <p:nvPr/>
        </p:nvSpPr>
        <p:spPr>
          <a:xfrm>
            <a:off x="243839" y="2"/>
            <a:ext cx="8687100" cy="1095300"/>
          </a:xfrm>
          <a:prstGeom prst="rect">
            <a:avLst/>
          </a:prstGeom>
          <a:solidFill>
            <a:srgbClr val="13314B"/>
          </a:solidFill>
          <a:ln>
            <a:noFill/>
          </a:ln>
        </p:spPr>
        <p:txBody>
          <a:bodyPr anchorCtr="0" anchor="ctr" bIns="45725" lIns="91425" spcFirstLastPara="1" rIns="91425" wrap="square" tIns="45725">
            <a:noAutofit/>
          </a:bodyPr>
          <a:lstStyle/>
          <a:p>
            <a:pPr indent="0" lvl="0" marL="0" marR="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" sz="1100" u="none" cap="none" strike="noStrike">
                <a:solidFill>
                  <a:srgbClr val="FFFFFF"/>
                </a:solidFill>
                <a:latin typeface="Georgia"/>
                <a:ea typeface="Georgia"/>
                <a:cs typeface="Georgia"/>
                <a:sym typeface="Georgia"/>
              </a:rPr>
              <a:t> </a:t>
            </a:r>
            <a:endParaRPr sz="1100"/>
          </a:p>
        </p:txBody>
      </p:sp>
      <p:sp>
        <p:nvSpPr>
          <p:cNvPr id="144" name="Google Shape;144;p24"/>
          <p:cNvSpPr txBox="1"/>
          <p:nvPr/>
        </p:nvSpPr>
        <p:spPr>
          <a:xfrm>
            <a:off x="396557" y="146299"/>
            <a:ext cx="5826300" cy="867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25" lIns="91425" spcFirstLastPara="1" rIns="91425" wrap="square" tIns="45725">
            <a:noAutofit/>
          </a:bodyPr>
          <a:lstStyle/>
          <a:p>
            <a:pPr indent="0" lvl="0" marL="0" marR="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300">
                <a:solidFill>
                  <a:srgbClr val="FFFFFF"/>
                </a:solidFill>
                <a:latin typeface="Georgia"/>
                <a:ea typeface="Georgia"/>
                <a:cs typeface="Georgia"/>
                <a:sym typeface="Georgia"/>
              </a:rPr>
              <a:t>Stream Health Workgroup</a:t>
            </a:r>
            <a:endParaRPr b="1" sz="2300">
              <a:solidFill>
                <a:srgbClr val="FFFFFF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indent="0" lvl="0" marL="0" marR="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300">
                <a:solidFill>
                  <a:srgbClr val="FFFFFF"/>
                </a:solidFill>
                <a:latin typeface="Georgia"/>
                <a:ea typeface="Georgia"/>
                <a:cs typeface="Georgia"/>
                <a:sym typeface="Georgia"/>
              </a:rPr>
              <a:t>Outcome Assessment</a:t>
            </a:r>
            <a:endParaRPr b="1" sz="2300">
              <a:solidFill>
                <a:srgbClr val="FFFFFF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145" name="Google Shape;145;p24"/>
          <p:cNvSpPr/>
          <p:nvPr/>
        </p:nvSpPr>
        <p:spPr>
          <a:xfrm>
            <a:off x="6329364" y="0"/>
            <a:ext cx="2814600" cy="1095300"/>
          </a:xfrm>
          <a:prstGeom prst="rect">
            <a:avLst/>
          </a:prstGeom>
          <a:solidFill>
            <a:srgbClr val="18637B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114454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6" name="Google Shape;146;p24"/>
          <p:cNvSpPr txBox="1"/>
          <p:nvPr/>
        </p:nvSpPr>
        <p:spPr>
          <a:xfrm>
            <a:off x="292675" y="1095300"/>
            <a:ext cx="8851200" cy="4140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EC Charge: That changes reflect</a:t>
            </a:r>
            <a:endParaRPr sz="1700">
              <a:solidFill>
                <a:schemeClr val="dk1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indent="-133350" lvl="0" marL="2286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Georgia"/>
              <a:buChar char="●"/>
            </a:pPr>
            <a:r>
              <a:rPr lang="en" sz="12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A renewed and </a:t>
            </a:r>
            <a:r>
              <a:rPr b="1" lang="en" sz="12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greater emphasis on engaging all communities </a:t>
            </a:r>
            <a:r>
              <a:rPr lang="en" sz="12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of the watershed as active stewards of a healthy and resilient Chesapeake Bay and its watershed</a:t>
            </a:r>
            <a:endParaRPr sz="1200">
              <a:solidFill>
                <a:schemeClr val="dk1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indent="-57150" lvl="0" marL="2286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 </a:t>
            </a:r>
            <a:endParaRPr sz="1200">
              <a:solidFill>
                <a:schemeClr val="dk1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indent="-133350" lvl="0" marL="2286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Georgia"/>
              <a:buChar char="●"/>
            </a:pPr>
            <a:r>
              <a:rPr lang="en" sz="12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Our mandate to address water quality </a:t>
            </a:r>
            <a:r>
              <a:rPr b="1" lang="en" sz="12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and living resources </a:t>
            </a:r>
            <a:r>
              <a:rPr lang="en" sz="12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throughout the Bay and watershed</a:t>
            </a:r>
            <a:endParaRPr sz="1200">
              <a:solidFill>
                <a:schemeClr val="dk1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indent="-57150" lvl="0" marL="2286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indent="-133350" lvl="0" marL="2286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Georgia"/>
              <a:buChar char="●"/>
            </a:pPr>
            <a:r>
              <a:rPr b="1" lang="en" sz="12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Elevating conservation</a:t>
            </a:r>
            <a:r>
              <a:rPr lang="en" sz="12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 as a key pillar of the Chesapeake Bay Program, alongside science, restoration, and partnership</a:t>
            </a:r>
            <a:endParaRPr sz="1200">
              <a:solidFill>
                <a:schemeClr val="dk1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indent="-57150" lvl="0" marL="2286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indent="-133350" lvl="0" marL="2286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Georgia"/>
              <a:buChar char="●"/>
            </a:pPr>
            <a:r>
              <a:rPr lang="en" sz="12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 A grounding in the most recent scientific understandings and issues that have emerged since the current Chesapeake Bay Watershed Agreement was signed in 2014</a:t>
            </a:r>
            <a:endParaRPr sz="1200">
              <a:solidFill>
                <a:schemeClr val="dk1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indent="-57150" lvl="0" marL="2286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indent="-133350" lvl="0" marL="2286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Georgia"/>
              <a:buChar char="●"/>
            </a:pPr>
            <a:r>
              <a:rPr lang="en" sz="12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Goals and outcomes that are </a:t>
            </a:r>
            <a:r>
              <a:rPr b="1" lang="en" sz="12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measurable and time bound.</a:t>
            </a:r>
            <a:r>
              <a:rPr lang="en" sz="12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 Time frames should be sufficient to accomplish the outcomes as quickly as possible. In particular, our regulated nutrient and sediment load reductions, especially those within non-point sources</a:t>
            </a:r>
            <a:endParaRPr sz="1200">
              <a:solidFill>
                <a:schemeClr val="dk1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indent="-57150" lvl="0" marL="2286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indent="-133350" lvl="0" marL="2286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Georgia"/>
              <a:buChar char="●"/>
            </a:pPr>
            <a:r>
              <a:rPr lang="en" sz="12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Acknowledgement that our scientific understanding is continuously evolving and that our efforts need to constantly adapt accordingly</a:t>
            </a:r>
            <a:endParaRPr sz="1200">
              <a:solidFill>
                <a:schemeClr val="dk1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indent="-57150" lvl="0" marL="2286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indent="-133350" lvl="0" marL="2286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Georgia"/>
              <a:buChar char="●"/>
            </a:pPr>
            <a:r>
              <a:rPr lang="en" sz="12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The fact that while each partner shares a common goal, we are all approaching this goal from different perspectives, challenges, and opportunities. </a:t>
            </a:r>
            <a:endParaRPr sz="1200">
              <a:solidFill>
                <a:schemeClr val="dk1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0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p25"/>
          <p:cNvSpPr/>
          <p:nvPr/>
        </p:nvSpPr>
        <p:spPr>
          <a:xfrm>
            <a:off x="243839" y="2"/>
            <a:ext cx="8687100" cy="1095300"/>
          </a:xfrm>
          <a:prstGeom prst="rect">
            <a:avLst/>
          </a:prstGeom>
          <a:solidFill>
            <a:srgbClr val="13314B"/>
          </a:solidFill>
          <a:ln>
            <a:noFill/>
          </a:ln>
        </p:spPr>
        <p:txBody>
          <a:bodyPr anchorCtr="0" anchor="ctr" bIns="45725" lIns="91425" spcFirstLastPara="1" rIns="91425" wrap="square" tIns="45725">
            <a:noAutofit/>
          </a:bodyPr>
          <a:lstStyle/>
          <a:p>
            <a:pPr indent="0" lvl="0" marL="0" marR="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" sz="1100" u="none" cap="none" strike="noStrike">
                <a:solidFill>
                  <a:srgbClr val="FFFFFF"/>
                </a:solidFill>
                <a:latin typeface="Georgia"/>
                <a:ea typeface="Georgia"/>
                <a:cs typeface="Georgia"/>
                <a:sym typeface="Georgia"/>
              </a:rPr>
              <a:t> </a:t>
            </a:r>
            <a:endParaRPr sz="1100"/>
          </a:p>
        </p:txBody>
      </p:sp>
      <p:sp>
        <p:nvSpPr>
          <p:cNvPr id="152" name="Google Shape;152;p25"/>
          <p:cNvSpPr txBox="1"/>
          <p:nvPr/>
        </p:nvSpPr>
        <p:spPr>
          <a:xfrm>
            <a:off x="396557" y="146299"/>
            <a:ext cx="5826300" cy="867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25" lIns="91425" spcFirstLastPara="1" rIns="91425" wrap="square" tIns="45725">
            <a:noAutofit/>
          </a:bodyPr>
          <a:lstStyle/>
          <a:p>
            <a:pPr indent="0" lvl="0" marL="0" marR="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300">
                <a:solidFill>
                  <a:srgbClr val="FFFFFF"/>
                </a:solidFill>
                <a:latin typeface="Georgia"/>
                <a:ea typeface="Georgia"/>
                <a:cs typeface="Georgia"/>
                <a:sym typeface="Georgia"/>
              </a:rPr>
              <a:t>Stream Health Workgroup</a:t>
            </a:r>
            <a:endParaRPr b="1" sz="2300">
              <a:solidFill>
                <a:srgbClr val="FFFFFF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indent="0" lvl="0" marL="0" marR="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300">
                <a:solidFill>
                  <a:srgbClr val="FFFFFF"/>
                </a:solidFill>
                <a:latin typeface="Georgia"/>
                <a:ea typeface="Georgia"/>
                <a:cs typeface="Georgia"/>
                <a:sym typeface="Georgia"/>
              </a:rPr>
              <a:t>Outcome Assessment</a:t>
            </a:r>
            <a:endParaRPr b="1" sz="2300">
              <a:solidFill>
                <a:srgbClr val="FFFFFF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153" name="Google Shape;153;p25"/>
          <p:cNvSpPr/>
          <p:nvPr/>
        </p:nvSpPr>
        <p:spPr>
          <a:xfrm>
            <a:off x="6329364" y="0"/>
            <a:ext cx="2814600" cy="1095300"/>
          </a:xfrm>
          <a:prstGeom prst="rect">
            <a:avLst/>
          </a:prstGeom>
          <a:solidFill>
            <a:srgbClr val="18637B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114454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4" name="Google Shape;154;p25"/>
          <p:cNvSpPr txBox="1"/>
          <p:nvPr/>
        </p:nvSpPr>
        <p:spPr>
          <a:xfrm>
            <a:off x="292675" y="1095300"/>
            <a:ext cx="8851200" cy="969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The Task: Develop a 2 page Outcome Review document for Management Board</a:t>
            </a:r>
            <a:endParaRPr sz="1700">
              <a:solidFill>
                <a:schemeClr val="dk1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	</a:t>
            </a:r>
            <a:r>
              <a:rPr lang="en" sz="17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February 11 - d</a:t>
            </a:r>
            <a:r>
              <a:rPr lang="en" sz="17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ocument due to our GIT chairs</a:t>
            </a:r>
            <a:endParaRPr sz="1700">
              <a:solidFill>
                <a:schemeClr val="dk1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	</a:t>
            </a:r>
            <a:r>
              <a:rPr lang="en" sz="17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February 27 - </a:t>
            </a:r>
            <a:r>
              <a:rPr lang="en" sz="17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MB Meeting with 20 minute discussion on Stream Health Outcome</a:t>
            </a:r>
            <a:endParaRPr sz="1700">
              <a:solidFill>
                <a:schemeClr val="dk1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pic>
        <p:nvPicPr>
          <p:cNvPr id="155" name="Google Shape;155;p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372500" y="2064900"/>
            <a:ext cx="4218003" cy="2996900"/>
          </a:xfrm>
          <a:prstGeom prst="rect">
            <a:avLst/>
          </a:prstGeom>
          <a:noFill/>
          <a:ln>
            <a:noFill/>
          </a:ln>
        </p:spPr>
      </p:pic>
      <p:sp>
        <p:nvSpPr>
          <p:cNvPr id="156" name="Google Shape;156;p25"/>
          <p:cNvSpPr txBox="1"/>
          <p:nvPr/>
        </p:nvSpPr>
        <p:spPr>
          <a:xfrm>
            <a:off x="1357275" y="4615400"/>
            <a:ext cx="1187400" cy="44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Example</a:t>
            </a:r>
            <a:endParaRPr sz="1700">
              <a:solidFill>
                <a:schemeClr val="dk1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0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p26"/>
          <p:cNvSpPr/>
          <p:nvPr/>
        </p:nvSpPr>
        <p:spPr>
          <a:xfrm>
            <a:off x="243839" y="2"/>
            <a:ext cx="8687100" cy="1095300"/>
          </a:xfrm>
          <a:prstGeom prst="rect">
            <a:avLst/>
          </a:prstGeom>
          <a:solidFill>
            <a:srgbClr val="13314B"/>
          </a:solidFill>
          <a:ln>
            <a:noFill/>
          </a:ln>
        </p:spPr>
        <p:txBody>
          <a:bodyPr anchorCtr="0" anchor="ctr" bIns="45725" lIns="91425" spcFirstLastPara="1" rIns="91425" wrap="square" tIns="45725">
            <a:noAutofit/>
          </a:bodyPr>
          <a:lstStyle/>
          <a:p>
            <a:pPr indent="0" lvl="0" marL="0" marR="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" sz="1100" u="none" cap="none" strike="noStrike">
                <a:solidFill>
                  <a:srgbClr val="FFFFFF"/>
                </a:solidFill>
                <a:latin typeface="Georgia"/>
                <a:ea typeface="Georgia"/>
                <a:cs typeface="Georgia"/>
                <a:sym typeface="Georgia"/>
              </a:rPr>
              <a:t> </a:t>
            </a:r>
            <a:endParaRPr sz="1100"/>
          </a:p>
        </p:txBody>
      </p:sp>
      <p:sp>
        <p:nvSpPr>
          <p:cNvPr id="162" name="Google Shape;162;p26"/>
          <p:cNvSpPr txBox="1"/>
          <p:nvPr/>
        </p:nvSpPr>
        <p:spPr>
          <a:xfrm>
            <a:off x="396557" y="146299"/>
            <a:ext cx="5826300" cy="867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25" lIns="91425" spcFirstLastPara="1" rIns="91425" wrap="square" tIns="45725">
            <a:noAutofit/>
          </a:bodyPr>
          <a:lstStyle/>
          <a:p>
            <a:pPr indent="0" lvl="0" marL="0" marR="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300">
                <a:solidFill>
                  <a:srgbClr val="FFFFFF"/>
                </a:solidFill>
                <a:latin typeface="Georgia"/>
                <a:ea typeface="Georgia"/>
                <a:cs typeface="Georgia"/>
                <a:sym typeface="Georgia"/>
              </a:rPr>
              <a:t>Stream Health Workgroup</a:t>
            </a:r>
            <a:endParaRPr b="1" sz="2300">
              <a:solidFill>
                <a:srgbClr val="FFFFFF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indent="0" lvl="0" marL="0" marR="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300">
                <a:solidFill>
                  <a:srgbClr val="FFFFFF"/>
                </a:solidFill>
                <a:latin typeface="Georgia"/>
                <a:ea typeface="Georgia"/>
                <a:cs typeface="Georgia"/>
                <a:sym typeface="Georgia"/>
              </a:rPr>
              <a:t>Outcome Assessment</a:t>
            </a:r>
            <a:endParaRPr b="1" sz="2300">
              <a:solidFill>
                <a:srgbClr val="FFFFFF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163" name="Google Shape;163;p26"/>
          <p:cNvSpPr/>
          <p:nvPr/>
        </p:nvSpPr>
        <p:spPr>
          <a:xfrm>
            <a:off x="6329364" y="0"/>
            <a:ext cx="2814600" cy="1095300"/>
          </a:xfrm>
          <a:prstGeom prst="rect">
            <a:avLst/>
          </a:prstGeom>
          <a:solidFill>
            <a:srgbClr val="18637B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114454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4" name="Google Shape;164;p26"/>
          <p:cNvSpPr txBox="1"/>
          <p:nvPr/>
        </p:nvSpPr>
        <p:spPr>
          <a:xfrm>
            <a:off x="292675" y="1095300"/>
            <a:ext cx="8851200" cy="3355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600">
              <a:solidFill>
                <a:schemeClr val="dk1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6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Miro discussion - we need your input!</a:t>
            </a:r>
            <a:endParaRPr sz="2300">
              <a:solidFill>
                <a:schemeClr val="dk1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600">
              <a:solidFill>
                <a:schemeClr val="dk1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Four sets of topics based on the guidance questions</a:t>
            </a:r>
            <a:endParaRPr sz="1800">
              <a:solidFill>
                <a:schemeClr val="dk1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Input will be synthesized into the Outcome Review document</a:t>
            </a:r>
            <a:endParaRPr sz="1800">
              <a:solidFill>
                <a:schemeClr val="dk1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600">
              <a:solidFill>
                <a:srgbClr val="114454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 u="sng">
                <a:solidFill>
                  <a:schemeClr val="hlink"/>
                </a:solidFill>
                <a:latin typeface="Georgia"/>
                <a:ea typeface="Georgia"/>
                <a:cs typeface="Georgia"/>
                <a:sym typeface="Georgia"/>
                <a:hlinkClick r:id="rId3"/>
              </a:rPr>
              <a:t>https://miro.com/app/board/uXjVLsXrI-Y=/</a:t>
            </a:r>
            <a:endParaRPr sz="1700">
              <a:solidFill>
                <a:srgbClr val="114454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00">
              <a:solidFill>
                <a:srgbClr val="114454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Specific outcome language with targets will be discussed at the SHWG meeting on Feb 21</a:t>
            </a:r>
            <a:endParaRPr sz="2600">
              <a:solidFill>
                <a:srgbClr val="114454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Warwick template">
  <a:themeElements>
    <a:clrScheme name="Custom 347">
      <a:dk1>
        <a:srgbClr val="000000"/>
      </a:dk1>
      <a:lt1>
        <a:srgbClr val="FFFFFF"/>
      </a:lt1>
      <a:dk2>
        <a:srgbClr val="666666"/>
      </a:dk2>
      <a:lt2>
        <a:srgbClr val="CCCCCC"/>
      </a:lt2>
      <a:accent1>
        <a:srgbClr val="3A81BA"/>
      </a:accent1>
      <a:accent2>
        <a:srgbClr val="D89F39"/>
      </a:accent2>
      <a:accent3>
        <a:srgbClr val="8BAB42"/>
      </a:accent3>
      <a:accent4>
        <a:srgbClr val="57A7B5"/>
      </a:accent4>
      <a:accent5>
        <a:srgbClr val="8B81D2"/>
      </a:accent5>
      <a:accent6>
        <a:srgbClr val="963334"/>
      </a:accent6>
      <a:hlink>
        <a:srgbClr val="1155CC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