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7" r:id="rId5"/>
    <p:sldId id="259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80" y="-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11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73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5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65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43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3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0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7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4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8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E400F-4172-46C9-806A-F2B432FBFA53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D6DEE-65AE-48B2-9E00-BA9C41C7D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38200"/>
            <a:ext cx="7556117" cy="540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215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133600"/>
            <a:ext cx="5867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ELSE</a:t>
            </a:r>
          </a:p>
          <a:p>
            <a:r>
              <a:rPr lang="en-US" dirty="0"/>
              <a:t>c </a:t>
            </a:r>
            <a:r>
              <a:rPr lang="en-US" dirty="0" err="1"/>
              <a:t>zgrid</a:t>
            </a:r>
            <a:endParaRPr lang="en-US" dirty="0"/>
          </a:p>
          <a:p>
            <a:r>
              <a:rPr lang="en-US" dirty="0"/>
              <a:t>                   READ (HYD) (A(F),F=1,NSQF)</a:t>
            </a:r>
          </a:p>
          <a:p>
            <a:r>
              <a:rPr lang="en-US" dirty="0"/>
              <a:t>                   READ (HYD) (DIFF(F),F=NHQF+1,NQF)</a:t>
            </a:r>
          </a:p>
          <a:p>
            <a:r>
              <a:rPr lang="en-US" dirty="0"/>
              <a:t>                   READ (HYD) (HMSBV(SB),SB=1,NSB)</a:t>
            </a:r>
          </a:p>
          <a:p>
            <a:r>
              <a:rPr lang="en-US" dirty="0"/>
              <a:t>                   READ (HYD) (Q(F),F=1,NHQF)</a:t>
            </a:r>
          </a:p>
          <a:p>
            <a:r>
              <a:rPr lang="en-US" dirty="0"/>
              <a:t>                   READ (HYD) (Q(F),F=NHQF+1,NQF)</a:t>
            </a:r>
          </a:p>
          <a:p>
            <a:r>
              <a:rPr lang="en-US" dirty="0"/>
              <a:t>                   READ (HYD) (QLIT(B),B=1,NB)</a:t>
            </a:r>
          </a:p>
          <a:p>
            <a:r>
              <a:rPr lang="en-US" dirty="0"/>
              <a:t>                   do f=nhqf+1,nqf</a:t>
            </a:r>
          </a:p>
          <a:p>
            <a:r>
              <a:rPr lang="en-US" dirty="0"/>
              <a:t>                     diff(f) = amax1(diff(f),2.2e-5)</a:t>
            </a:r>
          </a:p>
          <a:p>
            <a:r>
              <a:rPr lang="en-US" dirty="0"/>
              <a:t>                   end do</a:t>
            </a:r>
          </a:p>
          <a:p>
            <a:r>
              <a:rPr lang="en-US" dirty="0"/>
              <a:t>                 END IF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3D Binary Time-Varying Hydro Input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60198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volume is not conserved, the model will blow up!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784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g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50" y="1905000"/>
            <a:ext cx="8381434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Two-dimensional model grid (elevation)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418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Upwind and QUICK advection schemes</a:t>
            </a:r>
          </a:p>
        </p:txBody>
      </p:sp>
      <p:pic>
        <p:nvPicPr>
          <p:cNvPr id="4098" name="Picture 2" descr="Fig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50" y="1347162"/>
            <a:ext cx="6826350" cy="528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0213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Cell and interface numbering scheme</a:t>
            </a:r>
          </a:p>
        </p:txBody>
      </p:sp>
      <p:pic>
        <p:nvPicPr>
          <p:cNvPr id="3074" name="Picture 2" descr="Fig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95399"/>
            <a:ext cx="5915328" cy="5261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013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Left- and right-flow boundaries</a:t>
            </a:r>
          </a:p>
        </p:txBody>
      </p:sp>
      <p:pic>
        <p:nvPicPr>
          <p:cNvPr id="5122" name="Picture 2" descr="Fig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62882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34200" y="2438400"/>
            <a:ext cx="1981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Open boundaries are always “upwind.”</a:t>
            </a:r>
          </a:p>
          <a:p>
            <a:endParaRPr lang="en-US" dirty="0"/>
          </a:p>
          <a:p>
            <a:r>
              <a:rPr lang="en-US" dirty="0" smtClean="0"/>
              <a:t>No diffusion at open boundaries.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095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rid_elev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7724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 of thirty-box model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54864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Positive flow is from left to right as defined in the map file (ILB, IB, JB, JRB)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265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390687"/>
              </p:ext>
            </p:extLst>
          </p:nvPr>
        </p:nvGraphicFramePr>
        <p:xfrm>
          <a:off x="2286000" y="685800"/>
          <a:ext cx="4876800" cy="48701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3690"/>
                <a:gridCol w="1571785"/>
                <a:gridCol w="2391325"/>
              </a:tblGrid>
              <a:tr h="424807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Table 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Variables Which Define Invariant Hydrodynamics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3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Variable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Definition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Comments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  <a:tr h="5097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SFA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Cell surface area (m</a:t>
                      </a:r>
                      <a:r>
                        <a:rPr lang="en-US" sz="1100" baseline="30000" dirty="0">
                          <a:effectLst/>
                        </a:rPr>
                        <a:t>2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Specified for surface cells only.  This is an vector with dimension NSBP specified in the INCLUDE File.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  <a:tr h="614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BL(SB,1)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Cell length in the x-direction (m)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Specified for surface cells only.  BL is a three-dimensional array BL(0:NBP,3).  NBP is specified in the INCLUDE File.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  <a:tr h="2548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BL(SB,2)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Cell length in the y-direction (m)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  <a:tr h="2253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NSB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Number of surface cells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Specified in Control File.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  <a:tr h="4849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A(F)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Flow-face area (m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 vector dimensioned A(0:NQFP).  NQFP is specified in the INCLUDE File. 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  <a:tr h="2548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NHQF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Number of horizontal flow faces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Specified in Control File.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  <a:tr h="2253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NQF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number of flow faces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Specified in Control File.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  <a:tr h="7646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HMBV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Volume of cells below surface layer (m</a:t>
                      </a:r>
                      <a:r>
                        <a:rPr lang="en-US" sz="1100" baseline="30000">
                          <a:effectLst/>
                        </a:rPr>
                        <a:t>3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 array with dimension NSBP.  The model assumes that all layers below the surface layer are of uniform thickness.  This volume is used to initialize water-quality model volumes.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  <a:tr h="5186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HMSBV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Volume of cells in the surface layer (m</a:t>
                      </a:r>
                      <a:r>
                        <a:rPr lang="en-US" sz="1100" baseline="30000">
                          <a:effectLst/>
                        </a:rPr>
                        <a:t>3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An array with dimension NSBP.  Initial volumes of surface cells may differ from subsurface cells.</a:t>
                      </a:r>
                      <a:endParaRPr lang="en-US" sz="11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0801" marR="708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36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62200" y="21336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***** Time-invariant hydrodynamic data</a:t>
            </a:r>
          </a:p>
          <a:p>
            <a:r>
              <a:rPr lang="en-US" dirty="0"/>
              <a:t> </a:t>
            </a:r>
          </a:p>
          <a:p>
            <a:r>
              <a:rPr lang="en-US" dirty="0" smtClean="0"/>
              <a:t>ELSE </a:t>
            </a:r>
            <a:r>
              <a:rPr lang="en-US" dirty="0"/>
              <a:t>! FOR PARALLEL VERSION CFC 1/23/06</a:t>
            </a:r>
          </a:p>
          <a:p>
            <a:r>
              <a:rPr lang="en-US" dirty="0"/>
              <a:t>           READ (HYD) (SFA(SB),SB=1,NSB)</a:t>
            </a:r>
          </a:p>
          <a:p>
            <a:r>
              <a:rPr lang="en-US" dirty="0"/>
              <a:t>           READ (HYD) (BL(SB,1),SB=1,NSB)</a:t>
            </a:r>
          </a:p>
          <a:p>
            <a:r>
              <a:rPr lang="en-US" dirty="0"/>
              <a:t>           READ (HYD) (BL(SB,2),SB=1,NSB)</a:t>
            </a:r>
          </a:p>
          <a:p>
            <a:r>
              <a:rPr lang="en-US" dirty="0"/>
              <a:t>           READ (HYD) (A(F),F=1,NHQF)</a:t>
            </a:r>
          </a:p>
          <a:p>
            <a:r>
              <a:rPr lang="en-US" dirty="0"/>
              <a:t>           READ (HYD) (HMBV(SB),SB=1,NSB)</a:t>
            </a:r>
          </a:p>
          <a:p>
            <a:r>
              <a:rPr lang="en-US" dirty="0"/>
              <a:t>           READ (HYD) (HMSBV(SB),SB=1,NSB)</a:t>
            </a:r>
          </a:p>
          <a:p>
            <a:r>
              <a:rPr lang="en-US" dirty="0"/>
              <a:t>        END IF</a:t>
            </a:r>
          </a:p>
          <a:p>
            <a:r>
              <a:rPr lang="en-US" dirty="0"/>
              <a:t>     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Binary Hydro Input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794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705889"/>
              </p:ext>
            </p:extLst>
          </p:nvPr>
        </p:nvGraphicFramePr>
        <p:xfrm>
          <a:off x="2133600" y="1143000"/>
          <a:ext cx="5105400" cy="3256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5320"/>
                <a:gridCol w="1691640"/>
                <a:gridCol w="2758440"/>
              </a:tblGrid>
              <a:tr h="457200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Table 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Variables Which Define Time-Variable Hydrodynamics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3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Variable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Definition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Comments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HYD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Unit number of Hydrodynamics File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Specified as unit 20 in model code. 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3822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NSQF    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Number of horizontal flow faces in surface layer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Specified in Control File.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1219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DIFF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Diffusion or dispersion coefficient (m</a:t>
                      </a:r>
                      <a:r>
                        <a:rPr lang="fr-FR" sz="1100" baseline="30000">
                          <a:effectLst/>
                        </a:rPr>
                        <a:t>2</a:t>
                      </a:r>
                      <a:r>
                        <a:rPr lang="fr-FR" sz="1100">
                          <a:effectLst/>
                        </a:rPr>
                        <a:t> sec</a:t>
                      </a:r>
                      <a:r>
                        <a:rPr lang="fr-FR" sz="1100" baseline="30000">
                          <a:effectLst/>
                        </a:rPr>
                        <a:t>-1</a:t>
                      </a:r>
                      <a:r>
                        <a:rPr lang="fr-FR" sz="1100">
                          <a:effectLst/>
                        </a:rPr>
                        <a:t>).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 array dimensioned DIFF(0:NQFP).  NQFP is specified in the INCLUDE File.  For BINARY input, the model reads only vertical diffusion.  For ASCII input, the model reads horizontal dispersion and vertical diffusion.  For DEPTH_AV input, the model reads no dispersion or diffusion.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2590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Q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Flow 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Flow through flow face (m</a:t>
                      </a:r>
                      <a:r>
                        <a:rPr lang="en-US" sz="1100" baseline="30000">
                          <a:effectLst/>
                        </a:rPr>
                        <a:t>3</a:t>
                      </a:r>
                      <a:r>
                        <a:rPr lang="en-US" sz="1100">
                          <a:effectLst/>
                        </a:rPr>
                        <a:t> s</a:t>
                      </a:r>
                      <a:r>
                        <a:rPr lang="en-US" sz="1100" baseline="30000">
                          <a:effectLst/>
                        </a:rPr>
                        <a:t>-1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 anchor="ctr"/>
                </a:tc>
              </a:tr>
              <a:tr h="2647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QLIT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Distributed Flow</a:t>
                      </a:r>
                      <a:endParaRPr lang="en-US" sz="11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Flow not associated with flow face (m</a:t>
                      </a:r>
                      <a:r>
                        <a:rPr lang="en-US" sz="1100" baseline="30000" dirty="0">
                          <a:effectLst/>
                        </a:rPr>
                        <a:t>3</a:t>
                      </a:r>
                      <a:r>
                        <a:rPr lang="en-US" sz="1100" dirty="0">
                          <a:effectLst/>
                        </a:rPr>
                        <a:t> s</a:t>
                      </a:r>
                      <a:r>
                        <a:rPr lang="en-US" sz="1100" baseline="30000" dirty="0">
                          <a:effectLst/>
                        </a:rPr>
                        <a:t>-1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223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481</Words>
  <Application>Microsoft Office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Two-dimensional model grid (elevation) </vt:lpstr>
      <vt:lpstr>Upwind and QUICK advection schemes</vt:lpstr>
      <vt:lpstr>Cell and interface numbering scheme</vt:lpstr>
      <vt:lpstr>Left- and right-flow boundaries</vt:lpstr>
      <vt:lpstr>Elevation of thirty-box model</vt:lpstr>
      <vt:lpstr>PowerPoint Presentation</vt:lpstr>
      <vt:lpstr>3D Binary Hydro Input</vt:lpstr>
      <vt:lpstr>PowerPoint Presentation</vt:lpstr>
      <vt:lpstr>3D Binary Time-Varying Hydro Input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 Cerco</dc:creator>
  <cp:lastModifiedBy>Carl Cerco</cp:lastModifiedBy>
  <cp:revision>10</cp:revision>
  <dcterms:created xsi:type="dcterms:W3CDTF">2019-01-02T14:40:42Z</dcterms:created>
  <dcterms:modified xsi:type="dcterms:W3CDTF">2019-01-02T17:08:10Z</dcterms:modified>
</cp:coreProperties>
</file>