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226" y="-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49E4-7D0A-4750-B7B9-577A223C5C88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592CB-05DA-414D-867E-FDD89331B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175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49E4-7D0A-4750-B7B9-577A223C5C88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592CB-05DA-414D-867E-FDD89331B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983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49E4-7D0A-4750-B7B9-577A223C5C88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592CB-05DA-414D-867E-FDD89331B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588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49E4-7D0A-4750-B7B9-577A223C5C88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592CB-05DA-414D-867E-FDD89331B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411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49E4-7D0A-4750-B7B9-577A223C5C88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592CB-05DA-414D-867E-FDD89331B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974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49E4-7D0A-4750-B7B9-577A223C5C88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592CB-05DA-414D-867E-FDD89331B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225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49E4-7D0A-4750-B7B9-577A223C5C88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592CB-05DA-414D-867E-FDD89331B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728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49E4-7D0A-4750-B7B9-577A223C5C88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592CB-05DA-414D-867E-FDD89331B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69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49E4-7D0A-4750-B7B9-577A223C5C88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592CB-05DA-414D-867E-FDD89331B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679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49E4-7D0A-4750-B7B9-577A223C5C88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592CB-05DA-414D-867E-FDD89331B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18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49E4-7D0A-4750-B7B9-577A223C5C88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592CB-05DA-414D-867E-FDD89331B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317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149E4-7D0A-4750-B7B9-577A223C5C88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592CB-05DA-414D-867E-FDD89331B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92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Partial Attenuation Model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1066800" y="1905000"/>
                <a:ext cx="716280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/>
                        <m:t>𝐾𝑒</m:t>
                      </m:r>
                      <m:r>
                        <a:rPr lang="en-US" sz="2400" i="1"/>
                        <m:t>=</m:t>
                      </m:r>
                      <m:r>
                        <a:rPr lang="en-US" sz="2400" i="1"/>
                        <m:t>𝑏𝑎𝑐𝑘𝑔𝑟𝑜𝑢𝑛𝑑</m:t>
                      </m:r>
                      <m:r>
                        <a:rPr lang="en-US" sz="2400" i="1"/>
                        <m:t>+</m:t>
                      </m:r>
                      <m:r>
                        <a:rPr lang="en-US" sz="2400" i="1"/>
                        <m:t>𝑓</m:t>
                      </m:r>
                      <m:d>
                        <m:dPr>
                          <m:ctrlPr>
                            <a:rPr lang="en-US" sz="2400" i="1"/>
                          </m:ctrlPr>
                        </m:dPr>
                        <m:e>
                          <m:r>
                            <a:rPr lang="en-US" sz="2400" i="1"/>
                            <m:t>𝑠𝑢𝑠𝑝𝑒𝑛𝑑𝑒𝑑</m:t>
                          </m:r>
                          <m:r>
                            <a:rPr lang="en-US" sz="2400" i="1"/>
                            <m:t> </m:t>
                          </m:r>
                          <m:r>
                            <a:rPr lang="en-US" sz="2400" i="1"/>
                            <m:t>𝑠𝑜𝑙𝑖𝑑𝑠</m:t>
                          </m:r>
                        </m:e>
                      </m:d>
                      <m:r>
                        <a:rPr lang="en-US" sz="2400" i="1"/>
                        <m:t>+</m:t>
                      </m:r>
                      <m:r>
                        <a:rPr lang="en-US" sz="2400" i="1"/>
                        <m:t>𝑐𝑜𝑙𝑜𝑟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1905000"/>
                <a:ext cx="7162800" cy="461665"/>
              </a:xfrm>
              <a:prstGeom prst="rect">
                <a:avLst/>
              </a:prstGeom>
              <a:blipFill rotWithShape="1">
                <a:blip r:embed="rId2"/>
                <a:stretch>
                  <a:fillRect b="-17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219200" y="3048000"/>
            <a:ext cx="6781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Potential indicators of solids include Total Suspended Solids (TSS), Volatile Suspended Solids (VSS), Fixed Solids (FSS), Chlorophyll (CHL), and Particulate Organic Carbon (POC).</a:t>
            </a:r>
          </a:p>
          <a:p>
            <a:r>
              <a:rPr lang="en-US" sz="2000" dirty="0"/>
              <a:t> </a:t>
            </a:r>
          </a:p>
          <a:p>
            <a:r>
              <a:rPr lang="en-US" sz="2000" dirty="0"/>
              <a:t>Potential indicators of color include Dissolved Organic Carbon (DOC) and Salinity (SALT).</a:t>
            </a:r>
          </a:p>
          <a:p>
            <a:r>
              <a:rPr lang="en-US" sz="2000" dirty="0"/>
              <a:t> </a:t>
            </a:r>
          </a:p>
          <a:p>
            <a:r>
              <a:rPr lang="en-US" sz="2000" dirty="0"/>
              <a:t>The background attenuation can be locally adjusted.</a:t>
            </a:r>
          </a:p>
        </p:txBody>
      </p:sp>
    </p:spTree>
    <p:extLst>
      <p:ext uri="{BB962C8B-B14F-4D97-AF65-F5344CB8AC3E}">
        <p14:creationId xmlns:p14="http://schemas.microsoft.com/office/powerpoint/2010/main" val="3052241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Partial Attenuation Model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685800" y="1600200"/>
                <a:ext cx="7620000" cy="47089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Stepwise regression was employed to evaluate additive models which included various combinations of contributing factors.  Superior results (R</a:t>
                </a:r>
                <a:r>
                  <a:rPr lang="en-US" sz="2000" baseline="30000" dirty="0"/>
                  <a:t>2</a:t>
                </a:r>
                <a:r>
                  <a:rPr lang="en-US" sz="2000" dirty="0"/>
                  <a:t> = 0.623) were obtained for a simple model which related KE to TSS and SALT:    </a:t>
                </a:r>
              </a:p>
              <a:p>
                <a:r>
                  <a:rPr lang="en-US" sz="2000" dirty="0"/>
                  <a:t> 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2000" i="1"/>
                      <m:t>𝐾𝑒</m:t>
                    </m:r>
                    <m:r>
                      <a:rPr lang="en-US" sz="2000" i="1"/>
                      <m:t>=</m:t>
                    </m:r>
                    <m:r>
                      <a:rPr lang="en-US" sz="2000" i="1"/>
                      <m:t>𝑎</m:t>
                    </m:r>
                    <m:r>
                      <a:rPr lang="en-US" sz="2000" i="1"/>
                      <m:t>1+</m:t>
                    </m:r>
                    <m:r>
                      <a:rPr lang="en-US" sz="2000" i="1"/>
                      <m:t>𝑎</m:t>
                    </m:r>
                    <m:r>
                      <a:rPr lang="en-US" sz="2000" i="1"/>
                      <m:t>2 ∙</m:t>
                    </m:r>
                    <m:r>
                      <a:rPr lang="en-US" sz="2000" i="1"/>
                      <m:t>𝑇𝑆𝑆</m:t>
                    </m:r>
                    <m:r>
                      <a:rPr lang="en-US" sz="2000" i="1"/>
                      <m:t>+</m:t>
                    </m:r>
                    <m:r>
                      <a:rPr lang="en-US" sz="2000" i="1"/>
                      <m:t>𝑎</m:t>
                    </m:r>
                    <m:r>
                      <a:rPr lang="en-US" sz="2000" i="1"/>
                      <m:t>3 ∙</m:t>
                    </m:r>
                    <m:r>
                      <a:rPr lang="en-US" sz="2000" i="1"/>
                      <m:t>𝑆𝐴𝐿𝑇</m:t>
                    </m:r>
                  </m:oMath>
                </a14:m>
                <a:r>
                  <a:rPr lang="en-US" sz="2000" dirty="0"/>
                  <a:t>                                      </a:t>
                </a:r>
              </a:p>
              <a:p>
                <a:r>
                  <a:rPr lang="en-US" sz="2000" dirty="0"/>
                  <a:t>                                                                                                  </a:t>
                </a:r>
              </a:p>
              <a:p>
                <a:r>
                  <a:rPr lang="en-US" sz="2000" dirty="0"/>
                  <a:t>in which:</a:t>
                </a:r>
              </a:p>
              <a:p>
                <a:r>
                  <a:rPr lang="en-US" sz="2000" dirty="0"/>
                  <a:t> </a:t>
                </a:r>
              </a:p>
              <a:p>
                <a:r>
                  <a:rPr lang="en-US" sz="2000" dirty="0" err="1"/>
                  <a:t>Ke</a:t>
                </a:r>
                <a:r>
                  <a:rPr lang="en-US" sz="2000" dirty="0"/>
                  <a:t> = coefficient of diffuse light attenuation (m</a:t>
                </a:r>
                <a:r>
                  <a:rPr lang="en-US" sz="2000" baseline="30000" dirty="0"/>
                  <a:t>-1</a:t>
                </a:r>
                <a:r>
                  <a:rPr lang="en-US" sz="2000" dirty="0"/>
                  <a:t>)</a:t>
                </a:r>
              </a:p>
              <a:p>
                <a:r>
                  <a:rPr lang="en-US" sz="2000" dirty="0"/>
                  <a:t>a1 = background attenuation (m</a:t>
                </a:r>
                <a:r>
                  <a:rPr lang="en-US" sz="2000" baseline="30000" dirty="0"/>
                  <a:t>-1</a:t>
                </a:r>
                <a:r>
                  <a:rPr lang="en-US" sz="2000" dirty="0"/>
                  <a:t>)</a:t>
                </a:r>
              </a:p>
              <a:p>
                <a:r>
                  <a:rPr lang="en-US" sz="2000" dirty="0"/>
                  <a:t>a2 = attenuation by total suspended solids (m</a:t>
                </a:r>
                <a:r>
                  <a:rPr lang="en-US" sz="2000" baseline="30000" dirty="0"/>
                  <a:t>2</a:t>
                </a:r>
                <a:r>
                  <a:rPr lang="en-US" sz="2000" dirty="0"/>
                  <a:t> g</a:t>
                </a:r>
                <a:r>
                  <a:rPr lang="en-US" sz="2000" baseline="30000" dirty="0"/>
                  <a:t>-1</a:t>
                </a:r>
                <a:r>
                  <a:rPr lang="en-US" sz="2000" dirty="0"/>
                  <a:t>)</a:t>
                </a:r>
              </a:p>
              <a:p>
                <a:r>
                  <a:rPr lang="en-US" sz="2000" dirty="0"/>
                  <a:t>a3 = relationship between attenuation and salinity (m</a:t>
                </a:r>
                <a:r>
                  <a:rPr lang="en-US" sz="2000" baseline="30000" dirty="0"/>
                  <a:t>2</a:t>
                </a:r>
                <a:r>
                  <a:rPr lang="en-US" sz="2000" dirty="0"/>
                  <a:t> kg</a:t>
                </a:r>
                <a:r>
                  <a:rPr lang="en-US" sz="2000" baseline="30000" dirty="0"/>
                  <a:t>-1</a:t>
                </a:r>
                <a:r>
                  <a:rPr lang="en-US" sz="2000" dirty="0"/>
                  <a:t>)</a:t>
                </a:r>
              </a:p>
              <a:p>
                <a:r>
                  <a:rPr lang="en-US" sz="2000" dirty="0"/>
                  <a:t>TSS = total suspended solids concentration (g m</a:t>
                </a:r>
                <a:r>
                  <a:rPr lang="en-US" sz="2000" baseline="30000" dirty="0"/>
                  <a:t>-3</a:t>
                </a:r>
                <a:r>
                  <a:rPr lang="en-US" sz="2000" dirty="0"/>
                  <a:t>)</a:t>
                </a:r>
              </a:p>
              <a:p>
                <a:r>
                  <a:rPr lang="en-US" sz="2000" dirty="0"/>
                  <a:t>SALT = salinity (kg m</a:t>
                </a:r>
                <a:r>
                  <a:rPr lang="en-US" sz="2000" baseline="30000" dirty="0"/>
                  <a:t>-3</a:t>
                </a:r>
                <a:r>
                  <a:rPr lang="en-US" sz="2000" dirty="0"/>
                  <a:t>)</a:t>
                </a: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1600200"/>
                <a:ext cx="7620000" cy="4708981"/>
              </a:xfrm>
              <a:prstGeom prst="rect">
                <a:avLst/>
              </a:prstGeom>
              <a:blipFill rotWithShape="1">
                <a:blip r:embed="rId2"/>
                <a:stretch>
                  <a:fillRect l="-880" t="-648" b="-12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4414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Partial Attenuation Model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14400" y="1828800"/>
            <a:ext cx="73914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Parameter values obtained from regression were: a1 = 1.647 m</a:t>
            </a:r>
            <a:r>
              <a:rPr lang="en-US" sz="2000" baseline="30000" dirty="0"/>
              <a:t>-1</a:t>
            </a:r>
            <a:r>
              <a:rPr lang="en-US" sz="2000" dirty="0"/>
              <a:t>; a2 = 0.0557 m</a:t>
            </a:r>
            <a:r>
              <a:rPr lang="en-US" sz="2000" baseline="30000" dirty="0"/>
              <a:t>2</a:t>
            </a:r>
            <a:r>
              <a:rPr lang="en-US" sz="2000" dirty="0"/>
              <a:t> g</a:t>
            </a:r>
            <a:r>
              <a:rPr lang="en-US" sz="2000" baseline="30000" dirty="0"/>
              <a:t>-1</a:t>
            </a:r>
            <a:r>
              <a:rPr lang="en-US" sz="2000" dirty="0"/>
              <a:t>; a3 = -0.0624 m</a:t>
            </a:r>
            <a:r>
              <a:rPr lang="en-US" sz="2000" baseline="30000" dirty="0"/>
              <a:t>2</a:t>
            </a:r>
            <a:r>
              <a:rPr lang="en-US" sz="2000" dirty="0"/>
              <a:t> kg</a:t>
            </a:r>
            <a:r>
              <a:rPr lang="en-US" sz="2000" baseline="30000" dirty="0"/>
              <a:t>-1</a:t>
            </a:r>
            <a:r>
              <a:rPr lang="en-US" sz="2000" dirty="0"/>
              <a:t>.  The negative value for a3 implies that freshwater is more highly-colored than ocean water.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Examination </a:t>
            </a:r>
            <a:r>
              <a:rPr lang="en-US" sz="2000" dirty="0"/>
              <a:t>of residuals indicated: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/>
              <a:t>Negative residuals (observed attenuation less than modeled) near the James, Rappahannock, Potomac and Susquehanna fall lines.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/>
              <a:t>Negative residuals in the lower Potomac and St. </a:t>
            </a:r>
            <a:r>
              <a:rPr lang="en-US" sz="2000" dirty="0" err="1"/>
              <a:t>Marys</a:t>
            </a:r>
            <a:r>
              <a:rPr lang="en-US" sz="2000" dirty="0"/>
              <a:t> River.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/>
              <a:t>Positive residuals (observed attenuation greater than modeled) in the York and Mattaponi rivers.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/>
              <a:t>Positive residuals in the lower James and Elizabeth Rivers.</a:t>
            </a:r>
          </a:p>
        </p:txBody>
      </p:sp>
    </p:spTree>
    <p:extLst>
      <p:ext uri="{BB962C8B-B14F-4D97-AF65-F5344CB8AC3E}">
        <p14:creationId xmlns:p14="http://schemas.microsoft.com/office/powerpoint/2010/main" val="638524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Partial Attenuation Model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14400" y="2057400"/>
            <a:ext cx="7543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Observed TSS in the attenuation relationship is the sum of organic and inorganic particulate matter. 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Concentration </a:t>
            </a:r>
            <a:r>
              <a:rPr lang="en-US" sz="2000" dirty="0"/>
              <a:t>of inorganic solids is obtained from the WQM as the sum of the fine clay, clay, silt, and sand state variables.  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Observed </a:t>
            </a:r>
            <a:r>
              <a:rPr lang="en-US" sz="2000" dirty="0"/>
              <a:t>organic (volatile) solids correspond to model POC state variables</a:t>
            </a:r>
            <a:r>
              <a:rPr lang="en-US" sz="2000" dirty="0" smtClean="0"/>
              <a:t>.</a:t>
            </a:r>
            <a:r>
              <a:rPr lang="en-US" sz="2000" dirty="0" smtClean="0"/>
              <a:t> Model POC is the sum of the three algal groups and three particulate organic carbon variables.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O</a:t>
            </a:r>
            <a:r>
              <a:rPr lang="en-US" sz="2000" dirty="0" smtClean="0"/>
              <a:t>rganic </a:t>
            </a:r>
            <a:r>
              <a:rPr lang="en-US" sz="2000" dirty="0"/>
              <a:t>solids = 2.9 * POC (R</a:t>
            </a:r>
            <a:r>
              <a:rPr lang="en-US" sz="2000" baseline="30000" dirty="0"/>
              <a:t>2</a:t>
            </a:r>
            <a:r>
              <a:rPr lang="en-US" sz="2000" dirty="0"/>
              <a:t> = 0.889</a:t>
            </a:r>
            <a:r>
              <a:rPr lang="en-US" sz="2000" dirty="0" smtClean="0"/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To avoid negative values, a minimum </a:t>
            </a:r>
            <a:r>
              <a:rPr lang="en-US" sz="2000" dirty="0" err="1"/>
              <a:t>Ke</a:t>
            </a:r>
            <a:r>
              <a:rPr lang="en-US" sz="2000" dirty="0"/>
              <a:t> value of 0.15 m</a:t>
            </a:r>
            <a:r>
              <a:rPr lang="en-US" sz="2000" baseline="30000" dirty="0"/>
              <a:t>-1</a:t>
            </a:r>
            <a:r>
              <a:rPr lang="en-US" sz="2000" dirty="0"/>
              <a:t> is imposed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34685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Practical Details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1676400"/>
            <a:ext cx="6781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In order to use existing code, our input file allows for attenuation from chlorophyll.  We specify the value zero.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Our code allows for </a:t>
            </a:r>
            <a:r>
              <a:rPr lang="en-US" sz="2000" smtClean="0"/>
              <a:t>different specification </a:t>
            </a:r>
            <a:r>
              <a:rPr lang="en-US" sz="2000" dirty="0" smtClean="0"/>
              <a:t>of attenuation from fixed and volatile solids.  Since our relationship employs total suspended solids, we use the same value for fixed and volatile solids.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Our code allows for spatial variation of background attenuation.  We use this option.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Our code allows for spatial variation of attenuation from solids.  We use uniform values throughout.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If the spatially varying option is employed, values must be provided for each surface cell (≈ 11,000).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85957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404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Partial Attenuation Model</vt:lpstr>
      <vt:lpstr>Partial Attenuation Model</vt:lpstr>
      <vt:lpstr>Partial Attenuation Model</vt:lpstr>
      <vt:lpstr>Partial Attenuation Model</vt:lpstr>
      <vt:lpstr>Some Practical Details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Partial Attenuation Model</dc:title>
  <dc:creator>Carl Cerco</dc:creator>
  <cp:lastModifiedBy>Carl Cerco</cp:lastModifiedBy>
  <cp:revision>4</cp:revision>
  <dcterms:created xsi:type="dcterms:W3CDTF">2019-01-30T15:49:55Z</dcterms:created>
  <dcterms:modified xsi:type="dcterms:W3CDTF">2019-01-30T16:39:58Z</dcterms:modified>
</cp:coreProperties>
</file>