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380" y="-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hesapeake_2015\Phosphorus_Model\PIP_data\fall_line\preliminary_analysi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7593379674830022"/>
          <c:y val="3.8124473354235862E-2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95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4775989230093026"/>
          <c:y val="0.2052856257535777"/>
          <c:w val="0.79676052423043042"/>
          <c:h val="0.55867016722937934"/>
        </c:manualLayout>
      </c:layout>
      <c:scatterChart>
        <c:scatterStyle val="lineMarker"/>
        <c:varyColors val="0"/>
        <c:ser>
          <c:idx val="0"/>
          <c:order val="0"/>
          <c:tx>
            <c:strRef>
              <c:f>Susquehanna!$B$1</c:f>
              <c:strCache>
                <c:ptCount val="1"/>
                <c:pt idx="0">
                  <c:v>PIP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Susquehanna!$A$2:$A$55</c:f>
              <c:numCache>
                <c:formatCode>General</c:formatCode>
                <c:ptCount val="54"/>
                <c:pt idx="0">
                  <c:v>2.3400000000000001E-2</c:v>
                </c:pt>
                <c:pt idx="1">
                  <c:v>1.7899999999999999E-2</c:v>
                </c:pt>
                <c:pt idx="2">
                  <c:v>7.1000000000000004E-3</c:v>
                </c:pt>
                <c:pt idx="3">
                  <c:v>7.9000000000000008E-3</c:v>
                </c:pt>
                <c:pt idx="4">
                  <c:v>2.2200000000000001E-2</c:v>
                </c:pt>
                <c:pt idx="5">
                  <c:v>2.1700000000000001E-2</c:v>
                </c:pt>
                <c:pt idx="6" formatCode="0.0000">
                  <c:v>2.3999999999999998E-3</c:v>
                </c:pt>
                <c:pt idx="7" formatCode="0.0000">
                  <c:v>2.3E-2</c:v>
                </c:pt>
                <c:pt idx="8" formatCode="0.0000">
                  <c:v>4.0399999999999998E-2</c:v>
                </c:pt>
                <c:pt idx="9" formatCode="0.0000">
                  <c:v>4.19E-2</c:v>
                </c:pt>
                <c:pt idx="10" formatCode="0.0000">
                  <c:v>4.0800000000000003E-2</c:v>
                </c:pt>
                <c:pt idx="11" formatCode="0.0000">
                  <c:v>4.1599999999999998E-2</c:v>
                </c:pt>
                <c:pt idx="12" formatCode="0.0000">
                  <c:v>3.8199999999999998E-2</c:v>
                </c:pt>
                <c:pt idx="13" formatCode="0.0000">
                  <c:v>2.3999999999999998E-3</c:v>
                </c:pt>
                <c:pt idx="14" formatCode="0.0000">
                  <c:v>2.8299999999999999E-2</c:v>
                </c:pt>
                <c:pt idx="15" formatCode="0.0000">
                  <c:v>1.5800000000000002E-2</c:v>
                </c:pt>
                <c:pt idx="16" formatCode="0.0000">
                  <c:v>2.8299999999999999E-2</c:v>
                </c:pt>
                <c:pt idx="17" formatCode="0.0000">
                  <c:v>2.5600000000000001E-2</c:v>
                </c:pt>
                <c:pt idx="18" formatCode="0.0000">
                  <c:v>1.9800000000000002E-2</c:v>
                </c:pt>
                <c:pt idx="19" formatCode="0.0000">
                  <c:v>1.49E-2</c:v>
                </c:pt>
                <c:pt idx="20" formatCode="0.0000">
                  <c:v>3.56E-2</c:v>
                </c:pt>
                <c:pt idx="21" formatCode="0.0000">
                  <c:v>1.4200000000000001E-2</c:v>
                </c:pt>
                <c:pt idx="22" formatCode="0.0000">
                  <c:v>4.8899999999999999E-2</c:v>
                </c:pt>
                <c:pt idx="23" formatCode="0.0000">
                  <c:v>1.8499999999999999E-2</c:v>
                </c:pt>
                <c:pt idx="24" formatCode="0.0000">
                  <c:v>1.4999999999999999E-2</c:v>
                </c:pt>
                <c:pt idx="25" formatCode="0.0000">
                  <c:v>2.3800000000000002E-2</c:v>
                </c:pt>
                <c:pt idx="26" formatCode="0.0000">
                  <c:v>2.81E-2</c:v>
                </c:pt>
                <c:pt idx="27" formatCode="0.0000">
                  <c:v>2.8799999999999999E-2</c:v>
                </c:pt>
                <c:pt idx="28" formatCode="0.0000">
                  <c:v>2.3999999999999998E-3</c:v>
                </c:pt>
                <c:pt idx="29" formatCode="0.0000">
                  <c:v>3.7699999999999997E-2</c:v>
                </c:pt>
                <c:pt idx="30" formatCode="0.0000">
                  <c:v>3.49E-2</c:v>
                </c:pt>
                <c:pt idx="31" formatCode="0.0000">
                  <c:v>1.9199999999999998E-2</c:v>
                </c:pt>
                <c:pt idx="32" formatCode="0.0000">
                  <c:v>2.6800000000000001E-2</c:v>
                </c:pt>
                <c:pt idx="33" formatCode="0.0000">
                  <c:v>4.6399999999999997E-2</c:v>
                </c:pt>
                <c:pt idx="34" formatCode="0.0000">
                  <c:v>0.1052</c:v>
                </c:pt>
                <c:pt idx="35" formatCode="0.0000">
                  <c:v>2.1899999999999999E-2</c:v>
                </c:pt>
                <c:pt idx="36" formatCode="0.0000">
                  <c:v>8.0999999999999996E-3</c:v>
                </c:pt>
                <c:pt idx="37" formatCode="0.0000">
                  <c:v>2.6100000000000002E-2</c:v>
                </c:pt>
                <c:pt idx="38" formatCode="0.0000">
                  <c:v>3.56E-2</c:v>
                </c:pt>
                <c:pt idx="39" formatCode="0.0000">
                  <c:v>4.1500000000000002E-2</c:v>
                </c:pt>
                <c:pt idx="40" formatCode="0.0000">
                  <c:v>4.0599999999999997E-2</c:v>
                </c:pt>
                <c:pt idx="41" formatCode="0.0000">
                  <c:v>1.54E-2</c:v>
                </c:pt>
                <c:pt idx="42" formatCode="0.0000">
                  <c:v>0.03</c:v>
                </c:pt>
                <c:pt idx="43" formatCode="0.0000">
                  <c:v>9.4999999999999998E-3</c:v>
                </c:pt>
                <c:pt idx="44" formatCode="0.0000">
                  <c:v>3.4200000000000001E-2</c:v>
                </c:pt>
                <c:pt idx="45" formatCode="0.0000">
                  <c:v>0.18</c:v>
                </c:pt>
                <c:pt idx="46" formatCode="0.0000">
                  <c:v>0.1777</c:v>
                </c:pt>
                <c:pt idx="47" formatCode="0.0000">
                  <c:v>0.2175</c:v>
                </c:pt>
                <c:pt idx="48" formatCode="0.0000">
                  <c:v>2.0500000000000001E-2</c:v>
                </c:pt>
                <c:pt idx="49" formatCode="0.0000">
                  <c:v>1.55E-2</c:v>
                </c:pt>
                <c:pt idx="50" formatCode="0.0000">
                  <c:v>2.6499999999999999E-2</c:v>
                </c:pt>
                <c:pt idx="51" formatCode="0.0000">
                  <c:v>3.73E-2</c:v>
                </c:pt>
                <c:pt idx="52" formatCode="0.0000">
                  <c:v>1.7000000000000001E-2</c:v>
                </c:pt>
              </c:numCache>
            </c:numRef>
          </c:xVal>
          <c:yVal>
            <c:numRef>
              <c:f>Susquehanna!$B$2:$B$55</c:f>
              <c:numCache>
                <c:formatCode>General</c:formatCode>
                <c:ptCount val="54"/>
                <c:pt idx="0">
                  <c:v>1.24E-2</c:v>
                </c:pt>
                <c:pt idx="1">
                  <c:v>8.8000000000000005E-3</c:v>
                </c:pt>
                <c:pt idx="2">
                  <c:v>5.1999999999999998E-3</c:v>
                </c:pt>
                <c:pt idx="3">
                  <c:v>5.1999999999999998E-3</c:v>
                </c:pt>
                <c:pt idx="4">
                  <c:v>1.06E-2</c:v>
                </c:pt>
                <c:pt idx="5">
                  <c:v>1.1900000000000001E-2</c:v>
                </c:pt>
                <c:pt idx="6">
                  <c:v>2.3999999999999998E-3</c:v>
                </c:pt>
                <c:pt idx="7">
                  <c:v>1.14E-2</c:v>
                </c:pt>
                <c:pt idx="8" formatCode="0.0000">
                  <c:v>2.3E-2</c:v>
                </c:pt>
                <c:pt idx="9" formatCode="0.0000">
                  <c:v>2.4E-2</c:v>
                </c:pt>
                <c:pt idx="10" formatCode="0.0000">
                  <c:v>2.3699999999999999E-2</c:v>
                </c:pt>
                <c:pt idx="11" formatCode="0.0000">
                  <c:v>2.3099999999999999E-2</c:v>
                </c:pt>
                <c:pt idx="12" formatCode="0.0000">
                  <c:v>2.41E-2</c:v>
                </c:pt>
                <c:pt idx="13" formatCode="0.0000">
                  <c:v>2.3999999999999998E-3</c:v>
                </c:pt>
                <c:pt idx="14" formatCode="0.0000">
                  <c:v>1.6799999999999999E-2</c:v>
                </c:pt>
                <c:pt idx="15" formatCode="0.0000">
                  <c:v>2.8899999999999999E-2</c:v>
                </c:pt>
                <c:pt idx="16" formatCode="0.0000">
                  <c:v>1.54E-2</c:v>
                </c:pt>
                <c:pt idx="17" formatCode="0.0000">
                  <c:v>1.49E-2</c:v>
                </c:pt>
                <c:pt idx="18" formatCode="0.0000">
                  <c:v>9.7000000000000003E-3</c:v>
                </c:pt>
                <c:pt idx="19" formatCode="0.0000">
                  <c:v>8.3000000000000001E-3</c:v>
                </c:pt>
                <c:pt idx="20" formatCode="0.0000">
                  <c:v>2.0500000000000001E-2</c:v>
                </c:pt>
                <c:pt idx="21" formatCode="0.0000">
                  <c:v>5.4000000000000003E-3</c:v>
                </c:pt>
                <c:pt idx="22" formatCode="0.0000">
                  <c:v>2.1000000000000001E-2</c:v>
                </c:pt>
                <c:pt idx="23" formatCode="0.0000">
                  <c:v>9.5999999999999992E-3</c:v>
                </c:pt>
                <c:pt idx="24" formatCode="0.0000">
                  <c:v>1.0500000000000001E-2</c:v>
                </c:pt>
                <c:pt idx="25" formatCode="0.0000">
                  <c:v>1.24E-2</c:v>
                </c:pt>
                <c:pt idx="26" formatCode="0.0000">
                  <c:v>1.3599999999999999E-2</c:v>
                </c:pt>
                <c:pt idx="27" formatCode="0.0000">
                  <c:v>1.7299999999999999E-2</c:v>
                </c:pt>
                <c:pt idx="28" formatCode="0.0000">
                  <c:v>2.3999999999999998E-3</c:v>
                </c:pt>
                <c:pt idx="29" formatCode="0.0000">
                  <c:v>1.9099999999999999E-2</c:v>
                </c:pt>
                <c:pt idx="30" formatCode="0.0000">
                  <c:v>1.7999999999999999E-2</c:v>
                </c:pt>
                <c:pt idx="31" formatCode="0.0000">
                  <c:v>1.0999999999999999E-2</c:v>
                </c:pt>
                <c:pt idx="32" formatCode="0.0000">
                  <c:v>1.52E-2</c:v>
                </c:pt>
                <c:pt idx="33" formatCode="0.0000">
                  <c:v>2.5999999999999999E-2</c:v>
                </c:pt>
                <c:pt idx="34" formatCode="0.0000">
                  <c:v>6.1800000000000001E-2</c:v>
                </c:pt>
                <c:pt idx="35" formatCode="0.0000">
                  <c:v>1.0200000000000001E-2</c:v>
                </c:pt>
                <c:pt idx="36" formatCode="0.0000">
                  <c:v>4.1999999999999997E-3</c:v>
                </c:pt>
                <c:pt idx="37" formatCode="0.0000">
                  <c:v>1.18E-2</c:v>
                </c:pt>
                <c:pt idx="38" formatCode="0.0000">
                  <c:v>2.41E-2</c:v>
                </c:pt>
                <c:pt idx="39" formatCode="0.0000">
                  <c:v>2.1000000000000001E-2</c:v>
                </c:pt>
                <c:pt idx="40" formatCode="0.0000">
                  <c:v>2.2100000000000002E-2</c:v>
                </c:pt>
                <c:pt idx="41" formatCode="0.0000">
                  <c:v>1.03E-2</c:v>
                </c:pt>
                <c:pt idx="42" formatCode="0.0000">
                  <c:v>1.84E-2</c:v>
                </c:pt>
                <c:pt idx="43" formatCode="0.0000">
                  <c:v>4.4000000000000003E-3</c:v>
                </c:pt>
                <c:pt idx="44" formatCode="0.0000">
                  <c:v>1.72E-2</c:v>
                </c:pt>
                <c:pt idx="45" formatCode="0.0000">
                  <c:v>0.104</c:v>
                </c:pt>
                <c:pt idx="46" formatCode="0.0000">
                  <c:v>0.1028</c:v>
                </c:pt>
                <c:pt idx="47" formatCode="0.0000">
                  <c:v>0.13350000000000001</c:v>
                </c:pt>
                <c:pt idx="48" formatCode="0.0000">
                  <c:v>0.01</c:v>
                </c:pt>
                <c:pt idx="49" formatCode="0.0000">
                  <c:v>2.7000000000000001E-3</c:v>
                </c:pt>
                <c:pt idx="50" formatCode="0.0000">
                  <c:v>9.9000000000000008E-3</c:v>
                </c:pt>
                <c:pt idx="51" formatCode="0.0000">
                  <c:v>1.72E-2</c:v>
                </c:pt>
                <c:pt idx="52" formatCode="0.0000">
                  <c:v>7.3000000000000001E-3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3631616"/>
        <c:axId val="163632192"/>
      </c:scatterChart>
      <c:valAx>
        <c:axId val="1636316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95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PP</a:t>
                </a:r>
              </a:p>
            </c:rich>
          </c:tx>
          <c:layout>
            <c:manualLayout>
              <c:xMode val="edge"/>
              <c:yMode val="edge"/>
              <c:x val="0.52573132951270218"/>
              <c:y val="0.87246390945270524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5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63632192"/>
        <c:crosses val="autoZero"/>
        <c:crossBetween val="midCat"/>
      </c:valAx>
      <c:valAx>
        <c:axId val="163632192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95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PIP</a:t>
                </a:r>
              </a:p>
            </c:rich>
          </c:tx>
          <c:layout>
            <c:manualLayout>
              <c:xMode val="edge"/>
              <c:yMode val="edge"/>
              <c:x val="2.7756001868683031E-2"/>
              <c:y val="0.44136409537019206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5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63631616"/>
        <c:crosses val="autoZero"/>
        <c:crossBetween val="midCat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D7616-11F2-46EE-8DB0-7BA8E852EBD6}" type="datetimeFigureOut">
              <a:rPr lang="en-US" smtClean="0"/>
              <a:t>1/3/2019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FE36-CDDB-4EC0-AAEB-E0C9B3B10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02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D7616-11F2-46EE-8DB0-7BA8E852EBD6}" type="datetimeFigureOut">
              <a:rPr lang="en-US" smtClean="0"/>
              <a:t>1/3/2019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FE36-CDDB-4EC0-AAEB-E0C9B3B10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663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D7616-11F2-46EE-8DB0-7BA8E852EBD6}" type="datetimeFigureOut">
              <a:rPr lang="en-US" smtClean="0"/>
              <a:t>1/3/2019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FE36-CDDB-4EC0-AAEB-E0C9B3B10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07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D7616-11F2-46EE-8DB0-7BA8E852EBD6}" type="datetimeFigureOut">
              <a:rPr lang="en-US" smtClean="0"/>
              <a:t>1/3/2019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FE36-CDDB-4EC0-AAEB-E0C9B3B10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730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D7616-11F2-46EE-8DB0-7BA8E852EBD6}" type="datetimeFigureOut">
              <a:rPr lang="en-US" smtClean="0"/>
              <a:t>1/3/2019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FE36-CDDB-4EC0-AAEB-E0C9B3B10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308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D7616-11F2-46EE-8DB0-7BA8E852EBD6}" type="datetimeFigureOut">
              <a:rPr lang="en-US" smtClean="0"/>
              <a:t>1/3/2019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FE36-CDDB-4EC0-AAEB-E0C9B3B10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456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D7616-11F2-46EE-8DB0-7BA8E852EBD6}" type="datetimeFigureOut">
              <a:rPr lang="en-US" smtClean="0"/>
              <a:t>1/3/2019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FE36-CDDB-4EC0-AAEB-E0C9B3B10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990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D7616-11F2-46EE-8DB0-7BA8E852EBD6}" type="datetimeFigureOut">
              <a:rPr lang="en-US" smtClean="0"/>
              <a:t>1/3/2019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FE36-CDDB-4EC0-AAEB-E0C9B3B10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061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D7616-11F2-46EE-8DB0-7BA8E852EBD6}" type="datetimeFigureOut">
              <a:rPr lang="en-US" smtClean="0"/>
              <a:t>1/3/2019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FE36-CDDB-4EC0-AAEB-E0C9B3B10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434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D7616-11F2-46EE-8DB0-7BA8E852EBD6}" type="datetimeFigureOut">
              <a:rPr lang="en-US" smtClean="0"/>
              <a:t>1/3/2019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FE36-CDDB-4EC0-AAEB-E0C9B3B10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D7616-11F2-46EE-8DB0-7BA8E852EBD6}" type="datetimeFigureOut">
              <a:rPr lang="en-US" smtClean="0"/>
              <a:t>1/3/2019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FE36-CDDB-4EC0-AAEB-E0C9B3B10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686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D7616-11F2-46EE-8DB0-7BA8E852EBD6}" type="datetimeFigureOut">
              <a:rPr lang="en-US" smtClean="0"/>
              <a:t>1/3/2019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0FE36-CDDB-4EC0-AAEB-E0C9B3B10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63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143000"/>
            <a:ext cx="7135906" cy="46482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95300" y="152400"/>
            <a:ext cx="8229600" cy="1143000"/>
          </a:xfrm>
        </p:spPr>
        <p:txBody>
          <a:bodyPr/>
          <a:lstStyle/>
          <a:p>
            <a:r>
              <a:rPr lang="en-US" b="1" dirty="0"/>
              <a:t>Model carbon </a:t>
            </a:r>
            <a:r>
              <a:rPr lang="en-US" b="1" dirty="0" smtClean="0"/>
              <a:t>cycle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6096000"/>
            <a:ext cx="7212106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Algae are quantified as carbon, not chlorophyll.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180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Model phosphorus cycle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371600"/>
            <a:ext cx="6172200" cy="457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362635" y="6324600"/>
            <a:ext cx="662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Algal phosphorus content is implicit = APC *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138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/>
              <a:t>Effect of algal biomass and nutrient concentration on phosphorus mineralization</a:t>
            </a:r>
            <a:endParaRPr lang="en-US" sz="3200" dirty="0"/>
          </a:p>
        </p:txBody>
      </p:sp>
      <p:pic>
        <p:nvPicPr>
          <p:cNvPr id="3" name="Picture 2" descr="Figures\Fig_11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447800"/>
            <a:ext cx="6248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188655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7600"/>
            <a:ext cx="4278185" cy="2895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685800"/>
            <a:ext cx="4310660" cy="31373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01260" y="1371600"/>
            <a:ext cx="2394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DO, CB5.2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0" y="4191000"/>
            <a:ext cx="1447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PO4, CB5.2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8326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 in Susquehanna River Load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0259363"/>
              </p:ext>
            </p:extLst>
          </p:nvPr>
        </p:nvGraphicFramePr>
        <p:xfrm>
          <a:off x="1371600" y="1828800"/>
          <a:ext cx="6143625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010750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Dissolved oxygen sources and sinks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859" y="1371600"/>
            <a:ext cx="6705600" cy="47625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79712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fr-FR" b="1" dirty="0"/>
              <a:t>Production versus </a:t>
            </a:r>
            <a:r>
              <a:rPr lang="fr-FR" b="1" dirty="0" err="1"/>
              <a:t>irradiance</a:t>
            </a:r>
            <a:r>
              <a:rPr lang="fr-FR" b="1" dirty="0"/>
              <a:t> </a:t>
            </a:r>
            <a:r>
              <a:rPr lang="fr-FR" b="1" dirty="0" err="1"/>
              <a:t>curve</a:t>
            </a:r>
            <a:endParaRPr lang="en-US" dirty="0"/>
          </a:p>
        </p:txBody>
      </p:sp>
      <p:pic>
        <p:nvPicPr>
          <p:cNvPr id="3" name="Picture 2" descr="Figures\Fig_1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143000"/>
            <a:ext cx="6324600" cy="4724400"/>
          </a:xfrm>
          <a:prstGeom prst="rect">
            <a:avLst/>
          </a:prstGeom>
          <a:noFill/>
          <a:ln w="635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914400" y="61722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Model inputs are </a:t>
            </a:r>
            <a:r>
              <a:rPr lang="en-US" dirty="0" err="1" smtClean="0"/>
              <a:t>P</a:t>
            </a:r>
            <a:r>
              <a:rPr lang="en-US" baseline="30000" dirty="0" err="1" smtClean="0"/>
              <a:t>B</a:t>
            </a:r>
            <a:r>
              <a:rPr lang="en-US" dirty="0" err="1" smtClean="0"/>
              <a:t>m</a:t>
            </a:r>
            <a:r>
              <a:rPr lang="en-US" dirty="0" smtClean="0"/>
              <a:t> and Alpha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477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Daily PAR, measured at Horn Point MD, versus calculated solar radiation</a:t>
            </a:r>
            <a:endParaRPr lang="en-US" sz="3200" dirty="0"/>
          </a:p>
        </p:txBody>
      </p:sp>
      <p:pic>
        <p:nvPicPr>
          <p:cNvPr id="1026" name="Picture 2" descr="E_vs_watts_22883_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1309" y="1524000"/>
            <a:ext cx="7029326" cy="4813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4499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Monod formulation for nutrient-limited growth</a:t>
            </a:r>
            <a:endParaRPr lang="en-US" dirty="0"/>
          </a:p>
        </p:txBody>
      </p:sp>
      <p:pic>
        <p:nvPicPr>
          <p:cNvPr id="3" name="Picture 2" descr="Figures\fig_2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676400"/>
            <a:ext cx="6629400" cy="4267200"/>
          </a:xfrm>
          <a:prstGeom prst="rect">
            <a:avLst/>
          </a:prstGeom>
          <a:noFill/>
          <a:ln w="6350" cmpd="sng">
            <a:solidFill>
              <a:srgbClr val="00000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11904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Relation of algal production to temperature</a:t>
            </a:r>
            <a:endParaRPr lang="en-US" dirty="0"/>
          </a:p>
        </p:txBody>
      </p:sp>
      <p:pic>
        <p:nvPicPr>
          <p:cNvPr id="3" name="Picture 2" descr="Figures\fig_3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905000"/>
            <a:ext cx="6477000" cy="3886200"/>
          </a:xfrm>
          <a:prstGeom prst="rect">
            <a:avLst/>
          </a:prstGeom>
          <a:noFill/>
          <a:ln w="6350" cmpd="sng">
            <a:solidFill>
              <a:srgbClr val="00000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786116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Effects of light and nutrients on production versus irradiance curve</a:t>
            </a:r>
            <a:endParaRPr lang="en-US" dirty="0"/>
          </a:p>
        </p:txBody>
      </p:sp>
      <p:pic>
        <p:nvPicPr>
          <p:cNvPr id="3" name="Picture 2" descr="Figures\Fig_4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447800"/>
            <a:ext cx="5715000" cy="4419600"/>
          </a:xfrm>
          <a:prstGeom prst="rect">
            <a:avLst/>
          </a:prstGeom>
          <a:noFill/>
          <a:ln w="6350" cmpd="sng">
            <a:solidFill>
              <a:srgbClr val="00000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788493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Algal ammonium preference</a:t>
            </a:r>
            <a:endParaRPr lang="en-US" dirty="0"/>
          </a:p>
        </p:txBody>
      </p:sp>
      <p:pic>
        <p:nvPicPr>
          <p:cNvPr id="3" name="Picture 2" descr="Figures\Fig_6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6812" y="1676400"/>
            <a:ext cx="6934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24034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6200"/>
            <a:ext cx="8229600" cy="1143000"/>
          </a:xfrm>
        </p:spPr>
        <p:txBody>
          <a:bodyPr/>
          <a:lstStyle/>
          <a:p>
            <a:r>
              <a:rPr lang="en-US" b="1" dirty="0"/>
              <a:t>Model nitrogen cycle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635" y="1219200"/>
            <a:ext cx="6629400" cy="480059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362635" y="6324600"/>
            <a:ext cx="662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Algal nitrogen content is implicit = ANC *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811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Effect of dissolved oxygen and ammonium concentration on nitrification rate</a:t>
            </a:r>
            <a:endParaRPr lang="en-US" sz="3200" dirty="0"/>
          </a:p>
        </p:txBody>
      </p:sp>
      <p:pic>
        <p:nvPicPr>
          <p:cNvPr id="3" name="Picture 2" descr="Figures\Fig_13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600200"/>
            <a:ext cx="7086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852085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123</Words>
  <Application>Microsoft Office PowerPoint</Application>
  <PresentationFormat>On-screen Show (4:3)</PresentationFormat>
  <Paragraphs>22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Model carbon cycle</vt:lpstr>
      <vt:lpstr>Production versus irradiance curve</vt:lpstr>
      <vt:lpstr>Daily PAR, measured at Horn Point MD, versus calculated solar radiation</vt:lpstr>
      <vt:lpstr>Monod formulation for nutrient-limited growth</vt:lpstr>
      <vt:lpstr>Relation of algal production to temperature</vt:lpstr>
      <vt:lpstr>Effects of light and nutrients on production versus irradiance curve</vt:lpstr>
      <vt:lpstr>Algal ammonium preference</vt:lpstr>
      <vt:lpstr>Model nitrogen cycle</vt:lpstr>
      <vt:lpstr>Effect of dissolved oxygen and ammonium concentration on nitrification rate</vt:lpstr>
      <vt:lpstr>Model phosphorus cycle</vt:lpstr>
      <vt:lpstr>Effect of algal biomass and nutrient concentration on phosphorus mineralization</vt:lpstr>
      <vt:lpstr>PowerPoint Presentation</vt:lpstr>
      <vt:lpstr>PIP in Susquehanna River Load</vt:lpstr>
      <vt:lpstr>Dissolved oxygen sources and sinks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 carbon cycle</dc:title>
  <dc:creator>Carl Cerco</dc:creator>
  <cp:lastModifiedBy>Carl Cerco</cp:lastModifiedBy>
  <cp:revision>13</cp:revision>
  <dcterms:created xsi:type="dcterms:W3CDTF">2019-01-03T14:48:16Z</dcterms:created>
  <dcterms:modified xsi:type="dcterms:W3CDTF">2019-01-03T18:03:55Z</dcterms:modified>
</cp:coreProperties>
</file>