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106" y="12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365521-F145-464A-8B6F-DEC3C5448946}"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256773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365521-F145-464A-8B6F-DEC3C5448946}"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662875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365521-F145-464A-8B6F-DEC3C5448946}"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1769061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365521-F145-464A-8B6F-DEC3C5448946}"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1860433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365521-F145-464A-8B6F-DEC3C5448946}"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86993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365521-F145-464A-8B6F-DEC3C5448946}"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321254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365521-F145-464A-8B6F-DEC3C5448946}" type="datetimeFigureOut">
              <a:rPr lang="en-US" smtClean="0"/>
              <a:t>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289219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365521-F145-464A-8B6F-DEC3C5448946}" type="datetimeFigureOut">
              <a:rPr lang="en-US" smtClean="0"/>
              <a:t>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1214057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365521-F145-464A-8B6F-DEC3C5448946}" type="datetimeFigureOut">
              <a:rPr lang="en-US" smtClean="0"/>
              <a:t>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2835504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365521-F145-464A-8B6F-DEC3C5448946}"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2511756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365521-F145-464A-8B6F-DEC3C5448946}"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C9CBB-909A-4CB0-A316-B63964240C6B}" type="slidenum">
              <a:rPr lang="en-US" smtClean="0"/>
              <a:t>‹#›</a:t>
            </a:fld>
            <a:endParaRPr lang="en-US"/>
          </a:p>
        </p:txBody>
      </p:sp>
    </p:spTree>
    <p:extLst>
      <p:ext uri="{BB962C8B-B14F-4D97-AF65-F5344CB8AC3E}">
        <p14:creationId xmlns:p14="http://schemas.microsoft.com/office/powerpoint/2010/main" val="1581940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365521-F145-464A-8B6F-DEC3C5448946}" type="datetimeFigureOut">
              <a:rPr lang="en-US" smtClean="0"/>
              <a:t>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6C9CBB-909A-4CB0-A316-B63964240C6B}" type="slidenum">
              <a:rPr lang="en-US" smtClean="0"/>
              <a:t>‹#›</a:t>
            </a:fld>
            <a:endParaRPr lang="en-US"/>
          </a:p>
        </p:txBody>
      </p:sp>
    </p:spTree>
    <p:extLst>
      <p:ext uri="{BB962C8B-B14F-4D97-AF65-F5344CB8AC3E}">
        <p14:creationId xmlns:p14="http://schemas.microsoft.com/office/powerpoint/2010/main" val="467837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06285619"/>
              </p:ext>
            </p:extLst>
          </p:nvPr>
        </p:nvGraphicFramePr>
        <p:xfrm>
          <a:off x="1905000" y="1295400"/>
          <a:ext cx="6477000" cy="3200400"/>
        </p:xfrm>
        <a:graphic>
          <a:graphicData uri="http://schemas.openxmlformats.org/drawingml/2006/table">
            <a:tbl>
              <a:tblPr firstRow="1" firstCol="1" bandRow="1">
                <a:tableStyleId>{5C22544A-7EE6-4342-B048-85BDC9FD1C3A}</a:tableStyleId>
              </a:tblPr>
              <a:tblGrid>
                <a:gridCol w="1816100"/>
                <a:gridCol w="1016000"/>
                <a:gridCol w="3644900"/>
              </a:tblGrid>
              <a:tr h="209550">
                <a:tc gridSpan="3">
                  <a:txBody>
                    <a:bodyPr/>
                    <a:lstStyle/>
                    <a:p>
                      <a:pPr marL="0" marR="0">
                        <a:spcBef>
                          <a:spcPts val="0"/>
                        </a:spcBef>
                        <a:spcAft>
                          <a:spcPts val="0"/>
                        </a:spcAft>
                      </a:pPr>
                      <a:r>
                        <a:rPr lang="en-US" sz="1400" dirty="0">
                          <a:effectLst/>
                        </a:rPr>
                        <a:t>Table 6-1 </a:t>
                      </a:r>
                    </a:p>
                    <a:p>
                      <a:pPr marL="0" marR="0">
                        <a:spcBef>
                          <a:spcPts val="0"/>
                        </a:spcBef>
                        <a:spcAft>
                          <a:spcPts val="0"/>
                        </a:spcAft>
                      </a:pPr>
                      <a:r>
                        <a:rPr lang="en-US" sz="1400" dirty="0">
                          <a:effectLst/>
                        </a:rPr>
                        <a:t>Constituents in Watershed and Water Quality Models</a:t>
                      </a:r>
                      <a:endParaRPr lang="en-US" sz="1400" dirty="0">
                        <a:effectLst/>
                        <a:latin typeface="Times New Roman"/>
                        <a:ea typeface="Times New Roman"/>
                        <a:cs typeface="Arial"/>
                      </a:endParaRPr>
                    </a:p>
                  </a:txBody>
                  <a:tcPr marL="68580" marR="68580" marT="0" marB="0" anchor="b"/>
                </a:tc>
                <a:tc hMerge="1">
                  <a:txBody>
                    <a:bodyPr/>
                    <a:lstStyle/>
                    <a:p>
                      <a:endParaRPr lang="en-US"/>
                    </a:p>
                  </a:txBody>
                  <a:tcPr/>
                </a:tc>
                <a:tc hMerge="1">
                  <a:txBody>
                    <a:bodyPr/>
                    <a:lstStyle/>
                    <a:p>
                      <a:endParaRPr lang="en-US"/>
                    </a:p>
                  </a:txBody>
                  <a:tcPr/>
                </a:tc>
              </a:tr>
              <a:tr h="209550">
                <a:tc>
                  <a:txBody>
                    <a:bodyPr/>
                    <a:lstStyle/>
                    <a:p>
                      <a:pPr marL="0" marR="0" algn="ctr">
                        <a:spcBef>
                          <a:spcPts val="0"/>
                        </a:spcBef>
                        <a:spcAft>
                          <a:spcPts val="0"/>
                        </a:spcAft>
                      </a:pPr>
                      <a:r>
                        <a:rPr lang="en-US" sz="1400">
                          <a:effectLst/>
                        </a:rPr>
                        <a:t>WSM Variable</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Maps to</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WQM Variable</a:t>
                      </a:r>
                      <a:endParaRPr lang="en-US" sz="1400">
                        <a:effectLst/>
                        <a:latin typeface="Times New Roman"/>
                        <a:ea typeface="Times New Roman"/>
                        <a:cs typeface="Arial"/>
                      </a:endParaRPr>
                    </a:p>
                  </a:txBody>
                  <a:tcPr marL="68580" marR="68580" marT="0" marB="0" anchor="ctr"/>
                </a:tc>
              </a:tr>
              <a:tr h="200025">
                <a:tc>
                  <a:txBody>
                    <a:bodyPr/>
                    <a:lstStyle/>
                    <a:p>
                      <a:pPr marL="0" marR="0" algn="ctr">
                        <a:spcBef>
                          <a:spcPts val="0"/>
                        </a:spcBef>
                        <a:spcAft>
                          <a:spcPts val="0"/>
                        </a:spcAft>
                      </a:pPr>
                      <a:r>
                        <a:rPr lang="en-US" sz="1400">
                          <a:effectLst/>
                        </a:rPr>
                        <a:t>Ammonium</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  ------&gt;</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Ammonium</a:t>
                      </a:r>
                      <a:endParaRPr lang="en-US" sz="1400">
                        <a:effectLst/>
                        <a:latin typeface="Times New Roman"/>
                        <a:ea typeface="Times New Roman"/>
                        <a:cs typeface="Arial"/>
                      </a:endParaRPr>
                    </a:p>
                  </a:txBody>
                  <a:tcPr marL="68580" marR="68580" marT="0" marB="0" anchor="ctr"/>
                </a:tc>
              </a:tr>
              <a:tr h="190500">
                <a:tc>
                  <a:txBody>
                    <a:bodyPr/>
                    <a:lstStyle/>
                    <a:p>
                      <a:pPr marL="0" marR="0" algn="ctr">
                        <a:spcBef>
                          <a:spcPts val="0"/>
                        </a:spcBef>
                        <a:spcAft>
                          <a:spcPts val="0"/>
                        </a:spcAft>
                      </a:pPr>
                      <a:r>
                        <a:rPr lang="en-US" sz="1400">
                          <a:effectLst/>
                        </a:rPr>
                        <a:t>Nitrate</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  ------&gt;</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Nitrate</a:t>
                      </a:r>
                      <a:endParaRPr lang="en-US" sz="1400">
                        <a:effectLst/>
                        <a:latin typeface="Times New Roman"/>
                        <a:ea typeface="Times New Roman"/>
                        <a:cs typeface="Arial"/>
                      </a:endParaRPr>
                    </a:p>
                  </a:txBody>
                  <a:tcPr marL="68580" marR="68580" marT="0" marB="0" anchor="ctr"/>
                </a:tc>
              </a:tr>
              <a:tr h="428625">
                <a:tc>
                  <a:txBody>
                    <a:bodyPr/>
                    <a:lstStyle/>
                    <a:p>
                      <a:pPr marL="0" marR="0" algn="ctr">
                        <a:spcBef>
                          <a:spcPts val="0"/>
                        </a:spcBef>
                        <a:spcAft>
                          <a:spcPts val="0"/>
                        </a:spcAft>
                      </a:pPr>
                      <a:r>
                        <a:rPr lang="en-US" sz="1400">
                          <a:effectLst/>
                        </a:rPr>
                        <a:t>Organic Nitrogen</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  ------&gt;</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Dissolved Organic Nitrogen, </a:t>
                      </a:r>
                    </a:p>
                    <a:p>
                      <a:pPr marL="0" marR="0" algn="ctr">
                        <a:spcBef>
                          <a:spcPts val="0"/>
                        </a:spcBef>
                        <a:spcAft>
                          <a:spcPts val="0"/>
                        </a:spcAft>
                      </a:pPr>
                      <a:r>
                        <a:rPr lang="en-US" sz="1400">
                          <a:effectLst/>
                        </a:rPr>
                        <a:t>Labile Particulate Organic Nitrogen,</a:t>
                      </a:r>
                    </a:p>
                    <a:p>
                      <a:pPr marL="0" marR="0" algn="ctr">
                        <a:spcBef>
                          <a:spcPts val="0"/>
                        </a:spcBef>
                        <a:spcAft>
                          <a:spcPts val="0"/>
                        </a:spcAft>
                      </a:pPr>
                      <a:r>
                        <a:rPr lang="en-US" sz="1400">
                          <a:effectLst/>
                        </a:rPr>
                        <a:t> Refractory Particulate Organic Nitrogen, </a:t>
                      </a:r>
                    </a:p>
                    <a:p>
                      <a:pPr marL="0" marR="0" algn="ctr">
                        <a:spcBef>
                          <a:spcPts val="0"/>
                        </a:spcBef>
                        <a:spcAft>
                          <a:spcPts val="0"/>
                        </a:spcAft>
                      </a:pPr>
                      <a:r>
                        <a:rPr lang="en-US" sz="1400">
                          <a:effectLst/>
                        </a:rPr>
                        <a:t>G3 Particulate Organic Nitrogen</a:t>
                      </a:r>
                      <a:endParaRPr lang="en-US" sz="1400">
                        <a:effectLst/>
                        <a:latin typeface="Times New Roman"/>
                        <a:ea typeface="Times New Roman"/>
                        <a:cs typeface="Arial"/>
                      </a:endParaRPr>
                    </a:p>
                  </a:txBody>
                  <a:tcPr marL="68580" marR="68580" marT="0" marB="0" anchor="ctr"/>
                </a:tc>
              </a:tr>
              <a:tr h="190500">
                <a:tc>
                  <a:txBody>
                    <a:bodyPr/>
                    <a:lstStyle/>
                    <a:p>
                      <a:pPr marL="0" marR="0" algn="ctr">
                        <a:spcBef>
                          <a:spcPts val="0"/>
                        </a:spcBef>
                        <a:spcAft>
                          <a:spcPts val="0"/>
                        </a:spcAft>
                      </a:pPr>
                      <a:r>
                        <a:rPr lang="en-US" sz="1400">
                          <a:effectLst/>
                        </a:rPr>
                        <a:t>Dissolved Phosphate</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  ------&gt;</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Phosphate</a:t>
                      </a:r>
                      <a:endParaRPr lang="en-US" sz="1400">
                        <a:effectLst/>
                        <a:latin typeface="Times New Roman"/>
                        <a:ea typeface="Times New Roman"/>
                        <a:cs typeface="Arial"/>
                      </a:endParaRPr>
                    </a:p>
                  </a:txBody>
                  <a:tcPr marL="68580" marR="68580" marT="0" marB="0" anchor="ctr"/>
                </a:tc>
              </a:tr>
              <a:tr h="581025">
                <a:tc>
                  <a:txBody>
                    <a:bodyPr/>
                    <a:lstStyle/>
                    <a:p>
                      <a:pPr marL="0" marR="0" algn="ctr">
                        <a:spcBef>
                          <a:spcPts val="0"/>
                        </a:spcBef>
                        <a:spcAft>
                          <a:spcPts val="0"/>
                        </a:spcAft>
                      </a:pPr>
                      <a:r>
                        <a:rPr lang="en-US" sz="1400">
                          <a:effectLst/>
                        </a:rPr>
                        <a:t>Organic Phosphorus plus Particulate Inorganic Phosphorus</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a:effectLst/>
                        </a:rPr>
                        <a:t>  ------&gt;</a:t>
                      </a:r>
                      <a:endParaRPr lang="en-US" sz="1400">
                        <a:effectLst/>
                        <a:latin typeface="Times New Roman"/>
                        <a:ea typeface="Times New Roman"/>
                        <a:cs typeface="Arial"/>
                      </a:endParaRPr>
                    </a:p>
                  </a:txBody>
                  <a:tcPr marL="68580" marR="68580" marT="0" marB="0" anchor="ctr"/>
                </a:tc>
                <a:tc>
                  <a:txBody>
                    <a:bodyPr/>
                    <a:lstStyle/>
                    <a:p>
                      <a:pPr marL="0" marR="0" algn="ctr">
                        <a:spcBef>
                          <a:spcPts val="0"/>
                        </a:spcBef>
                        <a:spcAft>
                          <a:spcPts val="0"/>
                        </a:spcAft>
                      </a:pPr>
                      <a:r>
                        <a:rPr lang="en-US" sz="1400" dirty="0">
                          <a:effectLst/>
                        </a:rPr>
                        <a:t>Dissolved Organic Phosphorus, </a:t>
                      </a:r>
                    </a:p>
                    <a:p>
                      <a:pPr marL="0" marR="0" algn="ctr">
                        <a:spcBef>
                          <a:spcPts val="0"/>
                        </a:spcBef>
                        <a:spcAft>
                          <a:spcPts val="0"/>
                        </a:spcAft>
                      </a:pPr>
                      <a:r>
                        <a:rPr lang="en-US" sz="1400" dirty="0">
                          <a:effectLst/>
                        </a:rPr>
                        <a:t>Particulate Inorganic Phosphorus, </a:t>
                      </a:r>
                    </a:p>
                    <a:p>
                      <a:pPr marL="0" marR="0" algn="ctr">
                        <a:spcBef>
                          <a:spcPts val="0"/>
                        </a:spcBef>
                        <a:spcAft>
                          <a:spcPts val="0"/>
                        </a:spcAft>
                      </a:pPr>
                      <a:r>
                        <a:rPr lang="en-US" sz="1400" dirty="0">
                          <a:effectLst/>
                        </a:rPr>
                        <a:t>Labile Particulate Organic Phosphorus,</a:t>
                      </a:r>
                    </a:p>
                    <a:p>
                      <a:pPr marL="0" marR="0" algn="ctr">
                        <a:spcBef>
                          <a:spcPts val="0"/>
                        </a:spcBef>
                        <a:spcAft>
                          <a:spcPts val="0"/>
                        </a:spcAft>
                      </a:pPr>
                      <a:r>
                        <a:rPr lang="en-US" sz="1400" dirty="0">
                          <a:effectLst/>
                        </a:rPr>
                        <a:t> Refractory Particulate Organic Phosphorus, </a:t>
                      </a:r>
                    </a:p>
                    <a:p>
                      <a:pPr marL="0" marR="0" algn="ctr">
                        <a:spcBef>
                          <a:spcPts val="0"/>
                        </a:spcBef>
                        <a:spcAft>
                          <a:spcPts val="0"/>
                        </a:spcAft>
                      </a:pPr>
                      <a:r>
                        <a:rPr lang="en-US" sz="1400" dirty="0">
                          <a:effectLst/>
                        </a:rPr>
                        <a:t>G3 Particulate Organic Phosphorus</a:t>
                      </a:r>
                      <a:endParaRPr lang="en-US" sz="1400" dirty="0">
                        <a:effectLst/>
                        <a:latin typeface="Times New Roman"/>
                        <a:ea typeface="Times New Roman"/>
                        <a:cs typeface="Arial"/>
                      </a:endParaRPr>
                    </a:p>
                  </a:txBody>
                  <a:tcPr marL="68580" marR="68580" marT="0" marB="0" anchor="ctr"/>
                </a:tc>
              </a:tr>
            </a:tbl>
          </a:graphicData>
        </a:graphic>
      </p:graphicFrame>
    </p:spTree>
    <p:extLst>
      <p:ext uri="{BB962C8B-B14F-4D97-AF65-F5344CB8AC3E}">
        <p14:creationId xmlns:p14="http://schemas.microsoft.com/office/powerpoint/2010/main" val="1018082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a:t>
            </a:r>
            <a:endParaRPr lang="en-US" dirty="0"/>
          </a:p>
        </p:txBody>
      </p:sp>
      <p:sp>
        <p:nvSpPr>
          <p:cNvPr id="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988309632"/>
              </p:ext>
            </p:extLst>
          </p:nvPr>
        </p:nvGraphicFramePr>
        <p:xfrm>
          <a:off x="2362200" y="3429000"/>
          <a:ext cx="4092576" cy="838200"/>
        </p:xfrm>
        <a:graphic>
          <a:graphicData uri="http://schemas.openxmlformats.org/presentationml/2006/ole">
            <mc:AlternateContent xmlns:mc="http://schemas.openxmlformats.org/markup-compatibility/2006">
              <mc:Choice xmlns:v="urn:schemas-microsoft-com:vml" Requires="v">
                <p:oleObj spid="_x0000_s3083" r:id="rId3" imgW="2044700" imgH="419100" progId="Equation.3">
                  <p:embed/>
                </p:oleObj>
              </mc:Choice>
              <mc:Fallback>
                <p:oleObj r:id="rId3" imgW="2044700" imgH="4191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3429000"/>
                        <a:ext cx="4092576" cy="838200"/>
                      </a:xfrm>
                      <a:prstGeom prst="rect">
                        <a:avLst/>
                      </a:prstGeom>
                      <a:noFill/>
                    </p:spPr>
                  </p:pic>
                </p:oleObj>
              </mc:Fallback>
            </mc:AlternateContent>
          </a:graphicData>
        </a:graphic>
      </p:graphicFrame>
      <p:sp>
        <p:nvSpPr>
          <p:cNvPr id="9" name="Rectangle 8"/>
          <p:cNvSpPr/>
          <p:nvPr/>
        </p:nvSpPr>
        <p:spPr>
          <a:xfrm>
            <a:off x="1905000" y="4800600"/>
            <a:ext cx="5181600" cy="1754326"/>
          </a:xfrm>
          <a:prstGeom prst="rect">
            <a:avLst/>
          </a:prstGeom>
        </p:spPr>
        <p:txBody>
          <a:bodyPr wrap="square">
            <a:spAutoFit/>
          </a:bodyPr>
          <a:lstStyle/>
          <a:p>
            <a:r>
              <a:rPr lang="en-US" dirty="0"/>
              <a:t>T = water temperature (</a:t>
            </a:r>
            <a:r>
              <a:rPr lang="en-US" baseline="30000" dirty="0" err="1"/>
              <a:t>o</a:t>
            </a:r>
            <a:r>
              <a:rPr lang="en-US" dirty="0" err="1"/>
              <a:t>C</a:t>
            </a:r>
            <a:r>
              <a:rPr lang="en-US" dirty="0"/>
              <a:t>)</a:t>
            </a:r>
          </a:p>
          <a:p>
            <a:r>
              <a:rPr lang="en-US" dirty="0" err="1"/>
              <a:t>Te</a:t>
            </a:r>
            <a:r>
              <a:rPr lang="en-US" dirty="0"/>
              <a:t> = equilibrium temperature (</a:t>
            </a:r>
            <a:r>
              <a:rPr lang="en-US" baseline="30000" dirty="0" err="1"/>
              <a:t>o</a:t>
            </a:r>
            <a:r>
              <a:rPr lang="en-US" dirty="0" err="1"/>
              <a:t>C</a:t>
            </a:r>
            <a:r>
              <a:rPr lang="en-US" dirty="0"/>
              <a:t>)</a:t>
            </a:r>
          </a:p>
          <a:p>
            <a:r>
              <a:rPr lang="en-US" dirty="0"/>
              <a:t>KT = Heat exchange coefficient (watt m</a:t>
            </a:r>
            <a:r>
              <a:rPr lang="en-US" baseline="30000" dirty="0"/>
              <a:t>-2</a:t>
            </a:r>
            <a:r>
              <a:rPr lang="en-US" dirty="0"/>
              <a:t> </a:t>
            </a:r>
            <a:r>
              <a:rPr lang="en-US" baseline="30000" dirty="0"/>
              <a:t>o</a:t>
            </a:r>
            <a:r>
              <a:rPr lang="en-US" dirty="0"/>
              <a:t>C</a:t>
            </a:r>
            <a:r>
              <a:rPr lang="en-US" baseline="30000" dirty="0"/>
              <a:t>-1</a:t>
            </a:r>
            <a:r>
              <a:rPr lang="en-US" dirty="0"/>
              <a:t>)</a:t>
            </a:r>
          </a:p>
          <a:p>
            <a:r>
              <a:rPr lang="en-US" dirty="0" err="1"/>
              <a:t>Cp</a:t>
            </a:r>
            <a:r>
              <a:rPr lang="en-US" dirty="0"/>
              <a:t> = specific heat of water (4200 watt s kg</a:t>
            </a:r>
            <a:r>
              <a:rPr lang="en-US" baseline="30000" dirty="0"/>
              <a:t>-1</a:t>
            </a:r>
            <a:r>
              <a:rPr lang="en-US" dirty="0"/>
              <a:t> </a:t>
            </a:r>
            <a:r>
              <a:rPr lang="en-US" baseline="30000" dirty="0"/>
              <a:t>o</a:t>
            </a:r>
            <a:r>
              <a:rPr lang="en-US" dirty="0"/>
              <a:t>C</a:t>
            </a:r>
            <a:r>
              <a:rPr lang="en-US" baseline="30000" dirty="0"/>
              <a:t>-1</a:t>
            </a:r>
            <a:r>
              <a:rPr lang="en-US" dirty="0"/>
              <a:t>)</a:t>
            </a:r>
          </a:p>
          <a:p>
            <a:r>
              <a:rPr lang="en-US" dirty="0"/>
              <a:t>ρ = density of water (1000 kg m</a:t>
            </a:r>
            <a:r>
              <a:rPr lang="en-US" baseline="30000" dirty="0"/>
              <a:t>-3</a:t>
            </a:r>
            <a:r>
              <a:rPr lang="en-US" dirty="0"/>
              <a:t>)</a:t>
            </a:r>
          </a:p>
          <a:p>
            <a:r>
              <a:rPr lang="en-US" dirty="0"/>
              <a:t>H = thickness of model surface layer</a:t>
            </a:r>
          </a:p>
        </p:txBody>
      </p:sp>
      <p:sp>
        <p:nvSpPr>
          <p:cNvPr id="10" name="Rectangle 9"/>
          <p:cNvSpPr/>
          <p:nvPr/>
        </p:nvSpPr>
        <p:spPr>
          <a:xfrm>
            <a:off x="1143000" y="1828800"/>
            <a:ext cx="6857999" cy="1200329"/>
          </a:xfrm>
          <a:prstGeom prst="rect">
            <a:avLst/>
          </a:prstGeom>
        </p:spPr>
        <p:txBody>
          <a:bodyPr wrap="square">
            <a:spAutoFit/>
          </a:bodyPr>
          <a:lstStyle/>
          <a:p>
            <a:r>
              <a:rPr lang="en-US" dirty="0"/>
              <a:t>The only source or sink of temperature considered is exchange with the atmosphere.  Atmospheric exchange is considered proportional to the temperature difference between the water surface and a theoretical equilibrium temperature </a:t>
            </a:r>
          </a:p>
        </p:txBody>
      </p:sp>
    </p:spTree>
    <p:extLst>
      <p:ext uri="{BB962C8B-B14F-4D97-AF65-F5344CB8AC3E}">
        <p14:creationId xmlns:p14="http://schemas.microsoft.com/office/powerpoint/2010/main" val="2448159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
            </a:r>
            <a:r>
              <a:rPr lang="en-US" dirty="0" err="1" smtClean="0"/>
              <a:t>ake_daily_hex.f</a:t>
            </a:r>
            <a:endParaRPr lang="en-US" dirty="0"/>
          </a:p>
        </p:txBody>
      </p:sp>
      <p:sp>
        <p:nvSpPr>
          <p:cNvPr id="3" name="TextBox 2"/>
          <p:cNvSpPr txBox="1"/>
          <p:nvPr/>
        </p:nvSpPr>
        <p:spPr>
          <a:xfrm>
            <a:off x="1143000" y="1752600"/>
            <a:ext cx="6781800" cy="3416320"/>
          </a:xfrm>
          <a:prstGeom prst="rect">
            <a:avLst/>
          </a:prstGeom>
          <a:noFill/>
        </p:spPr>
        <p:txBody>
          <a:bodyPr wrap="square" rtlCol="0">
            <a:spAutoFit/>
          </a:bodyPr>
          <a:lstStyle/>
          <a:p>
            <a:r>
              <a:rPr lang="en-US" sz="2400" dirty="0" smtClean="0"/>
              <a:t>Inputs</a:t>
            </a:r>
          </a:p>
          <a:p>
            <a:pPr marL="285750" indent="-285750">
              <a:buFont typeface="Arial" panose="020B0604020202020204" pitchFamily="34" charset="0"/>
              <a:buChar char="•"/>
            </a:pPr>
            <a:r>
              <a:rPr lang="en-US" sz="2400" dirty="0" smtClean="0"/>
              <a:t>Dry-bulb temperature (</a:t>
            </a:r>
            <a:r>
              <a:rPr lang="en-US" sz="2400" baseline="30000" dirty="0" err="1" smtClean="0"/>
              <a:t>o</a:t>
            </a:r>
            <a:r>
              <a:rPr lang="en-US" sz="2400" dirty="0" err="1" smtClean="0"/>
              <a:t>C</a:t>
            </a:r>
            <a:r>
              <a:rPr lang="en-US" sz="2400" dirty="0" smtClean="0"/>
              <a:t>)</a:t>
            </a:r>
          </a:p>
          <a:p>
            <a:pPr marL="285750" indent="-285750">
              <a:buFont typeface="Arial" panose="020B0604020202020204" pitchFamily="34" charset="0"/>
              <a:buChar char="•"/>
            </a:pPr>
            <a:r>
              <a:rPr lang="en-US" sz="2400" dirty="0" smtClean="0"/>
              <a:t>Wet-bulb temperature </a:t>
            </a:r>
            <a:r>
              <a:rPr lang="en-US" sz="2400" dirty="0" smtClean="0"/>
              <a:t>(</a:t>
            </a:r>
            <a:r>
              <a:rPr lang="en-US" sz="2400" baseline="30000" dirty="0" err="1" smtClean="0"/>
              <a:t>o</a:t>
            </a:r>
            <a:r>
              <a:rPr lang="en-US" sz="2400" dirty="0" err="1" smtClean="0"/>
              <a:t>C</a:t>
            </a:r>
            <a:r>
              <a:rPr lang="en-US" sz="2400" dirty="0" smtClean="0"/>
              <a:t>)</a:t>
            </a:r>
            <a:endParaRPr lang="en-US" sz="2400" dirty="0" smtClean="0"/>
          </a:p>
          <a:p>
            <a:pPr marL="285750" indent="-285750">
              <a:buFont typeface="Arial" panose="020B0604020202020204" pitchFamily="34" charset="0"/>
              <a:buChar char="•"/>
            </a:pPr>
            <a:r>
              <a:rPr lang="en-US" sz="2400" dirty="0" smtClean="0"/>
              <a:t>Dew point </a:t>
            </a:r>
            <a:r>
              <a:rPr lang="en-US" sz="2400" dirty="0" smtClean="0"/>
              <a:t>(</a:t>
            </a:r>
            <a:r>
              <a:rPr lang="en-US" sz="2400" baseline="30000" dirty="0" err="1" smtClean="0"/>
              <a:t>o</a:t>
            </a:r>
            <a:r>
              <a:rPr lang="en-US" sz="2400" dirty="0" err="1" smtClean="0"/>
              <a:t>C</a:t>
            </a:r>
            <a:r>
              <a:rPr lang="en-US" sz="2400" dirty="0" smtClean="0"/>
              <a:t>)</a:t>
            </a:r>
            <a:endParaRPr lang="en-US" sz="2400" dirty="0" smtClean="0"/>
          </a:p>
          <a:p>
            <a:pPr marL="285750" indent="-285750">
              <a:buFont typeface="Arial" panose="020B0604020202020204" pitchFamily="34" charset="0"/>
              <a:buChar char="•"/>
            </a:pPr>
            <a:r>
              <a:rPr lang="en-US" sz="2400" dirty="0" smtClean="0"/>
              <a:t>Wind speed measured 7 m above water surface (m/s)</a:t>
            </a:r>
          </a:p>
          <a:p>
            <a:pPr marL="285750" indent="-285750">
              <a:buFont typeface="Arial" panose="020B0604020202020204" pitchFamily="34" charset="0"/>
              <a:buChar char="•"/>
            </a:pPr>
            <a:r>
              <a:rPr lang="en-US" sz="2400" dirty="0" smtClean="0"/>
              <a:t>Fractional sky cover (eighths)</a:t>
            </a:r>
          </a:p>
          <a:p>
            <a:pPr marL="285750" indent="-285750">
              <a:buFont typeface="Arial" panose="020B0604020202020204" pitchFamily="34" charset="0"/>
              <a:buChar char="•"/>
            </a:pPr>
            <a:endParaRPr lang="en-US" sz="2400" dirty="0"/>
          </a:p>
          <a:p>
            <a:r>
              <a:rPr lang="en-US" sz="2400" dirty="0" smtClean="0"/>
              <a:t>Latitude (degrees) is hard-wired in program.</a:t>
            </a:r>
            <a:endParaRPr lang="en-US" sz="2400" dirty="0"/>
          </a:p>
        </p:txBody>
      </p:sp>
    </p:spTree>
    <p:extLst>
      <p:ext uri="{BB962C8B-B14F-4D97-AF65-F5344CB8AC3E}">
        <p14:creationId xmlns:p14="http://schemas.microsoft.com/office/powerpoint/2010/main" val="4216432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
            </a:r>
            <a:r>
              <a:rPr lang="en-US" dirty="0" err="1" smtClean="0"/>
              <a:t>ake_daily_hex.f</a:t>
            </a:r>
            <a:endParaRPr lang="en-US" dirty="0"/>
          </a:p>
        </p:txBody>
      </p:sp>
      <p:sp>
        <p:nvSpPr>
          <p:cNvPr id="3" name="TextBox 2"/>
          <p:cNvSpPr txBox="1"/>
          <p:nvPr/>
        </p:nvSpPr>
        <p:spPr>
          <a:xfrm>
            <a:off x="1123950" y="1447800"/>
            <a:ext cx="6781800" cy="5262979"/>
          </a:xfrm>
          <a:prstGeom prst="rect">
            <a:avLst/>
          </a:prstGeom>
          <a:noFill/>
        </p:spPr>
        <p:txBody>
          <a:bodyPr wrap="square" rtlCol="0">
            <a:spAutoFit/>
          </a:bodyPr>
          <a:lstStyle/>
          <a:p>
            <a:r>
              <a:rPr lang="en-US" sz="2400" dirty="0" smtClean="0"/>
              <a:t>Considerations</a:t>
            </a:r>
          </a:p>
          <a:p>
            <a:pPr marL="285750" indent="-285750">
              <a:buFont typeface="Arial" panose="020B0604020202020204" pitchFamily="34" charset="0"/>
              <a:buChar char="•"/>
            </a:pPr>
            <a:r>
              <a:rPr lang="en-US" sz="2400" dirty="0" smtClean="0"/>
              <a:t>Your biggest headache is finding a consistent data set that extends the duration of your simulation.</a:t>
            </a:r>
          </a:p>
          <a:p>
            <a:pPr marL="285750" indent="-285750">
              <a:buFont typeface="Arial" panose="020B0604020202020204" pitchFamily="34" charset="0"/>
              <a:buChar char="•"/>
            </a:pPr>
            <a:r>
              <a:rPr lang="en-US" sz="2400" dirty="0" smtClean="0"/>
              <a:t>You have no control over the height of wind speed measurements.  Maybe not critical.</a:t>
            </a:r>
          </a:p>
          <a:p>
            <a:pPr marL="285750" indent="-285750">
              <a:buFont typeface="Arial" panose="020B0604020202020204" pitchFamily="34" charset="0"/>
              <a:buChar char="•"/>
            </a:pPr>
            <a:r>
              <a:rPr lang="en-US" sz="2400" dirty="0" smtClean="0"/>
              <a:t>Wind speed over water will differ from wind speed measured over land (e.g. at an airport).  </a:t>
            </a:r>
          </a:p>
          <a:p>
            <a:pPr marL="285750" indent="-285750">
              <a:buFont typeface="Arial" panose="020B0604020202020204" pitchFamily="34" charset="0"/>
              <a:buChar char="•"/>
            </a:pPr>
            <a:r>
              <a:rPr lang="en-US" sz="2400" dirty="0" smtClean="0"/>
              <a:t>The program multiplies input wind speed by 1.5 to correct for inputs measured at an airport.  This can be removed if you have in-situ measures.</a:t>
            </a:r>
          </a:p>
          <a:p>
            <a:pPr marL="285750" indent="-285750">
              <a:buFont typeface="Arial" panose="020B0604020202020204" pitchFamily="34" charset="0"/>
              <a:buChar char="•"/>
            </a:pPr>
            <a:r>
              <a:rPr lang="en-US" sz="2400" dirty="0" smtClean="0"/>
              <a:t>Be careful of units of sky cover.  The program uses eighths.</a:t>
            </a:r>
          </a:p>
          <a:p>
            <a:pPr marL="285750" indent="-285750">
              <a:buFont typeface="Arial" panose="020B0604020202020204" pitchFamily="34" charset="0"/>
              <a:buChar char="•"/>
            </a:pPr>
            <a:r>
              <a:rPr lang="en-US" sz="2400" dirty="0" smtClean="0"/>
              <a:t>Wet bulb temperature is relic input.  Not used.</a:t>
            </a:r>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3817599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
            </a:r>
            <a:r>
              <a:rPr lang="en-US" dirty="0" err="1" smtClean="0"/>
              <a:t>ake_daily_hex.f</a:t>
            </a:r>
            <a:endParaRPr lang="en-US" dirty="0"/>
          </a:p>
        </p:txBody>
      </p:sp>
      <p:sp>
        <p:nvSpPr>
          <p:cNvPr id="3" name="TextBox 2"/>
          <p:cNvSpPr txBox="1"/>
          <p:nvPr/>
        </p:nvSpPr>
        <p:spPr>
          <a:xfrm>
            <a:off x="1143000" y="1752600"/>
            <a:ext cx="6781800" cy="3046988"/>
          </a:xfrm>
          <a:prstGeom prst="rect">
            <a:avLst/>
          </a:prstGeom>
          <a:noFill/>
        </p:spPr>
        <p:txBody>
          <a:bodyPr wrap="square" rtlCol="0">
            <a:spAutoFit/>
          </a:bodyPr>
          <a:lstStyle/>
          <a:p>
            <a:r>
              <a:rPr lang="en-US" sz="2400" dirty="0" smtClean="0"/>
              <a:t>Outputs</a:t>
            </a:r>
          </a:p>
          <a:p>
            <a:pPr marL="285750" indent="-285750">
              <a:buFont typeface="Arial" panose="020B0604020202020204" pitchFamily="34" charset="0"/>
              <a:buChar char="•"/>
            </a:pPr>
            <a:r>
              <a:rPr lang="en-US" sz="2400" dirty="0" smtClean="0"/>
              <a:t>Surface heat transfer coefficient </a:t>
            </a:r>
            <a:r>
              <a:rPr lang="en-US" sz="2400" dirty="0" smtClean="0"/>
              <a:t>(watt m</a:t>
            </a:r>
            <a:r>
              <a:rPr lang="en-US" sz="2400" baseline="30000" dirty="0" smtClean="0"/>
              <a:t>-2</a:t>
            </a:r>
            <a:r>
              <a:rPr lang="en-US" sz="2400" dirty="0" smtClean="0"/>
              <a:t> </a:t>
            </a:r>
            <a:r>
              <a:rPr lang="en-US" sz="2400" baseline="30000" dirty="0" smtClean="0"/>
              <a:t>o</a:t>
            </a:r>
            <a:r>
              <a:rPr lang="en-US" sz="2400" dirty="0" smtClean="0"/>
              <a:t>C</a:t>
            </a:r>
            <a:r>
              <a:rPr lang="en-US" sz="2400" baseline="30000" dirty="0" smtClean="0"/>
              <a:t>-1</a:t>
            </a:r>
            <a:r>
              <a:rPr lang="en-US" sz="2400" dirty="0" smtClean="0"/>
              <a:t>)</a:t>
            </a:r>
            <a:endParaRPr lang="en-US" sz="2400" dirty="0" smtClean="0"/>
          </a:p>
          <a:p>
            <a:pPr marL="285750" indent="-285750">
              <a:buFont typeface="Arial" panose="020B0604020202020204" pitchFamily="34" charset="0"/>
              <a:buChar char="•"/>
            </a:pPr>
            <a:r>
              <a:rPr lang="en-US" sz="2400" dirty="0" smtClean="0"/>
              <a:t>Equilibrium temperature </a:t>
            </a:r>
            <a:r>
              <a:rPr lang="en-US" sz="2400" dirty="0" smtClean="0"/>
              <a:t>(</a:t>
            </a:r>
            <a:r>
              <a:rPr lang="en-US" sz="2400" baseline="30000" dirty="0" err="1" smtClean="0"/>
              <a:t>o</a:t>
            </a:r>
            <a:r>
              <a:rPr lang="en-US" sz="2400" dirty="0" err="1" smtClean="0"/>
              <a:t>C</a:t>
            </a:r>
            <a:r>
              <a:rPr lang="en-US" sz="2400" dirty="0" smtClean="0"/>
              <a:t>)</a:t>
            </a:r>
            <a:endParaRPr lang="en-US" sz="2400" dirty="0" smtClean="0"/>
          </a:p>
          <a:p>
            <a:pPr marL="285750" indent="-285750">
              <a:buFont typeface="Arial" panose="020B0604020202020204" pitchFamily="34" charset="0"/>
              <a:buChar char="•"/>
            </a:pPr>
            <a:r>
              <a:rPr lang="en-US" sz="2400" dirty="0" smtClean="0"/>
              <a:t>Photosynthetically active radiation (</a:t>
            </a:r>
            <a:r>
              <a:rPr lang="en-US" sz="2400" dirty="0" err="1" smtClean="0"/>
              <a:t>einstein</a:t>
            </a:r>
            <a:r>
              <a:rPr lang="en-US" sz="2400" dirty="0" smtClean="0"/>
              <a:t>/d)</a:t>
            </a:r>
          </a:p>
          <a:p>
            <a:pPr marL="285750" indent="-285750">
              <a:buFont typeface="Arial" panose="020B0604020202020204" pitchFamily="34" charset="0"/>
              <a:buChar char="•"/>
            </a:pPr>
            <a:r>
              <a:rPr lang="en-US" sz="2400" dirty="0" smtClean="0"/>
              <a:t>Fractional </a:t>
            </a:r>
            <a:r>
              <a:rPr lang="en-US" sz="2400" dirty="0" err="1" smtClean="0"/>
              <a:t>daylength</a:t>
            </a:r>
            <a:r>
              <a:rPr lang="en-US" sz="2400" dirty="0" smtClean="0"/>
              <a:t> (0 &lt; FD &lt; 1)</a:t>
            </a:r>
          </a:p>
          <a:p>
            <a:pPr marL="285750" indent="-285750">
              <a:buFont typeface="Arial" panose="020B0604020202020204" pitchFamily="34" charset="0"/>
              <a:buChar char="•"/>
            </a:pPr>
            <a:r>
              <a:rPr lang="en-US" sz="2400" dirty="0" err="1" smtClean="0"/>
              <a:t>Windspeed</a:t>
            </a:r>
            <a:r>
              <a:rPr lang="en-US" sz="2400" dirty="0" smtClean="0"/>
              <a:t> (m/s)</a:t>
            </a:r>
          </a:p>
          <a:p>
            <a:pPr marL="285750" indent="-28575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2272898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
            </a:r>
            <a:r>
              <a:rPr lang="en-US" dirty="0" err="1" smtClean="0"/>
              <a:t>ake_daily_hex.f</a:t>
            </a:r>
            <a:endParaRPr lang="en-US" dirty="0"/>
          </a:p>
        </p:txBody>
      </p:sp>
      <p:sp>
        <p:nvSpPr>
          <p:cNvPr id="3" name="TextBox 2"/>
          <p:cNvSpPr txBox="1"/>
          <p:nvPr/>
        </p:nvSpPr>
        <p:spPr>
          <a:xfrm>
            <a:off x="1123950" y="1447800"/>
            <a:ext cx="6781800" cy="4524315"/>
          </a:xfrm>
          <a:prstGeom prst="rect">
            <a:avLst/>
          </a:prstGeom>
          <a:noFill/>
        </p:spPr>
        <p:txBody>
          <a:bodyPr wrap="square" rtlCol="0">
            <a:spAutoFit/>
          </a:bodyPr>
          <a:lstStyle/>
          <a:p>
            <a:r>
              <a:rPr lang="en-US" sz="2400" dirty="0" smtClean="0"/>
              <a:t>Considerations</a:t>
            </a:r>
          </a:p>
          <a:p>
            <a:pPr marL="285750" indent="-285750">
              <a:buFont typeface="Arial" panose="020B0604020202020204" pitchFamily="34" charset="0"/>
              <a:buChar char="•"/>
            </a:pPr>
            <a:r>
              <a:rPr lang="en-US" sz="2400" dirty="0" smtClean="0"/>
              <a:t>PAR is derived from computed daily average solar radiation.</a:t>
            </a:r>
          </a:p>
          <a:p>
            <a:pPr marL="285750" indent="-285750">
              <a:buFont typeface="Arial" panose="020B0604020202020204" pitchFamily="34" charset="0"/>
              <a:buChar char="•"/>
            </a:pPr>
            <a:r>
              <a:rPr lang="en-US" sz="2400" dirty="0" smtClean="0"/>
              <a:t>The relationship is empirical based on measures in the Chesapeake Bay region.  If you have observations of PAR, you may substitute these in the output. </a:t>
            </a:r>
          </a:p>
          <a:p>
            <a:pPr marL="285750" indent="-285750">
              <a:buFont typeface="Arial" panose="020B0604020202020204" pitchFamily="34" charset="0"/>
              <a:buChar char="•"/>
            </a:pPr>
            <a:r>
              <a:rPr lang="en-US" sz="2400" dirty="0" smtClean="0"/>
              <a:t>FD is used to compute instantaneous irradiance from daily total.</a:t>
            </a:r>
          </a:p>
          <a:p>
            <a:pPr marL="285750" indent="-285750">
              <a:buFont typeface="Arial" panose="020B0604020202020204" pitchFamily="34" charset="0"/>
              <a:buChar char="•"/>
            </a:pPr>
            <a:r>
              <a:rPr lang="en-US" sz="2400" dirty="0" err="1" smtClean="0"/>
              <a:t>Windspeed</a:t>
            </a:r>
            <a:r>
              <a:rPr lang="en-US" sz="2400" dirty="0" smtClean="0"/>
              <a:t> is used to compute reaeration if this option is selected..</a:t>
            </a:r>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3890477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Irradiance</a:t>
            </a:r>
            <a:endParaRPr lang="en-US" dirty="0"/>
          </a:p>
        </p:txBody>
      </p:sp>
      <p:sp>
        <p:nvSpPr>
          <p:cNvPr id="4" name="Rectangle 3"/>
          <p:cNvSpPr/>
          <p:nvPr/>
        </p:nvSpPr>
        <p:spPr>
          <a:xfrm>
            <a:off x="1295400" y="1828800"/>
            <a:ext cx="6553200" cy="923330"/>
          </a:xfrm>
          <a:prstGeom prst="rect">
            <a:avLst/>
          </a:prstGeom>
        </p:spPr>
        <p:txBody>
          <a:bodyPr wrap="square">
            <a:spAutoFit/>
          </a:bodyPr>
          <a:lstStyle/>
          <a:p>
            <a:r>
              <a:rPr lang="en-US" dirty="0"/>
              <a:t>Irradiance at the water surface is evaluated at each model time step.  Instantaneous irradiance is computed by fitting a sin function to daily total </a:t>
            </a:r>
            <a:r>
              <a:rPr lang="en-US" dirty="0" smtClean="0"/>
              <a:t>irradiance</a:t>
            </a:r>
            <a:endParaRPr lang="en-US" dirty="0"/>
          </a:p>
        </p:txBody>
      </p:sp>
      <p:sp>
        <p:nvSpPr>
          <p:cNvPr id="5" name="Rectangle 4"/>
          <p:cNvSpPr/>
          <p:nvPr/>
        </p:nvSpPr>
        <p:spPr>
          <a:xfrm>
            <a:off x="1981200" y="5029200"/>
            <a:ext cx="4876800" cy="1200329"/>
          </a:xfrm>
          <a:prstGeom prst="rect">
            <a:avLst/>
          </a:prstGeom>
        </p:spPr>
        <p:txBody>
          <a:bodyPr wrap="square">
            <a:spAutoFit/>
          </a:bodyPr>
          <a:lstStyle/>
          <a:p>
            <a:r>
              <a:rPr lang="en-US" dirty="0"/>
              <a:t>Io = irradiance at water surface (E m</a:t>
            </a:r>
            <a:r>
              <a:rPr lang="en-US" baseline="30000" dirty="0"/>
              <a:t>-2</a:t>
            </a:r>
            <a:r>
              <a:rPr lang="en-US" dirty="0"/>
              <a:t> d</a:t>
            </a:r>
            <a:r>
              <a:rPr lang="en-US" baseline="30000" dirty="0"/>
              <a:t>-1</a:t>
            </a:r>
            <a:r>
              <a:rPr lang="en-US" dirty="0"/>
              <a:t>)</a:t>
            </a:r>
          </a:p>
          <a:p>
            <a:r>
              <a:rPr lang="en-US" dirty="0"/>
              <a:t>IT = daily total irradiance (E m</a:t>
            </a:r>
            <a:r>
              <a:rPr lang="en-US" baseline="30000" dirty="0"/>
              <a:t>-2</a:t>
            </a:r>
            <a:r>
              <a:rPr lang="en-US" dirty="0" smtClean="0"/>
              <a:t>)</a:t>
            </a:r>
            <a:r>
              <a:rPr lang="en-US" dirty="0"/>
              <a:t/>
            </a:r>
            <a:br>
              <a:rPr lang="en-US" dirty="0"/>
            </a:br>
            <a:r>
              <a:rPr lang="en-US" dirty="0"/>
              <a:t>FD = fractional </a:t>
            </a:r>
            <a:r>
              <a:rPr lang="en-US" dirty="0" err="1"/>
              <a:t>daylength</a:t>
            </a:r>
            <a:r>
              <a:rPr lang="en-US" dirty="0"/>
              <a:t> (0 </a:t>
            </a:r>
            <a:r>
              <a:rPr lang="en-US" u="sng" dirty="0"/>
              <a:t>&lt;</a:t>
            </a:r>
            <a:r>
              <a:rPr lang="en-US" dirty="0"/>
              <a:t> FD </a:t>
            </a:r>
            <a:r>
              <a:rPr lang="en-US" u="sng" dirty="0"/>
              <a:t>&lt;</a:t>
            </a:r>
            <a:r>
              <a:rPr lang="en-US" dirty="0"/>
              <a:t> 1)</a:t>
            </a:r>
          </a:p>
          <a:p>
            <a:r>
              <a:rPr lang="en-US" dirty="0"/>
              <a:t>DSSR = time since sunrise (d)</a:t>
            </a:r>
          </a:p>
        </p:txBody>
      </p:sp>
      <p:sp>
        <p:nvSpPr>
          <p:cNvPr id="7" name="Rectangle 1"/>
          <p:cNvSpPr>
            <a:spLocks noChangeArrowheads="1"/>
          </p:cNvSpPr>
          <p:nvPr/>
        </p:nvSpPr>
        <p:spPr bwMode="auto">
          <a:xfrm>
            <a:off x="2286000" y="3627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913" t="50694" r="58399" b="29167"/>
          <a:stretch/>
        </p:blipFill>
        <p:spPr bwMode="auto">
          <a:xfrm>
            <a:off x="2057400" y="2667000"/>
            <a:ext cx="4649774"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993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b="1" dirty="0"/>
              <a:t>Routing watershed model organic nitrogen into water quality model state variables</a:t>
            </a:r>
            <a:endParaRPr lang="en-US" sz="3200"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219200" y="1295400"/>
            <a:ext cx="6705600" cy="5029200"/>
          </a:xfrm>
          <a:prstGeom prst="rect">
            <a:avLst/>
          </a:prstGeom>
          <a:ln>
            <a:solidFill>
              <a:schemeClr val="tx1"/>
            </a:solidFill>
          </a:ln>
        </p:spPr>
      </p:pic>
    </p:spTree>
    <p:extLst>
      <p:ext uri="{BB962C8B-B14F-4D97-AF65-F5344CB8AC3E}">
        <p14:creationId xmlns:p14="http://schemas.microsoft.com/office/powerpoint/2010/main" val="1118646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b="1" dirty="0"/>
              <a:t>Dissolved organic nitrogen concentration at Station CB1.1, below Susquehanna River inflow</a:t>
            </a:r>
            <a:endParaRPr lang="en-US" sz="3200" dirty="0"/>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1371600" y="1371600"/>
            <a:ext cx="6324600" cy="4724400"/>
          </a:xfrm>
          <a:prstGeom prst="rect">
            <a:avLst/>
          </a:prstGeom>
          <a:ln>
            <a:solidFill>
              <a:schemeClr val="tx1"/>
            </a:solidFill>
          </a:ln>
        </p:spPr>
      </p:pic>
      <p:sp>
        <p:nvSpPr>
          <p:cNvPr id="4" name="TextBox 3"/>
          <p:cNvSpPr txBox="1"/>
          <p:nvPr/>
        </p:nvSpPr>
        <p:spPr>
          <a:xfrm>
            <a:off x="990600" y="6324600"/>
            <a:ext cx="7391400" cy="369332"/>
          </a:xfrm>
          <a:prstGeom prst="rect">
            <a:avLst/>
          </a:prstGeom>
          <a:noFill/>
        </p:spPr>
        <p:txBody>
          <a:bodyPr wrap="square" rtlCol="0">
            <a:spAutoFit/>
          </a:bodyPr>
          <a:lstStyle/>
          <a:p>
            <a:r>
              <a:rPr lang="en-US" dirty="0" smtClean="0"/>
              <a:t>Note lack of relationship to flow.</a:t>
            </a:r>
            <a:endParaRPr lang="en-US" dirty="0"/>
          </a:p>
        </p:txBody>
      </p:sp>
    </p:spTree>
    <p:extLst>
      <p:ext uri="{BB962C8B-B14F-4D97-AF65-F5344CB8AC3E}">
        <p14:creationId xmlns:p14="http://schemas.microsoft.com/office/powerpoint/2010/main" val="2435742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Splits of particulate organic nitrogen into reactive classes </a:t>
            </a:r>
          </a:p>
        </p:txBody>
      </p:sp>
      <mc:AlternateContent xmlns:mc="http://schemas.openxmlformats.org/markup-compatibility/2006">
        <mc:Choice xmlns:a14="http://schemas.microsoft.com/office/drawing/2010/main" Requires="a14">
          <p:sp>
            <p:nvSpPr>
              <p:cNvPr id="3" name="Rectangle 2"/>
              <p:cNvSpPr/>
              <p:nvPr/>
            </p:nvSpPr>
            <p:spPr>
              <a:xfrm>
                <a:off x="914400" y="1828800"/>
                <a:ext cx="7315200" cy="4524315"/>
              </a:xfrm>
              <a:prstGeom prst="rect">
                <a:avLst/>
              </a:prstGeom>
            </p:spPr>
            <p:txBody>
              <a:bodyPr wrap="square">
                <a:spAutoFit/>
              </a:bodyPr>
              <a:lstStyle/>
              <a:p>
                <a:r>
                  <a:rPr lang="en-US" dirty="0"/>
                  <a:t>For the Susquehanna River, the reactive splits are influenced by flow above 6,500 m</a:t>
                </a:r>
                <a:r>
                  <a:rPr lang="en-US" baseline="30000" dirty="0"/>
                  <a:t>3</a:t>
                </a:r>
                <a:r>
                  <a:rPr lang="en-US" dirty="0"/>
                  <a:t> s</a:t>
                </a:r>
                <a:r>
                  <a:rPr lang="en-US" baseline="30000" dirty="0"/>
                  <a:t>-1</a:t>
                </a:r>
                <a:r>
                  <a:rPr lang="en-US" dirty="0"/>
                  <a:t>.   The relationships used to determine the reactive classes are of the form:</a:t>
                </a:r>
              </a:p>
              <a:p>
                <a:r>
                  <a:rPr lang="en-US" dirty="0"/>
                  <a:t> </a:t>
                </a:r>
              </a:p>
              <a:p>
                <a14:m>
                  <m:oMath xmlns:m="http://schemas.openxmlformats.org/officeDocument/2006/math">
                    <m:r>
                      <a:rPr lang="en-US" i="1"/>
                      <m:t>𝐹𝑔</m:t>
                    </m:r>
                    <m:r>
                      <a:rPr lang="en-US" i="1"/>
                      <m:t>1=</m:t>
                    </m:r>
                    <m:r>
                      <a:rPr lang="en-US" i="1"/>
                      <m:t>𝐹𝐿𝑃𝑂𝑁</m:t>
                    </m:r>
                    <m:r>
                      <a:rPr lang="en-US" i="1"/>
                      <m:t>−∝1∙</m:t>
                    </m:r>
                    <m:d>
                      <m:dPr>
                        <m:ctrlPr>
                          <a:rPr lang="en-US" i="1"/>
                        </m:ctrlPr>
                      </m:dPr>
                      <m:e>
                        <m:r>
                          <a:rPr lang="en-US" i="1"/>
                          <m:t>𝑄</m:t>
                        </m:r>
                        <m:r>
                          <a:rPr lang="en-US" i="1"/>
                          <m:t>−6500</m:t>
                        </m:r>
                      </m:e>
                    </m:d>
                  </m:oMath>
                </a14:m>
                <a:r>
                  <a:rPr lang="en-US" dirty="0"/>
                  <a:t>		(1)</a:t>
                </a:r>
              </a:p>
              <a:p>
                <a14:m>
                  <m:oMath xmlns:m="http://schemas.openxmlformats.org/officeDocument/2006/math">
                    <m:r>
                      <a:rPr lang="en-US" i="1"/>
                      <m:t>𝐹𝑔</m:t>
                    </m:r>
                    <m:r>
                      <a:rPr lang="en-US" i="1"/>
                      <m:t>2=</m:t>
                    </m:r>
                    <m:r>
                      <a:rPr lang="en-US" i="1"/>
                      <m:t>𝐹𝑅𝑃𝑂𝑁</m:t>
                    </m:r>
                    <m:r>
                      <a:rPr lang="en-US" i="1"/>
                      <m:t>−∝2∙</m:t>
                    </m:r>
                    <m:d>
                      <m:dPr>
                        <m:ctrlPr>
                          <a:rPr lang="en-US" i="1"/>
                        </m:ctrlPr>
                      </m:dPr>
                      <m:e>
                        <m:r>
                          <a:rPr lang="en-US" i="1"/>
                          <m:t>𝑄</m:t>
                        </m:r>
                        <m:r>
                          <a:rPr lang="en-US" i="1"/>
                          <m:t>−6500</m:t>
                        </m:r>
                      </m:e>
                    </m:d>
                  </m:oMath>
                </a14:m>
                <a:r>
                  <a:rPr lang="en-US" dirty="0"/>
                  <a:t>		(2)</a:t>
                </a:r>
              </a:p>
              <a:p>
                <a14:m>
                  <m:oMath xmlns:m="http://schemas.openxmlformats.org/officeDocument/2006/math">
                    <m:r>
                      <a:rPr lang="en-US" i="1"/>
                      <m:t>𝐹𝑔</m:t>
                    </m:r>
                    <m:r>
                      <a:rPr lang="en-US" i="1"/>
                      <m:t>3−1−</m:t>
                    </m:r>
                    <m:r>
                      <a:rPr lang="en-US" i="1"/>
                      <m:t>𝐹𝑔</m:t>
                    </m:r>
                    <m:r>
                      <a:rPr lang="en-US" i="1"/>
                      <m:t>1−</m:t>
                    </m:r>
                    <m:r>
                      <a:rPr lang="en-US" i="1"/>
                      <m:t>𝐹𝑔</m:t>
                    </m:r>
                    <m:r>
                      <a:rPr lang="en-US" i="1"/>
                      <m:t>2</m:t>
                    </m:r>
                  </m:oMath>
                </a14:m>
                <a:r>
                  <a:rPr lang="en-US" dirty="0"/>
                  <a:t>			</a:t>
                </a:r>
                <a:r>
                  <a:rPr lang="en-US" dirty="0" smtClean="0"/>
                  <a:t>(</a:t>
                </a:r>
                <a:r>
                  <a:rPr lang="en-US" dirty="0"/>
                  <a:t>3)</a:t>
                </a:r>
              </a:p>
              <a:p>
                <a:r>
                  <a:rPr lang="en-US" dirty="0"/>
                  <a:t> </a:t>
                </a:r>
              </a:p>
              <a:p>
                <a:r>
                  <a:rPr lang="en-US" dirty="0"/>
                  <a:t>in which:</a:t>
                </a:r>
              </a:p>
              <a:p>
                <a:r>
                  <a:rPr lang="en-US" dirty="0"/>
                  <a:t> </a:t>
                </a:r>
              </a:p>
              <a:p>
                <a:r>
                  <a:rPr lang="en-US" dirty="0"/>
                  <a:t>Fg1 = labile fraction of particulate organic nitrogen (0 &lt; Fg1 &lt; 1)</a:t>
                </a:r>
              </a:p>
              <a:p>
                <a:r>
                  <a:rPr lang="en-US" dirty="0"/>
                  <a:t>Fg2 = refractory fraction of particulate organic nitrogen (0 &lt; Fg2 &lt; 1)</a:t>
                </a:r>
              </a:p>
              <a:p>
                <a:r>
                  <a:rPr lang="en-US" dirty="0"/>
                  <a:t>Fg3 = G3 fraction of particulate organic nitrogen (0 &lt; Fg3 &lt; 1)</a:t>
                </a:r>
              </a:p>
              <a:p>
                <a:r>
                  <a:rPr lang="en-US" dirty="0"/>
                  <a:t>α1 = Effect of flow &gt; 6,500 m</a:t>
                </a:r>
                <a:r>
                  <a:rPr lang="en-US" baseline="30000" dirty="0"/>
                  <a:t>3</a:t>
                </a:r>
                <a:r>
                  <a:rPr lang="en-US" dirty="0"/>
                  <a:t> s</a:t>
                </a:r>
                <a:r>
                  <a:rPr lang="en-US" baseline="30000" dirty="0"/>
                  <a:t>-1</a:t>
                </a:r>
                <a:r>
                  <a:rPr lang="en-US" dirty="0"/>
                  <a:t> on Fg1 (s m</a:t>
                </a:r>
                <a:r>
                  <a:rPr lang="en-US" baseline="30000" dirty="0"/>
                  <a:t>-3</a:t>
                </a:r>
                <a:r>
                  <a:rPr lang="en-US" dirty="0"/>
                  <a:t>)</a:t>
                </a:r>
              </a:p>
              <a:p>
                <a:r>
                  <a:rPr lang="en-US" dirty="0"/>
                  <a:t>α2 = Effect of flow &gt; 6,500 m</a:t>
                </a:r>
                <a:r>
                  <a:rPr lang="en-US" baseline="30000" dirty="0"/>
                  <a:t>3</a:t>
                </a:r>
                <a:r>
                  <a:rPr lang="en-US" dirty="0"/>
                  <a:t> s</a:t>
                </a:r>
                <a:r>
                  <a:rPr lang="en-US" baseline="30000" dirty="0"/>
                  <a:t>-1</a:t>
                </a:r>
                <a:r>
                  <a:rPr lang="en-US" dirty="0"/>
                  <a:t> on Fg2 (s m</a:t>
                </a:r>
                <a:r>
                  <a:rPr lang="en-US" baseline="30000" dirty="0"/>
                  <a:t>-3</a:t>
                </a:r>
                <a:r>
                  <a:rPr lang="en-US" dirty="0"/>
                  <a:t>)</a:t>
                </a:r>
              </a:p>
              <a:p>
                <a:r>
                  <a:rPr lang="en-US" dirty="0"/>
                  <a:t>Q = Flow at </a:t>
                </a:r>
                <a:r>
                  <a:rPr lang="en-US" dirty="0" err="1"/>
                  <a:t>Conowingo</a:t>
                </a:r>
                <a:r>
                  <a:rPr lang="en-US" dirty="0"/>
                  <a:t> outfall (m</a:t>
                </a:r>
                <a:r>
                  <a:rPr lang="en-US" baseline="30000" dirty="0"/>
                  <a:t>3</a:t>
                </a:r>
                <a:r>
                  <a:rPr lang="en-US" dirty="0"/>
                  <a:t> s</a:t>
                </a:r>
                <a:r>
                  <a:rPr lang="en-US" baseline="30000" dirty="0"/>
                  <a:t>-1</a:t>
                </a:r>
                <a:r>
                  <a:rPr lang="en-US" dirty="0"/>
                  <a:t>)</a:t>
                </a:r>
              </a:p>
            </p:txBody>
          </p:sp>
        </mc:Choice>
        <mc:Fallback>
          <p:sp>
            <p:nvSpPr>
              <p:cNvPr id="3" name="Rectangle 2"/>
              <p:cNvSpPr>
                <a:spLocks noRot="1" noChangeAspect="1" noMove="1" noResize="1" noEditPoints="1" noAdjustHandles="1" noChangeArrowheads="1" noChangeShapeType="1" noTextEdit="1"/>
              </p:cNvSpPr>
              <p:nvPr/>
            </p:nvSpPr>
            <p:spPr>
              <a:xfrm>
                <a:off x="914400" y="1828800"/>
                <a:ext cx="7315200" cy="4524315"/>
              </a:xfrm>
              <a:prstGeom prst="rect">
                <a:avLst/>
              </a:prstGeom>
              <a:blipFill rotWithShape="1">
                <a:blip r:embed="rId2"/>
                <a:stretch>
                  <a:fillRect l="-667" t="-674" r="-1167" b="-1213"/>
                </a:stretch>
              </a:blipFill>
            </p:spPr>
            <p:txBody>
              <a:bodyPr/>
              <a:lstStyle/>
              <a:p>
                <a:r>
                  <a:rPr lang="en-US">
                    <a:noFill/>
                  </a:rPr>
                  <a:t> </a:t>
                </a:r>
              </a:p>
            </p:txBody>
          </p:sp>
        </mc:Fallback>
      </mc:AlternateContent>
    </p:spTree>
    <p:extLst>
      <p:ext uri="{BB962C8B-B14F-4D97-AF65-F5344CB8AC3E}">
        <p14:creationId xmlns:p14="http://schemas.microsoft.com/office/powerpoint/2010/main" val="2889785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400" b="1" dirty="0"/>
              <a:t>Routing watershed model organic and particulate inorganic phosphorus into water quality model state variables</a:t>
            </a:r>
            <a:endParaRPr lang="en-US" sz="2400"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371600" y="1447800"/>
            <a:ext cx="6400800" cy="4762500"/>
          </a:xfrm>
          <a:prstGeom prst="rect">
            <a:avLst/>
          </a:prstGeom>
          <a:ln>
            <a:solidFill>
              <a:schemeClr val="tx1"/>
            </a:solidFill>
          </a:ln>
        </p:spPr>
      </p:pic>
    </p:spTree>
    <p:extLst>
      <p:ext uri="{BB962C8B-B14F-4D97-AF65-F5344CB8AC3E}">
        <p14:creationId xmlns:p14="http://schemas.microsoft.com/office/powerpoint/2010/main" val="2760981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are a lot of splits</a:t>
            </a:r>
            <a:endParaRPr lang="en-US" dirty="0"/>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1752600" y="2854960"/>
            <a:ext cx="4800600" cy="2936240"/>
          </a:xfrm>
          <a:prstGeom prst="rect">
            <a:avLst/>
          </a:prstGeom>
          <a:ln>
            <a:solidFill>
              <a:schemeClr val="tx1"/>
            </a:solidFill>
          </a:ln>
        </p:spPr>
      </p:pic>
      <p:sp>
        <p:nvSpPr>
          <p:cNvPr id="4" name="TextBox 3"/>
          <p:cNvSpPr txBox="1"/>
          <p:nvPr/>
        </p:nvSpPr>
        <p:spPr>
          <a:xfrm>
            <a:off x="533400" y="1371600"/>
            <a:ext cx="8229600" cy="1200329"/>
          </a:xfrm>
          <a:prstGeom prst="rect">
            <a:avLst/>
          </a:prstGeom>
          <a:noFill/>
        </p:spPr>
        <p:txBody>
          <a:bodyPr wrap="square" rtlCol="0">
            <a:spAutoFit/>
          </a:bodyPr>
          <a:lstStyle/>
          <a:p>
            <a:r>
              <a:rPr lang="en-US" b="1" dirty="0" smtClean="0"/>
              <a:t>Dissolved vs. Particulate </a:t>
            </a:r>
            <a:r>
              <a:rPr lang="en-US" dirty="0" smtClean="0"/>
              <a:t>– based on observations at most upstream monitoring station.</a:t>
            </a:r>
          </a:p>
          <a:p>
            <a:r>
              <a:rPr lang="en-US" b="1" dirty="0" smtClean="0"/>
              <a:t>PIP vs POP </a:t>
            </a:r>
            <a:r>
              <a:rPr lang="en-US" dirty="0" smtClean="0"/>
              <a:t>– based on fall-line observations.</a:t>
            </a:r>
          </a:p>
          <a:p>
            <a:r>
              <a:rPr lang="en-US" b="1" dirty="0" smtClean="0"/>
              <a:t>Reactive classes of POP </a:t>
            </a:r>
            <a:r>
              <a:rPr lang="en-US" dirty="0" smtClean="0"/>
              <a:t>– relationships analogous to organic nitrogen.</a:t>
            </a:r>
            <a:endParaRPr lang="en-US" dirty="0"/>
          </a:p>
        </p:txBody>
      </p:sp>
      <p:sp>
        <p:nvSpPr>
          <p:cNvPr id="5" name="TextBox 4"/>
          <p:cNvSpPr txBox="1"/>
          <p:nvPr/>
        </p:nvSpPr>
        <p:spPr>
          <a:xfrm>
            <a:off x="1828800" y="5791200"/>
            <a:ext cx="4953000" cy="646331"/>
          </a:xfrm>
          <a:prstGeom prst="rect">
            <a:avLst/>
          </a:prstGeom>
          <a:noFill/>
        </p:spPr>
        <p:txBody>
          <a:bodyPr wrap="square" rtlCol="0">
            <a:spAutoFit/>
          </a:bodyPr>
          <a:lstStyle/>
          <a:p>
            <a:r>
              <a:rPr lang="en-US" b="1" dirty="0"/>
              <a:t>Particulate inorganic phosphorus vs. particulate phosphorus at Susquehanna River fall </a:t>
            </a:r>
            <a:r>
              <a:rPr lang="en-US" b="1" dirty="0" smtClean="0"/>
              <a:t>line.</a:t>
            </a:r>
            <a:endParaRPr lang="en-US" dirty="0"/>
          </a:p>
        </p:txBody>
      </p:sp>
    </p:spTree>
    <p:extLst>
      <p:ext uri="{BB962C8B-B14F-4D97-AF65-F5344CB8AC3E}">
        <p14:creationId xmlns:p14="http://schemas.microsoft.com/office/powerpoint/2010/main" val="4074034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Organic Carbon</a:t>
            </a:r>
            <a:r>
              <a:rPr lang="en-US" dirty="0"/>
              <a:t/>
            </a:r>
            <a:br>
              <a:rPr lang="en-US" dirty="0"/>
            </a:br>
            <a:endParaRPr lang="en-US" dirty="0"/>
          </a:p>
        </p:txBody>
      </p:sp>
      <p:sp>
        <p:nvSpPr>
          <p:cNvPr id="3" name="Rectangle 2"/>
          <p:cNvSpPr/>
          <p:nvPr/>
        </p:nvSpPr>
        <p:spPr>
          <a:xfrm>
            <a:off x="828675" y="1524000"/>
            <a:ext cx="7467600" cy="4401205"/>
          </a:xfrm>
          <a:prstGeom prst="rect">
            <a:avLst/>
          </a:prstGeom>
        </p:spPr>
        <p:txBody>
          <a:bodyPr wrap="square">
            <a:spAutoFit/>
          </a:bodyPr>
          <a:lstStyle/>
          <a:p>
            <a:pPr marL="285750" indent="-285750">
              <a:buFont typeface="Arial" panose="020B0604020202020204" pitchFamily="34" charset="0"/>
              <a:buChar char="•"/>
            </a:pPr>
            <a:r>
              <a:rPr lang="en-US" sz="2000" dirty="0"/>
              <a:t>The WSM has no state variable corresponding to the WQM organic carbon suite.  Watershed organic carbon loads are derived by ratio to organic nitrogen.  </a:t>
            </a:r>
            <a:endParaRPr lang="en-US" sz="2000" dirty="0" smtClean="0"/>
          </a:p>
          <a:p>
            <a:pPr marL="285750" indent="-285750">
              <a:buFont typeface="Arial" panose="020B0604020202020204" pitchFamily="34" charset="0"/>
              <a:buChar char="•"/>
            </a:pPr>
            <a:r>
              <a:rPr lang="en-US" sz="2000" dirty="0" smtClean="0"/>
              <a:t>The </a:t>
            </a:r>
            <a:r>
              <a:rPr lang="en-US" sz="2000" dirty="0"/>
              <a:t>ratios </a:t>
            </a:r>
            <a:r>
              <a:rPr lang="en-US" sz="2000" dirty="0" smtClean="0"/>
              <a:t>(C:N ≈ 8) </a:t>
            </a:r>
            <a:r>
              <a:rPr lang="en-US" sz="2000" dirty="0"/>
              <a:t>were derived from observations at the river inputs and are adapted here from the 2010 TMDL model (</a:t>
            </a:r>
            <a:r>
              <a:rPr lang="en-US" sz="2000" dirty="0" err="1"/>
              <a:t>Cerco</a:t>
            </a:r>
            <a:r>
              <a:rPr lang="en-US" sz="2000" dirty="0"/>
              <a:t> et al. 2010).  </a:t>
            </a:r>
            <a:endParaRPr lang="en-US" sz="2000" dirty="0" smtClean="0"/>
          </a:p>
          <a:p>
            <a:pPr marL="285750" indent="-285750">
              <a:buFont typeface="Arial" panose="020B0604020202020204" pitchFamily="34" charset="0"/>
              <a:buChar char="•"/>
            </a:pPr>
            <a:r>
              <a:rPr lang="en-US" sz="2000" dirty="0" smtClean="0"/>
              <a:t>The </a:t>
            </a:r>
            <a:r>
              <a:rPr lang="en-US" sz="2000" dirty="0"/>
              <a:t>distribution of watershed organic carbon into WQM state variables is analogous to the process for organic nitrogen.  First, organic carbon is split into dissolved and particulate forms.  Then the particulate organic carbon is routed into three reaction classes.   The splits between particulate and dissolved form are the same as for organic nitrogen.  </a:t>
            </a:r>
            <a:endParaRPr lang="en-US" sz="2000" dirty="0" smtClean="0"/>
          </a:p>
          <a:p>
            <a:pPr marL="285750" indent="-285750">
              <a:buFont typeface="Arial" panose="020B0604020202020204" pitchFamily="34" charset="0"/>
              <a:buChar char="•"/>
            </a:pPr>
            <a:r>
              <a:rPr lang="en-US" sz="2000" dirty="0" smtClean="0"/>
              <a:t>Routing </a:t>
            </a:r>
            <a:r>
              <a:rPr lang="en-US" sz="2000" dirty="0"/>
              <a:t>of particulate organic carbon into reaction classes is conducted via relationships analogous to </a:t>
            </a:r>
            <a:r>
              <a:rPr lang="en-US" sz="2000" dirty="0" smtClean="0"/>
              <a:t>organic nitrogen.  </a:t>
            </a:r>
            <a:endParaRPr lang="en-US" sz="2000" dirty="0"/>
          </a:p>
        </p:txBody>
      </p:sp>
    </p:spTree>
    <p:extLst>
      <p:ext uri="{BB962C8B-B14F-4D97-AF65-F5344CB8AC3E}">
        <p14:creationId xmlns:p14="http://schemas.microsoft.com/office/powerpoint/2010/main" val="28226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Loading Sources</a:t>
            </a:r>
            <a:endParaRPr lang="en-US" b="1" dirty="0"/>
          </a:p>
        </p:txBody>
      </p:sp>
      <p:sp>
        <p:nvSpPr>
          <p:cNvPr id="3" name="TextBox 2"/>
          <p:cNvSpPr txBox="1"/>
          <p:nvPr/>
        </p:nvSpPr>
        <p:spPr>
          <a:xfrm>
            <a:off x="990600" y="1981200"/>
            <a:ext cx="7239000" cy="2308324"/>
          </a:xfrm>
          <a:prstGeom prst="rect">
            <a:avLst/>
          </a:prstGeom>
          <a:noFill/>
        </p:spPr>
        <p:txBody>
          <a:bodyPr wrap="square" rtlCol="0">
            <a:spAutoFit/>
          </a:bodyPr>
          <a:lstStyle/>
          <a:p>
            <a:pPr marL="571500" indent="-571500">
              <a:buFont typeface="Arial" panose="020B0604020202020204" pitchFamily="34" charset="0"/>
              <a:buChar char="•"/>
            </a:pPr>
            <a:r>
              <a:rPr lang="en-US" sz="3600" dirty="0" smtClean="0"/>
              <a:t>Point-Source Loads</a:t>
            </a:r>
          </a:p>
          <a:p>
            <a:pPr marL="571500" indent="-571500">
              <a:buFont typeface="Arial" panose="020B0604020202020204" pitchFamily="34" charset="0"/>
              <a:buChar char="•"/>
            </a:pPr>
            <a:r>
              <a:rPr lang="en-US" sz="3600" dirty="0" smtClean="0"/>
              <a:t>Shoreline Erosion</a:t>
            </a:r>
          </a:p>
          <a:p>
            <a:pPr marL="571500" indent="-571500">
              <a:buFont typeface="Arial" panose="020B0604020202020204" pitchFamily="34" charset="0"/>
              <a:buChar char="•"/>
            </a:pPr>
            <a:r>
              <a:rPr lang="en-US" sz="3600" dirty="0" smtClean="0"/>
              <a:t>Atmospheric Deposition to Water Surface</a:t>
            </a:r>
            <a:endParaRPr lang="en-US" sz="3600" dirty="0"/>
          </a:p>
        </p:txBody>
      </p:sp>
    </p:spTree>
    <p:extLst>
      <p:ext uri="{BB962C8B-B14F-4D97-AF65-F5344CB8AC3E}">
        <p14:creationId xmlns:p14="http://schemas.microsoft.com/office/powerpoint/2010/main" val="37662231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Boundary Conditions at Mouth</a:t>
            </a:r>
            <a:endParaRPr lang="en-US" dirty="0"/>
          </a:p>
        </p:txBody>
      </p:sp>
      <p:pic>
        <p:nvPicPr>
          <p:cNvPr id="2052"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488" t="15208" r="2170" b="10276"/>
          <a:stretch/>
        </p:blipFill>
        <p:spPr bwMode="auto">
          <a:xfrm>
            <a:off x="-71438" y="1600200"/>
            <a:ext cx="9177338"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0250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2909</TotalTime>
  <Words>746</Words>
  <Application>Microsoft Office PowerPoint</Application>
  <PresentationFormat>On-screen Show (4:3)</PresentationFormat>
  <Paragraphs>105</Paragraphs>
  <Slides>15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Office Theme</vt:lpstr>
      <vt:lpstr>Equation.3</vt:lpstr>
      <vt:lpstr>PowerPoint Presentation</vt:lpstr>
      <vt:lpstr>Routing watershed model organic nitrogen into water quality model state variables</vt:lpstr>
      <vt:lpstr>Dissolved organic nitrogen concentration at Station CB1.1, below Susquehanna River inflow</vt:lpstr>
      <vt:lpstr>Splits of particulate organic nitrogen into reactive classes </vt:lpstr>
      <vt:lpstr>Routing watershed model organic and particulate inorganic phosphorus into water quality model state variables</vt:lpstr>
      <vt:lpstr>There are a lot of splits</vt:lpstr>
      <vt:lpstr>Organic Carbon </vt:lpstr>
      <vt:lpstr>Other Loading Sources</vt:lpstr>
      <vt:lpstr>Boundary Conditions at Mouth</vt:lpstr>
      <vt:lpstr>Temperature</vt:lpstr>
      <vt:lpstr>make_daily_hex.f</vt:lpstr>
      <vt:lpstr>make_daily_hex.f</vt:lpstr>
      <vt:lpstr>make_daily_hex.f</vt:lpstr>
      <vt:lpstr>make_daily_hex.f</vt:lpstr>
      <vt:lpstr>Irradiance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 Cerco</dc:creator>
  <cp:lastModifiedBy>Carl Cerco</cp:lastModifiedBy>
  <cp:revision>12</cp:revision>
  <dcterms:created xsi:type="dcterms:W3CDTF">2019-01-08T16:07:44Z</dcterms:created>
  <dcterms:modified xsi:type="dcterms:W3CDTF">2019-01-10T16:36:50Z</dcterms:modified>
</cp:coreProperties>
</file>