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6"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14" autoAdjust="0"/>
    <p:restoredTop sz="94642" autoAdjust="0"/>
  </p:normalViewPr>
  <p:slideViewPr>
    <p:cSldViewPr>
      <p:cViewPr varScale="1">
        <p:scale>
          <a:sx n="85" d="100"/>
          <a:sy n="85" d="100"/>
        </p:scale>
        <p:origin x="-1380" y="-50"/>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86785AC-00E8-4E01-8628-0C47E695CA53}" type="datetimeFigureOut">
              <a:rPr lang="en-US" smtClean="0"/>
              <a:t>1/2/2019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342471696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6785AC-00E8-4E01-8628-0C47E695CA53}" type="datetimeFigureOut">
              <a:rPr lang="en-US" smtClean="0"/>
              <a:t>1/2/2019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3321942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6785AC-00E8-4E01-8628-0C47E695CA53}" type="datetimeFigureOut">
              <a:rPr lang="en-US" smtClean="0"/>
              <a:t>1/2/2019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34760247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86785AC-00E8-4E01-8628-0C47E695CA53}" type="datetimeFigureOut">
              <a:rPr lang="en-US" smtClean="0"/>
              <a:t>1/2/2019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3519018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86785AC-00E8-4E01-8628-0C47E695CA53}" type="datetimeFigureOut">
              <a:rPr lang="en-US" smtClean="0"/>
              <a:t>1/2/2019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230484507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86785AC-00E8-4E01-8628-0C47E695CA53}" type="datetimeFigureOut">
              <a:rPr lang="en-US" smtClean="0"/>
              <a:t>1/2/2019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28704518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86785AC-00E8-4E01-8628-0C47E695CA53}" type="datetimeFigureOut">
              <a:rPr lang="en-US" smtClean="0"/>
              <a:t>1/2/2019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38960667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86785AC-00E8-4E01-8628-0C47E695CA53}" type="datetimeFigureOut">
              <a:rPr lang="en-US" smtClean="0"/>
              <a:t>1/2/2019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102293836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86785AC-00E8-4E01-8628-0C47E695CA53}" type="datetimeFigureOut">
              <a:rPr lang="en-US" smtClean="0"/>
              <a:t>1/2/2019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26231667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6785AC-00E8-4E01-8628-0C47E695CA53}" type="datetimeFigureOut">
              <a:rPr lang="en-US" smtClean="0"/>
              <a:t>1/2/2019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25589267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6785AC-00E8-4E01-8628-0C47E695CA53}" type="datetimeFigureOut">
              <a:rPr lang="en-US" smtClean="0"/>
              <a:t>1/2/2019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3C08526-0D1C-48EA-AEB8-9E86B4E399D5}" type="slidenum">
              <a:rPr lang="en-US" smtClean="0"/>
              <a:t>‹#›</a:t>
            </a:fld>
            <a:endParaRPr lang="en-US"/>
          </a:p>
        </p:txBody>
      </p:sp>
    </p:spTree>
    <p:extLst>
      <p:ext uri="{BB962C8B-B14F-4D97-AF65-F5344CB8AC3E}">
        <p14:creationId xmlns:p14="http://schemas.microsoft.com/office/powerpoint/2010/main" val="18738679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86785AC-00E8-4E01-8628-0C47E695CA53}" type="datetimeFigureOut">
              <a:rPr lang="en-US" smtClean="0"/>
              <a:t>1/2/2019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3C08526-0D1C-48EA-AEB8-9E86B4E399D5}" type="slidenum">
              <a:rPr lang="en-US" smtClean="0"/>
              <a:t>‹#›</a:t>
            </a:fld>
            <a:endParaRPr lang="en-US"/>
          </a:p>
        </p:txBody>
      </p:sp>
    </p:spTree>
    <p:extLst>
      <p:ext uri="{BB962C8B-B14F-4D97-AF65-F5344CB8AC3E}">
        <p14:creationId xmlns:p14="http://schemas.microsoft.com/office/powerpoint/2010/main" val="363411476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Control File</a:t>
            </a:r>
            <a:endParaRPr lang="en-US" dirty="0"/>
          </a:p>
        </p:txBody>
      </p:sp>
      <p:sp>
        <p:nvSpPr>
          <p:cNvPr id="3" name="Rectangle 2"/>
          <p:cNvSpPr/>
          <p:nvPr/>
        </p:nvSpPr>
        <p:spPr>
          <a:xfrm>
            <a:off x="470647" y="1676400"/>
            <a:ext cx="8077200" cy="4524315"/>
          </a:xfrm>
          <a:prstGeom prst="rect">
            <a:avLst/>
          </a:prstGeom>
        </p:spPr>
        <p:txBody>
          <a:bodyPr wrap="square">
            <a:spAutoFit/>
          </a:bodyPr>
          <a:lstStyle/>
          <a:p>
            <a:r>
              <a:rPr lang="en-US" dirty="0"/>
              <a:t>The control file contains the parameters used to run CE-QUAL-ICM.  It consists of card images 80 characters in length.  The for­mat of the input files has been develop­ed in order to take advan­tage of a full-screen text editor.  The control file begins with six lines, which can be used for file iden­tification and are ig­nored by the program.  The rest of the file consists of a line, which con­tains the card identifi­ca­tion and the names of the FORTRAN vari­ables as­sociated with the input card.  The FORTRAN names are right-justified according to the field widths asso­ciated with the input vari­able.  The next line consists of the actual input values.  There are 10 input fields associ­ated with each card although the first field is not used.  Each field has a length of eight charac­ters.  The next line is left blank for ease of display in a full-screen edi­tor.</a:t>
            </a:r>
          </a:p>
          <a:p>
            <a:r>
              <a:rPr lang="en-US" dirty="0"/>
              <a:t> </a:t>
            </a:r>
          </a:p>
          <a:p>
            <a:r>
              <a:rPr lang="en-US" dirty="0"/>
              <a:t>There are </a:t>
            </a:r>
            <a:r>
              <a:rPr lang="en-US" b="1" dirty="0"/>
              <a:t>no</a:t>
            </a:r>
            <a:r>
              <a:rPr lang="en-US" dirty="0"/>
              <a:t> optional cards in the control file - </a:t>
            </a:r>
            <a:r>
              <a:rPr lang="en-US" b="1" dirty="0"/>
              <a:t>each card is required</a:t>
            </a:r>
            <a:r>
              <a:rPr lang="en-US" dirty="0"/>
              <a:t> although there may be no values as­sociated with the card.  The following pages contain a descrip­tion of each card.  </a:t>
            </a:r>
            <a:r>
              <a:rPr lang="en-US" b="1" dirty="0"/>
              <a:t>All charac­ter inputs must be capitalized except the TITLE cards</a:t>
            </a:r>
            <a:r>
              <a:rPr lang="en-US" dirty="0"/>
              <a:t> or the variable will take on the </a:t>
            </a:r>
            <a:r>
              <a:rPr lang="en-US" b="1" dirty="0"/>
              <a:t>default</a:t>
            </a:r>
            <a:r>
              <a:rPr lang="en-US" dirty="0"/>
              <a:t> value.</a:t>
            </a:r>
          </a:p>
        </p:txBody>
      </p:sp>
    </p:spTree>
    <p:extLst>
      <p:ext uri="{BB962C8B-B14F-4D97-AF65-F5344CB8AC3E}">
        <p14:creationId xmlns:p14="http://schemas.microsoft.com/office/powerpoint/2010/main" val="111922359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External Loads Files</a:t>
            </a:r>
            <a:endParaRPr lang="en-US" dirty="0"/>
          </a:p>
        </p:txBody>
      </p:sp>
      <p:sp>
        <p:nvSpPr>
          <p:cNvPr id="3" name="TextBox 2"/>
          <p:cNvSpPr txBox="1"/>
          <p:nvPr/>
        </p:nvSpPr>
        <p:spPr>
          <a:xfrm>
            <a:off x="990600" y="1905000"/>
            <a:ext cx="7467600" cy="2585323"/>
          </a:xfrm>
          <a:prstGeom prst="rect">
            <a:avLst/>
          </a:prstGeom>
          <a:noFill/>
        </p:spPr>
        <p:txBody>
          <a:bodyPr wrap="square" rtlCol="0">
            <a:spAutoFit/>
          </a:bodyPr>
          <a:lstStyle/>
          <a:p>
            <a:r>
              <a:rPr lang="en-US" dirty="0" smtClean="0"/>
              <a:t>NPSLN = NCP  You must specify the number of loads for the number of constituents specified in the MODULES statement (36 for Chesapeake Bay).</a:t>
            </a:r>
          </a:p>
          <a:p>
            <a:endParaRPr lang="en-US" dirty="0"/>
          </a:p>
          <a:p>
            <a:r>
              <a:rPr lang="en-US" dirty="0" smtClean="0"/>
              <a:t>NPSLB is specified for the number of active constituents (NAC = 28 for Chesapeake Bay). You must </a:t>
            </a:r>
            <a:r>
              <a:rPr lang="en-US" dirty="0" err="1" smtClean="0"/>
              <a:t>specifiy</a:t>
            </a:r>
            <a:r>
              <a:rPr lang="en-US" dirty="0" smtClean="0"/>
              <a:t> NPSLB even if a constituent has no loads e.g. temperature.</a:t>
            </a:r>
          </a:p>
          <a:p>
            <a:endParaRPr lang="en-US" dirty="0"/>
          </a:p>
          <a:p>
            <a:r>
              <a:rPr lang="en-US" dirty="0" smtClean="0"/>
              <a:t>Loads must be specified for all active constituents, even if there is no load.  In that case, the load is zero.</a:t>
            </a:r>
            <a:endParaRPr lang="en-US" dirty="0"/>
          </a:p>
        </p:txBody>
      </p:sp>
    </p:spTree>
    <p:extLst>
      <p:ext uri="{BB962C8B-B14F-4D97-AF65-F5344CB8AC3E}">
        <p14:creationId xmlns:p14="http://schemas.microsoft.com/office/powerpoint/2010/main" val="21576432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The Boundary Conditions File</a:t>
            </a:r>
            <a:r>
              <a:rPr lang="en-US" dirty="0"/>
              <a:t/>
            </a:r>
            <a:br>
              <a:rPr lang="en-US" dirty="0"/>
            </a:br>
            <a:endParaRPr lang="en-US" dirty="0"/>
          </a:p>
        </p:txBody>
      </p:sp>
      <p:sp>
        <p:nvSpPr>
          <p:cNvPr id="3" name="Rectangle 2"/>
          <p:cNvSpPr/>
          <p:nvPr/>
        </p:nvSpPr>
        <p:spPr>
          <a:xfrm>
            <a:off x="381000" y="1828800"/>
            <a:ext cx="8305800" cy="4247317"/>
          </a:xfrm>
          <a:prstGeom prst="rect">
            <a:avLst/>
          </a:prstGeom>
        </p:spPr>
        <p:txBody>
          <a:bodyPr wrap="square">
            <a:spAutoFit/>
          </a:bodyPr>
          <a:lstStyle/>
          <a:p>
            <a:r>
              <a:rPr lang="en-US" dirty="0"/>
              <a:t>This file specifies boundary concentrations for all constituents at each boundary face.  The file consists of three portions.  The first three lines contain header information skipped over by a FORMAT statement.  Next, the number of flow faces that are open boundaries is specified.  Then the boundary concentrations are input.</a:t>
            </a:r>
          </a:p>
          <a:p>
            <a:r>
              <a:rPr lang="en-US" dirty="0"/>
              <a:t> </a:t>
            </a:r>
          </a:p>
          <a:p>
            <a:r>
              <a:rPr lang="en-US" dirty="0" smtClean="0"/>
              <a:t>The </a:t>
            </a:r>
            <a:r>
              <a:rPr lang="en-US" dirty="0"/>
              <a:t>number specified for boundary faces must agree with the number of boundary faces in the map file.  These are indicated by pairs of zeroes for the ILB (I left box) and IB (I box) or for JB (J box) and JRB (J right box).  </a:t>
            </a:r>
            <a:r>
              <a:rPr lang="en-US" b="1" dirty="0">
                <a:solidFill>
                  <a:srgbClr val="FF0000"/>
                </a:solidFill>
              </a:rPr>
              <a:t>The boundary concentrations are entered in the order in which they are encountered within the model code.  This is the same order in which the zero pairs occur in the map file.  </a:t>
            </a:r>
            <a:r>
              <a:rPr lang="en-US" dirty="0"/>
              <a:t>When ICM is coupled to CH3D, the faces are ordered along one CH3D axis, then along the other axis, for each level from surface to bottom.  This convention can be awkward.  Usually, a preprocessor is employed to translate between convenient boundary specification (e.g. by location or source) and the model format.  B</a:t>
            </a:r>
            <a:r>
              <a:rPr lang="en-US" dirty="0" smtClean="0"/>
              <a:t>oundary </a:t>
            </a:r>
            <a:r>
              <a:rPr lang="en-US" dirty="0"/>
              <a:t>concentrations must be specified for each of the </a:t>
            </a:r>
            <a:r>
              <a:rPr lang="en-US" dirty="0" smtClean="0"/>
              <a:t>active constituents (NAC = 28 for Chesapeake Bay).  </a:t>
            </a:r>
            <a:endParaRPr lang="en-US" dirty="0"/>
          </a:p>
        </p:txBody>
      </p:sp>
    </p:spTree>
    <p:extLst>
      <p:ext uri="{BB962C8B-B14F-4D97-AF65-F5344CB8AC3E}">
        <p14:creationId xmlns:p14="http://schemas.microsoft.com/office/powerpoint/2010/main" val="100446804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The Boundary Conditions File</a:t>
            </a:r>
            <a:endParaRPr lang="en-US" dirty="0"/>
          </a:p>
        </p:txBody>
      </p:sp>
      <p:sp>
        <p:nvSpPr>
          <p:cNvPr id="3" name="Rectangle 2"/>
          <p:cNvSpPr/>
          <p:nvPr/>
        </p:nvSpPr>
        <p:spPr>
          <a:xfrm>
            <a:off x="838200" y="1997839"/>
            <a:ext cx="7315200" cy="2308324"/>
          </a:xfrm>
          <a:prstGeom prst="rect">
            <a:avLst/>
          </a:prstGeom>
        </p:spPr>
        <p:txBody>
          <a:bodyPr wrap="square">
            <a:spAutoFit/>
          </a:bodyPr>
          <a:lstStyle/>
          <a:p>
            <a:r>
              <a:rPr lang="en-US" dirty="0" smtClean="0"/>
              <a:t>As with loads, boundary conditions remain constant until updated.</a:t>
            </a:r>
          </a:p>
          <a:p>
            <a:endParaRPr lang="en-US" dirty="0"/>
          </a:p>
          <a:p>
            <a:r>
              <a:rPr lang="en-US" dirty="0" smtClean="0"/>
              <a:t>Our </a:t>
            </a:r>
            <a:r>
              <a:rPr lang="en-US" dirty="0"/>
              <a:t>convention is to specify loads of carbon, nitrogen, phosphorus, </a:t>
            </a:r>
            <a:r>
              <a:rPr lang="en-US" dirty="0" smtClean="0"/>
              <a:t>and </a:t>
            </a:r>
            <a:r>
              <a:rPr lang="en-US" dirty="0"/>
              <a:t>solids at river inflows.  In this case, boundary concentrations are specified as zero so that loads are not input twice. </a:t>
            </a:r>
            <a:r>
              <a:rPr lang="en-US" dirty="0" smtClean="0"/>
              <a:t>Our convention is not a rule, however.  The user may specify pollutant concentrations at inflows, if desired.  </a:t>
            </a:r>
          </a:p>
          <a:p>
            <a:r>
              <a:rPr lang="en-US" dirty="0" smtClean="0"/>
              <a:t>Concentrations </a:t>
            </a:r>
            <a:r>
              <a:rPr lang="en-US" dirty="0"/>
              <a:t>of all substances are conventionally specified at open boundaries such as the junction between an estuary and the ocean.  </a:t>
            </a:r>
          </a:p>
        </p:txBody>
      </p:sp>
    </p:spTree>
    <p:extLst>
      <p:ext uri="{BB962C8B-B14F-4D97-AF65-F5344CB8AC3E}">
        <p14:creationId xmlns:p14="http://schemas.microsoft.com/office/powerpoint/2010/main" val="232939535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HYDC Options</a:t>
            </a:r>
            <a:endParaRPr lang="en-US" dirty="0"/>
          </a:p>
        </p:txBody>
      </p:sp>
      <p:sp>
        <p:nvSpPr>
          <p:cNvPr id="5" name="TextBox 4"/>
          <p:cNvSpPr txBox="1"/>
          <p:nvPr/>
        </p:nvSpPr>
        <p:spPr>
          <a:xfrm>
            <a:off x="914400" y="1676400"/>
            <a:ext cx="7696200" cy="2308324"/>
          </a:xfrm>
          <a:prstGeom prst="rect">
            <a:avLst/>
          </a:prstGeom>
          <a:noFill/>
        </p:spPr>
        <p:txBody>
          <a:bodyPr wrap="square" rtlCol="0">
            <a:spAutoFit/>
          </a:bodyPr>
          <a:lstStyle/>
          <a:p>
            <a:r>
              <a:rPr lang="en-US" dirty="0" smtClean="0"/>
              <a:t>BINARY – Three dimensional binary input, Z-grid</a:t>
            </a:r>
          </a:p>
          <a:p>
            <a:endParaRPr lang="en-US" dirty="0"/>
          </a:p>
          <a:p>
            <a:r>
              <a:rPr lang="en-US" dirty="0" smtClean="0"/>
              <a:t>ASCII – Text input, 1, 2, or 3 dimensions</a:t>
            </a:r>
          </a:p>
          <a:p>
            <a:endParaRPr lang="en-US" dirty="0"/>
          </a:p>
          <a:p>
            <a:r>
              <a:rPr lang="en-US" dirty="0" smtClean="0"/>
              <a:t>DEPTH_AV – Two dimensional (longitudinal/lateral) binary input</a:t>
            </a:r>
          </a:p>
          <a:p>
            <a:endParaRPr lang="en-US" dirty="0"/>
          </a:p>
          <a:p>
            <a:r>
              <a:rPr lang="en-US" dirty="0" smtClean="0"/>
              <a:t>SIGMA_HYDRO – Hardwired to .FALSE. in code.  A switch to .TRUE. is compatible with EFDC</a:t>
            </a:r>
            <a:endParaRPr lang="en-US" dirty="0"/>
          </a:p>
        </p:txBody>
      </p:sp>
    </p:spTree>
    <p:extLst>
      <p:ext uri="{BB962C8B-B14F-4D97-AF65-F5344CB8AC3E}">
        <p14:creationId xmlns:p14="http://schemas.microsoft.com/office/powerpoint/2010/main" val="267922577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Horizontal Diffusion (HDIFF)</a:t>
            </a:r>
            <a:r>
              <a:rPr lang="en-US" dirty="0"/>
              <a:t/>
            </a:r>
            <a:br>
              <a:rPr lang="en-US" dirty="0"/>
            </a:br>
            <a:endParaRPr lang="en-US" dirty="0"/>
          </a:p>
        </p:txBody>
      </p:sp>
      <p:sp>
        <p:nvSpPr>
          <p:cNvPr id="3" name="Rectangle 2"/>
          <p:cNvSpPr/>
          <p:nvPr/>
        </p:nvSpPr>
        <p:spPr>
          <a:xfrm>
            <a:off x="762000" y="1905000"/>
            <a:ext cx="8077200" cy="3693319"/>
          </a:xfrm>
          <a:prstGeom prst="rect">
            <a:avLst/>
          </a:prstGeom>
        </p:spPr>
        <p:txBody>
          <a:bodyPr wrap="square">
            <a:spAutoFit/>
          </a:bodyPr>
          <a:lstStyle/>
          <a:p>
            <a:r>
              <a:rPr lang="en-US" b="1" dirty="0"/>
              <a:t>Field		Name		</a:t>
            </a:r>
            <a:r>
              <a:rPr lang="en-US" b="1" dirty="0" smtClean="0"/>
              <a:t>Value Description</a:t>
            </a:r>
            <a:endParaRPr lang="en-US" dirty="0"/>
          </a:p>
          <a:p>
            <a:r>
              <a:rPr lang="en-US" dirty="0"/>
              <a:t>  1		</a:t>
            </a:r>
            <a:r>
              <a:rPr lang="en-US" dirty="0" smtClean="0"/>
              <a:t>XYDF</a:t>
            </a:r>
            <a:r>
              <a:rPr lang="en-US" dirty="0"/>
              <a:t>		</a:t>
            </a:r>
            <a:r>
              <a:rPr lang="en-US" dirty="0" smtClean="0"/>
              <a:t>Real   Value </a:t>
            </a:r>
            <a:r>
              <a:rPr lang="en-US" dirty="0"/>
              <a:t>for horizontal diffusion (m</a:t>
            </a:r>
            <a:r>
              <a:rPr lang="en-US" baseline="30000" dirty="0"/>
              <a:t>2</a:t>
            </a:r>
            <a:r>
              <a:rPr lang="en-US" dirty="0"/>
              <a:t> s</a:t>
            </a:r>
            <a:r>
              <a:rPr lang="en-US" baseline="30000" dirty="0"/>
              <a:t>-1</a:t>
            </a:r>
            <a:r>
              <a:rPr lang="en-US" dirty="0"/>
              <a:t>)</a:t>
            </a:r>
          </a:p>
          <a:p>
            <a:r>
              <a:rPr lang="en-US" dirty="0"/>
              <a:t>  2		</a:t>
            </a:r>
            <a:r>
              <a:rPr lang="en-US" dirty="0" smtClean="0"/>
              <a:t>ZDFMUL</a:t>
            </a:r>
            <a:r>
              <a:rPr lang="en-US" dirty="0"/>
              <a:t>	</a:t>
            </a:r>
            <a:r>
              <a:rPr lang="en-US" dirty="0" smtClean="0"/>
              <a:t>	Real   Multiplier </a:t>
            </a:r>
            <a:r>
              <a:rPr lang="en-US" dirty="0"/>
              <a:t>for vertical diffusion</a:t>
            </a:r>
          </a:p>
          <a:p>
            <a:r>
              <a:rPr lang="en-US" dirty="0"/>
              <a:t>  </a:t>
            </a:r>
          </a:p>
          <a:p>
            <a:r>
              <a:rPr lang="en-US" dirty="0"/>
              <a:t>The first application of the water-quality model was in a system with negligible horizontal dispersion.  To minimize the size of the hydrodynamic file, dispersion was specified once in the control file rather than written out by the hydrodynamic model at every cell interface, at every time step.  This feature is still in place when the BINARY or DEPTH_AV hydrodynamic options are employed.   Spatially-variable dispersion is a feature of the model code but the user must perform revisions to read dispersion in binary format.  When the ASCII option is employed, spatially- and temporally-varying horizontal dispersion is specified in the hydrodynamic file and the field on this card is ignored.</a:t>
            </a:r>
          </a:p>
        </p:txBody>
      </p:sp>
    </p:spTree>
    <p:extLst>
      <p:ext uri="{BB962C8B-B14F-4D97-AF65-F5344CB8AC3E}">
        <p14:creationId xmlns:p14="http://schemas.microsoft.com/office/powerpoint/2010/main" val="35382556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Active Constituents (ACT CST)</a:t>
            </a:r>
            <a:r>
              <a:rPr lang="en-US" dirty="0"/>
              <a:t/>
            </a:r>
            <a:br>
              <a:rPr lang="en-US" dirty="0"/>
            </a:br>
            <a:endParaRPr lang="en-US" dirty="0"/>
          </a:p>
        </p:txBody>
      </p:sp>
      <p:sp>
        <p:nvSpPr>
          <p:cNvPr id="3" name="Rectangle 2"/>
          <p:cNvSpPr/>
          <p:nvPr/>
        </p:nvSpPr>
        <p:spPr>
          <a:xfrm>
            <a:off x="762000" y="2362200"/>
            <a:ext cx="7620000" cy="2585323"/>
          </a:xfrm>
          <a:prstGeom prst="rect">
            <a:avLst/>
          </a:prstGeom>
        </p:spPr>
        <p:txBody>
          <a:bodyPr wrap="square">
            <a:spAutoFit/>
          </a:bodyPr>
          <a:lstStyle/>
          <a:p>
            <a:r>
              <a:rPr lang="en-US" b="1" dirty="0"/>
              <a:t>Field	</a:t>
            </a:r>
            <a:r>
              <a:rPr lang="en-US" b="1" dirty="0" smtClean="0"/>
              <a:t>Name</a:t>
            </a:r>
            <a:r>
              <a:rPr lang="en-US" b="1" dirty="0"/>
              <a:t>	</a:t>
            </a:r>
            <a:r>
              <a:rPr lang="en-US" b="1" dirty="0" smtClean="0"/>
              <a:t>Value</a:t>
            </a:r>
            <a:r>
              <a:rPr lang="en-US" b="1" dirty="0"/>
              <a:t>	</a:t>
            </a:r>
            <a:r>
              <a:rPr lang="en-US" b="1" dirty="0" smtClean="0"/>
              <a:t>	Description</a:t>
            </a:r>
            <a:endParaRPr lang="en-US" dirty="0"/>
          </a:p>
          <a:p>
            <a:r>
              <a:rPr lang="en-US" dirty="0"/>
              <a:t>1-27	</a:t>
            </a:r>
            <a:r>
              <a:rPr lang="en-US" dirty="0" smtClean="0"/>
              <a:t>ACC</a:t>
            </a:r>
            <a:r>
              <a:rPr lang="en-US" dirty="0"/>
              <a:t>	</a:t>
            </a:r>
            <a:r>
              <a:rPr lang="en-US" dirty="0" smtClean="0"/>
              <a:t>Character</a:t>
            </a:r>
            <a:r>
              <a:rPr lang="en-US" dirty="0"/>
              <a:t>		Turns on/off constituent calculations</a:t>
            </a:r>
          </a:p>
          <a:p>
            <a:r>
              <a:rPr lang="en-US" dirty="0"/>
              <a:t> </a:t>
            </a:r>
          </a:p>
          <a:p>
            <a:r>
              <a:rPr lang="en-US" dirty="0"/>
              <a:t>This card allows the user to turn on/off a state variable for a simula­tion.  Care must be taken when exercising this option because of the interaction of the state variables in the kinetic formulations.  T</a:t>
            </a:r>
            <a:r>
              <a:rPr lang="en-US" dirty="0" smtClean="0"/>
              <a:t>his </a:t>
            </a:r>
            <a:r>
              <a:rPr lang="en-US" dirty="0"/>
              <a:t>option </a:t>
            </a:r>
            <a:r>
              <a:rPr lang="en-US" dirty="0" smtClean="0"/>
              <a:t>can be used </a:t>
            </a:r>
            <a:r>
              <a:rPr lang="en-US" dirty="0"/>
              <a:t>when initially calibrating the water-quality model transport to the hydro­dynamic model transport using salinity.  This option turns off computations only.  All state variables must still be included in load files, boundary conditions, etc. </a:t>
            </a:r>
          </a:p>
        </p:txBody>
      </p:sp>
    </p:spTree>
    <p:extLst>
      <p:ext uri="{BB962C8B-B14F-4D97-AF65-F5344CB8AC3E}">
        <p14:creationId xmlns:p14="http://schemas.microsoft.com/office/powerpoint/2010/main" val="13090077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2286000" y="1859340"/>
            <a:ext cx="4572000" cy="3139321"/>
          </a:xfrm>
          <a:prstGeom prst="rect">
            <a:avLst/>
          </a:prstGeom>
        </p:spPr>
        <p:txBody>
          <a:bodyPr>
            <a:spAutoFit/>
          </a:bodyPr>
          <a:lstStyle/>
          <a:p>
            <a:r>
              <a:rPr lang="en-US" dirty="0"/>
              <a:t> MODULE SIZES</a:t>
            </a:r>
          </a:p>
          <a:p>
            <a:r>
              <a:rPr lang="en-US" dirty="0"/>
              <a:t>C***** Parameter declarations</a:t>
            </a:r>
          </a:p>
          <a:p>
            <a:r>
              <a:rPr lang="en-US" dirty="0"/>
              <a:t>C***** CHESAPEAKE BAY 50,000 CELL MODEL  /</a:t>
            </a:r>
            <a:r>
              <a:rPr lang="en-US" dirty="0" err="1"/>
              <a:t>mnt</a:t>
            </a:r>
            <a:r>
              <a:rPr lang="en-US" dirty="0"/>
              <a:t>/cercolx1/1994_HYDRO</a:t>
            </a:r>
          </a:p>
          <a:p>
            <a:r>
              <a:rPr lang="en-US" dirty="0"/>
              <a:t> </a:t>
            </a:r>
          </a:p>
          <a:p>
            <a:r>
              <a:rPr lang="en-US" dirty="0"/>
              <a:t>      INTEGER,PARAMETER :: NCP=36,</a:t>
            </a:r>
          </a:p>
          <a:p>
            <a:r>
              <a:rPr lang="en-US" dirty="0"/>
              <a:t>c    .                     NBP=56920,</a:t>
            </a:r>
          </a:p>
          <a:p>
            <a:r>
              <a:rPr lang="fr-FR" dirty="0"/>
              <a:t>c    .                     NQFP=147941,</a:t>
            </a:r>
            <a:endParaRPr lang="en-US" dirty="0"/>
          </a:p>
          <a:p>
            <a:r>
              <a:rPr lang="fr-FR" dirty="0"/>
              <a:t>c    .                     NHQP=102085,</a:t>
            </a:r>
            <a:endParaRPr lang="en-US" dirty="0"/>
          </a:p>
          <a:p>
            <a:r>
              <a:rPr lang="fr-FR" dirty="0"/>
              <a:t>c    .                     NSQFP=20439,</a:t>
            </a:r>
            <a:endParaRPr lang="en-US" dirty="0"/>
          </a:p>
          <a:p>
            <a:r>
              <a:rPr lang="en-US" dirty="0"/>
              <a:t>c    .                     NSBP=11064,</a:t>
            </a:r>
          </a:p>
        </p:txBody>
      </p:sp>
    </p:spTree>
    <p:extLst>
      <p:ext uri="{BB962C8B-B14F-4D97-AF65-F5344CB8AC3E}">
        <p14:creationId xmlns:p14="http://schemas.microsoft.com/office/powerpoint/2010/main" val="321813460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152400" y="914400"/>
            <a:ext cx="4038600" cy="5078313"/>
          </a:xfrm>
          <a:prstGeom prst="rect">
            <a:avLst/>
          </a:prstGeom>
        </p:spPr>
        <p:txBody>
          <a:bodyPr wrap="square">
            <a:spAutoFit/>
          </a:bodyPr>
          <a:lstStyle/>
          <a:p>
            <a:r>
              <a:rPr lang="en-US" dirty="0" smtClean="0"/>
              <a:t>      CNAME(1)  =  'Temperature'</a:t>
            </a:r>
          </a:p>
          <a:p>
            <a:r>
              <a:rPr lang="en-US" dirty="0" smtClean="0"/>
              <a:t>      </a:t>
            </a:r>
            <a:r>
              <a:rPr lang="en-US" dirty="0"/>
              <a:t>CNAME(2)  =  'Salinity'</a:t>
            </a:r>
          </a:p>
          <a:p>
            <a:r>
              <a:rPr lang="en-US" dirty="0"/>
              <a:t>      CNAME(3)  =  'Inorganic Solids'</a:t>
            </a:r>
          </a:p>
          <a:p>
            <a:r>
              <a:rPr lang="en-US" dirty="0"/>
              <a:t>      CNAME(4)  =  'Algal Group 1'</a:t>
            </a:r>
          </a:p>
          <a:p>
            <a:r>
              <a:rPr lang="en-US" dirty="0"/>
              <a:t>      CNAME(5)  =  'Algal Group 2' </a:t>
            </a:r>
          </a:p>
          <a:p>
            <a:r>
              <a:rPr lang="en-US" dirty="0"/>
              <a:t>      CNAME(6)  =  'Algal Group 3'</a:t>
            </a:r>
          </a:p>
          <a:p>
            <a:r>
              <a:rPr lang="en-US" dirty="0"/>
              <a:t>      CNAME(7)  =  'Zooplankton Group 1'</a:t>
            </a:r>
          </a:p>
          <a:p>
            <a:r>
              <a:rPr lang="en-US" dirty="0"/>
              <a:t>      CNAME(8)  =  'Zooplankton Group 2'</a:t>
            </a:r>
          </a:p>
          <a:p>
            <a:r>
              <a:rPr lang="en-US" dirty="0"/>
              <a:t>      CNAME(9)  =  'Labile DOC'           </a:t>
            </a:r>
          </a:p>
          <a:p>
            <a:r>
              <a:rPr lang="en-US" dirty="0"/>
              <a:t>      CNAME(10) =  'Refractory DOC'      </a:t>
            </a:r>
          </a:p>
          <a:p>
            <a:r>
              <a:rPr lang="en-US" dirty="0"/>
              <a:t>      CNAME(11) =  'Labile POC'                 </a:t>
            </a:r>
          </a:p>
          <a:p>
            <a:r>
              <a:rPr lang="en-US" dirty="0"/>
              <a:t>      CNAME(12) =  'Refractory POC'      </a:t>
            </a:r>
          </a:p>
          <a:p>
            <a:r>
              <a:rPr lang="en-US" dirty="0"/>
              <a:t>      CNAME(13) =  'Ammonium'</a:t>
            </a:r>
          </a:p>
          <a:p>
            <a:r>
              <a:rPr lang="en-US" dirty="0"/>
              <a:t>      CNAME(14) =  'Nitrate-nitrite' </a:t>
            </a:r>
          </a:p>
          <a:p>
            <a:r>
              <a:rPr lang="en-US" dirty="0"/>
              <a:t>      CNAME(15) =  'Urea'             </a:t>
            </a:r>
          </a:p>
          <a:p>
            <a:r>
              <a:rPr lang="en-US" dirty="0"/>
              <a:t>      CNAME(16) =  'Labile DON'                 </a:t>
            </a:r>
          </a:p>
          <a:p>
            <a:r>
              <a:rPr lang="en-US" dirty="0"/>
              <a:t>      CNAME(17) =  'Refractory DON'      </a:t>
            </a:r>
          </a:p>
          <a:p>
            <a:r>
              <a:rPr lang="en-US" dirty="0"/>
              <a:t>      CNAME(18) =  'Labile PON'                 </a:t>
            </a:r>
          </a:p>
        </p:txBody>
      </p:sp>
      <p:sp>
        <p:nvSpPr>
          <p:cNvPr id="4" name="Rectangle 3"/>
          <p:cNvSpPr/>
          <p:nvPr/>
        </p:nvSpPr>
        <p:spPr>
          <a:xfrm>
            <a:off x="4191000" y="923365"/>
            <a:ext cx="4572000" cy="5078313"/>
          </a:xfrm>
          <a:prstGeom prst="rect">
            <a:avLst/>
          </a:prstGeom>
        </p:spPr>
        <p:txBody>
          <a:bodyPr>
            <a:spAutoFit/>
          </a:bodyPr>
          <a:lstStyle/>
          <a:p>
            <a:r>
              <a:rPr lang="en-US" dirty="0"/>
              <a:t> </a:t>
            </a:r>
            <a:r>
              <a:rPr lang="en-US" dirty="0" smtClean="0"/>
              <a:t>    CNAME(19</a:t>
            </a:r>
            <a:r>
              <a:rPr lang="en-US" dirty="0"/>
              <a:t>) =  'Refractory PON'      </a:t>
            </a:r>
          </a:p>
          <a:p>
            <a:r>
              <a:rPr lang="en-US" dirty="0"/>
              <a:t>      CNAME(20) =  'Total phosphate'</a:t>
            </a:r>
          </a:p>
          <a:p>
            <a:r>
              <a:rPr lang="en-US" dirty="0"/>
              <a:t>      CNAME(21) =  'Labile DOP'                 </a:t>
            </a:r>
          </a:p>
          <a:p>
            <a:r>
              <a:rPr lang="en-US" dirty="0"/>
              <a:t>      CNAME(22) =  'Refractory DOP'      </a:t>
            </a:r>
          </a:p>
          <a:p>
            <a:r>
              <a:rPr lang="en-US" dirty="0"/>
              <a:t>      CNAME(23) =  'Labile POP'                 </a:t>
            </a:r>
          </a:p>
          <a:p>
            <a:r>
              <a:rPr lang="en-US" dirty="0"/>
              <a:t>      CNAME(24) =  'Refractory POP'      </a:t>
            </a:r>
          </a:p>
          <a:p>
            <a:r>
              <a:rPr lang="en-US" dirty="0"/>
              <a:t>      CNAME(25) =  'Particulate Inorganic P'</a:t>
            </a:r>
          </a:p>
          <a:p>
            <a:r>
              <a:rPr lang="en-US" dirty="0"/>
              <a:t>      CNAME(26) =  'COD'</a:t>
            </a:r>
          </a:p>
          <a:p>
            <a:r>
              <a:rPr lang="en-US" dirty="0"/>
              <a:t>      CNAME(27) =  'Dissolved oxygen'</a:t>
            </a:r>
          </a:p>
          <a:p>
            <a:r>
              <a:rPr lang="en-US" dirty="0"/>
              <a:t>      CNAME(28) =  'Particulate silica  '</a:t>
            </a:r>
          </a:p>
          <a:p>
            <a:r>
              <a:rPr lang="en-US" dirty="0"/>
              <a:t>      CNAME(29) =  'Dissolved silica'</a:t>
            </a:r>
          </a:p>
          <a:p>
            <a:r>
              <a:rPr lang="en-US" dirty="0"/>
              <a:t>      CNAME(30) =  'G3POC'</a:t>
            </a:r>
          </a:p>
          <a:p>
            <a:r>
              <a:rPr lang="en-US" dirty="0"/>
              <a:t>      CNAME(31) =  'G3PON'</a:t>
            </a:r>
          </a:p>
          <a:p>
            <a:r>
              <a:rPr lang="en-US" dirty="0"/>
              <a:t>      CNAME(32) =  'G3POP'</a:t>
            </a:r>
          </a:p>
          <a:p>
            <a:r>
              <a:rPr lang="en-US" dirty="0"/>
              <a:t>      CNAME(33) =  'Clay'</a:t>
            </a:r>
          </a:p>
          <a:p>
            <a:r>
              <a:rPr lang="en-US" dirty="0"/>
              <a:t>      CNAME(34) =  'Silt'</a:t>
            </a:r>
          </a:p>
          <a:p>
            <a:r>
              <a:rPr lang="en-US" dirty="0"/>
              <a:t>      CNAME(35) =  'Sand'</a:t>
            </a:r>
          </a:p>
          <a:p>
            <a:r>
              <a:rPr lang="en-US" dirty="0"/>
              <a:t>      CNAME(36) =  'Org </a:t>
            </a:r>
            <a:r>
              <a:rPr lang="en-US" dirty="0" err="1"/>
              <a:t>Sed</a:t>
            </a:r>
            <a:r>
              <a:rPr lang="en-US" dirty="0"/>
              <a:t>'</a:t>
            </a:r>
          </a:p>
        </p:txBody>
      </p:sp>
    </p:spTree>
    <p:extLst>
      <p:ext uri="{BB962C8B-B14F-4D97-AF65-F5344CB8AC3E}">
        <p14:creationId xmlns:p14="http://schemas.microsoft.com/office/powerpoint/2010/main" val="202302908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extLst>
              <p:ext uri="{D42A27DB-BD31-4B8C-83A1-F6EECF244321}">
                <p14:modId xmlns:p14="http://schemas.microsoft.com/office/powerpoint/2010/main" val="2099877488"/>
              </p:ext>
            </p:extLst>
          </p:nvPr>
        </p:nvGraphicFramePr>
        <p:xfrm>
          <a:off x="1828800" y="990600"/>
          <a:ext cx="5791200" cy="4900867"/>
        </p:xfrm>
        <a:graphic>
          <a:graphicData uri="http://schemas.openxmlformats.org/drawingml/2006/table">
            <a:tbl>
              <a:tblPr>
                <a:tableStyleId>{5C22544A-7EE6-4342-B048-85BDC9FD1C3A}</a:tableStyleId>
              </a:tblPr>
              <a:tblGrid>
                <a:gridCol w="2895600"/>
                <a:gridCol w="2895600"/>
              </a:tblGrid>
              <a:tr h="0">
                <a:tc gridSpan="2">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0"/>
                        </a:spcAft>
                      </a:pPr>
                      <a:r>
                        <a:rPr lang="en-US" sz="1400">
                          <a:effectLst/>
                        </a:rPr>
                        <a:t>Table 2-1</a:t>
                      </a:r>
                    </a:p>
                    <a:p>
                      <a:pPr marL="0" marR="0">
                        <a:lnSpc>
                          <a:spcPct val="115000"/>
                        </a:lnSpc>
                        <a:spcBef>
                          <a:spcPts val="0"/>
                        </a:spcBef>
                        <a:spcAft>
                          <a:spcPts val="290"/>
                        </a:spcAft>
                      </a:pPr>
                      <a:r>
                        <a:rPr lang="en-US" sz="1400">
                          <a:effectLst/>
                        </a:rPr>
                        <a:t>Water Quality Model State Variables</a:t>
                      </a:r>
                      <a:endParaRPr lang="en-US" sz="1400">
                        <a:effectLst/>
                        <a:latin typeface="Times New Roman"/>
                        <a:ea typeface="Times New Roman"/>
                        <a:cs typeface="Times New Roman"/>
                      </a:endParaRPr>
                    </a:p>
                  </a:txBody>
                  <a:tcPr marL="76200" marR="76200" marT="0" marB="0"/>
                </a:tc>
                <a:tc hMerge="1">
                  <a:txBody>
                    <a:bodyPr/>
                    <a:lstStyle/>
                    <a:p>
                      <a:endParaRPr lang="en-US"/>
                    </a:p>
                  </a:txBody>
                  <a:tcPr/>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Temperature</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Salinity</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Fixed Solids</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Freshwater Algae</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Spring Diatoms</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Other (Green) Algae</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Dissolved Organic Carbon</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Labile Particulate Organic Carbon</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Refractory Particulate Organic Carbon</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G3 Particulate Organic Carbon</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Ammonium</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Nitrate+Nitrite</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Dissolved Organic Nitrogen</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Labile Particulate Organic Nitrogen</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Refractory Particulate Organic Nitrogen</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G3 Particulate Organic Nitrogen</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Phosphate</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Dissolved Organic Phosphorus</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Labile Particulate Organic Phosphorus</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Refractory Particulate Organic Phosphorus</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G3 Particulate Organic Phosphorus</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Particulate Inorganic Phosphorus</a:t>
                      </a:r>
                      <a:endParaRPr lang="en-US" sz="1400">
                        <a:effectLst/>
                        <a:latin typeface="Times New Roman"/>
                        <a:ea typeface="Times New Roman"/>
                        <a:cs typeface="Times New Roman"/>
                      </a:endParaRPr>
                    </a:p>
                  </a:txBody>
                  <a:tcPr marL="76200" marR="76200" marT="0" marB="0"/>
                </a:tc>
              </a:tr>
              <a:tr h="0">
                <a:tc>
                  <a:txBody>
                    <a:bodyPr/>
                    <a:lstStyle/>
                    <a:p>
                      <a:pPr marL="0" marR="0">
                        <a:lnSpc>
                          <a:spcPts val="600"/>
                        </a:lnSpc>
                        <a:spcBef>
                          <a:spcPts val="0"/>
                        </a:spcBef>
                        <a:spcAft>
                          <a:spcPts val="0"/>
                        </a:spcAft>
                      </a:pPr>
                      <a:r>
                        <a:rPr lang="en-US" sz="1400">
                          <a:effectLst/>
                        </a:rPr>
                        <a:t> </a:t>
                      </a:r>
                    </a:p>
                    <a:p>
                      <a:pPr marL="0" marR="0">
                        <a:lnSpc>
                          <a:spcPct val="115000"/>
                        </a:lnSpc>
                        <a:spcBef>
                          <a:spcPts val="0"/>
                        </a:spcBef>
                        <a:spcAft>
                          <a:spcPts val="290"/>
                        </a:spcAft>
                      </a:pPr>
                      <a:r>
                        <a:rPr lang="en-US" sz="1400">
                          <a:effectLst/>
                        </a:rPr>
                        <a:t>Chemical Oxygen Demand</a:t>
                      </a:r>
                      <a:endParaRPr lang="en-US" sz="1400">
                        <a:effectLst/>
                        <a:latin typeface="Times New Roman"/>
                        <a:ea typeface="Times New Roman"/>
                        <a:cs typeface="Times New Roman"/>
                      </a:endParaRPr>
                    </a:p>
                  </a:txBody>
                  <a:tcPr marL="76200" marR="76200" marT="0" marB="0"/>
                </a:tc>
                <a:tc>
                  <a:txBody>
                    <a:bodyPr/>
                    <a:lstStyle/>
                    <a:p>
                      <a:pPr marL="0" marR="0">
                        <a:lnSpc>
                          <a:spcPts val="600"/>
                        </a:lnSpc>
                        <a:spcBef>
                          <a:spcPts val="0"/>
                        </a:spcBef>
                        <a:spcAft>
                          <a:spcPts val="0"/>
                        </a:spcAft>
                      </a:pPr>
                      <a:r>
                        <a:rPr lang="en-US" sz="1400" dirty="0">
                          <a:effectLst/>
                        </a:rPr>
                        <a:t> </a:t>
                      </a:r>
                    </a:p>
                    <a:p>
                      <a:pPr marL="0" marR="0">
                        <a:lnSpc>
                          <a:spcPct val="115000"/>
                        </a:lnSpc>
                        <a:spcBef>
                          <a:spcPts val="0"/>
                        </a:spcBef>
                        <a:spcAft>
                          <a:spcPts val="290"/>
                        </a:spcAft>
                      </a:pPr>
                      <a:r>
                        <a:rPr lang="en-US" sz="1400" dirty="0">
                          <a:effectLst/>
                        </a:rPr>
                        <a:t>Dissolved Oxygen</a:t>
                      </a:r>
                      <a:endParaRPr lang="en-US" sz="1400" dirty="0">
                        <a:effectLst/>
                        <a:latin typeface="Times New Roman"/>
                        <a:ea typeface="Times New Roman"/>
                        <a:cs typeface="Times New Roman"/>
                      </a:endParaRPr>
                    </a:p>
                  </a:txBody>
                  <a:tcPr marL="76200" marR="76200" marT="0" marB="0"/>
                </a:tc>
              </a:tr>
            </a:tbl>
          </a:graphicData>
        </a:graphic>
      </p:graphicFrame>
    </p:spTree>
    <p:extLst>
      <p:ext uri="{BB962C8B-B14F-4D97-AF65-F5344CB8AC3E}">
        <p14:creationId xmlns:p14="http://schemas.microsoft.com/office/powerpoint/2010/main" val="328234497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NXCBC, NXHDR, NXS1, etc.</a:t>
            </a:r>
            <a:endParaRPr lang="en-US" dirty="0"/>
          </a:p>
        </p:txBody>
      </p:sp>
      <p:sp>
        <p:nvSpPr>
          <p:cNvPr id="3" name="TextBox 2"/>
          <p:cNvSpPr txBox="1"/>
          <p:nvPr/>
        </p:nvSpPr>
        <p:spPr>
          <a:xfrm>
            <a:off x="1295400" y="1752600"/>
            <a:ext cx="6705600" cy="1477328"/>
          </a:xfrm>
          <a:prstGeom prst="rect">
            <a:avLst/>
          </a:prstGeom>
          <a:noFill/>
        </p:spPr>
        <p:txBody>
          <a:bodyPr wrap="square" rtlCol="0">
            <a:spAutoFit/>
          </a:bodyPr>
          <a:lstStyle/>
          <a:p>
            <a:r>
              <a:rPr lang="en-US" dirty="0" smtClean="0"/>
              <a:t>The code reads ahead to see when the next update to boundary conditions, loads, etc. occurs.  There should be one set of inputs beyond the termination of the model run.  Either add a dummy day at the end of a single input file or add a dummy file in the case of multiple input files.</a:t>
            </a:r>
            <a:endParaRPr lang="en-US" dirty="0"/>
          </a:p>
        </p:txBody>
      </p:sp>
    </p:spTree>
    <p:extLst>
      <p:ext uri="{BB962C8B-B14F-4D97-AF65-F5344CB8AC3E}">
        <p14:creationId xmlns:p14="http://schemas.microsoft.com/office/powerpoint/2010/main" val="103320698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09600"/>
            <a:ext cx="8229600" cy="1143000"/>
          </a:xfrm>
        </p:spPr>
        <p:txBody>
          <a:bodyPr>
            <a:normAutofit fontScale="90000"/>
          </a:bodyPr>
          <a:lstStyle/>
          <a:p>
            <a:r>
              <a:rPr lang="en-US" b="1" dirty="0"/>
              <a:t>External Loads Files</a:t>
            </a:r>
            <a:br>
              <a:rPr lang="en-US" b="1" dirty="0"/>
            </a:br>
            <a:endParaRPr lang="en-US" dirty="0"/>
          </a:p>
        </p:txBody>
      </p:sp>
      <p:sp>
        <p:nvSpPr>
          <p:cNvPr id="3" name="Rectangle 2"/>
          <p:cNvSpPr/>
          <p:nvPr/>
        </p:nvSpPr>
        <p:spPr>
          <a:xfrm>
            <a:off x="1066800" y="1828800"/>
            <a:ext cx="7086600" cy="3693319"/>
          </a:xfrm>
          <a:prstGeom prst="rect">
            <a:avLst/>
          </a:prstGeom>
        </p:spPr>
        <p:txBody>
          <a:bodyPr wrap="square">
            <a:spAutoFit/>
          </a:bodyPr>
          <a:lstStyle/>
          <a:p>
            <a:r>
              <a:rPr lang="en-US" dirty="0"/>
              <a:t>Three files are available for the input of external loads.  The format of the files is identical.  Provision of three files allows separation of loads by source e.g. point-source and nonpoint-source.  Three files also allow updates of loads at different time intervals.  One file can list loads at daily intervals while the others lists loads at monthly intervals.</a:t>
            </a:r>
          </a:p>
          <a:p>
            <a:r>
              <a:rPr lang="en-US" dirty="0"/>
              <a:t> </a:t>
            </a:r>
          </a:p>
          <a:p>
            <a:r>
              <a:rPr lang="en-US" dirty="0" smtClean="0"/>
              <a:t>The </a:t>
            </a:r>
            <a:r>
              <a:rPr lang="en-US" dirty="0"/>
              <a:t>first two lines in each External Loads file are reserved for identification.  The remainder of each file lists the number of loads for each constituent, the cell location for each load, and the loading rate for each cell.  Multiple inputs into single cells are allowed.  </a:t>
            </a:r>
            <a:r>
              <a:rPr lang="en-US" b="1" dirty="0">
                <a:solidFill>
                  <a:srgbClr val="FF0000"/>
                </a:solidFill>
              </a:rPr>
              <a:t>Once specified, loads are held constant until updated.  </a:t>
            </a:r>
            <a:r>
              <a:rPr lang="en-US" dirty="0"/>
              <a:t>Loads may be updated at arbitrary intervals.  The total number of loads and their location </a:t>
            </a:r>
            <a:r>
              <a:rPr lang="en-US" dirty="0" smtClean="0"/>
              <a:t>can only be altered by reading a new input file.  In practice we rarely do this. </a:t>
            </a:r>
            <a:endParaRPr lang="en-US" dirty="0"/>
          </a:p>
        </p:txBody>
      </p:sp>
    </p:spTree>
    <p:extLst>
      <p:ext uri="{BB962C8B-B14F-4D97-AF65-F5344CB8AC3E}">
        <p14:creationId xmlns:p14="http://schemas.microsoft.com/office/powerpoint/2010/main" val="327672063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98</TotalTime>
  <Words>862</Words>
  <Application>Microsoft Office PowerPoint</Application>
  <PresentationFormat>On-screen Show (4:3)</PresentationFormat>
  <Paragraphs>141</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The Control File</vt:lpstr>
      <vt:lpstr>HYDC Options</vt:lpstr>
      <vt:lpstr>Horizontal Diffusion (HDIFF) </vt:lpstr>
      <vt:lpstr>Active Constituents (ACT CST) </vt:lpstr>
      <vt:lpstr>PowerPoint Presentation</vt:lpstr>
      <vt:lpstr>PowerPoint Presentation</vt:lpstr>
      <vt:lpstr>PowerPoint Presentation</vt:lpstr>
      <vt:lpstr>NXCBC, NXHDR, NXS1, etc.</vt:lpstr>
      <vt:lpstr>External Loads Files </vt:lpstr>
      <vt:lpstr>External Loads Files</vt:lpstr>
      <vt:lpstr>The Boundary Conditions File </vt:lpstr>
      <vt:lpstr>The Boundary Conditions File</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HYDC Options</dc:title>
  <dc:creator>Carl Cerco</dc:creator>
  <cp:lastModifiedBy>Carl Cerco</cp:lastModifiedBy>
  <cp:revision>9</cp:revision>
  <dcterms:created xsi:type="dcterms:W3CDTF">2019-01-02T17:05:30Z</dcterms:created>
  <dcterms:modified xsi:type="dcterms:W3CDTF">2019-01-02T18:44:09Z</dcterms:modified>
</cp:coreProperties>
</file>

<file path=docProps/thumbnail.jpeg>
</file>