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15"/>
  </p:notesMasterIdLst>
  <p:handoutMasterIdLst>
    <p:handoutMasterId r:id="rId16"/>
  </p:handoutMasterIdLst>
  <p:sldIdLst>
    <p:sldId id="451" r:id="rId5"/>
    <p:sldId id="304" r:id="rId6"/>
    <p:sldId id="709" r:id="rId7"/>
    <p:sldId id="717" r:id="rId8"/>
    <p:sldId id="720" r:id="rId9"/>
    <p:sldId id="263" r:id="rId10"/>
    <p:sldId id="264" r:id="rId11"/>
    <p:sldId id="266" r:id="rId12"/>
    <p:sldId id="721" r:id="rId13"/>
    <p:sldId id="722" r:id="rId14"/>
  </p:sldIdLst>
  <p:sldSz cx="9144000" cy="6858000" type="screen4x3"/>
  <p:notesSz cx="7010400" cy="9296400"/>
  <p:defaultTextStyle>
    <a:defPPr>
      <a:defRPr lang="en-US"/>
    </a:defPPr>
    <a:lvl1pPr marL="0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2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86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79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73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66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58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52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44" algn="l" defTabSz="4570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59" userDrawn="1">
          <p15:clr>
            <a:srgbClr val="A4A3A4"/>
          </p15:clr>
        </p15:guide>
        <p15:guide id="2" pos="2140" userDrawn="1">
          <p15:clr>
            <a:srgbClr val="A4A3A4"/>
          </p15:clr>
        </p15:guide>
        <p15:guide id="3" orient="horz" pos="2911" userDrawn="1">
          <p15:clr>
            <a:srgbClr val="A4A3A4"/>
          </p15:clr>
        </p15:guide>
        <p15:guide id="4" pos="2191" userDrawn="1">
          <p15:clr>
            <a:srgbClr val="A4A3A4"/>
          </p15:clr>
        </p15:guide>
        <p15:guide id="5" orient="horz" pos="2876" userDrawn="1">
          <p15:clr>
            <a:srgbClr val="A4A3A4"/>
          </p15:clr>
        </p15:guide>
        <p15:guide id="6" orient="horz" pos="2928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rvUS" initials="S" lastIdx="2" clrIdx="0"/>
  <p:cmAuthor id="1" name="Alexander Moore" initials="A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358"/>
    <a:srgbClr val="F4D9D8"/>
    <a:srgbClr val="AE3431"/>
    <a:srgbClr val="132C3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8C5375-FDA5-41FA-A6A4-F12C11EAD6CE}" v="9" dt="2026-08-10T16:43:11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96" autoAdjust="0"/>
  </p:normalViewPr>
  <p:slideViewPr>
    <p:cSldViewPr snapToGrid="0">
      <p:cViewPr varScale="1">
        <p:scale>
          <a:sx n="61" d="100"/>
          <a:sy n="61" d="100"/>
        </p:scale>
        <p:origin x="6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14250"/>
    </p:cViewPr>
  </p:sorterViewPr>
  <p:notesViewPr>
    <p:cSldViewPr snapToGrid="0">
      <p:cViewPr varScale="1">
        <p:scale>
          <a:sx n="71" d="100"/>
          <a:sy n="71" d="100"/>
        </p:scale>
        <p:origin x="-3258" y="-90"/>
      </p:cViewPr>
      <p:guideLst>
        <p:guide orient="horz" pos="2859"/>
        <p:guide pos="2140"/>
        <p:guide orient="horz" pos="2911"/>
        <p:guide pos="2191"/>
        <p:guide orient="horz" pos="2876"/>
        <p:guide orient="horz" pos="2928"/>
        <p:guide pos="2156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, Pat (EOM)" userId="a8212806-5e95-4d0e-a3ab-4e68267b09b1" providerId="ADAL" clId="{A260D0CA-EED7-4F01-8295-2C4E4301E5FF}"/>
    <pc:docChg chg="undo custSel addSld modSld">
      <pc:chgData name="Philippe, Pat (EOM)" userId="a8212806-5e95-4d0e-a3ab-4e68267b09b1" providerId="ADAL" clId="{A260D0CA-EED7-4F01-8295-2C4E4301E5FF}" dt="2026-08-10T16:45:17.027" v="550" actId="20577"/>
      <pc:docMkLst>
        <pc:docMk/>
      </pc:docMkLst>
      <pc:sldChg chg="modSp mod">
        <pc:chgData name="Philippe, Pat (EOM)" userId="a8212806-5e95-4d0e-a3ab-4e68267b09b1" providerId="ADAL" clId="{A260D0CA-EED7-4F01-8295-2C4E4301E5FF}" dt="2026-08-10T16:32:26.293" v="413" actId="14100"/>
        <pc:sldMkLst>
          <pc:docMk/>
          <pc:sldMk cId="0" sldId="263"/>
        </pc:sldMkLst>
        <pc:spChg chg="mod">
          <ac:chgData name="Philippe, Pat (EOM)" userId="a8212806-5e95-4d0e-a3ab-4e68267b09b1" providerId="ADAL" clId="{A260D0CA-EED7-4F01-8295-2C4E4301E5FF}" dt="2026-08-10T16:20:49.876" v="151" actId="20577"/>
          <ac:spMkLst>
            <pc:docMk/>
            <pc:sldMk cId="0" sldId="263"/>
            <ac:spMk id="2" creationId="{00000000-0000-0000-0000-000000000000}"/>
          </ac:spMkLst>
        </pc:spChg>
        <pc:spChg chg="mod">
          <ac:chgData name="Philippe, Pat (EOM)" userId="a8212806-5e95-4d0e-a3ab-4e68267b09b1" providerId="ADAL" clId="{A260D0CA-EED7-4F01-8295-2C4E4301E5FF}" dt="2026-08-10T16:32:26.293" v="413" actId="14100"/>
          <ac:spMkLst>
            <pc:docMk/>
            <pc:sldMk cId="0" sldId="263"/>
            <ac:spMk id="3" creationId="{00000000-0000-0000-0000-000000000000}"/>
          </ac:spMkLst>
        </pc:spChg>
      </pc:sldChg>
      <pc:sldChg chg="modSp mod">
        <pc:chgData name="Philippe, Pat (EOM)" userId="a8212806-5e95-4d0e-a3ab-4e68267b09b1" providerId="ADAL" clId="{A260D0CA-EED7-4F01-8295-2C4E4301E5FF}" dt="2026-08-10T16:33:10.045" v="448" actId="6549"/>
        <pc:sldMkLst>
          <pc:docMk/>
          <pc:sldMk cId="0" sldId="264"/>
        </pc:sldMkLst>
        <pc:spChg chg="mod">
          <ac:chgData name="Philippe, Pat (EOM)" userId="a8212806-5e95-4d0e-a3ab-4e68267b09b1" providerId="ADAL" clId="{A260D0CA-EED7-4F01-8295-2C4E4301E5FF}" dt="2026-08-10T16:21:58.415" v="179" actId="20577"/>
          <ac:spMkLst>
            <pc:docMk/>
            <pc:sldMk cId="0" sldId="264"/>
            <ac:spMk id="2" creationId="{00000000-0000-0000-0000-000000000000}"/>
          </ac:spMkLst>
        </pc:spChg>
        <pc:spChg chg="mod">
          <ac:chgData name="Philippe, Pat (EOM)" userId="a8212806-5e95-4d0e-a3ab-4e68267b09b1" providerId="ADAL" clId="{A260D0CA-EED7-4F01-8295-2C4E4301E5FF}" dt="2026-08-10T16:33:10.045" v="448" actId="6549"/>
          <ac:spMkLst>
            <pc:docMk/>
            <pc:sldMk cId="0" sldId="264"/>
            <ac:spMk id="3" creationId="{00000000-0000-0000-0000-000000000000}"/>
          </ac:spMkLst>
        </pc:spChg>
      </pc:sldChg>
      <pc:sldChg chg="modSp mod">
        <pc:chgData name="Philippe, Pat (EOM)" userId="a8212806-5e95-4d0e-a3ab-4e68267b09b1" providerId="ADAL" clId="{A260D0CA-EED7-4F01-8295-2C4E4301E5FF}" dt="2026-08-10T16:33:33.061" v="451" actId="255"/>
        <pc:sldMkLst>
          <pc:docMk/>
          <pc:sldMk cId="0" sldId="266"/>
        </pc:sldMkLst>
        <pc:spChg chg="mod">
          <ac:chgData name="Philippe, Pat (EOM)" userId="a8212806-5e95-4d0e-a3ab-4e68267b09b1" providerId="ADAL" clId="{A260D0CA-EED7-4F01-8295-2C4E4301E5FF}" dt="2026-08-10T16:25:39.256" v="224" actId="255"/>
          <ac:spMkLst>
            <pc:docMk/>
            <pc:sldMk cId="0" sldId="266"/>
            <ac:spMk id="2" creationId="{00000000-0000-0000-0000-000000000000}"/>
          </ac:spMkLst>
        </pc:spChg>
        <pc:spChg chg="mod">
          <ac:chgData name="Philippe, Pat (EOM)" userId="a8212806-5e95-4d0e-a3ab-4e68267b09b1" providerId="ADAL" clId="{A260D0CA-EED7-4F01-8295-2C4E4301E5FF}" dt="2026-08-10T16:33:33.061" v="451" actId="255"/>
          <ac:spMkLst>
            <pc:docMk/>
            <pc:sldMk cId="0" sldId="266"/>
            <ac:spMk id="3" creationId="{00000000-0000-0000-0000-000000000000}"/>
          </ac:spMkLst>
        </pc:spChg>
      </pc:sldChg>
      <pc:sldChg chg="modSp mod">
        <pc:chgData name="Philippe, Pat (EOM)" userId="a8212806-5e95-4d0e-a3ab-4e68267b09b1" providerId="ADAL" clId="{A260D0CA-EED7-4F01-8295-2C4E4301E5FF}" dt="2026-08-10T16:44:34.110" v="524" actId="20577"/>
        <pc:sldMkLst>
          <pc:docMk/>
          <pc:sldMk cId="1711939244" sldId="304"/>
        </pc:sldMkLst>
        <pc:spChg chg="mod">
          <ac:chgData name="Philippe, Pat (EOM)" userId="a8212806-5e95-4d0e-a3ab-4e68267b09b1" providerId="ADAL" clId="{A260D0CA-EED7-4F01-8295-2C4E4301E5FF}" dt="2026-08-10T16:44:34.110" v="524" actId="20577"/>
          <ac:spMkLst>
            <pc:docMk/>
            <pc:sldMk cId="1711939244" sldId="304"/>
            <ac:spMk id="2" creationId="{00000000-0000-0000-0000-000000000000}"/>
          </ac:spMkLst>
        </pc:spChg>
        <pc:spChg chg="mod">
          <ac:chgData name="Philippe, Pat (EOM)" userId="a8212806-5e95-4d0e-a3ab-4e68267b09b1" providerId="ADAL" clId="{A260D0CA-EED7-4F01-8295-2C4E4301E5FF}" dt="2026-08-07T14:50:56.710" v="1"/>
          <ac:spMkLst>
            <pc:docMk/>
            <pc:sldMk cId="1711939244" sldId="304"/>
            <ac:spMk id="3" creationId="{00000000-0000-0000-0000-000000000000}"/>
          </ac:spMkLst>
        </pc:spChg>
      </pc:sldChg>
      <pc:sldChg chg="modSp">
        <pc:chgData name="Philippe, Pat (EOM)" userId="a8212806-5e95-4d0e-a3ab-4e68267b09b1" providerId="ADAL" clId="{A260D0CA-EED7-4F01-8295-2C4E4301E5FF}" dt="2026-08-07T14:42:22.890" v="0"/>
        <pc:sldMkLst>
          <pc:docMk/>
          <pc:sldMk cId="2063743613" sldId="451"/>
        </pc:sldMkLst>
        <pc:spChg chg="mod">
          <ac:chgData name="Philippe, Pat (EOM)" userId="a8212806-5e95-4d0e-a3ab-4e68267b09b1" providerId="ADAL" clId="{A260D0CA-EED7-4F01-8295-2C4E4301E5FF}" dt="2026-08-07T14:42:22.890" v="0"/>
          <ac:spMkLst>
            <pc:docMk/>
            <pc:sldMk cId="2063743613" sldId="451"/>
            <ac:spMk id="3" creationId="{00000000-0000-0000-0000-000000000000}"/>
          </ac:spMkLst>
        </pc:spChg>
      </pc:sldChg>
      <pc:sldChg chg="modSp mod">
        <pc:chgData name="Philippe, Pat (EOM)" userId="a8212806-5e95-4d0e-a3ab-4e68267b09b1" providerId="ADAL" clId="{A260D0CA-EED7-4F01-8295-2C4E4301E5FF}" dt="2026-08-10T16:45:17.027" v="550" actId="20577"/>
        <pc:sldMkLst>
          <pc:docMk/>
          <pc:sldMk cId="2152881966" sldId="709"/>
        </pc:sldMkLst>
        <pc:spChg chg="mod">
          <ac:chgData name="Philippe, Pat (EOM)" userId="a8212806-5e95-4d0e-a3ab-4e68267b09b1" providerId="ADAL" clId="{A260D0CA-EED7-4F01-8295-2C4E4301E5FF}" dt="2026-08-10T16:45:17.027" v="550" actId="20577"/>
          <ac:spMkLst>
            <pc:docMk/>
            <pc:sldMk cId="2152881966" sldId="709"/>
            <ac:spMk id="2" creationId="{E6621738-23A6-E303-0400-A6030F89DC0F}"/>
          </ac:spMkLst>
        </pc:spChg>
        <pc:spChg chg="mod">
          <ac:chgData name="Philippe, Pat (EOM)" userId="a8212806-5e95-4d0e-a3ab-4e68267b09b1" providerId="ADAL" clId="{A260D0CA-EED7-4F01-8295-2C4E4301E5FF}" dt="2026-08-07T14:54:55.015" v="2"/>
          <ac:spMkLst>
            <pc:docMk/>
            <pc:sldMk cId="2152881966" sldId="709"/>
            <ac:spMk id="3" creationId="{A8A898F7-A392-340F-0FCA-724E635A6748}"/>
          </ac:spMkLst>
        </pc:spChg>
      </pc:sldChg>
      <pc:sldChg chg="modSp mod modNotesTx">
        <pc:chgData name="Philippe, Pat (EOM)" userId="a8212806-5e95-4d0e-a3ab-4e68267b09b1" providerId="ADAL" clId="{A260D0CA-EED7-4F01-8295-2C4E4301E5FF}" dt="2026-08-10T16:20:24.054" v="137" actId="255"/>
        <pc:sldMkLst>
          <pc:docMk/>
          <pc:sldMk cId="1754948337" sldId="720"/>
        </pc:sldMkLst>
        <pc:spChg chg="mod">
          <ac:chgData name="Philippe, Pat (EOM)" userId="a8212806-5e95-4d0e-a3ab-4e68267b09b1" providerId="ADAL" clId="{A260D0CA-EED7-4F01-8295-2C4E4301E5FF}" dt="2026-08-10T16:15:19.017" v="18" actId="20577"/>
          <ac:spMkLst>
            <pc:docMk/>
            <pc:sldMk cId="1754948337" sldId="720"/>
            <ac:spMk id="2" creationId="{20394343-8285-BBCE-D840-65D42D26CEFA}"/>
          </ac:spMkLst>
        </pc:spChg>
        <pc:spChg chg="mod">
          <ac:chgData name="Philippe, Pat (EOM)" userId="a8212806-5e95-4d0e-a3ab-4e68267b09b1" providerId="ADAL" clId="{A260D0CA-EED7-4F01-8295-2C4E4301E5FF}" dt="2026-08-10T16:20:24.054" v="137" actId="255"/>
          <ac:spMkLst>
            <pc:docMk/>
            <pc:sldMk cId="1754948337" sldId="720"/>
            <ac:spMk id="3" creationId="{2DC4D2DB-6C57-4BD4-B203-A2E34031B310}"/>
          </ac:spMkLst>
        </pc:spChg>
      </pc:sldChg>
      <pc:sldChg chg="modSp add mod">
        <pc:chgData name="Philippe, Pat (EOM)" userId="a8212806-5e95-4d0e-a3ab-4e68267b09b1" providerId="ADAL" clId="{A260D0CA-EED7-4F01-8295-2C4E4301E5FF}" dt="2026-08-10T16:30:49.221" v="382" actId="20577"/>
        <pc:sldMkLst>
          <pc:docMk/>
          <pc:sldMk cId="322273262" sldId="721"/>
        </pc:sldMkLst>
        <pc:spChg chg="mod">
          <ac:chgData name="Philippe, Pat (EOM)" userId="a8212806-5e95-4d0e-a3ab-4e68267b09b1" providerId="ADAL" clId="{A260D0CA-EED7-4F01-8295-2C4E4301E5FF}" dt="2026-08-10T16:29:50.391" v="305" actId="20577"/>
          <ac:spMkLst>
            <pc:docMk/>
            <pc:sldMk cId="322273262" sldId="721"/>
            <ac:spMk id="2" creationId="{F3A749B2-44A7-8D7D-A6EF-BA5E821414A8}"/>
          </ac:spMkLst>
        </pc:spChg>
        <pc:spChg chg="mod">
          <ac:chgData name="Philippe, Pat (EOM)" userId="a8212806-5e95-4d0e-a3ab-4e68267b09b1" providerId="ADAL" clId="{A260D0CA-EED7-4F01-8295-2C4E4301E5FF}" dt="2026-08-10T16:30:49.221" v="382" actId="20577"/>
          <ac:spMkLst>
            <pc:docMk/>
            <pc:sldMk cId="322273262" sldId="721"/>
            <ac:spMk id="3" creationId="{53F37D64-2843-9016-144F-A1AEFDD3205A}"/>
          </ac:spMkLst>
        </pc:spChg>
      </pc:sldChg>
      <pc:sldChg chg="modSp new mod">
        <pc:chgData name="Philippe, Pat (EOM)" userId="a8212806-5e95-4d0e-a3ab-4e68267b09b1" providerId="ADAL" clId="{A260D0CA-EED7-4F01-8295-2C4E4301E5FF}" dt="2026-08-10T16:44:08.566" v="515" actId="20577"/>
        <pc:sldMkLst>
          <pc:docMk/>
          <pc:sldMk cId="3527127143" sldId="722"/>
        </pc:sldMkLst>
        <pc:spChg chg="mod">
          <ac:chgData name="Philippe, Pat (EOM)" userId="a8212806-5e95-4d0e-a3ab-4e68267b09b1" providerId="ADAL" clId="{A260D0CA-EED7-4F01-8295-2C4E4301E5FF}" dt="2026-08-10T16:44:08.566" v="515" actId="20577"/>
          <ac:spMkLst>
            <pc:docMk/>
            <pc:sldMk cId="3527127143" sldId="722"/>
            <ac:spMk id="2" creationId="{AF71E6DF-6828-4EE4-74E9-9ACD67B85FDE}"/>
          </ac:spMkLst>
        </pc:spChg>
        <pc:spChg chg="mod">
          <ac:chgData name="Philippe, Pat (EOM)" userId="a8212806-5e95-4d0e-a3ab-4e68267b09b1" providerId="ADAL" clId="{A260D0CA-EED7-4F01-8295-2C4E4301E5FF}" dt="2026-08-10T16:44:00.083" v="510" actId="20577"/>
          <ac:spMkLst>
            <pc:docMk/>
            <pc:sldMk cId="3527127143" sldId="722"/>
            <ac:spMk id="3" creationId="{0C26E28F-C43D-5FA0-86BC-3E368C3D21E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43" y="1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/>
          <a:lstStyle>
            <a:lvl1pPr algn="r">
              <a:defRPr sz="1200"/>
            </a:lvl1pPr>
          </a:lstStyle>
          <a:p>
            <a:fld id="{4FA69C7B-3AE4-4BD9-8992-F045C15C249A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29968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43" y="8829968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 anchor="b"/>
          <a:lstStyle>
            <a:lvl1pPr algn="r">
              <a:defRPr sz="1200"/>
            </a:lvl1pPr>
          </a:lstStyle>
          <a:p>
            <a:fld id="{3C50894D-004F-4DDF-8688-D4D592C0E7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691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3" y="1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/>
          <a:lstStyle>
            <a:lvl1pPr algn="r">
              <a:defRPr sz="1200"/>
            </a:lvl1pPr>
          </a:lstStyle>
          <a:p>
            <a:fld id="{06C7BE90-B492-4276-8D9C-E66F3176607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46" tIns="46572" rIns="93146" bIns="4657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4"/>
            <a:ext cx="5608320" cy="4183380"/>
          </a:xfrm>
          <a:prstGeom prst="rect">
            <a:avLst/>
          </a:prstGeom>
        </p:spPr>
        <p:txBody>
          <a:bodyPr vert="horz" lIns="93146" tIns="46572" rIns="93146" bIns="4657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29968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3" y="8829968"/>
            <a:ext cx="3037840" cy="464820"/>
          </a:xfrm>
          <a:prstGeom prst="rect">
            <a:avLst/>
          </a:prstGeom>
        </p:spPr>
        <p:txBody>
          <a:bodyPr vert="horz" lIns="93146" tIns="46572" rIns="93146" bIns="46572" rtlCol="0" anchor="b"/>
          <a:lstStyle>
            <a:lvl1pPr algn="r">
              <a:defRPr sz="1200"/>
            </a:lvl1pPr>
          </a:lstStyle>
          <a:p>
            <a:fld id="{05CD12A1-C4AA-449F-B097-92A5916B91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243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92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8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79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73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58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2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44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D12A1-C4AA-449F-B097-92A5916B91C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9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Engage employers as co-designers of workforce solutions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9E8BF-38CC-D44A-922A-2B1E4A99D00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13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WE SELECT EMPLOYERS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D12A1-C4AA-449F-B097-92A5916B91C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128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D12A1-C4AA-449F-B097-92A5916B91C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098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C4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4015" y="2277894"/>
            <a:ext cx="7375482" cy="701458"/>
          </a:xfrm>
          <a:prstGeom prst="rect">
            <a:avLst/>
          </a:prstGeom>
        </p:spPr>
        <p:txBody>
          <a:bodyPr lIns="91418" tIns="45709" rIns="91418" bIns="45709"/>
          <a:lstStyle>
            <a:lvl1pPr algn="ctr">
              <a:defRPr sz="5400">
                <a:solidFill>
                  <a:srgbClr val="AE343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804015" y="3075608"/>
            <a:ext cx="7375482" cy="62562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24" y="5870372"/>
            <a:ext cx="1967766" cy="528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71" y="5411246"/>
            <a:ext cx="2304828" cy="144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2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C4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4015" y="2277894"/>
            <a:ext cx="7375482" cy="701458"/>
          </a:xfrm>
          <a:prstGeom prst="rect">
            <a:avLst/>
          </a:prstGeom>
        </p:spPr>
        <p:txBody>
          <a:bodyPr lIns="91418" tIns="45709" rIns="91418" bIns="45709"/>
          <a:lstStyle>
            <a:lvl1pPr algn="ctr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804015" y="3075608"/>
            <a:ext cx="7375482" cy="62562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24" y="5870372"/>
            <a:ext cx="1967766" cy="528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71" y="5411246"/>
            <a:ext cx="2304828" cy="144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72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685800" y="2129432"/>
            <a:ext cx="7772400" cy="348223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r>
              <a:rPr lang="en-US" dirty="0"/>
              <a:t>Image goes here</a:t>
            </a:r>
          </a:p>
        </p:txBody>
      </p:sp>
    </p:spTree>
    <p:extLst>
      <p:ext uri="{BB962C8B-B14F-4D97-AF65-F5344CB8AC3E}">
        <p14:creationId xmlns:p14="http://schemas.microsoft.com/office/powerpoint/2010/main" val="2735217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3 (Float 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6440" y="111765"/>
            <a:ext cx="7772400" cy="933051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44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Workforce Investment Council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26524" y="1373424"/>
            <a:ext cx="8517481" cy="5355312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marL="457092" indent="-457092" defTabSz="914186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State and local workforce board, has </a:t>
            </a:r>
            <a:r>
              <a:rPr lang="en-US" sz="2600" b="1" dirty="0">
                <a:solidFill>
                  <a:schemeClr val="tx1"/>
                </a:solidFill>
              </a:rPr>
              <a:t>oversight of Federal workforce funding</a:t>
            </a:r>
          </a:p>
          <a:p>
            <a:pPr marL="457092" indent="-457092" defTabSz="914186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Advises the Mayor, Council, and District government on the </a:t>
            </a:r>
            <a:r>
              <a:rPr lang="en-US" sz="2600" b="1" dirty="0">
                <a:solidFill>
                  <a:schemeClr val="tx1"/>
                </a:solidFill>
              </a:rPr>
              <a:t>development, implementation, and continuous improvement </a:t>
            </a:r>
            <a:r>
              <a:rPr lang="en-US" sz="2600" dirty="0">
                <a:solidFill>
                  <a:schemeClr val="tx1"/>
                </a:solidFill>
              </a:rPr>
              <a:t>of an integrated and effective workforce investment system</a:t>
            </a:r>
          </a:p>
          <a:p>
            <a:pPr marL="457092" indent="-457092" defTabSz="914186"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tx1"/>
                </a:solidFill>
              </a:rPr>
              <a:t>Members of the WIC Board </a:t>
            </a:r>
            <a:r>
              <a:rPr lang="en-US" sz="2600" dirty="0">
                <a:solidFill>
                  <a:schemeClr val="tx1"/>
                </a:solidFill>
              </a:rPr>
              <a:t>include representatives from the private sector, local business representatives, government officials, organized labor, youth community groups, and organizations with workforce investment experience</a:t>
            </a:r>
          </a:p>
          <a:p>
            <a:pPr lvl="1"/>
            <a:endParaRPr lang="en-US" sz="2000" dirty="0"/>
          </a:p>
          <a:p>
            <a:pPr lvl="1"/>
            <a:endParaRPr lang="en-US" dirty="0"/>
          </a:p>
          <a:p>
            <a:pPr marL="742776" lvl="1" indent="-285684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855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lIns="91418" tIns="45709" rIns="91418" bIns="45709"/>
          <a:lstStyle>
            <a:lvl1pPr>
              <a:defRPr b="1">
                <a:solidFill>
                  <a:srgbClr val="AE343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8"/>
            <a:ext cx="8229600" cy="4525963"/>
          </a:xfrm>
          <a:prstGeom prst="rect">
            <a:avLst/>
          </a:prstGeom>
        </p:spPr>
        <p:txBody>
          <a:bodyPr lIns="91418" tIns="45709" rIns="91418" bIns="45709"/>
          <a:lstStyle>
            <a:lvl1pPr>
              <a:defRPr>
                <a:solidFill>
                  <a:srgbClr val="1C4358"/>
                </a:solidFill>
              </a:defRPr>
            </a:lvl1pPr>
            <a:lvl2pPr>
              <a:defRPr>
                <a:solidFill>
                  <a:srgbClr val="1C4358"/>
                </a:solidFill>
              </a:defRPr>
            </a:lvl2pPr>
            <a:lvl3pPr>
              <a:defRPr>
                <a:solidFill>
                  <a:srgbClr val="1C4358"/>
                </a:solidFill>
              </a:defRPr>
            </a:lvl3pPr>
            <a:lvl4pPr>
              <a:defRPr>
                <a:solidFill>
                  <a:srgbClr val="1C4358"/>
                </a:solidFill>
              </a:defRPr>
            </a:lvl4pPr>
            <a:lvl5pPr>
              <a:defRPr>
                <a:solidFill>
                  <a:srgbClr val="1C43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lIns="91418" tIns="45709" rIns="91418" bIns="45709"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lIns="91418" tIns="45709" rIns="91418" bIns="45709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lIns="91418" tIns="45709" rIns="91418" bIns="45709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CCA2E5DB-F748-9742-AE6F-372B4FED74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076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1553906"/>
            <a:ext cx="3254418" cy="819149"/>
          </a:xfrm>
          <a:prstGeom prst="rect">
            <a:avLst/>
          </a:prstGeom>
        </p:spPr>
        <p:txBody>
          <a:bodyPr lIns="91418" tIns="45709" rIns="91418" bIns="45709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CONTENT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609582" y="1553907"/>
            <a:ext cx="3732735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Section 1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371586" y="1691015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609582" y="2235274"/>
            <a:ext cx="3732735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Section 2 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4371586" y="2372378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609582" y="2916637"/>
            <a:ext cx="3732735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Section 3 Title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371586" y="3053741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09582" y="3597995"/>
            <a:ext cx="3732735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Section 4 Title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4371586" y="3735104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609582" y="4279363"/>
            <a:ext cx="3732735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Section 5 Title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71586" y="4416467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5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467632"/>
            <a:ext cx="7772400" cy="316908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 algn="l">
              <a:buNone/>
              <a:defRPr sz="2400">
                <a:solidFill>
                  <a:srgbClr val="1C4358"/>
                </a:solidFill>
              </a:defRPr>
            </a:lvl1pPr>
            <a:lvl2pPr marL="457092" indent="0" algn="ctr">
              <a:buNone/>
              <a:defRPr sz="2000"/>
            </a:lvl2pPr>
            <a:lvl3pPr marL="914186" indent="0" algn="ctr">
              <a:buNone/>
              <a:defRPr sz="1800"/>
            </a:lvl3pPr>
            <a:lvl4pPr marL="1371279" indent="0" algn="ctr">
              <a:buNone/>
              <a:defRPr sz="1600"/>
            </a:lvl4pPr>
            <a:lvl5pPr marL="1828373" indent="0" algn="ctr">
              <a:buNone/>
              <a:defRPr sz="1600"/>
            </a:lvl5pPr>
            <a:lvl6pPr marL="2285466" indent="0" algn="ctr">
              <a:buNone/>
              <a:defRPr sz="1600"/>
            </a:lvl6pPr>
            <a:lvl7pPr marL="2742558" indent="0" algn="ctr">
              <a:buNone/>
              <a:defRPr sz="1600"/>
            </a:lvl7pPr>
            <a:lvl8pPr marL="3199652" indent="0" algn="ctr">
              <a:buNone/>
              <a:defRPr sz="1600"/>
            </a:lvl8pPr>
            <a:lvl9pPr marL="3656744" indent="0" algn="ctr">
              <a:buNone/>
              <a:defRPr sz="1600"/>
            </a:lvl9pPr>
          </a:lstStyle>
          <a:p>
            <a:r>
              <a:rPr lang="en-US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248520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eneral Slide 2 (Float 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467632"/>
            <a:ext cx="7772400" cy="316908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 algn="l">
              <a:buNone/>
              <a:defRPr sz="2400">
                <a:solidFill>
                  <a:srgbClr val="1C4358"/>
                </a:solidFill>
              </a:defRPr>
            </a:lvl1pPr>
            <a:lvl2pPr marL="457092" indent="0" algn="ctr">
              <a:buNone/>
              <a:defRPr sz="2000"/>
            </a:lvl2pPr>
            <a:lvl3pPr marL="914186" indent="0" algn="ctr">
              <a:buNone/>
              <a:defRPr sz="1800"/>
            </a:lvl3pPr>
            <a:lvl4pPr marL="1371279" indent="0" algn="ctr">
              <a:buNone/>
              <a:defRPr sz="1600"/>
            </a:lvl4pPr>
            <a:lvl5pPr marL="1828373" indent="0" algn="ctr">
              <a:buNone/>
              <a:defRPr sz="1600"/>
            </a:lvl5pPr>
            <a:lvl6pPr marL="2285466" indent="0" algn="ctr">
              <a:buNone/>
              <a:defRPr sz="1600"/>
            </a:lvl6pPr>
            <a:lvl7pPr marL="2742558" indent="0" algn="ctr">
              <a:buNone/>
              <a:defRPr sz="1600"/>
            </a:lvl7pPr>
            <a:lvl8pPr marL="3199652" indent="0" algn="ctr">
              <a:buNone/>
              <a:defRPr sz="1600"/>
            </a:lvl8pPr>
            <a:lvl9pPr marL="3656744" indent="0" algn="ctr">
              <a:buNone/>
              <a:defRPr sz="1600"/>
            </a:lvl9pPr>
          </a:lstStyle>
          <a:p>
            <a:r>
              <a:rPr lang="en-US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32374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eneral Slide 3 (Curve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467632"/>
            <a:ext cx="7772400" cy="3169085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 algn="l">
              <a:buNone/>
              <a:defRPr sz="2400">
                <a:solidFill>
                  <a:srgbClr val="1C4358"/>
                </a:solidFill>
              </a:defRPr>
            </a:lvl1pPr>
            <a:lvl2pPr marL="457092" indent="0" algn="ctr">
              <a:buNone/>
              <a:defRPr sz="2000"/>
            </a:lvl2pPr>
            <a:lvl3pPr marL="914186" indent="0" algn="ctr">
              <a:buNone/>
              <a:defRPr sz="1800"/>
            </a:lvl3pPr>
            <a:lvl4pPr marL="1371279" indent="0" algn="ctr">
              <a:buNone/>
              <a:defRPr sz="1600"/>
            </a:lvl4pPr>
            <a:lvl5pPr marL="1828373" indent="0" algn="ctr">
              <a:buNone/>
              <a:defRPr sz="1600"/>
            </a:lvl5pPr>
            <a:lvl6pPr marL="2285466" indent="0" algn="ctr">
              <a:buNone/>
              <a:defRPr sz="1600"/>
            </a:lvl6pPr>
            <a:lvl7pPr marL="2742558" indent="0" algn="ctr">
              <a:buNone/>
              <a:defRPr sz="1600"/>
            </a:lvl7pPr>
            <a:lvl8pPr marL="3199652" indent="0" algn="ctr">
              <a:buNone/>
              <a:defRPr sz="1600"/>
            </a:lvl8pPr>
            <a:lvl9pPr marL="3656744" indent="0" algn="ctr">
              <a:buNone/>
              <a:defRPr sz="1600"/>
            </a:lvl9pPr>
          </a:lstStyle>
          <a:p>
            <a:r>
              <a:rPr lang="en-US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68418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20114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923794" y="1528272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1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85800" y="1665376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3794" y="2261381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2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85800" y="2398485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923794" y="2994489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3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85800" y="3131594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D124633-7121-7C2D-334D-5898473788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3794" y="3727597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854606-F4E0-6D54-B1AA-ED8F6FBEFF05}"/>
              </a:ext>
            </a:extLst>
          </p:cNvPr>
          <p:cNvSpPr/>
          <p:nvPr userDrawn="1"/>
        </p:nvSpPr>
        <p:spPr>
          <a:xfrm>
            <a:off x="685800" y="3864701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FE65C775-D7A9-E0DE-EA78-E9B1C0EA62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3794" y="4460706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EC11C8-39BA-7851-2C03-AFC06FF01EE6}"/>
              </a:ext>
            </a:extLst>
          </p:cNvPr>
          <p:cNvSpPr/>
          <p:nvPr userDrawn="1"/>
        </p:nvSpPr>
        <p:spPr>
          <a:xfrm>
            <a:off x="685800" y="4597810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BBBC0460-5F00-46C9-CFBF-7F4484BA2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3794" y="5193814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E38F0D-35C4-4CF4-5BD5-1A9D56EC7078}"/>
              </a:ext>
            </a:extLst>
          </p:cNvPr>
          <p:cNvSpPr/>
          <p:nvPr userDrawn="1"/>
        </p:nvSpPr>
        <p:spPr>
          <a:xfrm>
            <a:off x="685800" y="5330919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933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Slide 2 (Float 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rgbClr val="AE343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923794" y="2330524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1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85800" y="2467628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3794" y="3063633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2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85800" y="3200737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923794" y="3796741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3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85800" y="3933846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923794" y="4529851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4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85800" y="4666955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Slide 3 (Curve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923794" y="2330524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1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85800" y="2467628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3794" y="3063633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2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85800" y="3200737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923794" y="3796741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3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85800" y="3933846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923794" y="4529851"/>
            <a:ext cx="7534406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4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85800" y="4666955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77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46375"/>
            <a:ext cx="7772400" cy="1119796"/>
          </a:xfrm>
          <a:prstGeom prst="rect">
            <a:avLst/>
          </a:prstGeom>
        </p:spPr>
        <p:txBody>
          <a:bodyPr lIns="91418" tIns="45709" rIns="91418" bIns="45709" anchor="b"/>
          <a:lstStyle>
            <a:lvl1pPr algn="l">
              <a:defRPr sz="6000"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923795" y="2235637"/>
            <a:ext cx="3034431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1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85800" y="2372741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3795" y="3334113"/>
            <a:ext cx="3034431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2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85800" y="3471217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923795" y="4432589"/>
            <a:ext cx="3034431" cy="562997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>
                <a:solidFill>
                  <a:srgbClr val="1C4358"/>
                </a:solidFill>
              </a:defRPr>
            </a:lvl1pPr>
          </a:lstStyle>
          <a:p>
            <a:pPr lvl="0"/>
            <a:r>
              <a:rPr lang="en-US" dirty="0"/>
              <a:t>List 3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598117" y="4571051"/>
            <a:ext cx="150312" cy="150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2330450"/>
            <a:ext cx="3886200" cy="2762250"/>
          </a:xfrm>
          <a:prstGeom prst="rect">
            <a:avLst/>
          </a:prstGeom>
        </p:spPr>
        <p:txBody>
          <a:bodyPr lIns="91418" tIns="45709" rIns="91418" bIns="45709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Image goes here</a:t>
            </a:r>
          </a:p>
        </p:txBody>
      </p:sp>
    </p:spTree>
    <p:extLst>
      <p:ext uri="{BB962C8B-B14F-4D97-AF65-F5344CB8AC3E}">
        <p14:creationId xmlns:p14="http://schemas.microsoft.com/office/powerpoint/2010/main" val="2659402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82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2" r:id="rId2"/>
    <p:sldLayoutId id="2147483651" r:id="rId3"/>
    <p:sldLayoutId id="2147483663" r:id="rId4"/>
    <p:sldLayoutId id="2147483664" r:id="rId5"/>
    <p:sldLayoutId id="2147483653" r:id="rId6"/>
    <p:sldLayoutId id="2147483659" r:id="rId7"/>
    <p:sldLayoutId id="2147483660" r:id="rId8"/>
    <p:sldLayoutId id="2147483654" r:id="rId9"/>
    <p:sldLayoutId id="2147483665" r:id="rId10"/>
    <p:sldLayoutId id="2147483655" r:id="rId11"/>
    <p:sldLayoutId id="2147483662" r:id="rId12"/>
    <p:sldLayoutId id="2147483666" r:id="rId13"/>
  </p:sldLayoutIdLst>
  <p:hf hdr="0" ftr="0" dt="0"/>
  <p:txStyles>
    <p:titleStyle>
      <a:lvl1pPr algn="l" defTabSz="91418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6" indent="-228546" algn="l" defTabSz="91418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39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33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25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19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12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6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98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2" indent="-228546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2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6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9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3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6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58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2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4" algn="l" defTabSz="914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Pat.philippe@dc.gov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8025" y="1504340"/>
            <a:ext cx="8652294" cy="3093545"/>
          </a:xfrm>
        </p:spPr>
        <p:txBody>
          <a:bodyPr/>
          <a:lstStyle/>
          <a:p>
            <a:r>
              <a:rPr lang="en-US" sz="3600" b="1" dirty="0">
                <a:solidFill>
                  <a:srgbClr val="AE3431"/>
                </a:solidFill>
                <a:latin typeface="Georgia Pro" panose="020F0502020204030204" pitchFamily="18" charset="0"/>
                <a:cs typeface="Times New Roman" panose="02020603050405020304" pitchFamily="18" charset="0"/>
              </a:rPr>
              <a:t>WORKFORCE INVESTMENT COUNCIL </a:t>
            </a:r>
          </a:p>
          <a:p>
            <a:r>
              <a:rPr lang="en-US" sz="3600" b="1" dirty="0">
                <a:latin typeface="Georgia Pro" panose="020F0502020204030204" pitchFamily="18" charset="0"/>
                <a:cs typeface="Times New Roman" panose="02020603050405020304" pitchFamily="18" charset="0"/>
              </a:rPr>
              <a:t>Sector Roundtable Model</a:t>
            </a:r>
          </a:p>
          <a:p>
            <a:endParaRPr lang="en-US" sz="3200" dirty="0">
              <a:latin typeface="Georgia Pro" panose="02040502050405020303" pitchFamily="18" charset="0"/>
            </a:endParaRPr>
          </a:p>
          <a:p>
            <a:r>
              <a:rPr lang="en-US" sz="3200" dirty="0">
                <a:latin typeface="Georgia Pro" panose="02040502050405020303" pitchFamily="18" charset="0"/>
              </a:rPr>
              <a:t>How Employer-Led Sector Roundtables Drive Workforce Strategy</a:t>
            </a:r>
            <a:endParaRPr lang="en-US" sz="3200" b="1" dirty="0">
              <a:latin typeface="Georgia Pro" panose="0204050205040502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sz="1400" b="1" dirty="0">
                <a:latin typeface="Georgia Pro" panose="020F0502020204030204" pitchFamily="18" charset="0"/>
                <a:cs typeface="Times New Roman" panose="02020603050405020304" pitchFamily="18" charset="0"/>
              </a:rPr>
              <a:t>August 21, 2026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743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1E6DF-6828-4EE4-74E9-9ACD67B8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6E28F-C43D-5FA0-86BC-3E368C3D2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Georgia"/>
                <a:ea typeface="Calibri"/>
                <a:cs typeface="Calibri"/>
              </a:rPr>
              <a:t>DC Workforce Investment Council</a:t>
            </a:r>
          </a:p>
          <a:p>
            <a:pPr marL="0" indent="0" algn="ctr">
              <a:buNone/>
            </a:pPr>
            <a:r>
              <a:rPr lang="en-US" i="1" dirty="0">
                <a:latin typeface="Georgia"/>
                <a:ea typeface="Calibri"/>
                <a:cs typeface="Calibri"/>
              </a:rPr>
              <a:t>2235 Shannon Pl, SE</a:t>
            </a:r>
            <a:endParaRPr lang="en-US" i="1" dirty="0">
              <a:latin typeface="Georgia"/>
              <a:ea typeface="Calibri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latin typeface="Georgia"/>
                <a:ea typeface="Calibri"/>
                <a:cs typeface="Calibri"/>
              </a:rPr>
              <a:t>Suite 3031</a:t>
            </a:r>
            <a:endParaRPr lang="en-US" i="1" dirty="0">
              <a:latin typeface="Georgia"/>
              <a:ea typeface="Calibri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latin typeface="Georgia"/>
                <a:ea typeface="Calibri"/>
                <a:cs typeface="Calibri"/>
              </a:rPr>
              <a:t>Washington, DC 20020</a:t>
            </a:r>
            <a:endParaRPr lang="en-US" i="1" dirty="0">
              <a:latin typeface="Georgia"/>
              <a:ea typeface="Calibri"/>
            </a:endParaRPr>
          </a:p>
          <a:p>
            <a:endParaRPr lang="en-US" dirty="0">
              <a:latin typeface="Georgia"/>
              <a:ea typeface="Calibri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latin typeface="Georgia"/>
                <a:ea typeface="Calibri"/>
                <a:cs typeface="Calibri"/>
              </a:rPr>
              <a:t>Pat Philippe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latin typeface="Georgia"/>
                <a:ea typeface="Calibri"/>
                <a:cs typeface="Calibri"/>
              </a:rPr>
              <a:t>Associate Director</a:t>
            </a:r>
            <a:endParaRPr lang="en-US" sz="2400" dirty="0">
              <a:latin typeface="Georgia"/>
              <a:ea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latin typeface="Georgia"/>
                <a:ea typeface="Calibri"/>
                <a:cs typeface="Calibri"/>
              </a:rPr>
              <a:t>202.570.1805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latin typeface="Georgia"/>
                <a:ea typeface="Calibri"/>
                <a:cs typeface="Calibri"/>
                <a:hlinkClick r:id="rId2"/>
              </a:rPr>
              <a:t>pat.philippe@dc.gov</a:t>
            </a:r>
            <a:endParaRPr lang="en-US" sz="2400" dirty="0">
              <a:latin typeface="Georgia"/>
              <a:ea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FC027A-3BC4-7806-7A2B-E1E3ACEFA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2E5DB-F748-9742-AE6F-372B4FED743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2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593" y="157317"/>
            <a:ext cx="8229600" cy="1143000"/>
          </a:xfrm>
        </p:spPr>
        <p:txBody>
          <a:bodyPr/>
          <a:lstStyle/>
          <a:p>
            <a:pPr algn="ctr"/>
            <a:br>
              <a:rPr lang="en-US" sz="3600" b="1" dirty="0">
                <a:solidFill>
                  <a:srgbClr val="AE3431"/>
                </a:solidFill>
                <a:latin typeface="Georgia Pro" panose="02040502050405020303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AE3431"/>
                </a:solidFill>
                <a:latin typeface="Georgia Pro" panose="02040502050405020303" pitchFamily="18" charset="0"/>
                <a:cs typeface="Times New Roman" panose="02020603050405020304" pitchFamily="18" charset="0"/>
              </a:rPr>
              <a:t>Our WHY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685" y="1479884"/>
            <a:ext cx="8229600" cy="4282963"/>
          </a:xfrm>
        </p:spPr>
        <p:txBody>
          <a:bodyPr/>
          <a:lstStyle/>
          <a:p>
            <a:pPr>
              <a:defRPr sz="2000"/>
            </a:pPr>
            <a:r>
              <a:rPr lang="en-US" sz="2400" dirty="0">
                <a:solidFill>
                  <a:schemeClr val="tx1"/>
                </a:solidFill>
                <a:latin typeface="Georgia Pro" panose="02040502050405020303" pitchFamily="18" charset="0"/>
              </a:rPr>
              <a:t>Move from provider-driven to employer-driven workforce planning.</a:t>
            </a:r>
          </a:p>
          <a:p>
            <a:pPr>
              <a:defRPr sz="2000"/>
            </a:pPr>
            <a:r>
              <a:rPr lang="en-US" sz="2400" dirty="0">
                <a:solidFill>
                  <a:schemeClr val="tx1"/>
                </a:solidFill>
                <a:latin typeface="Georgia Pro" panose="02040502050405020303" pitchFamily="18" charset="0"/>
              </a:rPr>
              <a:t>Validate labor market data with real-time employer intelligence.</a:t>
            </a:r>
          </a:p>
          <a:p>
            <a:pPr>
              <a:defRPr sz="2000"/>
            </a:pPr>
            <a:r>
              <a:rPr lang="en-US" sz="2400" dirty="0">
                <a:solidFill>
                  <a:schemeClr val="tx1"/>
                </a:solidFill>
                <a:latin typeface="Georgia Pro" panose="02040502050405020303" pitchFamily="18" charset="0"/>
              </a:rPr>
              <a:t>Identify skills gaps, hiring barriers, and emerging occupations.</a:t>
            </a:r>
          </a:p>
          <a:p>
            <a:pPr>
              <a:defRPr sz="2000"/>
            </a:pPr>
            <a:r>
              <a:rPr lang="en-US" sz="2400" dirty="0">
                <a:solidFill>
                  <a:schemeClr val="tx1"/>
                </a:solidFill>
                <a:latin typeface="Georgia Pro" panose="02040502050405020303" pitchFamily="18" charset="0"/>
              </a:rPr>
              <a:t>Strengthen ETPL decision-making and policy recommendations.</a:t>
            </a:r>
          </a:p>
          <a:p>
            <a:pPr>
              <a:defRPr sz="2000"/>
            </a:pPr>
            <a:r>
              <a:rPr lang="en-US" sz="2400" dirty="0">
                <a:solidFill>
                  <a:schemeClr val="tx1"/>
                </a:solidFill>
                <a:latin typeface="Georgia Pro" panose="02040502050405020303" pitchFamily="18" charset="0"/>
              </a:rPr>
              <a:t>Build long-term employer partnerships rather than one-time engagement.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03598" y="6335562"/>
            <a:ext cx="2133600" cy="365125"/>
          </a:xfrm>
        </p:spPr>
        <p:txBody>
          <a:bodyPr/>
          <a:lstStyle/>
          <a:p>
            <a:fld id="{CCA2E5DB-F748-9742-AE6F-372B4FED7432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39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21738-23A6-E303-0400-A6030F89D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46375"/>
            <a:ext cx="7772400" cy="671885"/>
          </a:xfrm>
        </p:spPr>
        <p:txBody>
          <a:bodyPr anchor="t"/>
          <a:lstStyle/>
          <a:p>
            <a:pPr algn="ctr"/>
            <a:r>
              <a:rPr lang="en-US" sz="3600" b="1" dirty="0">
                <a:latin typeface="Georgia Pro" panose="02040502050405020303" pitchFamily="18" charset="0"/>
              </a:rPr>
              <a:t>How Sectors are Selected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A898F7-A392-340F-0FCA-724E635A6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4352" y="1431313"/>
            <a:ext cx="7772400" cy="168526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  <a:defRPr sz="2000"/>
            </a:pPr>
            <a:r>
              <a:rPr lang="en-US" sz="2800" dirty="0">
                <a:latin typeface="Georgia Pro" panose="02040502050405020303" pitchFamily="18" charset="0"/>
              </a:rPr>
              <a:t>Use labor market demand, projected growth, wages, openings, and strategic priorities.</a:t>
            </a:r>
          </a:p>
          <a:p>
            <a:pPr marL="457200" indent="-457200">
              <a:buFont typeface="Arial" panose="020B0604020202020204" pitchFamily="34" charset="0"/>
              <a:buChar char="•"/>
              <a:defRPr sz="2000"/>
            </a:pPr>
            <a:r>
              <a:rPr lang="en-US" sz="2800" dirty="0">
                <a:latin typeface="Georgia Pro" panose="02040502050405020303" pitchFamily="18" charset="0"/>
              </a:rPr>
              <a:t>Review employer demand</a:t>
            </a:r>
          </a:p>
          <a:p>
            <a:pPr marL="457200" indent="-457200">
              <a:buFont typeface="Arial" panose="020B0604020202020204" pitchFamily="34" charset="0"/>
              <a:buChar char="•"/>
              <a:defRPr sz="2000"/>
            </a:pPr>
            <a:r>
              <a:rPr lang="en-US" sz="2800" dirty="0">
                <a:latin typeface="Georgia Pro" panose="02040502050405020303" pitchFamily="18" charset="0"/>
              </a:rPr>
              <a:t>Prioritize sectors with talent shortages and strong career pathways.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Georgia Pro" panose="02040502050405020303" pitchFamily="18" charset="0"/>
            </a:endParaRPr>
          </a:p>
        </p:txBody>
      </p:sp>
      <p:pic>
        <p:nvPicPr>
          <p:cNvPr id="5" name="Picture 4" descr="Child using magnifying glass">
            <a:extLst>
              <a:ext uri="{FF2B5EF4-FFF2-40B4-BE49-F238E27FC236}">
                <a16:creationId xmlns:a16="http://schemas.microsoft.com/office/drawing/2014/main" id="{9BA3E538-79B4-0E5D-6116-0F99A3B60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298468"/>
            <a:ext cx="1932892" cy="1289601"/>
          </a:xfrm>
          <a:prstGeom prst="rect">
            <a:avLst/>
          </a:prstGeom>
        </p:spPr>
      </p:pic>
      <p:pic>
        <p:nvPicPr>
          <p:cNvPr id="7" name="Picture 6" descr="Teacher helping student with assignment">
            <a:extLst>
              <a:ext uri="{FF2B5EF4-FFF2-40B4-BE49-F238E27FC236}">
                <a16:creationId xmlns:a16="http://schemas.microsoft.com/office/drawing/2014/main" id="{61438878-EF1C-FA07-4668-E619552685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660" y="4298468"/>
            <a:ext cx="1932892" cy="1288595"/>
          </a:xfrm>
          <a:prstGeom prst="rect">
            <a:avLst/>
          </a:prstGeom>
        </p:spPr>
      </p:pic>
      <p:pic>
        <p:nvPicPr>
          <p:cNvPr id="9" name="Picture 8" descr="Person holding pencil">
            <a:extLst>
              <a:ext uri="{FF2B5EF4-FFF2-40B4-BE49-F238E27FC236}">
                <a16:creationId xmlns:a16="http://schemas.microsoft.com/office/drawing/2014/main" id="{2B51CE82-B727-87CA-4C28-1BC66DC30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519" y="4298468"/>
            <a:ext cx="1932893" cy="1288595"/>
          </a:xfrm>
          <a:prstGeom prst="rect">
            <a:avLst/>
          </a:prstGeom>
        </p:spPr>
      </p:pic>
      <p:pic>
        <p:nvPicPr>
          <p:cNvPr id="11" name="Picture 10" descr="Digital numbers and graphs">
            <a:extLst>
              <a:ext uri="{FF2B5EF4-FFF2-40B4-BE49-F238E27FC236}">
                <a16:creationId xmlns:a16="http://schemas.microsoft.com/office/drawing/2014/main" id="{7656725B-DBB7-12EE-DBB5-14ACD929D3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379" y="4298468"/>
            <a:ext cx="1932894" cy="128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88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D887E-613B-0439-E495-116F2D930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33C35-4043-8B40-FC96-D417E73AD7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46375"/>
            <a:ext cx="7772400" cy="671885"/>
          </a:xfrm>
        </p:spPr>
        <p:txBody>
          <a:bodyPr anchor="t"/>
          <a:lstStyle/>
          <a:p>
            <a:pPr algn="ctr"/>
            <a:r>
              <a:rPr lang="en-US" sz="3600" b="1" dirty="0">
                <a:latin typeface="Georgia Pro" panose="02040502050405020303" pitchFamily="18" charset="0"/>
              </a:rPr>
              <a:t>DC’s High Demand Sectors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CD6B71-7000-F64E-1EB1-5D566DD3C4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4352" y="1431313"/>
            <a:ext cx="7772400" cy="168526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Business and Office Administration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Construction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Education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Healthcare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Hospitality, Retail, Tourism &amp; Entertainment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Information Technology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 Pro" panose="02040502050405020303" pitchFamily="18" charset="0"/>
              </a:rPr>
              <a:t>Security and Law Enforcement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latin typeface="Georgia Pro" panose="02040502050405020303" pitchFamily="18" charset="0"/>
              </a:rPr>
              <a:t>Transportation, </a:t>
            </a:r>
            <a:r>
              <a:rPr lang="en-US" sz="2800" dirty="0">
                <a:latin typeface="Georgia Pro" panose="02040502050405020303" pitchFamily="18" charset="0"/>
              </a:rPr>
              <a:t>Infrastructure, and Utilities</a:t>
            </a:r>
          </a:p>
        </p:txBody>
      </p:sp>
    </p:spTree>
    <p:extLst>
      <p:ext uri="{BB962C8B-B14F-4D97-AF65-F5344CB8AC3E}">
        <p14:creationId xmlns:p14="http://schemas.microsoft.com/office/powerpoint/2010/main" val="3037398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4335A-9388-CBA3-C068-C804D0571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94343-8285-BBCE-D840-65D42D26CE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46375"/>
            <a:ext cx="7772400" cy="671885"/>
          </a:xfrm>
        </p:spPr>
        <p:txBody>
          <a:bodyPr anchor="t"/>
          <a:lstStyle/>
          <a:p>
            <a:pPr algn="ctr"/>
            <a:r>
              <a:rPr lang="en-US" sz="3600" b="1" dirty="0">
                <a:latin typeface="Georgia Pro" panose="02040502050405020303" pitchFamily="18" charset="0"/>
              </a:rPr>
              <a:t>Planning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C4D2DB-6C57-4BD4-B203-A2E34031B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59" y="1318260"/>
            <a:ext cx="8534400" cy="211074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en-US" sz="2500" dirty="0">
                <a:latin typeface="Georgia Pro" panose="02040502050405020303" pitchFamily="18" charset="0"/>
              </a:rPr>
              <a:t>6–8 week planning timeline.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en-US" sz="2500" dirty="0">
                <a:latin typeface="Georgia Pro" panose="02040502050405020303" pitchFamily="18" charset="0"/>
              </a:rPr>
              <a:t>Identify 30–40 target businesses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en-US" sz="2500" dirty="0">
                <a:latin typeface="Georgia Pro" panose="02040502050405020303" pitchFamily="18" charset="0"/>
              </a:rPr>
              <a:t>Recruit associations, training providers, and system partners.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en-US" sz="2500" dirty="0">
                <a:latin typeface="Georgia Pro" panose="02040502050405020303" pitchFamily="18" charset="0"/>
              </a:rPr>
              <a:t>Develop discussion guide focused on workforce challenges.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/>
            </a:pPr>
            <a:r>
              <a:rPr lang="en-US" sz="2500" dirty="0">
                <a:latin typeface="Georgia Pro" panose="02040502050405020303" pitchFamily="18" charset="0"/>
              </a:rPr>
              <a:t>Attendance Goals;</a:t>
            </a:r>
          </a:p>
          <a:p>
            <a:pPr marL="799992" lvl="1" indent="-342900" algn="l">
              <a:buFont typeface="Wingdings" panose="05000000000000000000" pitchFamily="2" charset="2"/>
              <a:buChar char="ü"/>
              <a:defRPr sz="2000"/>
            </a:pPr>
            <a:r>
              <a:rPr lang="en-US" dirty="0">
                <a:solidFill>
                  <a:srgbClr val="1C4358"/>
                </a:solidFill>
                <a:latin typeface="Georgia Pro" panose="02040502050405020303" pitchFamily="18" charset="0"/>
              </a:rPr>
              <a:t>60–70% employers.</a:t>
            </a:r>
          </a:p>
          <a:p>
            <a:pPr marL="799992" lvl="1" indent="-342900" algn="l">
              <a:buFont typeface="Wingdings" panose="05000000000000000000" pitchFamily="2" charset="2"/>
              <a:buChar char="ü"/>
              <a:defRPr sz="2000"/>
            </a:pPr>
            <a:r>
              <a:rPr lang="en-US" dirty="0">
                <a:solidFill>
                  <a:srgbClr val="1C4358"/>
                </a:solidFill>
                <a:latin typeface="Georgia Pro" panose="02040502050405020303" pitchFamily="18" charset="0"/>
              </a:rPr>
              <a:t>Industry associations and chambers.</a:t>
            </a:r>
          </a:p>
          <a:p>
            <a:pPr marL="799992" lvl="1" indent="-342900" algn="l">
              <a:buFont typeface="Wingdings" panose="05000000000000000000" pitchFamily="2" charset="2"/>
              <a:buChar char="ü"/>
              <a:defRPr sz="2000"/>
            </a:pPr>
            <a:r>
              <a:rPr lang="en-US" dirty="0">
                <a:solidFill>
                  <a:srgbClr val="1C4358"/>
                </a:solidFill>
                <a:latin typeface="Georgia Pro" panose="02040502050405020303" pitchFamily="18" charset="0"/>
              </a:rPr>
              <a:t>WIOA partners and economic development.</a:t>
            </a:r>
          </a:p>
          <a:p>
            <a:pPr marL="799992" lvl="1" indent="-342900" algn="l">
              <a:buFont typeface="Wingdings" panose="05000000000000000000" pitchFamily="2" charset="2"/>
              <a:buChar char="ü"/>
              <a:defRPr sz="2000"/>
            </a:pPr>
            <a:r>
              <a:rPr lang="en-US" dirty="0">
                <a:solidFill>
                  <a:srgbClr val="1C4358"/>
                </a:solidFill>
                <a:latin typeface="Georgia Pro" panose="02040502050405020303" pitchFamily="18" charset="0"/>
              </a:rPr>
              <a:t>Training providers (limited).</a:t>
            </a:r>
          </a:p>
          <a:p>
            <a:pPr marL="799992" lvl="1" indent="-342900" algn="l">
              <a:buFont typeface="Wingdings" panose="05000000000000000000" pitchFamily="2" charset="2"/>
              <a:buChar char="ü"/>
              <a:defRPr sz="2000"/>
            </a:pPr>
            <a:r>
              <a:rPr lang="en-US" dirty="0">
                <a:solidFill>
                  <a:srgbClr val="1C4358"/>
                </a:solidFill>
                <a:latin typeface="Georgia Pro" panose="02040502050405020303" pitchFamily="18" charset="0"/>
              </a:rPr>
              <a:t>Education, apprenticeship, and community organizations.</a:t>
            </a:r>
          </a:p>
        </p:txBody>
      </p:sp>
    </p:spTree>
    <p:extLst>
      <p:ext uri="{BB962C8B-B14F-4D97-AF65-F5344CB8AC3E}">
        <p14:creationId xmlns:p14="http://schemas.microsoft.com/office/powerpoint/2010/main" val="1754948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Georgia Pro" panose="02040502050405020303" pitchFamily="18" charset="0"/>
              </a:rPr>
              <a:t>Meeting Format</a:t>
            </a:r>
            <a:endParaRPr dirty="0">
              <a:latin typeface="Georgia Pro" panose="020405020504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2566"/>
            <a:ext cx="8229600" cy="5043605"/>
          </a:xfrm>
        </p:spPr>
        <p:txBody>
          <a:bodyPr/>
          <a:lstStyle/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90–120 minutes, preferably from 10am-12pm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Brief overview of purpose and labor market snapshot.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Facilitated discussion using structured questions.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Capture actionable recommendations and commitments.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Networking and follow-up.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Georgia Pro" panose="02040502050405020303" pitchFamily="18" charset="0"/>
              </a:rPr>
              <a:t>Topics of Discussion</a:t>
            </a:r>
            <a:endParaRPr dirty="0">
              <a:latin typeface="Georgia Pro" panose="020405020504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Recruitment/Retention challenges.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Skills gaps and credential needs.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Technology and AI impacts.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Internships, apprenticeships, and work-based learning.</a:t>
            </a:r>
          </a:p>
          <a:p>
            <a:pPr>
              <a:defRPr sz="2000"/>
            </a:pPr>
            <a:r>
              <a:rPr lang="en-US" sz="3200" dirty="0">
                <a:latin typeface="Georgia Pro" panose="02040502050405020303" pitchFamily="18" charset="0"/>
              </a:rPr>
              <a:t>Recommendations for public workforce investments.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>
                <a:latin typeface="Georgia Pro" panose="02040502050405020303" pitchFamily="18" charset="0"/>
              </a:rPr>
              <a:t>Outputs, Deliverables, &amp; KPI’s</a:t>
            </a:r>
            <a:endParaRPr sz="4000" dirty="0">
              <a:latin typeface="Georgia Pro" panose="020405020504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000"/>
            </a:pPr>
            <a:r>
              <a:rPr lang="en-US" sz="2700" dirty="0">
                <a:latin typeface="Georgia Pro" panose="02040502050405020303" pitchFamily="18" charset="0"/>
              </a:rPr>
              <a:t>Meeting summary within one week.</a:t>
            </a:r>
          </a:p>
          <a:p>
            <a:pPr>
              <a:defRPr sz="2000"/>
            </a:pPr>
            <a:r>
              <a:rPr lang="en-US" sz="2700" dirty="0">
                <a:latin typeface="Georgia Pro" panose="02040502050405020303" pitchFamily="18" charset="0"/>
              </a:rPr>
              <a:t>Employer recommendations.</a:t>
            </a:r>
          </a:p>
          <a:p>
            <a:pPr>
              <a:defRPr sz="2000"/>
            </a:pPr>
            <a:r>
              <a:rPr lang="en-US" sz="2700" dirty="0">
                <a:latin typeface="Georgia Pro" panose="02040502050405020303" pitchFamily="18" charset="0"/>
              </a:rPr>
              <a:t>Training implications for ETPL.</a:t>
            </a:r>
          </a:p>
          <a:p>
            <a:pPr>
              <a:defRPr sz="2000"/>
            </a:pPr>
            <a:r>
              <a:rPr lang="en-US" sz="2700" dirty="0">
                <a:latin typeface="Georgia Pro" panose="02040502050405020303" pitchFamily="18" charset="0"/>
              </a:rPr>
              <a:t>Policy recommendations.</a:t>
            </a:r>
          </a:p>
          <a:p>
            <a:pPr>
              <a:defRPr sz="2000"/>
            </a:pPr>
            <a:r>
              <a:rPr lang="en-US" sz="2700" dirty="0">
                <a:latin typeface="Georgia Pro" panose="02040502050405020303" pitchFamily="18" charset="0"/>
              </a:rPr>
              <a:t>Success Measures;</a:t>
            </a:r>
          </a:p>
          <a:p>
            <a:pPr lvl="1">
              <a:buFont typeface="Wingdings" panose="05000000000000000000" pitchFamily="2" charset="2"/>
              <a:buChar char="ü"/>
              <a:defRPr sz="2000"/>
            </a:pPr>
            <a:r>
              <a:rPr lang="en-US" sz="2200" dirty="0">
                <a:latin typeface="Georgia Pro" panose="02040502050405020303" pitchFamily="18" charset="0"/>
              </a:rPr>
              <a:t>Number of employers engaged.</a:t>
            </a:r>
          </a:p>
          <a:p>
            <a:pPr lvl="1">
              <a:buFont typeface="Wingdings" panose="05000000000000000000" pitchFamily="2" charset="2"/>
              <a:buChar char="ü"/>
              <a:defRPr sz="2000"/>
            </a:pPr>
            <a:r>
              <a:rPr lang="en-US" sz="2200" dirty="0">
                <a:latin typeface="Georgia Pro" panose="02040502050405020303" pitchFamily="18" charset="0"/>
              </a:rPr>
              <a:t>Employer satisfaction.</a:t>
            </a:r>
          </a:p>
          <a:p>
            <a:pPr lvl="1">
              <a:buFont typeface="Wingdings" panose="05000000000000000000" pitchFamily="2" charset="2"/>
              <a:buChar char="ü"/>
              <a:defRPr sz="2000"/>
            </a:pPr>
            <a:r>
              <a:rPr lang="en-US" sz="2200" dirty="0">
                <a:latin typeface="Georgia Pro" panose="02040502050405020303" pitchFamily="18" charset="0"/>
              </a:rPr>
              <a:t>New employer partnerships.</a:t>
            </a:r>
          </a:p>
          <a:p>
            <a:pPr lvl="1">
              <a:buFont typeface="Wingdings" panose="05000000000000000000" pitchFamily="2" charset="2"/>
              <a:buChar char="ü"/>
              <a:defRPr sz="2000"/>
            </a:pPr>
            <a:r>
              <a:rPr lang="en-US" sz="2200" dirty="0">
                <a:latin typeface="Georgia Pro" panose="02040502050405020303" pitchFamily="18" charset="0"/>
              </a:rPr>
              <a:t>ETPL improvements influenced by employer input.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12819-3054-BD9A-94A7-807BEB393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749B2-44A7-8D7D-A6EF-BA5E82141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>
                <a:latin typeface="Georgia Pro" panose="02040502050405020303" pitchFamily="18" charset="0"/>
              </a:rPr>
              <a:t>Lessons Learned</a:t>
            </a:r>
            <a:endParaRPr sz="4000" dirty="0">
              <a:latin typeface="Georgia Pro" panose="02040502050405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37D64-2843-9016-144F-A1AEFDD32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Keep employer voices dominant.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Limit presentations and maximize discussion.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Follow up quickly on commitments.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Focus on actionable items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Share results so participants see impact.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Treat roundtables as an ongoing engagement strategy.</a:t>
            </a:r>
          </a:p>
          <a:p>
            <a:pPr>
              <a:defRPr sz="2000"/>
            </a:pPr>
            <a:r>
              <a:rPr lang="en-US" sz="3000" dirty="0">
                <a:latin typeface="Georgia Pro" panose="02040502050405020303" pitchFamily="18" charset="0"/>
              </a:rPr>
              <a:t>Refine, Refine, Refine</a:t>
            </a:r>
          </a:p>
          <a:p>
            <a:pPr>
              <a:defRPr sz="2000"/>
            </a:pPr>
            <a:endParaRPr lang="en-US" sz="3000" dirty="0">
              <a:latin typeface="Georgia Pro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73262"/>
      </p:ext>
    </p:extLst>
  </p:cSld>
  <p:clrMapOvr>
    <a:masterClrMapping/>
  </p:clrMapOvr>
</p:sld>
</file>

<file path=ppt/theme/theme1.xml><?xml version="1.0" encoding="utf-8"?>
<a:theme xmlns:a="http://schemas.openxmlformats.org/drawingml/2006/main" name="WIC Presentation 08222016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venir">
      <a:majorFont>
        <a:latin typeface="Avenir Black"/>
        <a:ea typeface=""/>
        <a:cs typeface=""/>
      </a:majorFont>
      <a:minorFont>
        <a:latin typeface="Avenir N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7F7033A-4962-3249-AB03-FDF20D3E430D}" vid="{B64FD66E-6170-B842-ADEC-7F524E9675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1012262-9e2a-4fe8-a99d-13c79fbf56b8" xsi:nil="true"/>
    <lcf76f155ced4ddcb4097134ff3c332f xmlns="a6967919-e271-4631-a255-de9a658a43b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B75FA5A5C0B74A88F15E2479A62888" ma:contentTypeVersion="16" ma:contentTypeDescription="Create a new document." ma:contentTypeScope="" ma:versionID="ecc7ee3ae6670055f40f0ab4a6e1de0e">
  <xsd:schema xmlns:xsd="http://www.w3.org/2001/XMLSchema" xmlns:xs="http://www.w3.org/2001/XMLSchema" xmlns:p="http://schemas.microsoft.com/office/2006/metadata/properties" xmlns:ns2="a6967919-e271-4631-a255-de9a658a43bc" xmlns:ns3="e1012262-9e2a-4fe8-a99d-13c79fbf56b8" targetNamespace="http://schemas.microsoft.com/office/2006/metadata/properties" ma:root="true" ma:fieldsID="071dde44add554564d4a6ea7e6ba4fc8" ns2:_="" ns3:_="">
    <xsd:import namespace="a6967919-e271-4631-a255-de9a658a43bc"/>
    <xsd:import namespace="e1012262-9e2a-4fe8-a99d-13c79fbf56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967919-e271-4631-a255-de9a658a43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3549e45-1cf5-44e0-acae-db85769a36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012262-9e2a-4fe8-a99d-13c79fbf56b8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737217bc-a884-491b-8071-98ba18f01ab8}" ma:internalName="TaxCatchAll" ma:showField="CatchAllData" ma:web="e1012262-9e2a-4fe8-a99d-13c79fbf56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E50A61-0625-4AB6-9055-6B6CEA74AE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9CE4BF-3C1E-4E0E-BFC3-475FA4C3CD12}">
  <ds:schemaRefs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a6967919-e271-4631-a255-de9a658a43bc"/>
    <ds:schemaRef ds:uri="http://schemas.microsoft.com/office/infopath/2007/PartnerControls"/>
    <ds:schemaRef ds:uri="http://schemas.openxmlformats.org/package/2006/metadata/core-properties"/>
    <ds:schemaRef ds:uri="e1012262-9e2a-4fe8-a99d-13c79fbf56b8"/>
  </ds:schemaRefs>
</ds:datastoreItem>
</file>

<file path=customXml/itemProps3.xml><?xml version="1.0" encoding="utf-8"?>
<ds:datastoreItem xmlns:ds="http://schemas.openxmlformats.org/officeDocument/2006/customXml" ds:itemID="{E771B074-BCAF-4202-A683-45EFF0FEA4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967919-e271-4631-a255-de9a658a43bc"/>
    <ds:schemaRef ds:uri="e1012262-9e2a-4fe8-a99d-13c79fbf56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WIC Presentation 08222016</Template>
  <TotalTime>78941</TotalTime>
  <Words>386</Words>
  <Application>Microsoft Office PowerPoint</Application>
  <PresentationFormat>On-screen Show (4:3)</PresentationFormat>
  <Paragraphs>83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Georgia</vt:lpstr>
      <vt:lpstr>Georgia Pro</vt:lpstr>
      <vt:lpstr>Wingdings</vt:lpstr>
      <vt:lpstr>WIC Presentation 08222016</vt:lpstr>
      <vt:lpstr>PowerPoint Presentation</vt:lpstr>
      <vt:lpstr> Our WHY</vt:lpstr>
      <vt:lpstr>How Sectors are Selected</vt:lpstr>
      <vt:lpstr>DC’s High Demand Sectors</vt:lpstr>
      <vt:lpstr>Planning Process</vt:lpstr>
      <vt:lpstr>Meeting Format</vt:lpstr>
      <vt:lpstr>Topics of Discussion</vt:lpstr>
      <vt:lpstr>Outputs, Deliverables, &amp; KPI’s</vt:lpstr>
      <vt:lpstr>Lessons Learned</vt:lpstr>
      <vt:lpstr>     </vt:lpstr>
    </vt:vector>
  </TitlesOfParts>
  <Company>DC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Enhancing Outcomes through Employer Engagement</dc:title>
  <dc:creator>ServUS</dc:creator>
  <cp:lastModifiedBy>Philippe, Pat (EOM)</cp:lastModifiedBy>
  <cp:revision>639</cp:revision>
  <cp:lastPrinted>2019-04-22T16:58:36Z</cp:lastPrinted>
  <dcterms:created xsi:type="dcterms:W3CDTF">2016-10-11T20:37:53Z</dcterms:created>
  <dcterms:modified xsi:type="dcterms:W3CDTF">2026-08-10T17:17:47Z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0x01010086B75FA5A5C0B74A88F15E2479A62888</vt:lpwstr>
  </property>
  <property fmtid="{D5CDD505-2E9C-101B-9397-08002B2CF9AE}" pid="3" name="MediaServiceImageTags">
    <vt:lpwstr/>
  </property>
</Properties>
</file>