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9" r:id="rId2"/>
    <p:sldId id="271" r:id="rId3"/>
    <p:sldId id="298" r:id="rId4"/>
    <p:sldId id="291" r:id="rId5"/>
    <p:sldId id="305" r:id="rId6"/>
    <p:sldId id="299" r:id="rId7"/>
    <p:sldId id="301" r:id="rId8"/>
    <p:sldId id="313" r:id="rId9"/>
    <p:sldId id="314" r:id="rId10"/>
    <p:sldId id="315" r:id="rId11"/>
    <p:sldId id="316" r:id="rId12"/>
    <p:sldId id="317" r:id="rId13"/>
    <p:sldId id="300" r:id="rId14"/>
    <p:sldId id="302" r:id="rId15"/>
    <p:sldId id="304" r:id="rId16"/>
    <p:sldId id="306" r:id="rId17"/>
    <p:sldId id="318" r:id="rId18"/>
    <p:sldId id="319" r:id="rId19"/>
    <p:sldId id="320" r:id="rId20"/>
    <p:sldId id="321" r:id="rId21"/>
    <p:sldId id="322" r:id="rId22"/>
    <p:sldId id="323" r:id="rId23"/>
    <p:sldId id="32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00"/>
    <a:srgbClr val="ACBDC8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Work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95314474579568"/>
          <c:y val="3.4991008068435893E-2"/>
          <c:w val="0.83814656809377897"/>
          <c:h val="0.8728018372703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Sheet1!$G$1</c:f>
              <c:strCache>
                <c:ptCount val="1"/>
                <c:pt idx="0">
                  <c:v>TOTN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198-465E-A10F-151E2C81B5B3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198-465E-A10F-151E2C81B5B3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7198-465E-A10F-151E2C81B5B3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7198-465E-A10F-151E2C81B5B3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No Action</c:v>
                </c:pt>
                <c:pt idx="1">
                  <c:v>Calibration</c:v>
                </c:pt>
                <c:pt idx="2">
                  <c:v>WIP</c:v>
                </c:pt>
              </c:strCache>
            </c:strRef>
          </c:cat>
          <c:val>
            <c:numRef>
              <c:f>Sheet1!$G$8:$G$10</c:f>
              <c:numCache>
                <c:formatCode>0.00E+00</c:formatCode>
                <c:ptCount val="3"/>
                <c:pt idx="0">
                  <c:v>294448800</c:v>
                </c:pt>
                <c:pt idx="1">
                  <c:v>312704700</c:v>
                </c:pt>
                <c:pt idx="2">
                  <c:v>193162600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198-465E-A10F-151E2C81B5B3}"/>
            </c:ext>
          </c:extLst>
        </c:ser>
        <c:ser>
          <c:idx val="1"/>
          <c:order val="1"/>
          <c:tx>
            <c:strRef>
              <c:f>Sheet1!$G$1</c:f>
              <c:strCache>
                <c:ptCount val="1"/>
                <c:pt idx="0">
                  <c:v>TOTN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7198-465E-A10F-151E2C81B5B3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7198-465E-A10F-151E2C81B5B3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7198-465E-A10F-151E2C81B5B3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No Action</c:v>
                </c:pt>
                <c:pt idx="1">
                  <c:v>Calibration</c:v>
                </c:pt>
                <c:pt idx="2">
                  <c:v>WIP</c:v>
                </c:pt>
              </c:strCache>
            </c:strRef>
          </c:cat>
          <c:val>
            <c:numRef>
              <c:f>Sheet1!$G$2:$G$4</c:f>
              <c:numCache>
                <c:formatCode>0.00E+00</c:formatCode>
                <c:ptCount val="3"/>
                <c:pt idx="0">
                  <c:v>292180400</c:v>
                </c:pt>
                <c:pt idx="1">
                  <c:v>323425800</c:v>
                </c:pt>
                <c:pt idx="2">
                  <c:v>191055000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198-465E-A10F-151E2C81B5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7"/>
        <c:axId val="138435288"/>
        <c:axId val="138435680"/>
      </c:barChart>
      <c:catAx>
        <c:axId val="1384352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435680"/>
        <c:crosses val="autoZero"/>
        <c:auto val="1"/>
        <c:lblAlgn val="ctr"/>
        <c:lblOffset val="100"/>
        <c:noMultiLvlLbl val="0"/>
      </c:catAx>
      <c:valAx>
        <c:axId val="13843568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TOTN 1991-2000 (lb/year)</a:t>
                </a:r>
              </a:p>
            </c:rich>
          </c:tx>
          <c:layout>
            <c:manualLayout>
              <c:xMode val="edge"/>
              <c:yMode val="edge"/>
              <c:x val="9.6463022508038593E-3"/>
              <c:y val="0.229681852268465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435288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2D7DBB-F35C-423D-A1F8-635E3193686B}" type="datetimeFigureOut">
              <a:rPr lang="en-US" smtClean="0"/>
              <a:pPr/>
              <a:t>7/8/2021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985FF-1BCC-488A-A731-84D7DC3FB5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24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A6B80B-C66C-4DB0-AC38-40A425F086C3}" type="slidenum">
              <a:rPr lang="en-US"/>
              <a:pPr/>
              <a:t>6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90" y="4343400"/>
            <a:ext cx="5026025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95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A6B80B-C66C-4DB0-AC38-40A425F086C3}" type="slidenum">
              <a:rPr lang="en-US"/>
              <a:pPr/>
              <a:t>7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90" y="4343400"/>
            <a:ext cx="5026025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141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A6B80B-C66C-4DB0-AC38-40A425F086C3}" type="slidenum">
              <a:rPr lang="en-US"/>
              <a:pPr/>
              <a:t>13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90" y="4343400"/>
            <a:ext cx="5026025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082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A6B80B-C66C-4DB0-AC38-40A425F086C3}" type="slidenum">
              <a:rPr lang="en-US"/>
              <a:pPr/>
              <a:t>14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90" y="4343400"/>
            <a:ext cx="5026025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305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A6B80B-C66C-4DB0-AC38-40A425F086C3}" type="slidenum">
              <a:rPr lang="en-US"/>
              <a:pPr/>
              <a:t>15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90" y="4343400"/>
            <a:ext cx="5026025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72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A6B80B-C66C-4DB0-AC38-40A425F086C3}" type="slidenum">
              <a:rPr lang="en-US"/>
              <a:pPr/>
              <a:t>16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90" y="4343400"/>
            <a:ext cx="5026025" cy="411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70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91D9C-6235-4C37-8E78-CBE7C25E19D8}" type="datetime1">
              <a:rPr lang="en-US" smtClean="0"/>
              <a:pPr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CCD7-21D7-4BE5-8AA4-B54C789063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40108-03D1-4027-A3D6-56BC7D9AFED9}" type="datetime1">
              <a:rPr lang="en-US" smtClean="0"/>
              <a:pPr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CCD7-21D7-4BE5-8AA4-B54C789063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10FA3-B0BE-4A61-84EB-98F82FC9F77F}" type="datetime1">
              <a:rPr lang="en-US" smtClean="0"/>
              <a:pPr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CCD7-21D7-4BE5-8AA4-B54C789063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B80D1-20EB-46EC-B585-CE65ADA2E77B}" type="datetime1">
              <a:rPr lang="en-US" smtClean="0"/>
              <a:pPr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CCD7-21D7-4BE5-8AA4-B54C789063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72859-88EE-439F-865E-F30FD21B34D8}" type="datetime1">
              <a:rPr lang="en-US" smtClean="0"/>
              <a:pPr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CCD7-21D7-4BE5-8AA4-B54C789063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8BE2E-714F-4798-BB4E-26D7E92D0BFE}" type="datetime1">
              <a:rPr lang="en-US" smtClean="0"/>
              <a:pPr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CCD7-21D7-4BE5-8AA4-B54C789063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B4DB3-8C42-47C9-9C6A-DF3F9A115185}" type="datetime1">
              <a:rPr lang="en-US" smtClean="0"/>
              <a:pPr/>
              <a:t>7/8/2021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CCD7-21D7-4BE5-8AA4-B54C789063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53295-3E1D-41B5-BCB0-2C3753BFA7C4}" type="datetime1">
              <a:rPr lang="en-US" smtClean="0"/>
              <a:pPr/>
              <a:t>7/8/2021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CCD7-21D7-4BE5-8AA4-B54C789063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668A-EA79-4642-99E1-BB8BCA4F85DA}" type="datetime1">
              <a:rPr lang="en-US" smtClean="0"/>
              <a:pPr/>
              <a:t>7/8/2021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CCD7-21D7-4BE5-8AA4-B54C789063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EDB2-135B-42F9-8FAA-821603C27FAF}" type="datetime1">
              <a:rPr lang="en-US" smtClean="0"/>
              <a:pPr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CCD7-21D7-4BE5-8AA4-B54C789063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5B2DA-53D7-45CA-ABD1-B7B5D5713F06}" type="datetime1">
              <a:rPr lang="en-US" smtClean="0"/>
              <a:pPr/>
              <a:t>7/8/2021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CCD7-21D7-4BE5-8AA4-B54C789063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D6D8B-EBC4-45AD-9F7F-3D819C6F959C}" type="datetime1">
              <a:rPr lang="en-US" smtClean="0"/>
              <a:pPr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0CCD7-21D7-4BE5-8AA4-B54C789063D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e.chesapeakebay.net/Modeling/phase5/Phase532/Sensitivity/" TargetMode="External"/><Relationship Id="rId2" Type="http://schemas.openxmlformats.org/officeDocument/2006/relationships/hyperlink" Target="ftp://ftp.chesapeakebay.net/Modeling/phase5/Phase532/Sensitivity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gif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gif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85800"/>
          </a:xfrm>
        </p:spPr>
        <p:txBody>
          <a:bodyPr>
            <a:normAutofit/>
          </a:bodyPr>
          <a:lstStyle/>
          <a:p>
            <a:r>
              <a:rPr lang="en-US" sz="2400" b="1" dirty="0"/>
              <a:t>Scenario Builder and Watershed Model Progress toward the MPA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762000"/>
            <a:ext cx="9144000" cy="685800"/>
          </a:xfrm>
        </p:spPr>
        <p:txBody>
          <a:bodyPr>
            <a:normAutofit/>
          </a:bodyPr>
          <a:lstStyle/>
          <a:p>
            <a:r>
              <a:rPr lang="en-US" sz="2400" dirty="0"/>
              <a:t>Gary Shenk, Guido Yactayo, Gopal Bhatt   Modeling Workgroup 12/2/14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45304"/>
            <a:ext cx="9144000" cy="531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CCD7-21D7-4BE5-8AA4-B54C789063D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Sensitivities to total nitrogen inputs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486274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+mj-lt"/>
              </a:rPr>
              <a:t>Following STAC recommendations of using multiple models, APEX, SPARROW, and P532-AGCHEM models were included in this analysis. </a:t>
            </a:r>
          </a:p>
          <a:p>
            <a:r>
              <a:rPr lang="en-US" sz="1800" dirty="0">
                <a:latin typeface="+mj-lt"/>
              </a:rPr>
              <a:t>The models sensitivities represent the relationship between nutrient predicted yields and input loads for cropland.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0014" y="3028950"/>
            <a:ext cx="3095407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653519" y="3369617"/>
            <a:ext cx="971550" cy="2368467"/>
            <a:chOff x="1828800" y="1978223"/>
            <a:chExt cx="1295400" cy="3157956"/>
          </a:xfrm>
        </p:grpSpPr>
        <p:sp>
          <p:nvSpPr>
            <p:cNvPr id="19" name="TextBox 13"/>
            <p:cNvSpPr txBox="1"/>
            <p:nvPr/>
          </p:nvSpPr>
          <p:spPr>
            <a:xfrm>
              <a:off x="1828800" y="1978223"/>
              <a:ext cx="1295400" cy="3385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APEX – CEAP </a:t>
              </a:r>
            </a:p>
          </p:txBody>
        </p:sp>
        <p:sp>
          <p:nvSpPr>
            <p:cNvPr id="20" name="TextBox 14"/>
            <p:cNvSpPr txBox="1"/>
            <p:nvPr/>
          </p:nvSpPr>
          <p:spPr>
            <a:xfrm>
              <a:off x="1983060" y="3362981"/>
              <a:ext cx="1141140" cy="553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SPARROW</a:t>
              </a:r>
            </a:p>
            <a:p>
              <a:r>
                <a:rPr lang="en-US" sz="1050" dirty="0"/>
                <a:t> </a:t>
              </a:r>
            </a:p>
          </p:txBody>
        </p:sp>
        <p:sp>
          <p:nvSpPr>
            <p:cNvPr id="21" name="TextBox 17"/>
            <p:cNvSpPr txBox="1"/>
            <p:nvPr/>
          </p:nvSpPr>
          <p:spPr>
            <a:xfrm>
              <a:off x="1960741" y="4797624"/>
              <a:ext cx="1163459" cy="3385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Phase 5.3.2</a:t>
              </a:r>
            </a:p>
          </p:txBody>
        </p:sp>
        <p:sp>
          <p:nvSpPr>
            <p:cNvPr id="22" name="TextBox 19"/>
            <p:cNvSpPr txBox="1"/>
            <p:nvPr/>
          </p:nvSpPr>
          <p:spPr>
            <a:xfrm>
              <a:off x="1828800" y="2667000"/>
              <a:ext cx="1295400" cy="3385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50" dirty="0"/>
            </a:p>
          </p:txBody>
        </p:sp>
        <p:sp>
          <p:nvSpPr>
            <p:cNvPr id="23" name="TextBox 20"/>
            <p:cNvSpPr txBox="1"/>
            <p:nvPr/>
          </p:nvSpPr>
          <p:spPr>
            <a:xfrm>
              <a:off x="1828800" y="4114800"/>
              <a:ext cx="1295400" cy="3385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50" dirty="0"/>
            </a:p>
          </p:txBody>
        </p:sp>
      </p:grpSp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8495" y="3048000"/>
            <a:ext cx="3095407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 25"/>
          <p:cNvGrpSpPr/>
          <p:nvPr/>
        </p:nvGrpSpPr>
        <p:grpSpPr>
          <a:xfrm>
            <a:off x="4572000" y="3388669"/>
            <a:ext cx="971550" cy="2368466"/>
            <a:chOff x="1828800" y="1978223"/>
            <a:chExt cx="1295400" cy="3157955"/>
          </a:xfrm>
        </p:grpSpPr>
        <p:sp>
          <p:nvSpPr>
            <p:cNvPr id="28" name="TextBox 10"/>
            <p:cNvSpPr txBox="1"/>
            <p:nvPr/>
          </p:nvSpPr>
          <p:spPr>
            <a:xfrm>
              <a:off x="1828800" y="1978223"/>
              <a:ext cx="1295400" cy="3385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APEX – CEAP </a:t>
              </a:r>
            </a:p>
          </p:txBody>
        </p:sp>
        <p:sp>
          <p:nvSpPr>
            <p:cNvPr id="29" name="TextBox 11"/>
            <p:cNvSpPr txBox="1"/>
            <p:nvPr/>
          </p:nvSpPr>
          <p:spPr>
            <a:xfrm>
              <a:off x="1978120" y="3362980"/>
              <a:ext cx="1146080" cy="553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SPARROW</a:t>
              </a:r>
            </a:p>
            <a:p>
              <a:r>
                <a:rPr lang="en-US" sz="1050" dirty="0"/>
                <a:t> </a:t>
              </a:r>
            </a:p>
          </p:txBody>
        </p:sp>
        <p:sp>
          <p:nvSpPr>
            <p:cNvPr id="30" name="TextBox 12"/>
            <p:cNvSpPr txBox="1"/>
            <p:nvPr/>
          </p:nvSpPr>
          <p:spPr>
            <a:xfrm>
              <a:off x="1978120" y="4797623"/>
              <a:ext cx="1146080" cy="3385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Phase 5.3.2</a:t>
              </a:r>
            </a:p>
          </p:txBody>
        </p:sp>
        <p:sp>
          <p:nvSpPr>
            <p:cNvPr id="31" name="TextBox 13"/>
            <p:cNvSpPr txBox="1"/>
            <p:nvPr/>
          </p:nvSpPr>
          <p:spPr>
            <a:xfrm>
              <a:off x="1828800" y="2667000"/>
              <a:ext cx="1295400" cy="3385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50" dirty="0"/>
            </a:p>
          </p:txBody>
        </p:sp>
        <p:sp>
          <p:nvSpPr>
            <p:cNvPr id="32" name="TextBox 14"/>
            <p:cNvSpPr txBox="1"/>
            <p:nvPr/>
          </p:nvSpPr>
          <p:spPr>
            <a:xfrm>
              <a:off x="1828800" y="4114800"/>
              <a:ext cx="1295400" cy="3385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50" dirty="0"/>
            </a:p>
          </p:txBody>
        </p:sp>
      </p:grpSp>
      <p:sp>
        <p:nvSpPr>
          <p:cNvPr id="33" name="Rectangle 32"/>
          <p:cNvSpPr/>
          <p:nvPr/>
        </p:nvSpPr>
        <p:spPr>
          <a:xfrm>
            <a:off x="645389" y="3061900"/>
            <a:ext cx="246958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i="1" dirty="0">
                <a:latin typeface="Calibri" panose="020F050202020403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Sensitivity to fertilizer TN inputs</a:t>
            </a:r>
            <a:endParaRPr lang="en-US" sz="1350" i="1" dirty="0"/>
          </a:p>
        </p:txBody>
      </p:sp>
      <p:sp>
        <p:nvSpPr>
          <p:cNvPr id="34" name="Rectangle 33"/>
          <p:cNvSpPr/>
          <p:nvPr/>
        </p:nvSpPr>
        <p:spPr>
          <a:xfrm>
            <a:off x="4569690" y="3071425"/>
            <a:ext cx="242861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i="1" dirty="0">
                <a:latin typeface="Calibri" panose="020F050202020403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Sensitivity to manure TN inputs</a:t>
            </a:r>
            <a:endParaRPr lang="en-US" sz="1350" i="1" dirty="0"/>
          </a:p>
        </p:txBody>
      </p:sp>
      <p:sp>
        <p:nvSpPr>
          <p:cNvPr id="35" name="TextBox 34"/>
          <p:cNvSpPr txBox="1"/>
          <p:nvPr/>
        </p:nvSpPr>
        <p:spPr>
          <a:xfrm>
            <a:off x="9524" y="6105525"/>
            <a:ext cx="91344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000" dirty="0">
                <a:latin typeface="+mj-lt"/>
              </a:rPr>
              <a:t>APEX – CEAP: Ratio between output and input (No-practice, 2006, and 2011 scenarios including all input sources in cropland areas)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000" dirty="0">
                <a:latin typeface="+mj-lt"/>
              </a:rPr>
              <a:t>SPARROW: source specific coefficient (Various studies in the Chesapeake bay and Northeastern and Mid-Atlantic regions) *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000" dirty="0">
                <a:latin typeface="+mj-lt"/>
              </a:rPr>
              <a:t>Phase 5.3.2: Ratio between input and output, slope of multivariate regression, and slope between output and input (14 scenarios , </a:t>
            </a:r>
            <a:r>
              <a:rPr lang="en-US" sz="1000" dirty="0" err="1">
                <a:latin typeface="+mj-lt"/>
              </a:rPr>
              <a:t>hwm</a:t>
            </a:r>
            <a:r>
              <a:rPr lang="en-US" sz="1000" dirty="0">
                <a:latin typeface="+mj-lt"/>
              </a:rPr>
              <a:t>, </a:t>
            </a:r>
            <a:r>
              <a:rPr lang="en-US" sz="1000" dirty="0" err="1">
                <a:latin typeface="+mj-lt"/>
              </a:rPr>
              <a:t>hom</a:t>
            </a:r>
            <a:r>
              <a:rPr lang="en-US" sz="1000" dirty="0">
                <a:latin typeface="+mj-lt"/>
              </a:rPr>
              <a:t>,  </a:t>
            </a:r>
            <a:r>
              <a:rPr lang="en-US" sz="1000" dirty="0" err="1">
                <a:latin typeface="+mj-lt"/>
              </a:rPr>
              <a:t>lwm</a:t>
            </a:r>
            <a:r>
              <a:rPr lang="en-US" sz="1000" dirty="0">
                <a:latin typeface="+mj-lt"/>
              </a:rPr>
              <a:t>, </a:t>
            </a:r>
            <a:r>
              <a:rPr lang="en-US" sz="1000" dirty="0" err="1">
                <a:latin typeface="+mj-lt"/>
              </a:rPr>
              <a:t>alf</a:t>
            </a:r>
            <a:r>
              <a:rPr lang="en-US" sz="1000" dirty="0">
                <a:latin typeface="+mj-lt"/>
              </a:rPr>
              <a:t>, and </a:t>
            </a:r>
            <a:r>
              <a:rPr lang="en-US" sz="1000" dirty="0" err="1">
                <a:latin typeface="+mj-lt"/>
              </a:rPr>
              <a:t>hyw</a:t>
            </a:r>
            <a:r>
              <a:rPr lang="en-US" sz="1000" dirty="0">
                <a:latin typeface="+mj-lt"/>
              </a:rPr>
              <a:t>)</a:t>
            </a:r>
          </a:p>
          <a:p>
            <a:pPr marL="342900" indent="-342900"/>
            <a:r>
              <a:rPr lang="en-US" sz="1000" dirty="0">
                <a:latin typeface="+mj-lt"/>
              </a:rPr>
              <a:t>* Preston and Brakebill (1999), Ator et al. (2011), Moore et al. (2011), and Preston et al. (2011).</a:t>
            </a:r>
          </a:p>
        </p:txBody>
      </p:sp>
    </p:spTree>
    <p:extLst>
      <p:ext uri="{BB962C8B-B14F-4D97-AF65-F5344CB8AC3E}">
        <p14:creationId xmlns:p14="http://schemas.microsoft.com/office/powerpoint/2010/main" val="2940760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Sensitivity implementation on phase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01800"/>
            <a:ext cx="7886700" cy="4351338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+mj-lt"/>
              </a:rPr>
              <a:t>Total nitrogen sensitivities from other existing models support the Phase 532-AGCHEM findings.</a:t>
            </a:r>
          </a:p>
          <a:p>
            <a:r>
              <a:rPr lang="en-US" sz="1800" dirty="0">
                <a:latin typeface="+mj-lt"/>
              </a:rPr>
              <a:t>Phase 532-AGCHEM sensitivities are available not only for TN but also by nitrogen species.</a:t>
            </a:r>
          </a:p>
          <a:p>
            <a:r>
              <a:rPr lang="en-US" sz="1800" dirty="0">
                <a:latin typeface="+mj-lt"/>
              </a:rPr>
              <a:t>Phase 532-AGCHEM DIN and organic nitrogen sensitivities have been implemented in phase 6.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1666875" y="3609975"/>
          <a:ext cx="6076950" cy="3237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6343650" y="3763169"/>
            <a:ext cx="1190625" cy="41521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b="1" dirty="0">
                <a:solidFill>
                  <a:schemeClr val="accent1"/>
                </a:solidFill>
              </a:rPr>
              <a:t>Phase 5.3.2</a:t>
            </a:r>
            <a:r>
              <a:rPr lang="en-US" sz="1600" dirty="0"/>
              <a:t> </a:t>
            </a:r>
          </a:p>
          <a:p>
            <a:pPr algn="l"/>
            <a:r>
              <a:rPr lang="en-US" sz="1600" b="1" dirty="0">
                <a:solidFill>
                  <a:schemeClr val="accent2"/>
                </a:solidFill>
              </a:rPr>
              <a:t>Phase 6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82944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365126"/>
            <a:ext cx="8296275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Decide on Phase 6 nitrogen sensitivities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Phase 532-AGCHEM sensitivities are more extensive and robust than other models sensitivities.</a:t>
            </a:r>
          </a:p>
          <a:p>
            <a:r>
              <a:rPr lang="en-US" sz="2400" dirty="0">
                <a:latin typeface="+mj-lt"/>
              </a:rPr>
              <a:t>The new recommendation is to adopt the Phase 5.3.2 AGCHEM nitrogen sensitivities.</a:t>
            </a:r>
          </a:p>
          <a:p>
            <a:r>
              <a:rPr lang="en-US" sz="2400" dirty="0">
                <a:latin typeface="+mj-lt"/>
              </a:rPr>
              <a:t>Please review both the Phase 5.3.2 AGCHEM and multiple model sensitivity analyses in order to make a decision.</a:t>
            </a:r>
          </a:p>
          <a:p>
            <a:pPr marL="0" indent="0">
              <a:buNone/>
            </a:pPr>
            <a:endParaRPr lang="en-US" sz="2400" dirty="0">
              <a:latin typeface="+mj-lt"/>
              <a:hlinkClick r:id="rId2"/>
            </a:endParaRPr>
          </a:p>
          <a:p>
            <a:pPr marL="0" indent="0">
              <a:buNone/>
            </a:pPr>
            <a:r>
              <a:rPr lang="en-US" sz="2400">
                <a:latin typeface="+mj-lt"/>
                <a:hlinkClick r:id="rId3"/>
              </a:rPr>
              <a:t>https://archive.chesapeakebay.net/Modeling/phase5/Phase532/Sensitivity/</a:t>
            </a:r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4961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79D98-1FBA-437B-8C7B-CDFEC86B1F27}" type="slidenum">
              <a:rPr lang="en-US"/>
              <a:pPr/>
              <a:t>13</a:t>
            </a:fld>
            <a:endParaRPr lang="en-US"/>
          </a:p>
        </p:txBody>
      </p:sp>
      <p:sp>
        <p:nvSpPr>
          <p:cNvPr id="17410" name="AutoShape 2"/>
          <p:cNvSpPr>
            <a:spLocks noChangeArrowheads="1"/>
          </p:cNvSpPr>
          <p:nvPr/>
        </p:nvSpPr>
        <p:spPr bwMode="auto">
          <a:xfrm>
            <a:off x="7010400" y="5867400"/>
            <a:ext cx="685800" cy="6096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  <a:scene3d>
            <a:camera prst="legacyPerspectiveTopRight">
              <a:rot lat="600000" lon="300000" rev="0"/>
            </a:camera>
            <a:lightRig rig="legacyFlat3" dir="r"/>
          </a:scene3d>
          <a:sp3d extrusionH="112506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7641" name="Freeform 233"/>
          <p:cNvSpPr>
            <a:spLocks/>
          </p:cNvSpPr>
          <p:nvPr/>
        </p:nvSpPr>
        <p:spPr bwMode="auto">
          <a:xfrm rot="3538990">
            <a:off x="508349" y="2145614"/>
            <a:ext cx="1447800" cy="938213"/>
          </a:xfrm>
          <a:custGeom>
            <a:avLst/>
            <a:gdLst/>
            <a:ahLst/>
            <a:cxnLst>
              <a:cxn ang="0">
                <a:pos x="671" y="208"/>
              </a:cxn>
              <a:cxn ang="0">
                <a:pos x="1019" y="228"/>
              </a:cxn>
              <a:cxn ang="0">
                <a:pos x="1013" y="0"/>
              </a:cxn>
              <a:cxn ang="0">
                <a:pos x="1342" y="303"/>
              </a:cxn>
              <a:cxn ang="0">
                <a:pos x="1006" y="591"/>
              </a:cxn>
              <a:cxn ang="0">
                <a:pos x="1006" y="447"/>
              </a:cxn>
              <a:cxn ang="0">
                <a:pos x="577" y="449"/>
              </a:cxn>
              <a:cxn ang="0">
                <a:pos x="48" y="556"/>
              </a:cxn>
              <a:cxn ang="0">
                <a:pos x="289" y="329"/>
              </a:cxn>
              <a:cxn ang="0">
                <a:pos x="155" y="108"/>
              </a:cxn>
              <a:cxn ang="0">
                <a:pos x="671" y="208"/>
              </a:cxn>
            </a:cxnLst>
            <a:rect l="0" t="0" r="r" b="b"/>
            <a:pathLst>
              <a:path w="1342" h="591">
                <a:moveTo>
                  <a:pt x="671" y="208"/>
                </a:moveTo>
                <a:cubicBezTo>
                  <a:pt x="815" y="228"/>
                  <a:pt x="962" y="263"/>
                  <a:pt x="1019" y="228"/>
                </a:cubicBezTo>
                <a:lnTo>
                  <a:pt x="1013" y="0"/>
                </a:lnTo>
                <a:lnTo>
                  <a:pt x="1342" y="303"/>
                </a:lnTo>
                <a:lnTo>
                  <a:pt x="1006" y="591"/>
                </a:lnTo>
                <a:lnTo>
                  <a:pt x="1006" y="447"/>
                </a:lnTo>
                <a:cubicBezTo>
                  <a:pt x="934" y="423"/>
                  <a:pt x="737" y="431"/>
                  <a:pt x="577" y="449"/>
                </a:cubicBezTo>
                <a:cubicBezTo>
                  <a:pt x="417" y="467"/>
                  <a:pt x="96" y="576"/>
                  <a:pt x="48" y="556"/>
                </a:cubicBezTo>
                <a:cubicBezTo>
                  <a:pt x="0" y="536"/>
                  <a:pt x="271" y="403"/>
                  <a:pt x="289" y="329"/>
                </a:cubicBezTo>
                <a:cubicBezTo>
                  <a:pt x="307" y="255"/>
                  <a:pt x="91" y="128"/>
                  <a:pt x="155" y="108"/>
                </a:cubicBezTo>
                <a:cubicBezTo>
                  <a:pt x="219" y="88"/>
                  <a:pt x="527" y="188"/>
                  <a:pt x="671" y="208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642" name="Freeform 234"/>
          <p:cNvSpPr>
            <a:spLocks/>
          </p:cNvSpPr>
          <p:nvPr/>
        </p:nvSpPr>
        <p:spPr bwMode="auto">
          <a:xfrm rot="8074558">
            <a:off x="6217543" y="702508"/>
            <a:ext cx="1295400" cy="938213"/>
          </a:xfrm>
          <a:custGeom>
            <a:avLst/>
            <a:gdLst/>
            <a:ahLst/>
            <a:cxnLst>
              <a:cxn ang="0">
                <a:pos x="657" y="167"/>
              </a:cxn>
              <a:cxn ang="0">
                <a:pos x="943" y="228"/>
              </a:cxn>
              <a:cxn ang="0">
                <a:pos x="937" y="0"/>
              </a:cxn>
              <a:cxn ang="0">
                <a:pos x="1266" y="303"/>
              </a:cxn>
              <a:cxn ang="0">
                <a:pos x="930" y="591"/>
              </a:cxn>
              <a:cxn ang="0">
                <a:pos x="930" y="447"/>
              </a:cxn>
              <a:cxn ang="0">
                <a:pos x="651" y="422"/>
              </a:cxn>
              <a:cxn ang="0">
                <a:pos x="48" y="529"/>
              </a:cxn>
              <a:cxn ang="0">
                <a:pos x="363" y="335"/>
              </a:cxn>
              <a:cxn ang="0">
                <a:pos x="79" y="108"/>
              </a:cxn>
              <a:cxn ang="0">
                <a:pos x="657" y="167"/>
              </a:cxn>
            </a:cxnLst>
            <a:rect l="0" t="0" r="r" b="b"/>
            <a:pathLst>
              <a:path w="1266" h="591">
                <a:moveTo>
                  <a:pt x="657" y="167"/>
                </a:moveTo>
                <a:cubicBezTo>
                  <a:pt x="801" y="187"/>
                  <a:pt x="896" y="256"/>
                  <a:pt x="943" y="228"/>
                </a:cubicBezTo>
                <a:lnTo>
                  <a:pt x="937" y="0"/>
                </a:lnTo>
                <a:lnTo>
                  <a:pt x="1266" y="303"/>
                </a:lnTo>
                <a:lnTo>
                  <a:pt x="930" y="591"/>
                </a:lnTo>
                <a:lnTo>
                  <a:pt x="930" y="447"/>
                </a:lnTo>
                <a:cubicBezTo>
                  <a:pt x="884" y="419"/>
                  <a:pt x="798" y="408"/>
                  <a:pt x="651" y="422"/>
                </a:cubicBezTo>
                <a:cubicBezTo>
                  <a:pt x="504" y="436"/>
                  <a:pt x="96" y="543"/>
                  <a:pt x="48" y="529"/>
                </a:cubicBezTo>
                <a:cubicBezTo>
                  <a:pt x="0" y="515"/>
                  <a:pt x="358" y="405"/>
                  <a:pt x="363" y="335"/>
                </a:cubicBezTo>
                <a:cubicBezTo>
                  <a:pt x="368" y="265"/>
                  <a:pt x="30" y="136"/>
                  <a:pt x="79" y="108"/>
                </a:cubicBezTo>
                <a:cubicBezTo>
                  <a:pt x="128" y="80"/>
                  <a:pt x="513" y="147"/>
                  <a:pt x="657" y="167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643" name="Text Box 235"/>
          <p:cNvSpPr txBox="1">
            <a:spLocks noChangeArrowheads="1"/>
          </p:cNvSpPr>
          <p:nvPr/>
        </p:nvSpPr>
        <p:spPr bwMode="auto">
          <a:xfrm>
            <a:off x="228600" y="1219200"/>
            <a:ext cx="1839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Tahoma" pitchFamily="34" charset="0"/>
              </a:rPr>
              <a:t>Precipitation</a:t>
            </a:r>
          </a:p>
        </p:txBody>
      </p:sp>
      <p:sp>
        <p:nvSpPr>
          <p:cNvPr id="17644" name="Text Box 236"/>
          <p:cNvSpPr txBox="1">
            <a:spLocks noChangeArrowheads="1"/>
          </p:cNvSpPr>
          <p:nvPr/>
        </p:nvSpPr>
        <p:spPr bwMode="auto">
          <a:xfrm>
            <a:off x="7471133" y="381000"/>
            <a:ext cx="1368067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Tahoma" pitchFamily="34" charset="0"/>
              </a:rPr>
              <a:t>Fertilizer</a:t>
            </a:r>
          </a:p>
          <a:p>
            <a:pPr eaLnBrk="0" hangingPunct="0"/>
            <a:r>
              <a:rPr lang="en-US" sz="1600" dirty="0">
                <a:latin typeface="Tahoma" pitchFamily="34" charset="0"/>
              </a:rPr>
              <a:t>Manure</a:t>
            </a:r>
          </a:p>
          <a:p>
            <a:pPr eaLnBrk="0" hangingPunct="0"/>
            <a:r>
              <a:rPr lang="en-US" sz="1600" dirty="0">
                <a:latin typeface="Tahoma" pitchFamily="34" charset="0"/>
              </a:rPr>
              <a:t>Atmospheric</a:t>
            </a:r>
          </a:p>
          <a:p>
            <a:pPr eaLnBrk="0" hangingPunct="0"/>
            <a:r>
              <a:rPr lang="en-US" sz="1600" dirty="0">
                <a:latin typeface="Tahoma" pitchFamily="34" charset="0"/>
              </a:rPr>
              <a:t>    deposition</a:t>
            </a:r>
          </a:p>
          <a:p>
            <a:pPr eaLnBrk="0" hangingPunct="0"/>
            <a:r>
              <a:rPr lang="en-US" sz="1600" dirty="0">
                <a:latin typeface="Tahoma" pitchFamily="34" charset="0"/>
              </a:rPr>
              <a:t>(…)</a:t>
            </a:r>
          </a:p>
        </p:txBody>
      </p:sp>
      <p:sp>
        <p:nvSpPr>
          <p:cNvPr id="17645" name="Freeform 237"/>
          <p:cNvSpPr>
            <a:spLocks/>
          </p:cNvSpPr>
          <p:nvPr/>
        </p:nvSpPr>
        <p:spPr bwMode="auto">
          <a:xfrm rot="23008260">
            <a:off x="6536188" y="4853340"/>
            <a:ext cx="864179" cy="762000"/>
          </a:xfrm>
          <a:custGeom>
            <a:avLst/>
            <a:gdLst/>
            <a:ahLst/>
            <a:cxnLst>
              <a:cxn ang="0">
                <a:pos x="657" y="167"/>
              </a:cxn>
              <a:cxn ang="0">
                <a:pos x="943" y="228"/>
              </a:cxn>
              <a:cxn ang="0">
                <a:pos x="937" y="0"/>
              </a:cxn>
              <a:cxn ang="0">
                <a:pos x="1266" y="303"/>
              </a:cxn>
              <a:cxn ang="0">
                <a:pos x="930" y="591"/>
              </a:cxn>
              <a:cxn ang="0">
                <a:pos x="930" y="447"/>
              </a:cxn>
              <a:cxn ang="0">
                <a:pos x="651" y="422"/>
              </a:cxn>
              <a:cxn ang="0">
                <a:pos x="48" y="529"/>
              </a:cxn>
              <a:cxn ang="0">
                <a:pos x="363" y="335"/>
              </a:cxn>
              <a:cxn ang="0">
                <a:pos x="79" y="108"/>
              </a:cxn>
              <a:cxn ang="0">
                <a:pos x="657" y="167"/>
              </a:cxn>
            </a:cxnLst>
            <a:rect l="0" t="0" r="r" b="b"/>
            <a:pathLst>
              <a:path w="1266" h="591">
                <a:moveTo>
                  <a:pt x="657" y="167"/>
                </a:moveTo>
                <a:cubicBezTo>
                  <a:pt x="801" y="187"/>
                  <a:pt x="896" y="256"/>
                  <a:pt x="943" y="228"/>
                </a:cubicBezTo>
                <a:lnTo>
                  <a:pt x="937" y="0"/>
                </a:lnTo>
                <a:lnTo>
                  <a:pt x="1266" y="303"/>
                </a:lnTo>
                <a:lnTo>
                  <a:pt x="930" y="591"/>
                </a:lnTo>
                <a:lnTo>
                  <a:pt x="930" y="447"/>
                </a:lnTo>
                <a:cubicBezTo>
                  <a:pt x="884" y="419"/>
                  <a:pt x="798" y="408"/>
                  <a:pt x="651" y="422"/>
                </a:cubicBezTo>
                <a:cubicBezTo>
                  <a:pt x="504" y="436"/>
                  <a:pt x="96" y="543"/>
                  <a:pt x="48" y="529"/>
                </a:cubicBezTo>
                <a:cubicBezTo>
                  <a:pt x="0" y="515"/>
                  <a:pt x="358" y="405"/>
                  <a:pt x="363" y="335"/>
                </a:cubicBezTo>
                <a:cubicBezTo>
                  <a:pt x="368" y="265"/>
                  <a:pt x="30" y="136"/>
                  <a:pt x="79" y="108"/>
                </a:cubicBezTo>
                <a:cubicBezTo>
                  <a:pt x="128" y="80"/>
                  <a:pt x="513" y="147"/>
                  <a:pt x="657" y="167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646" name="Rectangle 238" descr="Granite"/>
          <p:cNvSpPr>
            <a:spLocks noChangeArrowheads="1"/>
          </p:cNvSpPr>
          <p:nvPr/>
        </p:nvSpPr>
        <p:spPr bwMode="auto">
          <a:xfrm>
            <a:off x="6019800" y="4191000"/>
            <a:ext cx="533400" cy="15240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647" name="Freeform 239"/>
          <p:cNvSpPr>
            <a:spLocks/>
          </p:cNvSpPr>
          <p:nvPr/>
        </p:nvSpPr>
        <p:spPr bwMode="auto">
          <a:xfrm rot="21611418">
            <a:off x="2973755" y="3583166"/>
            <a:ext cx="1064902" cy="1179512"/>
          </a:xfrm>
          <a:custGeom>
            <a:avLst/>
            <a:gdLst/>
            <a:ahLst/>
            <a:cxnLst>
              <a:cxn ang="0">
                <a:pos x="657" y="167"/>
              </a:cxn>
              <a:cxn ang="0">
                <a:pos x="943" y="228"/>
              </a:cxn>
              <a:cxn ang="0">
                <a:pos x="937" y="0"/>
              </a:cxn>
              <a:cxn ang="0">
                <a:pos x="1266" y="303"/>
              </a:cxn>
              <a:cxn ang="0">
                <a:pos x="930" y="591"/>
              </a:cxn>
              <a:cxn ang="0">
                <a:pos x="930" y="447"/>
              </a:cxn>
              <a:cxn ang="0">
                <a:pos x="651" y="422"/>
              </a:cxn>
              <a:cxn ang="0">
                <a:pos x="48" y="529"/>
              </a:cxn>
              <a:cxn ang="0">
                <a:pos x="363" y="335"/>
              </a:cxn>
              <a:cxn ang="0">
                <a:pos x="79" y="108"/>
              </a:cxn>
              <a:cxn ang="0">
                <a:pos x="657" y="167"/>
              </a:cxn>
            </a:cxnLst>
            <a:rect l="0" t="0" r="r" b="b"/>
            <a:pathLst>
              <a:path w="1266" h="591">
                <a:moveTo>
                  <a:pt x="657" y="167"/>
                </a:moveTo>
                <a:cubicBezTo>
                  <a:pt x="801" y="187"/>
                  <a:pt x="896" y="256"/>
                  <a:pt x="943" y="228"/>
                </a:cubicBezTo>
                <a:lnTo>
                  <a:pt x="937" y="0"/>
                </a:lnTo>
                <a:lnTo>
                  <a:pt x="1266" y="303"/>
                </a:lnTo>
                <a:lnTo>
                  <a:pt x="930" y="591"/>
                </a:lnTo>
                <a:lnTo>
                  <a:pt x="930" y="447"/>
                </a:lnTo>
                <a:cubicBezTo>
                  <a:pt x="884" y="419"/>
                  <a:pt x="798" y="408"/>
                  <a:pt x="651" y="422"/>
                </a:cubicBezTo>
                <a:cubicBezTo>
                  <a:pt x="504" y="436"/>
                  <a:pt x="96" y="543"/>
                  <a:pt x="48" y="529"/>
                </a:cubicBezTo>
                <a:cubicBezTo>
                  <a:pt x="0" y="515"/>
                  <a:pt x="358" y="405"/>
                  <a:pt x="363" y="335"/>
                </a:cubicBezTo>
                <a:cubicBezTo>
                  <a:pt x="368" y="265"/>
                  <a:pt x="30" y="136"/>
                  <a:pt x="79" y="108"/>
                </a:cubicBezTo>
                <a:cubicBezTo>
                  <a:pt x="128" y="80"/>
                  <a:pt x="513" y="147"/>
                  <a:pt x="657" y="167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649" name="Rectangle 241"/>
          <p:cNvSpPr>
            <a:spLocks noChangeArrowheads="1"/>
          </p:cNvSpPr>
          <p:nvPr/>
        </p:nvSpPr>
        <p:spPr bwMode="auto">
          <a:xfrm>
            <a:off x="152400" y="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en-US" sz="3600" b="1" dirty="0"/>
              <a:t>Phase 6</a:t>
            </a:r>
          </a:p>
        </p:txBody>
      </p:sp>
      <p:sp>
        <p:nvSpPr>
          <p:cNvPr id="17651" name="Rectangle 243"/>
          <p:cNvSpPr>
            <a:spLocks noChangeArrowheads="1"/>
          </p:cNvSpPr>
          <p:nvPr/>
        </p:nvSpPr>
        <p:spPr bwMode="auto">
          <a:xfrm>
            <a:off x="228600" y="5562600"/>
            <a:ext cx="1371600" cy="838200"/>
          </a:xfrm>
          <a:prstGeom prst="rect">
            <a:avLst/>
          </a:prstGeom>
          <a:solidFill>
            <a:srgbClr val="C3E68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/>
              <a:t>Hydrology</a:t>
            </a:r>
          </a:p>
          <a:p>
            <a:pPr algn="ctr"/>
            <a:r>
              <a:rPr lang="en-US" sz="2000"/>
              <a:t>submodel</a:t>
            </a:r>
          </a:p>
        </p:txBody>
      </p:sp>
      <p:sp>
        <p:nvSpPr>
          <p:cNvPr id="17653" name="Text Box 245"/>
          <p:cNvSpPr txBox="1">
            <a:spLocks noChangeArrowheads="1"/>
          </p:cNvSpPr>
          <p:nvPr/>
        </p:nvSpPr>
        <p:spPr bwMode="auto">
          <a:xfrm>
            <a:off x="8072437" y="5943600"/>
            <a:ext cx="1071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400" dirty="0">
                <a:latin typeface="Tahoma" pitchFamily="34" charset="0"/>
              </a:rPr>
              <a:t>River</a:t>
            </a:r>
          </a:p>
        </p:txBody>
      </p:sp>
      <p:sp>
        <p:nvSpPr>
          <p:cNvPr id="17654" name="Rectangle 246"/>
          <p:cNvSpPr>
            <a:spLocks noChangeArrowheads="1"/>
          </p:cNvSpPr>
          <p:nvPr/>
        </p:nvSpPr>
        <p:spPr bwMode="auto">
          <a:xfrm>
            <a:off x="1676400" y="5638800"/>
            <a:ext cx="1371600" cy="838200"/>
          </a:xfrm>
          <a:prstGeom prst="rect">
            <a:avLst/>
          </a:prstGeom>
          <a:solidFill>
            <a:srgbClr val="C3E68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/>
              <a:t>Sediment</a:t>
            </a:r>
          </a:p>
          <a:p>
            <a:pPr algn="ctr"/>
            <a:r>
              <a:rPr lang="en-US" sz="2000"/>
              <a:t>submodel</a:t>
            </a:r>
          </a:p>
        </p:txBody>
      </p:sp>
      <p:sp>
        <p:nvSpPr>
          <p:cNvPr id="17655" name="Rectangle 247"/>
          <p:cNvSpPr>
            <a:spLocks noChangeArrowheads="1"/>
          </p:cNvSpPr>
          <p:nvPr/>
        </p:nvSpPr>
        <p:spPr bwMode="auto">
          <a:xfrm>
            <a:off x="4781098" y="1219200"/>
            <a:ext cx="1371600" cy="1143000"/>
          </a:xfrm>
          <a:prstGeom prst="rect">
            <a:avLst/>
          </a:prstGeom>
          <a:solidFill>
            <a:srgbClr val="C3E68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dirty="0"/>
              <a:t>Nutrient</a:t>
            </a:r>
          </a:p>
          <a:p>
            <a:pPr algn="ctr"/>
            <a:r>
              <a:rPr lang="en-US" sz="2000" dirty="0"/>
              <a:t>Submodels</a:t>
            </a:r>
          </a:p>
        </p:txBody>
      </p:sp>
      <p:sp>
        <p:nvSpPr>
          <p:cNvPr id="17659" name="Text Box 251"/>
          <p:cNvSpPr txBox="1">
            <a:spLocks noChangeArrowheads="1"/>
          </p:cNvSpPr>
          <p:nvPr/>
        </p:nvSpPr>
        <p:spPr bwMode="auto">
          <a:xfrm rot="16010602">
            <a:off x="1644307" y="3939460"/>
            <a:ext cx="881973" cy="27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7300" dirty="0">
                <a:solidFill>
                  <a:srgbClr val="36274D"/>
                </a:solidFill>
              </a:rPr>
              <a:t>}</a:t>
            </a:r>
          </a:p>
        </p:txBody>
      </p:sp>
      <p:sp>
        <p:nvSpPr>
          <p:cNvPr id="258" name="Freeform 234"/>
          <p:cNvSpPr>
            <a:spLocks/>
          </p:cNvSpPr>
          <p:nvPr/>
        </p:nvSpPr>
        <p:spPr bwMode="auto">
          <a:xfrm rot="6415123">
            <a:off x="4484446" y="2607509"/>
            <a:ext cx="1295400" cy="938213"/>
          </a:xfrm>
          <a:custGeom>
            <a:avLst/>
            <a:gdLst/>
            <a:ahLst/>
            <a:cxnLst>
              <a:cxn ang="0">
                <a:pos x="657" y="167"/>
              </a:cxn>
              <a:cxn ang="0">
                <a:pos x="943" y="228"/>
              </a:cxn>
              <a:cxn ang="0">
                <a:pos x="937" y="0"/>
              </a:cxn>
              <a:cxn ang="0">
                <a:pos x="1266" y="303"/>
              </a:cxn>
              <a:cxn ang="0">
                <a:pos x="930" y="591"/>
              </a:cxn>
              <a:cxn ang="0">
                <a:pos x="930" y="447"/>
              </a:cxn>
              <a:cxn ang="0">
                <a:pos x="651" y="422"/>
              </a:cxn>
              <a:cxn ang="0">
                <a:pos x="48" y="529"/>
              </a:cxn>
              <a:cxn ang="0">
                <a:pos x="363" y="335"/>
              </a:cxn>
              <a:cxn ang="0">
                <a:pos x="79" y="108"/>
              </a:cxn>
              <a:cxn ang="0">
                <a:pos x="657" y="167"/>
              </a:cxn>
            </a:cxnLst>
            <a:rect l="0" t="0" r="r" b="b"/>
            <a:pathLst>
              <a:path w="1266" h="591">
                <a:moveTo>
                  <a:pt x="657" y="167"/>
                </a:moveTo>
                <a:cubicBezTo>
                  <a:pt x="801" y="187"/>
                  <a:pt x="896" y="256"/>
                  <a:pt x="943" y="228"/>
                </a:cubicBezTo>
                <a:lnTo>
                  <a:pt x="937" y="0"/>
                </a:lnTo>
                <a:lnTo>
                  <a:pt x="1266" y="303"/>
                </a:lnTo>
                <a:lnTo>
                  <a:pt x="930" y="591"/>
                </a:lnTo>
                <a:lnTo>
                  <a:pt x="930" y="447"/>
                </a:lnTo>
                <a:cubicBezTo>
                  <a:pt x="884" y="419"/>
                  <a:pt x="798" y="408"/>
                  <a:pt x="651" y="422"/>
                </a:cubicBezTo>
                <a:cubicBezTo>
                  <a:pt x="504" y="436"/>
                  <a:pt x="96" y="543"/>
                  <a:pt x="48" y="529"/>
                </a:cubicBezTo>
                <a:cubicBezTo>
                  <a:pt x="0" y="515"/>
                  <a:pt x="358" y="405"/>
                  <a:pt x="363" y="335"/>
                </a:cubicBezTo>
                <a:cubicBezTo>
                  <a:pt x="368" y="265"/>
                  <a:pt x="30" y="136"/>
                  <a:pt x="79" y="108"/>
                </a:cubicBezTo>
                <a:cubicBezTo>
                  <a:pt x="128" y="80"/>
                  <a:pt x="513" y="147"/>
                  <a:pt x="657" y="167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5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429000"/>
            <a:ext cx="2203719" cy="142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Freeform 237"/>
          <p:cNvSpPr>
            <a:spLocks/>
          </p:cNvSpPr>
          <p:nvPr/>
        </p:nvSpPr>
        <p:spPr bwMode="auto">
          <a:xfrm rot="23008260">
            <a:off x="5221396" y="4179171"/>
            <a:ext cx="864179" cy="762000"/>
          </a:xfrm>
          <a:custGeom>
            <a:avLst/>
            <a:gdLst/>
            <a:ahLst/>
            <a:cxnLst>
              <a:cxn ang="0">
                <a:pos x="657" y="167"/>
              </a:cxn>
              <a:cxn ang="0">
                <a:pos x="943" y="228"/>
              </a:cxn>
              <a:cxn ang="0">
                <a:pos x="937" y="0"/>
              </a:cxn>
              <a:cxn ang="0">
                <a:pos x="1266" y="303"/>
              </a:cxn>
              <a:cxn ang="0">
                <a:pos x="930" y="591"/>
              </a:cxn>
              <a:cxn ang="0">
                <a:pos x="930" y="447"/>
              </a:cxn>
              <a:cxn ang="0">
                <a:pos x="651" y="422"/>
              </a:cxn>
              <a:cxn ang="0">
                <a:pos x="48" y="529"/>
              </a:cxn>
              <a:cxn ang="0">
                <a:pos x="363" y="335"/>
              </a:cxn>
              <a:cxn ang="0">
                <a:pos x="79" y="108"/>
              </a:cxn>
              <a:cxn ang="0">
                <a:pos x="657" y="167"/>
              </a:cxn>
            </a:cxnLst>
            <a:rect l="0" t="0" r="r" b="b"/>
            <a:pathLst>
              <a:path w="1266" h="591">
                <a:moveTo>
                  <a:pt x="657" y="167"/>
                </a:moveTo>
                <a:cubicBezTo>
                  <a:pt x="801" y="187"/>
                  <a:pt x="896" y="256"/>
                  <a:pt x="943" y="228"/>
                </a:cubicBezTo>
                <a:lnTo>
                  <a:pt x="937" y="0"/>
                </a:lnTo>
                <a:lnTo>
                  <a:pt x="1266" y="303"/>
                </a:lnTo>
                <a:lnTo>
                  <a:pt x="930" y="591"/>
                </a:lnTo>
                <a:lnTo>
                  <a:pt x="930" y="447"/>
                </a:lnTo>
                <a:cubicBezTo>
                  <a:pt x="884" y="419"/>
                  <a:pt x="798" y="408"/>
                  <a:pt x="651" y="422"/>
                </a:cubicBezTo>
                <a:cubicBezTo>
                  <a:pt x="504" y="436"/>
                  <a:pt x="96" y="543"/>
                  <a:pt x="48" y="529"/>
                </a:cubicBezTo>
                <a:cubicBezTo>
                  <a:pt x="0" y="515"/>
                  <a:pt x="358" y="405"/>
                  <a:pt x="363" y="335"/>
                </a:cubicBezTo>
                <a:cubicBezTo>
                  <a:pt x="368" y="265"/>
                  <a:pt x="30" y="136"/>
                  <a:pt x="79" y="108"/>
                </a:cubicBezTo>
                <a:cubicBezTo>
                  <a:pt x="128" y="80"/>
                  <a:pt x="513" y="147"/>
                  <a:pt x="657" y="167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Text Box 236"/>
          <p:cNvSpPr txBox="1">
            <a:spLocks noChangeArrowheads="1"/>
          </p:cNvSpPr>
          <p:nvPr/>
        </p:nvSpPr>
        <p:spPr bwMode="auto">
          <a:xfrm>
            <a:off x="6477000" y="3276600"/>
            <a:ext cx="166641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Tahoma" pitchFamily="34" charset="0"/>
              </a:rPr>
              <a:t>BMPs,</a:t>
            </a:r>
          </a:p>
          <a:p>
            <a:pPr eaLnBrk="0" hangingPunct="0"/>
            <a:r>
              <a:rPr lang="en-US" sz="1600" dirty="0">
                <a:latin typeface="Tahoma" pitchFamily="34" charset="0"/>
              </a:rPr>
              <a:t>Land to Stream,</a:t>
            </a:r>
          </a:p>
          <a:p>
            <a:pPr eaLnBrk="0" hangingPunct="0"/>
            <a:r>
              <a:rPr lang="en-US" sz="1600" dirty="0">
                <a:latin typeface="Tahoma" pitchFamily="34" charset="0"/>
              </a:rPr>
              <a:t>Stream to River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CBDC8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48"/>
          <p:cNvSpPr>
            <a:spLocks noChangeArrowheads="1"/>
          </p:cNvSpPr>
          <p:nvPr/>
        </p:nvSpPr>
        <p:spPr bwMode="auto">
          <a:xfrm>
            <a:off x="4038600" y="3733800"/>
            <a:ext cx="1371600" cy="1143000"/>
          </a:xfrm>
          <a:prstGeom prst="rect">
            <a:avLst/>
          </a:prstGeom>
          <a:solidFill>
            <a:srgbClr val="C3E68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dirty="0"/>
              <a:t>Temporal</a:t>
            </a:r>
          </a:p>
          <a:p>
            <a:pPr algn="ctr"/>
            <a:r>
              <a:rPr lang="en-US" sz="2000" dirty="0"/>
              <a:t>Nutrient</a:t>
            </a:r>
          </a:p>
          <a:p>
            <a:pPr algn="ctr"/>
            <a:r>
              <a:rPr lang="en-US" sz="2000" dirty="0"/>
              <a:t>model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8600" y="2133600"/>
            <a:ext cx="2650919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/>
              <a:t>Gopal Bhatt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79D98-1FBA-437B-8C7B-CDFEC86B1F27}" type="slidenum">
              <a:rPr lang="en-US"/>
              <a:pPr/>
              <a:t>14</a:t>
            </a:fld>
            <a:endParaRPr lang="en-US"/>
          </a:p>
        </p:txBody>
      </p:sp>
      <p:sp>
        <p:nvSpPr>
          <p:cNvPr id="17647" name="Freeform 239"/>
          <p:cNvSpPr>
            <a:spLocks/>
          </p:cNvSpPr>
          <p:nvPr/>
        </p:nvSpPr>
        <p:spPr bwMode="auto">
          <a:xfrm rot="21611418">
            <a:off x="3507156" y="3049766"/>
            <a:ext cx="1064902" cy="1179512"/>
          </a:xfrm>
          <a:custGeom>
            <a:avLst/>
            <a:gdLst/>
            <a:ahLst/>
            <a:cxnLst>
              <a:cxn ang="0">
                <a:pos x="657" y="167"/>
              </a:cxn>
              <a:cxn ang="0">
                <a:pos x="943" y="228"/>
              </a:cxn>
              <a:cxn ang="0">
                <a:pos x="937" y="0"/>
              </a:cxn>
              <a:cxn ang="0">
                <a:pos x="1266" y="303"/>
              </a:cxn>
              <a:cxn ang="0">
                <a:pos x="930" y="591"/>
              </a:cxn>
              <a:cxn ang="0">
                <a:pos x="930" y="447"/>
              </a:cxn>
              <a:cxn ang="0">
                <a:pos x="651" y="422"/>
              </a:cxn>
              <a:cxn ang="0">
                <a:pos x="48" y="529"/>
              </a:cxn>
              <a:cxn ang="0">
                <a:pos x="363" y="335"/>
              </a:cxn>
              <a:cxn ang="0">
                <a:pos x="79" y="108"/>
              </a:cxn>
              <a:cxn ang="0">
                <a:pos x="657" y="167"/>
              </a:cxn>
            </a:cxnLst>
            <a:rect l="0" t="0" r="r" b="b"/>
            <a:pathLst>
              <a:path w="1266" h="591">
                <a:moveTo>
                  <a:pt x="657" y="167"/>
                </a:moveTo>
                <a:cubicBezTo>
                  <a:pt x="801" y="187"/>
                  <a:pt x="896" y="256"/>
                  <a:pt x="943" y="228"/>
                </a:cubicBezTo>
                <a:lnTo>
                  <a:pt x="937" y="0"/>
                </a:lnTo>
                <a:lnTo>
                  <a:pt x="1266" y="303"/>
                </a:lnTo>
                <a:lnTo>
                  <a:pt x="930" y="591"/>
                </a:lnTo>
                <a:lnTo>
                  <a:pt x="930" y="447"/>
                </a:lnTo>
                <a:cubicBezTo>
                  <a:pt x="884" y="419"/>
                  <a:pt x="798" y="408"/>
                  <a:pt x="651" y="422"/>
                </a:cubicBezTo>
                <a:cubicBezTo>
                  <a:pt x="504" y="436"/>
                  <a:pt x="96" y="543"/>
                  <a:pt x="48" y="529"/>
                </a:cubicBezTo>
                <a:cubicBezTo>
                  <a:pt x="0" y="515"/>
                  <a:pt x="358" y="405"/>
                  <a:pt x="363" y="335"/>
                </a:cubicBezTo>
                <a:cubicBezTo>
                  <a:pt x="368" y="265"/>
                  <a:pt x="30" y="136"/>
                  <a:pt x="79" y="108"/>
                </a:cubicBezTo>
                <a:cubicBezTo>
                  <a:pt x="128" y="80"/>
                  <a:pt x="513" y="147"/>
                  <a:pt x="657" y="167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649" name="Rectangle 241"/>
          <p:cNvSpPr>
            <a:spLocks noChangeArrowheads="1"/>
          </p:cNvSpPr>
          <p:nvPr/>
        </p:nvSpPr>
        <p:spPr bwMode="auto">
          <a:xfrm>
            <a:off x="152400" y="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en-US" sz="3600" b="1" dirty="0"/>
              <a:t>Phase 6</a:t>
            </a:r>
          </a:p>
        </p:txBody>
      </p:sp>
      <p:sp>
        <p:nvSpPr>
          <p:cNvPr id="17655" name="Rectangle 247"/>
          <p:cNvSpPr>
            <a:spLocks noChangeArrowheads="1"/>
          </p:cNvSpPr>
          <p:nvPr/>
        </p:nvSpPr>
        <p:spPr bwMode="auto">
          <a:xfrm>
            <a:off x="5715000" y="762000"/>
            <a:ext cx="1371600" cy="1143000"/>
          </a:xfrm>
          <a:prstGeom prst="rect">
            <a:avLst/>
          </a:prstGeom>
          <a:solidFill>
            <a:srgbClr val="C3E68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dirty="0"/>
              <a:t>Nutrient</a:t>
            </a:r>
          </a:p>
          <a:p>
            <a:pPr algn="ctr"/>
            <a:r>
              <a:rPr lang="en-US" sz="2000" dirty="0"/>
              <a:t>Submodels</a:t>
            </a:r>
          </a:p>
        </p:txBody>
      </p:sp>
      <p:sp>
        <p:nvSpPr>
          <p:cNvPr id="17656" name="Rectangle 248"/>
          <p:cNvSpPr>
            <a:spLocks noChangeArrowheads="1"/>
          </p:cNvSpPr>
          <p:nvPr/>
        </p:nvSpPr>
        <p:spPr bwMode="auto">
          <a:xfrm>
            <a:off x="4648200" y="3124200"/>
            <a:ext cx="1828800" cy="1676400"/>
          </a:xfrm>
          <a:prstGeom prst="rect">
            <a:avLst/>
          </a:prstGeom>
          <a:solidFill>
            <a:srgbClr val="C3E68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dirty="0"/>
              <a:t>Temporal</a:t>
            </a:r>
          </a:p>
          <a:p>
            <a:pPr algn="ctr"/>
            <a:r>
              <a:rPr lang="en-US" sz="2000" dirty="0"/>
              <a:t>Nutrient</a:t>
            </a:r>
          </a:p>
          <a:p>
            <a:pPr algn="ctr"/>
            <a:r>
              <a:rPr lang="en-US" sz="2000" dirty="0"/>
              <a:t>Model</a:t>
            </a:r>
          </a:p>
          <a:p>
            <a:pPr algn="ctr"/>
            <a:r>
              <a:rPr lang="en-US" sz="2000" dirty="0"/>
              <a:t>UNEC</a:t>
            </a:r>
          </a:p>
        </p:txBody>
      </p:sp>
      <p:sp>
        <p:nvSpPr>
          <p:cNvPr id="258" name="Freeform 234"/>
          <p:cNvSpPr>
            <a:spLocks/>
          </p:cNvSpPr>
          <p:nvPr/>
        </p:nvSpPr>
        <p:spPr bwMode="auto">
          <a:xfrm rot="6415123">
            <a:off x="5094994" y="1963477"/>
            <a:ext cx="1295400" cy="938213"/>
          </a:xfrm>
          <a:custGeom>
            <a:avLst/>
            <a:gdLst/>
            <a:ahLst/>
            <a:cxnLst>
              <a:cxn ang="0">
                <a:pos x="657" y="167"/>
              </a:cxn>
              <a:cxn ang="0">
                <a:pos x="943" y="228"/>
              </a:cxn>
              <a:cxn ang="0">
                <a:pos x="937" y="0"/>
              </a:cxn>
              <a:cxn ang="0">
                <a:pos x="1266" y="303"/>
              </a:cxn>
              <a:cxn ang="0">
                <a:pos x="930" y="591"/>
              </a:cxn>
              <a:cxn ang="0">
                <a:pos x="930" y="447"/>
              </a:cxn>
              <a:cxn ang="0">
                <a:pos x="651" y="422"/>
              </a:cxn>
              <a:cxn ang="0">
                <a:pos x="48" y="529"/>
              </a:cxn>
              <a:cxn ang="0">
                <a:pos x="363" y="335"/>
              </a:cxn>
              <a:cxn ang="0">
                <a:pos x="79" y="108"/>
              </a:cxn>
              <a:cxn ang="0">
                <a:pos x="657" y="167"/>
              </a:cxn>
            </a:cxnLst>
            <a:rect l="0" t="0" r="r" b="b"/>
            <a:pathLst>
              <a:path w="1266" h="591">
                <a:moveTo>
                  <a:pt x="657" y="167"/>
                </a:moveTo>
                <a:cubicBezTo>
                  <a:pt x="801" y="187"/>
                  <a:pt x="896" y="256"/>
                  <a:pt x="943" y="228"/>
                </a:cubicBezTo>
                <a:lnTo>
                  <a:pt x="937" y="0"/>
                </a:lnTo>
                <a:lnTo>
                  <a:pt x="1266" y="303"/>
                </a:lnTo>
                <a:lnTo>
                  <a:pt x="930" y="591"/>
                </a:lnTo>
                <a:lnTo>
                  <a:pt x="930" y="447"/>
                </a:lnTo>
                <a:cubicBezTo>
                  <a:pt x="884" y="419"/>
                  <a:pt x="798" y="408"/>
                  <a:pt x="651" y="422"/>
                </a:cubicBezTo>
                <a:cubicBezTo>
                  <a:pt x="504" y="436"/>
                  <a:pt x="96" y="543"/>
                  <a:pt x="48" y="529"/>
                </a:cubicBezTo>
                <a:cubicBezTo>
                  <a:pt x="0" y="515"/>
                  <a:pt x="358" y="405"/>
                  <a:pt x="363" y="335"/>
                </a:cubicBezTo>
                <a:cubicBezTo>
                  <a:pt x="368" y="265"/>
                  <a:pt x="30" y="136"/>
                  <a:pt x="79" y="108"/>
                </a:cubicBezTo>
                <a:cubicBezTo>
                  <a:pt x="128" y="80"/>
                  <a:pt x="513" y="147"/>
                  <a:pt x="657" y="167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5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828800"/>
            <a:ext cx="354147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Freeform 237"/>
          <p:cNvSpPr>
            <a:spLocks/>
          </p:cNvSpPr>
          <p:nvPr/>
        </p:nvSpPr>
        <p:spPr bwMode="auto">
          <a:xfrm rot="23008260">
            <a:off x="6592997" y="4255372"/>
            <a:ext cx="864179" cy="762000"/>
          </a:xfrm>
          <a:custGeom>
            <a:avLst/>
            <a:gdLst/>
            <a:ahLst/>
            <a:cxnLst>
              <a:cxn ang="0">
                <a:pos x="657" y="167"/>
              </a:cxn>
              <a:cxn ang="0">
                <a:pos x="943" y="228"/>
              </a:cxn>
              <a:cxn ang="0">
                <a:pos x="937" y="0"/>
              </a:cxn>
              <a:cxn ang="0">
                <a:pos x="1266" y="303"/>
              </a:cxn>
              <a:cxn ang="0">
                <a:pos x="930" y="591"/>
              </a:cxn>
              <a:cxn ang="0">
                <a:pos x="930" y="447"/>
              </a:cxn>
              <a:cxn ang="0">
                <a:pos x="651" y="422"/>
              </a:cxn>
              <a:cxn ang="0">
                <a:pos x="48" y="529"/>
              </a:cxn>
              <a:cxn ang="0">
                <a:pos x="363" y="335"/>
              </a:cxn>
              <a:cxn ang="0">
                <a:pos x="79" y="108"/>
              </a:cxn>
              <a:cxn ang="0">
                <a:pos x="657" y="167"/>
              </a:cxn>
            </a:cxnLst>
            <a:rect l="0" t="0" r="r" b="b"/>
            <a:pathLst>
              <a:path w="1266" h="591">
                <a:moveTo>
                  <a:pt x="657" y="167"/>
                </a:moveTo>
                <a:cubicBezTo>
                  <a:pt x="801" y="187"/>
                  <a:pt x="896" y="256"/>
                  <a:pt x="943" y="228"/>
                </a:cubicBezTo>
                <a:lnTo>
                  <a:pt x="937" y="0"/>
                </a:lnTo>
                <a:lnTo>
                  <a:pt x="1266" y="303"/>
                </a:lnTo>
                <a:lnTo>
                  <a:pt x="930" y="591"/>
                </a:lnTo>
                <a:lnTo>
                  <a:pt x="930" y="447"/>
                </a:lnTo>
                <a:cubicBezTo>
                  <a:pt x="884" y="419"/>
                  <a:pt x="798" y="408"/>
                  <a:pt x="651" y="422"/>
                </a:cubicBezTo>
                <a:cubicBezTo>
                  <a:pt x="504" y="436"/>
                  <a:pt x="96" y="543"/>
                  <a:pt x="48" y="529"/>
                </a:cubicBezTo>
                <a:cubicBezTo>
                  <a:pt x="0" y="515"/>
                  <a:pt x="358" y="405"/>
                  <a:pt x="363" y="335"/>
                </a:cubicBezTo>
                <a:cubicBezTo>
                  <a:pt x="368" y="265"/>
                  <a:pt x="30" y="136"/>
                  <a:pt x="79" y="108"/>
                </a:cubicBezTo>
                <a:cubicBezTo>
                  <a:pt x="128" y="80"/>
                  <a:pt x="513" y="147"/>
                  <a:pt x="657" y="167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447800" y="2209800"/>
            <a:ext cx="6591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HSPF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371600"/>
            <a:ext cx="2859775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3505200"/>
            <a:ext cx="2911608" cy="175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79D98-1FBA-437B-8C7B-CDFEC86B1F27}" type="slidenum">
              <a:rPr lang="en-US"/>
              <a:pPr/>
              <a:t>15</a:t>
            </a:fld>
            <a:endParaRPr lang="en-US"/>
          </a:p>
        </p:txBody>
      </p:sp>
      <p:sp>
        <p:nvSpPr>
          <p:cNvPr id="17649" name="Rectangle 241"/>
          <p:cNvSpPr>
            <a:spLocks noChangeArrowheads="1"/>
          </p:cNvSpPr>
          <p:nvPr/>
        </p:nvSpPr>
        <p:spPr bwMode="auto">
          <a:xfrm>
            <a:off x="152400" y="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en-US" sz="3600" b="1" dirty="0"/>
              <a:t>UNEC - Nitrogen</a:t>
            </a:r>
          </a:p>
        </p:txBody>
      </p:sp>
      <p:sp>
        <p:nvSpPr>
          <p:cNvPr id="17655" name="Rectangle 247"/>
          <p:cNvSpPr>
            <a:spLocks noChangeArrowheads="1"/>
          </p:cNvSpPr>
          <p:nvPr/>
        </p:nvSpPr>
        <p:spPr bwMode="auto">
          <a:xfrm>
            <a:off x="7772400" y="2667000"/>
            <a:ext cx="1371600" cy="1143000"/>
          </a:xfrm>
          <a:prstGeom prst="rect">
            <a:avLst/>
          </a:prstGeom>
          <a:solidFill>
            <a:srgbClr val="C3E68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dirty="0"/>
              <a:t>Nutrient</a:t>
            </a:r>
          </a:p>
          <a:p>
            <a:pPr algn="ctr"/>
            <a:r>
              <a:rPr lang="en-US" sz="2000" dirty="0"/>
              <a:t>Submodels</a:t>
            </a:r>
          </a:p>
        </p:txBody>
      </p:sp>
      <p:sp>
        <p:nvSpPr>
          <p:cNvPr id="258" name="Freeform 234"/>
          <p:cNvSpPr>
            <a:spLocks/>
          </p:cNvSpPr>
          <p:nvPr/>
        </p:nvSpPr>
        <p:spPr bwMode="auto">
          <a:xfrm rot="4067612">
            <a:off x="717207" y="1222249"/>
            <a:ext cx="1295400" cy="938213"/>
          </a:xfrm>
          <a:custGeom>
            <a:avLst/>
            <a:gdLst/>
            <a:ahLst/>
            <a:cxnLst>
              <a:cxn ang="0">
                <a:pos x="657" y="167"/>
              </a:cxn>
              <a:cxn ang="0">
                <a:pos x="943" y="228"/>
              </a:cxn>
              <a:cxn ang="0">
                <a:pos x="937" y="0"/>
              </a:cxn>
              <a:cxn ang="0">
                <a:pos x="1266" y="303"/>
              </a:cxn>
              <a:cxn ang="0">
                <a:pos x="930" y="591"/>
              </a:cxn>
              <a:cxn ang="0">
                <a:pos x="930" y="447"/>
              </a:cxn>
              <a:cxn ang="0">
                <a:pos x="651" y="422"/>
              </a:cxn>
              <a:cxn ang="0">
                <a:pos x="48" y="529"/>
              </a:cxn>
              <a:cxn ang="0">
                <a:pos x="363" y="335"/>
              </a:cxn>
              <a:cxn ang="0">
                <a:pos x="79" y="108"/>
              </a:cxn>
              <a:cxn ang="0">
                <a:pos x="657" y="167"/>
              </a:cxn>
            </a:cxnLst>
            <a:rect l="0" t="0" r="r" b="b"/>
            <a:pathLst>
              <a:path w="1266" h="591">
                <a:moveTo>
                  <a:pt x="657" y="167"/>
                </a:moveTo>
                <a:cubicBezTo>
                  <a:pt x="801" y="187"/>
                  <a:pt x="896" y="256"/>
                  <a:pt x="943" y="228"/>
                </a:cubicBezTo>
                <a:lnTo>
                  <a:pt x="937" y="0"/>
                </a:lnTo>
                <a:lnTo>
                  <a:pt x="1266" y="303"/>
                </a:lnTo>
                <a:lnTo>
                  <a:pt x="930" y="591"/>
                </a:lnTo>
                <a:lnTo>
                  <a:pt x="930" y="447"/>
                </a:lnTo>
                <a:cubicBezTo>
                  <a:pt x="884" y="419"/>
                  <a:pt x="798" y="408"/>
                  <a:pt x="651" y="422"/>
                </a:cubicBezTo>
                <a:cubicBezTo>
                  <a:pt x="504" y="436"/>
                  <a:pt x="96" y="543"/>
                  <a:pt x="48" y="529"/>
                </a:cubicBezTo>
                <a:cubicBezTo>
                  <a:pt x="0" y="515"/>
                  <a:pt x="358" y="405"/>
                  <a:pt x="363" y="335"/>
                </a:cubicBezTo>
                <a:cubicBezTo>
                  <a:pt x="368" y="265"/>
                  <a:pt x="30" y="136"/>
                  <a:pt x="79" y="108"/>
                </a:cubicBezTo>
                <a:cubicBezTo>
                  <a:pt x="128" y="80"/>
                  <a:pt x="513" y="147"/>
                  <a:pt x="657" y="167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5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438400"/>
            <a:ext cx="354147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1219200" y="2819400"/>
            <a:ext cx="6591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HSPF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8200" y="2819400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=&gt;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3653147" y="3052453"/>
            <a:ext cx="1749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Concentration=&gt;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29200" y="1524000"/>
            <a:ext cx="882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Surface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91200" y="3581400"/>
            <a:ext cx="1214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Subsurface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86600" y="3124200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Sum=</a:t>
            </a:r>
          </a:p>
        </p:txBody>
      </p:sp>
      <p:sp>
        <p:nvSpPr>
          <p:cNvPr id="18" name="Freeform 239"/>
          <p:cNvSpPr>
            <a:spLocks/>
          </p:cNvSpPr>
          <p:nvPr/>
        </p:nvSpPr>
        <p:spPr bwMode="auto">
          <a:xfrm rot="21611418">
            <a:off x="3049200" y="4116566"/>
            <a:ext cx="1064902" cy="724327"/>
          </a:xfrm>
          <a:custGeom>
            <a:avLst/>
            <a:gdLst/>
            <a:ahLst/>
            <a:cxnLst>
              <a:cxn ang="0">
                <a:pos x="657" y="167"/>
              </a:cxn>
              <a:cxn ang="0">
                <a:pos x="943" y="228"/>
              </a:cxn>
              <a:cxn ang="0">
                <a:pos x="937" y="0"/>
              </a:cxn>
              <a:cxn ang="0">
                <a:pos x="1266" y="303"/>
              </a:cxn>
              <a:cxn ang="0">
                <a:pos x="930" y="591"/>
              </a:cxn>
              <a:cxn ang="0">
                <a:pos x="930" y="447"/>
              </a:cxn>
              <a:cxn ang="0">
                <a:pos x="651" y="422"/>
              </a:cxn>
              <a:cxn ang="0">
                <a:pos x="48" y="529"/>
              </a:cxn>
              <a:cxn ang="0">
                <a:pos x="363" y="335"/>
              </a:cxn>
              <a:cxn ang="0">
                <a:pos x="79" y="108"/>
              </a:cxn>
              <a:cxn ang="0">
                <a:pos x="657" y="167"/>
              </a:cxn>
            </a:cxnLst>
            <a:rect l="0" t="0" r="r" b="b"/>
            <a:pathLst>
              <a:path w="1266" h="591">
                <a:moveTo>
                  <a:pt x="657" y="167"/>
                </a:moveTo>
                <a:cubicBezTo>
                  <a:pt x="801" y="187"/>
                  <a:pt x="896" y="256"/>
                  <a:pt x="943" y="228"/>
                </a:cubicBezTo>
                <a:lnTo>
                  <a:pt x="937" y="0"/>
                </a:lnTo>
                <a:lnTo>
                  <a:pt x="1266" y="303"/>
                </a:lnTo>
                <a:lnTo>
                  <a:pt x="930" y="591"/>
                </a:lnTo>
                <a:lnTo>
                  <a:pt x="930" y="447"/>
                </a:lnTo>
                <a:cubicBezTo>
                  <a:pt x="884" y="419"/>
                  <a:pt x="798" y="408"/>
                  <a:pt x="651" y="422"/>
                </a:cubicBezTo>
                <a:cubicBezTo>
                  <a:pt x="504" y="436"/>
                  <a:pt x="96" y="543"/>
                  <a:pt x="48" y="529"/>
                </a:cubicBezTo>
                <a:cubicBezTo>
                  <a:pt x="0" y="515"/>
                  <a:pt x="358" y="405"/>
                  <a:pt x="363" y="335"/>
                </a:cubicBezTo>
                <a:cubicBezTo>
                  <a:pt x="368" y="265"/>
                  <a:pt x="30" y="136"/>
                  <a:pt x="79" y="108"/>
                </a:cubicBezTo>
                <a:cubicBezTo>
                  <a:pt x="128" y="80"/>
                  <a:pt x="513" y="147"/>
                  <a:pt x="657" y="167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Freeform 239"/>
          <p:cNvSpPr>
            <a:spLocks/>
          </p:cNvSpPr>
          <p:nvPr/>
        </p:nvSpPr>
        <p:spPr bwMode="auto">
          <a:xfrm rot="21611418">
            <a:off x="3125274" y="1981202"/>
            <a:ext cx="1064902" cy="647873"/>
          </a:xfrm>
          <a:custGeom>
            <a:avLst/>
            <a:gdLst/>
            <a:ahLst/>
            <a:cxnLst>
              <a:cxn ang="0">
                <a:pos x="657" y="167"/>
              </a:cxn>
              <a:cxn ang="0">
                <a:pos x="943" y="228"/>
              </a:cxn>
              <a:cxn ang="0">
                <a:pos x="937" y="0"/>
              </a:cxn>
              <a:cxn ang="0">
                <a:pos x="1266" y="303"/>
              </a:cxn>
              <a:cxn ang="0">
                <a:pos x="930" y="591"/>
              </a:cxn>
              <a:cxn ang="0">
                <a:pos x="930" y="447"/>
              </a:cxn>
              <a:cxn ang="0">
                <a:pos x="651" y="422"/>
              </a:cxn>
              <a:cxn ang="0">
                <a:pos x="48" y="529"/>
              </a:cxn>
              <a:cxn ang="0">
                <a:pos x="363" y="335"/>
              </a:cxn>
              <a:cxn ang="0">
                <a:pos x="79" y="108"/>
              </a:cxn>
              <a:cxn ang="0">
                <a:pos x="657" y="167"/>
              </a:cxn>
            </a:cxnLst>
            <a:rect l="0" t="0" r="r" b="b"/>
            <a:pathLst>
              <a:path w="1266" h="591">
                <a:moveTo>
                  <a:pt x="657" y="167"/>
                </a:moveTo>
                <a:cubicBezTo>
                  <a:pt x="801" y="187"/>
                  <a:pt x="896" y="256"/>
                  <a:pt x="943" y="228"/>
                </a:cubicBezTo>
                <a:lnTo>
                  <a:pt x="937" y="0"/>
                </a:lnTo>
                <a:lnTo>
                  <a:pt x="1266" y="303"/>
                </a:lnTo>
                <a:lnTo>
                  <a:pt x="930" y="591"/>
                </a:lnTo>
                <a:lnTo>
                  <a:pt x="930" y="447"/>
                </a:lnTo>
                <a:cubicBezTo>
                  <a:pt x="884" y="419"/>
                  <a:pt x="798" y="408"/>
                  <a:pt x="651" y="422"/>
                </a:cubicBezTo>
                <a:cubicBezTo>
                  <a:pt x="504" y="436"/>
                  <a:pt x="96" y="543"/>
                  <a:pt x="48" y="529"/>
                </a:cubicBezTo>
                <a:cubicBezTo>
                  <a:pt x="0" y="515"/>
                  <a:pt x="358" y="405"/>
                  <a:pt x="363" y="335"/>
                </a:cubicBezTo>
                <a:cubicBezTo>
                  <a:pt x="368" y="265"/>
                  <a:pt x="30" y="136"/>
                  <a:pt x="79" y="108"/>
                </a:cubicBezTo>
                <a:cubicBezTo>
                  <a:pt x="128" y="80"/>
                  <a:pt x="513" y="147"/>
                  <a:pt x="657" y="167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81000" y="609600"/>
            <a:ext cx="1985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Each Loading Event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6808" y="1447800"/>
            <a:ext cx="291161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6493" y="3505200"/>
            <a:ext cx="2948532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79D98-1FBA-437B-8C7B-CDFEC86B1F27}" type="slidenum">
              <a:rPr lang="en-US"/>
              <a:pPr/>
              <a:t>16</a:t>
            </a:fld>
            <a:endParaRPr lang="en-US"/>
          </a:p>
        </p:txBody>
      </p:sp>
      <p:sp>
        <p:nvSpPr>
          <p:cNvPr id="17649" name="Rectangle 241"/>
          <p:cNvSpPr>
            <a:spLocks noChangeArrowheads="1"/>
          </p:cNvSpPr>
          <p:nvPr/>
        </p:nvSpPr>
        <p:spPr bwMode="auto">
          <a:xfrm>
            <a:off x="152400" y="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en-US" sz="3600" b="1" dirty="0"/>
              <a:t>UNEC - Phosphorus</a:t>
            </a:r>
          </a:p>
        </p:txBody>
      </p:sp>
      <p:sp>
        <p:nvSpPr>
          <p:cNvPr id="17655" name="Rectangle 247"/>
          <p:cNvSpPr>
            <a:spLocks noChangeArrowheads="1"/>
          </p:cNvSpPr>
          <p:nvPr/>
        </p:nvSpPr>
        <p:spPr bwMode="auto">
          <a:xfrm>
            <a:off x="7772400" y="2667000"/>
            <a:ext cx="1371600" cy="1143000"/>
          </a:xfrm>
          <a:prstGeom prst="rect">
            <a:avLst/>
          </a:prstGeom>
          <a:solidFill>
            <a:srgbClr val="C3E68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dirty="0"/>
              <a:t>Nutrient</a:t>
            </a:r>
          </a:p>
          <a:p>
            <a:pPr algn="ctr"/>
            <a:r>
              <a:rPr lang="en-US" sz="2000" dirty="0"/>
              <a:t>Submodels</a:t>
            </a:r>
          </a:p>
        </p:txBody>
      </p:sp>
      <p:sp>
        <p:nvSpPr>
          <p:cNvPr id="258" name="Freeform 234"/>
          <p:cNvSpPr>
            <a:spLocks/>
          </p:cNvSpPr>
          <p:nvPr/>
        </p:nvSpPr>
        <p:spPr bwMode="auto">
          <a:xfrm rot="4067612">
            <a:off x="717207" y="1222249"/>
            <a:ext cx="1295400" cy="938213"/>
          </a:xfrm>
          <a:custGeom>
            <a:avLst/>
            <a:gdLst/>
            <a:ahLst/>
            <a:cxnLst>
              <a:cxn ang="0">
                <a:pos x="657" y="167"/>
              </a:cxn>
              <a:cxn ang="0">
                <a:pos x="943" y="228"/>
              </a:cxn>
              <a:cxn ang="0">
                <a:pos x="937" y="0"/>
              </a:cxn>
              <a:cxn ang="0">
                <a:pos x="1266" y="303"/>
              </a:cxn>
              <a:cxn ang="0">
                <a:pos x="930" y="591"/>
              </a:cxn>
              <a:cxn ang="0">
                <a:pos x="930" y="447"/>
              </a:cxn>
              <a:cxn ang="0">
                <a:pos x="651" y="422"/>
              </a:cxn>
              <a:cxn ang="0">
                <a:pos x="48" y="529"/>
              </a:cxn>
              <a:cxn ang="0">
                <a:pos x="363" y="335"/>
              </a:cxn>
              <a:cxn ang="0">
                <a:pos x="79" y="108"/>
              </a:cxn>
              <a:cxn ang="0">
                <a:pos x="657" y="167"/>
              </a:cxn>
            </a:cxnLst>
            <a:rect l="0" t="0" r="r" b="b"/>
            <a:pathLst>
              <a:path w="1266" h="591">
                <a:moveTo>
                  <a:pt x="657" y="167"/>
                </a:moveTo>
                <a:cubicBezTo>
                  <a:pt x="801" y="187"/>
                  <a:pt x="896" y="256"/>
                  <a:pt x="943" y="228"/>
                </a:cubicBezTo>
                <a:lnTo>
                  <a:pt x="937" y="0"/>
                </a:lnTo>
                <a:lnTo>
                  <a:pt x="1266" y="303"/>
                </a:lnTo>
                <a:lnTo>
                  <a:pt x="930" y="591"/>
                </a:lnTo>
                <a:lnTo>
                  <a:pt x="930" y="447"/>
                </a:lnTo>
                <a:cubicBezTo>
                  <a:pt x="884" y="419"/>
                  <a:pt x="798" y="408"/>
                  <a:pt x="651" y="422"/>
                </a:cubicBezTo>
                <a:cubicBezTo>
                  <a:pt x="504" y="436"/>
                  <a:pt x="96" y="543"/>
                  <a:pt x="48" y="529"/>
                </a:cubicBezTo>
                <a:cubicBezTo>
                  <a:pt x="0" y="515"/>
                  <a:pt x="358" y="405"/>
                  <a:pt x="363" y="335"/>
                </a:cubicBezTo>
                <a:cubicBezTo>
                  <a:pt x="368" y="265"/>
                  <a:pt x="30" y="136"/>
                  <a:pt x="79" y="108"/>
                </a:cubicBezTo>
                <a:cubicBezTo>
                  <a:pt x="128" y="80"/>
                  <a:pt x="513" y="147"/>
                  <a:pt x="657" y="167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5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438400"/>
            <a:ext cx="354147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TextBox 22"/>
          <p:cNvSpPr txBox="1"/>
          <p:nvPr/>
        </p:nvSpPr>
        <p:spPr>
          <a:xfrm>
            <a:off x="1219200" y="2819400"/>
            <a:ext cx="6591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HSPF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8200" y="2819400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=&gt;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3653147" y="3052453"/>
            <a:ext cx="1749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Concentration=&gt;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29200" y="1524000"/>
            <a:ext cx="882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Surface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91200" y="3581400"/>
            <a:ext cx="1214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Subsurface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86600" y="3124200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Sum=</a:t>
            </a:r>
          </a:p>
        </p:txBody>
      </p:sp>
      <p:sp>
        <p:nvSpPr>
          <p:cNvPr id="18" name="Freeform 239"/>
          <p:cNvSpPr>
            <a:spLocks/>
          </p:cNvSpPr>
          <p:nvPr/>
        </p:nvSpPr>
        <p:spPr bwMode="auto">
          <a:xfrm rot="21611418">
            <a:off x="3049200" y="4116566"/>
            <a:ext cx="1064902" cy="724327"/>
          </a:xfrm>
          <a:custGeom>
            <a:avLst/>
            <a:gdLst/>
            <a:ahLst/>
            <a:cxnLst>
              <a:cxn ang="0">
                <a:pos x="657" y="167"/>
              </a:cxn>
              <a:cxn ang="0">
                <a:pos x="943" y="228"/>
              </a:cxn>
              <a:cxn ang="0">
                <a:pos x="937" y="0"/>
              </a:cxn>
              <a:cxn ang="0">
                <a:pos x="1266" y="303"/>
              </a:cxn>
              <a:cxn ang="0">
                <a:pos x="930" y="591"/>
              </a:cxn>
              <a:cxn ang="0">
                <a:pos x="930" y="447"/>
              </a:cxn>
              <a:cxn ang="0">
                <a:pos x="651" y="422"/>
              </a:cxn>
              <a:cxn ang="0">
                <a:pos x="48" y="529"/>
              </a:cxn>
              <a:cxn ang="0">
                <a:pos x="363" y="335"/>
              </a:cxn>
              <a:cxn ang="0">
                <a:pos x="79" y="108"/>
              </a:cxn>
              <a:cxn ang="0">
                <a:pos x="657" y="167"/>
              </a:cxn>
            </a:cxnLst>
            <a:rect l="0" t="0" r="r" b="b"/>
            <a:pathLst>
              <a:path w="1266" h="591">
                <a:moveTo>
                  <a:pt x="657" y="167"/>
                </a:moveTo>
                <a:cubicBezTo>
                  <a:pt x="801" y="187"/>
                  <a:pt x="896" y="256"/>
                  <a:pt x="943" y="228"/>
                </a:cubicBezTo>
                <a:lnTo>
                  <a:pt x="937" y="0"/>
                </a:lnTo>
                <a:lnTo>
                  <a:pt x="1266" y="303"/>
                </a:lnTo>
                <a:lnTo>
                  <a:pt x="930" y="591"/>
                </a:lnTo>
                <a:lnTo>
                  <a:pt x="930" y="447"/>
                </a:lnTo>
                <a:cubicBezTo>
                  <a:pt x="884" y="419"/>
                  <a:pt x="798" y="408"/>
                  <a:pt x="651" y="422"/>
                </a:cubicBezTo>
                <a:cubicBezTo>
                  <a:pt x="504" y="436"/>
                  <a:pt x="96" y="543"/>
                  <a:pt x="48" y="529"/>
                </a:cubicBezTo>
                <a:cubicBezTo>
                  <a:pt x="0" y="515"/>
                  <a:pt x="358" y="405"/>
                  <a:pt x="363" y="335"/>
                </a:cubicBezTo>
                <a:cubicBezTo>
                  <a:pt x="368" y="265"/>
                  <a:pt x="30" y="136"/>
                  <a:pt x="79" y="108"/>
                </a:cubicBezTo>
                <a:cubicBezTo>
                  <a:pt x="128" y="80"/>
                  <a:pt x="513" y="147"/>
                  <a:pt x="657" y="167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Freeform 239"/>
          <p:cNvSpPr>
            <a:spLocks/>
          </p:cNvSpPr>
          <p:nvPr/>
        </p:nvSpPr>
        <p:spPr bwMode="auto">
          <a:xfrm rot="21611418">
            <a:off x="3125274" y="1981202"/>
            <a:ext cx="1064902" cy="647873"/>
          </a:xfrm>
          <a:custGeom>
            <a:avLst/>
            <a:gdLst/>
            <a:ahLst/>
            <a:cxnLst>
              <a:cxn ang="0">
                <a:pos x="657" y="167"/>
              </a:cxn>
              <a:cxn ang="0">
                <a:pos x="943" y="228"/>
              </a:cxn>
              <a:cxn ang="0">
                <a:pos x="937" y="0"/>
              </a:cxn>
              <a:cxn ang="0">
                <a:pos x="1266" y="303"/>
              </a:cxn>
              <a:cxn ang="0">
                <a:pos x="930" y="591"/>
              </a:cxn>
              <a:cxn ang="0">
                <a:pos x="930" y="447"/>
              </a:cxn>
              <a:cxn ang="0">
                <a:pos x="651" y="422"/>
              </a:cxn>
              <a:cxn ang="0">
                <a:pos x="48" y="529"/>
              </a:cxn>
              <a:cxn ang="0">
                <a:pos x="363" y="335"/>
              </a:cxn>
              <a:cxn ang="0">
                <a:pos x="79" y="108"/>
              </a:cxn>
              <a:cxn ang="0">
                <a:pos x="657" y="167"/>
              </a:cxn>
            </a:cxnLst>
            <a:rect l="0" t="0" r="r" b="b"/>
            <a:pathLst>
              <a:path w="1266" h="591">
                <a:moveTo>
                  <a:pt x="657" y="167"/>
                </a:moveTo>
                <a:cubicBezTo>
                  <a:pt x="801" y="187"/>
                  <a:pt x="896" y="256"/>
                  <a:pt x="943" y="228"/>
                </a:cubicBezTo>
                <a:lnTo>
                  <a:pt x="937" y="0"/>
                </a:lnTo>
                <a:lnTo>
                  <a:pt x="1266" y="303"/>
                </a:lnTo>
                <a:lnTo>
                  <a:pt x="930" y="591"/>
                </a:lnTo>
                <a:lnTo>
                  <a:pt x="930" y="447"/>
                </a:lnTo>
                <a:cubicBezTo>
                  <a:pt x="884" y="419"/>
                  <a:pt x="798" y="408"/>
                  <a:pt x="651" y="422"/>
                </a:cubicBezTo>
                <a:cubicBezTo>
                  <a:pt x="504" y="436"/>
                  <a:pt x="96" y="543"/>
                  <a:pt x="48" y="529"/>
                </a:cubicBezTo>
                <a:cubicBezTo>
                  <a:pt x="0" y="515"/>
                  <a:pt x="358" y="405"/>
                  <a:pt x="363" y="335"/>
                </a:cubicBezTo>
                <a:cubicBezTo>
                  <a:pt x="368" y="265"/>
                  <a:pt x="30" y="136"/>
                  <a:pt x="79" y="108"/>
                </a:cubicBezTo>
                <a:cubicBezTo>
                  <a:pt x="128" y="80"/>
                  <a:pt x="513" y="147"/>
                  <a:pt x="657" y="167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81000" y="609600"/>
            <a:ext cx="1985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Each Loading Event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22317" y="3735521"/>
            <a:ext cx="8473457" cy="739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Lucida Grande"/>
                <a:cs typeface="Lucida Grande"/>
              </a:rPr>
              <a:t>Unit Nutrient Export Curve (UNEC)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51713" y="4628234"/>
            <a:ext cx="5746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Lucida Grande"/>
                <a:cs typeface="Lucida Grande"/>
              </a:rPr>
              <a:t>An examination of </a:t>
            </a:r>
            <a:r>
              <a:rPr lang="en-US" sz="2000" b="1" dirty="0">
                <a:latin typeface="Lucida Grande"/>
                <a:cs typeface="Lucida Grande"/>
              </a:rPr>
              <a:t>transit time distribution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17249" y="6389197"/>
            <a:ext cx="495449" cy="365125"/>
          </a:xfrm>
        </p:spPr>
        <p:txBody>
          <a:bodyPr/>
          <a:lstStyle/>
          <a:p>
            <a:fld id="{DFF9B4FD-F1CA-44B6-81D1-0DFB66C2A63F}" type="slidenum">
              <a:rPr lang="en-US" smtClean="0">
                <a:latin typeface="Lucida Grande"/>
                <a:cs typeface="Lucida Grande"/>
              </a:rPr>
              <a:pPr/>
              <a:t>17</a:t>
            </a:fld>
            <a:endParaRPr lang="en-US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987520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racDeltas-UnitResponseCurve - 4Par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45" b="50566"/>
          <a:stretch/>
        </p:blipFill>
        <p:spPr>
          <a:xfrm>
            <a:off x="0" y="1014840"/>
            <a:ext cx="9144000" cy="5843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3116" y="2305959"/>
            <a:ext cx="3509194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/>
                <a:cs typeface="Courier New"/>
              </a:rPr>
              <a:t>Lead Edge  = 5 months</a:t>
            </a:r>
          </a:p>
          <a:p>
            <a:r>
              <a:rPr lang="en-US" dirty="0">
                <a:latin typeface="Courier New"/>
                <a:cs typeface="Courier New"/>
              </a:rPr>
              <a:t>Peak Conc. = 10 months</a:t>
            </a:r>
          </a:p>
          <a:p>
            <a:r>
              <a:rPr lang="en-US" dirty="0">
                <a:latin typeface="Courier New"/>
                <a:cs typeface="Courier New"/>
              </a:rPr>
              <a:t>Trail Edge = 1200 months</a:t>
            </a:r>
          </a:p>
          <a:p>
            <a:r>
              <a:rPr lang="en-US" dirty="0">
                <a:latin typeface="Courier New"/>
                <a:cs typeface="Courier New"/>
              </a:rPr>
              <a:t>Recession  = 0.05 </a:t>
            </a:r>
          </a:p>
        </p:txBody>
      </p:sp>
      <p:sp>
        <p:nvSpPr>
          <p:cNvPr id="6" name="Rectangle 5"/>
          <p:cNvSpPr/>
          <p:nvPr/>
        </p:nvSpPr>
        <p:spPr>
          <a:xfrm>
            <a:off x="2384180" y="1904923"/>
            <a:ext cx="43409" cy="36645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952374" y="3818205"/>
            <a:ext cx="991550" cy="448376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141770" y="4538573"/>
            <a:ext cx="802155" cy="102428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565129" y="4789377"/>
            <a:ext cx="490204" cy="635753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988321" y="4149129"/>
            <a:ext cx="2921969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8000"/>
                </a:solidFill>
              </a:rPr>
              <a:t>Lag in nutrient export</a:t>
            </a:r>
          </a:p>
          <a:p>
            <a:pPr algn="ctr"/>
            <a:r>
              <a:rPr lang="en-US" dirty="0">
                <a:solidFill>
                  <a:srgbClr val="008000"/>
                </a:solidFill>
              </a:rPr>
              <a:t>for a </a:t>
            </a:r>
            <a:r>
              <a:rPr lang="en-US" dirty="0" err="1">
                <a:solidFill>
                  <a:srgbClr val="008000"/>
                </a:solidFill>
              </a:rPr>
              <a:t>dirac</a:t>
            </a:r>
            <a:r>
              <a:rPr lang="en-US" dirty="0">
                <a:solidFill>
                  <a:srgbClr val="008000"/>
                </a:solidFill>
              </a:rPr>
              <a:t>-delta (pulse) input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1829" y="166492"/>
            <a:ext cx="826045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/>
              <a:t>Unit nutrient export curve stochastically describes transport of nutrients as a probability density function. In other words, transit times are variable for inputs applied at same time.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17249" y="6389197"/>
            <a:ext cx="495449" cy="365125"/>
          </a:xfrm>
        </p:spPr>
        <p:txBody>
          <a:bodyPr/>
          <a:lstStyle/>
          <a:p>
            <a:fld id="{DFF9B4FD-F1CA-44B6-81D1-0DFB66C2A63F}" type="slidenum">
              <a:rPr lang="en-US" smtClean="0">
                <a:latin typeface="Lucida Grande"/>
                <a:cs typeface="Lucida Grande"/>
              </a:rPr>
              <a:pPr/>
              <a:t>18</a:t>
            </a:fld>
            <a:endParaRPr lang="en-US" dirty="0">
              <a:latin typeface="Lucida Grande"/>
              <a:cs typeface="Lucida Grand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82599" y="5915286"/>
            <a:ext cx="461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/>
                <a:cs typeface="Courier New"/>
              </a:rPr>
              <a:t>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108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racDeltas-UnitResponseCurve-1Para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0044" b="50491"/>
          <a:stretch/>
        </p:blipFill>
        <p:spPr>
          <a:xfrm>
            <a:off x="0" y="1005963"/>
            <a:ext cx="9144000" cy="58520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3116" y="2305959"/>
            <a:ext cx="3509194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/>
                <a:cs typeface="Courier New"/>
              </a:rPr>
              <a:t>Lead Edge  = 0 months</a:t>
            </a:r>
          </a:p>
          <a:p>
            <a:r>
              <a:rPr lang="en-US" dirty="0">
                <a:latin typeface="Courier New"/>
                <a:cs typeface="Courier New"/>
              </a:rPr>
              <a:t>Peak Conc. = 0 months</a:t>
            </a:r>
          </a:p>
          <a:p>
            <a:r>
              <a:rPr lang="en-US" dirty="0">
                <a:latin typeface="Courier New"/>
                <a:cs typeface="Courier New"/>
              </a:rPr>
              <a:t>Trail Edge = 1200 months</a:t>
            </a:r>
          </a:p>
          <a:p>
            <a:r>
              <a:rPr lang="en-US" dirty="0">
                <a:latin typeface="Courier New"/>
                <a:cs typeface="Courier New"/>
              </a:rPr>
              <a:t>Recession  = 0.05 </a:t>
            </a:r>
          </a:p>
        </p:txBody>
      </p:sp>
      <p:sp>
        <p:nvSpPr>
          <p:cNvPr id="6" name="Rectangle 5"/>
          <p:cNvSpPr/>
          <p:nvPr/>
        </p:nvSpPr>
        <p:spPr>
          <a:xfrm>
            <a:off x="2384180" y="1896457"/>
            <a:ext cx="43409" cy="36645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40154" y="5915286"/>
            <a:ext cx="461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urier New"/>
                <a:cs typeface="Courier New"/>
              </a:rPr>
              <a:t>15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1829" y="166492"/>
            <a:ext cx="826045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dirty="0"/>
              <a:t>Here, a unit nutrient export curve is described using </a:t>
            </a:r>
            <a:r>
              <a:rPr lang="en-US" sz="2300" b="1" dirty="0"/>
              <a:t>one</a:t>
            </a:r>
            <a:r>
              <a:rPr lang="en-US" sz="2300" dirty="0"/>
              <a:t> parameter.</a:t>
            </a:r>
          </a:p>
          <a:p>
            <a:r>
              <a:rPr lang="en-US" sz="2300" dirty="0"/>
              <a:t>This parameter would be obtained from mean transit times estimated from models (e.g. MODFLOW, APLE) and observations.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17249" y="6389197"/>
            <a:ext cx="495449" cy="365125"/>
          </a:xfrm>
        </p:spPr>
        <p:txBody>
          <a:bodyPr/>
          <a:lstStyle/>
          <a:p>
            <a:fld id="{DFF9B4FD-F1CA-44B6-81D1-0DFB66C2A63F}" type="slidenum">
              <a:rPr lang="en-US" smtClean="0">
                <a:latin typeface="Lucida Grande"/>
                <a:cs typeface="Lucida Grande"/>
              </a:rPr>
              <a:pPr/>
              <a:t>19</a:t>
            </a:fld>
            <a:endParaRPr lang="en-US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817422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206" t="8272" r="5882" b="36581"/>
          <a:stretch>
            <a:fillRect/>
          </a:stretch>
        </p:blipFill>
        <p:spPr bwMode="auto">
          <a:xfrm>
            <a:off x="0" y="381000"/>
            <a:ext cx="9144000" cy="438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CCD7-21D7-4BE5-8AA4-B54C789063DC}" type="slidenum">
              <a:rPr lang="en-US" smtClean="0"/>
              <a:pPr/>
              <a:t>2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3276600" y="0"/>
            <a:ext cx="0" cy="68580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105400" y="0"/>
            <a:ext cx="0" cy="68580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37356" y="4876800"/>
            <a:ext cx="19287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REVIEW</a:t>
            </a:r>
          </a:p>
          <a:p>
            <a:r>
              <a:rPr lang="en-US" sz="2800" b="1" dirty="0"/>
              <a:t>The Models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2067" y="4876800"/>
            <a:ext cx="19287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CREATE</a:t>
            </a:r>
          </a:p>
          <a:p>
            <a:r>
              <a:rPr lang="en-US" sz="2800" b="1" dirty="0"/>
              <a:t>The Models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96067" y="4876800"/>
            <a:ext cx="19287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USE</a:t>
            </a:r>
          </a:p>
          <a:p>
            <a:r>
              <a:rPr lang="en-US" sz="2800" b="1" dirty="0"/>
              <a:t>The Models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04799" y="59767"/>
            <a:ext cx="8570567" cy="530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Lucida Grande"/>
                <a:cs typeface="Lucida Grande"/>
              </a:rPr>
              <a:t>Dirac-delta / Pulse input</a:t>
            </a:r>
          </a:p>
        </p:txBody>
      </p:sp>
      <p:pic>
        <p:nvPicPr>
          <p:cNvPr id="6" name="UNEC - Dirac Delta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885825"/>
            <a:ext cx="9144001" cy="5972175"/>
          </a:xfrm>
          <a:prstGeom prst="rect">
            <a:avLst/>
          </a:prstGeom>
        </p:spPr>
      </p:pic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17249" y="6389197"/>
            <a:ext cx="495449" cy="365125"/>
          </a:xfrm>
        </p:spPr>
        <p:txBody>
          <a:bodyPr/>
          <a:lstStyle/>
          <a:p>
            <a:fld id="{DFF9B4FD-F1CA-44B6-81D1-0DFB66C2A63F}" type="slidenum">
              <a:rPr lang="en-US" smtClean="0">
                <a:latin typeface="Lucida Grande"/>
                <a:cs typeface="Lucida Grande"/>
              </a:rPr>
              <a:pPr/>
              <a:t>20</a:t>
            </a:fld>
            <a:endParaRPr lang="en-US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24873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04799" y="59767"/>
            <a:ext cx="8570567" cy="530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Lucida Grande"/>
                <a:cs typeface="Lucida Grande"/>
              </a:rPr>
              <a:t>Dirac deltas / Pulse inputs</a:t>
            </a:r>
          </a:p>
        </p:txBody>
      </p:sp>
      <p:pic>
        <p:nvPicPr>
          <p:cNvPr id="2" name="UNEC - Dirac Deltas v2x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885825"/>
            <a:ext cx="9144001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4828" y="590119"/>
            <a:ext cx="7276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UNECs are superimposed to obtain the output as the convolutions of inputs.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17249" y="6389197"/>
            <a:ext cx="495449" cy="365125"/>
          </a:xfrm>
        </p:spPr>
        <p:txBody>
          <a:bodyPr/>
          <a:lstStyle/>
          <a:p>
            <a:fld id="{DFF9B4FD-F1CA-44B6-81D1-0DFB66C2A63F}" type="slidenum">
              <a:rPr lang="en-US" smtClean="0">
                <a:latin typeface="Lucida Grande"/>
                <a:cs typeface="Lucida Grande"/>
              </a:rPr>
              <a:pPr/>
              <a:t>21</a:t>
            </a:fld>
            <a:endParaRPr lang="en-US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02302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04799" y="59767"/>
            <a:ext cx="8570567" cy="530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Lucida Grande"/>
                <a:cs typeface="Lucida Grande"/>
              </a:rPr>
              <a:t>Continuous inputs</a:t>
            </a:r>
          </a:p>
        </p:txBody>
      </p:sp>
      <p:pic>
        <p:nvPicPr>
          <p:cNvPr id="4" name="UNEC - Continuous Inpu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85825"/>
            <a:ext cx="9144000" cy="5972175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17249" y="6389197"/>
            <a:ext cx="495449" cy="365125"/>
          </a:xfrm>
        </p:spPr>
        <p:txBody>
          <a:bodyPr/>
          <a:lstStyle/>
          <a:p>
            <a:fld id="{DFF9B4FD-F1CA-44B6-81D1-0DFB66C2A63F}" type="slidenum">
              <a:rPr lang="en-US" smtClean="0">
                <a:latin typeface="Lucida Grande"/>
                <a:cs typeface="Lucida Grande"/>
              </a:rPr>
              <a:pPr/>
              <a:t>22</a:t>
            </a:fld>
            <a:endParaRPr lang="en-US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4150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04799" y="59767"/>
            <a:ext cx="8570567" cy="530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Lucida Grande"/>
                <a:cs typeface="Lucida Grande"/>
              </a:rPr>
              <a:t>Sinusoidal inputs</a:t>
            </a:r>
          </a:p>
        </p:txBody>
      </p:sp>
      <p:pic>
        <p:nvPicPr>
          <p:cNvPr id="4" name="UNEC - Sinusoidal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85825"/>
            <a:ext cx="9144000" cy="5972175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17249" y="6389197"/>
            <a:ext cx="495449" cy="365125"/>
          </a:xfrm>
        </p:spPr>
        <p:txBody>
          <a:bodyPr/>
          <a:lstStyle/>
          <a:p>
            <a:fld id="{DFF9B4FD-F1CA-44B6-81D1-0DFB66C2A63F}" type="slidenum">
              <a:rPr lang="en-US" smtClean="0">
                <a:latin typeface="Lucida Grande"/>
                <a:cs typeface="Lucida Grande"/>
              </a:rPr>
              <a:pPr/>
              <a:t>23</a:t>
            </a:fld>
            <a:endParaRPr lang="en-US" dirty="0">
              <a:latin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7582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0"/>
            <a:ext cx="6324600" cy="1143000"/>
          </a:xfrm>
        </p:spPr>
        <p:txBody>
          <a:bodyPr/>
          <a:lstStyle/>
          <a:p>
            <a:r>
              <a:rPr lang="en-US" dirty="0"/>
              <a:t>Phase 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CCD7-21D7-4BE5-8AA4-B54C789063D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25556" r="82500" b="8889"/>
          <a:stretch>
            <a:fillRect/>
          </a:stretch>
        </p:blipFill>
        <p:spPr bwMode="auto">
          <a:xfrm>
            <a:off x="0" y="0"/>
            <a:ext cx="22884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895600" y="838200"/>
            <a:ext cx="1577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latin typeface="+mj-lt"/>
              </a:rPr>
              <a:t>Nutrients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24600" y="838200"/>
            <a:ext cx="1580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latin typeface="+mj-lt"/>
              </a:rPr>
              <a:t>Sediment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14800" y="541020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Directly Simulated in HSPF for river averaging at least 100 cfs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14800" y="6096000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Calibrated to WQ data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2286000" y="4953000"/>
            <a:ext cx="6705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895600" y="3505200"/>
            <a:ext cx="6019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486400" y="1295400"/>
            <a:ext cx="0" cy="1066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438400" y="137160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Can we estimate EOF loads directly based on available information?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38800" y="144780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Should we update the sediment EOF estimates?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62400" y="274320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Can we estimate watershed delivery based on landscape parameters?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62400" y="381000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Can we estimate small stream effects?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2895600" y="2362200"/>
            <a:ext cx="6019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286000" y="3048000"/>
            <a:ext cx="609600" cy="457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209800" y="1371600"/>
            <a:ext cx="685800" cy="990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CCD7-21D7-4BE5-8AA4-B54C789063D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8572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1-Slide Status Report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    Land Use Types </a:t>
            </a:r>
            <a:r>
              <a:rPr lang="en-US" dirty="0">
                <a:solidFill>
                  <a:srgbClr val="00B050"/>
                </a:solidFill>
              </a:rPr>
              <a:t>and Acreage</a:t>
            </a:r>
          </a:p>
          <a:p>
            <a:r>
              <a:rPr lang="en-US" dirty="0">
                <a:solidFill>
                  <a:srgbClr val="00B050"/>
                </a:solidFill>
              </a:rPr>
              <a:t>    Land Use Loading Rates</a:t>
            </a:r>
          </a:p>
          <a:p>
            <a:r>
              <a:rPr lang="en-US" dirty="0">
                <a:solidFill>
                  <a:srgbClr val="00B050"/>
                </a:solidFill>
              </a:rPr>
              <a:t>    Climate Change</a:t>
            </a:r>
          </a:p>
          <a:p>
            <a:r>
              <a:rPr lang="en-US" dirty="0">
                <a:solidFill>
                  <a:srgbClr val="CCCC00"/>
                </a:solidFill>
              </a:rPr>
              <a:t>    Scenario Builder Development and Code Versioning</a:t>
            </a:r>
          </a:p>
          <a:p>
            <a:r>
              <a:rPr lang="en-US" dirty="0">
                <a:solidFill>
                  <a:srgbClr val="00B050"/>
                </a:solidFill>
              </a:rPr>
              <a:t>    Watershed Model Development and Code Versioning</a:t>
            </a:r>
          </a:p>
          <a:p>
            <a:r>
              <a:rPr lang="en-US" dirty="0">
                <a:solidFill>
                  <a:srgbClr val="00B050"/>
                </a:solidFill>
              </a:rPr>
              <a:t>    Calibration Methodology</a:t>
            </a:r>
          </a:p>
          <a:p>
            <a:r>
              <a:rPr lang="en-US" dirty="0">
                <a:solidFill>
                  <a:srgbClr val="00B050"/>
                </a:solidFill>
              </a:rPr>
              <a:t>    Sensitivities to inputs</a:t>
            </a:r>
          </a:p>
          <a:p>
            <a:r>
              <a:rPr lang="en-US" dirty="0">
                <a:solidFill>
                  <a:srgbClr val="CCCC00"/>
                </a:solidFill>
              </a:rPr>
              <a:t>    Fine-scale Processes</a:t>
            </a:r>
          </a:p>
          <a:p>
            <a:r>
              <a:rPr lang="en-US" dirty="0">
                <a:solidFill>
                  <a:srgbClr val="CCCC00"/>
                </a:solidFill>
              </a:rPr>
              <a:t>    Atmospheric Data</a:t>
            </a:r>
          </a:p>
          <a:p>
            <a:r>
              <a:rPr lang="en-US" dirty="0">
                <a:solidFill>
                  <a:srgbClr val="00B050"/>
                </a:solidFill>
              </a:rPr>
              <a:t>    Groundwater Lag</a:t>
            </a:r>
          </a:p>
          <a:p>
            <a:r>
              <a:rPr lang="en-US" dirty="0"/>
              <a:t>    Better Representation of Reservoirs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CCD7-21D7-4BE5-8AA4-B54C789063D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79D98-1FBA-437B-8C7B-CDFEC86B1F27}" type="slidenum">
              <a:rPr lang="en-US"/>
              <a:pPr/>
              <a:t>6</a:t>
            </a:fld>
            <a:endParaRPr lang="en-US"/>
          </a:p>
        </p:txBody>
      </p:sp>
      <p:sp>
        <p:nvSpPr>
          <p:cNvPr id="17410" name="AutoShape 2"/>
          <p:cNvSpPr>
            <a:spLocks noChangeArrowheads="1"/>
          </p:cNvSpPr>
          <p:nvPr/>
        </p:nvSpPr>
        <p:spPr bwMode="auto">
          <a:xfrm>
            <a:off x="7010400" y="5867400"/>
            <a:ext cx="685800" cy="6096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  <a:scene3d>
            <a:camera prst="legacyPerspectiveTopRight">
              <a:rot lat="600000" lon="300000" rev="0"/>
            </a:camera>
            <a:lightRig rig="legacyFlat3" dir="r"/>
          </a:scene3d>
          <a:sp3d extrusionH="112506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7641" name="Freeform 233"/>
          <p:cNvSpPr>
            <a:spLocks/>
          </p:cNvSpPr>
          <p:nvPr/>
        </p:nvSpPr>
        <p:spPr bwMode="auto">
          <a:xfrm rot="3538990">
            <a:off x="508349" y="2145614"/>
            <a:ext cx="1447800" cy="938213"/>
          </a:xfrm>
          <a:custGeom>
            <a:avLst/>
            <a:gdLst/>
            <a:ahLst/>
            <a:cxnLst>
              <a:cxn ang="0">
                <a:pos x="671" y="208"/>
              </a:cxn>
              <a:cxn ang="0">
                <a:pos x="1019" y="228"/>
              </a:cxn>
              <a:cxn ang="0">
                <a:pos x="1013" y="0"/>
              </a:cxn>
              <a:cxn ang="0">
                <a:pos x="1342" y="303"/>
              </a:cxn>
              <a:cxn ang="0">
                <a:pos x="1006" y="591"/>
              </a:cxn>
              <a:cxn ang="0">
                <a:pos x="1006" y="447"/>
              </a:cxn>
              <a:cxn ang="0">
                <a:pos x="577" y="449"/>
              </a:cxn>
              <a:cxn ang="0">
                <a:pos x="48" y="556"/>
              </a:cxn>
              <a:cxn ang="0">
                <a:pos x="289" y="329"/>
              </a:cxn>
              <a:cxn ang="0">
                <a:pos x="155" y="108"/>
              </a:cxn>
              <a:cxn ang="0">
                <a:pos x="671" y="208"/>
              </a:cxn>
            </a:cxnLst>
            <a:rect l="0" t="0" r="r" b="b"/>
            <a:pathLst>
              <a:path w="1342" h="591">
                <a:moveTo>
                  <a:pt x="671" y="208"/>
                </a:moveTo>
                <a:cubicBezTo>
                  <a:pt x="815" y="228"/>
                  <a:pt x="962" y="263"/>
                  <a:pt x="1019" y="228"/>
                </a:cubicBezTo>
                <a:lnTo>
                  <a:pt x="1013" y="0"/>
                </a:lnTo>
                <a:lnTo>
                  <a:pt x="1342" y="303"/>
                </a:lnTo>
                <a:lnTo>
                  <a:pt x="1006" y="591"/>
                </a:lnTo>
                <a:lnTo>
                  <a:pt x="1006" y="447"/>
                </a:lnTo>
                <a:cubicBezTo>
                  <a:pt x="934" y="423"/>
                  <a:pt x="737" y="431"/>
                  <a:pt x="577" y="449"/>
                </a:cubicBezTo>
                <a:cubicBezTo>
                  <a:pt x="417" y="467"/>
                  <a:pt x="96" y="576"/>
                  <a:pt x="48" y="556"/>
                </a:cubicBezTo>
                <a:cubicBezTo>
                  <a:pt x="0" y="536"/>
                  <a:pt x="271" y="403"/>
                  <a:pt x="289" y="329"/>
                </a:cubicBezTo>
                <a:cubicBezTo>
                  <a:pt x="307" y="255"/>
                  <a:pt x="91" y="128"/>
                  <a:pt x="155" y="108"/>
                </a:cubicBezTo>
                <a:cubicBezTo>
                  <a:pt x="219" y="88"/>
                  <a:pt x="527" y="188"/>
                  <a:pt x="671" y="208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642" name="Freeform 234"/>
          <p:cNvSpPr>
            <a:spLocks/>
          </p:cNvSpPr>
          <p:nvPr/>
        </p:nvSpPr>
        <p:spPr bwMode="auto">
          <a:xfrm rot="8074558">
            <a:off x="6217543" y="702508"/>
            <a:ext cx="1295400" cy="938213"/>
          </a:xfrm>
          <a:custGeom>
            <a:avLst/>
            <a:gdLst/>
            <a:ahLst/>
            <a:cxnLst>
              <a:cxn ang="0">
                <a:pos x="657" y="167"/>
              </a:cxn>
              <a:cxn ang="0">
                <a:pos x="943" y="228"/>
              </a:cxn>
              <a:cxn ang="0">
                <a:pos x="937" y="0"/>
              </a:cxn>
              <a:cxn ang="0">
                <a:pos x="1266" y="303"/>
              </a:cxn>
              <a:cxn ang="0">
                <a:pos x="930" y="591"/>
              </a:cxn>
              <a:cxn ang="0">
                <a:pos x="930" y="447"/>
              </a:cxn>
              <a:cxn ang="0">
                <a:pos x="651" y="422"/>
              </a:cxn>
              <a:cxn ang="0">
                <a:pos x="48" y="529"/>
              </a:cxn>
              <a:cxn ang="0">
                <a:pos x="363" y="335"/>
              </a:cxn>
              <a:cxn ang="0">
                <a:pos x="79" y="108"/>
              </a:cxn>
              <a:cxn ang="0">
                <a:pos x="657" y="167"/>
              </a:cxn>
            </a:cxnLst>
            <a:rect l="0" t="0" r="r" b="b"/>
            <a:pathLst>
              <a:path w="1266" h="591">
                <a:moveTo>
                  <a:pt x="657" y="167"/>
                </a:moveTo>
                <a:cubicBezTo>
                  <a:pt x="801" y="187"/>
                  <a:pt x="896" y="256"/>
                  <a:pt x="943" y="228"/>
                </a:cubicBezTo>
                <a:lnTo>
                  <a:pt x="937" y="0"/>
                </a:lnTo>
                <a:lnTo>
                  <a:pt x="1266" y="303"/>
                </a:lnTo>
                <a:lnTo>
                  <a:pt x="930" y="591"/>
                </a:lnTo>
                <a:lnTo>
                  <a:pt x="930" y="447"/>
                </a:lnTo>
                <a:cubicBezTo>
                  <a:pt x="884" y="419"/>
                  <a:pt x="798" y="408"/>
                  <a:pt x="651" y="422"/>
                </a:cubicBezTo>
                <a:cubicBezTo>
                  <a:pt x="504" y="436"/>
                  <a:pt x="96" y="543"/>
                  <a:pt x="48" y="529"/>
                </a:cubicBezTo>
                <a:cubicBezTo>
                  <a:pt x="0" y="515"/>
                  <a:pt x="358" y="405"/>
                  <a:pt x="363" y="335"/>
                </a:cubicBezTo>
                <a:cubicBezTo>
                  <a:pt x="368" y="265"/>
                  <a:pt x="30" y="136"/>
                  <a:pt x="79" y="108"/>
                </a:cubicBezTo>
                <a:cubicBezTo>
                  <a:pt x="128" y="80"/>
                  <a:pt x="513" y="147"/>
                  <a:pt x="657" y="167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643" name="Text Box 235"/>
          <p:cNvSpPr txBox="1">
            <a:spLocks noChangeArrowheads="1"/>
          </p:cNvSpPr>
          <p:nvPr/>
        </p:nvSpPr>
        <p:spPr bwMode="auto">
          <a:xfrm>
            <a:off x="228600" y="1219200"/>
            <a:ext cx="1839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Tahoma" pitchFamily="34" charset="0"/>
              </a:rPr>
              <a:t>Precipitation</a:t>
            </a:r>
          </a:p>
        </p:txBody>
      </p:sp>
      <p:sp>
        <p:nvSpPr>
          <p:cNvPr id="17644" name="Text Box 236"/>
          <p:cNvSpPr txBox="1">
            <a:spLocks noChangeArrowheads="1"/>
          </p:cNvSpPr>
          <p:nvPr/>
        </p:nvSpPr>
        <p:spPr bwMode="auto">
          <a:xfrm>
            <a:off x="7471133" y="381000"/>
            <a:ext cx="1368067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Tahoma" pitchFamily="34" charset="0"/>
              </a:rPr>
              <a:t>Fertilizer</a:t>
            </a:r>
          </a:p>
          <a:p>
            <a:pPr eaLnBrk="0" hangingPunct="0"/>
            <a:r>
              <a:rPr lang="en-US" sz="1600" dirty="0">
                <a:latin typeface="Tahoma" pitchFamily="34" charset="0"/>
              </a:rPr>
              <a:t>Manure</a:t>
            </a:r>
          </a:p>
          <a:p>
            <a:pPr eaLnBrk="0" hangingPunct="0"/>
            <a:r>
              <a:rPr lang="en-US" sz="1600" dirty="0">
                <a:latin typeface="Tahoma" pitchFamily="34" charset="0"/>
              </a:rPr>
              <a:t>Atmospheric</a:t>
            </a:r>
          </a:p>
          <a:p>
            <a:pPr eaLnBrk="0" hangingPunct="0"/>
            <a:r>
              <a:rPr lang="en-US" sz="1600" dirty="0">
                <a:latin typeface="Tahoma" pitchFamily="34" charset="0"/>
              </a:rPr>
              <a:t>    deposition</a:t>
            </a:r>
          </a:p>
          <a:p>
            <a:pPr eaLnBrk="0" hangingPunct="0"/>
            <a:r>
              <a:rPr lang="en-US" sz="1600" dirty="0">
                <a:latin typeface="Tahoma" pitchFamily="34" charset="0"/>
              </a:rPr>
              <a:t>(…)</a:t>
            </a:r>
          </a:p>
        </p:txBody>
      </p:sp>
      <p:sp>
        <p:nvSpPr>
          <p:cNvPr id="17645" name="Freeform 237"/>
          <p:cNvSpPr>
            <a:spLocks/>
          </p:cNvSpPr>
          <p:nvPr/>
        </p:nvSpPr>
        <p:spPr bwMode="auto">
          <a:xfrm rot="23008260">
            <a:off x="6536188" y="4853340"/>
            <a:ext cx="864179" cy="762000"/>
          </a:xfrm>
          <a:custGeom>
            <a:avLst/>
            <a:gdLst/>
            <a:ahLst/>
            <a:cxnLst>
              <a:cxn ang="0">
                <a:pos x="657" y="167"/>
              </a:cxn>
              <a:cxn ang="0">
                <a:pos x="943" y="228"/>
              </a:cxn>
              <a:cxn ang="0">
                <a:pos x="937" y="0"/>
              </a:cxn>
              <a:cxn ang="0">
                <a:pos x="1266" y="303"/>
              </a:cxn>
              <a:cxn ang="0">
                <a:pos x="930" y="591"/>
              </a:cxn>
              <a:cxn ang="0">
                <a:pos x="930" y="447"/>
              </a:cxn>
              <a:cxn ang="0">
                <a:pos x="651" y="422"/>
              </a:cxn>
              <a:cxn ang="0">
                <a:pos x="48" y="529"/>
              </a:cxn>
              <a:cxn ang="0">
                <a:pos x="363" y="335"/>
              </a:cxn>
              <a:cxn ang="0">
                <a:pos x="79" y="108"/>
              </a:cxn>
              <a:cxn ang="0">
                <a:pos x="657" y="167"/>
              </a:cxn>
            </a:cxnLst>
            <a:rect l="0" t="0" r="r" b="b"/>
            <a:pathLst>
              <a:path w="1266" h="591">
                <a:moveTo>
                  <a:pt x="657" y="167"/>
                </a:moveTo>
                <a:cubicBezTo>
                  <a:pt x="801" y="187"/>
                  <a:pt x="896" y="256"/>
                  <a:pt x="943" y="228"/>
                </a:cubicBezTo>
                <a:lnTo>
                  <a:pt x="937" y="0"/>
                </a:lnTo>
                <a:lnTo>
                  <a:pt x="1266" y="303"/>
                </a:lnTo>
                <a:lnTo>
                  <a:pt x="930" y="591"/>
                </a:lnTo>
                <a:lnTo>
                  <a:pt x="930" y="447"/>
                </a:lnTo>
                <a:cubicBezTo>
                  <a:pt x="884" y="419"/>
                  <a:pt x="798" y="408"/>
                  <a:pt x="651" y="422"/>
                </a:cubicBezTo>
                <a:cubicBezTo>
                  <a:pt x="504" y="436"/>
                  <a:pt x="96" y="543"/>
                  <a:pt x="48" y="529"/>
                </a:cubicBezTo>
                <a:cubicBezTo>
                  <a:pt x="0" y="515"/>
                  <a:pt x="358" y="405"/>
                  <a:pt x="363" y="335"/>
                </a:cubicBezTo>
                <a:cubicBezTo>
                  <a:pt x="368" y="265"/>
                  <a:pt x="30" y="136"/>
                  <a:pt x="79" y="108"/>
                </a:cubicBezTo>
                <a:cubicBezTo>
                  <a:pt x="128" y="80"/>
                  <a:pt x="513" y="147"/>
                  <a:pt x="657" y="167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646" name="Rectangle 238" descr="Granite"/>
          <p:cNvSpPr>
            <a:spLocks noChangeArrowheads="1"/>
          </p:cNvSpPr>
          <p:nvPr/>
        </p:nvSpPr>
        <p:spPr bwMode="auto">
          <a:xfrm>
            <a:off x="6019800" y="4191000"/>
            <a:ext cx="533400" cy="15240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647" name="Freeform 239"/>
          <p:cNvSpPr>
            <a:spLocks/>
          </p:cNvSpPr>
          <p:nvPr/>
        </p:nvSpPr>
        <p:spPr bwMode="auto">
          <a:xfrm rot="21611418">
            <a:off x="2973755" y="3583166"/>
            <a:ext cx="1064902" cy="1179512"/>
          </a:xfrm>
          <a:custGeom>
            <a:avLst/>
            <a:gdLst/>
            <a:ahLst/>
            <a:cxnLst>
              <a:cxn ang="0">
                <a:pos x="657" y="167"/>
              </a:cxn>
              <a:cxn ang="0">
                <a:pos x="943" y="228"/>
              </a:cxn>
              <a:cxn ang="0">
                <a:pos x="937" y="0"/>
              </a:cxn>
              <a:cxn ang="0">
                <a:pos x="1266" y="303"/>
              </a:cxn>
              <a:cxn ang="0">
                <a:pos x="930" y="591"/>
              </a:cxn>
              <a:cxn ang="0">
                <a:pos x="930" y="447"/>
              </a:cxn>
              <a:cxn ang="0">
                <a:pos x="651" y="422"/>
              </a:cxn>
              <a:cxn ang="0">
                <a:pos x="48" y="529"/>
              </a:cxn>
              <a:cxn ang="0">
                <a:pos x="363" y="335"/>
              </a:cxn>
              <a:cxn ang="0">
                <a:pos x="79" y="108"/>
              </a:cxn>
              <a:cxn ang="0">
                <a:pos x="657" y="167"/>
              </a:cxn>
            </a:cxnLst>
            <a:rect l="0" t="0" r="r" b="b"/>
            <a:pathLst>
              <a:path w="1266" h="591">
                <a:moveTo>
                  <a:pt x="657" y="167"/>
                </a:moveTo>
                <a:cubicBezTo>
                  <a:pt x="801" y="187"/>
                  <a:pt x="896" y="256"/>
                  <a:pt x="943" y="228"/>
                </a:cubicBezTo>
                <a:lnTo>
                  <a:pt x="937" y="0"/>
                </a:lnTo>
                <a:lnTo>
                  <a:pt x="1266" y="303"/>
                </a:lnTo>
                <a:lnTo>
                  <a:pt x="930" y="591"/>
                </a:lnTo>
                <a:lnTo>
                  <a:pt x="930" y="447"/>
                </a:lnTo>
                <a:cubicBezTo>
                  <a:pt x="884" y="419"/>
                  <a:pt x="798" y="408"/>
                  <a:pt x="651" y="422"/>
                </a:cubicBezTo>
                <a:cubicBezTo>
                  <a:pt x="504" y="436"/>
                  <a:pt x="96" y="543"/>
                  <a:pt x="48" y="529"/>
                </a:cubicBezTo>
                <a:cubicBezTo>
                  <a:pt x="0" y="515"/>
                  <a:pt x="358" y="405"/>
                  <a:pt x="363" y="335"/>
                </a:cubicBezTo>
                <a:cubicBezTo>
                  <a:pt x="368" y="265"/>
                  <a:pt x="30" y="136"/>
                  <a:pt x="79" y="108"/>
                </a:cubicBezTo>
                <a:cubicBezTo>
                  <a:pt x="128" y="80"/>
                  <a:pt x="513" y="147"/>
                  <a:pt x="657" y="167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649" name="Rectangle 241"/>
          <p:cNvSpPr>
            <a:spLocks noChangeArrowheads="1"/>
          </p:cNvSpPr>
          <p:nvPr/>
        </p:nvSpPr>
        <p:spPr bwMode="auto">
          <a:xfrm>
            <a:off x="152400" y="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en-US" sz="3600" b="1" dirty="0"/>
              <a:t>Phase 6</a:t>
            </a:r>
          </a:p>
        </p:txBody>
      </p:sp>
      <p:sp>
        <p:nvSpPr>
          <p:cNvPr id="17651" name="Rectangle 243"/>
          <p:cNvSpPr>
            <a:spLocks noChangeArrowheads="1"/>
          </p:cNvSpPr>
          <p:nvPr/>
        </p:nvSpPr>
        <p:spPr bwMode="auto">
          <a:xfrm>
            <a:off x="228600" y="5562600"/>
            <a:ext cx="1371600" cy="838200"/>
          </a:xfrm>
          <a:prstGeom prst="rect">
            <a:avLst/>
          </a:prstGeom>
          <a:solidFill>
            <a:srgbClr val="C3E68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/>
              <a:t>Hydrology</a:t>
            </a:r>
          </a:p>
          <a:p>
            <a:pPr algn="ctr"/>
            <a:r>
              <a:rPr lang="en-US" sz="2000"/>
              <a:t>submodel</a:t>
            </a:r>
          </a:p>
        </p:txBody>
      </p:sp>
      <p:sp>
        <p:nvSpPr>
          <p:cNvPr id="17653" name="Text Box 245"/>
          <p:cNvSpPr txBox="1">
            <a:spLocks noChangeArrowheads="1"/>
          </p:cNvSpPr>
          <p:nvPr/>
        </p:nvSpPr>
        <p:spPr bwMode="auto">
          <a:xfrm>
            <a:off x="8072437" y="5943600"/>
            <a:ext cx="1071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400" dirty="0">
                <a:latin typeface="Tahoma" pitchFamily="34" charset="0"/>
              </a:rPr>
              <a:t>River</a:t>
            </a:r>
          </a:p>
        </p:txBody>
      </p:sp>
      <p:sp>
        <p:nvSpPr>
          <p:cNvPr id="17654" name="Rectangle 246"/>
          <p:cNvSpPr>
            <a:spLocks noChangeArrowheads="1"/>
          </p:cNvSpPr>
          <p:nvPr/>
        </p:nvSpPr>
        <p:spPr bwMode="auto">
          <a:xfrm>
            <a:off x="1676400" y="5638800"/>
            <a:ext cx="1371600" cy="838200"/>
          </a:xfrm>
          <a:prstGeom prst="rect">
            <a:avLst/>
          </a:prstGeom>
          <a:solidFill>
            <a:srgbClr val="C3E68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/>
              <a:t>Sediment</a:t>
            </a:r>
          </a:p>
          <a:p>
            <a:pPr algn="ctr"/>
            <a:r>
              <a:rPr lang="en-US" sz="2000"/>
              <a:t>submodel</a:t>
            </a:r>
          </a:p>
        </p:txBody>
      </p:sp>
      <p:sp>
        <p:nvSpPr>
          <p:cNvPr id="17655" name="Rectangle 247"/>
          <p:cNvSpPr>
            <a:spLocks noChangeArrowheads="1"/>
          </p:cNvSpPr>
          <p:nvPr/>
        </p:nvSpPr>
        <p:spPr bwMode="auto">
          <a:xfrm>
            <a:off x="4781098" y="1219200"/>
            <a:ext cx="1371600" cy="1143000"/>
          </a:xfrm>
          <a:prstGeom prst="rect">
            <a:avLst/>
          </a:prstGeom>
          <a:solidFill>
            <a:srgbClr val="C3E68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dirty="0"/>
              <a:t>Nutrient</a:t>
            </a:r>
          </a:p>
          <a:p>
            <a:pPr algn="ctr"/>
            <a:r>
              <a:rPr lang="en-US" sz="2000" dirty="0"/>
              <a:t>Submodels</a:t>
            </a:r>
          </a:p>
        </p:txBody>
      </p:sp>
      <p:sp>
        <p:nvSpPr>
          <p:cNvPr id="17656" name="Rectangle 248"/>
          <p:cNvSpPr>
            <a:spLocks noChangeArrowheads="1"/>
          </p:cNvSpPr>
          <p:nvPr/>
        </p:nvSpPr>
        <p:spPr bwMode="auto">
          <a:xfrm>
            <a:off x="4038600" y="3733800"/>
            <a:ext cx="1371600" cy="1143000"/>
          </a:xfrm>
          <a:prstGeom prst="rect">
            <a:avLst/>
          </a:prstGeom>
          <a:solidFill>
            <a:srgbClr val="C3E68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dirty="0"/>
              <a:t>Temporal</a:t>
            </a:r>
          </a:p>
          <a:p>
            <a:pPr algn="ctr"/>
            <a:r>
              <a:rPr lang="en-US" sz="2000" dirty="0"/>
              <a:t>Nutrient</a:t>
            </a:r>
          </a:p>
          <a:p>
            <a:pPr algn="ctr"/>
            <a:r>
              <a:rPr lang="en-US" sz="2000" dirty="0"/>
              <a:t>model</a:t>
            </a:r>
          </a:p>
        </p:txBody>
      </p:sp>
      <p:sp>
        <p:nvSpPr>
          <p:cNvPr id="17659" name="Text Box 251"/>
          <p:cNvSpPr txBox="1">
            <a:spLocks noChangeArrowheads="1"/>
          </p:cNvSpPr>
          <p:nvPr/>
        </p:nvSpPr>
        <p:spPr bwMode="auto">
          <a:xfrm rot="16010602">
            <a:off x="1644307" y="3939460"/>
            <a:ext cx="881973" cy="27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7300" dirty="0">
                <a:solidFill>
                  <a:srgbClr val="36274D"/>
                </a:solidFill>
              </a:rPr>
              <a:t>}</a:t>
            </a:r>
          </a:p>
        </p:txBody>
      </p:sp>
      <p:sp>
        <p:nvSpPr>
          <p:cNvPr id="258" name="Freeform 234"/>
          <p:cNvSpPr>
            <a:spLocks/>
          </p:cNvSpPr>
          <p:nvPr/>
        </p:nvSpPr>
        <p:spPr bwMode="auto">
          <a:xfrm rot="6415123">
            <a:off x="4484446" y="2607509"/>
            <a:ext cx="1295400" cy="938213"/>
          </a:xfrm>
          <a:custGeom>
            <a:avLst/>
            <a:gdLst/>
            <a:ahLst/>
            <a:cxnLst>
              <a:cxn ang="0">
                <a:pos x="657" y="167"/>
              </a:cxn>
              <a:cxn ang="0">
                <a:pos x="943" y="228"/>
              </a:cxn>
              <a:cxn ang="0">
                <a:pos x="937" y="0"/>
              </a:cxn>
              <a:cxn ang="0">
                <a:pos x="1266" y="303"/>
              </a:cxn>
              <a:cxn ang="0">
                <a:pos x="930" y="591"/>
              </a:cxn>
              <a:cxn ang="0">
                <a:pos x="930" y="447"/>
              </a:cxn>
              <a:cxn ang="0">
                <a:pos x="651" y="422"/>
              </a:cxn>
              <a:cxn ang="0">
                <a:pos x="48" y="529"/>
              </a:cxn>
              <a:cxn ang="0">
                <a:pos x="363" y="335"/>
              </a:cxn>
              <a:cxn ang="0">
                <a:pos x="79" y="108"/>
              </a:cxn>
              <a:cxn ang="0">
                <a:pos x="657" y="167"/>
              </a:cxn>
            </a:cxnLst>
            <a:rect l="0" t="0" r="r" b="b"/>
            <a:pathLst>
              <a:path w="1266" h="591">
                <a:moveTo>
                  <a:pt x="657" y="167"/>
                </a:moveTo>
                <a:cubicBezTo>
                  <a:pt x="801" y="187"/>
                  <a:pt x="896" y="256"/>
                  <a:pt x="943" y="228"/>
                </a:cubicBezTo>
                <a:lnTo>
                  <a:pt x="937" y="0"/>
                </a:lnTo>
                <a:lnTo>
                  <a:pt x="1266" y="303"/>
                </a:lnTo>
                <a:lnTo>
                  <a:pt x="930" y="591"/>
                </a:lnTo>
                <a:lnTo>
                  <a:pt x="930" y="447"/>
                </a:lnTo>
                <a:cubicBezTo>
                  <a:pt x="884" y="419"/>
                  <a:pt x="798" y="408"/>
                  <a:pt x="651" y="422"/>
                </a:cubicBezTo>
                <a:cubicBezTo>
                  <a:pt x="504" y="436"/>
                  <a:pt x="96" y="543"/>
                  <a:pt x="48" y="529"/>
                </a:cubicBezTo>
                <a:cubicBezTo>
                  <a:pt x="0" y="515"/>
                  <a:pt x="358" y="405"/>
                  <a:pt x="363" y="335"/>
                </a:cubicBezTo>
                <a:cubicBezTo>
                  <a:pt x="368" y="265"/>
                  <a:pt x="30" y="136"/>
                  <a:pt x="79" y="108"/>
                </a:cubicBezTo>
                <a:cubicBezTo>
                  <a:pt x="128" y="80"/>
                  <a:pt x="513" y="147"/>
                  <a:pt x="657" y="167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5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429000"/>
            <a:ext cx="2203719" cy="142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Freeform 237"/>
          <p:cNvSpPr>
            <a:spLocks/>
          </p:cNvSpPr>
          <p:nvPr/>
        </p:nvSpPr>
        <p:spPr bwMode="auto">
          <a:xfrm rot="23008260">
            <a:off x="5221396" y="4179171"/>
            <a:ext cx="864179" cy="762000"/>
          </a:xfrm>
          <a:custGeom>
            <a:avLst/>
            <a:gdLst/>
            <a:ahLst/>
            <a:cxnLst>
              <a:cxn ang="0">
                <a:pos x="657" y="167"/>
              </a:cxn>
              <a:cxn ang="0">
                <a:pos x="943" y="228"/>
              </a:cxn>
              <a:cxn ang="0">
                <a:pos x="937" y="0"/>
              </a:cxn>
              <a:cxn ang="0">
                <a:pos x="1266" y="303"/>
              </a:cxn>
              <a:cxn ang="0">
                <a:pos x="930" y="591"/>
              </a:cxn>
              <a:cxn ang="0">
                <a:pos x="930" y="447"/>
              </a:cxn>
              <a:cxn ang="0">
                <a:pos x="651" y="422"/>
              </a:cxn>
              <a:cxn ang="0">
                <a:pos x="48" y="529"/>
              </a:cxn>
              <a:cxn ang="0">
                <a:pos x="363" y="335"/>
              </a:cxn>
              <a:cxn ang="0">
                <a:pos x="79" y="108"/>
              </a:cxn>
              <a:cxn ang="0">
                <a:pos x="657" y="167"/>
              </a:cxn>
            </a:cxnLst>
            <a:rect l="0" t="0" r="r" b="b"/>
            <a:pathLst>
              <a:path w="1266" h="591">
                <a:moveTo>
                  <a:pt x="657" y="167"/>
                </a:moveTo>
                <a:cubicBezTo>
                  <a:pt x="801" y="187"/>
                  <a:pt x="896" y="256"/>
                  <a:pt x="943" y="228"/>
                </a:cubicBezTo>
                <a:lnTo>
                  <a:pt x="937" y="0"/>
                </a:lnTo>
                <a:lnTo>
                  <a:pt x="1266" y="303"/>
                </a:lnTo>
                <a:lnTo>
                  <a:pt x="930" y="591"/>
                </a:lnTo>
                <a:lnTo>
                  <a:pt x="930" y="447"/>
                </a:lnTo>
                <a:cubicBezTo>
                  <a:pt x="884" y="419"/>
                  <a:pt x="798" y="408"/>
                  <a:pt x="651" y="422"/>
                </a:cubicBezTo>
                <a:cubicBezTo>
                  <a:pt x="504" y="436"/>
                  <a:pt x="96" y="543"/>
                  <a:pt x="48" y="529"/>
                </a:cubicBezTo>
                <a:cubicBezTo>
                  <a:pt x="0" y="515"/>
                  <a:pt x="358" y="405"/>
                  <a:pt x="363" y="335"/>
                </a:cubicBezTo>
                <a:cubicBezTo>
                  <a:pt x="368" y="265"/>
                  <a:pt x="30" y="136"/>
                  <a:pt x="79" y="108"/>
                </a:cubicBezTo>
                <a:cubicBezTo>
                  <a:pt x="128" y="80"/>
                  <a:pt x="513" y="147"/>
                  <a:pt x="657" y="167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Text Box 236"/>
          <p:cNvSpPr txBox="1">
            <a:spLocks noChangeArrowheads="1"/>
          </p:cNvSpPr>
          <p:nvPr/>
        </p:nvSpPr>
        <p:spPr bwMode="auto">
          <a:xfrm>
            <a:off x="6477000" y="3276600"/>
            <a:ext cx="166641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Tahoma" pitchFamily="34" charset="0"/>
              </a:rPr>
              <a:t>BMPs,</a:t>
            </a:r>
          </a:p>
          <a:p>
            <a:pPr eaLnBrk="0" hangingPunct="0"/>
            <a:r>
              <a:rPr lang="en-US" sz="1600" dirty="0">
                <a:latin typeface="Tahoma" pitchFamily="34" charset="0"/>
              </a:rPr>
              <a:t>Land to Stream,</a:t>
            </a:r>
          </a:p>
          <a:p>
            <a:pPr eaLnBrk="0" hangingPunct="0"/>
            <a:r>
              <a:rPr lang="en-US" sz="1600" dirty="0">
                <a:latin typeface="Tahoma" pitchFamily="34" charset="0"/>
              </a:rPr>
              <a:t>Stream to River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24000" y="3581400"/>
            <a:ext cx="6591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HSPF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79D98-1FBA-437B-8C7B-CDFEC86B1F27}" type="slidenum">
              <a:rPr lang="en-US"/>
              <a:pPr/>
              <a:t>7</a:t>
            </a:fld>
            <a:endParaRPr lang="en-US"/>
          </a:p>
        </p:txBody>
      </p:sp>
      <p:sp>
        <p:nvSpPr>
          <p:cNvPr id="17410" name="AutoShape 2"/>
          <p:cNvSpPr>
            <a:spLocks noChangeArrowheads="1"/>
          </p:cNvSpPr>
          <p:nvPr/>
        </p:nvSpPr>
        <p:spPr bwMode="auto">
          <a:xfrm>
            <a:off x="7010400" y="5867400"/>
            <a:ext cx="685800" cy="6096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  <a:scene3d>
            <a:camera prst="legacyPerspectiveTopRight">
              <a:rot lat="600000" lon="300000" rev="0"/>
            </a:camera>
            <a:lightRig rig="legacyFlat3" dir="r"/>
          </a:scene3d>
          <a:sp3d extrusionH="112506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7641" name="Freeform 233"/>
          <p:cNvSpPr>
            <a:spLocks/>
          </p:cNvSpPr>
          <p:nvPr/>
        </p:nvSpPr>
        <p:spPr bwMode="auto">
          <a:xfrm rot="3538990">
            <a:off x="508349" y="2145614"/>
            <a:ext cx="1447800" cy="938213"/>
          </a:xfrm>
          <a:custGeom>
            <a:avLst/>
            <a:gdLst/>
            <a:ahLst/>
            <a:cxnLst>
              <a:cxn ang="0">
                <a:pos x="671" y="208"/>
              </a:cxn>
              <a:cxn ang="0">
                <a:pos x="1019" y="228"/>
              </a:cxn>
              <a:cxn ang="0">
                <a:pos x="1013" y="0"/>
              </a:cxn>
              <a:cxn ang="0">
                <a:pos x="1342" y="303"/>
              </a:cxn>
              <a:cxn ang="0">
                <a:pos x="1006" y="591"/>
              </a:cxn>
              <a:cxn ang="0">
                <a:pos x="1006" y="447"/>
              </a:cxn>
              <a:cxn ang="0">
                <a:pos x="577" y="449"/>
              </a:cxn>
              <a:cxn ang="0">
                <a:pos x="48" y="556"/>
              </a:cxn>
              <a:cxn ang="0">
                <a:pos x="289" y="329"/>
              </a:cxn>
              <a:cxn ang="0">
                <a:pos x="155" y="108"/>
              </a:cxn>
              <a:cxn ang="0">
                <a:pos x="671" y="208"/>
              </a:cxn>
            </a:cxnLst>
            <a:rect l="0" t="0" r="r" b="b"/>
            <a:pathLst>
              <a:path w="1342" h="591">
                <a:moveTo>
                  <a:pt x="671" y="208"/>
                </a:moveTo>
                <a:cubicBezTo>
                  <a:pt x="815" y="228"/>
                  <a:pt x="962" y="263"/>
                  <a:pt x="1019" y="228"/>
                </a:cubicBezTo>
                <a:lnTo>
                  <a:pt x="1013" y="0"/>
                </a:lnTo>
                <a:lnTo>
                  <a:pt x="1342" y="303"/>
                </a:lnTo>
                <a:lnTo>
                  <a:pt x="1006" y="591"/>
                </a:lnTo>
                <a:lnTo>
                  <a:pt x="1006" y="447"/>
                </a:lnTo>
                <a:cubicBezTo>
                  <a:pt x="934" y="423"/>
                  <a:pt x="737" y="431"/>
                  <a:pt x="577" y="449"/>
                </a:cubicBezTo>
                <a:cubicBezTo>
                  <a:pt x="417" y="467"/>
                  <a:pt x="96" y="576"/>
                  <a:pt x="48" y="556"/>
                </a:cubicBezTo>
                <a:cubicBezTo>
                  <a:pt x="0" y="536"/>
                  <a:pt x="271" y="403"/>
                  <a:pt x="289" y="329"/>
                </a:cubicBezTo>
                <a:cubicBezTo>
                  <a:pt x="307" y="255"/>
                  <a:pt x="91" y="128"/>
                  <a:pt x="155" y="108"/>
                </a:cubicBezTo>
                <a:cubicBezTo>
                  <a:pt x="219" y="88"/>
                  <a:pt x="527" y="188"/>
                  <a:pt x="671" y="208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642" name="Freeform 234"/>
          <p:cNvSpPr>
            <a:spLocks/>
          </p:cNvSpPr>
          <p:nvPr/>
        </p:nvSpPr>
        <p:spPr bwMode="auto">
          <a:xfrm rot="8074558">
            <a:off x="6217543" y="702508"/>
            <a:ext cx="1295400" cy="938213"/>
          </a:xfrm>
          <a:custGeom>
            <a:avLst/>
            <a:gdLst/>
            <a:ahLst/>
            <a:cxnLst>
              <a:cxn ang="0">
                <a:pos x="657" y="167"/>
              </a:cxn>
              <a:cxn ang="0">
                <a:pos x="943" y="228"/>
              </a:cxn>
              <a:cxn ang="0">
                <a:pos x="937" y="0"/>
              </a:cxn>
              <a:cxn ang="0">
                <a:pos x="1266" y="303"/>
              </a:cxn>
              <a:cxn ang="0">
                <a:pos x="930" y="591"/>
              </a:cxn>
              <a:cxn ang="0">
                <a:pos x="930" y="447"/>
              </a:cxn>
              <a:cxn ang="0">
                <a:pos x="651" y="422"/>
              </a:cxn>
              <a:cxn ang="0">
                <a:pos x="48" y="529"/>
              </a:cxn>
              <a:cxn ang="0">
                <a:pos x="363" y="335"/>
              </a:cxn>
              <a:cxn ang="0">
                <a:pos x="79" y="108"/>
              </a:cxn>
              <a:cxn ang="0">
                <a:pos x="657" y="167"/>
              </a:cxn>
            </a:cxnLst>
            <a:rect l="0" t="0" r="r" b="b"/>
            <a:pathLst>
              <a:path w="1266" h="591">
                <a:moveTo>
                  <a:pt x="657" y="167"/>
                </a:moveTo>
                <a:cubicBezTo>
                  <a:pt x="801" y="187"/>
                  <a:pt x="896" y="256"/>
                  <a:pt x="943" y="228"/>
                </a:cubicBezTo>
                <a:lnTo>
                  <a:pt x="937" y="0"/>
                </a:lnTo>
                <a:lnTo>
                  <a:pt x="1266" y="303"/>
                </a:lnTo>
                <a:lnTo>
                  <a:pt x="930" y="591"/>
                </a:lnTo>
                <a:lnTo>
                  <a:pt x="930" y="447"/>
                </a:lnTo>
                <a:cubicBezTo>
                  <a:pt x="884" y="419"/>
                  <a:pt x="798" y="408"/>
                  <a:pt x="651" y="422"/>
                </a:cubicBezTo>
                <a:cubicBezTo>
                  <a:pt x="504" y="436"/>
                  <a:pt x="96" y="543"/>
                  <a:pt x="48" y="529"/>
                </a:cubicBezTo>
                <a:cubicBezTo>
                  <a:pt x="0" y="515"/>
                  <a:pt x="358" y="405"/>
                  <a:pt x="363" y="335"/>
                </a:cubicBezTo>
                <a:cubicBezTo>
                  <a:pt x="368" y="265"/>
                  <a:pt x="30" y="136"/>
                  <a:pt x="79" y="108"/>
                </a:cubicBezTo>
                <a:cubicBezTo>
                  <a:pt x="128" y="80"/>
                  <a:pt x="513" y="147"/>
                  <a:pt x="657" y="167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643" name="Text Box 235"/>
          <p:cNvSpPr txBox="1">
            <a:spLocks noChangeArrowheads="1"/>
          </p:cNvSpPr>
          <p:nvPr/>
        </p:nvSpPr>
        <p:spPr bwMode="auto">
          <a:xfrm>
            <a:off x="228600" y="1219200"/>
            <a:ext cx="1839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Tahoma" pitchFamily="34" charset="0"/>
              </a:rPr>
              <a:t>Precipitation</a:t>
            </a:r>
          </a:p>
        </p:txBody>
      </p:sp>
      <p:sp>
        <p:nvSpPr>
          <p:cNvPr id="17644" name="Text Box 236"/>
          <p:cNvSpPr txBox="1">
            <a:spLocks noChangeArrowheads="1"/>
          </p:cNvSpPr>
          <p:nvPr/>
        </p:nvSpPr>
        <p:spPr bwMode="auto">
          <a:xfrm>
            <a:off x="7471133" y="381000"/>
            <a:ext cx="1368067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Tahoma" pitchFamily="34" charset="0"/>
              </a:rPr>
              <a:t>Fertilizer</a:t>
            </a:r>
          </a:p>
          <a:p>
            <a:pPr eaLnBrk="0" hangingPunct="0"/>
            <a:r>
              <a:rPr lang="en-US" sz="1600" dirty="0">
                <a:latin typeface="Tahoma" pitchFamily="34" charset="0"/>
              </a:rPr>
              <a:t>Manure</a:t>
            </a:r>
          </a:p>
          <a:p>
            <a:pPr eaLnBrk="0" hangingPunct="0"/>
            <a:r>
              <a:rPr lang="en-US" sz="1600" dirty="0">
                <a:latin typeface="Tahoma" pitchFamily="34" charset="0"/>
              </a:rPr>
              <a:t>Atmospheric</a:t>
            </a:r>
          </a:p>
          <a:p>
            <a:pPr eaLnBrk="0" hangingPunct="0"/>
            <a:r>
              <a:rPr lang="en-US" sz="1600" dirty="0">
                <a:latin typeface="Tahoma" pitchFamily="34" charset="0"/>
              </a:rPr>
              <a:t>    deposition</a:t>
            </a:r>
          </a:p>
          <a:p>
            <a:pPr eaLnBrk="0" hangingPunct="0"/>
            <a:r>
              <a:rPr lang="en-US" sz="1600" dirty="0">
                <a:latin typeface="Tahoma" pitchFamily="34" charset="0"/>
              </a:rPr>
              <a:t>(…)</a:t>
            </a:r>
          </a:p>
        </p:txBody>
      </p:sp>
      <p:sp>
        <p:nvSpPr>
          <p:cNvPr id="17645" name="Freeform 237"/>
          <p:cNvSpPr>
            <a:spLocks/>
          </p:cNvSpPr>
          <p:nvPr/>
        </p:nvSpPr>
        <p:spPr bwMode="auto">
          <a:xfrm rot="23008260">
            <a:off x="6536188" y="4853340"/>
            <a:ext cx="864179" cy="762000"/>
          </a:xfrm>
          <a:custGeom>
            <a:avLst/>
            <a:gdLst/>
            <a:ahLst/>
            <a:cxnLst>
              <a:cxn ang="0">
                <a:pos x="657" y="167"/>
              </a:cxn>
              <a:cxn ang="0">
                <a:pos x="943" y="228"/>
              </a:cxn>
              <a:cxn ang="0">
                <a:pos x="937" y="0"/>
              </a:cxn>
              <a:cxn ang="0">
                <a:pos x="1266" y="303"/>
              </a:cxn>
              <a:cxn ang="0">
                <a:pos x="930" y="591"/>
              </a:cxn>
              <a:cxn ang="0">
                <a:pos x="930" y="447"/>
              </a:cxn>
              <a:cxn ang="0">
                <a:pos x="651" y="422"/>
              </a:cxn>
              <a:cxn ang="0">
                <a:pos x="48" y="529"/>
              </a:cxn>
              <a:cxn ang="0">
                <a:pos x="363" y="335"/>
              </a:cxn>
              <a:cxn ang="0">
                <a:pos x="79" y="108"/>
              </a:cxn>
              <a:cxn ang="0">
                <a:pos x="657" y="167"/>
              </a:cxn>
            </a:cxnLst>
            <a:rect l="0" t="0" r="r" b="b"/>
            <a:pathLst>
              <a:path w="1266" h="591">
                <a:moveTo>
                  <a:pt x="657" y="167"/>
                </a:moveTo>
                <a:cubicBezTo>
                  <a:pt x="801" y="187"/>
                  <a:pt x="896" y="256"/>
                  <a:pt x="943" y="228"/>
                </a:cubicBezTo>
                <a:lnTo>
                  <a:pt x="937" y="0"/>
                </a:lnTo>
                <a:lnTo>
                  <a:pt x="1266" y="303"/>
                </a:lnTo>
                <a:lnTo>
                  <a:pt x="930" y="591"/>
                </a:lnTo>
                <a:lnTo>
                  <a:pt x="930" y="447"/>
                </a:lnTo>
                <a:cubicBezTo>
                  <a:pt x="884" y="419"/>
                  <a:pt x="798" y="408"/>
                  <a:pt x="651" y="422"/>
                </a:cubicBezTo>
                <a:cubicBezTo>
                  <a:pt x="504" y="436"/>
                  <a:pt x="96" y="543"/>
                  <a:pt x="48" y="529"/>
                </a:cubicBezTo>
                <a:cubicBezTo>
                  <a:pt x="0" y="515"/>
                  <a:pt x="358" y="405"/>
                  <a:pt x="363" y="335"/>
                </a:cubicBezTo>
                <a:cubicBezTo>
                  <a:pt x="368" y="265"/>
                  <a:pt x="30" y="136"/>
                  <a:pt x="79" y="108"/>
                </a:cubicBezTo>
                <a:cubicBezTo>
                  <a:pt x="128" y="80"/>
                  <a:pt x="513" y="147"/>
                  <a:pt x="657" y="167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646" name="Rectangle 238" descr="Granite"/>
          <p:cNvSpPr>
            <a:spLocks noChangeArrowheads="1"/>
          </p:cNvSpPr>
          <p:nvPr/>
        </p:nvSpPr>
        <p:spPr bwMode="auto">
          <a:xfrm>
            <a:off x="6019800" y="4191000"/>
            <a:ext cx="533400" cy="15240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647" name="Freeform 239"/>
          <p:cNvSpPr>
            <a:spLocks/>
          </p:cNvSpPr>
          <p:nvPr/>
        </p:nvSpPr>
        <p:spPr bwMode="auto">
          <a:xfrm rot="21611418">
            <a:off x="2973755" y="3583166"/>
            <a:ext cx="1064902" cy="1179512"/>
          </a:xfrm>
          <a:custGeom>
            <a:avLst/>
            <a:gdLst/>
            <a:ahLst/>
            <a:cxnLst>
              <a:cxn ang="0">
                <a:pos x="657" y="167"/>
              </a:cxn>
              <a:cxn ang="0">
                <a:pos x="943" y="228"/>
              </a:cxn>
              <a:cxn ang="0">
                <a:pos x="937" y="0"/>
              </a:cxn>
              <a:cxn ang="0">
                <a:pos x="1266" y="303"/>
              </a:cxn>
              <a:cxn ang="0">
                <a:pos x="930" y="591"/>
              </a:cxn>
              <a:cxn ang="0">
                <a:pos x="930" y="447"/>
              </a:cxn>
              <a:cxn ang="0">
                <a:pos x="651" y="422"/>
              </a:cxn>
              <a:cxn ang="0">
                <a:pos x="48" y="529"/>
              </a:cxn>
              <a:cxn ang="0">
                <a:pos x="363" y="335"/>
              </a:cxn>
              <a:cxn ang="0">
                <a:pos x="79" y="108"/>
              </a:cxn>
              <a:cxn ang="0">
                <a:pos x="657" y="167"/>
              </a:cxn>
            </a:cxnLst>
            <a:rect l="0" t="0" r="r" b="b"/>
            <a:pathLst>
              <a:path w="1266" h="591">
                <a:moveTo>
                  <a:pt x="657" y="167"/>
                </a:moveTo>
                <a:cubicBezTo>
                  <a:pt x="801" y="187"/>
                  <a:pt x="896" y="256"/>
                  <a:pt x="943" y="228"/>
                </a:cubicBezTo>
                <a:lnTo>
                  <a:pt x="937" y="0"/>
                </a:lnTo>
                <a:lnTo>
                  <a:pt x="1266" y="303"/>
                </a:lnTo>
                <a:lnTo>
                  <a:pt x="930" y="591"/>
                </a:lnTo>
                <a:lnTo>
                  <a:pt x="930" y="447"/>
                </a:lnTo>
                <a:cubicBezTo>
                  <a:pt x="884" y="419"/>
                  <a:pt x="798" y="408"/>
                  <a:pt x="651" y="422"/>
                </a:cubicBezTo>
                <a:cubicBezTo>
                  <a:pt x="504" y="436"/>
                  <a:pt x="96" y="543"/>
                  <a:pt x="48" y="529"/>
                </a:cubicBezTo>
                <a:cubicBezTo>
                  <a:pt x="0" y="515"/>
                  <a:pt x="358" y="405"/>
                  <a:pt x="363" y="335"/>
                </a:cubicBezTo>
                <a:cubicBezTo>
                  <a:pt x="368" y="265"/>
                  <a:pt x="30" y="136"/>
                  <a:pt x="79" y="108"/>
                </a:cubicBezTo>
                <a:cubicBezTo>
                  <a:pt x="128" y="80"/>
                  <a:pt x="513" y="147"/>
                  <a:pt x="657" y="167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649" name="Rectangle 241"/>
          <p:cNvSpPr>
            <a:spLocks noChangeArrowheads="1"/>
          </p:cNvSpPr>
          <p:nvPr/>
        </p:nvSpPr>
        <p:spPr bwMode="auto">
          <a:xfrm>
            <a:off x="152400" y="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en-US" sz="3600" b="1" dirty="0"/>
              <a:t>Phase 6</a:t>
            </a:r>
          </a:p>
        </p:txBody>
      </p:sp>
      <p:sp>
        <p:nvSpPr>
          <p:cNvPr id="17651" name="Rectangle 243"/>
          <p:cNvSpPr>
            <a:spLocks noChangeArrowheads="1"/>
          </p:cNvSpPr>
          <p:nvPr/>
        </p:nvSpPr>
        <p:spPr bwMode="auto">
          <a:xfrm>
            <a:off x="228600" y="5562600"/>
            <a:ext cx="1371600" cy="838200"/>
          </a:xfrm>
          <a:prstGeom prst="rect">
            <a:avLst/>
          </a:prstGeom>
          <a:solidFill>
            <a:srgbClr val="C3E68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/>
              <a:t>Hydrology</a:t>
            </a:r>
          </a:p>
          <a:p>
            <a:pPr algn="ctr"/>
            <a:r>
              <a:rPr lang="en-US" sz="2000"/>
              <a:t>submodel</a:t>
            </a:r>
          </a:p>
        </p:txBody>
      </p:sp>
      <p:sp>
        <p:nvSpPr>
          <p:cNvPr id="17653" name="Text Box 245"/>
          <p:cNvSpPr txBox="1">
            <a:spLocks noChangeArrowheads="1"/>
          </p:cNvSpPr>
          <p:nvPr/>
        </p:nvSpPr>
        <p:spPr bwMode="auto">
          <a:xfrm>
            <a:off x="8072437" y="5943600"/>
            <a:ext cx="1071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400" dirty="0">
                <a:latin typeface="Tahoma" pitchFamily="34" charset="0"/>
              </a:rPr>
              <a:t>River</a:t>
            </a:r>
          </a:p>
        </p:txBody>
      </p:sp>
      <p:sp>
        <p:nvSpPr>
          <p:cNvPr id="17654" name="Rectangle 246"/>
          <p:cNvSpPr>
            <a:spLocks noChangeArrowheads="1"/>
          </p:cNvSpPr>
          <p:nvPr/>
        </p:nvSpPr>
        <p:spPr bwMode="auto">
          <a:xfrm>
            <a:off x="1676400" y="5638800"/>
            <a:ext cx="1371600" cy="838200"/>
          </a:xfrm>
          <a:prstGeom prst="rect">
            <a:avLst/>
          </a:prstGeom>
          <a:solidFill>
            <a:srgbClr val="C3E68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/>
              <a:t>Sediment</a:t>
            </a:r>
          </a:p>
          <a:p>
            <a:pPr algn="ctr"/>
            <a:r>
              <a:rPr lang="en-US" sz="2000"/>
              <a:t>submodel</a:t>
            </a:r>
          </a:p>
        </p:txBody>
      </p:sp>
      <p:sp>
        <p:nvSpPr>
          <p:cNvPr id="17655" name="Rectangle 247"/>
          <p:cNvSpPr>
            <a:spLocks noChangeArrowheads="1"/>
          </p:cNvSpPr>
          <p:nvPr/>
        </p:nvSpPr>
        <p:spPr bwMode="auto">
          <a:xfrm>
            <a:off x="4781098" y="1219200"/>
            <a:ext cx="1371600" cy="1143000"/>
          </a:xfrm>
          <a:prstGeom prst="rect">
            <a:avLst/>
          </a:prstGeom>
          <a:solidFill>
            <a:srgbClr val="C3E68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dirty="0"/>
              <a:t>Nutrient</a:t>
            </a:r>
          </a:p>
          <a:p>
            <a:pPr algn="ctr"/>
            <a:r>
              <a:rPr lang="en-US" sz="2000" dirty="0"/>
              <a:t>Submodels</a:t>
            </a:r>
          </a:p>
        </p:txBody>
      </p:sp>
      <p:sp>
        <p:nvSpPr>
          <p:cNvPr id="17656" name="Rectangle 248"/>
          <p:cNvSpPr>
            <a:spLocks noChangeArrowheads="1"/>
          </p:cNvSpPr>
          <p:nvPr/>
        </p:nvSpPr>
        <p:spPr bwMode="auto">
          <a:xfrm>
            <a:off x="4038600" y="3733800"/>
            <a:ext cx="1371600" cy="1143000"/>
          </a:xfrm>
          <a:prstGeom prst="rect">
            <a:avLst/>
          </a:prstGeom>
          <a:solidFill>
            <a:srgbClr val="C3E68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dirty="0"/>
              <a:t>Temporal</a:t>
            </a:r>
          </a:p>
          <a:p>
            <a:pPr algn="ctr"/>
            <a:r>
              <a:rPr lang="en-US" sz="2000" dirty="0"/>
              <a:t>Nutrient</a:t>
            </a:r>
          </a:p>
          <a:p>
            <a:pPr algn="ctr"/>
            <a:r>
              <a:rPr lang="en-US" sz="2000" dirty="0"/>
              <a:t>model</a:t>
            </a:r>
          </a:p>
        </p:txBody>
      </p:sp>
      <p:sp>
        <p:nvSpPr>
          <p:cNvPr id="17659" name="Text Box 251"/>
          <p:cNvSpPr txBox="1">
            <a:spLocks noChangeArrowheads="1"/>
          </p:cNvSpPr>
          <p:nvPr/>
        </p:nvSpPr>
        <p:spPr bwMode="auto">
          <a:xfrm rot="16010602">
            <a:off x="1644307" y="3939460"/>
            <a:ext cx="881973" cy="27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7300" dirty="0">
                <a:solidFill>
                  <a:srgbClr val="36274D"/>
                </a:solidFill>
              </a:rPr>
              <a:t>}</a:t>
            </a:r>
          </a:p>
        </p:txBody>
      </p:sp>
      <p:sp>
        <p:nvSpPr>
          <p:cNvPr id="258" name="Freeform 234"/>
          <p:cNvSpPr>
            <a:spLocks/>
          </p:cNvSpPr>
          <p:nvPr/>
        </p:nvSpPr>
        <p:spPr bwMode="auto">
          <a:xfrm rot="6415123">
            <a:off x="4484446" y="2607509"/>
            <a:ext cx="1295400" cy="938213"/>
          </a:xfrm>
          <a:custGeom>
            <a:avLst/>
            <a:gdLst/>
            <a:ahLst/>
            <a:cxnLst>
              <a:cxn ang="0">
                <a:pos x="657" y="167"/>
              </a:cxn>
              <a:cxn ang="0">
                <a:pos x="943" y="228"/>
              </a:cxn>
              <a:cxn ang="0">
                <a:pos x="937" y="0"/>
              </a:cxn>
              <a:cxn ang="0">
                <a:pos x="1266" y="303"/>
              </a:cxn>
              <a:cxn ang="0">
                <a:pos x="930" y="591"/>
              </a:cxn>
              <a:cxn ang="0">
                <a:pos x="930" y="447"/>
              </a:cxn>
              <a:cxn ang="0">
                <a:pos x="651" y="422"/>
              </a:cxn>
              <a:cxn ang="0">
                <a:pos x="48" y="529"/>
              </a:cxn>
              <a:cxn ang="0">
                <a:pos x="363" y="335"/>
              </a:cxn>
              <a:cxn ang="0">
                <a:pos x="79" y="108"/>
              </a:cxn>
              <a:cxn ang="0">
                <a:pos x="657" y="167"/>
              </a:cxn>
            </a:cxnLst>
            <a:rect l="0" t="0" r="r" b="b"/>
            <a:pathLst>
              <a:path w="1266" h="591">
                <a:moveTo>
                  <a:pt x="657" y="167"/>
                </a:moveTo>
                <a:cubicBezTo>
                  <a:pt x="801" y="187"/>
                  <a:pt x="896" y="256"/>
                  <a:pt x="943" y="228"/>
                </a:cubicBezTo>
                <a:lnTo>
                  <a:pt x="937" y="0"/>
                </a:lnTo>
                <a:lnTo>
                  <a:pt x="1266" y="303"/>
                </a:lnTo>
                <a:lnTo>
                  <a:pt x="930" y="591"/>
                </a:lnTo>
                <a:lnTo>
                  <a:pt x="930" y="447"/>
                </a:lnTo>
                <a:cubicBezTo>
                  <a:pt x="884" y="419"/>
                  <a:pt x="798" y="408"/>
                  <a:pt x="651" y="422"/>
                </a:cubicBezTo>
                <a:cubicBezTo>
                  <a:pt x="504" y="436"/>
                  <a:pt x="96" y="543"/>
                  <a:pt x="48" y="529"/>
                </a:cubicBezTo>
                <a:cubicBezTo>
                  <a:pt x="0" y="515"/>
                  <a:pt x="358" y="405"/>
                  <a:pt x="363" y="335"/>
                </a:cubicBezTo>
                <a:cubicBezTo>
                  <a:pt x="368" y="265"/>
                  <a:pt x="30" y="136"/>
                  <a:pt x="79" y="108"/>
                </a:cubicBezTo>
                <a:cubicBezTo>
                  <a:pt x="128" y="80"/>
                  <a:pt x="513" y="147"/>
                  <a:pt x="657" y="167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25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429000"/>
            <a:ext cx="2203719" cy="142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Freeform 237"/>
          <p:cNvSpPr>
            <a:spLocks/>
          </p:cNvSpPr>
          <p:nvPr/>
        </p:nvSpPr>
        <p:spPr bwMode="auto">
          <a:xfrm rot="23008260">
            <a:off x="5221396" y="4179171"/>
            <a:ext cx="864179" cy="762000"/>
          </a:xfrm>
          <a:custGeom>
            <a:avLst/>
            <a:gdLst/>
            <a:ahLst/>
            <a:cxnLst>
              <a:cxn ang="0">
                <a:pos x="657" y="167"/>
              </a:cxn>
              <a:cxn ang="0">
                <a:pos x="943" y="228"/>
              </a:cxn>
              <a:cxn ang="0">
                <a:pos x="937" y="0"/>
              </a:cxn>
              <a:cxn ang="0">
                <a:pos x="1266" y="303"/>
              </a:cxn>
              <a:cxn ang="0">
                <a:pos x="930" y="591"/>
              </a:cxn>
              <a:cxn ang="0">
                <a:pos x="930" y="447"/>
              </a:cxn>
              <a:cxn ang="0">
                <a:pos x="651" y="422"/>
              </a:cxn>
              <a:cxn ang="0">
                <a:pos x="48" y="529"/>
              </a:cxn>
              <a:cxn ang="0">
                <a:pos x="363" y="335"/>
              </a:cxn>
              <a:cxn ang="0">
                <a:pos x="79" y="108"/>
              </a:cxn>
              <a:cxn ang="0">
                <a:pos x="657" y="167"/>
              </a:cxn>
            </a:cxnLst>
            <a:rect l="0" t="0" r="r" b="b"/>
            <a:pathLst>
              <a:path w="1266" h="591">
                <a:moveTo>
                  <a:pt x="657" y="167"/>
                </a:moveTo>
                <a:cubicBezTo>
                  <a:pt x="801" y="187"/>
                  <a:pt x="896" y="256"/>
                  <a:pt x="943" y="228"/>
                </a:cubicBezTo>
                <a:lnTo>
                  <a:pt x="937" y="0"/>
                </a:lnTo>
                <a:lnTo>
                  <a:pt x="1266" y="303"/>
                </a:lnTo>
                <a:lnTo>
                  <a:pt x="930" y="591"/>
                </a:lnTo>
                <a:lnTo>
                  <a:pt x="930" y="447"/>
                </a:lnTo>
                <a:cubicBezTo>
                  <a:pt x="884" y="419"/>
                  <a:pt x="798" y="408"/>
                  <a:pt x="651" y="422"/>
                </a:cubicBezTo>
                <a:cubicBezTo>
                  <a:pt x="504" y="436"/>
                  <a:pt x="96" y="543"/>
                  <a:pt x="48" y="529"/>
                </a:cubicBezTo>
                <a:cubicBezTo>
                  <a:pt x="0" y="515"/>
                  <a:pt x="358" y="405"/>
                  <a:pt x="363" y="335"/>
                </a:cubicBezTo>
                <a:cubicBezTo>
                  <a:pt x="368" y="265"/>
                  <a:pt x="30" y="136"/>
                  <a:pt x="79" y="108"/>
                </a:cubicBezTo>
                <a:cubicBezTo>
                  <a:pt x="128" y="80"/>
                  <a:pt x="513" y="147"/>
                  <a:pt x="657" y="167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Text Box 236"/>
          <p:cNvSpPr txBox="1">
            <a:spLocks noChangeArrowheads="1"/>
          </p:cNvSpPr>
          <p:nvPr/>
        </p:nvSpPr>
        <p:spPr bwMode="auto">
          <a:xfrm>
            <a:off x="6477000" y="3276600"/>
            <a:ext cx="166641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Tahoma" pitchFamily="34" charset="0"/>
              </a:rPr>
              <a:t>BMPs,</a:t>
            </a:r>
          </a:p>
          <a:p>
            <a:pPr eaLnBrk="0" hangingPunct="0"/>
            <a:r>
              <a:rPr lang="en-US" sz="1600" dirty="0">
                <a:latin typeface="Tahoma" pitchFamily="34" charset="0"/>
              </a:rPr>
              <a:t>Land to Stream,</a:t>
            </a:r>
          </a:p>
          <a:p>
            <a:pPr eaLnBrk="0" hangingPunct="0"/>
            <a:r>
              <a:rPr lang="en-US" sz="1600" dirty="0">
                <a:latin typeface="Tahoma" pitchFamily="34" charset="0"/>
              </a:rPr>
              <a:t>Stream to River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ACBDC8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47"/>
          <p:cNvSpPr>
            <a:spLocks noChangeArrowheads="1"/>
          </p:cNvSpPr>
          <p:nvPr/>
        </p:nvSpPr>
        <p:spPr bwMode="auto">
          <a:xfrm>
            <a:off x="4800600" y="1219200"/>
            <a:ext cx="1371600" cy="1143000"/>
          </a:xfrm>
          <a:prstGeom prst="rect">
            <a:avLst/>
          </a:prstGeom>
          <a:solidFill>
            <a:srgbClr val="C3E68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dirty="0"/>
              <a:t>Nutrient</a:t>
            </a:r>
          </a:p>
          <a:p>
            <a:pPr algn="ctr"/>
            <a:r>
              <a:rPr lang="en-US" sz="2000" dirty="0"/>
              <a:t>Submodels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19200" y="1676400"/>
            <a:ext cx="312694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/>
              <a:t>Guido Yactayo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Recommendations for Phase 6-PQUAL Nitrogen Sensitivity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Guido Yactayo – UMCES</a:t>
            </a:r>
          </a:p>
          <a:p>
            <a:r>
              <a:rPr lang="en-US" dirty="0"/>
              <a:t>gyactayo@chesapeakebay.net</a:t>
            </a:r>
          </a:p>
        </p:txBody>
      </p:sp>
    </p:spTree>
    <p:extLst>
      <p:ext uri="{BB962C8B-B14F-4D97-AF65-F5344CB8AC3E}">
        <p14:creationId xmlns:p14="http://schemas.microsoft.com/office/powerpoint/2010/main" val="3438014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1">
            <a:schemeClr val="dk1"/>
          </a:lnRef>
          <a:fillRef idx="1001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sz="4000" dirty="0">
                <a:latin typeface="+mj-lt"/>
              </a:rPr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85925"/>
            <a:ext cx="7886700" cy="285750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+mj-lt"/>
              </a:rPr>
              <a:t>To estimate multiple watershed models sensitivity to nutrient inputs in the Chesapeake  Bay</a:t>
            </a:r>
          </a:p>
          <a:p>
            <a:endParaRPr lang="en-US" sz="2000" dirty="0">
              <a:latin typeface="+mj-lt"/>
            </a:endParaRPr>
          </a:p>
          <a:p>
            <a:pPr lvl="0"/>
            <a:r>
              <a:rPr lang="en-US" sz="2000" dirty="0">
                <a:latin typeface="+mj-lt"/>
              </a:rPr>
              <a:t>To develop, review and implement model sensitivities in the phase 6 version of the Chesapeake Bay Watershed model</a:t>
            </a:r>
          </a:p>
          <a:p>
            <a:pPr lvl="0"/>
            <a:endParaRPr lang="en-US" sz="2000" dirty="0">
              <a:latin typeface="+mj-lt"/>
            </a:endParaRPr>
          </a:p>
          <a:p>
            <a:pPr lvl="0"/>
            <a:r>
              <a:rPr lang="en-US" sz="2000" dirty="0">
                <a:latin typeface="+mj-lt"/>
              </a:rPr>
              <a:t>To decide on Phase 6-PQUAL nitrogen sensitivities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375" y="5418534"/>
            <a:ext cx="74199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i="1" dirty="0">
                <a:latin typeface="+mj-lt"/>
              </a:rPr>
              <a:t>* The input-output relationship or the effect of changes in nutrient inputs on nutrient export is referred to in this analysis as sensitivity.</a:t>
            </a:r>
          </a:p>
        </p:txBody>
      </p:sp>
    </p:spTree>
    <p:extLst>
      <p:ext uri="{BB962C8B-B14F-4D97-AF65-F5344CB8AC3E}">
        <p14:creationId xmlns:p14="http://schemas.microsoft.com/office/powerpoint/2010/main" val="320302065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7670</TotalTime>
  <Words>832</Words>
  <Application>Microsoft Office PowerPoint</Application>
  <PresentationFormat>On-screen Show (4:3)</PresentationFormat>
  <Paragraphs>213</Paragraphs>
  <Slides>23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Courier New</vt:lpstr>
      <vt:lpstr>Lucida Grande</vt:lpstr>
      <vt:lpstr>Tahoma</vt:lpstr>
      <vt:lpstr>Office Theme</vt:lpstr>
      <vt:lpstr>Scenario Builder and Watershed Model Progress toward the MPA</vt:lpstr>
      <vt:lpstr>PowerPoint Presentation</vt:lpstr>
      <vt:lpstr>Phase 6</vt:lpstr>
      <vt:lpstr>PowerPoint Presentation</vt:lpstr>
      <vt:lpstr>1-Slide Status Report</vt:lpstr>
      <vt:lpstr>PowerPoint Presentation</vt:lpstr>
      <vt:lpstr>PowerPoint Presentation</vt:lpstr>
      <vt:lpstr>Recommendations for Phase 6-PQUAL Nitrogen Sensitivity</vt:lpstr>
      <vt:lpstr>Objectives</vt:lpstr>
      <vt:lpstr>Sensitivities to total nitrogen inputs</vt:lpstr>
      <vt:lpstr>Sensitivity implementation on phase 6</vt:lpstr>
      <vt:lpstr>Decide on Phase 6 nitrogen sensitivities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U.S. EPA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Modeling QR Intro</dc:title>
  <dc:creator>gshenk</dc:creator>
  <cp:lastModifiedBy>David Kintgen</cp:lastModifiedBy>
  <cp:revision>763</cp:revision>
  <dcterms:created xsi:type="dcterms:W3CDTF">2014-07-08T16:21:46Z</dcterms:created>
  <dcterms:modified xsi:type="dcterms:W3CDTF">2021-07-08T18:07:42Z</dcterms:modified>
</cp:coreProperties>
</file>