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50"/>
    <p:sldMasterId id="2147483688" r:id="rId151"/>
    <p:sldMasterId id="2147483700" r:id="rId152"/>
  </p:sldMasterIdLst>
  <p:notesMasterIdLst>
    <p:notesMasterId r:id="rId189"/>
  </p:notesMasterIdLst>
  <p:sldIdLst>
    <p:sldId id="256" r:id="rId153"/>
    <p:sldId id="344" r:id="rId154"/>
    <p:sldId id="345" r:id="rId155"/>
    <p:sldId id="293" r:id="rId156"/>
    <p:sldId id="315" r:id="rId157"/>
    <p:sldId id="329" r:id="rId158"/>
    <p:sldId id="314" r:id="rId159"/>
    <p:sldId id="320" r:id="rId160"/>
    <p:sldId id="319" r:id="rId161"/>
    <p:sldId id="316" r:id="rId162"/>
    <p:sldId id="263" r:id="rId163"/>
    <p:sldId id="335" r:id="rId164"/>
    <p:sldId id="301" r:id="rId165"/>
    <p:sldId id="339" r:id="rId166"/>
    <p:sldId id="347" r:id="rId167"/>
    <p:sldId id="348" r:id="rId168"/>
    <p:sldId id="349" r:id="rId169"/>
    <p:sldId id="350" r:id="rId170"/>
    <p:sldId id="351" r:id="rId171"/>
    <p:sldId id="352" r:id="rId172"/>
    <p:sldId id="353" r:id="rId173"/>
    <p:sldId id="354" r:id="rId174"/>
    <p:sldId id="357" r:id="rId175"/>
    <p:sldId id="356" r:id="rId176"/>
    <p:sldId id="359" r:id="rId177"/>
    <p:sldId id="361" r:id="rId178"/>
    <p:sldId id="360" r:id="rId179"/>
    <p:sldId id="364" r:id="rId180"/>
    <p:sldId id="365" r:id="rId181"/>
    <p:sldId id="358" r:id="rId182"/>
    <p:sldId id="366" r:id="rId183"/>
    <p:sldId id="362" r:id="rId184"/>
    <p:sldId id="363" r:id="rId185"/>
    <p:sldId id="367" r:id="rId186"/>
    <p:sldId id="346" r:id="rId187"/>
    <p:sldId id="338" r:id="rId1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004" autoAdjust="0"/>
  </p:normalViewPr>
  <p:slideViewPr>
    <p:cSldViewPr snapToGrid="0">
      <p:cViewPr varScale="1">
        <p:scale>
          <a:sx n="50" d="100"/>
          <a:sy n="50" d="100"/>
        </p:scale>
        <p:origin x="1458" y="42"/>
      </p:cViewPr>
      <p:guideLst/>
    </p:cSldViewPr>
  </p:slideViewPr>
  <p:notesTextViewPr>
    <p:cViewPr>
      <p:scale>
        <a:sx n="1" d="1"/>
        <a:sy n="1" d="1"/>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 Target="slides/slide2.xml"/><Relationship Id="rId159" Type="http://schemas.openxmlformats.org/officeDocument/2006/relationships/slide" Target="slides/slide7.xml"/><Relationship Id="rId175" Type="http://schemas.openxmlformats.org/officeDocument/2006/relationships/slide" Target="slides/slide23.xml"/><Relationship Id="rId170" Type="http://schemas.openxmlformats.org/officeDocument/2006/relationships/slide" Target="slides/slide18.xml"/><Relationship Id="rId191"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customXml" Target="../customXml/item144.xml"/><Relationship Id="rId149" Type="http://schemas.openxmlformats.org/officeDocument/2006/relationships/customXml" Target="../customXml/item14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8.xml"/><Relationship Id="rId165" Type="http://schemas.openxmlformats.org/officeDocument/2006/relationships/slide" Target="slides/slide13.xml"/><Relationship Id="rId181" Type="http://schemas.openxmlformats.org/officeDocument/2006/relationships/slide" Target="slides/slide29.xml"/><Relationship Id="rId186" Type="http://schemas.openxmlformats.org/officeDocument/2006/relationships/slide" Target="slides/slide34.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Master" Target="slideMasters/slideMaster1.xml"/><Relationship Id="rId155" Type="http://schemas.openxmlformats.org/officeDocument/2006/relationships/slide" Target="slides/slide3.xml"/><Relationship Id="rId171" Type="http://schemas.openxmlformats.org/officeDocument/2006/relationships/slide" Target="slides/slide19.xml"/><Relationship Id="rId176" Type="http://schemas.openxmlformats.org/officeDocument/2006/relationships/slide" Target="slides/slide24.xml"/><Relationship Id="rId192" Type="http://schemas.openxmlformats.org/officeDocument/2006/relationships/theme" Target="theme/theme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slide" Target="slides/slide9.xml"/><Relationship Id="rId166" Type="http://schemas.openxmlformats.org/officeDocument/2006/relationships/slide" Target="slides/slide14.xml"/><Relationship Id="rId182" Type="http://schemas.openxmlformats.org/officeDocument/2006/relationships/slide" Target="slides/slide30.xml"/><Relationship Id="rId187"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Master" Target="slideMasters/slideMaster2.xml"/><Relationship Id="rId156" Type="http://schemas.openxmlformats.org/officeDocument/2006/relationships/slide" Target="slides/slide4.xml"/><Relationship Id="rId177" Type="http://schemas.openxmlformats.org/officeDocument/2006/relationships/slide" Target="slides/slide25.xml"/><Relationship Id="rId172" Type="http://schemas.openxmlformats.org/officeDocument/2006/relationships/slide" Target="slides/slide20.xml"/><Relationship Id="rId193" Type="http://schemas.openxmlformats.org/officeDocument/2006/relationships/tableStyles" Target="tableStyle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slide" Target="slides/slide15.xml"/><Relationship Id="rId188" Type="http://schemas.openxmlformats.org/officeDocument/2006/relationships/slide" Target="slides/slide3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10.xml"/><Relationship Id="rId183" Type="http://schemas.openxmlformats.org/officeDocument/2006/relationships/slide" Target="slides/slide3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5.xml"/><Relationship Id="rId178" Type="http://schemas.openxmlformats.org/officeDocument/2006/relationships/slide" Target="slides/slide26.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Master" Target="slideMasters/slideMaster3.xml"/><Relationship Id="rId173" Type="http://schemas.openxmlformats.org/officeDocument/2006/relationships/slide" Target="slides/slide2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slide" Target="slides/slide1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slide" Target="slides/slide11.xml"/><Relationship Id="rId184" Type="http://schemas.openxmlformats.org/officeDocument/2006/relationships/slide" Target="slides/slide32.xml"/><Relationship Id="rId189"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6.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1.xml"/><Relationship Id="rId174" Type="http://schemas.openxmlformats.org/officeDocument/2006/relationships/slide" Target="slides/slide22.xml"/><Relationship Id="rId179" Type="http://schemas.openxmlformats.org/officeDocument/2006/relationships/slide" Target="slides/slide27.xml"/><Relationship Id="rId190" Type="http://schemas.openxmlformats.org/officeDocument/2006/relationships/presProps" Target="pres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slide" Target="slides/slide12.xml"/><Relationship Id="rId169" Type="http://schemas.openxmlformats.org/officeDocument/2006/relationships/slide" Target="slides/slide17.xml"/><Relationship Id="rId185" Type="http://schemas.openxmlformats.org/officeDocument/2006/relationships/slide" Target="slides/slide33.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28.xml"/><Relationship Id="rId26" Type="http://schemas.openxmlformats.org/officeDocument/2006/relationships/customXml" Target="../customXml/item2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dirty="0"/>
          </a:p>
        </c:rich>
      </c:tx>
      <c:overlay val="0"/>
    </c:title>
    <c:autoTitleDeleted val="0"/>
    <c:plotArea>
      <c:layout/>
      <c:lineChart>
        <c:grouping val="standard"/>
        <c:varyColors val="0"/>
        <c:ser>
          <c:idx val="1"/>
          <c:order val="0"/>
          <c:tx>
            <c:strRef>
              <c:f>Sheet1!$A$3</c:f>
              <c:strCache>
                <c:ptCount val="1"/>
                <c:pt idx="0">
                  <c:v>Carrying Capacity</c:v>
                </c:pt>
              </c:strCache>
            </c:strRef>
          </c:tx>
          <c:spPr>
            <a:ln w="50800">
              <a:prstDash val="sysDot"/>
            </a:ln>
          </c:spPr>
          <c:marker>
            <c:symbol val="none"/>
          </c:marker>
          <c:cat>
            <c:numRef>
              <c:f>Sheet1!$B$2:$K$2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Sheet1!$B$3:$K$3</c:f>
              <c:numCache>
                <c:formatCode>General</c:formatCode>
                <c:ptCount val="10"/>
                <c:pt idx="1">
                  <c:v>78995996</c:v>
                </c:pt>
                <c:pt idx="2">
                  <c:v>78995996</c:v>
                </c:pt>
                <c:pt idx="3">
                  <c:v>78995996</c:v>
                </c:pt>
                <c:pt idx="4">
                  <c:v>78995996</c:v>
                </c:pt>
                <c:pt idx="5">
                  <c:v>78995996</c:v>
                </c:pt>
                <c:pt idx="6">
                  <c:v>78995996</c:v>
                </c:pt>
                <c:pt idx="7">
                  <c:v>78995996</c:v>
                </c:pt>
                <c:pt idx="8">
                  <c:v>78995996</c:v>
                </c:pt>
                <c:pt idx="9">
                  <c:v>78995996</c:v>
                </c:pt>
              </c:numCache>
            </c:numRef>
          </c:val>
          <c:smooth val="0"/>
          <c:extLst>
            <c:ext xmlns:c16="http://schemas.microsoft.com/office/drawing/2014/chart" uri="{C3380CC4-5D6E-409C-BE32-E72D297353CC}">
              <c16:uniqueId val="{00000000-3900-4E6B-95CF-DE0842620CDF}"/>
            </c:ext>
          </c:extLst>
        </c:ser>
        <c:dLbls>
          <c:showLegendKey val="0"/>
          <c:showVal val="0"/>
          <c:showCatName val="0"/>
          <c:showSerName val="0"/>
          <c:showPercent val="0"/>
          <c:showBubbleSize val="0"/>
        </c:dLbls>
        <c:smooth val="0"/>
        <c:axId val="163603944"/>
        <c:axId val="163602376"/>
      </c:lineChart>
      <c:catAx>
        <c:axId val="163603944"/>
        <c:scaling>
          <c:orientation val="minMax"/>
        </c:scaling>
        <c:delete val="0"/>
        <c:axPos val="b"/>
        <c:title>
          <c:tx>
            <c:rich>
              <a:bodyPr/>
              <a:lstStyle/>
              <a:p>
                <a:pPr>
                  <a:defRPr sz="1000"/>
                </a:pPr>
                <a:r>
                  <a:rPr lang="en-US" sz="1000" dirty="0"/>
                  <a:t>Year</a:t>
                </a:r>
              </a:p>
            </c:rich>
          </c:tx>
          <c:overlay val="0"/>
        </c:title>
        <c:numFmt formatCode="General" sourceLinked="1"/>
        <c:majorTickMark val="out"/>
        <c:minorTickMark val="none"/>
        <c:tickLblPos val="nextTo"/>
        <c:txPr>
          <a:bodyPr/>
          <a:lstStyle/>
          <a:p>
            <a:pPr>
              <a:defRPr sz="1000" b="1"/>
            </a:pPr>
            <a:endParaRPr lang="en-US"/>
          </a:p>
        </c:txPr>
        <c:crossAx val="163602376"/>
        <c:crosses val="autoZero"/>
        <c:auto val="1"/>
        <c:lblAlgn val="ctr"/>
        <c:lblOffset val="100"/>
        <c:noMultiLvlLbl val="0"/>
      </c:catAx>
      <c:valAx>
        <c:axId val="163602376"/>
        <c:scaling>
          <c:orientation val="minMax"/>
          <c:max val="120000000"/>
          <c:min val="70000000"/>
        </c:scaling>
        <c:delete val="0"/>
        <c:axPos val="l"/>
        <c:majorGridlines/>
        <c:title>
          <c:tx>
            <c:rich>
              <a:bodyPr rot="-5400000" vert="horz"/>
              <a:lstStyle/>
              <a:p>
                <a:pPr>
                  <a:defRPr sz="1000"/>
                </a:pPr>
                <a:r>
                  <a:rPr lang="en-US" sz="1000" dirty="0"/>
                  <a:t>Pounds Delivered</a:t>
                </a:r>
                <a:r>
                  <a:rPr lang="en-US" sz="1000" baseline="0" dirty="0"/>
                  <a:t> N</a:t>
                </a:r>
                <a:endParaRPr lang="en-US" sz="1000" dirty="0"/>
              </a:p>
            </c:rich>
          </c:tx>
          <c:overlay val="0"/>
        </c:title>
        <c:numFmt formatCode="#,##0" sourceLinked="0"/>
        <c:majorTickMark val="out"/>
        <c:minorTickMark val="none"/>
        <c:tickLblPos val="nextTo"/>
        <c:spPr>
          <a:ln>
            <a:noFill/>
          </a:ln>
        </c:spPr>
        <c:txPr>
          <a:bodyPr/>
          <a:lstStyle/>
          <a:p>
            <a:pPr>
              <a:defRPr sz="1000" b="1"/>
            </a:pPr>
            <a:endParaRPr lang="en-US"/>
          </a:p>
        </c:txPr>
        <c:crossAx val="163603944"/>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EC2BB-994E-44D3-BF9D-E03005320B25}" type="datetimeFigureOut">
              <a:rPr lang="en-US" smtClean="0"/>
              <a:t>9/1/2017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42673-BC35-4363-8411-7CC95D29B6AD}" type="slidenum">
              <a:rPr lang="en-US" smtClean="0"/>
              <a:t>‹#›</a:t>
            </a:fld>
            <a:endParaRPr lang="en-US" dirty="0"/>
          </a:p>
        </p:txBody>
      </p:sp>
    </p:spTree>
    <p:extLst>
      <p:ext uri="{BB962C8B-B14F-4D97-AF65-F5344CB8AC3E}">
        <p14:creationId xmlns:p14="http://schemas.microsoft.com/office/powerpoint/2010/main" val="153275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5</a:t>
            </a:fld>
            <a:endParaRPr lang="en-US" dirty="0"/>
          </a:p>
        </p:txBody>
      </p:sp>
    </p:spTree>
    <p:extLst>
      <p:ext uri="{BB962C8B-B14F-4D97-AF65-F5344CB8AC3E}">
        <p14:creationId xmlns:p14="http://schemas.microsoft.com/office/powerpoint/2010/main" val="200647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Delaware</a:t>
            </a:r>
            <a:r>
              <a:rPr lang="en-US" baseline="0" dirty="0"/>
              <a:t> is still working on their communications and engagement strategy for local governments.  Since only a small number of governments fall within the watershed, in-person meetings are planned with each municipality. Information packets containing materials developed by the Local Government Engagement Initiative have been handed out to local governments.</a:t>
            </a:r>
          </a:p>
          <a:p>
            <a:endParaRPr lang="en-US" baseline="0" dirty="0"/>
          </a:p>
          <a:p>
            <a:r>
              <a:rPr lang="en-US" baseline="0" dirty="0"/>
              <a:t>Delaware identified several goals in their communications: help local governments identify what BMPs they already have in place so they can get credit; help identify gaps in capacity at the local level and address what local governments need to make their Phase III WIP commitments; and understand the value of water when they live far from the Bay.</a:t>
            </a:r>
          </a:p>
          <a:p>
            <a:endParaRPr lang="en-US" baseline="0" dirty="0"/>
          </a:p>
          <a:p>
            <a:r>
              <a:rPr lang="en-US" baseline="0" dirty="0"/>
              <a:t>Several communities in Delaware are MS4 regulated and the state is looking for guidance and technical assistance on how to integrate these into the Phase III WIPs.  The state is exploring how local governments can collaborate with others involved in the Eastern Shore Healthy Waters Roundtable.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28</a:t>
            </a:fld>
            <a:endParaRPr lang="en-US" dirty="0"/>
          </a:p>
        </p:txBody>
      </p:sp>
    </p:spTree>
    <p:extLst>
      <p:ext uri="{BB962C8B-B14F-4D97-AF65-F5344CB8AC3E}">
        <p14:creationId xmlns:p14="http://schemas.microsoft.com/office/powerpoint/2010/main" val="30677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of Columbia is</a:t>
            </a:r>
            <a:r>
              <a:rPr lang="en-US" baseline="0" dirty="0"/>
              <a:t> also working on their local engagement and communications strategy. The local engagement strategy will include what has worked well in the past, and identifies audiences, trusted messengers and trusted sources</a:t>
            </a:r>
            <a:r>
              <a:rPr lang="en-US" baseline="0"/>
              <a:t>. DC </a:t>
            </a:r>
            <a:r>
              <a:rPr lang="en-US" baseline="0" dirty="0"/>
              <a:t>currently has a number of programs in place focusing on local waters and is looking into how Phase III WIP outreach could be folded into these programs.  They are currently contracting out the development of messaging and an outreach strategy. They plan to message the Phase III WIPs by describing and incorporating information about existing commitments and other obligations that DC is on track to meet (e.g. sewage plant upgrades). DC faces the issue of collaborating with the federal government, as a large acreage of federal facilities lie within their borders.</a:t>
            </a:r>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29</a:t>
            </a:fld>
            <a:endParaRPr lang="en-US" dirty="0"/>
          </a:p>
        </p:txBody>
      </p:sp>
    </p:spTree>
    <p:extLst>
      <p:ext uri="{BB962C8B-B14F-4D97-AF65-F5344CB8AC3E}">
        <p14:creationId xmlns:p14="http://schemas.microsoft.com/office/powerpoint/2010/main" val="236929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Maryland</a:t>
            </a:r>
          </a:p>
          <a:p>
            <a:r>
              <a:rPr lang="en-US" u="none" dirty="0"/>
              <a:t>Maryland is focusing on three audiences that they</a:t>
            </a:r>
            <a:r>
              <a:rPr lang="en-US" u="none" baseline="0" dirty="0"/>
              <a:t> need to reach with their outreach and engagement process: local officials, technical partners and local practitioners.  Maryland municipalities will be asked to consider: what do you think you can achieve by 2025? What new capacity do you plan to build by 2025?</a:t>
            </a:r>
          </a:p>
          <a:p>
            <a:endParaRPr lang="en-US" u="none" baseline="0" dirty="0"/>
          </a:p>
          <a:p>
            <a:r>
              <a:rPr lang="en-US" u="none" baseline="0" dirty="0"/>
              <a:t>Maryland believes their 2025 goals are in reach and the state hopes that many localities will develop new capacity between now and 2025 that will help them improve their pace of reductions beyond 2025.</a:t>
            </a:r>
          </a:p>
          <a:p>
            <a:endParaRPr lang="en-US" u="none" baseline="0" dirty="0"/>
          </a:p>
          <a:p>
            <a:r>
              <a:rPr lang="en-US" u="none" baseline="0" dirty="0"/>
              <a:t>Their specific outreach and engagement activities include: kickoff webinars in March 2017; a day-long open house strategy session held in May 2017 where Maryland Department of the Environment worked with local practitioners (divided by subsector) to provide initial guidance and offer continued support. Municipalities should provide their draft contributions to the WIP by October 2017 so MDE can perform a gap analysis.</a:t>
            </a:r>
            <a:endParaRPr lang="en-US" u="none" dirty="0"/>
          </a:p>
        </p:txBody>
      </p:sp>
      <p:sp>
        <p:nvSpPr>
          <p:cNvPr id="4" name="Slide Number Placeholder 3"/>
          <p:cNvSpPr>
            <a:spLocks noGrp="1"/>
          </p:cNvSpPr>
          <p:nvPr>
            <p:ph type="sldNum" sz="quarter" idx="10"/>
          </p:nvPr>
        </p:nvSpPr>
        <p:spPr/>
        <p:txBody>
          <a:bodyPr/>
          <a:lstStyle/>
          <a:p>
            <a:fld id="{F5A42673-BC35-4363-8411-7CC95D29B6AD}" type="slidenum">
              <a:rPr lang="en-US" smtClean="0"/>
              <a:t>30</a:t>
            </a:fld>
            <a:endParaRPr lang="en-US" dirty="0"/>
          </a:p>
        </p:txBody>
      </p:sp>
    </p:spTree>
    <p:extLst>
      <p:ext uri="{BB962C8B-B14F-4D97-AF65-F5344CB8AC3E}">
        <p14:creationId xmlns:p14="http://schemas.microsoft.com/office/powerpoint/2010/main" val="168490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has formed a steering committee to</a:t>
            </a:r>
            <a:r>
              <a:rPr lang="en-US" baseline="0" dirty="0"/>
              <a:t> aid in the development of Pennsylvania’s WIP. They plan to employ different methods at different times to ensure everyone has a voice at the appropriate time. They also have developed a roadmap for local engagement that will be used by the steering committee. The roadmap includes planning, progress and model worksheets to assist in engagement and outreach efforts. PA held a kickoff meeting on June 5 that was attended by over 240 people.</a:t>
            </a:r>
          </a:p>
          <a:p>
            <a:endParaRPr lang="en-US" baseline="0" dirty="0"/>
          </a:p>
          <a:p>
            <a:r>
              <a:rPr lang="en-US" baseline="0" dirty="0"/>
              <a:t>PA plans to work with the PA </a:t>
            </a:r>
            <a:r>
              <a:rPr lang="en-US" baseline="0" dirty="0" err="1"/>
              <a:t>Dept</a:t>
            </a:r>
            <a:r>
              <a:rPr lang="en-US" baseline="0" dirty="0"/>
              <a:t> of Agriculture, DCNR, other government agencies, agriculture, environmental, community, academic and business partners in their Phase III WIP development.</a:t>
            </a:r>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31</a:t>
            </a:fld>
            <a:endParaRPr lang="en-US" dirty="0"/>
          </a:p>
        </p:txBody>
      </p:sp>
    </p:spTree>
    <p:extLst>
      <p:ext uri="{BB962C8B-B14F-4D97-AF65-F5344CB8AC3E}">
        <p14:creationId xmlns:p14="http://schemas.microsoft.com/office/powerpoint/2010/main" val="193258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a:t>
            </a:r>
            <a:r>
              <a:rPr lang="en-US" baseline="0" dirty="0"/>
              <a:t> began conducting outreach meetings throughout the state in January 2017, focusing on engaging local governments and soil and conservation district staff. The purpose of the meetings was to re-engage local government and update them on the Phase III WIP process. The meetings describe the model, process and timeline for the next few years. The webinar is intended for local governments, to train them on available tools and get them to report on practices. Virginia uses a spreadsheet of implementation strategies and BMPs that they will ask local governments to update and submit their final implementation strategies and BMP list by January 2018. </a:t>
            </a:r>
          </a:p>
          <a:p>
            <a:endParaRPr lang="en-US" baseline="0" dirty="0"/>
          </a:p>
          <a:p>
            <a:r>
              <a:rPr lang="en-US" baseline="0" dirty="0"/>
              <a:t>In June 2017, Virginia will begin providing update sessions to include draft planning targets, water quality trends and information on the model. They also send regular communications via email to local governments. The Virginia Association of Counties plans to add on to existing regional roundtables on water quality.</a:t>
            </a:r>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32</a:t>
            </a:fld>
            <a:endParaRPr lang="en-US" dirty="0"/>
          </a:p>
        </p:txBody>
      </p:sp>
    </p:spTree>
    <p:extLst>
      <p:ext uri="{BB962C8B-B14F-4D97-AF65-F5344CB8AC3E}">
        <p14:creationId xmlns:p14="http://schemas.microsoft.com/office/powerpoint/2010/main" val="3401483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a:t>
            </a:r>
            <a:r>
              <a:rPr lang="en-US" baseline="0" dirty="0"/>
              <a:t> Virginia is focused around making sure its local governments understand all the intricate details of the midpoint assessment and Phase III WIPs, namely, understanding their BMP options; the co-benefits of actions that have already been taken (e.g. the rate increase on water bills to pay for water treatment plant upgrades); and why the midpoint assessment is important.</a:t>
            </a:r>
          </a:p>
          <a:p>
            <a:endParaRPr lang="en-US" baseline="0" dirty="0"/>
          </a:p>
          <a:p>
            <a:r>
              <a:rPr lang="en-US" baseline="0" dirty="0"/>
              <a:t>They are considered one in-person, non-council meeting for local governments, followed by a series of basic training sessions of what local officials need to know. They also plan to send a series of hardcopy mailers to local officials containing information about the Phase III WIPs and CBP, and include the website and diagrams.</a:t>
            </a:r>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33</a:t>
            </a:fld>
            <a:endParaRPr lang="en-US" dirty="0"/>
          </a:p>
        </p:txBody>
      </p:sp>
    </p:spTree>
    <p:extLst>
      <p:ext uri="{BB962C8B-B14F-4D97-AF65-F5344CB8AC3E}">
        <p14:creationId xmlns:p14="http://schemas.microsoft.com/office/powerpoint/2010/main" val="31946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F609C5-445C-4011-B615-6ADA335350B3}"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0725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commitments we have undertaken as a Partnership over these last few decades have been making a demonstrable, positive difference in not only the Chesapeake Bay but its hundreds of rivers, streams, and creeks throughout the watershed.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bottom line is we are making progress and we are seeing tangible results of our collaborative efforts to improve the water quality of the Bay and its local waters, as well as to the living resources so essential to the health of the larger Bay watershed.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USGS and other Bay partners are currently focused on conducting analyses of water quality changes to better understand and explain the factors affecting water quality response to BMPs; analyzing trends of nutrients and sediment in the watershed; and assessing attainment of WQ standards.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Monitoring data provides a direct measure of progress toward reducing pollutant loads and attaining the states’ and District of Columbia’s Chesapeake Bay water quality standards.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Efforts are underway to show state and local jurisdictions where we are seeing positive trends and areas where there is little improvement or degrading trends.  This could help with targeting implementation. </a:t>
            </a:r>
          </a:p>
          <a:p>
            <a:pPr marL="174708" indent="-174708" defTabSz="931774">
              <a:buFont typeface="Arial" panose="020B0604020202020204" pitchFamily="34" charset="0"/>
              <a:buChar char="•"/>
              <a:defRPr/>
            </a:pPr>
            <a:r>
              <a:rPr lang="en-US" sz="1200" kern="1200" dirty="0">
                <a:solidFill>
                  <a:schemeClr val="tx1"/>
                </a:solidFill>
                <a:effectLst/>
                <a:latin typeface="+mn-lt"/>
                <a:ea typeface="+mn-ea"/>
                <a:cs typeface="+mn-cs"/>
              </a:rPr>
              <a:t>During the 2013 to 2015 assessment period, an estimated 37 percent of the Chesapeake Bay and its tidal tributaries met water quality standards.</a:t>
            </a:r>
            <a:endParaRPr lang="en-US" sz="1100" kern="1200" dirty="0">
              <a:solidFill>
                <a:schemeClr val="tx1"/>
              </a:solidFill>
              <a:effectLst/>
              <a:latin typeface="+mn-lt"/>
              <a:ea typeface="+mn-ea"/>
              <a:cs typeface="+mn-cs"/>
            </a:endParaRPr>
          </a:p>
          <a:p>
            <a:pPr marL="631908" lvl="1" indent="-174708" defTabSz="931774">
              <a:buFont typeface="Arial" panose="020B0604020202020204" pitchFamily="34" charset="0"/>
              <a:buChar char="•"/>
              <a:defRPr/>
            </a:pPr>
            <a:r>
              <a:rPr lang="en-US" sz="1200" kern="1200" dirty="0">
                <a:solidFill>
                  <a:schemeClr val="tx1"/>
                </a:solidFill>
                <a:effectLst/>
                <a:latin typeface="+mn-lt"/>
                <a:ea typeface="+mn-ea"/>
                <a:cs typeface="+mn-cs"/>
              </a:rPr>
              <a:t>Long-term trends in total nitrogen loads delivered to tidal waters indicate improving conditions at the majority of the River Input Monitoring stations, including the five largest rivers.</a:t>
            </a:r>
            <a:endParaRPr lang="en-US" sz="1100" kern="1200" dirty="0">
              <a:solidFill>
                <a:schemeClr val="tx1"/>
              </a:solidFill>
              <a:effectLst/>
              <a:latin typeface="+mn-lt"/>
              <a:ea typeface="+mn-ea"/>
              <a:cs typeface="+mn-cs"/>
            </a:endParaRPr>
          </a:p>
          <a:p>
            <a:pPr marL="631908" lvl="1" indent="-174708" defTabSz="931774">
              <a:buFont typeface="Arial" panose="020B0604020202020204" pitchFamily="34" charset="0"/>
              <a:buChar char="•"/>
              <a:defRPr/>
            </a:pPr>
            <a:r>
              <a:rPr lang="en-US" sz="1200" kern="1200" dirty="0">
                <a:solidFill>
                  <a:schemeClr val="tx1"/>
                </a:solidFill>
                <a:effectLst/>
                <a:latin typeface="+mn-lt"/>
                <a:ea typeface="+mn-ea"/>
                <a:cs typeface="+mn-cs"/>
              </a:rPr>
              <a:t>Long-term trends in total phosphorus loads indicate improving conditions at 4 stations (and degrading conditions at another 4 stations).</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8</a:t>
            </a:fld>
            <a:endParaRPr lang="en-US" dirty="0"/>
          </a:p>
        </p:txBody>
      </p:sp>
    </p:spTree>
    <p:extLst>
      <p:ext uri="{BB962C8B-B14F-4D97-AF65-F5344CB8AC3E}">
        <p14:creationId xmlns:p14="http://schemas.microsoft.com/office/powerpoint/2010/main" val="100817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Partnership’s Scientific and Technical</a:t>
            </a:r>
            <a:r>
              <a:rPr lang="en-US" baseline="0" dirty="0"/>
              <a:t> Advisory Committee has played a critical role in the Midpoint Assessment through their peer reviews of the Phase 6 modeling tools (e.g., Scenario Builder/Nutrient Input approach (complete), Watershed Model (finalizing), and Water Quality Sediment Transport Model (finalizing)) and the approaches taken to factor climate change impacts into the 2017 Midpoint Assessment (underway).</a:t>
            </a:r>
          </a:p>
          <a:p>
            <a:pPr marL="628650" lvl="1" indent="-171450">
              <a:buFont typeface="Arial" panose="020B0604020202020204" pitchFamily="34" charset="0"/>
              <a:buChar char="•"/>
            </a:pPr>
            <a:r>
              <a:rPr lang="en-US" baseline="0" dirty="0"/>
              <a:t>There is also an upcoming STAC workshop on climate-resilient BMPs, to assist jurisdictions in the development and implementation of their Phase III WIPs and future two-year milestones. </a:t>
            </a:r>
          </a:p>
          <a:p>
            <a:pPr marL="171450" indent="-171450">
              <a:buFont typeface="Arial" panose="020B0604020202020204" pitchFamily="34" charset="0"/>
              <a:buChar char="•"/>
            </a:pPr>
            <a:r>
              <a:rPr lang="en-US" baseline="0" dirty="0"/>
              <a:t>These peer reviews and workshops provide further credibility and confidence in the decision support tools we use to support implementation efforts, adapt to changing conditions, and measure progress.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9</a:t>
            </a:fld>
            <a:endParaRPr lang="en-US" dirty="0"/>
          </a:p>
        </p:txBody>
      </p:sp>
    </p:spTree>
    <p:extLst>
      <p:ext uri="{BB962C8B-B14F-4D97-AF65-F5344CB8AC3E}">
        <p14:creationId xmlns:p14="http://schemas.microsoft.com/office/powerpoint/2010/main" val="378669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decision before the Partnership in the fall</a:t>
            </a:r>
            <a:r>
              <a:rPr lang="en-US" baseline="0" dirty="0"/>
              <a:t> </a:t>
            </a:r>
            <a:r>
              <a:rPr lang="en-US" dirty="0"/>
              <a:t>will be whether to develop Phase III WIPs based on 2025 growth projections. </a:t>
            </a:r>
          </a:p>
          <a:p>
            <a:pPr marL="171450" indent="-171450">
              <a:buFont typeface="Arial" panose="020B0604020202020204" pitchFamily="34" charset="0"/>
              <a:buChar char="•"/>
            </a:pPr>
            <a:r>
              <a:rPr lang="en-US" dirty="0"/>
              <a:t>This would entail running the Phase III WIP input decks on these 2025 conditions. </a:t>
            </a:r>
          </a:p>
          <a:p>
            <a:pPr marL="171450" indent="-171450">
              <a:buFont typeface="Arial" panose="020B0604020202020204" pitchFamily="34" charset="0"/>
              <a:buChar char="•"/>
            </a:pPr>
            <a:r>
              <a:rPr lang="en-US" dirty="0"/>
              <a:t>This approach accounts for growth in pollutant load (and any declines) directly into the development of the Phase III WIPs. Jurisdictions would still need to offset any increases in growth, which is consistent with the expectation in the 2010 Bay TMDL, only this time directly in the Phase III WIP planning and commitments. </a:t>
            </a:r>
          </a:p>
          <a:p>
            <a:pPr marL="171450" lvl="0" indent="-171450">
              <a:buFont typeface="Arial" panose="020B0604020202020204" pitchFamily="34" charset="0"/>
              <a:buChar char="•"/>
            </a:pPr>
            <a:r>
              <a:rPr lang="en-US" dirty="0"/>
              <a:t>The Phase III WIP planning targets – the “lock box” – would not change. Any</a:t>
            </a:r>
            <a:r>
              <a:rPr lang="en-US" baseline="0" dirty="0"/>
              <a:t> increases in growth would be an additional load above and beyond the Phase III WIP planning targets (i.e., the nutrient and sediment reductions) the jurisdictions would need to address.</a:t>
            </a:r>
          </a:p>
          <a:p>
            <a:pPr marL="171450" lvl="0" indent="-171450">
              <a:buFont typeface="Arial" panose="020B0604020202020204" pitchFamily="34" charset="0"/>
              <a:buChar char="•"/>
            </a:pPr>
            <a:r>
              <a:rPr lang="en-US" baseline="0" dirty="0"/>
              <a:t>Growth will not be uniform across the watershed. Each jurisdiction will be given their own 2025 growth projections this September, which will be updated on a two-year basis, to coincide with the jurisdictions’ two-year milestone development process (to account for any changes in that growth load).  </a:t>
            </a:r>
            <a:endParaRPr lang="en-US" dirty="0"/>
          </a:p>
          <a:p>
            <a:pPr marL="171450" indent="-171450">
              <a:buFont typeface="Arial" panose="020B0604020202020204" pitchFamily="34" charset="0"/>
              <a:buChar char="•"/>
            </a:pPr>
            <a:r>
              <a:rPr lang="en-US" dirty="0"/>
              <a:t>The use of 2025 growth</a:t>
            </a:r>
            <a:r>
              <a:rPr lang="en-US" baseline="0" dirty="0"/>
              <a:t> projections in</a:t>
            </a:r>
            <a:r>
              <a:rPr lang="en-US" dirty="0"/>
              <a:t> the Phase III WIPs also provides a way to “credit” conservation. </a:t>
            </a:r>
          </a:p>
          <a:p>
            <a:pPr marL="628650" lvl="1" indent="-171450">
              <a:buFont typeface="Arial" panose="020B0604020202020204" pitchFamily="34" charset="0"/>
              <a:buChar char="•"/>
            </a:pPr>
            <a:r>
              <a:rPr lang="en-US" dirty="0"/>
              <a:t>For example, growth offsets can be reduced through conserving forests in areas vulnerable to development. </a:t>
            </a:r>
          </a:p>
          <a:p>
            <a:pPr marL="628650" lvl="1" indent="-171450">
              <a:buFont typeface="Arial" panose="020B0604020202020204" pitchFamily="34" charset="0"/>
              <a:buChar char="•"/>
            </a:pPr>
            <a:r>
              <a:rPr lang="en-US" dirty="0"/>
              <a:t>States and local partners can target their land conservation efforts and development patterns in ways in which they can decrease future expenditures to offset growth in pollutant loads. </a:t>
            </a:r>
            <a:endParaRPr lang="en-US" b="1" u="sng" baseline="0" dirty="0"/>
          </a:p>
          <a:p>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13</a:t>
            </a:fld>
            <a:endParaRPr lang="en-US" dirty="0"/>
          </a:p>
        </p:txBody>
      </p:sp>
    </p:spTree>
    <p:extLst>
      <p:ext uri="{BB962C8B-B14F-4D97-AF65-F5344CB8AC3E}">
        <p14:creationId xmlns:p14="http://schemas.microsoft.com/office/powerpoint/2010/main" val="51290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Basis</a:t>
            </a:r>
            <a:r>
              <a:rPr lang="en-US" baseline="0" dirty="0"/>
              <a:t> for second bullet under Challenges, as reflected in EPA’s interim 2016-2017 milestones evaluation:</a:t>
            </a:r>
          </a:p>
          <a:p>
            <a:endParaRPr lang="en-US" dirty="0"/>
          </a:p>
          <a:p>
            <a:r>
              <a:rPr lang="en-US" dirty="0"/>
              <a:t>Key Areas to Address to meet 2016-2017 Milestones </a:t>
            </a:r>
          </a:p>
          <a:p>
            <a:r>
              <a:rPr lang="en-US" dirty="0"/>
              <a:t>The District Department of the Environment (DDOEE) will coordinate more closely with DC Water to track and report on wastewater, Combined Sewer Overflow (CSO) annual progress and milestones consistent with the revised language in the draft 2017 Blue Plains Permit. </a:t>
            </a:r>
          </a:p>
        </p:txBody>
      </p:sp>
      <p:sp>
        <p:nvSpPr>
          <p:cNvPr id="4" name="Slide Number Placeholder 3"/>
          <p:cNvSpPr>
            <a:spLocks noGrp="1"/>
          </p:cNvSpPr>
          <p:nvPr>
            <p:ph type="sldNum" sz="quarter" idx="10"/>
          </p:nvPr>
        </p:nvSpPr>
        <p:spPr/>
        <p:txBody>
          <a:bodyPr/>
          <a:lstStyle/>
          <a:p>
            <a:fld id="{F5A42673-BC35-4363-8411-7CC95D29B6AD}" type="slidenum">
              <a:rPr lang="en-US" smtClean="0"/>
              <a:t>20</a:t>
            </a:fld>
            <a:endParaRPr lang="en-US" dirty="0"/>
          </a:p>
        </p:txBody>
      </p:sp>
    </p:spTree>
    <p:extLst>
      <p:ext uri="{BB962C8B-B14F-4D97-AF65-F5344CB8AC3E}">
        <p14:creationId xmlns:p14="http://schemas.microsoft.com/office/powerpoint/2010/main" val="204942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25</a:t>
            </a:fld>
            <a:endParaRPr lang="en-US" dirty="0"/>
          </a:p>
        </p:txBody>
      </p:sp>
    </p:spTree>
    <p:extLst>
      <p:ext uri="{BB962C8B-B14F-4D97-AF65-F5344CB8AC3E}">
        <p14:creationId xmlns:p14="http://schemas.microsoft.com/office/powerpoint/2010/main" val="15560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of the restoration actions taken to improve water quality happen at the local level. </a:t>
            </a:r>
          </a:p>
          <a:p>
            <a:pPr marL="171450" indent="-171450">
              <a:buFont typeface="Arial" panose="020B0604020202020204" pitchFamily="34" charset="0"/>
              <a:buChar char="•"/>
            </a:pPr>
            <a:r>
              <a:rPr lang="en-US" dirty="0"/>
              <a:t>Local participation and collaboration in the Bay TMDL and WIP process is critical to our success in meeting our shared water quality goals.</a:t>
            </a:r>
          </a:p>
          <a:p>
            <a:pPr marL="171450" indent="-171450">
              <a:buFont typeface="Arial" panose="020B0604020202020204" pitchFamily="34" charset="0"/>
              <a:buChar char="•"/>
            </a:pPr>
            <a:r>
              <a:rPr lang="en-US" dirty="0"/>
              <a:t>Through the Phase III WIP development process, each of the Bay states is expected to build comprehensive local engagement plans that demonstrate the important roles of our local partners, including local governments, and contain commitments for actions to be taken to get the needed reductions. </a:t>
            </a:r>
          </a:p>
          <a:p>
            <a:pPr marL="171450" indent="-171450">
              <a:buFont typeface="Arial" panose="020B0604020202020204" pitchFamily="34" charset="0"/>
              <a:buChar char="•"/>
            </a:pPr>
            <a:r>
              <a:rPr lang="en-US" dirty="0"/>
              <a:t>In addition, states will develop local planning goals, working with local and regional partners. These goals are intended to raise awareness of local partners’ contributions toward meeting the Bay TMDL and address local conditions, needs, and opportunities.</a:t>
            </a:r>
          </a:p>
          <a:p>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26</a:t>
            </a:fld>
            <a:endParaRPr lang="en-US" dirty="0"/>
          </a:p>
        </p:txBody>
      </p:sp>
    </p:spTree>
    <p:extLst>
      <p:ext uri="{BB962C8B-B14F-4D97-AF65-F5344CB8AC3E}">
        <p14:creationId xmlns:p14="http://schemas.microsoft.com/office/powerpoint/2010/main" val="74903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2673-BC35-4363-8411-7CC95D29B6AD}" type="slidenum">
              <a:rPr lang="en-US" smtClean="0"/>
              <a:t>27</a:t>
            </a:fld>
            <a:endParaRPr lang="en-US" dirty="0"/>
          </a:p>
        </p:txBody>
      </p:sp>
    </p:spTree>
    <p:extLst>
      <p:ext uri="{BB962C8B-B14F-4D97-AF65-F5344CB8AC3E}">
        <p14:creationId xmlns:p14="http://schemas.microsoft.com/office/powerpoint/2010/main" val="402813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9/1/2017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119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37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538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400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9350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9/1/2017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672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9/1/2017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9402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260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4349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A0377FA-D68A-4E87-A04B-57215FD0DCC2}"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B0611-578A-40B9-9EFD-088440E391C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6487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A3F2D6-205F-49C6-AAB6-6B33C75D49F9}"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80FB42-BFCB-42D2-9DD6-81C71BC290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972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072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52054E-5933-46C3-A86A-0998D360157A}"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4375E-4249-4A23-9185-DE9F9C884E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321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79FEA1-9068-48A7-805C-4FBE82842D55}"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2B926B-5318-4B43-8CDF-B4580C4AD8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6946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8150618-0043-47DC-9507-2AEFCE5DE44D}"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93D4D24-312F-4585-82AD-899A4CB0611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62064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F7F1785-EFC2-4188-93D9-14CC0EADEC25}"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CB2C19-454F-4404-B2C0-E1F060B21B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473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87978E-6F5B-4222-B80C-2E5F9402FB34}"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14098F-DE68-4EBF-9FA4-4DC3BC7913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6565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530EF5-8072-4CEB-BCE1-8D1361AEE593}"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0345AA-A956-44C9-BFEB-E0470060CC9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6472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90D607-245D-4CD2-94E7-BA9D26EAA288}"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7BD625-D785-4792-BB50-614E1F76E6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3980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76D507-6C37-4073-8CE9-7C495644F0AA}"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39C5E0-0442-497E-AB80-BF67CFD36DB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2869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0B41A4-7480-4A9D-B233-FB124B56F6D1}"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CC3ABF-051E-4F5D-8C46-C1E3926EECF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9593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339C4-D9FC-4725-B395-AF1C420978FE}" type="datetime1">
              <a:rPr lang="en-US" smtClean="0"/>
              <a:t>9/1/2017</a:t>
            </a:fld>
            <a:endParaRPr lang="en-US" dirty="0"/>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235272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3782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2E3D3-5EF0-46AB-BF6D-59B0E3FEA489}" type="datetime1">
              <a:rPr lang="en-US" smtClean="0"/>
              <a:t>9/1/2017</a:t>
            </a:fld>
            <a:endParaRPr lang="en-US" dirty="0"/>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846511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CEB65-F628-44E8-AB5A-7A50860B2C6E}" type="datetime1">
              <a:rPr lang="en-US" smtClean="0"/>
              <a:t>9/1/2017</a:t>
            </a:fld>
            <a:endParaRPr lang="en-US" dirty="0"/>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1561443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ACE68-7E6F-4A1B-B2C4-5908233FC7FD}" type="datetime1">
              <a:rPr lang="en-US" smtClean="0"/>
              <a:t>9/1/2017</a:t>
            </a:fld>
            <a:endParaRPr lang="en-US" dirty="0"/>
          </a:p>
        </p:txBody>
      </p:sp>
      <p:sp>
        <p:nvSpPr>
          <p:cNvPr id="6" name="Footer Placeholder 5"/>
          <p:cNvSpPr>
            <a:spLocks noGrp="1"/>
          </p:cNvSpPr>
          <p:nvPr>
            <p:ph type="ftr" sz="quarter" idx="11"/>
          </p:nvPr>
        </p:nvSpPr>
        <p:spPr/>
        <p:txBody>
          <a:bodyPr/>
          <a:lstStyle/>
          <a:p>
            <a:r>
              <a:rPr lang="en-US" dirty="0"/>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3063256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3711A-DC20-452D-8989-191F45C0EC08}" type="datetime1">
              <a:rPr lang="en-US" smtClean="0"/>
              <a:t>9/1/2017</a:t>
            </a:fld>
            <a:endParaRPr lang="en-US" dirty="0"/>
          </a:p>
        </p:txBody>
      </p:sp>
      <p:sp>
        <p:nvSpPr>
          <p:cNvPr id="8" name="Footer Placeholder 7"/>
          <p:cNvSpPr>
            <a:spLocks noGrp="1"/>
          </p:cNvSpPr>
          <p:nvPr>
            <p:ph type="ftr" sz="quarter" idx="11"/>
          </p:nvPr>
        </p:nvSpPr>
        <p:spPr/>
        <p:txBody>
          <a:bodyPr/>
          <a:lstStyle/>
          <a:p>
            <a:r>
              <a:rPr lang="en-US" dirty="0"/>
              <a:t>Preliminary Information-Subject to Revision. Not for Citation or Distribution</a:t>
            </a:r>
          </a:p>
        </p:txBody>
      </p:sp>
      <p:sp>
        <p:nvSpPr>
          <p:cNvPr id="9" name="Slide Number Placeholder 8"/>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1042985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FAF23E-8CB9-4E39-9BF1-6E934E5CCA9F}" type="datetime1">
              <a:rPr lang="en-US" smtClean="0"/>
              <a:t>9/1/2017</a:t>
            </a:fld>
            <a:endParaRPr lang="en-US" dirty="0"/>
          </a:p>
        </p:txBody>
      </p:sp>
      <p:sp>
        <p:nvSpPr>
          <p:cNvPr id="4" name="Footer Placeholder 3"/>
          <p:cNvSpPr>
            <a:spLocks noGrp="1"/>
          </p:cNvSpPr>
          <p:nvPr>
            <p:ph type="ftr" sz="quarter" idx="11"/>
          </p:nvPr>
        </p:nvSpPr>
        <p:spPr/>
        <p:txBody>
          <a:bodyPr/>
          <a:lstStyle/>
          <a:p>
            <a:r>
              <a:rPr lang="en-US" dirty="0"/>
              <a:t>Preliminary Information-Subject to Revision. Not for Citation or Distribution</a:t>
            </a:r>
          </a:p>
        </p:txBody>
      </p:sp>
      <p:sp>
        <p:nvSpPr>
          <p:cNvPr id="5" name="Slide Number Placeholder 4"/>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2595718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4562A-371D-4F72-ACF9-56F54C52C7B5}" type="datetime1">
              <a:rPr lang="en-US" smtClean="0"/>
              <a:t>9/1/2017</a:t>
            </a:fld>
            <a:endParaRPr lang="en-US" dirty="0"/>
          </a:p>
        </p:txBody>
      </p:sp>
      <p:sp>
        <p:nvSpPr>
          <p:cNvPr id="3" name="Footer Placeholder 2"/>
          <p:cNvSpPr>
            <a:spLocks noGrp="1"/>
          </p:cNvSpPr>
          <p:nvPr>
            <p:ph type="ftr" sz="quarter" idx="11"/>
          </p:nvPr>
        </p:nvSpPr>
        <p:spPr/>
        <p:txBody>
          <a:bodyPr/>
          <a:lstStyle/>
          <a:p>
            <a:r>
              <a:rPr lang="en-US" dirty="0"/>
              <a:t>Preliminary Information-Subject to Revision. Not for Citation or Distribution</a:t>
            </a:r>
          </a:p>
        </p:txBody>
      </p:sp>
      <p:sp>
        <p:nvSpPr>
          <p:cNvPr id="4" name="Slide Number Placeholder 3"/>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2370605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B9976-FE17-4038-897D-14BF60AC61A5}" type="datetime1">
              <a:rPr lang="en-US" smtClean="0"/>
              <a:t>9/1/2017</a:t>
            </a:fld>
            <a:endParaRPr lang="en-US" dirty="0"/>
          </a:p>
        </p:txBody>
      </p:sp>
      <p:sp>
        <p:nvSpPr>
          <p:cNvPr id="6" name="Footer Placeholder 5"/>
          <p:cNvSpPr>
            <a:spLocks noGrp="1"/>
          </p:cNvSpPr>
          <p:nvPr>
            <p:ph type="ftr" sz="quarter" idx="11"/>
          </p:nvPr>
        </p:nvSpPr>
        <p:spPr/>
        <p:txBody>
          <a:bodyPr/>
          <a:lstStyle/>
          <a:p>
            <a:r>
              <a:rPr lang="en-US" dirty="0"/>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1070365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D8B2E-B8EB-4628-BE2D-0345F465A742}" type="datetime1">
              <a:rPr lang="en-US" smtClean="0"/>
              <a:t>9/1/2017</a:t>
            </a:fld>
            <a:endParaRPr lang="en-US" dirty="0"/>
          </a:p>
        </p:txBody>
      </p:sp>
      <p:sp>
        <p:nvSpPr>
          <p:cNvPr id="6" name="Footer Placeholder 5"/>
          <p:cNvSpPr>
            <a:spLocks noGrp="1"/>
          </p:cNvSpPr>
          <p:nvPr>
            <p:ph type="ftr" sz="quarter" idx="11"/>
          </p:nvPr>
        </p:nvSpPr>
        <p:spPr/>
        <p:txBody>
          <a:bodyPr/>
          <a:lstStyle/>
          <a:p>
            <a:r>
              <a:rPr lang="en-US" dirty="0"/>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3193709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274E5-452A-4A8F-8B69-3A4733C0ED1B}" type="datetime1">
              <a:rPr lang="en-US" smtClean="0"/>
              <a:t>9/1/2017</a:t>
            </a:fld>
            <a:endParaRPr lang="en-US" dirty="0"/>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2246097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6ED5E8-7C1F-4A1B-A237-36E42134CE44}" type="datetime1">
              <a:rPr lang="en-US" smtClean="0"/>
              <a:t>9/1/2017</a:t>
            </a:fld>
            <a:endParaRPr lang="en-US" dirty="0"/>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dirty="0"/>
          </a:p>
        </p:txBody>
      </p:sp>
    </p:spTree>
    <p:extLst>
      <p:ext uri="{BB962C8B-B14F-4D97-AF65-F5344CB8AC3E}">
        <p14:creationId xmlns:p14="http://schemas.microsoft.com/office/powerpoint/2010/main" val="270596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720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9/1/2017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00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9/1/2017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542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9/1/2017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262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426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833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9/1/2017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1998054"/>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60546A-9C3E-4C19-8205-8707581FB32F}" type="datetime1">
              <a:rPr lang="en-US" smtClean="0">
                <a:solidFill>
                  <a:prstClr val="black">
                    <a:tint val="75000"/>
                  </a:prstClr>
                </a:solidFill>
              </a:rPr>
              <a:pPr>
                <a:defRPr/>
              </a:pPr>
              <a:t>9/1/2017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B5DA3D5-1249-4677-BA62-98E8C03073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33146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2AFA7-88A3-4D1A-A878-4183EB10389D}" type="datetime1">
              <a:rPr lang="en-US" smtClean="0"/>
              <a:t>9/1/2017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Preliminary Information-Subject to Revision. Not for Citation or Distribution</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A803E-F90A-4349-840A-4B5A2F6C7C64}" type="slidenum">
              <a:rPr lang="en-US" smtClean="0"/>
              <a:t>‹#›</a:t>
            </a:fld>
            <a:endParaRPr lang="en-US" dirty="0"/>
          </a:p>
        </p:txBody>
      </p:sp>
    </p:spTree>
    <p:extLst>
      <p:ext uri="{BB962C8B-B14F-4D97-AF65-F5344CB8AC3E}">
        <p14:creationId xmlns:p14="http://schemas.microsoft.com/office/powerpoint/2010/main" val="20083384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ast.chesapeakebay.net/" TargetMode="External"/><Relationship Id="rId2" Type="http://schemas.openxmlformats.org/officeDocument/2006/relationships/hyperlink" Target="http://www.chesapeakebay.net/groups/group/water_quality_goal_implementation_team" TargetMode="External"/><Relationship Id="rId1" Type="http://schemas.openxmlformats.org/officeDocument/2006/relationships/slideLayout" Target="../slideLayouts/slideLayout2.xml"/><Relationship Id="rId4" Type="http://schemas.openxmlformats.org/officeDocument/2006/relationships/hyperlink" Target="http://www.chesapeakeprogress.com/clean-water#water-qualit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epa.gov/chesapeakebaytmdl" TargetMode="External"/><Relationship Id="rId2" Type="http://schemas.openxmlformats.org/officeDocument/2006/relationships/hyperlink" Target="mailto:batiuk.richard@epa.gov" TargetMode="External"/><Relationship Id="rId1" Type="http://schemas.openxmlformats.org/officeDocument/2006/relationships/slideLayout" Target="../slideLayouts/slideLayout7.xml"/><Relationship Id="rId6" Type="http://schemas.openxmlformats.org/officeDocument/2006/relationships/hyperlink" Target="mailto:Edward.james@epa.gov" TargetMode="External"/><Relationship Id="rId5" Type="http://schemas.openxmlformats.org/officeDocument/2006/relationships/image" Target="../media/image21.png"/><Relationship Id="rId4" Type="http://schemas.openxmlformats.org/officeDocument/2006/relationships/hyperlink" Target="http://www.chesapeakebay.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007" y="1552015"/>
            <a:ext cx="9144000" cy="1641490"/>
          </a:xfrm>
        </p:spPr>
        <p:txBody>
          <a:bodyPr>
            <a:noAutofit/>
          </a:bodyPr>
          <a:lstStyle/>
          <a:p>
            <a:pPr algn="ctr"/>
            <a:r>
              <a:rPr lang="en-US" sz="4800" b="1" dirty="0"/>
              <a:t>Chesapeake Bay TMDL 2017 Midpoint Assessment</a:t>
            </a:r>
            <a:r>
              <a:rPr lang="en-US" sz="5000" dirty="0"/>
              <a:t>: </a:t>
            </a:r>
            <a:br>
              <a:rPr lang="en-US" sz="5000" dirty="0"/>
            </a:br>
            <a:r>
              <a:rPr lang="en-US" sz="4800" i="1" dirty="0"/>
              <a:t>Building the capacity for success in Phase III WIPs</a:t>
            </a:r>
          </a:p>
        </p:txBody>
      </p:sp>
      <p:sp>
        <p:nvSpPr>
          <p:cNvPr id="3" name="Subtitle 2"/>
          <p:cNvSpPr>
            <a:spLocks noGrp="1"/>
          </p:cNvSpPr>
          <p:nvPr>
            <p:ph type="subTitle" idx="1"/>
          </p:nvPr>
        </p:nvSpPr>
        <p:spPr>
          <a:xfrm>
            <a:off x="1406769" y="3609970"/>
            <a:ext cx="10270587" cy="1285588"/>
          </a:xfrm>
        </p:spPr>
        <p:txBody>
          <a:bodyPr>
            <a:normAutofit fontScale="85000" lnSpcReduction="20000"/>
          </a:bodyPr>
          <a:lstStyle/>
          <a:p>
            <a:r>
              <a:rPr lang="en-US" dirty="0"/>
              <a:t>Jim Edward, Deputy Director – EPA/CBPO</a:t>
            </a:r>
          </a:p>
          <a:p>
            <a:r>
              <a:rPr lang="en-US" dirty="0"/>
              <a:t>Citizens Advisory Committee Meeting</a:t>
            </a:r>
          </a:p>
          <a:p>
            <a:r>
              <a:rPr lang="en-US" dirty="0"/>
              <a:t>September 8, 2017</a:t>
            </a:r>
          </a:p>
        </p:txBody>
      </p:sp>
    </p:spTree>
    <p:extLst>
      <p:ext uri="{BB962C8B-B14F-4D97-AF65-F5344CB8AC3E}">
        <p14:creationId xmlns:p14="http://schemas.microsoft.com/office/powerpoint/2010/main" val="219751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94" y="147049"/>
            <a:ext cx="10515600" cy="1325563"/>
          </a:xfrm>
        </p:spPr>
        <p:txBody>
          <a:bodyPr/>
          <a:lstStyle/>
          <a:p>
            <a:pPr algn="ctr"/>
            <a:r>
              <a:rPr lang="en-US" b="1" dirty="0"/>
              <a:t>Communications &amp; Engagement </a:t>
            </a:r>
          </a:p>
        </p:txBody>
      </p:sp>
      <p:pic>
        <p:nvPicPr>
          <p:cNvPr id="5" name="Picture 4"/>
          <p:cNvPicPr>
            <a:picLocks noChangeAspect="1"/>
          </p:cNvPicPr>
          <p:nvPr/>
        </p:nvPicPr>
        <p:blipFill>
          <a:blip r:embed="rId2"/>
          <a:stretch>
            <a:fillRect/>
          </a:stretch>
        </p:blipFill>
        <p:spPr>
          <a:xfrm>
            <a:off x="2044504" y="1358471"/>
            <a:ext cx="7934179" cy="5499529"/>
          </a:xfrm>
          <a:prstGeom prst="rect">
            <a:avLst/>
          </a:prstGeom>
        </p:spPr>
      </p:pic>
    </p:spTree>
    <p:extLst>
      <p:ext uri="{BB962C8B-B14F-4D97-AF65-F5344CB8AC3E}">
        <p14:creationId xmlns:p14="http://schemas.microsoft.com/office/powerpoint/2010/main" val="4794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29" y="1916408"/>
            <a:ext cx="11039888" cy="1325563"/>
          </a:xfrm>
        </p:spPr>
        <p:txBody>
          <a:bodyPr>
            <a:noAutofit/>
          </a:bodyPr>
          <a:lstStyle/>
          <a:p>
            <a:pPr algn="ctr"/>
            <a:r>
              <a:rPr lang="en-US" b="1" dirty="0">
                <a:latin typeface="Corbel" panose="020B0503020204020204" pitchFamily="34" charset="0"/>
                <a:cs typeface="Arial" panose="020B0604020202020204" pitchFamily="34" charset="0"/>
              </a:rPr>
              <a:t>Upcoming Midpoint Assessment Policy Decisions – Impacts to Phase III WIPs</a:t>
            </a:r>
            <a:endParaRPr lang="en-US" dirty="0">
              <a:latin typeface="Corbel" panose="020B0503020204020204" pitchFamily="34" charset="0"/>
            </a:endParaRPr>
          </a:p>
        </p:txBody>
      </p:sp>
    </p:spTree>
    <p:extLst>
      <p:ext uri="{BB962C8B-B14F-4D97-AF65-F5344CB8AC3E}">
        <p14:creationId xmlns:p14="http://schemas.microsoft.com/office/powerpoint/2010/main" val="112505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8752" t="25741" r="19885" b="8704"/>
          <a:stretch/>
        </p:blipFill>
        <p:spPr>
          <a:xfrm>
            <a:off x="3766200" y="825142"/>
            <a:ext cx="1965030" cy="250223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275" t="25185" r="21177" b="9074"/>
          <a:stretch/>
        </p:blipFill>
        <p:spPr>
          <a:xfrm>
            <a:off x="6172804" y="829007"/>
            <a:ext cx="1951889" cy="248358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8013" t="26481" r="19884" b="8333"/>
          <a:stretch/>
        </p:blipFill>
        <p:spPr>
          <a:xfrm>
            <a:off x="8525910" y="829006"/>
            <a:ext cx="1989691" cy="2483586"/>
          </a:xfrm>
          <a:prstGeom prst="rect">
            <a:avLst/>
          </a:prstGeom>
        </p:spPr>
      </p:pic>
      <p:sp>
        <p:nvSpPr>
          <p:cNvPr id="6" name="TextBox 5"/>
          <p:cNvSpPr txBox="1"/>
          <p:nvPr/>
        </p:nvSpPr>
        <p:spPr>
          <a:xfrm>
            <a:off x="587828" y="1942931"/>
            <a:ext cx="1772816" cy="707886"/>
          </a:xfrm>
          <a:prstGeom prst="rect">
            <a:avLst/>
          </a:prstGeom>
          <a:noFill/>
        </p:spPr>
        <p:txBody>
          <a:bodyPr wrap="square" rtlCol="0">
            <a:spAutoFit/>
          </a:bodyPr>
          <a:lstStyle/>
          <a:p>
            <a:r>
              <a:rPr lang="en-US" sz="4000" b="1" dirty="0">
                <a:cs typeface="Arial" panose="020B0604020202020204" pitchFamily="34" charset="0"/>
              </a:rPr>
              <a:t>Who?</a:t>
            </a:r>
          </a:p>
        </p:txBody>
      </p:sp>
      <p:sp>
        <p:nvSpPr>
          <p:cNvPr id="7" name="TextBox 6"/>
          <p:cNvSpPr txBox="1"/>
          <p:nvPr/>
        </p:nvSpPr>
        <p:spPr>
          <a:xfrm>
            <a:off x="587828" y="3894744"/>
            <a:ext cx="1772816" cy="707886"/>
          </a:xfrm>
          <a:prstGeom prst="rect">
            <a:avLst/>
          </a:prstGeom>
          <a:noFill/>
        </p:spPr>
        <p:txBody>
          <a:bodyPr wrap="square" rtlCol="0">
            <a:spAutoFit/>
          </a:bodyPr>
          <a:lstStyle/>
          <a:p>
            <a:r>
              <a:rPr lang="en-US" sz="4000" b="1" dirty="0">
                <a:cs typeface="Arial" panose="020B0604020202020204" pitchFamily="34" charset="0"/>
              </a:rPr>
              <a:t>How?</a:t>
            </a:r>
          </a:p>
        </p:txBody>
      </p:sp>
      <p:sp>
        <p:nvSpPr>
          <p:cNvPr id="8" name="TextBox 7"/>
          <p:cNvSpPr txBox="1"/>
          <p:nvPr/>
        </p:nvSpPr>
        <p:spPr>
          <a:xfrm>
            <a:off x="587828" y="4995311"/>
            <a:ext cx="2090057" cy="707886"/>
          </a:xfrm>
          <a:prstGeom prst="rect">
            <a:avLst/>
          </a:prstGeom>
          <a:noFill/>
        </p:spPr>
        <p:txBody>
          <a:bodyPr wrap="square" rtlCol="0">
            <a:spAutoFit/>
          </a:bodyPr>
          <a:lstStyle/>
          <a:p>
            <a:r>
              <a:rPr lang="en-US" sz="4000" b="1" dirty="0">
                <a:cs typeface="Arial" panose="020B0604020202020204" pitchFamily="34" charset="0"/>
              </a:rPr>
              <a:t>When?</a:t>
            </a:r>
          </a:p>
        </p:txBody>
      </p:sp>
      <p:sp>
        <p:nvSpPr>
          <p:cNvPr id="9" name="TextBox 8"/>
          <p:cNvSpPr txBox="1"/>
          <p:nvPr/>
        </p:nvSpPr>
        <p:spPr>
          <a:xfrm>
            <a:off x="1173856" y="64404"/>
            <a:ext cx="9582540" cy="707886"/>
          </a:xfrm>
          <a:prstGeom prst="rect">
            <a:avLst/>
          </a:prstGeom>
          <a:noFill/>
        </p:spPr>
        <p:txBody>
          <a:bodyPr wrap="square" rtlCol="0">
            <a:spAutoFit/>
          </a:bodyPr>
          <a:lstStyle/>
          <a:p>
            <a:pPr algn="ctr"/>
            <a:r>
              <a:rPr lang="en-US" sz="4000" b="1" dirty="0">
                <a:latin typeface="+mj-lt"/>
                <a:cs typeface="Arial" panose="020B0604020202020204" pitchFamily="34" charset="0"/>
              </a:rPr>
              <a:t>Conowingo Dam Infill Policy Decisions</a:t>
            </a:r>
          </a:p>
        </p:txBody>
      </p:sp>
      <p:sp>
        <p:nvSpPr>
          <p:cNvPr id="10" name="TextBox 9"/>
          <p:cNvSpPr txBox="1"/>
          <p:nvPr/>
        </p:nvSpPr>
        <p:spPr>
          <a:xfrm>
            <a:off x="3676101" y="5087644"/>
            <a:ext cx="1586366" cy="523220"/>
          </a:xfrm>
          <a:prstGeom prst="rect">
            <a:avLst/>
          </a:prstGeom>
          <a:noFill/>
        </p:spPr>
        <p:txBody>
          <a:bodyPr wrap="square" rtlCol="0">
            <a:spAutoFit/>
          </a:bodyPr>
          <a:lstStyle/>
          <a:p>
            <a:r>
              <a:rPr lang="en-US" sz="2800" dirty="0">
                <a:cs typeface="Arial" panose="020B0604020202020204" pitchFamily="34" charset="0"/>
              </a:rPr>
              <a:t>By 2025</a:t>
            </a:r>
          </a:p>
        </p:txBody>
      </p:sp>
      <p:sp>
        <p:nvSpPr>
          <p:cNvPr id="11" name="TextBox 10"/>
          <p:cNvSpPr txBox="1"/>
          <p:nvPr/>
        </p:nvSpPr>
        <p:spPr>
          <a:xfrm>
            <a:off x="5731230" y="5089468"/>
            <a:ext cx="2536872" cy="523220"/>
          </a:xfrm>
          <a:prstGeom prst="rect">
            <a:avLst/>
          </a:prstGeom>
          <a:noFill/>
        </p:spPr>
        <p:txBody>
          <a:bodyPr wrap="square" rtlCol="0">
            <a:spAutoFit/>
          </a:bodyPr>
          <a:lstStyle/>
          <a:p>
            <a:r>
              <a:rPr lang="en-US" sz="2800" dirty="0">
                <a:cs typeface="Arial" panose="020B0604020202020204" pitchFamily="34" charset="0"/>
              </a:rPr>
              <a:t>Beyond 2025</a:t>
            </a:r>
          </a:p>
        </p:txBody>
      </p:sp>
      <p:sp>
        <p:nvSpPr>
          <p:cNvPr id="12" name="TextBox 11"/>
          <p:cNvSpPr txBox="1"/>
          <p:nvPr/>
        </p:nvSpPr>
        <p:spPr>
          <a:xfrm>
            <a:off x="8736865" y="5087644"/>
            <a:ext cx="1943038" cy="523220"/>
          </a:xfrm>
          <a:prstGeom prst="rect">
            <a:avLst/>
          </a:prstGeom>
          <a:noFill/>
        </p:spPr>
        <p:txBody>
          <a:bodyPr wrap="square" rtlCol="0">
            <a:spAutoFit/>
          </a:bodyPr>
          <a:lstStyle/>
          <a:p>
            <a:r>
              <a:rPr lang="en-US" sz="2800" dirty="0">
                <a:cs typeface="Arial" panose="020B0604020202020204" pitchFamily="34" charset="0"/>
              </a:rPr>
              <a:t>Post 2025</a:t>
            </a:r>
          </a:p>
        </p:txBody>
      </p:sp>
      <p:sp>
        <p:nvSpPr>
          <p:cNvPr id="13" name="TextBox 12"/>
          <p:cNvSpPr txBox="1"/>
          <p:nvPr/>
        </p:nvSpPr>
        <p:spPr>
          <a:xfrm>
            <a:off x="3407312" y="3771634"/>
            <a:ext cx="3918858" cy="954107"/>
          </a:xfrm>
          <a:prstGeom prst="rect">
            <a:avLst/>
          </a:prstGeom>
          <a:noFill/>
        </p:spPr>
        <p:txBody>
          <a:bodyPr wrap="square" rtlCol="0">
            <a:spAutoFit/>
          </a:bodyPr>
          <a:lstStyle/>
          <a:p>
            <a:pPr algn="ctr"/>
            <a:r>
              <a:rPr lang="en-US" sz="2800" dirty="0">
                <a:cs typeface="Arial" panose="020B0604020202020204" pitchFamily="34" charset="0"/>
              </a:rPr>
              <a:t>Allocation equity rules used in the Bay TMDL</a:t>
            </a:r>
          </a:p>
        </p:txBody>
      </p:sp>
      <p:sp>
        <p:nvSpPr>
          <p:cNvPr id="14" name="TextBox 13"/>
          <p:cNvSpPr txBox="1"/>
          <p:nvPr/>
        </p:nvSpPr>
        <p:spPr>
          <a:xfrm>
            <a:off x="7682043" y="3771634"/>
            <a:ext cx="3869255" cy="954107"/>
          </a:xfrm>
          <a:prstGeom prst="rect">
            <a:avLst/>
          </a:prstGeom>
          <a:noFill/>
        </p:spPr>
        <p:txBody>
          <a:bodyPr wrap="square" rtlCol="0">
            <a:spAutoFit/>
          </a:bodyPr>
          <a:lstStyle/>
          <a:p>
            <a:pPr algn="ctr"/>
            <a:r>
              <a:rPr lang="en-US" sz="2800" dirty="0">
                <a:cs typeface="Arial" panose="020B0604020202020204" pitchFamily="34" charset="0"/>
              </a:rPr>
              <a:t>Most cost effective practices and locations</a:t>
            </a:r>
          </a:p>
        </p:txBody>
      </p:sp>
    </p:spTree>
    <p:extLst>
      <p:ext uri="{BB962C8B-B14F-4D97-AF65-F5344CB8AC3E}">
        <p14:creationId xmlns:p14="http://schemas.microsoft.com/office/powerpoint/2010/main" val="255330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1524000" y="1524000"/>
          <a:ext cx="8458200" cy="533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a:off x="3489418" y="3559083"/>
            <a:ext cx="6111782" cy="1877709"/>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9906000" y="3505200"/>
            <a:ext cx="381000" cy="1981200"/>
          </a:xfrm>
          <a:prstGeom prst="rightBrace">
            <a:avLst/>
          </a:prstGeom>
          <a:ln w="508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solidFill>
                <a:prstClr val="black"/>
              </a:solidFill>
            </a:endParaRPr>
          </a:p>
        </p:txBody>
      </p:sp>
      <p:sp>
        <p:nvSpPr>
          <p:cNvPr id="22" name="Right Brace 21"/>
          <p:cNvSpPr/>
          <p:nvPr/>
        </p:nvSpPr>
        <p:spPr>
          <a:xfrm>
            <a:off x="9906000" y="2667000"/>
            <a:ext cx="381000" cy="762000"/>
          </a:xfrm>
          <a:prstGeom prst="rightBrace">
            <a:avLst/>
          </a:prstGeom>
          <a:noFill/>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solidFill>
                <a:prstClr val="black"/>
              </a:solidFill>
            </a:endParaRPr>
          </a:p>
        </p:txBody>
      </p:sp>
      <p:sp>
        <p:nvSpPr>
          <p:cNvPr id="23" name="Title 1"/>
          <p:cNvSpPr>
            <a:spLocks noGrp="1"/>
          </p:cNvSpPr>
          <p:nvPr>
            <p:ph type="title"/>
          </p:nvPr>
        </p:nvSpPr>
        <p:spPr>
          <a:xfrm>
            <a:off x="838200" y="47624"/>
            <a:ext cx="10515600" cy="1325563"/>
          </a:xfrm>
        </p:spPr>
        <p:txBody>
          <a:bodyPr>
            <a:normAutofit/>
          </a:bodyPr>
          <a:lstStyle/>
          <a:p>
            <a:pPr algn="ctr"/>
            <a:r>
              <a:rPr lang="en-US" b="1" dirty="0"/>
              <a:t>Accounting for Growth </a:t>
            </a:r>
            <a:br>
              <a:rPr lang="en-US" b="1" dirty="0"/>
            </a:br>
            <a:r>
              <a:rPr lang="en-US" sz="2800" b="1" dirty="0"/>
              <a:t>Using 2025 growth projections in Phase III WIPs	</a:t>
            </a:r>
          </a:p>
        </p:txBody>
      </p:sp>
      <p:pic>
        <p:nvPicPr>
          <p:cNvPr id="16" name="Content Placeholder 3" descr="C:\Users\mjohnston\AppData\Local\Microsoft\Windows\Temporary Internet Files\Content.IE5\LOSJFSUY\Lock-icon[1].png"/>
          <p:cNvPicPr>
            <a:picLocks noGrp="1"/>
          </p:cNvPicPr>
          <p:nvPr>
            <p:ph idx="1"/>
          </p:nvPr>
        </p:nvPicPr>
        <p:blipFill>
          <a:blip r:embed="rId4" cstate="print"/>
          <a:stretch>
            <a:fillRect/>
          </a:stretch>
        </p:blipFill>
        <p:spPr bwMode="auto">
          <a:xfrm>
            <a:off x="9601200" y="5230140"/>
            <a:ext cx="357465" cy="35746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7269B05-654A-456E-82FB-947C4144BF82}" type="slidenum">
              <a:rPr lang="en-US" smtClean="0"/>
              <a:pPr>
                <a:defRPr/>
              </a:pPr>
              <a:t>13</a:t>
            </a:fld>
            <a:endParaRPr lang="en-US" dirty="0"/>
          </a:p>
        </p:txBody>
      </p:sp>
      <p:cxnSp>
        <p:nvCxnSpPr>
          <p:cNvPr id="14" name="Straight Connector 13"/>
          <p:cNvCxnSpPr/>
          <p:nvPr/>
        </p:nvCxnSpPr>
        <p:spPr>
          <a:xfrm flipV="1">
            <a:off x="3505200" y="2709368"/>
            <a:ext cx="6096000" cy="79583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51590" y="2624633"/>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nvGrpSpPr>
          <p:cNvPr id="17" name="Group 16"/>
          <p:cNvGrpSpPr/>
          <p:nvPr/>
        </p:nvGrpSpPr>
        <p:grpSpPr>
          <a:xfrm>
            <a:off x="3390900" y="3429000"/>
            <a:ext cx="6477000" cy="152400"/>
            <a:chOff x="1752600" y="3429000"/>
            <a:chExt cx="6477000" cy="152400"/>
          </a:xfrm>
        </p:grpSpPr>
        <p:sp>
          <p:nvSpPr>
            <p:cNvPr id="18" name="Oval 17"/>
            <p:cNvSpPr/>
            <p:nvPr/>
          </p:nvSpPr>
          <p:spPr>
            <a:xfrm>
              <a:off x="1752600" y="3429000"/>
              <a:ext cx="152400" cy="15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cxnSp>
          <p:nvCxnSpPr>
            <p:cNvPr id="19" name="Straight Connector 18"/>
            <p:cNvCxnSpPr>
              <a:stCxn id="18" idx="6"/>
            </p:cNvCxnSpPr>
            <p:nvPr/>
          </p:nvCxnSpPr>
          <p:spPr>
            <a:xfrm>
              <a:off x="1905000" y="3505200"/>
              <a:ext cx="6324600"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0512669" y="2505670"/>
            <a:ext cx="1336431" cy="923330"/>
          </a:xfrm>
          <a:prstGeom prst="rect">
            <a:avLst/>
          </a:prstGeom>
          <a:noFill/>
        </p:spPr>
        <p:txBody>
          <a:bodyPr wrap="square" rtlCol="0">
            <a:spAutoFit/>
          </a:bodyPr>
          <a:lstStyle/>
          <a:p>
            <a:r>
              <a:rPr lang="en-US" dirty="0"/>
              <a:t>2025 growth projection </a:t>
            </a:r>
          </a:p>
        </p:txBody>
      </p:sp>
      <p:sp>
        <p:nvSpPr>
          <p:cNvPr id="4" name="TextBox 3"/>
          <p:cNvSpPr txBox="1"/>
          <p:nvPr/>
        </p:nvSpPr>
        <p:spPr>
          <a:xfrm>
            <a:off x="10536702" y="3505200"/>
            <a:ext cx="1378633" cy="2585323"/>
          </a:xfrm>
          <a:prstGeom prst="rect">
            <a:avLst/>
          </a:prstGeom>
          <a:noFill/>
        </p:spPr>
        <p:txBody>
          <a:bodyPr wrap="square" rtlCol="0">
            <a:spAutoFit/>
          </a:bodyPr>
          <a:lstStyle/>
          <a:p>
            <a:r>
              <a:rPr lang="en-US" dirty="0"/>
              <a:t>Load reductions necessary to meet the 2025 Phase III WIP Planning Target (lock box)</a:t>
            </a:r>
          </a:p>
        </p:txBody>
      </p:sp>
    </p:spTree>
    <p:extLst>
      <p:ext uri="{BB962C8B-B14F-4D97-AF65-F5344CB8AC3E}">
        <p14:creationId xmlns:p14="http://schemas.microsoft.com/office/powerpoint/2010/main" val="96595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55" y="164159"/>
            <a:ext cx="10515600" cy="1325563"/>
          </a:xfrm>
        </p:spPr>
        <p:txBody>
          <a:bodyPr/>
          <a:lstStyle/>
          <a:p>
            <a:pPr algn="ctr"/>
            <a:r>
              <a:rPr lang="en-US" b="1" dirty="0"/>
              <a:t>Climate Change Policy Decisions </a:t>
            </a:r>
          </a:p>
        </p:txBody>
      </p:sp>
      <p:sp>
        <p:nvSpPr>
          <p:cNvPr id="3" name="Content Placeholder 2"/>
          <p:cNvSpPr>
            <a:spLocks noGrp="1"/>
          </p:cNvSpPr>
          <p:nvPr>
            <p:ph idx="1"/>
          </p:nvPr>
        </p:nvSpPr>
        <p:spPr>
          <a:xfrm>
            <a:off x="1045355" y="1489722"/>
            <a:ext cx="10233800" cy="5284301"/>
          </a:xfrm>
        </p:spPr>
        <p:txBody>
          <a:bodyPr>
            <a:normAutofit/>
          </a:bodyPr>
          <a:lstStyle/>
          <a:p>
            <a:r>
              <a:rPr lang="en-US" dirty="0">
                <a:solidFill>
                  <a:schemeClr val="tx1"/>
                </a:solidFill>
              </a:rPr>
              <a:t>The Partnership will decide by Fall 2017 whether to address climate change considerations:</a:t>
            </a:r>
          </a:p>
          <a:p>
            <a:pPr marL="0" indent="0">
              <a:buNone/>
            </a:pPr>
            <a:endParaRPr lang="en-US" dirty="0">
              <a:solidFill>
                <a:schemeClr val="tx1"/>
              </a:solidFill>
            </a:endParaRPr>
          </a:p>
          <a:p>
            <a:pPr lvl="1"/>
            <a:r>
              <a:rPr lang="en-US" b="1" dirty="0">
                <a:solidFill>
                  <a:schemeClr val="tx1"/>
                </a:solidFill>
              </a:rPr>
              <a:t>Quantitatively</a:t>
            </a:r>
            <a:r>
              <a:rPr lang="en-US" dirty="0">
                <a:solidFill>
                  <a:schemeClr val="tx1"/>
                </a:solidFill>
              </a:rPr>
              <a:t> – accounting for additional loads due to climate change impacts projected through 2025 in the Phase III WIPs</a:t>
            </a:r>
          </a:p>
          <a:p>
            <a:pPr marL="457200" lvl="1" indent="0">
              <a:buNone/>
            </a:pPr>
            <a:endParaRPr lang="en-US" dirty="0">
              <a:solidFill>
                <a:schemeClr val="tx1"/>
              </a:solidFill>
            </a:endParaRPr>
          </a:p>
          <a:p>
            <a:pPr marL="457200" lvl="1" indent="0">
              <a:buNone/>
            </a:pPr>
            <a:r>
              <a:rPr lang="en-US" dirty="0">
                <a:solidFill>
                  <a:schemeClr val="tx1"/>
                </a:solidFill>
              </a:rPr>
              <a:t>AND/OR</a:t>
            </a:r>
          </a:p>
          <a:p>
            <a:pPr marL="457200" lvl="1" indent="0">
              <a:buNone/>
            </a:pPr>
            <a:endParaRPr lang="en-US" dirty="0">
              <a:solidFill>
                <a:schemeClr val="tx1"/>
              </a:solidFill>
            </a:endParaRPr>
          </a:p>
          <a:p>
            <a:pPr lvl="1"/>
            <a:r>
              <a:rPr lang="en-US" b="1" dirty="0">
                <a:solidFill>
                  <a:schemeClr val="tx1"/>
                </a:solidFill>
              </a:rPr>
              <a:t>Qualitatively</a:t>
            </a:r>
            <a:r>
              <a:rPr lang="en-US" dirty="0">
                <a:solidFill>
                  <a:schemeClr val="tx1"/>
                </a:solidFill>
              </a:rPr>
              <a:t> – adaptively manage climate change considerations through the implementation of BMPs (with climate resilient characteristics) through the Phase III WIPs and 2-year milestones </a:t>
            </a:r>
          </a:p>
          <a:p>
            <a:pPr marL="457200" lvl="1" indent="0">
              <a:buNone/>
            </a:pPr>
            <a:endParaRPr lang="en-US" dirty="0"/>
          </a:p>
        </p:txBody>
      </p:sp>
    </p:spTree>
    <p:extLst>
      <p:ext uri="{BB962C8B-B14F-4D97-AF65-F5344CB8AC3E}">
        <p14:creationId xmlns:p14="http://schemas.microsoft.com/office/powerpoint/2010/main" val="212840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15</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2"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1752600" y="457200"/>
            <a:ext cx="4343400" cy="2308324"/>
          </a:xfrm>
          <a:prstGeom prst="rect">
            <a:avLst/>
          </a:prstGeom>
          <a:noFill/>
        </p:spPr>
        <p:txBody>
          <a:bodyPr wrap="square" rtlCol="0">
            <a:spAutoFit/>
          </a:bodyPr>
          <a:lstStyle/>
          <a:p>
            <a:pPr algn="ctr" defTabSz="914400"/>
            <a:r>
              <a:rPr lang="en-US" sz="3600" b="1" kern="0" dirty="0">
                <a:solidFill>
                  <a:sysClr val="windowText" lastClr="000000"/>
                </a:solidFill>
              </a:rPr>
              <a:t>Midpoint Assessment</a:t>
            </a:r>
          </a:p>
          <a:p>
            <a:pPr algn="ctr" defTabSz="914400"/>
            <a:r>
              <a:rPr lang="en-US" sz="3600" b="1" kern="0" dirty="0">
                <a:solidFill>
                  <a:sysClr val="windowText" lastClr="000000"/>
                </a:solidFill>
              </a:rPr>
              <a:t>Challenges and Opportunities by State</a:t>
            </a:r>
          </a:p>
        </p:txBody>
      </p:sp>
      <p:sp>
        <p:nvSpPr>
          <p:cNvPr id="4" name="TextBox 3"/>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Tree>
    <p:extLst>
      <p:ext uri="{BB962C8B-B14F-4D97-AF65-F5344CB8AC3E}">
        <p14:creationId xmlns:p14="http://schemas.microsoft.com/office/powerpoint/2010/main" val="379375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16</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2"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1028700" y="435620"/>
            <a:ext cx="4343400" cy="4462760"/>
          </a:xfrm>
          <a:prstGeom prst="rect">
            <a:avLst/>
          </a:prstGeom>
          <a:noFill/>
        </p:spPr>
        <p:txBody>
          <a:bodyPr wrap="square" rtlCol="0">
            <a:spAutoFit/>
          </a:bodyPr>
          <a:lstStyle/>
          <a:p>
            <a:pPr algn="ctr" defTabSz="914400"/>
            <a:r>
              <a:rPr lang="en-US" sz="3200" b="1" kern="0" dirty="0">
                <a:solidFill>
                  <a:sysClr val="windowText" lastClr="000000"/>
                </a:solidFill>
              </a:rPr>
              <a:t>New York</a:t>
            </a:r>
          </a:p>
          <a:p>
            <a:pPr defTabSz="914400"/>
            <a:endParaRPr lang="en-US" kern="0" dirty="0">
              <a:solidFill>
                <a:sysClr val="windowText" lastClr="000000"/>
              </a:solidFill>
            </a:endParaRPr>
          </a:p>
          <a:p>
            <a:pPr defTabSz="914400"/>
            <a:r>
              <a:rPr lang="en-US" u="sng" kern="0" dirty="0">
                <a:solidFill>
                  <a:sysClr val="windowText" lastClr="000000"/>
                </a:solidFill>
              </a:rPr>
              <a:t>Challenges</a:t>
            </a:r>
          </a:p>
          <a:p>
            <a:pPr marL="285750" indent="-285750" defTabSz="914400">
              <a:buFont typeface="Arial" panose="020B0604020202020204" pitchFamily="34" charset="0"/>
              <a:buChar char="•"/>
            </a:pPr>
            <a:r>
              <a:rPr lang="en-US" kern="0" dirty="0">
                <a:solidFill>
                  <a:sysClr val="windowText" lastClr="000000"/>
                </a:solidFill>
              </a:rPr>
              <a:t>Further reductions from wastewater</a:t>
            </a:r>
          </a:p>
          <a:p>
            <a:pPr marL="285750" indent="-285750" defTabSz="914400">
              <a:buFont typeface="Arial" panose="020B0604020202020204" pitchFamily="34" charset="0"/>
              <a:buChar char="•"/>
            </a:pPr>
            <a:r>
              <a:rPr lang="en-US" kern="0" dirty="0">
                <a:solidFill>
                  <a:sysClr val="windowText" lastClr="000000"/>
                </a:solidFill>
              </a:rPr>
              <a:t>Consistent source of ag cost share $</a:t>
            </a:r>
          </a:p>
          <a:p>
            <a:pPr marL="285750" indent="-285750" defTabSz="914400">
              <a:buFont typeface="Arial" panose="020B0604020202020204" pitchFamily="34" charset="0"/>
              <a:buChar char="•"/>
            </a:pPr>
            <a:r>
              <a:rPr lang="en-US" kern="0" dirty="0">
                <a:solidFill>
                  <a:sysClr val="windowText" lastClr="000000"/>
                </a:solidFill>
              </a:rPr>
              <a:t>Opportunity        targeted </a:t>
            </a:r>
          </a:p>
          <a:p>
            <a:pPr marL="285750" indent="-285750" defTabSz="914400">
              <a:buFont typeface="Arial" panose="020B0604020202020204" pitchFamily="34" charset="0"/>
              <a:buChar char="•"/>
            </a:pPr>
            <a:r>
              <a:rPr lang="en-US" kern="0" dirty="0">
                <a:solidFill>
                  <a:sysClr val="windowText" lastClr="000000"/>
                </a:solidFill>
              </a:rPr>
              <a:t>Pounds reduced to get to one less pound delivered to the Bay</a:t>
            </a:r>
          </a:p>
          <a:p>
            <a:pPr defTabSz="914400"/>
            <a:endParaRPr lang="en-US" kern="0" dirty="0">
              <a:solidFill>
                <a:sysClr val="windowText" lastClr="000000"/>
              </a:solidFill>
            </a:endParaRPr>
          </a:p>
          <a:p>
            <a:pPr defTabSz="914400"/>
            <a:r>
              <a:rPr lang="en-US" u="sng" kern="0" dirty="0">
                <a:solidFill>
                  <a:sysClr val="windowText" lastClr="000000"/>
                </a:solidFill>
              </a:rPr>
              <a:t>Opportunities</a:t>
            </a:r>
          </a:p>
          <a:p>
            <a:pPr marL="285750" indent="-285750" defTabSz="914400">
              <a:buFont typeface="Arial" panose="020B0604020202020204" pitchFamily="34" charset="0"/>
              <a:buChar char="•"/>
            </a:pPr>
            <a:r>
              <a:rPr lang="en-US" kern="0" dirty="0">
                <a:solidFill>
                  <a:sysClr val="windowText" lastClr="000000"/>
                </a:solidFill>
              </a:rPr>
              <a:t>Upper Susquehanna Coalition</a:t>
            </a:r>
          </a:p>
          <a:p>
            <a:pPr marL="285750" indent="-285750" defTabSz="914400">
              <a:buFont typeface="Arial" panose="020B0604020202020204" pitchFamily="34" charset="0"/>
              <a:buChar char="•"/>
            </a:pPr>
            <a:r>
              <a:rPr lang="en-US" kern="0" dirty="0">
                <a:solidFill>
                  <a:sysClr val="windowText" lastClr="000000"/>
                </a:solidFill>
              </a:rPr>
              <a:t>Innovative approaches, practices and delivery</a:t>
            </a:r>
          </a:p>
          <a:p>
            <a:pPr marL="285750" indent="-285750" defTabSz="914400">
              <a:buFont typeface="Arial" panose="020B0604020202020204" pitchFamily="34" charset="0"/>
              <a:buChar char="•"/>
            </a:pPr>
            <a:r>
              <a:rPr lang="en-US" kern="0" dirty="0">
                <a:solidFill>
                  <a:sysClr val="windowText" lastClr="000000"/>
                </a:solidFill>
              </a:rPr>
              <a:t>Significant improving trends in local streams and rivers</a:t>
            </a:r>
          </a:p>
        </p:txBody>
      </p:sp>
      <p:sp>
        <p:nvSpPr>
          <p:cNvPr id="8" name="TextBox 7"/>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
        <p:nvSpPr>
          <p:cNvPr id="4" name="Right Arrow 3"/>
          <p:cNvSpPr/>
          <p:nvPr/>
        </p:nvSpPr>
        <p:spPr>
          <a:xfrm>
            <a:off x="2607212" y="2141538"/>
            <a:ext cx="304800" cy="16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5" name="Oval 4"/>
          <p:cNvSpPr/>
          <p:nvPr/>
        </p:nvSpPr>
        <p:spPr>
          <a:xfrm>
            <a:off x="7620000" y="1616076"/>
            <a:ext cx="2514600" cy="1050924"/>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Tree>
    <p:extLst>
      <p:ext uri="{BB962C8B-B14F-4D97-AF65-F5344CB8AC3E}">
        <p14:creationId xmlns:p14="http://schemas.microsoft.com/office/powerpoint/2010/main" val="231906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17</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2"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990600" y="457200"/>
            <a:ext cx="4343400" cy="5570756"/>
          </a:xfrm>
          <a:prstGeom prst="rect">
            <a:avLst/>
          </a:prstGeom>
          <a:noFill/>
        </p:spPr>
        <p:txBody>
          <a:bodyPr wrap="square" rtlCol="0">
            <a:spAutoFit/>
          </a:bodyPr>
          <a:lstStyle/>
          <a:p>
            <a:pPr algn="ctr" defTabSz="914400"/>
            <a:r>
              <a:rPr lang="en-US" sz="3200" b="1" kern="0" dirty="0">
                <a:solidFill>
                  <a:sysClr val="windowText" lastClr="000000"/>
                </a:solidFill>
              </a:rPr>
              <a:t>Pennsylvania</a:t>
            </a:r>
          </a:p>
          <a:p>
            <a:pPr defTabSz="914400"/>
            <a:endParaRPr lang="en-US" kern="0" dirty="0">
              <a:solidFill>
                <a:sysClr val="windowText" lastClr="000000"/>
              </a:solidFill>
            </a:endParaRPr>
          </a:p>
          <a:p>
            <a:pPr defTabSz="914400"/>
            <a:r>
              <a:rPr lang="en-US" u="sng" kern="0" dirty="0">
                <a:solidFill>
                  <a:sysClr val="windowText" lastClr="000000"/>
                </a:solidFill>
              </a:rPr>
              <a:t>Challenges</a:t>
            </a:r>
          </a:p>
          <a:p>
            <a:pPr marL="285750" indent="-285750" defTabSz="914400">
              <a:buFont typeface="Arial" panose="020B0604020202020204" pitchFamily="34" charset="0"/>
              <a:buChar char="•"/>
            </a:pPr>
            <a:r>
              <a:rPr lang="en-US" kern="0" dirty="0">
                <a:solidFill>
                  <a:sysClr val="windowText" lastClr="000000"/>
                </a:solidFill>
              </a:rPr>
              <a:t>34 million pound nitrogen    deficit</a:t>
            </a:r>
          </a:p>
          <a:p>
            <a:pPr marL="285750" indent="-285750" defTabSz="914400">
              <a:buFont typeface="Arial" panose="020B0604020202020204" pitchFamily="34" charset="0"/>
              <a:buChar char="•"/>
            </a:pPr>
            <a:r>
              <a:rPr lang="en-US" kern="0" dirty="0">
                <a:solidFill>
                  <a:sysClr val="windowText" lastClr="000000"/>
                </a:solidFill>
              </a:rPr>
              <a:t>Unachievable stormwater goals</a:t>
            </a:r>
          </a:p>
          <a:p>
            <a:pPr marL="285750" indent="-285750" defTabSz="914400">
              <a:buFont typeface="Arial" panose="020B0604020202020204" pitchFamily="34" charset="0"/>
              <a:buChar char="•"/>
            </a:pPr>
            <a:r>
              <a:rPr lang="en-US" kern="0" dirty="0">
                <a:solidFill>
                  <a:sysClr val="windowText" lastClr="000000"/>
                </a:solidFill>
              </a:rPr>
              <a:t>Over 90% needs to come from ag</a:t>
            </a:r>
          </a:p>
          <a:p>
            <a:pPr marL="285750" indent="-285750" defTabSz="914400">
              <a:buFont typeface="Arial" panose="020B0604020202020204" pitchFamily="34" charset="0"/>
              <a:buChar char="•"/>
            </a:pPr>
            <a:r>
              <a:rPr lang="en-US" kern="0" dirty="0">
                <a:solidFill>
                  <a:sysClr val="windowText" lastClr="000000"/>
                </a:solidFill>
              </a:rPr>
              <a:t>No dedicated state ag cost share $</a:t>
            </a:r>
          </a:p>
          <a:p>
            <a:pPr marL="285750" indent="-285750" defTabSz="914400">
              <a:buFont typeface="Arial" panose="020B0604020202020204" pitchFamily="34" charset="0"/>
              <a:buChar char="•"/>
            </a:pPr>
            <a:r>
              <a:rPr lang="en-US" kern="0" dirty="0">
                <a:solidFill>
                  <a:sysClr val="windowText" lastClr="000000"/>
                </a:solidFill>
              </a:rPr>
              <a:t>Lacking programmatic capacity</a:t>
            </a:r>
          </a:p>
          <a:p>
            <a:pPr marL="285750" indent="-285750" defTabSz="914400">
              <a:buFont typeface="Arial" panose="020B0604020202020204" pitchFamily="34" charset="0"/>
              <a:buChar char="•"/>
            </a:pPr>
            <a:r>
              <a:rPr lang="en-US" kern="0" dirty="0">
                <a:solidFill>
                  <a:sysClr val="windowText" lastClr="000000"/>
                </a:solidFill>
              </a:rPr>
              <a:t>Need more boots on the ground</a:t>
            </a:r>
          </a:p>
          <a:p>
            <a:pPr marL="285750" indent="-285750" defTabSz="914400">
              <a:buFont typeface="Arial" panose="020B0604020202020204" pitchFamily="34" charset="0"/>
              <a:buChar char="•"/>
            </a:pPr>
            <a:r>
              <a:rPr lang="en-US" kern="0" dirty="0">
                <a:solidFill>
                  <a:sysClr val="windowText" lastClr="000000"/>
                </a:solidFill>
              </a:rPr>
              <a:t>Minimal enforcement of existing laws; level of compliance not known</a:t>
            </a:r>
          </a:p>
          <a:p>
            <a:pPr marL="285750" indent="-285750" defTabSz="914400">
              <a:buFont typeface="Arial" panose="020B0604020202020204" pitchFamily="34" charset="0"/>
              <a:buChar char="•"/>
            </a:pPr>
            <a:endParaRPr lang="en-US" kern="0" dirty="0">
              <a:solidFill>
                <a:sysClr val="windowText" lastClr="000000"/>
              </a:solidFill>
            </a:endParaRPr>
          </a:p>
          <a:p>
            <a:pPr defTabSz="914400"/>
            <a:r>
              <a:rPr lang="en-US" u="sng" kern="0" dirty="0">
                <a:solidFill>
                  <a:sysClr val="windowText" lastClr="000000"/>
                </a:solidFill>
              </a:rPr>
              <a:t>Opportunities</a:t>
            </a:r>
          </a:p>
          <a:p>
            <a:pPr marL="285750" indent="-285750" defTabSz="914400">
              <a:buFont typeface="Arial" panose="020B0604020202020204" pitchFamily="34" charset="0"/>
              <a:buChar char="•"/>
            </a:pPr>
            <a:r>
              <a:rPr lang="en-US" kern="0" dirty="0">
                <a:solidFill>
                  <a:sysClr val="windowText" lastClr="000000"/>
                </a:solidFill>
              </a:rPr>
              <a:t>Improving trends across most rivers</a:t>
            </a:r>
          </a:p>
          <a:p>
            <a:pPr marL="285750" indent="-285750" defTabSz="914400">
              <a:buFont typeface="Arial" panose="020B0604020202020204" pitchFamily="34" charset="0"/>
              <a:buChar char="•"/>
            </a:pPr>
            <a:r>
              <a:rPr lang="en-US" kern="0" dirty="0">
                <a:solidFill>
                  <a:sysClr val="windowText" lastClr="000000"/>
                </a:solidFill>
              </a:rPr>
              <a:t>Solid state regulations</a:t>
            </a:r>
          </a:p>
          <a:p>
            <a:pPr marL="285750" indent="-285750" defTabSz="914400">
              <a:buFont typeface="Arial" panose="020B0604020202020204" pitchFamily="34" charset="0"/>
              <a:buChar char="•"/>
            </a:pPr>
            <a:r>
              <a:rPr lang="en-US" kern="0" dirty="0">
                <a:solidFill>
                  <a:sysClr val="windowText" lastClr="000000"/>
                </a:solidFill>
              </a:rPr>
              <a:t>Shared vision from “PA in the Balance” conference</a:t>
            </a:r>
          </a:p>
          <a:p>
            <a:pPr marL="285750" indent="-285750" defTabSz="914400">
              <a:buFont typeface="Arial" panose="020B0604020202020204" pitchFamily="34" charset="0"/>
              <a:buChar char="•"/>
            </a:pPr>
            <a:r>
              <a:rPr lang="en-US" kern="0" dirty="0">
                <a:solidFill>
                  <a:sysClr val="windowText" lastClr="000000"/>
                </a:solidFill>
              </a:rPr>
              <a:t>Ag, natural resources critical to local and state economies</a:t>
            </a:r>
          </a:p>
        </p:txBody>
      </p:sp>
      <p:sp>
        <p:nvSpPr>
          <p:cNvPr id="8" name="TextBox 7"/>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
        <p:nvSpPr>
          <p:cNvPr id="5" name="Oval 4"/>
          <p:cNvSpPr/>
          <p:nvPr/>
        </p:nvSpPr>
        <p:spPr>
          <a:xfrm>
            <a:off x="6705600" y="2133600"/>
            <a:ext cx="3200400" cy="2509361"/>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9" name="Right Arrow 8"/>
          <p:cNvSpPr/>
          <p:nvPr/>
        </p:nvSpPr>
        <p:spPr>
          <a:xfrm rot="5400000">
            <a:off x="3771900" y="1616287"/>
            <a:ext cx="220653" cy="160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Tree>
    <p:extLst>
      <p:ext uri="{BB962C8B-B14F-4D97-AF65-F5344CB8AC3E}">
        <p14:creationId xmlns:p14="http://schemas.microsoft.com/office/powerpoint/2010/main" val="370166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18</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2"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1007012" y="486962"/>
            <a:ext cx="4343400" cy="4185761"/>
          </a:xfrm>
          <a:prstGeom prst="rect">
            <a:avLst/>
          </a:prstGeom>
          <a:noFill/>
        </p:spPr>
        <p:txBody>
          <a:bodyPr wrap="square" rtlCol="0">
            <a:spAutoFit/>
          </a:bodyPr>
          <a:lstStyle/>
          <a:p>
            <a:pPr algn="ctr" defTabSz="914400"/>
            <a:r>
              <a:rPr lang="en-US" sz="3200" b="1" kern="0" dirty="0">
                <a:solidFill>
                  <a:sysClr val="windowText" lastClr="000000"/>
                </a:solidFill>
              </a:rPr>
              <a:t>West Virginia</a:t>
            </a:r>
          </a:p>
          <a:p>
            <a:pPr defTabSz="914400"/>
            <a:endParaRPr lang="en-US" kern="0" dirty="0">
              <a:solidFill>
                <a:sysClr val="windowText" lastClr="000000"/>
              </a:solidFill>
            </a:endParaRPr>
          </a:p>
          <a:p>
            <a:pPr defTabSz="914400"/>
            <a:r>
              <a:rPr lang="en-US" u="sng" kern="0" dirty="0">
                <a:solidFill>
                  <a:sysClr val="windowText" lastClr="000000"/>
                </a:solidFill>
              </a:rPr>
              <a:t>Challenges</a:t>
            </a:r>
          </a:p>
          <a:p>
            <a:pPr marL="285750" indent="-285750" defTabSz="914400">
              <a:buFont typeface="Arial" panose="020B0604020202020204" pitchFamily="34" charset="0"/>
              <a:buChar char="•"/>
            </a:pPr>
            <a:r>
              <a:rPr lang="en-US" kern="0" dirty="0">
                <a:solidFill>
                  <a:sysClr val="windowText" lastClr="000000"/>
                </a:solidFill>
              </a:rPr>
              <a:t>Possible cuts in federal cost share</a:t>
            </a:r>
          </a:p>
          <a:p>
            <a:pPr defTabSz="914400"/>
            <a:endParaRPr lang="en-US" kern="0" dirty="0">
              <a:solidFill>
                <a:sysClr val="windowText" lastClr="000000"/>
              </a:solidFill>
            </a:endParaRPr>
          </a:p>
          <a:p>
            <a:pPr defTabSz="914400"/>
            <a:r>
              <a:rPr lang="en-US" u="sng" kern="0" dirty="0">
                <a:solidFill>
                  <a:sysClr val="windowText" lastClr="000000"/>
                </a:solidFill>
              </a:rPr>
              <a:t>Opportunities</a:t>
            </a:r>
          </a:p>
          <a:p>
            <a:pPr marL="285750" indent="-285750" defTabSz="914400">
              <a:buFont typeface="Arial" panose="020B0604020202020204" pitchFamily="34" charset="0"/>
              <a:buChar char="•"/>
            </a:pPr>
            <a:r>
              <a:rPr lang="en-US" kern="0" dirty="0">
                <a:solidFill>
                  <a:sysClr val="windowText" lastClr="000000"/>
                </a:solidFill>
              </a:rPr>
              <a:t>Motivated to demonstrate voluntary approach can work</a:t>
            </a:r>
          </a:p>
          <a:p>
            <a:pPr marL="285750" indent="-285750" defTabSz="914400">
              <a:buFont typeface="Arial" panose="020B0604020202020204" pitchFamily="34" charset="0"/>
              <a:buChar char="•"/>
            </a:pPr>
            <a:r>
              <a:rPr lang="en-US" kern="0" dirty="0">
                <a:solidFill>
                  <a:sysClr val="windowText" lastClr="000000"/>
                </a:solidFill>
              </a:rPr>
              <a:t>Wastewater goals achieved ahead of schedule</a:t>
            </a:r>
          </a:p>
          <a:p>
            <a:pPr marL="285750" indent="-285750" defTabSz="914400">
              <a:buFont typeface="Arial" panose="020B0604020202020204" pitchFamily="34" charset="0"/>
              <a:buChar char="•"/>
            </a:pPr>
            <a:r>
              <a:rPr lang="en-US" kern="0" dirty="0">
                <a:solidFill>
                  <a:sysClr val="windowText" lastClr="000000"/>
                </a:solidFill>
              </a:rPr>
              <a:t>Significant improving trends in local streams and rivers</a:t>
            </a:r>
          </a:p>
          <a:p>
            <a:pPr marL="285750" indent="-285750" defTabSz="914400">
              <a:buFont typeface="Arial" panose="020B0604020202020204" pitchFamily="34" charset="0"/>
              <a:buChar char="•"/>
            </a:pPr>
            <a:r>
              <a:rPr lang="en-US" kern="0" dirty="0">
                <a:solidFill>
                  <a:sysClr val="windowText" lastClr="000000"/>
                </a:solidFill>
              </a:rPr>
              <a:t>Possible nitrogen for phosphorus exchanges</a:t>
            </a:r>
          </a:p>
        </p:txBody>
      </p:sp>
      <p:sp>
        <p:nvSpPr>
          <p:cNvPr id="8" name="TextBox 7"/>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
        <p:nvSpPr>
          <p:cNvPr id="5" name="Oval 4"/>
          <p:cNvSpPr/>
          <p:nvPr/>
        </p:nvSpPr>
        <p:spPr>
          <a:xfrm>
            <a:off x="6477000" y="4130800"/>
            <a:ext cx="1600200" cy="1279400"/>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Tree>
    <p:extLst>
      <p:ext uri="{BB962C8B-B14F-4D97-AF65-F5344CB8AC3E}">
        <p14:creationId xmlns:p14="http://schemas.microsoft.com/office/powerpoint/2010/main" val="119061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19</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2"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764017" y="595262"/>
            <a:ext cx="4343400" cy="4462760"/>
          </a:xfrm>
          <a:prstGeom prst="rect">
            <a:avLst/>
          </a:prstGeom>
          <a:noFill/>
        </p:spPr>
        <p:txBody>
          <a:bodyPr wrap="square" rtlCol="0">
            <a:spAutoFit/>
          </a:bodyPr>
          <a:lstStyle/>
          <a:p>
            <a:pPr algn="ctr" defTabSz="914400"/>
            <a:r>
              <a:rPr lang="en-US" sz="3200" b="1" kern="0" dirty="0">
                <a:solidFill>
                  <a:sysClr val="windowText" lastClr="000000"/>
                </a:solidFill>
              </a:rPr>
              <a:t>Maryland</a:t>
            </a:r>
          </a:p>
          <a:p>
            <a:pPr defTabSz="914400"/>
            <a:endParaRPr lang="en-US" kern="0" dirty="0">
              <a:solidFill>
                <a:sysClr val="windowText" lastClr="000000"/>
              </a:solidFill>
            </a:endParaRPr>
          </a:p>
          <a:p>
            <a:pPr defTabSz="914400"/>
            <a:r>
              <a:rPr lang="en-US" u="sng" kern="0" dirty="0">
                <a:solidFill>
                  <a:sysClr val="windowText" lastClr="000000"/>
                </a:solidFill>
              </a:rPr>
              <a:t>Challenges</a:t>
            </a:r>
          </a:p>
          <a:p>
            <a:pPr marL="285750" indent="-285750" defTabSz="914400">
              <a:buFont typeface="Arial" panose="020B0604020202020204" pitchFamily="34" charset="0"/>
              <a:buChar char="•"/>
            </a:pPr>
            <a:r>
              <a:rPr lang="en-US" kern="0" dirty="0">
                <a:solidFill>
                  <a:sysClr val="windowText" lastClr="000000"/>
                </a:solidFill>
              </a:rPr>
              <a:t>Achieving stormwater goals by 2025</a:t>
            </a:r>
          </a:p>
          <a:p>
            <a:pPr marL="285750" indent="-285750" defTabSz="914400">
              <a:buFont typeface="Arial" panose="020B0604020202020204" pitchFamily="34" charset="0"/>
              <a:buChar char="•"/>
            </a:pPr>
            <a:r>
              <a:rPr lang="en-US" kern="0" dirty="0">
                <a:solidFill>
                  <a:sysClr val="windowText" lastClr="000000"/>
                </a:solidFill>
              </a:rPr>
              <a:t>Phosphorus saturated soils, groundwater lags on Eastern Shore</a:t>
            </a:r>
          </a:p>
          <a:p>
            <a:pPr marL="285750" indent="-285750" defTabSz="914400">
              <a:buFont typeface="Arial" panose="020B0604020202020204" pitchFamily="34" charset="0"/>
              <a:buChar char="•"/>
            </a:pPr>
            <a:r>
              <a:rPr lang="en-US" kern="0" dirty="0">
                <a:solidFill>
                  <a:sysClr val="windowText" lastClr="000000"/>
                </a:solidFill>
              </a:rPr>
              <a:t>Must achieve WQ standards in each of 54 Bay segments</a:t>
            </a:r>
          </a:p>
          <a:p>
            <a:pPr defTabSz="914400"/>
            <a:endParaRPr lang="en-US" kern="0" dirty="0">
              <a:solidFill>
                <a:sysClr val="windowText" lastClr="000000"/>
              </a:solidFill>
            </a:endParaRPr>
          </a:p>
          <a:p>
            <a:pPr defTabSz="914400"/>
            <a:r>
              <a:rPr lang="en-US" u="sng" kern="0" dirty="0">
                <a:solidFill>
                  <a:sysClr val="windowText" lastClr="000000"/>
                </a:solidFill>
              </a:rPr>
              <a:t>Opportunities</a:t>
            </a:r>
          </a:p>
          <a:p>
            <a:pPr marL="285750" indent="-285750" defTabSz="914400">
              <a:buFont typeface="Arial" panose="020B0604020202020204" pitchFamily="34" charset="0"/>
              <a:buChar char="•"/>
            </a:pPr>
            <a:r>
              <a:rPr lang="en-US" kern="0" dirty="0">
                <a:solidFill>
                  <a:sysClr val="windowText" lastClr="000000"/>
                </a:solidFill>
              </a:rPr>
              <a:t>Significant improving Bay WQ trends</a:t>
            </a:r>
          </a:p>
          <a:p>
            <a:pPr marL="285750" indent="-285750" defTabSz="914400">
              <a:buFont typeface="Arial" panose="020B0604020202020204" pitchFamily="34" charset="0"/>
              <a:buChar char="•"/>
            </a:pPr>
            <a:r>
              <a:rPr lang="en-US" kern="0" dirty="0">
                <a:solidFill>
                  <a:sysClr val="windowText" lastClr="000000"/>
                </a:solidFill>
              </a:rPr>
              <a:t>Excess capacity in wastewater sector</a:t>
            </a:r>
          </a:p>
          <a:p>
            <a:pPr marL="285750" indent="-285750" defTabSz="914400">
              <a:buFont typeface="Arial" panose="020B0604020202020204" pitchFamily="34" charset="0"/>
              <a:buChar char="•"/>
            </a:pPr>
            <a:r>
              <a:rPr lang="en-US" kern="0" dirty="0">
                <a:solidFill>
                  <a:sysClr val="windowText" lastClr="000000"/>
                </a:solidFill>
              </a:rPr>
              <a:t>Solid financing programs in place and working</a:t>
            </a:r>
          </a:p>
          <a:p>
            <a:pPr marL="285750" indent="-285750" defTabSz="914400">
              <a:buFont typeface="Arial" panose="020B0604020202020204" pitchFamily="34" charset="0"/>
              <a:buChar char="•"/>
            </a:pPr>
            <a:r>
              <a:rPr lang="en-US" kern="0" dirty="0">
                <a:solidFill>
                  <a:sysClr val="windowText" lastClr="000000"/>
                </a:solidFill>
              </a:rPr>
              <a:t>Engaged local county, municipal partners</a:t>
            </a:r>
          </a:p>
        </p:txBody>
      </p:sp>
      <p:sp>
        <p:nvSpPr>
          <p:cNvPr id="8" name="TextBox 7"/>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
        <p:nvSpPr>
          <p:cNvPr id="5" name="Oval 4"/>
          <p:cNvSpPr/>
          <p:nvPr/>
        </p:nvSpPr>
        <p:spPr>
          <a:xfrm>
            <a:off x="6618194" y="4007098"/>
            <a:ext cx="2906806" cy="1631703"/>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Tree>
    <p:extLst>
      <p:ext uri="{BB962C8B-B14F-4D97-AF65-F5344CB8AC3E}">
        <p14:creationId xmlns:p14="http://schemas.microsoft.com/office/powerpoint/2010/main" val="38211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the Midpoint Assessment?</a:t>
            </a:r>
          </a:p>
        </p:txBody>
      </p:sp>
      <p:sp>
        <p:nvSpPr>
          <p:cNvPr id="3" name="Content Placeholder 2"/>
          <p:cNvSpPr>
            <a:spLocks noGrp="1"/>
          </p:cNvSpPr>
          <p:nvPr>
            <p:ph idx="1"/>
          </p:nvPr>
        </p:nvSpPr>
        <p:spPr/>
        <p:txBody>
          <a:bodyPr/>
          <a:lstStyle/>
          <a:p>
            <a:r>
              <a:rPr lang="en-US" dirty="0">
                <a:solidFill>
                  <a:schemeClr val="tx1"/>
                </a:solidFill>
              </a:rPr>
              <a:t>Review of progress towards meeting the 2017 60% interim target and the 2025 Chesapeake Bay TMDL goal</a:t>
            </a:r>
          </a:p>
          <a:p>
            <a:pPr marL="0" indent="0">
              <a:buNone/>
            </a:pPr>
            <a:endParaRPr lang="en-US" dirty="0">
              <a:solidFill>
                <a:schemeClr val="tx1"/>
              </a:solidFill>
            </a:endParaRPr>
          </a:p>
          <a:p>
            <a:r>
              <a:rPr lang="en-US" dirty="0">
                <a:solidFill>
                  <a:schemeClr val="tx1"/>
                </a:solidFill>
              </a:rPr>
              <a:t>Optimize implementation of the Bay jurisdictions’ WIPs and ensure we’re on track for development of Phase III WIPs</a:t>
            </a:r>
          </a:p>
          <a:p>
            <a:pPr marL="0" indent="0">
              <a:buNone/>
            </a:pPr>
            <a:endParaRPr lang="en-US" dirty="0">
              <a:solidFill>
                <a:schemeClr val="tx1"/>
              </a:solidFill>
            </a:endParaRPr>
          </a:p>
          <a:p>
            <a:r>
              <a:rPr lang="en-US" dirty="0">
                <a:solidFill>
                  <a:schemeClr val="tx1"/>
                </a:solidFill>
              </a:rPr>
              <a:t>Gather, review, and incorporate new data and science into the Partnership’s decision support tools</a:t>
            </a:r>
          </a:p>
        </p:txBody>
      </p:sp>
    </p:spTree>
    <p:extLst>
      <p:ext uri="{BB962C8B-B14F-4D97-AF65-F5344CB8AC3E}">
        <p14:creationId xmlns:p14="http://schemas.microsoft.com/office/powerpoint/2010/main" val="1317503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20</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3"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964809" y="732825"/>
            <a:ext cx="4343400" cy="4185761"/>
          </a:xfrm>
          <a:prstGeom prst="rect">
            <a:avLst/>
          </a:prstGeom>
          <a:noFill/>
        </p:spPr>
        <p:txBody>
          <a:bodyPr wrap="square" rtlCol="0">
            <a:spAutoFit/>
          </a:bodyPr>
          <a:lstStyle/>
          <a:p>
            <a:pPr algn="ctr" defTabSz="914400"/>
            <a:r>
              <a:rPr lang="en-US" sz="3200" b="1" kern="0" dirty="0">
                <a:solidFill>
                  <a:sysClr val="windowText" lastClr="000000"/>
                </a:solidFill>
              </a:rPr>
              <a:t>District of Columbia</a:t>
            </a:r>
          </a:p>
          <a:p>
            <a:pPr defTabSz="914400"/>
            <a:endParaRPr lang="en-US" kern="0" dirty="0">
              <a:solidFill>
                <a:sysClr val="windowText" lastClr="000000"/>
              </a:solidFill>
            </a:endParaRPr>
          </a:p>
          <a:p>
            <a:pPr defTabSz="914400"/>
            <a:r>
              <a:rPr lang="en-US" u="sng" kern="0" dirty="0">
                <a:solidFill>
                  <a:sysClr val="windowText" lastClr="000000"/>
                </a:solidFill>
              </a:rPr>
              <a:t>Challenges</a:t>
            </a:r>
          </a:p>
          <a:p>
            <a:pPr marL="285750" indent="-285750" defTabSz="914400">
              <a:buFont typeface="Arial" panose="020B0604020202020204" pitchFamily="34" charset="0"/>
              <a:buChar char="•"/>
            </a:pPr>
            <a:r>
              <a:rPr lang="en-US" kern="0" dirty="0">
                <a:solidFill>
                  <a:sysClr val="windowText" lastClr="000000"/>
                </a:solidFill>
              </a:rPr>
              <a:t>Keep on track with Blue Plains upgrade</a:t>
            </a:r>
          </a:p>
          <a:p>
            <a:pPr marL="285750" indent="-285750" defTabSz="914400">
              <a:buFont typeface="Arial" panose="020B0604020202020204" pitchFamily="34" charset="0"/>
              <a:buChar char="•"/>
            </a:pPr>
            <a:r>
              <a:rPr lang="en-US" kern="0" dirty="0">
                <a:solidFill>
                  <a:sysClr val="windowText" lastClr="000000"/>
                </a:solidFill>
              </a:rPr>
              <a:t>Ensure wastewater data reporting and tracking is consistent with revised Blue Plains permit </a:t>
            </a:r>
          </a:p>
          <a:p>
            <a:pPr defTabSz="914400"/>
            <a:endParaRPr lang="en-US" kern="0" dirty="0">
              <a:solidFill>
                <a:sysClr val="windowText" lastClr="000000"/>
              </a:solidFill>
            </a:endParaRPr>
          </a:p>
          <a:p>
            <a:pPr defTabSz="914400"/>
            <a:r>
              <a:rPr lang="en-US" u="sng" kern="0" dirty="0">
                <a:solidFill>
                  <a:sysClr val="windowText" lastClr="000000"/>
                </a:solidFill>
              </a:rPr>
              <a:t>Opportunities</a:t>
            </a:r>
          </a:p>
          <a:p>
            <a:pPr marL="285750" indent="-285750" defTabSz="914400">
              <a:buFont typeface="Arial" panose="020B0604020202020204" pitchFamily="34" charset="0"/>
              <a:buChar char="•"/>
            </a:pPr>
            <a:r>
              <a:rPr lang="en-US" kern="0" dirty="0">
                <a:solidFill>
                  <a:sysClr val="windowText" lastClr="000000"/>
                </a:solidFill>
              </a:rPr>
              <a:t>Achieved 2025 nitrogen, phosphorus goals</a:t>
            </a:r>
          </a:p>
          <a:p>
            <a:pPr marL="285750" indent="-285750" defTabSz="914400">
              <a:buFont typeface="Arial" panose="020B0604020202020204" pitchFamily="34" charset="0"/>
              <a:buChar char="•"/>
            </a:pPr>
            <a:r>
              <a:rPr lang="en-US" kern="0" dirty="0">
                <a:solidFill>
                  <a:sysClr val="windowText" lastClr="000000"/>
                </a:solidFill>
              </a:rPr>
              <a:t>All sources are regulated</a:t>
            </a:r>
          </a:p>
          <a:p>
            <a:pPr marL="285750" indent="-285750" defTabSz="914400">
              <a:buFont typeface="Arial" panose="020B0604020202020204" pitchFamily="34" charset="0"/>
              <a:buChar char="•"/>
            </a:pPr>
            <a:r>
              <a:rPr lang="en-US" kern="0" dirty="0">
                <a:solidFill>
                  <a:sysClr val="windowText" lastClr="000000"/>
                </a:solidFill>
              </a:rPr>
              <a:t>Solid financing, regulatory infrastructure in place </a:t>
            </a:r>
          </a:p>
        </p:txBody>
      </p:sp>
      <p:sp>
        <p:nvSpPr>
          <p:cNvPr id="8" name="TextBox 7"/>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
        <p:nvSpPr>
          <p:cNvPr id="5" name="Oval 4"/>
          <p:cNvSpPr/>
          <p:nvPr/>
        </p:nvSpPr>
        <p:spPr>
          <a:xfrm>
            <a:off x="8001160" y="4681993"/>
            <a:ext cx="438150" cy="444279"/>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Tree>
    <p:extLst>
      <p:ext uri="{BB962C8B-B14F-4D97-AF65-F5344CB8AC3E}">
        <p14:creationId xmlns:p14="http://schemas.microsoft.com/office/powerpoint/2010/main" val="3139306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21</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2"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1077351" y="564484"/>
            <a:ext cx="4343400" cy="4185761"/>
          </a:xfrm>
          <a:prstGeom prst="rect">
            <a:avLst/>
          </a:prstGeom>
          <a:noFill/>
        </p:spPr>
        <p:txBody>
          <a:bodyPr wrap="square" rtlCol="0">
            <a:spAutoFit/>
          </a:bodyPr>
          <a:lstStyle/>
          <a:p>
            <a:pPr algn="ctr" defTabSz="914400"/>
            <a:r>
              <a:rPr lang="en-US" sz="3200" b="1" kern="0" dirty="0">
                <a:solidFill>
                  <a:sysClr val="windowText" lastClr="000000"/>
                </a:solidFill>
              </a:rPr>
              <a:t>Delaware</a:t>
            </a:r>
          </a:p>
          <a:p>
            <a:pPr defTabSz="914400"/>
            <a:endParaRPr lang="en-US" kern="0" dirty="0">
              <a:solidFill>
                <a:sysClr val="windowText" lastClr="000000"/>
              </a:solidFill>
            </a:endParaRPr>
          </a:p>
          <a:p>
            <a:pPr defTabSz="914400"/>
            <a:r>
              <a:rPr lang="en-US" u="sng" kern="0" dirty="0">
                <a:solidFill>
                  <a:sysClr val="windowText" lastClr="000000"/>
                </a:solidFill>
              </a:rPr>
              <a:t>Challenges</a:t>
            </a:r>
          </a:p>
          <a:p>
            <a:pPr marL="285750" indent="-285750" defTabSz="914400">
              <a:buFont typeface="Arial" panose="020B0604020202020204" pitchFamily="34" charset="0"/>
              <a:buChar char="•"/>
            </a:pPr>
            <a:r>
              <a:rPr lang="en-US" kern="0" dirty="0">
                <a:solidFill>
                  <a:sysClr val="windowText" lastClr="000000"/>
                </a:solidFill>
              </a:rPr>
              <a:t>Phosphorus saturated soils, groundwater lags on Eastern Shore</a:t>
            </a:r>
          </a:p>
          <a:p>
            <a:pPr marL="285750" indent="-285750" defTabSz="914400">
              <a:buFont typeface="Arial" panose="020B0604020202020204" pitchFamily="34" charset="0"/>
              <a:buChar char="•"/>
            </a:pPr>
            <a:r>
              <a:rPr lang="en-US" kern="0" dirty="0">
                <a:solidFill>
                  <a:sysClr val="windowText" lastClr="000000"/>
                </a:solidFill>
              </a:rPr>
              <a:t>Not on ag practice implementation trajectory to achieve nitrogen 2025 goals</a:t>
            </a:r>
          </a:p>
          <a:p>
            <a:pPr defTabSz="914400"/>
            <a:endParaRPr lang="en-US" kern="0" dirty="0">
              <a:solidFill>
                <a:sysClr val="windowText" lastClr="000000"/>
              </a:solidFill>
            </a:endParaRPr>
          </a:p>
          <a:p>
            <a:pPr defTabSz="914400"/>
            <a:r>
              <a:rPr lang="en-US" u="sng" kern="0" dirty="0">
                <a:solidFill>
                  <a:sysClr val="windowText" lastClr="000000"/>
                </a:solidFill>
              </a:rPr>
              <a:t>Opportunities</a:t>
            </a:r>
          </a:p>
          <a:p>
            <a:pPr marL="285750" indent="-285750" defTabSz="914400">
              <a:buFont typeface="Arial" panose="020B0604020202020204" pitchFamily="34" charset="0"/>
              <a:buChar char="•"/>
            </a:pPr>
            <a:r>
              <a:rPr lang="en-US" kern="0" dirty="0">
                <a:solidFill>
                  <a:sysClr val="windowText" lastClr="000000"/>
                </a:solidFill>
              </a:rPr>
              <a:t>Signs of improving trends</a:t>
            </a:r>
          </a:p>
          <a:p>
            <a:pPr marL="285750" indent="-285750" defTabSz="914400">
              <a:buFont typeface="Arial" panose="020B0604020202020204" pitchFamily="34" charset="0"/>
              <a:buChar char="•"/>
            </a:pPr>
            <a:r>
              <a:rPr lang="en-US" kern="0" dirty="0">
                <a:solidFill>
                  <a:sysClr val="windowText" lastClr="000000"/>
                </a:solidFill>
              </a:rPr>
              <a:t>Strong state watershed assessment/ planning system in place</a:t>
            </a:r>
          </a:p>
          <a:p>
            <a:pPr marL="285750" indent="-285750" defTabSz="914400">
              <a:buFont typeface="Arial" panose="020B0604020202020204" pitchFamily="34" charset="0"/>
              <a:buChar char="•"/>
            </a:pPr>
            <a:r>
              <a:rPr lang="en-US" kern="0" dirty="0">
                <a:solidFill>
                  <a:sysClr val="windowText" lastClr="000000"/>
                </a:solidFill>
              </a:rPr>
              <a:t>Engaged local counties, municipal partners</a:t>
            </a:r>
          </a:p>
        </p:txBody>
      </p:sp>
      <p:sp>
        <p:nvSpPr>
          <p:cNvPr id="8" name="TextBox 7"/>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
        <p:nvSpPr>
          <p:cNvPr id="5" name="Oval 4"/>
          <p:cNvSpPr/>
          <p:nvPr/>
        </p:nvSpPr>
        <p:spPr>
          <a:xfrm>
            <a:off x="8610600" y="4191001"/>
            <a:ext cx="838201" cy="1600200"/>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Tree>
    <p:extLst>
      <p:ext uri="{BB962C8B-B14F-4D97-AF65-F5344CB8AC3E}">
        <p14:creationId xmlns:p14="http://schemas.microsoft.com/office/powerpoint/2010/main" val="372062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a:fld id="{028FF22C-CE0B-4172-A7F4-72D921E2FB8A}" type="slidenum">
              <a:rPr lang="en-US" sz="1800" kern="0">
                <a:solidFill>
                  <a:sysClr val="windowText" lastClr="000000"/>
                </a:solidFill>
              </a:rPr>
              <a:pPr defTabSz="914400"/>
              <a:t>22</a:t>
            </a:fld>
            <a:endParaRPr lang="en-US" sz="1800" kern="0" dirty="0">
              <a:solidFill>
                <a:sysClr val="windowText" lastClr="000000"/>
              </a:solidFill>
            </a:endParaRPr>
          </a:p>
        </p:txBody>
      </p:sp>
      <p:pic>
        <p:nvPicPr>
          <p:cNvPr id="3" name="Picture 2" descr="states"/>
          <p:cNvPicPr>
            <a:picLocks noChangeAspect="1" noChangeArrowheads="1"/>
          </p:cNvPicPr>
          <p:nvPr/>
        </p:nvPicPr>
        <p:blipFill>
          <a:blip r:embed="rId2" cstate="print"/>
          <a:srcRect/>
          <a:stretch>
            <a:fillRect/>
          </a:stretch>
        </p:blipFill>
        <p:spPr bwMode="auto">
          <a:xfrm>
            <a:off x="3657600" y="-152400"/>
            <a:ext cx="8077200" cy="8479981"/>
          </a:xfrm>
          <a:prstGeom prst="rect">
            <a:avLst/>
          </a:prstGeom>
          <a:noFill/>
        </p:spPr>
      </p:pic>
      <p:sp>
        <p:nvSpPr>
          <p:cNvPr id="6" name="Rectangle 5"/>
          <p:cNvSpPr/>
          <p:nvPr/>
        </p:nvSpPr>
        <p:spPr>
          <a:xfrm>
            <a:off x="3505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
        <p:nvSpPr>
          <p:cNvPr id="7" name="TextBox 6"/>
          <p:cNvSpPr txBox="1"/>
          <p:nvPr/>
        </p:nvSpPr>
        <p:spPr>
          <a:xfrm>
            <a:off x="952500" y="441373"/>
            <a:ext cx="4343400" cy="4462760"/>
          </a:xfrm>
          <a:prstGeom prst="rect">
            <a:avLst/>
          </a:prstGeom>
          <a:noFill/>
        </p:spPr>
        <p:txBody>
          <a:bodyPr wrap="square" rtlCol="0">
            <a:spAutoFit/>
          </a:bodyPr>
          <a:lstStyle/>
          <a:p>
            <a:pPr algn="ctr" defTabSz="914400"/>
            <a:r>
              <a:rPr lang="en-US" sz="3200" b="1" kern="0" dirty="0">
                <a:solidFill>
                  <a:sysClr val="windowText" lastClr="000000"/>
                </a:solidFill>
              </a:rPr>
              <a:t>Virginia</a:t>
            </a:r>
          </a:p>
          <a:p>
            <a:pPr defTabSz="914400"/>
            <a:endParaRPr lang="en-US" kern="0" dirty="0">
              <a:solidFill>
                <a:sysClr val="windowText" lastClr="000000"/>
              </a:solidFill>
            </a:endParaRPr>
          </a:p>
          <a:p>
            <a:pPr defTabSz="914400"/>
            <a:r>
              <a:rPr lang="en-US" u="sng" kern="0" dirty="0">
                <a:solidFill>
                  <a:sysClr val="windowText" lastClr="000000"/>
                </a:solidFill>
              </a:rPr>
              <a:t>Challenges</a:t>
            </a:r>
          </a:p>
          <a:p>
            <a:pPr marL="285750" indent="-285750" defTabSz="914400">
              <a:buFont typeface="Arial" panose="020B0604020202020204" pitchFamily="34" charset="0"/>
              <a:buChar char="•"/>
            </a:pPr>
            <a:r>
              <a:rPr lang="en-US" kern="0" dirty="0">
                <a:solidFill>
                  <a:sysClr val="windowText" lastClr="000000"/>
                </a:solidFill>
              </a:rPr>
              <a:t>Achieving stormwater goals by 2025</a:t>
            </a:r>
          </a:p>
          <a:p>
            <a:pPr marL="285750" indent="-285750" defTabSz="914400">
              <a:buFont typeface="Arial" panose="020B0604020202020204" pitchFamily="34" charset="0"/>
              <a:buChar char="•"/>
            </a:pPr>
            <a:r>
              <a:rPr lang="en-US" kern="0" dirty="0">
                <a:solidFill>
                  <a:sysClr val="windowText" lastClr="000000"/>
                </a:solidFill>
              </a:rPr>
              <a:t>Fluctuating state ag cost share program funding levels</a:t>
            </a:r>
          </a:p>
          <a:p>
            <a:pPr marL="285750" indent="-285750" defTabSz="914400">
              <a:buFont typeface="Arial" panose="020B0604020202020204" pitchFamily="34" charset="0"/>
              <a:buChar char="•"/>
            </a:pPr>
            <a:r>
              <a:rPr lang="en-US" kern="0" dirty="0">
                <a:solidFill>
                  <a:sysClr val="windowText" lastClr="000000"/>
                </a:solidFill>
              </a:rPr>
              <a:t>Must achieve WQ standards in each of 38 Bay segments</a:t>
            </a:r>
          </a:p>
          <a:p>
            <a:pPr defTabSz="914400"/>
            <a:endParaRPr lang="en-US" kern="0" dirty="0">
              <a:solidFill>
                <a:sysClr val="windowText" lastClr="000000"/>
              </a:solidFill>
            </a:endParaRPr>
          </a:p>
          <a:p>
            <a:pPr defTabSz="914400"/>
            <a:r>
              <a:rPr lang="en-US" u="sng" kern="0" dirty="0">
                <a:solidFill>
                  <a:sysClr val="windowText" lastClr="000000"/>
                </a:solidFill>
              </a:rPr>
              <a:t>Opportunities</a:t>
            </a:r>
          </a:p>
          <a:p>
            <a:pPr marL="285750" indent="-285750" defTabSz="914400">
              <a:buFont typeface="Arial" panose="020B0604020202020204" pitchFamily="34" charset="0"/>
              <a:buChar char="•"/>
            </a:pPr>
            <a:r>
              <a:rPr lang="en-US" kern="0" dirty="0">
                <a:solidFill>
                  <a:sysClr val="windowText" lastClr="000000"/>
                </a:solidFill>
              </a:rPr>
              <a:t>Significant improving Bay WQ trends</a:t>
            </a:r>
          </a:p>
          <a:p>
            <a:pPr marL="285750" indent="-285750" defTabSz="914400">
              <a:buFont typeface="Arial" panose="020B0604020202020204" pitchFamily="34" charset="0"/>
              <a:buChar char="•"/>
            </a:pPr>
            <a:r>
              <a:rPr lang="en-US" kern="0" dirty="0">
                <a:solidFill>
                  <a:sysClr val="windowText" lastClr="000000"/>
                </a:solidFill>
              </a:rPr>
              <a:t>Excess capacity in wastewater sector</a:t>
            </a:r>
          </a:p>
          <a:p>
            <a:pPr marL="285750" indent="-285750" defTabSz="914400">
              <a:buFont typeface="Arial" panose="020B0604020202020204" pitchFamily="34" charset="0"/>
              <a:buChar char="•"/>
            </a:pPr>
            <a:r>
              <a:rPr lang="en-US" kern="0" dirty="0">
                <a:solidFill>
                  <a:sysClr val="windowText" lastClr="000000"/>
                </a:solidFill>
              </a:rPr>
              <a:t>Solid state regulations, laws in place</a:t>
            </a:r>
          </a:p>
          <a:p>
            <a:pPr marL="285750" indent="-285750" defTabSz="914400">
              <a:buFont typeface="Arial" panose="020B0604020202020204" pitchFamily="34" charset="0"/>
              <a:buChar char="•"/>
            </a:pPr>
            <a:r>
              <a:rPr lang="en-US" kern="0" dirty="0">
                <a:solidFill>
                  <a:sysClr val="windowText" lastClr="000000"/>
                </a:solidFill>
              </a:rPr>
              <a:t>Trading, offset infrastructure in place and being used</a:t>
            </a:r>
          </a:p>
        </p:txBody>
      </p:sp>
      <p:sp>
        <p:nvSpPr>
          <p:cNvPr id="8" name="TextBox 7"/>
          <p:cNvSpPr txBox="1"/>
          <p:nvPr/>
        </p:nvSpPr>
        <p:spPr>
          <a:xfrm>
            <a:off x="9067800" y="4750245"/>
            <a:ext cx="609600" cy="307777"/>
          </a:xfrm>
          <a:prstGeom prst="rect">
            <a:avLst/>
          </a:prstGeom>
          <a:noFill/>
        </p:spPr>
        <p:txBody>
          <a:bodyPr wrap="square" rtlCol="0">
            <a:spAutoFit/>
          </a:bodyPr>
          <a:lstStyle/>
          <a:p>
            <a:pPr defTabSz="914400"/>
            <a:r>
              <a:rPr lang="en-US" sz="1400" kern="0" dirty="0">
                <a:solidFill>
                  <a:sysClr val="windowText" lastClr="000000"/>
                </a:solidFill>
              </a:rPr>
              <a:t>DE</a:t>
            </a:r>
          </a:p>
        </p:txBody>
      </p:sp>
      <p:sp>
        <p:nvSpPr>
          <p:cNvPr id="5" name="Oval 4"/>
          <p:cNvSpPr/>
          <p:nvPr/>
        </p:nvSpPr>
        <p:spPr>
          <a:xfrm>
            <a:off x="5867400" y="4516174"/>
            <a:ext cx="3376332" cy="2325818"/>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dirty="0">
              <a:solidFill>
                <a:sysClr val="windowText" lastClr="000000"/>
              </a:solidFill>
            </a:endParaRPr>
          </a:p>
        </p:txBody>
      </p:sp>
    </p:spTree>
    <p:extLst>
      <p:ext uri="{BB962C8B-B14F-4D97-AF65-F5344CB8AC3E}">
        <p14:creationId xmlns:p14="http://schemas.microsoft.com/office/powerpoint/2010/main" val="340024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Phase III WIP Expectations – Top 4</a:t>
            </a:r>
          </a:p>
        </p:txBody>
      </p:sp>
      <p:sp>
        <p:nvSpPr>
          <p:cNvPr id="3" name="Content Placeholder 2"/>
          <p:cNvSpPr>
            <a:spLocks noGrp="1"/>
          </p:cNvSpPr>
          <p:nvPr>
            <p:ph idx="1"/>
          </p:nvPr>
        </p:nvSpPr>
        <p:spPr/>
        <p:txBody>
          <a:bodyPr/>
          <a:lstStyle/>
          <a:p>
            <a:pPr>
              <a:spcAft>
                <a:spcPts val="1200"/>
              </a:spcAft>
            </a:pPr>
            <a:r>
              <a:rPr lang="en-US" dirty="0"/>
              <a:t>Programmatic and numeric implementation commitments for 2018-2025</a:t>
            </a:r>
          </a:p>
          <a:p>
            <a:pPr>
              <a:spcAft>
                <a:spcPts val="1200"/>
              </a:spcAft>
            </a:pPr>
            <a:r>
              <a:rPr lang="en-US" dirty="0"/>
              <a:t>Strategies for engagement of local, regional and federal partners in implementation</a:t>
            </a:r>
          </a:p>
          <a:p>
            <a:pPr>
              <a:spcAft>
                <a:spcPts val="1200"/>
              </a:spcAft>
            </a:pPr>
            <a:r>
              <a:rPr lang="en-US" dirty="0"/>
              <a:t>Account for changed conditions: climate change, Conowingo Dam infill, growth</a:t>
            </a:r>
          </a:p>
          <a:p>
            <a:pPr>
              <a:spcAft>
                <a:spcPts val="1200"/>
              </a:spcAft>
            </a:pPr>
            <a:r>
              <a:rPr lang="en-US" dirty="0"/>
              <a:t>Develop, implement local planning goals below the state-major basin scales</a:t>
            </a:r>
          </a:p>
          <a:p>
            <a:endParaRPr lang="en-US" dirty="0"/>
          </a:p>
        </p:txBody>
      </p:sp>
    </p:spTree>
    <p:extLst>
      <p:ext uri="{BB962C8B-B14F-4D97-AF65-F5344CB8AC3E}">
        <p14:creationId xmlns:p14="http://schemas.microsoft.com/office/powerpoint/2010/main" val="206994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Phase III WIP Expectations: Schedule </a:t>
            </a:r>
          </a:p>
        </p:txBody>
      </p:sp>
      <p:sp>
        <p:nvSpPr>
          <p:cNvPr id="3" name="Content Placeholder 2"/>
          <p:cNvSpPr>
            <a:spLocks noGrp="1"/>
          </p:cNvSpPr>
          <p:nvPr>
            <p:ph idx="1"/>
          </p:nvPr>
        </p:nvSpPr>
        <p:spPr/>
        <p:txBody>
          <a:bodyPr/>
          <a:lstStyle/>
          <a:p>
            <a:r>
              <a:rPr lang="en-US" b="1" dirty="0"/>
              <a:t>Preliminary Draft – June 2016</a:t>
            </a:r>
          </a:p>
          <a:p>
            <a:pPr lvl="1"/>
            <a:r>
              <a:rPr lang="en-US" dirty="0"/>
              <a:t>EPA solicited Partnership feedback over the summary and early fall and revised document accordingly</a:t>
            </a:r>
          </a:p>
          <a:p>
            <a:pPr marL="457200" lvl="1" indent="0">
              <a:buNone/>
            </a:pPr>
            <a:endParaRPr lang="en-US" dirty="0"/>
          </a:p>
          <a:p>
            <a:r>
              <a:rPr lang="en-US" b="1" dirty="0"/>
              <a:t>Interim Version – January 2017</a:t>
            </a:r>
          </a:p>
          <a:p>
            <a:pPr marL="0" indent="0">
              <a:buNone/>
            </a:pPr>
            <a:endParaRPr lang="en-US" b="1" dirty="0"/>
          </a:p>
          <a:p>
            <a:r>
              <a:rPr lang="en-US" b="1" dirty="0"/>
              <a:t>Final Version – November 2017 (</a:t>
            </a:r>
            <a:r>
              <a:rPr lang="en-US" b="1" i="1" dirty="0"/>
              <a:t>anticipated</a:t>
            </a:r>
            <a:r>
              <a:rPr lang="en-US" b="1" dirty="0"/>
              <a:t>)</a:t>
            </a:r>
          </a:p>
          <a:p>
            <a:pPr lvl="1"/>
            <a:r>
              <a:rPr lang="en-US" dirty="0"/>
              <a:t>EPA will update document to reflect Partnership policy decisions on how to address Conowingo, climate change and growth</a:t>
            </a:r>
          </a:p>
          <a:p>
            <a:endParaRPr lang="en-US" dirty="0"/>
          </a:p>
        </p:txBody>
      </p:sp>
    </p:spTree>
    <p:extLst>
      <p:ext uri="{BB962C8B-B14F-4D97-AF65-F5344CB8AC3E}">
        <p14:creationId xmlns:p14="http://schemas.microsoft.com/office/powerpoint/2010/main" val="177484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Jurisdictions’ Local Engagement Plans</a:t>
            </a:r>
          </a:p>
        </p:txBody>
      </p:sp>
      <p:sp>
        <p:nvSpPr>
          <p:cNvPr id="3" name="Content Placeholder 2"/>
          <p:cNvSpPr>
            <a:spLocks noGrp="1"/>
          </p:cNvSpPr>
          <p:nvPr>
            <p:ph idx="1"/>
          </p:nvPr>
        </p:nvSpPr>
        <p:spPr/>
        <p:txBody>
          <a:bodyPr>
            <a:normAutofit/>
          </a:bodyPr>
          <a:lstStyle/>
          <a:p>
            <a:r>
              <a:rPr lang="en-US" dirty="0"/>
              <a:t>Local participation and collaboration in the Bay TMDL and WIP process is critical to our success in meeting our shared water quality goals.</a:t>
            </a:r>
          </a:p>
          <a:p>
            <a:r>
              <a:rPr lang="en-US" dirty="0"/>
              <a:t>In developing their Phase III WIPs, each of the Bay states is expected to build comprehensive local engagement plans that demonstrate the important roles of our local partners</a:t>
            </a:r>
          </a:p>
          <a:p>
            <a:r>
              <a:rPr lang="en-US" dirty="0"/>
              <a:t>States will also be developing local planning goals, working with local and regional partners. These goals are intended to raise awareness of local partners’ contributions toward meeting the Bay TMDL targets. </a:t>
            </a:r>
          </a:p>
          <a:p>
            <a:endParaRPr lang="en-US" dirty="0"/>
          </a:p>
        </p:txBody>
      </p:sp>
    </p:spTree>
    <p:extLst>
      <p:ext uri="{BB962C8B-B14F-4D97-AF65-F5344CB8AC3E}">
        <p14:creationId xmlns:p14="http://schemas.microsoft.com/office/powerpoint/2010/main" val="310527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Local Engagement 	</a:t>
            </a:r>
          </a:p>
        </p:txBody>
      </p:sp>
      <p:sp>
        <p:nvSpPr>
          <p:cNvPr id="3" name="Content Placeholder 2"/>
          <p:cNvSpPr>
            <a:spLocks noGrp="1"/>
          </p:cNvSpPr>
          <p:nvPr>
            <p:ph idx="1"/>
          </p:nvPr>
        </p:nvSpPr>
        <p:spPr/>
        <p:txBody>
          <a:bodyPr>
            <a:normAutofit lnSpcReduction="10000"/>
          </a:bodyPr>
          <a:lstStyle/>
          <a:p>
            <a:r>
              <a:rPr lang="en-US" dirty="0"/>
              <a:t>Many water quality improvements happen at the local level – therefore, local participation is critical to our success</a:t>
            </a:r>
          </a:p>
          <a:p>
            <a:pPr marL="0" indent="0">
              <a:buNone/>
            </a:pPr>
            <a:endParaRPr lang="en-US" dirty="0"/>
          </a:p>
          <a:p>
            <a:r>
              <a:rPr lang="en-US" dirty="0"/>
              <a:t> Phase III WIP Local Engagement Strategies – expected to clearly demonstrate role of our local partners in meeting WIP and milestone commitments </a:t>
            </a:r>
          </a:p>
          <a:p>
            <a:pPr marL="0" indent="0">
              <a:buNone/>
            </a:pPr>
            <a:endParaRPr lang="en-US" dirty="0"/>
          </a:p>
          <a:p>
            <a:r>
              <a:rPr lang="en-US" dirty="0"/>
              <a:t>Measurable local planning goals are intended to facilitate local engagement in Phase III WIP implementation and address local conditions, needs, and opportunities </a:t>
            </a:r>
          </a:p>
        </p:txBody>
      </p:sp>
    </p:spTree>
    <p:extLst>
      <p:ext uri="{BB962C8B-B14F-4D97-AF65-F5344CB8AC3E}">
        <p14:creationId xmlns:p14="http://schemas.microsoft.com/office/powerpoint/2010/main" val="218729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EPA Support for Local Engagement</a:t>
            </a:r>
          </a:p>
        </p:txBody>
      </p:sp>
      <p:sp>
        <p:nvSpPr>
          <p:cNvPr id="3" name="Content Placeholder 2"/>
          <p:cNvSpPr>
            <a:spLocks noGrp="1"/>
          </p:cNvSpPr>
          <p:nvPr>
            <p:ph idx="1"/>
          </p:nvPr>
        </p:nvSpPr>
        <p:spPr/>
        <p:txBody>
          <a:bodyPr>
            <a:normAutofit fontScale="92500" lnSpcReduction="10000"/>
          </a:bodyPr>
          <a:lstStyle/>
          <a:p>
            <a:r>
              <a:rPr lang="en-US" dirty="0"/>
              <a:t>For the 4</a:t>
            </a:r>
            <a:r>
              <a:rPr lang="en-US" baseline="30000" dirty="0"/>
              <a:t>th</a:t>
            </a:r>
            <a:r>
              <a:rPr lang="en-US" dirty="0"/>
              <a:t> straight year, in FY17, EPA provided </a:t>
            </a:r>
            <a:r>
              <a:rPr lang="en-US" u="sng" dirty="0"/>
              <a:t>$5 million </a:t>
            </a:r>
            <a:r>
              <a:rPr lang="en-US" dirty="0"/>
              <a:t>in set-aside grants to the states and DC for “Local Government Funding” and plan to do the same in FY18.</a:t>
            </a:r>
          </a:p>
          <a:p>
            <a:r>
              <a:rPr lang="en-US" dirty="0"/>
              <a:t>In FY2107, EPA provided </a:t>
            </a:r>
            <a:r>
              <a:rPr lang="en-US" u="sng" dirty="0"/>
              <a:t>$500,00 in WIP Assistance Funding </a:t>
            </a:r>
            <a:r>
              <a:rPr lang="en-US" dirty="0"/>
              <a:t>to the seven Bay jurisdictions to be used exclusively for projects related to local engagement and development of local planning goals. </a:t>
            </a:r>
          </a:p>
          <a:p>
            <a:r>
              <a:rPr lang="en-US" u="sng" dirty="0"/>
              <a:t>$12 million in EPA funds </a:t>
            </a:r>
            <a:r>
              <a:rPr lang="en-US" dirty="0"/>
              <a:t>was awarded to local governments and community organizations in FY 17 through the Innovative and Small Watershed Grants Programs managed by NFWF.</a:t>
            </a:r>
          </a:p>
          <a:p>
            <a:r>
              <a:rPr lang="en-US" dirty="0"/>
              <a:t>This is in addition to the </a:t>
            </a:r>
            <a:r>
              <a:rPr lang="en-US" u="sng" dirty="0"/>
              <a:t>$30 million EPA provided to the jurisdictions </a:t>
            </a:r>
            <a:r>
              <a:rPr lang="en-US" dirty="0"/>
              <a:t>in FY17 through its CB Implementation and Accountability Grants.</a:t>
            </a:r>
          </a:p>
          <a:p>
            <a:endParaRPr lang="en-US" dirty="0"/>
          </a:p>
        </p:txBody>
      </p:sp>
    </p:spTree>
    <p:extLst>
      <p:ext uri="{BB962C8B-B14F-4D97-AF65-F5344CB8AC3E}">
        <p14:creationId xmlns:p14="http://schemas.microsoft.com/office/powerpoint/2010/main" val="141947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u="sng" dirty="0"/>
              <a:t>Delaware</a:t>
            </a:r>
          </a:p>
          <a:p>
            <a:pPr lvl="1">
              <a:buFontTx/>
              <a:buChar char="-"/>
            </a:pPr>
            <a:r>
              <a:rPr lang="en-US" dirty="0"/>
              <a:t>Audiences</a:t>
            </a:r>
          </a:p>
          <a:p>
            <a:pPr lvl="2"/>
            <a:r>
              <a:rPr lang="en-US" dirty="0"/>
              <a:t>Local governments</a:t>
            </a:r>
          </a:p>
          <a:p>
            <a:pPr lvl="2"/>
            <a:r>
              <a:rPr lang="en-US" dirty="0"/>
              <a:t>Conservation districts</a:t>
            </a:r>
          </a:p>
          <a:p>
            <a:pPr lvl="2"/>
            <a:r>
              <a:rPr lang="en-US" dirty="0"/>
              <a:t>MS4 </a:t>
            </a:r>
            <a:r>
              <a:rPr lang="en-US" dirty="0" err="1"/>
              <a:t>permitees</a:t>
            </a:r>
            <a:endParaRPr lang="en-US" dirty="0"/>
          </a:p>
          <a:p>
            <a:pPr lvl="1">
              <a:buFontTx/>
              <a:buChar char="-"/>
            </a:pPr>
            <a:r>
              <a:rPr lang="en-US" dirty="0"/>
              <a:t>Goals</a:t>
            </a:r>
          </a:p>
          <a:p>
            <a:pPr lvl="2"/>
            <a:r>
              <a:rPr lang="en-US" dirty="0"/>
              <a:t>Identify BMPs</a:t>
            </a:r>
          </a:p>
          <a:p>
            <a:pPr lvl="2"/>
            <a:r>
              <a:rPr lang="en-US" dirty="0"/>
              <a:t>Understand the value of water</a:t>
            </a:r>
          </a:p>
          <a:p>
            <a:pPr lvl="2"/>
            <a:r>
              <a:rPr lang="en-US" dirty="0"/>
              <a:t>What do local governments need to make Phase III WIP commitments</a:t>
            </a:r>
          </a:p>
          <a:p>
            <a:pPr lvl="1">
              <a:buFontTx/>
              <a:buChar char="-"/>
            </a:pPr>
            <a:r>
              <a:rPr lang="en-US" dirty="0"/>
              <a:t>Outreach/Engagement Strategies</a:t>
            </a:r>
          </a:p>
          <a:p>
            <a:pPr lvl="2"/>
            <a:r>
              <a:rPr lang="en-US" dirty="0"/>
              <a:t>In-person meetings</a:t>
            </a:r>
          </a:p>
          <a:p>
            <a:pPr lvl="2"/>
            <a:r>
              <a:rPr lang="en-US" dirty="0"/>
              <a:t>Information packets</a:t>
            </a:r>
          </a:p>
          <a:p>
            <a:pPr lvl="2"/>
            <a:r>
              <a:rPr lang="en-US" dirty="0"/>
              <a:t>Eastern Shore Healthy Watershed Roundtable</a:t>
            </a:r>
          </a:p>
        </p:txBody>
      </p:sp>
      <p:sp>
        <p:nvSpPr>
          <p:cNvPr id="4" name="Title 1"/>
          <p:cNvSpPr>
            <a:spLocks noGrp="1"/>
          </p:cNvSpPr>
          <p:nvPr>
            <p:ph type="title"/>
          </p:nvPr>
        </p:nvSpPr>
        <p:spPr/>
        <p:txBody>
          <a:bodyPr>
            <a:normAutofit fontScale="90000"/>
          </a:bodyPr>
          <a:lstStyle/>
          <a:p>
            <a:r>
              <a:rPr lang="en-US" dirty="0"/>
              <a:t>Jurisdictions’ Local Engagement Plans</a:t>
            </a:r>
          </a:p>
        </p:txBody>
      </p:sp>
    </p:spTree>
    <p:extLst>
      <p:ext uri="{BB962C8B-B14F-4D97-AF65-F5344CB8AC3E}">
        <p14:creationId xmlns:p14="http://schemas.microsoft.com/office/powerpoint/2010/main" val="4132823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District of Columbia </a:t>
            </a:r>
          </a:p>
          <a:p>
            <a:pPr lvl="1">
              <a:buFontTx/>
              <a:buChar char="-"/>
            </a:pPr>
            <a:r>
              <a:rPr lang="en-US" dirty="0"/>
              <a:t>Audiences</a:t>
            </a:r>
          </a:p>
          <a:p>
            <a:pPr lvl="2"/>
            <a:r>
              <a:rPr lang="en-US" dirty="0"/>
              <a:t>Local officials</a:t>
            </a:r>
          </a:p>
          <a:p>
            <a:pPr lvl="2"/>
            <a:r>
              <a:rPr lang="en-US" dirty="0"/>
              <a:t>Federal facilities</a:t>
            </a:r>
          </a:p>
          <a:p>
            <a:pPr lvl="1">
              <a:buFontTx/>
              <a:buChar char="-"/>
            </a:pPr>
            <a:r>
              <a:rPr lang="en-US" dirty="0"/>
              <a:t>Goals</a:t>
            </a:r>
          </a:p>
          <a:p>
            <a:pPr lvl="2"/>
            <a:r>
              <a:rPr lang="en-US" dirty="0"/>
              <a:t>What worked well, identifies audiences, trusted messengers and trusted sources</a:t>
            </a:r>
          </a:p>
          <a:p>
            <a:pPr lvl="2"/>
            <a:r>
              <a:rPr lang="en-US" dirty="0"/>
              <a:t>Collaborate with federal facilities</a:t>
            </a:r>
          </a:p>
          <a:p>
            <a:pPr lvl="1">
              <a:buFontTx/>
              <a:buChar char="-"/>
            </a:pPr>
            <a:r>
              <a:rPr lang="en-US" dirty="0"/>
              <a:t>Outreach/Engagement Strategies</a:t>
            </a:r>
          </a:p>
          <a:p>
            <a:pPr lvl="2"/>
            <a:r>
              <a:rPr lang="en-US" dirty="0"/>
              <a:t>Current programs in place that focus on local waters.</a:t>
            </a:r>
          </a:p>
          <a:p>
            <a:pPr lvl="2"/>
            <a:r>
              <a:rPr lang="en-US" dirty="0"/>
              <a:t>Contracting out assistance with messaging and outreach strategy</a:t>
            </a:r>
          </a:p>
          <a:p>
            <a:pPr lvl="2"/>
            <a:r>
              <a:rPr lang="en-US" dirty="0"/>
              <a:t>Local engagement strategy</a:t>
            </a:r>
          </a:p>
        </p:txBody>
      </p:sp>
      <p:sp>
        <p:nvSpPr>
          <p:cNvPr id="4" name="Title 1"/>
          <p:cNvSpPr>
            <a:spLocks noGrp="1"/>
          </p:cNvSpPr>
          <p:nvPr>
            <p:ph type="title"/>
          </p:nvPr>
        </p:nvSpPr>
        <p:spPr/>
        <p:txBody>
          <a:bodyPr>
            <a:normAutofit fontScale="90000"/>
          </a:bodyPr>
          <a:lstStyle/>
          <a:p>
            <a:r>
              <a:rPr lang="en-US" dirty="0"/>
              <a:t>Jurisdictions’ Local Engagement Plans</a:t>
            </a:r>
          </a:p>
        </p:txBody>
      </p:sp>
    </p:spTree>
    <p:extLst>
      <p:ext uri="{BB962C8B-B14F-4D97-AF65-F5344CB8AC3E}">
        <p14:creationId xmlns:p14="http://schemas.microsoft.com/office/powerpoint/2010/main" val="10494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700" b="1" dirty="0"/>
              <a:t>Midpoint Assessment Guiding Principles</a:t>
            </a:r>
          </a:p>
        </p:txBody>
      </p:sp>
      <p:sp>
        <p:nvSpPr>
          <p:cNvPr id="3" name="Content Placeholder 2"/>
          <p:cNvSpPr>
            <a:spLocks noGrp="1"/>
          </p:cNvSpPr>
          <p:nvPr>
            <p:ph idx="1"/>
          </p:nvPr>
        </p:nvSpPr>
        <p:spPr/>
        <p:txBody>
          <a:bodyPr/>
          <a:lstStyle/>
          <a:p>
            <a:pPr marL="514350" indent="-514350">
              <a:spcBef>
                <a:spcPts val="1200"/>
              </a:spcBef>
              <a:buFont typeface="+mj-lt"/>
              <a:buAutoNum type="arabicPeriod"/>
              <a:defRPr/>
            </a:pPr>
            <a:r>
              <a:rPr lang="en-US" dirty="0">
                <a:solidFill>
                  <a:schemeClr val="tx1"/>
                </a:solidFill>
                <a:cs typeface="Arial" panose="020B0604020202020204" pitchFamily="34" charset="0"/>
              </a:rPr>
              <a:t>Continue implementation, tracking progress and reporting results, with stable tools through at least 2017</a:t>
            </a:r>
          </a:p>
          <a:p>
            <a:pPr marL="514350" indent="-514350">
              <a:spcBef>
                <a:spcPts val="1200"/>
              </a:spcBef>
              <a:buFont typeface="+mj-lt"/>
              <a:buAutoNum type="arabicPeriod"/>
              <a:defRPr/>
            </a:pPr>
            <a:r>
              <a:rPr lang="en-US" dirty="0">
                <a:solidFill>
                  <a:schemeClr val="tx1"/>
                </a:solidFill>
                <a:cs typeface="Arial" panose="020B0604020202020204" pitchFamily="34" charset="0"/>
              </a:rPr>
              <a:t>Enhance decision support and assessment tools to enable successful engagement of local partners</a:t>
            </a:r>
          </a:p>
          <a:p>
            <a:pPr marL="514350" indent="-514350">
              <a:spcBef>
                <a:spcPts val="1200"/>
              </a:spcBef>
              <a:buFont typeface="+mj-lt"/>
              <a:buAutoNum type="arabicPeriod"/>
              <a:defRPr/>
            </a:pPr>
            <a:r>
              <a:rPr lang="en-US" dirty="0">
                <a:solidFill>
                  <a:schemeClr val="tx1"/>
                </a:solidFill>
                <a:cs typeface="Arial" panose="020B0604020202020204" pitchFamily="34" charset="0"/>
              </a:rPr>
              <a:t>Incorporate new or refined BMPs and verification of practices into existing accountability tools and reporting protocols</a:t>
            </a:r>
          </a:p>
          <a:p>
            <a:pPr marL="514350" indent="-514350">
              <a:spcBef>
                <a:spcPts val="1200"/>
              </a:spcBef>
              <a:buFont typeface="+mj-lt"/>
              <a:buAutoNum type="arabicPeriod"/>
              <a:defRPr/>
            </a:pPr>
            <a:r>
              <a:rPr lang="en-US" dirty="0">
                <a:solidFill>
                  <a:schemeClr val="tx1"/>
                </a:solidFill>
                <a:cs typeface="Arial" panose="020B0604020202020204" pitchFamily="34" charset="0"/>
              </a:rPr>
              <a:t>Address emerging issues (e.g., climate change)</a:t>
            </a:r>
          </a:p>
          <a:p>
            <a:pPr marL="514350" indent="-514350">
              <a:spcBef>
                <a:spcPts val="1200"/>
              </a:spcBef>
              <a:buFont typeface="+mj-lt"/>
              <a:buAutoNum type="arabicPeriod"/>
              <a:defRPr/>
            </a:pPr>
            <a:r>
              <a:rPr lang="en-US" dirty="0">
                <a:solidFill>
                  <a:schemeClr val="tx1"/>
                </a:solidFill>
                <a:cs typeface="Arial" panose="020B0604020202020204" pitchFamily="34" charset="0"/>
              </a:rPr>
              <a:t>Prioritize midpoint assessment actions and use adaptive management to ensure goals are met</a:t>
            </a:r>
          </a:p>
          <a:p>
            <a:endParaRPr lang="en-US" dirty="0"/>
          </a:p>
        </p:txBody>
      </p:sp>
    </p:spTree>
    <p:extLst>
      <p:ext uri="{BB962C8B-B14F-4D97-AF65-F5344CB8AC3E}">
        <p14:creationId xmlns:p14="http://schemas.microsoft.com/office/powerpoint/2010/main" val="777208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Jurisdictions’ Local Engagement Plans</a:t>
            </a:r>
          </a:p>
        </p:txBody>
      </p:sp>
      <p:sp>
        <p:nvSpPr>
          <p:cNvPr id="5" name="Rectangle 2"/>
          <p:cNvSpPr>
            <a:spLocks noGrp="1" noChangeArrowheads="1"/>
          </p:cNvSpPr>
          <p:nvPr>
            <p:ph idx="1"/>
          </p:nvPr>
        </p:nvSpPr>
        <p:spPr bwMode="auto">
          <a:xfrm>
            <a:off x="1009650" y="-83429"/>
            <a:ext cx="10172700" cy="744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endParaRPr lang="en-US" altLang="en-US" sz="1800" dirty="0">
              <a:solidFill>
                <a:schemeClr val="tx1"/>
              </a:solidFill>
              <a:latin typeface="Arial" panose="020B0604020202020204" pitchFamily="34" charset="0"/>
            </a:endParaRPr>
          </a:p>
          <a:p>
            <a:pPr eaLnBrk="0" fontAlgn="base" hangingPunct="0">
              <a:lnSpc>
                <a:spcPct val="100000"/>
              </a:lnSpc>
              <a:spcBef>
                <a:spcPct val="0"/>
              </a:spcBef>
              <a:spcAft>
                <a:spcPct val="0"/>
              </a:spcAft>
            </a:pPr>
            <a:endParaRPr lang="en-US" altLang="en-US" sz="1800" dirty="0">
              <a:solidFill>
                <a:schemeClr val="tx1"/>
              </a:solidFill>
              <a:latin typeface="Arial" panose="020B0604020202020204" pitchFamily="34" charset="0"/>
            </a:endParaRPr>
          </a:p>
          <a:p>
            <a:pPr eaLnBrk="0" fontAlgn="base" hangingPunct="0">
              <a:lnSpc>
                <a:spcPct val="100000"/>
              </a:lnSpc>
              <a:spcBef>
                <a:spcPct val="0"/>
              </a:spcBef>
              <a:spcAft>
                <a:spcPct val="0"/>
              </a:spcAft>
            </a:pPr>
            <a:endParaRPr lang="en-US" altLang="en-US" sz="1800" dirty="0">
              <a:solidFill>
                <a:schemeClr val="tx1"/>
              </a:solidFill>
              <a:latin typeface="Arial" panose="020B0604020202020204" pitchFamily="34" charset="0"/>
            </a:endParaRPr>
          </a:p>
          <a:p>
            <a:pPr marL="457200" lvl="1" indent="0" eaLnBrk="0" fontAlgn="base" hangingPunct="0">
              <a:lnSpc>
                <a:spcPct val="100000"/>
              </a:lnSpc>
              <a:spcBef>
                <a:spcPct val="0"/>
              </a:spcBef>
              <a:spcAft>
                <a:spcPct val="0"/>
              </a:spcAft>
              <a:buNone/>
            </a:pPr>
            <a:endParaRPr lang="en-US" altLang="en-US" dirty="0">
              <a:solidFill>
                <a:schemeClr val="tx1"/>
              </a:solidFill>
              <a:latin typeface="Arial" panose="020B0604020202020204" pitchFamily="34" charset="0"/>
            </a:endParaRPr>
          </a:p>
          <a:p>
            <a:pPr marL="457200" lvl="1" indent="0" eaLnBrk="0" fontAlgn="base" hangingPunct="0">
              <a:lnSpc>
                <a:spcPct val="100000"/>
              </a:lnSpc>
              <a:spcBef>
                <a:spcPct val="0"/>
              </a:spcBef>
              <a:spcAft>
                <a:spcPct val="0"/>
              </a:spcAft>
              <a:buNone/>
            </a:pPr>
            <a:endParaRPr lang="en-US" altLang="en-US" u="sng" dirty="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n-US" altLang="en-US" sz="3200" u="sng" dirty="0">
                <a:solidFill>
                  <a:schemeClr val="tx1"/>
                </a:solidFill>
              </a:rPr>
              <a:t>Maryland</a:t>
            </a:r>
            <a:endParaRPr lang="en-US" altLang="en-US" sz="800" dirty="0">
              <a:solidFill>
                <a:schemeClr val="tx1"/>
              </a:solidFill>
            </a:endParaRPr>
          </a:p>
          <a:p>
            <a:pPr lvl="1" eaLnBrk="0" fontAlgn="base" hangingPunct="0">
              <a:lnSpc>
                <a:spcPct val="100000"/>
              </a:lnSpc>
              <a:spcBef>
                <a:spcPct val="0"/>
              </a:spcBef>
              <a:spcAft>
                <a:spcPct val="0"/>
              </a:spcAft>
              <a:buFontTx/>
              <a:buChar char="-"/>
            </a:pPr>
            <a:r>
              <a:rPr lang="en-US" altLang="en-US" sz="2800" dirty="0">
                <a:solidFill>
                  <a:schemeClr val="tx1"/>
                </a:solidFill>
              </a:rPr>
              <a:t>Audiences</a:t>
            </a:r>
          </a:p>
          <a:p>
            <a:pPr lvl="2" eaLnBrk="0" fontAlgn="base" hangingPunct="0">
              <a:lnSpc>
                <a:spcPct val="100000"/>
              </a:lnSpc>
              <a:spcBef>
                <a:spcPct val="0"/>
              </a:spcBef>
              <a:spcAft>
                <a:spcPct val="0"/>
              </a:spcAft>
            </a:pPr>
            <a:r>
              <a:rPr lang="en-US" altLang="en-US" sz="1800" dirty="0">
                <a:solidFill>
                  <a:schemeClr val="tx1"/>
                </a:solidFill>
              </a:rPr>
              <a:t>Local officials</a:t>
            </a:r>
          </a:p>
          <a:p>
            <a:pPr lvl="2" eaLnBrk="0" fontAlgn="base" hangingPunct="0">
              <a:lnSpc>
                <a:spcPct val="100000"/>
              </a:lnSpc>
              <a:spcBef>
                <a:spcPct val="0"/>
              </a:spcBef>
              <a:spcAft>
                <a:spcPct val="0"/>
              </a:spcAft>
            </a:pPr>
            <a:r>
              <a:rPr lang="en-US" altLang="en-US" sz="1800" dirty="0">
                <a:solidFill>
                  <a:schemeClr val="tx1"/>
                </a:solidFill>
              </a:rPr>
              <a:t>Technical Partners</a:t>
            </a:r>
          </a:p>
          <a:p>
            <a:pPr lvl="2" eaLnBrk="0" fontAlgn="base" hangingPunct="0">
              <a:lnSpc>
                <a:spcPct val="100000"/>
              </a:lnSpc>
              <a:spcBef>
                <a:spcPct val="0"/>
              </a:spcBef>
              <a:spcAft>
                <a:spcPct val="0"/>
              </a:spcAft>
            </a:pPr>
            <a:r>
              <a:rPr lang="en-US" altLang="en-US" sz="1800" dirty="0">
                <a:solidFill>
                  <a:schemeClr val="tx1"/>
                </a:solidFill>
              </a:rPr>
              <a:t>Local practitioners </a:t>
            </a:r>
          </a:p>
          <a:p>
            <a:pPr lvl="1" eaLnBrk="0" fontAlgn="base" hangingPunct="0">
              <a:lnSpc>
                <a:spcPct val="100000"/>
              </a:lnSpc>
              <a:spcBef>
                <a:spcPct val="0"/>
              </a:spcBef>
              <a:spcAft>
                <a:spcPct val="0"/>
              </a:spcAft>
              <a:buFontTx/>
              <a:buChar char="-"/>
            </a:pPr>
            <a:r>
              <a:rPr lang="en-US" altLang="en-US" sz="2800" dirty="0">
                <a:solidFill>
                  <a:schemeClr val="tx1"/>
                </a:solidFill>
              </a:rPr>
              <a:t>Goals</a:t>
            </a:r>
          </a:p>
          <a:p>
            <a:pPr lvl="2" eaLnBrk="0" fontAlgn="base" hangingPunct="0">
              <a:lnSpc>
                <a:spcPct val="100000"/>
              </a:lnSpc>
              <a:spcBef>
                <a:spcPct val="0"/>
              </a:spcBef>
              <a:spcAft>
                <a:spcPct val="0"/>
              </a:spcAft>
            </a:pPr>
            <a:r>
              <a:rPr lang="en-US" altLang="en-US" sz="1800" dirty="0">
                <a:solidFill>
                  <a:schemeClr val="tx1"/>
                </a:solidFill>
              </a:rPr>
              <a:t>What do you think you can achieve by 2025?</a:t>
            </a:r>
          </a:p>
          <a:p>
            <a:pPr lvl="2" eaLnBrk="0" fontAlgn="base" hangingPunct="0">
              <a:lnSpc>
                <a:spcPct val="100000"/>
              </a:lnSpc>
              <a:spcBef>
                <a:spcPct val="0"/>
              </a:spcBef>
              <a:spcAft>
                <a:spcPct val="0"/>
              </a:spcAft>
            </a:pPr>
            <a:r>
              <a:rPr lang="en-US" altLang="en-US" sz="1800" dirty="0">
                <a:solidFill>
                  <a:schemeClr val="tx1"/>
                </a:solidFill>
              </a:rPr>
              <a:t>What new capacity do you plan to build by 2025?</a:t>
            </a:r>
          </a:p>
          <a:p>
            <a:pPr lvl="1" eaLnBrk="0" fontAlgn="base" hangingPunct="0">
              <a:lnSpc>
                <a:spcPct val="100000"/>
              </a:lnSpc>
              <a:spcBef>
                <a:spcPct val="0"/>
              </a:spcBef>
              <a:spcAft>
                <a:spcPct val="0"/>
              </a:spcAft>
              <a:buFontTx/>
              <a:buChar char="-"/>
            </a:pPr>
            <a:r>
              <a:rPr lang="en-US" altLang="en-US" sz="2800" dirty="0">
                <a:solidFill>
                  <a:schemeClr val="tx1"/>
                </a:solidFill>
              </a:rPr>
              <a:t>Outreach/Engagement Activities </a:t>
            </a:r>
          </a:p>
          <a:p>
            <a:pPr lvl="2" eaLnBrk="0" fontAlgn="base" hangingPunct="0">
              <a:lnSpc>
                <a:spcPct val="100000"/>
              </a:lnSpc>
              <a:spcBef>
                <a:spcPct val="0"/>
              </a:spcBef>
              <a:spcAft>
                <a:spcPct val="0"/>
              </a:spcAft>
            </a:pPr>
            <a:r>
              <a:rPr lang="en-US" altLang="en-US" sz="1800" dirty="0">
                <a:solidFill>
                  <a:schemeClr val="tx1"/>
                </a:solidFill>
              </a:rPr>
              <a:t>Webinars</a:t>
            </a:r>
          </a:p>
          <a:p>
            <a:pPr lvl="2" eaLnBrk="0" fontAlgn="base" hangingPunct="0">
              <a:lnSpc>
                <a:spcPct val="100000"/>
              </a:lnSpc>
              <a:spcBef>
                <a:spcPct val="0"/>
              </a:spcBef>
              <a:spcAft>
                <a:spcPct val="0"/>
              </a:spcAft>
            </a:pPr>
            <a:r>
              <a:rPr lang="en-US" altLang="en-US" sz="1800" dirty="0">
                <a:solidFill>
                  <a:schemeClr val="tx1"/>
                </a:solidFill>
              </a:rPr>
              <a:t>Open house strategy sessions</a:t>
            </a:r>
          </a:p>
          <a:p>
            <a:pPr eaLnBrk="0" fontAlgn="base" hangingPunct="0">
              <a:lnSpc>
                <a:spcPct val="100000"/>
              </a:lnSpc>
              <a:spcBef>
                <a:spcPct val="0"/>
              </a:spcBef>
              <a:spcAft>
                <a:spcPct val="0"/>
              </a:spcAft>
            </a:pPr>
            <a:endParaRPr lang="en-US" altLang="en-US" sz="1800" dirty="0">
              <a:solidFill>
                <a:schemeClr val="tx1"/>
              </a:solidFill>
            </a:endParaRPr>
          </a:p>
          <a:p>
            <a:pPr eaLnBrk="0" fontAlgn="base" hangingPunct="0">
              <a:lnSpc>
                <a:spcPct val="100000"/>
              </a:lnSpc>
              <a:spcBef>
                <a:spcPct val="0"/>
              </a:spcBef>
              <a:spcAft>
                <a:spcPct val="0"/>
              </a:spcAft>
            </a:pPr>
            <a:r>
              <a:rPr lang="en-US" altLang="en-US" sz="3200" u="sng" dirty="0">
                <a:solidFill>
                  <a:schemeClr val="tx1"/>
                </a:solidFill>
              </a:rPr>
              <a:t>New York</a:t>
            </a:r>
          </a:p>
          <a:p>
            <a:pPr lvl="1" eaLnBrk="0" fontAlgn="base" hangingPunct="0">
              <a:lnSpc>
                <a:spcPct val="100000"/>
              </a:lnSpc>
              <a:spcBef>
                <a:spcPct val="0"/>
              </a:spcBef>
              <a:spcAft>
                <a:spcPct val="0"/>
              </a:spcAft>
              <a:buFontTx/>
              <a:buChar char="-"/>
            </a:pPr>
            <a:r>
              <a:rPr lang="en-US" altLang="en-US" dirty="0">
                <a:solidFill>
                  <a:schemeClr val="tx1"/>
                </a:solidFill>
              </a:rPr>
              <a:t>Outreach/engagement strategies not yet known.</a:t>
            </a:r>
          </a:p>
          <a:p>
            <a:pPr eaLnBrk="0" fontAlgn="base" hangingPunct="0">
              <a:lnSpc>
                <a:spcPct val="100000"/>
              </a:lnSpc>
              <a:spcBef>
                <a:spcPct val="0"/>
              </a:spcBef>
              <a:spcAft>
                <a:spcPct val="0"/>
              </a:spcAft>
            </a:pPr>
            <a:endParaRPr lang="en-US" altLang="en-US" sz="1800" dirty="0">
              <a:solidFill>
                <a:schemeClr val="tx1"/>
              </a:solidFill>
              <a:latin typeface="Arial" panose="020B0604020202020204" pitchFamily="34" charset="0"/>
            </a:endParaRPr>
          </a:p>
          <a:p>
            <a:pPr eaLnBrk="0" fontAlgn="base" hangingPunct="0">
              <a:lnSpc>
                <a:spcPct val="100000"/>
              </a:lnSpc>
              <a:spcBef>
                <a:spcPct val="0"/>
              </a:spcBef>
              <a:spcAft>
                <a:spcPct val="0"/>
              </a:spcAft>
            </a:pPr>
            <a:endParaRPr lang="en-US" altLang="en-US" sz="1800" dirty="0">
              <a:solidFill>
                <a:schemeClr val="tx1"/>
              </a:solidFill>
              <a:latin typeface="Arial" panose="020B0604020202020204" pitchFamily="34" charset="0"/>
            </a:endParaRPr>
          </a:p>
          <a:p>
            <a:pPr eaLnBrk="0" fontAlgn="base" hangingPunct="0">
              <a:lnSpc>
                <a:spcPct val="100000"/>
              </a:lnSpc>
              <a:spcBef>
                <a:spcPct val="0"/>
              </a:spcBef>
              <a:spcAft>
                <a:spcPct val="0"/>
              </a:spcAft>
            </a:pP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20006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346200"/>
            <a:ext cx="10233800" cy="5384800"/>
          </a:xfrm>
        </p:spPr>
        <p:txBody>
          <a:bodyPr>
            <a:normAutofit fontScale="92500" lnSpcReduction="20000"/>
          </a:bodyPr>
          <a:lstStyle/>
          <a:p>
            <a:r>
              <a:rPr lang="en-US" u="sng" dirty="0"/>
              <a:t>Pennsylvania</a:t>
            </a:r>
          </a:p>
          <a:p>
            <a:pPr lvl="1">
              <a:buFontTx/>
              <a:buChar char="-"/>
            </a:pPr>
            <a:r>
              <a:rPr lang="en-US" dirty="0"/>
              <a:t>Audiences</a:t>
            </a:r>
          </a:p>
          <a:p>
            <a:pPr lvl="2"/>
            <a:r>
              <a:rPr lang="en-US" dirty="0"/>
              <a:t>Local governments</a:t>
            </a:r>
          </a:p>
          <a:p>
            <a:pPr lvl="2"/>
            <a:r>
              <a:rPr lang="en-US" dirty="0"/>
              <a:t>Business leaders</a:t>
            </a:r>
          </a:p>
          <a:p>
            <a:pPr lvl="2"/>
            <a:r>
              <a:rPr lang="en-US" dirty="0"/>
              <a:t>Community organizations</a:t>
            </a:r>
          </a:p>
          <a:p>
            <a:pPr lvl="2"/>
            <a:r>
              <a:rPr lang="en-US" dirty="0"/>
              <a:t>Farmers</a:t>
            </a:r>
          </a:p>
          <a:p>
            <a:pPr lvl="1">
              <a:buFontTx/>
              <a:buChar char="-"/>
            </a:pPr>
            <a:r>
              <a:rPr lang="en-US" dirty="0"/>
              <a:t>Goals</a:t>
            </a:r>
          </a:p>
          <a:p>
            <a:pPr lvl="2"/>
            <a:r>
              <a:rPr lang="en-US" dirty="0"/>
              <a:t>Ensure everyone has a voice at the appropriate time</a:t>
            </a:r>
          </a:p>
          <a:p>
            <a:pPr lvl="2"/>
            <a:r>
              <a:rPr lang="en-US" dirty="0"/>
              <a:t>Bottom up development</a:t>
            </a:r>
          </a:p>
          <a:p>
            <a:pPr lvl="2"/>
            <a:r>
              <a:rPr lang="en-US" dirty="0"/>
              <a:t>Teamwork with partners</a:t>
            </a:r>
          </a:p>
          <a:p>
            <a:pPr lvl="2"/>
            <a:r>
              <a:rPr lang="en-US" dirty="0"/>
              <a:t>Local awareness of economic and environmental benefits of healthy local waterways.</a:t>
            </a:r>
          </a:p>
          <a:p>
            <a:pPr lvl="2"/>
            <a:r>
              <a:rPr lang="en-US" dirty="0"/>
              <a:t>Local engagement/action to build a plan that is implementable. </a:t>
            </a:r>
          </a:p>
          <a:p>
            <a:pPr lvl="1">
              <a:buFontTx/>
              <a:buChar char="-"/>
            </a:pPr>
            <a:r>
              <a:rPr lang="en-US" dirty="0"/>
              <a:t>Outreach/Engagement Strategies</a:t>
            </a:r>
          </a:p>
          <a:p>
            <a:pPr lvl="2"/>
            <a:r>
              <a:rPr lang="en-US" dirty="0"/>
              <a:t>Roadmap for local government engagement</a:t>
            </a:r>
          </a:p>
          <a:p>
            <a:pPr lvl="2"/>
            <a:r>
              <a:rPr lang="en-US" dirty="0"/>
              <a:t>Kick-off meeting</a:t>
            </a:r>
          </a:p>
          <a:p>
            <a:pPr lvl="2"/>
            <a:r>
              <a:rPr lang="en-US" dirty="0"/>
              <a:t>Steering Committee</a:t>
            </a:r>
          </a:p>
          <a:p>
            <a:pPr lvl="2"/>
            <a:r>
              <a:rPr lang="en-US" dirty="0"/>
              <a:t>On-the-ground success stories</a:t>
            </a:r>
          </a:p>
          <a:p>
            <a:pPr lvl="2"/>
            <a:r>
              <a:rPr lang="en-US" dirty="0"/>
              <a:t>Events</a:t>
            </a:r>
          </a:p>
          <a:p>
            <a:pPr lvl="2"/>
            <a:r>
              <a:rPr lang="en-US" dirty="0"/>
              <a:t>Promotional videos</a:t>
            </a:r>
          </a:p>
        </p:txBody>
      </p:sp>
      <p:sp>
        <p:nvSpPr>
          <p:cNvPr id="4" name="Title 1"/>
          <p:cNvSpPr>
            <a:spLocks noGrp="1"/>
          </p:cNvSpPr>
          <p:nvPr>
            <p:ph type="title"/>
          </p:nvPr>
        </p:nvSpPr>
        <p:spPr/>
        <p:txBody>
          <a:bodyPr>
            <a:normAutofit fontScale="90000"/>
          </a:bodyPr>
          <a:lstStyle/>
          <a:p>
            <a:r>
              <a:rPr lang="en-US" dirty="0"/>
              <a:t>Jurisdictions’ Local Engagement Plans</a:t>
            </a:r>
          </a:p>
        </p:txBody>
      </p:sp>
    </p:spTree>
    <p:extLst>
      <p:ext uri="{BB962C8B-B14F-4D97-AF65-F5344CB8AC3E}">
        <p14:creationId xmlns:p14="http://schemas.microsoft.com/office/powerpoint/2010/main" val="598954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616076"/>
            <a:ext cx="10233800" cy="4351338"/>
          </a:xfrm>
        </p:spPr>
        <p:txBody>
          <a:bodyPr>
            <a:normAutofit fontScale="85000" lnSpcReduction="20000"/>
          </a:bodyPr>
          <a:lstStyle/>
          <a:p>
            <a:r>
              <a:rPr lang="en-US" sz="3900" u="sng" dirty="0"/>
              <a:t>Virginia</a:t>
            </a:r>
          </a:p>
          <a:p>
            <a:pPr marL="457200" lvl="1" indent="0">
              <a:buNone/>
            </a:pPr>
            <a:r>
              <a:rPr lang="en-US" sz="3000" dirty="0"/>
              <a:t>- </a:t>
            </a:r>
            <a:r>
              <a:rPr lang="en-US" sz="3500" dirty="0"/>
              <a:t>Audiences</a:t>
            </a:r>
          </a:p>
          <a:p>
            <a:pPr lvl="2"/>
            <a:r>
              <a:rPr lang="en-US" sz="2600" dirty="0"/>
              <a:t>Local government officials</a:t>
            </a:r>
          </a:p>
          <a:p>
            <a:pPr lvl="2"/>
            <a:r>
              <a:rPr lang="en-US" sz="2600" dirty="0"/>
              <a:t> Soil and conservation district staff</a:t>
            </a:r>
          </a:p>
          <a:p>
            <a:pPr marL="457200" lvl="2" indent="0">
              <a:buNone/>
            </a:pPr>
            <a:r>
              <a:rPr lang="en-US" sz="2600" dirty="0"/>
              <a:t>- </a:t>
            </a:r>
            <a:r>
              <a:rPr lang="en-US" sz="3500" dirty="0"/>
              <a:t>Goals </a:t>
            </a:r>
          </a:p>
          <a:p>
            <a:pPr marL="1257300" lvl="3" indent="-342900"/>
            <a:r>
              <a:rPr lang="en-US" sz="2200" dirty="0"/>
              <a:t>Re-engage local governments</a:t>
            </a:r>
          </a:p>
          <a:p>
            <a:pPr marL="1257300" lvl="3" indent="-342900"/>
            <a:r>
              <a:rPr lang="en-US" sz="2200" dirty="0"/>
              <a:t>Update on the Phase III WIP process</a:t>
            </a:r>
          </a:p>
          <a:p>
            <a:pPr marL="692150" lvl="3" indent="-285750">
              <a:buFontTx/>
              <a:buChar char="-"/>
              <a:tabLst>
                <a:tab pos="571500" algn="l"/>
              </a:tabLst>
            </a:pPr>
            <a:r>
              <a:rPr lang="en-US" sz="3500" dirty="0"/>
              <a:t>Outreach/Engagement Activities</a:t>
            </a:r>
          </a:p>
          <a:p>
            <a:pPr marL="1149350" lvl="4" indent="-285750">
              <a:tabLst>
                <a:tab pos="571500" algn="l"/>
              </a:tabLst>
            </a:pPr>
            <a:r>
              <a:rPr lang="en-US" sz="2200" dirty="0"/>
              <a:t>Outreach meetings throughout state</a:t>
            </a:r>
          </a:p>
          <a:p>
            <a:pPr marL="1149350" lvl="4" indent="-285750">
              <a:tabLst>
                <a:tab pos="571500" algn="l"/>
              </a:tabLst>
            </a:pPr>
            <a:r>
              <a:rPr lang="en-US" sz="2200" dirty="0"/>
              <a:t>Tools webinar</a:t>
            </a:r>
          </a:p>
          <a:p>
            <a:pPr marL="1149350" lvl="4" indent="-285750">
              <a:tabLst>
                <a:tab pos="571500" algn="l"/>
              </a:tabLst>
            </a:pPr>
            <a:r>
              <a:rPr lang="en-US" sz="2200" dirty="0"/>
              <a:t>Spreadsheet of implementation strategies and BMPs</a:t>
            </a:r>
          </a:p>
          <a:p>
            <a:pPr marL="1149350" lvl="4" indent="-285750">
              <a:tabLst>
                <a:tab pos="571500" algn="l"/>
              </a:tabLst>
            </a:pPr>
            <a:r>
              <a:rPr lang="en-US" sz="2200" dirty="0"/>
              <a:t>Update sessions</a:t>
            </a:r>
          </a:p>
          <a:p>
            <a:pPr marL="1149350" lvl="4" indent="-285750">
              <a:tabLst>
                <a:tab pos="571500" algn="l"/>
              </a:tabLst>
            </a:pPr>
            <a:r>
              <a:rPr lang="en-US" sz="2200" dirty="0"/>
              <a:t>Emails</a:t>
            </a:r>
          </a:p>
          <a:p>
            <a:pPr marL="1149350" lvl="4" indent="-285750">
              <a:tabLst>
                <a:tab pos="571500" algn="l"/>
              </a:tabLst>
            </a:pPr>
            <a:r>
              <a:rPr lang="en-US" sz="2200" dirty="0"/>
              <a:t>Regional meetings</a:t>
            </a:r>
          </a:p>
          <a:p>
            <a:pPr marL="914400" lvl="3" indent="-508000">
              <a:buFontTx/>
              <a:buChar char="-"/>
            </a:pPr>
            <a:endParaRPr lang="en-US" dirty="0"/>
          </a:p>
        </p:txBody>
      </p:sp>
      <p:sp>
        <p:nvSpPr>
          <p:cNvPr id="4" name="Title 1"/>
          <p:cNvSpPr>
            <a:spLocks noGrp="1"/>
          </p:cNvSpPr>
          <p:nvPr>
            <p:ph type="title"/>
          </p:nvPr>
        </p:nvSpPr>
        <p:spPr/>
        <p:txBody>
          <a:bodyPr>
            <a:normAutofit fontScale="90000"/>
          </a:bodyPr>
          <a:lstStyle/>
          <a:p>
            <a:r>
              <a:rPr lang="en-US" dirty="0"/>
              <a:t>Jurisdictions’ Local Engagement Plans</a:t>
            </a:r>
          </a:p>
        </p:txBody>
      </p:sp>
    </p:spTree>
    <p:extLst>
      <p:ext uri="{BB962C8B-B14F-4D97-AF65-F5344CB8AC3E}">
        <p14:creationId xmlns:p14="http://schemas.microsoft.com/office/powerpoint/2010/main" val="646163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West Virginia</a:t>
            </a:r>
          </a:p>
          <a:p>
            <a:pPr lvl="1">
              <a:buFontTx/>
              <a:buChar char="-"/>
            </a:pPr>
            <a:r>
              <a:rPr lang="en-US" dirty="0"/>
              <a:t>Audiences</a:t>
            </a:r>
          </a:p>
          <a:p>
            <a:pPr lvl="2"/>
            <a:r>
              <a:rPr lang="en-US" dirty="0"/>
              <a:t>Local governments</a:t>
            </a:r>
          </a:p>
          <a:p>
            <a:pPr lvl="1">
              <a:buFontTx/>
              <a:buChar char="-"/>
            </a:pPr>
            <a:r>
              <a:rPr lang="en-US" dirty="0"/>
              <a:t>Goals</a:t>
            </a:r>
          </a:p>
          <a:p>
            <a:pPr lvl="2"/>
            <a:r>
              <a:rPr lang="en-US" dirty="0"/>
              <a:t>Understand BMP options</a:t>
            </a:r>
          </a:p>
          <a:p>
            <a:pPr lvl="2"/>
            <a:r>
              <a:rPr lang="en-US" dirty="0"/>
              <a:t>Communicate about the midpoint assessment</a:t>
            </a:r>
          </a:p>
          <a:p>
            <a:pPr lvl="2"/>
            <a:r>
              <a:rPr lang="en-US" dirty="0"/>
              <a:t>Market co-benefits </a:t>
            </a:r>
          </a:p>
          <a:p>
            <a:pPr lvl="1">
              <a:buFontTx/>
              <a:buChar char="-"/>
            </a:pPr>
            <a:r>
              <a:rPr lang="en-US" dirty="0"/>
              <a:t>Outreach/Engagement Strategies</a:t>
            </a:r>
          </a:p>
          <a:p>
            <a:pPr lvl="2"/>
            <a:r>
              <a:rPr lang="en-US" dirty="0"/>
              <a:t>In-person, non-council meeting to reach local officials</a:t>
            </a:r>
          </a:p>
          <a:p>
            <a:pPr lvl="2"/>
            <a:r>
              <a:rPr lang="en-US" dirty="0"/>
              <a:t>Basic training for local officials</a:t>
            </a:r>
          </a:p>
          <a:p>
            <a:pPr lvl="2"/>
            <a:r>
              <a:rPr lang="en-US" dirty="0"/>
              <a:t>Hardcopy mailers sent to local officials</a:t>
            </a:r>
          </a:p>
        </p:txBody>
      </p:sp>
      <p:sp>
        <p:nvSpPr>
          <p:cNvPr id="4" name="Title 1"/>
          <p:cNvSpPr>
            <a:spLocks noGrp="1"/>
          </p:cNvSpPr>
          <p:nvPr>
            <p:ph type="title"/>
          </p:nvPr>
        </p:nvSpPr>
        <p:spPr/>
        <p:txBody>
          <a:bodyPr>
            <a:normAutofit fontScale="90000"/>
          </a:bodyPr>
          <a:lstStyle/>
          <a:p>
            <a:r>
              <a:rPr lang="en-US" dirty="0"/>
              <a:t>Jurisdictions’ Local Engagement Plans</a:t>
            </a:r>
          </a:p>
        </p:txBody>
      </p:sp>
    </p:spTree>
    <p:extLst>
      <p:ext uri="{BB962C8B-B14F-4D97-AF65-F5344CB8AC3E}">
        <p14:creationId xmlns:p14="http://schemas.microsoft.com/office/powerpoint/2010/main" val="1169754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Time to Refocus the Partnership </a:t>
            </a:r>
            <a:br>
              <a:rPr lang="en-US" dirty="0"/>
            </a:br>
            <a:r>
              <a:rPr lang="en-US" dirty="0"/>
              <a:t>		  on BMP Verification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sz="4000" dirty="0"/>
          </a:p>
          <a:p>
            <a:pPr marL="0" indent="0">
              <a:buNone/>
            </a:pPr>
            <a:r>
              <a:rPr lang="en-US" sz="4000" dirty="0"/>
              <a:t>August 21, 2017 memo sent by CBP Director Nick DiPasquale to </a:t>
            </a:r>
            <a:r>
              <a:rPr lang="en-US" sz="4000" dirty="0"/>
              <a:t>Management Board and Water Quality Goal Team Members</a:t>
            </a:r>
          </a:p>
          <a:p>
            <a:endParaRPr lang="en-US" dirty="0"/>
          </a:p>
          <a:p>
            <a:r>
              <a:rPr lang="en-US" dirty="0"/>
              <a:t>Only reported practices that are verified will be credited in the Phase 6 Model  starting with </a:t>
            </a:r>
            <a:r>
              <a:rPr lang="en-US" dirty="0"/>
              <a:t>the 2018 annual progress reporting cycle (July 1, 2017 – June 30, 2018).</a:t>
            </a:r>
          </a:p>
          <a:p>
            <a:r>
              <a:rPr lang="en-US" dirty="0"/>
              <a:t>those reported practices, treatments, and technologies for which documentation of verification has not been provided through each jurisdictions’ NEIEN-based report systems may not be credited for nitrogen, phosphorus or sediment pollutant load reductions for that year.</a:t>
            </a:r>
            <a:endParaRPr lang="en-US" dirty="0"/>
          </a:p>
        </p:txBody>
      </p:sp>
    </p:spTree>
    <p:extLst>
      <p:ext uri="{BB962C8B-B14F-4D97-AF65-F5344CB8AC3E}">
        <p14:creationId xmlns:p14="http://schemas.microsoft.com/office/powerpoint/2010/main" val="2289397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Links to Additional Resources </a:t>
            </a:r>
          </a:p>
        </p:txBody>
      </p:sp>
      <p:sp>
        <p:nvSpPr>
          <p:cNvPr id="3" name="Content Placeholder 2"/>
          <p:cNvSpPr>
            <a:spLocks noGrp="1"/>
          </p:cNvSpPr>
          <p:nvPr>
            <p:ph idx="1"/>
          </p:nvPr>
        </p:nvSpPr>
        <p:spPr/>
        <p:txBody>
          <a:bodyPr>
            <a:normAutofit/>
          </a:bodyPr>
          <a:lstStyle/>
          <a:p>
            <a:r>
              <a:rPr lang="en-US" dirty="0"/>
              <a:t>WQGIT web page: </a:t>
            </a:r>
            <a:r>
              <a:rPr lang="en-US" dirty="0">
                <a:hlinkClick r:id="rId2"/>
              </a:rPr>
              <a:t>http://www.chesapeakebay.net/groups/group/water_quality_goal_implementation_team</a:t>
            </a:r>
            <a:r>
              <a:rPr lang="en-US" dirty="0"/>
              <a:t> </a:t>
            </a:r>
          </a:p>
          <a:p>
            <a:pPr marL="0" indent="0">
              <a:buNone/>
            </a:pPr>
            <a:endParaRPr lang="en-US" dirty="0"/>
          </a:p>
          <a:p>
            <a:r>
              <a:rPr lang="en-US" dirty="0"/>
              <a:t>Chesapeake Assessment Scenario Tool: </a:t>
            </a:r>
            <a:r>
              <a:rPr lang="en-US" dirty="0">
                <a:hlinkClick r:id="rId3"/>
              </a:rPr>
              <a:t>http://cast.chesapeakebay.net/</a:t>
            </a:r>
            <a:r>
              <a:rPr lang="en-US" dirty="0"/>
              <a:t>  </a:t>
            </a:r>
          </a:p>
          <a:p>
            <a:pPr marL="0" indent="0">
              <a:buNone/>
            </a:pPr>
            <a:endParaRPr lang="en-US" dirty="0"/>
          </a:p>
          <a:p>
            <a:r>
              <a:rPr lang="en-US" dirty="0"/>
              <a:t>Chesapeake Progress / Water Quality: </a:t>
            </a:r>
            <a:r>
              <a:rPr lang="en-US" dirty="0">
                <a:hlinkClick r:id="rId4"/>
              </a:rPr>
              <a:t>http://www.chesapeakeprogress.com/clean-water#water-quality</a:t>
            </a:r>
            <a:r>
              <a:rPr lang="en-US" dirty="0"/>
              <a:t> </a:t>
            </a:r>
          </a:p>
        </p:txBody>
      </p:sp>
    </p:spTree>
    <p:extLst>
      <p:ext uri="{BB962C8B-B14F-4D97-AF65-F5344CB8AC3E}">
        <p14:creationId xmlns:p14="http://schemas.microsoft.com/office/powerpoint/2010/main" val="2140372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2053387" y="3122899"/>
            <a:ext cx="8454189" cy="2923877"/>
          </a:xfrm>
          <a:prstGeom prst="rect">
            <a:avLst/>
          </a:prstGeom>
          <a:noFill/>
          <a:ln w="9525">
            <a:noFill/>
            <a:miter lim="800000"/>
            <a:headEnd/>
            <a:tailEnd/>
          </a:ln>
        </p:spPr>
        <p:txBody>
          <a:bodyPr wrap="square">
            <a:spAutoFit/>
          </a:bodyPr>
          <a:lstStyle/>
          <a:p>
            <a:pPr algn="ctr" fontAlgn="base">
              <a:spcAft>
                <a:spcPct val="0"/>
              </a:spcAft>
            </a:pPr>
            <a:endParaRPr lang="en-US" sz="2400" b="1" dirty="0">
              <a:solidFill>
                <a:srgbClr val="000099"/>
              </a:solidFill>
              <a:latin typeface="Swis721 Cn BT"/>
            </a:endParaRPr>
          </a:p>
          <a:p>
            <a:pPr algn="ctr" fontAlgn="base">
              <a:spcAft>
                <a:spcPct val="0"/>
              </a:spcAft>
            </a:pPr>
            <a:r>
              <a:rPr lang="en-US" sz="3200" b="1" dirty="0"/>
              <a:t>Lucinda Power</a:t>
            </a:r>
          </a:p>
          <a:p>
            <a:pPr algn="ctr" fontAlgn="base">
              <a:spcAft>
                <a:spcPct val="0"/>
              </a:spcAft>
            </a:pPr>
            <a:r>
              <a:rPr lang="en-US" sz="3200" b="1" dirty="0"/>
              <a:t>Implementation and Evaluation Team Leader</a:t>
            </a:r>
          </a:p>
          <a:p>
            <a:pPr algn="ctr"/>
            <a:r>
              <a:rPr lang="en-US" sz="3200" b="1" dirty="0"/>
              <a:t>U.S. EPA Chesapeake Bay Program Office</a:t>
            </a:r>
          </a:p>
          <a:p>
            <a:pPr algn="ctr"/>
            <a:r>
              <a:rPr lang="en-US" sz="3200" b="1" dirty="0"/>
              <a:t>410-267-5722</a:t>
            </a:r>
          </a:p>
          <a:p>
            <a:pPr algn="ctr"/>
            <a:r>
              <a:rPr lang="en-US" sz="3200" b="1" dirty="0">
                <a:hlinkClick r:id="rId2"/>
              </a:rPr>
              <a:t>power.lucinda@epa.gov</a:t>
            </a:r>
            <a:endParaRPr lang="en-US" sz="3200" b="1" dirty="0"/>
          </a:p>
        </p:txBody>
      </p:sp>
      <p:sp>
        <p:nvSpPr>
          <p:cNvPr id="81922" name="Rectangle 15"/>
          <p:cNvSpPr>
            <a:spLocks noChangeArrowheads="1"/>
          </p:cNvSpPr>
          <p:nvPr/>
        </p:nvSpPr>
        <p:spPr bwMode="auto">
          <a:xfrm>
            <a:off x="3836069" y="6395164"/>
            <a:ext cx="5257800" cy="461665"/>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000099"/>
                </a:solidFill>
                <a:hlinkClick r:id="rId3"/>
              </a:rPr>
              <a:t>www.epa.gov/chesapeakebaytmdl</a:t>
            </a:r>
            <a:r>
              <a:rPr lang="en-US" sz="2400" b="1" dirty="0">
                <a:solidFill>
                  <a:srgbClr val="000099"/>
                </a:solidFill>
              </a:rPr>
              <a:t> </a:t>
            </a:r>
          </a:p>
        </p:txBody>
      </p:sp>
      <p:sp>
        <p:nvSpPr>
          <p:cNvPr id="81924" name="TextBox 4"/>
          <p:cNvSpPr txBox="1">
            <a:spLocks noChangeArrowheads="1"/>
          </p:cNvSpPr>
          <p:nvPr/>
        </p:nvSpPr>
        <p:spPr bwMode="auto">
          <a:xfrm>
            <a:off x="4052228" y="6036379"/>
            <a:ext cx="4171950" cy="461665"/>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dirty="0">
                <a:solidFill>
                  <a:srgbClr val="000099"/>
                </a:solidFill>
                <a:hlinkClick r:id="rId4"/>
              </a:rPr>
              <a:t>www.chesapeakebay.net</a:t>
            </a:r>
            <a:r>
              <a:rPr lang="en-US" sz="2400" b="1" dirty="0">
                <a:solidFill>
                  <a:srgbClr val="000099"/>
                </a:solidFill>
              </a:rPr>
              <a: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1" y="5380511"/>
            <a:ext cx="1337495" cy="1032003"/>
          </a:xfrm>
          <a:prstGeom prst="rect">
            <a:avLst/>
          </a:prstGeom>
        </p:spPr>
      </p:pic>
      <p:sp>
        <p:nvSpPr>
          <p:cNvPr id="6" name="Text Box 2"/>
          <p:cNvSpPr txBox="1">
            <a:spLocks noChangeArrowheads="1"/>
          </p:cNvSpPr>
          <p:nvPr/>
        </p:nvSpPr>
        <p:spPr bwMode="auto">
          <a:xfrm>
            <a:off x="1911108" y="75911"/>
            <a:ext cx="8454189" cy="3046988"/>
          </a:xfrm>
          <a:prstGeom prst="rect">
            <a:avLst/>
          </a:prstGeom>
          <a:noFill/>
          <a:ln w="9525">
            <a:noFill/>
            <a:miter lim="800000"/>
            <a:headEnd/>
            <a:tailEnd/>
          </a:ln>
        </p:spPr>
        <p:txBody>
          <a:bodyPr wrap="square">
            <a:spAutoFit/>
          </a:bodyPr>
          <a:lstStyle/>
          <a:p>
            <a:pPr algn="ctr" fontAlgn="base">
              <a:spcAft>
                <a:spcPct val="0"/>
              </a:spcAft>
            </a:pPr>
            <a:endParaRPr lang="en-US" sz="3200" b="1" dirty="0"/>
          </a:p>
          <a:p>
            <a:pPr algn="ctr" fontAlgn="base">
              <a:spcAft>
                <a:spcPct val="0"/>
              </a:spcAft>
            </a:pPr>
            <a:r>
              <a:rPr lang="en-US" sz="3200" b="1" dirty="0"/>
              <a:t>Jim Edward</a:t>
            </a:r>
          </a:p>
          <a:p>
            <a:pPr algn="ctr" fontAlgn="base">
              <a:spcAft>
                <a:spcPct val="0"/>
              </a:spcAft>
            </a:pPr>
            <a:r>
              <a:rPr lang="en-US" sz="3200" b="1" dirty="0"/>
              <a:t>Deputy Director</a:t>
            </a:r>
          </a:p>
          <a:p>
            <a:pPr algn="ctr" fontAlgn="base">
              <a:spcAft>
                <a:spcPct val="0"/>
              </a:spcAft>
            </a:pPr>
            <a:r>
              <a:rPr lang="en-US" sz="3200" b="1" dirty="0"/>
              <a:t> Chesapeake Bay Program Office</a:t>
            </a:r>
          </a:p>
          <a:p>
            <a:pPr algn="ctr"/>
            <a:r>
              <a:rPr lang="en-US" sz="3200" b="1" dirty="0"/>
              <a:t>410-267-5705</a:t>
            </a:r>
          </a:p>
          <a:p>
            <a:pPr algn="ctr"/>
            <a:r>
              <a:rPr lang="en-US" sz="3200" b="1" dirty="0">
                <a:hlinkClick r:id="rId6"/>
              </a:rPr>
              <a:t>edward.james@epa.gov</a:t>
            </a:r>
            <a:endParaRPr lang="en-US" sz="3200" b="1" dirty="0"/>
          </a:p>
        </p:txBody>
      </p:sp>
    </p:spTree>
    <p:extLst>
      <p:ext uri="{BB962C8B-B14F-4D97-AF65-F5344CB8AC3E}">
        <p14:creationId xmlns:p14="http://schemas.microsoft.com/office/powerpoint/2010/main" val="373768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2176992"/>
            <a:ext cx="10515600" cy="1325563"/>
          </a:xfrm>
        </p:spPr>
        <p:txBody>
          <a:bodyPr>
            <a:normAutofit fontScale="90000"/>
          </a:bodyPr>
          <a:lstStyle/>
          <a:p>
            <a:pPr algn="ctr"/>
            <a:r>
              <a:rPr lang="en-US" b="1" dirty="0"/>
              <a:t>Current Status of Midpoint Assessment Priorities and Impacts to the Phase III WIPs </a:t>
            </a:r>
          </a:p>
        </p:txBody>
      </p:sp>
    </p:spTree>
    <p:extLst>
      <p:ext uri="{BB962C8B-B14F-4D97-AF65-F5344CB8AC3E}">
        <p14:creationId xmlns:p14="http://schemas.microsoft.com/office/powerpoint/2010/main" val="189730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3"/>
          <p:cNvSpPr/>
          <p:nvPr/>
        </p:nvSpPr>
        <p:spPr>
          <a:xfrm>
            <a:off x="5210356" y="1949801"/>
            <a:ext cx="4257675" cy="4712602"/>
          </a:xfrm>
          <a:prstGeom prst="downArrow">
            <a:avLst>
              <a:gd name="adj1" fmla="val 74497"/>
              <a:gd name="adj2" fmla="val 288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dirty="0">
              <a:solidFill>
                <a:prstClr val="white"/>
              </a:solidFill>
            </a:endParaRPr>
          </a:p>
        </p:txBody>
      </p:sp>
      <p:sp>
        <p:nvSpPr>
          <p:cNvPr id="5" name="Title 4"/>
          <p:cNvSpPr>
            <a:spLocks noGrp="1"/>
          </p:cNvSpPr>
          <p:nvPr>
            <p:ph type="title"/>
          </p:nvPr>
        </p:nvSpPr>
        <p:spPr>
          <a:xfrm>
            <a:off x="838200" y="94924"/>
            <a:ext cx="10515600" cy="1325563"/>
          </a:xfrm>
        </p:spPr>
        <p:txBody>
          <a:bodyPr>
            <a:normAutofit fontScale="90000"/>
          </a:bodyPr>
          <a:lstStyle/>
          <a:p>
            <a:pPr algn="ctr"/>
            <a:r>
              <a:rPr lang="en-US" b="1" dirty="0"/>
              <a:t>Completed 1 Year Partnership Review of Phase 6 Modeling Tool Refinements</a:t>
            </a:r>
          </a:p>
        </p:txBody>
      </p:sp>
      <p:sp>
        <p:nvSpPr>
          <p:cNvPr id="3" name="Slide Number Placeholder 2"/>
          <p:cNvSpPr>
            <a:spLocks noGrp="1"/>
          </p:cNvSpPr>
          <p:nvPr>
            <p:ph type="sldNum" sz="quarter" idx="12"/>
          </p:nvPr>
        </p:nvSpPr>
        <p:spPr/>
        <p:txBody>
          <a:bodyPr/>
          <a:lstStyle/>
          <a:p>
            <a:pPr defTabSz="685800"/>
            <a:fld id="{7AB0CCD7-21D7-4BE5-8AA4-B54C789063DC}" type="slidenum">
              <a:rPr lang="en-US" sz="1350" kern="0">
                <a:solidFill>
                  <a:prstClr val="black">
                    <a:tint val="75000"/>
                  </a:prstClr>
                </a:solidFill>
              </a:rPr>
              <a:pPr defTabSz="685800"/>
              <a:t>5</a:t>
            </a:fld>
            <a:endParaRPr lang="en-US" sz="1350" kern="0" dirty="0">
              <a:solidFill>
                <a:prstClr val="black">
                  <a:tint val="75000"/>
                </a:prstClr>
              </a:solidFill>
            </a:endParaRPr>
          </a:p>
        </p:txBody>
      </p:sp>
      <p:pic>
        <p:nvPicPr>
          <p:cNvPr id="39"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672" y="5578792"/>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1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714" y="1520349"/>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 name="Picture 1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6714" y="2545893"/>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2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0002" y="4576810"/>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3" name="Picture 92" descr="HighPoint_Raingarden_Const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0002" y="3560046"/>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Right Arrow 25"/>
          <p:cNvSpPr/>
          <p:nvPr/>
        </p:nvSpPr>
        <p:spPr>
          <a:xfrm rot="1796252">
            <a:off x="5249457" y="4034415"/>
            <a:ext cx="1295856" cy="7552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kern="0" dirty="0">
                <a:solidFill>
                  <a:prstClr val="black"/>
                </a:solidFill>
              </a:rPr>
              <a:t>Direct Loads</a:t>
            </a:r>
          </a:p>
        </p:txBody>
      </p:sp>
      <p:sp>
        <p:nvSpPr>
          <p:cNvPr id="27" name="TextBox 26"/>
          <p:cNvSpPr txBox="1"/>
          <p:nvPr/>
        </p:nvSpPr>
        <p:spPr>
          <a:xfrm>
            <a:off x="5705574" y="1949800"/>
            <a:ext cx="3267241" cy="3785652"/>
          </a:xfrm>
          <a:prstGeom prst="rect">
            <a:avLst/>
          </a:prstGeom>
          <a:noFill/>
        </p:spPr>
        <p:txBody>
          <a:bodyPr wrap="none" rtlCol="0">
            <a:spAutoFit/>
          </a:bodyPr>
          <a:lstStyle/>
          <a:p>
            <a:pPr algn="ctr" defTabSz="685800"/>
            <a:r>
              <a:rPr lang="en-US" sz="1500" b="1" kern="0" dirty="0">
                <a:solidFill>
                  <a:prstClr val="black"/>
                </a:solidFill>
              </a:rPr>
              <a:t>Average Load +     Inputs * Sensitivity</a:t>
            </a:r>
          </a:p>
          <a:p>
            <a:pPr algn="ctr" defTabSz="685800"/>
            <a:endParaRPr lang="en-US" sz="1500" b="1" kern="0" dirty="0">
              <a:solidFill>
                <a:prstClr val="black"/>
              </a:solidFill>
            </a:endParaRPr>
          </a:p>
          <a:p>
            <a:pPr algn="ctr" defTabSz="685800"/>
            <a:endParaRPr lang="en-US" sz="1500" b="1" kern="0" dirty="0">
              <a:solidFill>
                <a:prstClr val="black"/>
              </a:solidFill>
            </a:endParaRPr>
          </a:p>
          <a:p>
            <a:pPr algn="ctr" defTabSz="685800"/>
            <a:r>
              <a:rPr lang="en-US" sz="1500" b="1" kern="0" dirty="0">
                <a:solidFill>
                  <a:prstClr val="black"/>
                </a:solidFill>
              </a:rPr>
              <a:t>Land Use Acres</a:t>
            </a:r>
          </a:p>
          <a:p>
            <a:pPr algn="ctr" defTabSz="685800"/>
            <a:endParaRPr lang="en-US" sz="1500" b="1" kern="0" dirty="0">
              <a:solidFill>
                <a:prstClr val="black"/>
              </a:solidFill>
            </a:endParaRPr>
          </a:p>
          <a:p>
            <a:pPr algn="ctr" defTabSz="685800"/>
            <a:endParaRPr lang="en-US" sz="1500" b="1" kern="0" dirty="0">
              <a:solidFill>
                <a:prstClr val="black"/>
              </a:solidFill>
            </a:endParaRPr>
          </a:p>
          <a:p>
            <a:pPr algn="ctr" defTabSz="685800"/>
            <a:r>
              <a:rPr lang="en-US" sz="1500" b="1" kern="0" dirty="0">
                <a:solidFill>
                  <a:prstClr val="black"/>
                </a:solidFill>
              </a:rPr>
              <a:t>BMPs</a:t>
            </a:r>
          </a:p>
          <a:p>
            <a:pPr algn="ctr" defTabSz="685800"/>
            <a:endParaRPr lang="en-US" sz="1500" b="1" kern="0" dirty="0">
              <a:solidFill>
                <a:prstClr val="black"/>
              </a:solidFill>
            </a:endParaRPr>
          </a:p>
          <a:p>
            <a:pPr algn="ctr" defTabSz="685800"/>
            <a:endParaRPr lang="en-US" sz="1500" b="1" kern="0" dirty="0">
              <a:solidFill>
                <a:prstClr val="black"/>
              </a:solidFill>
            </a:endParaRPr>
          </a:p>
          <a:p>
            <a:pPr algn="ctr" defTabSz="685800"/>
            <a:r>
              <a:rPr lang="en-US" sz="1500" b="1" kern="0" dirty="0">
                <a:solidFill>
                  <a:prstClr val="black"/>
                </a:solidFill>
              </a:rPr>
              <a:t>Land to Water</a:t>
            </a:r>
          </a:p>
          <a:p>
            <a:pPr algn="ctr" defTabSz="685800"/>
            <a:endParaRPr lang="en-US" sz="1500" b="1" kern="0" dirty="0">
              <a:solidFill>
                <a:prstClr val="black"/>
              </a:solidFill>
            </a:endParaRPr>
          </a:p>
          <a:p>
            <a:pPr algn="ctr" defTabSz="685800"/>
            <a:endParaRPr lang="en-US" sz="1500" b="1" kern="0" dirty="0">
              <a:solidFill>
                <a:prstClr val="black"/>
              </a:solidFill>
            </a:endParaRPr>
          </a:p>
          <a:p>
            <a:pPr algn="ctr" defTabSz="685800"/>
            <a:r>
              <a:rPr lang="en-US" sz="1500" b="1" kern="0" dirty="0">
                <a:solidFill>
                  <a:prstClr val="black"/>
                </a:solidFill>
              </a:rPr>
              <a:t>Stream Delivery</a:t>
            </a:r>
          </a:p>
          <a:p>
            <a:pPr algn="ctr" defTabSz="685800"/>
            <a:endParaRPr lang="en-US" sz="1500" b="1" kern="0" dirty="0">
              <a:solidFill>
                <a:prstClr val="black"/>
              </a:solidFill>
            </a:endParaRPr>
          </a:p>
          <a:p>
            <a:pPr algn="ctr" defTabSz="685800"/>
            <a:endParaRPr lang="en-US" sz="1500" b="1" kern="0" dirty="0">
              <a:solidFill>
                <a:prstClr val="black"/>
              </a:solidFill>
            </a:endParaRPr>
          </a:p>
          <a:p>
            <a:pPr algn="ctr" defTabSz="685800"/>
            <a:r>
              <a:rPr lang="en-US" sz="1500" b="1" kern="0" dirty="0">
                <a:solidFill>
                  <a:prstClr val="black"/>
                </a:solidFill>
              </a:rPr>
              <a:t>River Delivery</a:t>
            </a:r>
          </a:p>
        </p:txBody>
      </p:sp>
      <p:sp>
        <p:nvSpPr>
          <p:cNvPr id="29" name="Isosceles Triangle 28"/>
          <p:cNvSpPr/>
          <p:nvPr/>
        </p:nvSpPr>
        <p:spPr>
          <a:xfrm>
            <a:off x="7086512" y="2048104"/>
            <a:ext cx="137959" cy="150041"/>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dirty="0">
              <a:solidFill>
                <a:prstClr val="white"/>
              </a:solidFill>
            </a:endParaRPr>
          </a:p>
        </p:txBody>
      </p:sp>
      <p:sp>
        <p:nvSpPr>
          <p:cNvPr id="45" name="TextBox 44"/>
          <p:cNvSpPr txBox="1"/>
          <p:nvPr/>
        </p:nvSpPr>
        <p:spPr>
          <a:xfrm>
            <a:off x="7155491" y="4293671"/>
            <a:ext cx="367408" cy="507831"/>
          </a:xfrm>
          <a:prstGeom prst="rect">
            <a:avLst/>
          </a:prstGeom>
          <a:noFill/>
        </p:spPr>
        <p:txBody>
          <a:bodyPr wrap="none" rtlCol="0">
            <a:spAutoFit/>
          </a:bodyPr>
          <a:lstStyle/>
          <a:p>
            <a:pPr defTabSz="685800"/>
            <a:r>
              <a:rPr lang="en-US" sz="2700" b="1" kern="0" dirty="0">
                <a:solidFill>
                  <a:srgbClr val="5B9BD5">
                    <a:lumMod val="75000"/>
                  </a:srgbClr>
                </a:solidFill>
              </a:rPr>
              <a:t>*</a:t>
            </a:r>
          </a:p>
        </p:txBody>
      </p:sp>
      <p:sp>
        <p:nvSpPr>
          <p:cNvPr id="46" name="TextBox 45"/>
          <p:cNvSpPr txBox="1"/>
          <p:nvPr/>
        </p:nvSpPr>
        <p:spPr>
          <a:xfrm>
            <a:off x="7138107" y="4976419"/>
            <a:ext cx="367408" cy="507831"/>
          </a:xfrm>
          <a:prstGeom prst="rect">
            <a:avLst/>
          </a:prstGeom>
          <a:noFill/>
        </p:spPr>
        <p:txBody>
          <a:bodyPr wrap="none" rtlCol="0">
            <a:spAutoFit/>
          </a:bodyPr>
          <a:lstStyle/>
          <a:p>
            <a:pPr defTabSz="685800"/>
            <a:r>
              <a:rPr lang="en-US" sz="2700" b="1" kern="0" dirty="0">
                <a:solidFill>
                  <a:srgbClr val="5B9BD5">
                    <a:lumMod val="75000"/>
                  </a:srgbClr>
                </a:solidFill>
              </a:rPr>
              <a:t>*</a:t>
            </a:r>
          </a:p>
        </p:txBody>
      </p:sp>
      <p:sp>
        <p:nvSpPr>
          <p:cNvPr id="47" name="TextBox 46"/>
          <p:cNvSpPr txBox="1"/>
          <p:nvPr/>
        </p:nvSpPr>
        <p:spPr>
          <a:xfrm>
            <a:off x="7141640" y="2226554"/>
            <a:ext cx="367408" cy="507831"/>
          </a:xfrm>
          <a:prstGeom prst="rect">
            <a:avLst/>
          </a:prstGeom>
          <a:noFill/>
        </p:spPr>
        <p:txBody>
          <a:bodyPr wrap="none" rtlCol="0">
            <a:spAutoFit/>
          </a:bodyPr>
          <a:lstStyle/>
          <a:p>
            <a:pPr defTabSz="685800"/>
            <a:r>
              <a:rPr lang="en-US" sz="2700" b="1" kern="0" dirty="0">
                <a:solidFill>
                  <a:srgbClr val="5B9BD5">
                    <a:lumMod val="75000"/>
                  </a:srgbClr>
                </a:solidFill>
              </a:rPr>
              <a:t>*</a:t>
            </a:r>
          </a:p>
        </p:txBody>
      </p:sp>
      <p:sp>
        <p:nvSpPr>
          <p:cNvPr id="48" name="TextBox 47"/>
          <p:cNvSpPr txBox="1"/>
          <p:nvPr/>
        </p:nvSpPr>
        <p:spPr>
          <a:xfrm>
            <a:off x="7141640" y="2927977"/>
            <a:ext cx="367408" cy="507831"/>
          </a:xfrm>
          <a:prstGeom prst="rect">
            <a:avLst/>
          </a:prstGeom>
          <a:noFill/>
        </p:spPr>
        <p:txBody>
          <a:bodyPr wrap="none" rtlCol="0">
            <a:spAutoFit/>
          </a:bodyPr>
          <a:lstStyle/>
          <a:p>
            <a:pPr defTabSz="685800"/>
            <a:r>
              <a:rPr lang="en-US" sz="2700" b="1" kern="0" dirty="0">
                <a:solidFill>
                  <a:srgbClr val="5B9BD5">
                    <a:lumMod val="75000"/>
                  </a:srgbClr>
                </a:solidFill>
              </a:rPr>
              <a:t>*</a:t>
            </a:r>
          </a:p>
        </p:txBody>
      </p:sp>
      <p:sp>
        <p:nvSpPr>
          <p:cNvPr id="49" name="TextBox 48"/>
          <p:cNvSpPr txBox="1"/>
          <p:nvPr/>
        </p:nvSpPr>
        <p:spPr>
          <a:xfrm>
            <a:off x="7141640" y="3588711"/>
            <a:ext cx="367408" cy="507831"/>
          </a:xfrm>
          <a:prstGeom prst="rect">
            <a:avLst/>
          </a:prstGeom>
          <a:noFill/>
        </p:spPr>
        <p:txBody>
          <a:bodyPr wrap="none" rtlCol="0">
            <a:spAutoFit/>
          </a:bodyPr>
          <a:lstStyle/>
          <a:p>
            <a:pPr defTabSz="685800"/>
            <a:r>
              <a:rPr lang="en-US" sz="2700" b="1" kern="0" dirty="0">
                <a:solidFill>
                  <a:srgbClr val="5B9BD5">
                    <a:lumMod val="75000"/>
                  </a:srgbClr>
                </a:solidFill>
              </a:rPr>
              <a:t>*</a:t>
            </a:r>
          </a:p>
        </p:txBody>
      </p:sp>
      <p:sp>
        <p:nvSpPr>
          <p:cNvPr id="19" name="Title 1"/>
          <p:cNvSpPr txBox="1">
            <a:spLocks/>
          </p:cNvSpPr>
          <p:nvPr/>
        </p:nvSpPr>
        <p:spPr>
          <a:xfrm>
            <a:off x="4767443" y="1470780"/>
            <a:ext cx="5143500" cy="485827"/>
          </a:xfrm>
          <a:prstGeom prst="rect">
            <a:avLst/>
          </a:prstGeom>
          <a:solidFill>
            <a:schemeClr val="accent6">
              <a:lumMod val="60000"/>
              <a:lumOff val="40000"/>
            </a:schemeClr>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2250" dirty="0">
                <a:solidFill>
                  <a:prstClr val="black"/>
                </a:solidFill>
                <a:latin typeface="Arial" panose="020B0604020202020204" pitchFamily="34" charset="0"/>
                <a:cs typeface="Arial" panose="020B0604020202020204" pitchFamily="34" charset="0"/>
              </a:rPr>
              <a:t>Phase 6 Watershed Model Structure</a:t>
            </a:r>
          </a:p>
        </p:txBody>
      </p:sp>
    </p:spTree>
    <p:extLst>
      <p:ext uri="{BB962C8B-B14F-4D97-AF65-F5344CB8AC3E}">
        <p14:creationId xmlns:p14="http://schemas.microsoft.com/office/powerpoint/2010/main" val="358700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4673" y="1829376"/>
            <a:ext cx="4592078" cy="3548423"/>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79301" y="1829376"/>
            <a:ext cx="4505372" cy="3481423"/>
          </a:xfrm>
          <a:prstGeom prst="rect">
            <a:avLst/>
          </a:prstGeom>
        </p:spPr>
      </p:pic>
      <p:sp>
        <p:nvSpPr>
          <p:cNvPr id="2" name="TextBox 1"/>
          <p:cNvSpPr txBox="1"/>
          <p:nvPr/>
        </p:nvSpPr>
        <p:spPr>
          <a:xfrm>
            <a:off x="7330180" y="5377143"/>
            <a:ext cx="2101064" cy="369332"/>
          </a:xfrm>
          <a:prstGeom prst="rect">
            <a:avLst/>
          </a:prstGeom>
          <a:noFill/>
        </p:spPr>
        <p:txBody>
          <a:bodyPr wrap="square" rtlCol="0">
            <a:spAutoFit/>
          </a:bodyPr>
          <a:lstStyle/>
          <a:p>
            <a:pPr algn="ctr" defTabSz="914400">
              <a:defRPr/>
            </a:pPr>
            <a:r>
              <a:rPr lang="en-US" b="1" kern="0" dirty="0">
                <a:latin typeface="Arial" panose="020B0604020202020204" pitchFamily="34" charset="0"/>
                <a:cs typeface="Arial" panose="020B0604020202020204" pitchFamily="34" charset="0"/>
              </a:rPr>
              <a:t>Rural Settings</a:t>
            </a:r>
          </a:p>
        </p:txBody>
      </p:sp>
      <p:sp>
        <p:nvSpPr>
          <p:cNvPr id="5" name="TextBox 4"/>
          <p:cNvSpPr txBox="1"/>
          <p:nvPr/>
        </p:nvSpPr>
        <p:spPr>
          <a:xfrm>
            <a:off x="2306742" y="5377143"/>
            <a:ext cx="3155177" cy="369332"/>
          </a:xfrm>
          <a:prstGeom prst="rect">
            <a:avLst/>
          </a:prstGeom>
          <a:noFill/>
        </p:spPr>
        <p:txBody>
          <a:bodyPr wrap="square" rtlCol="0">
            <a:spAutoFit/>
          </a:bodyPr>
          <a:lstStyle/>
          <a:p>
            <a:pPr algn="ctr" defTabSz="914400">
              <a:defRPr/>
            </a:pPr>
            <a:r>
              <a:rPr lang="en-US" b="1" kern="0" dirty="0">
                <a:latin typeface="Arial" panose="020B0604020202020204" pitchFamily="34" charset="0"/>
                <a:cs typeface="Arial" panose="020B0604020202020204" pitchFamily="34" charset="0"/>
              </a:rPr>
              <a:t>Urban/Suburban Settings</a:t>
            </a:r>
          </a:p>
        </p:txBody>
      </p:sp>
      <p:sp>
        <p:nvSpPr>
          <p:cNvPr id="6" name="Rectangle 5"/>
          <p:cNvSpPr/>
          <p:nvPr/>
        </p:nvSpPr>
        <p:spPr>
          <a:xfrm>
            <a:off x="4466690" y="1460044"/>
            <a:ext cx="1056700" cy="369332"/>
          </a:xfrm>
          <a:prstGeom prst="rect">
            <a:avLst/>
          </a:prstGeom>
        </p:spPr>
        <p:txBody>
          <a:bodyPr wrap="none">
            <a:spAutoFit/>
          </a:bodyPr>
          <a:lstStyle/>
          <a:p>
            <a:pPr algn="ctr" defTabSz="914400">
              <a:defRPr/>
            </a:pPr>
            <a:r>
              <a:rPr lang="en-US" b="1" kern="0" dirty="0">
                <a:latin typeface="Arial" panose="020B0604020202020204" pitchFamily="34" charset="0"/>
                <a:cs typeface="Arial" panose="020B0604020202020204" pitchFamily="34" charset="0"/>
              </a:rPr>
              <a:t>Phase 5</a:t>
            </a:r>
          </a:p>
        </p:txBody>
      </p:sp>
      <p:sp>
        <p:nvSpPr>
          <p:cNvPr id="10" name="Rectangle 9"/>
          <p:cNvSpPr/>
          <p:nvPr/>
        </p:nvSpPr>
        <p:spPr>
          <a:xfrm>
            <a:off x="6707427" y="1460044"/>
            <a:ext cx="1056700" cy="369332"/>
          </a:xfrm>
          <a:prstGeom prst="rect">
            <a:avLst/>
          </a:prstGeom>
        </p:spPr>
        <p:txBody>
          <a:bodyPr wrap="none">
            <a:spAutoFit/>
          </a:bodyPr>
          <a:lstStyle/>
          <a:p>
            <a:pPr algn="ctr" defTabSz="914400">
              <a:defRPr/>
            </a:pPr>
            <a:r>
              <a:rPr lang="en-US" b="1" kern="0" dirty="0">
                <a:latin typeface="Arial" panose="020B0604020202020204" pitchFamily="34" charset="0"/>
                <a:cs typeface="Arial" panose="020B0604020202020204" pitchFamily="34" charset="0"/>
              </a:rPr>
              <a:t>Phase 6</a:t>
            </a:r>
          </a:p>
        </p:txBody>
      </p:sp>
      <p:sp>
        <p:nvSpPr>
          <p:cNvPr id="12" name="Title 1"/>
          <p:cNvSpPr txBox="1">
            <a:spLocks/>
          </p:cNvSpPr>
          <p:nvPr/>
        </p:nvSpPr>
        <p:spPr>
          <a:xfrm>
            <a:off x="826873" y="134481"/>
            <a:ext cx="10515600"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b="1" dirty="0"/>
              <a:t>Advanced from 30 Meter to 1 Meter Resolution of Land Cover Basinwide</a:t>
            </a:r>
          </a:p>
        </p:txBody>
      </p:sp>
      <p:sp>
        <p:nvSpPr>
          <p:cNvPr id="13" name="Rectangle 12"/>
          <p:cNvSpPr/>
          <p:nvPr/>
        </p:nvSpPr>
        <p:spPr>
          <a:xfrm>
            <a:off x="9026695" y="1460044"/>
            <a:ext cx="1056700" cy="369332"/>
          </a:xfrm>
          <a:prstGeom prst="rect">
            <a:avLst/>
          </a:prstGeom>
        </p:spPr>
        <p:txBody>
          <a:bodyPr wrap="none">
            <a:spAutoFit/>
          </a:bodyPr>
          <a:lstStyle/>
          <a:p>
            <a:pPr algn="ctr" defTabSz="914400">
              <a:defRPr/>
            </a:pPr>
            <a:r>
              <a:rPr lang="en-US" b="1" kern="0" dirty="0">
                <a:latin typeface="Arial" panose="020B0604020202020204" pitchFamily="34" charset="0"/>
                <a:cs typeface="Arial" panose="020B0604020202020204" pitchFamily="34" charset="0"/>
              </a:rPr>
              <a:t>Phase 5</a:t>
            </a:r>
          </a:p>
        </p:txBody>
      </p:sp>
      <p:sp>
        <p:nvSpPr>
          <p:cNvPr id="14" name="Rectangle 13"/>
          <p:cNvSpPr/>
          <p:nvPr/>
        </p:nvSpPr>
        <p:spPr>
          <a:xfrm>
            <a:off x="2178420" y="1460044"/>
            <a:ext cx="1056700" cy="369332"/>
          </a:xfrm>
          <a:prstGeom prst="rect">
            <a:avLst/>
          </a:prstGeom>
        </p:spPr>
        <p:txBody>
          <a:bodyPr wrap="none">
            <a:spAutoFit/>
          </a:bodyPr>
          <a:lstStyle/>
          <a:p>
            <a:pPr algn="ctr" defTabSz="914400">
              <a:defRPr/>
            </a:pPr>
            <a:r>
              <a:rPr lang="en-US" b="1" kern="0" dirty="0">
                <a:latin typeface="Arial" panose="020B0604020202020204" pitchFamily="34" charset="0"/>
                <a:cs typeface="Arial" panose="020B0604020202020204" pitchFamily="34" charset="0"/>
              </a:rPr>
              <a:t>Phase 6</a:t>
            </a:r>
          </a:p>
        </p:txBody>
      </p:sp>
    </p:spTree>
    <p:extLst>
      <p:ext uri="{BB962C8B-B14F-4D97-AF65-F5344CB8AC3E}">
        <p14:creationId xmlns:p14="http://schemas.microsoft.com/office/powerpoint/2010/main" val="312763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59" y="182245"/>
            <a:ext cx="10515600" cy="1325563"/>
          </a:xfrm>
        </p:spPr>
        <p:txBody>
          <a:bodyPr>
            <a:normAutofit fontScale="90000"/>
          </a:bodyPr>
          <a:lstStyle/>
          <a:p>
            <a:pPr algn="ctr"/>
            <a:r>
              <a:rPr lang="en-US" b="1" dirty="0"/>
              <a:t>Partnership Approved Local Planning Goal Recommendations </a:t>
            </a:r>
          </a:p>
        </p:txBody>
      </p:sp>
      <p:pic>
        <p:nvPicPr>
          <p:cNvPr id="6" name="Content Placeholder 5"/>
          <p:cNvPicPr>
            <a:picLocks noGrp="1" noChangeAspect="1"/>
          </p:cNvPicPr>
          <p:nvPr>
            <p:ph idx="1"/>
          </p:nvPr>
        </p:nvPicPr>
        <p:blipFill>
          <a:blip r:embed="rId2"/>
          <a:stretch>
            <a:fillRect/>
          </a:stretch>
        </p:blipFill>
        <p:spPr>
          <a:xfrm>
            <a:off x="7027694" y="1690687"/>
            <a:ext cx="4749647" cy="4543425"/>
          </a:xfrm>
          <a:prstGeom prst="rect">
            <a:avLst/>
          </a:prstGeom>
        </p:spPr>
      </p:pic>
      <p:pic>
        <p:nvPicPr>
          <p:cNvPr id="7" name="Picture 6"/>
          <p:cNvPicPr>
            <a:picLocks noChangeAspect="1"/>
          </p:cNvPicPr>
          <p:nvPr/>
        </p:nvPicPr>
        <p:blipFill>
          <a:blip r:embed="rId3"/>
          <a:stretch>
            <a:fillRect/>
          </a:stretch>
        </p:blipFill>
        <p:spPr>
          <a:xfrm>
            <a:off x="219075" y="1690688"/>
            <a:ext cx="6638925" cy="4543425"/>
          </a:xfrm>
          <a:prstGeom prst="rect">
            <a:avLst/>
          </a:prstGeom>
        </p:spPr>
      </p:pic>
    </p:spTree>
    <p:extLst>
      <p:ext uri="{BB962C8B-B14F-4D97-AF65-F5344CB8AC3E}">
        <p14:creationId xmlns:p14="http://schemas.microsoft.com/office/powerpoint/2010/main" val="276728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1" y="210380"/>
            <a:ext cx="11766453" cy="1325563"/>
          </a:xfrm>
        </p:spPr>
        <p:txBody>
          <a:bodyPr>
            <a:normAutofit/>
          </a:bodyPr>
          <a:lstStyle/>
          <a:p>
            <a:pPr algn="ctr"/>
            <a:r>
              <a:rPr lang="en-US" sz="4500" b="1" dirty="0"/>
              <a:t>Monitoring Trends to Support Phase III WIPs</a:t>
            </a:r>
          </a:p>
        </p:txBody>
      </p:sp>
      <p:pic>
        <p:nvPicPr>
          <p:cNvPr id="4" name="Content Placeholder 3"/>
          <p:cNvPicPr>
            <a:picLocks noGrp="1" noChangeAspect="1"/>
          </p:cNvPicPr>
          <p:nvPr>
            <p:ph idx="1"/>
          </p:nvPr>
        </p:nvPicPr>
        <p:blipFill>
          <a:blip r:embed="rId3"/>
          <a:stretch>
            <a:fillRect/>
          </a:stretch>
        </p:blipFill>
        <p:spPr>
          <a:xfrm>
            <a:off x="4140785" y="1690687"/>
            <a:ext cx="3389028" cy="5111943"/>
          </a:xfrm>
          <a:prstGeom prst="rect">
            <a:avLst/>
          </a:prstGeom>
        </p:spPr>
      </p:pic>
      <p:pic>
        <p:nvPicPr>
          <p:cNvPr id="5" name="Picture 4"/>
          <p:cNvPicPr>
            <a:picLocks noChangeAspect="1"/>
          </p:cNvPicPr>
          <p:nvPr/>
        </p:nvPicPr>
        <p:blipFill>
          <a:blip r:embed="rId4"/>
          <a:stretch>
            <a:fillRect/>
          </a:stretch>
        </p:blipFill>
        <p:spPr>
          <a:xfrm>
            <a:off x="275492" y="1690687"/>
            <a:ext cx="3683552" cy="5111943"/>
          </a:xfrm>
          <a:prstGeom prst="rect">
            <a:avLst/>
          </a:prstGeom>
        </p:spPr>
      </p:pic>
      <p:pic>
        <p:nvPicPr>
          <p:cNvPr id="6" name="Picture 5"/>
          <p:cNvPicPr>
            <a:picLocks noChangeAspect="1"/>
          </p:cNvPicPr>
          <p:nvPr/>
        </p:nvPicPr>
        <p:blipFill>
          <a:blip r:embed="rId5"/>
          <a:stretch>
            <a:fillRect/>
          </a:stretch>
        </p:blipFill>
        <p:spPr>
          <a:xfrm>
            <a:off x="7711554" y="1746057"/>
            <a:ext cx="4227228" cy="5111943"/>
          </a:xfrm>
          <a:prstGeom prst="rect">
            <a:avLst/>
          </a:prstGeom>
        </p:spPr>
      </p:pic>
    </p:spTree>
    <p:extLst>
      <p:ext uri="{BB962C8B-B14F-4D97-AF65-F5344CB8AC3E}">
        <p14:creationId xmlns:p14="http://schemas.microsoft.com/office/powerpoint/2010/main" val="79129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03" y="182245"/>
            <a:ext cx="10515600" cy="1325563"/>
          </a:xfrm>
        </p:spPr>
        <p:txBody>
          <a:bodyPr/>
          <a:lstStyle/>
          <a:p>
            <a:pPr algn="ctr"/>
            <a:r>
              <a:rPr lang="en-US" b="1" dirty="0"/>
              <a:t>STAC Workshops &amp; Peer Reviews</a:t>
            </a:r>
          </a:p>
        </p:txBody>
      </p:sp>
      <p:pic>
        <p:nvPicPr>
          <p:cNvPr id="4" name="Content Placeholder 3"/>
          <p:cNvPicPr>
            <a:picLocks noGrp="1" noChangeAspect="1"/>
          </p:cNvPicPr>
          <p:nvPr>
            <p:ph idx="1"/>
          </p:nvPr>
        </p:nvPicPr>
        <p:blipFill>
          <a:blip r:embed="rId3"/>
          <a:stretch>
            <a:fillRect/>
          </a:stretch>
        </p:blipFill>
        <p:spPr>
          <a:xfrm>
            <a:off x="1378634" y="1402308"/>
            <a:ext cx="9495692" cy="5455692"/>
          </a:xfrm>
          <a:prstGeom prst="rect">
            <a:avLst/>
          </a:prstGeom>
        </p:spPr>
      </p:pic>
    </p:spTree>
    <p:extLst>
      <p:ext uri="{BB962C8B-B14F-4D97-AF65-F5344CB8AC3E}">
        <p14:creationId xmlns:p14="http://schemas.microsoft.com/office/powerpoint/2010/main" val="30179883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9AF0FE3-4297-4F64-8215-2B16532D8E72}">
  <ds:schemaRefs>
    <ds:schemaRef ds:uri="ESRI.ArcGIS.Mapping.OfficeIntegration.PowerPointInfo"/>
  </ds:schemaRefs>
</ds:datastoreItem>
</file>

<file path=customXml/itemProps10.xml><?xml version="1.0" encoding="utf-8"?>
<ds:datastoreItem xmlns:ds="http://schemas.openxmlformats.org/officeDocument/2006/customXml" ds:itemID="{8679C545-63AD-4353-B490-9202B4DEFBB7}">
  <ds:schemaRefs>
    <ds:schemaRef ds:uri="ESRI.ArcGIS.Mapping.OfficeIntegration.PowerPointInfo"/>
  </ds:schemaRefs>
</ds:datastoreItem>
</file>

<file path=customXml/itemProps100.xml><?xml version="1.0" encoding="utf-8"?>
<ds:datastoreItem xmlns:ds="http://schemas.openxmlformats.org/officeDocument/2006/customXml" ds:itemID="{5FD06E45-4DF8-4E1F-B894-233BAFEECE50}">
  <ds:schemaRefs>
    <ds:schemaRef ds:uri="ESRI.ArcGIS.Mapping.OfficeIntegration.PowerPointInfo"/>
  </ds:schemaRefs>
</ds:datastoreItem>
</file>

<file path=customXml/itemProps101.xml><?xml version="1.0" encoding="utf-8"?>
<ds:datastoreItem xmlns:ds="http://schemas.openxmlformats.org/officeDocument/2006/customXml" ds:itemID="{96F5104B-4111-4625-8B00-5D6ABF651C59}">
  <ds:schemaRefs>
    <ds:schemaRef ds:uri="ESRI.ArcGIS.Mapping.OfficeIntegration.PowerPointInfo"/>
  </ds:schemaRefs>
</ds:datastoreItem>
</file>

<file path=customXml/itemProps102.xml><?xml version="1.0" encoding="utf-8"?>
<ds:datastoreItem xmlns:ds="http://schemas.openxmlformats.org/officeDocument/2006/customXml" ds:itemID="{B3896BC6-EE4A-4B30-86B3-619C1EA48FC3}">
  <ds:schemaRefs>
    <ds:schemaRef ds:uri="ESRI.ArcGIS.Mapping.OfficeIntegration.PowerPointInfo"/>
  </ds:schemaRefs>
</ds:datastoreItem>
</file>

<file path=customXml/itemProps103.xml><?xml version="1.0" encoding="utf-8"?>
<ds:datastoreItem xmlns:ds="http://schemas.openxmlformats.org/officeDocument/2006/customXml" ds:itemID="{43956649-C860-4B37-BE67-FE9811446743}">
  <ds:schemaRefs>
    <ds:schemaRef ds:uri="ESRI.ArcGIS.Mapping.OfficeIntegration.PowerPointInfo"/>
  </ds:schemaRefs>
</ds:datastoreItem>
</file>

<file path=customXml/itemProps104.xml><?xml version="1.0" encoding="utf-8"?>
<ds:datastoreItem xmlns:ds="http://schemas.openxmlformats.org/officeDocument/2006/customXml" ds:itemID="{6BA6694D-43B8-47A3-9A2B-2DC87776E3C4}">
  <ds:schemaRefs>
    <ds:schemaRef ds:uri="ESRI.ArcGIS.Mapping.OfficeIntegration.PowerPointInfo"/>
  </ds:schemaRefs>
</ds:datastoreItem>
</file>

<file path=customXml/itemProps105.xml><?xml version="1.0" encoding="utf-8"?>
<ds:datastoreItem xmlns:ds="http://schemas.openxmlformats.org/officeDocument/2006/customXml" ds:itemID="{1758C7A4-2BFC-476F-B9F4-99F4DB3E7AE4}">
  <ds:schemaRefs>
    <ds:schemaRef ds:uri="ESRI.ArcGIS.Mapping.OfficeIntegration.PowerPointInfo"/>
  </ds:schemaRefs>
</ds:datastoreItem>
</file>

<file path=customXml/itemProps106.xml><?xml version="1.0" encoding="utf-8"?>
<ds:datastoreItem xmlns:ds="http://schemas.openxmlformats.org/officeDocument/2006/customXml" ds:itemID="{30D64466-C471-495B-95B7-3775C992EBCB}">
  <ds:schemaRefs>
    <ds:schemaRef ds:uri="ESRI.ArcGIS.Mapping.OfficeIntegration.PowerPointInfo"/>
  </ds:schemaRefs>
</ds:datastoreItem>
</file>

<file path=customXml/itemProps107.xml><?xml version="1.0" encoding="utf-8"?>
<ds:datastoreItem xmlns:ds="http://schemas.openxmlformats.org/officeDocument/2006/customXml" ds:itemID="{FBB78296-480D-4694-B4B9-61D408D28591}">
  <ds:schemaRefs>
    <ds:schemaRef ds:uri="ESRI.ArcGIS.Mapping.OfficeIntegration.PowerPointInfo"/>
  </ds:schemaRefs>
</ds:datastoreItem>
</file>

<file path=customXml/itemProps108.xml><?xml version="1.0" encoding="utf-8"?>
<ds:datastoreItem xmlns:ds="http://schemas.openxmlformats.org/officeDocument/2006/customXml" ds:itemID="{D6394093-9EAA-4BB7-BA34-36532377E950}">
  <ds:schemaRefs>
    <ds:schemaRef ds:uri="ESRI.ArcGIS.Mapping.OfficeIntegration.PowerPointInfo"/>
  </ds:schemaRefs>
</ds:datastoreItem>
</file>

<file path=customXml/itemProps109.xml><?xml version="1.0" encoding="utf-8"?>
<ds:datastoreItem xmlns:ds="http://schemas.openxmlformats.org/officeDocument/2006/customXml" ds:itemID="{AD5A5A56-E03E-4246-ABF6-074A61FDAEC3}">
  <ds:schemaRefs>
    <ds:schemaRef ds:uri="ESRI.ArcGIS.Mapping.OfficeIntegration.PowerPointInfo"/>
  </ds:schemaRefs>
</ds:datastoreItem>
</file>

<file path=customXml/itemProps11.xml><?xml version="1.0" encoding="utf-8"?>
<ds:datastoreItem xmlns:ds="http://schemas.openxmlformats.org/officeDocument/2006/customXml" ds:itemID="{C0E68099-1329-46DE-90F0-02C416FA06BF}">
  <ds:schemaRefs>
    <ds:schemaRef ds:uri="ESRI.ArcGIS.Mapping.OfficeIntegration.PowerPointInfo"/>
  </ds:schemaRefs>
</ds:datastoreItem>
</file>

<file path=customXml/itemProps110.xml><?xml version="1.0" encoding="utf-8"?>
<ds:datastoreItem xmlns:ds="http://schemas.openxmlformats.org/officeDocument/2006/customXml" ds:itemID="{30E99990-D9CA-49CE-BF9E-7CB38E3E4F54}">
  <ds:schemaRefs>
    <ds:schemaRef ds:uri="ESRI.ArcGIS.Mapping.OfficeIntegration.PowerPointInfo"/>
  </ds:schemaRefs>
</ds:datastoreItem>
</file>

<file path=customXml/itemProps111.xml><?xml version="1.0" encoding="utf-8"?>
<ds:datastoreItem xmlns:ds="http://schemas.openxmlformats.org/officeDocument/2006/customXml" ds:itemID="{684FEAE5-2471-499D-940E-BF33664386F4}">
  <ds:schemaRefs>
    <ds:schemaRef ds:uri="ESRI.ArcGIS.Mapping.OfficeIntegration.PowerPointInfo"/>
  </ds:schemaRefs>
</ds:datastoreItem>
</file>

<file path=customXml/itemProps112.xml><?xml version="1.0" encoding="utf-8"?>
<ds:datastoreItem xmlns:ds="http://schemas.openxmlformats.org/officeDocument/2006/customXml" ds:itemID="{1AB274DB-8132-4713-96C4-75E3608612D7}">
  <ds:schemaRefs>
    <ds:schemaRef ds:uri="ESRI.ArcGIS.Mapping.OfficeIntegration.PowerPointInfo"/>
  </ds:schemaRefs>
</ds:datastoreItem>
</file>

<file path=customXml/itemProps113.xml><?xml version="1.0" encoding="utf-8"?>
<ds:datastoreItem xmlns:ds="http://schemas.openxmlformats.org/officeDocument/2006/customXml" ds:itemID="{964771D3-9F27-48F2-B3CC-0B9CABB3629D}">
  <ds:schemaRefs>
    <ds:schemaRef ds:uri="ESRI.ArcGIS.Mapping.OfficeIntegration.PowerPointInfo"/>
  </ds:schemaRefs>
</ds:datastoreItem>
</file>

<file path=customXml/itemProps114.xml><?xml version="1.0" encoding="utf-8"?>
<ds:datastoreItem xmlns:ds="http://schemas.openxmlformats.org/officeDocument/2006/customXml" ds:itemID="{02BE3323-4389-4064-B426-8B1DE19A6D26}">
  <ds:schemaRefs>
    <ds:schemaRef ds:uri="ESRI.ArcGIS.Mapping.OfficeIntegration.PowerPointInfo"/>
  </ds:schemaRefs>
</ds:datastoreItem>
</file>

<file path=customXml/itemProps115.xml><?xml version="1.0" encoding="utf-8"?>
<ds:datastoreItem xmlns:ds="http://schemas.openxmlformats.org/officeDocument/2006/customXml" ds:itemID="{78411EDF-24D7-4B20-8AAF-945B48706AE2}">
  <ds:schemaRefs>
    <ds:schemaRef ds:uri="ESRI.ArcGIS.Mapping.OfficeIntegration.PowerPointInfo"/>
  </ds:schemaRefs>
</ds:datastoreItem>
</file>

<file path=customXml/itemProps116.xml><?xml version="1.0" encoding="utf-8"?>
<ds:datastoreItem xmlns:ds="http://schemas.openxmlformats.org/officeDocument/2006/customXml" ds:itemID="{82B28424-B788-4BD7-AAE1-D712C39A17AB}">
  <ds:schemaRefs>
    <ds:schemaRef ds:uri="ESRI.ArcGIS.Mapping.OfficeIntegration.PowerPointInfo"/>
  </ds:schemaRefs>
</ds:datastoreItem>
</file>

<file path=customXml/itemProps117.xml><?xml version="1.0" encoding="utf-8"?>
<ds:datastoreItem xmlns:ds="http://schemas.openxmlformats.org/officeDocument/2006/customXml" ds:itemID="{C8889875-7C8D-4F05-95A2-D83350DD16DA}">
  <ds:schemaRefs>
    <ds:schemaRef ds:uri="ESRI.ArcGIS.Mapping.OfficeIntegration.PowerPointInfo"/>
  </ds:schemaRefs>
</ds:datastoreItem>
</file>

<file path=customXml/itemProps118.xml><?xml version="1.0" encoding="utf-8"?>
<ds:datastoreItem xmlns:ds="http://schemas.openxmlformats.org/officeDocument/2006/customXml" ds:itemID="{D37AB8CB-09B6-4317-B89C-0949D08B47B9}">
  <ds:schemaRefs>
    <ds:schemaRef ds:uri="ESRI.ArcGIS.Mapping.OfficeIntegration.PowerPointInfo"/>
  </ds:schemaRefs>
</ds:datastoreItem>
</file>

<file path=customXml/itemProps119.xml><?xml version="1.0" encoding="utf-8"?>
<ds:datastoreItem xmlns:ds="http://schemas.openxmlformats.org/officeDocument/2006/customXml" ds:itemID="{6FD0ECE1-6DA0-4157-A26A-91547B09D68E}">
  <ds:schemaRefs>
    <ds:schemaRef ds:uri="ESRI.ArcGIS.Mapping.OfficeIntegration.PowerPointInfo"/>
  </ds:schemaRefs>
</ds:datastoreItem>
</file>

<file path=customXml/itemProps12.xml><?xml version="1.0" encoding="utf-8"?>
<ds:datastoreItem xmlns:ds="http://schemas.openxmlformats.org/officeDocument/2006/customXml" ds:itemID="{DFBD1BF4-A5BB-4DF4-AFF5-A3F7B847A66F}">
  <ds:schemaRefs>
    <ds:schemaRef ds:uri="ESRI.ArcGIS.Mapping.OfficeIntegration.PowerPointInfo"/>
  </ds:schemaRefs>
</ds:datastoreItem>
</file>

<file path=customXml/itemProps120.xml><?xml version="1.0" encoding="utf-8"?>
<ds:datastoreItem xmlns:ds="http://schemas.openxmlformats.org/officeDocument/2006/customXml" ds:itemID="{C6684BD4-8923-48C4-AD47-1906830E19F7}">
  <ds:schemaRefs>
    <ds:schemaRef ds:uri="ESRI.ArcGIS.Mapping.OfficeIntegration.PowerPointInfo"/>
  </ds:schemaRefs>
</ds:datastoreItem>
</file>

<file path=customXml/itemProps121.xml><?xml version="1.0" encoding="utf-8"?>
<ds:datastoreItem xmlns:ds="http://schemas.openxmlformats.org/officeDocument/2006/customXml" ds:itemID="{2F73BA63-7BF9-4224-858C-88593996CD20}">
  <ds:schemaRefs>
    <ds:schemaRef ds:uri="ESRI.ArcGIS.Mapping.OfficeIntegration.PowerPointInfo"/>
  </ds:schemaRefs>
</ds:datastoreItem>
</file>

<file path=customXml/itemProps122.xml><?xml version="1.0" encoding="utf-8"?>
<ds:datastoreItem xmlns:ds="http://schemas.openxmlformats.org/officeDocument/2006/customXml" ds:itemID="{68AD2F23-5BF9-4FCB-8185-092387A50C07}">
  <ds:schemaRefs>
    <ds:schemaRef ds:uri="ESRI.ArcGIS.Mapping.OfficeIntegration.PowerPointInfo"/>
  </ds:schemaRefs>
</ds:datastoreItem>
</file>

<file path=customXml/itemProps123.xml><?xml version="1.0" encoding="utf-8"?>
<ds:datastoreItem xmlns:ds="http://schemas.openxmlformats.org/officeDocument/2006/customXml" ds:itemID="{4028571B-4339-49E9-866F-4A7FFE846879}">
  <ds:schemaRefs>
    <ds:schemaRef ds:uri="ESRI.ArcGIS.Mapping.OfficeIntegration.PowerPointInfo"/>
  </ds:schemaRefs>
</ds:datastoreItem>
</file>

<file path=customXml/itemProps124.xml><?xml version="1.0" encoding="utf-8"?>
<ds:datastoreItem xmlns:ds="http://schemas.openxmlformats.org/officeDocument/2006/customXml" ds:itemID="{8BE87228-C6AD-4186-8685-961FC2D9554C}">
  <ds:schemaRefs>
    <ds:schemaRef ds:uri="ESRI.ArcGIS.Mapping.OfficeIntegration.PowerPointInfo"/>
  </ds:schemaRefs>
</ds:datastoreItem>
</file>

<file path=customXml/itemProps125.xml><?xml version="1.0" encoding="utf-8"?>
<ds:datastoreItem xmlns:ds="http://schemas.openxmlformats.org/officeDocument/2006/customXml" ds:itemID="{7C009D89-8CC1-474E-8075-8A60CF3ED570}">
  <ds:schemaRefs>
    <ds:schemaRef ds:uri="ESRI.ArcGIS.Mapping.OfficeIntegration.PowerPointInfo"/>
  </ds:schemaRefs>
</ds:datastoreItem>
</file>

<file path=customXml/itemProps126.xml><?xml version="1.0" encoding="utf-8"?>
<ds:datastoreItem xmlns:ds="http://schemas.openxmlformats.org/officeDocument/2006/customXml" ds:itemID="{524DE110-363F-4C90-A86E-A9FFB316E20E}">
  <ds:schemaRefs>
    <ds:schemaRef ds:uri="ESRI.ArcGIS.Mapping.OfficeIntegration.PowerPointInfo"/>
  </ds:schemaRefs>
</ds:datastoreItem>
</file>

<file path=customXml/itemProps127.xml><?xml version="1.0" encoding="utf-8"?>
<ds:datastoreItem xmlns:ds="http://schemas.openxmlformats.org/officeDocument/2006/customXml" ds:itemID="{0222BDB7-8546-439C-A826-83C4C965099C}">
  <ds:schemaRefs>
    <ds:schemaRef ds:uri="ESRI.ArcGIS.Mapping.OfficeIntegration.PowerPointInfo"/>
  </ds:schemaRefs>
</ds:datastoreItem>
</file>

<file path=customXml/itemProps128.xml><?xml version="1.0" encoding="utf-8"?>
<ds:datastoreItem xmlns:ds="http://schemas.openxmlformats.org/officeDocument/2006/customXml" ds:itemID="{709E9E4A-755C-41DE-A729-AFA256C3D7EE}">
  <ds:schemaRefs>
    <ds:schemaRef ds:uri="ESRI.ArcGIS.Mapping.OfficeIntegration.PowerPointInfo"/>
  </ds:schemaRefs>
</ds:datastoreItem>
</file>

<file path=customXml/itemProps129.xml><?xml version="1.0" encoding="utf-8"?>
<ds:datastoreItem xmlns:ds="http://schemas.openxmlformats.org/officeDocument/2006/customXml" ds:itemID="{D4857825-1C5F-4C7C-831B-7EFA6E3BEA9E}">
  <ds:schemaRefs>
    <ds:schemaRef ds:uri="ESRI.ArcGIS.Mapping.OfficeIntegration.PowerPointInfo"/>
  </ds:schemaRefs>
</ds:datastoreItem>
</file>

<file path=customXml/itemProps13.xml><?xml version="1.0" encoding="utf-8"?>
<ds:datastoreItem xmlns:ds="http://schemas.openxmlformats.org/officeDocument/2006/customXml" ds:itemID="{0FAA36ED-B148-4AFD-B224-2530EE80E14C}">
  <ds:schemaRefs>
    <ds:schemaRef ds:uri="ESRI.ArcGIS.Mapping.OfficeIntegration.PowerPointInfo"/>
  </ds:schemaRefs>
</ds:datastoreItem>
</file>

<file path=customXml/itemProps130.xml><?xml version="1.0" encoding="utf-8"?>
<ds:datastoreItem xmlns:ds="http://schemas.openxmlformats.org/officeDocument/2006/customXml" ds:itemID="{6699F5DA-41EF-454D-AF0B-CE5FEE30F797}">
  <ds:schemaRefs>
    <ds:schemaRef ds:uri="ESRI.ArcGIS.Mapping.OfficeIntegration.PowerPointInfo"/>
  </ds:schemaRefs>
</ds:datastoreItem>
</file>

<file path=customXml/itemProps131.xml><?xml version="1.0" encoding="utf-8"?>
<ds:datastoreItem xmlns:ds="http://schemas.openxmlformats.org/officeDocument/2006/customXml" ds:itemID="{6CF08153-3871-4AB3-BA20-1A7EF9C71BB2}">
  <ds:schemaRefs>
    <ds:schemaRef ds:uri="ESRI.ArcGIS.Mapping.OfficeIntegration.PowerPointInfo"/>
  </ds:schemaRefs>
</ds:datastoreItem>
</file>

<file path=customXml/itemProps132.xml><?xml version="1.0" encoding="utf-8"?>
<ds:datastoreItem xmlns:ds="http://schemas.openxmlformats.org/officeDocument/2006/customXml" ds:itemID="{1FA50385-606B-4FDD-B38A-155A5B0ECC1E}">
  <ds:schemaRefs>
    <ds:schemaRef ds:uri="ESRI.ArcGIS.Mapping.OfficeIntegration.PowerPointInfo"/>
  </ds:schemaRefs>
</ds:datastoreItem>
</file>

<file path=customXml/itemProps133.xml><?xml version="1.0" encoding="utf-8"?>
<ds:datastoreItem xmlns:ds="http://schemas.openxmlformats.org/officeDocument/2006/customXml" ds:itemID="{26417F29-F47D-4CE8-AAF9-78B2F192F8C1}">
  <ds:schemaRefs>
    <ds:schemaRef ds:uri="ESRI.ArcGIS.Mapping.OfficeIntegration.PowerPointInfo"/>
  </ds:schemaRefs>
</ds:datastoreItem>
</file>

<file path=customXml/itemProps134.xml><?xml version="1.0" encoding="utf-8"?>
<ds:datastoreItem xmlns:ds="http://schemas.openxmlformats.org/officeDocument/2006/customXml" ds:itemID="{F096C3F5-124F-4D3B-8185-DD70A56D04DB}">
  <ds:schemaRefs>
    <ds:schemaRef ds:uri="ESRI.ArcGIS.Mapping.OfficeIntegration.PowerPointInfo"/>
  </ds:schemaRefs>
</ds:datastoreItem>
</file>

<file path=customXml/itemProps135.xml><?xml version="1.0" encoding="utf-8"?>
<ds:datastoreItem xmlns:ds="http://schemas.openxmlformats.org/officeDocument/2006/customXml" ds:itemID="{FF8A5EC6-8ADA-4DFB-8767-3509FD57FD0D}">
  <ds:schemaRefs>
    <ds:schemaRef ds:uri="ESRI.ArcGIS.Mapping.OfficeIntegration.PowerPointInfo"/>
  </ds:schemaRefs>
</ds:datastoreItem>
</file>

<file path=customXml/itemProps136.xml><?xml version="1.0" encoding="utf-8"?>
<ds:datastoreItem xmlns:ds="http://schemas.openxmlformats.org/officeDocument/2006/customXml" ds:itemID="{BC3A3110-C17B-4A8A-99FA-6F011927A104}">
  <ds:schemaRefs>
    <ds:schemaRef ds:uri="ESRI.ArcGIS.Mapping.OfficeIntegration.PowerPointInfo"/>
  </ds:schemaRefs>
</ds:datastoreItem>
</file>

<file path=customXml/itemProps137.xml><?xml version="1.0" encoding="utf-8"?>
<ds:datastoreItem xmlns:ds="http://schemas.openxmlformats.org/officeDocument/2006/customXml" ds:itemID="{F872C874-3B7D-4C7A-9056-7C658651E88C}">
  <ds:schemaRefs>
    <ds:schemaRef ds:uri="ESRI.ArcGIS.Mapping.OfficeIntegration.PowerPointInfo"/>
  </ds:schemaRefs>
</ds:datastoreItem>
</file>

<file path=customXml/itemProps138.xml><?xml version="1.0" encoding="utf-8"?>
<ds:datastoreItem xmlns:ds="http://schemas.openxmlformats.org/officeDocument/2006/customXml" ds:itemID="{A3D3F574-32D1-4C8E-8EBB-ABD288025DA6}">
  <ds:schemaRefs>
    <ds:schemaRef ds:uri="ESRI.ArcGIS.Mapping.OfficeIntegration.PowerPointInfo"/>
  </ds:schemaRefs>
</ds:datastoreItem>
</file>

<file path=customXml/itemProps139.xml><?xml version="1.0" encoding="utf-8"?>
<ds:datastoreItem xmlns:ds="http://schemas.openxmlformats.org/officeDocument/2006/customXml" ds:itemID="{05588691-9C64-4808-AE30-D5C086A7D1A6}">
  <ds:schemaRefs>
    <ds:schemaRef ds:uri="ESRI.ArcGIS.Mapping.OfficeIntegration.PowerPointInfo"/>
  </ds:schemaRefs>
</ds:datastoreItem>
</file>

<file path=customXml/itemProps14.xml><?xml version="1.0" encoding="utf-8"?>
<ds:datastoreItem xmlns:ds="http://schemas.openxmlformats.org/officeDocument/2006/customXml" ds:itemID="{F55F4CD7-9EFA-41FB-8988-CBE57730B63E}">
  <ds:schemaRefs>
    <ds:schemaRef ds:uri="ESRI.ArcGIS.Mapping.OfficeIntegration.PowerPointInfo"/>
  </ds:schemaRefs>
</ds:datastoreItem>
</file>

<file path=customXml/itemProps140.xml><?xml version="1.0" encoding="utf-8"?>
<ds:datastoreItem xmlns:ds="http://schemas.openxmlformats.org/officeDocument/2006/customXml" ds:itemID="{7DA549D1-D32B-4987-935C-4329DCB67AD6}">
  <ds:schemaRefs>
    <ds:schemaRef ds:uri="ESRI.ArcGIS.Mapping.OfficeIntegration.PowerPointInfo"/>
  </ds:schemaRefs>
</ds:datastoreItem>
</file>

<file path=customXml/itemProps141.xml><?xml version="1.0" encoding="utf-8"?>
<ds:datastoreItem xmlns:ds="http://schemas.openxmlformats.org/officeDocument/2006/customXml" ds:itemID="{AD9E85DC-DA09-4920-ABE6-6F68EF3308A0}">
  <ds:schemaRefs>
    <ds:schemaRef ds:uri="ESRI.ArcGIS.Mapping.OfficeIntegration.PowerPointInfo"/>
  </ds:schemaRefs>
</ds:datastoreItem>
</file>

<file path=customXml/itemProps142.xml><?xml version="1.0" encoding="utf-8"?>
<ds:datastoreItem xmlns:ds="http://schemas.openxmlformats.org/officeDocument/2006/customXml" ds:itemID="{593C72BE-B3C7-4504-84AF-762F09EAD088}">
  <ds:schemaRefs>
    <ds:schemaRef ds:uri="ESRI.ArcGIS.Mapping.OfficeIntegration.PowerPointInfo"/>
  </ds:schemaRefs>
</ds:datastoreItem>
</file>

<file path=customXml/itemProps143.xml><?xml version="1.0" encoding="utf-8"?>
<ds:datastoreItem xmlns:ds="http://schemas.openxmlformats.org/officeDocument/2006/customXml" ds:itemID="{E0825EEB-EAF0-4B51-B441-AFA613DFE25E}">
  <ds:schemaRefs>
    <ds:schemaRef ds:uri="ESRI.ArcGIS.Mapping.OfficeIntegration.PowerPointInfo"/>
  </ds:schemaRefs>
</ds:datastoreItem>
</file>

<file path=customXml/itemProps144.xml><?xml version="1.0" encoding="utf-8"?>
<ds:datastoreItem xmlns:ds="http://schemas.openxmlformats.org/officeDocument/2006/customXml" ds:itemID="{3C7C6B4C-E609-4BFA-A307-277D18E7B37D}">
  <ds:schemaRefs>
    <ds:schemaRef ds:uri="ESRI.ArcGIS.Mapping.OfficeIntegration.PowerPointInfo"/>
  </ds:schemaRefs>
</ds:datastoreItem>
</file>

<file path=customXml/itemProps145.xml><?xml version="1.0" encoding="utf-8"?>
<ds:datastoreItem xmlns:ds="http://schemas.openxmlformats.org/officeDocument/2006/customXml" ds:itemID="{E2DDDCD2-8800-4038-BE3D-D58B59687146}">
  <ds:schemaRefs>
    <ds:schemaRef ds:uri="ESRI.ArcGIS.Mapping.OfficeIntegration.PowerPointInfo"/>
  </ds:schemaRefs>
</ds:datastoreItem>
</file>

<file path=customXml/itemProps146.xml><?xml version="1.0" encoding="utf-8"?>
<ds:datastoreItem xmlns:ds="http://schemas.openxmlformats.org/officeDocument/2006/customXml" ds:itemID="{9140A073-7F92-4781-AD74-53BB0784B471}">
  <ds:schemaRefs>
    <ds:schemaRef ds:uri="ESRI.ArcGIS.Mapping.OfficeIntegration.PowerPointInfo"/>
  </ds:schemaRefs>
</ds:datastoreItem>
</file>

<file path=customXml/itemProps147.xml><?xml version="1.0" encoding="utf-8"?>
<ds:datastoreItem xmlns:ds="http://schemas.openxmlformats.org/officeDocument/2006/customXml" ds:itemID="{87333E6F-812F-404C-878E-1F03FC80F774}">
  <ds:schemaRefs>
    <ds:schemaRef ds:uri="ESRI.ArcGIS.Mapping.OfficeIntegration.PowerPointInfo"/>
  </ds:schemaRefs>
</ds:datastoreItem>
</file>

<file path=customXml/itemProps148.xml><?xml version="1.0" encoding="utf-8"?>
<ds:datastoreItem xmlns:ds="http://schemas.openxmlformats.org/officeDocument/2006/customXml" ds:itemID="{E89259A8-F282-48A1-AE18-B246DFB3CF28}">
  <ds:schemaRefs>
    <ds:schemaRef ds:uri="ESRI.ArcGIS.Mapping.OfficeIntegration.PowerPointInfo"/>
  </ds:schemaRefs>
</ds:datastoreItem>
</file>

<file path=customXml/itemProps149.xml><?xml version="1.0" encoding="utf-8"?>
<ds:datastoreItem xmlns:ds="http://schemas.openxmlformats.org/officeDocument/2006/customXml" ds:itemID="{D5CAA5DA-CDAC-4617-857B-465515C1ED1D}">
  <ds:schemaRefs>
    <ds:schemaRef ds:uri="ESRI.ArcGIS.Mapping.OfficeIntegration.PowerPointInfo"/>
  </ds:schemaRefs>
</ds:datastoreItem>
</file>

<file path=customXml/itemProps15.xml><?xml version="1.0" encoding="utf-8"?>
<ds:datastoreItem xmlns:ds="http://schemas.openxmlformats.org/officeDocument/2006/customXml" ds:itemID="{B267FF73-F1D0-4BA1-8190-0EACFB1411C1}">
  <ds:schemaRefs>
    <ds:schemaRef ds:uri="ESRI.ArcGIS.Mapping.OfficeIntegration.PowerPointInfo"/>
  </ds:schemaRefs>
</ds:datastoreItem>
</file>

<file path=customXml/itemProps16.xml><?xml version="1.0" encoding="utf-8"?>
<ds:datastoreItem xmlns:ds="http://schemas.openxmlformats.org/officeDocument/2006/customXml" ds:itemID="{B78F4F86-A9D0-4587-840D-6EA774343E2C}">
  <ds:schemaRefs>
    <ds:schemaRef ds:uri="ESRI.ArcGIS.Mapping.OfficeIntegration.PowerPointInfo"/>
  </ds:schemaRefs>
</ds:datastoreItem>
</file>

<file path=customXml/itemProps17.xml><?xml version="1.0" encoding="utf-8"?>
<ds:datastoreItem xmlns:ds="http://schemas.openxmlformats.org/officeDocument/2006/customXml" ds:itemID="{357A843D-BCD7-4397-A50B-7250C556B900}">
  <ds:schemaRefs>
    <ds:schemaRef ds:uri="ESRI.ArcGIS.Mapping.OfficeIntegration.PowerPointInfo"/>
  </ds:schemaRefs>
</ds:datastoreItem>
</file>

<file path=customXml/itemProps18.xml><?xml version="1.0" encoding="utf-8"?>
<ds:datastoreItem xmlns:ds="http://schemas.openxmlformats.org/officeDocument/2006/customXml" ds:itemID="{C2602174-8773-40DF-AE1B-3F524D888114}">
  <ds:schemaRefs>
    <ds:schemaRef ds:uri="ESRI.ArcGIS.Mapping.OfficeIntegration.PowerPointInfo"/>
  </ds:schemaRefs>
</ds:datastoreItem>
</file>

<file path=customXml/itemProps19.xml><?xml version="1.0" encoding="utf-8"?>
<ds:datastoreItem xmlns:ds="http://schemas.openxmlformats.org/officeDocument/2006/customXml" ds:itemID="{5A6A0D7E-EDC1-45A1-92E9-3A5A44BD5DFB}">
  <ds:schemaRefs>
    <ds:schemaRef ds:uri="ESRI.ArcGIS.Mapping.OfficeIntegration.PowerPointInfo"/>
  </ds:schemaRefs>
</ds:datastoreItem>
</file>

<file path=customXml/itemProps2.xml><?xml version="1.0" encoding="utf-8"?>
<ds:datastoreItem xmlns:ds="http://schemas.openxmlformats.org/officeDocument/2006/customXml" ds:itemID="{8C16BA61-27C6-409A-B939-2514E15FFDFD}">
  <ds:schemaRefs>
    <ds:schemaRef ds:uri="ESRI.ArcGIS.Mapping.OfficeIntegration.PowerPointInfo"/>
  </ds:schemaRefs>
</ds:datastoreItem>
</file>

<file path=customXml/itemProps20.xml><?xml version="1.0" encoding="utf-8"?>
<ds:datastoreItem xmlns:ds="http://schemas.openxmlformats.org/officeDocument/2006/customXml" ds:itemID="{34AD947A-0ECC-457C-8B3C-8CA99A6CDBC6}">
  <ds:schemaRefs>
    <ds:schemaRef ds:uri="ESRI.ArcGIS.Mapping.OfficeIntegration.PowerPointInfo"/>
  </ds:schemaRefs>
</ds:datastoreItem>
</file>

<file path=customXml/itemProps21.xml><?xml version="1.0" encoding="utf-8"?>
<ds:datastoreItem xmlns:ds="http://schemas.openxmlformats.org/officeDocument/2006/customXml" ds:itemID="{8DB8E7EC-690D-4B3C-95C2-DC78A97F0717}">
  <ds:schemaRefs>
    <ds:schemaRef ds:uri="ESRI.ArcGIS.Mapping.OfficeIntegration.PowerPointInfo"/>
  </ds:schemaRefs>
</ds:datastoreItem>
</file>

<file path=customXml/itemProps22.xml><?xml version="1.0" encoding="utf-8"?>
<ds:datastoreItem xmlns:ds="http://schemas.openxmlformats.org/officeDocument/2006/customXml" ds:itemID="{48A21E02-512C-401B-94F4-064AA19E1792}">
  <ds:schemaRefs>
    <ds:schemaRef ds:uri="ESRI.ArcGIS.Mapping.OfficeIntegration.PowerPointInfo"/>
  </ds:schemaRefs>
</ds:datastoreItem>
</file>

<file path=customXml/itemProps23.xml><?xml version="1.0" encoding="utf-8"?>
<ds:datastoreItem xmlns:ds="http://schemas.openxmlformats.org/officeDocument/2006/customXml" ds:itemID="{014FCB94-E538-4E4E-BFD7-113C20AFE30F}">
  <ds:schemaRefs>
    <ds:schemaRef ds:uri="ESRI.ArcGIS.Mapping.OfficeIntegration.PowerPointInfo"/>
  </ds:schemaRefs>
</ds:datastoreItem>
</file>

<file path=customXml/itemProps24.xml><?xml version="1.0" encoding="utf-8"?>
<ds:datastoreItem xmlns:ds="http://schemas.openxmlformats.org/officeDocument/2006/customXml" ds:itemID="{8E498CD7-D7A7-4892-9AB1-2C5AFBE37D33}">
  <ds:schemaRefs>
    <ds:schemaRef ds:uri="ESRI.ArcGIS.Mapping.OfficeIntegration.PowerPointInfo"/>
  </ds:schemaRefs>
</ds:datastoreItem>
</file>

<file path=customXml/itemProps25.xml><?xml version="1.0" encoding="utf-8"?>
<ds:datastoreItem xmlns:ds="http://schemas.openxmlformats.org/officeDocument/2006/customXml" ds:itemID="{B9F82A39-7232-4D66-8B48-4CA5D00C10AA}">
  <ds:schemaRefs>
    <ds:schemaRef ds:uri="ESRI.ArcGIS.Mapping.OfficeIntegration.PowerPointInfo"/>
  </ds:schemaRefs>
</ds:datastoreItem>
</file>

<file path=customXml/itemProps26.xml><?xml version="1.0" encoding="utf-8"?>
<ds:datastoreItem xmlns:ds="http://schemas.openxmlformats.org/officeDocument/2006/customXml" ds:itemID="{6A970486-CB03-48BE-9784-0D68986B9CD0}">
  <ds:schemaRefs>
    <ds:schemaRef ds:uri="ESRI.ArcGIS.Mapping.OfficeIntegration.PowerPointInfo"/>
  </ds:schemaRefs>
</ds:datastoreItem>
</file>

<file path=customXml/itemProps27.xml><?xml version="1.0" encoding="utf-8"?>
<ds:datastoreItem xmlns:ds="http://schemas.openxmlformats.org/officeDocument/2006/customXml" ds:itemID="{EF924777-0276-43D5-B3B2-B4FCF76F7E1D}">
  <ds:schemaRefs>
    <ds:schemaRef ds:uri="ESRI.ArcGIS.Mapping.OfficeIntegration.PowerPointInfo"/>
  </ds:schemaRefs>
</ds:datastoreItem>
</file>

<file path=customXml/itemProps28.xml><?xml version="1.0" encoding="utf-8"?>
<ds:datastoreItem xmlns:ds="http://schemas.openxmlformats.org/officeDocument/2006/customXml" ds:itemID="{47901FD5-BFBD-4554-87F3-15792BCD7333}">
  <ds:schemaRefs>
    <ds:schemaRef ds:uri="ESRI.ArcGIS.Mapping.OfficeIntegration.PowerPointInfo"/>
  </ds:schemaRefs>
</ds:datastoreItem>
</file>

<file path=customXml/itemProps29.xml><?xml version="1.0" encoding="utf-8"?>
<ds:datastoreItem xmlns:ds="http://schemas.openxmlformats.org/officeDocument/2006/customXml" ds:itemID="{53B11A5B-9DCD-4D92-8B42-5388D24DE194}">
  <ds:schemaRefs>
    <ds:schemaRef ds:uri="ESRI.ArcGIS.Mapping.OfficeIntegration.PowerPointInfo"/>
  </ds:schemaRefs>
</ds:datastoreItem>
</file>

<file path=customXml/itemProps3.xml><?xml version="1.0" encoding="utf-8"?>
<ds:datastoreItem xmlns:ds="http://schemas.openxmlformats.org/officeDocument/2006/customXml" ds:itemID="{11501466-6A53-4D53-8310-0B2DBDAF116D}">
  <ds:schemaRefs>
    <ds:schemaRef ds:uri="ESRI.ArcGIS.Mapping.OfficeIntegration.PowerPointInfo"/>
  </ds:schemaRefs>
</ds:datastoreItem>
</file>

<file path=customXml/itemProps30.xml><?xml version="1.0" encoding="utf-8"?>
<ds:datastoreItem xmlns:ds="http://schemas.openxmlformats.org/officeDocument/2006/customXml" ds:itemID="{59BB18AF-8425-448A-8F0E-06D9E836A8D1}">
  <ds:schemaRefs>
    <ds:schemaRef ds:uri="ESRI.ArcGIS.Mapping.OfficeIntegration.PowerPointInfo"/>
  </ds:schemaRefs>
</ds:datastoreItem>
</file>

<file path=customXml/itemProps31.xml><?xml version="1.0" encoding="utf-8"?>
<ds:datastoreItem xmlns:ds="http://schemas.openxmlformats.org/officeDocument/2006/customXml" ds:itemID="{6868F31E-F56C-4896-83B4-A1369E14BEA3}">
  <ds:schemaRefs>
    <ds:schemaRef ds:uri="ESRI.ArcGIS.Mapping.OfficeIntegration.PowerPointInfo"/>
  </ds:schemaRefs>
</ds:datastoreItem>
</file>

<file path=customXml/itemProps32.xml><?xml version="1.0" encoding="utf-8"?>
<ds:datastoreItem xmlns:ds="http://schemas.openxmlformats.org/officeDocument/2006/customXml" ds:itemID="{C732C60B-9A88-416F-946E-E930A60824A8}">
  <ds:schemaRefs>
    <ds:schemaRef ds:uri="ESRI.ArcGIS.Mapping.OfficeIntegration.PowerPointInfo"/>
  </ds:schemaRefs>
</ds:datastoreItem>
</file>

<file path=customXml/itemProps33.xml><?xml version="1.0" encoding="utf-8"?>
<ds:datastoreItem xmlns:ds="http://schemas.openxmlformats.org/officeDocument/2006/customXml" ds:itemID="{162F487F-7291-4BD4-AB4D-9373635C1927}">
  <ds:schemaRefs>
    <ds:schemaRef ds:uri="ESRI.ArcGIS.Mapping.OfficeIntegration.PowerPointInfo"/>
  </ds:schemaRefs>
</ds:datastoreItem>
</file>

<file path=customXml/itemProps34.xml><?xml version="1.0" encoding="utf-8"?>
<ds:datastoreItem xmlns:ds="http://schemas.openxmlformats.org/officeDocument/2006/customXml" ds:itemID="{0C6A80D9-1E0B-4463-B470-8AB898883403}">
  <ds:schemaRefs>
    <ds:schemaRef ds:uri="ESRI.ArcGIS.Mapping.OfficeIntegration.PowerPointInfo"/>
  </ds:schemaRefs>
</ds:datastoreItem>
</file>

<file path=customXml/itemProps35.xml><?xml version="1.0" encoding="utf-8"?>
<ds:datastoreItem xmlns:ds="http://schemas.openxmlformats.org/officeDocument/2006/customXml" ds:itemID="{B2DE5017-0D80-4AE0-B4DE-08B9364D5A14}">
  <ds:schemaRefs>
    <ds:schemaRef ds:uri="ESRI.ArcGIS.Mapping.OfficeIntegration.PowerPointInfo"/>
  </ds:schemaRefs>
</ds:datastoreItem>
</file>

<file path=customXml/itemProps36.xml><?xml version="1.0" encoding="utf-8"?>
<ds:datastoreItem xmlns:ds="http://schemas.openxmlformats.org/officeDocument/2006/customXml" ds:itemID="{0193DBDB-FFBA-4BD5-80EB-33EB2447E7F9}">
  <ds:schemaRefs>
    <ds:schemaRef ds:uri="ESRI.ArcGIS.Mapping.OfficeIntegration.PowerPointInfo"/>
  </ds:schemaRefs>
</ds:datastoreItem>
</file>

<file path=customXml/itemProps37.xml><?xml version="1.0" encoding="utf-8"?>
<ds:datastoreItem xmlns:ds="http://schemas.openxmlformats.org/officeDocument/2006/customXml" ds:itemID="{5C079164-6053-41CC-9FD6-1D0CB3A371E9}">
  <ds:schemaRefs>
    <ds:schemaRef ds:uri="ESRI.ArcGIS.Mapping.OfficeIntegration.PowerPointInfo"/>
  </ds:schemaRefs>
</ds:datastoreItem>
</file>

<file path=customXml/itemProps38.xml><?xml version="1.0" encoding="utf-8"?>
<ds:datastoreItem xmlns:ds="http://schemas.openxmlformats.org/officeDocument/2006/customXml" ds:itemID="{FC0E63B3-2E08-4C0D-AA8D-3FA3942E00FD}">
  <ds:schemaRefs>
    <ds:schemaRef ds:uri="ESRI.ArcGIS.Mapping.OfficeIntegration.PowerPointInfo"/>
  </ds:schemaRefs>
</ds:datastoreItem>
</file>

<file path=customXml/itemProps39.xml><?xml version="1.0" encoding="utf-8"?>
<ds:datastoreItem xmlns:ds="http://schemas.openxmlformats.org/officeDocument/2006/customXml" ds:itemID="{141FDC50-1086-476E-8BF8-D3E3A7F7DC5E}">
  <ds:schemaRefs>
    <ds:schemaRef ds:uri="ESRI.ArcGIS.Mapping.OfficeIntegration.PowerPointInfo"/>
  </ds:schemaRefs>
</ds:datastoreItem>
</file>

<file path=customXml/itemProps4.xml><?xml version="1.0" encoding="utf-8"?>
<ds:datastoreItem xmlns:ds="http://schemas.openxmlformats.org/officeDocument/2006/customXml" ds:itemID="{0D92B1C6-8279-4BC5-94C2-92C0B05842AF}">
  <ds:schemaRefs>
    <ds:schemaRef ds:uri="ESRI.ArcGIS.Mapping.OfficeIntegration.PowerPointInfo"/>
  </ds:schemaRefs>
</ds:datastoreItem>
</file>

<file path=customXml/itemProps40.xml><?xml version="1.0" encoding="utf-8"?>
<ds:datastoreItem xmlns:ds="http://schemas.openxmlformats.org/officeDocument/2006/customXml" ds:itemID="{C268A83F-0127-47C4-AC93-84CD6DEA054A}">
  <ds:schemaRefs>
    <ds:schemaRef ds:uri="ESRI.ArcGIS.Mapping.OfficeIntegration.PowerPointInfo"/>
  </ds:schemaRefs>
</ds:datastoreItem>
</file>

<file path=customXml/itemProps41.xml><?xml version="1.0" encoding="utf-8"?>
<ds:datastoreItem xmlns:ds="http://schemas.openxmlformats.org/officeDocument/2006/customXml" ds:itemID="{79DB2AB4-FC2C-4E53-8CA8-1DEEF0847020}">
  <ds:schemaRefs>
    <ds:schemaRef ds:uri="ESRI.ArcGIS.Mapping.OfficeIntegration.PowerPointInfo"/>
  </ds:schemaRefs>
</ds:datastoreItem>
</file>

<file path=customXml/itemProps42.xml><?xml version="1.0" encoding="utf-8"?>
<ds:datastoreItem xmlns:ds="http://schemas.openxmlformats.org/officeDocument/2006/customXml" ds:itemID="{0631BA8A-B2E2-4105-A5A9-539FEEECE4E9}">
  <ds:schemaRefs>
    <ds:schemaRef ds:uri="ESRI.ArcGIS.Mapping.OfficeIntegration.PowerPointInfo"/>
  </ds:schemaRefs>
</ds:datastoreItem>
</file>

<file path=customXml/itemProps43.xml><?xml version="1.0" encoding="utf-8"?>
<ds:datastoreItem xmlns:ds="http://schemas.openxmlformats.org/officeDocument/2006/customXml" ds:itemID="{E41831C9-F335-43FE-89BF-6B71A613741B}">
  <ds:schemaRefs>
    <ds:schemaRef ds:uri="ESRI.ArcGIS.Mapping.OfficeIntegration.PowerPointInfo"/>
  </ds:schemaRefs>
</ds:datastoreItem>
</file>

<file path=customXml/itemProps44.xml><?xml version="1.0" encoding="utf-8"?>
<ds:datastoreItem xmlns:ds="http://schemas.openxmlformats.org/officeDocument/2006/customXml" ds:itemID="{C53DE4B6-DE5D-4E77-A6B6-5CC5DDFD3AD3}">
  <ds:schemaRefs>
    <ds:schemaRef ds:uri="ESRI.ArcGIS.Mapping.OfficeIntegration.PowerPointInfo"/>
  </ds:schemaRefs>
</ds:datastoreItem>
</file>

<file path=customXml/itemProps45.xml><?xml version="1.0" encoding="utf-8"?>
<ds:datastoreItem xmlns:ds="http://schemas.openxmlformats.org/officeDocument/2006/customXml" ds:itemID="{5C67184A-B88C-47A2-8D9A-BDD58C6E59CD}">
  <ds:schemaRefs>
    <ds:schemaRef ds:uri="ESRI.ArcGIS.Mapping.OfficeIntegration.PowerPointInfo"/>
  </ds:schemaRefs>
</ds:datastoreItem>
</file>

<file path=customXml/itemProps46.xml><?xml version="1.0" encoding="utf-8"?>
<ds:datastoreItem xmlns:ds="http://schemas.openxmlformats.org/officeDocument/2006/customXml" ds:itemID="{AFCFFBA9-6602-4E74-87BE-6C53FC7EBC03}">
  <ds:schemaRefs>
    <ds:schemaRef ds:uri="ESRI.ArcGIS.Mapping.OfficeIntegration.PowerPointInfo"/>
  </ds:schemaRefs>
</ds:datastoreItem>
</file>

<file path=customXml/itemProps47.xml><?xml version="1.0" encoding="utf-8"?>
<ds:datastoreItem xmlns:ds="http://schemas.openxmlformats.org/officeDocument/2006/customXml" ds:itemID="{4EAAE50E-F38E-4422-896A-6181BC34FBEC}">
  <ds:schemaRefs>
    <ds:schemaRef ds:uri="ESRI.ArcGIS.Mapping.OfficeIntegration.PowerPointInfo"/>
  </ds:schemaRefs>
</ds:datastoreItem>
</file>

<file path=customXml/itemProps48.xml><?xml version="1.0" encoding="utf-8"?>
<ds:datastoreItem xmlns:ds="http://schemas.openxmlformats.org/officeDocument/2006/customXml" ds:itemID="{02CF8985-61CF-41AC-B045-71CBB2F53E91}">
  <ds:schemaRefs>
    <ds:schemaRef ds:uri="ESRI.ArcGIS.Mapping.OfficeIntegration.PowerPointInfo"/>
  </ds:schemaRefs>
</ds:datastoreItem>
</file>

<file path=customXml/itemProps49.xml><?xml version="1.0" encoding="utf-8"?>
<ds:datastoreItem xmlns:ds="http://schemas.openxmlformats.org/officeDocument/2006/customXml" ds:itemID="{EEF56489-F13E-4D92-AF83-F4D8C5727788}">
  <ds:schemaRefs>
    <ds:schemaRef ds:uri="ESRI.ArcGIS.Mapping.OfficeIntegration.PowerPointInfo"/>
  </ds:schemaRefs>
</ds:datastoreItem>
</file>

<file path=customXml/itemProps5.xml><?xml version="1.0" encoding="utf-8"?>
<ds:datastoreItem xmlns:ds="http://schemas.openxmlformats.org/officeDocument/2006/customXml" ds:itemID="{6865DBB5-D4AE-4123-911D-7FFFD18DA9F5}">
  <ds:schemaRefs>
    <ds:schemaRef ds:uri="ESRI.ArcGIS.Mapping.OfficeIntegration.PowerPointInfo"/>
  </ds:schemaRefs>
</ds:datastoreItem>
</file>

<file path=customXml/itemProps50.xml><?xml version="1.0" encoding="utf-8"?>
<ds:datastoreItem xmlns:ds="http://schemas.openxmlformats.org/officeDocument/2006/customXml" ds:itemID="{D69F5975-418B-42A2-9FDA-712BF68BDED5}">
  <ds:schemaRefs>
    <ds:schemaRef ds:uri="ESRI.ArcGIS.Mapping.OfficeIntegration.PowerPointInfo"/>
  </ds:schemaRefs>
</ds:datastoreItem>
</file>

<file path=customXml/itemProps51.xml><?xml version="1.0" encoding="utf-8"?>
<ds:datastoreItem xmlns:ds="http://schemas.openxmlformats.org/officeDocument/2006/customXml" ds:itemID="{2B263158-F307-4344-906E-B0C1C0CFE115}">
  <ds:schemaRefs>
    <ds:schemaRef ds:uri="ESRI.ArcGIS.Mapping.OfficeIntegration.PowerPointInfo"/>
  </ds:schemaRefs>
</ds:datastoreItem>
</file>

<file path=customXml/itemProps52.xml><?xml version="1.0" encoding="utf-8"?>
<ds:datastoreItem xmlns:ds="http://schemas.openxmlformats.org/officeDocument/2006/customXml" ds:itemID="{B6D78274-775A-4A01-BAEA-5A47FAFEB328}">
  <ds:schemaRefs>
    <ds:schemaRef ds:uri="ESRI.ArcGIS.Mapping.OfficeIntegration.PowerPointInfo"/>
  </ds:schemaRefs>
</ds:datastoreItem>
</file>

<file path=customXml/itemProps53.xml><?xml version="1.0" encoding="utf-8"?>
<ds:datastoreItem xmlns:ds="http://schemas.openxmlformats.org/officeDocument/2006/customXml" ds:itemID="{25954FF8-802A-4BB0-9B00-D6EF1A241571}">
  <ds:schemaRefs>
    <ds:schemaRef ds:uri="ESRI.ArcGIS.Mapping.OfficeIntegration.PowerPointInfo"/>
  </ds:schemaRefs>
</ds:datastoreItem>
</file>

<file path=customXml/itemProps54.xml><?xml version="1.0" encoding="utf-8"?>
<ds:datastoreItem xmlns:ds="http://schemas.openxmlformats.org/officeDocument/2006/customXml" ds:itemID="{BE4DB63E-EE3E-46A6-B7A5-A11DBE38D315}">
  <ds:schemaRefs>
    <ds:schemaRef ds:uri="ESRI.ArcGIS.Mapping.OfficeIntegration.PowerPointInfo"/>
  </ds:schemaRefs>
</ds:datastoreItem>
</file>

<file path=customXml/itemProps55.xml><?xml version="1.0" encoding="utf-8"?>
<ds:datastoreItem xmlns:ds="http://schemas.openxmlformats.org/officeDocument/2006/customXml" ds:itemID="{42CDAFB4-7C19-4FD8-97A7-FBD15DA13077}">
  <ds:schemaRefs>
    <ds:schemaRef ds:uri="ESRI.ArcGIS.Mapping.OfficeIntegration.PowerPointInfo"/>
  </ds:schemaRefs>
</ds:datastoreItem>
</file>

<file path=customXml/itemProps56.xml><?xml version="1.0" encoding="utf-8"?>
<ds:datastoreItem xmlns:ds="http://schemas.openxmlformats.org/officeDocument/2006/customXml" ds:itemID="{51F3FDF6-E04B-4249-B082-7FA4086A8E11}">
  <ds:schemaRefs>
    <ds:schemaRef ds:uri="ESRI.ArcGIS.Mapping.OfficeIntegration.PowerPointInfo"/>
  </ds:schemaRefs>
</ds:datastoreItem>
</file>

<file path=customXml/itemProps57.xml><?xml version="1.0" encoding="utf-8"?>
<ds:datastoreItem xmlns:ds="http://schemas.openxmlformats.org/officeDocument/2006/customXml" ds:itemID="{27F4AD7A-7A0B-4EB3-BD1F-DDFBE26ABE33}">
  <ds:schemaRefs>
    <ds:schemaRef ds:uri="ESRI.ArcGIS.Mapping.OfficeIntegration.PowerPointInfo"/>
  </ds:schemaRefs>
</ds:datastoreItem>
</file>

<file path=customXml/itemProps58.xml><?xml version="1.0" encoding="utf-8"?>
<ds:datastoreItem xmlns:ds="http://schemas.openxmlformats.org/officeDocument/2006/customXml" ds:itemID="{8E1A58B4-5D1F-45C2-B68E-EDB13B55FD39}">
  <ds:schemaRefs>
    <ds:schemaRef ds:uri="ESRI.ArcGIS.Mapping.OfficeIntegration.PowerPointInfo"/>
  </ds:schemaRefs>
</ds:datastoreItem>
</file>

<file path=customXml/itemProps59.xml><?xml version="1.0" encoding="utf-8"?>
<ds:datastoreItem xmlns:ds="http://schemas.openxmlformats.org/officeDocument/2006/customXml" ds:itemID="{E4FF5687-D172-4494-B442-ADB1031BD003}">
  <ds:schemaRefs>
    <ds:schemaRef ds:uri="ESRI.ArcGIS.Mapping.OfficeIntegration.PowerPointInfo"/>
  </ds:schemaRefs>
</ds:datastoreItem>
</file>

<file path=customXml/itemProps6.xml><?xml version="1.0" encoding="utf-8"?>
<ds:datastoreItem xmlns:ds="http://schemas.openxmlformats.org/officeDocument/2006/customXml" ds:itemID="{B5AB2A5C-9149-4F8A-AE88-6196B86AB76A}">
  <ds:schemaRefs>
    <ds:schemaRef ds:uri="ESRI.ArcGIS.Mapping.OfficeIntegration.PowerPointInfo"/>
  </ds:schemaRefs>
</ds:datastoreItem>
</file>

<file path=customXml/itemProps60.xml><?xml version="1.0" encoding="utf-8"?>
<ds:datastoreItem xmlns:ds="http://schemas.openxmlformats.org/officeDocument/2006/customXml" ds:itemID="{0E960AFB-5864-4077-B0E9-A4C4B7654F31}">
  <ds:schemaRefs>
    <ds:schemaRef ds:uri="ESRI.ArcGIS.Mapping.OfficeIntegration.PowerPointInfo"/>
  </ds:schemaRefs>
</ds:datastoreItem>
</file>

<file path=customXml/itemProps61.xml><?xml version="1.0" encoding="utf-8"?>
<ds:datastoreItem xmlns:ds="http://schemas.openxmlformats.org/officeDocument/2006/customXml" ds:itemID="{F2C1DE32-DD47-4301-9264-3E4F15A565D3}">
  <ds:schemaRefs>
    <ds:schemaRef ds:uri="ESRI.ArcGIS.Mapping.OfficeIntegration.PowerPointInfo"/>
  </ds:schemaRefs>
</ds:datastoreItem>
</file>

<file path=customXml/itemProps62.xml><?xml version="1.0" encoding="utf-8"?>
<ds:datastoreItem xmlns:ds="http://schemas.openxmlformats.org/officeDocument/2006/customXml" ds:itemID="{228A07D5-D91A-462B-9838-3FC9DFBFA2AE}">
  <ds:schemaRefs>
    <ds:schemaRef ds:uri="ESRI.ArcGIS.Mapping.OfficeIntegration.PowerPointInfo"/>
  </ds:schemaRefs>
</ds:datastoreItem>
</file>

<file path=customXml/itemProps63.xml><?xml version="1.0" encoding="utf-8"?>
<ds:datastoreItem xmlns:ds="http://schemas.openxmlformats.org/officeDocument/2006/customXml" ds:itemID="{2CCFAA1A-A874-4E6E-9ADE-9491ABB39F01}">
  <ds:schemaRefs>
    <ds:schemaRef ds:uri="ESRI.ArcGIS.Mapping.OfficeIntegration.PowerPointInfo"/>
  </ds:schemaRefs>
</ds:datastoreItem>
</file>

<file path=customXml/itemProps64.xml><?xml version="1.0" encoding="utf-8"?>
<ds:datastoreItem xmlns:ds="http://schemas.openxmlformats.org/officeDocument/2006/customXml" ds:itemID="{7577220F-12AA-4311-8BF7-713AA52ECD2A}">
  <ds:schemaRefs>
    <ds:schemaRef ds:uri="ESRI.ArcGIS.Mapping.OfficeIntegration.PowerPointInfo"/>
  </ds:schemaRefs>
</ds:datastoreItem>
</file>

<file path=customXml/itemProps65.xml><?xml version="1.0" encoding="utf-8"?>
<ds:datastoreItem xmlns:ds="http://schemas.openxmlformats.org/officeDocument/2006/customXml" ds:itemID="{C9628251-71C4-4896-8618-5D84706CFCCC}">
  <ds:schemaRefs>
    <ds:schemaRef ds:uri="ESRI.ArcGIS.Mapping.OfficeIntegration.PowerPointInfo"/>
  </ds:schemaRefs>
</ds:datastoreItem>
</file>

<file path=customXml/itemProps66.xml><?xml version="1.0" encoding="utf-8"?>
<ds:datastoreItem xmlns:ds="http://schemas.openxmlformats.org/officeDocument/2006/customXml" ds:itemID="{BCBC2266-0523-4EDD-AB65-B306CE3F6395}">
  <ds:schemaRefs>
    <ds:schemaRef ds:uri="ESRI.ArcGIS.Mapping.OfficeIntegration.PowerPointInfo"/>
  </ds:schemaRefs>
</ds:datastoreItem>
</file>

<file path=customXml/itemProps67.xml><?xml version="1.0" encoding="utf-8"?>
<ds:datastoreItem xmlns:ds="http://schemas.openxmlformats.org/officeDocument/2006/customXml" ds:itemID="{507A2DD3-2B8E-4AAA-A076-BB4CB0D3B415}">
  <ds:schemaRefs>
    <ds:schemaRef ds:uri="ESRI.ArcGIS.Mapping.OfficeIntegration.PowerPointInfo"/>
  </ds:schemaRefs>
</ds:datastoreItem>
</file>

<file path=customXml/itemProps68.xml><?xml version="1.0" encoding="utf-8"?>
<ds:datastoreItem xmlns:ds="http://schemas.openxmlformats.org/officeDocument/2006/customXml" ds:itemID="{8F1CD33A-DA04-40CB-9A95-7732C7467C75}">
  <ds:schemaRefs>
    <ds:schemaRef ds:uri="ESRI.ArcGIS.Mapping.OfficeIntegration.PowerPointInfo"/>
  </ds:schemaRefs>
</ds:datastoreItem>
</file>

<file path=customXml/itemProps69.xml><?xml version="1.0" encoding="utf-8"?>
<ds:datastoreItem xmlns:ds="http://schemas.openxmlformats.org/officeDocument/2006/customXml" ds:itemID="{0C07ABAF-92ED-444C-8650-7F9FCCCA2B83}">
  <ds:schemaRefs>
    <ds:schemaRef ds:uri="ESRI.ArcGIS.Mapping.OfficeIntegration.PowerPointInfo"/>
  </ds:schemaRefs>
</ds:datastoreItem>
</file>

<file path=customXml/itemProps7.xml><?xml version="1.0" encoding="utf-8"?>
<ds:datastoreItem xmlns:ds="http://schemas.openxmlformats.org/officeDocument/2006/customXml" ds:itemID="{D473B29E-54AB-4273-9B6C-1E2FBA57BA66}">
  <ds:schemaRefs>
    <ds:schemaRef ds:uri="ESRI.ArcGIS.Mapping.OfficeIntegration.PowerPointInfo"/>
  </ds:schemaRefs>
</ds:datastoreItem>
</file>

<file path=customXml/itemProps70.xml><?xml version="1.0" encoding="utf-8"?>
<ds:datastoreItem xmlns:ds="http://schemas.openxmlformats.org/officeDocument/2006/customXml" ds:itemID="{01CAE1E5-B2E5-452F-9AEE-6726F0E19439}">
  <ds:schemaRefs>
    <ds:schemaRef ds:uri="ESRI.ArcGIS.Mapping.OfficeIntegration.PowerPointInfo"/>
  </ds:schemaRefs>
</ds:datastoreItem>
</file>

<file path=customXml/itemProps71.xml><?xml version="1.0" encoding="utf-8"?>
<ds:datastoreItem xmlns:ds="http://schemas.openxmlformats.org/officeDocument/2006/customXml" ds:itemID="{C76CB7F8-5557-4693-AAA2-BDBE58DCE28D}">
  <ds:schemaRefs>
    <ds:schemaRef ds:uri="ESRI.ArcGIS.Mapping.OfficeIntegration.PowerPointInfo"/>
  </ds:schemaRefs>
</ds:datastoreItem>
</file>

<file path=customXml/itemProps72.xml><?xml version="1.0" encoding="utf-8"?>
<ds:datastoreItem xmlns:ds="http://schemas.openxmlformats.org/officeDocument/2006/customXml" ds:itemID="{5803DD92-85FD-4753-A652-3312B7CF0C82}">
  <ds:schemaRefs>
    <ds:schemaRef ds:uri="ESRI.ArcGIS.Mapping.OfficeIntegration.PowerPointInfo"/>
  </ds:schemaRefs>
</ds:datastoreItem>
</file>

<file path=customXml/itemProps73.xml><?xml version="1.0" encoding="utf-8"?>
<ds:datastoreItem xmlns:ds="http://schemas.openxmlformats.org/officeDocument/2006/customXml" ds:itemID="{E1908587-E7AF-4351-8FF4-6F76390104D4}">
  <ds:schemaRefs>
    <ds:schemaRef ds:uri="ESRI.ArcGIS.Mapping.OfficeIntegration.PowerPointInfo"/>
  </ds:schemaRefs>
</ds:datastoreItem>
</file>

<file path=customXml/itemProps74.xml><?xml version="1.0" encoding="utf-8"?>
<ds:datastoreItem xmlns:ds="http://schemas.openxmlformats.org/officeDocument/2006/customXml" ds:itemID="{2A001430-01B8-4E5C-A07E-B2E5958B0841}">
  <ds:schemaRefs>
    <ds:schemaRef ds:uri="ESRI.ArcGIS.Mapping.OfficeIntegration.PowerPointInfo"/>
  </ds:schemaRefs>
</ds:datastoreItem>
</file>

<file path=customXml/itemProps75.xml><?xml version="1.0" encoding="utf-8"?>
<ds:datastoreItem xmlns:ds="http://schemas.openxmlformats.org/officeDocument/2006/customXml" ds:itemID="{68F6BC8F-1438-4C76-8202-C9F5F67B0417}">
  <ds:schemaRefs>
    <ds:schemaRef ds:uri="ESRI.ArcGIS.Mapping.OfficeIntegration.PowerPointInfo"/>
  </ds:schemaRefs>
</ds:datastoreItem>
</file>

<file path=customXml/itemProps76.xml><?xml version="1.0" encoding="utf-8"?>
<ds:datastoreItem xmlns:ds="http://schemas.openxmlformats.org/officeDocument/2006/customXml" ds:itemID="{42F148DF-7527-4006-BD06-201DF9FBDE53}">
  <ds:schemaRefs>
    <ds:schemaRef ds:uri="ESRI.ArcGIS.Mapping.OfficeIntegration.PowerPointInfo"/>
  </ds:schemaRefs>
</ds:datastoreItem>
</file>

<file path=customXml/itemProps77.xml><?xml version="1.0" encoding="utf-8"?>
<ds:datastoreItem xmlns:ds="http://schemas.openxmlformats.org/officeDocument/2006/customXml" ds:itemID="{39AD79D8-F8B1-41C2-BF88-B8175A1491D6}">
  <ds:schemaRefs>
    <ds:schemaRef ds:uri="ESRI.ArcGIS.Mapping.OfficeIntegration.PowerPointInfo"/>
  </ds:schemaRefs>
</ds:datastoreItem>
</file>

<file path=customXml/itemProps78.xml><?xml version="1.0" encoding="utf-8"?>
<ds:datastoreItem xmlns:ds="http://schemas.openxmlformats.org/officeDocument/2006/customXml" ds:itemID="{E89D251D-55A4-47D7-9F6D-90485699923A}">
  <ds:schemaRefs>
    <ds:schemaRef ds:uri="ESRI.ArcGIS.Mapping.OfficeIntegration.PowerPointInfo"/>
  </ds:schemaRefs>
</ds:datastoreItem>
</file>

<file path=customXml/itemProps79.xml><?xml version="1.0" encoding="utf-8"?>
<ds:datastoreItem xmlns:ds="http://schemas.openxmlformats.org/officeDocument/2006/customXml" ds:itemID="{A51E47FC-42AA-401D-A9FB-35B6DDEDC5C2}">
  <ds:schemaRefs>
    <ds:schemaRef ds:uri="ESRI.ArcGIS.Mapping.OfficeIntegration.PowerPointInfo"/>
  </ds:schemaRefs>
</ds:datastoreItem>
</file>

<file path=customXml/itemProps8.xml><?xml version="1.0" encoding="utf-8"?>
<ds:datastoreItem xmlns:ds="http://schemas.openxmlformats.org/officeDocument/2006/customXml" ds:itemID="{D09AB3AE-D6ED-406F-92A6-09128EA70CA4}">
  <ds:schemaRefs>
    <ds:schemaRef ds:uri="ESRI.ArcGIS.Mapping.OfficeIntegration.PowerPointInfo"/>
  </ds:schemaRefs>
</ds:datastoreItem>
</file>

<file path=customXml/itemProps80.xml><?xml version="1.0" encoding="utf-8"?>
<ds:datastoreItem xmlns:ds="http://schemas.openxmlformats.org/officeDocument/2006/customXml" ds:itemID="{A77A1B50-E3DB-46A3-92E6-F54F16857619}">
  <ds:schemaRefs>
    <ds:schemaRef ds:uri="ESRI.ArcGIS.Mapping.OfficeIntegration.PowerPointInfo"/>
  </ds:schemaRefs>
</ds:datastoreItem>
</file>

<file path=customXml/itemProps81.xml><?xml version="1.0" encoding="utf-8"?>
<ds:datastoreItem xmlns:ds="http://schemas.openxmlformats.org/officeDocument/2006/customXml" ds:itemID="{C6F17A3C-D0FD-43B0-A159-E115B709DCD3}">
  <ds:schemaRefs>
    <ds:schemaRef ds:uri="ESRI.ArcGIS.Mapping.OfficeIntegration.PowerPointInfo"/>
  </ds:schemaRefs>
</ds:datastoreItem>
</file>

<file path=customXml/itemProps82.xml><?xml version="1.0" encoding="utf-8"?>
<ds:datastoreItem xmlns:ds="http://schemas.openxmlformats.org/officeDocument/2006/customXml" ds:itemID="{28F98C63-7048-4D41-A587-BD29EF765564}">
  <ds:schemaRefs>
    <ds:schemaRef ds:uri="ESRI.ArcGIS.Mapping.OfficeIntegration.PowerPointInfo"/>
  </ds:schemaRefs>
</ds:datastoreItem>
</file>

<file path=customXml/itemProps83.xml><?xml version="1.0" encoding="utf-8"?>
<ds:datastoreItem xmlns:ds="http://schemas.openxmlformats.org/officeDocument/2006/customXml" ds:itemID="{1C6E0ADD-87F4-44C5-B5ED-0DB677040E66}">
  <ds:schemaRefs>
    <ds:schemaRef ds:uri="ESRI.ArcGIS.Mapping.OfficeIntegration.PowerPointInfo"/>
  </ds:schemaRefs>
</ds:datastoreItem>
</file>

<file path=customXml/itemProps84.xml><?xml version="1.0" encoding="utf-8"?>
<ds:datastoreItem xmlns:ds="http://schemas.openxmlformats.org/officeDocument/2006/customXml" ds:itemID="{81404F98-BF54-4EF1-87E6-9636D5DEB345}">
  <ds:schemaRefs>
    <ds:schemaRef ds:uri="ESRI.ArcGIS.Mapping.OfficeIntegration.PowerPointInfo"/>
  </ds:schemaRefs>
</ds:datastoreItem>
</file>

<file path=customXml/itemProps85.xml><?xml version="1.0" encoding="utf-8"?>
<ds:datastoreItem xmlns:ds="http://schemas.openxmlformats.org/officeDocument/2006/customXml" ds:itemID="{72361471-4AED-4A70-A574-5EA1CD46330C}">
  <ds:schemaRefs>
    <ds:schemaRef ds:uri="ESRI.ArcGIS.Mapping.OfficeIntegration.PowerPointInfo"/>
  </ds:schemaRefs>
</ds:datastoreItem>
</file>

<file path=customXml/itemProps86.xml><?xml version="1.0" encoding="utf-8"?>
<ds:datastoreItem xmlns:ds="http://schemas.openxmlformats.org/officeDocument/2006/customXml" ds:itemID="{4B939E19-FB52-4C14-9F0B-F27294A889C5}">
  <ds:schemaRefs>
    <ds:schemaRef ds:uri="ESRI.ArcGIS.Mapping.OfficeIntegration.PowerPointInfo"/>
  </ds:schemaRefs>
</ds:datastoreItem>
</file>

<file path=customXml/itemProps87.xml><?xml version="1.0" encoding="utf-8"?>
<ds:datastoreItem xmlns:ds="http://schemas.openxmlformats.org/officeDocument/2006/customXml" ds:itemID="{6D8E4BCB-2D09-4982-A9CF-FF12C1FFCA2C}">
  <ds:schemaRefs>
    <ds:schemaRef ds:uri="ESRI.ArcGIS.Mapping.OfficeIntegration.PowerPointInfo"/>
  </ds:schemaRefs>
</ds:datastoreItem>
</file>

<file path=customXml/itemProps88.xml><?xml version="1.0" encoding="utf-8"?>
<ds:datastoreItem xmlns:ds="http://schemas.openxmlformats.org/officeDocument/2006/customXml" ds:itemID="{1AA94290-330C-4744-AAAE-3A81D747D78F}">
  <ds:schemaRefs>
    <ds:schemaRef ds:uri="ESRI.ArcGIS.Mapping.OfficeIntegration.PowerPointInfo"/>
  </ds:schemaRefs>
</ds:datastoreItem>
</file>

<file path=customXml/itemProps89.xml><?xml version="1.0" encoding="utf-8"?>
<ds:datastoreItem xmlns:ds="http://schemas.openxmlformats.org/officeDocument/2006/customXml" ds:itemID="{3CD54A60-12AF-4D0F-8C10-3AFAA29DA094}">
  <ds:schemaRefs>
    <ds:schemaRef ds:uri="ESRI.ArcGIS.Mapping.OfficeIntegration.PowerPointInfo"/>
  </ds:schemaRefs>
</ds:datastoreItem>
</file>

<file path=customXml/itemProps9.xml><?xml version="1.0" encoding="utf-8"?>
<ds:datastoreItem xmlns:ds="http://schemas.openxmlformats.org/officeDocument/2006/customXml" ds:itemID="{AB136EB9-398E-400B-B3F2-41C972DA7FBC}">
  <ds:schemaRefs>
    <ds:schemaRef ds:uri="ESRI.ArcGIS.Mapping.OfficeIntegration.PowerPointInfo"/>
  </ds:schemaRefs>
</ds:datastoreItem>
</file>

<file path=customXml/itemProps90.xml><?xml version="1.0" encoding="utf-8"?>
<ds:datastoreItem xmlns:ds="http://schemas.openxmlformats.org/officeDocument/2006/customXml" ds:itemID="{620F221B-1097-483B-A1AB-60FA8CC170CE}">
  <ds:schemaRefs>
    <ds:schemaRef ds:uri="ESRI.ArcGIS.Mapping.OfficeIntegration.PowerPointInfo"/>
  </ds:schemaRefs>
</ds:datastoreItem>
</file>

<file path=customXml/itemProps91.xml><?xml version="1.0" encoding="utf-8"?>
<ds:datastoreItem xmlns:ds="http://schemas.openxmlformats.org/officeDocument/2006/customXml" ds:itemID="{B31BB3B8-EF8B-496C-90C3-47F74C46E18B}">
  <ds:schemaRefs>
    <ds:schemaRef ds:uri="ESRI.ArcGIS.Mapping.OfficeIntegration.PowerPointInfo"/>
  </ds:schemaRefs>
</ds:datastoreItem>
</file>

<file path=customXml/itemProps92.xml><?xml version="1.0" encoding="utf-8"?>
<ds:datastoreItem xmlns:ds="http://schemas.openxmlformats.org/officeDocument/2006/customXml" ds:itemID="{15BB1089-9C67-4C16-9D02-39FAB9146AB0}">
  <ds:schemaRefs>
    <ds:schemaRef ds:uri="ESRI.ArcGIS.Mapping.OfficeIntegration.PowerPointInfo"/>
  </ds:schemaRefs>
</ds:datastoreItem>
</file>

<file path=customXml/itemProps93.xml><?xml version="1.0" encoding="utf-8"?>
<ds:datastoreItem xmlns:ds="http://schemas.openxmlformats.org/officeDocument/2006/customXml" ds:itemID="{722D1891-AC91-459A-8385-A6DB5BDA76EF}">
  <ds:schemaRefs>
    <ds:schemaRef ds:uri="ESRI.ArcGIS.Mapping.OfficeIntegration.PowerPointInfo"/>
  </ds:schemaRefs>
</ds:datastoreItem>
</file>

<file path=customXml/itemProps94.xml><?xml version="1.0" encoding="utf-8"?>
<ds:datastoreItem xmlns:ds="http://schemas.openxmlformats.org/officeDocument/2006/customXml" ds:itemID="{C74A7EE2-01A2-456C-A66C-9EC9D2CD9B13}">
  <ds:schemaRefs>
    <ds:schemaRef ds:uri="ESRI.ArcGIS.Mapping.OfficeIntegration.PowerPointInfo"/>
  </ds:schemaRefs>
</ds:datastoreItem>
</file>

<file path=customXml/itemProps95.xml><?xml version="1.0" encoding="utf-8"?>
<ds:datastoreItem xmlns:ds="http://schemas.openxmlformats.org/officeDocument/2006/customXml" ds:itemID="{CE40E47A-C613-4D59-8F51-6E62BCB7BCB7}">
  <ds:schemaRefs>
    <ds:schemaRef ds:uri="ESRI.ArcGIS.Mapping.OfficeIntegration.PowerPointInfo"/>
  </ds:schemaRefs>
</ds:datastoreItem>
</file>

<file path=customXml/itemProps96.xml><?xml version="1.0" encoding="utf-8"?>
<ds:datastoreItem xmlns:ds="http://schemas.openxmlformats.org/officeDocument/2006/customXml" ds:itemID="{9EF64BD4-A1CE-43D6-A252-4D52535FABF7}">
  <ds:schemaRefs>
    <ds:schemaRef ds:uri="ESRI.ArcGIS.Mapping.OfficeIntegration.PowerPointInfo"/>
  </ds:schemaRefs>
</ds:datastoreItem>
</file>

<file path=customXml/itemProps97.xml><?xml version="1.0" encoding="utf-8"?>
<ds:datastoreItem xmlns:ds="http://schemas.openxmlformats.org/officeDocument/2006/customXml" ds:itemID="{D5048804-621B-45AB-AB13-6E72F0DF6B48}">
  <ds:schemaRefs>
    <ds:schemaRef ds:uri="ESRI.ArcGIS.Mapping.OfficeIntegration.PowerPointInfo"/>
  </ds:schemaRefs>
</ds:datastoreItem>
</file>

<file path=customXml/itemProps98.xml><?xml version="1.0" encoding="utf-8"?>
<ds:datastoreItem xmlns:ds="http://schemas.openxmlformats.org/officeDocument/2006/customXml" ds:itemID="{86B27F40-F2F5-4969-951B-8BD099563664}">
  <ds:schemaRefs>
    <ds:schemaRef ds:uri="ESRI.ArcGIS.Mapping.OfficeIntegration.PowerPointInfo"/>
  </ds:schemaRefs>
</ds:datastoreItem>
</file>

<file path=customXml/itemProps99.xml><?xml version="1.0" encoding="utf-8"?>
<ds:datastoreItem xmlns:ds="http://schemas.openxmlformats.org/officeDocument/2006/customXml" ds:itemID="{FF05F8D7-B58A-4950-B0BB-D9AAFEAC5EF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TM04033923[[fn=Depth]]</Template>
  <TotalTime>1590</TotalTime>
  <Words>3447</Words>
  <Application>Microsoft Office PowerPoint</Application>
  <PresentationFormat>Widescreen</PresentationFormat>
  <Paragraphs>388</Paragraphs>
  <Slides>36</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Calibri Light</vt:lpstr>
      <vt:lpstr>Corbel</vt:lpstr>
      <vt:lpstr>Swis721 Cn BT</vt:lpstr>
      <vt:lpstr>Depth</vt:lpstr>
      <vt:lpstr>2_Office Theme</vt:lpstr>
      <vt:lpstr>10_Office Theme</vt:lpstr>
      <vt:lpstr>Chesapeake Bay TMDL 2017 Midpoint Assessment:  Building the capacity for success in Phase III WIPs</vt:lpstr>
      <vt:lpstr>What is the Midpoint Assessment?</vt:lpstr>
      <vt:lpstr>Midpoint Assessment Guiding Principles</vt:lpstr>
      <vt:lpstr>Current Status of Midpoint Assessment Priorities and Impacts to the Phase III WIPs </vt:lpstr>
      <vt:lpstr>Completed 1 Year Partnership Review of Phase 6 Modeling Tool Refinements</vt:lpstr>
      <vt:lpstr>PowerPoint Presentation</vt:lpstr>
      <vt:lpstr>Partnership Approved Local Planning Goal Recommendations </vt:lpstr>
      <vt:lpstr>Monitoring Trends to Support Phase III WIPs</vt:lpstr>
      <vt:lpstr>STAC Workshops &amp; Peer Reviews</vt:lpstr>
      <vt:lpstr>Communications &amp; Engagement </vt:lpstr>
      <vt:lpstr>Upcoming Midpoint Assessment Policy Decisions – Impacts to Phase III WIPs</vt:lpstr>
      <vt:lpstr>PowerPoint Presentation</vt:lpstr>
      <vt:lpstr>Accounting for Growth  Using 2025 growth projections in Phase III WIPs </vt:lpstr>
      <vt:lpstr>Climate Change Policy Decisions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III WIP Expectations – Top 4</vt:lpstr>
      <vt:lpstr>Phase III WIP Expectations: Schedule </vt:lpstr>
      <vt:lpstr>Jurisdictions’ Local Engagement Plans</vt:lpstr>
      <vt:lpstr>Strengthening Local Engagement  </vt:lpstr>
      <vt:lpstr>EPA Support for Local Engagement</vt:lpstr>
      <vt:lpstr>Jurisdictions’ Local Engagement Plans</vt:lpstr>
      <vt:lpstr>Jurisdictions’ Local Engagement Plans</vt:lpstr>
      <vt:lpstr>Jurisdictions’ Local Engagement Plans</vt:lpstr>
      <vt:lpstr>Jurisdictions’ Local Engagement Plans</vt:lpstr>
      <vt:lpstr>Jurisdictions’ Local Engagement Plans</vt:lpstr>
      <vt:lpstr>Jurisdictions’ Local Engagement Plans</vt:lpstr>
      <vt:lpstr>     Time to Refocus the Partnership      on BMP Verification</vt:lpstr>
      <vt:lpstr>Links to 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Bay TMDL 2017 Midpoint Assessment:  Building the capacity for success in Phase III WIPs</dc:title>
  <dc:creator>Power, Lucinda</dc:creator>
  <cp:lastModifiedBy>Edward, James</cp:lastModifiedBy>
  <cp:revision>227</cp:revision>
  <dcterms:created xsi:type="dcterms:W3CDTF">2016-05-18T19:16:13Z</dcterms:created>
  <dcterms:modified xsi:type="dcterms:W3CDTF">2017-09-01T13:29:35Z</dcterms:modified>
</cp:coreProperties>
</file>