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404" r:id="rId4"/>
    <p:sldMasterId id="2147484408" r:id="rId5"/>
    <p:sldMasterId id="2147484443" r:id="rId6"/>
  </p:sldMasterIdLst>
  <p:notesMasterIdLst>
    <p:notesMasterId r:id="rId40"/>
  </p:notesMasterIdLst>
  <p:handoutMasterIdLst>
    <p:handoutMasterId r:id="rId41"/>
  </p:handoutMasterIdLst>
  <p:sldIdLst>
    <p:sldId id="2073" r:id="rId7"/>
    <p:sldId id="2074" r:id="rId8"/>
    <p:sldId id="2075" r:id="rId9"/>
    <p:sldId id="1973" r:id="rId10"/>
    <p:sldId id="1974" r:id="rId11"/>
    <p:sldId id="1975" r:id="rId12"/>
    <p:sldId id="1976" r:id="rId13"/>
    <p:sldId id="1977" r:id="rId14"/>
    <p:sldId id="1978" r:id="rId15"/>
    <p:sldId id="1979" r:id="rId16"/>
    <p:sldId id="1932" r:id="rId17"/>
    <p:sldId id="1980" r:id="rId18"/>
    <p:sldId id="2009" r:id="rId19"/>
    <p:sldId id="2031" r:id="rId20"/>
    <p:sldId id="2032" r:id="rId21"/>
    <p:sldId id="2040" r:id="rId22"/>
    <p:sldId id="2041" r:id="rId23"/>
    <p:sldId id="2072" r:id="rId24"/>
    <p:sldId id="2079" r:id="rId25"/>
    <p:sldId id="2078" r:id="rId26"/>
    <p:sldId id="2030" r:id="rId27"/>
    <p:sldId id="2055" r:id="rId28"/>
    <p:sldId id="2081" r:id="rId29"/>
    <p:sldId id="1993" r:id="rId30"/>
    <p:sldId id="1994" r:id="rId31"/>
    <p:sldId id="2080" r:id="rId32"/>
    <p:sldId id="2021" r:id="rId33"/>
    <p:sldId id="2006" r:id="rId34"/>
    <p:sldId id="1984" r:id="rId35"/>
    <p:sldId id="2010" r:id="rId36"/>
    <p:sldId id="2066" r:id="rId37"/>
    <p:sldId id="2054" r:id="rId38"/>
    <p:sldId id="2076" r:id="rId39"/>
  </p:sldIdLst>
  <p:sldSz cx="10058400" cy="7772400"/>
  <p:notesSz cx="7315200" cy="9601200"/>
  <p:custDataLst>
    <p:tags r:id="rId42"/>
  </p:custDataLst>
  <p:defaultTextStyle>
    <a:defPPr>
      <a:defRPr lang="en-US"/>
    </a:defPPr>
    <a:lvl1pPr algn="l" rtl="0" fontAlgn="base">
      <a:spcBef>
        <a:spcPct val="0"/>
      </a:spcBef>
      <a:spcAft>
        <a:spcPct val="0"/>
      </a:spcAft>
      <a:defRPr sz="1300" kern="1200">
        <a:solidFill>
          <a:schemeClr val="tx1"/>
        </a:solidFill>
        <a:latin typeface="Trebuchet MS" pitchFamily="34" charset="0"/>
        <a:ea typeface="+mn-ea"/>
        <a:cs typeface="Arial" charset="0"/>
      </a:defRPr>
    </a:lvl1pPr>
    <a:lvl2pPr marL="509308" algn="l" rtl="0" fontAlgn="base">
      <a:spcBef>
        <a:spcPct val="0"/>
      </a:spcBef>
      <a:spcAft>
        <a:spcPct val="0"/>
      </a:spcAft>
      <a:defRPr sz="1300" kern="1200">
        <a:solidFill>
          <a:schemeClr val="tx1"/>
        </a:solidFill>
        <a:latin typeface="Trebuchet MS" pitchFamily="34" charset="0"/>
        <a:ea typeface="+mn-ea"/>
        <a:cs typeface="Arial" charset="0"/>
      </a:defRPr>
    </a:lvl2pPr>
    <a:lvl3pPr marL="1018614" algn="l" rtl="0" fontAlgn="base">
      <a:spcBef>
        <a:spcPct val="0"/>
      </a:spcBef>
      <a:spcAft>
        <a:spcPct val="0"/>
      </a:spcAft>
      <a:defRPr sz="1300" kern="1200">
        <a:solidFill>
          <a:schemeClr val="tx1"/>
        </a:solidFill>
        <a:latin typeface="Trebuchet MS" pitchFamily="34" charset="0"/>
        <a:ea typeface="+mn-ea"/>
        <a:cs typeface="Arial" charset="0"/>
      </a:defRPr>
    </a:lvl3pPr>
    <a:lvl4pPr marL="1527921" algn="l" rtl="0" fontAlgn="base">
      <a:spcBef>
        <a:spcPct val="0"/>
      </a:spcBef>
      <a:spcAft>
        <a:spcPct val="0"/>
      </a:spcAft>
      <a:defRPr sz="1300" kern="1200">
        <a:solidFill>
          <a:schemeClr val="tx1"/>
        </a:solidFill>
        <a:latin typeface="Trebuchet MS" pitchFamily="34" charset="0"/>
        <a:ea typeface="+mn-ea"/>
        <a:cs typeface="Arial" charset="0"/>
      </a:defRPr>
    </a:lvl4pPr>
    <a:lvl5pPr marL="2037228" algn="l" rtl="0" fontAlgn="base">
      <a:spcBef>
        <a:spcPct val="0"/>
      </a:spcBef>
      <a:spcAft>
        <a:spcPct val="0"/>
      </a:spcAft>
      <a:defRPr sz="1300" kern="1200">
        <a:solidFill>
          <a:schemeClr val="tx1"/>
        </a:solidFill>
        <a:latin typeface="Trebuchet MS" pitchFamily="34" charset="0"/>
        <a:ea typeface="+mn-ea"/>
        <a:cs typeface="Arial" charset="0"/>
      </a:defRPr>
    </a:lvl5pPr>
    <a:lvl6pPr marL="2546534" algn="l" defTabSz="1018614" rtl="0" eaLnBrk="1" latinLnBrk="0" hangingPunct="1">
      <a:defRPr sz="1300" kern="1200">
        <a:solidFill>
          <a:schemeClr val="tx1"/>
        </a:solidFill>
        <a:latin typeface="Trebuchet MS" pitchFamily="34" charset="0"/>
        <a:ea typeface="+mn-ea"/>
        <a:cs typeface="Arial" charset="0"/>
      </a:defRPr>
    </a:lvl6pPr>
    <a:lvl7pPr marL="3055841" algn="l" defTabSz="1018614" rtl="0" eaLnBrk="1" latinLnBrk="0" hangingPunct="1">
      <a:defRPr sz="1300" kern="1200">
        <a:solidFill>
          <a:schemeClr val="tx1"/>
        </a:solidFill>
        <a:latin typeface="Trebuchet MS" pitchFamily="34" charset="0"/>
        <a:ea typeface="+mn-ea"/>
        <a:cs typeface="Arial" charset="0"/>
      </a:defRPr>
    </a:lvl7pPr>
    <a:lvl8pPr marL="3565147" algn="l" defTabSz="1018614" rtl="0" eaLnBrk="1" latinLnBrk="0" hangingPunct="1">
      <a:defRPr sz="1300" kern="1200">
        <a:solidFill>
          <a:schemeClr val="tx1"/>
        </a:solidFill>
        <a:latin typeface="Trebuchet MS" pitchFamily="34" charset="0"/>
        <a:ea typeface="+mn-ea"/>
        <a:cs typeface="Arial" charset="0"/>
      </a:defRPr>
    </a:lvl8pPr>
    <a:lvl9pPr marL="4074454" algn="l" defTabSz="1018614" rtl="0" eaLnBrk="1" latinLnBrk="0" hangingPunct="1">
      <a:defRPr sz="1300" kern="1200">
        <a:solidFill>
          <a:schemeClr val="tx1"/>
        </a:solidFill>
        <a:latin typeface="Trebuchet MS" pitchFamily="34" charset="0"/>
        <a:ea typeface="+mn-ea"/>
        <a:cs typeface="Arial" charset="0"/>
      </a:defRPr>
    </a:lvl9pPr>
  </p:defaultTextStyle>
  <p:extLst>
    <p:ext uri="{EFAFB233-063F-42B5-8137-9DF3F51BA10A}">
      <p15:sldGuideLst xmlns:p15="http://schemas.microsoft.com/office/powerpoint/2012/main">
        <p15:guide id="1" orient="horz" pos="1927" userDrawn="1">
          <p15:clr>
            <a:srgbClr val="A4A3A4"/>
          </p15:clr>
        </p15:guide>
        <p15:guide id="2" pos="5137"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eriehovland" initials="v" lastIdx="1" clrIdx="0"/>
  <p:cmAuthor id="1" name="Dietmar Grimm" initials="DGG"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F4B"/>
    <a:srgbClr val="000000"/>
    <a:srgbClr val="FFCC66"/>
    <a:srgbClr val="E6E6E6"/>
    <a:srgbClr val="FFFF66"/>
    <a:srgbClr val="FFCC00"/>
    <a:srgbClr val="CC9900"/>
    <a:srgbClr val="9A6700"/>
    <a:srgbClr val="F2F2F2"/>
    <a:srgbClr val="FF7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55568" autoAdjust="0"/>
  </p:normalViewPr>
  <p:slideViewPr>
    <p:cSldViewPr snapToGrid="0">
      <p:cViewPr varScale="1">
        <p:scale>
          <a:sx n="53" d="100"/>
          <a:sy n="53" d="100"/>
        </p:scale>
        <p:origin x="2922" y="84"/>
      </p:cViewPr>
      <p:guideLst>
        <p:guide orient="horz" pos="1927"/>
        <p:guide pos="513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p:scale>
          <a:sx n="50" d="100"/>
          <a:sy n="50" d="100"/>
        </p:scale>
        <p:origin x="-2604" y="-87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5451786056781301E-4"/>
          <c:y val="2.93841733518991E-2"/>
          <c:w val="0.99151205882065596"/>
          <c:h val="0.94123165329620195"/>
        </c:manualLayout>
      </c:layout>
      <c:barChart>
        <c:barDir val="bar"/>
        <c:grouping val="percentStacked"/>
        <c:varyColors val="0"/>
        <c:ser>
          <c:idx val="0"/>
          <c:order val="0"/>
          <c:tx>
            <c:strRef>
              <c:f>Sheet1!$B$1</c:f>
              <c:strCache>
                <c:ptCount val="1"/>
                <c:pt idx="0">
                  <c:v>Blue</c:v>
                </c:pt>
              </c:strCache>
            </c:strRef>
          </c:tx>
          <c:spPr>
            <a:solidFill>
              <a:srgbClr val="0784C1"/>
            </a:solidFill>
            <a:ln w="44450">
              <a:solidFill>
                <a:srgbClr val="FFFFFF"/>
              </a:solidFill>
            </a:ln>
          </c:spPr>
          <c:invertIfNegative val="0"/>
          <c:dLbls>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Total</c:v>
                </c:pt>
              </c:strCache>
            </c:strRef>
          </c:cat>
          <c:val>
            <c:numRef>
              <c:f>Sheet1!$B$2</c:f>
              <c:numCache>
                <c:formatCode>0%</c:formatCode>
                <c:ptCount val="1"/>
                <c:pt idx="0">
                  <c:v>0.57999999999999996</c:v>
                </c:pt>
              </c:numCache>
            </c:numRef>
          </c:val>
          <c:extLst>
            <c:ext xmlns:c16="http://schemas.microsoft.com/office/drawing/2014/chart" uri="{C3380CC4-5D6E-409C-BE32-E72D297353CC}">
              <c16:uniqueId val="{00000000-C1E8-4BCB-9A64-BA98FF17527B}"/>
            </c:ext>
          </c:extLst>
        </c:ser>
        <c:ser>
          <c:idx val="1"/>
          <c:order val="1"/>
          <c:tx>
            <c:strRef>
              <c:f>Sheet1!$C$1</c:f>
              <c:strCache>
                <c:ptCount val="1"/>
                <c:pt idx="0">
                  <c:v>Grey</c:v>
                </c:pt>
              </c:strCache>
            </c:strRef>
          </c:tx>
          <c:spPr>
            <a:solidFill>
              <a:srgbClr val="0C3B5D">
                <a:lumMod val="40000"/>
                <a:lumOff val="60000"/>
              </a:srgbClr>
            </a:solidFill>
            <a:ln w="44450">
              <a:solidFill>
                <a:schemeClr val="bg1"/>
              </a:solidFill>
            </a:ln>
          </c:spPr>
          <c:invertIfNegative val="0"/>
          <c:dLbls>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Total</c:v>
                </c:pt>
              </c:strCache>
            </c:strRef>
          </c:cat>
          <c:val>
            <c:numRef>
              <c:f>Sheet1!$C$2</c:f>
              <c:numCache>
                <c:formatCode>0%</c:formatCode>
                <c:ptCount val="1"/>
                <c:pt idx="0">
                  <c:v>0.25</c:v>
                </c:pt>
              </c:numCache>
            </c:numRef>
          </c:val>
          <c:extLst>
            <c:ext xmlns:c16="http://schemas.microsoft.com/office/drawing/2014/chart" uri="{C3380CC4-5D6E-409C-BE32-E72D297353CC}">
              <c16:uniqueId val="{00000001-C1E8-4BCB-9A64-BA98FF17527B}"/>
            </c:ext>
          </c:extLst>
        </c:ser>
        <c:ser>
          <c:idx val="2"/>
          <c:order val="2"/>
          <c:tx>
            <c:strRef>
              <c:f>Sheet1!$D$1</c:f>
              <c:strCache>
                <c:ptCount val="1"/>
                <c:pt idx="0">
                  <c:v>Red</c:v>
                </c:pt>
              </c:strCache>
            </c:strRef>
          </c:tx>
          <c:spPr>
            <a:solidFill>
              <a:srgbClr val="BD2E2B"/>
            </a:solidFill>
            <a:ln w="44450">
              <a:solidFill>
                <a:srgbClr val="FFFFFF"/>
              </a:solidFill>
            </a:ln>
          </c:spPr>
          <c:invertIfNegative val="0"/>
          <c:dPt>
            <c:idx val="0"/>
            <c:invertIfNegative val="0"/>
            <c:bubble3D val="0"/>
            <c:spPr>
              <a:solidFill>
                <a:srgbClr val="BFBFBF"/>
              </a:solidFill>
              <a:ln w="44450">
                <a:solidFill>
                  <a:srgbClr val="FFFFFF"/>
                </a:solidFill>
              </a:ln>
            </c:spPr>
            <c:extLst>
              <c:ext xmlns:c16="http://schemas.microsoft.com/office/drawing/2014/chart" uri="{C3380CC4-5D6E-409C-BE32-E72D297353CC}">
                <c16:uniqueId val="{00000003-C1E8-4BCB-9A64-BA98FF17527B}"/>
              </c:ext>
            </c:extLst>
          </c:dPt>
          <c:dLbls>
            <c:spPr>
              <a:noFill/>
              <a:ln>
                <a:noFill/>
              </a:ln>
              <a:effectLst/>
            </c:spPr>
            <c:txPr>
              <a:bodyPr/>
              <a:lstStyle/>
              <a:p>
                <a:pPr>
                  <a:defRPr sz="2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Total</c:v>
                </c:pt>
              </c:strCache>
            </c:strRef>
          </c:cat>
          <c:val>
            <c:numRef>
              <c:f>Sheet1!$D$2</c:f>
              <c:numCache>
                <c:formatCode>0%</c:formatCode>
                <c:ptCount val="1"/>
                <c:pt idx="0">
                  <c:v>7.0000000000000007E-2</c:v>
                </c:pt>
              </c:numCache>
            </c:numRef>
          </c:val>
          <c:extLst>
            <c:ext xmlns:c16="http://schemas.microsoft.com/office/drawing/2014/chart" uri="{C3380CC4-5D6E-409C-BE32-E72D297353CC}">
              <c16:uniqueId val="{00000004-C1E8-4BCB-9A64-BA98FF17527B}"/>
            </c:ext>
          </c:extLst>
        </c:ser>
        <c:ser>
          <c:idx val="3"/>
          <c:order val="3"/>
          <c:tx>
            <c:strRef>
              <c:f>Sheet1!$E$1</c:f>
              <c:strCache>
                <c:ptCount val="1"/>
                <c:pt idx="0">
                  <c:v>Red2</c:v>
                </c:pt>
              </c:strCache>
            </c:strRef>
          </c:tx>
          <c:spPr>
            <a:solidFill>
              <a:srgbClr val="BD2E2B"/>
            </a:solidFill>
            <a:ln w="57150">
              <a:solidFill>
                <a:srgbClr val="FFFFFF"/>
              </a:solidFill>
            </a:ln>
          </c:spPr>
          <c:invertIfNegative val="0"/>
          <c:dLbls>
            <c:spPr>
              <a:noFill/>
              <a:ln>
                <a:noFill/>
              </a:ln>
              <a:effectLst/>
            </c:spPr>
            <c:txPr>
              <a:bodyPr wrap="square" lIns="38100" tIns="19050" rIns="38100" bIns="19050" anchor="ctr" anchorCtr="0">
                <a:spAutoFit/>
              </a:bodyPr>
              <a:lstStyle/>
              <a:p>
                <a:pPr algn="ctr">
                  <a:defRPr lang="en-US"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c:f>
              <c:strCache>
                <c:ptCount val="1"/>
                <c:pt idx="0">
                  <c:v>Total</c:v>
                </c:pt>
              </c:strCache>
            </c:strRef>
          </c:cat>
          <c:val>
            <c:numRef>
              <c:f>Sheet1!$E$2</c:f>
              <c:numCache>
                <c:formatCode>0%</c:formatCode>
                <c:ptCount val="1"/>
                <c:pt idx="0">
                  <c:v>0.1</c:v>
                </c:pt>
              </c:numCache>
            </c:numRef>
          </c:val>
          <c:extLst>
            <c:ext xmlns:c16="http://schemas.microsoft.com/office/drawing/2014/chart" uri="{C3380CC4-5D6E-409C-BE32-E72D297353CC}">
              <c16:uniqueId val="{00000005-C1E8-4BCB-9A64-BA98FF17527B}"/>
            </c:ext>
          </c:extLst>
        </c:ser>
        <c:dLbls>
          <c:showLegendKey val="0"/>
          <c:showVal val="0"/>
          <c:showCatName val="0"/>
          <c:showSerName val="0"/>
          <c:showPercent val="0"/>
          <c:showBubbleSize val="0"/>
        </c:dLbls>
        <c:gapWidth val="10"/>
        <c:overlap val="100"/>
        <c:axId val="117816704"/>
        <c:axId val="117826688"/>
      </c:barChart>
      <c:catAx>
        <c:axId val="117816704"/>
        <c:scaling>
          <c:orientation val="maxMin"/>
        </c:scaling>
        <c:delete val="1"/>
        <c:axPos val="l"/>
        <c:numFmt formatCode="General" sourceLinked="0"/>
        <c:majorTickMark val="out"/>
        <c:minorTickMark val="none"/>
        <c:tickLblPos val="nextTo"/>
        <c:crossAx val="117826688"/>
        <c:crosses val="autoZero"/>
        <c:auto val="1"/>
        <c:lblAlgn val="ctr"/>
        <c:lblOffset val="100"/>
        <c:noMultiLvlLbl val="0"/>
      </c:catAx>
      <c:valAx>
        <c:axId val="117826688"/>
        <c:scaling>
          <c:orientation val="minMax"/>
        </c:scaling>
        <c:delete val="1"/>
        <c:axPos val="t"/>
        <c:numFmt formatCode="0%" sourceLinked="1"/>
        <c:majorTickMark val="out"/>
        <c:minorTickMark val="none"/>
        <c:tickLblPos val="none"/>
        <c:crossAx val="117816704"/>
        <c:crosses val="autoZero"/>
        <c:crossBetween val="between"/>
      </c:valAx>
    </c:plotArea>
    <c:plotVisOnly val="1"/>
    <c:dispBlanksAs val="gap"/>
    <c:showDLblsOverMax val="0"/>
  </c:chart>
  <c:txPr>
    <a:bodyPr/>
    <a:lstStyle/>
    <a:p>
      <a:pPr>
        <a:defRPr sz="1600" b="1">
          <a:solidFill>
            <a:schemeClr val="tx2"/>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40965276393718603"/>
          <c:y val="3.4876683163403303E-2"/>
          <c:w val="0.59034723606281403"/>
          <c:h val="0.94123165329620195"/>
        </c:manualLayout>
      </c:layout>
      <c:barChart>
        <c:barDir val="bar"/>
        <c:grouping val="stacked"/>
        <c:varyColors val="0"/>
        <c:ser>
          <c:idx val="0"/>
          <c:order val="0"/>
          <c:tx>
            <c:strRef>
              <c:f>Sheet1!$B$1</c:f>
              <c:strCache>
                <c:ptCount val="1"/>
                <c:pt idx="0">
                  <c:v>  </c:v>
                </c:pt>
              </c:strCache>
            </c:strRef>
          </c:tx>
          <c:spPr>
            <a:solidFill>
              <a:srgbClr val="9D90A0">
                <a:lumMod val="60000"/>
                <a:lumOff val="40000"/>
              </a:srgbClr>
            </a:solidFill>
            <a:ln w="44450">
              <a:solidFill>
                <a:srgbClr val="FFFFFF"/>
              </a:solidFill>
            </a:ln>
          </c:spPr>
          <c:invertIfNegative val="0"/>
          <c:dPt>
            <c:idx val="0"/>
            <c:invertIfNegative val="0"/>
            <c:bubble3D val="0"/>
            <c:spPr>
              <a:solidFill>
                <a:srgbClr val="098A5B"/>
              </a:solidFill>
              <a:ln w="44450">
                <a:solidFill>
                  <a:srgbClr val="FFFFFF"/>
                </a:solidFill>
              </a:ln>
            </c:spPr>
            <c:extLst>
              <c:ext xmlns:c16="http://schemas.microsoft.com/office/drawing/2014/chart" uri="{C3380CC4-5D6E-409C-BE32-E72D297353CC}">
                <c16:uniqueId val="{00000007-6776-4883-8EE1-081DC25FDA94}"/>
              </c:ext>
            </c:extLst>
          </c:dPt>
          <c:dPt>
            <c:idx val="1"/>
            <c:invertIfNegative val="0"/>
            <c:bubble3D val="0"/>
            <c:extLst>
              <c:ext xmlns:c16="http://schemas.microsoft.com/office/drawing/2014/chart" uri="{C3380CC4-5D6E-409C-BE32-E72D297353CC}">
                <c16:uniqueId val="{00000000-33F8-43C7-AC56-234D9C60547B}"/>
              </c:ext>
            </c:extLst>
          </c:dPt>
          <c:dPt>
            <c:idx val="2"/>
            <c:invertIfNegative val="0"/>
            <c:bubble3D val="0"/>
            <c:extLst>
              <c:ext xmlns:c16="http://schemas.microsoft.com/office/drawing/2014/chart" uri="{C3380CC4-5D6E-409C-BE32-E72D297353CC}">
                <c16:uniqueId val="{00000001-33F8-43C7-AC56-234D9C60547B}"/>
              </c:ext>
            </c:extLst>
          </c:dPt>
          <c:dPt>
            <c:idx val="3"/>
            <c:invertIfNegative val="0"/>
            <c:bubble3D val="0"/>
            <c:extLst>
              <c:ext xmlns:c16="http://schemas.microsoft.com/office/drawing/2014/chart" uri="{C3380CC4-5D6E-409C-BE32-E72D297353CC}">
                <c16:uniqueId val="{00000002-33F8-43C7-AC56-234D9C60547B}"/>
              </c:ext>
            </c:extLst>
          </c:dPt>
          <c:dPt>
            <c:idx val="4"/>
            <c:invertIfNegative val="0"/>
            <c:bubble3D val="0"/>
            <c:extLst>
              <c:ext xmlns:c16="http://schemas.microsoft.com/office/drawing/2014/chart" uri="{C3380CC4-5D6E-409C-BE32-E72D297353CC}">
                <c16:uniqueId val="{00000003-33F8-43C7-AC56-234D9C60547B}"/>
              </c:ext>
            </c:extLst>
          </c:dPt>
          <c:dPt>
            <c:idx val="5"/>
            <c:invertIfNegative val="0"/>
            <c:bubble3D val="0"/>
            <c:extLst>
              <c:ext xmlns:c16="http://schemas.microsoft.com/office/drawing/2014/chart" uri="{C3380CC4-5D6E-409C-BE32-E72D297353CC}">
                <c16:uniqueId val="{00000004-33F8-43C7-AC56-234D9C60547B}"/>
              </c:ext>
            </c:extLst>
          </c:dPt>
          <c:dPt>
            <c:idx val="6"/>
            <c:invertIfNegative val="0"/>
            <c:bubble3D val="0"/>
            <c:extLst>
              <c:ext xmlns:c16="http://schemas.microsoft.com/office/drawing/2014/chart" uri="{C3380CC4-5D6E-409C-BE32-E72D297353CC}">
                <c16:uniqueId val="{00000005-33F8-43C7-AC56-234D9C60547B}"/>
              </c:ext>
            </c:extLst>
          </c:dPt>
          <c:dPt>
            <c:idx val="7"/>
            <c:invertIfNegative val="0"/>
            <c:bubble3D val="0"/>
            <c:extLst>
              <c:ext xmlns:c16="http://schemas.microsoft.com/office/drawing/2014/chart" uri="{C3380CC4-5D6E-409C-BE32-E72D297353CC}">
                <c16:uniqueId val="{00000006-33F8-43C7-AC56-234D9C60547B}"/>
              </c:ext>
            </c:extLst>
          </c:dPt>
          <c:dLbls>
            <c:spPr>
              <a:noFill/>
              <a:ln>
                <a:noFill/>
              </a:ln>
              <a:effectLst/>
            </c:spPr>
            <c:txPr>
              <a:bodyPr/>
              <a:lstStyle/>
              <a:p>
                <a:pPr>
                  <a:defRPr sz="1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Clean streams for drinking water, fish habitat, and recreation</c:v>
                </c:pt>
                <c:pt idx="1">
                  <c:v>Permanent protection of natural public areas</c:v>
                </c:pt>
                <c:pt idx="2">
                  <c:v>Supporting the tourism-based economies of local communities</c:v>
                </c:pt>
                <c:pt idx="3">
                  <c:v>Access for hunting and fishing</c:v>
                </c:pt>
                <c:pt idx="4">
                  <c:v>Providing opportunities for outdoor recreation activities</c:v>
                </c:pt>
                <c:pt idx="5">
                  <c:v>Development for mining</c:v>
                </c:pt>
                <c:pt idx="6">
                  <c:v>Development for natural gas drilling</c:v>
                </c:pt>
                <c:pt idx="7">
                  <c:v>Development for logging</c:v>
                </c:pt>
              </c:strCache>
            </c:strRef>
          </c:cat>
          <c:val>
            <c:numRef>
              <c:f>Sheet1!$B$2:$B$9</c:f>
              <c:numCache>
                <c:formatCode>0%</c:formatCode>
                <c:ptCount val="8"/>
                <c:pt idx="0">
                  <c:v>0.7</c:v>
                </c:pt>
                <c:pt idx="1">
                  <c:v>0.54</c:v>
                </c:pt>
                <c:pt idx="2">
                  <c:v>0.46</c:v>
                </c:pt>
                <c:pt idx="3">
                  <c:v>0.43</c:v>
                </c:pt>
                <c:pt idx="4">
                  <c:v>0.37</c:v>
                </c:pt>
                <c:pt idx="5">
                  <c:v>0.34</c:v>
                </c:pt>
                <c:pt idx="6">
                  <c:v>0.28000000000000003</c:v>
                </c:pt>
                <c:pt idx="7">
                  <c:v>0.14000000000000001</c:v>
                </c:pt>
              </c:numCache>
            </c:numRef>
          </c:val>
          <c:extLst>
            <c:ext xmlns:c16="http://schemas.microsoft.com/office/drawing/2014/chart" uri="{C3380CC4-5D6E-409C-BE32-E72D297353CC}">
              <c16:uniqueId val="{00000007-33F8-43C7-AC56-234D9C60547B}"/>
            </c:ext>
          </c:extLst>
        </c:ser>
        <c:dLbls>
          <c:showLegendKey val="0"/>
          <c:showVal val="0"/>
          <c:showCatName val="0"/>
          <c:showSerName val="0"/>
          <c:showPercent val="0"/>
          <c:showBubbleSize val="0"/>
        </c:dLbls>
        <c:gapWidth val="10"/>
        <c:overlap val="100"/>
        <c:axId val="101029376"/>
        <c:axId val="101030912"/>
      </c:barChart>
      <c:catAx>
        <c:axId val="101029376"/>
        <c:scaling>
          <c:orientation val="maxMin"/>
        </c:scaling>
        <c:delete val="1"/>
        <c:axPos val="l"/>
        <c:numFmt formatCode="General" sourceLinked="0"/>
        <c:majorTickMark val="out"/>
        <c:minorTickMark val="none"/>
        <c:tickLblPos val="nextTo"/>
        <c:crossAx val="101030912"/>
        <c:crosses val="autoZero"/>
        <c:auto val="1"/>
        <c:lblAlgn val="ctr"/>
        <c:lblOffset val="100"/>
        <c:noMultiLvlLbl val="0"/>
      </c:catAx>
      <c:valAx>
        <c:axId val="101030912"/>
        <c:scaling>
          <c:orientation val="minMax"/>
        </c:scaling>
        <c:delete val="1"/>
        <c:axPos val="t"/>
        <c:numFmt formatCode="0%" sourceLinked="1"/>
        <c:majorTickMark val="out"/>
        <c:minorTickMark val="none"/>
        <c:tickLblPos val="none"/>
        <c:crossAx val="101029376"/>
        <c:crosses val="autoZero"/>
        <c:crossBetween val="between"/>
      </c:valAx>
    </c:plotArea>
    <c:plotVisOnly val="1"/>
    <c:dispBlanksAs val="gap"/>
    <c:showDLblsOverMax val="0"/>
  </c:chart>
  <c:txPr>
    <a:bodyPr/>
    <a:lstStyle/>
    <a:p>
      <a:pPr>
        <a:defRPr sz="1600" b="1">
          <a:solidFill>
            <a:schemeClr val="tx2"/>
          </a:solidFill>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175553" cy="478575"/>
          </a:xfrm>
          <a:prstGeom prst="rect">
            <a:avLst/>
          </a:prstGeom>
          <a:noFill/>
          <a:ln w="9525">
            <a:noFill/>
            <a:miter lim="800000"/>
            <a:headEnd/>
            <a:tailEnd/>
          </a:ln>
        </p:spPr>
        <p:txBody>
          <a:bodyPr vert="horz" wrap="square" lIns="96064" tIns="48034" rIns="96064" bIns="48034" numCol="1" anchor="t" anchorCtr="0" compatLnSpc="1">
            <a:prstTxWarp prst="textNoShape">
              <a:avLst/>
            </a:prstTxWarp>
          </a:bodyPr>
          <a:lstStyle>
            <a:lvl1pPr defTabSz="960338" eaLnBrk="0" hangingPunct="0">
              <a:defRPr sz="1400">
                <a:latin typeface="Times"/>
                <a:cs typeface="Arial" pitchFamily="34" charset="0"/>
              </a:defRPr>
            </a:lvl1pPr>
          </a:lstStyle>
          <a:p>
            <a:pPr>
              <a:defRPr/>
            </a:pPr>
            <a:endParaRPr lang="en-US" dirty="0"/>
          </a:p>
        </p:txBody>
      </p:sp>
      <p:sp>
        <p:nvSpPr>
          <p:cNvPr id="54275" name="Rectangle 3"/>
          <p:cNvSpPr>
            <a:spLocks noGrp="1" noChangeArrowheads="1"/>
          </p:cNvSpPr>
          <p:nvPr>
            <p:ph type="dt" sz="quarter" idx="1"/>
          </p:nvPr>
        </p:nvSpPr>
        <p:spPr bwMode="auto">
          <a:xfrm>
            <a:off x="4139649" y="0"/>
            <a:ext cx="3175552" cy="478575"/>
          </a:xfrm>
          <a:prstGeom prst="rect">
            <a:avLst/>
          </a:prstGeom>
          <a:noFill/>
          <a:ln w="9525">
            <a:noFill/>
            <a:miter lim="800000"/>
            <a:headEnd/>
            <a:tailEnd/>
          </a:ln>
        </p:spPr>
        <p:txBody>
          <a:bodyPr vert="horz" wrap="square" lIns="96064" tIns="48034" rIns="96064" bIns="48034" numCol="1" anchor="t" anchorCtr="0" compatLnSpc="1">
            <a:prstTxWarp prst="textNoShape">
              <a:avLst/>
            </a:prstTxWarp>
          </a:bodyPr>
          <a:lstStyle>
            <a:lvl1pPr algn="r" defTabSz="960338" eaLnBrk="0" hangingPunct="0">
              <a:defRPr sz="1400">
                <a:latin typeface="Times"/>
                <a:cs typeface="Arial" pitchFamily="34" charset="0"/>
              </a:defRPr>
            </a:lvl1pPr>
          </a:lstStyle>
          <a:p>
            <a:pPr>
              <a:defRPr/>
            </a:pPr>
            <a:endParaRPr lang="en-US" dirty="0"/>
          </a:p>
        </p:txBody>
      </p:sp>
      <p:sp>
        <p:nvSpPr>
          <p:cNvPr id="54276" name="Rectangle 4"/>
          <p:cNvSpPr>
            <a:spLocks noGrp="1" noChangeArrowheads="1"/>
          </p:cNvSpPr>
          <p:nvPr>
            <p:ph type="ftr" sz="quarter" idx="2"/>
          </p:nvPr>
        </p:nvSpPr>
        <p:spPr bwMode="auto">
          <a:xfrm>
            <a:off x="0" y="9120976"/>
            <a:ext cx="3175553" cy="478575"/>
          </a:xfrm>
          <a:prstGeom prst="rect">
            <a:avLst/>
          </a:prstGeom>
          <a:noFill/>
          <a:ln w="9525">
            <a:noFill/>
            <a:miter lim="800000"/>
            <a:headEnd/>
            <a:tailEnd/>
          </a:ln>
        </p:spPr>
        <p:txBody>
          <a:bodyPr vert="horz" wrap="square" lIns="96064" tIns="48034" rIns="96064" bIns="48034" numCol="1" anchor="b" anchorCtr="0" compatLnSpc="1">
            <a:prstTxWarp prst="textNoShape">
              <a:avLst/>
            </a:prstTxWarp>
          </a:bodyPr>
          <a:lstStyle>
            <a:lvl1pPr defTabSz="960338" eaLnBrk="0" hangingPunct="0">
              <a:defRPr sz="1400">
                <a:latin typeface="Times"/>
                <a:cs typeface="Arial" pitchFamily="34" charset="0"/>
              </a:defRPr>
            </a:lvl1pPr>
          </a:lstStyle>
          <a:p>
            <a:pPr>
              <a:defRPr/>
            </a:pPr>
            <a:endParaRPr lang="en-US" dirty="0"/>
          </a:p>
        </p:txBody>
      </p:sp>
      <p:sp>
        <p:nvSpPr>
          <p:cNvPr id="54277" name="Rectangle 5"/>
          <p:cNvSpPr>
            <a:spLocks noGrp="1" noChangeArrowheads="1"/>
          </p:cNvSpPr>
          <p:nvPr>
            <p:ph type="sldNum" sz="quarter" idx="3"/>
          </p:nvPr>
        </p:nvSpPr>
        <p:spPr bwMode="auto">
          <a:xfrm>
            <a:off x="4139649" y="9120976"/>
            <a:ext cx="3175552" cy="478575"/>
          </a:xfrm>
          <a:prstGeom prst="rect">
            <a:avLst/>
          </a:prstGeom>
          <a:noFill/>
          <a:ln w="9525">
            <a:noFill/>
            <a:miter lim="800000"/>
            <a:headEnd/>
            <a:tailEnd/>
          </a:ln>
        </p:spPr>
        <p:txBody>
          <a:bodyPr vert="horz" wrap="square" lIns="96064" tIns="48034" rIns="96064" bIns="48034" numCol="1" anchor="b" anchorCtr="0" compatLnSpc="1">
            <a:prstTxWarp prst="textNoShape">
              <a:avLst/>
            </a:prstTxWarp>
          </a:bodyPr>
          <a:lstStyle>
            <a:lvl1pPr algn="r" defTabSz="960338" eaLnBrk="0" hangingPunct="0">
              <a:defRPr sz="1400">
                <a:latin typeface="Times"/>
                <a:cs typeface="Arial" pitchFamily="34" charset="0"/>
              </a:defRPr>
            </a:lvl1pPr>
          </a:lstStyle>
          <a:p>
            <a:pPr>
              <a:defRPr/>
            </a:pPr>
            <a:fld id="{3D099508-9165-43ED-ACCB-C1C8C5E8BDB2}" type="slidenum">
              <a:rPr lang="en-US"/>
              <a:pPr>
                <a:defRPr/>
              </a:pPr>
              <a:t>‹#›</a:t>
            </a:fld>
            <a:endParaRPr lang="en-US" dirty="0"/>
          </a:p>
        </p:txBody>
      </p:sp>
    </p:spTree>
    <p:extLst>
      <p:ext uri="{BB962C8B-B14F-4D97-AF65-F5344CB8AC3E}">
        <p14:creationId xmlns:p14="http://schemas.microsoft.com/office/powerpoint/2010/main" val="927333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175553" cy="478575"/>
          </a:xfrm>
          <a:prstGeom prst="rect">
            <a:avLst/>
          </a:prstGeom>
          <a:noFill/>
          <a:ln w="9525">
            <a:noFill/>
            <a:miter lim="800000"/>
            <a:headEnd/>
            <a:tailEnd/>
          </a:ln>
        </p:spPr>
        <p:txBody>
          <a:bodyPr vert="horz" wrap="square" lIns="96064" tIns="48034" rIns="96064" bIns="48034" numCol="1" anchor="t" anchorCtr="0" compatLnSpc="1">
            <a:prstTxWarp prst="textNoShape">
              <a:avLst/>
            </a:prstTxWarp>
          </a:bodyPr>
          <a:lstStyle>
            <a:lvl1pPr defTabSz="960338" eaLnBrk="0" hangingPunct="0">
              <a:defRPr sz="1400">
                <a:latin typeface="Times"/>
                <a:cs typeface="Arial" pitchFamily="34" charset="0"/>
              </a:defRPr>
            </a:lvl1pPr>
          </a:lstStyle>
          <a:p>
            <a:pPr>
              <a:defRPr/>
            </a:pPr>
            <a:endParaRPr lang="en-US" dirty="0"/>
          </a:p>
        </p:txBody>
      </p:sp>
      <p:sp>
        <p:nvSpPr>
          <p:cNvPr id="18435" name="Rectangle 3"/>
          <p:cNvSpPr>
            <a:spLocks noGrp="1" noChangeArrowheads="1"/>
          </p:cNvSpPr>
          <p:nvPr>
            <p:ph type="dt" idx="1"/>
          </p:nvPr>
        </p:nvSpPr>
        <p:spPr bwMode="auto">
          <a:xfrm>
            <a:off x="4139649" y="0"/>
            <a:ext cx="3175552" cy="478575"/>
          </a:xfrm>
          <a:prstGeom prst="rect">
            <a:avLst/>
          </a:prstGeom>
          <a:noFill/>
          <a:ln w="9525">
            <a:noFill/>
            <a:miter lim="800000"/>
            <a:headEnd/>
            <a:tailEnd/>
          </a:ln>
        </p:spPr>
        <p:txBody>
          <a:bodyPr vert="horz" wrap="square" lIns="96064" tIns="48034" rIns="96064" bIns="48034" numCol="1" anchor="t" anchorCtr="0" compatLnSpc="1">
            <a:prstTxWarp prst="textNoShape">
              <a:avLst/>
            </a:prstTxWarp>
          </a:bodyPr>
          <a:lstStyle>
            <a:lvl1pPr algn="r" defTabSz="960338" eaLnBrk="0" hangingPunct="0">
              <a:defRPr sz="1400">
                <a:latin typeface="Times"/>
                <a:cs typeface="Arial" pitchFamily="34" charset="0"/>
              </a:defRPr>
            </a:lvl1pPr>
          </a:lstStyle>
          <a:p>
            <a:pPr>
              <a:defRPr/>
            </a:pPr>
            <a:endParaRPr lang="en-US" dirty="0"/>
          </a:p>
        </p:txBody>
      </p:sp>
      <p:sp>
        <p:nvSpPr>
          <p:cNvPr id="33796" name="Rectangle 4"/>
          <p:cNvSpPr>
            <a:spLocks noGrp="1" noRot="1" noChangeAspect="1" noChangeArrowheads="1" noTextEdit="1"/>
          </p:cNvSpPr>
          <p:nvPr>
            <p:ph type="sldImg" idx="2"/>
          </p:nvPr>
        </p:nvSpPr>
        <p:spPr bwMode="auto">
          <a:xfrm>
            <a:off x="1327150" y="720725"/>
            <a:ext cx="4662488" cy="3602038"/>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737153" y="4559663"/>
            <a:ext cx="5840896" cy="4320375"/>
          </a:xfrm>
          <a:prstGeom prst="rect">
            <a:avLst/>
          </a:prstGeom>
          <a:noFill/>
          <a:ln w="9525">
            <a:noFill/>
            <a:miter lim="800000"/>
            <a:headEnd/>
            <a:tailEnd/>
          </a:ln>
        </p:spPr>
        <p:txBody>
          <a:bodyPr vert="horz" wrap="square" lIns="96064" tIns="48034" rIns="96064" bIns="48034" numCol="1" anchor="t" anchorCtr="0" compatLnSpc="1">
            <a:prstTxWarp prst="textNoShape">
              <a:avLst/>
            </a:prstTxWarp>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8438" name="Rectangle 6"/>
          <p:cNvSpPr>
            <a:spLocks noGrp="1" noChangeArrowheads="1"/>
          </p:cNvSpPr>
          <p:nvPr>
            <p:ph type="ftr" sz="quarter" idx="4"/>
          </p:nvPr>
        </p:nvSpPr>
        <p:spPr bwMode="auto">
          <a:xfrm>
            <a:off x="0" y="9120976"/>
            <a:ext cx="3175553" cy="478575"/>
          </a:xfrm>
          <a:prstGeom prst="rect">
            <a:avLst/>
          </a:prstGeom>
          <a:noFill/>
          <a:ln w="9525">
            <a:noFill/>
            <a:miter lim="800000"/>
            <a:headEnd/>
            <a:tailEnd/>
          </a:ln>
        </p:spPr>
        <p:txBody>
          <a:bodyPr vert="horz" wrap="square" lIns="96064" tIns="48034" rIns="96064" bIns="48034" numCol="1" anchor="b" anchorCtr="0" compatLnSpc="1">
            <a:prstTxWarp prst="textNoShape">
              <a:avLst/>
            </a:prstTxWarp>
          </a:bodyPr>
          <a:lstStyle>
            <a:lvl1pPr defTabSz="960338" eaLnBrk="0" hangingPunct="0">
              <a:defRPr sz="1400">
                <a:latin typeface="Times"/>
                <a:cs typeface="Arial" pitchFamily="34" charset="0"/>
              </a:defRPr>
            </a:lvl1pPr>
          </a:lstStyle>
          <a:p>
            <a:pPr>
              <a:defRPr/>
            </a:pPr>
            <a:endParaRPr lang="en-US" dirty="0"/>
          </a:p>
        </p:txBody>
      </p:sp>
      <p:sp>
        <p:nvSpPr>
          <p:cNvPr id="18439" name="Rectangle 7"/>
          <p:cNvSpPr>
            <a:spLocks noGrp="1" noChangeArrowheads="1"/>
          </p:cNvSpPr>
          <p:nvPr>
            <p:ph type="sldNum" sz="quarter" idx="5"/>
          </p:nvPr>
        </p:nvSpPr>
        <p:spPr bwMode="auto">
          <a:xfrm>
            <a:off x="4139649" y="9120976"/>
            <a:ext cx="3175552" cy="478575"/>
          </a:xfrm>
          <a:prstGeom prst="rect">
            <a:avLst/>
          </a:prstGeom>
          <a:noFill/>
          <a:ln w="9525">
            <a:noFill/>
            <a:miter lim="800000"/>
            <a:headEnd/>
            <a:tailEnd/>
          </a:ln>
        </p:spPr>
        <p:txBody>
          <a:bodyPr vert="horz" wrap="square" lIns="96064" tIns="48034" rIns="96064" bIns="48034" numCol="1" anchor="b" anchorCtr="0" compatLnSpc="1">
            <a:prstTxWarp prst="textNoShape">
              <a:avLst/>
            </a:prstTxWarp>
          </a:bodyPr>
          <a:lstStyle>
            <a:lvl1pPr algn="r" defTabSz="960338" eaLnBrk="0" hangingPunct="0">
              <a:defRPr sz="1400">
                <a:latin typeface="Times"/>
                <a:cs typeface="Arial" pitchFamily="34" charset="0"/>
              </a:defRPr>
            </a:lvl1pPr>
          </a:lstStyle>
          <a:p>
            <a:pPr>
              <a:defRPr/>
            </a:pPr>
            <a:fld id="{386FA865-1250-4897-8806-AB28C4FFBBCC}" type="slidenum">
              <a:rPr lang="en-US"/>
              <a:pPr>
                <a:defRPr/>
              </a:pPr>
              <a:t>‹#›</a:t>
            </a:fld>
            <a:endParaRPr lang="en-US" dirty="0"/>
          </a:p>
        </p:txBody>
      </p:sp>
    </p:spTree>
    <p:extLst>
      <p:ext uri="{BB962C8B-B14F-4D97-AF65-F5344CB8AC3E}">
        <p14:creationId xmlns:p14="http://schemas.microsoft.com/office/powerpoint/2010/main" val="31780289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Trebuchet MS" pitchFamily="34" charset="0"/>
        <a:ea typeface="+mn-ea"/>
        <a:cs typeface="+mn-cs"/>
      </a:defRPr>
    </a:lvl1pPr>
    <a:lvl2pPr marL="509308" algn="l" rtl="0" eaLnBrk="0" fontAlgn="base" hangingPunct="0">
      <a:spcBef>
        <a:spcPct val="30000"/>
      </a:spcBef>
      <a:spcAft>
        <a:spcPct val="0"/>
      </a:spcAft>
      <a:defRPr sz="900" kern="1200">
        <a:solidFill>
          <a:schemeClr val="tx1"/>
        </a:solidFill>
        <a:latin typeface="Trebuchet MS" pitchFamily="34" charset="0"/>
        <a:ea typeface="+mn-ea"/>
        <a:cs typeface="+mn-cs"/>
      </a:defRPr>
    </a:lvl2pPr>
    <a:lvl3pPr marL="1018614" algn="l" rtl="0" eaLnBrk="0" fontAlgn="base" hangingPunct="0">
      <a:spcBef>
        <a:spcPct val="30000"/>
      </a:spcBef>
      <a:spcAft>
        <a:spcPct val="0"/>
      </a:spcAft>
      <a:defRPr sz="900" kern="1200">
        <a:solidFill>
          <a:schemeClr val="tx1"/>
        </a:solidFill>
        <a:latin typeface="Trebuchet MS" pitchFamily="34" charset="0"/>
        <a:ea typeface="+mn-ea"/>
        <a:cs typeface="+mn-cs"/>
      </a:defRPr>
    </a:lvl3pPr>
    <a:lvl4pPr marL="1527921" algn="l" rtl="0" eaLnBrk="0" fontAlgn="base" hangingPunct="0">
      <a:spcBef>
        <a:spcPct val="30000"/>
      </a:spcBef>
      <a:spcAft>
        <a:spcPct val="0"/>
      </a:spcAft>
      <a:defRPr sz="900" kern="1200">
        <a:solidFill>
          <a:schemeClr val="tx1"/>
        </a:solidFill>
        <a:latin typeface="Trebuchet MS" pitchFamily="34" charset="0"/>
        <a:ea typeface="+mn-ea"/>
        <a:cs typeface="+mn-cs"/>
      </a:defRPr>
    </a:lvl4pPr>
    <a:lvl5pPr marL="2037228" algn="l" rtl="0" eaLnBrk="0" fontAlgn="base" hangingPunct="0">
      <a:spcBef>
        <a:spcPct val="30000"/>
      </a:spcBef>
      <a:spcAft>
        <a:spcPct val="0"/>
      </a:spcAft>
      <a:defRPr sz="900" kern="1200">
        <a:solidFill>
          <a:schemeClr val="tx1"/>
        </a:solidFill>
        <a:latin typeface="Trebuchet MS" pitchFamily="34" charset="0"/>
        <a:ea typeface="+mn-ea"/>
        <a:cs typeface="+mn-cs"/>
      </a:defRPr>
    </a:lvl5pPr>
    <a:lvl6pPr marL="2546534" algn="l" defTabSz="1018614" rtl="0" eaLnBrk="1" latinLnBrk="0" hangingPunct="1">
      <a:defRPr sz="1300" kern="1200">
        <a:solidFill>
          <a:schemeClr val="tx1"/>
        </a:solidFill>
        <a:latin typeface="+mn-lt"/>
        <a:ea typeface="+mn-ea"/>
        <a:cs typeface="+mn-cs"/>
      </a:defRPr>
    </a:lvl6pPr>
    <a:lvl7pPr marL="3055841" algn="l" defTabSz="1018614" rtl="0" eaLnBrk="1" latinLnBrk="0" hangingPunct="1">
      <a:defRPr sz="1300" kern="1200">
        <a:solidFill>
          <a:schemeClr val="tx1"/>
        </a:solidFill>
        <a:latin typeface="+mn-lt"/>
        <a:ea typeface="+mn-ea"/>
        <a:cs typeface="+mn-cs"/>
      </a:defRPr>
    </a:lvl7pPr>
    <a:lvl8pPr marL="3565147" algn="l" defTabSz="1018614" rtl="0" eaLnBrk="1" latinLnBrk="0" hangingPunct="1">
      <a:defRPr sz="1300" kern="1200">
        <a:solidFill>
          <a:schemeClr val="tx1"/>
        </a:solidFill>
        <a:latin typeface="+mn-lt"/>
        <a:ea typeface="+mn-ea"/>
        <a:cs typeface="+mn-cs"/>
      </a:defRPr>
    </a:lvl8pPr>
    <a:lvl9pPr marL="4074454" algn="l" defTabSz="101861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YXDtPD-irF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1" u="sng" dirty="0" smtClean="0"/>
              <a:t>Thank you </a:t>
            </a:r>
            <a:r>
              <a:rPr lang="en-US" sz="1100" b="0" u="none" dirty="0" smtClean="0"/>
              <a:t>for the opportunity to present</a:t>
            </a:r>
            <a:endParaRPr lang="en-US" sz="1100" b="1" u="sng" dirty="0" smtClean="0"/>
          </a:p>
          <a:p>
            <a:pPr marL="171450" indent="-171450">
              <a:buFont typeface="Arial" panose="020B0604020202020204" pitchFamily="34" charset="0"/>
              <a:buChar char="•"/>
            </a:pPr>
            <a:r>
              <a:rPr lang="en-US" sz="1100" dirty="0" smtClean="0"/>
              <a:t>Introductions</a:t>
            </a:r>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8CB00B-A3E7-4E34-985A-4B4D5D24E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617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720725"/>
            <a:ext cx="4662488" cy="3602038"/>
          </a:xfrm>
        </p:spPr>
      </p:sp>
      <p:sp>
        <p:nvSpPr>
          <p:cNvPr id="3" name="Notes Placeholder 2"/>
          <p:cNvSpPr>
            <a:spLocks noGrp="1"/>
          </p:cNvSpPr>
          <p:nvPr>
            <p:ph type="body" idx="1"/>
          </p:nvPr>
        </p:nvSpPr>
        <p:spPr/>
        <p:txBody>
          <a:bodyPr/>
          <a:lstStyle/>
          <a:p>
            <a:r>
              <a:rPr lang="en-US" baseline="0" dirty="0" smtClean="0"/>
              <a:t>-We work to inspire, and be inspired by, the citizens of our state, so that together we can create a future that is both full of hope, and also attainable.</a:t>
            </a:r>
          </a:p>
          <a:p>
            <a:r>
              <a:rPr lang="en-US" baseline="0" dirty="0" smtClean="0"/>
              <a:t>-</a:t>
            </a:r>
            <a:r>
              <a:rPr lang="en-US" dirty="0" smtClean="0"/>
              <a:t>Through everything we do we emphasize the powerful connection between people and nature. We make it personal. </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10</a:t>
            </a:fld>
            <a:endParaRPr lang="en-US" dirty="0"/>
          </a:p>
        </p:txBody>
      </p:sp>
    </p:spTree>
    <p:extLst>
      <p:ext uri="{BB962C8B-B14F-4D97-AF65-F5344CB8AC3E}">
        <p14:creationId xmlns:p14="http://schemas.microsoft.com/office/powerpoint/2010/main" val="1379040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1200150"/>
            <a:ext cx="4194175"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Right now there is federal legislation to re-designate the</a:t>
            </a:r>
            <a:r>
              <a:rPr lang="en-US" baseline="0" dirty="0" smtClean="0"/>
              <a:t> “New River Gorge National River” to a “National Park &amp; Preserve”.</a:t>
            </a:r>
          </a:p>
          <a:p>
            <a:pPr marL="171450" indent="-171450">
              <a:buFont typeface="Arial" panose="020B0604020202020204" pitchFamily="34" charset="0"/>
              <a:buChar char="•"/>
            </a:pPr>
            <a:r>
              <a:rPr lang="en-US" baseline="0" dirty="0" smtClean="0"/>
              <a:t>This Saturday there is a public meeting to discuss this change.</a:t>
            </a:r>
          </a:p>
          <a:p>
            <a:pPr marL="171450" indent="-171450">
              <a:buFont typeface="Arial" panose="020B0604020202020204" pitchFamily="34" charset="0"/>
              <a:buChar char="•"/>
            </a:pPr>
            <a:r>
              <a:rPr lang="en-US" baseline="0" dirty="0" smtClean="0"/>
              <a:t>These opportunities bring more people into our state to connect with our lands and waters.</a:t>
            </a:r>
            <a:endParaRPr lang="en-US" dirty="0"/>
          </a:p>
        </p:txBody>
      </p:sp>
      <p:sp>
        <p:nvSpPr>
          <p:cNvPr id="4" name="Slide Number Placeholder 3"/>
          <p:cNvSpPr>
            <a:spLocks noGrp="1"/>
          </p:cNvSpPr>
          <p:nvPr>
            <p:ph type="sldNum" sz="quarter" idx="10"/>
          </p:nvPr>
        </p:nvSpPr>
        <p:spPr/>
        <p:txBody>
          <a:bodyPr/>
          <a:lstStyle/>
          <a:p>
            <a:fld id="{2FDE690D-CA95-4722-863E-9B1006CA2AC5}" type="slidenum">
              <a:rPr lang="en-US"/>
              <a:t>11</a:t>
            </a:fld>
            <a:endParaRPr lang="en-US"/>
          </a:p>
        </p:txBody>
      </p:sp>
    </p:spTree>
    <p:extLst>
      <p:ext uri="{BB962C8B-B14F-4D97-AF65-F5344CB8AC3E}">
        <p14:creationId xmlns:p14="http://schemas.microsoft.com/office/powerpoint/2010/main" val="4174112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-WV has some of the best whitewater rivers on the East Coast – the Gauley,</a:t>
            </a:r>
            <a:r>
              <a:rPr lang="en-US" baseline="0" dirty="0" smtClean="0"/>
              <a:t> Youghiogheny, New, Shenandoah, and others. </a:t>
            </a:r>
            <a:endParaRPr lang="en-US" dirty="0" smtClean="0"/>
          </a:p>
          <a:p>
            <a:endParaRPr lang="en-US" baseline="0" dirty="0" smtClean="0"/>
          </a:p>
          <a:p>
            <a:r>
              <a:rPr lang="en-US" baseline="0" dirty="0" smtClean="0"/>
              <a:t>-Picture is our board chair, Chrissy </a:t>
            </a:r>
            <a:r>
              <a:rPr lang="en-US" baseline="0" dirty="0" err="1" smtClean="0"/>
              <a:t>Zellner</a:t>
            </a:r>
            <a:r>
              <a:rPr lang="en-US" baseline="0" dirty="0" smtClean="0"/>
              <a:t>. Behind her is Mike Sawyer, who is also on our board.</a:t>
            </a:r>
          </a:p>
          <a:p>
            <a:r>
              <a:rPr lang="en-US" baseline="0" dirty="0" smtClean="0"/>
              <a:t>-I was a raft-guide on the Shenandoah &amp; Potomac Rivers for 6 years and truly believe that in order to protect our streams &amp; rivers, we must first gain an appreciation of them.</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12</a:t>
            </a:fld>
            <a:endParaRPr lang="en-US" dirty="0"/>
          </a:p>
        </p:txBody>
      </p:sp>
    </p:spTree>
    <p:extLst>
      <p:ext uri="{BB962C8B-B14F-4D97-AF65-F5344CB8AC3E}">
        <p14:creationId xmlns:p14="http://schemas.microsoft.com/office/powerpoint/2010/main" val="1889120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dirty="0" smtClean="0"/>
              <a:t>But we have</a:t>
            </a:r>
            <a:r>
              <a:rPr lang="en-US" baseline="0" dirty="0" smtClean="0"/>
              <a:t> challenges and our fair share of problems…</a:t>
            </a:r>
            <a:endParaRPr lang="en-US" dirty="0" smtClean="0"/>
          </a:p>
          <a:p>
            <a:r>
              <a:rPr lang="en-US" dirty="0" smtClean="0"/>
              <a:t>Photo</a:t>
            </a:r>
            <a:r>
              <a:rPr lang="en-US" baseline="0" dirty="0" smtClean="0"/>
              <a:t> taken around the time of the Water Crisis.</a:t>
            </a:r>
            <a:endParaRPr lang="en-US" dirty="0"/>
          </a:p>
        </p:txBody>
      </p:sp>
      <p:sp>
        <p:nvSpPr>
          <p:cNvPr id="4" name="Slide Number Placeholder 3"/>
          <p:cNvSpPr>
            <a:spLocks noGrp="1"/>
          </p:cNvSpPr>
          <p:nvPr>
            <p:ph type="sldNum" sz="quarter" idx="10"/>
          </p:nvPr>
        </p:nvSpPr>
        <p:spPr/>
        <p:txBody>
          <a:bodyPr/>
          <a:lstStyle/>
          <a:p>
            <a:fld id="{2FDE690D-CA95-4722-863E-9B1006CA2AC5}" type="slidenum">
              <a:rPr lang="en-US" smtClean="0"/>
              <a:t>13</a:t>
            </a:fld>
            <a:endParaRPr lang="en-US"/>
          </a:p>
        </p:txBody>
      </p:sp>
    </p:spTree>
    <p:extLst>
      <p:ext uri="{BB962C8B-B14F-4D97-AF65-F5344CB8AC3E}">
        <p14:creationId xmlns:p14="http://schemas.microsoft.com/office/powerpoint/2010/main" val="3251419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latin typeface="Trebuchet MS" pitchFamily="34" charset="0"/>
                <a:ea typeface="+mn-ea"/>
                <a:cs typeface="+mn-cs"/>
              </a:rPr>
              <a:t>A water crisis in West Virginia awoke a nation to the vulnerability of our drinking water supplies. In January 2014 at least 10,000 gallons of a coal cleaning chemical leaked out of a rusty tank into the Elk River a mile and a half above our state’s largest drinking water system. It poisoned the water of 300,000 people, one in every 6 West Virginians. </a:t>
            </a:r>
          </a:p>
          <a:p>
            <a:endParaRPr lang="en-US" sz="900" kern="1200" dirty="0" smtClean="0">
              <a:solidFill>
                <a:schemeClr val="tx1"/>
              </a:solidFill>
              <a:latin typeface="Trebuchet MS" pitchFamily="34" charset="0"/>
              <a:ea typeface="+mn-ea"/>
              <a:cs typeface="+mn-cs"/>
            </a:endParaRPr>
          </a:p>
          <a:p>
            <a:r>
              <a:rPr lang="en-US" sz="900" kern="1200" dirty="0" smtClean="0">
                <a:solidFill>
                  <a:schemeClr val="tx1"/>
                </a:solidFill>
                <a:latin typeface="Trebuchet MS" pitchFamily="34" charset="0"/>
                <a:ea typeface="+mn-ea"/>
                <a:cs typeface="+mn-cs"/>
              </a:rPr>
              <a:t>The health affects of the exposure continues to haunt many of them today. </a:t>
            </a:r>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14</a:t>
            </a:fld>
            <a:endParaRPr lang="en-US" dirty="0"/>
          </a:p>
        </p:txBody>
      </p:sp>
    </p:spTree>
    <p:extLst>
      <p:ext uri="{BB962C8B-B14F-4D97-AF65-F5344CB8AC3E}">
        <p14:creationId xmlns:p14="http://schemas.microsoft.com/office/powerpoint/2010/main" val="4008651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1200150"/>
            <a:ext cx="4194175" cy="3240088"/>
          </a:xfrm>
        </p:spPr>
      </p:sp>
      <p:sp>
        <p:nvSpPr>
          <p:cNvPr id="3" name="Notes Placeholder 2"/>
          <p:cNvSpPr>
            <a:spLocks noGrp="1"/>
          </p:cNvSpPr>
          <p:nvPr>
            <p:ph type="body" idx="1"/>
          </p:nvPr>
        </p:nvSpPr>
        <p:spPr/>
        <p:txBody>
          <a:bodyPr>
            <a:normAutofit/>
          </a:bodyPr>
          <a:lstStyle/>
          <a:p>
            <a:r>
              <a:rPr lang="en-US" sz="1300" dirty="0" smtClean="0">
                <a:latin typeface="+mn-lt"/>
              </a:rPr>
              <a:t>This is what that</a:t>
            </a:r>
            <a:r>
              <a:rPr lang="en-US" sz="1300" baseline="0" dirty="0" smtClean="0">
                <a:latin typeface="+mn-lt"/>
              </a:rPr>
              <a:t> looked like on the ground, for 300,000 WV citizens, who had to find access to what is an undeniable basic human necessity – water. This picture was taken near Elk View, WV.</a:t>
            </a:r>
          </a:p>
          <a:p>
            <a:endParaRPr lang="en-US" sz="1300" dirty="0" smtClean="0">
              <a:latin typeface="+mn-lt"/>
            </a:endParaRPr>
          </a:p>
          <a:p>
            <a:r>
              <a:rPr lang="en-US" sz="1400" dirty="0" smtClean="0"/>
              <a:t>WV Rivers created</a:t>
            </a:r>
            <a:r>
              <a:rPr lang="en-US" sz="1400" baseline="0" dirty="0" smtClean="0"/>
              <a:t> a </a:t>
            </a:r>
            <a:r>
              <a:rPr lang="en-US" sz="1400" dirty="0" smtClean="0"/>
              <a:t>report with Downstream Strategies</a:t>
            </a:r>
            <a:r>
              <a:rPr lang="en-US" sz="1400" baseline="0" dirty="0" smtClean="0"/>
              <a:t> that laid out the regulatory failures, information gaps, and recommended reforms. Sent the report to the WV legislature, that was largely adopted. This report combined science and sound policy with constituent power, which led to change </a:t>
            </a:r>
            <a:r>
              <a:rPr lang="en-US" sz="1400" baseline="0" dirty="0" smtClean="0">
                <a:sym typeface="Wingdings" panose="05000000000000000000" pitchFamily="2" charset="2"/>
              </a:rPr>
              <a:t> Aboveground Storage Tank Act and the Source Water Protection Act (373)</a:t>
            </a:r>
            <a:endParaRPr lang="en-US" sz="1400" dirty="0" smtClean="0"/>
          </a:p>
          <a:p>
            <a:endParaRPr lang="en-US" sz="1300" dirty="0">
              <a:latin typeface="+mn-lt"/>
            </a:endParaRPr>
          </a:p>
        </p:txBody>
      </p:sp>
      <p:sp>
        <p:nvSpPr>
          <p:cNvPr id="4" name="Slide Number Placeholder 3"/>
          <p:cNvSpPr>
            <a:spLocks noGrp="1"/>
          </p:cNvSpPr>
          <p:nvPr>
            <p:ph type="sldNum" sz="quarter" idx="10"/>
          </p:nvPr>
        </p:nvSpPr>
        <p:spPr/>
        <p:txBody>
          <a:bodyPr/>
          <a:lstStyle/>
          <a:p>
            <a:fld id="{2FDE690D-CA95-4722-863E-9B1006CA2AC5}" type="slidenum">
              <a:rPr lang="en-US"/>
              <a:t>15</a:t>
            </a:fld>
            <a:endParaRPr lang="en-US"/>
          </a:p>
        </p:txBody>
      </p:sp>
    </p:spTree>
    <p:extLst>
      <p:ext uri="{BB962C8B-B14F-4D97-AF65-F5344CB8AC3E}">
        <p14:creationId xmlns:p14="http://schemas.microsoft.com/office/powerpoint/2010/main" val="2234816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Angie Rosser and David Lillard testifying at the WV legislature</a:t>
            </a:r>
            <a:r>
              <a:rPr lang="en-US" baseline="0" dirty="0" smtClean="0"/>
              <a:t> </a:t>
            </a:r>
            <a:r>
              <a:rPr lang="en-US" baseline="0" dirty="0" smtClean="0">
                <a:sym typeface="Wingdings" panose="05000000000000000000" pitchFamily="2" charset="2"/>
              </a:rPr>
              <a:t> bringing the science and facts to our elected officials so that from their official capacity they can create the change we need.</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16</a:t>
            </a:fld>
            <a:endParaRPr lang="en-US" dirty="0"/>
          </a:p>
        </p:txBody>
      </p:sp>
    </p:spTree>
    <p:extLst>
      <p:ext uri="{BB962C8B-B14F-4D97-AF65-F5344CB8AC3E}">
        <p14:creationId xmlns:p14="http://schemas.microsoft.com/office/powerpoint/2010/main" val="3295570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was happening outside the testimony – i.e., people power</a:t>
            </a:r>
          </a:p>
          <a:p>
            <a:endParaRPr lang="en-US" dirty="0" smtClean="0"/>
          </a:p>
          <a:p>
            <a:r>
              <a:rPr lang="en-US" dirty="0" smtClean="0"/>
              <a:t>Science</a:t>
            </a:r>
            <a:r>
              <a:rPr lang="en-US" baseline="0" dirty="0" smtClean="0"/>
              <a:t> + people = effective change, and we did get effective change.</a:t>
            </a:r>
          </a:p>
          <a:p>
            <a:endParaRPr lang="en-US" baseline="0" dirty="0" smtClean="0"/>
          </a:p>
          <a:p>
            <a:r>
              <a:rPr lang="en-US" baseline="0" dirty="0" smtClean="0"/>
              <a:t>SB373 to mandate all water utilities that serve more than 25 people are required to have source water protection plan to identify contamination threats and propose management strategies to mitigate the impacts they have on our community drinking water supplies.</a:t>
            </a:r>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17</a:t>
            </a:fld>
            <a:endParaRPr lang="en-US" dirty="0"/>
          </a:p>
        </p:txBody>
      </p:sp>
    </p:spTree>
    <p:extLst>
      <p:ext uri="{BB962C8B-B14F-4D97-AF65-F5344CB8AC3E}">
        <p14:creationId xmlns:p14="http://schemas.microsoft.com/office/powerpoint/2010/main" val="2850370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SB373</a:t>
            </a:r>
            <a:r>
              <a:rPr lang="en-US" baseline="0" dirty="0" smtClean="0"/>
              <a:t> went into effect in March 2014.</a:t>
            </a:r>
          </a:p>
          <a:p>
            <a:pPr marL="171450" indent="-171450">
              <a:buFont typeface="Arial" panose="020B0604020202020204" pitchFamily="34" charset="0"/>
              <a:buChar char="•"/>
            </a:pPr>
            <a:r>
              <a:rPr lang="en-US" baseline="0" dirty="0" smtClean="0"/>
              <a:t>Water utilities and their communities worked together for two years to develop SWPP across the state, which went into effect in June 2016.</a:t>
            </a:r>
          </a:p>
          <a:p>
            <a:pPr marL="171450" indent="-171450">
              <a:buFont typeface="Arial" panose="020B0604020202020204" pitchFamily="34" charset="0"/>
              <a:buChar char="•"/>
            </a:pPr>
            <a:r>
              <a:rPr lang="en-US" baseline="0" dirty="0" smtClean="0"/>
              <a:t>WV Rivers created the “Safe Water for WV” program to assist water utilities and their communities in implementing SWPPs</a:t>
            </a:r>
          </a:p>
          <a:p>
            <a:pPr marL="680758" lvl="1" indent="-171450">
              <a:buFont typeface="Arial" panose="020B0604020202020204" pitchFamily="34" charset="0"/>
              <a:buChar char="•"/>
            </a:pPr>
            <a:r>
              <a:rPr lang="en-US" baseline="0" dirty="0" smtClean="0"/>
              <a:t>Water utilities alone don’t have the funding, technical capacity, or staffing to implement the plans.</a:t>
            </a:r>
          </a:p>
          <a:p>
            <a:pPr marL="680758" lvl="1" indent="-171450">
              <a:buFont typeface="Arial" panose="020B0604020202020204" pitchFamily="34" charset="0"/>
              <a:buChar char="•"/>
            </a:pPr>
            <a:r>
              <a:rPr lang="en-US" baseline="0" dirty="0" smtClean="0"/>
              <a:t>And most importantly, safe water depends on all of us doing what we can to protect our drinking water before it gets to the intake – i.e., source water protection.</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18</a:t>
            </a:fld>
            <a:endParaRPr lang="en-US" dirty="0"/>
          </a:p>
        </p:txBody>
      </p:sp>
    </p:spTree>
    <p:extLst>
      <p:ext uri="{BB962C8B-B14F-4D97-AF65-F5344CB8AC3E}">
        <p14:creationId xmlns:p14="http://schemas.microsoft.com/office/powerpoint/2010/main" val="873544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believe that clean water is a human right and the foundation of life, and that all people should be able to enjoy West Virginia’s rivers and streams for all of their uses. Strong, science-based water quality standards ensure that residents have access to clean water and that their health is protected. </a:t>
            </a:r>
          </a:p>
          <a:p>
            <a:endParaRPr lang="en-US" dirty="0" smtClean="0"/>
          </a:p>
          <a:p>
            <a:r>
              <a:rPr lang="en-US" sz="900" b="0" i="0" kern="1200" dirty="0" smtClean="0">
                <a:solidFill>
                  <a:schemeClr val="tx1"/>
                </a:solidFill>
                <a:effectLst/>
                <a:latin typeface="Trebuchet MS" pitchFamily="34" charset="0"/>
                <a:ea typeface="+mn-ea"/>
                <a:cs typeface="+mn-cs"/>
              </a:rPr>
              <a:t>EPA has updated the National Recommended Water Quality Criteria to protect human health for 94 chemical pollutants. These criteria set limits on the allowable amount of the chemicals to be present in a waterbody. EPA’s updates reflect the latest scientific information. WVDEP has chosen to only adopt the updated criteria for 56 pollutants. </a:t>
            </a:r>
            <a:endParaRPr lang="en-US" dirty="0" smtClean="0"/>
          </a:p>
          <a:p>
            <a:endParaRPr lang="en-US" dirty="0" smtClean="0"/>
          </a:p>
          <a:p>
            <a:r>
              <a:rPr lang="en-US" dirty="0" smtClean="0"/>
              <a:t>We made the following recommendations to DEP on updating West Virginia’s human health criteria, which were originally</a:t>
            </a:r>
            <a:r>
              <a:rPr lang="en-US" baseline="0" dirty="0" smtClean="0"/>
              <a:t> set based on science conducted prior to 1985</a:t>
            </a:r>
            <a:r>
              <a:rPr lang="en-US" dirty="0" smtClean="0"/>
              <a:t>: </a:t>
            </a:r>
          </a:p>
          <a:p>
            <a:pPr marL="228600" indent="-228600" fontAlgn="base">
              <a:buFont typeface="+mj-lt"/>
              <a:buAutoNum type="arabicPeriod"/>
            </a:pPr>
            <a:r>
              <a:rPr lang="en-US" sz="900" b="0" i="0" kern="1200" dirty="0" smtClean="0">
                <a:solidFill>
                  <a:schemeClr val="tx1"/>
                </a:solidFill>
                <a:effectLst/>
                <a:latin typeface="Trebuchet MS" pitchFamily="34" charset="0"/>
                <a:ea typeface="+mn-ea"/>
                <a:cs typeface="+mn-cs"/>
              </a:rPr>
              <a:t>Using a higher fish </a:t>
            </a:r>
            <a:r>
              <a:rPr lang="en-US" sz="900" b="0" i="0" u="sng" kern="1200" dirty="0" smtClean="0">
                <a:solidFill>
                  <a:schemeClr val="tx1"/>
                </a:solidFill>
                <a:effectLst/>
                <a:latin typeface="Trebuchet MS" pitchFamily="34" charset="0"/>
                <a:ea typeface="+mn-ea"/>
                <a:cs typeface="+mn-cs"/>
                <a:hlinkClick r:id="rId3"/>
              </a:rPr>
              <a:t>consumption rate</a:t>
            </a:r>
            <a:r>
              <a:rPr lang="en-US" sz="900" b="0" i="0" kern="1200" dirty="0" smtClean="0">
                <a:solidFill>
                  <a:schemeClr val="tx1"/>
                </a:solidFill>
                <a:effectLst/>
                <a:latin typeface="Trebuchet MS" pitchFamily="34" charset="0"/>
                <a:ea typeface="+mn-ea"/>
                <a:cs typeface="+mn-cs"/>
              </a:rPr>
              <a:t>;</a:t>
            </a:r>
          </a:p>
          <a:p>
            <a:pPr marL="228600" indent="-228600" fontAlgn="base">
              <a:buFont typeface="+mj-lt"/>
              <a:buAutoNum type="arabicPeriod"/>
            </a:pPr>
            <a:r>
              <a:rPr lang="en-US" sz="900" b="0" i="0" kern="1200" dirty="0" smtClean="0">
                <a:solidFill>
                  <a:schemeClr val="tx1"/>
                </a:solidFill>
                <a:effectLst/>
                <a:latin typeface="Trebuchet MS" pitchFamily="34" charset="0"/>
                <a:ea typeface="+mn-ea"/>
                <a:cs typeface="+mn-cs"/>
              </a:rPr>
              <a:t>adopting EPA criteria that strengthen standards;</a:t>
            </a:r>
          </a:p>
          <a:p>
            <a:pPr marL="228600" indent="-228600" fontAlgn="base">
              <a:buFont typeface="+mj-lt"/>
              <a:buAutoNum type="arabicPeriod"/>
            </a:pPr>
            <a:r>
              <a:rPr lang="en-US" sz="900" b="0" i="0" kern="1200" dirty="0" smtClean="0">
                <a:solidFill>
                  <a:schemeClr val="tx1"/>
                </a:solidFill>
                <a:effectLst/>
                <a:latin typeface="Trebuchet MS" pitchFamily="34" charset="0"/>
                <a:ea typeface="+mn-ea"/>
                <a:cs typeface="+mn-cs"/>
              </a:rPr>
              <a:t>establishing criteria for unregulated chemicals, such as PFAS; and</a:t>
            </a:r>
          </a:p>
          <a:p>
            <a:pPr marL="228600" indent="-228600" fontAlgn="base">
              <a:buFont typeface="+mj-lt"/>
              <a:buAutoNum type="arabicPeriod"/>
            </a:pPr>
            <a:r>
              <a:rPr lang="en-US" sz="900" b="0" i="0" kern="1200" dirty="0" smtClean="0">
                <a:solidFill>
                  <a:schemeClr val="tx1"/>
                </a:solidFill>
                <a:effectLst/>
                <a:latin typeface="Trebuchet MS" pitchFamily="34" charset="0"/>
                <a:ea typeface="+mn-ea"/>
                <a:cs typeface="+mn-cs"/>
              </a:rPr>
              <a:t>not weakening any existing standards.</a:t>
            </a:r>
          </a:p>
          <a:p>
            <a:pPr marL="0" indent="0" fontAlgn="base">
              <a:buFont typeface="+mj-lt"/>
              <a:buNone/>
            </a:pPr>
            <a:endParaRPr lang="en-US" sz="900" b="0" i="0" kern="1200" dirty="0" smtClean="0">
              <a:solidFill>
                <a:schemeClr val="tx1"/>
              </a:solidFill>
              <a:effectLst/>
              <a:latin typeface="Trebuchet MS" pitchFamily="34" charset="0"/>
              <a:ea typeface="+mn-ea"/>
              <a:cs typeface="+mn-cs"/>
            </a:endParaRPr>
          </a:p>
          <a:p>
            <a:pPr marL="0" indent="0" fontAlgn="base">
              <a:buFont typeface="+mj-lt"/>
              <a:buNone/>
            </a:pPr>
            <a:r>
              <a:rPr lang="en-US" sz="900" b="1" i="0" kern="1200" dirty="0" smtClean="0">
                <a:solidFill>
                  <a:schemeClr val="tx1"/>
                </a:solidFill>
                <a:effectLst/>
                <a:latin typeface="Trebuchet MS" pitchFamily="34" charset="0"/>
                <a:ea typeface="+mn-ea"/>
                <a:cs typeface="+mn-cs"/>
              </a:rPr>
              <a:t>TIMELINE</a:t>
            </a:r>
            <a:r>
              <a:rPr lang="en-US" sz="900" b="0" i="0" kern="1200" dirty="0" smtClean="0">
                <a:solidFill>
                  <a:schemeClr val="tx1"/>
                </a:solidFill>
                <a:effectLst/>
                <a:latin typeface="Trebuchet MS" pitchFamily="34" charset="0"/>
                <a:ea typeface="+mn-ea"/>
                <a:cs typeface="+mn-cs"/>
              </a:rPr>
              <a:t> – </a:t>
            </a:r>
          </a:p>
          <a:p>
            <a:pPr marL="171450" indent="-171450" fontAlgn="base">
              <a:buFont typeface="Arial" panose="020B0604020202020204" pitchFamily="34" charset="0"/>
              <a:buChar char="•"/>
            </a:pPr>
            <a:r>
              <a:rPr lang="en-US" sz="900" b="0" i="0" kern="1200" dirty="0" smtClean="0">
                <a:solidFill>
                  <a:schemeClr val="tx1"/>
                </a:solidFill>
                <a:effectLst/>
                <a:latin typeface="Trebuchet MS" pitchFamily="34" charset="0"/>
                <a:ea typeface="+mn-ea"/>
                <a:cs typeface="+mn-cs"/>
              </a:rPr>
              <a:t>December</a:t>
            </a:r>
            <a:r>
              <a:rPr lang="en-US" sz="900" b="0" i="0" kern="1200" baseline="0" dirty="0" smtClean="0">
                <a:solidFill>
                  <a:schemeClr val="tx1"/>
                </a:solidFill>
                <a:effectLst/>
                <a:latin typeface="Trebuchet MS" pitchFamily="34" charset="0"/>
                <a:ea typeface="+mn-ea"/>
                <a:cs typeface="+mn-cs"/>
              </a:rPr>
              <a:t> 2019 - </a:t>
            </a:r>
            <a:r>
              <a:rPr lang="en-US" sz="900" b="0" i="0" kern="1200" dirty="0" smtClean="0">
                <a:solidFill>
                  <a:schemeClr val="tx1"/>
                </a:solidFill>
                <a:effectLst/>
                <a:latin typeface="Trebuchet MS" pitchFamily="34" charset="0"/>
                <a:ea typeface="+mn-ea"/>
                <a:cs typeface="+mn-cs"/>
              </a:rPr>
              <a:t>Submitted proposal to DEP for updating standards. </a:t>
            </a:r>
          </a:p>
          <a:p>
            <a:pPr marL="171450" indent="-171450" fontAlgn="base">
              <a:buFont typeface="Arial" panose="020B0604020202020204" pitchFamily="34" charset="0"/>
              <a:buChar char="•"/>
            </a:pPr>
            <a:r>
              <a:rPr lang="en-US" sz="900" b="0" i="0" kern="1200" dirty="0" smtClean="0">
                <a:solidFill>
                  <a:schemeClr val="tx1"/>
                </a:solidFill>
                <a:effectLst/>
                <a:latin typeface="Trebuchet MS" pitchFamily="34" charset="0"/>
                <a:ea typeface="+mn-ea"/>
                <a:cs typeface="+mn-cs"/>
              </a:rPr>
              <a:t>April 2020 </a:t>
            </a:r>
            <a:r>
              <a:rPr lang="en-US" sz="900" b="0" i="0" kern="1200" dirty="0" smtClean="0">
                <a:solidFill>
                  <a:schemeClr val="tx1"/>
                </a:solidFill>
                <a:effectLst/>
                <a:latin typeface="Trebuchet MS" pitchFamily="34" charset="0"/>
                <a:ea typeface="+mn-ea"/>
                <a:cs typeface="+mn-cs"/>
                <a:sym typeface="Wingdings" panose="05000000000000000000" pitchFamily="2" charset="2"/>
              </a:rPr>
              <a:t> DEP files new proposal and opens up public</a:t>
            </a:r>
            <a:r>
              <a:rPr lang="en-US" sz="900" b="0" i="0" kern="1200" baseline="0" dirty="0" smtClean="0">
                <a:solidFill>
                  <a:schemeClr val="tx1"/>
                </a:solidFill>
                <a:effectLst/>
                <a:latin typeface="Trebuchet MS" pitchFamily="34" charset="0"/>
                <a:ea typeface="+mn-ea"/>
                <a:cs typeface="+mn-cs"/>
                <a:sym typeface="Wingdings" panose="05000000000000000000" pitchFamily="2" charset="2"/>
              </a:rPr>
              <a:t> comment. </a:t>
            </a:r>
          </a:p>
          <a:p>
            <a:pPr marL="171450" indent="-171450" fontAlgn="base">
              <a:buFont typeface="Arial" panose="020B0604020202020204" pitchFamily="34" charset="0"/>
              <a:buChar char="•"/>
            </a:pPr>
            <a:r>
              <a:rPr lang="en-US" sz="900" b="0" i="0" kern="1200" baseline="0" dirty="0" smtClean="0">
                <a:solidFill>
                  <a:schemeClr val="tx1"/>
                </a:solidFill>
                <a:effectLst/>
                <a:latin typeface="Trebuchet MS" pitchFamily="34" charset="0"/>
                <a:ea typeface="+mn-ea"/>
                <a:cs typeface="+mn-cs"/>
                <a:sym typeface="Wingdings" panose="05000000000000000000" pitchFamily="2" charset="2"/>
              </a:rPr>
              <a:t>July 2020  DEP files final revised rule. </a:t>
            </a:r>
          </a:p>
          <a:p>
            <a:pPr marL="171450" indent="-171450" fontAlgn="base">
              <a:buFont typeface="Arial" panose="020B0604020202020204" pitchFamily="34" charset="0"/>
              <a:buChar char="•"/>
            </a:pPr>
            <a:r>
              <a:rPr lang="en-US" sz="900" b="0" i="0" kern="1200" baseline="0" dirty="0" smtClean="0">
                <a:solidFill>
                  <a:schemeClr val="tx1"/>
                </a:solidFill>
                <a:effectLst/>
                <a:latin typeface="Trebuchet MS" pitchFamily="34" charset="0"/>
                <a:ea typeface="+mn-ea"/>
                <a:cs typeface="+mn-cs"/>
                <a:sym typeface="Wingdings" panose="05000000000000000000" pitchFamily="2" charset="2"/>
              </a:rPr>
              <a:t>November 2020  legislature rule-making review</a:t>
            </a:r>
          </a:p>
          <a:p>
            <a:pPr marL="171450" indent="-171450" fontAlgn="base">
              <a:buFont typeface="Arial" panose="020B0604020202020204" pitchFamily="34" charset="0"/>
              <a:buChar char="•"/>
            </a:pPr>
            <a:r>
              <a:rPr lang="en-US" sz="900" b="0" i="0" kern="1200" baseline="0" dirty="0" smtClean="0">
                <a:solidFill>
                  <a:schemeClr val="tx1"/>
                </a:solidFill>
                <a:effectLst/>
                <a:latin typeface="Trebuchet MS" pitchFamily="34" charset="0"/>
                <a:ea typeface="+mn-ea"/>
                <a:cs typeface="+mn-cs"/>
                <a:sym typeface="Wingdings" panose="05000000000000000000" pitchFamily="2" charset="2"/>
              </a:rPr>
              <a:t>January 2021  consideration by full legislature</a:t>
            </a:r>
          </a:p>
          <a:p>
            <a:pPr marL="171450" indent="-171450" fontAlgn="base">
              <a:buFont typeface="Arial" panose="020B0604020202020204" pitchFamily="34" charset="0"/>
              <a:buChar char="•"/>
            </a:pPr>
            <a:endParaRPr lang="en-US" sz="900" b="0" i="0"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19</a:t>
            </a:fld>
            <a:endParaRPr lang="en-US" dirty="0"/>
          </a:p>
        </p:txBody>
      </p:sp>
    </p:spTree>
    <p:extLst>
      <p:ext uri="{BB962C8B-B14F-4D97-AF65-F5344CB8AC3E}">
        <p14:creationId xmlns:p14="http://schemas.microsoft.com/office/powerpoint/2010/main" val="1093504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a:t>
            </a:r>
            <a:r>
              <a:rPr lang="en-US" baseline="0" dirty="0" smtClean="0"/>
              <a:t> with a joke – reference to the Office)</a:t>
            </a:r>
          </a:p>
          <a:p>
            <a:endParaRPr lang="en-US" dirty="0" smtClean="0"/>
          </a:p>
          <a:p>
            <a:r>
              <a:rPr lang="en-US" dirty="0" smtClean="0"/>
              <a:t>Explain that I’ll be presenting on behalf</a:t>
            </a:r>
            <a:r>
              <a:rPr lang="en-US" baseline="0" dirty="0" smtClean="0"/>
              <a:t> of WV Rivers Coalition in the place of our executive director, Angie Rosser. </a:t>
            </a:r>
            <a:r>
              <a:rPr lang="en-US" sz="900" kern="1200" dirty="0" smtClean="0">
                <a:solidFill>
                  <a:schemeClr val="tx1"/>
                </a:solidFill>
                <a:effectLst/>
                <a:latin typeface="Trebuchet MS" pitchFamily="34" charset="0"/>
                <a:ea typeface="+mn-ea"/>
                <a:cs typeface="+mn-cs"/>
              </a:rPr>
              <a:t>There is no substitute for Angie, but I will do my best. </a:t>
            </a:r>
            <a:r>
              <a:rPr lang="en-US" sz="900" kern="1200" dirty="0" smtClean="0">
                <a:solidFill>
                  <a:schemeClr val="tx1"/>
                </a:solidFill>
                <a:effectLst/>
                <a:latin typeface="Trebuchet MS" pitchFamily="34" charset="0"/>
                <a:ea typeface="+mn-ea"/>
                <a:cs typeface="+mn-cs"/>
                <a:sym typeface="Wingdings" panose="05000000000000000000" pitchFamily="2" charset="2"/>
              </a:rPr>
              <a:t> i.e., set expectations.</a:t>
            </a:r>
            <a:endParaRPr lang="en-US" baseline="0" dirty="0" smtClean="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2</a:t>
            </a:fld>
            <a:endParaRPr lang="en-US" dirty="0"/>
          </a:p>
        </p:txBody>
      </p:sp>
    </p:spTree>
    <p:extLst>
      <p:ext uri="{BB962C8B-B14F-4D97-AF65-F5344CB8AC3E}">
        <p14:creationId xmlns:p14="http://schemas.microsoft.com/office/powerpoint/2010/main" val="2491721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900" b="1" i="0" u="sng" kern="1200" dirty="0" smtClean="0">
                <a:solidFill>
                  <a:schemeClr val="tx1"/>
                </a:solidFill>
                <a:effectLst/>
                <a:latin typeface="Trebuchet MS" pitchFamily="34" charset="0"/>
                <a:ea typeface="+mn-ea"/>
                <a:cs typeface="+mn-cs"/>
              </a:rPr>
              <a:t>Clean Drinking Water Act of 2020:</a:t>
            </a:r>
            <a:r>
              <a:rPr lang="en-US" sz="900" b="0" i="0" kern="1200" dirty="0" smtClean="0">
                <a:solidFill>
                  <a:schemeClr val="tx1"/>
                </a:solidFill>
                <a:effectLst/>
                <a:latin typeface="Trebuchet MS" pitchFamily="34" charset="0"/>
                <a:ea typeface="+mn-ea"/>
                <a:cs typeface="+mn-cs"/>
              </a:rPr>
              <a:t> The Act addresses the risks posed by group of unregulated chemicals called </a:t>
            </a:r>
            <a:r>
              <a:rPr lang="en-US" sz="900" b="0" i="0" kern="1200" dirty="0" err="1" smtClean="0">
                <a:solidFill>
                  <a:schemeClr val="tx1"/>
                </a:solidFill>
                <a:effectLst/>
                <a:latin typeface="Trebuchet MS" pitchFamily="34" charset="0"/>
                <a:ea typeface="+mn-ea"/>
                <a:cs typeface="+mn-cs"/>
              </a:rPr>
              <a:t>polyfluoroalkyl</a:t>
            </a:r>
            <a:r>
              <a:rPr lang="en-US" sz="900" b="0" i="0" kern="1200" dirty="0" smtClean="0">
                <a:solidFill>
                  <a:schemeClr val="tx1"/>
                </a:solidFill>
                <a:effectLst/>
                <a:latin typeface="Trebuchet MS" pitchFamily="34" charset="0"/>
                <a:ea typeface="+mn-ea"/>
                <a:cs typeface="+mn-cs"/>
              </a:rPr>
              <a:t> substances, or “PFAS”. PFAS, also known as “forever chemicals”, are man-made, persist and accumulate in the environment, and are known to cause cancer and other adverse health effects. We support this legislation that aims to reduce the presence of PFAS in our drinking water supplies by:</a:t>
            </a:r>
          </a:p>
          <a:p>
            <a:pPr marL="171450" indent="-171450" fontAlgn="base">
              <a:buFont typeface="Arial" panose="020B0604020202020204" pitchFamily="34" charset="0"/>
              <a:buChar char="•"/>
            </a:pPr>
            <a:r>
              <a:rPr lang="en-US" sz="900" b="0" i="0" kern="1200" dirty="0" smtClean="0">
                <a:solidFill>
                  <a:schemeClr val="tx1"/>
                </a:solidFill>
                <a:effectLst/>
                <a:latin typeface="Trebuchet MS" pitchFamily="34" charset="0"/>
                <a:ea typeface="+mn-ea"/>
                <a:cs typeface="+mn-cs"/>
              </a:rPr>
              <a:t>Establishing a PFAS human health water quality criteria to set safe limits on the amount of PFAS chemicals allowed to be discharged in our water supplies.</a:t>
            </a:r>
          </a:p>
          <a:p>
            <a:pPr marL="171450" indent="-171450" fontAlgn="base">
              <a:buFont typeface="Arial" panose="020B0604020202020204" pitchFamily="34" charset="0"/>
              <a:buChar char="•"/>
            </a:pPr>
            <a:r>
              <a:rPr lang="en-US" sz="900" b="0" i="0" kern="1200" dirty="0" smtClean="0">
                <a:solidFill>
                  <a:schemeClr val="tx1"/>
                </a:solidFill>
                <a:effectLst/>
                <a:latin typeface="Trebuchet MS" pitchFamily="34" charset="0"/>
                <a:ea typeface="+mn-ea"/>
                <a:cs typeface="+mn-cs"/>
              </a:rPr>
              <a:t>Requiring polluters to report and monitor their use of PFAS.</a:t>
            </a:r>
          </a:p>
          <a:p>
            <a:pPr marL="171450" indent="-171450" fontAlgn="base">
              <a:buFont typeface="Arial" panose="020B0604020202020204" pitchFamily="34" charset="0"/>
              <a:buChar char="•"/>
            </a:pPr>
            <a:r>
              <a:rPr lang="en-US" sz="900" b="0" i="0" kern="1200" dirty="0" smtClean="0">
                <a:solidFill>
                  <a:schemeClr val="tx1"/>
                </a:solidFill>
                <a:effectLst/>
                <a:latin typeface="Trebuchet MS" pitchFamily="34" charset="0"/>
                <a:ea typeface="+mn-ea"/>
                <a:cs typeface="+mn-cs"/>
              </a:rPr>
              <a:t>Creating an interagency WV PFAS Action Response Team.</a:t>
            </a:r>
          </a:p>
          <a:p>
            <a:pPr marL="171450" indent="-171450" fontAlgn="base">
              <a:buFont typeface="Arial" panose="020B0604020202020204" pitchFamily="34" charset="0"/>
              <a:buChar char="•"/>
            </a:pPr>
            <a:r>
              <a:rPr lang="en-US" sz="900" b="0" i="0" kern="1200" dirty="0" smtClean="0">
                <a:solidFill>
                  <a:schemeClr val="tx1"/>
                </a:solidFill>
                <a:effectLst/>
                <a:latin typeface="Trebuchet MS" pitchFamily="34" charset="0"/>
                <a:ea typeface="+mn-ea"/>
                <a:cs typeface="+mn-cs"/>
              </a:rPr>
              <a:t>Establishing a statewide maximum contaminant level (“MCL”) that sets a safe limit on the amount of PFAS allowed in tap water.</a:t>
            </a:r>
          </a:p>
          <a:p>
            <a:endParaRPr lang="en-US" dirty="0" smtClean="0"/>
          </a:p>
          <a:p>
            <a:r>
              <a:rPr lang="en-US" dirty="0" smtClean="0"/>
              <a:t>PICTURE - </a:t>
            </a:r>
            <a:r>
              <a:rPr lang="en-US" sz="900" b="0" i="0" kern="1200" dirty="0" smtClean="0">
                <a:solidFill>
                  <a:schemeClr val="tx1"/>
                </a:solidFill>
                <a:effectLst/>
                <a:latin typeface="Trebuchet MS" pitchFamily="34" charset="0"/>
                <a:ea typeface="+mn-ea"/>
                <a:cs typeface="+mn-cs"/>
              </a:rPr>
              <a:t>Legislators, business owners, legal experts and safe water supporters joined together for a press conference on the Clean Drinking Water Act of 2020</a:t>
            </a:r>
            <a:r>
              <a:rPr lang="en-US" sz="900" b="0" i="0" kern="1200" baseline="0" dirty="0" smtClean="0">
                <a:solidFill>
                  <a:schemeClr val="tx1"/>
                </a:solidFill>
                <a:effectLst/>
                <a:latin typeface="Trebuchet MS" pitchFamily="34" charset="0"/>
                <a:ea typeface="+mn-ea"/>
                <a:cs typeface="+mn-cs"/>
              </a:rPr>
              <a:t> on February 6</a:t>
            </a:r>
            <a:r>
              <a:rPr lang="en-US" sz="900" b="0" i="0" kern="1200" baseline="30000" dirty="0" smtClean="0">
                <a:solidFill>
                  <a:schemeClr val="tx1"/>
                </a:solidFill>
                <a:effectLst/>
                <a:latin typeface="Trebuchet MS" pitchFamily="34" charset="0"/>
                <a:ea typeface="+mn-ea"/>
                <a:cs typeface="+mn-cs"/>
              </a:rPr>
              <a:t>th</a:t>
            </a:r>
            <a:r>
              <a:rPr lang="en-US" sz="900" b="0" i="0" kern="1200" baseline="0" dirty="0" smtClean="0">
                <a:solidFill>
                  <a:schemeClr val="tx1"/>
                </a:solidFill>
                <a:effectLst/>
                <a:latin typeface="Trebuchet MS" pitchFamily="34" charset="0"/>
                <a:ea typeface="+mn-ea"/>
                <a:cs typeface="+mn-cs"/>
              </a:rPr>
              <a:t>, 2020. Angie Rosser next to Delegate Evan Hansen, who introduced the legislation.</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20</a:t>
            </a:fld>
            <a:endParaRPr lang="en-US" dirty="0"/>
          </a:p>
        </p:txBody>
      </p:sp>
    </p:spTree>
    <p:extLst>
      <p:ext uri="{BB962C8B-B14F-4D97-AF65-F5344CB8AC3E}">
        <p14:creationId xmlns:p14="http://schemas.microsoft.com/office/powerpoint/2010/main" val="1434466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auto">
              <a:buFont typeface="Arial" panose="020B0604020202020204" pitchFamily="34" charset="0"/>
              <a:buChar char="•"/>
            </a:pPr>
            <a:r>
              <a:rPr lang="en-US" dirty="0" smtClean="0"/>
              <a:t>250+ partners working together with a unified voice on clean water policy across the Chesapeake Bay Watershed</a:t>
            </a:r>
          </a:p>
          <a:p>
            <a:pPr marL="285750" indent="-285750" fontAlgn="auto">
              <a:buFont typeface="Arial" panose="020B0604020202020204" pitchFamily="34" charset="0"/>
              <a:buChar char="•"/>
            </a:pPr>
            <a:r>
              <a:rPr lang="en-US" dirty="0" smtClean="0"/>
              <a:t>Priorities– Agriculture, Communications, Equity, Federal Affairs, Shale, </a:t>
            </a:r>
            <a:r>
              <a:rPr lang="en-US" dirty="0" err="1" smtClean="0"/>
              <a:t>Stormwater</a:t>
            </a:r>
            <a:r>
              <a:rPr lang="en-US" dirty="0" smtClean="0"/>
              <a:t>, and TMDL</a:t>
            </a:r>
          </a:p>
          <a:p>
            <a:pPr marL="285750" indent="-285750" fontAlgn="auto">
              <a:buFont typeface="Arial" panose="020B0604020202020204" pitchFamily="34" charset="0"/>
              <a:buChar char="•"/>
            </a:pPr>
            <a:r>
              <a:rPr lang="en-US" dirty="0" smtClean="0"/>
              <a:t>WV Rivers serves as state lead for 20 active members in our state</a:t>
            </a:r>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21</a:t>
            </a:fld>
            <a:endParaRPr lang="en-US" dirty="0"/>
          </a:p>
        </p:txBody>
      </p:sp>
    </p:spTree>
    <p:extLst>
      <p:ext uri="{BB962C8B-B14F-4D97-AF65-F5344CB8AC3E}">
        <p14:creationId xmlns:p14="http://schemas.microsoft.com/office/powerpoint/2010/main" val="2526327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-Bay</a:t>
            </a:r>
            <a:r>
              <a:rPr lang="en-US" baseline="0" dirty="0" smtClean="0"/>
              <a:t> Day pictures (from 2019) – meeting with Senator </a:t>
            </a:r>
            <a:r>
              <a:rPr lang="en-US" baseline="0" dirty="0" err="1" smtClean="0"/>
              <a:t>Capito</a:t>
            </a:r>
            <a:r>
              <a:rPr lang="en-US" baseline="0" dirty="0" smtClean="0"/>
              <a:t> &amp; Senator Manchin</a:t>
            </a:r>
          </a:p>
          <a:p>
            <a:pPr marL="171450" indent="-171450">
              <a:buFont typeface="Arial" panose="020B0604020202020204" pitchFamily="34" charset="0"/>
              <a:buChar char="•"/>
            </a:pPr>
            <a:r>
              <a:rPr lang="en-US" baseline="0" dirty="0" smtClean="0"/>
              <a:t>-Upcoming Bay Day 2020 – March 4</a:t>
            </a:r>
            <a:r>
              <a:rPr lang="en-US" baseline="30000" dirty="0" smtClean="0"/>
              <a:t>th</a:t>
            </a:r>
            <a:r>
              <a:rPr lang="en-US" baseline="0" dirty="0" smtClean="0"/>
              <a:t>, 2020</a:t>
            </a:r>
          </a:p>
          <a:p>
            <a:pPr marL="680758"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Appropriations asks - WV has two key senators on Appropriations Committee, so they are in very influential positions. Senator Manchin is also chair of Senate Energy &amp; Natural Resources Committee.</a:t>
            </a:r>
          </a:p>
          <a:p>
            <a:pPr marL="1190064" lvl="2" indent="-171450">
              <a:buFont typeface="Arial" panose="020B0604020202020204" pitchFamily="34" charset="0"/>
              <a:buChar char="•"/>
            </a:pPr>
            <a:r>
              <a:rPr lang="en-US" sz="900" b="1" kern="1200" dirty="0" smtClean="0">
                <a:solidFill>
                  <a:schemeClr val="tx1"/>
                </a:solidFill>
                <a:effectLst/>
                <a:latin typeface="Trebuchet MS" pitchFamily="34" charset="0"/>
                <a:ea typeface="+mn-ea"/>
                <a:cs typeface="+mn-cs"/>
              </a:rPr>
              <a:t>Interior Appropriations request letter</a:t>
            </a:r>
            <a:r>
              <a:rPr lang="en-US" sz="900" kern="1200" dirty="0" smtClean="0">
                <a:solidFill>
                  <a:schemeClr val="tx1"/>
                </a:solidFill>
                <a:effectLst/>
                <a:latin typeface="Trebuchet MS" pitchFamily="34" charset="0"/>
                <a:ea typeface="+mn-ea"/>
                <a:cs typeface="+mn-cs"/>
              </a:rPr>
              <a:t> - covers our funding requests for EPA, USGS and the National Park Service. Last year the EPA Chesapeake Bay Program funding jumped from $73 million to $85 million - the first increase in 5 years. </a:t>
            </a:r>
            <a:r>
              <a:rPr lang="en-US" sz="900" b="1" u="sng" kern="1200" dirty="0" smtClean="0">
                <a:solidFill>
                  <a:schemeClr val="tx1"/>
                </a:solidFill>
                <a:effectLst/>
                <a:latin typeface="Trebuchet MS" pitchFamily="34" charset="0"/>
                <a:ea typeface="+mn-ea"/>
                <a:cs typeface="+mn-cs"/>
              </a:rPr>
              <a:t>This year we have keyed our $90.5 million request to the dollar amount in the Chesapeake Bay Program reauthorization bills</a:t>
            </a:r>
            <a:r>
              <a:rPr lang="en-US" sz="900" kern="1200" dirty="0" smtClean="0">
                <a:solidFill>
                  <a:schemeClr val="tx1"/>
                </a:solidFill>
                <a:effectLst/>
                <a:latin typeface="Trebuchet MS" pitchFamily="34" charset="0"/>
                <a:ea typeface="+mn-ea"/>
                <a:cs typeface="+mn-cs"/>
              </a:rPr>
              <a:t>. This also includes increased funding for the Chesapeake Small Watershed Grants and the Innovative Nutrient and Sediment Reduction Grants, which are managed by the National Fish &amp; Wildlife Foundation. There is a fair chance this could become law sometime this year, and we want to request the dollar amount that is in that bill for FY21.</a:t>
            </a:r>
          </a:p>
          <a:p>
            <a:pPr marL="1190064" lvl="2" indent="-171450">
              <a:buFont typeface="Arial" panose="020B0604020202020204" pitchFamily="34" charset="0"/>
              <a:buChar char="•"/>
            </a:pPr>
            <a:r>
              <a:rPr lang="en-US" sz="900" b="1" kern="1200" dirty="0" smtClean="0">
                <a:solidFill>
                  <a:schemeClr val="tx1"/>
                </a:solidFill>
                <a:effectLst/>
                <a:latin typeface="Trebuchet MS" pitchFamily="34" charset="0"/>
                <a:ea typeface="+mn-ea"/>
                <a:cs typeface="+mn-cs"/>
              </a:rPr>
              <a:t>Agriculture Appropriations request letter</a:t>
            </a:r>
            <a:r>
              <a:rPr lang="en-US" sz="900" kern="1200" dirty="0" smtClean="0">
                <a:solidFill>
                  <a:schemeClr val="tx1"/>
                </a:solidFill>
                <a:effectLst/>
                <a:latin typeface="Trebuchet MS" pitchFamily="34" charset="0"/>
                <a:ea typeface="+mn-ea"/>
                <a:cs typeface="+mn-cs"/>
              </a:rPr>
              <a:t> – </a:t>
            </a:r>
            <a:r>
              <a:rPr lang="en-US" sz="900" b="1" u="sng" kern="1200" dirty="0" smtClean="0">
                <a:solidFill>
                  <a:schemeClr val="tx1"/>
                </a:solidFill>
                <a:effectLst/>
                <a:latin typeface="Trebuchet MS" pitchFamily="34" charset="0"/>
                <a:ea typeface="+mn-ea"/>
                <a:cs typeface="+mn-cs"/>
              </a:rPr>
              <a:t>Our primary message is to fully fund the Farm Bill conservation programs. We single out EQIP, RCPP and CREP </a:t>
            </a:r>
            <a:r>
              <a:rPr lang="en-US" sz="900" kern="1200" dirty="0" smtClean="0">
                <a:solidFill>
                  <a:schemeClr val="tx1"/>
                </a:solidFill>
                <a:effectLst/>
                <a:latin typeface="Trebuchet MS" pitchFamily="34" charset="0"/>
                <a:ea typeface="+mn-ea"/>
                <a:cs typeface="+mn-cs"/>
              </a:rPr>
              <a:t>for special significance among those programs, and also make a generic pitch for USDA to focus on funding conservation in high priority areas, such as south central PA.</a:t>
            </a:r>
          </a:p>
          <a:p>
            <a:pPr marL="1190064" lvl="2" indent="-171450">
              <a:buFont typeface="Arial" panose="020B0604020202020204" pitchFamily="34" charset="0"/>
              <a:buChar char="•"/>
            </a:pPr>
            <a:r>
              <a:rPr lang="en-US" sz="900" b="1" kern="1200" dirty="0" smtClean="0">
                <a:solidFill>
                  <a:schemeClr val="tx1"/>
                </a:solidFill>
                <a:effectLst/>
                <a:latin typeface="Trebuchet MS" pitchFamily="34" charset="0"/>
                <a:ea typeface="+mn-ea"/>
                <a:cs typeface="+mn-cs"/>
              </a:rPr>
              <a:t>Commerce, Justice, Science Appropriations request letter</a:t>
            </a:r>
            <a:r>
              <a:rPr lang="en-US" sz="900" kern="1200" dirty="0" smtClean="0">
                <a:solidFill>
                  <a:schemeClr val="tx1"/>
                </a:solidFill>
                <a:effectLst/>
                <a:latin typeface="Trebuchet MS" pitchFamily="34" charset="0"/>
                <a:ea typeface="+mn-ea"/>
                <a:cs typeface="+mn-cs"/>
              </a:rPr>
              <a:t> - </a:t>
            </a:r>
            <a:r>
              <a:rPr lang="en-US" sz="900" b="1" u="sng" kern="1200" dirty="0" smtClean="0">
                <a:solidFill>
                  <a:schemeClr val="tx1"/>
                </a:solidFill>
                <a:effectLst/>
                <a:latin typeface="Trebuchet MS" pitchFamily="34" charset="0"/>
                <a:ea typeface="+mn-ea"/>
                <a:cs typeface="+mn-cs"/>
              </a:rPr>
              <a:t>This focuses solely on the NOAA Chesapeake Bay Office </a:t>
            </a:r>
            <a:r>
              <a:rPr lang="en-US" sz="900" kern="1200" dirty="0" smtClean="0">
                <a:solidFill>
                  <a:schemeClr val="tx1"/>
                </a:solidFill>
                <a:effectLst/>
                <a:latin typeface="Trebuchet MS" pitchFamily="34" charset="0"/>
                <a:ea typeface="+mn-ea"/>
                <a:cs typeface="+mn-cs"/>
              </a:rPr>
              <a:t>and their responsibilities, trying to stop the erosion of the Office’s funding over the years and increase funding for things like oyster restoration, fisheries science and environmental education (B-WET).</a:t>
            </a:r>
          </a:p>
          <a:p>
            <a:pPr marL="1018614" lvl="2" indent="0">
              <a:buFont typeface="Arial" panose="020B0604020202020204" pitchFamily="34" charset="0"/>
              <a:buNone/>
            </a:pPr>
            <a:endParaRPr lang="en-US" sz="900" kern="1200" baseline="0" dirty="0" smtClean="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22</a:t>
            </a:fld>
            <a:endParaRPr lang="en-US" dirty="0"/>
          </a:p>
        </p:txBody>
      </p:sp>
    </p:spTree>
    <p:extLst>
      <p:ext uri="{BB962C8B-B14F-4D97-AF65-F5344CB8AC3E}">
        <p14:creationId xmlns:p14="http://schemas.microsoft.com/office/powerpoint/2010/main" val="127615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is from November 2019</a:t>
            </a:r>
            <a:r>
              <a:rPr lang="en-US" baseline="0" dirty="0" smtClean="0"/>
              <a:t> trash clean-up with the Opequon Creek Project Team).</a:t>
            </a:r>
            <a:endParaRPr lang="en-US" dirty="0" smtClean="0"/>
          </a:p>
          <a:p>
            <a:endParaRPr lang="en-US" dirty="0" smtClean="0"/>
          </a:p>
          <a:p>
            <a:r>
              <a:rPr lang="en-US" dirty="0" smtClean="0"/>
              <a:t>Primary</a:t>
            </a:r>
            <a:r>
              <a:rPr lang="en-US" baseline="0" dirty="0" smtClean="0"/>
              <a:t> focus for our 20 active CCWC member organizations in WV:</a:t>
            </a:r>
          </a:p>
          <a:p>
            <a:pPr marL="228600" indent="-228600">
              <a:buFont typeface="+mj-lt"/>
              <a:buAutoNum type="arabicPeriod"/>
            </a:pPr>
            <a:r>
              <a:rPr lang="en-US" b="1" baseline="0" dirty="0" smtClean="0"/>
              <a:t>Capacity building – </a:t>
            </a:r>
            <a:r>
              <a:rPr lang="en-US" b="0" baseline="0" dirty="0" smtClean="0"/>
              <a:t>We have 6 active watershed groups in WV’s portion of the Chesapeake Bay Watershed, all at various stages of decline. Most have been active for 5-10+ years and are having trouble with recruiting and retaining new members, and in particular, leadership. </a:t>
            </a:r>
            <a:r>
              <a:rPr lang="en-US" b="1" u="sng" baseline="0" dirty="0" smtClean="0"/>
              <a:t>Look at this picture – you’ll notice they are all retirement age – those in leadership positions are working more now than when they were working. They want to truly retire!</a:t>
            </a:r>
            <a:endParaRPr lang="en-US" b="0" baseline="0" dirty="0" smtClean="0"/>
          </a:p>
          <a:p>
            <a:pPr marL="737908" lvl="1" indent="-228600">
              <a:buFont typeface="+mj-lt"/>
              <a:buAutoNum type="arabicPeriod"/>
            </a:pPr>
            <a:r>
              <a:rPr lang="en-US" b="0" baseline="0" dirty="0" smtClean="0"/>
              <a:t>We recently worked with River Network staff to survey these 6 groups and their capacity building needs. After a self-assessment, 5/6 determined the internal structure &amp; function of their organization was unhealthy (insufficient leadership structure, poor funding strategy, lack of planning, etc.).</a:t>
            </a:r>
          </a:p>
          <a:p>
            <a:pPr marL="737908" lvl="1" indent="-228600">
              <a:buFont typeface="+mj-lt"/>
              <a:buAutoNum type="arabicPeriod"/>
            </a:pPr>
            <a:r>
              <a:rPr lang="en-US" b="0" baseline="0" dirty="0" smtClean="0"/>
              <a:t>We are in the process of planning a capacity building workshop for them in spring/summer 2020. However, we are hearing from multiple groups that they don’t have the capacity to attend a capacity building workshop – catch 22.</a:t>
            </a:r>
          </a:p>
          <a:p>
            <a:pPr marL="228600" indent="-228600">
              <a:buFont typeface="+mj-lt"/>
              <a:buAutoNum type="arabicPeriod"/>
            </a:pPr>
            <a:r>
              <a:rPr lang="en-US" b="1" baseline="0" dirty="0" smtClean="0"/>
              <a:t>DEIJ – </a:t>
            </a:r>
            <a:r>
              <a:rPr lang="en-US" b="0" baseline="0" dirty="0" smtClean="0"/>
              <a:t>in line with the CCWC priority for Equity, we would like to see greater understanding &amp; adoption of DEIJ practices within our organizations. This may also address some of their capacity building needs.</a:t>
            </a:r>
          </a:p>
          <a:p>
            <a:pPr marL="737908" lvl="1" indent="-228600">
              <a:buFont typeface="+mj-lt"/>
              <a:buAutoNum type="arabicPeriod"/>
            </a:pPr>
            <a:r>
              <a:rPr lang="en-US" b="1" u="sng" baseline="0" dirty="0" smtClean="0"/>
              <a:t>Look at this picture – there is no diversity.</a:t>
            </a:r>
          </a:p>
          <a:p>
            <a:pPr marL="737908" lvl="1" indent="-228600">
              <a:buFont typeface="+mj-lt"/>
              <a:buAutoNum type="arabicPeriod"/>
            </a:pPr>
            <a:r>
              <a:rPr lang="en-US" b="0" u="none" baseline="0" dirty="0" smtClean="0"/>
              <a:t>WV Rivers Coalition is working with CCWC staff to facilitate a DEIJ workshop for our staff &amp; board, that we can then hopefully replicate and share what we learned with other CCWC members in WV.</a:t>
            </a:r>
            <a:endParaRPr lang="en-US" b="1" u="sng" baseline="0" dirty="0" smtClean="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23</a:t>
            </a:fld>
            <a:endParaRPr lang="en-US" dirty="0"/>
          </a:p>
        </p:txBody>
      </p:sp>
    </p:spTree>
    <p:extLst>
      <p:ext uri="{BB962C8B-B14F-4D97-AF65-F5344CB8AC3E}">
        <p14:creationId xmlns:p14="http://schemas.microsoft.com/office/powerpoint/2010/main" val="1755119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EBE0780-229F-4E3A-B5CA-2D12DF95A7F9}" type="slidenum">
              <a:rPr lang="en-US" smtClean="0">
                <a:latin typeface="Arial" pitchFamily="34" charset="0"/>
                <a:ea typeface="ＭＳ Ｐゴシック" pitchFamily="34" charset="-128"/>
              </a:rPr>
              <a:pPr/>
              <a:t>24</a:t>
            </a:fld>
            <a:endParaRPr lang="en-US" dirty="0" smtClean="0">
              <a:latin typeface="Arial" pitchFamily="34" charset="0"/>
              <a:ea typeface="ＭＳ Ｐゴシック" pitchFamily="34" charset="-128"/>
            </a:endParaRPr>
          </a:p>
        </p:txBody>
      </p:sp>
      <p:sp>
        <p:nvSpPr>
          <p:cNvPr id="70659" name="Rectangle 2"/>
          <p:cNvSpPr>
            <a:spLocks noGrp="1" noRot="1" noChangeAspect="1" noChangeArrowheads="1" noTextEdit="1"/>
          </p:cNvSpPr>
          <p:nvPr>
            <p:ph type="sldImg"/>
          </p:nvPr>
        </p:nvSpPr>
        <p:spPr>
          <a:xfrm>
            <a:off x="1327150" y="720725"/>
            <a:ext cx="4662488" cy="3602038"/>
          </a:xfrm>
          <a:ln/>
        </p:spPr>
      </p:sp>
      <p:sp>
        <p:nvSpPr>
          <p:cNvPr id="70660" name="Rectangle 3"/>
          <p:cNvSpPr>
            <a:spLocks noGrp="1" noChangeArrowheads="1"/>
          </p:cNvSpPr>
          <p:nvPr>
            <p:ph type="body" idx="1"/>
          </p:nvPr>
        </p:nvSpPr>
        <p:spPr>
          <a:noFill/>
          <a:ln/>
        </p:spPr>
        <p:txBody>
          <a:bodyPr/>
          <a:lstStyle/>
          <a:p>
            <a:pPr eaLnBrk="1" hangingPunct="1"/>
            <a:r>
              <a:rPr lang="en-US" baseline="0" dirty="0" smtClean="0">
                <a:latin typeface="Arial" pitchFamily="34" charset="0"/>
                <a:ea typeface="ＭＳ Ｐゴシック" pitchFamily="34" charset="-128"/>
              </a:rPr>
              <a:t>-WV Rivers polling data (March 2015) through third-party independent polling group found that the majority of voters in WV believe that government should play a role in preserving headwaters.</a:t>
            </a:r>
          </a:p>
          <a:p>
            <a:pPr eaLnBrk="1" hangingPunct="1"/>
            <a:r>
              <a:rPr lang="en-US" baseline="0" dirty="0" smtClean="0">
                <a:latin typeface="Arial" pitchFamily="34" charset="0"/>
                <a:ea typeface="ＭＳ Ｐゴシック" pitchFamily="34" charset="-128"/>
              </a:rPr>
              <a:t>-WV citizens understand the value of protecting our headwaters for all uses, including safe drinking water.</a:t>
            </a:r>
          </a:p>
          <a:p>
            <a:pPr eaLnBrk="1" hangingPunct="1"/>
            <a:endParaRPr lang="en-US" baseline="0" dirty="0" smtClean="0">
              <a:latin typeface="Arial" pitchFamily="34" charset="0"/>
              <a:ea typeface="ＭＳ Ｐゴシック" pitchFamily="34" charset="-128"/>
            </a:endParaRPr>
          </a:p>
          <a:p>
            <a:pPr eaLnBrk="1" hangingPunct="1"/>
            <a:r>
              <a:rPr lang="en-US" baseline="0" dirty="0" smtClean="0">
                <a:latin typeface="Arial" pitchFamily="34" charset="0"/>
                <a:ea typeface="ＭＳ Ｐゴシック" pitchFamily="34" charset="-128"/>
              </a:rPr>
              <a:t>(Most importantly, Joe Maroon (on CAC) is Executive Director of Virginia </a:t>
            </a:r>
            <a:r>
              <a:rPr lang="en-US" baseline="0" dirty="0" err="1" smtClean="0">
                <a:latin typeface="Arial" pitchFamily="34" charset="0"/>
                <a:ea typeface="ＭＳ Ｐゴシック" pitchFamily="34" charset="-128"/>
              </a:rPr>
              <a:t>Env</a:t>
            </a:r>
            <a:r>
              <a:rPr lang="en-US" baseline="0" dirty="0" smtClean="0">
                <a:latin typeface="Arial" pitchFamily="34" charset="0"/>
                <a:ea typeface="ＭＳ Ｐゴシック" pitchFamily="34" charset="-128"/>
              </a:rPr>
              <a:t>. Endowment. We have a big proposal pending with them, they are </a:t>
            </a:r>
            <a:r>
              <a:rPr lang="en-US" baseline="0" dirty="0" err="1" smtClean="0">
                <a:latin typeface="Arial" pitchFamily="34" charset="0"/>
                <a:ea typeface="ＭＳ Ｐゴシック" pitchFamily="34" charset="-128"/>
              </a:rPr>
              <a:t>sunsetting</a:t>
            </a:r>
            <a:r>
              <a:rPr lang="en-US" baseline="0" dirty="0" smtClean="0">
                <a:latin typeface="Arial" pitchFamily="34" charset="0"/>
                <a:ea typeface="ＭＳ Ｐゴシック" pitchFamily="34" charset="-128"/>
              </a:rPr>
              <a:t> </a:t>
            </a:r>
            <a:r>
              <a:rPr lang="en-US" baseline="0" dirty="0" err="1" smtClean="0">
                <a:latin typeface="Arial" pitchFamily="34" charset="0"/>
                <a:ea typeface="ＭＳ Ｐゴシック" pitchFamily="34" charset="-128"/>
              </a:rPr>
              <a:t>grantmaking</a:t>
            </a:r>
            <a:r>
              <a:rPr lang="en-US" baseline="0" dirty="0" smtClean="0">
                <a:latin typeface="Arial" pitchFamily="34" charset="0"/>
                <a:ea typeface="ＭＳ Ｐゴシック" pitchFamily="34" charset="-128"/>
              </a:rPr>
              <a:t> in WV. They helped fund this poll.)</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274205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EBE0780-229F-4E3A-B5CA-2D12DF95A7F9}" type="slidenum">
              <a:rPr lang="en-US" smtClean="0">
                <a:latin typeface="Arial" pitchFamily="34" charset="0"/>
                <a:ea typeface="ＭＳ Ｐゴシック" pitchFamily="34" charset="-128"/>
              </a:rPr>
              <a:pPr/>
              <a:t>25</a:t>
            </a:fld>
            <a:endParaRPr lang="en-US" dirty="0" smtClean="0">
              <a:latin typeface="Arial" pitchFamily="34" charset="0"/>
              <a:ea typeface="ＭＳ Ｐゴシック" pitchFamily="34" charset="-128"/>
            </a:endParaRPr>
          </a:p>
        </p:txBody>
      </p:sp>
      <p:sp>
        <p:nvSpPr>
          <p:cNvPr id="70659" name="Rectangle 2"/>
          <p:cNvSpPr>
            <a:spLocks noGrp="1" noRot="1" noChangeAspect="1" noChangeArrowheads="1" noTextEdit="1"/>
          </p:cNvSpPr>
          <p:nvPr>
            <p:ph type="sldImg"/>
          </p:nvPr>
        </p:nvSpPr>
        <p:spPr>
          <a:xfrm>
            <a:off x="1327150" y="720725"/>
            <a:ext cx="4662488" cy="3602038"/>
          </a:xfrm>
          <a:ln/>
        </p:spPr>
      </p:sp>
      <p:sp>
        <p:nvSpPr>
          <p:cNvPr id="70660" name="Rectangle 3"/>
          <p:cNvSpPr>
            <a:spLocks noGrp="1" noChangeArrowheads="1"/>
          </p:cNvSpPr>
          <p:nvPr>
            <p:ph type="body" idx="1"/>
          </p:nvPr>
        </p:nvSpPr>
        <p:spPr>
          <a:noFill/>
          <a:ln/>
        </p:spPr>
        <p:txBody>
          <a:bodyPr/>
          <a:lstStyle/>
          <a:p>
            <a:pPr eaLnBrk="1" hangingPunct="1"/>
            <a:r>
              <a:rPr lang="en-US" dirty="0" smtClean="0">
                <a:latin typeface="Arial" pitchFamily="34" charset="0"/>
                <a:ea typeface="ＭＳ Ｐゴシック" pitchFamily="34" charset="-128"/>
              </a:rPr>
              <a:t>-Clean streams for drinking water, fish habitat, and recreation</a:t>
            </a:r>
            <a:r>
              <a:rPr lang="en-US" baseline="0" dirty="0" smtClean="0">
                <a:latin typeface="Arial" pitchFamily="34" charset="0"/>
                <a:ea typeface="ＭＳ Ｐゴシック" pitchFamily="34" charset="-128"/>
              </a:rPr>
              <a:t> were the top priority for the use of public lands.</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510925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Safe Water Conservation Collaborative</a:t>
            </a:r>
          </a:p>
          <a:p>
            <a:endParaRPr lang="en-US" dirty="0" smtClean="0"/>
          </a:p>
          <a:p>
            <a:pPr marL="171450" indent="-171450">
              <a:buFont typeface="Arial" panose="020B0604020202020204" pitchFamily="34" charset="0"/>
              <a:buChar char="•"/>
            </a:pPr>
            <a:r>
              <a:rPr lang="en-US" dirty="0" smtClean="0"/>
              <a:t>Formed as an off-shoot</a:t>
            </a:r>
            <a:r>
              <a:rPr lang="en-US" baseline="0" dirty="0" smtClean="0"/>
              <a:t> of Safe Water for WV Program</a:t>
            </a:r>
          </a:p>
          <a:p>
            <a:pPr marL="171450" indent="-171450">
              <a:buFont typeface="Arial" panose="020B0604020202020204" pitchFamily="34" charset="0"/>
              <a:buChar char="•"/>
            </a:pPr>
            <a:r>
              <a:rPr lang="en-US" baseline="0" dirty="0" smtClean="0"/>
              <a:t>A vibrant network of partners working together to achieve our shared Mission – “Protecting Drinking Water through Land Conservation”</a:t>
            </a:r>
          </a:p>
          <a:p>
            <a:pPr marL="171450" indent="-171450">
              <a:buFont typeface="Arial" panose="020B0604020202020204" pitchFamily="34" charset="0"/>
              <a:buChar char="•"/>
            </a:pPr>
            <a:r>
              <a:rPr lang="en-US" baseline="0" dirty="0" smtClean="0"/>
              <a:t>~25 members, including 5 water utilities, 7 land trust, and other conservation organizations &amp; agencies.</a:t>
            </a:r>
          </a:p>
          <a:p>
            <a:pPr marL="171450" indent="-171450">
              <a:buFont typeface="Arial" panose="020B0604020202020204" pitchFamily="34" charset="0"/>
              <a:buChar char="•"/>
            </a:pPr>
            <a:r>
              <a:rPr lang="en-US" baseline="0" dirty="0" smtClean="0"/>
              <a:t>Website at www.safewatercollaborative.org. </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26</a:t>
            </a:fld>
            <a:endParaRPr lang="en-US" dirty="0"/>
          </a:p>
        </p:txBody>
      </p:sp>
    </p:spTree>
    <p:extLst>
      <p:ext uri="{BB962C8B-B14F-4D97-AF65-F5344CB8AC3E}">
        <p14:creationId xmlns:p14="http://schemas.microsoft.com/office/powerpoint/2010/main" val="2929534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u="sng" dirty="0" smtClean="0"/>
              <a:t>Volunteer Water Quality</a:t>
            </a:r>
            <a:r>
              <a:rPr lang="en-US" b="1" u="sng" baseline="0" dirty="0" smtClean="0"/>
              <a:t> Monitoring Program</a:t>
            </a:r>
            <a:r>
              <a:rPr lang="en-US" baseline="0" dirty="0" smtClean="0"/>
              <a:t>, in partnership with Trout Unlimited, has the goal to “</a:t>
            </a:r>
            <a:r>
              <a:rPr lang="en-US" sz="900" b="0" i="0" kern="1200" dirty="0" smtClean="0">
                <a:solidFill>
                  <a:schemeClr val="tx1"/>
                </a:solidFill>
                <a:effectLst/>
                <a:latin typeface="Trebuchet MS" pitchFamily="34" charset="0"/>
                <a:ea typeface="+mn-ea"/>
                <a:cs typeface="+mn-cs"/>
              </a:rPr>
              <a:t>train and equip volunteers from across the state to monitor streams that support trout populations and high quality </a:t>
            </a:r>
            <a:r>
              <a:rPr lang="en-US" sz="900" b="0" i="0" kern="1200" dirty="0" err="1" smtClean="0">
                <a:solidFill>
                  <a:schemeClr val="tx1"/>
                </a:solidFill>
                <a:effectLst/>
                <a:latin typeface="Trebuchet MS" pitchFamily="34" charset="0"/>
                <a:ea typeface="+mn-ea"/>
                <a:cs typeface="+mn-cs"/>
              </a:rPr>
              <a:t>warmwater</a:t>
            </a:r>
            <a:r>
              <a:rPr lang="en-US" sz="900" b="0" i="0" kern="1200" dirty="0" smtClean="0">
                <a:solidFill>
                  <a:schemeClr val="tx1"/>
                </a:solidFill>
                <a:effectLst/>
                <a:latin typeface="Trebuchet MS" pitchFamily="34" charset="0"/>
                <a:ea typeface="+mn-ea"/>
                <a:cs typeface="+mn-cs"/>
              </a:rPr>
              <a:t> fisheries that have the potential to experience impacts from shale gas development.”</a:t>
            </a:r>
            <a:endParaRPr lang="en-US" dirty="0" smtClean="0"/>
          </a:p>
          <a:p>
            <a:pPr marL="171450" indent="-171450">
              <a:buFont typeface="Arial" panose="020B0604020202020204" pitchFamily="34" charset="0"/>
              <a:buChar char="•"/>
            </a:pPr>
            <a:r>
              <a:rPr lang="en-US" dirty="0" smtClean="0"/>
              <a:t>Our monitoring work is a </a:t>
            </a:r>
            <a:r>
              <a:rPr lang="en-US" baseline="0" dirty="0" smtClean="0"/>
              <a:t>great example of educating &amp; inspiring the next generation of environmental stewards.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27</a:t>
            </a:fld>
            <a:endParaRPr lang="en-US" dirty="0"/>
          </a:p>
        </p:txBody>
      </p:sp>
    </p:spTree>
    <p:extLst>
      <p:ext uri="{BB962C8B-B14F-4D97-AF65-F5344CB8AC3E}">
        <p14:creationId xmlns:p14="http://schemas.microsoft.com/office/powerpoint/2010/main" val="1114546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720725"/>
            <a:ext cx="4662488" cy="3602038"/>
          </a:xfrm>
        </p:spPr>
      </p:sp>
      <p:sp>
        <p:nvSpPr>
          <p:cNvPr id="3" name="Notes Placeholder 2"/>
          <p:cNvSpPr>
            <a:spLocks noGrp="1"/>
          </p:cNvSpPr>
          <p:nvPr>
            <p:ph type="body" idx="1"/>
          </p:nvPr>
        </p:nvSpPr>
        <p:spPr/>
        <p:txBody>
          <a:bodyPr/>
          <a:lstStyle/>
          <a:p>
            <a:r>
              <a:rPr lang="en-US" dirty="0" smtClean="0"/>
              <a:t>This picture from a training</a:t>
            </a:r>
            <a:r>
              <a:rPr lang="en-US" baseline="0" dirty="0" smtClean="0"/>
              <a:t> that we co-sponsored with WV-DEP, Autumn Crowe on the far-right (staff scientist). We do QAQC on the data and then enter into their database.</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28</a:t>
            </a:fld>
            <a:endParaRPr lang="en-US" dirty="0"/>
          </a:p>
        </p:txBody>
      </p:sp>
    </p:spTree>
    <p:extLst>
      <p:ext uri="{BB962C8B-B14F-4D97-AF65-F5344CB8AC3E}">
        <p14:creationId xmlns:p14="http://schemas.microsoft.com/office/powerpoint/2010/main" val="4031175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an</a:t>
            </a:r>
            <a:r>
              <a:rPr lang="en-US" baseline="0" dirty="0" smtClean="0"/>
              <a:t> a</a:t>
            </a:r>
            <a:r>
              <a:rPr lang="en-US" dirty="0" smtClean="0"/>
              <a:t>ctive pipeline</a:t>
            </a:r>
            <a:r>
              <a:rPr lang="en-US" baseline="0" dirty="0" smtClean="0"/>
              <a:t> construction, which is a major area of focus for the monitoring program.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Sedimentation is the biggest issue, which directly relates to TMDL for Bay.</a:t>
            </a:r>
          </a:p>
          <a:p>
            <a:pPr lvl="0"/>
            <a:r>
              <a:rPr lang="en-US" baseline="0" dirty="0" smtClean="0"/>
              <a:t>Detecting violations and bringing them to knowledge of DEP enforcement. </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29</a:t>
            </a:fld>
            <a:endParaRPr lang="en-US" dirty="0"/>
          </a:p>
        </p:txBody>
      </p:sp>
    </p:spTree>
    <p:extLst>
      <p:ext uri="{BB962C8B-B14F-4D97-AF65-F5344CB8AC3E}">
        <p14:creationId xmlns:p14="http://schemas.microsoft.com/office/powerpoint/2010/main" val="40650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600" dirty="0"/>
              <a:t>I like to start off presentations not with what we do, but who we are.</a:t>
            </a:r>
          </a:p>
          <a:p>
            <a:r>
              <a:rPr lang="en-US" sz="1600" dirty="0"/>
              <a:t/>
            </a:r>
            <a:br>
              <a:rPr lang="en-US" sz="1600" dirty="0"/>
            </a:br>
            <a:r>
              <a:rPr lang="en-US" sz="1600" dirty="0"/>
              <a:t>WV Rivers Coalition has a </a:t>
            </a:r>
            <a:r>
              <a:rPr lang="en-US" sz="1600" dirty="0" smtClean="0"/>
              <a:t>staff </a:t>
            </a:r>
            <a:r>
              <a:rPr lang="en-US" sz="1600" dirty="0"/>
              <a:t>of six that </a:t>
            </a:r>
            <a:r>
              <a:rPr lang="en-US" sz="1600" dirty="0" smtClean="0"/>
              <a:t>work all </a:t>
            </a:r>
            <a:r>
              <a:rPr lang="en-US" sz="1600" dirty="0"/>
              <a:t>throughout the state to protect our rivers and defend our public lands.</a:t>
            </a:r>
          </a:p>
          <a:p>
            <a:endParaRPr lang="en-US" sz="1600" dirty="0"/>
          </a:p>
          <a:p>
            <a:r>
              <a:rPr lang="en-US" sz="1600" dirty="0" smtClean="0"/>
              <a:t>As the Easter</a:t>
            </a:r>
            <a:r>
              <a:rPr lang="en-US" sz="1600" baseline="0" dirty="0" smtClean="0"/>
              <a:t> Panhandle Field Coordinator, my three primary duties include:</a:t>
            </a:r>
          </a:p>
          <a:p>
            <a:pPr marL="285750" indent="-285750">
              <a:buFont typeface="Arial" panose="020B0604020202020204" pitchFamily="34" charset="0"/>
              <a:buChar char="•"/>
            </a:pPr>
            <a:r>
              <a:rPr lang="en-US" sz="1600" baseline="0" dirty="0" smtClean="0"/>
              <a:t>serve as the State Lead in WV for the Choose Clean Water Coalition</a:t>
            </a:r>
          </a:p>
          <a:p>
            <a:pPr marL="285750" indent="-285750">
              <a:buFont typeface="Arial" panose="020B0604020202020204" pitchFamily="34" charset="0"/>
              <a:buChar char="•"/>
            </a:pPr>
            <a:r>
              <a:rPr lang="en-US" sz="1600" baseline="0" dirty="0" smtClean="0"/>
              <a:t>serve as Host Partner for the Safe Water Conservation Collaborative – a vibrant network of water utilities, land trusts, and community partners that is “Protecting Drinking Water through Land Conservation”</a:t>
            </a:r>
          </a:p>
          <a:p>
            <a:pPr marL="285750" indent="-285750">
              <a:buFont typeface="Arial" panose="020B0604020202020204" pitchFamily="34" charset="0"/>
              <a:buChar char="•"/>
            </a:pPr>
            <a:r>
              <a:rPr lang="en-US" sz="1600" baseline="0" dirty="0" smtClean="0"/>
              <a:t>lead a project team in implementing conservation practices in the Elks Run Watershed to protect Harpers Ferry’s drinking water and improve stream health.</a:t>
            </a:r>
            <a:endParaRPr lang="en-US" sz="1600" dirty="0"/>
          </a:p>
          <a:p>
            <a:endParaRPr lang="en-US" sz="1600" b="1" dirty="0"/>
          </a:p>
          <a:p>
            <a:r>
              <a:rPr lang="en-US" sz="1600" b="1" dirty="0"/>
              <a:t>Briefly introduce our other staff positions </a:t>
            </a:r>
            <a:r>
              <a:rPr lang="en-US" sz="1600" dirty="0"/>
              <a:t>– Public Lands Campaign </a:t>
            </a:r>
            <a:r>
              <a:rPr lang="en-US" sz="1600" dirty="0" smtClean="0"/>
              <a:t>Coordinator (re-hiring</a:t>
            </a:r>
            <a:r>
              <a:rPr lang="en-US" sz="1600" baseline="0" dirty="0" smtClean="0"/>
              <a:t> now)</a:t>
            </a:r>
            <a:r>
              <a:rPr lang="en-US" sz="1600" dirty="0" smtClean="0"/>
              <a:t>, </a:t>
            </a:r>
            <a:r>
              <a:rPr lang="en-US" sz="1600" dirty="0"/>
              <a:t>Staff Scientist, Program Director, Operations Manager, and Executive Director</a:t>
            </a:r>
          </a:p>
        </p:txBody>
      </p:sp>
      <p:sp>
        <p:nvSpPr>
          <p:cNvPr id="4" name="Slide Number Placeholder 3"/>
          <p:cNvSpPr>
            <a:spLocks noGrp="1"/>
          </p:cNvSpPr>
          <p:nvPr>
            <p:ph type="sldNum" sz="quarter" idx="10"/>
          </p:nvPr>
        </p:nvSpPr>
        <p:spPr/>
        <p:txBody>
          <a:bodyPr/>
          <a:lstStyle/>
          <a:p>
            <a:fld id="{45CFA907-4E75-4447-A8DC-AA71B101E9FE}" type="slidenum">
              <a:rPr lang="en-US" smtClean="0"/>
              <a:t>3</a:t>
            </a:fld>
            <a:endParaRPr lang="en-US"/>
          </a:p>
        </p:txBody>
      </p:sp>
    </p:spTree>
    <p:extLst>
      <p:ext uri="{BB962C8B-B14F-4D97-AF65-F5344CB8AC3E}">
        <p14:creationId xmlns:p14="http://schemas.microsoft.com/office/powerpoint/2010/main" val="3907171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how problems</a:t>
            </a:r>
            <a:r>
              <a:rPr lang="en-US" baseline="0" dirty="0" smtClean="0"/>
              <a:t> have been identified through monitoring, that have led to real change and holding pipelines accountable to the law. </a:t>
            </a:r>
          </a:p>
          <a:p>
            <a:pPr lvl="0"/>
            <a:r>
              <a:rPr lang="en-US" baseline="0" dirty="0" smtClean="0"/>
              <a:t>Has been a successful program </a:t>
            </a:r>
            <a:r>
              <a:rPr lang="en-US" baseline="0" dirty="0" smtClean="0">
                <a:sym typeface="Wingdings" panose="05000000000000000000" pitchFamily="2" charset="2"/>
              </a:rPr>
              <a:t> </a:t>
            </a:r>
          </a:p>
          <a:p>
            <a:pPr lvl="0"/>
            <a:endParaRPr lang="en-US" sz="900" kern="1200" baseline="0" dirty="0" smtClean="0">
              <a:solidFill>
                <a:schemeClr val="tx1"/>
              </a:solidFill>
              <a:effectLst/>
              <a:latin typeface="Trebuchet MS" pitchFamily="34" charset="0"/>
              <a:ea typeface="+mn-ea"/>
              <a:cs typeface="+mn-cs"/>
              <a:sym typeface="Wingdings" panose="05000000000000000000" pitchFamily="2" charset="2"/>
            </a:endParaRPr>
          </a:p>
          <a:p>
            <a:pPr marL="171450" lvl="0" indent="-171450">
              <a:buFont typeface="Arial" panose="020B0604020202020204" pitchFamily="34" charset="0"/>
              <a:buChar char="•"/>
            </a:pPr>
            <a:r>
              <a:rPr lang="en-US" sz="900" kern="1200" dirty="0" smtClean="0">
                <a:solidFill>
                  <a:schemeClr val="tx1"/>
                </a:solidFill>
                <a:effectLst/>
                <a:latin typeface="Trebuchet MS" pitchFamily="34" charset="0"/>
                <a:ea typeface="+mn-ea"/>
                <a:cs typeface="+mn-cs"/>
              </a:rPr>
              <a:t>Our volunteers have conducted over 6,000 sampling trips since 2013</a:t>
            </a:r>
          </a:p>
          <a:p>
            <a:pPr marL="171450" lvl="0" indent="-171450">
              <a:buFont typeface="Arial" panose="020B0604020202020204" pitchFamily="34" charset="0"/>
              <a:buChar char="•"/>
            </a:pPr>
            <a:r>
              <a:rPr lang="en-US" sz="900" kern="1200" dirty="0" smtClean="0">
                <a:solidFill>
                  <a:schemeClr val="tx1"/>
                </a:solidFill>
                <a:effectLst/>
                <a:latin typeface="Trebuchet MS" pitchFamily="34" charset="0"/>
                <a:ea typeface="+mn-ea"/>
                <a:cs typeface="+mn-cs"/>
              </a:rPr>
              <a:t>162 violations submitted to WV DEP over the life of the program</a:t>
            </a:r>
          </a:p>
          <a:p>
            <a:pPr marL="171450" lvl="0" indent="-171450">
              <a:buFont typeface="Arial" panose="020B0604020202020204" pitchFamily="34" charset="0"/>
              <a:buChar char="•"/>
            </a:pPr>
            <a:r>
              <a:rPr lang="en-US" sz="900" kern="1200" dirty="0" smtClean="0">
                <a:solidFill>
                  <a:schemeClr val="tx1"/>
                </a:solidFill>
                <a:effectLst/>
                <a:latin typeface="Trebuchet MS" pitchFamily="34" charset="0"/>
                <a:ea typeface="+mn-ea"/>
                <a:cs typeface="+mn-cs"/>
              </a:rPr>
              <a:t>Over 500 volunteers trained </a:t>
            </a:r>
          </a:p>
          <a:p>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30</a:t>
            </a:fld>
            <a:endParaRPr lang="en-US" dirty="0"/>
          </a:p>
        </p:txBody>
      </p:sp>
    </p:spTree>
    <p:extLst>
      <p:ext uri="{BB962C8B-B14F-4D97-AF65-F5344CB8AC3E}">
        <p14:creationId xmlns:p14="http://schemas.microsoft.com/office/powerpoint/2010/main" val="3857405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Last but not least, acknowledge</a:t>
            </a:r>
            <a:r>
              <a:rPr lang="en-US" baseline="0" dirty="0" smtClean="0"/>
              <a:t> that there are lots of issues always arising. We are fortunate to have active, engaged, involved citizens in Eastern Panhandle that play a critical role in protecting environment &amp; natural resources from industrial development.</a:t>
            </a:r>
          </a:p>
          <a:p>
            <a:pPr marL="171450" indent="-171450">
              <a:buFont typeface="Arial" panose="020B0604020202020204" pitchFamily="34" charset="0"/>
              <a:buChar char="•"/>
            </a:pPr>
            <a:r>
              <a:rPr lang="en-US" baseline="0" dirty="0" smtClean="0"/>
              <a:t>Making connections to local citizens and their lawmakers 5 hours away in Charleston. We serve as a bridge to provide analysis, technical review, policy recommendations, etc. for public and decisions makers to all be better informed in what decisions they can make to have a difference.</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31</a:t>
            </a:fld>
            <a:endParaRPr lang="en-US" dirty="0"/>
          </a:p>
        </p:txBody>
      </p:sp>
    </p:spTree>
    <p:extLst>
      <p:ext uri="{BB962C8B-B14F-4D97-AF65-F5344CB8AC3E}">
        <p14:creationId xmlns:p14="http://schemas.microsoft.com/office/powerpoint/2010/main" val="1919811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720725"/>
            <a:ext cx="4662488" cy="3602038"/>
          </a:xfrm>
        </p:spPr>
      </p:sp>
      <p:sp>
        <p:nvSpPr>
          <p:cNvPr id="3" name="Notes Placeholder 2"/>
          <p:cNvSpPr>
            <a:spLocks noGrp="1"/>
          </p:cNvSpPr>
          <p:nvPr>
            <p:ph type="body" idx="1"/>
          </p:nvPr>
        </p:nvSpPr>
        <p:spPr/>
        <p:txBody>
          <a:bodyPr/>
          <a:lstStyle/>
          <a:p>
            <a:r>
              <a:rPr lang="en-US" dirty="0" smtClean="0"/>
              <a:t>Visit our website (wvrivers.org) for more information and to learn</a:t>
            </a:r>
            <a:r>
              <a:rPr lang="en-US" baseline="0" dirty="0" smtClean="0"/>
              <a:t> about all of our water policy &amp; programs.</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32</a:t>
            </a:fld>
            <a:endParaRPr lang="en-US" dirty="0"/>
          </a:p>
        </p:txBody>
      </p:sp>
    </p:spTree>
    <p:extLst>
      <p:ext uri="{BB962C8B-B14F-4D97-AF65-F5344CB8AC3E}">
        <p14:creationId xmlns:p14="http://schemas.microsoft.com/office/powerpoint/2010/main" val="1598784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u="sng" dirty="0" smtClean="0"/>
              <a:t>Thank you!</a:t>
            </a:r>
            <a:endParaRPr lang="en-US" sz="1600" b="1" u="sng" dirty="0"/>
          </a:p>
          <a:p>
            <a:endParaRPr lang="en-US" sz="1600" dirty="0"/>
          </a:p>
          <a:p>
            <a:r>
              <a:rPr lang="en-US" sz="1600" dirty="0" smtClean="0"/>
              <a:t>Any </a:t>
            </a:r>
            <a:r>
              <a:rPr lang="en-US" sz="1600" dirty="0"/>
              <a:t>questions</a:t>
            </a:r>
            <a:r>
              <a:rPr lang="en-US" sz="1600" dirty="0" smtClean="0"/>
              <a:t>?</a:t>
            </a:r>
            <a:endParaRPr lang="en-US" sz="1600" dirty="0"/>
          </a:p>
        </p:txBody>
      </p:sp>
      <p:sp>
        <p:nvSpPr>
          <p:cNvPr id="4" name="Slide Number Placeholder 3"/>
          <p:cNvSpPr>
            <a:spLocks noGrp="1"/>
          </p:cNvSpPr>
          <p:nvPr>
            <p:ph type="sldNum" sz="quarter" idx="10"/>
          </p:nvPr>
        </p:nvSpPr>
        <p:spPr/>
        <p:txBody>
          <a:bodyPr/>
          <a:lstStyle/>
          <a:p>
            <a:fld id="{45CFA907-4E75-4447-A8DC-AA71B101E9FE}" type="slidenum">
              <a:rPr lang="en-US" smtClean="0"/>
              <a:t>33</a:t>
            </a:fld>
            <a:endParaRPr lang="en-US"/>
          </a:p>
        </p:txBody>
      </p:sp>
    </p:spTree>
    <p:extLst>
      <p:ext uri="{BB962C8B-B14F-4D97-AF65-F5344CB8AC3E}">
        <p14:creationId xmlns:p14="http://schemas.microsoft.com/office/powerpoint/2010/main" val="3181763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statement – foundational, feel good, verbatim from vision/values.</a:t>
            </a:r>
          </a:p>
          <a:p>
            <a:endParaRPr lang="en-US" dirty="0" smtClean="0"/>
          </a:p>
          <a:p>
            <a:r>
              <a:rPr lang="en-US" dirty="0" smtClean="0"/>
              <a:t>-State</a:t>
            </a:r>
            <a:r>
              <a:rPr lang="en-US" baseline="0" dirty="0" smtClean="0"/>
              <a:t> Fish = native eastern brook trout</a:t>
            </a:r>
          </a:p>
          <a:p>
            <a:r>
              <a:rPr lang="en-US" baseline="0" dirty="0" smtClean="0"/>
              <a:t>-populations across the state are declining </a:t>
            </a:r>
            <a:r>
              <a:rPr lang="en-US" baseline="0" dirty="0" smtClean="0">
                <a:sym typeface="Wingdings" panose="05000000000000000000" pitchFamily="2" charset="2"/>
              </a:rPr>
              <a:t> not just losing clean water, but we are losing what defines us as West Virginians and our cultural heritage</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4</a:t>
            </a:fld>
            <a:endParaRPr lang="en-US" dirty="0"/>
          </a:p>
        </p:txBody>
      </p:sp>
    </p:spTree>
    <p:extLst>
      <p:ext uri="{BB962C8B-B14F-4D97-AF65-F5344CB8AC3E}">
        <p14:creationId xmlns:p14="http://schemas.microsoft.com/office/powerpoint/2010/main" val="189497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720725"/>
            <a:ext cx="4662488" cy="3602038"/>
          </a:xfrm>
        </p:spPr>
      </p:sp>
      <p:sp>
        <p:nvSpPr>
          <p:cNvPr id="3" name="Notes Placeholder 2"/>
          <p:cNvSpPr>
            <a:spLocks noGrp="1"/>
          </p:cNvSpPr>
          <p:nvPr>
            <p:ph type="body" idx="1"/>
          </p:nvPr>
        </p:nvSpPr>
        <p:spPr/>
        <p:txBody>
          <a:bodyPr/>
          <a:lstStyle/>
          <a:p>
            <a:r>
              <a:rPr lang="en-US" dirty="0" smtClean="0"/>
              <a:t>Value statement – foundational, feel good, verbatim from vision/values.</a:t>
            </a:r>
          </a:p>
          <a:p>
            <a:endParaRPr lang="en-US" dirty="0" smtClean="0"/>
          </a:p>
          <a:p>
            <a:r>
              <a:rPr lang="en-US" dirty="0" smtClean="0"/>
              <a:t>-Most likely, all of us in this room had experiences like this when we were a kid. It’s what draws us to our work.</a:t>
            </a:r>
          </a:p>
          <a:p>
            <a:r>
              <a:rPr lang="en-US" dirty="0" smtClean="0"/>
              <a:t>-For</a:t>
            </a:r>
            <a:r>
              <a:rPr lang="en-US" baseline="0" dirty="0" smtClean="0"/>
              <a:t> me personally, </a:t>
            </a:r>
            <a:r>
              <a:rPr lang="en-US" dirty="0" smtClean="0"/>
              <a:t>I</a:t>
            </a:r>
            <a:r>
              <a:rPr lang="en-US" baseline="0" dirty="0" smtClean="0"/>
              <a:t> grew up swimming in the South Fork of the Potomac River as it flows through Petersburg, WV.</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5</a:t>
            </a:fld>
            <a:endParaRPr lang="en-US" dirty="0"/>
          </a:p>
        </p:txBody>
      </p:sp>
    </p:spTree>
    <p:extLst>
      <p:ext uri="{BB962C8B-B14F-4D97-AF65-F5344CB8AC3E}">
        <p14:creationId xmlns:p14="http://schemas.microsoft.com/office/powerpoint/2010/main" val="167360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Value statement – foundational, feel good, verbatim from vision/values.</a:t>
            </a:r>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6</a:t>
            </a:fld>
            <a:endParaRPr lang="en-US" dirty="0"/>
          </a:p>
        </p:txBody>
      </p:sp>
    </p:spTree>
    <p:extLst>
      <p:ext uri="{BB962C8B-B14F-4D97-AF65-F5344CB8AC3E}">
        <p14:creationId xmlns:p14="http://schemas.microsoft.com/office/powerpoint/2010/main" val="675623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Value statement – foundational, feel good, verbatim from vision/values.</a:t>
            </a:r>
          </a:p>
          <a:p>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7</a:t>
            </a:fld>
            <a:endParaRPr lang="en-US" dirty="0"/>
          </a:p>
        </p:txBody>
      </p:sp>
    </p:spTree>
    <p:extLst>
      <p:ext uri="{BB962C8B-B14F-4D97-AF65-F5344CB8AC3E}">
        <p14:creationId xmlns:p14="http://schemas.microsoft.com/office/powerpoint/2010/main" val="1486017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720725"/>
            <a:ext cx="4662488" cy="3602038"/>
          </a:xfrm>
        </p:spPr>
      </p:sp>
      <p:sp>
        <p:nvSpPr>
          <p:cNvPr id="3" name="Notes Placeholder 2"/>
          <p:cNvSpPr>
            <a:spLocks noGrp="1"/>
          </p:cNvSpPr>
          <p:nvPr>
            <p:ph type="body" idx="1"/>
          </p:nvPr>
        </p:nvSpPr>
        <p:spPr/>
        <p:txBody>
          <a:bodyPr/>
          <a:lstStyle/>
          <a:p>
            <a:r>
              <a:rPr lang="en-US" dirty="0" smtClean="0"/>
              <a:t>Use the slides on pages 8-12 to depict </a:t>
            </a:r>
            <a:r>
              <a:rPr lang="en-US" b="1" u="sng" dirty="0" smtClean="0"/>
              <a:t>how</a:t>
            </a:r>
            <a:r>
              <a:rPr lang="en-US" dirty="0" smtClean="0"/>
              <a:t> we do our work:</a:t>
            </a:r>
          </a:p>
          <a:p>
            <a:endParaRPr lang="en-US" dirty="0" smtClean="0"/>
          </a:p>
          <a:p>
            <a:r>
              <a:rPr lang="en-US" dirty="0" smtClean="0"/>
              <a:t>-We use sound</a:t>
            </a:r>
            <a:r>
              <a:rPr lang="en-US" baseline="0" dirty="0" smtClean="0"/>
              <a:t> science to create sensible water policy that is grounded in facts.</a:t>
            </a:r>
            <a:endParaRPr lang="en-US" dirty="0" smtClean="0"/>
          </a:p>
          <a:p>
            <a:r>
              <a:rPr lang="en-US" dirty="0" smtClean="0"/>
              <a:t>-Evan Hansen is a member of the House of Delegates, representing</a:t>
            </a:r>
            <a:r>
              <a:rPr lang="en-US" baseline="0" dirty="0" smtClean="0"/>
              <a:t> Monongalia County (i.e., Morgantown). He is also one of our </a:t>
            </a:r>
            <a:r>
              <a:rPr lang="en-US" baseline="0" smtClean="0"/>
              <a:t>science advisors.</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8</a:t>
            </a:fld>
            <a:endParaRPr lang="en-US" dirty="0"/>
          </a:p>
        </p:txBody>
      </p:sp>
    </p:spTree>
    <p:extLst>
      <p:ext uri="{BB962C8B-B14F-4D97-AF65-F5344CB8AC3E}">
        <p14:creationId xmlns:p14="http://schemas.microsoft.com/office/powerpoint/2010/main" val="1441796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720725"/>
            <a:ext cx="4662488" cy="360203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Use the slides on pages 8-12 to depict </a:t>
            </a:r>
            <a:r>
              <a:rPr lang="en-US" b="1" u="sng" dirty="0" smtClean="0"/>
              <a:t>how</a:t>
            </a:r>
            <a:r>
              <a:rPr lang="en-US" dirty="0" smtClean="0"/>
              <a:t> we do our work:</a:t>
            </a:r>
          </a:p>
          <a:p>
            <a:endParaRPr lang="en-US" dirty="0" smtClean="0"/>
          </a:p>
          <a:p>
            <a:pPr marL="171450" indent="-171450">
              <a:buFont typeface="Arial" panose="020B0604020202020204" pitchFamily="34" charset="0"/>
              <a:buChar char="•"/>
            </a:pPr>
            <a:r>
              <a:rPr lang="en-US" dirty="0" smtClean="0"/>
              <a:t>We create broad alliances around</a:t>
            </a:r>
            <a:r>
              <a:rPr lang="en-US" baseline="0" dirty="0" smtClean="0"/>
              <a:t> public health &amp; quality of life, and using those alliances to create constituent power</a:t>
            </a:r>
          </a:p>
          <a:p>
            <a:pPr marL="171450" indent="-171450">
              <a:buFont typeface="Arial" panose="020B0604020202020204" pitchFamily="34" charset="0"/>
              <a:buChar char="•"/>
            </a:pPr>
            <a:r>
              <a:rPr lang="en-US" baseline="0" dirty="0" smtClean="0"/>
              <a:t>Our basic formula is “Science + People = change”</a:t>
            </a:r>
          </a:p>
          <a:p>
            <a:pPr marL="171450" indent="-171450">
              <a:buFont typeface="Arial" panose="020B0604020202020204" pitchFamily="34" charset="0"/>
              <a:buChar char="•"/>
            </a:pPr>
            <a:r>
              <a:rPr lang="en-US" baseline="0" dirty="0" smtClean="0"/>
              <a:t>As a headwaters state, it’s critical to us, and the bay, that WV citizens support our work to protect rivers and defend public lands.</a:t>
            </a:r>
            <a:endParaRPr lang="en-US" dirty="0"/>
          </a:p>
        </p:txBody>
      </p:sp>
      <p:sp>
        <p:nvSpPr>
          <p:cNvPr id="4" name="Slide Number Placeholder 3"/>
          <p:cNvSpPr>
            <a:spLocks noGrp="1"/>
          </p:cNvSpPr>
          <p:nvPr>
            <p:ph type="sldNum" sz="quarter" idx="10"/>
          </p:nvPr>
        </p:nvSpPr>
        <p:spPr/>
        <p:txBody>
          <a:bodyPr/>
          <a:lstStyle/>
          <a:p>
            <a:pPr>
              <a:defRPr/>
            </a:pPr>
            <a:fld id="{386FA865-1250-4897-8806-AB28C4FFBBCC}" type="slidenum">
              <a:rPr lang="en-US" smtClean="0"/>
              <a:pPr>
                <a:defRPr/>
              </a:pPr>
              <a:t>9</a:t>
            </a:fld>
            <a:endParaRPr lang="en-US" dirty="0"/>
          </a:p>
        </p:txBody>
      </p:sp>
    </p:spTree>
    <p:extLst>
      <p:ext uri="{BB962C8B-B14F-4D97-AF65-F5344CB8AC3E}">
        <p14:creationId xmlns:p14="http://schemas.microsoft.com/office/powerpoint/2010/main" val="1472464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869698" name="Rectangle 2"/>
          <p:cNvSpPr>
            <a:spLocks noGrp="1" noChangeArrowheads="1"/>
          </p:cNvSpPr>
          <p:nvPr>
            <p:ph type="ctrTitle"/>
          </p:nvPr>
        </p:nvSpPr>
        <p:spPr>
          <a:xfrm>
            <a:off x="3592038" y="1012933"/>
            <a:ext cx="5699760" cy="2418080"/>
          </a:xfrm>
          <a:prstGeom prst="rect">
            <a:avLst/>
          </a:prstGeom>
        </p:spPr>
        <p:txBody>
          <a:bodyPr/>
          <a:lstStyle>
            <a:lvl1pPr algn="ctr">
              <a:defRPr sz="4699" b="0">
                <a:solidFill>
                  <a:schemeClr val="bg1"/>
                </a:solidFill>
              </a:defRPr>
            </a:lvl1pPr>
          </a:lstStyle>
          <a:p>
            <a:r>
              <a:rPr lang="en-US" dirty="0"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860146"/>
            <a:ext cx="8298180" cy="4041648"/>
          </a:xfrm>
        </p:spPr>
        <p:txBody>
          <a:bodyPr anchor="b" anchorCtr="0">
            <a:normAutofit/>
          </a:bodyPr>
          <a:lstStyle>
            <a:lvl1pPr>
              <a:lnSpc>
                <a:spcPct val="85000"/>
              </a:lnSpc>
              <a:defRPr sz="88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05256" y="5046878"/>
            <a:ext cx="8298180" cy="1295400"/>
          </a:xfrm>
        </p:spPr>
        <p:txBody>
          <a:bodyPr lIns="91440" rIns="91440" anchor="t" anchorCtr="0">
            <a:normAutofit/>
          </a:bodyPr>
          <a:lstStyle>
            <a:lvl1pPr marL="0" indent="0">
              <a:buNone/>
              <a:defRPr sz="2640" cap="all" spc="220" baseline="0">
                <a:solidFill>
                  <a:schemeClr val="tx2"/>
                </a:solidFill>
                <a:latin typeface="+mj-lt"/>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293006-4FE9-4E71-B063-F5C126754E36}"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61D20-4A74-4823-B1C2-1E77A08FC555}" type="slidenum">
              <a:rPr lang="en-US" smtClean="0"/>
              <a:t>‹#›</a:t>
            </a:fld>
            <a:endParaRPr lang="en-US"/>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97462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905256" y="324819"/>
            <a:ext cx="8298180" cy="164419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05256" y="2091832"/>
            <a:ext cx="4073652" cy="455980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29784" y="2091835"/>
            <a:ext cx="4073652" cy="45598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D293006-4FE9-4E71-B063-F5C126754E36}"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361D20-4A74-4823-B1C2-1E77A08FC555}" type="slidenum">
              <a:rPr lang="en-US" smtClean="0"/>
              <a:t>‹#›</a:t>
            </a:fld>
            <a:endParaRPr lang="en-US"/>
          </a:p>
        </p:txBody>
      </p:sp>
    </p:spTree>
    <p:extLst>
      <p:ext uri="{BB962C8B-B14F-4D97-AF65-F5344CB8AC3E}">
        <p14:creationId xmlns:p14="http://schemas.microsoft.com/office/powerpoint/2010/main" val="137081099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905256" y="324819"/>
            <a:ext cx="8298180" cy="164419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5256"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Edit Master text styles</a:t>
            </a:r>
          </a:p>
        </p:txBody>
      </p:sp>
      <p:sp>
        <p:nvSpPr>
          <p:cNvPr id="4" name="Content Placeholder 3"/>
          <p:cNvSpPr>
            <a:spLocks noGrp="1"/>
          </p:cNvSpPr>
          <p:nvPr>
            <p:ph sz="half" idx="2"/>
          </p:nvPr>
        </p:nvSpPr>
        <p:spPr>
          <a:xfrm>
            <a:off x="905256" y="2926645"/>
            <a:ext cx="4073652" cy="37249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29784"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Edit Master text styles</a:t>
            </a:r>
          </a:p>
        </p:txBody>
      </p:sp>
      <p:sp>
        <p:nvSpPr>
          <p:cNvPr id="6" name="Content Placeholder 5"/>
          <p:cNvSpPr>
            <a:spLocks noGrp="1"/>
          </p:cNvSpPr>
          <p:nvPr>
            <p:ph sz="quarter" idx="4"/>
          </p:nvPr>
        </p:nvSpPr>
        <p:spPr>
          <a:xfrm>
            <a:off x="5129784" y="2926645"/>
            <a:ext cx="4073652" cy="37249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D293006-4FE9-4E71-B063-F5C126754E36}" type="datetimeFigureOut">
              <a:rPr lang="en-US" smtClean="0"/>
              <a:t>2/20/2020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361D20-4A74-4823-B1C2-1E77A08FC555}" type="slidenum">
              <a:rPr lang="en-US" smtClean="0"/>
              <a:t>‹#›</a:t>
            </a:fld>
            <a:endParaRPr lang="en-US"/>
          </a:p>
        </p:txBody>
      </p:sp>
    </p:spTree>
    <p:extLst>
      <p:ext uri="{BB962C8B-B14F-4D97-AF65-F5344CB8AC3E}">
        <p14:creationId xmlns:p14="http://schemas.microsoft.com/office/powerpoint/2010/main" val="52228865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293006-4FE9-4E71-B063-F5C126754E36}" type="datetimeFigureOut">
              <a:rPr lang="en-US" smtClean="0"/>
              <a:t>2/20/2020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361D20-4A74-4823-B1C2-1E77A08FC555}" type="slidenum">
              <a:rPr lang="en-US" smtClean="0"/>
              <a:t>‹#›</a:t>
            </a:fld>
            <a:endParaRPr lang="en-US"/>
          </a:p>
        </p:txBody>
      </p:sp>
      <p:pic>
        <p:nvPicPr>
          <p:cNvPr id="6" name="Picture 5" descr="home_page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304626"/>
            <a:ext cx="10058400" cy="467783"/>
          </a:xfrm>
          <a:prstGeom prst="rect">
            <a:avLst/>
          </a:prstGeom>
          <a:noFill/>
          <a:ln w="9525">
            <a:noFill/>
            <a:miter lim="800000"/>
            <a:headEnd/>
            <a:tailEnd/>
          </a:ln>
        </p:spPr>
      </p:pic>
      <p:sp>
        <p:nvSpPr>
          <p:cNvPr id="7" name="Text Box 2"/>
          <p:cNvSpPr txBox="1">
            <a:spLocks noChangeArrowheads="1"/>
          </p:cNvSpPr>
          <p:nvPr userDrawn="1"/>
        </p:nvSpPr>
        <p:spPr bwMode="auto">
          <a:xfrm>
            <a:off x="9482140" y="7329814"/>
            <a:ext cx="471488" cy="326857"/>
          </a:xfrm>
          <a:prstGeom prst="rect">
            <a:avLst/>
          </a:prstGeom>
          <a:noFill/>
          <a:ln w="9525">
            <a:noFill/>
            <a:miter lim="800000"/>
            <a:headEnd/>
            <a:tailEnd/>
          </a:ln>
          <a:effectLst/>
        </p:spPr>
        <p:txBody>
          <a:bodyPr wrap="square" lIns="79856" tIns="39928" rIns="79856" bIns="39928">
            <a:spAutoFit/>
          </a:bodyPr>
          <a:lstStyle/>
          <a:p>
            <a:pPr algn="r" defTabSz="797167" eaLnBrk="0" fontAlgn="auto" hangingPunct="0">
              <a:spcBef>
                <a:spcPts val="0"/>
              </a:spcBef>
              <a:spcAft>
                <a:spcPts val="0"/>
              </a:spcAft>
              <a:defRPr/>
            </a:pPr>
            <a:fld id="{7AA2445A-C961-4CDD-B51D-64F0B5A5132B}" type="slidenum">
              <a:rPr lang="en-US" sz="1600">
                <a:solidFill>
                  <a:schemeClr val="tx2"/>
                </a:solidFill>
                <a:latin typeface="Trebuchet MS"/>
                <a:cs typeface="Arial" pitchFamily="34" charset="0"/>
              </a:rPr>
              <a:pPr algn="r" defTabSz="797167" eaLnBrk="0" fontAlgn="auto" hangingPunct="0">
                <a:spcBef>
                  <a:spcPts val="0"/>
                </a:spcBef>
                <a:spcAft>
                  <a:spcPts val="0"/>
                </a:spcAft>
                <a:defRPr/>
              </a:pPr>
              <a:t>‹#›</a:t>
            </a:fld>
            <a:endParaRPr lang="en-US" sz="1600" dirty="0">
              <a:solidFill>
                <a:schemeClr val="tx2"/>
              </a:solidFill>
              <a:latin typeface="Trebuchet MS"/>
              <a:cs typeface="Arial" pitchFamily="34" charset="0"/>
            </a:endParaRPr>
          </a:p>
        </p:txBody>
      </p:sp>
      <p:pic>
        <p:nvPicPr>
          <p:cNvPr id="8" name="Picture 2" descr="C:\Users\Dietman.Grimm\Pictures\TULOGO_2C_150X217 - no slogan.gif"/>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 y="7305331"/>
            <a:ext cx="2242497" cy="467077"/>
          </a:xfrm>
          <a:prstGeom prst="rect">
            <a:avLst/>
          </a:prstGeom>
          <a:noFill/>
        </p:spPr>
      </p:pic>
    </p:spTree>
    <p:extLst>
      <p:ext uri="{BB962C8B-B14F-4D97-AF65-F5344CB8AC3E}">
        <p14:creationId xmlns:p14="http://schemas.microsoft.com/office/powerpoint/2010/main" val="3166786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BE65601-4AD1-49F8-B25C-914416907452}" type="datetimeFigureOut">
              <a:rPr lang="en-US" smtClean="0"/>
              <a:t>2/20/2020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9747CE4-249D-4802-9FFD-07642423700A}" type="slidenum">
              <a:rPr lang="en-US" smtClean="0"/>
              <a:t>‹#›</a:t>
            </a:fld>
            <a:endParaRPr lang="en-US"/>
          </a:p>
        </p:txBody>
      </p:sp>
    </p:spTree>
    <p:extLst>
      <p:ext uri="{BB962C8B-B14F-4D97-AF65-F5344CB8AC3E}">
        <p14:creationId xmlns:p14="http://schemas.microsoft.com/office/powerpoint/2010/main" val="1459799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5" y="0"/>
            <a:ext cx="3341902"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333058" y="0"/>
            <a:ext cx="52807"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7190" y="673607"/>
            <a:ext cx="2640330" cy="2590800"/>
          </a:xfrm>
        </p:spPr>
        <p:txBody>
          <a:bodyPr anchor="b">
            <a:normAutofit/>
          </a:bodyPr>
          <a:lstStyle>
            <a:lvl1pPr>
              <a:defRPr sz="396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06261" y="829056"/>
            <a:ext cx="5510332" cy="595884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77190" y="3316224"/>
            <a:ext cx="2640330" cy="3829674"/>
          </a:xfrm>
        </p:spPr>
        <p:txBody>
          <a:bodyPr lIns="91440" rIns="91440">
            <a:normAutofit/>
          </a:bodyPr>
          <a:lstStyle>
            <a:lvl1pPr marL="0" indent="0">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smtClean="0"/>
              <a:t>Edit Master text styles</a:t>
            </a:r>
          </a:p>
        </p:txBody>
      </p:sp>
      <p:sp>
        <p:nvSpPr>
          <p:cNvPr id="5" name="Date Placeholder 4"/>
          <p:cNvSpPr>
            <a:spLocks noGrp="1"/>
          </p:cNvSpPr>
          <p:nvPr>
            <p:ph type="dt" sz="half" idx="10"/>
          </p:nvPr>
        </p:nvSpPr>
        <p:spPr>
          <a:xfrm>
            <a:off x="384048" y="7321092"/>
            <a:ext cx="2160271" cy="413808"/>
          </a:xfrm>
        </p:spPr>
        <p:txBody>
          <a:bodyPr/>
          <a:lstStyle>
            <a:lvl1pPr algn="l">
              <a:defRPr/>
            </a:lvl1pPr>
          </a:lstStyle>
          <a:p>
            <a:fld id="{FD293006-4FE9-4E71-B063-F5C126754E36}" type="datetimeFigureOut">
              <a:rPr lang="en-US" smtClean="0"/>
              <a:t>2/20/2020</a:t>
            </a:fld>
            <a:endParaRPr lang="en-US"/>
          </a:p>
        </p:txBody>
      </p:sp>
      <p:sp>
        <p:nvSpPr>
          <p:cNvPr id="6" name="Footer Placeholder 5"/>
          <p:cNvSpPr>
            <a:spLocks noGrp="1"/>
          </p:cNvSpPr>
          <p:nvPr>
            <p:ph type="ftr" sz="quarter" idx="11"/>
          </p:nvPr>
        </p:nvSpPr>
        <p:spPr>
          <a:xfrm>
            <a:off x="3960495" y="7321092"/>
            <a:ext cx="3834765" cy="413808"/>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B361D20-4A74-4823-B1C2-1E77A08FC555}" type="slidenum">
              <a:rPr lang="en-US" smtClean="0"/>
              <a:t>‹#›</a:t>
            </a:fld>
            <a:endParaRPr lang="en-US"/>
          </a:p>
        </p:txBody>
      </p:sp>
    </p:spTree>
    <p:extLst>
      <p:ext uri="{BB962C8B-B14F-4D97-AF65-F5344CB8AC3E}">
        <p14:creationId xmlns:p14="http://schemas.microsoft.com/office/powerpoint/2010/main" val="164581496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613400"/>
            <a:ext cx="10055781" cy="215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5570420"/>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5751576"/>
            <a:ext cx="8348472" cy="932688"/>
          </a:xfrm>
        </p:spPr>
        <p:txBody>
          <a:bodyPr tIns="0" bIns="0" anchor="b">
            <a:noAutofit/>
          </a:bodyPr>
          <a:lstStyle>
            <a:lvl1pPr>
              <a:defRPr sz="396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4" y="0"/>
            <a:ext cx="10058388" cy="5570419"/>
          </a:xfrm>
          <a:blipFill>
            <a:blip r:embed="rId2"/>
            <a:stretch>
              <a:fillRect/>
            </a:stretch>
          </a:blipFill>
        </p:spPr>
        <p:txBody>
          <a:bodyPr lIns="457200" tIns="457200" anchor="t"/>
          <a:lstStyle>
            <a:lvl1pPr marL="0" indent="0">
              <a:buNone/>
              <a:defRPr sz="3520">
                <a:solidFill>
                  <a:schemeClr val="bg1"/>
                </a:solidFill>
              </a:defRPr>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smtClean="0"/>
              <a:t>Click icon to add picture</a:t>
            </a:r>
            <a:endParaRPr lang="en-US" dirty="0"/>
          </a:p>
        </p:txBody>
      </p:sp>
      <p:sp>
        <p:nvSpPr>
          <p:cNvPr id="4" name="Text Placeholder 3"/>
          <p:cNvSpPr>
            <a:spLocks noGrp="1"/>
          </p:cNvSpPr>
          <p:nvPr>
            <p:ph type="body" sz="half" idx="2"/>
          </p:nvPr>
        </p:nvSpPr>
        <p:spPr>
          <a:xfrm>
            <a:off x="905255" y="6694627"/>
            <a:ext cx="8348472" cy="673608"/>
          </a:xfrm>
        </p:spPr>
        <p:txBody>
          <a:bodyPr lIns="91440" tIns="0" rIns="91440" bIns="0">
            <a:normAutofit/>
          </a:bodyPr>
          <a:lstStyle>
            <a:lvl1pPr marL="0" indent="0">
              <a:spcBef>
                <a:spcPts val="0"/>
              </a:spcBef>
              <a:spcAft>
                <a:spcPts val="660"/>
              </a:spcAft>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smtClean="0"/>
              <a:t>Edit Master text styles</a:t>
            </a:r>
          </a:p>
        </p:txBody>
      </p:sp>
      <p:sp>
        <p:nvSpPr>
          <p:cNvPr id="5" name="Date Placeholder 4"/>
          <p:cNvSpPr>
            <a:spLocks noGrp="1"/>
          </p:cNvSpPr>
          <p:nvPr>
            <p:ph type="dt" sz="half" idx="10"/>
          </p:nvPr>
        </p:nvSpPr>
        <p:spPr/>
        <p:txBody>
          <a:bodyPr/>
          <a:lstStyle/>
          <a:p>
            <a:fld id="{FD293006-4FE9-4E71-B063-F5C126754E36}"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361D20-4A74-4823-B1C2-1E77A08FC555}" type="slidenum">
              <a:rPr lang="en-US" smtClean="0"/>
              <a:t>‹#›</a:t>
            </a:fld>
            <a:endParaRPr lang="en-US"/>
          </a:p>
        </p:txBody>
      </p:sp>
    </p:spTree>
    <p:extLst>
      <p:ext uri="{BB962C8B-B14F-4D97-AF65-F5344CB8AC3E}">
        <p14:creationId xmlns:p14="http://schemas.microsoft.com/office/powerpoint/2010/main" val="173426916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293006-4FE9-4E71-B063-F5C126754E36}"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61D20-4A74-4823-B1C2-1E77A08FC555}" type="slidenum">
              <a:rPr lang="en-US" smtClean="0"/>
              <a:t>‹#›</a:t>
            </a:fld>
            <a:endParaRPr lang="en-US"/>
          </a:p>
        </p:txBody>
      </p:sp>
    </p:spTree>
    <p:extLst>
      <p:ext uri="{BB962C8B-B14F-4D97-AF65-F5344CB8AC3E}">
        <p14:creationId xmlns:p14="http://schemas.microsoft.com/office/powerpoint/2010/main" val="358410947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198043" y="470084"/>
            <a:ext cx="2168843" cy="652507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91515" y="470083"/>
            <a:ext cx="6380798" cy="6525076"/>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293006-4FE9-4E71-B063-F5C126754E36}"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61D20-4A74-4823-B1C2-1E77A08FC555}" type="slidenum">
              <a:rPr lang="en-US" smtClean="0"/>
              <a:t>‹#›</a:t>
            </a:fld>
            <a:endParaRPr lang="en-US"/>
          </a:p>
        </p:txBody>
      </p:sp>
    </p:spTree>
    <p:extLst>
      <p:ext uri="{BB962C8B-B14F-4D97-AF65-F5344CB8AC3E}">
        <p14:creationId xmlns:p14="http://schemas.microsoft.com/office/powerpoint/2010/main" val="132864578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esearch title only">
    <p:spTree>
      <p:nvGrpSpPr>
        <p:cNvPr id="1" name=""/>
        <p:cNvGrpSpPr/>
        <p:nvPr/>
      </p:nvGrpSpPr>
      <p:grpSpPr>
        <a:xfrm>
          <a:off x="0" y="0"/>
          <a:ext cx="0" cy="0"/>
          <a:chOff x="0" y="0"/>
          <a:chExt cx="0" cy="0"/>
        </a:xfrm>
      </p:grpSpPr>
      <p:sp>
        <p:nvSpPr>
          <p:cNvPr id="7" name="Title Placeholder 11"/>
          <p:cNvSpPr>
            <a:spLocks noGrp="1"/>
          </p:cNvSpPr>
          <p:nvPr>
            <p:ph type="title"/>
          </p:nvPr>
        </p:nvSpPr>
        <p:spPr>
          <a:xfrm>
            <a:off x="712793" y="12853"/>
            <a:ext cx="8842691" cy="1007769"/>
          </a:xfrm>
          <a:prstGeom prst="rect">
            <a:avLst/>
          </a:prstGeom>
        </p:spPr>
        <p:txBody>
          <a:bodyPr vert="horz" lIns="101882" tIns="50941" rIns="101882" bIns="50941" rtlCol="0" anchor="b">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8185724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6" descr="home_page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304626"/>
            <a:ext cx="10058400" cy="467783"/>
          </a:xfrm>
          <a:prstGeom prst="rect">
            <a:avLst/>
          </a:prstGeom>
          <a:noFill/>
          <a:ln w="9525">
            <a:noFill/>
            <a:miter lim="800000"/>
            <a:headEnd/>
            <a:tailEnd/>
          </a:ln>
        </p:spPr>
      </p:pic>
      <p:sp>
        <p:nvSpPr>
          <p:cNvPr id="3" name="Rectangle 3"/>
          <p:cNvSpPr>
            <a:spLocks noGrp="1" noChangeArrowheads="1"/>
          </p:cNvSpPr>
          <p:nvPr>
            <p:ph type="title"/>
          </p:nvPr>
        </p:nvSpPr>
        <p:spPr bwMode="auto">
          <a:xfrm>
            <a:off x="320043" y="0"/>
            <a:ext cx="9491472" cy="1361970"/>
          </a:xfrm>
          <a:prstGeom prst="rect">
            <a:avLst/>
          </a:prstGeom>
          <a:noFill/>
          <a:ln w="9525">
            <a:noFill/>
            <a:miter lim="800000"/>
            <a:headEnd/>
            <a:tailEnd/>
          </a:ln>
        </p:spPr>
        <p:txBody>
          <a:bodyPr vert="horz" wrap="square" lIns="114073" tIns="57038" rIns="114073" bIns="57038" numCol="1" anchor="ctr" anchorCtr="0" compatLnSpc="1">
            <a:prstTxWarp prst="textNoShape">
              <a:avLst/>
            </a:prstTxWarp>
            <a:noAutofit/>
          </a:bodyPr>
          <a:lstStyle>
            <a:lvl1pPr algn="l">
              <a:defRPr sz="3700" b="1">
                <a:solidFill>
                  <a:schemeClr val="bg1"/>
                </a:solidFill>
                <a:latin typeface="Calibri" pitchFamily="34" charset="0"/>
                <a:cs typeface="Calibri" pitchFamily="34" charset="0"/>
              </a:defRPr>
            </a:lvl1pPr>
          </a:lstStyle>
          <a:p>
            <a:pPr lvl="0"/>
            <a:r>
              <a:rPr lang="en-US" dirty="0" smtClean="0"/>
              <a:t>Click to edit Master title style</a:t>
            </a:r>
          </a:p>
        </p:txBody>
      </p:sp>
      <p:sp>
        <p:nvSpPr>
          <p:cNvPr id="5" name="Text Box 2"/>
          <p:cNvSpPr txBox="1">
            <a:spLocks noChangeArrowheads="1"/>
          </p:cNvSpPr>
          <p:nvPr userDrawn="1"/>
        </p:nvSpPr>
        <p:spPr bwMode="auto">
          <a:xfrm>
            <a:off x="9482140" y="7329814"/>
            <a:ext cx="471488" cy="326857"/>
          </a:xfrm>
          <a:prstGeom prst="rect">
            <a:avLst/>
          </a:prstGeom>
          <a:noFill/>
          <a:ln w="9525">
            <a:noFill/>
            <a:miter lim="800000"/>
            <a:headEnd/>
            <a:tailEnd/>
          </a:ln>
          <a:effectLst/>
        </p:spPr>
        <p:txBody>
          <a:bodyPr wrap="square" lIns="79856" tIns="39928" rIns="79856" bIns="39928">
            <a:spAutoFit/>
          </a:bodyPr>
          <a:lstStyle/>
          <a:p>
            <a:pPr algn="r" defTabSz="797167" eaLnBrk="0" fontAlgn="auto" hangingPunct="0">
              <a:spcBef>
                <a:spcPts val="0"/>
              </a:spcBef>
              <a:spcAft>
                <a:spcPts val="0"/>
              </a:spcAft>
              <a:defRPr/>
            </a:pPr>
            <a:fld id="{7AA2445A-C961-4CDD-B51D-64F0B5A5132B}" type="slidenum">
              <a:rPr lang="en-US" sz="1600">
                <a:solidFill>
                  <a:schemeClr val="tx2"/>
                </a:solidFill>
                <a:latin typeface="Trebuchet MS"/>
                <a:cs typeface="Arial" pitchFamily="34" charset="0"/>
              </a:rPr>
              <a:pPr algn="r" defTabSz="797167" eaLnBrk="0" fontAlgn="auto" hangingPunct="0">
                <a:spcBef>
                  <a:spcPts val="0"/>
                </a:spcBef>
                <a:spcAft>
                  <a:spcPts val="0"/>
                </a:spcAft>
                <a:defRPr/>
              </a:pPr>
              <a:t>‹#›</a:t>
            </a:fld>
            <a:endParaRPr lang="en-US" sz="1600" dirty="0">
              <a:solidFill>
                <a:schemeClr val="tx2"/>
              </a:solidFill>
              <a:latin typeface="Trebuchet MS"/>
              <a:cs typeface="Arial" pitchFamily="34" charset="0"/>
            </a:endParaRPr>
          </a:p>
        </p:txBody>
      </p:sp>
      <p:pic>
        <p:nvPicPr>
          <p:cNvPr id="4" name="Picture 2" descr="C:\Users\Dietman.Grimm\Pictures\TULOGO_2C_150X217 - no slogan.gif"/>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 y="7305331"/>
            <a:ext cx="2242497" cy="467077"/>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esearch title / bar / text">
    <p:spTree>
      <p:nvGrpSpPr>
        <p:cNvPr id="1" name=""/>
        <p:cNvGrpSpPr/>
        <p:nvPr/>
      </p:nvGrpSpPr>
      <p:grpSpPr>
        <a:xfrm>
          <a:off x="0" y="0"/>
          <a:ext cx="0" cy="0"/>
          <a:chOff x="0" y="0"/>
          <a:chExt cx="0" cy="0"/>
        </a:xfrm>
      </p:grpSpPr>
      <p:sp>
        <p:nvSpPr>
          <p:cNvPr id="7" name="Text Placeholder 6"/>
          <p:cNvSpPr>
            <a:spLocks noGrp="1"/>
          </p:cNvSpPr>
          <p:nvPr>
            <p:ph type="body" sz="quarter" idx="19"/>
          </p:nvPr>
        </p:nvSpPr>
        <p:spPr>
          <a:xfrm>
            <a:off x="821321" y="1224506"/>
            <a:ext cx="8447775" cy="393200"/>
          </a:xfrm>
          <a:prstGeom prst="rect">
            <a:avLst/>
          </a:prstGeom>
          <a:solidFill>
            <a:srgbClr val="7F7F7F"/>
          </a:solidFill>
          <a:ln>
            <a:noFill/>
          </a:ln>
        </p:spPr>
        <p:txBody>
          <a:bodyPr vert="horz"/>
          <a:lstStyle>
            <a:lvl1pPr marL="0" indent="3538" algn="ctr">
              <a:buNone/>
              <a:defRPr sz="1700" b="1">
                <a:solidFill>
                  <a:srgbClr val="FFFFFF"/>
                </a:solidFill>
              </a:defRPr>
            </a:lvl1pPr>
            <a:lvl2pPr marL="0" indent="3538">
              <a:buNone/>
              <a:defRPr sz="1700"/>
            </a:lvl2pPr>
            <a:lvl3pPr marL="0" indent="3538">
              <a:buNone/>
              <a:defRPr sz="1700"/>
            </a:lvl3pPr>
            <a:lvl4pPr marL="0" indent="3538">
              <a:buNone/>
              <a:defRPr sz="1700"/>
            </a:lvl4pPr>
            <a:lvl5pPr marL="0" indent="3538">
              <a:buNone/>
              <a:defRPr sz="1700"/>
            </a:lvl5pPr>
          </a:lstStyle>
          <a:p>
            <a:pPr lvl="0"/>
            <a:r>
              <a:rPr lang="en-US" dirty="0" smtClean="0"/>
              <a:t>Click to edit Master text styles</a:t>
            </a:r>
          </a:p>
        </p:txBody>
      </p:sp>
      <p:sp>
        <p:nvSpPr>
          <p:cNvPr id="8" name="Title Placeholder 11"/>
          <p:cNvSpPr>
            <a:spLocks noGrp="1"/>
          </p:cNvSpPr>
          <p:nvPr>
            <p:ph type="title"/>
          </p:nvPr>
        </p:nvSpPr>
        <p:spPr>
          <a:xfrm>
            <a:off x="712790" y="12853"/>
            <a:ext cx="8556306" cy="1007769"/>
          </a:xfrm>
          <a:prstGeom prst="rect">
            <a:avLst/>
          </a:prstGeom>
        </p:spPr>
        <p:txBody>
          <a:bodyPr vert="horz" lIns="101882" tIns="50941" rIns="101882" bIns="50941" rtlCol="0" anchor="b">
            <a:normAutofit/>
          </a:bodyPr>
          <a:lstStyle/>
          <a:p>
            <a:r>
              <a:rPr lang="en-US" dirty="0" smtClean="0"/>
              <a:t>Click to edit Master title style</a:t>
            </a:r>
            <a:endParaRPr lang="en-US" dirty="0"/>
          </a:p>
        </p:txBody>
      </p:sp>
      <p:sp>
        <p:nvSpPr>
          <p:cNvPr id="9" name="Text Placeholder 4"/>
          <p:cNvSpPr>
            <a:spLocks noGrp="1"/>
          </p:cNvSpPr>
          <p:nvPr>
            <p:ph type="body" sz="quarter" idx="20"/>
          </p:nvPr>
        </p:nvSpPr>
        <p:spPr>
          <a:xfrm>
            <a:off x="712790" y="1844963"/>
            <a:ext cx="8556306" cy="5130406"/>
          </a:xfrm>
          <a:prstGeom prst="rect">
            <a:avLst/>
          </a:prstGeom>
        </p:spPr>
        <p:txBody>
          <a:bodyPr vert="horz"/>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3715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95378" y="0"/>
            <a:ext cx="4716139" cy="1361970"/>
          </a:xfrm>
        </p:spPr>
        <p:txBody>
          <a:bodyPr/>
          <a:lstStyle/>
          <a:p>
            <a:r>
              <a:rPr lang="en-US" dirty="0" smtClean="0"/>
              <a:t>Click to edit Master title style</a:t>
            </a:r>
            <a:endParaRPr lang="en-US" dirty="0"/>
          </a:p>
        </p:txBody>
      </p:sp>
      <p:pic>
        <p:nvPicPr>
          <p:cNvPr id="3" name="Picture 6" descr="home_page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304626"/>
            <a:ext cx="10058400" cy="467783"/>
          </a:xfrm>
          <a:prstGeom prst="rect">
            <a:avLst/>
          </a:prstGeom>
          <a:noFill/>
          <a:ln w="9525">
            <a:noFill/>
            <a:miter lim="800000"/>
            <a:headEnd/>
            <a:tailEnd/>
          </a:ln>
        </p:spPr>
      </p:pic>
      <p:sp>
        <p:nvSpPr>
          <p:cNvPr id="4" name="Text Box 2"/>
          <p:cNvSpPr txBox="1">
            <a:spLocks noChangeArrowheads="1"/>
          </p:cNvSpPr>
          <p:nvPr userDrawn="1"/>
        </p:nvSpPr>
        <p:spPr bwMode="auto">
          <a:xfrm>
            <a:off x="9482140" y="7329814"/>
            <a:ext cx="471488" cy="326857"/>
          </a:xfrm>
          <a:prstGeom prst="rect">
            <a:avLst/>
          </a:prstGeom>
          <a:noFill/>
          <a:ln w="9525">
            <a:noFill/>
            <a:miter lim="800000"/>
            <a:headEnd/>
            <a:tailEnd/>
          </a:ln>
          <a:effectLst/>
        </p:spPr>
        <p:txBody>
          <a:bodyPr wrap="square" lIns="79856" tIns="39928" rIns="79856" bIns="39928">
            <a:spAutoFit/>
          </a:bodyPr>
          <a:lstStyle/>
          <a:p>
            <a:pPr algn="r" defTabSz="797167" eaLnBrk="0" fontAlgn="auto" hangingPunct="0">
              <a:spcBef>
                <a:spcPts val="0"/>
              </a:spcBef>
              <a:spcAft>
                <a:spcPts val="0"/>
              </a:spcAft>
              <a:defRPr/>
            </a:pPr>
            <a:fld id="{7AA2445A-C961-4CDD-B51D-64F0B5A5132B}" type="slidenum">
              <a:rPr lang="en-US" sz="1600">
                <a:solidFill>
                  <a:schemeClr val="tx2"/>
                </a:solidFill>
                <a:latin typeface="Trebuchet MS"/>
                <a:cs typeface="Arial" pitchFamily="34" charset="0"/>
              </a:rPr>
              <a:pPr algn="r" defTabSz="797167" eaLnBrk="0" fontAlgn="auto" hangingPunct="0">
                <a:spcBef>
                  <a:spcPts val="0"/>
                </a:spcBef>
                <a:spcAft>
                  <a:spcPts val="0"/>
                </a:spcAft>
                <a:defRPr/>
              </a:pPr>
              <a:t>‹#›</a:t>
            </a:fld>
            <a:endParaRPr lang="en-US" sz="1600" dirty="0">
              <a:solidFill>
                <a:schemeClr val="tx2"/>
              </a:solidFill>
              <a:latin typeface="Trebuchet MS"/>
              <a:cs typeface="Arial" pitchFamily="34" charset="0"/>
            </a:endParaRPr>
          </a:p>
        </p:txBody>
      </p:sp>
      <p:pic>
        <p:nvPicPr>
          <p:cNvPr id="5" name="Picture 2" descr="C:\Users\Dietman.Grimm\Pictures\TULOGO_2C_150X217 - no slogan.gif"/>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 y="7305331"/>
            <a:ext cx="2242497" cy="467077"/>
          </a:xfrm>
          <a:prstGeom prst="rect">
            <a:avLst/>
          </a:prstGeom>
          <a:noFill/>
        </p:spPr>
      </p:pic>
      <p:sp>
        <p:nvSpPr>
          <p:cNvPr id="7" name="Picture Placeholder 6"/>
          <p:cNvSpPr>
            <a:spLocks noGrp="1"/>
          </p:cNvSpPr>
          <p:nvPr>
            <p:ph type="pic" sz="quarter" idx="10"/>
          </p:nvPr>
        </p:nvSpPr>
        <p:spPr>
          <a:xfrm>
            <a:off x="7" y="10"/>
            <a:ext cx="5045571" cy="7295621"/>
          </a:xfrm>
          <a:prstGeom prst="rect">
            <a:avLst/>
          </a:prstGeom>
          <a:ln>
            <a:noFill/>
          </a:ln>
          <a:effectLst/>
          <a:scene3d>
            <a:camera prst="orthographicFront">
              <a:rot lat="0" lon="0" rev="0"/>
            </a:camera>
            <a:lightRig rig="brightRoom" dir="t">
              <a:rot lat="0" lon="0" rev="600000"/>
            </a:lightRig>
          </a:scene3d>
          <a:sp3d prstMaterial="metal">
            <a:bevelT w="38100" h="57150" prst="angle"/>
          </a:sp3d>
        </p:spPr>
        <p:txBody>
          <a:bodyPr lIns="71305" tIns="35653" rIns="71305" bIns="35653"/>
          <a:lstStyle/>
          <a:p>
            <a:endParaRPr lang="en-US"/>
          </a:p>
        </p:txBody>
      </p:sp>
      <p:sp>
        <p:nvSpPr>
          <p:cNvPr id="9" name="Text Placeholder 8"/>
          <p:cNvSpPr>
            <a:spLocks noGrp="1"/>
          </p:cNvSpPr>
          <p:nvPr>
            <p:ph type="body" sz="quarter" idx="11"/>
          </p:nvPr>
        </p:nvSpPr>
        <p:spPr>
          <a:xfrm>
            <a:off x="5409706" y="1909018"/>
            <a:ext cx="4433637" cy="5340133"/>
          </a:xfrm>
          <a:prstGeom prst="rect">
            <a:avLst/>
          </a:prstGeom>
        </p:spPr>
        <p:txBody>
          <a:bodyPr lIns="71305" tIns="35653" rIns="71305" bIns="35653"/>
          <a:lstStyle>
            <a:lvl1pPr>
              <a:spcBef>
                <a:spcPts val="19"/>
              </a:spcBef>
              <a:spcAft>
                <a:spcPts val="1404"/>
              </a:spcAft>
              <a:defRPr sz="2800" b="1">
                <a:solidFill>
                  <a:schemeClr val="bg1"/>
                </a:solidFill>
              </a:defRPr>
            </a:lvl1pPr>
            <a:lvl2pPr>
              <a:spcBef>
                <a:spcPts val="19"/>
              </a:spcBef>
              <a:spcAft>
                <a:spcPts val="1404"/>
              </a:spcAft>
              <a:defRPr sz="2500">
                <a:solidFill>
                  <a:schemeClr val="bg1"/>
                </a:solidFill>
              </a:defRPr>
            </a:lvl2pPr>
            <a:lvl3pPr>
              <a:spcBef>
                <a:spcPts val="19"/>
              </a:spcBef>
              <a:spcAft>
                <a:spcPts val="1404"/>
              </a:spcAft>
              <a:defRPr sz="2200">
                <a:solidFill>
                  <a:schemeClr val="bg1"/>
                </a:solidFill>
              </a:defRPr>
            </a:lvl3pPr>
            <a:lvl4pPr>
              <a:buNone/>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8" name="Picture 6" descr="home_page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304626"/>
            <a:ext cx="10058400" cy="467783"/>
          </a:xfrm>
          <a:prstGeom prst="rect">
            <a:avLst/>
          </a:prstGeom>
          <a:noFill/>
          <a:ln w="9525">
            <a:noFill/>
            <a:miter lim="800000"/>
            <a:headEnd/>
            <a:tailEnd/>
          </a:ln>
        </p:spPr>
      </p:pic>
      <p:sp>
        <p:nvSpPr>
          <p:cNvPr id="3" name="Rectangle 3"/>
          <p:cNvSpPr>
            <a:spLocks noGrp="1" noChangeArrowheads="1"/>
          </p:cNvSpPr>
          <p:nvPr>
            <p:ph type="title"/>
          </p:nvPr>
        </p:nvSpPr>
        <p:spPr bwMode="auto">
          <a:xfrm>
            <a:off x="320043" y="0"/>
            <a:ext cx="9491472" cy="1361970"/>
          </a:xfrm>
          <a:prstGeom prst="rect">
            <a:avLst/>
          </a:prstGeom>
          <a:noFill/>
          <a:ln w="9525">
            <a:noFill/>
            <a:miter lim="800000"/>
            <a:headEnd/>
            <a:tailEnd/>
          </a:ln>
        </p:spPr>
        <p:txBody>
          <a:bodyPr vert="horz" wrap="square" lIns="114073" tIns="57038" rIns="114073" bIns="57038" numCol="1" anchor="ctr" anchorCtr="0" compatLnSpc="1">
            <a:prstTxWarp prst="textNoShape">
              <a:avLst/>
            </a:prstTxWarp>
            <a:noAutofit/>
          </a:bodyPr>
          <a:lstStyle>
            <a:lvl1pPr algn="l">
              <a:defRPr sz="3700" b="1">
                <a:solidFill>
                  <a:schemeClr val="bg1"/>
                </a:solidFill>
                <a:latin typeface="Calibri" pitchFamily="34" charset="0"/>
                <a:cs typeface="Calibri" pitchFamily="34" charset="0"/>
              </a:defRPr>
            </a:lvl1pPr>
          </a:lstStyle>
          <a:p>
            <a:pPr lvl="0"/>
            <a:r>
              <a:rPr lang="en-US" dirty="0" smtClean="0"/>
              <a:t>Click to edit Master title style</a:t>
            </a:r>
          </a:p>
        </p:txBody>
      </p:sp>
      <p:sp>
        <p:nvSpPr>
          <p:cNvPr id="5" name="Text Box 2"/>
          <p:cNvSpPr txBox="1">
            <a:spLocks noChangeArrowheads="1"/>
          </p:cNvSpPr>
          <p:nvPr userDrawn="1"/>
        </p:nvSpPr>
        <p:spPr bwMode="auto">
          <a:xfrm>
            <a:off x="9482140" y="7329814"/>
            <a:ext cx="471488" cy="326857"/>
          </a:xfrm>
          <a:prstGeom prst="rect">
            <a:avLst/>
          </a:prstGeom>
          <a:noFill/>
          <a:ln w="9525">
            <a:noFill/>
            <a:miter lim="800000"/>
            <a:headEnd/>
            <a:tailEnd/>
          </a:ln>
          <a:effectLst/>
        </p:spPr>
        <p:txBody>
          <a:bodyPr wrap="square" lIns="79856" tIns="39928" rIns="79856" bIns="39928">
            <a:spAutoFit/>
          </a:bodyPr>
          <a:lstStyle/>
          <a:p>
            <a:pPr algn="r" defTabSz="797167" eaLnBrk="0" fontAlgn="auto" hangingPunct="0">
              <a:spcBef>
                <a:spcPts val="0"/>
              </a:spcBef>
              <a:spcAft>
                <a:spcPts val="0"/>
              </a:spcAft>
              <a:defRPr/>
            </a:pPr>
            <a:fld id="{7AA2445A-C961-4CDD-B51D-64F0B5A5132B}" type="slidenum">
              <a:rPr lang="en-US" sz="1600">
                <a:solidFill>
                  <a:schemeClr val="tx2"/>
                </a:solidFill>
                <a:latin typeface="Trebuchet MS"/>
                <a:cs typeface="Arial" pitchFamily="34" charset="0"/>
              </a:rPr>
              <a:pPr algn="r" defTabSz="797167" eaLnBrk="0" fontAlgn="auto" hangingPunct="0">
                <a:spcBef>
                  <a:spcPts val="0"/>
                </a:spcBef>
                <a:spcAft>
                  <a:spcPts val="0"/>
                </a:spcAft>
                <a:defRPr/>
              </a:pPr>
              <a:t>‹#›</a:t>
            </a:fld>
            <a:endParaRPr lang="en-US" sz="1600" dirty="0">
              <a:solidFill>
                <a:schemeClr val="tx2"/>
              </a:solidFill>
              <a:latin typeface="Trebuchet MS"/>
              <a:cs typeface="Arial" pitchFamily="34" charset="0"/>
            </a:endParaRPr>
          </a:p>
        </p:txBody>
      </p:sp>
      <p:pic>
        <p:nvPicPr>
          <p:cNvPr id="4" name="Picture 2" descr="C:\Users\Dietman.Grimm\Pictures\TULOGO_2C_150X217 - no slogan.gif"/>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 y="7305331"/>
            <a:ext cx="2242497" cy="467077"/>
          </a:xfrm>
          <a:prstGeom prst="rect">
            <a:avLst/>
          </a:prstGeom>
          <a:noFill/>
        </p:spPr>
      </p:pic>
      <p:sp>
        <p:nvSpPr>
          <p:cNvPr id="6" name="Text Placeholder 8"/>
          <p:cNvSpPr>
            <a:spLocks noGrp="1"/>
          </p:cNvSpPr>
          <p:nvPr>
            <p:ph type="body" sz="quarter" idx="11"/>
          </p:nvPr>
        </p:nvSpPr>
        <p:spPr>
          <a:xfrm>
            <a:off x="5409706" y="2795338"/>
            <a:ext cx="4433637" cy="4453806"/>
          </a:xfrm>
          <a:prstGeom prst="rect">
            <a:avLst/>
          </a:prstGeom>
        </p:spPr>
        <p:txBody>
          <a:bodyPr lIns="71305" tIns="35653" rIns="71305" bIns="35653"/>
          <a:lstStyle>
            <a:lvl1pPr>
              <a:spcBef>
                <a:spcPts val="19"/>
              </a:spcBef>
              <a:spcAft>
                <a:spcPts val="1404"/>
              </a:spcAft>
              <a:defRPr sz="2800" b="1">
                <a:solidFill>
                  <a:schemeClr val="bg1"/>
                </a:solidFill>
              </a:defRPr>
            </a:lvl1pPr>
            <a:lvl2pPr>
              <a:spcBef>
                <a:spcPts val="19"/>
              </a:spcBef>
              <a:spcAft>
                <a:spcPts val="1404"/>
              </a:spcAft>
              <a:defRPr sz="2500">
                <a:solidFill>
                  <a:schemeClr val="bg1"/>
                </a:solidFill>
              </a:defRPr>
            </a:lvl2pPr>
            <a:lvl3pPr>
              <a:spcBef>
                <a:spcPts val="19"/>
              </a:spcBef>
              <a:spcAft>
                <a:spcPts val="1404"/>
              </a:spcAft>
              <a:defRPr sz="2200">
                <a:solidFill>
                  <a:schemeClr val="bg1"/>
                </a:solidFill>
              </a:defRPr>
            </a:lvl3pPr>
            <a:lvl4pPr>
              <a:buNone/>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hart Placeholder 8"/>
          <p:cNvSpPr>
            <a:spLocks noGrp="1"/>
          </p:cNvSpPr>
          <p:nvPr>
            <p:ph type="chart" sz="quarter" idx="12"/>
          </p:nvPr>
        </p:nvSpPr>
        <p:spPr>
          <a:xfrm>
            <a:off x="695229" y="2955132"/>
            <a:ext cx="4036020" cy="4249032"/>
          </a:xfrm>
          <a:prstGeom prst="rect">
            <a:avLst/>
          </a:prstGeom>
        </p:spPr>
        <p:txBody>
          <a:bodyPr lIns="71305" tIns="35653" rIns="71305" bIns="35653"/>
          <a:lstStyle>
            <a:lvl1pPr>
              <a:defRPr>
                <a:solidFill>
                  <a:schemeClr val="bg1"/>
                </a:solidFill>
              </a:defRPr>
            </a:lvl1pPr>
          </a:lstStyle>
          <a:p>
            <a:endParaRPr lang="en-US"/>
          </a:p>
        </p:txBody>
      </p:sp>
      <p:sp>
        <p:nvSpPr>
          <p:cNvPr id="11" name="Text Placeholder 10"/>
          <p:cNvSpPr>
            <a:spLocks noGrp="1"/>
          </p:cNvSpPr>
          <p:nvPr>
            <p:ph type="body" sz="quarter" idx="13"/>
          </p:nvPr>
        </p:nvSpPr>
        <p:spPr>
          <a:xfrm>
            <a:off x="695230" y="1818658"/>
            <a:ext cx="4135453" cy="772142"/>
          </a:xfrm>
          <a:prstGeom prst="rect">
            <a:avLst/>
          </a:prstGeom>
        </p:spPr>
        <p:txBody>
          <a:bodyPr lIns="71305" tIns="35653" rIns="71305" bIns="35653"/>
          <a:lstStyle>
            <a:lvl1pPr>
              <a:buNone/>
              <a:defRPr sz="2800" b="1">
                <a:solidFill>
                  <a:schemeClr val="bg1"/>
                </a:solidFill>
              </a:defRPr>
            </a:lvl1pPr>
            <a:lvl2pPr marL="0">
              <a:spcBef>
                <a:spcPts val="39"/>
              </a:spcBef>
              <a:buNone/>
              <a:defRPr sz="2200">
                <a:solidFill>
                  <a:schemeClr val="bg1"/>
                </a:solidFill>
              </a:defRPr>
            </a:lvl2pPr>
            <a:lvl3pPr>
              <a:buNone/>
              <a:defRPr sz="2800"/>
            </a:lvl3pPr>
            <a:lvl4pPr>
              <a:buNone/>
              <a:defRPr sz="2800"/>
            </a:lvl4pPr>
            <a:lvl5pPr>
              <a:buNone/>
              <a:defRPr sz="2800"/>
            </a:lvl5pPr>
          </a:lstStyle>
          <a:p>
            <a:pPr lvl="0"/>
            <a:r>
              <a:rPr lang="en-US" dirty="0" smtClean="0"/>
              <a:t>Click to edit Master text styles</a:t>
            </a:r>
          </a:p>
          <a:p>
            <a:pPr lvl="1"/>
            <a:r>
              <a:rPr lang="en-US" dirty="0" smtClean="0"/>
              <a:t>Second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8" name="Picture 6" descr="home_page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304626"/>
            <a:ext cx="10058400" cy="467783"/>
          </a:xfrm>
          <a:prstGeom prst="rect">
            <a:avLst/>
          </a:prstGeom>
          <a:noFill/>
          <a:ln w="9525">
            <a:noFill/>
            <a:miter lim="800000"/>
            <a:headEnd/>
            <a:tailEnd/>
          </a:ln>
        </p:spPr>
      </p:pic>
      <p:sp>
        <p:nvSpPr>
          <p:cNvPr id="3" name="Rectangle 3"/>
          <p:cNvSpPr>
            <a:spLocks noGrp="1" noChangeArrowheads="1"/>
          </p:cNvSpPr>
          <p:nvPr>
            <p:ph type="title"/>
          </p:nvPr>
        </p:nvSpPr>
        <p:spPr bwMode="auto">
          <a:xfrm>
            <a:off x="320043" y="0"/>
            <a:ext cx="9491472" cy="1361970"/>
          </a:xfrm>
          <a:prstGeom prst="rect">
            <a:avLst/>
          </a:prstGeom>
          <a:noFill/>
          <a:ln w="9525">
            <a:noFill/>
            <a:miter lim="800000"/>
            <a:headEnd/>
            <a:tailEnd/>
          </a:ln>
        </p:spPr>
        <p:txBody>
          <a:bodyPr vert="horz" wrap="square" lIns="114073" tIns="57038" rIns="114073" bIns="57038" numCol="1" anchor="ctr" anchorCtr="0" compatLnSpc="1">
            <a:prstTxWarp prst="textNoShape">
              <a:avLst/>
            </a:prstTxWarp>
            <a:noAutofit/>
          </a:bodyPr>
          <a:lstStyle>
            <a:lvl1pPr algn="l">
              <a:defRPr sz="3700" b="1">
                <a:solidFill>
                  <a:schemeClr val="bg1"/>
                </a:solidFill>
                <a:latin typeface="Calibri" pitchFamily="34" charset="0"/>
                <a:cs typeface="Calibri" pitchFamily="34" charset="0"/>
              </a:defRPr>
            </a:lvl1pPr>
          </a:lstStyle>
          <a:p>
            <a:pPr lvl="0"/>
            <a:r>
              <a:rPr lang="en-US" dirty="0" smtClean="0"/>
              <a:t>Click to edit Master title style</a:t>
            </a:r>
          </a:p>
        </p:txBody>
      </p:sp>
      <p:sp>
        <p:nvSpPr>
          <p:cNvPr id="5" name="Text Box 2"/>
          <p:cNvSpPr txBox="1">
            <a:spLocks noChangeArrowheads="1"/>
          </p:cNvSpPr>
          <p:nvPr userDrawn="1"/>
        </p:nvSpPr>
        <p:spPr bwMode="auto">
          <a:xfrm>
            <a:off x="9482140" y="7329814"/>
            <a:ext cx="471488" cy="326857"/>
          </a:xfrm>
          <a:prstGeom prst="rect">
            <a:avLst/>
          </a:prstGeom>
          <a:noFill/>
          <a:ln w="9525">
            <a:noFill/>
            <a:miter lim="800000"/>
            <a:headEnd/>
            <a:tailEnd/>
          </a:ln>
          <a:effectLst/>
        </p:spPr>
        <p:txBody>
          <a:bodyPr wrap="square" lIns="79856" tIns="39928" rIns="79856" bIns="39928">
            <a:spAutoFit/>
          </a:bodyPr>
          <a:lstStyle/>
          <a:p>
            <a:pPr algn="r" defTabSz="797167" eaLnBrk="0" fontAlgn="auto" hangingPunct="0">
              <a:spcBef>
                <a:spcPts val="0"/>
              </a:spcBef>
              <a:spcAft>
                <a:spcPts val="0"/>
              </a:spcAft>
              <a:defRPr/>
            </a:pPr>
            <a:fld id="{7AA2445A-C961-4CDD-B51D-64F0B5A5132B}" type="slidenum">
              <a:rPr lang="en-US" sz="1600">
                <a:solidFill>
                  <a:schemeClr val="tx2"/>
                </a:solidFill>
                <a:latin typeface="Trebuchet MS"/>
                <a:cs typeface="Arial" pitchFamily="34" charset="0"/>
              </a:rPr>
              <a:pPr algn="r" defTabSz="797167" eaLnBrk="0" fontAlgn="auto" hangingPunct="0">
                <a:spcBef>
                  <a:spcPts val="0"/>
                </a:spcBef>
                <a:spcAft>
                  <a:spcPts val="0"/>
                </a:spcAft>
                <a:defRPr/>
              </a:pPr>
              <a:t>‹#›</a:t>
            </a:fld>
            <a:endParaRPr lang="en-US" sz="1600" dirty="0">
              <a:solidFill>
                <a:schemeClr val="tx2"/>
              </a:solidFill>
              <a:latin typeface="Trebuchet MS"/>
              <a:cs typeface="Arial" pitchFamily="34" charset="0"/>
            </a:endParaRPr>
          </a:p>
        </p:txBody>
      </p:sp>
      <p:pic>
        <p:nvPicPr>
          <p:cNvPr id="4" name="Picture 2" descr="C:\Users\Dietman.Grimm\Pictures\TULOGO_2C_150X217 - no slogan.gif"/>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 y="7305331"/>
            <a:ext cx="2242497" cy="467077"/>
          </a:xfrm>
          <a:prstGeom prst="rect">
            <a:avLst/>
          </a:prstGeom>
          <a:noFill/>
        </p:spPr>
      </p:pic>
      <p:sp>
        <p:nvSpPr>
          <p:cNvPr id="9" name="Chart Placeholder 8"/>
          <p:cNvSpPr>
            <a:spLocks noGrp="1"/>
          </p:cNvSpPr>
          <p:nvPr>
            <p:ph type="chart" sz="quarter" idx="12"/>
          </p:nvPr>
        </p:nvSpPr>
        <p:spPr>
          <a:xfrm>
            <a:off x="695229" y="2705144"/>
            <a:ext cx="4036020" cy="4249032"/>
          </a:xfrm>
          <a:prstGeom prst="rect">
            <a:avLst/>
          </a:prstGeom>
        </p:spPr>
        <p:txBody>
          <a:bodyPr lIns="71305" tIns="35653" rIns="71305" bIns="35653"/>
          <a:lstStyle>
            <a:lvl1pPr>
              <a:defRPr>
                <a:solidFill>
                  <a:schemeClr val="bg1"/>
                </a:solidFill>
              </a:defRPr>
            </a:lvl1pPr>
          </a:lstStyle>
          <a:p>
            <a:endParaRPr lang="en-US"/>
          </a:p>
        </p:txBody>
      </p:sp>
      <p:sp>
        <p:nvSpPr>
          <p:cNvPr id="11" name="Text Placeholder 10"/>
          <p:cNvSpPr>
            <a:spLocks noGrp="1"/>
          </p:cNvSpPr>
          <p:nvPr>
            <p:ph type="body" sz="quarter" idx="13"/>
          </p:nvPr>
        </p:nvSpPr>
        <p:spPr>
          <a:xfrm>
            <a:off x="695230" y="1409587"/>
            <a:ext cx="4135453" cy="772142"/>
          </a:xfrm>
          <a:prstGeom prst="rect">
            <a:avLst/>
          </a:prstGeom>
        </p:spPr>
        <p:txBody>
          <a:bodyPr lIns="71305" tIns="35653" rIns="71305" bIns="35653"/>
          <a:lstStyle>
            <a:lvl1pPr>
              <a:buNone/>
              <a:defRPr sz="2800" b="1">
                <a:solidFill>
                  <a:schemeClr val="bg1"/>
                </a:solidFill>
              </a:defRPr>
            </a:lvl1pPr>
            <a:lvl2pPr marL="0">
              <a:spcBef>
                <a:spcPts val="39"/>
              </a:spcBef>
              <a:buNone/>
              <a:defRPr sz="2200">
                <a:solidFill>
                  <a:schemeClr val="bg1"/>
                </a:solidFill>
              </a:defRPr>
            </a:lvl2pPr>
            <a:lvl3pPr>
              <a:buNone/>
              <a:defRPr sz="2800"/>
            </a:lvl3pPr>
            <a:lvl4pPr>
              <a:buNone/>
              <a:defRPr sz="2800"/>
            </a:lvl4pPr>
            <a:lvl5pPr>
              <a:buNone/>
              <a:defRPr sz="2800"/>
            </a:lvl5pPr>
          </a:lstStyle>
          <a:p>
            <a:pPr lvl="0"/>
            <a:r>
              <a:rPr lang="en-US" dirty="0" smtClean="0"/>
              <a:t>Click to edit Master text styles</a:t>
            </a:r>
          </a:p>
          <a:p>
            <a:pPr lvl="1"/>
            <a:r>
              <a:rPr lang="en-US" dirty="0" smtClean="0"/>
              <a:t>Second level</a:t>
            </a:r>
          </a:p>
        </p:txBody>
      </p:sp>
      <p:sp>
        <p:nvSpPr>
          <p:cNvPr id="12" name="Chart Placeholder 8"/>
          <p:cNvSpPr>
            <a:spLocks noGrp="1"/>
          </p:cNvSpPr>
          <p:nvPr>
            <p:ph type="chart" sz="quarter" idx="14"/>
          </p:nvPr>
        </p:nvSpPr>
        <p:spPr>
          <a:xfrm>
            <a:off x="5542451" y="2705144"/>
            <a:ext cx="4036020" cy="4249032"/>
          </a:xfrm>
          <a:prstGeom prst="rect">
            <a:avLst/>
          </a:prstGeom>
        </p:spPr>
        <p:txBody>
          <a:bodyPr lIns="71305" tIns="35653" rIns="71305" bIns="35653"/>
          <a:lstStyle>
            <a:lvl1pPr>
              <a:defRPr>
                <a:solidFill>
                  <a:schemeClr val="bg1"/>
                </a:solidFill>
              </a:defRPr>
            </a:lvl1pPr>
          </a:lstStyle>
          <a:p>
            <a:endParaRPr lang="en-US"/>
          </a:p>
        </p:txBody>
      </p:sp>
      <p:sp>
        <p:nvSpPr>
          <p:cNvPr id="13" name="Text Placeholder 10"/>
          <p:cNvSpPr>
            <a:spLocks noGrp="1"/>
          </p:cNvSpPr>
          <p:nvPr>
            <p:ph type="body" sz="quarter" idx="15"/>
          </p:nvPr>
        </p:nvSpPr>
        <p:spPr>
          <a:xfrm>
            <a:off x="5542452" y="1409587"/>
            <a:ext cx="4135453" cy="772142"/>
          </a:xfrm>
          <a:prstGeom prst="rect">
            <a:avLst/>
          </a:prstGeom>
        </p:spPr>
        <p:txBody>
          <a:bodyPr lIns="71305" tIns="35653" rIns="71305" bIns="35653"/>
          <a:lstStyle>
            <a:lvl1pPr>
              <a:buNone/>
              <a:defRPr sz="2800" b="1">
                <a:solidFill>
                  <a:schemeClr val="bg1"/>
                </a:solidFill>
              </a:defRPr>
            </a:lvl1pPr>
            <a:lvl2pPr marL="0">
              <a:spcBef>
                <a:spcPts val="39"/>
              </a:spcBef>
              <a:buNone/>
              <a:defRPr sz="2200">
                <a:solidFill>
                  <a:schemeClr val="bg1"/>
                </a:solidFill>
              </a:defRPr>
            </a:lvl2pPr>
            <a:lvl3pPr>
              <a:buNone/>
              <a:defRPr sz="2800"/>
            </a:lvl3pPr>
            <a:lvl4pPr>
              <a:buNone/>
              <a:defRPr sz="2800"/>
            </a:lvl4pPr>
            <a:lvl5pPr>
              <a:buNone/>
              <a:defRPr sz="2800"/>
            </a:lvl5pPr>
          </a:lstStyle>
          <a:p>
            <a:pPr lvl="0"/>
            <a:r>
              <a:rPr lang="en-US" dirty="0" smtClean="0"/>
              <a:t>Click to edit Master text styles</a:t>
            </a:r>
          </a:p>
          <a:p>
            <a:pPr lvl="1"/>
            <a:r>
              <a:rPr lang="en-US" dirty="0" smtClean="0"/>
              <a:t>Second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8"/>
          <p:cNvSpPr>
            <a:spLocks noGrp="1"/>
          </p:cNvSpPr>
          <p:nvPr>
            <p:ph type="body" sz="quarter" idx="11"/>
          </p:nvPr>
        </p:nvSpPr>
        <p:spPr>
          <a:xfrm>
            <a:off x="1687429" y="2477168"/>
            <a:ext cx="7262562" cy="4749248"/>
          </a:xfrm>
          <a:prstGeom prst="rect">
            <a:avLst/>
          </a:prstGeom>
        </p:spPr>
        <p:txBody>
          <a:bodyPr lIns="71305" tIns="35653" rIns="71305" bIns="35653"/>
          <a:lstStyle>
            <a:lvl1pPr>
              <a:spcBef>
                <a:spcPts val="19"/>
              </a:spcBef>
              <a:spcAft>
                <a:spcPts val="1404"/>
              </a:spcAft>
              <a:defRPr sz="2800" b="1">
                <a:solidFill>
                  <a:schemeClr val="bg1"/>
                </a:solidFill>
              </a:defRPr>
            </a:lvl1pPr>
            <a:lvl2pPr>
              <a:spcBef>
                <a:spcPts val="19"/>
              </a:spcBef>
              <a:spcAft>
                <a:spcPts val="1404"/>
              </a:spcAft>
              <a:defRPr sz="2500">
                <a:solidFill>
                  <a:schemeClr val="bg1"/>
                </a:solidFill>
              </a:defRPr>
            </a:lvl2pPr>
            <a:lvl3pPr>
              <a:spcBef>
                <a:spcPts val="19"/>
              </a:spcBef>
              <a:spcAft>
                <a:spcPts val="1404"/>
              </a:spcAft>
              <a:defRPr sz="2200">
                <a:solidFill>
                  <a:schemeClr val="bg1"/>
                </a:solidFill>
              </a:defRPr>
            </a:lvl3pPr>
            <a:lvl4pPr>
              <a:buNone/>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pic>
        <p:nvPicPr>
          <p:cNvPr id="4" name="Picture 6" descr="home_page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304626"/>
            <a:ext cx="10058400" cy="467783"/>
          </a:xfrm>
          <a:prstGeom prst="rect">
            <a:avLst/>
          </a:prstGeom>
          <a:noFill/>
          <a:ln w="9525">
            <a:noFill/>
            <a:miter lim="800000"/>
            <a:headEnd/>
            <a:tailEnd/>
          </a:ln>
        </p:spPr>
      </p:pic>
      <p:sp>
        <p:nvSpPr>
          <p:cNvPr id="5" name="Text Box 2"/>
          <p:cNvSpPr txBox="1">
            <a:spLocks noChangeArrowheads="1"/>
          </p:cNvSpPr>
          <p:nvPr userDrawn="1"/>
        </p:nvSpPr>
        <p:spPr bwMode="auto">
          <a:xfrm>
            <a:off x="9482140" y="7329814"/>
            <a:ext cx="471488" cy="326857"/>
          </a:xfrm>
          <a:prstGeom prst="rect">
            <a:avLst/>
          </a:prstGeom>
          <a:noFill/>
          <a:ln w="9525">
            <a:noFill/>
            <a:miter lim="800000"/>
            <a:headEnd/>
            <a:tailEnd/>
          </a:ln>
          <a:effectLst/>
        </p:spPr>
        <p:txBody>
          <a:bodyPr wrap="square" lIns="79856" tIns="39928" rIns="79856" bIns="39928">
            <a:spAutoFit/>
          </a:bodyPr>
          <a:lstStyle/>
          <a:p>
            <a:pPr algn="r" defTabSz="797167" eaLnBrk="0" fontAlgn="auto" hangingPunct="0">
              <a:spcBef>
                <a:spcPts val="0"/>
              </a:spcBef>
              <a:spcAft>
                <a:spcPts val="0"/>
              </a:spcAft>
              <a:defRPr/>
            </a:pPr>
            <a:fld id="{7AA2445A-C961-4CDD-B51D-64F0B5A5132B}" type="slidenum">
              <a:rPr lang="en-US" sz="1600">
                <a:solidFill>
                  <a:schemeClr val="tx2"/>
                </a:solidFill>
                <a:latin typeface="Trebuchet MS"/>
                <a:cs typeface="Arial" pitchFamily="34" charset="0"/>
              </a:rPr>
              <a:pPr algn="r" defTabSz="797167" eaLnBrk="0" fontAlgn="auto" hangingPunct="0">
                <a:spcBef>
                  <a:spcPts val="0"/>
                </a:spcBef>
                <a:spcAft>
                  <a:spcPts val="0"/>
                </a:spcAft>
                <a:defRPr/>
              </a:pPr>
              <a:t>‹#›</a:t>
            </a:fld>
            <a:endParaRPr lang="en-US" sz="1600" dirty="0">
              <a:solidFill>
                <a:schemeClr val="tx2"/>
              </a:solidFill>
              <a:latin typeface="Trebuchet MS"/>
              <a:cs typeface="Arial" pitchFamily="34" charset="0"/>
            </a:endParaRPr>
          </a:p>
        </p:txBody>
      </p:sp>
      <p:pic>
        <p:nvPicPr>
          <p:cNvPr id="6" name="Picture 2" descr="C:\Users\Dietman.Grimm\Pictures\TULOGO_2C_150X217 - no slogan.gif"/>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 y="7305331"/>
            <a:ext cx="2242497" cy="467077"/>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Box 2"/>
          <p:cNvSpPr txBox="1">
            <a:spLocks noChangeArrowheads="1"/>
          </p:cNvSpPr>
          <p:nvPr userDrawn="1"/>
        </p:nvSpPr>
        <p:spPr bwMode="auto">
          <a:xfrm>
            <a:off x="9482140" y="7329814"/>
            <a:ext cx="471488" cy="326857"/>
          </a:xfrm>
          <a:prstGeom prst="rect">
            <a:avLst/>
          </a:prstGeom>
          <a:noFill/>
          <a:ln w="9525">
            <a:noFill/>
            <a:miter lim="800000"/>
            <a:headEnd/>
            <a:tailEnd/>
          </a:ln>
          <a:effectLst/>
        </p:spPr>
        <p:txBody>
          <a:bodyPr wrap="square" lIns="79856" tIns="39928" rIns="79856" bIns="39928">
            <a:spAutoFit/>
          </a:bodyPr>
          <a:lstStyle/>
          <a:p>
            <a:pPr algn="r" defTabSz="797167" eaLnBrk="0" fontAlgn="auto" hangingPunct="0">
              <a:spcBef>
                <a:spcPts val="0"/>
              </a:spcBef>
              <a:spcAft>
                <a:spcPts val="0"/>
              </a:spcAft>
              <a:defRPr/>
            </a:pPr>
            <a:fld id="{7AA2445A-C961-4CDD-B51D-64F0B5A5132B}" type="slidenum">
              <a:rPr lang="en-US" sz="1600">
                <a:solidFill>
                  <a:schemeClr val="tx2"/>
                </a:solidFill>
                <a:latin typeface="Trebuchet MS"/>
                <a:cs typeface="Arial" pitchFamily="34" charset="0"/>
              </a:rPr>
              <a:pPr algn="r" defTabSz="797167" eaLnBrk="0" fontAlgn="auto" hangingPunct="0">
                <a:spcBef>
                  <a:spcPts val="0"/>
                </a:spcBef>
                <a:spcAft>
                  <a:spcPts val="0"/>
                </a:spcAft>
                <a:defRPr/>
              </a:pPr>
              <a:t>‹#›</a:t>
            </a:fld>
            <a:endParaRPr lang="en-US" sz="1600" dirty="0">
              <a:solidFill>
                <a:schemeClr val="tx2"/>
              </a:solidFill>
              <a:latin typeface="Trebuchet MS"/>
              <a:cs typeface="Arial"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860146"/>
            <a:ext cx="8298180" cy="4041648"/>
          </a:xfrm>
        </p:spPr>
        <p:txBody>
          <a:bodyPr anchor="b">
            <a:normAutofit/>
          </a:bodyPr>
          <a:lstStyle>
            <a:lvl1pPr algn="l">
              <a:lnSpc>
                <a:spcPct val="85000"/>
              </a:lnSpc>
              <a:defRPr sz="8800" spc="-55"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07542" y="5049704"/>
            <a:ext cx="8298180" cy="1295400"/>
          </a:xfrm>
        </p:spPr>
        <p:txBody>
          <a:bodyPr lIns="91440" rIns="91440">
            <a:normAutofit/>
          </a:bodyPr>
          <a:lstStyle>
            <a:lvl1pPr marL="0" indent="0" algn="l">
              <a:buNone/>
              <a:defRPr sz="2640" cap="all" spc="220" baseline="0">
                <a:solidFill>
                  <a:schemeClr val="tx2"/>
                </a:solidFill>
                <a:latin typeface="+mj-lt"/>
              </a:defRPr>
            </a:lvl1pPr>
            <a:lvl2pPr marL="502920" indent="0" algn="ctr">
              <a:buNone/>
              <a:defRPr sz="2640"/>
            </a:lvl2pPr>
            <a:lvl3pPr marL="1005840" indent="0" algn="ctr">
              <a:buNone/>
              <a:defRPr sz="2640"/>
            </a:lvl3pPr>
            <a:lvl4pPr marL="1508760" indent="0" algn="ctr">
              <a:buNone/>
              <a:defRPr sz="2200"/>
            </a:lvl4pPr>
            <a:lvl5pPr marL="2011680" indent="0" algn="ctr">
              <a:buNone/>
              <a:defRPr sz="2200"/>
            </a:lvl5pPr>
            <a:lvl6pPr marL="2514600" indent="0" algn="ctr">
              <a:buNone/>
              <a:defRPr sz="2200"/>
            </a:lvl6pPr>
            <a:lvl7pPr marL="3017520" indent="0" algn="ctr">
              <a:buNone/>
              <a:defRPr sz="2200"/>
            </a:lvl7pPr>
            <a:lvl8pPr marL="3520440" indent="0" algn="ctr">
              <a:buNone/>
              <a:defRPr sz="2200"/>
            </a:lvl8pPr>
            <a:lvl9pPr marL="4023360" indent="0" algn="ctr">
              <a:buNone/>
              <a:defRPr sz="2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D293006-4FE9-4E71-B063-F5C126754E36}"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61D20-4A74-4823-B1C2-1E77A08FC555}" type="slidenum">
              <a:rPr lang="en-US" smtClean="0"/>
              <a:t>‹#›</a:t>
            </a:fld>
            <a:endParaRPr lang="en-US"/>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72243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293006-4FE9-4E71-B063-F5C126754E36}"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61D20-4A74-4823-B1C2-1E77A08FC555}" type="slidenum">
              <a:rPr lang="en-US" smtClean="0"/>
              <a:t>‹#›</a:t>
            </a:fld>
            <a:endParaRPr lang="en-US"/>
          </a:p>
        </p:txBody>
      </p:sp>
    </p:spTree>
    <p:extLst>
      <p:ext uri="{BB962C8B-B14F-4D97-AF65-F5344CB8AC3E}">
        <p14:creationId xmlns:p14="http://schemas.microsoft.com/office/powerpoint/2010/main" val="30568812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181818"/>
            </a:gs>
            <a:gs pos="50000">
              <a:srgbClr val="181818"/>
            </a:gs>
            <a:gs pos="100000">
              <a:srgbClr val="1D2E48"/>
            </a:gs>
          </a:gsLst>
          <a:lin ang="5400000" scaled="0"/>
        </a:gradFill>
        <a:effectLst/>
      </p:bgPr>
    </p:bg>
    <p:spTree>
      <p:nvGrpSpPr>
        <p:cNvPr id="1" name=""/>
        <p:cNvGrpSpPr/>
        <p:nvPr/>
      </p:nvGrpSpPr>
      <p:grpSpPr>
        <a:xfrm>
          <a:off x="0" y="0"/>
          <a:ext cx="0" cy="0"/>
          <a:chOff x="0" y="0"/>
          <a:chExt cx="0" cy="0"/>
        </a:xfrm>
      </p:grpSpPr>
      <p:pic>
        <p:nvPicPr>
          <p:cNvPr id="3" name="Picture 6" descr="home_page3.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1"/>
            <a:ext cx="10058400" cy="7772401"/>
          </a:xfrm>
          <a:prstGeom prst="rect">
            <a:avLst/>
          </a:prstGeom>
          <a:noFill/>
          <a:ln w="9525">
            <a:noFill/>
            <a:miter lim="800000"/>
            <a:headEnd/>
            <a:tailEnd/>
          </a:ln>
          <a:effectLst>
            <a:outerShdw blurRad="50800" dist="50800" dir="5400000" algn="ctr" rotWithShape="0">
              <a:srgbClr val="000000">
                <a:alpha val="46000"/>
              </a:srgbClr>
            </a:outerShdw>
          </a:effectLst>
        </p:spPr>
      </p:pic>
      <p:sp>
        <p:nvSpPr>
          <p:cNvPr id="5" name="Rectangle 4"/>
          <p:cNvSpPr/>
          <p:nvPr/>
        </p:nvSpPr>
        <p:spPr>
          <a:xfrm>
            <a:off x="0" y="0"/>
            <a:ext cx="10058400" cy="7772400"/>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05" tIns="35653" rIns="71305" bIns="35653" rtlCol="0" anchor="ctr"/>
          <a:lstStyle/>
          <a:p>
            <a:pPr algn="l"/>
            <a:endParaRPr lang="en-US" sz="1400" dirty="0" err="1" smtClean="0">
              <a:solidFill>
                <a:schemeClr val="tx1"/>
              </a:solidFill>
            </a:endParaRPr>
          </a:p>
        </p:txBody>
      </p:sp>
      <p:sp>
        <p:nvSpPr>
          <p:cNvPr id="4" name="Title Placeholder 3"/>
          <p:cNvSpPr>
            <a:spLocks noGrp="1" noChangeArrowheads="1"/>
          </p:cNvSpPr>
          <p:nvPr>
            <p:ph type="title"/>
          </p:nvPr>
        </p:nvSpPr>
        <p:spPr bwMode="auto">
          <a:xfrm>
            <a:off x="320041" y="0"/>
            <a:ext cx="9491472" cy="1361970"/>
          </a:xfrm>
          <a:prstGeom prst="rect">
            <a:avLst/>
          </a:prstGeom>
          <a:noFill/>
          <a:ln w="9525">
            <a:noFill/>
            <a:miter lim="800000"/>
            <a:headEnd/>
            <a:tailEnd/>
          </a:ln>
        </p:spPr>
        <p:txBody>
          <a:bodyPr vert="horz" wrap="square" lIns="101850" tIns="50926" rIns="101850" bIns="50926" numCol="1" anchor="ctr" anchorCtr="0" compatLnSpc="1">
            <a:prstTxWarp prst="textNoShape">
              <a:avLst/>
            </a:prstTxWarp>
          </a:bodyPr>
          <a:lstStyle/>
          <a:p>
            <a:pPr lvl="0"/>
            <a:r>
              <a:rPr lang="en-US" dirty="0" smtClean="0"/>
              <a:t>Click to edit Master title style</a:t>
            </a:r>
          </a:p>
        </p:txBody>
      </p:sp>
    </p:spTree>
  </p:cSld>
  <p:clrMap bg1="lt1" tx1="dk1" bg2="lt2" tx2="dk2" accent1="accent1" accent2="accent2" accent3="accent3" accent4="accent4" accent5="accent5" accent6="accent6" hlink="hlink" folHlink="folHlink"/>
  <p:sldLayoutIdLst>
    <p:sldLayoutId id="2147484406" r:id="rId1"/>
    <p:sldLayoutId id="2147484405" r:id="rId2"/>
    <p:sldLayoutId id="2147484410" r:id="rId3"/>
    <p:sldLayoutId id="2147484411" r:id="rId4"/>
    <p:sldLayoutId id="2147484412" r:id="rId5"/>
    <p:sldLayoutId id="2147484413" r:id="rId6"/>
  </p:sldLayoutIdLst>
  <p:hf hdr="0" ftr="0" dt="0"/>
  <p:txStyles>
    <p:titleStyle>
      <a:lvl1pPr algn="l" defTabSz="1140732" rtl="0" eaLnBrk="1" latinLnBrk="0" hangingPunct="1">
        <a:spcBef>
          <a:spcPct val="0"/>
        </a:spcBef>
        <a:buNone/>
        <a:defRPr sz="3700" b="1" kern="1200">
          <a:solidFill>
            <a:schemeClr val="bg1"/>
          </a:solidFill>
          <a:latin typeface="Calibri" pitchFamily="34" charset="0"/>
          <a:ea typeface="+mj-ea"/>
          <a:cs typeface="Calibri" pitchFamily="34" charset="0"/>
        </a:defRPr>
      </a:lvl1pPr>
    </p:titleStyle>
    <p:bodyStyle>
      <a:lvl1pPr marL="427775" indent="-427775" algn="l" defTabSz="1140732"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26847" indent="-356479" algn="l" defTabSz="1140732"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25918" indent="-285184" algn="l" defTabSz="1140732"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996284"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66651"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37018"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07385"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77752"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48120"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0732" rtl="0" eaLnBrk="1" latinLnBrk="0" hangingPunct="1">
        <a:defRPr sz="2300" kern="1200">
          <a:solidFill>
            <a:schemeClr val="tx1"/>
          </a:solidFill>
          <a:latin typeface="+mn-lt"/>
          <a:ea typeface="+mn-ea"/>
          <a:cs typeface="+mn-cs"/>
        </a:defRPr>
      </a:lvl1pPr>
      <a:lvl2pPr marL="570367" algn="l" defTabSz="1140732" rtl="0" eaLnBrk="1" latinLnBrk="0" hangingPunct="1">
        <a:defRPr sz="2300" kern="1200">
          <a:solidFill>
            <a:schemeClr val="tx1"/>
          </a:solidFill>
          <a:latin typeface="+mn-lt"/>
          <a:ea typeface="+mn-ea"/>
          <a:cs typeface="+mn-cs"/>
        </a:defRPr>
      </a:lvl2pPr>
      <a:lvl3pPr marL="1140732" algn="l" defTabSz="1140732" rtl="0" eaLnBrk="1" latinLnBrk="0" hangingPunct="1">
        <a:defRPr sz="2300" kern="1200">
          <a:solidFill>
            <a:schemeClr val="tx1"/>
          </a:solidFill>
          <a:latin typeface="+mn-lt"/>
          <a:ea typeface="+mn-ea"/>
          <a:cs typeface="+mn-cs"/>
        </a:defRPr>
      </a:lvl3pPr>
      <a:lvl4pPr marL="1711101" algn="l" defTabSz="1140732" rtl="0" eaLnBrk="1" latinLnBrk="0" hangingPunct="1">
        <a:defRPr sz="2300" kern="1200">
          <a:solidFill>
            <a:schemeClr val="tx1"/>
          </a:solidFill>
          <a:latin typeface="+mn-lt"/>
          <a:ea typeface="+mn-ea"/>
          <a:cs typeface="+mn-cs"/>
        </a:defRPr>
      </a:lvl4pPr>
      <a:lvl5pPr marL="2281468" algn="l" defTabSz="1140732" rtl="0" eaLnBrk="1" latinLnBrk="0" hangingPunct="1">
        <a:defRPr sz="2300" kern="1200">
          <a:solidFill>
            <a:schemeClr val="tx1"/>
          </a:solidFill>
          <a:latin typeface="+mn-lt"/>
          <a:ea typeface="+mn-ea"/>
          <a:cs typeface="+mn-cs"/>
        </a:defRPr>
      </a:lvl5pPr>
      <a:lvl6pPr marL="2851833" algn="l" defTabSz="1140732" rtl="0" eaLnBrk="1" latinLnBrk="0" hangingPunct="1">
        <a:defRPr sz="2300" kern="1200">
          <a:solidFill>
            <a:schemeClr val="tx1"/>
          </a:solidFill>
          <a:latin typeface="+mn-lt"/>
          <a:ea typeface="+mn-ea"/>
          <a:cs typeface="+mn-cs"/>
        </a:defRPr>
      </a:lvl6pPr>
      <a:lvl7pPr marL="3422202" algn="l" defTabSz="1140732" rtl="0" eaLnBrk="1" latinLnBrk="0" hangingPunct="1">
        <a:defRPr sz="2300" kern="1200">
          <a:solidFill>
            <a:schemeClr val="tx1"/>
          </a:solidFill>
          <a:latin typeface="+mn-lt"/>
          <a:ea typeface="+mn-ea"/>
          <a:cs typeface="+mn-cs"/>
        </a:defRPr>
      </a:lvl7pPr>
      <a:lvl8pPr marL="3992569" algn="l" defTabSz="1140732" rtl="0" eaLnBrk="1" latinLnBrk="0" hangingPunct="1">
        <a:defRPr sz="2300" kern="1200">
          <a:solidFill>
            <a:schemeClr val="tx1"/>
          </a:solidFill>
          <a:latin typeface="+mn-lt"/>
          <a:ea typeface="+mn-ea"/>
          <a:cs typeface="+mn-cs"/>
        </a:defRPr>
      </a:lvl8pPr>
      <a:lvl9pPr marL="4562937" algn="l" defTabSz="1140732"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181818"/>
            </a:gs>
            <a:gs pos="50000">
              <a:srgbClr val="181818"/>
            </a:gs>
            <a:gs pos="100000">
              <a:srgbClr val="1D2E48"/>
            </a:gs>
          </a:gsLst>
          <a:lin ang="5400000" scaled="0"/>
        </a:gradFill>
        <a:effectLst/>
      </p:bgPr>
    </p:bg>
    <p:spTree>
      <p:nvGrpSpPr>
        <p:cNvPr id="1" name=""/>
        <p:cNvGrpSpPr/>
        <p:nvPr/>
      </p:nvGrpSpPr>
      <p:grpSpPr>
        <a:xfrm>
          <a:off x="0" y="0"/>
          <a:ext cx="0" cy="0"/>
          <a:chOff x="0" y="0"/>
          <a:chExt cx="0" cy="0"/>
        </a:xfrm>
      </p:grpSpPr>
      <p:pic>
        <p:nvPicPr>
          <p:cNvPr id="9" name="Picture 6" descr="home_page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10058400" cy="7772401"/>
          </a:xfrm>
          <a:prstGeom prst="rect">
            <a:avLst/>
          </a:prstGeom>
          <a:noFill/>
          <a:ln w="9525">
            <a:noFill/>
            <a:miter lim="800000"/>
            <a:headEnd/>
            <a:tailEnd/>
          </a:ln>
          <a:effectLst>
            <a:outerShdw blurRad="50800" dist="50800" dir="5400000" algn="ctr" rotWithShape="0">
              <a:srgbClr val="000000">
                <a:alpha val="46000"/>
              </a:srgbClr>
            </a:outerShdw>
          </a:effectLst>
        </p:spPr>
      </p:pic>
      <p:sp>
        <p:nvSpPr>
          <p:cNvPr id="8" name="Rectangle 7"/>
          <p:cNvSpPr/>
          <p:nvPr/>
        </p:nvSpPr>
        <p:spPr>
          <a:xfrm>
            <a:off x="0" y="0"/>
            <a:ext cx="10058400" cy="7772400"/>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05" tIns="35653" rIns="71305" bIns="35653" rtlCol="0" anchor="ctr"/>
          <a:lstStyle/>
          <a:p>
            <a:pPr algn="l"/>
            <a:endParaRPr lang="en-US" sz="1400" dirty="0" err="1" smtClean="0">
              <a:solidFill>
                <a:schemeClr val="tx1"/>
              </a:solidFill>
            </a:endParaRPr>
          </a:p>
        </p:txBody>
      </p:sp>
      <p:sp>
        <p:nvSpPr>
          <p:cNvPr id="6" name="TextBox 5"/>
          <p:cNvSpPr txBox="1"/>
          <p:nvPr/>
        </p:nvSpPr>
        <p:spPr>
          <a:xfrm>
            <a:off x="1211812" y="1587426"/>
            <a:ext cx="8385578" cy="2295734"/>
          </a:xfrm>
          <a:prstGeom prst="rect">
            <a:avLst/>
          </a:prstGeom>
          <a:noFill/>
        </p:spPr>
        <p:txBody>
          <a:bodyPr wrap="square" lIns="101862" tIns="50931" rIns="101862" bIns="50931" rtlCol="0">
            <a:spAutoFit/>
          </a:bodyPr>
          <a:lstStyle/>
          <a:p>
            <a:pPr marL="401061" indent="-401061" algn="l" defTabSz="1018513" rtl="0" fontAlgn="base">
              <a:spcBef>
                <a:spcPts val="2106"/>
              </a:spcBef>
              <a:spcAft>
                <a:spcPct val="0"/>
              </a:spcAft>
              <a:buFont typeface="+mj-lt"/>
              <a:buAutoNum type="arabicPeriod"/>
              <a:defRPr/>
            </a:pPr>
            <a:r>
              <a:rPr lang="en-US" sz="3500" b="1" kern="1200" dirty="0" smtClean="0">
                <a:solidFill>
                  <a:schemeClr val="bg1"/>
                </a:solidFill>
                <a:latin typeface="Calibri" pitchFamily="34" charset="0"/>
                <a:ea typeface="+mn-ea"/>
                <a:cs typeface="Calibri" pitchFamily="34" charset="0"/>
              </a:rPr>
              <a:t>Chapter conclusion</a:t>
            </a:r>
          </a:p>
          <a:p>
            <a:pPr marL="401061" indent="-401061" algn="l" defTabSz="1018513" rtl="0" fontAlgn="base">
              <a:spcBef>
                <a:spcPts val="2106"/>
              </a:spcBef>
              <a:spcAft>
                <a:spcPct val="0"/>
              </a:spcAft>
              <a:buFont typeface="+mj-lt"/>
              <a:buAutoNum type="arabicPeriod"/>
              <a:defRPr/>
            </a:pPr>
            <a:r>
              <a:rPr lang="en-US" sz="3500" b="1" kern="1200" baseline="0" dirty="0" smtClean="0">
                <a:solidFill>
                  <a:schemeClr val="bg1"/>
                </a:solidFill>
                <a:latin typeface="Calibri" pitchFamily="34" charset="0"/>
                <a:ea typeface="+mn-ea"/>
                <a:cs typeface="Calibri" pitchFamily="34" charset="0"/>
              </a:rPr>
              <a:t>Chapter conclusion</a:t>
            </a:r>
          </a:p>
          <a:p>
            <a:pPr marL="401061" indent="-401061" algn="l" defTabSz="1018513" rtl="0" fontAlgn="base">
              <a:spcBef>
                <a:spcPts val="2106"/>
              </a:spcBef>
              <a:spcAft>
                <a:spcPct val="0"/>
              </a:spcAft>
              <a:buFont typeface="+mj-lt"/>
              <a:buAutoNum type="arabicPeriod"/>
              <a:defRPr/>
            </a:pPr>
            <a:r>
              <a:rPr lang="en-US" sz="3500" b="1" kern="1200" baseline="0" dirty="0" smtClean="0">
                <a:solidFill>
                  <a:schemeClr val="bg1"/>
                </a:solidFill>
                <a:latin typeface="Calibri" pitchFamily="34" charset="0"/>
                <a:ea typeface="+mn-ea"/>
                <a:cs typeface="Calibri" pitchFamily="34" charset="0"/>
              </a:rPr>
              <a:t>Chapter conclusion</a:t>
            </a:r>
          </a:p>
        </p:txBody>
      </p:sp>
      <p:pic>
        <p:nvPicPr>
          <p:cNvPr id="16" name="Picture 6" descr="home_page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7304626"/>
            <a:ext cx="10058400" cy="467783"/>
          </a:xfrm>
          <a:prstGeom prst="rect">
            <a:avLst/>
          </a:prstGeom>
          <a:noFill/>
          <a:ln w="9525">
            <a:noFill/>
            <a:miter lim="800000"/>
            <a:headEnd/>
            <a:tailEnd/>
          </a:ln>
        </p:spPr>
      </p:pic>
      <p:pic>
        <p:nvPicPr>
          <p:cNvPr id="17" name="Picture 2" descr="C:\Users\Dietman.Grimm\Pictures\TULOGO_2C_150X217 - no slogan.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 y="7305331"/>
            <a:ext cx="2242497" cy="467077"/>
          </a:xfrm>
          <a:prstGeom prst="rect">
            <a:avLst/>
          </a:prstGeom>
          <a:noFill/>
        </p:spPr>
      </p:pic>
      <p:sp>
        <p:nvSpPr>
          <p:cNvPr id="11" name="Rectangle 3"/>
          <p:cNvSpPr txBox="1">
            <a:spLocks noChangeArrowheads="1"/>
          </p:cNvSpPr>
          <p:nvPr/>
        </p:nvSpPr>
        <p:spPr bwMode="auto">
          <a:xfrm>
            <a:off x="320043" y="0"/>
            <a:ext cx="9491472" cy="1361970"/>
          </a:xfrm>
          <a:prstGeom prst="rect">
            <a:avLst/>
          </a:prstGeom>
          <a:noFill/>
          <a:ln w="9525">
            <a:noFill/>
            <a:miter lim="800000"/>
            <a:headEnd/>
            <a:tailEnd/>
          </a:ln>
        </p:spPr>
        <p:txBody>
          <a:bodyPr vert="horz" wrap="square" lIns="114073" tIns="57038" rIns="114073" bIns="57038" numCol="1" anchor="ctr" anchorCtr="0" compatLnSpc="1">
            <a:prstTxWarp prst="textNoShape">
              <a:avLst/>
            </a:prstTxWarp>
            <a:noAutofit/>
          </a:bodyPr>
          <a:lstStyle>
            <a:lvl1pPr algn="l">
              <a:defRPr sz="4800" b="1">
                <a:solidFill>
                  <a:schemeClr val="bg1"/>
                </a:solidFill>
                <a:latin typeface="Calibri" pitchFamily="34" charset="0"/>
                <a:cs typeface="Calibri" pitchFamily="34" charset="0"/>
              </a:defRPr>
            </a:lvl1pPr>
          </a:lstStyle>
          <a:p>
            <a:pPr marL="0" marR="0" lvl="0" indent="0" algn="l" defTabSz="1140732" rtl="0" eaLnBrk="1" fontAlgn="auto" latinLnBrk="0" hangingPunct="1">
              <a:lnSpc>
                <a:spcPct val="100000"/>
              </a:lnSpc>
              <a:spcBef>
                <a:spcPct val="0"/>
              </a:spcBef>
              <a:spcAft>
                <a:spcPts val="0"/>
              </a:spcAft>
              <a:buClrTx/>
              <a:buSzTx/>
              <a:buFontTx/>
              <a:buNone/>
              <a:tabLst/>
              <a:defRPr/>
            </a:pPr>
            <a:r>
              <a:rPr kumimoji="0" lang="en-US" sz="3700" b="1" i="0" u="none" strike="noStrike" kern="1200" cap="none" spc="0" normalizeH="0" baseline="0" noProof="0" dirty="0" smtClean="0">
                <a:ln>
                  <a:noFill/>
                </a:ln>
                <a:solidFill>
                  <a:schemeClr val="bg1"/>
                </a:solidFill>
                <a:effectLst/>
                <a:uLnTx/>
                <a:uFillTx/>
                <a:latin typeface="Calibri" pitchFamily="34" charset="0"/>
                <a:ea typeface="+mj-ea"/>
                <a:cs typeface="Calibri" pitchFamily="34" charset="0"/>
              </a:rPr>
              <a:t>Conclusions</a:t>
            </a:r>
          </a:p>
        </p:txBody>
      </p:sp>
    </p:spTree>
  </p:cSld>
  <p:clrMap bg1="lt1" tx1="dk1" bg2="lt2" tx2="dk2" accent1="accent1" accent2="accent2" accent3="accent3" accent4="accent4" accent5="accent5" accent6="accent6" hlink="hlink" folHlink="folHlink"/>
  <p:sldLayoutIdLst>
    <p:sldLayoutId id="2147484409" r:id="rId1"/>
  </p:sldLayoutIdLst>
  <p:hf hdr="0" ftr="0" dt="0"/>
  <p:txStyles>
    <p:titleStyle>
      <a:lvl1pPr algn="l" defTabSz="1140732" rtl="0" eaLnBrk="1" latinLnBrk="0" hangingPunct="1">
        <a:spcBef>
          <a:spcPct val="0"/>
        </a:spcBef>
        <a:buNone/>
        <a:defRPr sz="3099" b="1" kern="1200">
          <a:solidFill>
            <a:srgbClr val="E6E6E6"/>
          </a:solidFill>
          <a:latin typeface="+mj-lt"/>
          <a:ea typeface="+mj-ea"/>
          <a:cs typeface="+mj-cs"/>
        </a:defRPr>
      </a:lvl1pPr>
    </p:titleStyle>
    <p:bodyStyle>
      <a:lvl1pPr marL="427775" indent="-427775" algn="l" defTabSz="1140732"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26847" indent="-356479" algn="l" defTabSz="1140732"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25918" indent="-285184" algn="l" defTabSz="1140732"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996284"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66651"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37018"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07385"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77752"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48120" indent="-285184" algn="l" defTabSz="1140732"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0732" rtl="0" eaLnBrk="1" latinLnBrk="0" hangingPunct="1">
        <a:defRPr sz="2300" kern="1200">
          <a:solidFill>
            <a:schemeClr val="tx1"/>
          </a:solidFill>
          <a:latin typeface="+mn-lt"/>
          <a:ea typeface="+mn-ea"/>
          <a:cs typeface="+mn-cs"/>
        </a:defRPr>
      </a:lvl1pPr>
      <a:lvl2pPr marL="570367" algn="l" defTabSz="1140732" rtl="0" eaLnBrk="1" latinLnBrk="0" hangingPunct="1">
        <a:defRPr sz="2300" kern="1200">
          <a:solidFill>
            <a:schemeClr val="tx1"/>
          </a:solidFill>
          <a:latin typeface="+mn-lt"/>
          <a:ea typeface="+mn-ea"/>
          <a:cs typeface="+mn-cs"/>
        </a:defRPr>
      </a:lvl2pPr>
      <a:lvl3pPr marL="1140732" algn="l" defTabSz="1140732" rtl="0" eaLnBrk="1" latinLnBrk="0" hangingPunct="1">
        <a:defRPr sz="2300" kern="1200">
          <a:solidFill>
            <a:schemeClr val="tx1"/>
          </a:solidFill>
          <a:latin typeface="+mn-lt"/>
          <a:ea typeface="+mn-ea"/>
          <a:cs typeface="+mn-cs"/>
        </a:defRPr>
      </a:lvl3pPr>
      <a:lvl4pPr marL="1711101" algn="l" defTabSz="1140732" rtl="0" eaLnBrk="1" latinLnBrk="0" hangingPunct="1">
        <a:defRPr sz="2300" kern="1200">
          <a:solidFill>
            <a:schemeClr val="tx1"/>
          </a:solidFill>
          <a:latin typeface="+mn-lt"/>
          <a:ea typeface="+mn-ea"/>
          <a:cs typeface="+mn-cs"/>
        </a:defRPr>
      </a:lvl4pPr>
      <a:lvl5pPr marL="2281468" algn="l" defTabSz="1140732" rtl="0" eaLnBrk="1" latinLnBrk="0" hangingPunct="1">
        <a:defRPr sz="2300" kern="1200">
          <a:solidFill>
            <a:schemeClr val="tx1"/>
          </a:solidFill>
          <a:latin typeface="+mn-lt"/>
          <a:ea typeface="+mn-ea"/>
          <a:cs typeface="+mn-cs"/>
        </a:defRPr>
      </a:lvl5pPr>
      <a:lvl6pPr marL="2851833" algn="l" defTabSz="1140732" rtl="0" eaLnBrk="1" latinLnBrk="0" hangingPunct="1">
        <a:defRPr sz="2300" kern="1200">
          <a:solidFill>
            <a:schemeClr val="tx1"/>
          </a:solidFill>
          <a:latin typeface="+mn-lt"/>
          <a:ea typeface="+mn-ea"/>
          <a:cs typeface="+mn-cs"/>
        </a:defRPr>
      </a:lvl6pPr>
      <a:lvl7pPr marL="3422202" algn="l" defTabSz="1140732" rtl="0" eaLnBrk="1" latinLnBrk="0" hangingPunct="1">
        <a:defRPr sz="2300" kern="1200">
          <a:solidFill>
            <a:schemeClr val="tx1"/>
          </a:solidFill>
          <a:latin typeface="+mn-lt"/>
          <a:ea typeface="+mn-ea"/>
          <a:cs typeface="+mn-cs"/>
        </a:defRPr>
      </a:lvl7pPr>
      <a:lvl8pPr marL="3992569" algn="l" defTabSz="1140732" rtl="0" eaLnBrk="1" latinLnBrk="0" hangingPunct="1">
        <a:defRPr sz="2300" kern="1200">
          <a:solidFill>
            <a:schemeClr val="tx1"/>
          </a:solidFill>
          <a:latin typeface="+mn-lt"/>
          <a:ea typeface="+mn-ea"/>
          <a:cs typeface="+mn-cs"/>
        </a:defRPr>
      </a:lvl8pPr>
      <a:lvl9pPr marL="4562937" algn="l" defTabSz="1140732"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254240"/>
            <a:ext cx="1005840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7178891"/>
            <a:ext cx="10058401" cy="747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5256" y="324819"/>
            <a:ext cx="8298180" cy="1644191"/>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05255" y="2091832"/>
            <a:ext cx="8298181" cy="4559808"/>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05258" y="7321092"/>
            <a:ext cx="2039623" cy="413808"/>
          </a:xfrm>
          <a:prstGeom prst="rect">
            <a:avLst/>
          </a:prstGeom>
        </p:spPr>
        <p:txBody>
          <a:bodyPr vert="horz" lIns="91440" tIns="45720" rIns="91440" bIns="45720" rtlCol="0" anchor="ctr"/>
          <a:lstStyle>
            <a:lvl1pPr algn="l">
              <a:defRPr sz="990">
                <a:solidFill>
                  <a:srgbClr val="FFFFFF"/>
                </a:solidFill>
              </a:defRPr>
            </a:lvl1pPr>
          </a:lstStyle>
          <a:p>
            <a:fld id="{96DFF08F-DC6B-4601-B491-B0F83F6DD2DA}" type="datetimeFigureOut">
              <a:rPr lang="en-US" dirty="0"/>
              <a:pPr/>
              <a:t>2/20/2020</a:t>
            </a:fld>
            <a:endParaRPr lang="en-US" dirty="0"/>
          </a:p>
        </p:txBody>
      </p:sp>
      <p:sp>
        <p:nvSpPr>
          <p:cNvPr id="5" name="Footer Placeholder 4"/>
          <p:cNvSpPr>
            <a:spLocks noGrp="1"/>
          </p:cNvSpPr>
          <p:nvPr>
            <p:ph type="ftr" sz="quarter" idx="3"/>
          </p:nvPr>
        </p:nvSpPr>
        <p:spPr>
          <a:xfrm>
            <a:off x="3041104" y="7321092"/>
            <a:ext cx="3978813" cy="413808"/>
          </a:xfrm>
          <a:prstGeom prst="rect">
            <a:avLst/>
          </a:prstGeom>
        </p:spPr>
        <p:txBody>
          <a:bodyPr vert="horz" lIns="91440" tIns="45720" rIns="91440" bIns="45720" rtlCol="0" anchor="ctr"/>
          <a:lstStyle>
            <a:lvl1pPr algn="ctr">
              <a:defRPr sz="99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167879" y="7321092"/>
            <a:ext cx="1082421" cy="413808"/>
          </a:xfrm>
          <a:prstGeom prst="rect">
            <a:avLst/>
          </a:prstGeom>
        </p:spPr>
        <p:txBody>
          <a:bodyPr vert="horz" lIns="91440" tIns="45720" rIns="91440" bIns="45720" rtlCol="0" anchor="ctr"/>
          <a:lstStyle>
            <a:lvl1pPr algn="r">
              <a:defRPr sz="1155">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984664" y="1969558"/>
            <a:ext cx="822274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025073"/>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 id="2147484455" r:id="rId12"/>
    <p:sldLayoutId id="2147484456" r:id="rId13"/>
  </p:sldLayoutIdLst>
  <p:hf hdr="0" ftr="0" dt="0"/>
  <p:txStyles>
    <p:titleStyle>
      <a:lvl1pPr algn="l" defTabSz="1005840" rtl="0" eaLnBrk="1" latinLnBrk="0" hangingPunct="1">
        <a:lnSpc>
          <a:spcPct val="85000"/>
        </a:lnSpc>
        <a:spcBef>
          <a:spcPct val="0"/>
        </a:spcBef>
        <a:buNone/>
        <a:defRPr sz="5280" kern="1200" spc="-55" baseline="0">
          <a:solidFill>
            <a:schemeClr val="tx1">
              <a:lumMod val="75000"/>
              <a:lumOff val="25000"/>
            </a:schemeClr>
          </a:solidFill>
          <a:latin typeface="+mj-lt"/>
          <a:ea typeface="+mj-ea"/>
          <a:cs typeface="+mj-cs"/>
        </a:defRPr>
      </a:lvl1pPr>
    </p:titleStyle>
    <p:bodyStyle>
      <a:lvl1pPr marL="100584" indent="-100584" algn="l" defTabSz="1005840" rtl="0" eaLnBrk="1" latinLnBrk="0" hangingPunct="1">
        <a:lnSpc>
          <a:spcPct val="90000"/>
        </a:lnSpc>
        <a:spcBef>
          <a:spcPts val="1320"/>
        </a:spcBef>
        <a:spcAft>
          <a:spcPts val="220"/>
        </a:spcAft>
        <a:buClr>
          <a:schemeClr val="accent1"/>
        </a:buClr>
        <a:buSzPct val="100000"/>
        <a:buFont typeface="Calibri" panose="020F0502020204030204" pitchFamily="34" charset="0"/>
        <a:buChar char=" "/>
        <a:defRPr sz="2200" kern="1200">
          <a:solidFill>
            <a:schemeClr val="tx1">
              <a:lumMod val="75000"/>
              <a:lumOff val="25000"/>
            </a:schemeClr>
          </a:solidFill>
          <a:latin typeface="+mn-lt"/>
          <a:ea typeface="+mn-ea"/>
          <a:cs typeface="+mn-cs"/>
        </a:defRPr>
      </a:lvl1pPr>
      <a:lvl2pPr marL="422453" indent="-201168" algn="l" defTabSz="1005840" rtl="0" eaLnBrk="1" latinLnBrk="0" hangingPunct="1">
        <a:lnSpc>
          <a:spcPct val="90000"/>
        </a:lnSpc>
        <a:spcBef>
          <a:spcPts val="220"/>
        </a:spcBef>
        <a:spcAft>
          <a:spcPts val="440"/>
        </a:spcAft>
        <a:buClr>
          <a:schemeClr val="accent1"/>
        </a:buClr>
        <a:buFont typeface="Calibri" pitchFamily="34" charset="0"/>
        <a:buChar char="◦"/>
        <a:defRPr sz="1980" kern="1200">
          <a:solidFill>
            <a:schemeClr val="tx1">
              <a:lumMod val="75000"/>
              <a:lumOff val="25000"/>
            </a:schemeClr>
          </a:solidFill>
          <a:latin typeface="+mn-lt"/>
          <a:ea typeface="+mn-ea"/>
          <a:cs typeface="+mn-cs"/>
        </a:defRPr>
      </a:lvl2pPr>
      <a:lvl3pPr marL="623621"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3pPr>
      <a:lvl4pPr marL="824789"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4pPr>
      <a:lvl5pPr marL="1025957"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5pPr>
      <a:lvl6pPr marL="121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6pPr>
      <a:lvl7pPr marL="143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7pPr>
      <a:lvl8pPr marL="165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8pPr>
      <a:lvl9pPr marL="187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7542" y="3181203"/>
            <a:ext cx="8132139" cy="1491338"/>
          </a:xfrm>
        </p:spPr>
        <p:txBody>
          <a:bodyPr>
            <a:noAutofit/>
          </a:bodyPr>
          <a:lstStyle/>
          <a:p>
            <a:r>
              <a:rPr lang="en-US" sz="11500" b="1" i="1" dirty="0" smtClean="0">
                <a:solidFill>
                  <a:schemeClr val="accent2"/>
                </a:solidFill>
              </a:rPr>
              <a:t/>
            </a:r>
            <a:br>
              <a:rPr lang="en-US" sz="11500" b="1" i="1" dirty="0" smtClean="0">
                <a:solidFill>
                  <a:schemeClr val="accent2"/>
                </a:solidFill>
              </a:rPr>
            </a:br>
            <a:r>
              <a:rPr lang="en-US" sz="3600" b="1" i="1" dirty="0" smtClean="0">
                <a:solidFill>
                  <a:schemeClr val="tx2"/>
                </a:solidFill>
                <a:latin typeface="+mn-lt"/>
              </a:rPr>
              <a:t>Conserving and Restoring West  Virginia’s Exceptional Rivers and Streams since 1989</a:t>
            </a:r>
            <a:endParaRPr lang="en-US" sz="5400" b="1" i="1" dirty="0">
              <a:solidFill>
                <a:schemeClr val="tx2"/>
              </a:solidFill>
              <a:latin typeface="+mn-lt"/>
            </a:endParaRPr>
          </a:p>
        </p:txBody>
      </p:sp>
      <p:sp>
        <p:nvSpPr>
          <p:cNvPr id="3" name="Subtitle 2"/>
          <p:cNvSpPr>
            <a:spLocks noGrp="1"/>
          </p:cNvSpPr>
          <p:nvPr>
            <p:ph type="subTitle" idx="1"/>
          </p:nvPr>
        </p:nvSpPr>
        <p:spPr/>
        <p:txBody>
          <a:bodyPr>
            <a:normAutofit/>
          </a:bodyPr>
          <a:lstStyle/>
          <a:p>
            <a:r>
              <a:rPr lang="en-US" sz="2000" dirty="0" smtClean="0">
                <a:solidFill>
                  <a:schemeClr val="accent6"/>
                </a:solidFill>
              </a:rPr>
              <a:t>Chesapeake Bay citizens advisory committee</a:t>
            </a:r>
          </a:p>
          <a:p>
            <a:r>
              <a:rPr lang="en-US" sz="2000" dirty="0" smtClean="0">
                <a:solidFill>
                  <a:schemeClr val="accent6"/>
                </a:solidFill>
              </a:rPr>
              <a:t>Thursday, February 20</a:t>
            </a:r>
            <a:r>
              <a:rPr lang="en-US" sz="2000" baseline="30000" dirty="0" smtClean="0">
                <a:solidFill>
                  <a:schemeClr val="accent6"/>
                </a:solidFill>
              </a:rPr>
              <a:t>th</a:t>
            </a:r>
            <a:r>
              <a:rPr lang="en-US" sz="2000" dirty="0" smtClean="0">
                <a:solidFill>
                  <a:schemeClr val="accent6"/>
                </a:solidFill>
              </a:rPr>
              <a:t>, 2020</a:t>
            </a:r>
            <a:endParaRPr lang="en-US" sz="2000" dirty="0">
              <a:solidFill>
                <a:schemeClr val="accent6"/>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349" y="1408322"/>
            <a:ext cx="8149373" cy="1772881"/>
          </a:xfrm>
          <a:prstGeom prst="rect">
            <a:avLst/>
          </a:prstGeom>
        </p:spPr>
      </p:pic>
    </p:spTree>
    <p:extLst>
      <p:ext uri="{BB962C8B-B14F-4D97-AF65-F5344CB8AC3E}">
        <p14:creationId xmlns:p14="http://schemas.microsoft.com/office/powerpoint/2010/main" val="2260440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t="4525"/>
          <a:stretch/>
        </p:blipFill>
        <p:spPr bwMode="auto">
          <a:xfrm>
            <a:off x="-476695" y="0"/>
            <a:ext cx="10535100"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2951" y="754562"/>
            <a:ext cx="5638800" cy="1523238"/>
          </a:xfrm>
          <a:prstGeom prst="rect">
            <a:avLst/>
          </a:prstGeom>
          <a:noFill/>
        </p:spPr>
        <p:txBody>
          <a:bodyPr wrap="square" rtlCol="0">
            <a:spAutoFit/>
          </a:bodyPr>
          <a:lstStyle/>
          <a:p>
            <a:pPr>
              <a:spcBef>
                <a:spcPts val="600"/>
              </a:spcBef>
            </a:pPr>
            <a:r>
              <a:rPr lang="en-US" sz="4399" b="1" dirty="0">
                <a:solidFill>
                  <a:schemeClr val="bg1"/>
                </a:solidFill>
                <a:latin typeface="+mj-lt"/>
              </a:rPr>
              <a:t>Inspiring Stories</a:t>
            </a:r>
          </a:p>
          <a:p>
            <a:pPr>
              <a:spcBef>
                <a:spcPts val="600"/>
              </a:spcBef>
            </a:pPr>
            <a:r>
              <a:rPr lang="en-US" sz="4399" b="1" dirty="0">
                <a:solidFill>
                  <a:schemeClr val="bg1"/>
                </a:solidFill>
                <a:latin typeface="+mj-lt"/>
              </a:rPr>
              <a:t>Imagining Tomorrow</a:t>
            </a:r>
          </a:p>
        </p:txBody>
      </p:sp>
    </p:spTree>
    <p:extLst>
      <p:ext uri="{BB962C8B-B14F-4D97-AF65-F5344CB8AC3E}">
        <p14:creationId xmlns:p14="http://schemas.microsoft.com/office/powerpoint/2010/main" val="1496286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uty Shot New River - Kent Mas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670" y="0"/>
            <a:ext cx="11047791" cy="7772400"/>
          </a:xfrm>
          <a:prstGeom prst="rect">
            <a:avLst/>
          </a:prstGeom>
        </p:spPr>
      </p:pic>
      <p:sp>
        <p:nvSpPr>
          <p:cNvPr id="4" name="TextBox 3"/>
          <p:cNvSpPr txBox="1"/>
          <p:nvPr/>
        </p:nvSpPr>
        <p:spPr>
          <a:xfrm>
            <a:off x="742951" y="754562"/>
            <a:ext cx="5638800" cy="769313"/>
          </a:xfrm>
          <a:prstGeom prst="rect">
            <a:avLst/>
          </a:prstGeom>
          <a:noFill/>
        </p:spPr>
        <p:txBody>
          <a:bodyPr wrap="square" rtlCol="0">
            <a:spAutoFit/>
          </a:bodyPr>
          <a:lstStyle/>
          <a:p>
            <a:pPr>
              <a:spcBef>
                <a:spcPts val="600"/>
              </a:spcBef>
            </a:pPr>
            <a:r>
              <a:rPr lang="en-US" sz="4399" b="1" dirty="0" smtClean="0">
                <a:solidFill>
                  <a:schemeClr val="bg1"/>
                </a:solidFill>
                <a:latin typeface="+mj-lt"/>
              </a:rPr>
              <a:t>Defending Public Lands</a:t>
            </a:r>
            <a:endParaRPr lang="en-US" sz="4399" b="1" dirty="0">
              <a:solidFill>
                <a:schemeClr val="bg1"/>
              </a:solidFill>
              <a:latin typeface="+mj-lt"/>
            </a:endParaRPr>
          </a:p>
        </p:txBody>
      </p:sp>
    </p:spTree>
    <p:extLst>
      <p:ext uri="{BB962C8B-B14F-4D97-AF65-F5344CB8AC3E}">
        <p14:creationId xmlns:p14="http://schemas.microsoft.com/office/powerpoint/2010/main" val="654301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747CE4-249D-4802-9FFD-07642423700A}" type="slidenum">
              <a:rPr lang="en-US" smtClean="0"/>
              <a:t>12</a:t>
            </a:fld>
            <a:endParaRPr lang="en-US"/>
          </a:p>
        </p:txBody>
      </p:sp>
      <p:pic>
        <p:nvPicPr>
          <p:cNvPr id="10242" name="52D569D6-CA54-413D-B26D-BDA347DFBCFB" descr="01B89E1B-1F58-499A-BD22-4A4E4E708FF7@hsd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52" y="0"/>
            <a:ext cx="12096722" cy="821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83463" y="361158"/>
            <a:ext cx="5638800" cy="1446293"/>
          </a:xfrm>
          <a:prstGeom prst="rect">
            <a:avLst/>
          </a:prstGeom>
          <a:noFill/>
        </p:spPr>
        <p:txBody>
          <a:bodyPr wrap="square" rtlCol="0">
            <a:spAutoFit/>
          </a:bodyPr>
          <a:lstStyle/>
          <a:p>
            <a:pPr>
              <a:spcBef>
                <a:spcPts val="600"/>
              </a:spcBef>
            </a:pPr>
            <a:r>
              <a:rPr lang="en-US" sz="4399" b="1" dirty="0" smtClean="0">
                <a:solidFill>
                  <a:schemeClr val="bg1"/>
                </a:solidFill>
                <a:latin typeface="+mj-lt"/>
              </a:rPr>
              <a:t>Appreciating our             rivers &amp; streams!</a:t>
            </a:r>
            <a:endParaRPr lang="en-US" sz="4399" b="1" dirty="0">
              <a:solidFill>
                <a:schemeClr val="bg1"/>
              </a:solidFill>
              <a:latin typeface="+mj-lt"/>
            </a:endParaRPr>
          </a:p>
        </p:txBody>
      </p:sp>
    </p:spTree>
    <p:extLst>
      <p:ext uri="{BB962C8B-B14F-4D97-AF65-F5344CB8AC3E}">
        <p14:creationId xmlns:p14="http://schemas.microsoft.com/office/powerpoint/2010/main" val="3792825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morgancountyusa.org/wp-content/uploads/2014/01/water-1024x76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 y="-960909"/>
            <a:ext cx="10737277" cy="9577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941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dom and muddy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0058400" cy="777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5212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in water li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383" y="0"/>
            <a:ext cx="11390338" cy="7772400"/>
          </a:xfrm>
          <a:prstGeom prst="rect">
            <a:avLst/>
          </a:prstGeom>
        </p:spPr>
      </p:pic>
    </p:spTree>
    <p:extLst>
      <p:ext uri="{BB962C8B-B14F-4D97-AF65-F5344CB8AC3E}">
        <p14:creationId xmlns:p14="http://schemas.microsoft.com/office/powerpoint/2010/main" val="949040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ED\Dropbox\rivers coalition\Headwaters files\Headwaters Images\Angie Rosser House public foru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12823" y="0"/>
            <a:ext cx="12808489"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406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D668291B-D208-4E4A-81F4-584774FBDFD3" descr="B1164F88-8141-439A-A9A0-72C88CACC0F2@nomadi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5274" y="0"/>
            <a:ext cx="11323674" cy="778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160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1" y="-17147"/>
            <a:ext cx="7789548" cy="7789548"/>
          </a:xfrm>
          <a:prstGeom prst="rect">
            <a:avLst/>
          </a:prstGeom>
        </p:spPr>
      </p:pic>
    </p:spTree>
    <p:extLst>
      <p:ext uri="{BB962C8B-B14F-4D97-AF65-F5344CB8AC3E}">
        <p14:creationId xmlns:p14="http://schemas.microsoft.com/office/powerpoint/2010/main" val="3800557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vrivers human healthy water quality stand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839" y="2106245"/>
            <a:ext cx="8170596" cy="566615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905255" y="575151"/>
            <a:ext cx="8298180" cy="907081"/>
          </a:xfrm>
        </p:spPr>
        <p:txBody>
          <a:bodyPr/>
          <a:lstStyle/>
          <a:p>
            <a:r>
              <a:rPr lang="en-US" dirty="0" smtClean="0"/>
              <a:t>2020 Legislative Priorities</a:t>
            </a:r>
            <a:endParaRPr lang="en-US" dirty="0"/>
          </a:p>
        </p:txBody>
      </p:sp>
      <p:sp>
        <p:nvSpPr>
          <p:cNvPr id="9" name="Content Placeholder 2"/>
          <p:cNvSpPr>
            <a:spLocks noGrp="1"/>
          </p:cNvSpPr>
          <p:nvPr>
            <p:ph idx="1"/>
          </p:nvPr>
        </p:nvSpPr>
        <p:spPr>
          <a:xfrm>
            <a:off x="905255" y="1482232"/>
            <a:ext cx="8848345" cy="524368"/>
          </a:xfrm>
        </p:spPr>
        <p:txBody>
          <a:bodyPr>
            <a:normAutofit/>
          </a:bodyPr>
          <a:lstStyle/>
          <a:p>
            <a:r>
              <a:rPr lang="en-US" sz="2800" b="1" dirty="0" smtClean="0"/>
              <a:t>Water Quality Standards </a:t>
            </a:r>
            <a:r>
              <a:rPr lang="en-US" sz="2800" dirty="0" smtClean="0"/>
              <a:t>– updating Human Health Criteria</a:t>
            </a:r>
            <a:endParaRPr lang="en-US" sz="2800" dirty="0"/>
          </a:p>
        </p:txBody>
      </p:sp>
    </p:spTree>
    <p:extLst>
      <p:ext uri="{BB962C8B-B14F-4D97-AF65-F5344CB8AC3E}">
        <p14:creationId xmlns:p14="http://schemas.microsoft.com/office/powerpoint/2010/main" val="841457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i have a chainsaw the off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873" y="-42152"/>
            <a:ext cx="11873775" cy="781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2724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5" y="575151"/>
            <a:ext cx="8298180" cy="907081"/>
          </a:xfrm>
        </p:spPr>
        <p:txBody>
          <a:bodyPr/>
          <a:lstStyle/>
          <a:p>
            <a:r>
              <a:rPr lang="en-US" dirty="0" smtClean="0"/>
              <a:t>2020 Legislative Priorities</a:t>
            </a:r>
            <a:endParaRPr lang="en-US" dirty="0"/>
          </a:p>
        </p:txBody>
      </p:sp>
      <p:sp>
        <p:nvSpPr>
          <p:cNvPr id="3" name="Content Placeholder 2"/>
          <p:cNvSpPr>
            <a:spLocks noGrp="1"/>
          </p:cNvSpPr>
          <p:nvPr>
            <p:ph idx="1"/>
          </p:nvPr>
        </p:nvSpPr>
        <p:spPr>
          <a:xfrm>
            <a:off x="905255" y="1482232"/>
            <a:ext cx="8848345" cy="4559808"/>
          </a:xfrm>
        </p:spPr>
        <p:txBody>
          <a:bodyPr>
            <a:normAutofit/>
          </a:bodyPr>
          <a:lstStyle/>
          <a:p>
            <a:r>
              <a:rPr lang="en-US" sz="2800" b="1" dirty="0" smtClean="0"/>
              <a:t>Water Quality Standards </a:t>
            </a:r>
            <a:r>
              <a:rPr lang="en-US" sz="2800" dirty="0" smtClean="0"/>
              <a:t>– PFAS &amp; Clean Drinking Water Act</a:t>
            </a:r>
            <a:endParaRPr lang="en-US" sz="2800" dirty="0"/>
          </a:p>
        </p:txBody>
      </p:sp>
      <p:pic>
        <p:nvPicPr>
          <p:cNvPr id="5" name="Picture 6" descr="https://wvrivers.org/wp-content/uploads/2020/02/press-conf-2-1210x4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2554887"/>
            <a:ext cx="11525250"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121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hoose clean water coal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773" y="0"/>
            <a:ext cx="13264896"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13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747CE4-249D-4802-9FFD-07642423700A}" type="slidenum">
              <a:rPr lang="en-US" smtClean="0"/>
              <a:t>22</a:t>
            </a:fld>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b="26997"/>
          <a:stretch/>
        </p:blipFill>
        <p:spPr>
          <a:xfrm>
            <a:off x="-1" y="2251955"/>
            <a:ext cx="10082528" cy="552044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a:ext>
            </a:extLst>
          </a:blip>
          <a:srcRect t="6307" b="17377"/>
          <a:stretch/>
        </p:blipFill>
        <p:spPr>
          <a:xfrm>
            <a:off x="-148855" y="-106326"/>
            <a:ext cx="10345478" cy="4040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7669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747CE4-249D-4802-9FFD-07642423700A}" type="slidenum">
              <a:rPr lang="en-US" smtClean="0"/>
              <a:t>23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39" y="-15804"/>
            <a:ext cx="10334272" cy="7788204"/>
          </a:xfrm>
          <a:prstGeom prst="rect">
            <a:avLst/>
          </a:prstGeom>
        </p:spPr>
      </p:pic>
    </p:spTree>
    <p:extLst>
      <p:ext uri="{BB962C8B-B14F-4D97-AF65-F5344CB8AC3E}">
        <p14:creationId xmlns:p14="http://schemas.microsoft.com/office/powerpoint/2010/main" val="1749724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2" name="Text Box 10"/>
          <p:cNvSpPr txBox="1">
            <a:spLocks noChangeArrowheads="1"/>
          </p:cNvSpPr>
          <p:nvPr/>
        </p:nvSpPr>
        <p:spPr bwMode="auto">
          <a:xfrm>
            <a:off x="824576" y="2173783"/>
            <a:ext cx="2430780" cy="379876"/>
          </a:xfrm>
          <a:prstGeom prst="rect">
            <a:avLst/>
          </a:prstGeom>
          <a:noFill/>
          <a:ln w="9525">
            <a:noFill/>
            <a:miter lim="800000"/>
            <a:headEnd/>
            <a:tailEnd/>
          </a:ln>
          <a:effectLst/>
        </p:spPr>
        <p:txBody>
          <a:bodyPr lIns="101882" tIns="50941" rIns="101882" bIns="50941">
            <a:spAutoFit/>
          </a:bodyPr>
          <a:lstStyle/>
          <a:p>
            <a:pPr eaLnBrk="1" hangingPunct="1">
              <a:spcBef>
                <a:spcPct val="50000"/>
              </a:spcBef>
            </a:pPr>
            <a:r>
              <a:rPr lang="en-US" sz="1800" b="1" dirty="0">
                <a:solidFill>
                  <a:schemeClr val="tx2">
                    <a:lumMod val="75000"/>
                    <a:lumOff val="25000"/>
                  </a:schemeClr>
                </a:solidFill>
                <a:latin typeface="Calibri"/>
                <a:cs typeface="Calibri"/>
              </a:rPr>
              <a:t>Major Role</a:t>
            </a:r>
          </a:p>
        </p:txBody>
      </p:sp>
      <p:sp>
        <p:nvSpPr>
          <p:cNvPr id="18447" name="Text Box 15"/>
          <p:cNvSpPr txBox="1">
            <a:spLocks noChangeArrowheads="1"/>
          </p:cNvSpPr>
          <p:nvPr/>
        </p:nvSpPr>
        <p:spPr bwMode="auto">
          <a:xfrm>
            <a:off x="8152182" y="2171317"/>
            <a:ext cx="1341120" cy="379876"/>
          </a:xfrm>
          <a:prstGeom prst="rect">
            <a:avLst/>
          </a:prstGeom>
          <a:noFill/>
          <a:ln w="9525">
            <a:noFill/>
            <a:miter lim="800000"/>
            <a:headEnd/>
            <a:tailEnd/>
          </a:ln>
          <a:effectLst/>
        </p:spPr>
        <p:txBody>
          <a:bodyPr lIns="101882" tIns="50941" rIns="101882" bIns="50941">
            <a:spAutoFit/>
          </a:bodyPr>
          <a:lstStyle/>
          <a:p>
            <a:pPr algn="r" eaLnBrk="1" hangingPunct="1">
              <a:spcBef>
                <a:spcPct val="50000"/>
              </a:spcBef>
            </a:pPr>
            <a:r>
              <a:rPr lang="en-US" sz="1800" b="1" dirty="0">
                <a:solidFill>
                  <a:srgbClr val="C00000"/>
                </a:solidFill>
                <a:latin typeface="Calibri"/>
                <a:cs typeface="Calibri"/>
              </a:rPr>
              <a:t>No Role</a:t>
            </a:r>
          </a:p>
        </p:txBody>
      </p:sp>
      <p:graphicFrame>
        <p:nvGraphicFramePr>
          <p:cNvPr id="16" name="Chart 15"/>
          <p:cNvGraphicFramePr/>
          <p:nvPr>
            <p:extLst>
              <p:ext uri="{D42A27DB-BD31-4B8C-83A1-F6EECF244321}">
                <p14:modId xmlns:p14="http://schemas.microsoft.com/office/powerpoint/2010/main" val="177441906"/>
              </p:ext>
            </p:extLst>
          </p:nvPr>
        </p:nvGraphicFramePr>
        <p:xfrm>
          <a:off x="936362" y="2511982"/>
          <a:ext cx="8556940" cy="153747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Box 10"/>
          <p:cNvSpPr txBox="1">
            <a:spLocks noChangeArrowheads="1"/>
          </p:cNvSpPr>
          <p:nvPr/>
        </p:nvSpPr>
        <p:spPr bwMode="auto">
          <a:xfrm>
            <a:off x="7518370" y="2160174"/>
            <a:ext cx="1482573" cy="379876"/>
          </a:xfrm>
          <a:prstGeom prst="rect">
            <a:avLst/>
          </a:prstGeom>
          <a:noFill/>
          <a:ln w="9525">
            <a:noFill/>
            <a:miter lim="800000"/>
            <a:headEnd/>
            <a:tailEnd/>
          </a:ln>
          <a:effectLst/>
        </p:spPr>
        <p:txBody>
          <a:bodyPr wrap="square" lIns="101882" tIns="50941" rIns="101882" bIns="50941">
            <a:spAutoFit/>
          </a:bodyPr>
          <a:lstStyle/>
          <a:p>
            <a:pPr algn="ctr" eaLnBrk="1" hangingPunct="1">
              <a:spcBef>
                <a:spcPct val="50000"/>
              </a:spcBef>
            </a:pPr>
            <a:r>
              <a:rPr lang="en-US" sz="1800" b="1" dirty="0">
                <a:solidFill>
                  <a:schemeClr val="bg1">
                    <a:lumMod val="50000"/>
                  </a:schemeClr>
                </a:solidFill>
                <a:latin typeface="Calibri"/>
                <a:cs typeface="Calibri"/>
              </a:rPr>
              <a:t>DK</a:t>
            </a:r>
          </a:p>
        </p:txBody>
      </p:sp>
      <p:sp>
        <p:nvSpPr>
          <p:cNvPr id="10" name="Title 9"/>
          <p:cNvSpPr>
            <a:spLocks noGrp="1"/>
          </p:cNvSpPr>
          <p:nvPr>
            <p:ph type="title"/>
          </p:nvPr>
        </p:nvSpPr>
        <p:spPr>
          <a:xfrm>
            <a:off x="824576" y="-602720"/>
            <a:ext cx="8842691" cy="2587104"/>
          </a:xfrm>
        </p:spPr>
        <p:txBody>
          <a:bodyPr>
            <a:noAutofit/>
          </a:bodyPr>
          <a:lstStyle/>
          <a:p>
            <a:r>
              <a:rPr lang="en-US" sz="4000" b="1" dirty="0"/>
              <a:t>A majority of voters believe the government should play a major role in preserving headwaters in </a:t>
            </a:r>
            <a:r>
              <a:rPr lang="en-US" sz="4000" b="1" dirty="0" smtClean="0"/>
              <a:t>West Virginia.</a:t>
            </a:r>
            <a:endParaRPr lang="en-US" sz="4000" b="1" dirty="0"/>
          </a:p>
        </p:txBody>
      </p:sp>
      <p:sp>
        <p:nvSpPr>
          <p:cNvPr id="2" name="BainBulletsConfiguration" hidden="1"/>
          <p:cNvSpPr txBox="1"/>
          <p:nvPr/>
        </p:nvSpPr>
        <p:spPr>
          <a:xfrm>
            <a:off x="13970" y="14395"/>
            <a:ext cx="9779000" cy="1439333"/>
          </a:xfrm>
          <a:prstGeom prst="rect">
            <a:avLst/>
          </a:prstGeom>
          <a:ln>
            <a:noFill/>
          </a:ln>
        </p:spPr>
        <p:txBody>
          <a:bodyPr vert="horz" wrap="square" lIns="0" tIns="0" rIns="0" bIns="0" rtlCol="0" anchor="t" anchorCtr="0">
            <a:noAutofit/>
          </a:bodyPr>
          <a:lstStyle/>
          <a:p>
            <a:endParaRPr lang="en-US" sz="100" dirty="0">
              <a:solidFill>
                <a:srgbClr val="FFFFFF"/>
              </a:solidFill>
              <a:latin typeface="+mn-lt"/>
            </a:endParaRPr>
          </a:p>
        </p:txBody>
      </p:sp>
      <p:sp>
        <p:nvSpPr>
          <p:cNvPr id="11" name="Text Box 10"/>
          <p:cNvSpPr txBox="1">
            <a:spLocks noChangeArrowheads="1"/>
          </p:cNvSpPr>
          <p:nvPr/>
        </p:nvSpPr>
        <p:spPr bwMode="auto">
          <a:xfrm>
            <a:off x="5859634" y="2188565"/>
            <a:ext cx="1482573" cy="379876"/>
          </a:xfrm>
          <a:prstGeom prst="rect">
            <a:avLst/>
          </a:prstGeom>
          <a:noFill/>
          <a:ln w="9525">
            <a:noFill/>
            <a:miter lim="800000"/>
            <a:headEnd/>
            <a:tailEnd/>
          </a:ln>
          <a:effectLst/>
        </p:spPr>
        <p:txBody>
          <a:bodyPr wrap="square" lIns="101882" tIns="50941" rIns="101882" bIns="50941">
            <a:spAutoFit/>
          </a:bodyPr>
          <a:lstStyle/>
          <a:p>
            <a:pPr eaLnBrk="1" hangingPunct="1">
              <a:spcBef>
                <a:spcPct val="50000"/>
              </a:spcBef>
            </a:pPr>
            <a:r>
              <a:rPr lang="en-US" sz="1800" b="1" dirty="0" smtClean="0">
                <a:solidFill>
                  <a:srgbClr val="70B8EC"/>
                </a:solidFill>
                <a:latin typeface="Calibri"/>
                <a:cs typeface="Calibri"/>
              </a:rPr>
              <a:t>Minor </a:t>
            </a:r>
            <a:r>
              <a:rPr lang="en-US" sz="1800" b="1" dirty="0">
                <a:solidFill>
                  <a:srgbClr val="70B8EC"/>
                </a:solidFill>
                <a:latin typeface="Calibri"/>
                <a:cs typeface="Calibri"/>
              </a:rPr>
              <a:t>Role</a:t>
            </a:r>
          </a:p>
        </p:txBody>
      </p:sp>
      <p:sp>
        <p:nvSpPr>
          <p:cNvPr id="12" name="Content Placeholder 2"/>
          <p:cNvSpPr txBox="1">
            <a:spLocks/>
          </p:cNvSpPr>
          <p:nvPr/>
        </p:nvSpPr>
        <p:spPr>
          <a:xfrm>
            <a:off x="936362" y="4577053"/>
            <a:ext cx="7215820" cy="1549564"/>
          </a:xfrm>
          <a:prstGeom prst="rect">
            <a:avLst/>
          </a:prstGeom>
        </p:spPr>
        <p:txBody>
          <a:bodyPr>
            <a:noAutofit/>
          </a:bodyPr>
          <a:lstStyle>
            <a:lvl1pPr marL="100584" indent="-100584" algn="l" defTabSz="1005840" rtl="0" eaLnBrk="1" latinLnBrk="0" hangingPunct="1">
              <a:lnSpc>
                <a:spcPct val="90000"/>
              </a:lnSpc>
              <a:spcBef>
                <a:spcPts val="1320"/>
              </a:spcBef>
              <a:spcAft>
                <a:spcPts val="220"/>
              </a:spcAft>
              <a:buClr>
                <a:schemeClr val="accent1"/>
              </a:buClr>
              <a:buSzPct val="100000"/>
              <a:buFont typeface="Calibri" panose="020F0502020204030204" pitchFamily="34" charset="0"/>
              <a:buChar char=" "/>
              <a:defRPr sz="2200" kern="1200">
                <a:solidFill>
                  <a:schemeClr val="tx1">
                    <a:lumMod val="75000"/>
                    <a:lumOff val="25000"/>
                  </a:schemeClr>
                </a:solidFill>
                <a:latin typeface="+mn-lt"/>
                <a:ea typeface="+mn-ea"/>
                <a:cs typeface="+mn-cs"/>
              </a:defRPr>
            </a:lvl1pPr>
            <a:lvl2pPr marL="422453" indent="-201168" algn="l" defTabSz="1005840" rtl="0" eaLnBrk="1" latinLnBrk="0" hangingPunct="1">
              <a:lnSpc>
                <a:spcPct val="90000"/>
              </a:lnSpc>
              <a:spcBef>
                <a:spcPts val="220"/>
              </a:spcBef>
              <a:spcAft>
                <a:spcPts val="440"/>
              </a:spcAft>
              <a:buClr>
                <a:schemeClr val="accent1"/>
              </a:buClr>
              <a:buFont typeface="Calibri" pitchFamily="34" charset="0"/>
              <a:buChar char="◦"/>
              <a:defRPr sz="1980" kern="1200">
                <a:solidFill>
                  <a:schemeClr val="tx1">
                    <a:lumMod val="75000"/>
                    <a:lumOff val="25000"/>
                  </a:schemeClr>
                </a:solidFill>
                <a:latin typeface="+mn-lt"/>
                <a:ea typeface="+mn-ea"/>
                <a:cs typeface="+mn-cs"/>
              </a:defRPr>
            </a:lvl2pPr>
            <a:lvl3pPr marL="623621"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3pPr>
            <a:lvl4pPr marL="824789"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4pPr>
            <a:lvl5pPr marL="1025957"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5pPr>
            <a:lvl6pPr marL="121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6pPr>
            <a:lvl7pPr marL="143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7pPr>
            <a:lvl8pPr marL="165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8pPr>
            <a:lvl9pPr marL="187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9pPr>
          </a:lstStyle>
          <a:p>
            <a:pPr marL="228600" indent="-228600" fontAlgn="auto">
              <a:buFont typeface="Arial" panose="020B0604020202020204" pitchFamily="34" charset="0"/>
              <a:buChar char="•"/>
            </a:pPr>
            <a:r>
              <a:rPr lang="en-US" sz="2800" dirty="0" smtClean="0"/>
              <a:t>90.5% felt strongly that protecting water supplies should be a higher priority over keeping costs for businesses low. </a:t>
            </a:r>
          </a:p>
          <a:p>
            <a:pPr marL="228600" indent="-228600" fontAlgn="auto">
              <a:buFont typeface="Arial" panose="020B0604020202020204" pitchFamily="34" charset="0"/>
              <a:buChar char="•"/>
            </a:pPr>
            <a:r>
              <a:rPr lang="en-US" sz="2800" dirty="0" smtClean="0"/>
              <a:t>74% felt that pollution standards along waterways in WV were too lax.</a:t>
            </a:r>
            <a:endParaRPr lang="en-US" sz="2800" dirty="0"/>
          </a:p>
        </p:txBody>
      </p:sp>
      <p:sp>
        <p:nvSpPr>
          <p:cNvPr id="3" name="TextBox 2"/>
          <p:cNvSpPr txBox="1"/>
          <p:nvPr/>
        </p:nvSpPr>
        <p:spPr>
          <a:xfrm>
            <a:off x="3432131" y="7352778"/>
            <a:ext cx="6526061" cy="292388"/>
          </a:xfrm>
          <a:prstGeom prst="rect">
            <a:avLst/>
          </a:prstGeom>
          <a:noFill/>
        </p:spPr>
        <p:txBody>
          <a:bodyPr wrap="square" rtlCol="0">
            <a:spAutoFit/>
          </a:bodyPr>
          <a:lstStyle/>
          <a:p>
            <a:pPr algn="r"/>
            <a:r>
              <a:rPr lang="en-US" dirty="0" smtClean="0"/>
              <a:t>*Polling data 2015, with funding from the Virginia Environmental Endowment</a:t>
            </a:r>
            <a:endParaRPr lang="en-US" dirty="0"/>
          </a:p>
        </p:txBody>
      </p:sp>
    </p:spTree>
    <p:extLst>
      <p:ext uri="{BB962C8B-B14F-4D97-AF65-F5344CB8AC3E}">
        <p14:creationId xmlns:p14="http://schemas.microsoft.com/office/powerpoint/2010/main" val="22064386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txBox="1">
            <a:spLocks noChangeArrowheads="1"/>
          </p:cNvSpPr>
          <p:nvPr/>
        </p:nvSpPr>
        <p:spPr bwMode="auto">
          <a:xfrm>
            <a:off x="598030" y="0"/>
            <a:ext cx="9115420" cy="1295400"/>
          </a:xfrm>
          <a:prstGeom prst="rect">
            <a:avLst/>
          </a:prstGeom>
          <a:noFill/>
          <a:ln w="9525">
            <a:noFill/>
            <a:miter lim="800000"/>
            <a:headEnd/>
            <a:tailEnd/>
          </a:ln>
        </p:spPr>
        <p:txBody>
          <a:bodyPr vert="horz" wrap="square" lIns="101882" tIns="50941" rIns="101882" bIns="50941"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ＭＳ Ｐゴシック" pitchFamily="-111" charset="-128"/>
              </a:defRPr>
            </a:lvl1pPr>
            <a:lvl2pPr algn="l" rtl="0" eaLnBrk="0" fontAlgn="base" hangingPunct="0">
              <a:spcBef>
                <a:spcPct val="0"/>
              </a:spcBef>
              <a:spcAft>
                <a:spcPct val="0"/>
              </a:spcAft>
              <a:defRPr sz="3200">
                <a:solidFill>
                  <a:schemeClr val="bg1"/>
                </a:solidFill>
                <a:latin typeface="Arial" charset="0"/>
                <a:ea typeface="ＭＳ Ｐゴシック" pitchFamily="64" charset="-128"/>
                <a:cs typeface="ＭＳ Ｐゴシック" pitchFamily="-111" charset="-128"/>
              </a:defRPr>
            </a:lvl2pPr>
            <a:lvl3pPr algn="l" rtl="0" eaLnBrk="0" fontAlgn="base" hangingPunct="0">
              <a:spcBef>
                <a:spcPct val="0"/>
              </a:spcBef>
              <a:spcAft>
                <a:spcPct val="0"/>
              </a:spcAft>
              <a:defRPr sz="3200">
                <a:solidFill>
                  <a:schemeClr val="bg1"/>
                </a:solidFill>
                <a:latin typeface="Arial" charset="0"/>
                <a:ea typeface="ＭＳ Ｐゴシック" pitchFamily="64" charset="-128"/>
                <a:cs typeface="ＭＳ Ｐゴシック" pitchFamily="-111" charset="-128"/>
              </a:defRPr>
            </a:lvl3pPr>
            <a:lvl4pPr algn="l" rtl="0" eaLnBrk="0" fontAlgn="base" hangingPunct="0">
              <a:spcBef>
                <a:spcPct val="0"/>
              </a:spcBef>
              <a:spcAft>
                <a:spcPct val="0"/>
              </a:spcAft>
              <a:defRPr sz="3200">
                <a:solidFill>
                  <a:schemeClr val="bg1"/>
                </a:solidFill>
                <a:latin typeface="Arial" charset="0"/>
                <a:ea typeface="ＭＳ Ｐゴシック" pitchFamily="64" charset="-128"/>
                <a:cs typeface="ＭＳ Ｐゴシック" pitchFamily="-111" charset="-128"/>
              </a:defRPr>
            </a:lvl4pPr>
            <a:lvl5pPr algn="l" rtl="0" eaLnBrk="0" fontAlgn="base" hangingPunct="0">
              <a:spcBef>
                <a:spcPct val="0"/>
              </a:spcBef>
              <a:spcAft>
                <a:spcPct val="0"/>
              </a:spcAft>
              <a:defRPr sz="3200">
                <a:solidFill>
                  <a:schemeClr val="bg1"/>
                </a:solidFill>
                <a:latin typeface="Arial" charset="0"/>
                <a:ea typeface="ＭＳ Ｐゴシック" pitchFamily="64" charset="-128"/>
                <a:cs typeface="ＭＳ Ｐゴシック" pitchFamily="-111" charset="-128"/>
              </a:defRPr>
            </a:lvl5pPr>
            <a:lvl6pPr marL="457200" algn="l" rtl="0" fontAlgn="base">
              <a:spcBef>
                <a:spcPct val="0"/>
              </a:spcBef>
              <a:spcAft>
                <a:spcPct val="0"/>
              </a:spcAft>
              <a:defRPr sz="3200">
                <a:solidFill>
                  <a:schemeClr val="bg1"/>
                </a:solidFill>
                <a:latin typeface="Arial" charset="0"/>
                <a:ea typeface="ＭＳ Ｐゴシック" pitchFamily="64" charset="-128"/>
              </a:defRPr>
            </a:lvl6pPr>
            <a:lvl7pPr marL="914400" algn="l" rtl="0" fontAlgn="base">
              <a:spcBef>
                <a:spcPct val="0"/>
              </a:spcBef>
              <a:spcAft>
                <a:spcPct val="0"/>
              </a:spcAft>
              <a:defRPr sz="3200">
                <a:solidFill>
                  <a:schemeClr val="bg1"/>
                </a:solidFill>
                <a:latin typeface="Arial" charset="0"/>
                <a:ea typeface="ＭＳ Ｐゴシック" pitchFamily="64" charset="-128"/>
              </a:defRPr>
            </a:lvl7pPr>
            <a:lvl8pPr marL="1371600" algn="l" rtl="0" fontAlgn="base">
              <a:spcBef>
                <a:spcPct val="0"/>
              </a:spcBef>
              <a:spcAft>
                <a:spcPct val="0"/>
              </a:spcAft>
              <a:defRPr sz="3200">
                <a:solidFill>
                  <a:schemeClr val="bg1"/>
                </a:solidFill>
                <a:latin typeface="Arial" charset="0"/>
                <a:ea typeface="ＭＳ Ｐゴシック" pitchFamily="64" charset="-128"/>
              </a:defRPr>
            </a:lvl8pPr>
            <a:lvl9pPr marL="1828800" algn="l" rtl="0" fontAlgn="base">
              <a:spcBef>
                <a:spcPct val="0"/>
              </a:spcBef>
              <a:spcAft>
                <a:spcPct val="0"/>
              </a:spcAft>
              <a:defRPr sz="3200">
                <a:solidFill>
                  <a:schemeClr val="bg1"/>
                </a:solidFill>
                <a:latin typeface="Arial" charset="0"/>
                <a:ea typeface="ＭＳ Ｐゴシック" pitchFamily="64" charset="-128"/>
              </a:defRPr>
            </a:lvl9pPr>
          </a:lstStyle>
          <a:p>
            <a:pPr eaLnBrk="1" hangingPunct="1"/>
            <a:endParaRPr lang="en-US" sz="2700" i="1" dirty="0">
              <a:solidFill>
                <a:schemeClr val="accent3"/>
              </a:solidFill>
            </a:endParaRPr>
          </a:p>
        </p:txBody>
      </p:sp>
      <p:sp>
        <p:nvSpPr>
          <p:cNvPr id="10" name="Title 9"/>
          <p:cNvSpPr>
            <a:spLocks noGrp="1"/>
          </p:cNvSpPr>
          <p:nvPr>
            <p:ph type="title"/>
          </p:nvPr>
        </p:nvSpPr>
        <p:spPr>
          <a:xfrm>
            <a:off x="813753" y="541490"/>
            <a:ext cx="8556306" cy="1007769"/>
          </a:xfrm>
        </p:spPr>
        <p:txBody>
          <a:bodyPr>
            <a:noAutofit/>
          </a:bodyPr>
          <a:lstStyle/>
          <a:p>
            <a:r>
              <a:rPr lang="en-US" sz="3600" b="1" u="sng" dirty="0"/>
              <a:t>Clean streams and protection of public areas are voters’ top priorities</a:t>
            </a:r>
          </a:p>
        </p:txBody>
      </p:sp>
      <p:sp>
        <p:nvSpPr>
          <p:cNvPr id="2" name="BainBulletsConfiguration" hidden="1"/>
          <p:cNvSpPr txBox="1"/>
          <p:nvPr/>
        </p:nvSpPr>
        <p:spPr>
          <a:xfrm>
            <a:off x="13970" y="14395"/>
            <a:ext cx="9779000" cy="1439333"/>
          </a:xfrm>
          <a:prstGeom prst="rect">
            <a:avLst/>
          </a:prstGeom>
          <a:ln>
            <a:noFill/>
          </a:ln>
        </p:spPr>
        <p:txBody>
          <a:bodyPr vert="horz" wrap="square" lIns="0" tIns="0" rIns="0" bIns="0" rtlCol="0" anchor="t" anchorCtr="0">
            <a:noAutofit/>
          </a:bodyPr>
          <a:lstStyle/>
          <a:p>
            <a:endParaRPr lang="en-US" sz="100" dirty="0">
              <a:solidFill>
                <a:srgbClr val="FFFFFF"/>
              </a:solidFill>
              <a:latin typeface="+mn-lt"/>
            </a:endParaRPr>
          </a:p>
        </p:txBody>
      </p:sp>
      <p:graphicFrame>
        <p:nvGraphicFramePr>
          <p:cNvPr id="14" name="Chart 13"/>
          <p:cNvGraphicFramePr/>
          <p:nvPr>
            <p:extLst>
              <p:ext uri="{D42A27DB-BD31-4B8C-83A1-F6EECF244321}">
                <p14:modId xmlns:p14="http://schemas.microsoft.com/office/powerpoint/2010/main" val="1617260205"/>
              </p:ext>
            </p:extLst>
          </p:nvPr>
        </p:nvGraphicFramePr>
        <p:xfrm>
          <a:off x="813753" y="1929785"/>
          <a:ext cx="9244648" cy="518829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919337" y="1609669"/>
            <a:ext cx="8472805" cy="440936"/>
          </a:xfrm>
          <a:prstGeom prst="rect">
            <a:avLst/>
          </a:prstGeom>
          <a:ln>
            <a:noFill/>
          </a:ln>
        </p:spPr>
        <p:txBody>
          <a:bodyPr vert="horz" wrap="square" lIns="0" tIns="0" rIns="0" bIns="0" rtlCol="0" anchor="t" anchorCtr="0">
            <a:noAutofit/>
          </a:bodyPr>
          <a:lstStyle/>
          <a:p>
            <a:pPr algn="just"/>
            <a:r>
              <a:rPr lang="en-US" sz="1600" b="1" i="1" dirty="0">
                <a:solidFill>
                  <a:schemeClr val="accent4"/>
                </a:solidFill>
              </a:rPr>
              <a:t>How much of a priority do you think each of these should be for use of this public land?</a:t>
            </a:r>
            <a:r>
              <a:rPr lang="en-US" sz="1200" b="1" i="1" dirty="0">
                <a:solidFill>
                  <a:schemeClr val="accent4"/>
                </a:solidFill>
              </a:rPr>
              <a:t>	</a:t>
            </a:r>
          </a:p>
          <a:p>
            <a:endParaRPr lang="en-US" sz="1200" b="1" dirty="0"/>
          </a:p>
        </p:txBody>
      </p:sp>
      <p:sp>
        <p:nvSpPr>
          <p:cNvPr id="17" name="TextBox 16"/>
          <p:cNvSpPr txBox="1"/>
          <p:nvPr/>
        </p:nvSpPr>
        <p:spPr>
          <a:xfrm>
            <a:off x="7397792" y="2258015"/>
            <a:ext cx="1644608" cy="440936"/>
          </a:xfrm>
          <a:prstGeom prst="rect">
            <a:avLst/>
          </a:prstGeom>
          <a:ln>
            <a:noFill/>
          </a:ln>
        </p:spPr>
        <p:txBody>
          <a:bodyPr vert="horz" wrap="square" lIns="0" tIns="0" rIns="0" bIns="0" rtlCol="0" anchor="t" anchorCtr="0">
            <a:noAutofit/>
          </a:bodyPr>
          <a:lstStyle/>
          <a:p>
            <a:r>
              <a:rPr lang="en-US" sz="1800" b="1" dirty="0">
                <a:solidFill>
                  <a:schemeClr val="bg1"/>
                </a:solidFill>
              </a:rPr>
              <a:t>top priority</a:t>
            </a:r>
            <a:r>
              <a:rPr lang="en-US" b="1" dirty="0"/>
              <a:t>	</a:t>
            </a:r>
          </a:p>
          <a:p>
            <a:endParaRPr lang="en-US" b="1" dirty="0"/>
          </a:p>
        </p:txBody>
      </p:sp>
      <p:sp>
        <p:nvSpPr>
          <p:cNvPr id="4" name="TextBox 3"/>
          <p:cNvSpPr txBox="1"/>
          <p:nvPr/>
        </p:nvSpPr>
        <p:spPr>
          <a:xfrm>
            <a:off x="0" y="2171424"/>
            <a:ext cx="4464468" cy="4803951"/>
          </a:xfrm>
          <a:prstGeom prst="rect">
            <a:avLst/>
          </a:prstGeom>
          <a:ln>
            <a:noFill/>
          </a:ln>
        </p:spPr>
        <p:txBody>
          <a:bodyPr vert="horz" wrap="none" lIns="0" tIns="0" rIns="0" bIns="0" rtlCol="0" anchor="t" anchorCtr="0">
            <a:noAutofit/>
          </a:bodyPr>
          <a:lstStyle/>
          <a:p>
            <a:pPr algn="r"/>
            <a:r>
              <a:rPr lang="en-US" sz="1800" b="1" dirty="0">
                <a:solidFill>
                  <a:schemeClr val="accent4"/>
                </a:solidFill>
              </a:rPr>
              <a:t>Clean streams for drinking water,</a:t>
            </a:r>
          </a:p>
          <a:p>
            <a:pPr algn="r"/>
            <a:r>
              <a:rPr lang="en-US" sz="1800" b="1" dirty="0">
                <a:solidFill>
                  <a:schemeClr val="accent4"/>
                </a:solidFill>
              </a:rPr>
              <a:t>fish habitat, and recreation</a:t>
            </a:r>
          </a:p>
          <a:p>
            <a:pPr algn="r"/>
            <a:endParaRPr lang="en-US" sz="300" b="1" dirty="0">
              <a:solidFill>
                <a:schemeClr val="bg1">
                  <a:lumMod val="50000"/>
                </a:schemeClr>
              </a:solidFill>
            </a:endParaRPr>
          </a:p>
          <a:p>
            <a:pPr algn="r"/>
            <a:r>
              <a:rPr lang="en-US" sz="1800" b="1" dirty="0">
                <a:solidFill>
                  <a:schemeClr val="accent6">
                    <a:lumMod val="60000"/>
                    <a:lumOff val="40000"/>
                  </a:schemeClr>
                </a:solidFill>
              </a:rPr>
              <a:t>Permanent protection of</a:t>
            </a:r>
          </a:p>
          <a:p>
            <a:pPr algn="r"/>
            <a:r>
              <a:rPr lang="en-US" sz="1800" b="1" dirty="0">
                <a:solidFill>
                  <a:schemeClr val="accent6">
                    <a:lumMod val="60000"/>
                    <a:lumOff val="40000"/>
                  </a:schemeClr>
                </a:solidFill>
              </a:rPr>
              <a:t>natural public areas</a:t>
            </a:r>
          </a:p>
          <a:p>
            <a:pPr algn="r"/>
            <a:endParaRPr lang="en-US" sz="300" b="1" dirty="0">
              <a:solidFill>
                <a:schemeClr val="accent6">
                  <a:lumMod val="60000"/>
                  <a:lumOff val="40000"/>
                </a:schemeClr>
              </a:solidFill>
            </a:endParaRPr>
          </a:p>
          <a:p>
            <a:pPr algn="r"/>
            <a:r>
              <a:rPr lang="en-US" sz="1800" b="1" dirty="0">
                <a:solidFill>
                  <a:schemeClr val="accent6">
                    <a:lumMod val="60000"/>
                    <a:lumOff val="40000"/>
                  </a:schemeClr>
                </a:solidFill>
              </a:rPr>
              <a:t>Supporting the tourism-based economies</a:t>
            </a:r>
          </a:p>
          <a:p>
            <a:pPr algn="r"/>
            <a:r>
              <a:rPr lang="en-US" sz="1800" b="1" dirty="0">
                <a:solidFill>
                  <a:schemeClr val="accent6">
                    <a:lumMod val="60000"/>
                    <a:lumOff val="40000"/>
                  </a:schemeClr>
                </a:solidFill>
              </a:rPr>
              <a:t>of local communities</a:t>
            </a:r>
          </a:p>
          <a:p>
            <a:pPr algn="r"/>
            <a:endParaRPr lang="en-US" sz="900" b="1" dirty="0">
              <a:solidFill>
                <a:schemeClr val="accent6">
                  <a:lumMod val="60000"/>
                  <a:lumOff val="40000"/>
                </a:schemeClr>
              </a:solidFill>
            </a:endParaRPr>
          </a:p>
          <a:p>
            <a:pPr algn="r"/>
            <a:r>
              <a:rPr lang="en-US" sz="1800" b="1" dirty="0">
                <a:solidFill>
                  <a:schemeClr val="accent6">
                    <a:lumMod val="60000"/>
                    <a:lumOff val="40000"/>
                  </a:schemeClr>
                </a:solidFill>
              </a:rPr>
              <a:t>Access for hunting and fishing</a:t>
            </a:r>
          </a:p>
          <a:p>
            <a:pPr algn="r"/>
            <a:endParaRPr lang="en-US" b="1" dirty="0">
              <a:solidFill>
                <a:schemeClr val="accent6">
                  <a:lumMod val="60000"/>
                  <a:lumOff val="40000"/>
                </a:schemeClr>
              </a:solidFill>
            </a:endParaRPr>
          </a:p>
          <a:p>
            <a:pPr algn="r"/>
            <a:r>
              <a:rPr lang="en-US" sz="1800" b="1" dirty="0">
                <a:solidFill>
                  <a:schemeClr val="accent6">
                    <a:lumMod val="60000"/>
                    <a:lumOff val="40000"/>
                  </a:schemeClr>
                </a:solidFill>
              </a:rPr>
              <a:t>Providing opportunities for outdoor</a:t>
            </a:r>
          </a:p>
          <a:p>
            <a:pPr algn="r"/>
            <a:r>
              <a:rPr lang="en-US" sz="1800" b="1" dirty="0">
                <a:solidFill>
                  <a:schemeClr val="accent6">
                    <a:lumMod val="60000"/>
                    <a:lumOff val="40000"/>
                  </a:schemeClr>
                </a:solidFill>
              </a:rPr>
              <a:t>recreation activities</a:t>
            </a:r>
          </a:p>
          <a:p>
            <a:pPr algn="r"/>
            <a:endParaRPr lang="en-US" b="1" dirty="0">
              <a:solidFill>
                <a:schemeClr val="accent6">
                  <a:lumMod val="60000"/>
                  <a:lumOff val="40000"/>
                </a:schemeClr>
              </a:solidFill>
            </a:endParaRPr>
          </a:p>
          <a:p>
            <a:pPr algn="r"/>
            <a:r>
              <a:rPr lang="en-US" sz="1800" b="1" dirty="0">
                <a:solidFill>
                  <a:schemeClr val="accent6">
                    <a:lumMod val="60000"/>
                    <a:lumOff val="40000"/>
                  </a:schemeClr>
                </a:solidFill>
              </a:rPr>
              <a:t>Development for mining</a:t>
            </a:r>
          </a:p>
          <a:p>
            <a:pPr algn="r"/>
            <a:endParaRPr lang="en-US" b="1" dirty="0">
              <a:solidFill>
                <a:schemeClr val="accent6">
                  <a:lumMod val="60000"/>
                  <a:lumOff val="40000"/>
                </a:schemeClr>
              </a:solidFill>
            </a:endParaRPr>
          </a:p>
          <a:p>
            <a:pPr algn="r"/>
            <a:r>
              <a:rPr lang="en-US" sz="1800" b="1" dirty="0">
                <a:solidFill>
                  <a:schemeClr val="accent6">
                    <a:lumMod val="60000"/>
                    <a:lumOff val="40000"/>
                  </a:schemeClr>
                </a:solidFill>
              </a:rPr>
              <a:t>Development for natural gas drilling</a:t>
            </a:r>
          </a:p>
          <a:p>
            <a:pPr algn="r"/>
            <a:endParaRPr lang="en-US" sz="2100" b="1" dirty="0">
              <a:solidFill>
                <a:schemeClr val="accent6">
                  <a:lumMod val="60000"/>
                  <a:lumOff val="40000"/>
                </a:schemeClr>
              </a:solidFill>
            </a:endParaRPr>
          </a:p>
          <a:p>
            <a:pPr algn="r"/>
            <a:r>
              <a:rPr lang="en-US" sz="1800" b="1" dirty="0">
                <a:solidFill>
                  <a:schemeClr val="accent6">
                    <a:lumMod val="60000"/>
                    <a:lumOff val="40000"/>
                  </a:schemeClr>
                </a:solidFill>
              </a:rPr>
              <a:t>Development for logging</a:t>
            </a:r>
          </a:p>
          <a:p>
            <a:pPr algn="r"/>
            <a:endParaRPr lang="en-US" sz="1800" b="1" dirty="0">
              <a:solidFill>
                <a:schemeClr val="accent6">
                  <a:lumMod val="60000"/>
                  <a:lumOff val="40000"/>
                </a:schemeClr>
              </a:solidFill>
            </a:endParaRPr>
          </a:p>
        </p:txBody>
      </p:sp>
      <p:sp>
        <p:nvSpPr>
          <p:cNvPr id="9" name="TextBox 8"/>
          <p:cNvSpPr txBox="1"/>
          <p:nvPr/>
        </p:nvSpPr>
        <p:spPr>
          <a:xfrm>
            <a:off x="3432131" y="7352778"/>
            <a:ext cx="6526061" cy="292388"/>
          </a:xfrm>
          <a:prstGeom prst="rect">
            <a:avLst/>
          </a:prstGeom>
          <a:noFill/>
        </p:spPr>
        <p:txBody>
          <a:bodyPr wrap="square" rtlCol="0">
            <a:spAutoFit/>
          </a:bodyPr>
          <a:lstStyle/>
          <a:p>
            <a:pPr algn="r"/>
            <a:r>
              <a:rPr lang="en-US" dirty="0" smtClean="0"/>
              <a:t>*Polling data 2015, with funding from the Virginia Environmental Endowment</a:t>
            </a:r>
            <a:endParaRPr lang="en-US" dirty="0"/>
          </a:p>
        </p:txBody>
      </p:sp>
    </p:spTree>
    <p:extLst>
      <p:ext uri="{BB962C8B-B14F-4D97-AF65-F5344CB8AC3E}">
        <p14:creationId xmlns:p14="http://schemas.microsoft.com/office/powerpoint/2010/main" val="3084556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B361D20-4A74-4823-B1C2-1E77A08FC555}" type="slidenum">
              <a:rPr lang="en-US" smtClean="0"/>
              <a:t>26</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2360" b="12223"/>
          <a:stretch/>
        </p:blipFill>
        <p:spPr>
          <a:xfrm>
            <a:off x="0" y="962358"/>
            <a:ext cx="10058400" cy="5689282"/>
          </a:xfrm>
          <a:prstGeom prst="rect">
            <a:avLst/>
          </a:prstGeom>
        </p:spPr>
      </p:pic>
    </p:spTree>
    <p:extLst>
      <p:ext uri="{BB962C8B-B14F-4D97-AF65-F5344CB8AC3E}">
        <p14:creationId xmlns:p14="http://schemas.microsoft.com/office/powerpoint/2010/main" val="428381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64043" y="0"/>
            <a:ext cx="11704320" cy="7772400"/>
          </a:xfrm>
          <a:prstGeom prst="rect">
            <a:avLst/>
          </a:prstGeom>
        </p:spPr>
      </p:pic>
      <p:sp>
        <p:nvSpPr>
          <p:cNvPr id="4" name="Slide Number Placeholder 3"/>
          <p:cNvSpPr>
            <a:spLocks noGrp="1"/>
          </p:cNvSpPr>
          <p:nvPr>
            <p:ph type="sldNum" sz="quarter" idx="12"/>
          </p:nvPr>
        </p:nvSpPr>
        <p:spPr/>
        <p:txBody>
          <a:bodyPr/>
          <a:lstStyle/>
          <a:p>
            <a:fld id="{EB361D20-4A74-4823-B1C2-1E77A08FC555}" type="slidenum">
              <a:rPr lang="en-US" smtClean="0"/>
              <a:t>27</a:t>
            </a:fld>
            <a:endParaRPr lang="en-US"/>
          </a:p>
        </p:txBody>
      </p:sp>
    </p:spTree>
    <p:extLst>
      <p:ext uri="{BB962C8B-B14F-4D97-AF65-F5344CB8AC3E}">
        <p14:creationId xmlns:p14="http://schemas.microsoft.com/office/powerpoint/2010/main" val="1189932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1256"/>
            <a:ext cx="10943850" cy="6559062"/>
          </a:xfrm>
          <a:prstGeom prst="rect">
            <a:avLst/>
          </a:prstGeom>
        </p:spPr>
      </p:pic>
    </p:spTree>
    <p:extLst>
      <p:ext uri="{BB962C8B-B14F-4D97-AF65-F5344CB8AC3E}">
        <p14:creationId xmlns:p14="http://schemas.microsoft.com/office/powerpoint/2010/main" val="39540838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747CE4-249D-4802-9FFD-07642423700A}" type="slidenum">
              <a:rPr lang="en-US" smtClean="0"/>
              <a:t>29</a:t>
            </a:fld>
            <a:endParaRPr lang="en-US"/>
          </a:p>
        </p:txBody>
      </p:sp>
      <p:pic>
        <p:nvPicPr>
          <p:cNvPr id="11266" name="592CE6AA-1A56-4C13-AD17-773C4CD8C141" descr="BE2739C2-641B-4D54-9996-61697D03A7A8@hsd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48" y="0"/>
            <a:ext cx="10845799" cy="813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357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a:t>
            </a:r>
            <a:endParaRPr lang="en-US" dirty="0"/>
          </a:p>
        </p:txBody>
      </p:sp>
      <p:pic>
        <p:nvPicPr>
          <p:cNvPr id="1026" name="Picture 2" descr="https://wvrivers.org/wp-content/uploads/2019/06/staff-june-2019-1030x63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323" r="9687"/>
          <a:stretch/>
        </p:blipFill>
        <p:spPr bwMode="auto">
          <a:xfrm>
            <a:off x="0" y="-18747"/>
            <a:ext cx="10096500" cy="7791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174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37" y="114301"/>
            <a:ext cx="10063238" cy="365760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2253" y="3907515"/>
            <a:ext cx="9489057" cy="3188324"/>
          </a:xfrm>
          <a:prstGeom prst="rect">
            <a:avLst/>
          </a:prstGeom>
        </p:spPr>
      </p:pic>
    </p:spTree>
    <p:extLst>
      <p:ext uri="{BB962C8B-B14F-4D97-AF65-F5344CB8AC3E}">
        <p14:creationId xmlns:p14="http://schemas.microsoft.com/office/powerpoint/2010/main" val="894936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r="379"/>
          <a:stretch/>
        </p:blipFill>
        <p:spPr>
          <a:xfrm>
            <a:off x="-351692" y="861648"/>
            <a:ext cx="10410092" cy="5224829"/>
          </a:xfrm>
          <a:prstGeom prst="rect">
            <a:avLst/>
          </a:prstGeom>
        </p:spPr>
      </p:pic>
    </p:spTree>
    <p:extLst>
      <p:ext uri="{BB962C8B-B14F-4D97-AF65-F5344CB8AC3E}">
        <p14:creationId xmlns:p14="http://schemas.microsoft.com/office/powerpoint/2010/main" val="5270153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6217" t="9615" r="6476" b="4327"/>
          <a:stretch/>
        </p:blipFill>
        <p:spPr>
          <a:xfrm>
            <a:off x="94899" y="1682294"/>
            <a:ext cx="9963503" cy="5521570"/>
          </a:xfrm>
          <a:prstGeom prst="rect">
            <a:avLst/>
          </a:prstGeom>
        </p:spPr>
      </p:pic>
      <p:sp>
        <p:nvSpPr>
          <p:cNvPr id="4" name="Slide Number Placeholder 3"/>
          <p:cNvSpPr>
            <a:spLocks noGrp="1"/>
          </p:cNvSpPr>
          <p:nvPr>
            <p:ph type="sldNum" sz="quarter" idx="12"/>
          </p:nvPr>
        </p:nvSpPr>
        <p:spPr/>
        <p:txBody>
          <a:bodyPr/>
          <a:lstStyle/>
          <a:p>
            <a:fld id="{EB361D20-4A74-4823-B1C2-1E77A08FC555}" type="slidenum">
              <a:rPr lang="en-US" smtClean="0"/>
              <a:t>32</a:t>
            </a:fld>
            <a:endParaRPr lang="en-US"/>
          </a:p>
        </p:txBody>
      </p:sp>
      <p:sp>
        <p:nvSpPr>
          <p:cNvPr id="6" name="TextBox 5"/>
          <p:cNvSpPr txBox="1"/>
          <p:nvPr/>
        </p:nvSpPr>
        <p:spPr>
          <a:xfrm>
            <a:off x="3077309" y="437491"/>
            <a:ext cx="4825219" cy="830997"/>
          </a:xfrm>
          <a:prstGeom prst="rect">
            <a:avLst/>
          </a:prstGeom>
          <a:noFill/>
        </p:spPr>
        <p:txBody>
          <a:bodyPr wrap="square" rtlCol="0">
            <a:spAutoFit/>
          </a:bodyPr>
          <a:lstStyle/>
          <a:p>
            <a:r>
              <a:rPr lang="en-US" sz="4800" dirty="0" smtClean="0">
                <a:solidFill>
                  <a:schemeClr val="tx2">
                    <a:lumMod val="75000"/>
                  </a:schemeClr>
                </a:solidFill>
                <a:latin typeface="Palatino Linotype" panose="02040502050505030304" pitchFamily="18" charset="0"/>
              </a:rPr>
              <a:t>WVRivers.org</a:t>
            </a:r>
            <a:endParaRPr lang="en-US" sz="4800" dirty="0">
              <a:solidFill>
                <a:schemeClr val="tx2">
                  <a:lumMod val="75000"/>
                </a:schemeClr>
              </a:solidFill>
              <a:latin typeface="Palatino Linotype" panose="02040502050505030304" pitchFamily="18" charset="0"/>
            </a:endParaRPr>
          </a:p>
        </p:txBody>
      </p:sp>
    </p:spTree>
    <p:extLst>
      <p:ext uri="{BB962C8B-B14F-4D97-AF65-F5344CB8AC3E}">
        <p14:creationId xmlns:p14="http://schemas.microsoft.com/office/powerpoint/2010/main" val="29271463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14010" y="5074721"/>
            <a:ext cx="5068025" cy="1514261"/>
          </a:xfrm>
          <a:prstGeom prst="rect">
            <a:avLst/>
          </a:prstGeom>
          <a:noFill/>
        </p:spPr>
        <p:txBody>
          <a:bodyPr wrap="square" rtlCol="0">
            <a:spAutoFit/>
          </a:bodyPr>
          <a:lstStyle/>
          <a:p>
            <a:r>
              <a:rPr lang="en-US" sz="2310" b="1" u="sng" dirty="0"/>
              <a:t>Tanner Haid</a:t>
            </a:r>
          </a:p>
          <a:p>
            <a:r>
              <a:rPr lang="en-US" sz="2310" dirty="0"/>
              <a:t>Eastern Panhandle Field Coordinator</a:t>
            </a:r>
          </a:p>
          <a:p>
            <a:r>
              <a:rPr lang="en-US" sz="2310" dirty="0"/>
              <a:t>thaid@wvrivers.org</a:t>
            </a:r>
          </a:p>
          <a:p>
            <a:r>
              <a:rPr lang="en-US" sz="2310" dirty="0" smtClean="0"/>
              <a:t>304-886-2665</a:t>
            </a:r>
            <a:endParaRPr lang="en-US" sz="231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875" y="2977931"/>
            <a:ext cx="8214360" cy="1787018"/>
          </a:xfrm>
          <a:prstGeom prst="rect">
            <a:avLst/>
          </a:prstGeom>
        </p:spPr>
      </p:pic>
      <p:sp>
        <p:nvSpPr>
          <p:cNvPr id="4" name="TextBox 3"/>
          <p:cNvSpPr txBox="1"/>
          <p:nvPr/>
        </p:nvSpPr>
        <p:spPr>
          <a:xfrm>
            <a:off x="875575" y="5074721"/>
            <a:ext cx="4741818" cy="1514261"/>
          </a:xfrm>
          <a:prstGeom prst="rect">
            <a:avLst/>
          </a:prstGeom>
          <a:noFill/>
        </p:spPr>
        <p:txBody>
          <a:bodyPr wrap="square" rtlCol="0">
            <a:spAutoFit/>
          </a:bodyPr>
          <a:lstStyle/>
          <a:p>
            <a:r>
              <a:rPr lang="en-US" sz="2310" b="1" u="sng" dirty="0" smtClean="0"/>
              <a:t>Angie Rosser</a:t>
            </a:r>
            <a:endParaRPr lang="en-US" sz="2310" b="1" u="sng" dirty="0"/>
          </a:p>
          <a:p>
            <a:r>
              <a:rPr lang="en-US" sz="2310" dirty="0" smtClean="0"/>
              <a:t>Executive Director</a:t>
            </a:r>
            <a:endParaRPr lang="en-US" sz="2310" dirty="0"/>
          </a:p>
          <a:p>
            <a:r>
              <a:rPr lang="en-US" sz="2310" dirty="0" smtClean="0"/>
              <a:t>arosser@wvrivers.org</a:t>
            </a:r>
            <a:endParaRPr lang="en-US" sz="2310" dirty="0"/>
          </a:p>
          <a:p>
            <a:r>
              <a:rPr lang="en-US" sz="2310" dirty="0" smtClean="0"/>
              <a:t>304-637-7201</a:t>
            </a:r>
            <a:endParaRPr lang="en-US" sz="2310" dirty="0"/>
          </a:p>
        </p:txBody>
      </p:sp>
    </p:spTree>
    <p:extLst>
      <p:ext uri="{BB962C8B-B14F-4D97-AF65-F5344CB8AC3E}">
        <p14:creationId xmlns:p14="http://schemas.microsoft.com/office/powerpoint/2010/main" val="4133242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747CE4-249D-4802-9FFD-07642423700A}" type="slidenum">
              <a:rPr lang="en-US" smtClean="0"/>
              <a:t>4</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12623800" cy="946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189445"/>
            <a:ext cx="5067300" cy="249700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wrap="square" lIns="101858" tIns="50929" rIns="101858" bIns="50929" rtlCol="0">
            <a:spAutoFit/>
          </a:bodyPr>
          <a:lstStyle/>
          <a:p>
            <a:pPr algn="ctr"/>
            <a:endParaRPr lang="en-US" sz="400" dirty="0">
              <a:ea typeface="Tahoma" panose="020B0604030504040204" pitchFamily="34" charset="0"/>
              <a:cs typeface="Tahoma" panose="020B0604030504040204" pitchFamily="34" charset="0"/>
            </a:endParaRPr>
          </a:p>
          <a:p>
            <a:pPr algn="ctr"/>
            <a:r>
              <a:rPr lang="en-US" sz="4399" b="1" i="1"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“We </a:t>
            </a:r>
            <a:r>
              <a:rPr lang="en-US" sz="4399"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value clean water as the foundation of </a:t>
            </a:r>
            <a:r>
              <a:rPr lang="en-US" sz="4399" b="1" i="1"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life…  </a:t>
            </a:r>
            <a:endParaRPr lang="en-US" sz="4399"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a:p>
            <a:pPr algn="ctr"/>
            <a:endParaRPr lang="en-US" sz="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41396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rl in Elk by Keely Kernan.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4"/>
            <a:ext cx="10706100" cy="827289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181918" y="424901"/>
            <a:ext cx="6707396" cy="242889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101858" tIns="50929" rIns="101858" bIns="50929" rtlCol="0">
            <a:spAutoFit/>
          </a:bodyPr>
          <a:lstStyle/>
          <a:p>
            <a:pPr algn="ctr"/>
            <a:r>
              <a:rPr lang="en-US" sz="4399" b="1" i="1" dirty="0" smtClean="0">
                <a:solidFill>
                  <a:schemeClr val="bg1"/>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…We </a:t>
            </a:r>
            <a:r>
              <a:rPr lang="en-US" sz="4399" b="1" i="1" dirty="0">
                <a:solidFill>
                  <a:schemeClr val="bg1"/>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believe all </a:t>
            </a:r>
            <a:r>
              <a:rPr lang="en-US" sz="4399" b="1" i="1" dirty="0" smtClean="0">
                <a:solidFill>
                  <a:schemeClr val="bg1"/>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people should </a:t>
            </a:r>
            <a:r>
              <a:rPr lang="en-US" sz="4399" b="1" i="1" dirty="0">
                <a:solidFill>
                  <a:schemeClr val="bg1"/>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respect and be able to enjoy clean </a:t>
            </a:r>
            <a:r>
              <a:rPr lang="en-US" sz="4399" b="1" i="1" dirty="0" smtClean="0">
                <a:solidFill>
                  <a:schemeClr val="bg1"/>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rivers… </a:t>
            </a:r>
            <a:endParaRPr lang="en-US" sz="4399"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a:p>
            <a:pPr algn="ctr"/>
            <a:endParaRPr lang="en-US" sz="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66113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D\Dropbox\Rivers Coalition\Jan 9 Keely no watermark\_MG_147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704850"/>
            <a:ext cx="11258550" cy="10782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1" y="367753"/>
            <a:ext cx="4324350" cy="3858649"/>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wrap="square" lIns="101858" tIns="50929" rIns="101858" bIns="50929" rtlCol="0">
            <a:spAutoFit/>
          </a:bodyPr>
          <a:lstStyle/>
          <a:p>
            <a:pPr algn="ctr"/>
            <a:r>
              <a:rPr lang="en-US" sz="3599" b="1" i="1"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…We </a:t>
            </a:r>
            <a:r>
              <a:rPr lang="en-US" sz="3599"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envision community life centered on sustainability, health and </a:t>
            </a:r>
          </a:p>
          <a:p>
            <a:pPr algn="ctr"/>
            <a:r>
              <a:rPr lang="en-US" sz="3599"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shared </a:t>
            </a:r>
            <a:r>
              <a:rPr lang="en-US" sz="3599" b="1" i="1"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prosperity…</a:t>
            </a:r>
            <a:endParaRPr lang="en-US" sz="3599"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a:p>
            <a:pPr algn="ctr"/>
            <a:endParaRPr lang="en-US" sz="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0207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747CE4-249D-4802-9FFD-07642423700A}" type="slidenum">
              <a:rPr lang="en-US" smtClean="0"/>
              <a:t>7</a:t>
            </a:fld>
            <a:endParaRPr lang="en-US"/>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11134270"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9968" y="728420"/>
            <a:ext cx="4910365" cy="3450878"/>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wrap="square" lIns="101858" tIns="50929" rIns="101858" bIns="50929" rtlCol="0">
            <a:spAutoFit/>
          </a:bodyPr>
          <a:lstStyle/>
          <a:p>
            <a:pPr algn="ctr"/>
            <a:r>
              <a:rPr lang="en-US" sz="3200" b="1" i="1" dirty="0" smtClean="0"/>
              <a:t>…where </a:t>
            </a:r>
            <a:r>
              <a:rPr lang="en-US" sz="3200" b="1" i="1" dirty="0"/>
              <a:t>the relationship between people and the natural world is honored, celebrated, protected and sustained</a:t>
            </a:r>
            <a:r>
              <a:rPr lang="en-US" sz="3200" b="1" i="1" dirty="0" smtClean="0"/>
              <a:t>.”</a:t>
            </a:r>
            <a:endParaRPr lang="en-US" sz="3200" b="1" i="1" dirty="0"/>
          </a:p>
          <a:p>
            <a:pPr algn="ctr"/>
            <a:endParaRPr lang="en-US" sz="3200" b="1" dirty="0">
              <a:solidFill>
                <a:schemeClr val="bg1"/>
              </a:solidFill>
              <a:effectLst>
                <a:outerShdw blurRad="38100" dist="38100" dir="2700000" algn="tl">
                  <a:srgbClr val="000000">
                    <a:alpha val="43137"/>
                  </a:srgbClr>
                </a:outerShdw>
              </a:effectLst>
            </a:endParaRPr>
          </a:p>
          <a:p>
            <a:pPr algn="ctr"/>
            <a:endParaRPr lang="en-US" sz="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3709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D\Dropbox\Rivers Coalition\Evan Hansen at Senat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846" y="-1659121"/>
            <a:ext cx="13925655" cy="104584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 y="570238"/>
            <a:ext cx="4762500" cy="1523238"/>
          </a:xfrm>
          <a:prstGeom prst="rect">
            <a:avLst/>
          </a:prstGeom>
          <a:noFill/>
        </p:spPr>
        <p:txBody>
          <a:bodyPr wrap="square" rtlCol="0">
            <a:spAutoFit/>
          </a:bodyPr>
          <a:lstStyle/>
          <a:p>
            <a:pPr>
              <a:spcBef>
                <a:spcPts val="600"/>
              </a:spcBef>
            </a:pPr>
            <a:r>
              <a:rPr lang="en-US" sz="4399" b="1" dirty="0">
                <a:solidFill>
                  <a:schemeClr val="bg1"/>
                </a:solidFill>
                <a:effectLst>
                  <a:outerShdw blurRad="38100" dist="38100" dir="2700000" algn="tl">
                    <a:srgbClr val="000000">
                      <a:alpha val="43137"/>
                    </a:srgbClr>
                  </a:outerShdw>
                </a:effectLst>
                <a:latin typeface="+mj-lt"/>
              </a:rPr>
              <a:t>Sound Science</a:t>
            </a:r>
          </a:p>
          <a:p>
            <a:pPr>
              <a:spcBef>
                <a:spcPts val="600"/>
              </a:spcBef>
            </a:pPr>
            <a:r>
              <a:rPr lang="en-US" sz="4399" b="1" dirty="0">
                <a:solidFill>
                  <a:schemeClr val="bg1"/>
                </a:solidFill>
                <a:effectLst>
                  <a:outerShdw blurRad="38100" dist="38100" dir="2700000" algn="tl">
                    <a:srgbClr val="000000">
                      <a:alpha val="43137"/>
                    </a:srgbClr>
                  </a:outerShdw>
                </a:effectLst>
                <a:latin typeface="+mj-lt"/>
              </a:rPr>
              <a:t>Sensible Policy</a:t>
            </a:r>
          </a:p>
        </p:txBody>
      </p:sp>
    </p:spTree>
    <p:extLst>
      <p:ext uri="{BB962C8B-B14F-4D97-AF65-F5344CB8AC3E}">
        <p14:creationId xmlns:p14="http://schemas.microsoft.com/office/powerpoint/2010/main" val="2485249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content.xx.fbcdn.net/hphotos-xtf1/v/t1.0-9/11075011_10152646979266583_956309451094394720_n.jpg?oh=44139a6247f38dd7d88f3b798e1a3d92&amp;oe=55D49C58"/>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47649" y="-152400"/>
            <a:ext cx="11106150" cy="7970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9076" y="400053"/>
            <a:ext cx="5086350" cy="1523238"/>
          </a:xfrm>
          <a:prstGeom prst="rect">
            <a:avLst/>
          </a:prstGeom>
          <a:noFill/>
        </p:spPr>
        <p:txBody>
          <a:bodyPr wrap="square" rtlCol="0">
            <a:spAutoFit/>
          </a:bodyPr>
          <a:lstStyle/>
          <a:p>
            <a:pPr>
              <a:spcBef>
                <a:spcPts val="600"/>
              </a:spcBef>
            </a:pPr>
            <a:r>
              <a:rPr lang="en-US" sz="4399" b="1" dirty="0">
                <a:solidFill>
                  <a:schemeClr val="bg1"/>
                </a:solidFill>
                <a:latin typeface="+mj-lt"/>
              </a:rPr>
              <a:t>Creative </a:t>
            </a:r>
            <a:r>
              <a:rPr lang="en-US" sz="4399" b="1" dirty="0" smtClean="0">
                <a:solidFill>
                  <a:schemeClr val="bg1"/>
                </a:solidFill>
                <a:latin typeface="+mj-lt"/>
              </a:rPr>
              <a:t>Alliances</a:t>
            </a:r>
            <a:endParaRPr lang="en-US" sz="4399" b="1" dirty="0">
              <a:solidFill>
                <a:schemeClr val="bg1"/>
              </a:solidFill>
              <a:latin typeface="+mj-lt"/>
            </a:endParaRPr>
          </a:p>
          <a:p>
            <a:pPr>
              <a:spcBef>
                <a:spcPts val="600"/>
              </a:spcBef>
            </a:pPr>
            <a:r>
              <a:rPr lang="en-US" sz="4399" b="1" dirty="0">
                <a:solidFill>
                  <a:schemeClr val="bg1"/>
                </a:solidFill>
                <a:latin typeface="+mj-lt"/>
              </a:rPr>
              <a:t>Constituent Power</a:t>
            </a:r>
          </a:p>
        </p:txBody>
      </p:sp>
    </p:spTree>
    <p:extLst>
      <p:ext uri="{BB962C8B-B14F-4D97-AF65-F5344CB8AC3E}">
        <p14:creationId xmlns:p14="http://schemas.microsoft.com/office/powerpoint/2010/main" val="24072637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Lst>
</file>

<file path=ppt/theme/theme1.xml><?xml version="1.0" encoding="utf-8"?>
<a:theme xmlns:a="http://schemas.openxmlformats.org/drawingml/2006/main" name="Gradient sample 4">
  <a:themeElements>
    <a:clrScheme name="Blue Background Sample 4">
      <a:dk1>
        <a:sysClr val="windowText" lastClr="000000"/>
      </a:dk1>
      <a:lt1>
        <a:sysClr val="window" lastClr="FFFFFF"/>
      </a:lt1>
      <a:dk2>
        <a:srgbClr val="34578D"/>
      </a:dk2>
      <a:lt2>
        <a:srgbClr val="EEECE1"/>
      </a:lt2>
      <a:accent1>
        <a:srgbClr val="348D3D"/>
      </a:accent1>
      <a:accent2>
        <a:srgbClr val="CBA772"/>
      </a:accent2>
      <a:accent3>
        <a:srgbClr val="7295CB"/>
      </a:accent3>
      <a:accent4>
        <a:srgbClr val="6A348D"/>
      </a:accent4>
      <a:accent5>
        <a:srgbClr val="8D3D34"/>
      </a:accent5>
      <a:accent6>
        <a:srgbClr val="D12F0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spPr>
      <a:bodyPr rtlCol="0" anchor="ctr"/>
      <a:lstStyle>
        <a:defPPr algn="l">
          <a:defRPr sz="18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spcBef>
            <a:spcPts val="600"/>
          </a:spcBef>
          <a:defRPr sz="2800" dirty="0" smtClean="0">
            <a:solidFill>
              <a:schemeClr val="bg1"/>
            </a:solidFill>
            <a:latin typeface="+mj-lt"/>
          </a:defRPr>
        </a:defPPr>
      </a:lstStyle>
    </a:txDef>
  </a:objectDefaults>
  <a:extraClrSchemeLst/>
</a:theme>
</file>

<file path=ppt/theme/theme2.xml><?xml version="1.0" encoding="utf-8"?>
<a:theme xmlns:a="http://schemas.openxmlformats.org/drawingml/2006/main" name="1_Gradient sample 4">
  <a:themeElements>
    <a:clrScheme name="Blue Background Sample 4">
      <a:dk1>
        <a:sysClr val="windowText" lastClr="000000"/>
      </a:dk1>
      <a:lt1>
        <a:sysClr val="window" lastClr="FFFFFF"/>
      </a:lt1>
      <a:dk2>
        <a:srgbClr val="34578D"/>
      </a:dk2>
      <a:lt2>
        <a:srgbClr val="EEECE1"/>
      </a:lt2>
      <a:accent1>
        <a:srgbClr val="348D3D"/>
      </a:accent1>
      <a:accent2>
        <a:srgbClr val="CBA772"/>
      </a:accent2>
      <a:accent3>
        <a:srgbClr val="7295CB"/>
      </a:accent3>
      <a:accent4>
        <a:srgbClr val="6A348D"/>
      </a:accent4>
      <a:accent5>
        <a:srgbClr val="8D3D34"/>
      </a:accent5>
      <a:accent6>
        <a:srgbClr val="D12F0F"/>
      </a:accent6>
      <a:hlink>
        <a:srgbClr val="0000FF"/>
      </a:hlink>
      <a:folHlink>
        <a:srgbClr val="800080"/>
      </a:folHlink>
    </a:clrScheme>
    <a:fontScheme name="RSG board presentatio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spPr>
      <a:bodyPr rtlCol="0" anchor="ctr"/>
      <a:lstStyle>
        <a:defPPr algn="l">
          <a:defRPr sz="18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spcBef>
            <a:spcPts val="600"/>
          </a:spcBef>
          <a:defRPr sz="2800" dirty="0" err="1" smtClean="0">
            <a:solidFill>
              <a:schemeClr val="bg1"/>
            </a:solidFill>
          </a:defRPr>
        </a:defPPr>
      </a:lstStyle>
    </a:txDef>
  </a:objectDefaults>
  <a:extraClrSchemeLst/>
</a:theme>
</file>

<file path=ppt/theme/theme3.xml><?xml version="1.0" encoding="utf-8"?>
<a:theme xmlns:a="http://schemas.openxmlformats.org/drawingml/2006/main" name="Retrospect">
  <a:themeElements>
    <a:clrScheme name="WV Rivers Coalition">
      <a:dk1>
        <a:sysClr val="windowText" lastClr="000000"/>
      </a:dk1>
      <a:lt1>
        <a:sysClr val="window" lastClr="FFFFFF"/>
      </a:lt1>
      <a:dk2>
        <a:srgbClr val="173446"/>
      </a:dk2>
      <a:lt2>
        <a:srgbClr val="82B9E0"/>
      </a:lt2>
      <a:accent1>
        <a:srgbClr val="FEB40C"/>
      </a:accent1>
      <a:accent2>
        <a:srgbClr val="82B9E0"/>
      </a:accent2>
      <a:accent3>
        <a:srgbClr val="B8D599"/>
      </a:accent3>
      <a:accent4>
        <a:srgbClr val="098A5B"/>
      </a:accent4>
      <a:accent5>
        <a:srgbClr val="55B047"/>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3">
    <a:dk1>
      <a:srgbClr val="000000"/>
    </a:dk1>
    <a:lt1>
      <a:srgbClr val="FFFFFF"/>
    </a:lt1>
    <a:dk2>
      <a:srgbClr val="51626F"/>
    </a:dk2>
    <a:lt2>
      <a:srgbClr val="8996A0"/>
    </a:lt2>
    <a:accent1>
      <a:srgbClr val="0089C4"/>
    </a:accent1>
    <a:accent2>
      <a:srgbClr val="004165"/>
    </a:accent2>
    <a:accent3>
      <a:srgbClr val="FFFFFF"/>
    </a:accent3>
    <a:accent4>
      <a:srgbClr val="000000"/>
    </a:accent4>
    <a:accent5>
      <a:srgbClr val="AAC4DE"/>
    </a:accent5>
    <a:accent6>
      <a:srgbClr val="003A5B"/>
    </a:accent6>
    <a:hlink>
      <a:srgbClr val="E98300"/>
    </a:hlink>
    <a:folHlink>
      <a:srgbClr val="D1D3DD"/>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lank Presentation 13">
    <a:dk1>
      <a:srgbClr val="000000"/>
    </a:dk1>
    <a:lt1>
      <a:srgbClr val="FFFFFF"/>
    </a:lt1>
    <a:dk2>
      <a:srgbClr val="51626F"/>
    </a:dk2>
    <a:lt2>
      <a:srgbClr val="8996A0"/>
    </a:lt2>
    <a:accent1>
      <a:srgbClr val="0089C4"/>
    </a:accent1>
    <a:accent2>
      <a:srgbClr val="004165"/>
    </a:accent2>
    <a:accent3>
      <a:srgbClr val="FFFFFF"/>
    </a:accent3>
    <a:accent4>
      <a:srgbClr val="000000"/>
    </a:accent4>
    <a:accent5>
      <a:srgbClr val="AAC4DE"/>
    </a:accent5>
    <a:accent6>
      <a:srgbClr val="003A5B"/>
    </a:accent6>
    <a:hlink>
      <a:srgbClr val="E98300"/>
    </a:hlink>
    <a:folHlink>
      <a:srgbClr val="D1D3DD"/>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26AA4E1E79F249B2F9BD2D574DA4AA" ma:contentTypeVersion="" ma:contentTypeDescription="Create a new document." ma:contentTypeScope="" ma:versionID="a6502497a251af8882e3bc0966088cd7">
  <xsd:schema xmlns:xsd="http://www.w3.org/2001/XMLSchema" xmlns:xs="http://www.w3.org/2001/XMLSchema" xmlns:p="http://schemas.microsoft.com/office/2006/metadata/properties" xmlns:ns2="2fc30721-2543-4767-9098-e815e3718a24" xmlns:ns3="a2f8c00f-5553-491f-b6be-03f8360363b4" targetNamespace="http://schemas.microsoft.com/office/2006/metadata/properties" ma:root="true" ma:fieldsID="3403be118a18574bb380634f481dc05b" ns2:_="" ns3:_="">
    <xsd:import namespace="2fc30721-2543-4767-9098-e815e3718a24"/>
    <xsd:import namespace="a2f8c00f-5553-491f-b6be-03f8360363b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c30721-2543-4767-9098-e815e3718a2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f8c00f-5553-491f-b6be-03f8360363b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4A16CF-5895-4959-95CC-E1E4C64BF6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c30721-2543-4767-9098-e815e3718a24"/>
    <ds:schemaRef ds:uri="a2f8c00f-5553-491f-b6be-03f8360363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B204F5-04B4-4027-BB8F-5B5EA58CA816}">
  <ds:schemaRefs>
    <ds:schemaRef ds:uri="http://schemas.microsoft.com/sharepoint/v3/contenttype/forms"/>
  </ds:schemaRefs>
</ds:datastoreItem>
</file>

<file path=customXml/itemProps3.xml><?xml version="1.0" encoding="utf-8"?>
<ds:datastoreItem xmlns:ds="http://schemas.openxmlformats.org/officeDocument/2006/customXml" ds:itemID="{1ABDE574-F77C-4B97-BA43-24CEA51BC305}">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2008-03-27 Client template final</Template>
  <TotalTime>5838</TotalTime>
  <Words>2477</Words>
  <Application>Microsoft Office PowerPoint</Application>
  <PresentationFormat>Custom</PresentationFormat>
  <Paragraphs>236</Paragraphs>
  <Slides>33</Slides>
  <Notes>33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ＭＳ Ｐゴシック</vt:lpstr>
      <vt:lpstr>Arial</vt:lpstr>
      <vt:lpstr>Calibri</vt:lpstr>
      <vt:lpstr>Calibri Light</vt:lpstr>
      <vt:lpstr>Palatino Linotype</vt:lpstr>
      <vt:lpstr>Tahoma</vt:lpstr>
      <vt:lpstr>Times</vt:lpstr>
      <vt:lpstr>Trebuchet MS</vt:lpstr>
      <vt:lpstr>Wingdings</vt:lpstr>
      <vt:lpstr>Gradient sample 4</vt:lpstr>
      <vt:lpstr>1_Gradient sample 4</vt:lpstr>
      <vt:lpstr>Retrospect</vt:lpstr>
      <vt:lpstr> Conserving and Restoring West  Virginia’s Exceptional Rivers and Streams since 1989</vt:lpstr>
      <vt:lpstr>PowerPoint Presentation</vt:lpstr>
      <vt:lpstr>Who 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2020 Legislative Priorities</vt:lpstr>
      <vt:lpstr>2020 Legislative Priorities</vt:lpstr>
      <vt:lpstr>PowerPoint Presentation</vt:lpstr>
      <vt:lpstr>PowerPoint Presentation</vt:lpstr>
      <vt:lpstr>PowerPoint Presentation</vt:lpstr>
      <vt:lpstr>A majority of voters believe the government should play a major role in preserving headwaters in West Virginia.</vt:lpstr>
      <vt:lpstr>Clean streams and protection of public areas are voters’ top priorities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Redstone Strategy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Dietmar Grimm</dc:creator>
  <cp:keywords>2010-11-17 Gradient template</cp:keywords>
  <cp:lastModifiedBy>Tanner Haid</cp:lastModifiedBy>
  <cp:revision>1902</cp:revision>
  <dcterms:created xsi:type="dcterms:W3CDTF">2008-03-28T19:31:30Z</dcterms:created>
  <dcterms:modified xsi:type="dcterms:W3CDTF">2020-02-20T15:33:03Z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0x0101008926AA4E1E79F249B2F9BD2D574DA4AA</vt:lpwstr>
  </property>
</Properties>
</file>