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75" r:id="rId4"/>
    <p:sldId id="366" r:id="rId5"/>
    <p:sldId id="259" r:id="rId6"/>
    <p:sldId id="370" r:id="rId7"/>
    <p:sldId id="260" r:id="rId8"/>
    <p:sldId id="3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Roberts" initials="MR" lastIdx="1" clrIdx="0">
    <p:extLst>
      <p:ext uri="{19B8F6BF-5375-455C-9EA6-DF929625EA0E}">
        <p15:presenceInfo xmlns:p15="http://schemas.microsoft.com/office/powerpoint/2012/main" userId="bb7a15e9536bd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C48"/>
    <a:srgbClr val="187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3200" b="1">
                <a:solidFill>
                  <a:srgbClr val="156C48"/>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MDELogo_Horizontal_GreenText.png"/>
          <p:cNvPicPr>
            <a:picLocks noChangeAspect="1"/>
          </p:cNvPicPr>
          <p:nvPr userDrawn="1"/>
        </p:nvPicPr>
        <p:blipFill>
          <a:blip r:embed="rId2" cstate="print"/>
          <a:stretch>
            <a:fillRect/>
          </a:stretch>
        </p:blipFill>
        <p:spPr>
          <a:xfrm>
            <a:off x="3199595" y="457201"/>
            <a:ext cx="2744811" cy="1093308"/>
          </a:xfrm>
          <a:prstGeom prst="rect">
            <a:avLst/>
          </a:prstGeom>
        </p:spPr>
      </p:pic>
      <p:cxnSp>
        <p:nvCxnSpPr>
          <p:cNvPr id="10" name="Straight Connector 9"/>
          <p:cNvCxnSpPr/>
          <p:nvPr userDrawn="1"/>
        </p:nvCxnSpPr>
        <p:spPr>
          <a:xfrm>
            <a:off x="-685800" y="1066800"/>
            <a:ext cx="3733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19800" y="1053545"/>
            <a:ext cx="3695700" cy="13255"/>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9448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3/30/2022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3/30/2022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lvl1pPr algn="l">
              <a:defRPr sz="3600" b="0">
                <a:solidFill>
                  <a:srgbClr val="156C48"/>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9" name="Straight Connector 8"/>
          <p:cNvCxnSpPr/>
          <p:nvPr userDrawn="1"/>
        </p:nvCxnSpPr>
        <p:spPr>
          <a:xfrm>
            <a:off x="0" y="3352800"/>
            <a:ext cx="12954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156C48"/>
                </a:solidFi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MDELogo_Symbol.png"/>
          <p:cNvPicPr>
            <a:picLocks noChangeAspect="1"/>
          </p:cNvPicPr>
          <p:nvPr userDrawn="1"/>
        </p:nvPicPr>
        <p:blipFill>
          <a:blip r:embed="rId2" cstate="print"/>
          <a:stretch>
            <a:fillRect/>
          </a:stretch>
        </p:blipFill>
        <p:spPr>
          <a:xfrm>
            <a:off x="762000" y="2819400"/>
            <a:ext cx="990606" cy="9906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352800" cy="10541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038600" y="273050"/>
            <a:ext cx="4648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352800"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MDELogo_Symbol.png"/>
          <p:cNvPicPr>
            <a:picLocks noChangeAspect="1"/>
          </p:cNvPicPr>
          <p:nvPr userDrawn="1"/>
        </p:nvPicPr>
        <p:blipFill>
          <a:blip r:embed="rId2" cstate="print"/>
          <a:stretch>
            <a:fillRect/>
          </a:stretch>
        </p:blipFill>
        <p:spPr>
          <a:xfrm>
            <a:off x="1524000" y="304800"/>
            <a:ext cx="838206" cy="838206"/>
          </a:xfrm>
          <a:prstGeom prst="rect">
            <a:avLst/>
          </a:prstGeom>
        </p:spPr>
      </p:pic>
      <p:cxnSp>
        <p:nvCxnSpPr>
          <p:cNvPr id="9" name="Straight Connector 8"/>
          <p:cNvCxnSpPr/>
          <p:nvPr userDrawn="1"/>
        </p:nvCxnSpPr>
        <p:spPr>
          <a:xfrm>
            <a:off x="457200" y="1295400"/>
            <a:ext cx="3352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DELogo_Symbol.png"/>
          <p:cNvPicPr>
            <a:picLocks noChangeAspect="1"/>
          </p:cNvPicPr>
          <p:nvPr userDrawn="1"/>
        </p:nvPicPr>
        <p:blipFill>
          <a:blip r:embed="rId13" cstate="print"/>
          <a:stretch>
            <a:fillRect/>
          </a:stretch>
        </p:blipFill>
        <p:spPr>
          <a:xfrm>
            <a:off x="457200" y="381000"/>
            <a:ext cx="838206" cy="838206"/>
          </a:xfrm>
          <a:prstGeom prst="rect">
            <a:avLst/>
          </a:prstGeom>
        </p:spPr>
      </p:pic>
      <p:cxnSp>
        <p:nvCxnSpPr>
          <p:cNvPr id="8" name="Straight Connector 7"/>
          <p:cNvCxnSpPr/>
          <p:nvPr userDrawn="1"/>
        </p:nvCxnSpPr>
        <p:spPr>
          <a:xfrm>
            <a:off x="457200" y="1371600"/>
            <a:ext cx="8305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0" kern="1200">
          <a:solidFill>
            <a:srgbClr val="156C48"/>
          </a:solidFill>
          <a:latin typeface="+mj-lt"/>
          <a:ea typeface="+mj-ea"/>
          <a:cs typeface="+mj-cs"/>
        </a:defRPr>
      </a:lvl1pPr>
    </p:titleStyle>
    <p:bodyStyle>
      <a:lvl1pPr marL="342900" indent="-342900" algn="l" defTabSz="914400" rtl="0" eaLnBrk="1" latinLnBrk="0" hangingPunct="1">
        <a:spcBef>
          <a:spcPts val="24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58975"/>
            <a:ext cx="8382000" cy="1470025"/>
          </a:xfrm>
        </p:spPr>
        <p:txBody>
          <a:bodyPr>
            <a:normAutofit fontScale="90000"/>
          </a:bodyPr>
          <a:lstStyle/>
          <a:p>
            <a:r>
              <a:rPr lang="en-US" dirty="0">
                <a:latin typeface="+mj-lt"/>
              </a:rPr>
              <a:t>Financing Riparian </a:t>
            </a:r>
            <a:r>
              <a:rPr lang="en-US" dirty="0"/>
              <a:t>Forest Buffer </a:t>
            </a:r>
            <a:r>
              <a:rPr lang="en-US" dirty="0">
                <a:latin typeface="+mj-lt"/>
              </a:rPr>
              <a:t>through the Maryland Water Quality Financing Administration and the Clean Water State Revolving Fund</a:t>
            </a:r>
          </a:p>
        </p:txBody>
      </p:sp>
      <p:sp>
        <p:nvSpPr>
          <p:cNvPr id="3" name="Subtitle 2"/>
          <p:cNvSpPr>
            <a:spLocks noGrp="1"/>
          </p:cNvSpPr>
          <p:nvPr>
            <p:ph type="subTitle" idx="1"/>
          </p:nvPr>
        </p:nvSpPr>
        <p:spPr/>
        <p:txBody>
          <a:bodyPr/>
          <a:lstStyle/>
          <a:p>
            <a:r>
              <a:rPr lang="en-US" dirty="0">
                <a:latin typeface="+mn-lt"/>
              </a:rPr>
              <a:t>Michae</a:t>
            </a:r>
            <a:r>
              <a:rPr lang="en-US" dirty="0"/>
              <a:t>l Roberts, PE</a:t>
            </a:r>
          </a:p>
          <a:p>
            <a:r>
              <a:rPr lang="en-US" dirty="0"/>
              <a:t>Deputy Director, MWQFA</a:t>
            </a:r>
          </a:p>
          <a:p>
            <a:r>
              <a:rPr lang="en-US" dirty="0"/>
              <a:t>March 30,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1408-FDFC-4D8B-A707-8A3C63AB89AC}"/>
              </a:ext>
            </a:extLst>
          </p:cNvPr>
          <p:cNvSpPr>
            <a:spLocks noGrp="1"/>
          </p:cNvSpPr>
          <p:nvPr>
            <p:ph type="title"/>
          </p:nvPr>
        </p:nvSpPr>
        <p:spPr/>
        <p:txBody>
          <a:bodyPr>
            <a:normAutofit/>
          </a:bodyPr>
          <a:lstStyle/>
          <a:p>
            <a:r>
              <a:rPr lang="en-US" dirty="0"/>
              <a:t>CWSRF Forestry Financing Capacity</a:t>
            </a:r>
          </a:p>
        </p:txBody>
      </p:sp>
      <p:sp>
        <p:nvSpPr>
          <p:cNvPr id="3" name="Content Placeholder 2">
            <a:extLst>
              <a:ext uri="{FF2B5EF4-FFF2-40B4-BE49-F238E27FC236}">
                <a16:creationId xmlns:a16="http://schemas.microsoft.com/office/drawing/2014/main" id="{15C17307-4F1B-49B9-82A1-5475993F326D}"/>
              </a:ext>
            </a:extLst>
          </p:cNvPr>
          <p:cNvSpPr>
            <a:spLocks noGrp="1"/>
          </p:cNvSpPr>
          <p:nvPr>
            <p:ph idx="1"/>
          </p:nvPr>
        </p:nvSpPr>
        <p:spPr>
          <a:xfrm>
            <a:off x="381000" y="4618038"/>
            <a:ext cx="8534400" cy="2340746"/>
          </a:xfrm>
        </p:spPr>
        <p:txBody>
          <a:bodyPr>
            <a:normAutofit fontScale="92500"/>
          </a:bodyPr>
          <a:lstStyle/>
          <a:p>
            <a:r>
              <a:rPr lang="en-US" sz="1600" dirty="0">
                <a:solidFill>
                  <a:srgbClr val="156C48"/>
                </a:solidFill>
                <a:latin typeface="+mj-lt"/>
                <a:ea typeface="+mj-ea"/>
                <a:cs typeface="+mj-cs"/>
              </a:rPr>
              <a:t>Clean Water State Revolving Funds are capitalized by annual EPA capitalization grants obtained from federal discretionary funds, from SRF loan repayments, and from SRF program income. WIFIA is a complimentary federal loan program that provides credit subsidy and access to Treasury rates. Significant cost savings are possible for borrowers through the SRF/WIFIA versus the private market.</a:t>
            </a:r>
          </a:p>
          <a:p>
            <a:r>
              <a:rPr lang="en-US" sz="1600" dirty="0">
                <a:solidFill>
                  <a:srgbClr val="156C48"/>
                </a:solidFill>
                <a:latin typeface="+mj-lt"/>
                <a:ea typeface="+mj-ea"/>
                <a:cs typeface="+mj-cs"/>
              </a:rPr>
              <a:t>Every Chesapeake Bay state has a financing authority for water quality projects and can apply to WIFIA. The CWSRF is managed in Pennsylvania by PennVest, in Delaware by the Department of Natural Resources and Environmental Control (DNREC), in Virginia by the Virginia Department of Environmental Quality (VDEQ), and in West Virginia by the Department of Environmental Protection (WVDEP).</a:t>
            </a:r>
            <a:endParaRPr lang="en-US" sz="1600" b="0" i="0" dirty="0">
              <a:solidFill>
                <a:srgbClr val="222222"/>
              </a:solidFill>
              <a:effectLst/>
              <a:latin typeface="Arial" panose="020B0604020202020204" pitchFamily="34" charset="0"/>
            </a:endParaRPr>
          </a:p>
        </p:txBody>
      </p:sp>
      <p:pic>
        <p:nvPicPr>
          <p:cNvPr id="6" name="Picture 5">
            <a:extLst>
              <a:ext uri="{FF2B5EF4-FFF2-40B4-BE49-F238E27FC236}">
                <a16:creationId xmlns:a16="http://schemas.microsoft.com/office/drawing/2014/main" id="{4C53BFBA-AD8A-4C98-AC05-D5245424E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600200"/>
            <a:ext cx="5444509" cy="2925762"/>
          </a:xfrm>
          <a:prstGeom prst="rect">
            <a:avLst/>
          </a:prstGeom>
        </p:spPr>
      </p:pic>
    </p:spTree>
    <p:extLst>
      <p:ext uri="{BB962C8B-B14F-4D97-AF65-F5344CB8AC3E}">
        <p14:creationId xmlns:p14="http://schemas.microsoft.com/office/powerpoint/2010/main" val="315090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AD9F-653B-49AE-8663-4BFF635B5A48}"/>
              </a:ext>
            </a:extLst>
          </p:cNvPr>
          <p:cNvSpPr>
            <a:spLocks noGrp="1"/>
          </p:cNvSpPr>
          <p:nvPr>
            <p:ph type="title"/>
          </p:nvPr>
        </p:nvSpPr>
        <p:spPr/>
        <p:txBody>
          <a:bodyPr/>
          <a:lstStyle/>
          <a:p>
            <a:r>
              <a:rPr lang="en-US" dirty="0"/>
              <a:t>Forestry Benefit Accounting Systems</a:t>
            </a:r>
          </a:p>
        </p:txBody>
      </p:sp>
      <p:sp>
        <p:nvSpPr>
          <p:cNvPr id="3" name="Content Placeholder 2">
            <a:extLst>
              <a:ext uri="{FF2B5EF4-FFF2-40B4-BE49-F238E27FC236}">
                <a16:creationId xmlns:a16="http://schemas.microsoft.com/office/drawing/2014/main" id="{4EA19D82-D3EF-437F-A101-772C2249F9A2}"/>
              </a:ext>
            </a:extLst>
          </p:cNvPr>
          <p:cNvSpPr>
            <a:spLocks noGrp="1"/>
          </p:cNvSpPr>
          <p:nvPr>
            <p:ph idx="1"/>
          </p:nvPr>
        </p:nvSpPr>
        <p:spPr>
          <a:xfrm>
            <a:off x="457200" y="5486400"/>
            <a:ext cx="8305800" cy="4525963"/>
          </a:xfrm>
        </p:spPr>
        <p:txBody>
          <a:bodyPr>
            <a:normAutofit/>
          </a:bodyPr>
          <a:lstStyle/>
          <a:p>
            <a:pPr marL="0" indent="0">
              <a:buNone/>
            </a:pPr>
            <a:r>
              <a:rPr lang="en-US" sz="1600" dirty="0">
                <a:solidFill>
                  <a:srgbClr val="156C48"/>
                </a:solidFill>
                <a:latin typeface="+mj-lt"/>
                <a:ea typeface="+mj-ea"/>
                <a:cs typeface="+mj-cs"/>
              </a:rPr>
              <a:t>Establish state standards and metrics for forest ecosystem restoration and protection that fully                       quantify water quality benefits from practices and provide certainty facilitating private investment. This can serve as a national model for use of the CWSRF in financing forest ecosystem restoration. </a:t>
            </a:r>
            <a:endParaRPr lang="en-US" sz="2800" dirty="0">
              <a:solidFill>
                <a:srgbClr val="156C48"/>
              </a:solidFill>
              <a:latin typeface="+mj-lt"/>
              <a:ea typeface="+mj-ea"/>
              <a:cs typeface="+mj-cs"/>
            </a:endParaRPr>
          </a:p>
          <a:p>
            <a:endParaRPr lang="en-US" dirty="0"/>
          </a:p>
        </p:txBody>
      </p:sp>
      <p:pic>
        <p:nvPicPr>
          <p:cNvPr id="6" name="Picture 5" descr="A picture containing tree, outdoor, wood, forest&#10;&#10;Description automatically generated">
            <a:extLst>
              <a:ext uri="{FF2B5EF4-FFF2-40B4-BE49-F238E27FC236}">
                <a16:creationId xmlns:a16="http://schemas.microsoft.com/office/drawing/2014/main" id="{73D4DE99-BAFB-4C4E-A5A0-969C11AB4B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02" t="34694"/>
          <a:stretch/>
        </p:blipFill>
        <p:spPr>
          <a:xfrm rot="10800000">
            <a:off x="914400" y="1594367"/>
            <a:ext cx="7848600" cy="3657600"/>
          </a:xfrm>
          <a:prstGeom prst="rect">
            <a:avLst/>
          </a:prstGeom>
        </p:spPr>
      </p:pic>
    </p:spTree>
    <p:extLst>
      <p:ext uri="{BB962C8B-B14F-4D97-AF65-F5344CB8AC3E}">
        <p14:creationId xmlns:p14="http://schemas.microsoft.com/office/powerpoint/2010/main" val="339957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B038-9F43-4137-8FB6-0CED3FBAE94A}"/>
              </a:ext>
            </a:extLst>
          </p:cNvPr>
          <p:cNvSpPr>
            <a:spLocks noGrp="1"/>
          </p:cNvSpPr>
          <p:nvPr>
            <p:ph type="title"/>
          </p:nvPr>
        </p:nvSpPr>
        <p:spPr/>
        <p:txBody>
          <a:bodyPr/>
          <a:lstStyle/>
          <a:p>
            <a:r>
              <a:rPr lang="en-US" dirty="0"/>
              <a:t>Source Water Protection</a:t>
            </a:r>
          </a:p>
        </p:txBody>
      </p:sp>
      <p:sp>
        <p:nvSpPr>
          <p:cNvPr id="3" name="Content Placeholder 2">
            <a:extLst>
              <a:ext uri="{FF2B5EF4-FFF2-40B4-BE49-F238E27FC236}">
                <a16:creationId xmlns:a16="http://schemas.microsoft.com/office/drawing/2014/main" id="{6496F062-F32A-4050-83AB-888C8FB3409A}"/>
              </a:ext>
            </a:extLst>
          </p:cNvPr>
          <p:cNvSpPr>
            <a:spLocks noGrp="1"/>
          </p:cNvSpPr>
          <p:nvPr>
            <p:ph idx="1"/>
          </p:nvPr>
        </p:nvSpPr>
        <p:spPr>
          <a:xfrm>
            <a:off x="914400" y="4234579"/>
            <a:ext cx="8077200" cy="2514600"/>
          </a:xfrm>
        </p:spPr>
        <p:txBody>
          <a:bodyPr>
            <a:normAutofit lnSpcReduction="10000"/>
          </a:bodyPr>
          <a:lstStyle/>
          <a:p>
            <a:pPr marL="0" indent="0">
              <a:buNone/>
            </a:pPr>
            <a:r>
              <a:rPr lang="en-US" sz="2200" dirty="0">
                <a:solidFill>
                  <a:srgbClr val="156C48"/>
                </a:solidFill>
                <a:latin typeface="+mj-lt"/>
                <a:ea typeface="+mj-ea"/>
                <a:cs typeface="+mj-cs"/>
              </a:rPr>
              <a:t>Develop a holistic business case for integrating forest ecosystem restoration and protection and watershed best management practices into drinking water utility plans and programs  for source water protection. Develop watershed financing partnerships including regional entities. Align federal, regional, state, and local technical, management, and financial capacity to fund cost-effective BMP’s across Chesapeake Bay watersheds. This financing strategy would protect both drinking water quality and health of the Chesapeake.</a:t>
            </a:r>
          </a:p>
        </p:txBody>
      </p:sp>
      <p:pic>
        <p:nvPicPr>
          <p:cNvPr id="6" name="Picture 5" descr="A person holding a fish&#10;&#10;Description automatically generated">
            <a:extLst>
              <a:ext uri="{FF2B5EF4-FFF2-40B4-BE49-F238E27FC236}">
                <a16:creationId xmlns:a16="http://schemas.microsoft.com/office/drawing/2014/main" id="{19725BB0-58EC-43CD-9193-34C5CD4F0B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5" b="8731"/>
          <a:stretch/>
        </p:blipFill>
        <p:spPr>
          <a:xfrm>
            <a:off x="1295400" y="1600200"/>
            <a:ext cx="6724650" cy="2650592"/>
          </a:xfrm>
          <a:prstGeom prst="rect">
            <a:avLst/>
          </a:prstGeom>
        </p:spPr>
      </p:pic>
    </p:spTree>
    <p:extLst>
      <p:ext uri="{BB962C8B-B14F-4D97-AF65-F5344CB8AC3E}">
        <p14:creationId xmlns:p14="http://schemas.microsoft.com/office/powerpoint/2010/main" val="265330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1C7B-521D-4915-979E-B756D1F32BC7}"/>
              </a:ext>
            </a:extLst>
          </p:cNvPr>
          <p:cNvSpPr>
            <a:spLocks noGrp="1"/>
          </p:cNvSpPr>
          <p:nvPr>
            <p:ph type="title"/>
          </p:nvPr>
        </p:nvSpPr>
        <p:spPr/>
        <p:txBody>
          <a:bodyPr/>
          <a:lstStyle/>
          <a:p>
            <a:r>
              <a:rPr lang="en-US" dirty="0"/>
              <a:t>Potomac River Watershed</a:t>
            </a:r>
          </a:p>
        </p:txBody>
      </p:sp>
      <p:sp>
        <p:nvSpPr>
          <p:cNvPr id="3" name="Content Placeholder 2">
            <a:extLst>
              <a:ext uri="{FF2B5EF4-FFF2-40B4-BE49-F238E27FC236}">
                <a16:creationId xmlns:a16="http://schemas.microsoft.com/office/drawing/2014/main" id="{574375D4-5DD1-4EBC-AFB3-7AE4CB1036BC}"/>
              </a:ext>
            </a:extLst>
          </p:cNvPr>
          <p:cNvSpPr>
            <a:spLocks noGrp="1"/>
          </p:cNvSpPr>
          <p:nvPr>
            <p:ph idx="1"/>
          </p:nvPr>
        </p:nvSpPr>
        <p:spPr>
          <a:xfrm>
            <a:off x="609600" y="4830762"/>
            <a:ext cx="8229600" cy="4525963"/>
          </a:xfrm>
        </p:spPr>
        <p:txBody>
          <a:bodyPr/>
          <a:lstStyle/>
          <a:p>
            <a:r>
              <a:rPr lang="en-US" sz="2000" dirty="0">
                <a:solidFill>
                  <a:srgbClr val="156C48"/>
                </a:solidFill>
                <a:latin typeface="+mj-lt"/>
                <a:ea typeface="+mj-ea"/>
                <a:cs typeface="+mj-cs"/>
              </a:rPr>
              <a:t>Landscape-scale BMP implementation in the Potomac watershed would be competitive in MWQFA’s Water Quality Integrated Project Priority System are would optimize drinking water quality for Washington, DC.</a:t>
            </a:r>
          </a:p>
          <a:p>
            <a:r>
              <a:rPr lang="en-US" sz="2000" dirty="0">
                <a:solidFill>
                  <a:srgbClr val="156C48"/>
                </a:solidFill>
                <a:latin typeface="+mj-lt"/>
                <a:ea typeface="+mj-ea"/>
                <a:cs typeface="+mj-cs"/>
              </a:rPr>
              <a:t>Potential for small surcharge on water bills of the 6.2M people that live in DC to repay a large loan to perform restoration of the Potomac watershed.</a:t>
            </a:r>
          </a:p>
          <a:p>
            <a:endParaRPr lang="en-US" dirty="0">
              <a:solidFill>
                <a:srgbClr val="222222"/>
              </a:solidFill>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a:p>
            <a:endParaRPr lang="en-US" dirty="0"/>
          </a:p>
        </p:txBody>
      </p:sp>
      <p:pic>
        <p:nvPicPr>
          <p:cNvPr id="5" name="Picture 4" descr="A picture containing water, outdoor, rock&#10;&#10;Description automatically generated">
            <a:extLst>
              <a:ext uri="{FF2B5EF4-FFF2-40B4-BE49-F238E27FC236}">
                <a16:creationId xmlns:a16="http://schemas.microsoft.com/office/drawing/2014/main" id="{1BF06ED9-8232-4A68-8E61-C74B3C386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57200" y="1600200"/>
            <a:ext cx="4064000" cy="3048000"/>
          </a:xfrm>
          <a:prstGeom prst="rect">
            <a:avLst/>
          </a:prstGeom>
        </p:spPr>
      </p:pic>
      <p:pic>
        <p:nvPicPr>
          <p:cNvPr id="7" name="Picture 6">
            <a:extLst>
              <a:ext uri="{FF2B5EF4-FFF2-40B4-BE49-F238E27FC236}">
                <a16:creationId xmlns:a16="http://schemas.microsoft.com/office/drawing/2014/main" id="{30F6E5FF-ED4E-4571-9C81-3C113FBEA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24400" y="1611128"/>
            <a:ext cx="4064002" cy="3048002"/>
          </a:xfrm>
          <a:prstGeom prst="rect">
            <a:avLst/>
          </a:prstGeom>
        </p:spPr>
      </p:pic>
    </p:spTree>
    <p:extLst>
      <p:ext uri="{BB962C8B-B14F-4D97-AF65-F5344CB8AC3E}">
        <p14:creationId xmlns:p14="http://schemas.microsoft.com/office/powerpoint/2010/main" val="389637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D8E-0442-431D-B595-4C045C51A654}"/>
              </a:ext>
            </a:extLst>
          </p:cNvPr>
          <p:cNvSpPr>
            <a:spLocks noGrp="1"/>
          </p:cNvSpPr>
          <p:nvPr>
            <p:ph type="title"/>
          </p:nvPr>
        </p:nvSpPr>
        <p:spPr/>
        <p:txBody>
          <a:bodyPr>
            <a:normAutofit/>
          </a:bodyPr>
          <a:lstStyle/>
          <a:p>
            <a:r>
              <a:rPr lang="en-US" dirty="0"/>
              <a:t>Monocacy River Watershed</a:t>
            </a:r>
          </a:p>
        </p:txBody>
      </p:sp>
      <p:pic>
        <p:nvPicPr>
          <p:cNvPr id="7" name="Picture 6" descr="A picture containing outdoor, water, nature, wave&#10;&#10;Description automatically generated">
            <a:extLst>
              <a:ext uri="{FF2B5EF4-FFF2-40B4-BE49-F238E27FC236}">
                <a16:creationId xmlns:a16="http://schemas.microsoft.com/office/drawing/2014/main" id="{9CE6D03E-D788-4AF9-A58B-A4B05B5C8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572000" y="1828799"/>
            <a:ext cx="4159190" cy="3119393"/>
          </a:xfrm>
          <a:prstGeom prst="rect">
            <a:avLst/>
          </a:prstGeom>
        </p:spPr>
      </p:pic>
      <p:pic>
        <p:nvPicPr>
          <p:cNvPr id="11" name="Content Placeholder 10" descr="A picture containing tree, ground, outdoor, valley&#10;&#10;Description automatically generated">
            <a:extLst>
              <a:ext uri="{FF2B5EF4-FFF2-40B4-BE49-F238E27FC236}">
                <a16:creationId xmlns:a16="http://schemas.microsoft.com/office/drawing/2014/main" id="{DC0A3D20-972B-40EF-B1DB-901AC9B9B3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841376"/>
            <a:ext cx="4159190" cy="3119393"/>
          </a:xfrm>
        </p:spPr>
      </p:pic>
      <p:sp>
        <p:nvSpPr>
          <p:cNvPr id="13" name="TextBox 12">
            <a:extLst>
              <a:ext uri="{FF2B5EF4-FFF2-40B4-BE49-F238E27FC236}">
                <a16:creationId xmlns:a16="http://schemas.microsoft.com/office/drawing/2014/main" id="{5A42D86B-C4F9-492B-BA73-3D497BED2038}"/>
              </a:ext>
            </a:extLst>
          </p:cNvPr>
          <p:cNvSpPr txBox="1"/>
          <p:nvPr/>
        </p:nvSpPr>
        <p:spPr>
          <a:xfrm>
            <a:off x="688761" y="5257800"/>
            <a:ext cx="8077200" cy="1107996"/>
          </a:xfrm>
          <a:prstGeom prst="rect">
            <a:avLst/>
          </a:prstGeom>
          <a:noFill/>
        </p:spPr>
        <p:txBody>
          <a:bodyPr wrap="square">
            <a:spAutoFit/>
          </a:bodyPr>
          <a:lstStyle/>
          <a:p>
            <a:pPr marR="0" lvl="0" algn="l" defTabSz="914400" rtl="0" eaLnBrk="1" fontAlgn="auto" latinLnBrk="0" hangingPunct="1">
              <a:lnSpc>
                <a:spcPct val="100000"/>
              </a:lnSpc>
              <a:spcBef>
                <a:spcPts val="2400"/>
              </a:spcBef>
              <a:spcAft>
                <a:spcPts val="0"/>
              </a:spcAft>
              <a:buClrTx/>
              <a:buSzTx/>
              <a:tabLst/>
              <a:defRPr/>
            </a:pPr>
            <a:r>
              <a:rPr kumimoji="0" lang="en-US" sz="2200" b="0" i="0" u="none" strike="noStrike" kern="1200" cap="none" spc="0" normalizeH="0" baseline="0" noProof="0" dirty="0">
                <a:ln>
                  <a:noFill/>
                </a:ln>
                <a:solidFill>
                  <a:srgbClr val="156C48"/>
                </a:solidFill>
                <a:effectLst/>
                <a:uLnTx/>
                <a:uFillTx/>
                <a:latin typeface="Calibri"/>
                <a:ea typeface="+mn-ea"/>
                <a:cs typeface="+mn-cs"/>
              </a:rPr>
              <a:t>Fund landscape-scale conservation projects through CWSRF loans and guarantee authority. Provide for the funding of the full range of CWSRF eligibilities. DWSRF is also an available funding mechanism.</a:t>
            </a:r>
          </a:p>
        </p:txBody>
      </p:sp>
    </p:spTree>
    <p:extLst>
      <p:ext uri="{BB962C8B-B14F-4D97-AF65-F5344CB8AC3E}">
        <p14:creationId xmlns:p14="http://schemas.microsoft.com/office/powerpoint/2010/main" val="37431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AD9F-653B-49AE-8663-4BFF635B5A48}"/>
              </a:ext>
            </a:extLst>
          </p:cNvPr>
          <p:cNvSpPr>
            <a:spLocks noGrp="1"/>
          </p:cNvSpPr>
          <p:nvPr>
            <p:ph type="title"/>
          </p:nvPr>
        </p:nvSpPr>
        <p:spPr/>
        <p:txBody>
          <a:bodyPr/>
          <a:lstStyle/>
          <a:p>
            <a:r>
              <a:rPr lang="en-US" dirty="0"/>
              <a:t>Forestry</a:t>
            </a:r>
          </a:p>
        </p:txBody>
      </p:sp>
      <p:sp>
        <p:nvSpPr>
          <p:cNvPr id="3" name="Content Placeholder 2">
            <a:extLst>
              <a:ext uri="{FF2B5EF4-FFF2-40B4-BE49-F238E27FC236}">
                <a16:creationId xmlns:a16="http://schemas.microsoft.com/office/drawing/2014/main" id="{4EA19D82-D3EF-437F-A101-772C2249F9A2}"/>
              </a:ext>
            </a:extLst>
          </p:cNvPr>
          <p:cNvSpPr>
            <a:spLocks noGrp="1"/>
          </p:cNvSpPr>
          <p:nvPr>
            <p:ph idx="1"/>
          </p:nvPr>
        </p:nvSpPr>
        <p:spPr>
          <a:xfrm>
            <a:off x="304800" y="5181600"/>
            <a:ext cx="8534400" cy="4525963"/>
          </a:xfrm>
        </p:spPr>
        <p:txBody>
          <a:bodyPr>
            <a:normAutofit/>
          </a:bodyPr>
          <a:lstStyle/>
          <a:p>
            <a:pPr marL="0" indent="0">
              <a:buNone/>
            </a:pPr>
            <a:endParaRPr lang="en-US" sz="1600" dirty="0">
              <a:solidFill>
                <a:srgbClr val="156C48"/>
              </a:solidFill>
              <a:latin typeface="+mj-lt"/>
              <a:ea typeface="+mj-ea"/>
              <a:cs typeface="+mj-cs"/>
            </a:endParaRPr>
          </a:p>
          <a:p>
            <a:pPr marL="0" indent="0">
              <a:buNone/>
            </a:pPr>
            <a:r>
              <a:rPr lang="en-US" sz="1600" dirty="0">
                <a:solidFill>
                  <a:srgbClr val="156C48"/>
                </a:solidFill>
                <a:latin typeface="+mj-lt"/>
                <a:ea typeface="+mj-ea"/>
                <a:cs typeface="+mj-cs"/>
              </a:rPr>
              <a:t>Land Trust Alliance accreditation is required for all land trusts receiving MWQFA assistance. More than 30 accredited land trusts operating in Maryland that could provide technical services such as outreach, transaction development, and easement monitoring to watershed financing partnerships. Any land trust can partner with an accredited land trust or be referred to LTA to initiate accreditation.</a:t>
            </a:r>
          </a:p>
          <a:p>
            <a:endParaRPr lang="en-US" sz="2800" dirty="0">
              <a:solidFill>
                <a:srgbClr val="156C48"/>
              </a:solidFill>
              <a:latin typeface="+mj-lt"/>
              <a:ea typeface="+mj-ea"/>
              <a:cs typeface="+mj-cs"/>
            </a:endParaRPr>
          </a:p>
          <a:p>
            <a:pPr marL="0" indent="0">
              <a:buNone/>
            </a:pPr>
            <a:endParaRPr lang="en-US" sz="2800" dirty="0">
              <a:solidFill>
                <a:srgbClr val="156C48"/>
              </a:solidFill>
              <a:latin typeface="+mj-lt"/>
              <a:ea typeface="+mj-ea"/>
              <a:cs typeface="+mj-cs"/>
            </a:endParaRPr>
          </a:p>
          <a:p>
            <a:endParaRPr lang="en-US" dirty="0"/>
          </a:p>
        </p:txBody>
      </p:sp>
      <p:pic>
        <p:nvPicPr>
          <p:cNvPr id="6" name="Picture 5">
            <a:extLst>
              <a:ext uri="{FF2B5EF4-FFF2-40B4-BE49-F238E27FC236}">
                <a16:creationId xmlns:a16="http://schemas.microsoft.com/office/drawing/2014/main" id="{27710799-5001-4CD3-A0A0-48E4533DAD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2128" b="24956"/>
          <a:stretch/>
        </p:blipFill>
        <p:spPr>
          <a:xfrm>
            <a:off x="914400" y="1506698"/>
            <a:ext cx="7315200" cy="4055902"/>
          </a:xfrm>
          <a:prstGeom prst="rect">
            <a:avLst/>
          </a:prstGeom>
        </p:spPr>
      </p:pic>
    </p:spTree>
    <p:extLst>
      <p:ext uri="{BB962C8B-B14F-4D97-AF65-F5344CB8AC3E}">
        <p14:creationId xmlns:p14="http://schemas.microsoft.com/office/powerpoint/2010/main" val="344504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6C33-57F8-4697-B296-E97A34D70C01}"/>
              </a:ext>
            </a:extLst>
          </p:cNvPr>
          <p:cNvSpPr>
            <a:spLocks noGrp="1"/>
          </p:cNvSpPr>
          <p:nvPr>
            <p:ph type="title"/>
          </p:nvPr>
        </p:nvSpPr>
        <p:spPr/>
        <p:txBody>
          <a:bodyPr/>
          <a:lstStyle/>
          <a:p>
            <a:r>
              <a:rPr lang="en-US" dirty="0"/>
              <a:t>Proximate Principle - Olmsted</a:t>
            </a:r>
          </a:p>
        </p:txBody>
      </p:sp>
      <p:sp>
        <p:nvSpPr>
          <p:cNvPr id="3" name="Content Placeholder 2">
            <a:extLst>
              <a:ext uri="{FF2B5EF4-FFF2-40B4-BE49-F238E27FC236}">
                <a16:creationId xmlns:a16="http://schemas.microsoft.com/office/drawing/2014/main" id="{24D91DE3-179B-4600-80F2-8A9158FCED1D}"/>
              </a:ext>
            </a:extLst>
          </p:cNvPr>
          <p:cNvSpPr>
            <a:spLocks noGrp="1"/>
          </p:cNvSpPr>
          <p:nvPr>
            <p:ph idx="1"/>
          </p:nvPr>
        </p:nvSpPr>
        <p:spPr>
          <a:xfrm>
            <a:off x="457200" y="4724400"/>
            <a:ext cx="8229600" cy="2362200"/>
          </a:xfrm>
        </p:spPr>
        <p:txBody>
          <a:bodyPr>
            <a:normAutofit/>
          </a:bodyPr>
          <a:lstStyle/>
          <a:p>
            <a:pPr marL="0" indent="0">
              <a:buNone/>
            </a:pPr>
            <a:r>
              <a:rPr lang="en-US" sz="1500" dirty="0">
                <a:solidFill>
                  <a:srgbClr val="156C48"/>
                </a:solidFill>
                <a:latin typeface="+mj-lt"/>
                <a:ea typeface="+mj-ea"/>
                <a:cs typeface="+mj-cs"/>
              </a:rPr>
              <a:t>Frederick Law Olmsted was inspired by the community gathering spaces that he saw in England and set out to establish public parks for passive recreation in America.</a:t>
            </a:r>
            <a:r>
              <a:rPr lang="en-US" sz="1500" baseline="30000" dirty="0">
                <a:solidFill>
                  <a:srgbClr val="156C48"/>
                </a:solidFill>
                <a:latin typeface="+mj-lt"/>
                <a:ea typeface="+mj-ea"/>
                <a:cs typeface="+mj-cs"/>
              </a:rPr>
              <a:t> </a:t>
            </a:r>
            <a:r>
              <a:rPr lang="en-US" sz="1500" dirty="0">
                <a:solidFill>
                  <a:srgbClr val="156C48"/>
                </a:solidFill>
                <a:latin typeface="+mj-lt"/>
                <a:ea typeface="+mj-ea"/>
                <a:cs typeface="+mj-cs"/>
              </a:rPr>
              <a:t>As he developed Central Park, he recorded surrounding property values and developed the Proximate Principle. Every property that was adjacent to public passive green space was expected to have a marginal increase of 20% in value.</a:t>
            </a:r>
            <a:r>
              <a:rPr lang="en-US" sz="1500" baseline="30000" dirty="0">
                <a:solidFill>
                  <a:srgbClr val="156C48"/>
                </a:solidFill>
                <a:latin typeface="+mj-lt"/>
                <a:ea typeface="+mj-ea"/>
                <a:cs typeface="+mj-cs"/>
              </a:rPr>
              <a:t>1</a:t>
            </a:r>
            <a:r>
              <a:rPr lang="en-US" sz="1500" dirty="0">
                <a:solidFill>
                  <a:srgbClr val="156C48"/>
                </a:solidFill>
                <a:latin typeface="+mj-lt"/>
                <a:ea typeface="+mj-ea"/>
                <a:cs typeface="+mj-cs"/>
              </a:rPr>
              <a:t> The incremental increase in tax revenues from increased appraisals could be used to repay a CWSRF loan. </a:t>
            </a:r>
          </a:p>
          <a:p>
            <a:pPr marL="0" indent="0">
              <a:buNone/>
            </a:pPr>
            <a:r>
              <a:rPr lang="en-US" sz="1200" baseline="30000" dirty="0">
                <a:solidFill>
                  <a:srgbClr val="156C48"/>
                </a:solidFill>
                <a:latin typeface="+mj-lt"/>
                <a:ea typeface="+mj-ea"/>
                <a:cs typeface="+mj-cs"/>
              </a:rPr>
              <a:t>1</a:t>
            </a:r>
            <a:r>
              <a:rPr lang="en-US" sz="1200" dirty="0">
                <a:solidFill>
                  <a:srgbClr val="156C48"/>
                </a:solidFill>
                <a:latin typeface="+mj-lt"/>
                <a:ea typeface="+mj-ea"/>
                <a:cs typeface="+mj-cs"/>
              </a:rPr>
              <a:t>Olmsted, Frederick Law. </a:t>
            </a:r>
            <a:r>
              <a:rPr lang="en-US" sz="1200" u="sng" dirty="0">
                <a:solidFill>
                  <a:srgbClr val="156C48"/>
                </a:solidFill>
                <a:latin typeface="+mj-lt"/>
                <a:ea typeface="+mj-ea"/>
                <a:cs typeface="+mj-cs"/>
              </a:rPr>
              <a:t>Civilizing American Cities: Writings on City Landscapes</a:t>
            </a:r>
            <a:r>
              <a:rPr lang="en-US" sz="1200" dirty="0">
                <a:solidFill>
                  <a:srgbClr val="156C48"/>
                </a:solidFill>
                <a:latin typeface="+mj-lt"/>
                <a:ea typeface="+mj-ea"/>
                <a:cs typeface="+mj-cs"/>
              </a:rPr>
              <a:t>. De Capo Press, New York, New York. 1997.</a:t>
            </a:r>
          </a:p>
        </p:txBody>
      </p:sp>
      <p:pic>
        <p:nvPicPr>
          <p:cNvPr id="7" name="Picture 6" descr="A picture containing tree, outdoor, green, area&#10;&#10;Description automatically generated">
            <a:extLst>
              <a:ext uri="{FF2B5EF4-FFF2-40B4-BE49-F238E27FC236}">
                <a16:creationId xmlns:a16="http://schemas.microsoft.com/office/drawing/2014/main" id="{2F0A7D0F-6E34-4229-921E-8F81022769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189" b="29932"/>
          <a:stretch/>
        </p:blipFill>
        <p:spPr>
          <a:xfrm rot="10800000">
            <a:off x="990600" y="1524000"/>
            <a:ext cx="7467600" cy="2849563"/>
          </a:xfrm>
          <a:prstGeom prst="rect">
            <a:avLst/>
          </a:prstGeom>
        </p:spPr>
      </p:pic>
    </p:spTree>
    <p:extLst>
      <p:ext uri="{BB962C8B-B14F-4D97-AF65-F5344CB8AC3E}">
        <p14:creationId xmlns:p14="http://schemas.microsoft.com/office/powerpoint/2010/main" val="4052077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565</Words>
  <Application>Microsoft Office PowerPoint</Application>
  <PresentationFormat>On-screen Show (4:3)</PresentationFormat>
  <Paragraphs>25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Financing Riparian Forest Buffer through the Maryland Water Quality Financing Administration and the Clean Water State Revolving Fund</vt:lpstr>
      <vt:lpstr>CWSRF Forestry Financing Capacity</vt:lpstr>
      <vt:lpstr>Forestry Benefit Accounting Systems</vt:lpstr>
      <vt:lpstr>Source Water Protection</vt:lpstr>
      <vt:lpstr>Potomac River Watershed</vt:lpstr>
      <vt:lpstr>Monocacy River Watershed</vt:lpstr>
      <vt:lpstr>Forestry</vt:lpstr>
      <vt:lpstr>Proximate Principle - Olmsted</vt:lpstr>
    </vt:vector>
  </TitlesOfParts>
  <Company>MDE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dc:creator>
  <cp:lastModifiedBy>Michael Roberts</cp:lastModifiedBy>
  <cp:revision>81</cp:revision>
  <dcterms:created xsi:type="dcterms:W3CDTF">2016-02-09T19:50:36Z</dcterms:created>
  <dcterms:modified xsi:type="dcterms:W3CDTF">2022-03-30T14:01:36Z</dcterms:modified>
</cp:coreProperties>
</file>