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75" r:id="rId2"/>
    <p:sldId id="323" r:id="rId3"/>
    <p:sldId id="869" r:id="rId4"/>
    <p:sldId id="729" r:id="rId5"/>
    <p:sldId id="731" r:id="rId6"/>
    <p:sldId id="256" r:id="rId7"/>
    <p:sldId id="265" r:id="rId8"/>
    <p:sldId id="877" r:id="rId9"/>
    <p:sldId id="871" r:id="rId10"/>
    <p:sldId id="873" r:id="rId11"/>
    <p:sldId id="663" r:id="rId12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3FFF3"/>
    <a:srgbClr val="FFFFFF"/>
    <a:srgbClr val="CCFF99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3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153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140350877193E-2"/>
          <c:y val="0"/>
          <c:w val="0.93696643182760053"/>
          <c:h val="0.6685585801376902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049-45CB-A60A-271F1389A7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0.69244288224956063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E7-4DE2-B1B6-8C74BC9123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 formatCode="0%">
                  <c:v>0.28471001757469244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E7-4DE2-B1B6-8C74BC9123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 formatCode="0%">
                  <c:v>2.2847100175746926E-2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E7-4DE2-B1B6-8C74BC912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93518080"/>
        <c:axId val="93516544"/>
      </c:barChart>
      <c:valAx>
        <c:axId val="93516544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3518080"/>
        <c:crosses val="autoZero"/>
        <c:crossBetween val="between"/>
      </c:valAx>
      <c:catAx>
        <c:axId val="93518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3516544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1.1695906432748537E-2"/>
          <c:y val="0"/>
          <c:w val="0.97456140350877196"/>
          <c:h val="0.1234849931249507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62807938481374E-2"/>
          <c:y val="0.53081896287473396"/>
          <c:w val="0.94201765897683842"/>
          <c:h val="0.3304287053012322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likely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F65-4855-B714-73510E7129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65-4855-B714-73510E7129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 Likely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  <a:latin typeface="+mn-lt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65-4855-B714-73510E7129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likely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2DE-4B73-9451-297176B3BD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+mn-lt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65-4855-B714-73510E7129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65-4855-B714-73510E712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100"/>
        <c:axId val="93518080"/>
        <c:axId val="93516544"/>
      </c:barChart>
      <c:valAx>
        <c:axId val="93516544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3518080"/>
        <c:crosses val="autoZero"/>
        <c:crossBetween val="between"/>
      </c:valAx>
      <c:catAx>
        <c:axId val="93518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3516544"/>
        <c:crosses val="autoZero"/>
        <c:auto val="1"/>
        <c:lblAlgn val="ctr"/>
        <c:lblOffset val="0"/>
        <c:noMultiLvlLbl val="0"/>
      </c:catAx>
    </c:plotArea>
    <c:legend>
      <c:legendPos val="t"/>
      <c:layout>
        <c:manualLayout>
          <c:xMode val="edge"/>
          <c:yMode val="edge"/>
          <c:x val="1.7543859649122806E-2"/>
          <c:y val="0.45825487603016263"/>
          <c:w val="0.957100773587512"/>
          <c:h val="0.1323831460575752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8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0.6794</cdr:x>
      <cdr:y>0.21226</cdr:y>
    </cdr:from>
    <cdr:to>
      <cdr:x>0.96644</cdr:x>
      <cdr:y>0.38924</cdr:y>
    </cdr:to>
    <cdr:sp macro="" textlink="">
      <cdr:nvSpPr>
        <cdr:cNvPr id="3" name="Right Brace 2"/>
        <cdr:cNvSpPr/>
      </cdr:nvSpPr>
      <cdr:spPr>
        <a:xfrm xmlns:a="http://schemas.openxmlformats.org/drawingml/2006/main" rot="16200000">
          <a:off x="6895917" y="-388253"/>
          <a:ext cx="505194" cy="2493476"/>
        </a:xfrm>
        <a:prstGeom xmlns:a="http://schemas.openxmlformats.org/drawingml/2006/main" prst="rightBrace">
          <a:avLst>
            <a:gd name="adj1" fmla="val 8333"/>
            <a:gd name="adj2" fmla="val 49713"/>
          </a:avLst>
        </a:prstGeom>
        <a:noFill xmlns:a="http://schemas.openxmlformats.org/drawingml/2006/main"/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D90412-3E73-40C4-A414-640297C518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5EBF2-25DB-4BA8-BF35-13432C544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fld id="{B0A1E8EF-DD2A-48ED-AFAE-2BD18FF096F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B725A-FC47-4342-8400-E9685CF3FA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46120"/>
            <a:ext cx="4068339" cy="356356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F139F-AF38-49DE-AD0C-B4A1F5C760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17963" y="6746120"/>
            <a:ext cx="4068339" cy="356356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300"/>
            </a:lvl1pPr>
          </a:lstStyle>
          <a:p>
            <a:fld id="{1C63586C-62EE-4234-9270-A7CE2A91B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51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5" tIns="47113" rIns="94225" bIns="47113" rtlCol="0"/>
          <a:lstStyle>
            <a:lvl1pPr algn="r">
              <a:defRPr sz="1300"/>
            </a:lvl1pPr>
          </a:lstStyle>
          <a:p>
            <a:fld id="{6101582A-10E1-487A-8212-F71A85E54AFE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3" rIns="94225" bIns="471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5"/>
            <a:ext cx="7510780" cy="2796601"/>
          </a:xfrm>
          <a:prstGeom prst="rect">
            <a:avLst/>
          </a:prstGeom>
        </p:spPr>
        <p:txBody>
          <a:bodyPr vert="horz" lIns="94225" tIns="47113" rIns="94225" bIns="471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20"/>
            <a:ext cx="4068339" cy="356356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20"/>
            <a:ext cx="4068339" cy="356356"/>
          </a:xfrm>
          <a:prstGeom prst="rect">
            <a:avLst/>
          </a:prstGeom>
        </p:spPr>
        <p:txBody>
          <a:bodyPr vert="horz" lIns="94225" tIns="47113" rIns="94225" bIns="47113" rtlCol="0" anchor="b"/>
          <a:lstStyle>
            <a:lvl1pPr algn="r">
              <a:defRPr sz="1300"/>
            </a:lvl1pPr>
          </a:lstStyle>
          <a:p>
            <a:fld id="{0BA84D0D-7AD3-49AE-8AA9-618443EA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8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423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Steve/Kacey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2253" fontAlgn="base">
              <a:spcBef>
                <a:spcPct val="0"/>
              </a:spcBef>
              <a:spcAft>
                <a:spcPct val="0"/>
              </a:spcAft>
              <a:defRPr/>
            </a:pPr>
            <a:fld id="{F2D85F90-07BC-4F13-8A77-0545FA2D06A3}" type="slidenum">
              <a:rPr lang="en-US">
                <a:solidFill>
                  <a:prstClr val="black"/>
                </a:solidFill>
                <a:latin typeface="Arial" charset="0"/>
              </a:rPr>
              <a:pPr defTabSz="942253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0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B083-F53E-43DE-AA5F-CEEB68ED1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1ABAD-41D8-497B-BBF7-BDCD6CDC8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629-53A1-4386-A641-60F079CDC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FF3A-15A9-41CB-86B7-4C03DF1B988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E4F61-8D57-4216-9289-1DCC96E36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F0B8-F630-4167-93FF-4CE360FD3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0C6A-BAE2-4977-89EA-B1CCFDBC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3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BF00-DB4D-4E6E-9743-1A38137D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1EF35-2D56-4608-96B7-C5C977812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9C8B1-D3DC-4A19-A204-A136B02FB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FF3A-15A9-41CB-86B7-4C03DF1B988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8B7CB-EDE8-49C7-A173-1F092E0B4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594CF-CFE6-4B29-AA4A-01027F96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0C6A-BAE2-4977-89EA-B1CCFDBC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0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21CA0-913D-48E9-B4E3-8C5D96082C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E41F2-A68F-4FE2-9B10-B6682EC8D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8F824-0D66-4D4C-957D-B899FDBE8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FF3A-15A9-41CB-86B7-4C03DF1B988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9935F-C567-49C5-86FC-130E5B66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75FFE-89A0-4FEE-9C70-D37FACA9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0C6A-BAE2-4977-89EA-B1CCFDBC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1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B62B-BF81-4AB1-9073-1155D47F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787CE-9A01-4E53-9BA3-0081D3868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36561-1E64-4F3F-9D02-32297BA1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FF3A-15A9-41CB-86B7-4C03DF1B988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2A48C-EC8E-44EE-BA22-0BF597E3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73582-6BC4-406B-B8CE-833B2DE1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0C6A-BAE2-4977-89EA-B1CCFDBC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5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9B9A-FF82-4A32-9A44-96F61511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1C5CE-942C-4E4B-9A2E-11FE7A784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B969D-85C6-4767-BE18-2F841FF0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FF3A-15A9-41CB-86B7-4C03DF1B988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B970C-B18C-4B66-A103-97CB2683E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3C5A8-EC10-480E-AD66-60BC284E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0C6A-BAE2-4977-89EA-B1CCFDBC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DEAF2-084B-48D5-9D7C-B4C9CE1C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C28D0-A976-44D9-8AD4-C951733CD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ABB6F-5328-4DEE-92B1-CBAFCA298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D51F0-B002-4CF8-94EE-F022C439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FF3A-15A9-41CB-86B7-4C03DF1B988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AB41E-ED53-4C09-8764-3E19D27B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2F64C-EC88-40F7-B786-433C3A83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0C6A-BAE2-4977-89EA-B1CCFDBC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D4D2-4203-4EA3-9C34-5CE980CA4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64BDD-6C85-4D55-9B3C-74D4239DF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97741-0BD5-4B9B-88CB-0FCB4455B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D89110-4546-414B-84CE-0DC1A5C18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03CC1F-6EF4-4156-9F98-E2F3FB227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2E751E-66A3-4505-B70F-E7C9C0D81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FF3A-15A9-41CB-86B7-4C03DF1B988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02D0B-2383-4B0D-BA2B-A4AB818E4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E0B47-5A1F-465F-8E5A-471ED21F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0C6A-BAE2-4977-89EA-B1CCFDBC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7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156E-1D73-4686-A4C4-1B9452AE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1A80B6-E814-462C-AFD4-A57A8190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FF3A-15A9-41CB-86B7-4C03DF1B988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EE8AA-C275-46AC-83F7-D71B5AE6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5A3E0-A685-4B5B-9C64-9A367732D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0C6A-BAE2-4977-89EA-B1CCFDBC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A2AF2-78E8-4BF4-AF8B-654F72D42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FF3A-15A9-41CB-86B7-4C03DF1B988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7F7EF-9D5B-4C08-9963-03A6E0FE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122B5-FD55-479A-8AB1-61C40F4C0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0C6A-BAE2-4977-89EA-B1CCFDBC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4B777-E1C5-4BDB-BA6F-3C7865F0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9B525-FAB2-4C08-8D37-B9AE2524D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10367-D9ED-428D-8860-B2C4A64C3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21A20-66EF-48DE-95A7-F5E90F26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FF3A-15A9-41CB-86B7-4C03DF1B988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EEC83-6094-49AA-A5BD-7C57AF34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A3D88-58A5-406D-AF37-B6E750A0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0C6A-BAE2-4977-89EA-B1CCFDBC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8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E355-28EF-440F-908D-AC6CB8E7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FDE46-2E5E-451F-8F2D-79E7717A7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8264F9-631E-453C-A2BD-B4462ED61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D1D87-ADB5-4DF0-A42F-EA02F9A8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FF3A-15A9-41CB-86B7-4C03DF1B988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51E93-4850-47A8-8478-AA5B0951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03E79-6C54-45FB-8EEB-61BE139B8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30C6A-BAE2-4977-89EA-B1CCFDBC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3A73F-9294-4CFB-B382-CA8F99E8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BFEBF-6524-4ED9-9BCF-8F2516E44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85C9-55BA-4B01-A97B-42858E000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AFF3A-15A9-41CB-86B7-4C03DF1B9888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1610-C62A-478E-8691-071B33724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C94-A3FA-4FFF-9309-7999CF90B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30C6A-BAE2-4977-89EA-B1CCFDBC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working on a tree stump&#10;&#10;Description automatically generated with low confidence">
            <a:extLst>
              <a:ext uri="{FF2B5EF4-FFF2-40B4-BE49-F238E27FC236}">
                <a16:creationId xmlns:a16="http://schemas.microsoft.com/office/drawing/2014/main" id="{AB88464E-A694-4505-AE5C-814088FBA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0F7A9C7-AD67-44DE-8360-6507A1CB3952}"/>
              </a:ext>
            </a:extLst>
          </p:cNvPr>
          <p:cNvSpPr txBox="1">
            <a:spLocks/>
          </p:cNvSpPr>
          <p:nvPr/>
        </p:nvSpPr>
        <p:spPr>
          <a:xfrm>
            <a:off x="0" y="635483"/>
            <a:ext cx="11895435" cy="3020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Inspire Local Stewardship with “Chesapeake Behavior Change”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58947DD-89FD-4727-B7B5-0AC53897A8D4}"/>
              </a:ext>
            </a:extLst>
          </p:cNvPr>
          <p:cNvSpPr txBox="1">
            <a:spLocks/>
          </p:cNvSpPr>
          <p:nvPr/>
        </p:nvSpPr>
        <p:spPr>
          <a:xfrm>
            <a:off x="2794001" y="4353077"/>
            <a:ext cx="6329680" cy="1869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Amy Handen</a:t>
            </a:r>
          </a:p>
          <a:p>
            <a:pPr marL="0" indent="0" algn="ctr">
              <a:buNone/>
            </a:pPr>
            <a:r>
              <a:rPr lang="en-US" sz="3600" b="1" dirty="0"/>
              <a:t>EPA Chesapeake Bay Program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Habitat Goal Team</a:t>
            </a:r>
          </a:p>
          <a:p>
            <a:pPr marL="0" indent="0" algn="ctr">
              <a:buNone/>
            </a:pPr>
            <a:r>
              <a:rPr lang="en-US" sz="3600" b="1" dirty="0"/>
              <a:t>May 4, 2022 </a:t>
            </a:r>
          </a:p>
        </p:txBody>
      </p:sp>
    </p:spTree>
    <p:extLst>
      <p:ext uri="{BB962C8B-B14F-4D97-AF65-F5344CB8AC3E}">
        <p14:creationId xmlns:p14="http://schemas.microsoft.com/office/powerpoint/2010/main" val="393628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99953"/>
            <a:ext cx="8229600" cy="2658094"/>
          </a:xfrm>
          <a:solidFill>
            <a:srgbClr val="D9EDEF">
              <a:alpha val="43000"/>
            </a:srgbClr>
          </a:solidFill>
        </p:spPr>
        <p:txBody>
          <a:bodyPr>
            <a:normAutofit fontScale="92500" lnSpcReduction="20000"/>
          </a:bodyPr>
          <a:lstStyle/>
          <a:p>
            <a:pPr marL="457200" lvl="1" indent="0" algn="ctr">
              <a:spcBef>
                <a:spcPts val="1200"/>
              </a:spcBef>
              <a:buNone/>
            </a:pPr>
            <a:r>
              <a:rPr lang="en-US" sz="3200" b="1" u="sng" dirty="0">
                <a:highlight>
                  <a:srgbClr val="00FFFF"/>
                </a:highlight>
              </a:rPr>
              <a:t>Impact</a:t>
            </a:r>
            <a:r>
              <a:rPr lang="en-US" sz="3200" b="1" dirty="0">
                <a:highlight>
                  <a:srgbClr val="00FFFF"/>
                </a:highlight>
              </a:rPr>
              <a:t>: This behavior’s impact on water quality</a:t>
            </a:r>
          </a:p>
          <a:p>
            <a:pPr marL="457200" lvl="1" indent="0" algn="ctr">
              <a:spcBef>
                <a:spcPts val="1200"/>
              </a:spcBef>
              <a:buNone/>
            </a:pPr>
            <a:endParaRPr lang="en-US" sz="3200" b="1" dirty="0"/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en-US" sz="3200" b="1" u="sng" dirty="0">
                <a:highlight>
                  <a:srgbClr val="FFFF00"/>
                </a:highlight>
              </a:rPr>
              <a:t>Opportunity</a:t>
            </a:r>
            <a:r>
              <a:rPr lang="en-US" sz="3200" b="1" dirty="0">
                <a:highlight>
                  <a:srgbClr val="FFFF00"/>
                </a:highlight>
              </a:rPr>
              <a:t>: Share of the public who have not yet adopted the behavior</a:t>
            </a:r>
          </a:p>
          <a:p>
            <a:pPr marL="457200" lvl="1" indent="0" algn="ctr">
              <a:spcBef>
                <a:spcPts val="1200"/>
              </a:spcBef>
              <a:buNone/>
            </a:pPr>
            <a:endParaRPr lang="en-US" sz="3200" b="1" dirty="0"/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en-US" sz="3200" b="1" u="sng" dirty="0">
                <a:highlight>
                  <a:srgbClr val="FFFF00"/>
                </a:highlight>
              </a:rPr>
              <a:t>Likelihood</a:t>
            </a:r>
            <a:r>
              <a:rPr lang="en-US" sz="3200" b="1" dirty="0">
                <a:highlight>
                  <a:srgbClr val="FFFF00"/>
                </a:highlight>
              </a:rPr>
              <a:t>: How ready people are to adopt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C14FE-B4C7-494E-8CEF-3FA26CACE3C1}"/>
              </a:ext>
            </a:extLst>
          </p:cNvPr>
          <p:cNvSpPr txBox="1"/>
          <p:nvPr/>
        </p:nvSpPr>
        <p:spPr>
          <a:xfrm>
            <a:off x="2079172" y="5495831"/>
            <a:ext cx="803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14400" algn="l"/>
                <a:tab pos="6865938" algn="r"/>
              </a:tabLst>
            </a:pPr>
            <a:r>
              <a:rPr lang="en-US" b="1" dirty="0"/>
              <a:t>	</a:t>
            </a:r>
            <a:r>
              <a:rPr lang="en-US" b="1" dirty="0">
                <a:highlight>
                  <a:srgbClr val="00FFFF"/>
                </a:highlight>
              </a:rPr>
              <a:t>Physical science</a:t>
            </a:r>
            <a:r>
              <a:rPr lang="en-US" b="1" dirty="0"/>
              <a:t>	</a:t>
            </a:r>
            <a:r>
              <a:rPr lang="en-US" b="1" dirty="0">
                <a:highlight>
                  <a:srgbClr val="FFFF00"/>
                </a:highlight>
              </a:rPr>
              <a:t>Social Science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61015-13B2-4159-97D8-A120D7F57D5F}"/>
              </a:ext>
            </a:extLst>
          </p:cNvPr>
          <p:cNvSpPr txBox="1"/>
          <p:nvPr/>
        </p:nvSpPr>
        <p:spPr>
          <a:xfrm>
            <a:off x="1657422" y="528768"/>
            <a:ext cx="887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Choose the Right ONE Behavior to Influence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A264096-606B-42EB-8DE2-86AE91A5FA84}"/>
              </a:ext>
            </a:extLst>
          </p:cNvPr>
          <p:cNvSpPr/>
          <p:nvPr/>
        </p:nvSpPr>
        <p:spPr>
          <a:xfrm rot="16200000">
            <a:off x="10364789" y="3036378"/>
            <a:ext cx="896172" cy="70986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7CB033F-4943-42D5-927B-1676FA56DA5B}"/>
              </a:ext>
            </a:extLst>
          </p:cNvPr>
          <p:cNvSpPr/>
          <p:nvPr/>
        </p:nvSpPr>
        <p:spPr>
          <a:xfrm rot="16200000">
            <a:off x="10364788" y="1863739"/>
            <a:ext cx="896172" cy="70986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4CF2E0A-7B65-410A-AB44-2CFD15E7712C}"/>
              </a:ext>
            </a:extLst>
          </p:cNvPr>
          <p:cNvSpPr/>
          <p:nvPr/>
        </p:nvSpPr>
        <p:spPr>
          <a:xfrm rot="16200000">
            <a:off x="10364788" y="4209016"/>
            <a:ext cx="896172" cy="70986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BF2B1F-C0DC-43AF-B9C7-B8EC02B3B149}"/>
              </a:ext>
            </a:extLst>
          </p:cNvPr>
          <p:cNvSpPr/>
          <p:nvPr/>
        </p:nvSpPr>
        <p:spPr>
          <a:xfrm>
            <a:off x="1657422" y="2477563"/>
            <a:ext cx="9488373" cy="265809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782735"/>
              </p:ext>
            </p:extLst>
          </p:nvPr>
        </p:nvGraphicFramePr>
        <p:xfrm>
          <a:off x="768096" y="1107876"/>
          <a:ext cx="10695034" cy="28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8153400" y="6172200"/>
            <a:ext cx="2057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9" name="Text Box 44">
            <a:extLst>
              <a:ext uri="{FF2B5EF4-FFF2-40B4-BE49-F238E27FC236}">
                <a16:creationId xmlns:a16="http://schemas.microsoft.com/office/drawing/2014/main" id="{DBDD476F-6AAA-47C5-97FC-8D1584084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745" y="153769"/>
            <a:ext cx="84545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Rain Barrel is Connected </a:t>
            </a:r>
          </a:p>
          <a:p>
            <a:pPr algn="ctr" eaLnBrk="1" hangingPunct="1"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Arial Black" panose="020B0A04020102020204" pitchFamily="34" charset="0"/>
              </a:rPr>
              <a:t>and Emptied Between Rainstorms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15A9BA-C425-4248-B609-BA66E7EB819C}"/>
              </a:ext>
            </a:extLst>
          </p:cNvPr>
          <p:cNvSpPr txBox="1"/>
          <p:nvPr/>
        </p:nvSpPr>
        <p:spPr>
          <a:xfrm>
            <a:off x="424070" y="5410201"/>
            <a:ext cx="1103906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(Asked of those with a rain barrel): </a:t>
            </a:r>
          </a:p>
          <a:p>
            <a:pPr algn="ctr"/>
            <a:r>
              <a:rPr lang="en-US" sz="1200" b="1" dirty="0"/>
              <a:t>“Is your rain barrel connected to a downspout and being emptied between rain storms?”</a:t>
            </a:r>
          </a:p>
          <a:p>
            <a:pPr algn="ctr">
              <a:spcBef>
                <a:spcPts val="600"/>
              </a:spcBef>
            </a:pPr>
            <a:r>
              <a:rPr lang="en-US" sz="1200" b="1" dirty="0"/>
              <a:t>(If no or not sure): “Looking forward over the next year or so, how likely are you to do each of these things using the scale very likely, somewhat likely, or not likely? </a:t>
            </a:r>
          </a:p>
          <a:p>
            <a:pPr algn="ctr"/>
            <a:r>
              <a:rPr lang="en-US" sz="1200" b="1" dirty="0"/>
              <a:t>…Empty your rain barrel between rainstorms..”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FF42C9BF-3457-4C60-B934-3D8D64D4E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110581"/>
              </p:ext>
            </p:extLst>
          </p:nvPr>
        </p:nvGraphicFramePr>
        <p:xfrm>
          <a:off x="865631" y="2535138"/>
          <a:ext cx="10597499" cy="28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3582D18-2409-432E-863C-E6998D7B21D0}"/>
              </a:ext>
            </a:extLst>
          </p:cNvPr>
          <p:cNvCxnSpPr>
            <a:cxnSpLocks/>
          </p:cNvCxnSpPr>
          <p:nvPr/>
        </p:nvCxnSpPr>
        <p:spPr>
          <a:xfrm flipH="1">
            <a:off x="11045952" y="2877312"/>
            <a:ext cx="24384" cy="133687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5E7F7-B130-481F-B574-167661C32899}"/>
              </a:ext>
            </a:extLst>
          </p:cNvPr>
          <p:cNvCxnSpPr>
            <a:cxnSpLocks/>
          </p:cNvCxnSpPr>
          <p:nvPr/>
        </p:nvCxnSpPr>
        <p:spPr>
          <a:xfrm flipH="1">
            <a:off x="1146048" y="2862470"/>
            <a:ext cx="6790944" cy="135172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7">
            <a:extLst>
              <a:ext uri="{FF2B5EF4-FFF2-40B4-BE49-F238E27FC236}">
                <a16:creationId xmlns:a16="http://schemas.microsoft.com/office/drawing/2014/main" id="{085E54B0-3889-4154-A10A-22B5F75C8CB6}"/>
              </a:ext>
            </a:extLst>
          </p:cNvPr>
          <p:cNvSpPr txBox="1"/>
          <p:nvPr/>
        </p:nvSpPr>
        <p:spPr>
          <a:xfrm>
            <a:off x="2653917" y="3534319"/>
            <a:ext cx="3665544" cy="369318"/>
          </a:xfrm>
          <a:prstGeom prst="rect">
            <a:avLst/>
          </a:prstGeom>
          <a:solidFill>
            <a:schemeClr val="accent6">
              <a:lumMod val="20000"/>
              <a:lumOff val="80000"/>
              <a:alpha val="74902"/>
            </a:schemeClr>
          </a:solidFill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+mn-lt"/>
              </a:rPr>
              <a:t>Likelihood among Non-Performers</a:t>
            </a:r>
          </a:p>
        </p:txBody>
      </p:sp>
      <p:sp>
        <p:nvSpPr>
          <p:cNvPr id="14" name="Text Box 44">
            <a:extLst>
              <a:ext uri="{FF2B5EF4-FFF2-40B4-BE49-F238E27FC236}">
                <a16:creationId xmlns:a16="http://schemas.microsoft.com/office/drawing/2014/main" id="{AA1E7D27-C732-49CD-9D75-79C6EB8AD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745" y="6225407"/>
            <a:ext cx="8454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Stewardship Indicator Survey</a:t>
            </a:r>
          </a:p>
          <a:p>
            <a:pPr algn="ctr" eaLnBrk="1" hangingPunct="1">
              <a:defRPr/>
            </a:pPr>
            <a:r>
              <a:rPr lang="en-US" altLang="en-US" sz="1400" dirty="0">
                <a:solidFill>
                  <a:srgbClr val="002060"/>
                </a:solidFill>
                <a:latin typeface="Calibri"/>
                <a:cs typeface="Arial"/>
                <a:sym typeface="Arial"/>
              </a:rPr>
              <a:t>(N=5,212 Chesapeake Bay Watershed residents, 2017)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51DA04E-15CC-4879-BA49-15F1702F572E}"/>
              </a:ext>
            </a:extLst>
          </p:cNvPr>
          <p:cNvSpPr txBox="1"/>
          <p:nvPr/>
        </p:nvSpPr>
        <p:spPr>
          <a:xfrm>
            <a:off x="6848475" y="1434457"/>
            <a:ext cx="4343400" cy="369319"/>
          </a:xfrm>
          <a:prstGeom prst="rect">
            <a:avLst/>
          </a:prstGeom>
          <a:solidFill>
            <a:srgbClr val="FFCCCC">
              <a:alpha val="60000"/>
            </a:srgbClr>
          </a:solidFill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+mn-lt"/>
              </a:rPr>
              <a:t>Opportunity: 31% Not Performing Behavior</a:t>
            </a:r>
          </a:p>
        </p:txBody>
      </p:sp>
    </p:spTree>
    <p:extLst>
      <p:ext uri="{BB962C8B-B14F-4D97-AF65-F5344CB8AC3E}">
        <p14:creationId xmlns:p14="http://schemas.microsoft.com/office/powerpoint/2010/main" val="38024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060E88-2670-4BCF-9174-2C3111388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99" t="21488" r="50595" b="7332"/>
          <a:stretch/>
        </p:blipFill>
        <p:spPr>
          <a:xfrm>
            <a:off x="2764885" y="451058"/>
            <a:ext cx="5880101" cy="54891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8A7B20-FD8F-4369-A6E3-599BC0BE6B9C}"/>
              </a:ext>
            </a:extLst>
          </p:cNvPr>
          <p:cNvSpPr txBox="1"/>
          <p:nvPr/>
        </p:nvSpPr>
        <p:spPr>
          <a:xfrm>
            <a:off x="7848600" y="642793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(Bujold et al, 2020)</a:t>
            </a:r>
          </a:p>
        </p:txBody>
      </p:sp>
    </p:spTree>
    <p:extLst>
      <p:ext uri="{BB962C8B-B14F-4D97-AF65-F5344CB8AC3E}">
        <p14:creationId xmlns:p14="http://schemas.microsoft.com/office/powerpoint/2010/main" val="285230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lanting a tree&#10;&#10;Description automatically generated with low confidence">
            <a:extLst>
              <a:ext uri="{FF2B5EF4-FFF2-40B4-BE49-F238E27FC236}">
                <a16:creationId xmlns:a16="http://schemas.microsoft.com/office/drawing/2014/main" id="{1B470F52-E2D2-4662-B8A8-A143309E0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793"/>
            <a:ext cx="12192000" cy="660241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5D453C-E88A-43D0-9FDF-A1B7109D338F}"/>
              </a:ext>
            </a:extLst>
          </p:cNvPr>
          <p:cNvSpPr txBox="1">
            <a:spLocks/>
          </p:cNvSpPr>
          <p:nvPr/>
        </p:nvSpPr>
        <p:spPr>
          <a:xfrm>
            <a:off x="1611796" y="2341421"/>
            <a:ext cx="8968409" cy="2175159"/>
          </a:xfrm>
          <a:prstGeom prst="rect">
            <a:avLst/>
          </a:prstGeom>
          <a:solidFill>
            <a:srgbClr val="F3FFF3">
              <a:alpha val="65098"/>
            </a:srgbClr>
          </a:solidFill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2060"/>
                </a:solidFill>
              </a:rPr>
              <a:t>A new tool for behavior change practitioners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2060"/>
                </a:solidFill>
              </a:rPr>
              <a:t>Sharing of resources and best practices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2060"/>
                </a:solidFill>
              </a:rPr>
              <a:t>Campaign planning template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2060"/>
                </a:solidFill>
              </a:rPr>
              <a:t>Case study database</a:t>
            </a:r>
          </a:p>
        </p:txBody>
      </p:sp>
    </p:spTree>
    <p:extLst>
      <p:ext uri="{BB962C8B-B14F-4D97-AF65-F5344CB8AC3E}">
        <p14:creationId xmlns:p14="http://schemas.microsoft.com/office/powerpoint/2010/main" val="41604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5EDBFE-0727-40E0-9E9D-382F29053F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57" t="32598" r="36608" b="13130"/>
          <a:stretch/>
        </p:blipFill>
        <p:spPr>
          <a:xfrm>
            <a:off x="904620" y="471390"/>
            <a:ext cx="5384420" cy="5755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2F7DD8-56AF-451C-BC90-1E825AC62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0" t="45294" r="22500" b="43725"/>
          <a:stretch/>
        </p:blipFill>
        <p:spPr>
          <a:xfrm>
            <a:off x="3505390" y="2307252"/>
            <a:ext cx="8494272" cy="1415712"/>
          </a:xfrm>
          <a:prstGeom prst="rect">
            <a:avLst/>
          </a:prstGeom>
          <a:effectLst>
            <a:glow rad="127000">
              <a:schemeClr val="tx1">
                <a:lumMod val="50000"/>
                <a:lumOff val="50000"/>
                <a:alpha val="40000"/>
              </a:schemeClr>
            </a:glo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EC6E4EC-FD62-4C47-849A-66805DA185DC}"/>
              </a:ext>
            </a:extLst>
          </p:cNvPr>
          <p:cNvSpPr/>
          <p:nvPr/>
        </p:nvSpPr>
        <p:spPr>
          <a:xfrm>
            <a:off x="2079878" y="3886200"/>
            <a:ext cx="4696842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CDAEAE-C992-4170-B27B-DBF2C98503F3}"/>
              </a:ext>
            </a:extLst>
          </p:cNvPr>
          <p:cNvSpPr txBox="1"/>
          <p:nvPr/>
        </p:nvSpPr>
        <p:spPr>
          <a:xfrm>
            <a:off x="10901680" y="2423160"/>
            <a:ext cx="98552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5252D-315E-46A1-AC42-D7C27CED6ED4}"/>
              </a:ext>
            </a:extLst>
          </p:cNvPr>
          <p:cNvSpPr txBox="1"/>
          <p:nvPr/>
        </p:nvSpPr>
        <p:spPr>
          <a:xfrm>
            <a:off x="5638003" y="4180778"/>
            <a:ext cx="306660" cy="172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2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12,925 Hispanic Family Stock Photos, Pictures &amp; Royalty-Free Images -  iStock">
            <a:extLst>
              <a:ext uri="{FF2B5EF4-FFF2-40B4-BE49-F238E27FC236}">
                <a16:creationId xmlns:a16="http://schemas.microsoft.com/office/drawing/2014/main" id="{E1677225-66EF-4232-A25F-4827ED2DD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2" r="-3" b="-3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holding a fish on a boat&#10;&#10;Description automatically generated">
            <a:extLst>
              <a:ext uri="{FF2B5EF4-FFF2-40B4-BE49-F238E27FC236}">
                <a16:creationId xmlns:a16="http://schemas.microsoft.com/office/drawing/2014/main" id="{D42865C1-4DFF-4DE6-A802-892F611EEC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5" r="1" b="14094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8" name="Content Placeholder 5" descr="A person and person standing in a field of grass with a factory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E10BDE23-17FB-4555-A9C2-121D2A853B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3" r="4" b="4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6" name="Picture 5" descr="A picture containing text, indoor, person, person&#10;&#10;Description automatically generated">
            <a:extLst>
              <a:ext uri="{FF2B5EF4-FFF2-40B4-BE49-F238E27FC236}">
                <a16:creationId xmlns:a16="http://schemas.microsoft.com/office/drawing/2014/main" id="{AF04686F-D450-481C-8524-0818A2EAB0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BCF843-0AD0-4AB0-AA40-49CF5FCBB93D}"/>
              </a:ext>
            </a:extLst>
          </p:cNvPr>
          <p:cNvSpPr txBox="1"/>
          <p:nvPr/>
        </p:nvSpPr>
        <p:spPr>
          <a:xfrm>
            <a:off x="9362868" y="6488668"/>
            <a:ext cx="19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(Photo Credit: CBP)</a:t>
            </a:r>
          </a:p>
        </p:txBody>
      </p:sp>
    </p:spTree>
    <p:extLst>
      <p:ext uri="{BB962C8B-B14F-4D97-AF65-F5344CB8AC3E}">
        <p14:creationId xmlns:p14="http://schemas.microsoft.com/office/powerpoint/2010/main" val="124400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nature, grassy, lush&#10;&#10;Description automatically generated">
            <a:extLst>
              <a:ext uri="{FF2B5EF4-FFF2-40B4-BE49-F238E27FC236}">
                <a16:creationId xmlns:a16="http://schemas.microsoft.com/office/drawing/2014/main" id="{6FA8B9CE-8CD8-4739-9DCF-1B86A891F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169267-0E58-48F9-96D8-CD9F4401E5FD}"/>
              </a:ext>
            </a:extLst>
          </p:cNvPr>
          <p:cNvSpPr txBox="1"/>
          <p:nvPr/>
        </p:nvSpPr>
        <p:spPr>
          <a:xfrm>
            <a:off x="-91420" y="6483050"/>
            <a:ext cx="19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(Photo Credit: CBP)</a:t>
            </a:r>
          </a:p>
        </p:txBody>
      </p:sp>
    </p:spTree>
    <p:extLst>
      <p:ext uri="{BB962C8B-B14F-4D97-AF65-F5344CB8AC3E}">
        <p14:creationId xmlns:p14="http://schemas.microsoft.com/office/powerpoint/2010/main" val="392358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C41A40-DE35-4BDA-BAEB-1240A5516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2" r="3" b="30710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354922-81A5-49DB-A693-E664756AF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r="20740" b="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CAEA07-2BE4-4B1E-9DAB-C1C7BEBBA7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4" r="-3" b="-3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3" name="Picture 12" descr="A picture containing person, wooden&#10;&#10;Description automatically generated">
            <a:extLst>
              <a:ext uri="{FF2B5EF4-FFF2-40B4-BE49-F238E27FC236}">
                <a16:creationId xmlns:a16="http://schemas.microsoft.com/office/drawing/2014/main" id="{11543AE1-0F2C-4C95-B783-EC49DBBAC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" r="20511" b="-4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07E837-0CBF-40F1-8ABE-0B26DD8BFD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67" b="-4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413A561-84AD-4A8C-AF80-5231164378DD}"/>
              </a:ext>
            </a:extLst>
          </p:cNvPr>
          <p:cNvSpPr txBox="1"/>
          <p:nvPr/>
        </p:nvSpPr>
        <p:spPr>
          <a:xfrm>
            <a:off x="-91420" y="6483050"/>
            <a:ext cx="197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(Photo Credit: CBP)</a:t>
            </a:r>
          </a:p>
        </p:txBody>
      </p:sp>
      <p:pic>
        <p:nvPicPr>
          <p:cNvPr id="3" name="Picture 2" descr="A group of people rowing a boat&#10;&#10;Description automatically generated with low confidence">
            <a:extLst>
              <a:ext uri="{FF2B5EF4-FFF2-40B4-BE49-F238E27FC236}">
                <a16:creationId xmlns:a16="http://schemas.microsoft.com/office/drawing/2014/main" id="{617AFE8A-3A41-40F3-9115-F88F1C7C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79" y="3504238"/>
            <a:ext cx="3992034" cy="343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2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1" y="365760"/>
            <a:ext cx="6950075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5"/>
          <p:cNvSpPr txBox="1"/>
          <p:nvPr/>
        </p:nvSpPr>
        <p:spPr>
          <a:xfrm>
            <a:off x="2057400" y="5600701"/>
            <a:ext cx="8153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Credit: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Nancy R. Lee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University of Washington &amp; Puget Sound Partnership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Adapted from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Everett Rogers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Jay Kassirer, Mike Rothschild, Dave Ward,  Kristen Cooley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45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490BF82-7EB7-4EE2-A404-5DA937486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0"/>
            <a:ext cx="10922000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AE60F13-130E-4B2C-B8E7-A8E03E6EA901}"/>
              </a:ext>
            </a:extLst>
          </p:cNvPr>
          <p:cNvSpPr/>
          <p:nvPr/>
        </p:nvSpPr>
        <p:spPr>
          <a:xfrm>
            <a:off x="634999" y="914400"/>
            <a:ext cx="7013575" cy="18573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3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249</Words>
  <Application>Microsoft Office PowerPoint</Application>
  <PresentationFormat>Widescreen</PresentationFormat>
  <Paragraphs>37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Raabe</dc:creator>
  <cp:lastModifiedBy>Handen, Amy</cp:lastModifiedBy>
  <cp:revision>61</cp:revision>
  <cp:lastPrinted>2022-02-10T18:11:18Z</cp:lastPrinted>
  <dcterms:created xsi:type="dcterms:W3CDTF">2022-01-11T16:07:23Z</dcterms:created>
  <dcterms:modified xsi:type="dcterms:W3CDTF">2022-05-04T21:09:54Z</dcterms:modified>
</cp:coreProperties>
</file>