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9" r:id="rId3"/>
    <p:sldId id="258" r:id="rId4"/>
    <p:sldId id="269" r:id="rId5"/>
    <p:sldId id="260" r:id="rId6"/>
    <p:sldId id="266" r:id="rId7"/>
    <p:sldId id="268" r:id="rId8"/>
    <p:sldId id="261" r:id="rId9"/>
    <p:sldId id="267" r:id="rId10"/>
    <p:sldId id="270" r:id="rId11"/>
    <p:sldId id="271" r:id="rId12"/>
    <p:sldId id="272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4707"/>
  </p:normalViewPr>
  <p:slideViewPr>
    <p:cSldViewPr snapToGrid="0" snapToObjects="1">
      <p:cViewPr>
        <p:scale>
          <a:sx n="80" d="100"/>
          <a:sy n="80" d="100"/>
        </p:scale>
        <p:origin x="744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5BF12C-CA1C-0A4A-A74B-3B87AD28F243}" type="datetimeFigureOut">
              <a:rPr lang="en-US" smtClean="0"/>
              <a:t>3/22/17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B62930-E668-D24F-93F0-5AC2F2CA2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848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3748F-22FD-734E-B1FC-31178B755ED5}" type="datetimeFigureOut">
              <a:rPr lang="en-US" smtClean="0"/>
              <a:t>3/22/17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803F63-4C0E-384E-9EF8-B94427BCE0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0150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05BD7-1437-7149-9D14-38F568532B0C}" type="datetime1">
              <a:rPr lang="en-US" smtClean="0"/>
              <a:t>3/22/17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Wesson (VMRC) - GIT - 12/2014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97E2-350E-5840-8699-E64BF5652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24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C1FFA-815E-BD48-BC44-7D5404FB4F2D}" type="datetime1">
              <a:rPr lang="en-US" smtClean="0"/>
              <a:t>3/22/17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Wesson (VMRC) - GIT - 12/2014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97E2-350E-5840-8699-E64BF5652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8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25591-191A-1D40-98D6-9DD5DB7993D4}" type="datetime1">
              <a:rPr lang="en-US" smtClean="0"/>
              <a:t>3/22/17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Wesson (VMRC) - GIT - 12/2014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97E2-350E-5840-8699-E64BF5652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386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8C59A-3A10-6A44-8988-B2EE199F5AD3}" type="datetime1">
              <a:rPr lang="en-US" smtClean="0"/>
              <a:t>3/22/17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Wesson (VMRC) - GIT - 12/2014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97E2-350E-5840-8699-E64BF5652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978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14F6B-2257-6F4A-8E25-E51847149378}" type="datetime1">
              <a:rPr lang="en-US" smtClean="0"/>
              <a:t>3/22/17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Wesson (VMRC) - GIT - 12/2014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97E2-350E-5840-8699-E64BF5652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43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42506-9A18-0A49-85F8-822740AA803B}" type="datetime1">
              <a:rPr lang="en-US" smtClean="0"/>
              <a:t>3/22/17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Wesson (VMRC) - GIT - 12/2014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97E2-350E-5840-8699-E64BF5652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011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6CED9-5156-4047-BC09-E4619ACF3446}" type="datetime1">
              <a:rPr lang="en-US" smtClean="0"/>
              <a:t>3/22/17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Wesson (VMRC) - GIT - 12/2014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97E2-350E-5840-8699-E64BF5652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10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7319E-64DF-0E43-AC46-6E5338AF1308}" type="datetime1">
              <a:rPr lang="en-US" smtClean="0"/>
              <a:t>3/22/17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Wesson (VMRC) - GIT - 12/2014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97E2-350E-5840-8699-E64BF5652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033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3A5B5-4FDF-BD49-84EF-DDF9F5D36F39}" type="datetime1">
              <a:rPr lang="en-US" smtClean="0"/>
              <a:t>3/22/17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Wesson (VMRC) - GIT - 12/2014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97E2-350E-5840-8699-E64BF5652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757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29B7-BB53-EE4D-9DC9-9CDD5E820FC8}" type="datetime1">
              <a:rPr lang="en-US" smtClean="0"/>
              <a:t>3/22/17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Wesson (VMRC) - GIT - 12/2014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97E2-350E-5840-8699-E64BF5652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8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3A691-8B28-F344-AC3F-5D1BCDB85233}" type="datetime1">
              <a:rPr lang="en-US" smtClean="0"/>
              <a:t>3/22/17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Wesson (VMRC) - GIT - 12/2014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097E2-350E-5840-8699-E64BF5652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734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9A3CC-DA34-D349-B39F-912F9F172D2D}" type="datetime1">
              <a:rPr lang="en-US" smtClean="0"/>
              <a:t>3/22/17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smtClean="0"/>
              <a:t>Wesson (VMRC) - GIT - 12/2014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097E2-350E-5840-8699-E64BF5652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572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rmann@vims.ed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6885" y="1634536"/>
            <a:ext cx="8390020" cy="1493675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Shell/habitat dynamics in oyster restoration and fishery management.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Supported by the Chesapeake Bay Trust.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Award period 1/23/2017-2/28/2018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Collaborating investigators:</a:t>
            </a:r>
            <a:br>
              <a:rPr lang="en-US" sz="2400" dirty="0" smtClean="0"/>
            </a:br>
            <a:r>
              <a:rPr lang="en-US" sz="2200" dirty="0" smtClean="0"/>
              <a:t>Roger Mann*, Melissa </a:t>
            </a:r>
            <a:r>
              <a:rPr lang="en-US" sz="2200" dirty="0" err="1" smtClean="0"/>
              <a:t>Southworth</a:t>
            </a:r>
            <a:r>
              <a:rPr lang="en-US" sz="2200" dirty="0" smtClean="0"/>
              <a:t>, Marcia Berman, John Thomas, Tamia </a:t>
            </a:r>
            <a:r>
              <a:rPr lang="en-US" sz="2200" dirty="0" err="1" smtClean="0"/>
              <a:t>Rudnicky</a:t>
            </a:r>
            <a:r>
              <a:rPr lang="en-US" sz="2200" dirty="0" smtClean="0"/>
              <a:t>  (all VIMS), James Wesson (retired, former VMRC), Mitch </a:t>
            </a:r>
            <a:r>
              <a:rPr lang="en-US" sz="2200" dirty="0" err="1"/>
              <a:t>T</a:t>
            </a:r>
            <a:r>
              <a:rPr lang="en-US" sz="2200" dirty="0" err="1" smtClean="0"/>
              <a:t>arnowski</a:t>
            </a:r>
            <a:r>
              <a:rPr lang="en-US" sz="2200" dirty="0" smtClean="0"/>
              <a:t> (MD DNR)</a:t>
            </a:r>
            <a:br>
              <a:rPr lang="en-US" sz="2200" dirty="0" smtClean="0"/>
            </a:br>
            <a:endParaRPr lang="en-U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24396"/>
            <a:ext cx="6400800" cy="1752600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*</a:t>
            </a:r>
            <a:r>
              <a:rPr lang="en-US" dirty="0" smtClean="0"/>
              <a:t> </a:t>
            </a:r>
            <a:r>
              <a:rPr lang="en-US" dirty="0" smtClean="0"/>
              <a:t>Roger Mann, </a:t>
            </a:r>
            <a:r>
              <a:rPr lang="en-US" dirty="0" smtClean="0"/>
              <a:t>Virginia Institute of Marine Science</a:t>
            </a:r>
          </a:p>
          <a:p>
            <a:r>
              <a:rPr lang="en-US" dirty="0" smtClean="0"/>
              <a:t>(</a:t>
            </a:r>
            <a:r>
              <a:rPr lang="en-US" dirty="0" smtClean="0">
                <a:hlinkClick r:id="rId2"/>
              </a:rPr>
              <a:t>rmann@vims.edu</a:t>
            </a:r>
            <a:r>
              <a:rPr lang="en-US" dirty="0" smtClean="0"/>
              <a:t>, 804-815-3550(cell))</a:t>
            </a:r>
          </a:p>
          <a:p>
            <a:endParaRPr lang="en-US" dirty="0" smtClean="0"/>
          </a:p>
          <a:p>
            <a:r>
              <a:rPr lang="en-US" dirty="0"/>
              <a:t>p</a:t>
            </a:r>
            <a:r>
              <a:rPr lang="en-US" dirty="0" smtClean="0"/>
              <a:t>resentation to </a:t>
            </a:r>
          </a:p>
          <a:p>
            <a:r>
              <a:rPr lang="en-US" dirty="0" smtClean="0"/>
              <a:t>Chesapeake Bay Fisheries Goal Implementation Team</a:t>
            </a:r>
          </a:p>
          <a:p>
            <a:r>
              <a:rPr lang="en-US" dirty="0" smtClean="0"/>
              <a:t>March 27,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636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27940" y="1417899"/>
            <a:ext cx="35912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Live oyster population characterized </a:t>
            </a:r>
          </a:p>
          <a:p>
            <a:pPr algn="ctr"/>
            <a:r>
              <a:rPr lang="en-US" dirty="0" smtClean="0"/>
              <a:t>by density and demographics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38823" y="3476926"/>
            <a:ext cx="3288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Exposed shell layer (brown shell)</a:t>
            </a:r>
          </a:p>
          <a:p>
            <a:pPr algn="ctr"/>
            <a:r>
              <a:rPr lang="en-US" dirty="0" smtClean="0"/>
              <a:t> – substrate for recruitment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22706" y="5692419"/>
            <a:ext cx="27949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Reef structure - buried shell </a:t>
            </a:r>
          </a:p>
          <a:p>
            <a:pPr algn="ctr"/>
            <a:r>
              <a:rPr lang="en-US" dirty="0" smtClean="0"/>
              <a:t>mixed with sediment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4472" y="1417898"/>
            <a:ext cx="18816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R</a:t>
            </a:r>
            <a:r>
              <a:rPr lang="en-US" i="1" dirty="0" smtClean="0"/>
              <a:t>ecruitment, R,  </a:t>
            </a:r>
          </a:p>
          <a:p>
            <a:r>
              <a:rPr lang="en-US" i="1" dirty="0" smtClean="0"/>
              <a:t>and growth: </a:t>
            </a:r>
          </a:p>
          <a:p>
            <a:r>
              <a:rPr lang="en-US" i="1" dirty="0" smtClean="0"/>
              <a:t>S/R relationship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6721610" y="807827"/>
            <a:ext cx="2155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Fishing mortality, F, with loss of shell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4742867" y="2423991"/>
            <a:ext cx="3735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N</a:t>
            </a:r>
            <a:r>
              <a:rPr lang="en-US" i="1" dirty="0" smtClean="0"/>
              <a:t>atural mortality, M, including disease adds shell to exposed pool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2659529" y="4590801"/>
            <a:ext cx="1712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Loss to burial, B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6430071" y="4965505"/>
            <a:ext cx="24381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Loss to biological </a:t>
            </a:r>
          </a:p>
          <a:p>
            <a:r>
              <a:rPr lang="en-US" i="1" dirty="0"/>
              <a:t>d</a:t>
            </a:r>
            <a:r>
              <a:rPr lang="en-US" i="1" dirty="0" smtClean="0"/>
              <a:t>egradation and </a:t>
            </a:r>
          </a:p>
          <a:p>
            <a:r>
              <a:rPr lang="en-US" i="1" dirty="0" smtClean="0"/>
              <a:t>chemical dissolution, D,  </a:t>
            </a:r>
          </a:p>
          <a:p>
            <a:r>
              <a:rPr lang="en-US" i="1" dirty="0"/>
              <a:t>s</a:t>
            </a:r>
            <a:r>
              <a:rPr lang="en-US" i="1" dirty="0" smtClean="0"/>
              <a:t>alinity dependent 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508001" y="4536745"/>
            <a:ext cx="1816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Replenishment, r</a:t>
            </a:r>
            <a:endParaRPr lang="en-US" i="1" dirty="0"/>
          </a:p>
        </p:txBody>
      </p:sp>
      <p:sp>
        <p:nvSpPr>
          <p:cNvPr id="2" name="Bent Arrow 1"/>
          <p:cNvSpPr/>
          <p:nvPr/>
        </p:nvSpPr>
        <p:spPr>
          <a:xfrm rot="5400000">
            <a:off x="6314672" y="3839810"/>
            <a:ext cx="1170783" cy="961751"/>
          </a:xfrm>
          <a:prstGeom prst="ben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Bent Arrow 13"/>
          <p:cNvSpPr/>
          <p:nvPr/>
        </p:nvSpPr>
        <p:spPr>
          <a:xfrm>
            <a:off x="898332" y="3328893"/>
            <a:ext cx="1562128" cy="1261908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Bent Arrow 14"/>
          <p:cNvSpPr/>
          <p:nvPr/>
        </p:nvSpPr>
        <p:spPr>
          <a:xfrm rot="5400000" flipH="1">
            <a:off x="6861621" y="1126557"/>
            <a:ext cx="646331" cy="1229014"/>
          </a:xfrm>
          <a:prstGeom prst="ben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258235" y="4422588"/>
            <a:ext cx="461264" cy="1001059"/>
          </a:xfrm>
          <a:prstGeom prst="down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4258235" y="2341228"/>
            <a:ext cx="328706" cy="87112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urved Right Arrow 20"/>
          <p:cNvSpPr/>
          <p:nvPr/>
        </p:nvSpPr>
        <p:spPr>
          <a:xfrm flipV="1">
            <a:off x="1714771" y="1369382"/>
            <a:ext cx="841673" cy="852316"/>
          </a:xfrm>
          <a:prstGeom prst="curv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Down Arrow 21"/>
          <p:cNvSpPr/>
          <p:nvPr/>
        </p:nvSpPr>
        <p:spPr>
          <a:xfrm rot="7546575">
            <a:off x="2103001" y="2187367"/>
            <a:ext cx="736364" cy="1436911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674471" y="3328894"/>
            <a:ext cx="3452431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556444" y="1163450"/>
            <a:ext cx="3862744" cy="10582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2838823" y="5546227"/>
            <a:ext cx="3298963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8277" y="121409"/>
            <a:ext cx="67789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#6. Natural reef, limited fishing, F, and increased M (disease). </a:t>
            </a:r>
          </a:p>
          <a:p>
            <a:r>
              <a:rPr lang="en-US" dirty="0" smtClean="0"/>
              <a:t>Decreased oyster longevity, lower shell addition rate to exposed layer </a:t>
            </a:r>
          </a:p>
          <a:p>
            <a:r>
              <a:rPr lang="en-US" dirty="0" smtClean="0"/>
              <a:t>balanced by </a:t>
            </a:r>
            <a:r>
              <a:rPr lang="en-US" b="1" dirty="0">
                <a:solidFill>
                  <a:srgbClr val="FF0000"/>
                </a:solidFill>
              </a:rPr>
              <a:t>CONTINUAL</a:t>
            </a:r>
            <a:r>
              <a:rPr lang="en-US" dirty="0"/>
              <a:t> replenishment until M=(B+D), </a:t>
            </a:r>
            <a:r>
              <a:rPr lang="en-US" b="1" dirty="0">
                <a:solidFill>
                  <a:srgbClr val="FF0000"/>
                </a:solidFill>
              </a:rPr>
              <a:t>system stable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98277" y="96899"/>
            <a:ext cx="6623333" cy="9478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34472" y="2700990"/>
            <a:ext cx="34006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Continual substrate enhancement</a:t>
            </a:r>
            <a:endParaRPr lang="en-US" i="1" dirty="0"/>
          </a:p>
        </p:txBody>
      </p:sp>
      <p:sp>
        <p:nvSpPr>
          <p:cNvPr id="18" name="Rectangle 17"/>
          <p:cNvSpPr/>
          <p:nvPr/>
        </p:nvSpPr>
        <p:spPr>
          <a:xfrm>
            <a:off x="205347" y="5276920"/>
            <a:ext cx="23510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8000"/>
                </a:solidFill>
              </a:rPr>
              <a:t>This is the reality </a:t>
            </a:r>
          </a:p>
          <a:p>
            <a:pPr algn="ctr"/>
            <a:r>
              <a:rPr lang="en-US" sz="2400" b="1" dirty="0">
                <a:solidFill>
                  <a:srgbClr val="008000"/>
                </a:solidFill>
              </a:rPr>
              <a:t>o</a:t>
            </a:r>
            <a:r>
              <a:rPr lang="en-US" sz="2400" b="1" dirty="0" smtClean="0">
                <a:solidFill>
                  <a:srgbClr val="008000"/>
                </a:solidFill>
              </a:rPr>
              <a:t>f fisheries</a:t>
            </a:r>
            <a:r>
              <a:rPr lang="en-US" sz="2400" b="1" dirty="0">
                <a:solidFill>
                  <a:srgbClr val="008000"/>
                </a:solidFill>
              </a:rPr>
              <a:t>!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0358" y="5224482"/>
            <a:ext cx="2316086" cy="9413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5972583" y="6361983"/>
            <a:ext cx="2895600" cy="365125"/>
          </a:xfrm>
        </p:spPr>
        <p:txBody>
          <a:bodyPr/>
          <a:lstStyle/>
          <a:p>
            <a:r>
              <a:rPr lang="da-DK" dirty="0"/>
              <a:t>Mann - GIT – </a:t>
            </a:r>
            <a:r>
              <a:rPr lang="da-DK" dirty="0" smtClean="0"/>
              <a:t>3/27/2017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578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4643" y="197191"/>
            <a:ext cx="8152157" cy="79414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Shell budget scenarios: long term observations in VA.</a:t>
            </a:r>
            <a:endParaRPr lang="en-US" sz="2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739018"/>
              </p:ext>
            </p:extLst>
          </p:nvPr>
        </p:nvGraphicFramePr>
        <p:xfrm>
          <a:off x="1486893" y="991331"/>
          <a:ext cx="5978543" cy="3682842"/>
        </p:xfrm>
        <a:graphic>
          <a:graphicData uri="http://schemas.openxmlformats.org/drawingml/2006/table">
            <a:tbl>
              <a:tblPr/>
              <a:tblGrid>
                <a:gridCol w="1625963"/>
                <a:gridCol w="725430"/>
                <a:gridCol w="725430"/>
                <a:gridCol w="725430"/>
                <a:gridCol w="725430"/>
                <a:gridCol w="725430"/>
                <a:gridCol w="725430"/>
              </a:tblGrid>
              <a:tr h="613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Scenario #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Disease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Overfishing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Fishing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Repletion 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Stable?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Y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r>
              <a:rPr lang="da-DK" dirty="0"/>
              <a:t>Mann - GIT – 3/27/2017</a:t>
            </a:r>
            <a:endParaRPr lang="en-US" dirty="0"/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96018" y="5053596"/>
            <a:ext cx="89379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Scenario #6 applies </a:t>
            </a:r>
            <a:r>
              <a:rPr lang="en-US" b="1" u="sng" dirty="0" smtClean="0"/>
              <a:t>everywhere in VA except a limited number of reefs in James River </a:t>
            </a:r>
            <a:r>
              <a:rPr lang="en-US" dirty="0" smtClean="0"/>
              <a:t>which</a:t>
            </a:r>
          </a:p>
          <a:p>
            <a:r>
              <a:rPr lang="en-US" dirty="0"/>
              <a:t>e</a:t>
            </a:r>
            <a:r>
              <a:rPr lang="en-US" dirty="0" smtClean="0"/>
              <a:t>xhibit very high recruitment to offset impact of reduced longevity on shell supply. All other </a:t>
            </a:r>
          </a:p>
          <a:p>
            <a:r>
              <a:rPr lang="en-US" dirty="0"/>
              <a:t>s</a:t>
            </a:r>
            <a:r>
              <a:rPr lang="en-US" dirty="0" smtClean="0"/>
              <a:t>ystems have varying levels of shell replenishment to maintain substrate cover. </a:t>
            </a:r>
          </a:p>
        </p:txBody>
      </p:sp>
    </p:spTree>
    <p:extLst>
      <p:ext uri="{BB962C8B-B14F-4D97-AF65-F5344CB8AC3E}">
        <p14:creationId xmlns:p14="http://schemas.microsoft.com/office/powerpoint/2010/main" val="937767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65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Objectives for the current study.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3555"/>
            <a:ext cx="8229600" cy="499835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Develop salinity dependent shell budgets for tributary – scale restoration sites in Maryland and Virginia under the 2014 Chesapeake Bay Program Agreement and for actively fished and rotational harvest reefs in Maryland and Virginia. 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Analysis of shell amounts required to maintain sufficient shell and reef habitat based shell budgets derived from deliverable #</a:t>
            </a:r>
            <a:r>
              <a:rPr lang="en-US" sz="2400" dirty="0" smtClean="0"/>
              <a:t>1.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Estimates of future shell resource needs for different areas and/or management types</a:t>
            </a:r>
            <a:r>
              <a:rPr lang="en-US" sz="2400" i="1" dirty="0"/>
              <a:t>.</a:t>
            </a:r>
            <a:r>
              <a:rPr lang="en-US" sz="2400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Develop a </a:t>
            </a:r>
            <a:r>
              <a:rPr lang="en-US" sz="2400" dirty="0"/>
              <a:t>report that outlines how to apply this methodology to other areas in the Bay</a:t>
            </a:r>
            <a:r>
              <a:rPr lang="en-US" sz="2400" dirty="0"/>
              <a:t> .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r>
              <a:rPr lang="da-DK" dirty="0"/>
              <a:t>Mann - GIT – </a:t>
            </a:r>
            <a:r>
              <a:rPr lang="da-DK" dirty="0" smtClean="0"/>
              <a:t>3/27/2017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736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65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Progress since beginning of project (~7 weeks)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3555"/>
            <a:ext cx="8229600" cy="499835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The MD DNR survey database for monitoring (live oysters plus shell) has been obtained and is being reformatted at VIMS to as near as possible to format of VMS/VMRC monitoring database to facilitate analysis (Thomas, VIMS).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VIMS database for survey map coordinates (shape files)are being reformatted to allow item #3 - below. (</a:t>
            </a:r>
            <a:r>
              <a:rPr lang="en-US" sz="1800" dirty="0" err="1" smtClean="0"/>
              <a:t>Southworth</a:t>
            </a:r>
            <a:r>
              <a:rPr lang="en-US" sz="1800" dirty="0" smtClean="0"/>
              <a:t>, VIMS)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Writing of scripts to analyze/condense survey data to provide location dependent time series of live oyster and shell data in common format (Thomas &amp; Mann, VIMS)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Items 1 through 3 above are requirements to development of rate budgets for live and shell components of the “graphic budgets” displayed in prior slides – </a:t>
            </a:r>
            <a:r>
              <a:rPr lang="en-US" sz="1800" i="1" dirty="0" smtClean="0"/>
              <a:t>this activity is planned for April-May period.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We have engaged VIMS CCRM expertise in GIS graphic development to portray all of these results in a parallel presentation format to complex databases (Marcia Berman plus support from Tamia </a:t>
            </a:r>
            <a:r>
              <a:rPr lang="en-US" sz="1800" dirty="0" err="1" smtClean="0"/>
              <a:t>Rudnicky</a:t>
            </a:r>
            <a:r>
              <a:rPr lang="en-US" sz="1800" dirty="0" smtClean="0"/>
              <a:t>). This builds on long term collaboration between Mann lab ad CCRM – Google VOSARA for an example. We will build from this template in the project effort.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Questions? 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r>
              <a:rPr lang="da-DK" dirty="0"/>
              <a:t>Mann - GIT – </a:t>
            </a:r>
            <a:r>
              <a:rPr lang="da-DK" dirty="0" smtClean="0"/>
              <a:t>3/27/2017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391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884" y="274638"/>
            <a:ext cx="8807116" cy="639246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Reference points for oyster resource </a:t>
            </a:r>
            <a:r>
              <a:rPr lang="en-US" sz="2800" dirty="0" smtClean="0"/>
              <a:t>management:</a:t>
            </a: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>how </a:t>
            </a:r>
            <a:r>
              <a:rPr lang="en-US" sz="2800" dirty="0" smtClean="0"/>
              <a:t>did we get here and why the obsession with shell budgets? 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2816"/>
            <a:ext cx="8229600" cy="5457454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Set a goal of </a:t>
            </a:r>
            <a:r>
              <a:rPr lang="en-US" sz="1800" b="1" i="1" dirty="0" smtClean="0"/>
              <a:t>No </a:t>
            </a:r>
            <a:r>
              <a:rPr lang="en-US" sz="1800" b="1" i="1" dirty="0"/>
              <a:t>N</a:t>
            </a:r>
            <a:r>
              <a:rPr lang="en-US" sz="1800" b="1" i="1" dirty="0" smtClean="0"/>
              <a:t>et </a:t>
            </a:r>
            <a:r>
              <a:rPr lang="en-US" sz="1800" b="1" i="1" dirty="0"/>
              <a:t>L</a:t>
            </a:r>
            <a:r>
              <a:rPr lang="en-US" sz="1800" b="1" i="1" dirty="0" smtClean="0"/>
              <a:t>oss </a:t>
            </a:r>
            <a:r>
              <a:rPr lang="en-US" sz="1800" b="1" i="1" dirty="0" smtClean="0"/>
              <a:t>of living oysters or shell </a:t>
            </a:r>
            <a:r>
              <a:rPr lang="en-US" sz="1800" b="1" i="1" dirty="0"/>
              <a:t>substrate</a:t>
            </a:r>
            <a:r>
              <a:rPr lang="en-US" sz="1800" dirty="0"/>
              <a:t>: </a:t>
            </a:r>
            <a:r>
              <a:rPr lang="en-US" sz="1800" dirty="0" smtClean="0"/>
              <a:t>these </a:t>
            </a:r>
            <a:r>
              <a:rPr lang="en-US" sz="1800" dirty="0"/>
              <a:t>apply to BOTH restoration efforts and fishery </a:t>
            </a:r>
            <a:r>
              <a:rPr lang="en-US" sz="1800" dirty="0" smtClean="0"/>
              <a:t>management.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Recruitment (R) and growth dictate addition to the living component.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N</a:t>
            </a:r>
            <a:r>
              <a:rPr lang="en-US" sz="1800" dirty="0" smtClean="0"/>
              <a:t>atural mortality (M) and fishing mortality (F) dictate loss of oysters.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M contributes to the shell substrate, F does not.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High mortality rates result in low shell accumulation because contributing oysters are small – low mortality with oysters surviving to larger size contribute much more shell.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Shell is lost to burial (B) and biological and chemical degradation (D).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Shell loss rates are salinity dependent and independent of supply from mortality.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Accreting reefs require equilibrium between shell addition and loss requires sustained recruitment, growth and survival of oysters to large size prior to death.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Offsetting inadequate shell supply from natural processes through repletion (r) is NOT a single addition process – it requires</a:t>
            </a:r>
            <a:r>
              <a:rPr lang="en-US" sz="1800" cap="all" dirty="0" smtClean="0"/>
              <a:t> continuing </a:t>
            </a:r>
            <a:r>
              <a:rPr lang="en-US" sz="1800" dirty="0" smtClean="0"/>
              <a:t>addition forever.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Single replenishment action to suitable bottom IS NOT restoration.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b="1" dirty="0" smtClean="0"/>
              <a:t>Examine the following shell budget diagrams where addition process are in </a:t>
            </a:r>
            <a:r>
              <a:rPr lang="en-US" sz="1800" b="1" dirty="0" smtClean="0">
                <a:solidFill>
                  <a:srgbClr val="3366FF"/>
                </a:solidFill>
              </a:rPr>
              <a:t>BLUE</a:t>
            </a:r>
            <a:r>
              <a:rPr lang="en-US" sz="1800" b="1" dirty="0" smtClean="0"/>
              <a:t> and loss processes are in </a:t>
            </a:r>
            <a:r>
              <a:rPr lang="en-US" sz="1800" b="1" dirty="0" smtClean="0">
                <a:solidFill>
                  <a:srgbClr val="FF0000"/>
                </a:solidFill>
              </a:rPr>
              <a:t>RED.</a:t>
            </a:r>
            <a:r>
              <a:rPr lang="en-US" sz="1800" b="1" dirty="0" smtClean="0"/>
              <a:t> </a:t>
            </a:r>
            <a:endParaRPr lang="en-US" sz="18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19800" y="6356350"/>
            <a:ext cx="2895600" cy="365125"/>
          </a:xfrm>
        </p:spPr>
        <p:txBody>
          <a:bodyPr/>
          <a:lstStyle/>
          <a:p>
            <a:r>
              <a:rPr lang="da-DK" dirty="0" smtClean="0"/>
              <a:t>Mann</a:t>
            </a:r>
            <a:r>
              <a:rPr lang="da-DK" dirty="0" smtClean="0"/>
              <a:t> </a:t>
            </a:r>
            <a:r>
              <a:rPr lang="da-DK" dirty="0" smtClean="0"/>
              <a:t>- GIT </a:t>
            </a:r>
            <a:r>
              <a:rPr lang="da-DK" dirty="0" smtClean="0"/>
              <a:t>– </a:t>
            </a:r>
            <a:r>
              <a:rPr lang="da-DK" dirty="0" smtClean="0"/>
              <a:t>3/27</a:t>
            </a:r>
            <a:r>
              <a:rPr lang="da-DK" dirty="0" smtClean="0"/>
              <a:t>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398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27940" y="1417899"/>
            <a:ext cx="35912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Live oyster population characterized </a:t>
            </a:r>
          </a:p>
          <a:p>
            <a:pPr algn="ctr"/>
            <a:r>
              <a:rPr lang="en-US" dirty="0" smtClean="0"/>
              <a:t>by density and demographics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38823" y="3476926"/>
            <a:ext cx="3288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Exposed shell layer (brown shell)</a:t>
            </a:r>
          </a:p>
          <a:p>
            <a:pPr algn="ctr"/>
            <a:r>
              <a:rPr lang="en-US" dirty="0" smtClean="0"/>
              <a:t> – substrate for recruitment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22706" y="5692419"/>
            <a:ext cx="27949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Reef structure - buried shell </a:t>
            </a:r>
          </a:p>
          <a:p>
            <a:pPr algn="ctr"/>
            <a:r>
              <a:rPr lang="en-US" dirty="0" smtClean="0"/>
              <a:t>mixed with sediment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4472" y="1319267"/>
            <a:ext cx="18816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R</a:t>
            </a:r>
            <a:r>
              <a:rPr lang="en-US" i="1" dirty="0" smtClean="0"/>
              <a:t>ecruitment, </a:t>
            </a:r>
            <a:r>
              <a:rPr lang="en-US" b="1" i="1" u="sng" dirty="0" smtClean="0"/>
              <a:t>R</a:t>
            </a:r>
            <a:r>
              <a:rPr lang="en-US" i="1" dirty="0" smtClean="0"/>
              <a:t>,  </a:t>
            </a:r>
          </a:p>
          <a:p>
            <a:r>
              <a:rPr lang="en-US" i="1" dirty="0" smtClean="0"/>
              <a:t>and growth: </a:t>
            </a:r>
          </a:p>
          <a:p>
            <a:r>
              <a:rPr lang="en-US" i="1" dirty="0" smtClean="0"/>
              <a:t>S/R relationship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6570279" y="652038"/>
            <a:ext cx="2155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Fishing mortality, </a:t>
            </a:r>
            <a:r>
              <a:rPr lang="en-US" b="1" i="1" u="sng" dirty="0" smtClean="0"/>
              <a:t>F</a:t>
            </a:r>
            <a:r>
              <a:rPr lang="en-US" i="1" dirty="0" smtClean="0"/>
              <a:t>, with loss of shell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4742867" y="2423991"/>
            <a:ext cx="3735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N</a:t>
            </a:r>
            <a:r>
              <a:rPr lang="en-US" i="1" dirty="0" smtClean="0"/>
              <a:t>atural mortality, </a:t>
            </a:r>
            <a:r>
              <a:rPr lang="en-US" b="1" i="1" u="sng" dirty="0" smtClean="0"/>
              <a:t>M</a:t>
            </a:r>
            <a:r>
              <a:rPr lang="en-US" i="1" dirty="0" smtClean="0"/>
              <a:t>, including disease adds shell to exposed pool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2556444" y="4590801"/>
            <a:ext cx="1712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Loss to burial, </a:t>
            </a:r>
            <a:r>
              <a:rPr lang="en-US" b="1" i="1" u="sng" dirty="0" smtClean="0"/>
              <a:t>B</a:t>
            </a:r>
            <a:endParaRPr lang="en-US" b="1" i="1" u="sng" dirty="0"/>
          </a:p>
        </p:txBody>
      </p:sp>
      <p:sp>
        <p:nvSpPr>
          <p:cNvPr id="11" name="TextBox 10"/>
          <p:cNvSpPr txBox="1"/>
          <p:nvPr/>
        </p:nvSpPr>
        <p:spPr>
          <a:xfrm>
            <a:off x="6430071" y="4980446"/>
            <a:ext cx="24381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Loss to biological </a:t>
            </a:r>
          </a:p>
          <a:p>
            <a:r>
              <a:rPr lang="en-US" i="1" dirty="0"/>
              <a:t>d</a:t>
            </a:r>
            <a:r>
              <a:rPr lang="en-US" i="1" dirty="0" smtClean="0"/>
              <a:t>egradation and </a:t>
            </a:r>
          </a:p>
          <a:p>
            <a:r>
              <a:rPr lang="en-US" i="1" dirty="0" smtClean="0"/>
              <a:t>chemical dissolution, </a:t>
            </a:r>
            <a:r>
              <a:rPr lang="en-US" b="1" i="1" u="sng" dirty="0" smtClean="0"/>
              <a:t>D</a:t>
            </a:r>
            <a:r>
              <a:rPr lang="en-US" i="1" dirty="0" smtClean="0"/>
              <a:t>, </a:t>
            </a:r>
          </a:p>
          <a:p>
            <a:r>
              <a:rPr lang="en-US" i="1" dirty="0"/>
              <a:t>s</a:t>
            </a:r>
            <a:r>
              <a:rPr lang="en-US" i="1" dirty="0" smtClean="0"/>
              <a:t>alinity dependent 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508001" y="4168080"/>
            <a:ext cx="1816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Replenishment, </a:t>
            </a:r>
            <a:r>
              <a:rPr lang="en-US" b="1" i="1" u="sng" dirty="0" smtClean="0"/>
              <a:t>r</a:t>
            </a:r>
            <a:endParaRPr lang="en-US" b="1" i="1" u="sng" dirty="0"/>
          </a:p>
        </p:txBody>
      </p:sp>
      <p:sp>
        <p:nvSpPr>
          <p:cNvPr id="2" name="Bent Arrow 1"/>
          <p:cNvSpPr/>
          <p:nvPr/>
        </p:nvSpPr>
        <p:spPr>
          <a:xfrm rot="5400000">
            <a:off x="6314672" y="3839810"/>
            <a:ext cx="1170783" cy="961751"/>
          </a:xfrm>
          <a:prstGeom prst="ben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Bent Arrow 13"/>
          <p:cNvSpPr/>
          <p:nvPr/>
        </p:nvSpPr>
        <p:spPr>
          <a:xfrm>
            <a:off x="1417488" y="3633552"/>
            <a:ext cx="1042971" cy="489705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Bent Arrow 14"/>
          <p:cNvSpPr/>
          <p:nvPr/>
        </p:nvSpPr>
        <p:spPr>
          <a:xfrm rot="5400000" flipH="1">
            <a:off x="6944972" y="1043206"/>
            <a:ext cx="479629" cy="1229014"/>
          </a:xfrm>
          <a:prstGeom prst="ben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258235" y="4422588"/>
            <a:ext cx="461264" cy="1001059"/>
          </a:xfrm>
          <a:prstGeom prst="down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4234867" y="2341228"/>
            <a:ext cx="508000" cy="87112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urved Right Arrow 20"/>
          <p:cNvSpPr/>
          <p:nvPr/>
        </p:nvSpPr>
        <p:spPr>
          <a:xfrm flipV="1">
            <a:off x="1714771" y="1369382"/>
            <a:ext cx="841673" cy="852316"/>
          </a:xfrm>
          <a:prstGeom prst="curv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Down Arrow 21"/>
          <p:cNvSpPr/>
          <p:nvPr/>
        </p:nvSpPr>
        <p:spPr>
          <a:xfrm rot="7546575">
            <a:off x="2126632" y="2085894"/>
            <a:ext cx="317476" cy="159312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674471" y="3328894"/>
            <a:ext cx="3452431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556444" y="1163450"/>
            <a:ext cx="3862744" cy="10582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2838823" y="5546227"/>
            <a:ext cx="3298963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70931" y="282706"/>
            <a:ext cx="3982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  <a:r>
              <a:rPr lang="en-US" dirty="0" smtClean="0"/>
              <a:t>escription of shell pools and processes.</a:t>
            </a:r>
          </a:p>
          <a:p>
            <a:r>
              <a:rPr lang="en-US" dirty="0" smtClean="0"/>
              <a:t>Addition process               , loss processes</a:t>
            </a:r>
            <a:endParaRPr lang="en-US" dirty="0"/>
          </a:p>
        </p:txBody>
      </p:sp>
      <p:sp>
        <p:nvSpPr>
          <p:cNvPr id="27" name="Down Arrow 26"/>
          <p:cNvSpPr/>
          <p:nvPr/>
        </p:nvSpPr>
        <p:spPr>
          <a:xfrm rot="16200000">
            <a:off x="2156574" y="465924"/>
            <a:ext cx="276997" cy="649221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 rot="16200000">
            <a:off x="4428981" y="447396"/>
            <a:ext cx="276998" cy="686275"/>
          </a:xfrm>
          <a:prstGeom prst="down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270931" y="284935"/>
            <a:ext cx="4824774" cy="7342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70930" y="2864556"/>
            <a:ext cx="3203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Substrate enhances recruitment</a:t>
            </a:r>
            <a:endParaRPr lang="en-US" i="1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6019800" y="6342272"/>
            <a:ext cx="2895600" cy="365125"/>
          </a:xfrm>
        </p:spPr>
        <p:txBody>
          <a:bodyPr/>
          <a:lstStyle/>
          <a:p>
            <a:r>
              <a:rPr lang="da-DK" dirty="0"/>
              <a:t>Mann - GIT – </a:t>
            </a:r>
            <a:r>
              <a:rPr lang="da-DK" dirty="0" smtClean="0"/>
              <a:t>3/27/2017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645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534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Consider the following shell </a:t>
            </a:r>
            <a:r>
              <a:rPr lang="en-US" sz="2800" dirty="0" smtClean="0"/>
              <a:t>budget scenarios </a:t>
            </a:r>
            <a:r>
              <a:rPr lang="en-US" sz="2800" dirty="0" smtClean="0"/>
              <a:t>in </a:t>
            </a:r>
            <a:r>
              <a:rPr lang="en-US" sz="2800" dirty="0" smtClean="0"/>
              <a:t>management of both restoration and </a:t>
            </a:r>
            <a:r>
              <a:rPr lang="en-US" sz="2800" dirty="0" smtClean="0"/>
              <a:t>fisheries: which are stable and which are not, and more so which will accrete and rebuild habitat? </a:t>
            </a:r>
            <a:endParaRPr lang="en-US" sz="2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396572"/>
              </p:ext>
            </p:extLst>
          </p:nvPr>
        </p:nvGraphicFramePr>
        <p:xfrm>
          <a:off x="1657266" y="1913305"/>
          <a:ext cx="5978543" cy="3682842"/>
        </p:xfrm>
        <a:graphic>
          <a:graphicData uri="http://schemas.openxmlformats.org/drawingml/2006/table">
            <a:tbl>
              <a:tblPr/>
              <a:tblGrid>
                <a:gridCol w="1625963"/>
                <a:gridCol w="725430"/>
                <a:gridCol w="725430"/>
                <a:gridCol w="725430"/>
                <a:gridCol w="725430"/>
                <a:gridCol w="725430"/>
                <a:gridCol w="725430"/>
              </a:tblGrid>
              <a:tr h="613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Scenario #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Disease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Overfishing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Fishing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Repletion 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8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Stable?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Y? 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Y? 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Y? 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r>
              <a:rPr lang="da-DK" dirty="0"/>
              <a:t>Mann - GIT – </a:t>
            </a:r>
            <a:r>
              <a:rPr lang="da-DK" dirty="0" smtClean="0"/>
              <a:t>3/27/2017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997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27940" y="1417899"/>
            <a:ext cx="35912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Live oyster population characterized </a:t>
            </a:r>
          </a:p>
          <a:p>
            <a:pPr algn="ctr"/>
            <a:r>
              <a:rPr lang="en-US" dirty="0" smtClean="0"/>
              <a:t>by density and demographics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38823" y="3476926"/>
            <a:ext cx="3288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Exposed shell layer (brown shell)</a:t>
            </a:r>
          </a:p>
          <a:p>
            <a:pPr algn="ctr"/>
            <a:r>
              <a:rPr lang="en-US" dirty="0" smtClean="0"/>
              <a:t> – substrate for recruitment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22706" y="5692419"/>
            <a:ext cx="27949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Reef structure - buried shell </a:t>
            </a:r>
          </a:p>
          <a:p>
            <a:pPr algn="ctr"/>
            <a:r>
              <a:rPr lang="en-US" dirty="0" smtClean="0"/>
              <a:t>mixed with sediment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4472" y="1417898"/>
            <a:ext cx="18816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R</a:t>
            </a:r>
            <a:r>
              <a:rPr lang="en-US" i="1" dirty="0" smtClean="0"/>
              <a:t>ecruitment, R,  </a:t>
            </a:r>
          </a:p>
          <a:p>
            <a:r>
              <a:rPr lang="en-US" i="1" dirty="0" smtClean="0"/>
              <a:t>and growth: </a:t>
            </a:r>
          </a:p>
          <a:p>
            <a:r>
              <a:rPr lang="en-US" i="1" dirty="0" smtClean="0"/>
              <a:t>S/R relationship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6570279" y="777443"/>
            <a:ext cx="2155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Fishing mortality, F, with loss of shell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4742868" y="2423991"/>
            <a:ext cx="27576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N</a:t>
            </a:r>
            <a:r>
              <a:rPr lang="en-US" i="1" dirty="0" smtClean="0"/>
              <a:t>atural mortality, M, adds</a:t>
            </a:r>
          </a:p>
          <a:p>
            <a:r>
              <a:rPr lang="en-US" i="1" dirty="0" smtClean="0"/>
              <a:t> shell to exposed pool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2659529" y="4590801"/>
            <a:ext cx="1712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Loss to burial, B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6430071" y="4965505"/>
            <a:ext cx="24381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Loss to biological </a:t>
            </a:r>
          </a:p>
          <a:p>
            <a:r>
              <a:rPr lang="en-US" i="1" dirty="0"/>
              <a:t>d</a:t>
            </a:r>
            <a:r>
              <a:rPr lang="en-US" i="1" dirty="0" smtClean="0"/>
              <a:t>egradation and </a:t>
            </a:r>
          </a:p>
          <a:p>
            <a:r>
              <a:rPr lang="en-US" i="1" dirty="0" smtClean="0"/>
              <a:t>chemical dissolution, D,  </a:t>
            </a:r>
          </a:p>
          <a:p>
            <a:r>
              <a:rPr lang="en-US" i="1" dirty="0"/>
              <a:t>s</a:t>
            </a:r>
            <a:r>
              <a:rPr lang="en-US" i="1" dirty="0" smtClean="0"/>
              <a:t>alinity dependent 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508001" y="4168080"/>
            <a:ext cx="1816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Replenishment, r</a:t>
            </a:r>
            <a:endParaRPr lang="en-US" i="1" dirty="0"/>
          </a:p>
        </p:txBody>
      </p:sp>
      <p:sp>
        <p:nvSpPr>
          <p:cNvPr id="2" name="Bent Arrow 1"/>
          <p:cNvSpPr/>
          <p:nvPr/>
        </p:nvSpPr>
        <p:spPr>
          <a:xfrm rot="5400000">
            <a:off x="6314672" y="3839810"/>
            <a:ext cx="1170783" cy="961751"/>
          </a:xfrm>
          <a:prstGeom prst="ben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Bent Arrow 13"/>
          <p:cNvSpPr/>
          <p:nvPr/>
        </p:nvSpPr>
        <p:spPr>
          <a:xfrm>
            <a:off x="1417488" y="3633552"/>
            <a:ext cx="1042971" cy="489705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Bent Arrow 14"/>
          <p:cNvSpPr/>
          <p:nvPr/>
        </p:nvSpPr>
        <p:spPr>
          <a:xfrm rot="5400000" flipH="1">
            <a:off x="6944972" y="1043206"/>
            <a:ext cx="479629" cy="1229014"/>
          </a:xfrm>
          <a:prstGeom prst="ben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258235" y="4422588"/>
            <a:ext cx="461264" cy="1001059"/>
          </a:xfrm>
          <a:prstGeom prst="down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3929529" y="2341228"/>
            <a:ext cx="813338" cy="87112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urved Right Arrow 20"/>
          <p:cNvSpPr/>
          <p:nvPr/>
        </p:nvSpPr>
        <p:spPr>
          <a:xfrm flipV="1">
            <a:off x="1714771" y="1369382"/>
            <a:ext cx="841673" cy="852316"/>
          </a:xfrm>
          <a:prstGeom prst="curv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Down Arrow 21"/>
          <p:cNvSpPr/>
          <p:nvPr/>
        </p:nvSpPr>
        <p:spPr>
          <a:xfrm rot="7546575">
            <a:off x="1974382" y="2018097"/>
            <a:ext cx="700259" cy="158985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674471" y="3328894"/>
            <a:ext cx="3452431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556444" y="1163450"/>
            <a:ext cx="3862744" cy="10582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2838823" y="5546227"/>
            <a:ext cx="3298963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34472" y="121409"/>
            <a:ext cx="54301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#1. Natural reef with accretion, no F, no r, shell accretes </a:t>
            </a:r>
          </a:p>
          <a:p>
            <a:r>
              <a:rPr lang="en-US" dirty="0" smtClean="0"/>
              <a:t>As </a:t>
            </a:r>
            <a:r>
              <a:rPr lang="en-US" dirty="0" smtClean="0"/>
              <a:t>M&gt;(B+D</a:t>
            </a:r>
            <a:r>
              <a:rPr lang="en-US" dirty="0" smtClean="0"/>
              <a:t>), </a:t>
            </a:r>
            <a:r>
              <a:rPr lang="en-US" b="1" dirty="0" smtClean="0">
                <a:solidFill>
                  <a:srgbClr val="FF0000"/>
                </a:solidFill>
              </a:rPr>
              <a:t>system stable </a:t>
            </a:r>
            <a:r>
              <a:rPr lang="en-US" dirty="0" smtClean="0"/>
              <a:t>over extended periods.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98277" y="96899"/>
            <a:ext cx="5466326" cy="6805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466538" y="777442"/>
            <a:ext cx="2124637" cy="12867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28676" y="3476926"/>
            <a:ext cx="2127767" cy="11138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6466538" y="777443"/>
            <a:ext cx="2124637" cy="127184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28676" y="3508188"/>
            <a:ext cx="2127767" cy="10826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28676" y="3508188"/>
            <a:ext cx="2127767" cy="10826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466538" y="777443"/>
            <a:ext cx="2124637" cy="12867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93733" y="2700990"/>
            <a:ext cx="32231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Substrate enhances recruitment</a:t>
            </a:r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5972583" y="6359872"/>
            <a:ext cx="2895600" cy="365125"/>
          </a:xfrm>
        </p:spPr>
        <p:txBody>
          <a:bodyPr/>
          <a:lstStyle/>
          <a:p>
            <a:r>
              <a:rPr lang="da-DK" dirty="0"/>
              <a:t>Mann - GIT – </a:t>
            </a:r>
            <a:r>
              <a:rPr lang="da-DK" dirty="0" smtClean="0"/>
              <a:t>3/27/2017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754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27940" y="1417899"/>
            <a:ext cx="35912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Live oyster population characterized </a:t>
            </a:r>
          </a:p>
          <a:p>
            <a:pPr algn="ctr"/>
            <a:r>
              <a:rPr lang="en-US" dirty="0" smtClean="0"/>
              <a:t>by density and demographics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38823" y="3476926"/>
            <a:ext cx="3288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Exposed shell layer (brown shell)</a:t>
            </a:r>
          </a:p>
          <a:p>
            <a:pPr algn="ctr"/>
            <a:r>
              <a:rPr lang="en-US" dirty="0" smtClean="0"/>
              <a:t> – substrate for recruitment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22706" y="5692419"/>
            <a:ext cx="27949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Reef structure - buried shell </a:t>
            </a:r>
          </a:p>
          <a:p>
            <a:pPr algn="ctr"/>
            <a:r>
              <a:rPr lang="en-US" dirty="0" smtClean="0"/>
              <a:t>mixed with sediment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4472" y="1417898"/>
            <a:ext cx="18816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R</a:t>
            </a:r>
            <a:r>
              <a:rPr lang="en-US" i="1" dirty="0" smtClean="0"/>
              <a:t>ecruitment, R,  </a:t>
            </a:r>
          </a:p>
          <a:p>
            <a:r>
              <a:rPr lang="en-US" i="1" dirty="0" smtClean="0"/>
              <a:t>and growth: </a:t>
            </a:r>
          </a:p>
          <a:p>
            <a:r>
              <a:rPr lang="en-US" i="1" dirty="0" smtClean="0"/>
              <a:t>S/R relationship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6570279" y="777443"/>
            <a:ext cx="2155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Fishing mortality, F, with loss of shell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4742867" y="2423991"/>
            <a:ext cx="3735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N</a:t>
            </a:r>
            <a:r>
              <a:rPr lang="en-US" i="1" dirty="0" smtClean="0"/>
              <a:t>atural mortality, M, including disease adds shell to exposed pool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2659529" y="4590801"/>
            <a:ext cx="1712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Loss to burial, B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6430071" y="4965505"/>
            <a:ext cx="24381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Loss to biological </a:t>
            </a:r>
          </a:p>
          <a:p>
            <a:r>
              <a:rPr lang="en-US" i="1" dirty="0"/>
              <a:t>d</a:t>
            </a:r>
            <a:r>
              <a:rPr lang="en-US" i="1" dirty="0" smtClean="0"/>
              <a:t>egradation and </a:t>
            </a:r>
          </a:p>
          <a:p>
            <a:r>
              <a:rPr lang="en-US" i="1" dirty="0" smtClean="0"/>
              <a:t>chemical dissolution, D,  </a:t>
            </a:r>
          </a:p>
          <a:p>
            <a:r>
              <a:rPr lang="en-US" i="1" dirty="0"/>
              <a:t>s</a:t>
            </a:r>
            <a:r>
              <a:rPr lang="en-US" i="1" dirty="0" smtClean="0"/>
              <a:t>alinity dependent 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508001" y="4168080"/>
            <a:ext cx="1816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Replenishment, r</a:t>
            </a:r>
            <a:endParaRPr lang="en-US" i="1" dirty="0"/>
          </a:p>
        </p:txBody>
      </p:sp>
      <p:sp>
        <p:nvSpPr>
          <p:cNvPr id="2" name="Bent Arrow 1"/>
          <p:cNvSpPr/>
          <p:nvPr/>
        </p:nvSpPr>
        <p:spPr>
          <a:xfrm rot="5400000">
            <a:off x="6314672" y="3839810"/>
            <a:ext cx="1170783" cy="961751"/>
          </a:xfrm>
          <a:prstGeom prst="ben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Bent Arrow 13"/>
          <p:cNvSpPr/>
          <p:nvPr/>
        </p:nvSpPr>
        <p:spPr>
          <a:xfrm>
            <a:off x="1417488" y="3633552"/>
            <a:ext cx="1042971" cy="489705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Bent Arrow 14"/>
          <p:cNvSpPr/>
          <p:nvPr/>
        </p:nvSpPr>
        <p:spPr>
          <a:xfrm rot="5400000" flipH="1">
            <a:off x="6944972" y="1043206"/>
            <a:ext cx="479629" cy="1229014"/>
          </a:xfrm>
          <a:prstGeom prst="ben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258235" y="4422588"/>
            <a:ext cx="461264" cy="1001059"/>
          </a:xfrm>
          <a:prstGeom prst="down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4258235" y="2341228"/>
            <a:ext cx="328706" cy="87112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urved Right Arrow 20"/>
          <p:cNvSpPr/>
          <p:nvPr/>
        </p:nvSpPr>
        <p:spPr>
          <a:xfrm flipV="1">
            <a:off x="1714771" y="1369382"/>
            <a:ext cx="841673" cy="852316"/>
          </a:xfrm>
          <a:prstGeom prst="curv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Down Arrow 21"/>
          <p:cNvSpPr/>
          <p:nvPr/>
        </p:nvSpPr>
        <p:spPr>
          <a:xfrm rot="7546575">
            <a:off x="2171067" y="2108643"/>
            <a:ext cx="228606" cy="165715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674471" y="3328894"/>
            <a:ext cx="3452431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556444" y="1163450"/>
            <a:ext cx="3862744" cy="10582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2838823" y="5546227"/>
            <a:ext cx="3298963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34472" y="121409"/>
            <a:ext cx="57083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#2. Natural reef, no F, no r, but increased M due to disease. </a:t>
            </a:r>
          </a:p>
          <a:p>
            <a:r>
              <a:rPr lang="en-US" dirty="0" smtClean="0"/>
              <a:t>Decreased oyster longevity, lower shell addition rate to </a:t>
            </a:r>
          </a:p>
          <a:p>
            <a:r>
              <a:rPr lang="en-US" dirty="0"/>
              <a:t>e</a:t>
            </a:r>
            <a:r>
              <a:rPr lang="en-US" dirty="0" smtClean="0"/>
              <a:t>xposed layer, no accretion as M&lt;(B+D), </a:t>
            </a:r>
            <a:r>
              <a:rPr lang="en-US" b="1" dirty="0" smtClean="0">
                <a:solidFill>
                  <a:srgbClr val="FF0000"/>
                </a:solidFill>
              </a:rPr>
              <a:t>system fails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98277" y="96899"/>
            <a:ext cx="5744496" cy="9478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466538" y="777442"/>
            <a:ext cx="2124637" cy="12867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28676" y="3476926"/>
            <a:ext cx="2127767" cy="11138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6466538" y="777443"/>
            <a:ext cx="2124637" cy="127184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428676" y="3508188"/>
            <a:ext cx="2127767" cy="10826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28676" y="3508188"/>
            <a:ext cx="2127767" cy="10826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466538" y="777443"/>
            <a:ext cx="2124637" cy="12867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34472" y="2710121"/>
            <a:ext cx="3480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Decreased substrate enhancement</a:t>
            </a:r>
            <a:endParaRPr lang="en-US" i="1" dirty="0"/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6019800" y="6356350"/>
            <a:ext cx="2895600" cy="365125"/>
          </a:xfrm>
        </p:spPr>
        <p:txBody>
          <a:bodyPr/>
          <a:lstStyle/>
          <a:p>
            <a:r>
              <a:rPr lang="da-DK" dirty="0"/>
              <a:t>Mann - GIT – </a:t>
            </a:r>
            <a:r>
              <a:rPr lang="da-DK" dirty="0" smtClean="0"/>
              <a:t>3/27/2017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080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27940" y="1417899"/>
            <a:ext cx="35912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Live oyster population characterized </a:t>
            </a:r>
          </a:p>
          <a:p>
            <a:pPr algn="ctr"/>
            <a:r>
              <a:rPr lang="en-US" dirty="0" smtClean="0"/>
              <a:t>by density and demographics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38823" y="3476926"/>
            <a:ext cx="3288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Exposed shell layer (brown shell)</a:t>
            </a:r>
          </a:p>
          <a:p>
            <a:pPr algn="ctr"/>
            <a:r>
              <a:rPr lang="en-US" dirty="0" smtClean="0"/>
              <a:t> – substrate for recruitment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22706" y="5692419"/>
            <a:ext cx="27949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Reef structure - buried shell </a:t>
            </a:r>
          </a:p>
          <a:p>
            <a:pPr algn="ctr"/>
            <a:r>
              <a:rPr lang="en-US" dirty="0" smtClean="0"/>
              <a:t>mixed with sediment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4472" y="1417898"/>
            <a:ext cx="18816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R</a:t>
            </a:r>
            <a:r>
              <a:rPr lang="en-US" i="1" dirty="0" smtClean="0"/>
              <a:t>ecruitment, R,  </a:t>
            </a:r>
          </a:p>
          <a:p>
            <a:r>
              <a:rPr lang="en-US" i="1" dirty="0" smtClean="0"/>
              <a:t>and growth: </a:t>
            </a:r>
          </a:p>
          <a:p>
            <a:r>
              <a:rPr lang="en-US" i="1" dirty="0" smtClean="0"/>
              <a:t>S/R relationship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6570279" y="777443"/>
            <a:ext cx="2155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Fishing mortality, F, with loss of shell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4742867" y="2423991"/>
            <a:ext cx="3735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N</a:t>
            </a:r>
            <a:r>
              <a:rPr lang="en-US" i="1" dirty="0" smtClean="0"/>
              <a:t>atural mortality, M, including disease adds shell to exposed pool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2659529" y="4590801"/>
            <a:ext cx="1712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Loss to burial, B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6430071" y="4965505"/>
            <a:ext cx="24381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Loss to biological </a:t>
            </a:r>
          </a:p>
          <a:p>
            <a:r>
              <a:rPr lang="en-US" i="1" dirty="0"/>
              <a:t>d</a:t>
            </a:r>
            <a:r>
              <a:rPr lang="en-US" i="1" dirty="0" smtClean="0"/>
              <a:t>egradation and </a:t>
            </a:r>
          </a:p>
          <a:p>
            <a:r>
              <a:rPr lang="en-US" i="1" dirty="0" smtClean="0"/>
              <a:t>chemical dissolution, D,  </a:t>
            </a:r>
          </a:p>
          <a:p>
            <a:r>
              <a:rPr lang="en-US" i="1" dirty="0"/>
              <a:t>s</a:t>
            </a:r>
            <a:r>
              <a:rPr lang="en-US" i="1" dirty="0" smtClean="0"/>
              <a:t>alinity dependent 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508001" y="4352746"/>
            <a:ext cx="1816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Replenishment, r</a:t>
            </a:r>
            <a:endParaRPr lang="en-US" i="1" dirty="0"/>
          </a:p>
        </p:txBody>
      </p:sp>
      <p:sp>
        <p:nvSpPr>
          <p:cNvPr id="2" name="Bent Arrow 1"/>
          <p:cNvSpPr/>
          <p:nvPr/>
        </p:nvSpPr>
        <p:spPr>
          <a:xfrm rot="5400000">
            <a:off x="6314672" y="3839810"/>
            <a:ext cx="1170783" cy="961751"/>
          </a:xfrm>
          <a:prstGeom prst="ben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Bent Arrow 13"/>
          <p:cNvSpPr/>
          <p:nvPr/>
        </p:nvSpPr>
        <p:spPr>
          <a:xfrm>
            <a:off x="1197060" y="3476926"/>
            <a:ext cx="1359384" cy="945662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Bent Arrow 14"/>
          <p:cNvSpPr/>
          <p:nvPr/>
        </p:nvSpPr>
        <p:spPr>
          <a:xfrm rot="5400000" flipH="1">
            <a:off x="6944972" y="1043206"/>
            <a:ext cx="479629" cy="1229014"/>
          </a:xfrm>
          <a:prstGeom prst="ben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258235" y="4422588"/>
            <a:ext cx="461264" cy="1001059"/>
          </a:xfrm>
          <a:prstGeom prst="down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4258235" y="2341228"/>
            <a:ext cx="328706" cy="87112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urved Right Arrow 20"/>
          <p:cNvSpPr/>
          <p:nvPr/>
        </p:nvSpPr>
        <p:spPr>
          <a:xfrm flipV="1">
            <a:off x="1714771" y="1369382"/>
            <a:ext cx="841673" cy="852316"/>
          </a:xfrm>
          <a:prstGeom prst="curv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Down Arrow 21"/>
          <p:cNvSpPr/>
          <p:nvPr/>
        </p:nvSpPr>
        <p:spPr>
          <a:xfrm rot="7546575">
            <a:off x="2090292" y="2016969"/>
            <a:ext cx="488435" cy="159106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674471" y="3328894"/>
            <a:ext cx="3452431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556444" y="1163450"/>
            <a:ext cx="3862744" cy="10582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2838823" y="5546227"/>
            <a:ext cx="3298963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34472" y="96899"/>
            <a:ext cx="60624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#3. Natural reef, no F, increased M </a:t>
            </a:r>
            <a:r>
              <a:rPr lang="en-US" dirty="0"/>
              <a:t>(</a:t>
            </a:r>
            <a:r>
              <a:rPr lang="en-US" dirty="0" smtClean="0"/>
              <a:t>disease). Decreased oyster</a:t>
            </a:r>
          </a:p>
          <a:p>
            <a:r>
              <a:rPr lang="en-US" dirty="0" smtClean="0"/>
              <a:t>longevity, lower shell addition rate to exposed layer, offset by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CONTINUAL</a:t>
            </a:r>
            <a:r>
              <a:rPr lang="en-US" dirty="0" smtClean="0"/>
              <a:t> replenishment until M=(B+D), </a:t>
            </a:r>
            <a:r>
              <a:rPr lang="en-US" b="1" dirty="0" smtClean="0">
                <a:solidFill>
                  <a:srgbClr val="FF0000"/>
                </a:solidFill>
              </a:rPr>
              <a:t>system stable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98277" y="96899"/>
            <a:ext cx="6164387" cy="9478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466538" y="777442"/>
            <a:ext cx="2124637" cy="12867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6466538" y="777443"/>
            <a:ext cx="2124637" cy="127184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466538" y="777443"/>
            <a:ext cx="2124637" cy="12867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34472" y="2710121"/>
            <a:ext cx="34049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Increased substrate enhancement</a:t>
            </a:r>
            <a:endParaRPr lang="en-US" i="1" dirty="0"/>
          </a:p>
        </p:txBody>
      </p:sp>
      <p:sp>
        <p:nvSpPr>
          <p:cNvPr id="30" name="TextBox 29"/>
          <p:cNvSpPr txBox="1"/>
          <p:nvPr/>
        </p:nvSpPr>
        <p:spPr>
          <a:xfrm>
            <a:off x="240358" y="5276920"/>
            <a:ext cx="23544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8000"/>
                </a:solidFill>
              </a:rPr>
              <a:t>This is the reality </a:t>
            </a:r>
          </a:p>
          <a:p>
            <a:pPr algn="ctr"/>
            <a:r>
              <a:rPr lang="en-US" sz="2400" b="1" dirty="0">
                <a:solidFill>
                  <a:srgbClr val="008000"/>
                </a:solidFill>
              </a:rPr>
              <a:t>o</a:t>
            </a:r>
            <a:r>
              <a:rPr lang="en-US" sz="2400" b="1" dirty="0" smtClean="0">
                <a:solidFill>
                  <a:srgbClr val="008000"/>
                </a:solidFill>
              </a:rPr>
              <a:t>f sanctuaries!</a:t>
            </a:r>
            <a:endParaRPr lang="en-US" sz="2400" b="1" dirty="0">
              <a:solidFill>
                <a:srgbClr val="008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40358" y="5224482"/>
            <a:ext cx="2316086" cy="9413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>
          <a:xfrm>
            <a:off x="6099323" y="6356350"/>
            <a:ext cx="2895600" cy="365125"/>
          </a:xfrm>
        </p:spPr>
        <p:txBody>
          <a:bodyPr/>
          <a:lstStyle/>
          <a:p>
            <a:r>
              <a:rPr lang="da-DK" dirty="0"/>
              <a:t>Mann - GIT – </a:t>
            </a:r>
            <a:r>
              <a:rPr lang="da-DK" dirty="0" smtClean="0"/>
              <a:t>3/27/2017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345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27940" y="1417899"/>
            <a:ext cx="35912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Live oyster population characterized </a:t>
            </a:r>
          </a:p>
          <a:p>
            <a:pPr algn="ctr"/>
            <a:r>
              <a:rPr lang="en-US" dirty="0" smtClean="0"/>
              <a:t>by density and demographics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38823" y="3476926"/>
            <a:ext cx="3288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Exposed shell layer (brown shell)</a:t>
            </a:r>
          </a:p>
          <a:p>
            <a:pPr algn="ctr"/>
            <a:r>
              <a:rPr lang="en-US" dirty="0" smtClean="0"/>
              <a:t> – substrate for recruitment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22706" y="5692419"/>
            <a:ext cx="27949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Reef structure - buried shell </a:t>
            </a:r>
          </a:p>
          <a:p>
            <a:pPr algn="ctr"/>
            <a:r>
              <a:rPr lang="en-US" dirty="0" smtClean="0"/>
              <a:t>mixed with sediment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4472" y="1296089"/>
            <a:ext cx="18816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R</a:t>
            </a:r>
            <a:r>
              <a:rPr lang="en-US" i="1" dirty="0" smtClean="0"/>
              <a:t>ecruitment, R,  </a:t>
            </a:r>
          </a:p>
          <a:p>
            <a:r>
              <a:rPr lang="en-US" i="1" dirty="0" smtClean="0"/>
              <a:t>and growth: </a:t>
            </a:r>
          </a:p>
          <a:p>
            <a:r>
              <a:rPr lang="en-US" i="1" dirty="0" smtClean="0"/>
              <a:t>S/R relationship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6570279" y="558363"/>
            <a:ext cx="2155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Fishing mortality, F, with loss of shell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4742868" y="2423991"/>
            <a:ext cx="2638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N</a:t>
            </a:r>
            <a:r>
              <a:rPr lang="en-US" i="1" dirty="0" smtClean="0"/>
              <a:t>atural mortality, M, adds shell to exposed pool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2674471" y="4590801"/>
            <a:ext cx="1712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Loss to burial, B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6430071" y="4965505"/>
            <a:ext cx="24381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Loss to biological </a:t>
            </a:r>
          </a:p>
          <a:p>
            <a:r>
              <a:rPr lang="en-US" i="1" dirty="0"/>
              <a:t>d</a:t>
            </a:r>
            <a:r>
              <a:rPr lang="en-US" i="1" dirty="0" smtClean="0"/>
              <a:t>egradation and </a:t>
            </a:r>
          </a:p>
          <a:p>
            <a:r>
              <a:rPr lang="en-US" i="1" dirty="0" smtClean="0"/>
              <a:t>chemical dissolution, D, </a:t>
            </a:r>
          </a:p>
          <a:p>
            <a:r>
              <a:rPr lang="en-US" i="1" dirty="0"/>
              <a:t>s</a:t>
            </a:r>
            <a:r>
              <a:rPr lang="en-US" i="1" dirty="0" smtClean="0"/>
              <a:t>alinity dependent 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508001" y="4168080"/>
            <a:ext cx="1816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Replenishment, r</a:t>
            </a:r>
            <a:endParaRPr lang="en-US" i="1" dirty="0"/>
          </a:p>
        </p:txBody>
      </p:sp>
      <p:sp>
        <p:nvSpPr>
          <p:cNvPr id="2" name="Bent Arrow 1"/>
          <p:cNvSpPr/>
          <p:nvPr/>
        </p:nvSpPr>
        <p:spPr>
          <a:xfrm rot="5400000">
            <a:off x="6314672" y="3839810"/>
            <a:ext cx="1170783" cy="961751"/>
          </a:xfrm>
          <a:prstGeom prst="ben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Bent Arrow 13"/>
          <p:cNvSpPr/>
          <p:nvPr/>
        </p:nvSpPr>
        <p:spPr>
          <a:xfrm>
            <a:off x="1417488" y="3633552"/>
            <a:ext cx="1042971" cy="489705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Bent Arrow 14"/>
          <p:cNvSpPr/>
          <p:nvPr/>
        </p:nvSpPr>
        <p:spPr>
          <a:xfrm rot="5400000" flipH="1">
            <a:off x="6889097" y="885876"/>
            <a:ext cx="923329" cy="1560964"/>
          </a:xfrm>
          <a:prstGeom prst="ben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258235" y="4422588"/>
            <a:ext cx="461264" cy="1001059"/>
          </a:xfrm>
          <a:prstGeom prst="down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4312284" y="2341228"/>
            <a:ext cx="352074" cy="87112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urved Right Arrow 20"/>
          <p:cNvSpPr/>
          <p:nvPr/>
        </p:nvSpPr>
        <p:spPr>
          <a:xfrm flipV="1">
            <a:off x="1714771" y="1369382"/>
            <a:ext cx="841673" cy="852316"/>
          </a:xfrm>
          <a:prstGeom prst="curv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Down Arrow 21"/>
          <p:cNvSpPr/>
          <p:nvPr/>
        </p:nvSpPr>
        <p:spPr>
          <a:xfrm rot="7546575">
            <a:off x="2194204" y="2096797"/>
            <a:ext cx="199404" cy="165715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674471" y="3328894"/>
            <a:ext cx="3452431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556444" y="1163450"/>
            <a:ext cx="3862744" cy="10582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2838823" y="5546227"/>
            <a:ext cx="3298963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19531" y="103557"/>
            <a:ext cx="5698996" cy="7779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19531" y="103556"/>
            <a:ext cx="55475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#4. Overfishing, no disease, no r, but F removes shell such </a:t>
            </a:r>
          </a:p>
          <a:p>
            <a:r>
              <a:rPr lang="en-US" dirty="0" smtClean="0"/>
              <a:t>That M&lt;(B+D), </a:t>
            </a:r>
            <a:r>
              <a:rPr lang="en-US" b="1" dirty="0" smtClean="0">
                <a:solidFill>
                  <a:srgbClr val="FF0000"/>
                </a:solidFill>
              </a:rPr>
              <a:t>system fails </a:t>
            </a:r>
            <a:r>
              <a:rPr lang="en-US" dirty="0" smtClean="0"/>
              <a:t>as substrate disappears.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428676" y="3476926"/>
            <a:ext cx="2127767" cy="11138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428676" y="3508188"/>
            <a:ext cx="2127767" cy="10826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428676" y="3508188"/>
            <a:ext cx="2127767" cy="10826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34472" y="2713880"/>
            <a:ext cx="3480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Decreased substrate enhancement</a:t>
            </a:r>
            <a:endParaRPr lang="en-US" i="1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6126902" y="6338750"/>
            <a:ext cx="2895600" cy="365125"/>
          </a:xfrm>
        </p:spPr>
        <p:txBody>
          <a:bodyPr/>
          <a:lstStyle/>
          <a:p>
            <a:r>
              <a:rPr lang="da-DK" dirty="0"/>
              <a:t>Mann - GIT – </a:t>
            </a:r>
            <a:r>
              <a:rPr lang="da-DK" dirty="0" smtClean="0"/>
              <a:t>3/27/2017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863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27940" y="1417899"/>
            <a:ext cx="35912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Live oyster population characterized </a:t>
            </a:r>
          </a:p>
          <a:p>
            <a:pPr algn="ctr"/>
            <a:r>
              <a:rPr lang="en-US" dirty="0" smtClean="0"/>
              <a:t>by density and demographics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38823" y="3476926"/>
            <a:ext cx="3288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Exposed shell layer (brown shell)</a:t>
            </a:r>
          </a:p>
          <a:p>
            <a:pPr algn="ctr"/>
            <a:r>
              <a:rPr lang="en-US" dirty="0" smtClean="0"/>
              <a:t> – substrate for recruitment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22706" y="5692419"/>
            <a:ext cx="27949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Reef structure - buried shell </a:t>
            </a:r>
          </a:p>
          <a:p>
            <a:pPr algn="ctr"/>
            <a:r>
              <a:rPr lang="en-US" dirty="0" smtClean="0"/>
              <a:t>mixed with sediment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4472" y="1417898"/>
            <a:ext cx="18816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R</a:t>
            </a:r>
            <a:r>
              <a:rPr lang="en-US" i="1" dirty="0" smtClean="0"/>
              <a:t>ecruitment, R,  </a:t>
            </a:r>
          </a:p>
          <a:p>
            <a:r>
              <a:rPr lang="en-US" i="1" dirty="0" smtClean="0"/>
              <a:t>and growth: </a:t>
            </a:r>
          </a:p>
          <a:p>
            <a:r>
              <a:rPr lang="en-US" i="1" dirty="0" smtClean="0"/>
              <a:t>S/R relationship</a:t>
            </a:r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6721610" y="807827"/>
            <a:ext cx="2155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Fishing mortality, F, with loss of shell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4742867" y="2423991"/>
            <a:ext cx="3735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N</a:t>
            </a:r>
            <a:r>
              <a:rPr lang="en-US" i="1" dirty="0" smtClean="0"/>
              <a:t>atural mortality, M, including disease adds shell to exposed pool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2659529" y="4590801"/>
            <a:ext cx="1712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Loss to burial, B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6430071" y="4965505"/>
            <a:ext cx="24381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Loss to biological </a:t>
            </a:r>
          </a:p>
          <a:p>
            <a:r>
              <a:rPr lang="en-US" i="1" dirty="0"/>
              <a:t>d</a:t>
            </a:r>
            <a:r>
              <a:rPr lang="en-US" i="1" dirty="0" smtClean="0"/>
              <a:t>egradation and </a:t>
            </a:r>
          </a:p>
          <a:p>
            <a:r>
              <a:rPr lang="en-US" i="1" dirty="0" smtClean="0"/>
              <a:t>chemical dissolution, D,  </a:t>
            </a:r>
          </a:p>
          <a:p>
            <a:r>
              <a:rPr lang="en-US" i="1" dirty="0"/>
              <a:t>s</a:t>
            </a:r>
            <a:r>
              <a:rPr lang="en-US" i="1" dirty="0" smtClean="0"/>
              <a:t>alinity dependent 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508001" y="4168080"/>
            <a:ext cx="1816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Replenishment, r</a:t>
            </a:r>
            <a:endParaRPr lang="en-US" i="1" dirty="0"/>
          </a:p>
        </p:txBody>
      </p:sp>
      <p:sp>
        <p:nvSpPr>
          <p:cNvPr id="2" name="Bent Arrow 1"/>
          <p:cNvSpPr/>
          <p:nvPr/>
        </p:nvSpPr>
        <p:spPr>
          <a:xfrm rot="5400000">
            <a:off x="6314672" y="3839810"/>
            <a:ext cx="1170783" cy="961751"/>
          </a:xfrm>
          <a:prstGeom prst="ben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Bent Arrow 13"/>
          <p:cNvSpPr/>
          <p:nvPr/>
        </p:nvSpPr>
        <p:spPr>
          <a:xfrm>
            <a:off x="1417488" y="3633552"/>
            <a:ext cx="1042971" cy="489705"/>
          </a:xfrm>
          <a:prstGeom prst="ben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Bent Arrow 14"/>
          <p:cNvSpPr/>
          <p:nvPr/>
        </p:nvSpPr>
        <p:spPr>
          <a:xfrm rot="5400000" flipH="1">
            <a:off x="6861621" y="1126557"/>
            <a:ext cx="646331" cy="1229014"/>
          </a:xfrm>
          <a:prstGeom prst="bent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4258235" y="4422588"/>
            <a:ext cx="461264" cy="1001059"/>
          </a:xfrm>
          <a:prstGeom prst="down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4258235" y="2341228"/>
            <a:ext cx="328706" cy="87112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urved Right Arrow 20"/>
          <p:cNvSpPr/>
          <p:nvPr/>
        </p:nvSpPr>
        <p:spPr>
          <a:xfrm flipV="1">
            <a:off x="1714771" y="1369382"/>
            <a:ext cx="841673" cy="852316"/>
          </a:xfrm>
          <a:prstGeom prst="curv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Down Arrow 21"/>
          <p:cNvSpPr/>
          <p:nvPr/>
        </p:nvSpPr>
        <p:spPr>
          <a:xfrm rot="7546575">
            <a:off x="2321621" y="1924254"/>
            <a:ext cx="150473" cy="176558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674471" y="3328894"/>
            <a:ext cx="3452431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556444" y="1163450"/>
            <a:ext cx="3862744" cy="10582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2838823" y="5546227"/>
            <a:ext cx="3298963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8277" y="121409"/>
            <a:ext cx="65449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#5. Natural reef, no r, but with fishing, F, and increased M (disease). </a:t>
            </a:r>
          </a:p>
          <a:p>
            <a:r>
              <a:rPr lang="en-US" dirty="0" smtClean="0"/>
              <a:t>Decreased oyster longevity in those not fished, lower shell addition </a:t>
            </a:r>
          </a:p>
          <a:p>
            <a:r>
              <a:rPr lang="en-US" dirty="0" smtClean="0"/>
              <a:t>rate to exposed layer, no accretion as M&lt;(B+D), </a:t>
            </a:r>
            <a:r>
              <a:rPr lang="en-US" b="1" dirty="0" smtClean="0">
                <a:solidFill>
                  <a:srgbClr val="FF0000"/>
                </a:solidFill>
              </a:rPr>
              <a:t>system fails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98277" y="96899"/>
            <a:ext cx="6623333" cy="9478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28676" y="3476926"/>
            <a:ext cx="2127767" cy="11138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428676" y="3508188"/>
            <a:ext cx="2127767" cy="10826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28676" y="3508188"/>
            <a:ext cx="2127767" cy="10826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34472" y="2700990"/>
            <a:ext cx="3480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Decreased substrate enhancement</a:t>
            </a:r>
            <a:endParaRPr lang="en-US" i="1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6126902" y="6356350"/>
            <a:ext cx="2895600" cy="365125"/>
          </a:xfrm>
        </p:spPr>
        <p:txBody>
          <a:bodyPr/>
          <a:lstStyle/>
          <a:p>
            <a:r>
              <a:rPr lang="da-DK" dirty="0"/>
              <a:t>Mann - GIT – </a:t>
            </a:r>
            <a:r>
              <a:rPr lang="da-DK" dirty="0" smtClean="0"/>
              <a:t>3/27/2017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4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1584</Words>
  <Application>Microsoft Macintosh PowerPoint</Application>
  <PresentationFormat>On-screen Show (4:3)</PresentationFormat>
  <Paragraphs>281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Calibri</vt:lpstr>
      <vt:lpstr>Arial</vt:lpstr>
      <vt:lpstr>Office Theme</vt:lpstr>
      <vt:lpstr>Shell/habitat dynamics in oyster restoration and fishery management.   Supported by the Chesapeake Bay Trust.  Award period 1/23/2017-2/28/2018  Collaborating investigators: Roger Mann*, Melissa Southworth, Marcia Berman, John Thomas, Tamia Rudnicky  (all VIMS), James Wesson (retired, former VMRC), Mitch Tarnowski (MD DNR) </vt:lpstr>
      <vt:lpstr>Reference points for oyster resource management: how did we get here and why the obsession with shell budgets?  </vt:lpstr>
      <vt:lpstr>PowerPoint Presentation</vt:lpstr>
      <vt:lpstr>Consider the following shell budget scenarios in management of both restoration and fisheries: which are stable and which are not, and more so which will accrete and rebuild habitat?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Shell budget scenarios: long term observations in VA.</vt:lpstr>
      <vt:lpstr>Objectives for the current study. </vt:lpstr>
      <vt:lpstr>Progress since beginning of project (~7 weeks)</vt:lpstr>
    </vt:vector>
  </TitlesOfParts>
  <Company>VIMS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Shell management – the fundamental imitation to oyster rebuilding and restoration in the Chesapeake Bay</dc:title>
  <dc:creator>Roger Mann</dc:creator>
  <cp:lastModifiedBy>Microsoft Office User</cp:lastModifiedBy>
  <cp:revision>38</cp:revision>
  <dcterms:created xsi:type="dcterms:W3CDTF">2014-11-26T23:52:33Z</dcterms:created>
  <dcterms:modified xsi:type="dcterms:W3CDTF">2017-03-23T00:01:20Z</dcterms:modified>
</cp:coreProperties>
</file>