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dd6d11c18_0_86:notes"/>
          <p:cNvSpPr txBox="1">
            <a:spLocks noGrp="1"/>
          </p:cNvSpPr>
          <p:nvPr>
            <p:ph type="body" idx="1"/>
          </p:nvPr>
        </p:nvSpPr>
        <p:spPr>
          <a:xfrm>
            <a:off x="685800" y="4400003"/>
            <a:ext cx="54864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8dd6d11c1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47c1616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47c1616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f14d277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5f14d277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8:notes"/>
          <p:cNvSpPr txBox="1">
            <a:spLocks noGrp="1"/>
          </p:cNvSpPr>
          <p:nvPr>
            <p:ph type="body" idx="1"/>
          </p:nvPr>
        </p:nvSpPr>
        <p:spPr>
          <a:xfrm>
            <a:off x="685800" y="4400003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2" name="Google Shape;242;p28:notes"/>
          <p:cNvSpPr txBox="1">
            <a:spLocks noGrp="1"/>
          </p:cNvSpPr>
          <p:nvPr>
            <p:ph type="sldNum" idx="12"/>
          </p:nvPr>
        </p:nvSpPr>
        <p:spPr>
          <a:xfrm>
            <a:off x="3884122" y="8685863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400003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255" name="Google Shape;255;p29:notes"/>
          <p:cNvSpPr txBox="1">
            <a:spLocks noGrp="1"/>
          </p:cNvSpPr>
          <p:nvPr>
            <p:ph type="sldNum" idx="12"/>
          </p:nvPr>
        </p:nvSpPr>
        <p:spPr>
          <a:xfrm>
            <a:off x="3884122" y="8685863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e717cd4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7e717cd4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7e717cd43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7e717cd43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64259a7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80" name="Google Shape;280;g2564259a7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9ac23bc6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9ac23bc62b_0_5:notes"/>
          <p:cNvSpPr txBox="1">
            <a:spLocks noGrp="1"/>
          </p:cNvSpPr>
          <p:nvPr>
            <p:ph type="body" idx="1"/>
          </p:nvPr>
        </p:nvSpPr>
        <p:spPr>
          <a:xfrm>
            <a:off x="685800" y="4400003"/>
            <a:ext cx="54864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19ac23bc62b_0_5:notes"/>
          <p:cNvSpPr txBox="1">
            <a:spLocks noGrp="1"/>
          </p:cNvSpPr>
          <p:nvPr>
            <p:ph type="sldNum" idx="12"/>
          </p:nvPr>
        </p:nvSpPr>
        <p:spPr>
          <a:xfrm>
            <a:off x="3884122" y="8685863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9791243e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9791243e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752a7e9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c752a7e9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003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9791243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9791243e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f14d277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f14d277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400003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5" name="Google Shape;205;p17:notes"/>
          <p:cNvSpPr txBox="1">
            <a:spLocks noGrp="1"/>
          </p:cNvSpPr>
          <p:nvPr>
            <p:ph type="sldNum" idx="12"/>
          </p:nvPr>
        </p:nvSpPr>
        <p:spPr>
          <a:xfrm>
            <a:off x="3884122" y="8685863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641075" y="135500"/>
            <a:ext cx="7923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400" b="1"/>
              <a:t>Assessing Climate Change &amp; Summertime Resident Chesapeake Bay Striped Bass Habitat</a:t>
            </a:r>
            <a:endParaRPr sz="2400" b="1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1120000" y="3101850"/>
            <a:ext cx="68580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21"/>
              <a:buNone/>
            </a:pPr>
            <a:r>
              <a:rPr lang="en" sz="5244" b="1">
                <a:latin typeface="Calibri"/>
                <a:ea typeface="Calibri"/>
                <a:cs typeface="Calibri"/>
                <a:sym typeface="Calibri"/>
              </a:rPr>
              <a:t>Tom Parham, Jim Uphoff, Andrew Keppel, Renee Karrh </a:t>
            </a:r>
            <a:endParaRPr sz="5244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21"/>
              <a:buNone/>
            </a:pPr>
            <a:endParaRPr sz="5244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21"/>
              <a:buNone/>
            </a:pPr>
            <a:endParaRPr sz="5244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21"/>
              <a:buNone/>
            </a:pPr>
            <a:endParaRPr sz="5244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21"/>
              <a:buNone/>
            </a:pPr>
            <a:r>
              <a:rPr lang="en" sz="5244" b="1">
                <a:latin typeface="Calibri"/>
                <a:ea typeface="Calibri"/>
                <a:cs typeface="Calibri"/>
                <a:sym typeface="Calibri"/>
              </a:rPr>
              <a:t>September, 2023</a:t>
            </a:r>
            <a:endParaRPr sz="5244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21"/>
              <a:buNone/>
            </a:pPr>
            <a:r>
              <a:rPr lang="en" sz="5244" b="1">
                <a:latin typeface="Calibri"/>
                <a:ea typeface="Calibri"/>
                <a:cs typeface="Calibri"/>
                <a:sym typeface="Calibri"/>
              </a:rPr>
              <a:t>Fish GIT</a:t>
            </a:r>
            <a:endParaRPr sz="5244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200" y="1676148"/>
            <a:ext cx="3164750" cy="12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 descr="DN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238" y="3706724"/>
            <a:ext cx="1227525" cy="3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275825" y="25529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Habitat Quality 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Degrading</a:t>
            </a:r>
            <a:endParaRPr sz="2800" b="1"/>
          </a:p>
        </p:txBody>
      </p:sp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624" y="422402"/>
            <a:ext cx="5809974" cy="4604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 txBox="1"/>
          <p:nvPr/>
        </p:nvSpPr>
        <p:spPr>
          <a:xfrm>
            <a:off x="401075" y="1619175"/>
            <a:ext cx="20055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Shifting from suitable towards Tolerable habitat conditions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311700" y="1480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/>
              <a:t>How have resident Striped Bass habitat conditions at popular fishing locations changed since 1986?</a:t>
            </a:r>
            <a:endParaRPr sz="302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/>
          <p:nvPr/>
        </p:nvSpPr>
        <p:spPr>
          <a:xfrm>
            <a:off x="733625" y="1209275"/>
            <a:ext cx="2982900" cy="1015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384" y="818969"/>
            <a:ext cx="4044492" cy="18866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6" name="Google Shape;24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1075" y="2705606"/>
            <a:ext cx="4044492" cy="21963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7" name="Google Shape;24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100" y="2879350"/>
            <a:ext cx="3118911" cy="20988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8" name="Google Shape;248;p39"/>
          <p:cNvSpPr txBox="1"/>
          <p:nvPr/>
        </p:nvSpPr>
        <p:spPr>
          <a:xfrm>
            <a:off x="44550" y="121781"/>
            <a:ext cx="90549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opular</a:t>
            </a:r>
            <a:r>
              <a:rPr lang="en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Maryland Fishing Areas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9"/>
          <p:cNvSpPr txBox="1"/>
          <p:nvPr/>
        </p:nvSpPr>
        <p:spPr>
          <a:xfrm>
            <a:off x="1289900" y="1178825"/>
            <a:ext cx="239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These prime fishing areas are where fish congregate</a:t>
            </a:r>
            <a:endParaRPr sz="18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9"/>
          <p:cNvSpPr/>
          <p:nvPr/>
        </p:nvSpPr>
        <p:spPr>
          <a:xfrm>
            <a:off x="822325" y="1467275"/>
            <a:ext cx="395100" cy="427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725075" y="232946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Genovese, P. 2000)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628650" y="15206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60" b="1"/>
              <a:t>Habitat Conditions at Popular Maryland Fishing Areas</a:t>
            </a:r>
            <a:endParaRPr sz="2180" b="1"/>
          </a:p>
        </p:txBody>
      </p:sp>
      <p:pic>
        <p:nvPicPr>
          <p:cNvPr id="258" name="Google Shape;2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00" y="1226950"/>
            <a:ext cx="6727599" cy="30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/>
          <p:cNvSpPr txBox="1"/>
          <p:nvPr/>
        </p:nvSpPr>
        <p:spPr>
          <a:xfrm>
            <a:off x="6742250" y="1607325"/>
            <a:ext cx="1894200" cy="22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Same pattern of increasing frequency and duration of degrading conditions</a:t>
            </a:r>
            <a:endParaRPr sz="1100">
              <a:solidFill>
                <a:schemeClr val="dk1"/>
              </a:solidFill>
            </a:endParaRPr>
          </a:p>
          <a:p>
            <a:pPr marL="4445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Unsuitable Maryland-wide habitat is ~10% to 15%. At popular fishing areas, this increases to about 30% of total habitat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25" y="728975"/>
            <a:ext cx="6754301" cy="428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814325" y="974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Maximum habitat pressure index for the Striped Bass Water Temperature-Oxygen squeeze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793199"/>
            <a:ext cx="8009452" cy="423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571525" y="-37150"/>
            <a:ext cx="8123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Late July 2023 Striped Bass Habitat Suitability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628650" y="1852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900" b="1"/>
              <a:t>Summary of Past &amp; Present Conditions </a:t>
            </a:r>
            <a:r>
              <a:rPr lang="en" sz="2600" b="1"/>
              <a:t>(1986-2019)</a:t>
            </a:r>
            <a:endParaRPr sz="2600" b="1"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404925" y="1361775"/>
            <a:ext cx="85215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Striped bass habitat has degraded since 1986, mostly in the last 10-20 years. In Maryland, Suitable habitat has decreased between 1% and 10%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 popular fishing areas, conditions follow similar pattern of increasing frequency, intensity and duration but a higher % of habitat is degraded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Increasing water temperature is the major driver</a:t>
            </a:r>
            <a:r>
              <a:rPr lang="en" sz="20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141750" y="64325"/>
            <a:ext cx="8723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600" b="1"/>
              <a:t>Future Conditions of Maryland Striped Bass Habitat</a:t>
            </a:r>
            <a:endParaRPr sz="2600" b="1"/>
          </a:p>
        </p:txBody>
      </p:sp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>
            <a:off x="6547275" y="932150"/>
            <a:ext cx="22311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Chesapeake Bay fishery will likely experience more frequent, longer lasting and more degraded habitat conditions.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Despite climate change, it is still extremely important to continue nutrient and sediment reduction actions.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84" name="Google Shape;284;p44"/>
          <p:cNvPicPr preferRelativeResize="0"/>
          <p:nvPr/>
        </p:nvPicPr>
        <p:blipFill rotWithShape="1">
          <a:blip r:embed="rId3">
            <a:alphaModFix/>
          </a:blip>
          <a:srcRect t="2524" r="9379"/>
          <a:stretch/>
        </p:blipFill>
        <p:spPr>
          <a:xfrm>
            <a:off x="304800" y="895000"/>
            <a:ext cx="5987523" cy="397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4"/>
          <p:cNvSpPr txBox="1"/>
          <p:nvPr/>
        </p:nvSpPr>
        <p:spPr>
          <a:xfrm rot="-5400000">
            <a:off x="1875" y="3734400"/>
            <a:ext cx="1643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BASE 1995</a:t>
            </a:r>
            <a:endParaRPr sz="1800" b="1"/>
          </a:p>
        </p:txBody>
      </p:sp>
      <p:sp>
        <p:nvSpPr>
          <p:cNvPr id="286" name="Google Shape;286;p44"/>
          <p:cNvSpPr txBox="1"/>
          <p:nvPr/>
        </p:nvSpPr>
        <p:spPr>
          <a:xfrm rot="-5400000">
            <a:off x="2614600" y="3734400"/>
            <a:ext cx="1643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WIP 2025</a:t>
            </a:r>
            <a:endParaRPr sz="1800" b="1"/>
          </a:p>
        </p:txBody>
      </p:sp>
      <p:sp>
        <p:nvSpPr>
          <p:cNvPr id="287" name="Google Shape;287;p44"/>
          <p:cNvSpPr txBox="1"/>
          <p:nvPr/>
        </p:nvSpPr>
        <p:spPr>
          <a:xfrm rot="-5400000">
            <a:off x="3840225" y="3442800"/>
            <a:ext cx="2226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NO ACTION 2055</a:t>
            </a:r>
            <a:endParaRPr sz="1800" b="1"/>
          </a:p>
        </p:txBody>
      </p:sp>
      <p:sp>
        <p:nvSpPr>
          <p:cNvPr id="288" name="Google Shape;288;p44"/>
          <p:cNvSpPr txBox="1"/>
          <p:nvPr/>
        </p:nvSpPr>
        <p:spPr>
          <a:xfrm rot="-5400000">
            <a:off x="761700" y="3442800"/>
            <a:ext cx="2226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NO ACTION 2025</a:t>
            </a:r>
            <a:endParaRPr sz="1800" b="1"/>
          </a:p>
        </p:txBody>
      </p:sp>
      <p:sp>
        <p:nvSpPr>
          <p:cNvPr id="289" name="Google Shape;289;p44"/>
          <p:cNvSpPr txBox="1"/>
          <p:nvPr/>
        </p:nvSpPr>
        <p:spPr>
          <a:xfrm rot="-5400000">
            <a:off x="5180925" y="3734400"/>
            <a:ext cx="1643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WIP 2055</a:t>
            </a:r>
            <a:endParaRPr sz="1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body" idx="1"/>
          </p:nvPr>
        </p:nvSpPr>
        <p:spPr>
          <a:xfrm>
            <a:off x="1493875" y="4112300"/>
            <a:ext cx="6415200" cy="71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713" i="1">
                <a:solidFill>
                  <a:schemeClr val="dk1"/>
                </a:solidFill>
              </a:rPr>
              <a:t>Special thanks to </a:t>
            </a:r>
            <a:r>
              <a:rPr lang="en" sz="4713" b="1" i="1">
                <a:solidFill>
                  <a:schemeClr val="dk1"/>
                </a:solidFill>
              </a:rPr>
              <a:t>Maryland DNR Resource Assessment Service &amp; Fishing and Boating Service </a:t>
            </a:r>
            <a:r>
              <a:rPr lang="en" sz="4713" i="1">
                <a:solidFill>
                  <a:schemeClr val="dk1"/>
                </a:solidFill>
              </a:rPr>
              <a:t> Bay monitoring, data management, analysis and administrative folks</a:t>
            </a:r>
            <a:endParaRPr sz="4713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96" name="Google Shape;2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75" y="468525"/>
            <a:ext cx="7916425" cy="35791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3979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3875175" y="200375"/>
            <a:ext cx="4988700" cy="45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A Changing Chesapeake Bay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Change Impacts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 water temperature increasing over last three decades - Most Bay stations showing between 1° to 2°F increase since 1999. Increases are not consistent throughout water column (R. Murphy, 2020)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heat waves becoming more frequent in Bay waters </a:t>
            </a: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(Mazzini and Pianca, 2021)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 and Sediment Reduction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the 1980’s and more aggressive recently, Bay States have been working to reduce excess nutrients and sediment to increase available oxygen for Bay organisms and clearer water for SAV.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300" y="1553025"/>
            <a:ext cx="1405150" cy="10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t="34197"/>
          <a:stretch/>
        </p:blipFill>
        <p:spPr>
          <a:xfrm>
            <a:off x="273825" y="2431025"/>
            <a:ext cx="8585101" cy="24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320400" y="457050"/>
            <a:ext cx="850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Striped Bass Squeeze Hypothesis</a:t>
            </a:r>
            <a:endParaRPr sz="2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413100" y="1484625"/>
            <a:ext cx="84105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 warmer summer months, elevated surface water temperatures and increasing amounts of oxygen poor bottom waters force some or many striped bass into a band of cooler water with adequate oxygen.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63650" y="504000"/>
            <a:ext cx="82167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 b="1"/>
              <a:t>Determining Summer Habitat Thresholds for Resident Striped Bass</a:t>
            </a:r>
            <a:r>
              <a:rPr lang="en" sz="2400"/>
              <a:t/>
            </a:r>
            <a:br>
              <a:rPr lang="en" sz="2400"/>
            </a:br>
            <a:endParaRPr sz="2400"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630300" y="1275650"/>
            <a:ext cx="7883400" cy="3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55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2"/>
              <a:buChar char="●"/>
            </a:pPr>
            <a:r>
              <a:rPr lang="en" sz="1842">
                <a:solidFill>
                  <a:schemeClr val="dk1"/>
                </a:solidFill>
              </a:rPr>
              <a:t>To assess habitat conditions, we needed to develop dissolved oxygen (DO) and water temperature requirements (WT) for “typical” harvestable</a:t>
            </a:r>
            <a:r>
              <a:rPr lang="en" sz="1842">
                <a:solidFill>
                  <a:srgbClr val="FF0000"/>
                </a:solidFill>
              </a:rPr>
              <a:t> </a:t>
            </a:r>
            <a:r>
              <a:rPr lang="en" sz="1842">
                <a:solidFill>
                  <a:schemeClr val="dk1"/>
                </a:solidFill>
              </a:rPr>
              <a:t>resident fish during worst habitat conditions (June - August)</a:t>
            </a:r>
            <a:endParaRPr sz="1842">
              <a:solidFill>
                <a:schemeClr val="dk1"/>
              </a:solidFill>
            </a:endParaRPr>
          </a:p>
          <a:p>
            <a:pPr marL="914400" lvl="1" indent="-33289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42"/>
              <a:buChar char="○"/>
            </a:pPr>
            <a:r>
              <a:rPr lang="en" sz="1642">
                <a:solidFill>
                  <a:schemeClr val="dk1"/>
                </a:solidFill>
              </a:rPr>
              <a:t>Smaller fish are more tolerant of poor water quality and larger fish are less tolerant</a:t>
            </a:r>
            <a:endParaRPr sz="1642">
              <a:solidFill>
                <a:schemeClr val="dk1"/>
              </a:solidFill>
            </a:endParaRPr>
          </a:p>
          <a:p>
            <a:pPr marL="457200" lvl="0" indent="-3455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2"/>
              <a:buChar char="●"/>
            </a:pPr>
            <a:r>
              <a:rPr lang="en" sz="1842">
                <a:solidFill>
                  <a:schemeClr val="dk1"/>
                </a:solidFill>
              </a:rPr>
              <a:t>We developed Chesapeake Bay specific requirements for resident striped bass using results from scientific literature: Bioenergetics models, direct observation, tagging, telemetry, and literature reviews.  </a:t>
            </a:r>
            <a:endParaRPr sz="1842">
              <a:solidFill>
                <a:schemeClr val="dk1"/>
              </a:solidFill>
            </a:endParaRPr>
          </a:p>
          <a:p>
            <a:pPr marL="914400" lvl="1" indent="-33289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42"/>
              <a:buChar char="○"/>
            </a:pPr>
            <a:r>
              <a:rPr lang="en" sz="1642">
                <a:solidFill>
                  <a:schemeClr val="dk1"/>
                </a:solidFill>
              </a:rPr>
              <a:t>Mostly studies were Bay specific with some SE reservoir studies</a:t>
            </a:r>
            <a:endParaRPr sz="1642">
              <a:solidFill>
                <a:schemeClr val="dk1"/>
              </a:solidFill>
            </a:endParaRPr>
          </a:p>
          <a:p>
            <a:pPr marL="457200" lvl="0" indent="-3455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2"/>
              <a:buChar char="●"/>
            </a:pPr>
            <a:r>
              <a:rPr lang="en" sz="1842">
                <a:solidFill>
                  <a:schemeClr val="dk1"/>
                </a:solidFill>
              </a:rPr>
              <a:t>Four habitat categories: Suitable, Tolerable, Marginal, and Unsuitable</a:t>
            </a:r>
            <a:endParaRPr sz="156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625300" y="1303750"/>
            <a:ext cx="7884900" cy="314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413125" y="233950"/>
            <a:ext cx="83448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916"/>
              <a:buFont typeface="Calibri"/>
              <a:buNone/>
            </a:pPr>
            <a:r>
              <a:rPr lang="en" sz="2300" b="1">
                <a:solidFill>
                  <a:srgbClr val="222222"/>
                </a:solidFill>
              </a:rPr>
              <a:t>Chesapeake Bay </a:t>
            </a:r>
            <a:r>
              <a:rPr lang="en" sz="2300" b="1" i="0">
                <a:solidFill>
                  <a:srgbClr val="222222"/>
                </a:solidFill>
              </a:rPr>
              <a:t>Striped Bass </a:t>
            </a:r>
            <a:r>
              <a:rPr lang="en" sz="2300" b="1">
                <a:solidFill>
                  <a:srgbClr val="222222"/>
                </a:solidFill>
              </a:rPr>
              <a:t>Thresholds </a:t>
            </a:r>
            <a:r>
              <a:rPr lang="en" sz="2300" b="1" i="0">
                <a:solidFill>
                  <a:srgbClr val="222222"/>
                </a:solidFill>
              </a:rPr>
              <a:t>for D</a:t>
            </a:r>
            <a:r>
              <a:rPr lang="en" sz="2300" b="1">
                <a:solidFill>
                  <a:srgbClr val="222222"/>
                </a:solidFill>
              </a:rPr>
              <a:t>issolved Oxygen (DO)</a:t>
            </a:r>
            <a:r>
              <a:rPr lang="en" sz="2300" b="1" i="0">
                <a:solidFill>
                  <a:srgbClr val="222222"/>
                </a:solidFill>
              </a:rPr>
              <a:t> </a:t>
            </a:r>
            <a:r>
              <a:rPr lang="en" sz="2300" b="1">
                <a:solidFill>
                  <a:srgbClr val="222222"/>
                </a:solidFill>
              </a:rPr>
              <a:t>&amp;</a:t>
            </a:r>
            <a:r>
              <a:rPr lang="en" sz="2300" b="1" i="0">
                <a:solidFill>
                  <a:srgbClr val="222222"/>
                </a:solidFill>
              </a:rPr>
              <a:t> </a:t>
            </a:r>
            <a:r>
              <a:rPr lang="en" sz="2300" b="1">
                <a:solidFill>
                  <a:srgbClr val="222222"/>
                </a:solidFill>
              </a:rPr>
              <a:t>W</a:t>
            </a:r>
            <a:r>
              <a:rPr lang="en" sz="2300" b="1" i="0">
                <a:solidFill>
                  <a:srgbClr val="222222"/>
                </a:solidFill>
              </a:rPr>
              <a:t>ater </a:t>
            </a:r>
            <a:r>
              <a:rPr lang="en" sz="2300" b="1">
                <a:solidFill>
                  <a:srgbClr val="222222"/>
                </a:solidFill>
              </a:rPr>
              <a:t>T</a:t>
            </a:r>
            <a:r>
              <a:rPr lang="en" sz="2300" b="1" i="0">
                <a:solidFill>
                  <a:srgbClr val="222222"/>
                </a:solidFill>
              </a:rPr>
              <a:t>emperature (WT)</a:t>
            </a:r>
            <a:endParaRPr sz="2300"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1421050" y="1533300"/>
            <a:ext cx="71889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400" b="1">
                <a:solidFill>
                  <a:schemeClr val="dk1"/>
                </a:solidFill>
              </a:rPr>
              <a:t>Suitable</a:t>
            </a:r>
            <a:r>
              <a:rPr lang="en" sz="1400">
                <a:solidFill>
                  <a:schemeClr val="dk1"/>
                </a:solidFill>
              </a:rPr>
              <a:t> - Supports "normal" occupancy and growth potential, no mortality 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DO ≥4 mg/l, WT ≤82.4°F (28°C)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400" b="1">
                <a:solidFill>
                  <a:schemeClr val="dk1"/>
                </a:solidFill>
              </a:rPr>
              <a:t>Tolerable</a:t>
            </a:r>
            <a:r>
              <a:rPr lang="en" sz="1400">
                <a:solidFill>
                  <a:schemeClr val="dk1"/>
                </a:solidFill>
              </a:rPr>
              <a:t> - Supports occupancy for a modest period of time with limited or negative growth potential, little or no mortality (~1 month) 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DO &lt;4 mg/l &amp; ≥3 mg/l, WT &gt;82.4°F(28°C) &amp; ≤84.2°F (29°C)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400" b="1">
                <a:solidFill>
                  <a:schemeClr val="dk1"/>
                </a:solidFill>
              </a:rPr>
              <a:t>Marginal</a:t>
            </a:r>
            <a:r>
              <a:rPr lang="en" sz="1400">
                <a:solidFill>
                  <a:schemeClr val="dk1"/>
                </a:solidFill>
              </a:rPr>
              <a:t> - Supports very brief occupancy with potential for high mortality beyond brief exposure (Just passing through) 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DO &lt;3 mg/l &amp; ≥2 mg/l, WT &gt;84.2°F (29°C) &amp; ≤86°F (30°C)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n" sz="1400" b="1">
                <a:solidFill>
                  <a:schemeClr val="dk1"/>
                </a:solidFill>
              </a:rPr>
              <a:t>Unsuitable </a:t>
            </a:r>
            <a:r>
              <a:rPr lang="en" sz="1400">
                <a:solidFill>
                  <a:schemeClr val="dk1"/>
                </a:solidFill>
              </a:rPr>
              <a:t>- Not suitable conditions experiencing either hypoxia or excess water temperature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DO &lt;2 mg/l, WT &gt;86°F (30°C)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850950" y="1598825"/>
            <a:ext cx="472500" cy="245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2"/>
          <p:cNvSpPr/>
          <p:nvPr/>
        </p:nvSpPr>
        <p:spPr>
          <a:xfrm>
            <a:off x="850950" y="2172367"/>
            <a:ext cx="472500" cy="245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/>
          <p:nvPr/>
        </p:nvSpPr>
        <p:spPr>
          <a:xfrm>
            <a:off x="850950" y="2889379"/>
            <a:ext cx="472500" cy="245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850950" y="3660069"/>
            <a:ext cx="472500" cy="245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t="9747"/>
          <a:stretch/>
        </p:blipFill>
        <p:spPr>
          <a:xfrm>
            <a:off x="477550" y="607200"/>
            <a:ext cx="8188900" cy="45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 txBox="1"/>
          <p:nvPr/>
        </p:nvSpPr>
        <p:spPr>
          <a:xfrm>
            <a:off x="320400" y="178525"/>
            <a:ext cx="850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Process for Assessing Maryland Striped Bass Habitat (DO and WT)</a:t>
            </a:r>
            <a:endParaRPr sz="20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11700" y="1480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/>
              <a:t>How have resident Striped Bass habitat conditions changed since 1986?</a:t>
            </a:r>
            <a:endParaRPr sz="302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693625" y="-88256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600" b="1">
                <a:highlight>
                  <a:schemeClr val="lt1"/>
                </a:highlight>
              </a:rPr>
              <a:t>Maryland-wide Striped Bass Habitat Conditions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375" y="673300"/>
            <a:ext cx="7087776" cy="36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 txBox="1"/>
          <p:nvPr/>
        </p:nvSpPr>
        <p:spPr>
          <a:xfrm>
            <a:off x="1646975" y="4295750"/>
            <a:ext cx="18999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Single months of degraded conditions:1988, 1991, 1993, 1995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5630775" y="4251500"/>
            <a:ext cx="2518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Consecutive months of degraded conditions: 2005, 2011, 2012, 2016, 2017, 2019, 2020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1424975" y="4349350"/>
            <a:ext cx="227700" cy="375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5403077" y="4349350"/>
            <a:ext cx="227700" cy="375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 rotWithShape="1">
          <a:blip r:embed="rId3">
            <a:alphaModFix/>
          </a:blip>
          <a:srcRect r="19165"/>
          <a:stretch/>
        </p:blipFill>
        <p:spPr>
          <a:xfrm>
            <a:off x="501725" y="2544325"/>
            <a:ext cx="5491348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6"/>
          <p:cNvPicPr preferRelativeResize="0"/>
          <p:nvPr/>
        </p:nvPicPr>
        <p:blipFill rotWithShape="1">
          <a:blip r:embed="rId4">
            <a:alphaModFix/>
          </a:blip>
          <a:srcRect r="15930"/>
          <a:stretch/>
        </p:blipFill>
        <p:spPr>
          <a:xfrm>
            <a:off x="559038" y="219550"/>
            <a:ext cx="5376727" cy="2256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/>
        </p:nvSpPr>
        <p:spPr>
          <a:xfrm>
            <a:off x="1020100" y="68675"/>
            <a:ext cx="487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Striped Bass Dissolved Oxygen </a:t>
            </a:r>
            <a:r>
              <a:rPr lang="en" sz="18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Conditions</a:t>
            </a:r>
            <a:endParaRPr sz="18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1280350" y="2423675"/>
            <a:ext cx="461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Striped Bass Water Temperature </a:t>
            </a:r>
            <a:r>
              <a:rPr lang="en" sz="18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" sz="1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6"/>
          <p:cNvSpPr txBox="1"/>
          <p:nvPr/>
        </p:nvSpPr>
        <p:spPr>
          <a:xfrm>
            <a:off x="5935775" y="167475"/>
            <a:ext cx="3134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Oxygen Summary</a:t>
            </a:r>
            <a:endParaRPr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 and Sediment reduction efforts have offset warming Bay waters and increasing populations to keep oxygen conditions stable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Warmer water holds less oxygen, more biological activity, stratification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in watershed population: 1980-12.7M, 2017-18.4M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5993075" y="3045425"/>
            <a:ext cx="3208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Temperature Summary</a:t>
            </a:r>
            <a:endParaRPr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Declining habitat conditions are primarily due to increasing water temperature</a:t>
            </a:r>
            <a:endParaRPr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6"/>
          <p:cNvSpPr txBox="1"/>
          <p:nvPr/>
        </p:nvSpPr>
        <p:spPr>
          <a:xfrm rot="-5400000">
            <a:off x="-1503200" y="2112113"/>
            <a:ext cx="38100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Percent of Average Total Volume, </a:t>
            </a:r>
            <a:r>
              <a:rPr lang="en" sz="15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Maryland-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wide Waters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6"/>
          <p:cNvSpPr/>
          <p:nvPr/>
        </p:nvSpPr>
        <p:spPr>
          <a:xfrm>
            <a:off x="871450" y="4571575"/>
            <a:ext cx="5197200" cy="3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2894645" y="4743300"/>
            <a:ext cx="1035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Cruise Date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 rot="-2101282">
            <a:off x="695153" y="4544009"/>
            <a:ext cx="479890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1986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 rot="-2100923">
            <a:off x="2652425" y="4578726"/>
            <a:ext cx="482052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 rot="-2101611">
            <a:off x="4143325" y="4542505"/>
            <a:ext cx="485051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 rot="-2102172">
            <a:off x="5381976" y="4544450"/>
            <a:ext cx="478145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 rot="-2101728">
            <a:off x="1316668" y="4549851"/>
            <a:ext cx="459417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1990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6"/>
          <p:cNvSpPr/>
          <p:nvPr/>
        </p:nvSpPr>
        <p:spPr>
          <a:xfrm>
            <a:off x="706550" y="2167975"/>
            <a:ext cx="5286600" cy="3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 rot="-2101282">
            <a:off x="847553" y="2180747"/>
            <a:ext cx="479890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1986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 rot="-2100923">
            <a:off x="2804825" y="2215463"/>
            <a:ext cx="482052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 rot="-2101611">
            <a:off x="4295725" y="2179243"/>
            <a:ext cx="485051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 rot="-2102172">
            <a:off x="5534376" y="2181188"/>
            <a:ext cx="478145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 rot="-2101728">
            <a:off x="1469068" y="2186588"/>
            <a:ext cx="459417" cy="34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1990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On-screen Show (16:9)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Simple Light</vt:lpstr>
      <vt:lpstr>Office Theme</vt:lpstr>
      <vt:lpstr>Assessing Climate Change &amp; Summertime Resident Chesapeake Bay Striped Bass Habitat</vt:lpstr>
      <vt:lpstr>PowerPoint Presentation</vt:lpstr>
      <vt:lpstr>PowerPoint Presentation</vt:lpstr>
      <vt:lpstr>Determining Summer Habitat Thresholds for Resident Striped Bass </vt:lpstr>
      <vt:lpstr>Chesapeake Bay Striped Bass Thresholds for Dissolved Oxygen (DO) &amp; Water Temperature (WT)</vt:lpstr>
      <vt:lpstr>PowerPoint Presentation</vt:lpstr>
      <vt:lpstr>How have resident Striped Bass habitat conditions changed since 1986?</vt:lpstr>
      <vt:lpstr>Maryland-wide Striped Bass Habitat Conditions</vt:lpstr>
      <vt:lpstr>PowerPoint Presentation</vt:lpstr>
      <vt:lpstr>Habitat Quality  Degrading</vt:lpstr>
      <vt:lpstr>How have resident Striped Bass habitat conditions at popular fishing locations changed since 1986?</vt:lpstr>
      <vt:lpstr>PowerPoint Presentation</vt:lpstr>
      <vt:lpstr>Habitat Conditions at Popular Maryland Fishing Areas</vt:lpstr>
      <vt:lpstr>Maximum habitat pressure index for the Striped Bass Water Temperature-Oxygen squeeze</vt:lpstr>
      <vt:lpstr>Late July 2023 Striped Bass Habitat Suitability</vt:lpstr>
      <vt:lpstr>Summary of Past &amp; Present Conditions (1986-2019)</vt:lpstr>
      <vt:lpstr>Future Conditions of Maryland Striped Bass Habitat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Climate Change &amp; Summertime Resident Chesapeake Bay Striped Bass Habitat</dc:title>
  <dc:creator>Bailey.Robertory</dc:creator>
  <cp:lastModifiedBy>Bailey.Robertory</cp:lastModifiedBy>
  <cp:revision>2</cp:revision>
  <dcterms:modified xsi:type="dcterms:W3CDTF">2023-09-20T13:30:12Z</dcterms:modified>
</cp:coreProperties>
</file>