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63" r:id="rId4"/>
    <p:sldId id="262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CFF"/>
    <a:srgbClr val="E1E6FF"/>
    <a:srgbClr val="DBECFF"/>
    <a:srgbClr val="E1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88" autoAdjust="0"/>
    <p:restoredTop sz="82466" autoAdjust="0"/>
  </p:normalViewPr>
  <p:slideViewPr>
    <p:cSldViewPr snapToGrid="0">
      <p:cViewPr varScale="1">
        <p:scale>
          <a:sx n="77" d="100"/>
          <a:sy n="77" d="100"/>
        </p:scale>
        <p:origin x="114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600E1C-F4FB-4DB3-90F1-901B81A14C46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5330E-E77D-40FB-BCB4-5D406FF16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230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2A092-AEE8-4D2F-9CDF-FF1C8521825B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3F57-7864-47DE-81A6-7768F4DE6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32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2A092-AEE8-4D2F-9CDF-FF1C8521825B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3F57-7864-47DE-81A6-7768F4DE6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26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2A092-AEE8-4D2F-9CDF-FF1C8521825B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3F57-7864-47DE-81A6-7768F4DE6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63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2A092-AEE8-4D2F-9CDF-FF1C8521825B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3F57-7864-47DE-81A6-7768F4DE6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60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2A092-AEE8-4D2F-9CDF-FF1C8521825B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3F57-7864-47DE-81A6-7768F4DE6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05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2A092-AEE8-4D2F-9CDF-FF1C8521825B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3F57-7864-47DE-81A6-7768F4DE6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286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2A092-AEE8-4D2F-9CDF-FF1C8521825B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3F57-7864-47DE-81A6-7768F4DE6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548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2A092-AEE8-4D2F-9CDF-FF1C8521825B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3F57-7864-47DE-81A6-7768F4DE6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29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2A092-AEE8-4D2F-9CDF-FF1C8521825B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3F57-7864-47DE-81A6-7768F4DE6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20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2A092-AEE8-4D2F-9CDF-FF1C8521825B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3F57-7864-47DE-81A6-7768F4DE6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70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2A092-AEE8-4D2F-9CDF-FF1C8521825B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3F57-7864-47DE-81A6-7768F4DE6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866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2A092-AEE8-4D2F-9CDF-FF1C8521825B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93F57-7864-47DE-81A6-7768F4DE6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68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100" y="500062"/>
            <a:ext cx="9144000" cy="3195116"/>
          </a:xfrm>
        </p:spPr>
        <p:txBody>
          <a:bodyPr>
            <a:normAutofit/>
          </a:bodyPr>
          <a:lstStyle/>
          <a:p>
            <a:r>
              <a:rPr lang="en-US" b="1" dirty="0" smtClean="0"/>
              <a:t>Beyond Planning Targets</a:t>
            </a:r>
            <a:br>
              <a:rPr lang="en-US" b="1" dirty="0" smtClean="0"/>
            </a:br>
            <a:r>
              <a:rPr lang="en-US" sz="4800" b="1" dirty="0" smtClean="0"/>
              <a:t>Virginia’s Next Steps </a:t>
            </a:r>
            <a:r>
              <a:rPr lang="en-US" sz="4800" b="1" dirty="0" smtClean="0"/>
              <a:t>for </a:t>
            </a:r>
            <a:br>
              <a:rPr lang="en-US" sz="4800" b="1" dirty="0" smtClean="0"/>
            </a:br>
            <a:r>
              <a:rPr lang="en-US" sz="4800" b="1" dirty="0" smtClean="0"/>
              <a:t>Chesapeake Bay </a:t>
            </a:r>
            <a:br>
              <a:rPr lang="en-US" sz="4800" b="1" dirty="0" smtClean="0"/>
            </a:br>
            <a:r>
              <a:rPr lang="en-US" sz="4800" b="1" dirty="0" smtClean="0"/>
              <a:t>Local Area Planning </a:t>
            </a:r>
            <a:r>
              <a:rPr lang="en-US" sz="4800" dirty="0" smtClean="0"/>
              <a:t> 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88000" y="4953000"/>
            <a:ext cx="4991100" cy="1282700"/>
          </a:xfrm>
        </p:spPr>
        <p:txBody>
          <a:bodyPr/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James </a:t>
            </a:r>
            <a:r>
              <a:rPr lang="en-US" dirty="0" smtClean="0"/>
              <a:t>Davis-Martin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Chesapeake Bay Program Manager</a:t>
            </a:r>
            <a:endParaRPr lang="en-US" dirty="0" smtClean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Department of Environmental Quality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233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Virginia Major Basin Planning Targets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7640648"/>
              </p:ext>
            </p:extLst>
          </p:nvPr>
        </p:nvGraphicFramePr>
        <p:xfrm>
          <a:off x="1295400" y="1981197"/>
          <a:ext cx="9156701" cy="38989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16073">
                  <a:extLst>
                    <a:ext uri="{9D8B030D-6E8A-4147-A177-3AD203B41FA5}">
                      <a16:colId xmlns:a16="http://schemas.microsoft.com/office/drawing/2014/main" val="2394188335"/>
                    </a:ext>
                  </a:extLst>
                </a:gridCol>
                <a:gridCol w="2620314">
                  <a:extLst>
                    <a:ext uri="{9D8B030D-6E8A-4147-A177-3AD203B41FA5}">
                      <a16:colId xmlns:a16="http://schemas.microsoft.com/office/drawing/2014/main" val="2439032659"/>
                    </a:ext>
                  </a:extLst>
                </a:gridCol>
                <a:gridCol w="2620314">
                  <a:extLst>
                    <a:ext uri="{9D8B030D-6E8A-4147-A177-3AD203B41FA5}">
                      <a16:colId xmlns:a16="http://schemas.microsoft.com/office/drawing/2014/main" val="2907127463"/>
                    </a:ext>
                  </a:extLst>
                </a:gridCol>
              </a:tblGrid>
              <a:tr h="4830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Geography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</a:rPr>
                        <a:t>Planning Target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361742"/>
                  </a:ext>
                </a:extLst>
              </a:tr>
              <a:tr h="48305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effectLst/>
                        </a:rPr>
                        <a:t> Major </a:t>
                      </a:r>
                      <a:r>
                        <a:rPr lang="en-US" sz="2400" b="1" u="none" strike="noStrike" dirty="0">
                          <a:effectLst/>
                        </a:rPr>
                        <a:t>Basin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Nitrogen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Phosphorus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54113610"/>
                  </a:ext>
                </a:extLst>
              </a:tr>
              <a:tr h="48305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Eastern </a:t>
                      </a:r>
                      <a:r>
                        <a:rPr lang="en-US" sz="2400" u="none" strike="noStrike" dirty="0">
                          <a:effectLst/>
                        </a:rPr>
                        <a:t>Shore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1.43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0.164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82719780"/>
                  </a:ext>
                </a:extLst>
              </a:tr>
              <a:tr h="48305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James </a:t>
                      </a:r>
                      <a:r>
                        <a:rPr lang="en-US" sz="2400" u="none" strike="noStrike" dirty="0">
                          <a:effectLst/>
                        </a:rPr>
                        <a:t>(Does not include </a:t>
                      </a:r>
                      <a:r>
                        <a:rPr lang="en-US" sz="2400" u="none" strike="noStrike" dirty="0" err="1">
                          <a:effectLst/>
                        </a:rPr>
                        <a:t>ChlA</a:t>
                      </a:r>
                      <a:r>
                        <a:rPr lang="en-US" sz="2400" u="none" strike="noStrike" dirty="0">
                          <a:effectLst/>
                        </a:rPr>
                        <a:t>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25.92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2.731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40415357"/>
                  </a:ext>
                </a:extLst>
              </a:tr>
              <a:tr h="48305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Potomac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16.00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1.892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65440623"/>
                  </a:ext>
                </a:extLst>
              </a:tr>
              <a:tr h="48305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Rappahannock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6.85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0.849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14314834"/>
                  </a:ext>
                </a:extLst>
              </a:tr>
              <a:tr h="50030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York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5.52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0.556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6112885"/>
                  </a:ext>
                </a:extLst>
              </a:tr>
              <a:tr h="50030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VA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55.73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6.192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9558506"/>
                  </a:ext>
                </a:extLst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282700" y="5397500"/>
            <a:ext cx="9144000" cy="2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295400" y="5346701"/>
            <a:ext cx="9144000" cy="2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7462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 dirty="0" smtClean="0">
                <a:latin typeface="+mn-lt"/>
              </a:rPr>
              <a:t>Reductions from 2017 Progress </a:t>
            </a:r>
            <a:br>
              <a:rPr lang="en-US" b="1" dirty="0" smtClean="0">
                <a:latin typeface="+mn-lt"/>
              </a:rPr>
            </a:br>
            <a:r>
              <a:rPr lang="en-US" b="1" dirty="0" smtClean="0">
                <a:latin typeface="+mn-lt"/>
              </a:rPr>
              <a:t>to Planning Targets</a:t>
            </a:r>
            <a:endParaRPr lang="en-US" b="1" dirty="0">
              <a:latin typeface="+mn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354978"/>
              </p:ext>
            </p:extLst>
          </p:nvPr>
        </p:nvGraphicFramePr>
        <p:xfrm>
          <a:off x="1511300" y="1955797"/>
          <a:ext cx="8978901" cy="38735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40033">
                  <a:extLst>
                    <a:ext uri="{9D8B030D-6E8A-4147-A177-3AD203B41FA5}">
                      <a16:colId xmlns:a16="http://schemas.microsoft.com/office/drawing/2014/main" val="1693356909"/>
                    </a:ext>
                  </a:extLst>
                </a:gridCol>
                <a:gridCol w="2569434">
                  <a:extLst>
                    <a:ext uri="{9D8B030D-6E8A-4147-A177-3AD203B41FA5}">
                      <a16:colId xmlns:a16="http://schemas.microsoft.com/office/drawing/2014/main" val="3376457060"/>
                    </a:ext>
                  </a:extLst>
                </a:gridCol>
                <a:gridCol w="2569434">
                  <a:extLst>
                    <a:ext uri="{9D8B030D-6E8A-4147-A177-3AD203B41FA5}">
                      <a16:colId xmlns:a16="http://schemas.microsoft.com/office/drawing/2014/main" val="2465930287"/>
                    </a:ext>
                  </a:extLst>
                </a:gridCol>
              </a:tblGrid>
              <a:tr h="5533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Geography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</a:rPr>
                        <a:t>Remaining Reductions (percent)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0056586"/>
                  </a:ext>
                </a:extLst>
              </a:tr>
              <a:tr h="55335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Major Basin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Nitrogen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Phosphorus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13698740"/>
                  </a:ext>
                </a:extLst>
              </a:tr>
              <a:tr h="55335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Eastern Shore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38%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6%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7634042"/>
                  </a:ext>
                </a:extLst>
              </a:tr>
              <a:tr h="55335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James (Does not include ChlA)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-6%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-9%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4345679"/>
                  </a:ext>
                </a:extLst>
              </a:tr>
              <a:tr h="55335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Potomac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6%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4%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86276852"/>
                  </a:ext>
                </a:extLst>
              </a:tr>
              <a:tr h="55335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Rappahannock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15%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4305789"/>
                  </a:ext>
                </a:extLst>
              </a:tr>
              <a:tr h="55335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York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11%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05358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127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Local Area Planning </a:t>
            </a:r>
            <a:r>
              <a:rPr lang="en-US" b="1" dirty="0" smtClean="0">
                <a:latin typeface="+mn-lt"/>
              </a:rPr>
              <a:t>Goals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Derived from Phase 2 WIP</a:t>
            </a:r>
          </a:p>
          <a:p>
            <a:pPr lvl="1"/>
            <a:r>
              <a:rPr lang="en-US" dirty="0" smtClean="0"/>
              <a:t>Run in new Phase 6 model</a:t>
            </a:r>
          </a:p>
          <a:p>
            <a:pPr lvl="1"/>
            <a:r>
              <a:rPr lang="en-US" dirty="0" smtClean="0"/>
              <a:t>Run on 2025 forecasted conditions (Accounting for Growth)</a:t>
            </a:r>
          </a:p>
          <a:p>
            <a:r>
              <a:rPr lang="en-US" b="1" dirty="0" smtClean="0"/>
              <a:t>Satisfies Major Basin Planning Targets</a:t>
            </a:r>
          </a:p>
          <a:p>
            <a:endParaRPr lang="en-US" dirty="0"/>
          </a:p>
          <a:p>
            <a:r>
              <a:rPr lang="en-US" dirty="0" smtClean="0"/>
              <a:t>Developed at the Planning District Commission Scale</a:t>
            </a:r>
          </a:p>
          <a:p>
            <a:pPr lvl="1"/>
            <a:r>
              <a:rPr lang="en-US" dirty="0" smtClean="0"/>
              <a:t>Developed Lands (non-MS4, non-federal)</a:t>
            </a:r>
          </a:p>
          <a:p>
            <a:pPr lvl="1"/>
            <a:r>
              <a:rPr lang="en-US" dirty="0" smtClean="0"/>
              <a:t>Septic Sector</a:t>
            </a:r>
          </a:p>
          <a:p>
            <a:pPr lvl="1"/>
            <a:r>
              <a:rPr lang="en-US" dirty="0" smtClean="0"/>
              <a:t>Natural Sector (Stream and Shoreline)</a:t>
            </a:r>
          </a:p>
          <a:p>
            <a:r>
              <a:rPr lang="en-US" dirty="0" smtClean="0"/>
              <a:t>Developed at the Soil and Water Conservation District Area Scale</a:t>
            </a:r>
          </a:p>
          <a:p>
            <a:pPr lvl="1"/>
            <a:r>
              <a:rPr lang="en-US" dirty="0" smtClean="0"/>
              <a:t>Agriculture</a:t>
            </a:r>
          </a:p>
          <a:p>
            <a:pPr lvl="1"/>
            <a:r>
              <a:rPr lang="en-US" dirty="0" smtClean="0"/>
              <a:t>Natural (Harvested Forest, Stream and Shoreline)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865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Local </a:t>
            </a:r>
            <a:r>
              <a:rPr lang="en-US" b="1" dirty="0" smtClean="0">
                <a:latin typeface="+mn-lt"/>
              </a:rPr>
              <a:t>Planning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8400"/>
            <a:ext cx="10515600" cy="50085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Evaluating 2017 Progress BMPs</a:t>
            </a:r>
          </a:p>
          <a:p>
            <a:pPr lvl="1"/>
            <a:r>
              <a:rPr lang="en-US" dirty="0" smtClean="0"/>
              <a:t>Checking data reporting </a:t>
            </a:r>
          </a:p>
          <a:p>
            <a:pPr lvl="1"/>
            <a:r>
              <a:rPr lang="en-US" dirty="0" smtClean="0"/>
              <a:t>Correcting errors and missing data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Evaluating WIP 2 BMP Scenario</a:t>
            </a:r>
          </a:p>
          <a:p>
            <a:pPr lvl="1"/>
            <a:r>
              <a:rPr lang="en-US" dirty="0" smtClean="0"/>
              <a:t>What has been working and what has not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Developing WIP 3 BMP Scenario</a:t>
            </a:r>
          </a:p>
          <a:p>
            <a:pPr lvl="1"/>
            <a:r>
              <a:rPr lang="en-US" dirty="0" smtClean="0"/>
              <a:t>Leveraging Local Expertise</a:t>
            </a:r>
          </a:p>
          <a:p>
            <a:pPr lvl="1"/>
            <a:r>
              <a:rPr lang="en-US" dirty="0" smtClean="0"/>
              <a:t>Considering </a:t>
            </a:r>
            <a:r>
              <a:rPr lang="en-US" dirty="0" smtClean="0"/>
              <a:t>BMP Cost Effectiveness</a:t>
            </a:r>
          </a:p>
          <a:p>
            <a:pPr lvl="1"/>
            <a:r>
              <a:rPr lang="en-US" dirty="0" smtClean="0"/>
              <a:t>Considering BMP Co-benefits</a:t>
            </a:r>
          </a:p>
          <a:p>
            <a:pPr lvl="1"/>
            <a:r>
              <a:rPr lang="en-US" dirty="0" smtClean="0"/>
              <a:t>Shooting for Local Area Planning Goal loads (nitrogen)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Developing Programmatic/Policy Recommendations </a:t>
            </a:r>
          </a:p>
          <a:p>
            <a:pPr lvl="1"/>
            <a:r>
              <a:rPr lang="en-US" dirty="0" smtClean="0"/>
              <a:t>What is needed to see the WIP 3 scenario implemented</a:t>
            </a:r>
          </a:p>
          <a:p>
            <a:pPr lvl="2"/>
            <a:r>
              <a:rPr lang="en-US" sz="2500" dirty="0"/>
              <a:t>Funding and Capacity</a:t>
            </a:r>
          </a:p>
          <a:p>
            <a:pPr lvl="2"/>
            <a:r>
              <a:rPr lang="en-US" sz="2500" dirty="0"/>
              <a:t>Statutory Authority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345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 dirty="0" smtClean="0">
                <a:latin typeface="+mn-lt"/>
              </a:rPr>
              <a:t>Next Steps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5563"/>
            <a:ext cx="10515600" cy="5008563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Continuing Implementation and Reporting for 2018 </a:t>
            </a:r>
            <a:r>
              <a:rPr lang="en-US" dirty="0" smtClean="0"/>
              <a:t>Progress</a:t>
            </a:r>
            <a:endParaRPr lang="en-US" dirty="0" smtClean="0"/>
          </a:p>
          <a:p>
            <a:pPr>
              <a:spcAft>
                <a:spcPts val="1200"/>
              </a:spcAft>
            </a:pPr>
            <a:r>
              <a:rPr lang="en-US" dirty="0" smtClean="0"/>
              <a:t>Continuing Implementation of Verification </a:t>
            </a:r>
            <a:r>
              <a:rPr lang="en-US" dirty="0" smtClean="0"/>
              <a:t>Protocols</a:t>
            </a:r>
            <a:endParaRPr lang="en-US" dirty="0" smtClean="0"/>
          </a:p>
          <a:p>
            <a:pPr>
              <a:spcAft>
                <a:spcPts val="1200"/>
              </a:spcAft>
            </a:pPr>
            <a:r>
              <a:rPr lang="en-US" dirty="0" smtClean="0"/>
              <a:t>Developing Federal Agency Planning </a:t>
            </a:r>
            <a:r>
              <a:rPr lang="en-US" dirty="0" smtClean="0"/>
              <a:t>Goals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 smtClean="0"/>
              <a:t>Working with SWCDs and PDCs to refine WIP 3 BMP Scenarios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Considering BMP Cost Effectiveness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Considering BMP Co-benefits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Exploring Opportunities for Geographic </a:t>
            </a:r>
            <a:r>
              <a:rPr lang="en-US" dirty="0" smtClean="0"/>
              <a:t>Targeting</a:t>
            </a:r>
            <a:endParaRPr lang="en-US" dirty="0" smtClean="0"/>
          </a:p>
          <a:p>
            <a:pPr>
              <a:spcAft>
                <a:spcPts val="1200"/>
              </a:spcAft>
            </a:pPr>
            <a:r>
              <a:rPr lang="en-US" dirty="0" smtClean="0"/>
              <a:t>Working with SWCDs and PDCs to Document Programmatic </a:t>
            </a:r>
            <a:r>
              <a:rPr lang="en-US" dirty="0" smtClean="0"/>
              <a:t>Needs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Draft WIP 3 posted for public/stakeholder feedback April 12 – June 7, 2019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Final WIP 3 posted August 9, 2019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940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1333</TotalTime>
  <Words>321</Words>
  <Application>Microsoft Office PowerPoint</Application>
  <PresentationFormat>Widescreen</PresentationFormat>
  <Paragraphs>92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Beyond Planning Targets Virginia’s Next Steps for  Chesapeake Bay  Local Area Planning  </vt:lpstr>
      <vt:lpstr>Virginia Major Basin Planning Targets</vt:lpstr>
      <vt:lpstr>Reductions from 2017 Progress  to Planning Targets</vt:lpstr>
      <vt:lpstr>Local Area Planning Goals</vt:lpstr>
      <vt:lpstr>Local Planning</vt:lpstr>
      <vt:lpstr>Next Steps</vt:lpstr>
    </vt:vector>
  </TitlesOfParts>
  <Company>Virginia IT Infrastructure Partnership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Davis-Martin</dc:creator>
  <cp:lastModifiedBy>James Davis-Martin</cp:lastModifiedBy>
  <cp:revision>36</cp:revision>
  <dcterms:created xsi:type="dcterms:W3CDTF">2018-08-21T14:54:17Z</dcterms:created>
  <dcterms:modified xsi:type="dcterms:W3CDTF">2018-09-05T20:32:25Z</dcterms:modified>
</cp:coreProperties>
</file>