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8" r:id="rId5"/>
  </p:sldMasterIdLst>
  <p:notesMasterIdLst>
    <p:notesMasterId r:id="rId8"/>
  </p:notesMasterIdLst>
  <p:sldIdLst>
    <p:sldId id="266" r:id="rId6"/>
    <p:sldId id="281" r:id="rId7"/>
  </p:sldIdLst>
  <p:sldSz cx="9144000" cy="5143500" type="screen16x9"/>
  <p:notesSz cx="6858000" cy="9144000"/>
  <p:embeddedFontLst>
    <p:embeddedFont>
      <p:font typeface="Source Sans Pro" panose="020B0503030403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44">
          <p15:clr>
            <a:srgbClr val="747775"/>
          </p15:clr>
        </p15:guide>
        <p15:guide id="2" pos="5616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27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C6C815-DBF3-4CC9-B9E5-0FA0DE095B8B}" v="3" dt="2026-05-20T12:55:37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>
        <p:scale>
          <a:sx n="78" d="100"/>
          <a:sy n="78" d="100"/>
        </p:scale>
        <p:origin x="940" y="52"/>
      </p:cViewPr>
      <p:guideLst>
        <p:guide pos="144"/>
        <p:guide pos="5616"/>
        <p:guide orient="horz" pos="144"/>
        <p:guide orient="horz" pos="27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Young" userId="1d5bf97f-071f-403e-a2aa-d0101914192d" providerId="ADAL" clId="{210D599A-B49D-4F81-B9D1-256C46E64E1E}"/>
    <pc:docChg chg="undo custSel addSld delSld modSld">
      <pc:chgData name="Emily Young" userId="1d5bf97f-071f-403e-a2aa-d0101914192d" providerId="ADAL" clId="{210D599A-B49D-4F81-B9D1-256C46E64E1E}" dt="2026-05-20T13:15:06.494" v="2605" actId="313"/>
      <pc:docMkLst>
        <pc:docMk/>
      </pc:docMkLst>
      <pc:sldChg chg="modSp mod modNotesTx">
        <pc:chgData name="Emily Young" userId="1d5bf97f-071f-403e-a2aa-d0101914192d" providerId="ADAL" clId="{210D599A-B49D-4F81-B9D1-256C46E64E1E}" dt="2026-05-20T13:15:06.494" v="2605" actId="313"/>
        <pc:sldMkLst>
          <pc:docMk/>
          <pc:sldMk cId="0" sldId="266"/>
        </pc:sldMkLst>
        <pc:spChg chg="mod">
          <ac:chgData name="Emily Young" userId="1d5bf97f-071f-403e-a2aa-d0101914192d" providerId="ADAL" clId="{210D599A-B49D-4F81-B9D1-256C46E64E1E}" dt="2026-05-20T12:53:27.217" v="2500" actId="20577"/>
          <ac:spMkLst>
            <pc:docMk/>
            <pc:sldMk cId="0" sldId="266"/>
            <ac:spMk id="368" creationId="{00000000-0000-0000-0000-000000000000}"/>
          </ac:spMkLst>
        </pc:spChg>
        <pc:spChg chg="mod">
          <ac:chgData name="Emily Young" userId="1d5bf97f-071f-403e-a2aa-d0101914192d" providerId="ADAL" clId="{210D599A-B49D-4F81-B9D1-256C46E64E1E}" dt="2026-05-20T13:15:06.494" v="2605" actId="313"/>
          <ac:spMkLst>
            <pc:docMk/>
            <pc:sldMk cId="0" sldId="266"/>
            <ac:spMk id="369" creationId="{00000000-0000-0000-0000-000000000000}"/>
          </ac:spMkLst>
        </pc:spChg>
      </pc:sldChg>
      <pc:sldChg chg="addSp modSp add mod modNotesTx">
        <pc:chgData name="Emily Young" userId="1d5bf97f-071f-403e-a2aa-d0101914192d" providerId="ADAL" clId="{210D599A-B49D-4F81-B9D1-256C46E64E1E}" dt="2026-05-20T12:55:58.329" v="2547" actId="1076"/>
        <pc:sldMkLst>
          <pc:docMk/>
          <pc:sldMk cId="2623557684" sldId="281"/>
        </pc:sldMkLst>
        <pc:spChg chg="mod">
          <ac:chgData name="Emily Young" userId="1d5bf97f-071f-403e-a2aa-d0101914192d" providerId="ADAL" clId="{210D599A-B49D-4F81-B9D1-256C46E64E1E}" dt="2026-05-20T12:55:37.018" v="2542" actId="20578"/>
          <ac:spMkLst>
            <pc:docMk/>
            <pc:sldMk cId="2623557684" sldId="281"/>
            <ac:spMk id="368" creationId="{A4393A36-C89E-224F-D3D8-2D082E81AF64}"/>
          </ac:spMkLst>
        </pc:spChg>
        <pc:spChg chg="mod">
          <ac:chgData name="Emily Young" userId="1d5bf97f-071f-403e-a2aa-d0101914192d" providerId="ADAL" clId="{210D599A-B49D-4F81-B9D1-256C46E64E1E}" dt="2026-05-20T12:55:22.715" v="2538" actId="1076"/>
          <ac:spMkLst>
            <pc:docMk/>
            <pc:sldMk cId="2623557684" sldId="281"/>
            <ac:spMk id="369" creationId="{B98BBEEB-CE54-5ECB-AA26-4576E86DA1DB}"/>
          </ac:spMkLst>
        </pc:spChg>
        <pc:graphicFrameChg chg="add mod modGraphic">
          <ac:chgData name="Emily Young" userId="1d5bf97f-071f-403e-a2aa-d0101914192d" providerId="ADAL" clId="{210D599A-B49D-4F81-B9D1-256C46E64E1E}" dt="2026-05-20T12:55:58.329" v="2547" actId="1076"/>
          <ac:graphicFrameMkLst>
            <pc:docMk/>
            <pc:sldMk cId="2623557684" sldId="281"/>
            <ac:graphicFrameMk id="2" creationId="{49F558C2-7897-B096-596C-9BD8CF361544}"/>
          </ac:graphicFrameMkLst>
        </pc:graphicFrameChg>
      </pc:sldChg>
      <pc:sldMasterChg chg="delSldLayout">
        <pc:chgData name="Emily Young" userId="1d5bf97f-071f-403e-a2aa-d0101914192d" providerId="ADAL" clId="{210D599A-B49D-4F81-B9D1-256C46E64E1E}" dt="2026-05-18T20:34:21.666" v="1630" actId="47"/>
        <pc:sldMasterMkLst>
          <pc:docMk/>
          <pc:sldMasterMk cId="0" sldId="2147483668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1e498a01cd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1e498a01cd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>
          <a:extLst>
            <a:ext uri="{FF2B5EF4-FFF2-40B4-BE49-F238E27FC236}">
              <a16:creationId xmlns:a16="http://schemas.microsoft.com/office/drawing/2014/main" id="{54B756CA-2FAB-86E2-2336-AC6113B8C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1e498a01cdb_0_16:notes">
            <a:extLst>
              <a:ext uri="{FF2B5EF4-FFF2-40B4-BE49-F238E27FC236}">
                <a16:creationId xmlns:a16="http://schemas.microsoft.com/office/drawing/2014/main" id="{5A92C8D8-59EE-1B73-6A09-FDD3AE20BE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1e498a01cdb_0_16:notes">
            <a:extLst>
              <a:ext uri="{FF2B5EF4-FFF2-40B4-BE49-F238E27FC236}">
                <a16:creationId xmlns:a16="http://schemas.microsoft.com/office/drawing/2014/main" id="{A35BFE61-E92B-B384-855C-BC2D4E9DE3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438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Slide">
  <p:cSld name="ONE_COLUM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7"/>
          <p:cNvGrpSpPr/>
          <p:nvPr/>
        </p:nvGrpSpPr>
        <p:grpSpPr>
          <a:xfrm>
            <a:off x="228600" y="228605"/>
            <a:ext cx="8687039" cy="237431"/>
            <a:chOff x="18025" y="276802"/>
            <a:chExt cx="9126000" cy="356128"/>
          </a:xfrm>
        </p:grpSpPr>
        <p:sp>
          <p:nvSpPr>
            <p:cNvPr id="88" name="Google Shape;88;p7"/>
            <p:cNvSpPr/>
            <p:nvPr/>
          </p:nvSpPr>
          <p:spPr>
            <a:xfrm>
              <a:off x="18025" y="276802"/>
              <a:ext cx="9126000" cy="54300"/>
            </a:xfrm>
            <a:prstGeom prst="rect">
              <a:avLst/>
            </a:prstGeom>
            <a:solidFill>
              <a:srgbClr val="FFE8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18025" y="433752"/>
              <a:ext cx="9126000" cy="54300"/>
            </a:xfrm>
            <a:prstGeom prst="rect">
              <a:avLst/>
            </a:prstGeom>
            <a:solidFill>
              <a:srgbClr val="FDB8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18025" y="578630"/>
              <a:ext cx="9126000" cy="54300"/>
            </a:xfrm>
            <a:prstGeom prst="rect">
              <a:avLst/>
            </a:prstGeom>
            <a:solidFill>
              <a:srgbClr val="06A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" name="Google Shape;91;p7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Source Sans Pro"/>
              <a:buNone/>
              <a:defRPr sz="3600" b="1" i="0">
                <a:latin typeface="Source Sans Pro" panose="020B0503030403020204" pitchFamily="34" charset="0"/>
                <a:ea typeface="Source Sans Pro" panose="020B0503030403020204" pitchFamily="34" charset="0"/>
                <a:cs typeface="Source Sans Pro" panose="020B0503030403020204" pitchFamily="34" charset="0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2" name="Google Shape;92;p7"/>
          <p:cNvSpPr txBox="1">
            <a:spLocks noGrp="1"/>
          </p:cNvSpPr>
          <p:nvPr>
            <p:ph type="body" idx="1"/>
          </p:nvPr>
        </p:nvSpPr>
        <p:spPr>
          <a:xfrm>
            <a:off x="228750" y="1309000"/>
            <a:ext cx="8687100" cy="33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4955675"/>
            <a:ext cx="9144150" cy="187798"/>
            <a:chOff x="0" y="4955675"/>
            <a:chExt cx="9144150" cy="187798"/>
          </a:xfrm>
        </p:grpSpPr>
        <p:sp>
          <p:nvSpPr>
            <p:cNvPr id="7" name="Google Shape;7;p1"/>
            <p:cNvSpPr/>
            <p:nvPr/>
          </p:nvSpPr>
          <p:spPr>
            <a:xfrm>
              <a:off x="0" y="4995273"/>
              <a:ext cx="9144000" cy="148200"/>
            </a:xfrm>
            <a:prstGeom prst="rect">
              <a:avLst/>
            </a:prstGeom>
            <a:solidFill>
              <a:srgbClr val="374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150" y="4955675"/>
              <a:ext cx="9144000" cy="39600"/>
            </a:xfrm>
            <a:prstGeom prst="rect">
              <a:avLst/>
            </a:prstGeom>
            <a:solidFill>
              <a:srgbClr val="06A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2"/>
          <p:cNvSpPr txBox="1">
            <a:spLocks noGrp="1"/>
          </p:cNvSpPr>
          <p:nvPr>
            <p:ph type="title"/>
          </p:nvPr>
        </p:nvSpPr>
        <p:spPr>
          <a:xfrm>
            <a:off x="228750" y="606750"/>
            <a:ext cx="8687100" cy="553998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2025 Data Call - Resiliency Target</a:t>
            </a:r>
            <a:endParaRPr dirty="0"/>
          </a:p>
        </p:txBody>
      </p:sp>
      <p:sp>
        <p:nvSpPr>
          <p:cNvPr id="369" name="Google Shape;369;p32"/>
          <p:cNvSpPr txBox="1">
            <a:spLocks noGrp="1"/>
          </p:cNvSpPr>
          <p:nvPr>
            <p:ph type="body" idx="1"/>
          </p:nvPr>
        </p:nvSpPr>
        <p:spPr>
          <a:xfrm>
            <a:off x="456900" y="1197450"/>
            <a:ext cx="8687100" cy="3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endParaRPr sz="16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buClr>
                <a:schemeClr val="dk1"/>
              </a:buClr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Data call sent to </a:t>
            </a:r>
            <a:r>
              <a:rPr lang="en-US" sz="2400" dirty="0">
                <a:solidFill>
                  <a:schemeClr val="dk1"/>
                </a:solidFill>
              </a:rPr>
              <a:t>~140 organizations</a:t>
            </a: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in </a:t>
            </a:r>
            <a:r>
              <a:rPr lang="en-US" sz="2400" dirty="0">
                <a:solidFill>
                  <a:schemeClr val="dk1"/>
                </a:solidFill>
              </a:rPr>
              <a:t>Dec</a:t>
            </a: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2025</a:t>
            </a:r>
          </a:p>
          <a:p>
            <a:pPr>
              <a:buClr>
                <a:schemeClr val="dk1"/>
              </a:buClr>
            </a:pPr>
            <a:r>
              <a:rPr lang="en-US" sz="24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27</a:t>
            </a: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data s</a:t>
            </a:r>
            <a:r>
              <a:rPr lang="en-US" sz="2400" dirty="0">
                <a:solidFill>
                  <a:schemeClr val="dk1"/>
                </a:solidFill>
              </a:rPr>
              <a:t>ubmissions received</a:t>
            </a:r>
            <a:endParaRPr lang="en-US"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buClr>
                <a:schemeClr val="dk1"/>
              </a:buClr>
            </a:pPr>
            <a:r>
              <a:rPr lang="en-US" sz="2400" b="1" dirty="0">
                <a:solidFill>
                  <a:schemeClr val="dk1"/>
                </a:solidFill>
              </a:rPr>
              <a:t>791</a:t>
            </a:r>
            <a:r>
              <a:rPr lang="en-US" sz="2400" dirty="0">
                <a:solidFill>
                  <a:schemeClr val="dk1"/>
                </a:solidFill>
              </a:rPr>
              <a:t> projects submitted</a:t>
            </a:r>
          </a:p>
          <a:p>
            <a:pPr marL="0" lvl="0" indent="0">
              <a:buNone/>
            </a:pPr>
            <a:endParaRPr lang="en-US" sz="2400" b="1" dirty="0">
              <a:solidFill>
                <a:schemeClr val="dk1"/>
              </a:solidFill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schemeClr val="dk1"/>
                </a:solidFill>
              </a:rPr>
              <a:t>Results are subject to ongoing QA/QC, including: </a:t>
            </a:r>
          </a:p>
          <a:p>
            <a:pPr marL="0" lvl="0" indent="0"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285750" indent="-285750"/>
            <a:r>
              <a:rPr lang="en-US" sz="2400" dirty="0">
                <a:solidFill>
                  <a:schemeClr val="dk1"/>
                </a:solidFill>
              </a:rPr>
              <a:t>Review of duplicate project submissions</a:t>
            </a:r>
          </a:p>
          <a:p>
            <a:pPr marL="285750" indent="-285750"/>
            <a:r>
              <a:rPr lang="en-US" sz="2400" dirty="0">
                <a:solidFill>
                  <a:schemeClr val="dk1"/>
                </a:solidFill>
              </a:rPr>
              <a:t>Verification of measurements and project classifications</a:t>
            </a:r>
          </a:p>
          <a:p>
            <a:pPr marL="285750" indent="-285750"/>
            <a:r>
              <a:rPr lang="en-US" sz="2400" dirty="0">
                <a:solidFill>
                  <a:schemeClr val="dk1"/>
                </a:solidFill>
              </a:rPr>
              <a:t>Analysis of HUC12 locational data</a:t>
            </a:r>
            <a:endParaRPr lang="en-US" sz="2400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>
          <a:extLst>
            <a:ext uri="{FF2B5EF4-FFF2-40B4-BE49-F238E27FC236}">
              <a16:creationId xmlns:a16="http://schemas.microsoft.com/office/drawing/2014/main" id="{3DB4682B-D588-980B-4933-506F3B89D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2">
            <a:extLst>
              <a:ext uri="{FF2B5EF4-FFF2-40B4-BE49-F238E27FC236}">
                <a16:creationId xmlns:a16="http://schemas.microsoft.com/office/drawing/2014/main" id="{A4393A36-C89E-224F-D3D8-2D082E81AF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450" y="534493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lvl="0"/>
            <a:r>
              <a:rPr lang="en" sz="36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2025 Data Call</a:t>
            </a:r>
            <a:r>
              <a:rPr lang="en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 – Resiliency Target</a:t>
            </a:r>
            <a:endParaRPr dirty="0"/>
          </a:p>
        </p:txBody>
      </p:sp>
      <p:sp>
        <p:nvSpPr>
          <p:cNvPr id="369" name="Google Shape;369;p32">
            <a:extLst>
              <a:ext uri="{FF2B5EF4-FFF2-40B4-BE49-F238E27FC236}">
                <a16:creationId xmlns:a16="http://schemas.microsoft.com/office/drawing/2014/main" id="{B98BBEEB-CE54-5ECB-AA26-4576E86DA1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8600" y="1204393"/>
            <a:ext cx="8687100" cy="3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Preliminary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progress towards the Brook Trout Resiliency Target: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810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56</a:t>
            </a:r>
            <a:r>
              <a:rPr lang="en-US" sz="18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projects within brook trout stronghold &amp; persistent patches, 2023-2025</a:t>
            </a:r>
          </a:p>
          <a:p>
            <a:pPr marL="38100" indent="0">
              <a:buClr>
                <a:schemeClr val="dk1"/>
              </a:buClr>
              <a:buNone/>
            </a:pPr>
            <a:endParaRPr lang="en-US" sz="20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buClr>
                <a:schemeClr val="dk1"/>
              </a:buClr>
            </a:pPr>
            <a:endParaRPr lang="en-US" sz="2000" dirty="0">
              <a:solidFill>
                <a:schemeClr val="dk1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urce Sans Pro"/>
              <a:buChar char="●"/>
            </a:pPr>
            <a:endParaRPr sz="20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F558C2-7897-B096-596C-9BD8CF361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12123"/>
              </p:ext>
            </p:extLst>
          </p:nvPr>
        </p:nvGraphicFramePr>
        <p:xfrm>
          <a:off x="285749" y="2237487"/>
          <a:ext cx="8687099" cy="2422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938">
                  <a:extLst>
                    <a:ext uri="{9D8B030D-6E8A-4147-A177-3AD203B41FA5}">
                      <a16:colId xmlns:a16="http://schemas.microsoft.com/office/drawing/2014/main" val="584884971"/>
                    </a:ext>
                  </a:extLst>
                </a:gridCol>
                <a:gridCol w="3300098">
                  <a:extLst>
                    <a:ext uri="{9D8B030D-6E8A-4147-A177-3AD203B41FA5}">
                      <a16:colId xmlns:a16="http://schemas.microsoft.com/office/drawing/2014/main" val="1067067160"/>
                    </a:ext>
                  </a:extLst>
                </a:gridCol>
                <a:gridCol w="2886063">
                  <a:extLst>
                    <a:ext uri="{9D8B030D-6E8A-4147-A177-3AD203B41FA5}">
                      <a16:colId xmlns:a16="http://schemas.microsoft.com/office/drawing/2014/main" val="503363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Resiliency Target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2040 Goal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2023-2025 Data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8424534"/>
                  </a:ext>
                </a:extLst>
              </a:tr>
              <a:tr h="382963">
                <a:tc>
                  <a:txBody>
                    <a:bodyPr/>
                    <a:lstStyle/>
                    <a:p>
                      <a:r>
                        <a:rPr lang="en-US" sz="1600"/>
                        <a:t>Treat AMD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60 miles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No data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292826"/>
                  </a:ext>
                </a:extLst>
              </a:tr>
              <a:tr h="382963">
                <a:tc>
                  <a:txBody>
                    <a:bodyPr/>
                    <a:lstStyle/>
                    <a:p>
                      <a:r>
                        <a:rPr lang="en-US" sz="1600"/>
                        <a:t>Plant Riparian Buffers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360 miles / 5000 acres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32.3 miles &amp; 86.0 acres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91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Improve Unpaved Roads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270 miles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1.1 miles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15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Improve Culverts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150 culverts</a:t>
                      </a:r>
                    </a:p>
                    <a:p>
                      <a:r>
                        <a:rPr lang="en-US" sz="1600"/>
                        <a:t>222 upstream miles opened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24 culverts</a:t>
                      </a:r>
                    </a:p>
                    <a:p>
                      <a:r>
                        <a:rPr lang="en-US" sz="1600"/>
                        <a:t>33.2 upstream miles opened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20840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Protect Land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~30,000 acres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680 acres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163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557684"/>
      </p:ext>
    </p:extLst>
  </p:cSld>
  <p:clrMapOvr>
    <a:masterClrMapping/>
  </p:clrMapOvr>
</p:sld>
</file>

<file path=ppt/theme/theme1.xml><?xml version="1.0" encoding="utf-8"?>
<a:theme xmlns:a="http://schemas.openxmlformats.org/drawingml/2006/main" name="CBP Presentation Theme">
  <a:themeElements>
    <a:clrScheme name="Simple Light">
      <a:dk1>
        <a:srgbClr val="112C45"/>
      </a:dk1>
      <a:lt1>
        <a:srgbClr val="FFFFFF"/>
      </a:lt1>
      <a:dk2>
        <a:srgbClr val="595959"/>
      </a:dk2>
      <a:lt2>
        <a:srgbClr val="EBEBEB"/>
      </a:lt2>
      <a:accent1>
        <a:srgbClr val="06AEEF"/>
      </a:accent1>
      <a:accent2>
        <a:srgbClr val="FDB84C"/>
      </a:accent2>
      <a:accent3>
        <a:srgbClr val="FFE809"/>
      </a:accent3>
      <a:accent4>
        <a:srgbClr val="AAE0FA"/>
      </a:accent4>
      <a:accent5>
        <a:srgbClr val="06AEEF"/>
      </a:accent5>
      <a:accent6>
        <a:srgbClr val="FDB84C"/>
      </a:accent6>
      <a:hlink>
        <a:srgbClr val="026B9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CCB174F9BE1049BAB3316C6641B619" ma:contentTypeVersion="19" ma:contentTypeDescription="Create a new document." ma:contentTypeScope="" ma:versionID="65be5c16c716e8ae9ac40b8883f47be5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d8452d6a-8aaf-414b-b7f0-0550afe80272" xmlns:ns6="5a76a4dc-6c63-4f60-888e-8a135278ebf8" targetNamespace="http://schemas.microsoft.com/office/2006/metadata/properties" ma:root="true" ma:fieldsID="d7b43ebcc07b3cf7fb49413018d4ca8b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d8452d6a-8aaf-414b-b7f0-0550afe80272"/>
    <xsd:import namespace="5a76a4dc-6c63-4f60-888e-8a135278ebf8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  <xsd:element ref="ns5:MediaServiceLocation" minOccurs="0"/>
                <xsd:element ref="ns5:lcf76f155ced4ddcb4097134ff3c332f" minOccurs="0"/>
                <xsd:element ref="ns1:_ip_UnifiedCompliancePolicyProperties" minOccurs="0"/>
                <xsd:element ref="ns1:_ip_UnifiedCompliancePolicyUIAction" minOccurs="0"/>
                <xsd:element ref="ns5:MediaLengthInSeconds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  <xsd:element name="_ip_UnifiedCompliancePolicyProperties" ma:index="4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d3f8ad9e-1265-4cee-bbaa-06337d71f949}" ma:internalName="TaxCatchAllLabel" ma:readOnly="true" ma:showField="CatchAllDataLabel" ma:web="5a76a4dc-6c63-4f60-888e-8a135278eb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d3f8ad9e-1265-4cee-bbaa-06337d71f949}" ma:internalName="TaxCatchAll" ma:showField="CatchAllData" ma:web="5a76a4dc-6c63-4f60-888e-8a135278eb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52d6a-8aaf-414b-b7f0-0550afe80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39" nillable="true" ma:taxonomy="true" ma:internalName="lcf76f155ced4ddcb4097134ff3c332f" ma:taxonomyFieldName="MediaServiceImageTags" ma:displayName="Image Tags" ma:readOnly="false" ma:fieldId="{5cf76f15-5ced-4ddc-b409-7134ff3c332f}" ma:taxonomyMulti="true" ma:sspId="29f62856-1543-49d4-a736-4569d363f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6a4dc-6c63-4f60-888e-8a135278ebf8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_ip_UnifiedCompliancePolicyUIAction xmlns="http://schemas.microsoft.com/sharepoint/v3" xsi:nil="true"/>
    <j747ac98061d40f0aa7bd47e1db5675d xmlns="4ffa91fb-a0ff-4ac5-b2db-65c790d184a4">
      <Terms xmlns="http://schemas.microsoft.com/office/infopath/2007/PartnerControls"/>
    </j747ac98061d40f0aa7bd47e1db5675d>
    <lcf76f155ced4ddcb4097134ff3c332f xmlns="d8452d6a-8aaf-414b-b7f0-0550afe80272">
      <Terms xmlns="http://schemas.microsoft.com/office/infopath/2007/PartnerControls"/>
    </lcf76f155ced4ddcb4097134ff3c332f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_ip_UnifiedCompliancePolicyProperties xmlns="http://schemas.microsoft.com/sharepoint/v3" xsi:nil="true"/>
    <Rights xmlns="4ffa91fb-a0ff-4ac5-b2db-65c790d184a4" xsi:nil="true"/>
    <Document_x0020_Creation_x0020_Date xmlns="4ffa91fb-a0ff-4ac5-b2db-65c790d184a4">2024-04-10T15:06:11+00:00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</documentManagement>
</p:properties>
</file>

<file path=customXml/itemProps1.xml><?xml version="1.0" encoding="utf-8"?>
<ds:datastoreItem xmlns:ds="http://schemas.openxmlformats.org/officeDocument/2006/customXml" ds:itemID="{6F4E93FF-D3C5-4A38-91E0-0657D576D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d8452d6a-8aaf-414b-b7f0-0550afe80272"/>
    <ds:schemaRef ds:uri="5a76a4dc-6c63-4f60-888e-8a135278eb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399A78-4671-4267-B3B9-5585D622798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174F0C8D-C44F-45C0-B5AC-6D6B771EB17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9034AD3-2C43-43B4-9D2E-72743CBA33F5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4ffa91fb-a0ff-4ac5-b2db-65c790d184a4"/>
    <ds:schemaRef ds:uri="d8452d6a-8aaf-414b-b7f0-0550afe80272"/>
    <ds:schemaRef ds:uri="http://schemas.microsoft.com/sharepoint.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129</Words>
  <Application>Microsoft Office PowerPoint</Application>
  <PresentationFormat>On-screen Show (16:9)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Source Sans Pro</vt:lpstr>
      <vt:lpstr>Arial</vt:lpstr>
      <vt:lpstr>CBP Presentation Theme</vt:lpstr>
      <vt:lpstr>2025 Data Call - Resiliency Target</vt:lpstr>
      <vt:lpstr>2025 Data Call – Resiliency Target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Young</dc:creator>
  <cp:lastModifiedBy>Emily Young</cp:lastModifiedBy>
  <cp:revision>5</cp:revision>
  <dcterms:modified xsi:type="dcterms:W3CDTF">2026-05-20T13:15:15Z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0x01010081CCB174F9BE1049BAB3316C6641B619</vt:lpwstr>
  </property>
</Properties>
</file>