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Lexend Light"/>
      <p:regular r:id="rId20"/>
      <p:bold r:id="rId21"/>
    </p:embeddedFont>
    <p:embeddedFont>
      <p:font typeface="Lexen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Light-regular.fntdata"/><Relationship Id="rId11" Type="http://schemas.openxmlformats.org/officeDocument/2006/relationships/slide" Target="slides/slide6.xml"/><Relationship Id="rId22" Type="http://schemas.openxmlformats.org/officeDocument/2006/relationships/font" Target="fonts/Lexend-regular.fntdata"/><Relationship Id="rId10" Type="http://schemas.openxmlformats.org/officeDocument/2006/relationships/slide" Target="slides/slide5.xml"/><Relationship Id="rId21" Type="http://schemas.openxmlformats.org/officeDocument/2006/relationships/font" Target="fonts/Lexend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exe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a031bfe8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a031bfe8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a031bfe83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a031bfe83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a031bfe83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a031bfe83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a031bfe83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a031bfe83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031bfe83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a031bfe83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a031bfe83c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a031bfe83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a031bfe83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a031bfe83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a031bfe83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a031bfe83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a031bfe83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a031bfe83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a031bfe83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a031bfe83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a031bfe83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a031bfe83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a031bfe83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a031bfe83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a031bfe83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a031bfe83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a031bfe83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a031bfe83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874" y="0"/>
            <a:ext cx="38551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27675" y="491650"/>
            <a:ext cx="474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Lexend"/>
                <a:ea typeface="Lexend"/>
                <a:cs typeface="Lexend"/>
                <a:sym typeface="Lexend"/>
              </a:rPr>
              <a:t>Bay Barometer</a:t>
            </a:r>
            <a:endParaRPr b="1" sz="4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82225" y="1946975"/>
            <a:ext cx="436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An Annual Report on the State of the Program and the Health of the Chesapeake Bay</a:t>
            </a:r>
            <a:endParaRPr sz="18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27675" y="4595075"/>
            <a:ext cx="416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Lexend Light"/>
                <a:ea typeface="Lexend Light"/>
                <a:cs typeface="Lexend Light"/>
                <a:sym typeface="Lexend Light"/>
              </a:rPr>
              <a:t>Jake Solyst, Chesapeake Bay Program</a:t>
            </a:r>
            <a:endParaRPr i="1"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458375" y="1857175"/>
            <a:ext cx="4061700" cy="0"/>
          </a:xfrm>
          <a:prstGeom prst="straightConnector1">
            <a:avLst/>
          </a:prstGeom>
          <a:noFill/>
          <a:ln cap="flat" cmpd="sng" w="19050">
            <a:solidFill>
              <a:srgbClr val="21376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375" y="3202400"/>
            <a:ext cx="1642925" cy="9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88050" y="1265550"/>
            <a:ext cx="361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376C"/>
                </a:solidFill>
                <a:latin typeface="Lexend Light"/>
                <a:ea typeface="Lexend Light"/>
                <a:cs typeface="Lexend Light"/>
                <a:sym typeface="Lexend Light"/>
              </a:rPr>
              <a:t>2021-2022</a:t>
            </a:r>
            <a:endParaRPr sz="1600">
              <a:solidFill>
                <a:srgbClr val="21376C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327675" y="606575"/>
            <a:ext cx="751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Lexend"/>
                <a:ea typeface="Lexend"/>
                <a:cs typeface="Lexend"/>
                <a:sym typeface="Lexend"/>
              </a:rPr>
              <a:t>Partnership achievements</a:t>
            </a:r>
            <a:endParaRPr b="1" sz="4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399125" y="1552800"/>
            <a:ext cx="7073700" cy="3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Workshops to accelerate Forest Buffer and Wetlands Outcomes (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Page 4)</a:t>
            </a:r>
            <a:endParaRPr i="1"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New “Very-High Resolution Land-Use Land-Cover” dataset (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Page 5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Report on growth of Chesapeake Bay Program monitoring program 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(page 5) </a:t>
            </a:r>
            <a:endParaRPr i="1"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Accelerated Conservation and Restoration GIS tool (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Page 6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Completed assessment on Maryland watersheds (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page 7)</a:t>
            </a:r>
            <a:endParaRPr i="1"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Progress on the partnership’s DEIJ Plan (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Page 7)</a:t>
            </a:r>
            <a:endParaRPr i="1"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376C"/>
                </a:solidFill>
                <a:latin typeface="Lexend"/>
                <a:ea typeface="Lexend"/>
                <a:cs typeface="Lexend"/>
                <a:sym typeface="Lexend"/>
              </a:rPr>
              <a:t>Investments for the Bay (</a:t>
            </a:r>
            <a:r>
              <a:rPr i="1" lang="en">
                <a:solidFill>
                  <a:srgbClr val="21376C"/>
                </a:solidFill>
                <a:latin typeface="Lexend"/>
                <a:ea typeface="Lexend"/>
                <a:cs typeface="Lexend"/>
                <a:sym typeface="Lexend"/>
              </a:rPr>
              <a:t>page 7</a:t>
            </a:r>
            <a:r>
              <a:rPr lang="en">
                <a:solidFill>
                  <a:srgbClr val="21376C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endParaRPr i="1">
              <a:solidFill>
                <a:srgbClr val="21376C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Launch of “Chesapeake Behavior Change” website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(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page 8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Annual Local Government Advisory Committee updates (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page 8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Annual Scientist and Technical Advisory Committee updates (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page 8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)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376C"/>
                </a:solidFill>
                <a:latin typeface="Lexend"/>
                <a:ea typeface="Lexend"/>
                <a:cs typeface="Lexend"/>
                <a:sym typeface="Lexend"/>
              </a:rPr>
              <a:t>Engagement and education (</a:t>
            </a:r>
            <a:r>
              <a:rPr i="1" lang="en">
                <a:solidFill>
                  <a:srgbClr val="21376C"/>
                </a:solidFill>
                <a:latin typeface="Lexend"/>
                <a:ea typeface="Lexend"/>
                <a:cs typeface="Lexend"/>
                <a:sym typeface="Lexend"/>
              </a:rPr>
              <a:t>page 8)</a:t>
            </a:r>
            <a:endParaRPr i="1">
              <a:solidFill>
                <a:srgbClr val="21376C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327675" y="606575"/>
            <a:ext cx="751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Lexend"/>
                <a:ea typeface="Lexend"/>
                <a:cs typeface="Lexend"/>
                <a:sym typeface="Lexend"/>
              </a:rPr>
              <a:t>Partnership achievements</a:t>
            </a:r>
            <a:endParaRPr b="1" sz="4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399125" y="1361675"/>
            <a:ext cx="7073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xend Light"/>
                <a:ea typeface="Lexend Light"/>
                <a:cs typeface="Lexend Light"/>
                <a:sym typeface="Lexend Light"/>
              </a:rPr>
              <a:t>Targeted Outreach for Green Infrastructure</a:t>
            </a:r>
            <a:endParaRPr i="1" sz="1800">
              <a:solidFill>
                <a:srgbClr val="21376C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50" y="1976025"/>
            <a:ext cx="3395636" cy="22926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3586" y="1976025"/>
            <a:ext cx="3802405" cy="22926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23"/>
          <p:cNvSpPr txBox="1"/>
          <p:nvPr/>
        </p:nvSpPr>
        <p:spPr>
          <a:xfrm>
            <a:off x="474700" y="4389075"/>
            <a:ext cx="773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https://d18lev1ok5leia.cloudfront.net/chesapeakebay/TOGI-Final-Report.pdf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327675" y="606575"/>
            <a:ext cx="751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Lexend"/>
                <a:ea typeface="Lexend"/>
                <a:cs typeface="Lexend"/>
                <a:sym typeface="Lexend"/>
              </a:rPr>
              <a:t>Partnership achievements</a:t>
            </a:r>
            <a:endParaRPr b="1" sz="4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399125" y="1361675"/>
            <a:ext cx="773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xend Light"/>
                <a:ea typeface="Lexend Light"/>
                <a:cs typeface="Lexend Light"/>
                <a:sym typeface="Lexend Light"/>
              </a:rPr>
              <a:t>Nitrogen in the Chesapeake Bay Watershed—A Century of Change</a:t>
            </a:r>
            <a:endParaRPr i="1" sz="1800">
              <a:solidFill>
                <a:srgbClr val="21376C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474700" y="4389075"/>
            <a:ext cx="8039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Light"/>
                <a:ea typeface="Lexend Light"/>
                <a:cs typeface="Lexend Light"/>
                <a:sym typeface="Lexend Light"/>
              </a:rPr>
              <a:t>www.usgs.gov/centers/chesapeake-bay-activities/science/greatest-opportunities-future-nitrogen-reductions</a:t>
            </a:r>
            <a:endParaRPr sz="11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00" y="1953725"/>
            <a:ext cx="6036405" cy="24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327675" y="606575"/>
            <a:ext cx="700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Lexend"/>
                <a:ea typeface="Lexend"/>
                <a:cs typeface="Lexend"/>
                <a:sym typeface="Lexend"/>
              </a:rPr>
              <a:t>Outcome attainability</a:t>
            </a:r>
            <a:endParaRPr b="1" sz="4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327675" y="1865125"/>
            <a:ext cx="2842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Blue Crab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Abundance Oysters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Fish Passage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Protected Lands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Public Access Site Development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Fish Habitat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Forage Fish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Toxic Contaminants Research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Land Use Options Evaluation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Land Use Methods and Metrics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Sustainable Schools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327675" y="1488425"/>
            <a:ext cx="320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exend"/>
                <a:ea typeface="Lexend"/>
                <a:cs typeface="Lexend"/>
                <a:sym typeface="Lexend"/>
              </a:rPr>
              <a:t>On-Course</a:t>
            </a:r>
            <a:endParaRPr b="1" sz="16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3223275" y="1814575"/>
            <a:ext cx="2985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Brook Trout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Forest Buffers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Submerged Aquatic Vegetation Tree Canopy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Wetlands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Black Duck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2025 Watershed Implementation Plans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Diversity Water Quality Standards Attainments &amp; Monitoring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Toxic Contaminants Policy and Prevention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Climate Adaptation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3223275" y="1437875"/>
            <a:ext cx="320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exend"/>
                <a:ea typeface="Lexend"/>
                <a:cs typeface="Lexend"/>
                <a:sym typeface="Lexend"/>
              </a:rPr>
              <a:t>Off-Course</a:t>
            </a:r>
            <a:endParaRPr b="1" sz="16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6259775" y="1865125"/>
            <a:ext cx="2515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Stream Health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Healthy Watersheds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Local Leadership Citizen Stewardship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Climate Monitoring and Assessment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Environmental Literacy Planning </a:t>
            </a:r>
            <a:endParaRPr sz="1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 Light"/>
              <a:buChar char="●"/>
            </a:pPr>
            <a:r>
              <a:rPr lang="en" sz="1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Student MWEEs</a:t>
            </a:r>
            <a:endParaRPr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6259775" y="1488425"/>
            <a:ext cx="320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exend"/>
                <a:ea typeface="Lexend"/>
                <a:cs typeface="Lexend"/>
                <a:sym typeface="Lexend"/>
              </a:rPr>
              <a:t>Uncertain</a:t>
            </a:r>
            <a:endParaRPr b="1" sz="16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420675" y="4585075"/>
            <a:ext cx="666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Lexend"/>
                <a:ea typeface="Lexend"/>
                <a:cs typeface="Lexend"/>
                <a:sym typeface="Lexend"/>
              </a:rPr>
              <a:t>Completed</a:t>
            </a:r>
            <a:r>
              <a:rPr i="1" lang="en">
                <a:latin typeface="Lexend Light"/>
                <a:ea typeface="Lexend Light"/>
                <a:cs typeface="Lexend Light"/>
                <a:sym typeface="Lexend Light"/>
              </a:rPr>
              <a:t>: Blue Crab Management; 2017 Watershed Implementation Plans</a:t>
            </a:r>
            <a:endParaRPr i="1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/>
        </p:nvSpPr>
        <p:spPr>
          <a:xfrm>
            <a:off x="747025" y="1216175"/>
            <a:ext cx="353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Lexend"/>
                <a:ea typeface="Lexend"/>
                <a:cs typeface="Lexend"/>
                <a:sym typeface="Lexend"/>
              </a:rPr>
              <a:t>Questions?</a:t>
            </a:r>
            <a:endParaRPr b="1" sz="42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5350" y="998900"/>
            <a:ext cx="3691400" cy="369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747025" y="2123675"/>
            <a:ext cx="436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xend Light"/>
                <a:ea typeface="Lexend Light"/>
                <a:cs typeface="Lexend Light"/>
                <a:sym typeface="Lexend Light"/>
              </a:rPr>
              <a:t>jsolyst@chesapeakebay.net</a:t>
            </a:r>
            <a:endParaRPr sz="18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cxnSp>
        <p:nvCxnSpPr>
          <p:cNvPr id="185" name="Google Shape;185;p26"/>
          <p:cNvCxnSpPr/>
          <p:nvPr/>
        </p:nvCxnSpPr>
        <p:spPr>
          <a:xfrm>
            <a:off x="670775" y="2084950"/>
            <a:ext cx="3342000" cy="0"/>
          </a:xfrm>
          <a:prstGeom prst="straightConnector1">
            <a:avLst/>
          </a:prstGeom>
          <a:noFill/>
          <a:ln cap="flat" cmpd="sng" w="19050">
            <a:solidFill>
              <a:srgbClr val="21376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27675" y="799038"/>
            <a:ext cx="700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A two-part report</a:t>
            </a:r>
            <a:endParaRPr b="1"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27675" y="2129613"/>
            <a:ext cx="355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Status and trend for nine of the most recently updated outcomes from the </a:t>
            </a:r>
            <a:r>
              <a:rPr i="1"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Chesapeake Bay Watershed Agreement.</a:t>
            </a:r>
            <a:endParaRPr i="1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27675" y="3548000"/>
            <a:ext cx="3457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16 stand-out achievements from 2022, including award-winning studies, community-based restoration projects, and progress toward the Diversity, Equity, Inclusion and Justice Plan.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27675" y="1752913"/>
            <a:ext cx="320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exend"/>
                <a:ea typeface="Lexend"/>
                <a:cs typeface="Lexend"/>
                <a:sym typeface="Lexend"/>
              </a:rPr>
              <a:t>Outcome updates</a:t>
            </a:r>
            <a:endParaRPr b="1" sz="16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27675" y="3171300"/>
            <a:ext cx="320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exend"/>
                <a:ea typeface="Lexend"/>
                <a:cs typeface="Lexend"/>
                <a:sym typeface="Lexend"/>
              </a:rPr>
              <a:t>Partnership achievements</a:t>
            </a:r>
            <a:endParaRPr b="1" sz="16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650" y="1891300"/>
            <a:ext cx="4178028" cy="27846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434163" y="4647150"/>
            <a:ext cx="414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Lexend Light"/>
                <a:ea typeface="Lexend Light"/>
                <a:cs typeface="Lexend Light"/>
                <a:sym typeface="Lexend Light"/>
              </a:rPr>
              <a:t>Photo by Will Parson/Chesapeake Bay Program</a:t>
            </a:r>
            <a:endParaRPr i="1" sz="12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27675" y="606575"/>
            <a:ext cx="700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Outcome updates</a:t>
            </a:r>
            <a:endParaRPr b="1"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03775" y="1437875"/>
            <a:ext cx="3262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Blue Crab Abundance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Oysters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Fish Passage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Protected Lands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Public Access Site Development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Fish Habitat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Forage Fish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Toxic Contaminants Research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Land Use Options Evaluation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Land Use Methods and Metrics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Sustainable Schools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Brook Trout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Forest Buffers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Submerged Aquatic Vegetation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032975" y="1466900"/>
            <a:ext cx="4873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Tree Canopy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Wetlands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Black Duck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2025 Watershed Implementation Plans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Diversity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Water Quality Standards Attainments &amp; Monitoring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Toxic Contaminants Policy and Prevention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Climate Adaptation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Stream Health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Healthy Watersheds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Local Leadership Citizen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Stewardship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Climate Monitoring and Assessment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Environmental Literacy Planning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Student MWEEs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03775" y="1437875"/>
            <a:ext cx="3262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Blue Crab Abundance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Oysters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Public Access Site Development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Sustainable Schools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Forest Buffers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Submerged Aquatic Vegetation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032975" y="1466900"/>
            <a:ext cx="4873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2025 Watershed Implementation Plans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Water Quality Standards Attainments &amp; Monitoring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Toxic Contaminants Policy and Prevention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4604525" y="828550"/>
            <a:ext cx="4021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Toxic Contaminants Policy and Prevention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Blue Crab Abundance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Submerged Aquatic Vegetation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Water Quality Standards Attainment &amp; Monitoring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Oysters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Public Access Site Development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Sustainable Schools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Forest Buffers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2025 Watershed Implementation Plans</a:t>
            </a:r>
            <a:endParaRPr strike="sngStrik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Reducing Pollution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45650" y="710125"/>
            <a:ext cx="320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Lexend"/>
                <a:ea typeface="Lexend"/>
                <a:cs typeface="Lexend"/>
                <a:sym typeface="Lexend"/>
              </a:rPr>
              <a:t>Outcome status</a:t>
            </a:r>
            <a:r>
              <a:rPr b="1" lang="en" sz="1800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300">
                <a:latin typeface="Lexend Light"/>
                <a:ea typeface="Lexend Light"/>
                <a:cs typeface="Lexend Light"/>
                <a:sym typeface="Lexend Light"/>
              </a:rPr>
              <a:t>(pages 2-3)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45650" y="2497425"/>
            <a:ext cx="320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Lexend"/>
                <a:ea typeface="Lexend"/>
                <a:cs typeface="Lexend"/>
                <a:sym typeface="Lexend"/>
              </a:rPr>
              <a:t>Outcome trend</a:t>
            </a:r>
            <a:r>
              <a:rPr b="1" lang="en" sz="1600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300">
                <a:latin typeface="Lexend Light"/>
                <a:ea typeface="Lexend Light"/>
                <a:cs typeface="Lexend Light"/>
                <a:sym typeface="Lexend Light"/>
              </a:rPr>
              <a:t>(pages 4-7)</a:t>
            </a:r>
            <a:endParaRPr sz="13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38" y="1248838"/>
            <a:ext cx="2790836" cy="924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850" y="3051875"/>
            <a:ext cx="3661525" cy="18747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327675" y="606575"/>
            <a:ext cx="700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Outcome updates</a:t>
            </a:r>
            <a:endParaRPr b="1"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084075" y="1253075"/>
            <a:ext cx="736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Underwater grasses</a:t>
            </a:r>
            <a:r>
              <a:rPr lang="en">
                <a:latin typeface="Lexend Light"/>
                <a:ea typeface="Lexend Light"/>
                <a:cs typeface="Lexend Light"/>
                <a:sym typeface="Lexend Light"/>
              </a:rPr>
              <a:t>: Approximately 67,470 acres of underwater grasses were mapped in the Chesapeake Bay in 2021, a 7% increase from 2020.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75" y="1346763"/>
            <a:ext cx="488500" cy="42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0750" y="1981525"/>
            <a:ext cx="5962501" cy="29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327675" y="606575"/>
            <a:ext cx="700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Outcome updates</a:t>
            </a:r>
            <a:endParaRPr b="1"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1084075" y="1253075"/>
            <a:ext cx="725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Water Quality: </a:t>
            </a: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An estimated 29.6% of the Bay and its tidal tributaries met water quality standards during the 2018-2020 assessment period, a 3.5% decrease from the 2017-2019 period. </a:t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63" y="1383603"/>
            <a:ext cx="383557" cy="4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9963" y="2210425"/>
            <a:ext cx="5464083" cy="275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327675" y="606575"/>
            <a:ext cx="700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Outcome updates</a:t>
            </a:r>
            <a:endParaRPr b="1"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996200" y="12530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Forest Buffers</a:t>
            </a: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: In 2020, 169 miles of forest buffers were planted along rivers and streams in the Chesapeake Bay watershed.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25" y="1368000"/>
            <a:ext cx="388700" cy="4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6037" y="2001975"/>
            <a:ext cx="6171926" cy="298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327675" y="606575"/>
            <a:ext cx="700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Outcome updates</a:t>
            </a:r>
            <a:endParaRPr b="1"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932500" y="1253075"/>
            <a:ext cx="742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Public Access:</a:t>
            </a: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Thirty-one new public access sites were opened on or around the Chesapeake Bay in 2021, with 237 opened since 2010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75" y="1368000"/>
            <a:ext cx="388700" cy="39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0138" y="1970500"/>
            <a:ext cx="5883727" cy="296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90441" l="0" r="0" t="0"/>
          <a:stretch/>
        </p:blipFill>
        <p:spPr>
          <a:xfrm>
            <a:off x="0" y="0"/>
            <a:ext cx="9143999" cy="49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327675" y="606575"/>
            <a:ext cx="700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Outcome updates</a:t>
            </a:r>
            <a:endParaRPr b="1" sz="3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932525" y="1253075"/>
            <a:ext cx="700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Oysters: </a:t>
            </a:r>
            <a:r>
              <a:rPr lang="en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As of 2021, oyster habitat has been restored in six of the 10 originally selected tributaries. </a:t>
            </a:r>
            <a:endParaRPr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02" y="1368000"/>
            <a:ext cx="388700" cy="40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6900" y="1950850"/>
            <a:ext cx="5296240" cy="29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