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drawings/drawing1.xml" ContentType="application/vnd.openxmlformats-officedocument.drawingml.chartshapes+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drawings/drawing2.xml" ContentType="application/vnd.openxmlformats-officedocument.drawingml.chartshapes+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drawings/drawing3.xml" ContentType="application/vnd.openxmlformats-officedocument.drawingml.chartshapes+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390622736"/>
        <w:docPartObj>
          <w:docPartGallery w:val="Cover Pages"/>
          <w:docPartUnique/>
        </w:docPartObj>
      </w:sdtPr>
      <w:sdtEndPr/>
      <w:sdtContent>
        <w:p w14:paraId="764FD580" w14:textId="5BAE0169" w:rsidR="0042279B" w:rsidRDefault="0042279B">
          <w:r>
            <w:rPr>
              <w:noProof/>
            </w:rPr>
            <mc:AlternateContent>
              <mc:Choice Requires="wps">
                <w:drawing>
                  <wp:anchor distT="0" distB="0" distL="114300" distR="114300" simplePos="0" relativeHeight="251653120" behindDoc="1" locked="0" layoutInCell="1" allowOverlap="0" wp14:anchorId="6FBE84F3" wp14:editId="7B9C0694">
                    <wp:simplePos x="0" y="0"/>
                    <wp:positionH relativeFrom="page">
                      <wp:align>center</wp:align>
                    </wp:positionH>
                    <wp:positionV relativeFrom="page">
                      <wp:align>center</wp:align>
                    </wp:positionV>
                    <wp:extent cx="6858000" cy="9144000"/>
                    <wp:effectExtent l="0" t="0" r="0" b="0"/>
                    <wp:wrapNone/>
                    <wp:docPr id="1" name="Text Box 2" descr="Cover page layout"/>
                    <wp:cNvGraphicFramePr/>
                    <a:graphic xmlns:a="http://schemas.openxmlformats.org/drawingml/2006/main">
                      <a:graphicData uri="http://schemas.microsoft.com/office/word/2010/wordprocessingShape">
                        <wps:wsp>
                          <wps:cNvSpPr txBox="1"/>
                          <wps:spPr>
                            <a:xfrm>
                              <a:off x="0" y="0"/>
                              <a:ext cx="6858000" cy="91440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W w:w="5000" w:type="pct"/>
                                  <w:tblCellMar>
                                    <w:left w:w="0" w:type="dxa"/>
                                    <w:right w:w="0" w:type="dxa"/>
                                  </w:tblCellMar>
                                  <w:tblLook w:val="04A0" w:firstRow="1" w:lastRow="0" w:firstColumn="1" w:lastColumn="0" w:noHBand="0" w:noVBand="1"/>
                                  <w:tblDescription w:val="Cover page layout"/>
                                </w:tblPr>
                                <w:tblGrid>
                                  <w:gridCol w:w="10820"/>
                                </w:tblGrid>
                                <w:tr w:rsidR="0042279B" w14:paraId="13E55862" w14:textId="77777777">
                                  <w:trPr>
                                    <w:trHeight w:hRule="exact" w:val="9360"/>
                                  </w:trPr>
                                  <w:tc>
                                    <w:tcPr>
                                      <w:tcW w:w="9350" w:type="dxa"/>
                                    </w:tcPr>
                                    <w:p w14:paraId="122AED7C" w14:textId="77777777" w:rsidR="0042279B" w:rsidRDefault="0042279B">
                                      <w:r>
                                        <w:rPr>
                                          <w:noProof/>
                                        </w:rPr>
                                        <w:drawing>
                                          <wp:inline distT="0" distB="0" distL="0" distR="0" wp14:anchorId="015B4884" wp14:editId="719196F8">
                                            <wp:extent cx="6858000" cy="5961888"/>
                                            <wp:effectExtent l="0" t="0" r="0" b="1270"/>
                                            <wp:docPr id="5" name="Picture 4"/>
                                            <wp:cNvGraphicFramePr/>
                                            <a:graphic xmlns:a="http://schemas.openxmlformats.org/drawingml/2006/main">
                                              <a:graphicData uri="http://schemas.openxmlformats.org/drawingml/2006/picture">
                                                <pic:pic xmlns:pic="http://schemas.openxmlformats.org/drawingml/2006/picture">
                                                  <pic:nvPicPr>
                                                    <pic:cNvPr id="5" name="Picture 4"/>
                                                    <pic:cNvPicPr/>
                                                  </pic:nvPicPr>
                                                  <pic:blipFill>
                                                    <a:blip r:embed="rId11">
                                                      <a:extLst>
                                                        <a:ext uri="{28A0092B-C50C-407E-A947-70E740481C1C}">
                                                          <a14:useLocalDpi xmlns:a14="http://schemas.microsoft.com/office/drawing/2010/main" val="0"/>
                                                        </a:ext>
                                                      </a:extLst>
                                                    </a:blip>
                                                    <a:srcRect t="9" b="9"/>
                                                    <a:stretch>
                                                      <a:fillRect/>
                                                    </a:stretch>
                                                  </pic:blipFill>
                                                  <pic:spPr bwMode="auto">
                                                    <a:xfrm>
                                                      <a:off x="0" y="0"/>
                                                      <a:ext cx="6858000" cy="5961888"/>
                                                    </a:xfrm>
                                                    <a:prstGeom prst="rect">
                                                      <a:avLst/>
                                                    </a:prstGeom>
                                                    <a:ln>
                                                      <a:noFill/>
                                                    </a:ln>
                                                    <a:extLst>
                                                      <a:ext uri="{53640926-AAD7-44D8-BBD7-CCE9431645EC}">
                                                        <a14:shadowObscured xmlns:a14="http://schemas.microsoft.com/office/drawing/2010/main"/>
                                                      </a:ext>
                                                    </a:extLst>
                                                  </pic:spPr>
                                                </pic:pic>
                                              </a:graphicData>
                                            </a:graphic>
                                          </wp:inline>
                                        </w:drawing>
                                      </w:r>
                                    </w:p>
                                  </w:tc>
                                </w:tr>
                                <w:tr w:rsidR="0042279B" w14:paraId="04EC9A7C" w14:textId="77777777">
                                  <w:trPr>
                                    <w:trHeight w:hRule="exact" w:val="4320"/>
                                  </w:trPr>
                                  <w:tc>
                                    <w:tcPr>
                                      <w:tcW w:w="9350" w:type="dxa"/>
                                      <w:shd w:val="clear" w:color="auto" w:fill="0E2841" w:themeFill="text2"/>
                                      <w:vAlign w:val="center"/>
                                    </w:tcPr>
                                    <w:p w14:paraId="2159966D" w14:textId="0920130D" w:rsidR="0042279B" w:rsidRDefault="0042279B" w:rsidP="00B71E78">
                                      <w:pPr>
                                        <w:pStyle w:val="NoSpacing"/>
                                        <w:spacing w:before="200" w:line="216" w:lineRule="auto"/>
                                        <w:ind w:right="720"/>
                                        <w:rPr>
                                          <w:color w:val="FFFFFF" w:themeColor="background1"/>
                                          <w:sz w:val="32"/>
                                          <w:szCs w:val="32"/>
                                        </w:rPr>
                                      </w:pPr>
                                    </w:p>
                                  </w:tc>
                                </w:tr>
                                <w:tr w:rsidR="0042279B" w14:paraId="2B89111B" w14:textId="77777777">
                                  <w:trPr>
                                    <w:trHeight w:hRule="exact" w:val="720"/>
                                  </w:trPr>
                                  <w:tc>
                                    <w:tcPr>
                                      <w:tcW w:w="9350" w:type="dxa"/>
                                      <w:shd w:val="clear" w:color="auto" w:fill="4EA72E" w:themeFill="accent6"/>
                                    </w:tcPr>
                                    <w:tbl>
                                      <w:tblPr>
                                        <w:tblW w:w="10820" w:type="dxa"/>
                                        <w:tblCellMar>
                                          <w:left w:w="0" w:type="dxa"/>
                                          <w:right w:w="0" w:type="dxa"/>
                                        </w:tblCellMar>
                                        <w:tblLook w:val="04A0" w:firstRow="1" w:lastRow="0" w:firstColumn="1" w:lastColumn="0" w:noHBand="0" w:noVBand="1"/>
                                        <w:tblDescription w:val="Cover page info"/>
                                      </w:tblPr>
                                      <w:tblGrid>
                                        <w:gridCol w:w="7200"/>
                                        <w:gridCol w:w="20"/>
                                        <w:gridCol w:w="3600"/>
                                      </w:tblGrid>
                                      <w:tr w:rsidR="0042279B" w:rsidRPr="00FC028A" w14:paraId="38611EC8" w14:textId="77777777" w:rsidTr="00FC028A">
                                        <w:trPr>
                                          <w:trHeight w:hRule="exact" w:val="720"/>
                                        </w:trPr>
                                        <w:tc>
                                          <w:tcPr>
                                            <w:tcW w:w="7200" w:type="dxa"/>
                                            <w:vAlign w:val="center"/>
                                          </w:tcPr>
                                          <w:p w14:paraId="03EF3415" w14:textId="45B198D6" w:rsidR="0042279B" w:rsidRPr="00FC028A" w:rsidRDefault="00FC028A" w:rsidP="00FC028A">
                                            <w:pPr>
                                              <w:pStyle w:val="NoSpacing"/>
                                              <w:ind w:left="720" w:right="-3229"/>
                                              <w:rPr>
                                                <w:color w:val="FFFFFF" w:themeColor="background1"/>
                                                <w:sz w:val="32"/>
                                                <w:szCs w:val="32"/>
                                              </w:rPr>
                                            </w:pPr>
                                            <w:r>
                                              <w:rPr>
                                                <w:color w:val="FFFFFF" w:themeColor="background1"/>
                                                <w:sz w:val="32"/>
                                                <w:szCs w:val="32"/>
                                              </w:rPr>
                                              <w:t>DRAFT Released for PSC Review</w:t>
                                            </w:r>
                                          </w:p>
                                        </w:tc>
                                        <w:tc>
                                          <w:tcPr>
                                            <w:tcW w:w="20" w:type="dxa"/>
                                            <w:vAlign w:val="center"/>
                                          </w:tcPr>
                                          <w:p w14:paraId="0AADC37A" w14:textId="1E1B73C4" w:rsidR="0042279B" w:rsidRPr="00FC028A" w:rsidRDefault="0042279B" w:rsidP="00FC028A">
                                            <w:pPr>
                                              <w:pStyle w:val="NoSpacing"/>
                                              <w:ind w:left="2599" w:right="144"/>
                                              <w:jc w:val="center"/>
                                              <w:rPr>
                                                <w:color w:val="FFFFFF" w:themeColor="background1"/>
                                                <w:sz w:val="32"/>
                                                <w:szCs w:val="32"/>
                                              </w:rPr>
                                            </w:pPr>
                                          </w:p>
                                        </w:tc>
                                        <w:tc>
                                          <w:tcPr>
                                            <w:tcW w:w="3600" w:type="dxa"/>
                                            <w:vAlign w:val="center"/>
                                          </w:tcPr>
                                          <w:p w14:paraId="4730DB7D" w14:textId="56A6A35F" w:rsidR="0042279B" w:rsidRPr="00FC028A" w:rsidRDefault="0042279B">
                                            <w:pPr>
                                              <w:pStyle w:val="NoSpacing"/>
                                              <w:ind w:left="144" w:right="720"/>
                                              <w:jc w:val="right"/>
                                              <w:rPr>
                                                <w:color w:val="FFFFFF" w:themeColor="background1"/>
                                                <w:sz w:val="32"/>
                                                <w:szCs w:val="32"/>
                                              </w:rPr>
                                            </w:pPr>
                                            <w:r w:rsidRPr="00FC028A">
                                              <w:rPr>
                                                <w:color w:val="FFFFFF" w:themeColor="background1"/>
                                                <w:sz w:val="32"/>
                                                <w:szCs w:val="32"/>
                                              </w:rPr>
                                              <w:t xml:space="preserve">October </w:t>
                                            </w:r>
                                            <w:r w:rsidR="00CE56A7">
                                              <w:rPr>
                                                <w:color w:val="FFFFFF" w:themeColor="background1"/>
                                                <w:sz w:val="32"/>
                                                <w:szCs w:val="32"/>
                                              </w:rPr>
                                              <w:t>22</w:t>
                                            </w:r>
                                            <w:r w:rsidRPr="00FC028A">
                                              <w:rPr>
                                                <w:color w:val="FFFFFF" w:themeColor="background1"/>
                                                <w:sz w:val="32"/>
                                                <w:szCs w:val="32"/>
                                              </w:rPr>
                                              <w:t>, 2026</w:t>
                                            </w:r>
                                          </w:p>
                                        </w:tc>
                                      </w:tr>
                                    </w:tbl>
                                    <w:p w14:paraId="00E6A65E" w14:textId="77777777" w:rsidR="0042279B" w:rsidRPr="00FC028A" w:rsidRDefault="0042279B">
                                      <w:pPr>
                                        <w:rPr>
                                          <w:sz w:val="32"/>
                                          <w:szCs w:val="32"/>
                                        </w:rPr>
                                      </w:pPr>
                                    </w:p>
                                  </w:tc>
                                </w:tr>
                              </w:tbl>
                              <w:p w14:paraId="4462120D" w14:textId="77777777" w:rsidR="0042279B" w:rsidRDefault="0042279B"/>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6FBE84F3" id="_x0000_t202" coordsize="21600,21600" o:spt="202" path="m,l,21600r21600,l21600,xe">
                    <v:stroke joinstyle="miter"/>
                    <v:path gradientshapeok="t" o:connecttype="rect"/>
                  </v:shapetype>
                  <v:shape id="Text Box 2" o:spid="_x0000_s1026" type="#_x0000_t202" alt="Cover page layout" style="position:absolute;margin-left:0;margin-top:0;width:540pt;height:10in;z-index:-251663360;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F2WuXQIAAC4FAAAOAAAAZHJzL2Uyb0RvYy54bWysVE1v2zAMvQ/YfxB0X+10bZEFcYosRYcB&#10;QVssHXpWZCkxJouaxMTOfv0o2U6KbJcOu8i0+Pj1SGp629aG7ZUPFdiCjy5yzpSVUFZ2U/Dvz/cf&#10;xpwFFLYUBqwq+EEFfjt7/27auIm6hC2YUnlGTmyYNK7gW0Q3ybIgt6oW4QKcsqTU4GuB9Os3WelF&#10;Q95rk13m+U3WgC+dB6lCoNu7Tslnyb/WSuKj1kEhMwWn3DCdPp3reGazqZhsvHDbSvZpiH/IohaV&#10;paBHV3cCBdv56g9XdSU9BNB4IaHOQOtKqlQDVTPKz6pZbYVTqRYiJ7gjTeH/uZUP+5V78gzbz9BS&#10;AyMhjQuTQJexnlb7On4pU0Z6ovBwpE21yCRd3oyvx3lOKkm6T6Orq/hDfrKTufMBvyioWRQK7qkv&#10;iS6xXwbsoAMkRrNwXxmTemMsayjEx+s8GRw15NzYiFWpy72bU+pJwoNREWPsN6VZVaYK4kWaL7Uw&#10;nu0FTYaQUllMxSe/hI4oTUm8xbDHn7J6i3FXxxAZLB6N68qCT9WfpV3+GFLWHZ44f1V3FLFdt31L&#10;11AeqNMeuiUITt5X1I2lCPgkPE09dZA2GR/p0AaIdeglzrbgf/3tPuJpGEnLWUNbVPDwcye84sx8&#10;tTSmceUGwQ/CehDsrl4A0T+iN8LJJJKBRzOI2kP9Qgs+j1FIJaykWAXHQVxgt8v0QEg1nycQLZYT&#10;uLQrJ6Pr2I04W8/ti/CuH0Ck2X2AYb/E5GwOO2y0tDDfIegqDWkktGOxJ5qWMo15/4DErX/9n1Cn&#10;Z272GwAA//8DAFBLAwQUAAYACAAAACEAdPtmktoAAAAHAQAADwAAAGRycy9kb3ducmV2LnhtbEyP&#10;S0/DMBCE70j8B2uRuFG7qEJViFMhHjdeLSDBzYmXJMJeR7aThn/PlgtcVjOa1ey35Wb2TkwYUx9I&#10;w3KhQCA1wfbUanh9uTtbg0jZkDUuEGr4xgSb6vioNIUNe9ritMut4BJKhdHQ5TwUUqamQ2/SIgxI&#10;nH2G6E1mG1tpo9lzuXfyXKkL6U1PfKEzA1532HztRq/Bvad4X6v8Md20D/n5SY5vt8tHrU9P5qtL&#10;EBnn/LcMB3xGh4qZ6jCSTcJp4Efy7zxkaq3Y16xWK1ayKuV//uoHAAD//wMAUEsBAi0AFAAGAAgA&#10;AAAhALaDOJL+AAAA4QEAABMAAAAAAAAAAAAAAAAAAAAAAFtDb250ZW50X1R5cGVzXS54bWxQSwEC&#10;LQAUAAYACAAAACEAOP0h/9YAAACUAQAACwAAAAAAAAAAAAAAAAAvAQAAX3JlbHMvLnJlbHNQSwEC&#10;LQAUAAYACAAAACEArxdlrl0CAAAuBQAADgAAAAAAAAAAAAAAAAAuAgAAZHJzL2Uyb0RvYy54bWxQ&#10;SwECLQAUAAYACAAAACEAdPtmktoAAAAHAQAADwAAAAAAAAAAAAAAAAC3BAAAZHJzL2Rvd25yZXYu&#10;eG1sUEsFBgAAAAAEAAQA8wAAAL4FAAAAAA==&#10;" o:allowoverlap="f" filled="f" stroked="f" strokeweight=".5pt">
                    <v:textbox inset="0,0,0,0">
                      <w:txbxContent>
                        <w:tbl>
                          <w:tblPr>
                            <w:tblW w:w="5000" w:type="pct"/>
                            <w:tblCellMar>
                              <w:left w:w="0" w:type="dxa"/>
                              <w:right w:w="0" w:type="dxa"/>
                            </w:tblCellMar>
                            <w:tblLook w:val="04A0" w:firstRow="1" w:lastRow="0" w:firstColumn="1" w:lastColumn="0" w:noHBand="0" w:noVBand="1"/>
                            <w:tblDescription w:val="Cover page layout"/>
                          </w:tblPr>
                          <w:tblGrid>
                            <w:gridCol w:w="10820"/>
                          </w:tblGrid>
                          <w:tr w:rsidR="0042279B" w14:paraId="13E55862" w14:textId="77777777">
                            <w:trPr>
                              <w:trHeight w:hRule="exact" w:val="9360"/>
                            </w:trPr>
                            <w:tc>
                              <w:tcPr>
                                <w:tcW w:w="9350" w:type="dxa"/>
                              </w:tcPr>
                              <w:p w14:paraId="122AED7C" w14:textId="77777777" w:rsidR="0042279B" w:rsidRDefault="0042279B">
                                <w:r>
                                  <w:rPr>
                                    <w:noProof/>
                                  </w:rPr>
                                  <w:drawing>
                                    <wp:inline distT="0" distB="0" distL="0" distR="0" wp14:anchorId="015B4884" wp14:editId="719196F8">
                                      <wp:extent cx="6858000" cy="5961888"/>
                                      <wp:effectExtent l="0" t="0" r="0" b="1270"/>
                                      <wp:docPr id="5" name="Picture 4"/>
                                      <wp:cNvGraphicFramePr/>
                                      <a:graphic xmlns:a="http://schemas.openxmlformats.org/drawingml/2006/main">
                                        <a:graphicData uri="http://schemas.openxmlformats.org/drawingml/2006/picture">
                                          <pic:pic xmlns:pic="http://schemas.openxmlformats.org/drawingml/2006/picture">
                                            <pic:nvPicPr>
                                              <pic:cNvPr id="5" name="Picture 4"/>
                                              <pic:cNvPicPr/>
                                            </pic:nvPicPr>
                                            <pic:blipFill>
                                              <a:blip r:embed="rId11">
                                                <a:extLst>
                                                  <a:ext uri="{28A0092B-C50C-407E-A947-70E740481C1C}">
                                                    <a14:useLocalDpi xmlns:a14="http://schemas.microsoft.com/office/drawing/2010/main" val="0"/>
                                                  </a:ext>
                                                </a:extLst>
                                              </a:blip>
                                              <a:srcRect t="9" b="9"/>
                                              <a:stretch>
                                                <a:fillRect/>
                                              </a:stretch>
                                            </pic:blipFill>
                                            <pic:spPr bwMode="auto">
                                              <a:xfrm>
                                                <a:off x="0" y="0"/>
                                                <a:ext cx="6858000" cy="5961888"/>
                                              </a:xfrm>
                                              <a:prstGeom prst="rect">
                                                <a:avLst/>
                                              </a:prstGeom>
                                              <a:ln>
                                                <a:noFill/>
                                              </a:ln>
                                              <a:extLst>
                                                <a:ext uri="{53640926-AAD7-44D8-BBD7-CCE9431645EC}">
                                                  <a14:shadowObscured xmlns:a14="http://schemas.microsoft.com/office/drawing/2010/main"/>
                                                </a:ext>
                                              </a:extLst>
                                            </pic:spPr>
                                          </pic:pic>
                                        </a:graphicData>
                                      </a:graphic>
                                    </wp:inline>
                                  </w:drawing>
                                </w:r>
                              </w:p>
                            </w:tc>
                          </w:tr>
                          <w:tr w:rsidR="0042279B" w14:paraId="04EC9A7C" w14:textId="77777777">
                            <w:trPr>
                              <w:trHeight w:hRule="exact" w:val="4320"/>
                            </w:trPr>
                            <w:tc>
                              <w:tcPr>
                                <w:tcW w:w="9350" w:type="dxa"/>
                                <w:shd w:val="clear" w:color="auto" w:fill="0E2841" w:themeFill="text2"/>
                                <w:vAlign w:val="center"/>
                              </w:tcPr>
                              <w:p w14:paraId="2159966D" w14:textId="0920130D" w:rsidR="0042279B" w:rsidRDefault="0042279B" w:rsidP="00B71E78">
                                <w:pPr>
                                  <w:pStyle w:val="NoSpacing"/>
                                  <w:spacing w:before="200" w:line="216" w:lineRule="auto"/>
                                  <w:ind w:right="720"/>
                                  <w:rPr>
                                    <w:color w:val="FFFFFF" w:themeColor="background1"/>
                                    <w:sz w:val="32"/>
                                    <w:szCs w:val="32"/>
                                  </w:rPr>
                                </w:pPr>
                              </w:p>
                            </w:tc>
                          </w:tr>
                          <w:tr w:rsidR="0042279B" w14:paraId="2B89111B" w14:textId="77777777">
                            <w:trPr>
                              <w:trHeight w:hRule="exact" w:val="720"/>
                            </w:trPr>
                            <w:tc>
                              <w:tcPr>
                                <w:tcW w:w="9350" w:type="dxa"/>
                                <w:shd w:val="clear" w:color="auto" w:fill="4EA72E" w:themeFill="accent6"/>
                              </w:tcPr>
                              <w:tbl>
                                <w:tblPr>
                                  <w:tblW w:w="10820" w:type="dxa"/>
                                  <w:tblCellMar>
                                    <w:left w:w="0" w:type="dxa"/>
                                    <w:right w:w="0" w:type="dxa"/>
                                  </w:tblCellMar>
                                  <w:tblLook w:val="04A0" w:firstRow="1" w:lastRow="0" w:firstColumn="1" w:lastColumn="0" w:noHBand="0" w:noVBand="1"/>
                                  <w:tblDescription w:val="Cover page info"/>
                                </w:tblPr>
                                <w:tblGrid>
                                  <w:gridCol w:w="7200"/>
                                  <w:gridCol w:w="20"/>
                                  <w:gridCol w:w="3600"/>
                                </w:tblGrid>
                                <w:tr w:rsidR="0042279B" w:rsidRPr="00FC028A" w14:paraId="38611EC8" w14:textId="77777777" w:rsidTr="00FC028A">
                                  <w:trPr>
                                    <w:trHeight w:hRule="exact" w:val="720"/>
                                  </w:trPr>
                                  <w:tc>
                                    <w:tcPr>
                                      <w:tcW w:w="7200" w:type="dxa"/>
                                      <w:vAlign w:val="center"/>
                                    </w:tcPr>
                                    <w:p w14:paraId="03EF3415" w14:textId="45B198D6" w:rsidR="0042279B" w:rsidRPr="00FC028A" w:rsidRDefault="00FC028A" w:rsidP="00FC028A">
                                      <w:pPr>
                                        <w:pStyle w:val="NoSpacing"/>
                                        <w:ind w:left="720" w:right="-3229"/>
                                        <w:rPr>
                                          <w:color w:val="FFFFFF" w:themeColor="background1"/>
                                          <w:sz w:val="32"/>
                                          <w:szCs w:val="32"/>
                                        </w:rPr>
                                      </w:pPr>
                                      <w:r>
                                        <w:rPr>
                                          <w:color w:val="FFFFFF" w:themeColor="background1"/>
                                          <w:sz w:val="32"/>
                                          <w:szCs w:val="32"/>
                                        </w:rPr>
                                        <w:t>DRAFT Released for PSC Review</w:t>
                                      </w:r>
                                    </w:p>
                                  </w:tc>
                                  <w:tc>
                                    <w:tcPr>
                                      <w:tcW w:w="20" w:type="dxa"/>
                                      <w:vAlign w:val="center"/>
                                    </w:tcPr>
                                    <w:p w14:paraId="0AADC37A" w14:textId="1E1B73C4" w:rsidR="0042279B" w:rsidRPr="00FC028A" w:rsidRDefault="0042279B" w:rsidP="00FC028A">
                                      <w:pPr>
                                        <w:pStyle w:val="NoSpacing"/>
                                        <w:ind w:left="2599" w:right="144"/>
                                        <w:jc w:val="center"/>
                                        <w:rPr>
                                          <w:color w:val="FFFFFF" w:themeColor="background1"/>
                                          <w:sz w:val="32"/>
                                          <w:szCs w:val="32"/>
                                        </w:rPr>
                                      </w:pPr>
                                    </w:p>
                                  </w:tc>
                                  <w:tc>
                                    <w:tcPr>
                                      <w:tcW w:w="3600" w:type="dxa"/>
                                      <w:vAlign w:val="center"/>
                                    </w:tcPr>
                                    <w:p w14:paraId="4730DB7D" w14:textId="56A6A35F" w:rsidR="0042279B" w:rsidRPr="00FC028A" w:rsidRDefault="0042279B">
                                      <w:pPr>
                                        <w:pStyle w:val="NoSpacing"/>
                                        <w:ind w:left="144" w:right="720"/>
                                        <w:jc w:val="right"/>
                                        <w:rPr>
                                          <w:color w:val="FFFFFF" w:themeColor="background1"/>
                                          <w:sz w:val="32"/>
                                          <w:szCs w:val="32"/>
                                        </w:rPr>
                                      </w:pPr>
                                      <w:r w:rsidRPr="00FC028A">
                                        <w:rPr>
                                          <w:color w:val="FFFFFF" w:themeColor="background1"/>
                                          <w:sz w:val="32"/>
                                          <w:szCs w:val="32"/>
                                        </w:rPr>
                                        <w:t xml:space="preserve">October </w:t>
                                      </w:r>
                                      <w:r w:rsidR="00CE56A7">
                                        <w:rPr>
                                          <w:color w:val="FFFFFF" w:themeColor="background1"/>
                                          <w:sz w:val="32"/>
                                          <w:szCs w:val="32"/>
                                        </w:rPr>
                                        <w:t>22</w:t>
                                      </w:r>
                                      <w:r w:rsidRPr="00FC028A">
                                        <w:rPr>
                                          <w:color w:val="FFFFFF" w:themeColor="background1"/>
                                          <w:sz w:val="32"/>
                                          <w:szCs w:val="32"/>
                                        </w:rPr>
                                        <w:t>, 2026</w:t>
                                      </w:r>
                                    </w:p>
                                  </w:tc>
                                </w:tr>
                              </w:tbl>
                              <w:p w14:paraId="00E6A65E" w14:textId="77777777" w:rsidR="0042279B" w:rsidRPr="00FC028A" w:rsidRDefault="0042279B">
                                <w:pPr>
                                  <w:rPr>
                                    <w:sz w:val="32"/>
                                    <w:szCs w:val="32"/>
                                  </w:rPr>
                                </w:pPr>
                              </w:p>
                            </w:tc>
                          </w:tr>
                        </w:tbl>
                        <w:p w14:paraId="4462120D" w14:textId="77777777" w:rsidR="0042279B" w:rsidRDefault="0042279B"/>
                      </w:txbxContent>
                    </v:textbox>
                    <w10:wrap anchorx="page" anchory="page"/>
                  </v:shape>
                </w:pict>
              </mc:Fallback>
            </mc:AlternateContent>
          </w:r>
        </w:p>
        <w:p w14:paraId="1CC023D2" w14:textId="1B242372" w:rsidR="000F52F4" w:rsidRDefault="00B71E78">
          <w:r>
            <w:rPr>
              <w:noProof/>
            </w:rPr>
            <w:drawing>
              <wp:anchor distT="0" distB="0" distL="114300" distR="114300" simplePos="0" relativeHeight="251656192" behindDoc="0" locked="0" layoutInCell="1" allowOverlap="1" wp14:anchorId="08F94663" wp14:editId="7DBC5597">
                <wp:simplePos x="0" y="0"/>
                <wp:positionH relativeFrom="margin">
                  <wp:posOffset>-462280</wp:posOffset>
                </wp:positionH>
                <wp:positionV relativeFrom="margin">
                  <wp:posOffset>5676265</wp:posOffset>
                </wp:positionV>
                <wp:extent cx="6825615" cy="2857500"/>
                <wp:effectExtent l="0" t="0" r="0" b="0"/>
                <wp:wrapSquare wrapText="bothSides"/>
                <wp:docPr id="140783593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7835939" name="Picture 4"/>
                        <pic:cNvPicPr>
                          <a:picLocks noChangeAspect="1" noChangeArrowheads="1"/>
                        </pic:cNvPicPr>
                      </pic:nvPicPr>
                      <pic:blipFill>
                        <a:blip r:embed="rId12" cstate="print">
                          <a:extLst>
                            <a:ext uri="{28A0092B-C50C-407E-A947-70E740481C1C}">
                              <a14:useLocalDpi xmlns:a14="http://schemas.microsoft.com/office/drawing/2010/main" val="0"/>
                            </a:ext>
                          </a:extLst>
                        </a:blip>
                        <a:stretch>
                          <a:fillRect/>
                        </a:stretch>
                      </pic:blipFill>
                      <pic:spPr bwMode="auto">
                        <a:xfrm>
                          <a:off x="0" y="0"/>
                          <a:ext cx="6825615" cy="28575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7F52B3">
            <w:rPr>
              <w:noProof/>
            </w:rPr>
            <mc:AlternateContent>
              <mc:Choice Requires="wps">
                <w:drawing>
                  <wp:anchor distT="0" distB="0" distL="114300" distR="114300" simplePos="0" relativeHeight="251657216" behindDoc="0" locked="0" layoutInCell="1" allowOverlap="1" wp14:anchorId="2C6A981C" wp14:editId="695F165A">
                    <wp:simplePos x="0" y="0"/>
                    <wp:positionH relativeFrom="column">
                      <wp:posOffset>-457200</wp:posOffset>
                    </wp:positionH>
                    <wp:positionV relativeFrom="paragraph">
                      <wp:posOffset>5196205</wp:posOffset>
                    </wp:positionV>
                    <wp:extent cx="6896100" cy="0"/>
                    <wp:effectExtent l="0" t="38100" r="38100" b="38100"/>
                    <wp:wrapSquare wrapText="bothSides"/>
                    <wp:docPr id="1898562313" name="Straight Connector 5"/>
                    <wp:cNvGraphicFramePr/>
                    <a:graphic xmlns:a="http://schemas.openxmlformats.org/drawingml/2006/main">
                      <a:graphicData uri="http://schemas.microsoft.com/office/word/2010/wordprocessingShape">
                        <wps:wsp>
                          <wps:cNvCnPr/>
                          <wps:spPr>
                            <a:xfrm>
                              <a:off x="0" y="0"/>
                              <a:ext cx="6896100" cy="0"/>
                            </a:xfrm>
                            <a:prstGeom prst="line">
                              <a:avLst/>
                            </a:prstGeom>
                            <a:ln w="76200">
                              <a:solidFill>
                                <a:schemeClr val="bg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1E6386BF" id="Straight Connector 5" o:spid="_x0000_s1026" style="position:absolute;z-index:25165721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36pt,409.15pt" to="507pt,409.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akTqvAEAAN4DAAAOAAAAZHJzL2Uyb0RvYy54bWysU02P2yAQvVfqf0DcN7b3kG6tOHvY1e6l&#10;alf9+AEEDzESMAho7Pz7Djh2Vm1VqVUvGJh5jzdvxrv7yRp2ghA1uo43m5ozcBJ77Y4d//b16eaO&#10;s5iE64VBBx0/Q+T3+7dvdqNv4RYHND0ERiQutqPv+JCSb6sqygGsiBv04CioMFiR6BiOVR/ESOzW&#10;VLd1va1GDL0PKCFGun2cg3xf+JUCmT4pFSEx03HSlsoaynrIa7XfifYYhB+0vMgQ/6DCCu3o0ZXq&#10;USTBvgf9C5XVMmBElTYSbYVKaQmlBqqmqX+q5ssgPJRayJzoV5vi/6OVH08P7iWQDaOPbfQvIVcx&#10;qWDzl/SxqZh1Xs2CKTFJl9u799umJk/lEquuQB9iega0LG86brTLdYhWnD7ERI9R6pKSr41jY8ff&#10;bamjJS2i0f2TNiYHyyzAgwnsJKiLh2OTu0YMr7LoZBxdXosou3Q2MPN/BsV0T7Kb+YE8X1dOISW4&#10;tPAaR9kZpkjBCrwo+xPwkp+hUGbvb8AroryMLq1gqx2G38lO0yJZzfmLA3Pd2YID9ufS3mINDVFx&#10;7jLweUpfnwv8+lvufwAAAP//AwBQSwMEFAAGAAgAAAAhAFbmTpjhAAAADAEAAA8AAABkcnMvZG93&#10;bnJldi54bWxMj0FLw0AQhe+C/2EZwYu0u6miIWZTVBDUg2Ar1uMmOybR7GyanbTx37sFQY/z5vHe&#10;9/Ll5DqxwyG0njQkcwUCqfK2pVrD6/p+loIIbMiazhNq+MYAy+L4KDeZ9Xt6wd2KaxFDKGRGQ8Pc&#10;Z1KGqkFnwtz3SPH34QdnOJ5DLe1g9jHcdXKh1KV0pqXY0Jge7xqsvlaj0/D2vn18Ltep5dvPh3F8&#10;Otts1Ya0Pj2Zbq5BME78Z4YDfkSHIjKVfiQbRKdhdrWIW1hDmqTnIA4OlVxEqfyVZJHL/yOKHwAA&#10;AP//AwBQSwECLQAUAAYACAAAACEAtoM4kv4AAADhAQAAEwAAAAAAAAAAAAAAAAAAAAAAW0NvbnRl&#10;bnRfVHlwZXNdLnhtbFBLAQItABQABgAIAAAAIQA4/SH/1gAAAJQBAAALAAAAAAAAAAAAAAAAAC8B&#10;AABfcmVscy8ucmVsc1BLAQItABQABgAIAAAAIQBnakTqvAEAAN4DAAAOAAAAAAAAAAAAAAAAAC4C&#10;AABkcnMvZTJvRG9jLnhtbFBLAQItABQABgAIAAAAIQBW5k6Y4QAAAAwBAAAPAAAAAAAAAAAAAAAA&#10;ABYEAABkcnMvZG93bnJldi54bWxQSwUGAAAAAAQABADzAAAAJAUAAAAA&#10;" strokecolor="white [3212]" strokeweight="6pt">
                    <v:stroke joinstyle="miter"/>
                    <w10:wrap type="square"/>
                  </v:line>
                </w:pict>
              </mc:Fallback>
            </mc:AlternateContent>
          </w:r>
          <w:r>
            <w:t xml:space="preserve"> </w:t>
          </w:r>
          <w:r w:rsidR="0042279B">
            <w:br w:type="page"/>
          </w:r>
        </w:p>
      </w:sdtContent>
    </w:sdt>
    <w:sdt>
      <w:sdtPr>
        <w:rPr>
          <w:rFonts w:asciiTheme="minorHAnsi" w:eastAsiaTheme="minorHAnsi" w:hAnsiTheme="minorHAnsi" w:cstheme="minorBidi"/>
          <w:color w:val="auto"/>
          <w:kern w:val="2"/>
          <w:sz w:val="24"/>
          <w:szCs w:val="24"/>
          <w14:ligatures w14:val="standardContextual"/>
        </w:rPr>
        <w:id w:val="-2010206818"/>
        <w:docPartObj>
          <w:docPartGallery w:val="Table of Contents"/>
          <w:docPartUnique/>
        </w:docPartObj>
      </w:sdtPr>
      <w:sdtEndPr>
        <w:rPr>
          <w:b/>
          <w:bCs/>
          <w:noProof/>
        </w:rPr>
      </w:sdtEndPr>
      <w:sdtContent>
        <w:p w14:paraId="2B1EBBAF" w14:textId="280DC1E0" w:rsidR="00F637CB" w:rsidRDefault="00F637CB">
          <w:pPr>
            <w:pStyle w:val="TOCHeading"/>
          </w:pPr>
          <w:r>
            <w:t>Contents</w:t>
          </w:r>
        </w:p>
        <w:p w14:paraId="5CDB734E" w14:textId="17F33001" w:rsidR="00EC29BD" w:rsidRDefault="002C76F3">
          <w:pPr>
            <w:pStyle w:val="TOC1"/>
            <w:tabs>
              <w:tab w:val="right" w:leader="dot" w:pos="9350"/>
            </w:tabs>
            <w:rPr>
              <w:rFonts w:eastAsiaTheme="minorEastAsia"/>
              <w:noProof/>
            </w:rPr>
          </w:pPr>
          <w:r>
            <w:fldChar w:fldCharType="begin"/>
          </w:r>
          <w:r>
            <w:instrText xml:space="preserve"> TOC \o "1-2" \h \z \u </w:instrText>
          </w:r>
          <w:r>
            <w:fldChar w:fldCharType="separate"/>
          </w:r>
          <w:hyperlink w:anchor="_Toc243575996" w:history="1">
            <w:r w:rsidR="00EC29BD" w:rsidRPr="006F3183">
              <w:rPr>
                <w:rStyle w:val="Hyperlink"/>
                <w:noProof/>
              </w:rPr>
              <w:t>Chapter 1. Introduction</w:t>
            </w:r>
            <w:r w:rsidR="00EC29BD">
              <w:rPr>
                <w:noProof/>
                <w:webHidden/>
              </w:rPr>
              <w:tab/>
            </w:r>
            <w:r w:rsidR="00EC29BD">
              <w:rPr>
                <w:noProof/>
                <w:webHidden/>
              </w:rPr>
              <w:fldChar w:fldCharType="begin"/>
            </w:r>
            <w:r w:rsidR="00EC29BD">
              <w:rPr>
                <w:noProof/>
                <w:webHidden/>
              </w:rPr>
              <w:instrText xml:space="preserve"> PAGEREF _Toc243575996 \h </w:instrText>
            </w:r>
            <w:r w:rsidR="00EC29BD">
              <w:rPr>
                <w:noProof/>
                <w:webHidden/>
              </w:rPr>
            </w:r>
            <w:r w:rsidR="00EC29BD">
              <w:rPr>
                <w:noProof/>
                <w:webHidden/>
              </w:rPr>
              <w:fldChar w:fldCharType="separate"/>
            </w:r>
            <w:r w:rsidR="00EC29BD">
              <w:rPr>
                <w:noProof/>
                <w:webHidden/>
              </w:rPr>
              <w:t>3</w:t>
            </w:r>
            <w:r w:rsidR="00EC29BD">
              <w:rPr>
                <w:noProof/>
                <w:webHidden/>
              </w:rPr>
              <w:fldChar w:fldCharType="end"/>
            </w:r>
          </w:hyperlink>
        </w:p>
        <w:p w14:paraId="69E36867" w14:textId="0376805A" w:rsidR="00EC29BD" w:rsidRDefault="00EC29BD">
          <w:pPr>
            <w:pStyle w:val="TOC2"/>
            <w:tabs>
              <w:tab w:val="right" w:leader="dot" w:pos="9350"/>
            </w:tabs>
            <w:rPr>
              <w:rFonts w:eastAsiaTheme="minorEastAsia"/>
              <w:noProof/>
            </w:rPr>
          </w:pPr>
          <w:hyperlink w:anchor="_Toc243575997" w:history="1">
            <w:r w:rsidRPr="006F3183">
              <w:rPr>
                <w:rStyle w:val="Hyperlink"/>
                <w:noProof/>
              </w:rPr>
              <w:t>About the Chesapeake Bay Program</w:t>
            </w:r>
            <w:r>
              <w:rPr>
                <w:noProof/>
                <w:webHidden/>
              </w:rPr>
              <w:tab/>
            </w:r>
            <w:r>
              <w:rPr>
                <w:noProof/>
                <w:webHidden/>
              </w:rPr>
              <w:fldChar w:fldCharType="begin"/>
            </w:r>
            <w:r>
              <w:rPr>
                <w:noProof/>
                <w:webHidden/>
              </w:rPr>
              <w:instrText xml:space="preserve"> PAGEREF _Toc243575997 \h </w:instrText>
            </w:r>
            <w:r>
              <w:rPr>
                <w:noProof/>
                <w:webHidden/>
              </w:rPr>
            </w:r>
            <w:r>
              <w:rPr>
                <w:noProof/>
                <w:webHidden/>
              </w:rPr>
              <w:fldChar w:fldCharType="separate"/>
            </w:r>
            <w:r>
              <w:rPr>
                <w:noProof/>
                <w:webHidden/>
              </w:rPr>
              <w:t>4</w:t>
            </w:r>
            <w:r>
              <w:rPr>
                <w:noProof/>
                <w:webHidden/>
              </w:rPr>
              <w:fldChar w:fldCharType="end"/>
            </w:r>
          </w:hyperlink>
        </w:p>
        <w:p w14:paraId="542914ED" w14:textId="0DB11D99" w:rsidR="00EC29BD" w:rsidRDefault="00EC29BD">
          <w:pPr>
            <w:pStyle w:val="TOC2"/>
            <w:tabs>
              <w:tab w:val="right" w:leader="dot" w:pos="9350"/>
            </w:tabs>
            <w:rPr>
              <w:rFonts w:eastAsiaTheme="minorEastAsia"/>
              <w:noProof/>
            </w:rPr>
          </w:pPr>
          <w:hyperlink w:anchor="_Toc243575998" w:history="1">
            <w:r w:rsidRPr="006F3183">
              <w:rPr>
                <w:rStyle w:val="Hyperlink"/>
                <w:noProof/>
              </w:rPr>
              <w:t>Documents Guiding CBP Work</w:t>
            </w:r>
            <w:r>
              <w:rPr>
                <w:noProof/>
                <w:webHidden/>
              </w:rPr>
              <w:tab/>
            </w:r>
            <w:r>
              <w:rPr>
                <w:noProof/>
                <w:webHidden/>
              </w:rPr>
              <w:fldChar w:fldCharType="begin"/>
            </w:r>
            <w:r>
              <w:rPr>
                <w:noProof/>
                <w:webHidden/>
              </w:rPr>
              <w:instrText xml:space="preserve"> PAGEREF _Toc243575998 \h </w:instrText>
            </w:r>
            <w:r>
              <w:rPr>
                <w:noProof/>
                <w:webHidden/>
              </w:rPr>
            </w:r>
            <w:r>
              <w:rPr>
                <w:noProof/>
                <w:webHidden/>
              </w:rPr>
              <w:fldChar w:fldCharType="separate"/>
            </w:r>
            <w:r>
              <w:rPr>
                <w:noProof/>
                <w:webHidden/>
              </w:rPr>
              <w:t>4</w:t>
            </w:r>
            <w:r>
              <w:rPr>
                <w:noProof/>
                <w:webHidden/>
              </w:rPr>
              <w:fldChar w:fldCharType="end"/>
            </w:r>
          </w:hyperlink>
        </w:p>
        <w:p w14:paraId="4714BC50" w14:textId="6487E854" w:rsidR="00EC29BD" w:rsidRDefault="00EC29BD">
          <w:pPr>
            <w:pStyle w:val="TOC2"/>
            <w:tabs>
              <w:tab w:val="right" w:leader="dot" w:pos="9350"/>
            </w:tabs>
            <w:rPr>
              <w:rFonts w:eastAsiaTheme="minorEastAsia"/>
              <w:noProof/>
            </w:rPr>
          </w:pPr>
          <w:hyperlink w:anchor="_Toc243575999" w:history="1">
            <w:r w:rsidRPr="006F3183">
              <w:rPr>
                <w:rStyle w:val="Hyperlink"/>
                <w:noProof/>
              </w:rPr>
              <w:t>Structure of the Strategic Plan</w:t>
            </w:r>
            <w:r>
              <w:rPr>
                <w:noProof/>
                <w:webHidden/>
              </w:rPr>
              <w:tab/>
            </w:r>
            <w:r>
              <w:rPr>
                <w:noProof/>
                <w:webHidden/>
              </w:rPr>
              <w:fldChar w:fldCharType="begin"/>
            </w:r>
            <w:r>
              <w:rPr>
                <w:noProof/>
                <w:webHidden/>
              </w:rPr>
              <w:instrText xml:space="preserve"> PAGEREF _Toc243575999 \h </w:instrText>
            </w:r>
            <w:r>
              <w:rPr>
                <w:noProof/>
                <w:webHidden/>
              </w:rPr>
            </w:r>
            <w:r>
              <w:rPr>
                <w:noProof/>
                <w:webHidden/>
              </w:rPr>
              <w:fldChar w:fldCharType="separate"/>
            </w:r>
            <w:r>
              <w:rPr>
                <w:noProof/>
                <w:webHidden/>
              </w:rPr>
              <w:t>5</w:t>
            </w:r>
            <w:r>
              <w:rPr>
                <w:noProof/>
                <w:webHidden/>
              </w:rPr>
              <w:fldChar w:fldCharType="end"/>
            </w:r>
          </w:hyperlink>
        </w:p>
        <w:p w14:paraId="01891857" w14:textId="1A7064A4" w:rsidR="00EC29BD" w:rsidRDefault="00EC29BD">
          <w:pPr>
            <w:pStyle w:val="TOC2"/>
            <w:tabs>
              <w:tab w:val="right" w:leader="dot" w:pos="9350"/>
            </w:tabs>
            <w:rPr>
              <w:rFonts w:eastAsiaTheme="minorEastAsia"/>
              <w:noProof/>
            </w:rPr>
          </w:pPr>
          <w:hyperlink w:anchor="_Toc243576000" w:history="1">
            <w:r w:rsidRPr="006F3183">
              <w:rPr>
                <w:rStyle w:val="Hyperlink"/>
                <w:noProof/>
              </w:rPr>
              <w:t>Strategic Plan Development and Participation in Implementation</w:t>
            </w:r>
            <w:r>
              <w:rPr>
                <w:noProof/>
                <w:webHidden/>
              </w:rPr>
              <w:tab/>
            </w:r>
            <w:r>
              <w:rPr>
                <w:noProof/>
                <w:webHidden/>
              </w:rPr>
              <w:fldChar w:fldCharType="begin"/>
            </w:r>
            <w:r>
              <w:rPr>
                <w:noProof/>
                <w:webHidden/>
              </w:rPr>
              <w:instrText xml:space="preserve"> PAGEREF _Toc243576000 \h </w:instrText>
            </w:r>
            <w:r>
              <w:rPr>
                <w:noProof/>
                <w:webHidden/>
              </w:rPr>
            </w:r>
            <w:r>
              <w:rPr>
                <w:noProof/>
                <w:webHidden/>
              </w:rPr>
              <w:fldChar w:fldCharType="separate"/>
            </w:r>
            <w:r>
              <w:rPr>
                <w:noProof/>
                <w:webHidden/>
              </w:rPr>
              <w:t>6</w:t>
            </w:r>
            <w:r>
              <w:rPr>
                <w:noProof/>
                <w:webHidden/>
              </w:rPr>
              <w:fldChar w:fldCharType="end"/>
            </w:r>
          </w:hyperlink>
        </w:p>
        <w:p w14:paraId="03777BD4" w14:textId="5C2A0C3C" w:rsidR="00EC29BD" w:rsidRDefault="00EC29BD">
          <w:pPr>
            <w:pStyle w:val="TOC1"/>
            <w:tabs>
              <w:tab w:val="right" w:leader="dot" w:pos="9350"/>
            </w:tabs>
            <w:rPr>
              <w:rFonts w:eastAsiaTheme="minorEastAsia"/>
              <w:noProof/>
            </w:rPr>
          </w:pPr>
          <w:hyperlink w:anchor="_Toc243576001" w:history="1">
            <w:r w:rsidRPr="006F3183">
              <w:rPr>
                <w:rStyle w:val="Hyperlink"/>
                <w:noProof/>
              </w:rPr>
              <w:t>Chapter 2. Accountability and Adaptive Management</w:t>
            </w:r>
            <w:r>
              <w:rPr>
                <w:noProof/>
                <w:webHidden/>
              </w:rPr>
              <w:tab/>
            </w:r>
            <w:r>
              <w:rPr>
                <w:noProof/>
                <w:webHidden/>
              </w:rPr>
              <w:fldChar w:fldCharType="begin"/>
            </w:r>
            <w:r>
              <w:rPr>
                <w:noProof/>
                <w:webHidden/>
              </w:rPr>
              <w:instrText xml:space="preserve"> PAGEREF _Toc243576001 \h </w:instrText>
            </w:r>
            <w:r>
              <w:rPr>
                <w:noProof/>
                <w:webHidden/>
              </w:rPr>
            </w:r>
            <w:r>
              <w:rPr>
                <w:noProof/>
                <w:webHidden/>
              </w:rPr>
              <w:fldChar w:fldCharType="separate"/>
            </w:r>
            <w:r>
              <w:rPr>
                <w:noProof/>
                <w:webHidden/>
              </w:rPr>
              <w:t>8</w:t>
            </w:r>
            <w:r>
              <w:rPr>
                <w:noProof/>
                <w:webHidden/>
              </w:rPr>
              <w:fldChar w:fldCharType="end"/>
            </w:r>
          </w:hyperlink>
        </w:p>
        <w:p w14:paraId="19D62CAA" w14:textId="0CE07A40" w:rsidR="00EC29BD" w:rsidRDefault="00EC29BD">
          <w:pPr>
            <w:pStyle w:val="TOC2"/>
            <w:tabs>
              <w:tab w:val="right" w:leader="dot" w:pos="9350"/>
            </w:tabs>
            <w:rPr>
              <w:rFonts w:eastAsiaTheme="minorEastAsia"/>
              <w:noProof/>
            </w:rPr>
          </w:pPr>
          <w:hyperlink w:anchor="_Toc243576002" w:history="1">
            <w:r w:rsidRPr="006F3183">
              <w:rPr>
                <w:rStyle w:val="Hyperlink"/>
                <w:noProof/>
              </w:rPr>
              <w:t>Chesapeake Bay Program Accountability and Adaptive Management</w:t>
            </w:r>
            <w:r>
              <w:rPr>
                <w:noProof/>
                <w:webHidden/>
              </w:rPr>
              <w:tab/>
            </w:r>
            <w:r>
              <w:rPr>
                <w:noProof/>
                <w:webHidden/>
              </w:rPr>
              <w:fldChar w:fldCharType="begin"/>
            </w:r>
            <w:r>
              <w:rPr>
                <w:noProof/>
                <w:webHidden/>
              </w:rPr>
              <w:instrText xml:space="preserve"> PAGEREF _Toc243576002 \h </w:instrText>
            </w:r>
            <w:r>
              <w:rPr>
                <w:noProof/>
                <w:webHidden/>
              </w:rPr>
            </w:r>
            <w:r>
              <w:rPr>
                <w:noProof/>
                <w:webHidden/>
              </w:rPr>
              <w:fldChar w:fldCharType="separate"/>
            </w:r>
            <w:r>
              <w:rPr>
                <w:noProof/>
                <w:webHidden/>
              </w:rPr>
              <w:t>9</w:t>
            </w:r>
            <w:r>
              <w:rPr>
                <w:noProof/>
                <w:webHidden/>
              </w:rPr>
              <w:fldChar w:fldCharType="end"/>
            </w:r>
          </w:hyperlink>
        </w:p>
        <w:p w14:paraId="487C4105" w14:textId="1F66C809" w:rsidR="00EC29BD" w:rsidRDefault="00EC29BD">
          <w:pPr>
            <w:pStyle w:val="TOC2"/>
            <w:tabs>
              <w:tab w:val="right" w:leader="dot" w:pos="9350"/>
            </w:tabs>
            <w:rPr>
              <w:rFonts w:eastAsiaTheme="minorEastAsia"/>
              <w:noProof/>
            </w:rPr>
          </w:pPr>
          <w:hyperlink w:anchor="_Toc243576003" w:history="1">
            <w:r w:rsidRPr="006F3183">
              <w:rPr>
                <w:rStyle w:val="Hyperlink"/>
                <w:noProof/>
              </w:rPr>
              <w:t>Monitoring, Assessing, and Reporting Progress</w:t>
            </w:r>
            <w:r>
              <w:rPr>
                <w:noProof/>
                <w:webHidden/>
              </w:rPr>
              <w:tab/>
            </w:r>
            <w:r>
              <w:rPr>
                <w:noProof/>
                <w:webHidden/>
              </w:rPr>
              <w:fldChar w:fldCharType="begin"/>
            </w:r>
            <w:r>
              <w:rPr>
                <w:noProof/>
                <w:webHidden/>
              </w:rPr>
              <w:instrText xml:space="preserve"> PAGEREF _Toc243576003 \h </w:instrText>
            </w:r>
            <w:r>
              <w:rPr>
                <w:noProof/>
                <w:webHidden/>
              </w:rPr>
            </w:r>
            <w:r>
              <w:rPr>
                <w:noProof/>
                <w:webHidden/>
              </w:rPr>
              <w:fldChar w:fldCharType="separate"/>
            </w:r>
            <w:r>
              <w:rPr>
                <w:noProof/>
                <w:webHidden/>
              </w:rPr>
              <w:t>11</w:t>
            </w:r>
            <w:r>
              <w:rPr>
                <w:noProof/>
                <w:webHidden/>
              </w:rPr>
              <w:fldChar w:fldCharType="end"/>
            </w:r>
          </w:hyperlink>
        </w:p>
        <w:p w14:paraId="61D72D6B" w14:textId="4888FC7D" w:rsidR="00EC29BD" w:rsidRDefault="00EC29BD">
          <w:pPr>
            <w:pStyle w:val="TOC2"/>
            <w:tabs>
              <w:tab w:val="right" w:leader="dot" w:pos="9350"/>
            </w:tabs>
            <w:rPr>
              <w:rFonts w:eastAsiaTheme="minorEastAsia"/>
              <w:noProof/>
            </w:rPr>
          </w:pPr>
          <w:hyperlink w:anchor="_Toc243576004" w:history="1">
            <w:r w:rsidRPr="006F3183">
              <w:rPr>
                <w:rStyle w:val="Hyperlink"/>
                <w:noProof/>
              </w:rPr>
              <w:t>Transparency and Future Public Feedback</w:t>
            </w:r>
            <w:r>
              <w:rPr>
                <w:noProof/>
                <w:webHidden/>
              </w:rPr>
              <w:tab/>
            </w:r>
            <w:r>
              <w:rPr>
                <w:noProof/>
                <w:webHidden/>
              </w:rPr>
              <w:fldChar w:fldCharType="begin"/>
            </w:r>
            <w:r>
              <w:rPr>
                <w:noProof/>
                <w:webHidden/>
              </w:rPr>
              <w:instrText xml:space="preserve"> PAGEREF _Toc243576004 \h </w:instrText>
            </w:r>
            <w:r>
              <w:rPr>
                <w:noProof/>
                <w:webHidden/>
              </w:rPr>
            </w:r>
            <w:r>
              <w:rPr>
                <w:noProof/>
                <w:webHidden/>
              </w:rPr>
              <w:fldChar w:fldCharType="separate"/>
            </w:r>
            <w:r>
              <w:rPr>
                <w:noProof/>
                <w:webHidden/>
              </w:rPr>
              <w:t>12</w:t>
            </w:r>
            <w:r>
              <w:rPr>
                <w:noProof/>
                <w:webHidden/>
              </w:rPr>
              <w:fldChar w:fldCharType="end"/>
            </w:r>
          </w:hyperlink>
        </w:p>
        <w:p w14:paraId="16F654AA" w14:textId="3CDA81DB" w:rsidR="00EC29BD" w:rsidRDefault="00EC29BD">
          <w:pPr>
            <w:pStyle w:val="TOC1"/>
            <w:tabs>
              <w:tab w:val="right" w:leader="dot" w:pos="9350"/>
            </w:tabs>
            <w:rPr>
              <w:rFonts w:eastAsiaTheme="minorEastAsia"/>
              <w:noProof/>
            </w:rPr>
          </w:pPr>
          <w:hyperlink w:anchor="_Toc243576005" w:history="1">
            <w:r w:rsidRPr="006F3183">
              <w:rPr>
                <w:rStyle w:val="Hyperlink"/>
                <w:noProof/>
              </w:rPr>
              <w:t>Chapter 3. Management Strategies for Goal 1: Thriving Habitat, Fisheries and Wildlife</w:t>
            </w:r>
            <w:r>
              <w:rPr>
                <w:noProof/>
                <w:webHidden/>
              </w:rPr>
              <w:tab/>
            </w:r>
            <w:r>
              <w:rPr>
                <w:noProof/>
                <w:webHidden/>
              </w:rPr>
              <w:fldChar w:fldCharType="begin"/>
            </w:r>
            <w:r>
              <w:rPr>
                <w:noProof/>
                <w:webHidden/>
              </w:rPr>
              <w:instrText xml:space="preserve"> PAGEREF _Toc243576005 \h </w:instrText>
            </w:r>
            <w:r>
              <w:rPr>
                <w:noProof/>
                <w:webHidden/>
              </w:rPr>
            </w:r>
            <w:r>
              <w:rPr>
                <w:noProof/>
                <w:webHidden/>
              </w:rPr>
              <w:fldChar w:fldCharType="separate"/>
            </w:r>
            <w:r>
              <w:rPr>
                <w:noProof/>
                <w:webHidden/>
              </w:rPr>
              <w:t>14</w:t>
            </w:r>
            <w:r>
              <w:rPr>
                <w:noProof/>
                <w:webHidden/>
              </w:rPr>
              <w:fldChar w:fldCharType="end"/>
            </w:r>
          </w:hyperlink>
        </w:p>
        <w:p w14:paraId="031ABBBA" w14:textId="1AFB360E" w:rsidR="00EC29BD" w:rsidRDefault="00EC29BD">
          <w:pPr>
            <w:pStyle w:val="TOC2"/>
            <w:tabs>
              <w:tab w:val="right" w:leader="dot" w:pos="9350"/>
            </w:tabs>
            <w:rPr>
              <w:rFonts w:eastAsiaTheme="minorEastAsia"/>
              <w:noProof/>
            </w:rPr>
          </w:pPr>
          <w:hyperlink w:anchor="_Toc243576006" w:history="1">
            <w:r w:rsidRPr="006F3183">
              <w:rPr>
                <w:rStyle w:val="Hyperlink"/>
                <w:noProof/>
              </w:rPr>
              <w:t>Thriving Habitat, Fisheries, and Wildlife Goal</w:t>
            </w:r>
            <w:r>
              <w:rPr>
                <w:noProof/>
                <w:webHidden/>
              </w:rPr>
              <w:tab/>
            </w:r>
            <w:r>
              <w:rPr>
                <w:noProof/>
                <w:webHidden/>
              </w:rPr>
              <w:fldChar w:fldCharType="begin"/>
            </w:r>
            <w:r>
              <w:rPr>
                <w:noProof/>
                <w:webHidden/>
              </w:rPr>
              <w:instrText xml:space="preserve"> PAGEREF _Toc243576006 \h </w:instrText>
            </w:r>
            <w:r>
              <w:rPr>
                <w:noProof/>
                <w:webHidden/>
              </w:rPr>
            </w:r>
            <w:r>
              <w:rPr>
                <w:noProof/>
                <w:webHidden/>
              </w:rPr>
              <w:fldChar w:fldCharType="separate"/>
            </w:r>
            <w:r>
              <w:rPr>
                <w:noProof/>
                <w:webHidden/>
              </w:rPr>
              <w:t>15</w:t>
            </w:r>
            <w:r>
              <w:rPr>
                <w:noProof/>
                <w:webHidden/>
              </w:rPr>
              <w:fldChar w:fldCharType="end"/>
            </w:r>
          </w:hyperlink>
        </w:p>
        <w:p w14:paraId="33A08A5D" w14:textId="148C4977" w:rsidR="00EC29BD" w:rsidRDefault="00EC29BD">
          <w:pPr>
            <w:pStyle w:val="TOC2"/>
            <w:tabs>
              <w:tab w:val="right" w:leader="dot" w:pos="9350"/>
            </w:tabs>
            <w:rPr>
              <w:rFonts w:eastAsiaTheme="minorEastAsia"/>
              <w:noProof/>
            </w:rPr>
          </w:pPr>
          <w:hyperlink w:anchor="_Toc243576007" w:history="1">
            <w:r w:rsidRPr="006F3183">
              <w:rPr>
                <w:rStyle w:val="Hyperlink"/>
                <w:noProof/>
              </w:rPr>
              <w:t>Blue Crabs Outcome</w:t>
            </w:r>
            <w:r>
              <w:rPr>
                <w:noProof/>
                <w:webHidden/>
              </w:rPr>
              <w:tab/>
            </w:r>
            <w:r>
              <w:rPr>
                <w:noProof/>
                <w:webHidden/>
              </w:rPr>
              <w:fldChar w:fldCharType="begin"/>
            </w:r>
            <w:r>
              <w:rPr>
                <w:noProof/>
                <w:webHidden/>
              </w:rPr>
              <w:instrText xml:space="preserve"> PAGEREF _Toc243576007 \h </w:instrText>
            </w:r>
            <w:r>
              <w:rPr>
                <w:noProof/>
                <w:webHidden/>
              </w:rPr>
            </w:r>
            <w:r>
              <w:rPr>
                <w:noProof/>
                <w:webHidden/>
              </w:rPr>
              <w:fldChar w:fldCharType="separate"/>
            </w:r>
            <w:r>
              <w:rPr>
                <w:noProof/>
                <w:webHidden/>
              </w:rPr>
              <w:t>19</w:t>
            </w:r>
            <w:r>
              <w:rPr>
                <w:noProof/>
                <w:webHidden/>
              </w:rPr>
              <w:fldChar w:fldCharType="end"/>
            </w:r>
          </w:hyperlink>
        </w:p>
        <w:p w14:paraId="30E8E9AE" w14:textId="2C22C044" w:rsidR="00EC29BD" w:rsidRDefault="00EC29BD">
          <w:pPr>
            <w:pStyle w:val="TOC2"/>
            <w:tabs>
              <w:tab w:val="right" w:leader="dot" w:pos="9350"/>
            </w:tabs>
            <w:rPr>
              <w:rFonts w:eastAsiaTheme="minorEastAsia"/>
              <w:noProof/>
            </w:rPr>
          </w:pPr>
          <w:hyperlink w:anchor="_Toc243576008" w:history="1">
            <w:r w:rsidRPr="006F3183">
              <w:rPr>
                <w:rStyle w:val="Hyperlink"/>
                <w:noProof/>
              </w:rPr>
              <w:t>Brook Trout Outcome</w:t>
            </w:r>
            <w:r>
              <w:rPr>
                <w:noProof/>
                <w:webHidden/>
              </w:rPr>
              <w:tab/>
            </w:r>
            <w:r>
              <w:rPr>
                <w:noProof/>
                <w:webHidden/>
              </w:rPr>
              <w:fldChar w:fldCharType="begin"/>
            </w:r>
            <w:r>
              <w:rPr>
                <w:noProof/>
                <w:webHidden/>
              </w:rPr>
              <w:instrText xml:space="preserve"> PAGEREF _Toc243576008 \h </w:instrText>
            </w:r>
            <w:r>
              <w:rPr>
                <w:noProof/>
                <w:webHidden/>
              </w:rPr>
            </w:r>
            <w:r>
              <w:rPr>
                <w:noProof/>
                <w:webHidden/>
              </w:rPr>
              <w:fldChar w:fldCharType="separate"/>
            </w:r>
            <w:r>
              <w:rPr>
                <w:noProof/>
                <w:webHidden/>
              </w:rPr>
              <w:t>23</w:t>
            </w:r>
            <w:r>
              <w:rPr>
                <w:noProof/>
                <w:webHidden/>
              </w:rPr>
              <w:fldChar w:fldCharType="end"/>
            </w:r>
          </w:hyperlink>
        </w:p>
        <w:p w14:paraId="72598529" w14:textId="6CD70A3C" w:rsidR="00EC29BD" w:rsidRDefault="00EC29BD">
          <w:pPr>
            <w:pStyle w:val="TOC2"/>
            <w:tabs>
              <w:tab w:val="right" w:leader="dot" w:pos="9350"/>
            </w:tabs>
            <w:rPr>
              <w:rFonts w:eastAsiaTheme="minorEastAsia"/>
              <w:noProof/>
            </w:rPr>
          </w:pPr>
          <w:hyperlink w:anchor="_Toc243576009" w:history="1">
            <w:r w:rsidRPr="006F3183">
              <w:rPr>
                <w:rStyle w:val="Hyperlink"/>
                <w:noProof/>
              </w:rPr>
              <w:t>Fish Habitat Outcome</w:t>
            </w:r>
            <w:r>
              <w:rPr>
                <w:noProof/>
                <w:webHidden/>
              </w:rPr>
              <w:tab/>
            </w:r>
            <w:r>
              <w:rPr>
                <w:noProof/>
                <w:webHidden/>
              </w:rPr>
              <w:fldChar w:fldCharType="begin"/>
            </w:r>
            <w:r>
              <w:rPr>
                <w:noProof/>
                <w:webHidden/>
              </w:rPr>
              <w:instrText xml:space="preserve"> PAGEREF _Toc243576009 \h </w:instrText>
            </w:r>
            <w:r>
              <w:rPr>
                <w:noProof/>
                <w:webHidden/>
              </w:rPr>
            </w:r>
            <w:r>
              <w:rPr>
                <w:noProof/>
                <w:webHidden/>
              </w:rPr>
              <w:fldChar w:fldCharType="separate"/>
            </w:r>
            <w:r>
              <w:rPr>
                <w:noProof/>
                <w:webHidden/>
              </w:rPr>
              <w:t>29</w:t>
            </w:r>
            <w:r>
              <w:rPr>
                <w:noProof/>
                <w:webHidden/>
              </w:rPr>
              <w:fldChar w:fldCharType="end"/>
            </w:r>
          </w:hyperlink>
        </w:p>
        <w:p w14:paraId="6F5664A3" w14:textId="6147C525" w:rsidR="00EC29BD" w:rsidRDefault="00EC29BD">
          <w:pPr>
            <w:pStyle w:val="TOC2"/>
            <w:tabs>
              <w:tab w:val="right" w:leader="dot" w:pos="9350"/>
            </w:tabs>
            <w:rPr>
              <w:rFonts w:eastAsiaTheme="minorEastAsia"/>
              <w:noProof/>
            </w:rPr>
          </w:pPr>
          <w:hyperlink w:anchor="_Toc243576010" w:history="1">
            <w:r w:rsidRPr="006F3183">
              <w:rPr>
                <w:rStyle w:val="Hyperlink"/>
                <w:noProof/>
              </w:rPr>
              <w:t>Fish Passage Outcome</w:t>
            </w:r>
            <w:r>
              <w:rPr>
                <w:noProof/>
                <w:webHidden/>
              </w:rPr>
              <w:tab/>
            </w:r>
            <w:r>
              <w:rPr>
                <w:noProof/>
                <w:webHidden/>
              </w:rPr>
              <w:fldChar w:fldCharType="begin"/>
            </w:r>
            <w:r>
              <w:rPr>
                <w:noProof/>
                <w:webHidden/>
              </w:rPr>
              <w:instrText xml:space="preserve"> PAGEREF _Toc243576010 \h </w:instrText>
            </w:r>
            <w:r>
              <w:rPr>
                <w:noProof/>
                <w:webHidden/>
              </w:rPr>
            </w:r>
            <w:r>
              <w:rPr>
                <w:noProof/>
                <w:webHidden/>
              </w:rPr>
              <w:fldChar w:fldCharType="separate"/>
            </w:r>
            <w:r>
              <w:rPr>
                <w:noProof/>
                <w:webHidden/>
              </w:rPr>
              <w:t>35</w:t>
            </w:r>
            <w:r>
              <w:rPr>
                <w:noProof/>
                <w:webHidden/>
              </w:rPr>
              <w:fldChar w:fldCharType="end"/>
            </w:r>
          </w:hyperlink>
        </w:p>
        <w:p w14:paraId="605FAD09" w14:textId="062FC714" w:rsidR="00EC29BD" w:rsidRDefault="00EC29BD">
          <w:pPr>
            <w:pStyle w:val="TOC2"/>
            <w:tabs>
              <w:tab w:val="right" w:leader="dot" w:pos="9350"/>
            </w:tabs>
            <w:rPr>
              <w:rFonts w:eastAsiaTheme="minorEastAsia"/>
              <w:noProof/>
            </w:rPr>
          </w:pPr>
          <w:hyperlink w:anchor="_Toc243576011" w:history="1">
            <w:r w:rsidRPr="006F3183">
              <w:rPr>
                <w:rStyle w:val="Hyperlink"/>
                <w:noProof/>
              </w:rPr>
              <w:t>Oysters Outcome</w:t>
            </w:r>
            <w:r>
              <w:rPr>
                <w:noProof/>
                <w:webHidden/>
              </w:rPr>
              <w:tab/>
            </w:r>
            <w:r>
              <w:rPr>
                <w:noProof/>
                <w:webHidden/>
              </w:rPr>
              <w:fldChar w:fldCharType="begin"/>
            </w:r>
            <w:r>
              <w:rPr>
                <w:noProof/>
                <w:webHidden/>
              </w:rPr>
              <w:instrText xml:space="preserve"> PAGEREF _Toc243576011 \h </w:instrText>
            </w:r>
            <w:r>
              <w:rPr>
                <w:noProof/>
                <w:webHidden/>
              </w:rPr>
            </w:r>
            <w:r>
              <w:rPr>
                <w:noProof/>
                <w:webHidden/>
              </w:rPr>
              <w:fldChar w:fldCharType="separate"/>
            </w:r>
            <w:r>
              <w:rPr>
                <w:noProof/>
                <w:webHidden/>
              </w:rPr>
              <w:t>41</w:t>
            </w:r>
            <w:r>
              <w:rPr>
                <w:noProof/>
                <w:webHidden/>
              </w:rPr>
              <w:fldChar w:fldCharType="end"/>
            </w:r>
          </w:hyperlink>
        </w:p>
        <w:p w14:paraId="517E1ACB" w14:textId="6115B868" w:rsidR="00EC29BD" w:rsidRDefault="00EC29BD">
          <w:pPr>
            <w:pStyle w:val="TOC2"/>
            <w:tabs>
              <w:tab w:val="right" w:leader="dot" w:pos="9350"/>
            </w:tabs>
            <w:rPr>
              <w:rFonts w:eastAsiaTheme="minorEastAsia"/>
              <w:noProof/>
            </w:rPr>
          </w:pPr>
          <w:hyperlink w:anchor="_Toc243576012" w:history="1">
            <w:r w:rsidRPr="006F3183">
              <w:rPr>
                <w:rStyle w:val="Hyperlink"/>
                <w:noProof/>
              </w:rPr>
              <w:t>Stream Health Outcome</w:t>
            </w:r>
            <w:r>
              <w:rPr>
                <w:noProof/>
                <w:webHidden/>
              </w:rPr>
              <w:tab/>
            </w:r>
            <w:r>
              <w:rPr>
                <w:noProof/>
                <w:webHidden/>
              </w:rPr>
              <w:fldChar w:fldCharType="begin"/>
            </w:r>
            <w:r>
              <w:rPr>
                <w:noProof/>
                <w:webHidden/>
              </w:rPr>
              <w:instrText xml:space="preserve"> PAGEREF _Toc243576012 \h </w:instrText>
            </w:r>
            <w:r>
              <w:rPr>
                <w:noProof/>
                <w:webHidden/>
              </w:rPr>
            </w:r>
            <w:r>
              <w:rPr>
                <w:noProof/>
                <w:webHidden/>
              </w:rPr>
              <w:fldChar w:fldCharType="separate"/>
            </w:r>
            <w:r>
              <w:rPr>
                <w:noProof/>
                <w:webHidden/>
              </w:rPr>
              <w:t>47</w:t>
            </w:r>
            <w:r>
              <w:rPr>
                <w:noProof/>
                <w:webHidden/>
              </w:rPr>
              <w:fldChar w:fldCharType="end"/>
            </w:r>
          </w:hyperlink>
        </w:p>
        <w:p w14:paraId="6DD6C67E" w14:textId="39B59AF7" w:rsidR="00EC29BD" w:rsidRDefault="00EC29BD">
          <w:pPr>
            <w:pStyle w:val="TOC2"/>
            <w:tabs>
              <w:tab w:val="right" w:leader="dot" w:pos="9350"/>
            </w:tabs>
            <w:rPr>
              <w:rFonts w:eastAsiaTheme="minorEastAsia"/>
              <w:noProof/>
            </w:rPr>
          </w:pPr>
          <w:hyperlink w:anchor="_Toc243576013" w:history="1">
            <w:r w:rsidRPr="006F3183">
              <w:rPr>
                <w:rStyle w:val="Hyperlink"/>
                <w:noProof/>
              </w:rPr>
              <w:t>Submerged Aquatic Vegetation Outcome</w:t>
            </w:r>
            <w:r>
              <w:rPr>
                <w:noProof/>
                <w:webHidden/>
              </w:rPr>
              <w:tab/>
            </w:r>
            <w:r>
              <w:rPr>
                <w:noProof/>
                <w:webHidden/>
              </w:rPr>
              <w:fldChar w:fldCharType="begin"/>
            </w:r>
            <w:r>
              <w:rPr>
                <w:noProof/>
                <w:webHidden/>
              </w:rPr>
              <w:instrText xml:space="preserve"> PAGEREF _Toc243576013 \h </w:instrText>
            </w:r>
            <w:r>
              <w:rPr>
                <w:noProof/>
                <w:webHidden/>
              </w:rPr>
            </w:r>
            <w:r>
              <w:rPr>
                <w:noProof/>
                <w:webHidden/>
              </w:rPr>
              <w:fldChar w:fldCharType="separate"/>
            </w:r>
            <w:r>
              <w:rPr>
                <w:noProof/>
                <w:webHidden/>
              </w:rPr>
              <w:t>54</w:t>
            </w:r>
            <w:r>
              <w:rPr>
                <w:noProof/>
                <w:webHidden/>
              </w:rPr>
              <w:fldChar w:fldCharType="end"/>
            </w:r>
          </w:hyperlink>
        </w:p>
        <w:p w14:paraId="6389CD6D" w14:textId="2C3BDB5E" w:rsidR="00EC29BD" w:rsidRDefault="00EC29BD">
          <w:pPr>
            <w:pStyle w:val="TOC2"/>
            <w:tabs>
              <w:tab w:val="right" w:leader="dot" w:pos="9350"/>
            </w:tabs>
            <w:rPr>
              <w:rFonts w:eastAsiaTheme="minorEastAsia"/>
              <w:noProof/>
            </w:rPr>
          </w:pPr>
          <w:hyperlink w:anchor="_Toc243576014" w:history="1">
            <w:r w:rsidRPr="006F3183">
              <w:rPr>
                <w:rStyle w:val="Hyperlink"/>
                <w:noProof/>
              </w:rPr>
              <w:t>Wetlands Outcome</w:t>
            </w:r>
            <w:r>
              <w:rPr>
                <w:noProof/>
                <w:webHidden/>
              </w:rPr>
              <w:tab/>
            </w:r>
            <w:r>
              <w:rPr>
                <w:noProof/>
                <w:webHidden/>
              </w:rPr>
              <w:fldChar w:fldCharType="begin"/>
            </w:r>
            <w:r>
              <w:rPr>
                <w:noProof/>
                <w:webHidden/>
              </w:rPr>
              <w:instrText xml:space="preserve"> PAGEREF _Toc243576014 \h </w:instrText>
            </w:r>
            <w:r>
              <w:rPr>
                <w:noProof/>
                <w:webHidden/>
              </w:rPr>
            </w:r>
            <w:r>
              <w:rPr>
                <w:noProof/>
                <w:webHidden/>
              </w:rPr>
              <w:fldChar w:fldCharType="separate"/>
            </w:r>
            <w:r>
              <w:rPr>
                <w:noProof/>
                <w:webHidden/>
              </w:rPr>
              <w:t>59</w:t>
            </w:r>
            <w:r>
              <w:rPr>
                <w:noProof/>
                <w:webHidden/>
              </w:rPr>
              <w:fldChar w:fldCharType="end"/>
            </w:r>
          </w:hyperlink>
        </w:p>
        <w:p w14:paraId="389ABFF7" w14:textId="40A869AC" w:rsidR="00EC29BD" w:rsidRDefault="00EC29BD">
          <w:pPr>
            <w:pStyle w:val="TOC1"/>
            <w:tabs>
              <w:tab w:val="right" w:leader="dot" w:pos="9350"/>
            </w:tabs>
            <w:rPr>
              <w:rFonts w:eastAsiaTheme="minorEastAsia"/>
              <w:noProof/>
            </w:rPr>
          </w:pPr>
          <w:hyperlink w:anchor="_Toc243576015" w:history="1">
            <w:r w:rsidRPr="006F3183">
              <w:rPr>
                <w:rStyle w:val="Hyperlink"/>
                <w:noProof/>
              </w:rPr>
              <w:t>Chapter 4. Management Strategies for Goal 2: Clean Water</w:t>
            </w:r>
            <w:r>
              <w:rPr>
                <w:noProof/>
                <w:webHidden/>
              </w:rPr>
              <w:tab/>
            </w:r>
            <w:r>
              <w:rPr>
                <w:noProof/>
                <w:webHidden/>
              </w:rPr>
              <w:fldChar w:fldCharType="begin"/>
            </w:r>
            <w:r>
              <w:rPr>
                <w:noProof/>
                <w:webHidden/>
              </w:rPr>
              <w:instrText xml:space="preserve"> PAGEREF _Toc243576015 \h </w:instrText>
            </w:r>
            <w:r>
              <w:rPr>
                <w:noProof/>
                <w:webHidden/>
              </w:rPr>
            </w:r>
            <w:r>
              <w:rPr>
                <w:noProof/>
                <w:webHidden/>
              </w:rPr>
              <w:fldChar w:fldCharType="separate"/>
            </w:r>
            <w:r>
              <w:rPr>
                <w:noProof/>
                <w:webHidden/>
              </w:rPr>
              <w:t>64</w:t>
            </w:r>
            <w:r>
              <w:rPr>
                <w:noProof/>
                <w:webHidden/>
              </w:rPr>
              <w:fldChar w:fldCharType="end"/>
            </w:r>
          </w:hyperlink>
        </w:p>
        <w:p w14:paraId="23C339C1" w14:textId="264A3FB0" w:rsidR="00EC29BD" w:rsidRDefault="00EC29BD">
          <w:pPr>
            <w:pStyle w:val="TOC2"/>
            <w:tabs>
              <w:tab w:val="right" w:leader="dot" w:pos="9350"/>
            </w:tabs>
            <w:rPr>
              <w:rFonts w:eastAsiaTheme="minorEastAsia"/>
              <w:noProof/>
            </w:rPr>
          </w:pPr>
          <w:hyperlink w:anchor="_Toc243576016" w:history="1">
            <w:r w:rsidRPr="006F3183">
              <w:rPr>
                <w:rStyle w:val="Hyperlink"/>
                <w:noProof/>
              </w:rPr>
              <w:t>Clean Water Goal</w:t>
            </w:r>
            <w:r>
              <w:rPr>
                <w:noProof/>
                <w:webHidden/>
              </w:rPr>
              <w:tab/>
            </w:r>
            <w:r>
              <w:rPr>
                <w:noProof/>
                <w:webHidden/>
              </w:rPr>
              <w:fldChar w:fldCharType="begin"/>
            </w:r>
            <w:r>
              <w:rPr>
                <w:noProof/>
                <w:webHidden/>
              </w:rPr>
              <w:instrText xml:space="preserve"> PAGEREF _Toc243576016 \h </w:instrText>
            </w:r>
            <w:r>
              <w:rPr>
                <w:noProof/>
                <w:webHidden/>
              </w:rPr>
            </w:r>
            <w:r>
              <w:rPr>
                <w:noProof/>
                <w:webHidden/>
              </w:rPr>
              <w:fldChar w:fldCharType="separate"/>
            </w:r>
            <w:r>
              <w:rPr>
                <w:noProof/>
                <w:webHidden/>
              </w:rPr>
              <w:t>65</w:t>
            </w:r>
            <w:r>
              <w:rPr>
                <w:noProof/>
                <w:webHidden/>
              </w:rPr>
              <w:fldChar w:fldCharType="end"/>
            </w:r>
          </w:hyperlink>
        </w:p>
        <w:p w14:paraId="138B5E7C" w14:textId="27734C3C" w:rsidR="00EC29BD" w:rsidRDefault="00EC29BD">
          <w:pPr>
            <w:pStyle w:val="TOC2"/>
            <w:tabs>
              <w:tab w:val="right" w:leader="dot" w:pos="9350"/>
            </w:tabs>
            <w:rPr>
              <w:rFonts w:eastAsiaTheme="minorEastAsia"/>
              <w:noProof/>
            </w:rPr>
          </w:pPr>
          <w:hyperlink w:anchor="_Toc243576017" w:history="1">
            <w:r w:rsidRPr="006F3183">
              <w:rPr>
                <w:rStyle w:val="Hyperlink"/>
                <w:noProof/>
              </w:rPr>
              <w:t>Reducing Excess Nitrogen, Phosphorus and Sediment Outcome</w:t>
            </w:r>
            <w:r>
              <w:rPr>
                <w:noProof/>
                <w:webHidden/>
              </w:rPr>
              <w:tab/>
            </w:r>
            <w:r>
              <w:rPr>
                <w:noProof/>
                <w:webHidden/>
              </w:rPr>
              <w:fldChar w:fldCharType="begin"/>
            </w:r>
            <w:r>
              <w:rPr>
                <w:noProof/>
                <w:webHidden/>
              </w:rPr>
              <w:instrText xml:space="preserve"> PAGEREF _Toc243576017 \h </w:instrText>
            </w:r>
            <w:r>
              <w:rPr>
                <w:noProof/>
                <w:webHidden/>
              </w:rPr>
            </w:r>
            <w:r>
              <w:rPr>
                <w:noProof/>
                <w:webHidden/>
              </w:rPr>
              <w:fldChar w:fldCharType="separate"/>
            </w:r>
            <w:r>
              <w:rPr>
                <w:noProof/>
                <w:webHidden/>
              </w:rPr>
              <w:t>70</w:t>
            </w:r>
            <w:r>
              <w:rPr>
                <w:noProof/>
                <w:webHidden/>
              </w:rPr>
              <w:fldChar w:fldCharType="end"/>
            </w:r>
          </w:hyperlink>
        </w:p>
        <w:p w14:paraId="64B46574" w14:textId="772644FF" w:rsidR="00EC29BD" w:rsidRDefault="00EC29BD">
          <w:pPr>
            <w:pStyle w:val="TOC2"/>
            <w:tabs>
              <w:tab w:val="right" w:leader="dot" w:pos="9350"/>
            </w:tabs>
            <w:rPr>
              <w:rFonts w:eastAsiaTheme="minorEastAsia"/>
              <w:noProof/>
            </w:rPr>
          </w:pPr>
          <w:hyperlink w:anchor="_Toc243576018" w:history="1">
            <w:r w:rsidRPr="006F3183">
              <w:rPr>
                <w:rStyle w:val="Hyperlink"/>
                <w:noProof/>
              </w:rPr>
              <w:t>Toxic &amp; Emerging Contaminants Outcome</w:t>
            </w:r>
            <w:r>
              <w:rPr>
                <w:noProof/>
                <w:webHidden/>
              </w:rPr>
              <w:tab/>
            </w:r>
            <w:r>
              <w:rPr>
                <w:noProof/>
                <w:webHidden/>
              </w:rPr>
              <w:fldChar w:fldCharType="begin"/>
            </w:r>
            <w:r>
              <w:rPr>
                <w:noProof/>
                <w:webHidden/>
              </w:rPr>
              <w:instrText xml:space="preserve"> PAGEREF _Toc243576018 \h </w:instrText>
            </w:r>
            <w:r>
              <w:rPr>
                <w:noProof/>
                <w:webHidden/>
              </w:rPr>
            </w:r>
            <w:r>
              <w:rPr>
                <w:noProof/>
                <w:webHidden/>
              </w:rPr>
              <w:fldChar w:fldCharType="separate"/>
            </w:r>
            <w:r>
              <w:rPr>
                <w:noProof/>
                <w:webHidden/>
              </w:rPr>
              <w:t>79</w:t>
            </w:r>
            <w:r>
              <w:rPr>
                <w:noProof/>
                <w:webHidden/>
              </w:rPr>
              <w:fldChar w:fldCharType="end"/>
            </w:r>
          </w:hyperlink>
        </w:p>
        <w:p w14:paraId="77A50BFF" w14:textId="1CA6F2E9" w:rsidR="00EC29BD" w:rsidRDefault="00EC29BD">
          <w:pPr>
            <w:pStyle w:val="TOC2"/>
            <w:tabs>
              <w:tab w:val="right" w:leader="dot" w:pos="9350"/>
            </w:tabs>
            <w:rPr>
              <w:rFonts w:eastAsiaTheme="minorEastAsia"/>
              <w:noProof/>
            </w:rPr>
          </w:pPr>
          <w:hyperlink w:anchor="_Toc243576019" w:history="1">
            <w:r w:rsidRPr="006F3183">
              <w:rPr>
                <w:rStyle w:val="Hyperlink"/>
                <w:noProof/>
              </w:rPr>
              <w:t>Water Quality, Standards Attainment and Monitoring Outcome</w:t>
            </w:r>
            <w:r>
              <w:rPr>
                <w:noProof/>
                <w:webHidden/>
              </w:rPr>
              <w:tab/>
            </w:r>
            <w:r>
              <w:rPr>
                <w:noProof/>
                <w:webHidden/>
              </w:rPr>
              <w:fldChar w:fldCharType="begin"/>
            </w:r>
            <w:r>
              <w:rPr>
                <w:noProof/>
                <w:webHidden/>
              </w:rPr>
              <w:instrText xml:space="preserve"> PAGEREF _Toc243576019 \h </w:instrText>
            </w:r>
            <w:r>
              <w:rPr>
                <w:noProof/>
                <w:webHidden/>
              </w:rPr>
            </w:r>
            <w:r>
              <w:rPr>
                <w:noProof/>
                <w:webHidden/>
              </w:rPr>
              <w:fldChar w:fldCharType="separate"/>
            </w:r>
            <w:r>
              <w:rPr>
                <w:noProof/>
                <w:webHidden/>
              </w:rPr>
              <w:t>85</w:t>
            </w:r>
            <w:r>
              <w:rPr>
                <w:noProof/>
                <w:webHidden/>
              </w:rPr>
              <w:fldChar w:fldCharType="end"/>
            </w:r>
          </w:hyperlink>
        </w:p>
        <w:p w14:paraId="11CA3551" w14:textId="5E139674" w:rsidR="00EC29BD" w:rsidRDefault="00EC29BD">
          <w:pPr>
            <w:pStyle w:val="TOC1"/>
            <w:tabs>
              <w:tab w:val="right" w:leader="dot" w:pos="9350"/>
            </w:tabs>
            <w:rPr>
              <w:rFonts w:eastAsiaTheme="minorEastAsia"/>
              <w:noProof/>
            </w:rPr>
          </w:pPr>
          <w:hyperlink w:anchor="_Toc243576020" w:history="1">
            <w:r w:rsidRPr="006F3183">
              <w:rPr>
                <w:rStyle w:val="Hyperlink"/>
                <w:noProof/>
              </w:rPr>
              <w:t>Chapter 5. Management Strategies for Goal 3: Healthy Landscapes</w:t>
            </w:r>
            <w:r>
              <w:rPr>
                <w:noProof/>
                <w:webHidden/>
              </w:rPr>
              <w:tab/>
            </w:r>
            <w:r>
              <w:rPr>
                <w:noProof/>
                <w:webHidden/>
              </w:rPr>
              <w:fldChar w:fldCharType="begin"/>
            </w:r>
            <w:r>
              <w:rPr>
                <w:noProof/>
                <w:webHidden/>
              </w:rPr>
              <w:instrText xml:space="preserve"> PAGEREF _Toc243576020 \h </w:instrText>
            </w:r>
            <w:r>
              <w:rPr>
                <w:noProof/>
                <w:webHidden/>
              </w:rPr>
            </w:r>
            <w:r>
              <w:rPr>
                <w:noProof/>
                <w:webHidden/>
              </w:rPr>
              <w:fldChar w:fldCharType="separate"/>
            </w:r>
            <w:r>
              <w:rPr>
                <w:noProof/>
                <w:webHidden/>
              </w:rPr>
              <w:t>93</w:t>
            </w:r>
            <w:r>
              <w:rPr>
                <w:noProof/>
                <w:webHidden/>
              </w:rPr>
              <w:fldChar w:fldCharType="end"/>
            </w:r>
          </w:hyperlink>
        </w:p>
        <w:p w14:paraId="156C2BAF" w14:textId="31282BAC" w:rsidR="00EC29BD" w:rsidRDefault="00EC29BD">
          <w:pPr>
            <w:pStyle w:val="TOC2"/>
            <w:tabs>
              <w:tab w:val="right" w:leader="dot" w:pos="9350"/>
            </w:tabs>
            <w:rPr>
              <w:rFonts w:eastAsiaTheme="minorEastAsia"/>
              <w:noProof/>
            </w:rPr>
          </w:pPr>
          <w:hyperlink w:anchor="_Toc243576021" w:history="1">
            <w:r w:rsidRPr="006F3183">
              <w:rPr>
                <w:rStyle w:val="Hyperlink"/>
                <w:noProof/>
              </w:rPr>
              <w:t>Healthy Landscapes Goal</w:t>
            </w:r>
            <w:r>
              <w:rPr>
                <w:noProof/>
                <w:webHidden/>
              </w:rPr>
              <w:tab/>
            </w:r>
            <w:r>
              <w:rPr>
                <w:noProof/>
                <w:webHidden/>
              </w:rPr>
              <w:fldChar w:fldCharType="begin"/>
            </w:r>
            <w:r>
              <w:rPr>
                <w:noProof/>
                <w:webHidden/>
              </w:rPr>
              <w:instrText xml:space="preserve"> PAGEREF _Toc243576021 \h </w:instrText>
            </w:r>
            <w:r>
              <w:rPr>
                <w:noProof/>
                <w:webHidden/>
              </w:rPr>
            </w:r>
            <w:r>
              <w:rPr>
                <w:noProof/>
                <w:webHidden/>
              </w:rPr>
              <w:fldChar w:fldCharType="separate"/>
            </w:r>
            <w:r>
              <w:rPr>
                <w:noProof/>
                <w:webHidden/>
              </w:rPr>
              <w:t>94</w:t>
            </w:r>
            <w:r>
              <w:rPr>
                <w:noProof/>
                <w:webHidden/>
              </w:rPr>
              <w:fldChar w:fldCharType="end"/>
            </w:r>
          </w:hyperlink>
        </w:p>
        <w:p w14:paraId="71D4A872" w14:textId="08978B6C" w:rsidR="00EC29BD" w:rsidRDefault="00EC29BD">
          <w:pPr>
            <w:pStyle w:val="TOC2"/>
            <w:tabs>
              <w:tab w:val="right" w:leader="dot" w:pos="9350"/>
            </w:tabs>
            <w:rPr>
              <w:rFonts w:eastAsiaTheme="minorEastAsia"/>
              <w:noProof/>
            </w:rPr>
          </w:pPr>
          <w:hyperlink w:anchor="_Toc243576022" w:history="1">
            <w:r w:rsidRPr="006F3183">
              <w:rPr>
                <w:rStyle w:val="Hyperlink"/>
                <w:noProof/>
              </w:rPr>
              <w:t>Adapting to Changing Environmental Conditions Outcome</w:t>
            </w:r>
            <w:r>
              <w:rPr>
                <w:noProof/>
                <w:webHidden/>
              </w:rPr>
              <w:tab/>
            </w:r>
            <w:r>
              <w:rPr>
                <w:noProof/>
                <w:webHidden/>
              </w:rPr>
              <w:fldChar w:fldCharType="begin"/>
            </w:r>
            <w:r>
              <w:rPr>
                <w:noProof/>
                <w:webHidden/>
              </w:rPr>
              <w:instrText xml:space="preserve"> PAGEREF _Toc243576022 \h </w:instrText>
            </w:r>
            <w:r>
              <w:rPr>
                <w:noProof/>
                <w:webHidden/>
              </w:rPr>
            </w:r>
            <w:r>
              <w:rPr>
                <w:noProof/>
                <w:webHidden/>
              </w:rPr>
              <w:fldChar w:fldCharType="separate"/>
            </w:r>
            <w:r>
              <w:rPr>
                <w:noProof/>
                <w:webHidden/>
              </w:rPr>
              <w:t>97</w:t>
            </w:r>
            <w:r>
              <w:rPr>
                <w:noProof/>
                <w:webHidden/>
              </w:rPr>
              <w:fldChar w:fldCharType="end"/>
            </w:r>
          </w:hyperlink>
        </w:p>
        <w:p w14:paraId="064F0F62" w14:textId="167F35C1" w:rsidR="00EC29BD" w:rsidRDefault="00EC29BD">
          <w:pPr>
            <w:pStyle w:val="TOC2"/>
            <w:tabs>
              <w:tab w:val="right" w:leader="dot" w:pos="9350"/>
            </w:tabs>
            <w:rPr>
              <w:rFonts w:eastAsiaTheme="minorEastAsia"/>
              <w:noProof/>
            </w:rPr>
          </w:pPr>
          <w:hyperlink w:anchor="_Toc243576023" w:history="1">
            <w:r w:rsidRPr="006F3183">
              <w:rPr>
                <w:rStyle w:val="Hyperlink"/>
                <w:noProof/>
              </w:rPr>
              <w:t>Healthy Forests and Trees Outcome</w:t>
            </w:r>
            <w:r>
              <w:rPr>
                <w:noProof/>
                <w:webHidden/>
              </w:rPr>
              <w:tab/>
            </w:r>
            <w:r>
              <w:rPr>
                <w:noProof/>
                <w:webHidden/>
              </w:rPr>
              <w:fldChar w:fldCharType="begin"/>
            </w:r>
            <w:r>
              <w:rPr>
                <w:noProof/>
                <w:webHidden/>
              </w:rPr>
              <w:instrText xml:space="preserve"> PAGEREF _Toc243576023 \h </w:instrText>
            </w:r>
            <w:r>
              <w:rPr>
                <w:noProof/>
                <w:webHidden/>
              </w:rPr>
            </w:r>
            <w:r>
              <w:rPr>
                <w:noProof/>
                <w:webHidden/>
              </w:rPr>
              <w:fldChar w:fldCharType="separate"/>
            </w:r>
            <w:r>
              <w:rPr>
                <w:noProof/>
                <w:webHidden/>
              </w:rPr>
              <w:t>106</w:t>
            </w:r>
            <w:r>
              <w:rPr>
                <w:noProof/>
                <w:webHidden/>
              </w:rPr>
              <w:fldChar w:fldCharType="end"/>
            </w:r>
          </w:hyperlink>
        </w:p>
        <w:p w14:paraId="220DE0B8" w14:textId="470E84D2" w:rsidR="00EC29BD" w:rsidRDefault="00EC29BD">
          <w:pPr>
            <w:pStyle w:val="TOC2"/>
            <w:tabs>
              <w:tab w:val="right" w:leader="dot" w:pos="9350"/>
            </w:tabs>
            <w:rPr>
              <w:rFonts w:eastAsiaTheme="minorEastAsia"/>
              <w:noProof/>
            </w:rPr>
          </w:pPr>
          <w:hyperlink w:anchor="_Toc243576024" w:history="1">
            <w:r w:rsidRPr="006F3183">
              <w:rPr>
                <w:rStyle w:val="Hyperlink"/>
                <w:noProof/>
              </w:rPr>
              <w:t>Land Use Planning and Decision Support Outcome</w:t>
            </w:r>
            <w:r>
              <w:rPr>
                <w:noProof/>
                <w:webHidden/>
              </w:rPr>
              <w:tab/>
            </w:r>
            <w:r>
              <w:rPr>
                <w:noProof/>
                <w:webHidden/>
              </w:rPr>
              <w:fldChar w:fldCharType="begin"/>
            </w:r>
            <w:r>
              <w:rPr>
                <w:noProof/>
                <w:webHidden/>
              </w:rPr>
              <w:instrText xml:space="preserve"> PAGEREF _Toc243576024 \h </w:instrText>
            </w:r>
            <w:r>
              <w:rPr>
                <w:noProof/>
                <w:webHidden/>
              </w:rPr>
            </w:r>
            <w:r>
              <w:rPr>
                <w:noProof/>
                <w:webHidden/>
              </w:rPr>
              <w:fldChar w:fldCharType="separate"/>
            </w:r>
            <w:r>
              <w:rPr>
                <w:noProof/>
                <w:webHidden/>
              </w:rPr>
              <w:t>118</w:t>
            </w:r>
            <w:r>
              <w:rPr>
                <w:noProof/>
                <w:webHidden/>
              </w:rPr>
              <w:fldChar w:fldCharType="end"/>
            </w:r>
          </w:hyperlink>
        </w:p>
        <w:p w14:paraId="0972BC94" w14:textId="09E6CC0C" w:rsidR="00EC29BD" w:rsidRDefault="00EC29BD">
          <w:pPr>
            <w:pStyle w:val="TOC2"/>
            <w:tabs>
              <w:tab w:val="right" w:leader="dot" w:pos="9350"/>
            </w:tabs>
            <w:rPr>
              <w:rFonts w:eastAsiaTheme="minorEastAsia"/>
              <w:noProof/>
            </w:rPr>
          </w:pPr>
          <w:hyperlink w:anchor="_Toc243576025" w:history="1">
            <w:r w:rsidRPr="006F3183">
              <w:rPr>
                <w:rStyle w:val="Hyperlink"/>
                <w:noProof/>
              </w:rPr>
              <w:t>Protected Lands Outcome</w:t>
            </w:r>
            <w:r>
              <w:rPr>
                <w:noProof/>
                <w:webHidden/>
              </w:rPr>
              <w:tab/>
            </w:r>
            <w:r>
              <w:rPr>
                <w:noProof/>
                <w:webHidden/>
              </w:rPr>
              <w:fldChar w:fldCharType="begin"/>
            </w:r>
            <w:r>
              <w:rPr>
                <w:noProof/>
                <w:webHidden/>
              </w:rPr>
              <w:instrText xml:space="preserve"> PAGEREF _Toc243576025 \h </w:instrText>
            </w:r>
            <w:r>
              <w:rPr>
                <w:noProof/>
                <w:webHidden/>
              </w:rPr>
            </w:r>
            <w:r>
              <w:rPr>
                <w:noProof/>
                <w:webHidden/>
              </w:rPr>
              <w:fldChar w:fldCharType="separate"/>
            </w:r>
            <w:r>
              <w:rPr>
                <w:noProof/>
                <w:webHidden/>
              </w:rPr>
              <w:t>125</w:t>
            </w:r>
            <w:r>
              <w:rPr>
                <w:noProof/>
                <w:webHidden/>
              </w:rPr>
              <w:fldChar w:fldCharType="end"/>
            </w:r>
          </w:hyperlink>
        </w:p>
        <w:p w14:paraId="11B9230E" w14:textId="748D78E1" w:rsidR="00EC29BD" w:rsidRDefault="00EC29BD">
          <w:pPr>
            <w:pStyle w:val="TOC1"/>
            <w:tabs>
              <w:tab w:val="right" w:leader="dot" w:pos="9350"/>
            </w:tabs>
            <w:rPr>
              <w:rFonts w:eastAsiaTheme="minorEastAsia"/>
              <w:noProof/>
            </w:rPr>
          </w:pPr>
          <w:hyperlink w:anchor="_Toc243576026" w:history="1">
            <w:r w:rsidRPr="006F3183">
              <w:rPr>
                <w:rStyle w:val="Hyperlink"/>
                <w:noProof/>
              </w:rPr>
              <w:t>Chapter 6. Management Strategies for Goal 4: Engaged Communities</w:t>
            </w:r>
            <w:r>
              <w:rPr>
                <w:noProof/>
                <w:webHidden/>
              </w:rPr>
              <w:tab/>
            </w:r>
            <w:r>
              <w:rPr>
                <w:noProof/>
                <w:webHidden/>
              </w:rPr>
              <w:fldChar w:fldCharType="begin"/>
            </w:r>
            <w:r>
              <w:rPr>
                <w:noProof/>
                <w:webHidden/>
              </w:rPr>
              <w:instrText xml:space="preserve"> PAGEREF _Toc243576026 \h </w:instrText>
            </w:r>
            <w:r>
              <w:rPr>
                <w:noProof/>
                <w:webHidden/>
              </w:rPr>
            </w:r>
            <w:r>
              <w:rPr>
                <w:noProof/>
                <w:webHidden/>
              </w:rPr>
              <w:fldChar w:fldCharType="separate"/>
            </w:r>
            <w:r>
              <w:rPr>
                <w:noProof/>
                <w:webHidden/>
              </w:rPr>
              <w:t>131</w:t>
            </w:r>
            <w:r>
              <w:rPr>
                <w:noProof/>
                <w:webHidden/>
              </w:rPr>
              <w:fldChar w:fldCharType="end"/>
            </w:r>
          </w:hyperlink>
        </w:p>
        <w:p w14:paraId="068286CA" w14:textId="634FCCB7" w:rsidR="00EC29BD" w:rsidRDefault="00EC29BD">
          <w:pPr>
            <w:pStyle w:val="TOC2"/>
            <w:tabs>
              <w:tab w:val="right" w:leader="dot" w:pos="9350"/>
            </w:tabs>
            <w:rPr>
              <w:rFonts w:eastAsiaTheme="minorEastAsia"/>
              <w:noProof/>
            </w:rPr>
          </w:pPr>
          <w:hyperlink w:anchor="_Toc243576027" w:history="1">
            <w:r w:rsidRPr="006F3183">
              <w:rPr>
                <w:rStyle w:val="Hyperlink"/>
                <w:noProof/>
              </w:rPr>
              <w:t>Engaged Communities Goal</w:t>
            </w:r>
            <w:r>
              <w:rPr>
                <w:noProof/>
                <w:webHidden/>
              </w:rPr>
              <w:tab/>
            </w:r>
            <w:r>
              <w:rPr>
                <w:noProof/>
                <w:webHidden/>
              </w:rPr>
              <w:fldChar w:fldCharType="begin"/>
            </w:r>
            <w:r>
              <w:rPr>
                <w:noProof/>
                <w:webHidden/>
              </w:rPr>
              <w:instrText xml:space="preserve"> PAGEREF _Toc243576027 \h </w:instrText>
            </w:r>
            <w:r>
              <w:rPr>
                <w:noProof/>
                <w:webHidden/>
              </w:rPr>
            </w:r>
            <w:r>
              <w:rPr>
                <w:noProof/>
                <w:webHidden/>
              </w:rPr>
              <w:fldChar w:fldCharType="separate"/>
            </w:r>
            <w:r>
              <w:rPr>
                <w:noProof/>
                <w:webHidden/>
              </w:rPr>
              <w:t>132</w:t>
            </w:r>
            <w:r>
              <w:rPr>
                <w:noProof/>
                <w:webHidden/>
              </w:rPr>
              <w:fldChar w:fldCharType="end"/>
            </w:r>
          </w:hyperlink>
        </w:p>
        <w:p w14:paraId="5879976C" w14:textId="0CB79A91" w:rsidR="00EC29BD" w:rsidRDefault="00EC29BD">
          <w:pPr>
            <w:pStyle w:val="TOC2"/>
            <w:tabs>
              <w:tab w:val="right" w:leader="dot" w:pos="9350"/>
            </w:tabs>
            <w:rPr>
              <w:rFonts w:eastAsiaTheme="minorEastAsia"/>
              <w:noProof/>
            </w:rPr>
          </w:pPr>
          <w:hyperlink w:anchor="_Toc243576028" w:history="1">
            <w:r w:rsidRPr="006F3183">
              <w:rPr>
                <w:rStyle w:val="Hyperlink"/>
                <w:noProof/>
              </w:rPr>
              <w:t>Local Government Leadership Outcome</w:t>
            </w:r>
            <w:r>
              <w:rPr>
                <w:noProof/>
                <w:webHidden/>
              </w:rPr>
              <w:tab/>
            </w:r>
            <w:r>
              <w:rPr>
                <w:noProof/>
                <w:webHidden/>
              </w:rPr>
              <w:fldChar w:fldCharType="begin"/>
            </w:r>
            <w:r>
              <w:rPr>
                <w:noProof/>
                <w:webHidden/>
              </w:rPr>
              <w:instrText xml:space="preserve"> PAGEREF _Toc243576028 \h </w:instrText>
            </w:r>
            <w:r>
              <w:rPr>
                <w:noProof/>
                <w:webHidden/>
              </w:rPr>
            </w:r>
            <w:r>
              <w:rPr>
                <w:noProof/>
                <w:webHidden/>
              </w:rPr>
              <w:fldChar w:fldCharType="separate"/>
            </w:r>
            <w:r>
              <w:rPr>
                <w:noProof/>
                <w:webHidden/>
              </w:rPr>
              <w:t>135</w:t>
            </w:r>
            <w:r>
              <w:rPr>
                <w:noProof/>
                <w:webHidden/>
              </w:rPr>
              <w:fldChar w:fldCharType="end"/>
            </w:r>
          </w:hyperlink>
        </w:p>
        <w:p w14:paraId="4BB2F23C" w14:textId="7FB76160" w:rsidR="00EC29BD" w:rsidRDefault="00EC29BD">
          <w:pPr>
            <w:pStyle w:val="TOC2"/>
            <w:tabs>
              <w:tab w:val="right" w:leader="dot" w:pos="9350"/>
            </w:tabs>
            <w:rPr>
              <w:rFonts w:eastAsiaTheme="minorEastAsia"/>
              <w:noProof/>
            </w:rPr>
          </w:pPr>
          <w:hyperlink w:anchor="_Toc243576029" w:history="1">
            <w:r w:rsidRPr="006F3183">
              <w:rPr>
                <w:rStyle w:val="Hyperlink"/>
                <w:noProof/>
              </w:rPr>
              <w:t>Public Access Outcome</w:t>
            </w:r>
            <w:r>
              <w:rPr>
                <w:noProof/>
                <w:webHidden/>
              </w:rPr>
              <w:tab/>
            </w:r>
            <w:r>
              <w:rPr>
                <w:noProof/>
                <w:webHidden/>
              </w:rPr>
              <w:fldChar w:fldCharType="begin"/>
            </w:r>
            <w:r>
              <w:rPr>
                <w:noProof/>
                <w:webHidden/>
              </w:rPr>
              <w:instrText xml:space="preserve"> PAGEREF _Toc243576029 \h </w:instrText>
            </w:r>
            <w:r>
              <w:rPr>
                <w:noProof/>
                <w:webHidden/>
              </w:rPr>
            </w:r>
            <w:r>
              <w:rPr>
                <w:noProof/>
                <w:webHidden/>
              </w:rPr>
              <w:fldChar w:fldCharType="separate"/>
            </w:r>
            <w:r>
              <w:rPr>
                <w:noProof/>
                <w:webHidden/>
              </w:rPr>
              <w:t>141</w:t>
            </w:r>
            <w:r>
              <w:rPr>
                <w:noProof/>
                <w:webHidden/>
              </w:rPr>
              <w:fldChar w:fldCharType="end"/>
            </w:r>
          </w:hyperlink>
        </w:p>
        <w:p w14:paraId="2B03C622" w14:textId="0AA68F89" w:rsidR="00EC29BD" w:rsidRDefault="00EC29BD">
          <w:pPr>
            <w:pStyle w:val="TOC2"/>
            <w:tabs>
              <w:tab w:val="right" w:leader="dot" w:pos="9350"/>
            </w:tabs>
            <w:rPr>
              <w:rFonts w:eastAsiaTheme="minorEastAsia"/>
              <w:noProof/>
            </w:rPr>
          </w:pPr>
          <w:hyperlink w:anchor="_Toc243576030" w:history="1">
            <w:r w:rsidRPr="006F3183">
              <w:rPr>
                <w:rStyle w:val="Hyperlink"/>
                <w:noProof/>
              </w:rPr>
              <w:t>School District Environmental Literacy Planning Outcome</w:t>
            </w:r>
            <w:r>
              <w:rPr>
                <w:noProof/>
                <w:webHidden/>
              </w:rPr>
              <w:tab/>
            </w:r>
            <w:r>
              <w:rPr>
                <w:noProof/>
                <w:webHidden/>
              </w:rPr>
              <w:fldChar w:fldCharType="begin"/>
            </w:r>
            <w:r>
              <w:rPr>
                <w:noProof/>
                <w:webHidden/>
              </w:rPr>
              <w:instrText xml:space="preserve"> PAGEREF _Toc243576030 \h </w:instrText>
            </w:r>
            <w:r>
              <w:rPr>
                <w:noProof/>
                <w:webHidden/>
              </w:rPr>
            </w:r>
            <w:r>
              <w:rPr>
                <w:noProof/>
                <w:webHidden/>
              </w:rPr>
              <w:fldChar w:fldCharType="separate"/>
            </w:r>
            <w:r>
              <w:rPr>
                <w:noProof/>
                <w:webHidden/>
              </w:rPr>
              <w:t>149</w:t>
            </w:r>
            <w:r>
              <w:rPr>
                <w:noProof/>
                <w:webHidden/>
              </w:rPr>
              <w:fldChar w:fldCharType="end"/>
            </w:r>
          </w:hyperlink>
        </w:p>
        <w:p w14:paraId="4AD4D420" w14:textId="6D437607" w:rsidR="00EC29BD" w:rsidRDefault="00EC29BD">
          <w:pPr>
            <w:pStyle w:val="TOC2"/>
            <w:tabs>
              <w:tab w:val="right" w:leader="dot" w:pos="9350"/>
            </w:tabs>
            <w:rPr>
              <w:rFonts w:eastAsiaTheme="minorEastAsia"/>
              <w:noProof/>
            </w:rPr>
          </w:pPr>
          <w:hyperlink w:anchor="_Toc243576031" w:history="1">
            <w:r w:rsidRPr="006F3183">
              <w:rPr>
                <w:rStyle w:val="Hyperlink"/>
                <w:noProof/>
              </w:rPr>
              <w:t>Stewardship Outcome</w:t>
            </w:r>
            <w:r>
              <w:rPr>
                <w:noProof/>
                <w:webHidden/>
              </w:rPr>
              <w:tab/>
            </w:r>
            <w:r>
              <w:rPr>
                <w:noProof/>
                <w:webHidden/>
              </w:rPr>
              <w:fldChar w:fldCharType="begin"/>
            </w:r>
            <w:r>
              <w:rPr>
                <w:noProof/>
                <w:webHidden/>
              </w:rPr>
              <w:instrText xml:space="preserve"> PAGEREF _Toc243576031 \h </w:instrText>
            </w:r>
            <w:r>
              <w:rPr>
                <w:noProof/>
                <w:webHidden/>
              </w:rPr>
            </w:r>
            <w:r>
              <w:rPr>
                <w:noProof/>
                <w:webHidden/>
              </w:rPr>
              <w:fldChar w:fldCharType="separate"/>
            </w:r>
            <w:r>
              <w:rPr>
                <w:noProof/>
                <w:webHidden/>
              </w:rPr>
              <w:t>155</w:t>
            </w:r>
            <w:r>
              <w:rPr>
                <w:noProof/>
                <w:webHidden/>
              </w:rPr>
              <w:fldChar w:fldCharType="end"/>
            </w:r>
          </w:hyperlink>
        </w:p>
        <w:p w14:paraId="61DABE4B" w14:textId="232500F9" w:rsidR="00EC29BD" w:rsidRDefault="00EC29BD">
          <w:pPr>
            <w:pStyle w:val="TOC2"/>
            <w:tabs>
              <w:tab w:val="right" w:leader="dot" w:pos="9350"/>
            </w:tabs>
            <w:rPr>
              <w:rFonts w:eastAsiaTheme="minorEastAsia"/>
              <w:noProof/>
            </w:rPr>
          </w:pPr>
          <w:hyperlink w:anchor="_Toc243576032" w:history="1">
            <w:r w:rsidRPr="006F3183">
              <w:rPr>
                <w:rStyle w:val="Hyperlink"/>
                <w:noProof/>
              </w:rPr>
              <w:t>Student Environmental Literacy Experiences Outcome</w:t>
            </w:r>
            <w:r>
              <w:rPr>
                <w:noProof/>
                <w:webHidden/>
              </w:rPr>
              <w:tab/>
            </w:r>
            <w:r>
              <w:rPr>
                <w:noProof/>
                <w:webHidden/>
              </w:rPr>
              <w:fldChar w:fldCharType="begin"/>
            </w:r>
            <w:r>
              <w:rPr>
                <w:noProof/>
                <w:webHidden/>
              </w:rPr>
              <w:instrText xml:space="preserve"> PAGEREF _Toc243576032 \h </w:instrText>
            </w:r>
            <w:r>
              <w:rPr>
                <w:noProof/>
                <w:webHidden/>
              </w:rPr>
            </w:r>
            <w:r>
              <w:rPr>
                <w:noProof/>
                <w:webHidden/>
              </w:rPr>
              <w:fldChar w:fldCharType="separate"/>
            </w:r>
            <w:r>
              <w:rPr>
                <w:noProof/>
                <w:webHidden/>
              </w:rPr>
              <w:t>160</w:t>
            </w:r>
            <w:r>
              <w:rPr>
                <w:noProof/>
                <w:webHidden/>
              </w:rPr>
              <w:fldChar w:fldCharType="end"/>
            </w:r>
          </w:hyperlink>
        </w:p>
        <w:p w14:paraId="1FC327F4" w14:textId="528FD159" w:rsidR="00EC29BD" w:rsidRDefault="00EC29BD">
          <w:pPr>
            <w:pStyle w:val="TOC2"/>
            <w:tabs>
              <w:tab w:val="right" w:leader="dot" w:pos="9350"/>
            </w:tabs>
            <w:rPr>
              <w:rFonts w:eastAsiaTheme="minorEastAsia"/>
              <w:noProof/>
            </w:rPr>
          </w:pPr>
          <w:hyperlink w:anchor="_Toc243576033" w:history="1">
            <w:r w:rsidRPr="006F3183">
              <w:rPr>
                <w:rStyle w:val="Hyperlink"/>
                <w:noProof/>
              </w:rPr>
              <w:t>Workforce Outcome</w:t>
            </w:r>
            <w:r>
              <w:rPr>
                <w:noProof/>
                <w:webHidden/>
              </w:rPr>
              <w:tab/>
            </w:r>
            <w:r>
              <w:rPr>
                <w:noProof/>
                <w:webHidden/>
              </w:rPr>
              <w:fldChar w:fldCharType="begin"/>
            </w:r>
            <w:r>
              <w:rPr>
                <w:noProof/>
                <w:webHidden/>
              </w:rPr>
              <w:instrText xml:space="preserve"> PAGEREF _Toc243576033 \h </w:instrText>
            </w:r>
            <w:r>
              <w:rPr>
                <w:noProof/>
                <w:webHidden/>
              </w:rPr>
            </w:r>
            <w:r>
              <w:rPr>
                <w:noProof/>
                <w:webHidden/>
              </w:rPr>
              <w:fldChar w:fldCharType="separate"/>
            </w:r>
            <w:r>
              <w:rPr>
                <w:noProof/>
                <w:webHidden/>
              </w:rPr>
              <w:t>166</w:t>
            </w:r>
            <w:r>
              <w:rPr>
                <w:noProof/>
                <w:webHidden/>
              </w:rPr>
              <w:fldChar w:fldCharType="end"/>
            </w:r>
          </w:hyperlink>
        </w:p>
        <w:p w14:paraId="1CE073EA" w14:textId="4733C40B" w:rsidR="00EC29BD" w:rsidRDefault="00EC29BD">
          <w:pPr>
            <w:pStyle w:val="TOC1"/>
            <w:tabs>
              <w:tab w:val="right" w:leader="dot" w:pos="9350"/>
            </w:tabs>
            <w:rPr>
              <w:rFonts w:eastAsiaTheme="minorEastAsia"/>
              <w:noProof/>
            </w:rPr>
          </w:pPr>
          <w:hyperlink w:anchor="_Toc243576034" w:history="1">
            <w:r w:rsidRPr="006F3183">
              <w:rPr>
                <w:rStyle w:val="Hyperlink"/>
                <w:noProof/>
              </w:rPr>
              <w:t>Appendices</w:t>
            </w:r>
            <w:r>
              <w:rPr>
                <w:noProof/>
                <w:webHidden/>
              </w:rPr>
              <w:tab/>
            </w:r>
            <w:r>
              <w:rPr>
                <w:noProof/>
                <w:webHidden/>
              </w:rPr>
              <w:fldChar w:fldCharType="begin"/>
            </w:r>
            <w:r>
              <w:rPr>
                <w:noProof/>
                <w:webHidden/>
              </w:rPr>
              <w:instrText xml:space="preserve"> PAGEREF _Toc243576034 \h </w:instrText>
            </w:r>
            <w:r>
              <w:rPr>
                <w:noProof/>
                <w:webHidden/>
              </w:rPr>
            </w:r>
            <w:r>
              <w:rPr>
                <w:noProof/>
                <w:webHidden/>
              </w:rPr>
              <w:fldChar w:fldCharType="separate"/>
            </w:r>
            <w:r>
              <w:rPr>
                <w:noProof/>
                <w:webHidden/>
              </w:rPr>
              <w:t>174</w:t>
            </w:r>
            <w:r>
              <w:rPr>
                <w:noProof/>
                <w:webHidden/>
              </w:rPr>
              <w:fldChar w:fldCharType="end"/>
            </w:r>
          </w:hyperlink>
        </w:p>
        <w:p w14:paraId="69CB9B4B" w14:textId="70C9743D" w:rsidR="00EC29BD" w:rsidRDefault="00EC29BD">
          <w:pPr>
            <w:pStyle w:val="TOC2"/>
            <w:tabs>
              <w:tab w:val="right" w:leader="dot" w:pos="9350"/>
            </w:tabs>
            <w:rPr>
              <w:rFonts w:eastAsiaTheme="minorEastAsia"/>
              <w:noProof/>
            </w:rPr>
          </w:pPr>
          <w:hyperlink w:anchor="_Toc243576035" w:history="1">
            <w:r w:rsidRPr="006F3183">
              <w:rPr>
                <w:rStyle w:val="Hyperlink"/>
                <w:noProof/>
              </w:rPr>
              <w:t>Appendix A. Snapshot of Signatory and Federal Agency Programs</w:t>
            </w:r>
            <w:r>
              <w:rPr>
                <w:noProof/>
                <w:webHidden/>
              </w:rPr>
              <w:tab/>
            </w:r>
            <w:r>
              <w:rPr>
                <w:noProof/>
                <w:webHidden/>
              </w:rPr>
              <w:fldChar w:fldCharType="begin"/>
            </w:r>
            <w:r>
              <w:rPr>
                <w:noProof/>
                <w:webHidden/>
              </w:rPr>
              <w:instrText xml:space="preserve"> PAGEREF _Toc243576035 \h </w:instrText>
            </w:r>
            <w:r>
              <w:rPr>
                <w:noProof/>
                <w:webHidden/>
              </w:rPr>
            </w:r>
            <w:r>
              <w:rPr>
                <w:noProof/>
                <w:webHidden/>
              </w:rPr>
              <w:fldChar w:fldCharType="separate"/>
            </w:r>
            <w:r>
              <w:rPr>
                <w:noProof/>
                <w:webHidden/>
              </w:rPr>
              <w:t>175</w:t>
            </w:r>
            <w:r>
              <w:rPr>
                <w:noProof/>
                <w:webHidden/>
              </w:rPr>
              <w:fldChar w:fldCharType="end"/>
            </w:r>
          </w:hyperlink>
        </w:p>
        <w:p w14:paraId="43116A6E" w14:textId="112E1F73" w:rsidR="00EC29BD" w:rsidRDefault="00EC29BD">
          <w:pPr>
            <w:pStyle w:val="TOC2"/>
            <w:tabs>
              <w:tab w:val="right" w:leader="dot" w:pos="9350"/>
            </w:tabs>
            <w:rPr>
              <w:rFonts w:eastAsiaTheme="minorEastAsia"/>
              <w:noProof/>
            </w:rPr>
          </w:pPr>
          <w:hyperlink w:anchor="_Toc243576036" w:history="1">
            <w:r w:rsidRPr="006F3183">
              <w:rPr>
                <w:rStyle w:val="Hyperlink"/>
                <w:noProof/>
              </w:rPr>
              <w:t>Appendix B. Signatory and Federal Agency Statutory Authorities Driving Outcome Attainment</w:t>
            </w:r>
            <w:r>
              <w:rPr>
                <w:noProof/>
                <w:webHidden/>
              </w:rPr>
              <w:tab/>
            </w:r>
            <w:r>
              <w:rPr>
                <w:noProof/>
                <w:webHidden/>
              </w:rPr>
              <w:fldChar w:fldCharType="begin"/>
            </w:r>
            <w:r>
              <w:rPr>
                <w:noProof/>
                <w:webHidden/>
              </w:rPr>
              <w:instrText xml:space="preserve"> PAGEREF _Toc243576036 \h </w:instrText>
            </w:r>
            <w:r>
              <w:rPr>
                <w:noProof/>
                <w:webHidden/>
              </w:rPr>
            </w:r>
            <w:r>
              <w:rPr>
                <w:noProof/>
                <w:webHidden/>
              </w:rPr>
              <w:fldChar w:fldCharType="separate"/>
            </w:r>
            <w:r>
              <w:rPr>
                <w:noProof/>
                <w:webHidden/>
              </w:rPr>
              <w:t>232</w:t>
            </w:r>
            <w:r>
              <w:rPr>
                <w:noProof/>
                <w:webHidden/>
              </w:rPr>
              <w:fldChar w:fldCharType="end"/>
            </w:r>
          </w:hyperlink>
        </w:p>
        <w:p w14:paraId="0E2CE42B" w14:textId="105906FF" w:rsidR="00EC29BD" w:rsidRDefault="00EC29BD">
          <w:pPr>
            <w:pStyle w:val="TOC2"/>
            <w:tabs>
              <w:tab w:val="right" w:leader="dot" w:pos="9350"/>
            </w:tabs>
            <w:rPr>
              <w:rFonts w:eastAsiaTheme="minorEastAsia"/>
              <w:noProof/>
            </w:rPr>
          </w:pPr>
          <w:hyperlink w:anchor="_Toc243576037" w:history="1">
            <w:r w:rsidRPr="006F3183">
              <w:rPr>
                <w:rStyle w:val="Hyperlink"/>
                <w:noProof/>
              </w:rPr>
              <w:t>Appendix C. Participation in Chesapeake Bay Watershed Agreement Management Strategies</w:t>
            </w:r>
            <w:r>
              <w:rPr>
                <w:noProof/>
                <w:webHidden/>
              </w:rPr>
              <w:tab/>
            </w:r>
            <w:r>
              <w:rPr>
                <w:noProof/>
                <w:webHidden/>
              </w:rPr>
              <w:fldChar w:fldCharType="begin"/>
            </w:r>
            <w:r>
              <w:rPr>
                <w:noProof/>
                <w:webHidden/>
              </w:rPr>
              <w:instrText xml:space="preserve"> PAGEREF _Toc243576037 \h </w:instrText>
            </w:r>
            <w:r>
              <w:rPr>
                <w:noProof/>
                <w:webHidden/>
              </w:rPr>
            </w:r>
            <w:r>
              <w:rPr>
                <w:noProof/>
                <w:webHidden/>
              </w:rPr>
              <w:fldChar w:fldCharType="separate"/>
            </w:r>
            <w:r>
              <w:rPr>
                <w:noProof/>
                <w:webHidden/>
              </w:rPr>
              <w:t>251</w:t>
            </w:r>
            <w:r>
              <w:rPr>
                <w:noProof/>
                <w:webHidden/>
              </w:rPr>
              <w:fldChar w:fldCharType="end"/>
            </w:r>
          </w:hyperlink>
        </w:p>
        <w:p w14:paraId="5512FCE8" w14:textId="6B39EFCE" w:rsidR="00F637CB" w:rsidRDefault="002C76F3">
          <w:r>
            <w:fldChar w:fldCharType="end"/>
          </w:r>
        </w:p>
      </w:sdtContent>
    </w:sdt>
    <w:p w14:paraId="6024AB45" w14:textId="77777777" w:rsidR="00F637CB" w:rsidRDefault="00F637CB" w:rsidP="00F637CB">
      <w:pPr>
        <w:widowControl w:val="0"/>
        <w:rPr>
          <w:b/>
          <w:bCs/>
        </w:rPr>
      </w:pPr>
    </w:p>
    <w:p w14:paraId="086641B7" w14:textId="72959C60" w:rsidR="00F637CB" w:rsidRDefault="00F637CB" w:rsidP="00F637CB">
      <w:pPr>
        <w:widowControl w:val="0"/>
        <w:rPr>
          <w:b/>
          <w:bCs/>
        </w:rPr>
      </w:pPr>
    </w:p>
    <w:p w14:paraId="0282563B" w14:textId="77777777" w:rsidR="00F637CB" w:rsidRDefault="00F637CB" w:rsidP="00F637CB">
      <w:pPr>
        <w:widowControl w:val="0"/>
        <w:rPr>
          <w:b/>
          <w:bCs/>
        </w:rPr>
      </w:pPr>
    </w:p>
    <w:p w14:paraId="01EA91F5" w14:textId="0E4FEDFC" w:rsidR="00F637CB" w:rsidRDefault="00F637CB">
      <w:pPr>
        <w:rPr>
          <w:b/>
          <w:bCs/>
        </w:rPr>
      </w:pPr>
      <w:r>
        <w:rPr>
          <w:b/>
          <w:bCs/>
        </w:rPr>
        <w:br w:type="page"/>
      </w:r>
    </w:p>
    <w:p w14:paraId="686BA6C2" w14:textId="530ACB29" w:rsidR="002D6BB2" w:rsidRDefault="00C74DBB" w:rsidP="002D6BB2">
      <w:r>
        <w:rPr>
          <w:noProof/>
        </w:rPr>
        <w:lastRenderedPageBreak/>
        <mc:AlternateContent>
          <mc:Choice Requires="wps">
            <w:drawing>
              <wp:anchor distT="0" distB="0" distL="114300" distR="114300" simplePos="0" relativeHeight="251651070" behindDoc="0" locked="0" layoutInCell="1" allowOverlap="1" wp14:anchorId="62E40AE2" wp14:editId="0F8941AD">
                <wp:simplePos x="0" y="0"/>
                <wp:positionH relativeFrom="column">
                  <wp:posOffset>-457200</wp:posOffset>
                </wp:positionH>
                <wp:positionV relativeFrom="paragraph">
                  <wp:posOffset>-635</wp:posOffset>
                </wp:positionV>
                <wp:extent cx="6858000" cy="7258050"/>
                <wp:effectExtent l="0" t="0" r="0" b="0"/>
                <wp:wrapNone/>
                <wp:docPr id="284599271" name="Rectangle 12"/>
                <wp:cNvGraphicFramePr/>
                <a:graphic xmlns:a="http://schemas.openxmlformats.org/drawingml/2006/main">
                  <a:graphicData uri="http://schemas.microsoft.com/office/word/2010/wordprocessingShape">
                    <wps:wsp>
                      <wps:cNvSpPr/>
                      <wps:spPr>
                        <a:xfrm>
                          <a:off x="0" y="0"/>
                          <a:ext cx="6858000" cy="7258050"/>
                        </a:xfrm>
                        <a:prstGeom prst="rect">
                          <a:avLst/>
                        </a:prstGeom>
                        <a:blipFill dpi="0" rotWithShape="1">
                          <a:blip r:embed="rId13">
                            <a:extLst>
                              <a:ext uri="{28A0092B-C50C-407E-A947-70E740481C1C}">
                                <a14:useLocalDpi xmlns:a14="http://schemas.microsoft.com/office/drawing/2010/main" val="0"/>
                              </a:ext>
                            </a:extLst>
                          </a:blip>
                          <a:srcRect/>
                          <a:stretch>
                            <a:fillRect l="-1" r="-8546"/>
                          </a:stretch>
                        </a:blip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6F2EBE94" id="Rectangle 12" o:spid="_x0000_s1026" style="position:absolute;margin-left:-36pt;margin-top:-.05pt;width:540pt;height:571.5pt;z-index:25165107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DQeV03xgIAAAUGAAAOAAAAZHJzL2Uyb0RvYy54bWysVF1P2zAUfZ+0&#10;/2D5HdJWLXQVKapATEgIEGXi2XUcYsmxPdv92q/fsZ20jKFNmvbiXPt+n5x7Ly53rSIb4bw0uqTD&#10;0wElQnNTSf1a0m/PNydTSnxgumLKaFHSvfD0cv7508XWzsTINEZVwhEE0X62tSVtQrCzovC8ES3z&#10;p8YKDWVtXMsCru61qBzbInqritFgcFZsjausM1x4j9frrKTzFL+uBQ8Pde1FIKqkqC2k06VzFc9i&#10;fsFmr47ZRvKuDPYPVbRMaiQ9hLpmgZG1k7+FaiV3xps6nHLTFqauJRepB3QzHLzrZtkwK1IvAMfb&#10;A0z+/4Xl95ulfXSAYWv9zEOMXexq18Yv6iO7BNb+AJbYBcLxeDadTAcDYMqhOx/hMklwFkd363z4&#10;KkxLolBSh7+RQGKbOx+QEqa9Scy2UtLeSKVIZQEcIjsTXmRoEgwgV/KNRh0Q+I1/p0uG+NrwdSt0&#10;yJxxQrEAwvpGWo80M9GuRIUCb6thZoR3/AnVJnb44ETgTaywRnXxPbLpZAhPfKaT8Vl0QjMHS8h9&#10;M9FN6XhqE5vLlvGlOCKepLBXIls/iZrIChiPUstpGMSVcmTDkJhxjk4yGr5hlcjPw0n8G10hcXyi&#10;RypLaQQ8lt/F7gL0lr/GzmFyu8lVpFk6FDb4U2HZ+eCRMhsdDs6t1MZ9FEChqy5ztu9BytBElFam&#10;2j+6yIzEEG/5jQS57pgPj8xhdEEbrKPwgKNWZltS00mUNMb9+Og92oNK0FKyxSooqf++Zk5Qom41&#10;Zu3LcDyOuyNdxpPzUaTmW83qrUav2yuD3wR6oLokRvugerF2pn3B1lrErFAxzZG7pDy4/nIVcIcK&#10;e4+LxSLJ2BeWhTu9tLyfhTg8z7sX5mw3YQHDeW/6tcFm7wYt22YuLtbB1DJN4RHXDm/smkScbi/G&#10;Zfb2nqyO23v+EwAA//8DAFBLAwQKAAAAAAAAACEANSHsalhlBABYZQQAFAAAAGRycy9tZWRpYS9p&#10;bWFnZTEuanBn/9j/4QBaRXhpZgAATU0AKgAAAAgAAgE7AAIAAAAMAAAAJoKYAAIAAAAgAAAAMgAA&#10;AABXaWxsIFBhcnNvbgBBbGxpYW5jZSBmb3IgdGhlIENoZXNhcGVha2UgQmF5AP/tAc5QaG90b3No&#10;b3AgMy4wADhCSU0EBAAAAAABshwBWgADGyVHHAEAAAIABBwCAAACAAQcAuYA/mh0dHBzOi8vZmxp&#10;Y2tyLmNvbS9lL2gxMldmOTZSNE5tRWg0N1BzUTBCcVJ5cFFpME1QUzhGR0lLJTJCU1Rnd0Z4MCUz&#10;RCwgQ2l0eTpBbm5hcG9saXMsIENvdW50cnk6VW5pdGVkIFN0YXRlcywgQWRkcmVzczoxNzUwIEZv&#10;cmVzdCBEcml2ZSBTdWl0ZSAxMzAsIFBvc3RhbENvZGU6MjE0MDEsIFJlZ2lvbjpNRCwgRW1haWw6&#10;d3BhcnNvbkBjaGVzYXBlYWtlYmF5Lm5ldCwgUGhvbmU6NDEwLTI2Ny05ODQ4LCBVUkw6d3d3LmNo&#10;ZXNhcGVha2ViYXkubmV0HAJ6AAJXUBwCdAAfQWxsaWFuY2UgZm9yIHRoZSBDaGVzYXBlYWtlIEJh&#10;eRwCcwAWQ2hlc2FwZWFrZSBCYXkgUHJvZ3JhbRwCbgAgUGhvdG8gYnkgV2lsbCBQYXJzb24vQ2hl&#10;c2FwZWFrZSAcAlUAEk11bHRpbWVkaWEgTWFuYWdlchwCUAALV2lsbCBQYXJzb24cAgAAAgAE/+AA&#10;EEpGSUYAAQIAAAEAAQAA/+IMWElDQ19QUk9GSUxFAAEBAAAMSExpbm8CEAAAbW50clJHQiBYWVog&#10;B84AAgAJAAYAMQAAYWNzcE1TRlQAAAAASUVDIHNSR0IAAAAAAAAAAAAAAAAAAPbWAAEAAAAA0y1I&#10;UCAgAAAAAAAAAAAAAAAAAAAAAAAAAAAAAAAAAAAAAAAAAAAAAAAAAAAAAAAAAAAAAAARY3BydAAA&#10;AVAAAAAzZGVzYwAAAYQAAABsd3RwdAAAAfAAAAAUYmtwdAAAAgQAAAAUclhZWgAAAhgAAAAUZ1hZ&#10;WgAAAiwAAAAUYlhZWgAAAkAAAAAUZG1uZAAAAlQAAABwZG1kZAAAAsQAAACIdnVlZAAAA0wAAACG&#10;dmlldwAAA9QAAAAkbHVtaQAAA/gAAAAUbWVhcwAABAwAAAAkdGVjaAAABDAAAAAMclRSQwAABDwA&#10;AAgMZ1RSQwAABDwAAAgMYlRSQwAABDwAAAgMdGV4dAAAAABDb3B5cmlnaHQgKGMpIDE5OTggSGV3&#10;bGV0dC1QYWNrYXJkIENvbXBhbnkAAGRlc2MAAAAAAAAAEnNSR0IgSUVDNjE5NjYtMi4xAAAAAAAA&#10;AAAAAAASc1JHQiBJRUM2MTk2Ni0yLjEAAAAAAAAAAAAAAAAAAAAAAAAAAAAAAAAAAAAAAAAAAAAA&#10;AAAAAAAAAAAAAAAAAAAAAFhZWiAAAAAAAADzUQABAAAAARbMWFlaIAAAAAAAAAAAAAAAAAAAAABY&#10;WVogAAAAAAAAb6IAADj1AAADkFhZWiAAAAAAAABimQAAt4UAABjaWFlaIAAAAAAAACSgAAAPhAAA&#10;ts9kZXNjAAAAAAAAABZJRUMgaHR0cDovL3d3dy5pZWMuY2gAAAAAAAAAAAAAABZJRUMgaHR0cDov&#10;L3d3dy5pZWMuY2gAAAAAAAAAAAAAAAAAAAAAAAAAAAAAAAAAAAAAAAAAAAAAAAAAAAAAAAAAAAAA&#10;ZGVzYwAAAAAAAAAuSUVDIDYxOTY2LTIuMSBEZWZhdWx0IFJHQiBjb2xvdXIgc3BhY2UgLSBzUkdC&#10;AAAAAAAAAAAAAAAuSUVDIDYxOTY2LTIuMSBEZWZhdWx0IFJHQiBjb2xvdXIgc3BhY2UgLSBzUkdC&#10;AAAAAAAAAAAAAAAAAAAAAAAAAAAAAGRlc2MAAAAAAAAALFJlZmVyZW5jZSBWaWV3aW5nIENvbmRp&#10;dGlvbiBpbiBJRUM2MTk2Ni0yLjEAAAAAAAAAAAAAACxSZWZlcmVuY2UgVmlld2luZyBDb25kaXRp&#10;b24gaW4gSUVDNjE5NjYtMi4xAAAAAAAAAAAAAAAAAAAAAAAAAAAAAAAAAAB2aWV3AAAAAAATpP4A&#10;FF8uABDPFAAD7cwABBMLAANcngAAAAFYWVogAAAAAABMCVYAUAAAAFcf521lYXMAAAAAAAAAAQAA&#10;AAAAAAAAAAAAAAAAAAAAAAKPAAAAAnNpZyAAAAAAQ1JUIGN1cnYAAAAAAAAEAAAAAAUACgAPABQA&#10;GQAeACMAKAAtADIANwA7AEAARQBKAE8AVABZAF4AYwBoAG0AcgB3AHwAgQCGAIsAkACVAJoAnwCk&#10;AKkArgCyALcAvADBAMYAywDQANUA2wDgAOUA6wDwAPYA+wEBAQcBDQETARkBHwElASsBMgE4AT4B&#10;RQFMAVIBWQFgAWcBbgF1AXwBgwGLAZIBmgGhAakBsQG5AcEByQHRAdkB4QHpAfIB+gIDAgwCFAId&#10;AiYCLwI4AkECSwJUAl0CZwJxAnoChAKOApgCogKsArYCwQLLAtUC4ALrAvUDAAMLAxYDIQMtAzgD&#10;QwNPA1oDZgNyA34DigOWA6IDrgO6A8cD0wPgA+wD+QQGBBMEIAQtBDsESARVBGMEcQR+BIwEmgSo&#10;BLYExATTBOEE8AT+BQ0FHAUrBToFSQVYBWcFdwWGBZYFpgW1BcUF1QXlBfYGBgYWBicGNwZIBlkG&#10;agZ7BowGnQavBsAG0QbjBvUHBwcZBysHPQdPB2EHdAeGB5kHrAe/B9IH5Qf4CAsIHwgyCEYIWghu&#10;CIIIlgiqCL4I0gjnCPsJEAklCToJTwlkCXkJjwmkCboJzwnlCfsKEQonCj0KVApqCoEKmAquCsUK&#10;3ArzCwsLIgs5C1ELaQuAC5gLsAvIC+EL+QwSDCoMQwxcDHUMjgynDMAM2QzzDQ0NJg1ADVoNdA2O&#10;DakNww3eDfgOEw4uDkkOZA5/DpsOtg7SDu4PCQ8lD0EPXg96D5YPsw/PD+wQCRAmEEMQYRB+EJsQ&#10;uRDXEPURExExEU8RbRGMEaoRyRHoEgcSJhJFEmQShBKjEsMS4xMDEyMTQxNjE4MTpBPFE+UUBhQn&#10;FEkUahSLFK0UzhTwFRIVNBVWFXgVmxW9FeAWAxYmFkkWbBaPFrIW1hb6Fx0XQRdlF4kXrhfSF/cY&#10;GxhAGGUYihivGNUY+hkgGUUZaxmRGbcZ3RoEGioaURp3Gp4axRrsGxQbOxtjG4obshvaHAIcKhxS&#10;HHscoxzMHPUdHh1HHXAdmR3DHeweFh5AHmoelB6+HukfEx8+H2kflB+/H+ogFSBBIGwgmCDEIPAh&#10;HCFIIXUhoSHOIfsiJyJVIoIiryLdIwojOCNmI5QjwiPwJB8kTSR8JKsk2iUJJTglaCWXJccl9yYn&#10;Jlcmhya3JugnGCdJJ3onqyfcKA0oPyhxKKIo1CkGKTgpaymdKdAqAio1KmgqmyrPKwIrNitpK50r&#10;0SwFLDksbiyiLNctDC1BLXYtqy3hLhYuTC6CLrcu7i8kL1ovkS/HL/4wNTBsMKQw2zESMUoxgjG6&#10;MfIyKjJjMpsy1DMNM0YzfzO4M/E0KzRlNJ402DUTNU01hzXCNf02NzZyNq426TckN2A3nDfXOBQ4&#10;UDiMOMg5BTlCOX85vDn5OjY6dDqyOu87LTtrO6o76DwnPGU8pDzjPSI9YT2hPeA+ID5gPqA+4D8h&#10;P2E/oj/iQCNAZECmQOdBKUFqQaxB7kIwQnJCtUL3QzpDfUPARANER0SKRM5FEkVVRZpF3kYiRmdG&#10;q0bwRzVHe0fASAVIS0iRSNdJHUljSalJ8Eo3Sn1KxEsMS1NLmkviTCpMcky6TQJNSk2TTdxOJU5u&#10;TrdPAE9JT5NP3VAnUHFQu1EGUVBRm1HmUjFSfFLHUxNTX1OqU/ZUQlSPVNtVKFV1VcJWD1ZcVqlW&#10;91dEV5JX4FgvWH1Yy1kaWWlZuFoHWlZaplr1W0VblVvlXDVchlzWXSddeF3JXhpebF69Xw9fYV+z&#10;YAVgV2CqYPxhT2GiYfViSWKcYvBjQ2OXY+tkQGSUZOllPWWSZedmPWaSZuhnPWeTZ+loP2iWaOxp&#10;Q2maafFqSGqfavdrT2una/9sV2yvbQhtYG25bhJua27Ebx5veG/RcCtwhnDgcTpxlXHwcktypnMB&#10;c11zuHQUdHB0zHUodYV14XY+dpt2+HdWd7N4EXhueMx5KnmJeed6RnqlewR7Y3vCfCF8gXzhfUF9&#10;oX4BfmJ+wn8jf4R/5YBHgKiBCoFrgc2CMIKSgvSDV4O6hB2EgITjhUeFq4YOhnKG14c7h5+IBIhp&#10;iM6JM4mZif6KZIrKizCLlov8jGOMyo0xjZiN/45mjs6PNo+ekAaQbpDWkT+RqJIRknqS45NNk7aU&#10;IJSKlPSVX5XJljSWn5cKl3WX4JhMmLiZJJmQmfyaaJrVm0Kbr5wcnImc951kndKeQJ6unx2fi5/6&#10;oGmg2KFHobaiJqKWowajdqPmpFakx6U4pammGqaLpv2nbqfgqFKoxKk3qamqHKqPqwKrdavprFys&#10;0K1ErbiuLa6hrxavi7AAsHWw6rFgsdayS7LCszizrrQltJy1E7WKtgG2ebbwt2i34LhZuNG5SrnC&#10;uju6tbsuu6e8IbybvRW9j74KvoS+/796v/XAcMDswWfB48JfwtvDWMPUxFHEzsVLxcjGRsbDx0HH&#10;v8g9yLzJOsm5yjjKt8s2y7bMNcy1zTXNtc42zrbPN8+40DnQutE80b7SP9LB00TTxtRJ1MvVTtXR&#10;1lXW2Ndc1+DYZNjo2WzZ8dp22vvbgNwF3IrdEN2W3hzeot8p36/gNuC94UThzOJT4tvjY+Pr5HPk&#10;/OWE5g3mlucf56noMui86Ubp0Opb6uXrcOv77IbtEe2c7ijutO9A78zwWPDl8XLx//KM8xnzp/Q0&#10;9ML1UPXe9m32+/eK+Bn4qPk4+cf6V/rn+3f8B/yY/Sn9uv5L/tz/bf///+4ADkFkb2JlAGTAAAAA&#10;Af/bAEMAAwICAwICAwMDAwQDAwQFCAUFBAQFCgcHBggMCgwMCwoLCw0OEhANDhEOCwsQFhARExQV&#10;FRUMDxcYFhQYEhQVFP/bAEMBAwQEBQQFCQUFCRQNCw0UFBQUFBQUFBQUFBQUFBQUFBQUFBQUFBQU&#10;FBQUFBQUFBQUFBQUFBQUFBQUFBQUFBQUFP/AABEIAhUDHwMAEQABEQECEQH/xAAdAAAABwEBAQAA&#10;AAAAAAAAAAABAgMEBQYHCAAJ/8QASBAAAgEDBAAFAwIEBAQFAgENAQIDBAURAAYSIQcTIjFBCBRR&#10;MmEVI3GBFkKRoSQzUrEXYsHR8AlDGCVTguHxNHImNURzkrL/xAAcAQABBQEBAQAAAAAAAAAAAAAC&#10;AQMEBQYHAAj/xABEEQABAwMCBAQEBQMDBAIBAQkBAgMRAAQhBTESQVFhBhNxgSKRofAUMrHB0SNC&#10;4RVS8QcWM2IkcoKSQzREohdTssLS/9oADAMAAAERAhEAPwAbbura/iZFWUMe4XsF0gQRiCSQ0rGT&#10;iG8yFZiPNRcHJAx7Z+DrmarC7sylbjfEDnafmQMGtuLll8KAVBFWeyb1r9j7cpa3ft7pLwIofMie&#10;y03KaaMZAMcaOWmL5XsKFUkkkAZ0ybH8Y8G7NsiTz+8U6H/IbLjygT2xioim3lvTe0xqtv8AhrBt&#10;mlqVCyVm57orsYznkBBCjH1ZORzx/vrXteEFbPvbdBWYd8RtDCUZpxb/AAs3RUyia6b3/hUEcplp&#10;7Xty3wiCD1AqPMqEZnwRkDioBPWr5jw3YoTDoKj1mKpHvENyVS1gVOzbDFVTVVNdd7bzvUFTE8FR&#10;DU3nyopUfPNWWGNPS2SCPwesamteH9NaIUhkSPvrUJevXyxBXSVVYLpS19JDYLpbds2Cmpo6ZaOn&#10;tX3UzKhygXzZPKgC9geWhJz6s4Gl1DQmNTdSt84TtFLZ625Ys8DYk7miQ2TclA7tR7xRHkZpZZJ7&#10;BSs8kh9wWQoeBBORnkTj1gZGqtXg7T1QAVfOpqfFN2B+UVIpet60Nak0d22/doFilU0lwsz03mO5&#10;Hq86CYsnsO+DfOorvgizUiGnFA/OnW/Fz4MONg+lRFgO49vTzzrQ265VcixwGurr7WvJMi/rlkQx&#10;FQ7DKgJjiPkjrUW58GKfV8L4CZMDhHtUlrxY23lTRJ9aM299y0lU0tXsmlWliDSg0d3+6EMIY+lR&#10;5Almn6JCBQnHHqznVK/4IuwCpLoUQOmSenSrdnxbaLUEqSQCY9utTdkvm393WG47droquWorxJV1&#10;Nm3UY5J2geQHqHkQsAIAVR0vEjr3OZvrC+0h1KnE8ChEFO20b9a0Frd2uoNny1cQkyD/AJ5dKj7x&#10;4UbXRKe1U21bPbKM1Iq6uvt8UMNTSTwgSQyRo0TmUlgM99A+x1HRf3SyXXHVKO0Ekgg75kRUhVs0&#10;mEJSAOoABHtFcp3Pw+8VbhvWW/7Vqt9broKrNct8nqRajUysx5LHEJeI6wETirH4QDrXU7DUNGat&#10;ks3iEIUMcKZVAjqB8zn1rnt7Zaoq6U5aLUoHM4H0mpXw18Cd3W6GkrrtGH236na1VzPCIJAp4vMz&#10;8TIuJHHNQyls5HuRMf8AFljbS20JOIA2O8Z7QMGMUwPDl1cwt4wOs53zHSetXWbZFVti+1FnsW2r&#10;Zb6e9S/c1EVrsJYU8EgZIVNUXCCXggdgkZCGT/McBqVrxCtxsPqdI4R1EKUN/hjbMCTV05orRJbL&#10;QMnpkD/7VN7l8Mb1urc9ogte7amwqlAUr/KZ6+IVStjKSyhMAow5J04yMLjQseMn0sqLqAszgwEm&#10;DyIE7e81Fd8JWzjyS2rgSBkfmk9pjFaNY9i2+wW94K23W+S5OUheso7dFTzVL8sozBeRd1xlW5H5&#10;JOTrCXF+7dOlalq4d8qJ/XFbZi1aYbDaUgY5CP0p/U7xslou6yX7cNFaKtRGotN6rYUqQzZCgxMe&#10;YDHBBC9++ezqOLZ90Q2gqHUCnS60gStQHqartf4qXS5XSen2ttquvtJCGU3h3it9BUzdAcZJMyOq&#10;ZyZI4yGIKj2zrV2PhS7u20ur+EE89wKzl74htLVZQk8RHTnR6Sq8QqymRrpuiy0c5XEq2uxCRGP9&#10;aiVuh7fpwfwNbJvwdYpHxLUfesg54tfJ+BAikaHalsop3qqsvebnIeT3C6BZpScAehccIh6Vwsaq&#10;ABrX2enW1igIYQB9TWVvdSub1XE6s/OpaSqHfzq0Aqo/NTb7jDkqD/ro4oOIDFCZGY9+340UYoSI&#10;M15sSIwcB1YYIIBBH4IOgIogc1WLlsv7yMx0t5uFug4rEIojHIqRgelF5qSEHwuT+OhrNPeHbF1w&#10;ugFM7x169q1DHiO9ZQGzCgMZ39+tJW/YAtTq0F3mOAc+ZRU7Fie854f7DUY+GbJWCVfOn/8AuW7G&#10;6U/Wpm322WjmqJprhU100vEEyiNFQLniqqiqAOz+dXthp7GnIUhic9aoL/UHtSUlT0fDtFPHz2Cf&#10;99WuDtVURii5C/jHzpabNCkgHfQ/fSRRBWcUJmyOjjXop1alFMUmHOffSzNRAING8zI0lGSa95uf&#10;nS0XFiveZj+ulNCTFAZuvf360gFIozXvN4nA/wBteivJkbURpj1/6a9FeVJzS9B/iBqvzLBS22sl&#10;jAbFxjlCxMCSHEkbArnsHIII6GMZ1lvETLb1twPXHlIO+J4u3tWt8NurbuOJljzF7Az+XrnvWkU9&#10;XSpaqS3xUUIuFcGCViuKho065KshP/VkDkfYAn9uCFolaiDIH2MV3HzBwgEZNK2mGZKOB2aQBURQ&#10;0kmG5/5uR9vce+e9CohNOpyINSZoWqJTJPXxxsGYnl3y7+QOxn/11WreTFPJa4qD+H1UYXzJYlU4&#10;4guAMfk47yc9fHQ00p8CnQ0RUVc9wy2uqEbUkinkqqGIBYHILE/AHXtnPel/8gkGmlENnIp3b72a&#10;0SYRlRulY/0OGwScfj2z3oEgppSQRig/irskYRSyT5zIFVxn3yzA9ZJ6HfZx176eCyN6ApBpg9RW&#10;CYRrEyhuYyvYzgHsH+p0fmwYFNlukpLsIAqwyGLK5Z6lMIPY5Y/5c+w/99PAqUIr0DY0pdprgsdU&#10;IJYJEam4r5cfGWCQkerk3JSFUhgpBJYD4zoBA2r0k4msvuG+NveFNXTUm6rzuWXzxUyFbxA1TJLK&#10;8schYPDCEUKoAKqcertScnVqnS7nVOI2rYxGxiMHqZ71Ccv2bIAPKOev3FZnQfUDtTZW25rbtnau&#10;4rwxnepxW0ENNDWVMjcmnmETcgWPX6PYKeI7GtKfCup3zqV3CwNhgkwANhVT/wBxWDCShoEnfMCT&#10;Vo2t4zXSvt1TNuDakdklmmapjji85aGod1wxncxvwY4VcqpbJ5DABx688GXFtwqbKlgiMgEjsBOe&#10;u9M2vie2uJCyEkHaf1qtb82Jb/Ee309bYLQbDejO0lwnq1Z4qjKKP+dIon6wMKwwfU2BnWo8O6bq&#10;Nu4tNx/44gTiDPT7Hes9rmp2DjSSggrnMZnG81Z9k7Ptmx7c339TbaKrlPOSfy1hhVviKLOfLX4G&#10;T7nJIzroKlI02141cSgIBMSc845xXPkKc1O44EQmdhMDHKe9IX7xMsm2b3UWy5NVUksU704lamZ4&#10;pZFxyEbD9eOQBx8nS2uqWl20HWl4PzHqOVRrrR723cLakT6bHng86Zbg8cNrWWzhqepqqqubpoKa&#10;lPmL79EuAF/HfeppuEdZplu1f4Y4Y9asHgxeIfFO9V9ffrdHRtZwhpLfV0aEvzKFah345R1YBVUM&#10;c5cMPTjXJ/FuvvNoSxZkpSZlQIn0+W9dY8M6I2Jfu0yeQI27/wAVrBu+503je1qa60wbboftoKOl&#10;jpDPVmok7bzHVx5IBZQoKEcSDkAdcqKGC0DB8wzMnEdgd56zXQwXOMiRwiI/zVYq7r4nXy+19upp&#10;LLaaKHlPFcFpWmjnQ4VKYSSf/cA5O0iowy6gAqpJuGm7NpvzDJJ5YGeZMcu3rUFRfUspwAPuKte3&#10;LBuClkNTfLjBWqaeJGp6cgLHIi4Z+YRSzOSSwCqoKgge41UOeXJ8tOKntlQ/MaGS2VEduo0euWaZ&#10;EIeVkRQ+XJBIVcDGcYHWvJURtQxFTVLZ0ppY+VEnnKVCshLZJHz/AL+2pHmEYoCJqenqrZsrat43&#10;VfDL9jZIvu54Ix6jw7AA+cnio/c6VCHLhxNs0PiUY+dMrWhlCnFnCc1zFZ6iWtp3rbhEsdzr55a2&#10;rRXJCSzSNIyg/IXlx/8A0fxr6lsrX8Fat24/tSB7jf5181X10b66cuf9xJ/j6VYaUgqP260+TTKD&#10;0qQij6H+umSacA+LNHeIYzk5HzoeKlVNRdTGUcn9X9NSEmoSwaayk4B9tPJqOqiK+c/++lNOAkij&#10;tOY4y65fiM4XBLf00JxXuIk71efAe+W99tTWOK50tVuSlMzTW+okVZyeZxNLGMkBgUHWVAC47zr5&#10;c8UWzjGpuqcSYJwTX0/oLyH9Pa8sjA2BkVedw014mpqOSasio6SOVzK5iLtGhHWDn35Yx1jsk6zD&#10;ak8zV24DyphBJQRxxwfxhzM7d+awEsuMnKqOjn1YGB0P76dXj8s0HADvUvBRI0i+b5c4lUEI2WHL&#10;Pt179d6804NlUKkkflqC3LWi3z0UAq2po2lLGNIXYuoBGOZBVcZU9d+nvrVk0gL+IVHWoikk3dHB&#10;UtG9BBM6M3FomKsVxgHJHv3jv4PvolNRsaEOEcqivGHxP/wF4eVm4bTt0X2thlgCU1QWTgzsAJCy&#10;5bgpz0oycjGASRM03T1XtyGVK4Qefpy9aiXdz5DJcSmTXLx8dvFfxDuKy0lXBY4onclbTRKFAPXB&#10;2l8wHiBj2z7511ix8JWax8YKh1Jx9K5xqPiZ9j4UHPQVabbtyTdFW1ZuS51m4bnPH5Ezy1bCPyh/&#10;9oRxFUEeP8uMHJznOttbaHp9o0EJaGPf9aw11r+o3LpJdInpj61oNhsNr29SCG3UMVLGO+EQwgPe&#10;cf8ArjU3gCBwpECoKnVOfGsknvT+W5+V2Ii5+BowmedApwjNMpLnPOSAhUf10YQlNRVLLmKJ5krj&#10;3KnH/VpzFIOKk2oKa68I62HnJHloaqGR4KiDIwTFNGQ6EgnJUj++or9qxco4HkBQ6GptpfXFssFp&#10;ZB7Glfp+ot13Pa9yt9+MF3hsFxmobbdIah55K5BxLGVmGWaHKIXPfpI6xk/Nfi21YsNRLdvickCI&#10;HSI+tfRPh65cvbJLrgxynf3/AGrTKaKsWeTMfnSHiOfPI6PYC++T1k5+BrE/mxWnAIqRi4PSyZpu&#10;MQwf5jAHPue/29s/PxqQghIimyDQNT0ldzD048uRctKVHqyPb8nr5+M9adKsYpBimvm1EHIQzpNH&#10;LUYhSPkCigd8mIOCCD/5f76EqCRIpY60P3z1NVIZiJpaZ+LRQNnyc5PrwMZ45PyMaaUFrE14QNqj&#10;rndrjb7hT1SzwV1ExckBMMi4xwBBPLPRyQCMdDvOpLDKViIzTS1lJxTapRLxSRcsRS+Vhpufs34A&#10;I7A/fvUtKFN4ptSgRSdRNUIY0p/IdQ46boY/I/GnQOZpsq5VO2W4CnSPmyKccf5hIyD+Ou8H499I&#10;pAWM15KiKkoKatS7CsasmelMJT7Ligid8jD5xyzgdDOOzpstpAIAz17dKMuGZmjVUEEk0Usv8lFc&#10;l4ygZZwR+kk/BwP9NAlJSZFL5gODTWGJFpFo6EHjGcK8pyF7/P4GT0NKEK4pNHxQMV6v2m9apK1T&#10;K3WfSSP9jrxUUmmynirM7r4f2O42iK0pTUtJahlZaCKjiMMilg3Q4+lsgdg4wWypJyPpB63Dq0LC&#10;iOHpz9RXCmL1bKVAgKKoydxFOdu7I27tySCpp7RRSXKJFQXGSkiWcBc4CFVAjAyTiPiMkk5JJ0aW&#10;UIyBnrzppy6cdOTjpVleubPX++no60wVU2lq2bAzj+mlAoSaQaXOc+x04BFBvSbz4OioaTMwHzpY&#10;oCYovn95/wDg0sUE17zQNDSUm8ufY96IUtV7eVPdJ7UrWJ7Wl7JMFG14pBPTlnGWVvQ3DpOQc8QC&#10;oDHGsz4i/Amz/wDnE8IMjhIBn+K1Ph/8b+JmzAyIJMwBv86udCGFqoJr7UQPe6WNI6yW0rIsMrFs&#10;Lwgyc9lT2CRk941wRa2wpQZB4eU7/OuzoCiApZzWb7o8ANqb23UtRdtv0lSJbnLVrHbzNBTyyO0Z&#10;/wCKBk4GXKnOEw/Lrj2TbW2tv2IBbOY5gHbkOce9QH9PauZSvG+2Ps1UNs+J+3LNuTcFk2LsiXcl&#10;NDCtQYNvGSgJgV/IkiSnqfRVOh75xKBwYjviW1aX9ncXqW371xLU4gjG0jbKRvvzqFbPtW6lM26C&#10;uBMzB6c8H2rTrO9NPtunvlztt02yvmTV1XS3utWHyZOxI8siuVKlVyAABjjgDAxm1tqCyyyoOcgU&#10;jB6R+9WgWkoC1jhHc1WV8WrrvDy4/D7bIuFsqD58t/vzS0FJzLcv5cfHzpvbPJeIwRg/jbad4Pur&#10;keZdngHQZP8Aisvf+Jbe1IQ2OI05ptj3O5vHVbs3bd75VIzPHS26d7Xb4C36vLhgYN3jsu7EnvrX&#10;QrTw7ptonhDQJO5OSawtz4hv3lYXA7VM2TbNi2tDwtNpoqDBLGSOBTIzH9TNI2XYnPZJJPzrRIbS&#10;2AlIAA6YrPuvuOklxRM9akpq8uSxJZvkk96dA61H2FNnqnb9tFFRyTNJh+jnv99LRAUUkY9/9tEK&#10;KBRMgE969QFHOjs3Xvr00hGK9z4gj2z+depAIorSH3GvUO9C0/WPjSUtJmQ/P50VBRDNnOTpSKEU&#10;QOOj8HrRCgMUAkx86WhFeaTrvH9deozQNL7EHI/GvCgovPr360UUooA+RgH++k50m9B5vXRznR70&#10;2qgLnOPbXtqSvGUgfnQjeimK8sxz3pSK9xUwu9vW5wgJNJR1aENFVw5LREEHOMgH8YP9ffvUG7sm&#10;L5vy3kg7xjaelT7K+esHQ4ySOuYn1p9V7l3lXyQ53DDZ2iQFp7NRos08vzJ/PEiwgAABUB+SW1jr&#10;bwdZtKUX1lY5coH71srjxfcugeUgJPM7yf2ryXjdCJEP8b355Yzy5ztTTFznPr5wHIyAcde2PbrU&#10;5fhLSF//ALL6moKPFOppzxg+1R3m7vWoaf8A8RtziYgnDPSmLmQQWMfkcSOzgHodYHWh/wC0NI4Y&#10;8r60v/dmqA8QWKt/hvvvfFr8QLfs3dtoqbzRVFLJLTbjFE0Eo4jPCqCp5anHL+YCAxx0CQNcq8Sa&#10;BY2Q8+zdEHlIPy9K6foOs3V6nguW4V6Gtj3Dbf4zbkpTJ5rR5ZakIpZCDnrP4yBn2xn5OueMlTCg&#10;RWxcSFjNVy+bdq6C1006t5kxIMgDBVc8TyIx7DIGM6s2HkrUQahutlAxVctN1mq5Y3p5C0PHg1NL&#10;iKYsByB5E57+eQ69sanOMwBIqKl0nnUzFWNyYTwrTiGoJjMdUzKyH0ksMDLH/pOQD86ieSlO1Pcc&#10;4NQV3vVXTGtWnkpqmsgIRoY5DFIy81KksQvA+UVyQCAPyDjTzfCk02omZrM/Erxuk2nedt0tFTU1&#10;XbC0Q+7rlqYo4gxf7iYVSxvFzjgYhgcYDFu/06vLHTTdoWSSDyiJ7AjBgnaoFzd/h1pED3mPnVB8&#10;RvEja3ihsW01VBWNBdzXVApqC8oqTxBXQ1CuuWZS2YyJOKg4xnrjrS6JYXljelCgOEjJGx6Gfniq&#10;PVLy2urbiB+IHY796lfDaG5Wzb+a2np6USyBkkppA3IfuV6xj867FYBYbhYrjWruMqc40Kk8+n31&#10;q7x1ywhSrEN+zYI1YQZmqrjTEU6W5qeTxz1EMrLxEsD4ZBj4JyB7n41DfYDyShfPuR+m1Tra6LC0&#10;uIiR2BFQu5oDuBKc1UVFX1dNKJKWpuVL5jRN1k5jKcs4zg4yQMn41n3fDwXIauHEg7ieIfXatG14&#10;i4DLrCCeRiDS9VZt3VUNPWVN6ulExHmUlTaKNacMQc+aWIkZv1DPqC+3WRk1jOjaLalaHHQpQ3lY&#10;Ee0irF7WdbuwhbLBSnlCSqfQ8vaq14NbPtbeN8lKux6+9RAzVB3K1U80VFIRywyzQIkknMMokBJ/&#10;mfp6yMn4lfdbtOBu6TGBwo5+4Mgdq2Gg27Ze8xduoHeV7j54npXT1zp6mS3o1dV1KQyMyS/zmHmB&#10;oiAPSwMY9JJ4ntsDPeuQkKSZSIroeDgmq/5dLtqSriobLRU0dxkeSZqIxwz1Ej4DOxYKHwGOSWJA&#10;9uzjUxIcdAlW3WmZSiYFKUO4bbc1ppKmiqqe4YAVZspIwPIA4VmVh6Dg5zj8aknjSIORTPwqM06F&#10;zXyxGJZGByHMknMA/IJwD/ro0nGaThjalzGkdFIaQoxfDP5crBmAHsoHuf20KiOVKAedN7LQ11+p&#10;5KuGq5xygo8IBiljGSMFSev2P9dCJmDSYpr4yVcezPCd9vPV/wD5a3bVRU8FMXLstJEVkqW7JIVV&#10;QAEnouPc62PhOzVd6w0uPhb+In9B7msl4quRb6U6nmscI96ye10wzn5P5GvolxUVwRlHCKnoI+l6&#10;xqGTUyKexjBxn200TRRSVTUtCpOMjSpyaBRIqJqKxpPYY/rqWkVEWqaj3lLd5znUiKrzNCj/AI6J&#10;+dCdqdTVn8P4ZJdz0lS1LHVUdL5k9Sk1O83JVjY4RU93BwQCcdHOsJ4x1FVhpp8pzhWsgCDncz3G&#10;Odb3wfYpvNQ4nW+JKATnaZx/x71sl0v1XKKVoohRQJITGsigGQY9gvQX4/Pt/fXzS6px0lS1FR7m&#10;T86+hEhCBCBHoI/SoC41qXiuVJquaRIZVkxTtlQ3H2YA9g5yR0T1+NPtMKUJoVLE0ik1gYGlqfJZ&#10;Gk8wJWUwb+YDgEHvBBwQevbH76VVo+PiT+tJ5qCYqx0lRURMgSlDU4Qc5OJU/sVHyMZ7/Oo6QtGC&#10;KNUGkrzTUlUCKqNnbHSNkfGrNlzgFQ1CcVR7TBN/FQaaDFESJOUycuRBzgH8amF0ASTQeWeVVuLw&#10;+u1T5Tx7gku1VLWzz+TWVFTSUBDM3JZPKk84ZDYyCy5GQgXrWpt9T0zyClxvhcjCsGc4gR9TVA/Z&#10;X5fCkLlvmNvrzqyNVVljuFrtVzsEdBbJVSlh/hLJVUqyAHHKJVWRI/Yc2XHYBx2dRG9Qv3uJxp9X&#10;wCdyISPpTyrGza4ULaTCjG25NUev2F9tcy1HUXS30zLJM1Kk0ckJJI4oFK8kA7OM4xjWhY8Yai03&#10;wucKvUZ96oLnwlplwvjhSfRX7VMWSxVamJamWomHWU8pOOCeiXB9PWCRg6mf983EfEyn5kVCT4Lt&#10;dw6ofKhuFiuoaKSltaTU2MS+fURwyp6iOQQntccT7g+o9dat7XxvacJN2gpPbI+dVN54JueMfhVp&#10;UP8A2wfpTLclnum2YKWaawVFyhmlEbPZ2NQ0ZIJyYwA7Do5KggY1aW3jHSrhRTxlJ/8AYR9ntVc9&#10;4P1JkApSlXof5pnuKK42CG4Fdr36slpE80rTUEkkci4BysigqRgj27HsR1qwb8T6QtPELhPocH5G&#10;oC/C+qgwGT64IqpQ0XiRuqWyfa7Zm2la7rUPTNXXJVMkCKCTK0JcS8OuvTk4Oq278Z6cwlYZVxqS&#10;JjkZ5A7VY2Xgq9fhVyQlJxjkPSti8GLFX+Ge1HoJZ3vNbXXGW5VNwMCwk8+PH0ZOAAoPv2WJI1wz&#10;XNROtXhuyjhxEb/tXZNLsE6VbC2SriAq1T3JY654wJGZsu0qsDxznvvB9896o0tRmrUrzFLRvSy0&#10;scMNRJGzDkGYgtIMf0xjv4xoCnNFM15IgULjiVBPowPgYGPySdETilpleGqKSOKpRZ5qaNv5tFSq&#10;EmmJOFHNmA4j3IGOX508gBQjnTaqG3+HNnEz3D+GzR1lZMJpzNVSLlh7fyw5X9+tAp92OCfhGBgf&#10;rvXg2ieKM013PbYIKunSkngEgfjLEo4lQTkEAe5/JOPYan2hJTJFMPDMVEJZp5pHhabLRejCycQu&#10;exjv/t+dTiRUUindLt6snkCxQpOy5AMrAY/b2/fQFaedLwnlU/Z9mXWqpleqmhjVTxDeZyyc9joY&#10;H9hqOt5CTTiWlnNWuqr7Zs/blRPNcKe20sOTPc6pRHGoz2CzEf5c4GoyVuPrCGxxHoKkEIbTKzAr&#10;CKv6htw32Sti2ztmzXWzPUNFHdpq6QefEpxzRSnXLGcj8nXU7Dwa7dsIfWuJ5dO2a59f+Kbe1eUw&#10;BJFLJ4z7pamSEbLs8E6JgVNTdWOXx0wVIieGffJDanp8CvEnieAHp/mqtfjRhGEtk/frSsW//ETc&#10;9WlDa0sVsmZcqlFTTVspKgliBI8SY/Y9j9z7OK8HWVojzr5+E9a834suLxflWjEq9aXSTiPx+2t4&#10;aw00r53WffQ0c0Ly5+T/AEOvU5SbSf8AzOiFIaSaT8nvSzQzSbv3nJ0VNqk0mz/n30W1N5ovPIP+&#10;ulpIoC+Ac6Sl5URpsYywGehk4ydeJABJO1DBMADJpvDbhT3sXqt861m0xGeOrqisdL5TK2Zmk5dB&#10;fWOJ9+Q6PWuSeLNTbu1ItWYVHMGc9NsV1bwvYO2zS7h6Rxf2kR7560/qqGo3Htukql/k0aZnhWjr&#10;2p28rIyokAHrI/yt037Z651weWs4z6ftW54+IUpV7stO07TcrnWFaC205jRq2uEkcM/nfpiikZSJ&#10;HLKfSvYJ79xppFq9cuJbaTKjyGT6nmK8682ykqcMAdahqfxYq7hAtLtbY1atpiUR0tTcWSzwrg4z&#10;GhDzFcE4xEoP9Drc2vg6/uB5j6gifUn3rIXXiizYUUIlXpVfrdq1W+LjFVbzio5qOlCLT2KlqGqK&#10;KSReWKmYMiB5PV0vEKuOXqJ63+jeH2tLlxw8a+R6CsZq+vrv4QzKU86tP3KwqqKQFUcQvtgfjWwy&#10;c1jgqDApGStJyAP9NKBSqVNI+c75yc/00VNyTXlk/c5140s0Zpc/Pf7a8K8SKTM2B+/7nSxTc0V5&#10;eXXxjSilmg8zoj/tpaUnFFM3RPz+DpIoKHzsD8ftpa8O9E84A49s69FITFB52NFw0JUKIJQfc5z+&#10;NKKGaAMMe+Pz1pTQgTRWIH9Tr00ChXlYDB99emjTgUDSdfP9NLSKNF5gjroaWaAV4P8A6aWcUoE1&#10;5nOM9D9xoa9EUTln2OD/AN9GNqbVRfM9WM++l5U3MmvPJ379+2kAo1UHmY9jnRb0G1Ckox7ZI9+9&#10;J2oknGa95o9vYaSKOZofMBH5z+NeilBrzP1/30sTvSKxUa1jgEIggqLjRwhhIIKS6VUUZYfpJVZA&#10;CR8ddapXNG05xXEphMntVy3rmpNp4Uvqj1rMdp+NniB4XfUfbLBX7gud92ndrotGlHcqs1HGJ2VS&#10;Qzd8kLqRk+xH51z7xFoFim3cLLYSQCcdq6Voer3Ly2/NVMxXbNx3LQ0dVKK2qj8xXXyvKHIsoJP6&#10;c+xAOM+4zriyLdwKBSMV00uJyDVFuBppudQq1FFXnEpdGRPMkOMED2AbicD56x11q5LqkCJqD5aT&#10;kUpX2x4aeaqaI1SzQlpBUABFUYJX5JB79h8fHvqvNxxGBTobgTVU3BY7NvC3VNnaWpqqUUb0gVJi&#10;HRJT6mTkcq49LBs9cR3gnMll11laXeYINNOJQoFM/tXOO8PDLwxqLdSXTb/iYY92TVyTTXOqu8lS&#10;KuRcmeokVV6f8cOWWZEHTa31hfamp0tP20txgBMEf7Yzn0PKTyrLXVrZhAW29CupMz3ipG3JYLLY&#10;bKtj2lUbur6MmS5X+pP8PkuZkV/OpwrcnkB5j1SEDCsFwW5DUs6TrN2XHSfLT/akZiIg8h8vesxc&#10;6zo1pwNqUFnPEevWetOqaOioNwT/AMB2xf6G3StzWWa+R+rof8yJldOs4wrMcD3J1eWdrrrZBfWn&#10;i5yMfMHPyqjutS8P3CFBAMHaNx8xFW61z1bwyvPG0PknLuxBiRD+kl/YD3GW4/pzjsY2KnvLQVP4&#10;gb/r3rCJtg6sJtpMmIIz27ZqyvZrvFazXxW+etXy3lWCm4vO6Ljk6xZ5FRn3x7A6zT3ibSGnAhT4&#10;z2MD1PI9q0bXhrVVoK0s7cpE+o6inU2xd1VlNRVdPT20WyoZQ1wkrspCDjHKNRzJLELhQezkkDJ1&#10;Tr8c6U3xBriUobDhifcmKuWfBWpOkFxaUg75kj2iprw/8PN62W5wXK37soVjkERuNqWgeppqiMux&#10;KhmdTEem9afBZiGGBrl+ta7Yassq/CBJ/wB0gE+oAg10nSdJutMbCFXRWkciMD06VcN0Nfamhnu2&#10;3K5Kx5xAksc8EskT8JQrAMHCoxRmDSRqTkKQCEGswz5RVDowJ2xyrQEriUfyPrU7cdxfxP7NpZIY&#10;jTnzKimhuR8oFxmJHQA8x6SQxI7A67xpEp4ZG9OzJqMudS17p3WkmhSQeU65JXA/yhTgh++RDDGC&#10;MYyTp1sYoSetENDSW+qZIzBGXj4uyEiV2y3DPRGM5Bz2PjIONOBOM0HEJpzdFpKGldmqJBVcQxp4&#10;xyZx+MfPuQPxnSFAPOi4qjafcDRUzS04WLLDClMLn8nP/tofKmkU5AxVl2JtGpnilu0ssdOk0x4n&#10;mOSoccsIvvg8iORzg4zgDQuOob+E70iUKWJrGt8bzo/FTxFr9z26Jv4RDTJZbRKxAFRSxOzPUqPd&#10;VllZiM9lY1b5Gu++EdNXp+n+Y8IWsz7cv5riXiq/Te3gabMpRj1P3ilKOHjjr+utgo1k0jFSkIAG&#10;B18ajk0Sc0q8hCkfOvc6OKiLjXOgI+f6akoTNRXVRUYZw3bdj99PkVFmaQ5hu/8AY6OajxmhVmLB&#10;VBJPQC+5OhUQASowPvPyp1KSohKBJ/nlW+7fD+GOy6eKWmljrKxxJPTTz841lK8ctxGFGF9iM+/f&#10;evl/xHfnW9TWtKhwJ+FMf7Rz9zX0voOnJ0fTkN8J4jlX/wBjvtyG1U25Xie5XWWoe8SxpzctFG6F&#10;Oz+lQR/lwOs+351T+UkDhAmrbjUTM1G3mgkt6IY1ijpp181jHH5aiUHkW6OTlSP7j51MZJiDTa4G&#10;arsO8LZLVy09RUB5c8Xp6aNqiZPTyJZFyQPfL4xkgZz1qUWHF4SPv3xTanEjnVy8PvE+nvMDtSV1&#10;TJSxVCU4aSIowJB6ZcswGVxk8cEH8arbq2WysJVuafadCxVhrtxC4y08sM6vGCOLSHKuR2ScENnO&#10;SCRg/vnUQJiaemRNNUvNwqKvz6Sop5LVIEEcMkQV4D/1N6uwQOh7jkPxpFCQAaNKidqY1VT5pgol&#10;igp4kqVljlE8kRB5FjhU7bDA5yQp5exAwSSiSVTJoFQcRVjekjv0dRb6+OSegkUrzlfihXohhxOQ&#10;wIGDnIIBGMakMrUzJQYnHtQKQlUSNqQq9hUXlkwbo3DTunEB5KiKtOR7njNE3qb5bOf6alpdBwQJ&#10;NR1NjlyqB2tJfrvuSrho7iy22ijK1VBfaKmgry7AcCFhlLKPnMkYBBAHftKeZaZbJc/NuI27yT+2&#10;aZZcW4uEbDed6JdLVcRJiL+WwPqCjGDnPpA98/j99VPEk7irDNetpudtRxKJKUPku0szTeWeugGz&#10;jvPt1+3emigKNOAlIqaju1e8CJHJUmAS4blGJJZQ3qwRgcQPb+2ffTYagx1rxXO9JUlynNZCoWSR&#10;40OKgoVfHXvnOf66d8sb0nHJyKWaOsE0E70+Io2KxhJQfKOOsjAyPf8APv8AtpuU7UW9Q00t2KZl&#10;hqHmeTzFheL2IJIxkciM5Iz+dS+BERNMni6VY7ZXQVzRVE3KKoUFDGWZfLP44+3+2dQnWwDvUlKo&#10;qRaJIpeMkkaqwyEUYwAc59vfJ7P9NQlIKqd4gKdQXanVmWKQsw9zjGf/AH0+UECg4s01uF3mnp5V&#10;oaloZlx60+D+MkYGR+deS1JHEKRRqmVNHW11zeWSaSRy2S4GWbrGCR/6at0qShPAKhEGZqZpqKSl&#10;VZWkUMB+oniFH/V/8Om1OAUXCd6nrbc6qvxHR081RDjIqgOC8uJxhj0e/wAA6aKgBM0YTNKb63LR&#10;bH8NrhcblWpYEp4DTGuMLTrSzPlEZlXt/UR0Pcn8DSWtuu5uEoQniJO0xjn9KJ11DDRUtUAc6458&#10;PtjU26LPRXC+1V2uYR/MFNdamSSFpB0JRG5IBPuM9jOvpmx0y0QlLyWgFegrgOp6ndFxbHmSmtTp&#10;4KW2w+VTQxwQg54RrxUf21oEpCQAKzKllSuNRk0jIxJJPsPxp2aZInNKUd1rrXUx1VrrjQVseQso&#10;gSf0kdji4IP/AHGqzUNPZ1NksPzEzgxtVppmoPaY957AkxFWNagLnB+dQSOdSZg0fzuutJ604M0X&#10;zgev9vnXiOde4popmBH7e2vCvTFFMoH7a9XpohlGPf8A00cxXpApORsH8aWcUJoC4HySNJNNzQch&#10;noAd69RAVC0tduakqqyAUVpuFI1S0sc9dUNCXjZABEY443PoPIZ5ANkHrWT1TSbrUXTD5Q3/ALRW&#10;r03U7SwZEs8TgnNFil3pMnl1e5bVFArELBRWJGQoW5AESu3a9IDjPFc55E6rm/B9kD8ayTjYxy9K&#10;mK8V3JngQPendTeN2y0sNJBd7RbUWVppK6ltRepmYj9XCSRolbODyAPYHR0Lfg20S5xLcJT0/wAi&#10;lV4teLcJbAV1/wAVG0W2qOlvcd6qKm4Xi9KrKlfdK1p5I+WOfBeo4yx9yiA9kZxrYWmm2ll/+7oC&#10;f19zWUu9Tu77Dzk9uVTLVL5JJyScliez/XVpVSaQM7Efq4j8aWm+I0mzEnOe9FSTma8ZOydeo5oo&#10;lx0R6deoecV7zeI98DXt6WYpMzZ7+fjRRQHrRfN7Giih3oPO7/216K9Ne83847/216K9xUHm4z+N&#10;e7Us0Bmz7EYGlApN6KWPZ0tCqgMuO/z1paaNFMoA799LSTFCJMDPQ+dep0Gg809HOkih3oPNwACe&#10;/nXgKQ0PmAA4/tjXia8dqKHI/Y6Wh5V4SEa9SgxQGTXqU5ojSen99OCm1CvA9ZPWkmh4QBNFJz37&#10;/OvBVNnOaDJP9PxjRBQo+HFAXyOI/PeDpBnagzTimoK2qEj01JUTpGOTtFCzhf3JA00t5tv86gPc&#10;U62w+5/40E+gNGqLfW0bYqKSopsgMPOhZcg/PY0KLhlz8iwfQg04WH2zC0EeoNNTKo/zZPz3p8Ga&#10;aIr3njGcj2z2f99DucV6Kr/h74P1vjN4u0m7JPNt219uXJqiGsWABrjPHHAsccSP+qMcWLzexPEL&#10;3nXH/F3iBi3KrRgha1b9ANjtz7V2bwtpL620vvDhSnbqTv8AvXTe77fa7bTPLMIairAWJkkctM/Y&#10;IGfyACfb/wBtciQ66sxsK6MtKd4qtUtHUz3Kb/8AJhhgjqiIHlmDtJy7AIPtn55DAwADqQYI3pkT&#10;O1Vree/bPZqOukvdZSWOOlcs01WMoSrYARjjJ+MqG/OMdh9jTnXlgNJKvSmHbttsEukADrWB+Ktx&#10;rfHBKig2Xua5Xe0QzLUx2Smtj08NLTqrL5tRVkmWZy56THH1kkAYGui6Jpn+nnivGghREcSlDJ5A&#10;J2H+KyWpXwuBw26yqMwBsO5qqba8MV2tVEXKda6ojQDyQeSKSMYbPRIH4Axrr1jpfDDz2e1cg1fX&#10;ioKYtgQeav4q70dLFTRqkUaxr/0gY71fkgCBWFSlRMk1KUsfYOAv76ZUqrJpBqcsu7Lnt4ikpqhU&#10;gkkSSWQ0kM04X2bgz4AJHuD0cD2PesnrehI1ZvjJPEkGBMAmMT/PtW50HW1aW55PCOFRBJjMdj+3&#10;Ler1R2uLbO45KezwxJNWsLhVStbYCyRufNcmrI5uA7ZAy2PV8Aa+dn3FLTwOn8uNzvttXfG0pB4k&#10;c8/PvUhcKujvt0qnp65rjV/bU8NTUUTiNU4u0hZ5+/LZlJYqfcYBHqA1FQ2QjIxmn1EE1Mbcqa29&#10;V0lbU7eissEyusNd9359VMMYSQBF8tEZXJAyHGSGGdApmICVE+0D+Z68qHzJPEoVBPvVbferdYrX&#10;eLLNcmSSnFNRyrPOUhA5qyrhsjkSe/1DHswOpX4R3hLhBimg8CeEb1PXG91NZaqV7nbrixlaFlag&#10;wXccxkueQKx+xdezxB9/bQJbM70fEAMVB7uu9RJVyBGngpKlBGeQ4owAJbiMZUjP7En204wmYmkc&#10;VNQe1Kg0CrFT3J6UImRE4Loi59h0ffsEfH7ewmLxmKjg1PcIqyaMCplATIQUEThRg+zZIIGR74xj&#10;J/bUcnOKdEVarHYa68VKQpG0wBAWR42xJ8nJwRnPRx/pphb6Gwc04EE5iqL467+a832t8ONtQ/wr&#10;bttSNb1dqKoYSSzMGL0EX4TiyeY+ScHgMFiR0Lwl4bTfKGoXglAOB1jY1hfE2uqs0Gytvznn0qqW&#10;mmWFESNFjjRQqoowAAMAAfgDrXcScRXGkg86sFMcD4IB1DNO05NQsWD8abiacBAFMq27JGGGcnT6&#10;ETTanQgZqClqjJITy9zjGpgEVWKWVmk+ZHXv/XS0m2K9z7+NJSc6sOx7DFujdNFbJnyJQZmhAyzo&#10;hUtgfIHWT7Ae+MjOH8WasdNsChAlTkpnpIgn/Fb3wrpP468DqzCWyFR1PIfzWybkujXaoaN5YkpI&#10;peJVXY82B9iG6JGDgDPv/p89tp4RNd2WqTVZuO27dVxg+YtIwUB0PYUnroH2PepQUUio5TVT3NZG&#10;o4UpKaXjLI3JfMlDIVXoAdfI/A61KbVxZppWKzndewagXN5ZqqotsRcLLTHM0TSgHynWPHFgC3qy&#10;wGD/AKWTNwAjhAn7zNMLa4jxTStsq7HV1NXtakuNVU3CbzKystt0jmWCQKoZv5kYUIpyWzzKkMAy&#10;4ONOutvFAvFI+HYER++/yxQIW2Fm3CpUMkZ/WrPsDdFPuG6x0VBc6ashpc1VTMsyTwoAFRQkxjjy&#10;nI8GK58ssoXmp6r7mxct0eY4gicCZH2f1FPM3CHVltCgSPetQssE1vdnlhhmqESOKeOGNYIyFdv5&#10;gTJOFVsDOCcnB71RvbVYo709tsVFTXGQs6eQzF2ycOx/JA+B1/ppGlKo1wKtH3VE+IaJPMqZCFij&#10;KBcn+/vo1fAJNNiVYqB8S/Em1eFT2+hr2qbrfLgJRT2+2Uql24Y5O7FgqRgkLzYgZONXOk6dd6w4&#10;W7VExuTsJqs1LUbXS2g5cLidu/pWVt4mV1ff6bdVRYnaSD+VSWu2yxGaKDgQVkkZwsxLeohSqj0k&#10;Z4knqDvha4Z0k2SCFuFQV2HWK5414nt3dTFyolLYSQO579PWrBU+O1lq5oWobJuWN4kxO1VZstHI&#10;faNTkBiwzjgSvtlhrCf9qarmWtj1rZnxJpmP6sYmix+O9VAaqL/DW46iBUZEimprehck5yshn5DP&#10;vlh6e/xqSPBmqSJCR71DV4t0wZ4ifY0jD4yyoUFVtO7xKEALUdTR1RB7xx/mKT3jPXQ9s5zp9zwZ&#10;qaQeApPv/imm/F+mL/NI9qSfxoVVkFJtW/SLk8WqmpqXlnr2eYsO+8kf20DXgzVV/mCU+80474v0&#10;pvYlXoP5pCLx4r6V455tgyVFZGytE0N2g4KAT2zkLxYZ9uL57OR1pxzwFqHEAlxJ7/4qMjxtpxSS&#10;pKh2iasdu+qaCGrc3ywXu1LJIEWpSOKqp41JwHkkiclFHuSR0Mn2zqrvvBOq2yStICwASYPTtVja&#10;+LtMuVBHEQT1EVcrTc7RuwPdwnlrUnEbs4ImIyOSsCVb0gHr4YH3OsK4lbB8tW47VtEFLg4xtTqf&#10;bktaHnpKjMGAEil67z3385/9NIHAkfFvSlsnaoeqstfQRtwo5DBHli0RDDA+e/j86kJeQedAW1De&#10;oqkvzXGaoRI1SMKojYEcW6Of3IH5x/TT6jgGaaG9SFrWmuBkWJjNTPlWkC4PL8d/H76ArKTmlABF&#10;S0FFzIjqIl8tV4Iucrxz7N+c5/vph16nUoqzzt5tpaCkEUEkcLEKvpRT3gddgZwf7HUZLoV+blTn&#10;l8NcZVtppd47he7XLcMm+KunIpTUwK9HSuY8j0059+JyOZGWx796+l/D+m2zVm26GuEnMHJz3rhv&#10;iHVLk3K2EuykRsIq40wSKmRY4zFgY4Z9tbYDFYNZkzQNJnvB0s0BGKJIeXucj8A69NJTV1DgqBy/&#10;YH30u2a9IGan7xHLZHgjW4UksssohHmlokaQglYw3qHIjHWuPW3ja1eEusKHoQf4rqr3hB5s8Lbo&#10;PYiKlLdYL5PRedVU8NJNHE8s1OsplMXEjoMq4YnOcL8al/8AeWkzA4/l/mo48KagkZKfmf4pO4UF&#10;xttHNVPT/cQxjkPtD5ryJgHzI0HbL37gfB61MY8VaVcLDYcInqMe55VGe8Nai0grCQfQ5qLW7xSJ&#10;yDhlPsynIP8ATWx4DE1kQ4DsaP8Afqf8w0JSa9x0P3Kn/Nn5xr0V4mgNRy6zkHrSwKTiPOvNL3/b&#10;SRXqLLVxwxtK8ioijkzN7AfnSHaadHFgAZqatm3zU0MFZXymlNQizQ0seGl8tjhJH+AhyD0Ce/z1&#10;rml/40Zt3FN2rfERiSYHy3Nb+08JreQF3LkdhvUTcnq7hBd6a02YWyWhDyQ3KuLPHUvEhZ4lQupH&#10;PBwwJ9s9YxqktfFl4m4aNy4kpUYKQIiTE+1XFx4btSwsMoIUBIJMkkcvQ1V7TuqS5xN59HLQzhuL&#10;U8pBYfv1/b3wfzruPlpKQpBkHY8j6Vx7jUlRQsQRyqTSrVwQG70HDFCF5oxnJGBnSRSlU0AlBHf9&#10;xr1Dg0HmgfOk3pcUUyDBx3pYoSaIZfbsk6OKGaKZc5B0sUMk0QvjI0ooVEnFFMg+TpaDNe838Hsf&#10;J+dLFLOKL5hY++vEUM0Im/1+fxpIp0Gh83A9zjXqLakzNyJ79tFFM8RmhDZGc4OhmK9E14yAD8/1&#10;0QNIoUQSZzk/0zpaKKKH7/B/bXqCh8zBB16lo5mz8aCnFCRRRIBrxJFNgRRvMyuD8/jXt6PFep0a&#10;rrI6aDDVEueEPIB3xjPEE5PuOhk96h3N4xZo8y4WEjvUu1s37xfBboKj2q7W7wgvdxgmc1NBTeU5&#10;RkmlbkcEg49OCOuiM5Gse7430hpXDxKPeK1zfgzU1iTwj3NPv/BqoippZKi80MfEgYVGYf6/+mNQ&#10;HPHunJMpSo/IVNT4JvVD4nAD705oPCCCOcmsuv3UPePsUCAnBIyz+3t+DnVPff8AUVpKQLJkqP8A&#10;7YA9hVhZ+BDxTdPY/wDXf61aLb4ZbRoKlXnlWYqCRFWTllAJwOSjAOB3nOsw/wCN9XuD8Kggdh/M&#10;1qLfwlpdt/YV+p/ilqy42u1eYlJt6laihRv5sUCl2APWFUE/HzknrrWeuNV1S8MOXCiD3NXzNhY2&#10;0eWykEdAP4qGvHiHcrRRVLW60hoFML+TGphkrHlQABAw7wnuxwF4lTg+8MWynY8xw8432HvUnzUt&#10;mW00vbN6yXWiuMU9ukL00nkPDOC3nk4VgnY5hSGUtjjk9HA09btvWSwppyD2mm3Vt3CCHUSOlI2L&#10;eW277ZorlDHbhbZWdQ4hEMocOYyCGA6JBCn2ORjOrh2/1YLhb6/Y1Xt2enlMpZSP/wARUbbtwbUu&#10;t0qKGOhgWeKoerjhrZAXqHwvqVMdqpYKeuKkfGmrm/1R1I8x9URG52/mvM2dg0f6bSQfQfP72q1R&#10;7+kp25QvEIoYYw1TEBIImx6hgknCgj29PYIPR1nhbGQqauC9Aio6WkSqmqbisbztJMpknOA0jEDL&#10;9/6ch+D3qySABFRiSTTG+GkjpKnzoTWipDo9KsQmVw2AV4/9Jwc++Bk4OmeFXHMxFETA2muS/qO8&#10;PbHTb3tNRtywW6ys1C7TyU9Wghq+LKqmP1nMi54ccB2/cAHXVPCr7xZWH1k/EAARkE+2x3msFr6E&#10;BxIbEY+YH71Gba20aiiHmUgmihQscSshXOR2UYZB/B6+f69UYtkPlIeQFDf/ADXL7u8dtyvyVEK2&#10;qdpYHZgQyDr9GQWwOiePvrVKWAmK52lpwniVU9WWuos9LDVVcTU8EiGVZWxxKj3J/GP3xrPDV7Ba&#10;1NpeTxAwRPPpWr/0LUEJCiwqCJ25UNmutuudDcauhrKephto5VhWQAwjBOSGxkADvGcZH51Ed1ey&#10;aeSy45ClGBg5qxa0O+LJdS3gb5GKhbnvSjpmWqoWW5VhIjho4yweVsnoADP9gCT7asHr1m3aKiQS&#10;KiWumXNxcBPDAPPf7PStw2TNcaDwvs9s3FaJIb+1NLU+RXqjCNJZJCEOH/UInwsbYwvpc5GNfMGq&#10;Fu41F19kjhJnH6/PnX0lYBbFm205MgRmpDaUsdVa6T79Za6qtU704d6xWQO7+gymLioCZUK3Akc/&#10;Y6guJ8tauAwDHKpCVSKkb1vG37fo2/itwpLPUBWc01xrYfOAzgHAYH8YPzkZ+dP27LjuW0kjsDTb&#10;jiED4iBVXskNqn37WX6zxXFKiSCNauKONmWrYO7MUjJ6fBxzHpcdYGCWkOre8oNKggH3ppsNlfGK&#10;0GgFVVx+ddLdJan5cYpWkWQSKQDg+xjfI7TvHXvqIcCpUTtTa7bMS4Gbz9wtTjkcB1BJQfls5OT8&#10;6XiA2NCZ6VG0fhGbeDIXiq6cklVVTyVf+nJOD8n2GPbUnzOIQaY4c1N7V8N6ivqnm+9qKaDOJ/LH&#10;eD7KCc9n++PfUBx4IGMmnkIJM1UfHXxjq6iV9jbNqo1jVRT3ncEFQCaNMFXpYSjZ+7PRL+0Ywckk&#10;DW18KeF16msXl2IbScYji+fKsn4j8SNaWg2zGXD9KzGy2yC20kVJSoY6eMdBmLMTnJLMcliSSSSS&#10;SSTr6BShDKAhAhI2FcNW+t5ZcWZJ3NWOkxGnY00o5r086eJPxwc5/HemTS8VIy1QVD6iMZ6J99eA&#10;pOKRUTUyecxGdSkmKhuSo03DYJ7/AG07M01tQ8yQfx7da8cU4M707tNtnvVb9rSBTLwaQhmVSEQZ&#10;ZgGIzxHeB3gfjVXqOosaZbquLhUAY9+Q96sdOsHtUuAwwM7+g5n2FbFt21NaJ6iSktFPaKSenWm8&#10;yaqkNZUkN+p0PoQM2eIUklePI/pGvmPV9cf1ZXFcOSdwMBIHTqffnX0jpmlMaW35bKOEc+pPU/xV&#10;jpGpaaSCmmhkjec8FTHoPFSSACcdBe/3xqoQ4Iq0Kc0z8lfvFpJoYVZmSVamM8WK49XMFcgjHQyQ&#10;w/GMadDhUMU2pFVHxJu09JRWetoRardTmrVaypu8EZfynIQxRcmA81+RA5ZHfv8ABsLZaCSlUkxI&#10;jrUV7iSAUkD9/SmHint6ebaN6ntlFDHUQ09LJTwwr5k4EUvKYx8Q2HMZCIOBAwx/bTtstCXUBe2d&#10;9szE9udC5xFJCd8VlO+do1+7tiSXy82K9SVdZUQ0dRNY3lttRUUgfPn/AGTjjM3EFCWVBwA7GdaS&#10;xuii5RbNKEDKQqCOI8pmQPSqm6aSplTrgM84kGB1HOqd4Zb+qKi/w2SuWS8tbr7TUNHUX2sgprlS&#10;UTOsaqIKdQ8pCseSySlAqgAAjGrbW7V1tCi58JKSSBJST7mB2gVX6Y+06YaEgKABODHt+9dHQW2q&#10;ht8T0VP5klQzQv5q/ayAgtxeUtlyBgLyJZiHBP7c2KyokrP71skjGBUh/CqyGVY3rFHNgrAPg5HZ&#10;z/Q/B0624FCYoVCKlbtU27w3sEm6bpcLlzomQxwW+lNTLI7nh0g+O/nAA98DUm3tnr99NswmVK2q&#10;K/ct2jSn3TCU71glurpt77l3DuqphYVF4qeRmkpnpmaJBxjUwNLIIyAozxbix9WATr6H8PaedIsU&#10;MKEKG8wT7kVwvxFqA1O840KlAGOm1T8NLwULg4HxrRFQrL8PCYFOBGVPqJwOuzoJojjFJu6KD8nO&#10;kAoCo0iZw2cj30UTTXEZpN2B9wP7adFCpdF6JA9vnQmg4jNJzQhse2R30exowa8sSMVG0VnisNwN&#10;faHmsVcchqi1v5BkB9w6AcHBGf1Kffo+x1UXukWGpI4LloH2g/Perqz1e/sFcTLp98itJ8G/F/cM&#10;e8ZNo7opo7lSTwvUW2/U6BHkYMAYJ4RhVcDsMnTAdgdnXEfFfhhrR0JuLc/AeR6dZ7V2jw54iVqg&#10;4HvzCtwqrgWbDy+XAAOTADBBz8e57H99coVJUeVdHGao13aKvuFMkVKv24V/5iRlYyvIKq8h1nHY&#10;GPYknUtDqkpOajLTnanNLU09HVm2SUskKoQgWnkPl9/Cj4Hf+unAs/nNDwRirhb2hZ/JeAlywBfg&#10;Swx1gH9tR3DxGnkpjesM8fvqjPg5uZ9vWbbkdyuE1GlYaupqjDCofkqEgKWfBU/IH+udbPRPD3+p&#10;NF8uQmYiJJis9qWqGyWGgmTE9qwCi3Dcd9bnqr9EnktXKjzUKDhTRScQGWBwxJXkC3YBGSO9d40Z&#10;p+3ZDThlKcAncjvXHNdXbOrLiRClbxWtW+maCkjRlYMRkqzl+J+Rk61MgCsbtSkiN+Mj9te3oqaS&#10;OVJHHv8AppYNMKxV+8HNvUF/uF2qKqlFbPbI43+0qgvkOspKhsg55DB6Ix8jXN/GOtXOmJbYtTwF&#10;eeIb45f5rovhTSLe+47i5HEE4g/l9TVxtk9upqOkaohWKSXi0UNSqGVJMZwPcB1z2Qeu8HXz8kKj&#10;H0rtvEKTpLDS3mlPkzU1NUnCTNNEzOyrllAUt6sHJx8nvI02olAAFeKZzWDfUf4jbz8JrLZV20lP&#10;TVE1RJ9zc62PzfslReS+nPHk7Nnk5IHQAzraeHNLtdVeUm6OBBAHP3rOavfXFk2lTAkk79K5t2rv&#10;e82lI6gVr/byzSNJUrHinMjEuyhQOCjvOAegR8a74w62ylLHEDAgZEwPrXHri0U6su8G5nFa7aPG&#10;G1vGFudZT0bnC8xIGjb98jJU/sev31NDrPNQqrNq8CYQflVsp942yqji+xuNPVTyMqxwxTKzyFul&#10;AGfnv+ukcW0hPEtQA7kCm22XnFcKEkn0qc53GCF2qKCppXR+MkUkZLxk+3MDtQfcEgA4OqFWuaSg&#10;kKuEz61d/wCi6isShkn6U8S33uWCmmitshilkRS0k8UXlqXCl25N0ADyxjJA6GdU9z4u0e3B4XCo&#10;jkAf12qfb+FtVdUAtAQO5H6Cau9j2tFbDF979tcLksvTRrIYUw+AVDL7/PqHx7ex1y3VPGF5qJUh&#10;n+mg8hufU/xFdI07wzZ2QStwBaxzO3sP5qeo7L/FK/K1NXE1QZITy5KSe158mPYLEEdYOB2RrEla&#10;ifirUwBXK3jZ9WNQ91uG3PDxI3pYompqjctYjecakehmpwOiUwcyMMM+cL1k9P0bwmH0pudQPcJ5&#10;R37msPqWuFtRZtInr3qreFt1vldVyS3S61lzqpgZp5rhL5s0jn2PLGT/AH/9BrtNiw3btJaZHCgY&#10;A6DpXKb9RdUXXMrO5rU6G8ZZ4KqeIVAJI9Plnj8ZBJ/1GpqkHlVUCFGJqTWsKY5ZBPtj5GmSkg7U&#10;JVw4pT7lSPjOg4TRggV7zsjP/podjXqEy/Oc/wB9FXqAy5x+NFS70Qv/AK69QlNB5hOfzpZpUjNF&#10;8zJHeBpZoVCi+Z7/ADpabivBvSdemjjFF8z/AODSTQJ3oefLr2/rpZpyJopcKcdE6UUwoUHm5P4/&#10;ppTXkmh55+T/AG0gpyKKZB8Mf6aU0JNeEnpIz3pJpRQczj/00tAaESf6/tpKIGvc+/br99IqlAmj&#10;B/7940OaUJqF3FtLde66aJ9kwVr7loZHko6qk4KsBK8XLu/pVcEZI9Yx6cHvWa8QuaaiyX/qREDI&#10;BIknljetP4eb1D8Yk2SSQrBMYj1rqCiguto27bKStr4q67Jg1NbOGk7yM8T7k99Z6x+Br5SuH23H&#10;T5aYFfRjSFobAUZNJVFzS5/cQIqSArnzJXKsxAIxgf6d6VLSjkihWsbVEW+21UBmTzlqo5HdoC4U&#10;RxqR+k/n5x7nVqGUmDFQy7GBUbbqK8T3S4SC5QxRu/lBKQiSSEjBA5uRhShAIxkHv51MKU8IhNNc&#10;aid6l7bW1dRHIEgjZxyHPDBUcekqcjkcfnHWD7jvSrURgCgGTJp1PTWankZpqaB6qpKwFyhMjZBU&#10;enJGe+zjvrPxo0mQAa8cUjeJqCmmiWJlhqBG2WZJDHIncfE4U8se4UMMEcsd4LgA3A3+lAZO9RlT&#10;VQS2QwTF2j8oKpVQxSMYAI9JHSjAwOuz/RMkgjemsRw1BJuqjhqYRaIWI+3eKKCnAw7ZxGAxkwYy&#10;XA4kcQT7jPZKStSfj96IGDIz7VWd3+Otls15gorjuT+CyU+IKi3XK2zRR1fJSD5MuB0CenUlQPfK&#10;kHVgxpj76OJpvjB5gg1HevGmzC1Qe4rP6z6pp6e0U9qsFquPiFdWnmVLklHJSRPGrExsWVczDvix&#10;UJkAkEjB1obXws9cr4lngT0/MffkPnVNca6zbohJ4j8qRS4eJm4l2/WV1VLantdR999qbnNGtZKz&#10;ZxKg48I1XCBEH/USST1srbwpbNIc2lQgYynv696ydx4lcK0Ywk5z+aoKXw3sVJdqmvSht1mFRIZv&#10;4dbUWOmh/wDLGSAxUfGe+9bKysxbtJbdXxECJ/c1kb3UnLl1SmUcIP0qWgt18ipoptqyTxyw8Zlq&#10;46IVCqSeKv6x5f6s4yCOjob65tAyph1xKQrH5gD3yDNesrO9U8m6S0SUmciR/FR+56C92ikng3fS&#10;7lk3LK5nhu3GOZS+MBWj9MZUdkKrKFPwc6oG7xtLKGdJdRwCeIFRB9QoyfoRWl/AFTyn9UaV5nIg&#10;CPQgfzURbd+xWSwNSSxT1F7u/IQW6jEreWhAh5RuScD0jjxbKuCOA9zj7vR7h294mwClMEnGeeY5&#10;/tmtSxqTCLaFEpKsAZBHLH69qoO4Zqihty08s/8ACJZMUNTbi8sE8yx4H3M8DAcFcke5ySG69zrX&#10;soadMuJ4inIMCADkBJ7Vn3S41IbPCFYI5nkSRW++BXhJbYdvybjvVRTx3NahHtF1pZTBUqrMwD8y&#10;cc2YkJxGeAByQca57reqvPuFplSiP7gciRy225medbDTbFDCJWBPIj736dqs/jNvOv8AD+30ryQ1&#10;VbbrrUxff3mG5LVVVBUrGSVhBf8AUFjx+hVxyJJxqh0y3OouqSkgKSCQDgEVaXbwtEBRBg8+Y9KY&#10;eHlZvfxQ27HX22Ghs9C1bNBBU3+uFRNVRyAAc44oog7MD6X9wOXFjnlp++ZtbB4tLJUqBPCMA9AZ&#10;5cxQ2q3rlvjQOETz3j0ip6DwO21XVE1fdEmqKzyvJrpKhpInlKkLksrLgBlJy4YcQMA96hp1S5RC&#10;WzAGRtTi7NpRlYk1O0Vk/wAD+ZT2qWuoKMt/JiqJ3lwpAOQx/wAv4HQ79tAp9x34nN/SlS2hGE1c&#10;tp3WouVklgqJIzOTxX7ls4TPqzg5yR0Dkd41EXxcqkpUBU15NZLLTLT0cLSnLOsBaTme/SvQwAD7&#10;n5J6OoxWEZNSE/EMUlPQz2ylnuu4rlT7bs9IgmqnmqAQsS+6k/pUE/Oc9fvjRJfLqghpMqOKBTfC&#10;ONZgCufPEPxWvHiZDVWq1/cbU2PUF0amU8LhdIyACZG/VTIQvSqeZB9RXPHXZ9A8FIaCLzUsr3A6&#10;etck1vxjlVtYbZHF/FV+zWSmtlJFS0VOlNSxjCRxjAH/ALn9/c/OurAJbSEpEAdNq5SsruFlxZk9&#10;anqcLD8Z/voFGaNI4adGsAxkgDTUTUiRFNp7kAcKQTnRBNMLWOVNXr2bPff7HToQKj+YRikfuHzn&#10;3/OjgV4KNCZcj3z/AOmvbUQNCr8nAUd5/wBdNrWEArUYA50aEqdWG0CSeVbNsLZg2lSfdXSRIrpc&#10;QrrT1USI9HT/AKODKxOHkZjgnGQVXGAc/OHizX1609+HtyfIScf+xG5np0+dfQfhjQmtHZ890S8o&#10;ZPQdP5qJXxTtcviDWWSia+XVqmBadqqmoTNSW+Zi2VLcVEeSFbHIj37GNZX/AE1xDIeJAz1yRWrF&#10;wCvywCf0p9Y7XQ0m46J7Tza3yUzKJoTG6B1yvBZSWIUguR7AMvecaaUSUkHGacCYMijU24rw1nqa&#10;Srp62kq4Ff0gxSNIiOpWXinuoU8mAJJOV92A08G0hXwmZoOIkZptJTxSbhg3R5NqudxCoIb7dKcE&#10;0MYQghIRwfk4J9IKqoyTg5BfDhCC0SQOgO/vypjhHFxkAnr0pK2bQlSV7xTXi8X690dRUGGokZRX&#10;eRKQ0dPBOeEMsfMFhzBCoxUH0glVvFUN8ISkgYG0j+4jcYxjnXg0EmQZP19Kn714VWPfNmFTPbLt&#10;ty6eVKAHmUzw+cFMyqspmjGWVTyAB9PWNMNXr1m4CghQBB7Y+tPrYQ+jhXiQfrUJavpzpIf4PQ1G&#10;69z3e30iS09FaZvKjgiVgvAhkVSGQKQr55DOOhkGwuNZW/xrDSUqVBJEyYnqSOdQmbBLICOMlI2H&#10;30q8bt/ge1qWn/xVuCy7cSqYJi41yQtI5PIA8jnv3yfcD8aqmWnbgf0kFXoP4qc44hvKzHrVEqvH&#10;LatLd1j2xt+7b6ph65r1bngpqJpD7qjzFTKRjtlGOwMnWzsfCepXjXmgBA/9tz39PrWXvPEdhaL4&#10;Cri9Kb7j8Vdwbyhngp7HBs+lqSqyyiqjrK1oACHgI4eWgfPbqWIAIGM5Gw0nwg5aPouLpyeHMDry&#10;z9zWQ1XxWl9hbFqgjixJ6Hp3quwxrBEsaKsUSjCog6Ufga6kTJmuaDbNGMqhf30lOYppPWcRgEaM&#10;A1GWYpk0pLfsfzp2o5JNA0hyOv6aUU0TFeEmSM++dLSGj+aOIHRxoKcEEUXl7+2logIrzPnIHxpd&#10;qQknaou6W+1Vi0hvTVENupKyCtkqKPkJ4PKkDl4+OW5AAjC9kEjBzqr1ZpT+nvNNp4lFJgd+VXej&#10;v/hL5pRVwpJAJ7V1Zbd17d3hbBdLPcYqu1VZZqeSnk5x4xknK5wQMDicEZ7GdfINxbOsLLTySlQ5&#10;H7+tfUrLqHk8bZkGm9dVrS1KmmRJ5+PKSUjh7YGAPbGPx+PfTIaKhTilimFTH/Eayjr5JUlaDOGj&#10;wuWBHv0STkfkYxqQhuKj8ROal6WqdIHAYKrEuVY8wSxyezpVNztRByDmqlvzwv2Rv+ZKi7WgpfY4&#10;0C3hF/n0/A8lUcuSOo76ZSMZGrzT72+sk8DSvgzjlnfbM95quuGLe6y4MjnzqkxeAFJGqGi3fVLX&#10;GQz1lVWW6BYqnOf+XHEF8ts99dY+PbW9svFt1ajg8oFAGACZ9yd6yV94Ys71RWpZCjz2+lPofAq5&#10;1NTAZt5wIBASfs7eWVJOWBnm45DH7ZznVgfHb5Pwsx6n/FVI8GW0fE8T6UoPBzc1tHGW6WmvBZuU&#10;jrLCQvfFuHq7/IB1ZteO2Y/qMmexFRHfBair+k9juDUzZPCGOStgmulwFTSceU1PTQGI8v8A/IxP&#10;p/tn+mq268fPcChbsAHqTPvipVv4IY4gp94nsBE9qtc7WXw8s9XHbaeg27R1FQJJpUfg7vgAcnc5&#10;ZugPfodD51y65v7rU7gv3aitX38q6HbWtvYtBq2RwpqJhrKVuBqaSaBwhAj6dsEY/wAuQMkfnIHf&#10;zoVFCcCjAJFNpLhDVRzLH5gaImNyyMrRkAdKCAcH3yPfPWc6hLVsKfCcZpjUmK5Gqp6yjqamNwAw&#10;MXPOB0WUjvGAQex0T8aBSi2JQSD2ogRsaj1pkkmp6CglSdpVeSeJJIsIqDBBi9n5ZCn2I9jkdaaS&#10;XMvKkEc8/rS/AfhEfSoOm2Zsq8Qmabb9oq2oz9p5ot8KFWRv09qPYnGASAdWqL29bMB1Wf8A2NQ1&#10;MMODLYPsKfU23qLZ1PLFYrZDSRQumWpoIwqjPJsjKkcQzD3PE9/gEHH1vq/qrKj3M0SEIaENpA9K&#10;o3jr4t3Dwm2vQzRbYqrs12ea309fWCLyYqpQxjR14s8qqA0gVRj4LZ61daNpLOrOKQp0ICIJEGSO&#10;ccqrNQ1Bdg3KUEk4Hr6bmsHbxw8Vr3TxUdBW18VxyYjR7e2yQCUbL+a7hmJB4gp0ADgjW+/7f0G0&#10;QVPqCp6q67dN+W9ZE6tq1yr+igpjonpvXVnh1uO/3nZ9iq7/AG9qXcVTQrLU0MsUdMJJBkHCsQVJ&#10;UDKqDxOBjXKL20t2X3E2ypQDg74rfW7zrjKFPCFEZHQ1aKoXm8SvSRJTwWzHCtjnhZHlhORxjPIY&#10;Y5yxboYAHydQgUpM8+VSFAqGNudfPzxF8Pv8EeLNXsfZr0+4WyTTRzVqh6XOT5VQ78EEqgZOSAcj&#10;OCe++aVqarqxTd3CeGMbGD3AGY9selcqv7L8PcFhg8U98+9bn9Pe3Id0W1q65WKnFgpYgk9bO8tN&#10;VVE4TmfLiDMrwcvTzDgtg4A1V61rl9p6i0w5CjmIBgTjPXtU7T9FsrtIceRI7zk88bR3re7Zt7bl&#10;pWgp7XZaaoVWeognjjVhF0Fw0hySe84YknB98a569rWqOyXLhWd84rWt6Vp6OHgYTjbFUn6hLBuD&#10;7Pbt72RaXqJqOOaC6W1Ii4qIiRIrlSwPNSGwFBZskZGADpfCGuJs3nGb534VRwlRwP49TWc8U6Mb&#10;xpDtqj4kzIAyR++eW9ZXtXxLt25UCK4o6sHBjZsq5/bPY76we9dzQQsYrjrjKkZ6fP3q2RXTB4tj&#10;+2kU3TQX1pb79GPR6/30HARXisTSi1IYZDaCKNKp2oTKPfP7e+vERTk15ZM+/eiFezRS2fbr8Y0H&#10;OgKZohbsg/7fGjpszQ+aOx8/k69SzyoFmIP5616vJNeZ8k4P+uvUUkmBXg4PbYXXpoTRFfByO8nR&#10;U3GZrzPlu/6aSaKZoC3Ik5HvpZrwTNCHHyeteO1GExXvN7P40gpCIrwb0k5OkNJFO6S3VdfE0tJR&#10;1FXGhAdoIWcAn9wOtRnbllj/AM6wn1IH61MYt3n/APxIKvQE1qnh94PQz0ouW5Y0lhn8s0tuErRY&#10;HRZp26ODniI176OTrj2v+NVk+RpZgZBURJP/ANenrXWdF8HoSkPaiJVvwzj36n6VcFv9telemDq6&#10;QKzJR08PlQRoD/09ciSoGez2dcedD9wrjcJUTuTk/wCa6Uny2k8KAAOn/FVq0bhuNxllaqSKLyWx&#10;JBFnAPQUjlj04J7/ADqYLNtNMfiFHevSWyhtMtTdKqoig4Bp5pppuolwOTMxIwMAfjUttBcIbG/K&#10;oy1BMqmlqzc1qtm2J7vTS0M1vNIa2CqFVEUmRRk8Ty7GMnrr+hzpUtOeb5PCZ2iDXvMQU8QIiqJv&#10;r6mdh7KgeGsvFsr62NAY6al82qkKkISihFPZV1I7wQQckA4v7PSb66/I0Y67fr99qr3r62YHxrE9&#10;Kh9x/UBT3PZsu4dobhs8lBNWSU81Xumee3rTMFj5CJRGXkK81ZgASSxC/s+jS3kP/h7pCuKJASAe&#10;sTJ502q9bW15rShHOZHyqF219RFp3/u2r23YL/aob3IBDbJbnQ1clDVsrEnhL6JCfLLHtR7ADIGS&#10;9caO9aMi4uEHg5wRIphnUGrhZaZUOLlMxWdbgp/qFO96yW31Jmq6ZJkFttQSSHy3CKcUzuTOGX2B&#10;DYJYjDAEXVp/oKmQ2sxPNWM+v1MRVXcK1QOFTYBjp/msrue+PEi50N7sNbeK8UJ4xzUkR+yioZI2&#10;C/oh6Ea8SvlscMSCex3sbbRLGUPtJSeh34p9f1rOXGq3CAptyZPtEelWzw+pt/7l21WUFu3lcaOj&#10;c+XLMrIyjAA4/cTAeScHoB19sgZxoL6x0e3cQu5QOLsP2G/yoLW71O4SpDMlPcx7Sat1j8N7lPcb&#10;zNdLfuDdlXZaiO1otyu4liRyOWBLI/Fs+gBIixJZcnAI063d6XYoQ61CUOc43HYAfOcCmnbbUL3i&#10;ackqQOR5/Ol7ruTc1qqhaqC3RbbeYESJTRxSHIYp/NXJJwVYYfHt7fGtExctXqJZVI2n77VQXDL9&#10;i4POGd/+aZRSVVkjlS9bjpqO21OXnHl0zVMkuMxvHA0bO/EjPoX841Waq4pKEtMklzlE59SCMdJq&#10;x0hAWVvvABE5JjHoDXrtuw1Fwtk9r2db6ygiRTUy3Oz1MSeYAQZSIjycE+ojy+j0FIPVHb6bqhYW&#10;t51xPQAg/Kem29XD2paWXkNoQgjmTgD5datFTuOXd1QsF1gun8AprelOlLZKSZKJZlDdRQyiOU4Y&#10;rhmVUHE4YKDqj/0DUSkvIblRO6o4iP0q3Ot6elXllwAAf27fSpOl3zcqLalPZTY7pUwKh+6r6Nqe&#10;hlRc5VYEaWXLD5LtxwcAd9PjwldrdLx4UxsCZk85IHyEUwrxVYtpDQ4ldwI+U1T6R/4vRXiku18b&#10;cLXqNFuNkt234zXtKoAiMcgQKgXrlLzAbj7jrDt5aGxUhLaCkpOFKVKc74+kEGKctLoXqFKUsKCh&#10;lIGZ5Z9K0ex2C51NFYbg73i1TmnXzLckokDwo/piYNntQeTAEkkkFvfORduVIUttBBEzIxntH3zr&#10;RIZSpKVEcoqTt3h5Z7BfLbcKWwQS/dLKPsS8VMwqeRkWeOM4BY4ZSy8WCkHOFxqC5duLYLZUeKd8&#10;mREEE+uc1LQylCwpOxG3erffrxVVJggp7A9ZVJNGRFWLBLhzy9TVHmclQAEY4sGyq4YHGqZlEHi4&#10;oqcTI2mn9unniKCphoK2vdhHEkbSicAAL6iVwEIC4VVXGWx7gaHA/wA0owKRqqiavtYanploaSmC&#10;4bocgPQq5HufnvvAz7nUpvy5gUwok70zhml+3kq6hzVyqT5hjJlcKAD2Mfgj21IWpKRmmgCrapyg&#10;2huKrdYlantkM8IY17o0TKWziFYfU3z2WI9sfI1AXeNAQBJp0W6zk1E7x8f9v+FzybX29R1e5twf&#10;bJJVTU3oii8yP0s8zniPVjKBiwDZ4nGNXGl+GdR10h1I4UE7nGOdU2p+ILDRklLqpVGw61hd0vd+&#10;3jVmp3Jep705nFUtFhY7fTyAYUxwDroexcsSfUcE675pXhfTtK4VtolY/uNcU1LxTfaoChSuFB5C&#10;nSRnmZZDyY9kk61JOIFZIA8U08WdYkPvn9tMGpMhNFes9WASdKBNR1OZpN6ouCOROiAilUskYpEz&#10;H8nR0wSaBW5H3/c6WhRk0YycTjOdJNPFUUKSDlnvXjSpMZqa2raVvV5hpS6cakvSmFpVAnV435xu&#10;ueXAx8ySOusE5ONc48a6iLWxFumeJcGekHf3OK6X4K003F6bpX5UY9SR/H61stisUdNa4oJqYIYa&#10;aOD7ZYhxdAoAGOuAGPSMnHHOR7a+fl3ZWriHP7+zXcfL4RBFOSIam4VVHRJD9xR4YQ8wf5bfpaQc&#10;R7/HZ9jjUgoK0hasimwUgwmirQ1jXG2m4xJQunEYp2R4xIp94wnE8jywFfIxy6BbSFfDPWnBmKeV&#10;tJSVctumFZURSxvIqu8ZCyKT6lYcThSVTLDHQwGHLTPmKI4YmlIzM0aplhoUkqYqamfzSjTRVKY5&#10;EHJ49E5wzkZ65H3GTo0uEqzvXlDFRkUNkuLLVU38tKhVLQozU+HGOLMnQV8ADP4A7wNGXMhNBwc6&#10;ttU9v23tSa/3m7RWq10a+ZUTVsgMaDGCeX9fx7nrTASXng22JUaIqDaStWAKzC9fVZtm67Nv8fhx&#10;f1vO56mmaO1cqKXlHUYwrOjKBxGS3MkKCBnrWvsvDN8/ctpuGilBOfTnWdvNctGbZx1pYKgMCefT&#10;3rF7D4YUsVYLrf6ifdF9ZFElxvMn3UpOSThm9hyLHiOhn219AWthaWCeC3QE1wy71C7vjxvrNXtX&#10;wox8DH9P/bUomagTRXqygPRP9NeiTTZMZplLcTlgV7/rpwJprzZpvLXlwMdacSmmy6abtUdjJ99O&#10;ARTBXR/NGff40lOhUivCTJXJHevU2oUbzRnPR15O9ObUmHwc5+dKaj7GjtNlT3n216Kf5UdZBgaU&#10;7UqKQqmDDsZyMHXk150YrQ/AXb9bPdLl/D6aaC2yRGSWTzuFEJwyjLRBcNMy4HMHoKeQPR1xf/qC&#10;wwEMup4Q4ZB/3RyPpXYfAbz6w625JSMg8geYrVZtv1sIEaPHWdgSNx4gNn9Kgnvrsn4/fXG23mgC&#10;Fb115bajmmdBdKWdWVIQssTetePFVbPecd94+ff31ICePI2qOVEYNI3G6T5EagR02DyMfbH5xy+M&#10;+2pDbQJzTKlUzk8ynMVREWZn9LRsuQAT38//ADGpoITg01+bNMLnfW+5MSKzsQEXys8sn8gDofOf&#10;+2lHCRNCRRaW43gTJJSsk0SPx8ouF44A98d4+cHUVxwCnUpJ2qyx3IVZmieTzplZZmh8wHyx7ZPt&#10;lc+4+dV6nFKyKmJSnY0zjgkgq4akZhgDAmNSXUg5ywI6Azj9vfSh0xBpCgTipapoKK88I6ylhqUB&#10;5osq81UjIyf3wdNpkqkUJ2iqTvHxCteyqGW43R/taGJVdqiWVFxykRDxUnm4XnybiDgKR+AbFm2c&#10;uT5bWVGoi3ktDiVtUD4d+N1t8UL7crZardc6WOhXktTW0TwfcIXKpLE7n1K44nHFSOjpb3S3bJCF&#10;uqBKuQIJGNjFLb3aLkqCQcddqltx7AtG7bfcbZuee41NrnKlqNa6SNEwCFYNHxfJXrHIg4AI6OWL&#10;e7XbLC2wARzIB9sz+lOu26XkFC9j3rONk/RvsraNZTV0M9zq6+mkWaCrllWIqytkHio/1J99aS+8&#10;TP3bXlBISO2f12qptdGZYXxySe9bZWbbarEs883lckaJXjkUcQxBIHv33nPsCo1jUqzV8RyplPQP&#10;TyyU9Xxq4UHFJUmcyMvWDJ+kh/fOCR7YP4lBKSeKmTjFQG+d3WW3rSW6v3lb9uVVQ3m07y1lPG8p&#10;U46EqtkDJBIAzns9HUtm3eVKmWisc4BMfKozjiEfnWB61Sqj6rNoU1d9vb5rteg7t5dyNPHDRySA&#10;4ZmnmMalSwHrUYx8knGrZPhbUlt+ctISBymSPbNVytatEr8oKkn2Hzqibl+sGntsckdPsgXHcHNJ&#10;KOSlrlrbe0p6LfcFEZWRm7KoeWcZx3q5Y8JXCiklcIO+CD8sj61Be15pPEkJ+IdDI/5qq1Pjt4p3&#10;u0iWlt237HQKcNSNSNURFATnl5794JLZAAz7n41rmvBdk2kqWoqPcgR8tqzi/E7pI4QAOwn51QqS&#10;w/8AiBcan7PZ90vtRVzA3XcEk5rszSyHlIYUEcQ5EE4LkL79qBqUq7/0uAtxISkQEbSANpMmkTbC&#10;+lXAZVurp7V05svw5t+0Ka30L3uWuMjvJSKOaIVUg4jX/IADkqD1n9zrm+qamrULhVxwBPYfea2F&#10;pZJtGg0FTFW2qprpRPPPJVyVlM5VfKiplQKB7cQPz7kknPt17ao1LSRERVgAoVPoar7aMGUo0aK4&#10;jOW6HXR6Gffr3xjvUIo4pHWpPFtUVu3au1vE2AR7j25RTMXWeSe1v9rUrLkZfzYwCwKKQwb3+NXd&#10;hqOp6aeK2dPofiHyPSq67s7K8HC+2PbB+e/rUCvgBt6yySyW/cG7qmmcB4qaqEFQsKE+3MoGIH/m&#10;IPsfyda5PjnVm0gLaQqOeR+lZZXg/TFKKgpQn0/epMeCVjrZ2hot1P50CMZhKiN3lQAcEce2Gcn5&#10;GNSmv+obySRcWwjsSP5qE94EYXHkXBHqAaZ0fglVtWcDuKlp4Fk4MJ6djOD3gcA3bNxOBnVor/qD&#10;YpRK2VcXTEfOq0eA7oL+F9PD1gzTLdnhVftr8HgVbvRt0Hp1KSqf/PE3Y+OwSNXGmeL9M1IfEvyl&#10;dFfzsaq9Q8K6jYmW0+Ynqnf3G/vUJQbW3DcqVqqGwXKSnVuHmilbjn8a0K9V09C/LVcIn/7CqVvS&#10;tQcSVBhUehqPu0VTY5UjuVLUW2RxyQVkTQ8x+V5Ach/TOp7DrVyniYUFDsQf0qtfadtVcLySknqI&#10;/WmqVkcpGJU7/wDNp4pI3plJ4qUMvo9/bSAivKECgWQt8+2vU3Qh/wAH/XXu1Gkc6Bpc4/H7a9Qu&#10;UVZc9ZGDpZoU0PMFeyM/GkoinnQGYe7Hj1kZ16jQKfWy0XG9sVt1BVV7K3BvtoS/FsexI6B/rqG/&#10;eW9tHnuBM9SB+tSmrW4uv/A2VegmpSLw83RMSqWWaNgpYfcyJErY+ASez1jr2+dUV34m0mzbLi3w&#10;eyfiM9oq5tvDmqXSw2GSnurArRdueD9BafJqL7VQ11QUz9qx4wJLj9OB6pTk469PWe9cs1Px7dXQ&#10;KLBHlD/ccq+Ww+RNdIsPBlrawu8V5iumyf5PuauNPumkop5LLbqdxDRrjzkh404kwvoXA49A5J9x&#10;rnlw9cXa/NfWVKPUzW6Yaat0eW0kJSOQEVX7ddKmunqZXepghL8+NXkhm7XjEOiFAUHsdltPoSkA&#10;TXiszinAsFPVVcjlgvmIuHBwxPeBj/XH57Om1rUDjamyARmkf8ORRqWD1MksjcYBO3s/uq4A/PeP&#10;c4/OpSHSremuCMiudvGfxxslVbP4LYLRb991Zl51VPVxtPb4GHIEPITid+eWKKMDAHIY1t9F0K4u&#10;F+c4S2OR/uPp0HQ1mdR1ZplPA2OI9OXvXOF029tKbbqVkv8AHKLcrTBmt4s3CgoULNJIKby2kEqB&#10;s8EPlnMnqPpOdy2i+ZuILYKI3nKvXpI3OazqnLV1qQuF9CMD61O2zb+1YKVqNW3HvGqg9VLQx8bb&#10;b84LTSrLIzNhUQZ9AJKEA4A0+V3qv6iW0tJ5k5O8AR1nvTJ/CpwpZWRsBgTzM+lTkfhudxyW6/2n&#10;aNitdvp8NT0L10sktXGxXnzqnwQxUHiVVQpJIDE6smbC68pfG8StXOAAD2A5DvvVW5qdslwBLcAc&#10;t/rVjuELU1bW1Vl2/ReGVxpYZKVL3YrlJXtWM3ANA8QVgw48h5hwM57PzRO6RffkfJuEmMEAR3G2&#10;J5VbN61YLHE0QyoDfn+hpDe1qN0uUhG/rpVz0kFMlKotsNFRSTRNnMphqGOVwCGKPkjBHel03Qrl&#10;J4XLQJSSZJVxEA9BH7iKZvtfsgOJFyVEAQAMEjrTaq3VDt7Z12orhbrJejV8He40reRUwuc82iRE&#10;jQEggdngvvxfsHQO6PdMltTDhQhE46+sziqBjXrG4Upp1HEtZGekb7Vd7d4ObPmhsl4tO2Zrl50a&#10;V62Xczwy3CshHHLRRhkTH8xSSDjie8M2Bg3vENw0XGHUpCgSOJM8IP39a3jWkMQhxBVw78JiSK1P&#10;a/31mtk1RLbqWz08nOnFBDbBTyTQoAVQxlThTyf0YRlIXAPucXeXC7khK3CuOpmPl9mtKwwhkEoT&#10;HoMmst3w9y3Pvaempp7Nti/yNFM9oN+pqdZWjRsSzK1PG80xTBDlzjmFx8jY6LdN6egOKJUkYnhO&#10;JPLJAHaKzOqWyr6WhAJjEgAx12M+9VGxbh3FV3d1Nlqr7U08v2nn26IVuGYZ8oSxB1PfWM4yGGej&#10;rpg1K2SkOuKAB2JxjtNYJ7S31rLTaTI3jOatcG6aqjSgiSljud0roWlp7NQXilNX6XZWLRfrTjxO&#10;VIyf8oJxoF61at8QUTCeZBjrvtPSoydBuVpBRHxbCfi6bfrSV23vWWC6SUd029cIv5hiSoMM6RVM&#10;mQF8t3jXkDnHt7/GnmdWtrtvjaUM5iRj1ptzR7m1cKFg4PIGD6cq0abZ90XYlwuk+xK3+OVVQlLZ&#10;7RXzU9WIQ6H+dWxx4BVSshKgnrgB23WBuvE7l3cN2rTyW05K1CRsdkk9ufOtsx4batGl3LzZcV/a&#10;k9/90fpPrTjbNhv9dUi0bxjoLbaJImJa1xvZ2hGCFGI2YSK3QIbsHvPWqPVk2tu2m5trrzHJiFQv&#10;9doq601dw8otPW3lII7j9KcbNFk8PbLVUlHcI68SytLAIbfKs/mg8CWkZ29JUKoCqueyffWfeeXe&#10;PeYpMY2ER8qvGmxbt8CTPrvVq27WVN1m82W1U1JcojGELRIZkQqFIDkZ/T8jPtjUZaUA8KdqcQtR&#10;yqrMtPPChpZUp6mpmkYcWYR9d4BIYFvbsAj3Go6muYqShXWnRss0jjzYqiFyXlUQKVijf54yJ6lI&#10;JPqOT0esaYUCRREidqZx7On3XT0/mVf2S8yZTTPzQ+rPp6Us3QGTgDI9tRvxAZmBJp7yfMG8VG7k&#10;8R9g+CFcKKSoMt5mPlrT0yvW1RPLliXhnyVPIkFgAQpGSetS7XTdS1owygkD2HzqJdahY6WjieWB&#10;6mufd6+JG4/Ea73Hzbxcbdtiarllo7XCv2dR5JbKLUPG3In5Kgj3wexrt+g+DLOyaQ/do4nSBImQ&#10;N64nrfjO6uXlsWSuFsf3czj9Ki7baaK2UMdLQ00VJTRkkRxLxGT2Tj8/k/OujoSlpPAgADsK5484&#10;u4PmOqKldSZNPUKImQCdKSTTYIFKebnGC2fnQ0ZOJFHWTsZ0lKDO9AWP9v8Avr1IpE5oPM4r7kf9&#10;tFQgQKKlUAWBHX769FeSoTFCkmDnsg/Ok3okDhNC8uR37a8MV5Wa8GIX9wcD+/xryj1pxCTtWt+F&#10;21quWjlhuSih++p0xxhki81+WQVZz2eKgkLlc9AgZz8zeLNRN9fqAXxpQSBgAAcxA786+kvDNimx&#10;09uEcClgFWZJMbk+nKr3R2Wpo6uKpmZqaarSWL7ZXfj8E5wSnQX9XWc9HORrGoyiIxWpO8013HcL&#10;ZR3m32UXGClvVask1JQeqEzlGCMfYhRlgoyez7Z61YNKIQVR8I3NMLSJAnNQtn3FT1G+Z9u3GmuE&#10;V2VJJ4/MilFLUU8PAPNA6+mTi8kaHOGywBHWNPLbloPyOExscgnaRypErhZbgz9ParFwkgqYfvbj&#10;Si3TxFTJXCSKqdss3DLMoUD37HIe2hbcbUI50qkqTmafVVLDSuwqrioVsP5ee1y3FG9z1nP5BODq&#10;O4lEyKJKjTy11tpMSwmJ6ip5HpAHQOOuh0T7H9/7abAScmjMms+8eNlXfxxslq27R36lslkFRJVV&#10;tO0TOatUjPkwqynBUyA5DYB6P+XV3oV1a6ZdfinkcZER26n5VWapbu37HkNr4d579Kxfw0ssdmtF&#10;Q0dIKFEJgaA5Eizg/wAxHU9qVPRBAOfjX04h5t5pKmjKSK+d1MvMuOJf/MCatqy/vn+ukJqPM15p&#10;+II7/wDXQivRTaesAABP+ujA50CiBg1GT1Hucf3zp8CojkDakzN0eXX9NORTAVG9FM2W/wDXS0yp&#10;Uqo/m9fnrQxToNeE3YGlo5ihMhAX3wf9NLRKzQiTrOe/316mDgzQpUd/k/tr1Glc0cTaGpCOpoJJ&#10;Cw/B0nOaJWRFXzwFrNwRb4eltrz1dlnhZ7jRAjy0wOKTZOOBBIU4Pqz7Ega5h48sbVyxF0sw6mEp&#10;7iZj72rpHga8uUXhtUiWzJPatwr56iklSOMebHNkB07EYGOxnskkHv8AbXzcEziu+BUCarFVR+fW&#10;1Ekks9B5r+Ypg4sY/wDysGHf9xq8ac8tAG9QFJ4ySai6mgvRdoGu8FZEyqGH23lylM45enHEn2zp&#10;/wDEoHxAZpotKHOlm3JT0cNKWko6dJ5Fgf7hiX80kqikA55N3gkEdfnReZO1DwwamGWnq5laKlkm&#10;MGSrqo4jH6+Lexwcj/0OmVXGIFOhvrTW47Up3K1E0SyS8GlAjXiyyDBXi3wRkkZB+e9M+bJijKYp&#10;tS0awCEVKy01c6oqCpmWR8MTgZU4JOO/315UAwK8kRk1ISPSS1sdO0cjSMpmDpG/EAYA7Hp7Jxj/&#10;AG0iEmCa8o9KUcLQQPPUP5KeaeqyUIsa+wAwfY++M++lAE4oT1qDhoKyqpIpK2hhdYx5jZcSeXIA&#10;ABGRg5GThgBkA+3tp1ThRhJ/b9KBKOLejUduppKeKNmleml5RiOSV3OSXLgEnkwJzkZ649HA01xz&#10;8RoiIxTyegqUpzmobzCCCfMw2fx6h8/uNRXFkHFOpTiiQyx0aD7iTyWkBbkikk/OB+cD+ntppCVL&#10;3ojCaXpjUyzxqkwkhU+l514kkgYJ/bU9LYpok0tLUkMGqJOEx7xxHx8HTpECKbmqXurbOz/EC4Sy&#10;Xrb9qu1SQFeSopE5tjOPWMPj3wM4Gf31MYvLu0EsOqSOx/bamFsMP/8AlQDTOq2Xty90Mm06uwy1&#10;236ClijSGsgDwKgOEEUrHlzXHwQ3QyTryb27Zc/FNuELJ3Bj6bUqmGVp8lSJSPeoYeBuzL1bae0y&#10;2oWmjpiG8q21cgaQkkskjk82Q9Ecu8HA9taK18Sao2VKL3FxdQMR0Gwqkf0WxciW4jof1600k8Et&#10;uWo09DQzVEFoiYo9sLeZBUY5ELLkcyMnPpZf0jOdXA8QXzicrzyPMft9KhDR7Ns4RjpyNaPZdsx2&#10;C00tJRUiNSROZoqW20ipFDJxAPCMYxywO25ZOBn21jroqfd8xZlXUma0DENp4QIFQ1P4c1Fxv1Xu&#10;NN47lpI6+HyTbDTQRrD2eJy0RkWRTg8j36cHI055iA2GvLEgzOZ/WKHyyVlfEc8sfxUxa6GOwWwU&#10;lTcZK6sp4y0rE85AoH6m9I5N8t0AT7AahOQpUgVJSYEE08UiOkSSOROUw4IRASGLezYGDjJ7z0Pk&#10;jSgRQKM1XGvF1nvT0Jt1PHQ4MbVclWKaZScqAsTph8gEh1Y+351OQ8gImc1GU2s0Nst8s9jpqOrr&#10;qq8UwK08sr5MtQQMhnZAuGDDJIwpwAfc6rnLhSyVARPLp6VKSiAAc0rNVVFot1XUTjmiMawxuxcA&#10;KwBJGPV7qThc/v8AOo3CpZp4K4cU7p56u2+TT2uV7fTwyM0wjhRopCSSq5b1hQSeODjHtj5Rxvin&#10;iFOcZG1PJdwyVr8+VOAsflxNCSqNnBZh313hTpj8PAwKdDvFvSsNfWtDxlkFTHy5CU8V80Ekjr8f&#10;kd+wz7aDyhzpeIinUcNNPVVdTWGGuZqc0ztVDzGiTokAtnj3g9D8aVt1+2kW6ykHoSKacaafMupC&#10;vUD7+VNoaCms6KsVsoKmiJYk1NNGHVyBwUHj+hs4/PfWrJGsamPh/ELn/wCxqIdMsYywn/8ASKe3&#10;Xb20tw2ymgq7NBTvzUFqfEBA+WJX3Az7HU+28Q6zZuFabgmeuR8jUO40PTLtvgWyB6Y/Sqkvhzs9&#10;6ulQzGWN2Hpp6tjzXOAcg+3t/rq/PjbVwmfh/wD01Tf9o6UThKv/ANRo9+2fsvb8NTWSUTNQ0yeq&#10;RqqQxF1Y8gWHfthT/QaiI8Y64vAUnP8A61IPhXRxB4Dj/wBjTa4eH20qeANWCppmkKATU1VzRGkY&#10;cFGQR/nUZOff31Pa8c6okwW0qjtUN3wdpi54SpPoaUHhLt+mWpjZakuQeElZVqPLGO8KoH7jJ/J9&#10;8aF7x9qbkFttKfaaJrwVprU8alK96cw7F2bT0n3K26or39hEtRK6cj+lQBgkn2H7/jURzxvrChwp&#10;CUn0p1HhHSkmSkn3qQNk27RUEctDZKCiPmIfMmCkerHu7Fu89DHeqh3xFrVzIdfMdsfpVs1oelW0&#10;FthM981KWicWqOtpp6aWYTVHKWSLCxRMo5DB6PDHpx2c41QXHm3R43VlUdSTVwz5bA4WwAOwAoar&#10;cM9HUCjiKzyzI8//ACSfSuAACPYkt0B74J+NNJYWtMjlTqnUpOKhYo5Ib/c65Kh5YZ4m84VDsZYR&#10;GWJCLjrPL1exyq+/WJiWwEgEZqOV/EVA0DzcpbbTzRPBDLzDSSOOIl5egMgIGSA2H9wSF7zjQLTH&#10;xDelBzFPUp+pOCK6ElVWRT7j47910qSOdCQTVd3Lvq1bLoY6643G3W63oCslRP5khhXlw9PlkkkS&#10;EDGP6+2pltaOXa/KZQVKOwqO++i3RxuKgCsUvP1cj+MV9Ht6xUN/tCIg/iFVO9FJWSDsjy3SQ+WD&#10;kA+lj+Bka3Fn4PeeYSp5XArpg/XrWYuPEjTKyltPGkc6o06XHfN3mudl2+bGJqhp5PPucU0Srjso&#10;iwoQSf3IAUAfJ10PS9NubJsNurCgBGAR+5rGajqNvdHjQmD61bLJQ3Kjoqilvj01dBMwMcUbF1Rf&#10;nkCAoH7d61rTfWsW89BBBptf9z2pbPNbmstDU1DMhjrqiMtJBxPXlL+hM/JAz0NSk24UoKPKob18&#10;Q2UpwTz51S626tNnzJ+RzyHNs51YpRAiqFx7hzNQk9eWyE9H4A/GpCUioCnirIpnLMzE56B+ANO0&#10;zvQLF5iceIIznBXPf9NeMc6Sc4pSisMImlEEEdM7kvK0DeUx7PbFSD7sf6k5OSdQHbSzWP6rafkP&#10;15/KrNm+1Fv4WXF/M49uValszYFXdKJIqKjautMzrBJUtdGiiicFSzupPNwBnPAl+Sr1huQ51rmp&#10;aVpzoYVbgmJ5dYjttzrq2h6fq9615yrggTGZq2HwdvVBTXK5bhpaDeVuoUJtVrp7hV1Usje/lqtR&#10;ySAYXAbi/eCBjOMc34is0qT+HYCOI5J2A9t62KtGuVIPnPlUbAc/ntTejpN9Vt5hqbr4F7Pp6alp&#10;jSRvWQRrTxwZHWRNwlIJU8iuPwO9XzmuaMuONzi7AE/tVE1pGqIBDaY7k/rBqgb+2VJb6itF32I8&#10;NugSN56qmhM1IFB4qOSKFyOhj/LkDWgttW029gIcGcAHB9IrP3GkanZDiUkmOY2+dNPsDf8Aa1Fb&#10;tkjd175yOKuyxwVcFuoZQvUnJn8qQ+o5ZQpXs9jVW7caexcOLuWkoIGFSkk9oEn51aottTdYbS06&#10;pQJyIIA7yd66E8IrHdPDSnNuvV4rZI6iKGIRTgyU8TRgj0cmLKoXivWOgOtcq1e8av3Q5btBET6n&#10;6Cuj6dbvWjfA84VH6Veq6G3X1uaVp8wDg8gwQevbietUoB2qzVB2quQWlLfmrkqTWT8yOUOOOcHr&#10;Ax37af4lCmsVPwxfx+IrNC0GExh5M5Ht0AetGkmkgVZbJtQLV0Rd57hOsqiBJWIQKPbrPf8A7DSr&#10;chBJ2okJk1HeI/iVs7wgFHTbtqRWbkqgc0FlgeoqY1KFlbgpDqpxxDtxUk9nTNlZX+sKKbFGBufe&#10;PsUxeX1ppaAu8WBPeuet8ePW7fEOx01o+zXZNpiZxJDa7k0s1TAU4JDIfLAQAZJKNkk4B99de0Tw&#10;GzaP/iL5XmYGNoPtXJNc8el5gs6eOEz+btWfWizUlpL/AGVJFTCTtii4Z/3Zvdj85JOurttNsp4W&#10;08I7VyJbj9w55j6yo9SZqfghC/q9Q+B7Y0pVUtLfOl/ughxyGPxjQb00V8Jg0dZCe/g6Q4xRpE7U&#10;YSHP5HsMaSiMijiXBJHz869Rp70DVAyTn416nSRRGqfTknP9BpRTCyIxQCQFWPeR/vr00iBzpSOb&#10;9yMaSpKQKESknrJ+QDpCYrwTJxRLsb1YbfDe7fFVQSxNypKhYDIruQwwEwQ4IWQeoFRg9g41lNc1&#10;HT0W7tpcLHEoRCTBHMTG3vmthoGmagbpu7YRCEmeI7HPKdz0itz2BvmpuVGKG9pbGq6CnFerWvzm&#10;jjjLL5ZXzF5SAI3bLj2YAdAH5ruGUIWVtE8JPOJ7jFfQra1KEL37VoNFW0fGB45ZXi8kOZwDlFOW&#10;APL1YOCcH85x7aj8JFOCk47kYrcYvLqaGNnkeGOBspKjHB5Y67yCV/YEHA0gT8QzS8RKaQE1JElK&#10;kHMA5pRMZRIYmQcijM3qPuPY9knP504pvc/c0KXCMGo647Zi3dboaWrnno4KeaSOOnhkXzXAbirE&#10;4YcGCt0R2D75GdKlQZJUnJNCr+oIIphdNpmoqKhfuqqsoRUl6iipP+HlkKcl7YKvmhgUQICAgyQT&#10;2QCHQgAGJ60hbCjipKGNZbe1VdoIVkeRhEMBXSNkJKu/SEjBGV+PknQccrhH3/NOxj4q5a8Q/qC8&#10;Srnd7Qlmr6rYu25IwttjoDBK1awVS3mzHn5jDI9PRUOQQffXXfDugafcy2/8atzyj271zzxBrF3Z&#10;Nea1gbCpjaEVdarQsNxrZ7hXSSvNPU1DFpZXY9l2JJLfuf212Bphu3bDLYhKdq5C/duXTqnXN1Zq&#10;wip4g9f669E00dqbT1wC4BX8504lNNFyo96vzCRnofGneGKYKuI0mz8s9569tEKZVSZlbvIJOjio&#10;qpo6S8evjPefnSU4kCjeaVOc9a9RERmg832I/OkoSZM0os/p7P8A+vSxTw/Lmi+bke/+2vbUyfiF&#10;ejl/20RpWh1pTzfkfnHXxoIqQKF5CzfONBtXjVh2J4ky+Gd+gr5KZ7haHPGup4Yg0oXi3GWMe5ZC&#10;SeH+bP5A1h/FeiK1i0/on+ojIHIzvW58K6snTLkh38i9z6bfrWy7S8Wtl+It3C7cv6Nd3CvLbLjF&#10;JBWKAeIxG+CP/wBHIOdfO17o17psl9sgDHUV3u11K2vcsrBqZu9gaihWWPMdMzPLKwYs+eyCrHOT&#10;n3Ht3qsS7yVVgpA3FQ0slKtwHbTgqSVIJVh7jDEgAkn2x/TQKXO1AoRvSr2m2yy09yMJNcIDSpPC&#10;SWRGIDKzAjl2vu2cH2xqU0tRTwA70yQN6koBHTyIVLQk8mC5AKEEKQO/j/bsnvXlN5xR8U08eH7a&#10;3pgSyoDkSSMeQPuQxJ9uz79AdDGkgpOKWRVX3hRVlBFBcbWwatR1T7WWMNFURu/qPII3BgCSrfpP&#10;QbPWJDHASUr2oFgzikrpcrrbXid4KiK0wtzlWnJZ25Y4gHl/lx7EAEH41IaQggpBzTKlKGSKirvt&#10;qt8S5RVi5VVvs8KZpaKA+RKZg3EvJLmQOOBPoZAVPtrwuUWquEJBV1ORHpiDPekUjzszipi2vVpK&#10;qSlAOAYKJAWUA9j27x13j+2oa3EkbU4AaKlBSR3H7qSB55IcpHKqnCgjOfcLgEsucfOo84FGKVsQ&#10;WNnozJFiECGVI5jL5EhBMiMWPJsEggnBAOPjSE5kikFTZV4EjjFQZn6VznGEHRLED39sA4zg6JMz&#10;INFyzUfcFNVBPRS0s8lMcrFVQSAEsfggnKnAPZ661MSSkSaYUZMVHUdvjFOtOIJTR06kLNUyjLj4&#10;7zkfPenioqzQgcqkamypXLJVx/apIIuMUrqsnBvj2+PbIyPYfOow4iYmnMCk4basj5LAqCff2/rn&#10;+vepiUQJpkmkZ3pucgp5I5ZjlDlSy5BIPt8Zz3okqSDQkUvW3aO3237iOnSrkiZWlhTpypdQxQBS&#10;SQDnGO8HvS8Z4oFJAipeS5PLyQSqYCcjivuM+/8A8OlT8QzQkAUjNUSsI441Xy8kNnrJIx3+dOpS&#10;Bzih4jUFWVF1gv8ATU8Vmkqbc8Lzz3NquJI4mBwkQhI5uegxOAACvbEEAiWw3xcWenX35UACirbF&#10;P7fUx1c0k8bqFcBQofLEnJLFWAYdEHB/brUMvTUgIiq1e7fHe2qJoIJZaqNXSM1EhCTEArgqTgo2&#10;ScYUH3699OJwM14xyFSltu1RLSKKmimSpVR/KjKuvL2IHfQ6OM4P7aTg4cTNJM0NZVwNNQzSiMuz&#10;O1PU8clc+l+LDsZBwQPf+2n0pPKgO9IQ10p+7eCSJY4WPnpWxkRgdMS3alMAN79fOjO0GlKopG3w&#10;kvG0nkT1rRNJE9FQtGqqCuQCWI49jKkjOOs6ZUJ2okkTUs1XKZURYeACM3mHkBnOOs/q9vcd+/8A&#10;TQJZMTRFecV5KgmaWOVXjiAbIiHDJ+OQHZ+eu89ZGg4ADXpNRG5K2juFwo6MrLXVFGomWlqlkWmi&#10;/wAjVDuq8S3eBybAPwM8tEhJQni5H0oVrzE5p9HUiq8+nHETwxmQYcdEghR84+SD3kAnGlMHJ2og&#10;SDFZpuaGeo3FT0dBvyosl/LtO9mtTRskqhGK+YhRmiVsAcuQBz6cnGJ7akBBJbBTtJ5VGXxcUBUG&#10;r7QyTx0KRBAlTJEonHEeWG45ZiB6QM5/r/U6gFAayKlBZNPY696pZoZ4pEChoWSsi4AnPwG6ZTke&#10;oek4989DyfhzQKzSS0lUZ5hNHDRRvKrqY0IbkeWQ3M4LHI79gQOtCpSDGKIFRqWsUFugiSCGtB8h&#10;RG8fBeXJsEE4xjPZOBg5z8aEwc0gJBiniPFS08hxGqwpliSqADBPRPQ6HX9NLhQiimKYLdLbUQzG&#10;CdZApw5THpyvIdE5wVyc4/f215LZG9CSIxUVcQtTRSrFC04aGRI44VVmnjUDnGFGSTjI4jJ98e+p&#10;SGc4pkrFFmkivVJSyxV9XbkiqjCkiiSKWQBByUqwB7APv7DJznOHlN8Iim+LipC+Vdr27t+vvVyu&#10;dNb6WmfzmrqkqIpOuldiOKguFOF/rjPeoaWluL4GxJ7Zp9TqQJJioyh8TaGqoqyS0z2zdskK+X93&#10;aKtCZplQmUksfLUgrH0HfHMZAGlctXAoJcBST1+n3FKh4cMpzVI8Qtw+He7Ns1tRf7TNTT09JPJA&#10;sy1MIlbJadBPSBhgOv8AMOOv14KnOrGyRfWlykW6xkidvYwfp8t6rrw21wyoup5d/lIrij/FUd/r&#10;JawosMM7Bo6aNgqU8YAVIlbAL8VAzIRyY5JJJOvoC0a8toIJk8yevP09OVcYvHSXVKAgcvT962TY&#10;+6X29aIeMtFmb2jZuYHfZZs5B/pq1AAAqqLkirrUXlbjEHA4hh6hy5DUlChVe6lRqDr6BKqHgcKR&#10;1yOpAXw5qItniHDUFPYgoZic4OOjp0OzUY2cjNRdytaUKebO4pUzgGeRUBJOB2SPn407+IQkSoxU&#10;c6es/wDjBNNK2kS2Uy1FZNFSU7gFHnynMFSwK5Hq6BORkdHvrQi+Yz8QxiiGkXhiUET1xVk8JbbY&#10;PEKuekt25LTLdkZuNvqkm5tGBkzAoMGMfkEkfOOtZDWvE7enoUQ0o4weU8hWy0fwk5dKBdcSOo5x&#10;+ldOVO1NjUNjgqbhZrbX2uzUbVCtV0y1ddCAzO/GRQPNLDrsZyEX29uFvavqN++ol0grOwMATgAD&#10;l9mu22+m2VkwEoaEJG8Sf81DbD8dNub/AJJ6Wy2qspa+K1m6U9PUx05pYKWQYXMtKzeQ5cAtGy+b&#10;lgCMDQXenPWcOvKBE8JMmSR2PLuMU6xdtXHwNiMTyiPb9N6v22d2W2cQWqnuFVQXEU8lSsFxj865&#10;PAr+WtRIG9P6uJGeyp7RR1qFwlPxn0xkT0qYkk+tR+3NvpUX2W4090q5LQ1OKeSkq67MMrB1VJfJ&#10;PJOL8XZSrfOMD058pYKeGBIPTNIkQZmpm9xVFtmyZG8uUscxAxhmY9A/kj2B9+zqKpJVThNK2eOK&#10;u4PHNESH8wwFAS/XeOx+Pf8A316YyaQBJFRW44VvdBEsc7UkcJPNp4vXz6IUufb8ddddE6PjzSHa&#10;qTLaKu3V6BIqhpFYlXBBV/gcuwVJOQBg+x08DImmlU4prnUQq8VQ7rKrsXVG5cfz18Yx38/Oi4SR&#10;QzU1vHdm3vBOKyVl9kut+u10RybJbYElfhwyHfkw445KQWIB/wBtPadYXmtOrask/l5mmb6/tNJb&#10;Dt0qKzXe/wBR+5fEi3U9vtdpk2BaIZGYPFXCavlTgVVfSvGEd8jxLHIAyNdL0fwIlhZd1FfHP9ox&#10;XONV8ahxsN2CeH/27Vmtt2/SW2aWojE0tXMAJqqrqHnnkA9g0sjFiB8DOB8a6lbWrFkngYQEjtXN&#10;b27fv1cdwsqNPPIUkd51OCjVGtAUc70cIPT2B3jvSTXuERShbHseP5OhpeIjAojNyIJOc9aMVHWJ&#10;paKUg8cZ0JGJpULIMUuWJwcdaCalEE5ory8ckE/jSppeVImU9DIb9ydOCmya8MHvo/sDrxNIBSiy&#10;4/zDA9gdBRjFPbRbqy+zzU9uppK2ohjMzxQryYICATj57Zfbvv2xnVdd6ha2ABuXAmep+4q2stPu&#10;9RJFo2VxuQK1nYHgHcKygr6vd9qlow48qG3vVRERqWXlLJxyfMTi4UBguSD2cHXHvEvjRxTn4bSX&#10;Bw81dT0E7DvXYvD3hFtpv8RqaPj5JJ29Yqf3Nsa33LcNP/A4kjgUmGSCukaSOm4uj8SMtyDhQCVI&#10;wUX3BYHlweeuCXHTJVmeZrpflttwlsQBiO1Wehtc9FMfNWnCxqBHUqSJUySWBYr+kdEKCB10M6iL&#10;QoCSaNJmpCzU9dEnC5T0ks6yDMlOznzAR0XLe7e+SOj1+evKmfh2r21PbhWtSqk0pX7JOCsyKzMW&#10;JPuoHSgFfVn3JyAB2XCTXgcVGRXO3V9+Fvjt8ss8apMDJSuacxuMZD/oY9nPZx86IhYFBIJiKkDL&#10;/EqdZKmn8o+ZwFPWxeVIh5HGEIyQcAjvsEH51DdBQYmpCCCNqhd1bos+0o4JbpdaKnmlp5FVblXf&#10;bxM3EZcjOAMhvXxJHft3o2Gbi5PChBPoCaB11pr8ygKwrc/i54M3M7jtVurK6rnvcksdWbVTyutZ&#10;hcALGpYSKwc4yFVvUeiutpb6HrJKPLRMRE4In+Ppis6/qmnNcXmrAneqXTUzV11H21HFZ9v0tU9V&#10;S2uGhipU84jgspRBlQsZ4YY8mPbZwuuv+HdFesFG5vP/ACERkziuVeI9ZYvkJtLXKAeKYjbAA9Od&#10;WRHVBn2b5J1tSSTWHim9VWkdA504lNA4vkKZtMT+okn/AOdacFME17njloqAYo+ck/00MxSJTJor&#10;MqgfJ/ppQZpVoorPnGD7D86KmuGjeaGx3pKckbUHPiQPYaIU0d6Eydhc+/eToppVE7UdZeKZBJx7&#10;jQ0ScChEhz76WvJHSjiYA5DDOhNPChWoPL9v316KUCTQs/mLjGP6nSU8JFMbhaKW5LH58XIxtyR1&#10;Yq8bflWHan9xqK6w08jgdSCD1qS1cusLStpRBFdD+B27Bcdl3ClvVwrr5drfVeWr3AiRmikPOI+k&#10;KCFA4/kccnojXzN4x0hGmahwsIAbUJA786+hvC+pr1KxCnFSoGD/AIp3fLy1VuCT7SmhjpFbirBQ&#10;zREr6mx8D3yfjI1jEJSUGd61K5KqaTbfmiu8dfRVtTTSFBTvFG6snlj1eXwYHj6jnIA+R2OtOJeh&#10;HARigKMzUpWiq8gtA4Ff1ioYAD8sM4P/APyc/jTzSwTmvLGMVJLepZbckdU4mkWMJKyLjvGDhfwc&#10;+w0pGcUOYpzSGVKX/wDfHKp0oYDCKD7Y9icZGff9tNkRtTgPWgrImq08yEcpogXhjlZ0i8xclC5X&#10;vAODgg5wetAmUnO1KRNVO+0++PMajs/8OdJYFlFe0rrTwsGHKMwFWlkLZJVuQAHLlkhdTW/wgHE6&#10;T6Rk+h2qI4Hf7Y9Z/as+b6k9nrURyG4V7ytKyy06WaqAhAwCSHQcAzEYJ6OG9sEizX4c1VKjLRA9&#10;jVenWLExDtWOPxi2PuDykpN3Wp/NkHKSonECGQOCFKSYOW4/qXIUDPfLVU9pl7bkB1kj2qc1eMOi&#10;UrBpCp8SNlWG5xrW7kslGlQA08yVIkLIpc5HDsjAcqT0QOuyBpRY3b6fgaUY7GlXcsNZWoCndr8W&#10;9pbg5z2Dc1sNFAnOolqqgRARqAWdjIAVPFlPHrAI/off6dd26uB1pQJ7TQi7ZWOJCwRVvoNz7aut&#10;CHtG5rRfVXy3EbVsSlUkJZF4qwYHjjCkZbvOCdNusXDZ4VoUPY0+hxpY4kqBpetip4KOsnnA8ii4&#10;PIi5ccXHobrPRHYGdR21kK4edEU86i7NVJe5qqC3JMVjkKJ/LMQJUZcYI7HYORn3P408tXlfEqkA&#10;Kvy07uVlviyqtMyKuHKEIJGVw2PbP+Xtuxg6AXidjtQlozUFbp2tsscFyQ2+dvRLHUxAu7N0vanh&#10;3gthSw7xnrUtsIcEp2ptZ4cGrQ9PC6F0b7gswdi4HLl8YxjHt1/21KKAgYpqaWjhkgUkT+XCwOED&#10;A5AHWSfnTfHGKMjFV6fcUjV1DD5c8P3JZWaKRRHGwAbOCp5+xHeD+B2NIVmJFeA5Us1V59ZFWRxC&#10;kaJTG00qDn0T6QPkEjPeB3kaiFRO9O8MZpjPf6irNP64IagrGreVkuhfGfURnH+UDHfvnrSg0hM1&#10;ISkcBDTskIjBVWkh5JGo+ARgn29use+pbYnNAadPDE8MkvmIik5QrgAEgD+//wCzUhCBzpgkioqO&#10;mpbtNzqAkzJgeZAWRoyrZ9J/y/v1gg4ORqahCeVR1LzSO99vQ3mllnpVjhucyCFJPt0l7JILup9J&#10;CqzMQw4kgZB6GhWgBQJOKcCuIEVLW6BKO2U1BBVVdLHTwosbQyKXymOIPJePqVcH0+zdEHTcgcqM&#10;A02JpKe5zztGWqquIBSI3JKxkHjnJXotnOAT376SfhNej4qiaOk3Xddw3hrrUWqDb/JBSUNvctVN&#10;gAmWWcYIbkMBE6wCWJ9teWhryhwzxcydvYfvyryFr4jxRHKlL7tfb26TLBeKOaqJqBNFTJO8Sq54&#10;5dFQjsYHL3x7YGdMtKLJPCaNaUuQDT2tutobcH+HK231MlVFTrVpHU0T+S8WMErKw4sQFPJc8vf3&#10;0iUSjjnG1JPxRSETWx6Gro/5lzjDqZonzKH5YI9WDyGMYwTj9tCjhbODXpJMGvXqtorfQTk3H+EQ&#10;swL1zVCQ8B7/AK36TPAjPwP3OdPJ+JUATXlfDmm9Ru6jEqIklBdqh4TJT01HWK09TGFyG+QOTBhz&#10;7UBeRPvgywQmYj22poOSaRqLwmy/OqLrUVbjjFEtHbaN5lhjDt5bCONXkJw2Hc5X05AUdaieSXVh&#10;tvfqSP8AAp7zAgcSjUtb92S3W3pNROahqmNKuhpWoZ45mhJUYkDgFCcvk4UjA6OSdNKQUHhV/NGD&#10;xCU5qJbclxl3UKeW0ySWosOEjzxxz085LeajRv1xjVRnDlsv0rL2PcCEpKuLI5co9eU/LellRMEY&#10;qAt1VuS232WrvNDt+71FXIeL0dwajraanALBJllVhJwHEehhjJyOJzqwU4w+3LSiIHMAiexBqKEr&#10;bPxgH6H5VLpLdqqtldI0oqGOuSaOWnrCpqoCGUpNzBUY5gjhg5QY/dgu8AgbkfI9qPgzJph4jWWg&#10;u1uq5dyXVNtW+lFKlNuGluIo62AciXBkkHBAWxjjkkM2RqZbXCwtIbTxkziCQfYUw80CkhR4R12r&#10;AJ90+G3hvu9rhUeIlz8SK+eNf4UwtyXWptnLKBo5xIsYbrpOHIhlOBnvT/h76+ZIbYDQG+eEH5if&#10;rVJ+ItbZ343SsnbEke9bD4yXyt2V4Yz3uzWuwidI2uVwtW645KWQQyRMCsUYIKTPJn+QGyTjGMZ1&#10;ntOaau70W7qlA7Apzkde3ere9Wti3LrSQecGdunrWAWfxA8QPE/w1qbJtOwbZs236ejNHVUytLX1&#10;jQqVhLxRVLO6Dm6xhuJKtgcsd616tN0zTrxL10+oqJkf2p9yMHrA5Vm0Xl9eW5RbtADbck/I/Id6&#10;qb/SxuHbNuqbtX01LebTRM0dVHaK5KmVGR+DIY17LgntFywCkn21r7fxHpa3wxxkE/7hAIgmc9fa&#10;su9ol+Wy7AIHQg9oqw7NssNfeJbFaLNcXqYJFSakFMXETAcv5pwVjwDn1HOP3ONXr2qWlu15rjgC&#10;fvlzqgb0q9fd8pCCTVopnqKmprbLbLf5FfA5jMtZG0cMZXiZWY4yFjDLkkAEkBS3eqh/xLaW7QcR&#10;Kp6fT5/TM1cNeHX3V+W58IH2at958MqayRlb7v6aluWXmp6O2UMfOeGNT5hWAku5DGPOD6ewRgkj&#10;J/8Ael06riaZ+HbJ67ds8utaIeErRIh1z4ukU0vHghdKLacdXetzBZzUQxz0ySrShUdlDKtQD0/q&#10;AGVxyBycEaBXjZ54qabbIxg7ntI+8VKa8LW7QClmfvkf5qx7d8GqXw8hu9i/h9JeLVcmirXqrvA9&#10;fU2+XqNhyI4OhZQf+oj2PJQRkLvV7i/KX1rIUnEAwDznrjpWlYsWrYFtKQUnqKtW3tsWjaleEt9r&#10;2/brbSxiRYWpvKankRe/LkcHkp5t/nHEnGDnGqhd9cOI+NxRJ74PsMVLFsyjZAj0q3UFlsFjudQ1&#10;FY7PRKWU1C0FIlOzKuSRyUDn6gpIPQ9h+7K7h92PMWT6kmiQ2hP5QBVkvdZT3e1lbXdP4dW+ifz4&#10;8F4Uyrc/KIIcEkZV8A+3z0PEEiYmKcIJEAxWf7U2JQ7P2tbrM1ZTWlqeNyv26iKWoqTKTxHlcOTe&#10;pgfdiWz0AdTVvrvHVOuE/riO9MIQllASnl0qaNuqkcpV+UlZDFFyE0s01M0/P1RK+FZkK5BIAPtk&#10;HOgSEJJHI0RlWedNDa3tdBUVS26mjnoRJVU0dupfuxGCUWKmTzCCH4quQgC4HRX204VgnhSd4oOG&#10;BmpiShnm/iVLVfc1wkkVyVjlkank5AiWMOSvAcQFI7HqOMaaLhxFOBAyad1NioaP7WWaqmikOGkM&#10;QCcgpyEUEch37L3n5I0woqXgUvCIpd5mvFxp6O3g1ErOTI9W7JHwXAZRgHLHkcD8qw0yshtPEqiS&#10;njMCkqvals2JdJtzbhu8R2rbKA/cmdfLDzFsLlSelJLY+ScDBOo6HnLmGWASs7RRLbQxLjp+EDnW&#10;C3/xrmeUw+H1rh29a3Uhr1c6QyXJyS3qhSQlYxggBnBOOuIAGexaL4Mddh3U1Ef+oPLvXNNY8XNM&#10;S1pyQo/7qzeGgjStr7jM8tZda+QzVtwq5DNUVL/l5D2f2XoD4A11y0s2LJvy2EhIGMVya7v7i/PF&#10;cLJNOh6cgdD9zqZVYU0osvD479/6a9E0JUUjNJLMxkDHv9tHGKggkqk17OXznv8AfRCvGVKxThXD&#10;Zz8+/WmzT8QKHBYj8/n416YpvhmlIiR7DBx2dCTNPITmlTKVA7PtoQJqWTCabyTcj7/1704MVHJm&#10;ig4wPbSzTZSZo/nAAAn5yf30m9H2q4+H3htXb/lqJIpRSW+lH/E1jR8kjOOl9/1k4whxlctnAOsX&#10;rvimz0OELHEs/wBoP6k7VttD8K3Wsp84HhbmJPP0jpzrXqLado8K7RaBQ3tKq41DeaUq5FaRZygV&#10;pIlU4QHiMguw9gMHXz1qesXPiC7L74jEAAbCcT/Nd30zSrbRbYW7BJHU8zUlZd9pv3byyinuIppJ&#10;ZKSelnARo+D8WMiEj0g5/P7DVWphVsqCat0uh0U4neaPjFRqnlU2QsfMKMnvs+/uT+fj30KXM8NI&#10;oZxUdfFuks9DJQiEVLSJ5yVkkjAR8jyC8OlY4XGcjLAHoalpCVfnJ/zTaiQMVJ1l1SyRQtVOUkm9&#10;ESSSqGkOASoZiEHWPkD8fjTqESIim1LilKO+terXRXCmkqaWDh5nkyQlJs4PJCpI9QPsvsSPnSFC&#10;eLhpQqRNO4q6iqaYVUrV32r1Bj9NK/TgAFGK8uHqBPI4Hv7aEtpIkUQXgVQ/HLxfj8K9rzSw0s09&#10;xqoHp6FzM8dO87scq8qglW4qxGAPbojORZ6RpS9TuEoScTnr/mol9epsmStX+K5Pt21v8a3M7h3V&#10;H/EbhPjy46omSOljU+mKMMzEIvxkkk5J7J19H6Vo9vp7AQkfTfua+ftW1t+/e4kLIHYmr/b7bSUS&#10;4p4IYTjH8qJV6/HWrwkJwKzx4lfnM1JGcQqMY9utBSlcZps1W75BY4z8aKBTXGVURl5EnPf76IGk&#10;IrwYD/tga8DQp3zQGUf6/jR0SonFe8/iDg96AxSZQa8ZCwHfQ+M9aWaSCoxTmkoqm41cdLSwyVM8&#10;uQkcKFmYgZOMfjB0w6+0ynjdUAO5in2rZ15fA0kqPYTUpRbJvtxiMkFvkOPaNmVHbrPSk5x74Pzq&#10;nd1/TGFhtx8T2z9Rirlvw7qbyPMbYMewPtOYqMrKSqts8kVXSz0s0Rw6TQshU5+cjrVw1csvJCm1&#10;gz0IqoctH2lFLiCCOoP8U3FRHJgB1yOuiDqQJmo/l8VeMyMMAgn2A5f9tFkV4p4RmgSYLkexPsdL&#10;QJVFCZ+gQcftpTRg0Im49ZOP39xrx2rxVw0sKjrOe/303FOFyKDz145z37516JpRBHFWh+FG74q+&#10;4RW+msNZQ3elo2Z62naI0tSwAViHXAjlYMDiRGOAVUgFjr578Z6dfMOfiLt0KQonhE5A32jYfrXf&#10;fCl9ZXDRatG+EpA4jBgnmfU1stmuu34rdJJdaFZQeUnlqrl4yD2vsOycHl7e2M++uU8Kp+E10Hix&#10;UTPb/uNwrLRTCOgEIaCB/U2PwT8jln2J+NPtJPD8W9CrCsGpCsqUit5dm7A9LEA9/wBAdPtIUpcA&#10;UCikCaY7buFbcKhVq1jSMdZCe/4wM/OplwgI/LTLZKjmrDRzvVRRyvSSU3IH0SrxIAYjsfBOM/01&#10;XhR2qSkTtS5qQqzegoIxkye3Q0Cl8hRcNJ1EoKBCHIf9Rik8sge4J0wDyNHB5VzA0/MElif6knX2&#10;CRNfL3FzFM66io7mY2raSnrGjwUNRCknA/tyBx8e34GkKQdxTiVlAwf1pClstroJHmp7bRU0jtzZ&#10;4aZEZm67JA7PpHf7ftoQ2jcD6CnPOcIyr6mj1dLSV86TVNNT1MyEFJJ4ldlI7GCRkdkn+ujKQckZ&#10;poOKHwgmPU0zuO2bPdZC9Za6Gqkx+uamRmOffsjI0JbSrcD3FPJdcQISoj3NNrft2CxSs9kqbht5&#10;348/4PXzUgYDHHkqtwbGBjKnGOtVdxo+n3Qh5hJ9qlsavqFv/wCN0j6/rRa2wNcZBJNeb88uWdpD&#10;eKh2dmOWJLMe2PuRj/TrUc+HtLVjyB+lSk67qKc+aasdD4j+JNtip4KbfbimpmDxQz2mnlLZJ5LK&#10;xwZAQcd9jAxjGs+vwRpSiSARPfarhHi+/ESE4qx1/wBTG/nE/wBztDal0kccFmNbVRqoxgERsj/1&#10;I5fGs4f+n/CslFwfkPrV5/3kgpBU1U9U/VFYKuEU928Nb9ROo6qLLVU1UFAIwRlkbPuex17fOq1/&#10;wVqjZJaWFD1/xU1rxZpzkBwFJoF+o/wkakK10+7rM03LH3tmqHEOGAUlkVgPYsBk9fvqlc8N602f&#10;/FPpFXDes6Y4MLign+ozwlllqvJ3PdYoAseJFslZ5M5AA4xuIy3Mn9QxkDloBoGsEA+Qc+lPnV9P&#10;BI80SKjpPqX23V0BSu2luK2R4j8unjog0jfy2M0vJOeEU8FIYBiDlVY5AkK8F6uk4AMyfT77VCHi&#10;XTlzmIqTi+prw+oYKKjorXeLTnBqUksc0KxYTL8XYBTkk+rIGVIxkrmA94Y1dlJW6305j0qW3rmn&#10;uqCW15rRKmu27uW2VN2t1ZBcYKiOKF6kLwjj5YKDvo9HLe+MrnVI2HWVcDgyKt1cK08Sdqrx3TT0&#10;dclKkbJMYy7GWRmAbsAAcQQDwJwPjVyyhTieI1CcWlJ4akaC4LOsmFpmn5MVYKysy+4znrI7z/TU&#10;sAJ50yYO1TdqMThJWWmgepl8sl5cl3PsBn3zgdf+2hV8VOARS9XT0dIFLyLGSeActjLfgH57Ptpg&#10;il4ulN2hBUI8qo2SOTew/wDfT6UjnTZUTRGo+RDpUJKwX2/f2H+mvLTIxXkmDTaqieCY0uFeeoBY&#10;IrKshU/qKgkHGPxqHwEHapAVULBbbVJeyYaiOOtpaUzikJ8yoiQ5TzkDtnBYAAkNkj99AUEDFEVC&#10;YpK/XWeiuVEhpbnFblhklFTSxO0HDiA6SRIP1exUgHGD176faa4kEyKBas7UlUmrahqYY6YXCqCq&#10;THJVxBnBIKBy+Bhhk49iUB+dOnhbUDMUOViKc2/aduuxpPubFFR1UNSZ4YpKeJpYZHxzkBQdE99g&#10;5IJBznQF5ZB+I/f3tQ+WExio6CtuddbK9q21x2ekpZC1uioa1ZKmRIxzyXwEjMg/y8jhWPJh8MrU&#10;2TwpVJ54x/Jo0hZBKhHSsc8YPFS4bcrtu00q2FNsV9SI2Q1FXXPwQKKhpUgkSNowZVAVS/qQkfto&#10;9J09q9adKJLiBIGBPQCRg/tVJf3i7RxsLjhUec1Vf/E+Dc3381gXdNHZbTBO4vdtkMklRPAoMPlQ&#10;yxPGhZ3fiw4y8UYnAOnP9MXbFH4jhKlkfCeQO8kEExHpmi/GIe4izISmcjJx0GR6VePAa+1k21on&#10;qarcu4K2KljqKeDcbwVMNSXUF5qWdFHEMBKgjeQjpcFhnFfrTCUPkAISJMlEiI5KB9sgetTdPWSi&#10;FFR9dvUGrXU+Ke1q6pVrvt2+2oR1cq/d0wb7eCSGYxgtICIwWwfSc5TJwR+mtRp7oSS2pJxO+TPS&#10;d6kKuEE/Ekj7ip3cV+be+1+O21pd1QVdU0NuNfFEsC1QkMnNhNCxCQopYsFbpQBydhqK00pl+XSU&#10;RkxMxG2Dz/5px1YU3CQDPX75ViPi59Olz2ZVxeInhxa7fYr1blWaqsVCq3OFiGB82mimhXDqQsmM&#10;KemIwQBrX6XrCLhP+n6ksqQrZRwfQkHaMc+9UF9p62f/AJVmkBQ5bj1EjefSsK3Ru/fO9N1Wap39&#10;vCvtVzt9wpqmnjrLe9M1OH9ZrI1jh4clVVCswLHKAekHWztrGwtGVjTmQsKScgggn/aTM59hWccu&#10;7p91P4xzgKSMEQe5EDetL2oNm+It+vt32vDdFudypTSXy4bxu89NXPLPUBlqIqpHCyn0BXhIQsna&#10;g+oay93+OsW227uAkGUBCQRAGUlJBI7HPer23FrcqWpjc4USSD6gjf0xVx8BfAys8J5rlDVbivFF&#10;U11CqV0duowKNlBZuayuM88Kw6CN2wz2M12ray3qYSG2gAk4k574HKpmn6YuzJK1yojIG333rebh&#10;tSOtp6Oi/hdPdKemqIZJKZnVYSy/zIppAFJDZyysQe8FgwORlEOqB4pOZHp2FXpSkgCBSd62DQtU&#10;1E8dwr7Qt0njmnp5GWeColYCNIQzKTGDjmFjbPIFuWMgo1dlSQkgGBE/vSqYAMyf5qKqtn2fb09V&#10;cIKSG3yV92WvuFTH5VNM8DOzGJ5mdcjkzuZQV/Txw2hVcreAQSTAgevWNu38UgYQjPf6dKe1dLQ7&#10;KswbzzHDQifzLXbZo6Q1jzh3V1jxyJLcuOMEHk3fHJRsqdVJGTGTmI3oiAgYO3Las7n8YLxdN5UN&#10;hktFBWSAStV262tNUXGlqUjjeDPnxxxsVDhnlTmV4N0Cg5XwsGktF4qIOIJgAjM7SRtgGq03Sy6E&#10;wI5xMzVsul2j3rSVdtoLmaeZ4aeoSjuMRpfMg5+Y8B5h/RIgJJCuSGA9iStWkBkhStsiQZjcT7HA&#10;qUqXBAp3NVUBlKX6mCecWm8usEfCFFPJFcjEYfvl8DAbJ6OWEpkcSDRjooVYNu3OwrPSUiutPUBy&#10;reUCvE+WrmORuOGZoyG4jPSH/p1JS3A+IU2ViYFHtW4F3HBSyVVprzIcVaNJwkKOHJUhUbBGMe2f&#10;w2DpwpCAYoeLiNTlBVxm7VEKx1CcmBbKuuG6yGz11n9jqMFgbU4JNSsK00E6qJljmPNeWfUQByII&#10;HecAD+oOkgHNHNJzXqno6gt5TVFMkJk80yhQGOcL75GQp7Ixn5GjAoSTmi2pabcKrVy2wi0kAvWV&#10;U/pHeTjPsoHH1AkZOMfIYcd8s8KfzU6hHFlQxWdeKHj/AGjYN8r7Tsu2Ul63L9n5E9VE6rT2tm/R&#10;5jdhmx6+CAn0gEqDrR6H4YvNa/rOHhbkb84/aszrHiG10n4EniXBgCuapqCqutZTV24LvX7kucCo&#10;kdVcpuSoEGBwiGI1I7IPHIJznXeLDRbLToLLYkc4riuoa9e6iOFxZA6CpDz1A7OMn2Or+KogsARS&#10;LTAMcHrTgpgkTihFRk8QcH4xpaErzFFkm5dkHA986UUw6oEUWGXGP37/ABpTmojaoNGLHnnGTr1O&#10;HBmll7x/303NGBNKeapwffGhpwkTSiyDkTn40I3ogabvPzIwcY608IFIok5oqNk5PX768TXkUo0p&#10;dSR8fHvpuKNRxU5sLaC+IO6qW0VNyntFCVaSoq6dEZ0AwQq88g8v0kAFgDkYxnWS8Ua2rQtP/ENA&#10;FaiAJ+u3IVrvC+it63fFq5ny0gkx9PSa6xqa6wbQp47NYrc0dAqR04jXJ8yMM2F5keoIS7H5yT7n&#10;Xypd3dxfvLuHlSpRk9/vlyr6Xt2GbRlDDKYSkQB0FU+92GT7iGSkpKTgzNL5DRAxqM5yCA2P8uPn&#10;8fkK06UpzRLTJr01PBZK2lr250scrslRJJCzoSVwGyvSj1MxZgRle8nUxLqlp4DvTRQlCgqaeySV&#10;RkWVKD7uglKBayGqSRXY4wVjyPT3ksCR1nGmxw5JOelEZnG1Iq1Yl1qKeqjZqZnEdOlJSyCRezyZ&#10;5P0n04K/p/S2c6mt8JSFDeoygrnStRa6O60iUdVFNcaaAlTTzy8grDBTK/8AY/Awe850jzriRIOa&#10;VKEnFREm2abcLy2q42GkVYxF5kl0JY1kagl3h4HrHmMOz7kdAg6VLq2gFBRzO3Kl4AcRVP8AHbxH&#10;HhDsSiqrPILdBBWRxvQQcY6qaIY4wRCQ4TlxwzBWZY+bDLYIsdItDqN2WliSQc5gev8AyJNQ724/&#10;Cs8YxHzrmK0Sz+JO5a6+3SO50trkmDw2u4XeorxGwUDlzkxyySzZ4jHLAGBr6I0LR0WbCStIKgIn&#10;hCa4h4h1hx17ymlkJOSJ4vrWjQsihVBAAAAA9gNasiBFYiBM0/gljIzk5/OmVVIABolVNxYjORo0&#10;5qI5g0kk3p6JH5/OlIpRgULzhcZyf3zr0UKjRDUdY0QEUM4oolHIE+r4GNFXkkgzVvoqbYDpSi4b&#10;xuFuqHhVphPZpIoI5DjkgnPJfz2Rg6xV5quqsFRRZyAcHinHpW8tNK0i6CeK8hRAkQP1NSNRT+HV&#10;B3Duuz1cbDIqJ70oYYPYEUS5z89jvOMayy/EOuOuAN2/Cf8A6k/rWma8OaIygqce4u/EB+lP7H4r&#10;bTprRDQ0W4Y7VTBSPtrhRVlMwLZyXZo8cgfc51nr/TtZu31XFwyok/e1aKy1DSLRlLLLyQkdT+9T&#10;W0vEqwSZSn3TFUSCIeZDcalqQKuCSyCfywyjGSRkjroDvVNd6VfW4BdZUAe0/pVrb6nY3BPkvJVG&#10;+aldu+IFHuuWphsO7aO7VJzK1HTBXYp7dxMORwfdh/U4BBMV6zurUBbrZSOpBFSW7q3uSUtLCuwM&#10;1Xd6Nenp6aJYbdUXSbDqtfaOMUan0kuxBwwGTxByPjOdTrXUH7YE+aoDso1GuLFh8/G2knukUep3&#10;ZSfwaupqappdww2ynlSenhtiVXGTy2KrHCiqePIgnic8R22dNs3d756XS4pJURniPXqaVdpbKZLY&#10;bBCRtA+/lXM9h3rPdoea9uDhxjGTnsgY+fcDX1DbqRcNBYFfLl8lyyfUyrcHlVppbpNJE7tGwSLH&#10;NuJKrn2yfYZ+M++vLCUqCZydhzPoKVlalpUqMDc9PXpT62vUXeqgpKKkmrKqdgkUUCF3dicAADTD&#10;qkMpK3VAAbziPWpLaV3JCG0kk4Ec6vFo8KNxVddUQXWD/DUFOuZqq6owjUkelfQCcn/T8+41kb/x&#10;TptklML8wq5JgmO/StjZeE9SulEOI8sDmrHy61PV3g/bbVYEuNdvShqmeRFWjtcfmySAthgpYjvj&#10;g5IwMn++Uf8AHrclFvbkmMFWBPLatSx4GUQFXFx/+kTz7nBqxUG4aK1237K1UslDToXMcWfUvNhk&#10;hv1HOASSTkk+wwBye8uLnUrg3F6viUfp6dPauo2tuxYshi1TwpH3JPP3o7XO+1DyOjMfLyHEcZwA&#10;f6fvqC4llvtUricNW210tRFSjz2Mozgjjjj1+2owcQOVPBKiM0Wrt4UdxDojGR239c6lIuEim1Nm&#10;j2WiaPnTzmOSKUnKjORn++ol08HBIp5sdatEISBPUvFEAbPIYAHQ61XAxUk0ZxI8oIYeVx6QLg/v&#10;389aE5NKKJUqOOWRpWLZyrBfj50KsZr01yi04BIJOvsSK+XDExQGo+MsT/TXqORFJtUcm6/014Cg&#10;maAyjGcnOdeNGBQGc5Jz3r1FSfm5GDnrvOlihivGfv3wMaWMUBOYohlPH9/xoaAzQB+Q/qNeoiZE&#10;UU8CO8de/wC2jpQKIQD2Pn3/AH0Ir0CaTB4qcFh/fRAChigEvAjiQMfA0VCFQaBpOYKkhlxghvn/&#10;APVpIFKo8VJUl13JYSp2/u262KJVdY6SMRVFJGXJ5skEyMisc/qGs1e+HNNv1+Y638R3IwTWitfE&#10;F/ZIDaFSkYANXyXxqtl1s9ks96tdxtNzph5c98t1KJ6ExKSxJjVzMpct6sKxBUHJBA1zp/wpfWTy&#10;zawtHITmtzb+J7G6bSHzwL59KtFi8VvB9rZPS1m562zV8USOGvlLNSRSu3bRp6MMynrAbvkME56z&#10;l1pmssniWxjtmtBbahp1x8LboJ+VW287brLVDSCa3Sbn8xY3pZLfNwpVw3urAkdDssSf0jHsRqEy&#10;6hUk4jrVi62RAGae0FDfXpJJKWhQW9FWGmp1wZvM7y5weX/SVzjo+3ehVcsoVwk5oAysiaLRblrK&#10;uOGGOgd51laOSJDlgVP6cZA/6Sc9H49hozcICTmvBtVKG9VS1DgTp9wXWMHywFHYwEz+MZY/+X9u&#10;zbcCq8UHamNfumuepRRRxyyO7eTUy0jkRr+k+pVbL8usAqCDn4OnD5fM03ChRGhmNztlbT0lK1R5&#10;U6mKRQjjIyY1b2UFgWJPJSARjJGIThEEDanuc86fwziVjDJQV1QslSeX3MeCgV2IYFDhkB44frIc&#10;dZBXTHH5Yg07EimN92x/HbRVtBcWtgqEE6V1PTLM8fSkfrUox5ZwfbHYAwdKm4HGFRPaT+1JwHhM&#10;YpK57Z+7slRa2niSmRgjpGvkmLmF9acgVyXYN1gZGBjGh8whQUkUWFfCqoK9eFsG4KektC2o0NFS&#10;UtO9J/D7qYVXyJiIIXCyMZB0zo2MKQSxZvYm33GiXOKVGZkTvv6Uim0L+E7DpSFrt9q3KkV8NTWW&#10;W7Xbjbal1po3kSanmkjjLKymP0sJVDsnTMTkEgaiuOvW6vJ3SkyM9d9s/WnEJQ6CvYnf2ojeC+zq&#10;ap86JPsbssasBaXelhEMcjmNnpVk8uQRtI3qbIz+Ol1NGp3Ck8JM5nIkztvvypkWjKDKRB7EgfKn&#10;NDs+32a00NrprlU2+2Dy6Onnhq+MyRCVpUWOMmRTk+YDI2GIJxxwDojc+eouLEnfb+IokshtISDE&#10;YFJWu0VG7qjcNTuOGau/hs7Q00NLDCaiFCDMfLqKcoZVYDARgCo5L6mcktOvFngFuYkZ3IPLZUx7&#10;UiU+YFFz/jnRdueCO2du7pue4Kc3K73KsjkTNfVGrSJWZZQsdOwAXDLGVUAEBAudPv6ncOspYUEh&#10;I/2gA+55859aabsmW3C6kkk9T+1O7VX3x0IudfNPVI0CPmhWlCBwB3EjNk8iucs/EnGfjVcsJcVC&#10;BA9ZqSiUp+I0+vmwaDddqqrXfrFTXC3yyGqkikbiPPbILJg5jYDOJFIK5+cnU+2ubizWHWVwr9un&#10;pTL7DNwktuCQaz6o+lPw45RSLBdJy1SJI4pp4p14cukKOhV1HtzbLYJznWkX4n1JaOFQTkQTBn1m&#10;f8VRDRLNsykq3nfHy/mtRt8dvdTB07J/w0axP0oA6QgdLgKOiMAY/OsqUgzxbn51oEr6UlJZ7Paw&#10;1RW09NVS1KvEZK1YkZwT6Vb2DY9kBB4YYLjkRqO40tOEH7+96eSsHcU9irZYS0dDTzVdBR0vCGdJ&#10;E/4xiPWhX0CMq6Ac8FSGOABqElnh+InJo1L4uW1Eroq26R8fKVZfJcwylll8uXBJQllKhewFYg5y&#10;2ACO32kgKknnSKTKapWxqO+W+6PTbl3mu7DUVcckFBPa47bDRyx8hmGNkZpH6HYYjiSy8gdXlyWP&#10;LH4ZrgiZMkzPWq9oPAkOr4vYCKutxo6alnp7fXx01TR/ciqt1NxkkcTwgyrIrKuAw64474pj4waU&#10;OKMrRtsfT+KmqCR+aoaVLhUbvE81HVX2hrlSAVbTQ0626N0YySvG7s0kuTx/SGAUr6l1NSW1sEFU&#10;H3M+kDH80xC+OQJqaW4JU0rQiuj86LAL+WGl8sR4Yl5O1Ug+68f0nGQCC2kFOwpZnnULWQ1NHUGp&#10;stsSjpKbFO7FGd1HmYlSnRBnHEcw3YYu3P8ASunj0WcmhIO6aZUxotvbhVqyrp5LmaSaomo6amkl&#10;ZkALSvT8vVxyA7opLZx8DJdDbjrfwDt9/tQcSUnJqy1d0t9JbaKvtdUEaYL5dVI0uY8juTyiPUcq&#10;vpJBw2SMjUbgVkU5xRUpbqavuHkLQiCOhPJwqRmEKrEkBgR7A9995+R7aYcV5Qk04lPFtTTel/2r&#10;4d2ekTckzefWj7eARo/3FYwYNKYkUcsY4k+ygEewPb9ja3upOFu0QVEdOVN3d1bWCOO4UAKwjxQ8&#10;YLv4lQ01roWm29tqmmMqxUsjRVFYoGIhJ8xKnvhWyxznA611/wAP+Dk2y/xOoDiX/t6e9co1zxcp&#10;5Jt7DA/3dqz6goaSz0q01FAlPAuTwQYGT7n85PuSffXU0NpQnhQIFcuW4txRW4ZJ5nejSzjv377G&#10;dPJFMOQmkjNyPRGTpSKY4pNAyjPRGlolJNFOVbPsff8ArowahKJ4qMHypGCR7nr314mK9BNGAAGS&#10;f2616aHhAzSsb8/b2P76Q08g8VKcuP6iB/TTU1JAim8lRkkAkDHtpwCoqt6MkhIPJsd9aQ08gSM1&#10;7zApPf59tDRDAilKdXmkSNEeWRiAkcaFmb9gB2T+w0DiwhJUowBTrLanFBIGSavey/DZ7rNeKm+w&#10;XKittFEnlS2+m+5knmZ1AQRLl+snkjBGHzgd65VrHjllpIZ034lkkSdhHPv+ldT0rwQtThd1Iwgc&#10;kzPuYx7Vs+zNt2m0UtHUUVsgRC3OM1UbCpVsgjCt8YyBy5Hv8DXDtT1S/wBTe8y8c4j649gMV2Cx&#10;02109vgtUBIO8c/Xn86uVL9rDb/Ks0cFPTqSqoigJG3MhivEe/b5/fJOqkiatAYqKr0uL00zwSx+&#10;eXyH4uY8Yx6VBJGSB318/pOCHOEYkUkztVTvu25brbTarfR00k1LURVMVxnC+WJ0UrG6w9cuJyGH&#10;IFRjBYnGrFhYQriJwcQOnPPL96YWkqHCBUvtLbcljt8tVco6Wlq6jjXXaKgLtE9QEETssYJyvFFA&#10;wMkqCfVnTT7inl8KT8IwJ6TOe9KgcMk7nf1qDv25dwXcTWig2zUwu1clK9RcKpaaFVAV4545FDB0&#10;5gKQPWCQCvvqYy202A4twbTABJnoRy7cqZWtZlKU7Hn+oq2W+nWqt1LU09as9PUxRuaoqXSdPdlI&#10;f1HvOD0RgfvljzDJChRBOMVNw0k7M7NUcZVOVJX2I9m44/P5+dIHOI7UREVyl9WG2d4G4Wwy0Sy7&#10;Ja3wx1U/2SS1FPV+YWctLguhYiIAoQp5BQOyNdI8JuWPmHzlcK5POARGO3t71kPEIuy0QwmRHvVB&#10;tVXEKNDExdE9HI5+PzkAg/sQNfQzRSpAKDI5V85vJUHVBYgg5qUjrsgYIGjim+KKdU1f2O9NKTTz&#10;bk0rNUl5TnIHwfzrwwKFxUqivCTI76OvTXoMULy/3Pz++vCkIkUmHIJBJPsRo6aSDRjKSfj3+NJT&#10;gOcUdJjGxwxB/IOhIpyTsa8ZpA5YE8jjvl2deGKEoIzFFeoIGA56PwSNGCeVNuQaI4SVAsiLJ3kB&#10;15AH84OkkneiSAkTVwsHijJt5FEG2LWrCnMBqqCqlhqZc4yZHlEuQ2ASF4+3XXWsBqnh281KZuiU&#10;zPCRgew6Vv8ASvEVjpw+G1AMbg5J96fVnjjcZ44jHtmiNSAUd57oxiwD6SAkIYjHuDx79idUA8DP&#10;FR4nxHoa0CvHbARKWTPqKrP/AIjbrRopaDev2NaZXeShtVnSKMjPYlZ4Sr/GMuSQo7yM6umfCumF&#10;ZYW0sx/cTg+lVj3ivUAym4StEn+0ZMd6rd0FVdbjUV9fNHVV1Q3OWbyEhDnGASiAD4/qfcknW+sL&#10;dGn2ybZkmBO+T9a5nqlw7qN0bl4CTG2BVmsviFfdvQGlpaTbxtUoAqrW1qKwVRAwGkZZfMLY6/Vx&#10;x8dk6zt34eF64HnLlzzE/lMj4fQRFauz8R/g2ywzaoDasEZz69feqxW0i1XmMqChy/mKlukkp0hO&#10;cjy+L8lA+PUf6nWlNuh1gMXH9QRBnn68qzSbpbFwbi1HlmcBPIdP5rcPp33zuutqKyzXy80u59rx&#10;jy6n+LS+ZcIS4ITjgfzgSuAZO144BOuB+NNF03SeBy1BSteQn+3Bgnt7V3bwhq17qzSw9BQnEzzi&#10;Yq4V2zaA3urqKJDbqaqw0dNCS/lKvWUyM5PuR0Nc8RfK4YVmK3imMyKSue0qm4bYis6XqutauR51&#10;TbpBDM6kEMhBQnABx/r896cbd4nPN4QfWhWj4eGhsVgn/jMNxa9VtWtHiGneMJEsiekFJUU/zAcZ&#10;5EA++NI8s8JSExStjO9aIilThuHI8mMYXr+2MdfjVJkHNToxTeadYY5lQMCzh2fmWYDGB7+2Pb++&#10;lKqHhpgYI6qZR5QIQ8hKT2h77/OvKMivDenMNyeOJiZBJEAAW/8AXv403kCnJon8ejnVVUlsjpie&#10;j+2vAk0WKh683JyrU7x+kYUs7AgfjUtttKhmoq1Ga5wab8nH7fnX1/XzD3oGm6JPQOvRNLNFEvZH&#10;tr0U2KAz8T38e/ekineKKKs+R3nQxShc717zuQz+PxpTRE0Qy+5HufnSihJ50Png9+5/bQ0kgigM&#10;3t31r0UE5orykKfcE69Tk0KyqoC5z++dIaIZoBJzJ7/0GlBr1FOM56/vpJpsCiM/eQcDSg0qhFJl&#10;hnOe9HTEmkmYiTJ7A70h2igyDRGYEOv+VhhgfbSRNOAkbGoV9m2GV3ZrTTes5ZUDIpPHAPFSBkAk&#10;A46zphdpbrPEpAn0FTE310gcIcMetTe1K+4eHtRNVbXrJLRJNIk1VDyd4q0ocqs3ZbHwWXDcSVBA&#10;1Q6l4dsdSbCFI4SJiB1q607xBd2JJJ4gd5NX2w/UzvWx7ggrbvtqx3S2xqRJR2LlSyqOP6ked2HP&#10;mAQD0FLKTnidYW68Any+G2dz3j72+sVs7fxm3x/124HarDbfHGx+IO7rdDPDcdoPK4Liv+1jEoA9&#10;So/nEszHAxj2x7nrWSu/DuoaSzxvAEdpPzrSWWtWepOEMk+8fZq/XSqqKLbFVOtPXTU8QwZctyVu&#10;fED0EYIOSQG/BxnA1QtglXCo/OrxZTwyKgq7xF2rcHo+RqbpcIpwYqKKkkeriK5BlfOOK8Tln5BT&#10;/rqaLZxAJJASec1E85C8Df0q8U7PNF9x5cppwfIWoRCYmLMSq9d8uwvx3j31VKUkjJzU0JURSF3i&#10;qaetlghkamrKlGRzEuQjexmYtyVAqgnGP5hAAOnELThRoChWwqrbH2PQ7RsM9lpayWvkWfnL/EZ3&#10;rXmlJbCs/pDeljyXGVBHwoGnri5W+vjIgdsUjTIaTwzNT1HZ4qWhSaSG22WamlDq9CnFYO/ZP+kk&#10;sucdYJ6ydReNSpGSDTvDw70FurWoLhdVZqupSINPSRTwcYlZkbzFE7MxcvIxIJxxBCjoakoa4gFH&#10;fn/xFNeYEkikrlKLtazVU1NTtVukpVpC8JLNGFZWlABTkQASF9hnBI7LyTOaQrFNabaUVQCt5rJ6&#10;mkfyBFDVOjpCUYeW7FkD5PpyrSHPt/mI038SIgQetHAMzS9FXUM0syQiiprm1RI01JRyoJJfVx8y&#10;QFUIYjDcW9sgDIwSYQVATTRXFEStuNuvTx1UcVNQwMjNWyOCGzkdHOQw6PYx7jsjSFoLGDXgpQOa&#10;mbdeLfM4t8MsrIkfGOcljyVmPIB+yQM/nB5dYwRow3wUpUDStfcLdUD7MoZg38oJCDxbIIwrr1kf&#10;jPXzryJO4ryqqe5bjXWOletSliqwmFjEtcIWkdmUAMChHIknAHvjOpCSFGDTSsCRUHTta6W5XjcC&#10;2itWvqhDHV1KUsiLOIv+WQXK4ZQzeg4z2NGoOFCUTgbe9MoPxE9altxbXsO5qOoobjE3GZhNhGlp&#10;HZkYMsq8cEMGXIP7DIIzmIh91hQWjcTympK0JcHCqn1fXNbI/MhuFVSxvEru8bglh5hGU5DiucY6&#10;wMnvrGI1uC4Sk0a/h2qdpbjPOyvVNQwTys0oanzxSNpOMeOQOGxxU/5eXt1pwoSnIpxKiYms/vu8&#10;7/PRU1DSvTV1yNc0sFRJFPFSQvTSHzYmA4HnxI4tnyy5HE5UAzm22h8S5AgdJzzH784qOsrVCU7/&#10;AMb1P1O0K3fdFPQ3yVX2+/kVX8OmpjUGKYIrlvOkc8mjkdiCFxhWXogHULzk28LZB48iZ/aBuKdK&#10;CsfFtSN3tdLVXWjvtstlPIamOMJfoYzJNCirkK0PQaJl5rn9Slw3FsabZeVHlk4H9v3tG9eWkTxR&#10;nrSVgssprKATfa1c9O0sPJadGjp4ucjICuAQyITGD2JATgA96lFyccvv96ZCCnnNWKOytTzYoKWc&#10;Es0KS1RLxr6uWWQN7EM/80d46PWNNrVxbmj4c0jX7UobvR01RdLdHXzW6T7unjkUzSRyD9BXl7fp&#10;B66ODnonUtpwolM70ypAJyKmNu7Ke9+TdK77WKCRWESomZZGyMZUfnH+g1CuLxtpJbG9SGbdbh4l&#10;bVVPGL6hLbsWqew7X+1vl6EQWWnjYCGi98yTSAMGbkCBGPUfc9d6vNA8N3WtkrX8KOpG/oP3qj1r&#10;xBbaMgCeJR5D965tvF9uO577VXy9VzV1zqDgspbyoYusQxKxPBBjIHufkkjXfdK0m20hgMMD1MZP&#10;c1w3VNXe1Z8Ou4HIdP8ANN2nGP2zq9AqkUob02lqVJ9GB/TT4FQlrEwKbzT5X5/PejG9RnVGK9FJ&#10;6Mj3J9gNeNNIJImlUn5e2BpKeQsqwaAFlbr56xrwNApBSaUhfA9u/bQKNON7Sa8X5E+ynI7bRA00&#10;tJJo8cinHf8AT99Co1IbRFBNL6SM9fkHSJo1YpAOAB+dGTFMBM0cyHHXf76EnnREK2FP7NYbnuCu&#10;jo7dQVdfNJk8KaAyHA7Y466GPz/TOoV5fW9i0XX1hI2yQP8An2qfY6bdXzwZZQSTPImABzj6Vqvh&#10;d4HjdNLdBu223Xb5pZ4hSVrtJRnkOMmQCFbIwV5qeJLDHsdcZ8U+MVIcVaWZQtpQIJye0b9cg12r&#10;w14VS003eXSVJdGYkCP8xiug1qqeyUUdssUM9K08xjNcX5vjjnEkreqQ4BHI5yffOuJqK3TxLM11&#10;aAgcKapl/uVrs9A4u7m1ET/bpUhcpO/x2R3kN3kY66/GpyWQ6YSOXamFOcNT1BziihSGf7mFlKh2&#10;QjIUYIAwMDr+gzptKQnevEzTmor6hLhS04MUsTF/OkbtkJUFMAYHEk9t38D8kPSkjO9CAZozyR1C&#10;ZRwZgxRo1bk2fx/XHePfGD7aWYGKIYMGm/39NbwXndIlXPBy4VJD/wBGT18f/BnUUKlURRkVH1l3&#10;r6eeWkRKuWpRFZp+PA1A/wCrmML7jBAwf2x3qTw8QBJpuYprBuOsWrmneaSaeQIXETqzQ5yUjxyI&#10;5dleQOCR7jGlWkJwP+aVKpyacw3Oqaq+2aJSIuzCspaRQW9OSpJJPuDjGNeIAANeOdhVfr9z7H2S&#10;9VcrpebfZFuMvlme7XEyJNKG48UV3bIU++AABjGAMi0aZuLkcLSCogchtj2qGpxlr8yonvVG3/4P&#10;0vik77u2vco6WGnpKl0obfDFNFXVYPJSZonx6x1hie3XONbnQPELujueVcpUUqI3JHCNpg8qyeta&#10;G1q7RUyQlXYAyaw+62K+WF2W6WS7WuoQZkhrqOSNo8jOGyMde2QSOtd6tdTs70BVu4lU9DXBb3Sr&#10;yxw+2oexNMorgYsE5XrOT86symao0rKd6kaK5rMoHI5/Go6kEVJQ4FVK0C+ZOhkpa2rhRlMsVBHz&#10;mKE98R7A4zjlgZ1X3TpYaUpBHFBjiMAnvVzZ24uHUoWDw8+ESQKl91Utvtc0tNbrRupahQsvmXS3&#10;/bwiIgkghgJOWOJzx44yM5Gs7oup318qbpKEp2wqST6Tty61f67pdnp6ALQrUvBMpxw+sb86rQuY&#10;f3Qg5+T762nAawfngnavfd8mz0Bj40pTFCFyqngkBI7600cVYphVKNJkYyPzoKfUREU2kfLZBxn8&#10;6MGoCk5kUQynon2I0tBmaMWABJP4OvU5BivJMCvuc/tpMUgVypRJ269WR7a93pUHlRjNgHvP40tO&#10;FNF5h2HwB869NAEyaHzVVwRxJU5AkTmufwVyMj9sjPtkaRUrSUgxPPp3o0KShwFQkA7de1aztbxU&#10;2vOkVBca1NrT1CRGWKelNPQNKgPUdQhwqk4x5hXA6JPueA69oOspUt5xKnkCcg8Rj0/gV33Rtd0l&#10;5CW21JbUf7Y4citktFwjmSK4Kv3azqXSqjnWSKXvOEUMVIB9ivpPxrlbhKJQoRHzroSCFCQZpxWS&#10;iSSOY8Yx0JOfpHx3j8nOvNv8AilUjiNGpvKhLmOIMwXkCG9we8jPt3/2z7aZcuVEzXg3Scd380hT&#10;mleSNZEgmyJwCcHn2VzkHGD3pvzJVFOxG9MLhUNBCEkKv5r8VUA5I6JOB7gDvP8AXToTxU3JFOIa&#10;usiY8YcIAACuBnT/AAAihFOhmdOLNhgMEgAkfOf66INilJqDr9sVD+WUudc7K/JofMVfMGcheQAO&#10;P++T+NOoCUHImm1TyNGttylpa1qK4QhJ8F1lRSysP21LLQUmW6Y4iDBrmuQOJOAB5g8SpHqz+Mfn&#10;9tfVQVieVfNSkHijnRCZAGBVjxHI5BGB+T+B+50vEDzrwCgIik2ZxjOBkZHfx+dFM4oAk0Duf20m&#10;1IpJorS8f2H5zpedCDih838HP9NJTokiivKfg/10gztSKBiiCUZzpYpoGjCdT7+w+NIaJJrzScj7&#10;96GYp2ZoBLxB+c6T81GDw0Am6+NFFCDXhLnJ5f20hEUdAZsnHuPcdf7aQGKaJnFE83GMZz+BpZpq&#10;gbOBn/TSTXoO9JFjgt8+2dGK8cDNAG667B/10U0g2oR38+3516a9iiscqc+3fvr016kZUSWPy5Y0&#10;ljbspIoK5+Oj11pYEQaQEggjemtvtsVmqo6m0tLZqyI846i3TSQMjfnCMAT2c5Bzk/nVdc6daXaC&#10;hxpJnnABqfb6ne27oUh045STV0oPGbxIttX9+t8stXc4wPJeqsapHBjljgsci56YjLcjjA+O8U94&#10;IsXEcCVqHvW0a8YXSTxKQI/SrnYfqrvsNJJQ7k2Zb6ylqAIpKjb9fLTzKrFub8JuQJAIwAclsnOM&#10;Yy11/wBP1pPHauyRsD/NXrPjVlWHmyB2q32D6mvD6uq7h/E13FYKJ/5sdVd6EH7dVgCMryIW5kty&#10;PQ9QIAyc6zNz4T1a1SF+XPWDPPBrRW3iTTLhflh3J6gitLt21LbuS0W6rst4jqrecCOppwkyTgEc&#10;fb0r+x67I/GsmtblusoeTB6cx61owEupC0KkVV7vPa62qi+98qnnjZY4Jq1CB24CgA9EZI/1Hxqw&#10;ZCgniFRlnMGoxNnW+8XFaugsqz1cUJpaiq+z8pZog5cQk49SK5yFDYyc/jExLxbHC4rFMFuTITmj&#10;S0UaXGe11fnQvCxbyPMCoB8MTg/PWfbvUlJ4khSedMkEGDTq6z0t3muVpaeKILQpwoZjFIp8xS36&#10;M88EDj2B+R3jUIoIIMb0/wAYMimdbe5L+PJEFJUj+UZ1qIWZRIqAB1J9jkHHZ48R3nvTiWikyTTa&#10;3OLFBUb2koqkiohjuELqAY4YWJQAYI9XIn88v79ac8gKGN695hGDUZcfFqjgnlRXjMMbO0rzYXgS&#10;M4OOh8ZX5BznRi2WUik80A0hYd5XyhqZAlDHLC07caeKmZAwIB4pwyOR67Gc6agJxRSdxUna7tvG&#10;5Vs33drho4oyoEaI0jSKwYkhfnrIII6K+3ejUhnkqTTcuEwoVN8Hs9PSxmSOldZPPZLjI+VyeQVc&#10;HP8ALY5AbkDxA6HenAPMBAFICEwDTSlvFVWRwUduuFHd5YagNNJXyNEVjwxPUS4LZCjJAXBJx0Bp&#10;ty3UASsR0inA4nZJzVQrdpXaic1VTuN6G8vSS0stydC1NBJ5xmHGFXjXHl+gmXPNeB4hgQfIWieE&#10;NymZjmeW+fXG2aUoMSVZpxG+4Kq+pcqK8UrW6ajWJrNM0MEkDryDMHi5/wDMLIwRyfZf6lhRbQjh&#10;UnMnOc7RvyGdqOFFXEFY6U8t1tuUm57jc4K1696CKGjkNSUip6nkr8WBRG4zQ+sERhUPIK+XHpYd&#10;uEJaCIiZPORt9D39sU6hClLKp2+v+fpT7dE9fS2uqSOmkqWKM7UlurMDyokaR/5cuA68goKJh39i&#10;cE69bpS5En5/f60jpIwfpVQ2R4cV9qngqrrU3e+3m71X3EqRfyqeJZYl9UlKWCCONQVLRgkkAt2c&#10;asH3Q9KW0hCUiBzJj/2ic9DURpvgPEoyo78vpWlJDHa6qKpuMkNElIXiV0mKBwcADjj1rgDBPsQc&#10;e+qvy1LTCalFQnNQcu95tw11TboKRj/JKJJglymMF+HscZ76/wBtOqtwgAqNClZJirFTz27bFhrb&#10;rui5rY7LQqIXrql1Qh2BxEgOMP10Bn3GM9aRtLr7gaZTxKOwFeUttlJW6YSKw3xI+pC8bmantHhr&#10;V1W1NqQweXLXVlDi4VTntygl7iHuAxBJ5dAcQT0zRPBId/8AkaqPinAnp1rnWs+MAyfI08z1NZDS&#10;UtPaoWip4+IZjJIc5aRycszse2YnsseyddnZaSygNtiB0rjj9y6+4p11UqNHkrmwce4H41I4OdQV&#10;OkTSBriwIPTH86cCRUXzyRFE88sM57PWipviO9LF+SYJGT31oafMEZofOCL0PjSTNDxcCcUdZAUY&#10;5/30sU+nKZo4n6wMddHQxQqVIoPuOEWR7g6SJNBxFKRSUlU0o+c5ydORFNqdBFLRyg+5x7EDTaql&#10;tqBFFeYsxyRk/n50goFqzXhU8Wck4KgnB+Ov314jlSoIJitP2r4MVN7ntlRPd6T+FVSRSyz0xYOi&#10;tg4AdRnoj1gMMn2PeuU6p48tbRLjTDRLiZAnAnrO+OldY0zwM+8pDl06OAwSBk+knA9a6KtW39o7&#10;OpVg2xQLKJlEM1ZMuBU4zxYsMeYR337A5GfjXCL7Ur7VnfOvHCo/Qeg5V2mzsrbTWfJtUBKe1Ix0&#10;dXOgnQtPKSzL57K55k8QQQxGAvf99QA0DipJWRvT7/DtOlxSuVQtQqqqvy9QJzn+39fxqxbbbSIN&#10;R1FW4p9B5UEbCHPHiAQCOBGeh7j/AOfOkWhuJTXkKPMUdBFHUFiVwwPTdL8Dsf796jIAFOmTtTSS&#10;lE1S8X3EYxByp2cMwUEAkt7ArkDBB9/fvrQq4QQaEAzVav25tubTSe5bhudBao6NnqYqy51yZaN0&#10;HKSNSAz4DcPQrf5hk5OpDNvcXR4LZBVOMfvy+dIt1tkFTqoisE3B9clmoa/ytsbZvO5qZJAHqapU&#10;o42iAI5Q55MfcgCRV6Yn8DW6s/A1+6jifUEY2gn+B9aytx4os2lQj4vp8qrtJ9bl6prGj1ew6y53&#10;OOSfyZYqlaelaN2JRpERTykC8VIAA6YgjkQLpXgR0r+FwBPoSe8dpz1quT4stgIKZV6x/wA1PN9U&#10;+27nZIaq1WTdNvukHBTb6SiBdGIYFkn5CCRUDv3KoJYgqoxkVn/ZOqeaW4SpJ5/yNx7VNX4q01KO&#10;JS4PSs88S/EbeHi3LHBSRVuxbEHLGgguRZ6jJPcnAKc4K9cyB6ujknW/0PwUiyBXdkKV3GR6b/ea&#10;xer+Mkuwi2Bj1wfWqnaPDCy22Pk0cLEKV5PGC2D7jOuiNWDDIhKZrndzq1y+ZK+EdqlKPadrt8xe&#10;hNRRE5yaCpkpcnGMnymXP99E/YWj8ea0k+oqOxq96wr+k8fnWg7T8Sr5s6sokfeV/pbKk0b1VPLN&#10;JcgYVILBIZWZiSOvQyn2761m9S8Nae9brWxb/wBQA8PDgzyztWp0zxNeouEIuX/6ZImc1dJ6Pb3j&#10;RS3htm+GssDwMv8A+XLlXpbD5sjFiogBdpGPZCsFGATlfbWStr7VNALJ1a64UH+0jjMDHSfetTda&#10;dpXiBDv+nWwUsf3A8Ak532PUiPehp/ByxbVt9PW7jvtPDLDMzzU8rpDSukfqdSGYSOuASSpXrPQ9&#10;9N33jq5uFra09n4IgKMlUnnjHpNJYeA7a3Sly/dlYyUiAmOhO8dT8q0G13vb+06dFoYoaGgqgZnS&#10;lpDTqV4grI3QzkNhM5LZzgda5deXV9fuTdOFak4yZj7510y1trSxRw2rYQk5wI96b3CCkvG2Kul/&#10;i85sNyhWOZ6OqMEwV2GCsmQvLODwb9QypGCdHZ3rtncodSJUkzByDHaku7Zu7t1sqPwqEY71lFP9&#10;PN3rIOVv3LaKheJaI4kzJ30mF5DOOs5xnrGuwW3/AFDtgIuGVA9imuR3n/T9xyDavJHrP7Vms5mt&#10;N5qrdUvTy1NLM8ErUkwmj5qcMA69NgjBx8gj411Ji4bvLdFy1PCoSJx8xuK5NcWbtjdLtXo4kmDB&#10;kT686mYJgo7I7HsdMKM1PQnh3p5R0lZeatKehpZ6yeTPGKCIsTj39uuvk+w0wu4Zt0Fx5YSB1MVJ&#10;btn7lwIZQVE9BU0fDXdTu/Kx1KFASfMaNfx+W/p7aqD4j0lG9wmrP/tvVlnFur6D96NN4Zbqip/O&#10;axzsnsVjeN2H/wCirE6RHiPSnF8CLgfWnF+GtVQjiNur5g1Wa6CptziKrpp6OT/pqI2Q/wChGrxl&#10;9p8cTSwodiD+lZ962fYPA8gpPcEfrTPzz5hwc4/vjU2MVVwoKgUr52EB7HXfegFShgZoq3Jf05J/&#10;tnRcNMi6E8NKLVZYfjA9vznSlNPhzNLpykk8tQzOfZEBYn+gHemSoJHETA+VSEtlxUASaJLYbteZ&#10;IaO2WuuraypYxwxQUrsZH76HXx8/j50Iu7ZlClOuJSAMmRj60K7G6ecQhlpRMiPhPUdq3/6YtqVe&#10;zPBC22DccMlovsLS1b0MadwJK/KNJO/S2PW345gdYI18i+Ibpm81FbtuZT16wK+sdLZcYtQh0Qqt&#10;ESoNVTqGDOzgsJ/L/JIHpwO+s4GPcHWaUkkYq1BrzwzGWNRJHE9PJH50QiaZuJIzjjg9jOCMqPfv&#10;vXgmU5rxPSnRio55qfzqeCuoj7tHhnR+xyH+X2HbH2OQNAlsjIrxM0zkhq4WqBFLRyqFAho4IjFx&#10;wT2W5HIOR3gf0OdWCU4xvTCjBplLdoKKWnjq6mrt89VIqRwToZSMngoTBK4JBzg59zjPtJCVGgmK&#10;l4qGvjx56DkVyZEbOR/TQpUDRneniBxTStx/nhSyiUcQDjrJ/GcZ/bOkWoozSiFUjW2yiv8ATiGr&#10;AZ/f0OVYEY9hnOPj+415F2UHiRQKZC8GnUlRTPWxVUVutaVSuswqJKYNNyAx0x7BznvVih69Qny/&#10;xCo6TUJTVvx8flJnrAoLpe44aCslegpauaaHypY0pjJJMpz6cAjl7nokdZGvIcuRAS8oRtkwD1A6&#10;0hQzklsZ7U0qK3b9ynhp7haqSrkgYSU5npVUBvc4bv8ATgggjr5HY081qGpW8lu4UJ7/AM0CrWze&#10;jzGkmNsbU4uHh7tO626ouNVtGkkdQcCkU8585PFTGw9X/wAB0+nxNrNvCUXBPrBpl3Q9MuAStgZ9&#10;apNN4A7YKQCaO6eY5Qt9vU5DAnsKCMgKD+SRxz3rSHx7qA/KhNUR8G6edlK+dNP/AMPu1pVXhd7z&#10;CeTKWZIX5e/FvbAGMf19/wBhJT/1Bu5hTCfmajnwXaD8rih8jUFU/TdVVVPLUWy/08io5UrXReWV&#10;OOgShYZznPX41dsePrdSYuWSn0M/rH61VXHgp0f+B4H1EfpVdqvp63jDbvvKc224/Jp6Sq5SEE9H&#10;sAH3zjOrtjxppL7nllSk9yMVQPeD9UbTxpCVdgc/pVYvPhlvCxRTTV23LgtPEnmyVEUXmxKn5LLk&#10;DGQf760FrrmmXhAZfSScATBn0NUtxomo2sl5lQA5xiqulQjrlSGB/wCn51dqEb1VpT0o3mlc5PXv&#10;oRSGgMvuP9/jS70ORQecfTjrOliiBofMJOfnQRQkUUzYJ+B+2vRSQRQmoGBn/QnQxRcQGKK83p/H&#10;4wNeFNrIIxRRLx/p/TR701kUBfJ6wPydeFIZmjBwPk9fnSzTw2onmE5/1zpZpDRWlHXffvjXqZUc&#10;4oRJnOT3padTmgZxxGPfSYpVHhogIJ6wPjI99IRFNjJo1vuF227O8+3b/ddsVDyCWR7PVeQJnAIB&#10;kXBWTAJ/UD7nVPf6NY6l8V00FHaedaCy1e8074WHCBVmt/jb4mUVTAbjuSi3VTRF8096tMAdlb9S&#10;iaEIyA4X9Iz6QNZJ/wAD6ctJ8glBPME1pmvGF0lX9ZIUKnLh9TviVX1cMkMe37bS07q1PQwxTyxq&#10;FBADMWBI7OQAPYfjVY34Atkg8bpJ9KmK8buz8LWPWrrtj6i9k1dkq6LedjgsVfVQxLUV7CSSCrdQ&#10;AzeYikxj9ZywXGVAydZHUvCmqWKwWJWkbRWssPEWn36IWeFR3mozbCizUbTLuSmuNPSK9ecSB5Yq&#10;Yt28oyWRAMHsggEE49tMq4iIKIP71LTj8pmrPLPQ7hhBtF8pLjPwLn+G1SMqODhV6OCX7x1j9+9V&#10;q/NbMLSR6inwpKhKTPpSFm8Oqy70oRRNNBHKvOJMiQHOVwc9Ho4IyOtAbpLe5zTqWi4JqdqfCWKj&#10;lWpuVFLVRrLx8rnmSUt7Kwxhs4J/HQ9jpoX/ABYSae/DRk1ET74k2+8ktuo6uOhp3em4rBI7LL+k&#10;rgA5IPv/AKdae8lCzCzmmyopHw02G99wQWymoFp6mKVYTIayaFvOYHGGDN7E/IX8/GMaENt8UikK&#10;lRBqj3S6PUlpZal2lDFkDy88Y6Pf/f8Af+mrVqE1EWJzTRLtXUFUrQvLSSyJlasssagjpcqf1jBO&#10;Rj/MdWQUFiDmoCkEKkGn9V4h3G9UE9q3BLR1X3YePnbzERIgxiZlftO/cd/5fYjTf4dKFeY2KfDy&#10;o4VmrP4eXbaNtudbSWqna3Pc1dauWeeJ4mJBw8icQXOST2QMFgMZ6qb9h15sKWZjl+tS2HEpMJET&#10;9+9Xja0VxhEkMksVRJNUmr/iiUyRIzsWDtxyVAOQq4JIVu8+5oHGkqwkRHL7+tWbayBJqRpXlu9r&#10;M3lPxnIZz5XlyIAclnQjAJC5wPfI/rog2pG1IVpVvTC4bWoqJnqVgWrlSD0Sr5heMFs4BVuhkgn2&#10;zg6fbcWo8JFMqSkZFKba8OrleammrJoRHCuZGmlDojqcdtyPqx8f3047cNoETmkSyTk0bxB8XNle&#10;AdsqxSTUF83jJCrU9goZAKmR2JALdngnWSzYwAdPadpl3rD6UW6Tw8zyFRbzULbTWlOPKAI5Vyfv&#10;jf24/FK+Q3jdVRTlqYcaG1UGfs6AEepkBA5yk5JlYcu8DA9+/aF4ft9Ga+H4lndR39K4fruvP6or&#10;hT8LfSoSWpIX9QyfnOtcBNYpxfCKbCeSTOf0j2zp6AKhoKlb0ZuXQycHRTSuA0KKMd46PevcVAlo&#10;HehXjjvJ14mvBCZoxdR0cH++dBTsJ2opJOCD0PjRCkKKDzeL4zn+uioEmDApWOQnPWB+fzpJqQkT&#10;RXfkTy9j7Aa9NMr70iZCOx3+NHNQFA8qWiYlSAff8/nQFVTG0yMVK7fsNVui4ChosPUlWfy8HIRc&#10;c3OP8q5Gfnsdao9U1e10doP3Rgdsk9vetDpeiXesuFq2GR1x9+m9arZfp7p6ergqbxcai4UMUcq1&#10;dPRRNT/zcKVCSHJwobJJAyQAPnXJ7z/qO4tJRYs8BkcJUZ9iBse8wK6bYf8ATxlpYcvnisQZSBAJ&#10;7Hf6Vo+x7FbaG20lXZ6qopLLJSq8VNVQPBUqOXH+YrLiM/IAUZLkknrXIr15y4dUXz8ZJnn9a62w&#10;2hltKWhCQIA6AU9rdzWW018k7QymrnhizAkcjCdeZjQquPSVyeyF9vfoaRllaxvjP0oluoRk71Yn&#10;pJqwLWUFwrI4HRfJhV8wjhkh+GOQ5AAEZ9WQcA504IikOxJpKi34t3ponpEjucTxecr0Mg4lMEll&#10;z3jrBxk5/vrziVJwRH3tTYUI3paK/wBHHU0Mc8FTFUzMwhSOA4VwFz3nBIDH3IxhsZOnPKkTS8QB&#10;qfp56OWKQFI3VSw5Skcl9/z+lv8A53phTUUfGRVQ3lvSisNla6fcQ0/CjflV1oWmITjyJZ8ZUA9e&#10;2Ax6GdG1aquFhtInO0TNCt9KElRr54eJF1s+6vE26bhR4p6Sbyft61xLK8oWFQ0oLk4LOW9sL1lV&#10;UEa+htBtVWti007hQzt37R9Z71x7Wrnz7lxSMp++9Wy3eQ9LFLTSKUYE8lH6vxrorUFNcuuQeKaf&#10;RtEjZLF298sdP8EVBL3KaF6lkXA/Tn2Xoa9wioy3FSabfesMDOMfjTgTTQdWacLPzi45Yn3/ALaA&#10;b04SSIpWkZ1YciVH9fn9tCsg7U7bIUDn79q0zwr3RV1stdbbrTU0VAfJeiuFjsPlGOaNhySokVZQ&#10;RIink3Ed8slfcca8X21zYIRcs3SiSVApK4gEbgAgmDXdPCt7b6gpTK7VKIg8SU7nYyY/etNqpp6W&#10;T7CWhLSecwnio17kAXBZI4yVYEKylTgMSOu++QqfcfVxuKJO2c/rtXSw2loQhIE9P8RUHctmtvCp&#10;tVfdtsbfvNRSqY0q66k89XhctxVGf1xFSxby2BBJftcAmU3fqtmy2y6pIPIGPXb03mm126XiFOJB&#10;I61FW3ZFDt3d9JQWerrqcLSmCmM/m18FDR4bNPG3meVTklAwyD7cT8YcVerfZJdSDmTEAk8icSfp&#10;1oBbIaXwoMTjrA6Dp61LbWo73V/b0dWlDuWnijmo6i5RxGFp5xgpOlFw4ORlebch8kL75i3bjIJW&#10;3KSSDw746cW/tHrTyAs/CcjIn96lvEDdx8NfD+43CjltkN5lRKe3By0DyzuVBkRQufMVOTjA4+kc&#10;gF7Mvw/pq9Y1Jq2XPCSSekDOT9Krda1NOkae5dYkDHqdv5rle005QhndpW+ZJCS7EnJY/kk5J/cn&#10;X1t8KEBCBAGPlXyi2pTrhcWZJ39at22KGG97iobbUStDHVP5SsnTSOQeEYYghSx6yev9tZ/V7xzT&#10;7Fy5bTxFPyA6nsK1OkWreo3yLRxXCFTnnMYA7nbtW5WuW7UyzQGheOWjVacUfmEeVEOlXix6DAZz&#10;/mwezr55vHVXCy44qSrJ9a+hbZsMJS22ICQAKf8A3dZDUTM1HUsadWmcUyepsf5ckcQSTj3ycdaq&#10;YxViBR0rpK65yDrj6eKRtjGQMqAD6j0SewcnHxoCsJEE04lOakY4KhoFgqFFZBMvlyh8SKqgdZ5D&#10;rrIx3pGbt1pYU0og8oMfpSOModSUOAEHkc/rVJr/AA22/c7mR9pT0nloC1PRVi07EE+5UgjBGRkA&#10;ZP5xrdWni/VmEQVBY6qGfmIrFXnhLSX1ylvg7JMD5bUwqvBOyVkx+zvlwtyPlhT1cEcssY+B7r0P&#10;yT3kavWPH1wBD9uCeoUR/NUL/gS3cnyniB0IB/iqvWeBF6SREpLta6syOVAZ5ISBn3yVI/sD/wBt&#10;ahnx3pyx/VQpPyP71jX/APp5qCCSy6lQ9x+0fWkJfCO/2nyllrrVS1JJEeZRKpYdjPKMpg/huj+2&#10;RpHfGelPgthSwDzjb6zU618GalbFKlBBIzEzP0iKuaeIF12LSRLd9grYqZgiS3TaM8RErjJVuLue&#10;BY5JBY9YAJ6AwzmmO6u8Ta3ofPIKJBjpnEjqK6A1ft6QyPxFqWRzKUggnrImPetD8Pt5U2/qSeps&#10;t4uU1WjGNqeuiWmqoMgg+hZGOCeuXsc9HrWG1SyudNeLF2iD2yIPetVp17b6iz59qviSfY/KafVl&#10;yr7JCjKGqaN4mIknOfMBBB5yH3X0n2wPb+9Qhptw8JwaslLUjbNDRXeW5Rq7Osb8QI1SQ9Yxgg5w&#10;w6/uNeeYSyPhpUrKsmpZbk0lXUxwSBFYoxZ3YMXC94Q44jGMEe/f41V8PKpU0oblQgnzYCJeBQtB&#10;Ew5ALkhT74/Az86dS0TEU3xUra9xW263KWOmhLTxARvyj4njnI/c5I/sRqy8gtgE1G8wKVAqSmjS&#10;WqfzVkKDAWNiAp6yDkDo5z7+3HOoaiSvoKeAqRgr6SloVmqKpY40HEtKV4uf24js/gAaUJAAouKc&#10;Uu9XHHny1ZlyQV4lSBxyT374+ce2dNqcERShPMVG1BaSSYwIY1AVVwcE+5JB9/8A9moY3mnDIFZP&#10;ReNe162MU9VJNZblHFI9TabhT+XXQcBkDgpLPlTyHl8gwBx2CBsLrTrllwpCQRjIIKTPfbfeYiqN&#10;u7adEjB6HceoqYt276fcNHPDQ3COaaljimkE6GF4hMpeMzKwBTKqWwcHCkkAaqlpcbI4x177YNTA&#10;UqGDRLRt+3Ts0n8SFzmj/mymFlkUAsF9RVieHtjPuB+2gcUUpkgj1FElAOxk1ZavdM1FbKmO0yyU&#10;kEcAWKYIEilDOBxHJl5NjkcA5HWq8AqXmpPEAnFNbvvqojpKYc/Lq3lVbcaaoSaaqZcK/wDkURxo&#10;ORaQ54B/V3jKhriBI5b4+814rgd6j9vbnvFRRzCrlrKa5QIFmp56RqWJQwyJFcvJyjwMiTkQckYB&#10;6Dy20oWAmCD3mkSokfFvS9Re6yrcNMKeGiiPmI8SOyM/sS3Hols/HffvjRATjnQ/ETTh7rNDLwjW&#10;CklGEkE0qrGCSAQGbAH+X0k5PWNGEI50hKqslk3D91HJbrgVqaeSNvRIvbZ/UHU5DAjr3/8AXURb&#10;agoLbMEbGnQsRCqibzs3bN/rKeK8Wbz0gQzxTLBwSVuJxHhfUVAfODjsdY61eWWraxYpIt3znec/&#10;rVVdaZp90QX2gY9v0qC/8CNmbpuNMi2262CWQNy8qqVYjhMLkEHix/UR13kE/OtQ14x1a1RwuBK/&#10;UfxVG94X019XEgFPof5qE3L9JbLLGLHuF16XnFd6Uqfbshk9u8dEdav7T/qA2cXTBH/1P7GqG68F&#10;cX/7s9/+ofxWRbq8J927PqGSstMtRAC4WsoQZoWCjJOQMr18MBre2PiDTdQSPJeE9Dg/I1i7zQb+&#10;xVDjZI6jIqmCfzMgHOM5A9wffBH99aD7+/8AmqA8UxXhNkYH/wC3XqQrrwfJ+MjSb0ETXi4/ofb+&#10;mvCggzQlwcdnP40sxSkTQ8iCBnXqIJo3mHs5zr0Uu1JNIG+Rj86IUyTJig+c56/GlpSmKT5sSW9s&#10;68Kb+IGaHzWAP++vUQ+LeveZjByB8daQ04N687/OTouVK5nagLfHeR7jXhTWaL5h7HuSdLXhRjNw&#10;X3PX4PtpIjAo+KN6Zm30eW/4OmHIljiJRk/vgaaLaDEpBjtXg84mSFHPek3tVBMys1HT81yVYRKG&#10;B/IIGdecZbdHC4kEdxXmn3UK4m1EHtVs2v4i7p2RcErbPuK5LJGjIKaurZammIYknlGz/wDUxYEM&#10;Dk51l77wtpl82U+UEk804Nam08S6jaLB4ysdDVotH1TeJO37VcongsO5a+sZzFV1kUlKKPkT7Rxk&#10;hwOQwMg+ke/Z1krnwBbKWlTLhA6HJrT2/jdxKCHm8+tWG1/Vlc6S2RUld4f0VT5ICr/DbiVjkkJD&#10;Gco6gq3IZK+rl0AdVL/gG4C+Np7i9d6tWPGdsR/VbIrQtt/Vd4e3v75Lm7bPriqRU8+4gsaVBbol&#10;WGUHDvKucA47I71krvwrqllBCCods1p7bX9PvAQhwA98U0pNm7Y8QIaS/bc3NQ3GuekeemolmQUg&#10;SNyjM2MsoyrANjB/JGMxkPPWh8i4QQJzO+Rt0mphbbeHG2qf0p7uPwVp9yyq0lbGskJWKYQryjQm&#10;NXUc2A7KuCFAywKn5041ewMCmFW0iSagoPp1tlphSdrHT1kjsOChFDczywufknB/bOPkalf6pxCC&#10;qgFnn8tK7k2DPty5x04tkKfcIGZqIGXj88GwOjjGM683eh9JIO1Iu3KDEU7rdpbvWlhnt9NMlDxU&#10;04LKZSABywC2R/oMjJ9tRkvW3EeIiafLbgGBQWzbm77vJHTTn7T7jETSSsyROuCe+j74/A70qrm2&#10;aBUkzTQaecwRT+8f+HHg7TUdz3vuCN7rCQYqFat+PLrkIqeM85G9+sfGo7Ru9Tc8m0bkffOnXDbW&#10;SOO5cArG/E/6qt0+J9sa1WiOfaNlnhkp61w6GpqIy4KCHjg0+AoBb9R5kcRjOun6N4IDSw9qBCiI&#10;IT7c651q3jJCkFmwxOJrHoaWmojI1NCiySdySnLSOehlnOWY9D3OusMsNMICGkhIHTFcpvLp65Vx&#10;uKk96W8xmySMEDP4zqUBVcFk70ny5+3YH7aMYqORxmjJxx10v4OlmiSANqUV+XRz0Pj50hp+OKkm&#10;b3/r8nSioqpBgUmXfl0f307yqPBKoo5biQQR3oRTxTFGjkC4zj20JpxJjej5GBjr8/jSzR8M5FeM&#10;oUjHx+2hpFK4dqCVyFYA/vn416YptYkYoY16yTjPQ614Gdq821j4qkqWw3GoFCwo6hKeukMcFT9u&#10;7ISDjrgrH9WF5YKgkZOMkUV/rNnYNrU4oEp3SCJ+RitJpuh3d84kIQQlX9xBjG/+Nq37Y+zavY9l&#10;hrLrSWMXWR2WSoo4hMIFGSkSu7YY4yvNCoBYEcvn5u1fVVavcFRWop7/AMDavorT9PRprIbQkD0r&#10;Q4qt5aWB6mWsyk7tmWOISQjkQvLyyw6PXRLexbHY1nC0kK+ER996ueLFV2Cpg2/bLsZ57lWJS0b1&#10;U0FSTK6KBISEBPQIUggEjokd4GpflJeUMASaZ4iAajd1bJTem4Kb7beW4LfLTGDzaCy17RUtTGpB&#10;8t3C8wzhsHi+cBMr7as7Z4WrZBbSqZgqEkHr0qG62XlCFHHIHeomtso2zfbndduXi3UTQUBijrro&#10;1Y62tepT/NZjHKjkBmwytGSp7xx0TboeQlDiSZOyY+LfkBI+RFIUlJKkEbbnlVKh8O7fPumnuVRu&#10;+a7Vc4Kwx1E1IvnU7niFiZPUpQc5EEXyMkZYnU9V255RbDcfPBHXlnYzUbyklYXxzNbRtu5zWGCO&#10;3UU1ZVxs4gMkjtK4CkkiRn9lXOMksTn3J1ROOcRJMCaskoCYqz0fk00JWWEPyOIg78WZjkgZ9/c+&#10;2MjUdSwvNOqSRUXvnalu3lQ1NBXU6CEx+XJJUokyxcmDAkOrBiCgZQwKkgZB1JtbpVu4HGzkH0+v&#10;emHmQ4gpUMGuVd6/SzdtnC2y2Nb5u2GdpjNJR2mJ44AmCOXFmOW9XfEDroDIGuxaJ4lYuVEXRS3E&#10;Rnf5iud6vojqGwbYFZO8DaqvTzUplkomU0dTDgPA6GNkJ+CCB3rqlvctOCW1A+h3965Vc2T7WHEE&#10;ffSkqxRbIlkkkLIW4gqpOG/BxqwW8hKZVtWeTbOLWUpGfrQTSR+oF+wcEHIIOOWMHGDgg40AcSrY&#10;0+q3UBJSRRLpbLjY7ZSXKutNdSUFa3GlqKmJoo6j90Zhg/H/AH1HTqFspSkIWCpO4B29en6VIGk3&#10;Q4VKbUEq2JSYPp1qZ8E6607j3fDaNxyRWhp2SKj8ynmlWsmZwAjMqsgULkEsVGWBDZGsL4m1y6s7&#10;Xiskgq5mR8Keu+SdhW/8PeHLR1/iuiY5Ajc/x+9bduzw8pNlzzzJZqyrtLFnENLCh8kcEXjJKzNI&#10;6ZZmJPEdYC9ZPI0+KNVvgAp8pUByx8gMV1FPh3TLQkItwQT6/MnP7VcNt2q27hslOtMkk1Pb2CCG&#10;NlTypFXivpxhWCsG+G7B7Hes08XlOlbpkq3JzNXqQ2lCUNiAOQ2pfxK33tbw02z/ABS7t9mgH/D0&#10;7LirlmClUWJeWZJMZxk9A5YgAHUi005++eDFumSfkB1PSgfu2rdvzHT7c65p3P8AVhuy91qrtWx0&#10;9oiVB/x1/jFVUB8gkxqjCNF6xg8ieR7HQ10zS/APmiblZ35YEdyc1gdU8ZItDwtI+e9V6u8a/Ea7&#10;TtLNuWCgyuDS2y1U6wZ9XqKyK5L+pvVn59tbJnwDpSGyh2VH1rHveO79TnEykAelQtbcLrf6uoqb&#10;pe7tX1FSAJmeuljVwuOK+XGypxXAwMdYB9+9aG28O6VaNpQhhJjYkSc1lLvxPqtwtSi8RPIbU6su&#10;36KmlapSnXz2BDyvl5H7ycuxLH+5+B+Bq0at2bXDCAn0EVUu3VzfAG5cKvWrmu0rwNvPfEtVYbMp&#10;KmvEB8ocSATy/GSBn2z89HEY39sLgWpcT5n+2c1MGm3Kbc3SWj5Y5xiq7LJFUlklCSxkYKuOQI+R&#10;g/GrThkZqiDhC8Yq8t43G2bctFH9le6u5W2nFM9QGgp4JlDtxLTM5d+KEKOS4z3nXIL/AMJXl3eu&#10;rZSlLZJInl6Ad67VYeLrG0sGkXDhU4AJgZn12mpGP6koaWmSoi2vcJq4x+W9NV1dOlODnJJlUMWB&#10;/IiBB+NV6PAWoLWULcSE8jkz7cqnHx1p6EhSUqUrpER6moKv+p3eVXIBSUu3rLGJGfy6W2GYuCch&#10;XaR/ce3JApJyetaRn/pzYAf13lE9oAH33qge/wCoF3ILLKQOcmZFWih+qiOeEG7bSqGqzERNUWqv&#10;iSOWT2ysc3qRWHuC7FcDHLWff/6c3SHD+HfSUziZmOuMVfMeP7MoH4hlQVziCJ6VEXfx4orxOlQd&#10;jQzTIRwa43GCUHH6eREBYYyQOOcd406n/p9fJ+H8QmPemz49sV5DSp9qPF4400Dj7jaVWYy3Jmhv&#10;cbSD88QYQGHv7kdfOdNK/wCnl9wkpuEz6GlHj6wCglTKvpWk7U3bBueliq7PL99QTVRpUauDUdRB&#10;IEDYdWJUnBHqVipHsfjXPtQ0+50l0sXqOExPUETEit7p+o22pNB60XxA49+hr2+N0Ue2LRU3a8xT&#10;U1JTEJwiQSNPM4by40AzyZiPc+lR6jgDQ2Nhcai8lhgSo/Tv7U9eXjNmyp95UJFYTurxrk3HtuC2&#10;W2y/wVa1X/isdWz1EoKurRiCZWVChA9QKZBz+Rrsvh7wi9p99+LuFSEfljY45jtXKPEHiq3vrA2t&#10;sP8AyYVPIdR61So5Fn8l5I/5sZzHIpKPH+6upBU4yOj866Y9bMvjheQFDuK5O1c3Fqoqt3Cn0MVu&#10;ngr44bY2dt+Ham7aWvo7Y9d5gv8AR/zo6OnYepZY2ZnwGxgxqQF/y9E64t4s8JXLlwb/AE1I4QnK&#10;djI6dcfWuzeFfFtuWBaais8fFhRzI79KvVn3JYtwXJbhtu6NfrfDI6pFCWWoiDE8Vmp24sGx2pIx&#10;8j31zi60+7YR5N2goVvmukMX1vcf1bdYUkdDTre/jNtbw/rKaG4VlZLcakCT7W3UbVcgQ4CtIUB4&#10;KPjvLeo4Pvpqy8OahqEqtW+IDc7ClvNZsdPgXTgSTyJqx7N8Ztlbklihg3FbHqJXMcdNUTGmqHYA&#10;sRwmCN0Ae8Y/cnS3WiahYn+swoexI+YorXVbK7yw8kz3FS9JuK1Xe4tU2taOu8xjHJVW2tiqGJHt&#10;y4k9Y/0z3qEW3EphwEeoOal8TalSkj50lUbtruDgRRh5GYtPHHxIX29+xkYHv++l8hulLhpxbt1U&#10;6y04lecVBUcPPxgkdZUnoA/tjTTluYxSh0Vbaa+RFRGVjJiGPWwJII7Ab5P7fONQCwoCakJcBqKq&#10;bzFE6+XIGYHtfkH9h8abDfWl8wVz74z266UV7jqoZ7hcKhhHPCE3EaQ2WVo+LQx0sSc4QgC8pXfB&#10;MjBeyNdA0ZgXUWohJM/2khQGZJJjPIAcqympPi2BfOQI/uiD0jf51ER+IdimtUlhuO2qp6GYNH/w&#10;1cKyFV9syF3WWYuf1oSQwCjPvqzd8KX7ThcZUk8+h9Og7H+Kr2vEdk4jhcBH1/zS9zt1tqK2nvmz&#10;Gj/xDSB6k2ea6paWgaTgIYlgjTDN6GJQkqw/U4HZrYuLXjtNTTwhUDigqHcyeXeMHarELauSh6zV&#10;xRymParj4h7w3Ba7VFUSbfgu1paJHpktky1tfQVHtI1REqsgCcssyM3ZAAODjLWlky6spS6ArnOE&#10;kcoO+eWKt3nnEDiKcfMj2prtDfL7o3rD93uOzyR2+CQvFTV8VWlS6gI6w+lXA5eWcLhC3IHPEjSX&#10;VobdskIVnqIxy2kZ5c6Nh0Or3GO/3/FTO57vc7RU0NyorWtdFKsscn8Kri7zRsoMYjBcQ/qjyWPI&#10;chxXOTiqbSlXE0pfCcb7d55n29zU0lQggTvtS9u3buKntsdwWjivskEBimoqKoRK9pUVMvGJOEYA&#10;Dt3nOB+n3OhQ2lbnCVx3OwGcYk9K8XFBPFE+m/371ZLncKOahp6eO6RPJPxeKoeSMzEplnaMd8/S&#10;MYU+xJJ6A0bXFJ4xMe1CoyBBoKW61tHcmmiSjmtEWCtecr504ZucarjEaooUmQk9MM461NQjiSOv&#10;SmOIgkzirLaK5dy00S0E8lRDImWn8zKMWOWUmMYDL+c++Pb3KlJbVCsGjCgvKc0eywxpBIJ5Kumq&#10;vMCS09YDE3RIHFPbvj7Bux+2vKilG01PUlxilq1d61J54WWIGRy5jI+AfbvI6HvqOUppQpQqwrVR&#10;UMDZrxGIkwfNCk9e5bIyT7HOoimQc06FmqPvSwbR8Q6g1VZZLdc6qhUQfeOrpx9JZVHHiZOu+yR1&#10;+2NXVjrWpaakt2zpCTy3+QO1Vd3pdjqB4n2wSPn9Kzai+lizX+71ckd2r7NQBZKji8cbCINkxxop&#10;OSB8nkTgYJBI1s2vH120gJeaCthOQe56Z9BFZN3wTZvLKmnFJyTGCB07/U1ke+/BjeGxBNU1Vpnq&#10;rSGIStpR5gVeRCGVV7RiBkgg4z7/AJ6NpfibS9UhLToC+aTj5VgNS8P6hpgK1IKkDmM/OqItThQB&#10;n8d61QzWd4gRFeWfg3xg+39dLw0ExSgkLYz3nvXqcBNeaUY/H7aXlQGiF85we/8AbSg0HDzryTe2&#10;fb849zpa9PWvMwZc/wCU99a8K8TigRgSAM4P416gTvFeEmAeyPjvXqOYoGlJbPv869Q8U0Akyc6Q&#10;15Mmg5YPsAM40opCIohY9Y/20VBBNHVuXufk6Q0ZGIoglwOwBpK8nAowfOe/669NL+ag8zBwDpQK&#10;PigxXi+Rg+2fnSRXiaSc5OD+kjsfn+2vARUZSc01kt1HLLJIIBHLIMSSwkxyMPwWUgkfsetR12zL&#10;3/kQD6gGprV4/biGlke9LQvLT0ctFS3O6UVHMF82lpbjOkcnHjxJUNjI4Jg+4CgDoDUB3RrB48S2&#10;QSO38VYt67fNjhS6as//AIt+IsFaKul8Qb1TTKEVUAgeLCZ4qYynE5JHI4y3EZI7JoHPB+lLx5ce&#10;5mrpPi/UEDJFStB9Q/iXbgWXcFuqJ2KgzzWdFYKv+RQjqBnrkccuhgjvUU+CNPIhClD3FPp8bXif&#10;zoSaXp/qY8WKeFYU3FY6iIJxH3VgR3cn9TMfM7LdA4wMAYA1HX4A01RKuJUnvUhPjm8AA8tNRN08&#10;b/Ey+05+83rLSSOvF2s9DBSs6/ALEO2M99HPeptv4J0pn86Sr1OKh3HjLUXsIhI9KoNPaKWlqZKw&#10;CSetlBMlXUytNO//APFIxJP/AG1s7eyYtUhLKAB2rIXd9c3Zl5ZNOs8fjvP9dWAqpB4RSignIwex&#10;768TGKWJFEAUHHLIP99HNRwnMUm+YznPt1386WZpotlG1J+fxY9EHRcqATNKCqCgAfOhjNSA4Eik&#10;vP8AyOz1kn/00fDUcqzQxZPLIPI/nSzAokJ3NCeRb04z85OlG1NKSripbjyAPt85GmialluRSiPn&#10;l0T189aE04iIpKV/VkewPQGiFRXE5xR1IYgH+2lp9ABGa95nHADkH8g/9v30JTxApPOnEKDagreK&#10;6P8Apl8TrdXWm/7ducVtpdyu61i/Y29KKOWEosUs/wCtldskAucMAfUOwT81eLtHuLG6Nw5Kkq/u&#10;Jn0nGPT5V9IeGtVt9RtghuEqG6RiDzgcxUzVTrX7lNqt6QR2eCU0z/z3klqJ1A/mN/0/oHajtfbv&#10;vWTBCUcSz8R7RWjUCVQnarDJJXVdJUJbKk09U8ytxdFKBuJDcmIPpYAFio5++CCdR2+Hi+LanVTH&#10;w70jPIP4hIgiS3y8AsskalkjIDEKgxnsdl/xjrkNSEAAZplSiCaj6mqFsjah/wD6dHU1Ez/eVdPh&#10;KyZwJDxYOf8ArA4kdiNhkZODUkqlW8UCYA4SKwbxctV58Q9yxw37z7DsLblDLHXbniRqakr1k4PG&#10;Eow5GGJjHeTxGOK8QNbTSH7bTWJaAcecIhG6gRueKOXLYdKz2oMO3bnAolKEjKuRnIEfQ1Z9v7Po&#10;LjbtsUzJ/i/b9tWqqLZfmrhUVTusX+UeWv8ALXmyhRKWXCMeYUEVd1duoU8sDy1rjiTEDee/SZjO&#10;1TmGElKEk8YTMKnnWh7c3NLXW25PVUcFBerdTmaptKVqVE0UgjzE7cQMIygHkw7yT2FzrPOWyUqT&#10;CuJJ2MET17CrRtwqBMQRypfbfiLLu65Wipp0g/h1RStK1BVxEVEU+I1EcjglQ3JyR0wcFeP6ckX7&#10;TyUqCpkGOxGcj79aVL5XCht051Px7po3k+yqLxTtWmX7eno5HxhiFwAD2c/B9znoe+m0MkJBAo/M&#10;BME0Svu9DtunuVXUi5EUQWWb+HQNUyMrYPJIoQXGMgkY6HZOpjSFPlCUkSdpMD5mgWtLcqVy++Wa&#10;g709l8TZnO4rLb7ztykgjqqWe4U1Q9bBI0YkYcFZWCniVCgciSo4kasWLi6sJRaulKyYIBEfPb3q&#10;G6zbXWX0ApG2DNU/bvip4R7NqjcLXsO/2avUyslam1qxWQMn8yNGYt0T6RnAB/A1cvW+vagjyVXA&#10;UDGOMR/moCHNLtD5iGuEjnw/vUrv7cu9N67OtNd4bXaj/hlytkr1NvkjX+IJyyHlpZi7HzgFeLAB&#10;wWbBYgYHRre0trzh1PiCkKGQTw45EbDMZoNTcuLi1K7GDKSIgTkbjvWMN4reJMVTHRyRUdXdaanl&#10;W20dPtaJaqindBGH4s44KEBJPE5Ixx7ONpe6BpyGzctvfAsyo8eCJk5G+fSsvZ6xeur/AAzzMKQP&#10;h+HnEc62/wAJ7xuXbfhbHJ4m7jgiq664L5E11q4ElSF+KpHJ0FDlgSAOWARnHxy/V7e3fvI05BKQ&#10;B+UE7bn0+lbuxcebZBulZPpTmutFuq6u/wDlX7cVg+wphQvCstRb6OMlmeKaF2QgFOLL5iHHbZyC&#10;BphpDjAQSkKJM9T3B9akEJWVQSI+VSvhGv8ABqCmSo3XHuVw7PSS1KgCaLrixKEFwMJluuXftnR3&#10;MLXhvhHOJx89jQtSkQVT9/WuM/Hbbm8bT4mzw71qqm51shaWgrBCIYJqV3JD0sH/ANuJmBwuM9ZO&#10;ddq0P8Gq1Sq0SAP7syZA5965tq/4lNwUumekftUGv/DQhcPlRxw/TdfnXULOG2UiuQ36vNulk8jF&#10;DTHkcnUkqqAupejRSmT3+NNE1FKQalopRBHkEnvJP/tpkjip8LDacVsHgn4qbasdouu3d33Saioa&#10;uQfampnqGpeLqRIh4qUgHzyyORf2BGTyvxbpF0p9u9sm5gfEUjMjY9xXWvB2tWy7Zdldrgz8IJwQ&#10;obDpH60z3V9NNDQ1MM+3d+wQ09VhoLZe6RpJlVgSoV4s8xgdclU49+xqJa+PHkiLpkkjcgj9D/NW&#10;V14Fs15t18IPX+edIVP0zbvty0tRa96bY/iSOrSqtFKHpFP/ANzDoyNhTkKygn47A0r3/UG2uG1t&#10;OMLAI3BGe2DjvTFv4Dctn0vtPJJHIpkevqKVl+mi9XCqatHiF/iEz82aautsr1TlAchhyHeQFA/f&#10;GcjuHaf9QmLNAZbtiEj/ANqnX3gQag4bhdx8R3+HpURcfAa70EdlX+O7XnqrgGzBPVmgaNlPsPMX&#10;1Y65DriTg6v7T/qRZuFQft1JA5j4vpiDWeuf+nVwmPIuQSeShH1zVV3l4b7k2HSyVd727U0dtjcI&#10;9wheOemUsSEJkU9csdZA/oNavT/F+kakoNsOHiOYIz8j+01mrzwXrNmCtSQR2+/1qpo9LVBWhmRw&#10;wyCG9x+2tk2tLqeJBrGutPWyuB5MGvOjr0DkH3zo9tqbBBH+KvvhFuOk2bXR3C9bqtFv25XOYa2z&#10;kPW1s/HkFf7aFS8TKTkSOQpDYweXXMPFdq1qv/x7dla30RBAgAHeScEeldT8Kur0wF+4eQhlzcE5&#10;JHQDY+uKrviLv1vEC7UlR/DxbaSgR4qOmWdpMgsf5zAgBZGUKpAzgDGdXPhvw+nRmlLcguKzPTtP&#10;OqrxHrytYdDbQIaTP/5HrVWSP15+T862U8NYoqxFO48LjB7/ABpJmo6s06RlwMk69FM5FBVUVLWm&#10;Np6aKoeM5RpEDFf6H3H9tNqabWIWkH1E083cOtf+NRHoYpWhp4aGLy4II6ePOeEaBR/oNIEpQOFA&#10;gdqYcWpw8SySe9PJVgqoDFUUyzxkYKyKGUj9weteI4hB2o0OFEFO4pWyVz7UuAr7DWz2CvC8BUW3&#10;jExXkDwOAQVJAJUgqcDIOq+/0211JsNXTYUn5RVzp2sXWnLLlushR3nM1oPhv4wbv/xzbbffbrJu&#10;nbl2qUpqla5oo56J3OFnhkVVHDJAZDkY9gOtcw8SeEbW0s13dgOEoEnc/fr7V1Tw14sfv7oWl4ZU&#10;rbGPTt77iuqfEeybZjsjybZt8/8AHQsa08bBhGMMAxkLdewJyM/tri7JfLoDg+HnXXl+WBA3qtW6&#10;4VXnxLVLFBIo9fFs8wPYD59jp9aQAYptJq7W+CI0YamiWTPaqwxn89nvVQtUVMArjjbcnhpatlSU&#10;+4b9tG03WkrCkhhX/ik4ZJSTizySyqS2GBIyQCT2Ndd/1K/trybNlTjZHMQJ6pPIdq5+5Y2tyzD7&#10;gQueRn2M7+tX237f2Vuna7rtTclovH6MpO9OtTSFypCvNGFlIOWyHBK8sDBHVQ9rurNXJcUgoBnG&#10;SPYHY+kVOZ0nT1sBpMKjnji9yN/etBn2hU0O6KK6W2ro6v7CjWCnp6+kh82CUhlyJiokJAIQAMOQ&#10;/USScYa4vnrxtQuSSScmSR8tsHlWmatkMkeUAABjA/Wlqi0U9BsqCSkSerhcL/xQkSJA3JS0ss7j&#10;CEuGJc++ejnGq/4y8SrHr+lSylIQOHNOqa23ZDa1eCCSudpGSkZfs4AWBDyMrK5kAJ+MluRJ6boV&#10;OJUokkx8zjkM0KRwkQKzSu3FaxuKqi2xav4vV1dsgjuEFBSqaKOGOR4stPEqy+Y8eYgqLlBlyi4J&#10;Nym1UpkKfVASrBJ+IzB2M4HWc7VC89IUUt5JAmNh70yqt0Xu+bqprdtO1LXXeCGSZK+vqp/4FR1s&#10;UgXjLGAC7xwsGzg98RhhgiSi1ZaZ8y6XCZ2AHGUnpnmRnkOtAt1xbnA0nI5n8oIxHyqArblR+EUV&#10;qum6t4Xq7UNqvNdbIZLLaIqZKxZpBLII5XbM0QKlmWnjSIEJkcidWTTStQUtqxaAUpIUeJRMECBj&#10;YEjrJqE6tNmlK7hZgEpGIn35+2Kpu7bjL4l21qur2ykldMYaOwz7hlaOne1w8xypkeUSrLJ280nP&#10;hyI9Q6B0VmyjTHEoU7AE8cCSFmN4ER/tG8cqqrhxV4grSiTykwCB05+tQQiuVrhtxqdzJR01vlke&#10;lqbEUpY2Y4DrHNT4Lq3DJcZy2SSxAxtrfRbZ9KngJ4x/d+4OfbGKxl1rT1soIVgpOYMH5itD2F4s&#10;31qi80VPfblHHXqGSonrpr1Jao1YHlTw1C/zJQOWXZlyGwEJABqb/wAL8aEuNoCuDdIHDxe4wB0x&#10;VnZeI0FakKWRxbE/EB+9btsvxStm5EpaG479sN8vMgSSkjp1loa+pxyWRailP6J14j9IGQTlRjJ5&#10;fqGnO27i1BlSEjecgeiorfWl428hP9RKp6bn1HWrPvPd82y6Oea6q1PaoyhNdw5svI4bCqORJbHy&#10;D2cAgY1Sttl1XCnep7ivLEnaltrVUfkyXCglWvts7K6RxSH0Mcljh1DDJOCM4GF6BzkXBw4IzSoM&#10;iUnFSNw3ZS1E0VvpYne6ueSU6rzNO3usshXIj77GT2R7EajLHCniIp5BkxTun3wsdvkgutNU1c9Q&#10;pURIApcAYZQcAgZVj2PfVYESriTUvi+HhOay/d2ytg7ktM8dLtVbFcDCRDXUFeqlZ1OMSBsq/I45&#10;EjOS2Tk63OneLNYsVp43fMQOSs/XBHtWRvvDum3qSfL4FHmnB/g1ntV9P/m2uea2X2SW4RpLLHbb&#10;nbzTvMEGQqSBuLO2RjrW+tvH7CnEIumCgH+4GQO5EbVjrnwW4G1G3d4iNgRE/I1lF4o6zbt4q7Pd&#10;KWS33SlkMU9JMMSRuPcfv7+4yD+ddQt7hm8aS/bqCkHYjaudvW71qssvIKVDcGmxlJX84+dSJHKo&#10;RCjQiUBAPn/bOhIotsUYyg+y4xpdqJQkYoqsfb4PeiBimUpIo6vxJ/f8aEmjiKI7An0k6JJppYmg&#10;R8Z/JGNLXk9DQtJjP5/OvU4e1JLJkkk4x+deimJk5pUOPx3r1SBFEL/Awfx3ogZoCmg5Fgc++vbV&#10;4ChDZAGO/wB9DRgACi8+xk9/10dMAwYoDIyMTnrSUilwaDzOWSPfSEV7i4qIzknHsfzrwpozxRXn&#10;U8vfvRV4pzNJgZKnOSPwdKKbyo14qPjII/30QpVDlNG4n0/Ax76SadQmjDiMHkcDQZpwxFeyuSMg&#10;D8aKTTBVJih8sH2YAaIKr3ADR0AWNgfVn8aAqk08UACkuB5nsAaenFQygzRXQHosBpAYoikGAaRe&#10;IMcqcY+cZ0U0CmxRHjBPvn8405NMLRJmvCIEAkf30hUdqENgiaHzlUn5H7jXomi4wk8NeZ8k4HXv&#10;nXu1Cd5o8c7MMdg/HWgNPJVxCgBIOc40U17hImKKjkE+/wCc40tNJkmjI5wez7+x0kinECihwrEn&#10;2/p7aWabnM0PJzNDPT1VTRVcD+dDUUkpjliYf9JHvn2Kno9Ag6gXlmzetlq4SFJ6GrnTr96xd81h&#10;XCTiuqfC9ob1sS01cd2a8JVzpC9yWE04p1P6xLEwyrJ10vQx0Bga+TtWb8i9cbQgpAnBzHT6V9PW&#10;Sy7boWTxSNxUvbKqeO41KKKmam8zyi3AcWPZyCMHJ+Rjo/11EBkCKlRCqdXC4feW0Nap1qal4Sad&#10;uJZZgv8A5uJ76x37ZPyMaPhPFmgXEYqIu25Laf8AgfP8jEEklSyurSUsbREKSCwZHBIHL3H/AGkI&#10;acAkCmVLQBwk1ltporzDUbqs1trLxWU9sloloZ6rckpkrGkx5gilcCMRx8ZFAYtmZclgQuL9RaIa&#10;eWEgq4uIBOE9JAzJ3xy96rEhXxtpJIERKjn0P3mstj8It1W7el9nipN6LaUka/2qOxzrXvBVmpER&#10;NV5xjSaRuLghCxII7ZRnWjN/auW7clEn4VFQ4ZTH9sTAHeqj8K+hxRTxR+YRnM855962nZNFd75Y&#10;BbvFMW+uv9fW0i0NHZlmWpp5VIKIRCAVIkZctnjxLAnGTrJ3qmW3OLS54QFSTEQek7j19qu2PMWj&#10;hvIKiRAG/baox/qB8P8Acb7mop/vokeRqi4SUdvqDDlEMbRrPCrg8SD6wqA+kA/lxOg6iyltwAHk&#10;Mic5BgxuOWaH/UbRzjQO8wCfWl67eW49u7ctt6sllo7fZ/tKdrldNz1r1tyt1OjKgH2sIMvUb5VW&#10;yygnIXI0bFrbvPKYuFkrk8IQkBJMf7jjfeMGvOPuttBbafhjMnIHoP8AmonwZvEe8tw1e5Ki31Fq&#10;uIrUqqW+xy1XC6ReY6rEyvI2RxVcscYCg4Urg2+rMmybTbBQMiCmBKTvOKg2KzdLU6QR3zBqcuni&#10;jbYdyyUgvcE0kKrHU09HQtUNGWdGapgmA8ph5ZKFpAFwpwSw03Z6JcPNcTbRPMHt0PPfIjNFc6kw&#10;y58TgFSO0PECO73kV9yagb7NZOdwe6QrOHyRCjsscUZDZEeRyTkwJzjOgubJy2QCkEA/+pjv1M8+&#10;VOtXCXVGf7e49pHenNyo7bcNs0NFfNl2UpJWCrWhoanlFIjhm82BlKBpM9ZOELKcHBDCGu5eNwVp&#10;dJVESRnGOc4+tSA2gNwUiN4H7VGXjcdfPQi1Wq17kp6WsgjipbnbfKqpadV4ngEEgB4k8TmQHPLo&#10;gg6u7PRbm4bFwlSFQTKSY9/sVVv6mywsskKEjBgkfOpLdMC3raVK/wBnW3uptgimpXqg0czSoQjN&#10;IHZfWCGBByOzgNkap7Vp78abUwkqJH+Jqe842LYPbgQaoW4P4rumSiivkdpqfu//AN3pqejqIKoQ&#10;kH9EgdiBgkMHUqSBlV9tbG50i20pkOpdMx0Bz79/Q1nbfU3tQeU0WxAMbxVotuxrwl5tdXa5pKSO&#10;liFJUBkfmyjrzQ7EhjkYK9D8+2sabpCm1BYkmtJ5Z40lOIqzbz3xB4Ry2WqubVs48idrZc5resif&#10;cgkClEyozQyFMtlQAU5fK6d060uNQlu3VGRIBjE7+k0l0+1bALe5bEj6VyHWvJUSVVTLI0sk7mVy&#10;wA9TEk4x7gE419P27ZbZSicAD9K+Yrl0PXClgbkn5n+ab03QPent6jrqZoVPp66P76jqMYoUpmnU&#10;pKtgdAfjRJGKhv8A5ooYKmpoJ4qqjqJaSsiYPFPA5V42HsQRjQvsouWlMuCUqwRUqzeXaOpfbMKS&#10;ZFb9tf6j9pbl2/WWff6tZIoYfMivF6uZrp6uUsCf5iU6eWQe1B64jB5EE6+fta8Iahp6vxNv8YJj&#10;hSkiBynNfRGieKbHUpZX8BSAZUfzE/xWr7O2ZbrTSwVFvkaro7gElo5zMasPTFQ6yEnCp7MVJ5Z+&#10;OJ61zS6uHCry3MEb4it80hIAUnY1G7o3RNarNJdEgtdBFDVrJJJdKkRFICx8wFv/AM4R2FPfuB33&#10;ore3Q8uFEnHKhdeLYxUHubcv3ccdvmsMF2nhXzaime3tUU6SPHzZknGF5cWyU5cj2cd9PsWak/GF&#10;8Inrn3FMrfH5Yn+KLt3ddgs8L0lNbylpoo6aWnoUpZIYw/meWZo43Ddcz+kZIJJOMnE38KufMUqV&#10;Gczz35RQl5MQkY9Kp31GVtDXbSpUnr4rbdZKlZ6W3NMI2qYURgTHEFLSBeTEliqr8cjroXgYutak&#10;oiSnhInkCYMnOJ9zWA8aJQ9psSOIKBA7Z9/2rnalqGkg5ekP7EfH7H/9WvoNlzzEBVfPrzXlLKDy&#10;p5VSUtZGyw21aMlVHmPVNNIGAwxGFReLHviQSuAAx70y0i4KgXlCM4A5cs9hv1NS3nLZCeG3SqcZ&#10;J588dzt0qxNe9lVNJMa/ZNXbquOBUgNhubyrPJ0DI4nIEeAC3EBuROMjWVeY8QW6x5LqHQSfzJiB&#10;0xnPWte1ceHLluHmlNKAGxJk9f8Amq7uKPbUVNSy2C6XWrnkkkWejutvFO8KjHBw6MyOGBPs2cg9&#10;DVrZXF+64pq9Y4IAIIPEDPLORVTf2mntNpesXy5JIIIgjvAxmodZGJAzgD5GrjaqIgU+pcuMAgnG&#10;ff8A9NFNMFINOvOZQc+35+NKZqPw0aKaSdwkSPLIe+MaF26/YAnGmyUJyoge4oktKcPCgEnoASad&#10;fwy65Rf4bXKXbioFJL6j8Aens6ji5t9/MT/+ofzUn8DciB5Ss/8Aqf4o1w23crUiS3KhqbVTO6oa&#10;y4QPFTxZ/wAzycSFUe5PxjUVeq2KWi4l5Ko6EE+w3NWbeh6i44lssKTPMgge55V1L4ReD9u2SlPf&#10;aPcEG4nutKI0qoVQQeWTz8ynIJZgQB2fgZ6189eJfFlzq6hbpb8tCTtJnp8UYn0rvnh3wtb6MC95&#10;nmLUImMdfh5x65NaDBZrr57PUVS1VHnmpkd2kVfyx+f/ANesZ+LBTA3raBjMmpektsXp5RIT/lfA&#10;z8ex98EaEvEjNOhAFKtVzUaN5irSxoQqvk8Cf6d9/tqEVSYpwCuA4dtJTIvCKKNsFSwQFj+csck5&#10;+ST3r64CW24DaQPSvmhb7yxK1En1pvV7LorvHwq4IKk94MsKkj+hI60ighX5kg0TTrqBKFEVYdw3&#10;re247Yturt9316BWL+UkscbHKqoUyqgcqFRQAScYyDnWUb8MaS075yGc1pFeItQLYbK9q1b6erHS&#10;2rYBR7hfb7bIrhHbJrZcYBHT04KeazU5PmGdMBFPMqFK+lQSAeXeLWxb3pQhoIxIMgkjbtH8b10T&#10;w+8bmyC1ucRmDiIPMd4q2ybgvFLdLLaZ6GevlrasQT3SWNqWBFw589vNLPI+VGI1PHPZKj3xQbb4&#10;FkK4Y2G5M/SOtabiUkpAE9+lZHtnwapt62GruVyvbUhtdyrrh5tHbo4KSGRsTSGadpcTxKcOyqyo&#10;f056wNI5qRt3Uttt8XEkJyZOMYEYMbHeqpNklxJJVEEkY/XqKV2pvt9n2O91i3aXxX3Rd77zW1w0&#10;hiWiqUMYasqPNjRoIixijjiICu0YAPu2rm40lrUXWmmUeQ2hMkqMyDyTEzG5O+arWtQNk2ta1eYV&#10;KiBy7meRwIqgSbL3Pvq5PU7x3HdKmk+6lqo6K61SSGBJHzl1QcVUlASqALhcAY6PS9N0y0sWfNaQ&#10;Jj+3nHr9PrWD1DUbi5dDK1EAn+7lPoNqvdnu9wprLQ2HbEMF7sFXeW+xluR+2+6ESc51WF8n7VgC&#10;wlfCohJZcEJrJahYW9w5/qLp8pZRKkbkEmAZHM/7eZ2rS2N0+yBaAeYkGAo4BA3GeQ2nbnT+y2Tb&#10;PihtuSqu0dHS363VVRBX3aOscUFeuTKstLIT+gIwVAM8wmQPbLrXiB/RlBiPMbISU8lJHMKHr126&#10;1CuNCY1ZPn/kcEg80k8iNqk7Xb9rbfmFDXyVd5vQTyaq0WiSmpKagpIeJZmJKlA0TrMOeHlY4JBK&#10;gMnW74JcXaJASTIWuSc7CNsHGJGJqWnR7TiQl85AjhTAGNyTv+5rQd3eJOx/BeHb+5rrtI0l2ucf&#10;liqpLck9x+1UFVqlJUCUAmOMnKn+YAWOBnDW1vqWrLcYS6SkHYn4ZPLt1rUOuWliEuKQAT0Ge1Y/&#10;tX6obzeNyPDc7jXxUdZdWggilolAitpIzNWqwbKqrMw8okgqxbpfVe3vhzyWZQnITJMnKuiSI+vt&#10;vVba6uLhccUyeXIdSK6q2vSWGosNL/DKtbxTVORHX0ZAglGCxfihymcnPLHePbXO3y4lXC4CDtmt&#10;a3wqAKTIqHucEFDcLjK09ZaoFzPUSU8oREkVlbIkDAgkfGDy79u8i2vjASRmnCkJmKl4Lj/EI6QL&#10;G6LOBLJ96hEkQ64jj7gn3GesZJPYy0tATIJr3FgRVeqNuVDQw00M1DW/cSNLUV8ylRHKWwIoljwv&#10;EcPUgbOezkk5k8SSOIjamSFDANNaGg+zr2WgqYorp9waySLzhWOZEaOPlJIpxxRcAqmAC69nvUe4&#10;TxjOwxRoxtVivsybmkUbh29S323JCxlhemYyTESgoAw9QCqZcKO857Axlywun7D4rZ1SDPI474oL&#10;m3Zuk8D7YUO4k/Os+339OFll2RWVG36AWzc6O01FTrXSSJXpzC+Xxkx5XIk8SeQGACT7jeaZ45vm&#10;nwm+Vxo2JgAjvI3rG3/hGxfaP4UcC+Wcf4rnXd+0b/sG6z27cdqntdVAwRmkX+WxPtxf9LA/GD3r&#10;t1jqFrqDYctVhQPQ5+W9cgvNPurFZRcNlMdsfPaoeKqyFGR32Dn3/fVkCDUATSxlyh/B99ejkaVU&#10;7ivLL3liP6j314ihQZ3rxcdYOc++koiBQFwR7j3+dFNBwyMUPPo5HYHtpCaVKDNELDmMKMfvogcU&#10;wUEKoxlyPwfjOvU7BFeDDsfn86SaOetFeQADA+demaEmBRS/I5+P++ipqZrwcOB3nJ+NKTFeCZM1&#10;7OSPg/nSUBTJoOeP6j8fOkr0RRWc5z8/OdKKBRjJojzYBx896Km1OdK8kvefyPjSTTiSN6HzMkd6&#10;UUpgmgklynRyf9TpRSqIiBSAlOePE4/rosVDRxAwaM0hAz8fj50Ip1aeHNArsG9z/XR4puVATQGo&#10;9uzrwTXvNzBpUP7YIOkqQCCJohk/f5x0dFTBVnFC7HDD5/OdeolJxSDSYY4/204KgKWdhQhmx79f&#10;GBjRd6JKiBmivlv0nJ16abUCc0dD6T0cfOhJpxBxkUqAApdsBFySzdAewPemzUpIECKtdv8ADDdt&#10;z+wFJtu6zvcC4o40pm5TcACxUf8ASAR6jgH4J1Rq1vTULKF3CARv8Q+59K0beh6i4gLSwqDtimW5&#10;th7j2VVCG/WC42aVl5qtdTNGCPyD7f76nW+oWt2D+HdSv0IP+fpVa/pt1Zn/AOQ0U+ox86gZBwGT&#10;0fxqaDNQikAUjLMowOjn9tGKjLjlRA/HIJyuPxo8UAHDUttLfV+2RdYKu3V1VUW5ZkkqLHU1LfZ1&#10;Kj3HE58tsEkMmO/fonWO1zwxZ6w2pfCEu/7v561s9E8T3WlrS0s8TQ5dPSuk9qXqLxWs8l925FKg&#10;oXK1VtqlX7qjlLHEjorEANGoKtkj9WCSNfP15pz2iv8A4W9EGAQeRFd4tNQZ1Rnz7VUp/Q0+N/8A&#10;JjWGfzkliULwBKrxPuOIIywP57HwD3gFNAniTtUjjIwaru76Sx3Omjhu1BRPTx5M0klMrHiBl29O&#10;CTgH3JzjOBnTzXmJjhJphwpKZUKe2ah2hcbbte9Xd7JaaWh4tac1ZM8Hmn+X6W9CySLgnAZjkAH0&#10;nTDv4lpTiG5UTvjf/jank+WoIKoEbVZbxSVFpoKypolq615R5cVpmq1ShUZA4vIsRaJeJOX7Y9Lj&#10;tcRGnElQSvEbkZPymnlJ4QTv25VS94+HG37T4T19BTbLs0gggeo/h8dWaLyZWPIyCqfkyumSwPfL&#10;iB0MDU+2vnjeoW46d944sf8A12z9KjvWrf4coSgHtJHyO9Mdp3eDZlkotm2Sx1CRCmDVNRTXqH+G&#10;25YxFFKsjJ/MdXlZWdeJZjKuW9WFduUG8Wu8uHRg4HCeJUyRHLA25YNNNr8kJYbSSI64HXvv86qn&#10;iL4Jjcu9LrWbevdVZL7cEnt94qBLKzTSkRjySqEkhkDMySSAABAFz1q+0/WkW1slq4bCkoIKcDAz&#10;meoO2OtQLvTy+8VtLKeLB+/1q03H+IP4Xmz1lXRVN0eJoKea2zJRU7I6HjhfOYNGeMgkgjPqHPHF&#10;csKkXLRvQ+iQmZzKiPeN9oJ2qZ5Swx5SiCe2B8qjNreG8dFtW32+usNFsvclU0k09NQRyTUjx9hR&#10;HIZOP6uJMauSARhj7a1rHjFy0cWWwHWoEY4SD8pP771nrjw41eIRxf01yZiSI9zAqQr9q7giqYpp&#10;Nv0RelSKjWnjunOnqmKANNSpKuKMdF3jkBaQsSCW09ZeKmmuJSzxlRmSI4d8H/dvAjAFN3Xh8O8C&#10;UygIEYO/fseZnc0XfVXctgVi01RQS1G0qm3YNVRsyzUgdi8qmYyoygAelUGMZOT+nWXbeF+o3HFD&#10;vETBGD0gQfvFX62zaoDMSiI9PepBdh0sNlobfb7rW2mgnlLpFa5ljNRyHIqJQofgRgkLj3wSfbS/&#10;6mtV0bl9tKlbRsPkD+tILRCWQyhZA6zNetlJXW6xT0lpmqrjUr/w8yrcyHgbLDmjSeYEkAZQU6A4&#10;cvfOmXrlL7wcUkIG+Bv99afbaU02UBRV61Z6KxXWetkiuLNVUcgWRPNMR8kqBjljBcqctzzn9WMD&#10;Gozt+64jg4znByTPz+lOptW0Hi4BjsMe9ONqXiop9pSSxXGx1DVEnnxXCGqlqqGRsjCKHfPEkMMK&#10;w4k5x7jTZgOcCkmOYO9eSCU4IrHbv4FXvd9rkuNlvPn1lTXfzrN/H5auiYFgTKjygKODE5AUAY6J&#10;xg7rTtXtrV4JfRAAwoJz7xkyNvrWavbC4uGiWFSScicGsm8QNqXHw/3DXbdvIpo7rSECaKjqo6hE&#10;JGQOaEjOMHiexnsDXbNL1FnU7RNwwZScZBG3rXCtT013TLxTL0TvgzvUJSR4jBPz+dWBNU7ipNS0&#10;HpTP7f6HTJzSnAkV6WbJDdZ/106moRknNO9tWiq3hfI7fb086RQJZlSZI2EXMKSvLonvof8Ab31T&#10;axrDOi2xee3OAM5PIEjatPomiPazcBpGEj8xwCB77n51vq+AG27YbvCbZ/EK6GoiNukvF0MgqQxG&#10;GeCIRIPaTAaTvhk/g8Gu/HWq3oCAsJSQQrhT/wD7GTjrAruVp4O0uzVxhBUobcSp+gge1aptHelR&#10;WTSW6outmuMcFK1RLc6WglpIYgpOeCuv6QAO+Q6JOPjXObxhOHEyJ6mTW6ZWT8B/imV5opt3181u&#10;tk1XboBJDKL1BHE0ckjjPGnLB1YhOy7rxUgLkkjDlu4LZAcVCt/hn9ex5AGTQOILqilMjv8AxVIp&#10;tx2+tZax66uuW2EY0/39si+/hkeMK8ks7xqTE4yilTyU4zheLavAys/CUhKzyODnoDv6jYVA4hnM&#10;jtn59Km9s0N+uttnWrppaSGR4pRS3CeOciUgnME6KoKMrL0SzA5DHoAkpxpBHCZ7jHzFKlLigZEV&#10;n/jjeZKFLQa3ZNmv9CQaaa6VFa0FyjkRjyiiZF9KY4nLclJLDA61t9ADvxLtnylQzw8iDzPf0is1&#10;qaUHhS82FA/Oe1c9CAQSsYUkWJjkRyEEoPxn512rT3xgTv8AZrjet2qlJ82MiflR25L7Z/trShQi&#10;axg4dqayTuARyP8ArpDUhKUnlSXmHl3k6QnlR8Ne85E9zjTKqQpJFah4R7521bpai172gsUu21pJ&#10;3gestYerFUWUoEliXzGyOQw3QwMEawviK1vUJTcactfmEgQDiI3jYVvfDl1Zr4rXUW2/LSCeJQzM&#10;7TzqK3XNZt5bqus+y7dOu37bb4Z56uQLSghQqPMY3C8MuyLxxksCVBzqw0Z+4tbRtrVDDi1ECdzO&#10;QMehqr1yyt7m7W7pQBQlIKoGBGCR/FDsLxJu3hnV1c1uo6OsSsEazPLzSdUV+WI2B4Z/V+pSMkE+&#10;2j1/QFa20hId4eGSBAgk9edM+HtdRoy1EtTxQCZyAOla3R/U5brnVxUVBYt6fdTOscFJBFTVbOfY&#10;KOM4Lt37gDP7Y1yR7wXqVuhTjhQEjJJMCutMeLtPuVJaaK+I4Agkk0hefqLulgvk9JcNjX61LTkY&#10;p6u4RLUMpAP82CQcF5AjpZG6PfZ08x4Peum0usvoUT0z6ZFI94oYtXC2+0tIHUbz1ms4uf1Jb+vu&#10;9IJpZ7Ttfa3mRRGjqLctxgpkVifNfiA5fsFjGVHpXGANWL/gpFvaqUUFawORgnt/zUJjxe3c3KW0&#10;OcAPUY9Sf4itp8JPqan3Vvan29Hb59y0NRIEptw2WhqFooJ+DPLFUCX9KoMNlCQAfY9DXPNR0P8A&#10;CW5fngKd0qOY9q3drqfnOhsDiB2IGK3Kl3VbK+7LZjPT09+qKb7iCnjymUUeoN+o4JzkgZC+4BI1&#10;jylZQVAGBV7KZ4ZzQWm+NWU0ZiWGvZMrK8LhkSUdOoJwej1jGe9RwXEqgUaSCJrjWVPTjX17Mb18&#10;0KSDtSMcIViS2T+50hNeQmMGnCW6pq6Kpq6almnpaUZnqIoy0cXx6mxgdkf66jLuWGlBDiwCdgTF&#10;SU2rzqStCCQOgmn3h94xTeG1dWUtRFU36xzZZrRHUJC1PL0TLGzDIZsBWUkAgD5A1mdf8OJ1kJuG&#10;CA6OZ2I6dOdXei6+dJUq3fktmcDcHn861sbto97WWnqrduT7u1mNp0p6yQeZRSR8A8LqACCOYVSM&#10;qevcHriN3p7tg8ph9vhUDG2/f3rrtvdNXbSXGVyk5/wakWq66LYdZSXG/UkFffYZqShuV4pGFvSe&#10;fKxIlOoYqpiwxOWEj5yuDjTLHli5StCCUogkAjigb59fkOdPu8XlKb4gCrAJmJ5bVgcm6bL4Xbcv&#10;e2rlt+Xe+45pks9+ir6ppbVC6qeCTVYRhIVbDpxIk5Fs8SmumNNP60+0bZfktplSCNzMZg7ekRWN&#10;deb05lzzh5ijgg7DfnTza+5rNsbattobTt07n3DLVIktktqtQQL1zMjzcX8yEovEOGJJGDjvWpv7&#10;u7bdNqiGkAf+QjfYfCBsZ2n5VmrO1t3Wxcklap/IDt69RVYkS8+Jt+um6bnvUvPWJNSmPblUwpaW&#10;nlH82kiI68srhXA6bvJIOrDTtItPw6UkcQxuMkj+4zmRy6VB1HVLpDxSMYIweR5Yq62vdF3sNnob&#10;bRVdTemtgC2c1d2nov4c3WAHiBMsS49MbAcD+lgMqYOo+FWbp3z2VBBP5pEz6dD1POpNh4jWy2EX&#10;CeKNjP071pe17hBWbJum5dzWXa+0ax7n5Ed5CxzfyQ6eW7SVZfzpFlYAmZQHJGAAMjAalaP2D409&#10;lwuJAB4c85nbbtFbexumrtn8WtISSYk7/XeqT4W+HlH4hXqs3QUqbvLVz1FXVbhuklMjPU+Y+ERF&#10;mdUJBHoQYjHyB1rQt60jSmQ0GRxpiAJ2jmYGenWqV3Sl6g75nnHhMk+s7ATt+lJ1d221uLd1ttdk&#10;v8e3qk3NKW13h4J2ermSVSJYVZWVMMQh84qjMOuSnV5f37i9MU4/bkhSTIkY9dsemapLSySzqCUM&#10;vAQe4z2/zUz4r+LcHhDuqvpNu7Sud13bQ2+GkF3qXmNGsbRl0NQUISoYeaz4VQoZyAVx1zTTtLc1&#10;NoFbiUNk7YmdsZx0zvW/utQFmspQgqWB3j+Kgrb9TV+vdVUS0ex73WVrUjvTw096piqRIA3nQ0rw&#10;qskoPZCBjxA/cmVceGEWjaS7cJCZAnhO/QkHA7mozOtKfWUoaJMTE8uon9BW0U25Km52GjrkonpL&#10;tVU8TpbZKmQyCZ+XONm4KHYDBAUZ5EjsDXOnW0tvqaSZAJzGK1aJW2FkRgUzv1fucUVTbZ7I25Le&#10;zkUS0IjgqIBH5Z82YTuvmA83XCYIVDyJYkg2ywshQXwkDM5B9IGPU02rzBjhkdt6v21bebLZI6aq&#10;tcP6REFo6by0aLC8CQpLKMAchkgPnBIxphx3jVOaeSmBTm41Mcs8xEghLSMYfMBy4IQAdYKkty9w&#10;SPk/GmuAKGKUGDBptFfK+grTLDIZYYwfIlHtGnXpU+2M5wPnGi8sHFe4yKevcaO7UKUVzpoposl1&#10;+4QS4fB9QDexyc8h3nGNE2p22PG0Sk9sfpSqCHU8KxI71UU8LvDamp5A9tpW9afcV1aDIzMpGS5J&#10;xlv2wM/Gr8+I9aACU3CoHSqdWjaYSSplOd8U1uPg/wCG27Nu0tGljhsU9OpaK6WiSWGacMW/5qOC&#10;AeRXHIEAD+xtrTxlqtqZUrjnkrP6ZFVl14W026TwhHBHNOD/AJrnfeXgnujZ1wmSOKO70a0YuIlp&#10;ZEM607SMgZ4CQ6nKnoA5AJHWcdY0zxdp2ooQHVeW4oxwnmex2jvjpXL7/wAK39g4stDzGxniHTuN&#10;59Kof3ajCllUkkYJx/UD9+9bQGdqyikqSYVj6frR1qlOFDqScYAbJOT+P9PbXuID82KNKSfy59Jp&#10;3a6epvMNbLQ081dFRxtNUNTL5ghRccmfHsFyM/11HcfabUlK1gFRgSRz5VIat33ZKEEgdjTY1Mbu&#10;wSRXbODxYHGnwedQ1gzQ8wevb+o05NezMV53wM+5+NIDNeWIFFDFkJ6yD+deFMn8s0DScScH+gGi&#10;pvYUHmcUXB145pQSBFEaXK9Z/b99EKAmRNeST4xxP4HzpSKRJnFEkkyBk4B0lA5JMV5j8A+4wdLS&#10;8OKI0oUdHHwBpQKbU5AiiCU57JPwdKRQpmaEyEsDn4xojtXpPFXpGPLI776xoRXlEgzR0Yysez/Q&#10;6GnESs5rxbGMe/4GiFGsA4pJ4ySW5d46xo+IARUNTJNF5mMD2z869vSZSKNn5/fXqXhxxUYSs469&#10;h/tpdqclShikwQrdg9H316ajBuN6HkDgl8Lr04pzhBxUzYto3vcvnva7XVVUFPF9xPUrC3lQxgEl&#10;y2OxxDHC5JCnAONVN9q1lpqOK6cA5ATknoB8ulW9lo97qK+G2bJG5OwA6k/81ue3/pUqP4Rb7xca&#10;qpu1JLTGeW00URoa53ZCYY08/IBY4zzC4U+4OQOW3n/UKCWrVmDMSoyO+B/JFdQtPAiBwquHSodE&#10;iPqf8VMWj6Y7ntW23GtsjWS6blqaqjNsqdzwvIlriC86gPHHmPzAxdfMw4IVcDvIzd/4xe1R1KHJ&#10;Q0AeIIP5jOMncfI5rR6f4Wt9LSS18a5kFQGB/P8AFXjw/wBwb+sewaGlgtNRf7lb6uOlrLjuesjo&#10;Ya+FSVaWhCnmIwOIjDqpI6bJ9srcpsHF8RWEgiQEiSD0V36xWpbXcJRwxJnn07VpW4xa9yW6utVy&#10;tjSUMsoqIYKuRRDKUfkvmgN7qcHif1/7apWLh21WX7dRQocxvUt1tFwny3gFDodqxXxB+nXZ25Kr&#10;yNvo+27wIvuT9mrT0lQGXjnLtxCq47EeGXJHE9HXRdL8eX9oQL0BxOBvBHXPOe9YXUvBljeDitv6&#10;as7CQfb+K5i3z4b7h8PawQ3qjRFPQqaSbzYCfbBbAK56xyAz7DJzjt2la7YawjjtFzHI4V8v3Eiu&#10;M6poN9pSv/kox/uGU/Pl71WBOo9zxI/2Or+DVEqBXicE4ycd516lA4cipDa+7LjsrcdJe7VKIqym&#10;bmElLGCYgHAljVl8wKWJAJ9JOR86qNV0i21lgs3IzsCPzD0+VWmlazdaQ75luccwdjXUHgj4lbY8&#10;YqhLfvqqSj3fAs1Qk0ML0tPPGCW6kDMBwBxhyMAZ9XueEeIvD13oivNtviZMZwTPQ9J613XQ9ftd&#10;aSUrMOiSRtjqDTvxO2rU7GvccceJ7VVO4pZBKeS4A5K/spPv3+M6zlo95yc7itI61wHtXtk0lDf4&#10;/JudvgqI6dS8VUHMTI//AEniwzkY9yfYfOCFuXC2DConevNISowobUFLtW/2fcEsm5d71m4ZkXy4&#10;6SK1pb7fHLK7N+mEMxIXysSO+OQ4knI1FeumFoCGWAnvMk/Pb0FG204hXEtwnsBAq2RWSskp3jqC&#10;t55/87+SDGWYjJYMACQBg8fcY7JGTUKcBPEnFTUonfNO1p6Pc0FVM4NZMvOmnFTExYeoE8FGeQzj&#10;A98++nmypsBJP3yptUKJM0SLbt3t9zaaFqhlmKNNGrOVzjHLkfYkfqUftjs51Ob8paAlVNfEgyKK&#10;trFbUeZPYxbTS85ZJjT/AKlUHg4k6KEdkjsFWIOOROm1tBEQome/7USVFWSKqe8fHXYWz5Ku2x3v&#10;+OXqJVWeKyU7VETOUDcOajyMkEdFygwQcEa0Vl4c1C/CVNtHhPM4H81SXmu2FkVJedHEOW5/iqQv&#10;1N7Qt8DSHZl9vEsefs6aoipYliPfHM/mk4HYzgnvoHGNXqPBGqqXw8SQOs1RPeMtLbRJ4iRyimNJ&#10;9XslXmG/+G1urbX5WFhoriJp4pf8rjzoVRgOsd5HZ9XsLV7wDdIQCxcAq9xj1qrZ8d2bh/qMkJ64&#10;JqTb6gPCjeNDZodwbTutiudtlFT5r0TViI+WBWNoH75LxJPEKc4wSNVivCmt2ylJa+NJ3g7/ADq4&#10;T4p0h8JK18J6GkZvGfw5+3Skhrb1Rqyee1ZQ2ypg8mbzCCs3lnzS5Tg/IBlx17jGhPhjVwCstTGI&#10;kHEcqd/7k0kwnzhn16/eKsFn31tKahkqIt/2O7VJiEcsldXpBIFJyBxcRnkPbkVzjo6oXtOvG18K&#10;2FD/APE1ctXtq4OJLySPX9qse2fDmy7iaGus279svUNN5zQU91M/lvI4LKEU/Pv0cg+2obtw82o+&#10;c2qe4ipKG21/kUPv3olP4ez7atFbW7TobftO+AlpKu5QSPSDB5BnKFeQ7U+v04OWzqU3dIuFpFwS&#10;pONt+n3FNLa8pJ8sQa4mqbRV22511LX0yUlxSql+6ijRUUTlyZMBescs4x1jGOtfUVoWRbti3Mog&#10;R6fzXzLqDjxunPP/ADyZ7Ry9OnankMZUYweh1p8mqkCa36i+n+00HhJZd63O8TXSG6GKQiyzII6W&#10;N2KhGZgQzAggn85HWMnkmoeNHmtQXaWzYARI+LckbnBECuxaZ4Mt3rBF1cuEqVB+HYA94prH4A2Q&#10;1VTm8XGsh81Pt4o41Rj7ExsQpySMjK4xgkgY1Wu+P7sJAbYSDzJJP05e81Mb8A2SVlSnlKHIYH/P&#10;0FTdg8NZ9nU877bSeVRJ5lSZHVZ5kx6TI2eTqPVxUEAYzxOsXqetu6ssLuznYRsPStzpujtaY3wW&#10;ogTmdz6mntlZrVW1N0epNJQ1TF5rtHQiouTzcnEkUq+WzlccQO1KlcAY1ROy4A3vnaYTHI8s1cpU&#10;EnjUcddzNTjbhpKPbsdxsy097SoRaikkhr/JFbIECAM03pMrFcH2IGeyR3BSytx0Nvq4YOcTAnfH&#10;Lp/FGXOFHGgT0qk7X8et4XrYMV8bbwulfNUusdqsUpgkpVQvyEkk+QwbAzwHtgcQSDrRXOh2bdwW&#10;Q7CQB8ShMz0Cdveq5q/fWzxlEmYgHb3NTeydiW2hpKnccm1l2zdaqmlLWenZAEBHlyyxqnp5OvFW&#10;4r6gF9mLHUa7uXFEW/m8aRzznpk9OVOsNJEu8PCo8qvVio79PG9e14hiqpUiT7egZmpV4Jx5qCA0&#10;TMD6lOcEAn9q3zEI+ECpCUqiZqJ3Tsel3jSVkN1pHu00ckgpqcSBGQlV5SKU4lS3f6sj0/uRq5s9&#10;Qes1SwqJGehAqJcWiLhJS4JqsXP6ejuqzDyaGi27Ww048h/NLCUjGBIq9FmHXPJ98ka12neLHbV8&#10;ruDxoJ7SJxj06Vnr3w81dtENAIVy6H1/msdt3gdvG7z11I8C2CrpJI1aO5wHy5fMB4sk65UqeOMd&#10;jJJ671vrjxnY2pQppRWFA7RiPWDXP2vB9xcJWhxIQQcTv8xy/mozb3g3v681lbR1e2JrY9KM87nI&#10;IUkOcYSQBkf3HyPcasv+9NObSFLVxA9N/cYqAfBl6sngUB/9pq+1X0vTQwVEA3DS1N+hpvPa2U8O&#10;cEjIQuXGAfYNx45+cd6qP+/7YugBhXBMcUj5x+0z71YjwJcJak3A44mAMfP/ABVZvP067nttrt1Z&#10;BRtdJKmMGejomR5aN8Z4SZYKwH/WhIz11q7tfGOk3K1ocXwQcFUwodo/Sqi78JarbJSppIcncDBH&#10;z39afWrwCFHborluO9paqYZaekp1BmRMdFpGIjU59wc4wR3qtvfGlu2ot2TZWeROAfYZq0svBVw4&#10;A5euBHUASR7nH60Nr8I9rbwtf/5Lv0VXFT1LM09Zbo2lEoX0r5gIZU9mx32eQ9xqkPjF9u6CrpjE&#10;CEg4H/sJG59au/8AtFhdoWbV6FE5URk42McvamF68Er/AGa3VFb5NJXwQDmVt9V5srL8sI8cjjrI&#10;GSM+xAJ1tLHxfpl46lmShR/3CM9J296wV34R1S0bU7AWB/tOY6xFUMUoDLJDLLG6MGSaGUq6MPlW&#10;Uggj8g62Tjbb7ZacHEk7g7H1rHtXTts4l1swoHBHKrVt6HeW/wDltejqLjupZYPuFp71VzVAoREe&#10;TywtJPwjwCAXbIIYAAHs5N6y03R1i+wwEkjGygcAH9YrYs6jqOspVYpl4qAOccJG5G3pNOqnwk3d&#10;ZlqEn2tPJLTpykWCWOZ1UDJJVHLYHfePg6kteINIeUlCHwSfX9xFQH/DmqtpKlMGPUH6A1W7WLKl&#10;DVXO5tvihjpXEgk2eURDIBlHldpFCsvbZK5IAAYaqPElo88UhhltRjJWcxOYTGfnWk8LXTTaFIfd&#10;WM4AGBjrsK7E8NtzWms2xt2qsdxq7409IqpWXOQR1M3LBZplHQlymPSM9d++T8539i8y86HkBGdh&#10;t7dq7rbXDa20FCiqeZiferZI6U9z85uM01VIyKpmZggC8ieIHZPefxqjUr4ccqnAQZNch83BB989&#10;ZGvrMmvm1MjNL2C01u6b9T2uCVIPNDO8zqzCJFGWYhRn9h+SQCRnOoOoXrem2qrl2YEDHMnYVZWF&#10;qu/uAwg759utapUbojt1vj2tarXc71BTSJBGLmYWeTPTIuAI1GFLEE9dlmY+3Dbu8N0+blwBM+pj&#10;9TXW2LcWzIYTkCqzdmsnjNtdpbZJbo7tTToRWxMjAMT/ADBK6FmccXJAHRYhs9Y1daPq9zo9yPPC&#10;i2eUH2I4sA/tVXqmksasxLRHGDION+hjcfXnVD27vGq8MrldrfXWOl3HSRs8FVbFqYkninXrkkuC&#10;OgcFH6BIPpZca2+uaKjxI2i7sneFUCJ2I79D351ltJ1RXh8qtLtuUzy5Hr3B+lX/AGzvmwb+r6G7&#10;0NrSt3jQYlW0Vnl08ttlkC05fMjBpogDhWgbPLLEDorym50u+0ritrmUoV/dyVGY6A+tdFYv7a/A&#10;dY+JQ5dKql52JuHx23TW1U+9a2y0jCmni27c7bVQCnnSDyPM8hR5JQOGQT8nOHJJOO9Dp+qW2iMI&#10;CmOJWfjCgQRMx1GORjaqu7097VFqIdhPQg7x8o796ZWi3UFx21Ha494Tz+IS0tbHT0m2ZpK+iqxG&#10;h/kk06H1lC6nmjAFsr8lbm71pVy+lT9rLA4fiUeFQBPQnb0qqtdK/DtKSw+Q4QcD4knG2BTasoL1&#10;4W7GjrtybSgsaT8ae22aOuaCtc+geZwMcimNAclWdW7B9jrVseImLy5/D2XxwfiIykDoNs/MA1nn&#10;dCcYZNxd/CTy5z1PbqN6GkqaK7CKe21M7CVsQCaIpJJg94Ts9f31rgsBPErHqayamYUQnJ7U/wB7&#10;Sp4h0Fi29c7LDbVs8sstZXrUCM1FQeMYJgGcuI0AdnIPLOFA1lLXSnEai9fKc40Kjh5kDfHYHA7V&#10;pLjU0KsW7RKeFad+nf3P0NQm4awbIoLZPDcI6aG3SiKhqbfBFST08hjYM8rRxkVMrR4QGX9KA4By&#10;TpHNGty+palSFZUkmf8A9JJwJzjnRp1d/wAkJSnKdlDA9xzMVbvBLZFDv3bK7rvpr7RS2mu8mkt1&#10;BOaCmeGCJT56k+oyeYQWwUXPSrjOsZ4j125tHDZMFJSU7n4jnlG21anR9LYfSLpwEKn0nvSniR46&#10;eKFdv+6Wenmtu3KGhhSCJaSkjuIkR8OtSahlwS5AYKQFUpgqSCdR9I8PaXdWqHFr4lKPUpMjlE8q&#10;e1HVr63dWlCPhHv9aqG/th7o8QLH/G7zfbxuOrWN5aWtr0eeGJfT5ojjjCqseAAwUYIAznGtozZa&#10;XZoNuwtKZ5SJ7TJrLKvNQu1JedQSB/6mKruxPF/cu2mG247bPdXqRPDa6e1zQ09P5zsOCNlMcUDy&#10;dKQByDAYTvIax4ct1E3KlBMQVEyTA6dzjflWm07WXFDyggk8ogV1VtfcNfBtuVtsUQuX2dK8cMlb&#10;UBxLURlYUpZZuTfzi/mBsBhlUJbLa5Qu1bD39ZXDxHMDkf7o6bRtzrcIcKkf0hPTP09am03Jf7nT&#10;5/gc1gvMbzwQWmsq4jTSSjiiySzJ7xnsA8F8ssWKvjGvBlhpfCF8STEkDI9jz65owt1aZiDnHfuf&#10;0ipXZ24qHcFq+7auWVZZZIKgVSrHOlQjESwyAlfUpU4IHqVcjII046yppfDB2n1HI/exrzbgWN/v&#10;p7UavU/cxPLypKCWp/lU8kY407IvGPywv6vNJJ4kk9+kEjTKYM/fr8qcJzTmkIam8wRVcc0jDlHN&#10;HweNgMlSvfqwDgH3J+NeMLwKHiKZFRtJapJKWCV6uarkIWRBVRLCIQRyEXloxHME+o5bJA/GnYSO&#10;VMmZ3qRtZrGdeasrouB6iW45P92yMjvSq4EnFGOKanZLHDWwgPLPTzOp9cDeXKffrzMclGW/t/tq&#10;udgHNSEzvUG3h5ablHTW6W2tNTSSsJUkdZkLE4ZSzdjIx6gf8o9sEGSm/falTbhB7E1GXatO4cQD&#10;6gVXzBa7hba6SwUVqqrbGJFqLpBAo8mYHgOBkQCTl5RDOox6fnIJnm/uVKSl9xU9CSfvfnTIt2Ug&#10;ltCR6D7+/Wq/tG/vtAGezx01raSaJRWRUyKHWMDAKgEMTy44HHOATnRuD8SUl1Ux3NChRaT8GJrS&#10;6C5bXv8AFbIdxbXt9z5yoJUNmhGX5frBUI3SjGfY+r3602i+1G2WSxcKTH/tP6zSqsrN9MOtJP8A&#10;+I/iqFv36S7RcbbcaraNa9PcoRJMKJmMtPKxyViU4ygyQoYk9DWz0vx5dMuBu/AWjGYgjueR696y&#10;uoeDrV5JXaHgV0OR6dq513B4X722tXQ0d02tdaeeSA1KiKnM6GMHDHnHyXIOMrnIDDIGddZtfEGl&#10;XbRdauEwDBkwRz2OflXMbrQdUYWG1smewkZ9Nveq7WRvbq2roKlTDV0czU88DfqikU4KsPgg6vWn&#10;UPoS62ZCsg9ZqidaUyosuCFJwR0ikBMvH0kYB+Dp7vUUERijF+gTnrsEfI16igc68PfA6H4GjmMU&#10;HDO1ArqCF5An/fQcWJognMCheRFUMAMft869vSnhG9EknXAx+puh37nRxQrIIxReSspxgKMe3zpJ&#10;imSjizQO2CR857+dHxUhTyFeDl8ADsfGkmMUmTmgY4GWwpIJPI4xpM055cia8JlJKqcnoYz3jSzi&#10;kEgwKKZwhGSORH6fkjXppIxxV5al5IZJoIZ6mOIHzGpoml4gLy74g467/pptx1pn/wAqgn1IH60b&#10;Lb1x/wCBBV6CacyWS7LcLZRG1VZmuXD7PMWEm5NgYc4XOT2CRx924jUBOsaeULWHhCd8/easFaDq&#10;YUlJZMq9Pr2q11PgxvihqPIl23VySAO5WnZJeCKSC5AOePp6OOwVIyCM1n/dOjKyLlPTpv7VYjwx&#10;q6cFg+xH81omyvpcrb3HTVFxuaRQPH5kkUP8tsGJiOMjBgSsmARxGcN7eknF3/8A1Bt21Kbtmyoj&#10;mdt843yNq2Nl4FWoJVcuxj8o3267TNOLl9Jda9yMVvv6ikNMQxrYwssdRgHrjhXQA59wTyXoYJFb&#10;/wD1FcAksDik7ExHL72qf/2Hbjd4kegB+lXhvpR2nJbqSkgu1xlkp1aOrkjggWoqw4RuDsysEwRk&#10;OgJA9IJHInNO+OdXdcKxCQcgDYfzjkcTV+x4S0thsIKOIwQSclXr09qtK2et2vYaK1260VFL9qIm&#10;iWorQ0kkKIQQHx2vfENhT30uFI1i7p9d0+p24VJVn3Na1ppDLQaZEAYjtUlZauWe0rCw/m0tXOIm&#10;ScoK2OMN5KHkWYL/ADACQQc4OfcajlIUoQN4z0pwTFTtku1Q0dK9ZRVFLLUP/KpqeMSvTqqklpSh&#10;4gBQMktjPEAkkZaW2AfgO3PaiCjA4hUrDTpT2uRLjUAQHIOZCyonsByKrlsYJ66OR8aY8zh508E8&#10;QzVcXb9SHlirp4K6hmUQ0ltakVYaWOPJf2DMzsAD+rHoXAGNOeYCkBAg5zTYTBknHSoXZEcNLuK5&#10;QPQOt1poI5JaeCKSXyxIpYRtkdHiR6gSDyILA+kH5awhKpwaEESRzp3ummpprFc33LGkMEKQPOLj&#10;MlPBInRDOX/+0WZhxfODjGM5Dlo9c2rwdtCQsbRv/Pypq4Qy+2W7gAp5g86zDf30qbe3zZWunhXK&#10;q3aL9VgaujljkXJJ4yM5KMB7BiQcfGRrsWh+PXkPC21hEA444Ij1HP2zXLNa8FW7rRf0tXxD+2cH&#10;+K5JeSamlaORHikjYxvHIMFWBwwI+CCCNdzSpK0haTg1xUpW2stq3BzRhUKf1DvOjiKEkV5kjlxz&#10;iSaIEExyryRsHOGHyOsY0282l5stq5z6jESO4p1h9TDqXEnb+Zj0POt6rvq0rdxbUpLNediWy511&#10;PMsy3KK4vTxEKQAoh4FlAQcQAxHS5z3njK/+nrjbqlW9zAPUV2Rvx4wtHC8wQegOPnUr/wDi727a&#10;7VXUtr8G54a2VJFgqKq7wSxBiMRmTiobj8sF7/GfYVI8A6kpxPmPjh54zVqfG2ncBKG1T0pvQ/V8&#10;lOlOD4cSKYownJNwB05d8zwMKnHbFe85Pele/wCnN2smLhPuDTQ8dWhAJaV9KOfq8o6dkSh8O7hH&#10;GYVAaqvcBaGU9MyhYvWuM4Jwcn26zpof9Or4zxPp+R+f+KI+PNPTs2raazLcXiruTctouNqiFLZL&#10;LX1j1hpKUcqiEt7olSgjbJPIvJ+p+bDCg62um+DLa0cQ7cK4yBkcifc7dqzOoeMHLplaLZJROxkS&#10;PpVcoLveqJXWHcV/iRlVSq3iqACr0AB5mABrWHRNMV//AA6c9hWRRr2qDd84qPuUZvvoutVX3ZQS&#10;wW4V09Qufk8XcjP741La0yxYMtspB9KiL1e/uJS48o+9LU6QUyLHBGkKAdRxpxUf0A61ZBPKoU8y&#10;aKzZwOsH2GMn/wCftopAFQnOJZirXU+FG9bftmfcNTtW6wWSnAeWskpiixpj9RU+oLgj1Yx376qR&#10;q+nuPi2S8krOAJn26Va/6NqLNubhTCggZ25dc5qmNWIewyEfB5Z61cgRg1Qn4smhStIPuOvbGlIp&#10;5JMUsK9WIaVk+f1nof0zoDPKpSFRS1y2p9tS0lyr9vNDTz4anrZqEoknWQUk4jPXYIP76gpXbvqL&#10;YKVEbiQSPWrVX4q2QHCFJSdjkA+9Al5rEp2p47rcxTeQaUwG4zmPyT7xcS+OBAA4e2ABjTP+lWBV&#10;xeSmd9hvSf61fj4Q8Y23pGqrZKyokqKmaerqJDmSeolaSRz/AOZiSWPQ7P41bNoS2gJQIFUDy1uL&#10;K3DJPOpvYO15997vtVip2SNquXDPK5RVQKWclsHj6VPZGBqr1a/Tplm5drE8I+vL679qtdGsTqN8&#10;3agwFb+nOu0fGuWx7N8GqPZu1YUp5Zkp44aeinLv5QflJJMQOTcse7Ecyc/Gvl1p1+8vlXdzkkkk&#10;7STivp3yWrO0TbMCAAABWD26/Xi2VclJPHNRwMqpGRUKrVA/zHy27wpwCcZ7zjVy6204kKGT6be9&#10;RG1LSYJqSa+zRBGjLFhkcclRn+vsPx++oXlADNSysjam8m646WCqnkrYkjkljQ0+ZBLM5AQjIHHi&#10;AeyDn0j8nPvw6V8s0PmEDNL2S8StWRS/b3KKXi9NHQLFGomEhLeceOck/pxggLkk5OgcbSE/ER1n&#10;n6UqFycCrbbdsVN6rFrpqW600fmCpBipfLjM3QDcgM49PfQB+c51GcuEpHCkifWn0NlRBMxUpdBe&#10;oZ1hsNHI7sGV8xBpSGJYsCRkA4PXXt18ajIQgiXDvTiyvPDVz2rtHcNfsuSpq2kjuU6CVVpIE5Rn&#10;4En/AJsDs4B79zqMtSS58IkU4lKuD4jmmds2LcJKOvnNPWUtW5QCKaqeSSeocA5IYH0j3P6Tlcda&#10;NVyAYpQz0pnetr3WyvS1dXe4aylZ/Kp51Lx59BDLIqN7DGAT7kdaJl5t4EIEUi0qRuagLtXQ2aZ4&#10;4vuaSaodpJBRVIjDtxx/MypLL7ekEYx+OtP8KlimiUgR1qoWuoqluslFT1NBRUUFSgkH2pKzqvHz&#10;DNO7AvzbOGUdhRyJGpxI4QCCT6/tyHamc8W+3asz8SN2XLbG6bo609Te5623TolfbSLdUhg7GTzm&#10;kR1lHAjiBjAAx0Ma0FjbtXTIC1AcKhPEJEdo51VXLi2nPhEyOWD71nVw3f4oRXj72CrvF5oJIVeJ&#10;n41qQowyVHJEC+oNyCAfp984OtOhnSiyAeFKhjpVMXL5K5EkfOrF4e3nxYvy1VDXWeartzMkc9yq&#10;qdYaikye27HF2XOcMCPf3JGq26a0xkhTTkHoDIP8VKt13jkpcTI6xEVsexdm27adois9NJIiyy+f&#10;VM0nNyf0txJ+MDOMAd/jrWfurlVw7xr+VXDTQZRwprnzfV4vTb1utVU7gq0EVW4jioLo6U8aI3GN&#10;Y/LYLgKB++Sc967Fo2mWf4ZshoQQMkZPrPfauW63fvIdcSl04JwOlRlPWBzyVxhu1x7a6GleMcq5&#10;Q+0ZM1OWm41lur6W426qeiuVHKJoKiMglG9vY9MpBIKnIIJBBzpu8tmb9hdtcJlJH2aKwuntPuU3&#10;LB+JP3FPt9b33Fv+L7C+XuknhVg0loobcKNCy9pNKFHrJ5ED+YR6e1BGdZnTvDunWL54EqKgJBVk&#10;Z6enP6VrtT8S6hd2ySpSUpUYhODjr6/WqnVo1QSJOLKCG49gHHsSM4OPgkHGtotlKiFKSCRWRbfW&#10;hBQlagDvB/io6G309BXxV9LAtHcIXEsNXT+iWNx2HVh7H99QX7G2fQUOtgg74qzt9TvLdaVtunHI&#10;nFXSi8bvECjpJaY7iS5SsEWK5XekWqraVV/yxS8lIDDpuQbP7awj3gfS1rC20lI5gHf59K2rXjW/&#10;bQQpIJ5dv1qWnvMUKHlJhj+kH3J1oA0TtWfLoQACc1o/hftW6XLZF63DQKkNdUyx0FJP5gEiRnJk&#10;KHviMhck99YA1yjxreo89mzCsJyodDPwzXS/ClofIcuVJgqMJ9Oce9GorlQbS2lSHdN8Fo25VvLR&#10;efdoZnjrJZUZxyRF8xomAIOOIw3ZAA1hfJduF/8AxUcS05xBIj1xP71tQ4hlH/yFQDIzsZzWK+KG&#10;ypq7dlpoY9qbW29SmJUoJ9sVKyR1noRzUI4HnGPhwZRIDg8mBOcDoeivNi2cfuHlOK5hYMp6CPyz&#10;uMdQDWS1FpxTqW2GwmdinIPfr881YLrsDZPgdBtibcEO5dy3q7UKXZIrXGtNRzRFiComlUEry927&#10;Y57C50Vjq+oamt1OnpS2hJ4ZOVD2G2KbutPsrVCfxvEtShO+Kp9mvduuklLDV1EVLeoOMsTJIEeO&#10;UezRSDtHXrBBB+QddJX5Vy2WHgCCIrBBDtq557JjpHKrXJvreNioVo7HW26AHm1VUXWCWuq7gzOz&#10;5nkmdshWYkBQoz2QcnWWufCFndOFcwOQGI5cv1NX7Piq4YSEqTJ5k5n77VWNybk3PfGEdTfY7JQE&#10;RGS12BXp4C6AjkmCDCpB7jQ8MjOCSTqZZeFrW2Mr+M9Tkx36nvvUC98UvOYaTw+m09gNh22olp3B&#10;WWp6LF2qrtS0jAx27cEj3CgOCSPMpncLIMnOGzg9jVgvQbQBXkjy1H+5OCPQ1Fa1+4JHnELT/tVt&#10;+tWHaO490098+82/UVFTuWVpJTUU9Ih/UArBYFARYgMAIMAYHee9evtPs1af+FulQ3iSTB3xnrXr&#10;TUbtN6bq1TK84AxEdP8AirBuay7r33uyKrtXh89pvcaCermrInmNc7cMFkwkZjLK2OyzK+D+kE5T&#10;T0taTbKS7epLZJCM7e+89jgHNaC+4tTeSpForjAHFiJ/aO4zVs2xY9/7d2xVW2xeElHbbrFXieK+&#10;3OUzmklYjDEPGvKQHmoUEIqPjGfUaS6atri58+51AFJBBA6donB5nrvV/bOP27Hk29kQQZk9/Xp+&#10;lUO/+JG8Ny1swu1ftysmpv8AhzAsUoMc6khpOSy/83Ix7YGAuMDGpyPBdktIW28oznlse3KqpzxX&#10;ctuFDjO2/rRovGHxMtsSx2a4WK0Q/wAzzZLfbfuHmL+5ZpWY5+evc5PzqY14IsioqdWVdMxHyior&#10;3i11IHltxStB9SHilYqeKk/xLQVXks7RyVtijeQcsZTCsqhBjrioPZ99SHfAemuqKwSJ7/Z+tQke&#10;N71scBQDFMbh4vb8vlxSpW9Wmgpo5I5YLbBYadqaBkA7TmpYFjnkQ2e8LxAADqfB9mhsoWtSjnMk&#10;Eg9cxQq8XXTjgIQAKfU3jF4jQ7lF9O5qSKrPFWipLHSxU8qKWZUdAMkKWYA5DYY+rTR8GaWW+AhR&#10;6Gcj7+XapQ8V3qVcSAB7U0q/FrxGrLo1fJvyrUlgzUUNNDHSEDrgYgMlMdH1ZPZJz3pU+DNJDfl8&#10;Hvz+f6Uh8W3yVcaY9KtFt+oK3wTrWX3wus9fdjKKiqvFpniSaqlwFMhSaNmU4AIAk6YAA41mrrwR&#10;eEkW10SnkFT8sYq5Y8X2QHG+zB3JH3NdP2ejN621b3209HHR3emNdbysLrAwkDFqgxEFzIHw3llk&#10;5YYE5AJ5FcsuWzqmrgGUmDyPpPpzzXSmXkPtB1oiFCR6df8AFPrbt69tb/8A8sy07zmHzPu6WCaK&#10;GcnjykMbHAJkHQyx49Z7OoXmQfhmO+ceox+npT/DiFRPYR9K8jcqqE4mmiljD5gQeSoBwWDEZ7wR&#10;wznodDOdS5KxAFNRBmo+evagtjmrrKanqJVd45JJGip3XoZL4PDor3+SMZ0IBWeJIJFKSIyakKXc&#10;dNY7hUU701XVUtKEjqbwClVFFNxwYnjSTzuYAXoJgl1wSCSI4ZKkhXEJPL7x9etOFYB4YqXpGS/0&#10;cgulY90Fav3dNTzUoXy43QYCocfGT2eWWIPsNRnAQuIiMUaYO+aUeskonl5SzrM8gbEyY6zgAKPS&#10;FIXAAAGBn3zr0gCaeHwiaqt6t09zqqa21cxrVqp/uVkioFpkaIOxELFcktnHXEEheRbvT4+GVp6V&#10;GUmfhVUTebFSwU9uprdaYqC3UisYPIZ8002c80cn25O5IbJbvHyNCXlJUpSjJV9a8UAmEiBTfdO8&#10;KXae26a81b0gmt0TCngjrDG8rADzPJVgecoAbipx0e8e+ltmF3jnloEA/LtJ6da88sMo41ZI+8VY&#10;tqeMkEs23bnWrdbZbL7KaakFwdqb7xCCYjg982HfD04Ge2xondLfZUofm4d4zj16UCb1CwCcTtPO&#10;mt32rsnxJhmuVdZ1r6+ankWO/LM0da4ZmBmDxBRkcf5cmCQCPjJMy31zU9MH4dl0pAIJTMp6xHTq&#10;JFRX9Ksb8+a62lSswqM55+vesxP0q7dorPUyyXW+R3HA8mGHypYIuIHIMeIkY479hj3wQNbMf9TL&#10;8JCCyji65z9axw8B2RM+auOmD9aqj+ANgS5UdGm5bzXVPlcpzRJHNSL+oLI8iIRF5jH0K+DwTl13&#10;qwHjnVPLLnAgDlMg/LnHPlXj4Q0wFKDxEjfI/WrlW+EexbbSzstuqJ6WCYtMHqHaWHiiu8QkTDFA&#10;Vb1d9cvjOqY+MdaeWCh2DsAAI9Y61ZJ8MaS2jhLUg9SZ9J6VFWzwr2+Lz5MdJU3ehikjqfLkuFQI&#10;HQAkhacqoZ43830glODNkHkNPueKNT4Z8yFHGw3Pfv6b15OgadPD5QIkemO3apBvBbadSsStTTwU&#10;jVjzRUzs8cs0ZjHraUAyYUtnyjxA7brsBhvxjqzcq8wEwBkY9hyPekc8LaU6nhLUCZwYOep3joKY&#10;Q+BFnirjBBV1/lVUIpp6PzYXMzgiT/nGImAFkC5XHROeXWph8baioJKwmQSZyN8ZE5jegHhXT0hY&#10;SkwobT+hps/05R0sIrZ3qaGAUzyS0z1IkdDwVAvLhhmaVgWAwApAB9yLBP8A1BuCjh8oE9cwc5xP&#10;Sq3/ALLteLi41Ae3T05mhuf020kDxh66sZMr5UsMaIfLVW4rJGoAZ5GVhzZvxyIC9xE+P72VFKRH&#10;Qzv2O8dqkq8H6fwpCgTHPqe/epO0+AO0bJXTSV1VV1drq0ip4lrYHdqVlYO8zysoWMuAoxxK45KP&#10;fOorvjfV3kDghJEzHMHYRnb1p9nwnpbKipSZB68vfvzqQm8Jdn2+eestFFHNLWmGpVZa9lpaONpO&#10;LsiEsOgjEICfUFwCCRqKvxTq6wPMdgDoMn761NHh7S258tkZ9cVJnwv21Uzy0MtrihgLTiOq+3ij&#10;aYOpRTGFVlkChh2QuCVwB3qvT4m1ZH9QPKJxz7/OpB0TTljhLKflTWy7E23abbSpTt9tXTw/yZGj&#10;aGOaQH0yFXUmKUMeQBbvvA6wPXGv6jdLJddUQOhj9IomNKsbVMNNAH0B/UUtbqTcNjsktKlrpLHd&#10;HCD7yKieWBpQhMhxGcEggn1cU4sxGMDUZbzb7gdUsrA6nPzO1PJbLKOBCQn0EfpSG3/EywVlm+ws&#10;Aoam82at+4ejkhkhYs5fuFSCW5O3SgnJAyQQCHnLV9olxyUpUN5nHf0okuJWAEQSO36Vp09XW8rk&#10;lNMPuoZncv8AbeUsKkkQJ/MyrMWYkSL6R5YBUYOqJ2CEqA+/X9qnpKtpqaoPuLktNDXzefPBGEdA&#10;o8rzD+vGB38e5wuMYz3qEVcjT6UzUvPDTLweoo2qXIHFkQcsZ/V38ZJye/f50gdjBFIU0FVXGojR&#10;5VX7hT6VVe+sgEDr8k408l0ncUPCOtVmlv8ACa2cikjrHeQok6BijlUHFXc8gjgEjHtjB/OpyW/N&#10;hQNMhZSYquwQHcTRzCpC1MSzJKrTwT00k5GDTMcAckyO1GBzJ/zaMthvBHTOfnSE8WahrNcqy7PB&#10;9jS0flU5j8vlNLNS0bwuY5qeN/0PIpMpZ09xEAVDcdeuWuAwr/JnYxuAeQPrSNrK8gVZLtuuotd+&#10;8mSpSC4S0Z4Q1VY6U8wjbkQad8GJ1V+YmUYIIVjjGoLbJKM7A5xn59JxG/OnlqAVB51IReIdNbo4&#10;WrXii85hIsqSIVPJsAcv8zZxkAfPznXjbL3SKIOpG9Qm9fEqy0lLJT2+vnklpwzrNHIqpCznBUcj&#10;/MYv7gBse5x0dClhcSRv98q8t1O4NcYeJnhVJEkd5uPk3SgpaaLzZ4p5Sqscc5mjnmkKtI7ZJTCk&#10;5IRQMDv/AIb1bSrhoM8IQvoQM4xBA9d65JrthqLavNaVxI/TJ6mnP06eIm3/AAQ3vPfKV5LZVuVp&#10;3P2ctRTS0p/WrxwAvyVuDgkDPELn3y34q096/bQlhPwjI2meW/KKkeH7sW8l9WT7iPapb6gK+x7h&#10;8QpN1bbtl9oNu7ljavp6q/U4p2rphIVmngjzyWEniRyHuTjWm8IXDxsTZXKgVswnBmBEiYxO9Ynx&#10;faNtXgvGEkIdk5x8U5I9cVmxPA4z1rczWDNGV8djr99JSUulRxIAPftpDRgmpO00NTfauGiooJaq&#10;sqHEcVPEpZ3Y/AH/AM9v21GddRbpLjhgDc1Pt2l3Kg20JJwO9bNZfpRvktrqbhuK7Ue24osARpG9&#10;dIfks/kgqgA9vUSc+3trCXPjOybWG7dJcnc7D6ia3lt4Oulp4rhYR0H5j9MUjePp3oLGVhqN3PLV&#10;Mn/LgtTBUfGcMWf8dY6bPWPfUE+NjOLfA/8Ab/FTVeCQre4z/wDX/NK7e8FNsfw9her1ffvZIuSG&#10;30cawxv10Q5Yke/vj+moL/jV/illkcPc/wARU+28FtIRDjxJ7D9jNahZPCXwrsu3ljl2zUXys4Dz&#10;a26XN4neQ+3FEICr2fYfjWUu/F2rvO8TToSOgH7ma0lt4U0hlsJW3xnmVEyf49Kq+8vB/Zu4IBNa&#10;6ZdomNf+ZTs86OPwUZvUxPWf6DrvU+x8Zahbqi5hwfI/MVGvPCOmviWB5Z7bfKsYuPgl4g08ldJT&#10;7YuFxoYObpXQRL5U0QJwy+r3IGeH6h+NdWt/E2kutIKn0pUqPhJyD09uu1cpufDOqNPLShoqSnmI&#10;gjr/AI3rYfp9oaDwy2sN1XCyiv3bUxu9Ia9CFt0eCAAhBIkJzyb9WCFAHeeY+LNZdv3zZWy+FpOD&#10;GQs9z06CukeFtFasGBdPJl1QnP8AaOwPPqaulx8SbvuKdpKutMgq4HpJKUMAk6ADkpUdtH7qeiDn&#10;vGCNc7DXkKBTukzPQ1vSrzQQrM8utVpaPa9NcpvuNv7aiqZ5OFN5tvid5XYERu/IKwUnIPEFcYII&#10;PtoGtW1EJA89zhG/xGqlekafJJYRJ/8AUfpVfk8ObBdaaMXCyWeC7mPDU1lmdUZf0hlQ8M4+WKn4&#10;9zq7b8Uai18LTxUnqoCfnmqpfhvTXjxusAH/ANZH6fxUparx4d+FtVDDTbNtJu32ZjNxusz1Ct5n&#10;uDzYgSEEjAXPH26yNM3GrarqSSFPkAmYGPcRGO1PWukaXp6gW2RxARJzv1n9akdxblqfGmwvR73F&#10;J/DoirW6ntMsnCiyvEPHkKoYDAJAIx17HVZY3b2j3BftFniP5p58yDnY/OrG+s2NUt/Iukjh5QTj&#10;lI77VKbV8LvDtFit92sdLcqBaQ0sMnnPFVqfN5GVZU9LOfYsRnHXWrBzxNqwcLjbxBJmMR8unaq1&#10;Ph3S+ANrZBAEA8/X1rGPH7wMn8LbhW3yyu1w2LLUrBSVUjg1ETMmeEqgZwDyUN8gd/v1Lw74la1Z&#10;pLTvwvASRyjrXLfEXhd7TFl9gcTJOOoJ/as62huuTaG5bbdqWKOqnopC5ppW4hwVZSDkHicNkEg4&#10;IB1oNWsP9UsnLWY4hg9CDIrN6Rff6XfIuCNsEdjyrftl+IFJv+uraLbcTx3NYBIbZVFKaomjVArN&#10;AzMyzFVABAIbHxg64Fq+j3ejkLu0wkn8wyCe/Su/6Zq9pq4ItVSoCSDuKPLt6hiaCpNCY/tmMaxP&#10;FJ5kS5ARWRlJD+2ce2MltV6FFQKQasTCckUwapjq4Y5okJR8EMuPY/P40KknanQoRVot/h1fK+G3&#10;wrap4LdcK+CCprWiUny2OGwCQSRg9Dr5zgahru22p+KSBtTvkrURjFbJe4dieAG1b1umWka2W6CN&#10;JZ53JknllYlY4owRnkfYKPc5OBqlt27zWLhFuj4lHEcvX0FWLjjGntF5wgAVzdZf/qFTTXSeSt8N&#10;bhHbZCWR4LnF5y/9OUZQPxkZ6/fXTB/05u1ICg6J7gx+tYRzxtaJUQoYHesN8XfFDcPilvu53mhv&#10;O5dvWaoZWpbMbscU5CAN3FxUAsCQOyPbkddG0bwnbWVmhq6QlSxuQO/esLqnip24uCu2UQnvVVt1&#10;x3ha7gldQ753PR1adieO6TFv927/AL6t3PDOmuJ4S2I9BVUjxReNnimT6kVt3h39Y/iZsO3y0V5S&#10;l3/G0ivHVXKY01VAvEgqGRSrjJyCwz8djGMTqX/T21uFcVq55fURg/x7VqbDx4ptPDcJn3q42f61&#10;KS9XSFd57VqrNSsvli5UciVcFP1nk8caCTvGC2GxnoY1mrjwFeWbZUwrj7bVorXxnY3i+FZ4fWuj&#10;fDfcOxvFCk/jVkrKK/U9xlanV5FyecRyVwVUqQuB2BkYxrnF8xe2ay24kpIreW7ttcIC0qBpn4i+&#10;DFu3RR1E9ljgoblTxFeu6aVe2dZF9uu8ZznHfxpi3vFtqAdMinXbcLTKcGuf7dU7eq7jF9w0V2qI&#10;ECRTQry8gjOWSQdgn5x8Y1o+F5AIGJ+81UktmAc0wqbzsa+Vd1raO719NcxKPLo7tcJaWjqOJVv5&#10;ZeL9JOfc5OWyMnOrY2N+02guN/CRuACf1qGm5tXFEIX8Q5E1O3+5RTWKmuFxmobW6QESRW+tianj&#10;LnBVGVsEsAFyxJOME/Gq5tpXmFCAT6jNSlOApBJAoxukuz7HVXyooqiua3xGQ0dCqvJN0MxhfYAg&#10;+/4BOptvbm6eSykwT1xTDr3ktF0iQM4rOvBHxZqJ5qbZFNQ7X27SVdRPV01XcWklBZ5FK0qUyBfu&#10;JeTYRfMUMAc+wB6B4l0xVs2NQK1KASkQOw/NPIYz3rEeHtSRdrNoEBGVHJxk7dzV7vf0jSVN8uFV&#10;V70SFatDOWjsyQTiYt6maIMIljA7wgBGPb51mWf+oi7a2S02xJGJKycesTPrVq/4HYurhT7zpg5g&#10;JAHyHKq+PpSvVPenpKbeNBPa09Mla9qdp06J6RWKg5C+zDpj+Mant/8AUnibBUweLsRB994qOPAV&#10;qlRCVYPPmPTv36Ue7+ANyp90WelW70VDYnj8qrrliqGlikRcmRo5n9RlySChEaYwez29a/8AUJxD&#10;Cy4gqXMgY26SBy7yaYu/A1q46koVwpAzuc9c/wDFVzfXgDuiyzUlVt2WLd1rqqb7kYRKas6HJuMR&#10;bEgAI7Qk5yMauNL/AOolu/8ADep8og9yPmB+oqrv/AaUJm1UVT3g1TtzbF3Ds4RterBcLdDIAwqT&#10;CZKc5Ax/MXKg9gYJHfWugWHiLTdSgW7oJ6c/kc/Suf33hrU9PBW8j4Rz7VByUqIvMrkf+Ua0pAis&#10;wFk4mtJ3NYtkbJ23br7f77UVs10Q1dmoaendWqqcDj5jwyIh7k5KMuFKjkesjXBv+5tWv3VMWbAS&#10;E4UTmDvg+nbfFd5PhzTLcJcunFK5gbAjuI/etBbxHtF13/t632qnG4r1XJDRRWuyL9hFHRxIxadp&#10;25RDylU9RkLyyAQP1c8Xpty6y7dXK4AklSskqJ2gfFn02rbouWULQ0ymT0GMdemO1XiptG3Ki72q&#10;rqrtY6aqukUlOkF4mhkkqSHifh6iqzvw4IZgDlML6ey9c09cobUllKoTzEiOXLIzmOuanuIZUoeY&#10;Rnkc7Zxy96S8O7FsOj3Xfa3YdusdyulBOZ6ueiMcMsdWwYR08b8Vj4AMUYxu2CMmNmwS9du3q2m0&#10;3alBB5GYjeTznpIHYxUdpNsgqWwBxDJO2f49Nq5Gn2xufcFwrbhctw2vcV+WWWGoqKzdNNNOwQuX&#10;KiWUERDi2MAAjGAfbXZrK6srFKWmUFAIGyDzGJIG/WueXVvcXClLUoKj/wBgaqH8BhNMK2tjemjY&#10;jk/kuqryGQCSMe3f9O9apISVZ3rLOLUBw8q0GyotRTJRxzrcBGoHmL7qMdKf3Axq3bWIqlUnGaC5&#10;bali5ZiZUX3z8D86khYqA42Dmk7Vtp71cae1WRVv15nj83+FWkmeqiQtxDSgALH2R0WyAQSADnVL&#10;datbWqVKeUUgYmME9AedXVvo79wEhoAkiYnIHUijT+IM2x4bza7DUU8NbUsKKtuFytEwmp0R/wCb&#10;SeVISg5OoDthiCgCsMZ1U3NujXEtl0kITkDeTyVI6DYfMVasOnRVKQgBS9p2jtB+tQD7ruW3aE/Z&#10;+Jl9okmjMRp7fXzJEsWf+WoDMI1JH9M9nOvOaHYBPxJBPUgb9/3p9Gr3RI4cDoPrTe2XG4vuSLc9&#10;huU9kanlE9GI7tLWmlbJP/3h6+uuJyDjvOevNaO2q3LT/CoHoAMUKtXUl/zGZEciZq4LvK9eId/q&#10;bVdvDXb+9t1yRtNFV0FPVUta5wSWeOkdfOwuTxIBJAPI+xrRpStOSFNXZbbT/uhQjoOKrAamm+MK&#10;twpZnaR8wDVYtlPWWqmZ2t0lPVB2SWSRuRLA4Ix/lwcjB7GO+9bhgfAJ/wCawl2olcx/iitI8khl&#10;l5M49+R+dPSdqr4AM0eKsKjIBxnQk04kg7Ut/EysXfz8/nTfOnyTw0wlrZJDxQk/gAaPAqGSuaN5&#10;U0qYflj2xpvi6Gng2pVLQUQhorhSpLPS01yCLXRU0hjSsVGDKkoH60DANxJxkAkHGoD1jbPLS642&#10;CobEjrVmxe3Vs2plpwgHG/6dK1XwJ8eLp4R1ZsktC1825caszS0HnuKvzBEUU0zO/H/pJjx6iowV&#10;PvjfEfha31NHnsw2tIPQJPPPeNq1/h3xA/aL8i4lYUfUjEYrsClSs3FWTLbqsUs6q5EM8HI8sZ/Q&#10;QM4JxgPxyvv+oa4K60lkwRI9a7E2ouDpVHqt97a/jd7s18rrjSUe15Oc15rNtBrfDVRRc/N+5Qui&#10;O6seKekn1Be2GpqtKuSyh1sA+ZgJCviIPLhwYHX51FTeMlxTaz+Xcxj516zhbjZKqWih3HXxVN2a&#10;novs7ItA80CnlDLPEylY6Tm6mKQlCsYDMASwLDjXluhEpwnMqkT2PNQ6ZzTrZKkYnJxiPc9unap7&#10;xI3Rfdo7UrL5YrZT7nuQqXiWmqqOXjOAx4IDEwCjIP8ANche1J7IGmrG1Yunwy8rhT1EY9Z39Bmi&#10;fcW0graEn77496Y7Bu9w3fa7fLdrQlr3HTztP/C7RdfuKWkjkdvLyEYo0TrzXMgZweeG66k3duzb&#10;KUGVcTcRxEQSRvvzHakYdU8kF0QocpmP+alLDvKi3HT1ldLWRVVAtQ8BqEH8wOrGNhHgAgKcouF9&#10;j6SRk6rbhosq4FCDA+XKaktrCpJqZl+0orlKaWGCokukZqJ6OoqitS5jA5IkRHeFySxJOTjBBBFe&#10;D5vtTwwfWvUtPNHXmKostNTUYiAp5YpgGRvY8UdF4DBUclY9tjHWvL4UpBSTPpy9Z60omciqrdfA&#10;ywtumTcFTt+mrJAjtOldI1VGE45P8tyUUjBbKjJy2rVvVLjyfICyB9fc86hm1bLnGRPrmnu19u37&#10;/D0MlERaHgkmajSan/kSwsWMSywo2VwGHsQQFHXxqsWEF1St53jf1zUhHElEbRVjq6RWrYa6WswR&#10;H5MUTyny0QrycJggZY9l2ycKACveY/l8SeHvTwUQZJpjDb6K3z18sApqaolgKTlUA/l4ChSRgcQe&#10;OFzgDAwNPfGQEk4396b4U5NN9xWc3ekuswqKQVlKk5oqmOI86RyMq0ilisp5ADBGDgADsjUhCgha&#10;U8sT98qbWniBNMaCjWsYXquiluNHFSukVJBErTPTyBTxWIE5PJAQDk9NkrxI0TvwHyRiT/POkSMB&#10;RqUg+3Ilmp6SeinSr8kRzoYmkkMSgcgGbmAG4+YcBu8Y1GcCkkJJknoZp1JChNEqVjiZXp+FPFVB&#10;gs/l+bIvqfziqr8circfUQUYYHI6DKhtRbU8W4zWmujpUcyTPEZhNJC4TnGR2WORyJyfLz0DnPxp&#10;pSCpJUaMLggVC/wC17Rt8VKkMVBbWq6mulSSdwI5GlEnnNK79gkDMbEKAMd9AyfOcfWFnJiNuXtT&#10;HAlpEbDepOSit7TUkUlNVu9VL6PIjZoWPAMQ7AABSucE9EqoHxl5CYEjEUOCYqv2ugqnuE1PT0Vr&#10;qrJIjxfy5yJ6WcNyiAp+PlKByIDckPEj0nkNPulKkzJ4vpHPO9NgKCsbVPxbZ4Rs8dCsakFg0EOE&#10;DlQvJsEKSASBjGFLA5znULiB3qQE0nUWiWrqSZHdhA6PRq/ZD8TluuyJCGjHWRl+/Y6bK+EggetJ&#10;EiDTXclFSWHbj0tRb5rhEEEEVNDTzVEz5yOJRDz4gYz30qjv8zLTjdcmQD3xt60K0gDFBX2unkp5&#10;yKeCO41H8qKakhQMMehXVipQcMgrkHAXodY1JFwRGcbxPX+aDgEbVKz2+k2tbK2eqgkqaupWP7yS&#10;BGleplVVRcJ7Y6zhVAwD6cdaY8xThCTsNu1OABImpe1VtZJEVJaWQyFJDGV8sEsMtGfcr79/q6bI&#10;B6EIyFQM06DIpOaGSxyNUwQ0/BzJ5rGMs8TMWfzeIOMFv1YwexjUkFIGcmmFcXKs08TPEwbcs8U1&#10;NeorLVT1lPHNcKyyVtTHL5i+jykjdf8AMRydz6QCuOQGbexsxdrIKOLBIAUBEbzPbaoNw8WUggxm&#10;Npqbq2F0H2ctDVyecrxma3VBDNHz6wQ498EDiM9e+QRrzXwDiB+dGr4hHWoy1wUu0betLW11zvN7&#10;+xSJaikx5nEclaaOKUHyyo4Fj6lA4fnGnVE3C8JATOx26xP6fSkADQ6modZLld0eut9WlRDdqkJ5&#10;rQRpMkbMMkcZUUr5YA5xsZMsrjOANEry2zwqGQMCTv8AInfkcbimwFr/ACnf51KUNq2v4YQVpqK+&#10;K1eZIqTJdL0JzAzhjEjCpnYplOTFPnlkAkHVY65d30cKSYGITE98DOeftUlCWrcHPrJ2+Zplf9vV&#10;VsvUsxq6lNtVMqstUkz1LBjG88aQPAvMIcEcCCHPEA4yDItnONHCR8Y7R855/pTa0ELkfl+9qzy8&#10;X6/LaYKXz5ae0VJlljNRQQnEbKCXkUgGF+QXC9Mue+mGZfktcSickb5/Tt3pvzVCByqv7pvdh5R2&#10;a8zxXOKRDLFTVtDzSN2YL/zOJ4k9Y77HtgdasLNNygedakpjeD26c6jP+Sr+m8JB6jFWaywUtRI1&#10;LRWO32+SVY/t6q2FYyyk8/SsQ4yEklcAMcjP4w2p585ccUfUn968lDacIQB6Cql9c+4EunjTZbJb&#10;6xVottbcpYJaKIAikqp2MkkLn35iMQZB9uh0c66n/wBPbUotHbhQytW/UD/M1zfxvchbjTJzA+VY&#10;kWPEew611qK47GcUKjonOmyeVGEzRkUs4wck9Y0M15KSa6f+nnw/r4Npz3alaCmrq6QkTVMLpKkC&#10;KCQD/wBBbJLKRnKjvsa4r4q1X8Rdm1B+BHuCTz+XI12/wtpYtbQPqHxK7QQOQzVnro62W+/fpVyw&#10;VEWUpzTuVWnHHiXA+W7YBu/bOcjWGDogCtv5c5qCu00tFXRRpDO9NlpJGkbMjOqjiCpViVYHkXDc&#10;vb99PjhCZNeIIIAoNxXVbVQ1bxX6mt1NaW8yuejmR4WjcdI+FLxtyzx45J9u+9AElRgNlRVt97Gl&#10;UoASVRFV2l47fq7dJFfJFtlwcSo11r6jNWjZK4kb0Ip7wpbvA/OdPuq/EfCUQU4wIA++tA2PLAIV&#10;IPX9BV93F4p7P2htSmrbpLNR1UgVTExMtVKOLeuCnjyFX5YyMB0FLar7bT7m7eLbAnvOPc1JeuWb&#10;dHE6Y+p9qhKbx82/YqwUu4bZf9mmOniqBbrlbGmr681ALRTRj+WsaqqkNlSjc+nOATYnQbx9H9CH&#10;ASRII4RG4O89vrVcdTYaVDoKT0O5nY/4p3a/Eiwb/vDx001U7+Y7rFXUslLP5Qy3mqrZLRrjiSp5&#10;A+4x3qPc6VeackKfTE8xBHueR/an7e+trsnylE+xqFkqJbLPA9VU2Cw2x2jttPFRg3B6lC2W4y4A&#10;gAZ0HF0yCzHJOACSw2tPwhS1RPQD25/OjLi0KyQkfP8A4pHc9zodsGmkoLpG1XcJjVLLYbbHUirw&#10;hUwh3OCvHy/XjEZHbciupmm2D98pTaW5IGxMR0P3M1FvLtmyAcWqM+s9qjl36Yq+ulmoa8U0yF5m&#10;nqo6qppy2AQvlKDHGoUqpLMQ2CwAxq4f8NXTYSnBX0E7dSTjeqxnWrdwleQnaT16UWl3WIafza28&#10;/wAPp09XOos9RJTHhnKwSs5kJOVPKYn3bJXoF1ekPoZC0sKnnkfMilRqbBdILwjlg/rUrTwJuqqS&#10;CsS9Ws1KGankgvahZpCQcinDlo0IBcZLex6XVQ80LZuUlKiNxw7epirBCy6YII94qatdNWwR0ixw&#10;XJ8RiTzrnOs0q5ZR63JA+ScYJ4jPtqoU4CSqR7VOSgpirHt3fNZTzVFlgrkkktzxitFO4WWJn7Xm&#10;q5ABXsDJz7e+vKRgL2nbNeC/7Bypj4tU1FuPwp3G9w2xaaW60sDVzXGho4WrpTGeWeYZcMy+5JPX&#10;LokDWl0C+umNRZHnKUkmIJkQazmvWFtcae8VIAVwkyAJkVxu8aVCJ5nbxuJEdGKlHHsyMCCpHwRg&#10;jXfHWW7hstOplJ3B2rgNu+9bLDjaoV1Fdn+B10Pi/wCAtdHWw3O97qsNSaFahVIaqLjlE8kmS0rB&#10;CxkY+2AOjr5y8SWA0XVSGvhbWJA6DY45Zr6H8Pah/q+mha8rQSD6/wDHyq2L4XVO3reLnUPBb4oc&#10;SS3GrXqJkYHioOe+HLLN0OsA6zxvC6fLQJJxHM1pE2/AJVgb1VvGL62dp2nb9TaPD6uO7tyykRpX&#10;tE/2FKAcvIz+nmfcBUJye8gavNG8F3uoPJVdpLbe5nf2H71Qat4ps9PZUppQUvkBXLW/vF/fPitQ&#10;Udv3dfIrjbKGpaspqOno1gRZSvEFiCWfipIXkTjkx9zrt2j+F7HRXS+wCVERJ6ftXHNW8UXuqteQ&#10;5hMzj96qiwKq+2tfWMKjNKKi46UY+NLTZJowUHrGf20s0k0YDOMjr8aWaQ5oxTkM9DXq9mtM+l+z&#10;VNV4z0lJbbpPZxX08prUpkBSujjw4hlGP0k49Yw6gHB7Oud+N2bcaWp9bQUoEAHaJxPeuj+Cru5V&#10;qItvMIQQZHWOX/Fd8xU1x/xPIroiW7yyO4yocsMuWbA6+M57LEY618yFASkgb19FjNcX7j8Gb94Y&#10;3aVmghmpJC81NWQy8Kdjk4iLE5DjocTk9Z9tbNq7au2xHLBrPOMLaWah7hZ2uSmrulROaaGHm60R&#10;kZwASxLsDh/Y4yhx3rQW+prt2SwlIKpwVcvSq52yS44HFnhTzA5+tSm09vUW9qagSzX+Oms8EtSY&#10;KKS1RRxRswYsrrKhLjDMDnohs99aZXeLtVr89slZAzxHb2NGlhLiQGlQkco/mpHw98TrJLUNZYjH&#10;a6ujBDU1fB9rzUAgtEjH1oMe3uBgYwdNXunXTKU3C0ylWxGfmRzpxq5acUWUmCORxXP3itSWFt3X&#10;SKxtTzWtjHJ5dIxaOnmKK0kSuCRlWyfSRjOBjGu3aHcLvNOR+KEqyDPMTH1rjGuMps9TUq1wDBxt&#10;J3FS3hN9Rd68MBWUtXPetzWooq0tFJdUxRkNyYp50UhOfbAZQPUezjGR8QeE7W/hdqlLauZg5+RF&#10;avQ/EL9vLdySoHbP810nsDx62t4iS0yW2om27uComSEC72o1AFQV9SxzIwQl15E8+Ix31jXH7/w7&#10;eaaSt0BSRzBH6b10y11Ri9ACTBPX+R/itUuGwoKRaxoKKC5UXZio5WaZlBI8wBpMnDcVxGcjPQI1&#10;nfOMgEx6Yq38mJqDvV5/wpR3C+Sz3Ew0UU1V9hQW1AkKBeTQ9nvtT68KcY6ONTbdsXjiWEAcSiBJ&#10;MZ6/fpTK1eQkuGcA7VyBu/xGn3/daetiFVbLZS0ywU1ukrTKBli7vMQ3CVizdFgTxVf7fQ3h7Q2t&#10;IaPmQp0kkq6cgBOds+tca13VXNRVwIBSiNv5qJmVuCtyBdvx+ddPZJWgGuP3DYS8UitBr1sG579f&#10;N7XyeutAt1PUNaylk8ynvUSoXjlaWSWSFatGOJYmZQ4Res5B+drZVxYNItrWCVRORKTzEAA8J5K5&#10;V9IvJauVqedJxMYwR1zI4uox6VoOxfqGgoK6xU9XuWCoo7PM9HWrdLYtDcFo5pOMDRRwcoXZW4RS&#10;ccfICniCczfaOVFa0IMqyIVxAkZMk56kdOtXFreAcIUQQnBkQY5RGOxpnvHxrsl223dqynttojuc&#10;rsUmuG2/MnpqPzvKWrkPFjD5QkaTySA8iq2QqhAy2Wm3TT6ULUeHsoQVRPCM5nYnYE8+SXF20pB4&#10;QJ7pO209iN+pqreInhbd/FOxUVbZKm2XGy0FPT0Vpo6IU5E6F4oHVpsqXYDMjNwRVUANyfA1eadq&#10;ltpzpbu0kKJPETOMSMfSJM8sVWXlk9eICrciBtBH68z+3eoWs+nDeU9v/gNttVPcK6Zo5aq3UE0a&#10;wUsKyFFaWpbAlDyR4EMYwGj5E5Xib8eJNNcfS+pXChOxIOTvhIyIHM+lVY0i8DBZwVHeDAA9f2qB&#10;3B9PN623s2kvdbUPSTSzVK0e3Xp6mqkrJ4lViAYQ0aZBkYvKVUJHnkQcCyY8Q2Tt2W7dMpxKpAif&#10;UzG2wJzVW9odyljjeVB/2xM9IIxPriqzZv4lUbHl3O0vDyK6ppmpbUYaiph4Qo8Us0H/ANumLtxM&#10;xbHqXiPk251df4lLCYEgHOxzkA/7o2TUAaSj8OXXJJBIwdu5HSedT2zt/Q35hS19RQUdTLMI0juF&#10;clIAhBJctIoQIMfq5Z7GAT1q1e1FFumVpVHYE/pmekVSp0tTxHlqA7E/X0qMvO8IKuCnayXN7RJN&#10;KkTTmoipjy5rxBnP6FDAZYMAQozkaS8ZYu2w48niAExy+XXoN+lO2Tz1sstNnhJMfZqqU+0tz71i&#10;u15poHvH28ua6vqbrEfNkdyBhmYec5I5EJlsEEA5B1CcvbTT/LaJ4ZGBnb2Bj3qUmyfvuNcTG5xv&#10;77042/erQlfbTV7DjulOZwKujR5BO8eEUiCVQMyFvMIVlKj0Ag9kvuLulsqLfCkxIJEj3H70gRbM&#10;LSlYUoEweXyIqM3btu3WLcUn8HM9XSVkJrqYTeZHLSpI5RaZ1dV5yRMjK8mPUwOBgZMbTbl64RLg&#10;hQwY5nmRGIPIb1Iv7Zq3IS2cHInf0zuanNq2S8XOqqK/7+oglZRHPPGxpeeCuU/llWzlBnGASBq6&#10;TbodEODiE881QuXDiFcTZ4TtjFWWpiprVTGjookp417ZVzksfck96tkpCBgVSvLK996gKurp6bLV&#10;EgRmwBzOkJphtHFINJGVQVGRx/GdNEzRcHDBojTCToHP9dBkZqRxJVihp5xEeLYH9tGTNDhBzT77&#10;kJxJPRPvjTcUKlRRklRwCXK/vjSTFEIOSakbHua+7RrpLhty+VdlrnjML1FEIyxQnJU81YfA7xn9&#10;/jVfe2DGpNhq5TKZneKm2uovac4XbY5IjaasNt8Vdw0VJQ1f/iRe7VdlqljraS4U7VlDXwAji/BE&#10;KZxkSmTi0hAAOPbH3nh61BUym14kRKVA5B6Ez1/LG1bOz8QOuNoccuAFDCgRg9wAOmDPOtHt2wdi&#10;3HYDbkpPC3cW29sVlFVXlLza7xFWwMkMwdqY06EgquGbypQeBVsO2A2sc7e6hY3SLZT7bjqSEhKk&#10;mQSN+KB7kHNbBtm0urZTyW1JbIKuIK3g7R7bRitD2zvq1728JKCKwUtdtCgjeoslK9dJ9zIBxBEq&#10;SoxVHy5Kqc+oYUgAjWQ1OzdsdQULsha4CjAgZ5R2q7srlu6tElgEJ2E7mOdMN9/UTTV0922Nt/aT&#10;b5v9PBKK2111I9VSzOgTkjFDjkqlmbAKjjglScanaboLrqE3ryvKQThUwRvmOnSo93qSUKNu0njU&#10;BkRI+lUSz+Kvh41opN12u/bf8J9+SCSnvsEVFJVVmY2QJAsLKEeFjEGYLxYLxRSuGJs3dN1IOKs3&#10;UKfZGUmQBndU9ek49cCoyL60KQ+hYbXsrEnGw6ffrV/8JvGel8cN3TT09uqaulsp897lNStBLcTU&#10;JJDIRAGfCqwi7JOQoHTKAc7qukHSmgHSAV4gZiMiVdTO0VaWV6L1ZCBtziJ9qvVs8YNsW7xQXbVZ&#10;d6mw1olNItsuVncxVU8iKFjjrwPWwJ5D0hcNjJ4g6rhpLws/xLaAUnM8QkAdqkG8b/EeUTB9P3q1&#10;VdxstBv9LRWRJJdKkR3GjScTytNLHGI3dOSeTCyqq9h8vkniD2YYZUbbzhsMGI57TzPyqWFpDnAR&#10;nf7x+9WFGkkesyFq8zMuF9XFR2uAFBwDjPLI9+/bVWQJxUgSaWhuNDV1dRb4KpDU0sKvUQxP3GHz&#10;xYn2ySCPfr5xnTvCQnbBpOIGRUe9IIquqnkZpIw6tS0yRpGkJC8Qi4BL8mDN689nrAB0RUnEiKHh&#10;O9MIKVpqMUdQjVcvkr5jVxjVZ3IKl3RTxHI5IIGMAgYGMeK0kyk4rwSdjTKrulAzUlNT11HDU13/&#10;AA9HHWQExSsoaSTjEjAjkqSMMOB0CCcAl0N8RUpQwBJ2/ehUr+0bmqXEbrsq8Uu3EEm8qO6Tyy06&#10;XljHLT0pmi86aqrJARMkJkwqKTIVYE8iCdWC0sXCFPEhBG/MExgBI2J5k4qIC4woNiVA7TgxOSTs&#10;Y2gZq0feUu46B6emgNQk0biaOUAYj5NGCQhI6KswJzxyO8+0JKEtnEVKnjFVq5XSeguL2wVkt2+x&#10;pGqKuRI3ach+CpGGbIaTyvNkKJy9Mbg8mcYleWhcLGCrboN/3xTBUUmDkCo+9eJcm37TTVFvst7v&#10;e2rzxpbbXbNpVqZ0Y8m8zk5MSphG45BznPQGit9P/ELU2paUqRkhZgemM0LtwWkghJIOxAn7FRvi&#10;/wCMY8PdkWa+Vu3quaStiSIbem8uOFWlQsn3bsrKSPLY+WnInBJwgB1K0bQ16hdKYQ4BH9w5xvw9&#10;vWouoX4tGA6pBzy/npXOW4/rX35X01ZFDR2W2wVUJSnaGKXzKXIHqWUSLyIwSOQwPx0NdHT4Lskc&#10;JWtRI9AD7RWSHiF9cgJArof6b97bq3HsN9ybqp1pZaiLlRvSIYo6ymVsionpl9MbFiwWYcQ6DBAC&#10;htYDXrS1tLoW9kZ6g7gnlPPHLME1rtMdefZ818RO3oOcfvzq8T3epl8SfPhtldRwU9tkp5LlVSJD&#10;T1UzNH5QglDsT/LaZyrIuCoBLchqlFuE2mVSomY5gc5Hyg1MKz5xISYA35VKJXTXBgKhKZYKpWaa&#10;fz2kByDzUDAYEg++AP1EfI1GUyUZBp7iqLstuazNXNRX5bpQOfJo7UwigjpkiiHGKEqvqchkyzkh&#10;hxz+nRXCi4kAt8J5nJJnr/jahR8JPxSP0/mrPBRy1UdUXu0wirlR4YpJI4hAnlhQEIUEjkwfLZ9W&#10;OyOtQpJI+GI9c/fangcHNUfxA8ZPDjYlNT026dy0VNcVDKtJSOK2tpSPSTHEkbceQUjkwGNaOw0m&#10;+vZ8holPXYfWqt+/t7b/AMi8/P6Ci7A+oXw/8Q7nDT2LdlHDcarkRbqmFoKqV27ZiJQAzkjHFC2B&#10;kjT13od9apJeaIHUZH0pWNRtn4CFgnptV7FcKOsaN7h9zVSLHiOoPksGUEZUAdnrBGT2o9u80PkK&#10;3OwqwCwMVADb1uqLrVXSnmuEcziPjSz1rS0v3CvlJY4mb0vyJBaPizZP51PDym2g3jHYTB3z/NRy&#10;kFc/eNsVVdxbkrNk+G9o3FumwGqvsWVqLbZbOHamKM7eacsTCip5Y5SNwUvns9an27P428VbWywE&#10;4gqIzMfPM7ZqO89+HYDz4zzgTWS7S+pm+RS3aep2jS1VNOxntkNraAPRh1w8LSSD1Ix4k8R+fSRj&#10;W7f8DuOpR+Hdgj8xOx7iNo2FY4eK2WVK89G+0fvV42/4/wCzK2otVPBQT7auc03JoRTSU8FLUOCr&#10;lpFjVHToceIALPx4gd6yt54a1S2DinhKRz3JH6+381f2us2NzwhpWTyp7vCw7R3TumCqrdtOjrTN&#10;5l0SiVDCzSqzLJKfU7lVx61YgMAD1odK1a/0tCvIWkifyqzy5A7D0InajvtPtr8gOg45jHPmevzp&#10;laP8R7PuibIhsXDZMRrXt1VHcc1EzyDPmUsChMAElWDFRgsyYwNLfLZ1BKtQWsecoiUhMJHqc/eK&#10;O1Q5aRapSeBOxJkn0o29bPDV7fhgdXoaZJFkkqqZPMRpSCpHBwzrxOSCWwQxBJHvQ26+FwqmTVit&#10;MgDaqesNHfnFJRLUO1IQFmIOAO0yCV7xxPp+M+xzq3Y4kEk4BqE6ArArRoN02/6W/DGk8Rru81Tc&#10;LqZqCy0MFOGlecgkDmTxjBEYYtjIUEDBOjas3tbuvwVvgJyo8o29aBy4bsGC+7z2riWmrq6+Vdfc&#10;rnOa263Kpetrq2UZeeZzydj/AHP/AG19N6dZN6fbIYbEAAD6V896xqCr19S1ff3+lOnbB6GMdd6s&#10;iazyRijB+v20G9JVq8PtlTb+vT2yGriomFPJN50oyAVA4gfuSR/oSfbWf1nVm9ItfxDonMQN81pN&#10;D01Wp3IaSYAEn2rum+PSm32ijq6pKyqtcaQTSTQsgB8pfPbPQJYnOewAQPnXy0XCpalJkAk4r6VC&#10;fgAVkgAVV9s0lWtTHQ1cNIltWMeTFDNIBlmk58Sw7celiMt23wDnViQgp4knNRfiBg1Urz4e1dzp&#10;G/w7OkVTEqyJVJN6WJOcsgz5gyCSoIHeST0NWDTyf7xiorjZWfgOaoF48E5q+tqrreLop+3gNRU2&#10;mhYwT1UcKlisfJsci2SpckAABeOdWzV/wANNJicBR2BOOQqG5a8UuLONyBuagLDDS3N7NQPWWyjt&#10;6Qx3GGlpBcKpKdWw0bySjKcnjePHrKRdgjOdP3TXlpW6mSdjsNsEAb4M8s00wvjKUHA9/wDjbv2q&#10;f8Ttobq8Td52Ha5ozH5lJUMkVbNGaaXgzlqlzGWPpyvANxBOVPXWndGftLC3cuXFZB3AyJ5Qf2pr&#10;UWri5WlpCZxgTEn1G1RW/to742dXR3ar2jYbITHPSPc7BAXqKiSaIxBm82dufEHoAZzn/pAF7ZLs&#10;HmlMsXRWJB4T8MRk8h79qrHxdpcDrtuEmIkZ399qhIWuex6aComH3NVbao3GqSuiqpY4Ko+yvJHM&#10;A5HIqyxARhnyxZvabcWqdQacdaBDZgDbIG5zke+fSo7Vz+FcQy7HmbkZwemMGtOiv9soLFLdNy7j&#10;b+DV7LUf/wAyTRvT1AJU8YoFDGJgWdPQH6HOQDjnXP3W3nXEtWzfxD/bM+5PpPLtWrC0pSVurwev&#10;8VSbxuuq2hJNTVcD2631X3MENJGpe31Crx8qsWBZUKEdP5jKnLzPUGxw1rNOZddcS4wuVCOIjcdR&#10;tB9BPtVHfuNttqS8n4TIA5Hoeo9TUFZrlXLV08lovBvtXArO5Wpli8gLEQJwkPbNGCP15AGc/nW7&#10;f0toolK+EqOVEzvyHLPasQzqzraocblIGEgREc+tWHFusO3VrKuqp46mojBoYZK5hNWOzEEFeLAL&#10;kljJyUgBs5IGot3frYvBaWwmBC8H4e5P1jnUm2sxc2hubiQSZSJ37R171GVENTermlZa8CW2qkBj&#10;koYeKRxlyv8AOdDFIqMWV2Xk36HzgldYR1PklaXzIWZkEn6DInl8q2zR81IU3yHMfYxVmte5N3Vy&#10;W257gp3i41UM1U1ziMNLUxRxYlbzI1dFKZDpxPEk95DEapnGbVK1Nt5kYjJBnG/XY/SrFLjyglSh&#10;z54kc62P7+17momktlyp7hb54A/KGVcumMq3RGRgDJB/v3qkhxv4Vgg96nSk5BpWlipN0WCqR3QU&#10;lfRNTLcZKZamJFdMGRVkwZAVbJbOD7BsgjT7Tqrd1LnNJBxQOtB9pTZ2UCM7ZriG42up27ea60Vq&#10;tHW0E7U0yH3Dqcd/16P99fTltcIumUPtmUqAI96+ZLu2XaPLYWMpMfx9KvfhB4+bi8EjfhZ/Lnhu&#10;lI6LTzQqyJVhQIZ2bIfig55VWycqfdc6yviDw2zra2nFmFIMEyR8J3Hz2rV+H9fc0dt1vh4kqEjG&#10;eLkfTrVI3HujcO+Hj/xJuO67hSNERIK+qLQIF9sQjCfGckEk9+/erew0DTtPgsNCeu5quvdf1C+T&#10;wvOGOgxTZI+gM4A6AGtCBG1Zck0qqBcAf76WmuKjgAZ+dDNJk5FeGAOtHREUbGffoaSaGhGTjrJ1&#10;4UfDO1KYCgfn/bXpryhApW3Xa4WK401xtFdPbLnSyCWCqpnKsjD4Pwyn2KnIIJBGDqJe2bOoMKtn&#10;0ylVSrC9esLhNyyYUK6D8Pfr93Daq7y/Ee2LXUAKGO4bejEbqy/9cDt7nAGYz131ri2pf9PnB8dg&#10;uexrtOneOmXPhvE8PcbV094bbv279Qvh+LnDSyz2+sWSD+cnl1dNMPRIOPYV16zxJzke+uVXlnda&#10;JdG3eHxDf3510q2umNStw8yZSdqy3cnhhctqVVVHZ6NVslKywxVEkv61OcEH3JIBJ/GMas2blDwB&#10;plbRTtVRO1LnVWqKts9FSRzzT+XC87FY2fI5AeoAtjJAyMnHxnVgC2o/GajQUiUiq54zWzam3dsX&#10;B93TUFRuiv4NQQxwGeqRwAFmhhaTiwRgSWbCkAjJ9jdaKm/uLhLVqCUCZnAjnJ71Wak5aW7JcuCA&#10;Tt68q5irrpuvxClSCpe47hFPhfKt9CRHGG6UCOFOPv137D0g662yzp+kglCgmRzVn68q5o+5faqQ&#10;FJkA8hj1Petd8I/pouV3jt923Ztm5yUb+dMKCSvjtwnixiJeKxmaNuQblyYZHHod6wms+KChamrJ&#10;wE8jw8UHrkwa2WmaAgJS4+gz6/Zrqjwc2TtTwZ2fUA2uCguldUVBmneBHq/KkfktOZATzSNcLxBI&#10;IUk5Jzrmmp6hc6o5DiyQAIHLuQO9baytWrNJ4EgffWrTb77aNxyvBRLPVkL/AMqSJo1PwQzew6Hv&#10;k9EY1mlWy0nNWyXkqGKTrbZT1q1VDLb6aVEUid6hPS4dR1gq3NSBgg/sMHT6U+XBTuM+kUBhWCK4&#10;m8f9iUPh14v1FHQUy2613Clhr6enp6YwwKTySRY+u15JnA6BbiNd58Lai7eaclT65UklMncwJB+V&#10;cy1yzbt7iGxhQmqy8lMKRY5ZeBJyufc4/HXeuo2N0kJAWquW6nZnjKkJn0q87Y8FbCLZXW3ce6Kk&#10;2O/11Pb46La0NQ0E9wp5QkoeWsRuLhiqc1KKocgkheOuA3utO8YXasfEgEyuAeEiRASdsTGTjrXa&#10;7ewQEkPL+FRiBMSN9wf2rXN6x262U8+1ooLhSXO30sM5lsUTxtlEJTypTC5ZoP1kcgxLclJwF1kr&#10;RTi1i4UoFJMfEdpPScT8uRq+eQlILQBBHT/jemfhfT3yir6ila40l9t1faBV1c9zttwFddLgOMJM&#10;71JwY2VT2qqcKE4AAsS1QtOJDiUlKkGBBTCU74Cefv3mm7QOIJSSCkiTIMk7ZnlHpR57h9haaNNm&#10;C3U0lFHJ9xZbhO8ssNWELfbIkbM7r/wxZuJfOUYHEZ02G/McP4wk8UfEOYmJnbM9BR8RQkeREjkf&#10;0++VNNubo34l2s92p7Zta0XetiElXt2WnnSuhiEhWUGpiWRRyaXzFAIZQjEpnkRLeTp7aFJ41EJ2&#10;UIgnkYMH9R3qOhd0tQVwgEjbMjrkfOrL4cC62CjvFreaggsNPPI8X8UuE1xqoygjEoZXKyNHI4Lj&#10;kSFDAcTyzqFe3LLq0Lk8R3gBI5xtgEDBjepVu2tIUk4SOpJ/XeqR4hbAffO6Pt7Ltuup7gaGSG57&#10;ntxSG21cM8Z5ffwqonkeMBcQLluIXGAdaHSL1TLPG66lQ4hCTlQIO6ScCZ3POqq+tvNXCEEYMkbG&#10;eo+Vc47h3Nap6CXblv23ZrqaCrcQ7kt1PLQSVyLHxXzIZAz45cXYdMWVl6B10+1Zu1rFz5qhxD8q&#10;oMTvEY/xWHuXrZDfleWDwndOCfWar229w33Ytwp7jYZqenr/AC3pVmnoUlL81IJSN0bi+M4ZcMP8&#10;pGM6vLu1RdNeW6SE4OPhn/HbnVHbPqtnS42M+k/frVTNYbciBVq0qpFbJiLRPgkHAyS3ZAJIOTgZ&#10;zo1NNKT/AFEz7fzRea6DKFR+lTO3NvXiqgLWuSSKN1KeuUgxN/8AnCARhgSCrD2IzgkafLHGjhSc&#10;VAVdeWqViTTGKvex3aRVo8zmcvLUhWKSkdkOZcMVJGWJIJBPf5b4eEcCBE4kcvSaktKK1h1ap7E/&#10;xVusW59zLZ4KmnmF7p6iYUsa1NPwkgbgMMxUE8ffH51NbWoIChn1FQXmUrUUzECcZ+lOqy2bguFd&#10;JLWS11FT08QJgSHm9SxdQUi4ggNxJw0gCjHZ/KXDtwB/TSST8tt/TbbNBb29svD0DnkmYnb1+mKf&#10;XDb21obtO1uoN2T20yPiq3LPTRSLFgcFWOHOXYgn3HXQBPeoNh+PPxXoTt/bxb+/8VP1AWKQBaTv&#10;zgU0ulftySjepo6ueFVU8Y3iYsQB2e/+5/11c+YkCaojbqXPDUdt6S03G8U8Fy3BQ7etk6sZLrcK&#10;aWaKJQjE5iiBcvyAVR0OTKScDVde3KmWC6ygqOMAgE5749ecbVLsrFK3w28oJGcnIH3/AM0Sg8m6&#10;ULTw1DxBSRGkygFx8Ho+kn34nOPzqxZJeRxKEGq67QlhfCDIoonqI/0yFlHwTpwJqJIO9Ctxlz6s&#10;Y/Y6UgGk8s/20dK+OQEFuLf117ApstKoxqOa4D8h/XRUIBG9aN4FVsj7ukium4K23bZprdU/cqdw&#10;y0MMQZGCsqCZPYs5IUEeo5Hedc98UssMMB5tsF9SkweGSc+hG3Wui+Fnrh13yXHD5KUmcwBO31mn&#10;W190UtFRTXSxbkhsVrp6WeGpt1v3pHb6ypnCinSshgaNfTxLcEPrZXXOB+rL3rdzdOobftwVkiD5&#10;aiAPzQTO889t61dsq3YaU428QjMjjAM7SBGB23rGNv7UqdzyigzabPSt2tZuGsFDCWJ6UyPkFzk5&#10;/wD0skDXQbpz8GzxrbUQOSUk/IVjrYKunShtYnqTFTN88MotuWk1M+59pXCQVAoxa7BeRW1bHLBi&#10;ojXiFULyLEheJXBJ61AtdTTdveUhlYxMqTA7Z+zU9+xXbt+atxJ5QDJp7Ju/cdTPaDer7f5JLNbx&#10;bbO0Fa1OaOlU/wDKi8sLhe+z7nAyTgYlJ0uzbCklsfEZOJk9czmoatRulKTwriMbxj/NWK8fUD4k&#10;7nv8NSPEW6W5qekjpKamtDNSU0caDpeOWyxPZcksfzqtt/C2ltJ8vywqTOc/X7FSnvEd6r4yopgc&#10;qnNoeNniPs2tpp38Ub09Ij8pKW5yfxOndPfi0UjAnkfSSjKRyySACdev/CumLYVDAn/1wR3pNO8R&#10;XinkpLmD1zXVlF4k72tVmrqK/wBlpdz3i5wrJA+3albZ9qJMeZA4mkkyULBkdCQSMYx3rhT1nZFw&#10;FlZSOfFJ9Ij6jlXWGbh4JPmAKPaBHzqGg8fLTX7kr7Hu15NpXa3Ks0Fvv97poqarhmAKSgoFDzhV&#10;cMGHFTjGT3pw6E95CX7Y+YlXNIMpI5ek7U2nUG/M8t34COpGe9Jbk+pjw4t1whni3hZbgkbwUU9P&#10;ReZNLGrsXedZo0PmKnEBlXIy2TgnRs+G9ReRAYUOe28bChXq1oyqVOjp6d6in+qXwlrd6zXV7nXL&#10;LHMgp62K01TISIjEZFPEARskjnsBg2eh0TI/7T1lNuUttYOSJHr86jnXNNLkqcp8/jp4e3egM1vv&#10;X8PpaW4UhNQbg1JDI8QZoYwiEmWNk9ZCqFwQXwetQzo9+yrhW0SVA8p3OeW4PP5VLF9auCUrGO8V&#10;DX7xnu3iJQhNgVlnuUFX9zSxU9uvUCXR6hVVlVIKrimBGjvyQHpsr6hjTzGj/hnIvUlKhBylXDGx&#10;ynnMfvQOXvnCbchU4gETPv8AfSvbk8Zj4cJTVu6qiOx1lyxTDbVJc4bn5ZCBQEJV2jUIyFzlObOA&#10;qEhiXLfRTccTdqCQj+4giRk9pJMxjlk7CgVqCbeC+YKoETPy/erlbN40dyvlw2alVNTVlDGIaelY&#10;PURUISYQ/dxhEzGDJxMXLiGLqB3nNa7ZPNMpuSniSefWRPD3gb1LS+hay1z/AEzE1n+895Xvw+2n&#10;cNv7KtFfeLhaBxuyUTzVttsVKyyuWWZmDCUswkEEvmFfUCMDjq203T29SfFzeKCUq/LOFLIgZHQj&#10;HFj1qBc3K7VBaYTJG/MJ7+vaswrvqMslX4wbYuX+KZ7rZrfazFUT19II7d9y0I5uIUjeQmQllZii&#10;Mv8AlIX062LGhPtWDqQ1CiqcElUTtJIAA6TB5iaonNUaVdIUV/DEZGJ6xzJ9Mcqtld4Z+GvjRu+j&#10;u+3d0RT3GjNPPW0FmipzTYVw2SCgY5YohlYH0jtSehVuanqemWqmXmzwqkAqJn59Pr3qaLKyvXg4&#10;0vIOeGI/5+4q+eJfh7uPxGp7wLhuaeyfxdHpJ6cUcbtKvmq6wJOw8yKFuUqmMkKML8NrM6ddNacU&#10;L8gLKcjJA2gyOZ2zvVxdsru0KR5nCFdI69eVZrZNiDwS2vcbHV7x23s2O51Qagu1c9VHX1xVkfk6&#10;rKI4FjA4KwXDq5BPXWqXcjVXEXCWFLIGUgApHoYkzuehqkQwbFBaU4BJ3Myf2EelW6Dxd2/ZLXUX&#10;q7eJtoe6eeMU+2rk9z82FicAUxQSFmyS3JvQFA9zg1w0m5fcDFtbK/8AyEGfWeXUVJVfstILjrwA&#10;HQzWd72+outr7dU0OxLbU2eWZoKgbgrIVgqfPDFpX8oljjiRGMnv1N+NbHTfBjiyld9EZ+GT7ZEe&#10;tZS/8WW7aSi0knGYgd96pFx8YPFq604hq/ECogjMTQMlJTwQBkbGQ3CMZIwMH3HwR761TPg3SW1c&#10;QaH1P6msy74uvVCAT9P4rN12ais0hqSzsxZmB9TH5JPuT++tWnTmgAKzitZeUZintBsq33yO5U9Z&#10;uWx2F6aikqqaO+vOgrZVz/IhaJGAlOBjkVGSBnVBqx/AhHA2pYUQPhgx6zyrUaQ6b4LKlBJSOc59&#10;O9fQTwi31Y/Evw829PYr+15NJR09BOK84q6epSEFvP6HrZgfX7NxGMdk/PupWT9tdLDyOGSSI2In&#10;l2rr1tcNOtJLap2BneY51J/xu13u2TWK9TwUFdNHxp3NSIpZmJIEUagglxggdkkn86pXW1IIcRJj&#10;O0x69qnoUlUpViou+mw+F+2IJKp6jZ1gsqmGFp7jGfOyxIDSkPIeTcgVHZBPIZxpGhcag8eBPGtR&#10;BwIj9hXllu3RLh4UjGTWRGfwriq6267frJr1bzU4mkj+4+3jmmHKPmCnCNMMz5Y4IVm6VDrpbera&#10;+y2LdfwGOg4sYPMknrisa5pWk3LvnAcWepiT2rS7na9v2+htzXjZ9JuaoNb94K21RUyJTKJoBH5s&#10;khjWRmMilEChWX84OsmNY1G4C2jdKSIiFE53nEGP2MTV8NNs2ClYYTxTuB++J+VO7tslYtkfZUUF&#10;vpJKXkaWmuSO9RC/UhExjKM7cW4LwYjjx9TE6p0XEO8Thwd4gY9/nVoWxwRtB5/Yo+0Y7G1Tcqq2&#10;22rgeOuMFRDeLZNTsciNpSiyMXK8QWDknBIBLY0Nw66jhQ4oGRPwkHnzilZQ2ZKBEGM/tVouL1UM&#10;UppKqir6gFniad442hHSopQf5lAPZAzy69tQELQFDjB71JUkkQmnHhb4eVlz3RTVt7tkNREsiiVx&#10;KhQyAds2MFowDk59yP21ZPXKCiGTUJDCgqXBiuEvHzxcuHjx4n1VeS0O27RLLQ2K3MeoYEYoZmA6&#10;8yTjzYj2BCjoa+ivCmgo0u2DpEuLAJJ3zn5Dp71xTxNrJunSyk/Anp986q0XGGNUQe3uT863yziu&#10;bGVqJNDnHfzpqeteihHqHsf7aUmi4YzW8/SlZ4DuC5X6ermpLjbTT/w1ECv5sjMWkzGwyy+WjRhh&#10;jDS4BzrkH/UC9LbLNomCFST2jaPczG9dZ8DWZKnblciIA78z61vtZEtdd6+KIi41ldJ9zU/8Q3CN&#10;FZe0lUMM9EGNwTkZOBjXGknhSCce0/frXW1Y2NPpqa5NKLnVVUdItLIwhpFjSPmC4VebNn9SgsMN&#10;gBxx9WvJJT8KQT3pDBEzUXuepfaYpJLXYXuvmTSeZ/DlTz6UshZp4vMHHHIAlWZCQfTyOQJrJLql&#10;Baojrse3b1imlgJA4Ez98qYWUWuG7Ulyq7Sr3sRuEdKUfcpCCwZOaZIDHzGx0CMZ9sEF3CyC2k/D&#10;9J6+1eDaQeIjNRduske3rbXG5VVXc0qa2a4yRVIYOzNKPLVF7VY0GB5SrhSSTyIGpKrg3CgAAIEY&#10;+9zzPOm0N+WCSZnP3/FSt53GZZYbi1FJUCjqTWxVFXWmmNNI0Xa88FijBmQJhkIyGAIGHGmSJTOC&#10;IOJn+PXekUsbxtSku9rveLWKertNveq4c6mKpf7inliePLCJmT0qQVHvyUe4IGn027bLhUFE/Smy&#10;4VCCN+uf1qr09llr7dXWW4XJKmfyBRQ3FLf9nDG2fR5bElSUBY5RsZfvDdC7b1B60KSwTwHdJOD1&#10;n1qsctGrj/zAcf8AuAyOlVa73DeFLHXWu22t6ijSeWERXSqWWsqlcFPOp5ZnYIfhUdXyJD313NtB&#10;beZ5q1hBMbSBvsY/UUy/5wQUoTxDvue4qkeCtuvV4v09FuSy3OusdEiRQNc1Ap6Sqj58QIWBklJE&#10;h9ZZRyIZlJwRO1l1hlPFYucKlEzHMHoeXWPaomnNvOwLxEgDE9e4396uF38ALBcNw3e9efV0cN2l&#10;HmxUtYVko4pF8udFHl4KlgrKw9vUp9smgGuXaWUNEg8HXMkHBydxzq2/05jzFOARP6HcbbVY7N4H&#10;7Xst2D2vb9HUQTQLA8cj1ErtG2VlYeYWViAVKhR7ls++o9xr98+2ULc3MmIG22Rn1o29LtmlhSEb&#10;CBMnB3xtS968JX3BQ1FiknjpIPPEc4/hUUrpj0YKYOWUekdDGTke2I1teqZUHTkjuafWwlY8uYqe&#10;tnhRfdv2qxUM15mmordRmP7eqI4SuBwj5lffioOBg4ODnrGmHrltxxTgTBOfSnktFASniwKnrP4R&#10;Xbcd8tl9paR3raPnAKmnq/LpyjqVZeJOGTv9Ixg4P9YpuwhJanBoi1xqCxyqZqdv3xamnqaYzV9H&#10;LOEnWo/+ypA6jYZyQQeKt7HOT7aaStJBB+n7/vTqkq5Vzx9bFkp7RvnazpWwVFZVWbzZqeCNFaBR&#10;IfL5sv6yVz6mJOF99dq8CPOO2byFzAUIyY2yO3tXG/HDKEXDLg3KTOO+CevvWI7P3dW7LvX8SoI6&#10;eWRqaejkiq0LRyQyoUkU8SGBIPupB/fW81GxTqLHkqWU5BkbyDI9p5VidNv1aY95yUhWCCDtBEGo&#10;oInMmOMQx5JWNGZgg+FBYknH5Pf51Yo4kgBRk8z1PWOtVaylaiUiB03gdJ7UuvQ707NR1UcEHGOh&#10;pRTYjnSwbJPEt/bSRThI5UAGc4Az/pr0xRIHEaEqVJ+RjQTNIpopzQAnIweu9GKEYowP5B/Y69QH&#10;4jmiu6qME/vnOiFejFWbZfidePD/AO4Ww022VqaoASVt3ti19SACSFj8x+MY77Cr6seo6zuqaUrU&#10;lo431JSnkk8IPrH5vuK12kasnTGlBtlKlnmc/Q7e29Gsfin4i7csFTYNubuuVjs00zzGmoY4gYmb&#10;PJYXZC0SnJ9KkDvPvnMW98M6Xfvi4uESuAJJ3jaRzPyqVaeJNTs2izbqHDJIEbTnHarbs/6o9+7J&#10;2fU2OvtS7uqRlKS73GpdJY4uvRIkcZ54IOHBDHOCehrM3fgNh+447VwNo5iJ/wAVp7XxottjhuG+&#10;JfWYFVm5+MHiXuK90V1O447HHb4pI6S2U1AsdDCjtykDxSc/NLEZLuSfT0V1oLfwXprDJbUSqdzz&#10;9v4qme8ZXq3JQkAD5VdfB7Zlm3peJazfe29wbqu12led9xLxqrTXDiQEk8r/AJfHHz6FPWF+cfrt&#10;0vSf/j6Y8lLaREDC55nNbHRmBqQ8/UWlKWTOfyxyiK6esmy7jaKepgtu4vLojDHDTUtLABGijoJx&#10;B66wOj3xHsck8jfcLhlzJ6mujtJ4RCMDtTWuivlSYqSpkW4POw5wgZYyKWAYSE5Zc46wMEAZxnTa&#10;QiJinCTIFOKeGWrtVOt2oKSWoUiKeCZgfLIGQg4ddgA8v/c6jr/MeE08nb4hUUtTb9tGe5WqWst8&#10;kZKsACocZyA6EElfwB74GD7aApWTCjQ/CkyKmafxBrLrWyU9fQcqbPmQPb5JCWxxwHQgFPc9ZbsD&#10;399H5Hw8U5rwckkEVXdyUuxK+8ybp3VtiCG41UH8JesuMcj+dGc/y2CnHfuCOx2dWNvc3zTflWzh&#10;SAeLEDPXvUdxph1XG6gE7e1Q1R4F+GM1FLB/huCngllDs1LUyu44g8Qrs3JF9RyoIz1nOBqwZ8Qa&#10;slYWHiSOsR7jn61DXpli4gpW2M1QJL7NR7p3FT2603Dc13PmM9dVVFNDSN5irzMi5DwKygsRGrIX&#10;HIDvJM2wdbbU4sITgRmcbdlRtnMYpsOBpxQSmT9PvsOdTVbeqbbt3u1bRbgNveiaJZLdfp5KOhtr&#10;yQKQTEW8tXMMaIsPaglwMZOq/wApS0JQpEgzBSASqCee8Tuekb0+lxKVFYVHrgCoPxM8eNmWSCOO&#10;mvsV2vXkr58lgIqHjk8kKvkyoyhF58iVd1H+wNhpeiX1wqVNlKf/AGx6yDnbtUW81C3bEpXJ7Gax&#10;+1+L9Lb7SjUu+b1a73M0jy/xHbqT0kXmSl3ZBBIMvkKWkdWJDsAPfOte0RZMOMAp6BUE4jny7YFU&#10;bd+gI+FzhPcT9P1Nb74c3q3XraFHFtnfNBua9UiGuqI46LuQ+b5mJY24yrznc+vjzUFQvueWJ1Gy&#10;U28TcMlI2HbECCOg5VpLV8ONQ2sE/fKq34nN4mQQ2W3bRu9zorpIkcNej0VLTVMwcAGT7gqeEYAj&#10;RkQhMAcySwGpmk/6SXHDft/CJIMkj0gb9ic71Dv/AMcEp/Bq+Lny9/5qpbtt3jpujbNJb77FU0sd&#10;jmHCskrmoqmscsSsieSI0lCIqpyJOAQR6jrTWTvhyzuPMacCkrG3DIEciSCRnMe1VN03qz7HAtMK&#10;Sd5ifTkazv8A8MtwUm4Vjl8PL7SQUqJ96bfVfcvMrDuZZnXy42d+ZLEsoHX+XJ1res2iGlON3CJ/&#10;tBx9JnaqFzTnXFpDjSv/AG5/4rbNm/TXtq9UNta/2K80d5qLqKujp669KKiupEhVivlQ5UrzEq+n&#10;D4yeS/p1gdR8V3iXFBpaeGIwk4M8ifbt2rT2Og2oSCtJmcZ3HcVn3ib9OVzHiaKvw9prXV2Wshjq&#10;aRbZWUkDwy5YvBFFJKxkMaqrlgBgE9dautG8T2/4PydScIWMEwTgbEwMTsBVTqWiO/iOOyQOE7DA&#10;9YzWc1Xgtvenno7VJtm7JT3CNkoxGvKmq0XoyCbkUKD5ZmGNbVOu6cWlOeeITv1+W/0rLr0u8LgQ&#10;GiSdjyPvtWk+A/gbePD3dL3DdFotlOaRoqxFrpmmreAVmBhWGTyyGGeRfkQYgAo99YrXNcYdZDdi&#10;6rODAge85n0itZpmkuMr4rtse+/tGPnWgWHwboL9u4XWGx0VHb6aILHaaeqmhpq1gX4SvGXJ5cRE&#10;+VYeosrr6dVCfEt8wyGA4Sonc5Ijl0jEZqyVoto+5xqaGBtsD3P+Kqm8PDbf1u3LXUtotNtq7aZ/&#10;/wAnolwiNRUwkKCwEjhnKtnmxCgdHHetnY+MLVVuj8UqFx8RgwD7deXyrH3Xhd0Ok24+HkJH71Va&#10;/ZniJXVdVa02JX1DwxTymWeE08LLEoaTjMx8t+iMYOGz1nWkHiDTwgOF4QYHeTtjf+OdUZ0G9Ky2&#10;GyCJ9Mb52rNpzUV9S9Qtug6Ty8GRZQPcMp74sM/v/TV0F8WYqlS0WUxNRt0pof4jEot8VvpFjWMx&#10;QVSsvEHtixyV/wBj8e2gVAGcCjSVKMTmr/tTYk9TtW7VddPFT2miplvD1dydaOERuB5aqyglhLjC&#10;FVbOMD4Oq5esWtupLfmcSlK4YGTPcDpzqyGkP3CSoohKRMnaOXzqsz01tus0X8Jqo4Ay5lgqKpWk&#10;jOB8YBHZ9iPjOrsOYzWeUwUqI4TVevwltVdJSwz01VIreWTCS8YbBIDMBgEgE4znAJxppx7hISN+&#10;lSUW0jiWMdatW3Nk0m87/bqC0VtyjSqnp6VprhZ5H4SSKxds03mL5alQAWKswbPFQCdUlxqhsWVO&#10;XaNgThQyBtEwcj2q6a0gXa0ptnMGNwcTvMTtWhWv6YKgbkmtV83pZbfSxJyNZbIJavhJ1iN0fyyp&#10;x8no4wPzrKXXj20abHlsqKiYgwB88/pV6x4NfU4Qt0AdRn+Khrt4dWfwpQzb/wBvXzcEcziOhntw&#10;pWondZOQIl8zmmUGGV1z2wBBwdTkeIF6xCNMcSI3Bni2HKIweY6UKdBb00cd4kkHAiAPY9+hrQPE&#10;bwl8Povppo967C++lqmT7qSuutYsjxgcVnSfyxwjmTmURCVGS4HNimqGy8R6mnWVW16QE7ABMehE&#10;5g9f0q3utA09WnJetgTzknfqDHTp+tYf4UXTxIXeVNTbIu1TSXqZSsdRT1sEWFwGKtLN6UBwowcc&#10;jgd+2tXqb9q5bk6hlAPf9sk+m1UthaXDDsWmFH0/f96Ne/GbfdzslVsy77kqYKSKqnSuikiiWeaT&#10;zMvHPUIOUiI6HioPEEkjOdN2um2CHhdM4JiMmNtwDtgwaG9vrwtlhzrnafSeYqqSVs/F2avknhHr&#10;bz5iw69ycnrWhKsxNUaUFZmKvlj8Ft8zbijscuwrjFXyBJVS5N9miI3IqzSMQqqSpAOffA+RmlPi&#10;LTmEFzzQRnYyZHKN6sFaDevK4Qkj1EVr/gt4K365SVl3raOp24yV81mNvltkFc1UYwPPDCZGWMK3&#10;l4fi2SBxPtnLeJvEtutgWzSScBXEFFMdNoJkcsRzq/0Pw+th03DquoiAfUidiDt1q571ul+2Vs66&#10;S3HfdZJabfItMldBs6lkrKiV24xxwvI0UTMpdgXCkqobsEYODsWrbUrtDaWJUYxxkDG5OCc7jNbG&#10;5cftLdS1uwBP9o9q5qu24LhuqWOt3Hd5blwBMcclNGqQhgqlFCL0voB4g8QxZh2Sddz0zTLOwT/R&#10;mDvnfnPzrkWoane3Sv6kevako6SldWelMcqr7BH4n27yMa0aAnkKzy3FgGTTWquU0K8FHlrjAC/j&#10;+upJ6Cq4HzDJqImo4apy0sSOfyUB/wDnemyAdxTwcUnY0lPbaab/AJlNDMCvE84lOQDnHfxnvGhK&#10;UncUaXlJMgn50rQ26jpy3lUsMBfGTEgQnH5x7+50CUpT+URTbjziolRMdaCe0yUsM4oJZaVJ+HnC&#10;GZ0EvFgy8+LDkQwDDPsQCMEairsrZwAFAxMY61OZ1O4STKznfP71dvDPa1dt6Cl8Qajctv21SJWO&#10;YJrkweW4Sx/rkELkLUgSHgSxzzBIIIJGU1ddkQdN8krVw/244Z/9ht1itjpabxX/AM8uhKJMk54v&#10;Y4IH67VB+JVyTfm65q63RzUtjhRY7dSzxqjxqyq0rlUwEZ5ebFMtxzjJ7Jn6NpSrS2AfPxnf9hnt&#10;Vfq2stv3B8n8o+5+dWLws3Rb/CtBcbZtGS67w4yp/Fbrd3ho4EYgKqUsK5kwORzI/wCoggdDUHVd&#10;DuNUWWVuhLOMASon1O3oPepdh4gt7FAWGypzucD2/mpyr8cN9vuOC80NyobLNT001FTxUtFHULFF&#10;LIJJELVAcuC4B9WcYAHQGo7Xg3TQ15T0ryDvGQIG1A/4xvlOcTKAnlzNU25QTbivdXfL5W1F6vVa&#10;5kqbhXSGWaUn/qY/HtgAADAwBjWstbS2sEBm2bCUjoKy93e3N6S4+sk0aOlp4+xGhwc/pGf31PKi&#10;arsRHKlZOoOCjr8A+2kp4AcMCmEsJ7z75zp9KhFQlyKRaIj/AC40XFTQNTm0PDyv8R7ktltlva41&#10;jq0kcSlc8VxyI5EBioYHjnJzgdnVZqV9bWNsX7tQCdvc7DnVvpdrdXtylu0yrc+g3PtXce1tjS+G&#10;uxtnbTyGnp6L7c1kcYhSvccmZiQOQYqcDmSQMYJznXzHqGpJvH3HhzMx0nlX0bbWirdtLfT696U3&#10;ja4LBtOpeo2xcblTtMJa6CjMNS8PkwvKalPOePy40KjvIOQMBiQNU1uh26f4EOBJ2EzmeWJn5VPc&#10;UhpuSmfveuaN9/UvWT2qisO0Zq6601K071N43fbIJ5pJGZTDNTI5YRFF5j1r+MKMnXTtJ8JFRVcX&#10;fwnEJQTHcE9+1Y+/19KIat8jmVCtM+mbxlsniNVR2KtslHSbyoaQTSTx0gZK5YY2SSpHBFWE4kCt&#10;EpXPNsHDY1lfEmh3OnkvpcKmVGInIBMxvJ2me1W2kaizdwhSYcA6bxzHTfb61caCe52/YaXO/VUX&#10;36VbpcN01lJJAkMkXJo6mTngiJFyhXv2XAYYc5vyQu5KWknh5JneYkepOf4q4C1Ia+MieZyI7n9K&#10;y7wK3PV0O0901tfa7VJWQ3inqrE9vtyRUFzUiRVq5nwD5fNEkLDgwwcLlgp0mtssJea4FKjhPFJk&#10;piPhH1A5d6rtPdd8tRI5/DA371slgqLzVSwAssPGoanmFWoBRCiSSoHlcl0LMw55xhBhR3nBrWnj&#10;KW9o/fn0PatEgqCRxGnM2zZaKgDvdo7JfFLlBSIJScr5YXm4OcohIyGI5HHQA1LS8gg8Qkd6aKMz&#10;tWf/AFOeK0mx9iVFitXn0Fz3TQyUMLxTDl9tnjNUSd8icKyoVx6mBbrrWq8JaIrVNQ8xwQ2ggq79&#10;B09e1Z3xHqqdNsVf7iMVxpTUK2ikjgEYQ8FDDHageyjX1gAEJgV81OOF5ZJo3P5+PbTRNNcNGD/n&#10;OgpIzVn2Ps9953mC3rWR0Xmyxx82HJ25Ng8Uz8DJLHCqBknWf1nV29HY81aSomY6e59eW55Vo9H0&#10;dzV3eBKgEgiesdh+/wA67MsNHQ27b1rtVJ5b2ugpY46aWdyVSFXLw/z+Klgc8iw9ALDrJAPzPe3b&#10;19cOXD5+JZJMYzzxy6da+hbW1bs7dFu1+VIAH+adUdgpja7eJbVHDGC8lXTeWWIwC5Vm5DLc/wBT&#10;EEOoA+O4gX/UOfSpRQI2plb7Fa6a5SS0lDaDSRiMRtCxdo+Q79HtHGQiYTGCUyB86t1FS0hM5qMA&#10;AaUlvcP2k1wpZaO4QLK6LO87OGAOWiHDJVl9ZBZSo+RjGo6rdUhJxP69aNLmJFJXbdls21daGgro&#10;mSsr+CkpLmKFDhuUk5wR6TyAC5f1AA8chlFstxKlo2T15+go1vBJCTuaYWfdFO91uLy7mDVFPVRh&#10;lWiaJc4XKdLjGeZ7wzjLYIXJeLR4UlKYkff3ypkLBJ4jXrxvuz7WsFbVUVNbrjK8gp4LZXXBKOCV&#10;y3IqHkUgMwLgYwGwAcdZtbdhxakpVI6kCYHWo63AASM0MdJYt0TRRX3aENJUbdjV6SouRWfyoyPM&#10;aWmnQBuamIIyFRgBW9nBJeYu3Eoc+FX3kd+XWghLp+JORSdfSVFLNcbhRrULUvKJxiCLmU44jQYA&#10;zxJb1N3gnJ6GgDqSkCMbU55cyRSdusNFfIzV1clTTVxKscUyJBKR0P8AMSCOxkEe+R+NRnnlD4QB&#10;FOttA5NXH/w4pdu2SS8SVhpoAgleulfCQKoOGaRsBVHy2QP3x1qGl9a1BAGT9akKbSBMxFZL4nfU&#10;54e22y1NBtS51e9r1CqRwoIGNE74wxab0qV77Klm7wB7nW00zw3qV8oF5HAnqd/l/NZfUdfsLJMc&#10;fEroKoNT9bfihcbTQ0q2jaltelx5cyQTVCLjHErEzBQQox7no/ka1bPgK1QuXHlEdMfrWQf8cq4Y&#10;aaE95pCwfVvvi00zC42rbO5Khpmmkqp6R6Ook5OHKM0LYIyB/lycDkWxnUy58EWjg/8AjuKT8jUS&#10;38cvoP8AXaBHYkVJXr62fEy719VU0FHtywQ1AKrTR08tV5IPvhzIoJbABHEDrr31HY8CWvCC86on&#10;5Ub3jp7jJZaEcpJquVH1Q+LE8Rii3atvhaV5WioLZTwqWbOfcMcdnGe/3/NwnwXpKcqSVepNVKvG&#10;upqBA4RPaqbdt/brv93ku9fue7yXWSBKV6unqTSu0SfoQiDy1IH9NXNvoGnWzXkoZBT3z9TVLceI&#10;9Tfd80vEGIxgVCVck9wrJ6usqaitq6h+c1TVTNLLI3sCzsSTgdD8au7e2ZtG/LYSEp6CqW5vH7tf&#10;mPqKj3pEAD51MFQ6MCV+cD/vr1epRZB/f8jRAUBFHDkj+/vo69w0Jc8jjJx868aQppRJuOcgdjHe&#10;m6eaPDvRzN6QrZAzn2614CnC4NjRWYEddY/GjIqOqOVe76A7P9NImmoipzZW7Y9jbot97ey26/NS&#10;yh0pLoZDEW/6uKEFmX3AORke2dVGr2j97aLYYdLZI3H6Ty9au9Gu7eyu0PXLfGAefLvHOu+tt2/Z&#10;0Wy6u8f4WtMtmu1I9dOlXbIoUKyDisEbcFk9RJCj9X5OdfMrupaq1ccJfVKTH5if3r6XbsbFxufK&#10;TCh/tH8VgUuw4I0Vn2ZTU8TKJM0qywMCMZ6BClcMM+n4B9+9aRrxRqbKoNxI/wDYA/5+tUznh7Tn&#10;P/2IHpI/TFMv/D2Pc9bFTzT3C2U0KktS00oiSQDojzeBK/JOSP66uf8AvK/COFKUk9YP6TFVy/C1&#10;go/EVQOU1b5vFfwr2JbEtsdba0rmUNPHaqKS7I/xiR0DAv0Dhm+CcfmuFp4g1o+ceNQ7nhEdhj9K&#10;k/i9E0ceUShB9JP6GqduD6qLHbImpds2Ge5rG4aI1dJFaqRc55eiMmUns5wEySckjVnZ+B719ziu&#10;1BA9eJX8frVRe+NdPt0RaJKz6cKfr+1Z5WfUt4nVtwFVBuOK2R59NDQW2BKUDOcFHVmYe4yXzj5G&#10;twnwTpCWuBaSpXUnPyGKxS/GuqKd40cKU9I/erLa/q533a677ie37euEPoCQw08tG0WDklJBI/Z7&#10;/UCMn51TP+AbRxHCy6pJ7wRVuz47uEqBeaBHYkVuOz/qT2H4uNFSRw1e2N7PGyU1orf/AO8cAnEc&#10;iDjJj3wCG69hrlup+Gr/AElyXUygf3Db36V07TtfsdVb/oqhXSrDebBeYrDwZFh5xlpUkXy2f2/I&#10;79vz1jVGgErOKuSZTVbhsVWtQkkbVFTUp/Mjkkn5BT1kB2OR8/sM41N8uRtUbjij7m3perHABUU6&#10;zwTZwoGU5f8ASz95xkZPz++NCGDyoi51qO2tdKi7brmtjhKKg4NMtZWsBTy+3FSuObSEEnGPSF7x&#10;kaB5CWW/MSfahCitfDFck1P1Cbyq3qzYorTtgVPp82hpRUVRXOByqJuTEhVVf0joe3trsSPCTEAO&#10;qK47wPlXPnfEC88A4R8/rVPutTdt0y0tVu3cdduJ6SPyqb+JVbTmFTklV5HCjJJJAzk++tJa6OxZ&#10;A8CQmegj9KontWVckQSSOuahbndYERY6C3wPD7eZGSXP++OtS1NhJhAFA26VpJWTNOLfBVmSGert&#10;kcceMhJTlj+Mqv8A6nUlq3BMqFQH9QABQk5qet24KrZ1xkrrDVTWS4uvltUW9yh4HBII9iOh0c4I&#10;B9+9OXWlWd+35dy3xCq5nWL61c4mV5+dMbxf75ej97cr7eK9zI5Uy1smFMgAcqA3FQQqg4GMAfga&#10;hNaFp1uOFtkfKp3+uX7sqcczTiz+Je9dqVKvaN67gpAqqnA3CSROIIPHjIWGOhkDGQMe2mrjw1pN&#10;wP6jCfYR+lKz4g1Bkyl0/r+tXe5/Vj4pVt3luFLeqOzO8qymntduSKEkKVGQ3I4IJyARkk6z7fgT&#10;Skp4Vyr1NXCvF14TISkH51oO2vrj3AtCkW9NtRbh8uZahKuxV38LlYq3phlUqyvF7ZGfVgAg96o7&#10;v/p8mJsnYB5Kz9atbbxqkkC5bz1EVbbp9X/hVuPaaUlds/crTOS0tvpol4x5QqUM3mqpjIJXC4BU&#10;kYGcChb8Dau07CSmOvF+g+81eL8V6apuVEjtFVub6qYrq7RWnw1aaGQHzFvV/wDLhjGcqEjgUkd5&#10;6JPvjVwz4BuQeJx4D0zmqlzxpZk8LaCaabg+py+Mxni2VYLaZcK4arq6pA3XEqo8tVAAwc5/rqcj&#10;wOhOHXz8hTZ8VcWW28dzWmeFnirefGTZvn11j/hi0VfDTmanWVaaQMZHkkj5eohOILhSR/MHedYr&#10;VtNRpr/loXxSJ7itXY3qr1rzCmKsu76XZ9msNXX7guFVFtykaOY1fFjlfOAyoVDISSVBx6cDv41n&#10;WkLdcCLcSs7fZq0WpCEcTphP30rNd0+K9h8RJqLYFI+5bVUhKspf7fRzU8UdOYHRi1PKFLxvHlZC&#10;yBFDs3IYzrQWWnP2SPx7yUEAj4SQTvIgjmDmJkmqq4um7n/4yCoHkQDt6H64xXOF92dV7fuotJqZ&#10;adS4SFYqGaoZIh6eRZIkQoFXzCR2IyCRy9Oun2+spdZLqYjrIHfEmew71irjSihzhP6H+Pc1pHhF&#10;9MlUs9q3PuD726JMvm0NhscamrqmJlVSVmlhJ/5aSBVz6XUt0HGslrHiwK4rS0ISTgqUTAGJA4Qe&#10;sSe8Vb2Gg+UU3DwnmEjc79fvrW47b3lYPE61Vtdt7b0r/wAZp47JcaerSZjKBCzvTpCVCDyVMiSO&#10;hQRv5Y5nkusY63d6UsJdVlJKhEcz884IByRWoStm9QSkYOPkOX71V/4bsSOgWxWew0e8tu08ytVN&#10;UQGs+wTy8tDT1UBAVmKB2MztnBGdPK1G/K/xDjpbWoYgxPeDv7CgTa2vCGko4kjrnlyI/epG4bfs&#10;ni9saHbD262bBuVirYq+F7LR09ZTeXHkyy544JKOBggDJxhge/W+pvWNyXyouhYIMkp3/TPQ9687&#10;YtXbQaSkNlJkQARitNtuzLjFTVcdRfP8UT14jm++FMtrSpgaMYL/AG3BCCgEfqHLC4J6GKh6841/&#10;CjhAxElUe5qehkpB4lTPaJ+UUW37KvK3WnmqobbTwVTMsCQlYz0QxC4DYOSx5MfyPjUI8PBIz9af&#10;EzwmKkb6+zrXaq20boW2UVFXq8dZJdahUp6lxnlxMzZLrhQSo6fjjUdk3YeS9Zg8SdinMfKnnAxw&#10;FFxEK6xmoTZUdqtuzapNsvS3HbMcpo6ivo6xJ45o88TFO/HJB9mYp31++Hrs3anw4/IXM5Ee4mmm&#10;Qylopagj73qpb88Baeaua5WbcbbIpL3RtTGhpqOCFYKZkASKn8tCvHpsnAdldhyAwBcWetOoQG7h&#10;sucOZUTv1I3+WKiPWCSSppfDOIAxFPNtfT7suLbFgvlft+mud6SF81W5KiapSocxuscbxupCoHbA&#10;XgOH7kaN/X78lTLCyhJP9sDbmDvPvnahGmWpSFuJ4jHPPtTzZ308+H1jrlvcWx7fT3amjz9obkaq&#10;CnnX1E8yWXmeIwwB4g5wCcCPc69qb6Pw7lwSk84AJHeB86RjSrFpXmpaAV6zULuSo8Qqbcs01LBV&#10;VBuoWajaK6pFb6WNVM0sZhkjI5Pjj5nmcD1nGBhbb8GWQFQCnfBJM9DPvEUTvn+ZIG/fFIP4qUF2&#10;pL1epzBRLZwIrp5VO8beaZCpkE0i4mSTBVViIYiB8MAy6mOWLnGhkZKtv1jGRHOdpphFygpUrpv+&#10;m55HkB0rNPE3wvo987poKi2V9XapoqKGOOm3BDW/byyEeuVGct9vIy4JiYDlheJOc60+iasjTmCl&#10;5sHJlSYn0IH5o6iY51S6jYrulAsqI7GY/wAVQ7B4bQ7m2VW36C+0tqe2yyR3OnvPGEREFeLKULOF&#10;IYZZ0XsgKW7xu3tcbtLgMrQVBQBSU5kET8+wrGjR13bXmIWAQSCDy9P5pzR+DF5gDTwXLbdRCWCe&#10;bT3mN4m5NxA54wDn/T59jqQnxRpzX/kKgd4KTNQHPDV8ueAJPuKSvPgZvUtXMljMqW+E1FVLFWUz&#10;RRRBgpcuJMYBPf4AJx1q3b8R6UtKVecPi23nOen61UHw7qba1Dydu4j9az6vt9bZas0tfR1FDPxD&#10;+XUxNGWU+zAMBlT8EdHV20+1cp8xlQUOxn7NUz9s6wrgdSUnvTXl6vjTsVHiKcxBSgJHL+mhimDM&#10;xTuHhnAA9vbOmyKUb08raya6VcdXXyyV1TDTx0kUtQ3mPFAgwkSE/pQfgfJJOSSdRmGG7efKTEmT&#10;3NT3bly44fNVPCIHYeleRgMdY/HWn1E1FEUvyXGSoI/Y503JNPp4aAmGToekn50WQKU8O1eWHocX&#10;Bz8aCc0BTiKTCSLnJB/c6eEVEgjejggA+oDvOdJToMChMkT59WX+etJwncUoUFb0k7ojHj3j599O&#10;CaYMCrv9PG/afa3jLb6DlWPBcoZKavpKSKSY1KGNzEgjRWLSBwGTiB+kgsAe8Z4saad09ZV+dMEH&#10;pnnOIPOt54UW+i6Bn4FSPeOQGZrsu1WSG0TrdWN0uFRczFElVFTSRVAJ7KmFzk9BFYADjxJ9gMfO&#10;dy/x/ABgfe9d0Za4RxdaNu6zWXeFmvGyr7TVos1T9vSz1FHI4YnPOMM6rhY8IrF3JXOQ2DjQ2Ny7&#10;aOpuWIKk5yAe370Nwym4QplyYNcp7hsnhF/4i7gtVtrd4pT/AHlLb6KGwWaNqelkTilV6qifM5Zg&#10;wyQpVixGddktLzXhZIuClBwVEqJkj+3AGPaZ7Vzu5ttKN0ppKlSYAgbHnvvV72VBuLwo3rFWpt6e&#10;k2ve5KW1NVXm3N91RNGJzBSLCtTLLNAMKDIwHArnAVRrKal5Wq23xOS4iVFIODMSZIAB6DritJaB&#10;di+QlH9NUCcSImBEnHetCuOwLXuncbXPd8EF6u0Ub1VpqKVTa7lDGeJSmkZZkVsGQmNnAB8xASMY&#10;1nW7g2yA3bngSfzAwpPc7SO/erZbQdXxu5I2O1Wvbdngotv2uZqOupa1KSMmhMQpfMlVh28ScgHK&#10;gZwWGVz8Z1TuhS3VGZzv/E8qmo+FIilZ6mqul3EVI0dLShvOqh9ws0dVnmrwupU5IdF5DIPR7BBG&#10;o4tUo5Z/4M+9OlxSzUdvHxDp/D3Y133DuOSkrQlO5gqo4DK71PEingjQMOXKQDCE/wDVlh8TbHTn&#10;L27btmBMkSO05NM3N43aW63nTEA/PlXz6pnr57nV3i+138Tu9YRLPNIQWeT+mBxUHOFAA/bX1lp+&#10;n29gylphICRsK+adV1F6+d41k5olTUPUys7HJJz3qy4qpUiMmiA99abKqOpCw2Ws3Fd6O2W6Bqqv&#10;q5BFDCpALMf3JAA+SScADTL1w1bNKeeMJGSe1OsMOXToYZEqVt611T4L+FtFsGwyXm9U1aNxcvKl&#10;giOZabMvALFwJDBxkMxPSliV6GuFeK9aXqbgtmSPKGQf92Oc7V2/w3o6dMZ850HzFb9u1W6/V+1b&#10;Ws1Xc7y9qeZ1pqSZleCvcSPGRHGJQPMQuFBAXs55HOTrFNMPO4aRO5PMfTb3rXrcQnKjFPaqxR2y&#10;/W2iq79UUk1XVSvS0FvqnJLLybCq3XlKFJMbJxB4ge2Sy2ZQVhE4G45T9PXevKTCgCrc16hrqu2i&#10;50tbStdaijORUWmPiZEKpxd4GISFyZMYUsowT6RjUwcMJUDA78uwPP1oPiEgifSq3e97Xa0zxi20&#10;tns0wPCtFzJaommjh5lEWBXBdY25n5bBTGByE5ttCwfMJPSNomJz3x23qKtaknED1/xRqqgWtKPR&#10;pUv99DGlTUSxqjKOKmOpqFeQE4BReIyEHWCMajqKP7sQcc/Ydqf+KMVU6mSpsNrZ6nb14qpHd6aK&#10;osZW4MVk7aeWBApIYAnLRls4LeWSo1NDAdJ4XAMT8Xw+wJx6DaopXwCVJPtn6VoNjstJuwV1VSVe&#10;26vZz0cNPWxpa3S4QVkTI68xI3CBoyoYROmUOOSkjJrHbhVqAlaVBwGQZHCQcYjcHrOalpaS6ZEc&#10;P1mrdbY6yqvlTHQWkVclMh86qqsR+e5By4YdAk49KqACv4xpgvjhBJp4NqBIFR8mz1WpaWuqFoa2&#10;YpEKsMhkJ4KjIxIw5IRT6cddADHbXn8htTnlRvU/TWOkB/hcTiKSNPMmrOLRuig5Y8iAmQPckjAw&#10;T86ALJX8ImjICcGuEvGTxR3B4q7krYLjXtFtuknkgo7JRzlqPirAeY5AXzyxQMGcdZGANfQugeH7&#10;XTmUPqTLhAMxnP6VwzXvEL906u3aMIBIqmQxqgwFA/pra9qwalTTr9X+v+2gNMmj4BzjOD+dEMih&#10;2NB1y/bRV6aNgA+3x869SelG5DGffXqXlRCeuugNFM0lATjHv/TPtopr1BnIP9dFilFFGRoprwo4&#10;bH7ftoppKMsvZBOfnSTXjNG80EYyevjS70OaN5mQM+2vbUsUP6expDTdKF/Sf6+2vARRmOGKndr7&#10;7uWzXZrZQ2qWSSWKV56ymZph5bclRJFYFFLAFuOC3HBOOtZ7VtKVqYCS8pAgiBsZ69e3StHo+ro0&#10;riV5KVqMZO4jkOneN60dPqz3fUOJbhZLJUOsiyqKFpqRFwApULl1wQM+36hn85w6/ATSQPKePuJ/&#10;Sty148Us/wBRj5GrJQfWleLNG1RSbUV65Q8Y8+5q0TA8T6yI+RXr9IH9/wAVqv8Ap+66qFPCOwNW&#10;v/fFuluUtGfUVmu//HzeXiNFPS1VVT2W3VCutTQ2VWjSq5dsJpGJZh8cF4rj3BzrZ6V4TsdOIWo+&#10;YobE4j2rGap4uv71JbbHlpO8ZJ9/4rPFhVUURqqooxwUADH7DW533rCE86ELx9sftrwFN0oMjJA/&#10;sNEa9PSjA8gcYHR0NFBNGKhh2h9xgqSrA/kMOwf3GmnG0Op4ViR0qe064wQpskHqKslj8QN17Yi4&#10;Wzc10igfpqWrnNbAev8A83PzwR1grj++s5deG9MuzKmQD1Tj/FaO28RanaD/AMvF/wDbNX3bX1JT&#10;0C+Xuq0NWBQMXWwoqzqAMHnSyN5cnIjPpZMf9JxrKXngxQ+KxXPZX81qrHxihXwXqOHuP4rV9o+K&#10;Vp8UIKyq25dDcTbJ0nqaWGm+1r6eM4HmCnlBVlye2GRkH9s4XUNPuNPUG7hHDOx3HzFb21vmb1JV&#10;brCooazejW2aprqRaK1zx/y46i8U8ixSqWPfFATnGR1gZ/trOm2DpAP0zVl5xQJFcPx3a20O2bnb&#10;6u1z/wCIalkNtuUNwEMNMvtIZIuJMvWOIUjsnkcDB+hV/iC6goUEozIiT2g8q5Ag26kK+EkziNve&#10;tP8AA3Zngv4k01ksu59w3y070nqmhliqauKKkk9LEFJOAQKegAXEhYYwQdZLWNQ1e0UpTSEqbAwQ&#10;CT75/aK0Gl2GnvASohZ3HL2/5monxW8Fa7wn3dIptVVR7alqGit1ZVTJWJPGMYDSx4Ac9niVU47A&#10;Pvq30TUG9RbBCwXBuIj6VXavbqtCU8BCDsZn61ULtWpSsYKYnoD3ct3+ST7nWySIGaxLihOKikik&#10;lPYLfudHM1EKhUja7StdcKWnM0EE1TIsMbTyCOMMxwCzHpV/JPQ0w+8lhtTq9kiTG/sOZp63bU+4&#10;lpO6jH/Par3fPCaCwNXww7t2bdKuggaqqIqW+RleCoHbi56ZgCQQMdjAzkZylv4ptbhwNltxIOxK&#10;DH+PlWrf8MXLSCtLiDG44s/xSe6vBjd2z7bNdblZudogSKSS52qWKtpEWQ4QmWNzjPt7Y7Hxq4s9&#10;d0y/WGWXgVkkcJBn4d8GqS90PULRJccb+HqMjPp/FL+HvgvevE6oqYrRTgxUkqw1VTVS+WlOTyPq&#10;H6j+lvYf5TkjTep+INP0gJ/EL+IiQBJJ99qe07w/e6iZYTAHMmB/Jq90X0rmnttwrLxuezW0U4Xy&#10;lo45K2SZuJZgyrxKe3znoMfYd5hzx5apKUMNKM7z8MfrNaRHgx9ST5zoEdBM/pFTWz/phQTLDdt4&#10;U7SzFI4qO00kgZnK8yOUgzgj2IX+pHtqrvvHykp/+Mx8z/FTLbwU2DNw8T6D+amanwG8M4bVTyV9&#10;0vNym58Fanuf8qbm3oD+Whw2ehggfJ/Os654y1RayAEj22+taVrwzp7YAkn3/gVqc27INm7XhsO2&#10;oKPbMNLSiioRUuwgVAMlSZCAAByJyck8s51iXbl29dLq/iJ3jfPatMG0W7YbRgCqzuLxI3DDteqr&#10;7Xa7peLpPHwttqigUpKyKOcrFPeBQQeaEqelTtsgrWyQ9dJadcCE8yTt2H/ty/WkefW0yVtp4jyH&#10;7+lYi/1Fb6tdnWa400O4hR1En8c52+nW38ZSrQotXHIxMo5MOPxyCsHOdbhHhuxdWQyopEfD8R4p&#10;2Pwnl+vKs4dWuWkgrEkTOMRyE1ukXjLOl1t1Ne7feLZUVsFTVySzRRPRyFE4lIZlYGdQvF1eEcpf&#10;04IydYZ3SwGVqZWlSUwOYPaRmDO4JxvWibupWELSQSJ7ex546b03rfGzZu4twN4fNPHHdpq97KrS&#10;pHJDNGioVw/GRXSVX4FW4n0yAsvEEknRb63Z/HFPwgBWOX6ZG855UJ1C2cc/DSJkj/I3qDbZ9g2s&#10;LjcrHZaCqc0gt80FqSSienQyNNxDRv8AyVaQZk+OLY/TjBm9uboBt5Z3nOZxHTMDbnNe8hpqVoSA&#10;dsYj5d6sW3q233C20ddep46Oa6yRx3CrWGOF565ozmRmhRVACgHD59IA6JbVQ+24twpQSQjbJMDt&#10;P3NS21pSkTgq3xzqG8VvqB2l4IUtHbtuUkO7t6wg0xhlqUjko4O+f3TQDCtyUcY/cgggKoAOn0fw&#10;5daysrPwN7zyPoD+u1U+paxb6aP9yulc1bn+oPxL3jdJrhPuaawRyyF47fZSIFhXsAebgyOQD+pm&#10;766GBrrFp4PsrVIBRxnqr7iuev8Ail16YVw9IqrXSuS/1klwvlZWXq4S4Z6iuqnlkOPYZyAAOsAA&#10;a2VtpdpbthtLQA9qyVzq1284Vhw0yrjTXOWOatEtxliTyke4TvUlVyTxVnYkDsnA6ydPI061aw22&#10;BPQRTC9TvFn43CfeaCxXC5bXuT3Cw3Otsde6NEaq3VDU8jIylWRmUjkCrMpBz0TqFcaLaXIKXkSK&#10;ns67d28eWY9K1s/VF4qwbfo7eu4LVXGCNo466us8U1Yql+Q9RPE4yQPT0P371k3fAulLd8xPEOwO&#10;KvU+M71DfCtIP61t304+NW9fFW93+o3HDZ6i2We2Rg0lHQzRZcthZA7OwLN2DHn2AIHR1z3xJ4ft&#10;dDS35JUVLJySIgbiO2INbfQNbd1jzCtIARG3U8/8fKr7d9w3C2T1ddabfN9qSol4ukCRR/rao5yj&#10;IkBIHuBjBwCM6yiWUuAJUc1pCqMiqdX75qILRXRWWO733bz2aS4NJQVPmVwDjzGp3JQhA7FnUe/E&#10;ZVccl1LYtPMWlTpSlcxn8vr196YcfKAeEEgCcb1mu47Lu/dnh9RV22btWrNEWtJor1VQxPPQI3OO&#10;GaKVApljkKBCMAopKn31qLVyytrtTV0kH+4ESfi2kR/aRvzmql1Nw8wFtKPSCdxy+VEl8Br+8Vgq&#10;Z9/fx6CnuMEtXS1ME0iLMvlSENykYyR/y14uygBG8zpWOiOsWbfmJRb8J4cEQMZHqPsUH+nXBCOJ&#10;6YIJBnqDRt32bfF3rbqbTLPX0b1sAiRbLQyhIDyliilLtyRoY2A48QvqQL7k6GwNgAlNwQnB/uUM&#10;7Yxse2a9ci4MlvInoDj/ABSG0aXc10uENZc7zHU1krsXtIpY4p6mo8vjI3EZj88Y4tkhcg50zert&#10;EslptB4uSpkBM/Ojt0PBYUtQiMiIJ99hV78LvD07V8Qbjf6WCspouTxVFFb6dYVmR/XIyRqDKxQs&#10;FwTglGPfeKO6v3H7dFuuIHPMiMR07/SrG3t0NOqeRz+v71nX1M2OB94w3ee+y3OO4CRIqGreNpbV&#10;HGy8qfCH0DzJmYIRzxyLZ4E66x4Lvmzbm1LfCRknkonn8hXNPF9k6p0Xgc4htHMD981hzWwREsWI&#10;XvCno66XXN1LIxSLzSQnAQcf270kUgSlWaOlV0c6AppCginEdT7AnA0EU2UnenC1HH2x+B3rxFIJ&#10;iaMarv29uv7a9w4pUqIoyzZc8RxJ0nDRKVmacpIG7/Sf200RFSG1hW9BIzn2Yk+/evJMUDiZ2oEw&#10;wPNuJ9u9HTaUxScqxxoWZwoA7ZzgD++nQZxTeMxV98N/AndniXJTyUltqaayPOIp7nND0qYJZ44y&#10;Q02AP8mQD7kaymreJ9N0hJDiwpcYSN/cjA/WtRpfhu/1QhSEFKJyo/sNz7Yrozw6+m7Z/hTXRX2n&#10;87dO5qUJ9nU3UCOGnf8ASxpoU6Unjn1c2BA+CdcN1fxde6sFNEBDfQZPaSd/TFdo0vw5a6V/Ub+J&#10;fU/x9+ta/t+pqZ7bTSXY1lXWw1RVqopAkvlPJk5KekEKewmCVVQw5ZBwVy42tcJxgfOtU0ggfFvU&#10;Tu2aa17ZeAWavv0Lz4FLZ4k8yGMtzViQ8RSJQpPP1MWyOJz3KtkBxZPEEQNzz9MHPKPehcUUJ/KT&#10;6f8AIrOvEPwj2ZfK66XOo2Rap74s1XX01HUR8JLsRxLVMsULjkCHBdGwwKv0D+rS2OsamwkMC4Pl&#10;4E78J6AkYPfaqt/T7N1fmlocX1P1z700s/hHtKx3WrrNu0tJsOsaypb5/wDDVcYq2rp56jPOIFy8&#10;bt5EsYd1DFS3HLYKo5q1643wv/1RxT8QwIERgZiZwd+1e/B26FEtfBiDB+udql/Dff23dyVhtu2a&#10;qv3nBaB5bXq30c1TTl+PIRy1UwUB3GXCqcLxxnoabvbW8t0+dcIDZV/bIBjsBy+teYfZfPA0SqMT&#10;n9a0XjJT3mKmaSna5PSyYoXmdnd88skjorgAFhk9jB/NOl8KQQaseAg06j20u27g60EEaQVUuZ41&#10;zGTO7AZVV6JYM+Rj1Ng8sknQLfzJM0obA2rjX6mvFuDdN7qdoWWdZLNQzQy3F/LUp95CCI4ISCcC&#10;LnIJCmFeQt+rjyPc/BOhusp/1K63IhI7Hcn15dhXJvFmrtqBsGjPNXtWFfoHEdE/v8a67XKCeIzQ&#10;q37DQGgijqS3Wm4nFEa2XwI8ELj4g+duL+KmyW+2zK0E8MReeWZcN/LGMBR8sT/b5GF8R+ILXT0m&#10;zcRxqWMjkAf3rc+HNBuLxSb5KuBKTg8yf4710ldZv4HQxNtqy11xrhUK4V3jjp2mlYmWQI5ZxECc&#10;FyAvq/UQM64QlSHFf1VgD69un612nhKEyhMmkfES2Qby2dFYd126l3NXSVYdaG0S+ZFA0ZBGZiOS&#10;ZDAcSuQORGeset1OWzvmW6uERucfSvPIS6gIdEntmjQ08e2q61wy0cTZeajtBmqxJKBICAhkfk45&#10;xRqMKXUFfWQSDojxPBRBnmcR9PWvAhuJGeVI7bqJt0R3CqhightUSGmjmoqeVZZGwfZmGCgyCuQc&#10;g5OBkF50JZSlKsmkTKpIGPrWX/8AhxvWwV1ZfY/EySlssyQyVFXVGKpAYSOjyoFiI85fQV8ocirO&#10;oYcctaf6jZOIDKrf4xMRI9BvMdZxPrVabS4QvzA7Ax/nlWnWqsgudyr1ttMbrJRLTvPFFWp5J8yN&#10;jC9N2VIkQMzElf0999apFBaUJUoxMxjODmfTarD8yjFWOLb1YW+3qZIXt8lWqPAiLEIqfHayBcg/&#10;pJDf5gwDcffTC3RwzzjHryqQhqvXbiLzbPtrpBQVtNXwJUVlrheSKV26jgqDGeYWRQjKJDxLLkvg&#10;AGMn8iiROMSf0mlUMjhMffOtHs1ULhDM60qUomkIaJmBeST2IbgxIPt0O/8AtqLBBqVI2rLPHvxW&#10;vXh14eXK7WW0UlbXUlciCK5ycVpYSeAqZIw6uW5niAhYNyUjAyBpdC01Gp3qbRxfCCD79gapNWvl&#10;afaquUp4uHlXG/iF47758WKAW3cF0porLhedrtNJ9pTzuCxDzepmlPqIwzccYyDjXdNM8L6fprnn&#10;JBWrkVcvSuM6n4pvb9ssg8Cecbn3qkphRgYA+NbEkisOozvS0Y/76VNARFLjCgdaI01ma9no414V&#10;6h5D4OipYorMewc/tr1JQ5/bv50gpTQe/wCOtFSTRQT7j+uiTRRXiTn840pr1H59e2Pb30s16Ode&#10;Lrn5H9Dr016KDI+Pb+mlpIoOOTnPejmvUYYU/OfxpCqkr3Ig/OvTSRRhITge/wC2vTSEUZnPQ9gR&#10;868FGvRXhI3v8j5/Gh3NFEGTRxNg59tGADTnGRtRlk5Afj3A0URTRUTRguOjgH869RAYrxGPcE69&#10;SRQr0Rk4b4/GvUMRRwVYDodaSnwUmh8w5x79/wC2vEUvmQaN5ucrj3zg6WkLk4owjDg+y5+D86Si&#10;4Phmony7hY71R32wXGpsd/oW501woXMcqfkZHuD8qcggkHUS8s2b5otPJkGp+nam/YOSk12f4JXG&#10;3/Untx5Za+kt256GjjS/UQQg+fzCiVFwB5coUSdDAI4gnHXzvrjKtBuuBSfhJPCeo6e1fQGj3SdY&#10;YS4kwefOuFWxVRrDHboXiC4AlQMP9/b+g19CKQgVw8OLjBqb2NR2zb97p7rcLLLWTULR1FBHSzRx&#10;xJURsHiaaOQESR8lHJQVJXODkjVNqNou6Z8pkgTgzMwcfDGx9aubC9TbrK3gT0iInvNWzefiVu7x&#10;FtUFBuKto5YYphUBaOkMRBA6UHmRxBLEdZAbjniABA07QLXTHvOZJJgjOxqRqGt3GpMllxIEn5VT&#10;47FHEexyH/fWmnlWb4BOaeJb40x6Qv4xpOI04ptO9Gkt0csfBwjLjDAqDn9tAVE4NNkAbUy/wbQy&#10;xcBSQxpnOERV7/Pt/wDPfSBQTsKFIWTJUa9ets/xivFbcZ5q2q4RwrJO/LhHGgRI1xjCqoAA/b89&#10;6hsWttbg+U2BJJ25kkkz99Ksbi6uXgApZIiO2NqUs0972HdKe8WC4S0dfSA+Tli0Z75cCjAqULYJ&#10;XGCR2DqPqGmWmqNlFyiZ+fz/AE6U9ZaneaaoLQvH3NdWbH+oKx+MFruy3i23ew7igiSqr/4VIDTu&#10;EIWIrUekl5pCiLERyLfPFcjg+reHrvRHUqKgtCtp37yOwyT+9dh0zW7fV2jwAgp3++5qQbeH+J1v&#10;FnpK/ctjqLdATUVi2qpMsvLr+VI0RJxIw7DLyIOcqc6rPw3khDzoSpKthIPfYHEj5VaKeDgU2jiB&#10;Hb9MUPhZ4ep4dWCtn3pui2yDz1FbWXCu8tqOrjEk7QYRyq4QyS8UXJXOQdMalcG/dCbNojeAB+YH&#10;HTriTtypy2YFug+cuevb2/iq7WeGtBS3X+I7oq7/AL3hu8MdbTWa8WICjttO7iJKngW/kgglQh9f&#10;FiWGckSBqLqGA3apS1wEgqSr4lEDInn+kimjaoK5eUVhWQCMCf0q73SK+UFLSUtgt9KrhVjejnq0&#10;ErI4EaBHlYRKQSUEbcg3HCkHVQwtDhUp5RzmY784yfXFTVIWlPC2MbdMVhXiFtLaNVQrHSUVTQWS&#10;y0dxooqQvTU9DLcoTid44HqVLSIeMfJVJk48hy463+l3t20qXiC4spM5Kgg5SCeHA5xiO1Zi7tWV&#10;gAJISAYHLiG8ZGf1qsWKqpty3ukvFGtwtlcbbSvQ2um3RLPWwKD5EoMrxqIEw0MjKrF40XPEB/Ta&#10;vzbsqaVwq+JXErgx1GATJ5SRBP1iNf1VpcyJAgcWRyOcY5netXuG1dl7U+82Zta2Wetv0UUFe1tr&#10;qxI38ong3CV+TzfpeR4QRjIY9nIyJv8AUbpCbi6WpLeUyBz5YGBOwJq8TaWdustMIBXv9nMjsPWr&#10;nFYDS1v29zhuNIamqpWeepflRlEZ2BPKVuEPJkVirEkyKpJGdU3mOKTOIAPr05AZ6TVjwgYO5PtT&#10;XxW8SP8Awx2XV3ey0dBuK6i4Cip6y4yxBaZ5UlDv5Y9cwQJw4AkMDyY8fe70HSDq14LZ1RSmJON4&#10;3E8pqm1fUBpdsblI4oMfOuMKysqLpcqq51lU1VdqyZ56yqkRVE8rHLPxUYB+AB0AAPjX0ZZ2LNm0&#10;llkQEiBXDLq+evHC47uaNT0i1DZqKgrEPds9/wBgNWJIFQEZ2xSj0dApby0ebB9366/poOLrREmP&#10;hNGDKxx5XH4660BcPKooBnNO6ZE6Xy1XvOcZOmyompKOlOXpkk7HEn29u9AF0brYUMVpHgd4fbv3&#10;jcattsbiqdr08MkUddV0tZLFxVw3EtHH/wAz9LY5YXJAyCdY7xJeaZbpR+PZ8xRnhx6TnlWo8OWe&#10;oPlf4J3y0gif2xz5123W3g2uw01JUSfxmW3QJTy1dVKKeepcAB3fieKMesj2JcDI71xF5SXV8SE8&#10;InA6dprtKEqaQAoyf17+9YFubaO44ds0NRYpKiKsN2WWje4QSx1sdKFcktBAyyVIZjwYSMxRByIQ&#10;KNXFk7aha03H5eE4EQT6nbHzNV1wl8oBZ34ueIHtvSdmjrdu1FysfidJfN5Ud1dhJJNSNUU1Yyt/&#10;Llp3jjzCpACmHkVwiH9QOvXS2HFB3T0hEd4PcEc+sxM15hLrQKLwlRPyP7j0qx+H/hXS7Z3ZVfwu&#10;4VVHt6uqY6hLHUlqiFZEDMrv5jeYx8tgrLlRlRkMFKmvvL5Vw0njSCtP9wwY6dPc1KYYS0v4TCTy&#10;O33FRlv23tjYyU1rlulE1wrJm/kUdLM1TVQuztFEixo8isI0wrMvHriOuJDaFXN6riKSB1JEDvJj&#10;3ryg0wOEHP1+VNrbtesqbdVXOwWqfb0VwjUQ1EtvENfNDErfcMlPxCU6lRxieYvJLIuSp5AGWspb&#10;UhDquIjlIIztnn3iIphJJBWhPCOvPvjl7042Bs7aB2I9VS7Ut9vamo5fLnulPKk00wy386cx+e7s&#10;7AhlAYtlV9+jvH31XASHME7Db2G3tSW7TaWjCfvud6Zw+Ilg2NBT7RraqxWa211s8uus91FNSyGK&#10;dSAsvAIy58zOH5SY75H9ReQxdOK/Fs8RKThQkxHSTn2xTBXbkG3diCDIMfY+dVC6fTPZd23m4LtS&#10;4123Lj038AukD1EUAAUFUnBLOCCGBy+Aw7OtjaeL7i2Sn8a3xg/3JME94/bFZe78KsXUi2VwxyIk&#10;D0NZj4k+B9+8JZKSS7KJqOuyI6+ljd6dpADmMsyqVcAZwR2DkZ7xvdJ12z1RJ8kwQcg7+u+1YTVd&#10;EutOKQ4JB5jb023qhtTws5xJg/nHWtJxJI3rNQ6MEVoPgr4QP4s7rqLdUVNVb7TS0UlVU3OmhSRY&#10;COIRWLkKOeSB3nI6BAOsxr+sp0W1D4AUokAJJiep9q0mh6SdWuS2olKQCSQJq67i+k+6W+nqp7Zu&#10;CjhENQUFPuJ0oVeD/LMlQxCNnrKlVwGHZ1nLHxqw8Qm5aUnG6ZVnpAyPWr698HONgqtnAqDEH4ce&#10;vWsTvlvqdv3mstc9RQVtRTP5bTW2sjq6djgE8JYyVcDOCQejkfGuhW76LtlL7YPCraQQfkaw1zaK&#10;tHS07uOhkfMU1SUgjIKnT1QyB1p1DUFSPdsfvpoiaQfDSzV5SIkoW+MfOm+Cng5NR9RWyCNygDEA&#10;lVzjJ/r8aI4zQpGfiOK2Lw03p4T+E19tt5rKu470vMMTkD+BNLbYJGwyHypVjfzVCmPzFZ1y/MLg&#10;a5rrCdf1VtVvbteU3P8Au+IjpjkfY10rSUaHpq0Puu+Yv0+Ee3XvWjbv+rbwf37BRWTctVvSegqJ&#10;POlr5I5KOW3ujPxYPFIXZcSHgFDEKAGB+Oet+FNbs1qfCU8UbGDM+uPfet4df025SGyokHntFa1d&#10;vF/YNBs+i3nV3W2VNgqpZKaiqGjNVDLVMynqYoSknloC0ZVeI5MRnGcs3pF4t424aPGnccwPvnV6&#10;q+YDYdKsHapLb9/tG+7NJJbLj/EqHymgnuMIaPy+JV8MH9yysjhuwyhTyI1WXlu7ZucLqYPQ1Jad&#10;bfRxNmRTs0t2i3FmQU9NQrAvKqd/uJmZQrIoYEcM8mbngjHwA2pSGULQFDeh4lAxyrLPEi1X/dP2&#10;FZTRO9LbK+NqOetrza40z6hKMEpISZChBU8geJ69tDYFtgKBMBQzgHt7ftUC4BcAVE8O3L379Ipt&#10;ebUPEFILpue1iMVVO9HV+dyoZRF5nM00r07BHAZFIUlgMdaabUu1JSwrYyOedpE7Hr1515aRcZdT&#10;g78v0q52jd+0tkbRorFT089DAkZhpaSmieWJI1bzD6PSZW7JMnqfBIZj1qA5b3N86p91Uk5JPy/Q&#10;VIQ6ywkJSIHatHst7O5DSyrFb+UKFYl+3kFQpJGWAYnCk4YAEEAe2qp618mQDU5DnGZrKPql8YD4&#10;VbfiobPXSxb8uY50FV9p5sdPShyk0ysTxVhkqgKkchnoqNa3wp4eOs3ZW8P6KN/XkB+9ZjxDrKdK&#10;tYQf6itv3NcH0VMlDTpEnSovFQe+v/n/AK6+nQAkAAbV88uuKcWVKO9Krhjn516abow9+u/20OaQ&#10;0qo9usliFAH7nA/30ClBIJPKiShThhNdeeBGwr7sRrNWESC2GGoXclDfJPt6RXdQ0TU3lkuXQrGO&#10;TKAO89dD588T6lbai+4QM/2EZ7Z+zXf9B096wtm21Hb83ac49K0q4XqlsN4rKy5VlugtVcJHeaor&#10;mq5AclTElMFI4ZVS6o+CT6VHYOLDBeSkJkqHKI+ZrUF3gJJ2++VK2+iE1yaqoVt9LR1FDBJHcyrx&#10;vWPxCcZYWUMMflu8Kq+69qtUI4VGSDt/mlGcjaoet2bcb7BGlfHYrzBHURzxsYZYJ1PMkzRyBiI5&#10;4vQVdeKkjvjkDUtt5DZJbJBIj/BHMHnUZTalfmip/cT3Ka2QoLVc7hSLIVloLVVQNJW0/kyc4h5x&#10;/lhiE9m5dgZ99RmmQgxxBPQ5ABkbxT61fCExjn3ptPc6HwxaxUgpKWCwn/hqeukWSSVpVTMcESKh&#10;y7g4Cgg4jIAJ4aAWrlylbgJKvp6k8q95yGiEEQDS9q+4kuFPI1oCIrrFAXkKBORZOTxk5jcg9Bhy&#10;BLKwQ6aKgAU8U9f+aLcyBFWWOppKSKnlmaRJoA0TrGXeYv0Cc8VU9EfBUjrOBqOpRwE0+I51BDbk&#10;No3aLnTTV0kUNGYJnuEhEdMiiQiRZyMK+ZPZvTgkAL3qRxKU2G4kziOe2D1pkBKVFU451zJ4/fU5&#10;dNzSzba2beKRdtyUdOtZeLYZRV1ExBM8Qn9ACA4QlF9YGQRnXX/DHhRsoTe3yCFAmEnaORIrmHiL&#10;xMptRtLNQMjJHL0rnGCz2+lkEkVJCsoPIScMtn85OTn+/v3rrCGW2gA2kCOwrlrt0+9IcWSD3p+i&#10;8iANOTmoVPEjyoIA7OiJoSmjke39PjRJpo0cEADPt+NemkG9FPH46/ppRQkTtRc4IyTpyl5UYn99&#10;eoQKA+2TjSUcTQk8R2SMfGlJrxAigJDYH/fXhQigzg4IwCNFS17Ge9BNemvADP4BOM6UGjTmhBOf&#10;f+2imkMV4exwOtemgIowOT7aImvRND7nDe/trwNIUkUGQAcaIV6KEMuARjP/AM+NLil2owYMCwOM&#10;e2DjvSExTmIonPsZGf30QNNkUoJB18DRTNBFLBgEGCce+vTFPyIoclfbB0k02BJoSxOe/f4OiFEp&#10;PEcUbARv298rpJoSOExRlUyEfDD4zrxxR8M5oxXLEZwF/wAx/wC2vUoAmjIQOmIA+P6/jXiYp2eV&#10;ecDHq9/bXuKhUgESKt/g1um6bG3u12sNwtdrv/2b01JU3iEy0pQsDJGw5DBx2D3ggjA5ayPibSGt&#10;YtEodBISf7cH961vhnVXdOuiiYChz5VTPs40PqUnHWrYqqu/KIFK8UUdKB/X50k04CYrwUZ7BUaI&#10;GlAoOIPv3+MaE0tBIuD75A/HxpZxTLhJpSNcAex/B0MzTqU4ozz+WhLDA/J17hJrxAAqNqbukb9H&#10;mf8AzHToaNQlP8JxRo7wtRGecfFc4/qNeLZFOBzzBmlrfUrbapq62XGvs1e0bxGrt1Q0EvBgVYBl&#10;/IJH9zjGoN3Zs3yA3coCwDOc5qwsrx2wUV26yknpR7hVTXUmSsutzrpWlMzvPcJ2MkvHj5jDnxL8&#10;fRkAekAfnMRnSbJgBLbKQB2Hy9OlTXdVvHgSp0/Oq9BbltNRHUW1nt08MyVKS0xKFZVJ4v1/mGTh&#10;vcZOD3qyVa27qeFaARBG3I7/AD6VVJv7tk8SHDMzvzFX/av1Ab62klqp2uEV6t1vhq4RSXVHlNUs&#10;wygnkZiziF1R4/YrgjOD1lL3wbpt2VlscBVERsCNyBykb1o7PxfesJSh34wJmdzP8Gr3ZPq1FDRU&#10;1PWbFoYEpk89J6WZ6jlUqCwAiYoFjaUmTIbmjEcWA1kLj/p+6ApTNxxSeeDHr/itUz42YUQl9qPr&#10;n0roTaPiVt7edpztm81lXSVH29fWLa2d/wCGy8kjSjbihYHmewyDkGc8/Sc8vutNuLBwoukQRjPO&#10;P7h/O1b+3vGbpvjYXIMHHKeVVreslD41/wAW27V20yG1VKRVRuttKxtN5RIanmQc8AsMcmGT0esY&#10;ct1PaZw3CFwFicHvsRtTbnBeAtKTPCeY/So+/bMue0du1VusZojQ3WkFLVxTxpV108cNJ9sfIP8A&#10;9h0ygEIIXCsp4nkTNtroXDoU+MpMiMJBJnI58870y8yW0kIjODiScRj0rRduWGk29s6hpr3dYbRT&#10;2ilCVktVMWiijAVWzK4HJQeIJYYOV5AgDSKQXHSpA3Mgf4FOBSUNp4zsK4R8St3XXxE3fW1VTdqi&#10;52ylnngtTzxJEI6cyHBRE9K8wqkke4Cg6+gNC0xnS7VJCIcUAVH9q4frmouahcFMyhJIH8/xUFDa&#10;YYQSy8vx1rQF07CqUM/DKqENEpCRoXY9BVGSdECo70HAnlUhSWGuq15COCkQn9VQ+D/poiadDSjR&#10;128UfjJWpJx//MJkf76MREzTJZANFNpI/wD3erjZhnqQcDocGveUeVMpautoWVahHjQ+xbBBH++k&#10;Lc7U2eJJzUxtjel02tc/4hY7pUWev8toTPSsp5xsMPG6MGR0PyrA/wBj3qrvtOYv2vKuEcQ39+s1&#10;Z2OoPWDnmMKg/St12j9Xt0tlGkW4NtwXqpRwVrLRPHQc0LZKSU7o8fzgFCPYde51zi78FyoqtHIT&#10;0VJ+tb+18WISkC5bz/61PXz6s9v1cnm0Wy77XTPI0vmXC609J5TcQAq+V5hKn2YAAMOjn21Ws+Db&#10;w4cdSPTNWC/FVnHwoUfkKj6D6xo6U+TU+HFK1vYRo9PRXbgVUfq4AxYYDACq3EY5DrrUhzwK4oSm&#10;4BPdNRk+MWAQlTRA9aa79+ru3tY6yTam3LrR7nkiigo7jeDRT01OBJzkPlrknoBF6weZPRTsrDwR&#10;cB9P4pYLY3iZ7fWgu/F9qlom2QePlIxV48OfqK8NKCeXjdqy3Xu7xxy3O6bipZoY56lseYn3CYUq&#10;vFFXISMIihSO81V94c1JuSpriSnAAjYbECraz17TrgAJc+I5Mzv/AI5VpNi3ls7xbtNwipKu0Xij&#10;pJYITPRlpYhKymQIA8a4wVOMe4/GdZy4s37Ph81BSTtP1q9ZuWbgHy1BQEbUffFLbztmtpoo47hy&#10;ppYkpZpXWJyVICM0as0ankRyUFh3j2zqubPA6lSjz33qUsS2YE1yPGaHZ3i1brFadjWGq8gQy3eE&#10;Us1VMyFj58SoZHTAUKAymQsB755KOgsJcu7FT7lwobhOQB25DPYxmsutaGrkNpbB67nHPnWe7y2n&#10;a6VYL7t/dtFdbdLVtSGmp65kqKB2QyhI0VhzplUugljCoMBSoJGdRpqvO/oXDHCoCZIweUz1O8b1&#10;Q3wLQLrLkgnrn/irJtjctTRWemst/gXe+04JHrIrPcaiVKiCVkKF6Wp5fyyM54sGTPWBk6s3NHha&#10;riwWG3CIMDBE7KHL1xVWNUCUBq9SVonnuMcutNbBb/D41tNSXGLfNGJZFiFbK9s8mAHA8yUhs8Qc&#10;k4x0P3xp24e1lhouJQggDP5sx0qI01pDzoQVrBJxgCPWa0Lw38b9ieCNduGGxUu8rm9aohJro6KS&#10;keaLmI5FWOY5HJv1gn0kY1lNQ0jVtf8AKdeCEgbRMwd960Fpqel6N5jSFqM+hyPSucawfxmaatun&#10;K5XKqczVFVWyNUO7scseb5Zsn5J7wNdNtbBm0SEtpAjptWEvNUduScmDSsMKRKFVQoHQAGAP6Y1Z&#10;zAqgJKjNKGV/Y+oabJoeEDNGUsRnHt8aHiikxSnBmHf/AOvSb0kUHlFR37/tr1JOaa1ScUPyPjr/&#10;AF0o3p9Cs5/WoGugSWMmaEsgYcmReWB+ce/49tNuAKHxD7/WrZpZCoQqrfc/B3c9B4ZWXedXa6q4&#10;bLq5eEFTargasUjnkBHNTqxamc4bAZQD7Z7wcojUdIF25arHC6nqInrk7x645VpzZat+HQ82ZQfQ&#10;x6gbV1X9JWwN9W/YV9t1+t17sCM7NbqvccqCOGJUCGKJGJljU+ot6fLOMYB1yPxQ9Y3F4lVqpJAE&#10;GJ37nYmuj6I1dNW5Tcg8Xetv2zR26jSale71lyX7pzFJXUiU0dOwAHkxFVVeKAgKe8jvsayTpMjh&#10;ED7zWhQIGTNDXUks9VHXymStookkgiSmoTJyZ+P9Bj09H5JGCMjSodkcPOvFPM1S72YoLpSQ01LL&#10;VuCUnPPgE5MORIPWOgWBPI9fgDU1r8pJqMoSaaXfwlpd6Vdsq6WrudohsLtWIaZ0ghjDt/MWOVxz&#10;RDluQYkd4HWcybe/XbJUnhB4sZ/jrUddql0hQMRVw3j4obE8GrPbp5q2KokkpZKj7a1StVPLjC+Z&#10;GiHiAzuq+YzcckZIHeoVlpd7qbpQ2k7xJwB9OnSnrm9trFvzFkQBODNcFeJW9ZvEbf8Ae91VUL07&#10;V8ieTTyPzMEKIEjjyOugCTjolmOvpHRNLRo9ii1RkjcjmTzrgGtamdWvFv7JOw7VWORP4P41eE1R&#10;xRgfnvSUkUdASCSOteOKSJrZfpr2lUVe8KfdFTBVwWm3LI1NXJHyjefPllM5GCAzDODhsDo65z4z&#10;1NDNn+DbWONZyOcbzXQ/CGnqXcm7Wn4UjB5TtXU1VS11LR1cTRQQW+tXySaQuz+S4AEhAQOPSWOV&#10;b0nB9uWuL8AKkr5iuvzypC2bTpo7JT2uj8oqF80OHkfgzEqcmRmPBgpU9r89/pwD7rnEXCf4okIB&#10;HCKUpb/c9q0ktLdrZUXIOkMYnR5JQ0QAhXkMF85JbGCPUWDDGo4CHlBSDRHibHxVZ7nVUdjs8tY7&#10;IaGkTg9RJM0iwpkHmJGDMRgg5JIIzg9acZPmKA5mvLMCazHxi8ZYfDd6anqrWtzpJxAKukpKrzKl&#10;WMvF4wD75QBlAwSSAcZxq8s7Jd7IQYidxj75VX3N0GInPpUBaq+0eOlE9RHTbh/iFpf+K2+iqpvs&#10;xAyEqscRAAyMel5F6JYk++geQvTFRIhQgkZnrSoKboTBxkA8q22o3KBXUtPVTwUt4rpSsFK1FmWY&#10;IeTZYe4IBbOR/QnWaWhREpEgb1ZFXCIO9QN28Y7ZtKxXi47paXbFvjVaSGqqEMrTVBHSxR5ZpQCQ&#10;fSjDvs+lsT2dMevHUtWyeMnOOQ71Geu27dsuPHhA5n9q4M8SfE7cHjLc463cjJBRxxolPZaSomNF&#10;CVBzIUdiHkYklmI/AGANfQ+ieH7XSmQnhlZzJAkdvauH6zr9xqDn9NXCgchz71AA4AHsPYD8DWqJ&#10;rH969knr30lIadQKuRnSRTc5pyOPM+wGNLXudCBjv2P76LakAmvcgOzr1NUCsMaIUQTQZ9h750op&#10;FCvAe/fWi5V4bUBOAD7/ANNeBpKLyYn86WvUIP5PWvClFeGOsfJ0s0ho6gn2GgmK8EFW1D7Ho9nr&#10;rSjNFwlO9AF9IHek2MUIHOjAAd6KgAM0ZVzy99eJp0CK8ByXvGB7ZPekBod6M68QesMPfv30VERI&#10;pMknvkQfxo5oCDNe7x/8xoZpYNBjr2/vjTlDFAM4Hz++imKSjpIYsdkqPkaXevFM5FLRzBm7b9jo&#10;YpASnelQVLgHGB74OvGadCxQ4BPp7/GlFAfiM0KsAw4+5PRGlNHsYFHcFMlu+88ToKWOA5rwlZmI&#10;Zc5+QPbRRXpmt1+m6h8IrtVG3b1Z6jclVI6QUlwkMFI6f5fIYELJIflWZWH+UNrmnim/1qy+KyTD&#10;Y/uSJVPORyHQ10fwvZaPcoKLw8Tp/tOB2jrXVWzPCHa2yBV1O39u0EU1WSnnZ8yaIBsleUgZl9gC&#10;oHXzrh+p+ItT1BIS+8SByGB64iuw2WiafZfFbNAHrufrXzudQuM+3ft86+oBJzXz6RRQOyAABnsa&#10;OlBikZCVAOAD/TSihUaIJcjAA6670hFNJVJihXCgFs+/5617lTnDmka24x06jiDn4UDTiETvQPvJ&#10;bGKhKqunqDgt1+PbUtKANqq1uqXvSUEfNxy7/c6UiKEAE08RcdBeIGe9NKyKeTIMClmVQvIDH5H7&#10;6CpBECkmmZVAIxj8a8BTfGQKAzek47z8Z0kUHH1rwIIJ7OR/vpZivAjnRGpx7r/oNLxTvRlHEKeW&#10;S7XDblWZ7fKzxSLiqtr1dRBTVoAYIkwhdGYKWLKc+kjI+c1GqacxqbXA4ACPyqgEj0mrbS9Re0x7&#10;jRlPNMxNdPVP1T7JuNALjWT3mkvtVSgzW6OllxDKqxxtykRCHeUqzhj1wC5KtrhS/CWqNuqZSjiS&#10;DgiMgyeddlb8R6etpLxc4SRtkxUBuH6uRRVUqbP2zHUs6gSXK9M8MfINkKkUf8yVcgN62UdlSPcm&#10;/wBP8Gvn4rtfCByH81UXfiq3AItk8R68hWNXK9bq8R6lqOvuF03DJPK9VHa0eWSBG5FyIqZSVVFz&#10;0ACFGPnvXR2LDT9LSlxKUp4f7jAPzNYh69vdRUUSTPIbVfdh/Tzc9wxirvVQ9npWTkkcYVqoknrK&#10;Hpcj2HvkgHicjVBqPihm3Pl2o41df7fbr+lW1j4bcdHmXB4R0/u9+g+taHV+CXh5t2npay62G41k&#10;IJeYNVVU0bqoDOB5fHiQvtn5JHuMax6/E2puSELA9h+9aZPh/TUQVtk+5/amniP4M+Hu4PDK8XXw&#10;8poKK+0VMldGlJLUSySRoC00PkB2zKyn5B48T/UStK8R34vEs3jhKVYzAydjMDA50F9odiWCu3bh&#10;Q6T+ma5YtnKpRBI33MT9hklIJH7d4OuupM1gHW+GrBHb4nTMck0ZByVY9Af10pmgQUxBpvSCaqbF&#10;DEWj9vuJWJT9yo+f79aQKIoVNo3pT7WGFhFWVLySkenoD/4dSUunlUVdsle9MqqykF3iZOIzkiQK&#10;R+fnT4cSreqhbC0qhO1Jj72iJODKnvlxnP8AcaApB2pzhUNqcQ3oEDzopI/yfcDTKkGnk8RGRTwT&#10;RTLyVxg47zpsA0ZSYpCopRVJgN2PY5xg6cSrhqItkqM1GtBV0R9Lcs9AIf1dgAf3ONO8Q3JqPwLS&#10;YAydq7g8F/Byr8NrFVJc7kz3K4x0ks9C1L5c1JOqMzQeZ5jBgOZBPWSAfbo8I8R64jU3UpbThHEA&#10;Z3713DQ9JOnNHiVJVwkiNj0ntUrvu9VthoJK222mq3FVI3lGgp/KlqlXgWyFcr5io2AY1yx5e+Ac&#10;Y+2bTdOBC1hHc/e9aZ5ZaR8In0rIN5XK27QvFMb9s+a7R/aQVoNzqUSnqZ2Yy/aGeSOR8K7vmJSx&#10;UhAhGCdayytHLtJDToHxQQJJHIGBA9+dU1y+m3PEpE4nOAe3r2qF8R7V4ftZduX+4y1m1K29xz1k&#10;VJabIJ6x4cjKzRmQKFEnLhKvlh+RyAV1o9MvdTacctgPNCIB4lQB6GP1kiqW+tbF5KXz8BVJwOvU&#10;fuKxN6WG53N4YbtWXC00UkgovuUnpkRWPJsQlj5PI9sAcEjOT0ddBYTxpLhTwrVE8/8AmKwz6uFQ&#10;aniSnb75TUnu66Vd/mpaintFusEkFMlPN/C55jBUBBxDmGQsY3IHqPNuR760tmxcMSlbpWJxMTTN&#10;+/bPQtLPCQIxt8j9aqdRI2TyOcnvoY1oEyMg1md1TSMbrnA/GR86UmkIJpXllSfYf76bNBFHQZGe&#10;8aWMUJpRRxB00aHehZnQAhie/wAa8K8DTcyns8s4+BouVOcM03huk1rrkq4Y4JnQMAtXSrUx+pSM&#10;mN8qSM5BI9JAPeNR3mvORwcRHcGDVlbL8pXFwg42O3SixSxyXGjhm/4WmkkHnV3ltKKdPlyq9tjo&#10;4Hvg6N15TSCttEneB/NDbsJcVwLcgbZ7/f1rsLwa+mqzeF9ul3RuGucXy60qOn8LuLinoeaYZJGU&#10;qlTzcqwIBUYQAsfVr548QeIl6s+UWyYQJ3GTB3E5TFd10jRhpzI8xUq7ch+9dIzUps9ooEMxC00M&#10;UWWhAURAY9lwFI+egPk+2uezxrKjua1hSEiqjWW+B7lXUsdU0s0ka1E1LwdEIkXOV6ILlFPFPcnH&#10;tyGZ4UoCT6cqZ4RJqRqIo6mgpaH7ipttFKpPNmeLk7BWTKMCyvxGeJAC9g/OGgshRjJryhiKZU9v&#10;pXnk5LEhaMyT4fsyDBLAH8FsZ7HsfbVkgkoE1FUM4oniNvSyeGmyq+57hBprXLF5TW4oHlrncYji&#10;RCM5YqU5H0r2WxjVjYWT1/cpYYEqP071CurpuyaLz5hI3r55bpu8e694XncctqorO9xqDOlvoUUQ&#10;0iYCpEmFAOFUAsAORycd6+i9N08WFshlSuJQGT35muDapqS9QeUpOEE7fpUczlz/AO+rQ1TDG9DG&#10;vft1+dIK8RAmnMUWXUDLEniFUZJJ+ANCTGaRCStUCtF2B4O3DckdPfLzSNT7U75VK3CGmMhyq8C7&#10;cvKJLpjkuDn3GcjGat4kZtJZt1BTvSCQOckDf51t9L8Nu3Cg9cgpb9RJ/iuht5eEe39zWrYFPYbn&#10;b57DQt5CUSXOop7g0DHm5YoSJi7A5CqQOsHGdceOpvBbzjs8aszEj67V1r8I3wNoajhTtn7mtApF&#10;o7Pt5aSClgtFugdYIuIMsdPK78RGjKzYbkwHRwCx+MjVMhZUs8Rk1OKeEYqk+LYr7LHS3DaVZT0+&#10;9H/4UJVCYJgsrcn8sFUc8JBymBU88EZKkWVqGnV8L88G+In/AD6Co76lIEt/mmOcfTb3rR9ubkjv&#10;u3a66/w6ptFLKYhHLOFwfSpBGCQxJdsHAJBBxgao3bfyFQDJ7VPbd40kkRTGvW1bpb+JTQ11FXUX&#10;JRL9rJT1jP0HjbkP5kBDr6W5Iez/AJdClxbJ4cGe8/8ABoCkOCT+lZnv/wAAoN23COpqHvd8rpZA&#10;Y+FQI1o42GGl8xI1JZOIeIO2GYBfQMEX1pq62UxACRvznpuduvbrUB6yS6ZJJPy+4q47d25c6WVJ&#10;r7uqu3HJTco3lr1aCm4iQFA+VPlhiocFiQXbonOdV79yh/CEcPSKltMlH5lT9KzzxS+pDZthusm2&#10;/Pu8txSB5a25W2f1pNyV0jUxtlZM+YjgEcQQM9kG803w/fXQFwhOJwD05n9x1qsvdUtrYlDittzy&#10;HasS+oTxGs/inuW0VO3klWzWOjNNFLVQmmaSWUr5hSLmxVAFVRkBvSc9Y11Pwror+lMrVdABazsM&#10;wB3HWuZeJtXZvnENW5lKdz1NZejZ69tb096wZFH5Z6GhoYpWPonrSigNOUbA99FtTRFHWT84xrxN&#10;eAzRzLnv3/rr1IcGvBu/6dd+w16aHhoA+DnJ/YHRUU0IYgfHf7a8KA5oPbrP9/zopod6HOANDRcM&#10;UTl0D7nRzivRQjvv3+Dr016KOjgMcD2Hef8AbSTRBM70fzAp6AA17fNOAhOBXvMwfwPxnSHFAc14&#10;PxXs+37aJNJGKEOvLr85yNeJoEjNHMo79u/xpOKnT8Ro/L5bv9/fSUXBwik1PsRkjPvp0GBTGTQh&#10;eS5A6z759tDOacCDvRCQxyQM95ydLR4Vig/SSMjsfGjk00pPCaDl0PfRCmiKMEPZ/fGvA5p5KJE0&#10;HAlSdOTTREYovmlB+o40WK9wzR1qHyoByB3gaSvRSgqmHuvQOffGNe3xSpEGTS5qhnOOvcZ0ERTi&#10;iDmivNkqcHrvOc40vKhWdoqWtXh9uHfdJKtp27cL5AFJkFPSmRAo98k4Bx+M6qbq/srMxdOpRPU/&#10;f6VZWdhfXo4rVpSo5gf8frXVNgum69u+EdgtdwrY4N706eX9vc3eYinDERrIIwQZFj45znA9yT3r&#10;561gac7qTrlsJaJ5YE89+RNfQGlfjGdObRdYcA57xymuSkm8serPXWc519CkVw5LgAg0oZAwxnvH&#10;50FPCCKIR1+rLfg6Wm1CiioWL2QE++ca8QTQpITSNRVtIp6x/to0ppVKkVF1M2fc/wC+pAxVW5mm&#10;hkz1n/TToNNcNHhnVW/UOz8aFRmiSINP450LY9/fPfemzU5ME0t5nLr2xjORnTVLEmiGEEjoH560&#10;nFQKRRzTK2PYk++hmKLywRilEhTiQQRoSqnPLxXliUHvGMHGvTTqQIpPyh8glRr000AArNKmnBx7&#10;Y/GdN09E0BWOnycD2z74xpKVPw12H4G+EE8P0/tuG30P2m47zOJ47lVVREYp0YkFYyoKHjzAPZJJ&#10;xkEHXEfE+rcepG3cMtoxAHMjrOflXYPD+nhqyDqR8asmTy5U8pdzVlJf6203KpjpbhTxLFmduU7c&#10;grH9AIye2IwfcZ71nylJQFJ2NX6VEEg0FZTXq8V8kdNY0rY1JVHkj/X3kE+rsDHsTj3zpkhAyVUe&#10;TsK0PaFsloqhbtUU9BQV8yr57U0SlyRjiDKuS2Pcd9dD41WlR4sKwKfCcbZqH3d9Mmxd/wBxkulw&#10;t1XbqqYutTLZZUplmPv5jxmMqW7/AFqBn5z8ayx8SX9kgNpUFJ/9pMfv86prrSLS6VxKTB7YrEar&#10;6QrZe/Fq52jbm6LnBtC326KquFTWokrQTylvJolYECViimZyeJCui4ydbBHihbVml91MrJgCSJA3&#10;VzgTjFZ1zQkLuC2kwkCScHJ5dzj2qSun0v2+jr0gtO8TSwDIeK5W8ySoce6mIheh3nC4z86VHjIc&#10;P9ZnPY4/SmXPDHxSh3HcVr1jO39tbSodoVVTRXikp6Pzqh6y3QR/cq8nHkYeJUcieHLtvYliSDrA&#10;3epPv3CrlslMnkTIrYW9m0y0GVAEAdBUVb5tl0+6rHU23btBa7nLRTW6jo4LV5UpouHJ4pAF4op5&#10;cSX7OW9XxojeXrjSipwlKcnPPrS/h7cLAQgAnG1Vi9+Afg3dbjU0M0FVs69RIXlo7DdW4QLyxkxk&#10;yRjBJ69OAB1j3sUeJ9WZQChXEDzImq5ei6e4ohSYNRO6Po52nBtqpnte8LxbauKNqimqK5krZKlC&#10;AqlqdUU8OZVQ0TcjzPTEAact/HeotvQ+hKk7QMEdc5Hsabe8L2am5aUUnrvPt+9YtcPpj8S7aq+f&#10;R2W8QlsGpt9UwSL1cXMjcQI+DZDcwMYz+NbNvxpp6sKBB7p98ZrPueF3iBwEH3qG354Rbt8MaCgr&#10;7rb+VFU5UNBJ5hikClmicYDB1AYkccAA9jWh03xDp2qqUllcKHI4+XL61mNQ0O905IWtMp6ifqN6&#10;phmhrYP8skbDv/MCPnOtBWZUOIVrPg99RF18O6ils9+lnvO1FbKhuUtVbiMkPEQQ0q5K8o2J6HoK&#10;44nC614XZvEqftBwucxyV89j35862Wj+JHLZQYuzxI68x/I7cq0iv+oHw83VNG1ZuR4qiKsAC1Fh&#10;qYohkhROG45SNMuxYkNgkEY61hB4a1RgE+Vy6jbpW7/17T3I/qjeth3l4GR71stPXUlNHHfbWfNo&#10;ZZ62aCCQZDhZhFzRldsnnxyAxx+DTWl87ZlSAYCpBECc9OY9jFWlxbt3ICokj5fxVV3J4I0u5p6i&#10;8bt2vZKfc1S7VM9dSVtS9LVSYPCIqSJDGOiY1AUqSEK/E5OtPWf9O2dPBtkCY69J6fWmzYNP/G8j&#10;J6E1Sbh4UeFnhpcaitv1dXPDwCfwSJ55Vp5xhiP5fKQowYsMlVVVPqJ1cMeI9WuUcFuAD/ugZ+eJ&#10;H1qpf0TT2l+a8CR0k/8AMfpUBY/Bnbt9iul2TfNJWWdJRJ58sL277RXIKRzpKCQDniMDl+hgxBOr&#10;V7xZdsKSz5ML7mZPM439PWqtPhq2e/qFzE8se2aS8V/pkp2sMN08OYrpuWSOULW0MTpUyNCcJ5sA&#10;QBmAkVwwPYBGB6W1ZaJ4vVcOlm/hAjCth7/tFVOr+Fw00HbCVGcjBPtH1rAr/su6bZmp47hQ1dBN&#10;UUy1cUNbA0MrRFmUNxYA+6ke3XX5Gei294xdpKrdYUBgwZiuf3NtcWiw3cIIJznnUC0xTHs3eBxO&#10;e9St96YCQrFKQ1i45ZOB76KcUCmyMU4FauMgD+p02SOdM+WaMagYORjXjXuAmkpHjbIAJJ7wBpSa&#10;IBVR9QyIrBpBGB2eX40kVMSlW4E1ovhL4A3vxavb2qtp7lte01FpmuMd9q7VM1G8agcfXlenywBX&#10;lkj9JBJGT1vxDa6UwqCFqnhKQoSD9dula7SNCuL50KMoSMyU4PbP6137s/a01Fs/blBeJkudVbrd&#10;BSPUwpyFS0KqFkQOclSEX9QJb3OOwPmS6uAt9xxsQlRJA6STNdzaRwtJSrkBT65WOvuVPEpMNyqD&#10;JGsvlVCxyrGXX2GMopjDfqBGAeiDrzaglUjH80SgSIOf4rOvDO07qs10r7HeaSvFjNOI1e7VkdSI&#10;/wCZJ5cq1KyNI3KEKuQEIaNeQHJeNnqK7dTaXGSOKeWOQ5RAznnjaoVqHEqKVTHrVhj21LcqdEuN&#10;eLnJS18tbFNBB5RDEFAD6j5bBHx6WzxYHGSdQ23OIygRIE1KKTsTNV7xc8Xbf4D2GkgqpZLruWoo&#10;xParfUJI7uyyqpMsqj+UB3lm9RI6B1q9E0Z/WHSlvCBueQ9Kz2q6oxpTfG5+Y7DrXEm/vEC/+J+5&#10;Jr7uWv8Av61pJWhiVAsNGkjlmjhX3VcnvJJJyT2TrvOl6TbaQ15dunJ3J3JriWq6rcao5xunHIDY&#10;Cqyck/tq6mqWjDsgew0leEU4UiJAWz2QAPznoD++vSBmkgqPCK6d+nX6e7hRXug3huihpVFDJFW2&#10;m3VVYgjqpFZsK5QP68+UUXOPVkkleGuQ+KfFDTjKrGyX+aQowe222DkE/sa6t4b8NOMOi8vUZEED&#10;+e+0VpO6NjXzxw2Nbaaetvtgkmk5VS1jxwtLTvkmJIl5APGQqqSAcEd56PLrW7Tp76lkBZG2+49e&#10;vOukuMG5aCTI/g8qhb/tbfbbgt89suFUk9jplFNVXOSCkpHZuKOnnpG8jsEWM5KhSA2SuRm1Rc2i&#10;0KDowrpJPbBIA+dRHGnUqBb3T1MTWibemtO5dsW28Xq22iiu1QJZZDRVgq6WI+blwrxgKymROTnj&#10;lWJ7OBqjcAZdU20skDmRB7Y9KsGzxgKWmDSm7q6S20jLYaj/AAnURW6eee50VCKqWMhuKQkZRQzc&#10;i2HJZlRsgYzp63TKpXnIxPz++tA50Rj2qDptj3XcHiDatz3uht0YtVJJSLJQ104ijZeSqpTn+ojL&#10;KVXkqHBJPtPLyAyWWzg9QP1qMltRWHFDl1q/2dKe6UUdZTffKrSN5kdZCyTkq2F9DYKkH/Xj85zq&#10;lW3wKhVTkmRUvVGjg+7M0kEM9LBJUTscOUjVebuEyCyhV+cdgAkaFQ8whtAySBS7Ak7V8zt/fUJu&#10;7xGnvCwXSstG2LpNI8NqjkwyUzqq+Uzjvg6qGZBhSzN1jX0FpPhSztUNuupClgb9+vr0rkOpeIbh&#10;1a22TCfvFUKlpUiACqB/b21tghKBwpEViXXVuGVGakFYAcRogYqEd6MDk4A0s0NLRAjH4z7kaQ02&#10;qnKEe2ez869vTJFKFuvfJ0U0IoyjJyT7f99LTkRXh7k/9xr1NROKOMYPZ/Bzr1PBOKKCc/v/AL6T&#10;eminNDzAXBznHxohiiAEUGe/j2+deNBGaFnPL3yM/GkpSZoeX7D/ANxoxQihBKgnr2xge+lFe3oC&#10;SvRA/rpDRhNe5ZXBA9+iTpQYpCOlHSTkD0D+fz/Y6QmacCZFAXYde4/OvTTJSa8JOiB/XGkmvAUe&#10;OUDOR7DAPzpacTAMmlDLlO8gj9/fSwaLjmk3bPL1dg/00QptQg4o3PB9Oc+/Z0POlUaJzLE56ONO&#10;UztmhOW69saUGvKJNAoIx1opoTRzI3HrsexB0POnOIxQfo+ANGDTUk0lyz7nONO8VFECtE8CrDb9&#10;xeI9utd02u+66CtPkyQRySp9oCR/xJMfuqf5g3pwc5BA1mPEVw/bWC3rd4NqTnMZj+0TzPatN4eY&#10;Zub5Lb7PmJOIE4n+4xyHeu1rx9JXhXfrNBSxbW/g09PxSatttdKkpI9wDISr5/6iPnI1xC38bauy&#10;7xKXxjoR/EV2V7wjpLjfClvhPUE/5rE9xfQrVC6zJt7dlOaJIl4C5QO0pl/zAmMABfbB/c9a39r4&#10;7QtsfiGDxc+E4+vOsXdeBjxk2zw4eih/HKqVTfRp4ky1jwyx2SljR+JqJboOBH/UAE5Y/bGdXavG&#10;WlJTIKvQJ/kxVAfBuqKVHwx1J/gV0R4N+DdR4KWCvt9Tc6nclbd5FaTyHaKgogFIzGrtnkxPqcAF&#10;gq9da5X4h1dOtvJcba4Akc91esdOVdS8O6SrRWC0twrKjPYenrzqzWkT2xpYhHAUA/lSO/8Ay++w&#10;WGeyMfnIwSc6yxaCgBWqSvhzXzmM0Yb9QB9yM9Z19Swa+Y+NM5pSKfGCDn+gzoSKmIMjFKNL03WB&#10;8nPehinlJxTOap5nJAH7g6cAqKhJVUfUznI7b27Pxp5Ipl0EYqPNUBkZU/vnvTsRUbgNJiqUg5OQ&#10;NJRcBoVqYycdZ+dLXig0+pauFCueh++m1A7VJbKU07/iCGUH4/rpspNF5g4qV+8Vv8w7+NDwmlWs&#10;Haloqjimc/j5GgIpUkRSi1QcYzgfOg4TTnECIoVnQAktg/knXgDQpIApNqyP5bP7aLgIoStMZpFr&#10;ipHYOR8Ke9JwZpkPRmupPAb6S7D4mW23Xys3pRXyEeXPWWyyTI0cDelhTzS5L8sdMoVT0QD1nXLd&#10;b8Vv2S1W7bJScgFWD0kJ5jpM+ldN0nw6xcJTcuOhUZITBHoT+oFdU+Lu4NwUNEr2tpgHppFrpqNT&#10;JFTQoMAnI4xqF5/PQGuR2gYdWVrOZrpTpU2mE7VzNaa2moWqHs6UdKk3ELLHCJXUAAA8icno/wC4&#10;PeMavlgqgKqvTEyK0yyeJFl2ht2rml5Q2yh4xVNwuFRHTU0TE+lWkfCkknAAGfwOtNpsnLlUI3PT&#10;NGu4SyniVtVXtn1neHFZffs5Kuoo6aT+UbrJQSJRKxP6mlJB4/AYqAevYannw1qDbZdCJgbTJ+VQ&#10;k6valXApUd+VXGs+pbY9rtldV/4msFXT0kTmRaS5RtIcozCNVyDyY9AAH3A984q2dNv3XEthpQnq&#10;DU1d9bNoUsrGO9c+Wb6o6JPEaWSG3XW2bHvNQKq6x3RklqYqkxhDU06RseAIVfMRmbnglePS66Ev&#10;wrcqsvjUPNRhMcxOx6nOKyKfEDDV1AB8tRkneD19K1TaV8s3iHQXa67a3DFe4KCWNKkxW2qh8ssh&#10;PErMiBWPEtyBKqB6iOtYW9sbqwKW7lHCTtnetTbXVvdoUu3XxAfT1qOuVovcN3q2K1VWsiB4mAXi&#10;YUB9fXowoHqkJIOAOgNNJ4YCeY/WnyTM1V91w7dr7X/DL/umy0lmq3Cskl8gUXAH1gCSOYFfkd+k&#10;gkMD0ROt03Ta+NloqUNvhJj2IM1CeLCxwuLEHvWjq+2/EbZO5LHYN0WKoudMlJ/EILRWmcU1CMKe&#10;LtG6NUHDANliCgywAA1Vut3Fi6m4uGlAGYkRKunp2qWhbVw2tphYmBMGYFZxYvETZuxtnUVon3zV&#10;Xe5bdlaenpf4POlWk/IhqaKVf5cmVcE8nChvWe0GrVWk6hqD3noYCEORJnHY/Tp2qGL61tW/LU7x&#10;FHbP8Ufwx3vb/FbeFHYb3t632faEFfyt0FfdZTU07HMnpEYxLMCA5LOEjDciGIXUnVNJXpDIcDpL&#10;hHxQBH12E4HXbahsr5OoLKeAcAOJOf8AmrXuK4bL8KvFC5TUVW9L99BTKac2+raKUTy54xMjeSUH&#10;M5wUbkfWknZ1R27VxfMJMSASZkch03+hHSKsnVtMPqB3PY/Tl+lR++PpU29uyuqK62Vhsl9q2KrT&#10;wRxLTTOoGZDGg4oxVS3FeAbLHph3qtL8UXdmkNXHxpHWeKPXnWX1Lw5a3Si638Kz02PtXJu69rXH&#10;aN+rbNeqX7G50uOUeeSsp/S6MOnjYdqw6P8AXXYrS7ZvWkvW6pSfuPWuU3Vm5aOqaeEKH3NV6Gok&#10;t0pU+qFuxkZCn++rZCpwaqFp6bitC+niO4y+JlJbdt7sOwq6oQ8Kk1JEdVgj/hxCx4SlvhTggZ49&#10;41lPEjNk1Zqddt+P/wCoiO5P61tfD9xdPPhpL3D68+wHU12jeaevpp5FqKhJqiuLkxmR3WBej05H&#10;Q98D3xjrXBXuE4QMV11JIOaoW4Q9XcLJDT13n2+eSaIvTziNyqqS6F+5GjdSyYKYI5fpLDS2/wDS&#10;ClDf1pFniInY1XFq7wLZe7j/AAyGrMFfFaqizziOppBGI0MSxmTj5bRo7SF2STBIVgsYwLDhb8xK&#10;CojEg8+h267bjGRmmuJQBUAN4/4p34b3C2U+5rjUV0dRHcZqqCV5HrYD91IDI4kH2qrGqLGrYZwA&#10;xJ9OfVpm94wlIQRAB2Bxt1k0THDJKhv98q13cdBZt4Wa3W+/U9r3NQwyNMUudMAYWkLFJMklkUoo&#10;QhejxBY4AGmbW+uLQlVutSCehP3NOXFsxcQHkhUdfv51V5fBradzv6UP+CdpSWeezxrO8VEnmCQP&#10;lRGysH/RkiQYYclznAIs2tbvm0cXnr4gTzPPecVAVpVo4qCykiOlZd4t/SHT1opZvDSkiing8xau&#10;319wZpKjLAxinLgL0C2eTgYA7JHe60nxjxKLeoq6QQP161idU8LgBKrAdZBJ+lYhV+AviBa77RW+&#10;v2PfJBVSeWj21UnP/wDGrAtHkDJAdlB69QHetadfsnEFbLoMbz/G9ZxGg3SXAh1sidqnbd9KG9N0&#10;TUX+Hp6G826upPuYLvHMYqRGEnlvTTOwJjqFIYFMYyrDPWof/dVkGyXAUqBjh3Pr6VK/7auS5CCC&#10;mJnl6dZpz4S/TBvKbfVDUbx2l9htSmR6yv8A41M0Kz04JUpGsbiRZf8AOobiBxy3XRrdT8T26WCm&#10;zd/qHAj/ACNqsdO8PPl0KumxwDrz+XzrZ6bwU8Dpa641RoqOGk5iojna+SiGniU4IUiUKnv+rLLy&#10;4jJPWsI/4k18gNoXmP8AYJPritk3oOjp+MoHX8xjHvWwWjf0O9bdU3e2U73K1xu0EFctXF9vJwQA&#10;AnkeOc9cvx1g9a54/aKZc4HcK6R1rWIeStHEjI5ZpRd0089OsMNRbzWLARMs8rNT0spiV40LgDzg&#10;JWUFgy5Xmcr0CP4YtniVMcsbiY9vekLgIhO9WaBr6KemqeNFTVa0yxTCjbzo5G4YPDsMqISx5Hlk&#10;EAe2dF8KVfD7f5oskTTO2x0M1VFLWTJzjpzBJcaiYYMRZWLzO5wRkA8vfAxrxbK/hAkk7UoUE5Nc&#10;1/UL9X0dJcajbXhlWrPPAZaSu3MIVMLsjFeVHlslgQSJslMEABs5HT/Dvg1b8XOoApRuE9fWsHrf&#10;ilu2BZszKuZ6VytUSz1lfV3Gvqp7jdK1/Nqq6qlaWed/+p3Y5Y67Tb2zNo2GmEhKR0rjt3dPXbnm&#10;PKJNJMxc4xgfHepNRuVHSPPWO/6a9TZNKsDFDI/QCqWZm/SoHux/YA5zppxxLSSo8vv608wyt5YS&#10;jnXaPhf4BbT29TW2vpoUu9wqoMz19fidU4vxkEcRC8A4xnOSAD37E/POs+J9Qv1LZ4uBCSYAwc7S&#10;eZHyrvGleH7HTwFpTxrjc5+Q5Vplt3I01HPS00VxrnNNPUQW+KhniBSJ+AVUdQfTlQSmCQUKjHes&#10;ctlaiFK7AmZya1iXUpECmFk36+6aGS5U6yWxeZjqKKopmVWlVuDskzKCyoQcqFDchjAPvIdtfJV5&#10;as0wl4uDiFQfi34n0u0q2imuNsuLUMMRWa9U8bPT0Cs3/OnSNufEFcBVKkjs5GRqTZ6eu4QoIUJ6&#10;Hc9hOPnUd+4DZEj36VazWV8F/p6SJo7tHLDGlV/CFhkelqHd3M0jeYh8niQF9PI4JbPWobTXmJKi&#10;Y6TzAxA79eVSVOBJA7cqq1d4iCy7haxXaOz11yFOjQfZzCOM1nGQpC4lbmzSsR5aISfQwY+oasvw&#10;ZWjzG5A/aRJ7Rzmo5fAUUHflVq2XV1lZb7TdLt/FLZcKwxTva69AKmIQschlT1MDz9RIPRTsADMF&#10;0FtakpIIHMd9qdbPEkKPyqbjt72rmKyRaudn8wSeWObcyxVnJI4gBSo+ev8AMx1EWS4vGKkCAJNc&#10;7/Vx41S7e2ncNptSwy3PclFJTfzY/VT0pdObsCATzULwb4blkZGt74U0Q316i5J+BohR7nlWV17V&#10;BaWxaA+JzA9K4miYlifbJ9vxr6DnE1xhWRFPIyfknTZqMaWB60FNEUvB+rXhTatqeRqMfn+uiJqM&#10;aOp6+NeFeoQfwfbSUg3o4bJ76zopoya9kYI+CNKKA0K5XGB7fjS0IJoxweiex3oNjTm4rzDOO86O&#10;gIoQh7Pt/Ue2kmiIih4E5+esjS0vDIr2GB9vn++i2pmhGS39T+fnSUVeHItnHQ6I16aOcUIUH2Bw&#10;PfRGg50ZlIK+/ffvoZozI2oCAw4+5x7aWhmcUBTj38fBGk50vDAmgAJPuM4z3oxQBJNeYYGOQz+R&#10;1nSg0fDAoGzge/fzo6GK8CD+c/10O5oZoydnODgdZ14ijTB3pQsCpDYyMYx86WiURFEyrAn2Olps&#10;CaFpCMke2dOAUkQIopbmvt0dLimgM0vQW6puVZHSU1NPVVcuTHTUsRllfHvhFBJ9j8aB11DCStxX&#10;CkczAHzOKdQ048rgaTxHoJJ+QrrP6evp8qtr1lDujccNfb7gIXAtlRwjETMeIMgVmL+jLeW2OwMj&#10;41xXxR4gTqCFWLCQpE/mH7T9T8q7V4a0BVgpN48SFkflxj16/tXRFJcYrDTvTUMHKB5GODIeUpyc&#10;vxLMy/nBP7DAGub+VxK4l10HzIwKQuu74oCXeqQ5HrLqcr1+fgf1/tpSeDAogOKmth3/AEF+qq2i&#10;hulHV1VMP5kVNOHfB9jgHoH2yf6aRzjAk0KAhRwajN2+IdNYrdNVzVcNHb6fiZKmdziPOPQyqCQ2&#10;SOhn30rSHHlBtsSTSlSGxxKMCquviHb7rUU1VBHT19keMyTXWnuqRLB7cRxb9WS3EgYKnGdOBpaZ&#10;SvCun602HErhSDIPevnpJVkH1E/0bX1SSBtXzIWjzFIfxGSLtH/oM++vQDUhsFNee/VBAHPOfkaH&#10;hAqQVKPOmzXKbkSGIOj4a8mRzohrJJMljy/bSbUCk8RyaDzBkELx+fbRZNDEV5xyxhsf016K8Dzp&#10;J6WZifL9vyejrxBpwOJAk0VoaiP/ADc/2z7aGDS8SFU+o4aho+T5VT/899ITQqQk5FOFqPKYBmyf&#10;nOkpsJpc1aMf18f2zrwoDPKhWrQe0mR/+vSRRI+E5pvPXhDgSZ+fwBoqJaST8NPNqWa7b53DSWOw&#10;0Ut2utSwWOlp8E/GSxJwqjIJZiAB86h3V2xZtF64WEpHM09b2L1255LCeJVW6m8AfE640bVVJsu4&#10;zU4WRmljMR4BCwckc+QxxPuOxg9gjVN/3FpGwuE8uvr0+/arUeHtRGfJP0/mumvpA8J7p4cbmbdm&#10;7qWttFQkCUdvtUFWFmk5MTJV1USE5CA4ijbJyzMQvWuYeLdXY1MpatjKUnKuY9Ca6L4b013Tmyp4&#10;wTyrad37q3ddobjarPbYYdv1jfb09W7OKs04OJUZRhAG9aFjliCOiTrnLNq0yeNRM9IrZrWtY4QM&#10;VXK1LfDElOtJTTVk/GD0n0xEjAwAR3jHscf0+JRUo5JocJG1c2fUbUS3G67Ys0lrjpLJSrJXUNe1&#10;QZJbjIQqSEIDiJYmJUBssSSQ2NdL8MNIShbwVKtiOnT51j9ZcXxBspgcj1rJJYI4iVVQPcda6ewg&#10;RMVgLm4KJSDTentFKJEIgUSDPE+WoKg++D8f21ZBsb1ny8QqKnYrNBJGBKigZ5dY/wDn404EigLi&#10;jgmk6yjipYKiI1M8FPUR+XURRVDxJUR5yEkVSBIme+LZGfjUN21ZdUlTiAopyJG1SmLh1oKS2ogK&#10;wY51XavdNTBYm25T3GuG2/MMpssdXItCzk5LGEEISfc9YPuQTjTP+nWZf/Eloce0xmnDqF4EFgOn&#10;g6TUPDd46Fy1NbqKBmGGaOnVSwz8kDVjIE1FydzVv8Ot4bWp900K7vpa+CyuRDUSWecwtHGSMsVX&#10;sqMA4AY/hWzjWY8QWtxd2ZFoAXBkT26d/XFaHRLtq2uwq5UQk4x+/aulvFK4eDFyp7JcbL4g2e37&#10;looUemkhQz/eBXDr/EIyQI1RVY9Oh9RBAPFdcf0letWiHGXLdZbO+CCnf8vKc9xXUL5GnXK0Oeak&#10;LG3OfUVLb2t2+tq0h3FYdzWGrp7PEi11rgWOFaKQQxSA0jgNJUzSAmJSVb+XIMAqMCDZ/grtZt7l&#10;KgVGAokkkTEKBwANyOo5GplwbhhvzmSCBuIjl/bzk7Zq4eHFz3Vu7ZktdurbUFjEyPUS1EtWrID+&#10;lWERQvHMFB/5i8mwCpA46qtQZtrC68lh/jP899iD22qXareumfMeb4fvpv8AOnlhslvNxS9U9Vea&#10;mn+2iigt/rj80Lxz56MCfMypJYnkB186EOKCeGAM14oH5t6zjxr8Jbr4nUlJbob9LWXzb1LWTUZr&#10;I8w1ESspaIzYDKT0wdhxDK6gYJI2egay3prig6n4FkTHKOcVl9b0k6k0nyz8aJI79v4rkOrgloKm&#10;ShroHpatQC9PUrwdQfY4Px+4yP312lpxDqQ40QUnmK5E4ytlRbdTwqHXeo8x1VHKlRQVMlLVQsJI&#10;KiFyjwyD9LqR2CDgjGn3A282W3RKSMjtTDLq7d0ONmCDg13JtL6htmbrsFBca68U1nvIMEFXbaur&#10;jpapqhQAeDtxWSJiQfMXAAyD31r5/wBT0a6tH1NBBKeRAMEctq7lYarbXbSVpUJ5g7zzqSl8WvC6&#10;oq3kq9y7atzxenyDd6eWVCn6OJjyFPIjILEdZHscVjemXqtmlH2NTl3tsj8ywPes7pPFXwZ/iFRF&#10;NuimNQvOX7+WjneN5JP+aEl8rGD1nvHv175uBoeplIUGjGOnLaoH+q2IUUlxM0aXxu8HjCETd8Yh&#10;EiymGqpZgEKAY8vEeSckEcSRgH4zoP8AQ9RkFTJ+lEnVLIz/AFU/OrB4aUeyN80xtm3tx23cF1qK&#10;eSJo7XUMK2ZCx5BlQLIYg7A4bPx30TqDd293bZdbKR3GJ5dpqay9bv4QsH0oa+8Vttqoq6xXqa/1&#10;bPJTRURSOVYkLKOE8iEMAnkuFBbmc4K9aroSRwuJgbzn7zNSpKfiQc1MXy6SGuoLjWzVVPJOyA0z&#10;VXl0c9M2cwGM5VJsYPfF/fvOmWFSClIn2zPX0onBkKNUSnuN/wDDa33JLZQ3B6+4xNV2uB6yGZae&#10;cOMRfbpL5nlIh7fORnLL0Rq+SWrhaSpQHDg4I5bz1PyNVx4mUqhMznPr0rQku4vF13Bf7naTZL1O&#10;wpvvzVPUGtpIUQiXivJVwS/pVQx9zksTqA86SlKEr4hvtEEnapSEiVLKYP60+vtkutBt/cktvuFX&#10;XX2ohWWga4APDTVCoTHxjjXk6MS4bzCVJJyCMjVe24hx9vzEwkHMbxzydu0VJUlSG1BJydu381HU&#10;eyoLfYKGnnqtvXmlqVS4VpuW2I6X+USioohiAUKDywXVHXzC/EkafXeK80uI4kkbQqc9ZPP0oEMg&#10;tgKhQ54A+lTm/t2WrZe2aGAUlLBVzebHa7fGyU3NEjYKPMZlDDhx/J9j2faHb27ty8VqJIxxE8pP&#10;annXENNwB6Cq/wCHs99vtNVRXnbH8Hesp5ooaiop1KinZUCspBKyAggc2wTlgRjA1YXzbLagWXJi&#10;Jg8+f/FMsKcUDxpg1plup5LdTQLW3CCz2qmjNdPU+RlYouLNJjtT6VU+xwARj51nsKcwJJNWH5U5&#10;OK4k+ozx0j8W4LRt6w1tS+2qFHasaNmipblMzKyjyyoZ44wgIaT9TElV4qCe7+GPDwspurtI4jHC&#10;DuBz9DXIPEOvB6La2XjnG1Y9S0sdGgRFC9DodADXSdsDFc4W4pZkmlGYP0Cc/nSUUClYYwcAH/XX&#10;qbSniNHnlSmQkt2BkLjs/wBv/X20wtYQkrVgU8hlTiw2jJNdO7G8N6HYVPta6R09uum6lczUyy1l&#10;HC1a2FaQJ90xgqIkflCqcfM9AkUAlW1xbUtcf1NbrKFFLXocDMTGQTv7xXadN0a301ttwpBc6zuT&#10;v2IG31rb7RvSj3rZBfIIqm118oeSaG8wnKgHDordiULIMMMBujjIXXOnbVy1X5cj2P8AO1bVDoWO&#10;KINVzdlBYN61AqrzR3J6+z3CJIKKkp5oaoMZECMGDGMwFuQ59IwPBuLKdWNuXGR/TIhQPQjuPXtv&#10;zqE7wrgq5H9aeX+vttFU1cHl1Ly0/Kunp6imWJ6eQ+0hQN/nEbKoVcNwLZ+SbbHmkEff3zpVLSkE&#10;VnY3RX7U2/LdaKqut7pajNTX1NDSRvWw8pSWxCQCY0jUs7RqxXLfDF9W5tW3nAhQCSMZJAPv1NQw&#10;8pCSrJH39OtIXreVj3JS038Iue5rNeKaolqDDt2yGou1IrRmGWOVWQiny2BxZgzelsgA6K2tXWVQ&#10;4hKhgfEqEnnjr+gppbqHQA2VA9hJHr0/inO1btcPETwpuVqs+9Kmhr7FHBT1FwuFOaSpopTJG8E8&#10;sZyM8OR5J/zCCF7PbVw3+Cu0LcalK8wCCDyIB5Z+VE2v8QypKF5TzIyJ2MVp1xsN2tW5qK5SU6XG&#10;6U9sezVN3M/m11JOQGMkFEAsLIZAxkXjk4AIbAIpUuodaKR+Xi4uHkexO+NhNT/LUhQO5iJ5/Kp2&#10;q3rbLLT7fslVU3DcF0uFRFTkmlXzvNK5kkqEGBEceriR6R+kEDUMsLeCloASBn7POny4luEqMk1z&#10;1/8AUB2nT2yg2ldkopJ556yoha4LU/yo4jGrrGIvYF2BfmQOoyPzro//AE+uFec9bFXwgBUc5mJn&#10;sKxXi5keS26E5kie0bVxyhPWetdqOK5aadxt++gNMKFOUYfJGkFMqHSncLqPxoxUZYNOlb8DSb0z&#10;FGIwwGQdemlKYoQcfjPtr1DR/wBX74GipQJoeILDsY0FFw9aAPkfjGnBTZTBrwfsfOdLSc6PGfz/&#10;AN9JNGMb0o7DlgZ9vfSDrSqIO1ByYdD9X50VJOKUjjyfUD7a8TSIEb0HBS/X6T2P3OdenFeUM4oW&#10;Hfbd69XsUooC98yMft76Qk1KSlMZoGk9JAJzn/XQia8uNqTwTjsg++NOTTCUUHmdZHeP30lePSgO&#10;ACOWM9ZOOtEDSHai8iE45+dFFNzXh7AL2T0DpJojtQcOPz17f00oigjFG7LYGTn3xpykEnApQQEq&#10;Pdc/7DQk0pSRvRcD1E/HRGiBmhmNq8o81gFP/vpw4FKAVYqVstinu10oqCkVXqqqZIIxJIsa82IA&#10;BZyAB37kjUN+4Sw0p5eyQSfaplvarfdQ0ndWK7f8FfDSp8JNoVtou1bQy3qeuMqzW6nw8EZUDy2l&#10;Kq7d59+hnrXCdf1RGqPBbUhERBO56xt+9dz0PTFaWxwOQVTuP53q3biv1Ps2xT3C6Tiko4MuamoY&#10;KgHt/MYZ6H5P599ZL41QACTWoBSmScCqxZPFzbW4Zloor7bYZ6ib7VESflLzOcLxUZ/fl7Y7zqSu&#10;0uolTZAG5gxFNpfYkJCwT0qkb03FJaTO1duC1WO2y04VWqCvmVThwo4K+AY2HIOBk5xgj2K21uta&#10;oQgqIpXHUt5WoJHen3hRbNlVt3UWuajp75FRrbZbZaZHEahmLclXC5UkY5kEDHuDpLxFw03/AFAe&#10;Enc8/wBhSMraUZQRPT96CXxN8PNvvdrNu/dFbRxwDAodwWD7VKnvAkpEaItIqBeOQvv6uwQdWDWk&#10;X7iUPW7UzsUkGOxzioitQtGlKQ8uPXE+lWB/DxNzXC1Xfa+522/tpaICnt9HSRx8+Xat5RQZBB5f&#10;zAGX4AydQA4bdC2325XOST+v+KeKQ7wqaVCaxXdX0kVG5I4r/wCHddFdbNW061dNbLlM0M2CDmKG&#10;aQHmRgYWUIx5DsgZ1vLDxoU/0tQHxDEiI9xy9sVkrzwu2scdqZB5H9jz981zbIlCtdU0FZRSUVxp&#10;5WinpKgmOaGRThkdPgg9Ea6Y1ehxAWkyDkGsQ7p4bWUEQRQSWahmP8uQ0xbvE3qH+o1Yt3AUM1V3&#10;Nqtv8lJmyxhg33MHE9dfGnPORTDdq6vcURrM5yVeIp7hyQAc/wB9GlxK9qbcZWgwabCg5E4qqYgd&#10;Y80e/wD8zoitIxTibdxQmKVks9XBH5n28jRljH5qwvwDD3BbGMj5BOdAHUEwFCekim1sOpypJj0N&#10;GqKGalixIVp5P/OQP+50fFyqOUFJBUKkLLsncu46ZpLZZq+5QqnIz08GYwMkZDnC+4Pz8H8arbnU&#10;7O0/87qU+pz9+1Wdtp1zcmWWiR9K6L8PfpXtNv2kbzvShuG4LnJErw2611v/AAZaSTy0hV4MvLKO&#10;nHFguSFI9JB5hqfjJa3S1p5CUg/mIknnsYiuh2HhhpDQXeyVcxOB2xk9Z/irDavpA2JUvBU1FHuK&#10;CjqFiEdJPciKkPliytiIKjMAMLlvY/pyNVC/GmppIA4DHROD9asE+F9PUThUev8Aiq1fPoZkhkQ2&#10;2+GGAYEkl6CoOfpyqmLOcZxkjsjAzkHVqx4/QlP/AMlnPVJ/nb61WO+D8yy7joR/FLbU+hWeayzz&#10;bh3BR0N4+4X7S30cvmRywqwLtMzBHAKEHMQJjDZbJGNFdePhP/xWSRGSYHpgfvvXmfBySJfdkzsO&#10;fUVpY+lXwYuMNXVWSjnuwt1Xxmg/i8uWKuQ0BEgA/wAuMnr1fqIIJzX/AHlrGy1pEj/aPnj77Ve/&#10;9s6YMoQTB/3GtV23tuwbUs89htVnpbRQUnpp0GAJBkuMNgszDkylm9xgay13eP3znnXDnEo7+vps&#10;PatCxbtWyPLZTAG3pUfba6329L1HJBLXMJ08+CMsZnlkWNkVi4BccWHvnBHxnXgv8oFJwb0SnvVN&#10;eTEbesdtWSKOeNI5CxkhJ4qeLANxzx7YBc5HecBp5Sue1OpHzpzXXGorPNUVimanjyKZahFT+Xjr&#10;J6UlW9+YwP7aaC0q3rwBkxUBcljpbZNO9NKtoSmMj3gt/wAI8Pl82nwoBUKOxx5M6gYHepTSQVBA&#10;yqYjr2ptaoEnauRd++JyeKt3t90gpZ6W3W2kkoaN6mpaVqiIzs6y8MYiJXh6clvYEniNdg0XTl6a&#10;2ppZlSjJxtjb7xXPtQvE3iwtIhIkfXes/atZapuUmAD6euj+2t3b5rD3gIM1L0dQk5wfSRk5/bU7&#10;aqZQnNTSMzAdjPsMDo/OdOChVNNrpSGopmCqDIQBlvgaFVOohQgVnd1stTb5GDxl0GD5ig40lJlJ&#10;g1FkEMPVj+p0Bp4GRiizTJFEQ0ihM59RwAfb/wBdNwaVMzVntVANqxU1ZUQXClragxy0kZgWJGUs&#10;QxfmQxz6ePEEHJ5HAGWFPpaMiCmDJnaPvPONqfFqt4TkHEY3++VdFeDsXijsrxMtlxuO3i9q+zmt&#10;sD3apFbQ0YciSJolVsxKHh7MWHwAMFSAeQ6/caRcW6xaKAXIUYBk9fczInFdX0dnUmHZuBgCBsYr&#10;YajeLbI8SUt13pprbab3aP4n90I2aojnhkX7gCGBXlMbEoySOQgHpwSOucHTxd2peZ/MlXCRyg7G&#10;TAxzG/Otebk27vA4MFMz3G+B16+1R3i/uewWWwbd3vYKXbtPTXWEpMm46mqpK6rhd42aKFc4eXBb&#10;kjgMATxPvp/TrZ1bjto8Vyn/AG8KgN8k8h3FN3TjYSl5MfF1kHPT79K2mOy2xbdSPboLXaY3g/lo&#10;xVHAEh4GPD8ZI8FsDJzy9zql85ZBkzFTy2lQwBFZdu3Ylj8ULVVUtTZ4ZIZ546ehnlo/LYBiC5pp&#10;+OYs81Jdxx/6AQcnRafq15p6wppZHUTg+o2qmvNOtr9BS6iQdsZ9jvVB3D9DtsajEtj3NW01X6o1&#10;pKxY5YpnAJ9EuFYD5JKNgBjj21tLfx6//wDxDII6iR9Mj6ism/4LYP8A4XSPWD/BrMrr9I2+bfBT&#10;yUVRZbr5sLSCJKpqaU8f1cUmVeS9/qzgjHsdaW38aaa+qF8Sfaf0qge8J37OUFKp7wabWX6VN+3W&#10;CvEa2mmrKaDz46E3BWlmHIr1wBVM4OC5Az0cfE5XirTW1JCSSDzg/vTCPDV8pKioAEcpz7V6wfSv&#10;4g3uOKeqgodvqy+ZIl3rPLlhQEKXZFDYxn9Oc/t3r1x4r0y3JQlRV6DFNN+GL96CoBPYnNTcP0a7&#10;9r5BDBcdtVCtOsSv/EyF4spxIwZAQMgAjGRyBPWo48XacMr4gPT6b1IV4UvjhJT8/wDFULcPhl4j&#10;fT/fKS61NBdNpXKQTwUd6tFQCXXjiUJNHy9JQ95Ayuehg6t03mm680WeILTuUnH0qqFtqOiO+YoF&#10;J6jIrQfD76pKWkpqeHeO1kv0kk7TVG4bdKsVXL0pV5IPTHPISvEsHT0heIyDnJaj4ODhKrRUdEn9&#10;j/Nayw8USkC5T7j+PsVotL4zeE+5aaSsptyUNBeRIj/w/dsctCjD2D8pA0fIZUAx4YYyc41grnw/&#10;qVmY8okdRn2xWuY1eyuvyOCe/wDmn9Ptf/EMlZbbRXWXeFPHGrr/AAi+xTo4V2Uyx8X59sqgluzx&#10;PR9tVYQ+iFOIKfURVj/Tcwkg+hmn9z2TuaytCi7Sr5Y4pA5SlQsnF+JDmRCw5pwCqeXy+QTgaEOJ&#10;VzrxSU8qk6bbW8ZLnXXSKiun3c1OkD1MUMycI1LGKNYvboSEe2STkgEnQKUAlKDsPs05BBKhvQ7Z&#10;oLvuGttT01I0k8RVy08syzQ8srIk0TpwcLx9KZJDHrywuGIFCEkA7/eKIcRImnnip4Mx3e5UN3p6&#10;ist9fa5DWVdRRcxxpRHxdFjd+ELHrDgEk+khgTpy1vPIbW2qCFDbG/U4k88UD1uHVBcwR9/Zq00d&#10;6e32oyXOnls6QEzuK5+EkSZyS7EYAwT6jgYGCfc6YQyp1XCgyTTxcCRKq4t+oH6hbn4nrUbTtRRN&#10;m0szBqzLtU3fBB5TM2P5fIZC4BPEE9da6/4e8LtWSk3t1lzkMfD/AJrlOv8AiNdwFWlsYTzPWsdU&#10;+WCc5yff/wBddKBnFc6HU0XnzJxo6bURNGUAfPtpZoc8qvnh34TXrxBPnUsaUtuSaNHrKk+WjKWI&#10;kMbEcSUCsSDjvA9zrLaz4gtdIHC4ZWQYHcDnGQDNafRtCuNV+NA4UAgEn1zHcV01sDwjtnh/QVFR&#10;bVlrmqJFgknbi86Ix4s5yOlCc+YjOHCgccnOuL6h4huNVV/VPCByEx6d/fauv2GjW2mJPlJk8yd4&#10;++XOr7frbbbtY6OsrdqG7/a1AFLbaynQNEMtDLLEgzCXWPk6xv8A5MDkPbVI26tK1BLkcW5HUZg8&#10;4q6WEqAJTMdac0lkWlpo7UYqj7IqtKxUiCCJQeX8oKABy5gMcAHDLj1dB5xUJJE7jmT6+lL5cSEj&#10;FQt22h/DrzR1VkjkqqflBWzUtZcJ0ooJoT/Jnip0AUyr62AGA3AchjvUhNwVN+WvfYQBJ7Enlt+1&#10;NqalfEj6nH2Kb7OqrlV3WtnutBCaBoEijmkv4nFREkhQyGAJmFSvJlIcnLcT8cRceS2EJbXJn/bE&#10;H15+lebBJJUMes+8Vnib+l27uWgpbfb7tunw5FmrJKirgslwqJ6KRZirCQ1DAuoVHB4Dkqlg2VXV&#10;8vT1XdupRWEPcQgFSQDIxEfvVSboNOhIBLcZMHHrP7Vm9Z4tboum1rpuWXxHHhvtK9TzRbd27JbE&#10;rDNTIPLc0zhneJ+sEsB3J6Sw7F43prLTiGBb+a4kDjVxQAo5yNiPnVYq8ccQp4ucCFbAicDpzn19&#10;qsHgr4dWrbtBT7ksNkuljin8ul/iW5qB6+K7W2REYAxo/lwyBomCuoPEgkjBGI2q3Slq/DPrSqJM&#10;JMFKhMb5O/vUqyYAT5rYInEkTIroi33C3VFNR3m50dHR2uELcLdcamUswpokZ0k8iSMPDIqueQ7c&#10;cM+kDrGuIUCW25Uo4IHXmJmD9ir9JEcSxjerDTVcEzC+W13uNvu9JCy3GjeOZI0ROURB5HPmiUAD&#10;GeixPQGqpxCx8DggpxHP7mpYVORsapvihsG2eLez63b1bBOsCcqmimeoeI0lWOQWYlsgqOTLxwRh&#10;jj9S4udE1N7R7tNy3scKHVPMVX6lYM6jbqZX6jseVcG+JPgzubwslhS+U0CwzyvDT1tLOs1NUsgB&#10;fy3B+OS5VgGGfbX0dp2r2erIJtVyRuCII9fuK4je6bd6cr/5KMciMg/feqQpaM4YEH2weu9WxHKq&#10;tQFLLN/p+2vBM7U3wU5iqMDOf7aQGKjqTUnBUBh7/sdLUZSYp0vqUHOQNCa9GKDOSACOzjGvTTJG&#10;cVY9neH259+x1sm2tv3G+xUP/wC8y0NOXjgPuAzewbsYGc/ONQru/trKBcOBM9T9mrSy0+5vJNu2&#10;VR0p1vfwq3f4fWimuW4Nv1FsoKmoakjneSNwJVGeD8GbgSM45Yzg49tRrTVbO+cLVu5xEcv+RmpF&#10;7pN7ZIS4+3CT7/PpVLWTJ9wNW81SEUoD31/qNODNJtSiHPftrxpFZpZcBc57P++vUIB5UqhGAD2A&#10;c9++hmngCKF5MAEKAfydemhUrpRCSIwST7dHXude2Tmie+c54/t+dFQAzmvKWGRk4/IOlokqNeUf&#10;P6sAHGkNOTNCrcHDEe/z7aE0iZmiAE59wAfYDRTSGZoTnBye9erxmi+WVOM+/wC+dGKaON6Ee69k&#10;Y99eNOATSnpHQ7A/OhFOFA4aIMqc4JP40ZphMg0t0ygHoY/qdAaeV8QpM9+68v8AbRgxTCEzypWF&#10;TGCBjv4/9dEVTUkJCM05kiWaBkkRJInHqRwGDD8EabMc6kJEDiFdZfS/4k1m97LNtS50tRV3OyU7&#10;TUt6aNpEmpgVAgmck4mUn0kn1oP+pTnjPifSEWTgfZICVf24wecDpXX/AA7qi71osvA8SAM9R37/&#10;AFrXP4PUX2Srg8xBQtGyl4pCroc5PYboMAevY5wR7awfFsU71tIB3qq7o+nPal7kjr4ru1iuCK38&#10;7zRIY+ABX1F8qy8M9k5x7fnV2niC6aZNm42FoOwyP0qje0phx7z0q4VVAjbdj3vt3blWtTRbmgqo&#10;xLR3WpieNKlyCSZET/l5wQVbHfRAJ1Vh56zecCZQeYHLtnf1qYUN3CUz8VP9p7UFjvdRfJbZLUbh&#10;QyQUEUUhqGkBhCBIUMi5Yqp6Z/bOcEZ0288t5oW4V/TJkzj3P3mnUNpQoulPxCsM8cPGXxBtviHJ&#10;PDW7r2ItBD9vDbq1YYZz+kys6jzEl5OPScnAwBga6hoGhWTlgPMhZJmQT/O9YDWNZumL3hRKABiQ&#10;M0/qPqT35tjalNZFvNh3pVSQRzLuKlqnWppy3FzDM3lKkkqj0MwB6PZJGo6PCdtqDpeZ4mkyRwqA&#10;z3BJ2O+aJ3xI9ZNpbcAWoiZSduxxv1roG8eMKWm42JaSX7e21UxhaqFumhiinMnCNZpZMIkZy6li&#10;SQ6pkYJ1xVFq4sKUfzCIEjI5kd/aunreQggA4p7V+Etq8Q6JqDxA29b77cBMrT3f7aKGqrpfKw0g&#10;an4lXhIEYGO17BOpNvqtxZq4rNwoHSZA9j13ph2yZfH9dIPfGflWdXT6LPDiEutLDdKWqqsiioxe&#10;puUzqCTFEWVi3LK8jg8VAP5zbp8Xaug5UDG/wj9qr1aFY7AEe5/ei7R+kXw7pAz1lPdqyrWfnGLn&#10;cC5pwArhMRgK65U9upJDsGAyAGHvFepv/CFpAjkP52PptXmdFsmfiKZ9TVtsPgdsalv9/qbft/bE&#10;0NbUx8EQeYzAYZ3dfUgJkaRuKKoAUAYXUZ7VL91CU+erHeP039/Wp6LW2QSQ2M9vv9quC2S07UpJ&#10;Iqp6KK1UpViz08cMQUn0DiqNkhgMMB7n049tVTbzq15UST3P81KU2gJwkD2qYvVVQV+3J6O5U0f8&#10;NrP5lQs7loQpUtzkwACD7HIxkjOPfUtDi21eYgkEbEHM+u/tNRlJQtPAvI+/aqvatiWV4KR4bBaK&#10;CKgEkVKkdFDwKuCXX9B4hhyJKnLciD76dXf3TklbijMc1fzQC2ZbgBIEdh/FWmO4xLZpaO1Pbngh&#10;R2p4k9MMQCMfSADyBOAAP3/pqqmHJc3PzqUcJ4U7VRds+Jq7ks9nFi3PQ163Smj8hfu0iE6LGOfF&#10;AVKMo5kggHA9QGdS3LN1DikrSQR60wl5KgkoUM1TKX6jNnU+4aygu3iDbq23/eGmSO30M9OkHq9T&#10;fclmR0U8xyHFO/nGrcaJeFsLbYO0z19sfKoH+oW4WUrcFStl+rLaK3K4iG8U8Vup+MFPcq6jlSlu&#10;0ioXWKCWVlEUicwGMwCsBlTkgace0G8Q15hRKiPy4JHcxy/SlRqTClQDgbHka0GGpkNzhpJrdaaW&#10;2zW6WvqLhJXCSUStNhoByOCpjyzysxVcAYJ4jWZ+EoLiSSvigCOUb/Plzq5khYEY60vaK6luFLDc&#10;LLc0vtHXU7ww3KnnicRcGb1GUsTJGvDy+KAnsfGkLakqKXgUlPXH0oUqSRKDIPOoiq3xs7eFfdrJ&#10;bd20l0vcUUqm3Ukx+7jZWwSf08kUsFLA9YIycECUbd9pKXXUEJMZ9abD7ThKG1AkUyWh+wsdsuN5&#10;lalroxELnBQ8WgEgchFZmZgwTzeBIb1mQkYA68kyVJbyOU/fOvflSCqn24vv9v00osjLd66aoo1k&#10;e4TLFDRU5yZpAQmXJI5BMNl3B4gEg+QhK8u4AB25n+KBXEnKMnFQO0k3dtivnlv1ZQ3O3JDHmlp0&#10;EtVE/Ji0ryv5SkSOPLCImBhelHLUl78KsBLQIPU4EdIz9STQo81E8RkdO/rVQ2T44Q+K+4dw2X/C&#10;Vft2uoIZC0VzQVUYVWeFwyH+XTyoshb1dY5Y5AcTZ3em/wCnobfDgUFHl8x6iojF4m6UtrhKSBz+&#10;XtVD8XvAijotrR3jYFFXXGjtZaqr5YnjqZK6mn78/COCfJeNgQkeCk3IdIQut8O68Xbks3ygJwnl&#10;BGAOnxTuTv8AXN6zpnls+baJPw/mG8g8/btWFQ2+K9HFNG9SyxvMUhQyERp2z4XJ4gdk+w+dda4k&#10;s5UYG2cVztTanhAEntmlxFDSVYjmmEE3FW4TKUbiwypwcdEex9j8alJdSscSDI7Ziqx22WkwQQak&#10;Kd1XkqzxOF/y+YPT8996dSqmlMqSkhWKcecqEBlTr/ze2nPWoiJSau2xPC0eKNsqZLLuHb8tbSEf&#10;d2qaab7mCNmwshAiKMpwx9LN0MdE9ZDVPEdtpTvlXDaoOyoET862lh4ff1JrzWlp9Mz+lU7fvhdB&#10;sbdM1gvcNCbnAizTLa6pZ0QMWCgsMer0nII1Z6dqdvqbP4i3nhmMiKrL7TndPd8l780Tg1F0NNR7&#10;cqkq7QDS1yBuFQ6JLx5AqcLIpU5UsOwff841YPIbebLa9scyD15R71WMuLYeS4jl1g/rUPNfbnYb&#10;tTXSK7zS1tEPLgmulS1WUXB44EjEensqD6Qfj41m72yZU0WeGAd4xPPl3rX2V07xh0nIx2rsL6aK&#10;uXe/h9LdblWx3jcNrnY0L3GAQ1KQ8AzMJZGKzK5wTIMAFVX371w/xCwi2f8AKt0cKSM859uUfPpX&#10;TdLfU40FOqkjafvNRPiBXeEEe7Nz132VYm9aRTdJTYkrHuFQFkjcq0gbjCjKOLB2CqGf8DTFinVV&#10;tttyAySU/Fw8O0TG+OUCSaO4VZhxTkf1BnEz/FWhbD/4xbb/AMSQQna1/utPJR1by0sn3dAqy8qi&#10;nppuCPFzPpaoKnPr/UMYhtqVpTxZUeNCTODgmIClASCIzHtipBSLtAWkcKjjaCOoBMR61V6je+1f&#10;Ba42+zXS7eTum5xRC4y7nuDvXxUy0snCRZgkkSRniFiiYLxZsnHIHVgLK71NCrhtuG0zHAkATI5S&#10;DPU/KmDcsWpDa1/GrfiOdp329KnrLb9y2TZlTYppq+KtqKqnt1BV0CSVBSAcWicB2UzhY2PmiNir&#10;KCykBcCucDK7gLSMQSrYScz1jO055GpKQpLUE8xB+/r1qY3Puy37fgpqbce5rTthpKk/avV003FI&#10;WZVgeeUqzQE4lycgNj3wDpq2tHXlEsoKsZ235x1/anXXgjDigPvnVb2/4wUniNDFDR17NUUccrCO&#10;qTg7omeciMuQ68QG6JYgg4GrB/TH7E8TgwY+vKoTV43cDhQcipOi8fqakvE9NNJaaexUFIyVtTce&#10;dEyTFx5bL5mBIh/mcipOSVC8fVpUWC3GwpIJUrIAzgYM/t2oFXSQogwAN5xTGTxN2x4hVrtQ3+yP&#10;e6eVYKWSsaVEnmmQkBI1CmTkiEhkLddjGcl9Vhc26R5zagDkxvjvt86aTcsun4FCasMHiVYdt3K9&#10;2+guE9XdLKgS6UlNCGWlnkkA8sO5V+auTlFB9JJPYxqMqyeKUqWIC9uWPv67VJNy3xFKTJTv61Yb&#10;J4siluUx3PLSUsddmOllpyPKYszxSRmR2HmsPYlRjDdgZAJ/hVQDbgyN+vbb96JT4B4XPb96pW8/&#10;Bzww3jUPUf4Zq7fV1Rd2raGSWieSQoPaI+noLnhwAGCMDvWltPEWo2yA0VcQHUAx77+81n7nRLK5&#10;UVhEE7kGP+PSqtePpE8Nayuip7Bu7c8U/ECSmekgqeUmfUOeV4EKcH9Xt++rNrxjfJkvtJPcSMem&#10;arFeFbSZbcI9gaoUn0G7jWqti0N5sMy1NYIZqn7eamFDBgnz2JAd8EBQkeSSV9gc6vR4tsHW1+a2&#10;dtsGT0H8mqo+GbttQLTvaciO5/iolvpe8WLVb6+40FRUM1rqGNtpaC/Smtq8OcSwQLL/AC+mZvUQ&#10;cswAJJ0Q1jQXlJbUhPxDJKcDsTzjtTZ0zW2UqWhZ+HYAyT6CqTvvwx8UtvMa3cdJu+UER1DVv31V&#10;VLE75ZQ7o7BJM8jg4IJ/fVzZq0O4HAyG+YiAP1G1U10Nbt/idK/bb6Vn90utffZA1ferpczFgBau&#10;4zy+WQOI6L9HAxn3/fV41p1mz/42kj2EVUO6pfLwt1VPLbum/Wa40FdQbhu9JVUBX7WRK+ZxCFJI&#10;UI7MvHJ/SRjs9d6ae0uxeQptbKYVvivNavfNqCg6cVZd6+Mu9/EOhoqXcu56u8R01I1F5jxRxS1M&#10;DNyMdQ6BTOuewHzj+veq2z8O6bZLK2m+c74B7VY3fiC/uUBtS4GxjciqlJUD4Az/AFzrRgVnOIU3&#10;f1tk5/OngKZJmlEXK9f6aU0EE04t9vqbtcKSioqaSsramVYYIIhlpHY4AA/v7nodk9A6acdQwguu&#10;HhSMknlTrTLlwsNNpJUcRXXPhf4JQ7XstuH8E8vebqBVVFc87wsWzlUMciqq44RA/ku3xnXz7ret&#10;HU7lU5aGEiADjmZrvGk6UnTrZKI/qbqzie1a5YbbdqLbdfFVPbKCtcv9qUgMkUR9hzjLASMpAP6z&#10;yX3OcnWRPl8YIBjn/jp8q0SePhOc8qVMdxuVupaS5TRlI6YxXF406qgVAby0VgYiWyACSfUcn9JP&#10;kJAWek47fzSyYE1CXPcFu8Otti4zzSUVHbgedP8Aco1LHEsRXy4ORZggIVFgQg8guBnVg1bPXjhb&#10;QJUrtn3/AJqO682ynjUYAql3TxCsHi/teroaytvNDYpp8TvPS1NCkkZDYhmmhXhDGwySXYE/yeX6&#10;iBYCxudNeCwlJWPQ+4B3PLFRPOZvWyniISeeR9RWN7c8W4tl+H0uydjxXOtrY5VFFuiuhj+3Zgwa&#10;SeKGTkUjXiRHGQQORfPsNbL/AEB7VL5N9eAISYlAOY5AkYmNzz2rOq1RuxtlMMklQ2VjPX26Ut4e&#10;eKK7NW71m4d2bsl3iZ2lhro43vFK9IVVZFkSSXhKmS0jgiN08sFXbJQy9V0lXmpRbtJDYHUJM8oM&#10;SDy5zUfT9SSWlKfcUV/MR6VH1m3jvCw/w3ZtHs000NBGm4d3bfsdRaqq2U8r+W61EDkrOhRDKxjU&#10;keWxHEqMj5htXuO9Wvik8CFKB4yMgpI26U6R+JQE2oQeqgIIBPQ4Nbvtey7dntFngrLtQLbbVQPD&#10;U2qxSstomjllQkF1KxlPOjkd2BDeso5ULxbDXT1wpxZ4DKzgq/MCPrtgcuYmtOy22EJAOEjYbEfp&#10;vn9aZ+IFtoN31W4bruvYTXWpp7nQ0iRmogoZpKp4lJcyyShSyOzRg4XzOaqFbsK7ZLWwEJZeCSQo&#10;7EwJ2jlP0pt5CXlEuNTBEcvv960TZ9wE+0pw+26/ZDNJHCJpKyBalSuOXBogyLHlWHQAYeZkDlnV&#10;NcpKXZCw4O0xv3zNWLJJQBw8PyqwXTdlvqat4qOso3VwlPU82zGglY8ZEcllZRxPTA8sjse+oqGC&#10;BCt8+v30p5Tk/lqSq7VQXmwSWprP/HYKiYQfw+viEcMvGQN57K4AaNSQ5ZQ3LKj3bTYdeYcS6ysp&#10;UNiJn0xt9mlWht1stLSCDyP8c6yS7fR94YXu71CNFcY5FUtUwwVbweWJORWRIwCEwewoyrAAYHzr&#10;mvG+rNt8KilURukEwO+5nrvWaX4X05aypIKT2MD5bCse3P8AQXWpSmTaW6IrjcIiiy265xeR8OXK&#10;zDI//NhVIBPJuRGBrbWHjlp5fDdNcI6jPpj9azV54SWkE2q+I8goR9axa4/T/wCJ1lttdcKvYt8j&#10;oqE/z5ftw2B3kqqsS4UgglAcY7xrao1nTnVJSh9Jnbl+uxrIL0e9QFKUyfh3++lF8N/CfdniNWWe&#10;Sgs9wSx113js014honqI6OVgCTIiepQFYHkQF77PR0V7qlvZpWCoFYTxcMxPvtJpu20l26UkwQkm&#10;Jjb963jcf0TXqbxCo7Zs+8tU7SqqQzNeb9CsUtHKjFHgeGMlpHyMrxA6J5Y495e38YNG2Ll0mHJ/&#10;KMz0IPLvPtV7ceEl+elu3V/TPM8u3ftV22z9HG09o0053bX1e5rkBzEYD0dEkeVAARCZJHY9YLAA&#10;NjGexm7/AMXXrp4bVAbB91fXFX9l4Rs2BNySs/IfrNWTxx8dbZ4B2Gw2G02OmijuGJ4tu2uNLesV&#10;PH6GnnHFiJeSgKJAWYAnIwM1Ol6Vd+IVreWvCf7jnPSrfUdSs9EaQ2hO/wDaIGOtc8+I31VPvvaV&#10;42zTbOgoLdceERqZ7rK9R5SMHTkEXgZA6qSclWGRgE5G70zwuqwuEXJd+IcgOe2/pWJ1HxK3eMLt&#10;gz8Kuc8t9vWsPjBAAzrfnJrnhp1GcL750QxQ8POlYyD02Dn8968TSDpWrV30+35fCKl8QLZcKG72&#10;/wCyavrqKB/59JCCQze5D8BguvpK59jrKN+I7Y6grTnEFKp4QYwT+3Y861bnhy4/BJv2iFAiSOYH&#10;3vWVpN5mD2V+T7a1Ec6ykyYoZJQcg4A/J/8AbRgc68RGKMvErnvGkmvcJUKFTgYwSffONemlCeFO&#10;aO0Tdn2Ixn4GvBQNGGqT80HBUjHwVPvr29IE17zR5hx2dLFITwmnFvpxcq+mo/Pp6Xz5ViEtXOIY&#10;ULHALyN0i5PbHoD30044GkFZ2HTNPNI85YbECeuKue4PBHfO2LUtyq9vSz25sAVltqIK6E/0eF2y&#10;AMEke2R+dVDGt2FwoIS5CuhkH61eP6FfsI8wtSnqII+nKqE8i88BwWPQVT3nV6DNZ1xpQNeBxg/p&#10;P7/GjFNwRijrIp7ycaGiCuteZw3a9fn+mvA0ainhxvSit1jJP4OjokgERRlwygnOPnHvpKNIEYoU&#10;UliMYx+fnXjTIlRpxH0wJGMD2HtoTUtKSK0Twv8AHPcvhSJ6WiSC82SV2mNrr3aJYZyuBNDKqlkb&#10;oclwVce4BAOsnq2gM6msPA8LgxO+OQjatXpGvO6UC0RxN9OYPrW2W36yNpx7eja5bdv9HdfV5tBQ&#10;xxVFOSCMOlQzxjiezhlBXHefnCO+Er/zSlBBT1Jj6Vtm/FNgUcbpIPTesD8fvEyyeKVKgm2HJa7p&#10;BM88G4LjUf8AEvTOVYLLAIyjk9esucAAqQCV1tNA0V7T1fG8lSTukZz2M4/esprOuM3ieBplQI2J&#10;xg7/ADqOj+p29W3aFo2/tG023aD0jRzVlxspJqbrKsZQtMZBxw+SzD1EkD1ADUhPhZly6cfvFl0G&#10;YTsE5nGcxTa/EL6LdDdugNxEneTHpRJd/wC8IIqX+F+Kl1vb10J+6pbbX1cJpD0TDIJo1wDyOGjy&#10;Gw3f5lW2laY8pQXZlJQd1AZ7zP0qLdalqTSUqbugoLGw5dtvrURba2W3bloLrXU1PfZqSWN56S7y&#10;yMKuNDgRSSHLheOVz2R17gYOi/DpRbLYtP6ZIMFI2PWs7+K/+Qh67/qARIJ3HStLG6vCi408T3vZ&#10;u59vSzM7T/wSZKuBu8qqtzXr2OOCkY+QdZEMeJrZR8txDo5TAP7VrU3fh95ILiS16TH711g2zd6i&#10;asJvFwakqwFWRolMaqCS6ccnirBW92OOWCTnXBz5OPh+ufv5V18eZ/uoLk1ZUCjh3HLR1dNDJFXP&#10;/wAQ4aimjk5wyfymXzE5qoIYgY9zjrQBvyySjeCO0Hf09aXjKjBNNqyptKV1PdrnZIprhQXMwiqr&#10;qVqN1Ef/ACnhDAHGeLALxDBnPZAGm0trCeBKt+lEXEn4o2p7QXu93ee41E1LZ7hb5Ynq6aACWnq4&#10;5WCNGPNYsjDPNuRUHHFcHHfiyykDcGfvvXg44SdiKpx8R6PwmWhpfELeFLUX2ppVnH8Ns8uZQpYA&#10;8I1fkfTwDvgkcvSvWJ7di5qCiLBs8A6ke/8AxyqKq5TbJH4lcq7Comy/Vpteppdz3Cpsl0SK0wRy&#10;xwtAnn18RcICiB/5eCwyXIChsk/Gpy/Dd0y402oplZjng9z35VEGrMOoWtIPw/M+1YruX6jd6XWr&#10;qTQbvpLdDNNEI7XTrTVlYkbKWZZpVhWIKAQHU9qQq5JzrY2vhy0EIeSSrrkD9frVDcas+ElTagBy&#10;G5r1x3lvJbbPu/d1u3Lcp3SCGyVNRP8AYWSKCaVsidYAnnIQQwCAk/lQOzOlWiSLW1Ukb8f9y5HS&#10;Zj54pE31xHnPg8uEnCYPWN6RtPiJV+G25Jty1m59vb0iuUzW9No7XuLzQ0MQxKk0UboI4UjZUAUj&#10;1ea4znIMZzSWdRaTasMqbUnPEpMT2JG8j5UY1A2Sy+84FJP9oO3p0qC8XNxbh35Bt2pvfh/BtayQ&#10;S1kNHHQ08rrVzuA8gcsoy6IPhR0Xz86v9G021sVuoD4cWeHinkBtz5nAqq1K9ffQj+mUpzEc6qM1&#10;FVVFgmenpZEtMSxvLV00TLFErHinrA44JwAc4z18jWnU40FhrjHEeUieu29Z3hdUnzYPD15dKQ2/&#10;AtDcaepiqUhdZAPu6pVZIwThi2QRxwSfbI6I7AOmLthK2FhQO3Lf51LtnVJeRw7kit+8Qr8fDaLf&#10;8e+7radxLuu4TLa7PQ0HJWpwyxfe0xmVgiYiQFXOC8IGC3qHLLO1/HKtxYIKS2kcSjjPQx64O+a3&#10;L7ptkuG6UFcWwHQYkU28KPqeoaTZU9g3tdm2yaNoIqCu2nA1JUTQMCJY1VIZViKHDc1CniCowezN&#10;1Tw66LhL9ojzOKSQrInlzEzTFnrDamii4VwRtGP0+taXWfVv4b2+w0kibtvF+qKCKkykazrda4rK&#10;f5TSMkRYcVDycm8vBwcliDm0+HNTcd4S0Egz/wDUfr7c6tVaxZpbCvMn9TWfUf1tRhZPM2RWy0yt&#10;xp6o1sEJCYxloxG3Ff1ejmwGcZ99Xw8HXCUeYHB3wT/zVb/3CwVFBT9a2HYHjTZfFDw9qL7SPNtO&#10;509WlLVxVkwlDyMeQVZF6kSRGGGTDKehjiDrLX9kuwe8lz4sTjp98qvGLn8SjzECK0aC51Kr5N2W&#10;G3wU6NHDIrM7ceWGYhgQzlfK/l5OCfYkZ1SrBIBANWAxM1A09ihge5U0jT10lVNLUJFU1PnqquQV&#10;EJ7MUasFPFjxycjAwuiWsuBMYoQ2EzzqNrdr0lvqq26XGpoZIHhJl+5DQR06SRnqaRSH/S8q8kCD&#10;+YwYEkYBDqpCE/z3x8v0oiiMmnFPbdreF9sulcK001wqpDX3O5UVJMZZGVVLMTChaKLhwITpVwrY&#10;Y9ma7cXd+ENrUSBgCf53Peo6GWLYKKRBOT1+cVE3O3Vd+SzSVtRQpQPUCKos90tMNXUSglOKGR5S&#10;FgSPMi+U3JivS+66Ju7dtytDJPFG4UQAesDn1n515bCXSC4BHQgE/XlVeba+3bRZor1uKx2OyUNo&#10;k+/pLbU2mnhamjAZHEjQOfuAwMbmNs8TgjJBJkN6vfhfk2rylKXgniOeeJ/LEb/zTK9PslgKebTw&#10;pOBA9M9fSqzW7N2fTeI891ltdsrLPRROK+go0b+GWysj5yJz7w/KBO4fZSokPTgG6HiLVXdM/DKW&#10;fMUcE/mUk8hO0H+7ntyqm/0WwRe/iUpBAGQPyg9em3L3rT/DW+7Pvslxn2rcNuymneOd6S11cdK0&#10;5WNT5kiRBQGUP+sE+x44IbWVu03qCBdpVPLiB26CeVXzCrfPkR7ff6VV95bAk3pe6+17kns91vlb&#10;HHdYWo6UUdVAVQ8aeKYZeZHjR8EnJYsWVMqTcWGsPaehLlrKUjBB+IHuRyIx7c6g3Wns3pKLgAnl&#10;Agj3/moD/wDCftie1Gsum4ptu1CTS1MyUlZDV00VIZDwXLgPyQY9ssQMkZYaux43vwrhCArA6jPM&#10;4NVI8M2gBUSRnrNO6X6Qqfb1Yt32xv6rlmeKeNIFNPTNKxVTFCkhRlYsxGQy9hWxqKvxa9fJLNww&#10;P/5uW53G3rUtrQW7ZXmMuHbt9P8Aihudp37btk2+w3SotFltdYJqf+PzUIqK0ksrQwzCmVjkktko&#10;B6U7OM4g+dZPOKcbBUQZ4Zx3IJx86keS+2kJWY7/APFX283S1+HPhkZd/wBdT/4cS406QrarfJT0&#10;74YsjSxRtydA8Yb1FlX0kgjGqdlDt7cAWAPFB3OfmefT6VPWUW7RNycY+43rmr6hfEalsMtd4f2T&#10;cx3Rbq2GOsulZdZHr54pJMSR00FSZAI1WMITwHP+YVZvca3/AIe0pN1F/ctcChICQAAQMEkdZntF&#10;ZfVb4tk2zSuIHJMyR0ANQWzfG7eN4eNKejtsN1Sg+wjv9LZg1cEjUCOQsvRkiUEK/HKgknWiVodr&#10;kKWoImeGfh746HpVZ/qj+CEgqiJjP/Petg8Na26Wa81jbwrK2nguZghpbc9EFoqhmPITUwd3Z6h0&#10;A5+gEZJ5jIGsbq9mymEWgCimZMyodldumT+9aGwuHFf1H5ExAIx6jvTbem5t6/xbcdbDeKuGK41V&#10;PZ6OjihjWmlpmVjGRDOpLSssQ5NxwC5+DjU7TdO05xthJGYKiZyCOUjYTy51Gvrq7QXVDsAIwZp1&#10;4deJm2avblx2+bvS2y+1MDwUlfR20x0KVeCqnmFUeY4VRIgIVmVCGBJTULUdLdC/xPApTYPWTG/y&#10;6c6ftb9op8kqAWegxNV+Cnv3ipNuHat3u+357auKOGqWihlKywL5omjnX1th0JlSPol3CjVohNvp&#10;Xk3LCFcSjMEwIPKMctjUJRfvgthwggdOo+81jm3LdU/cGpoLhNRCHksNTFCFfgW5E4kUleWASDgj&#10;oYHY10ZNi1dtQ6DwnMf8Vh1Xrlq7DeCKlqvxEqtm1jRWy6Vq11Q7VdVLIsU7SyuHBlkaVG9REkn/&#10;APsT74OhuNDsbgIS4mQgQM8qba1q4aWry1ZUZPc1Vbju+O81JmvEUt6n48BPcalqh0GMYj5dRjod&#10;IAPSOtTWbG1tUFtpsAH79aiu3t08vzHFma0jw98Z4dn017uZv11uN4rAsVPZZat0gldyGkqJs8kX&#10;HBQXJLsSQEOSVxep6D+IcaZt2wEiSVHtsB/Fa3TtYCG1uvqlWwH7n+a1KxfUTto2eWtu0Tbd3EwR&#10;Ai1bzUdTIG4JLHIRiJcEl8D0BQ2HGTrJ33h28tnkpQOJHI9q0dtrFvcIJJhXT76Ut4b79qa+7UdN&#10;Zr1ap5Ku4tJW1DU05a7TFQzs3lLwolCcuB44mcHHEdmJe2ZabJdSRAwJGBy/+0n3T3p9i4K1BLag&#10;frP8fvWi7x3fX7ivdD/CLoVs83B5bpZ4aN6Zoi3vI8vqwe+RUNwC5bjnIoW0ltCvMHxdDM/Tn+vK&#10;rJZkjg25kRH36VJ27bdPBeZobPUT22mDM8q00kkp86RhIxIL9MzYw3aBD0AQMseepSQFjP39/rTg&#10;QAZTVb+vfatli8EaHdtxt1up9z1F5p6WirFiWCsqAwLTcyg/nAxqGw/Y6IPwd/4RurlV35JXKIMj&#10;kI29J2rFeKLZj8KXOGFgiDzPX1r5+ed7df312E1yVIovmEkkk9fGkFeVBo6dk/GjNATSyxNn+uvT&#10;Q05p6YyTRQr6pZWCRxqRl2PsBn/4Pf270244ltJWswBkmnW21uKCECSdh1rovwK8GJbFX3vcO4pI&#10;Y7naHFLbaSjrxLCJ3jPrnMWcqCUBAIAHZ5DrXHfEviRu7aRaWeUKyokEHfZM7V1nw/oDlo4q5uhC&#10;xhIBkbc4rpiNKmqBuUNMK6R1ZpaeabuKcKC0ZHaxv0AGH+VyM965lg/CTz+zXQQCTVav2/p6Hb9P&#10;cHse5ZaqCtKQW6gjGakKxjw7HEZj7dwXbj6Q3IkKDPt2eNzg40gHmdhj5np61HcWQmQkk9B9/Yp7&#10;t3cd43RSUNctsaFOH82iFO0ssRDFCgx1IrMDiRchgAV/aUpltBKZnpQBSlZisY8QbN4ebl3THc73&#10;4iUt5mslRUpV2i4V8EsgVpATDAY+DqUkIyF5ZCEdnlrVWl1fWVupti3jjAhQB5c8yM1SXFvbXTyV&#10;uPSEkyJ3nl2rR7RZ7ptS6W6K02ujtu1rZGk0NVLdJVljZi00ieSuE4OjOecpPHonpcay7z4uQpx9&#10;RLhMGB2gZ/b96uGm/JhDQAQNt/Xasb3vsq7+LF0uW69pzW/dNjpmWCCkt1X9nT29Up1aUqSWLxsz&#10;HkUyrSHHsdbfSNTtNKbFtfBSHN85kkmJ6EAc+Way+o2dxqJ8y1IKJjGIxn2PPvQ2jYniBdnp7pu3&#10;b62bb+4qukgvNLZEoqOdqaNsRgLCru0QfEjqM8ghZ+l047qmmMg/h3i48iSkLKiOI98CeQ+lImxv&#10;XD/WbCG1wDwwDAED26/Ok9yXWweDmwL8LhS1F2n3KrU9v2/fIlaO5mGZilfUx8uUcEXLii+kyMny&#10;GBWMF3Gu3jazgN7qSdgd0g8yfpRBLGlWykpk8WwOZjn1EVEbC8c7lKQI9iWeuWO0Utvq5JalqZq1&#10;onLeY0cMIgGTgYWNXwBzdyM6sV+FF3MpDxHxFW0xPeZ+Z9IqH/3Ci1AlE4A+X0+laV4dbrue/b7f&#10;23fZrLHaktvNbta4Z1uMJ/mtTw08gZnklJMpUZRgQeBHLBptY0dOitNpZcUVKOASCDtJI2HL96tN&#10;L1L/AFRS1KQOEb4z1EVb/wDGVvpf4Bc7ntu52i1XCkWC3VdXSIxt1RIhCqYlaWQSSQlX5OpUFPUf&#10;fGTNo4QsIUFKSZIB3A3M4EA4Gc1ow6n4SpJAIx2nl8qsG3aCWwUkkt2aeimsVTLQv99ccLcmxxj4&#10;S4RGLM/R4KeZCjJjzqI8eM8KBPEJgDA69T9acQkITKsR9f2qJ2faKmDc0Fwt+4rrXWu3pOLhJua2&#10;COqm84KxSOql4SL5TwL5q8I4wVUhck6k3DqPL8tbYClRHCcQOwxnlue9Nttq4wpKsCckdeh3Ec9h&#10;Te3eKBvk8cstzpICeVLC0VX5kfmEoG82aINFHL/M4iIO2cgjrTSrLhBEHrt+28d4pUvFex/f/FT6&#10;Xpai12oLc5ZWedqLzaNHk4MilZRKyjMf55NxPqUHs6b8kpURER94o1K4hjNTtjbcC/xKRrjS0Mki&#10;ItIaVWLxse8uSPcgjrBwQO+ydSklOCPrTZBG/wBKnaG9VVBbBeLrX1Fot8PmSzy3eV6Q8FbiWYE4&#10;Klvk+jHE5yRp0pUpfCkyT0/xTPGE/EcRVPv31OeF1lqLtRXbxAt/3lNKiKlvp2rpOUmclfLRlbiM&#10;ciMlQcHv3s2tI1F4AtsGD6D9ahuahZsSXHAI7zXJ/jn442HdtHXWnaNfu9oJ28qWrmvNVDbpYT+t&#10;I6SR+eCMr6vTxzhRk632iaE8ysO3raIHKBIPrWG1nXbdaFN2a1cXUEgVg6RBZGdVy745sxLMxAwA&#10;SeyAOhn4610BCEoEIAHoI/SufuurdPE4oqPU5pZUIx33++nQJqOVTS6g9f8Apr1NGjAtj8416a9N&#10;OIk5YPWP66WnOHGKPHTRQPPNEgppZkMcz05MbTIcZVypHNTgek5B+QdMLaQ4RxJBjqJPsaeDrjaC&#10;hCiJxg8qvmxfATe/idaJq/bdqRLcGMX8RqqmKCFW9icMeTBT0Qqn4A1T3+u2FgfLec+ONhk/x86t&#10;NN0O+1CHW2/gnc4H811TdfpN8Pa+vpvL29caJEijmmWiuswWY8QGARuTBeWSW+c/31y9PivU4UQs&#10;EGYlO3yrqB8MacvhBQQcbKMGpe9/T94X3lRV1GyKe2CP+YfsKySkSTAAwwRgDgD8DPftk5hNeI9U&#10;awHiZ6wamuaBprhyyB6SP0NQNf4A+G32iVlr2hQVkMM5gqIpr3WwyxsknFlaMuc9gk4+B8jRq8Ta&#10;slXCXfoP4poeHtLIkNfMmp6y+EOwnlkvVu2JtKupqVpTJHSRtVtEV9z5ayMCcggKQST7d6jnW9Uc&#10;HlrfXnlMb1KRpGnNniQwnHauZ/qT8S/CTetBSzbIt9XDutrjyr6qS1PRxvCsbKVPMjLc+OBwz6Tk&#10;j210jw5bavbrKb4/0uHAKgcz8/aawfiJzTnkg2qQHOLJAjHflWFx1QYA51vK5+UGloZRkH9Xx3oK&#10;EHhq5eHPinuPwoqpZdu1iRUU7h6q0Tpyoqs4xl0GOL46EiEOPycY1UajpFtqiIeT8XIjcffQ4NXG&#10;mazc6Yv+kZTzBrZ7j4x+HHiPRSW6rt72CkeSF0tt7gjETS4ALR1MAIHqJ6l4FgSc5J1zR3S9c0k+&#10;eyoqj/aSSB3Sfscq6W1qui6qPKWAJ5KEZqlb18FaVbtJbLHKaG/083Ce1V1SWTBPRWRh0QBnALZA&#10;x76tNK8WOE//ADgCkzCgIOOoqs1Lwq2UzZYV0Jx7Gs63Bsbc206Zam9WC426kdgi1k1Oft3YjIAl&#10;HoOQDjv4P41vrXUrS+xbuBR6Tn5b1z260y7ss3DZA68vntUHDVJKoMcqSAdDgwb/ALas4I3qr32z&#10;SqSkn39WfzpaUyKWWTA9WBn4145o21RS4kwOQBYke2kBp6OYpZJMkZOBj8a8afQTRweRyTyz1oaM&#10;ia0L6ek23cPGjbNFutOdvmnPkB6nyYzVqOdOsmQeSs6heGVBLLk46NBr67lnTXHbbcb9eE4UR0gc&#10;6uNCSw7qCGrjblnnyB9elfRm7xS1S+VDK9OXBBcLzIOPweiPyPnXBTCfy/rXdhkZrk7x8+k+pqb3&#10;LuLZFFFLNWuprrTEIaZQ56aeENhQCe2jBGPdfxrpGi+KfIZ/D35kJ2O/sf5rn+r+HBdOedaiCdx+&#10;4qg2f6RN+1kdfIXtFG9JMyU9PPVnFYACSyOiFUU9AF8E++FA1er8YWIUkAKIO5jaqhvwrdhJykfr&#10;Suxfpb3xfrvTxbjstTtmkkWZWqKjyZ542QqFAiEh/WWyrt6cLn5XPr7xhZWrJVbf1FdNhnmT+wzT&#10;dv4Turh6Lj4E9d/kP5rerJ4EbUtwiNz2vQVE0MKJLVVtFyhqHA4vIsQlCRZIB4gAd5Ge9c2c8Was&#10;4SA8UjoI/WJMVvG/DOlj4lMAnqZ/SawiwfWB4l0V2r6i/V0W4bTUUrU8dmplShip85I8tiGLA5Kt&#10;zySO85GDrb3wdbrbT+GVC+p5j9u1Z228Su8ZFwiUnpWk+Bf1N7Yrpf4Be7A1ouNdI6RxPUmqjm9J&#10;PFJCACCMjgQpGBgNnWK1bQ7zTf6qk8bf+4cvUcv0rT6bqltf/AhXCvoefoa1yGjo22zWJ/DqFqdO&#10;CRQSBFaTGWQcmGFY8ifc9se8nWSKlhUir8EEZqpXeS70zTVVNVVu4EdoGp7baIc1Mrgyt5n6ukVT&#10;x/SQ3FS+TjU9KUuoCVCDzJj9+tRFEpM79hvWDeKj3y82i5y0FiuFrsNxqY/4tXVimESvE/kU6Inm&#10;8kV2VuXpGT0cljrceHmGfOSh1wFaR8IHzM45etZ3VXnQyShJg7zWR32lenpUiuUouLDEVFa/MeJh&#10;K3/38rG38tAuWUsoYhADka6G62sPICZk7ncR033PKsc0tBZUVxG0bGflt1o1oo4GmYS06vyIVyUb&#10;kg/bHXZIHerYNgHaqzzDBnelqqx26yVcdXznqq9e45JyT5IxghAScDvsjGnUMISeJI3pl64WUcE4&#10;qEu10FVxLy8W4lRhvc/6f6alRVWXFJxU1b/Frctp2jDt2iqqOzwR8Y4rrRU6xVlLTjJlhjZFyWmc&#10;h5ZmJkbgq5C51jnfD9s5d/iFSQd0nYnl8hsNuda5GuXCbcN7ERB5xz+dRLeIG55bNc7Q+5rnUWq6&#10;FJK6imn5w1DLIZRkMCFHmEuQnEE+/XWrNOm2gfS+Gxxp2PPaPfHWoB1C5caU0VmFbj3mkKDd91s0&#10;rTUMtLHUeXJGrVNIkyoHQoxVW9PLixwSDxzkd41NuWU3LZbUSBjbsZ/5qPburt3A4BnP1xUXRLQ0&#10;lDFTLb6NDE7N5qwMZpQSDhpHdgAMdcFU5LZLZ0x+HAdKwcYxiMen71J/FqUgIIk9alKjd9ZBY7vZ&#10;aa22aO3XUr9zLJQq9dGoZSFiqQVZVwoBXHE5Y4zjDblkl65buCsjh5A/Dz3FKm/UyytkJB4ufMVX&#10;zWxoVJpggzkFBxwNWwA5VSh1Q3otVexVVAFOJIzj2kfOP6/tp0Aj2pouSZFdL+FHiltPYe1qC1re&#10;K+GF61HrkgtteY6qWXAkPlxh/MysaCMHhgl+S5LA8Y13Tbu4u13CmwAdpKdvf611nS7xhu3S2FzG&#10;+5++wFdCb3prBtGtnutytlXUpWgVs5hpnqovNEkTQlYlTzOZMa8Sn/R7D4w7AUvhbEfp157c61S4&#10;QeP7+W9WWhrayme43q90lvjs81riqpKzmofyQoYpJG/qVRkswY8R0PfsQVt4ShB+Lb1zyNOpWZJU&#10;MUnUlnpqiuEy0fOnDxzmt8ym8gyRv5rM6qo9RCKAxUB+WMkYBsQqInPv0gR8/anFEqTIgVjm9PHm&#10;4+E/ircLBfZ1uc1MsMtxlioPtHjjn4SxpSxCZjVkFmDFlQYjz6sa1dp4fOpWgfYETIAmZI3KsYHz&#10;3qiudUFk+WnOXt8hOf4rOan6iJrlvalub7IttytyqI6hqqDFwkjMeGWORmaOHixCr6ScL2ctgaK3&#10;8GvG2KVOkKPL+0fpM+1UrviNhLvEEgj6mlLn9Q9yoWqoLBaP4nFXQLJULd6VqSjo6pozG6pTFpfP&#10;Q/8AM5FlOWC5/Vr1p4NdcUFXCyjhPWSoTMziDyivXPiVlof0hxyOeI9etSnh94YbT3j4Lba2Ab/S&#10;pWvNNe3FkuoNY0Eg8uaJqZpFUuCo81GUgLGxTrvUTUbp6y1Z27SyVJSAkcQxjMg5/wDxPWn7NlN1&#10;YNsrcAUZJg5g8o69RUx4R/T3Q+Hu6NxSzWG9bgpYfMgs24aH7eMTQgMJeOSPtpFZSrvKTGQAoKNJ&#10;y1F1jUlaiy2ltQQN1JM78vUHlGdyalWFn+DcUVSrocAR+x9aZeInjylnvNLT2/dlXV16QvcksU1r&#10;FeySpEI47dOqTq8GVBmc8pV5MOT8Sy6YsNCLzRW83A/LxcUHqVZEHoNvTnTtzqQbWEoWZ3iJ9sbd&#10;czVQvG+67bO9aOtPiNZhaqykp7vLt6z0z01NTvUK0bU4ZoWFOyQcWZpijO/uVLBhaNaWzcMKQm2P&#10;ECU8ZMnHM5EycYmPaoTl0tt0KU6IOY29tse+9XOk+oGpkr7bfrhQw3Lw+qa5qW1x1NEsN6jKxM0s&#10;8cMckkbRoyqikkMAh44PLNSvw+hSFMNnhfSJIn4YnAnBBIzU1GqEKDihLRMD/d3xtHeq94r+L1RL&#10;cKW17cpLvV/wS6w1rzXky0SLJDwcxRRqVkBcgrK0o44/Qozqx0bw46ptTz5AC0kDhyYOJM4xyiCP&#10;Sol/qzSOFLckpIJ5bdPXnNV3d1XT+J+963dNYKihSntkUjx7qvEEgQxLiVKMlgvE5HGJByIzhQDj&#10;Wx0i0TpDIZuQmSYBSk5HLi6eprNahcL1B3jtycCTJ/SqdR7Olq6dJf4TVxRS1Bp1ja3mJubR+ZH3&#10;xGQyhypxlgjfI7tfxbHHwBQ+YiBioBtn1DjIPTnNWbbjz7RvNvltk722604ygFP62U5J5xyDDKwB&#10;BwBkE94J07cW7N6yW1GQeh/iaisPPWj3GAQe/wDmrhUbwotmUmyLitms89ihhlgpKu2TzstM7rH5&#10;4ETqwWRcqTG7FmHmBSFIxgUaep83DKXCFYkKAzBxkRg9QOk1uVXKWktLUkERggnHbsak97Vm4N1b&#10;V27WWqtoN42hHllmjSi8lKxOYjRYo2Ut/wAtZRziYspY8QQOoWnItLd9xm4lpewkzHPJGOkA+5p6&#10;6XcONpWwAtPPr0xP61n1/s27doV1ta/wy7Tatg+0t1wqppYI6WmiCwFWkj5MFjjKKzFeRA5e+tzb&#10;vWN2wtttQd4TJAzn0xvy/Wspcs3TLyXFDg4hAnaB95qu2K50Fsj861XGeOokhMDy29paeXyARlGZ&#10;MZiLcWw57yCcE41cLYtXkJ81II3EjY8vflVIl+4YWfKV6/zV02FsOv3bb3ls8NHTRJKaeSmepcyR&#10;sCoXKsobDhshiMHDDOcZhXuvW2lfA8k7chiBnE/pUy20Z7UiXG1DfnvUJ4h+GY21epaWqtkd0qIp&#10;0p6qrt0reVTyMiukXNgA8hRuQUAEAe2pGla9b6wgOMgpByArcjY7VEv9Gc00yogkbkVTq/YkTBmp&#10;qkt1nDgE4/ORrSwDWfWtR5VVLjtmvoiQ6ekDIdDlT/66Eg0qTy51NeHe7L5s68xvbr5c7RESryi2&#10;1LRO4VgwHWRnIGMgj8jUa7tWbprheSDExO0xUy1unbd0KQqJwa6HvWxo9g01j8RNnT3C8RDnTU9r&#10;hmFXU1ckwIlilkjJT0ciScMM9fOBx5/UHdQUqxuwlMf3QQABtE5M11Rq0RagPsSZ5T/FbvbdoWzc&#10;O0/JlpeIqqSWSrt7x+RyMyeXIpQcWRmBdWfOWU99DGsQXXG3ZScg7+hxWiCErRkb1cbNHadp7dpY&#10;TWwQ2+30KRCprJeEEEMaADlM3WVC9Z7wpOD76Q8TjhVupR+teICUwOVfPT6l/GGo8Y/EuoqIrgtV&#10;ti0A0NkigMnkiLOZJsP2XdyxLH4ChfTjXdvDulo0+0Dikwte8/p7VxzX9RN7cFpJlCdv5rKA2Osa&#10;1eedZU0qpx3769XopdD6sjvSzTKs1Y9obXu+9r3S2ex2+a6XSp5GKmhxyPFSzHJIAUAdkkD9/bUO&#10;6u2bNpT9wrhSIzVhY2jt24GmUyo7V239P/gpZvDGmeepqBV70dEStrI3E1PRepj9vF6QpVh+vllj&#10;gL0M54Zr/iB7VFeWj4WgTAyJ7q+4rtOi6IxpyeNXxOEZOMen3NbDaNkKypK8aF2djK00SOlVhs83&#10;IwDz7BOCQR+wxheJZVmtVwgVWd57Yae9ySUtyttNdK96e2XEioeKdKLmWUQxRnJn/mY5OegQ3+RV&#10;M5pUJIUmQJI6T3J5VHWj4pByYnr7VVbzT0Um46yyXirv1JUSSR1EMk582lAFQgR4ZYlxGWd8+ohw&#10;FGVUDs2kKCA4kD6TtzB+kUJI4uAz+3tVO2/9Qm1xuE2eO+S2u6g1CVESQ1EdUkqPwRoeSSKzFew6&#10;k/oBwADi7VpN422H1IlOOY6TmNvsVXfj7dxXlpOfQisE8a/AK77HuX3VotM9+2nTQsz3FoXedXU+&#10;ZObgOQ4sCe3UIhU5GGJGuhaRqrV60W3lhKzy29OH/MmspqFku2XxoTKev/8A1/irx4c/UFJu3xIt&#10;025rfSWi91SvaaesosLbYRIWkM1QsrkZDxpGoGF4u5ZgBg0ep6Cu1tFG2MpHxGfzY5CB0M9ZAxU+&#10;y1ZDrwD2CcYOKsm2LxtWXxAseztobltdNay7XupuVBf44npq9uCxx0jH9YHCRpYQzBlqBxC8Rimu&#10;k3jtsq/u2yViEgcJykbkx2OD1GasWV27bibdlQ4ck559vfcd6pce6r2l7vm16TeD7PoLbcxQ1Me8&#10;L7LX8FUM7NDQv+mAhMnzJWAWRQSc51PNmyhhu6U15hUmRwJj5q6jbAExio4uHFOrYSvgAMfEZ+Q2&#10;j3pz9U3h3dN+hd3WS1w1TWezR1t/ui3CN4yWijkRYhzeRiVYSKjEKqv/ACwRycyfDmoN2x/DvEjj&#10;VCRG2SPSe+/WousWi7gB5sSECVGfs1WfBHxB2ns6ySR3y0i41g8iWnkpLUampGQ4kQPIzQlMLGxD&#10;KpDP05wRrUas1qrykN2CygQQfiETHbPX5VRaauwaQpd4ApXLGf4/5rYtl+M8267s8FZVW2y092o5&#10;mg2tY1esuty90Es0lOo8twImULEYzEMsQBwY4HUtOdbEOlTiknK1H4R2E777nethZXba8tAICtkj&#10;c9zG22Kstp29Eu4bTe6bdF/moKNzDHZ9xVUtRzqmVo6iIPUFZlmAHH3YHk4CerAo7m4IaVbKaTxK&#10;jKRGJkbSIPoOVWbTACw4lZxiD194NP79X3ZL3U1NLZ7bf7KbeprbVdVjpg/DAj/4mTlC2AoXy5QC&#10;AOnwOJat0tqb4VKKVTgjI+W/uJ9Kfc4wolKQRGx+yPnTeyJZL/b2s0NHDXPHSiKut99mcVlJ5ilW&#10;pZcZJjx6BJzZSOJUkA6JaXWXPNJjMgjY9x8ulNjhWnhA5bGpB7NeY9u2O4s0loFM3I0rSwOacBWB&#10;jYwLwcMMH04ywUghhnTePMVninnnPzzSgK4Adu1Suzdo0G27fcqqmSGx0s0/GqmjIhjmlA5PIeZC&#10;AjmXLMcNg5J70+84t4pByaRAQ2DGAfvnVE8Svqr2RsK1VlTt64WXd99WRY6SgoqtnLMSrNK80QIj&#10;iCEk4JZ2wox2BodL0C8vnUpUgoRzJH6VSajrNraNFYUFK5AfvXKts+prxRpoa+Gq3SLzDXRyRzQX&#10;e3wVcQDjHpR14rxPajBAPZDe2upDw1pySlSEkFPQkfOucK8RXkKBgg9RWc0sC08KQx+lEAHEdD/T&#10;WpEDArJOKKjxGnAXs4/0/Oh4aZJpRU6Pto4ihOaMF4kj2/rogaGhBGffQTSUbo9A4OkFLGaewJxU&#10;g4z/AE7/ALa8TUpINC5ySAe/jS00vJxVi2vv7c+yKWpg27ua77ep6qVZ54bZVeUskiqFDsMH1YAG&#10;f2Gqq70uzvlhdy2FEYk1b2ep3Vi15bCykVFVFPflrG3N516NdJzc3yKSoEp9xJ/PU5wMkEA4HtgD&#10;rRBmwCRbKCYH9uP3pA/qaibkKXnmJ/4ro76a/ErxGqrhPQbxNwu2zvJMNLc7tEoqaapT1IqO3GWR&#10;SGPJmD4wmCO9c38TWGlsBK7MgOcwDy7xgGujeH7vUX0lN2k8PUiM9ORPyrVNzUr3WBza7iaS4uFq&#10;I5nWF4lbBxG3Ifp9+RBHv0esawjccXxiRW2IJHwnNONgW2Gmv1LuC60dppd00cXmw1NK7QiX0MEE&#10;8iBlwxBDBA4UY45OnVqBJQFHgPv9KBKI+Ixxfz9K4s8UfBfd9pvm4bzc7LLDFJc55JJImean5Sys&#10;48qdsGVO+mPZGM4PWu+6dqdk8y0yy4CYGNjgQZFcfv8AT71pxx5aIEn6mszido/Scgj4Px+2rqaz&#10;agJp1HMVOgNMFM06iqz7aUUwUUuWSaKRHXplIP5IIxpTtFABFaFubx53fufb1JbXq6Siqo3JqLvb&#10;6RKetq0HHykZl9Mfl4IDxhWbIz7d41vwtYIfU4oFScQOU862bniq+UwGwAFc1c/8VQJLjcJ6t6qe&#10;4VtTVO6yNJU1MkxdlOVLCQsGwexkED8d60zdnasCG2gkZ2ABzv8AOs65f3Lp+NwnY5ODG1aBuDxX&#10;HihNaot92y3p9uypUbk23ao6e7NEAemhDpTzEnjnIU+5XB6NQ3pr1hxuWjpVMwhR+H55P7VbO6ix&#10;fhDd62ExutI+Ie2Aam6DZngu0iSTeKd0WB1KGnq7FJTzxP5ZbkwVHyM9DGQSAM951Xu6lrKTwCzz&#10;1CpFWDekaM4njN4Y6QAf3oieGvhzfylPtvxft8NxkKrHT7poJrdHKf8AMPN4YU/9Ochvbo6fGr37&#10;A4ruzIHMpM/80ydEsHvhtLxPF0UMfOqRuPbbbU3FLZxd7Rf5UIH3Vgq/vIWY+yKwAyw+VGffGdX9&#10;rdJumg8ElI/9hBqiuLVVk75BUlR/9TI/Teo2OpjLGMSoG9ijMAyn8Ee+dTBBHFypoCDHOpC0UVZe&#10;6j7e00VXdagDJit8D1Djv3IQEj++m3XW2RLqgkdzH6042hx0w0kq9BNdIfT59JN6rrnDuvfNtqrR&#10;HQVEM1ttNV/KlnkRg/nSj3EYIACZBYg5wAA3PvEXiRtDRtbFQVxYUrcQcECtvoHh9wui7vkkRlKd&#10;jPU11juKorFh8yhqZIZgBlCgdHJbHSkZGPfIOuRCEkCuqgEioOxxNuC91dhrr5bquupYedRa6avU&#10;VYVv8zwq3mIMdgn2yDqUtshIXBg84Mf5poLHEUnf1rJt9/VlsLwW3NUbeZrzuqvp+qpLPLDUU9M/&#10;R4NJK4BfrtVzjPqOfTrRWHhq/wBRa89CQlPKTE94qlvtbs7BflLMntn596zq8/8A1EXSUGyeHLso&#10;Ylnu13VGcY+FhjIHz2WOtI14FeWJdfA9BVAvxdboP9Ns++K07wP+paj8bqKsSShjs+47dGJKu1M7&#10;zp5BYKs0L8cupYgFSAyt32MHWQ1jw+9oqgVniQdlbZ6EelaXS9aa1VJ4cLG47da5Amoo2BZCCv4B&#10;12uSd65WpIAxTVoGjcSQzyU8y9pLA5jdGHsysCCGB7BHzpFpS4goWJB3HXtQNLU2oOIORXTFL9WG&#10;2q2w2OlvdHfoa6mpFSrWGhauQzL6S6TlgXLhELFwCOZ+e9ckuPC94h5SWACicHbHpyrpDOvWhbBd&#10;JCoyI51rlnsFg3/tfbW5LVHdOVVTfd01wMkcFTSRlm/kugz7NkEDPYGP1ay9wy5auLYUMjBHKr5l&#10;xu5QHUnB2POojdG3LHW7f42Sjorpf1jM0cV1pVqDX+npOcuWTiSrFlAY8RjGSSts8u3WFFRA6jEf&#10;fyrzzSFpiAfXnXM+5tkXOhull29KLfS3SvuFRLHaKesilqqmTBKyRgxxtFBxfisbnBaPPuwGunaZ&#10;qKFqU+6o8KU7kGB1B6nqflWJvrNUJabSJUdpEn9MVBWe67RsjXmLdFt3Ka+lhkSGmoJY40lqlYoY&#10;BIvLBUkMZO0PFh+Cba5udRc8tViE8JjJk4PP/G+ar2bWxb4hdk8Q5TGfv2qPgkqaukKV0UVKI4wi&#10;wxu7SSHkzZnd/wBTqGVQUVB1kg560bCHAeNxUz7AY2H+c1Q3am8JbTEb9Tnc1Sr1T8Vzkkg9f01Y&#10;A4qofSKZLl1ORg/tplRE04gFSYoiqY3P/qNMKp9CSilCeWMgKPn86A4p2RTWe5GmnVFOFB7yDnRh&#10;EimHHIwKVe4rUUlRKqO8UC8pXCHiikhQWPwCSAM/JxpvCSJ50hJWglImvW3aG4920b1dnsVfcKNZ&#10;vt/Pp4SyGTjny1P+Z8d4XOOs4yNA9qFnaKCH3AkkTk8utLb2FzdArabKgOlW3YfgBuPcO9RR3O1V&#10;ENotlRCLxFLdYLfKyyLlUikbmPMxybjj/wC2Q3Ekaz+q6/bW1sFMOSpU8OCcjqOlaLTdFeddKblv&#10;A35fLvXW/h5b9k+De0btR3PcNbWwV1d5bVdSYGerKllRIY6ZmJEaj1cOgVduhnHJNTvb/W7hK+GC&#10;OQnHWSetdGsra00xgoBwefX5VeVu09RUGutdM+6LfV1ryQ1lMyzLT0xdVSeILMCYTK3DI9KkSHjx&#10;AzRoQUqKXDwkDY9e88/8Vb+YDBTkE/ftUjWQXbctsu9BPTxLbmqVDzebU0bVlHjm8hCRCRZEcBY4&#10;w7K/qJZfbSy2gpUCZjtgz3OR1PKkIUqR9/f7VUvEfc1NVbaotr2auqrpLMVp71MY2asahWnld2Tz&#10;AGEjNxCllEbuQnJTgrZWDBQ4X3gBGU8hMxBjlvMesVDunJR5TRknfHL3+lYDf9yzzbVsG167ZdFT&#10;/wCH3B8+trZIa4IgZVgmWFVwSuA/Nn49lCM8tdd0/SnWnnLtt74FiYAlMnY5MY+vOucajftuNJtl&#10;NGUkZODGcGM52pzZ/ALeVffoae7cbNRPR/cxSUYStR245SORo34wlu8Fz8j5OdHe+KbK2QV25DhB&#10;iPynG+M0xbeHbp5fC98AImd/bFbftLwa2rtG13CquCw3hYwj1NxvtOsdLSQhSzEIfcDGW+TjGSAQ&#10;eeaj4nv9QWlFvLY5BJyfU/Yra2eg2digrdhZO5IGBzx9mkdg7y2xcr3NeFWybfstzo6KO0UFO6zX&#10;arYK6RTRW2JSB55ZmCrl2WNVl4hdQL1m6gNL4lqBPEcwOxUeYPUR0qcwtiSpACUkfCMexAHWsLj8&#10;BKy4eIEsF5vNHvW/UVO6pt1LsYauSJeLIYyY3jRVEg5QjEa8unYLjWmOtsW9uksNcIMfEUymec5B&#10;kxv9Kpf9NdddIeVxHkAYP32qcqPBW4eD+7LzHS0FirbG9XFX0iX28CijpkSN42lW5qEiikVnqEaG&#10;cIHABCuOtRXNURqbCDxqQvIPCmZMzBTkxAEETGcipCLJdkspSkFONzB2/wB0ROTI50W+7fu9Td7j&#10;drZS3yjvxqYpKGs/hklSLK9NSQA0U8KeZCaTy2ZoamPIJ4Et+ohbe+aQ0LVSgW4zkAqlRyDIM9Um&#10;hetytzzkj4sRiYgbEDETsa0Lwn2zfL9sG3R3mrpamviusl5mo5qZII6SoZvMCVVPFGg5LyLBORiZ&#10;ZckMNZ3VH2WrpSreYjhneR2knB5znpVnaMuqYSHd5mIiKiNk+Ac+z6+71e5bjDV1EtbmkmqoklNb&#10;GXErTMXAZJGw8Z4/pJOOS4GrW51/8Qw2zbJKABnMQdo7gb/5qIxpSW3FuOq4p2xON5zzqz7pW2X3&#10;b8Vxvm17hLfbWGrKKgo6aOWSOVpwOMJWQgqrRox5gIEHIgewqra8fbdLLb0JVgztEc5z8s1OeYbW&#10;gOLbPEnIjeagfGG4XdvAyuNdd9y2eatqy8tGlOtQ1HG8iZpJhAcLGOAZZy5Y+YAOJ9rDTAj/AFNK&#10;eFKo7xJjcTv3FMXpUm0UqSk/OM7QOVZZS7nTxB2hsev3fer3c12zJDS1tojo56pJ0Zx5TTVHF3VZ&#10;eDxjPIPLn9A5EXot3rG5fTagDjkhRO3WBgHh35QO9VXEi7ZaU8Z4dxEz6n6VcvE3wnsdk2rBfpLF&#10;etj22rkpnuUlwucQWhdqlmZpKYNxBCEohjWQIMDjkE6rLXWblTxb4kuETEJ3x/uge/Mmpj1iwEce&#10;UgkEyQYz0/TtUXd9/bR2rsxds7auaXivp7yFlivc07LLHnpYKiPy+QDsx6AUKST2cF5rT7vULr8T&#10;dp4ApJMgCMDoZz9aacvGLRkMsHiIPM9T99qkRb6Dc3ixWpWUFoXeAtklJR2+2VqSU9AYYgYjWLND&#10;xd3RmYN+gkKMD9ZZYeftbMLtFnyuISSnKsxiNh9acW22++UvpHHGBMgevemdw8JNvXHwzor5a34X&#10;mG2Ctntwgkb+IlGAkZIpWUh+nfHNkJUhCRq8tPEL7dz+HuEgomATiOknYjlyOap7nQ2Fs+cwopUB&#10;kbzzPuflWWbXvs1urlrbTeqy013lmKKooZeEhjP+Vu2Vhg+x5cSTg5Gdb5+xYvUcNygK++RrHt3r&#10;9mr/AOOsj75ilL7baq/36iuVwuUldV08KU4rZZCZTEiBUjxxxnPItJkF89gns+s9Obs5SwISZMev&#10;3tSXGoOXQl3KtppvJZBCpk82Qz9Zkj9JI98dD2/9NW6RGTVQpU4FGjs9Rf6mCmTzJZpmEcUC9mVj&#10;gBVHySSP9tedcQy2XHDCRkk7AUjTanFcCRJNXbYtj2ftGGsqLrtu63jckUD1EFPMrTwTQNJ5Kyxr&#10;CQzFZsxvlsoR6sa5/qeq3S3kt2TiQ2SBxYmd4ztjbqK3GnaZbpbK7tBKxy/wPsVtPhFarVabDVWC&#10;30z2rc1dG9zrNu11xmklpZH/AJYl5qv/AA6spQh17PJSeTLrnmpXDtxcF5xQWBjiAAmD8zW2sGUM&#10;tBDYKexJP/Fa5sixxbbscU19uUc9PbouVVdKyb+WAcly7nDEj/qcex7PeqMD8Q6eAb/eKsFK8tMk&#10;1yH9UH1XW/xP24uyNjRVMG0m4yV9fOvH+IMC+YwjAkqD5bCQEezDBDddM8PeHFsvi8vBEZSn9zHb&#10;rtXPdd19CmjbWpmcE/tXMTtkkda6iBAFc1AryJkd69SE05jjULn3OloCSKdR8IsOzKoxkljj270h&#10;wJp1oSoV1t9Jvh5Ntug3Pfr7ap7fdJrfBJbY6uFGEtFL6mIIblEZOv8AmADCA9nrXIfFmoouVt27&#10;K5SkmYP9w2n05V1bwzp67ZC3nkkKMR6dvX9q3Gus9NuSvprNczTJHNirW2R1RgnlhjlUMwAxzKsR&#10;nPqwT17nXOVEs/Git0lKVkIV8qb7oh8Q7DRSS7JvtshRHSnp6C9UMjx8Zccf5ivx9IwcGPHIYBbB&#10;0/ZLsVORdpVHUEcu29NXSbhKf/jqHoZ/WuP6Twcuu1d+UtPcbJU3iajr0p7hSW6cPLMSoeRkqsZS&#10;XGCJQRxf08g3t116+sbix47VwIJTIBA5dRz9OlYNpm8YuYeQVZjBnfv+/KuhfGPxLm2zYqWmtl92&#10;9tm8RtFHdLVW1kdTcIVTi0UKRReYpxlealS/llmUl+hzLStOL7h4kKUIPCQDB7zj22zg4rZXt35S&#10;RwqAPOTkf561Cbj8XqW62Ky19PT1dF/Pjhk3NuazrU2+CIEcfOqSROtNJI8RjnEY5FQcD1Ynt6c4&#10;ytxpRmM8CVQqf/rsTAyKaVdodSlQwDiSMfPkO9QX1Gbl3DujYFZVbWq7ZePDrlFDcqqkcvU+dHMp&#10;z53PElO5eHKKPTxwVHEsbbwyxbovALoFLwmAdiCOnIjO/LaqnW3XjalTJBbMSR1/g1zpYamC9wyQ&#10;Vgiigk6YArwYe2egfkfGf99ddbgjJ+/XeuaOLUhQUBzrZtvbNr/E+52je2593SXWislalJV0tpo1&#10;p7hQxwo89O0K+WsMh5mMgJyZi2McsLrnepXVtozbmnWzZ4lZBUZB4jBE/mAia3GnMXGpKRevrEJx&#10;A3ETH89aktzUdhr9vbhr/FiPdQ3bH5aWjdW4tuU8E1aVdmihpoo3EU85Vl5xVDMc8vV6eIzlvc3K&#10;HW2tM4C3/chKiYncknIHQgVfvNMqSpV3xcXJRSAT2AGCfWnll8ELdJZdxUKnc+36avtMNDLeFhip&#10;RcKZWieOOot/MFWLOeXmE4VFVOJ9g/1ZSHm3lhKuFUxkkHMwrn6/OlNglTSkAlMiJ2n1TVC2x9LN&#10;Ddd7R2KeO70kNnqf/wAu7gl4Q0VVyEbpT0ilSUYpISJHJVuBAGSM3Vx4nU0x56eGVD4U7kHIlR2j&#10;qBkVVt6Klaw0Sfh3PL0HT3ro/wAN/p627sWt3BPSn7O41ss5pK1Kc/dQ0bBWED8yyOAyfqKjmqqG&#10;Bwc4TU9duNQSkLOIEjET1GJ9thWos9LZteLgGTz5gdDV1u9It625dresMNooIVdYq9KQMsRbDvUR&#10;B/TIxccmOB6s95GNVCHjxpcOe23arBafgKU4qAq9mNvGotNwbd9fLTWGKRZqK01yU0VZVchyaUIM&#10;8VVY/QpxklcjGpyLo2/G35QlXMyYHbvTCmi4pJ4z8PQwCe9PY3rp6t4KydpY44QWHnhlAGQe17HX&#10;p6Of300Ep3pwzMVM2q8iCqktxUTrHiRy5OI1bKoAe+/2OT+/evDB4utIrYiuF/rMq7xcPGaSkukj&#10;T2OKgppLLSN1FHTMnbGPODIZBJyduyAo6AA12/wi1anTkuoSCuTxE7z/ABFco8SPXCbsoUqEwCAO&#10;nfvWNQREgKDhB7D2xrb86wy1c6dpGB17jRUwTNOFUe/tr1Nmjgga9QEUJ985/wBtEaKMUbAIONJF&#10;ejFAFDY6/wDXQGhG9KqmCDkf+uloyIpzAwHv7EdjOkNPtqozAE5zjr4+demm1iTNGj+COhnJH5/b&#10;SHNIkc623Z3j/Zrbt3bVt3Nti43CexRNRxVlnrIYY5af/KJIpMAsQcMQRn3zkka5vqXhm7uLp1+2&#10;dAC8/EDIPaul2HiS3trVtl9BlIAx0qXrvq2oqbyobP4cI8EcnJWu17y7DrOTDCTnHWCxH9dRGvBr&#10;6iS/cCeycfWnnfGDKf8AxsE+pFdH7T8RaTd+ytuX+Xas9HS3qA1Bp5oFmSn9ZRIzKqKCCEyPSMZ1&#10;gNQtVWFyu2K54OfX2rd2Nwm8tkXATAVsOlDufZpkaWell5RgiVHXiSmcDIznBHYIP5P5zppLgOKe&#10;UCKzit3fYrBJeaPdtEtJaaeGKKWouo50U4l5KqZOQJMDJA9uQ7ydT2fPCkqtj8XKNxGajulpQKHR&#10;jnNVa8fTP4bbypzNRXS4bbmqofuKGRJRUReUewwVwGePiPcsCORwfbWqY8WX7BAdCVAb8j8x/FZm&#10;48M2Tw4myUk9Dj5f5rJ91fRxv6zSzPYlo94UiKJF/h8oiqeBGVJikIycD2Vj8a2Nn4qsbiA7KD3y&#10;PmP4rI3Xhm8byzCx8j9ayneOzL94eX9rPuO2TWe6LDHP9tOVLGOQEowKkgg4P+h1q7a6Zu2/NYVx&#10;J61mrqzetF+W+mDUZDUt7H21IJquUinayBhpZqOoUYEf070teGKNnHfR7+NeryqUErKmMsE/AOvU&#10;aVYoWOSV7ZT7gnIx/TSk0hjaKl9qbpuWyb/b73ZqlaS40D86eV4EmVDgg5RuiCCRj98g51CvLRu+&#10;YVbuzwq3gxU+yu12T6H2909RXZn09bsqPGHbtyqd92Xal/mEqPTTw0VCsnlBmSRZ4AzSKwZVKuwA&#10;ZT7k41x/WWU6RcBmxdWI3yee0HbbfvXYNHe/1Rgu3bac7YG3OQZzW62dI7BxoqC0UtjidiF/hqJE&#10;joFyGxHj8Yzj8d6yDzzjxlaiT3kmtO22hkQhMDsI/akae80NHuJLRc7jBR3WtYyUVNV10ayTKMAB&#10;Imbk3fLLKCOiCM6YDS1gqgwO1SCpKSATvVf8Yt91Xhh4ebov6VNplrqGjL0C1+fJlqTgJEfVydiD&#10;0oxyxn21Y6bZfjbxq3VMKIBjcA/tUS+uvwls5cCJSCc9eVfLzcVZc987luW4b/VfxC83KokqqqrM&#10;axmSR/1EBQOIIwMDoAAfGvo5i0ZYZTbpT8KRAB+964Pcag486p4nKulEpLVHTIqxxJGg9lUAAf21&#10;NEDaqtbylHNPoozHhlGCCCMqD2DkdHo/0OdFgiDz+996jhZBkcvl8udaj4MeOV18KLjXRPRU96sF&#10;0kNRX25oo4pmkC+l4pV48cELmM+jGSoDe+N13Qk6shKkKhaRAkmI5yOvfetboWtL09xaFJBSrPQz&#10;/HaoP/NgHH99TqFRhVFkUdBmx8YxpJr1O7Dty57xvNLabLQz3S51ORDR04HJ8DJOTgAAAkkkADTD&#10;9w1bILryoSOdPssOXCwhoSTXd/hhsKp8KvD6y2e61cM32MTs81OqiBS7FnCHiHJJbJJySRgZBA1w&#10;3U7tN7drfbEBRxXWbC2VasIaWcirRU3RquiNXQNDX1RklERjKLMW6BRlYrhxhQQ2D0OWB7VqoBAc&#10;wKsgZEiuJtt+E8+0brJVXG8xbNt5T7urv70NLWzwssoJScAusM5J5MRyC+3IDvXT7rVLa5tktMol&#10;UxwiUzjkcSKxDFg8xcKccXCcniMH58gagt42mO/XutpLH4jL4vbvqK2GGGmoqOolkq4nQvzgk7jA&#10;hwfMRQETK4JzgXGm3SbdlIXblluJlUYIxHXPLrVVesF9RW295i9oHMH6Y51RbZDcIquogm5JWRym&#10;N4qjJkaQuRxLEgE8gRnOOv21qEuoS2Vj8oE+1ZxSF8fAoZ2oK6jhqJKmmF3jqbos3CWniRpVYjl5&#10;rfcLmNwhCjKuQxccc8WI8zceaUpQk8J58v5zQXDHlBRUoT0++lQk0clKxQ9YOMk++pZE1DSrhxTd&#10;8JkuWA+cd6ApoysmmEx8vLJI3Jc/rx2f2P7aWBzpoJM4NJ2axVm7LvT0NsX7ysqm4QxLKoZ2wSQO&#10;RAzgE4z8abfuGrRsuvK4Ujf7E06ww5cOBtoSTW/WHwCSx2q77f3UKWPclVFR1tNPRS857YMuHWqU&#10;EF4yAP5ahssruCSoB57deIkm4Q/ayUCQZEAnlHQ536Yit1a6HwsLauAAtQBxkgdD60/Syba2ddZH&#10;s297rZ6CSkgqxY/uoqeaR3BYCQ8fQJYc4LesBwSTlQa168udTjzrYKVkTmOn6/8AFWTFnb6eClp4&#10;gYMGPvapnxBvFDBb1s2yd41tzoLtEYbhRyPK0yASfqZTEG5yEoGkYrkQjIfPLSaXpq7h4m7YgpMj&#10;HbbfYdKK+vENtf8Ax3ZB77f5oxtSW24WaLdF5hu9jnASeVaxK11jHSU8zR8zEhJY+hfMJbDkoW4y&#10;bpplsLVp/wCZPKI7zynbn+tNWzjiuEXux5/tjatLs91qay3XQbGskNNSCUW6lqaisFPFSzpIXeuR&#10;XTyeEgIjWCMcmfJlQAgNirlKVrSq8Vn82B2/KYMz1J5bGtG0Twxbpxt6Rz+/etFpKumtcbW6W63O&#10;4VNfU0lFPLuGCaoWLzFVSrVMMIUYZmbmSVDZAUAgaoltlw8SAAAD+U/sT7dYqxSrg+EmTjv+lUa3&#10;71vd0vNw3ZLb7Zs6wTR00ZuUaJXXK7LByWR2kRkBUM3lspQyROwwylerY2zLTSWSsrXnEkJTPrzO&#10;+MEVFC3FrU5ASnruTH7fWs7U2cXSgj2vd9oX2+7ivFP51g3RBOaqg4R/c1McU0jAiFiyqKmoxMw4&#10;qvanW0RqFwbfgXxtttoPxIIhU4Hv2GNzWZXYsF7zE8K1KUMEHGJOTy9a3693Fb7fIzaqkVs6oa2W&#10;OqBjEFNPCBE06PjLB1kZFdFPZccQDy5hwKSk+Z8+p5x0xzrZEhSvhrPfGLxYHh9eNt7HWptNttVy&#10;o1q7jertyqWp/LYK4WMKY2Y8ccsFRywACNabS9LN405dJ4uJH5Ujn364qovb38O6hmBB3PSoLakn&#10;hxvTcM823dsw19fTyQGoulHE/kxOy4EdOZJAeIaQjKIB6GIGRnVhcuanbs+VcLIC5wYk/wD29u9R&#10;2UWbrvmNJkjny9qnvELed68PrYI6OSG5Vt0udPTW6hlphHFQworB2AYqXyYnb1SZBA9wcmlatWrs&#10;ws8ISCTnc8uv6VZPPrZynMn5VNV9Jd7nZqa4ZtyWzyqg1puttgeaVFkHBJo+HEtHh5QrqUJJAIPJ&#10;hRBwMkp2OIgxEbxz+tTVoLmTt3qZoNpbPoNnXG31dwrbva5x510ppa2OCOPDJUtK4h4OuSI3ZIyQ&#10;eWB11og+/wCal0fmTt9nfn+tN8DfBwHY1a7JTUAiiuUsVbR01LT+UlRX1iTKyYLjzGLFwoy3EciP&#10;UScZ7ZJKh1PYU8ISMbCoJNv7dlnZaOskkCSz1yURqSsFQ7MGOZmBwcsBjlw64g/iYHFkbdqjhCUn&#10;falLpuSkrUmoBQU70s0LUslKSJBwYJwOGypVQP0sCCD+2m0tlJ8xJginCoERyrPK/bF1raKW07gu&#10;8MdhoKiKstf8At01LdSkJ5PHKwlZeDkFAoBLKFPpOMXLTzbBS9bo+NQIVJkZ5gR7+tQlIUsFLqvh&#10;BBECD7mp6p8MNrVskl9t+27OlXM/nLfKim4Nyk98hcHLKWGXzjJ/T8QRf3ZAYUslI5TIpw2zE+Yl&#10;Ik/vR5diVN629WIL9Q264Vop4RWUENMlUyr20DTOGEwDdIWQBBniORzrybkNOpUpHEkTgkxJ5wIj&#10;uBvRrZK0FPFBMbATj9f2qqy+DNLfqtqSpovvLhIsTy7oq65amV4lkzxgkjwryAJ5f8xOKgDKvk6v&#10;2tbuGAQyoJQZ+Ebbd5PyM1Wuaaw6oKWJXj4jvirf4g+FNp8RbrHX7iu9bV0McQENDHFHFVQVDL5T&#10;M1QiqzxMuMoScerBAwNUdnqj2noKGUie+REzscAzzH61PuLFu6VKyfbf51XdreFlp8Lpaa5jeNfL&#10;T1ssNpkgndZKQ1MrhA5AARSHQBSwAX2J/NhcaorUkeUGUgplUjBAH/Od6jM2SbZXF5hIOI5Uw8RP&#10;p9s27t7V18q7zV01fOycqekpIY4iqAKOxk8iBlnJJY4ONW+neKLmwt/ICAoCYJJkfyO31quvdBYv&#10;XfOKuE84Az/nvSNZ4G2Gppoqe3UVbban1xw19Rcx5VRKy4i80MuUAbH6R6ueB2ANTGfF98lfE8Eq&#10;SYwExA7ZyfWoTvhmzWmESFdZ51Q6rwG3ZQtWfdfYeTSHEtSs7iNh3llymePpk9WMDj+CNa9XjGwI&#10;lCVT0gfXNZlHha8Cv6qkx6n+Kh9p+GKbst/8ave6rTt7a9MBVCpep8uSePJMLJyICl2jPEk5x6h/&#10;l1GvvE6Fo/DMNFayIjl3HeBvH81MstAUhf4hxwBIM+1aNsE7XvdHWiCrpbruFayedvJvUU1RV81j&#10;yPOR2bK4AVicjAXJyWPPr4PNrSFjhTjdMDFbFkoUCQZVvvn6VuuzrLPb9qI7fdUaTM1VOK2YyVjE&#10;jBLsGcBmCL0Dgewx3qldPGrO3bAq1RESBvXP/wBanjl/AbZH4W7Ulio2mMzbhnpZVMioxUpTY/Un&#10;mKQ5bOGXoZy2N34V0lNw9+MeThP5RyPf2rFeJNTNsz+GZOV79q4zkIUYGB1joa67zmuUHpSSrn29&#10;tGKEGDSqqpJ0tAqnaIoTLHAAyTn2144pBkV0P9JnhnWSXweI1wSOHblshnW3s/GQ3CsOYwEXshYy&#10;WJfr1AYyM6514s1RtLR01tX9QxxR/aN/r+ldC8L6W4XRfuJ+ATE8z/AromwVNbFcZZq+OsrEdTGY&#10;5VPpLEsq/p7GAB37AZ+SNceuSop4U711NEAyc1am3HZbLWVpio6RYqWfjVVFDFEGjqEZQI/cHniQ&#10;j46YHJHWoaGnFgd9p6dae4kpO1P911cTWyiu/wB7TWO0okshvFbIvCmkHqRpIJWUSDkhGQcjngEA&#10;lgbKCFcPCVK/2wZPpFK6rhRxSB3xWAR/U+stjq1vVfUruPyDFJXbcqEq4KlS8gRIkLskDcgr/wAx&#10;ioBJ9WBndp8OuOPJUyJRI/NgjY56+oFZhesIaQQ6YVG4zPp096wbbWxRXqtwrJ3r6qoBlnmE7NNL&#10;MTlnkc9s2ckn3OuwW9ukJCEjb5VzN90lZNWv/Hm6vD6a1y0lf/EKW3QfY0dLXUazimp+TF4on4N5&#10;XmB3RpOLNxbAIwMU114btLjicalClGSQYk9T6chgVZ22vvsQhY4gkR7dPfnVXu9i/wAZUt13HPal&#10;2hY7Hb5KqRLXRzVtMaxweGP5YELSnjFGr5WNVPqwdNW7A0nhS855rq1QNgrh/fhySdzvRPPnVpLS&#10;eBCQScGJGw99ugpKfY26vFW4I0VTWb6q4hSxzXqlP3qUQKqIqeV+KpB5Y90HS4Yn5JkC90/T2Sla&#10;vLEn82Cc77nemvwV9eOBR+PbbYdvatc8DvAfeO392eRujcFZT7Vs9S90t9qt92V4aysHl8pWiQcj&#10;D5YHIEAseIIwTrnOuazY3LfHZJ4nFYJKfyjlnrO3StvpOn3LB4X1QkZgEZNW7ffhY2+DR866zUm2&#10;eIScBzVfdLxB+zWOYA0ykMf5sbF1BGRhdZaxvfwaZ4Tx/KD/ALp5+hxV3cW/nECYT03/AOPWpXaW&#10;1bALtFbeMNzWKjSogNyq5qzgWlKiOB5/5hjUQllYqpIdiPT3ph+8enj2zyEe5j+4k5p1tlsHh3jq&#10;Zq5x/wAHtFbbK2pqntZroHJgpkkmjami5tylAXEZ7bizkYzxGf06rypTiCkZA/X73j3qSEpSRPOn&#10;tuig3LQ3qMQXSyW/lGipAj00sw4ZMwlLnmpBGUVVIUkN3kAOEICIyaJP9SRyp3d47zV0b22ivcRq&#10;6pRQmCmqSs1EqgCVoH4NhoxJESJMZ5Ec1GDrzXAhQWsY/XoOwNEvI4Qc0hWxVkFqMFns9fXVEMyU&#10;7pbaSKBmkRUZ6iSEng1P2elY8mB/UQNK0QpYUtQAOcmfs0CgpIhAPt97UWjuW56Sy2W5X6x2W1VN&#10;GZBeaGxxS1LQxAhklgfAUEkMxQ9cTnKkadC2lOqQyokcicex7TQJ8wJBWkA9qzD6ifF29fTxatuy&#10;Um3rbdrteZ6t5K+sSRaaDieUUfFf+b05btu8H41rdB0VrXHFhThSEQesz67bcqodZ1NWltpWEcXF&#10;jpXD+7t5bk8Sb8173RdprvcWjWISyKqLHGucRxooCogJPQHySSSddwsbC305nyLZMJ3rj19qD167&#10;5rxk7e1R6Jjr21YVUEzvSwXByB1ot6bNH7I99epJoc4Pvr00tCp7HfQOjoYo/PyznJP7jQTXqOAA&#10;w77Hv30NJTsQJpdDk5c+3xpJr29LoOIAI/p/+vXjTvDAo3LB/Y6SaAyK9I6DsDHftpa8VACgMoYH&#10;467HtpYpC5xCvB8rgEe34zpNqEmRUltreN68Or5Dd9t3Ke0XLkwTyjzScMOJR4G9EoOfZlPePbGo&#10;F5ptnfNFFygEdeY7z1qzstSvbN0KYWfScH26V9Ctmbmvf8BtKbhoaGk3ItKq3WkoYeMCTt2ApyQM&#10;AAEqSoJIB618+3TTDdwsWqpbBwTvFd4tlvqZQbgQuMjoabbnrKfcdfOHpIRE8Z8+NgrAjILMQwIY&#10;ZCnjjGdNBRQeJJg0+QDgiqzXx09TXx/eT/a2+BihcFFigqX/AMjH8sJFJRvT2mPbRIkZTknP+abX&#10;B+GrRsq2SW6i4vNNKzSNIqvU+bJ2fSQ49wezjicE41J4hvQJSaqHiN9OW0fGSpnuV7t9RYdz1wDf&#10;x631XmSPxVUTzIGJjlUKAOC8CPflq/sNfutOAQ38SP8Aaf2O4qmvtEttRPmLEK6j9xzrhDxH2Zcf&#10;C3etz23d0ZJKSoaOnqXThHVRE/ypYzkgh17wCcHI9wddisbtvULdL7Z3+nUe1cmvrBdk+plY2+ve&#10;oaGqDEDPWp8VVLRTxJhn3/popqMUkUsG/wDmNLQQTSiN8HGPx869S4oQQO+8ftr1e4edHRgSDn+u&#10;NITyp8QauGy/FXd/h3TVdNtncEtqp6tjJLH9tTzhXKhTIhljYxuQACUIzxXOcDVDfaNZ6k4HLlMk&#10;dyPbFX9hq11pyC2wcHOROaYV+9t1Xamr6Su3fuG4UtwUrW09XeJ3iqVzni6FuJH7YAOMEHSo0ewb&#10;UlQZTI2xRq1m/WFAvGD3iq0tqpcKDTxenvkVyV+cgn2776x3376tvKbCSkJGfvNU5feCgsrMjuav&#10;W+fGDe/ibRU1FunctZeqOGRZkppIoY4/NGQJSI0Xk4DMOR/6sarLDR7LT1l23RCjznkdxVje6zea&#10;g0GX1fCO1VGOmUDIGP3xq84jVMlIoPK4N7Dr8j30oNNFMGveSA3thh33o5xTahBowjb4Iz8HXgaM&#10;BW6asbvyPZAAH41RCtIoyaSMwz23D98Z/wBh76E4kgUSQCYmu2fpX8Odj2VLnuHb28P8bTyR/ZVM&#10;9EGpoqdGAYQzU7HmhLLyDPgn/L7HPI9f1C6uFBl5othJkDv1mumaPZMWyS605xk8+3SK1nc9TcA6&#10;ta40hgjyjnHmKGIypRcEkZ65ZGBk/jWPbE5NaVXRNZ9u/YO375t202Krr6fatOs8VSlNb51pTPCj&#10;B3QMHEjqeWfMUkqQDn8zrd91panUJ4uWeXemHG0LASTH7xWS782nYr/NuL/EOx6fZFTcamOR9y1m&#10;6IIKe8pAeDFkk8qokViFYqkaeZIiszkDB0Fq84x5amHOMJBhISTwznlIHrnGIqreYbe4w4jh4tzM&#10;T9+1Ve4eD1HtmW1UW0p7xDs7dFKLJfbtb56S6zVc08pEVFFKRwXIQ+b5ftyXsjOrE6u5cguXiQpx&#10;s8SUkKTyySNzv8M1A/01DR4bdRCF4KsHngDp3qqbo8DqLw/rLltiouiybjoIvvGae3vSWuWnSAO1&#10;PHUNlfOVCX7HAhShfkQNaKz1suhDwbhpRA3kgkwDA5cutUlzpflyjilwZ2IEdJ+v0qtUm1qqC2wS&#10;R0ypRSjjFUQkGLJzhOvY4Ht10NbFt9suFoEcQ5c6zLlurgDkHhxmo+4bLqo4WmlaBVDKg82REZyT&#10;j0qTlse5wOh2cDvUlTqUqCSd6ipYVwkxt6UG2vDOp3dcoKO3x1N1YuXkSj4rxRSOYEjniGxy9+hj&#10;vrUO7u27ZpTjhCfXr+tTLa0W84EpBVkYHT9KvcH031tlr7vU1dqeWz2pI62Kku7vQTVEBHLyhLGW&#10;AlT0hmHoJIAZs6xi/EqHG0sjC1yJGQD6bxWnb0FTbhdVlKcwcGPXrUTuS0U10vlVvOy3S+WKjrZI&#10;6S4XG43aBZ2nlBApoJjGiiRIFLPhipDD+ZkkaG3fWho2VwkKO6QAeXM5OJ/4qW8whbwumSRsFEkf&#10;IbZq42jd193TPt7bm3RcdrU0NOYqenS8sz10KqAgnMq4jwA7Ecz3JxyRjUdvQbe1Dt3fkKkT+X8p&#10;J3x/HKhXqjj6kMWgyDB2yOmee/Op1tqW2kss+6Lftm30dlWSVY6DZ9SakcVRytRydREFHGOOTicA&#10;5YfADWn6spj/AOEF8azBBV8IycjqTzTPoafvNOS9/XI4U5wDO2xzj5VP7e2xuGquViqDZr+lIsgN&#10;GYpqBY46d8vVpNC5bp3KjzX5PxARAuAdVGo6wAp0tLCSrf8ANuMCCI26e5mplrpw4W/MSSBtIEQc&#10;5GZ960Wp2HYaipmq6WK2WiOKlampZKJHQoxHDKQjMXLJYBsc/WwzjOsWLx+AVKkkznn771pBbtpO&#10;AABTWp8NzbxFLbWulPDQEtS09NMzQI2FH86NAFMbcMMoA54ySMDSG4K5KhM8+dKWgI4ScVbqaxUc&#10;po5JJBDdXxTukEsgWcFxIY2U5Vhy+W9WOuWOtQ+IkcAGKkhImedMrb/B5luG4BX1V/ja4r5dvefz&#10;aaklZlLSiMdhgVyWPYGOiACHCpccJAB6xB6b+lMICSSvft97U+e03WJDPS2+jpJZcM3GKnViOat5&#10;jBMsy5wcnJJb4JGQWpxScqJHLenYTOw+m3/NQNdt291FLDR0lZNDVztJL5VEzRNIxILOHC4Zs4JJ&#10;P7AAE6FDhUZOf07UpRAzg0hdrVa9iUNPU7p3NZ6Cvk4q9bepaaOdnGWUSOcFyBk9DoA4H5tWUXCv&#10;hanPJM1CdDI+JyPU1V4PErwnvpqbJVb32jWCoVOVGs58idmYGMrI6CMsDglQcgnHpxqabLUOEPeU&#10;rGJ+81ETd2ZPlhxPzqz3vxP21tuWoa4bwsdIyVID09XXxOrE4zxKMwyOj7HOMHvVULd8kgIV8j/F&#10;Tg62MqUI9ahbt9Wux7Jbqxa+/wANeWp4xCLZcErZp5fNaNkELBSnHgSS7BOI9+wDJa0a9fUnhaIn&#10;qNgMzTa9StWhK3B7Gaye4/WpTxbluctr2pWVttSVVt1StctLzXKszGNkJQPhkK5wygEr7a0jHhC7&#10;WylS3AlXMGce4rPveI7Zt0pCCQOYqD3l9XV5rzTUm3KGuo7VC9NM8F0kgK1HlyTGWCYRrmSGVWi9&#10;ipAUqeQ7M+z8HKST+JUMgj4ZnOxE8x0qvufE7REMJM99qrG2vqO3am+bVW7lqILltkrDT19sen86&#10;NY1AV6iHl6o5+uQYE9/kHGr5/wAMWrdssM/+QSQZ36A1UM+JLhVwnzAA2Ynt3FaFQfVPs62V0NLD&#10;Z9xm1QRORUU9BGjK47RERpQePJmPNu1wOjnrMf8AbV8tHEYnpNaY6/YoVwhRI6xVotn1GeHF9emN&#10;XeY7ZVNJG7QXKKWMhvNZUVpCOK44pIwJwFIBJ1VuaLftSCyTHSrFGp2bwHC6Kbp46bCvUdxpH3+k&#10;MFHC1Wpjgmp6aYIx5RQZVRK5IBEa9MrnAPemzot82EOBkwr7z2pBqdosqQHRIE71C1H1Z7Wstznp&#10;qWxXTc1KkEXCvppYqeMuVDOgWTBymQvtgOrDrttWzXhq9ea4/wApkiDvjHL5+lQXNes2VlBM7fWm&#10;W1/rP/h1bUG67CiqKH+IiakFtrhFNS0eDyDeZyEk59OCOK++dWavCTnCOF0TGZHPtHKq5HiZkFXE&#10;gxOIqz7f+tux1NUI9wbfudEszvN59ugWX7MAkpGVeTMzEYBdQqknIGPapuvCF5JLRGNp3PU42/Wr&#10;JnxHZkQskT22/wCatfhF4o7J3xt6S326Sx27ck3GePblM0okhj81mjSR2T+fMvmM7suQpJGcevVH&#10;faXc2BKnUmJjiMQcQY6DpO9WdpqDF2AGlgneBv7/AL1pwDpUww1dvrUaKQyPMqhuC+wJLFeyDnHf&#10;WqXhABzVsknaqxvqfcVBHLVWukut0t1WvmzVlikppp4H9KoESVg6ABc+gH1FmBXGdSmENuxxKAI6&#10;zTCytJjhke1Z7f8Ad+65b79mKq7GkvFLzpDXUsMn8Oqi0iohjVh9zHInFgisShUMAATqehq3CONQ&#10;EpOQCQSMbYxHfEd6jrcc4oTzHyPfrNR+6tzy+HFJbIL9cqWi2/VSpFXWC423zaKYyxcmSjkYRs6J&#10;K6ySDkyxq5wRxKmXasu3BWthJKwJCgc4O6twDG3Xn1ph1xDYCXVCCciP09OfStG8H9tbYtNwuW4d&#10;uxrcqK5J5UcLxqrxJ5zngjdZiVlQDCnr/O/vodT1G7vEpZuTHByjtue53oLKxtrVSlsDBp34s+KF&#10;l8DdsXCrWqaw7vqqWaSz06UTVTiVyXRzEGCoruj5LkLgn3+W9L0p7UXkgJJTOT2r1/ft2bKiVQYx&#10;Xzqqaqavqp6qqlNRU1ErVE0rf55GJZj+3ZPXwMAda74y0lhtLSNhtXFn31vuF1zc5pq48xyT7D2G&#10;nqhHJpREBA/+Z0YpzhHDNCq4OR7/AO2iqKreK3b6ePB9r5WUu7b5SUlTYYfONFQVRLfezJgeY8YP&#10;dOjEhic5IC4Pzz3xNrht0KsrVRDhiSP7e09Ty6DNb7w5onnKF5cplA2B5nr6Dn3xXSrVFxnARaUl&#10;IyMQxlY1T2CDy1ACL+k9d9e+uUQRnc11BMRAEUnbbpQUwr47XuKpjkpaZ66pamimnCUsQlLRsWDA&#10;8uLYXPmkgcRgZ00WlrgrRuYGRufvfalCwmQFQRn/ABVB2H45WXcN/vVvuciJZKulhrbbELZM9TVV&#10;ARTPBiRyGkKKGHQLlfSCRxOjvNEetbdtwfnkg5EAHYyPr051VMag2+6tH9vKBknp9709stV4WeKd&#10;XbKy9Wz/ABhuIwS0P8JufEVdvjgLCMPRQSIIMvIO41dgpdmwVOBI1DTiUNHy04MjmTEwojO3OBSg&#10;2l4QV/Edo5j2kGqnQeAk952ZV0y2SgttbFSGalrbZXT1c01WC6JTVAqUVoojw5kqFyZFYDCuNWid&#10;fVb3SFFwkbEEAADqOHBPY8qgK0dLrKkpQEq3BBJz0M7D2qU2n4K0dktNIu6rPVyVU9O4eTazyqqJ&#10;CkpMryGRlleQhP0ohbhhVwCT5/xJceaVWTnw9FRziBGIjuTQNaIwWwm5RmP7f5O9UDxH2BufY2+1&#10;slpnr6qw1Ug+2vd2jMVJTw5A8yqqFUwxqpDMzA4VeJYKfTrZWHiNm4tPOfhKxukbn/6pOfbnyrOX&#10;Wglt/wApsSk7HkPU7UpQ+Eficlm3BYX3Uu2UvNzitVTaKsTx09zjUrJFPTzlOEgfJwiEO6AhgAeO&#10;qC+17T3bhp9bZWUiQYBKTzBHKOvI1a2ukXTLLjCV8PEQCOR7g1uuyry22rPt3ZP8PuUtVHSywVV0&#10;tu3paO1STheUcjOh5BmwsbNxyxDsSNYTUAm7Uu+44BOElUqjp+8cq1lsksJSwEn1AgU7vGxZ71v+&#10;03p761VfLLOtNQO1NHUwU88lOEnC8cMM4LCJ2xhSxz0BWN3nkMLYSiUq33mJkenrUryStwOTkbVe&#10;I6H7m/Lbasw3CpdwkstJTSRqvF2DrO5b5V1UrjJ5EnCjUIrxxJEdqfKc8Jqr3LYtXR7gtlVbqiOQ&#10;2+mWKrimpAH+0mm4xspKsYjEMkd8eKkFCuSH0OJcbUlYyrIzz7+vOg4OFQUOWParhtfY9THX0dX9&#10;1XV9XTUki05pp/8Aha1VVvJ+4TADyLyLKHIX1nifwxBUkpKRBPuPTpT0pkGdqgvFHxg2b4a23ytw&#10;7uo7TfjQFKi0W7zpa9ZniQhkijKsmORIJkUeonPpyZ9jpF3erm1aJE7nb5nHrUW5v2LZJ81cHoN6&#10;yCX61/DY+fdftbpc7pQySLSwXO2Rx1coKni6Tx8owSwUOrFcqWOeQGb4+ENWkNqCeE8wcDsR/FVH&#10;/cWnBPFxZHal4fqs8H9x10pvUu4oai6KUrJa+CSKjUkGONxHGzCneIKoUochZOTOzZwq/C2tMJhL&#10;aTw7QQTG+J3HY/KhRr2mPkDjgn5f4qL+pP6lLau16az+Hm7adq9fKo5pbXUNOI6fy8yFZwvBgxVY&#10;iuWLBjnAOTP8OeGXri486/aIQJ/NiT03+VRNb11m2Z4bZwFZ2A/muTbrua+bhpqanu9/u15p6Ylo&#10;YbjXyzxxE9EojsQvWB0B0Ma7Nb2FrZmWGwknoK5Jc6hc3Qh5ZIqPY8jkjodDU0Gq2jRqVz/tpa8c&#10;0oGA6PeiBoIowbPwP76Sa9FeD9nrQikihD+2PfRTSxRy5bPX/ppKGgEhPycnXqcmRSiyY+SCNepu&#10;Yp1FIWPvjSGpDZKt6XymDkj503TxAViisAo4+4PyNOA0K24ECgVgoxgDPtk+2imaYSAnevGQoj8P&#10;5hAPp/J/GdeFAsRmu9/BLw/sG1fD3Z9ztVvtleLrb4Kiq3DLRqtTUzux9IZu1RSeGAQfR3rhWuX9&#10;zdXa23CUpSSAmcAdMb13LRdPtrS1QpAClEAlUZJ9/wBulW/fEFzqbJC1O5oZKefzvt4oz5khTPJS&#10;oILBlzgg57BGfbWbSIWOLIrQzPPNU+yWS/09gp6o1FO9xWnzzmgaKPDkuC6K4/SuBxyCzZyQTjRL&#10;KOOIx9aWFEb5qI3pRf8AhrsC4bzte2LZfLvUMs11k3BdJqeSWljQgOvqJlGV6QdEYA8w6tbNsXbg&#10;YdWUgflgTnp2qsuFFhJdQkGd5MY61RvGD6ha3wlucFJZNji5Wq7UMdztt4vdxqJlqJJESR1Vc9wo&#10;ZCnFSMYAHHiQNDpWgJ1VpSy7BSoggDI/yap9R1saapIDchQkE8zWefTn4xbate779V713bets1d2&#10;uX3kVLTVrU9ofzSzTGZCrgAMsarkr6cdkjVxrehXCGki0a40pGTHxDp61XaXrTL6lG4XwKJwOVdh&#10;7jsf8WtFXT3SzjcVkqovVC0SyxurjpOBJOfUCGGPyCDrnLD7tusONKKVDoa2zjKHUcK0giufN2fR&#10;tta62W4R7Rhr7TfOvs/vbk01JzBHKOQOCyrjrkCSvX6vbW6s/FV2HU/ioUg7wIPqI3PbnWQvPDds&#10;ts/h5CuUnFcZxVXrKn0spIIJ9jn211pMESK5a43BI6U+jqM/P++lNRCg08SUZPuT+Qc68aZKSN6V&#10;81Soz/vpBSnaKFDhhpTQpkHNOFkU46/toKlBYoynmRxJAHyf669RDNLI3YyQ2esfGhzTsDnRmAyu&#10;CAM6UGKaXHKrPZ/DXdV+25Jf7Vty5XSzxzNA9XQwGZRIuOS8Vy2RyGcLgZH51Ac1G0ZeFu46AsiY&#10;JjHWrC3066uGjcNtkpHMCarFW608ssM4+2miJEkdRmNlIAOCrYIP9fjVihaVjiSZHbNQ3myD8QIP&#10;Spnbuydw7xpayqsFhuF7pqLiamWgp2lWHkCw5cR8hSes9DP41GuL62tSlD7iUlW0mJpWbC5uQVNN&#10;lQG8Daq6t4pGUBaqAA+2ZAP9tT4IyAYrzRSDFWIgkZGce2qSatloIqyeGXhZevFq819rsMlGlVR0&#10;61UrV0xij8tpUi6IU9jnnHyAcZOBqtv9RZ05AcemCYxnlUyx056/UUNkYzmurPDTwg2l4EIrXW4T&#10;3HdFVE0VZdoK2opqUJkuqKgkUBUAJDv2ckgD21ynVtZd1M8ITwoGwgE+5+xXTNO01uwQCTKzuZgf&#10;Kpvxrvu77X4dmXYtpuF9u7VSKkFPXPLLDBhgZjGzZqEU4UxN2eWeXXIVemtsPP8Al3Cwkd/0n96m&#10;3a3m2pYTxGs1ptuXjwx8QqLf3iP4gW6qjt8y0u3oI6J4QHqB/wAUFgRyUfinZYyjC5OAANXIuW7y&#10;2Npp7J4lZVsdjjJ/xUINLt3PPu3BAwNxvv8Aeaa+JW7dwbv3ym4dtQ7a3BZ6ZBT0rGiorqUg7M0l&#10;WJUFQjtyVcRekRgknlnMvS7S1DfkXKlIUSTklGeURg+9R7596S6ygLSI7/PmKlYdn1trpxuOnEWy&#10;KKevpZpYbKpnpjSwxkqwpJqeMVUhkijMXBBJhAnmPjVYu4QtX4dz+pAIBODJOPiBJAiZnE8qsEtq&#10;Snzfy+nQZ25+3zqk3fd8Md/huE1puW0LtcpmnuxWvhkinTykRfPE6OpQth2iceWhLEP7DV+jTXm2&#10;CVFK0gfDkjMziOcbRvzFU6r1px6BKSTn0j+c1pt0oNl+KVhpLhPuL7KamMcNNWWbjRUkoRJZVhkp&#10;iWDEIJGQvg8WYrkMuqSwv7rTXyUok9Fb/MZzias7iztr1rhKoHbasfuW6LdNV0UVg2tQvQVFMJlr&#10;N5SyRzlmABMUaYKLgg8ypzywp6I1tUu6ldpUp58NFJ2SOW+SZmeX1rMLZsreAy3xg81H9qlIfEa4&#10;2mLNbtXbm5KaqpxWUsrtUcKcLJ5STTSypk+tWwRGWYjBI+c+dPcuj5f4lYgwQfScDr9BVum6S3Ci&#10;0nO0fqf5q2S2qybk8GdyUtvpPujLV4SkhqUkNxmikVuCckGYBIW4xMXLxRt2GPVSypdvftrc5DpE&#10;T+57YBqwcSl21UE8/wBQf0qoRWSohsBuVTT1dFaFaGU1NVaBRU1VK2RTnhGrPCnORkRV9PIAlSMa&#10;2/8AqVr8DwMuJBAHFJjmTtOO/asx+DeCltHDZIMxAxy3xPKnNDtys3TGkF4jp7Tb6iJqxaCh5NcJ&#10;MI7R0/GojCP0nLDcOXRzjrVJqOtqKeBpfERg/wC31MH2G9WdnpaGjxLRE5HMitsorjWUdhoaeeX+&#10;JVKVaxGgtCxxQvT8uJhmRgQ6AHDg4AC4QDGTz0cPGVD1k7z2/bnWpyPvlVV+oTxbv/gfYbVd54qe&#10;5X2+zyQolPVIKdVhzgyRgBnRsvk/5XGPVgDVzo+jq1Z9TaTwhImTzn9xVbqWpJ0xAWoTOMVzxb/r&#10;F3lR0vlHb+2p3VQYqioWqlkV8Ac2xIofHuAAAM4AxrdHwTbGOJ5XsBWPPip3dLQ95pOv+rbftyij&#10;khpdv2y4x8RHX0NLPG0YyCcwecYnzgjDggB2wO86dR4OskH/AMiiOmM+/Kmz4quVCA2J65/So6r+&#10;p7xZrvOzveaiE0nPjb7fS04j9ukIjLKBgAYJP7nUxHhbS2xBQT6k1FX4iv1cwPaqDQ3W50Ml5mpb&#10;tcKae9xyQ3SaOpKvXRyPzkWY/wCYM3Z9vx7dau1afarShBbBCdu0VUN3tyhSlBZ+LemtLSLbZHlo&#10;5J6GZinKWlneKQhGVkyykE8WVWHZwVU/A08q2YWOFSBG+woBcvt/ElZn1NWKo3zu2tqkqp947kkq&#10;ELPG/wDF50KMww7Diw7IJBPzk/11ARo1giQlhPyFS1ateqHxOmq61uiqK2WrmT7msl7kqqkmaVz+&#10;Wd8sT0Pc6tG2EMjhbSAOwqqcfceVK1TToqrIUYB1Ocq3YP569jpyKSMU1jtVAG5Chpgw7BEKjH+2&#10;vcAOTRIWoA5pwqRgenCk/C9daLhoeKhJTBGAT32f++vAcqRRxRRw9wB+xGiIpugbiueg2B8nXooY&#10;4c15QjLggf2+dCRTqcijM4HWSBj2z1r3DNBxRSeVUZBP9zpSjnXkrg0DRiRTls6GINHHFQeWcnsg&#10;k99aKmuHNFeJl+T17HSRNEr4RQ09VVUT+ZS1lTSS8Snm0s7wvxPuOSEHB+RnB0y6wh4cDiQodDkU&#10;60+tk8bSiD2q67P8evETYs9E1r3VWT0tFHLFFb7qPvaYiR/McujkM7c/UGZuS+wIBKmiuvD2nXUy&#10;3BMZGNv551aseIL+3OFyBOCOv8VpWxfrV3vZrw77lFivtBV1EbSzVVLJRChjClX8r7VHbiRhiODt&#10;yHXRI1R3fhK1DZVbkhQHrPTePnNXtn4neU4BcAQT6R1rqfZtXat3Werr7VdIKgQMlXElFNSwxUVP&#10;NH5ka4IkdXSNv5gbieRwBHnA526yq1VwuIKTtnnGD61vm3Q+JQeIdvvpTqn2Ptxt2Um6prFSXHdl&#10;qpftaK5mOWZoolYsAhdvKWTLthuj6sZ0yLt5LRt21whRk9z7V426CoOqTkVVPqf8dqXwm21LDLUS&#10;z7zv9HJ/D6ahrDDV0qnCGplmQMYFByUHZfDKPnF3oelOai+CB8CTknb5c6p9X1JFgwSTKjsOf+K+&#10;d1VX116qXrbpX1d0uDIsbVlwqHqJmCj0qXclsDvrOO9duZt2bdPAykJHauROXTz8qdVJ703dhw4g&#10;Z1JqCZIoFj/016mwDSyqq+4xkfnS05x4ij0lG9xrIKSFWaWpkWFFQDkeTBeskfnPvoXnPKaU6eQJ&#10;+QmgZaL7qWxzIH1/5rvexGzW+6V20bLW08dZt+nSnqqBU9cC8Y8LNIoEbyuBybiQGYZAOOvnd5Tr&#10;g/EuDDkkGd+sc8bV9Ashtshhv+0RHQcvWgr6KDbu3LnUTV8UVFRU09ZNN5RjkkGWk4pjAHS8cA55&#10;Mv51HTLq0tgZJA+dPK/poUo8s1H7GXc1fbqO97YvNFT2W6yrcWhraGUVFSgj/wCXLKvFlkB5L5o9&#10;eFGGIGCbymGypq5QStOMEQD+47UjaVqAW0YSrPekbPseTaV4prjty8tt2W4yLRT0duqBUJGxDPMj&#10;TmOV0UgMBkAhgPXhsCU/qyr9oM3SeIIyDEemMA987cqjM2KbVZW1IKtx/moCt8Jdo7Pts96goRuW&#10;aguAemqY66RpLdKSzJ5w/wA3luCBKrFgSAykjJn/AOvXd0E2y18CSNoGR2naem1RzpbDCvNSmVTO&#10;5xSvglt+m2xtmCmFihu24KqOQVktZcYvMuMrOreclapISAMSpidSxdWz37xdVu03L/FxwgbADbtw&#10;8z3GKesmFMNhPDKszJ37z07U9vtHU7rtV0s2+bTQNdI1meiuFnp5Z7fSwgoCkTxMsqSNHHzzgqXw&#10;FA4uulaLba0vWS5TiQYBJ7g4377UCitYLdwkcXKJiPXrT6yf4a2R4V1lo21fYbRXX8Sfwusq5fLF&#10;TN65FEvnIodcMwcTIWIZ1kLAhdNP+dc3QeuESEkTHIdo2P2Kda8tlgoaVk9eveoKm3Jcpb5brRd9&#10;319NS1VfDR0tVarPLbKR6mEMreXRSRP5rAAO06DywUiJwFI024yy2grZaEgSQVcRg5yoERzwc70a&#10;CskIUuBIGBA+R/WtIstwrEVKVa65U91tIjsdbTqsqq8+I3WSaSSEchhORZQFPmMvIM66zjyUISVc&#10;I+KVDIwM4An9c46VZoKlGAZjHyqWiuqWuspKmvuFP/x9YxrJDUmGKkd1DcU4LjyTURuoklYSgyIu&#10;QBjUVH9dJAG31HXsY5DHvTx+FQnnV5tT0dneCmiucNGyq9L9u1d5gi4qHPmAkl2UcRkkMAf1YOm1&#10;JUDmnJAECsn8d/qesnhfmmiqWn3BQxrUw2yaTDXByjqiyRLkxIG4sZDgsFUKMHmNRoei3GqOApSe&#10;D/d0qk1HUmLBJLihxdK5/uH17X6otFxSDbNppr20yzUFdFJLPTwnzlY+dBIRyYICoIbtgCQAMa6S&#10;14MaQ4kqcJRzEZ9Z/URWLd8Uq8shtHxcuY+VcwVs09zraurmOZKqZ6iTBPbOxY5JJJ7OBknrXQ2m&#10;ENIS2kYFYV66W6oqUd6COm49+2noIqGXKcRoQR1nHt+2lAxFMlU0uGJUZOPjOipqvBxr1JFBkAjG&#10;M69SxXs/IPelNJFeDZ+dJRbUIbJ/37GkpDXgwz8DS16hBOfx/TSbUnDNCHZfYgf76WvQKOrHJP7f&#10;GkGa9w0YN7ces6WhKZNOoZHAGCQpHYPydNk1LSkgYpTkSezn4z768BNIcGKUHpGCTge+kp6KBwST&#10;n3PeRpwUwtE5qzeHuxdz78vjUu07ANyXChi+9kopQjQmJTg+bzZRxYkLjkCSeiCM6rNQu2bNgqec&#10;4JwDzntVjpto9cvgMI44yQdor6H7gqqLw82RXXq4KtJZLHbkl+yoY0iSljiiH8qJHfir5JRFDd9A&#10;ZJyeBIadvbry0mVKOCTMzzPOu4qU3a2/EcJSOXSuNZPrz8QqirjkgsO1aOjQsRRzUs9SxBOQGkMq&#10;nIHyAPnXUx4MteHhccUT7Y6+tc6d8WPcX9NsRUen1seLEzwmeu29OsbluMu3oiGQnPlnDj0D4xhv&#10;yx99SFeDdNVzV8/8VB/7svk7JHyqqeJXi1P47XC3T77tlvAtlvq6ajbblBHTM80hLx+cZXb+UHwS&#10;E7ALcRlidWunaOnSEq/CHiKimePkBgxH0qDd6yrVVJFyOEJBjh5nlM8qhUvjb93bZpd+blrltqCn&#10;oam6tF5z0VHGoX+VFGmBxVR0q9n1NyOSbA26dPt3TYtSoyQNpUep9arPxC9QuG0XrkJwJ6D2rvPb&#10;nhTtTZpU2DbVhenmiirYS8LSyTr5ePMIlVmRm5HsY6bHuMDht3q1/dHifdMiREwB2wc12i102yt0&#10;gstATkHc/Wp6G2XFbfSVdzplp7nJIwanilDGVFAVMKP0NwIJXLYwfj2roEwKtZxmme6PDy073tH2&#10;t+sa3qmp089qWqppGVCRxJUjHI+4wDkgZ9tSGbl21V5jSoNR3WW3klDgkVi+9fpR2RvW2VpsNdNt&#10;K7QkeR5yvUUK4OCsoI8yMHI9mbj7gEHWys/Gd00sC8SFp5xhX8Gsrd+Gbd1MWx4FcuY+W9UqH6FQ&#10;1FFC3ifbUvrcnenFlnalCD/pk5iTPt7p8+3Wrv8A7zZ4/wDwnh9RP6VU/wDaiymS6J9DH81k++vp&#10;88RPDeu8i5bcqrlSs7LFcrEjV9LNxAJw0YLIQGHUiof261qLPXLG+TxNuAHmDgj5/say97ol5aqh&#10;aJHUZH+KpE3m0FW9NVwTUVUgy0NTE0Uij4PFgDj+2r1taXE8SDI7ZrPuMLbMKEGlo5hwwBg/nH50&#10;pE7UpA4M0Kyn4A/poSKjgRvTuFsEZOB/XSRT6SAaXdgcENx/toKkKIIxQBiTk/pB9yCdORio4Cpz&#10;V68OvGDdvhVcoanbd4nhpBL5s1nqpXegqicZ5xAjgxAGJIyrjA7OMaz2p6La6oCXUwqMKG9aPT9X&#10;uNNIS2ZTO1dMyfW94ebktMLbr8O7lVXLkrzUq0lJcacuv6XWWV0JAx1yQMBjXPz4Y1a2c/8AjOY6&#10;8RTW5HiTTHm5fSZ6cM1NQ/XL4YNcaES2vddsgd8SVZt0ccNJnol1jmZivtkxhsDvBxjVevwrqpSp&#10;agDH/tJPpU5HiPTfhSlRHtArX9pt4e+ItMu6NtxbX3LKXKtd6Wjp55jJxAId+HJX4kZVsHB1QOOX&#10;lsCw8paQP7SVD9DVyyizuP6raUqnmAP1r5i01aHXsdj2A13xSYNccSvjGa3r6cfGjZHg1YNxVF5e&#10;8Pf7lUQIkdDa/PiSnTOCHDDvLuzBsfpXHI6w+v6de6i42llMpSDzG5+4rY6NfWtm2rzTClHpyrUX&#10;8bfCWvrhMPFaipX81Z5P4nbKhWk6/QzvH6SMAjJPt7++sE5pGoNgksK9q1qNQtHAIcHzrRpdhVFB&#10;UB6G7igkiq46uoqaiikkhrYSrFoQ7NyT9aOrJ+kgZ9LY1RcafyuJkxAjcd/5qyg7pMZn2rO9q+Et&#10;dtvcl0p6eNK7aVY07yTVVWlQ6PKzSjy4n5LzVnGZWCgjsDrvQPag06w2WxwupjbYgCMnGIzFVjds&#10;6hxYWZQfpVWslr2p4a2qG53611kM1T5UbUlZG5deMnOT7uSnkVeGVyeYVATj1kEakXmov6jDKABw&#10;Zmd+WARM+k0FtatWQLiiTP3yqybcoqfd1HvGvud1qqGk3QClTVzVjz1MUXIY4TeWoWJgsahEhVgP&#10;8x6Oqpd35K2koQJb7QD1JyTPvUlLHmBwlRhf09O1Umz7S3NZ7bBaGp6K72ipKoLO8FVX04KnICcV&#10;DKAW6bmqKWBIyMa1r+oWFwfMZlKhzED7/WqVq1uWhwOwoHkc/wCacbQpKa9UVwloY6qlWVTTVktO&#10;k6wXCRoBGIYzC6sFQ8MqQXJY8WzjVM9crQpIWZjI2kZkzM5+lT2mkkEpESIPTAgVbNseFdJJS1VV&#10;crRSJPcFEItsyMVT+WVDKVZJTw7Y83/T0AD6tRH9YuUnhaWQOcc+x5ffSpCLFpXxLTJqase1qWpr&#10;qxKQQrDHJJbJI6ukqZpGCSEyMJmfHFgqsoGOKrGQT0DFXcPCFk/EczPOMcvn12p5DDf5QMbZqGo/&#10;Dvc1LarXZ6OO7bcsq1ExrJIKmkSSRAwaErMzs5DYC8QTlCOTAjGn3Lptxan1kKUY69M9sfrTaGFo&#10;QlCRAz+tT+4fB+7XOqtFfNfK1rlA8aUtVRSClKRZAmKIg4L5igKzEH0qFXiCdVjV1woUkJHCrcb+&#10;nyqWtsKIVJkVad7jb20dktDfzQ0tA8gYT3BPMEkifzAHDODIFWN2B5HiOlHtoLZDzxhsSf8AP+aV&#10;5SGk8Sjiud93fWjY7PU/Z7D2m95pIk4LXX3NHSuuexHTIOfHBwC3Enjkg5OttZ+ELl4cV0sI7DJ/&#10;ispc+I7dg8LCOI/SuYd1blvO/dwzX7clxlut3lRYjPL0sca/piiQdRxr8IP69kk66hZWbGnshm3T&#10;A+p9a57eXj1+6XXjP7UwEeOwO/21O4qryMxTiOEDOBjQk07wQZpYQ4Tv3/fTdOlMilEXJx1j869Q&#10;p3ijEg5Jx79aMClVgV4Mv6cYz8jRDFMb0HIjI+NLSgRQeYf69HXomi4ponmkD3xrxFBNAZD79aLl&#10;SiBQSSMxHxnXqVRFJiRs9t38kfOvRTEma9JNkE+/ftpQKRapFejmymcYP76EppULgUcz9E50oFKo&#10;g0VZsMcjrHxpSKZBzR/Nypz+nGmymnw4BivFu85B/bGlivcWcUJYscZ9h/prwpVGRXhgDs+/sNKa&#10;QCBXhHknHR+NDTYSZzRvJUKcZGPxpB1p2BSlJ9xb0kWjqJ6FZCWlWjnaESEqUPMKQGyrsDyz0SPY&#10;6iPWjNwoKdQDGMie/wC1WNvdO26YbURNSVg3buTaLUctk3Fd7Z9qrimEddJIlPyBDGOOQsiNhm9Q&#10;GRnIwdR3tKsXwUuNJPtH6VKb1O7aMpdP6013PuO9bzuS3PcN2rL3cRBHTCtr5BJL5SZ4IWAGQuT7&#10;/n3OpFpZs2SPLYTwjeoV5duXauN4yag2QElS2B/X31PAqo4gcUDqqD8Z9tGKJUBNE5Z9v/26IwKa&#10;GaEn09YI/fRA02oRS1BXy2yupayBYnmppkqI1mQshdGDLyAIJGR3gg/gg4wy80l5tTSv7hHz+lO2&#10;7pYdS8kZSQa738PPEfbXinbHudpqSatvJW4WwsUqKSodP0BHPqHMNwaMtyBwcMO/nzULC50x0tvg&#10;xmDyI6g/qK7zZXjF+0HmTnmOYPel62xXCliudXLA9MZykgadXkggCgRoxVeRxzAyMZGD+NQUKBIF&#10;TlJIBNet9fXV1uo2FLPSVCTBuE9PmQNjDkKMgZBJ/OBg4026lG8zQhZAFT0lJHLTNbrhdqe2TTqz&#10;8qSqWlq2BI5MhVSVb9PseugAfbURKCDxJE+tOhYPwkxUtHa6+O3in+3hmhaKRY7jkSPjpJMEDiC3&#10;l4duzkEYBJGoy0qKuI/fp2qUlUCBUqRHdfKrUoS8MLfzpYWBEZIKSKiqvvj4BA5DPuMaZ8pw7miC&#10;0mKz647erqK+yXWvipr9UQzmpoamlpvIFHCqFUSTAYlyFHMo3Fv+kFsCWbpLaPLbBAjM5k9e3aop&#10;ZKlFSs1602umuu8KuWkFnt9xDsXalt80MawnsGMuvESSSe/EgOB+RjUl26WGhxEkeo3784oENJ4i&#10;BHyqduyVLUNHPPPc8p6Uqo2CECRQWWSJiGxGoJIx3k9rjuvSsfEBsd/2qWpJAmqTPS3y+0VSVmud&#10;Atsu9PcBNSXH+E/eASDkFkkzHIkobARhhioHRydWaC2hWUg8SSMjignYgDmOtQlJUvrgg9K2Crtr&#10;XfdNurXjSnejzLBIWzEOaMCxU9IQQfckKP8AMCe6hoFKSlI39z7VOOfiO1cxeLX12xbXluNh8P6G&#10;hvlQHeObcdSeVPnHH+SgGZ8MAebniSoGGGddI0rwa5eoD96opRyTzI79PasZqXiNFqS1bjiV15Cu&#10;M6+4XLcVzrbjc6uauuFdM09TV1DFpJpD7sx/9PgYHtrsttbt2rSWWkwkYArltzcrfcLjqpUaGOlV&#10;AOQJJ1JqAVlVOFRV/pr1NEk0YEDXqGgJGPc/217avRQgg5Okml4Sa9n9z7fjS0kGvEZPv376UGvC&#10;vexAz3oSc0YyKHsDrBI70hpuKDP4x++hmlijrEz5PE4617iowmaOISpwRjvXppYihETfnA/OlG1N&#10;8PWjKoIGe/wPzoZpZilIVz7d/wDprxNE2JNOo1GD7DA99BUyQBXuJJGOx75xpwGKiqgGaMX4YwPn&#10;5Gko+I05poJaqeCGFBLLPIsMca4BZ2YKqjJAySQPf50hWEJKlGAKcCFOEJSJJwPU12p9Gmzt27d2&#10;pvGhv9krNuU9TXQmleuoFgnlkVGWUHliRo1/lkZBQEsR7trkfi25t7t5k27nFjIBkdu0nY11Dwza&#10;XFsy4H2+GTiRBxuPTpWM/V/4p37fTf4Yq9s1dvt+3L01NUXWasDfdVPk8kV4EPFfQfMUuCR2FI9W&#10;r3wtpzbB/FFYKliQIOBO+aq/Ed8txJt0oICVQTO5jb965yihwv6M66QIrnBJJpdU+AB/U69SxSmM&#10;+2P76SgOM0dSuf6DBU6TfBpQc1ebj42eIF3agaXfm40agpFooTT3SWD+WpJ9ZQjzHORmR8ueKgno&#10;aok6Jp4Kj5I+IyZHPtWhVrd8oJSlwgAVoG3fq/3ba9u0Vmvdqt+6Y6Zo1NxqXeO4PACRIpk7Vpih&#10;wsxCleI5c8k6oLvwnbuLUthZRPLlP6gVeWnit1pAbfRxd+cd/wDFdcbY3nYN+7Zprns69y3WyQSm&#10;jnjnV/u0bCsUmhk75AFSAchs5U41zK6tX7JzyblMH6R2ro1vctXbYdYVI/fvTpNpWxKk7kuNXTxP&#10;SIZKyuNbJBE0CZw85JEeF5H1EAg4GcdargHFqDSMzyiTUsFIlaqpd48WPBOx2isrZ962O401I6wy&#10;UVomasrZ2zgJGq+ps/JX04GSRjVuxpOovLCEMqk9RFQHtTsWkFa3UwOhp3sDxq2N4m1DUG1Nxwy1&#10;tLAzfbRxmhq4YelOY5+JcLzVfSWIwTnQXmm3djm4aI+opy2vrW7H9BwGpDdlot9cBJuO3WfcNNSM&#10;aeN77a0qpIT0roCwLf6YwFz++mba7fYSSwsp9CR9KcftmHv/ADICo6gVi2/Pp38PN5yia0rLtG5+&#10;zx2CFZKWbBwWNKx9JIIJKFR0OjrU2Hiu+Y+B7+oP/bf5is3eeGrK5+Jv+n/9dvkazb6jfA/avgtt&#10;HatdZ67cNdcr5VzoouYgEAp4kHNiFVXD8nTHuCOWcEDWz0DXLnWHXA6hISkTiZk+pisbrmh2+lso&#10;LSiVKPOOXtWFpLzb/wB9bQnFYkJzTuJySPj9zpDRiQadocrnPWcaQVLERSmDglcZz0deoIo3I9kD&#10;OOs/nXhQrMUaNWkBOSufbGiBxQgGt2+lGwb+TcFdcNv7pumy9teX51VM1vWspLhKR5aBKebEcjqB&#10;kye6hVGTkDWD8Uv6aG0i4QHHCcAGCBzkjkelbXw4zfFavLVwNc5GCeUVzqlTJDMyTI0UqntW61s1&#10;pmqIwlZSKkYp/OCswyPyDg6iqTG9EFzTgPgACRvbrJ/bQEdKexFWjZfidu3w7lqZdt3+eiaogSmd&#10;Kofew+WhygWOYsqcSTjiBjP41R3ejWV6AHURGZGDn0q5tNTubaeBU+ua0y2/WPuwRU8V/sNs3Ckb&#10;YeSlq57ZJKmCCGRRJEWOf1YUd+2s0/4VaJPkuEdiJq8Z8RKGHWwfStms/wBT/hPuBI6WsuEVrMtO&#10;DJHuW3yRlp1ZeCNNh4XA6ILEAkZ6+MjcaBqFsZ4JA5pP161omtXs7iAFgdjvViqdx+E2wLdQVNfu&#10;/aljggqZp0e31Ecz1BfKkRpEzyMPW2SgI9/bAxVIsLy4UUoQSfT+asFXVuymVLAHrS+yajYXizW3&#10;S47Oq7Luh44Ft9bUz0RNUY/VhSrBSsT9kAqAe2yc68/b3dkA1cAp5idvUfxXmnmLqVskKjBqVoPC&#10;XbHhzbp2phTUVtlbn9u1VHTx054/zMOzDA6B/wDIAAMDGAcW8+oKVk16EMjAgVm+8fqS2BsmqitH&#10;8eqrzXsWNXNtqmjuENInAcVklDKrM2McEYlfdse2re30C8u0lxCI9cTVc/q1tbkIUr5Zqg1f1i7b&#10;l2p50WzrtNuWSX7aa33KpBpZqRuakidCVVwnAlXTBLEDkFGbk+FbvzODjAT174xHzg1Vq8Q23lkg&#10;Hi6VSL99Ye9b3ZBQRbc2jbXR1EVUlJLUvBAB1EFlfBYtg+YOPtjjg6uW/CTLagS6oiO2/X/FVy/E&#10;zpHwtgfx0qPr/q78U7lLXtHX2K0is5ZFDaQzwciCSjyOcHAxkgg8m60+34SskR5ilK96jr8SXKzC&#10;EgVm+4d4bh3XBLDftwXS+wy1AqniuNT5sZlDMwYLgBcF2wFAC5wBrR2um2lorjYbCTESOlUlxqFz&#10;cjhdXIqGkQHJHqJ77/OrUZzVWQAIooiV1/7414mK8lINeVFBOBgf00hpCkTS4UDoDJPxpaUV7k36&#10;T7DRGgKpxQhiuOj12MaWKUYzQISxz3gd6Skgqo3Dv+o0dDwxRRESCFHt+demhINCsLEnvH7a9NIE&#10;17yfgknSTXuA0m0AAyCQSdEDQlJigMfIe+eOvUKe9e8tOz3j8DSTmjIFFECnv2X86PipQkUHlAf1&#10;Pt1peKgKYpIwM5/UQfbP9Ne4qb4TRVickkNj+mlnFNBvOaFomUjvIzk50tEpMUXm2QcjrGBr0Uqa&#10;805IOUzn40gFeUaKakhiMD3+R7aLhpvjzFKfeNwH5HwNBFSuL4aI1VKXyDxxokgVEkzNHFW7Ag8f&#10;668UingoxQrUSMuOXp9vxoYpRxKojcvbl7j3OlxTakmgWMk5IBx+dDxUKE70HAZ9jjOlmk4ZMUYR&#10;gsB7nPxpJmnuEgYorhYsea4jLJzHL5X4b+nR79utLxjka8GTuRFFEkTepHDD5IIOkCpzSqQE7Um0&#10;UMkkbsqs8TBkfHqQg5BU+6kH5B0C0pXhQmnWlqR+UmntnvN021USTWa7XKzTPIsxe3V8sBdwCFZi&#10;rDkQGb3z+pvydRHbG0fAS40kj0qYi+umSVIcInvTiq3huWu+2FRua9VIpqg1cXmXGTMcxx/MBBHq&#10;6GPgfAGTphGk2LZlLIzinl6rfOABTpxUKJqlIhAlXWiBGDLGayXiGCcAcc/fgSv9CR7E6mJsrbfy&#10;x8hVeb26/wD7qvnUjZNz3rbdHJSWm83S008skcskFFWyxRyPG/NGKhsZVwGBxnI7z3pl7TbO4Mus&#10;pPtUhrUrxkQ24R70+tW+t02Geknt26b9Ry0eRTGK5zARAkscKWK9lmJyDksTptek2LoIUynO+KIa&#10;vfIiHTirvYfqm8UdvzNLJuuS+xGVZHpL5AlTG2C/QYBXQetv0MPj4AApLrwnpdymAgoPUH+Zq2Y8&#10;T6g1lZCx0IqyUH1d3iSjpYLxs+xXJ43JlqKSaWkaTJPflkOgcDhxJJAKZ+eqFzwQ3JUy+R2IB/zV&#10;y14vXww6z8jU8v1abdSkZn2Vfqq4yx8Z3q7vBKkhZSrlGwrReylCAeJdz8AGt/7KuwuUvJ4R2M1Z&#10;J8W2hTlCp9qhKb6xLuK27Ct2tFW2ypp1p6K2m5lvJfmWaaWZ42eV/wBGFAVBxPp71PX4JSW0APfG&#10;DJMfSoP/AHaErUS2Y5ZrNPEnxk3T4vWO1W/cK2+NaCMxtLbUmpxVKTnE0HmmFiG9QIjBBA7wMa1W&#10;m+HrTTFqW38U9Yx6HeqK+1+5v0BKhEdJyO9UCO3pARhR7YGTrVTFZZalHel+PDoDH4I0XFNMkV4h&#10;uzgkftr09K8E4o3lkggKcr79a9NB7UEMizVAp0YPUE8RCnqkY/ACDs/0xnQFUCT+tGEyqOdTe29m&#10;X7eN9oLNZLNW3G518rQU1PHAV8x1HJxybCjivbEkBRjJGdRX723t21OurASN8ipDVncPrDbaCSds&#10;GPnVt3z9OniV4bbafcO4No1FHZ42RJquKpgqBAWOF8xYnZkBOByIx2MkZ1AtdasL1fl27oUT7frV&#10;k/o19aN+Y83AG/P9KYbY8C/Ebe1ie82fZl2rLT9q9ZHWtD5UVRGvWIS2PNY4OFXJPE4zp5/VrK2V&#10;5TrgCpiOnr0ptnSb24R5jbRKd55e3WqlJt69xJM77fvESwIkkrSW2cCNXzwZsp6Q2Dgno6li5aVh&#10;Kx8xUE2rqZKknHY1GCrSXjwkjJf9ADD1/wBNPgztTMBO+KUBfHwTr00BiloVkPYGOsaSaUCnMXPJ&#10;GB++gpQQKHg+CCQNGKQmjeSR0T7996UYoJo60+Tn4H++kJogjE0pHHjvH9Ma9NOISa96mb2OA3eP&#10;Y69TRKpilAGI9zke5PWdep3h60bOckZyevbXpo4q8eEvixV+D98qrtQbY23uG4PDwgl3DSyzmiIP&#10;bxcJF4lh0c/gYI7zUanpw1JsNKcKUjcDY+v3FW+naj/p6y4Gwo8ieVT3jL9T+/8AxtoVtl1qaSxW&#10;IxoJ7RYozDDUuoOTK5/mMhJz5RbgMD9Xvqs07w7Z2K/MUONXKQIHttPerO/126vEBCPgTzg5PvvW&#10;PCFRN5gQCRumd+2b57Y9n+pOtUkJQAEiB97VmFKUo8SjJ/X/ADRu1wce/wD207NMxmaK7BnyPYaK&#10;aFQzQHOT/mBGO9JTRFCq5wMnP/bXqdSjFKKPSTnPzr1e4CKOjjiCR3+2lmhAir94deN28PC211tH&#10;terttJFXTLPUmptMFVIzqnBcO4yAATgfBJ/J1nb7RrXUXUuvzIEYMd60lhq9xYNqQzGTJkZpHxF8&#10;ct8eKtop7Pum/wD31thl877WCkipY5ZP8rSrGB5vH/Ly6XJIGe9LZaHZae4XWUkqPMmY9KbvNbur&#10;5HlOqhPbE+tUOUHJUfjAC/Ax7a0IPM1nHBmp/wAO/DPdG9t32ut2xta47kntNZBVzR21/KdFR1Yn&#10;zAytEcDIdSCCB3qr1V+0QwpFwtKSQYn+KvdIRdl1JYSVJBEx+9fRPc25JkvE4p6r7K2iPiPvqh/P&#10;bzMKQz9BVY8CQ2SD894PBmCODJrtSxXHnjL9S1darvUWDw2qK7b4pKho7hfWVBVVMi+lkiDKzRxq&#10;4JD5DPnsDGujaN4YbcbFzfAKChKRPI7H3FYbVfEJYWbe0wRgmsOvu4b5u6vW47gvNxv1wWMRCqul&#10;U9RIsYOQilieK5JOBgZJOt/b2jFmkot0BI6Cuf3V2/eqCn1lUbTSdMn6T317DGpO1QgM0/Q8T37a&#10;KaIiN6P5g7wSR+5+dJQFU0dJBxGSf7fOvUQNHiYhgTnPxn40hpE5OaXZDNEY+RAYEfnGdBT/AAyM&#10;V1L4Y/VFZd03Ogsu+KSh2jFFSLDBehXP9gfKjVVSWN1zGSq9FWKlusDrXKtX8NPNBVyyfMk5HPJ5&#10;Zrpel+IWXSm2cHAQMGRGPWubrlt9qllYqGA6H7D8Z11dJAABrDLkmagZ7LUwMfKcg/Cv768Ug0wA&#10;o4FNTcXo5DFO6B17YcgGH9R76aU0NxTnHBCTVqs+zNy32WKK37cvNZJKjSqIbfKeSAZLg8ccQPn2&#10;1TOXds1+d1I9SP2NWTVrcr/K2T7GmFyoay0V8tBcaOot1ZEB5lNWQtDIuRlSVYAjI0+2pt5HmNK4&#10;gehkULiVNqLa0wR1puZSAe/bro+2nIJzQHbNNoqeCkcvBBFC5/zQxqhP9SANBFAFxSqVM8YmENZV&#10;U3nQvBL9vUyRGSN8c0JVgSrYGR840y5btvR5iQY606i4cZny1ET0NK7gutXu9qFr7W1F8+xgWmo1&#10;uMhmSlhUAKkSt6UXoZwMkjJJOm2LJi2nyUATk067dvPx5iiYpkojjVY0VURT0qDAH9AOtS45VDml&#10;Ldb571XRUNuppK+tmbglNSIZJGP7KMn/ANuz1oHFpZQXHTCRmSY/WiQ048oJbEnoK1+3fR74v3Ff&#10;MbaIt0WePO43Klpxn8jMhJGO8gfnWfX4i0xH/wC1n0BNXSdD1BY/8cepp1cfor8XbbaHrhYKCsKd&#10;mio7vTyVPHhy5KmQGHRHR5Fugp60KPEmmrVwlyPUEV5WhX7YJCJ9CCawuqLUE8lPWRy0VTGcPT1U&#10;LQSIfwyOAQf6jWrQA4niQZHUbVniShRCxB70QzKfZwT/AOXShBFCo0KFnIwOv30hFJx5gU6C8R7j&#10;Ogp0Gd6D2GfyfY6WkUaDJLdDP5P50s00RSqjn/bo6WadSJr0aHPY6H++kmKAfCaWChOyQPnrScVE&#10;c5ovmqc/nPvpaSgaUEhgP7aHnSnGaJ5vMD05Gfn30tDxFVJmU49iQfjPtohQflovLLAKT7e2PnRc&#10;UUITVlsHhtunddtFws236640bzmnWeCL0NIACVDMQDjOOie/xjVU/qllaL4Lh1KT6/tVm1pl1co4&#10;2WyRTq3+Dm97rbK64UW2K2rpaEZlMLRs5+SEjDc5CMHIRSRqMNf0viCfxCZP37U//ouogFXkmB7/&#10;AL08vPgD4m2KSljrfD7ckb1KCWIR0Dy5HfvwzxPR6OD+2nW9a01yQh9OO8U27pd6iOJlWe0/pVZv&#10;Gydy7dpI6m77avNsp5MFZqu3zRJ+rj+plAHYIx/T86nN31q9hp1Kj2I/moq7S4aTLjah6g/xUXZK&#10;Ko3BKILXBLc5m64UcTSnPZ9lzjoE9/g/jUlx5DIlxQSO+P3mo7bS3QfLBPpP8U4ptuXethhqKe03&#10;CeGY8Y5I6SQiQkMcL6fUcIx6z+k68bllJgrEjuB+9J+EfVkIMehpvUWW5UaSvUWq408cbLE7T0ci&#10;BXb9KEsoHI/A9zokXDKzCVg+hB+x1oFWzyd0EeoO/Ie9M0HmsojBlZ28pVjUkl/fiB8tjvHvouLh&#10;knl6fPfam+AnEc4579PWko5IZSSjqx6xjB09JqMhPEZFLekglhn+mgJqcE4pPiSMAk9+376Qmo5T&#10;JijJHhfbJB0vFSpRw70oB7Aqf7j20hNOARRSVOQBjv8AOhmmjkxRqeNp5fJiV55c44QqZG/GOKgn&#10;5A/qRoFLSjKjA74+tE20paoSJ7Vqez/pc8R93S0UjWP/AA7bqr1C57glWjgjTkFLFWPmHsj0hcnI&#10;6+dZq78TaZagjzONQ5Jz9dq0Nt4fv3yCUcI6nH03roig+kzwqsVCYb7dauqrPt0RJlrZBIJWBPKW&#10;FQoVWOAqq3WfUTnXPbjxdqRXLAAE7R9Jn5n5Vt2/DdiEBLkkx139hEdhWtW+47W25s2OwCw01VGq&#10;RRP51Mjieng4eVH6z8lCSvQ9RwM6xS7m8cdLvmEGScHruK1CW2EICAnAAHyqqbn8Htm+MEV+qL7a&#10;kmulXUGoW60UsdFPRuyBUPLgAYkCKPLIIx+Tq3s9c1KwUnylyB/acgj9vWq+70eyv0FLiIO8iKza&#10;u+gmx092uK/42uUFuM8cNvD0MDTvhR5nmHkAQWOVZVwF9wfjYJ8aPFA/oDi55Me3b1rNjwmxxH+q&#10;QOWM+/8AipqT6EdjQV3mybjvIoGpPLSnZo4waksMSGYrkJwz6eHZyc4GDE/7yviiOBMzvnb0n608&#10;fC9pxTKo++cfSpCD6L/Cq3SGqqv8Q19NE3KVHuyxwqmAc5SMOfnHYP8AQabX4w1GABwj2/zTyfDN&#10;iPzBUev+KgZPpc8ErpNLR0dy3ZbqkqVjnlrBJGWJJV05RYk4qGHH5CnvrINPjHUEZUEken+abX4Y&#10;sFflKh7/AOKjF+h7Y0sZmh39uKPoMsE1upGlxjsel+JPufcdfGrJPjN87sp+ZqB/2mzP/lPyFEtv&#10;0O7VEYkr98Xl1YcUMFFBGueJOWyWIx2cdZ6GdKrxm9/a0n5mvDwmwT8Tp+QFHk+g6wLPMKfet7q4&#10;JpEECU9qhklgQglmkHmAPgjGVxjPtpf+9XCQPJHfJ/jFAPCTYn+qe2B/NZnvv6M/EHb17nh21Qjd&#10;toTgIayGeGCeTKAsxgkZSq8uWOz0O+860Nl4qsbhALyvLVzBBge9U1z4bu2VkMJ409cA/KszvXgx&#10;4gbegnnuWyb9Rw07usrmhZghUAscrnrBBDDoj2J1ft6tYPEJQ8kz3/aqV3TL1sEraVA7fxURsrZN&#10;98Sr9/BttWyS73MIZZIYmVRHGGVS7sxAVQXXJJ+dSbq8Ysm/OuFQn9aiMWj14vymEyr761t0v0Ob&#10;8gt80sd329VVcKMZaSlqJZG5qe41YRhWb9sjJBAOsifGFiFlJSqOuP5rVI8MXfDPEn6/xSz/AEP3&#10;56hoo95WUwiLzBNJR1EZLH2BU94J6z7j8Z1EPjS1A/8AEr5ipZ8JXCj/AOVPyNXjZf0i7DslVUSb&#10;hutfvKZIEZaOm5UNNE56JZ1JeTBDYAI6IyCdUd14yunIFsgI7nPtVnbeE7ZszcKKvp71edveAPhN&#10;4e7allqNpjcgViKyqvw+/qEUjtVVAFRQSMsig/k/ioufEup3KxwucPYYq2Z8P6fbJjg4u5zUBsj6&#10;d/C7b97vlfNbKXdVor5YpKShvsQWO0p6maJJRJycsHUDlghQMkkg6k3PinUXm20NEpKdyD+b25fp&#10;TLHh6waWpa0hQO0j8ta34a7N294X7a/hu26iWNaevqqmjkqYY3qaNJW5CBJsF+CAkAk8mOeXeBrO&#10;6hqb9+vznTkgTGxIG5G2aurLT2bJsNNDA27TV+prtcrmjpPX5jSN+btIAgGe2bPsMDs5GcfjVYwF&#10;uqipzh4BPSudvFv6lfCLxE8LN5bai3/DQ1FXTx0cdVLYqipWUGROUkELqPOACt61IKD1AdLne6bo&#10;+oWl208pkqG+D+p5Vlr7ULO4t1tpcA5ZH3NZf9PH1W7Y2j4TTWXxDuRafa8kdNY4LHDM1dcabLLx&#10;PJRFIiBvTl0YoOx0C11rGgvvXfm2iDDmTMQD9/WqvTNVZbtvLfWJRgRuRVyrf/qF7Lt1PMtvot8X&#10;mamdGpUqZ4KaF2z6iGErFOI7BAYMTj05zqvb8K3qsKKQKnL8Q2rYhMmrjtXavhl4xbT3puvbW2qq&#10;9Um6JJLbUsllVahK3yyPOgRsBJAZVy68QzIv4yYj91qGmvNsvrgoyBxYjvHKAd6fZtrG/bW40ieP&#10;BxsfvpXHXiV4EXXwwra6CbdG1b3DQ0qVEzU15poarkX4ND9o8nnNKrD1KoOMnvo66VY6w1fR8Ckk&#10;nmPrIxB5Vzm+0dyzk8aSAOsc+hzNZ/Sv36gdXZrPp3p5kBjj+uAdADSFHxYo3Pj/AKacmiIilAwz&#10;y+cfjQyaKAM0m7HIAz7fjRCmXFGjCTjH37j8/jSAZmjS5AoQxz7e3WfxoqUKk0qZCFA9s+wPehp8&#10;qAxQGUkezHPQPtr1LOKH2Ygcs/v1jR0KRFGbCqxXPfXXvjXqcUeVItg5/wA37n3GvAUxxRRJY89j&#10;I660eBQLnei8fbBz3+Oxr0xQgyIopgKOMZH7nRzNIpBpRIT0fxoZpxKTFeUFePevGvAkb0YoST/r&#10;769NIQTRl5AYBAHtnOkJFCCoYoRDnHsB7DPzr3FSKROauFi8Jd0bl2Pcd2Wu3x1Fjt8zUtTUfeRI&#10;6yrGJDGsbMHZuJBCgEt3gHBxV3GqWts+Ld1UKIkYx03/AFq5t9NuLpkvtJkDG/7VB1liuPh9vGGL&#10;cO25YrnSBZPsq55aSZVbDK6SxMHAIBwwypyej8OOLa1K2JtnAQecBQHaDQMpe0y6BfQQRykpPrit&#10;oqfrE3Xfdyz1d2tlFHZ3mMq0VjkFJVwpn0otXIsgcDGD5kRJBOOLYOsifCbKWoaX8fU5HyGfkfWt&#10;cjxQ4pz+ogcHbf5/4rE9+7lq/EHe963NcKWlpKy6VTVMtPQxlIozgKFGezhVALHtjkn31s7G2TY2&#10;yLdJJCREnesVfXKr25U+RE8hy++tRJiCgEgf01OqIfhpSND1nOP66QmiCQrNGd/Y/wBjpRSOGcV4&#10;HCjievwdLTRHSlAxyc4Bx0T76WlSDFLxqOTDOP76E0fCDSiOT8+x7PzjSTSidqSnBZCe+zokqqO6&#10;3xZrbYvDbcE26btZKKllNRbnxJPUxNTQSRsT5cgMoBAYDIGCcAnsd6y/+vWSLZu5dXAVy3MjfbpW&#10;/Gj3K3lstpnh5nA+tXiyfT4luhlum+/Ijs5gRaago6l1qJKhsHsLg8VHWBjkTnpRk5TUvF6SkN2G&#10;FTkkCI7DmT9Ku7Hw4EK4ryCOg+/verpPbLJboHoLBtSy0zbf9ZjamjjqI2cclK+YMtk955MPT7nj&#10;1gHdVvXzxvPKPF3MHtArWtWlu2OFtsY7CjUL3yvlge8VtVPUTdyyT1RYsc/5mz2PwQCQRkj21VOq&#10;TJ4RUwAzTbd+wdobiqJDuWx1O5ay3xFKeogjkM0aI3Hyi8cqPImWZ1j49+s5HEjVzp2rXlkngtnA&#10;kHcGq27061u1cT6JI5/zUPvD6N7VvvbVvvXh20NquEswWS2T1rxUtRBjjzjMnMxuHBJ5Ehwf8pGt&#10;jpPilaFFvUSSORj4gfpjp86zuo+H0uALsxB5icEe9c8eI3hFfPDDdMm372Y4a5KeGpDQzCWORJF5&#10;Aq+AGI7DY/SR++uj2Fxb6ix57BMbZ39xWGvbN60d8pzfeqxLt+rUqEDvy9z5fX9BjU7gSBNQCFEV&#10;oOz/AKafEHxC2tTX3b9HaaulqXdYIqm6Q08siqxUycWP6eQK4JDZH6dZi717T7J9Vs+ohQ/9T9mt&#10;Axo13cNB1pIg94rfPDn6IbPb620XTd96rqyRFgqaixtSRRRJIBykimcO3KPPpwpHIDvptYW/8WuH&#10;jatkADbizt1A5GtZZ+HG0lLjyio9MAfPpWrXirsmzqq40mz6Cz1N8oyiNbKCOKjSnjbiJA/H1FuO&#10;OKkKG9Kk4bOsSu5cdhT61EHmZNazyEND+kkVHKt1q79S1F7rlkuMcGKukj5zOUcMCAS+EHLhnAIP&#10;EhdRHFJg4qSPhUIq37D3jt/fN7udvtl3prs1sURVdHTVSuYSQMFuJOTn/Nno9dHOPKYca4S4kgHa&#10;aHzELnhMxXJH/wBRDw8tlo8SbDuakqUjuG46eZK6mkllllZ6by0FQWeRgFKskaqiqAY29znXZ/BV&#10;2p22ctiMIOD67j55rlvim3S08h8HKhB9ufyxXKMLAzlY/SB+n4J/r+ddBVWLKuIVO0riNMH36zqC&#10;oyakIAApbzwXGFwNDR86EHl8D2/GvTSlNG6wrex0hpYpeNM995J60k07sKXZcAdDQTmmiJrZfA6z&#10;7Y3NYGpzYqe57ttFwNxkNTDzWejJjCZYnjwRgQyYBy49wSdc88SXt/YvBaHCGViMH+7n3FbnQ7ay&#10;uWuFaAXEmTPMcvlzqB8U/AXd1uiue67TZRUWmoqJJv4VbCks1LGEDM6xxqFWMNlQoLMCCxGO9WOj&#10;eIrd5KLW6XC4A4jsTtuefeoGqaG+hSri3TKTuBuPTG3KKsHgjs/w53BeLrt+e8Wvc14qLRL5fnpO&#10;i080gwnkgqoeWMOhcKzlWDcegTqv1fVNSa4HkIKG5H079CZjlFWmnaXYuIUhRClkc9hP8c6d0P00&#10;7a21TV1Ju3eFa9xoYg7tQ0y08ZGB2ofmz4JUH2Bb0jJ0294ucWofh2gAepJP0wKBjw00lJ85wkjo&#10;AKb2L6P7vuNWag3VQVMcvmtSyJQy8SFOFEzEgq3uCFBwQffGnl+MmUEJLJkb5G/bt60z/wBrOLkh&#10;0Ryx+v8Airx4c/SPQ7anrpN6vS3146cHikjQ0VJgkyO2GDysABgekLnJ1Sal4ufuAG7JJbzuSCT8&#10;sCrax8NsMfFdELPTMD960K7S2Xb9JY4bbVVX8MponpqWmSCVoSkJB4LxUjsH0kE8vfJGsG4Xbhan&#10;lqknJ961iPLZQG0jApOh3pLVv5dPS8K6hDBo6aSMvHyU4P3HRB6Ckg+nvAOeo62juTAqQHRERUl/&#10;49CrvVLYria+SlhrqehFwq6eampjWOhZY3nZQi/IRsnllQO/ae1pyg35gjAJ7wN8VEcuQVFJkbel&#10;arad23xJlipZjHHx4xU1TmZJAB6yV9soSABknB5fGAwEoORg04SYhVesO4r3aK+SnjscdjopXkae&#10;ookpoYXYJ0zIDyYMMrn84B9ydSFNBcKUsk9yab4uEwlMUF43zQVt9pHmuKvNbT59OIMLKrshAdE4&#10;+7Akde3LGBnTieEJPMHemjxAjtUg+5YvEOipKqadq77CsiroUq1QoKlFWSOVM5Vzg5V89HPY0CP6&#10;SlcBgkEGDGDuK8oBwAKFJJfbTRtSS3Kx2qasoqx62kroqaJCksrfzJUwuVkI65AknPvoCl9QIS4Q&#10;DgiTkU4lKAeIpE+lU66+F3hLuOngluXh7ZqcRB2ilgpUQiaRjlmCcS3ZB7yOWPgAasGtS1a3Hw3K&#10;s9/5moS7DT3vzMJ+XX0qqV30zeF93MI/wjBBHTrGtPHQ1EseFjkLETYb+YXzh8jJ/IHerEeItUaS&#10;qXiSfTE+u3ao69G090j+kBHr9xVz3N9PHhXU1ENBU+F1pcQDykmo/wDhx5R4sZGMbA+ZkcRkk4z+&#10;Tqqa13V0K+F9U9Tmn16Tp6vzMp9sVRG+lLwbt05qpts3L7OkgkapgqbjI4l66lPAjiABkAdd+3XV&#10;wvxJrKxwB0A9gP3moR0LTAqSifUn+aQl+iTw+p/E6gvMU7XLbdUOI25HKqwtKYMqVeNueG4ytxHW&#10;QACMEaRXjDUhaeQI8zHxc49NpjEj3oR4dsVXBdI+H/byn139jS9B9CnhjFuuvkzc622SiOmpqCou&#10;TR+XOQWfhJgFzgdA9DPyQdMr8a6qpsIQEgjnG/t2ryfDGmpWVqBIPInb76VfIdr7Z8KbRQ2/bMUE&#10;NWjxLKaaNSiomSGbr+Zh/LHZOSM6zj93e6gorfUT86vW2Le0QENJAFMtz7xTc1emEesp1hGQuGkd&#10;/wD7gZcdnoE/A699Cyx5Imice4zVXrZqN4kk81kkTn5YiYclYg4ViQDkY+BjIB+NTBkVHIB2qElr&#10;6ekuqCKZVBh5S1EnZZcY4k9AgjOc4PYBzouDiFenhNQlD4oWqtdKS2XmluDGmaaNaeqV6qWJeXI/&#10;OAAB+MgZOB3p5dm62niWggY5U2m4QVcIINS9xuVXuSjieA1bVEislPVLIpjzLxBAGSxOAMHGPUcH&#10;sjUJag3hVT0pKxIqDu209z1FULdUCouaICpFJUid6dfdeYJAQk4Xi3ZPWfY6RNy0QozFBwLBilJ9&#10;q7mgmnt7VU0xgcOqGVvKcjGOx317DPvokPoImkWlQwar1JuiWK5Ckiqi9TQ1Lrw8hkikkDBWOccS&#10;QWACgnpuvk6sfKgBShg1H45kVZ7buWJbbSVElZHU07wr5lyJXhMM8HIf0hgT3n9/nGdNrSeIpA9q&#10;9OJJq2QXsXe1xU9PULKChmjmL+Yq8SM9qSpPt7ZP9ffUIgzTwIIqct++YLNE/nU7K4/mlWbJAzjP&#10;z1n2xjP49zpsIJVTnGIp3DuuevhMzNJHT00bEjyxzIUZI+AD7k/t89Z15SVbCkGc0S4eJCmFaeNJ&#10;XlIwnLGD2Mfv8D+mOu9ONBQyaFZA2quWjclvpautnp6OGC43JxVVEsKrHO7EcQZuuSn/ACY/Zu/Y&#10;6sHblxSQlSiQMelRUNNpJUkQTTbcG87XtFKaS5bjs9tSsCrTxV9clNJKRjHHl0fUcE+w9yRjTDdq&#10;9cSWkExvAp9TiGvzqAr14nfctBTKbjc0VauGvR6Gsalb0sA4kcYV0YZDIemBGOwDphpamlqkAyIg&#10;ifvt3o1pC0jPOcGPv0pDf+8odmWc3i6LcJKGCYpWS0lMhenzx4gx8lbiSwXKKSoGTgd6K1tV3bgZ&#10;bji5SYn32on7hDCPNXPDziqtU2nc+/KJ6rYfiTHRWtuNUBTwCOdV48lieSNgcAkqSUBXiB6stqyb&#10;cZsVKReW5Khjcx6/ZqIpLtyAWHRG/Kak7ha9zUluqrtertRUCQSGZbVURrX05owAGMkscaySM4Pm&#10;BgvpcZwQNR0uWxVwNJJnnkGf0j9aPgdgqWqO2+Oeep+Qq50V4jkaKWGSaop6ompEpVWfBHLzCSPU&#10;Mjor7knOoCkYqUkxFWWh/ht4Wopplp623V8DUtVBID5csbqVkSTHuSuQc46+etIw6plYUgwRn5bU&#10;S0JcSQrauE/qA2E/hzvK5W9rRFZrLOC9kha5LXedTLhORl6bkWw3lOoZOSg8hhj9GaFfC+tgsr4l&#10;iOLERPbnXF9ZtjavKTwwN0/88qwCvYNVNxOB1kA9au3D8VUzU8GaBI8YPzpuaUmpWw3i67bqpKmz&#10;XSvs9RNE0Es1uq5KdpI2GGVjGwJUjog6hv27NxhxAV6gUTd08wZaWR6E0rS0iDLeWnJjlm4jkSfd&#10;ifcn99SMAQKiSVGSZp2kDKcgDPvpJpopg04VSffr+2vUQoxGVwcf/o6WYojRmUHJ+R1jPeikUARx&#10;UXoHHWOwe/fSTQlIGDQcDn2Olmg8vnRsnIAB69vjSUY7UCli4ZRj5xoqSCTNKh24jBPQzxxnQ1K5&#10;RRAf9PkHRnam0/CZNeeXORn39s/GkFIpU0UnmfypAyPbRcqCJzQSzBQoIBB9iNDSzGKBnw+fz8+2&#10;dLScMGaVLYUAP/tnRU8o4ool98+2PnXqbSrGa8O3PtjGTrxpEiTSiyZ7wAfxnvQ0ZPDRDKGCnrs5&#10;0oFNKViaVEowcYGOzgf768RRcUpqTsW6bvteYVNmu9faagNz50NS0eG4MgbjnBbi7qDjIDHBGdQr&#10;izYuRDqAfapttevWx/orKfemdbU1VfOaqurquvqWUAz1lQ88hGSccnJOOz1n506yw2wjgaSEjsIp&#10;X7hx9XG8ok9zNIq3LGf0nvo/OpIxTHDNCwVVHWSf20k14pAE0XgCewMfnSzScIO9ByHHHz/XXpmk&#10;EDFGHqBcYKkn40vFFCpGK8AvIY9/6Z0RNAhOaEqcZ+CdIDR8E0K5GR7YPuNFNJwFNKK5RQev7aEi&#10;aZKoq8+D+x7f4nb7ottV10rLOa2GU01XR0ArAssalyJI+StxKK4DL7MAD0dU+qXjmnWxuEICoiQT&#10;GDj5zHtNWum2rd8+GXVFM8xnI/aPrXaVXvgVFF/E6G6VVDT0Q86urCKWVeSBWlppxJhkZF/UcDAP&#10;RB9/ndCCCElMk7dc/rNd5UsRIMAen2Kp9+3dV7rp/N2jXf4ko55Hiqq20SFKq1hoyscsVO6jkRJg&#10;gnkGAkPuBqa3ZpaWfxfwkCQFbHqJ9KiuXHGmWcjmRuPbnVBW0bsrk2lc7hfqwLVVUdtp5JKY09S0&#10;jeZ6Z/MjVvLVkd8OoGCCR7a0YGktqWgIwBJHIbbQYnuM1VE3pSklQ3if5qbh3NPuulpmpnobhU0J&#10;SerqbHUU00EqRsTykAINM+MenieeCq8MnVK9YNslRbVg7BQM/wCf2qwbuFuAJUMjfhgz/HerNTCg&#10;3Vt+/Gwymijp4KmWnq66GSCkiC8f53nyOo4d4H8wZ4k9YJNU405arbLo35b/AGanpWh0Hyzt2rRt&#10;sOIaazTWHcMNfRRQeVFURSCaCdcBFAA5EBWDAuSW/r76qfOWl1SVAgzt0qUEJUgFJmp2DxYoneCC&#10;5+THcokMwoHmikqUUyFOaJzJKEgksvx79jVo285HwjHXlNRFoSTn9qr3iJsG0XmoNzpdr7Xut3uJ&#10;WK5Vd/nmjxFGnEOix+otjIJXj0BkkjVyxrd2y2EJdIA2HeoLunMOOFZQCetOJ6Ost0c9FaaW2bdo&#10;aiPM9ZaecNSvpUEx+WnJZAAhLnIIUA5z1Tu3SlqC3DxHuZ7xU5LCUDhQIFNq65XyC00tnkll3FNT&#10;wGOW5Vki0oqGGcO3ljGSR6uI/wBSSNRHFhZJiByFOJHCAnnVFu20Lte3r5LhuGv8maMwzU1ppaei&#10;WePAHlyTKfOdfjiGAbAzjGpbFyhuD5ckczJj22ptbRXMq+QpPa2xKvYlfUsltttHaK2BUbhWGJwy&#10;nBLR8SWLcgFIccMe+W0VzeIfgkmRSNMKbmBipTww8N67Y6VN2t9pgcw09QgpmnEhmbkZCsAbgqMW&#10;9K8+gAAT7tp+4v13qUNrMAc4/U86ZatgyVKAma0LxE8L9teMewpDv+0tHLa7fVVlFVVABrLZmFn8&#10;otCxMnYRioYhmQe495Wm6jd6ZcJNq5hRAI5ESOXpzqNf2dves8L6NhI6gx94r5L2B5KmnppJB62j&#10;Vifz0NfRS1AjFcOKPihNWTJCd5yO9Q6kZAopySMH++hpJilY5sdDrP599eNOJNLRMfwf3I614mip&#10;0k2MjOcfvoK9xcqHzMkd/HzrxFFVl8Ptu7k3LuJk2rVNQ3OjpZq2SrSu+0FPAg9bvJkZXsAr3n5G&#10;qPVbiyYYm/8AyEgDE5O0d4qz01q7dfizMKAk5jArrPwj8Sr7aqF6vxJp4Ja29S0/2VbZ4hEgh4+X&#10;zmVSPUxC8ETJJLHHZ1xy+bsi5w6cSQN5HP8AeB125V1OyXcpRN2ADyg/rU/uLetltt0vL2nYMBvH&#10;3CyiojjhjqriHIWomEjcVVwycSrsCwXkPcahw89wtqdPCBGSYEbCP8VLBQ2VENji7ASfc0yoaaw7&#10;xsdHuCkuVBaKacfbyu9uIE0Khn9cxKtDw45fmwC8cA8sEtcKmnSyoSodD+kevKkJCxxgwDVU8MvF&#10;izXm/wBthrq2/wB8E0JhavpoDT0NTNHInqji80MEAKDBVgVY5Y5I1eXWlPstqcUkJ5xMqjOCY37Y&#10;9KgM3rbyghJKu8QKs25vF+zUl3ksFr3Cuz7rZ6vz66Nkp5qapjOOdIsrzeS03AcieWQQQfVnDdvp&#10;j5a89bRUlWBEzPIxExXnL9sOeWlcEb7bdKgare1Pv9Lmlo3BMtwgpmq4oaulmgpfI8zy0MkSgiVZ&#10;BxcFG5EYC9kgMr096zg3KPhJjBBJMZA6Ecxyp8XLb5IaVkZ25Ue9+GFW9DcLZuOtorpTTzLKKqKp&#10;ekPBnbCSIrnkg4xqGB9frBHLGopuW0ELZBSem/rBI3p7ylFJQ4ZHyqL37tu8UdXZqaNbm1dSzwzO&#10;lnt4npangPNSRfNykcokhUlWzyT05BOC/p7rZSsqgAg7qgicHbfHOo9wgpKSJnsP5qRuV8r4prXa&#10;t47ppdu1kZpZayiqPOtyVjPAxKjm3mEFiQ3DKHoFl/RpGraAtds2VAzB3Izv0+eaRTsEJdUAefKa&#10;kdpeIu46K9XaOhsVzu9sqYS9DUXlI6GOLDE+VECCWpnxF5Zb1elyQwxp95hkNJJWkHoCT79jStOL&#10;KiAkkdxH2K1Kn35YK2+0dnasq7bcatJJGpK6gmiSSpA9UfmunDCCNiFDAkcTgqQNVH4Z1SCsCQOk&#10;Y9t6l+ajiCTgmoyvqKqjaenopWxBWinnpKZ8NRRhFKp5ajIQr3gen1f102GSRJ/5ouITFVqt3jVW&#10;6uegmhqmeWpCRtyi9EYBYSMCwPDojl6f0n31JYQQjinlQLMHak6C+ruWrooqmqRaiXjJHRIVR5HJ&#10;OIkOexyxkA5HE5693lcScATTITxHerpHcKu30SKVmpuSMvHlzOCWBPEDJOQM4/8AN79ahmDk1IIK&#10;RUjQbgmegQTPJLDxEYjhjIIBGMZXtcdHPQA+deie1BxQJNNLlumip7aXo1zUwsjIzAAKSce5+SCu&#10;TgnGR1nTiEnnSLMik3v0nq8yNJZXCtkAqACQSoC4PWOWT6hjGSNKQNqbBIpCq3LNNXMkqFgkhSnq&#10;IZlZuRjA7jAHFcDpuz2SMaEISkYpSonem01WiII5onkiLLgpIEdCSe1I9sZOM5x1740QURtXlZEV&#10;nu5t5mzyx2ae+OYoKorT/fIoYc1DZLIoMhAyOJ6HXecafB80bU0Bw86h6Gor7zLEslFUtCA6pV8i&#10;0kxLMG49ehVXPbD2ChfbTZIQZBp5KScRU6NuXbaVhapmlke2RwyIaqVvuHTGUyOQw5Hyrfkf10SX&#10;gvOx+Ve8vhEVBfwbadPVWOyWCntVBcq2pqKqtSWLjVxQpAzytCiEBFjxh+WSxK8B2VEg3T6wt10k&#10;hMc8b853PpTXlNJUEtxJ3xmKa+HVvuFRu2WKlq55BJS+ZHU1HGCokKrxKyOsnbhskD1Yzg4zjUHU&#10;HUKZDkc4/wCKftgoL4R0rUbftWssV2rKuuu71sUMblZ5JfJp85DMZjg4fBIWM4wCSSAdZ8OcQASK&#10;ngFPxKNWK9RWC4xVLSwmaKgaJJZ5SwjaFfWVWRXwFZW7kyQfQ2MLgvNFbSuk/f0ptRSsTUBaNhwL&#10;JVyx364bthqfLaZKwRVXBAo5QxiNEIR+Qz2CpVT+rVg9dcQwgJI6TPrvvTTbPeRTa9eHW16p4qRr&#10;clNaWhNPJaaaJTRAcAwYK3/Lizyzg4yOse2gRfvN/HJneef+aJbCDgbUWHbVssdnit1LJJTVwj8y&#10;ZIZmkYYAUKCThSFWMjAIYZ7+dO+et5ZWeZpspSgcIqvbijpKS11VLLX1VmeWmapEwjZ44/MJHnP7&#10;LIASPSxxj/pyNWDAJUFROf0/SmFZETH39arU1mejlpeNJRyVtDGIaZTC80oCcSxQNMAAWHt7njgs&#10;wxiT5syAYH32puOGCN6lbBUXhdsQ1V0ilF1hqh5kFso1/wDOVhZTI/mLxBJ4nkTjH6dRnSgOkJ27&#10;n/FGmeGV04v25obM1qr6lLrT+dOEnelpPMgiXs/8Sp5lR0FcqemA9utNtI4yUpIP3yrzi+CFUv8A&#10;a2a+Xegu9X9vHWwEfa1NZIKymFMcqTGr4jWSUDBIyw69+jp9L7rLSmUH4TyGDI+pA5URQ24pK17j&#10;r9xmk73VPZLFclvFRSWW001yf+FC2UExNHSq541VQiOT5b/MgVVRmwQCAQaEfiFpDAKzGZO56DG/&#10;Y0ClBpCishInGNh3/wAVAUlnqr/4eR0+yd/Uc1Qbi1TVXUAUxpUAbEfEK0oVmbHOUNyUHvJ1YI8p&#10;i84r5ggcMAdT74x2qCeN63/+K4CZ3+wagtm7Ko7Z4jVFBv2hlqdzVjwVNPfTaI4kjZY/VH5kZCmL&#10;CovmBACWYH3Gp2pXXHahdiYbEgp4pPyOfqaZtmfKeUm4HxGCDEVrUiV11t0qVtvpvuElH2phrHki&#10;miwOLghVYcc4KqOxkrgd6xCShJlBPflmtCZIMioq3tUwVEvOeWvklIaOojiYRIFJHlK7EspClgVY&#10;tkAnJPWn1rSr8ggbd6BKSDvNSV48SdmeD1FHet2XGmiuEwzHZKNvuKyYNkBlgyrMPT25Cg5J1M0/&#10;TLvUnALZPvsPnTN1esWSSXlR+tYp4t/V3sKh2/U0nh3sa1VlwvtveO4XC6WKCAUzSHEkcsJjLVMh&#10;ADcjJw7U5YrrpGkeHr9LgXeOFCUHABOY6QcDvvWM1LWrTg4LdAUpQOSB9evpXGEZBIx7fGTnXTiZ&#10;rn5TAinSv7aAmmCKcRMOQx3/AF0gplQqTp3CqMDvSkim8inSzd5APX76SvE0oHwMn30M0SaMX/HQ&#10;99emir3L0g4xpaUiKKWIPvj+2vTFN8MmleYOAv8Arr008QIoMgd5JOjmg4IrykdeoKMdAnSk4oNq&#10;LzGSCAM9Y0lHOaLLxfoY6xjSjNAoTSWGwe8Ae2D3ohTOaHPzyPf514miBM0YBRJjI4j4zr1FGaLy&#10;IbHQ/fSilKo2oWwSffRxQEk0UZIwAf8AXs6GkRO1LK2B7gDGQf314ZqSISKASNxwF7/OdEBTRM0V&#10;lJA/Pzg++vbU0pJilE547JyRgaWRTqBivRsS+QD+P76U00B8dHOXwAf6kabETUhYJFCGwAB2M+5+&#10;NHXgvgFG588EnC/00MRRcRVQ8jgZOOPwfkaSkOKAx5GegT+etDSgDevEmNCnyf30lKTIoU98+569&#10;vxoyZptIg0oWKtlc4B9vzoaeSYzQgh1DKBy9jjrGlil4poVbnIhyfxnR1HKOI1M7Y3Xdtjbhor7Z&#10;ZzR3KkLmKUMyj1IyMDggkcWPWfcDUW4tm71osOD4T/zT7L7lk8l5vcfxXVW3r5ebcnCa7XKSFGP3&#10;09ztcaiSpYFeJkZC0gC+2HJCkAkew5mNGsLhRRHCsbQobdQP8V1I6hdMpChlPORGe9ObVbait3DT&#10;1LyUtutkka+Vb0mCEqo9UnASFkiKhR6S2WOWOcAZl9i2CXUPOkqTtifrVwy88opLaAAfb6UwuN2m&#10;3HS1lPdqCGvt8kjU5hBkDKC2FIJOAOIw2PYciQexrJNPllzjQogirdaeMQc0lW7LuM6TGllrrJZY&#10;ZIzXRxxRsK2TOVZamIiXisYUeSnGMYT/AKjjRWer22Ddp41f2529jjPXf96p+yeP/hPCMT39D+1T&#10;W6d+0m3tg1G1rNvVl3nf5YzNWXStFQ1PTy5aaWTJcU/Gnj4gcSeTxjBLDMaztV6je/iVswygYCfX&#10;EYzKt/1EVJff/CW/kocBcPM/WelE2t4wQVCW2ZrrK9TQUzmnoqyzVVLLJME4+VG0LMZRhyAJEVeS&#10;5ODkizu9BUhavJbIk4yPrOQfeozGqIVBUsfIip2u3+1VcqmSOypWRRQ/8THcaaKrqGieVYokiVwk&#10;yrnkR1ksRlcd6hp0G5S0AowTsJjlk9KdVqLRUSBgbmJoy3m4NuSS4Wi/0/8ADo+IejSijRQPN4CB&#10;ijl0RVEYDMORLEE5GNV3lpaQUPIIVyyf3x9am+aVqCm1gj60/tO8vu6q8eZXWqplhdzVPRRstREF&#10;dgIGUYPL0OoJGTxwTg51Fct1gJK0kTt3p4OgkidvpVjrr/YItuNe2uUdbaUAEclulWbMvL9CAElm&#10;PYGP3z1ptNm8t0MgZrxebSjzCcVmFj8Rr3u+uoHFD/hCKpnWIVNPSiukePLA8vNRRgEqSUQnI98D&#10;Wgd09mxQVOnj2kbR8j+sVXtXblwoJSOGaVi8T77bNyw2Xe1kno2filBU1tA6tK/IxjnxXiA/Y5p0&#10;MZPvqPdaW0tHn2auIcxOwpW7xxK/KuBB5GN6v9fumTaUkk8lHUP5rBBHk8gpIUNnA5IDgdjIDZJO&#10;CdUQ/wDU4qzUYzvWg7V3wm6aSKtiaONmfy6ZJ4mw3ePcni5BGOuj/lJGnUKVgGmlQc18+PqT8C63&#10;wl33UV9HYqq37QubedSTidaqKKQsQ0bvGgWEs3qSFuwpAycddz0LVRf2qUuLBcT7Y5euNzXJtYsP&#10;wdwVoSeBX6/ewrJmbljPsetaQYqkMGvcOvfv2xoSaXgoT+oDrP768KWAKcwZYe2dAZpIoxbv3yB+&#10;NEBTJGaKJOOc/wD7NFE16YpSOUCWNxgujBwSMjIIOCD0w67U9EdHI1GeZS6gocEg/fse9SGX1NqC&#10;0HNdFbW8Xtl+Kl8o6LfWzno73XV9BS0dVt6rkjpCxPBpnWWQLT8fQQqcs/pU5xnlOo+G7nTmlO2r&#10;vEhIUTO8bxgZnrXSLPXGbxQQ+jhUSAI29a0nxX8La3cF0sdtp6i4RGjDTU9Hc6r+WsoU+XNKQSWb&#10;LKCe+K4AAJJ1ltKv02xWlSAeLHsavru3LxSAds0/3tcbttXwh3Zcam9Ltm9q7VVujt0sUtUwUBau&#10;JwF4PGPOIVcEr6XLZAGp+msW7180jh4gTB5e89evXbnUe8edRbLUFRz+/wBqyHw73nb/AAtuNJX2&#10;9Er7hcKKWigtcFSKeumiCBxxKl+DyOgWMSd5/DEA7LWFnUUJY4CnhUCVRgZIn0AySP0rPac2LVRc&#10;454hhOx6+meXWqZT7ko7QtbLdLTLV3uSp+/iMPBoxOZWaSKaMqEeIHKFlKsWHsyhs6Xy3lMNtWih&#10;wcPCcZ5ZB5HnBqjK2W3VruAeKZHp0I596lLJe6K03evuNNVW60V9NbmuVVXWW7T1v2qkqHhVDCsS&#10;TcZAqIodYpG5MPT1R3TDjyEtOAqBUBBSBJ6zMxzJwSKt7d9CVqW2QkxMhUwPT9BVysfju1Ftieuj&#10;29ctz7oeCSK4RXarlmhoKZY0SCokkUFVHmFvSgPIkuzIcAVjvh0ruAy6pKEH8sR8RO4HOQPl3qcj&#10;WB5PEhJUrmOg6n3+xUn4b/UJXXvdC0N9SSzU9xjliqVrbmq2mOlSNifIY8HjnlPp9RYFsHkp/TX3&#10;/hv8EyVN/EEncD4pJ/u3xHYdxUi11dFysBUjinc4jtPOpC7QWDwx2Im56vZ92mtlXKTNcHVLlUcX&#10;BXz5pIpXRIJORVWDEOwXBBGdQG/xt+6bZtwAxgD4fkCMkc+3apLhYtGw6tJIPPf6yYFMbDvWzb+2&#10;5Na9n1QdWH2It1zvk1suzu7AlIGZXJ69CspIVWKkADQOWVxYPcd4k9ZCQpPvsKNm5ZuUcLCvYmD7&#10;VH7s3XT3uN6yjpbvLRU25Yo6G4IxudK32xAkMkvlkxRqGm9kedpBG49IGJttYqZbh4gSgkjYiemc&#10;k4P+2JqO5chR4mgcKwdwY/b96v3htSx73oa2z7qpKSa/Gdq6RIY46hhTzVDOgjJjV1hkxjEw8wYJ&#10;OBxGqW8IaWFMzwkR0yBnt8sVZMSUEO7gz7Hn/wA5p7D4g+GniHc9w2ak8i611uqKgy0fmR868wHi&#10;zwxGRRIrAswIYLmMsQGwS3cWV5ZoS8vAI36T1P8AilaumH1KbQZI5U+s+1bbti91aUdqttso66jR&#10;5Hnp46eWmcZZ5JZUJXy0H6mDE/qy3zquceW+UoUsqzHP6CpaQEyqABWSWPedvu0W5L/tGp3NfZqO&#10;uEVSbZTwRGu/kSO0pMzPxpeUTyIyuOKBcgltXj9i7bLS1dcKOMSJJMZ2wPzes5qrbuW3UqcZkweU&#10;fPJ2qQ8Q/Emitfh3RXaspa+/mlulPUrC92SgM5Iwh82IOKmMMRmJQMBeRzxOndMsl3F0WZ4SQd0z&#10;HqDt60F7cBlkOnOeo+zU7sDxz294twVAamhsO6Y3meOy1cxlNXHw5NJCcL5n+bKEZXiuP3TU9KuN&#10;Og/mQeYB+R6UNlfN3cxhXTt1HXv0qWm8YbfFaa67Or2Gz2uaNK6svYkpxFE2ACoCM7yAlcRqOxn2&#10;Azqptml3DgaR8SiJEZqe46G08asAbzik5/GTYFTRJLLvmxQeZWTW8SS1KDzGQdnpekwylXJCkdE+&#10;41M/028JMMqwJ2+5pj8Vbn/9oKq+4PqO8NI6p4Gv9znlWRqYVlLa5ZKKRomy7iUDMkfvgp2TgnAO&#10;pyNDv1JkN9MSAc9qjK1C2QYKveDHzqVt++PD/wAVapLZbt42atvP66KmuIlpJ3mxj0GRVRzjPoB7&#10;bHR6xDVp15ap4nGyPb+Jp9N1buwELB+/arnIz7VpvsLrWwwVz4YwinxIoUjp/dmJ/wCoD5OOtVq2&#10;yv4kipwcxBNWWg3Q8E08tDSUtbAFVTUyrK3mERO2TgHIMhGCoXADHJOMVjiuEDepiDO1KWSwPDZ/&#10;uYbZRbX3JW0wpWkt8i1KhRnoSOqkkZY5OeJPfIjtgu/HAMpmcjn6UoTGSINFu21Hqo6OG300lurk&#10;lUx3KaCnrZ2jQA+WRJn0khQVBBJHLIydHxpOVjiEbZH6UhScEYqp3S41e29+X65119rJNm3OnQi3&#10;tRIIIa9EVAvm4YAFY1YpLgeoEMc6sUpadYQlDcOJ5z/b6esZFRVcSXVEqlJ5Rzp/QW6asW31EVC1&#10;PbWheGGkoZeDvAQOD5iYYhAVgEOGUgL+nJFc5DUAmTUhAkbYqz2u3Xa3XkCltklHZlqPNhnSSFGk&#10;KRtliqt6Fk4xgLhv0hvlhp9XklkK4pV8qJIcC4CcUhe5jZrjDQW2JEvpoGmioIAkT1ELHjh8A8is&#10;rScVJxycnGTnTHDiVflmKNR4TjelbVW1NRJT1c9NRxwvCDCIRJyV25KTCH4q8J4emEDlybJ6I05w&#10;gEpQe3akjYkUF22VXV4r6KoqjRQHm61UNPEksMTKOMSuQQhUiTpuXTDHYBBouAg4E02ponFQybRS&#10;610M1Db43hp8LBVEsqys6Y6Jxzx84JLHOfcYlId+E8RpopBO1WSn8O6NKGYXOgjp6mWRIwiDgkf+&#10;UkAnGR330cHGfUdVrt0sGEVKbaTEkUx3FshRSUjU1VLRwxTIxjMqiO5ofeFsgniwwCEw2CcE+2kS&#10;+oE8QnB9u4rymhgg/feqbLs6KDctdVXmz1NWZqtayKCWpNRRrxJRGpYeRjUKWcciA351bNvqLISl&#10;Ww6Z9zzqKWhxklP8Uz3n4Zf4o3LSwXS47ZDRjjTW2qqYhXANllXy8iXJyT2RnrA+dWdq+9Zo8xsE&#10;fpUJ5tD5LayCOlVF/p8qqBb7c6bdVbZbOsC1Ek1XVyUy0zxSKWeV0ZeSBS/HmV/Vns+9+deReFtD&#10;7AUsGNtweQHXnVOnSvw5V5TvCk94+fXFXfaL0d22Vt2osO9pb3ZqTlSffxNDKlZM7gYkaQM0bDGF&#10;7Bz2ScDWYvmlB5xLjXCTmNoq6t1yhBQ5xDr1qI8e90702ptuhvm0rja6W32VpJb1BUxgyTBykcGO&#10;gSoZm9KMrZIPYB1N0Gzs711VtdpPEr8sTjGaZ1O4ft0B1giBvn5VzLX/AFB+KEtUjw7ylpUB5LT0&#10;FvpY6eMZ/R3GScd++fnvXRmfDOnDCmZ7kn+aybus3McQc+gqlXrcNy3LfZb1uasq77XzNEtXWSso&#10;nkhQqCi4UKoCcsALjPeCc61NtapsWfJtEwADA7/81nLh/wDFL47gzO/pzrsHY+zfBHf1qudbsfbN&#10;su1iDpSXWG6U05rKJW5GJpBMxdC/E4kRgDgn3GNczv8AU9btXUpuXVJIyIgA/fQ1tbHTtIebJYbB&#10;B3nJ+/SuQfqA8Dq3wY3NmORa3bVwdpLbWqxYqvIgQzHiAsuBkAE8lIOSeWuiaNrDeqs7w4nBH7jt&#10;WO1TTF6e5Ayg5B/Y/eazKJ+xnV6RBqgUKdLyx0M6GmYp/Sch+Dr1CU09TJHWMnSGm4FHDkEL7fvr&#10;0V7GwpQZT3z/APq0lGExXm9v/L8H3zpQaVWRQKpOBnsf7aQmhSnnSgjyBkHr99emKOJNecYGP99e&#10;mliaQcjPZ6H+uipsiKKZAScHv5GimlIovM/IyPn9teFAAZoX9R75dH50XFRrHSvZbs9fkg++vTQh&#10;FelbrHyca8DXliKAPy5HB6+NHTXrXvNyf1fHvoqGeVCrgqffJ+dDTqCIryv2Mk49gDoxQxmvcwn7&#10;Y9houU00rtXhJxGP3+R76bJogTGaWScY9jn20opwKArwOPVj4z1pCa9AmRSvLJYZww660NOgUKku&#10;c/HevcVCUBVeXHar3n3I16ZohAoVQgAnP4/GlBrxHFRl5FsZb4HvrxOKbCSDmj+WeskY+M9aAGak&#10;BIrzJyIZG9vj216a8oAV4SBPbvrs6WaHEUNOk1ROkVPBJUSSHCwwIzu598KoBJOMnrXlLCE8SjA+&#10;X60gSVGEiT2oZHFPI0NSjU86txeOcGNgf/4WwQf/AHGkCwsSDI7Z/Q14JUhXCoRVw8O/DHdPizcJ&#10;aLadnmuxgH86oQqkEPWcPKxCBj1hc5Ofb51CudStdOAVcrCZ5c/lvVhbafcXyoYRxRz5fPYV0VvK&#10;71thtFfRV894koqWsTNwpap3/ikMaLG0cY5yT5PTNGAAQgfOABrh/E35nmtx8QODiMmM7DpOa7AQ&#10;oI8tc4O/WO1Rd73XcLraNuPta2W6+1lXT1EclRLU/ayRr52SASgkY5XDgFCePzyJHrK3tnFuJunf&#10;LAIPUHviRXn1utpT5KOI+wqBtd83tfK81IvVFt+WkOR5dsLhWxJks0zFnCgDiYhwDSDL+g6muW2i&#10;WshwKdB2g/pEfXNQvMv3Ey3CCOv6Vb56e87qTbse5prol3REp2kgEZhmcglp0Ce4KdMwAXlluIHR&#10;yV15DDzv4MS3uAd47z327b1cs+c42gPH4u1WH6pNmT1FPt67WynoLXR2ZZqm9CkSKJ5v5cMUJDgK&#10;07AsxCeyKWPuNX3g66Q3cLZeUZXATvA3JqFr7CltpW2BCZJ9OVVXwlvNv8S7jBaqWSwWpLMnnT3W&#10;SSSa43J2Ro4oyWCRCMyFVKAl/SMZ9WdlqFy7pT5fVxOBWAnASmInvMe1UVow3eNhsQkp3OSTj+as&#10;O2KOv3LdKilr4anYk1rgFUaq40oiSjqQy8R5rvHhhyBI5clDpkAHQapqdu1bp8v+pxSIETEf88q9&#10;Y2LxdV5nwFPWlbv4e3Wn27d9xbyqY4LHRrJUVdUWQVNQ3MII1iRwJJJmIwpYF3k9RwvTLOo2S0It&#10;WZcPJMYHqTsBSuWdykl9whA6g5PoOdVKt8ZKq5WKqO17fFtygtdQgnvdxmjqauen78pZIvUqNMQE&#10;ZMsDkIpy2m/9HQLkKvF5WJCRIAP/AK9h7dakJ1Elki3RhO5Uf19aZR+J9daprxI0VDeBVOfsoqFG&#10;oaenAwp4R8POkhUAJxYBuj6sEHVivQi95Trbikq5yM/TA/Q1Wo1by+NtaAR2MD/ijUW9tvVJrV3H&#10;DTWm4zyGSO87WpqlLmiKSTTmQxu5jYER5R0J4nkVHZi3OkXKXElmXRzCvyz1iRPWpbGoMqbIdIRG&#10;xSc+lXPwkqbpQ7Krq28VsFv268bIKi+VDT+Wz/y/KDs44qHZMg9Es2GHsaPxAwi3u0othC1JHElO&#10;PX5ip+k3CnbZS3zKUnBP3yq02G97c3xQW6+y0UlxrrZPiOaalamnpmHH1L+kFG5KxAPH2BGAdZO6&#10;tbqxPku/DxD1B6Gr1l5q5HmIyRWlJu+N9pUlZWUKWxJClOFr6WORmQS5jHCASAFl9axjJ+CVOTqO&#10;2khXBMwPv/mnFgBMkVE+MfhfL437EfbE25GslKa+K4LWpSmoidkBMaFCygLy92B5DiR7kjV/pWpJ&#10;058PgcWP1qo1CyN+x5JMZB+VfPvxW8I9zeDF+jt25aNUiquRt9zpSXo7gi+7wuQD18owDL3kYwT2&#10;Sw1G31FvzGFbbg4I9f5rmd3ZPWS+F0eh5H0qmhy3/wCvVkaiDNCHw/YP76QGKbIp1HKpUAew0hM0&#10;kHlXnbPvknRgzTcGm0sp6wPfRimXJrySkMMHSkUCCafUl2ntFRBcKZnjqKKWOqjeIgOGjcOCpII5&#10;enrIIzjo6hPNh1tSOoirJhzy1pWOWa718Yt31FtuFBuentt1udjq6aGUi0QBXNEx8x5FPIK7BXyR&#10;1jjgAZOfm+3bSXzZrWEqyMmM7AfxXbnFygPJSVDt3qpeJm2Yrs13uluvFy3DQtTJLJFDdGZvLRo3&#10;hCwOfKBLCUDHsq5LDUhp9aOFswkgxJEZzMkZP3imnG0q4lGSDv6enI1ifiRtamt/ixcv/wAg3mn2&#10;5WV0c1FXWhDUq7SJ5jilROI5p7mLl0Q+CBx103QbxT+lErUlSwNiY2xn15GsdqTCWr4QCEkjIzvn&#10;H8VW6Kmqdy1tXFtagmoqIReVEKWPMstNzcrLLhFERYELhAMKuAThjrU2aE29uBeOZJmJ2MDAzn3q&#10;kueO4cJt0HAjbl36GmcVPWMsqQzeT56gyMqjKKBkspIyPQzKRkAq5znIGra4Q27wrWe/Y1U2y1tB&#10;SAn751YLbuOLaNPcUnt1zF6mg8y3V1kq2oJEMicfKqELhXpJFPJlVeTEelgpI1X31k9dFAQsFIOQ&#10;RO3MH/dy6Cp1rfNMcXmJIUdoxvyPLh59TStw2sLfs6Cvq6+i3Bco5qQNaTcjNGtPUq0sMZXihjLP&#10;yx9urqxc44EY1CttQQu4Ns0CJB+IjHEnB3394qTcWhDKbhRBIIxP9qsj09sUN8n3LebPc2aov8Gw&#10;YbjFDFZLhchPTUTKAaeFz6chM4Qe2ACRyDHTlk3p7DqVr4S/BMjnyJj9qC7XeupKE8QamIPKojb8&#10;N3p922qs2n5Q3GlSsVuykbcajOF4BgyOThlwfSc5zgZ1aagww/bHzfyHf0/aqqxW6zcANj4xt61L&#10;+GPjLJ4f364QXcLc7NcJqjz6G2UdNDNHWcQgqqYABcxlCnpcKRgjsg6y+q6Km/ZR5GFgQCZIKZmC&#10;eXbnWgsdTVaurL2UKOY6xuPSrVB4rWSTam87bs2j3bS7t3JRtHGYqBpqyoqZMiWR5lkIREiRByXJ&#10;/mNhcqGFC1ol20+y5elPlIPUcIHLB5zVuvVGFtOItp41D3NZrVWSPw1t13klvj7L3/Yam3/wa2Mv&#10;CapgqI5POkidQcMqNGcE4wzBsEjWwdW3fFLLaQtpQMncAjaR0+tUDaVWiC4tRS4CIHMg71oVh8WP&#10;EXxN2/uHaFvsVNe7XeQtkWnmnlkr6VZyWVTUFudQ3KPzHdkbIQq2FONZt3RrHT3UXa3ClSfiOIGO&#10;3LoADvVu3qdzeIUyluQcb7TWf+KXhzXeHV4t1rutbS3CpuVGKuvW2OZFim82RJIJApCyFWUg4woy&#10;RgFcDSaddMaihSmkH4DAneORFUl2y9YQFrniEmOR6UzpvCq8wXOuojt2uSutVGLjWxCmwtDA6CQS&#10;OclY1KnPZB9vzqQm6s0hK/MHxGAep6Uwti5UCnhOBJHQdf8AFS+3N6XjYnGpslss9wqpZRUR11ak&#10;nnIQnpUFWHKPl6yp6JGD1pjVdA/1VQK3VJAGQNj+896Ow1kWSI4ASTv2qiXGWJVj/jNfUXGoSR5o&#10;4jOzRwM5y3lqWIQfGBjrGrq20u2t0/CgTsTG9Vtxqbrs/F3AqHqLraIuhC7EDiuD7D31MLLY5VC/&#10;FPKwacUm46a8fYU1ZUVc1FQI0dJSTTkxUys3NxGvsvJuz+TppuzYQtTiU5VuesbT6Uq724UlLZVg&#10;bdqmNx2q3VFvCxvH5Eis4LYdSFHqGPyMjr4zrz7KOCBT7Ny4lfxZrs7wG8Gd8VnhjRxeJzPQ1VA4&#10;ks88ksc1bHTMpZUmlDMVALdISSF98YGvn/WLi2TeKXZqwR8WPhnqn9667YMvFgIuBkHHWK2H+HR0&#10;Fjc+THBKR5LQVGIuXYQN1yyDlsA9dfvrKOrlwwZFXaG/h2ppu7c1v8NNt1NzvlXWUVoh8t2lAep8&#10;vLA5jRI+QTPRCrke406ww7euBtlOeXT50Di0W6CtZioSWvsPiLSUcVLJZ9x2KXDVrOkyJxePnB5Z&#10;KYcvkFgWA4rnGW1IDTtoTxylY9Pemi428BwwR9xTF6q6bfuFiSuWeKKNKgGkihTypAsgaAceREXF&#10;JeK8T2UA9P6SaUtq41CJxk4pslaSAds1YYNs2y4ba526rhttzt4dY7jEgUDKSBVeMHy24vLkxyhl&#10;7PycgFrPGeLKTy+X3Ip4ZEjBqt27dG4tt11DBepKdp1xaYEtk1TCtcqRNJ9x6wUDGQiNACMDkC56&#10;15bTSkHyQcZMxIzEb9M0ral8QC46b/WpJd6w2Oe6XK4UAlpqhF+zubQNI6ycTIImVI2ZY1ZSQc4D&#10;M2CfiM2yq4AQg53I+k/fKnVr8s8StjzqL3v4mVdt3FZ45aCWeSeEOwWKWZqICORhNIjoEZfNKL5i&#10;MCOYUfJD9va8TayTt1552HcD2ph5/hUkATP8fzUXvjxUfwj8P33hUs90NY1JDbY0t58mZXQeXAvM&#10;8oFJWZWMrs44KV5FhmwsdO/1C4DCMQD6iOvX2pi4uhbNeYvP3971zt4g/VLvff7ihobm21rX6lWj&#10;sjvDNIrcs+bUggno9iMRr79a6Jp/hy2tfjWnjX3/AGG3zrK3GqOPYSqB23rKaeonobhHc4rvVNco&#10;ZC61TVkjyK+QeQZmOfbv31rRaMqaKFNgD0FUarlxC+IKPzrtr6ePFOt8TfDK60u4rfXPJt3nVR3C&#10;lo5JYq6FEJMaFVIaaMjBjUE4KH865Jrmks2FyEskfHyJyn17Zrc6bfLuGCt0E8PbeqJuX69rHDao&#10;arZ+0Kua48Ub7jc8qxU8QYAuzLGxdpMjHpZV75ddjV9Y+DnwuLlYCe2SarrnxA3wy0mfXFcqXDxp&#10;q/8AHlVvWOekoNyVdWldUVNLSL5TVA/VIVl5AciMlf0jJxjXR29GY/DC0X8Sdu9Y9eqr80vIwa2n&#10;wn+taGGyXrbPipJc9z2atjnk/jCJ95XTFwB9s6Oyp5eMlGBHBgvWNZjUPCpDrdxpsJUCMTAxznc9&#10;xVpZ66FJU1eZBBzuf8dq0bwE8fPDHeW2F29U3mfa19oqdBTNvCrp40qpS/AEVEQRZXKeWrFkRzgM&#10;S3ZGZ1jQ75hw3HDxg/7Zx7chV1p2pWzyfLnhI/3QPqOdB9RXittaXZtw8KtrFN/70vNXFGKO0ZrV&#10;oWhYSPN5p9JkAVwoUtxHJmZQMl3w/pb7FyNQuf6bSOZxPL72prV7tt5k2lv8a1QIGe9Yc/gzvOli&#10;qTJQUKrCE7avR+XIfBXIJXvIyCcHAOt7/wBy6ajHET7H7FZb/Q75eYA9xVrovpeuVyhV4N32Kpk+&#10;5KkLDMFan6BlUEFuYbA8vHYweWqr/u+1CiC2r6ZP8VPPhp8wQ4Pkdv5q0+FHgdJsLdtu3JLvmehu&#10;FG6u9FZAY4qqHJ5wTO/bocHkOGB6gO+xSat4gbvmiy2xg81bj0A/erXTtHcsnPMU7noNiO5NXzxd&#10;8Rtu2LYG4q2vFuucNZbKlKWyVdckAuYJEZVYiSW4SEP6cnKDBHxmNJt3rm8bDEjIkgYHv32q5vrh&#10;tq2cW7Bwcda+eFNRskcali5VQC3/AFH867+TNcXUrlFSEUPHvr+ukoYxTlSVB7wdepsmKOrnH/vp&#10;JoYkYo6Z/OP20p2oEoIM0sshBx/bGm5qQBO9D5hc4wAffvRU0qdhVu8NPDm9eKm5o7LYoo2qeDSy&#10;TztxhhjUqGZnwexyHpGWOfbVTqWpW+mM+c+ewAySfSrPT7B/UHfLZHudhXR+yfpGsVrs9RWb2uZu&#10;ta6HyaW3SPDAgII5Bumc/PYAXiDg65vqHi990j8AnhHUgEn9h9a6FZeGGEDivDxE9DAH81YrR9IX&#10;hxuOihTld7ZPAGU1MNwDNOD+lpFcHBX4Chc4OcnVc34v1JBUVlJ6SP0iPr7VNV4ZsVABIIjv/M1V&#10;j9BdPXo70G8pvL5u0dQ1KkkbREL5Z/ynlgSFsZxlfwx1YDx8tK+FVuCOoUfffft9ar3PBzak8SXi&#10;D6Cszq/o28TKK+Pb2prXLGyk09Ya3y4qtseiNOQyrO3pHLAz3nBB1qG/GWlOICpIPSJI/as8fC2o&#10;IURgjrMT7GqPvHwU31sW+TWi7bYr1qoohP5lHH9zC0RJAdZI8qcke36h8qNX1rrNhdtB1t4QcZMG&#10;ekHPvVLc6XeW6y2poz2yI9apMsclPNNFNHJDLExjljlQo6MPdWU9gjro6uAsKEjIqsgg8JwaAScv&#10;cD2/0xohO9OiCJpMzZJHvj99GKirVmvedhQBj8djSigmhJYAgYH9dOA0pFeSTvvHZxj8aSmxg0ZO&#10;27zj216YpwAmjL2T3nHuDpeKvBEb14ALyGcgZPelFMmjx98cHOdDRhJpVMkhc8sj30BqShMClFbL&#10;9g/j399e2oQcxQqykZDAr+c50POnAK8zpCnIssaKMlm6A/vpSTSkJTvV5sngrvy+SUSUWzb061cQ&#10;nhqJaRoYDGePrMj4UL617J+f21Vu6vYspKlvCB7n5c6tG9Mu3SOBo5qWtv02+K95FSlN4eXwPTtx&#10;cVEAgBYYOFZ2UN7jtSR++ozmvaW2AVPpz3/WNqfGjX7k8LJx7frWpWX6Ad73raVJczuGz266yyqs&#10;trq4JgIFI7JlxlnBIyoUfI9xnWZV40skvFsNqIHMRn0B5Vdp8LXKmwvjAV0IOPelIf8A6e+7qi11&#10;jjeNg/jEanyqD7apWGV/hDUHpT8cuBAJGfnUhPi62UsJDSgnqSJ+VIrwu+UH+oOLpBj51zLvDa+4&#10;PD+8tadzWeusFzCc/ta6ExuyZIDr8MpKnDLkHHvrbW1wzdo8xhQI+8etY+4tnbRXlvJIP39KuHgX&#10;9QdX4I7up7pHZbbd6Auwqh9pEty8pk4stPWEco8dMF/S3YPR1V6vpX+qMltKyk9J+Ge45/tVhpep&#10;/wCnuhSmwoenxexrrur+tbwM3XHRzX6CetnlpsyQXHa5rJKZjgmF3wwY5UAFCVPRyAeuap0HW7fi&#10;8sHHRUA9966J/rWkvAKcIM9UzH0ra/Crem2d5bSpa/Zdq+2ss6ebTUy2v+HGRRhfMSIgZTsDmMg4&#10;xnoazN21dMPqF0ZWNzIP1q5t3WHWwpj8p7VxPZ/qS2+bVTw7i2DVV1VSVCV9NLR1cMiRVajHNOSx&#10;yJyBYklm7PYK9a173hW6Ehh4EHBmRj6/oKzbfiK2P/lbIPbOaRvf1Gbev9JUGo2JdqWqidKik+2u&#10;0CLLKARif0nCjIbA55KjI0y34SvG1Ah1Od8Hbt3+VOK8Q2ywQUK+lMab6pqykFJENpUsqebLJUms&#10;qzNxQuPLWEcQCypnkXADu2eIAA1JPgsrn+tGMYnPee/Sop8Rox/TnrP7RVusH1QbIrWpaTcG3LxY&#10;7ZFOkzikkjrIjwk5RkhSki8ejgZGc9N0NUb3gzUGPjadSo+4/WRVmz4is3PhcSR9f811PYL5trce&#10;yotzbY3HTXna6zCCKuplaJqWoGQVl84F/NzOAeQBPX/VnWNfs7mye8q4TwqHLatUi4ZuWwttUj7+&#10;tZzujwF2XuXdVovdwsFuqqihnUVwjtEE33/GNwROoAAyZA3JACWIJ5EKVuG9UuW2ltBaoOBk47j+&#10;DNQ3LNlTiVlPPoKNfPDDZG6qm/1lzStuNKs1JNPbTE8USVEScA4jjRS/oxkkyexbJZQQyzqd1ahP&#10;lkA5yRO/rt7Ujtmy6DxAxIx6VWPqF2bu+bbZpbW9pvm3ZKOT7q03OpSNbdBT8pEuizzSsxkjC+UW&#10;AGeSjrljVpol2x+IBeJQuRBH904KIHLn2qFqbTxaKUQU9Dy71z5tK5wXMWZrte50sNvV6imSpMxh&#10;hLLyOEgRn5PgLz4uwyOwM6628wi24320Ss+59cmIHTE+tYBl4vkMKMIE4/zv71ZbVvK8VlTDdIbL&#10;bbHVBlqYjFzqYIMIQqGCp5iXJIZi5xkHCgHTqbd5TZbecJBGTsSfUbAdKjLuWUr8xtEKB9o9DvND&#10;VXWW80NnpUpLd5Vpp2p57rRRmE1LM3NYqgcVTzYgTmQciwcAn0AByzQtt13iWohREBXLqR1B5dM0&#10;txwuNNkJAIGSJgz17itGEO8bZ4Ph7XS01rstVUzNWVtRweoraUxKeUKSkxcMgqWwXPHpMjnrH3Js&#10;7nWv6i8pAiNgZ5nefpWhYFyzpkNoEEmZ6e9aBsGso7Vtu1227SGFriWpaehNJ/OnZ24q/D9TIEZe&#10;R48AHU56OsFryXHdQdKMhPOdgBkdN5rT6WQi1bChBP1PWKlr3f8Ac+xdrVCW650V3mpoJHgmrlen&#10;DxAhpYnCAqgKEqCAByCr1k6o2lMvrAXKR2j6fvVs4lbaZEEis1st72LPX11/oRPb9wioUVsgNSiL&#10;MxT+SQpaBmP+UBSAfUfk6sVi6bAaMFPLbYbnr86hp8tUr2Pv/wAVoHj3sOp8dfDL/DlDUK14eohr&#10;7W9RinjhkjJV/OHFmAKM4PEfA9wNT9E1QaddJccEpyCB0qBqtgb22LaPzYInaa4F35si8eGe8bht&#10;m+03k3CjwwdCTFURN2k0TYGUbBwSAeiCAQddptbtq/ZS+yZB+YPeuZP2ztk6WHdx8oqCV+Qz1jUy&#10;oopSJwBgnGPxr1KRNLhgV9wR+2lFIaTK5Pff4yffSg00UzSRTi3Xt/tpyajlMHFK078fnGD1ptQp&#10;9B5VqXgl4wL4ZVlfbrrUXV9q3WnNNLT0krTRUbluZmFIx4SBiMMF4t7MCcFTiPEWg/6m2l22AS4k&#10;ycCSPUc+lbHRtW/BrLb5JQRHp/zWq2+12TxRetioN1UtTT3h0oGp6OpSGsJVeQ4wuVLRmMFTgKxX&#10;IOM65I63facsOOsH4M7SPWetb1ty3uxCXBB71Z6azbio7E+0v8QX5Jt33eno/uYQKdbXDI8jzpAz&#10;licQwyAetmUHIPtohcMuPJuEtJhpJOZ+IjYq9yMbdaVbawktKWfiPpA5ge09apN8sFLHRmop9n0t&#10;hq2SSSneKuFbTGbzCjVE4mAaWTBCBnBA9RQjJLOu6rcOANqe4knfEGN4BGw6xvzoE2zaPiSiDyzI&#10;/wCaYpdIhYJv4hLQ2zdlb5ckFZXSyq32wlVZIQYe2kV1lAKN0XByq9h+zS6q7bUFqUykmQNuLhwc&#10;zAIjcZzzpl4o8pfwgLP6dMVT7NHbbh/+U75URw2M1EzJbbZBm6A8O08sPIlNCSPdmIXrgCOtdd/F&#10;P248lgS5Ayfy+s4n0586wxtWbj+q7hI6fm9I5Dvy5VvFJsLZdZsJaxbJXWyjpoEulvrauZomYGmO&#10;SJYjyWTyiQQrBeXliNRyxrBG/uhdEcYJMg8+ft/xvWpFoz5M8MAZE/f3yrmHfXiPV37edwrqsybm&#10;tT10gW1XGomjR4FJWMMYmB81VP8AzvUxcsWzkjXQ7WyDTCeD4V9QP55Vk3rjjWeLKZ2M1To6+rNA&#10;1NUxQCAp/OHlAPKc5J5dFAf0lR1xLDHqOLttkgyskjpVOt5IwkAfrUpaLrRSywQnyoIoQxjgJVQv&#10;Ljyx849C4GMDvHZOpiW08ZXUNTh4eH1+ta/4NeKNl8OL/BcKuhMwqJ1Se6RSkzUdMEfmsESr/MaR&#10;ygILqMKB0PUKDX9Of1FkIaX+WcdTOCZ6Vc6PesWLhW6Mnn2ou6vqS3dueDdFPXUMNbb7vJMlrivb&#10;pP8AwWlk9JRI0jVHm4Z4yZyjNnLFQdQLbw75Sm1FURvGOI+vIdqlP62laVjhkHaf2rA5bnDa62Nk&#10;dxV0vUdRHIfPgbHRRwqlD85znOffOtUplJBS4ARVG28UwUEg0TadXdKy709BYrfW3KolmRPt6GPl&#10;USh5AvEEKQhYkKGK4DPk9k5aWtq2bJnhxudtufpTiQ5cuiQVZ2H1j1q2b63Rf6CtuW0qel3XQbYg&#10;uE1bQ2K8xCCWFZCRymVVBkYgFGcsVbjkAD0iBYW1s7w3hSlTkAEgyPbkPYTRXtxctcVtKkonAOD7&#10;xvVKrLndpSTU+euRgB2IwNaWYG1Z4iTvUTWNMnTZBPwNMqWacQ3TIwy1HaRk5/HWo5JNTAiN8VoP&#10;g74Cbn8Zb+9stJpaKONFknr7hMYoY0ZuICnieT+5CD1HBxqm1LVbfSW0u3E/EYEbmrKy017UVEMw&#10;AOu1dVbY8DtpeDNoibeNKNxbjo4TU1NNVLILXMxmEUccPmJiWWROCYGTydg3EDOuc33iK+1BfBYn&#10;gaJ7cW2SqNgK3Fro1taJ4rhPGsesegncmujtsXi7bmeKotUdvprbAnkTWargkjq4CIY80jSB+AlS&#10;TKNhJIwuMEnI1gLltLMhxUk88Qe+c5rVNqU4JSMdP29qgLNvO7xXaKDcVNZds+VVyQfwuhq1q2qo&#10;y/lUkMcrMnlyhlfKcO8xj0EMNNOsspxbkrEbwREb46e9E24sn44T9fSk6XZNtpPEOTdNhsFnF5kS&#10;Vau6VVS5qfOaBQpikYtlQqqHiCq3KbmGxldGLl1y28lazA2AG+eexnPpAg0nkpQ9xpTJO55+38VI&#10;U9gZdyWZqOnYbZpbdK8Vziq3lhBkqC7QmJcgjLearexLOqnAI0IWtTR41fESOXbrzoykJUI2pxts&#10;1l0s1JW3amhtC1MOTR4laelR3xEsuWw0vE8icAcpAB0MlHG0JWQ3nv1pErUoAqoyxHbVkqrjcbjQ&#10;yRQ1BaOpkAjMPpxmRi+HIQ5Oc9LnH4BSiSAkH76UoASJrEPHP6jrJs/ct2su3oJ9y7mXjFUy1VUf&#10;4dbCsSARhIyPNfokpy4hmIJwSNbDStAdvmkvungQfmr+KprvVUW6y2j4lfQfzXLW5d97n3hVNUbl&#10;3FeLhH5nOGmScwU8JySAIY+KAdnAAOP766JaaVa2whhoDqdyfc1lri9eeMuLJ94+gqybN+onfvhY&#10;9HBbbz/EbJHP9xLar0i1MU4KBHieRsyLGVGAFICn1AZzobrw1Y3suKRwrPMYjvGxoWtYft4TMgde&#10;f70fxF+rW8b1s1fbYJHs1tq6SOkqrVOouTVGfMLmOeUHyljzGsfQkAGQxJJ1G03wui0cDjp4lCfi&#10;GOkY/XlTl1rxeQUowDyOfke1YlVbtLRslNGCX+XBAH9h763aGwisou4URUdPda2pA5Tso+Anp/7a&#10;cxUVTpVvVmt3jDvm2bIpdpUm5q+Gw0dxS7UVOshV6GqXzP5lPKMPEWMrFuJ9RwT2Bqrd0y0euPxb&#10;jYK4j1Hf5YqcjUrhtkMJWQkGcbgjp881VpZqmo5edM75OT37k9k6tEiqxThOKs3hhuuHw63tb7/P&#10;ZKTccFIHLWqvVDDUEqeAcsrYUOEYlQGwpAYE51A1G1XeWymGnCgmMjcZzFS7K8RbPpddRxJG4POq&#10;1VwmrqpZnUIZJHkEUf6E5MW4qOugT10OtWKAUoCTmAB8h+9Q1O8SiUjc0QUoYYI5KR2D2P7jR015&#10;hNXDwx8Qq/wp3C92tVBa655aZ6SSmuUDPEYnILKCjKyZxglT2Oj0dVOpac3qTPkuKIEzjqPv51ZW&#10;GoLsHS4lIMiM1qO0/qrraajNJvDbcO5AHLx1trqBbqiJfLKiMAq8bLnBJIBxkD31kLrwkhR4rV0p&#10;7ESDmZ+VaS38THIuW59MU5m+oGzy2iW4U8d6tu43p+H8Oip46igM4VeMhkaRfQCOlYch2cn5qz4Y&#10;u/N8v4SjrJn9N6sk+ILRTZWZCum9TlP9XVmoYJFj8PJamrWSbyKya5xREow9BkjWEqGBzniSMAY7&#10;zp8eEnyBLwG3In96YPie3Ew2T71jfiT4qbj8V6yimv8AUwimt6ulDb6aPhDShgofBOWZm4LlmYk4&#10;A6HWtnpmk2+loUlmSpUSTzj6CshqOpPaioFzCRsOn81Ulj799XQqp4OdHjx3k6UmlSM0dj2MHPvk&#10;a8DXlpFGRvYY6/fS96bBjFKkn56/odCTNGcZrxqPKiaR+kRSxOM9D30le3rqjwl+kGY3WzVu+hDW&#10;U1ZRmvp7La61XE0RVBH5si4zlnBKxkjBUcvcDlGseM0pCmdPGQY4iNj2E59TXRNL8LAkPXp7hI29&#10;z+wrpOmslv25a3tO1LYtuoqYx+VT0ESKjOVKlhwHZ9HZYkkjsnA1zK4u3rlZdfWVE8yfuPauhN27&#10;dujy2UhI6Coal27f75TQ1dbWKtRUg8ad5UygGf5gXP6cAFu8ge/Q02LhAkbj73rxbJ3NXO32y32n&#10;bVXFDVxConp0m8qoVamGGWJyBJHGyiRmZlT3yAP0nJB1CU/xqH3inkI4U1WavxtttRS29KQ08W45&#10;ynl22rb7GOOQlk5L5vZDSI8YJPfp9s6dRaOr+Ij4RzGRG/KgU+gQmc/Kr5NM8dFUyXYR2qmpHVqi&#10;CZfPKuuG8slcgsoIGV5L6uicDURHEkiee1SCUqGadwXeoF3Snpmt8kLAM1KZCkhJUlJFVieypAKs&#10;FYn1AnBGpKFFUxvTShEdKz/xc8DdgeK1wpLluaimq72AgmudoqhS1dQuOPCZ2Uh+Oegwz6R3jrWp&#10;0vXdQ0xHlMqlJ5HI9hy9Aao77SLO+PmOphXUYPz6e1cc/Uf9NjeFm5lOyoL9uTaa2lK+ruFZTqWo&#10;5g7LNGSgHJVHBuXH2Y/jOuu6Jr7d+1/8kpQ5MAbTXOdU0NyyXLCSpESTvFYEtQHyQQTnv9tbIHpW&#10;PUk8UEV7zCMEf/s0pNJFHFRgd/3GlnFJzowkyfbr8aQGa9wc6P5h5Yx38aOvTFKxkkg5Gc5BOmya&#10;UAqozlIk5PjABP5xj30oMZNCUwYFaJtvwC8RtzsFtm0a6c5QcZnihOWXmow7AglMOAf8pU+xGaK4&#10;1/TLcw4+PbP6fc1es6JqTscDJ94H61fP/wAFHiqlYkU9DZoKcyBXrBd45Y0XHqcBMluJ6wByz1gD&#10;1arv+6tMKSUqJ6fCask+GtRn4wB1yP0rRbb9EtmtcML3HctVebkkqymloqJRRzIHX+U68/MKvhkJ&#10;DqfVkYI7zz/i15XEGWwkEHnkdxyx3q+Z8LsphTrhUfTB7HnWr7j8DPD7xBkiqq7YMdsqY4wVgoC1&#10;FKYwOITjGRnjxVQsgyAMgnJ1lmNc1G2HCh0meuf1rQvaPY3GVtx6YptsXwS8ItgTU9xO26es8mcz&#10;i6XuqNT5JbCqqMwEfEE5HMcs9jJxgbnX9RugUKcIBwQkR79ZobfRLJg8SEAnqc/rW3fxqqqqKtkR&#10;YJqfy3khnkUwJKSTxVuQ6OCoJI75DWe48zFXnCAM1me6vqItHhncrZZq2+yLVTNHLSWO2Ukk1dUo&#10;xVEhhVUKyBi3pAb9/gjVjbaY/eDiaR8PMnAHrUa4u2rchDhzyHM+lXbae9IN3bHtV9qrNdaKouSm&#10;RbfWUpWrVgeJ5oCAhHHo/wDT32CNCu1Qyst4McxkGlbdLiQsA5qUqqytFomljtdRNwBUJGVilkb2&#10;ygJ4nr84Jx1pqYXwk4p8ZFYB9Xn0uVnjVBb91bWlP+K6CgMU9uqXZUr4FJZQjH0RzKS3uQHzg8So&#10;Ot34d1trTSWLkfAozI5Hb3EfKshrWlLv4dZPxpxB5j9j+tfOBKonIbIPyPbB9tdhMctq5kpsjelY&#10;mDkA9aTFNqkVI2u63Kw10FZarrX2urp+YgqKKqkhkhD55hCrDiGycge5OTqK5ZsPz5iAZ3kDNPN3&#10;j7McCyAO5q3OO8cs9e+dQdqlK3ihRSVyc6QmnKK0HLsHRBVNqpI0pUE5Bz+ffXpHOlSDWy/Th48w&#10;+D8t2sV/hrqnaF5Ky1H8OgjnqaaoVQqyqknTqVHEqc4IVgCRrGeItEXqqUusmHE4yYBH+OVajRtU&#10;TYcTTv5FZ9D/AJ5117tyrtniVtWwX+01NfHUT01PLFMeDrA7cRM8i8c5QExEsAFOSB7a5Fc267R5&#10;du8nIMfLpXSGnkXSEuNnFWCyUFVbJrjDNeai4w1s5lWOoUM9KMKsiK+AWQkEj4HLo47Mc8MJ4BGK&#10;fSkiaLu3ZdbX+HVXYtr+Wtzu1PUQR3iFYfLtrZ8xTP5mS6MwVSoVi2TnGM69bpCHkOuZSCJHbt37&#10;028SpCkowSK4iTwu3Rsq4/wG+WWt/jNTFFUQTUzwTUdS0shEryVglWNQpDgquW54HEA8tdva12xL&#10;aVNLHBkGZBEbYgk/fpXNHNKuipQUPi3G0H32FPt8bfvuwrla7fuG0VVllrqYVMElU8XlzjPqWNkd&#10;uTKCoKnDA5GCBnV1Zala34UbdfFB9PoevLrVRc6c9aAF1ME0pt/eO2rBcR/Eqzda1Sp77WlSFqVl&#10;YMrSiY+XMpJOE4uBjJ/Gq3VW33yE26AY5qnn0jarLT1NMDicURPIVP778W6rxnqoKcQ0ke2rKy1N&#10;PAryPO7Hy40aqRlVTIhWM8eLKrkcTg91Ok6Ui0Up14/GrEH9j3/5FWGo363gEtbJzI/etH8I9sJ4&#10;g0V+rdy2qnq09H/8wGeSGoeRH5uGk5FkIZUc+UFTBOVxkHJ6yw3pbgbt3JmfhOY6Y58451odMeVe&#10;tlbyIjnnJ57+1WzZt+n3pb0qaKnMNDTBqJo5QKiqp6iIABmqFkKTgq2QOK4yD+2sbcshlYBHxHPY&#10;g9qvmnfMGNtqrPiMKPe9FdNr3J47W1QkbqlcIGaFQ4KuyO4ADBXGVPLiWKY99SbFxVo4m4KeIDpP&#10;6x+uJpi4Sl9BZwDVy8H/AApodmzx3JbhOKeYc0plnEkSSZIYIuDwjAI4gMevfOMlm5vFXKuJYj2y&#10;fU9acat/KEAk/fLpWZf/AFDrJbajY+1txS2utiv0Fa1HTViR4jejcGSZ5uj6eYTgcjDM3uGOd14P&#10;ulm4ct5HCRPuOnfr1FZPxJboLKXo+MGPbv2rh3ziwyf7966wa56MClEb1n4GhpJp5GxPvgnXqUCh&#10;dsYP/bSik2pMnAz2cf6aKgMmvBujg+x9vfSmkilVkYjvGCcfnTUU6DTapt0NWOUkSsxP6nXJ0hEi&#10;DRo+EyMVqPg74obzsd3VLIbJHRWW1Ka2tv5lqRBSRyNhkLuTExeZVEcIXmVTPsdYTX9M09tkvPA8&#10;S1fCEgCSR+mJKjMCa1+k6jdOuhtsCEjJPITGOm+1a54qb2tstooduU1vRKuaCD7NpsiLkqs1QzjP&#10;IBVTrA9ZbA9idcisLZTvFcknhRvG8bDtmfYZrcvPpgNjc/LrVJ21arhe0sdsMii6VD+TDICEaBwX&#10;kVo5HBKR5JAHacjjBzq6adDTi1oMJGf0GQNzFQSkuBKTk/fOprcm+dleBtVJtmz0c1dd42j/AI0Y&#10;pwKSkwOTIPmaoBYDysgJ16hggXzNpqOrD8Q5gbJJ3I/jv9KgrftLL+mkZ3Pb+TUB4geP1bv3Z1x2&#10;NbKJG25c4IRVXK7I0NUrrKJOKIjceK8VXLZ5A/jWm0jw+4w+i6fVCgdhnlG5qkv9YbcaVbtZBG/O&#10;sqpqqgtdW+fJMSYKdnk+fwv9cjrXQ0pSkwBWIUpRzSF2qZ7zE8yNSxBf0iaEsjg9EcMAkjrvONGp&#10;KljGKJLgbVxKzUvR+I4snh7PsiTbNkNtudQ01zvKWqGouT/zOSNTyOy/bsigIqgkYLHPfedc0183&#10;n4pTqiABwiYHeRzner9u/tzbeRwATMmJOenSqxZbksEAk/lFeQV+K+lWYE8e/jpv9NaZscjvWcdz&#10;kbClKndEFugws+cHqONRwH7Y0+eFImoB41mBVLul8avqmkKBAfbB7Ooi1cRqxbTAqf8AB7xDrPC7&#10;xEtm56OOqnko39UVJUeQ8iHGV5FHBBA/SylT86pNRsRqFupg8+v3+mat7K5/CvByNq6w8VLDF4mb&#10;Nl8aaLdNTZrNP5sKWnd0o+4Rlk4xU1EkCnlG5LYDdqQxZjhiM/o92rT3f9NU1Kgd08+pVJ39N6td&#10;Vs/xaPxgcgdD+0Vzbud2n9EKq7t31/3/AKa6MSYrChECakPDDwdu/ipuqmslHLT0dRNDNUy1VZKE&#10;ip4Yk5NI/fLGWRQQPdx8AkUGpakzpjJddBJxAG5n7zV1Y2Tt8vy28dztXRPhZ9MW2ad9v3uW4Uu7&#10;PJnmjrbUKd6qkr2YMsBglh/TGGwS0/DOBkKGXXPdQ8T3CkONtI8vGFcx1GeZ7VtbTQmkKStxXH1G&#10;YP8Aj1oa3ZdfY9yz+H+yPFOutE0sE9b/AAmiK09bAqurEuqMoqJeOfUx5CGIcVGMNFF8btr8Xesc&#10;fKTkHlA6D0H5jv0mItvIULa1cjsN/wDn15VuW8FlOy6q1mzVG56k1qUhMPkzRkAjFXJEZFVV5A+l&#10;GDepCFB5DWHSQp7zEr4cEj+AY3FaFQIRwxJnt84qm3XbSbV35uijW80u57Hua3yV0Ph0KsxzxTL6&#10;nlp4kkjTgwjJZWKli7YGRkzkXAetWT5fAtBjzOUf+2+ekA1HLZbdczKVZ4e/UfvTq6LcrTabK9h2&#10;tSVm2bhT0VJFaEgNFcrZVBkVEnIL+ZEq+ZyiI5I0XFT6uRa8ll0rUtwhwEmZlKhHLodoOxmiK1pK&#10;eFI4T8we/b61JwQ7jSe4pXytXVctNP5HOjolpYKlJY40qFmQiXDqGdYiGPFe3VuzVqNutIUkRMcz&#10;JBmcHHacZ5VMSlzPFmewif1q/P8A/uMNwq6ZpZGlRIxToYWOXJ4AKekwpIySfcEj3MMGMTiKegQK&#10;jxfLhVz1M9FRRbatTlBR3NJUEkqPHl5WiZcrwPE8WK9h/dcHU5AACeZ5ikJycQKj7zb6kXUQ3Sqt&#10;FTBXN9vDTpCgaq9QeNAJGwBHlRk+YrdFiA5GhUfLHEifh3zAHXIznb9M01/9yINcIX7blTtW9VS1&#10;tRLXrV1lZJHcZaYwPUstTKknmx4/lTckZmhySgZfgjXfrG5ZurdHlYgDEzGOXUdDXM32XGHT5n9x&#10;Oev+e1QV2lZlBi7/APL333q6YSOdVj6yNqz6/XCaqmbnJlVJVVB6HftqyhITiqniUs5qHDHJGMfn&#10;Gm/SjgRSsaZHfWkNNmlQMAZ701Qb0rEobOvCmyalbNaTeLjT0gmSlMzFRLJHJIq4BPaxqzHOMABT&#10;2RpHHA0grIJj7515pCnXA2Nz98qPuG3rYLgtL9/SXEPH5izUTsVxkqQVZVdCGVhxdVOBnGCMtsvh&#10;8EgER1px61WyQFEGelSvhtS7due8aCj3ZLJS2Or5U8lYlaaQUjsMJM0ghl9Kn3BTBz2VAJEe/cuW&#10;7cuWolYgxEz2iR+s9KkWLLDj4Rc4Scbx7zWz7g2h9NC01dWUu+r8qLMxp7baYpKqqIUKgjHnQhCr&#10;MGk80sOpDxyEGcpbX+vqWhC2B3JwP1wR0rSP2WihJKHc9AentXOR/mSMwQwozFljL8+Az0OWBnA6&#10;zgZ1ukkwJ3rGLIn4aWjB69/30tAacAcTn3H9NDRUDA8j8+2NLNIRmaK2QexnPuM6WlmK8ZPYAEfv&#10;oOdEFzihB4sO8fPtoqGaEd/Oc/n8a9REyIpRD374I9vzpCRXggxNJy1KxAl3CdZOSBr2aaUcV1t9&#10;LH08WG82lty77tkk9QaiCS12e5xOlPNAVLefIM4kV84VGwMoDhs41y7xHr7yHPwlguAB8RG8nEDp&#10;HUV0jQNFQWxcXaMzgHpG5HOa6wpLPS25pY6HksIblDSU9SUyRk8CWYjiwY5XC5wo+BjjLylAknNd&#10;LQkU/qas21Glqpp2IYx/ZJRB3JwpBwCMk5bBz2cY/eOX4HCacIjNQl4rrbKKSrZKVKGik5U8lbTx&#10;sVaUBHMbynETEt2y4VgSBk4OiaL0cKZ+LkPnmgVwkgmobfF7aK1wGGhrkFFOrhKOmQzuUy/Dkyuq&#10;BWQKUOfN5cRhjo2Ueacnfrtnn196aWsjNUTem5LdWyXHbNzljoK96dKieluVtinp6yRGjc00dSxj&#10;dZUaTCv0ysWzlQG1P0+1fbSHkZTkYUQR3I2g8xO1R3nkLPBz7ip+/wC47bue6Lbaz+MXaa1Uamal&#10;p6l+aM7gOs/mII5VMcqMoJ5OsbcS2OWmAl1tAcMAE4J+55dMc6MhClcO+PvNTHiA08qfc0NyojBb&#10;oSRQ06hKh4wqgSkr6i3H1kMMKGHqPWktlgct+f7U+6mBA5fpWZ0+7rqlYhmrGnkibzez2QTgDBPf&#10;QyB+/wDpdJSOlV6lGrpbfE2ojJjWF6iYyKY2AyvFv83f6fkHH5x86koRGRXprK/qM8J9ub7s133z&#10;ea+Tb16o6IiKakWLhcZMYgp2RypLlgVUgg+o9niF1q9C1q7tHU2iU8aVEHM/COZHb6VmNX0q2u0q&#10;fV8KgOXPsevtmuI5zUUE0cVbTz0dRIgZYqmJomYH5AYAkZBGcfGu1IUhyS2QR2iuVOMrRhQj1mlE&#10;mB9xpyKYKSKcI/XsDpCIr3FAijA4Ptj+2hpqKP5ixgknr3xnSgc6IHlW1fTftjeS3KTdlgjo6eik&#10;iahiq6+keoimZ3KtGjx8vJlVlQ8HA5hjhWGAee+Kb2yWyLRaiVTJ4TEY5gxI9NjFbzw5Y3KHDcQA&#10;IiT+0TBxz5V1jtGwbju9q8u/RUNt3Sa6oeSkhnV6R55VYlxwXzAzRiJV8wAoAxBIJB4zeOtBweSe&#10;JGInB9P+K6g0lakQ6AFfP796slBuOohrooJJBc4Kjy2qUgozSRQr+iocDBAdHCsI8kuGx74JNCyR&#10;O31zyo1JzG9I+Kvh7J4mbHq7SL0KKCuRZSaSbCLhgVBDJyUAhPWoUg/sSNWljeKYeS5AMddqi3DA&#10;cbKJiaq207RdrJtipttLcKDcVPaooqVLzFWp9pNBHNH9wtUgYqlVEH+WCyjGAhDLqS6EvOecElPF&#10;Jj12jsY9qjNpLafLKpjAP8960ergp9qQZvEFuorJTKxqZBKI3jVEZ2/lkFXUCOQgEBuj1nGq1ttb&#10;ygEfmP78v2qXxBtPEo4/iuMd5fV/4gX28RVtlrV2lYIQiR2iFUqDOoJPOWSZCwZxjIUADAx2MnsN&#10;n4RtUs8L5KlddvoK53c+JXi5xMQE/rWRV2+JrpvD/Eu52fdlbLVpV1kVZVNAtZxIxEXjAMaYAXCA&#10;YAx861qdMbYszaWo4BBAIzvzzv3rOnUlLuBcPfERyrf7n/8AUDhWxV09t2XLa9z5jWlSW5tWW4qc&#10;+a7AJHIvHioSMHB5fqHHvCo8FrQ8mXvgzPIz9d61f/cza2yQ2QrkDWNXL6vfE24Xzcl2TcH2tbfW&#10;iMjQwBhQqjKQlH5hb7dTxHLGS/ue9akeHNO4G0qTxcM//lPXrHKqM63fcSiCBO3b0qJvn1SeLF9t&#10;sdBXeIl4ip1cyBqeWOjlds59UsSo7Dvpc4A6xjTrWhac2sqS0J7yRUdzWb1aeEufICqBb9v3K6RS&#10;y0Fsr7hFE6JJJR0ks6o7n0hiinBY+2eydXhebRAUoCepAqpDbrolIJ+Zq0WTwl3xe7LWXa27Nvtb&#10;bqSVaeeeG3yHhIxwF4kB2P54qcfONQ3NSsm1BtbqQTykU4NPu3EFaWlEDsajb3ta/bZnhhvFjudm&#10;mnz5SXKhlpjJjGePNRyxkZxn31LYuWrjLKwr0IP6fvUN5h23w8kp9RFWx4WXB5fq7GqvjBqwWghV&#10;JsjRerIOfzohBr0EUAqMsAUII14iKEml4yGyfjGcgZ0FOJzSc0PXvjHXtpJ5GvKGKYz7ir9uUVVT&#10;Wy6V9BS10kb1dJS1Dxw1RTPDz0UgSgcm6bI9R/OgXY290QXkAkTBjInoakIvnrcQ2sjn2ru/6VPq&#10;F3J41puui3bTW2a9UFJT3KlrbfSrRhoZJTC0DRqePRC4Ix0SD7DXIfFGis6OW1MKMKnft3ro+ham&#10;7qSVh1IBT0rVkecX372jp2pmOV8yJfMMkYbAH79d4xkjrPeNc/8AMIwNq0wHamO6rkm57fXJNFR3&#10;6rioxKNuqyxiVmVniQO4GDIYsYbHa49gci3PGlRMTuegO59t8U4qOHaY5Vz14zW+TemyLJa7BFYq&#10;Pd1PcCP8Bfe0dyulVK0glmVKknzYZo+Sl6ZQigDtm6B6LoFw3ZXpccBLcfnhSUjkJGxB5Hf61lNW&#10;aVdWwQggKn8sgn2P7Vj1uvNekINfZpbPd1jjqKaC7QFUkjbtGeNiC0TAHokZAYex11oFq7ZV5KpB&#10;xIrBBK7V0Bacjkf3pRhmro9w/dW+kmepWWOGlgMVLHIXxHHFGzNwDEYx37+2AMN/h0+UEKJJIiTv&#10;Sh4lzigQDOKs/hZuuv2VfzJDDuS+UUlEbZJaTN929azoFldaf1JxBLlV9+AJZuTEazeq6YXrXiUE&#10;pcCh8XQA7k8sb8qurDUAi44QSUEHH3v6VsHhDsCq2JvwVLW97Jtq40/3NFBEk0cEcLuVpqOoDDIm&#10;wT/LY5BX3IwDitUuWn7IJkKdBgkxOBuDzB61pLNpbdwVbIIx/B6Gr/uzZ9xvVbDdqe30ZMHKSUlz&#10;TSp0q80fi6cuCsiu4JIPE8MZ1kUXRCPJKjHTlV8pok+YBSlHeqmyxVE324uFHSSQrIyMECu5Pmvw&#10;ICBSWj49g4LDJA7a4AowNzSlZTMcqtu4UhrPD6qgu0bzbfkkcT2i6AvE4zkYQkjAbBXPQwD8A6Jp&#10;RZWl5BhQ2IpFIS4ClYkGuPNzfRHftxx7t3Ds6qtzxU8bV1v2vSU8wd4VUfyopJHOWCgtknBOQO8A&#10;dP07xY0ry7e6B4jgqJHzrC6hoCwFvMERyTB+X3iuVaaqWaFJI25K68lP5H510flWGOKew1WR31r1&#10;EDS6ty/p+demKUJJo/EY9QI0gNKpMUQHAGcjGlk03EUdWzjsaSaUQaHlkHrPznOhNHWweCVho79s&#10;nc1NQ2eoqb080cN0qRWK8cttckhBTdEIpQln/wAzsqj2I1y/xg9cMvMrWsBsSU4yFbTxcyQcDaJr&#10;c+HGmnGHAhJKtiZ5enTv1rRPEbbNmvn29+W0UNbdByE9RWCNJPNjChS3HrmykAZ6Gfnlrnlld3Db&#10;ZaSshJ5Dof2rXvMIUrzIkimvg9fKW1yBtx3SejkAysdQwjmjfs+tgM8AcHrAIA7yNN3zcHiY5dNj&#10;88bUrEBMLNYZWeHNVY6etntVTDu2x0kbyvdYJRyBzlmkRicOxOcKWJ/qDrs+l69aXKUtPJ8pzbhI&#10;/Q8xWBvdOeaUVoPGnrzqrw1s08piliZISvoB6P8Ap+P+2tohRODWbcT/AHc69LQS+Q3OPGR/lJBI&#10;98Z/rjUkImq5wxUfWXJqOPyYz5YAAxyLd/I71IGKa3E1A19WaoMzyMGA4Rovsn5I/HtjTK0yQafb&#10;IQk0xhjhCSmUyyS+VxidXC+W3IZ55BLLjPQIOSDnAIMZfEIg0+lSTuKtVttuwKvbVXNUbkvVJuGm&#10;WN1o3tcX21Uvls0ojl87KsrLxUMMvzU4GCNVqrm6Q4EeUCk85MjpiPn0qxRa25QSXCD0jfrz5U03&#10;jFsKk+8i27cNxXSQLC9LWV1LDSopJfzUmhy7AqPLAKOQSWPsANeZcvFgKeQlO8gEn0g9++aVbVs3&#10;PlqJ9QPrVTju8kEZIKciOIb2YD86llxQGKbS0k866v8AATwm2d9Q3h5JBtS3U1p8UbJwmq4KuuqJ&#10;EuEGCnJWlLJCZGbJIOA4UHCt1kFai9pl8FXeWV7GBIP+O/Kr5Vmi+tD+F+FwcpOeUdpqlVtFHQ3K&#10;e3zU/wBrcqSd6SeglA85J1cqY+IJy3L04GckjGcjXQUXDamw4k/CRM8uv6ViFMuhwoUPiHKM1ptl&#10;8PPEzwt3KlSm350/iEUdJXQUVPT3Kpp6Z1K/cpFwkMLxq7fzOJC8mRgGcawuqXum6m0S24CpORMg&#10;EjlOJk4778q2Nha3tgoBaISr0J9edXJ/DrxD2bfqSg2duy9023JLg8lBebkJJaavqvLizS1kJgRo&#10;efqKyEGPy5MFl8vIybj1g82XbhkFQABA3A6jOY6bztM1og3dIWA2uBn0PY4x67VX/DvbfjLuep3Z&#10;vjb89m2rbK+0vWVj3ere5AUUcLHjTNMJahYiEZkywxlTk+k6sXXNNCEWplakHAHw57xAnr3qGhN4&#10;Sq4wkHrn/MdK0zwD3pR0216iO/eNFj3ZBTVMRp6qokEVTF5ykJA00rqxVgWYKqllyQzADAzWr2Sl&#10;OgtWykSPYxzAH1q6sbgBBDjwVn7GatdX9SHhTbPFLcVli+ytL0dL91cNzrFTLSV5jjBEayo7GT0O&#10;4BALEkqF98QF6JfG1Q6Ekg4AzI9uQo039r5ym8DviDV5opKa/RSqKqmrHqKL7eoqDDFU0rwTKuaY&#10;dgYKlGwe+85IIAonAtODiD6fcbVbIKTtUXuaKko7Zb6WzzUFpuiViLZZJafEKcolSNCzK5JUFieH&#10;EkAAkAMdC0oFfxAkHf75e9ecAgQQDyquba25vGvhe27gekqaIVMU0N3t3mxmvMjtKqeUGDwJGCuR&#10;ydvUcEAHU+4/DJSFsjfkeXvzJ36UyyHSSh359f4/WrTX2662eyzyWz7i+3biEShqKtII6sSNlo/U&#10;rKvIAvxPQ7xwD6rA4EkcRgdYn/mpik4JGTUvdbda7m8FsudvprvQRSI6UslPBMkahcpIyuFI4tEC&#10;oUnkQvtjog6pIK0qg9RNIUg4IrJPEOTbviTS3PaNXZbvElO09WKmitctckVQI1LSo6MfJlAwwEmA&#10;w4frXo31hcP6epN22sehMSOQjmO/1mqq5bauUqYWD69+tc5eJHgDcNjVNykpbpHPa6MchUXjjSNU&#10;8pCIzAxISRBFxd5CVVCCpPLAPTtM8Rs3XCl0QpRjEmMc+nbrWPvtGW1Km1SB1x8utc9XeKKWkNUn&#10;Jy7McOMFRn2P5/r863/KsZHMVXwDy/8AbTIojTkL7daWmSaMPg/99DQ04hU56OkFMqp5TzSU86TR&#10;SPDNEyyRyxMVdGU5VlYdgg4II7BA/GhWkKBSoSDQJUUEKSYNK3asnvV0rbnX1ElZca6d6qpqpm5S&#10;TSuxLOx+WJJJJ9ydI2hLaQhIwNqcW6txZWsyTvSKZQgg4I+RpyaDiJMUpnkMH2P76Q0UGi+Vk56A&#10;OvTR8M0IUr0Ozr00PAaNzx33/rpaEiKBpcniDpYoZr3Euc5yPfGkmKMAHejBeB6PXzoSaUIihVWk&#10;lCIByYhVDMFGScDJPQGSOyQB86QqCQSrlShBUqBv/NdbWr6QbFtG2QNuKeXdd2lPmBrdWtS21E/y&#10;rkLzlz6vXyCnrj8nXK7jxbcPulNqngQP9wlXy2H610i38Mssom5VxKPQkD/PrtVWpvAXa1suFU0x&#10;qbtTPxanAqSY1HseSgAsPns9YIwc6g3Piy+CQlACe4GT89qlN6BZpWVGSOQJ/jetK2VbNiUFNLTU&#10;WzKC6TzzefxSkSR5yQBleYJUDHsMAYIx3rN3GuXTnCpx9QjG8Vbt6daNn4Gh8quUd/3O9an2e2rl&#10;G0xKM7U8nOSUsACeajJPxjrs+wGNUZfSczirUceISas1gpbza4oajc3Glpq+Vh5JmEkySJk+XhCe&#10;LAqo5AkAkZOO9Vr6krJSipiAtIldG3Z4o2raFuqLje71T0FHTwR1LCajlkkyG4oVkUFW9+JIBwQS&#10;D7HTbdhcXaglhHEonGRRLuG2U8TpgUa8QU0+17nVW+6biUT0iyW2roKrl5MY5yhoYlyzkYUY9RcE&#10;AY7Gm7ZZQ6lK0g5yFdds9PXlvXnQhaJB+VVi2bsvdxpbzPWQUlkoLHVyfd1FxpJHkrRDAjYeIoPt&#10;pG5F1MfIorOqeZq/dtmWuAJ+IuARGwJP1AiM7npUFtxxckiOE57/AMU3utostv8A4dT101ytu47b&#10;Rq1sFoK+XJ/KV6mmpScircGUyeWU4KWBJwOlSt0IUEAKQTCp5ZwVdNokGhcSgKHGSFDIg79h19Kr&#10;u4LtvSm8RLjapt2S2t7lK9zF3ezR09rtsVNmPylnqlV5M9c5YlJUtleWcamobsjaodLYPCOGOIlR&#10;JzJCdoGwJ5QajFT4fU3xxxZnhwAOWcnual91vTU1kp907ss1HcazbNZHUU1z/iE5kiErJyiWJI1k&#10;COsoHAqExCPTxb1V9m6p1w2lovhDogpjoOZJ3xvvnepT6AEh95IJTkH3/wA/SmtSlTuq3WWko7Ot&#10;NIJnUS2yCZysgw9Qq5UEopIIyvo5KDj21JShNupZUufWPb7502SXAMZ9/epOCzXOoNX9jQVC1dse&#10;JDAyrE8koRXljLSDKIFkiIYYLc+s9amBxtCUmfzT8pj+aEpV8QG4qBO6I6Y0886xU8sUqvG1ZArk&#10;TDkvNnY9tyLtzyPUSBjUtOB8POomOdXhbhYfFawrb91UFBfIJVaNoauFW9OAGEbj1ROx4+oHI/f3&#10;15u6es3PNZUQRRLYauEcDokd6z/dP0JbKv8ATUC2G6T7KrIvNWcNUm4RT5YMhw5BDKOS4BHx0cZO&#10;ltvF99bg+egOfSPlVE/4ctXo8s8B+dUvcH0J0O3Epnq/EdqOGfmonqbQSQ+BxDIjELGPWWkZhgD2&#10;+dSk+OXFzFvJ/wDt89xk9BUNXhBoQS9H/wCP+ar0f0Kb2nmqIYNz2LnwilpxUrLG8sTJydjH+pSu&#10;VwMHlnPWpaPHlnAKmVjedsH179eVRF+D3pIS6n67ffLnVvsP0U2OkrRHfLtVXCeGMiWkIdIpWKYU&#10;gqEZTkMVHfQYMQcazt145u3klLLYT0O57zy+8Vd2/hW0aMrJUeYOBXS+yoKbYmxxt/bVlrbdQW+A&#10;mjhtzKJpCcxedEshKeazqxKuxK+kktnK4Z64cvLj8Q8viKt5/wAbD0rWstIt2uBtMAffvSlRJT2z&#10;bdRea3cd7pktVEfv7rVUVNDLTiJOUzlWHGJ359BGf3AVfV2qJfdDLaASogADqf260iiG0eYtUDrX&#10;LHiZ9YxvDyweGm1ztzy+ENJuC6wwtUwwg8m8mBQREXPZBJHZOM449H0/wgUOBy+XI34RjPrz9qyl&#10;zr3Enht0x3P8VDr9YHimsMbOu2GnRuU1Qbc4NSvDiUdPMwpzhuUfA5z0QTjSJ8IWfEeFR+Yx/NVC&#10;/ELyRBArOPEL6h9471tdbaq+a12a31s/3NbDYaRqZq6TyzGTO5djIGRiGXpWIBIJAOtDY+GrS1WH&#10;XJWQMTmPSs9eeIbu6SWmvhBOYrPb94h7i3HbKa33Xcd6ulDSuJIKWuuMs0cbBPLBVWY4IQlf6HGr&#10;hmwsrZXmMtBJPMD3qCu9u3k8DqyRVfa4SP8A/cbB+CdTeMVD8sUkas/nJ0hVShsUm0xb3/0OvcXS&#10;jCYpxbrfW3aqSmoaKprqlwSsFLC8sjADJIVQSQACTgfGgUtKRKjA7kD9aNKCs8KASe1dvfQ54Q3e&#10;z2Tdd13ntGgjsl7hp4KNdxUMTTvwLMSscykrCyyZDAAkr79DXLvFWqoLjaLR08STnhOPTua3Og6a&#10;pKFruG/hVtO/y6d66D2XZ9q+FNyuNp2nZoNrJVjz5hRwlFqWX0kqzMznj0vHOB74HucJeX11ew5d&#10;L4iMCela+1tLe0lFugJBzirXFvSFkjghmC12DGzO5LqRjrrsf+2qRSlJFWXCCZpjcbZS79sstt3H&#10;ZKLcVoE/KOjuUHnL5ikgvwfBRh36sjI69vd+01C6snOO2WUk8xg1FuLZm7RwPJBHQ5r5sNH3nPJh&#10;7n27+dfQtcdVQHDHGe/30oMV7lSQhBBwPf3z86Pipgomk+fl+3sesY140AEUcScx2ff8nSTFOAE1&#10;WrwQ9TCvFXCtzb9wBn/01YNAxNVzqhxcNdQf/T1prvarfvre07TQ7felhtFNHIwEVTLGxlchj+kx&#10;8079syEfOuOeNbxDqmrcZUJPoNvr+1dV8OWxYQ46djA966ptd886S4Xg1itGQkkjRMG4KiNyd2By&#10;c46A7AUBRnI1yxUiAob1sgQRxCpetqorHahPPQmphQeeWpgzNKBl2IOO1weiCxIx0e8EgpV8B+/n&#10;SHrXPXjVa9seNeyr1TVM9LSXG01rPTXC6Voo6emuBpyhSeQxLKmA0bFOyZVCk9cV1el3Nxpl0gBJ&#10;hYAIA4iUzOBtnr0qlvm27xlQkSnacCY5xmuO9hIKq+F4qWBk8tIUq4o1hjeGNeKuPSvRC55MvI59&#10;Xeu7WraUJkJgb57/AErmb7nFIKp5fKtep/MtU8M0X2tYqMJVhrELxZwSBIAwJU/IBBI+RqUsFYKQ&#10;YNV6DwkKIkUtLb6uwxpBdHktle9NHUCcho+QkAKMrKRwVlJYMxAC/qI+Y61tONAEcSZAPOD1I9ak&#10;IStLhI+E7j0PStX2FVQeFOwoDc6LclVa77UpcYKmzzSTUFNF5YUtMEcFJSzDKHOSEI/Scc41Zkan&#10;dlFmE8SAQQcEmeXUc5rc2DpsmAq5JIUZB3AEbetXqnu9B4k2Czrcq+4yk0wqTaZqQSNTToPMEnmI&#10;VJyQuVw6EHHXesHcNOWLqkKGQYmZmtG24m5QlaZg8qhn3BcvEFK5fPo7RX0LtJGXt88ys8bhllcw&#10;MrOWBU8AOL4AyRkacQ2lhQ5zQcanEnlFant663ay1V4jnoRJaJqpquO4CraoRg6rzQJgFAc5AHIf&#10;qyc9mDxtmI9P+e9SOFYJmrLt/dVNVvxSjFIYGV0iccJGX4YAHIXAI76GMH2I15UINeAMVi31EfRP&#10;tndVovW79mW+ptG44aGaddu2enTyrtVs4YfrYBD6nzwHY6AyADvdJ8RvNrQw+qUEj4iTKR/ArJ6h&#10;ojLgW80IVBwOf+a+eKykSyRuCskTmN1YYZXBwQR8EHojXVpBAI2OawBTBg06ilC4B+T750kZpOLh&#10;pzy5gY+B33pBiiUZE0Kdj4Pz/XQnehSOIGhwFHR6/wB9KKAJih5dYGAR7f8A7deOaOn1jvtftu6w&#10;3K1zBKqFg3FiwSUDPpfiQ3Hs5wQdV1/YsX7JaeGP0qZZXTlo6HGvfv29K6L2pu3aPibbIEn3TSbd&#10;vC/Z0a2G6iMKsn8uLnCylfQzZVI8lgFVmx764fqOkX2lXJDbJW3k8Q5DOD6ddq6jaX1tetg8YSrA&#10;4T8sevSrJvzwtr9u7Lpt0QXGEsGWmMbU3luyvMcMVcFlyoGCThcZA7OaNt9Sl+U638JJMztirBxI&#10;4eJKsjtVKGw71BAt8t1Vb7G9JVCesuEsbRhEVCrOyJhW5qcBG4rjl2SQdaDTrhvzA28FKkQAIJne&#10;JOcRuKrn2XCniQQI3P6/8Vi+6pbRNf7k1kcSw/ftLFU0uI6Jqcpny4oWy2A2Cr8iuCwAOAx7Tpy7&#10;hTSC8IxkH809zt9O9c/vkNBa0tmc+0dKi6G41NRUGnMaqhyeWSTjWhaXJis863AmoDcdukgmMjR+&#10;hjjlj9tSztNQgqDFVWqDBse2oyqloyJpszsfT3/rqOo0+kRTWTCkd4I/GmSafBpNiyk8ScfnXqIA&#10;c6KZDkH3Y/jXpogKsO0t13/ZlyirrHc57PXuyOlTSy8JQUcMpyD8Edhsgg+3eor9uzcjgdTIqS26&#10;4yeJCorozwn+tW+Wis3Cu7QKyW+zmtm3BbqBJLrDIpDLCnqUPDheCxMyoiFu8YBzd/oCXEo/DGAB&#10;HCSeGPvc7mrWy1coUrzxk5mM/f0qb239X8Eu7qqp3teLhdYyaemgh2dBDTwVNG/ObhUZCnzoZvtw&#10;GU59LryZcNqme0BflJRZpA3J4iZBEARuOEif8GrVvVUBZU+Z9IAg/Y9Kzbxs8bLh4z7kpp9wrCIK&#10;ETw0tG0ru9GhcqYpWY8ZZBw7kVRkNjJHQ1Wl6Y3ZIKQMmM/x0E1nr+/VcOAyOfqP2qM3b43V+5di&#10;7c2o19v0VptdK9LVUDXDNJVgOPJCwxqihY4gqevkWIyetOWOks27zjy0plRkYM99ydzQ3WoOONIb&#10;QTjef8VRKi/22EqqUq1JAzmVwwPWP6Zxn/fWkhpPKqBXmr2NEm3Bb6mNYvs1i4n0+X0B/b/20iw2&#10;4KVlLrU8Rqx7F8YdweG1TPLtG91u3ZaoKKn7fyytQFYMqyAqcgEZH/fVLeaRZX+LhMxt29D9irdj&#10;U37XLZiutPBr6ib74o+IVvS5R7XslunjWW8y1U87TVmEdQ1MzyZickepBlRyLdg8dc01jQGdJbJH&#10;EsnboP8A7Yz2rZ6dqrmoKAgJHPmT6VrVd9QVg2Dvmh2rdbZUi7VFelGsTOpl8liyrOI0OSH9IQZA&#10;PMhipU5zidNduGi8CIAB/kTV4bxDSw0d6sv21zhpJ6C7Wu0ha6nqPNkt9ZLJIZGIgfzfQAQVbIYH&#10;0+lQMjOs84UIMtySDzH39anJKv76d3Cx/wAKgkkr6W8VrUlIlMHoEapeanCJIsiQxhiy8+OfleP7&#10;ElUpWrmJOcxH3FKSkdaxnxD8drJ4f2CGqgqq2vvL3Wb7EPRtHI9RFwinqeTcROqOsimYFQ5CxrnD&#10;8NFY6Nc37hQICIE5xmSBjbfblvVVcag1bJk7zjEHoT3rl/xY8Q7v4uXSjnraanttroIZaeioKdQP&#10;5bTNJ/Mx6eX6PSvpHHrOuq6Po7OnpMGVGCfYRj+e9YrUb5y6O0Afz94rPNySLJbXTh/OQ9/kDWyT&#10;Mk1ll5wKp8Y6zpJps0ure2vU2aMOj1/vpDQ06hPWfY68KaNLKM/k6Wgijex9jpJoc0IAX50hNFRl&#10;7+etCaeQMZoeWP6/A0tEDQg4b2GdeohSbe+Oj2dFNMK3ijBMjPxn416a8E0cuVIx+nQ0ZxXlbmMD&#10;85614mlSZFOKWgqbxXU1DQ0stbXVcogp6anQvLNI3QRFHbE/jTa1pbQXHDCRuTtRBClrCUCVGu7f&#10;AHw8uOyPBm0WW8zz094qJpqxrc83MUcEj+mJATxQEKSyqcciT++uH67qTD9+t1iOEACRiY+9+ddc&#10;0iyeYs0Je/Nk+k8v5qU3XtKSimlqKqOOqhSZkpmpIRUGV8ZVcKSA2HHROf8ATWMfu23sJ3q+DCkj&#10;OaJsKnFpmpL1QUtdTs8klHVSmgNUkY6I8tQ36+wG8zA/BGcGC+Av4TEDO9PNDhhQFWa3bmvFvkEt&#10;ZWmttTUSzzrXShViVXMTYzlhxYBsZHIEHIYMNIUt8IA/NJH02+u/KnkqWhWdop1T36e67hiuprWn&#10;t9ZSg29ooyZKMvGvMgorAI+WzIT7MeOSNRSQhJRGRv8At/mKP86uKcHaojcl2bedzpNr3DZrXex3&#10;SCriuU7VQeK3rS4kRSGCiQMkg/5bZwxA5YOre0X5Tarpp7hcQRwjmri6dPeoT8LUGVNykgyZ2jr2&#10;qo3Xem5rotp/8Odq2vdNgLUy2qvt7sadWhAWVJJZPLhCRFx1k8uSqcEFhbM6fbIk6i6W15JBHXt+&#10;YlR6jH0qG7cOkAWqQobCNseuBFWitobTJvVL/ba27U9LGUNbSVFU8kCcFfi8lOzFFikQNly4ZeGe&#10;ClRmApxXkeQoJJnEb56Ecwe3OpPCPMLgkdjn58qpLbcqvFfaV8+/mWst8O5Kiusl8yZmoWijjWSo&#10;hJQmeASeY0KE4dDghcKVtk3SNNfbCB+ZACx1kmAeiowrGDtUMtG7aVJ2UeE9IwSOonan+3t22a3C&#10;2T7prP4ldpbXLbUc0MdFBVLTMZA0MErO82Oy8oYquDyRWGNQru0feCk2CSlHFO5URxYMkAR2EA43&#10;p9p1CAC+fiiOk+gM/Os3sX1L753Lv3cFJY9lWvc9Xd5klis9LWPOYoqeNULecnplBVFdpn6Ujo8Q&#10;ANhc+ELFizafuLlTfCInaSeRByDygVn0a9cOPrabZC5O3Yc52NWqD6nIrDvem2dZ/D+/ST3H7ZKZ&#10;K6uits0sskCkgiVmAjzkrNyAcHn7k5qf+2FO26r1VwnhTMwCqIPbJPaMbVZDVwh9NulpUmIzG/rP&#10;+acbmp/EbaEl83mLNtuls9caSbcNvSt++rz5ckiRzwM8aw+eYjErFSwdogRjUVhWlvIRZqcXxJng&#10;JEDMEhQyY4p9Jp9wXbZU+EJAP5hMn27xg96krdLct8Xy1Vdxta0cV2ii+3emp1hWSNxyIfiSvMrn&#10;o+vvrPWmuNFulaUqkp3zOe3b6U7BdUCoRP2PerB4dSWLcaUtPTzUFujinnoqSG4Uc0cnAHicMYxj&#10;DxlCzDkejjvtu6W4xKHEEzBJxGaJpKHPiSYqRsdHum43KtNHHC6UrhamkpKhJ6uinz6kKrxR+C4J&#10;4MT2QQMaA3SEAg7/ACBEfePenPLWT6VZN0zTXW2QUdDeZbLPUUktOktTTI9LUOyFI3m5gt5fMoeO&#10;BnJViAdVTTqOPjUiRg4OYnMeu36VKWlSkcIVB7/SqtJ4fWrZVbZ6izUV0o6iK1GnN2tlw+4hiiyi&#10;uqwyYUsSQelHpXOfTg2ab8XDakuEQVTBEdSNqilgNqBSCDHWrra6CtvUNwtU9ZWVkgpw0U9xoo4x&#10;NIg5q/Iupx5gJVhlWzg9ctU5KQoFECelTEgkR+tDUU1/eBp6QQ11WsvNYVrCpSRnbmvCQFPQOgRj&#10;JJGQO9eZYH5SqlUpUbVl/wBTG+dv+HXh7PtH+DR3W5bkoK61w08c0WYFVVBmmAJKgSOHQBclh0QB&#10;jWw8O6c9d3gfnhS2oEnrnYVSapdt27BbIkqBHp61xrS0k1NGA0xDj5KYz+ddzaVxqxXNeEIFRF7u&#10;Jp0KKeJIIPEf66v20VQXLhKuEGqXUzNISe/3/OjUomm0JApk7YPWmFZqSBQBs/OgIooo3EnRUle7&#10;Bxr2aTFd3fQDRbfg2bcLhZqixnxIkqpYpFjrZP4mlD6fR5bAFEIz/wAjly6LkYwOSeMXbzzw38Xl&#10;AA7CCes8/eug+HGrfyy5jjn1MeldL7kt9PuWy3jbFHcWp62qpmgdJYWMtOTx5M4cFSewcOexnHzr&#10;nLLkKCiJitooBaYmDVJ8E7dftv7brLBeTd0jpKjhFS3topv5DKMtFMo4lSQxA/y/pwMdzL51C1pc&#10;RGRynrzBqNbJUhPAqZHXNWDfPijs/wAH6Vf43X0VNVzRGSjopp/LesRfQOLcWCd4y7DA+SB3obKw&#10;uNQUS0kkAwTyE+9euLtu1H9QwenWuebF46+MJpb/AL0t1v2c9hqnhVaG63eIQW91PlHyB58ci8+i&#10;yOcEtzXonW6c0HSmgi3cWoOJmSEkzOciIx1ntWcRqV64VOIQOE7SRj/mucxOp9+j0P6a6ADWEOaF&#10;pOXX+XIyPzpTXjQFssSwwo7wetDNAKS5DkSOx+fjRg16iPMqrjGNKATXpiqzVT+TLVVixee8Y9Ee&#10;CwyTgZA+BnOP21ZBYZbKzVU22p+44U/f2a+jngH4d1fhf4OGw19uD1DOa2pouasYzNFG8ceOPJZM&#10;LydWBORkHGNfNev3reoXy3WMpGAesTt68q7np1uu2tUoc33NO6+usdkNelM8iVRp1uD08PGF2hZl&#10;V51QgqpyFOcA9KAMEnVQ2hauFattvfpU4kJmKi9xWzcVv23RXesus+0nti1clZbxQC4xvHM6o1Wk&#10;ULAvIVTmgGQpYkhs5JMpQVljg4+KAM8JxykyI+Uim1KUlAXPDG4id/v2rmbxX8e7p4g7brLVtOOG&#10;w7NgrWpJpaUyR1tdTFWjDsmOENNKxIMYZmL5HQzjqOi6CzaXKHbw8TpEgYgEcpmSoDM7RWO1HUnX&#10;mFfhsIGO5Hp0mmFhim23b6Cqo2WmqY8Sws8McoVx7Eo4Ktg46YEdDI611FTfGgorCpXC+On1vpKl&#10;qGSVYqieOlESySRoX4l24x5+FLsSAOsn20y4600QlagJ2kxMDNONtOu/lE+nKTWgeE3hncpt9zW6&#10;batDcIZKf7isp6uoemSCNyUSaWUK3GVmRivAFgoGVUd6xuqauwm0UbZ7hUVYIHzEcxyJPtWn0/TX&#10;C8nzmwRGZ99+lbb4W+CFX4e7WuFlrN6QGlhqGrZYqCnKpKxiwyTtIWOPSrDgEOQS3LJGsBqupNai&#10;95qU8JiMn9IjPrNamxsl2bXl8UiZwPoZ+kVnl68e7NavEKj2ztKO5Xi4M4oZblXVAoIKSVyz+Woq&#10;+A75BxISF4lADjGUa8PXT1sbt1QCd9pJ/wD0z78+1CdUZQ8LdGTt0j5xV08I5rL4nbYtF3h3LJc7&#10;pS1EoNLSM9LGlS7SPyqaMDirgh2DtkHtlbsYp762fsXFIeTAVG+ZHKD0qytn2rlAW2cjpiD3HWkN&#10;w7u8R9l3Sntlwtlm3TQVda/21yp7gKON4SinyHiYHFQWJ4Ec8pzwrEamNMWDzJcSspUBlJEz39Ou&#10;3rUZx24bUElIIJ329iOtNvD/AMQqbc9TWUdnqG/ikEsqFJY5PImLnmnB3Ad14gkcWGBn3wBqFc2r&#10;jHCpYwfScdhUxlwOyBuK0ev8QIdv3u2WSsimvT1cDvIlI6yrRNEmQj+osQ5yQxAHpI+QNMNDBWTg&#10;H5+lOL/ME9aybxr+n/aPjTehdIIf8G7mubojXaRZEpVAx63iX0v0GU/oOewW+ddp/iF+xHCfjQOX&#10;8Hes5faQzemfyqPP+RXDu8tp3HYm5blaa2OcxUtbU0lPXNTyQxVqwyFDLFyHqU9HonHIa6zaXTd4&#10;yl1s7gGJ2nlXOn7ddu4W1/8ANRkdQQSPY6lxTII2NOFqQPjA0lFIAo6SK3fyPb99AcUAMmimT1e/&#10;WM6WaVQpWOQjjg9fjRUqa997Pbq6lqqaVoKimlWaGVT2jqeQYf6d/kZHzppTaXElCtjinQ4WiFp3&#10;FfQXw03XS+POwLRd2gjVnl8q40tPTOi/xWOPzJfL5ZCR5KMvE4AYk8cAa4VqOnr065XbkbSR/wDU&#10;7fxXVbK7Resh5PPf/wC3Osvu1qvtk31f4iaW97SW2Txfw6ksEtZQStKOKF1L8ZSmQ+VYcVz8+rSW&#10;RYDSQhMOhQyVRt06T339KR5LpWriIKCNon59a5w25tK5b4u8tssD014rmE0sCQzLTrUxxnP/AA4l&#10;K9FMMkechB7da7Qu8Zs2A8+SlOJnME8jHfE7TtXOxbvXLpbaEqzjafQGnlNtxtqXqiG7KO62m3zS&#10;cXeGmUzlc4Zo1ZgHAPznBwcEkY1JTfJcYW5ZqClAYz+v/FR1WZC0ouAUg79fb+auvjR4e021Lv58&#10;FPSwWGtgjnp6mlrWqKKVmdo/LpZ39UwJQYBw+RIMcEDmHomvN3yfKdP9QHpmO45R+kdaLVtHNqSp&#10;sfAR1/T73rI794fwmAy00mJCf0N7Z/8ATWtJCqzaJTzrOq+2y0MzRyoVbOoi0HcVOQ4lYwajpcAd&#10;g51FNS001LHBPef6aCcRT0UKL8949+9FXiaAjGWwCffOPc/nSV7ehjqCrg8iMHor7j/4NFNLwCjq&#10;6lDgjHfRHvr2IoCDXmnzGEVVUfkf9tenpScA3NIOXLftoM06OGi5wOzjQnFFijiYgY70oUaDhpeG&#10;diUBPt7dacSSTTSkgVoW2ZriYKA2yE3G4R1Maw29ojMJ25B1HBfV7qO17AB1G1RCCyVOK4RGTMff&#10;apGnLWHYQJPT75V9Ho9qzbouv+I7xNFW1Roo57dbJlhE9rlYp58Jlz5dQgk65FcnKZJ6zwtVwEN+&#10;U0eZk9fblXUA0VK4lD0HSrPTXHzqqlpWs9fb7gXq6emuNRQxzRwu0YDETFgVIwV8vALhQQWGM0Jb&#10;SSVcQjnn9qleacAjNSuzorxVy287ioloZ45GkqKukRVoZHAZQIY3Jkjyqx8iOIy+MN6tNXPlpJLR&#10;x9aeaJgcdcifW5tmotfiHt68R0tTNYP4MtEJZFkqEhl+5mnYSS5ZVMgnEi9jK5z2pA6d4RuELtlt&#10;Y4+KfUECI2wIrI620rzkqAxEfWaxea0V0lip7ytsr2tE7FI7jFSSPTMwcoVEiqVyGBGM5yNb1q5Z&#10;S75SlgK6SJ9YrNuMuKb4wkx1iqrcaQVkMgDLIJBgBT7n/wB9aBBBzVEsQaoJDQylGHYODpCINN70&#10;oG6B0J2oIpWMgka8KAg05iPEDXhTBpwr4z7H8aWhBoWb1HXqDevLJjrHelijGK95uRj86GKIKihV&#10;85B6/ppDRJoxlwcA6EClJoqyZz1/pojQA0ZJO84x30NJNOCh55PyCdITSRNKKMDOcH9tNSTinEpg&#10;d67t+iywbMTZlsu9hW2VG9zMUuM9WI2uEYUnmkUTszRx8SByUKJOLMcYOOSeJ7u+Tdqadwj+0cj6&#10;8if0rpmg21qLdLrcFZ32n7/Wtrv9BFWUE1LVVE6QlJE5PGQeiGxgf5SOsqx/GBy1yq7CuPzK3TQB&#10;TFR8lYbXVSVdHY4YaPzqSb72mAkhnLoFWTgf5gMfPBcjCKr5PWRUKSpQTwHcbemTUgEA/lpJbu1W&#10;a6yU8lQ9Fzp6qG6xcxSBshx5cx7PqKkjv2BDd4By6EhRI3iMT02oYTJAFZ3aKe/bVamsZaO5S/bV&#10;FZT36ouBfyPKlAkefzlYRK3rVQOYynr4r3q5hm7AuQeHIHDHblnfadu0moaeNo+WMzJB9OtTEr26&#10;n22NxXOpeC3xCnuKVdLV07fw/jSP/MCQkR8yHaQuAUIIJXK50gaW475DYkkkZBzKu+dxHWlkJQXV&#10;HGOmPlj9qLadxLVrZya2j2puu9U0EKVNnfkleFZjHTmaWMxMpkkBzTq7lxIAGxnVim3LSlIAK2kk&#10;4OI2kwDOw5npNMedxQZ4VHpsfvtNZzvHdu7fCbYctktezf4peYqQ/wAZra+9wVsS/cvj72aCGKJm&#10;V5naOOWYh/UVbHp1p7Kwt9YvBcuOwj+0cJExmASSMDJAx0qkuLl2xZ8pCJUNzIO53IEbnac1XLj9&#10;V9p274cWCqpKK41d08iCOeGqpeFM09OsEVZErtIyKPLIMJVJETI5Ly71NT4UddvFpdIDcmDOYMkH&#10;A675B70wdaQhhJSDxc/36+29G8T/ABL8R6ao2rtfZ24a2+b3vFNHdLi1gt/l1ypU0yPH/JjVyQKb&#10;HmcOKBsMiA5ZpGn6TpyvNurhvhbQSkcSsSDB+LHPbJMGCaC5vbqUNMrlasmBntjP8VV4t1bjr13H&#10;snxV2Bct317RRVsMkQitNYiUkbTLDK7wg+Q3MyOVxKWJAyztm5TYsW62r7THg2mYiSpJnEgTviBO&#10;KhKuXHAu3umisxO0HGYJOw5mM1Vts2O5eHUe2t3UNNZd1R3WN7abVT1pNZTVEsYk8mWEAOjmPByo&#10;ZMMUZgwI1c6i9Z6w25ZlSkBHxFRGCAdwdjn7iqizZuNNUi5CQvixAOc7CN/vOatVfsfxz3Z4i7fG&#10;4PD87ibb9RBUQ2Kvo4BRClWUBIZ51PKWFfbLOxUZ6x1rPsOaHp9m5+GuOEuAgqBM8UbgHAJ9M1cr&#10;RqNy+2Xmp4cgGIjpIMxW+7F8MLXZLDFZb5sqnpaFKmtZLS000r1ixzLyrCy1LU3DEkI8pC3HGF7J&#10;1hNQuFPOeey7JhPxQMY22BmZzjFaa2bDSPLWiBnGc9+fpRL8LrXbW3HbbUljtV5qLlBX5nkKJmQh&#10;6meSP0jPkK7A8QCEYkc8Et2jTAuEOXRUUAET3/tE8xxQD0mieW4G1pagKkfLn9KrVk8Fv4Ne57rD&#10;uJ9mRSxUDPDYbjJUUkkK+YBy82PMRZ/IfvkGMjArhyVtbjU0+R5KmguOLKgJE+hzGflUJu0IeLgV&#10;wzGAZB+Y61qF7mj29X0S11dXUkjGSSoU1YBjnGEjLy8SiNJzHBCye5Clj1rMNAuIUUJB9j6+uPTF&#10;XDnCiATVW8R/FazbJtMsM4Tcd6WGVftaSZ2qGjiqEiRpsqzM5LOjSNxGYny5Gcy7CwuLt7iAKEzu&#10;RiSJMZ9Mb5ph+5QynJ4iOlabU75ty7V/isdY9daJJGiiukMkS/apxbicxrhU9JA8sFckMG7yaMW7&#10;nm+URCvv7zU7jSEcQ2plLvC13HclNtqOrWgnXjVGolYUcjwF0IaMkN50ZbjGfbkASOs6ki2cQ35g&#10;EjtmD36UBeRx8BMGpC/71FjtVTd7CkNfTUTRU0cVH/xo4GQIOKqyljGQxKITkKVBJxppkrLwQvG+&#10;/pPtRqWkNlac/cVyTu36TK/ZNgvm7bbcqG5pS/cVtdR10TUNXKqszsacepZgF5MPUCQCB31rrun+&#10;Kba6Wi1dRwkwBzHvtFYi60V1oKeQqYkwcH2rMJbVuK5VNPBFt29yyzJBJEklBKCUnz5LjIHpfB4s&#10;cDrsjW9Zv7JpJK3kgCeY5b/LnWVftbpwjhbV8uu1QO8NpXjbtXHS36y3Cx1cquyQ19K0Jfi3FipP&#10;Rwejg9HV9ZahaXiSbd0LA6Gazl7ZXNsoF9BTPWqfcLG0ZBTkQfg6seGRNQg7wmDULPRurdrj99NE&#10;VNQ6DTYU7FgFBJ/A0HCac4wedH+0nY+mKQkfAB0JxSgijR0VS+cRkfudeilJAq17B2xfrvuq20Vg&#10;pq6o3GZ0+0ioC0dTHL+pWRgQ0ZAGeWR0M5xqLdu2zdupV2RwDedv809bpeceAYB4uXX/AB712L4d&#10;eGvjvZaaK1T+IosdLbYTcaSmedLkhl5l2p6qQYlSI8m5ZaRfWcdjGuR6jqGgLUVssFSlY/2wP9wH&#10;/FdDs7XVkQl52AM8ifSt1meep3A9dFcmWOqBaSAOssNOzDLJG4AZl7IBI7wCcZ1z5QGY2rWycE1S&#10;PH3YG5/EenslssP8GktluRqiOStrXWulqmyjwx4BQRsojbLY7wCVxrZeG9RtNOK1PFUqxgAgDqed&#10;Z/VrR69SlLYEDPf0rjO9bcgpLzWJXWyOnudNK8FQJolLxujFWVj+QQR7/wDprsdqEOkOA4Iwa51c&#10;qUwnhiCOVRZPqU+xHeocRTANEaqKH59/c6IZxRTFIvXNGe2IJ0XDTfGKa1F0Yj/mDvrRhPKm1qnI&#10;phVXYtG58zCr2XLYAA1IQjO1RlufCa6B+mLwmN3utZcL9Zqqkntk1LXwVNeMUixeWzP5sAIdyRLA&#10;yP8A8sEEHJIGufeKdbSEJtLZwEKBmMmex5c5FbTw3pZ4lXD6cg4nAiK7K3/9hdJbTSi30yUEtY8c&#10;oqaNi3KKD0sCMYfj6sPy9MTDAwNccaB4TE4FdFX8RHOairpJVblpTXTUzJbiIY6WGhrY6kVLyrHI&#10;ks6IQV8oYKICzHmx+VXTkhlPADk79u3vSAFZ4iMVl3in4obhsu6Ldb9k7fk3PuGGigvqQx0UlVDQ&#10;07SOJPuOD8gWVC4UdfzCccs40Ok6U3cf1blwIbkp3Ek8onvvVXfXjrOGEFSonngd4rllrfuna9Fu&#10;ijiTce37LJWPPdLLF91HTU7SEAJOZByOFKrmQ5I9/c568wxYuOMuqKVuJEJOJxgx/isE69dBK0AK&#10;Sg7iDHvVktVXNXWyAyLIwmbhFhDgsW4gA4xksQPf51o1OtoErUB61QhtXEAkE1ue1fBKtslsa8V9&#10;/qrPPTSiRaStUw2+aURl1mnZWVw8WJDiQBUKAn0sM8b1rxCjUFG3tmwQMcQyrOCAB1ro+maUuzh1&#10;9UdREDsT6frWVUPjitrqb7TSQVG5aWpvklyfc+2LvJaKiv8ALjRKcRs6MUjTiyHI5OrM2ST3dseH&#10;XX22rgfCeADhWOKCTJJ7neoDurttKW2qTJmUkj09v1qv3fxr3VuSG1wXvdNY1sooUWW1rXzRw18g&#10;YsxmkiKTScl4qxZyThiCvIAaZnQLVvjUAOJWQY2PYHAjpVK/rDzikiTwjlP8VS7nvSG5TQybguMt&#10;6pY2z5APKZIvZYBUSh5WRFAVBKX4gD3xqyZ09LCSGsGPaesDG+TEVDcvPNUC5/mPXf510T4ZfUP4&#10;YeHuwKGzUG7JrVU00UtRVxtb2YzysSxCOqGOaQekAEhcqB0MjXLdW0jVb67LxalO2DA/wOp3ra2O&#10;oWNvbhoLgx70+8OJPEibaVqqaGt2v4vbKmpZqisWN5GudQ6sHkSSWYNwmVmJCP6ACB1ldQ71FiHS&#10;hQVbvGACfyjptuCOe9S2DclAUhSXEf8A8x/zWs0lbcblR7c3BRWCps1JUSxxG03VYkligBK81hjk&#10;dGZmPEZ7UA+kd5zC0JZWporCiOYmCfUgVdIJWhKwkgdDVx8Mds2rZrXB4krwtwnNXHQXOoEsNKff&#10;igKqwBb3HqAChRgYBaVcJc4SoCRiQIn/AD3pxLRQDB3z6dqa36ou17uVI9NbY66neAGSSIuGRg55&#10;KOQKqOsjvkMEEa80pASSo5ptYJVgUXeng7tTxh2jHt/c4qzPTpIaSQy/8TbX/wDz0XeB7glGyrDo&#10;4PYnafqlxYP+Yxz3HUVDurBq8a8p0enauCPqD+ne7/T7crYJ7pBuGw3NZFo7xT07U+ZogPNhkiZm&#10;KOAwYeohlOesEa7PpWsNaohXCOFSdx67EH7M1zXUdNcsVJkyk7HvzHrWTrUdYDdavjIMGqXenCTY&#10;UcWPY9j1oaIY2pcTc8DJIP7e2ioqNHMCQc4DfAP++hJivJ3oJ8SrkHGBkED/ANdID1oVJJq8eDnj&#10;Rd/B67V70YNVabnD9rcaDlgyRHPriOcJKASATkMCVYEe2d1vSW9VZ4SYUnIP7HmQfpvV3pd+5Yrz&#10;lJ3H7jvXUt/uVduiO13vajVMm27ggqYaONHFPPEAAvIfohcYy0YwBgofVjPDEoUw85bXRhad8xn9&#10;98V1Dj8xtL7OUHP3+4qniq2zufxLslwitv8AhitflSTxW/0xSw8WeVZIjkuW7KlSCoB6AUa0Kbq7&#10;TaKt+LjRg5yQRtB5d6riwx54eCeFWRjaKsm+PDa027Y8d0vtov8ATWuw0U9ZbEtU0Zq66olP82nd&#10;SjSHPocsf8oZicLp3Tr6585TLKky4QCVbADYyIFNXdu15YU4DCBIjnNYVS3jdPi5ULtTam2BEsT+&#10;alLFxeWmiSEwlC0gEVMpDuGceol1BboAbi1s7XQ//m3r+eZ2kzPKeLYY2is888/qSTbsN/vy+QqG&#10;3Ns66eHtzp7ZeaZKRqqAT0kkUoeCpjJxyjcfqwcqfwQf2J3Wnala6o0XbRfEBg9j36dutY3ULF6x&#10;X5TyYP6+lV267eir4HUgfnsAEH299Wu9UyISaz287amoHLcWdfzjTC2juKnt3E4qAmpCrgjGohQR&#10;U5KwRSLB+Xt2OtNkEU4CKIxOOxr1GKJwGM5xr0UU14EDrXqXelF6APX99LFN0cDI7xjXqCnNostR&#10;frlFRUhgE8iuwNTURwIFRC7EvIQoACn3PZwBkkAtOLDYlXbvvTqAV4FBcLDXWkUjVtJLRirpkrIP&#10;OXHmQvnhIP8AynBwf20SYXlOf2pFHhOanNm7Auu8fuZ6CHFuo3QVlwcEw0gZXZWk45bBEbYwDkjH&#10;uRmPc3tvYwX1ZOw5nI29Jp1m3dujDY9T0rtXwI+leo8K90Wjc+4b+n8apWKQ0VAjr5MkqxKjq4PO&#10;QAyyRuDGY2BYgnGdcu1zxQnVGVWrKIRzJjlM+gwCOdbXSdD/AAKw+6v4u0xn722rome+2bd1Ha7e&#10;kdwhgrGqGFO8hSWaJYpI3kIRuRjAQMGGQT5fHtesCStIJTyj58vfr0rVJ4VRNQm46nclffKH7Sgo&#10;Dt6OlMMouRgmjVwS0JVJCrt/PiiQDLfq7DepA0h1hptRUole+J259oif8b0q0rUoFP5attPClpvV&#10;PBPNVXaSdqdWlqql56lJx7y4I4Hyj6iqqCgHIAAZMZB80Ygen3/NOlIbPCabbn3GbTcKqie5kuaO&#10;Rba4ZjTYWIO7MAepCvSntH4BRkhsyUJhBI5UCoBg0vSbzulHaK2WSV6uljSpfhFVRoojGYzCApAn&#10;Kq6AkhOLMBk/qHnEBSwRg+9eCiE1ivjH9LFn8R6m77y23cbha7xcIkqP4dNClVTTTBQrt6P5kOOB&#10;VgA3ErnGFbW50PxS5YJTbPpCkJxPOP0P0xWZ1LRkXkvNKhR5cq4O3PY5Ia+qgcR/eU0zwTCB1lXz&#10;FJDAOpKnsEZBOu4NOJfaDqNjB+f1rl7iVNOlte4ORVZDMjFHUhgcFW6I0k14pnajrIB2AdJQkU7h&#10;kDHXhUdQIpUZzjsH5zoqA4ox0O9CKA5PedFMUpoQR8aSaWK8GwTgnrrSUQkUIzj869QmaN8kdgDS&#10;E0MV4sQf/fSb1IAxQqx9J/30lCe1KCU8D7jr40POnEqrUPpNpppfqP2dWQQUsgt8s1ZUPUg+WIVh&#10;dSHIVj2XVR12WA/fWT8Wupa0Z4E5IAHrNaHw4hStRQUbCSfQCvpFuCjKQLFNE0kskZEyk4fJReSl&#10;VOGz+VbrofGvnV1R4orsyQI2qErqe9y2iYVVXRQLHL6KeCnLuGDEwhQSMsSsYKk8fU2TqKoZAI3o&#10;oJ2NV24NbNwUFFVJX3E2mlq5EkqaFUroKyp4tUzJ5UbF+KpDLEVJUxZACqHBM5ppSDHAniI54gbD&#10;fBnfod5pha0qAIOAfmYk0jet2Wu3wPVQ1dNRr9kLm90ryy0tHFOweKKokRiQsjynlEv8tFDP2wAL&#10;jNs86oJgkgxAGTGDHcAb8zgULjyEJmQBAMk4E8jXMnj14qXDZ91sb2+82G73jylFTGA04g8rzYhG&#10;9MjGmaInziG4qx80ZXAU66hoelt3ba/OQpInGI3zIV+adu1ZPUrxTC0ltQJIz/xtVXrvGncG6hRP&#10;eDeNvw3yinpydt2uOX+JywylYPtjI4kiJeSWKVon6GFVSS2rtrQ7e0JUgBZQZ+IkQCMzAhW0iR71&#10;Uq1Fx9I4iUyP7Rv6Tt0Nad9M/wBPFsSz/wCNN67cqK+51kj01u25drf5kc4ARuZ87BllcK4jAOAq&#10;uT37UfiHXg04m0sVAAQSpJyM7Y5f7s1a6VpfGgv3SZOYBFc22O0RXyeBKspQxzrJI0k1PJKYcBmW&#10;MrChc/p4elcZGTgAkdUUoNNA/mMDoJzyn59elYVBLqykGN+U/QZrcrT9Pt0svgfLvZbbW7kvV7tk&#10;FRaobdVVdKbXRvEWmnkcYadghCiAELwHLsdawL2vMXOpjTQAhtKiFEhJ4lTAA6Z57zWob01xq0N3&#10;lalCRBIgc87+3So76evEXxItNBPtezi3XawUUX3ENFf4kfgaliI4YGlkQxpNISwZVkAkAJXDYKeI&#10;7HTOIXDhKVnHw9uZiQSByxjvTmkXd5w+UkApGc9+5znkc8q6M3p4fWm6123tzNTFN0WOWCkkklZl&#10;eh+6RUklmnjUIvlLI8yuiZMhR34hjjm1pqL7QetOKW1yR34cgAHedjn8vpWvetm3Ch9Q+JP0nqRj&#10;G4771D723X4bXTcM9uu9rqN2Xix06RpfLXbqmrq6MxEebUzSI0ZgHmKSZEkYvwfgwYYL1ja6klrz&#10;W1htCyZSSADPIb8RjlGBBPWmn3rVSvLUOJSeYBJHc7Y/WrTeqNdxbeFTBDLuqmShb+K2qwidKlZn&#10;iCLPBHlJoEURu/lCPnhXdByxmLbIcbuNuE8WCqOHBmDuDO0z64p51XG1IM4MgSD6jnHaKx+gumxP&#10;FGl2zFbbtct7VlFcqeCvrK9K56kUkcRZ2leKJOAnDGFfMYcuJz0h1p/Lu9OW6t9sNpUkwBESSIgE&#10;8vzGNsczVKFW9yEBtXFByTMxzn9K2a301XTXe6U9XNBQIlAk1sTyoPMo3ZZDPKDGSsKqYg4LZX+W&#10;SDhgpxztwkJQU5M57wcDv7VoEpUCoKxjH2PvvVMu91uVXef8I3vw8qpKq9QQw15S7RM1TQBFRa2O&#10;dYwlSA8nOMmQMDG5WPrV+0yyy1+LbuAAnbBwcnhImR0OIzvVatalOBlTe++Rt/uHXO3zirBJvBbT&#10;e1or1ueKhvlfdqi1zPSRJStcZ4m9M4PLzEpwqg+U3II85HIq4zQOtF1JebblCUhQkyADy6E98TFT&#10;UO+WeFSwFEx3P71bLLPT7aFbLcb3U3C4WmKQTSVLpSorSZk5OrBYlUjC8j3+nvBGIZ/rlPltgBR5&#10;ZP7n23qUBwAlZkjr9xVZ2Xtq17ppqncVRSx77eskhkEtwEU1SsnR4eUFEcjIX7dWJAX399Wrty5b&#10;EMpPBG8fr1z0+dRm2UupLhz3pHae0Kei3BfoL1TVLG5uGFtpIpzRJxlzE0Le8BVw7qUPHlISDnUa&#10;6uC+EeX/AG88T6Hr9ilYaDalcQ35VeLpexXzUMdt3LLaq14xNwq6yMVcYVGGQPKYTKSjF+QJIUkE&#10;5I1WFkBXGpMgdse5mrDjkBKTH+Kqu3/ECg21XXChv/iFWSii4ViW+6TpUVMEBMbxQuxiJjBKzjBJ&#10;JVlzhwMWy7Zx1tK2mAAcSBgkbn9D0qGh5LauFbnzP0qI8cPCO2eJNmFmm3YduxW2qkuVBQpCJ0jl&#10;dFR3cEmaSNvMBPEswYvxDDAF94f1dzR3lPFriCsHrgzjlPKq3U7FvUGw0VxGRj7MVhm2vpD3XJdB&#10;Hui6W3b9mV54ZK2CoiqZwU/5ciwOUzFI2FDMVI7PHrGum3Hjiybbm2BWrBgggfPORWCb8KPOrJeI&#10;SnORz9jyqtb3+mXe2zqijMNpj3bBVU33BqNvoZTBgDmsiHsAEkBxlW4kjHtq1sfFljeg8auAjkrn&#10;6Uxc+Hbi2IDQ4weY5etUKXwvv0Et68vbtzaqs3kLcYUpzI1H5+PJLqveHyMEA+41oDqtl5aD5qfj&#10;nhzvG8bbVSDTLkOKHlk8O+Nq0LZv0n33edstFfFf4Kelr4Y55KKvt9TTVlOpJWQASARyMrK4Cq+H&#10;wPUhONYa78YMWbqm1NkkTEEEH3BwD6Vr2PDyn0JUFAexqab6Fd2SVUsdHu+0TQIzxpNU0s0EsjAj&#10;iPLyQQcqQQxGCc9jBhjx5alI42lT2II/apKvC7gJAWCPlXVHh6bL4fW/bOzJL1UT7i/hogj+4Mky&#10;V0uS0yiqcZkEbcmSPJZFbGDjXNbu9dvfMuh+Qn5D0nHrtWytmEWwS1z/AF96d7stFRtuz3a6VsdV&#10;WwW+LzaiGGl+5qxHyX1RpGByRQObAZ6BOMjGodoDcrS2jBPXAp50hoFR9az+6ePOwNuUywXK8zUc&#10;tRTCspoGtFbBLLBImUdP5ZyXBPEg8ST7g60LWjX70qaRxAGJBBz86q3dRtm8OLg+lZXdPq7jqN8v&#10;TUtHUxeHxheiM1NFLDfAhUfz1dn5LIrdYUjkoznPWtY14WWi3LhP9YcjBT6bZqhXraFPQn8nUb/O&#10;s835ctl3W4U0+yqy5ypMJDXUl2hmDwTBumEk3qkLgsxzkg/Jz1vtEN55akXiQFJ2Ijb0FY/U025U&#10;DbkkHcf5rM6usEIPJ1Rc49RAGf76kpTxYqu44E1qfgv9PV28YFs9VLLVWm1V1VGxqysccTUuV5+U&#10;7sGkmwSPLRcAMjFxnjrKatrzOmcSU/EoDbnxdI6d/aK0un6Q5fJStRgft69a2DxD+mrbdXtd4dt7&#10;epLZVCnk4PUVD83qJHZUjMjc2XiAuCwHZHbE6wVn4ovA/L6yRPIDb0+4rW3GhWhaKW0Rj3qB8N/p&#10;no7fbr7YbnZqPc1fV1TNTXWoXyzTJAVIhZA5ZfMb1kocNHkFhnGrHUPEtw+4h23PAAII3knntyHy&#10;qHZ6Eyw2pDw4juDtty++VaZtv6ddq7X3BcK23WhrhXiiFBUGUQmkmSdX5YiiUCN/T5YkVcEYIz3m&#10;guvEGoXLYZUuEzOAZEdTz9BVoxpNnbrKwjO2+O9S1Naq3cWz6vbSUc6wW+4UsbV8+4m+xnpTMP8A&#10;iDxQNIwEbfyQSrMR7sGxF+Fo+cTlQP8AbkHpHLfepWVjgA2PWlaTxi2lf/EC4bblvoW60UfJKamc&#10;yRKjzmJVeTiCsx8wcgT6Qy4OMnUYWLzVum5KfhUYB6wJ+XenhcsqdLIVJHTviq1vT6itpbJ27erD&#10;W11/S6SRJNS2u1KDc6CDAWJy/leWrBULN5pJK+XnPLU2z0q5vVIfQkBEkSqAkx7yZ7VDuLxpkKbJ&#10;PEOQ3HyqjWjwH2/WVm373Ztw3KGju1ujmgNwqkmqbo5KyK1WCSkpA6FME9BjOC56M97V3UJXbOsp&#10;lJPLCeXw8x3VOZ6UyzYoUtLyHCAe8z69fTlVP31uXb3hrsbc+0qHdW5dy1+7IKeoekrapvvBFJCh&#10;Y1sxA8jJjjPkgOzqCr8fTxvtKbutUvWb0NpQlriEgY3OE/7uhPI1VXzjNpbuW5WVKXByf1/WOdVS&#10;u8fvErcFoo7Wm4v8PW2ni8lYNu0cdBzX8clywAAAwpH57PetYz4bsEvKuHAVqPNRJzVC5rV35YbS&#10;eEDGBVI3Peqm6UFHSXm73C60lEhjpqOurHnjhUnkQqE47bsk5JP9Bq/Y061YWXGmgFHcwKpnb+4W&#10;kIWskDvUDcrxURUkL4MVNMpaF8frUMVJHftyUj+oOrIEbCq9ziOar8ta8+SzsRo5jNAeU0hM3pyP&#10;VnTRXToR0po08iqVBIX5GdJxTRRFWfww3JDtHfNvu81TcqOSHlJBJZ3RJZKkDMCS8nQGEyBBJk54&#10;E41Uakwbi3UgJSSf9w5c45zG371P090MvhSlEDt9J7da7ssHiR4f7w8X6qx2m+MLxJUiN6mhkqIY&#10;quYcPN4yI7QtGGXGQpVh7EcyTwy40zULe2C3Gv6ZHOJA5b5B+tdQavLd14pQr4u0x/FPaDeO0dj7&#10;wutgo4rnt+a7V8rSUtbIZaPz195IZgcQ8wnIJkYKfGQNMO21xcIDphXCI6GO47dakJdaQSjaT7e1&#10;altmSm3XBBdbbcVrFmPmC40+ONRGCAB+AuQ/wCCucd6rVpcY+BwZHKpQUlfxg70F6uNNR1ZrIJWh&#10;ysf/ABkMRbEYYcebKpOCWIx2Om9vUdK0CRSLpC1XOa77cSx1k/nWiWGeKnRaZJHp/NjdJiDIpVOa&#10;u4ZT+oMVP41LbccYcCkkjb6VFW0HUFChvXF3jF9H+4PDYJXbVap3XtpaWeqmdkjhqbdFEOQEylhz&#10;zGOXNVAz6cA4z2DTfEVteDhe+BWAMyDOPaPWueXmiu23xNDiTk+lYJHULInNWBVhkH4wda44xWei&#10;dqcRTrkD8dH99JSilklVTn5/bXqHnR2Kr31/c6SiVRJMMAR259z+NDzpR1q6eE3jJuDwcvyV1sqp&#10;JrZJyjrrTOzPTVMTMDIRETxEuBlXAyGHeQcaotU0e11NshxML5KG46Cehq4sNRes1CDKeYNdg+Jn&#10;hNbd3XaC/WFYjFXp9xHVUhEkc1IzKsfrUgkuGySpySpGVwdcWtrlduFMrGU8uh+9q6O42lyFpP8A&#10;xVps+5aPbtoNNS3FaC325I5IKqhzG6B14t5TewXoDkc9Eg5yc0VyVPSVc6mIUEiOlQ+6pzRpYK2O&#10;Koud2+78tqSjgWaesbJeQOOa+hWHmkgkFlBGTxAZth5xW24qBHM4HL58hSOQjhUlOewqJ31uCzeH&#10;i11N4pzbW3dWvbJ7bTUcCKlY4LBzFHFIzSKz4UBlZAGKAYCknR6P+NU7GlcaEyCqTIBGM4AwOVV9&#10;6m3Cf/mgKxjGfQVzPvrxN2bd7XQQbQ8Oo9oVqo8VZNLMZkjXP6Y1LOJJDlwZXxgcSoyM67JpjeqN&#10;uFV7c+YnBAiCfU8uwFYK+bsVI/8Ajs8JP38+pqmxD+JoFf2cejosSTno/wC39dbVLoJHSsipoo+H&#10;nVZu+1QJG4Lwx/pp8oC6YS6tBiqzV2ieEklcjUVbRG1T0PJO9RrQsuQwA1G4TUoLB2pMxgjsf6aC&#10;Kc4qQZOJ9Pf9RpKd3oQcD/316aGKkLRap7vJKsUkEMUIR56iolEccKNKkXNj74DSLniCfc4wDjyl&#10;hIz986UIKsCmkhCyFSUdVYjK9q2D7jPx8jRHFNlPSpmyS0prqKappGW3U08LVhpJUjnkXnnCF8gO&#10;QMA4IHROmnCSgoTgkGP815CRxhbmwrsXw48aNjjw2q6a8bzSz0Dy08k8dthWiukIkdzLQymOnL1i&#10;c0EhmDYcZ80AgK3INU0y/wDxgW0zxmDvlMjZQzCTmOHkdq6FaXdsWCFuBO3YjscZ9a3Lbtst9xrK&#10;Ddltv9VeLdfLUIGiWrnnpHVFLSzSH/mFjxICEKoZn9PJuQxj7rjYLDjYSpJPLOf7Ryx+laBCEqV5&#10;qVSCPs1WPFHd1TtPwqo6pab72+1tcbNapKK3JUCVnJqKaokR3Vgsgg8wCIlY88SMqcz9OtU3V2Uh&#10;UISOIySOxHOYnnuKZu3i2wDEkmBGakLhU3Pcm1KWyNsncVHGK6Gkr6BKSmqIqhYkDGJWaYL5ZeMS&#10;GSMjGAP1EHUVtpDL6nA6k4JBkjcxtG8Yg08Vqcb4CgiCARG8e/1q77avFVDaq68rK8wra1K2gpay&#10;j+3mpQF4SLMqu3Is3NiMkqDj1YzqOW08SW0j8uCev3tToUcqJ36iKdx2Vq2ityVdXQUsNEDIKW3Q&#10;MpSfPECIOCqoicwE9WOj0M5FZ4QeppQNp5U7asoqJ1ptu2+ximhhMsccoSRqeKoKIYxEgDDzS8Xr&#10;75GQlyOPfk8a8uT/ADFKDA+Gme3vEWJ3jrXt0tNXgtHUUEdeKlCF6KwzIoEqlgcMOjgn3178KQSE&#10;rkbgxB+W4rwdncZ+lZ1dPpk8NrxtqdZYary62d47ZX2+q8z+GKxx5IVAQ6JIUBMoJGcMQB1rrLxN&#10;f2ywhPLcEb+/8fKqC50e1fEnnsen8+9cZePvgZefBveX8JrY3no6tTUWy4cMCqhHRGRleadBgDjs&#10;FcqwOuwaVqjOr2/mowobjof4PKueX+nu6e/5aspOx6/5HOsl5MrFSMMOsatariIo6ylT++kFCRNO&#10;EqiP1Z16aaLdLLNzHz7a9tTXBRy5/pr0zQxXg3WNIaUDNGzn5yT/AKa9RxSgOMDSTS8Iopcdf170&#10;m9CQK9nkDg6IV4HlRgeOPwPjOhp3hxQ50lBwxW+fQ1ves2v48LaKfzmpty2yotsyRMeCsg8+OR19&#10;iFMbDvOOfsdYjxlb+dpZcG6FA+o2Md81rvDD3lX3ARIUI/fPyrqa9T7jskslTQVRl8urJM69oFJw&#10;/oz0ez8+4x0dcbllQhVdM/qDIq2bcv8AdKxaWWqMEyyPwiVwYirZIPHB9sjBOCME6jONoIxin0uE&#10;7mqlf7/s6wbuu0NdTWyx2fcT1NRSX+iikBiuajyqiRpQHVahePIOI1I5ryznkHS1duth1slSm4BS&#10;T/buP/x7VHlpK1JUI4tiOv8AMbVCeMcVu8PfDy70N58N7vfNtRUnCSNqymp28sRRmaonk80u8wdg&#10;/DicsCwxjOpekhy+vkOtvhDsyMK35ACIiMAz9aZvyhhhSVtlSY7DHUmd+tcIVltt26t5VdDsax1l&#10;JbWJamoayrieo4omXaRsqgJwTxB6yFBY413ptS7W2Su9WOIbkbZ2x0/WuaOBLzxTbAwdhOcVsm3d&#10;inaVtrdr7i2dUUG8pPuE8mG0VFyqK2nHlyo8ckcvl07xPiNZUXkplywbONZC8vw+fxFo8CzzMpSA&#10;doMiTIzHMVoLe2DKeB5Hx8sE49jj1rTrBeLzYfEm/wAG4pqewxVMC3e3paq2dxXRuyvNNC0jlYin&#10;l+Y/CEsJYnR+KFtZu5Yt7i1bdt5cgwZAwRyOMzsJOxnerhDrjLy0u/DiRnkd49OeMEVg07Vu2t7z&#10;Um2ty1k9dFVy0tLe6VBQz1KTjHNZOZCCZZ3Bw3Ehhkj2HUW1NXlik3TQSmASk5AjP/8ALisIptdt&#10;ckMqlRnIwc/zW0+G1Xtrwr8Jkp9z2FtrXeSQuKq5XY0/8TUyxvHLD63xGY1gV1RCrYjJzGzZ5pqy&#10;Li+1Eqs1eYgCICfy7zJgSSZIkz7gVtLMtW9oBcfCo8yd+4zt251IeL1i3hJZV8QKep3k27bDTilq&#10;NzmpthpKqkUoXqURZm8kMgVuhykMiA571I0122Us6c8EcCzIT8cgxtneD3wAaC9beCfxiJ4k4J+G&#10;I5n5dKtHina5/H7wUptxbbqrpRxzW41tLALjLSUFSplY1FHLHHwR35mWHzH4D1H1EKNZ/TXEaNqR&#10;trpIgEgmASMCFTnGxgTVldoVfWnmskgkYEmD1HSeWapI8V6jfVVU7I3nsC67dr6Oziwx0dnlqaqv&#10;pWaJZ45Skz+TURMFZ4o2Z5UZDIjMSTq5VpqbQfi7V8KSVcWYCTyMRkHkoxB2MVCRdF4+U81wkCME&#10;k7T6Htz55qw7G8IluG97vu/cFXBuvdDoHkp7tHNFTiqMLCNaunAykSRqrAhmbk5I441VXurhlhNo&#10;0ngQOYjiic8J5k/QVKYsuJ03Dh4lYwdp7inNi2rePDSrut93eth29ZUjkrUTZFNJGtwuLuv8p4w6&#10;vPEqM+Im9lnlbIjUgC/co1FttNspS1zEuEHhHXoD3HQDelQ0u0UVugJTv8PM+nP0rOfG3xdqZE3F&#10;Y1vF22HUQ0sfk2Q1gEFRH9y8Mn2JWKPy4OEYZoccpTlh79X2k6Ox/SfW2l3P5oyMT8Ukyocjy51W&#10;314r4mkqKDjHXMGNsdRzqr7body+Eu5Itsbf3ZSbY3Xcqe3UtZFDX/xR65ZJYylOFEIWlaBecjRO&#10;5YKyoD86ubsWuoW5uX2uNtPERjhAxuc54jgEYmTUNkvWrgaaXwqMDrOdtsR+lar4RWbc6eLN/rq6&#10;goK6ztXRWu8XKrqlkmvFdSRyGUh6mHmiBDh4go48o/WcZ1ltWctvwLTbZIURxJTGEpUecGN9j9Kt&#10;rIPG5WSARMEzkkDOTn73p7v+/b6ksFz3BRWCv3NtS3R0eYZKapoxdoakSNJTy0jjEsNM3lxmZY1b&#10;kiFiQcCNpjFiFJZU4EuqnmDwxEEK6q3gmIxT1w5cQXUpKkiOuZBwR0HUdqebm8fNuXXYVv8As7ku&#10;17THH9vdqAR/d1dNIAq/bzQfypSVRSplQkcimRwDZjJ0O4TdKC0lxRyk7Agz8QORnkD+tPHUmlMg&#10;hXCBv27EY+dBbvq68OqG8LFLXVslNPbYKiqnghZxPVoqRpTmRlTDcOLO7cUBRgSM5Pl+GNRU0VBI&#10;3I7xvMdOgEk14avahYE8vr971N0fiDcNhVIr967lobpbKq6GGnpqK508YieSTlHHGy+uWLynAfn0&#10;3v1yB1Q/hnL1RRa26hwjMg5gZPQZBiM8qnl4MQXXAZPUD0A51J+Ill2x4gbxoFq6yKlRZJFob5SV&#10;sKCpdXwFhRwRKYH/AEtkAs0gAI5adtbi5smylseqYOBE5zji2Pzo32mn1gq9jO//ABU+LUm8dyWm&#10;S77epKq+UbNEtXcBLFMiNC7qaKojj8udw0XLrtRJkYPRMPuJQRPwHkCOo/MJkb+8UobQsgkZ+9iM&#10;GptIpprZRpWU0aXKrqVnRrfN5X3BQAx+Y0gWQlVOGXBxj2A9q0ESfL2HuPpipBEjhNUu/WGgSeKz&#10;Nua6fxCaSKsjivjyPSVygoSkcykMrIFJBhkU8sBwffVow6rh80oERHwgAj1BmfcbbGobiBhHGZ78&#10;/T07VaKi/wBB/iNrNeKS3UtPLTw1KQ3Noial84R4A6+kxhAxw7OMde5YwuB4I85KjzGOQ6GpSini&#10;4FD/ADT6v3rbaWogornUVCzKkk4ElIy+ZlyJneYZiBLnOGIOOROMjUUMOvArbE8vlt3oi42g8Kqh&#10;rHVtLuDb0dVJFVvUW9xFuCO5GoiqopSwhIKjgJOQcgKuFBxkZGVfbdDahHMGIiCN+8UiFJ4gfrSm&#10;wt6XW8S0kc1vmoa6iaSGspbqyiZX86SJQkSqSU9sur8FJwGIHR3dslk4VIjEbHE9vSInnQsvFfKO&#10;s7/5rQLVSwV9waV55I2HGmUUlU/TAZI9JwCMY/fHuTqEl5TaYAqQUpUSTXP/ANRPg9v7xM8SLTUW&#10;/bbU1FR216WS7VN8gahmCyloyEA5xOQ7ZXieXv8ABOuo+HdesdMtFee7kmeHhPF09D+1ZHV9OfvX&#10;khtGwiZEfzWa0f0a+IlzvRt9XRWmxeWeZuFXcUeEnB/SIwztnodqMZydbF/xlpCGQpKyo9Ig+84+&#10;tZtrw9fhyFAR6/xS6fSL4n0V9W21Fqoaa3+oG9x1P3FIuBkZCAzDl7AeX0T3j30LfjPSw35knH9o&#10;Hxe3KPejV4dulr4SPecVpOwPpp21sopXKtdf6uKiVKypq1gnopuboSUiCkojrkHtmCh8EHrXP7/x&#10;NeXQKUgITOAJB9zzrQ2mi21pB/MYzIBz1jlWxWGaukqLnb3oA1D9jH6ZIWfzhJKD9vlcYCqWCqih&#10;ObKFxgjWUUoPDjUc+v6/zM1oUDgPBGKebzobPcOCVUsUAnCwRU8rhfOVFPEghlYcQvLPuAp9sAaZ&#10;SlaDMU4oiqlXUFDbNuVira6quhjlWolp6ZWR6gFx5vbqHwwcnPIAKvpJGNWbZJUJMev0qMoY+EVI&#10;x0FFVbiFQ8E8VvjoJ5UmoZeMyl5EVkjHIFmZZDkseTEAjGdRSViZPMUscVUO73i57a2vWmCit1s3&#10;NRUoa21E08qW5JGkKCJ5nUIeIUEjkAuXwcHJugUvKShJJQd4ifUD9PaojkoSo7EbVWKi37V8Zts1&#10;9NbK+jipb7L975FHC0U9fDTzDjWky+U6RNJH5Z4nkACFZz2HQ7c6a6C6nKMZyASNuY2Pz5U0pLN0&#10;ghJEHOMSAd+RGaqt68QvD/wV8U5zX0Fzqt3S22A3W6QOa7izSD/hjDK3FpDAA3mTF/QyKygg5tba&#10;y1HVLJIbKQ0CeERw8t5HKeQHpUB66tbN9QUCVkAE/t3PesUod9bZsV+su67LBu+bcFHcZa56K5T0&#10;hpOUbf8ACPyjUYwM80CZGcK3ydmNMunbddq7wcKkgSJnP5t/pn1FZ5V4y06l9PESDsdu339apN+3&#10;Re92bkrr7ea2S43m4SmSpqpV6+cBR/lRQcKvsBrU2Vm1ZMpt2EwkVTXFyu6cLrhkmk7hf0ghEET5&#10;cDBYD3/p+NWyRG9Va3BMVV6yueokZmJYn5JzoiaFUEUyyck/J98js6aKqAJowk4r7aEqNHwZoc5+&#10;T/TTM0/FN6shUy2dFSRSFOWmjqD/APbjUMzH2HYX/uQNEDOK8pMV0z9GGzN6UXiJZdyUdC1q21Sm&#10;aG4VddCYI62BsBqaNmIMkpZF4hB6MEt0MHDeKri0/CFtauJeIAzHc9B1rUaG2+HeNIhPMnmOn8Vv&#10;299l2jbN3N8ne7mrpaiWtuFpoMBlpZFctNyIyFV+Ks3v8DsY1zm3Lj/9NMAmACevT1rXugNwrJ61&#10;O+Id+qabae33tcVTRbPsbs1f99VVUBpERY/JR25q1RJJzLIHEjcpByQZU6atkEqWl3KzgYGTn5Ad&#10;o7Ur6zwpUn8o33EbfP0qMue4p2FBU1N1gehqKo0SRz03OZicqsDOBhSXePIIOCy9+5MYMZKQnIE9&#10;u5HbFSSswCTvUdVXWvnoLra2qo7dSs0iRNLXCOSSZk5KoCemNjxkJB7KS+YSMlRJQG1cKyJ6+31I&#10;+nKmVcRBTMVaPDDe93XaM90u9lNJUpM0c9F58ksiMGCt5juqiQ4MYLxkoxfIAGdBdNttPFLSuIQM&#10;xH747A5FeYWpxHEpMHp+vasy+rX6TbfYvD2j314bbcuVdIk81Xuf7FzLT0UPlcuaw+8aBuRPDKhR&#10;8ADW28Oa89cvKtr1wRACcZJmInme53rKa3pSG0B63SZzPSuMaep5qCp6P4PxrpZHKsSk06im9Wce&#10;w/toZxSHJmnCy5GQNJJp45FGMh4/j/10m5oTgUC5/Ix+/uNHFeSoitk+nf6jbv4M32it1bcJ5ti1&#10;FUr1tKSWajzkfcwEAshQtyZFGJACMZOsfrehtaggutJh0DB24ux5dhNaPTdUXbKDaz/TP0713Vco&#10;Ka5W+kv9LVMtqudK00TwDnDU0xAKsrBQVZ1YEAAFRxzg64mtsJJQrChvO47V0RKpEjY1UX3NZkvk&#10;CUkkVRPBLGI2ldm8lgFBR2BzyIBBwCTn9tUymSFQdjUkLB2rH/G3wus+6b4t1rmpaHdtcJZ5b3RW&#10;0RW+uDMfJhqAGbjOoZS7qfWHQjkB10PR9ee0dIRwFxnpIJTzJBjboDWcv9LRfKniCXOomD0BzuOd&#10;YfNs+lS5La2vlghqcoEjnqJactyAwVVo/UM9ZB6JH766Rba/bP25fDS8Tyn9D+30rMOaS+h0NFaf&#10;n/itc8Kvpwp7p4jWuqlvFjve0KcyPXvHUyU5V1VQsEidsS3mdFGHxkqSM1974mQu2KGUqQ6YiQNu&#10;Zmn2dDUi4C3FBSBvH6Vk+8L5S703xfK2zWMWCyrV/bU9semWleihUBI45VUkCX0sWJPJj2fnW60v&#10;zG7RCHV8aokmZmc4PT0xWSv0ocuFqbRwgY/iaiKmw0mHVirZHwNXAPFVOsRiqdddtqxbEYX370JS&#10;DQNLcBqn11sanlYces4B1HW1G1WiHuLeo2ZSBgjvUNQqakzSBUscYOhNOTFeETDvGSOwfxrwNJxC&#10;vMcfn/XXiaUZoA7Eg+37/jQSa9Aqw7KrUtu46OqkoaK6LExY09yRpIH9JxzVWUkA4bGcEqAcjIPn&#10;Gi82pHERPMcvvavIc8tYUBMcq+jPgbvA3Hwht1ZvM01BVV1vqah5GiZYquhWWOEVRVDxjLlyWOVy&#10;SMBcZPANasm2r5abQyAfWDBPD3j511SwuFLtEqeEEj6daud/v93q4bzTWS2VVPSyxTRR1M8TCIyo&#10;OJbmyLwA93c8kCkHOAeVK22EKSTzj39KnLcKgQmqvF4w7DoLjU0NbuC3tcLPKkk61rTZppGRUV0d&#10;40jRSOK5Q8D6cfqGrNGl3bqErQ2SlXTM57VGF2wglBWJFUq//Whtup3xS2qlNFVbT+5YTX3zqh5Y&#10;3MQkMiw+X3H5mIw/eSGwuBnWgt/DV0GPNVhz/bA67TO8cqrF6wwHAj+3rz+Vart/eEd42babnQo9&#10;LR3hTPScnCt5bM3GUlWPDkuTxOHTJDYJxqieY8t5TSslO/r09qtGl8bYcGxzSrW2iq50mEla0iSr&#10;VJXQSoaeSPjyRkbB6GOXLJwSO+hpIjBr0HerFVWlpKcxUqxiso6RsUzShFCRqSIg36YgTgDPWTn2&#10;J0nCEHPOj4p2qI2xfbVuxZaGvoo6daHhPUUiQRSeTVNzPmsV7cFf08lwTy5An2iOsOMq8xKpn9KJ&#10;DiVphQiKxP636Fq6v2bdaS5yNaYIJLUltijLRwTluXnFwMLIygIyOFYBE49FtdH8HXKUFxgp+LBn&#10;tG3p3rK683xcDoOBiO/WuKdz2gwVBdOXI9Yb3I/r+ddWSriFYBY4VGar4f8AtpKbic0fln5Ohiki&#10;lo37/bSUJFOFII/GiFCRRgc+2NJOaaijK2DrwNGBFeEv7YzpDSTQGTs/Oi2oTvR0fJ/30Mmiivcx&#10;n/51oacChSisMAHByes/GlGcUYHSuxvo+8Arrt21Q+K11t9PLLX0rCwUk0oSaKF2KNVsrDA8wAxx&#10;nvpicdrrkvizW0OE6a2cD8xjHYA9eZ9q3/h/TS2BerG+w/f35VtG756O3WtrVPW1C3OYtPVzTRhR&#10;KxIwrSDGSPwB3kkjXKmgp5ZcBkVuVkITwVUbhvhrM1U8fOojaOM8VbtipICp3hD1k4IB/wBtW6GS&#10;QJxUZS4mrNtTxRvtxpEulVYZ6O6rK1HSyS1poqhUEg8sZjDuFPFSygkOASQCANRri2SlXlhfw7nm&#10;PrzHL6USH1FPEU5rKfED6fauip1tlnuFuvVtq5qyqqdu3itrP5NQQZPMjCN5sbFFCSMZArkREoPL&#10;xrW2msso/qOpKFpgBSUpyByzggcsTvmqd2xWr4EkKSZkEn6bnOxz0xVP8TPBFjNQ3xL3Q2SsvNJN&#10;QW3b9XT0FmjoY0hKuJeUjqY/JWRjJ1I7OrZDEkX9hrvmINupsrCSFFQJXJJxGJmYEbDPLeuudMCV&#10;h5KwknATCREes8ue/SoWPxin2RaYKa23Sq3BWw04gpUgrYJbSoXnEZ53QmV5GdWlMGRGQ0RzhV1O&#10;/wBCGpL4igJQSSTBCuwAOBHI79qir1QWaYSqVAYGI9Tz9tqy/dl+g8SN2XK53RaW1S1UgZbbbEka&#10;kpvQuREHY8QWy2B/mY62en6a1YW6bdBmOZ3PrFZa7vHLp0vRE7AVqngltLblqu1U27Nt113oqqzV&#10;v8N5UrR0dUwCiVY3GC8xjMgAUEjJPZ61nPE1xcJaS3YrAIUkqgyR0kbAevar3RW2ytS7lBiCBjB9&#10;+tTPjBsCgo/Dl2ptqU01lobYlbZp6e/xiegMnF2NQsrtIqSR+WUpVOQpZsrIVVc1pV0/558x741E&#10;hXwmDGBwwIJHNXWBtmrvUGG/L+FHwgSM5Hr0nkOQq47evHg3vjbdpoKm/wBpRrdbKi0fwWuu9VT0&#10;hQMHSaXzTE0iqiAB+QwW/QTg6prpGtWT7jjbZMqCuIJBUMct478jU1ldg82lClgQIgkx9Ymi3Pxu&#10;8CtlU0v8AjhSpU1NqWa0UZqGokVOa1cZkCho+eEUqw5ENIyk8uStaPrV2oKuJjCvi5mdu2M+mBSK&#10;v9PYRwtb5GOWN/470/8ADHc/hJvfw1orHcL8t6aCkBro9wVhpLi4CeUqvMWijOC7iNOZbyx6PUO2&#10;r+11W1u1OpaKQTjhEpHPbJzzMRO9OW79o8wEqVJG/Fg/x/inGwd37f2pY6m7zeJFbuDZVbVwWynk&#10;q6qSaJbyrrKxR5VMsayDi4jlBUKJMyAnjoL+1ubpXALYJcA4sAA8HLAwY2JHPlR2z7LMq86UEwJ6&#10;++c8hyq11+1ZL1VT3k7rqd5yy1CSWHhSRT0tI3NoyGgp5AaiIkhGb0uAWGcP3UB4tAMeT5ePjzlX&#10;uRg/SphbCyXC5xdNsew3pnaqHabbgNctgpt6Ul6rvs7hb1akappZoYsiKGnn4TytIiczGHJwGJyC&#10;MveZecIR5pb4BI3AIJ3JEgRtNJws8U8HHxGOUgjoDn/FYxu7wiswrN10t3kpbjcomiFZQtXyWGus&#10;1RIuKKimg8uaCphVjEsTQuuAcFwo62dvqTqW2ij4UkYwFpUB+ZQOCk9ZGeVUDtoguL48kd+Ej/aC&#10;MgjpGetY9fRvTYviDe9rXS4z7BNdJCtyhkrmnTiIiqSTSoZGk5ZY8l/UZM8QMY1bTNnd2ybkJDsT&#10;EAAnOQBgDt/NUi1vMPllRKOv+Tmus6Pd28Lt9Me2bveZF3tue9yLNBZ54ZPur/RNy5UhkiHmRzxl&#10;TN5ykchGPYjXL3rOyTrLjTP9JCJBViEnrBwRmIPM9K1zT9yqwS4r41HYZlQ6Y585rGdq7U25typv&#10;G5fEra9ds3Y1HPLQUNou861UstwbmKmlPlxrVTRLIea82KoUUSFywOtbdXV04hu109wOPKHESMDh&#10;5Ef2gkYxvOKp2WG0lT12gobBgA5zzHUjtV8tn/4e75eLLZKLZ9n3EopsV9TZ6KaCOKOVThzVSSKk&#10;cqjkRzZlDA9kqF1TqX4gYQp910oyICoO3Lh5g/Op4Tpr0IbQFdxIj3ppP4EbLstfcrHuDZ1JHtaC&#10;ogigulomaWukeMmKWKWfywUcmZHcFgpHDAwMabVrt6UpcZe/qwSUkfDByCBORiB0pP8ATrfKHEfA&#10;NiN++ajvqJodyJspttWWKim2baIKWd2FOKa41UOGCQyoMRy+SEEjtGqseaclJQ4l+H/wrl1+Je/8&#10;qyQOaQZ3HPMwAScTQ6kp9DBYQAEJAPeOQ9t53qQ8ANrzvsrbu4tqXzchtUUn2N3tV6dPtaSrCiQy&#10;W7viwWTgWVsArIA2SNNa882047bXTaQoiUqTuRtCvbp60umJK20usrJTsQdge1dF3WGCmksF1Vqd&#10;Z6ep5PJVQJOypxKuoDFTGSJSBImMHPIHljXOWgpPGBkevPG/X3rVKMlK+lQOw/MqbpJ/CbRuihth&#10;inD3OtqFNBFWLUEuWi5oGLcg3IR/5RlRxbNpdHhbBK0ziAPzRG0/5qMyZVgGM55TWntXLXXCWhlt&#10;8lfbwHkMojiljikVMllBwYsgsQ+euXRAbGqFClKJznpkVOMGJqvbu2/tzfV6p7Nd41rzR0f8WpKe&#10;QyLGEYr6QobhOp4AFTkguPYe85l1+3SpxvE4PY/tTK0tvqCDntUALDsezGm2kai1Winr4PuE2xLM&#10;KdmZHMkdVEpl5RqXBkPEZ5KcnPQkrXePINyElUGOLffkTG5FNBLCIakCeX8U73bslr3U0l4t0Ulu&#10;u1QlTM9TbbhIYuTIgEi1PncYA6xrl40LMTx5KGJ01bXfly26JGMEdzyjPvtTjrIUOJO/r9/vVj2v&#10;BdoaCmmv/k1N3icwzVMaIiynjjzVVWbywORUrkn0d9k6jvKbUs+WCE8h9iiRxj8+9HqN2Vu2KGop&#10;6yiZqKWR4qQPWFZal8EtHxcclOc+2RgH8DTyGULT8JzS8XCM1a6XdEF1ilcQyR0RhCRzTfy+Xzwx&#10;jPX5Pv8AH7iAZKVCk4qeU1fBdCIoUMkTHK9HBA+Qfx+D11ryW0pPDShZ5VynNaN9TfUrZqGgtNda&#10;bAtXNJeaagKR0i0/nyEuMSsmfWgPIKWMi4XvvZtpsxp6g4QV4jrPy/wI3rOkvfiRwCE86sGzk3Xc&#10;fGXd9o2nbJLjarNJDa7hU7hrppZEmHo/4I0xYGNYio9ZzykzhcHEW4Ztk2rS1n4jJATG3/tPOenK&#10;nkLcU8sJ/KDGevanm39+yt4lbpsNxjpnqK14qHb90FmqacXRgswmp087nFJ5Tq6mQni/Z746buLV&#10;CbVt1J2yocQMQYBPOD0j9aJt5SnVNHE4GDnr8qr1q8G9jbT3fFuZbtcrJLSyCRLLPuKqe0t5LgQ+&#10;dLwLgSM3qTJVS2Vyh0+rU7h5AtyhJ/8AbhHEOscsD50yLJDS/MCiOg4jw+p965p8UvGXxd3veKqo&#10;uFTUbao9tstTVvt6N4KSN/MIjnaXkQ3IsPLyewVKjvW607StHbSOEhzzMDiyY3Ijlnes5dXl84SY&#10;KQjp+/WoSwbG3Durwn3JeI96x1u2bTDDPcrdVXiYAy+aSkAgfqWQFzIAMgliAeXWrlT9la3aGCzD&#10;ipAISOm8jYHaTVeGbp9hTgdlI3k8/lWleH9/sPgj4H7v3LY9526o3hd66G32q21cSSGWOndH800b&#10;8njILyDlLhQq8kyWxqiv7d3VtQZt3GCG0yVGev8A7DB22HvirW2cRZ2i3EuyoxA9Oxz1rIKO21m9&#10;L+8UAqb3uG51DPI0jhqirnYlnZixGWPZJJ/0GtqQzZtSqEpSPYDl7VmP6r7mJKjS259u1ux7tJaL&#10;tSxU9xp0jaengrI6jyOa8grNEWUPjBKAkjIzg9akWtw1ctB1rKesEfKajXLLjSi25g1H10lPJT8B&#10;6Wx/mOB/21ZpUOVV2dqrjw0k0b8Mgg4LFgdHxA7V7ggZ3qOqbYytmME5/HZ0RHEJFMBRBg0ykppo&#10;mIdSCDg9ajqSalhQikZGGcZ7/GgIrwUKJJUGP2PtoSKcBmkGeSoBDH0DssdeANLIFdD/AEP7Usd2&#10;8Sam47gudFR2yihRVp6mFJDWTO44opcHy+OC/MYYlQAR2RivFbrgs0ssgyonIkQB6b+lajQkJU8p&#10;x0iByOf+PWukPFjxy2p4eG1VdBcbfufdkdUIK610twZ5IYciXCTwuBTsuV/mKJQxVUI92GG0vR7q&#10;7+BwFCOSiIz6c/TFaO8v2Lf4kkKV03/4rR7ZQ2/xC8LhSy0F3Z7tYXMlhq6xxVyTM5nSJ3zybm5D&#10;E4UFJF9wTqnWV294QFD4FbgSOk+w5dasUlL7HFGCNqxvxOqfECxvb6eKGyybV3HLXVpoaqjNKFmj&#10;CvMlXJM6NxDDzFYsCUijDDAC60dk1YrClrkLRAmZxy4QPl6k1T3C7hCgkRwqzn95Pv7VT7Pvmm2f&#10;JuK2V96q9wUgeOOa33ONZpGldgs0nnxyFEJXDhGOWC4B5KDqW7pxvENqab4T1ExA2EHJ6GNudNJu&#10;RblSXFT2P1zy7VFWXxt3DabDSz3SqgtEMzmCna3UqVNTGzoRIZ/MqFkdBHkElWUDC4JxqRceHW0q&#10;8tEqVEmcDtGI33E0wzqilo41iE9hn1OZrpfbG/Kat2nJeobRUVtgL1M1pp/WzvH5oWFSjgNh14si&#10;9BF9OWAzrnl0wph0tKPxCJPIGJPPYbVrG3fMbDgGDMffenVg3vRbziuW16mskoJqilaKptdUDE1P&#10;HJlDFIytlm4N30AVIKk++iH/AMdSXR1BB9DgigJS4Cg864O+oLwTrPBzds8tBb6pNm1c3G2zzOJW&#10;iyOXlSMB0cAsmckp7kkMB27RdURqTACyPMSMjb3HauZ6pp6rJ3ibT8B2P7etZnBUiYA5xq/IxVIS&#10;KdI+PY/76CnBThZMr3/X/wDVrw3pDtRlbJzj30dIBSvmcSe/2603E0UxWw/Th4wU+wr9V7e3AZKj&#10;ae4Yhb5XkqnC2ti5ZZ0U5UKWI5joY9RPp1gfFWhqv7b8RZgB5uSMfmxEH9u9anRtTDDvlPH4F49O&#10;hFdC3fYrwvwq5Tb6wOk0t5obhhGCAtFM3wv8tsBVyWyOJ9hrk7N3PxJTO+CNjzFbpbUHJ9x+tMaz&#10;aVDUbMlJmhSSjpJbhRQrTtIRVxyOYm8oOEBIP6Dggy5UEDGpVvcg3IC9lEAjYQYnNMvNHy/h3GR6&#10;1km3ancVXV22mjgo6y9QrmOqrH8yaNlBVjkyBcs+eZJ4PlABgnO7utPsLZtxTThCFbgdMfDtsOXM&#10;VQsXT7ykhaRxDYn61oC7Ep9p3Gz1VpvNJt60UFNUR1CU0vlyzTRvwm89VLCpPLkrOqZXIAOArCkb&#10;vF3TTjb7ZccMAHkByg4IgRjnU9bAaWlaF8KRvG896l94vQ7ht8lYm3bfuOvulEtDQU9CGS53SUNk&#10;sk+RG6RwKWGQWOQEZc9rZXbyFoR5qkFBJk/lTy25EnEbdRTlwy0tCj5YUFCMbn36D596yDxVsmy7&#10;U1ruWy9zy3GhupmlFrr6c088MQkKApy9TKjpJG3IBuSk4wM66poOqXdyV2963C0/3DY4yPU7iMRX&#10;PtY022ZSH7ZfwnlzHcduVUCuRlJUhSSqsQCD0wBHt7dEe+telQVkVmSC3iq/W2cT5ZQFz+dHvSQB&#10;mq9edsNxJiUl8ZwMaZW2FU+08Uqg7VUnRonKnKkfGq9SeE1aghQxXic460M0kU3b5ONCTNGKWmgW&#10;OOArURTNJHzZI85iPIji2QBnrPWRgjvOQBGaIiKeWO8R2W6U9XLb6S7RRHL0dcHMEwwRxcIytjJB&#10;6Yew0jgK08IMdxuK8j4VBRE9q3Dw9+oivvFmOzL5Zqi7wXRUoKu62lVjuk8HGOGmjZyQreU60/At&#10;hRxKkHmTrHXugthf4y3XwlMkA/lnJJjqRM+vKtHbaotSfw7omcEj80cvl8q3fxO+oXau5v43s+Wz&#10;rc7LuC2tJHJbp3grpastP6XhiGAv3FMgZSyswdG8t88dZDTdEvGEouUq4VJVkESOHGx/+pxHQ5FX&#10;dxqFuviaIkKGIOSc7jpj/FcgvUUlRAi1qztXooEn3BLyLIPSQxbsMCCuPjGNdkQ0kCEiB2wPpXPF&#10;vqSYUZ9aU23uptsbjt91W2W69rSTicUF3iM1JOQCOMqAjkvecdDKjOR1pi6t/wAQwpoKKZESNx3B&#10;606zcBtwLIBjlyNdAfSd4yVUe+7RsKqorfS7fvdwqjbY1jaWWhmnUlIlPs6NIqDlIMqOWCB1rC6/&#10;pALZvEqJWkCdoMYnsQDsK1elajKgxwgJJxvI7en6V2bBUU1Aa6zQotVX/ayy0tKYmRJqdW9QLuvl&#10;oRJzUKxwBg4I71yl1CkrCycTE75rbJMjhFUGovG3dtbjpqp7fUTSUFJNWyTKkzRxSlgrqyB+LsfU&#10;4btePLAA97oB11onrFQJSldWmG6Q7xusUIhiWCaIziailKtLAMcc5AOQXGMenB9snGhQ2EjPyoiv&#10;iwKg/ETwrod2qKw0dNdI6Om8uktF/wCaW6kKhzJVO0ZRy7cwpPMkjifSqkalNXi7JQLJKTOSn8xG&#10;MZxy2ppy2RcgpcHFjAO09cZrhPdO3aqy7hu1luwpYLrQVT088NNN5sStnI8uT/NHg+luwRjBOu6W&#10;b6blhDzRlJH3PfqOVcvuWVMOKbcEEfeOorNr3Z3oJeaqzK2cgD2OpoE1CMbVGBse+hrxEUZJP30J&#10;FDFOEnwPzpKAillkHWkFNxR+eRjGlpTRSSMYGiFDFeDk516kImjjvGhNeFG6HZIH9dDR0pb4aSvu&#10;tFR1lY1vpKmZIZqtITM0KsccwgYFiM+2Rpt5Sm21LQniIEgdalMIS64ltRgEgV9P9x0SWfw9pPDq&#10;zrSTVtvskdD5FxHOSCjQDkYRGo87EnFso5IbLD418wquFXNyq7emConG07867clsMtJZbGw+/Wl7&#10;fZobvZI7HvOqFfcJJpKqkvCyNFUTM8zOYkikzhQDEiljjGBj0nMJxwNO+dbCOUegifff1p8Nyngc&#10;M96pl+2tS7cvV1oKOJ3ttPKpR5VdBwdQyqWIAb9RHWRlDgZGNaK3dD7IWd6rnUltRA2rPvEPfO59&#10;tbMpavbkkistXLFVVvk+ZLQxmHCceIDI5lZvLYnAOOiSBq90bTbS9u1JujsAQJiYOe23Kqu+un2G&#10;Apkdp6Vnw2htjwrq0ucHiLU7fr/KE9LNa4JnapldQsnPIcMOLuGMgDEcuj3jRO3ytUbLTdnxAEgy&#10;RgDpEZ+gqrQwbNQcXcQcHnuar26/D5PErxv3JT2arF7qquqdI62rnhVJ2igUzKjqqI0YZHWPiMOq&#10;pgHs60emuM2GkNPXKeBIGRBxJx39fmapb4O3V+tq2PETz6wM9v8AFVvxB2JdtrxxR19qqraI2EX8&#10;6LEbErkcWGVcEdgqSCO9X7V3a3aAq2cCvTf1iqdVtcW6j+IQR6j96g9p7RkuW5dv097rF2lZrw+Y&#10;b7eKaVaMqBn0tx4szdKOwASOTKuTqLcXqWGXHGxxqT/aMmpzVt5i0pWeAHmcCtzrJ7Nu230uxLp4&#10;52u2Ulslp0oqWamVqWi4EsBLcYV4u8fNuBjfpjjJ7OsKVrZuFagjTyouA8RnJ5YQeXUEbdIrTcIW&#10;0m0N0BwxGBA9T2qJsX08bj8cKya72fcVl3RWyU3n1F8uUFREIxHiMIZZE7IdGTKArxQPnBOrEa7a&#10;aanyVsluDsCCc88HHX6VHGnP3avNS4FdTkf8/ZrF922mo2dcXtdyp6Som8mKpinpZhPTzxSLzjkR&#10;h1gjvBAIwcga11s63ct+aiY2yIMjcEVQ3LS7d0oVj029qnfCnam7t3X1Llt+tt1gNNDMFu12dY4G&#10;VlMciKpR/OJEnEoqNguuQCRqo1XULW0QEPgmYwnfGQT07Sc1Psbe4eVxtmI5nb269+lGpPADd1xu&#10;y2SC30dcrEqK9rikNr5wjnMplbj5hjVXSTGDGQTnHeo51uzLfmqVE8oznAxyB3G806nTLjj4AAe8&#10;4+faoPdP8PuNiqJdsbVvtHQz18dUIuVRLbaJnp4cU6owdpJA0hUTO2WSRMDvuRb+YhwG4cScRP8A&#10;cRJzyAEchsZmm1lKx/SSd/UDA+fqa036aViofE8UFZV3Cx2SW3x22rF1trRusdTMhSFTGjCHMjF+&#10;chUMDn051nPEKuKxU42ApeSIIzA3O045CrbS0qRccC5CdjI5E9tvU10pctnbK8VLxaK+avl/hNrF&#10;XTvRVKh6KauhpZF84lMN9xTgDPNgpQIqY4KDzq31K509C0FEqVw558JIMQeSj02Mk1q3rdq4UlZO&#10;Ez6SBue4+UbVlPhRsnxM8Kd4010pqi37vsu4KOekuy3O9SUvmuPKbnVRVTsn3QidAkbK/R9Sg9DV&#10;6pf6beWxQ5LS0mU/CDjOEx/bIycGqK1tLu3dnCknfJ+Znn0q5eLt58Jdq3+53a9rb33qLRLbWs+4&#10;rRTVH8SckyxVreVF65Co8tJFZOXoBIwdVOkq1i5YSzbA+TxTxJVHDyKcnA5qEGMkVMvBZNuFbxHm&#10;RsQDPQ/wcTS/hLvSn3hY0s1Nsy97QsDUFRapqirqGpoY6eLiI4/Mz5sB86VDES0hDyTj1AE6Z1Wy&#10;VaOG5W8lawoKgCcnfBwcDOBiKcs7hLyAgNlIiPb9u3vUddPBShtO3d8W3dtVRWja25rpPVWW81Us&#10;tS1PO6DyknE+ZHlVEBjeJyXZ2BJDjElnVXF3DD9qCVtJAWkDhkTy4cAE7giBim12SQ0626fhWcHf&#10;9c/zSOzPCLYNlsdnv1qtr3amgp0tf8Qp15SVbKZpKiaWkXJEidpylz0yqF6UmNqWpalcOrt3FcIJ&#10;KoMY2gBXTnjB3py1tLVpKXEpkjE9fUfzkbVLbyav3TUraVNLRmGZbrVfxWmqIobjNBweL/i4Cqzh&#10;wrs2OBwq8yrR41W2QRay8SST8IggkcUgnhO0H17dalvhTwDYxzyDmPTemV3ttHuCW5Xq4WWeipq6&#10;kWjaK4W6ngrLjC8fmTRvUM0kjPC8PNQmOaSLy8xMnUxm4dtg2y0sEhROCSEkHBiAIVOZ2I5GmnG0&#10;OypSYBxkQTzic5H3NRvgtQ1m2L0J9sXiw3Ha+64lvH8ApIUhuPNYmiaPLTtHEsbBWk4O7AsBxAxq&#10;21t5q9ZBvEqDjXw8RynJmcJBM8pjaoNg0q2WfIIKF5iM8x1iBuc+1W+4X+83PaFNedx3CS0rmWhr&#10;ksx86mtKM8cTVNXFMEZwvlmORQAiEhscTnVK00yHlMMji2I4sFRA2SQTHUcyKsitZQFuYnBjkOp2&#10;xUtWNPsmx1O3doUSfe1lzqq6Wo3BX1UUYlqX5SIopEkLspySjFXX0dtglmvNavlh66UYSAPhA5DG&#10;5G/WnShVungaG559/StHr6O9Ue26b7amRUpad4JHmjk81pVQRI0cRLMI3ILjkGcgAsp7zRgsl6V9&#10;Z3/Wp6gsIEYqpWnc28bFaVvF/rLPa7TAKG1U9ZV09UJa6qeNVWSZi6QrCskhBcBeTR+4IA1Zrbtn&#10;YZY4lK+JRAIgAHkIkmB3jvUIOOtArciBjnv86y/xX+mWyb+v6i5V9ZNejV1qyV1NNXVIo4zCksCx&#10;xTxyK0Su0jNH5iEBmCOzLx1pLDXHLFmEAFMDEATnJJEZjnB7iqu701FwocZznMnGMRWkeCEO3PC3&#10;w4oNsruU7jt6yyolzqQGhhnwuYYogPSCD+jtsks+OgKLVS5qd0p8tcJxgfqSeffarGxSi2ZDXHPf&#10;+Kab13ZW7Qp6+z2q+R229RKJLbcb3cIKulqlUGTgoCOxBAcRu2DkANzCdFa2Lby0uOJlPMAEEcp5&#10;D1FK+8pqUoMHlO1PfD3cu4N97bornfILfDHUSjgtIUkqXfyWlSRUCAQuioSpOOsnAzjQ3tu1aOlD&#10;JO3PA+fMUjLjjzYW4BV4oqy0WrbFOlNSTVtAAsUyxUsjzwxmQ4IReTEB2wVUHgD7BVOISULccPIn&#10;73qRKY3paz71tC7oq7FTXaGrro0aWekjrUlmiIYAqUAxj1qezgEHBPWCdYc4A6RAPOMfOgQtIVwA&#10;5qi2i+XSr8TKnZND/E6LdFBY6V7jW1UlNVUtFJUVLVjRNNGqO4/lxxKFQu3LiAOPLVwtiLdL2OBR&#10;UAOZCcTGf1xUJLhU4psSCAJ2jPeifUtvGbYewr3Gl0bb1mqTTxLDTwNSVitJIV5RTxPzmkR1Z2Vs&#10;M8cfZJY5PS21XN0lKEyRnbEDkeQHflvQ3biWmjKv59qw3c3hKG2dabXsabdW2bpbpmFVV7lqpIV3&#10;CWLLCXgDsYJctLDGnEGQMoZV5Bjp7e+ZNyr8ahC0n/aJ4YOfUYBJ5VSvW6/LAt1FJHU/m6ffOsl2&#10;Ded2p4n7Oa5X680FZakjoLbb7lE8v8niq/YLCQQFmQGIFhwJ48mAGRqNRtrNNi6ptAKVZJHX/dPP&#10;hOevQVUWr767hHGogjEHp09+X611vvKOutl1tLWKw0v+C/P8+/2u8Vb09HFTnnC4J80xNxVMmMoy&#10;klWzjIHJ7YNlKvNUfMA+EpySflOeo962bylSISOHmDt99udZXu6guPjH4vWW1UdZtd9o7XqGqFpL&#10;RZIpaG3UtVGsrTyKHWOoncqyrHyXuIthRrYWl0nTbJbzyVeY5zKsqIO20gDmflmqS5ZN3cpQhSeB&#10;PQYAPM8p5VN2n6WdhSBKytu1TdqOud7dFV0tRLQRU9RwRkREKPKZsB3ZGbywrZXHljMJ3xXqAENJ&#10;AIzkAyJ+Q7HfGd6eGi2xJKzvjpFWi9+D3hvuSw0tv3Xtaloa6hoKW2SVlhmSlmtxilB5PycLKeiJ&#10;GzI7mQlSFUca9jW79DhcS4VAkmFZmeQ/YYFSXNPtHEALTGwkco+81ne//pb2RBb4pvDm/SSU/wB6&#10;9RUpWVXN4KHyozxj5IiFUJd/NdvUGUd+50Fp4ouEqi9bxHIRnv67ACqy40VhQ/oK5554p1N9E8Fw&#10;pJ6S37kknuFFFA1waqjjWnhkdVk8t4wBI6NGSweJiePWORxpxHjB1ZAUyADtBz0nOPY0wdAbTkLk&#10;j5fzV33f9PE/jD/Go5rttGnvVXbYyrfwqWO5R1UUy4qDwUBIZPKeBVwCImXpmB1VWGuLsFo4+IpB&#10;yJBHCZx6g59asLnTUXSFAACR0zI/msC8SvpP3P4U+Fbbv3HJR2+409bEk9nSpikMVPIVUSiQPliH&#10;dcqqkKOy3trd2fiRm7vRaNgwRucZ3iI6c6y11oymLbznD8QOQOnWaqnh14B7s8WL9aYLfabhQWas&#10;Jlm3C9vkko4YwCefJQOeSOKgEcmYAH51b32t2tg0pa1gqH9oIk/x3naoFrpb904lASQDzgwKNvP6&#10;VN87UlsqNRi41VxkSnkigIUUtRI+Io5CW6DA5L44qQVJyDqqY8TWdwFqUeHhznmOcelTndEea4Uj&#10;PFV38QfoT3NtOYPZbvb7/mnd46Vk+3qpZI15TooJKNx7AIOTxbIGNVrPjC3dPC62U99xHI/e1TF+&#10;HnWstr4vpVL239J+9dxXmrpaunp9tUVLAsz3K7SI8A5IWQZidgOQU8WcqvaciOQ1Kd8U2TKApCuM&#10;nkAZ9cjPp60ynRH3FEEcI6n/ABVc3DtrePhVRxWGuuIttBfqaGtnt1qvMc0dWiGRUM6wsQeJaUYY&#10;4yxxyBJF3bXVlqig80mSgkAlJEdYnr6VAeYuLFJQVQFQcGf0/SktsWamku1ppeXkQzzKH4xu3BMj&#10;J8uNHcqPnijYyTg+2p9zw27KnQNu8Z9+fyqDbgvOpa69tvlXdew7Vua3Wez2Cunoau8UU70gq7ZQ&#10;AWaTzITUJFIvNCzSBslgq8WTgijHfB7u5bccW42FcK85PxdOmAP0rqTLSglKFkSOm3p6038U7bQb&#10;mrqaG8Xh9vV0NSlJbWiqZWklg4JUSpWRFHSVFaNm5OQp5Jy4D9bumvLQhRbTxA5PbkOE/fOgu0Ak&#10;caog9f161k1/3bPetnms3LtuhqbPuWqMdBe9nXJ0qGqacyKitG7SRyqAwxDwCHJKjONa60tvIfH4&#10;V74m8lKxgA8+R35zPWqN97zWiHmxC9ik5JH3tVI3DtG2Uabeju9BNt+71UPny1yXGnuqI0Ywyy0S&#10;gPDykOOLtzTgwKsRgXJvbq4SvyyFgY2Kd+iszjoPeq78Mwzw8QIJzmDt2/zNbTV/UFtjdtvNqv8A&#10;LHVUFRLUW3ybhK329RTsVEM1Y6x4gRuzyjDEcc+X7YwA0W5YV5yRBACsZI6hIO56A/OtQq/aeHCo&#10;7z77RPSieCG6K670MFDePJSppp5BT3Gjo3SGqp4GSJRDIVP3PABU9w4XgcEdaY1mwSwsLbmMSCZI&#10;JzkcpOelOWDpcRwr3k5AxHrzrU9x2PYXibUVNm3lZF3BQVcDzUZpZZI3glUqDKkyjgkpRvYg4GcY&#10;wdQbHULqxhy1XwnnznsRzFO3VoxdAodE/t3r5x+MvhPcPBnxEum3pJvv6eHFTTVUcZUS00hPlv30&#10;fYg8SRkEZyDruumXydStU3CR2I6EbiuYX1oq0fLSvUelVSnqhKoIOdWJEVBE86eJPjHeNN16acLN&#10;nGP++vUW+1GTtsE9ZOToppBQyRLPE8ZGUcFWx+4//bocDJogImK6w2DvWv8AF7wwlobbBFat22sU&#10;dtmq4XZIPtoYv5M/pXlG8irIhbJGUx8qNcG1uxToupcbh4m3JUNhknIzjv6HG1dO0+7/ANQtvgEK&#10;TAPp1/alKjxIpaG6TVVzW4S3j/mU1UjL9tUSLmHixBxkrk8sEddZGqpNkpyVSIxPOJz8h86nqfSm&#10;JGalbxYKW9bKmexSWYRVcayS27cqRtTq5MaxJT+XwjpyJCxDHpnJ5jLZF/a3HC4kPcWMAp3jMzMk&#10;45dKhvIBQS3GeR+m1S29Nu3d9jyvXwTbg3TV3P7ZKXY5nakt8IHKqjlmRgZOSFg0MpBZpMKQOtTL&#10;LyvP4WzwoCZHmRKjsIHLOxHvUa58zy8yVE/27DrTC6bfk8VLjsnZG29y2/w4t38O868WCmM6XSja&#10;CVxNCZHBEfH3EcjIQqn3CglWmkWAevXmy6qYB/tJOQSBG/USPnQcf4lSGELCBzHMdayTefgfcVqZ&#10;7/sezVFdsy53aK22KJq/7utkWRHELvxUYUupIJ69aqScs2t3p2stFIafUEupTKsQnB+/lWeu7BR+&#10;NtMoJgZk52+dZrcKO5bZu9Zab3ST2640zmKalnh8l0b3ORge+c57yDnJGNbO2ebcSFoUCDzFZK6Y&#10;WFEEQRSqxrImPUQfkD3/AH1Yg1Ur4jTaoo2KAY/76KvIVyqIrNjVt/lJpqaVlRRJJUeUxjjjLcfM&#10;ZgPSgOct7AKT8HUG4dYbw4uCdtv032/UVYMh4mW0Ej6R61RbjaZrcxLFZY8njNG3KNxnog/g+4/Y&#10;jUZTSkjijFTW3kOHhnIplgnIH+umop/akniJ7HR/bQkUYUKVhVVhlDxLIzKArliChz7gD3z7d/27&#10;17hNeKgDFHgqZ6JKiOCaWGOoTyp0jkKiZOSvwcDpl5KpwesqD8aIoSYJG23b0rwWRgGj00tTSxNV&#10;QO9OkMinzosrwk7KnI9m9JI+fSSD1pD0POhgzKQSat9NRbism4JtvXSzVxu9MGie0yUReqRz6wCn&#10;Hlyyynv8gdaJq4YLXmpUOE7GcHpk/fKo71u4XOHhPF0j7NaBd/DS2bd8L7glyvscW84Vhva0FZRi&#10;gDUjDyWWKSoiWWpPIgBITxVhKzgCIvrMNak69dpU2mWj8Mgzn0BMe/aK0H4FDTJSo/EM9Mepyfau&#10;ovp/2zs/Z2yNnpX+U1bWQNcqiluVO/n10kcSzPUIjqJEjjGVjkiyh4g/rK455q99dvPPLk8KTAjY&#10;CSMxgk8+ftWvsbdhpptA3Oc9etbFfqi5U9W1HTU9zpLXAyGjlolE0jHj5jqQ+eWQr+gLzKsApB9s&#10;gXA4Rx59f1q7KSBiqPdrcBekkXyZKirZYZY0qGmDFFC4VTk4xjIH+b3yQSbNl9Jbg8qjLbz6042t&#10;WwVdS8lvtlRBVRxsTVIxC8RybLD/ADNkOcg5Oe/bOkfXwgQrekQBExV827faqS3UsiLHRxSDn5wx&#10;6SfVy6PR4sMj4z+dRFr4sGnU4FUvxV8E7J4n2aruVTDVzVTVBmoBR06rX0UkiqpglZSytFIy8uRy&#10;sYZcAHObTTddu9Jd/pGUmOIGSDHMdCM+tQb3TGL9Eu4PKNx69RXG++fp739s418Vz21V1VHSlC9f&#10;QwtLBIrjqRAPXx6PRXIIwcZB12ex8R6dfJSUOBJPI4IPQ8sdedc6uNGvLWeJEjqNv5rI6zaU8JkR&#10;z5M8eOUMqsjjIyMgjIJHfY1oUOtvCUGfcftVZ5bjf5xHrNRElrqoiQYJMj8KTpSmhBmkGSSIjkpX&#10;9iMaAilAFHSoGg50BTFORMpHZ/bS0JBofNUkZIxpRQEE0IkUD3/016l4KSe5QRE5lTI+OQGDnSHE&#10;0nlnYVqvgF4PTeL1/pqevorrT2K6pXUFFf6JedLSXCGGOUNUYBJRVcenK8i6erAbWV1zW0aSyVpI&#10;K0wSkmDwkxjv+wNaDS9JN6sBYISZEjOR1rp3bH0YeHuwb+lz3JLX7toonaneluDxrSLJJhYncRqG&#10;ccmAPFuKN3yYZ1zC78b312gt2qQgnMjeBmOn71ubbw3a2yuJ08XY/wAVrG/t40d7j27bqqx3eotq&#10;TUBo4KdHpDLLNC4gKjzF8sIkXmIWABKJ6WyusNaIdlbgUJgzMHAifntjO9aN1SISIxiPl+1TO2Xn&#10;ve5aZ6ar/jeyXooqm33W4A+ZcJ5QwBZFKGMKiIeTgB+ZIUewbdU20ghZhySCOQA/kz8op1PEpWMp&#10;gQeZrnfxb+quz3Xd0Fq2nbn3JNWqKWbzi9uFJPyKRQwKAVdh6cuwKke3vkdH0rw68LQvXSg2BkbK&#10;kRJJispfaq35waZTxE4O4g9utW7bLPfNvUdTUbbrHvCq7rTW+o+5nAV3jfMsRCtxZfSjAjk2em71&#10;SXJ8q4Lbbg4TiSCnB9cgd+dWTPxIClJz9aRas274sbLt8im9W+gvGFu1NGyx1VK6uV4sJEPFVaE+&#10;uPtxlQysGGiQ5caPdlQKVLT+U5g47HO+xxzIOK8Us37GxCTv136kf81B7y+n/adbRWq47cgvdoo4&#10;FjlkqvulqqWWQlvJkpajIYSKyEsRgdDiAe9XzPi+74VMXjaVE8jIgdCOke9VDmhW/GHGFKEe/wAj&#10;Stz2/wCF22LfQ1W+Llu2aatk+5iiuFwmrjXTdrJVGmwQyfqUv7AnHeOmGb3VrvjRpjKE8iUjhKQc&#10;xM79BUhy2smIN4tXWCefpVB3fe9v3ez1mzbTcqjeM1zkeWKWavNjpLesQBpYkaeNhVuGchf0u5AX&#10;BBGNBZsXdmv8bcI8qBBxxlUzxGEn4f233qruHWrhP4ZpXHO2eEACIHei+JWyq+4ztPc9m0NBQbaF&#10;OlQ22L3SClakjqGNaYaQQxyzMVY5PMFDE+OsDTtlqDaf6bdxxKcmOJJnij4ZJJAA+tLcWqlKlbUB&#10;MTBG05xWibc8S6em2DfaTb20d7U1noaCWKwfe2F5IUbM0dFHD6md5BJidnIIJRsgcfVnHNOWu8bc&#10;fdQpRV8fxAGMTOAI5D/NW6LpKbdSWm1gAY+E+w69647uluq4xSV9dLJX1VyElTPLKkiyLUiV1ljl&#10;LqAZQQGYLyA5qCc5A6uw+2AW2hASYG0RAiMnHT0rCuMrwpzdQk+vP3rU/B/eG4rlU2ja9Va6qbaF&#10;HTPMf4ZJUUIoJgr8bq7glGkVnTlkcGAXC8iW1ktVtmEpXdpWPMJjMHi/9eueXvmK0Fk88opZUPhA&#10;9IP+77x2rZdx7d3Yu37rR76srbwtV8qzbxfNjzLQ10czlIyop/TGYpIoQ79OjOgTK5Lax7L9ql5L&#10;lovgUkTwuZBG/wCbqCcDEb1eOtvFtSLhPElWJTAPy/U1j3iJ4O1XhhuvZ9RsnxAqWr54Uq3kq50o&#10;57RDDJF5dVUSRMyCMeav6ssojOOShTrUWGsI1K3dVdsDhkgRKgqQRwpBgzjbqeRqjuLJdq42lhzO&#10;/SAOtbNQ3Ld9fsxrXvtRu+6VlS15jqdq1NNUCdI/JELrHFhagRkO/E+WMw45EsBrE3AtEP8AmWJ8&#10;tIHDC5ETMiT+UnA571oGy8prhuRxKJmUxyiMbHvtV98W5tv1lJZ7xfbPUXinnMdBU1LmoAhVCZYW&#10;qqQr/PCSA+llLB2GQ3Y1ndPXceattp0AgEjbPJXCo7SOfMCrW7S0UpcUiZ37RtI5/tUfsnZe4fDm&#10;73ja1OtJQ7Onq56yG+Uk1M1W1WZI8qKZ4TGuVBRjwYZxxZfSBZX15b3KUXCiS6ABwmeEp/8AtOeo&#10;+vOoTDTtuVNJgIyZETPpH2ab0dzFX48V9PfrhQ3MbXJjpJntEZLStDGA0lRAjGORWqGP2oC4bLZL&#10;ZCvLaLOlBVqkjzN/iPWcA7jGVZ6USVhd4Q6QeHbAP1G1ZP44/UrdLbTvarWamdWDQhdzWsSNcMqA&#10;x4ll+3ZGkHRXkxjjb0jAOi0fw2yv/wCQ/iM/Cfy9N/zT1nGRmqy/1Raf6bfPqN/4rYrNX111s9Ju&#10;+ntNOl/2zQy1NFQW+thWBpo1RH9KylQco2HXjy5HjnrWeUhLTqrbj+FZEkzMT6TnpmrFClLQl2Mp&#10;GBUPZYbPYbNt+3WJNtQXTclBBUTrWyPPSyQAgySGFZ8mWQerGSxILMGA5B11Lt04tT/EQgkYwqeQ&#10;mNh/xQJShtCUNQCrrt1OOpqxTVO4n8R4JTc567b0gmtUG3LfZI5aSklkEYkaoqIpG9K4xzkj7DnC&#10;sM5gqZt02nCEgOYUVFUEgbBKSBk9AdxJp4OO+bxT8BwEgfqZ/X0o20bBcBeoqJ6igprlaaWKnqfO&#10;kMVXTImTCkNIrnEJDlPNbD4JK9YXTNyqG1LSCQST2k7kqxmRsMU+0klXCTEfttiq/u/wbvFtvlXe&#10;9r26nutRIqxy7dq5hS0MKmWJppKbg0aSSySQISkmASOXLJ6s7PU23mQxdqKY/uA4lGAQAd4AmMVG&#10;dtHEOeYyJPTYAYyO5in/APhWR9l1NIs9ffLbd/uYKvb+5AHu85liAePzwVKMhUyx+dMFwAO1bthN&#10;0gXaVlIQpMQpP5BHMjuN+EE8+VGGf6JRkhUyD+bPKfrmpXYUIvnhnbP8PTV1ZbaCSKwt/EQ6TtAk&#10;SROWDMFhkV1fnGT+qMMhAYAwb0lu6Wp4AKPxYyASZweY2g9N6kMcKmQEZAxnf7FWHZcFBsKOKioq&#10;OjhkSRjNUU1TNJE6FY/NBj5Oru2B0nHGR7spJgv3K7hcrP6ftTraAzhI+tPr5taC90X8Yudt/wAV&#10;ywUc9PT09VElX5sMhVpIghZVkyQpCOueWOJX20LD7rSuBC+EEj2I27j2o3G0r+JQmlLjQ1e57tcP&#10;vmmjt1unAo6mmr5aeoWaEfzA0ccxKRsXPFSo8wYLHpdTE3DTaUxkqmZEj2np1600UKXtsOhqPg8N&#10;Ibjuq63ZayteK7zGrqaZ0yUJjWOVJDGVKrwAUDtjj1MSBiaL4hpKUj8uB85502WJUSTvWS1Ox5d3&#10;NR2Hctl3FaHtUkpt11e8wsgjST0zMqqSwKyAiN0P62JwG7vW7oW/E6wpKuLccJnPLfHqKrVs+aQh&#10;aSI2M1O7et9BbbzLt+9Q2Y/wyght8dVRXV6Faqmcn7URU4k4MchlKcUPMBizAnTDqnFp89snJJOJ&#10;g88x8j+9OoSlCihcSI5xPStgtNfNTQ3FmssMq0lQ0ktHCioI245VxjCuThVZsn1cscRjVGsBREne&#10;p6DAMcqz3wrrLhT+I28obhDR2qpqp/OpGloxIapRjkDIV4vxyxEY7AkDA4BGrS88tLDRTKo3H+P3&#10;qA0kqdXxCJ2qQ2nQiHYdV4deG93hod52Wm4pd6qyNCkPlOoSWYvGTJKwHD8M03P4ABqcUu4Td3aJ&#10;aUZgKHPkOw6dqEI4Gy1bq+IDcg1zfbvCree2vEmg3FuK92i73GSqkNdXXKD+Lx00zR8mZEcrFMyO&#10;PK/lsCjgADHtr16nYuWi2WEEYxHwyAYzEkYzneqRNlctuhxxQPUxPyBxUlvXYu6vFzf1DXVW6aKm&#10;NDwSgulHb5KdKedahUBWnhZ+L8h5pl5MSXQHiQVDVnfWVhbrQhqZ5EziOZIyOUR86O4t37p1JUuA&#10;OY9enIinVloL94P7hvdRt21XPxvt9fS0tJeYbmGSaguAqOVN8yB2KplFGXRWQ+jkuRfdY1dlCXVJ&#10;tyknhjmmM9MdZwT6ULaXLBaltguggTPI8vWeUbVHbwuvjZ4tbIut4qZbRtHbM9IWFmpWaKa4KpdW&#10;hbAaX18HVg7RA8GBx3pLdGh6S+lkS44Dv/tP0GBkRmnHDf3jZcMIT05ntzrVq36fdheHu7L5f7rd&#10;6zaVNVUEEdrp7PRQ0lLWVCgGVoKZxIah43TlgqEKyISeixoFa1c3jCWEoC4JJJJJA5ScAAzHqDU8&#10;aeyw4XZ4ZGAI+zWueFFZc/vNwbXe91dyuVJwuFDcrizUaVdsqQU5SqoKSSx1CTrxBVW9BBI1R3Tb&#10;bqE3CEwDgiZ+IfsRB7ZqxYUpEtEyd56g/vNVLbXgPPuysvNXuGWhsZa6S1cdXU8qiseNZOFQYZ3Z&#10;UCFTw5gsEzxIOORsE3XBwJbzAA6Cd9hn17VHLJXJPXf9a0CCw+FNHS01mq93UtfTUdE1MYZL1S+d&#10;OyDMsjyIQ/mAZOI+JUE9djDKmneIucB6iAY+X806kpEI4h6VTN0fW14PbFjrKe11dPuWvojwpqTb&#10;ltMiy9clHnnEXH1ty/UAxbGTnVxaeH9QugCG+EdVY+m/0quf1SztzlcnoM/XaqbVf/UW2TT3mBE2&#10;vuOtt0sQerrJI6aKZZO8J5ZYGRU5MAeQHqJ46t2vCl/wHjUkEcpMfQVXr16zkQCR1xW0+HX1Z+Ef&#10;ixW2i1UV8pGvN4naKms12oilQ8gK+h1ZXRSSRwyfVxJGMaqH9Gv7MqcW3hOZBxB3zvVm1qFq+Alt&#10;YJPL7/mtWvFNSzQ4o3eFnkDs1PgYY9chjrrrAwe1HwNVC2W1AFNS0lWQRVD234QWzwk2xPa9qvXT&#10;qjSSwV1ynaukgklky3FHGSrFiSuRlsE5x0zeLcfXxqAz7bYFEwlDaOFJqseNiW691tBBS0Vx3Tdb&#10;bwaSwWmeanqG9SmN/PQcYuIVmETFRIPfoYPrcuAzMA8zBHy79tqR7hUACCqOQx7z+1ZL9QNPuzwr&#10;8M3u1kNms1vpYUe52C4bfo3S5o0wgWEwryXiI24+5LBFwUwSbbRWra6vEsvhRJmCFRw859e/KoV8&#10;t5m3U43AjcRv+1cGVdfBeblVXAR0sUtZIZWjt9IlPTqT7KkaelEAwAB0ANdqt08CQgEmOuT7965+&#10;6riUVxvXSGxvDDce1vC20bnt/i1afDv/ABDSS1atUVn2izwRuF4ipXLZXkvKOMcgzAEEjIyWoarb&#10;XN0bZy1U55ZiQJg//X9zVza2LzLAfQ8Eceekj1p9tHwX2VbKqKo3H4x7VrILVIKuaz2W6zSSZEZe&#10;Qoz45PjiAYVMnJvSAfauvtSuS0RZWSgo4lQED5cuxxUq2tGkrCn7gQMwDP37VZfEXxitr7uqKGy2&#10;r/ElH5E0FVd5C8/mtLMjFIJWkRHiVI0LF0YO/EcW4MTXaVoF67bhTvwHimNoidxkzJxEYqXeaqwh&#10;zhTBH88hmjbT3BtO6JQ0m5LLb7BZqC8w1Fvp1rpKiqE0qupfiEKwwr2x8oAI3l+pgOntQ0y/tgVt&#10;rK3FpIVjED9/XlTVreWzo4VJCUpIjrNSkWy7Nvvb091SrSzVF7aeK63m2RLFU3anp53RnIUFZPNK&#10;8mzxbkU5EgnNI5ePWLwZcTxJRBAVsniz9NukDFWSWW30FaDBVMkcwPveqJYdu2W37PvVFue30VFH&#10;IjRwSVdFI12JbmqLSQrIkfn+lS/6uPq9lGdbG5uHnHGVWquInkDjHU5xyHpVCw2kJd8wRGxO/sKu&#10;nhjeqbY9c1rvjVVPaLlAOFSeDU9HOSoYM3eA4ULnBBKgkYB1VeItNK+F1hPxDf0G0dY9qnaTdj4m&#10;3Dg7etahb65KK+U6pQT1MFYFpY6xY8v+rCM7r/1Aeo8QB7n31zwIglWxFakGayn6nvBS37v2zf8A&#10;xFpbvWpf7PbY4ms1Rj7UxpKgIjJX+WODsxXl6mbIxkjXRPDOtLt3W7FSAUqVvzrMavYJeSq5So8S&#10;RtyrhO4UDUEqzLw8qT1FUOeBPx33/TP/AKa6oresDAIkV6ObIGmqbIp1HKOI/OkJowKWjlB6z/tr&#10;wpYpbnk9EY0tNqFSdg3HdNq3eK52O5VVquMYKrU0snFipIJVh7MpIBKsCOvbPeoV5Z29+0WblAUn&#10;oevUHlUu2uXbVXmNKg10NsbfNi8VrPQW8r/DfEGkpDG9OYeEF2CHLNTsuQspUcjGQD6W48s4HF9Y&#10;0S50dxTzQKrYmZmSjsQYJE8x2mui2GotX6UtnDoG3I048KqSqi8RaeT7kUthkaXz6Crpo5oqnn06&#10;lSMRqBHCAwDZyzHtmbRKvW/wvlqEuH+4GI6ZzM578qJDSku8QPwdOvL6Vt1fQRbXudx3JbNzXy10&#10;clHJPWJaYaXMMRVGj8pRBmSQMnFSxkZgzceKjkIjV0XEJaLaVEf7ie++dsycipLjXAouBZHpH3P6&#10;1k988OJJdz2e30lRQXCaipI6q83e9zJHVyUkkrSmKqjdXjaUDjE83mGT+b+niMnVW+qAsLU4CmSQ&#10;kCY4gIkHeOcRy3qkNmpLiQjMDJO8TO3Xqd+1Sfh9XU/i14pbRv8AW1V1ptrWJkqaSCOGWjtFmrFU&#10;P9vBLwQSDzGEaM79FJFEZVl0zcJ/060cbABcXzMFaknmRPTJjrM4qQ1/8l5DhJ4E7bgD72/Skvqw&#10;8KrBYttbi3vaKI2q6XS6JFWwVdXFUxyxzsWdokkHOGdJUQHyWbCE/BbE7w1q7146mzWfhQMR26kb&#10;jpPOoWr2TbCFPJGSc8/l3rAtq/wBPDvcVVd6uJLu09HRUCzPMJKdJJf5tVFFGMTmNUIZMnpx0Mgn&#10;fv3l0i6aQyPggk7Z6JJP5Znesk3ZW7lutTmFGAD05k1D32nitc9EKO/0G4qashNRHNb2cPTjmy+X&#10;UQuA0MmADxOQQcgnV3aXpuEnjbKCDGf1EYI+4qguLEsEcKwoHMifqOtRdXcrlLT/AGjXWtShPD/h&#10;lqGMahOfAKM+kDzZelwP5jZznXl2Fu48HigcQ/x/j6UTV8+20WJwf0qA3DUxQW8xkjMmFC/gZ1Md&#10;WEpg1FtUKU7IqrQ0MrlFCEvI3FEHuSfYD99VscKeI7VecQUYFbz9Nn00UfjlRX1bnWXazTwxxvb6&#10;iligeKRvNCyKY2fzJDhvdQFUqeRz1rDa54gXpTjaWkhU7gzPbkQP1PKtNpulC9QpSyUxttHvUpu3&#10;6P0ti3aism7bdU323NVTJbLlVRQ1NdApQxRwwJl45whJdJMBiyBCcnTFt4pCoXcNFKcZAJAPOScR&#10;0jIzNOu6JiG1gnoefSOdUbd3017j2tsej3UlVBXW1ro9mr8009G1oq14ZjqzOqiHuVAGPpJJ76Or&#10;a2163uHjb7KjiGQeIdU8Mz6VXu6Y8y2HNxMHEQe81bvDXZ1Bs3au4b1brzaabe9qtdTVl5nM9TEe&#10;DwslOsc3kvC6yo4lZWkDcQqFcvqmv71x99tktq8pSgJGBnPxE5BwRw7RzmrW3tkMtKUFjzAPXtjM&#10;RzBOenWug/De17Z+mzbVTvLfAtq7gmgmWUW2areouC1DD/hV87p5PMp+ZdnwCZs4AOcjePP68+LO&#10;ynyxyISAOGc42GYgb43q7t22tNbNxcRxdpk9vXG9VLZn1rQbi348+/tsWm2Wen+6itl8SinauoUR&#10;GL0qth/MaYSIrp6Ey4OArd2V54Zct7QJsHFFWCUyIOd+URyqGxq6HH5uUADMKjIx9e/KtR+qnxep&#10;dm+F9gvtkuG3quqv9u8m3T1NtlnqalecRkalfki00JpyyyD2OVEYySwpPD+nrvbhy2uEq+A/FBgc&#10;9+qgdvrVjqdym3ZS6giVDHX29t6xH6b/AKiq7eO9Z9q7ghonnv1bE9trC8lNTUtUshdI2EILLFkA&#10;AKDjCgDV5rvh9u3aFzbYCB8Q3MbSDjNQNP1RTi/JeyScHb2rqC6Xulp5bjuBbr/CW2zNW0tz+1pz&#10;KkM8SQmdmKIGaBEKcpVUHLKDgjvnKbd5C0s+XxeZESY9AP8A2PQ961SnUGVFUcMg+o3+VO7HuJ7X&#10;Zqu5WytulfTSRQC3Wqmt3cVSZCI44ycZM7uS/pITI9aYbSlpZ+BYAImTM/pjHKN6DzEj4gokHt97&#10;093NLT1dZD5Mpnp6lXieSnXBaRBllaMACN0KlVzx9h0etS7bIlVIuDBFUe61T2yip4Km5VdtqyyN&#10;59tqCJYWDAghmTtW48W9I5BiPbVm0pJzAO9RVkjBMVMWrf8Adv4u89PUS1MzP+nJdTGrglVx8AEd&#10;+/uM6hutICdgKcS4pSpGamfErw9214wWqai3VbBI8E61KVdvkenqo5ShTl5uSCuMgA5AD4xkA6HT&#10;tYutNd8y3VGM9CPvnS3VgzeN8Dwn9axmp+iTatxngW17lvyRRuomgkigkaSMPxlJlCgRtknHWAVO&#10;QeyNevxzdpSUltJPXI+lUQ8NW4WClRFIR/Q7Y6iuoYX3ReRxhBquUVPI0/WP5KFAQfUrEeoYVgO2&#10;BCJ8e3CUniZSTyye0+v3ymkV4ZYUoQsisIvv0ib4pqypigo7TcIoZ4qc1aTtTBmdOTNhl9Kpnts4&#10;98csdapjxxpTyQpYKSeUSfTFUrnh27TPDBigovok8Sa2KpmntdPa44GK8p6oyLMMA84vLVi69kfn&#10;IIAOpR8XaVAKFFU5wP1mmf8At6+BIUAI77/Kavdi/wDp7XKSzNJd952+33pmCx0K0/mwDPLA84up&#10;ZyOBIVfTyIJzqluPHDDSv6bJKepME+2ans+G1lP9RwA+lXOL/wCn1tijlpJJ7teax4pVNVTzLHBD&#10;Mojw4BUExDzPUCS3Xp7Pesy9/wBQLtQUlDKU9DJJHfoccqt0eF2BBUsn5AfzW87Y8J9oWLbVrtdD&#10;tmwItHT/AG9O1fRI0igoVeQScGfzCOR5kk5bv09axDutX9y6p5b6vizgkD5Tt2rRt6fbNoCEtjHY&#10;VI0uxdv7ArrpdLLbKa0tXxB7jLSQCM1PAB1ZyuFQk5wT6D+FOdQLq7ubtCW3llQG059u1PNstMkl&#10;tIE7xz9qcQ7sEV7pqZ6cxNSrGa6CWKNxDExPGaoIdgsWVIDeoZDZxjJjotjwccyOu09h3p0uAiKZ&#10;1stmgWz0lppoaCmt7vTUcML8oI1PIxllx2UVpCASRiYjBVciSlazxKUTJ3P36fSmiEpUB0rPbnuN&#10;tubqrpYaO6isqnpJfItFMlXJFFw8rnywIgF8svxQqzgjiDnInt6eXkJJWkROVEiefLJ3joOdRl3H&#10;lqPCk8sAbcvlzil6+t2ru7cFBXbk2ptjdLVhoaa2XmrijZ7hQujlJI0kLM0yydGkQc41J7YjiHW1&#10;Xtk0Wrd5aAJJTJgGcgxygzxEwelKRbvLDrjYMxBjJHvznlyrHbddqPYf1Q2y3eH+6q97NcaCWlqr&#10;fTJPeljrH81WiNK3FY3TisgEhAjWFixxgHa8Cr3w+q4v2gHEkQrCOJIjM5mdupJxms4Vi31NLdss&#10;8JBHMwZ2itRuOzW3/wCFW56LdV7t1neXcVRW1NVaLZPFT8EkWSThHKBLIrmNqhgiIHdWPFh2cqi+&#10;RY6m09boKyEgQoiZIjJGBEwN4GMGrhdsbq1W28rhlRMgY37574pj4JXrZO/ram19k091uNj23B5o&#10;qrpGomqHlaR3EUPLkQ7KJFYAImSo9ydP66xe2zwvL0pStwxCZgRAyY5bGc86CwUw435NuSQjrudz&#10;t/GKq113j4QbugmvO4mpqfciTLDdqqtiu1PVwSAuscUxVCig8eHBQACGC5xnWitVa/ZBLVmAUkSn&#10;8hB5yNjtVe+nS7qVv4UMH8wjt0FH2VZtu7Rbbm5LdXQXCmqZAJa2vt0o86Mz/wAuWiLHnE/FvLLM&#10;CCE5Zyde1jVby+Su0dRwEckntkK/3dd+0UFjY29rwvtniB5kb5/t6e9KXLaVTumXc5su7qqGO5l6&#10;uioIJ46kU8vmmRpKfz1/lAsUUorLwKMwGSoFOm+bt/JDrQJTgmIkdDG+OfPAqxXbqc4+BZ+L3z26&#10;cvlirJtLa289s7MuFh3D4mV8m4b9c45qPdFGlYHpeSvLLwkZQFkcrLklgHLqD2QDHvL61uLhNwxb&#10;jgQDKTGdonmfban2Ld5pstuukknfOMVY99+A9h3PuG37oqLfTXqpipBTNBdbaJqWtXt5DM0C+Ysh&#10;4llcccPI59QyumrDXLlhlTCVcIJmQTIOwABxHbnTj2mNOqSsgEgRtv8AKpKHwu2lRbQh2/Btya4A&#10;zUyJaq251NTT0URkVvOgaWZikEeOSqmW7PWSeLKtRuVPecpcGDmBJ7GBkkczinEWrSGwhKZBO0yB&#10;3/xNV/Yn0tbX2TvyTcNtmutkiNNJAbdSV83AeY2AUJcGTiM4i5EZx76kXev3V3a/hnUg94HL+etM&#10;M6WzbveagkYiJPP9ad2zw3vtFuLcdx3lc9sbps9wLWiWmu1gjpKuipYpXEEUcyDynj4OjEHAJkK8&#10;lZRpp67YFu23aBaFJhUhRIKiBJIOZn5R0rzTDinFl0pUDiCnMDlI3p1a9qw7cr9uU9rSpsFNRVct&#10;JHt6OojFNJDiSKOVSELTRlwjAkDLEFgMA6jqUq48xT8KUqDxHed4ntTyUBBSE4AxHtHypZYHqKah&#10;ttCympadpxR3CmljqKeBFLS+WvZkcEkKGOCBnsryLHAkKkzBESCI7ex+4qQJICRv0pGhjp7TYdy3&#10;22ysaOMl/Os6t94s6Qoki+Vw/lsp/lmnbkqluZIVuIV0KdU0yR8RxB2gkxnmOc496aGErcB+W/r6&#10;9qpvhNQpDtetvd9NIdt3dzJcrLeKeBaYFato5KqOCAMBTyEKeTDAkV36U51bao5LyGWSeJAEEEk7&#10;A8JJ5jbHKBUK1ygrc2VyOBucwOR596gdueBty2DvW53SPd+zoX8prrEi2hJntzhQaf7bzJMDsdyD&#10;1ngW9XuLO41du5t0thpY2E8W4/unH05VGbslNPFXGnrtt6ZrVaKht9LY7bHSUXlTJ5VKEhozEKcR&#10;SgTgCPLKqkKcpjir8h86zfG6XFEqx/NW8AJHCKbWTw5sVLXrLTxU9BHQSTmdDkxSSg8g7dscYf0k&#10;AD9J+W0bl8+pISokzFAhlsHiSIircJqx6eoMdYsMk8friXzEMJKHlIpwQJMAKFI77YN7DTHGgo4V&#10;CacIUFE1VN90O0DFt3c16vVPRT2u4+bb77AY0qqdGU+bCzjLLHxVo3jdG4jJyhzqfbLuglbDaZSo&#10;QRy7Ecp5jnTDyWfhcWcjY/se3/NW2K8WWuWjqqK4JVQ1Y8yN1qyySDCBSFLHmAHC5U8cH4ODqrFu&#10;42Skggz0qYXEEYNepbXDJSz1dHFCYKmYyVlQWMbORIiMWCn2CxKBn4jA9Oe23FAKAJ/Lj9aVKRuO&#10;dU650EW4L3tq5vM8W6rbV1UDVDr5kMyK4DRThZFRmceUys3I4UDOei4l1RQ6zuhUdJnlB3Ec6bcA&#10;JSsH4vvHvU9bKipW/wBK9XaqWD76SN+McEgqqWMLkRhoI/L8vk2EEmSwdixXJGhUwEtnOR6R+sz1&#10;+lKCSZUN/n9MUz2Zc7XuGz0u4KWte9vMkNU1Q4KLTygkZNOqh4hnIOVAIyRkY155t1lZaUiI/wCd&#10;/wBKVKwocQM/fTlUhbrfbahrndrXRyBbzMz1HlO3CqmYRxswRwrAosMajoADPH3bLay6vhbWcJwO&#10;wmf1NKAkSpO53qx2DaMNZCsFXK1Q0ZUNTvGAVKqMcipDEL7fHRAIx2ZiOHhwKTPOpum2ra4mWso5&#10;ohNS8Y2mHIhFBHEDHeM8ege/bPxouGQQaTE1l3iN4H7d3TabzVWqiWi3DVfbyR18czLJDLTl2heE&#10;nPlMrOxwpUNkhuicW9lqLlutCXTKBOOx39ZqG9aNupUUj4j9+1J+G9PedrbTioL9DRwVNLTt95FR&#10;zOIZJsk+YqEqWVkw7nOMvjJHQj3ymnXipmSCcTv9PuKctkrbb4XN+dRe1brSPcbdRRUlb/D6+Oao&#10;t9FJdJJ1g8t2Q8+R8tWID4XDEA4PHA15bailXFGInYf80zKSuI3pw19q7W17hutNdbLSVVVKsS0d&#10;tmWvpiX5RxSNyKuixNjkhYh0kfGOQABgOBJQQSBG4j/B/wAUz5kKUFY9s1eaGjh3fSm0T2udrXRS&#10;CSCopcrGGjZgyrIoIZCykPg59XfydMqKmOeT9KlJT5o2NRdrpqax0kdqbZ1RcLZUU32Nw+znjuMy&#10;wSJhoUdlSVwpYkv7ZBYMTgaOS6sqCs7jl7xt7e1GUISIUKQvNnkMu3tnWyT+BWC0EVtJIJ5Ia+WQ&#10;q0flKIDHHJ6Tydp/U2V6YjIkIf4ErcVlSsRiI++lMFEkIQYAzvmaht8eF9v2jtm+bf29LQWaqvEE&#10;0cFZuW8qayrcFQ7k1Ho8sHmeQwfVzU8mc6Vq6W++l94FSUkTAxHtz236dIoVtJabUhswT1Ofr+1Y&#10;TXeNF0+nTdV3ttfb9r198r7RxW6We8VV3mhckmMtJUSEI5b1lY+K4YE5KhTs2tI/1hsKaWoBKshS&#10;UpB9gM+pzVAvUPwCihYBMbgk/rWX7y+rPee5r1RXOhuE+16iC1y2mUWSqdvuoZJvPfzXlySTIc4G&#10;AvsuBjGqsPDVraMll3+pniEiIMRy+zzqguNXddXxt/DiD3zNZTddxy3ynooLjPcLpT0MH2tJDW1b&#10;ypTxFy5jQMTxUuzMQPk59+9adq0t2lEoQBxZMDc7ZqmduXHIClHGPQdKjG+2MbRw2ulT/wAzIGb/&#10;AFxqfKQIAqvUpRO9KI1Q6cTIyIP8q+kf7aaUsE0qEBO1Galz7sAfx86SaOlbXcKiwXOjuVvrZKW4&#10;Uc6VFPURfqilRgysP3BAOmnG0PoLTglJwfSlQ4ppQWg5FdM+D311bu2/uSO7758i97fiLx1zW63U&#10;8NSrSceFSSMcuBB9C8eXtrD3nhW3Q0VWkhXckitTaa84twIuIIPTFfQO/VlRuKzxmjMdRTSASpKA&#10;yLKjxq8bof1Z4NywcEf11ztaJni5VtCYO9VjdtBd9u2s0dsrKq53R5YZEkmLzQU68+LOyJxCnOBg&#10;EekE9gapXQnjialJ/LI3rFbXd7/umsFduKGo2tuOCveroIaep4xRzwxIx+4SbiC7ROD6hwVCxzqz&#10;Pl2yiGzxAjJgzBxiKiEl3KxBBxz+YrlTx/8ACCu2Tve93ncc9r2ul2usctstcEdZULUJKqNUSU7k&#10;HnHAXAZnYF2yqL7Y6ho+pt3DCG2gpfCkSTA7Ce6vpzrG39kW3FKWQniOOfy/zV031bfDHZ2xLPab&#10;/ufeHiTd46KZtpQ0FKbPT2ekdmJLx1EbZLVPPkoLH0AAgd6j2lxe3l0txhpDaSQFmeLiI6QenPA/&#10;SpD7VuwylDi1LMHhj4YHes829YamqigWYBZH4hPM4xpy/vgKSfbsd4Hudbs8LaStWw++VZEKUpzh&#10;RW813hpQbItFord43AbeqYITNe6JqWAGn4pEKelEUErzfcy5bmSmc5cgA6xbWvPOOuMWjfmJmEmT&#10;J6nIAgchvWpXpiEtodfXw/7h+3r1qneGd420N2Wyu3LFMbBGzrchFSfcMiFH4J5bD+coJT2zjPyQ&#10;dX2r/ijZOJtB/UgRmOck9v2ql0/yvxCA6fgz/imd7ve7rPW7d27bLatipaGumS22uEutUjcxIj1A&#10;aQl5HUo55EIBjAx3rMC1s3Qp+4UFKUBJPL0xj2z71oPNfQUttggDI6+9a5V7nuV421Y7I+24btTV&#10;9B/EaS6JcWp1WqkUATYdQIn8yYqY2IVyoAJGsfbttWtw4+w9wcJgiJJT++24q8dUp1sNONcQImZi&#10;D9/OibM2net4XKl2fELvWxwUkL327TrFFHCH6PloZG4K6pjzQGOMdENnVzc6uBbquBHEcASTIHTH&#10;LnUBrTyXQ0ZgZPY8/nWyUvh+dt3qnniuNHRUYjEX8GoJI1p3UBVE0iugkMvQQMHweI6ySNYLjLgI&#10;OT1nI9OVacI4TA2pPxg3hT2jYF7rrtQ26u2xRww1NRb7tbjWxMhqY0SaqhU8mQFVB4gMG4kEDJFl&#10;prCzcoDRIUTggwfYnnUG8WPKUVxA3kTXzou1spLxTyJR0tRFRuzGmWsRVn4EnHMISqn36BOOuyc6&#10;7uypzhHm7842ntXN1tpJJRtyrN5Y3oaloJRhkONPRFRFJpeObrGhIoRS8b8W+Mfvr1LEU4RyR7jH&#10;7a9QGlFbAz8nS7UNKxTTU80M8EstPUxOssM8DFZIpAchkI7Ug4II024hDyC24AUnBnpRoUptYWkw&#10;Qa672duSLxZ8N4tzNR0tPuiGaSjuNLSRAQytGyyI4j54UOjKeJ9yrgD2x8/arYHRNRLKCeBUKE8p&#10;3E9j+3eupWl0NQtfOV+cYMfr986s/hbeYamxVP8AGHpP4dwECTu0lPMk4GBMEkkceYvoRSf0phcg&#10;AAhcu/1BwAz03HpIA7+/KnmspM7VCb62luiRaKn2nHT01Zc6ioN1rJVhEdSkqqJJV5K0crOCQzIF&#10;PFcDpgRY2F/bIcKr6YSBwgSTIOB2A7896j3Fs7EMDJ3npWj7Q2rU23a0G0K9xfbVbGpYKYS237Ph&#10;QKEl/lhySZO1yVLAcCeXMlRUXt2Ll/8AEtDhUqScznIz98+1TWmi235CsgRyjG/zqo/WRsa7b5k2&#10;LWW1o5QtfU21aPkIo2mqFDpUNK7cE5eX5ShyORYBSewNh4OvWLfz23RGAZ7J3Eb956VRa4w46Wlo&#10;6kR61ze3hHFt643+DfV8g2U9hhpah7bMRVVlUKjDGKkRGZPO4jvOVDYDkAEjoytS40oNsjjK5E7A&#10;R1nl6b1mhZgE+crh4eXPvFUW90tNBea028yNbhOzUn3E0bzLAxLRCQxllEnArzUHpiw9xq8t3FLb&#10;Clb8+kjf/HWqN9AS4QNv2pahsFw3PUeTaKKGGaktr1FQjVju9WYgzSSqrDPNgR/LQYATP/UdCu9/&#10;Cx5y5BMDtOw/zTarP8Uf6KYIEnuev+Ko24WaK6xeYGVRjkrrg5HuCD7amOq+IGmLVBCCIzXQ30//&#10;AEw/+K+3Xvu4qi4W+z10iU9FLbmpSksbF0kaRnYshWRVXATl385Guf674jVav/hrcBSk5M8WOgxg&#10;4M1rNK0ZLiPOcJzttXaNs8OKDwa2TWnatrtdJU0NOWzcI0t0lbDGqqsktUAvBhlwXkVS2QGK45a5&#10;g6V6jccb7hMnkSY9unp6Vtm0fhmoaTt6CfU1yn9T++bqb5tGJdpTbNvdHEl3p71V3UVdwRZl5CGK&#10;ZMIiRk+pXBlLMuSAO+geHrBpTDoLgcbVgpiEyOZBzntgd6y2r3akuoKUFKwJB3PpIxWUbWv8MiSW&#10;S/yQ1VFXXCmrluVfHPcq2JWEsEjU1Nz8ucuWX9ffMLgnvF1f2IQrzraUkJIgcKU9cmJSB2NQbS64&#10;0+W9kEzJydiMDaT3rWdp/wCCPDa7JUy7H2xV7RujxSx72v0VXE9prWtv3EVA6xu3lzASNkphGfiV&#10;4+V1l7o3d8yQl0+YmQUJKcpCoKpxI6DeBzq8a8i3WJbHCY+I8jG3PNdeW/ckcu1YHr6u1xWiYupa&#10;rr3q6QSkdQ+bFEVqx57KhCfpVjgsQCedFtaXOFPFI9Ae/pjMHetWHAUhSoz9f5rmn6zKradvuu2N&#10;57gab/F72l/4dt77VayieeKpmVzVNKEjljLtxb9T5hQcSrenc+GUXjrLls0Zb4sqkhQBg/DuQY25&#10;ZOazmrlhtaXl5VGBy35/fKtMsNdsbxI8NIONLab0aWy22Gq2+6Oae2pUeqSWjghVxDJyjyZFL8RB&#10;61RVYHPuJvLC7Vkp4lKhU5VHUkiR/PerVCre5ZAwYAxyEjkAN6LR7L2lsfxSTfd5obgm4TbY6ior&#10;6ujgW20AhVFlnTBDeeY8tyx7ciASdENRu7uzFg2QU8UbniVOQPScdTQi2YZfNyoEGPYRz9T1pvvu&#10;mtHjlsR7hbrvs+6buonguNJcLLWrNUWdElEjhMqBMJBkeVKEV5CxYjrHrR57S7gpfSpLZkEKBAVi&#10;B6EdRJApHm03bXE2QVDYg7enWrh4d7nue4NuUi3233S1XymSW3VCXZGpjP8AbxB45uGSVMiyuxwG&#10;AWNwD0o1GuG2WXVBtYUDkQZidx7e1PtKWtIKkkHbPbap/b1yulzgghqdy26z7jnQSPai6VM5xLh5&#10;IeWOYKx4yy+nOR31qO822mVJBKeRyKdQpcwTB6VH3i01e96mSKviHlIjheDN5kLlv5IOQS6Oc8iR&#10;lSucgZGmG3UM/lVk06UFzBqu7b2fdaqsjVxFtxVmCMzE+Yre2AoB55LIuQVPqJyMdzHLlvhI3NRE&#10;trJnYVad9wtWbV4xV7Uktoqkqq6Sgp456udI29UMSFcPyXoSfAdvlTmutwlC5KQeIGJwM+lTVrKk&#10;fCYjpUpQbnqq2400ECO9C8cFbPVmaOKRFm5lEMHDJbII+McSCAfeB5QSmVHOdh071IClE4GKa2tq&#10;6sja0X2jtixyTvT0L2tJSYoGCiMTpIOIOOhhip6OAPYLkNoHmNztmY37dfelZCphQHaKjZKi+VtM&#10;Knbk32N0W4U0tVS3yKUNSRryEy+X362EfpRR0D1nPcNpDLbn/wAoEpg7Rk8onkOdGriI/pHPfpzp&#10;XZ08W4NvJVq8U81b59TCj1TyRxRmRmCMX4uwjIKlnUHI+ADqSVhp1SAPywPeO3XpQiVomd6stOVp&#10;ZoayoiEZQlfOkjLrx7Hp67z0SwOOgQezoDcJcHDS8PDBNTtur6Ktp2EclI3GUrI1NUCVUl6JRiD1&#10;8j8/01GfbGQKkoWDVRlRbLXPa/4w6ywyMROxWapRHlLpmMr3GEZUWXAwB0ck6UErJcKY/wCI/wA0&#10;2QAOGaibld7otXZoY7jHRUlfVNSpdYHExU4M3lur5ADLH12zZPE+/UxtpJStR3AmP4qMpZ4gKu0m&#10;0LN9xT1DUglqaeCSkiNRI0zRxScfMjjZiTxPlqCuesA4Oo4UvyyCcYn9vlT5CSZ51VLxtqolqZao&#10;X2Kvt1VKUjpq6lif7aNxGrIk0bJIylY2Pv5i8vfA08pxIbCfLgjcg794P15YqMUqCieKR7frXOHi&#10;TZ993XxHlrfC6j/j09ut6Ue4BbqdkRauNyUjcylVlZVkzHwYtx5BsY1vtFTp6rHh1VRQFKlBJzwn&#10;cgCSASIMjfaqG/8AxPn8VkJgQr1G28e1ZZsnxC3YbLXUd83bWbe2lcLjJJV19XS0s0EFaIHnEcaT&#10;IXR5JIYuYjIHtz7IztNU0iyb4Vss8biU4AJkpmJxiBJid9hWetL19wlLjnCknJicjOJ6xsNuddG+&#10;Imy7xd6uqgtW6LZcK6ueS5UNu3BDT0qyLJD5MlRNMqmSZI/Ml9ToqIjJGrKmQecWV6zADzSkpSQl&#10;RTxECDIAT/bMDAMncitZcsrMltQKjkAx0zJ3MfSmfh/HvbZHhdbKyuhN63PXV9LbLbV3K8Ry0LBn&#10;lWmMIiA/kuOOGdgWMgX0ALpi/b0+7v1ItzwNgFSuEQo4lUzzHQdOZpy2Nyzbgu/EowBJx22q2XLZ&#10;NHX7m2NWrta0UNXQTzL9vW10stbTF4pnSGCRGXlFkuTFKAihfT1jlTpvnWmX2w4pSVAchwmCASQf&#10;bIzO9SywgrbVwgEdTnblt8qfU3gNsivrqa9z2euaOulSpqqC33WOG3V/lsBHVPTh40cHmXx0SwJA&#10;OcGez4hv22UsJUAUiAoiVJ6gH7xUc6ZbLUXCk5yQD8JPcVB0dxsm0bxWU7WNKyxlPtPt6epz9opl&#10;LkQYIRUwylVGOOGUEcuOhPn3ieNS/jVueuOfenUBpk8IT8PSrNZb5Q3mO6WqwW+ns9jtkrvBNTsk&#10;ckcwIZgKLIbiVzlyQDyUj2xqquApBS64oqUfXbbfb2qW2oLlLYgD72pWl/hFluT1MtbU09fcqKma&#10;W0S5lo3XgExCBGVjKHIIJIy3t8gXC4+j4UiEk55/Ol+FCiSc9KYburoK2otFTJDBBdrXUSyUyh5a&#10;eNOZEblQG7kPmnBYHJxx6ziwtEKaSoZhQE7Tgzv/ABTLikqUCdxVpsFULFS00Uk8dvoXSeKGkigZ&#10;OLr5kjFyvpHEnl8qzMcE96iujzFzucVIbhIHSpFFWGkneuraatndUqUeBmhpyGkyjqW5cH6DHBZc&#10;444GNBA44TgUf9uaUtNlt1OL9SW+eOkiqaqaoi8iKNOdTIAzzknPJmIViThSxJ706+4tYQpZkgfQ&#10;bfKmEJAUoAVT6ra1dSQVSUNxmtlljxJUXtylVIYhlpISrYVDIDjzUUcWC55e+n2rlMwUyem2cQfa&#10;m1JUAYMDr+1VW4bS/wDEDYFst9q3hU3G5T1DW9bwWl5Qrw5rBIkDIAVWRVyVZX58ZMji2rJF2ba5&#10;U46yOGJ4d5PMgqnf1kcqiLb81oJC89c/t9nnVjNbf5YZNvyUtbaYha+dHcLjI8BaeJZo+FQilZAG&#10;ZEYxxhgVz6+J1XDyk/1iZM5AziR+Xlgc6kJ4z8A2jfb59u1QGxbtdrhtSoC25V3Ewhs1xMlO6UlG&#10;Yqf0NSweqSWADKJHDiI5LkD1Bn75LabgK4pbyoDBJk/3EYSrqTnlmmrdTimoI+LY8gPTt0ipnbly&#10;s22o6CqFoiohTTfwh7hR2yIR0qoAr+U5g5yI0iN5nYIYddDIBwPOpIKsn4onefeBjbtT6eBMEp7e&#10;n85qV3hRwbysiVE91a31FOsg4W+Rnpi68ecFRHy9ZCkoGBV0DuV9tDbLU0ogp4p67+oPLvyNE6At&#10;MkxVZ2zWXKtqKlt03S1/Zs0tNHBSEPLPCkaiJ2kMhedzJk4yvHvOW9pl223gMgzzJ6z05D51Ea4j&#10;8TkR2qftu9o7xS1KTPPa6ti/2kMg8t5ynDh5cZ/mo2D/AJgePEtggDMJSCysDfaY5VIS4FJnam0Q&#10;o6XblNVw3eiu04d4qyrARnp5JQXYNNEBkn0gO5w3H86dK1l0ggidvbbek+HgBBmq/BV7dk3AVlht&#10;tkW7xIsES08TUnnE8pCQBxLOqgcmKNhSgDEtqzBcU2SCTHflyFR5TxxtVwuW7bcNyVNDc6iGPmHZ&#10;I6gfbIYlU8gDyCP6SCcjlhCf3NQplTieNI/c1MDoSeFR2E1nm5L/AEO4Dadw7O3O89sp+Irqe3CV&#10;Y7jFLL6mMIBYuqu5EiDn6ekxxItbZCrdS7a6bAUdp3BHfaO21RHD5vC60rH6ir94ULUb1uk1ykp6&#10;20JbpJqCGnqZadIXQGMwVSK0fOQEDkHLdFuBBZM6i3wQykNIhUgHHXmO370/bq8xRUREYrQW28a+&#10;4LJW1yRwD0mLy2EjqDyEoYHJPZH4xgjvOqCCBO5qfHShqfDyGtknNTfGqeZaUJPGG9JdT2/EEHK4&#10;yPfPeveapOBuaLyx1oLRt60VG4KlY7jO7QzLDxHoHIAAAKQBnBALAkNjHwdGl5aBEb00pAOJqwVN&#10;horrQy0q1E0siTO4qDJw8rl2yhhgkL749vxpUXSwrIxSluBNV+baU9BbA9pDSXGGORXLSmQscniH&#10;ZiPVlh6sdfPZGpaX+PK6AtkbU6s+wrNS7djo6nilRUFX5SyAk4XvoeyMc4XP+XTSnFnIoggERVeb&#10;w3hpLYhhqJ7VLHH5fOGOMwKvP0leYI6A4AD4JJ7wdOKuijfM02WAYM1837Z9UviTaK2zTxbjrK4W&#10;elmpaFLnIagR+aoVpDkjk44pjlnHAd4JB74/4Z059K0lEcRBxjbkOg6xXKEa1dIIhUwIz+9VSLxM&#10;3dFfK+9U26b1b7rW1L1c9TRXCaBnlYk59LfAOB+Bq5TptmltLXlAgYyAfrvUIX9wFFQWRPQ1ebP9&#10;VPjHa5IWh8QrpUvFkLJcEgrGIJyctLGzNnGDk+3Xtqsc8PaWuT5IE9J/mpqdavE48z9KaXX6iPFa&#10;+VJnq9/Xd6l25NNF5UUh9sepIwesDHfp+MaNvQdMRsyPeT+9Nr1e9Xu4fpWb1dAa+reeq5VdRIxZ&#10;5qhjK5J7JJbPue/9dXbbbbACW0hI7YqEtxbh4lmTQQW2GFSFjVO/0gAad4qYMnenCUyjrAA+ToSa&#10;Hh60b7UE/wC+h4jSBJpRadQo/wCw0kk0sDnR+EYHWDjXuE0ZiKaz4wMYzowIpqai5o/KcNkkE/6a&#10;cEUBGKn7XPBFY6mKoQNTVvGGQH8KQQM/Hfzpx0JLZBplpKkugivqf9Mm+xun6ftkXK5uKm6T2mOO&#10;R1yZMxO8IIAHR4xr3+R++uCaiEMXb7QwAf1zXXbUl1htatyKv153lEh8mgieslkmkjJbivahBx5d&#10;5zy7PfRPzjWUfWOIirVoGuer/abvvreVRUbQ3ParBFX00iXB4aGKsq55mCqoER6VyGA831DAAx1j&#10;VhbutWrX/wAtBWQfhEkD6b+lR3W1uL/pLCZGedJV+59ub9k/wLQXaz101XQ/ZymuuNPPJXwKFR6e&#10;MozFZUwZSHCZkUFOSgjU1LN3bReBCkgGcBUAnmdsHbnHOoy1MuksBQJiPXqB+tYx4v7yorrsLb9p&#10;sFGfEW2WZZaCPflztdQ1NRO8qYTzCEWepaMRxsz5VMsU9TAJutFtXfxS3HFeUpUHgBEnvHITtG/t&#10;Wd1K5aSwlKU8YGOI/eaj9iR2i8mx2Ss2JR3C8t9xLPVSVD0tFVRqDNwlMCvUmQcVVREMFSUCHJcX&#10;Wri7tkOOh0hBgREkcj0Eevzqt0/8K8pKC2CoZ6Dr6/LlVw+oneFg3xaqWSwVW0LlJV3EStU2iqWS&#10;tiKqDUeoj1Q+yZULn+WWyPSud8M2lwzcy6lQEHBEJjl786s9ZuG1sfBBk8t55/YrM9q2WtWs8mI1&#10;cc6t5kIQGWdkAUBioXK5BBGR2CG7VgT0ZbrSkwVCPvnWUS2tCgQD8jWi7Y25d0v23Jtv1lDNYUo6&#10;+IwfwdTDTVDPHLLESCGZ3XywkrY9SYGRxU8v1W4t0C4Q8ghUpiFZIyARyAHMDka21i06Q0ptQIgz&#10;I+nr0NSt/qaZN/ihlp6q62ylQ1FRYKqd5Y7fFJIAgiQkBeXT8SThkGPTgCp08LVZKcMBfJXUjfOc&#10;8vSrC4ADyUHI6HkKh5qq8eG90W4bao5rej1AXHKSoilAUiOKSAjJcYYggnHYP/STCm7xHl3Kpgeh&#10;7kHvQcKmFS2N/r0rbNrzyVV/o/4iYrbKrRU8dRJVJGa4Rnm3EvIz4By3YJHQwcqwzRCUfEjn9KtQ&#10;okwrerD4v2bflHd7Fd9nW6xbotVVMlNfbbWSc3qqeQ8ZE4EFSoGWJPanGFOSNWVj+GJUu4cKFASk&#10;j/cPTmTio9z5wKQ0mQTBrAfqR8LNgWjw+qt87Ro66ilngWSKj27Ck1qjwYwHl9zCpDn+YOi3pwp1&#10;tdF1a7dfFo6Qc8yQr0HU1nL+yYaQXW/pEVyNvCyNWU/8TiJLDCuuMH26J/r/AN9dESsKwKyik44h&#10;zqnQSFTg96Ko8RTxJc9e376ChNO4W/J/00tIBSyj5+fxpCaGKVTI/cfjXhRCr14P+Jb+F27UrZYI&#10;6ux1xipbxSuP+ZTB8llb3DpksPg4IPR1mNe0lOq2pSPzpkpPeOfWavNLvlWL0/2Hf0rqnxC24aCq&#10;WvtNIlbbpYYpMK6vDJC4BVkJ9JV1GVUDjxK4z7a4fYvrcRwv4XkHEGRXQ30pSZbyk5qRorxTU1LL&#10;NSW+Q10NIEnLVsseR6kSFc+jABPajkDk4JXOiLKhhZx6CiStJEgVodDdqaDbK1dXUyqkq+X92qem&#10;Lmo6ZSQfWx4qR3nGVGoxb4iUg+3Onyr4ZrnL6prtQS27bW1DX1AkheKpljqq+OIVYl8xYnmpsD0I&#10;iZWQkBC+CPUSOj+DbUtqcuSn4SCJjp0PfmIrJa87KENJOQRid52kfvyrG96+Gs3hjdKSgvdFS0M1&#10;TTmsg8qoililjLFWIZCRkMpBGej+cjXTNPurTUWy7bK4gMZHzx+lZC7auLRQQ8IJyMzT6h8JbtVV&#10;VgpE2vuS2/fSqk128haigWOV0aKbiqgxokRkZuTHlhCOOTqDcazbMJdUHUEJyBMHAyOkztG1SWtM&#10;ddKONChO5iR2rUvFdNheEnhVt+K3bRtV68QL0zp/FKqkmjpUpaeVlaZqUzFSzkwgAkglMn27yemX&#10;F1rr6lKdIaTncTJ2Ex06VoLttjTGwEIBcPUGI+dcmXahkuVA87sZaoM0jyMctIxJLE/uSc66ilA8&#10;oJHL9qwyleW4SedRdv8ALeFgMxu3pZ1JBYAggH+hAP8AUD8aQNocAKhkUi3Vt4ScVtfg39Q+6PDW&#10;/JTV24Jblta4caW4UF8dq6njhLLykSOUsAQoIIweSkjBOCMxq+gsXLPEynhWnIKcGfbvmrfTdYeb&#10;d4XTKT1zFbFTb58EPH2TaG19xruDZ72WWX7CpqrnBLTzQtwPDlIpCxuFDBWB4sTx9JbGRFtq2kJc&#10;eZ4VhcSACCD+5/WtKV2N+pDa5Tw7en8U48QPGrwz2NU3hbJDszctRSST1NjmtFtghkWsWkplgqC0&#10;MQQfzpaiYDrHF19PBTpq007Ubsp8wuJBjikkiJM7npAPXejubq0Y4gkJMSRAG+I27zSFn8SNz3b+&#10;BXGr39UW6jlt43K1gvEqy0q0YWSJKdGqIZ6lpm8tytQysAkihW5MvI3rZi3StCWZIPBxCQZ64ITA&#10;nadxkRNebeddKVKc5cXCehwNwTPfb51o2/PEtNkWbcNrvivd922m2VNc21LTd5kgit4AjjlmquEJ&#10;Z1gkIKx8HPNHaNyoxn7bTl3bqHmjDaiAFlIni5/DnmNziMTVk9eJYSpC8rSJgH9TApHxQ8fts2rZ&#10;b3i92pbpeqGhkpNqx3q2VbvJFLTQfcpWTSQmPzTzMbr6gzRZynLlp+y0e7U8Ldl0hJIK+EjcExwi&#10;ZjYj1NBdX7CWitxMqGEyDsd5MY9Kr3gPtPb9tkrrzQbS3t4d17yUslXY6lZkstzUo6qis383kJHb&#10;y4ml7MiZGBo9dun1JDS3W3d4V/emPTHLJA5Ulgy2klwIW3tIIwa2DcNmoo46uw1QuN6tLg0SySVU&#10;VdDGvJ1lNSvl88ee5Mr8w8fFcBVXJxrLroUHhCVb8xt05TGw59zV84hJHlmYON6r301eHVBsDZN2&#10;obdRXyz0VVcmqKyC9VMgkaBlSGKWLyokYhuDSxlhnCnOfmz1u/cubhC3VJUUpEFI652M5zBioOmW&#10;yWkKCEkSTv0/jpU94gXWttG0blLviqrKa0xSmOovVnmi+8o0WZlo6swCQs7yIvIOnJubZKdEhizS&#10;HXwLbKuipg4yJ2HvGOdPPlQQfOmOo33j1NLX7dFtsaVctPabhVPTW6KFbtbp6aWoqOoleIF5hNHI&#10;iVKsxbiDmVuQZGUgltbgErAknBmOfQRGDSrWhJJA5b/LvvU9uNN03Da01ms1dWbeuP2Uk63e82+n&#10;qae3qnNDFLGkpJkYB2DKJFwMnPsK+28hLwNwONMxAME9wY71KeDnllDZ4VRuR/mndkoqibw+t5uj&#10;0+75aygUVRtNKIaevEsScSisRxXynxxOQwwCFPp0y8pDNyrypSAcSZI9TtNEgKU2AoyfkKVpdpi1&#10;xQW7b1HRQVJ5UoimpnhoyfKAiQmIZRchGyveQ/8Am5HTbzpdXxrJM9N6dQgJHCms7tVbVWQ2KxUF&#10;fS2146kmm29d62JqispYmMZkMks3mYkd/MjJUleHE9nuTwB0KuFp4gd1AGAcGMCJAwR7iooWUw2D&#10;G+CQTHrT9a+ivBnt08JqzTUjPLb7hA0U0xaQ8AzcwFAEZPA8WYMjHA45YuAWwhaMTznb9aNPxApX&#10;TEfdVkG3prVS1lPHNSyqTNWJLBBTcnKM5aUq8jHy+GCSrcuRAI5NhCSpYWQYI5GSegxMRk06VK+H&#10;hBE/IevfpQ3PZss9o3BT1NfSVcNZUPTQTbiH3carNw5KglcFl82PmsLNgs3pyBjRIPxNr4fyjPDi&#10;YnJ6GDE/OhIHCqTjlInfl+9WLY28rVdqqmpbZRyzS3CRmnlkcyRJNFwUr5faKSFOTHhA4YEe41Fc&#10;t3BPHuP3k+vz5ZpxDqD+X+R7Vcp+VyqG+0SCdZcljE3q69Q9gejhj+/ePnQBJ50+SAKql+3Eds18&#10;D1yx/c1dRR0KolJKRIsxcQKpyOJUDkWLMFCv12o1OaaL0gbAE7jl9+9R1ucAzvIHzqsX3e9k8K6e&#10;kk3LUJDBfZnqPuZYo0oxVBV8wvJGoReZQOjtxc8cYLZ1Zs2796VfhxJQIic8PYbmOgxUVx9q2A80&#10;wFHflPSg39um610MVvtqS1kNZUU6LVWNKe6OKZirTNOpZTGnENF5hf3kLcxwYaYsmEFRU7ggHCpT&#10;nlB5nmRE0jrqwAE7HmIOO/SnVjoaK1b9udZ/E7Utvtwp5KOopa8tS0rmIxkESYV6hQ7HmvJFAUDD&#10;HtVuuNNI8mQtUz8OTO/KY9RJokpSXCVEcIiOg+/lVc8R9p7jS/VtxtG8qSgtNUxq69LvWt97QI/V&#10;U9tnUcYw6KinHmCM+sMjYXUqyftfLCbhglaRCYEpMbBY5+uCdjjNMPtPcRLS4Sd53HWOn7VFHw62&#10;dt65XqiitlPtU1lJNFNV1x+5iuQaOSMRxyNIS8jpMokdTykcxsoP+WWdU1G5Sh1xfGUkYGCmCCCQ&#10;BsCMCIAmmRZWrPElKeEHeczM7es5PMwagNtfTrtbY1pu8jXS+2SW5x8lhkii/iFHChIWGIlZFJCn&#10;iSGz0P0sudTbvX7q9WkeUkhHSYUf93Lc5/xTLOmtWqTC1CfmB0FXPcO3LTvrwxr02zf5bJ5Numtl&#10;FQQTimEao4kpRhZSoaNgGEnTyDPLGGGqm3eNpepduk8RJBJOdxCvYjlsKmuoDzBS0qIED9vlvS3h&#10;ltLcvh14ZA3ialpajmi1k1vmeaMBoY41kVpQechKs8jI59TOOIHWm9Rftry5JYT8J2nffbGw5D0o&#10;rRDjLUOnPb0imlNuC4T0rwGpepVUMEMEXPDxD9LlDkYIAH/7NRy0kHi6596cKzsKPZ9vPT1j00dr&#10;+8WSIq2I28sDIy2CQue8/APtoy4QJBpQmOVSsOzN4bfvc09PaqOopGmEqtUQAMfS6KyAt03FyPXl&#10;QCSVYADQO+W6kJWTt9/WlSFoJKRXqGq3WlyoEltk1qRT/wAWIBEScoVb9KoHOS2GBXKlvbOn0W9u&#10;lKjMz60KnXFECIqxJ4fL5zy01LFBVEkyVdPEkcrNx9Ks3EsffIJzjsE/GjDvEkBR2pSmTgVcIdh3&#10;m52Oop6WopIjTU7inoKiDkqSkcjIoUq2cHAVSP1fHzBJQhwEVIIVw1VLfM38NWgWremqZf0rG3kj&#10;3x/ID56HyBj5x3jUhKUlc01xEJiauf8AhqJ71H5PUNTLIZqtOUxLycGlBJOEi/lqAgGFPQAycvXC&#10;gYT0FA2mCVc6a32K3Wa20lJV09Y1LVM0TC0IAVyeXEIvf+YZI+M5BGqxLfmKkHan1K4RkVS7q1yu&#10;18jt8lCbjG1UsTEUvks9GWfAaTsM8JUcFwWx0CDnT8toawrl9R09edN5KojFJVOwLzuNBQWu0rTU&#10;8MprEqZ1UzzCPClAytlHYuCsjH5ZSGI5aZQ8ls8SjxY2G33/AM0akKVgdedOLt4f7kr7hUJYqiA/&#10;bmngkuFaVnpUiZG89oMAusicskfqZvdse/mXGo/qJPPb1xPWhcSs/kOcfYqVrfB2otTLTWG7VNNG&#10;JhU1NteIRRQgvgyspByZuMokOQZA5CceyZCbrEvJnG/6ew5Uvkz+U4qTfwvvlb5UVTebWU+4VbWt&#10;UjPLFKH5/pHTYAKr7nHLOQcabDyQOIClKCDmqdV7Bvm1DQ1VFYaOot9JMlRS01ihjQU8IY+YH5GN&#10;fMdmKIyrwXskMTkWSHmHB8ajJ3knJ5RHLrNRnGlpiBgbRQP4T3ittqGrpaOsWIA0/BGjqIDKx81z&#10;IZSSwyS/eDjrvOYxuGlKJTg8+/T2owwsgE1p9v2FtyGlloRb4p3npxy+/XzyY0b0cjjAAOMccYOe&#10;vzXLuVrIUVQeVTEstoEAb1NWzbr0HnyQLCOZWSSJVPHnjAk4gepj0STn57GmFKcKR8qcCU9MUr/B&#10;6OSKIy0FDVxU65iU0iSYx3hR8d4XOMdjUAreRPCSB75p8hB3FOZ0orfB51VFT2y32yGOVpKhPJjp&#10;wo5KSThQi4AAUnB98akNJdUQMyfc/wCaE8KQTA/as5HjJ4a0O/7bYnvtDR3G70Ms9POaiEUZZSWK&#10;yMGIR2UlhyADDoEkYOgZ0y9XbqfDZ4UGO4J6CJPfmKrl3duh1LSlCSPb/FZfD9aPhRapLhR0nOKO&#10;2VQpIqiqpXlNZGsnEywiMNyTHLABBAOeJBzrQp8K6nAVwTxCd8jsZ51T/wCvWIKhx7fX0qYv/wBb&#10;PgjRbZe40l2rbxcUTH8ApaKdZJmZcMnOVQFGOizHAycA4Go6fCupuPBKm+HqSRA79T7U6ddsko8z&#10;jntzqlx//UN2DDRPJB4fbiFaHQxwCop40kIUA85MnAU5AUL/AKath4IvSoBSkx1z+nOoH/c1pwkp&#10;BmkrF/8AUTtVdRGHcG2K+0yyVIQNbIo6yOmpjy9QJdXdgvENlfyVGMDUh7wa8iAysKHyP700jxIw&#10;sSsEVbaP63fDW27Coq+53ms3RdYqkx1Vvp6VaSrjVmI5CDIDKEBycnGRnsnFUrwtfOO+Wlvh9Tj5&#10;/wA1ZHXLNDXH5k9udWTYX1P7F8Ut61Vt2zSXmWhta+YKyWgcCsgCqfKjRQZAc88h1GQq8T8ag3eh&#10;XWntpcegTynb15fWpDGqMXJKWjt2xV92xu6yV1tiWW7UF5UIsjzSsKQYcllPCQggYKqB79Ek/Gs4&#10;+wQogJmOX+as0ugjJr4zM/IgL3j4xr6pBrhIEU6gp2Y5/T/TSzQkmpOCIRAYyf66bmaOnIZfz/bS&#10;GiBrwlBYg+37aWDTnEKI9RGg/UNIAaQqpNq1VJ6H9j76LhpsqohrwTgd969w17jNB57E+nOdLQGd&#10;6UXI+P8ATSExRDOKLICAc6GaUJqOqvUP2OiFLvUzR0avs6unfIkjnjERYdczyHR+NE8QGs04wOJU&#10;jlX0u8J9qptDwR29a7ZE9UKCCDDsVRhIyGWQ4fvBy5PYK8lP4188XtwX7p51fNR+Ww+ldYZbDLSG&#10;08hUhvLc9R4f2m3S3u7FLdcopIaXzkCItWqGVvbtspgdnr8fOqtNsq7kNDbf02qSXfIyo71kW3/F&#10;Hw72Zu7d0F53DaEoAKa3tBNG88tUqBhViREQsheR24xglQoJBIPVudN1G5aYW02qfiM7AbcMGc4G&#10;8DNVwvLVpa0rWIwP5n7isXs3hFsffV13BJti7RbZ2XQCESSbrZDUiJ2ZXnjhBUtCGKhQz8xyA7J1&#10;0xep3On27Sb1ordXI+EYxsCevpisoizZu3Fm3c4WxH5t/kK0S036s3X4fz2rxHu9fc9j2Kroq6nr&#10;LTcrdDLR0qO0cNRWQjnLMJBMFjVT5ilTlTgsalwIs70XGnoHmqBHCQqCTkgHYFMZ5VYfFcW5Zuj8&#10;A5iAY5E88/PrVC3DYrVaTSw2ne1FusPO7Coo6WaDyCrgwMeeRluwY8hgQRgqc62FtcPXza03TBbx&#10;zgg9o+8d6zzrLVosFlzi/WrFue8U3iLv+33O/wBsO0aeKzGN6qGKe6y1VPljFM0EUaIq9OpMSBCC&#10;5J9I1VWrDujWiyhXmknAkJg88k/qZqY8tGoPJCxwY3gmehgftTHc1ZS2qotUENBdhU2+jiSumqZJ&#10;mmkCv9us/wBrMTDTefToFUScnyI+lAyK1hhy68ySIJJAAxkTEjJg9Mb1YvOoY4MHAA/b2q3bm8R6&#10;a+01Xtu1XOWCounkT195oLzG9PRSw1IeB/uRnzJGA5TDGRxXtjkaprTR7jiN3cfEEzgjJkZEf/49&#10;Zqa/fNf+FvHFGQdulR/ifcrxd92WTbzWUXG42kVlPJdqd8i6QMqjjTFwXTJErYA/W2U4DoM2XkMs&#10;OOIcgKggH+09x8vapFwXVOISU5E56jtVg8QdqXyno6G4UclyiS3imqILXUW94Jo2jgUoJZclJWUD&#10;kvHAUsynsjNPYXLIcUl4D4uIEzjPQbwZqVctucAKDtGDUbuvaVftiKrvdLuOetvMFLEtwq4BHmKn&#10;eMSENn1+XG4Xry1xl2Jb3NpYu2lyfwzjYCT+UZ3/AM+tQ7lt1keahUnntt/in3h/4x1nhylZUJWS&#10;bluRnirbfEat6iczPzE8czEYEQIUsS+VPHiCCRqTe6J+JuUJtU8IjJiBiPr+1NW2o+U0ovGen3+t&#10;bf4b7ute87dTWldt0MFqqKR6aotxtiwQNG+RUU7KqhQnrYclPFuyCCNZ91FzY3JClfGDM88c6tm1&#10;tXLQgYNfP7c9hp9rbz3fs+leomoLRcKu20rVgUTSQq5MLNgkfJ9QPYAP512i2eNwy3cHBUAT61z5&#10;bYbWtlOeEkD0rH7jAaaodQB0SCM5wfYj+x1YqwcVXxOKCCUcNNGgOKewsesf3OvTQGniyfk/216i&#10;pwjZx0der1KcgEyD6s+3768aOa6k+hnxQqZ77W+F16U3HbVZTT19AkrkmimjCmREJ/TG65biP86D&#10;GOTa5x4s01JQNQZwsGD3nYnuD9K2Gh3qyo2y8g5H7itS23tOose5prdc6NqsGQoUmkCU5TJ4szDt&#10;shfY9jHsM51g7uC3xCtK0OEwcirJvvcp8NtjG+2bbNTWSxVgpKegpkCvGAHP3TdMEjKxEnIyo7Ps&#10;NM2NkLl/gW4BGZP6DueQ506+/wCS2FJTNUjd922fuOz1NBatmU963FUbkirqigSSGepCxlZfukqe&#10;TtVUhVHjCxEr264HHVvaKubeFB3gRwEbEDOIiBCp6551WuhhzHBJ4uxPr3B7YqgXS+x3a4HZV3ii&#10;uN7rqJqaSAUpUGqlJUUjIuTFJwwwVC2AAchjgPNWl00kX9uSGwrrnG6oMT70peaWfwzgBUR0Hy9a&#10;td6rZrHX7tsVIIaesmpKZq+ujENNSW2V1UBOT83VFCcgXVlVY1B4e+oCW/xSUuu7SYBklQ6/8e0x&#10;UlS/K4m0Dp0gHpVp8U/CZPGPalNQWOyQ1l8t0LWugu9fVmjpmMgEiFOIIkLOgxluIDPgDl1Z6NqJ&#10;0xY41Q3gkDOM79KhXtmb1MASrbpk1wfcaKotVZXUdSggqKaeSmmi5cuEiMUdc+xwykZHvjXebZQc&#10;QHBsoA/OuV3UoUW+YxVSuVE9G5qI8+Wx9WB+k/nSLSUHiFIy4HE8CqbiryByGcexzpOKad8uNqTa&#10;cAMVAAPvjrI9sZ0h4TuKdSVDnT1DTy0S/b1MvnYVRDJEq5cluWG5Hoek5OM8iMDiSYid4IxTq0yn&#10;FSjbkeioGFmqrhZzUxtSVwWuLNVRrIHiQkEHgoCjHELlAe/hkWiHFS8AYgjGxyCacNwtCQGic4NV&#10;qeoZvL5SO6xnKc3LcT1nAJ/Yf6alFtI2H0oAtaoBNbZTfVxu6v8ADv8Awjerbat129aqmqi17M8x&#10;JpwPLyokCsSS5dmDc+eCAANZf/t9gXBuWFFBIj4Y578vlV0rVnA35TyQod81NUX1qb4isNksLW2y&#10;1Vro6gPm5PUSCcl5XHnytLzIRpUKsrKR5K5z2DBe8LWq3FPSoE9ABG23rEe9Pp118pDZAx151qu0&#10;f/qD7atFit1Be/D/AO4nFO/3b2ut400cykmL7eIg8YuHFePLKlf83WM254LeLqltPfDOARn3jE9M&#10;VcN6+0lIStv1jb2mrX4b/XNsrcF5uc266yTa9smqZqmj51NXVV0DEoBHIYkEZpxzk4ooJVYxy5ZG&#10;q/UPCl0hCfwo4jGcAD1zmds85qVba0ypRLpgZ6kj1/at6rrzYvFnYNTX7LuFJuKC40sxpHoLiaWt&#10;aSJDgQnHOGQEIp7VlWQk8Qe8d5D2n3CUvoKSk5kSBy25g9Kvitu4aJbPED0OfasW2ruHbGw/HeuG&#10;5rJNsbdVXb4RR3ndV+kqqi50ZVJOMjSkxwFUhcSPyZWk5RqcHJ0t5b3lzpyfwy/MbBkhKYCT17gm&#10;IHTNVTLrLV2fMTwrIwVE5HT754rYjNLR7np6g0pisNvpWemvJlP8mmkjcHtmCsQRTthg3Tkjjk5y&#10;bYHlGFfETtzMHG3vt051bkkKGMDn2/epfYtru9rrbrFd6mSayxyhKek+xWkIDhuTqVfjJKSCWMbL&#10;jj+nly0lwht5COAQeeZz+3pSMlSCqTI5YikZacyVj1cNJU28V0NMYvt6iJJWmimMkkbNkguI/wBA&#10;TIAZiTkA6jJTwDhVkjrtB2P8znpTyiVGRik7vFa6u61tNUztSXWeFYI6wUTyV9I9QS+OTK3FSE5h&#10;Xb0sM4/Tl4JdS2FAEpmSJgHEdv5oCpPF3quXub/G+36ip2Zu6o2n5FwqKBprhbhJSz1QZSYpxOoK&#10;pkBOa/DFVPqA1KZZTbuBN0zxyAYBggHmIkTGY+dAtReRLK+EzGQCD69J2moas2zd9w7auVTUUdg3&#10;fUM0NVTbdhhIo4CgkepEUyk+fLhlRHdWCyp7DkMGgsW7qUIKkbgq5mYgkchO4BkjrQQtSSpQCtjH&#10;IRvn9Jq0Ptaxbpqf43T2WO72+rEcbeeqt6oQ3lO0cmY+Q5svMgMOHR/SNVJffZSW+IgjmJ575HI/&#10;WpQbQs+YBUlFNbq+42ulfbyw2eFJ4I7950CNSOrCRUi4OeWZI8F/Y+rI9zpjy1pSpZVnGIJ+p6UR&#10;UmQAMdaQrLJWtfbpX26OmareqhQpTARCMciWQqx4k8nYg8TnrHydWOOAJWaZIMyKbz229VUtHUyV&#10;tt/hkTw1lLVTTTc56hsqyPAwHk4bich+Jc+oBetNJWwnCJJMztt1nn6V4hcgHb96rHiJt/bFztlT&#10;cN122yVtfbovtjFuCuK0KI0iMgZyrBWLyKGkCE+jA6J1KsLy4ZX5TC1AH/aJV7DE+kxzoX2WnE8T&#10;iQT32o9PsuOotD/ZWqyWy5UdvSltcYo8SwQjJeOQqccWlXmpiALDgSvvhn8WpSwFlSgTKszJ655g&#10;GDJ9KUNp4cAAgQBGYpxs/blVabQEtMC3Wz1bR0z7crqjjRWuVstUNHC1OVdJJDz6GOTEYA7E5x1L&#10;hBdMKTPxD8yuQmDyGKFttSRCRIPI7Dr604tPhot42q8VfU1VG9bTSwqIIUxRq+BIYllD+U8gUZUA&#10;hePp/I9+LIcBSNjMHnA5xEx9a8GgpOedQUG11gSjse5LDQbvslBdEbbFQ9WBVrTqg4pOOKD+XycJ&#10;78VwPUFB0+/cIbJdYVwqUIXjEzmNznn3poNfDwOCQk/Dmalt0JNfKWgra2KS3mY83pFROcbk54K4&#10;OMD9iwJJ9+9MNOJbB4f3/f8AfNE6CozEVnf2FHbqhaSmqFSmerU1DMS7QksSHLfJAwwUHj2PjOpD&#10;ji3QVK6VGTCRHetzpdq08+3YKe61wpbYYjKJJUwUKyAjODgKGc+n55HOetUfneWvjqz4JEGne0th&#10;VtgmWKZaObhGxeeLPLjk4X4JIUgjPwO9P/iEKTvSJaWk5qUerrrZVvFT258RrHKJ6cEngx4DmQOI&#10;OR8Zxj99ON/EJpTgwamaCx1t1hkUycW5EFJGJODk8iQOgSCB7e2kg8VeO0UrJsa5QW+ln4wH7iRE&#10;nhjjLEFuwSRkkA4Gev1f30vEQigkcUU/r6S1bar7ZLdbkkU700kq0VWBG8rRkcuIbshe/wA5Hx86&#10;Z4VnYH+PX1rwUBuaqdw8ZbFUzWm3R1Ej1u4o1Not0kHktdJZH4kRHuT0cMM+OJQhlz1p1WnXKkFz&#10;hwn83/rzj73pBct8QEiTt39KoPi39X3h54U7jnsm4LDcKi7m1xVUSRUqyRSgp6IgQwMLqyshVwvF&#10;l9WCNXunaDfXyA8xHDMZOcbmI2zy35VAutUtrZXluzO+371XNl/Wz4UbiZrb9zX2Ctq3j+2ku9P5&#10;ESSMjdPMOSRhSqqzk4HIHLAHVzdeGr9COMJBjoZ+m9QWtZtFK4eKPWq34gfXB4Y0Qhjtct83WXoP&#10;uR9izx0qVLgf8Oxby2DAs7FwpC8RxB5dMMeENRe/NCMxneOvzxFK9r9k3CeKfSsg8QvrYuNyo1qt&#10;lVNVt6voL5NFT0tZQiUV9pYExGSQsfJdSvrTJLGQFWAUjWgsvBraCU3g4wU7zHCrpHOeRPvVPceI&#10;vg4rcwQekyKhqT63t4UdtjigtkFPUmUzSNFcJlgz50rqiRMrYRUdEBYlv5WeXeNWK/BdqRwhZ6bZ&#10;mBv3qOnxM4DPBn/ml7v9e3ibUQ18NkgtG2vOY+TVUkBeoiUsDmQnCTuMECR0Dets56wjfg2zQUlx&#10;alRuNp+WRQL8TPGQhAE+5rWNvf8A1E7PV2WzvufatSu4aNVV6qmh+6iZvL4M6fzUOGIDFXBK4wCe&#10;jqkf8GvpWoMLBROJOffFWzPiRjhHmgg+lWSxf/UE8PL7WtBfbHdLcGRvLrq2k82GIgZAHku0igkn&#10;ricA4J+TXv8Ag2/bRxIIV25/xUtrxFaOKhUjvyp/c/r+8KrXWUsUNpud5nli8upraKmlFLAxKs3F&#10;ZGV3Un2IUkY+NQ2fB2pKBUoBPYnP0mnVa9ZoUACTVc3F/wDUY2a1PUx2nZN9uJZYfKWvlhgi5IGA&#10;6JYggsDkhgeIHHVg34IvHIS4tKR7kiKiu+JrVE8IJ+VYTvj60/Ejc13oKuz3ep29BRRfyIx5Usiz&#10;E4kmJCKpyvoCMrIq5wMkMNhZeErJluLgcZO/IR6TVBc+IrlxQLXwjvvPWqnV/U54u1+4Ke+TeIt6&#10;NzgZWjZWjSAFcEZhVQhGQDgggns6tx4d01LflpZH7/Oq/wD1u94uIrp0v1W+MKU1wibftwkkrUeM&#10;1bxR/cwcmDO0MgAMbtxwW7OOhj31GPhPSeJKvK25Sc/zTp8Q30FPFvVI3Jvzdu9aaGn3Huy93+ng&#10;j8qKnuFfJLGq/jiTg/3zq4t9IsbQksNJT6D7+lQXdSuXkQ4smq8tBBxZBBCFfsqEGD/UY1bAAVUF&#10;al704UFMgHI/A0oxSRzo+eQGeWfjvXopcGhTiGBA/wD0SNLAjahJIo3v3jB+OWkpQs86AvjOc9d9&#10;nRRQ7nNep55aKrjqaWaakqojmOenlaKRD/5XUgj+x02ttCxCwCO9OtOLQqUqINSke+9y0Vk/hEF8&#10;qlt4maoWGXjL5cjkcypYEjkVBI7Ge8A96rFaXaOOeYUAGrRGpXLaSkGqVEViGSQNWm9Vxo5rkT9P&#10;Z/bRRQmhN1k9sADRBNEQYoTXuV14AUIFJvUSyZ9ZH9NFtRRSawksCzH/AF0JNKnFLFQPkaChNKJI&#10;AeznSzS8FOaUT1tZBR0cEtVVzsEipqeIySyH8KigsT/QaBaktpKlmAOZ2oYKjwpEmrEPDreRrvs/&#10;8K3daorDJ5UlOYzibiIu2IGW5qApPLJxgarnNSs0J41OpjPPpv8AKpiLK6UeENn5VeNpfSl4o71k&#10;pkprHTW6KqgaenqLjXIsb4/+2Wj5+W/xxk494B761TO+JtLZwHOLOYBMfOPpVq1o186I4IxiSM09&#10;pvoe8Z57RbrpLtWKKGtLCOnN1pfuVAJHJ4i4IGQe/wCmnB4n0iSPNmOxz2oTod/P5PqK6O8Dfo9i&#10;23d7Hcd5LT3uC21jSR2OjWOanqpVwA8rvjmiEn04ALKeyMZyWueKFXjXkWIKQccU5jnA5etX+l6I&#10;LdYcfMnpy963jxo8WLZti0z2anmqrPcrlK9PDS0jKlUBwBzEBgRg8Ms5OR/lz7a5zbWzrzxXEJG/&#10;SOlay4cShPDzPzrjHxJ8VKj7a/018urzbijZEt0NpnpK13Jj9TzyMhaJc8HOV9QIAGe16Fp+m+cp&#10;ssp+DdRII+Q5/ZNZm6uvLSsLPxcsg/8AFZDDCKySW4VFQauslk5SvxEfOQgeyrgKBgdAYGNdNYZQ&#10;2kIQIA2rDuuFSiTvVqpr1UbBEVzp5qkXrDRxSUiK5VWXDr6gRhl9LfkEjR3No2+jy3RI++hpGbpT&#10;J4kb1TqHxGa1yUkdl2TY4a2GTl95V0ryM47HEoWCIoyf0gf10vBJij4uEZO9ap4Zbku27t6W53jt&#10;tnvS1cdfA9FUCkp6aKFg8sisxYoQgJDZIz8ahaoppmxcLhwRHucRTthxvXSQkc5x2rQPFbclw2Lu&#10;tdwbHvVTXU0dfXR1N1qoHdLTV1DK1VS4C+UJan/mlvMZlR3jVUVVOsbpdunULc214nhwDH+4DZXo&#10;NtgJySZrTXr34ZxLrBnf2PMe+9Z9sHw+uG87zVz08cUH3Ek9bUXWqWQUiSuzHBckscvlB2xUe/tr&#10;TXV5baUyPMyRgAb7fT6CqRm2f1Bfw4nJPKkNw7fu20klkr1NomSpmpaGZmaGSZxyTzYVIEojcFsS&#10;hOHeC2dPt3lrdp/pkKkAkbx0nlPbemfw9wwTx4jHr7b098YkO2KTYe2rzbLVQX2jtcdXV0FBYhSN&#10;RI2Y4hJUvK0jTuFMjqiqqnj6mPQqtEZauHrh9slSCogEmQesCIA5A5NWGpOLababX8Kok4+Umcnr&#10;Rdi+Jctm3FTVdxlevtv2sdsrIHkYmemXPr9RKrKitxRgB0By5ZJ0V94btnmSlkcKplJgYPMY5HmD&#10;6imrbWXErSpzI5+n81oG+KmKxT2uagP3xv1N939tFRfb1CwRRjhVL5nIxOYpVEqOhj9PIdE6w1nZ&#10;F8LCiElsxJMiT/bjfOQZnrWoubgNlPDnjz8tv8zis+tcm0YNg1/LcF7/AMRUNE8sdLSKywLMk0q+&#10;VMOPFQo8ouwPEccoTkjWgFxqIuEwkeWTv1wMzz7fUVUlq18mSo8Qz/itI+mPdm5rjvWjgpt00P2l&#10;PT8DbPI8gzDOWkjQLksWCnm/TAEen21S66yyxKwk8SjMzzqy0xxx08MjhHKn/wBeOzqmrp9reJFu&#10;tcc1PRCa3bguMAPnRqXjSmMv/lR+aBvjkB+kqdW/ha7Cgu1cVk5SO/P6VC1pgoKLhAxz/auNN6WO&#10;njoZq6KXPmSCUIfgnpv9+8a3/FxCKzSkATVFgbiQMa9URQp7E2DjXqCnkc3x2B+2vV6nKSBe/wAj&#10;Q868MUYuPL+DgZ0tJNav9I1FV1H1F7Hrae3z18NtuAq6kw0omSGMIwDyEjjGnIgcyRx+MtjVFrpT&#10;/p7qFGCRA7mRt1q30oE3jZA2/wA12ddb5S3PfNZFJcqQs00txq6PzU5RRniF5RseWCwyMDA4YbXI&#10;nWlBoGK36FfHwzQ1W5kpvCG5tJfLtXpJSSxivo/Mr6mXzkJg8zKFosgqhLLxCN3xGmGmuK6SOECC&#10;MchG9OuqCWTJNYBs2/WpfFHwstl1oYdsXm2VghgslunhqVYFZFijkmDGSLiJFOJAQ6sSB8a071u4&#10;3Z3byV+YlYBKiIPKSBhJmOX5ao0uoU6yhSeEp5CCO2f5rXN0bQS3WzeNdt2emp/Ey+UTVQp6e5K8&#10;j1AHLyqN38txwlZ5PMI5kjJOCqistrpT7jSHz/QQdyDEd47CIGP1qwdZ8tCyzlwjrn2/Wq5T7iXZ&#10;W16G33nw/qIvLo/s5qkUyRRyzzKpMMsrNHzZ2UAytkE8izHmAXXLc3Dq3GXREyOsDmInHYZoEu+W&#10;gJcbz+/896r31W3n+MeGvh9Zqivnsu6KirS9UtuWNaaGYkvE5M6uIovIIBV8gHllemBFt4WZCbl5&#10;1aeJoAgnc4yMbkK6b9ag624fIbbbVCzmPpvsIrlW60bUNTU0n3FNW/bOUaeiqlqoZT7lklHTg59/&#10;znXZrdxLjaVNiAe0fSuYXQUlakOZVOah6g8adx3+nGTp5VMN1WZ4Arnyzxz8e+oahG1WiFSM02YO&#10;vwDoTNOiDQrInE8hhv20NLwnlRQ+TnH+/vpAqvR1oTGXPX99DNekClEheP8AS+M6WSKEqSrcU6Z/&#10;MoxG+SynKlTogSaawDIFMGj9Rx7/ADn314iNqkA9aTQEHrII99MqExFOTW6eEvizunwau9k3BPaI&#10;6NdxUTUK3u70KyRTW9JYoy9OmEyU8h4i4fDBmB/RnWU1HSrfVG1M8U8BmAYPERgE5wZnary1vXbR&#10;Ycj8wj2HQf5zXWHhn4r7b8ULkNx3fcFHfKZ7fLcY7DVWeD77bv2tRLMJy6IDNjhCgKZkwUXjxzjn&#10;1/p1zYI/DsoUnMcQUYXIjhg4HMkGBvWrtbpu5IccUDjaB8JEkn9sTU/T+Ke19w1VJZaKpFzgqqia&#10;219bQ0dzo3t+VaNvs5/tGwFKDm5KcS8agAAnVKjTHrcl9YgiCASgz6gnvgbc+1TDdNuq8tJnkcKx&#10;6Y26zWcXf6zn2DRxWO17ZhuW4aIrFLU19LLb6anQRxhv5b8p2kfDuT6QplzliTnW2fhT8UfOW5CD&#10;MRBO/XaPr7VRP62GIbSmVDrgfLrWo+FvjztLc1JZKuW4Btz3yNa2azUdRLdo7H5LqeUnAD7aJY2X&#10;3BI8xlYkqRrLalod1bqd4R8CMBREcU9BuTVza37TwSJ+JXIZj+KJ4mb3sWw3t9sudqq7XcXqHNqe&#10;6V9R/BKxpZcSQzVIicwyeWgcDBwzL2AW0Fjbu3yFONmUj80QViBuEkgEd6eu3W7UhK8E7Tt8+VW+&#10;30lXeIJdyrWyV1TcaZYIRDPEaWlgDoS8QCYlwyKhcgJIkaYChiTWlaUHyCmOEz3PY9MH2JqSlJUP&#10;M/fb+ab1wS3XapgrHNTLNT/ePVfZLSQtJCpXEiLIcBuJYxouQisSOlIQpCgOHkYiZOfUcvXeiCoM&#10;E7j0+dF2vcam97XtG5KunpaW5z4qvtqWVqigqgrhPP8ASQ7IycHVpF5AEddE6jXKW2HlMpJKRzIz&#10;8uRBwY3pxslbYcUM9tvv1om8vBTZN6onRNiUFQrvNM8FJKKE/cMxJkdlYRup6QkjBDnIxk6es9Uu&#10;24IdO0SRxfKZ2pt21ZOAj9qmrI9JT2Cgpoaeqo6aWNYE8off1AiaQkEFmI9JcYJyqrjHwBHfl1xS&#10;iRO+0fOjRCABBptbN6XDdW+m23ctlXOK20sSTR39hDU07SKwVQ0ZXHmqGKkqDg+ZjPDkDftGmWA+&#10;l4Ekxw7H1rwdK3fLKCAOdSl/s81zVoYq+ts9OKyGu+8oJIeVQFYHg3mKUKn8nLDivzqJbuho8Skh&#10;WCMzj0jNG4CrYxTS6WyoqKeIVFHHLUEVBKxJySduXESsxVfWFP6Se+eMnGgC+EwnIownrQS1kdFc&#10;bfbqyjrZIlpjE9bWxh6ViVxkynizye+FHqIjHp+dOiShS5E/WhJyE/8AFSV9qWo6eKnNZU00TGSV&#10;ZIoxKWz2FZcekAgkEfghsdZBtyF/FSlJjBqCqbtAlQ9PTzy1VQXjM0iyI5XsEK6r+kcSCSPbIK4I&#10;0ayTBoZ5VO7e2JdYKYI09LX2mlmXzjBIwaYAljGrOuUA5kAk5PXydKXfhnaK9wTvUjbdjWekq7jS&#10;ptmnj+6HJWnLTRg94RTkL6ABkDAORgnvQrdcMZpxLSU8qb+Lni5bvCWhq7ndYYytJbJKyemLJHWu&#10;vNERadZSscqgklk/VjDKpCEGTYWDt+8lpsZJiTMD1j7mm7i5RbIK1bAT61zy3/1MLDL99x2Zdgz+&#10;T9nMWhJjIjxK8oDjnxcYVARyUdlcjW4T4HuzlTieciPlBrNr8SsIn4Ty6e9J7p/+o5BTbwt1ZY47&#10;1dbL9m0VVReRDQRxziQssyxyrJ5nRAA5Jxx3y6xMtvBtyppQdUErBkH80jpiAD7VDe8RsJWCgFQj&#10;0/WaznxH+vjcd9kaPbNpFEI62qqIbnf5RVVXGX9KeTHxiUR9cOXmYx+51e2Xg5pr4rpzi6gCB896&#10;rLnxE4r/APd0x3P8Cs52x9XfixtaYPS7rNSzGY1H39HFOarzZA7eaxAZiMcUYFTGvpUgau3fDGmP&#10;gpU3GwkYiBGOnfeTmqtnXLxo4VPr9/KmfiX9TO/vFagpqS83OnpoKeStKG0wGkdoqkBZacsGOYeI&#10;ACf6lj3o7Dw/YWCippMyBvkAjIPrSXer3V4AlRAidu4rLGkdp/OaSRp+v5zSMZBj9Przy66x31rR&#10;eWggpjHSBHvVJ5q+IKJM+tC7mWWSZ2LzSMXkkYku7HOWYnsk5OSSTokpCAABAHSvKWVGVGaAsSO+&#10;x850RoJxQcu/ltEKbiTRixK4zrxPSnIoPn569tJHOkiaUGRj86QijA6UJbl2R7DSQaQmaMCOv6/j&#10;Rb70qaPzyMj2/fSijoM4PeB+x0tNEZofMzj5A/PxpDSzQNKOOfj8aUbUhNGWXJb/AF16vAzRuQB7&#10;Ax+dKKTnQ88Hvv8AbXqEYNe55OQc6SjmlFbJOe+uzr1NjBo3PGGBH+mlpVGhSTHeB37HOiivUDO2&#10;B3n+mlFKU9KTaTC4OR8e2kOaUYpNpO+/b8DQKoknM1WXbDkchIP+pT1r1PxFCG69tLNJw0ovf7aW&#10;cV4illXofvpJpUjMUqB0fjSFVKoUbLH2GMftoeKhANeMTD4wfyde4qKKDDgcFBeTHSj3/wDn/bRT&#10;zpQJxX0w8Itg7R+mXZu2qmksdXWeJG4aOkiqKSnqo56uSoCO0hp5yvCCLLEM8bcWCoMn31wvVdUf&#10;1R1aSv8AppKojAiYE9/Wum2Vi1ZJTwplaonYme3SrZuzxnuZu26NrWRrRL4i25DPDQXJ5njgeRQ0&#10;YYPwIdxhW8nKBj629tZpm2QfLfuZ8lRgkRP/ALddu+9WTj5haGSCsDA/SfvFRHhT4sWTeNsWits9&#10;BQbht9DEtwoYoGp1obgwkyDDkROqMsmeEjOFPZxka9fWLtiriUklKieE7yMR32O8UtvcofTwpICh&#10;EjoasFT442Cnqv4LUTUI3AqwUgtSYSpNRPHzijBkwgBCt1kAqMgAEAtNW1wpPmBEIyeLlgwfrijU&#10;82CUlUq6d6gfFbxs3btqgiutro6IWueJoalp6tXq2qPMEUdPTFV4VLsXZlRSnqQgsMasNNZbuXVN&#10;LcIVI2EiOZJOw2kxzqNdPLaTxJTjn1nt1NcaXPxMEkd2odzm43HcaXZqb7SsApq6hp44gpklnPMN&#10;I5LL5ZUrG3N1OGwelI0mVIVblKUwDO6SSdgMGPlOxrJuXsSHhJn3EdD17ct6d0XgxUVPhNdvEmGq&#10;t1mtX304gtdXJUM7wp2WinZSJOH6PV6jgkkauBqzFteJ05YJXAyAN/Tl1qvXZOO26rsQB0O/zqh2&#10;Oa1iWriuV1noBHTSVVMsVN55qKgAeXB0w8sMT3IelAPRJGr9xa2yAgA5znYdf8VUNoS4CpeI+p6V&#10;Kw7ipa2WjavmMNC80aVVRDFzaGMsAzBR74GTj9utS3nSG1LbEmDHrUe3bhwBZgTW80Gwtmb/ALFV&#10;O9LtJJUgeke77NnqKSlgEbswr285389SpVXi9LkAH3BB5YvXr+xcCFlRkgwsCTy4cRHY5zW3/wBM&#10;s30lQSAYwRIz1qpfTvcvEGfcVpue3J7WlmjvzXKe3y19NQ+c6r5UvFSPOMJ8yNfLwVdlXr0sRO8S&#10;P6f5ZD3FxlMAgE7mQOk95xUbSG7pJHDHDOdgcb94jltU7efDrbu6LhZdwtf6CzbW8sXO43RhTWxZ&#10;6d4wc01qiyyHzDIRIwZnSVe2K4MKy1J+zQ40lolz8qRlWdsr6REgQAR3qTc2jb5QsrhG5OBjsn96&#10;uHg+bQ+3a0m/26HaNOklzeinrUqLjbI3lPF3QRoRxiTDJh8vInEA5Gq/WS6/cJKmiHDCZiEmB1kj&#10;fbbFTLAJbaICvhGd5IrLts+JfhvV3a93bd+x7lc75cLlK8ldkVUMdOOIji+3qZC0bdMzoGOGfC4V&#10;QutDd6Vqpabas3wlKUjG2TvkDPQdBVWzf2QWtb7ZJn1AHp9ar+z/AAnbxbuu/rxs6BrFS21YZ6K3&#10;3ACSaqllJXgWTCQKTHIwJyqLwQZ1bvawjw9b27V8ZUskEp2wN+p3APU5qsOnnVnXV2sAJ2BO8/p+&#10;1Vfdtru3h9flsV6aCOtlgWeJ45VkinhclBIp6PHIYYYKcjV3Z6nbaox+ItTKZjbY8warXNPdtF+T&#10;cCDE77j1rozbG3d5eN2zrbuKs3fs62WOzxrUCOejanFK6BomimdckQBMhg7EOHYYwRrl1w9Z6ZdO&#10;2oZWVqMHPXII5TORzFbhtD94wl4uJ4RH/HpVTm8WvDm21tPdKexC/X2hXlF5dNLS2stjj5UjFhJJ&#10;TuS+UZMFMKFYkkONaTqXHh0pbO+QVeoGwPeabXd2olQEq+lSng3t2t27JQ7jiqKKk81A+VUxIkMi&#10;+0jMCoXlnig9w2eYwBotWukPzbiTw/tilsWFMDzNprbPHnw8vHiz9Mtyegf+F19q47hnpnYrFXRQ&#10;hmkiJHFeJ5eYC4IHkj2PtUaHeNWV+kOiZkA9J5/tUvUWF3FqeE7Zr507yZBtu0To3mAxNwQMMsrA&#10;esj3IwOj+ddpbGVA1g1qEA9aoSOOXXt+2lNRjTuN+xoaGnCS9jBxpa9vTpXJOB+NJQmjMxKYHsCO&#10;8a9NNweVdc+BO3rLszY+39wbbhqzu+929OFaap3E0quxqIVjUKI44+Kg5LB/lgyka5lq12++85bO&#10;xwIO36Huf0rcafattModRPEoVdNtRVtwqKu5yx00Ury/bs7Rgu3eTwKgOFBbkfVx+fjWWeWVQgbe&#10;v7dauWxHxRUztbeNlvVHe7dfglro1nURrdK6OEVsbo5aaMqVZ0ymOZOCQynAU6RVs42W1tyokTgE&#10;we/fnFPJeQsKSvEdTFVvw88UtseKt3orBVbZ3E1PFNJcqe73S8RyygeSU82aRFUoCQSnB+K+WuGO&#10;MC8vNOubBsvBxOYSUgdY5fU49qgW9y1drDfCcSZP3/zVb3hU09Vu+8VdR4o11vmrK0C00dBWotC9&#10;vJAg8g5eQFQn/NZU8w+sOc5Khwotw01agwJUTJM852HtmNopCn+oVqeIk4EiI/UUS57S2n4SfxTd&#10;29atp0vUiQCijtq1VUtR3mSNZOPGUqG9ZYBhyJPsDFZdvNYSiys90gyZj4e8RjoKedTb2BVc3BwY&#10;ievaufPEDdcO/t01NypaGqttmSNaeitlXMsvkRj3xxUAFyObAZwx9yNdf0LSTpdkllwyrckVzTVt&#10;T/G3HmN/l5VXZCArAKQg+F1pOECqAKKjJqFuD8lYEnA00vNS2hBqEc+oD/fOohyanjak5EZAT7jP&#10;517anEmaLJGqpyDhifhdAdppQSTFIgj499M04c0vGwPtpYps0qGyRrxoAKOh/HWlBpFCh8oMc4AO&#10;lJpKTeiBOQDk/jQ70QcI3o9UamrSFZqiaYQxiGJZHL+XGCSFXOcKCW6HXZ0AbSieERP39zTvnlUS&#10;ZipDYu8Lh4b7xte57XHA11tc33FKalC6LKAQr4BBypIIPwQD3jUS7tUXTSmVzwq3qZb3JZWHE7iu&#10;vvCP6lPEHxPot6U+1tjQXG7UNshahWF1angpxWCWb7xppEQl42mXlEqF3clgSQV53qHh+ys/KW+8&#10;Qkkz1/LiIHIiTMwNq1lpqj9xxpQ3MRHTfIOa0fe/0r7X8S99vNBQXHw7eW3U9whjo6Mxy1qyszS+&#10;bBLJJxlAWeMcWVcBMglSDX2fiK50y3ShcOgGN9o2gjcc85qTcaUzfPFWUHfbf171iHiZ4D7k+mq+&#10;vuex7zaltNJVpSx3FudNXKylWdZKeMN5kIdQGYEofSGwehqLDWrPX2/wj7Urg4gFPsrke29Ul1p1&#10;zpjnnNOfDIzz9x6/Ot78Hd4z7p2RR0O6Y6umvFVbqS6VPKKJaOsead5oKuGNSy5QrEDw4hG4+lcg&#10;a5JrTH4S8U5aEBAKkiCZSBAIJ7yTkZHM5rc2DhfYCXx8RAJ6H264rQXnjvd1m86mrKemqfuKpqc0&#10;/J45WUgvLGSyvxMbOgIIwxGSGwKRDyW0SCCfvA/f0qeEyrtUdu7aVVfZ4Eive4KqljqqbjbbY1PC&#10;Yoy2epVRZHSVfSeTggcsH9Q1bWl0hHxKQmTOTJ9DG0jfbNRXmCogBR9MfrvnnVu2za7oPvINx0tn&#10;ornTVXnQtalfglGcMiSOyYLgllbgSuVz0cnVNeqZgKZJIO89RjlyNS2Urg8Y+XSnEdBt+e63SopJ&#10;4aK7N5NJU1cbAyYYiRIyJAYz5iqOyDyGADlRqI2t1tCUKHw5Py+uNqe4UkkpOaYbmo54Ki4VlSaq&#10;gV61I6apnfzJWZgV4hCCqknOOPHK4z8at2lcaUzmJJ9vvnUZYKCTtVZu9g3tUWuhrNk7joaCtjxG&#10;qXGOSRHiGCYvMEhaMABirqC2WZWwMFZjSrMqIukGD/tMQeRphwPlI8lQ96uVSaO2UT26uYffSQST&#10;sI0YxyRKFYs5YlVyX495HrByCw1U8BgqG0/rUrGx3pK63yootvz1T0sNruqU8jPSzP8AcBY1JUOo&#10;z6sep/TkMOJPROELY80NpMil4pRO1QMtRVR3malWvrLw1Qvntaa2eHlTJh0SSCMwqJmZgFMAdlUp&#10;j9atmf5YWgL4eHkD17HJiOsVH4iCefr+1Mtvcdz2etm+yayyUVbVx3Ok8gwz1FQ8QIlIdgQQe8cl&#10;Vix7ULyIPM+UsJUeKQIPQTtjtSNr4wSMRVx2xHbLFXlK+vpaSN66Oklmpz5cy1HWaZ1ZsIw5quGw&#10;W5xq3IuCRLTqyBwmDt0jrTvGhAMmP56Vw39T/wBWV53nWrt7aV3rLbt9Zqe4sscc9FX0tUE4zUlQ&#10;S+H4Oqt6QFDdDOCddg0Lwy00nzbtHEvIzBBHJQ9aw+qaypR4GFQO2D3FQG1vrh8Ydv07Q1V9ptzK&#10;ZhOsm4KUVMqt+BIpRuOQDgk9j9zm0ufCGlvmQko/+pgesZqsb8Q3jeCQod/53rO/FHxP3B4zbtqt&#10;xbnqRUVc80k60kTSClpWcguIInZhGGIBIB7PetBp2nW+mNBlgY5nmfU86pr29evHONw+3IVVwgAA&#10;CjVoTUCJo3A9f/OteBpOGKHHQydHNFyii8cZ0E0ERRx0f/TXjRigKZ9sjSUJEmhCY/OfydemiIrz&#10;IR1n+2NFSEV7j3+PjXpikiKEjAwev316aWKNx6+etKDmvRFewMD5GvTNJXgvIDGP76UGmyDRgARj&#10;B0M04mh4Z9hjSzSzRvKJ7B0deBr3Alv76E16vcPYkgD99eFARRhATnH4+NLSJFKiH84/9NepdjQ+&#10;SOj8joY16iiaUjgwOugdCTSxmjCIBhkf7Z14GkUBQiHifzn8DRDNNkULU/8Ab/tpZr0Uiwx2ff8A&#10;214U5iKSYn/2Gir1IyEsDn/bQ702o8O1VZW+dMJNWMUorHGiJNJFKAnlpAZr0U7ijB9znAzpDivD&#10;elQwiBwoOB86CaM4ozVZ4/pA/ppKUAUq1PJJboKrzQBLP5HDj2Os5zn/AGxofMjEV5ScA967D+m/&#10;6X9s1ewqvd1/Ee466WWWmp6OrhZaSNBC3mB0V8uW5j1BlZePRGc65r4i8QXds+i2tzwg5JG8zWv0&#10;rSrdxpTzw4jV5vHihugXu4laighulgtclLC9PSFKNmEFNNI/kcywDQSxU6r5hCCEuMl8LlTatABW&#10;SHCCc53IGY5HMxmYq7U+5H/1A5Upft30XgTfbXY229RX+uqPNlq7lIWiM8oiabmFbzGQYj4BFcKA&#10;cgZ1BWyu+bW6HCkJAgDaNo5T6xUpK0tBI4ZJnPtUiv0uV9v3lc9yLvmWnWGqexw0lBaYoDDDHAtS&#10;GjfkeLfzHiDAchGxXljT72roFoi2LM44pJJycZHTnExOajtWS/NLiXIG0QNt/n36Vmdj8W6ifxLu&#10;dnq7ZTVcs1vjrZapgqnhJMlO0CKqjiiqy8O8oAy5Ibqe7p6fwiXQogAkR7Ez78+tAm4/rlBSJjf3&#10;ptTbMuO/KSpukm7r5SzS7rNnFN5yPSLSiZYSpp+IjLHDMW4jtv65mC5a09KW0spICAroeIzni3x0&#10;2qCG1XBJKyDxR7elVzZW318bLxuTYsq0e17Lty2Vt9pobLTFVE8c32+UEjOVZgoLNlsj0gL0dXz9&#10;yrSGG79MrUtSUniPIifpNQmmk3rqrY/CBJx1FaNuDcdx8GfpL25XbZq3prlLVRqtTMqShY6iN55o&#10;+DKRxIDJ1g4bOcjVIw0jU9fWp8bDl/64FWN0pVhpqUtHmPrvWG2/ZNon8G5pYIZaWtWakq2qkly0&#10;p8mb0OCMFFJBUDGCDkty61hvXkajwkyIP6jPqedUHkNm14gIOD+tAdoUt28KLjUpSW+lnj3DLTpO&#10;tPI0qxUtFHlORl9pGlDsCMclz84DqdRdTeJQokgpmJxJUe3KkNq2pkrAAPFE88CrnFv7d3jB4n2D&#10;Zm6Nz10dNSP/AAtZ7CkVCJlCyo8ksfB1dmWMDHSKPZfcmBcWttp9sbllsEqIPxZienp86lpfeeeS&#10;0tWB0xNe+kzZNd4gS3fctRuOto7eslPLdqGBQKq5QIwl8oVnUkDdBfNjAYAt+cBrxRdosLdLYbCl&#10;AEpPIGI/LsR2OK9pjanFlXFAJg9Tz33+VUnwV8MT4pU15qLfc/8ADcEcckppkiacPFh2SEkSIWVQ&#10;ij1cs4BOtVeXKbMNBaeIqAzgQcZ2PXtVDbNKfU4AqADHXFW36T6Vtwb3lvXKOnqLRSNURgxB+Ukj&#10;eUpBPa8e269zjPtqm8T3HDbhmMKOc/SrXRGgp7zeYmt83Jtjb01l25vCTb9DLuCOoqbeZpA7Ryg0&#10;7MZJELfzHypOWJOWJ+TnD2l9dlKmA6QjpO2RgdBWiet2SUvFA4qmNqbWt+3vC+xVFppKe2U91hhr&#10;qmmpYzGCH4HgGBByuPSxzgknHxqpvLt+6fX56yopOJz994ial2zDbLSfLSBPT0qN3e9tkoRIbNR1&#10;KVtL9g8dfGtTyp88xG7uOTgF2OSckkn371X2b7zKgG1kQScGMnnG1PPoQsSpIPLI5VUtx3SzVttv&#10;21DYUo7TLTmnaO3z+RhVjSRVXCnChgPSc5GRns6lsLdQ+3dFcqmc55xTLgQULZiBHLFZvU+Cv8Wl&#10;2Vbk3BVQR3eISTAwIUT+QJCVUY9XuMkkd+3Wugta24oOSgfD/NZv8ClSkid6vu5ai37a3RtjZwgr&#10;5YqZYpYKyOu8tlYOIQWXgQ3TscHr26GAdZdJW625cSATOI65/WrkgJUlrkK642laYrlYotvSySiC&#10;6QNbKidHIcwyIytj8Hizf3JP51lC4UOB3mCD9atgOJBQdoivkj4p7Pg2Ne79aaaX7hbPdKyyxzug&#10;DyR08zxK5x0GIUZx++vpNh0vMpcVuoA/Sa5c+2EKIHIkVmsR7H+ujqMRTxTjGvU1FOIz7aE0kxTx&#10;ThP6AaQ16hRjg46+depNq7n+kasn8S/p2uNquMnBdq1UtJRSKM8oCBUCNh745Mw6PYIHx3ybX2wx&#10;qMo/uAJ9dv2rd6UouWgn+0x7RVl2fUSVMULpxgSlITy1XIkA4gZ/vJn/APRGs66AJq6SelQe8to2&#10;+73f/E1yiF6vtdbZ5aaW7k1NPQhAzCOOEkKY/fAbJHWD+X03j6Am1aVwIKhPDgnbnvTS2GyS6oSQ&#10;DvmK5poN43jcmzrXaq6enSz0cQmhoqGnFOvJlPLmynLhiSxDEjl2ANdVtdOt23VPwSpW5Jn5dP1r&#10;FvXbqgGxgDpir94ZbDpd/wCzK+uu9VPJDT1s6wU0KxxkuY1eRpJQvOQEekKWwozj31mdVvV2NyEs&#10;jcc87bQNhV3YsC5aJWdj2pX6tL89I+zNj0tPDT2qjtiXTzBl5Xb/AJSRlmJbioyfckkjPtqX4QYC&#10;nHrxR+OY+eaha66eFq3H5YmsDoz5svA/7f1105txSjmsW4ygJBilKqmWOQhehjU7cZqmWeFYAqEr&#10;QqnjxGBpqplV2pQK7YHudQzvU9JMCmpH9saAmnxRCewNCaWiY703TnKlE60hpulxg/GlGaGnCIM6&#10;8RTZNLqg/rr1AKMxwBjRCkUKTce/9dHTQpGSBWTPzpFU6FEbUilMmCSAesdjTYSCM075igcGp3b+&#10;+dx7JSY7fv8Ac7J5rAyfw+qaHnxDBQ3E9gB2wD0ORwO9RnbG1uf/ADNhUdRUhq6faMIWRXff0K79&#10;3h4l7Ornve4WrLdZ6qOyiimpIm86lnjjVULgAjy+GV9xls4z3rjPi2wtNPeSq2RwkicE9c/OujaF&#10;cPXbZ85UgY2GxFa5UbY/hm16w1EtPU2+2UwpKOlhpEpzEnHLnmv+ZgiD0hQOAIHLvXPX3fMAWJCl&#10;HJma0zaIEHYbdqUo7q0u6J6RKWljjjgWrMiwjznJADAv89E9/v8AOhSwlbPGrJmlKyFwKn47dBTV&#10;dbcguX+yiqAF9LRxt5oaKNh2uWw2e8EdDsnTRPwhHL/NOp3JpOa31tSKisprtUUKqYaSGKNEfypp&#10;WMaVALKSWRmDcfZuOD+dA2pKRxLTxQepyN4xQrB5GJp3tHa7bb2/DZJKsVcdrenhhYQBEDJGBHKs&#10;eSEkDessuOTdke+WPxBfcW7tJz79/oO1E02Ep4en7U+s/hpBt+tuW4Kmumul2uHCFmqORhp40/TH&#10;DGzEIuSufctwXJ6GLR+6LjaGwkAJ+vrTTbfCpSlGfWmFBtqWrqpoKWqhoqiWVY5ZVpFZJQv6gyE4&#10;7JyOJUg95PtoQ5MBQnelKADIquWA09/35UzpC1G9CZIV4sJP1zzJyXkpKnjAgOPTgLhRxzpx8FDI&#10;APMfoKRABXSniTu7/CtIl4WkaoemuIpqePz2TypGEcfnAjokLUMArAqOK9ZAIi2rBuHizxQD2nbP&#10;7U46sNgGKlbVtCgr6qutwj40zw068XeR/RMSrA+v3y0jchhvWe8gNpzzViCDnP0NN8KSTXLv1MfV&#10;ndvDqopduWXb9vnqKoSxy1l3P3aeUki5QRcV7bjhmZmOMYwRnXStC8PM3kvvLMCIAxv3zWZ1HUV2&#10;w4G0iuJKG73KWpqK6S41MtZVCYTzzOZHm80cZeZbPIuOiT2ddfFs0EhITAEbY22iNq56q5d4jmiS&#10;qXleRjl3YuxwBkk5PQ6GpCQEgJHKq91RUok0IGNFNAM0oD2fjrOkolYpWMZX9/zps706kUosfIZz&#10;rwoyJpQQjHfeimkAowjXr0jSzXiBQ+WCNFNNRSixgkd//Ma8aOIFEKcc9+2h5UBND+oH9jotq8DN&#10;eRQTj4xpYxNeGTFCMcW69tJXjivMgJOR7aVNKM0YICVGB3oTvSxQ8BxHzjRivEUQKCB+4GhNAN4o&#10;2AHIx7DSUahigUd6OaaODFLrGCf276/sdJMinQKAqAAQPjSihImjA8gOtEa8MCj4BP8Af20NEUyK&#10;MmGX2xg6GaSIoVXv+2f99LvSTRggyf2I0NJOaGUcWwOu/jTg2oVb0U9KCOs6UUPKiEBgDjXgaKKb&#10;OM5+MaQ0opu6Yb30JMUsA1//2VBLAwQUAAYACAAAACEAgdN4WeEAAAALAQAADwAAAGRycy9kb3du&#10;cmV2LnhtbEyPwU7DMBBE70j8g7VI3Fo7UVXaEKeKkCoBEkINHHp0YzcOxOsodpPw92xPcJvdWc2+&#10;yXez69hohtB6lJAsBTCDtdctNhI+P/aLDbAQFWrVeTQSfkyAXXF7k6tM+wkPZqxiwygEQ6Yk2Bj7&#10;jPNQW+NUWPreIHlnPzgVaRwargc1UbjreCrEmjvVIn2wqjdP1tTf1cVJeHmryv1Zv6/G8vmrPB6m&#10;te2TVynv7+byEVg0c/w7his+oUNBTCd/QR1YJ2HxkFKXSCIBdvWF2NDiRCpZpVvgRc7/dyh+AQAA&#10;//8DAFBLAwQUAAYACAAAACEAN53BGLoAAAAhAQAAGQAAAGRycy9fcmVscy9lMm9Eb2MueG1sLnJl&#10;bHOEj8sKwjAQRfeC/xBmb9O6EJGmbkRwK/UDhmSaRpsHSRT79wbcKAgu517uOUy7f9qJPSgm452A&#10;pqqBkZNeGacFXPrjagssZXQKJ+9IwEwJ9t1y0Z5pwlxGaTQhsUJxScCYc9hxnuRIFlPlA7nSDD5a&#10;zOWMmgeUN9TE13W94fGTAd0Xk52UgHhSDbB+DsX8n+2HwUg6eHm35PIPBTe2uAsQo6YswJIy+A6b&#10;6ho08K7lX491LwAAAP//AwBQSwECLQAUAAYACAAAACEA2vY9+w0BAAAUAgAAEwAAAAAAAAAAAAAA&#10;AAAAAAAAW0NvbnRlbnRfVHlwZXNdLnhtbFBLAQItABQABgAIAAAAIQA4/SH/1gAAAJQBAAALAAAA&#10;AAAAAAAAAAAAAD4BAABfcmVscy8ucmVsc1BLAQItABQABgAIAAAAIQDQeV03xgIAAAUGAAAOAAAA&#10;AAAAAAAAAAAAAD0CAABkcnMvZTJvRG9jLnhtbFBLAQItAAoAAAAAAAAAIQA1IexqWGUEAFhlBAAU&#10;AAAAAAAAAAAAAAAAAC8FAABkcnMvbWVkaWEvaW1hZ2UxLmpwZ1BLAQItABQABgAIAAAAIQCB03hZ&#10;4QAAAAsBAAAPAAAAAAAAAAAAAAAAALlqBABkcnMvZG93bnJldi54bWxQSwECLQAUAAYACAAAACEA&#10;N53BGLoAAAAhAQAAGQAAAAAAAAAAAAAAAADHawQAZHJzL19yZWxzL2Uyb0RvYy54bWwucmVsc1BL&#10;BQYAAAAABgAGAHwBAAC4bAQAAAA=&#10;" stroked="f" strokeweight="1pt">
                <v:fill r:id="rId14" o:title="" recolor="t" rotate="t" type="frame"/>
              </v:rect>
            </w:pict>
          </mc:Fallback>
        </mc:AlternateContent>
      </w:r>
      <w:r w:rsidR="004D1E63">
        <w:rPr>
          <w:noProof/>
        </w:rPr>
        <mc:AlternateContent>
          <mc:Choice Requires="wpg">
            <w:drawing>
              <wp:anchor distT="0" distB="0" distL="114300" distR="114300" simplePos="0" relativeHeight="251660288" behindDoc="1" locked="0" layoutInCell="1" allowOverlap="1" wp14:anchorId="0BCE652A" wp14:editId="60733D7B">
                <wp:simplePos x="0" y="0"/>
                <wp:positionH relativeFrom="column">
                  <wp:posOffset>-457200</wp:posOffset>
                </wp:positionH>
                <wp:positionV relativeFrom="paragraph">
                  <wp:posOffset>-571500</wp:posOffset>
                </wp:positionV>
                <wp:extent cx="6858000" cy="571501"/>
                <wp:effectExtent l="0" t="0" r="0" b="0"/>
                <wp:wrapNone/>
                <wp:docPr id="830599698" name="Group 6"/>
                <wp:cNvGraphicFramePr/>
                <a:graphic xmlns:a="http://schemas.openxmlformats.org/drawingml/2006/main">
                  <a:graphicData uri="http://schemas.microsoft.com/office/word/2010/wordprocessingGroup">
                    <wpg:wgp>
                      <wpg:cNvGrpSpPr/>
                      <wpg:grpSpPr>
                        <a:xfrm>
                          <a:off x="0" y="0"/>
                          <a:ext cx="6858000" cy="571501"/>
                          <a:chOff x="0" y="0"/>
                          <a:chExt cx="6858000" cy="571501"/>
                        </a:xfrm>
                      </wpg:grpSpPr>
                      <wps:wsp>
                        <wps:cNvPr id="2129216851" name="Rectangle: Single Corner Snipped 5"/>
                        <wps:cNvSpPr/>
                        <wps:spPr>
                          <a:xfrm>
                            <a:off x="0" y="0"/>
                            <a:ext cx="6858000" cy="571500"/>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624069E" w14:textId="77777777" w:rsidR="00B23160" w:rsidRPr="00B23160" w:rsidRDefault="00B23160" w:rsidP="004D1E63">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15DDBC00" w14:textId="77777777" w:rsidR="00B23160" w:rsidRDefault="00B23160" w:rsidP="004D1E63">
                              <w:pPr>
                                <w:spacing w:before="120" w:after="0" w:line="240" w:lineRule="auto"/>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84216698" name="Rectangle: Single Corner Snipped 5"/>
                        <wps:cNvSpPr/>
                        <wps:spPr>
                          <a:xfrm rot="10800000">
                            <a:off x="5943600" y="0"/>
                            <a:ext cx="914400" cy="571501"/>
                          </a:xfrm>
                          <a:custGeom>
                            <a:avLst/>
                            <a:gdLst>
                              <a:gd name="csX0" fmla="*/ 0 w 5928995"/>
                              <a:gd name="csY0" fmla="*/ 1 h 571501"/>
                              <a:gd name="csX1" fmla="*/ 2760467 w 5928995"/>
                              <a:gd name="csY1" fmla="*/ 0 h 571501"/>
                              <a:gd name="csX2" fmla="*/ 5928995 w 5928995"/>
                              <a:gd name="csY2" fmla="*/ 571501 h 571501"/>
                              <a:gd name="csX3" fmla="*/ 0 w 5928995"/>
                              <a:gd name="csY3" fmla="*/ 571501 h 571501"/>
                              <a:gd name="csX4" fmla="*/ 0 w 5928995"/>
                              <a:gd name="csY4" fmla="*/ 1 h 571501"/>
                            </a:gdLst>
                            <a:ahLst/>
                            <a:cxnLst>
                              <a:cxn ang="0">
                                <a:pos x="csX0" y="csY0"/>
                              </a:cxn>
                              <a:cxn ang="0">
                                <a:pos x="csX1" y="csY1"/>
                              </a:cxn>
                              <a:cxn ang="0">
                                <a:pos x="csX2" y="csY2"/>
                              </a:cxn>
                              <a:cxn ang="0">
                                <a:pos x="csX3" y="csY3"/>
                              </a:cxn>
                              <a:cxn ang="0">
                                <a:pos x="csX4" y="csY4"/>
                              </a:cxn>
                            </a:cxnLst>
                            <a:rect l="l" t="t" r="r" b="b"/>
                            <a:pathLst>
                              <a:path w="5928995" h="571501">
                                <a:moveTo>
                                  <a:pt x="0" y="1"/>
                                </a:moveTo>
                                <a:lnTo>
                                  <a:pt x="2760467" y="0"/>
                                </a:lnTo>
                                <a:lnTo>
                                  <a:pt x="5928995" y="571501"/>
                                </a:lnTo>
                                <a:lnTo>
                                  <a:pt x="0" y="571501"/>
                                </a:lnTo>
                                <a:lnTo>
                                  <a:pt x="0" y="1"/>
                                </a:lnTo>
                                <a:close/>
                              </a:path>
                            </a:pathLst>
                          </a:custGeom>
                          <a:ln>
                            <a:noFill/>
                          </a:ln>
                        </wps:spPr>
                        <wps:style>
                          <a:lnRef idx="2">
                            <a:schemeClr val="accent6">
                              <a:shade val="15000"/>
                            </a:schemeClr>
                          </a:lnRef>
                          <a:fillRef idx="1">
                            <a:schemeClr val="accent6"/>
                          </a:fillRef>
                          <a:effectRef idx="0">
                            <a:schemeClr val="accent6"/>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0BCE652A" id="Group 6" o:spid="_x0000_s1027" style="position:absolute;margin-left:-36pt;margin-top:-45pt;width:540pt;height:45pt;z-index:-251656192;mso-height-relative:margin" coordsize="68580,5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TgYSgQAAIIOAAAOAAAAZHJzL2Uyb0RvYy54bWzsV01v4zYQvRfofyB0LNBYUmzHFuIsgmwT&#10;FAh2g02KbY8MRVkCKJIl6djpr+8jKclKsnWDtOmpF4kiZx5n3nyQOv2wawV54MY2Sq6S7ChNCJdM&#10;lY1cr5Jf7i5/XCTEOipLKpTkq+SR2+TD2fffnW51wXNVK1FyQwAibbHVq6R2TheTiWU1b6k9UppL&#10;LFbKtNTh06wnpaFboLdikqfpfLJVptRGMW4tZj/GxeQs4FcVZ+5zVVnuiFglsM2FpwnPe/+cnJ3S&#10;Ym2orhvWmUHfYEVLG4lNB6iP1FGyMc0LqLZhRllVuSOm2omqqobx4AO8ydJn3lwZtdHBl3WxXeuB&#10;JlD7jKc3w7JPD1dG3+obAya2eg0uwpf3ZVeZ1r9hJdkFyh4HyvjOEYbJ+WK2SFMwy7A2O8lmaRY5&#10;ZTWIf6HG6p8OK076bSdPjNlqpIfdM2D/GQO3NdU8EGsLMHBjSFOukjzLl3kGj7KESNoiW78gf6hc&#10;C16QW2SX4ORCGYmEvZWN1rwkM++sNw4oA4m2sODz7QyGrByIoIU21l1x1RI/WCUGRoVcow/X1mF/&#10;iPYiflMh/VOqy0aIuOpnwGdvVxi5R8Gj9BdewX3EMg+oofT4hTDkgaJoKGNcuiwu1bTkcRqBRtQj&#10;/KARTBESgB65wv4Ddgfgy/oldoTp5L0qD5U7KKeHDIvKg0bYWUk3KLeNVOZbAAJedTtH+Z6kSI1n&#10;ye3udyE1gqSfuVflI9LFqNhJrGaXDaJyTa27oQatA6WAdug+41EJtV0lqhslpFbmj2/Ne3nkM1YT&#10;skUrWiX29w01PCHiZ4lMX2bTqe9d4WM6O8nxYcYr9+MVuWkvFAKHJIZ1YejlneiHlVHtV3TNc78r&#10;lqhk2HuVMGf6jwsXWyT6LuPn50EM/UpTdy1vNfPgnmefdXe7r9ToLjUd2sIn1VcXLZ5laJT1mlKd&#10;b5yqmpC+e167CKDSY1W9e8ln+WKKkp8vcUz9eyUf0yNLfWdElXiHux46W06P575dvuykIcpYedpI&#10;R22AbWIb8HA9sThwSjQBP7UuOw+Y/RUwVSuQjT9MSEq2ZLbMF8tlaFZPBH8bC2akJuMOPgZEMg2A&#10;+ck8nc5PDsGOxdMDsPkItrPxEOwT8XDWHMA+HmEf5GAsGP0/gDp9LepY8CmzCOkQNFrHFk4LtpNd&#10;IDFCTeKMj5mjlfXHaIwq0oZZRC32LUj6yP+lAsIQFfpG93cKIDgq5K/cAdxFheNXKoCWqDAdK4AS&#10;mNb57883f10T4brm0Ltw5iUE17V7r4O2Q52nrR8SNNk+wUk93EL8covme6eCoNvfRXo29qtCjqW6&#10;BA+W9lT3Ev1bB7xhW/i0Lx1404v17yge6/7Vgr2dPQgTyvIYeU9BOG0HLjyFowbxHpeAeTxF3+US&#10;MO/S4U2XgF75fS4B/x/5/9WRH+78+NEJmd39lPk/qfF3uCLsfx3P/gQAAP//AwBQSwMEFAAGAAgA&#10;AAAhAKJ956neAAAACQEAAA8AAABkcnMvZG93bnJldi54bWxMj0FrwkAQhe+F/odlCr3pbixtNWYj&#10;Im1PUlALpbcxOybB7G7Irkn89x1P7e17zOPNe9lqtI3oqQu1dxqSqQJBrvCmdqWGr8P7ZA4iRHQG&#10;G+9Iw5UCrPL7uwxT4we3o34fS8EhLqSooYqxTaUMRUUWw9S35Ph28p3FyLIrpelw4HDbyJlSL9Ji&#10;7fhDhS1tKirO+4vV8DHgsH5K3vrt+bS5/hyeP7+3CWn9+DCulyAijfHPDLf6XB1y7nT0F2eCaDRM&#10;Xme8JTIsFMPNodSc6ahBgcwz+X9B/gsAAP//AwBQSwECLQAUAAYACAAAACEAtoM4kv4AAADhAQAA&#10;EwAAAAAAAAAAAAAAAAAAAAAAW0NvbnRlbnRfVHlwZXNdLnhtbFBLAQItABQABgAIAAAAIQA4/SH/&#10;1gAAAJQBAAALAAAAAAAAAAAAAAAAAC8BAABfcmVscy8ucmVsc1BLAQItABQABgAIAAAAIQCZvTgY&#10;SgQAAIIOAAAOAAAAAAAAAAAAAAAAAC4CAABkcnMvZTJvRG9jLnhtbFBLAQItABQABgAIAAAAIQCi&#10;feep3gAAAAkBAAAPAAAAAAAAAAAAAAAAAKQGAABkcnMvZG93bnJldi54bWxQSwUGAAAAAAQABADz&#10;AAAArwcAAAAA&#10;">
                <v:rect id="Rectangle: Single Corner Snipped 5" o:spid="_x0000_s1028" style="position:absolute;width:68580;height:5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Q/ZzAAAAOMAAAAPAAAAZHJzL2Rvd25yZXYueG1sRI9Ba8JA&#10;FITvBf/D8oTe6iaRWo2uIoJQSikY9eDtkX1m02bfhuw2pv313UKhx2FmvmFWm8E2oqfO144VpJME&#10;BHHpdM2VgtNx/zAH4QOyxsYxKfgiD5v16G6FuXY3PlBfhEpECPscFZgQ2lxKXxqy6CeuJY7e1XUW&#10;Q5RdJXWHtwi3jcySZCYt1hwXDLa0M1R+FJ9Wwcv707Qw/bb/nr7R2bjz62W/80rdj4ftEkSgIfyH&#10;/9rPWkGWZossnc0fU/j9FP+AXP8AAAD//wMAUEsBAi0AFAAGAAgAAAAhANvh9svuAAAAhQEAABMA&#10;AAAAAAAAAAAAAAAAAAAAAFtDb250ZW50X1R5cGVzXS54bWxQSwECLQAUAAYACAAAACEAWvQsW78A&#10;AAAVAQAACwAAAAAAAAAAAAAAAAAfAQAAX3JlbHMvLnJlbHNQSwECLQAUAAYACAAAACEAf20P2cwA&#10;AADjAAAADwAAAAAAAAAAAAAAAAAHAgAAZHJzL2Rvd25yZXYueG1sUEsFBgAAAAADAAMAtwAAAAAD&#10;AAAAAA==&#10;" fillcolor="#156082 [3204]" stroked="f" strokeweight="1pt">
                  <v:textbox>
                    <w:txbxContent>
                      <w:p w14:paraId="7624069E" w14:textId="77777777" w:rsidR="00B23160" w:rsidRPr="00B23160" w:rsidRDefault="00B23160" w:rsidP="004D1E63">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15DDBC00" w14:textId="77777777" w:rsidR="00B23160" w:rsidRDefault="00B23160" w:rsidP="004D1E63">
                        <w:pPr>
                          <w:spacing w:before="120" w:after="0" w:line="240" w:lineRule="auto"/>
                          <w:jc w:val="center"/>
                        </w:pPr>
                      </w:p>
                    </w:txbxContent>
                  </v:textbox>
                </v:rect>
                <v:shape id="Rectangle: Single Corner Snipped 5" o:spid="_x0000_s1029" style="position:absolute;left:59436;width:9144;height:5715;rotation:180;visibility:visible;mso-wrap-style:square;v-text-anchor:middle" coordsize="5928995,571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GREQzQAAAOMAAAAPAAAAZHJzL2Rvd25yZXYueG1sRI9Ba8JA&#10;EIXvBf/DMkIvpW5MStDUVUqLVPDSWj14G7LTJJqdDdlV03/fORR6nHlv3vtmsRpcq67Uh8azgekk&#10;AUVcettwZWD/tX6cgQoR2WLrmQz8UIDVcnS3wML6G3/SdRcrJSEcCjRQx9gVWoeyJodh4jti0b59&#10;7zDK2Ffa9niTcNfqNEly7bBhaaixo9eayvPu4gxssn2XvScPb9v5IXN8OtJ2/XEx5n48vDyDijTE&#10;f/Pf9cYKfjp7Sqd5Phdo+UkWoJe/AAAA//8DAFBLAQItABQABgAIAAAAIQDb4fbL7gAAAIUBAAAT&#10;AAAAAAAAAAAAAAAAAAAAAABbQ29udGVudF9UeXBlc10ueG1sUEsBAi0AFAAGAAgAAAAhAFr0LFu/&#10;AAAAFQEAAAsAAAAAAAAAAAAAAAAAHwEAAF9yZWxzLy5yZWxzUEsBAi0AFAAGAAgAAAAhAA0ZERDN&#10;AAAA4wAAAA8AAAAAAAAAAAAAAAAABwIAAGRycy9kb3ducmV2LnhtbFBLBQYAAAAAAwADALcAAAAB&#10;AwAAAAA=&#10;" path="m,1l2760467,,5928995,571501,,571501,,1xe" fillcolor="#4ea72e [3209]" stroked="f" strokeweight="1pt">
                  <v:stroke joinstyle="miter"/>
                  <v:path arrowok="t" o:connecttype="custom" o:connectlocs="0,1;425733,0;914400,571501;0,571501;0,1" o:connectangles="0,0,0,0,0"/>
                </v:shape>
              </v:group>
            </w:pict>
          </mc:Fallback>
        </mc:AlternateContent>
      </w:r>
    </w:p>
    <w:p w14:paraId="0340DDA9" w14:textId="137D9005" w:rsidR="002D6BB2" w:rsidRDefault="002D6BB2" w:rsidP="002D6BB2"/>
    <w:p w14:paraId="71D085FC" w14:textId="798EDDE1" w:rsidR="002D6BB2" w:rsidRDefault="002D6BB2" w:rsidP="002D6BB2"/>
    <w:p w14:paraId="0CC3FA8A" w14:textId="112C3766" w:rsidR="002D6BB2" w:rsidRDefault="002D6BB2" w:rsidP="002D6BB2"/>
    <w:p w14:paraId="25D3DC94" w14:textId="0258C592" w:rsidR="002D6BB2" w:rsidRDefault="002D6BB2" w:rsidP="002D6BB2"/>
    <w:p w14:paraId="68CB4893" w14:textId="77777777" w:rsidR="002D6BB2" w:rsidRDefault="002D6BB2" w:rsidP="002D6BB2"/>
    <w:p w14:paraId="3D40C3C4" w14:textId="232515A1" w:rsidR="002D6BB2" w:rsidRDefault="002D6BB2" w:rsidP="002D6BB2"/>
    <w:p w14:paraId="20B4B86D" w14:textId="77777777" w:rsidR="002D6BB2" w:rsidRDefault="002D6BB2" w:rsidP="002D6BB2"/>
    <w:p w14:paraId="25834984" w14:textId="77777777" w:rsidR="002D6BB2" w:rsidRDefault="002D6BB2" w:rsidP="002D6BB2"/>
    <w:p w14:paraId="2397C5EF" w14:textId="77777777" w:rsidR="002D6BB2" w:rsidRDefault="002D6BB2" w:rsidP="002D6BB2"/>
    <w:p w14:paraId="28F95C00" w14:textId="5D1DD42F" w:rsidR="002D6BB2" w:rsidRDefault="002D6BB2" w:rsidP="002D6BB2"/>
    <w:p w14:paraId="3C9B5F1E" w14:textId="77777777" w:rsidR="002D6BB2" w:rsidRDefault="002D6BB2" w:rsidP="002D6BB2"/>
    <w:p w14:paraId="30A6934A" w14:textId="77777777" w:rsidR="002D6BB2" w:rsidRDefault="002D6BB2" w:rsidP="002D6BB2"/>
    <w:p w14:paraId="564D599C" w14:textId="77777777" w:rsidR="002D6BB2" w:rsidRDefault="002D6BB2" w:rsidP="002D6BB2"/>
    <w:p w14:paraId="1C163493" w14:textId="77777777" w:rsidR="002D6BB2" w:rsidRDefault="002D6BB2" w:rsidP="002D6BB2"/>
    <w:p w14:paraId="5D0FA5D7" w14:textId="77777777" w:rsidR="002D6BB2" w:rsidRDefault="002D6BB2" w:rsidP="002D6BB2"/>
    <w:p w14:paraId="64694CFF" w14:textId="55694673" w:rsidR="002D6BB2" w:rsidRDefault="002D6BB2" w:rsidP="002D6BB2"/>
    <w:p w14:paraId="2274AA21" w14:textId="2EDE9F4A" w:rsidR="002D6BB2" w:rsidRDefault="002D6BB2" w:rsidP="002D6BB2"/>
    <w:p w14:paraId="527CB5C5" w14:textId="73B2F2B3" w:rsidR="00B23160" w:rsidRDefault="00B23160" w:rsidP="002D6BB2"/>
    <w:p w14:paraId="258A776B" w14:textId="18B1FDE6" w:rsidR="00B23160" w:rsidRDefault="00B23160" w:rsidP="002D6BB2"/>
    <w:p w14:paraId="144F0FD6" w14:textId="052B2877" w:rsidR="002D6BB2" w:rsidRDefault="002D6BB2" w:rsidP="002D6BB2"/>
    <w:p w14:paraId="224EFBE9" w14:textId="13D2EFE4" w:rsidR="002D6BB2" w:rsidRDefault="002D6BB2" w:rsidP="002D6BB2"/>
    <w:p w14:paraId="4588B7C0" w14:textId="1E49ACA9" w:rsidR="002D6BB2" w:rsidRPr="002D6BB2" w:rsidRDefault="00D608D5" w:rsidP="002D6BB2">
      <w:r>
        <w:rPr>
          <w:noProof/>
        </w:rPr>
        <mc:AlternateContent>
          <mc:Choice Requires="wpg">
            <w:drawing>
              <wp:anchor distT="0" distB="0" distL="114300" distR="114300" simplePos="0" relativeHeight="251668480" behindDoc="1" locked="0" layoutInCell="1" allowOverlap="1" wp14:anchorId="3DC8A1C8" wp14:editId="30312573">
                <wp:simplePos x="0" y="0"/>
                <wp:positionH relativeFrom="margin">
                  <wp:posOffset>-457200</wp:posOffset>
                </wp:positionH>
                <wp:positionV relativeFrom="margin">
                  <wp:posOffset>7258050</wp:posOffset>
                </wp:positionV>
                <wp:extent cx="6858000" cy="1385888"/>
                <wp:effectExtent l="0" t="0" r="0" b="5080"/>
                <wp:wrapNone/>
                <wp:docPr id="921810549" name="Group 10"/>
                <wp:cNvGraphicFramePr/>
                <a:graphic xmlns:a="http://schemas.openxmlformats.org/drawingml/2006/main">
                  <a:graphicData uri="http://schemas.microsoft.com/office/word/2010/wordprocessingGroup">
                    <wpg:wgp>
                      <wpg:cNvGrpSpPr/>
                      <wpg:grpSpPr>
                        <a:xfrm>
                          <a:off x="0" y="0"/>
                          <a:ext cx="6858000" cy="1385888"/>
                          <a:chOff x="0" y="0"/>
                          <a:chExt cx="6858000" cy="914400"/>
                        </a:xfrm>
                      </wpg:grpSpPr>
                      <wps:wsp>
                        <wps:cNvPr id="507871784" name="Rectangle 7"/>
                        <wps:cNvSpPr/>
                        <wps:spPr>
                          <a:xfrm>
                            <a:off x="0" y="0"/>
                            <a:ext cx="6858000" cy="914400"/>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39475106" name="Rectangle 8"/>
                        <wps:cNvSpPr/>
                        <wps:spPr>
                          <a:xfrm>
                            <a:off x="0" y="0"/>
                            <a:ext cx="328613" cy="914400"/>
                          </a:xfrm>
                          <a:prstGeom prst="rect">
                            <a:avLst/>
                          </a:prstGeom>
                          <a:solidFill>
                            <a:schemeClr val="accent6"/>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678BD7C0" id="Group 10" o:spid="_x0000_s1026" style="position:absolute;margin-left:-36pt;margin-top:571.5pt;width:540pt;height:109.15pt;z-index:-251648000;mso-position-horizontal-relative:margin;mso-position-vertical-relative:margin;mso-height-relative:margin" coordsize="68580,91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Jv5hDAMAAJ0KAAAOAAAAZHJzL2Uyb0RvYy54bWzsVttqGzEQfS/0H4Tem931dbNkHUzShEJo&#10;QpKSZ0WrvYBWUiXZa/frO9Je4sSmBZcWCnmRdZk5Mzo7c6yz803N0ZppU0mR4ugkxIgJKrNKFCn+&#10;9nj1KcbIWCIywqVgKd4yg88XHz+cNSphI1lKnjGNAESYpFEpLq1VSRAYWrKamBOpmIDDXOqaWFjq&#10;Isg0aQC95sEoDGdBI3WmtKTMGNi9bA/xwuPnOaP2Ns8Ns4inGHKzftR+fHZjsDgjSaGJKivapUGO&#10;yKImlYCgA9QlsQStdLUHVVdUSyNze0JlHcg8ryjzd4DbROGb21xruVL+LkXSFGqgCah9w9PRsPTr&#10;+lqrB3WngYlGFcCFX7m7bHJdu1/IEm08ZduBMraxiMLmLJ7GYQjMUjiLxrCK45ZUWgLze360/HzI&#10;8zSaTAAFcgj6uMGrbBoF9WFeKDB/RsFDSRTzzJoEKLjTqMpSPA3n8TyaxxOMBKmhWu+hfogoOENz&#10;l5tLAqwHtkxigLijqDpwYZIobew1kzVykxRriO6LiqxvjG256U1cUCN5lV1VnPuF6xh2wTVaE6h1&#10;QikTNuoYfWXJhbMX0nm2oG4H6O6v42d2y5mz4+Ke5cAOfOuRT8a35n4gn0NJMtbGj6auKlr4wcN/&#10;XQ/orHOIP2BHv8JuYTp758p8Zw/O4e+dBw8fWQo7ONeVkPoQAB/oy1v7nqSWGsfSs8y2UDtatrpi&#10;FL2q4NPdEGPviAYhgcYAcbS3MORcNimW3QyjUuofh/adPRQ3nGLUgDCl2HxfEc0w4l8ElL2vHFAy&#10;v5hM5yOIoXdPnndPxKq+kFAPEciwon7q7C3vp7mW9RNo6NJFhSMiKMROMbW6X1zYVjBBhSlbLr0Z&#10;qJci9kY8KOrAHauuNB83T0Srrn4tiMRX2bcaSd6UcWvrPIVcrqzMK1/jL7x2fEPbt6331/s/mo1P&#10;J/NpFM72BcCrmsvteAEYj+JZNG6l8t/0/6zvwF2leO//rp9bVXvv//+h//1rAN5A/i+ke6+5R9bu&#10;2uvFy6ty8RMAAP//AwBQSwMEFAAGAAgAAAAhAJRVIJDiAAAADgEAAA8AAABkcnMvZG93bnJldi54&#10;bWxMj8FuwjAQRO+V+g/WVuoNbJOWohAHIdT2hCoVKlXcTLwkEbEdxSYJf9/lVG5vNaPZmWw12ob1&#10;2IXaOwVyKoChK7ypXangZ/8xWQALUTujG+9QwRUDrPLHh0ynxg/uG/tdLBmFuJBqBVWMbcp5KCq0&#10;Okx9i460k++sjnR2JTedHijcNnwmxJxbXTv6UOkWNxUW593FKvgc9LBO5Hu/PZ8218P+9et3K1Gp&#10;56dxvQQWcYz/ZrjVp+qQU6ejvzgTWKNg8jajLZEE+ZIQ3SxCLIiORMlcJsDzjN/PyP8AAAD//wMA&#10;UEsBAi0AFAAGAAgAAAAhALaDOJL+AAAA4QEAABMAAAAAAAAAAAAAAAAAAAAAAFtDb250ZW50X1R5&#10;cGVzXS54bWxQSwECLQAUAAYACAAAACEAOP0h/9YAAACUAQAACwAAAAAAAAAAAAAAAAAvAQAAX3Jl&#10;bHMvLnJlbHNQSwECLQAUAAYACAAAACEA3ib+YQwDAACdCgAADgAAAAAAAAAAAAAAAAAuAgAAZHJz&#10;L2Uyb0RvYy54bWxQSwECLQAUAAYACAAAACEAlFUgkOIAAAAOAQAADwAAAAAAAAAAAAAAAABmBQAA&#10;ZHJzL2Rvd25yZXYueG1sUEsFBgAAAAAEAAQA8wAAAHUGAAAAAA==&#10;">
                <v:rect id="Rectangle 7" o:spid="_x0000_s1027" style="position:absolute;width:68580;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8twCywAAAOIAAAAPAAAAZHJzL2Rvd25yZXYueG1sRI9Ba8JA&#10;FITvBf/D8gRvdaO2JkRXEUEopRQa9eDtkX1m02bfhuw2pv313UKhx2FmvmHW28E2oqfO144VzKYJ&#10;COLS6ZorBafj4T4D4QOyxsYxKfgiD9vN6G6NuXY3fqO+CJWIEPY5KjAhtLmUvjRk0U9dSxy9q+ss&#10;hii7SuoObxFuGzlPkqW0WHNcMNjS3lD5UXxaBc/v6aIw/a7/XrzS2bjzy+Ww90pNxsNuBSLQEP7D&#10;f+0nreAxSbN0lmYP8Hsp3gG5+QEAAP//AwBQSwECLQAUAAYACAAAACEA2+H2y+4AAACFAQAAEwAA&#10;AAAAAAAAAAAAAAAAAAAAW0NvbnRlbnRfVHlwZXNdLnhtbFBLAQItABQABgAIAAAAIQBa9CxbvwAA&#10;ABUBAAALAAAAAAAAAAAAAAAAAB8BAABfcmVscy8ucmVsc1BLAQItABQABgAIAAAAIQAf8twCywAA&#10;AOIAAAAPAAAAAAAAAAAAAAAAAAcCAABkcnMvZG93bnJldi54bWxQSwUGAAAAAAMAAwC3AAAA/wIA&#10;AAAA&#10;" fillcolor="#156082 [3204]" stroked="f" strokeweight="1pt"/>
                <v:rect id="Rectangle 8" o:spid="_x0000_s1028" style="position:absolute;width:3286;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l69rywAAAOMAAAAPAAAAZHJzL2Rvd25yZXYueG1sRI9PSwMx&#10;EMXvgt8hjOBFbLb+Wdu1aRFBKF4Wa2uv02TcLG4myyZ247c3BcHjzHvzfm8Wq+Q6caQhtJ4VTCcF&#10;CGLtTcuNgu37y/UMRIjIBjvPpOCHAqyW52cLrIwf+Y2Om9iIHMKhQgU2xr6SMmhLDsPE98RZ+/SD&#10;w5jHoZFmwDGHu07eFEUpHbacCRZ7erakvzbfLkP0x7iraX+wCWn9Wid9NdZaqcuL9PQIIlKK/+a/&#10;67XJ9cvb+d3D/bQo4fRTXoBc/gIAAP//AwBQSwECLQAUAAYACAAAACEA2+H2y+4AAACFAQAAEwAA&#10;AAAAAAAAAAAAAAAAAAAAW0NvbnRlbnRfVHlwZXNdLnhtbFBLAQItABQABgAIAAAAIQBa9CxbvwAA&#10;ABUBAAALAAAAAAAAAAAAAAAAAB8BAABfcmVscy8ucmVsc1BLAQItABQABgAIAAAAIQDml69rywAA&#10;AOMAAAAPAAAAAAAAAAAAAAAAAAcCAABkcnMvZG93bnJldi54bWxQSwUGAAAAAAMAAwC3AAAA/wIA&#10;AAAA&#10;" fillcolor="#4ea72e [3209]" stroked="f" strokeweight="1pt"/>
                <w10:wrap anchorx="margin" anchory="margin"/>
              </v:group>
            </w:pict>
          </mc:Fallback>
        </mc:AlternateContent>
      </w:r>
    </w:p>
    <w:p w14:paraId="5F522609" w14:textId="17684E0B" w:rsidR="002D6BB2" w:rsidRPr="002D6BB2" w:rsidRDefault="00F637CB" w:rsidP="002D6BB2">
      <w:pPr>
        <w:pStyle w:val="Style1"/>
      </w:pPr>
      <w:bookmarkStart w:id="0" w:name="_Toc243575996"/>
      <w:r w:rsidRPr="00D608D5">
        <w:rPr>
          <w:color w:val="FFFFFF" w:themeColor="background1"/>
        </w:rPr>
        <w:t>Chapter 1. Introduction</w:t>
      </w:r>
      <w:bookmarkEnd w:id="0"/>
      <w:r w:rsidR="002D6BB2">
        <w:br w:type="page"/>
      </w:r>
    </w:p>
    <w:p w14:paraId="141D45BD" w14:textId="0D5DB76A" w:rsidR="00F637CB" w:rsidRPr="00FB0492" w:rsidRDefault="00F637CB" w:rsidP="0037496C">
      <w:pPr>
        <w:pStyle w:val="Heading2"/>
      </w:pPr>
      <w:bookmarkStart w:id="1" w:name="_Toc243575997"/>
      <w:r w:rsidRPr="00FB0492">
        <w:lastRenderedPageBreak/>
        <w:t>About the Chesapeake Bay Program</w:t>
      </w:r>
      <w:bookmarkEnd w:id="1"/>
      <w:r>
        <w:t xml:space="preserve"> </w:t>
      </w:r>
    </w:p>
    <w:p w14:paraId="42091364" w14:textId="77777777" w:rsidR="00F637CB" w:rsidRPr="007A1A68" w:rsidRDefault="00F637CB" w:rsidP="00BB101B">
      <w:pPr>
        <w:widowControl w:val="0"/>
      </w:pPr>
      <w:r>
        <w:t>The </w:t>
      </w:r>
      <w:hyperlink r:id="rId15">
        <w:r w:rsidRPr="56DC0F80">
          <w:rPr>
            <w:rStyle w:val="Hyperlink"/>
          </w:rPr>
          <w:t xml:space="preserve">Chesapeake Bay </w:t>
        </w:r>
      </w:hyperlink>
      <w:hyperlink r:id="rId16">
        <w:r w:rsidRPr="56DC0F80">
          <w:rPr>
            <w:rStyle w:val="Hyperlink"/>
          </w:rPr>
          <w:t>Program</w:t>
        </w:r>
      </w:hyperlink>
      <w:r>
        <w:t xml:space="preserve"> (CBP) is a regional partnership that has coordinated the restoration, conservation and protection of the Chesapeake Bay and its watershed since 1983. The </w:t>
      </w:r>
      <w:hyperlink r:id="rId17">
        <w:r w:rsidRPr="56DC0F80">
          <w:rPr>
            <w:rStyle w:val="Hyperlink"/>
          </w:rPr>
          <w:t>Chesapeake Executive Council</w:t>
        </w:r>
      </w:hyperlink>
      <w:r>
        <w:t xml:space="preserve"> (EC), which is composed of the signatory partners listed below, directs CBP in accordance with the </w:t>
      </w:r>
      <w:hyperlink r:id="rId18">
        <w:r w:rsidRPr="56DC0F80">
          <w:rPr>
            <w:rStyle w:val="Hyperlink"/>
          </w:rPr>
          <w:t xml:space="preserve">Chesapeake Bay </w:t>
        </w:r>
        <w:r w:rsidRPr="00B87598">
          <w:rPr>
            <w:rStyle w:val="Hyperlink"/>
            <w:i/>
            <w:iCs/>
          </w:rPr>
          <w:t>Watershed Agreement</w:t>
        </w:r>
      </w:hyperlink>
      <w:r>
        <w:t xml:space="preserve"> (</w:t>
      </w:r>
      <w:r w:rsidRPr="00B87598">
        <w:rPr>
          <w:i/>
          <w:iCs/>
        </w:rPr>
        <w:t>Watershed Agreement</w:t>
      </w:r>
      <w:r>
        <w:t xml:space="preserve">):   </w:t>
      </w:r>
    </w:p>
    <w:p w14:paraId="7139B1DA" w14:textId="77777777" w:rsidR="00F637CB" w:rsidRPr="007A1A68" w:rsidRDefault="00F637CB" w:rsidP="00F637CB">
      <w:pPr>
        <w:widowControl w:val="0"/>
        <w:numPr>
          <w:ilvl w:val="1"/>
          <w:numId w:val="2"/>
        </w:numPr>
        <w:spacing w:after="0"/>
      </w:pPr>
      <w:hyperlink r:id="rId19" w:history="1">
        <w:r w:rsidRPr="007A1A68">
          <w:rPr>
            <w:rStyle w:val="Hyperlink"/>
          </w:rPr>
          <w:t>Chesapeake Bay Commission</w:t>
        </w:r>
      </w:hyperlink>
      <w:r w:rsidRPr="007A1A68">
        <w:t>, a tri-state legislative body;</w:t>
      </w:r>
      <w:r>
        <w:t xml:space="preserve"> </w:t>
      </w:r>
    </w:p>
    <w:p w14:paraId="4D68DFD2" w14:textId="77777777" w:rsidR="00F637CB" w:rsidRPr="007A1A68" w:rsidRDefault="00F637CB" w:rsidP="00F637CB">
      <w:pPr>
        <w:widowControl w:val="0"/>
        <w:numPr>
          <w:ilvl w:val="1"/>
          <w:numId w:val="2"/>
        </w:numPr>
        <w:spacing w:after="0"/>
      </w:pPr>
      <w:hyperlink r:id="rId20" w:history="1">
        <w:r w:rsidRPr="007A1A68">
          <w:rPr>
            <w:rStyle w:val="Hyperlink"/>
          </w:rPr>
          <w:t>Commonwealth of Pennsylvania</w:t>
        </w:r>
      </w:hyperlink>
    </w:p>
    <w:p w14:paraId="4B5F5D38" w14:textId="77777777" w:rsidR="00F637CB" w:rsidRPr="007A1A68" w:rsidRDefault="00F637CB" w:rsidP="00F637CB">
      <w:pPr>
        <w:widowControl w:val="0"/>
        <w:numPr>
          <w:ilvl w:val="1"/>
          <w:numId w:val="2"/>
        </w:numPr>
        <w:spacing w:after="0"/>
      </w:pPr>
      <w:hyperlink r:id="rId21" w:history="1">
        <w:r w:rsidRPr="007A1A68">
          <w:rPr>
            <w:rStyle w:val="Hyperlink"/>
          </w:rPr>
          <w:t>Commonwealth of Virginia</w:t>
        </w:r>
      </w:hyperlink>
    </w:p>
    <w:p w14:paraId="248816B2" w14:textId="77777777" w:rsidR="00F637CB" w:rsidRPr="007A1A68" w:rsidRDefault="00F637CB" w:rsidP="00F637CB">
      <w:pPr>
        <w:widowControl w:val="0"/>
        <w:numPr>
          <w:ilvl w:val="1"/>
          <w:numId w:val="2"/>
        </w:numPr>
        <w:spacing w:after="0"/>
      </w:pPr>
      <w:hyperlink r:id="rId22" w:history="1">
        <w:r w:rsidRPr="007A1A68">
          <w:rPr>
            <w:rStyle w:val="Hyperlink"/>
          </w:rPr>
          <w:t>District of Columbia</w:t>
        </w:r>
      </w:hyperlink>
    </w:p>
    <w:p w14:paraId="13DB6CFB" w14:textId="77777777" w:rsidR="00F637CB" w:rsidRPr="007A1A68" w:rsidRDefault="00F637CB" w:rsidP="00F637CB">
      <w:pPr>
        <w:widowControl w:val="0"/>
        <w:numPr>
          <w:ilvl w:val="1"/>
          <w:numId w:val="2"/>
        </w:numPr>
        <w:spacing w:after="0"/>
      </w:pPr>
      <w:hyperlink r:id="rId23" w:history="1">
        <w:r w:rsidRPr="007A1A68">
          <w:rPr>
            <w:rStyle w:val="Hyperlink"/>
          </w:rPr>
          <w:t>State of Delaware</w:t>
        </w:r>
      </w:hyperlink>
    </w:p>
    <w:p w14:paraId="63F08324" w14:textId="77777777" w:rsidR="00F637CB" w:rsidRPr="007A1A68" w:rsidRDefault="00F637CB" w:rsidP="00F637CB">
      <w:pPr>
        <w:widowControl w:val="0"/>
        <w:numPr>
          <w:ilvl w:val="1"/>
          <w:numId w:val="2"/>
        </w:numPr>
        <w:spacing w:after="0"/>
      </w:pPr>
      <w:hyperlink r:id="rId24" w:history="1">
        <w:r w:rsidRPr="007A1A68">
          <w:rPr>
            <w:rStyle w:val="Hyperlink"/>
          </w:rPr>
          <w:t>State of Maryland</w:t>
        </w:r>
      </w:hyperlink>
    </w:p>
    <w:p w14:paraId="1CE3F17E" w14:textId="77777777" w:rsidR="00F637CB" w:rsidRPr="007A1A68" w:rsidRDefault="00F637CB" w:rsidP="00F637CB">
      <w:pPr>
        <w:widowControl w:val="0"/>
        <w:numPr>
          <w:ilvl w:val="1"/>
          <w:numId w:val="2"/>
        </w:numPr>
        <w:spacing w:after="0"/>
      </w:pPr>
      <w:hyperlink r:id="rId25" w:history="1">
        <w:r w:rsidRPr="007A1A68">
          <w:rPr>
            <w:rStyle w:val="Hyperlink"/>
          </w:rPr>
          <w:t>State of New York</w:t>
        </w:r>
      </w:hyperlink>
    </w:p>
    <w:p w14:paraId="6FB43A73" w14:textId="77777777" w:rsidR="00F637CB" w:rsidRPr="007A1A68" w:rsidRDefault="00F637CB" w:rsidP="00F637CB">
      <w:pPr>
        <w:widowControl w:val="0"/>
        <w:numPr>
          <w:ilvl w:val="1"/>
          <w:numId w:val="2"/>
        </w:numPr>
        <w:spacing w:after="0"/>
      </w:pPr>
      <w:hyperlink r:id="rId26" w:history="1">
        <w:r w:rsidRPr="007A1A68">
          <w:rPr>
            <w:rStyle w:val="Hyperlink"/>
          </w:rPr>
          <w:t>State of West Virginia</w:t>
        </w:r>
      </w:hyperlink>
    </w:p>
    <w:p w14:paraId="70333926" w14:textId="77777777" w:rsidR="00F637CB" w:rsidRDefault="00F637CB" w:rsidP="00F637CB">
      <w:pPr>
        <w:widowControl w:val="0"/>
        <w:numPr>
          <w:ilvl w:val="1"/>
          <w:numId w:val="2"/>
        </w:numPr>
      </w:pPr>
      <w:hyperlink r:id="rId27" w:history="1">
        <w:r w:rsidRPr="007A1A68">
          <w:rPr>
            <w:rStyle w:val="Hyperlink"/>
          </w:rPr>
          <w:t>U.S. Environmental Protection Agency</w:t>
        </w:r>
      </w:hyperlink>
      <w:r w:rsidRPr="007A1A68">
        <w:t>, representing the federal government</w:t>
      </w:r>
    </w:p>
    <w:p w14:paraId="78244BE1" w14:textId="77777777" w:rsidR="00F637CB" w:rsidRDefault="00F637CB" w:rsidP="00BB101B">
      <w:pPr>
        <w:widowControl w:val="0"/>
      </w:pPr>
      <w:r>
        <w:t xml:space="preserve">Partnership and collaboration are the foundation of CBP, which is supported by a range of federal and state agencies, local governments, nongovernmental organizations, academic institutions, watershed groups and others. Everyone in this great watershed is invited to take actions to help realize the partnership’s vision:  </w:t>
      </w:r>
    </w:p>
    <w:p w14:paraId="237FF84B" w14:textId="77777777" w:rsidR="00F637CB" w:rsidRPr="008D6BD4" w:rsidRDefault="00F637CB" w:rsidP="00F637CB">
      <w:pPr>
        <w:pStyle w:val="Quote"/>
        <w:widowControl w:val="0"/>
        <w:ind w:left="180" w:right="180"/>
        <w:rPr>
          <w:sz w:val="22"/>
          <w:szCs w:val="22"/>
        </w:rPr>
      </w:pPr>
      <w:r w:rsidRPr="56DC0F80">
        <w:rPr>
          <w:sz w:val="22"/>
          <w:szCs w:val="22"/>
        </w:rPr>
        <w:t>“We envision a Chesapeake Bay region where clean water flows, wildlife thrives and farms, forests and fisheries are healthy and productive. It is a place where people from all walks of life feel connected to the land, to the Bay and local waterways, to their communities and to the rich cultural heritage that makes this watershed unique. Together, we are building a future that is environmentally and economically sustainable, resilient and full of possibility—where everyone can enjoy and help conserve the natural beauty of the Bay, and the lands and waters that surround it, today and for generations to come” (</w:t>
      </w:r>
      <w:r w:rsidRPr="00B87598">
        <w:rPr>
          <w:sz w:val="22"/>
          <w:szCs w:val="22"/>
        </w:rPr>
        <w:t>Watershed Agreement</w:t>
      </w:r>
      <w:r w:rsidRPr="56DC0F80">
        <w:rPr>
          <w:sz w:val="22"/>
          <w:szCs w:val="22"/>
        </w:rPr>
        <w:t>, 2025).</w:t>
      </w:r>
    </w:p>
    <w:p w14:paraId="7F650AF7" w14:textId="77777777" w:rsidR="00F637CB" w:rsidRDefault="00F637CB" w:rsidP="00F637CB">
      <w:pPr>
        <w:pStyle w:val="Heading2"/>
      </w:pPr>
      <w:bookmarkStart w:id="2" w:name="_Toc243575998"/>
      <w:r>
        <w:t>Documents Guiding CBP Work</w:t>
      </w:r>
      <w:bookmarkEnd w:id="2"/>
    </w:p>
    <w:p w14:paraId="6262AEFF" w14:textId="29703652" w:rsidR="00F637CB" w:rsidRDefault="00F637CB" w:rsidP="00BB101B">
      <w:pPr>
        <w:widowControl w:val="0"/>
      </w:pPr>
      <w:r>
        <w:t xml:space="preserve">Revised in 2025, the </w:t>
      </w:r>
      <w:r w:rsidRPr="00B87598">
        <w:rPr>
          <w:i/>
          <w:iCs/>
        </w:rPr>
        <w:t>Watershed Agreement</w:t>
      </w:r>
      <w:r>
        <w:t xml:space="preserve"> describes partners’ voluntary commitment to shared goals, outcomes and targets that advance the restoration, conservation and protection of the Chesapeake Bay and its watershed. Building off the </w:t>
      </w:r>
      <w:r w:rsidRPr="00B87598">
        <w:rPr>
          <w:i/>
          <w:iCs/>
        </w:rPr>
        <w:t>Watershed Agreement</w:t>
      </w:r>
      <w:r>
        <w:t>, this Strategic Plan will “outline the means for accomplishing each outcome and its targets as well as monitoring, assessing and reporting progress and coordinating actions among partners and stakeholders as necessary” over the next six years.</w:t>
      </w:r>
      <w:r w:rsidDel="003542F4">
        <w:t xml:space="preserve"> </w:t>
      </w:r>
      <w:r>
        <w:t xml:space="preserve">As, at times, subject matter experts use technical language to ensure there is a clear understanding of the management approaches to be undertaken, this Strategic Plan is </w:t>
      </w:r>
      <w:r>
        <w:lastRenderedPageBreak/>
        <w:t>primarily written for internal CBP audiences who will collaborate on plan implementation. Recognizing the importance of transparency, partners developed an Executive Summary and</w:t>
      </w:r>
      <w:r w:rsidRPr="00D5795D">
        <w:t xml:space="preserve"> </w:t>
      </w:r>
      <w:hyperlink r:id="rId28" w:history="1">
        <w:r w:rsidRPr="00D5795D">
          <w:rPr>
            <w:rStyle w:val="Hyperlink"/>
          </w:rPr>
          <w:t>Strategic Plan webpage</w:t>
        </w:r>
      </w:hyperlink>
      <w:r>
        <w:t xml:space="preserve"> that utilize plain language. The </w:t>
      </w:r>
      <w:hyperlink r:id="rId29" w:history="1">
        <w:r w:rsidRPr="00D5795D">
          <w:rPr>
            <w:rStyle w:val="Hyperlink"/>
          </w:rPr>
          <w:t>Strategic Plan webpage</w:t>
        </w:r>
      </w:hyperlink>
      <w:r>
        <w:t xml:space="preserve"> will also maintain a downloadable version of the complete Strategic Plan. </w:t>
      </w:r>
    </w:p>
    <w:p w14:paraId="7EE063D8" w14:textId="77777777" w:rsidR="00F637CB" w:rsidRDefault="00F637CB" w:rsidP="00F637CB">
      <w:pPr>
        <w:widowControl w:val="0"/>
      </w:pPr>
      <w:r>
        <w:t xml:space="preserve">The Strategic Plan is complemented by a series of separate, outcome-specific workplans, which describe specific actions that will be initiated over the next three years in association with identified management strategies. Each workplan states the resources needed and available to complete activities, potential sources to fill gaps, and specific deliverables and/or impacts that will result from activity completion. The relationship between the </w:t>
      </w:r>
      <w:r w:rsidRPr="00B87598">
        <w:rPr>
          <w:i/>
          <w:iCs/>
        </w:rPr>
        <w:t>Watershed Agreement</w:t>
      </w:r>
      <w:r>
        <w:t>, the Strategic Plan, and the workplans is illustrated in Figure 1.</w:t>
      </w:r>
    </w:p>
    <w:p w14:paraId="0163554D" w14:textId="77777777" w:rsidR="00F637CB" w:rsidRDefault="00F637CB" w:rsidP="00F637CB">
      <w:pPr>
        <w:widowControl w:val="0"/>
        <w:spacing w:after="0"/>
        <w:jc w:val="center"/>
      </w:pPr>
      <w:r>
        <w:rPr>
          <w:noProof/>
        </w:rPr>
        <w:drawing>
          <wp:inline distT="0" distB="0" distL="0" distR="0" wp14:anchorId="1E1CCCED" wp14:editId="3CE858A0">
            <wp:extent cx="5677786" cy="2063519"/>
            <wp:effectExtent l="0" t="0" r="0" b="6350"/>
            <wp:docPr id="2005449497" name="Picture 6">
              <a:extLst xmlns:a="http://schemas.openxmlformats.org/drawingml/2006/main">
                <a:ext uri="{FF2B5EF4-FFF2-40B4-BE49-F238E27FC236}">
                  <a16:creationId xmlns:a16="http://schemas.microsoft.com/office/drawing/2014/main" id="{3640C9BC-FF5B-4F31-A24B-530F9AA78B6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30">
                      <a:extLst>
                        <a:ext uri="{28A0092B-C50C-407E-A947-70E740481C1C}">
                          <a14:useLocalDpi xmlns:a14="http://schemas.microsoft.com/office/drawing/2010/main" val="0"/>
                        </a:ext>
                      </a:extLst>
                    </a:blip>
                    <a:srcRect t="18475"/>
                    <a:stretch>
                      <a:fillRect/>
                    </a:stretch>
                  </pic:blipFill>
                  <pic:spPr bwMode="auto">
                    <a:xfrm>
                      <a:off x="0" y="0"/>
                      <a:ext cx="5677786" cy="2063519"/>
                    </a:xfrm>
                    <a:prstGeom prst="rect">
                      <a:avLst/>
                    </a:prstGeom>
                    <a:noFill/>
                    <a:ln>
                      <a:noFill/>
                    </a:ln>
                    <a:extLst>
                      <a:ext uri="{53640926-AAD7-44D8-BBD7-CCE9431645EC}">
                        <a14:shadowObscured xmlns:a14="http://schemas.microsoft.com/office/drawing/2010/main"/>
                      </a:ext>
                    </a:extLst>
                  </pic:spPr>
                </pic:pic>
              </a:graphicData>
            </a:graphic>
          </wp:inline>
        </w:drawing>
      </w:r>
    </w:p>
    <w:p w14:paraId="5ACC19F4" w14:textId="77777777" w:rsidR="00F637CB" w:rsidRDefault="00F637CB" w:rsidP="00F637CB">
      <w:pPr>
        <w:pStyle w:val="Caption"/>
        <w:widowControl w:val="0"/>
        <w:jc w:val="center"/>
      </w:pPr>
      <w:r>
        <w:t xml:space="preserve">Figure </w:t>
      </w:r>
      <w:r>
        <w:fldChar w:fldCharType="begin"/>
      </w:r>
      <w:r>
        <w:instrText>SEQ Figure \* ARABIC</w:instrText>
      </w:r>
      <w:r>
        <w:fldChar w:fldCharType="separate"/>
      </w:r>
      <w:r>
        <w:rPr>
          <w:noProof/>
        </w:rPr>
        <w:t>1</w:t>
      </w:r>
      <w:r>
        <w:fldChar w:fldCharType="end"/>
      </w:r>
      <w:r>
        <w:t>: Relationship between key Chesapeake Bay Program documents</w:t>
      </w:r>
    </w:p>
    <w:p w14:paraId="630C7B35" w14:textId="77777777" w:rsidR="00F637CB" w:rsidRPr="00410E8A" w:rsidRDefault="00F637CB" w:rsidP="00F637CB">
      <w:pPr>
        <w:pStyle w:val="Heading2"/>
      </w:pPr>
      <w:bookmarkStart w:id="3" w:name="_Toc243575999"/>
      <w:r w:rsidRPr="1703B7AC">
        <w:t>Structure of the Strategic Plan</w:t>
      </w:r>
      <w:bookmarkEnd w:id="3"/>
    </w:p>
    <w:p w14:paraId="70DF9630" w14:textId="77777777" w:rsidR="00F637CB" w:rsidRDefault="00F637CB" w:rsidP="00BB101B">
      <w:pPr>
        <w:widowControl w:val="0"/>
      </w:pPr>
      <w:r>
        <w:t xml:space="preserve">This Strategic Plan is comprised of introduction and accountability chapters, goal chapters comprised of management strategies that outline the means for accomplishing each outcome of the </w:t>
      </w:r>
      <w:r w:rsidRPr="00B87598">
        <w:rPr>
          <w:i/>
          <w:iCs/>
        </w:rPr>
        <w:t>Watershed Agreement</w:t>
      </w:r>
      <w:r>
        <w:t xml:space="preserve">, and associated appendices. The </w:t>
      </w:r>
      <w:r w:rsidRPr="0083799B">
        <w:rPr>
          <w:b/>
          <w:bCs/>
        </w:rPr>
        <w:t>accountability chapter</w:t>
      </w:r>
      <w:r>
        <w:t xml:space="preserve"> addresses program-wide adaptive management and monitoring, assessing and reporting of progress. This information is supplemented in each outcome subsection by more specific information about the “</w:t>
      </w:r>
      <w:r w:rsidRPr="0083799B">
        <w:rPr>
          <w:b/>
          <w:bCs/>
        </w:rPr>
        <w:t>Baseline and Current Condition</w:t>
      </w:r>
      <w:r>
        <w:t>” and “</w:t>
      </w:r>
      <w:r w:rsidRPr="0083799B">
        <w:rPr>
          <w:b/>
          <w:bCs/>
        </w:rPr>
        <w:t>Measuring Progress and Indicators</w:t>
      </w:r>
      <w:r>
        <w:t>.” The “</w:t>
      </w:r>
      <w:r w:rsidRPr="0083799B">
        <w:rPr>
          <w:b/>
          <w:bCs/>
        </w:rPr>
        <w:t>Situation Analysis</w:t>
      </w:r>
      <w:r>
        <w:t xml:space="preserve">” in each goal chapter and outcome subsection describes challenges and factors affecting partners’ work toward goal and outcome attainment. </w:t>
      </w:r>
    </w:p>
    <w:p w14:paraId="4C91ABE5" w14:textId="77777777" w:rsidR="00F637CB" w:rsidRPr="007A1A68" w:rsidRDefault="00F637CB" w:rsidP="00BB101B">
      <w:pPr>
        <w:widowControl w:val="0"/>
      </w:pPr>
      <w:r>
        <w:t>“</w:t>
      </w:r>
      <w:r w:rsidRPr="0083799B">
        <w:rPr>
          <w:b/>
          <w:bCs/>
        </w:rPr>
        <w:t>Management Approaches</w:t>
      </w:r>
      <w:r>
        <w:t>” outline the general tactic needed to fill gaps in existing efforts, address the challenges that are described in the “</w:t>
      </w:r>
      <w:r w:rsidRPr="0083799B">
        <w:rPr>
          <w:b/>
          <w:bCs/>
        </w:rPr>
        <w:t>Situation Analysis</w:t>
      </w:r>
      <w:r>
        <w:t>” and identify the CBP’s role in each approach. The “</w:t>
      </w:r>
      <w:r w:rsidRPr="0083799B">
        <w:rPr>
          <w:b/>
          <w:bCs/>
        </w:rPr>
        <w:t>Situation Analysis</w:t>
      </w:r>
      <w:r>
        <w:t>” and “</w:t>
      </w:r>
      <w:r w:rsidRPr="0083799B">
        <w:rPr>
          <w:b/>
          <w:bCs/>
        </w:rPr>
        <w:t>Management Approaches</w:t>
      </w:r>
      <w:r>
        <w:t>” each describe:</w:t>
      </w:r>
    </w:p>
    <w:p w14:paraId="0B7C3ECB" w14:textId="77777777" w:rsidR="00F637CB" w:rsidRPr="007A1A68" w:rsidRDefault="00F637CB" w:rsidP="00F637CB">
      <w:pPr>
        <w:widowControl w:val="0"/>
        <w:numPr>
          <w:ilvl w:val="0"/>
          <w:numId w:val="1"/>
        </w:numPr>
        <w:spacing w:after="0"/>
      </w:pPr>
      <w:r w:rsidRPr="007A1A68">
        <w:lastRenderedPageBreak/>
        <w:t>How partners will address changing environmental conditions</w:t>
      </w:r>
      <w:r>
        <w:t>;</w:t>
      </w:r>
    </w:p>
    <w:p w14:paraId="3881B9FA" w14:textId="77777777" w:rsidR="00F637CB" w:rsidRPr="007A1A68" w:rsidRDefault="00F637CB" w:rsidP="00F637CB">
      <w:pPr>
        <w:widowControl w:val="0"/>
        <w:numPr>
          <w:ilvl w:val="0"/>
          <w:numId w:val="1"/>
        </w:numPr>
        <w:spacing w:after="0"/>
      </w:pPr>
      <w:r>
        <w:t>How signatories, other state and federal agencies, local governments, Indigenous representatives, and nonprofit and private partners are engaged;</w:t>
      </w:r>
    </w:p>
    <w:p w14:paraId="63C8898E" w14:textId="77777777" w:rsidR="00F637CB" w:rsidRPr="007A1A68" w:rsidRDefault="00F637CB" w:rsidP="00F637CB">
      <w:pPr>
        <w:widowControl w:val="0"/>
        <w:numPr>
          <w:ilvl w:val="0"/>
          <w:numId w:val="1"/>
        </w:numPr>
        <w:spacing w:after="0"/>
      </w:pPr>
      <w:r>
        <w:t xml:space="preserve">Where actions, tools, financial support and technical assistance are needed to empower local governments and others; and </w:t>
      </w:r>
    </w:p>
    <w:p w14:paraId="1F51EF58" w14:textId="77777777" w:rsidR="00F637CB" w:rsidRDefault="00F637CB" w:rsidP="00F637CB">
      <w:pPr>
        <w:widowControl w:val="0"/>
        <w:numPr>
          <w:ilvl w:val="0"/>
          <w:numId w:val="1"/>
        </w:numPr>
      </w:pPr>
      <w:r>
        <w:t>The</w:t>
      </w:r>
      <w:r w:rsidRPr="007A1A68">
        <w:t xml:space="preserve"> steps are necessary to facilitate greater participation in achieving the Outcome</w:t>
      </w:r>
    </w:p>
    <w:p w14:paraId="2557C5E2" w14:textId="77777777" w:rsidR="00F637CB" w:rsidRDefault="00F637CB" w:rsidP="00BB101B">
      <w:pPr>
        <w:widowControl w:val="0"/>
      </w:pPr>
      <w:r>
        <w:t>Appendix A includes a “</w:t>
      </w:r>
      <w:r w:rsidRPr="00D849C4">
        <w:rPr>
          <w:b/>
          <w:bCs/>
        </w:rPr>
        <w:t xml:space="preserve">Snapshot of Signatory </w:t>
      </w:r>
      <w:r>
        <w:rPr>
          <w:b/>
          <w:bCs/>
        </w:rPr>
        <w:t xml:space="preserve">and Federal Agency </w:t>
      </w:r>
      <w:r w:rsidRPr="00D849C4">
        <w:rPr>
          <w:b/>
          <w:bCs/>
        </w:rPr>
        <w:t>Programs</w:t>
      </w:r>
      <w:r>
        <w:t>” that recognizes the significant contribution that partners make toward outcome attainment. Though this content only spotlights a small number of featured programs, it helps partners avoid duplicating existing efforts and target collaborative efforts to areas where a partnership approach adds value. Appendix B highlights key “</w:t>
      </w:r>
      <w:r>
        <w:rPr>
          <w:b/>
          <w:bCs/>
        </w:rPr>
        <w:t>S</w:t>
      </w:r>
      <w:r w:rsidRPr="00FE075E">
        <w:rPr>
          <w:b/>
          <w:bCs/>
        </w:rPr>
        <w:t xml:space="preserve">tatutory </w:t>
      </w:r>
      <w:r>
        <w:rPr>
          <w:b/>
          <w:bCs/>
        </w:rPr>
        <w:t>A</w:t>
      </w:r>
      <w:r w:rsidRPr="00FE075E">
        <w:rPr>
          <w:b/>
          <w:bCs/>
        </w:rPr>
        <w:t>uthorities</w:t>
      </w:r>
      <w:r>
        <w:t>.”</w:t>
      </w:r>
    </w:p>
    <w:p w14:paraId="334F2A72" w14:textId="77777777" w:rsidR="00F637CB" w:rsidRPr="00000F8B" w:rsidRDefault="00F637CB" w:rsidP="00F637CB">
      <w:pPr>
        <w:pStyle w:val="Heading2"/>
      </w:pPr>
      <w:bookmarkStart w:id="4" w:name="_Toc243576000"/>
      <w:r w:rsidRPr="00000F8B">
        <w:t>Strategic Plan Development and</w:t>
      </w:r>
      <w:r>
        <w:t xml:space="preserve"> Participation in</w:t>
      </w:r>
      <w:r w:rsidRPr="00000F8B">
        <w:t xml:space="preserve"> Implementation</w:t>
      </w:r>
      <w:bookmarkEnd w:id="4"/>
    </w:p>
    <w:p w14:paraId="7F1C2BDB" w14:textId="77777777" w:rsidR="00F637CB" w:rsidRDefault="00F637CB" w:rsidP="00BB101B">
      <w:pPr>
        <w:widowControl w:val="0"/>
      </w:pPr>
      <w:r>
        <w:t xml:space="preserve">Within 18 months of finalizing revisions to the </w:t>
      </w:r>
      <w:r w:rsidRPr="00B87598">
        <w:rPr>
          <w:i/>
          <w:iCs/>
        </w:rPr>
        <w:t>Watershed Agreement</w:t>
      </w:r>
      <w:r>
        <w:t>, goal teams, supported by outcome authors from workgroups and action teams, developed this Strategic Plan and secured the approval of the Policy Steering Committee (PSC). In addition to soliciting stakeholder input during workgroup and goal team meetings, the Strategic Plan development process included a period for public feedback (Figure 2).</w:t>
      </w:r>
    </w:p>
    <w:p w14:paraId="76CB6598" w14:textId="77777777" w:rsidR="00F637CB" w:rsidRDefault="00F637CB" w:rsidP="00F637CB">
      <w:pPr>
        <w:widowControl w:val="0"/>
        <w:spacing w:after="0"/>
        <w:jc w:val="center"/>
      </w:pPr>
      <w:r>
        <w:rPr>
          <w:noProof/>
        </w:rPr>
        <w:drawing>
          <wp:inline distT="0" distB="0" distL="0" distR="0" wp14:anchorId="415C054E" wp14:editId="7E300DA6">
            <wp:extent cx="4775200" cy="1719235"/>
            <wp:effectExtent l="0" t="0" r="0" b="0"/>
            <wp:docPr id="157512806" name="Picture 1">
              <a:extLst xmlns:a="http://schemas.openxmlformats.org/drawingml/2006/main">
                <a:ext uri="{FF2B5EF4-FFF2-40B4-BE49-F238E27FC236}">
                  <a16:creationId xmlns:a16="http://schemas.microsoft.com/office/drawing/2014/main" id="{3398DCE4-6FAF-4EF1-B64C-0D74267DD62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4890976" cy="1760919"/>
                    </a:xfrm>
                    <a:prstGeom prst="rect">
                      <a:avLst/>
                    </a:prstGeom>
                    <a:noFill/>
                  </pic:spPr>
                </pic:pic>
              </a:graphicData>
            </a:graphic>
          </wp:inline>
        </w:drawing>
      </w:r>
    </w:p>
    <w:p w14:paraId="74056DEE" w14:textId="77777777" w:rsidR="00F637CB" w:rsidRDefault="00F637CB" w:rsidP="00F637CB">
      <w:pPr>
        <w:pStyle w:val="Caption"/>
        <w:widowControl w:val="0"/>
        <w:jc w:val="center"/>
      </w:pPr>
      <w:r>
        <w:t xml:space="preserve">Figure </w:t>
      </w:r>
      <w:r>
        <w:fldChar w:fldCharType="begin"/>
      </w:r>
      <w:r>
        <w:instrText>SEQ Figure \* ARABIC</w:instrText>
      </w:r>
      <w:r>
        <w:fldChar w:fldCharType="separate"/>
      </w:r>
      <w:r>
        <w:rPr>
          <w:noProof/>
        </w:rPr>
        <w:t>2</w:t>
      </w:r>
      <w:r>
        <w:fldChar w:fldCharType="end"/>
      </w:r>
      <w:r>
        <w:t>. Strategic Plan development timeline</w:t>
      </w:r>
    </w:p>
    <w:p w14:paraId="0F572B17" w14:textId="77777777" w:rsidR="00F637CB" w:rsidRPr="00827760" w:rsidRDefault="00F637CB" w:rsidP="00BB101B">
      <w:pPr>
        <w:widowControl w:val="0"/>
      </w:pPr>
      <w:r>
        <w:t xml:space="preserve">The </w:t>
      </w:r>
      <w:r w:rsidRPr="43C0030E">
        <w:rPr>
          <w:i/>
          <w:iCs/>
        </w:rPr>
        <w:t>Watershed Agreement</w:t>
      </w:r>
      <w:r>
        <w:t xml:space="preserve"> notes that,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Signatories and other partners are welcome and encouraged to contribute to the development or implementation of Management Strategies. Entities that choose to engage in this way are listed as </w:t>
      </w:r>
      <w:r w:rsidRPr="00FE075E">
        <w:rPr>
          <w:b/>
          <w:bCs/>
        </w:rPr>
        <w:lastRenderedPageBreak/>
        <w:t>“Participating Partners”</w:t>
      </w:r>
      <w:r>
        <w:t xml:space="preserve"> in the relevant outcome-specific subsection(s), with the commitments of signatories and federal agencies summarized in </w:t>
      </w:r>
      <w:r w:rsidRPr="009D4FD6">
        <w:t>Appendix C.</w:t>
      </w:r>
      <w:r>
        <w:t xml:space="preserve"> On a triennial basis, signatory partners will update the list of outcomes that they commit to participate in and implement. “Participating Partners” are further defined in the workplans, where Lead(s), Signatory Partners and Other Partners are included for each activity.</w:t>
      </w:r>
    </w:p>
    <w:p w14:paraId="62E4F8BB" w14:textId="39396746" w:rsidR="00873FF1" w:rsidRDefault="00873FF1">
      <w:r>
        <w:br w:type="page"/>
      </w:r>
    </w:p>
    <w:p w14:paraId="365983AC" w14:textId="49C51C2E" w:rsidR="004D1E63" w:rsidRDefault="00C74DBB" w:rsidP="004D1E63">
      <w:r>
        <w:rPr>
          <w:noProof/>
        </w:rPr>
        <w:lastRenderedPageBreak/>
        <mc:AlternateContent>
          <mc:Choice Requires="wps">
            <w:drawing>
              <wp:anchor distT="0" distB="0" distL="114300" distR="114300" simplePos="0" relativeHeight="251652095" behindDoc="0" locked="0" layoutInCell="1" allowOverlap="1" wp14:anchorId="12312474" wp14:editId="4B39686F">
                <wp:simplePos x="0" y="0"/>
                <wp:positionH relativeFrom="column">
                  <wp:posOffset>-448887</wp:posOffset>
                </wp:positionH>
                <wp:positionV relativeFrom="paragraph">
                  <wp:posOffset>99753</wp:posOffset>
                </wp:positionV>
                <wp:extent cx="6858000" cy="5286894"/>
                <wp:effectExtent l="0" t="0" r="0" b="9525"/>
                <wp:wrapNone/>
                <wp:docPr id="733524312" name="Rectangle 13"/>
                <wp:cNvGraphicFramePr/>
                <a:graphic xmlns:a="http://schemas.openxmlformats.org/drawingml/2006/main">
                  <a:graphicData uri="http://schemas.microsoft.com/office/word/2010/wordprocessingShape">
                    <wps:wsp>
                      <wps:cNvSpPr/>
                      <wps:spPr>
                        <a:xfrm>
                          <a:off x="0" y="0"/>
                          <a:ext cx="6858000" cy="5286894"/>
                        </a:xfrm>
                        <a:prstGeom prst="rect">
                          <a:avLst/>
                        </a:prstGeom>
                        <a:blipFill dpi="0" rotWithShape="1">
                          <a:blip r:embed="rId32" cstate="print">
                            <a:extLst>
                              <a:ext uri="{28A0092B-C50C-407E-A947-70E740481C1C}">
                                <a14:useLocalDpi xmlns:a14="http://schemas.microsoft.com/office/drawing/2010/main" val="0"/>
                              </a:ext>
                            </a:extLst>
                          </a:blip>
                          <a:srcRect/>
                          <a:stretch>
                            <a:fillRect r="-9803"/>
                          </a:stretch>
                        </a:blip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782347DA" id="Rectangle 13" o:spid="_x0000_s1026" style="position:absolute;margin-left:-35.35pt;margin-top:7.85pt;width:540pt;height:416.3pt;z-index:251652095;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jgvV/MAgAADQYAAA4AAABkcnMvZTJvRG9jLnhtbKxUbU/bMBD+Pmn/&#10;wfJ3SNq1rFSkqAIxISGGgInPruMQS47tna8v7NfvbKcpArRJ0744Z9/7k+fu7HzXGbZRELSzFR8d&#10;l5wpK12t7XPFfzxeHc04CyhsLYyzquIvKvDzxedPZ1s/V2PXOlMrYBTEhvnWV7xF9POiCLJVnQjH&#10;zitLysZBJ5Cu8FzUILYUvTPFuCxPiq2D2oOTKgR6vcxKvkjxm0ZJ/N40QSEzFafaMJ2QzlU8i8WZ&#10;mD+D8K2WfRniH6rohLaUdAh1KVCwNeh3oTotwQXX4LF0XeGaRkuVeqBuRuWbbh5a4VXqhcAJfoAp&#10;/L+w8nbz4O+AYNj6MA8kxi52DXTxS/WxXQLrZQBL7ZBJejyZTWdlSZhK0k3Hs5PZ6STCWRzcPQT8&#10;plzHolBxoL+RQBKbm4DZdG8Ss62M9lfaGFZ7Ao4ig8MnjW2CgciVfKNRDwT9xr/TJUN86eS6UxYz&#10;Z0AZgUTY0GofKM1cdStVU4HX9Yj6Ib4iUdWDtpgJEkDeU/GJLAFBoWxjwQ0VG98ZVXJ0Oiu/9P0P&#10;JoTFvqlob2w8rYtN5vbjS3FAPkn4YlS2vlcN0zVhPU6tp6FQFwbYRhCdhZTUUUYltKJW+Xk0jX8l&#10;hx880m8xlgIe6u5j9wHiwL2PncPkPpOrSjM1FFb+qbDsPHikzM7i4Nxp6+CjAIa66jNn+z1IGZqI&#10;0srVL3cQGZKYEry80kSyGxHwTgCNMNGH1hJ+p6Mxbltx10uctQ5+ffQe7YlSpOVsSyuh4uHnWoDi&#10;zFxbmrnT0WQSd0i6TKZfx5GirzWr1xq77i4c/SZiFFWXxGiPZi824Lon2l7LmJVUwkrKXXGJsL9c&#10;IN1JRftPquUyybQ3vMAb++DlfibiED3ungT4ftKQhvTW7deHmL8ZuGybubhco2t0msYDrj3etHMS&#10;cfr9GJfa63uyOmzxxW8AAAD//wMAUEsDBAoAAAAAAAAAIQDVfumtWscSAFrHEgAVAAAAZHJzL21l&#10;ZGlhL2ltYWdlMS5qcGVn/9j/4AAQSkZJRgABAQEA3ADcAAD/2wBDAAIBAQEBAQIBAQECAgICAgQD&#10;AgICAgUEBAMEBgUGBgYFBgYGBwkIBgcJBwYGCAsICQoKCgoKBggLDAsKDAkKCgr/2wBDAQICAgIC&#10;AgUDAwUKBwYHCgoKCgoKCgoKCgoKCgoKCgoKCgoKCgoKCgoKCgoKCgoKCgoKCgoKCgoKCgoKCgoK&#10;Cgr/wAARCAT4BxEDASIAAhEBAxEB/8QAHwAAAQUBAQEBAQEAAAAAAAAAAAECAwQFBgcICQoL/8QA&#10;tRAAAgEDAwIEAwUFBAQAAAF9AQIDAAQRBRIhMUEGE1FhByJxFDKBkaEII0KxwRVS0fAkM2JyggkK&#10;FhcYGRolJicoKSo0NTY3ODk6Q0RFRkdISUpTVFVWV1hZWmNkZWZnaGlqc3R1dnd4eXqDhIWGh4iJ&#10;ipKTlJWWl5iZmqKjpKWmp6ipqrKztLW2t7i5usLDxMXGx8jJytLT1NXW19jZ2uHi4+Tl5ufo6erx&#10;8vP09fb3+Pn6/8QAHwEAAwEBAQEBAQEBAQAAAAAAAAECAwQFBgcICQoL/8QAtREAAgECBAQDBAcF&#10;BAQAAQJ3AAECAxEEBSExBhJBUQdhcRMiMoEIFEKRobHBCSMzUvAVYnLRChYkNOEl8RcYGRomJygp&#10;KjU2Nzg5OkNERUZHSElKU1RVVldYWVpjZGVmZ2hpanN0dXZ3eHl6goOEhYaHiImKkpOUlZaXmJma&#10;oqOkpaanqKmqsrO0tba3uLm6wsPExcbHyMnK0tPU1dbX2Nna4uPk5ebn6Onq8vP09fb3+Pn6/9oA&#10;DAMBAAIRAxEAPwD6l+FviP4jal8Q4bG4uXW0LfuFWQjzCDz+Ar3jxN8KNH+MUcWj+JS8kdknmpuY&#10;nDAevavOPhv4M8Qaf8QRZWNi1z9nl32LSfL83cZ6Yr0r4o+OPEXwgsxqus6HLbxXaFHkhQt5RYAD&#10;IH1x+NZYHmlSX3HoY6aWK91m38Bvgf8AD3wroty0elQB5JW+d1+YY9D/AJzXD/FxPDmj+I1jBXZu&#10;Yb+6kjvWD4L/AGm9WPh/UIrfw414dPVzuhY5fjIxjvjtXgHhD9pyb9on4pXHhDTbWWNbO633rujK&#10;UVT91s98ipxCXsbodGnL295n1F4EvJ/AekzLaxqiXILNKzevpXufw/8AEWk2XhmK+jvIl8yD53Lj&#10;gntXyh8SvG15/YEXhnwyxkuNyxqF4Jz71zPizx/8T/hP4RFvqlyDKYSVYyEjOM4+orhw2Im5czWh&#10;2YjCU5QUU7SuUP8Agpx+0PaeF55dEsLxJ7q+KQ24yGO8kAcfjUXhbwb4n0LxpoNrLc77caajSxs/&#10;3SgUHj0zXxqfEHiX9o/9sLwn4e8Q3n2iP+2VuroEEqkNtmd8jsMRgZ9xX3n8ONC16/1vUPGGpQyI&#10;jwMLYOcgru6jPQe1PGVlLCyqdXoZwg6deNPsju/2dfCml/Fz9p1rPVLFpINA0KS9cRt8glaRYk3D&#10;uclsfSvo/wAZ/Azw5HbG/t9GhDxoTuEYBZvwryP9h+30PwZ4i8R+Iru5Bv8AWpLePLdY4Yt5A+hZ&#10;2P4Cvp3X9csZ9EeTcpDRHnBq8npezy+PNvK7fzen4HHj6knjW10sj471D7LpvjGfQYpA6yzhvL3Z&#10;MR/wrj/2hb74r6He6F4h8E+K4bC1ttZto7h92GUNk8/7J2kH612vi+K30/4kXesWzxmLfmUKQT9a&#10;yv2iPFvgbR/gXc+LPFtru07T5kluZUQhlQnCye4UnJ9hXmcQQ9plFdRV3FXSXVrVfiehQjVdWPL9&#10;rT7z6i0Dwn4L03Tk8baVpdlDqWs2kDapqUVqqSXhVNqs5HLYHTPQYrG13TFeTzSXKN1VT2rxD9jb&#10;9vPwb+034YuPD3h7ULKW58PXcdm2xsLJDtO2QZ9v5V6z8SviN4f8OeHH1uK/TylfcmWGNo96rKc9&#10;pY+jSjJcs5U1Jp7rp+ZnXyvFYOq4TWzt+Fzf0jSLvS/D17c2+5g1lIwEpPLFTXgf7E2h3Wk3WuW9&#10;/KJHkvpJCUbIwxrSg/ba8Ma/odzpGmTIZJbSQQqG6kA9xXL/ALEfiKe4tdR1W4geCGeXA83BBI+8&#10;Qc+pr2a7jGirHCoz9p7x9V69aTDwvb30TBHtUJQ+wzUfwo8d6ff6N5txcqSSd7HscnivJvE/7THh&#10;DVkuvDFnrIiktCYXRjg5HQ1ifCz4j6TqWvXnhbSLxSFt/Mfa2dzevtWeIxdPDKM+/wCZpSws6tNp&#10;9Get+PPHmkarejRotTVlfqFbpWTFcaYfDcmn2EvzF23Hd37V8UfFb9qK++Ffx81bwlqckqW5ZTEX&#10;bON3OfatjQv2qfEni3UrXwZ4Csp7y5v26wqfl285z6VrSx1KrZdX0CpgK0I83RH2P4Y+H/hDXjZw&#10;eIbOG8aKQTqHHCP0zXY+K/CD6Jow1DwNdfYpYZFZoxyjqThlI9CO9eAeB/Evxa8EQLquuaSbvYoM&#10;iWoLfrmuxf8AaH1/VtMaNvCN3Gz/AC7CDnJ4FdkVc4dVLua3xw8ZpN4XWSO63TyRrsRX4D5rg/AT&#10;XFh4v0wXhjYXUfmMD3w1UPHHgn4niCzeGKAWmp3GHluicWxPK5HocY46Vx1pe/F/wx4hs7vxToSp&#10;5UzQRzB88A9vrXxud5/LLsfChOhNp/aUbxW27R7WEwVOpBShUWvQ+nv2hfGHgDwx8FtSk8QahDaw&#10;3lkYI3zgl3GwYxznJGD2qn8EPBek/Cj4G6dpluYj5dksski9ZGZcls+5zz3r5h+O3x607xFr3hX4&#10;bXmjzahPNfi5u4FxtghUnDsCc/eAGK9mh8bajrnh4xRJNDZwxKPL6/L+H06UV88p08RKqqDklFJS&#10;Svq90YU8vlP925pO7un+DOU1H9pjUb3W7qx0m1yYroxM3PQVx/x3v7vxh4QlvIdVRJotsuN+G+9y&#10;ePpVqbTtKvPGAk0GymeKdpBMUhxtYDqfTrVSy+Geo6mdQv7iCW4tICwdVU4KkEkV+W4bNOMc34ge&#10;GxVNwo3d9NLWunfr0OiUcHhHF03223OE+Pnj24f4SeFwtyo1AapDDJI2MMpIGMn1K111n8OItBu2&#10;1mbUoYWuLSMRhAOOOQfxr5v+LPiXxJ4vtdVs/CnhHVbnTtF16GVLs2jbI9sg3ZPQbeRj2r6l1nw1&#10;q/iz4daV4yspPNaWzjkk8tuMFRnAFehxlSzL/VuWLyimqtej7yUt2lo7edrndiPq+FxUoX91/rqb&#10;Pg34b6xFAmpRapOw6s7NlWPpXRy6tF4auPN1K5+cplWVsnI6Cun+ENrcaZ8J0OsqrF490bY7++aw&#10;D4GXxRqwnluRHGWOOOCf6V95hHi8RkuGrRVqk4RbXZtJs+ZnZVJJ7XPMP2zvHWn+IPgeWns1ZodT&#10;icg98bl6/jXX/s4eN9Iv/hfBiQlJIQGLknACgbST9K4v9sH4X3ekfCfULGK6QpI6TJJgkqFfnp2r&#10;a/ZR0TS7H4cW+mookbaoO7/lp8o3HP17e9aU442NP998SbPQwiXJ5M77SNSvNamhfSUbg7olB4Xn&#10;H6Yr17wtHrv2COG+ckkckd681+C1rZSX76TCHDxTvyR6uW2j8692stNjtLRRIRlTwAO1evleGnrV&#10;k/iPNxOtVxPOvjP8TND+D2iJqfirUfJimYJG8hAGT2ya8S+IPjrS/HGljWdOvIyN/wC7ljf7nqCK&#10;9c/bd/ZX8Hftg/AzUvhV4mvLq2ScCS3urOZo5IJFOVZWHvX5/wClfs4/tY/shWF1DF4tHjPSrZhG&#10;kc0J84R5wMnuQAOe9Z5vPEUY7Xi+3Q9HAUcFOneUrSXfqfbfwb+Isuj31ho884kN0hZWc/dA7V7J&#10;8VdUt7j4Q61LMMoNNld+egC5P8q/LyL9qv4leCfE+m+JW8IXlwzxMrWA4eJgCQcd+cZ9j7V9xeBf&#10;iFq3jn9n2TUNY1FZZrrRz9sjPDIXQ7lIPpnFcXD2c0ccqmHd+aH5dDpzfLoYKpCpTd4yt9/U3f2e&#10;L/4ZfHzwLb3EtnbarbwNHIEuY9wSRSrIcezAEfSvadfjlOmOipkbCSGHb0r55/4JraFbeH/AV3pa&#10;ABY8BT3bDNzX01qECz25C4II6GvosBNywsW9zysYo/WZcux80eAvFv2H4o6nol23lqJR5auPft71&#10;6B4s1iKO2E7zrtx0Jrn/AIrfDJ9N16XxfpqbJUzI21euOcV5VrPxgh1jOmC9jMiNtZEbJHPQiuiM&#10;3Ti7maj7R3R9NfD/AFK1m0lfsZVlOOB61s6nEstuxVvm2968j+DPiWe106OzuZApXBXg5INekX/i&#10;GJbQzA5O3oBxWsHzK5lNWkM862JSaPbkMFYe9Gsx7pAwIxIBgVxY1y5E05hLkb9wJOABXV2moW2o&#10;WtrM0o3YAKk96ck2gSsy9Davp8okbG098UzQNUik1+bTwSdvzc1o6hFJLp7FB0HpXP6UwtvEhueC&#10;XjCkjvTWqFoehwuu0ZHOK+f/APgo3rmoeH/2er3VdNClo72DKuMgjJ7V7hbXziDcwJ4yDXhH/BRb&#10;U7SL9m3UY70fJcXkEa5H8RccCsmlys1pO9RHjXwaiki/4Q+7EK7/ALbbZ4yNxYZx+Zr1L/goReWu&#10;vfDAfDttXhtpdSvI3bzW++kbBj9edtcX8HrXULe78FaEtgPIN/aS5kHzKARlh6/SvPf+CsV1c6x8&#10;ePA3hvTdRNvJaadJO6hwqOZJ1GGyf7qk15eHk4YGUv66HqqkpY+Kfr9xf+BHhTxb4A8N6baaC8cU&#10;QjaS4EQ4fJ61758LdYvbrWHgugcgg4A7muf8GeHdmlWNnYxoyC2hQNHyv3Rk+4rr/hxpUsHi+Um3&#10;xhwDgelXhKThVbv2/I0qVPaUGmlpf8z2jSeIEYjnFXldWOMjrxzVa0Ty7YFgBxUluwZipH0Nei9T&#10;xDC8fQxyaJcADcyxkj2Ncx8Itda8tGtzLk7s/rXmP7SHjb4ofBDxV4i+Il4ZrvQL2xWO0teqROEK&#10;54+7yc81yX7FX7Rtz441K80fxBbiCeO2+0K6nhlLjI/AYr5OpxvkeHz6lk1eThXqOSimnryq++1m&#10;tgjCUqblbZn1u9zDFKkM0yq8h+RWP3qsTLGIsd8cCvIfDfx++G3xG+Osfw80TWhcX+jabLc3Ua8C&#10;NmcIoPqcZrT+Jnx/0fwjrkngywjE9/HbiVvmACKc9c/Q/lX0VXMcDQoOtOolFOzd+vb1CUHB6rzF&#10;+JUkIuY40uVVzuZiRz1rzTRrrUbnx814jfLGSDHu4PStzxzLr81rpPjuUEwX0kYljCcIshx/Oun8&#10;EfDu1MJ1GRFYsSd465r0KdSnJK3VCjdRv3OD8N6DN4v+LmoXGsljDZhRaRbu5zk/59K9VTwFoGp7&#10;G1HT45QgwgkXOMVxjalpfhX4nTWrFBPNbKQg7gHr+tekaRqENzH5rSBRjJzUx2NsRf3X5I8P/be+&#10;CfjvxT8EtYt/AGqwwGCyMiQzxF1bb83QH2I6dq/N39ri4+LWofs1W+map4sePQNPls55EjcoHUOr&#10;MjBcb/m3fpX7CfFQa7qfw71OLwraC5upLGRYYw4UMSpAGTX5h/tN+EPEeofsKx+JvFfh+awnn12O&#10;0uLaddgXZdbHQjr2OD3xnvX5J4j1s2yypRxWXQ1lpUl0ULr7j28nruVL2UraSVvVlr4EfFvxD4b8&#10;KzWy6zcaXZa2YUjhJw867FVSO/I45r9E/wBjzwXr/gz4SWmmeIdMht5mleVTG25pVc7gz/7XOPoK&#10;87+Ff7NHwr8ffst6ZpE+j2xvLrS0eK98pd8U235XB6jHHHtXunwZ0DxR4W8DWOh+LdXW+vLWII1w&#10;sYXcO2ffFPgbhLMcrx/9pY+v7ac6douN+WMZNSas29XaOqtpfQ4sxrxrTdlazenodcSB8vtXDftA&#10;+BPEXjv4Ta54e8ETW0etzWZk0aW8UGNbpDuj3AgjBI2nPGGruSQBk1DOfNwpGQeCOa/UK1KFelKn&#10;PZqz9Geam4tNH5WWH7aXhT9rD4R6/wDs3/FTxFYaF4y1aK6sLPwfcq0Jg1SwlykG8BQqvLD+7jJ3&#10;AnjKnFfRX/BJnRLHR9A8TatFpkMN5rT293cyISXkYRhCGP3SV6cAe+TzXy//AMHBv/BMbxtq3wy1&#10;X9tf9lrTbyXVPDmqQ+IPFPh3SWeC6maHAOo2jxoz+bHgO0e0ghWYHIIP0B/wRs/aF8L/ALQPwdtP&#10;HVj4x0DUtd1CAnxVaaCxC2GoHLyRlD8yHDK2TwWZsdgPjuH8oxeV4l0q7bipS5Lu9ovaz317Pboe&#10;/Xr0q2WydPd2v66H3Qr7kGOh9a+CP+C1nhPw74r8Z/AKPxhqYstKi8Zaj9uuwwDQxm2j3MpPGeNv&#10;II56V92291mXyyehxXwV/wAF/wCxu7/4I+DYNJjV7t9U1BbbecDf9lDDpz/D2r67GxvhZW7Hi4Vr&#10;20bnzr+zzpWl6Nq90NCe9vNPhupWt3WdYS0BMio7E8MRwSMDOa+hE+K9v4DsP7Qe1iuroKI7WBkM&#10;ivKzBV4H1GSK+af2XPEOnSRm41PR2md7bysi5kjaCRmIRwqqQ4ALDa2B8wOcivq7wVpWlalfw6pP&#10;E1zLBFGIJJIwQuAQF65yMDOf5ivzypTjUrqKdtT6ahNQXPY+lf2S/hzL8MPgPo2h3tzazXUss95d&#10;T2lksCySTStITtHf5gM5OQor0XxBJFJbLE7D5iMfnWP8Nmef4XaRM2AfsagqARgjjuaZ4xu5LA2V&#10;08uEZwCM9a/SIe7RXoj5ebc6rb3bMj9pjTBqf7N3jbTMF/M8LXwCnnOIWOP0r83f2EXWTwwuoQSx&#10;7IvlZRGGIHBPXpzg/hX6d/EOCPXfhfrlkFBFzod3HjHXdCw/rX5N/sFXl0+lX2h2rZ23LxMY26Fe&#10;38q5cek6SfmbYVpTZ+pfwNt7O/8ADdrqwhXfJCPm2jpXpCKFXAryr9mDVRP8OtPRxhhBhg3qGZf6&#10;V6okisM5rrjrTi/JHNJtydx69R9aSRyGwKMgLuJ+nFNJDPyaYg2luWNSJGF60IpX8qdTuxJWIrlc&#10;rnPese2dl1SSBm4xmtmckjaBXM2uoCbxPJb5zsQZx25qo7CludISDFn2qBLobtijHpT5JQYyueTT&#10;ILclgQtJaDbYjM7Pg9M1StdO8vW3vJH6x4AzWqYO7DmqbEpeGNupHFO6Yy1HKDjA7VJnHeoYwAuW&#10;PNEkwIyD+VTu9AFvpwsP3hWfaW9vczebKikqcqdvQ+tLq12I0Az9aXRyWidsdcVVrRJ6nzT+1/8A&#10;tieNfg98RdL8KfD7RYr2ASKuqSseRvPAHpjnp612Ogfta/D7w3ogm8XSJZSyAOsUYyXY4z9a82/b&#10;+8MzzeN9HuLfTVjt7m2KC5RQDJLuOVY+oGCD6GvG/iB4x+GvxA+G83hLw7qDjxJ4YWP+1Ld1KzRk&#10;qDhgRnHGQfev59zDjziPBcVZrhYzVsIoyUZK0ZQnFNJPe6vvfe/Q+xyrLMux8aMKl4qWja3Ppb48&#10;/Gnwn4+8I6bbeGNRtrqxubkNfuzYMaDBCn0JIrnNI/ah1fSvCupXp1CBILHckOV52jv718l/DrxN&#10;4v8ABup6ZrWo202qaHqN95bW7jGyYDg47j3r1j4bPbeK31y21e1hEJ3AQyL8oduAuB1wMHFexl3G&#10;tfN1SruShKpF3SeidtNX06n1E8iyfL8JJNc/I9+r1/r5Htv7PX7Qviv4m+KQtzPFPDJbAqIjxt9f&#10;xrvfjhqy22hSyPbeeNp+V/8AGvmrxZo/w+/YN8K6V8Vz4qubua7vAtzbNOFwjjIVFHAxwAO1cB8S&#10;P21vFnxj32mmotlpki7oWRiZJlPTcfoO1VnXiJhOBsilDN5OpiZJuMI63T297ZI+KzeODxeP9rgo&#10;ctNWXbY+Vf2zfg5r/wAEvjfpP7TGlanDBZQzmHU4FbEjROxIYc/MAfXpX05+zSnwq/aa+CqeIlu3&#10;fU1u5CLYMcrbr9xie4IJP4V4j8ZfDdn8SbMab48vLmSzuIigV3YhF6DA/H9Km/ZO8NfEr4V6PdWf&#10;g3VY1NlOYbWFCrPPblcg/ljB71+C4TiLKM5oQdPAOUKSalDSTUZPePdp7K2iZz4qE54TlhvD8meq&#10;ftVeCvD3h39lXxH4P0C6u4rm2b+0bEiTJhljO47PTI4zWB4L1af496N8PvH/AIT0e+vNK0q6tl1D&#10;7ZKXbylYGTr9K5X4pfEHVdbS88PeIbpnkmRopVdsAZGD/OvJ/BX7ZPj39l39my+h+H2n2eoDQfFD&#10;WGoWs8xWRYnbO8D2U5/A16HB+fLOcbLD14cuHhKLjCyei0V09N7HFCpV+rWpx5pRabT89z9Ev2nP&#10;2rvBGpaBZ/Dr4b6SJZbWVHTagVUI/hA7tWl4ZitvEvwev7vxhYrbHV9MeMwzAAq204JB9Dg/hXyt&#10;8EwfiV4VtPj34ru0s4rxFukSRyE25BzX1Fo2q+BvjJ8Kl1TRdaWWxBO+6iLKvynBI9BX2OTZvieM&#10;82xVadJQqU7xgr2TjG6vbyMMPTnh6qlUlZ9u1jmPFfh74RfF79grWm8e+GbcS2mgT6dNNAg3eail&#10;FxjnJKg8eleSW/wJ+F/w6/ZD8P8AiH4fauto2naBFFcWMttslL7eXJHGc+vNUtI8O+OLj4wj9nvw&#10;18TrWXwhc62mqyRSDDPGQ26Ik9txBz3r6Q8QeAfDGi6LdeGPEFtC1jPCVxtGxhjtXsZ/l1HOsslS&#10;qYeEqbXxW2mtprlsd+b03hLOL0qe9fy2sfnV4b8Wx2l1ceIr+b7XMmdpkY8Y71v+PNS074mf8E6P&#10;ifeQsF1CxvkvC+cthHBAHp06U39qT4Y/YtZvtO+EOkSSJHjzlijxjOfzr5u8Xah8btG8MaZ8ErZ2&#10;tNM8Y+I7e21AMfmdA+WUj6HrX5PwvgauCzZPtK1vKPVHBhK69sk9lufoD+xv8Sfhj8Hv2VPAOq6t&#10;fm0k1aOYXNrc3Mke2a4ba7kRgZVdytuOTya80/bEl+KetePh8N/iv8W9P1L4VeL/ABCYfDWofZVa&#10;e01A2SIkrELtCLdxsu7JD7wPk6N5r+1K9/rPwLn0PwF4VFzrXgWKZkii1F4Zbe1eIJLPHGiFZyjR&#10;xMUPRdxGcnHyh8DP22vFugfB/VfAuq2d94n1i8dBptncyiKx0+VLmbzFVMu8xdXhm8wiMgxKuGCh&#10;q7cPkWOzXMcXnGHneNSSjJNJSVkkuV9HFxWsrK23d/VxzKjicOqbWydv+CvmfpbpPgfUP+FXaf4G&#10;1nX5JfGPh7Q43XU7yfZZTtNK7+WueZztDfMOgULxk19EfALwOunfDfS9E+KNtaRXb2X2l7qxCKsy&#10;ucgkrgg5QdweO9fOXh3VNI17RvCHjWx8SQ3kd74VgdY433y7gXExkBACHzzLHgDJ8nJ6Yr6C8H+I&#10;G8SaDY22mrMz26iNIgGb91yMfMfuj5sA9COAcV+1+H1DHYXI4yxjVpO8ILaENEop2V9r37t6s5Mf&#10;pNRi3ZaX6vzMDwj8X4f2Vfjb8Q/h/odrqUmnx+ObrxFNcXt288Mr6hBFMI4nPyrHGDwi8Bmc9WNe&#10;p/Cv9o/xH8VdM1rWvEGq2b23nsLGC3GDGnQBvesj9q74bWkvwA1JbdZ5JGtIZMIm6SNAgVUTA4HG&#10;ccklie+K+N/2cvizrHwdvtS8G6n4b1ie4v7b7RFbi3YtGM/xD+E4wfzrk4ozniDKuJaWChUfsakW&#10;0ktE7PR6GVCMcdiI3Su7K/ofYem+N7Pw78RLGe/hEou7oIh7Kc8V1/7TGpxX+o2l2w2qLYhcGvDd&#10;K8e6B4x8Q+HrCG7234ZZrm3YDKcD+pxXqf7RV5FqMWnpZzYYWu1yTwBx19KlYCvT4GlQqv4p83re&#10;R60qTpZlyPdafgcv4M8M+CvG+jao+s6+ILe1XdK8Uu0jI52tnIb3rw34x/tAfGj4Z/A3Vtf+H3iG&#10;2+wQM8ek3Ny5aaVd5QOSTk8CvRv2RPhrZfFPxprl74h8RkaVp9wYYbGKZgtw+eXbHBx6VxX/AAUp&#10;+DvgXwt4HsbXQtbmC39z5Asw+VdpCQCqjjgmt8Vh8ZTyXDqlBLT3knZv5HbhsVh4YieHlLRtbq6X&#10;+XqfHHw48C/EP9pTSNc+IN/42hstSt4w0e05ad3O0D8c19U/sSeCPHX7IvhG/T4v+FDqcN2Fnjle&#10;LzZFznK/TmvCP2dvALfDv4gaJoI065/stdUt/tZbOdrMdoI79K/RD4rXmmwwaXI1umx3VZYyMfL2&#10;4NefkeZZdiascwrO1rxs1021Ms0wk8Li3Tjpd6WfTTsebeLfD/gzxdYR20WhtbabqVvukt2G3APt&#10;7VzvgD/hAbbxNcWkUNnF9hUW1mqoC6g8Ek/hXqXxv1nwzqWl21p4WQJdvGI0VAAFDAAn2NeO/Er4&#10;Y6L8BPhfqfjmC4kuNX8vzwZGyQw5Ix9K8zHZfGFDEV6UlKnKV7rbW1zqoVoygpz+J6K/46nqPiX4&#10;i/CC21uz+GelagG1Ly1V0jTJLMOB7etfDXxL/ZlvfBX7SOs6z460BH0DX1niF8F4hDRkfN+dfU/7&#10;HOq+C/j+sHxNjso4r14hIyuv7xXHBXp65GfQ16x8cfhZpPjXw+2iXOnh5HbjgA8deTXx+eVI0atL&#10;GwVnpD3dt1Z/gjX6xCUnBdvvPjj/AIJReMrXXk8S/A/xkv22G5t5rKWCTlTDhosf7pGPyFYnw/8A&#10;hX4x+CHivxj4Y8T+G5Le1ttDjTSLqdfkdZbt0zn1CxHPsRXP698Rb/8AZQ/4KE6V4d0kHSvCeu2i&#10;XOn29vZDcwfAlDt1YiaNx7D619v/AB60G9/aX8G6FL8JNOg1C2a7C39zbsgZtoDsuCeQoLfnX9B5&#10;XTw+PxuHxspWcIyaXR80evo9j53HzrLDOMNVKyl956B+z/pS+G/hbZWl5GQPJTbu9xnNfPunfE3V&#10;/h58S/GeuaZIt3Zaz4llcunRQrbBn8FFfV02gxeHPAENo0vk+XYhUMgJO7oAccDjmvl/Sf2YPHnw&#10;+0VvHct+dSsLl2u3sZUBALku3fn09q+R8WckzzO8hjTy2XLOEuZ62urWdn0dmPJpU41JXdm9rnae&#10;Bvhp8Pv2rorjRvENsLnTlJ80Z25mXORx71+L3/BS74da/wDBD9pfxp8HtOkuItHs9fk/syNm+/bs&#10;FZfyya+8fCv7VfxA+Bn7Qi6p4esZ7TRNSvG+1WdxGU8sngnPTAIHPoRXHfF7/gnn42/b4+LmpftM&#10;6n8V7Gz06W8P2mP/AFjqqAFUU/dx1yT6V8dwjwrl/DGR0aVKEp105SqSlq27X+5aJC4uyXHxUK8k&#10;pJ2s108mfIPgL9veD4afCaz+EUOieTcxqsYlLEfeYDPvwa+3PiLolr4Q+COk6xaOsqXOlLPcOgPL&#10;MmSePrVH4ef8EXvhrqvw9vfiP8S5Tcao91I2lW9uRuNuh+Q47Fup9K6i38R+HtB8KzfD/XtNa8ax&#10;tTbR20wycAbRj8K4c5zLA0En7CXO1e8rdeif+Z8dT4dVaonJ8t9brU/NHW/FPib4YfE+z8c6RFJN&#10;Jq3meQ7k8qSRX63/APBJD9onxH438Hv4R1vw4ulJZo1z58w2o6gDcc+vFfN37Zv7Nnwo0j4WeDdX&#10;j1S1huL1cW0UZGYySDgD0561nfFz4ma98MPhx4Z8OfB7W7nTtT1bbaMtuvzyIyBW4H1617GUZjhq&#10;GY4bGuCVSMX11aell0dke5Ww0q2MhTpuyslqfTmvunx4/af1b4o/D3REu9K0bzraErAAb26H3iT/&#10;ABBVH61514k/al8SN4guvDOj6VLp3kTNEdylXXBIx7V0n/BN+P4rj4raZb63aS2fh/ToZY1luhiK&#10;5kYKWlTuV6jJ5OKveNvgnofxd+Ofia40HVo4TBeTSTXywgiSQsoWNADlgMc4yeTWPH2BlmdCnLDy&#10;br6txvZ2eun9bGubYaVeEZYfWMFZHPfAjxf4OtPiINV+IOivqFm8TAxyMeZCR8xzXsNr8evDmneI&#10;7y1+HEa2sEVrtS3jOQy9Qv4EV5R4T/Zw8fa1rr6TcxPbXUO4xxNGQZcE4IDYwD2r6C/4Jk/sb6dd&#10;J4n8SfFywS71SPUnht4pEOINuMAHPXrkV+b8GZVmud4hYHByhBty5ZOPvXjbmvK19F0v1OzJqOCy&#10;zCPE42lzO+i6rs/I7vwbpXjz4+fAPU7WdpZJoGJs4pkJhWRRlSRxnB6V6R8Bf2q5fh/+z6niP4ta&#10;HPax6Iz2upXEbbgrRnBOOw4zXRfCSKfwTpOp6PrFjHYQxXsgtFwAHizwR2Jrzr4h/BDXPiVputeE&#10;rqyS38NatceZcoW2tKT19ue9f11l+X5hgsFRlGV6ip8sr7Nrb+vMxePwNWNWjWiuTnUk1ul1S+TP&#10;MP2zP+Cnfwt8Z6/4K0H4SeOZFew8RJqN1PACPOVI3TyQOpBMmcf7Iru9C/a01BJ7W9W1kjmkg3CK&#10;4TaxBAwa+K/ix+xld/DP48afrfgHShqC6BdQ3tlYwLv83a+SgHXsBzXrZ+I/iz4tePrzVvEvg+40&#10;DUAI7bTbKe0OAP77E9g3O72Ar8/zrGcRYjmrKcqdWMrKMVpp1XT5H3lHK8rll0KWHSqR5XLf3lfW&#10;zR9CXPxL+L/xTsLvRb+UWdjMOMp99OeR6H3r5c+MHxHb4ET63qng9L+7vby5QajIrMyHClc/72Mi&#10;vqTTtJ8W61YW2laemCiLHcz5+XPfGOteJft0fDfx74P0jT73wdodrcQTXSxXkbsqvJkHoTxnJBz7&#10;e3PyuNyHivNcMs1liatqejTbXNF7qKVtO7S8j56eOy/Cy+rUorXsvzOP8AXmu+PfDc/xG1rTZls/&#10;sTGzSXIfIUEkDtWr8O9D07xSLTUIyHR2LOH65Hr717J4C8FXnh34V2dj4p8OxrPLaDzbeNVZBkY4&#10;Irx3V72x+GuqyyWVtJBF5rKLWRNuB7Z/nXhZlklOlw/9cw3K8RBO8JdVrZa6nXlGe1qKrJaRf3W2&#10;PTNM8Qv4fSRbba0agqBWX43vrNNDe8aFOEBz7Hk15hc/F7+0UexscrK5wBnqc9K5r4tfE/VtM8Iy&#10;rplx8yQHd5hPXuK83wIxuOjDEfWY+857dlo2c2ZVI1UlDXzO8+DCskXi6wsJmEVxE7E7uxFfJXhn&#10;UfCfw/fxDc6Xp8TXj3MmUPzNLJuOBg9ck19g/sWaUNW8C6x4h1KXeZbIn5j14BNfCfhC5m1r9oLV&#10;bgxiS1tNdlVVQbgCJnwPTOBjHtX9NYS/1qdjypqNSjFSPrr9nHxb4i+HXgHTtA1u2u7q/dPOvRcI&#10;WVC+WCKfRQQPwrV8Y/Evw5qc0UdvBF56Sk7IhyCDk5HbkV9OfB7wv4A1vwdp2pJp8EkhtF3bkG4H&#10;HIPvnNeB/tb/ALO0ujeJtV8TfBvSw+uPo1xPptjuASe7RC8aYOOXI24zjmvjalbBYrMp1VS5Zq/b&#10;W3+Z20K1WjStzaHPeOPiX4vs/Cf9kjw7exCaEvbyvbH5/QqSOc9eK8N8H/DzV/FXiU3utxlMzgzN&#10;PyGGff1/rU37Kn7fXx++HHifwx+zz+1v8LodJ1bWdWtbuz1B7hJm025luf30MiKSAFBC7MnvXvfx&#10;D8H2lt4/vFsDGYxfOUSBsptZiQPoBgVnR4inUqzwvslGa6qSkmtugsPCniJ81/lsaHhv4UaGLOF5&#10;YojEijAEYCL7j3rX8HeMvDfgTxnHbWDJ55DL5nrzwKoeKPHNz4d8PLYwWRSTb5JUIcF8evrXD+A9&#10;J1O/8QRa9rU5CJLnaw5Y+lKFWfs3KUtjudKDlax7X8Y7HwjP4+0P4z6ppUF3Z3OivpOrSBn325SU&#10;Tgrz/smQAgjKHHeuO+LF9qXg74f+J9e8J+JrbULa/wBUuLCJ4Jl3h5LG2jdHGMLlUBIxzkGrXiPx&#10;3psNsPCWquILDVrGSzkLEZhuCy/Z2BIwpLt5ZY4AWVs9K8g8Ra3DrE+oaG8Ys7mXxzHFqVsi4Ba3&#10;t4o0djx8zRrEG46hvSvu8HONfB4eTXr8mfMYin7HF1Y9Fax9FeEH0S8+FVpqFt4ci026W3hgKWK4&#10;iYJHjLDqWJyc1Y1e6ht/DF14p1uyur6PRLWa5MbkkCVo0jRM9QWYqo9BvNafgdNI0vw/YWviO3E1&#10;mls4kihkIwxX5WPqN23Ncl+0r411fw78JbbTtDxbv4iu5Zbq5I/d20UaqE3H+L5nyBycDtXjYmpF&#10;SnNv+ro9WhCU5Qp21bPl/wAOeItfPjJ5fFDwXGs30oa6a0jwM5wEA7BVwAfRR6V9JfAL9pyH4K+P&#10;vDmiX3jKWP8AtrVfs0+k20m+Hy2T5nl7AjC4I5B+tfPXgv4Ra3o3he71G01WTVbiWKW71LVmIVjE&#10;p5YZ/wBWg3KAo5yeSciqaWN18NfEFh8RPH1xBcT21k03hXwpJMVkdDwL+628pCz4WOIHdLsdjhMF&#10;uapmNLCZTOvWlyxir37W7HXjaNCnibt3XXz77n6ZeN/iZ8L5/FN54D+OfgW11eOxhtrzSdUXShM5&#10;s5iwEwwD8quNrbSSPlLfeql49+F3g7xZ8PJtb+GlvPq2h3VtJcWC2kwkXT5DkFYFPzxxEqd0XK5J&#10;wARXzx8APjN4m/bM/Zo1X4ewmKH4reCdPluPC4tH+ztfwurK0YPYE4yoOAVQ9qzP2Uv2kviH4K8N&#10;XN98QNUvY9d0cyw3tjK3lTJIjNujkSQY+8MkMAR1B5yfCw+dYXO6NLmj7SnUV4ytqrbxbejafR2d&#10;rO+1uWnRT5pUnZxSfk09L26N+WzurHp37Hej6dolrqXhu4WeKb7YzSJcx7GLn2/h+h5/OvXfE11d&#10;+GXDNnZLhQ3IXnt9a88+HnxR+Df7R+lx+JvB+sR+EPGWrnCTSJ/oOoXAAB2tyhcED5c844zzi7of&#10;iD4yeGPipffCT4yeHVmtbhQdK1aKVzb3kRjBG35NqOGVu+5Qy5HNe5mGe4TLMFB8knFyjG8VpHmd&#10;ve/ls972stb2MaWXSr1pXaTSbs92v7vRnsXw8gjbTDdtglu3r707xxr32W1jjs+WORkVl6X4jfRo&#10;o4ZUCxlM8jBPb254pqyR+IZJmhICsM/N29xX38G54dRXY+XmuTEO/c6/wpKG0iEvKD5iZfNfGX/B&#10;XddO8JfA3xF4n8R/C648YeHE09m8T6dYv/pdpbZyL+EEjeYHVXZMglQSCDzX05oeuX2kXq6XNNmK&#10;Ndqvnoa89/aC8Rxw276jcKsiOPK2uMqwxypHce3f0PSufGQpVsE1N6HRQc6OJTifjL+zD+0bp2m/&#10;Eiw0z/hVNlNp93decumxF2t7S2kQN8qtlpECf3jxn2r9bNNC/EH4D6dc6H4T0s6PD4hsbjxXotzG&#10;QjaW8hMzoB0kjYxyrwfuY71+bHxq+GnjD4GftsxeP/BEVjcaPrKvNbLdjy44Y5h5bRMFIyELYGDj&#10;G3I6iv00/Z6+Jnhy18HTNrFlpM0dxbmC40dZlmcxsu0odv3UxwFxkZzlq/MI5HTxGOfK3eSlF6X3&#10;2a9HY+wjjJxwik1pFp9vx/qxmXfj7Q9V8cX/AIv8IzTz2et38kkUtxEyPheCCrYI5BxwOK7DxV4W&#10;1Xxb4Nnh02AtMNjRjHWvLdL8LeHfh3qth4d8NeJW1TRo7qeSznubgST2yyTM5gmOSd8e/bluSNpN&#10;fTPw41vwZp9nCl3qMKsU+VHkALY9jX1eUS9rUrYSu/hXL+FjizmEKVGlXoLS916dLnz34n8IeLvD&#10;XhKGw1+yFog2uyk7ixJ6Vjf2HY69rEtnNGfLjgXap/vfLXrf7WfjLTpraCx01YpFmkXDAj8xXk3g&#10;zV7a4S6vWTJEuxX9cV81jcnwOBrLDUtY21v1b3PUyrGzrYJ1Ki12MHxl8L7GXUotV0qRIzZocBT1&#10;9a9I8Ea5baj8Lvs8sgMxQoN56AV5f428eaV4YiYX2pKktzKVjBPUntXNeGPiBeanq76HaXreWCCi&#10;ocZ4r4fi7iKtwTgJVcBhfbX0aTta+l9E2/kvM1hhK+IpupZ2Wvokc34vgHw0+MFr490fT2Nn9pIv&#10;iq/LtJ+bPpn1r6E+Hni3wp8UvFEXiDSb6L7HBZKXZnz+8JJVPfbyfxrwj4ufEO2TPwy0yyiuNV1B&#10;f3ysuQi5HX0/wBrjtA/4SbwpqUfhXw1fSoLdFe4dJwm4nr+ZzgelY5LxpLN+G4vM8FKDm+Tklu1b&#10;fW2jPLxleUWnBXvorfke3ftK6NpOr6mNL1K9jdEbfA5OQp2jkfTJFeT/AAC+H3gHSrzW5BbQswuT&#10;5cm3IYEA7j6HNWPHKeI/il4j0bw7oetSWiRRGS4lklAk3E7SDnr0FdL8DfBtn4Si1Dw3dlL+dLkm&#10;W4HOT3J9DmvRWa4bKoLCYSlyptaLtfU6nUpypKMlql+J11/ommLpSrbxoqqqswX6dayb7xPNYw/Y&#10;IMbinKgda7y98JR3mjuumzMsqJj7O3TjsO+a46fwvNDdC4vLWRZEGWiZcH614vGdTBZSo4vEy5Kc&#10;mld7XeiOjC4j2U7SZzUzeJ9Yie2aNysj/Ko64rq/hH8M9Z0ad574EAvlY9uAAf51qfDrS7y/8Rxy&#10;NE4SNhtDgdM16Tqut6Tp/iFrCJFa4kIMdumAc/4e9bcPZiqkJZZVlruvNPz+YV69SpWVWjEnOh6d&#10;ofhW5ub+6QPFCzMrPxnHAx618/z6p4m8S3CNocBVXuGDt3C59a9m+Jfwg17XTHr+s+Iri3tDtzaw&#10;tgMvoe9Nsvh1o1jfQS6Q6CMR/PCjcdOvHevbzfByo4bkpUrShbTvfqaYbHz57ud7/geRWulW9l8Q&#10;ls9VvJ1nmhAdYzkc45+taVj+yRrlv45vdbtZbmSwuQHihlkOA2M7q68eHbYfEe71RIUlVIx5ZYZx&#10;g19GaXPZXPg6PUlgQkxL0HtivcyLJ3jctaxevVdOgYnPHgq0Pq27Xvetz5c8M/C/ULjU3GoK0flH&#10;Krt+9jgfrXfeAfgqJfF0OoXaZiiG8YGNpxVy4vm03X54Ujy7yN8uwnAzmu58K/bW0Ke/kQI6qVUf&#10;X3rpyDAUKVdt62uVnmLq1aF9rnC/FfxFfT+JY9G0+4jEcS7Cxf7h9AKTSPDmpWWjNe3CHaW3Bj1I&#10;9BXnes6/dy/FESzgC3juS7Pn2I6V6frXxL0y/wBMg0u0DF3AUZwABjqfeuyeHwdOrPFN+8eLCriY&#10;KMIbdTR8P+JbHTLjzflMyJyR09vxpPGfjyOSxSCSXa8rZyT0GDWp8PfBmj6oFu2VW3ryGP5f1rzv&#10;9orRF06wvZ9PuihiiYh05x7DH0r2cJPFfV+Z6J9jhm6UsV7y1OD8N/EiLRfjOLiK6JtzMI5VQcEY&#10;GW/OvojxjoWmeO9Gi8RaIyGdFHzAcuvcH+lfMfwh8ATQy/23qjF3nkUorckEjrX0r4A1i38NiKz1&#10;AjySmGDdj61zSw8MXF4ev8D/AAPUq8saUatL4kXtA0Wym05bEwE7oNsoHXNfK/7RV58G/hp4ivND&#10;voED38zG4XzBkseM19nata2Nvok+o6Wy/vo/nZT9wetfH37RX7Kfg/xdrVn40SaW4v2kkMitlhng&#10;g9cYyT+Vc3EWBqU8BGlh1t+W2h18JYnL6eZurjW0rPbe55h+xFoWl/Cz4i+J/F7Qi4s7mQT2KyfM&#10;0ZAxxnsB0x3Y17+v7SFx8TdCubDU7YxRR3GFQtyyg8D2riP2Svg5qXhj9obUPDnj63UWE2niawXY&#10;RGynqOeCc+ld18cPCPgvwp4tmt/D9skcbRZmaMcZz044r4bMcRXyTJ3ias1Gm3Zrzex9XhquU5ji&#10;p0eVym9YSbvbXY2vCXjpL/VYLcbVhjBVQnQe1d3rvjq00/St5fcRFhV9TivA/D11Dpmpp5k3kDA2&#10;lyRkf411llq9nrcyLJciVIW5IbkmvW4c4hX9mONN+9La+n4Hh5tw/LDYhVXH3fwOp+GnxS8nV4ot&#10;SnEatMybXGPvGvDf+CibNY+ILLxLb2wCahCYZJWXjjqPyrrfiBbPZ3EWr2cwVopVkCnjof8ACui+&#10;N3gy1+OvwMW9exV57aP7TGFxuBC4cD8N1aYuo8dl1TDy1cfe7nl5hThKrGvFeXofMn7G3xITRPFd&#10;zosJkhhclnAO0Sk8YrQ8afs1+A/F/i/xT42bSopr8x70k2DcOvGR161i+EPAln4J8Rw3Fqzedt+Z&#10;A+MDPX617Z8IdF1BtP8AEV5enesuChPJPB4rqySt7Th6UWu558ZKrVUWhn7CPwl8R/DrQj49v4WQ&#10;SeZ5Q7KgOK3df+J76l8X31G+WT90BFAhPBHf+de9+HPDdh4O+A1rbyRAsunAOcdWIya+WPiTqlhp&#10;nij7XOEQeccseDXFmKxOXvDUKcrRcbteZ34OSnVlN9Hb5bH1B8DJrkXt7cSdbhEJAHCjrxXUWfhR&#10;otbm1C1hB81y24+vrXJ/so6np2teE31ESB32BSc816t4ZDXKPc+WAEYgV91k1BLCU4vXqeVmeK9n&#10;Wm4+hz+u2VjqNptkQebCpBIXgH3ryj4valF4M023Nrbj535YDua901PQluiYfs+1HGZMdSc15T8e&#10;tAsdR0S50qR1UICyOeox0r1MwozrU7LRnjYStGErtFn4Gy3moxx3GqbQdgKrj7oNdR8Q/DKR2z3s&#10;fy5bcWB61wnwK1OW5ijhhl3M0QU7RjG3r1r1HxBaXGp6EbeY4KdXY5p4Wi3g1boZYqbda7Z8/a5r&#10;11a+JBbSzYjjHODjNc98SfifqF/DDo+k3AUK+C6nlvX8K0/jdp2oPcz6X4eh23KwnzJwenp+Pb8a&#10;8p+H2jeIrzVW0vUo/wDSnJX5snYM9c18tnGbYilywgndux9bw/ldDET9pNpJK57B8Mbiy0rSzNCC&#10;sR/1rOfmlbux/wA9q8l/aF8Sa14h16DTba5AgtpdzCNscdjXX+JbvUfBVxZ6JexSG3uDjzIwRg96&#10;p+I7Twzd20eo21sNqtiWVwMk+hzXq4bMHh8B7WqrMxzPDqliuVO6ZwPk3H/P5cf99UVvf2h4Y/57&#10;r/3w3+FFed/rfS7ficX1SZ9keHvB2m6L4stkS1QKGLEkdz05rrfi54D8PeM/CMsWp2SMqQsxPGQQ&#10;K8j0f9o/wZ498Py614e1aJ5LcBoZI3GCABxmrEX7T+k6lo13Zx5kKQYdwwx2Br71VIQlvY+dlTqV&#10;EnYq/BP9nrwpoPgy5v0s0DXZk81SoBb2NeM3/wCy94N+GnxJvPFHhiwht9R16T/TNigbxnGcduK9&#10;c8G/tEaGdLvZbfUFNpAM7mHB9QK+Jf2rf+ClNj4Z+LCrpQV4reQpy/vXJi69GVPkXU7sLRrKbqSW&#10;x9fH4c/DbR7N5zBF9tjhPlyseS/c18w/tO+OtB0rwhqkGqXuTbkrEDICSen8smsbxB/wUN8Oax8O&#10;JNd0/S5ptRFuSF3DCnFfA/xf/ah1DxRr04vNRnlW5kJaNnOASeR/T8a5p16SpcsUdNLCVFLnqM+g&#10;P2BvCMF78RPF3xblj806fpi6ZZuRnEt1JvYj38uIr/wOv0E0Gz0rRfhdbXGr6iR5ls5ztz5ahTtU&#10;/jXxv/wTx8Lan4Z/Z60nxEkDPN4p8SS6ggZM4iQiKIc9fuk/jX2L8Z4Z4/BtpBbwKkkiqjhRjcxP&#10;3sD2zXBmc5U8JGC3/wAzfCKM8VKT/qx4jo/xV8ceD9Wl1Dw/qQR0l4EgJUjk49q7q8/bo8a3Whro&#10;ep2/lXEo2mWE/Ke2RUWpfs9abe+F2n0GeX+0mJeRJiSG+n4VxOvfCa6iSCVYGDwKiYxwT0zXBhqu&#10;YYGPLfT7z1KlDAYt3UdT2n4cSr4xsG1G/ferLm4dvp0rh/2k/EzeLPDF98J9C8PSX1vf2UlrKqod&#10;oDKRgmvcPhB8JL9Ph3aT3CGBpYhlEx8o/rmtfwd8CrC18Q3V3qsKB1Y+Ww5DKfY969inhMRiI/vN&#10;E9zy62NoUJXp6tbH5L/sgfsV/Hb4Y6nH8KPBHxBuvD2s65rhguonUiSCxjkfdKPUFThSO5x2r9Jf&#10;2kP2efGPiH4GR+CPBmtXEc9tp0cEOHJZwqBRk+pAyT61tftcfB3TvBOt+Df2nvCVkYb/AMK6rHba&#10;mITjz9PnYJKr9sAkOD1BHHU19CeHtH0/xPYQapHcq8VzEHjKn7wPQ/l/OnhMpoUa8pS1l32du3yM&#10;cZmuIq0YNaLr6/8ADH47+Dv2Lf2gPgfrsnjPxH4ivm0/Tw8t1bmYmLLjAGD165r7Y/ZQjuJPhbFL&#10;MVMcrcKOOvJr3X9rPwD4dsv2f/EiLZp5r2h+ZkB3Nn3rzP4EeF3074K6Utrp5EawjzpDxknv+FPM&#10;pRwkI+px4bmrtyZ+d/7RviX4o+GP2qvFOtW9nfRaZJqaC2WMsFeELgED1FfWX7A14NZ8a3OvmQsk&#10;+lgp5rfNnA4I9a739qT9nvQ9Y05PEGl6aH1CKBQhSMZzjmsX9lDQbzwlr4gvYBG8i7Wwv3uO1Z4m&#10;hG0VPW2p24atKpexwH7SH7P9l8Uf2q7eGNkVbiVDPIP+WarjJ9zX1r+z3+yP4C+FOnDUNC05WeUb&#10;muZkHmSD+mfavmj4peO9P8Hftm6C+uv5cUwjQKrY35OCTX6B+E5tP1Tw5FcWcysrxYj2noMVjkc6&#10;OIrVZx1cXb0Nc7lUo0KVOL92Su/UrW3hjRreyKSxxAOed4HOa5zx94V0PQRa69Iu2OKdSyxrkN27&#10;VrH4ZX17dM154iufJ83csayYxXM/FbVNT+Hlub3WLt7rTJVKyhxu5A49+3avoKr9xs+foq9RI7Cz&#10;0u08aeGmjkttnynyQydCBwa8V/aB8e6Xofwmm8S32kET6BehLiMr87BXCM+Mcg5Br3n4Zajpl/4b&#10;tby2lA3wBmjZvmXjpXiH/BSvT7cfs7axqnhB4m1lFH2e3GMXOWAZCP4uoNYV054dtWej/I6MHKKr&#10;xjJdUeD/ALOnxB+F/wAafihrXxPl0+OKGzkGn2Mk6Y3BcM+M/wC2a+w/C3w/0I6ct/ZFHgmjBCgZ&#10;BGP/AK9fIfwP/Y9+JNh+yTpetRy2llrd8n2nVrW6Q+WgZicxkcqVGMZr6X+DPjnT/DvhK20i810T&#10;JawhfNdhh8dTk9a8HI55lCtOhiqKjBJNSutW3qreR0ZosPKrz0Z3u/u7GB8Yvh/p/hHTLvXvDSpB&#10;dMh3Ej5fUnFeFfDL9qSLwLdajp/jeOM2rSEFw+4Z6Yb617b+0N8W/AnifTW8EaBrsDX98DtUSDjH&#10;PI9Pxr508P8A7KeueIfBviu21q+VEkjeSGe2U4L8sBlugGR0r4zjnD8QYzNcLVyGqouk25rRxmtL&#10;xfyNcBgqVfDTnVla1rX6300Z2HhL4m/BO8+FHiLULAW0CX0k80580ZDn1BqH4VfFzwBpnw80vTlv&#10;opEeParq+VwCRivkn4y/BDxjoHwQl1Dw/wCMbSKW5/dTwyT+UyuXUYDd85r3/wCGH7IOoW/7PGmW&#10;8OtibVo7NHiVZ8xknk/N1JOfpXxuO4m43x+W4r+zsND2lKTtZ35oW1aXV+R0V1g4YqXM7xb0+Vj3&#10;m3+Mujx6KdNg1BJodoESrjgn+VVtd+NelfDvw3Jc6nbna7KzFVJYbuOPXvXgtl4Y1fwE62HikSQN&#10;GwaVnf5AoPUn0q78PfEGu/tCfEqW0tLlI/DujgJFJdqC1zMCQW6/dHQV7PAGf5/icJBZy1CXL7t1&#10;ZryafUwr0KUpuVNe6jtvjv41s/il8Ede1u0nlVbXTTICMqflwQuPp1qj+xFqV1qnw8ju5JGaQO+4&#10;ED7vb9MV6N8Wvg5p918B/Edjp0StP/YVzgxt3ERORjr0ryT9gbVTqHgWe18pSEDRLg4L7eM1+p5l&#10;b2dOUXdPr30MMJU50z6e+Eur6SfEKQyReXL5shwVAPUV7LeX9mtqXMwGB2r538D6Jqt7qEmtQ3bK&#10;bK8KybQCJM9cH8utdpc+ItXupDo9q0haT5Qx5xnrXr4Jr6urqxw4h3ryOxsfE1nq9ydPt5Qy5Ifn&#10;pXiv7bnxL1P4XeC0j8F+HZri6lYtPNDalwiDk89jXrnhzwDd6TaiSJ8Owyxxkk1zHxH+KPgvw1ay&#10;eGPFF7a/aZpPLWGd1Jf+8MHkcH+VeXxLj8Nl+UVKlet7FWtz2vb+tjTAxcsTFqPNbofD/wDwoHxl&#10;8f8AwFH8QtenfTNTDGeNI7fACDJ2tgcZznP0ry3Wvjn+0N+y1f6Z4M8Uonl+JHa3IEhKrH/Cffj9&#10;cV94p8Sb7xxrMFr8NrfSYtLsXMOtrNdhHRgGBHlkEt/Dzx1FWPEvw1+B/wAYfEN5p3jvwTb38uj6&#10;fvtZHi2kyO+N8Qxn5dp598V+Q5Txrw7icd9VVdwnG1pvao1Fydra6JN66drs+qnTxEYKbjzw7du1&#10;jS/Yo1eLSPD0Vwq4W4gUsR6k5/z9a+kIdQjvFUQvn15r5t8E+AL/AOHHg2W30G+inhhxLasjcpGe&#10;VVvfHH1FepfDbxPdzwRjVHXzSAWIfI5HqK/XskzLC4rDQVOafMrrzXU+cx1KcKjlbQ7LxRoVvqem&#10;yxNEGLRnGR3r4S1jwXd+FP2hNWtJUUW8oElup5wc8/zr7xv9ctzYsyyIRtPevjr9o/UdJtvH/wDw&#10;lC3gg8tiJJO2K9HMJunQUk9UzloSak0up2Gna9e6dBbpGuMkKJEHT616J4S16a6tPLu5BIo7HqK8&#10;j8DahJ4u0S1vNMm82NuMIevvXd3Gn6x4S0o6ggDMq5OByw961wc5Sppszne9mehrollqNo13FEN+&#10;3GAOCK4zxjqeo+GfIu4rNtyXabgOmzIFWfhP8SpPEpMMhKunGwiu38TaLpus2cc1wqnaRuU/Wu3R&#10;qwlK0tTdS4ivNEhnjbmRAefwrDNglr4iieThZV4HvWtaQxGOGzi5WMY+U+1Yvj27fSru2nKkBH4b&#10;PtSppPQl6HWQRp5AjPOBxXzb/wAFPLmKy+A1g10V8t/ENvlScbuDwPXpXuugeJ5b+MzRxbx04HSv&#10;nP8A4Kw6hAvwi8K6fJIQ134pi2Rkffwh9frUzThFvyZdLWojnPgd4pS/+K3gzSS0nlbC+GbhdqFs&#10;4+uK8G/aVlu/2lv26bK3sZnl01rv7La4JKGCEHc357jXW6T8WtE+DvjaHxtrlyVt9I0e5LIg/i+z&#10;Nt57ZbFeef8ABOz49ar8Q/H914d13wnBFBp0Tt/bEiL5rzysWaL/AGcAmvnI4iEMJCM3a8j3qcZO&#10;pOouisvmfevwg0izuPDFnaWcICWsQSM4/ujHFdn4VsINO1SUuq7y2STXn/wW8Xi0tpPDtxCYZIZ3&#10;SEuP9Yucgg967a81EWM0t6fvjCov94npXvUIJQTOBufNJPY7yLUrZbMsZVAQZZieBTtM1K2vkM1l&#10;cJIuPvRnIrkte0y+Xwg5l1JopnjAZY+C27jGfxqbwT4NvPhvp8kNtJPfQzv5j+ZJl1JA4B7itOVp&#10;6HAzc8X6RpXiLR5dJ1qyjuIJVIkjlTII9Md6+Ofjt4R8L/sxeIrjxb4JSK0W+hdPspPyYKknaO2D&#10;ivr3W/Feh6Vatc6tfR26fZncmdtpAXr1r4T/AOCmXjHTr6LwxNZ3MUjHUT+6DEmaF12sBjr2NfL8&#10;U4TLlgljsRTTnQfNCTWsXteL6aP5nVgYxniIxn8PU8X/AGOPjJ4m+Hv7T+qeNtf0xbga4EzcbslV&#10;D42/rmvtX9pe78NTeH/+F06uqQadZW0CajJEP3sitJ0H0DGvir4OfB74ifEP4qaXb6ZD9h0+QgT3&#10;Lfe8tOWYD1PAr6x/bl13wV8Pv2bj4I8V3LxQaxJFZWrKeTIwwOfwzX5xwlmE8x4TzDE4uDjThKTX&#10;OrXcVe/pexeJmq2Iba969kvLofQXiRPC+u/BiP8AsGeM2culLLYuG+XHlhkI/IV5f8Ff2odI8Xto&#10;Oj6Wk7PLE0esRrAdtrMCR8xPTOAfo1cX8FvinqF7+zza+AtaikfVdIt4o7O1iOPtFuFG2Qf8BIz2&#10;r0L4C6T4OsdS1C1tdMhhfUfKlbKBWLqMHp+Ffq2AxyzGjh8RRsoSgm/mr2+8tUVDBTjUT5rpr9fv&#10;/QrfE1NOm+PWlBnYSSQMr4fqM16mbMad4bncSBQIiASetfP37XkjeBvij4a+Luj3rvDosjprFtH0&#10;kgbHzY7FSM5rz39o/wD4KP2VteWXgv4aGG632wlupC/ChgCuPXPU1zZpxNlvD9CviMxmoQi1bq2m&#10;layV3vpoYQjUxihCHRW/E+2fBLJYeE7e4knLbYsyNnOB1z+tfMf7cvif4LePv2M/idZQataT/wDC&#10;KTvfRwRShZBcROsygD3OV968Y+DH/BTn4meDvHjeFvH2kpqWjahaBbRYxtmtpOcbezIfetX9uv4g&#10;/ALUfhvLpljYxWuq+ME06RLZVCM5yuVcAA/dODnrivCwHHnDHFWBrRwVVTai+aEk4ys7pNJ6avzZ&#10;3YTA4mlj4Rae6d15O7/A+gf2N47S5/Zw8NfFFtXmjstRt472CCWT5YEbjYPQe1fQmleJ9EvAsdrf&#10;xSMyA7VcE4r5/wDhRY6bp/7FVj4JilWCP+zWs7XJACEthSPpmul/Z7/Z61X4eMNX1zxld6ncTwIG&#10;aY8cdMDsMcV9FgXPBRw2Cw9G9FU173MvdslZWerv3Rw4pp1Zyb15np8z2qSSSRhg8dqUAjljTY38&#10;lMEgYHftVGbXbGKcQSXMYc87d3OK91I5rly8CyoAxPXBUc5/Cvxk/Yh+FXjb9hv/AIK3fFj4Sv4g&#10;m03QLzWZdb0zSbArHZ3lleXBdXMeP9ZGzRjIIGFr9j5bkTS+UsnX0PQ4ODXwD/wU4+HEfw4/bi+E&#10;H7UFiggt9a0y/wDDeryqSA0yKJoAR3JiM4H/AFz45ArjxdNtRkt07nZgqvLOUHtJH3/DLHcxpdwk&#10;bZFDKQc5BGRXxT/wXCh8v4ReAtWnTdbweKbiOQeheyk2n6ZU/nX0L8Dvix488a+LofDM/gd08OW3&#10;hWG4/wCEjW5V45r5pjGbYL1VlRSxzxhlIrxX/gtesA/Zl8N3U8cYI8cwRor9PmtLocfkK1rNSoNr&#10;sY04uliFFnw1+zLNbXt2j2YYws+4yBMNkNgKQOnUY7cDvX2d8OIijJJJMyAcMpPQnp+eP518bfsi&#10;6jbW15dXVjcqL231JI44YoOAo+fzVcHhgyAY9Oa+xfB8V1NfWF/cnJv5ifNkbcHHmYbcQSRyfbg1&#10;8BVpWxra3ufR0HzUz638A3Jm+GdkIUCt9nO1fQ7jWVrk9xqFlp1jenDtcKD+Byf5Ve+HQmtfA0Fn&#10;5m7YXXLHOMN0HtyayLmX+0/GGnWcR4jkLEKOmP8A9dfftpUFfrZHzFr1Wdbrr2Nj4VvGvpkhtlsZ&#10;fNllbCqu05JJ6V+Yv7PvgzTPAOr6rdKLeFY9Wk81T/dBHA9ySK/RP9p/wF4h+JfwB8W+BvCMmzVt&#10;R0C5i0s+eYwbjYSgLD7oLBRmvx8/4J0eNfFPia58S+DvG12V1jRdTcX9ld3Am8m5QkNk5JIO3+dc&#10;uYSkqSSR04NRUuZs/Wj9nOaP+w7addoBi6K3ykn5sj2O7New27RhQARz0FfKP7L3j650zQlj1QBf&#10;tGpStGEPyqDtAQZ6KMEAe1fQd38RtL09o7aeYiRoJJVVRywTGQP9rBz74PpWsMTRp4OM6klFaLV2&#10;12X3vQzq0pqu4pdzrJJMj5TTkGAC3U1zMvjjRY9XtNKF3G8tyoYjzBlEIG0kD1z1roob6wlkaJbl&#10;WaPG5Q3K+xFaQr0azahJO2jt3tcycZLdFqioFnyx+tSiQYrQQkqZGQe9eeapqkPhvxxvlfm6G1Rn&#10;vXobuuK838ZeGBr3jeyvWdglsc7R/ETVx2Je53VgxuoUk65AORV+JAi1n6HE1rbrBI2cDAPtWg7B&#10;R1pNsoVxlSM1k3LFNaiQngqSf0rQdsjGcCshvPuNf3IARGuGBqQKPxW+Jvhr4TeCrzxn4ouVitrR&#10;Acd5HJ+VVHck1wf7KP7Qh/aH8M6r4qntBara6tLbxwb8lUAUgn6g1J+1p4C0j4tfC288Iay15aSq&#10;fPtLq3UkJIgO3cMcqe/SvOP2CvgRrvwI8D6lruu+JYrx9aMcrW9up8qHaHGOepOeT7Adq8GtXzmH&#10;EdOlGC+rcjbldX576X62ttbu29j26eGyx5FUrSnavzJJeXl+N/Sx9Bandq92YC2NwwKy9b+Kngzw&#10;Gj2XiXWYraZIjIElYAso64/OuN/4WVaXHxAGjC5DuB5jKT0XpmsT9sDwZ4f8WfDG78Tm233trask&#10;c0TkHaxHUY5HHTiu7Mcx9nl1WthXGUoJuzel1utOp5uCo0amLhTrNqLtt5mxN8QfhR+0Ymmz6E0m&#10;pW+layrTzxQkxxMAchm6Edq5b43fBb4H63Lqnj3wBoulDxFbPCdce0VRJcwqMbZQO4U8H2rN/YZ8&#10;U/Cf4EfsuaP4d1rxFbqwuLmWdpGDvI7ysxJxycZxz0xXnn7Wfxq0fwxrdx4i+AMdvqtzr1nImrJa&#10;TgBMKAhPueeDzXxOb57wrS4dq4nMZ03KpCPtEnHm1VlpvpfTsdjpVaGZOFG6UW7X8mecftMfEnTf&#10;Anxf+Hvw/tdHC2WqSSXMRii3Ky7cDJHAbI6e9dX/AMIzdz6hKNKlMNtfMsjkcc4A6/hXgP7K2q/E&#10;r9oP446N4e+KEf2C90HTbuQmWPcThgiMueAAAOPfNe/6r4r1b4d6q/hvXXivpY33RzRAAFD0yPWv&#10;xrifLOE48Nwx+Mm4YZ2imm1d66e7rZnu+2x9/Y0neW78+z1PIv8Agozb/Djwt8OtHsfEl/eXl95y&#10;shZyyJ9Ae/arv7Af7OK/GHwtdI16sU0MQe2Sb5iIicAEd8YrW+PFt4Q+NunwaFewQvckDyVuwBtY&#10;HP8AnFfQ/wAAo/AvwV+Emk6z4c0+3l1NbQx301phsjuuQfWvSyDLOHuN8XQnGMJ4Winfez0SST3u&#10;t3fsck41cPhFC37yT2/U8l/ao/ZX8PeGPh7Dqtyxgns7qGKedG2qVJ2k+3avlvXPE+t/sZeJrTxH&#10;I8epMshGmiYb2nt2A+X2IHGfpX2f+2P42T4ofB7UvDFldRRXuqwD7GqttPmg8H8+a+fPi34A0HTv&#10;2SPCfjL4oyRTeMdGuBGA7AhsgqwI78Yr6jNsHwlkcsRmGXU4XhDmai1ry+W13sVgalGnRm8Qk5bP&#10;0PSPjB8ObL4seCdE8X2Xw3ltWlszLM8UIDyEjcWOBnFfPXws/ZU8A/BH4sap8VPjN4Vnm8F+MtMm&#10;hha7XdAt6o3LuB4yybwrH+IAdSK+uf2IP2hfhr4x0jRvA2p+Ol1HxDJZO0dlKM7UAwybR26Z+tel&#10;/thSfs/eGP2WNZ0P4r3FtaaMLOT7K8ijMcy5aPZ1+YMBis+Hsgy3O6keI6MlCdvfhpyydlpL0/Ox&#10;4f1mEavLCNoy3+/T7j458X/A/wCMXxT8CaR8LPgx4a2aPbW2241MsI49iEgBQeSSBwK+wdP+DnhL&#10;4I/szR+CzAkbWOgBbjZ955NvJ+pbNfnn+wx+3D+1VezaBqHhzSNT8W+DdCmZdTsdNsR5k0IchSzd&#10;3wN30Br6v+OP7VUllpms+P8AxhZXVnaMihdIlT50AUABh6nNGWx4X4RwuJrULyxFa8XdaXd37r7X&#10;dtzPH4fEUMU1JqXa3b/M+MfGLfEfw78XdI8beCLO5b7PP5N6p4Dw7sgGvsXwp8b/AAR8QdBtPDvj&#10;CBrS4ZAqmZ/4sVx3iTwprGqfCaP4jp4TntRe2v2iFWh5CkZGR1HUV8yaP8evFniTwjNo7aOvn21+&#10;7JMFIk2qenI4/OvzrKsfm/CeAhha8XKGq5eVvm5ndJfO+pwYyricTThTqaKndfe7n2Dc6n8IPhxr&#10;NqPiJZ262s0jy/aYx80yDolfC37SPi7Q/jT+3P4T8L/CXQFj0rSZp9TkWLkREELHnH1Jrlf2wf2n&#10;fFXj+8sNB0HUZbW60e18sxiQkbmHU11P/BM/4YeNry38VfGXxzb/AGi8u72GwtbhV3eXCnLN+Oe3&#10;rXpLNZ1cH71KMFC9lb323ddOiTv+J0JYSlSdSEryXfrfqvI6zwGniX4CftSXfj74utND4dv7GdEm&#10;gjLLLnGOPXG78q+F/B/wx+Gt5+1jd+ObLxYkOlaz40kFlFdN9maNlc7INobJGUIbHVX47V+y37V2&#10;lfCjwl+zJq/xH8U2M2p6f4b0n7XeCwj3zhI9rSFAMcgEnAOSeOhr+ez9oHxyJP2uvFeq+BfGRutE&#10;bxK1/oOqT2wjtbVS2+GTa3KAjau0cE5GDX2WU8OY2ph6uGoVeVSjzcyV/iSuu17pNeS6nt5fQpq0&#10;6nwtrY/ZPwPr154Q+NFzqt1p9je+XHdWklm8ZNvGrowDR/3SNwdR6jPXJr6X+DSxnQ4tQtpEeJwi&#10;M8mcuR824t3Hv9a+Ifh/408I6nZ+FPiLoWtjUbTxJoMOopcWQVZPtAkktp8qnAG+Pcu4KwHVRkCv&#10;sz4W+IiPDNvJaO0TG4W3aRCAY3kG0FSylQNxBww6n0r7iVejHDwqwd4qPa22hrOlL2rpvvY+gPF+&#10;uLKW0eWJJdkEaPE4yrfID+XpXmV54Wk8PfEltch8IwywXNmDNMsYxEc9Bxxwf0ql4o+JmvW8mnSe&#10;I8JqyabAmqxCJYwlyoKSDaOFyULADswI6108vxIg1DSoZoimXiXgHrx3r5PNOJKFSpKope9G9rnp&#10;YbBzw75eW99GeW+OdH8OeHPjLpnii0so7dZCfNdBtBBwc/41S+LPxt0T4j6/D8I/ht4ot7nVdQbZ&#10;diFgzW8S/eJIPHA/Wsf9qLUNS1fR4dO0Sby7yS2eOOVcZzg9Pz/SvOv+Cf8A+ytp3wEuf+E58S31&#10;zfeINXMhu766O7dls9+npx6VniK1avw1RnLrd6ersehl2GqYnMXCPT8j6Y8Daxp3wg8OXHgrwJ4b&#10;a8vktifLh++7dSTnrk182/tSa94x8f8Aj3wJ4d8T6KI5YtXE1/bbSVUckg46AHFfUHg7xHc+GPFd&#10;/reieD31S5MIDqpGUGeufSvM/FeoweLNcvvGOs2ccV0szbomGGi7Yr43MuKIcK5dhKlbmqScmlFL&#10;p3cnu9V6/I46+E9lmdV1XoYXxWHh/wCHXw2vPidFhbmCa3kghEfUocYx7Vg6b44+Ifx5ceJNfup7&#10;VA5NlwVQAetcd+1b4v1eDwLq/hZL2HytQhiW0WQn93ID2PbI/lWj8PPiBc674Z8M/C7w5AxnKRrq&#10;U6JtCoMZIycnOK3jl1DO4RpcrVKs25K9mr6v03Out+/qqdPSMV1/M9U+G+oWFpazy+J7qR72JyIS&#10;3Ktjpio/Hs0nj+B9A1eEstyWWQDoR2FeueItA+FNho2l6HG0XnrHlxxuYnrzXL+IPh+ltdNf2G3y&#10;lkVkO7gL/jXRhOF/7M4drZfRmp+9o023b+8ujW1zl9vCddVIqyPEdC1uT9knxHo50PTXntbycxPD&#10;AvCbzkt+Fe6+LPj7p93ZWetwIWxGPNXqUPofeuW+LvhOy1zRNOnt7ZXuLS5DnIBOMV5D8a9S1fw7&#10;cW39gK8UMgzeKrcdR+R968yrwjifq0MLGV7Wfz/4Y+w/syjiMoWKg9Yp3XXc+bP+C3fjm2sNX8Be&#10;MfCt+kOoSSXf2aB4WXKtt3lJh8qkEbthPRiRXsv/AAR1/bevvHOl6V8EtB0O5W3bfLqmtXNyJnE6&#10;gBhgf6tCDgZ5NdF+0B4bvfij+yW3hfQLDRbiafU7eS4GsW3mg2o3mWNOSUdjsG4EHANYf/BPGw0v&#10;4F31x4c8Y3vgvwra3c4kjtdF053mnckqBLI7Z6fhX65kNGrTyeDa+FtXv0TPhnWh7WdJ66beZ+kH&#10;7R2q6fafBu51vT54xC9oWyMZ3Y2n+Yrxnxr8cRD8JbDwh4ciM1ytqqSzEZC8Y/ln86ufHf4gaZov&#10;7PWpXN7qEMtmt1BBHMH+RhJIqgDPc+ntXgnxN+LfgXwR4bsLeS9+a5xGu0ckkcVzcb8QRwGVr2fx&#10;zSst29/8jy6NKtSleKu22l8v+HMnU/2TdR/aO8PeLPilZa1Hp1locEkVjbqS29hGWZiP4eevrn2r&#10;0vwX41/Z91L9lDTrb4cxWsc+l6dBNqFgr4JlEe11YA8/OpPPXOa6X/gnzb/234c8bC5PmafcLG32&#10;cnuUO5sdOc/p718jfBD4M654o/aj8TaX4KuriLSLG8uWvrBztEiLKwVcdM47eleJhs4jT4fw1SnC&#10;8q8Gm+zV9fQ+gw8a+c4WpTrVLcm3b0Z5Rrvx3+Oviv406db/APCw7y00u61lI5YYpP3EMHmHKqDw&#10;AAQK6H9tn42eA5/2xPCnhX4T6hu8O2mgm0vri3QFZ7psDO7vjHPua9Z/a/0L4X2/gRU8C+FobC7s&#10;Znl1RY4wHDDvkfw/1r4xs/HPgKfxLZXOr2rtNBNuiZ4uQc54IHr2r8poYzEe0lSxFPnT3drvrqr/&#10;ANaI+X5q2W4pUa0tLp3+XQ739qPX/Bz2XgbSb2SWa/tNbO9RKSsUfXHtwAPxr3vwHpXhP4q6Nofx&#10;g07wf9ku9KeSHTlvIeFYcZAPBwOhr4Q/av8ADPxR13UtM+JPh/zItDg1ZZZ5h94gnAHPtiv1n/YZ&#10;8TfCmP8AZw0B/iLFaC6FmFtxOeNpGc46k/rX13EWQUpZbhaeDxcaFek1OE5d7Waa87+ex71KrTr4&#10;WMktUeb/ABL+PXiv4V+Bb3xbD4bxp2nWYgUwR4Zjg9AO/wDWvaP2YfhP4b+EHwH8IfF34iWMK69d&#10;ynX/ABRLczkC1jmG8xY77Y2UY/vVzX7bGv8Aw2g+D2u6doEdp50ekme2iKDa87FcAZ4PGfat39mL&#10;x14S/aZ+G/hbwZr11cXkuy3l8TtKh8qSdcOsT7ARsLdVXqEFfYcD5ViqdJVsznGtiX9pevTTQ5at&#10;Kryc17RV72/yPpfx1+zhd/GPWYvifpGsJpyf2WE023SBR94cF/XjH0zXl/7O/wAS/Enwg+OF38Kt&#10;c0pxBckm7k5O2TOA3PVTV74lfHP9oLQ/inB4E8LxyNaRxr9hs9Ott5liHG5j/D6c44FdN4pubnwf&#10;rUPxA8UR2kGp3lutvFblc7p2/wBWORkqDnPsDTwVLKs14sli8nhUo1KFW1duDUJ3Vny30b0S06NM&#10;5IYqpTwjoV0pRlH3ddY9j0f4gQ6X421mx0S2lKRWkqXV28ZwAqtnaT7kYpnifxp4S0Xw9Pcz6lbr&#10;HbREgGQAdDjNZfgrwl4o8OfCiTxF4r1L7TqVwhubh1AXapBZV+gFfA/7RH7UnhvXfizZ/AjSvEbm&#10;+1C7C3i278BGbjj0Cgn8K+r4q4tr8PY/D4ejR9o6qk3rZpRtr+JnlmW0capc87W28z374bfG34e6&#10;d4pvNe8TR2s17qmoNHZqrA4iX7uT2712PxX8QeFdX8Oy6p/ZEEl8GxYm1A3HPIAP6/hXyfZfA86x&#10;8RD4I8EXbI4XcZ2lJ2YUE4J9scVe0LxN48+GHiW68Ja7q894tteAb5JcphfQfnX5LifFrF4ecqmN&#10;w6p4fmcU2rtvfz17dD7KjleHpJ1aM/3kEnvuu1j6j+GcnxV1PQ7K1tHt9NjkY+ZJNGWcjtxXlP7b&#10;fw1EUlm2ufFHUH1W9nhTSrFJsJ5gcHdsHXb1r6L+FXjHRdd8J2Wt2vlq7RA4Ix04P868W/bWtrDV&#10;fF3hi5XSmnnGomSO/SM4tkRS7DPQbsAc9q/ccDXpY/h6jVhJWnFWvtrY+N56lPNZTS2bfy1ZnfC3&#10;4saj4C0seE9duZNYvIpCXkfoAOg9sVsfEz4ff8NM+E3udB0+3spoTh5GjGSw7cV5V4p1C1t4IPFD&#10;NtneZjLs46/Stvw9438Y6jp4j+HWqmIA5ugrfdx6j14PFfyRxDiOIcs8SJ5Nir1sPWlaHJZL3leK&#10;ctNV1Vz36cKGIwKrwjaXX19Dy/w78JNS+H3jC5tvE1gN6EiN2bIJ6V1Xiz9njXvFeizazYaMqW8y&#10;hjKSASAOfzqe88Y6Zf6mmoeK/EH2icv/AKWi4xx0PoPpXoOrftB6ZrfgldG8IQl9ibEVCOBjGa+n&#10;4dx2XZDip5bSi414u8k9Wrvv2/IvCUJ1FzSWjPOtB8Y6L8Cvg74gu9WuTGY7F1hU9GfHAr87PAHi&#10;PVvB19eTrBNc3F7d/a7ySFSW3M5YdPY/zr7qi8ZeE/iBe6x4S1LQvtlno9qxmLjIkn3bmHoecfhX&#10;k/hzwJb/AAx+G8+qeK9Atku71nZ7gpwgLHvjgc1+6UMxpYWjKu3fRddzvwOSvMsVDDOShe+r2XY9&#10;u/YX+L2ua/YL9plngtVVRPHK+SGIH8q9a+Nuu3mkeJLTUbWcSKkaEhjknnI//VXjH7JVv4e8OeE0&#10;1iSaGb7bPlfKwc9/XrVj9pL9oPwN8Nok1bxddFY2cLFEv3sjpxzXDi8Lgq8VjoLlnJanJ9QrwzSW&#10;CUuazaT6M+ffAX7L1n+0d+0Z4Q8WeK/iZ/a0994jt7ixtmuxFdOtvc3E3ltH1jty0cUe4epNfRHg&#10;34h2vhG91Dx18QECwaayiaAn707SCNYkPclyAPYE9q/Ou5/ank+A/wC21qXxd8YR6zpSf2JMfhte&#10;2+nFrK7t2ti0TzynJURuzHEYLbgOK+4Pir8UPhb4u8MQ/s0/Dm1uNf8AGvjPUtLs7eCwHnf2ZJOi&#10;zNNLk5CrCZHycYGe9fD+2r5fDFRrRcpVUvZab30aT2sm4tt9Xbe501srjRpwVCXva822jj89ux63&#10;4w+NemfHTS11Lw1b+TpkLrMhbBWa4KkOynuQCoJ6dq6T4U+ArLWtFNzcIgmYZQ9Mcc1xPhb4HRfD&#10;nTbL4daJJdGztlcCa8m3yTOD8zHAxnPGBwBgAdz1Gu3fiz4VeBl1q0tt9vNcGCKVWyN+PunHQ45G&#10;etejleVyynKI03q1rLW+r1ZzUq0lFOe54z/wUK8XQfB7wfplzZWq3Ivr4JPHj5XxudckcgZQdO4x&#10;UCeNPh/8SPi1pfiiz027gu9VK3l3bwgeWb5CkTlx2DbPrnNanxe8Jx/GzwjYaHrMatO1ylxpjeZy&#10;dk8ZmjIPcIxcE5HysMHIxN8ItOTVfi5pWmaNpaJYW2sXjSh4xueQzF1ZmH8IU4A6c1+mYFuGAp37&#10;fnqeFVXtMZM+iPEGoambCLSLLTcSrbgf6KhJG0rzx25PWj4i2HhO30K1n8dwWs9xHpcgi0uWHIhU&#10;sVEkoXkyHAAjHOeTXWQWWpxeMLSfw9p8Usj27rmXPAYAbVx/FgnB5xhj2FcF4q1Lw98Kpra7tb06&#10;p4uOnyLBKQHhtWeRsysTnLL2GCxIyWUYB+drKSo1JTl1+W/bqz1MPOEK8Lq6S2vv8+h5xf8Aif4c&#10;/s76BF8PvEdiNRv/ABIqXS6VLgJbKpLQxXA/gQMRKydWO1TgA5+WPDniS78bXXibxXqxfV9avtce&#10;S9uZju2r91QP7oCgAAcAdMV694t+DM3ih9S1jxfqlxJNMk1ws5b5xJySScnJyeueQe2Kn/Yc+D3h&#10;rx98Orzwppelzx3s+pul3PKmXMaEZwepPQEnsRXiSjX4gyetg5LkdpJeltL9L/gdma0sPCDnRfM3&#10;a+nXy8jm/wBj34maz8NPi3D8TdIinC2LlXhRtomjbhl9/UV9T/tzeDvDfjLw9pfx4tLsJo3iOwJv&#10;NTgIM+kXgwMSHGZbYsw3K2TG3KkDIqj8JP2UIPDHxXh8K3fgeVLWKIsrSkRogAyGYng57DrmvbL/&#10;AOCfg/xH4P8AEH7P3ibXTYWuvtLPoU9xZFo7O4aMI5hk3bZEO45Q7SCxxkYNfCeG2Fx2XYOusdVU&#10;KcqvLCDbvGcdOa+1p7fNddDxsG8Srpxbsr7dHv8A5/J9zyT9mH4YTWnwMtfB3jLSY/Jv5d0TQusi&#10;TKCT5kToSGHBwwOQfTGK978NalaeDvCd2nxCubnUNHinSTTdNv2D/YTwEEdwzbiecfMfvEjNeb+A&#10;/A/if9mrwpF4N1W405LDR45zba1faiBbm5ZvLjd4FyyK2R9M/MemMnwh8RbvxzZ6z4E+IfxHsVvL&#10;mO4gnW/06ZIoFYERg52hfmI2kE5BwPWs+IeLcRh+JnChWdO8ZQipRXI5LfnTabTk3Z7NL5noKMnR&#10;5WrrR+fy8z1zWfiP4Hv/AA2dbg1tjCs5iVriA+erZOEK934Kn1Kn1q7oGoQaTrkwu7WS3hu40mgt&#10;34MRKjKn0OQeK8X+HP8AwrlJIrPRfjgus6ja2lvPAg8tUkukXf5sROTnIIKODkZyM1p+Nv2ohrfh&#10;F/8AhJrax07UpL9rDT9ctLJgmqTiQKIyC4+zMqnDSZZQVPzAcVtwdx/xNhsPjMTm8k6sYRVOjDWF&#10;o3u+bmaTbfKrtbJOV3FGOPyimpQjGDSbu7767f8AB/I9Hbxz4eN+ZWLxx7tzNIvyr+P4V8rftO+O&#10;/iFbeMF0jw5cC70i4kMkcrD5Y+ea9obR7iH4fT6P8Y7+PTdCHlldXS/LvmT/AFcltcR70fPIIYdT&#10;yteF/tOfCa7sdE0u5+GXxEudW060sgkhb5ZndTkv5ZUALggbRux1Iwa9nCcU5Vx9lccBnMZ4bEr3&#10;nRcuSUmtXZJ3lHS535fQlg8YpUGmnpdq6Vz48/b28UeAtS8XeGYtf+PeieF9Q0+Fod+pTSIoBbdj&#10;MYJAOR145pvwh8O/tOfs/wDhyLxH4O8Z3OrWmrWkEtjrFnrcckVz9oOxtuCSygYy/G3gnHNfOX7T&#10;PhX/AIWb+0Npp8RaXczWd1bmCW7smXcrBnEYHmjbuIXDBuB2I4x7V+yL4e+NPwGi/wCEk8P+GtUm&#10;S8ktILDRcpe6PMiyqzmdBM0q7CqPhVw2W6Dg/Z1qioUoqg3GWiVnuraLuayozjiKkZWlG71tp6n0&#10;v8Jtb8U/D34NabquqeDJdCm1Jri6utNun3zqWYqJJmJJZyVzknoRXuP7Nvie2+JehxeLPFhla6id&#10;vKUuQFA449Kf4r+G3jXxx4dtdY+I+maXBrV5bKdWtdLiK20UxXLJEB/Cp4BPPGSc1a/Zo+GN3oOi&#10;ax4Purl4vLR0iZWwRn8Peu3NMrjUwkY2fM7Nvzt1PPeIji6c4SlteyRyPx7+O8sOtDRrOHekbiKJ&#10;l5CsTjrV7wos2oeHoNMtL3awfc5U8kmvPfiz8PtT1j4hp4T06bEGl3IkvbhvvFiOMeuB/Ous8O3F&#10;7pV67WkJjKlQg6cdM18ZjcFiXhUsTJ2T6Pe36HRl85YHCrlXvS1d9fQy/iH4Ns/EPjDS9KvJZTKJ&#10;d6b+QpJ5P/fINYvxJ0C0+E2tWnizTJpmuGQxpGmcFieD/KvUtdt1s76w8RSRhzHjexX5gD1/CtLW&#10;NE0HxX4AlvNYskEsNw3kyOPQZ4r18Jg8FjKUoS5XJqyT9OxrPHYz2Ukm7NWZ4x4a8L+KvGnm+KHs&#10;ETUGUuZ24ZQewPv1/CuB8eaf4y8B6hdXc+tLJczwEGNUBCgZx+PPWvqDRNU8DeDtFW3uLhIvPi2r&#10;5j4wTxnmon/Zm+Et54Y1P4jeKvFYvrueOR4Y3uBsjG35UUfTr+FfFcVcL5jm0KdPLpWlB3fvcqVv&#10;zb2RzZjTqSwdJqLXmtj8u/iR+0R8ZY/irB4N8Ja9LaTpGGBh5ZuSST+lfZH/AATW1rxNefDvWZ/F&#10;N9JfapPeFJpblslX9c14R8EPgV4Z139rvxT4p128ilt7SPy9M8w8AdTj8f5V9Nfsw6do3gey8V6j&#10;akIkd/vRFOckLk/jXv5RltT+x7VmvaKKTe7T9TnjTk5x53ueo6TB8QfDWupretqxspGLMpPA4xj8&#10;ua3PGPxE8K6r4NFxJOiXAk2wqR87t6VR1/WPiD8a/hZK3g6NdOQoDHM6bX29yD6+leN3Gm6noVzp&#10;3h+91Rbi+s5N7yKMpvD/AC9euO9efiOH45hlDyrGydalNauW6Xr5dDpdFTipSd7Poe7+BJviJatb&#10;3lz4RENiY/3V2DuB+vpUd5purr8VIPHzTmS0teZ0YcMB6/Su8+FnxbmvPD8Oi+K9LjiYxgB1UhGG&#10;ByR2NcV4p/aD8D6N4m1Dw1oWkPqUKRsJ4YcMFZuMe/0royjhjJMJjYYnCVOaMLaXu7rv5F0aWMlU&#10;lTSt5+Rp/GH49W3iIx6dpki+SF3PIvAzjgD2rlPBvj+4srnF1dEox5yawta0hb7SIJIrbyWuTvWF&#10;gMrnsD6Co7fRY7Kw3QXizSoQSE5JFKvj6mNxVSrze9e1vJH0FHLsNSw3PCPu9z2H4eWtl4uuNQ1K&#10;CIYAx8ox616n8LL6217wa/huCQGeEEOhPK4bvXlv7NWq6Yml6hGLpWmGSYxjij4DeOdW0r48Xem3&#10;EP8Ao94zBsjHTpX6dgpwjhKfS6Vz4fEUpuvJ9tjsvFvh3T9H1iSW8KicYwMVoajq76b8NX1SIBWa&#10;JmAPHbiub/ai8VjRLo6i0DNLsygQ/erm/E/xLgvPhVa6fdOIpJoo/M3HByRnaPfFeZOvhsLiKsI6&#10;WX5npqhiMXhKcpdWeReLvEOmWOvQNPeL9oupvmAPDN6Cuh+0R2VvFLJtAPzM4J614R8Q7TU5vidB&#10;r5u5HjWbEUI+6MnHHpjNetJHqOpaTHAAfLhUM4z1GPWvlswr1JVo8uzWx20Ipv2fZntHg/4kW9j4&#10;fWWykYyBCpwenTmuD+JHj+51y4i0mSIlJifMB5LDPOa5/wANeP8Aw7axfY1uifJP75CwB54x+NZ0&#10;+qeKGlu/G2v6FFZW80ojsoepMI7/AFJzXqZfjsdW92bsorYWOwUKNVK1m+57D8D/AA7BqdsJfLzt&#10;PMePu+mK6vx9paeHdMkub6VdxQ+Wp7k9K85/Z/8AiWtpZyz3FlJHI0nyjoCKv/GTx9PrUKTGQALj&#10;yl3cD1zXbPN8FSy6V3eouhlh8HiKmMUW7RO5+HvxCePw/Hp2qSGXep2sx6j0rifGXjvSbDUpLK5c&#10;CIHcjsOV56fSuOi8Y39nYPJHkFI8IAMY9647WB4x8SXqjTrOS4mk5KD72K+KzbjDGVoU8NQh7z01&#10;6+RtTwkKGInJbGv8Yvit4s/4WB4Th8F2jG2mn8m61FJMMiryfwJNegfE6wiv/C080DCd4lLm6k6n&#10;5c9frmvC/jv4Q+M3w10PwrqgSKJbvU44547gcoHbPcc9K9LvNN+IUfgq9nu9ZSSCa1ZiNq5AIzji&#10;rqVsRWwbpYqDfNumtjbA3jXhODV097/geT+Gfid4m8f6dcaPrWmLbeRKVjnU5ZsHr69q7b4a2NwC&#10;+zVnCJjcob3rB8EfD3TbTw7HMs00pkYsWDck55yRXV+FNLbTyFtRgBsEf1PrXl4HB4evmDlNfDtb&#10;Q+2zDMcU8G6cbKLE+Jmr38Fqzk8RruG4cle//wCqu1/Zg+JNne6Fd+FtadSIshSejA4zj2zXEeKf&#10;ENiNYTT9VtvvHYR1DHqpx/nrWfp0Gq+G5U1i3tTFFGTs2jqnTBx9TX1dHHYbLa6k1e+jPhMXatTd&#10;OWlyt478Cz6J8abq0hiK2cqZtZCeCp5x9e1ez/s9+EJfFel3VhAVLmTBJPfFcgLmXx7pKxrHsuoY&#10;y1tM468cCvVP2PNPuPDtrI94QZDMxcntjqa+iyXDUpUZQS9xu/yPCqRlhoqS3SO5ltbm4tv+EU1Q&#10;Hy0jH3uMEcflXyH+1poht5Jl01PMkjucoqAnaBySMV9a/FnxRp2ka9Jfy3ixoLbcV3D5snPFfPl1&#10;rPh/xUbzVrlorjzJSIHdMjBJzz9K4OIHhpzpxTXNF/kd+X8zi21o/wAzt/8AgnTrFxqXgTUZL2OR&#10;cTZUOuD2r6Z8KSwRxGNcgEE8/Wvmf9n/AFq08C2jaZoKq9s3zTOMD5jycc88Yr2nRfEFxqVt9otJ&#10;iu4fK2etfQZZj6dOhBJ3aR5WbYapGTnJaM7ia+tjOyAggA9+9eVfGPwwdRvlvzLtgaBkdc9GPQir&#10;OgeLL6TxBcWck5cxqclulc18UvF+oXsUtvFEpRCFRSTz71pLiCE6ak11sjzaWEmmn0J/hwbLwjYA&#10;3TRo2NpxjoD1rsrr4gaJJpi20F8glkb5QT29a8MkutYudDm867CGP5lGOT9PWrPgyW+1jThqN5hJ&#10;mUqoxnag/rXTgsxd/Yrqd1bBUZw9o2dnr+h6Vqiy3pQMhclf9sn+I151a2Vn4f8AGrX0qKC3ymQj&#10;kn3rfl1bX7abamm3D2qIAG9cV5F8bvide6befb44SmxhvUCvKzfMKOHg5SjqtfU2waqJ2gz0z41t&#10;pGoaDbIhjkuXlUQj0J6k180/GDWPFfhqxls4byQWwk2kgd/X6V6B4M+IT/EK8ti8paJVCOgHPJ56&#10;+n9a6H4qeHND8UaFJZT2scY8shUC8kgnBrwqubU81yuVtG9F6npSwtXDxi56tnyt/wAJtrX/AEFJ&#10;Pzorsv8AhSdn/wA/Z/75NFfJf2NiDXlq/wBMxP2StX1nQ/Cmv+DZ7iYPpV/PHGxfqueD+PX8ay/g&#10;F8RfGmrfEzV/Bh1KUJZ6hKs8TOfmjJyp+uCK6z9i2GLxNc+MNdmAZJ7wuqsvYhj/ACIrK+Evw4Ol&#10;/FfxZ4vty6tLeFrcDp90d/Sv17GSfs3KLfkebRjyz5WiT9o79oHQfhH4Zm0C21fymkVt0SSBSc8f&#10;1/Svzo8XXniH4i/EK58RTah5tp5hkQs2NvPGfXn+dez/ALY3wk+Knj/4kS6/HqjRafCcSgrnK7+n&#10;48ivQf2PP2cPDuoaDJJ4/wDCxke6OQg6LGOgGfTr9aWDi40uaTuwxE+efIkeY/DDwt4z1PSxFY28&#10;txEy7XVVPyg1heMf2UvFL64t7aaTI8Vw+1ysRJVieMfjX3/pfwkbSoWk0DQ1t7QjGYohlR26U7wr&#10;p+haRr9vY6xb77qZnmi3KSBsBY9vRTWq5va27lyjGVHXobn7NGgN4dtvC3wotGQ23hvTI0eIJyuA&#10;uSfqxY1714o1HSNX8Yad4bvG3K8g2j++eeP0rx79n/Wm0zVdT8QiQme5kdZIjEDtQdME9c11Hwme&#10;9134o6z418USNssYl/smItxFwwZseuWrhxtZ1cWoLv8AkY4SjaDfke3a5L4P8MaWfLwspTjH97HS&#10;vOrjRI71bfUr6ECA3QwW+Xj+tQ/25/b/AIo8zUNTJgQ/uYynH0rr/Hcttf8Ag2JUgH7vAREOD6Zx&#10;XsUYRxMbvoY15Tws1FdT2Dwtq2kaT4TtLNGSRY1wT7VV1K+F/q8d1aXIWIrhVUda8/8AAMurQeFU&#10;afd9nL/uyGJPHauw02zmaFNQEBBK7cZ6e9etKajDQ8VU252NzXPAGnfFLwXfeEPFMHnWGoWrwzxM&#10;T8ysMfh9e1eB/s6fEz4lfs5ftNQ/sX/F3UPtXh+60iS9+HXiS4J8y7iR/ntJieDLEDjP8S89Qa9+&#10;0/xi2k2a28hG4kLyeg968m/bA+E4+PPhvTL/AMH3FvB4q8MX66r4b1OViBb3EeflYjnYwJVh0INO&#10;MLQ5luJSbk4S2/I6/wDbl1qC2+Bt1p8U48y8uYoo8Hkktz9eK57wlpd5o/wi0yy3sjLbAlR/OvDP&#10;hf8Ata+H/wBqy+T4RfGXSJ/DXjHw/qLW+vaLKxIgnGNrITw8bLhlYdQw6V9T+JrTS9J0C1062dfK&#10;jjCZAyTxXJiZ08S4pdO/c2hSqYfSRmaLpo8QaDJqd7IZN7kISvUVyUvhePRPiBYXACxRhyRxjtzX&#10;R2fj2x0aBtHhKcqREB0A7mvP/HPjizvdSk1G7vZEa2hYw8/KxA6VnmUZTw1qbs1b/g/eVgk4Vrta&#10;EOv/AAA8MePPi9H8Q9b0cTJBDttpn6KQcivo/wCDJsRZNY6eXaGI4G4HjHaqHwL8M6Zrvgm01uOM&#10;SRXdujxu3OSR1Fd5oPh+z0GaT7NEFEjZfC4Ga1wOFjhqS5EtdX6mWLxHt5PmvpsaFxCFUlRjI6Vw&#10;/wAYvDGr+KvA8+n6FHE1+CDavOuVVgc5IHX0/Gu9urmKJCWQEYPasA6rCrSnzBx2z0Fd7SkrM4ot&#10;p3R51r+j+I/hrpMXinRLeWd7i3WC+tA52qMcsPTB7+leR+OV8OeI5dL8OWOpy38tzc+a7zzF9mDn&#10;ac/l+Fe9ePPFVtcaTPZxkyxtHtdR0/A18DfB743+HrT9rfWfAd/qBYJdt9nzISI3J+7/AJ9a8XNZ&#10;/VHTcVdNtemm56eBh7dybeq19T6w0z4seKbzxlovwNk8MTfYXtXk1DVEPA2sBHFjvkYJPtXnP/BQ&#10;SfTvgroEWteGtSWB71RE1hGSMnPyyADpjnP1rS034q2Wnz+JPGDXgF7oUbPawhsnGcA/0P1ryT4/&#10;fs+ftGfErwov7QniXXZtRlkt98nhtQNkMR5Hl+rY25H1rwc8zLGVeF8RyUnKai7KO9u/r5HVKhgs&#10;Li+fm91LZ9Xbp5eZ8neI9X8Z+JozfWGrXKX7ymSOVJCrj0+gr7S/4J6+MPFnib9nDx1oXim+nmv7&#10;BXEEk7ktloBtx+Ir5Y0z4e+KbH4jaUNYuY9NXUkX91M2GiRum4dsjt7V9afCzwnY/AzTL61/4Ta2&#10;nh1RwZEiIHmEggfkAK/n3w7x+fYHiZ4jFRlHDpS5lJ2s2tFZ6v7jrzDMo4+jGlT91XTt00PEPGHw&#10;M8ReJPgRo+k+LZpBLNfC8kmkyGBVvuj8z1r0vQvEvinwB4ItYWume0sLcKwSTJVFGBk/hXoHiDW/&#10;hj488Kat4e0nxZaTanocZ+2afDMrTW5IVtzoeQjKcqwGDXkuofCbxz441OLwP4O8b6WbVoBNdWk0&#10;oeZv+mZXqBxz9a+JzrH4jH8T0qWV1fqrkmrxmldtp2ae99LLcmGFnVjZpNK7N2ex8T/tY+F0tvDW&#10;l3EFrbMfMvnHyynGdo9RXHeA/h7428D/ABD/AOEA0l2iuZZNq5/iPPT8q+yfgjB4L0fwVY+G9Lu7&#10;MSJDtiiVBGzY4YADphg31rC+JPwasj460z4iWjhJ7GYy4U7SeScGv2biPgv/AF2yHBYvA4t1JU5R&#10;jUcJWUo6c+200tf+HPNqYurh6jpyjyx6f11uXPCfw48e6B4EvU8Zag03n6bMhgRcDBiYd+pr5y/4&#10;J9W5s9Mu7O4tVRRdSGIsMZUscE19ZWvxDh8aaeba3UuI4yCc8BgCce/NfNn7I2mGC+vbdpR5j3s7&#10;j5ThlaRip9BgY4r9ghlOFyjJ6GEwrbhBpLmbk7ebd2ZYGd5zb3Z9J/B6ws5E1ywaIIq3KvGwfOc5&#10;4rpPCHh65XUmllhGEbCsw7VxXww1VdO8b6xpFwFIm2OgVcYHP517PodoUh818ZIyMCvo8FyvCxfU&#10;5MSv38i5bNAqgFQGz0zXzp/wUZ/ZZuPjp8MIPFXgXwql/wCJPD14t5HBbT/Z7u9hX70McuR8+PmV&#10;TwxGOK9r8X6nf6ePMss71b9K5nVPiTeS6RPsjJ8iDzJGGDwBycHrXnZ68nll1SnmU4xpNO/M0ttd&#10;L9Va4qEa0qn7tO58P+AvBereFvFV1rfj6zvNBMsvnmPVJ0juniki2BJBGSrkMR+Ke9dOPj98Lfh1&#10;4Zm1qbxdqM8+lSeTZXWqRMBJIXVvJ8wcHeFYhT6exrmP2lNO1nW/FVz8WJdYLWWuaRHZWbPOxWCS&#10;CZpHkZTwp2Egr3AHpXy94t/aT+HHhfRNN8H/ABL0iC+8O6RNNPqjF3WTzbl1WGWSTGMoTmMDO3n1&#10;xX8H59lGCjxhiY5VW5qcbTpuEVJycrNJPyvpra6XdH21Fyhhoxt71tbvr6dT658Nftm3Xxh8La8P&#10;DthqcVjNMm9NM093mgt0PIG0YG7G0sTxnivqD4M62/xA8B2fiTSlitAFMf2QOGMO0AbGx3rwL9l3&#10;4D+G9d/ZW0zRdXtN0NzYrO0NixhuFLNuRxKpyX5Dc5BzjpX0V+z1o+naN4Pt/CugXyzWtjlcug8x&#10;s85fAGG6ggjtX774dZLm+V8TYStjZ80K1GTino1JyUrdtm7pPf7OzPGx9aU8JKPVNXMLXPiFreiX&#10;l1p9/bTYWJhG6HhmA+7+NeVfHTw/J4k+Emoa1d6eUka2LOmeVzzX0n458FaZqVq86xKsiHezY7iv&#10;nT9q34hf8Ix8M9Qe3X9wyGK5ITPHIr93zCnajKU3okeRhryqRUVq2cx+wzr2oapZR2sSkQxlgCf4&#10;dpwBX1VqWh3WtaY9rJDvUr8pAr5f/YUhsrzwrawRoIJppSQCuG25BFfcOkaPDDpsaKinCj+HrV5V&#10;FrAwu7kYpNYiR5/8OPhZZ6NOZmBSQj+7jnNd1ceHA1iYw/OMgEVk/ErxrpXw48PS+ItTmMUQkSIT&#10;KmQrMcAnHQe9Z3gP9or4e+MXjsbbxDAtw8Sl7eSRQ6ksVBIzwCRgHoarF5xluAxNOhXqxjKeybSv&#10;0X3ipYWtUpupFXSOh8GCaFriO/A3rOdo9qj+IemQ3mmSuVyVGVOPasW88VXUfjaXTbA5QAFiB0Pp&#10;W3/asGriSzkkDMq/MtejSd3ddzOpFppPqrnE6P40j8Pz2HhfSYxLqd4fkR+ABnBPvXhn/BT4aRqc&#10;/gfw5qeoGO7lvZJBDu74UBgPrxxXv9p4TtNT8R6bq4BguNOud6si8kHIZT+FfH//AAVd8Z+H/Avx&#10;70Pxdquoh5LDR7ZktZm+SA+c5Mgz0JH8hTxDgqcl5FYdfvEfLn/BRv4q/wDCkvDUFjfW2/8At5XT&#10;zVQkokag5HHBJGMH1rS/4Jx/EXQPDPwNn8SXkEA1rxHem90iItzMi5SM844PXPtXj/7Rfwr+NP7a&#10;v7RXhL4dfDnxvZat4E8W65Bb/wBrRyqX0pJpEE/BOWdVY4HcgV9XftdfskeDvgX+0b4DsPhWPLNh&#10;psGm6XpmCEkt4sKofHGcA5PfNfG1KVX2cq1PWMXb799D6lexi4UJ7tN/dsfU37OC+J/ib8GdO8S+&#10;IbGO11h42kjVQRhsnaufQ+teqeBr1ddd5fEtg8F3pyqLqCQ5+b+8PUVw/wAFfFPifwtFN4I+ImmW&#10;9tqdsWksFtMlJLYAbcdOncVyr/td+EPCPx9uPDHim4Fpb3Xl2+JBw7H7pH+z2J7GvqMPVpU8PBSd&#10;umvc8mFCvWlOCV+qsfT/AIj0SHV7KxuYJgPLuopA2eGUHp/n0rYZ0ceVBIu5exribTxE3iYabpvh&#10;bWITAZBLJLGQ2YwCdv49K7ICO2h88r8wXnFdPRHlTi4yszwT9seLw1rmhS+Db15o9T1OE29r5Jbl&#10;GUh8fhz+FfnB408WWHiv9oO5+D2h+JZ5LzwfYxRabbPJlrqQKFaFs9TkBsnkYr9Sv2ovjV8Pvg38&#10;Hda+JWurb3E1jZv9kgwvmSTY+VFJ5BJ9K/NP9lX4ZeApPHetftE/GXR0k8ReIro3mhSo5/0FskiM&#10;gepI65+7XwnE0qtPMIc2I5YSVnF7JX3169j1MsqqhGU6m2y9T1X9kz4o+MYfiD/wiPxP8PLomrCI&#10;SJavKAJYycZU+3XHvX0Z+1z8LV/aL/ZsvPD3hizgu9XSWKTTt3IjlUjBz2xzmvmT4z/DHxH8ctVj&#10;8VeFr3+zdesIvIjubWfY3PIJwOmfyr6i/ZU1DW/DHwEbStXOfFdkvl3drcShjNL0VlB/hPXNdOX4&#10;rKc5w9bKqXv0XB3lpZqS2Xd9+xOZT9vXVVSXtHul0t1T7Hyxe6n4x/Yp+LPhK0+IepDU5NU01rWV&#10;U+7A/mABSe/BHNe/T/GTwFo+reHJINVjt7i/1NLbYr4yWBOPoelc/wDH39mCbx/4f1Hxb8Wp1h1a&#10;WEvZtG+Vs3AyAp/AVyfjXRvA+ofBixsprdRqmgiG+t71F+fzoR83Poy549TXzLr4bg+tDBfWI06T&#10;i3Tpyers0kuZvdnqfWcHinTU3rH3W+6tv8me9fG34V2l1a3N7a6lJIl9aMGLvkISmAcf561+V+ne&#10;A/H3gL9oLUPDnirTJJraTVClg6gktGzcHGOnX2r9Rvgr41k+Mfg7S/ETws1m9spjEnO/A9+3SqXx&#10;h/Zw8K63490DxHLp1uZ1vU3P5YBKjJxke9e5xPwtl/GmWUnL4W1LszxcPUWGcoL5M+JP22PBesfD&#10;7xj4b8ZWmhx6bB9niNkFbglTuGR6dj7iu+/al8WfCn9oa6+B3jY6A+m6hLHKbseTgOiRDgkdR5nQ&#10;/wB3FfTX7YXwV8J/Fv4cnwZqGnpc6jDATp7q5V7dtv3kI6fyP1r5h+LuvfD0eKPhr8Mbuwew1Pw5&#10;o7RarayqR5YjjVQ3Xud31zXxdPhN8KZlj5U5RVCtCPJfdST6aK3Ldvzv5Ho5XVrVK6qSvaKd3fbS&#10;1/yPWPhD45tvidBF8GNS1s27abtkMFs5+dichffmvsf4f+J0FjDoN3C8c1vEqrv/AIgAADX59/BS&#10;PwN8Mvj3pnjrRrqfULKa3kutRaHMnlNt2qGx07/jX2xD470PxhpsGv6HdGzMUO8NK23cuOQa+o4N&#10;rTpUYxxVdOq9OS9/di3yteVjgx8at4u2m53/AIg8TadpdjNd6jdpHFChaRnbG0CvG/BPxD0CTxBq&#10;k9rr39oz3FwWtGMm5Y0xkKuK8z+PX7V+ladBL4XmtrkyXjmBHit2dcHgkEdjnrXffsr/AApg8E+D&#10;BdF3n80PcQG4jG6INzsHevuaOY0MRjJ0KWrhv8ya2HeGw6cnrI6f4SfGbXvGHjDUNB1LwnfWUVlI&#10;V+03ce1ZD2256iuC/wCCs/wtvPil+xF4g13w7Gx1rwVfWfibRpVHMclrKPNwfe3knGO+a930b+y9&#10;QsRf21uIgzfPlcHIrI+MvhbWPiT8IPE3w38JeMpPD+p63oN1Y2Ot29rFO1jLLEyJL5cqsrgMeVI5&#10;XcOCQR3uDlCzOOMlGopLQ85/YE8Yvr/gFbXUHhF39likmSKUMA2xST19dw965L/gtPHFbfsTTa29&#10;oZm07xRYyxADJVmEkQb2/wBZXyf+w3+178Sf2ZZfEPg39ovTrnUPEfgO4nstU0vRIVaS6EcgDGKP&#10;jcCpMgJP3K+uP+Cl/ifT/iH+wJJ4w0+OeG01G70y8VLmPEiJIxKhl7MCRke1cfMp4dxT1SZ1VoOF&#10;dTto2fAX7Ilt4Efw3qurXGvxWmux6jaLBZPdENLEyFnbygCXU5I3KMKU5wCa+u/BGt3F1DpiXm17&#10;OC2lZNihG+ZwcFgTkggDI7fSvh39lm+W58QajZG82ziQD90dyMM457k8jk/TivtzwD/ZrLAoWTy/&#10;JwRcFN+7AzyoAxu6d8cV8NiZN121o/z6nvYWalRR9f8Awvna/wDh1DPazPI4LDexySQffrXIeDfH&#10;FrqXxSuvD8sRS6tpCHUjGAe/0NdT+zvKt18ORFgDbeSL6Y4U/wA6xP8AhEra3/aLudSWIKZtGjbc&#10;ABkhyB+lfcQTq4am3/dPnpNU69T5noDanHNdLZuMHjk981+KXhSzb4Zft++N9LvLILNFrt9p9ysU&#10;RC3Pk3O6EsV/iaOUAn/Zr9odd22amX5Vwv3s/wCfSvx//aV0lfDH/BS74jy2s8pSTWo7wGHIETy2&#10;8WGbsPmKfnVY9KOH5hYWTVeyPo218f674V0vRLxWzjVFE8W7JVCr+ncMpGDzxXQftk/Ej4oeAPhF&#10;afG3wg90dKEcUWv24YK1qzEG0ueeVjZm2PjtgnvXN+G9astAtLTxl4kZLiHTLyK5kEqgKW5wzevJ&#10;59q6/wCMvxbn/bG8D6Pc/BDxjaW2lN4kuvDPjWwu7VZrW5TYymJ42AwSTtQgj7yY6DH5DxdmWV4r&#10;A1MkxfPzVeWUOS/Mpc3LFpprre6uvdvZ6H0H1evNKtRXwrXtr3PC9O/4KHX3hfxTo/jDUdRSQNo8&#10;UKCaRleOPyonjkk7ZjZihz1btxXuP/BPH9tPxB8ffitqGleEraO+01BNNrOo3EjB40DYjVs/8tMk&#10;fJ1G75sV5n8Y/wDgnbP45+Bh8P6Voh8MTW0yzpqssJlunhSPy5IypI3+aVDCMNkqw5Vjkc9+wp8K&#10;/wBuz9nT4fH4WfB/9nfSbC/1sn+2vHHiCyNpFakjIQRsMC3jB4jjBZifmLYzX5Twdked5TmuGrSq&#10;V5Rpz5vZxblzXV22np7yai3JrS5ri51qcJ0qnKuZb6fmu35n6laVrVvqEIuYpRtb7p9R7fTmr6Xa&#10;k7O9eL+B9U1n4e+D7bw74m8dXniHVIzm91i/hSJrh+AdqRqqogxhVA4AGcmvRvD3iAapbrOj/MV5&#10;r+ssLX9tTTkrSsrq6bXlpp92h8k2uZpO67nQT3gXKnIyK5W91EQa15UgzlgQRWzeGTcHbJ45rkPF&#10;WsWtrNFeeYgZW4BPWuic1CNxHcjU4kijlDgBqt/bEkI25NebS/ErTLkLplpOskoIGIznFJcePdU0&#10;bVraO4hLW8zFWc/w+9c7xdHe5qqc/uPShdQuxjVucdKpQyiPVJp3HG3muYi8Z2p10iKQ4EWfarY1&#10;9ZtJvtXimX5Ym2bzxwO9bOrS5b30FZ6DLz4yfDK81iTwtL4ms3uEQ74i4IHYg54/CvIvgh8ePCnj&#10;vX/FHh3TLiGCyg12ax0q38wEyGMfOVA7bg35V5z8Ivgxda58StU+JvjqUvYRzTSxxqxRJnOQWI7j&#10;BwPeuGk8feE/BPirxD4h+EHgSSeeDxDDeoUTCRqFZZAvPyl+5HUCvjcJxXGeHp1sbFU/aSkoRV3K&#10;UV1tv5n0VXKcMlUpUJObSjd6JJvdf15nU/HHxH4s+HfxoE+laXdSPFbqd0Nu7qysTlSQMZ6V7b4C&#10;1yf4u/Dlotc0G4tFni8ueOdCpLY7A16D8NNIu9V8I2us+KbW3a7vYEmlREBVNwyF98Zrcl0e3SF4&#10;wihcfdxx+FcXD/AtfJc9xuP+uSnRxMnL2TXuxbts736a6I83F4+FfDU6fs0pw05k9XY+APiV4Z0/&#10;wXrV34J8L+ZNGk22LAJEeR8y/nmuC8MyTeGvFEkV/p7iG5Uo8joQC+OPxr6p/aB1TwH4Zlm07QNG&#10;iN80m+eZ49pBzycmvLvG1xqPjb4fpb+EfBDSR6fL9ouLwxhQccnaf4q/mHjbgFYbiupUwNZ1Krk5&#10;ckINqKvezfkt+nkejQx069FOf333Z8y3/wAade8EftJeGtG8N6VLb3DW00etaiseP9GYgc/kB+Ff&#10;Rfx+8XeAPDvh6XUNQmjWdLKNkuMgZYqMfzrxrVdb0/XP2g9NhaxiX7f4bu7W7VYhnO75WHuM1zfi&#10;v4d+LfE3wgvNb8XeJPPutJ1uSwktZZOTCv8AqWx/un9K+kzLGUnwdWy+tDnUI3s1eyu05WezT+47&#10;akpKMa9/eir6dr7XNLxr8TPDd58Op9W0pVuJGZdtxBMRJC2OxH1qr/wTp+Pun/C/xpd+DPjDr8n9&#10;iXxkfTpbyYsqvnOCT0JFfPNw3jH4cJd6drVrPHpupT5t2IO1gO4r074d/s92vxL8M2/iW81Kf7E0&#10;6hhG2CjZ4Oa+O4Cx2Y8N46jQoS9pRu7R6OMt/mr9TiqY2WNqJyW+jX+TPe/2lfHvhrxB8V7fVvA9&#10;vLAlohVJQcIeeCBXmfjLwBF8ZNM1K58QfEPyLvT7Zri1t558R5UZ5ycV0Hx48EeI/hV4Ps/E2mai&#10;mr2qokVwAw3xqeB+Wea8g0u+8GeP9W1PwLrd5LJc3WmsI0tmIwxxgN7Yr6XM8jxuEz/E4+vPmjUu&#10;+RaRaeyt309TwMd+6xUadrxb38vM7L9hjxz4H/Yv/aehj+Kn2bWG8UeF0utC1WyYOseXzIg57/Ie&#10;Ow7V+h3xz0r4M/GT4G3t74tsI7rQr2ya4ljuoztKlSckHkfp0r8efDeleMvhLYL8cdX8P22pN8Pv&#10;EkEa6Ne5LXVlLIFkCHswUlgRxlRxX3p8Q/2zPD3x6+AN3pnwx0KWN7m2EVxGYQvlKVywwPQenpX6&#10;XlHEuDyjhStU5UqMYu0d5OT316pvb0OmWFhUpKth9uvkz5+/Y2+Ksv7Dfxl1P4a+DNWtLjwh4rJu&#10;tDGobfkkX/ll1yB6V2P7UPx/0fxq2v6rr8NvbvLGs0UZ5jJHTHryB3r4/wD2t/AXjPxR4Wj8ReFG&#10;EV14TkF/DIH2thckjPbp0963NY1nWfjL8BfDni6SeKMXVpiRlkyyMq4O4fWvhM2z+ln/AAyo06j5&#10;IyV9rxl0fzWoq+FxFKtGpGaqXWtv60PuP9nX/gqB8IvG/wAIU8KeOBEPEOm2higsPLGLkqBtCDvn&#10;A4r5F+Ld94i8NeJvEXjC40hU1PVJzqFpoNnD88UT9F2gYxtHX1ryb4F/DfVNE8SaX470+7kvTbag&#10;WisIDuZ3Q9WA5x3r6x+KHwo8f6z4Tvf2tNe8UW1tqEXlwNoQgXc9sgG459QWFfUUMxxXEGXOlW99&#10;0l7ulm3HVP1Vvma5fhXiY+zr2SlZavv1sfN/gL4O+Pviv4W8a+J9P+A2v6tLp2m/aLkaXYGW4iZk&#10;fyxsyGYnacBQSdpr7D/Yj8H3nwx/ZE8F2Pjbw9f6Ve6rphuL039uFMm4blVxklJMNyrYbg8cGvnP&#10;9nqfx34x/bb0bxJ4V17W9OtbHSrr+07rSdcksonbaPs6zhfluYwwbMT8fMGBBFfbXhf4u6VBaXfh&#10;T4veJ2TTrny7C7trmJlkjumJMUi7shoid3zA5zgZ7H4KrxDjsoxtHDVcIp0K1m6uqdP4k1Ldb8rv&#10;de63pdHoYjhyOB9rQnL94tOlnta3U474WeK/B/xP1Xxr8GtatP7S06fTjb3GmTBmWeGVWWRcDnBA&#10;A46ECvy9/aX/AOCePx28IfGXUPAv7MfwTW98Fa5ZstncyzxmZ9NgYCZFimbzg8QcgzqpD4UqcoRX&#10;6Y/B7wHpnwZ+Iut+LWtNQXxDruoT2jWN0ieTHYR7XiniYDcQyu24knGzjAJrzf8Ab0/Ze+EPxn+N&#10;fw0+O2s/FDw54W8QeHdYhikmnubo3viG1STzYtPi8ptkYRzK+VjJJbBO3ivVyLxMyzJ+OYZDUhNx&#10;mkuZe8lNrmScVr15bq9m+yudOWZdVjlnvvVPby/rU8Z+Gvw08I/CNtO+FPgbRzZafplv9nsYN5mZ&#10;FIctvlYAyOZC+WIB719pfCq41C38HW8scqR5IeSQyFUVRg5yef4WBxyc8Cvl3xV4e1e9+K1npnhz&#10;S7y/1K61LUG1KwiT5Ps6KsqSLhcr8hfPP8JJAr6r/Zrku9b8OLq0doEtLWKN7lmcGOOPIw/4kgdD&#10;X9BZnTVau6b2atp6HPhpSpQVR7p3M/xF4E8c6Zfy+IvFXiOy1FtUuUu/N06zaCG3t5N/2dVVyScr&#10;HJl+pZTnHFdXoNxbrpiB2LbBnOckH0q1+0Pp1x4ZTwxaaldl2isrmzM3mOzOEn3qWZuWYeaee4xX&#10;GeD9ZaFXhlbO0/MCeAa/COLsvqYTHVaNJWjC1vuT/U+qweJdekpz3ZP4p0+HxD4oskYx4gJZgP4c&#10;16P/AGLp8egWupWKgRW6hi2PbBrySG5uF+K7W0E+LeSHftHO011mlfFXSfD+hX+geINTijZWZYlk&#10;b1HFfpGHowfDNCm9F7NO/wArnLQq1qWPlKlvc0dM+MkXw6vLnX7W38wuhiIPAx6mvB/H3xOuPEPj&#10;C81GRjFBdsXlWEEDJrs/G+l6n408IzTaKWAJDM6H+GuN0iw0XR2tkmH2lxndHKM7+3avkq2SU89p&#10;wqYh3o0G3Fd5dyMb72Lfd7nnuqeBPEfxUku0upwttZL5tpMzE+ZjoPevdvA3h3wf/ZvhHxRamG1u&#10;JXhS5AUZfgqy59iM1wekeLtF1O8uLLS7G4hMRxJB5JwoPpirv7KGnQ/GfxddadrElxa2ujXX+gW8&#10;gKs+W+ZgD716eX4XEO3sN3KNr9FfUeIquvg5Qha6/Lqe5ftGfD3RtZvtK1b4c6r5d/bgfaI0lOCu&#10;M8475rf8O319d+AY01KIm6iChiB3/wAKw/2mvhJqfws0nTvHXhS+mCSsI76IucZIwGrzy4174w6j&#10;4UnGilIQxUCRs8jPJr4zDVc1wfiFj8G8PNOok/cu4JNe7J9r9fO9jzMMoSgnfTb5md8avjZonw7k&#10;hbXboobmcQwxbsMX9BUmk+H9C+IUJXUULLdIMo3PBGa8w+OPw913xp4k0ieEtdPp7o1xcGPeEZjg&#10;Ng+/FfRnw6+HTWfhKzuzCVnSICTPUHtX6dltRYScaVeV5Pe57tfM6+HwX1aLsjw/4g+EJPBlu/w9&#10;0iaTZMPtUCB84RQd31GP6VjfBL9lfw94m1lvGmsXssjSjYkLTkAMGznHp0r2r4ieHvCGoTz3Ul/C&#10;+r2duVRC3zRxkgvkDnriuy/Z08I2t1pKXqoq4fLZUY9OmK+0y+NGtlD9ntzy/Dc+S9s1jeZ9Ejz/&#10;APaw8OLN8IPCnwwt5MJfeP7BZ0DfeihilkIx9dv5V5J+0d8P/h/H4m0vTrbWoppHuMJYK+WjKqOc&#10;fpXpv7dHjvQfCHxO+GmhXGoLG7atqeoybuBhIIYlP5uRXhfwv+GOheI/j7f/ABs+IN9eNaXl0y6a&#10;kspMShidpUe5U18FxrhKOJwjajeUF7r7dPyufQ0OeOBUl9q/5/8AAPpT9hnxD4j0LxRc+HdGjjMV&#10;1asLoTNgAKMqR7//AF62vh1pWi6B8f8AxtZaStul9fXQupfLAz+8iQnGOxOTXB/DPw3qun/Flzp1&#10;7Ja6bcK8cUoYjcmMg/rj86i8BR+Fvgb8U7v4n6/4nmu5NVuGsRHPITuwMrgexJUe1eNwvUxVPIp4&#10;SUX7t1G/S/YjD4SKpyknb9X0PLf+Ck+matoHgGTxD4LsZf7Ru52W8ZEJXZznOOnvnrXwx4GurzxT&#10;psE0uh5vIyyvujxzk1+j37f9/wCN9Z+DQl8KR2UOnzzBpYpCBK5Y5Az1J56V8CfECbxd8HtEi1vW&#10;tAYrPho44YzzknqR9DXwjweYYZSwslzS5tG9LX6ehw5vCVWMZzV1+VtD37xrYeFrv9gawtPEemQQ&#10;3d5rtrBHkgO48xc498Zr2/4UfCXwrd6Hp00Wqv8AZNNdXEcj4G1e2K8R8T2l38afhj8KrzQvBbJo&#10;s+s20d+BnMZ6sxXvj161798RvDY0aS70LwdrBs7WDSJJt5cEOQCOtfV8SZFVznFYfnUf3acnd6aW&#10;M6NOtyRjRezdzyj9o94Pjlca7e63rsljbrLBaaDbRybEIRwGYjjOcA/TNfZ/7H2i/DD4YfBRdF8M&#10;eI4ZZsPPc6nldzzOuCcDtxgDtX5Y+KP2e/2rfib8J/Evx21yC4Y2upgaTaWV3tjWMOvIHrjd+VfQ&#10;fgHxL49+B3g/QI/iDaXCvfWkUskaKxDKT8wbH05NefHiTiXhyvQxEoQrwm/hpp3UXs07u/XXy0NJ&#10;uWOm6cdl2/E/VX4G2+mWmgHV9St831wm2S4nALOAeBnrtr5r/wCCofxD8br4g8LWHwbsJry+0XVo&#10;7jUjbWxkCrIyxbDjgZD8nsMkdK9I+Bfxgt/FPwnHje1VpmSDMFpnhQo4Aqj8NfjF4F8M+GpJPGED&#10;tr2saq9zdCSPOyQt8uCf4RgAD0r92XE3DzwUIzxMKTdrXaTvdW36njSw1TDV5Tjq1p/Xoe36xawe&#10;OPAMdlqErpDLaKbmKPK5yvK+wr89V+CfwJ0b9rHxD8Y/DdhFPc6fKltcQyNkRShlzweB8gOcetfo&#10;d4W1+1+wo15APKuLcybz0b1H5V+S37anxXXSPjj48Pwf1JLSyk1Qy3Hl8iXYqh3A7ZIbmuHjzMMN&#10;lWFo4p0lOUpct7XaTV9PK61PU4Yw0MTjZQqu0bHr/wAcPjsfB/xV06T4baT+/vlUSmNceSxIweO2&#10;B+tYnim21HXvG2l+D9O1SK51jVrgymSeTAUnnn0ri/2T4Pih8RrGHxX4t0sSf2og8iQHlVBBz9a9&#10;pm/ZLsNF8X2nxDi8Zta6hDMsjtK4YYH8Iz0Br8WzDN+Dczp0J5nBTnKor8r92HRt9D6mhPL6GLlF&#10;TajGLs7Xu7aJ+R7B4CfVvhlar4W8RShWS3+WQN8pYkZH8vzrqPFXiGw1PRXtdat4ngUBguATj/8A&#10;VXlfxb1OG8sYZLfxQqxqg+1S7xwYwCeey964H9l/4wxeJtLv9P8AEXiA6jdXd/KLCd2yFt4ztz+L&#10;E17/ABxlGd4bK3/Z8/8AZKEbxSerT9O3Q+dw8ISp+1n8T30PQfiR4D8KeLPDUmoaDeIqxruaJDjB&#10;HSvkzRvG3jP4LfEa61Twqbi/06ST/iaWvnghgWyxX3HJFey/Ge18WS213eeE7hobCJQlwyylA3Xk&#10;Y618q6vc+JfCPjJXtryRzfZSWMvuLDsc9vwrj4M4VzDB5bHMMVJWq8tTlkneMl1u9ro7oY6nSxKT&#10;d47W3ex758ZLPw1rk1p8R/BOss9rqUAkvrZCSAxGBIB0AzwR2IqJ/Elj8KPAE3iWx1ISSGDCKTn9&#10;4eB/OvG/A/jHX/h7r8OpeKdKQaDeuUvIomLfZ3bo4X+6e49ea6HXfG/w08ea7pmheCNTW50OyuxL&#10;ewqxYRlSRtJ7Yx+oryuMeGsxxuZvNMulzOpaM7dI/wB3zZ7GW1sPSUrR18+h6X8ELK60X4XXuqa3&#10;aA3WoSNdXeEO7JyQPy5q/o3iHw58Z/hl4q+HGo6P5wSxdbZjyz/IeFPY9/wrv4fE/hnwp8PLbXho&#10;3n295GqMSnABHGfzx+Fed+FdDh8JWHiHxf4adIYpbeR44z/tKcKPfPQ152JlxJw3hMBSledapUd1&#10;2vsv67G1SpDE805aLufO/wCy7478b/DvRb/QdWkmun029e2sYZ35jCsVUn3xj8q7/wCI2l3WsaRF&#10;4k8XaVFqk88gJikUFY+eoB6mvHdetPGXw51uLxDrN9Hcf2vdvLcRqvyKS5PA9QCMmvo7QtBfx/8A&#10;C+PV7ZwiC33I3qce/Sv2GvlePrRvXn8fRfZfqckM2oKNP2UNYK131Pnn9sTw5rfgD4C2vxMHhPQv&#10;FfhrQNYE9v4W19pBPa3d4wgQ2UiEHYmQwjI5OSelfSP/AATY+A2laP4i8U/8FBLr4dpo+seLLW1t&#10;Vsba8kmFjaoi/aLgI+DG8nlKvPA3EDjr5n450OH4k/BrxD8LNctnntbnSJQgUhpEljBkVow+VMgK&#10;naSDgkV9LXHjmX4df8E5Ln9oXwvZ6h4Rh/4RO0XSPDd1eR3bGKVY9kNxMijzZFQuzH1znFfM8YYX&#10;E4PL6GDiv4s+WTTs+W1/zs/+DYywK/tfFOnJvVpJertYt+OPHmt6b4k1HxddaUIbe7nD2dlAp2RL&#10;0UZ5O7jJPrVnwN8Srnxro0vg7WbBp9Lv5As08hwsEmOPM4yoGwHcORwRkZU9X4e+DPi7xd8BtD1L&#10;xNJ+/wBZ0sTySWgzJZGVA0ZI7jayk+5x3qx+yJ8NxoOry23xO05fLS2kleynwsVw0fzKG/EA/p0J&#10;rLhbOsFm2dVctw05WoJc7aaWuzTa95OzWj6bHrZnjKEcuShTjeL5V3dtPwNLw9+xhrM1np3iHV9e&#10;sraDTIJJRBcXASQu8isPMxkBflxxw3QHmvUvA/7IXw+i1lvGNh4tsxcPKzLJDAVUk5JVgTzg5weC&#10;OB2r5X+J37Vvxu/Zw8U61rb+DLDxHdaxqSW/hOymvs2lmjSE4dFXcMfLgjIAGMdK7T4W/wDBQH9s&#10;LxzopUH4WeH7u3cqU8TXs8VtLIwwkKS5Do2QQSykAN3r9OjmdJYOMuV8q0sk2/wt09T4+eArfWZc&#10;sld63vb/ADPpa4+APiGHw/q+keDvEmnXV3qEsaxXDzsJLaEBi4TGSGbgduM+teAfHr9nLx74Eax8&#10;QWmj393FawJb3YSxklyWLHzFZFI2g5BBP90967T4fftd+P8AxF8MrLxJ8dfgj4YtvE3264t9Q07R&#10;9VZxuhcqJobgINysBkA4ODxmtXXf23fhh4J16003xJ/wlugTzRxyS/YbyO8gh3gEBlbLEEAcDmvK&#10;x0sFXwrXNyrSzu9OuzSX/k33Er2lGfvyV2+tt/k7/dE+V/iXF4ln8E3jaLod+11clLSCOO1fO9zg&#10;9uOM9cVieMp/Ev7JXwz0jxbBf6jpFtIca9qWlQxyvAp2k+cN37tHOV3nIDKB1NfcenftFfs8fHpL&#10;jw/d+IvDOrG3ZVvLXxPoJV88lTnHB461zPibwB4Y8VPcWHgXwv4ZuYpDi6sNN1mOSN1Py5EM3GCO&#10;3bpXjVstpfVJUvbNxn1S1+5N/mevg8TVw9ZSlBXXd6P5tL8j5y8Af8FAvDXiDwDDanxtbXUl7rFo&#10;uiaxrEcawyvIzgxGUEgMDHtOQCpYBhyGr3L4ceJbbxV4e13QbvxLHY6a99Jc6JqM97hrU7FEjBiS&#10;HjE/mKD0wuOmDXlnxj/Yc+FfxD1LTrPxN8KdWsZtP1Lz7KeOyEMdu4AUsGgBDKQoBzn7o6Vo+KP2&#10;H/it8QP2hbb4h6l8eNFn8Cx+GF0oeBtMsdk7QAckCQBSzO8mSCCAQMV+XYzhTGvGzWFm5qO17pNP&#10;p30Wmq310sfSwxeEqYe9Rcjlrprbz001/wA+59C2vwo1H9p34F6XPca+lp9vsJbbWXgtBL9oZXKM&#10;yq3A3AAjPINee6z8ND4D8Qpo/hK707xNY2YWG70t4V/tC2K4yw38OinJ8skYHK1714BsvBPwY8Ja&#10;T8BtB8XR2uoXttPPo9nf3YaYRDBIUHkKm4IMcY9Tk15N+0rP4U+GXiybX/FHw2upGuLOC4vtd0yR&#10;la4kz5QEo27JGAUEZwete/xjkFXKskoY3CU1KvFQVR8vNJtQtpJXs9Ly5k4u7ufL4TETr46cYy92&#10;75NFe199d+yszwr4U/s9TfDj4zaf8V9R1y7Tw9fWUw1LTrieIQR3FxK/llGblscqAvzA49cVm+J7&#10;fw9rej+K7vRbu5tJ/Ac01lqi3QEi3F493IWdSCeHjRGB4HzYNej3nx4+DXxW8SWX7P2tPpl9aeII&#10;ZYrKwunkjuzOib49pBxGdwBWXK4I6cV4lpkuo+JPF3jLQPF+hQ6DPrt3YvcgXX2iLzLRfLkUuDxI&#10;22N23gEZOR3r8fwWa/Wsoow9m4zTlFze8trxvZO3MoNX6320O+vjKv1+Mm+a34dj1P8AZs1G48Te&#10;Gr7wFrYuYvDd7IJLKG+Jkisp5OdkYOdqrIAR2AIFY/xZ8S/D17a38CXWq22j6mfLuYbWKfjKllYr&#10;nopIYDnmn/D2DxzrWs/bfA6w7tI1S40/R7JrgGGZbaTyrmV8H96GlVkHoEyDmsb4zR6N8GG1fVfF&#10;VzGqw+H7ptKg1SKN45ZFR5oFLMpJG8CNh7g143E3DPFs80wmb4aMrxcVGa3jJpKPNpJKCs+697Vp&#10;WLo46lVlP2eku39dT548U/AHwl4i+IMdrrT+XqE1m8sV7Hdm2+1Y+5nK7Xk25UBfmJJzzivafgP4&#10;O+HNv8RtEl1HwKZZNOsri8W9Fi0JtwgQxKzZBfzPQg5weRVT4d+CP2mPHHgS11yx+FPhjV9PltIp&#10;dUHhC/mL6XeuN4CR7ztdcDbLGcE8Y7V2emJ4k+HXw/h1S+0/UBBqpnMl1dOGZXVyWRF6jLEE5wSz&#10;HNf0BwTnWb5xkcMVmUF7WF0pJxcZ2dlJcuiV9Gu6Zz4qpGhTlFPfdJ9zr3/aC8Nw6tcW/iCVU/ek&#10;RiTGPYCqGs/G/Qfh9e3vjSONpbWSDewhU8YFeOeAvD2h+KfiVcnXLvzJI5w8cTuSuSc1nfG34ffG&#10;Oz+KGnQ+HpQ3h3UZdl9GvPlqCMj8a7+G804yxWAqvNJRb5nGPKrejerTR49GeHxFaKpxt/kbd58R&#10;ovGMF38QHt5LT+0JN0aSD5iP/wBQxXQfCbUR4luJXnk8x1AIJGcc1N8R/hb9s8LWOnaVhFslMc8a&#10;D7wKk5+vapvg74ePh+JZEhGSME5+7/jXfPE4+WMlSqq8VH72dtV0/bJdEeuw+C9O1fTYpL9QWMYw&#10;mP1rD8d+HdNm01PCsF40BPPA9x/hUPhf48eD18Qz6JqF95ctpbnesi4Awetc9rH7Sfw11Ozn1/7U&#10;jCK7eAMozkp1P0r+f+M6nFuX8RVK+TUZ1Kiaku0dN7N26bHr4Kkq37trcpeMfhL4WutMi0bVdTkk&#10;d5B+9c42gH/69dr+0x8PPBvw1/ZrS68JWE93eraxC3jtyS0hYcZ9e9cho2ueFfjVdWlh4e1Dy2mu&#10;F835uQMjivev7B0/V9Sg8ITIZbezhGQ5yCQAB/Wv0fw64oz7OOG6+KzKi41dINyXK3Pq0ui1Ry55&#10;J4R06eq5NbH5ceMvAXxK8LeMdM8U6Vpj20N3OxvCx2siYBAx6Ak/jXpNm3jzUPDFv4e8L6TNHFfX&#10;Jl1DVGXCkDGeffFdn+1z4itvFPxvb4CeDLJpZPs4muUs15RSTtBIHHXP4V2OjW2ur8FbTwz/AMI4&#10;0EunRtHIfKwwxxye/SvpMuzCeEyqc8RNXbdtPwM405YhwdOOtr6jvCHxqHgnwhF4fu3CwpDtDAkD&#10;Axz7CvLtd8WaZJ4jGvx6pGsLzF15zlc5B96Zqmjr8RvGFh8LY9RSyim/fXtywxtGOVznnIBrb0X9&#10;nfwZ4k+KEEekX7zaRpFtuuUkfcJZs8nj1/SlPPMTQy2eJqcvJay11d+i8z1MFh8orYezjL2iu3Za&#10;eVyQ/Hb4sfEORvDXgLSltoFUJ9snyAyEYyPU1j6P8JfjPP8AtN6B4Z0W9Kabq+G1q4ijDOSPQn1H&#10;WvTPFV/4c0qC6sPDFukE1vE6qLdASpUcVR/Y08S+PdR16z8UeLIZoo7e+dYJp06rkjg+lc/C0MDl&#10;WIdFT1qatPWyf+VyK1Sck1FWtt5nu/jr9myytfENnDp+oTeYlqCoLHap7e31rz+68Daj4G1SdNZh&#10;IV04OeFJ717B8WviYqapb6ho92CEUpOu7IdfT2rMk8SeGvin4bNtcskVyqkqXX5o26Z56ivpMbRy&#10;zE1KkMHb2sXp0TOPDY3NMFQUKy/dy6dUcV+zl4d+weKdS1B5n2ypu2E8V2q2Wn2XxBtdfsSA8dxh&#10;wvGa5T4Qrf6N4yvNMmG8qjBXHRl7GrureKLTSNcn81x5huM5HJz6Cvfp4mWHpUYz06O55WMjz1Kj&#10;R6B8ddGtNY1zSxdRgxTsRKCM5z2rzP8AaI0aOwS1sNMtQCIy5OOFwMfnXsl/px8XafpWr2437Cr+&#10;uOK4j4nwaTf6o9pqEqq0acbup5qs1pwcZ8y0k0cOExlalGNndLofMlz4UvvPgv78A4nJGOcD3r0a&#10;PWdO/wCEam0tSoZ4NpI+lY/xD8TaToLnSdJhSQyHk5z/APqqj4dZr4LK8IYyrgfNwOa8KtOh7ZQT&#10;1SPXwbbq8zKdp8LNF1fw7d6ZHdSW87usokByzfN2r0Lxt/ZmhaBpL6pqS3UcMCJHCxGCVHX61qQ6&#10;dpvh3wVO0ssAe4hISZHUnce/t2rxzx/O+o2NnepdSS+VIyEhiQBmuKp9Zjh6lOnK0p7Ps+57ar0M&#10;RjI16kb8j27nr/hvxRZ67cW1qmiRohO1QmN314pvxB8LPpNwxmDyCRQUjftznmsLwfpWpafZ2mta&#10;fvAWNSHI5HFafxI+ID6xblzcsJhCqZHBNfIZRjefD1qGMf72DuuzXcrOp4eNaNbCq0WtV1ucN4l8&#10;S29gC0zblD7VRSOo7V1HwH+I+mWNxN43vERobWURvGxB4HPFeYfGDTr6x8LpPZRjzQrSE45J9av/&#10;ALHXwjPxOur/AEvxlq7xWSxCUWkblQzk4BOKX1+Mczoww8P3zvyt7J+Z84sQ8Q2pLSxb/wCCp/xc&#10;t/jL8I9B13wJrhsDo+tW85eMkGXGRsx+NSfDX4rapL8NY4/GU7G2Nuu6Xdyc4J/TFXNZ+Efw+8Ve&#10;LtR+BUNyJzZXGYw0mMMV46+nWvaPDP7LXgu10C18L6tHvWKAICVxnAAyfU+pruzGpmuOxlDEVa1m&#10;k1KMfheq3Z14OvhMuptNO7OX8Na54V07RIpdJ8PSSWssYxIwzjI61CYrSWdhaSbNzZK4r0LTNB0P&#10;wzaXXgm9MYjIKwDaMlf4TXlmvarB4KubpdVliHkklZGbgrnANeLxBPErMcMsJWtGTd7dH2fyPWw2&#10;Mp14z1329Dn/AIp6LImoWUkkieY0yghT0GeDXqlj4U8P67osTo4aKCABVU/efGDnPWvBPiB8UNF1&#10;RbWaO6L75BtYEHbz2x9a7PwN8WdAtJLbSB4gjWfygfLmkHJ9fpX3mFlQjQU6ivI8uWCrYl2p69jf&#10;1e5XwF4rt9GtCuZ4CYow2dpxzWx4q+LGufDfT7TTvDen7ry7A5Y4BZuufzryv4iXHje58WWWv6cv&#10;2krcoVwABtJwcetej+O9E1HxRpunK6iC7k2ATMowvIOf6V9DXxeJhw/OeFVpXt/nYijgYvMFTrO6&#10;Sdzq/EHwK+I3i7SLTWPEHiSdpbqEeekXYN/CPQV5N4k0Kb4f6m3hSfTGCiTGeeR6/rXvXiP9oGx+&#10;Huk6bomuXXmXEUEaiEcu3bJH+eteQfF/x9J8VfHFs/hewMSKFinPlgFm3dATXxfGfDlDNcr9jgqz&#10;hWbi7+fVGGB+s0q96i9zUNE8KfEDwprsOuadrSQ6VJCC0Trk7sf4Yr1nwJ8U7aCFLPUr9E2f7QyR&#10;XIftI+GvEHw/+HWk6z9rZNPiUC+aPqBt5Yt6CvnjRta1LxNaM3hHxDJMjSlYikhIbHOa9SUK3Dfs&#10;qLbbSVz3acKOeUoxmko3tfsfYcvixLi8k1DRwhWWYBtrdMVX8Qm+a1mv5ogQyllOOlcT8LdL8Q6F&#10;8Ixc61uad8yZc/MfmwOtdNY+PINU8EzteQqkqRsqKOrEV7ksZSnSSWknHmSPHxuApUKjhSd4xdrn&#10;B33iPWbTVNwxJ5xI56RjucV0ngfxPbnUIbK3mRldgspLdz3xXk3i3xeNOQ6i1xIN2dwB/gFcDonx&#10;f1C18Y20FhHLKrziRJBkADqRXiYPPK+HxPtWnyr+mcFWnFr2T3P0LHhm1ufChKFWIQkuF4Ar52+I&#10;3wpsfEV/efZEV1Rv3gYcZFeo/Bv462eu+H1sdRhZHC4KnODxXnfxJ+JujeEvEF3HJ8kLMTweueor&#10;7zM8Xl2Z5UqtOzvb1PPyvC4iljOV7HmngDw1ZeCPEty0hZVc/u8jhai+KniGZZRc2d4d7AbQucEU&#10;3U73U7vUB4m3gWtyubdN38JJ6+9U9bnsfIin1YhznhMdTX59OdHC0+TqtT7LEqGJSS0scF/wmOvf&#10;3Zv+/dFdd/bOn/8APtF/3wKK5/7T8vxOf6tH+Yo/8E7vgv46tNB1mTW7EwJeyo0PmNhmXbycdq9X&#10;u/hZpfhDXtQHlApMQylxjnHJr2HQG07w/qE406x8mKOIGPamAykVynxH13S7fR7oXlmjS3URLyBc&#10;+WuO1fs1fAyVBUnufH0sYnWc+h558KP2aPD3xg8YznU9EM+mwy7DmPiaTufoDXrfi/8AZj8K+BrF&#10;Lfw34fjjUkZKQjIP+Fb37HOqWul+GltbvY0kvzrJu6qTwT717nc2em6uPKEasMEZ68162Fw9GnSU&#10;bHlYzE1Z4hyT0PkbVPCE3hvR1EWkHaG/ehxx19uleZfFGz03QtH1HxIlqv2lNOaGBtvO+Q4OP+A7&#10;q+rvjj4Yg0nR7q6t+E8s+YPpzXxb+0b4huY/C9nYwyFZbq7c+YO6qvX9cVx4yEI1Lrsd2CqydBlz&#10;4B6dqmn+Cn8U8SGMmZiyhiQTjp3+lYXxA+NF/wCEfFjWmkhladUMiRDIJZskEdMYrqPh3ez+GvA9&#10;lHxvyu7P06EV1V58MvCWo6LDqV7p8TTTLu/eKPlXrXzGCh9dx8nfZfmepKtDDUlpucZ8P/iveap4&#10;k/s3VI1UEI0EpGASeg+tfQ2pXNnN4OtortAJJJMcEflXyl490G/8P3wu9LuAEjfhcfeGeCK7fSPj&#10;BrWpeFYLK/tmIUoN4Xp2ya9mjUhRcoS0OfE061fllE+jfhTra6nH/Y9rGcQTEOrjhcV3Ov8AinSN&#10;Gh23VxDHuGD83Arzr4D217p3hNtUnZpLi5YsQV5C8YpfFtpa+MLhrCzMy3MDfKuduT/WuynN1dI9&#10;DiqQhTbcjJ+IPxVttPneK2u1Zd2VJPWsO7+Otxo1pbQWtp9plnPzxxNyFA4z+Nc/8QvAt7o00a6j&#10;Zl5Hbdwc4Udz+NaXw4+HWn+JvFUGqzKV8lBCYQOBz+tefHNaU8fLBRmvaLp1OyeEoLDKq1ofOFkP&#10;Flh+13deNNY8MRtqmsyxTXJYAbVOPLGR1xHj8q/QC4hN9pFvc3wKMbfJUnHVa+fPHnwz0q3/AGrb&#10;W4tpY428iArEepO3kfmK+kdetZYorO3iJJIVSAOgxya661qVRTl5XPNU3Vk1H5Hk/inVfAcviCTw&#10;nfeLGs9V+z+fHAsBDFMZ3EZ+ZQDyVzg/SqmteHvAOt6Amjx3Umu3c242umaHIDcXRVQdq56N/FtO&#10;CQDVn49T/CHxpBa6JdaRpeuTW0v7y32BLmIKcFopgVdB1JUNhgSMVxXw88B614U1+38beA/FTxRT&#10;aw2nWsNtp6rDawO7BWLHLEqTkHdxmv5l4s8R+Msr4gxWGw9ZVsJNtKVOjzTpRsruMlJxbin9tbpv&#10;S1j36OHw86EXGFpLu935r/I679kv9sG++J/ijT/CPwi8I3LwW+62u7CXdHHYRQt5bSSlxmLnjBGS&#10;RgCvr03UtzqAiSVQB95c9D3+lfEHgX9pDwP+zp8VPiAPFd4LnUNT1NLaDULG0AW7lVWzIVUZOGLO&#10;55zivf8A4S/tG+CvFllDqdr4mt9RcQoLq4tJA67tuc8ZOCfx55r6vw1474fyTJqdPO81k62InNpV&#10;ZRaptT5VDmS0lK99W07aWS18vHYLF4utJ06a93+VWv52PaL+KaS3KR85HJB6V5f8X/iV4U+GPhy9&#10;v9SvVM0UDv5YcZbjtmur8b/EzTfDfg0eIxJhZgvkoy4LluAMV4j4k/Z4vvjP8RtO8Wa3dyyaepY3&#10;Nv5nyyZHyjHQgHtX77iq1WFG9Fc0nt8+p52BpYeVdfWHaK1+7p8xvwE+NWgfHXwZcax4fhmmhEzx&#10;I4Q4LCvmnxh+zr4Q8A/HRfHMlqLLVJtXmneMHh4m5Vj6tkHmv0E+H3wV8B/CrRnsPDOiQWMbsJJY&#10;7dAFL/3sDoa+X/2ufCX9sftDeHru1t8wG2kheeMdGIPyn68flXNisPKeE/fO7Rp7elLHSlQTjBvR&#10;dbeZ80/Erx2+p/EuW98B3bT6dY3iS+IEgf8A1oQjCEZ6c8jvivs34S/HhPHngm1jfT1ETRBBC+Nx&#10;B6nb27flXg/g79la98C+INV1y1tBc2uqXAlnikG4DGe2O+a9M03QI/CWo2uu6dEkCIP3kGAABj0r&#10;4/L/AO08FWnf4JO/yf8AkdGbVsPiFGNPdLU8f/be/Zc8Q6lrK/Evwbq7yxCVRc2UbAPGOgceoXuP&#10;evAfFPiLVfgt440fRvjNrF6dJnBlWa3ZiX4OAG9c4B9OuK92/bA8efEazu7290O/kOhTASRmNCTA&#10;2OTuHQe1eT/E/wAM6n8cPhfYweMtQt3SwsGlt9RmXLQMVAGcfeBBr8s4sy3h/N+KnetOjVjG7t8L&#10;tfVab9evoc+EryquFPlu1+P9bHoPw28cfsyjR9L+JVx4zh+02JurW28QywqlzLbPlltLuROJFQsQ&#10;pPRSOmKo+Cdc8N+Dv2i7r466Xr7nSbzSJJ7e2jO9EYzpEvOcYZXLA56gjtXlf7IfwP8AhfaeBNZ+&#10;Hmk+C7/xZHcmWS417V9E8uytpSChEbyY6+gJ5r0r4OeB/hv4H8FzfDrx54kuLDUbGVIf7Gh05tsl&#10;sSsigMxOQTGW4yBk1+RZ5keZZVh/7Zp1nVV/i5OWUNfdl01XLpayfa+3t0aqq1vZ8tn+DsfS/wAG&#10;2ttC+IV3401LVl1BdTmVNDSBTiNCqlywPCyM27IGcAcZrvPiz4qtLmwZItRClZXilhOQ0cigZU+/&#10;tXy3qXjzx/8ABrTNb8R+G9XhYAknTtTtSptn+9lEY5XcrKOOm4EV6X8KfFWq/Er4T2HjfxVpghvd&#10;SuFvhb+d5jlWiUCWQju+CcdulfV+FfFfEeS0KWTVKS5Jp1XKyXxXd3rzNzurtrSzWiOfM6OErc9S&#10;PxbL+trI774H6jqfnR2RgZYzcfOHGGIJ6ivm3SP2l5fgjqutNZeFXvU0/XZUmtgWM08QnZXEKICS&#10;enJwB0r6wt7iy0LRrfX4T9nCKGmRTgnAr4u+EXxG0rw7+254o8M6poq3EbXt1aW1zImd4eczY6cA&#10;qwH4V+95Dxb/AG1UqYOcOSpTs7bqzuk/6Ry4fBxwtqjd4s+1PhR8QfB3xL8Ur4z8IqXsb/SleNni&#10;2SROrEGOSM8o4AHBr3bS7wvbpGDkgAHFfHvwnnvvD37XOo67qWoRWugXXh1IbqL7p+1RyFkl9MlP&#10;lJ9hXq2o/tb/AA7sPF1z4S8H6gup31lHm6S3beqEdiRxnFfd4TFU44e9Rpav8zjxGFrVKspU4tpJ&#10;XfRerPXfHrTWmhzahYrE0kYLYlfCkDqM+tfGvxc+JWt6h4htH0TwHdRiTWEhS9a+YQWwZwJJXxgb&#10;ANxI/SvoD4hfGWw1zwFcva27l5YDiNkIBNfIPxbi1O6+Ems+H9Uup577U7w3TTxbsRWZXG1duORg&#10;9Oea/nzx6xkqdfLpr3oRcpOOjT5eXfS6unbTf5a+lkqfsattHtctXGuL471PxL8O9W16xvdQstUz&#10;HCkAktprVgFW5jwec+YVb8uar33hf4SeM7Wy+HHxf+Eaalp2vy/Y2nt9JDRGSL98kcrjG0HYSp6E&#10;rtyCQDwvjH4TjwJ488J+Lfhl4nLah9nZbwlxIUsjGoVWR/vKCQ24/wAVZ2r+BPEPwre5/wCEN+KM&#10;1/a+J5I9VvtNa4MkCXJZXNzb55h3g8op27geK/mrBcN4virjCElz0oXjPl1Tpx1lbns0nyrnhzL3&#10;npofSUKrw+GberWl90+34/0z6+/ZF8N2PhvXtR8MeHtbW60dZA9om5v9HAAzFz02ntk8Yr6d0zQt&#10;G0+WS/022ij8/JmeMABiOh4618FfCz4pfEPwvrumaT4bsv8AQJdIadDJFsV8odz7j1y4K/UV9WfC&#10;L48aN4n0S4tr26SG7sWEV1Ex5Rto/wA/hX9ucBZrRxeH+oVYSk8PZRnOzcnFcrd/5rau3Rny+Z0a&#10;9Ruulo97fgd5r0trEskDTACRSD+IrwH4ieFtBuI9Q0fV7ZLyCZ/MwyAqvc5rtfGHxM8P2jTXU2qI&#10;xPCp5lePeLvit4Y0Kz1HUdb1ALHPESuHzjAPFfT4/N8DiXUwkJe8k7+Why4TDVVJSZ0/wOsvAP8A&#10;btncaA8SSR5QrGwAA47CvqnTGBsEVW6r2r84v2S/FV7rnxck1HTJQNMaVvLIzgjiv0V0GUPpccmc&#10;gxjFcPAOLzHF5Fz4uPK1OSj/AIU7J/PcWaRhHFaHGftGabbaj8G/EBvTGsUViZpDNnbhCGYHHPIH&#10;bnNfEn/BP638Kvqvi3xt4q8ULq2s6XqVxpmtWFrbCO3spfM8yyslJOJZFt/Lm3L0DAHDcV9Y/wDB&#10;QXVPEekfsV/FLV/CMyx6na+DL+ezLthVeOIuMn6Dmvwz/Z9/a0/amkb4UDU5r/Rrn+3o7zxDYyaP&#10;ILDVvNkRUuzlVdJfL3rkBk+4QQDgeDx/lE8ZmWFrQpRfTnerpuL5ozS+1qnFq/2k9Umj3+GcNLFY&#10;arBf1bc/dL9nK71PxhcX+pa9Ggnjm5K8gq3II9sd/wDCt/xZZap4d8XjULLctrNHiUGuV/ZT1DU4&#10;Z9SOsQCJ8pGYgORtG3H09Kl+JXx10pfienwz8qaOV4dzSSwkIT6Anr+FfoWV4mnh8HT9rK3M7a9W&#10;3+bPms0UVi2ltpb7juvDF3aTWsV0uDIXYE/rX5xf8FhtQu5/2hIrG08Mw6vc3Phu2AsLhhskw7gD&#10;269a+3vCfxM01TJpyz/vobkKIh1LNwB+dfF/7dA1HxX+2lDoeowBWtbK3aP5Rnbt3AE/jn8a7MTV&#10;g8PNp30/Uzw0ZRrq5r/sa/Db4VXE/grxzrnwQ/sPWtK1m0mS204HZFPnarMBgEdyfavfPGelaT8V&#10;v2nFmvbNJP7JdYUmYcqeT3/KuP8AhY8vgpLLxLc28rR2cSmTHc8KCfzFd98KZtN8U+NH8QxOqTzs&#10;DIucMWHJNeRgnCWHdOXWR6OJUvaKfZMt/tyaDqlh8Px4r8C3bWuvabGWsJYSAxPdfcEV81/B3xN4&#10;N+KPxJ8L+Nr9La61K93JrEF4pDQpGpMh2sBjOMenPvX1d+0i8EXh+W4vWDKseVUnpXyV8SNL0TTt&#10;Ii+NXgexjOt6HNtSzwQt7G/30Yd8gfmK48+p1I1FXjO0aaUn2ai7vyOvLaU6uD5E7Ntq/wCh6V+z&#10;vqnxE8K/tk3egeBvE4vfBusW8ksVrcIWW0kByUVxkDI7V9CftP8A7Wfg79lvwcfFHxB3xRlGaM7M&#10;hsdie3Wvj/8AYw/bw+CdlqHiDw54xifS9btpWvIluh8ysB/q8jA6dPWvVv2qP2gvgf8AtBfBPUvC&#10;zeFTrt34i05dO0C1eEEyXc52Iq5+6dxBJ9BXLk2dfWsi9ssRGVV3a69dElvqtu9yczwddY1KpBtJ&#10;K7Wt9N/67Hwr+0X+0B8Yf2ir258XeBvCup6r4Qt9X+13epQQSS2tuzDMcTlcgEkgY9xXr3wV/ZY/&#10;aw0/4cJ+018em0nQ9Bk0xLlfDCq4ubFM5EkoPyg4wcdefavsj9jL9iTRP2XP2b2+EmuJBqyarm51&#10;5HjBTzXUBgv+yuMD3Ga9K8X+BPhz8Y/gpqHwnnvI9R0LVNOl025WObcWjKlSm4dxj6g1NPhGji8L&#10;N4uTlUmn1+Fvt5LQ+fxlWpXqWi7Q6L0Px/8AhJ+1F4j1z9oPxncL4jebQE1EwW09m24RoqjMmB1w&#10;TnHoDX2V+z54k8Va7PB8QLbxJBqy+C5pdkkUmTqttIA2DjqyY4B9cV8wS/8ABPu2/Zq8Zt8C/DVx&#10;POt14suJdNnlfNwLBow5QkfextwD6/Wve/B82nfDLwfqUOhKbWS0tksQEGDknjgdeh98mvkODMmx&#10;mQV8RVraQhJ/klb79X6nsYPD0qNBRqJOpPWL7J9/U9m/ac+MFr4o8EWt5oqOYtRjBRD9/DYzkeo5&#10;yO1eTapohsPCulajdhptL1qcWqygEiJuM5x27VwN8t34S+IenW/jHxNcR+HfEKLJaSvKdttdp1Hs&#10;GXjHqK9g1v4cfEWLwJYT211CdA0y4kna3x+8QE53Z91wR9T6V43G/D9fiXMf7TrU3UjTilBU3dxd&#10;07yXa17/AII5amHWGquKej/q3r3Oz+Ees3vhT4aQ+HPD0sHnafctCM9FUngV2PxP8Sa9Z6Vo9xYR&#10;C7v2uo1iiGMF8c9PrXi8nhfxz458G6/o3wUvoY9Sto0bzV67iuQOehrD+F/w6/aduvGejaR4j+I1&#10;4si3ardLNGH8hscsPavp8v4krZHSw2FqUqlSnV5YwlFKyd7Wd2tu5nGlGS9onok7o+p5rK2+GPgf&#10;UPij8Up1uZ4rUSSAIDhQMhFGfoPwr8xP2rPGOo+Kvj1d/Ee2t8PdWvlxKeCEDHaPyxX3P+1L4x8Y&#10;/DqCDwJ8RfHlteWF5Zs0M5sNjMc7cHBxwTXxd8V9F0PS9Qsr6e5EtrcDa1yRuC89a+J8b+IsbQwl&#10;LCYbSPNaS63tf7rNHPTrVPZz5dOZcr/y/A6X9lf4nfC/wn8HPF0ni2f7LrV9Mq21ozHewHChfXJJ&#10;Ndq2s/tA61Y6d4E0NFaW+8uCyk+dVXcQMyH0xzXmvwl+EGn/ABf+O2hfD3w9ZqLaKbzZ79kyGVeS&#10;Pz4r7n+Inh8fB/T4AukNeT26qbZoU5bH8ulLLcJmNXBYXH4yLcKUYxU4aJ3d3dLfR20Pbp13l8ks&#10;TBTlbRdFpuW9L/Zx1jw38FZoNSltNU8QPa75Lh4FVS6jkA88cHFZH7P3xI8T3mk3MesWoij02Ro5&#10;YATu3DqBnqK9fk1bW/Ffw2tdW0q2aGWS2VnikGCPlGRiuM8G/DSLQZZPFJmdk1GRjeQycqp6HHpX&#10;7VVwNZ51h8TQlJQjFqS6ST2b63XqefTqQng5KfxN6d/M6bw747Hi7QJNTtLJ4LcSFACmCxBwTjtV&#10;+bVYvDejS3QldryeNvssG4btwUnIHU4x/wDq61W1/V9B8GaDcXcrRw2sMDSSE/KAuMk15P4su/Ev&#10;xf8AhBr3iHwzqskHiKSNbvwjJbShJIXiYFdueu5d4Zf4lYj0r6SvVlToSlFXaV7d/I5IQ5nd7XPg&#10;X/goz4f0z4FeN/DX7WnwN8RnV21KS4svFrTTBhcXJiaZJnDHhJYBIi/7UKqMkgV9E+O/ij4g/aE/&#10;4J43Gg2JEssiaJGtlPOscqzPdRLH97ACurAk5wNvPFeLfsjfs4+KP2wPFHxM0L41RpNpnjPwybOy&#10;tJEAGj3UEgaznRM/K0U6pICOflI5BNeAfs5fFb9oPwTbeMv2fPjV4nvo/FnguzaDXbQMAXa1vIjB&#10;MgCjaQzKynn5HHNfD8L51iM3wlStUabUpQbSsm0k7+Vr287XPaxVKnH3bWtZ266na/szeC7ewe81&#10;m4wkttqP2G9CXKOEn81gEyG3H/Vk5A29OeRn7M8CeHZtTtoDbXjJgYwByG6gjt0B96+O/gTp1uvi&#10;9dZ1nSn8yV/OljQCOaeOZ2YSI7jBDOGO7GCRxyK+z/g1K00kcFyjRrsIO9ixUgA4z/CQvYev4VzY&#10;mivrjTR0Yd8sdD6x/Zvtf7M8AtaNNvxdu25upyq5/lTNa1C3g+N1urso36URkez9P1rhfCP7QXgT&#10;4U2J0HxbLJaK16kcdzKCEkeQKI1GR3xIPqhrD8Z+OG8aanafFHwxetHaT6F9p0+Nx88xchlTA6ZA&#10;bn1x61phuPeGauVzrYeup+xdppaNOLUZLVLrJW73Vjhll2Jni3GStzbP1V/0PZfFev6TOX0q6vFV&#10;92FAIGSeAK/ND9tfwM1l+3n4i8SWbBY510iO9TJ/eiW1Ygt2KhoFHrkivffDHj/xd428bQarLczv&#10;FDcZG7IA55BFeK/tg6lq2oft8tplqX8u7stHN1ZlcrO5tz5RX3BLj8a5uEuOXxrh8XfCVKEaUuWP&#10;tFbnVviQq+AhgK0GpczfboY/7Tnj7XPg9+zZ4h+Imi6T/aA0WSzvLmFwdotFmRppGG1jtWNTnaD0&#10;78141+zR+318GtUvU+CX7OfwP1XX73WNd/4S25updReO01C5umnYSxkKWeODyY2Vflyfl42gn7S+&#10;J/wOu7T4eT6T4ksrK5tfEWgXKrp8sjDzEkhKiOQHkZ3heOmTXxv/AMEuP2F/hlrPwFWTTPh7qGge&#10;KEnc61Jq0Qez1LS1ZY0u3UsfMKqrJg4xtJXHmV42a5Pk+PxtPMMU3+6UkrSsndbu2r5dbdrs+oyf&#10;ETpRkktNL/erXPqf9iP9tvxr+3f8QLfwb/wr3xVaab4L1SC+8ReINes47KBLhUmXyYIxI7SR/aEK&#10;qW5xGxIGK++I9FNxaAkZBTILc8YBAHX6/jXzD+xt8DfhJ+z38Jr+7+FV1I39qa8994q117YW91dT&#10;SAfZzKHUlFS3aFUjGFAOeSzE/TXhPWbm70lRqELxSpuUrJjJAJwflOMEYNfXcL18FF1MLSTUlaTv&#10;GySaskn1t5+fQ+f4ik62J9ooqMV7qX4ttd3v9x5F8YtB1yx1dbjTgfLB3EAVs/DTxlctpyx3MR85&#10;eua6L4jafJqJje2GcHnA61R8M+H7aySS4mgCcZ3E9PevbeEnTxbqwlv0PnE+h3drrMWp6cHVcEjp&#10;Xhnxmutal1M+GrC5aJ53GxlH3QTya9Lh8UWGn2iytONrpuXnqPWvLPi34it4NQg12SXayuFiYHqC&#10;eBRmklLCW5tbo68LrVOy+E3w1stA0vzLgtJcOoZpnOST61seK9IM1shYnCOM/wAqg8BeK7m+8PLc&#10;XNoYyYxyRx+dYmufHP4Zad4Zvbm88UW88tvM0T28co3+YGxtx68H8RXnZpmuQZFgovH14UYtNrmk&#10;o3tq7X3saU6WLxcpOEXJlXVp7jTbo3CSHIBHXqK5C+/am+Fejy33gbxf4gNnLbFS8RU/vh1wp9PW&#10;tLX/AIgeBp9VhtP+EljTe0gIZDtwqlt2ey4B59a8w+Jfw38Mt4xPizUdKguH+ybLcNHkZznNfI1+&#10;LMvxFCpUy2vCrGOkrO6XrZnp0MHBUv8AaYtO2nqM8e/Hm6+IFuyeD5jY6LEDEFQbXlAydxx2xmoP&#10;gfc6JoNvfapqEsI07eyzLtBaV2HXJ7D+tcdqlnYR6Hd2K4hIJKlFwfX6Vb+DPw+1rVvhyJ7iCV2m&#10;vZFAduHDfdNfjmW53xDX43lmNGLrSjCSjG+iu0rJbJLfTc9CcMPTwcaafKm9f+CfavwR+KPhnx34&#10;VW48P6rHcLZ4gnVX5RwPun8MfnXVXnijSokYSXkQZT86lxxXyH8GtVvvgPfaj4W1d47SXUwtxaM0&#10;nyzSqMMo7dAK57VPjx411f4hQx+J9LuLW0kutkQU4EhB/UV+1cQeI1LhfB4OWOov2laUYyS+GLe7&#10;b10T6WPJeVzqVJOm/ctdPufRHxa8Ej4wa9b+GtK0eKO18xW1HVCoztByY145J9a6jxF8MNMj8Gjw&#10;3omnJBFHD5cYjTHGOenrV74T6dI2hRX9z8ryIDg9QD2rsrmGAQnewAHO49BX3dHAYOU54hwXNUSu&#10;7dOiPHTbjuflL+0t8GfFvwY/ac8G+K4oAbO/luLCYgfLudQ6kA9TxWp4u8HzaX4stLzXPMTTNdj2&#10;3MLcKZUHB+uP516t+07r/hzxJ8Xbm81u7h1E6LqO7SUByITjnHPXr+dcrqPw88Y/HmCCD+0fstva&#10;sTEuDz7/AFr+S884j4bfFGMyzCwlKcFKCWnK2nqm15/ie5Qxs40Yyavo0/Pscp8ffAngf4q/DPTP&#10;DmmQQW82kRbIHjUfN9fevnKx8c/FXwFoz/CjSbSaOGS83PNEvIUHtivbtW8C/EL9n/xs15q9i17a&#10;lCylyWQ46ZFczZeOL7x341VNJ8Jq94ZD5pjh+4uTk9OlfDZhWrTxFOdBfv5tR9nHS32U7rTpt1+R&#10;lh3hq0LTk4SX4mx4pOq+Ivhynhw3kglngALTN045PPfvXgvgj4ZWXwQ8Qapeaj4kVr26BlhubhgD&#10;JznYCe9ehz2nxFs/jA91481H7PoaFjCgyM8cVxfxi8O3XivWY728QtZyybYSDgsM8H8q+1q1qmCp&#10;xnjIPlg1eN9Wu/8Akck4QpOLrRvr+BufHzWfAPxK+B9xoVx52ia28iBovumZgwwQe/IH4Zrzq28d&#10;fE3w1pdt4c+HCSoyqNzIvEqqRuz9ea1dEvPCuna+vh743eIQ6OPKsG2HzCucDn0717P4D8PfD/wT&#10;JZza5rVodKbzEgldgGwy5A+telicqpcQVKeIwNVextez7+aXkfQ4HJcNmbaoVuSCV2uv3HxdrPiD&#10;4h6148t9D8eeKP7P0HX9Wi/tfkKqW+R5kfbAIzx3Ga920bxn+zj8LPFmpfCD4dtbXOjeKREukTyS&#10;bks5mGx9uO3PtXknxcTS/GNx4k8T3ElqmgWGveVG7yfvGiQkFl+oOK2vDXwI8F+KodI+IPhvxFa6&#10;bYwTK1mlyWeTAwcgdi3SvXhgcro4WOBqQjZ2u0rXkrW/Lz/E3w2SYrnqOn70IX1Su2+mn4n0b4b+&#10;HPw2/Zl01/FOmaRPqV9cQH7FHFHuMjEZH696+Yv2l/jP+1Jd2eq65qemX1va3qKlroaqxTGcjdgf&#10;TrX2bYfEfwx4m8Z2fw1gs5BrEFvGUtZYiHZCABIox06c1Z8cW9l4R1K0XWPDMF3LFdxyqLm18xVK&#10;sp+Zf4u/B4JrheaYrKMRCaw7SV7dE+yvY+LwyqRxKdW7ae7/AK6HjX7Cv7FHxx8b/DS38TfGkeK/&#10;C0M1oLywvtPuYrKW6l3AqjCVTIIyDhWC4J6nAr6G8dfD/RbX4H3vw6sfEOq+K9UMa/v9UuY1Fs4b&#10;cqi7EQBdSFOVU5I5wOaoftRftfeL/hf4C1j4q+HtH06/uhYiLSdO1cn92/eXaPvEqcY7YrJ/ZS1y&#10;4+JHwpvPiN4v+Ln/AAkuuawiz6izIqx2OEG23jjAxGig4AHXvmvjuFa/FGb5zWxOYSjTw8017PR6&#10;atWX2Xqr732tu19biq1CL5lJzqW1fX0PD/2bv2mPjF4p+JnjLRfi8YFh8LXdvYWt1r9hLus7p91u&#10;YA8MbBlk2M64wpw5OON3Kft7+C/EFt+0T8Bvib4g0y3cQXl/bWc9pczQwLKGheJRviUtKWlfMJAd&#10;ljLKcAkfSmj/AAT8MeH/ABdrvx8/4SOQWd7pSprGg3LFrW4uYZFeO6VBwZDGjxMCCSNuOpz5T8XP&#10;+CmVt4s/YE1n4/fs0R6XJfeDdftrDxH8PvHelMz2cskmLeaJHIbKNsnhYZ3KrqQNuaMpxuaZF4h0&#10;p5bl/Nh5zhCc0mkvaLli3JJq6alulF3tJxvzHThZQxmWXc7aN263639DkvGvizxKvxPubzw7O9tL&#10;LfSxxPbTbDh49pUlWyqkll6jJ3Dmvsb9kK31qD4fPoJZED2CJeWzlj5qp823gE8HGPbHJr4c13Xf&#10;Fuv/ABDg8T+N9TW81PU44LrUZ7e0WBJbmSNWd9iAKPmYkADoeK+5/wBnSW9tPDw+wSuszwbWUkY+&#10;ZRu+99SADX9XZhdYxS1/4dHi0J/ubXJP2u/El/beGvClnPZTee+pX3kKTkhTHGSM55wUzivHPhV4&#10;31/4g39/dWWmyQ2mnbo5JWB/eMDyfzzX0d+1X4I8N6r4O0CXVdVFsbO6upLCfpmTy1GwfTj8Sa+e&#10;/gF8SNHmvde8I+IDDa3Np/qmKhfORgW3e5JJ5r834loKvnNSns7R/GKPp8vlCGUc3Ldu+v8A28zo&#10;fh5Ob7x3Ne3UhXbEFZ2Ppx+tcx8YbPTPEXjyHSotYQRyXKiRjx39q7nwXpMN3Bf38cJEcsy7Dnt6&#10;ZqbV/g14E1O3vdct5BHqN26h2LcqQMce2K9bNYTWEp4Gja6h+SsZ4DERw8nWle99Db1XVNC8EeDE&#10;8LaLc29xc3FqIxJ5mCoA5bn8a8M8HyXvif41GJLqJrPT7d1gEL5Eh5ByPzrovin8B5tb+GU10dXn&#10;gvrbJhlSdhuUduteZ/seeB5/hp8Rj4013Wbu7S7f7KlrK27aSeCB9a+XwcsbDK/q84OLvvfrfY9T&#10;/Zq1Pmb96/zPp7RvDvhyw0U3Vto6RSswEziMDNZVnolz8L/GVl460O3RbVZwblIVJG04DZ/mfSu6&#10;XQtR8+X+0tK8sXMe6ONeOen+FeOfHbRvi1reky6L4I8Q/YhGGJikGW3Dgj8RX1dGlVy7CqVXo9Dz&#10;8HXhRx04R95O6fofX3xU1bwr8XvgovkyCRCi5IIOGBFeE6z4k0nwL4Tm0S5mTznHlW4f1Y8kfhUn&#10;7MeoXHh/4HN4c1jUxLNAp83e+cNjJHNeK/F6+Hja+udeGreVHpzEwoJPvtg8Vv8A2thHmSqJRVac&#10;eV7Xsvzseb9TdCThPRJ6HrPwdsLHVNDGhJHFPMrkzXL/AHnBPCn1wK9CsbfxFp8P9g6NYyXSspdS&#10;o6KPX3zXgf7J+u6//wAI1PrLSkkXLMi7cKATjPvXvPwG+PWh2mo+JIfFlzDEbOPckpGMjBBOfrgf&#10;jXxOdV5VMa4qbjNN+8ux34yNOFBVIq9zxPXNN0e48XeJdft2I1H7PBbXsLEjyxvZuPc/0r6F/Zx8&#10;O3I8FyaoHjVYbfKsx6jPSvCtdv8Aw/qcet+LvD90k51bVE3GNsjChgB+te6fBi7uLb4cyqVKKUVS&#10;AcE9/wARX6lwtXxGI4QwlWu1zSTbt5ydn91j5mcqdTGza22+4+e/2/8A9lvxB8b9V0T4q2utNaRe&#10;F7eWOaNU4KvIsj/T7o/WvPPhZ458MfETw1N4O0m0ZrbSyYkumIDO4IwRjPY569zXofx3/aY1j/hc&#10;Gu/AqC5gWwh02I3TyNzukjLYP4kfnWj8Bvg34X+HelSxeHrK3ltJ7Vbq5Z1yd7ZJBr5rFPFYrF1I&#10;y1pSm4/4bL8rntp1qeEXPqulu3meWftQ/FC/8DRaGvgLxNIWAWFoI2GRIW6+vQ/pXaftN6P4G/Z6&#10;+CPg34p6qJ9avRfRzyW4YOJGaJfmB5we+M8V578YfA/hW/8AF0XiFruMWdrfGQKDxweQKh+LP7Q/&#10;wz8d6/4Z8A+Lo7keGdP1BXuo9ucgKAOB+XvXxOQZ/RoSq0cY488pNRs9kna/3HXTxftcLCne0U3c&#10;b8fvixqHxw8E2Wo6bpE1pYzxK1tkcI4GBxjj61j/AAn+FHh7VfDf2jxlq9vr0oceeZiCsZXjaB27&#10;16N8W7z4e+O9AtdD+F/kaZpokVrPzSEyPQZ6c9q8Wuvg38YvgFPqHhrRbiO8tdXvluInaQkxh+WC&#10;5+vFfKV/7VxuYVnGo3GTXK+9tLeiR5me4XGV6dCOHTj0t3Xc6/xDrOt6Ve6V8O/hbojTyy6qv2K3&#10;hTKwk9X46ACqPjq91q/8fQfDvxj4la1it7rytSu7ckFkbnk+2egrg/il8Tvil8DvjD4J8I+BNKcz&#10;6jqS/ab2YZ3KeCR/LivQvih4j0f4ReJdN+IfjZIr4XOoqL2CRcu5Py8Z6816+f4PMKE8NTwcm5z9&#10;2Unqkna6l/d7m+FwOJwWFdBq073u9Xt27WOk+MnxB+E/wX+HVv4A0vxRdnTpbky7C7MrIBznucnJ&#10;x7V7ENd8D6j8GUufiB4k0u6g1bw+8WhtJs3qCmVKnGVYNjg+lfOv7R1vb6/YTfErXvCqw6VqMLRW&#10;NlIo3IrfxEdutch4p8faTpHw9srLU7kyG2sv3LMM9uMe/SvJzbFYrKM3pYqjSvUpxUOWLfI46+81&#10;vprb1PYxOR06OAhiKT969n6v/I92/ZY/bg0u1+KWn/sj2vhxIZFtf3uqRuPKAxwDnp6e5NfUniD4&#10;Ip45Wa/0/WI7WTT4hKuEBL49PWvGP2Df2IfhzB8BdM+LF/5ep69r9wl9eX8sYZ4n3fKgPXC4A/Cv&#10;efiNfXPwq01mtdaj865PzxswJIA6e1fZPhTK8XiaE86pWVrtX3k9YtWfR/kfH16jlUcaSd+vn3OG&#10;X9tTVvBdpL4U13SRJFaIYlfkMGHANfAXiXxp4A8Z/tKXvhC40wPHr14Z5WgGRGm/cYyew5H5Cva/&#10;2jPF99JrVmL3S7e3j1W7EZlU/eOc5x714R8H/Amo6b418VeMdQkikee5a3tGcAskeAeM/wCeK+dz&#10;PiDiSlRxE8x/erD1bUla146Wb37n2sctwU8vpvCR5ZTtfXqkfaXwh8E+EdNmTw5o3iiOztNPtkEc&#10;UFypYAD+Ijv/AI1H400PWPH2qXGk+C9Turp4urGXhBnjPvXgvww0rXrXUha6BeSr9rOySZ2zjnkj&#10;2r7k/Zj/AGbNP0Hwm+u32ovLNdgtId5GRjv75rweGOEcFxhxSsNVpKFG7rSs3dp2tDey11emx4GY&#10;Kpl9KTe+x8dftQajrHgL4ZtBba6ge0tvJk+zvlWeQgEl/wCJjk4GMcVp/sffDHSNK8Bw6nO5jlig&#10;KRuy4kd3OTn09frVr9tT4aCXX7Hwbp7Ru1/4hV4oQPvRxKznI+o6+9J8PL/UtN1CPwzp8pkugwBi&#10;jGcMOCPrX9STy7LJ8+FqfAopWvbTocfNiVgYOD+K7fpsdj8ZfFGk6L4Nj0eS52FXCEN/FgZz7nNf&#10;InjrULfxX43hmgDRw25Kq4OM+ua97+O3gjxdevqN94jaeyOn2Rnbz1IVlLYBXt0xXzxoFz4auLS7&#10;1TxJdYj83y0Knqf84rzc6x2FVH2S+DRaa+VjHCU6lOopx33NTwuNZ1XVHefzNQ05FPmKyZWNAOTj&#10;0xWP+zRrPg/4efHTU/El/wCGpP7A8V3f2e3lKfu4puFw/UDdgV6z8Oo7XXvCl54X+HFutrc3lsfM&#10;mkA3OpGMiu1+A/wd03wh4HTwb45t7e8K3Bkid4h+7frkH196/I+IePcm4akqiT5KcWmkneTVrLtc&#10;/Q8ry54nLZpxvUet+x6J8eL7VPDvwbh8OabpESWk1vvt7skcrnp9QO1eGeGvHVwdEk8P3tyzRTIk&#10;lu+8Lv4+7k9uvFezeNPDeteL/hhqfhOfVDM8MLPprFxgcfI36AGvHf2cPhbeeMp10fxFbIr2d028&#10;S8lPm5HPavusFm+CzDC0szlBOLipRvq9f1PGqYapyPDp27nj3xRmu/El3HZqiKlvKRGoOcZPJr3b&#10;4IXkGleA7Xw+14haKApJ5smAeD+Vcf8Atf2/w3+G2vCHw3pRFwsf72RVwpOMnB6VxvwR8WXvjCOa&#10;O9uZPItozcSzImXESgthR3YgYHua97+1MPVw/t5O0Vrr0PKoRXtvYwV5Huvw/wDBngLVpJ9Z8R+N&#10;5tJWwu8Qm1sDMrDkl5GyAikcdec9q7b4afD3xDf/APBMfxD8LfEXiOG+sG8R6no+ky3ETxNd2dvO&#10;RFdIJRkOY0CFeOprnPDHwan+Kfgi18U/s7a7DqtreFbvU/DOrTIt9aBc7i0BxuJAUA5IXJJ5Fem/&#10;FC2vPg1+zBpPw48IR276el/dtYIItwihZGlnBLHPyu7YYH0zkV+GcScTZhXx1d16ilSunQUd0owb&#10;lzbPW1nfT8D3KNF4WpGVP3Zxd3fyOp/YS/aUt7j4Z6rp3xhvXQeGlSPRrtogIzHFFtWLcOWchVHT&#10;BBrmviB8d9R8c+JrfWfhx4f1FbK4hgt7aC5iDefO+dxG1uQDkDOD6gVy37KQmX4NWOo6tHHPFd3c&#10;kFykoHyxkHc4HUnBB56DGMYr1iT4daL8GvBmnzeE9Q1K/NxdBbG0vYkDyIyli+5e0ajd2JwATzXi&#10;ZXmEMTn1TKsNak4xpyhOnK7lGS97nS2leN7PZOO/XooYihTrOu4p3vo9vXyPnr9pjw3p2g/E/TfE&#10;Gn+ZJqlhozajGxucWkdzC4QssZJDtuYr6cGn/Cb9jDwf8Wfgq3xL/aVtI/EOqajqN3q+nSW97tbz&#10;G3HyjsYYU4AIx6AVsfH3Tn1F7XRxayXFxfQwR2USuokiuHkXj6E8FehzmvUW02TwV8LIdNubE2tx&#10;ZwLHeLGABEwwCOPYEce9f09h8P8A2flkYvdq7+Z8lLETxOJ5k9nb5IyPgVq2reGPDOn+FvGOl29j&#10;FbmKHyHuklRYCxHlz8/K6jaVY89Rk1a+KH7JX7QXxF+JZ+IngbwRDqmhahawvZxpq9vFNCRGFZGS&#10;SQEjAyCM8HkCvKPCXjKXUzcaZCJCJlM8tyPvFtwK7T1AAyT655rqNf1rxvNYeJvh74d+ILWl7c6Y&#10;19pUlrcfv7O6tdk0ThhzzEtwmPR6+afJiYqNSLl73R21t10ZpjK1ChOM52Xyv280ejfs1fsgfHXw&#10;N4Evrjxj8NzYa9qepS3EttPfwyOse75VyjPk46c89q7m++EHiWTw5cabrnwz19dQ3tJDPpemuiSY&#10;B4EirkcA/KwHb1rzXwJ4g8TeLPBcUmmeP9U0zxAlsC0c2rzCG8kC/fjdmJiY/wBwnac8EDisH4Xf&#10;Fb4sQfEeTwl47+JPiKGKcukqPrc6NAScB0+b1A45U44r47jzH4Kr7DJcXCpFYlqKlBxaTVrJtq6d&#10;7ba6bor2ypTVVS38rfqXfhzY/Gfw18R5rHVtM+LPh21tnkYXHk3TQ3Y27lAYx7CeDkA4I4r0O3/a&#10;m+Kfg8Wmk+K/B+oNmM3MPiTVYAzqhYjb5EcIk3DBwDj1Jrk/ih8VPG37PEGi+PPG37Rnje4tb3W4&#10;bW1sW1pX85c7pDtKAMduOpAUHJ6Vy3xe/bT/AGi0i0fxr8GfiRrt54YutPurq5aGe2up1CEBI8FC&#10;GztkbI/hHU18+sNPgfKX7XE14dffjCo1zJWWtRJel938jvgsTVoOumnB6Xa6+Wlzzf4i+LfGXhX9&#10;qjw1+174p8cXt/Nf3UcFxpd/YNFJLp5yuyGMMSpUCQ7QoLYz3FfpJ8K/jl4A+J3w11WbQfGzTJ4b&#10;RZL2ZbQyzRQNGJl3wlcsQh2kYJ+Q96/MjTP2qPGX7V18/iS58SNqep6IrR6Vq19ZQieGMlZJSoVP&#10;kkU9OnBJGDnP0h/wTW+NFtN8XZ9GvrjemvWCQ6itxJuaaVCyq7ZycsoycnksT3xWPAfHOKo8Sxyf&#10;E1JVfbOSc5xUJK8W4KUYt2d009W/PsY1xxmAU7aw1VvLdbfdofQWieN/2ZPH3jmO+8Na18Mtf1eC&#10;KN7eaQJa3sZZSQN205yD7HqOtVfjtd/Aj4Qtd+MfFX7IHiHXhetFLqmqeEPB76ssjAKBIy226V8b&#10;Rzszj1r88/23v2S9b8LftBeLLHwKuoGRNYNvDmTbLFaTbHR02kFo40faM/d2nFfKvxI/4KQ/8FMv&#10;+CSvxBj8CeKH1jVPB/25oNE8U3UzzWep2Y+ZSu44juFXqmccHIxX3GXZliszxlbBV8JH21NpS5VC&#10;S8+VVFdrp8V/LRkVMLg6fLUbfK1fW6Tv5xtb/wABZ+y3wm+JH7FXxT0BdX+F39naLY6M7pDcbJLL&#10;yGeQvKnkTqkgbe7EgpkFvWvJP+Cjkn7HnjTwjFo3iD4vX1lr1uQ+n+TYCVLkxsHMEqMFJVygDEYb&#10;nPvXyB+yx/wXC+IP/BRbUb7QPHngG4htNCMc23SJkinmYO3lurNkgFlGVB4J4rmP24P+CtvxL8He&#10;JLTwb8Ufhpp/ijS7i0ZhbeIrK2l1C1k5EkYljXkYI54Jr1a1bEVOfAcq542duWKaXTRSsrdHr8jS&#10;lSwMaiqRlZdlJv8AFxu/PY+hv+CZv7YPjDRvifri+P8Axm+uweI28jRNE0nRp7eG1t4klllZCsRy&#10;UAChn2gKDk8GvtL9qGDw/wCJvCfh/wAPeC2t7mG7V/tF0irIZBKFO4bTjJJLFu3avzQ/4J0ftQ/8&#10;ExvjVqdr8LtV8LePvBPjDWYLm3stIsLi5WGZJU8yeO3OHEYkRXQ4I4dlBANfd/xxu/Engjwfb+Hf&#10;hhpr3OqWNytvp0bfKDDkKHI/hULgn6V83eXCWXSo1G6kKklaHKk4q6bjFRSvz673u0cWY08PWvKL&#10;s0t/5v8Ahvkec/Ev9jy/tdZ0fxP8KNVew1C2l23I83PncYJIPBI611Xjew0X4d6JZ6D4i1dLq/e3&#10;xc3BAyr9m6+vFX2+KkXwo8GWtj8UPFMVzrVy247BtWMk4OPQAZNeEePPjFd6rDqd/wCGnW8a5Zgj&#10;MA4KjrgMOOK+wzDE4GtgYrCNU5S5Xyu11azastL9Dmy+rJ1o0otcy6eR3mi6tcS6ri7n3200LRSE&#10;nIDjOGJ+lUfhx4q0OLVZtNaZQkFyyuJCMtzjOPSvmrW/iB8bbG4gsHtglhPKI5pIgxcg9Bx0+td/&#10;8Kbo6Vb3mr6n4Tu57hHOZWB5OO+egz3r8/nxBmlTGvD0aMWle83LReVj6F4eFaslPQ7/AOK1toum&#10;m91qw0ZQbyF4/PWMk/MD049hXl/7F3hnQtV1LU/C3jCJJLh5JXijY5DYfkc9Thge1XvF/wAePHV9&#10;Zf2KfBG60jbLTgn5VAPNP+AWp+E4fihoXiOK5IW4mkS9UHGGxnJ9if5V6mQ5hLFYhRnBS6Nrb5nb&#10;Wj7KCdF7LfqfQvwF+D/hjw94rtIWtlieOYyMc4x83f8AStj46/tAaX8IviUmk2nlNbTadI88yclT&#10;2H5966bwvDoV347ll051dQBLvB6DbxXzl8SvAunfFT9ry28Ma3KRbTBGnXzuoRiQRzxnP/jtfSZ8&#10;sFTydwoRWrvpu7HzMsTXxVaTrty5V1NL4ewjwvqV18X77wPFJqOt3LSm+Clt0e44wSM4x2r2Pw9q&#10;v/CxPhxqE9zpkVmZ5Nm/aAfc1S/aJudO8JeELfQdGjR1tFRYkHJC9BXMfH7xNF8Iv2c7Txgl79kE&#10;qRl+epb2r86wmX5hGrVzKN5U4xalTttpZNd/M78NmalRVJxtJ2s/I8m/aG/Z+GreOtG0z4dXUqTt&#10;zfzQSYPlgD09ST+R9aZZTax8OZbnRIlMJt4wrSdnPqTVH4X/ALRjjWLfWNUY7JUUh364Iz1P1ruP&#10;HPjHw14t8y9sbVZAybizL9418JnHiBw5Vo06FShKMoTSV10b1dvL7z6fKs1p5bWlJx5oSjZ+vQ89&#10;+Ges+IdYv75rDw7NP5jsGuZhhRzyQec179pdrp/hL4Z2V/rZWJm4iVVxznNcN+zJZ3niq8fw5c6Z&#10;HAFmOET7z5Pc/lxXrv7RWm+G/Cujado+t7ViicKi5xz/AFr76ll2JwGX4nO4PnfI1FPbWzsl9x5O&#10;NzT63mCcY8t3czfh7d6Bf2kss9q9wWkJyRnA/GqvxksjeaDG/wAOWWz1FG5CADcP7pApvw703Vby&#10;CTUNNdRbbvkRBjK/jXTXHgMeLbYR2UxjuUbIUHBJHav504e4r41fHVGnjlyQk77PRdk++yNqeKpV&#10;MRHEVZ3cX11X3Gf8GNIudGv/ACdYuBNeG2Bndmyckck+9YGt+APFOreIr/X7bS5ng8wiPC8EDjIr&#10;f+EpvLD4vz6L4ncwnyDgSHtXret/FT4beFZZdFlvrYTQLukTIPrX9o5ngqOZZdQqe05Ixs/n2PGn&#10;Rr4vMakVFty102scZ4C8e+JND0OLT77w/chYo/ncpjoOgNfP37RPxw1fTvE1xeW8S71h2qmcck/z&#10;r3e3/aj8A+IrPUbq9ltrS2tspF5pCmQ9OAetfMvxRbRvGt1PrVtAJLeWVmjJHXuK5OIMQ3gac4S0&#10;QYDLKiU21ona/meUT/EHWfE2rxFY5gTMPNTGC2T6V7F4XTxawjsU0Z0kkjygdcYHauf+Bnw409by&#10;41/XQuxJC0Me3OQM969Il1eaadLTQVwyn5nVeQO1flmYUq9aFSqpy5uy3PSyzlw2ITktDjriPXrO&#10;zvbTW5JpJGk2oqMdoJz/APWq/wDsu/Cnxj8aWvrbUyLez0m/8tQ45kwQT1rp4NG85H+0nLyHLluu&#10;71p/7OXxii8FfHC8+F81rJDHfRCeOVkwruScgH65/SvqclxKqZXTVO7ly9d/MMbXg6s7Ox9If8Kr&#10;0TS9Mi0/7MirHHtHy9cCvmX9oXR9R0DXJV0+2VP3nyBO65PNfYltrGk6xbi2llUuhwobivA/2mls&#10;I/E8cf8AZ8Z2xthiK8ypk/1CtNRVr6t9TyMIqmJm6berPmfxD8R7fWZW8MmJ55SEiAUd+9ej/DjU&#10;Y/BURbS2EM7W6iXJ5Zga8g1DU9M0zxzApsxLPJehgkSZJO7GOK9s+NPg+w+H3hyx8a3M8lvNcshW&#10;EycPuAOMdiK4c4wOOeXPEZbFOcVq+3/BPRll6y/ER55atXR5t8b/ABtpPw7ex+IKeKv7P1e51dNz&#10;FlzKpYDbjqTivUfiP+3HoXhaxtra31KNZlhUszOOMgdc9/xr89f+Ck/xHuNNutN8SRMDFp92JoFX&#10;kM3H58034SeDfjB+0pDaeKNY024isfKVoowh+bHJP07V5mRUP9W+EYRxlR89Ry5pN3959EZ0cdCW&#10;ObnTUraWZ9n3/wC03rfjG8GoaXOZZ2Q7ZBGSq5HBA/rXh/7T/wAWdc8daE3gbwlrN1/b80ihvKT7&#10;o6HJzyf5V7T8DtD8OaL8PbvQbyySK6toijq6jdwPzzXm2i2ng3SvitFrd5pcTyTXI/eY5zng49Kn&#10;JcJmmLwkZ0pKPM+Zt6vT/M9rGVsHiMAvZwVOd1ol0fYh+B/wt16z8K6RZeLZ5VFuRHcTSJls98k+&#10;9eg/ET9n3w18MrY/Fm48UfaYmjWSOLdhY+vQj71fRnhfwN4RvPC8niO/WJYJApmyOMZ5YCvmf9r7&#10;V9Dk1qzsL+5+yaTHdDy4/MIjKDaOmecDkivscLhMVg8HPEYl8z3jbp8jTLsfhadWEKcGmtG29z1T&#10;4E+P/DnivwhYHUZI5S8oMUpXkp2xnke9eh+Idb02+1qCLT7pNtvHuUZ4DEYBx3x1r5x+EfiHw9dz&#10;Inhs+ZDHgq27IAwDk9s4I6V3ltqtz4iMmo20oglt22OpJ+YDqK+UyfxDzjG4GpgalO04zdrpq6X6&#10;n0tPK8prY9VW7TlGz7amraaTb6/8UJLzWpGnVEby97ZBx3NbxsbO6+KOmabpkHyLcIZCg4bHc1ha&#10;dp91p2vpqUVwGSWDk+5Ndv8ABW10+2+Ikmqa7cIpDERiQ45NfZZXmOGVPCvE1VGUp395+ex8bmGC&#10;9lVqxg+ZRudJ/wAFAPEY0/8AZsvNE8of6VaeVu2/dBXkV8U/sj+N7MXVh4FsrfMq3CohK5HJwDmv&#10;sf8AbD8v4i3eneBYpFawDiW7aNvvYHSvmC6+Gll8PvirZ6v4Ojf9zJ5kvl8D8QO3avouJ8RSeKlX&#10;m7xjb8EcuSRkqDoR0bPrj4pzHw34YttIXkSKkYCY7DnH415ne6brOp+H7ufRJGDRK4QKc4OMn9Ky&#10;vEnxM1/XHt7EXCsIfmj4xsG3nr1rovgVrEereAtev9QPlhLiSLcTn5QOa8/AV4Z3XWJp3UeXT0Jx&#10;FKrgU4T11PBLd7/xvqiaLPqTbXkEUqEZ4z0z2PWvTbz4J+HdM+wa3bIsItkVNg/jA9a+b7D4l3Wj&#10;eO5Li0yYVvZPL4xkbiP0/rXqt58XtX1fSEltpZG8sDJLf0rxs3zvBYWiqaV2ux5cqjnUUrH0X4bn&#10;8PaNpKXMr+VtXd5YPf8Awrzv4r2A8WWepa4lqPljAiwfQ15I3x51e3k+zXl66g4X5+O/vXZW3xY0&#10;9fCxglcSCTaDhs56816mCzuUsMrJRi7HqYGCrVHK3kSpdWln4JtU1K6DTKSIogeSc8fSqtrpt5qt&#10;wbi8GFwAYsdvWsyW6g1mCAxEbAS7KvXOa7Hw9DC2niUREPjCA9x61yyUMRiXKptbQ9mpgqdDCO71&#10;bKH/AAiOnf3R+VFbHlXH+x+VFP6tR8jxfZy7ntni3xRbz+Dv7Z0+dUjMAwAc8YrzeHxLa32l/YNT&#10;mDgjG9jjINP/ALC1zRNFfwxqcjqIhtmEhzjHp7V4N8TviTrPwr1DyrqUzaezYjkbkgc81+518VKp&#10;Wemx8ZSoRjRVnufUPwt8aWXgpkhLKYlwI+eg9K9n0D4z6dBp/wBsdiFdckluBXxF8CPH2oeLJo7e&#10;7cXFvMQ6zFsFfavXNSvvEeo6jb+GNCsyYWUZK9F9Tmu2jiF7FSOWph3Ko0eu/ETxbaeNdFks4pGc&#10;3LbQOyjuTXyD+1dBprePtI8IaTJ8tqUUjGASxyf0FfWGh+CHi0eHS0kzMADJIPWvkz4nWh8WftJX&#10;GmRfMltdYWTsNoK/1rix9ZyoSkl0/U6cLDltFHQQ6XE1nbaUhIaWZRu9SMV28+l6u6/2aJwII4+W&#10;boRjpUemaHZWXxGTTktw8NmrIPMOdzleHr0qz8Faeui7dRLCWR92T3rxcjw11Uqp9bfcdeNrKhaD&#10;7Hl2vfB641fRXvb4PypMJQgjAGeOK534R+GdP1mN/D9/dKWFzhmcAHA7YB9q9D/aR17xT4b0rTH8&#10;N2rPaeQ6SNEuQCB/EBXyj4P8X+P0vZ5mneyubW9b7TIAcFd3y/pWfEGOoZXTVWp6a+Z63D2FeZOU&#10;JStpc/Tr4V+AbCw8HxRKqviInd6iiysvCaMbm6svs0glMaM68lvX9K87/Y5+N/iPx/4dXQNShiMl&#10;sAJJVz8y9Af0ru/Hnh6e68QwrNb7bQHc8qSnIbtx+dfT5fOlVwkKkFo0mfL5jSnQxs6U3ezOL+M/&#10;gVp9In1LzkcqGKMOoOK4X9mW0vb3U7q4e4TaZd86kfdccA59cAV69rkEV9FNYXs6fZ2QrlmrgPDq&#10;6B8KNdubGxZcXBDYc9cjOa+Ix3DVHDca0c9VRRjySjNN7vTla6d0ddPFVKuAlhrXfT0PKvjd4oi0&#10;T9snSJmUeSLOMgBsZ2nk17R8QfibpXiXTH0rQY5E1JLQTQB5mRR2JZh2HUjPSvmP44aXr/xA/aEh&#10;1DSpQkdvaIqXETZYFjn9K+j9Ngs9K8O6V4f120f7U8ComomDKFyGwGx0zjb9TXo55mGBeWOeKklR&#10;lGze697Ts/vehlg6NqrVtV+h5j8H/Dl98Vp7i6+Iuh29vo2hIltBqE0mybVrlPmMwK4KxITxg5JO&#10;c9q8t/aJ/aq0f4WeKbWwstdvYTLq5juHmjP2e8ZSCAbgAbnUBuWXcOhyRXsX7VWvaH8HPDugzaFc&#10;LHpf2ZoJEiY7oblm/dsynquSQT7Cvgn9vH9orwJfW/hjXPEup6e9jpHxAsdK1nS8skz5gNyWIA/5&#10;acAnvuzmv51xU5U1/q9lkGlBOVWpFL99Kcb2tuorZbt6LS7v7UaUJSVSUtX0f2V0Pr3Tfjt8FNCu&#10;7LxFp9/BqU0CyI2pWvlSf6RxLHPkkkHB2Y43bvWr3hP44af4q+K2lX/gDwTa6roMVwbTX5fC9sts&#10;bSd5doaeMndtDAjzBkEg18I/sMSSePdd8dftBfDvw9qWs2ngzxNp8d3pFqhktokundNrx87gFCgN&#10;j92cMeMkfV3hb9rLwTZ6nrXibSreyivoL640LyreIKrwyzBow+ACzAZfPZt3TNfD1uH8RktCnQzC&#10;MpUak4y5fZXjffms7p+8kn06vQ2ddzlo1Ga+8+nta+K9x4p8VN4P1PT5EGial++huFzjA+XPqCCD&#10;X0V8O76FfDkExgRcRgqEGOor5j+H0Nle63/wnt5GhTWJkkaGSTLKgUKvB5A96+hEvPI0+BNGCqm3&#10;DANwoxX9gcE59Rz7LlVU05JJSS+yzwc0p0Y8qjGxV+Lvxm07wdpNxtuV+0JCWSF2xuA9DXhHhnxT&#10;d+P203X7xoZ0k1NzK6vkxkk7RyOgFXP2zfBtvrmlaTqMurmO3XVYDqXkEkvCHy4JHQAYrivjD4g8&#10;J/BTRI/G/hi5EemWixvOqZPPByAfYVOfZrjcFinUlD91HSyerv1t5Ho5fgsJXwMYQf7yTu77Ll6f&#10;M9y8SajY6NcrFuRgYuIt33jjtXnni022tTj7POFjaQAgPwD6V5X8dviJrwvtI8XeHNVmMOpWKssa&#10;tx0B/A4IpPCnjG78SWaJLI4mjwTEePm9Sa5quexqfuZRseTiMF7Kd07nffFD4b2/jP4O6t4XsG23&#10;MkJCHAHOD0/SvjzxT4A+Jdh4bj8BaffywKxSN3K85U465zjNfdfgfwdr2paY8raiY94DbTz2rj/i&#10;l8JJo761u5tOUxrdBpWj+8yDBNeNnnDCzTFUsfTvCpFWv5ef3nBR93EJxZ5JqX7UHxG8G/DY/D/x&#10;x8GdOcLorMms+HrmJ1uNkeJluLKXaQWAJOx8nOQMrz47/wAFGPFnjL4MeDfg98bfAuuQy+GvEceL&#10;PV7G6UywNNbPHFG0jZypMjqQc5IXocGvt228XfDy22Wa+FUzFCFCXNjuLccZJBr86f8Agph8G/2o&#10;dJe+k+BE8fifwBLNNcL8OdQBV9OuH2mUWGRgruj8wJxsYttODXyWH4eqYHEQnXrwqJrlqReitpZ6&#10;3u15236n0uW4mnKtH6wrKN2nv0fReZ6V+zT4v1j4zaJaeGvilqd7Hrmm+IZ9HEGoQGSfULZdPWaC&#10;Yt/d8sld5wP3Y6GvpLTvib4b8GeDNO1E2osrC4hC2Vq4DHZETGELLkHGw/TOK+dP+Ce/7T3wl1e6&#10;l+N9l8PrvRNU1u4j0p9P1pibu3FjGsExZSP3QdldSF4Pl1734v8Aib8CfHngA/DfwxHaWqeGYJBJ&#10;bebvkS5W8kLgMeSGD7vxFfJY7F4bL/ECcoLllyKlGLV73cdVbotu+nY7MZDB1qOl9Xd2076fkdrf&#10;/Gex+IPh0RWFuY4ig38Y4/rXgejeHtJ039qS5lgthI013DMsrfeDNEOnudo6+tVbf4rWGnKvh3wL&#10;aSyNcZVmYHYhJxSfD+48Q6Z+0DZ6T4klJa6hFy15wAV37Qv4YxX1HBlGGG4xrudRc86bXL10cXf5&#10;HFiKlKeDUacdnvfU9n/aT0jUvFHw78UWnhVo7PVr/wAOySaVdy/IxmU7vLbHc52j6iuW/wCCdvwU&#10;i8FeDrdL+eS4vb6PztRvJn3yNK33ixPcdPoK9P8Ajfdz+F/DkOuXFjkR6TcsZQm5Ttj3Y/IV2X/B&#10;Pn4caNrXwgsfG8zxzDVAbq08qUMiwv8AcUewGRX6BnGUYrN8TTp4eVpLXeytdf5m+HzWWEyerQfw&#10;zktO7syh8Y47fwLpn9pX7FrVAdoRCRjBJ/SvmXQvGGmfFNr7WvDviC5ksPsxtrGzuIyrDYeVjXvu&#10;IOV9Bmvvr4tfCjwrrPhqWwu4/NDJgIx56V8w/Bvw98PNE+MN34KvrO3Fzp8vmWTBQAu7jp2OCRmu&#10;HN+GKuYQp4fMOW7slLRtNO/42PAoYynh+Z00+583fGX4V/tG+N/hXrGk+EdK1Lwtr9npt3b+EvEi&#10;IGWKRoSvkTI4OYZhhc/wMVcYK14P+w98W/Huufs63PiP4y+HGjvPD+qHRNQs01PLaX5GfOa4Lbig&#10;jRGl4zvCkDBIr9kfiLp2naj4OuEitonbyvl2r1ODX5pyfAv4YeCvCnxpk8XeHNSt9M1nxFNeQS6Z&#10;u/evJEQUJX+F3JX1BYitlwvgcnqt00m3G3NZJ2WiTtutdL7dNz1cqzGeJ56ElaLs7Lvc+ifhH+0T&#10;8O/j18P4fFfgmSGdvBGn3WlTiCEhbhXZWhlU9OqsQOT859DXk1p8SvGGjXU3iLQ/EBhluJ3M0Ume&#10;Rn69a6T9mn4RfDL9mz4Bf8Ks8MXF5N4i1llvtc+3yF2jncZEAJ6JGGCAe2e9cV8QvBV3Ck1zpbMv&#10;7wCWMnhW6HFefgsrnl2EjGFRt3u3+H5JHu1a1KNacKUbRe1+q/4c67wt481HX/FMV5f3c80Tj54g&#10;2Rn1rP8AiOo8YXmo+GpQ+23sZ5FBBGSV4H1pnwu8NarZW0AyQ8r/ALuTHTHYVW+NPgn4qwauNb0N&#10;JQXt3MpBzvXbwPbpXLhc3yvDYqrRk7TTu29L38+pyzw6qtMrfsy/F64+GnhK00i9to2azuXE08Y+&#10;bYDuyfp0r9IfhN8YtB8WeBdP1uxvUZJoASN/Qn+Vfll+ztbya7Fd6Z4hsHicSFnWRcMwbO5fzGa+&#10;mPhB4+vvCWhXXheNSEGVgCnsDxX02VcQVsLRWnNTV/kvI580yujO9WOj6ns3/BQXx54vtf2dtff4&#10;eXGmX3/EtnXVfD+qaSbuPWLJoiJbZQrqY5SPmRiSCRhlKtkfBPw0/ae1v4BfBLxFrHxi0XSPE2oy&#10;6pHZaH4bugmnnXLVkgjtreN8yC1lSNgGjQIo8vOCck/VfhbW7/xnpniH+1LU340/RLyYWMsg/fss&#10;DkRknpuwBn3r4A/4J3fFnwT8SPgnqXhj4p298NW8I3d1qLazITeXVzbM0++3ltgpO61Aj2kZykSk&#10;cissy4gpZhg6eNhpCUuVJuzbuk7fMjIqU7zprpb/AD/Q/Tn9jr40aj40+Ktxoviqz0yz1O50mGW/&#10;sdKumlt4LgRqZIkdgpkCZ27yq79u7aucD3v4w/DTw5428OzPe2iLcQozwXSrh4265B6ivkf9lTUf&#10;h3FY6D4y8DX081zA3lT391HtefkgsRgYDDDAHkbsHkGvsrUtZiuvD32uV1PmR8496+n4beIxGBcM&#10;XZu7at/K9V+p89mFnipPs7fcfG/wav8AUZv2jU8L61qB3Wu+5y3yiVA2AffBrz79rlBqX7ecuqxR&#10;NJB9isgzp0U+Xs59Mmvd9b+C5uv2ktN8V6VeNBDa2B88IP8AWM5ztryL49raWH7Z2v8AgaxhMsuv&#10;abp/2eZmAWFo1Eh+nA/OroZXRyrBV6dNtqUnK7d97fgbqo62Ipt/ynoOuauPDvheOW3bfDc2yRzL&#10;s/hJyG/DimfDnVLbwjr0HjO6ldISCpQHA5NHj54rb4ZNf3SEKI48ODyrcf1qGGx/tP4cWl7Lgsyj&#10;r0zXzedY7FZblNbEUNZxSav3OyXK7p9jZ/aL8cHxXo0EdvMVhlYCRg3GCOleD69qnhr4a6d5OszX&#10;FzZrc+a0YU5A6447da9V8K+FrH4hA6Bq90UW1uFlhjWTGSO1cN+238P/ABnpHw3ZPhvo4k1a5k/s&#10;6z3AYeSb92px6DJP4V5+JxOZcS8HPEUbKVRcrW++jVh4fEexqRpQ6f1c+Wvi9oPh/wAffEyx8XfA&#10;fQpZtbv5/I+wRQ5a+VuNu36Z+nXtXtH7Ofj2+8CfGnw38P8A4nfDa70/VtD1eG5XTtQi2MGIKqy/&#10;wuBkkMMgkY619AfsJfsoN8ErHTfFfxY0+ym121s2EV6FA2MwGdpPQ+4qT/gob4Oi8Y+DtL+P3gK5&#10;httd8DXpnZgQDNbZG+PP12uB7HFeTwj4e4vIcM8TXr81RSi1FKyUYtaW3vvt0HWxkatZ0Yu6krXv&#10;1/yN7/goP+0t+1P+z74bg1n4aeBdJvNG1CFoW1G4nfzbWYrwCAMHqSpzyeK+ev8AgmjrPx38B+DP&#10;EXxf8f8Ai+5Ph19ZM50u6i6O27cykn5QxJOPbpXXftaft9/Cf4x/sSRabaW00+tanZRTSaZHES9v&#10;NCQSfoGB57g14/8Asty/tk/tKxeHvhhovgi60f4earfNcDxPLaARxRphsbCQXLEEA+gr3MXi8Z/r&#10;hKVDFOoow92lFfDOWnvNacrsnrdrXU8GOEjTn7Ss7cvR7/I+vr7wje+LfiJbfG3XIIjLquntDpU0&#10;af8AHomMgMfVgOoA6V8tfFCfxxp/jvUNKtLAm0OpI1/vJ3MocnI/Rs1+g+qfCzV/CugafY+F70NH&#10;Y24jkgmXIdR3z2PpXyL+0Rf6BZfFyO01SdbWa8tXhGeAGH3VP866uN8DmMMlVbD1XDlleaX2k1Z6&#10;9rmc3VlJzjdW/BHH/G34Zz/Hrw7onhLR79NNkgh+3QXTsBtdSAFwe/Fb3hf9qXxD4i+GOu+AdZ0m&#10;RbzQITaTXVshliuWjXO5ehwR255yM1lQaXqviXV9PbUphFBbgKxhlwCmTn+te66wPCHwb0/Tviom&#10;jQHw8bMW/iIeWCAmfllP07/WvP4DnTxGGqTpt05Wu763VtNOlh4GrOPPTkuZXuvJ+R4f+wZ8ZvFu&#10;s+N9H1MIln/wl2pvZ6hpUmBKiIG2ycdztyc9B+denftXa34z+FPj5fDHw41bOp3Vs13bK2N4UEgg&#10;9sZrxXXfjp8I/Ev7QOpeLf2aLqNtR0lI5TNAu2BXYFWKgdSVxk11HiHxzf8AxM8W6N4mstQVfEa7&#10;baaa+XCeWxyRj0zXPneYZNQwX9nzm3VU7wcdLNtaq22p31IKMlzy5brXq7+aOJ/aw8C/to/FHwZo&#10;MvxBdLrUNct5RptnaA+bBwSCzDjJAzj3r57+GXxTsvF/waufh14ihm/tzwtdNDNJKCfMZWKtk+oK&#10;kfWvvL9sH9ouT4Ow+HvDmrTWc2pw2QuLe5jxsHGzAHUHp9RXyB+yhofhjUfHHxN0vxX4ajW3m1SG&#10;SSR4+InuP3rZ9Ml8/jXyPFHBuBkqsPrM6kqjTftHzcsuVK7dr6vfp2FlkaWNUsI3rZyva1munzPp&#10;79gX4U6r8PNd0T4k+KvLVZrNwiK+TGr8jPrX13Z/2b8R/FEmrJKs1pax+VGpHys3cj8a8F+GtnFp&#10;fg6y0+e9JtooQttKp4CdAM/pXcfDv4kaP4RNn4T0a2ub+Z5vLuHtY9yxlmzvY9ga/TOBqNLL8rhl&#10;q1jBXV3rfTT79UccK86jnGeslovRHvNtY2tlp5soIxgLgfWqUWmWE+lz2TwgAk4wOhPpU9pfRvEG&#10;lYBSucscY/ya5PTtZ8QeL7zV9G0VDbWlu/ljUXP3nx820egPev0B9iIxbZ5l41t9E+OPji7+Gf8A&#10;aMv9maI4OprBL/r2xxG2Owwc10mleEdKigg0yztMxwtsU28mNgXoPyHavANHbxP8E/2ubX4Npdvc&#10;6ZrU01zcalNJ+882UZMbHuMgn8a+kvid4n8LeAILeC516DSRLBJLHeTELCuxQzNI54UBQeT715dP&#10;M6Kws6tZcvK7SW9tv8/uO/EUJKrCFJ3TSaPyP/Yt/b68ffBr9rHxD8Db82cE/hnxHPH4/kvrRYpW&#10;sIJpFD25/jaMOhYY+YAt0r67/wCCpn7NPgPwt4z/AOGu/DK20GoeLfDx8Pa6kA+a62Ok8F0NuS2I&#10;kkRvYRdSMH5C0rxV8DPDP/BTz4nftA/EzRl1PR7m9isGvkVVjsRLCYblWTgyhsg564GRnNfX37eX&#10;xn8XeL/2I/DfjvWvhvBpV9res3mjaXHfMGe3sjC22bpw0iQhlXjGQc8V8nw7/seOxeHir03acHq9&#10;9H6LayPoM6jSq4fD1Y6TtaXzs1+p8ofArxhL4p1SzGrara+ZpekRaRYCBGTFvA0jqzlmIDv5jDAw&#10;o2jABJNfWfgnxhZeDbJdVvJzLbQ2wkltFHmMQgyTuyBx9effFfCXwM8S+J9X8e3eta1LZz3cr2kX&#10;k2dksMbiIeWvCYXOFXPryT1r7D8HaGfiN4QvfBfiPXzJpVxb3bLaSXKxSRl1QOLdgNxcKS6rn+Ek&#10;cVx5nKpOU4wdpNOzXexzYVOUbvUX463fxC/aAbU9Msvhfp/iTwhFqkZtbbSvFU1jr4DxxzJe2iiM&#10;W/kIRIDHI5kkw+0DoepWLWbb4p/D/wCDfwm0vXbPSbfRYvsM+rgxNBGksjSRPwGldVdSSR93bk5Z&#10;a/MK5+LH7RPgy81/4feGfH17dr4U1a70zTbhOZAltd5ySp7BWGAO59a/Rv8A4Jz/AB50C68J+G7L&#10;WY9Tu9X07REh1nxHr9u0Uk4kVZAIUIZyigxxE/KC6EnPb+bK2T4HD4+GGzPExo4Z1Eqr5p80vfUt&#10;e15ct22lG1+h1RrVGnaLdTp8u59c2/wv0LSblXsLNUkJBkJHJJOc/XmviP8A4KH67P8AB/8Aa3Hx&#10;L0+9hhv4vBbXelvcOoiS5tLWRlZgww4UsrbedxGOMV9/6FqR8TXUV5YQl4XAYcdiAR9K/PL/AIKz&#10;Je+FP24vDetXIebT7jw5YH7PNBvhQAzrMORgblVM+tf2hy0KuB/2drllHRrZprRr8z5alOUK6dRX&#10;s9b+R6pH+1Z8BP2u7ObxR8N/iel1GNE0mxuNcRMW9zGyzySXdqp42oN4fHyqwUE5BC/FXhv/AIKo&#10;eIfHf7Q/jP4QaZocHhj4b6Dd6gJv7B0uG+uNc0O1syLext1iIZ2nkLTS9ShYoCuBj7f/AGOfBfwi&#10;8BfBTxJ8PNBl0h4/CumTrb6daWqedpFjqD3F5DC+BypSZtgbnA6d67f/AIJp/B74b/Dn4fadafD3&#10;wbp9itpHIkd+lohumDyM7bpiPMbLMTgtjpxxXzEcjo4inHA1EnHVvTz+577WPppZnDBwlVpR3skn&#10;ttv+H+R8w/CTwz/wUf8A27f2FvBq/Du41Hwd9o8cR63q2vSyr4eeTSIEAh0m2iljllkeIIsRmkUR&#10;M4Yh2Va/QbwRqGn+CvC+jeFGhmtZbXS4Emt72/W4micoC6SSg4kcMWUuOGxnvXeeKLt7SwaPzWLF&#10;MBix69f515FrOj6lf6g93KpGSdrAdOa9fB5bQyqrKrFuc5bt22veyslZLt+b1PBxuPrZjP30krtp&#10;Lz3PSm1PTjbm5uJo1XaTuZhgfia8m+J/x3srTTtR0jwUq39ykDIGgcEM5BG0epq6mpXF9GNCvgGQ&#10;ZDBuc8V5l8V/gD4P8N30XxL8GavdaZLpmuqt7arKRHdFV3spBz94EDjnmuTiXMcfhMqnWw0U+VN2&#10;vq9Nlod+QQymGMvjbtLVLpfz6mR4L+OviXx3cwaA9n9hZIzFG9020FgMAEehOMntXU3Wg+ILq80q&#10;z8byQN+9V5kVuIz24J6V5BPNqt5AD4BtGg1WeCR9Hs7r5W3Es6RsW5BwuDnvW/oPxG8Yaj4QN94m&#10;iAlguvkcrkxuTkwv6c8D3OK/GeBPEPFZ7UxU8whalTnyR7qzl8XXVKLvZav7vezmhRqVZywVNQV9&#10;utu+p1n7SXxy8R/DrXNP8H/Dm01TUFuuNaVbZTHYwbNzTIVGWCqCxBPQcV+dH7SvgL9rJviV4h8Y&#10;/DCK8/sPQtStDqBsLtQ1xbySKwuRCzbyu503cZG70ya+kfjN8TPi38PPhf4r+J3hSaLUG0WDz73T&#10;pJD509tMxhkjiA5fbHIzEdlUmue/Yg+OMP7Z0OreLNb+G9noV7b28Frc3sAZWuNiARmRTwyNtzkd&#10;SOa/AOI+I86xFfE8UY2i3TU5RUJtyjGLmklGMpXi04tP3bX2XbCnRpzjHBwk7/cdV4a8HfFO58WW&#10;fiT4mx3EPhmGG3vDbwhma9yWVYceu4BinoDzivZdT+Ikni8SiTwlLaMp+SSS53SMM4yyLwgY4AHY&#10;455ptn470G50/SvCGogHU7C1ubu5aSTapJDL8ueAqqo/M+tc/wD8NLeHPhv4mGsat4aUaNe2kcVv&#10;cm2KRSSsyqVLHkspUNgdd2e1bcIcVcP0sPTwNCU4VZWclFLkm+VP3pWTfK24qK6pvYqrhnTTu7r7&#10;2g8T6HHc6ZcPHIxbb90DGf8AIrnPDHxv1rwX4V1DRFvQr2zbLdSOUzjFenWWqeGviZY2+t+DbBmV&#10;43F0IQTGzg53Ie6hSAfQ15X8RfAen2vih7trXclwoIH+0PWv0bK8JmVbFrE5ZW5PdnF22vJWTfmn&#10;qcDt/Ckr7M4LxZ8UviHqPiDSNRuLqS9Syug5SUHCgkdK9m1TVm8Y+F7C61GIxzxXCy2syDpjBwfy&#10;ry19DvrrxXJplzbCK3NvuSYjgY4q14M/aJ8NaJ4d1rwN4zkCXuly7I2z/AQSGHtXy6wGfUaU45vV&#10;co0JvlnO7UtVf4vOzW57MKSq4XTSz0+e6PpHxX+2rrXg7QdB0XwzYJ9s3/6dLcH5GAGABjn+ddXo&#10;vx28a/tE+A73wJoXiFdA1yaEJLeWtvvIQjgrnhevevhr/hY2jeJV+2wX7uTMPIicc8Hk19Z/Bjwd&#10;pXxd/sfx78OfFU3h6fTIFi1ZoUGb1lGAGHTA9etfsXBfFef8RcQ1MPVxalSUEnBWTkmrOUWrNNbv&#10;U+WzPCYTDQdOP3nhnx1/Z6+MH7KGhP8AELxNqtvr2lpIgu7hgUlQu2M4JIbk11HwY/aH8KTaMpFw&#10;iyAfMTxj/I/nXCf8Fb/2t9Z8FeGLf4I23iK01RdS1KG3donyxbglceoOK+Xvgz4w8QTyz6TLFNAQ&#10;RnccBcV+Q+InDeV8MZ7LEZAnDS0uZ8ycr62vrbz7s86gppwjJXi76n6FfFwaT8QvAUkTSRReYo/0&#10;lmA2IcZbPsK0fgl+z/8ADD4feF5Nd8OalBqU93bkG/Rgd4I5xjtxX5+fE39s74tfBezfQJmivrC5&#10;AjUzDDKh4PX8K9f/AGF/iz4r8RRnTYtRkj0l8uWZjsUNzxX0PAuYZfgMbhsZicOqlSteMZ/yuy6f&#10;N67pfMvERqJpv4b2R2X7RHhW11fSm05LZ1kF0PLkx79M143+0THpPgCfSdOjJmMVmvmKOgYCvtjW&#10;/CGh+MLVItHSGcxpliGBOfX6185ftcfBLw/oumwfEvxd4jtoy9wlva6aHGWy2Cx747/hX3PHmRzn&#10;lNWrDlaly3ltot9TplWhicC6aXvJ3v5H5/8AxW1zxBq/jJ9ftNKmmhglVbeYxkon40eIPGXj74l6&#10;fa+A4pZbVlu1ea+8w4tlxnOM/hX2DfeCfh/47+FT2GgrbQpGu8zQxjDMozjPvXyHrvia80C41rSt&#10;OskN7LE8ccWzLOwzz7V8Dl+MxOWU4U6MU1ZW10e2r/4ByQwVbC42nyNvm7fijlLX4bz+O/Gs/hTS&#10;tfuJdOiiLyCFcrNIOg255JNe+ad8APFfg/4a2niXSVljXTiv2q3vTho3BBBx3r5u/Ze034m+Ffip&#10;4e8W+L7O9g0OTxItvqt4g+WFGONzHsBmv0E+Kfwz8X63qmreN/BOuNq/gyG4W2jeM7t8gAJbA6jk&#10;V7+dvNMLSnjKS51G3ux12u5PTXT8j9Dp8R18nzCGIhH3ErOL6rqdX8WJrX4n/s8+FP2x/hhrVron&#10;xA8I6Sq3ipGCmoxR4V4WXPcKcc9TXU+E7i68feGbfxp4mtNs1/brceS4GYyef59K8W1Oa60X4eWW&#10;gTWMtnoslwrajHFkARg/N+de3eHPE2jeMvCtlJ4AkeS1jiSNVA5CYxgjtX3mV4vCcT4CLaSTV7db&#10;pJN2Pj6laliZVKlNJRcm0uqT1tc+Uf22vBvxX8VfEu1t4dOubvTJLcC0hhQ7ARyzNjviqf7GvwY+&#10;KOmeJ7/xJ4N10w6b5Ettf6fLIQplABGRn1FfcsGk2lhobjV9GknlYYjk8nOK8n0fwloHwvGvX2j6&#10;qEl1K6a5eNsAIe4x2r47GZVl+T8RUsG6v8S7UbdemplhsvlXrfWE3a+uvkdB4euj4a+G81v4w8l5&#10;TH+83/c3YO3r2HP51+Vf/BU7wdf+H/ir4H8culzJDrsk9hrFvpt4Ldb3ypIvscm0grK6faZFA28I&#10;OoAr9Nb6z1r4x/Dy5t/CVnIrTQkPeyZCJ/u+oFfA3/BU/wCEGiyfCr4fv4q+K+lW9tpfjh4b7Wbw&#10;SNFYhrclgRGCxyYxwBnNfaZJho4DOqdOMUrpp99nbT+tT6CWGp0MDJJWatb70eveOtO+xfEm20ay&#10;uJZbq3srdpZ9gYKWhiZQsbfMoXftOSclQRgYFfcX7PNpHqPh62NxNIPMtF3eWu1275Pp1x+FfD3i&#10;q/0HS/ibo2qxXy6ra3OiabNb3llP5f2pJLGJklUuM7W4baQGAG3g19sfsmapc6n4StbpJN0YhUmR&#10;Mktkcn6Zr9CzCMJ1k/Q+forlTXqdv+1F4Zh8Q6B4Y0v7JNNLDcXjI7k44jiGTz3J618R/tHfCHxX&#10;4kkOoeBry4sLywtj500PymRFbKr096+1P2tY/Gz/AA/0HXPC1zHBNp+o3Kyxu+RcRtGny468bf1r&#10;wjTfiB4d1bw3d3V3dK15JZSreQlvulQemfXFfFYieBxfFNbBTd5csW15WVrHv4aVWOVxmlezf33Z&#10;J+yR471zX/2fLRfGekPBfW8jrLM38e1ioP44zXbaDcL4jCKrnJbc6gdT6fSs7wPaaXpn7OunX2n4&#10;Z5ollJXHKk55rgdN+MMnhGW6+zFd2HMTk/KB/SvG4kzTLMmxKq16iSirJX106W7m1FyrRuup7l4q&#10;0y1u/BN7bY25iOCp6HFeL+AvhPrLW1vrcmoyW3kah5sK7c5CkHP6VofDP9qjQ9WGi+Fr3bfSauGR&#10;3iYHa+45yPSvZ/i5Y6N4R8I6XZWoWJngYlhx8xH/ANevcwlTKswylVL6aSfR33Rz4iOIpYhxTs2a&#10;2pfFCy1WS2W/lSOaKMIxQ5H1/OvPPGeoWGqfEPT9Kttdto73VXFvZ2cs43u5UkuV64wDzxzgVteE&#10;dL8J6t8EdW8V6vcTRSW85SW5S2aQw5Iw21eSvHOK8i+EPwv8JePviZrvjPwB8TLa+8U3kd3o+kXt&#10;nfealqrQGTcF/gkEg4/3MV8rxFmOcSw8aNOXMrc17X01S+b/AKRGFqLBwldXnsdR4Y+HGu+JvBGq&#10;T6L47gRp5WNjbRIS0xUgEbhwe/PFc1c/s2arG1xDrurMsRj2hYDnJzVrW/jF4R/Y40SG28am9ms4&#10;btbe+upUIFpCrbSWboozknuc1uXf7VHwt1u8bWdDiupPDOoCNdJ1WdNqzuc7tn+yOMZ618Bl+T4r&#10;NcbHFVJSdalomtIrsvN67nnZtisxxlZSpRu0rLv6nO2+p3fwq0z+xdIQRxY2+WOSfTFcV8SPHdpa&#10;wf8ACOXl89vfasVULGcF0J5BxXS/E8W91dxatZ6kktvLKDFIrdga4q+0DQ9Y8WL4ouVaaSyhzDuG&#10;7bz2HrX2/DuCxOJo1VXXvd2ZOpmFHKW3Jt+fQ9O+HXgq18KeCLPRomlY3OoyTIryfeJAAzntzX1H&#10;4Atxa+AYoJZxFJuIAbnJxgKMdev6V86aVqKava6De3cTwiWHzBE42kAnj+VfVXw+0Q3fgS2ijiAJ&#10;b5SR09/8+lfteBwEcBkuGwsfsQivuSODByv7zPyW/avufGOvftpfEZbLVZootN16OArDzvVIY8Lk&#10;cfke1dz8Gf24rvwzpF/8O/EGh6otxfqwt78jegHTbzyowK858IeLvHHij9or4naJ4c0OK5un8Y6p&#10;dwLOPLzHG77n56AJH+lZt1c+NPH+ppFJp8cMMEIkmkhxkk544/zzX4fxRXxOElUq0JNN869b+XdH&#10;6FRozxOVSUZKnDlvJtau21vU9ZPxE8L+PFsfAdtNJFO0xzJ1JYnp75rX8c/BPS/D+nw3M0Q80Eu5&#10;lHJXGQM/WvI2+GPi27vINQ8HJNDeW6CZbhV+6V5x/wDWr1ebwt8cPiV8EIPimb+C4sLAPFfPbzgn&#10;bGQrP78g5A6Yr8jjlWNrYCOIo03KC0k7O6it2rfmcORewnCccYlGK1T7+R5xp9prus+MjqGqSzyW&#10;OmRr9ktYicFt2fmGRjnivQPiZ8SPFPiTR77Vy7W8tlbotvCclsZG0/j/ACqTQfhx8bPi79l1n4b6&#10;XFYWVpZCJpbyHH2h8g56ZYcDHeun8JaJ/wAIH4hTTvjClo97HKrXvGI32dOvtX2alhsFlVB06jbk&#10;rJ2at6r5Ho4urXzGbqxvaMbR8kjws/Ab9ov4w/Fvwv8AF3xRFqH2XR7bzbC2aMosrLkg8+tfT3ws&#10;+BukfGTTYfEXx38LustvdubeKT7qMD8pwc57Gup8KftleCPjH4mv9B07S0trLRLcQRzogCuRwQMd&#10;qlvvGWjanp1xp3h3xlCZZY28uIP9wYxmvkMf4nRwmLhh8ThaihTStOz956elt9bv5CwdNRwfNOab&#10;fd6+h5L8Q/Ddn408Y3fg+78VRXOjWKiOAROSEIH3Tjoa8J+Pfw71hPGOnfCEajGtoHXz76LndFnl&#10;eenBH5V2PgLVPCnw6+JOq+FPG3jqxNhc3AR5DMN3nOwABz9fzrW/aS+G0ui+K9Ikl1h5DqkihGWP&#10;7ijt654Ffc8M0MBmWLVemnKMrvmle/Sy16JM3wmIwVbCOi7p66eaWh7p4P8A2qLD9m34B2XgqHU2&#10;KadL5UA3/eXPBJA45rY8F/EaT44Fb/WdSWN5ULq0jfMg/lXD+F/h98H9Z8NRWPiPMsjaSYjJcNn9&#10;7xzj8a4v4e/DTxN4Ymvjp+tyrZ290627h+kGcjr6DivR8TK2Z4PMMJPB2lZrlXmtk+iXqfNUcM21&#10;GEdZP5m1+1rdvZzaVHoGhR30kF8Fa6JB8gEY3Y9efwrd+CHwY+GF/ok+oan4lt55ZJS12A/3SD/+&#10;v9K8Z1nUvEnjn4nXfgvwRq000MKGSeaZ8qp/xzTbXTtd8K3lrZahrH2eKeTbIFlxvPrivA4k4mzn&#10;GYL2dTBuDV5Tb7JeSd9u569HKs9lReHp0pJRbbleySt3Pp423ws0FTc+HZIs25/dOcYZunpXVfDv&#10;9rRbHTY9BvrlxLJMY40gIKBfUEd+1eB2i2unaE1jdXxcSf6o7+Scdsfj+Vdx8CtL8D/DVY9X8ciJ&#10;YZpiLbzcZ5GSxz6mvh/D/inG4TO5VYWjo1fVRs+9+t7W7nyOPderHld3d7b6nKftF+I9U+KP7UUU&#10;ngnXltdL8P8Ah6VtTnK5/wBImZcKPRtqn8698/Yy+HvgKz+GNvqdpH9p1J52kubu4+eUuWOST/Ku&#10;W+EHhb4Y/EL4e+I/iTpmnqIdV1qZ0mYYJjjJRSPXvUvwHtL7wBNruu2+redYSPm2tkP3cDp9T1r+&#10;g8TmDzHLrXftrpt33tpZG1SaqUVSg3eFlbz6/idD/wAFAvBd14m+C93qukXSx3dpA24x8Fl/unHY&#10;9/pX5lTeDNUGlm4vtYmhUTGZIOqueP0OOK+7E/ay0T4ma94l+E/ia1b7Y0D/AGMJyrLgjH13H8q+&#10;ctd+FuuWVt9v8c6ebez80qixc5OeM+wrx8DmUMLi5YHHTjGTacVdXl107s97CZa8Hgak8U+WcWrR&#10;7qSOF+GfxF8WeGLyHUbCVvNhAUFVx8vOFAr6B+AnxC174ha/OnjLUBZ2ka5SVgAfUj+Vec+Gfhhp&#10;thqxvZYCbeFNzlFyFHYn0r1fwB8GF0iOXxKl7JJFewfuI2OFTIOf0rPjKnwlVySriMbSU1Fau2q/&#10;y9TtyqeYYOpCspuMW7epb+KN/qV/o0cfwc1271GWDVPLuHiUYKA/vB6cj3pPE3hLS/AcP/CydF8R&#10;XEcF9CizyK2QTjG8gdDgbSPVa6bX/En/AArf9m+7tdJ8L/ZLu0umnS5nTCzjOc59exr5Q1/9qfx/&#10;faA+iWGmxzJPNKXWQ58s5JIHY88iuzAZPUqZLHD4OdqainFrp1tf0PdnicDiMypObtd2d+vnodbq&#10;+saF8bZZ9L1jUlaCG52xyXEWC2RgnOeOv6Vt2nwq8A+C9FXSfhbqjTiVli1C7L5w2OcH8entXz38&#10;JPH3xJ8f+P18FnRnt2uAzW032faGXONwPce9d74e8L/EfwP4mu9Gi1tp7OKYST4OPmY8ivNx2I9v&#10;ReDq1Gpdu/qfV4jL8gybGvE0Jpztokr2+Z9PaHZXfw10XQZ/BGqXUF1cXEUytbERhcDjcQcuCcZH&#10;Q5xXs/xo1DQtX+EE9n8U7j+xrOXTZb5QcSX9mFYCe3t0G1pVcbtu7aMEZIxXyv4V+Ik+j69YjXru&#10;a40+8sVtdOaOMl7eVVaRD7A4PPsK8U8eftYaNrP7R/ii30Xx1e6he6wE0+axgB/0WVZD5qKJcgOq&#10;qCT33E1+E4PhviOjXxM66lJw1T95QanzJpvfSN00rbbnwuZ1rV3OTu5P8z9Fvh/eeDrfRj4R+Fnh&#10;ZLG1soLS4s21KASS3BaTEgeMfKCyt0GcYz2rs/Eeu2+galL4tvys1lpel4n01mAZBIoU7E/iO5gv&#10;0HesT4Trpelaa3xU8ViGOXUIrG201ZJCzGSUKgORwAzMQMdBmqni9PD3xB8FeI9c8J38V7q9vJDD&#10;aQq+zym3OiHDfeLSD5cdSAa+v4U4Kz7DZHVxGLThiK2vJGycIRd3sn709lpezV9WeROtTVS0Fe2l&#10;+n9I8E1PXbjVvEmhaRYxvLEL6SQiYhtgUgEbu4BGB24Jr1H42+MG0LwhceIo4EQPEqtFt2oXXAHy&#10;/wB4kgZNedfC/QdMvdftre6knh1fSLhILiFlURgFC0hyD94NwR7Zqv8Atm+IDp3hSx8OWuoI32m8&#10;RWQt8xXJYnHthfzr+qcfVl9Tpq1mor8keLhI8s5PzZymh6pDovxLTTZHDwXXmx2wEoH3oiQPb5SO&#10;nWum+Anwj1ZfiZrvxS1iWVzq+uzWltbySFvLgCNEASemVrzb4Z+JrYeLdC1vW9Jt75bOdbO9hbIL&#10;Bc7Hz2Ox8j3iNfTXwZ8ceEtF8V3Php7gXUUep7owBna+8bR9eWFeLCVLC4Wdee0f+AdbpTxMlCK1&#10;Zi6vBd+GdA2WaM0q2+4KAcY6entVz4QQ3FtNdeKvE/hS61VfIEdo80byJFGWywTg7TnuPTtXot3q&#10;/g/xZ4sXwrqOly2csttKNrRnCBWVTnHpuH5ir3jfxHqs/g+TwMnhSX+x7WKOGP8AsmzMDqh48wOD&#10;kE7Qe+6vy7PuJ+H8w9q20pwjKd5aKm46pu9nq9FbV62O+tga9CCp1FueKftUz6ff/CTXNR+IvxH0&#10;HwxLFDJbeENZneKSKIzqAqXEMylSHKEFcMWAO3PIrL+Gfwlb4cfDPwr8OPhh4hbWdE02y3654oa0&#10;MJ1K8uc+a0KceVEFKoqgBURQoz1Nm6/ZU+Hl9+y/4vl+JDatrkuoeNdK1O4F5FJLcvNbyTmG3QH7&#10;ihHOMcDca+kPg0ngKysr7wHqmlCGawMKwaYrYNtbywrNE7Z7bWA9tpryeHMZHNqX1XiHGLEwxS52&#10;+Rcqu1ywitZWvF7u70skjsxVeWKoKNGCTp2SS0ukt30vbc+LPgj8DJPhn+1p4x+G+izQwjVbNbqz&#10;WRQqyl1b5cgcZOfmHXAznFeveBrSb9mq68I6dqHg2O11MyWjaxqdvgguJi2wv/FtWTGR1Arnf2in&#10;bwb+3b4f8UaZcraWx0wJdGRgA4ByMfga9K8W2Fp8ePGlloml3YksLRC9xJG3C5BwRX0HFPBPDeCx&#10;8c1pRlGtCULckuVN027XXo2n0emnU8rCYqvSiuW3K73udr+31pWiaF8b9L8TWzRwT+JtEhALHHny&#10;REoACc5IUoPyr51/b5/ZZP7Sn7FOvfB7xboBuCls97oUkMG+aDUI1ZoWjXIyScoRn5g2PSvrj9qL&#10;4OzfFf4M+CvF8F3v1bws0gju8g5woU5z3+UGvjn9pH9vbTrqOx+Efgtkk16eVIZbdW+aNlbDNj04&#10;OK9riDAYqUsbj8srOGIahOC0Sk2lLXTa+520sxdXKaeGcFKNO6b6pJtL70fjN+yf8Y/HH7NHx78I&#10;fDGXwjLpl1aeN7OHUbSC1SG9YpdIzxXDORkbdzbWwcqM817na6ReftCftL6j488ZQz3MGo63Pc21&#10;tgukEbykpEF/hULt+mPqB7L+3v8AsS6pf/tHeAP2hL/VLaW11Pw9Nc67KuESW/tysUDOx/ixKmW9&#10;IzXYfCj4Y3PwL8S6lZw3ekXuo6fcSQT6pZbZreZWjCkxs2VkX5iMjJznFfWuVSrgKWNr0+StOK50&#10;ndKXVJ9Unex51GMnVdO+i2/A98/YI8NfDj4UeNtK+KWs6Tbi802Y2OgpFaqtw7z7vMXdgE4TPzeh&#10;9OK+ovjH8bdI8LynXfEM0NsrkCRpQFaMH09DjoDXzxfWui/Bv9n3w34nTRnfxNdTm6s7Mcm1B4BJ&#10;/h+UH9K0vE+gL+0b4StotWvXt7q/wZ3lOdowAD+VfH5jSniqv+zyvVg07N6JW79ypUFiXOpGV+Xf&#10;0Rv+NPGfwy8Y+Dri7g0GfUtS1Jmj0ueVt2QTgOR2IBJPqRW7p37JGn2ehQ6hpt/cs0tohc+XhfMP&#10;Uj0z6V85R3/in4K+MofDvgxpvEFrZtjEqfcAOAAPU4xX3h8J/i/4K8XeD7S9lmEV2Y1862kIUoR7&#10;V7vB2DwmKr1o4iUZyp6aLa71u+rPNxVKGGrRrYX3pdX2v0PFrD4f+HvAN0j+Mo1cwyhhIycYHqPW&#10;uwm+HFv8SNHuPEnhGKGLTxbNmONcGXnrxWH8eLiTxje3WnaWwhW4484jhTnrV/4B/EHTfgpph8K6&#10;1qrXdvMcpI3OGJ+6PavnM04j4KyTPP7OxVWMJTd16vZt2/M9mVec8OpS+LczfDvwt8PLJctrdoxt&#10;3gEYRhnnHPFeQfET4c+F7fxZa6Z4LcackEol+Rs4YZyT6ZzX094+13w/Folx4sk8vT7UozRS3BCr&#10;Jxx+Oa+W9Z8KeKtN8U3nibU74vFqSq9ouCAFIyuPXIzzXFmsMRwpkFatlVL2tSV5J27u9/RJ7GmG&#10;nUjTdTWx9G/BmXSPDfhMyx6ss97JCFnuN+WJAPHPtXlmoeHbDSvHV349guXN88pENxIeYxzwD6c/&#10;rV/4Lrq+kaBPNewEq6ZDv/OsH4jXc8XiLT43jMkNxLu8tG4YZ6n07V+XZbnOeZxRhiK83TWsnuop&#10;J3+V1r6HTCNKtJxju0afxR8e6lpnhJtc1WU3cyRjyIweZCOij3ryT9oKP47/ALQXwz0rTfFhXTdL&#10;MsbQaejYZ8Z27vb2GOa9W0jwi3jDxc+peJkRbCzUfY7bPHBzyO9a/i3+xNQtIY5JlEEEm1SpztPp&#10;X068TcDSdXB4P3lyfxE1y3tt8upGLdPDRjyxvLb/AIY8D079nLxjo2j2s+r3pkgjhUFUxwAMDtXp&#10;Xw2sPD507+ztWuFLRfKrZ613+o6Vb33gm70vTNSRp5rbEAHLAmvGbvwZdeCvDHl6pr7LeylnRSfn&#10;Jz2r8rr8E47ieq5QrNRacnLS3N/wTLL8XGq5U5R1PZfAHirQfg3rMvi+5VGTcFRUAJJPtXm37Yvx&#10;R1v41X9nq8GpGxsoJlaCENhpGJA/Kub0NPEGoaLJdeI9Vb7Mqkxo55wK4Lxjrk+omV7cyfY7QZEj&#10;nAXFe1kXHGOwODhkVao5wpyXPPTWz2Xkd0p4P23NNarQ+3f2OLjTPH+jDSbO6LPa2qfaCTnBIPf8&#10;K67w7qU+gfFW88H30ZBC4ikxwx9K8S/4JZ/E7w/q91e2Gi3ays8TiU4+8yk17h8WES48Y3Wr6LdI&#10;t0mJExw33eQK/cqXCvD2MyKljaEU6nNzc2l77tf0tjxqCi8ZOhJ+69mea/tGWz6P4+sItK8VLDqt&#10;45jSRcAqOenPPbrXk/xE8H+L/AXiNr3VNcm1F7wAqjsC7P1wcD3rT+LepG58UJr9/KZLmEg+e/8A&#10;yz7gCup8MX9jqWp6fq3iKESeSoKGQ5z7ms87zbAZbhabnB3m9NdI27n2KrYiNRQp2Sgl8z518bfB&#10;z4meJdRTXPFGhXtvoYcE28LMhf8AEdFr2DS/D2lN4ahstO/1aRgRhlyFX2OefrXtfj/x5YeK/Cc3&#10;hvQbSEyyQFVRVycivAvDmo69Zx3Wh6pZSLcxyFQrAYK54IrGlXq18NC9nBvcmhVp1MPOgnZ3vb1P&#10;SvhJ8JtP1TRJdSnuiq3Dny4tvAFXLLwlY6JBeayQhClo4uMDAPJ/Ssjwv4t13SdD/szRbkLJIBFF&#10;uHKev6ZpvivxPqdlpi+HghdnBDL68fMc/WvpoUcFGmsSo/Clf1PDnh6ixXs77kPhbX7m/W4ku7La&#10;olbyZB0wK8m+Ofx58GfDHxVpnjG4RDNaXwSeRDgspPIyOg9a6Hxb8S9K8EaCdHe7CySJhETk5J7/&#10;AJ14R+0HoGmah8Obme8hW58yQTMGblsEZwfbNfz3luJ4jXiTOvh4yVCMkrP4bPd/qvMMQ4QfIlqf&#10;U+lfHnX/ABxe2/iXwrfyNBcFSDFkrGmByazfjp8UrvUYDd3VwZWiTBKdayv2cp/D8/wU0u7gTyyb&#10;UIqL3wKra3oEep3cn2uNxG75+Yda/XMyxOMxU20tXoY4eNSnV93Sxkfs0fD7XfG3xfsPEP8AY5uP&#10;LufNVZB8g29CfU17B+2/4S8ReLZ9L07W7uK2sbeNnwpCncflyce3Su8/Yv8ACWnQ3d7qtjBlreAD&#10;O37pNeS/tk+N/F9940vbBbPPk/LEFGQcdM/4V6WIw2GyrhiMq8nabvp5enoc1R1sTmb9o72SPh/9&#10;s39ny/n0K1vrMrdactyn+tY7cHGDyc19Vfsyafd+F/hLpl3o/h2O6FtYIGggXAUY55PX16V88/E/&#10;4ga18R/FFj4Cn2xRWsifa4yOQc5P04xj6191fsg6Jpek6K+jraBka0UoHHAGOg+lfNZZg8Lxrgfq&#10;VSTiqcua9tddjLFyUKjcEeDW/jLQ08R3Ws6rZrbvdSFWjZMAtnpWz4Q+D/hjxX41i1uxtjIkjCR/&#10;Lyyhu/ToMdq4b9rLQ7zw98VNVkitiEa53xKgwFz3xXqH7FPxKs/B/h7+0PEkEZEjHDydQBxXzOEn&#10;/q5ntXL3UTopat7rU+iwuO+sYCMXFNx2R3kd/f6lrQ+GumXjLZYILlsFfw/lXA/tD/sYeJ/jBJGI&#10;bWS6sbXmJQMPyc8DPHOMnvVn41ftIeD49cbxB4a00wfZzl7qMYXA+n0rpvgT+19f+IG+0iaOW0dc&#10;qwbJf3r08549yTCYanGFW8G7OS1UfUyneL54Rs97M4e2/ZV8X/B/wvbppumyxxeTtlmQAlc8E/lW&#10;23ws1jxjaW9n4Z1FrZ7VQ9zKDjcO+fc19ReF/iV4b+K+ky6fHHEzbSsiMoz0615RrZTwBqGpw2QB&#10;UBlCe55xXNwjw5hKecqtTrutg8RFtN6tTWrs+zTJhm+JhPmjpOO3zPNfEdh4j8LR2NjHIZhbyL5h&#10;zjg9ffrXQeJo7rTtEOvfazGYUDqwGTnGT+lV9C8ZW3iu3N5qMGJDIylSOmCc/wBKwPjt8T9C8Ow6&#10;f4CmnH2vWZRb2yZx1+8fwXJpeKeRTX1OWFh7qbSd9ndO/wB2oqGMn7eXtXrIzvgR8YvEfxD8R3km&#10;tK8i2zMkLSqQCD359q9X+Cnw0sfF+teJNW1MCSKNkgtnI4zkkkVwGg+BU8B2EFhHCBJOAzsvvmvX&#10;PBfj/RPA/wANbyK3CCUq8r84Jcg4FdfBnF2UZ5nssmrybnGDeuztZWXnbUxrTnCLlRd5NngP7QPj&#10;iz8EX0kGhpFI9jP5LDPJJGM/Tiuo+Aeu3Ev7Ner+J5FJe6N1KWxgenFeCfEPWx4h1C9uLmZHubqV&#10;t/PCZPAx6177Da2Xwu/YxeO9kAJ0dyzHqGft+or9CwVGGXYecI7Qjb9RZlXn7NTk9z428K+KrS/v&#10;ZIbj5rhpW3Pj7h3NwK9j8HwR3FnFNsYQqMHLct61458L/Cg1AXXiO0td0XmnDN0WvWvDVx9tthpq&#10;T+WjAYmU9OOcV+XUVUs6laN3J7fM58Gvax21aPP/ANqHxP8A2fAl5oUAjdDsVFbJIz1/Oq3wR8Y3&#10;mp+GSdalk8xW2tEzcjH/AOuoPjL4JsfDviKa81DUXmWdAyiVyQqnnp26VX+E99ouoXRWzj/cjI8w&#10;H75HFexRx1JpU+Xqa5dUlQxfK9+x9HeBNPEujxTxqnmYDMqt/wDX+lev/CzQ4r6aSfUlUqq4RD3H&#10;civNfhz4RmtfD41QFisqAspHIGK3tK8TXekR/a1maNU6dcge9fT4ecKsbJHo43nkmubU9r/4Rvwj&#10;/wBA+H/viivJP+F0L/z+R/nRW3JP+U8f6hiO7PXPiTbSXzSGaxdUI8t2Tg5zXhnx3+Fej+NvDcun&#10;SSxiV0IjifIx6DIOQa+3dW+E2n6np5vQMvId4B9a+X/2lfDemaRPMttO8d0DgqDjsegr9xqYeUU5&#10;dz5KFeE7R7HmP7HPh+1ktj4Vu40jngmKW/Uk44zn0+tfW3hb4fw6PaizGGmIyZe4/GvCf2TvBx8P&#10;6cfE/iC3K3MoJjLcELnivovwNqsHiK5khtmLCMYP+FYUoqdqaLqylC838irqGuHwxbT7rfcIYHfd&#10;n72FPevlf4e6EdY8e6t4wnXfGXYDdxgnPNfR37aOp6t8MPgVc67oFglzfXdxHbwo77Tg/M2Pf5a+&#10;av2ffiRo3xL8BalHY2r2ut6VcyJrVqWxtYnII/Ss84qrDYRRS3HgaTqt1GzrfBdvf6l4tvp9PiZ3&#10;iRURs5wxbv8AhXs3/CXaLomgLa+LbcJIAAGD5JbFea/CnTrjSPD974rEjB3uSsisMcDpj1rm/Euv&#10;6n4z8W7Li4UWaHKjf95q+ExGY5vgaNHD4eNnVbal282exSw9DEYqU6vwwRs/HHxiieF5J9Gu2W3Q&#10;GQFhk59Dn1r5N/Zs+JA8c/F688PeIoPLgn1B2OUyrAk5/DtXtX7QuvnTNFtvCtlH5jXbCMOp5B6A&#10;e55/SvNvgb8L7Tw58Tnm1u1u7Yzy7o90eAw5/rUcRUp5qqODryUpKza2Ta1uell7jl9J4ilpdu3e&#10;x9mfBpNK+F+pXuteF7NVtrgqwQyFicDGB6fSvSdK+IH9tec99auiOp2yy9B7VxHw/uvDkejxeHzd&#10;R/anj3Oj9ge/51leI/G//CP6y3hwSo0JYAZfABwev6V93l1WrRwEZVmkj5vG06WIxUvZptnT+JLq&#10;3u5U3XuEZyHUsOR61wXiV7PWLlpLa5Ei2+UDF+VxWZrvie5nu3hWQKAhMRQ9OPWvK7D4k+JI9Qvr&#10;O3tzLsJJ25GWzjt+dfmfi1ltbOuF5PC1HGcdVZ2v8zswFOdOTujsNKj0dfinYxMT8yKHdWzuwa9u&#10;+NHwbtvjB8PLXTrDxbqHh3UtOcXGm61prDMLLwRIh+WSM9Ch/AivnHwNLc3XxE06S9idGI3FgeuT&#10;kCvp6z+EnhvxHr9trWuazqlzCUYx6eL51t42YYICr9c88V6+TYOpS4EwmGqRVT91FS5m7NW3drt/&#10;K2pwVHKOLnd6pnwteaj8Wv2gf2idS/ZL8aW+nx3mkW63eleJmkZLbV0ikXhlfhGGGQHk5Iz2NfOH&#10;/Be79jb/AIQiz0b9pDwkl5fR63pcel+JlgkZrbT9YhKiFxEmChaPcmWzgICO+fsz9v8A/ZH1KPQ7&#10;/wCMH7NOn6jL408L+Gr77Bo+lSEz3WR5iKqA/vXzn5erjgc4r5l+BX7Z/h39tj4Y6Stxpt3d6l4d&#10;msJPGOmyoZIzKtwYP9IVhgPzgZG4dD6V+f5Vk+IyTiqtWw6UqE5RV4u6i7bNatJbO8t+mmv0uEwy&#10;r4WVSMkmlqnvby9Di/8Aghh47+Kv7Nn7M3jbVbDS01+9+Jd3BomhaSEMMnnRLIk9yz/xwwxSAmTq&#10;XwK+ufgt+yF8FYtQN18CtVbUru0tN3iDU9Qdm8++YDzDESCiHC8tjgkV8+ftCfsFfFH4lftSW11+&#10;yV8T9Q0TTfCupGXxU5s3it9EguvmVYEyvmNhmyenTdg8V98/CT4ffCT9iP4baV4T8L3t1daYIMfa&#10;b0M9w0jY+aXP8R+8frXTxXlmZcTV1T+sqFKkm1FJqV3o1fbs1o+u2hhWhhKMVFa1Zav00sc8dZ8N&#10;fDCEaAukXZ1e4YR77rUhcFjng5IBVR2FOufjN8SB4u0vwxba+FtJy32qReNuB90D0r0vRvhB4Z8a&#10;61N8QhZwXMbKXAZsnpxjNYPgT9nDT/GvxI164ub2S1hgQLYxMfmRm6t749K4cBwpxdwxkuFhkFp1&#10;KjcXJvltGzfM+l3tfdyZ42IxFCbamtj1HSZvDOtaAml63DJMGj2qJDw5759fpXi3x3+H+keK/C13&#10;4VkhKW2/LB2zgZ6fjXrmhfDTUvCGkLo2vanJdTQkhJyMZPYn868y+KWv3Latc6KIMqU2jA5Jz1r9&#10;UxuOqYHh6hLNot1Hyprd8z9PPqedQqSVd+ydkVfFv7PWneLPBPhm9h2rb21ssfl5JH3cZOPoK878&#10;S/BPxv8ADrWY9X8H3ayWxf8A0m3M7EEdONxPNfRHhHUv7P8AhhbNeviOJBkMOlc94j8f+DbCzB1R&#10;4pN7bfLJwf1rLNKOAhlk6jnGnK2jlok+h1fXcVRn7uq9DjP2f/jz4x026k8Ja34W1DUh9oO2aAoT&#10;GvoRxwO5r1LUfiF4Z8QapeeH58pdR25kiHXHHb34rmPhR4Hsbz4qS+ItDiZrD7H80oGF3kg4H4VJ&#10;40k0Pw149uNc1cCK0is3CzbcFmJJxmoymOc0OHJe1mpz1Sb2t0fmjzaNSVTGXluzy34qeOvGvh+O&#10;R7fUwIQ+7ax6gHoSOlX/AAD8X/DXxa8O+Jvg/wDGDw3pPm6X4VGu6FrTXSB5Zd7CSPDHcrqBG2Rw&#10;Vcd68E8V638QPjB8QtU0LSb77NpM1yyRyJksRnjntW38Sv8AgmQ3xW+GAi0/4kaxpHia1spoNM1e&#10;0JLxrIvzQuB9+F+AV7EcEGvybhnJeKMzx0sRi6qk2/eWrjo3ZrXex7ccTllFuNRb6f8ABPKvjN8O&#10;vAc2k+MvFngzWmhur24tJdBuYznzpzCRKqY4VZTk5H8WT3Ne/wD/AAT5/YWv/GfwfvPH/wAVhqFt&#10;4j13UvOSa9jHmW0EcjKsW08EMFzuIJORzXwj/wAFMvEX7RH7OvwT+HXwh8V/BjWNFv8Aw9rtvCda&#10;0orNB4khjXNvcQupyAZQ+UYbgzEHtX64fsYfEHxppXwP8HeHPidrSz68vhC2fU4fsxVkupG3ujN0&#10;3o3mRkdhGPWvtVlWFwvGtDE41RVNw5YppczleKVr9LN3ts7G2KpxlgOfDu9rv0iuv5Ix/iX+zfo3&#10;hTX9J0Lw7oSgXAKSSxR87uu44rw349eCtS+DXx78Owa8JJHv7FWs5A3RFk5568Eke+K/QvQYtA8U&#10;GO9niSSSIcOTnHrXxx/wVZszp3xC+HutRzEN5l1bttU5WPdG+7I7da+wXBeVYPPq2ew/iyTS7KLS&#10;TXzte54WHxVZxVPoej/FCP8A4Sb4eW2nzxQvHdyhHJYr8jxlCpHQjDda7j9gTwppXw+/Zlg8BeHt&#10;Rju9Q0i5vLKaUS7t8scroC390Y28cVz1vp2na54Kil0grPZJPH5TtkZi7nnvz+lc5/wTo13SPCi+&#10;P9Pk1d55ZPGNz5fmyFnA4P55P6V72CcY4qPMtZJq/ZaP8Tor8zoNJ6Jp/mc38Sfip+2R8OZ5v+E2&#10;8PCWCOZlS8tuV29iRjjivD5vibqo+KVv8SVbyrxJliu1A5I659+a+9fjLr1hrFhJps1us0MoLO7D&#10;7tfG3jD4Z2uqeO7m60y1WO0eVcuDx16ke1flPFeAzvJcyhUoYiValJ/DJ3cXumu6PXxGb4HM8GqV&#10;ShGnUj9qKsmvNHt+mfFLU/EmmQ3c+sxJbMgaWLIH4V8u/Cr4g2HxiW4+BF54W1GGx8Q63c3FpfO4&#10;aGa1WV2mjCj5k4DAMD1I6ZGPTfiXot74D+HGq6ppLq01notxJCofaCwibbz67sVzX7C9ppOt6r4c&#10;1iaOM3tloUvmAxGNlafbuO3GOcEcc819DhMZi8ZWhGqt3Z3DK8PTo0atZPVJW/E9c1P4b2rRXs1h&#10;FHDO6Kkc8kefmHK5PrkAH614xffDn4ur9tur3SGeNp8jauQOeSOxFfW8z29/L/wi1uhDyqSzhOjZ&#10;BzVPWPDL2Xha6t7O83yeSwckdDzxX0mKyujWw6lFtKN27dfI5KeY1qeJadnfueE/Cv8As+70RdM1&#10;WVYLm3clGYY5z0qXxH4uXTNXNpfyIbZwq72bIP0/OvOvHvxMtfBOl3GqzqQ8Nz5c0WPusTitQaJc&#10;/EnwtaeI5ZGgXygwI74x/jX5fxJhqefYNvCwaqRW/e3c9OrCpRqPXSWxg+K7/RPD2vSy6GEWRnDy&#10;BB0HY/zrs/2ePFfhjxfrt1Z6zPIGx5VuqgfO33jj+VeX/D7VNMuvjBfeDNafzXjUoGePqo6AV9b/&#10;AAS+BHg3Q7ZfEUGnROeSpVRlATnf+BrXgitW+uU8t+LkjeTfbzIxmKWHw7pzv7x4v8Z/i98I/wBm&#10;/wAEeJ/Fet+Lhpk2sadeWNpY6nBMYbiUwyAR70GFLYIwSCMg8ZBr4f8A2YdSstC8A2dx4Ksb7SdV&#10;uoXg8SaPeWqeUkKM7262xVTKiRRkqWmcu/mZJbGa/Rz9ryyOh/CDxvpdtp1tcaZe+HLtLz7REHRJ&#10;PJfbI+QcYJzu6gCvgX/gm9q+gX/xfs/BGr31ndDStBvV1XUzcGVXyrQrvlPDRrGsZUnopAr1OPMJ&#10;GpHD4WjJQhze87WUVdXflve/a9zvyKV8LWnbVRfXd8rsfpf+zh8M7Twv+z7pU09jDHMkSSZRRuUM&#10;AwBPc85Pua9A+JHxJ1jR/h+o0ex89o4TtAbBzjrXjvw6/bM+DnizwlqfgXwHqHn2/h1o7a5YkM+c&#10;7VZmXgFlXfjsGx2rVj+Lj6lpa6ZqGnM0MiN5UuzAYcnH5Yr3MHxTlGMw9LCYCUo88HGM+V/ZvFPV&#10;dbXV9z5VYWdFcs1fVP8AAxfh/wDGTWtL0+88c+JtQPl+cqlpOq7RggD2zXj/AIl1WT4o/tUy+M7W&#10;+RY1ljSICT5iqxhateM/FVvo+mTxT25lgLHEA5G8sTg/hiuA+BUySfH57nXbOUpNEzwxo+0q7j5T&#10;7j/CtMgzLGyoVcLip87gt3u3fc7Mb7BYiMaas7I+nfjVZTH4H3tpaRu00LWzl07LvAOe1aei24tv&#10;g7Z3M7sBHGGkIHQDrWf8T9Sa1+HtzZ3ULMkscSlckEgsMGtf7ZpOnfCCKKS9UO9udofsTjivSxMK&#10;FbCShK2q2fkOUHJrzPmz4vftB3Hg/X2u/CBdJ4sFCMj5h0JH1qx+z9+1r40+MfxS0D4XeP1MksVy&#10;b0z+XnGD8pY9ARW78VPB3w6Zi+qy24kgi3O7Y+fjJz/nvXn37N8+heH9W1D4l2AgkvLy+dbRFIJj&#10;iBwDX45k7zrhvOa1fF4j/ZXK/L9la9tbadtz1KFKFSjKa6K23Vn3D+0h4p8Ux/C1/D3wz0t73WZI&#10;h9niiwAvflj04FfIfxc+H/7WXxb+Fd74Vu47/SI9yLqSMcmTkEhCOor6J+GerfFLWvE6anpFvHfW&#10;aorTtI2AvTj8KtfGv9oXw/4WvYPC0TQNeahci1eLdym4gH3GMnmv1HN54biHLlisNiJ0ZJ2hKPV+&#10;jTTV9z5yrWjhE6Ojs736n53WPws+Oem/EUfD/VfDkMVlpkEYeZkO6aN2UEDBGDg9a/VOXx3a/s4/&#10;Czww2leFNuiW8UMFwlvy1vGQAHA74715d8avgP8ADzQToniu31m4s7vWJEsb2SSfKujj5QpPQhgM&#10;VF8ftA+L/wAOLPStYuvETa54AtbT/iZxkKLi2REAEpI++nPK9R1rfBZbmGR4PE1YJOvJJ8ys1ddX&#10;5d/IeIvj6MXTa5tdNtfXqfVelfETwn4n8Nprul6lDPDMMRlH+8fQ1+f37Zfwp+LHxa/aDt7KTwrF&#10;pOiRO0q6ml0WkZV/iIGNp3YA9q47xb+17q/w9+INvH8FNTGr6UJQ4CuTHExByp425xj8a7HxJ8Uv&#10;2gf2gfB994j0jRFE0S7Ra2DAyheCeCfm45wK8TOOJ8tzzh+tQx0KicNZxpe9zW1snq7Pr18yf7Kz&#10;HD01UrLkT81+KPnz4jeKPiV8OfHFtdu95ceGYpmW8kWYCSMrjdtKAbgevI/Gvb/A/wASte/an+BW&#10;pfBzw/qFxbpfQ/ZtPurxGSGQYw2Xb7wGR69arfs3/s3eIPjhf3B8UaxFbWMLGG6tbn/WiQ8ElT78&#10;V9VeEv2IbLwt8I7D4WWmqttglZkvEXY8SnOFXHTtzXgeHmGzXNcK8fh6PssNNNJN+9JLS2+i8+5m&#10;8TRpp04Q1/m6n5V/ED4deI/+CdX7SOifCa68QwajZa9bLdXGsQkDZghTF9M5IzzxXufweuvDXxE+&#10;P/8AwhnxI+IS6b4bcrMl5G/kyNnnyw3Rfr15r1740f8ABP8A+Hfh2PXdL+JV3d6vJIBc6Nqc826e&#10;Bm7Bm7BuK8T+Hf7I9x8aDdfDe61O8s/G9uha1uXUpbNZqQI5MgfO5XHA9DRxJwzjKOd0q+Apxm1Z&#10;ulKW6S+9hWpqthlV3a3LP7eGjfBrx58ULOy8G/FW3a20fUINPsoJLjzHuETDM3mMcuSeO/A69q98&#10;/wCCe37Ip8d+A/E/xc8a6kba08U605gtYoBhreAhEcu3JJ2k59D6YFfmT+0T8GLz4O/tQ2Hh/wCJ&#10;Hj4f2d4cL3NzIxIdH9P909K+q9D/AG1/2svh7+y/5Xwymsr7w1rNjLeWl4Lcl9OtN2Pv8LubB+UE&#10;kZx14rvwmYYTD4ueMzei4315YpySeyTXVW/qxvh8LUw2DdWMrc9vu6n1BZ+JdN8PfG7WPhbpV4je&#10;F5rkvaXVw5xEQoEsaHqw3gkHtnjjivR/gqZdG8W6pZ/D/wAJ3V9a3io0epXSCNDx24ya+RP+CZfx&#10;Sv8A40+KJ7n4pWIu7uwLCzaSM7VB6jB719//AA815RrE2nmBYobeZ4otq7QFHSvpuDcblueSqYnD&#10;xcbSdtLWXVLpbsLF08Mn7Wkr3W/fzsXrDQ/GE2u29x4p1hpLdR81pAm1fxx1roYry30e11CCzaO2&#10;EUbMrMvCrtOSam1bxJplhZyX1zIoWFSxJI7Cvln9tX9qS503RrTw78KL+2udR1VvKvFWQkrAOWJx&#10;0yBjPvX3dWvRwNP95Lz13ZjhMJXx1ZQgt3v0R6H8af2bbT4ieLdG+IFhrEseoadIJXWNtqzMQB82&#10;OcCvhD9u79t63/tfxH+x58S7qVZ9QtTaaLrcCgyadKxXZOynAcIchkP3lyK+u/2TvEPx18TW1/4w&#10;+JOqxtFPGXtLRR8kJPIG7+IZrxO4/wCCd/iPxL8f/E/xo+NPgaw1m31UvLp9zIoPkKGOBt+nQ187&#10;msKzwvt8JRd6krzVt1a12vSx7+CnhsHjnhsVNThHRNdHe+h8R/D79kb4SfFPxTF+y38ZfjFLFr17&#10;cf214g8QWUb+V4gdWEttGsjklcAZ2DpnGeK+9v23vh5a6x+xLrU8XjK+1I+D5NAihL3okSALcSwG&#10;QKv3ZG+0YYnqFAHfPyr+2f8Aslal+yt458KftCfDZrvWNP8AE08ml6ho1zqfkG1njj3QvFIQcBsh&#10;NnfaRnnFeq+E/iv4c+GP7Dus/Aj4s+GdOk8S+Kp7CSCwtbx2fVobW5+03E8jDd5ar5SoecgzKMZI&#10;rkwFOrHNlz3UHHbo3b/hjTMI0qmElKjK6T7a/wBWPlv4JQ3Ftr9wwmaYeYxVn3FkP394Ax3jdcAd&#10;zX1/8E/EslhZLdXE7COHznQiMtuwvbODgHHPbGOtfJnwUn1JPiG0djpFmzyzEWFgZ22ODIf3QZhu&#10;Od23J5xk/T6l1z4sWHxK8WeKNC8B6NBb/wDCPW0mmrbQwny2u2t2JxhRld7AE4HOM9a8HPMVToYm&#10;FKL96bdl2Si3f8l6s5sErQbPyw/bN8RD9i+50jWvAnj6bxFrviTWb/UPnk8yBm+2Mk4k28ox3ogU&#10;dQQ3rj9uv2O/B8PjP4a+EPFfjXwfZLrg8P2V67LnzbW4khRnUOArYB+UqeGwC2TX4a+Ev2Y/Ff7c&#10;P7Tfwy8LfCK4km1G4Oq21zYaJaNNDYahb3xlZrgyArBgN5rLJgFYWCnJFfvp+wV8M/EHwK+HifDX&#10;4g/EO68YeJLKZn17xJeW4iN9cE8sqDiOMAKqqOgUckk1lw/wzgKsMPicTSVSq3LnlNK9+bazVtLf&#10;Lo7MvG4iVOlKN7N6q39aH0n8O9NNrbFpuZGOCCcke+a+B/8Agsbpt5rv7W/wn8DafboIda0mZdSm&#10;aMyYhEzoV2ngEjI3deuO9foJ4Sb55J0bKuc89q+Ev+Cyvh3xBd/G34Ra74bvLm0ubWK7k+0WabpH&#10;WK5gcx47g7yO33j61+q1nCnQbeyV/u1PnMMpTxCiuun3lXw38GR8JPgN4o8W6fr2rT/8Jzevd6gd&#10;R1AlolhZ3ijixgrGu9wF5wDtztAUfRv7Amo6Rf8AwpsPsTKGSMbxjBJzXif7SXga38XazbeMY3vf&#10;7Q0HwTc2ltYQymO38y4XLO0YO0/cIVjwu5hXSfsXXHinwp4Vs7WRVg/dgShn7185leKpyxCnf4ua&#10;339D28yoydFxf2bX+4+uvEtvbX1uY3wpx1auch0ZLu3aznAB3fKQK19Et7rW7dWvm/hByD1rQj0u&#10;CzIZQeK+o5Uz51No426+Hkcdws6qFA5yvVj6V5FrNv8AFvUvjPCn/CPmfw0fFUphvo7dJI4hbxBW&#10;ZwehLggE5z0r3nxpr8ej6VcXkTqskdrJIhcZAZVLA/mK8o/Zn+NekP8AD2x8HeN4LrTNaOm/bGj1&#10;iLy3mWZnkVjnoxzu2nnkV8nxJQwGNrYbB4itKknLnTi+VScGrQbf8yb03djqw8p04ymlfp/wTlfi&#10;U/h/UtW1fxJY6TbXmuQ77S28xMImQPNkC/8APTHf7wJyK8e+I37RGkeHIZ7m7+G32zS9d0thfeR/&#10;rIbkRncCcjJyF2k8k4JOa9y8UfCnx14k8Y3MPh3wT9kWaLzItZmuP9FukzlfmU/LJgg5x2r5D/ae&#10;+CHxO8Da5q9/4g1+F9M/tNLj7VESVRGYDDDomCep4r+Q+P6XG2CzzE46MZUsLKpKHOouPM7tdk22&#10;nZtpxaStfd/V4WthXQjGLvK21/60Of8A2pfjz4z1fwBoXxS+EXhadNQvNFaLVXOkKd0jxlXhaHBU&#10;ZUEYI2sST7V8vfsBftRftNfFr4neJvhBongRLAy2SWup+LtKjENtGWTzYreRML+9BUYWMcYOcDmv&#10;ruw1rSrbw0PC/hrxra2V++nRLHIsqPJbPt+V2jbhwGQlkzkruxzX5t2x/aq+C37Qdx49+HXiHT9B&#10;vvDXim9ubvT7uVm0+e+uImt2kMCfPMBDIdpAwvynsa+a4YlT4myzMMPiYU1Xabpzqcy1fw3S3u9H&#10;urvmknonOJTo1qcm3y9bdD9C/hz8T/iL4G+NGh+Cf2m7LTr4XUEq6V4n0uJkSbLbGimj/wCegYoR&#10;kkEPntkdx430v4b/ABYt7f4S/EVNat4NTSFZmsFVQs0TECVbl8lSw4IjIJXIzg18QeE/hl+2fpPg&#10;PRvAPxk1a61K9v8AV9mlXUV2ZF02zmdStyJWAbq+7B+YA4HSv0P+G8nws8MfBnRPBOr+B5mu7VWt&#10;rxLuRiqNGxHmb3JJLDDZB43Y7V4eN4cwGExCrQx2Hpypu902oytJLmgkm01e/IktpNNI1o1pxhJc&#10;rcX/AJdf8zV+G3wy074MonhjTZr2RY7ZY7SW+ujJtgPOEBJCKfQfnU/jPTF1NokCAuHO0VqeJL+4&#10;u7bT7WysUFkm77DdIDl1KjMe7+LHWql1Pd2kKCK03bsjexzt+tf1fwo8PQyCDdOC0u/Z6xbet1pd&#10;33u9ddTwatVUa7nq1+JxHiC1t7W1muJUUtFGTuIIxj3HWvh/RviFb/E/44eJtGJEEGmzbrq/uP3c&#10;UgDYCKSBuYZHSvvPxNNZaZpk91qBDu0ZAXoDXw9+0vBomqax/wAI1YS22nJdzHdcQgBo3LZ3E/Un&#10;rX55xLmuCxs3RxCk1J+6k9murW+3QdPPpp8lny3uehfE7S7bQdM0vX/CuqQR/Zol34bG8Gut/Z2/&#10;aF+I2ga8mg+HNRSez1Kci5tw+1ojjBYH3ry+P9jH4m2/h2G+tPiI+tWrJGbWEydUIyST04q34N8I&#10;av8ADvWVv9V0qY/Y5w7OpwCV6818bia2I4bzilmC9y7ST2unvrpfQ9SlGhjLup+JW/bv8E+DPE/7&#10;Rvw80l7+aW6tpLnVLxFfjcvQNnrz6+lafwy+F2sfFHU9Uh8JtEl3bhpgryBVIz0zUF5o19+0f+0D&#10;qXjHTrR4rrQvCQSN3jIWQsd5THcgZGfpWnbJ8Q/gZ8NZvGlrofmy63mG2iUMZkUE5b5a+o4myytn&#10;Gc0akIOWGVPm0fm3LV7NtxOVqjCdOhTSem3mcj4x8O6PN47tvhV8XtEgP21TFDcSSK6h+3zexxXd&#10;fC3xj4P+HNzD8GdC1BIrjTYykzx4ClcZAJrw/wAd6D8Uvidrfh+a0MLOLwSXM7SfPARjg985Herv&#10;xi/Zd+OGseL9K8ceEJpf7OkniHiGa34dUAAJFfP5bDBTrUcvp1PZVJzuot35Xquy6Ly6F18DHEqN&#10;FJxXW7/I+gPAX7S3iDwL42S4PiNLfTzcBJmkORtJ5PSvfP2tf2bvhx8V/hBY+PptXuGup9strJFe&#10;YUq2CcL0PHtXhHhH4KeHdL1q01DxJpT3Ol21v5rOyZV1Vc8+/avMPi5+1D8TtH0a7i8IXVzH4UsX&#10;26VZXa4ZAD2z29K/VMsVDKskqYLPX7Tnk+SOrat1XY8LDQw+G5lVdl08z0jwr8H38IW1toGnXjrZ&#10;GTDwvJuLZ9c9vxFfO/7bPgDTfh98eftnhq3hjhvrQNaskgJbAwx4x3rvPA/7XOoX2l22oeLLE+b5&#10;ZV26Af3WwevHP1r5z/a18d+IvjJdhPBumXv24alFBZ3IVvkQn5hz6/lXnYiGS5nSp08vlaS0aelv&#10;816Hu4Cu8LXUpxvFr7ux6r+yRcap8Q73VvgiPD6XsV/blJ5iu4Rbu59/evoO3m8ZfsZaJF8HPGGs&#10;RJ4c1u4VLeWZQWicgAEsRwD9a1P+CRPwh8HeBfhrfeJ9Z0Vh4jursi9eYZcBRx9Oa7T9u/SYfi7b&#10;Xvh7UrG2FpDpjvE7HBDgfKc+ucAd+a2ybD1J05VlJy6WvZ2ekvy+4WNnHMsS4ST5Vpb9TzS/a413&#10;xxa+FNb0ye40kWUksr2VtuDZHyEEdRWZ8J7vW/gP46+1s039g6jcMIknGGi54GDnjtXN/C3xL8f/&#10;AAz+zPpfxM8KaLfXttF9osLzVZLJpIolicod0g4UqQOpA574ql4a8d+PvEV/YP4ts2uC8gaEPF8r&#10;E+mB+NLGZvkmT53hqUoyp1Kckvdsk1K263afVrzPHxCoUsRClba3ofbHif4tXqfC661Xw34dWTFs&#10;SkrjoT6DvXyp4A/t3W9ZuPE3jm9822kmctAV2gA17noWqa1pnhMpqVqyW8luVJkX5BkZ618+/Fj4&#10;u+ERoc+leC7+O5vEmxcQ2y4KqG+Yfofzr6Pj/B4vH1IYqjNRdKOit1vo7ntYdypUnCGiv/Wp9I/B&#10;z4jeFp/I8BWGmRR29wPLRY1AyvpXxH/wW2/Z70Hwb8BPFjeD9A85tM1mx167FzCZYzHvaOZACcDI&#10;kycYOAcEV9beEPgfrOi2Gg/Gbwb4jtVthaLdy2F1JggFc7Q3sTjFT/tneB/Df7Rv7KviTwxrkMJ1&#10;DWLBoPKV8nJX25xnFc3CDzjDU5SzdWqxmnG20o6deurLws6tRypdHpf9T4H/AOCcfhTVv2q/gPo/&#10;jHwkDc3PhZxpmuQZRfvMzwJBGd2AFLjBLcJuPBwP1A/ZL+G2saN4PubXXg0dzZXUoDhdpZM/KxHG&#10;Djrx6duT+J/7Dn7Zfx2/ZE8R3v7Inhv4ciSN/EtvdXNpZ6b+9v7mFXjVd6AMN0ci/e5/Ov2b/YV/&#10;ar1r4k/CrRNN+JWgXUGu2NmlndXF5CEe5ZdwRzjAPyFU55yhzX6zFRjUtV+X3nFiKajBSg9ep0/7&#10;RGiaJD4P0m98X67Ha2drqV0Sksn/AB8F4VADZxk8AgivkPSPA722sa5ofiHzYLe881tPNkCTNAVw&#10;AM8jr+dfSH/BSnTrnV/hV4X0yOJna51u4SJEXBwYdwU4z8w6fgK+efhR8RrPw14hbR/HDO16mntZ&#10;25uOShPAUjqDjFfk2f8AFmHwHiFTy6vBRgnD3+vvRT18r6fiengMY6eCcf6vc9H/AGavGHwz8UfD&#10;258Kwa5Hcz6Yht3tgwBjI6Agd89fSvHPHXhi71DxnJ4GtligR7hhLK7Y2x8f41B4J1T4Z/APwRe+&#10;KRrK2l2+rzG4EjDdIpkOCff3rsPFPwf1j4wvP8R9A8SpZ2N3pp8mVFyxLLwwPt2r5Li/hDDzz+li&#10;pT5qcpOU7/pY9KhVpKK9ppc8Y+H3wZufDn7Skeg6Vrz2tlpg8+O4zuV+7c9gfc96+yviP428EeMP&#10;CUUdr4itruXSbM7/AN/94hfY+or4j8QfDrxF8CbS117WfibJHNesVja9l/1vzYAz6f4V9J6p4O8K&#10;eBPhRpmqwmzulu4VM+pW7hRlk6H1HXsK+yo5X7PL1HDT9yWtl1/4Y6fZYPG17xk9Fp0dyT9kL4v+&#10;L/iB4j8SWvieKDS/DMNsXRZmIyw4yTwAcdO3rWt8G9K+Hvgj9riH4o6D47tz4ct7Wa+EDtEbYXEb&#10;NtOVAzxkZ5IJrwOz/aB0y40++8G6FA11ES0EsNplTJz90n3/AK16F8QPBfgL4wfs93d94T+GlzY2&#10;3hJbbVYbdH2z3CwyAyxLjAZTH5hxnnArpy/AYytiaaklCnD3U73lJPX8HqeNWwsPrftKisk/wPpr&#10;9o7UfgL8TvC3im38ZaVZyaZ4u03z7WWZAAu+PaQOnIbn618x/A+z+F/jL4DeEPh/GsbtpU72oTOW&#10;2I7YOfy/Ou+8LfEn4T/tYfs26LpHhH4da4ulLo6XEXiOa3EMUQzgwFfvBsgYJ4JzXzj8L/htqv7L&#10;3xRvfDWo3F3ePcytLpAc5CrIwAPpxx+VelUwVTKMdVk7OE7W0s0k+vzbLwdChKvVai0rXRpftTan&#10;rfwVu4dN8OQy3dvcFsqDnA65HXDfpXUfs0eLLdPh/L481aG3nkKqJYpBh1yDwVPPXFXfivr3gHSN&#10;eNj4vV7iUorCa4XKjPJArkbC38Ca14nsofD2tmJbm5jAtoHwG+YcEDtXyC43yqOeSyunTnCUnyqf&#10;L7vNt/WljhxuZ4SVNxvedrbH1R4cj0a71GTWtSh2TW9vaLo9mYN8ZDMxkck8EAAAA171ovxVh+H/&#10;AIGWaKxS4uFjJjhRsZx0FfPfhWPV/FHi5NN0y3E0cLgAk8RqvIH6Y/GqH7TXiT4oeCPFHhzQPDls&#10;t1pOrR/8Th1Tm0jLYY8dwucV+/4+tPDxSWrWn6HlYKmq2ktj5+8X/tQ/BH41eO/iX47+FFq2keLU&#10;v7jQvEOnT6WUeeE7RK9s4G1Ay4DkAMxX73XPG+D/ABt4Wm8G6tY6b4CnFxpwAYRphiv95uMkd+pr&#10;sv2RPhB4P0zUfHfiXxBqZlMG6VElAY/N0yR1Y8/lXe65onhzT/C8eqaPo0dqup2yBo1j2khcgZ+t&#10;fgHEuY4vC5lVr1qVqa0ir3v1bfY/SKGNoxwUKM4XT2fkuhlfDO/0C98GO18otlubAgxk/OuV5I44&#10;4NUP+CfH7KnxCs9O8QeHNe8e3jfDu91x7iwspJM78nc4J/usTgg8e1VfiAL7wV4KbxbaNG03lmII&#10;zYCp7Yq7+x98RPiR49u2+Amn+IPsSTq91b5XDxxj72M9Rkj6Zrwq2JrZvknsMqac59FK3ybW3mYz&#10;yGnSwVTEQl7u9uy6pH1V43stK02C28I+Atasrea1cCCGMAAKOufeviT9vR/Ekkdz4es7xotUv7lV&#10;a7i4CIp+Y5HrXe/FDxfcfCbUtVji8VHVLrS/MV2jb5ndTjAP4V8nftF/tJfEPxdqOn6Bonh26vtb&#10;8QssVtbxQlnyTgKuO9fF5VPPsRm0cJiEoypyesWpR0Wi31t1Zlh6lSphfZUpKN118yf9mL4keIfC&#10;HjbUfBeqRxw2UMW2O4xxOSASTn3P1r1fwd8T/DHg74gDT9fOyW+jd4QxOFQAlifSsnwv+wj8b/Cn&#10;g9PiD8UdPk0x/svnG0chpCeuMD+L1Brzv41eAfHHiTXbO4sbOXSpfJK2k9yu0TL3Cn3Gfxr7TF5V&#10;R4oyOquZRlByhJJbt2bf9dDwlSxOLxHw2l2XX0PBvEPhv4vfF74n+K/jWmmSxeD9M8RgLc5YqzRy&#10;DnGRkZx+Ar6m+OX7QaXukeAfF2seI7Wa5+2Qxx6baJvcLt27mPXjqcnvSf8ABOPxI3iPUfE37HHx&#10;K8KJPb3xa6Z3A4ZhhgfU5549a+k9G/YE+C/wp0281S4s7eR2kMiS37ZW3HUAbugozbivDcKU4pUX&#10;JRjFRUbbWSbv30/4ApYqeX4lU5LVNNp+T/M+cvid+0Jotn4u0rwtp2piIyXEbTuhKgLkGvbJfFer&#10;6roh07w7fnZc2/zZwcgjr+NeUfET4Gfs83HijUfE0XiCK7vXDRww20wIV+xAHFWvhRInhMxw6/4x&#10;TYkgWOOWQbmGfevz3jHF/wBs06OYU6svab8jvddtFseficVUr1XUpy5Ve6W2n+ZY8Na03w1k1SPR&#10;dIeK5srYnVLpiDvcluh+h6Vw/itfFvxa1DTjo2pLaqkuJXlOSB6g+1e5/E7SvD1x4avLvRPKeO7A&#10;LtHg7mHXkden615x4F8Kf2jIbTT2Mcq4KIB94Z/p1/Cu7EcT5w8FSjUvGoopyTV+nW/lrY+tr53m&#10;eGy6nhKT+JXlfV73W57V8PfCvgjwh4ehvda8WxajNbxAFpZeA49j+FcZ8bL/AFjW4r3xBFdJ9i0+&#10;EDZkhTvO0Y7dTXRaT8MfCyxQTeNGeOFMySHJAORjB/KvMP2hfiXpuq+O/Dvwj0OFF02XUBd6jLDI&#10;MmCP7qke5/lXu8KV8ozuk40aaU95xUbbf52PjMVTrNqUp3vq/I+u/h38MbHw78EtM+FHhjXpLWOS&#10;2V3uFOSruAzAZ+tUfEPwV+KHhbw9f6N4B1EXLx2TMsszEAuRk5x+HNcDo3ji70zR4r3TdfMti3+r&#10;upJceUc8A+vPH4VxnxD/AOCgXxL8FeME+GvhPSzqbyRZv7wjCxA8Kc59M8VyYevnmaZpUwzw0qai&#10;93tZa3uXlv7mXOleW5x37JGl/Es/FLV7jxhpMMb2F3ILq7kj5Z89UJPII4/CvfPH3xB8Eiyk0nWr&#10;NJNsOY2YcB/Y14inxo8RWNje6vDZxwSTBmk4Ay3X+pr2D9kvwx4W/aZ+B9ynxIso0lXUW8+SFiHI&#10;BOB+IGa8TO+H8xr8bU8yx2lGly8iT1dt3a/d+Wh9niMTCpT9rKnanon/AJHlGoeOW0iyn02GJZTK&#10;4e4lXkley5+npXR+FfHniTWYYorWyuY7ZJ1ZwoJQKB/9anftP/CDwV8O9V08/Dq/f7Ksy/bLRixY&#10;AHA9c+/Ndf4b+LHgDwn4HaHU7ZYZI4W+QLyfl9fpX6vDIZcU5FWlHFKlSnFpqyvZX0d+gYziDCrD&#10;xoQwrcrqz2+40P2zJNW1z9jddTjcIkk6RnYNpYFxzwO/FfHHw5+GviTxTq81hZ2DlPKDySunCH8f&#10;6V9ZeLPH9j8YP2NpUeUW1tb6h5QfBw2yQYP4gj8hXz1qvxetvBOizaN4bbc3l7WuY0wTx/hxXbhe&#10;IMFwnw7hcDNyqTcErpb2SV7mWW5ZUxmLcqr5VFq5uvd21j4r01PDenbdZ8O6I0N19lXKZxtYgdgc&#10;Agdu1efaT4518fEiGS+uJofttyPODk45Yk9eK0/g98bb/wCG2l6lrGn+Dn1KbVpo49Qupjloof4n&#10;XuSvXH+zXf8AiPwN4Q8VeKLO5tXRU1CFJEnUbUWRgMkH0OQw+pr5DixYrBUaeZ2dtL911Wi/E+rp&#10;YzAwrThR1j3fWwuuX+l6Z4jt/D/h2d7qxaWOW6kjmZZInA+9HIpBQg+lfPP/AAUK/Zi8M/CjU/DX&#10;xn+GXwsu9X8IeLPE1lF420rw9qZttTjdnWNjbTMCEacEqXYHDtnqcj6yuvgzaeAvDzais8F1OYyY&#10;nRwSK8s+J+uaN8UPDNv8CvHmprZaVrtw1o84bDxMylV2+jqxBX6CurhPxAyyvXeGzCg04+9fXWyu&#10;tFrqu/bY8bG4ahj71KL5Wu/U+5LzxN4q8N/BrSfENj4VNkNG8Gz3ej6NuUWwuY7by7Zw54k2rgZw&#10;QAxbBIBr4x8c/Cb9q3TfCeiQfBf4vNfDUvGWgP4ls0lCLZw20YeUWrv0G/JJOGOOOuK+yPBP7Det&#10;eAP2edJ8H6F8Z9d8a2unWUNtNp2p26tdJJsAYxMmCYzgYUg4GAD2rx3xnPpngiFtC0rWfJljE8k1&#10;rKfLkjk2LGoIbBVgzfUHFfTV8fm0uNcK8BZ0ZOPNfV72folu+qsfLqnOnSlVjqldP+vU6T9mbRrn&#10;xBqniDXJrmB5Wllut9w4GRk5xu53+wPPNcB+01HqV78TrKyvbOSJxZNcxoSdjLI+1W569OB7V6t8&#10;ELWz0Xws9/Z73kuiI7uOdAPKkXhlBGQRxnPevMfHNt4o8U/E251PxBbzxRpCltpBuE2RyxKGY7M9&#10;Vzux6HNfp+ZVVWqN9jjwycKevUy/h1p8N3e3HhyDSLRZGxfxXyQMJA0LpmMnOCpRpSCQSD9BXTeK&#10;7j4o+GtetvFlsuh6VodtcxXl/emTdOHJAhjK9WZyHI7fIxPTFUPACCL4haawkktiyTQTAAFl3xOu&#10;4DuMgfjXgfxb+O3xA+PP7Rmm/DS/1eGHw/dWVqt5qFqQ8E8dlNLHMrAY+dnzg9EzluDX5/xNmuY4&#10;KlTWAsp3u+bVcqtd26vsup6mGqwoQkpa3svM+0vFf7RFx4v1jSI/hfpNvqV3cysl/EJFWSGFsMx4&#10;zwpzk55GOuOOy0PxN4vl0q007W7WK71C1gNtDDp0kp3QqW8veXLbiFIyRjpXyv8AtIx+E/gz4xTx&#10;x+zhc3mnLc+F4/ltrhZVW7bEe1fU42uR2IPY16J+yL+0P8b/AB5rutfDzxZrGlyataQlJ9Vs7ZYi&#10;YnUNgjorbduSODk4r8I8WeFq2c4GXEGEmnh5WlX6P3eWKUd9L7q6113vf1qNKVGKpvXS6fWzfX9D&#10;3/RL3xM9vqula/BHcB5bWS9K3LOItu4Iw5+V+oOO1dRZ3/wv07X7BLmBrbULy0EF7I7/ACSkOAm5&#10;jkD5eOfQc1xXw88ZeHfDXh7U9L8U6t9jTVdRhimvpiHJCswVQOpySPzNaVj4WtPiJq11rvhPTP7T&#10;Hh+eO3ume5At5HYOVXHGSqgFif7w9DX43w7nXEuV5nRrZJOc/dleFlU5eWTdoqSdrRs+ZJbys9NB&#10;Uafs3Gdr6fc+584/8FRPg98QPE8mlfEvwHoOpXOmaFqbLdanZxFgsO7YCxXGRkgcZGBXL/Df49/E&#10;H4PeEbPWNA0oXcd40cd4XYgoWIUYz9QetfYPwr1bXNYtNZsZ/EcV5DpFy1rdpaQqbXcGDeXGDgOi&#10;7wu7ncQfSvhv4raf8SPDms+KfAUVks2maH4gniubwReWsyqdwZV7DBGBX9O5ZxvLjXD43BVIezqU&#10;Y8yd/is2m1bSykrb9dtDzcZg5U6Xu7M+9/DXxqPxD/YfvfHGnSgPaam0dwA2TGWkaJs9cfMM/jX5&#10;kfHj4HL8Ivj/AGv7Smg3jalH5rHUNOxkMrclwOzD1r7Q/wCCZ3xBt/E37L3xb8HXHgx7qzs4J7i2&#10;s7omNbtfKDvtbsdwPPZq8X+LPh7xvJpV9/YmoWOqeHL+FW07V/sxXzLV2IBbssico6jo6HtivtIP&#10;MsTRweMws1zOlGMla+sZNX9LWXkb5dSpfV3h5Llmpc3M9rcq089b/ecJ+0h8WYP2hPhb4FtNJ0g2&#10;MtzZuShgG7yDJtUZOcKShPI6Y9av+AvCk0sGmWsUCRRPfpb3gguADbqHOcLndxtY7vYVTg0aU/FO&#10;Ky8NOPs3huOG2szGgBjWFFC4VgQeFHGOea7rT4bI6zeeOLKA317qd05dLaJYkhdiTKQq/KOjH5cK&#10;CQO1fU5pjfZRknryR27u36s5IxVOPN3/AFPT/FHhvUPiHa+ZcStMZZxDbb2y0m3gEn2AHPNcLb+O&#10;b74XfFS08La26ixgcgs4A3ZHXpTov2ufAj3FnaaLctbRWN09refbRsMZ3fvG5HJwCBitL4paJoHx&#10;f8U2mqeHtOMtikKKuoRAsGHVS2OnFfDcb4bE1eHKOJy9NVVNcyW7utn6No4MfTqUFFUYtKV7/wCT&#10;PQvhTo/hbxz8UJNW+y20EPll2dgBu468VD8c/Bmm6nd3U3hXV/sN35mIpbN9qv35A4P5VwM3g3xl&#10;ZxS2+n6ybNIcgNHJgnj+VU/B93rtpqiP4m1WSaCByzSP93aBxz65r8y8MeN6mW4itlkqblWqVHzS&#10;T2bdtdNEvUKeEx+Dj7Rx0aOj1XxDdeC/7M0H4g+JkW6u4y0RY7fMHpz+VWtd1XSrnRhf2dyBPBKs&#10;kbA8NtOfpXnH7Rnhd/2ivEOg3ugeIFs4NALyXsrHlgVxtGK7/wAMRfDK4+Gp0jSZp7rUbKHAdycM&#10;VHXj1NfOcbZVhaHHs8bgcRCpKk4ylGb91Oydr7O/bodcMPiJU/bcl7kn7SnjLwv8Yvgra+AtUvpr&#10;eR7uCaKO3n8sqUdSVyMZXg/Wui+KnxC8GXnwx0+1tdIxcWEUaxS4AIIGAMjt1r5uvdJ8QeItKuPF&#10;Xiq6NvDb3bxQpGDhdp65/nXX/DvTdU+OukxaB4X8RxLbWQzcXsrD5yOygdfr0r2MX4h8cVMfCjFR&#10;jFtKUOW6t5SffyOhzfIlVhZa7eZ6Z8TvF93cfBTTfBXhLzLHWfE8y2tncLy8SdWdcjsP510mnfDP&#10;RPhh4At4tf1KXUbm3tFX7Vdvudmxknn3rxvwRqfjDStX1T4qfFC/jOk+F7k6f4YgRsG6YfLvUHqz&#10;N19gK6/4qy/FfxH8L4vGuoSwW6XDgpaAndtPQY7kDH519diaiqZdPCNK8rppW6q34I81Rqxr8lBP&#10;Tqbl5pltrXw8PjTR/EHllM+ZbrJyQCRj2rxPWfG/ibTrKSDTJhN9puAMyP8A6s5/w71r+CdelfRJ&#10;NLDyIr586E5A3DGa5Dx/4Jj0m40fUG1b7PHdXoMwd8DBHA/T9a+b4XyvIM5yh5dh4clWh8cWvi11&#10;fne2p6eHqLGTUJP3kz0f4P8AiG8i1az0iB5r2/kYiVsZSMHnrmtH4j/DrVm8YQa5rN75qMhCwnOO&#10;tdp8CtD8K2dvLc2yRrOuJUdsAscZ/KvB/wBoL9pnxFpfjK60T+zjGlpMyLIx5bJyCPavpsyzbh/D&#10;cOVsDg01VldRSVrPa7fQeJr0sHJ80bX69z1G70Cz1PTfs5T92iY2qcCtXwp+z54W8beGWtNQdFiJ&#10;LTp/eX0rl/2MvGB+LclxpWuHEyMWI29Ezwfxr1r4rXOgfCrRZtTtWkCxvtlRTjivy3gvgfM8JmNL&#10;F5hC9FyVuqvfR/gTSoLE14Uk+VytZ+pxXwF8L2Hwk8apoHwztoYbqS5aOaNm6F2Oen8q2P2hdS+I&#10;Pwt8WW97qOqtIuoddpIH+0Mf4Vy/7O8dt4n+Lw8R6XqbeWb4XMsRbJ6ivYP2p4dD8WeI9EluHDfZ&#10;JJOD1PHFf0DxRlmW4vJamKlXqU/YPmShK23l1uevmNCpl+OhBxTXLq/Q+dvjF4ivL62sEms50WWd&#10;JJJRkemM4r2zwzocXiPwnaTWiusiRDDA4J4qp4g8OaRqOmF72yjMESg/MnIAH/1qs3njqPwrolqu&#10;laeyRyKPLIXiv58fHnEuNyNLEYdypQbs2rtrpd6HPDFqtV92Vmbvw48Hv4Z8TR67qMuVVWyhbqTX&#10;K/Ha7iutSutQ0KOITOiqgVs7sHtVaz+IGo654gtNLvrt7WO5mxuY4xzXR/GP4ZaP4Eht/ElpqTXR&#10;cKGOdwUntX1VbMuKsy4G+vQwzpUsPLnWtnPytq+XUxjiKEMy5+a8pK2myKvw8OhSaDDPqtuqX0cZ&#10;LAjHzetYPja/hn1CeW1dZPLXCKDg5riPG/j/AFrRgLrTLMlyuVVTgsPX2+leY/EL4+3XhQW2s3bN&#10;EZJgLmB25IY4LD6V9fwZxHWzXhtu7cpO7Wujtql5XPZw2EpYzHK0rSsdN4h0QeIddeO7cLDCwkkI&#10;xmRsjjPUfQVxf7YWpWHw40K00m1snuJL+0d0iRAxA28nnp1rW0jx9Za/ex39jcgwsitI3qCcfnWX&#10;+0FqEXxX+K+naT4csRcR2di0bMWzyWXj/vkGvAymvntDP8Z9Yu4RXNGPSy0Pn8fCbxDj1vY5H9lP&#10;9o+ZfhrNp5usGznIMZOSCcj8OnSvoHR/ila65awWMF4sk7QhnAUE8ivlL4E/Cx/Bvxz8TeB/Errb&#10;28iG5gUggbOWyPUjOMV91/sT/B7wdqV9feKtU01JY0YRwiRegA68197RnOUoyu7SSfpcXtPql5z2&#10;t+J9EfshacuhfCK68UXLgNcsXJwRkKvOK+fvF/iCz8cfEO6WSFSWmYt/t8mvefiV4wv/AAn8P5vD&#10;3gSyjbfA6RRRH7uevSvnz9nnwfqGreLr7V/F0DxmFiiRk8nnJr0M8z94rM8DlWChzQtLnlbRWStr&#10;t3MMurQqVqleX3dbHy/8Svh9BYfE/wAQ6voVszToS5QtnaVUD1r61/YX8f23jbwVa6rGMXVvbmK6&#10;jxzvHB4/Cvmz4jeK7HRP2qdd8DWKfaEmZuSOCpIwD7/4V7d+zHrHhT4azXVzasEVdzXEQYZ5610Y&#10;LNclyHMFRmkp1Wk2kt/MwxrjOp7iumcZ+3V4o0/wd4q1XWNVt2K+WpTHBYkcAV5R+z54p8X/ABLk&#10;t1ubU29jJ1ijOMjjpznnNbf7Sdt4u/aS/aPtYb7S3s/DkEYCSg/65wfmOO46Cu3k8C+Hfg14Ubxf&#10;bzJDFZR5CAYLEdFA7k9K/KePsFiaGZOthqLqc8rtrW2u1r/iexhMP7NJydktzkf2otDt/CPw6m8O&#10;6S4W91VCtvHu5A6E+vfH1zXDfsTeBfixoHw7udT129Eptbg7YjnfhsnntxXa2WqX/jvUIPin8QtP&#10;eOzUmW0gZM7E2kjj6c/WrP7OHxFtvEMOot4UsrmfT11ErIwQ7WYdcY7DmvRwuV8E5lkEsvptczac&#10;+XVqW2+u2x3T+pV3eUrWWlj6h/Ye06/1oat451C6kWNYtixEYGccn865xfFV341+MV5ocaM0H2iZ&#10;gW6Ej5R/X863PDfj268C+A7o6VZm2kuSNySDGcnNZvwcm0D/AITQa/eXcSTMG3AkdSecV6mU8VcI&#10;cN4rLuG8JzSmm1KVtFKV73fTr5JWPDoUJqrOcvl5mjpXwi1M/ES7ggiK6fBbhpHUYDuew/Hk47Vw&#10;/wARPhN4H+JnxNsPDk2twpc6HcLPvEv7zzBywHoNvH417d+0H+0B4D+C3w01DxPbMryiFY7YBSzS&#10;zuQqKAOep/Svm79kP4Wanq76p4+8e+IJkv8AXLt7hQ77f3ZzwN3O0dK/WczwmEr4dx5FOUU3G+12&#10;v8jOca1T95JWPoCy8BaZdzzSi+FzFFbjYwfJVgPUV4/8VNQv/BtheXkjZtyWSHJ6uelel2Gr23hL&#10;T73Rkugzn5UIzz75rzT41afN4h0IW8AUjh5AfrX8kZFmuAwfiBhKeHoJVakpxlq7wu7W/Dr0Zph5&#10;VITb6f5nyZ428V/2br8GlyM32m7u0WN92SxJ/Uc19kftS/DrxBqP7GEOk6XcvHM9pbKfLTLNkDj2&#10;r498QfD8f8Las9YvyzQw3sSoZG+5k9gevTFfo38cb+10z4AWFqFUeYLdASOASOP5V/V9LCqGArzb&#10;vp+hFe1Ssoy2bPif4AeEG0bw0NB1eNkljRjMjA/Mag8Q6PLoEzw75ItpLQsCRmvZtb8P22hWiavY&#10;pHsMRMr7erE8V4H+0DL4yv5EudIinm8vcP3MZIUdq+Qnh4zrKSR6GEth5yaWiR5l8U9D8T+KjOt3&#10;qc6rCDtXf80mff0qz+zZ4dxqb2t3clI7SLLAtxkGsyTXfEk2itDLbXC3LDHmSR4xxzUHwuvNZ0/V&#10;nMLSkPIBIxPUg8cdwc14mGwNbDYyak/d3OSgovGqdj7p+GHiu2TwT9kkCySkZfcxChRwAfwqC9ns&#10;r/TGtBMyGVyobPX6e1cL4VnbTPDZe6uJHdwHODjg1a0G7uNQ1C3dmJjWXCoD0FfR5VH3FJdT3MVH&#10;2sFO1tjZ/wCEBs/7w/7+miuj+zr/AM8V/Kivo7VOxy3rfzH3VZfEjQvscVjLeR72A2qGHNeLfGvw&#10;npHjjxlaS3iEQQyiSXJ4fB4BrkXHjLRNcsbC8Tc9lJ/pcwDZUZxmvQ9Ytk1vw8dUYOC8eM49utfr&#10;2IlJLlW5+c4aFNe9LY8R/aF+Mnhv4e6ZHHpEscUsR2pApA3cV6d+x542bXfDMWu3AKtM+9kcgMPb&#10;Hevi39qzwnqknxWtzf3c81m2DbRR9Sc8/Wvpv9nDQ9Z0+2t7rQ3llgZEZ4SMKnt7GvOwEakMS+fc&#10;6swlCdGPJsegf8FI7uLXvg7oOmWF55VzPryToy53BUUggD3yBXgvgD4KaH4D1q78VaK5judWhDXq&#10;9pHGOT754r039ovxCus/GDQNFuUMqaZ5Ur2hbKmTOT/n3qrqM+muk+FCyMNqr6nINZ51KLmo9LCy&#10;+LUNzb8LT2/i3wbeafCY/tFnLIP3acbyOQffFeT3s0t9ZS6XY2zxNp90UeQIQXx15rvPh9dSaVp8&#10;urpbhI55n3shx5p9T61yXx1+LfhPwL4TmeGAJeXkh2rj5unWvyfMeKKOYUZ4fDu0oJq+3ketWpq6&#10;hQu5N6nn/iS+TXfG2my6rmRLB1PUEYU/Lx616j4r8X+DR4cHiDTbeIzWy7pWVckY/l0rwbSfElle&#10;WLeMZ5gfs0m54wfvHGcGuS+AXx/1j4l/FHW/DhsA2kMrqZcYAbJHl471+J4nF8bYvKv7Xoazoyat&#10;f3pQW733fT0PXjVp1ZeyltFWv5n1L+yb43v/AIrXWo+M7toowJ2jtY1bO2ANgD8SCfxq78WNC17W&#10;9YKpEoMzbnl8sjABODmvPP2Uvhf4k8LeN9Vn8Pa3i3a5LJpZbAjQ9OPrX1JfXXh/+xp7TWniF4sX&#10;75CMbTjiv6MyXPp8Q8Je0owaaj9rZtbp+fQ+fqSeDzK+9zxSPTtOufBl3aLdyx39rGQSzbtxA6j2&#10;rB/Z6Tw5dxXZ1O4Q3PmnzA+Nx+taWi65aaX4ov7i9KCDLLEV5BB61L4X8IeCI/Hljq9ncIBdzZkV&#10;W2qwAPBHc18pjM+hxHk0MJTShK6T7LVLU7asJ0FKbbaG31v9l+Jtpb6TEojijEn1+bH51638SfHH&#10;iLwToumanpdysCTRsyNn5lYKcn6CvHfiG13pv7UNhd6TqEcmmXOnRL5SjISVW2kEds9a+hPHnhPw&#10;h4w8CRP4ltEkigXdtD7CB3BPYH0r7TPsox9TgmWDy+ty1Y0/cknbVa7q+54+FxFL657SorpvVHx7&#10;4E/ae8XW/wAbINW167kSymvQItTuX2nLcCQeqZ49KxPjJ+zt8e/gn+0npv7Y37PPhjwvY2XjLX4b&#10;D4qaQLEGLWYJpSFv2xhRPzgsB824MQSTVL44+CL5Yda1bXUjXSNHhc6bawJtIhOSYmf1A6H2qt8F&#10;/wBqXxJ48+HugrqXi2H+w9Ckktr2xll+e8hgAeGZv7uEG4t3Ir+ZfD543KeLJUpzk+ecY1NW4tya&#10;bk7/AGnbVpLVeR9NUrxcOZLpp37WPqzR9e8Py23jTwZ4iFst5r1gXsIkvNsjzRBFVlQAYVTye3yj&#10;NeRXuq694x+JMPh7WLya5s1tdt8ZHOFBwo4zgHj9a4L9rX44a6P2jPhh8XPgTd6XqnhvW9JZ9Sgs&#10;YVmu0hkdSVypwqkhBkelev8AwUtrLTvjBr1p4w0xpJ9asY5IEQMVgUqflZv4T0OD61+kVp5zmXHn&#10;1fC8qwiimqneabvGW2+0f+CTjfq0aKlZqSSuuuy1X4fM+ofhxeeAfDfw6TT9DlVdkYCDeCT+tZ2n&#10;yxTq/jXTDsnjJSQggbkz0IFfHmufD/4veGtZS88L+IrpraW4JtIJbkrG67iFz9Bk16F8Nvi/4y8K&#10;66fCniDR2+yyxEGRHyCf7xB9a/VeHeNKWMbwlfDSpSptxej5brTR9U1r6M+fx+VxoLnpVFJPU968&#10;afFuzj03+0rx/KlhdQfQ89D/AI1zev8AhBPGSJ4qsLqGCVo95zkhj1rn9c0aTxfokkkasoVMsv8A&#10;eHY1Y+G3jHUbZm8Ja1YgSQQlYZQ2Q49T7ivqsRXoV5KNVJrdep5lOW3LuHxBfxLqHwMf/hGZlW6B&#10;KuhBPIPPH4V8zXmq3+oapbQ+K/NW6tZgZbd3PlzDPO0+vsa+gdc8Y6cfhvrlouqpbSWl05gMsm35&#10;q8W8EavZ/FO4j0zXpoTOGI8yI9SOnPvX5Dx3ictqV1gsXDnjK1lurp6aH2mXZTHFZdKtUmoxX37f&#10;ij6U8B/GPwH4V8Ho9tKkaiIM0G4B+n3SP696yvE1xpPxW8Py3UaCa0fJQYBAFeHeOPgd4p+H/ga6&#10;8Y2t5f3MELPNLBkOAoHG0dau/AD9p3whD8HntbuxurW/a5YCK7iKsRnGefXPH0r3ctzrOYYmWFxt&#10;FU8PGmnFp732VumnQ+YpZe5VnPDy54rqa3hX4c6R4Z8XRGxQJGpOUUcDnr7V9T/BSLw7cLuklQhQ&#10;AFbHHFfI/wCzz8RfFnxk+IniKS08K3NvpemyrGst3EVSZyOQhH3sD8iMV6TrvxD1P4V62l1pshWO&#10;ZPngY5IOe1Xwzinl9GeIxFLkjzP7ujXqtX2OPMMPOFVR3dkYX/BVz9khv2lvi/8ABePStZ+xwabq&#10;94155LkOijyXSZMdWR1IFc/8AfCPxs+Fmt+JNS+I3xzj8Vab/aV5c6F9jtHtzeTzyu1xPOGOPlky&#10;kYTC7QT3rstI/aN034j+N7Txr4l1uz0yx8P2N5bXLXz7A8jPhCM9BwTmu1+Mml+GtG+Hena9ppWR&#10;l06AxmJgRIrRKQwPcYOa9vM6WFzeMsZTtJ07SjfdNLdeZ6vtMRhcuhQcbc6afpe9iX9n/wCNWolJ&#10;I9bgABl2xSZwc5rxn/gpR4+1HxpdeHdB8MxtI9vdT+fPHEGCq0Y6k8gcVf8AAnjDT7S3Ly3JVgxb&#10;5ujZ7V5Z+2F4qsdT06G50W7mF3LN9lhW3JDMzA/MmO4IHWvFyPPcdiZ0MJOd02733a5X+p5VKlCn&#10;WlddND6r+GOuHUfgdpd5ZOVU6bFMFIJx8oJzmvl/wXrniP4V/HbxbEvnW9tf61LeRtk4/eEHH1r3&#10;D9mDxZqHj74A6RfRRQwu2keXMsDYVXVdpH1yDmvP/EXhXVNf8fXdjc22+eZYDtiXJyyjBzXTxBj8&#10;bgqeFeFi5OVRRdnaycXr98Uj06UIzw9ZSf2b/iv8z2b4b63J400Sf7XeNIZQxBLcjI4rCvtG0zw6&#10;8iagCS7lNzrjn/Cvbfgj8BbPw54dtZb2AiTyhuBX3rjP2pvDyaApKWamBomKuvrivosVl8llyrYh&#10;JySv3Pn21Us0fPH7RWpaRqXw6vvD1/rsljazW2241CCQK0AV1ZTk8DJUKfUEjnNdf+zHP4H8X/FP&#10;VPEvh+6nZNMtIIJIXtgkUcjJvZotvBVuM8cEV4z8X4ofEvw+h8NzqXm1rxNZ2Uag4IAlEhOTwB8v&#10;evWv2PJdH09fFdob6D7aNYnVkTA4TCAADqOOteVklfD4mjGoopXu0/wPpKMZPCtr0PS/in8cvCfg&#10;HUZbUarbi/ZH+zpI2Du7DjqK8uuvin8UD4h8ubWYooLm3beojDDMgXbjt3qH4wfBfRtd8Rt4q15F&#10;knSM+VmQgheoP6V4Fqvxj0T4efEC18D+KPEE264uC0BdGbao7HHQdMZrxp8aYnDZ3UwFWjJJbSS0&#10;e/Y7MLgsHjo2or3lu3t/wDZ8c/CbxZqt7caLq80c8N5dlwzqfnycgnPoc16rJ4eb4Z/C62srm4d/&#10;LTnB45GPyzXK3Xxh0jVJILWG5iniGDHKv862fF3xL0DxH4Z/sacMSE+URnuPWvk8q4t4fhnFbDPm&#10;VWTsk07bk4itJYqFJ7xdmeZ+H/DEnij4mW/iXR7h45IHEc+3q2Tnr/WvoDRf2g9T+CurC11wGWwn&#10;OYy+SYj3HuDXhPgH4haR4X8eQWNy6K84JAPQj/Gum+Lfi/TfGUZ0yOyyVTCM3XFfKZ7X4kybiGpi&#10;srfK5ctna6t1T8tTmzJzqzaa0O0/aT+PWkan8LfFMsZb7FqHhe/SQJg4zbP6+5r8m/E2mfE/4JWv&#10;wx8TfC7W01G68aXN1aXngK2v9klrZ3MeLRrubgMuXYgsFI25FfenxQtll/Zg8aSbwz2Hh66YIx+8&#10;BGeK+Pf2T/g/eeOJvBHxt8Y+LdHsri51O/MmnJI73F9Ha3KQxxFQvyYZiwDEfIpI619FkGYYzGwr&#10;VczmqsKrs49rxs13tfXTuergaSWEcYu11+R9hf8ABM79nbxL8IfgLd/DjxBrdrq+papqkut+JdTT&#10;cVkuXAQW8O7J8qJECqSSSxZv4sD6h8e+MtIt/A2mRaGkTzWYzN0P3Vxt+tfNvhD433PgPxkngbQr&#10;BmtLrzFuichkPTAz2/rk96950z4ZXPi7wJb32hX1uk1xCZn8x8rEe/44r9BeLrewvh4LmjolotOl&#10;jy5K0JStdnleh67H4iY3HiYKJVmJeAjGW6DI+lWvCNrb2Xxjs/FVm9vJDc6k9kLRDkokUYwxHplm&#10;/KuN1nwdrtlrdxpcL+ZeresgdXI8zJIDD2qx8HFksPjjdaZduWlt5yrrvzyBgn9K8nhLFYvFSxDr&#10;U+XS/wCJyxr+1qxnJa7fcfTPxT1ibTtNthcAyxBI0IHQgYxk14l+0Z+1N4I0Pwo/hbTyzXaKuzYO&#10;FPY8V9IXOk6drmiPbancYgBy28ex6flXyf488D/DnQvGs2q6vY5W4uHisHlOQ7EkY9zXJxhHMaFe&#10;hVwslaTtK/Zdjro01UxEZSvofN/xu8ceNtRksNIg8TTz3WsbWZPMIbbwSD3HHFemfsq+G/EyahdW&#10;OoOYLe3ixFGAdgI6/jSfGf8AZ90D4f39j4tv52e+1CYfZvn3BFcjoO2On4V618P9Dk8P6VHdsAfN&#10;h3iRE6mvDxeE+tYaeFm21JWfm11PajOlC/sW3Fd+r6n0D+yj8RpPh1qd0NW1JJ9KntSzs5+aOVem&#10;PbGa7r4AfAXwt8QvF/iH48eKLFbuXVdQEmlLOvEECjAKg9N3U+teM/s3+ANI+IWpanY6reTJEuxz&#10;EWwGXnP6ivtTwJaaf4f0C30vTo1jiSMIqqOBgYr9C8OKWJxGQ0Y4mK5abfJ1d02vw6ep8fm0oVsW&#10;5Rjbv5s4D9oH4ReHvj7odh4FstaezvbSdZ4rq0f54DGQwIH1Ufhmvnf4RfGP4nfDLx54x8Cftg3+&#10;nR+FbCUadDNdEbZcn5Ww3BVlI/M19P6P8PV8KftDHxba3kpg1PSGSSF2JRJFcMGA7ZBxXjP/AAUP&#10;/ZhsfjX4h0/TrmZobPVgI5ZE4Au4+Ydx7bhx77RX1+fYTEVMMsTQTdSndqN7KXS0u62Zz4WcrOEu&#10;u3qj5Z/a5/ZWsPhR4tnu/hPoxt/CfidhJo+pWB3RxSyc+VlfujJyv1rQ/Y9+An7ZHwT+LNpq9tE1&#10;zpmv2EpuH1Kcui7MBXx2xnAHcE+lfYfhL9nS48Hfsg6Z8FviFrsd7eW1kUF7Ic+U+cxlT/s/Lj6G&#10;vLfDH7RvxR8B/EfSfgv8WPAFzbzy2bxafrEeDBdIobLKezYAOK+PwXAGWYDN/wC2FWqUp1GpOmpe&#10;4pNe8tnpfbW3Y7I4rF4unyJ3fVd16DP2WvgzrVn8cb62+J3xVLazFePqDaXYnykmDNhWbn5h/h+f&#10;23Cht4403bsDHzdTX5leLPirq/gT9rGb4geITM+mwaK62d1bBiweUHYcdCAVJx717v8AsLfGr9rj&#10;xzo9545+MyWE+gW7yx6TBtK3s8efkkbHy4xxjqc+1e3kGP4ey7FSybAq0k5SaWttbuTfTme3ceZ5&#10;fSwlSChNScoqTS6N9D0P9q7xRHa6obOCOKRprMoWcA45r5Utv2jPCfwj1WPR/FXir7A63WyDWYHA&#10;ltvMwCM9Mduf6VpftR/HW98XS69qfhy4ltri1vR5NrfLsJxgFR/L8K+f/i5aWvjCMW1nokZuJtPE&#10;1zPccKp449zuPXtXyXFOJUeJ8PjaMW5RVk02tG1dPo726/I5p4fF4ecYSXut9Fqea/E7wD8MP2i/&#10;Cvxk8W+KPEl1qXiq21s6X4UuQN76iXClJAF+XOSQR04PrXq37KX7KHx8+If7LGkeE9EtHs20O4+y&#10;a5aXshHnRwkYjTsq4UAH2rzH9jnwt4r+H+sxeONX+E+t6pomr+ISlvrEdg0ltBJ5uwksOBjpk+lf&#10;rr4PGgeARFs0+Owg1OBPtaMAoaQjG4AcE4x0r2sPleE4hlOjVi4qK1to3zX6/I9HFYj2VJ0097fL&#10;yPmP9m/4F6j8F/ilqWseLLG0slvojcSJA44OBnOO/cn3r261+I2m+MrGa98HagjQ2spF3PFyEYnA&#10;HHSvnb9uLx94n+DXxgt7VfEkk9nrkawxWka8xIx28Ht1619k/Bz4OfDr/hQ9l4Z8NaTDa6ffWCST&#10;vAu1pWIDF2bqTnua7+FMvw+SzrZdhE1GDcnzatuTv9x1ZnhcHh8tpVlPmlO1uXRLun5nF+NvDviP&#10;VtAXSm1J1kvI/luEf5cYzk+tfPnwQ/Z/1O0+Nl9rXiJWu47hljtJGXcsIGdyr6Dmvpf9qLxLJ8Jf&#10;DWiweG9N+13d1qcVja2/Vn35G4+wHJ9hVX4W+FL3StHsp9UYieB98rMMF2b736k19ZisLQxNWMqi&#10;96J41HEVMNRai9JaGifAWifC3wbeX97qskNtbQmVI2kwiYGcfjwPxrj9D/bj8Fa3ol5bNol8n2S0&#10;DSO1o3ynOOe/XpW38ePjH4Oubay+GmrWMks+r3ccEaKpKnBz8x6AcVm+JNE8B/DRJzq+m20K31up&#10;gDYxJxwox6GufEYiT/gSVo/F1+XkTTpar2ieux8G/tpfHTVfjp4Q8JfDzw14Pmvra78VXVpNqFvd&#10;i2bTJ5VIjeVW6x7Fcg/31Ud6xtd/Z7+L2g+EbPW9b+I3hTXfC3h6K6YQ6DJG17bX89v5R81uoUhm&#10;bbyucEjIFeh/8FQP2fNW0D/gnj498c/DDwTdXEmoFJtS1HTXCz6VB5qsbvA+Yqp+UkfdD5+7ur5B&#10;/wCCTnws160+Dnxn+Ifivxzfa/Je+C9PsrSa4uGDJMNVsnyEY5XCAqX25Kg14ODp4qtKnPEu07u1&#10;u259Dip0IwqKh8KX4mT4x1ubwV4V8QeJpfEMWlRWmmtnVGJX7GjOsZkyATlN4YDaeh5Ar17/AIJn&#10;3Xh7R/gTpekeGfEVzrdoLueWXXrgvH9tmEzeZKAzE+XuBC/7IHrXgn7ckGr6b+yp8QtbsWCtZ6EI&#10;5Ny53W7zxKzDuGwTtzx1z2qtpv7VifsZfsFeFfE91oOpa3ca1oltp1lPFEY0huprWWbLg4JwFOMA&#10;A4JJ4rlxmHdSN4q8nKy+4zwco+xt8z1f/g2x1Dwhd/8ABSn45fGHxtqsdvNri32meEopHEcctxLe&#10;eZIwQMFDGKJUU7c4ZgPvc/sB8MrOxTxrrN4sgcPqBUH1ARf65/Kvxs/4N1P2C/C7Ws//AAUg+Kep&#10;6vHdQatcweAtCgmZLWcKrLNf3SlWMjeYwWJVO1TEzEscY/Wr9lTXbnxxe6pMHXDXjOhB6Dkfj0/M&#10;GvapTqU6tOE5Jpy92ys0lFJp93dPXtZdDzK8Yy55LdJX+/8Ayse/aLqUUGYjFjjIIr5p/b30TTfG&#10;Pxr+ElrqFsZ99xqMYhAGSv7l88kZP7sgDnO4+lfUGjaDJHExnOTjhj6V8V/tnatba38c/F/i2+a3&#10;upvhvolmvhYSJEV06WWQ/aXQls+fI0ZA3bSETjg5Pp5lV9lgZt9rGGWU3PGR8jK8J/EvXPF+k+JN&#10;c12xcR6gbldLjGWUW0QaNOW68q2c8jHQVrfs9+LPE+qWkFne24jVtpiZDksK47wT4h1XWPB1nHvj&#10;SKGG6hgV8hlWRnlKgkndyx5JPpXr/wCwlomneO/DFt4viiUxrGsMSyD7pQbT/KvCwWB5sXSb0cE9&#10;vNq534vFWhUd21Jo+l/AXiO2k0qJZ8KVABB9hXQNfx3EhETgg9K5XUtOOjIxZAq44KVgXXxIh0ZS&#10;JbgAKfkZjivrfdPCV5Ox3GqaDZarcDzFyUOc9cfhXw9+1J4y1Twn/wAFCNBlvLD7b4Z03R7UapHG&#10;ATFNyyjb3O1gR/uAV9a+BfidB4o1MxW7Ahf9Yd3GO9fG3xF8DeOtV/bU8QaB4kvrO2l1/wARNPou&#10;pagGNuIWUiDIXk4CqgHrX4z424zH4bh3CRwFNTqzxFNRv8Klry82y1lbfTc9HLKUJV5e00VmfXPj&#10;C+s9L0eLVfD+o3FrHJbLJFcWUuEkUqMbkOVYfhXzd8d9c07WbC4stb1DMl3bSQF9hEUgdSGEqHOA&#10;35e1fRUXgdPDnwq0fwjda59tew02O3mvym3z2HVsdgScivnz4i+GtO0bxG9vqt2HjlBJVh15rzfF&#10;/CZ/X4bpVaSjBJRlUTd0paaWWjs+q3NcqnQhWae/Q+Rv2hvgPFpXwNh8Q/2hFMlm6mRVXgRllVoJ&#10;GH8JyGWQkbSK4TWv2ZNY+G3xlsdO1zVrK8sZ9CE8Eoj3y3Kuy72aQ5IIGxdoPY191al4A0TxZ4Eu&#10;9Dk0thE9o8bXEahQ8TAhlYH5XBB5UgjgHivzN/ab8ffG/wDZi/bC8A+F/F/9q614EvdLm0aHXEgC&#10;pGZJI/Ldz91ZIiiZUnBVsjrX41DJMyzXKYvCL95Km9POMdUla7btZdeiZ7VOWHqxnCej3V+v/DH6&#10;H3sPwy+OfgibwL4G8TxJrvhLTrKHxHplkwWa2ikh3QyA/eBChvnHXBB5pW8NmKOzg+1ONxEe5ed3&#10;Hf1HB/Ovk/8AZA8L2kn7anxN/aGk8WX1tbXnh+z0uzDCVFLbgJFcKSCAsXGehYkda+n/AAx47l8R&#10;+Mbzw5b6VMtrYW8VxY3k0LItw+878E98YwPTNflfHPC+b4jPKNOFCfNCjSnV91pc0lFNRVviTdmt&#10;/dbtvf1cJRnHDye8Vex21qb/AEXQ4vCF5JG+nx3n2tHAO9X2bSAeoUjkjoa5HxP8XktNZ/sC0Y7E&#10;3ZYjhjXL/Ef46694OeeLxNo7L+88otCdzAGuR+IfiPQ7mLS9Ttrto/trYGeCTx1r+gJZpQ4Ry7D5&#10;TkEo1Jc/JapJtxSTbTfSzdrNWS6Hm06Htqkp1O3Q2bj4gXnxB1mTQ1Yq0DgEoONtW/EvwR+C/iF/&#10;7a8Q+GIJpCipMz4waofDrw3Bpkc1xZZMlwxaSQnJOTxzV3xRpV5eQSWLzOCU4VW9+tRQ4ZxawU8R&#10;i4KpVldvql1STf8Aw5888CqDk7c12ZFrq7/CDTdQ8BWMUhtLhTPot0nKqneP1yKxfCutRaxcY8W3&#10;6/Z2l5gKgFs10en6Fqtl4bvptatVleweOaxd23b4gfnWs748eNPhcvhSzn8E6aBdXMwMk6rjYB1A&#10;/GvkuMcmxmb5TSzCrONKNFJKnLdyv912vw6mtenipU1XtaK0du/mXNfn0TSpHf4dCOG5RfnhGAXX&#10;HT613OgW9v8AtC/A+D4azW1lY+LrKWX7Pqd1bFRa24Iy2R6g7cfjXz/4n+OXw1+HJ8L654htzcXu&#10;pXj2SWsbfM8jLkMR9P517Z8ELjVI9Zk8VeKDFH/aaK1pZwvkRAcEZ75/TFenwJQzfCYSWcTcZUas&#10;ZQlTu9tPuatujgnSrStXjt+p4jqvwB8Y/CjXb7XredLmWa4IlRQdsuCRuGeg4zjtWz8cvi/4ksfg&#10;JZw/ByzjtNf+0Rpq1tfEkGLcN+0dwRzkdPevqDX9A07xJBNfraW4WKI7vOk5bjoB61xs3wv8CeI9&#10;Ju3n8Po1x5HyMU+42OKyyajDKsfKvXpKrzL3G1dpJ3330+89bB5nGq0sSr8u1t/mQfAXQ/C/xZ8G&#10;21l4h14Wsd3YKLwCT+IDnH+NeP8A7XHw58CXWtT/AAl+FCC5a0RXkkkb5X56Kc8nisvxt4rv/BDj&#10;RtBmFrcqGVlRuMZxXmut+MPHeh38fih5PtErgQKEb5sZ6/T1rafHcc7wcsPVoctROXvb+728vXa5&#10;z1ngcXzSeklqtNH5HHeNvCD6H4eOm3h8u+jl2hU6AeldL8INQsLS8sHisoJ0hu41cSxgqGJxkk/W&#10;vN/2if2pPht4QtbDSXdtU8Q6rctFb6Za/NI83QqR1Aznk19I/sp/CT4peJ/gjp8Oo6BodnLeSCa8&#10;Mz/vYgTnBPrjt615+RZFmGNjCvVk6MeZuMmt7Pou3nsddWdRXdtNFdbL1Pd/2d9Jufh3401F9TjT&#10;7FMhe42/dGRnIPeuK8R/Fzxl+0d8S7zRvhj8L9Sm8LaTdqmta1ZeWrJbmXynMRlIV3BJ+X2r2Dxl&#10;ZeD/AIefCK6n8ZarC95LamC3EMg3s7LtGAK+QtTtviN+zb8M7Sy0f4hNYXt94jl1PTXjQzRyBkUt&#10;BLEOXU7ARjkZYjnFfU0p4ieaywuClZayfdeb3sutupyYbEzhWs38X36bLyPuD9nGH4a/B34e6H4E&#10;+Hvi1tS8E6xaXOnDxDdeQHbUXcu1jeQxoqpJnzChfO4K0RJ3LXgnin43fDr9lz4833hy88MQTaEJ&#10;VutKghjBeOKZSwjQY+YKcqMdAteAfDb9s7VofFOopbaElnaeLY/sXivwtpd3G07YdT/adlJgxySR&#10;n518zZI21lHzLivsr4o2fwC12LQvjBeeCNOurC9sLKw8TT6jbNJetpcodUuLdiMWzxXMkcjkYZkO&#10;QTsIPZm9CtjKtKvJ/vcPJSTtfXotdOW7V1q7bXse1hpUHGbrRTjK6S69Hc+dvir8TvH/AIo8XXOs&#10;aN4ngsfC+sZvItJgXzJbeTBCoxz3Gcj1xUHwG+Dfwv8AEXw71Tx5Z+JILbVzNO1/bXwG8nJyEHVQ&#10;f612mhfsy3vw+8Xapp93qi6jaWkrvaXITHnKeVkA6Z2kE49a5X4m6F4N8D21x4v0m0lj1Cc7LoA7&#10;UZcf3R3r6DF4TMc84ZxM82j9ltQjJq3Kr7p6669jkpXqU37WTUU9El0XcraJpnj7xfbv4d8Oa/qP&#10;9kxssbRW0rBYsng4B4zXurfA/wAR6R4AM1/dzSmO1MjNJJllAXBb8Ov4V43+x/8AGbxRd+J5vCnh&#10;vw9FI+ozxiaWbpHGrHJ/wr7q8cT6EfA84lu40ZrNkd1HOWTGR+Neb4e5fhMfkrk6klKnZOL2i99J&#10;fa0tf7jKGPn7a1Fe6fkLo/7J2jjxBeeJA0Ed1qWoiZr6K3WO4NztKtcNIo3CRxsLEdgOeBX3H+wn&#10;8KPGelfCTwxq/wASPiPPd77UxNcnZJdIBIwTzWVh5gwV+cjdjGckEn5G1O38QaP4jf4UaXqrSapN&#10;eC1hvZLjZ8p3EOzsQqDJIJPZe1dN+yF8NvjZ8JvjXdrrfie8mtJJ1eS1W9320ZDcuCjMrA7uME5C&#10;jmv2bGezeIV9dmTR9o6bb2Wh+gvxs1rRdM8GeHtS1u0F3Baaw6xO8JODsdVfnkcYOO1fNn7Uf7PN&#10;jrEsnxU0KB4zfRh5fsgIMTgZD49+OnNe5/tE62lt8DdK1G9lX91qQNwCectC5Bx9DXingn9p1fEe&#10;iwRQo19pK7gbiJM+QVJBDD8vyr5TOchyrM80q/WYKTnyWv3UUlbqduBoOphG+12fGvir9kv4ofEP&#10;U7DU5b2abw3cXYj1PzJW3Ag8kc/T9a+2vhpe6LZaZpPw1htY4NMtIEgZHA6KMVd8Rw2ln8D31zSt&#10;KEST3bMFRMHJOa+ePEHi7xxea/a6R8PreS71i9lWGxsVcF2k7sQOSB6CvlOM8E8H7KlC8ktEv8za&#10;k1KEb+iKH/BSW1t9e/aH8P8Ah7wfdpcXFhovmixdspG24fMw6c+nvXjHh34k/GOHxQ9t4sltm8PW&#10;FwJJdP8ANO05xkRqeM9R6YFfVd5+zrqvifwHN8RPEziXxNaIo1G4RMmUFgjKrdVClhwK8k1v9nfw&#10;7rNjpA13xIdNnvdWjs2vNilx5jhUG12UHnrk9AeDXJlua4lYKGHpU+bmvGFt3Lf5L9DaFavCLThb&#10;S611LPgLwn4L1vWz4r8P3BtEuJBLNESBn/69ezeAfiNp/huSO00y83wo2Nu/t0246YPQ+xNeXfFf&#10;4Aav+yt46fwxd+NYtZ0e9smk0jVobcKJXDFXjcBmB2sMbgcEEHAzXF/CXxxPb/FC0g1n95aLcDz4&#10;ncDcO+cV+VZ7LizC4x0cVVlF03zK76N+WjS6bnhYmrjfdjXerVz6o/Ze8JaHo3jr4j+HvAVlfQaL&#10;qcdrfabpa326Bbhv3hVE/gBcEYGBg1yXxf8Ah18ffib+0fpr6R4IW3isNJmnjjluEU3nlDd5cfJ3&#10;McYHrT/AvxN1n4NfHS08X6NaOfCXiC4+zXkcsO6aDMZRZA3RY1LZPuVr6A+DUS+K/iTrHwbvdAe4&#10;1Gz15LXRNXtkZZBp/lCRZDI3GP3mTt5NftWbUc5r5VgsXhKinaFp76yVmrLuz0KPJSq80m7qNt9P&#10;mfOHxN8Lah8UPAw+JmqeG4NOsZbImK3umC3LqHEW8IMkZY9T6VxH7PPw48P6L4htpbnSma8Z2+xy&#10;vk7SoJI56cV9C/Hrw8f2dvDtv4h8Xtoh0vR74w6stzehJ7homPlQKrNyo3bsDkn71ef/AAn+Nuhf&#10;GzxXqGp6D4Tis4LK3kmWaJR8mMKB+O6vz7I8yzXO+P8AB4fFq3s6kYv3N/tWb2djy8ZVpuoko6qL&#10;1Pev2eNGtr7VpJxKYmVi6HGMt9aX9s6x1fQ/gvrviHQ4gdQmRLWwGM7ZJGVAfw3E/hWx+y3aRz2s&#10;st1vLJEwLkcKc5A/WuW/4KE+OL/wZ8I7YWFuryXWtQgZ/uKkjH9VFf0fxhmksoyfE42CvKnFtJ7O&#10;XRfezPDSjTim9tz5wt/Btv8ADDwM0NvrcjahfRI2p3AbBZguACPRQcD8aW78dtp3g+zbUnlkgUY3&#10;EEAep+lZvgb4leGvHE8MWuuUlZvnRzgEjtXUfG6Hw5qngqO2ikSJLcBpDH0Vc9Pqa/kaHEXFOdUK&#10;88ak46prZpNbx0d/mfR4PMJVqDq1pJRWkV1uVvAWial8bLW+0zT7hVt4ArCNlBDMc9fyrzX9oXxt&#10;8Qf2WvjB4L8YeGbXyLgySWtxcxjA8qTghsepUfQj3r3b9mvUvBfhGO5SxVIHvIEeLz2+ZsDmtzxH&#10;+yjoP7dGmXOmy+JhDZWF+VuLqDBbsWRT2zxmvueEP7Iy7Deww8lzqKemstep2YnET9kpc+nY+cp9&#10;T8P/ABA8MX3jPStTS5uLi6c3BB+9IWJbH41037FXwr8Kf8L/ANG+JfxBkgt7Tw+rzWz3KgCWU8KB&#10;n05P41k/F39nqx/Zn1K5+HOnT/Z9OtEzZzF8tKzc/N6nPernw18Ua62u+Gfhj480iG6guZ4pI3gC&#10;7ynQMxHOPrXzkMPl1POIzw83Ftu6f6/8E5K1bD4q/s3Z9ex9bftefE7WPiRpFpafDyG2uLRZ9l5M&#10;OQFP8I9680/ae8MWd/8ABnQ9O0/SIHvmVYUl2gtCxGCea9r8aeB/DenfD9dF8GWkUMiTefsjIyRj&#10;GDXkHxvvdS8N/A7WvHsNtFNJoahzbvyR0+b2+tfSVsXmmHwVbL4Je0mufmXRq35JfceRHGV6ElUo&#10;rVHnnwy/ZR1T4feF2+LmmStHrsLBjPGuPMTjPSui/aC8T+H/AB1+yh4ibxJcyxXFtYst15UxRgwH&#10;qOlcv+xP+11rvxNm1bwn8U71FtbqEjSCECqp54yfvfWuc8Uan4RX4t6v4S+K+rzf8I+xhePRYkj2&#10;a3OHz9kaRmURBkHLc18LleWYzFZgliZOb+/3k+Z+it+Rqq6zKS55Wm3e7/G588/sNfATxF4l8B/8&#10;J7qZuksnu2igNwzbAecElu5616v+01+zcLfwjZeLPA2vxT3SODND5vCfT3Ar7O0bxd+zZ8XP2dNU&#10;8A/Cb4Wx6Y9xpEU1jpdjCAtrqDfuY2VgcMRuHsTzXz38Ffgz4Pl/aNm8N/tETTNoekw7I9IvXngS&#10;6u3BKElSN2xQz7D947RXk59mbwPE9WtWxC9333GKb5Yp2asvi7HVUwca2Ii4K6k9+mh522p+I/Cv&#10;gaysLvSnW1Nuixn3yAxOewFdXa6FrPhDw/Z+MtF0w7No+0S4zkHr/u9elep+Hv2LNN1vSdb+H/xw&#10;8dvJrVzYXM3hCDw7qQc2UaxO8XnKygNLwvy7sY69a4P4E+Df2hvg18BRrX7QEOlx6HqGqwWNjDca&#10;grXsplJAaOEKd0fB+YkdCe1e3mCwmaSeJsry92T1T5mtLei3R62LeG9p9Zj79muZeW2hm658WbrV&#10;tBlj1eCJYyoUY6kE/wCGa7n4Ef8ABOjw14y1mX4+6tqcd5HqlgkNjYkh1jjGGIJ9z6V88/HbRPGe&#10;iQeJJ1sXt7N5Y7fRUI/eSvIcJgD25r7T/ZKu7j4Dfs76L4OvL64u7qxtBJK0zlnaQ5Yrz0+909q9&#10;3gzKHl9WpWx0uS6sujff1Pls+xNOFe+DVovSx4t+01+yP8ZdH13TbXRrlrbwRbSLc6jDaMRI7oQV&#10;U4/h5P5VnS+EvD+h2za/Bocc145H7wRDfJjgL9BX1d8RP2nNEX4NXHxF0mzj1OG2Bj1CywN2c7cD&#10;PGc+teRaJp9n4sgh8fCzjtYblhJaWu4cE9QQfr9K+zxGMxmHzGNehVUqUIO8La3eqlfr+Z28O4yX&#10;vzqQ+FbI+YvjFpXiO60ptOt9PMBmG5IGBD9Oc9hWz+zF8eNY+BttYeDn0h57u+uEeUMDypJGcevv&#10;XsvxE8A22u6hcahczRouADx1wOme1c14K+G3/FUP4g0/wdc6rdwwbYpAgIGD91T7D+dcWWY/JeIq&#10;9WeY03HlWreq9FY9OpmdfGR9ktIroeX/ALe/xC+LniTx7cSaDoiWWnackD3l3CPlUyE4VvQkAe3I&#10;rmfA8Q1ayl03xffyTeXGhtLYycksM7jX0B8UPAfj3xv8KfGF9f8AhI2E97Ay3VndwYZAgyp3ewCk&#10;V82/szeE7+f4r2tr44uVs7eOFZ2vbrO2S2VeZMD+EYOfYV71fg7CPCUpYOtKNNpvZ2a81poevhc1&#10;jUUZVIXVNJWv2Vrn3x4O+Gvwj8SfsreD/h9bWoa0mvYBrEcVx5Uj7nYcuOUy5UbvevnLxV+wV8SA&#10;mhnw/brqV7qVhNcXemxna9m8eJDExPDny3VuO4YY4ruvjb+1P8KPhXo+lxfDm30mWWazksPFem2e&#10;oiVIFfHk3lq3Intndg6SKxMZIV9rIa9V/Z0/a08IfEG4j8XeI7BZZbp7P+x2eQRvJO9q8dw2wfxB&#10;g6sMnB4wcV+bZ9nuKzDiLB4aNGMaNNpc/RpR5rpdG9E4tXumcUMxp4Z1FTk/eu7Hyk/we+O3wk8d&#10;WXgzWvh5JaK0zpf215bAmNG4BHGCDjPBINdG3w3Hh7w1/wAIxqMqpCGLwCPI8oclR+AOPpX2N8Yf&#10;iv8AD/VviZaW1xYtf3ptIrXTdOmAUXdyXbYrMeiAEAk46N6VwH7QvwovNLRvFmk2NosVym54448R&#10;xn0Qf3euPbrW3EeZS4gr1aFCT5KbSk47O+qTfddexVJU6OHhyys3c+bdH17ztGnsIoLnFpmOKW4d&#10;uTkDAzXkHxr+H923xD8HvcvG8F3qO6dGOFUKOufb1r688H+FvBHjiyt9Ps545WhjLXCxjGxyMjP4&#10;14z8TP2UbjVPjtpHiLWfF9zNoGlyGaTTIScsdwIAPb2A4PWvJyPh6phMzqV8T7nMnaz1Xu2+86Vm&#10;eBw16E53krM4D9or/gpP+1T8A9U8F/D/AOG2sardw6ReXIsorG68sa2WQeXBJIOcxt8wU8HGOK6r&#10;4S/FLV/jLDb/ABS+N3hXU7XxPqc0a+INL12Lyp5GRAGl25zsONwY8nGT0qH/AIKAfBPwdq37O5+I&#10;ui+G7qBfC+s2d8LmxXEtrbrJtklC9+oJ9Bk9q6j4f/GDQdS8V+D/AIu6Xoljq0+qeBhbypc9FkkR&#10;0diP7ynPHt1NfvfA1KjHKoSiudwTXM/iutvvv/Ssl4tbH+3ozpRdk2ulut2fTvge10jU/hxdHwMy&#10;2KWdhPcQR3K7Q6KN5jV+AzYJOOOleQ+EvFr+M9Ygvb7ToLeSFpQYIFby2A5JPzHBO7JIxXVeMPHV&#10;74e+Cv8AYp1qO3tbO0nuoltrcMHuGj2qrYP3ScL179686+Dmg3cmk2us2FnPJIr7zZRnqShBXd6H&#10;djpgdT0r26+KU6Mp99GZxprnUPmdF8X9C8G/BvwhB8T/ABZ8SNJ0ue7s520hru5EZknIbYpx7k8c&#10;9DmvkbQv2YPEngbxwvjUa/E/h/xCzarZtDdNLNcrO5kcA4URoWPI6/IpIJwR7j49+C3xE+L3xT8G&#10;/EvxDa6RHpngrWXubLSjpKzJexOhRllExG8uN6jjC43jkAV9T/tFfDz4f+Ifg9H4p8EeFra3tZLU&#10;3CyxEbrcAYMZz12ngD0FfnvGklLBKjh5qFWcXa780rLzd0tNm1pc74UKPtYynHmSev8Awx8W/tGy&#10;3mpeCtFg0YOjJqcUwghuDEXEEbuq59N2zI9Aa83+K37flj+wL4a8NeOfD2iPqfivxnqqSara3Dh4&#10;JYI5F8+IjruYs20/wjnnpW349+PHw3+G/wAL9W+J/j+5OoSaSJrXw9odttWW/uX3L99vlVWUMOmQ&#10;FJr5p+GGv/BWLxpB8Q/jTc2vijxl4l1D/iT+G9NcXcXh4MuQrk57BASo45APBJ8rhvhKph+D6OFz&#10;Ok6kHzuVK9ubnba5r6JJWfftrY6q2NlWrXovXbXpY+9fgR8SPFn7Sus2f7Snj691iz8KTSiz8PeE&#10;7Mm0tpZAw86eaSTlwpO1TgZLZ6V9ZeHtW8Iab8ME8OfDu9uBfTrM+tvDult0eTdiNMcvLtbaWHQc&#10;kivl39kD4z+IdR8NJHrfhTSPEHh6eG5i1Pw/BfWvnq/ltGjxREk43rkwsI3GdwLAYr6R8GfDi8n8&#10;HS+LvCviaGXR7aGOOfS4rNo5La4UeVPG5U7cIyggAEfP6bSfyzinhh5bPnyKmrQg4OF/eta7aa5d&#10;ZK6fVq+9z1sTgq0KUaqlfSzfr5G58NvDN3aavB4F8O69BIsrPPHbxWr/AL+QKqnJds7VIPA4PGOa&#10;88+N/wAKZvF2h6tPrWpXcMy3u6eCOFES6l5/usSOFHBPAFXfF3jz4v8Aw3+Onh2XVfBdzYeENWtp&#10;pYfETSReW211CW8bKTtkO/Ow4b5OBnNVPiNq2iadY2dz4c8Sm7sdT8ySJ7pj5wlUty+BgnHHHPHP&#10;Oa+ChmmN4I5qVGmo1sRFqp1vCzcFd3cbNuW6bsr3VmcVNwxFR+0non+J6Z/wTp8NW2m6XcaB4j01&#10;hp+rvPpzW5UeSwaMK6n1ZgxJHofeuM8bWGkfBv4fav4an8MW2o+F9N1CdE0q5JQB4zt3xOOYWJRR&#10;nkHaMg4rm/2PfibrQ8c21jN4ghkFh4q3SQJyUQopJ44A+Rj/ADq9/wAFDdWufCba58M9S1aSKO+8&#10;TXMkItIQ0iQyKZ4sqzLuB8xQT6etf1f4dyrUuHMJQlGzhu1ruudq/ZtP5nnZjQ5arSfxW/O35M8Z&#10;s9F8HX/iHVPFfw2ur1dLv40ubWO/KtPbMyjfDMyja7o2QWXgjBxW98F9TNp8W9I+GOmWsDSQ2K3N&#10;+ZzmNC54Bz1+Tkn3p3wc8PQjwppumJKgfU5kVZ5oSihCBlnweAAC5c4BUE11nwp1D4AfFm5ufEPw&#10;28Z2F+qzywx6rZStsljRjGNrMq5GF4IypGMGujOZV3KVWltzq/mlrb5uxxZviKmAowjGLfcseJfB&#10;fwt+Ieuz+G7vwpZpcrO8lxc26Y7nPT2JOaxjrmizeIk8D/CONo10+5U3hnGUKgj5d38XQdaz/Efi&#10;XT/A+rak3hDW47+9bMSxRENyeOcfWs3wd8O/FLaRJcySvG985Nw5+ViM9jXwOacX4f3FiLqSvenF&#10;q7v1t2sc1Gvi6s4Su4x6p/oXta+Pmh+LfGTeFtKiae+i2rJBbRkq5HBz6c5rzT43+MviI2sNojZs&#10;4APlhERViD6nHA+le1/DDw14W+EfjOHXtP8ADsblwFuZHG5jz1zXT/tQ6N4Y8cWVhqdjpkccsko+&#10;fbjBPvXiuhlkMvxEslpclWbXO38T8l2TNs6zxYXDqnTjv9p6v8djwn4JT6NYxwadrd8vnztkws33&#10;z6n1r0DxVrWleENHu7+JIkyuI4YwF3/h3rlvBn7OWieIvi7ZSx+M0a4gTK2MEvJJz6HNea/tJXvi&#10;3RPjJYWuqakg0eGXyzAXwdwOfmPfjPFfn9LwyzbM84oTrvlp1G+byas7fPTU6smzOtXwKjJ3lsjr&#10;PGXxV0/w/wCEV02fSIRa3WS8bLghvQVifs8/B3xh4nn1nVfDPi+XS9GhsJry4hSYqm4DjgcHOa5S&#10;48TeAvinrEmm3WtjYl0AhBwpAHr2+leweCdZ8MeFNMPh/TLyOSG6tzHKLebOU9GHevscfhqGCzaG&#10;t4U7Kfna9tf60OPGZh7CLw802t/n1Ok/ZR8DX3xV+DaeJPiXcIdN0G9l/szTo2JFx5bbVlb+8SVJ&#10;/GqXxL+LVt4fvLPWNT82Swjn2CzRshR0Bx6DNX/AGq32k2Mug+EJPLshGQtqowqg88DtmuH+JTHR&#10;7mGXUNL8+NrgNI8xwE57dvzqMvzjJeJOM6FSlCUFFS5Y7qcumu1lq9TfLsfh605K9lbbfXtp0Pa/&#10;E3w18P8AiD4YQeOfCFuYbi8RZn2ccH6V5L8Zvg9pPiHQ9F17XtVeSDR76KeWIOVyqklv1xX1R8Jt&#10;S8J6j8HrWSO8tWQ2uQoYYHHTjivHfF1lo13dXekXu029yHT5sYGeP8K8bOMRDhHienisLC86smpR&#10;Td46q7surv6E0ZONZy2aZS02HUviPd23if4Z3ZstJgt4w+3/AJa4ADD3/GuB+J/wTj8XeK/7f8Rx&#10;tHaxNh22HDDPy5Peu/8Ahbq/hz4e+EZPD2ja7DIlrJloQ6nbnnFX/iL4t0rxf4NOj6WrC4l6CPtX&#10;e8+y+pnE8PiqaUVK+1pNdW+r9DfGV6daok9kcN+z/wDEHwr8I/jHbaToGhXEsOpBIml8o4jCHkkj&#10;jFdx+2Z8R7C/0prXQHVpZsm4ijAYMD0XHb1+lR+B00jwToKvqNlD54U/vJRz81YuhS+CrzXdQ1HV&#10;WS4uLnc4EnIGBjivpcB4p5Xm1GWXYag4JSSi5Ws7dV69jowOKjSxkMRKDmo9PyOE/ZL+MOl6XdyN&#10;eusF+ZfLhTON/XkZ5xXc+PPix4hvfFsS39jNGImAEkq4O3ufxr5O+KnxO0L4VfG3TPER06VrW21d&#10;S8VrEWxGTycD0r7oMnwt+LvhjT/G1n4htII1tFa4E0q8DaOT716+aSxWIy+VdJ2aS5erPqpV6MH9&#10;ZqU3Jdu1zGvPjFrV7bLpOk6I88Ui4Y7cllxVH43fF7xM3w3tJPCfhcyT20iRmKNcnOMe/QVF440n&#10;ZfW8vwvla5itsfbJbYBlA9iO/wDSvY/gR4Z8NQ/Ce583RJL28klZzK6buc5GD6Zr0ODMbzUZZfi4&#10;QhBK8V9p23v/AMA+YrQwcGqlNfLtr1PHvEh1+y+EX/CYXohOpWMBuYreVNhJHRM9ya7f9jT426d+&#10;1f8ABsPqViyXFg7w3IuBlkcMd3X8q4f9o208TXGgTQ+JLaHQ7F2IbUGcpGAP7y/h0715B+x98cn/&#10;AGfNW1fRNMjk1TSL6RhHdxjhXYc5HbmvpM1xntMkq08I1p91uv4G88ualzxd77W2v6n1p8Rvhv4O&#10;bwjqGqWF/E99abmwMdV7V8DftJanL8QJTfabGZUtWAZI+AWz0GPoa9M+J/7S+pQ6/c+BdNnf+0dZ&#10;dt0UT58tCDwD6479hmtb4efDf4d6RpVlfajA13cLma5X5cEkHg+oHGPTn1r89y7MsLgqEJONp1Fd&#10;Luv5n5HRDDSweMfLO8l+B5l+ylonjDxS0h1bRfs9g0RQAk5Vh/KvcP2dfg5L4f8AHmrax4hIWGBG&#10;a2eU8ZOa53QvGWi+Gr7UU0K18kS3HyQqwI7+nSs27+Kvi23ur24k1F4bZIsFU7c9T6Z6V4eC4yg+&#10;LKkY0OeElyXvv5pddTyquOp1Mfydb7o88+MeqWtv+27pllOCsN5Cyo0bYDgYXr35r7F+AfxY0Lw+&#10;Lrw3ZSBERc4DAlj3Nfm38Tfic13+054W1rWJWmihmZfkj6EsOM+mMfjX3B+xx4bsfiN8XCJLKVLe&#10;UfMsnOB/+qv0FxxdTDRw+Htz1Evlqd+PcaeGq06qu297H0XfeLRYeHJvEUV0zOsZZEJ6/nXzZe/t&#10;Ya/p3i64gh0ma3SUtnyx97nBY+hr6O/a0tPDPw80CLSNJAUvEcgDgAcV83aR4CudT0e51WGyV4tz&#10;gSydGOM5rxIYbO8jzyng3GLhb3pdfkfOYPG1KFRUlG6fl0Pnj4hfEW2T9p621LTg7XN/EWdpU4Jw&#10;Oc16z8KtX1nQtdm1nXZS1rdp8kXTjvn1rz7xB8KdP1T4uWXjW9vYo/si4ESvxurvddu7gWN3bwKo&#10;CWbNEwUkjjjGOp9q87POJcnhnSw+Gjz1dE2ldJp9/LyNKqxWIbjRjp5dD0xviL4KGrWup6pNBbWm&#10;mQMkbdMsfm247muRvvEw+NOuyahqV4IvD+ny7oYMZM3f6Ekjr2rg/wBiHwZo3x40HxO/xXu7ubVN&#10;DupY9O0dbgR/IoJB9SWPDMeg4rl/HnxPufCmpXMFxGNOWzmeH7NG+FBViuM9xxX1PEWIeSUqdLEe&#10;9Oomnyra6/4J7VHMVGkqVTotz234meItCg8C3qTmGGCPTmEEatgLkYVR6ckCu0/Y88J2ng/4Cab4&#10;eh0+EXdxMz5AwxJPcj+dfKXib4i6Z4z8A23hyVwLrUbpVSXJCgBgwz68gV9Y+AZtS8K+E9LWw3sI&#10;rZCGcYOcda/K8gfDnh9hfrePxDn7STtCK109euvkjndGrUg3GR2vxZ8Laz4Y8I3Dahdo8hiJix04&#10;rzH4d/Bv4m/EGWPWrPVXtYIP3sjRsQCRzitj4pfEXVdV8PTQa3eu5K4Tsc4rS+H3x6t7Pwknwg8K&#10;wtda3fR77ydVysGRhVz64+Y11cB8N5RxZxBis65Jqg6jlFS32XXyd9EavCydGLk/eX3HFaR4w8T/&#10;ABI8dr4TbTXOi+H52iursoT5sq5DNvPfr0r0vwTqWl+KPFn9hWhCpbxeXCqH+EDp/wDWrqPh54B0&#10;XwT4YbwfKkcl1dxmW7uCuPMkY5OPxrnfhn8J/EeifGB7nTbUfYJSSsobJ3dwR2r+gsBQq/W7fZta&#10;xniMR7vNfVGxqXw41s3NzJpkEkqw/MxB4I9BXj/xc8XaxpFuyW2QIxtkj7jnGfpX3dp3hGz8NeD7&#10;m/1RYw8sBLF+Aor4N/aClt7jWdThhIVZJGZHXoo9P1r4vPfDzLsu40p8QUUuacXzLpzWSUl2dtPx&#10;3ucWArzrzbbueJeO/EaeJdY0+CyUrL9vh3Ltxn5gP8TX3N+05f8Akfs8aZEB83n24BHUYWvz78Ka&#10;1Z3XxR0/R71s7LxGU4+9hxgV+k/xg8J2+vfBWyScK2xEkH+z8tfS4TE4uGV4uFXW2phUlzTvJ9Tw&#10;TSNXg17QxaaocCIhVRm6tjrj9asajoHh+18OCzcR/vSyu2wEkdc/SuZjvdIsA9tczbfJJIY98U9f&#10;Ed3rjQy6NbvcIqbEKelfMwxVKpazu30PqMpo/W4xp8yTfVux5D8T/hK8WoNe215ttXbABQAgfUVw&#10;uhLZ+HdcktobozqkoWJCfw7emK9h+IGh/EHxBr8Wh2zRpabiXR1wwbPY+ldJpP7FaaZcRanqd95t&#10;zNCJI0iO1dw6k+3r65qq9GaptxTd9/Q7cXlEMNCSpS55+Wqsc74TuL/V7f8As6Au7OMO/ZeOg/z6&#10;11nhTRp9L12MXFwyrHGSWIwB9aqw20HgvWRoTYgkB5BBOTn26dOldzqXws1/xJpEV1ZTpCJY8sy5&#10;DHP/ANat8NmuW5dS5sRNQS0VylKLw6g9xf7f0z/oKR/mKK57/hm/Vf8AoMzf9/KKf+t+T/8AQQjl&#10;9lLt+J96fFLwt4eSd7q3VBJOSsgA5PNcd428c6b8PvBbxzKqRopCMR19qdqvjZvEXiO3tLcM6zXA&#10;Q/N/D615/wDtUeDtfk8MzxafqDpBJIMh49wI9Mdq/oL2jdXnPzNUk6Xs1uj5y+OvxC0vxX45tNTt&#10;IUdBcLkKPuD1r6Y/Zk1zQ7RlhtJgRPGCIycfKetfGngnwNrviD4jvoOozLHFbj948QAG05A259TX&#10;2H4Z+H+keCfCUL6beSzXHkqVYnBQfX3H8qijOdTEOoloViKcIQVNu7OZ8VXK+IPjNf65CDIsM7qu&#10;ecDp/SnePVjbSZpLMj7SYH8gk9GKkD+dP+HkIuLm+vpoQWcsG3H36iqXxTu4vD+mfb5EG5J4wozy&#10;Qc/nXynFuO+pYOtibpckW9e9tPxO7K6SnKMX3KnwkuPFd74DXSdViCvbodpPRsd6+ePj3Jf/ABC+&#10;Ki+HXHmQ2MWxEPQv3PFfQ/iT4n+FF+GFxqWj6pFBeRQFERiFJkbGM/lXzj4K0fUrfXZPFWsXfmTy&#10;nK5fO4k5yPbPFfzLmnEmHy7J/rvIlOd1p9qX/APrcHT/ALOx0sRZOL2TPPNK8B/FvUPicvw0iVLf&#10;R70vvnlcguvACA+vpXsn7KXwCl+D+qapIRb3Zjmcs8q/MsbnoQejDB5r374dfBvT/EVsuoeP2i08&#10;2ckEwhIHm3Ee3cHUjkEHrXVXXgr4R6rer4U8H6jIy3DI17eeb890nJ8sn9M9q9zhfjbh/DUMP/ab&#10;9lGd04tb3TaffddjysZDE18VOVGKSlv/AMA8Ph+Ofh74dfEGbVtHuEkllIRokcZ5IHOPetK5+K2s&#10;fEDx/am7naAXHBRZSq56c/pXlk37D2tj9pjWb6e4vX0Xz/N0+zkkcD5ug3ZOcEY/GrPhb4f+MvDP&#10;jR9A+JMtxprabebbaSZ8gxbt0ZZu/cZr9aksI+HIxympH2dROS1Wqe/5hQ5IyqRlG8rHufxS+Gmn&#10;eBvCx8TWkxYsm9238scVw3w8a78bRpq0NzJm1yY51GAQTn9M4/Crn7VPjy6PwrtbDQZzc3E0KoI4&#10;2+ZnyFAUe5P61l/AfRPiD4O+Gkdh4z0iezmnjaS3Z4yuG7Ak+o4xX5XiMg5uHsRHDSfPN2dn06v5&#10;GMsROOGs1qztfBfh+0uviFaXWouZjEWOQepHNcH+1X/wUDt/APjW5+Gvh2xlOlT6I4klVGMsdyG7&#10;Ac9q3P2cPEesa54qlt9XjaGeO7lUrKPmi5xtPrgV6/D8HvCSastp4s8EaTd6sP3z3r2qkyxFjiTk&#10;cE+lfoddZ7knBWWwwbUuWKU27u6s+uu589R5fbTUlrc+Tvh94/8AFXxC+BnjKXxtYxfYtH0F7h7S&#10;c4nkV4SSuO+Og/Kvmz9iS0vLHTIbXUNPj1SzstXtbIiZd8kgll3A4/iUKSrD3FfQX/BRLw98RPhR&#10;aeIvGnw3tNmixxr/AGhZBlMbo/DqB1OOteMfD34j/DfXP2XtLX9nnxDp9r4mn1Swm1FI73yrpZIy&#10;EkCsc4c5AC4xya/L8lp08t4phiFTuq9SPM4+9GEuWWsv5bpu3d+Z9NTpxqRgr/Zv/Xz3PqXUv2b/&#10;AAt8LPj7H8SPg/pttp8dvEWbR4odqMTIJCdvYEjbx6V7lafFDw5YeIR4qi0wW994gmih1CCRAREy&#10;/KAvtzgVxWj+OLq70zV/iP49he3u4rW0k1D924EIMYUgZH98HJ79an1/TYY1XxjZyJstI1u1imBz&#10;HgZMgz3A7e9fC8RZ/wAS1fFCrlNHmjh68oRjp7rajGV187vvvc76mEkqXOvisfQPxA0Twj4j0OPw&#10;sBFbanFGskXkkfKQK8L8ReFfFU2oz3WhWpa4t5BHKx6qPUD3qXwT4on13xFpfi7w3bSXOn6vGoF5&#10;ITuQD+9k5Az0r6j8A+F/Cmnxg6kLdb69jLAyY3OAMnAPX61/X2TUpZrCcKqipRaXNHqktL+e6PlM&#10;VD+z5Ru+ZPW35mB8Ivhdd6n4Xs7zVkYO0YWbj71UfH3wufwvq/2u2j+8CY3A5I9K9n8E3+jyWMgs&#10;5Y2ijkwTGRgfSvKv2gP2kfg9oNzeeDr/AMT2o1S0g85Lbeu8segxnOfavramFw8MNyz6dTyaMak6&#10;zVNfLsfDvxv0jxPrf7Xug+BZdXmg0fUAZbu0TO2R1IIB+oz+dd14Q/ZRm0H43xa3o+v+RZRSec9s&#10;6hgwHBGD6g/pVH476NqGl/G3wP8AEiS3KW91KQZweIzwCufxyK9J8Y+J7W01db+y1ASFUBZFbBPH&#10;YjpX5vnVLKo4uE8W0pRkmruzt8z6Sjj8bhKDVC7TTXc9R+JdroXiXwNJo2mwxxkgLKFHy9uMDivM&#10;vjT8EvA+nfDTT/semGK4YjbNaoFfIwc/5965az+Kutar4ii8MW0s4+0XCrk8gDPc1237VXxm0D4U&#10;6JpUGtWySMkI2xPyCcAZr0czx+DxOW1a9tko/wDDHmZVh8RVxapJ8rZ5j8JPjj4f+Bs134N8Z3MU&#10;Kvcl7aTaAZgxyOOzZyCK9M8b2/hnxZ4UPjHUphCZICbUPwWz0NfJ/wARvhpP8W9XbxhLqCr5bi5t&#10;Iy3KY52DHTJGefWvXfg5r3hf9q/wXb+HNS8RSWT6RcvaX8EDbBmNj0PYMuDXwGFzjOM4ws8NQiuV&#10;NRjfS/8Awx9O6GS4av7Su27btanLfCj4Xn9pzRNR+D/i/wAE2t34Z1LxP9ln1SKT963luAwz/e4x&#10;+NfWX7SfhTT9G+HI0rSIRDDZ2qxW8Mf3UjVQqqB6AAAe1fHvwA8d3/7On7ZPjv8AZjuomfTdF8Uj&#10;WdDkuIlP2u1uI4p43hdTnGH2kvnlTzxX1N+1F8evDa6DNZ2SeZPOmETbnGeOcdcYr7jC4unlmTYl&#10;Y1pSWmnayseJn9anOvQnh78ltPv/AMj5WsdevbXUjbGVgVO1h2Iqj8fvBvi3w54c0T4x61oT/wBm&#10;aLq8TXMEzFBJHMhw4HfaASO2SK9T/Zn8c+DfCcPiTxN4n0qG+dreOJbeaINlCx6DqOR19Kwvgn+1&#10;l8N/ir8RLf4S/H+xt57KHBm06Vi0EoDnYhXoRtPA9s9q/G6HEVDJ8+wtaV+Ru8n0jHZt/JmfsoVY&#10;t316Hpf7Guu+Etd8H6lrngy4mh0m41K7+zWrsCsSs7EADtwwGB3zXVWVpdx/Fe48XjR2EDafbRyC&#10;MZCOmFyMfTNYX7NHwd0j4FeCLXwRCkQmu7y9u44IL7zkFo9y4tz6pmLZx6jPetPxnqHjLwz4wgvP&#10;CBV7E23723lj3ZAcjGfxr9TzzM8BhclpZlrOEJxmuT3m73S9V7w6VOdacoNpOSs+x9ReG/iHoZ0q&#10;NZrhE/c5GWx2ryv9oLW7L4m+Hb7Q9IvY/NhyqsrDIOK8o+KPxes7TR476/E+nXXlfKgbILfQV4l4&#10;S/aUuoPibb6Zql8UsdQkEMrO21Q5PyMc++M+xNejW4zwGZYP2HK4qatqrPXy3POpYJ0q1pSWhHrO&#10;t/8ACMeLNL0XU5hElnHdXWomeQKsaqu1c56ZfBB9vSuu+C+nR2HhS3+IFppklq17Zi5a3LbnO8ZG&#10;fXO7P415f8edQ0fxv8YdT8A2OmPc/wBva1pmgSSRzkFFIMtyVPqu4Nn/AGCD1r6+0LwTpul2cFvP&#10;tjg+zLHEjqCBgAAY9BitMpwccJgo0ovSC3f3nqQth6KT63Pnf4k/FDxX4+srXTtCga1uCn2eUyja&#10;V5689sDH41m+DvgX8OfHZ1LxE0yXmvWEI895hllHXA9Mmuf/AGptP8SfC3xkZ9T1kJbarO5imj+V&#10;VGQQMducflWf+zh8PfHnhTxjffETS/Hr3Vpf2zQywPJgSKTkMR0JGD9civiHnls8qvG0nCmny8z9&#10;NGfS4bKqksEp4aV1LXT8mdV+y/8As6XHxM1TW7lb2KDT475oQrJ84K8EJ6c9/erfxO/Zuk+F3ilJ&#10;o72d7ExOhWc8qzdOfSn/AA0+Imr/AAS8bXPiPVb8x6XcyOZYFjCqSXzuHv8A4V6z478V+F/2h/DF&#10;xe6LqO2SK2LRrjJJ7H610YfEcKKnKpR5Z4lXt/Nr/mjgq5XjqGarEOD5H1Pij4nQvpXiKy1+2jz9&#10;hm2uEbpyP5168l3o+peE49XtpVid4R85blQe1eZeOdN1LT7W/i1mIM0cpYlhjocd/aur0vw1aav8&#10;KLfxRpl+xSODawVjyuP51+d1s2x1bEzdr3bVn09DxsXiqE6rgt77nnnxd+JeseB/hV40i0nVo2t9&#10;U8O3dpqEUoDAxyJhhj1HGDWx+w54C8Oah4Z0PVrrTIPMlgjMRSIKwV9oJ9+Rz7968J/aY1q3sfBO&#10;uaZo95I2dOl8+POS27AAP5ivff2SdY1D4b/sxaN431JY01G2tnTUbG5G6eeEzQmBosY2EbJNy/Ng&#10;dMZ5+hy/LKeU5G4Rbd3Keve1/wAzuwPPDCzs9kzvv2o/CGj/AAx+INn4rsrU7blVRivPJGOa9w/Y&#10;h12LxboNz4cN00bxllgjm4Kow6V4rc+NtM/aE0+O41nTJ4o1jxDer1jPYHPA/Gs/wX4x8efC++uZ&#10;/BgY3cKtHaBwQk7r90Z/CvuMtxEXhadSXY5KcpQS5ux2f7QLXXwl+LEkN9HI5ux/osoTIGBXFfB8&#10;z6z8ZbrxDmTa9980uOBu7H8af8cdP/bA+K17oepeIPDltFHLGJNQltpMLG/GFXjPPXNO/Zq1C4f4&#10;jNaNcnZPcA3tmoHDIcZ56njNc/CVLEwxOOUm3B25bq2jd7GMYckl7rScn+R9TeMtQng8J3CKRFIs&#10;Z8x2bAVcHr6V8S3H7QPhD42fGax+E/mJct4fuy0v2ds7m/D3NfSn7Z+ua/Z/BXUdI8EWs8mqaxHJ&#10;Z27Qqd0AKkmTPso/OvkP9g39mXwN8OfGFj4n0a4mutdluSuqy3Lbmkkyd24k+vpXNxpiVg4wUE5V&#10;Kloxtsratv5bHYlWw+EnXgz2f4/eFDq2uxS6w0ohtLPdCeQu4A8AHp2r0fwdpTah8ObG4mXBQIDu&#10;HUEYwa6j4wQeGW0X+zvFmkbFnQRRz7MA5X1+lM8J22mah8MRpuhN5kttCQqxN0K/d5715OVfXquL&#10;nUrNWS03X33DK8VVxavVjbzOg+FWpP4N1M3mnopSddrex6V9KeA9bkvdPifdguOhr4+8HePNK0WP&#10;ytfu0tpvN2BZm6kV9IfBLxbDrCQyxzKYgBtwa/RuFs2pTrfV46X1t+Z52bUYwm3FfM7nx/4hk0jx&#10;Lo07yLEsrlDIzdOM0eLfDd18SvCl9oc7oTKnmWdyp5jkU5VgexBwR6YNJ8YPh5F8Q/CDQrdSQyR/&#10;vIpI3wQw75rivCniT4neALnSNGbRrjU7Ga6EN3dQkb41x9456r619ziMR7KrFSi+V9Vr5HlJL2bk&#10;nscx4u8eeM/EvhUaNqOoCPVtBl8u8s1xi4kTBx9WGCD6Vm/tJ+CviD4/+CMfxE0bw3jWNJgF1p1s&#10;zYkTC5ZPxGRXWftinwt8IG0f48X4EFm1/BZeIYUwEeFz8k5/2kfj3De1d/P4x8Mav8OX1Wx1S3ms&#10;bnTmkgmSQYZSp9K8+plrqTr89R+/FK19F2a7P+tzSlVeHqRr00fnV4N8daB8bdGuIPiFqC2Wo6RI&#10;kOp6dKmybTolZsswP3h6fUVW8c/t4/C/w/4Et/CXwm+IepXUEV+1nNawMTKCDjPA4Hp9a8/8XfBD&#10;XPhj4q8VftCeLfFcNwtxMRppuCQLm3ViPJlwQDuVtufUCtPwT44/ZH8f+ENOHwF8GWVjdXviGKXV&#10;Ld4VDwzlQrL3Jyc/lnvX5Vk8sLmVZ1KCUZtuM5XfO3FtJX7aa/I+hoVa0cY8VGmk2tU9bLyR9B2/&#10;gzwzrn7P8WteINPN4moTIWmnBEhBA+8ev/6q+ff2uPgN4lsPhPdXXgDULqXQoIoobm6Z33WrSHbk&#10;MOcDPPbivrf4wa34e8DfAvS/Dlzarkx75I4V5zgf15r588aftleDfF/w8uf2fT4YmiW+1K0tnuwp&#10;/eI0nzcdzxX22IjgoY/kqSSkoq3m0jTCUMZisK6tGN0m3J9k30PtmXwV4D8BfsT6T4A8Hx2otrHw&#10;1aRWjIAQzCNG8z6sRuz6mtm+m8M/Hn4ZR+HtZaeAokcsNzESkkEichwR6EZx35Hevhe3+MviLwXq&#10;V14Mg1y6GgLaqILW5nJ8vHG0DsMg8V9K/Ar4wx3/AMOItX1ERInlrHbW8D7p5eMA49CMH8a6ch4m&#10;wWc15NxdOok04uzvyvSSa3Wuj/A8PE5XjMLS9pKPXfyPnPxfa3fx68Wajd+NWN3q2m6tPYWgcbfM&#10;hWRhGyr2JXFfYf7I3x+8N6N8NbT4aeOtXjs9Y0NTaSw3J2mRE+7Jz1yOtfKXw5Kav8cb7Wbmzkt/&#10;sWpu32edSpBB7jvXr3jv4TeH/ijeyeJ9N8TPa3TR4fynxt47Y69K/DOHuN8+o53iKlPllL28oyhJ&#10;25qd91Lo4vZWs1o7HRLH0cVhIYao1GKfNe33n0BfWeh/EnW4vHeomKeyhkMOjbjkEtwZMfyqT4p/&#10;DvxRqXhloPBusmxnVMpuXIOO3tmvjzw/+1V47+C/ii38JeN4JbmxtrlI7byEJHlq2Onr3r6e8U/t&#10;e/DBvh+2t3niu3sZTblhG7gyA7cj5c1+/wCCzzLOJcrqOEnFWaf2WraOz/JnMsFi0oV6cW4t+67b&#10;2Z5XH420Hw/ZtZfEuDfNY6iomuVUM4JbGfw61z//AAUV+KmmXPwV0fxj8PtZiu7vTtXgeWxiYbni&#10;6Hd3HrjvXz74z8Xa38VLyfU01i8t9LkvmeFySpnVWzlj2r2C88M/Ce8+E0GleJNSkvGuxGiSIzb5&#10;nyCBwMLxnn2r8JyHxPqYLC4/AZu4wWFjK83L3nZ+5FXtzzkk9lv1PdxmBpQxUHTd5uza6K+/oev+&#10;BvGU/wAWv2UNS8LT6LHs17wveWM0ErDJSe2ePkd+W6etfkv+wZpHx3+FWveIvg14w0O40bTF8O3E&#10;+rw3duTNcNFNAtqAD0QSZYsOua/RP4i/DvTNd/Z18ReE/Cfja90L7Z4ZmszdabqLRyWisu1Z0fPD&#10;LnOa/NL9hz4g/tZeJLbx03xv8YT69b+HdHfQdF1ufYPkN3GNrSEbmBRCVznIyCa++4L8ROHOMsNR&#10;lg6t2rLXR9dLd1bVfocVajLDTqxkrX/rcs/t9Xnhi2/Y6+LPhHUtRgGq/wDCKQyWdlA+6R0+1wO0&#10;jeiKOCfVgMV83/te/traB+0F+xP8Iv2UdA0PStIu9MGmXs2qrEUkvXhspLZY3mAJUESsSoGMoOvN&#10;ehfHnwd8Ofi7a+I/B3iTxX4t1S7uIongv/Clpa3FtaCCJi6TPNsaTexUCONgDtOSTtFcx8Iv+Cbn&#10;w/PjHwtq3xy+NNh4atNE1Vo2a40W8O6GD95HO0uSY4yN2GIILDaDX2c8RShL3lqn+h1YbDXpXg9+&#10;/qfuZ/wTK+A3hn4a/sheAvhLZ2MDWth4MhEghcuv2gNmXBYAnLSMc98V6P8AArSdK+G/xN1zw3YW&#10;ChJJxJAF/hQ+31rjP2KfEPh/wt4YHhbwlrIv9Jt9OSbSr54XRpYXI6FyWZW4fJIOWPrx3n7P8lx4&#10;l+L3ifUdRjUi2MEcJYYwDv8A8BXbRjDEUcNUjupP9bnkYlyoYqrB7W/4Y90k1a20vTLjV7w7YLeF&#10;ppSRjaigsSfwBr8rfj9410rwP8EfEF1430FdV1X4p+KNQ1ueW01aONY7VVfy380ZDEhgEUZJaPbX&#10;6G/tpeJtS8Ofs8azpHhlpf7V1+JdI0tbWPdIZZztJUD+6m5j7A+lfn//AMFAPhZ4cg+Aunaw2pRa&#10;OmjeIbHw7p1xdhvszrDbPLOXAHy/MyKSOCVPfNbZjF1qtOivV+iFgJuhRnV67L1NH4CC01X4f6bA&#10;+oSMFtoELvnBLIFA/TtXsH/BLLx/pOp/DWfw6lwsdzpWq3VpcQMcHfHKyk/59a+bv2bPiFD4k8Fa&#10;LpoMeHv089IIyI0XeRtQ9SMgYrc/4JmajqOn/H7xn4eZyI18R3IeMvhlYysSfx4qMBNfXmu+hnXV&#10;6Lv0dz9LfECPf2CooOccV4Z8XvCvieZHlETmPBPyHFfRWm2Uc1hHuJJKjtWfrmh2F5A8E0akfTGa&#10;9TEUnVptJnFTm4NSPmn9nHWtV0bxRc+HrqN1k2/u2dT8ysevNe5+LfgX8PvG0+ma94t0rzL7RrkX&#10;Vhcq5DxyKcjJ/iXODt9q8q8aeIH8EfEHfDptimmGIOmpG7RXV842Fep+tepeHvF39ueGv+PjdKw3&#10;NtbOc9MHvXg4OtlOYUp4OrOFV02rx0lZp3i2ujTWj7nTXVSFqi0uZNz4h060gn0IyL5cAITJ64Ha&#10;vnb40x33iTU7vXrS0aSz02J2BXkFwOK6T9ojxpd+CtXjttPmb98jMPr3rcsdMs7/AOCASFFa71WM&#10;RqRjJ3nBI9RzXLmMYZxOeEq/DFXfZ9kZ01KlKM+7PCfh98UfHep+CYZNYihitrsFYjGfmOMgE+or&#10;P8UaRpd/cx6J4h8OR6hp2p20kV7HPDvjaF1KujA+qk89eBXof7Rnw+0zwVbaJoPh63+zRwoiuiDA&#10;XC9awr671vQvAclvrFtAZLhtiSMMMuemM+1fkmfYTHcPYmdalG/JaXkl1PWpV/ruLU5aLZHx/wDs&#10;xt4l+BPgPxnqnhe307UYfAXjwI9rql4BJqGloZIxEhYfPL+8jKjqQjDNfaXwq+Mvgn45+FbLxb4c&#10;8Ly6ba28YjEV1DsdmGASR7kGvDf2ZdF+FfjTUPil8NrbwzfWmp6L4xjbUbrVI0kt7wsqSJJB3UDO&#10;PxNegfEaa3+AK6NcaS6PpchIvwkWAq8c49Qa/RE6dLE/WpRiouK5np8j1oxhiMNGjKdnd2fTXv6j&#10;fi74LkutQuvFLujq0uViCg4+leWeLPAGl/ECytrGS4aI6fN5yGIkEMK9ZuvG/hnV9DOrHU0NsV80&#10;OSMFccV454q+J3giPX3l0ud4dyFJjGPlb3FfgfGXDvDuScW0c9oYjk5pOU4JtuTd7yXXqrrYwjip&#10;4W9Kro9tdP8AhzX+HvxB0rw3fp4P8V3MVpdNJttHlkA88Dt15Ndlrl0guFkikDDcBlTnr3rznwF8&#10;PvA/xSeXVfEeitM0E2bC5MjB4SejCt6w1a38J6uvg7xXKElY5sZ5WyJE/qelfqHDmd5fxPgqjw11&#10;GLSu9Lu269DS8K65o7/1qdzpGn63r9udM03THuRIhGUXgjuCa8v+KHw/17wtocvh/wAXWtsI43b+&#10;zNgAkCk52nHJ5r2ix+K2p+EPCd1YeD7COV7SPdJPtBIz2rzXwmuk/FOTVNU+KM09t4utZzLpNteL&#10;siEa8hVX1J/OvhuKMvjmOMWUSbp+02lJWi2tVZ932OOjjJwqvDyXuy0d/wAGfKP7RfwK8TweJPhZ&#10;42uY/NibxnBB9hB+YrIPl+g4NfbDeHNS02/sDp6OnlKF8snO31H1618z/wDBSHWdR0j4K+CPjBpW&#10;pNa6vaeJre7/ALNWTKhEba+B2wc16Z8N/wBpKLxVPpttdXDG5vIVcRxnJJIzSnisBwphMLlVeEpK&#10;bactLJtp6rtr8u5jjsO6KUHpZM+xNV+FWs22mx6/4dgF5ZBQ7xj73qeO/Wvl/wDaG/a01fwD8edH&#10;8J6VoP2XwpYQKuvyPCQzXLHADN0IC/lX0b8Pv2hbbRPDdvpmsXKo0qhUBcZVsd6+cf2/dAuvjbo1&#10;jJ4P01Io21ELfmKIBpBkfMSPYmvu8bk2V18qqVsqlyqVuaO+3bql3R89Up1XTdSPQ4/4zXPhrWPF&#10;NtN4ZtFuHv8AbKkw6CNjnJP415n+0B478HfCrWLXxN4ouorbTNJgMl26gfMcdPevavivZfDz4bfC&#10;KymhugLu1tQjSljkbV5GfrX5Nft8/FT4jfGC/tdHsJpYPDpuFgd1c5vZN3LAdcDFfm+V8ERpZvKn&#10;WnFwqP3n0S7Lu2Wvazq8lrKNrs9A/Yw+Bngf4z/F7xN+1Br+uXFtpsGozS+FI735gxY9cH09q+h/&#10;hh4v+OMXjRdV1HXrqbSTd7n060cjeucDOOteU/ARIND+EGg+EbCyWG10+PBlUbTI55JNesfCz4g/&#10;8IZ4lilu4/keVFhlI+VJCwC5/HFc/EWe5hjsyWHwEbqDUYK2tl0/D8T1fr+IqRUI/De9u/qeg/Er&#10;xvfeIdetdRv7y4gsrHny7uQ/K/YYNV9Q129+J3xD0PRtdZTbabbF4D1y5A24Pbr+ldN8e/Bpg1uy&#10;/ttfOj1O2S6nkQYUnbzj2rxXwlpnxD+ISWPw6+Ht3EfFWt66lu1xt507S433ySk/wkqu0Z4O6vS4&#10;HyjHZjmeMxVV2q6wtbvrf7tDtoewdWWnwnL/AB4k+IevfErVL/4T+EtX0+O60Ca00fVtK0540vb+&#10;CeO4iaEqoV5BPCoLA8knNdT+xh/wUC+L/wC05rQt7Tw1c/274b0poPGfhqTMUqxoxjdokcjMhAf9&#10;0QM4YcHFfYmhaJ8S/hn4NtPh9HcWHjjwTDob6b4i+H2qweRNeHIaO6s71JEMMyMMeW/yuDkMrDNf&#10;mb4e+B37e/ij9vfxB8aP2e/2JNY0nX5Yp4be3tLtdLsLiPzRGkg+1yMZiAmX+djkkknO6vvKHDlZ&#10;YPE4OnF86V4OXwu32XL+9/5Lodk1Sp01Kc1yp6dHr27/ADsvM/V7wZ8S7T4x/A7wf418H+Jv7W0i&#10;TTmgtLqPHyPExjkjkAPySL8m5G5AI9K4j4r/AAuvPE2kNp9yQI3PzOpI59a+S/8Agnh+3V8T/Bv7&#10;Smq/8E3/AIgfs2r4Uv7zxhNd6lZpELeW1uBbSNPeuGXkkRxKApw4ckZwCf0HuNKtXtWVZNwPKhzn&#10;oK4pyx+BpwpYmDjFx1UmpXW26dmmrP8ABq52ujhql+R3i9vTz8zw3SvDNv8AAY6L4k8L6Wm0zeTd&#10;lVw+1h19+RzXoOq/GPUfEsseixztwAJCzcYNcV+0r420LwZP4evtUnIt21FYbiBTgFSMZPpxn8qx&#10;bfX7Gy12G9hPmRzrlHABV19jXt5VkWGhVnWoStSqWfKtk0rO3rZHLChHDc1vl5HBeP8ARLjT/j2d&#10;X0y1ZJbS4E8+oM6sFwQQu1gQDzkcY5B719EfB/TrzXvEuoavr7g3Ed9IC7IoDxk5HAAGSOeleC/E&#10;O4urf42XUKQr5LxQySM5IBDRo/OOSACB+FfTHwPguLq8gD2zN513sWKJYg5VW2790hCLnIOWPQV9&#10;pWppV4rskePCo3deZtftR+T/AMKItLuO1lubVNTT7U8UTMIUMUg3PgfKuSBk4FfJu+2+GQfUvBRV&#10;rKYn7bY4+VMnBI+vX8a+7/GPjXUvh3BokEGkyXEOra0bO/hEUcgEbwyn5wflZVYeh6dwa8Q8W/Bn&#10;4F22pTtrumXO29vDJBph1AW8MCu5KQRiM7sDOBuY8DGAa/APFjxHqcH5/TwtJJylGLa5W3burWVt&#10;Lb7n0eWYec8Gpxd1qjKv/wBofwD4a+AKXniDYfsxDpbcb5HI+VVX61pfDv4E/DPwlq+nftR3kl1q&#10;niiV4rhrbTL5VNtGSPuRt8pYDquQW55BrnPiP+yV4FtbLVvE2n+GdXtdYh043Gn2d3qEtxZSEAtt&#10;jjfcYnG1ipBIPOa8n/ZHbxZ4o+Kkug+M/GM8cEqbrSzaXMROOhPfI5GK+j4X4xwnGuRPEUWp1E7S&#10;urODeqTX5PqdEMDGMLt2e59o/EOXTfGXga7+PWl+FP7Hjs7aOz1VWEaw6jaR3aq88YX5sjcC24Bg&#10;Mk1yXxI/Zu8IePfGPhrS9DtLQl9RjvWSYDO1AWDKDxkMQfwPrXi2u/tEa58Mv2nLr9k74j+AoBoe&#10;vaLJe+CPF1/ayiGxeRTHexyTCXAR/IVWUK4BKsc859d8aftC2mjahqHxA8T6zpcXim+0NLHwhoun&#10;jAvV83avklgqmeUyA+SpJ5+XOOPoqGCnl8XWqU7t3m5JxtFpWdtnqt9NLM54UbzSc9GrLr6X+Z5t&#10;+0Z4h+HVx4g1TwHcazbahDZWx+0X9wAZHuCT3PzbgAq46DbgV8la78P9c8Dw3vxFsbmWSCaTEQbP&#10;yjPB9/rX2T4e+L3wO+Inw80rT/i78KdCkW7JsItTkCxTvNG6lt0i/vBuYdT82MgVyHx+8F/DdNE0&#10;PwmfEavp+rR280rxxlM7j8yxjJO0EYyeTjmvwPC5zieNuJa9L4W21FNaOKdtN9ra9ro8zH0cQlzw&#10;amtl5X23PDfC3xnubL4Aavqfjy3vpLe3g8y3mtoCzmRXV0T6FlUHtjrX1h8Ef2ofEnj3wp8OvG/h&#10;Xwva3aalqq2niHUBEwutJkS3domCrjAZcxk9jiuP+L+k+F/hl+zzD4f8J+C1uYLmVmkYxbj5ajOT&#10;x0rxD9kv9sfVPg3+0KfDHjnRYIvDfiSRI45AhVLKUABWfsASAAe/TvX7fwziIZXjf9XsUue654ye&#10;3O3pBfJb38jkwdT6nVXOtet+rPtG6/Zq/Zu/aru/H3hv4uQx3finXbpY7W61BXE3h68l+VNibsKT&#10;gMD/ABZxXnGg/sk6p+xjYT+BtQ1O11FNU0+UwXdspDOv2hYxuz0LYU47Zr2aL4j+DtA8Han4bvda&#10;05vG2u60mv2EGi2/m3V3bB9lvLM4+YAKCo3YVQCPeuC8efEnSvGNs/hjRp71dW0u8ii1dLmYTeXc&#10;PGHDA9CSGViF4FenkWFhhuNY4d0lePNJO+qum3fvZ9eiduh1ZnCnTpupCNudJX9ex69+zt4el07w&#10;2reUy5UkqfXPSuU/afstK8W+K/Cnw+1+3WS11G5vXmOM7AERYz+JY/lXovwTsn07wkmkX0LJcquJ&#10;AWycjr+tfPf7Y3xwk+H37Q3hDwhpsUPmSaJLdytIM+UjXBQN9Plb8q+q4wnSWT1fapODcU77W5le&#10;5y5Wkq2qWz39DwPwz8NdK8NftDan8JWtGmtLaTzVumPKqxYqD+VehfE34YJpnhc6rNfI9vbvl0Y4&#10;GAeprwC3+NXijw3+0R4u8S6hIbu2urmPyZcYwAuCB+Oa6D47/tVeDZfhHqOgRa1IdV1KApZ2ivly&#10;56cdcc9a/njPKOW1q08vwMfcsruOnW9r9f6R9Rh8NhKVSNZJe6vU5f4teMJPiJ438P8AhT4O6vMm&#10;po+y9u7V8x28Gfm3ehPavrL9mX40eDvgld+H/wBn6wuhHNq9wfNvJZMvNKclmJ9TzXy58FNC8NfB&#10;z4Y6fp73MUmsavL9o1C8JBOWxhCTzx/SuC/bZHivwtb6X8UfA/iKWDUNOvo5rWeIklSGGOn459jX&#10;yFD2mH4toYGjLkp25b21k2k9X27er7nnVquEr1HGnvfRH1h/wU58Jrq3xH0X+yrqQ5iw5zhTls5I&#10;71wOnf8ACOeD1stdtLwXOqpELdZm5KKP7ua5nx9+1JZeOfFvgeXxjqa3El1oEJuohz+9IAJ/76BF&#10;dh4vXwRLY2Vvo19bwyXU6rECwzk+35V7ssHi8Dm/tqkbwk30211OV4d4aMm01KSMI/tM/Ev4N/HX&#10;T7/xV4uaTRWjYaiLpztRCOMDpnmvoTRvjT4J+PXwg8Yad4Q0Ca+F/pTo4RcchDg+9fLf7Vv7Mlnr&#10;ugWGrQeK7kGOdGnYHcJAMYFfQn7DC+C/Beh30eqyNFFDpmyWIEEPkemOfWvuMtxOX4/MbQbUHCSb&#10;a2838jmoRwvLCOrsnc+aLD4E/tEan8Lf7f8Ahd4GvPKhuFiutdVQkFkdy+Y7MSMFAxJHtUn7WHwx&#10;+JPwB+Llr4Q8a6z9v8GeJdZ+0+DvFlxIJHYeSq7ZDgBXfeTxkAMOcV9q/so+KNO8KfDhvCHim4n1&#10;LT7nVdSlj0nykCCO6lceWSQDnYdob0Y+grH/AGnfgRB8U/2M9R+DWjeEJLq/8J2i3PhK4upRJK9x&#10;bqPLjRmy2Ci+VkdcjvX5T/rVl2TZ5UwlKT5ISXPo3fmajdySSjZtaX25rrY9PC5fhY0r0ndO9r7n&#10;BeDYtT+B3w10vw54X+Hiay9pPmW8vJ/LJWODzQxQHccAlh2yK8R+Lf7f2gfFvxTBZ6vol5Euh3wu&#10;LLUYNozcx5WNcDLOhJwSOcV82eF/2+U0O11/4HeINF8XPda7qM8WseIhqsq3ukpLEVjsrVWyApyV&#10;ZzjCEjrTPhnbRfDH4qyL4s0WO+vbTUUstB06ZWeNtSknRFdxydsaeZLznPlivZfh3gfr8sbjKTVR&#10;t8knJ2aaTvu7at6drPW4YutWhRo0aLuqjsvw3Pp/w1+0jaeEbw/HTSNb1W4lmnEdjBdxF8SkMk0S&#10;KBliFIUH1yavfGD9qfQb7wvpmr+L9OuLS8t5vtMRv1JmJChVDHooAzwMAV1vjvT/AOzfFDeGPgdq&#10;vhvxJqF0y38MmnpGbe2sSrMcgA7HmmIzj5tqZ6GvkP8Aa31rxH8Rb7+xIbUwa0P3Fxp8GCFkPB5H&#10;UDpz615OS5RhcTi6NZ/ZlLRt3Wlk2rJPS3vHnZhTxFOnKjTmtbXtv0f4nffDL9qSX9pD9oXQ77Wt&#10;Rh8nRdQD/ZtuItiqfm925H9K+/Lv4ieE/F8cfhrwbNE13PHtkmC8Rgggkf59a/Mb9nf4E3PwYjfV&#10;9cKXGpkBnWM5O4n/ACK+rND8TfEnwfr+j3tt4Ou4xfWymVobdmRQxHBOPlPNfVZxjsM8RKdOLnFN&#10;LT8X5eS6nFUpRoQvUTclst/vPVPEXgiLwn8LPEnhewlnv/OLy+UhyZJjk8enJrxv9nH40eIdOurn&#10;wz8TYJrCPTncwLM235R0/L0717A/j/UdF8PanJZBZ55nw0srfLG3Qj8K+Rv2l/FetXV0lpotp9pv&#10;JbjbcvFnnnkgjpxX1OTUq08Eq1X7f326H3HDscMsIqteKvLd9T37xh8aPD3iDwtqF/p12rw3U5ij&#10;MZzz7UzRvj549+G+m2Gi+DZkF1KFLJImSoPqa5j4Iaj8KNB8H/8ACEeMdIP2qaEyRzTICFmIzn+n&#10;4V0OgeE9PfTri7vbtZABxKxxlT0Udxj1r56nQg418JhKnLJScm99Oy+46cNhMHgq7nUXuOTfy6G5&#10;8T/2moPDXged/Ed/Lf6nqVq8TQQrtXLDqexwfxrd8L/s9ap4x0Tw1rFha2+iz3Ph6S707VpYPNim&#10;ZcD7PuU4UncAytg4JODXiHi3w9H4ovR4ent42RkbBY5Kp2/xr1PxT8e9N/Zv+FOgaE2raZexT26R&#10;6uunX0odN37yNp2+7bzrkqj8qdu1gMg0qPH2PoYGtl0Jfvo29n1v3WunocebLAUMw9rhZc1Pf71q&#10;eXfs4/sE/Ar4j3Xj74a/FG51HRtW0vUYGbSI7zy7nR5HR/MiSJuJlYqMH720KQSADXp+k+KPhv8A&#10;sffFrSPgpeat9ph0fSbbU21jWLZUnt4Z4o5WVMYKhpvMAyN+CFJ9fDfjn8brz4reFviF8U38Y213&#10;4q0uG2ns9UfTFSe5sxtijYTREPvQcEOXVWGVOGOPPdJ+MnxK+OvwB8V/HL4z6Honiw/D+x0jTvEL&#10;WyyHXLjSIL2WVXinIwV2zojMQX2RqDypJ8atkOO4lxNTEqtNUp8tqemk7atPe0tNNubc8mjUp1K/&#10;+zxXMru/kfcHhT4S6z+0J8XPGfjX4I+JGtfGMWhWE+jWOpAwwKJYI2KJnhC0ZDCT0kz3zVXwx+19&#10;q+t3GqfAf41+GZNL1DR3l0+9EzDdFdws0cseRxwynkcEc19FfsSfEj4S/F/T9D+K3w+8TwwxHwZA&#10;13fxQwA6pZpBFFCbooikyw+W0e9cE+XxxgV+d37QnxM17xh8b/F2pt4GvvDWq674k1C/gsdVt5Ip&#10;0Se5kZJCsgDHcpDdO/aumeHr5Vl9KpQbm5TcX0Tjyx1lF6qV79EE5VJK0YaNrXff/hj0S4+PmhfB&#10;eK7t9Jt41jMjyPKBzJ71lfssfFfxr8WvHmsr4nu41a7Yy2Vs7cxxjnAH615J8bf2dvH2j/A8+Nr/&#10;AMfm6u4U3NAzDaeRnjrgDIrx74V/Fnxx8K/jBo3xFi8xUvbH7PEjudsh5xx+PXvX0eVZXVy7AVfb&#10;Tc1v7zu1pey8jsrYPCrBVGvism31Xkfrd8F/hb4e8bfDnWdP8YaQLs6xcNZLbz4Kvbn5HBU9VKk5&#10;r5V0D4J+Ffg/8VYvg14XvWurHwpK1lYXFwh3FBIxG7sDzj8BW38Dv2l/2gvH2gyyeG547abTSZvM&#10;gUfJGeWzngjGc57Zr0j9mDxnoni3xrreu+K7rfBJ9rllSG1H72fbmIMwwSu4Zx0HPrX2nh1jaWLw&#10;uLlBOKg4x1Wj3d16W19UfO06jq8nVL/hjjf2l9Zi8PfD+dZHXZLJHAFc4BA+ZufYKa8t+D3/AAUN&#10;034UalZaFH4RF9NLdqobgKyHkt9AB+ldx+05caaBYaNqugR6uLrUWRrGDUzFLtOA7pHsIYbc4YnA&#10;Ix/FXJfDj4E6cfEdp4w8MaXcaVPDlIRNFFOGV42V0dXVlYFSRwAQTkdK+oVJPAQv1bZ6UpyhiXbt&#10;Y9v8d/tF/D2GxufiB4iT7J4S06xa618pj5LUKRgD13OAAOTWj+zh+0B8EfjB8NPF3xl+Geu3EOjf&#10;bhaXnhy4gkNxag2yLbQmOThWcBgSvcEtgivnX9rj4I+M9b/YU+MXhz4d3IivrXRbK78pHZT5EOoW&#10;hlUyDBxsyW9s1gf8EcIfij+0T+zp8WfEfiX4i/2P40gFjaajdCwEsa6crKsd4qov76RV8yIqSrqd&#10;kgZgxWvneJ+Eso4hyr2uZP8Ad01zN3s0oNTe1n9m909Glpc7cJio0ac1rd7dv61OgT9lD4b/AB78&#10;PXurav4LSPwt4Xubi5MGH2arqWcRwq3V4oAzbj3Z8c5OPRf2Nf2XPhRoPwn1LVJ/AWmW98ssgP2b&#10;To0ZFK4AyFzz9a9pt7SXTfhDonwx0KfSpV0SRYWuo38qG5URHds3YLNkKzZByzHnjNV/g14r+H2h&#10;eB9bufFvjDTLJ/tZzE0ykAgEbQM9e/NfKZRxHlvGVWnjJJxhDmXLJppWbSldNpuyv6nNGdPDYhcz&#10;0t28j4Gs9HX4UftVXvhrwZoE+lWZV3jvte0u5vbC4naFWyHj4jAI2HghSoNfZPwg+NWqw/BGbW/h&#10;tq8Or388rzTtd6wWa9m3ANGsZAdogCzLgclcHtXmvj34uaR4d8UQ6N8NZRrOuanOV05FClUUnBkc&#10;YIAweO3FcTo37M3x++CfiPXvij8bvjlZ2ng59Vhl06cSPLPHcOB9nAjSPEYRisbEBQQCdp5JjiPI&#10;a9XByx+XS6W76Lz3/H0PdyvNpq8GlZ9+p9lfCrxj4wt/BniLw/8AtB+GbKXQTq1vqhb7OzS2jy5A&#10;kjTkDAUS8YPzOpHy1haV8FNHg8PeKtB8QePo7bwd4b1uzu7C9jRWkvrW7RpYgh6htvH86i+FXxt+&#10;P/x78d+IfhB4o0+eKHRLM2/ia8upIIry1AijVd0GMSRsrB1kQZJO7I6Vw/xEtviN8I/EsF5pGm6T&#10;r/hTWZILS3spdT+1L5kAKxQER4cOgJYk92wWGCK/JM0oYPHqhLG89SUU30SWloaq/Xpd3u9Vc5c3&#10;VWFf28Lapc3L0fntueweDT+zv8Dvit4fj8KaLBY6lqlhBBNFOWladnViWA7Exkjd35Peq/8AwVIt&#10;9Oh/aS+HurP4LXVY5dIjnmtGuvLjuVjkxhj1BA2jI7CvDPhJ8bfA3xG/bav9F+Mkh0zxvoBWCy0e&#10;2ctYszwcxhkjGJFVgMuAeCQemfpP9s3RV8TeJ/Cfj6eMDZ4citnkWYlM+ZKXX/gLrwR1zjtX7X4b&#10;4XE5LleK9pJtVJc8Yt3UFaKUV+F/O76nBQmsXKE5PZtfhc+X/i74Js/F+jeKbrR/EV14Zs7jSJLe&#10;HQ9NvJY4bN5CpYrKH3EHO3B9Djg4HC/AL9mDVvB/gGG+0TWpbzVNTdvOks5iqwRZIVFHQKF2gY68&#10;161rnhC+8X+GNUi07S5JXiu4xFICcPjJxjvj5a1Phv8ADzUPhT53iP8A4S+QC7hDGwmQFYvYVvn1&#10;XGZhTlhaVXlTj73K/eV9dPU92jSwE8DJyl+85rLrp/XU5nwl4KTwb4it9EhixcSPieR/mLN6k967&#10;vXD4s8N39rczXPmWoOzZEOM9qqXOuaLqs41hwpu4iXWVFwD9aW3+M3hq9gg8JSyRz3kzHzCxB2DI&#10;6elfiVPhPLMPjZvFYl+3k3yO/TSyl3ff0LhkftqMpLWT1T7HJeM/it4oT4i6d4c0/SjtmJZ22Zxg&#10;Zr0C98YeMfF2s6Xp8vg8CysZR5xnO3zIyMN83YjORXLfEbU7PSLj7XoOmwyaiz4hZmDLbr3ckd66&#10;3UtSvNV+HEWs6d4kjnu44cy27fLux/Ccccn16cV+vZFRyzh7l55Kcpct3vdr/gmdbKMJUowjOK5l&#10;o33fcw/2mPDPhf4ZX9l8YfgaksnidViso7WDJQ5IBLHtXhfxii17xxpk0Hjbw5PZancsHE65+Zsj&#10;I56fhXo7+K5tQ0ZYhczxypdJIIPMLhj/ADFd/qHw+l8feGIvF2u30cbWiLItsx5OOxrPjDH5jX9k&#10;8upLlm7NrTlvpfQKuFhl1BKlpNbO2x8F+P8A4ceLhayeB9H0m5tYjB58+oKmHwO3/wBevRf+Cflr&#10;JrvhrxDLrFwZItNuGt7SaecsXVMZIz25NdR+3h8Y4/hv4TtbTRNOge7vofLit+A8gyMkY5qh+zHd&#10;/D2y8MaddrdTWCToBqFmshYSyMcs7A9+3HFeRicup4HKa8MwrJQWib3lru+rbPlsxjisVR9rWnp3&#10;7np3w0v9cudd1C40ZZXhtcBioyF+tdxqngSbxt4RmuPFtyI7a7XEIBy2c8H/AD6V1P7O3gvwxofj&#10;HVNM3te6fqlqk1raogJVyGyc+mP1xUD6DqOm+M7qy8W2Emm2NtcO+n6e7bi0YHBwP8818dT4PqYP&#10;MKWPyWtz+7eMW+Xlb05v7ytrayOrLMqjVmp0Zapd9b/qef8A7IlxZaN8VZvhn4p8RznSrdsW0ckv&#10;AJPKj2yP1r1/9pfwlpXhyzl1Dw8q7FUMJI/p/PIr5+8Xap4d1z4kteaDdiwLXWFIO18g9a9s8W+J&#10;Vi8K2Wn312twGiAYscljivOw0sxpYvF4ipQUqnMpTm7PTZ2fna+h71bhrOsvxMXXjpPXc+WPh5dS&#10;6D4vvR4mvirajMWAc4CoGJJFemeDfiz4G8O6/Pb6ncBoo8IJG5G4jOPcj9M141+1AniOD4o6Bqvh&#10;/TtsU7hFVflCcnPH94kj8q+hPhz8GfhF4h+HdgviuJUvZFMsJZAHEjHPJzz0AruybhXBcSV5Ztiq&#10;3utO6v12S/Cx5mYYSngqko1ndl3xn4h0LxB4Un1BLjy41G6I5xuGPSvBfE/i3UbTQdR1aHUzAsUB&#10;8kxrk898V9KeNv2bNVn+H8+s6Tdlra2+/bMcFVA6g96+EP2rP2hNQ+FGvQ/DLwj4dt7/AFPU1EBM&#10;gOIAeMnHcVpw/wAC5nQ4rTr4flpRtJN2ty9Gu77roc2W454eu4Q239Dl/DcjfEC+guvCssup6kJ2&#10;kvopiTHGQ3JYkV6d4b0rw9pRu9S+IHj65jsQd0+nW9wQu5D90BfXAyPeu8/Z5+FfhTwF4V0azcCW&#10;51ZFbUXiGCzPyRk9smvEfj54h0DwV+0Ld/De5tE8rUdQiKPFNgKCeWx0PpgV+l47EZlUnOjhIJK9&#10;vNrv5H1PPVq0/wB2783Q+2f2Tv2lPh/F8ONQ0OHQivnxM0UrJxjqRu+vT2xXt37F37VPgS+0Wf4e&#10;a5bql3FO45HJGcjH+FfMtv40+F3wx+FkOlWcMcJjskdpZAASxHIJ+nJPavOfhrc6r4E8bXXxZsvF&#10;Rmiu4TJZ2BUGMPyRtIPP418d9WzLKMxp4n2vO0mrWvo/s+b8zy6eW18ROdGMG31S3PRv+CunxM0X&#10;41zQfCjwnqL2Vppswnv7hflEhHzBM9+mfqK+QdN+JmpfBr4aS6dZ5uFiuHmM8gyw3AAkHPtU1v4j&#10;+JPxc8ea7YfEm7SK8uLp5bQhAoEeOO/Xb+tXPiV4RttC+HF7bOnnXC2xXBwdzdB+tb5pjauFxkaM&#10;p3jUaTS2s99TbE/V8DhafI5XTV1/L3v53PT/ANnDwlpXxPvYvjkl89ybm3VZlB3CI/04wK9l1bxT&#10;4d8MaVqEltcR/aEgOUdsAHHA56c4NfOv/BNz4s/8KV0a48H/ABqtDFpmoI0unyP90E9FHoTivsX4&#10;j+Efg748/Z2m1nwppgXVZfngIPPJ7+oxXFjMpwlLMY4uNWKjGPs43lpp0Xn0PQweZZUsPOU6Upzl&#10;dJrp6nypofiDxXqn2jVRabRtZyx4wAfvfjU+h+MbXxT8KvFOm6nqEdpqMDp9mLthmwrH16dK9E07&#10;wVp2p2+3w7ophKW4jktSG3O2OvsMdfrXkPjf9nfVvEWtywRWV3FPFMJJLSAMfMUHPIFaU6+DyvH4&#10;erXoqNm0mo73Vum54UMfOtiKcalFRUHulZvzZ574e+EOv6xomh/EjxHbiGeDUR+8kPEgL4BAPr1H&#10;1r9QP2DvCNpe6rP4kgCYtbUZYHgNjpnvXyv8KvB/hX4weJrLwd4yuDbw+H41d7KMFVnk24BIP8K4&#10;PA7tX1H4dsfEfwz8MT2/wyuBEj9Y1TdgAelfVU+IsvwGOeKxFKTqQTajHV23XkY55n1GeKqQj1OI&#10;/bJ1Pxh8QPirLpmlX5+xWkgjeFCRubqTmqUXih/DfggaM20yhSE2twBjofxrH1jxV4pnuLlNT02f&#10;7dPcZe5I61ds/BusweHrjXtc04SB4S8cisdqKPQfzrlynO8PxJiXi6Slz63i1sn3DKMXgKzdkr7e&#10;ZxUXwfvPGnhq/wBW069+z3TIxQMwwWJ7E14p8Fbj4s3fxRvPBGv77m2067I+2Eko6A8rnviup+J3&#10;7RWzRYPh98PNV+x6hcTrCbhSGKpkh3C9znOPcV9AR+DfCHw1+G1hD4U0+S8vEtVOp3zy75HIXLbj&#10;jGQSenqR2r53Ocnr8P8AtMdhaceV6u97p3vdf5H1mGxmEyZzeG2kteqKXxb8F+GfAdrbfEX4Sa7b&#10;afrFxAIbuBNoRw2N2R1JHXNZvxy/Y+8K+M/g/aePfDLyapduPP1Z0bJkY8lwPasrxj4Bl+J/gebU&#10;/CevfZ9QUkx7iSHI9R29M10H7E3xs8Z/B3xjH8FPjjpu/TtXYrZ3ezcivjG0k9FIr6/LauV8ZYOn&#10;DMJqE5RTh71pK3Y+XxFLB1cvjVpSvNS95eR8x+NfDmn+F7a0lt1wlqwKvt5yPavvj9miLQdZ+BC+&#10;NdfVJVW1OxnHGAOa8s/aL/Z40DxN+0Da+E/C9sp0C8j8+d1iGEb+7n3r0r4t3fhb4D/AuDwRpkwj&#10;jis8SBD1IGW/OuTCcEZJgaeLxuZU4V1Ri/Zpu6u+tn19drnLXxeip0HZuz/4B4R8Svid4YvrmTSt&#10;M1EJqN3IY9MRh905xvx7CvTPgj4I8MfDuxivV2Pq9zF+9uXwXAbr+eR+VfFXgTw/47+IPxuX4reL&#10;9Nls9Ltrho9Nt3cgsM4BI9e+K+hf+Ey1PR/EUUN7f7VkZVUb8DHYV+XUc6xPCOFpZThal9eaXL0b&#10;d3G/Wxz4utmaajJNWSv212PqMRPqISa31IFolAG1qsfDj4r3Pgz4gRaP4rsfLM0v7uZxjK9uK5H4&#10;OXGm6Xd2+qa7fb4ZCDtkk4FeofFHwF4R8caRD4t0S5QPp+JY5YxlznAI47Ac1+28D5tialKdepLm&#10;ldaN3fqYwqVai5J6pnZftEfEMT+EUtbAgLPhWK+mM18aeOrSLVtYu2kiwJItrMD2HHWvoGfV08R+&#10;Ehpk04uZIU+Y7vmHbNeH+OrAaQ0lvdREO7Ha/TNe3jeKcLmeYzwTVpUkpa7O/b06+qPdw+V/UoKd&#10;7qR4jD8G4Lbx/D4k0hSgiuoym85BO8Yx+Oa+uPi38aba0+FkOlXOogbnRJyv8OB05rw4alpdnd21&#10;pLIiM9yqxNuPzE1e/ak8PJfeDbXTzcyK7bfLCN1bHU4rzo4mUsHWn0ehx4ijh4Js5azS6+JEN5e6&#10;Lt8syEKwORgdvxr234G+BIrDwjJHcqF+Q/NgZBryz4MaXcfCvwOukXdizZAYMTksG559q7l/ixc6&#10;HpLDTmjQA5OU4Ga87B18vwmYJVFutDZwbcIx3sjF8Y3tpoXiwXN/bFRG+1HP8VSP+08/hq8Gn61Y&#10;PIUwkTvjaM9PyFcR8Y/F1x4msI9fsXd5YW3EbCOfYUa14fs774UReIddk2XlzAJUV8ZDc4BP4VOY&#10;TrQcq9Odr7I+jjj55dRvTXvdbnWXotviX4rg8Q2cokMrDamNqr+HtXplxZeLdG0xI2vNiInQHqMV&#10;8/fBLxndaNqdo7QgRpgs+OST0FfTutQXWrfDG98S3cZV2iJVWPIGMY9q+LxPC2O4saw7doRXM5bP&#10;00OSvjI1Wp2V3+DZw39q+M/+fqT9KK81/tTUP+et1/3+NFc3/EJMH/0ET/8AAjbnifTeh67f6f8A&#10;EmxsIATFFOxneT9K9j+LS2WteBns5pIgWXBJH3SR1r5y8Ja0mp6298bgfaGuN7IzH5jnpXd+NfiT&#10;qH2I6XdBQnk5LA8k9hX9e+2hF26H5y6EnK584WjReEfjBeRTRvJFJGRJKDwCG3D8M8V7N/wnstt4&#10;PN/ql6YhdOLeNlhIVg2cfTjvXj/jCCWy8aHW7d9zMMjbz17Y6EV6Jr11pWt/DjStKm08EyTJJcRk&#10;kbgD29KxwWL56kodisdhlSgprqdn4ItYrLRAFPDIfMz6elYnxi8FX3iTwPcatZW7S/YzkBRktgdM&#10;etXLG9/s3RGktItv7wbYN2QEwePwOK1vBfi2eK3/ALIvXWeGRfMdSeUboc+1fmPiHXhUyHEQk7cy&#10;/W/6HThKE3H3WfAP7QF34yuPF2keHtKjvbVbmVDKVQhCxPU9uBn860df8aeJ9N8f6J8NPDHhu+vW&#10;vGw89tHlVA4JJ+tfWXx50nwBqqwzw6PB58cgJIHf1rhD8OvE9nNF4m8I6SiXMYYxTMCCAR2Ppmv5&#10;ojxDkmdY/DZRXp2p07+/fTma6+V7H0NaUXgvdvdHm/x8+Nnxd8O65aeF7O+LS2NgXE0cpLttX/Vk&#10;D2HSvUf2BPir4k+KfgrWfGGqW0LiCVQYRxLApXAP5815Z4u8E+NZt2t362zzW6Pc3JY72dgOV9/v&#10;GvnL4I/8FCdL+FXxw8Q+BL2U6Fc6tFDaaZcIu2GctJgiXsQvJB9yK5cZwrhuJ44rD4aF5U72lHVq&#10;3byva/lc48u51iE6k7L8PI/Vvwp450S8s59HuoYpbmKXBnkP7zb1BHfiuQ+OV7YfEu5vfCmr6YI5&#10;5o0WDU7ZcvBxgMfpXzh8KbHxJ4k+OkXxNl8YXV3oJsphcxWE+UmOwjIx2DYP4V2HwB+L8un+Ib2x&#10;17xGdRSEyot5eEFpgT8o+o4FfPZZW4xy/LMLDD4i+Govl9xSTi5WTjK2669L/I7FVoKc5PSXfoeo&#10;eE/h78H/AIbjTPEtzdXmrXGjoMG5bzEllK4L46Dvx2wKd8avFni74s/D270rwheW9rctKklmrj09&#10;D2NbuvaFpWpeHdPm02yVY5QHuMepA6/rVZvh7baHGz3t9H9k8tXCwtgtuIAA9MZrny7ibj3H51Gh&#10;gpqTou75dIcrV25Xd9r381tcwlSpwSnJb7ep5v4D8RSaJoSeIvEtq1v4j0l3a/tdu2S8SNclgO5x&#10;6V6t8Ifinp/xv+FPjbx4biaG9uFC2EIf5ooY4gAFI7liT7V4f8VvE3gvx98X7D4ZavH/AGZrekS+&#10;d4e1ncfLlYjBt5sfeVxxz7Hr19c/Zw1Twj8OvBWseDJ/DEkWpSXAedduU38BwMdAWyeK/qbhvP68&#10;spwWCxs1ySpzu31fK9n2107PS2x4c8NyVpRmve5l/wAMfPt34W8Tax4Pvrf4na3dmLUtWt47K0vJ&#10;g7SJuJII6Z4FfG/x/wD2PvDP7LP7X2h/G7w14mTTvDuuSyeZ4bhnIL3RIZmjUcAADd9a/RH4peE/&#10;+E5+KGk+GLVsGDW/tACn5YwrbQx9AM/pXzp/wVJ+CmmeM/HngDwrp12I9S/tCZ4M9cEBfw7V+B8B&#10;5xn+F8QKFKq5Uo4j2ilFr3eWMdN97KKfN56bnuV6UZT5obI+yPDev+G/Gnwtik+2J/ZOqaUk1xPd&#10;KFJKLvBPX5fbviuPs9R0z9oTwVe678Pfi5YWGm2fnWipCgaS7kC7T34QGvE/2J2X4y/s4+IfgX4l&#10;1Ka8m8DO8NwNkkEt0sU28B9w3H5MYQ4wP09q+AmmfDHw5r3/AAo9vB0GkSxSuILqNdoyST37N1A9&#10;6/eOJcwwGXqhl0XGNWprCo1pzLSydnZu++iSfmgr4z45Ri3fpfY9Q+CGuW/hb4MW2g6hpxuNSsbT&#10;DXixARyMvcAetefWv7b/AMN/BvxEsNA+PUl79uF6F8PpaW8kxaR/l2DYM98c8CvWX8DjwDMNNi1L&#10;7RaXUZ2gkfe57V5/4P8AF3w0tvHqzXnglLrUbS4Bhl8kMUbPbPSvKlxVnGR5hgFiqtowlyyjFXU7&#10;97b2vc+ZnVpSjJTerPq74d+CtZ8M+GJL/wAK27y2moMLhLOeUgpuIJxu6cE8V82/ED9mz4X+Pfjn&#10;qPxBubF/7Vhkia5tppMm1kXIUEHp+HXIr7I8FeMtPv8Aw7bXt2qwGRAfLfjBPbFeTftJ+HvDuhXk&#10;/wAX/Cs0I1JLfy72LcAt1DjkE/3gB8vuK/p6pTp4mgna63VzzsNXq0pvldm9DxL9pvSLLUfhBO5t&#10;zG+lSpIG28oV6kV5ZbahpUXwzHxU0/XnvrO3yLuKMEkAYDdPf+dezM/hz4rfDHUm1e6Z7O8tmR5g&#10;+QARn/vof0rwz4K+JdF1Lwz4h/Zs8PvFqd5Akq6dqBh+WKNgR82Op6DHtX5pxrw1kvEVWhPGauGs&#10;dbO/R6NXPYy/E4mjGcKe/U2PhJ8Uvh7rN7o3i/T5VuZLm5IW0X7wI/vDsKyP2wbTxB8TviPHqmrn&#10;bpNvaZt1Hfn0qD9mz4QWHwV8V3mpaxoslw9lExuol5ET8knH4n8MV3yaFovxhsLjxToGqebZxynz&#10;YHB3RHt17dfxFfJcSY+vkuRwhFXhKWtk29PQ78JGjzzq3s7de/kcR8LPh7ea5oFpNauc7iC2eAo4&#10;Ga6WL4VwfCLxTF4m0fRvIsr+Jk1L7NIPmfOVkx65zn2NejfCLw7oumeEZLKGNt0CnLlcZ61yel2/&#10;i/4l+MbvwhpmpiK3gjMw3rkHnHFfJ4TiLG5fmMMDSwkpOt/Dvo2/R2017mM40asXVlKyXxHzV8Y/&#10;2i/2efhx+2bpXxE+Idt4lXVLHTE0Oa0XTZIZNQQzDyJIw4AmiG9h5oyp2kD7px7d8YdGl1bw7D4g&#10;sS7RzKeCPmiOSOR26c+9cf8A8FTvgZp/if8AYmsfi/pQF1rfwr1yLUhdlA80VkZNl1CD18vlZNp4&#10;BTPpXoPwg1TU/jL8KPC+swWSy22rafHdefBGoUKF/eIxPAO5T16g5r9YzDJ/rWHjQrwtKUU/+3rK&#10;6b8nc4ZzWIwy9kvhdvkX/wBjn9l3VfGy3HjrVtZtofD7TNBcwTyMHn8sh+uMAFiBnPQGvlj9urwj&#10;qHwL/aS1jxF8Dvgfr72gtY/t+uWdm0mnxE8ySeYuVyoxkjArtPF/w+/aP+KH7QVz+z3+zn8Z/Fui&#10;fD+8tlg8aeIxNGZmmZyZrO2BB2Oqt5bSIcBcEc4r7g+PPwFsLL9m7V/BmiRhrS38HzWkVvMNwKx2&#10;pVcn+L7oO4/MTz1NfP0/DnBZ3W9nWb5IL3rbSvsvNb6elzrzStg8BThSpyUp6X0ty+r6v8j5I/YJ&#10;+O2q/EzXZJtSuoplsLe3sQ/l7WlK/wATYJ6cj6AV7f8AHfx5ZfD7V9Il1aZokv4ruIBugxtYfrXx&#10;x/wTDv8AwrP8ZNRk02wubaSax8yXTpnARDtUbh3JJ3E55r6L/wCCgnhrxFq/gfw94jsLNpE0zUWW&#10;V1+8oeMYY+2Vr2quU4bA5HLB0rqFFxcfSMk7fhb0OeMpTnd63M7x74i0bxB4bwhM8z4KszdK8K8Y&#10;aBdPrtukrfu/ODStGuNsa/MzY9QAa0bfX/FUnhhrq202e4FvHgkLxwPauc+Hni/VfGuvyzalcpDb&#10;xRy+cZ0JWNI0MhB78lVT/gdfFOvSzTNoRjp3XktWcipVKdZRtueq/CuK11H4h6Vqs+mQLFon2y++&#10;122T9qluSFikbJO1whfI64PpXtv7Wn7Quh+A/g/b65odyJ7u3VHMEUmGyMccc968Q/Y10+bWBrEm&#10;oWBE2tatLc+YF24RBsjyBwCQp6cYaut/aO8DahZJY6f4c0VJ5pWzPujDBY/4iQfavuKmYVJZXVqR&#10;iuXVfc7H1GEw9KeOjGprZXPnj9qT9obV/jf+z6/j59PmaWyuRbW0bx/vfNYgBQB1+tUv2MNB/ani&#10;8H3VrrPgu6eENujM0oyiH0/OmeCvhhBpf7S1h4R1e6x4fEMt/eabtxCbgABcrnjBP6V9F+Dvj03g&#10;TxDeafFPDJpVuzfulUZAz+eAK/NMfneDzDBxmleM3bXrbdn2mW46vgZ1JYagnC3wu9vlbqct48+G&#10;uva9oXm+JbyTTjAoPkSkjzO/HrWt8IPiBpXgCyFjBAWnlAjQuMKc8c103izxfoH7S9/BB4dvFs4r&#10;OIMpbjeRngfjVG48B+FdR+Hd7c3BhW/sXIYg4bjNePSwrpY94qlJOUFr0aXQzrY2vVpqNTSN02ux&#10;41+2f4xtLbwdOmsEWc92GENzbcYLevr0ruf2Nfjr+zV8IfhBZ+Gf2kIbzVINZhDafNDZ74oo48mZ&#10;3KsDlAyEquW2sW2kAkVYPAvgzxR4LvNb8Q6rDd2j2skdxBcASLuAxtIPQ18keJ/Cl/c6Rd/DqG4l&#10;Omfbg2nG3cpLaMpYq8TjlT8xGR2JBzk59Kvm2Cw9OFatZTeqVrtpq1/lufIZzWwLx84U0uVW1Wl9&#10;D1P/AIKO/ALw54A063+NHwmktbnwP4x0uGC2ktNRNwIr6J0aeN2PTdGySLj1IPI59O+GltbXvw88&#10;OaaoEln/AGConj2dG3FVcjsOQPrXx38Pfi541+Amn+FP+CbPxd8HXmk+E/FnxEk1PQvEQlWdZ4Zy&#10;BPcoXDMwLtGDECrBsjJAOfuW78NP8N9Rg8ARX6XEenwTWklzHa7Y5UikzEQ2Pl3KynaTnKH0r6Cl&#10;CvDJIrE3fxe87e+tEpKzdrrWz2d10uRGNKWDnUpPpt2PWf2SPAmnQeFdS0y60yNRO+A7Lwo9qw/2&#10;h/BKfCb7PrEIDWRuFYDPMTZ6j1zUHwT+OllpOqyeFpmCgoQZN3G8Hn869J+JHhnSPiN4chj1i4aW&#10;NiOOoHcV9/ToYOplsYw3S0+Z8yp1aNZOXws6zS/FPhvVvgzHrTTxyy+QkitxnhQa+Rf2ZFnl+PF9&#10;JMCWnvXNuBxkFifw4ruf7afwPrc3gK/vWNlCAbeIcB1NcZ+y+moaf8fJ9ftgrQx3UvkoVz8vQA1W&#10;A9p7SqraKMdfO57ONpQpqlOE+ZPXa1tEe2ftLWvxZvfB2mXfwn0uC5uINTZ9SFyx2rb7Gyw4684x&#10;Xzd8CfDXiXwvqV/4g0IebOb6S5ntSOd+7lQfzFfcGk+MrbSdNurW606WWO5tZOUThBgjn0Oa+Vvh&#10;h8P7n/hYGqyw+I5LaK81SWaBTkBVZicflXxXHdahh4UakW5VLpRS/m0trtr5mSoyxVKVKMrNanuX&#10;xKvbj45fALT/ABlpGlzWRglAlhnXDAqCpH0yDXMfs8aD4t8L2l7r88fmWhlOIimQSByK9attG1rT&#10;PhxF4GvJLVLZIRI0yHlhnIJ+uaw774meAPhv8GNU06HVI5dQFvOWgi+bbIQcAgfhWlbLcbms6cqj&#10;cE4Xl0fOrdmZ0KleEY0t0fI37cHxb0a5uor7SGaILKpe3hGHdw2Rt/Ig16n+z1+27beA/CGhXfiX&#10;w1qBNxII5VEe5o1AHJ/zk18tJ4X1XxB4/k8eeOr0yCQn7NA4+WMnkZFerHw5c614dgbUXVsY8tYy&#10;VCkH5WGO9eTjsxxHCmBhWoR9pO6Wt0rt/wBanrUsHQxVqVV6H2Tq3/BRbwXffD6XxLp1z5Fst2bR&#10;XuWCAyDG4c4x1H9K9/8AgD4ttfF3gWz8QyzxulxF5kbggjBwRg1+W/jj9lnWb/8AZ2vdO8S63DcW&#10;pvftVtZ4AdHHKsSOTXun7L/7UOgeFPhxpPw9svGKw3tlCsaW80o+4igH8Pev1HLeIK860KmMi4Xg&#10;vd83vY8V5DiMQqksMuaMXa//AAD6V/4KI6f4Z8bfs9av4d1rfLB5JdLdDzJIB8v5HByK+O/2V/i5&#10;4j0nwfH+zJ8TdTm06faTo1yZ+J4QcEKScntzXtPxz+Kk/j34bf2rb3MM9sf3bOJOHPU7c9eK8j+B&#10;f7PGlftX65fP4j1WeGPwzMDpVzBKIJYZGUnCMOSMgZHSuzNcxhicRToUouTq6K2zVru79Diw/Nh6&#10;Uo1Vaz1PPv8AgoDJIvwrufht4O0+9bUYnR5YZVLI0OdrPu+pGPqa828MfsYeI/2VtY8J+KWvHn/t&#10;yIXTog+VJVCttx34avobVvEMnirUNa/Zv+I06WHii2WSz0HxBcwgC7UglDz/ABcDPrWhoOj/ABH1&#10;iXw94P8AiRpwebw5btHKxG6NieN6H+6QM152By3D4PFPkpqNlpZWtrrdd/M6qM6yqczd4v8AJnpH&#10;gzw5r2sfAmL4mfHS0S1vLi7cW1uHz5duOEH1I5rwr/goD8PPBvhD4X+D3+F1tHZ6/rPiGN4JUwXY&#10;KMu35HpXunxr+K2iap4d0vwBc3AjFnGskiMeuB0968N+H/jDQv2vv2soJtWsZI/C3wrMdpLbHpf6&#10;hMu5U9lA5/SuvF5flGLx1SdC3t5RUebt5/I6aazHAYZVp3jG7du6torGZ+yn8BvEPxI+ONh4c8d3&#10;15e6ZPCZb6SVceYvJ4Ppk/lX0vZfsweIvD3xC13xn8GPiHBHoGi2iww6RNHvEU207xu7DjpXs40b&#10;wf4C8eaX4iGnW1gWi8kbYwq42+nQDHFdJ8KfDegX7+ILfTNDFtYS6jJJKyHK3juo3MfUcY/Gtcn4&#10;Rw2W0IUqjU5p3dTaV+m35HmYjPcZUrqono1Zrp5nx7o/7PPxt+NWk6v4z+GfiG1tdYYmW1N4pVZ3&#10;B5RmX7oJHB7DFZX7MR8f+JbbUdN+IVw+ka1puoXWnXljPJjy7mI7WU4/MeoOa+pfAnjnwf8ABI6l&#10;Jq13Da6fDeTqpLYCqGJ/Hivm34o2cF9+1Cvxg+FTf2jp/jqVI5XNxtt0uVUKszE8DeqgE9elfBcT&#10;8GZFh8RTzGEW6znaUVJrnvoml3XlvclYWnisU6kvcg07dr2Ow8M/s9+D9I8TL4h+IE13qk8sLzR3&#10;Er4twc8BeK8w+OfwD1W61kfEnwj4buJ7eSIpJbQxExxRngsB1LYz2r0f42fG3x/4X8C6gvizRLGB&#10;9OtDDdWiD5FB4xnqfWuM+EP7eE/7Pfwo0i1+OHge8Frqd8lvp06oCzRt91iOe3evpnh8ko4eGWwf&#10;s7K6lbZ7e93177nsZfQzGnhozw0k5PSML7rq0edXfjPwBp9rZ+AfD1p9mtFJE87tkNIRgtz36/lX&#10;tl1a/DvxFa2MPg3UgbZLIl/MYf6/ZwOemT/OqOv6V8Drb4gwfGz4d2aubtWuNS0e5thJbbHwXwpG&#10;BlSTgdDTPHfir4bf2vfW3gbw4LYoubcRDYsg65x0444r+MvFPH4tPF4LFujOq6lNpxjq4pSUZQaf&#10;w2bU09U+5rlaxFWs61XS901fquj/AEOP+IEXjPXNCbwxc2jb7+XFvbo4DRxqpU7gPvLnHWvG/jr8&#10;Cb34V/sgeIZ9H01rVmWCJLoJtaVpJwrye33sV9EfAjSfH3i3xJe+OtY1m1GmWbfZp4LmPzJZUALM&#10;I+4OBivP/wBr/wCKX/Cy/hvrGiaPodza6TFCpmMox92VNpwRgHO3getfR+FtLKcqzXAzTkpVakFG&#10;9vfbfK3ZN2jG7Tbf3nNmHtZXlJ7X+R+fv7Ofw1TS9eOn6lBPdruRnDS4Lvklvc4Az7Cvqy2uLnRv&#10;D2pafpPhOG8mvrN4o42QSrMWQjOCMNjoR7V598DPC81z4jmSRC+dhgZQQyYJ757rkH24r6i+Fnge&#10;NkZrixjEYVUWRYgHAHXLAA88fkK/rTGQlCcrGWEqOTTud7+whrfxHj+DUkmq6Ja22tadpsEJsnbh&#10;EEmNuM5GFx/kV7B4C+LcXgfxZrWveJ1j06W6S3kaGUlY2ChlY7hwAex96xfhLYXfh3Q9Z1SwjWWa&#10;GCBgDklx+8BA45OKj+Ltn4c8QeE9L1fUrVEk1RozdWrHmOEHc7MD0C456D9a/J894r4jyPiRUcBV&#10;v7kbU5K8HzStzJpc3NeVmr2t00NsVShU56ko3v16ln4m/H+y/aI+JHg+bwzp9yumeDvDt34j1mIS&#10;Z8m/cvb28TbRgsoSR8DtIM15z/wVU8GWFv8A8E/tLt9OkWebS/FFi+qLHJucXE/mNJk9eZJPyx6V&#10;sfs+xwWvgi21P7A8tt4l8QvfXMCDLGxicBBgnp5cW3AOCRn+KvOf+Ci/jHxF4t+CXjmaxs4ItG1O&#10;8tLuWKOEo0RinXbIc9G65+tffZl4g4Dh7MsBgcxkpV8VKNK0U9G4v3ktuV1LRte6vc5J4Oo8P7i+&#10;Bcz9ez+Vzxz9l7zG8B6VdwWrQSpdB1ESY2kEZH5jP416T+xz4f1jwz+2R4tSOJymohLzfnhHMjkg&#10;fUYrgf2SbdU+G1iIUlCRSyHc77i2SMV9Nfs26ZYR/G27vxH+9OmRJKcfx7mbOfoRX2mHrKhjYX+1&#10;KxxYhp4dtux9u+G79p9HhZ25254HXpXjf7UPxb8QaJezeBvDWuWWnTjT47ud7tyrTIzMu2M9Dgqc&#10;j3Fen2FzHp+mRRvIcY52nnpzivK/2qbTwP438IyXlytv9v06Jil2EBkUdTGD6E/rXi+KdPNqvA2N&#10;WWVlSqKDlzXcfdjrJKS1Tcb2fy03Iyp05YqLqK6/U+TfGniKeXUWutUvJ9RlkO/7OrYiVs8AnPI+&#10;ldF8Df2j/FPhHULXTNZ1Aw6KoMIgghzsRWPzAnnJ64PaubvNCvJJnt0jjJbCxfvNxGf/AK1U9S0k&#10;aehW4gKxRDPmkYG7HT06V/m5kXEeZ5Jjo4rBVpRq3TbUnqr3tKz1Te93r3Pq61NSvBrQ9b/aLsZ/&#10;Heoxar4e1NbtrSPzpbWIfvZ4cZLxr/GQOq9QOeleOafdeINR1CLVbvxFdiO3lElrCl0wIUdMAHA4&#10;+nNM8PXuqr4gXV/7Sure4jkEllDbynzY26kqc8YHJHoK9I1iw0nxrot14m0Oxhj1W2Bk1m0iQASD&#10;obhFHbH3gOhOcCv0LxF484pz3E01VjOhSlFThG9m9FeTejlZ35fLXV6mWFwVKjRSf/DmZ8Uvif4w&#10;+KXhSx0p9ZkjltZha3WpRQK0zkAMrnPBBUH6la6z4veHdB8a+EWuL34hWpvtM8ucJCgjMiLsJRlw&#10;PmwzdOuK4fwdYL5mo+FruNSup2LRqXj3ASD51bH8WCCMehxWjqfwpl8H+BtEt9Xmlu3m0YWV1q08&#10;z+ZP8+VdRnC8tn1wMdK6uHfELNK8qmLzbEzqxSpxd7v3Vo/J3Vr93d73v00sLQjSlBKy3XTU8N+B&#10;fxK8NeIfi38R/DXh7xBp1je6hqfmaVbTTkS6hLBFGJI4yONyoGfacEhCRnBrO/aT8XfEzx7JaeCr&#10;XS7ljaozTuo+V+wB/lWf+wv4u8BfE/8Aan1O88I+BZNJ0fw7Y37R3I+WLVb2Od4HvvLGQvE7Ac84&#10;Br7L1v8AZ7fxrbxeLvDMsLfKxZCPvDORyO/X86/qPM8HDirK40ZVHSUktNG7Lpa9jhxkPZ4VUU9N&#10;7n5t+Ho/jT4d8Qr8N/HcVzZaXJKJNOu2l+VkJyyH07V6T4r+FbyWkN54SvjfNJ8qhecH3r1r9pT4&#10;S6tNJbW+pWXz2codUzwR6cVyXw3+K/hIeKX8D2+lfZptKMbXQaLru9CetfjnGOQ4yWb0vaX9nBKP&#10;N/MvNbLzPEzKrWxTjKcb8qScu/b5mT8P7n4y/DO2kudT0RXgVMhcc1Jc+PdP+Od3J4duLY2msWR3&#10;6dIzAHP8Q/QV3Pxh8feBNctpNH0XWfs98qEkZGMY9Pwrxn4M+HJNR+M0N3KxZY9zefFwG7HmtOHZ&#10;5lw5nEKGCm5U5yXNHS1vzWnY5cNjcZg8VCD3uvuZ7r8KPFmhaLpFivi24+e2uAdTRevyc9PQ9frX&#10;Z3f7RHwg8XeM559X8DQvBCNsN75agkd/1ryD4ieFJdJ8Qya74PjMjBD9vhHAnGc8+/avEvGvx4sL&#10;LWrnSPD9hJb3KLm4jk6I3piv0jiPifEYDDqdGnGXvLRpN3Xr27nrY+lH2jrt6P8AA9l+Ofw++EXj&#10;Hxbr+heJtWtZ9K1LwvczaCk8uFtbg5yFJ4ByF/EV8g/sxXup6JpOg6vpHi+OW9S6a31OO4ky0Hly&#10;Fc4+grs/EnxI0zxpo48P3Ika4YfuJUzmJ+2PbOa4b4OfC7U/gX+0rpeseM9Lvr/T9UVLqQLEfKY9&#10;SuMYzmvArZjgOJ3H23uyTV1a3lv+OnYzq5g8ZR5ql3yq33LQ/S6x/Z1+FvijwBJ451PxRqpjt4RO&#10;khmKLkAEn6da5Xxv8QfAHhD4ftBoPi60ewjj+eRpw8m8DoO5PbivQ/iR+1V8F9f/AGWfEF5Y3Bsr&#10;vSvDMm/SjHsdsJ0wBzX5CaZdfGrxmbn4rT6pJElrH/xJ9JH3Y3JyGcdDj3r6rH4jBZRjI4fAqnGh&#10;KC5ppu7bvol5W1uRgKMMXhUpaX6LdnuPxOu/ihql09n44kZdJnDNpiiU/wAf3Q+ehx/OtS4/Yp8B&#10;fFj4cW/ifU7q2trnw1ahI4lwoLkZJH8s+lcz4V8H/FzVfBNtqfjG8m1q51+RpltyCFtzkjI9uM4r&#10;Qsv2ktO0LxVb/D+/0h5tWt5v7Ont4MYMjcAt9BX5hncczrYqX9lSclDqpcq1Xd79j7+k8jxXD/1C&#10;lTSrwT5r6aX79T0z4b/sFXfjn9muT4s/DzWWkvtOaSO70qaHCS7MklT64HFcL8J5/CUWpWPhv4iB&#10;be3uvEMVvcC4XaY5QCFBPbPNfWX7NHxx1D4WfCbU/hF4/wBFFjNBI8kMiDiSJxkDcOCQSM18C/t6&#10;68mleP8ATfito7FdBl1iOS7CDaTNGwIPHfpX6fkOV8N1a+Cr05qOJ9n78O7tq/J+h+b4KCqVeXr2&#10;Psv9vn4vfBb4DeFLbQ9Yne81KaxEOiWsKbnlYKdo45x7151+wVqnhz4R6Jc+K/iGqf8ACS+I74Oz&#10;iPLW8LHiME9AAa5CeXw78a9W8N/HH9oi5iiv7qx2eDfDgkzIqMP9aw7nH8664+GYCpu7aycLDgqM&#10;ZP0FfJcR8UY3hHOKlbLIXbk+a6bTW1kvLq/8jsxCpYOMoRd3LfufXjDw/wCItDe50OHzCImZ1Q/w&#10;/wCNfPfxd8I/E23u7Txd8KdVfzbCZl1K3Q/vBGdzLNH2Lox6cZByOQK9c/Yf0zxJ4x8RJ4a1HTLk&#10;WdxC4W52nbwPuk+le5/EP9nLSPAFnLr2kwlEaUM8X91vX1r9OyPGZvxxw1Tx1SHspO6aV1s915Pd&#10;Bhcww9GLpTV77M/Ebxj+1jD8Tf2sPAmkeN/C2uaF4j+Htyw1PxVqN6f7T1LSIHLRpcmRVNwkbqjr&#10;KMkRu687Rj9XPiPr+heHbe18Xx6tG2i6xaC+02880MkqnBdAehKkjjrhgehqXx58GPh38W/C97ov&#10;jz4b6D4mtp7drWSLWNLiuXWEncUikdS8S7sN8hGGAPoR5j8Cra0+DXiV/wBi79pJrrU/BOuyi9+G&#10;3iTUJjJOki/K1s0r5LSxhlB3H5kIOCOR6GbZDDOsvVC/LUVmpXb16p36P8NOiO6GNcK2i0XQ4L4/&#10;a/oXxE8BXs+p6BMtvOPJs7tV+YN/C6+/+NZfwQ8Nv4W+F+leG/FOqDUZ7eWR4rzJJPPynn2x+Rr3&#10;74ifAua11abwfPpZntoT/oyD7jL/AAtnt8vPHFfM8UeufDTx94l8B6pKsn2S5W6s4Q/IicH7mewI&#10;6VtlOVY3K8Mo1tlsdMcXHF1HTgzofG99/avxSvbQxxieXSlmtZTFLKyKkAB+WMHhivU9CMEivoP4&#10;NajPpFxZpeMhguEjngkNwrjY2cLgZwd27KnnI5A4r5u+NdjeeCvH2mzXt4/nv4esbhkikMeVnj3M&#10;jBWG5ACMg5BKnjNe4/ArxdeeK9Mgu9aR5JLS2W1s2m2q8MULuFUhVXOCSQxy2DgseMejLG0MZQhi&#10;aMuaMopprZrujy/Zezqyg90z6D+I2gaj4w8LWjeHBA2o292kljLP/q95jYZP0UscDuBXml1b6h8L&#10;NSk0T4gfs+6nqZvYU8vxFYtHcK0mOHBB2p2yGxgDrXpunXh0vQbHWtQ12KytNJ1G3uL2SWT5PJXI&#10;K8/XPqckVrab8RJ/h1481Xwje+HNS1PQLgG5sp44w/2WOQ7j+7YBtoLdM9xxX8w+MGV4OrxbDGY5&#10;umqkI041GuaK92Tty72+K7T0etuq9rLnX+r8kOjenzX+ZxVj8RrLxnpNtpviKSxW9tYMXF9c3sZj&#10;SPcQq78gKcjHuc4yCK+KJbbUtB8e6h4h8K6ZPtbVJp9PWNcsIjKxjxjttwBX29qPxZ+BPjzSpdX8&#10;L+AtCuba3v7iy1zTLmziVJ7kERJE6qAroWz+8BwCgIPFbKfB34ewWMvieD4b6ZZJplrFO8dvpcUb&#10;wygbpiJkAaRSueHyCBuHavC8NfqHDeIxXtcTKrUqOMbRXuKME3GTvZqXxRejenW7PYr1JxUVKFu+&#10;2/U+Vv2kvCyfH34N2emePbCfy7a8g1HTo5z5UltOv3hE3VQ5Pzp0OSTXF/t+6F458C+A/Bdt8PU0&#10;631Tw3aWeo3Os30Qc2LGQRxuqnB3l5EBYcpuDd6+mvjT4qt/GnjfwjoWlaJaol1rcaiC4hRlnCgu&#10;2VYY2ZUAmvE/+Ci3xI0DRvh9qHiPU7GF5LHxppsAtoJcLPbom2UDeCAD5W9ui/JntX6/laxeP4dx&#10;OJdTn53UcVbRx0i0r6WbTv3vqeditF7KnHV227nx1beOPGXxJtbPWvjLrM0cEsM1/YQeGIFeYTJj&#10;dhCVRQcMdzf3xjJIr7G/Zg8PeFvi9+z5a6b8PPFP9o6lPZNbXl74jltEu5FDYkVNpYoCoOBwRivB&#10;/FPhX4Q+HNX0uX4PzaZq+v2Hh9JZrS7uC9hFPNEJIp22EBmJGFU/KM59CPVPhH4vXwf8P0+IPjKy&#10;8PW2v2915WoixsoLZnmYkgrGq4A24O5TknOa/LMDhMNiM0wypVVQqU6ilGDg3F2u+VpNOz01va+6&#10;NMBgsdTlZQcnLrrfp12/A9UF54q8JQN4e8TeF2uLJbpbaC4kiBVkkGzYoPUHHPpwa8W/aJ8VfBvW&#10;/E+g/B3x58J7nTtK13VW0631/TdPARLhdskcEr4/jKlcg5BFen698VrRfCifEnxf8QbaXSJDi50m&#10;KMM4PCjJyWByQcj0rlv+Cifxt1S6/ZQ8H6b4c0GxutBv799Rv7qO0DypPavGbXbKCDDvdlyw+bk1&#10;+r5VPHT4ndWtf9404pu9rLo+llrY58ThqjxSUo25ejIvhl8SNYTwL43/AGbPCtzpT/EWz8Kwp4fv&#10;ZGBmvbWRHlihaUjKgngjOFb61vfs9+FtcPwe0u78YaGdP8QSt/xPImP743USiNy5P+7x7AV8ualp&#10;vxDXUbv4neK30zTvFVitpa+EZ9NEwFtDCod1kBI85ZGcKxb3K4IzX2Lb6t4rm8IeE9Q8UzQ3HiM6&#10;Gr6vBE/7tZXVdwX9euTjiv1nJcPlmKzWWYR/jwi4SfR36/g0/M8rNXVpQVB/De/mvI+pfg5aXVt4&#10;KhN6hMjxKzy9W+brk18s/tmfC64+IP7Vun2lisL3A8KRWplA5VDJK/H4mvrH4fzwr4OtZDL5arAB&#10;5YJyDg9a+WP2i/jV4V+A37V2qfE3xhYTXUdzptnp+lWqH5RL5fT2yWrn4vhhK+XRoYlXhUkovy0b&#10;v+B5tOfJVil1Z8F/tN+Mbj4F+JNQ8P6xBH9qt5iqR8FpP7uPrkVy3wR8C+M9W1+f4p/F3wbJbfa7&#10;Uy6W1yuFCdsLj616N+0jYeBvjD8V7jxT46vLddZj1BLq6iiYbba3HIiHvgD869Z03U/Cvx10KDxj&#10;Yaso0bw3EIzEzYDFBjafUcV/PeLyjB4LC1cJhHacnZSf8t/Ly+89OhWpUKlTnm+bouj9fJHzZL4w&#10;8QSay0WnaFfqk19shnuYyI8cfdyela/7SFv44sPhzax6TZm9hZ0N2zjIiGCen417J4v0vT/jNp1v&#10;LoTR2dpaKDGsagbiPTH0FdB4P8OWlto66D4ojW5tmiO9ZACOvOT9K+czDMsvyjNqEqlK/s+z1b6P&#10;5djmpVHiK3t2rNbHy78I9P0/w94dT4keMdOe6m8jy7VHGREvoB7HnPuaybDxT431TV7zxfqF9ttY&#10;rnFhCWJwQev45r1v47a74b0Cyv8AwxoGmweQAFiZSNqHHAFeCR63qOjMtnKfMtlbIA5AbPWvpqtT&#10;MsTQ56u1TVJ7qL6ep11lilH2tS7v+R9C/Aj9pLV/iFK3gDxdoFzLDABhjEWLsM8Zr6f/AGcPDeka&#10;EbzV/FF2qrqNxtWCIBjYKACpPoP618d/s7+LNf8AHtje6F4FtoE1G3Jw4X5iMEZJ6/jXc/s96z8V&#10;vhr8S7PSvHHjDf8AbbqaO+067tWYSyJEzR4kyFQAgDDdfwr1sLllXD5bWnh4qMo05SS1act0m7ad&#10;L9jKMoLFqMdFo3/XY+zZ9X+H1x4uP2SxudM06+tkWSSb941vIBt34XqO5HvXnH7XP7Sth8Cfg8Pi&#10;t8MviJY+INQ0d/Mt7bRZ2ufKhYhXe4jUHyohkEs+NrAYzXsfxF8G6Bo/iaNdAjljtHijubVJ2LYi&#10;foM5wRnivCPGvw3sfg/8BfF1z8PrXT9SbxtrMltqFzcQxsq2c25ZIxjI2opYAE8M2cZFfy3gMfh5&#10;57KpmUOaq6kbxT5Y1Ly9+MnZrltrqu6R9BVrV6CdWklypNvysr6I/P79ljVtH8D+OtT+OnxI8B6N&#10;4pvtZhlktjq16iQRxKVLSsmcsw3ttIHHFegft8ftC/C34D/tUeCfjz8L7G0uJdacXWi6K9s5gaVo&#10;DaQ3L8AyIDI7lhyWUHNeTfHyy1LwZ8QtFn8JeD7S9t7C581NKugwhLrnCnbg7WIGQCMivStY+K+p&#10;ftq6r4Hm+Knww06XWPDl5HB4WsLAGEJN5gEMShsqVIDykkjAXngE1/ZuFxWHzzL6depSvR5ZcyTS&#10;a0aV/K39aHnYGcK+FjyL3oaxv08v8jv/ANgzTLDwVoVp8Prnx1HY6xqdlLc6xryRFlM3Ait4lbkD&#10;BWNVOAOSele6fFr9jXS/ix4TsPFHwWuNKs7/AMPaHNcX5nk33Wpzu4cl3GBuADAZPcgdq+YviFD8&#10;Nvgh4P0z4m6HD4rfxNf+LDaai+6OLTrQJFIWt7cNzK/zFjKcABSOh59Y/Y6+K3xp8FyXHi/SLmJk&#10;v1DpfaqRPNFEmAkccYO0d8sfwr8M4zwGY4TMJZtg63uJ3s3aMpO6a6qyXw6dNEZVY0qU5U8RF3b1&#10;fVf8MWP2X/DvhsftA6B4E8XyfaJLi1Ms8dwhX5hwOG+ucV9gftH67YeCtNt9I8P3NqDsKMoKluOO&#10;K+O/ih4F+NPxV+KkX7RfgrWpH1mxui15dZ+/HgAgAewAxjtV/wAV/Ev4ga5E39uXLi/CBW83nBA7&#10;Z96yedTjw19Xp/xKvxO9uR6X1tdq21jswcKKwqnG+/Vb+Zr+KtOl8U6OfD+mavdwshee8jgJJYk9&#10;TjtxXlGt3x1XVV8N6dpwt2gc7rhxy3Yk55NegfD74gan8ItE1Lxt4otHnaWzdxOFz5RCnGR3ByK8&#10;40+Lxnr+g23xL1rSjHda+7XVmSu3MbHjArswdbHw4ZhKFdyjCTi9Xo3qtex00cVhZS/dfd2sbFpp&#10;0v8Awn2k6Zfzq9k2POkJ+6M8n8a+gfid4L8Ia7p+j6n8M/EDNHaqq3trFgiT2OO/vXyz4+8PfEHw&#10;5os3iYTyBobcMvBx616b+yP8cfD/AIR+H2o+OPF+ox3UkKnbaKQDvX29favb4XWI+qzxVD32tHbr&#10;/V9T36SweLwMpycvaR6aWa/4B6p4g+FMei6jB4o8V6PHY6amnSSuftvlE4TILNg8g4OMc15B8b/E&#10;H7NUCXccHxAZdVvIGhmZ4EaO8i24WJ4UVnkbDcHg8jHHFddbftQeIviR4osvGfjHSzp2jeYTaQSN&#10;kMoP8QPBPQYrhZPBfw80n43a38SNZ1nQLHT9dhDadHbWUKNZqqgbQQoOGIJPclua4qOAxWb5tXxL&#10;XJWin7iSXNblsru6W29nseC8BiasXBU3Z7P+rHm37PH7NSeNPEUfhDWdO8RabBr9lfW3h69ltPLj&#10;vLh4t0dpcLkqXCqSo4YgDjOa+a/FHjP4h/CH9sC8+BnhzTR4S0HxD4rt9L1VjKJrBbNWWO9jlcbh&#10;IBvlk2nLKHVSAVr7Y8dftAaP4W+Gb6Dol20smn61a6toF9FKY2guoCSpDg8EgsuTkc8jFfMvhn4q&#10;/DP4yWEfwv8AGes+JIfG/gnxUmtWunXumxR6jfxNcmS9iW5iy86+TKGiyCwCEKxX5a/UuFMb9aSl&#10;XovopK3wyu9Xa7SWmr01d3saYTAewpqUXyzT0ffuvLTY+0P+CYfx+/ZY/Yp8WeMfh5q/xRk1W/tV&#10;1mHTbewt3OlLpVq8vkfZ8lsySRJuLAlcMpzlsV5D4S+Lfxo/aNudL+JHx31PUtRuk0oyWU2pwKJE&#10;EnzsBtUYGAOOnp3qb/goB/wT0+Fv7JfjTxB8efht4n8UWemeKPD7ajZaHqkcf2aOa4l8vyI5FxI6&#10;xRnAVu7g+w9S+Gl3pPiX4KWEWl2iyXC6VFH9qkQBiSmC3HqevvmvnuM62KweOlh8BS9tOUmpN2XK&#10;7c0rN735orTpFdbnbaE8H7SMbJJfm7eh5X8c/Hmp6p8NptDgulkMUbCaLdwp7A1w994D8FeLNP8A&#10;AUy6m32u1jLTIOmVx/PPStP4x+EL/Q9FvfD1wFil1C6CTXJbG7IOQPxIru7v4V+DPAPw6sfEWtsZ&#10;r+OFfmiY7VU8HjucVyZTWhw/lEq2Yty9q3FRd+Z6W0/Q8OM6UI3qXbk7P0sel/sW6vpek+Dvix5N&#10;4okstAEce5gQpdwoOOwO7B9q634N+Cte+HkN0NT1fT7yK/s0u7c6ffLMUVtw2uVyFYMBlTz0rzeC&#10;+8MeFvg/r+o+EYjCdXtYEuSoyZmDjuOQBjOPaut/Zh0zUf8AhB/7TkuJJGv5tpaQknK8n6f/AFq/&#10;ROCMVgcTwUp4aEo3lNe9a90+tjhoYelRxVobW/MzvitqFhqHxOtbW6vQv2a2MiKeWZznv2HY16L4&#10;HjRbS3guDtMhA64YZ6HH4j8684+IHgzVNY+JmsalY2/mwaLBE17K2393G2I84JyfmZelepeCtIHn&#10;WwaeR2WFHMhUAO3BP6gflX2GLj7HC0YW2SCD56s5eYfEr42/Bb4H/B7Wrj45Ty2fhLxpq0XhTVtR&#10;teZolvIbhSEz0JCEEk4UDNeL/CP9h7xR/wAE9vhJqfxA/Zj/AGs49Z8K+LNespNVt5Ykkc2a28ym&#10;CUw7wN5eMbjgY2kkGvqp/wBlb4NftjfAvxP+z98fPCn27QdeMJza3RguLW5jn82K5hdfuSK2ecEM&#10;CVYFWIPwt+wb+zl4t/Zy8K/HP9nHUbqVpvDHiGfT3lnhz9rgiaRoZQePKO1Qjqvyss3I448/OvaS&#10;4drqD/5dz/Ff1p5m+GlF1Wuq/E+l3+LeheDPgLrHiq58JXMF5aW0aahdX06strbu4jaRM9+RjHdg&#10;TXyx8eNK+F+tWMGoeGLq6i1rWIDJo1otwxa5Z8kOVB5A9cV9H/tK/D/4mfFH4JSfDnwxrGn2dxrm&#10;nWlzeTbMllUb/JIxgKSFyev7setfP/7OHgTTf2ZTqLfGm1h1TxHHGTo+p3LF0gTBKxx5+6DjtX4D&#10;4ecJ1cDw3XxFb93Os+ffm92y5evrp5npQo0sRH2dSaWlldbd2dV+xx8K9b8HwM3i21uJ9eI3TX08&#10;LFlHXaCegyK+mvFGqaf48+GGp/DqyudNvdXu1H2LTJr+3SS4cFSGRZWAYqwGMd8Dqa8h+C3xm+J/&#10;xz1i++Gvg/S7eC7ntWlmnEY3xxjqxY4CqDxk+tbkf7G3iy08R+F/EV/c+Htbulub6G7ju7gzs8Zj&#10;D7VdQVVgV3Kh4bacHIFfU0OIM2y/J5QpzhUg4yfad77KN9uittoZ5XhFDEPmldLZrXYwvAvxQS38&#10;M+Gv2hPF3iPX9I8S2E1/4d8X6RrGkTWmoE2s7LE/TM6FPl38fNvHQCvSfgd8UvBV14LlsYvDHiOW&#10;3/tGWTTPEqwKiW0zMW3xwlvlyhCt03EFutZN3pN1r8VvpWoxSKP319fajPKQsgRf3cagr91ScH1Z&#10;jXQfB/RfDXgDw8bLVoYptP3S/btKmlzHcr5gVQCT8rAFsHuMCv5vzPP2qs8RQXJOTtZPmSjr3SfM&#10;u+ivbbRr2KaqzcoTd4vfpc8MsPgBof7M3xd+In7Qnh740zeLNW8W6pFdWd5qEBe5s3dcyh2bIbBA&#10;X027PQ4+p/j7rXiJPgH4B1/VrzbHPbX4aVwAhJdZznt0dsdsV88fF6Hw3Z+Kn8PeCrua605tSint&#10;2kbLjedwjbP93hc9GIz3r6V/ai1nw3J4K+F3gXxPcBLBbCa+1KMx/IsbOsZ4PfhhX9hZNTq0OG8N&#10;LEVHObpqUpWs3fltdf4UrrueTQpxw6cYLRy/R7HP20vivw58Mbe78MeE0u7yz09rzUbO2nH2kbgZ&#10;CPKY5LKuPlGT6A185337Rt/8QL+a6muY44EcrtLYIGSAP5j619VaL4km1fWrrVL3wbC7acqLf/2S&#10;rINoUBLiBlIJBAB9e5FfP/7UXgfwV8JPiXD4ys9Jk1O38R2v2/SljQ5lnXAkMoHAfcMsQMksDwc1&#10;+G8H+I1HN+JMZTzDli3dwaulyrpK7avZpp6aXOqGGoUYKrZ36o4TQviPrvhvxgNS8R6TcWXhll8t&#10;9SuxtQEjgj2964vwj8RvDUfjXUdd05Lq/tp5ytpcqGEeN3ZunB9K9i8AfE3wt8TPDzad8d4LRJ9p&#10;jXSQAIlBGMkd+D/9euo8F+CPhpOjeF9B8H2S2kQzaxLCFUd8jHvivopU8pzzEKgpL2lnZxd9N/V2&#10;OzLeIMcsQ6DpcsF/W54z8Qfjtq/g7w6+qan4Kvkjlix9qjgLBR9fSuN+F37eNlp+m6jf2GjyXSLJ&#10;5ZhkB+8fb64r1T9q34n6zFpFz8MrDS7aWyaHah8kE8dRz718qeH/AAZqnhPWbPW7nQ4UtZp2LRBC&#10;A7kcfka9LBYDLssy6pyv2jp/zPquiX/DnuSlgnUhRkrSm03K/Rvax9I/CmL4u/GN7vxVbLaaZZQP&#10;loz99+/FekeKfiJ408DeBH02dWuWkAMhjjJ+QDkH2PtXj/wp+IXifwjbG4+zbLeaXDR5OWH07V7j&#10;4U8f+HPEi2sWoaUrrO3l7ZOoPfPtXyeVcZ5nQzWGXPDqVKrOKTUvh1Xc4OIY+zrVaaaa2TXY+UvH&#10;nhLxT8f/AIv2/jbxdYTWYtIBbaRbSEgFd2d+D9BzXs/w/wD2afETaRJfxqsH2RhsR3w0nGST6D36&#10;V0fxVsre3+JLalbRxqun2yfY41wQep4HoKw/GXx1+KOgeBdSj8MabGNXv0VIbwkEQqAQPlPUck49&#10;69rF4ShnObYmGYVuWMW1BcyXV+rZ8hSyjF46PK37l/uXU9Q+DHx2tvgj4+k0TWdPZ54rMbpgCwj2&#10;g9/xrtLv47+E/iBJcfGLW1SG2VHtIEl4Z8bTv+hJx+FfLHw21bX9D8HXXib4jQSX+rXf7q3kkQks&#10;5PJ9j6+1dFrPibxT4zt7LQG8PQw2tvCFKRoPmb+v49K6aua5fwpRp1pL3+VJRb+yuqv3PraeWYbC&#10;VHPC9LK/l1aOr1b4Y6Dr16PHHhudZIbucsoUnIcjcceuAwzjgE+1aOjaP4o1DUo4by7eWOE4UdQe&#10;eozW3+zD8P2fXbbRL65Aghi3PC4+6uTxnt36V7b4r8GWOiW0+reHLaN8rjrnBHpxXz+NzPNMwovF&#10;ZfRSp1FZ82uj6pLdfcdmacYN4KWHrfxI7M+fPjdaeDNE1XwtNrRjEv2rDM2CV5wM+/eqviTX7Kz+&#10;LmnQaFKr6bEqiRkGUC468d68V+O/iXxH4g+Ov9n+Mg76fBcAwqCSE6D+VfSWieC/Dth8An8SLpsY&#10;ht4ZJpZkPzMmMrlj7Yr4zKcnrYdfUvrDg5JtLXlb5tE/PX5H5vHGTzyb11TOg+Ivx6m8NeFZvCng&#10;6QXivbkvKzcK5GMe/NfnlrPwG8ceJf2oND8R6r4YvdQsX1HztVv4oi0cK84B9s+lexfDj4g6/wDF&#10;2yvtYjhS3021vHt7ZM/NJsYgN+ma9Z+Gvji/8LWdzoOoQxx297GfLLxjJP1r6mrx7xNhJvA4uzlC&#10;6tFXd7NJab2bufcRyPCrBRq0H7ys35lP406enhrwotj4VsI47mSNVt3B5ViOvHIGa+Kf2lPgV4j8&#10;CeJ/Dnj/AFnxQlw1zfwvcSTPllIYEnGc4HNfYuq+JtVbVHh1G3luIEYiFmGcAHtXlPin9ntf2ydd&#10;1Tw/Pqk+nwaepaFvNOMgcDHrkVlwXxTxBVzelHGy50k1JpK7v5aao8CjmVXDYnlSvJPbzI/iv8Sv&#10;hd4+8I6R4I0LxDBPO6xrcyROMke+OnTPNeneMLDR9K+B9lc+GdF+0TxLGHkUAcZGTn0618Y/C39k&#10;TxZ8Fv2obLSPjjpOpp4ca9JtLyHeYWxzhiPY9K/QD4g/D3xR4j8OGw+ElmsenCBSk0qZV8AYGPTH&#10;6195xBk+LePwuKp1rUqc+eXZq2sXY9SjmWLp5j9YvyPR32OG8RfDHwX8SJdM8QaFYG0ura2UzSQ4&#10;DZxjA/8Ar15D8XtJHh24bQ9Sl/0OW6jH2uY4GC2ce/Ir1rwdpPjL4cNLFrAaabpOCe/TP4Vz3xw8&#10;Lx+M7XTdW1i3H2EataGePaMOomTII7AjIrxFmWWcQ55TwsouM1LV6Wsu3qe3nmAnXyaGMpyTUpXl&#10;bzM+w+DVlq1zp+j69GY7NI45LeVxhcf15r1zxLqes/DTw3bjTo2ks4VXDAcBMjJx9K7r9sj4fnQP&#10;B3h7xh4U0jzAbdIzBEuMLjcvTr247V423xc8U/ELRE8Cat4TexZI2UySJkkbefw4r5PirhrGYbNH&#10;G/NTjJSjD1f5nxOFxuEwatez6npUXj7wx4YtofHMd3E9vcWoVlz9xzVQfFmbWPEK2Pgnw2Wu9TCt&#10;JqEiEJEi8AEjqMnoPWvCfBmpae0raDrrM1pp1/iTzMlSeDX1holl4RuvAsd7pssForWwKXEeFKcf&#10;/qry+JeKc2yTMaVTExbp83uwsrJaeV27PudDlUzitN05pKNtOrR81fGT4iQfs3eJLzxNqk0bXvnK&#10;JTDjDyuQBx+PSvp34K/Ejxdq/wAObbWJIAZb+3Eq7+dgOK+BP2v/ABnpWgalHpus6qurW/8Ab9vN&#10;M2VbciSZ5J/H86+6vCXxS8B3PwP0rV/Der2rzXNkixpA4AUYHAA5GDX6rRy7B4vKVnlOT5nunrok&#10;rJLufM4+lzVPaQ72dzy/9pL9oLxF8PfE1vpYt7eeeU8pGfnH4CreqftK678Svh3F8L9I0eWDWNSt&#10;zDaRfdLlupz1AxU/hz4H/Duf4gy/Ezxndte3rgbEkYlVAGcAGvYPh+/wEfxza+JJNHhS9soSlvcF&#10;AAhz0Hvivhcu4zlDPI4fD3WtpXVm+tvTzuejleUYijfF86s+i7HyB4H/AGZ/+FaR3Wv/ABNLrrYm&#10;BtZHxls9D7AcgD8a9w8K6d8S/jL4BuPCfw71SOCa2g2XFwyfeBGSAevPPNZnx1vNK+Kf7Qdv4ZXW&#10;g6I4YrG3Y5I/IZr6T/ZR+GekeAtTv47FDIJY1TLr0AHA/I19rh80xObK+ITi5Sdu1k7LTzWp7UKr&#10;ovnerep8k+Cfhv8AFb4R68fD0ktxqV3NLuNuhIAGep5xXS/EHxnqVxqVnZ67paWd7AwChxyGr6vs&#10;/A2u3nxMutesvCUToqeWJXXkjPb8q+bv28bKD4c6w/xA1jT2kkLp5kMS8KBx0r5yfBuW5hzZjjsS&#10;41lKyaVlbZWS7+R4mZYmTxE3TbtK2nQ7T4QazcX91G2rjdOMbZN3J47Vy/7a0nkLpU8jXE6vMonj&#10;VSQVPau8/Zx8FXfjz4Yx/FSzgMcEkAaCPbk4x1rjviB8dfCOl+IJ/C/jqxExWLCFgCSenH0qcFg8&#10;Zl+XQr4yb5JN6N6tJ2R58eSpilR1Wz+4oaTp3w51TwVa309xDAYYwYl3AANjr7815B4k8B6x43+L&#10;ej2MOtyQWtxcKh2OOg549zV0TaF4w1Vk0gPFYJIWhhRzgc9B6CvV/BHizwDpGiiTVfCxFxZH91cS&#10;wAnp2c8ilhq/BlXNY4Wz5n9u27/O/wCHmfoucZlhcbgFg8K+eU1Hmfmul/I9F+If7MXjTQvDNlee&#10;FtZknt4ol81FbL/n616l+yr4beHwHNoPiy53zyk7klcdPer/AID+NXgr4k/Ai6i8O3AW8s7TBhc4&#10;wwGQCTzgkda+evCfxA+IviBrrxJa6tPbLA53wKpAAz/jX2GKxOVcE4h46jL91JLm3b+S+R81g6Fa&#10;FOpRqLl5X8z2tbPwD8JPEOoWniDVI2a6ZniiEoHBPAGa8Z+PN/Y6+yfYYNiTZIbk8dvoa7X40eAd&#10;Q8S/B+D4oWyLLqOnyRS7pCfmUsFYY79c1iW2hya3YxSeKLc5FsXWNRjtmvrcz+o1MopZooWTSadt&#10;WpW3OrDYi0HTlK+ttf0PnrR/D/iS9+I+ktPETDFfIqF+QTnnp7V3f7XWrW3hHxD4WtbqX93cySLK&#10;TnbwoIOenWtvw9qOgx+P9PsvspUtfjEZ/Sud/wCChOkjV9d8LTWzYSGWfdt75Ve3titKVOnDIpuW&#10;iTOLEc0q6pW0bOr0saV408KI0cnz7VCgfxcda5+y8Fy/8JRNb3t29zFvy0IHyxgCsL4XX+pnRnS0&#10;um2wwDZ5nI6Y6fWux/Z98XX+qDVD4l00SSmZwZY/lAUcDIr8zxFfF8Q4KtHK5qM1ePM+nQ78PBTx&#10;att/kJ4l0PQpoUt7KFc/xfL0ry746+L7XXvB1poHh25Edza3IikHTGDgg+1emeOdSsdPt7iWEZJJ&#10;Maq2ARXhngGbw9e+NbgeJrpWiF4Xig3ffbPGfYV4vh487nh8QsxnKUaUrJy62bvq9Wj067hVfLc9&#10;b+Hfgu08MeCbPxTqyKX8sS7CnGMcHn86+g5ddtIf2cX1ryz5Uluzq7cF855IrivEGlaVqnw4t4be&#10;NSnljZsI7jJ/makHia7bwHF4OvIFe28nawI6oBwB6V25F428O4XJsRUr03GteUVCKve2zvorP8DH&#10;MZUqcaceqdzwz/hL/DHrL/49/hRXoX/CPeDP+fH/AMcH+FFfPf8AEYsJ/wA+5/h/mZf2tHyN/T7b&#10;VYPFNrDLdKkonUuqjGcnpXoPijw7qMtiGNq0r7shEGSM8f1rnNA8OXOqfGa+0dVkb7Ndq4LL90An&#10;5cevSvqrw94C0q00pL/U41bIGCVGc471/aNGE5Nps+exFWEEtD5+8Pfs7x3VsurayjNIxV2yv+rX&#10;IOKwfinDaaX4tt9LsbeOOJYwEA+7x6V638U/jVoPgvVLjwzewhXuItkB25Uk8AZHQ18/+IfFA8Re&#10;NZLUXG+OGTaseOFAHUH61yZfmDq1q6UOVQ0u+pzYhTnTi31f5HQJqEkEflzsIwpLbz/dAzXzx4j/&#10;AGm/Ffh34g3aWEzSabFcAXcx42gsAFHc/QV7X8Uddi8NfDvXtdtuZbXSnWCMc5kcBRj35/Svnn9n&#10;j4FfFPxB4l0zxn4k8PT/APCMpqSXN7qLEbJZBwiKT1+bbntgV+b8Y0KVfE4eVd3guZuP8zaSV/xt&#10;5nsZdRpqMqlTZaerPp3xL4XfxH4DsvGOlxh5HjWR1GTzjOK4DVtQ+LHi7wJfeIbnxENF0XTQ8EBg&#10;Ul5mHXK4yB7174nifQdS8M3Hg/z4oDcsscczMB+8GSwyP4uP1rz/AOOPwi12L4a6ld+E51ZIbQzm&#10;OUZWUgc5HrX8rZrlVbCZkvqlBWm0pa2s2307Ws23oXONTk5XO/ofHun/ALXml/BDXrHVfiBoNzqV&#10;jGZRd2yMG+2RnpjPRvbkV8nft5eMf2bPjhr2m/Ff9lr4d6r/AGg9tdNruinT3MlmobPIUEghiTkc&#10;V3cXgrxX8ffEV94N07SLltVm1RobFAcRw4ycnPAXjrX2b+x3/wAE5/iZ+z/4YuPHPiz+w9Uu7j5L&#10;22tJA7GA44yR2wB+dftfDsct4PpqvVsqtryi3ZW1u9r2+dtDjU5rBpwXNO/9M5X/AIJS/FLwT4U/&#10;Z58FeA/Gmn3V9eT+G5Viu4lZ4yXkfKMwzh1UDrz+tZXj/wCCfj2x+Mw0v4TlWF7cvPGJWwnlKONx&#10;7HJPbtXtXwZ1TQPhB+0hc/CzV/CltYeFPE1t5mk3SW4RNP1Fs5iJxhVcD5ffI71H4+a/0f47X+mS&#10;6Y8X2OzDqcFfMLE7Sh7jAz+NZ8W4JYXIXnGWVEsPU5pyWjUm76NrzdkbU8TDGQVDl0Su359V8j0P&#10;4S+I/EXw4+Gk/h/xZepqmqOsLNORkRNjlcemKwPFGp+ItUtLhLyeVDKD5MiMRtHUcfWsnw5qvi/U&#10;NUt2l09UsWz58jn5nkH3ePTFb/ifV1itmllj3Mq/e6ADtiv5JxVevHFQatzNa2stW30Wh21ailS5&#10;Y3VjyfxvpevK2gN4Z8Ly6hqls0qahqMuGMysBgknoRgY9AvvXrvjTxT4k+GHwssvFmi6cJ7oBZLh&#10;5jnKsRuB9wc1zeh6g+oSu+//AEffgso5RhxmvSfCvgy78X/DrVre4vY7uVYwbSJxuQgDPT0Nft/D&#10;PFma8VZbS4XhRSqU4uUJp2fu3k4tWt7y001vZnlQSo4lV7+Wpb0jUvh14t8TaV488JLcedqWliJ/&#10;MHy+f5gMh4z0r5s/aH+GXxC+J/7duh6vpds9zotto5NuMbljut5GzA65GCfYV23wo+Jvh7wv4603&#10;wMLa8stY0a4dNR0x4ztJJJV17bWzXjf/AAUH/aW+Mfwl+MXgu0/Z9lS1m1LWWtYrx0+aN2dIySD6&#10;b+/pXLwTjOI8w8RMNSqJKSVSLTjZqm17z9VbTzfU9TFqEaDqQ62+89H8O+FNW/ZB/bL8JeIfEEEy&#10;af8AFmL+ztUvTKWtotUhU48xcENvjKjPX5Se1ep/GD4I+PfFfxQsPENlNHprafJ9quJLG4VhdW6b&#10;gjjuGBIyDWb/AMFEdLv9R/Zl1Hwvpmptc+KPBUdt4k0O52gSS3Nn80gGO7w+aMDqSBXafBK88K/t&#10;M/BjRvjD/bszG+8OgyT2s5DLKEGM4/l7Cv17xRyVYXgaosNU9pVwUk+Z6tRuk0772i0lttc4sDGr&#10;VUJ1Y2Utul9TJ+J3xC8ZSeA9Hv8AR9ZiudY0m9X7RBI/lvcRAcnp1wDge9Y3gH4s6FN47sYl0afT&#10;n1wlw91EN6sOuCeMjrgGqnxi+B102ox2WkavNLcpErSefcYP5V2/wg/Z/wBD+Kvw4k8IeL9K+y6v&#10;pc5uLbUFY7tqjJKHPGeh9a/L/DTi6fEFbDZRiFGrUUnKMndT0+y3fqtE7K3U5s5wN4SqOHLbr0O0&#10;j+Odzd69d6DdX/mWNqkaxXZcqwIPUisT4jeKNHvdYgsNR8dt/Zl2hdLUSjbCf4iXzjof8K+cfiXe&#10;fFDxF8SLz4LfCrSLqRIrlLe61M5VETOCQT1Netar/wAEtrzSPg1Zat/wtDVpdQgkF1eRXUm5ZAfv&#10;Dn07V/QHDPEvGma4vGOVFeyw7+Fy96y3j/w55/s6WDjFN6T0TsR+BPBmp+MrjWvg78NPES2+j2MP&#10;2oXCNvYiUkkcHgYUke+RVL9mz4fw/Cbx3qt5DbSMqSyR3d8yklWAJP6VxOs6H4k+Cvxh8KXXw11+&#10;S3vNTeTTryWPPlyxOn3WHTO4LtPY/wC8a+nPA/hvT9H8G3PhjUneXVL+4nnmuZAdwd48HB7jtj1r&#10;zc4xuH4sy+GZ05Sw06fNzLm0uvgVr9Ts9hiMPNwWqdmeN/ssW/jLULb4ueKfFXiC6ury01F5NOgu&#10;YwgezIyjrjqO2T1xVv4B/FrwPFHqfg+2mV/EGpvma3VDsUKPljB+6MD8z9a9E8K+AtO8MabP4JtN&#10;WRb/AMQWxt5bqVukKI2Rz6k4r50+KEFl8CW1oeB5biLVJNMNpZPLBlVm/hbPfGSfcCu1cS/2LTwX&#10;1xxkmnTk07pyv0v1s0c/s3G9NLXR69D7z8I+A7SXw7a2lksSxJp/n3YRAzsxyPLP4Dnv24xWD8If&#10;2bdTi8Xah4/u7KSygnYx6dYueUiznLfX07Vxv/BNb9rO4/aA0/U/AN5o1vBN4VtrWG9uQ5/02ZlJ&#10;aVQf4Mj8zivsOwiESDaoGD0x1r9seVZRmcsNjXBSdLWDttdWPmo1arc4rS71PhL9oz4SfFTwxrHi&#10;nwF4y020m8A+O7C408zRScQyyxshVwe5XkH/AGa+Sf8Agnh8bvEepfsveKf2WvGmsSRap4P1WfQL&#10;mOOJopxDbMYlYSDGT8oye4bNfrh+0L4Bt/iR8LdV8LowjuZrYvYTnGYbhfmjf8GA/DNfkZ8BdBS+&#10;/wCCgPivxPZfY9H0/wAWQQjxBpFxOkUkWsQg214EiJ3EbolkyBz5me9eNxRg8WsHP6pJqc1LlfaV&#10;vy2Z62U11Gu4y2t+R9M/sj694T+D8ln4TnsvslvAwigkc5XBOcbjk59cnJ9a+n/G3jXTtc8LXOmW&#10;eoo9vdWckTZbjaylSP1r4h+I/iXXPCcN54fvNFBe2vJY0cKRvKuQGH1wK7/4C/GyTWfhpqdj8QJx&#10;aiwgeaG4kfbuiAycn1H9K/FPBfxOz3HY+eQZ9FKqr8ktpOS3jJd7XadkYZrgYRk6tGV+58ff8E6f&#10;EF9ZftH6lqN/P59xdwyYYxbVJ3ldoAAxyDivvb49+RrHwgntbvYY7kRRdRmPcMA/n3r4l/Y18PWH&#10;hj9oWbSNNnZtRlvblktlgLMLTaLiOQP0YFWz9K+9/i34Sl1X4L6jPDEC8Ol27qyjILxkZI9iK/U+&#10;JqWMnk2YRwztU9nU5f8AEotr8T0sHU9nUpTl0aPKvgB4c0G10OTRNWs4nSDJLOo+fPQfjXg37Sek&#10;aCrz+GfhpZPZXvjDVk0yOa2bIjtgw8+bAACnAYBs84Br0uwGq2mqJp+na9DBBcQET3csmEiXHzMx&#10;7ADOPevJ/hdrXiT4ifFbxR8RdGvvN8OaTM2jeH7ORcw3PlN81ypxyOSAR1BavxfgvEYrBcOPHZ4l&#10;SqSfIpaXkn9r1e1vJvY+lxHtMU1SjFXir/f+R738DfCml+D9X07w5oFs0NusCiMSKQdgAUZz7Afr&#10;Xpvj/wAMxWniJdbtb2Jrp7F4hb3ODwQSce9cH8AtC1+HXf7Z8SanFdySjKssu/b7D0HSj9tTx7Zf&#10;Duz0rxRqtpJDG5fybneQNwGMfma/RXgZ0OE40cHUc72fM92m+px5bzVcco1pJPVPt6Hzf40060Hx&#10;budTuJ0W7DmKWONskED9PWq4tvCes+LIdMs9UKLKwS+IfnPSud8Mvq2sW2pfGHUIne41a8Men2wb&#10;JiV/42HqRnFdn8J/g1BpyzeINTdhcyneN7dGJz+fWvyqfC2Z5e4Uq2I56Ub8sbWdn3fkz6jNcyhh&#10;acY0XZvsaWv/AA9Xw5pK6r4J8TPa/wBny72Mb48wA+3as6yvPG97cXXiCFLw211BmRdpKnHfHrmt&#10;LU9Qs9NmudB1ffFFc5KuFOCQM5zXX/sX/HrwrdWWo+HvGNlC9vaXT2/mNzhTwM59hXy/D2DrYHMc&#10;TQx9WTk2uSXRwle133T37HizxNXGuFSEtF8S7nyNf/E/xDqPjo/DrRPNgGoXWJogSqEg4Y89D/jX&#10;1b8Nv2J9Dl0mHWNTvXLNEGzJyAetfMX/AAUR8Of8M4/Gs/GTwDeRNpOpzm4SFV+62AHx7Hj8RXvv&#10;wx/bn0af4P6bPK8u+a3VScfdyMcn619FiMlfJRdX3ndpX67HiSjKeI5JQuu58wf8Fgf2bvFngHw/&#10;4B+OWhXc1xdeGPHNvZWV5ZOPPtobj51VCOmJYARnpvxzXp97+0j4l1vRtA8aa3eXEltqfh8vqs6o&#10;yJJcCVkG5T0cFnODzyDjBGc79qHxhr3x0+GOoeDpdQ36adWsZw4c7o2S5X5zz1ALe9dBrHgPwVpv&#10;hTxF4Tu9dnj8MWWoi9kni+VXnkSMJOd3RgOp9Cc9q/RsJQxE+HadCu7OMmlbs2nb8WejltOLnOEl&#10;pa1jqvBPgLVPEfhCDxhpF2nmNLui2vywBGMn9K+ivBfivTY/DseianfM12kW4LGpbgDk8fiPwrj/&#10;ANk/4IaZoPwnfxr8cvFSeE/BiTRi21bUXEb3aSMBGI0blSxI6jJ3DAr0YaL+z9pXxCudV+E3iua4&#10;sdN0kx6jPK/mb2OS/wC86Oe2QMDFYPFZos7oUsPOPs2kmr+93enkrfeY4vDYJUKl021s7adNLnzF&#10;f/FqbxD8fLvV74Mui2sYhTbCXAkHqRnZ9TXoX7LFnZ3HjC41WGZSN8nyr/AzMT+PUZri9X8d6J4W&#10;8I3vifwd4ZM7300sMkix7gqbsksO4xXoH7CnxTttXubjQPFdglhamX7RbA2QUnfw21+pHFfqOX+9&#10;lzkmm21+BzY+anXhBKyUfx0PZPE/xd8A/DrTra18Z63baYNUtniWW9kVA7qcMQScHqPzr5rT47eC&#10;NB+PUHgvS7z+0Lu4K/YbaBwdxb7pLZAxXqv7T3wb8DfFHwrdalrmiG+i0eOYWCOcbd3Of0H5V4v8&#10;B/2ddI8XahZ/EDStLe31TR2xbTRjJlCno3oa+RzuFarmdNVaanTjrbrdW8zqwlFqEqySdk/lc9s8&#10;V/CH9oHUfiqPEOp/Em3h0PULJUOkW4P+jbRww554615/4D8badYWnir4O+PfCd1Z+JrO8ZEuriAj&#10;7TEWJWVW5BBB7elR+Ir/AOLfh/4k23i063fziwO+OKSYhMDsR0P0ruPiR8afB/xM16y1qfw21jrs&#10;VkIJCYsb09c9xk/rXn4Hif8Atd1uSlKlKEtIyWk42to/Lc5MDUxGKlJOHurqfOHxZ0270jU1AjYR&#10;bscjoP6VpeAIfiLqsEU7oBpLP5cTAZYYHGT9a0/2gba/k0lbyNSpMwjyRxjPP6Cp/hj4+1XwJ8PX&#10;0u/0sNFNzG5iyTk8VzVsX7aMfb0rXe3bszqhz+1unqebeIPHH7QNn8So9IutRabQxMUliCcEZxj6&#10;YPWq9l+zN4j+JPx10IeGvEx02O8uvKmkaQgIhHOOQCW4GK9X0LwL4i8XXEF3p1kWjMm5jJ2BOa9G&#10;1D4I3fiTwvLDp2ojS9R07UoTplykm0tISCFHuCTXrUsbleZVlgoy56i15etk9deh61DMZ4KXtU1F&#10;Wt3V/Q+gvCv7Jdp8KvDfh7wp4m1FfENndxtDfrJEqCJipZZAMk4GNpHX3r034X/s6/B/Sreb+wNF&#10;Sz84lpPsrFNzjgtx3xXjfwb0D9prQPiJd6J8TvEcN3pEFmG0/wC1AtdcgDcp6FQQQfTIr2T4S63q&#10;sFjdw3cUgkhlfp1Iz1Ffr+WYTC0sDTcKPJy6JPVr5n5xmOJrVsdOU6nO3q2tE/l5Hwt+3h+zf8TT&#10;8fG8MeCNXlTT5vLnsNUuiWktpVOQFbBOMk96f8Jfj18ZvDnxWuvgX8Z/B8n9qQadFLYauVOy+hwR&#10;vBx1BHI7cda+g/2jPi94Cf4gafYeIb+OApewx3Ek527B1P8AIV518Y/iF4e8VftDeGb7QbdZILSF&#10;oVukT5WjbHy57+v5142Kpz+u1JxmrdEvTW56+Fq1IxjTnHWx5T498VaFpF9qnib4g3VybuOVxFax&#10;H5xGmWyPQHFdR/wTz/Zr8U6f+zw/7S9jBcQXfj/Vp9aXSnYYW0EpSDcD1JRC4PowrwD/AIKJeM4f&#10;hGPFt9I3najrMqWujQLyQrpgkDr0J/OvoL9l/wDbo8WeKfgj4P8Ahjrnw9/4Rq3h0uG0i1dZcWoh&#10;iRVCg/3uMY9Sa+b4fxGBk6kMUuWfM1HfVp7/APDnbnOOxDUHB80Vv923/DH0Y3ie8/aK+KWn+BB/&#10;yC9FMcl/On3bgkZCcdMd8fSvpuz0vT/Cnhx7TTI1jSOA7Yx/Dx1r4w8T/tAeHPgTo/8Awm+hWEaH&#10;5gFc4M0hJOT+fFO8Sf8ABTzQIvhmvjm7VjHawFtcsIRukSIj76f7QPGDxnFfSYviLLsnhUeJn76s&#10;7Ldry+/9TzJ5RjK2EhiYRtTd1e+z66blb48fBT4q/GPT5R4MWKa1tbt7meB71Yzc4bd5ajOTkE+x&#10;HQk8Ve1DWvh7DZ6P8FNGsk07XdSsoW05lvF8m2vWfy12yLuDIJChDLuDKxIzXzof+Covww1ISePf&#10;hz8QYp7h41g1e2ki8pmhO0R3Ij4CtGzDzV+8m9nGV5ryDw7+0yvjP9sK88b311Bp2m6PrRlFp08m&#10;58qOQ26KDwomjfleBlsV/M3FnHOcZpzVMPhpUXTlKbbXvSgmuVJ9JPaWmj2bSuetF4dxjSqWklZL&#10;yfVn114SHxY+OXw4s/E3ivwX591q199hu1v/AN2r3EUjRup3c43I3OOQM123xu8J+FvitqOl/B/x&#10;H4Hhj8Qabs/sqC1lVlD46g4wVwP0ryD4ffE34m/tXfEPQvghINRsfDusXMjnWtOUxtprxqJI5C4w&#10;RJL8+0Htg9xX2a3g/wCC37N1jZyXhln1AOjPq+ozGW5nfH3nkbknt9K/RuBIPMuE5ZpmE3RjWd6n&#10;tZJqybTSb2et072/I+ax7xGGzFQwU3aPbo+yPmTVvhL4o8OWF/oGpSLpMlnalnlVgwVMc8ehFcBL&#10;rNvd67Z2momJL1rEjZHKMS7QFLjHQHiqX7af7Qvi341/H/U/gD8KNSms49ZsvKl1RVwkEeMuVPc9&#10;hXFfFPwv4d+Dui6ZFYarLceItMt44IL2aQyM6KQWDdsHBzX4V4i8I5RUzD22DqKVOnzK97uSt7qT&#10;WlrvW3TU93C4j+zaHLVd7pS9L738z1ptb1PQtJez0fVpbCyeRVuCsvlmVmOASeTjscVx3xf8Um6+&#10;GviHw42mjyxp7eZKCShjidJMoR83UZPTIq34RfUfEPhrRdX8aIlrHf28V1cBPmVVd8Kwz2JA/OqP&#10;xOvNG1bRNatvDttMILewnC5XBfYOWx3BAI/GvzHgSli8LxllntJO8cTSju9L1I3suzPSxU4V8PJw&#10;WjX6Hj3wA0jULrxbDdwSi2iwxYhs5XY3Y9DuxnPrX2Z8I9Ps4rdJzAHXy3V1eLcjEqBk88HuPcV8&#10;d/s9xSXniiaGdX+Uny4mOcAA9B75HPtX2V8OpdR+yLavfBF8rcAyheuMBv8AvnrX+gmIdqs3bseD&#10;hklBGv8AFLWrjwz8Ob680Nkt7i9fyrG4F2A0WyLfISucsdgkxjv+vhej+JPi543udUbxlqstpqHj&#10;S+h8P+FtFRUmJs3Qu9yWzhcKrlgORuBr3vxr4MsfFfgq1GuSRoun3T3UMhYDy2KbR1/r6GvKfhrc&#10;WOk+KfFfjoWcF9D4FV7PSdYaWTzLnUJ49rIoJ2bVwoJAzkYzivw+tlWNx/iw69WNsPRpwqXutHFe&#10;7otbuT69E0ewqsfYOktW/wCv+AeoaOLXV9N1PT9BKxW3hmU6LouoDaGdIoomdcLjO1zjcQD83cDN&#10;eT/tN+KL3xP+zR4q06e1a41IWQiVZk5fMicf7WCPr81dL4K8ZaT4hEEll4jlttQuLVv7RtIoFVPt&#10;Jfe84C8HLGQcdua86+NnxVl+BPws8c/Eabw7b65Npts01rpV7ITBcSuyqjDbzgHDY/2RXz2a5/gM&#10;34wwc41Yzpyq03HVWbUk1o9pJq3c4pQrTm5Wt0OH/ZJstZ0XwjJp3ijTbyKCzvInuykTZSNsBtox&#10;yQmDivsf4A+BNJ0u9k8WK0zTaxN58YdWUCJFCq53cqCFHH+1XxF+wz+2v4p+N/h7+x/idbpD4mit&#10;1S4iGmeTHcwkkJIrDjghk9flr7G8HfFuXSrCbw99glSbT4U+xXXygCJwH2AnqASwwfQV+x8e5n/Y&#10;mWxzRtpUJqTtvazT9fTbq9jnhg/rEnQsmehx/GnUvDnjTWfD/ja5ESyXEcPhuHIPmqV+c8Hruz+F&#10;c38TtE1y1+E+sa/PlrhrlZBH1KwhuSRXO+NrXxJ438L6V8V7O9t4dT0i/kuLPzMKtwmAjKwI9uPe&#10;uR+Lvxx8S+JZorVbhba1RB9ogib7zdz/ALuaj+0Z8ceH854nmgsTTlGLtZ8s01GTXo07DlQp4avD&#10;ke2680cr4atvEnijUp7mxheOBJctO6FQAOO/r0r3L4W6B4Z8a+DtT0m9tVuURypzg4IXj6HNeWwe&#10;PraDw2LJrhWcr/AccmvQf2OblpZtYsTmRXZHLKMgFjjk9ifTvXx/A3hPw/ws066jiKlRauUVZK2i&#10;Su7ebu2/TQeIxNbEO6doo8KuZ9Pf43jTyxglkt7g2UTyAeZJkIwHvtJrqtD1DXvDviWHXNJdoSj5&#10;jmKZU+qEdweQQexNcT8cfin4S+C/7Ttx4q1rTGls7eO5066khALW6zbT5q59NvPsa6W1/aT+GGp6&#10;Zp9joqXBt52JimmtsYX+8fQ+1flPitwzVzfimnifaqjeHJC9lBOLbtfTlSvf7rI9SnWqOmtLpI6+&#10;z1bwdqtzb/E7whcRmwh1s6fqdmc5027HPltn+HdtKH+JWwOldz+2NcWmhfst6Z40uJFjtdPs76dx&#10;ActMsceEiXHQsWA9c14VfW2n/DDxNe+KvA9pHd2Xia08jxLpbMQLteqXKdlmibDK31FaXxn/AG2r&#10;K+/Z01Rte8OQavd6LPZf2HpDW/8Ax+6o9zEIoyo7Bx5jdsRtniuWfDeUcI5lHK8TSdaGKjCKcWuV&#10;zc4397onZWt37GsH9apc8Ha19zzL/gm74K8cWcnjqT4ieB7jR9R07S4LK2iudPFsGSfbcAxrknYI&#10;xGOcHJ5Gc19H/D7xd4x+GfhOO2e9d4vMKgOxOAckVV/ZL8OeJ9O8Dm9+J95ZXHiHWo/t2q/ZXWRm&#10;klcsS7LkFs5BGTjGOgqt+0t4lT4eeFp9RurOUwxRsQlumT+lfseZZzlNBQw1R8kk0k4Xsn1s+xz1&#10;sTUhrUf3nJfFP4jQeLdee3u7qKScD5kQ8hTx/hXjE+laNoPiu98da66QWqhPtMxUZIXnk+mAa4b9&#10;lLxna+K/j54n17xTqMiWl/YMbBbuU/u2DHGAe9af7T48bw/Di+k8LsZCr/OgjBEiEnqPcAj8a46b&#10;w3ElXmqtuUNIp7W7+bM8FmWHx+DnhJRtCT1a302sdrrXg74d+O/E1j4v0w+dYao6rbTwdGwMVS8V&#10;apP8IvGlvoOm6aiW7KPszgAZGeea8H/Zl/a71LwPo0Xgfxj4KuTDZXhn0yV04CZ+YA/XPFevfG74&#10;1XXxQ+HI1zwp8PNUmkgk3vOtsf3AH8WRXbnuZZVl0IKjG8422WrWyV/I7va4XCzTrRc48tr210Wn&#10;zRp+OfivLaFra1sGXf8ANuU9T718u/GbVPEl34kuNatrEec4CzNGuGPp09qnn+MfiS/u1tdPd3uZ&#10;futKTgY6/lXSeDdQ0bS4X1Txhdm6v50byoNmVZ+2a/J51MXWzR4jEP4nZRb0S/q+p8rWVbEVFJNx&#10;g+/Y5/8AZ6vvCvhv4pWenfFeKY/aGibT7mBN0asx58w9gB619Q/teeKvhZ4E8I6D4qWeGGaa8ldZ&#10;o5kcSQ/dUKM8ZK9OOc4zXzt8OfEcHgXxfqM/ifwQL0XW3yIfL3ZXqeP88VF8cfD0XxZ8V6Dqvg3w&#10;xcW+kaRffbJdPZspcS8YX/cB5C9BzX3UsxyTD5NLA1ZKNScdZx276Po+m+lz06lfLcPh6UbpNLXz&#10;fmdJ8Mf2q/hLY/EW4s/inC8dxNZbdO0W/Rl+2kjgFSOhA4z1rwHUfjRCvxN1q00ywSDQrq4zcMr4&#10;jsJHO5YB64Bwa9l/a20bwFf+Af8AhaPjbStP0XXvDafarCXdta7XH+rH8sV4b8E9B1uX4fxap468&#10;MSxnWNQ+3hZkACIxyv14/nR9VwGE4b5fY80U973d290+qtr2udmExLw9f21ttv8AgH0Z+yn+0F4j&#10;8TaO2n+IdOijsY7sw6PcbOTCOBn61gfEr9hCy8Z/EXxT8XfCvirUtNvbuddTaa3kDKCrKzbVzxgZ&#10;rVs7nTvDfglbrw5ojTSwKZVito84A5OcdMCus+FHx58M+H2vV8c6lcabY3Ft9na7n/1as64GPU8i&#10;vnuDMdiXxVGo7xw07xcG7rTZr0aX3nPTxk/bTqKKvJ/mz2n9ozWfCUvw70/xxHeKtjDogEl0SAZC&#10;qgEkD6ZI65FfAvxe8C/E3xn8Nf8AhN/EmhTR+C21ENoUcgIaWYtjcxxwPavW/AUvxC+MXhybQvEG&#10;tSSeENJ1iYaXHOm2S8UsdpcemOa9R1T4S+IP2qdJtP2bPA2uxaVa6JMl9q0pj3Yjx8sajpycV+mV&#10;8ryzKuJYZlG8VV5uZ3+FpaWS/m6ixMaWFnd6P8jwb9hD4U+N/wBrf9rt9V8TXEkmjeCPDDrCImAR&#10;ZNm2JF5xnIB+lff3wC+BuuW3xStbLV9NS6sorMm5V1yGkI6H6V84+I/g1P8Asz+M7TwT8G9dmtbu&#10;S2X7eLKTb5zqRtL4r72/Z51yfSfCtpq/iIJ9vltUNwG6hyOa+h4Yr5HxlmUr0XGphmrt2cZK7sre&#10;dtUeJjJwxNXn7HpXw9tPCvw91+DTdNtLe2DJzEoAAroPjN418OzeHJ7W6ZXUwncqHnFeAfEn4h3G&#10;ufE/TtO0GV3klk2OsQ+6vcmvc/DPw7/t3S4bm7i3IsWNsgzvyOc1+yxpxjS5Yqy/A55xUUmfM58Q&#10;T+DNebVLVitldygPbySDCj+8M1e+K/g7Rv2lvhs3h7wrZWF7qdlIl7pkEl6IAt5Gf3REwVjCTyhY&#10;A8OcjFdf+0r8EvDumaBPq+tT/ZdPs90jQxqS1y2DhBjkDPpzXyJ4Y/aqfwL4uljhltdIiWFo00xF&#10;5HYZzzu9zX5XxZxNHhbNaNOuv3VTTRNybv0tol6/cddPGUIxXtHqfRHwF/aS8G/HXwLfaLeRzaV4&#10;k8H3smmeK9D1ZAL3T5IjiWCT+9tI3BwCGXJBxXxt+2xqtx4Y/bCtfEPhzQmuotS0WKCKaIgRxEOQ&#10;M5wCTuGO1efeM/22bPwR+1xb/GrwvaNcS6zC1v4uZ9wN2YkKRucnbnaQrEjJ8tOeDmx+1poviyHx&#10;fpHxJ8L6je3vhbxJa2z2/nXnmnQ5ZDn7Kzr1UE5jf+JQR1U15eZcR5vmmXwrZek4SfK4yupRae++&#10;3f5Pqe1ld1iFWoLV6O/2dj2T9of4beIdE8e6PpHjpVXV7TQ7E6jCk6yKHYvhd/sMZ9Dkc8E+l/BQ&#10;HS0kuI3Nz5hdH851CjJLDHAIPzYOf7vFcr8ZI9L+IOu+EYG8RmJrnwppcWo3uoSsPKuiHEzSEjPb&#10;ce4zXY/Di+e58NR+EreK1mS21q4uLa5jDKZhIkasvQFVyhx/vV9Fl6lPIsJOVk3TjtZrbZNWVlst&#10;F6ETfNi6rbu+ZnufiTUdB8Q/BnX9Fj1nS4t+lyJNFKz7vlAdDxkqQyoQcd/WvnP4z/tb6v8ADb4R&#10;23jnxF4wv4dT0b57EtbB49V0xYzMIXfcCrBXZN3UND81eleNNL0zQ/B3i3xjomiG2+xeG5ZbWzed&#10;pj9xSVLcZ5DYOAfmPpXzL8bNU8P+Mv2VfixoN/f6H4i0DRtCgubKGOxWLUEu/JWXGAOcNK4z/EuQ&#10;etfgHi3h1iuKcup4lOVJxs0m93NxT7XvLRO3k7o9bASSoT9nK0td/Q9ssf2mfgB8efgr/wAIbrvi&#10;Ww8OQeN9ONnomoaegc2d5JHK6O7xoRDuk83AYgcA5BcGvbPCukax8Y/gn4e8d/BT4mW8HhbWPCHk&#10;RTyvMzPCtvJDyzgGQKFIDnLYxnkYr+fPTfin4m+GmreHPC2k6xqs+iG4isfB95oOoCKW4uZF228k&#10;1tyGIMpG1uc5PWv6DfgP47+Fvwa+GWl/AawsY7Gx8FWKaXc2UuoiWSC5t0AKKcfM28MznO3LH1Ir&#10;DMuGMFlkFDETclUblBx923JJNXkrtWurp9Oa+yJeJxFe17Jrfrd/1qfNn7Inxuuv2k5vh58S/EOh&#10;+XBongG6vNYWeErH9rKoAQ54YbVJHs2fSvCP+Cr2oaf47+BOieDPhl4lgn8TfbrU6lFDcLH+5+yu&#10;ZX3uwUZdtuOpP419eyfASP4HH4ht4YvRHoGtaVDLoEazIVglvWzKjbR8rLu2+ybOK+Tv+ClH7Jng&#10;r4IyrpHxet9Ul0Pxjf8Am6RqGhslw+mXsVuhhilUgMI2YupIxg1+iZfiZOWXxoRUYOLcluldX5fW&#10;97d2jS81VjPz3PNfD/7Ld1+yTommaX8SZ7az13xJ4Z0+31SGPUknFtfwvN9qj3KzBthaNRsJHcV0&#10;Hjr4WaI3g64n8GeNUurqzQb2jui4EjA49fpX0x8AP2TfHH7SH7Oelah8S/C0WoeJZpbW30eeKQG2&#10;gS4hLvI/dFDxqTjkB8V5F+zP4G1f9nu9svA/x28KaQul+ONRvV8Nazb3HmCb7NcvCyup5jc7S4X+&#10;6wr5vKMBiq2aTx+NbhWbacbe47Oy5W/JbLa/mfTYfMoSTjCXK4766nyn8DbXxx4evdZt/il8QpHu&#10;728zpdqZztiAJyNh6npXs3wT+I37RPxXsrb9gTxh4X0mCG61mHVvD+oahOkK3ljbESbUdz8zfL8w&#10;HfFdN+2z8DvCPhDxbp2meHdDSTX9VmDac0Q6L1L8dBjmup/aV/ZK+J/xY+B/wysLZhpnifTPFVjd&#10;Wt7Yt5U8aMjq6K45UEHcccHHNezl1fMsdxNSlOzir2/u6PVWavpdSv8AI+VnjEszcb819Hr3/Vbn&#10;0B8H/wBnL4ffHL44a1b+NLJr+z8PWTTahpVrMUeOVSqr5hGAqhdzdeSBXHeC9OuNN+NGqeHbw3E9&#10;nBdvBbP5n+qjWRtuc9fl21b+FX7bt/8AsjfFWx8C/GfwWY9c8daXK2o3tsA9zq7RoYxcMg/1cIGc&#10;E9Tmr/w5V9e1ex8cS2ypLqhEt0ojwULvwo9QeTX6DwfW9hm+Kwb3tzv0crRfz1OHOsO6FSLlJNy1&#10;SvfT9D648A3mnvoNvdr5nlZxnHUj09a+JP22L2y8dfGrV/C9lHFe3cV5i1tt6742EY+bHXqOPpX2&#10;xpQTRvDFmY4muIy6oqKeVBwCfyzX56eKPgrfeNf2xvEPjHS/Etxa3l34nufLAfIChiAv04rv4twV&#10;bMcJSpRV1zXdt7Wa/U8GUOdpt2SZ8YeM/gp8R7zxdrOq3l3Lb3huWjkhdiCyjuc9eOK9Q/Zm+ENx&#10;e+CNa0nxF4ymt0tomkXToJiFcnB+bFfVniv4BaV8QLDXlFz5XiHw9GXuYVQA3KBc/j3r88PiT+1N&#10;d+D9dvrLwvbvBJ81vMgU7l2kgg++c1+G5nk/EEcW8NKKcG/da7LRX9DfEUFT/ec2p9M+D/HmjeFv&#10;DraXHcxR/ZCFGT97ArC+Iv7Sl1e6ZL4e8M2b+c8HyXJ9cdq+ePhJ440z4jLJay391LdqPMZZHIXk&#10;n+v869ePgJJmtPsxfONwi3dx1FfE18po5TmSniW5TTur7Xtv5lUcSqNpLU8w8Zanr+pW7xS6hI09&#10;z/yzHJVuxrovgFrGjXGlah4D+JPhiR5jI0v23ZkbT0AJ9uMUeN/h34+v9ftNd0bw7J5e7aGC4UkG&#10;si68fCzvm0+SIxTRttuVx3HWvsJZhi8TQUlFScl68p018wq1KLUdtL90dj4A0Lw58Mde1Pxz8LfF&#10;Utte2n3IJGwjKWKjPX04zye1fQXgzx74GvPgz4g8efGC3tZJ3xe22pS2r+TDOh/dsrKdygtwSV7+&#10;lfH+otrvxLsrHRNGurPSbbS7ua5u7+AsJ77ftCpIM4IjC/Lx/Ea980HxIsH7L3iex8Qj/R7PRiJG&#10;Jwr8HvX3WRU6mMyqpTc7OyT3e+nX9GbYPFYfEyXNHWMbt9WfTHxb+O/hzx/8IoPhn8LfEVufGPir&#10;4W3r+HrCXUMvPdRK0sdurYH74kSqAP7or5o+HPx1l+J//BL/AOHPwu+HOvSah8TfEPiXd/wjljd5&#10;u2lguZZLkyRt8wQJjGcZLDB4r54/Zn8XeJv2e/2q/A3jqXxzezeHdU05raTT5mMzW6rudBArH5WL&#10;E7ST1JHevpi08H/DD4PftqweJPgnZ6pGvibw9Dr1tBeWcUT6alzIreWScc7snjGMgCvk+J+AKFDh&#10;+lUoxUqtCoqySVlKUYzSjK+tnKSbs+mlr3PYqTwuJpqpSuouLjK++rTv622PKfir4O+IWjaVo/xa&#10;8b6ALDw1cQzyS6krxPIkiI6hdhbKsXHBPYZryrXdd/aB/aU8Dy/Bl9LXwEPh7F9rfULSydtU1aR4&#10;FWMMcDy1WIk+uHAwCc1+is3hvQo/Enif4ZeOLV9R/wCEodZBpMkP7i1LTAGIttxvlUnJXoAe1cp8&#10;bpfg98J/hv4i1nwxaW91rk0shvJ7aIGOW4lJJ/edZCGKjPQYAHAr5LLPEXGZLhI5VSwn7+ctGtYq&#10;8opJppq6V4vpqmjloYeOGoONOW+/S5+ZPi7xf8b/ABZFp3hSw1XV/FFh4dhU29vdsWRHA5z7kjqc&#10;n619m/sHftOeGfF/ww1DRvGNidL1+ytHia3uEwBgdM+vasf4BfBvXPCclm6vDH9ojNxfiRAWy3OP&#10;ce9XP2i9I8Gt4Lj0b4OaZbpqN1I4ub2IhDuJyScdc9K/QsBm+WZ1WqYLEYWLoLXmXe9ndWtrdvQ0&#10;nS9pTdndrt/mfUn7Fuv2l98FtQ8XXQknhXUpVC7SR8pxnI+tWv2kvCOheIfDqeNPBcCJcKo86FOo&#10;4zn3Ncn/AME8fGlj8PvgAfhx4mgUX1qkrzNM+FfJJ5z7GsPxx8Utd0y61DW9Os2XT4ojNCG5WRAc&#10;HA/Kvh+IMFg8NnVPLIw/dz1jLt2t3v1Rop1KFPkadtvmek+J/E3wgb9nS28NlLeXxBd6aqTW3l5e&#10;TkZIHY8EE96X4laNoPivwf4bg0nTmt7fRtPVCY02qAADgfQ1518NXsPHumQfHK6gSK3iI+2WY6oo&#10;IJA9PpXsv/DTv7N/jzQ4fCWki4jjugIJrr7KwjQnjG7GAa8mh7etHMcty5QhBuCmuvNBWuuivu3u&#10;cVVVsHVptxdtX5a7nkKfFLRdZtNR+Ht3pkNy81syI5UHjHJ9fxr5d0b4W65f/EebQ9M1QW2mtcsX&#10;h87AJD4PGa+gfj98NfCHwh8S6RL8KfFyXMer+bHdymXe0O7kHI5HI6V5L8M/Bdz4X8Vy6/Pq8+qr&#10;G7SzXczZXJP3B6kd6+9yPIq+RZCmqmvS2x9Hh8QqGGnUoO7a102R6F4z8NWl14RbQpZZJWtYCbaN&#10;Wxggcnj16186/CqO/wDEXxGfwn45tbqcrfBIm8w7UVj8vJ4A4/8AHa+v/Dn7NPxE+Lfhqf4k3+ov&#10;pujzjbDbRD95IOmT6V4v43+Bvib4K/FV76SU/wBmyxmdpkBypBC7z+GOPassspKnQqYirUTqPa7W&#10;rW33nLgMbNw/fVN3bcPH/hPR11abw1HtaxidX8ojKHoSMjj8Peq/7RPwx8M+LfEXw48bfASOz0b4&#10;h6dcRXWleJrBEjnhaIblhdiRww+TDevpX3r8Jf2Ffgr4x+AkGpfEbSrifVNe0cX9pe28xV7RDEZU&#10;GRkEbdjMDzg4r4U+GHgvV9P8axav4yhM0HmRi1t0mKgqWwQGHTI6elbcL4+lgMdzY6so1JST3tvZ&#10;WN5VZYalJSs1JXSf6eZ9N/8ABYXxFpX7Q37IXw2gl8aaani/TPEtnZ+KNOW5+e3S4j3gyDAA+dFO&#10;OwYdK0PhF+yNq2p+DrfTYPFbiOG2UwyWw2Bm9V9vQfyq9/wUQ+D/AMONY/YL0n4oXFhYW9/F400a&#10;X7WxIa4ia43NHnJLcsTznj6Ctr4N/tm/Dix8APETH59hCQkURxkKOMfXH6173GGKy6pnVN1Zci5W&#10;1K+js0t+7sv+CeLisXjMDh/YU38W6dvU+Pv26dN1z4PeMbTS/iRBI0DHfZTRJhHZT6jv7H0FczYf&#10;tOeEpdBsdE8XGQi+kWG3Xyz3GB+PNfaXx7tvhL/wUA/Z1vLNpII76yQusq4LwOO/1Ar8+fF/wCut&#10;f1nRrLwjO8tvYavFFPMv8IVgGPH+ea+dxuS4bNcRQwuLqSau2nfa+1t/I86OLqVeWnU2W59SeMvA&#10;2ieGvhPpFxomqr5d7PGzu8mfIGRmTC5J25zgcnGAMmvc/wBnbWNT8V2v2bxlM00ryeZLdJbbN7A7&#10;BIBtUYIAPQZyO+ayvCH7Ieq/tG+HP+EU+E/iCxsbzw9YwG9g1XcFZ3zkblzh1C5x3OK+kJv2K9Y+&#10;Fvg5fFsXjm48Qutp/pk32IIERE+YHHI6cce9fpWVYLCZJkkMBRnzKMnzO2r5pXu/vV2tEa4af75y&#10;77HgGq/CPxh4g+LOsan4DsJ30aae007VbrdG6ySyFSrnaThfMQkkcKRzivZ9J/ZwluvBdz4j0rTr&#10;+G/0iea1vra5VSvmx/KxVFO7BBLKT6D1FfNjfGS++HkWsaTpWt/2Nb67eSQwajNkwQzYLRhyOVBA&#10;YAjktgd6+i/2ff23rbxR4cvPC9xe2P8Aaljfg3KWGD5kU4ZVmB7neFyfQ8818lxnxZmWB4jeClCV&#10;OnSs1JJNTjyx35k7LmvF27NnfgVQnh+e12/zudN8DJLzwxZy20Fqssl265wNxLYHTuD0z9a8WPw5&#10;vLT9tr4tx6qXh0rW4ra9vlRArPHPbxh8nH3lPRsjhCDnOa96+H6Qi5bWbe3eK6a/drwDATduGGTH&#10;TPpXmPxOGsQ/tk6o+maXczfbfBkB1O58tmCEfLGOmMsQcfQ1+pYRxr5bKbWjinbydv8Ahjkpy5MW&#10;l6nyb8OfiN4i8GeO7jwv4/1pntbKVomvJZCxaNCQkjAZK7hgelY/7Q2seFvHt7D/AMIVqttczWFw&#10;JwpdWyc42dc+9ZXiXTPH3gXW59O1Kyh1GLWLg3M9zKMNbKzHIB9vTpXCaV8Fbjx38TUHgzxHeWcE&#10;cplu5/MIVQDnB/LpX5LDBYPL8DCOFU5U3LRdI+Xe19Ox6NfklyTaulpoe7/8E6tWtdR+P+qeJdch&#10;hh8qxa3vVugEgmOdzQohO6QhRvOM4/EV758ar/StQ+JFrrv7OP7YGgaFBeG3nv8Awz4n0e6dN8MZ&#10;UtbTxjCblyrIwwGVSD1FfMXhXwFp/wAWP2sPDH/CnvEWtvY/C7R7mXW5LK222l1PdkROssxyN7no&#10;nJ2QgDFeo/G+4jt4rTwd4Zt7NCt001zf29ptupI1OWikfuPMx07A18TxpCHCucxjCnSkq1NO7Uud&#10;NN81mmlZppq6e3TRmuHq1qPvUW42b7ao3X8e+H9Vgtpk8TxX6w2DQrK9xmMT+c8kxySMBjsKggAk&#10;Mo5Q1FqnjXwZ4h8XHwnrNn5mmav4UuTeBHCSJIjpIrqO21gMN71yXxBTwHqXwvuNW13xNC2oeFrp&#10;bPTQGIEd8szfutoIIDkNkHu26vNNI/avX9oV73RdP8JiyHha3NrcXpj2SRySkr5DgDBJVScA5AUc&#10;V8ZwxwFicyzqjWjBp06nLPqtJayu9GrLtqeniMRzYa1ve6noPwuuPDeu+NLSKXQ0mn1DXILiKaS4&#10;cfZoomK+XgcNuyeo4AGCK9p/4KO61cWvjjRfBOhaGk8//CJW1pG0kg2Q+bumdnAwQQpUAdw2RXG/&#10;sZfC2HxF8WPD+nXFv+6Mm/Y2CdwXPUdgTXYftpeG9Y+J/wC05rmn6QxWPQzBp7uvAJigjU49e4/C&#10;v6ZzTFqlhKlS6ivhTey0f/AOKcfYcsI7rU8h0/4sfFuw8aaTb6r8RWsBo1oRZRaXafI7FQpM2ARJ&#10;lRtwRjFUfij8fvG/xi8Uaf4dvfB1jaR6Zbz+XcWg2/aXfALhP+We7AJHPJOMV9GfB/wl8OfA3hWa&#10;TxNp0Mt7INvmSAbx+deH/Gnwhofhz4njxNHcR2kHDxsp4bca/njH8NYmpBVKdOlKcISXNGPK2r3s&#10;ra97Jv0ON5nVVXku9N+zPkv4tat4ks9VGn6UGt7t7raUBJIPevbvhX4r8caV8HZvEt34mC6tAmLS&#10;0UYdgCME/lXZ/DL9l/wX8VLrW/iJ4l1JJRHKRZRRNwrep/z3q74W+DvhjRftFhqd0ksEWdoD5YCv&#10;RyvMqORSo1cXQaai9eqb3v1sRRzGl7W13e+pzVzpzeNNCh1vU1ja9WPfI235dx5PTvmvCfjfY/EO&#10;K8sQlmTaQX6CSPgFVJ68d/8AGvrCbw/4b0eykttFVlU5IU81xnxhvvhv8PPhdceNGvYbiad1WS1n&#10;OSzkhTgHocHivqcuxWEz72tTDQbj592evDFRr4mMoJ+609fUwvDaWNjpdpPdWsbiePfG4G4DjrXT&#10;aCx1rVIPDfhqSC4v7iVUtbdJMHee/tiun8F+C/DnjbwtZ23hu6haOSBFaQYPluQMj2rf8IfsseGP&#10;Dvxl0zxb4P1mcXdlCft7bCY2bscf1r8i4chhsRxfDDV6nJOFRK3fXovQ+rznOsvnl1lBOUvwPLvF&#10;nw+8TeHPFd3F4o1Zpb3YqsBJxhsED269vSqEXw28XTagsupPF9hVdwne4AVBz1yfau4/acGoaP4m&#10;vzdXDGGSMObzdg5X37YIHFfJsPj34k3+o/2t4/1XUNO8K3t20NrtchrxucY9iAa+1zLhrMcRnlTE&#10;SqJx5m1bXlgn7vzPmsPjK1LDKKmo8y+7ue9eDPiD8JdZ8Nazquu+N7VINAumihiEi/O45ZuvP4en&#10;Fbnwc8WaV4nuJNRBihsmlBhmlGCwOT36dc/jXDXvwc+CXi3w3ofhLwF4bNs0s6vfXUy4JYjjcT/t&#10;Zrd+KvgKy+FmjWGjwvcMyQqsTxMRgE88jr35rv4gyfKuKcHz053cEocy1a7abbnuYWo6sVRoNS5l&#10;vfseofFXxnr/AMNtHTxF4Vv47czR7Xm/vr7H6VpfCj9sbRPFmhv4P1FjDdJBnz3PEhx1BzzXzZ+0&#10;n4ns/Enw+0/TtLu7wXWnqN6PkE8dznDDjFeM+A/FvjnxT4kh0SLfZ/Z8YePOeuK8ThrIcbk0Hh51&#10;21G6s9NHtu9NXfQ/MszVXF5nUgmk9rHo37TnxUn8PfFG3uGtVlgmuSLh1PQcVUf9sL4hfHeE/s6f&#10;De8TR/DcY8vUNTm5dxjmKMA9eozzk/SvNviT4d+I3iXx3afD3TmWbUNak8u0kkOWCZO5x+Ar2H4b&#10;fsc6Tp3huDwtZjytStJN93NFkNI2M5UjkDPNfb8N8P4CkoYjGxV4tvmvpfv5+RWBy6thZuUnZ/1Y&#10;Z40u/D37NHw5j8OeGtRWW7a1PlhWzhjyd2M/MTXov7OOpeK/ih4A8P3vjDT2huIiGlkkTAK57k1w&#10;niH4YaL4lNj4ZttLaS7tb9I7u8eQs2xTyp9c9zX2R4Z8E+EPDfh3TNHXyYrZIl+VWGRxzXmcUYzI&#10;q1aFfAqDqxnzOVt2k46vfqe5QzKvhL0p3basrHO+MNI8OanJFpej2ybioRjEvUnuMVQ8P/sseN/D&#10;Ou2+o+FjPH9umH2gRjh1zn5vSu2vp/C6SNceDoeIJcmXZ94iu28D/tV2A0/Y2lwq9qMXWcfux03f&#10;SvT4F4VwuX5bLGYmKlXqScr67N6JX6FU+e/tYQu/PocF+1z4duPD/grTtP1Two93c7ljEiRhijEc&#10;yYA45ryvxN+0P4i+Hvhux8OaVojxRwRjzfMBBIxX3xaHwf8AE/w1a67HBDcpLGCW2AjnrivlT9rn&#10;w98P11+Twq1lF55Th06iuPjPF4vLcDNUpKNG6b6u+m3Y0hXp4ufLWWtzyHwB46sfin4xmvgYbeOW&#10;1YzNI3zYAJIUHqetcb8fNIsNe8PE+HfFMKWtpcRzNLHMNoKyKRnnpkYrgfjb8KvEfhPwzPrWjXk8&#10;NrcsU/dOV3Djrj06V438O/DXxs8d/EG2+GfhjSr64tpeSzAlY0H3mPqMdPcVxU+G1m9XCVaT9niI&#10;pSb/AJovZep6lPFzjg3h4aU9lqfdWg/G34y/tB2mk+AfB/hn7W1vAFMv3l+VSM+w46muU+JHg/4o&#10;fC3Xpb7xvbW9u4Q4SN8D8M16n+yGdK/Z10iSy1HULeG5t4vKlEkmWDE55/HtXkX7bniDVfEvxY03&#10;VNS8ROdOuYnkKq3yrgZ5/PP4V5ed46q80jhq1RyqRvfou6/yPisXl6kpSlvex8UfE34zfFNPiVf2&#10;miho9KmvR9pkQY28kHJr6t+DH7T3hHx58M5/gfHqLNqcdoqecrn5MjBOep/Cvlb4l+IrW81XxH4X&#10;8NWRmgx5y3Aj+8M9j7n+Vd18GPglq3iL4Sw/ED4eSSW2rPGV3L98kdvpkGvQz/LcrzLL6E8wi4KE&#10;o2a3vZO7+V9A9nVw2IU6Wias/RnGft4fAL4q/DvS0c2i3Wn3MYkW4NwuQTyMc88cnNbX7HfxjfwD&#10;8LrLVPHs88UFpnykdiC/T5Rk1e/aM+JXxFtfgrF4V+KNxKl/p8LCHIHz5PzKQRznA/KuI/Y8+Fem&#10;/GDwx/bPjjU3S1tpn8i0LnGc5BxX6JRx+U5dk3PKzpKyv3bLpqlQqSjfRq2p98fDf46+A/ij4HXx&#10;Rp1u0IRMl5BtzxgdazvBev8Aibx/rdxdaDFs022nIk8tvmkA6kHtXM/Dj4Uadqui31tZ6uYrKxtQ&#10;CqvhQqg4rmvh/wCK9Y+Gavb2mo+VbSzS/uy/UZwCc+or8mlw1T/tOtnGJ0g2nBJ62ukjuu8Jho0c&#10;PpzdX66nZ/BnxH4f1D9pG8vfsLqmmOy3U0uflYEhjk/ePQHHrX6C/Dzxv8ObHSba7ttfs0laPMgE&#10;oyCRzmvjKX4d2PjX4e2dtoNnHaXF05nubyE/OCQcnIOec1r+Cfg34D8PfDnUtF17xlfR5hYxyfb3&#10;yXbuCTnr2r6mtmuT5fiHN/FblSfRdW30NcVOEZOO/RPofW2i/tY/CRvEr+CLLxLa/bnJ480A/wA6&#10;+UP+Cpfx5+E/h7w/HpMev217qV5cri2jYMxUEEj8q+avAn7Mnir4e+IY/iDr/jK8vxqF2y2YknJK&#10;hidpznPAx1pfib+y58Qpfizb+Jtb09tTtZwBZbxuMecdc++Tn0r5HE53ltbGrDTqxlT+KP8AecXf&#10;lXne1zOjhqsqS5YczbP0M/Ys+NHhLUfg3otnaJDHbi0RJIRKuVYAHlc/XmuJ/aF+Cnw18a/FZdcs&#10;7hEWVR5qrgbj9fSvFvh/Z+MPhp4Ll06x1WXz0jLCBQCM/h29q67wBrdz4q+Heq634xklt9UgjYQn&#10;cSQRnoK8vHZ5ic/jGkqbl7KWu0UtHp6fIqOD+r4mpKas10a/I5nwp4R0C2+OMvw00S5hWeSItCqn&#10;IHbdyfWvVn+BE1hqjad4yuh50ZyY0/jHZvQ18Aaj8UfjLpH7ReneM/BxkvdQ064LQM6llcZ5DY7E&#10;V9Zv+0T8ZfiVbm71jSBZXiWwWLbKcM56D8TXuYvharjcBRp5TP2VapaXO1sktY339DrymdSNRtw0&#10;uer+EdHn8P8AxQsfC3hFkSG5bdfqZeCACAD17kV7jrnw+8K+GvhZqurJp0MbLauZWPHzYPORXzb4&#10;bl8S/C2fQ/F+tTm51C5ukjlVVzkN1Ufjj8q9q/bT+LY8Ofs+vb2ebe41KJIQmeSWHOa+9yHKcGqN&#10;fA5hDnlGC95q92002mzHMK0qmMvHuHwe+Kug/Fz4Z3fgzSblJxa5hdE52gDvR4302e28E219pioJ&#10;kPlTkDDDjbjmvlz9jb466V8Hdb1KPXsqmphWR1PcEV9ZeAtXi+L+iT3mkWpe3ml8xRjpg5r9Iyul&#10;l+KyaGEg+ZRSjb0tY5sQpUq/tLaHg8uhvo/xU0W2vysTXTiWMlwSxUkEfWpf2pfDD6preizTuoaO&#10;CQqG6c+nvWl+2LBffDzx14P8SR2aJ9nuZUdgoGMgbf6/lXH/ABW8Yaj4hk07Xb+KRbaJf3eBkkkZ&#10;rhznCRjlzw8Vu7HVhqntpus+n6nFQ+JH+Hkc9hGQ7z8xITjdkdq9v+CPwsv/ABL4NbWJp/sslwgK&#10;ANjaTySfXrXi1roFp8RPGOn2NxbPbmK4VnkYdhjjHbIr6Vu/Fvh/wLpsGlW98h2w8RoR0A9K/Msy&#10;yLE8JZT9Zy6PNzP3r779F8y6Kqwqc0djkde+AizX7XPiPWspFlYYlIxKf6V8n/GH4fW3w9+P1x4e&#10;sdTLwzWpmCxSgbHAyQD36j8q92+Nnj/xPqlt9v0zVpYISThlOBz2+lfM9pH4j8W/tBsPFOoGaOGA&#10;soUfdVsBgT6YFexldZ4nKIzxNHknJaq36HRXfKnUmfSPwN1HxfB4Zt0v5J762G19zqM4B6GvWfFn&#10;ivw5qOjQz2WlSRXHl7WGMbiBjtUXgzxT8PtK8E2+kaQYGbyQoAUZ6f45rlfG3xg8PaDbm1vPLxFy&#10;7gDjJr8rzbhDAZhGrhsHSjCVV3bttrfTt20PDrYyVZap3S0MX+1tV/6A8v5UVm/8NB+C/wDn9T8h&#10;RXm/8Qlf/P38P/tjz/3nY+nvCXxn8D+HviJqF/c6Ydly/wC+mRAy7s8sO/NSfEb9tzwHY340Sz1J&#10;IUkiPlyE4UsBwD6GvG/iNoPir4S+P7aARPdaZPDib5MlCffvivN/GfwVu/jL4jeOwgmtEsrpTIUz&#10;iUZyQMdM+tf0A814ly/iKcpytQk9I7/M9iEMLUlGny3b0vc+jrvXfDfxOjkuLQrMluvnSyKcncq7&#10;sZPQ5H615z4a0O5jub/V7sMpjO5n24IHJzUfwrvo/B+mal4KvQ0V1bWZedZflcbmAH14zzXqnw38&#10;F6D4s+Hl7LNrVvbMSd8k8mMJ68/hX3+RYytnOV1sY7e9NxSX9zT87nj4qpTjj5UoX5YOyPKvC3jD&#10;w19tvYfF17aXunXz/Z7RLjoJcZ/Mc1B+1l8cdd0Wy0D4SfCrw1Oul6Y9rA1vDFsSaR2GXYjOUG4d&#10;88E15Z+3RrXhH4AeA7RvCutafquqx63m20hbkGW8lkGFjRR1b0+tej/Bj4V/HDxP8LY/Hv7RkY0z&#10;U9ahf7Bo8WM6XGwHlrIw++4xyew4r8h4qp5hkeYYnNcTVvBxjCFN7K2spr5vV+Xoe3h69Cmr1I6/&#10;Z833+R0vgj4eaX4G8QaJp3jLUmu5v7SN5PcNKxjJKn7g9ATx9K9b1zxRqfjGyvvh9ZeHZJVZpP8A&#10;SYgCskAwSfryOM+teNalpp8Sa1pGo+I4LhotC0tk1ERSYW5uQVUAfVcn8K1da+NS6HpOoaX4Av5N&#10;O1u2uHmsrW8bIaMIN6ZHtnj1r8GweOqLETpyxUZTlKTbTWiaulfaysj044OliaC5XZ3uT+Gv2fvh&#10;Z4Su/ttno1vFdyLIxkjUKw3EfNn8OnvWjLb2HgvytQtdauihOycvN8mCcAN7Zrzq5+LHiLS7WD4o&#10;+ObR7OwnjEZc8KuT3z0z6e1aF18WfA3jPRnsdI1eG6S8HDQfMq57kjpgkGvzHOKnEGa5r7bG1Z1o&#10;N8vNv7t/hT6WWy2OeEqEI20TR6546+AfgH4ifDifQ9c8QC01C9tFltdSt5RuimRt8ZB7hWA/DNeA&#10;/CL4w+JPjP8ADXWNW+L+nQDxL4M12bRdRe2h2lo4WOyT3DKQ3pzXL6p4/wDjf4V+NekfB34gxyRa&#10;bcojabqsTkw3kJyTtP8ACwyMg+tc3+0jeXH7Ovx4sfiZ4OsrpvDmrWY0/wAYQxsWV43J23DL3K5x&#10;u64r+v6GGwOa5F/YNO1PByoqNPX3k0rq99Lvr5nHC2FvN6t639T0vxDa6tdy/wDCU+DtTCRTTiR1&#10;duAoHTGcDpV241zxF4u05r7UJLf7KFwrQcFiDyfzrnLTW/B/hbwnP4E0XWpL2+mt2aC53boyHyR1&#10;6YyBXL6JdeLvAng2z0HVLSadIGJvLuKTdncxb8ODiv5ozrIKWCqqhSqwk4NRX83Xmd/JpJb7m08R&#10;TdB871T/ADK3ib4tXfws8X2sNvqSyx/aEW607eC00bn5mHYEds+hr0N/i34s8Lvd3vh6R7FDEHhS&#10;ZiVuQegwOB9f0r5v+MfwOOkfEuf4qeDfEN7qei+ILq3e2ivDk2U+MPCvqpOCPqa+ofi1qngjwf8A&#10;APTvDet2cc3iK3gjImj52Dbypx1Nfs+I4KyTKeCsLnuCxEY4mKs5Xt7Ry3ira80Xe3W2j0PLq1+e&#10;ryQWiSZ5R4W/austB+It74r8aeEBNmzEF3JHGHlQLnEgxySOtcPqni/4Yfts/HbRtV+Enjr7Vp/w&#10;+1Ozk1HT9ThEVxO7yqzMoPJwVFTeH/BE2oxXPiO7iJa5X51C/dHavB7/AOCOpfDH9tjwb8XdGvbq&#10;00zXbqJLyOzYqCY5fLcMB97qPzrTwwq5U+LHOpf2zjJKV73dryT76Xa16GtLGV50vYyV1+XofrP8&#10;afh5pvjG/wBP17SLl7hrgKLqw6s0fRlyBjBHc+9cN/wTv8Bw/BmDWf2a/FHjzRlm0/XpRpWlx3YN&#10;ylgzF4WaPOVBG0d8DFd34Q0Dx74M1a48Y+M5UuNNgtFTTQwwEUDhW9/X6V8+ftd6fYfBj9v7wN+0&#10;VYTaeLHx94bbTZLiyugTZ3loMxyMQf4oyBnoSlfe8OZDgVkuJwuPvOVeU1OLu1ZqTSu76crez9LH&#10;oLGYvE1FQekIL3XbrofQPxO+HtjF45n8X393eRbJgkUQcHzFz02g+3/6qxvGPjz4n+C9V0fxJ4Fi&#10;aC0jvU/tCzkHMsB4ZT6HB969A8b22t6r4Us/iLZWJu/NjDM68iNO+MdTXK3+r22teG/sfkeY4YHc&#10;BwOOntX8kZ7HPeGeNJYvLsO6Cop8vT3ErNq+9/I3gqVSg6VSV29/U5rxp4k8a/DrxFc6/wDDLwva&#10;XlldIl1azXLDM+48pux1DHGK5bx18eP2xrq4n1e5u5LGx1RgLjS0O6NExtwmfu8fWvQfB1nDqHhm&#10;7+F15cI893IbnQxK43LOp3FAT2bGPqRWl4i1PwR4d+Eqt8QJTZ6xbSktptxw7AEg7fXB71+jcEVe&#10;LM+y/G43LsXOH2qjcpKLezTd+17W/Q8bHQjOvToyu30XY5T4geF/DvhD4AeFNa1Mk63Pete4lP71&#10;E54J9RjI+oqvo/7UviDw54A1n4heM9FePSNMjjhe/kHzq0jbVJA5AyevvXVL4t8KfGrwR4Z8UtoB&#10;a0imkjZZY+fLUHoO/Kisj4nab4dT4T66smnQfYdTt4oEje3BjYb8szgdcKOvbFfZYGjTxeFrYmpi&#10;UlaEI0o6KTjbmlr11Z6tWtOjhVRSvZb9uw/4SXviD4neNrPXvEtysGm2UBkgIbHngnK/h0rqtX+H&#10;ui+LvF0WrX9ijQi+MXzn5WYDB+oG7HHP0rLa90/T/wBmXTfEfw8+wahcvfGDTLiF8RyW6HaCD36V&#10;e8IeM9W11tG8GzXMVhfXEgWeSM5MO8/My/7R9fYV7+R4nJsuzGGCmr1q89nq21a9l6/l6nhYj6zU&#10;o3a2W439oX4Qzfs+WngP4tfs93N3Y6lpWsw6bqWnaajs+oWM0oZoRAikMA2Wyx3fMea+0/CHjDRv&#10;HvhuLWtCmYrIihlkRkeNscqVYZBHvUXgHw74V8L6Ta+HbExvPBCsm6U75STxvJPIzzz7V0N15FpA&#10;0m0Abctgda/q3B4SOEUrXXNbS90mlbT16+Z8veUrO5wfxR8SzeH9OmlLZJiIKk9OK/Ej9vvwP4u+&#10;DX7ZmjfH+1vZYbe88SLfre7MJAsm1XQsBkj5VbB61+mvx0+LWqeLvjuPh79p8rSRHjcZlQu4GTyT&#10;0r4p/wCCp8dtrHw4ufD+n3qm4025EvnPKG8yLHcexA/Cvz7iHjDBQxboPSMJct31fVr0v+Z6WAw1&#10;SFRVejX/AAx7N8Xobfxdp/hfUvD0xu7bW9NjlF6wHzSH5XJwT0avJ/22vhh4h8C/Aq40mw1+ebUt&#10;YurW0gi0yI4KGRS5OOi7QR9TVv8A4JffGHSPjz+zsv8Awket28GueGr1ol0yV1XKAfwA/dHA4HcG&#10;vfviPDo+u6J9o1aBJFt3D7CuR2NfhXE1HDcO8a1M49g51JWnFtvljpZ2S3d1fU9GqlTkla8XqfB3&#10;wA17xD8MP2lLTSNd16SK7s91ukqEq0mIPLCg8g5Tbxk8Gv1i+Ffirw/rnw7tE1i+t44kt0WSGbBj&#10;cbSNp6nG7A/WvzM+Ivhzwh4j/aej/si3s7b+zIX1C5up7sKbzZGi+SvYuPm2jqa+zPgH478F+HPh&#10;DaWHxH1JooSJI0nuh94BioGe+Dx+Ff0NlWYSxOX0cZJfxIQk09ryim1+NjDk9pFaa3Pib9vH486h&#10;8SfG11+zv+zJ4W1OCBtQmg8Y6+kLAWYEhSSJMY5GcAcdc8jmvd/gx4J0/RPAek+E9N8PvY2dpZxw&#10;pG2dxCgA545J5ye+TXd2vwn8H2Pi3xL4m0fSrNxquqG8kms4sLNuVcOe5baACfXNerfDb4M3HxQ0&#10;qW7hP2e1021LRKi4aVs7sfpivxTibLMVxznksojS5fZSbhZ6O2jbWyS1tv8Aez6KljqGAouclv8A&#10;1ax5f8L7vw78KPinaeD71Znh1ON5onkO5Qcg4B7V4b/wWj+OWjX3hTRfhLZCaKRruOQyInAUEkkn&#10;tyAa+j9Y0nRta8eWH2BhJJbRsHITlGBAK+3Svj/9qLw5ZeJP2t7nxJ4uv7e/0/SxBbxaVcEY3jLk&#10;n0yB0Nfo1TDVciyKGDptLlSjforf5M4YyjWqKslrfY7v9lzxh8LPCXwN06w8V6ZJJdyWoZBPGfmk&#10;JJDLn73GMfjVH4g/GTQdT8c22keGL8QtEA7wum3a/PAzjPWo/ihq3iTxHYaR8RrX4fPHpGjrst7C&#10;1iwXBHUAcHB6fWvBT4oPx0/aV03w6NIl0tr0OpEqFWUoB1Pqa+Mx2ZZpg4KhVlGs5L3bR5Xbzep9&#10;JllPCUa31iS5nZ6PVa+R67q3i3UPGHiEWGt2bkxEBXROPqcdutVdP+F0HgnxFc3GjX00MWrACSMt&#10;wpJ6j35r17wj4As/Bmrw+HdctElKoAs7Dk/41j/HxLfw/ajW7Wy/dQHLNt469BX4xm+D4iweLli4&#10;1WtbuL20enlofL1sUqOInKkrXvsujNvxT+wn8Of2i/hzp+g+OdYkeWEKYpftRDcEcDrwe9Ynxf8A&#10;+Cedp4N+GbaL4CVnMUWQofrivLvD/wC2pHdfEvSPDdjrkkKxoAIFkxvYEfLX3BbfE271jwtZ3aaJ&#10;cyxyQH7TMsDFIx0O5sYBzxzX6Th1HiDDUeaTjUWq9et0ePUnmlGKrSbcWflRa6z8Vvhv4lm8LwBh&#10;qcF/AumwygFJZRKnDsykIPL3ksVYYHQda+zrzRfhLqn7OPivxz47e3n07V08zw22j60iQ6pfQusC&#10;RW88qjzB9oHljK/eU5+XBrw7/gpP8EtZ1Hwrr3i3wRYXH21YDeMlsCCVhDSOVPH8CsfcCtTwh8Jb&#10;Hxh+zH4Oj8YajdtJbTqunWAbbEsiS+YZgvrukb5hwSO9foMarwWVpVNVBSlJ+i1/pdT6TKqkpyU+&#10;rscP8H/CX7ca6N/whP7Umr6Jpvgqw1CXUptN07WBqMt7JIEKbpDgIwGNzAknICkAmvZ/hL8ZdU0X&#10;UPEGjSeEp5tIvLT7Pbm2h2pB8u0HB6D6Vj+F7VLPxBLpmra5JcWEKrCyztkOQf59K9++DXib4Vw/&#10;EPSvA19p9ks1xGTHD8u1nKnaGz15xXy+S4/L8Xz5ph4LVtydrWb0d7tu782z6et9Up4aTqwU2903&#10;+Om3yPNdG1rT9L8A6r4c07RQ0UWjTkJKmcO38R96679jazl1nwibnVoxnT4jb2hI6Rgkjn8a6H9t&#10;W/8Ah3oul6fq/hCwisZdYsWttZ8uEqpaJgjSD/gQI4q5+yLo9jH8L57yJ/3Mm/ZLtwSmetfpXC+L&#10;p5hllWpD4VOy7aRj/mfD5hXjUxy5VbT89Tr/AImanpGgfs+6prmoJsjL+XO/mBhgdSMe3as7wFp6&#10;+DPDun33hlR5N0iyYUcOfX3JrkP28viT4Y+D37IGq2Oo2gnZPMWK2Jw0jkkjB9a80/Z0/a01bxH8&#10;KfB/iC40SU29vAi3TMPQAdK8PirD+1r0qsavs+VPVMdfD4itSj7OVlc+nPit8MrrUfB0HjSG7gVv&#10;tEUlxbEAEIWGR7iuk+KvwY8A6v8AD+DxTpOkwfaIwpWaEAZHf8P8K5yXxTo3xX0OCfR9Y8u1vUMf&#10;kl+Mjrx61zXjr4zT/DDwdH8N7y8a4kKusTn5eCe+fTNdmX5jhoYGq6tJ8vSW933Xa9y8FQxFK0Ve&#10;6evnc8y+MHh6DUtHisgiFfPLEHjODgfSl8OXHgXRtGOm+IUSQQW44CggY71s+I9EtrbwvB4gudQ+&#10;0mVVIUclc9sVzvi+DwLdeDzq8N2sF9GnMT8BvYivis1z/h6tJUKtSzf4dD2alGhQVptt+Rhx/tB6&#10;PZM+j6NEbWMyFY5nOB146dq9C+EN1q3xJ8PT6BrWoeQLbUEuYbrfhsghuD6HFeDW8PhmWE3mrRRI&#10;wJK4GMnt9fpUnhn9oHwl8N/FaeH/ABFrc0DXigR2+wgnBHOD2ANfE1M+yyhmPscojUnKLtJxu9O6&#10;fbuE1SlTUUtGfp94y8X+EvEfwxhZ/ENvZ6lb2ZNrdkjKSBfbtx+P61wv7Pv7RPhPxXrEmga4r2up&#10;QKv2otCfKccgOHHGDj61yv7O2i6V8ffhxM86LNpxPlhnByQRjPtzXJeJm0/9jzx/C1mrXmk6lDJb&#10;TwTfPslY/uzz2BDD/gQr+tOH88eZ5LTxVSPKpJPqfCYnBwjiXSp6voeV/wDBYDwefG3xH8PWPwmm&#10;8zUbhz9titTnzACCrEDnr/8Arrg2/aEh+FnhfTfC/wAV9Ch0q98PTI0rP/rH4KgknGQev402zl8W&#10;6p+0xq3jmPVJLT7NuktLWdi6Rx9SOe1cT8RfA2sfHjV9S8bfEW/S4gvL77PbWu3G2IdBk9e+K8LE&#10;5ngXmqalaUtEraP/AIOh9Vg6E1lsozjzWtaXVPTT0tc8Z/aB+MFv+0x+1PefE65sJv8AhFfDlpH5&#10;C7NyTOFyWI9OQPwr6C/Yw/aZ8F/tQ6U3wXt/DU1tb6RqEZhvYUIXruKZxjJxXF6z8Dbz4RLNpfhH&#10;4ez6npF7pK/2iqEExbmxnp2z17AV9n/s9/s12v7Mv7PeneKNC+E2lzSXF1He3N1pt0juysOijHJx&#10;XytLKswx3EzxtGo4xhZNLa17yTXW9t+hwY2hCNGLlJJ391d2d78Tv2YPDfxf0Kz8Narm1EFt5kaR&#10;nBcp6+p6d+teeXP7FHgzwl8BfEXxO8baTpk2qw2siWdnq/mNbXEYUgRyLEyth+h2nIz0PSuu1T47&#10;t8QNJku/DNrqWl6hZxssQntzuR8ggMB6/wBa+evjR+2v8a/2gvC91ofwj+D1/qljoFxLZau9tOEj&#10;kuo/ldgehAPp3Br6LiPD5PiHOrXpc75bK193s9NVbuYQxWZ08CsO5Winez/rqfFHx8+CHwps5dO8&#10;afs+/DmbwJq2jRpN4m0K48Qtq9tfRRklp7SSSMSQTEfKVbCsjYIwMV+mWp/sZ/s7/EH9nn/hZH7O&#10;vhLRB4x1Hw+rabDJECt1dbGeMlWJ2+Y8g3kHGGP8Oa+OPif+xh8X/i/4ITxVqNg2gw3enBbuBXCv&#10;Ey8hhuwPlIBx3xivU/Cn7fHw68E6XF8MfCnhm1tNa05Wu9S1C08VR25iubOOOC48qFgVth5xw0b/&#10;ACjJI4OK/Co5XmUcdSw+YWcddZKX8O6bakrtyS/mv7t7+Xs5Rhv7SqzgtGmtNNe2/wCiudL+z9+0&#10;z8P/ANlf9gTW9V+Mqy6P46TXLu5PlHdcNqKPu8pyx+RgVKFTgADHpX0hL+2T8IP2n/gFpfinwvo5&#10;uLfXfDjXdrcXu1HimVA2xgxBDMemOx9q/On9rL4MfEP43fDrxR+2JqPg8wed44tpNW8N29wsscKX&#10;dvG3DoSjlZvNjf0OD0Jx6B+xfqGr+MvgZofgXTfBF9ZWUVxJZ6Xfw2gaOaRJpMqhU5LZITkdSMdK&#10;9TxE47zfKuFYYPKadN024U3eKknF3+FPR81rbPS7Wuq4amWYGhjZPW61fr2v5M1viB4dv2+Itvqn&#10;hfxBaQ7LuSzea2bezSq3KqTjK54zjt3rrvGfgr4ey6Taat4jgXUL+VSryy3DMvHX5M4zmoPiJ478&#10;MfBzxv4h+HHiHwtptvbw2tze3dzaSrcPZXCGH7PiRc/vmeRo2QcYLfUZHgS8s9Zt0k13zLrTb0Ge&#10;NkJjLZ5VgcZA6V/PmZZnismo01ToOEFe8He3OnbZ30VnaLad99kP6vQrt31bK3xC8YP4hj0/RNJt&#10;ktrPT0SOG2i4IjQYA/PoK6fxrZRyfC2+8Z6GLYxT6bNDJaMrCVWKkFh75yOM9RxzxkeHPCHhAftR&#10;+CILzXb2DTkLX9zb+R50M6Lw4J+9lSRwQRg5r6B+OXwo8AeDP2c/G2uaTqyzXGpWbS6NeWr58n96&#10;h2qw6fLuHt3r73w84CxnFWcYbOp4iMZUqkaji9JWTjNNJaNNJJW0WxnWxcMPF0beR8dfs3a3A3xA&#10;MkEkZkzzvIQkYIwOfVgPU59Rg/Y/w6R7W7j1G3sLa4WZCEju7bz45AVIxtJBB+YkHPBGa+Vfg78M&#10;fDul2Xg34h6bLdPdeI5dVguEmY7QYnh8sKTgEZBBOfvYNfV/gpDZvBaLKitwREFPIHynkdSG7f7V&#10;f1VVclUmctKLTRV/akuJ9N+DNs9nOqhdfiR4xCxMsjQTLFGdvJBk2DoeTk4ANcZ8VvBjeHPC+hfB&#10;a3OnaRb29tD4i8az2oKxrczbvKijRnLsZJYW5BOBE+eoFe8eJdM8OXXhttZ8bWqSWvh+5i1kiT5d&#10;0kCShevs+R68V4F+0DJ4rXwPKfHN4tprfiDVLa/to2QebbWLo8qQ+p2B2Jz0eRsV+W+JFWhw9w1j&#10;MbSg/a4nkpt9ErNK7WqSSlbq27Hq4ZqVdXOa8Z6ZL8KNJg+IXhrWrCVtIvYoLndKAY5Xj3CIp1JZ&#10;XU464IOOayv2ir/RYf2ePEHhrwlGupeJtY0ZHnhvIQI4pSyTPCm4jgrtGc+v0r4h1r/gpvD41/a6&#10;v/hje+FYbWHWviXFYSSpOStpDCkNos8vYN8pf/gVfoA/gvwXod94lk8UakL2HR/DryW96G8xGuGD&#10;og3c4IKg89dwr8FfDma8HcQ4GpTso83NGU2mrNpuST20TTdm9bq2h1YmVOOHst2tT4V+Hf7VfxN8&#10;EPap4I8IWl26yRpfyfY9xWBiC6Djggjrn8Oa/R/4IeLPBvi7wFP4q8f/ALuJ5IkWBnI+Xy0d+fXJ&#10;Ffn9+xxpmmXkV6dYVXeW5PmOw6N82a+q/EljcT/AeLSNDuJLGe4n81ZwfkCnapOOv3cflX9S8c1K&#10;n9jtxoqquempReq5HJKTa6pJt/ieblNFYnEqm+zf3K59CfGL4ifD3T/hxDNomowCxEYjtIopMjnh&#10;eR79a+dvDvgvxPHZ6hrvi7VHla4lkaGEn7kW4kYx9fSvn60+IfiSw8U2Pwf0+9uL6G0vzHd3kmWR&#10;SWB3L24P9a+qfD+nXmmeFNQ1fxVfM7CzENpG38RZeo/GuSpnVeWDp06VKMbJJRWyitFby7H0WH4Z&#10;oqrUpzk3K3MvO5ynw41W28WeNtO8EywXbLdXSJItrFukKbhnGSAOOrEgAc5GK+lPgr460L4meAtS&#10;0LwFZ6F4E1jUtPmXwPHJMLu9gkCkRz6h5LBSxlAAijZ/kIO8k4H51/HvxH4/fwh4j0f4faVcwJqh&#10;bR7rXWjkEdnbEq07hk6ExrtHI++c15X+wn8av2gbf452Gg2uiizt9OtoLKyZpSBaRTDy1ZXY4Plo&#10;QQTnYC2OxrxcZmVWt+751zQd5RvbTRLZ79V20bWx89SpV8JVcJx953t8j74+LOk/s6ftCfFHW/2c&#10;tD/tK7+KWraSNSub/S4zd2NhJFsEyZLRxCJjuEbMRkkZPYczcfAq18J+JrvQPhpFqb6bpsUcgtfE&#10;MCpdwy42yw5UYcdGUj+9jPGTT/ZG+OPwi+HHgrxn4X+LtzFb3V1pV1aeJvE8V79lmubeJp0iWJ0Y&#10;yJHHEN2BgFmPUgiux8b/ALaQ+IHxG+GKfCTw5aTQ+INOiudZ8QwNiK3soYQvkHcPnlLKQqdcEk/d&#10;r5HM4PO8vlh60XiJTVorTRu3vKTW8Vdrq9rHoUKkJ02pWjvsvu0OL0HxNeeNAsWmCRI4WMTCTICM&#10;pIPHb86+U/GXxI+JGvftpeMP2X7f4n29lZf8I+PENparDlxOgXzbUEdNynf/AMCNfWR+GPizw9d6&#10;hPDqreZdzSTF88K7/Mfbqa+Gf2SIx4z/AG8viN8XtclN0YGmsrW4ByQGZY8590RvzxR4f8KU8LGr&#10;WxtKUpQV4Oo7pST9zlXRq2/b7jB4mdVwpw8/uP0V/Yn+OUnhf4Zf8I98XdLm0jU41WOC/IP2W54z&#10;w3QHOOtereI/G3hrxr4Sd9YMEiID5rvyuOnJqh8APDfg7xp8GdU8H+JrKCeKRWV45FGVDDgg9j0r&#10;5x8JfDfx14H8Sat8GvGHia6udD1mWSXw/fhyQcZ/0ct6jAx9DX2XE+DoU6UMVKClOKenf/IFKnWg&#10;9NV+JxvjbQvhRH8aLaw+H0kBiin+03EsUh+dyT+7Hr06V6fAdB8SWd3b6rMkMBgIwTw3GD16V4L8&#10;VPhj4w+G/iEjQ7CdJVfdBIIzk9a66xh8a+JPh/i5RVvHwpEZx8x9a+P4czT67OdSdLllHotvT1OL&#10;KsJCWNULcsZSV3bRJnHJ8LbHxB4F1c2zf6dpWoyTafchQC4GcL6Y46e9erfsk/H690n4ezx+Iltb&#10;r7VFJFe2hhH+j44ww7A+tdt8Ev2dtS0zwh/xUBWZrkZeNDkDNeR/Gb9nK3+Gvie8u/BN3dWo1+Nh&#10;cW6MSgK85A7c1lm+IxGMy90+WUJXUoSsnr/K+tmdmYcS5XSq1MOotqGiempxPxi+H3gvQ/Fp8W+F&#10;XUxXsjkWsZyFc9celY+l/DjxHfaY/jK60qaO0spgBI6kAnqMdM16P4G/Zt8S2mg2+q6V44hmnJ3i&#10;K7QOFHfAPeus+Len6x4a+Gsi6nq65hjyIdgCysPavkI8O5zTXLWfT4vLoj5HEZvRnUc5Ra00j2f9&#10;eR458QPG/h3wvo9p48vB5X2dHGoDjG08FvqBXuXwt8ffs4x/CW18Z6bfrJaJpqTTO6ZdQw4ZvQc1&#10;8b+Otah+Nvg268GamW09RlLho+GIz2r9C/2Df2b/AIE/tLfBbT7bwZYCG20vT49I1mFgN00kaKpc&#10;+5HP419jlGBp5hQoZckp4hXS0skt931tqW/qmYYaHtnyuN7W6/I+cf2lfAnwO/bR+I+gfAG38S28&#10;VppOjSave31uQHLN8sEJ/H5j7Yrx+08Fa14U+H+qfDHxd4he41fTrx7dJ1wViiRcRlWx02hc++a9&#10;m/aq/wCCePiv9h/9trwo/wAOpL7UPDPxHiGnQ302f9EukO7ynYcAbckH0U1zX7Rvwj+JfhLxFrvh&#10;WTSoZNTUI0b25JWRG/i9cmtOI8JxDks3gpUv3CUbT6Jvf+vJHoYOrGWHeCdS1PR3e6s9Ts/2VPGn&#10;wW8Cfs4RaFc+KLbUNdvrx4NdvLgbvs4JxjkcALkVw3hn4Y2f7Rf7VJk8I38CfDvQ7lJIrHaz/azH&#10;wHPHQ/X8q8O0Ke7+HfiM+DfGWiXyQ3iE3NzHEfLYtnjPrmvtL9lrxt4O+FPhmDTLXTLYwz2jO0+w&#10;B88kAmvShmeWUaNGlXUU9otKz7t/M+lzGnluBwqnRq88XbVdDiPiZqE/gD4g6nHY2fl6YFDRwqgj&#10;UAddoH+T0ryb4C/Gr472nxn8QfEr4dWp0/QZ7gWk0khyzxg4BxUH7Z37S8Hin4ox+HdMiEcKEJvU&#10;43kntXSfso/Da+j8bwLd30htL9SzW+/5WwCRxSxOPpVsdQw9DWMrKPNfVrexzYbFZZmNKK+JR373&#10;6ep7P4C0Cfxt8TBrXim6vHlupQftsfIBHOD9cV9BfEfxtf8AhfRY4NNmaPaAnByXPQfSvLfghovi&#10;TR9Q1XzdObyY7tha4XJ21u6xH4m8XeObS2/s8R2dlIGke4kCq3OSvJr9O8O8mjk2TSnU0qVZOUrq&#10;zWr0v1XY8P2ScnJK9z6h/ZX+FKNpkfinxHG0t5cRiX7Q45wfr7V7iPGOk+D9LUX0ZjgVsF15CjPe&#10;vD9B+M/hXwPp9tcHxFZQW9vbfvl+0KdvHIODxXmnxg/4KAeFdN0q8sfh3pb+I7iYMYobb/Vgnj5m&#10;bgDNfqE8RThStc876vWqS0W573+0d4h1HVfBN5J4Ojs5bqWA/ZJbpAyRsVPzdOwP4+tfmJ8Mv2Lt&#10;I8a/EXxR4s+MPxIuZtSjlc6dLAFVBIMkuEPAUcda931n9qD9oP4g+E21Dw1ZeH9BsYrcRyNeXJll&#10;345AUVtfsd/sp3Xxn1UeLfjFr092kzlnitGMUU2TzkDnFfM5jl2FzvF05Sipcqej29TWrltXDS9p&#10;X0sfnj4N/Zs8R634qm1WLVpZZ7XV5kLzJtLwliDznjIGcivV/gb411/4U3v/AAzn8Ufhld3GmXIi&#10;1Hw9c6lcRyRatawzlo3hlGPmSRWzHtBR8gllZSP0w8Xf8E/fhT4J8OzN4R0VjNPqAlfc5LCPkFB6&#10;D5q8p/bX/YStPjV+zTZeCvh9phtdY0DU2vPB9zGhD216V2kZHPlyD5HHQjB6qK+FwHCWPyl4pYuf&#10;NTmtVHom3e2l/hbv1LyvF1aWItUWj/M8L8Q6rczz2+saW5ltrwbreSOFN1xGzbmDlxuOCARjaRlv&#10;UZ9F8DNam8L2lioaXDxq0w3JkHb16knjH6V5B4i1nWtLl0Hw54k01rPUrCxtbTWBkMy3cI2zDd3X&#10;zd+COOfTFel/DLxJpVxay3uo2s7hbRhZvbkB1fLhQwI5GeeDnBFfV/2dhMmy6jl+Gf7ulCMI31do&#10;pJa97I7sPN1byfVs9T+LXhXXbn4A+IZFgkt5dT0ORrO4kiWSJ/LkjDDAJP3gVxjPOcYxX5ifHHUv&#10;Cvhb9nTxzd/FLxJrPg6y8U6e2madP9idx5sLusa4LbnGz92QDuOzgjINff2uftnfstaPDN8EvjnN&#10;4i+HM/ie7Fjp2t+MLER2FzLHLGVmgniOArlBjJB+YZHBNflx/wAFLvHHxh/aa/a2k/4J7/DGPTtf&#10;0+bxHp9p4ZsdI1CJxe3NxbxSeZKY9wVE8yTew5Hlc424r8qzXLsRnfH2DlGnfDUqcZ1JSuknCbly&#10;9Lu7i100e9nb0qdF0sO6knZ9PmfOf7FFz8Ivh/8AtAT+IvDd9rPim40nQ4rjQL7UbBILbTdbLN5W&#10;oeRvPzW/ySRRMT+8++SFwf1R/ZN+CnxO8QeGdR8fax8Q77T73VG3abb+KjLJNrBmIkmupPLXMfmZ&#10;wjYIYsxJGc14J8Nf+CW37J37IcmgfETxX4j17xR4ltbtxq+jXA+y2S3McmBHCUzIFVg0fJ3McE9a&#10;+8fCXx0/Zu1uF9I8IaJd3un+CJLS2vb23imENlcTzF5bcTtlbgRs2yTZna2RX574ocRU+I8HUxOT&#10;upUjS5FJ8nRvV7J8r0T0ur7LddmEoTSldW0e19P8j6P1F7nwv4B8O/De3vtPitorRrnW9f1WFBcz&#10;3jvuLLDjYqg843BRhVJxk14D+2b+0V+zH4Cux8DPij4Bi+JGv2UNreRw3NsDYWp80tHPfXZZfKdj&#10;mQwAEYIyrDGdHxS/i34w/GNdZtdV2+EIr6KS9mM4j81FfDQgDlETDZkI2/L69PK/FHwQ/Y5/aW1L&#10;X/iD45sb3w1f2kF1JH4q0myuLeC9ghkdw7QvtW5kEYwZQCx/hOAK8LKM2xGKx1J1lOnCbjToSjF2&#10;hFLlg3G65U1a1k9XrqVS9nCdluvndntnwh+NYv8A4IpZ6Tc3+hWHn/vJ4YFgN6zBQZNgy4jxhUiU&#10;KQqrkZNcd8YPgVqPxE/ZOGq+IPD9mknhfxjDr1rNZ/vZbW1aLKlZABglXDsq5GOpyCa8s8c+OE8R&#10;nxH8E/A2qNrw0+6laC90Zy8N0jLnzUbjI9SOpziun/Z7+LHiDXP2bvD3hHxNqN7B4av4pfDs93FK&#10;zIy+W8IToSHWGMje2FXHNdfEGH/saOArzlV9tKm4yUpJuDs5aJPdtO77HoYJSq1p+0sot72Oa0m8&#10;+Hnxx/aI8FW9r4na7vI547KzMcSyGNWB3ybfZQc8+9fSMng+3vPENrb6hJqBu9Ld7qxniaNoC0aM&#10;qgBgM53Djn8a+KvA1p4J+C/7Tmp+JfAF9cy6Lomum10i/mfL7WTY3I+9t3MCe4FfcFv8e/hprXwZ&#10;n8WeIIfsMmhafHLHqAX93MuGO5T1B+XGD1yK5VmvElXGfW8pcnUw0VOSW04tq8LNS1cW7WsyKlCg&#10;sS5QgnFvfz7/AJHwZ+0n4X1rSv2ntN/aE8S+I59bE9m+l29jKwKWaDO2NM9ADnPrntX1P4ISGDUd&#10;EYRER+TDkoowjeWCOPTJ/AivhXwR8Y7j9oH4sa74W1m+aG0t9Rnl01p1wAHlJQZ9eQOOtfanwP8A&#10;FGtWvxPbwp4l0cXtzNEYtP8As8TDzmAVdqD+IjjpX9G8C0sRUxeNzPEU3D2kaaV97LmdvxPBzaLq&#10;VoSWrd/+AfUfheeZfDUElxcvKjHP3T0HQ/pX55+Gvju+l/H7UL6dQtyutXDW0ZHEg809fwr77iJ0&#10;XwVeLaXyJILGWSOPndEEyXRgT8p4PWvyY8YNrvh34t6X4s8RXEUKSzMQehIJDH69RzXrcQ47EYfM&#10;MJRp3UZ83M1strNnPQo06uHqNr3uny1PsPx3+0XofgzxfbfEbULb7O0qql8NuBOh6qeOeP5V85ft&#10;a/sU/Dy7+IZ/aE+Hdhb3Hh7xdbi6mjU5ENyRywGeA3cdiPeuM/aZ+M/ifxxdpo6WLR6daxD5okzx&#10;jqcfQV0P7Dnj6/8AizFrv7O3jrXZwl5ZlvDRl4EDAHKqT3OM/jX59gMViq/1vB1nz6y5G+r7fftY&#10;5cA4yi4z1vtfuecftMfs6+AvhP8ADHQvHfws8TfYdWu0xfQo4+Ykjt9RWLZfF6wstJ0i31vxLLbS&#10;yW+GuY+Tnpnv2q78Wvh18U9Y8QXnw71jSro3GiTvHKHU4JGMOPYjBz9a8t+KWma1oWkadp9po8cf&#10;2VWaZ5R8zEcYxXy2Dy+WZOlHGU9m7+Xze/oXKhh3Qi07O7v/AMMe+/A/4p694qjl8Kz3ssunacxk&#10;huZEOTu5yTjng16/4p/Zz/Z7+MnwbnvPBOvWNt4mgjaRnVgzPJjkHaa+c/gf8ZvFmraB4d8DWvhB&#10;IbW+vBHfasij93Fnntn8favs/wD4VZ+zV+yUrfEHxHHczWciw3cOpWc+UgkwCrSR/wAaFgMj3rsx&#10;+Dw2V4SpXowlVUVooq8l8v6sc2EyypWzD2rnyxt12Pkn9lb9if43/FSbxZfaNoovR4anto5LWKQ7&#10;riaZ9iJEP4s/e5IGM+laXxf1jStD/Z+8S+A9WhaCa5uI7GWEcMHDlWU8dmBB+lffv7PP7Vvwy+N3&#10;gMeKvg4NNk1y1dpLk2sKwC4jUs6RMuFwFfoG5G4jJr5V/bV8Ifs3/C630jwbp+s3OpeMbovqHiNp&#10;rgPEZXYvwg6Els47DGa8/hzi+ccHifbUJRk2rRS1TS97m2tyu3q2etLD4fA0pzovSz/E8I8Sfs/e&#10;BfG2iadq+oWTSS2FosMWDhY8LjOAfX8eOCDivoHwpafAvwR+zrD4r8SeI7vxJ4g8F+E7qxtbS709&#10;2mltslitxcuxyd2DnsCcc14N4Z8Z6z4g0vUJtR0trLS7HNzcDfhvJjBc89BnGPTJ5rE+Ivx61O+/&#10;Y+1v4jaR4Niii1XSDpkK6oh23CSxlT8inDFVdiD6gdcV7PCuHz2eU4qnVbledOMVK7Ubt3fyTu/T&#10;UxwcOWjLne9rI3fFv7UXjLwp4dv/AAFZ/GeHxpe/ZYEgvrG6drlLVixd95+6diCMY6I5HOc10fwx&#10;8T33xc8QfD3wRrugnV9Dh1G3vvGMFupUGMZZYiUGeXC5AxXAf8Esv2HfFXxW/Y18WftFeDbTztX8&#10;P2MtvOLu3Zm1GJGAZYieNsSAH1JJFfcH7Ov7Jlh+zh8KLHx7q2oeRrCkX+pyhwBIVBbbnoAMn24r&#10;DMMswGVSrUYRVWtGTfO0k+aSSlJdrLa3XU9ZVKVJKU42TtbrY67QNK8C/E/SvHfgX4SfsyQ3V3Z+&#10;E7zVtH1KxBWaORAlvAmWPLM3msFAAIToetfJXjZ/CXxJ8FWsOg+GpfDXiSz3QyJPEyb3GQxZT15z&#10;9CO+a/Ub9gXxx8ArDwZdt8OdT2pb2VvcXGpag++S6EqOylWx8w5I9Pm96+Of2kfhh8T/ANpv9r6+&#10;b4X+G7OGO+jllsbVdsaIkKYLuw4HPzH1xXkzhia2X4evgqnJKpJpxtdJLd+fZq2n5Z1KWKhjYRTs&#10;t/K292fNuhaVdL8PrDwtomuTz67JdC31C537Qy5A59+vPfjpWh8ffC/jL7DZ+ENJ1V3jtFRLrynG&#10;F45UEfmfpXUftHfsXftAfsv6HonxW8R+KtJ1Hw9Lrgt7ubTYnjeO4YgkHP3lBB54FeY2/j3U9Y1C&#10;/sdGvpbm2lvNwGOWPTg9+v6VvmEamMwsJw96tSV9urtqr7afgz6rOKssTldJYWz9ndydt35PrZI9&#10;I+GvxXsfgp4QTSNW8NyT6ZdzCK9lBDA54brxwMnFe36T+11+wR4a+E138PrC1jCH97Ntsju3tk7c&#10;4Izk+or48+Pvhnx7fWuh/C7wh56Ta+jXZQ5ysa/ef2HPXvitf4Cfsx/ED4e2V3pvjCwsZNNv8zR3&#10;twoZ/lUDOeo5z+dfO4HCYDIMFWzWrDmqVPiu3qr6vW6v+Z89UbxEI06jd0+/c29F+Dvjq98eP8UP&#10;DV1aTeHtQEj21rdP5kqoR8gx9319O9W9B8MeOdEZvDHjK1t7SO+uHlS5RSihM/cGSOTwfcEcV6P8&#10;CtN0m/8AiBonwva/zZzTvNcEk+X5ca723EdF46++O9fWVx4F8B+PvFmj+GZfAdnf6VDkiS7HlxGV&#10;SHjYnqArIoHtx3rmzTxEwUsKsJ7Nw+Fx1V5Xdmklroru+2y30PUwOInhKzlNc1OXutJa2PPv2dbP&#10;4ufEiyt/C/hX4eatPo1sNst2YRFBuUDgOxAPr3rlPjL4C1iy8b6t4F8Y+ELm01C4jzYwzqHaZDxm&#10;JhlW544JweuK+nvFGifEnxdrbSWd3czyaLKodLSQKlq2DgADAIAyc46Vy3xz0DS/ip4csvA3jzVJ&#10;9H1OCVbrwx4hivVVtPnU7ZY2PdTj7ueQy9xXx+W8ZU80ksKsLUVuZqctF7rte1uj0dm9ex5tbAR5&#10;3K++y9f1sWfg14H8faf+xKl/c+FtZ1V77R9Rsrfw5Y3hspkSJpYSokOWLnBK7QDtGBnivzdbW/ER&#10;8QaPoWsafLbyQ3MY8maN4xJGjgZ5AIHHX8zmv2H1Lwr4w8eab4butY8RfbbXwxZhbS2stSMYv5hC&#10;ImklkThjkMeOAxPcV85/tr/s1XnjDT2+JHhnQ7fRfFHh/RZF07T9QT7RbzxK5mJkLcNyX/4CAK+v&#10;o8TZHhs2wscTQfsakoRjUmpaVHZPo0lKV7Xkna3u2vbows6ij7yUpRTVvLp87eR47+3l8H/iV8XP&#10;2Hvhd8PvCF/YWlnd+ObVrh95Ty0hhmfZICSCMgEEEBuOBXnngn/gnlqU/hu58XWnjxo7q3tDHNFE&#10;+Y2cdcD1r0//AIKkeM4rb9k74UaN4N1FrFLvXp2nubHcqBkt8cZ5AG8kDnA7nFeQ/s6fFz4q/AbT&#10;IfBXiR59Y8P6ohuW1ZptxjB52E/j+lfpPFODeIzX6vFpKnBe7um5auz7bHh4zESxOIqTck+W29rs&#10;8y+EyeNPhbqniex/4SKTR7Gxll+13d8T5dyuCDjn6nPt0Fecp8drnQPDdlpXwnU3F9fa1te4kjJW&#10;MtISTjofUHODXpfxuu/F3xV8anw74fS2ttHllMt1FMMM0RYlifqM/nViz+D3wq16KPSNN1NbW1tc&#10;AyWw2liOSwPoa8rEZ1lOVtVMbUfPCytFX6Lc35stqxTrN6JJaWZ7/wDAv9u/Wf2TPhfaeL/FvhR7&#10;uDWfEjyal4hhsi20BSibwOTGCCWA5wcjkV9EeBv+Cp3gTxR4m0Dwdf38M+j+M9QksdN1ZboPAkoQ&#10;74m4BZSCrKeMg4PQ1+dvxk+I/wAV/B/g22+B3w20Br3wwLE2Wtzahcpi4Z3V/MyVypjI3q+c5JHQ&#10;18nfA/8Abb8G+Grnxd4X8R6dJFfyiaPT7a8n2xaZeq+EnixwpBGcgAnODX2vEmVZhLDRr4RzlCUY&#10;aReyaSejfTf8NGThalDq7K+n39T9f9Y8IfCe1+I3xA8CazcaZ9j1SzuV0a4g0p72GG5mXcnyqcx4&#10;O4bhnAzjtXwt+yXovxf+GHxO8b/HrW72CLwfokUMN1JNdmR1i81cXKgfI8Y28gc5IPevSP8Agmxo&#10;fxDvfgelr481OS4lOpTf2TqbTGSS4tpFzFJknLZLt37CvibwF+2j4h+Dniyb9l6404a/4e1LUZPD&#10;3iZdSdoGixdjAPXacqPY1y8U5TmOeZNSp4NKq+VRk+soKzk027Kbs0vN+R1UKOHp4zlk9Ob8z99/&#10;hhqNrq2lNrWn6pBcQ3EbXUMpkIM5fBXAxwdpBx05r5s/bi8J/FL4ifH6+vPBvxH8T+HrfRfDdnJD&#10;/YN8bW2muW3hFuXUEy9DhDgYJP19l+EOueEPgh8OvCOlanqENuLmGCwsbBiZZWkXaFQDHIHBJ4BA&#10;rn/i7+2h4D+GPxL1K38FaFpVzfpLEPEXifxFOos7KNVJVUTnzHBJ+VR/FgntX0OMznLcrwP1OpU5&#10;akoLljvJpW/q+1zkjJ4bFRxHLeN3bz6HzN8bviVpGlWy215G8rriOaZ4cFmAAIOR3wTxXm/iTxb4&#10;T+HHh++8XP40h0XS7yGK0QSpuaWdi5XIHXDYx3JOOa9d/br/AGrfC/x++E/hvw/aTtqfiC01ea5g&#10;n0zTPs0NzC8e1T5WN3UrtJ6jPFeefsTeG7r46fFnWoPiSN3gjwpoottA0i+0tD5mvFm3XKsRuIRS&#10;xOc/M6dMV4uX/W83xv1lU3DDqm3yvRuV7Lvbyetzoc61BRjGO+vr1/A6L9gNfG3wwv7jwjpmsRta&#10;axcT3+sXNvb7UnvHAxIoblc4VRnAAX1JJ9k8eWPhTwRez+MPHeszW8bg2yzXXQzux+XapO0ZU5Pr&#10;3IrzT9m74VeJ7H9oHV/hXfeK73yLhzPbadZxqDd20ZLyK0hOYsKFG8ete1/tV/s3Xmt+Cz4z03xh&#10;BdeEtG86/wBQ0wPuuoSpQJukUssqruc54OXNfz1neQYziHPkq2IslzJuTs1vpFa9e33Ho4Wk5YVy&#10;jq3LqeO6R4Y+GPxe1O/1XwDogW9GrzXTyzS7kubhmLh9hPTD5GenNeOfAfR9H8IxeIvCFzbN9r1f&#10;xpe61NdPZGMyxTSYjhf5slopFnQZGAu3nBIrtvgVNb3N7e+PPDWuiGCG6+yWFuJANztg7gO+Bu6/&#10;3TTNHl/4SDx1d6zDbqQkhT7SjdEUknP4kk/71fvnDcVRdWtzPnVKEX/Lq9GvP3X8nqZyVWOJhGTv&#10;fdH2H/wTl8J3d78R7eCO0Vzplp5st2SAoXPJAH+NeW/Er4o6x4d+M/jDwstutxrFx4mvJJJQ3DCS&#10;VmRj3HyFT2xXvH/BOi8n0jQfHfj6S6j+z6XouftDthEYRuwz/d4C/nXy3+3f8UfB/hqfSPjBY3ap&#10;4ia/Wz163zhp1GWWTGAWKkFc45UqO1fPcb42i5YHKakJN4hVJcy2jypWv2vrZ+VupNb95KrK/wAN&#10;v+D+gahfeJvBF3e6v8Q9YnMlym6wsw2VDDv9T3r5o+IP7Sms6n4lv/DHiQtNDdRmOz3A/ugxwQfQ&#10;jqDXS6r+23oXxG8dRprlsWj8jybYAcFs8Z+vSvK/jd4N1nxZr1jZ/DzQpr3VrklpFt484XnBPpXk&#10;8JZJisuw1SdSV4J6J+XW/mLIMFLE49KppFatvsfU3wv8SP8AB39ne4v7fVZJS8gDi65YMw4IOeRz&#10;1rxnwb8bdY0b4oXV74lvbiazueVKklF9a8W/4T/4n2mky/CjxPNerf29wEe2m4WNQen4da9I8M/B&#10;/XPFXgpJNN1xr6+WMl47fkdMgfX1r3MwyfD5pRrznC0ZqzbtZX3s/wATXMMjwMFLE4esnOUn7vVI&#10;961P4w3VnqUU3huKF45FGJJFzhT3ryH4667p+p2dxo/iSIXi3Mbyq0I/1LAZBIBIB4xVL4MaF8S7&#10;3z/DniKFzcJIVt4GHOBWp428C3fhaxu18WaPNp/2qNgtxOuByCO9fnOTZs+FHUy2lyzV7Jrr3fnp&#10;2OLB4vE4bRL89Tk/gt8fvi1dRS+HPhHcpZW1oh3S3CFg0ueBknngV9TfB/8AaA8d/CbxLpN98dtU&#10;36dqcP8ApM8FnuVWxkZYA4U9zXy/+zXot0bO60PS9KdYYnZ57uNeZc5wc/jX03+zVrGpyare+HfH&#10;sVrf6ZboRBb3eDIg9BnqKeLlHLszeY4TBU5yjJO7XvK+jd7at+p7VZUXRnJL3Xp6fIwv2zv2gvCn&#10;xF8PXmmfD/Uoyry5ecchY+GIzgHt1qp+w54dT41+LtMvvi/4csZND0dFXRrRwMZHAkYZ+vHPWtP4&#10;q/D39m7x3rUGgfCvUYIdYa7zqGnqeG55XHYfSut8OfCjxL4JmQ6ZcQQyKADbwuRhR04r0sz4qjku&#10;XOOIpp1K8k3Gz0g97+vRHGnhsJQ5ay997eS/4J9G+NP2IfhT8SNJki8IX76VO8wkiubGTaUYYPB/&#10;AdvX1rwD9oT4N+Nvhx4kg0b4hXq3mlCMi2vckSMAvRuoB6HP14qvpH7csvwl0rXvClzdSya5Dcht&#10;PhWTeGHH9cVo/tA/tG6p8a/hDpP/AAkmhfZbxwryPnGeBkjvX1eQ4fKY4SU8FD2cX7zjt07PX7is&#10;HiKsKq9nrF7ng3iXw5Y6tc3dtY6dPcxjcFYIWB54ye3GPzriPhl4m8A/C34izaB4qljF2wDpDKQC&#10;VOAMZ9/5V9GfB/xbo+k6Y9hcaVFMsw2CcJkk4/8A1V86/tPfA7/hMPiVB4j07TH+3NcKLURjBKbu&#10;n06mvjMLXy/OM6qxnWk2nfl0T919ux25lgcujVpVYU1Ft6tPued+MP2iPh94b/bSi8U2N5NcpYRx&#10;21jZQRbiHY4bAz3z+n419Eal+0p4K+HviNfF3ii+Wyt7u0AWPeQS5HHv7/Svijw7pNh8O/idr/i3&#10;WfD4utSsL1UhhkXds+8S3PQ5P5V3HxSTx58codEksPCuzS/Pia4vZ1xkNgE+wH3QPQV+i5zkNXH0&#10;6dOmmobNppcunRHh1qWJrYpqkuZrax9qeAPid8Fb7wHL4gs7TbcSStMs7Ly6k9ScZNEX7Svwn1bU&#10;o7PS/ELyTABTHz8rdMVxHib4Y+G7T4LQWvw4lea8isVSVYWz8+OleKfDv4dah4c1Ca/8RF7eQE4D&#10;j5t309a/G8x4FaryjiZyvFaKL0tf7Ttv3OmjUzHKsTFypqTbvdrRI/Sjwxb/AA/uPhsLq3u0TzbY&#10;l5iclSw614j4k0PQtLkk0jw1rb4vbhTqY37hPCDkp6jP1rkfDHxN1u2+FUPhjR980079XJBABo+H&#10;Nl4yu/Eh1LXh5qSYIXGNijrX3sOIqGV06VKNRxlpGKe721t2PWyeOHqYqc8RO0ZPRPS9z66/Z2+J&#10;N5qvh6fw94VtVFpaQ+XF1OPrnv2x7V4RdeFNe8e/tKatYeKLuUyCLEcbcBQCfeu//Zx8X3Hh2/u9&#10;PsrfyUuJAhLDlST296xvibrsHg39p3SV89fM1VMMVHVicD+dfR4avgM9Xs68ed35ZprS+6djz8ZT&#10;VXM5qmvd30+45X49eCdHu/Bcfhz7XFJNYyl2iDgAqG5yex+tWP8AgnynhL4heItf1/w7pUajQrRr&#10;Yy+Rjc+DnB7jg189/tZeL/HPgH4w67pxmmeHUWjeykONoJ4zzx7fWvp79juz0j9mL9kTV/H7obma&#10;5iaed92DIdp6Z9ya+toU8AsTLEuHK4xtfpaKK5XhKMqUZXV1f5nyt8SZviB4e+MXibU/E8N49jLq&#10;bvb4BCqofgEfSqXifT/Efxy8Q6ZPqjPb2NuwRFAPKcDLcjr+oNemeJfF+p/GfRP7fTSUjSXlh5WS&#10;oOfTqfevNPDnxGs9A1y60zxATCLNsDPYDOMjvX5DmMKazn65haHtZJ2cv8XbdP1M5S9tJ1HH7tj6&#10;B8K/sG/DDUfDwutHniklvoAlwcAsSepPPGOg9K2LT9nzSv2c9HttH0Nd0H2hd0Z5GSOTXqv7OVr4&#10;bn+BR+JmmzqYhCZFLHO4gZOD/Ssyb44eCPipoKXsVixlikKESL911/8A118piIUcDi4/2hVcaLkp&#10;SjKTd1quu3YxqQdWk2lseG/8FCP2aPC2sfA9/FqWMT3a2m4ArlixGR9a/PD4H+KfFvhXRLzSV0yW&#10;1jgvCFKx+nf2+lfp/wDGrxLqXiDw7NpmpIHhW3byoyeOAf8A61fnj9n1jVbzWdPtFhQwai2FQcKC&#10;Ac/XNfU5fnOAzbA1lgsLyYVSjyuXV9WkeDjqFX2Hvvc9I8IaF+01qXg+bW9L8W2Oh6RqLbRJKd0r&#10;jHJOT8oxVjxr4I8J+CvBFreR/EGTUdQKb5yGZldjyxJY8e2BWBJ8LvjB4t8F26DxDcLp1up3Rxk7&#10;ePUd647wLqmoav4wh8B6hosmpXO9ra3gjjz82duSPzrSWIeYqFLDVUqdP44pX28/lsjswGMgsZSh&#10;ODaj38tT7e/4J6WHiT4ieGZrLUtQmZWBS1eQk4UADjI9s16L8c/ghd/CzwFdapquqyXLiYyQqx56&#10;5A4rX/YW+F/jX4YaDaQ+LfCsdhII/NWNWzle2T61B/wUy/aBtfBnwztzqGlCKF5gslwWAC88V89R&#10;4ewNSVfETu6lR2S1t5WXkepGEMyqKEtE316XPONE8aeGvEngGPUNWmit5bdA0aS4zvAx39xVP4Ff&#10;EzxH4x+I1zovxScQaXL+70S7VSE9Mbux/SvmzRPiDovjC4j1fUdUc6bCvnTBSQoX/wCtX0f+yd4x&#10;8D/HWxOmWzRpZ6ffAQuSAW2+n1IrvyHgvDYPDOboc8lK9p/ZuteXtc+5hl+Ey6cfZz50o3dvTc93&#10;0n9n3WfBXiGfxAlydU0+7QkISCy59ueKs6H8Plik1KPUtNMduUwmevPQ9K7DT9S8XaX41Wx0vSJJ&#10;dIjiA3s/tjkdhVf4p/GnwtpdubcxLAjfK7cDp2Fe/hsfw/w7Rl7aDjB7pq+r8+x8biMbLHydSS/p&#10;HgHwn/Y/kvPG2q+NNO06NLKO9eS3lkJBUZ5PTp7VS8c+NvDXwz+Lun+HtQAlIuA02IsqhBxk49Aa&#10;9x8R/Eu+T4aJp/hm4jsoZsl5+mBnnn9a4L9n/wCFPwx8RfFmTUfifqMOoLdooWS4bIzn19TUPinh&#10;3BZ5hqUm05pW0tHXRa7JI9XB5mqWCkqUE7P8ep65pXg/QfjR4l0C+02YLbWsq3IVMYG0HGfzry3/&#10;AIKKeOE1DWtO+G9vdR+ZBGbiVQv0A/r2r3n4oeFtD+BuiLr3ww1BDDMAgtlk6jtivm3Xv2efF3xR&#10;8e33xZ+IGujfOES2s434WMdj7n+lfTcV8TZdlmV1k5WlFczaV015WPCm1ia0a0VZPp1PIvC/wR1P&#10;U7ca9O7eTCQREhwQCepPpX2h+wp4ksdC8P3fh66TcYj8mTzg15/bfDiSxtU0fTZCY9vyhf4vY+ta&#10;P7P0eoeDfiTJpd9GypNlWyOA2Tx+VaeFfEGXZ1ls8VhZXu7aqzTXkZ5rCEIxibv7b3hWb4jxaRba&#10;ZC0jQazADx0Rjhj+Vcj8WfCGm+G7HR9NurEOUhPyE9T0/wDr19DawdH1vWrfR54Yw4i85cjn5SP8&#10;K8R/aTkk1L4waPoWmo8saQqNsa8Ak5Jr7/P6aWDdZPV2X3mODk6KULabnC/CH4S6jq3jOSOygIMc&#10;TO8jsSWlY8An0ArsPFPgjwr4C8O3smtuL7VLmVkhhZs73Pp1IUf0rvbFLn4R6LJrF1ZEzTw7uBzg&#10;jpXzz8RPGetaz8SLDW7mJoormUp5YB+UA9frXnyhhY4enRxNnPez7npqSlfl+Ey/GGlyrFDY/PLJ&#10;PKNsY4VR7da1v2a/Cn7P+s/FbXPDHiidItae2LSrIcMVwBgHoRk/jUniuzv9X8RWw0/5FijLs+ep&#10;GMfzrI+FX7P32HxXqfxT1q6Y3EhwjZOEjByBj6gE18dxBnGHySnKpWi0nomu/b8x1YzqS9nFXuvu&#10;Pd/Bf7DXhyO/bUYvFMqxGRmgiW76DPSvEv2zv2XtX0fT5vCvhzUpprjV7tIluEH+qToWrsfF/wAa&#10;dc8KzaZeaR4kmks4V8t44m6+9ch8Rv2wrWbxxbeBG0ie61qeATW8bgsQjAYPt1zX5lkHGUs5zCm8&#10;JhpNxd5N222d+x5VTDVYYpTl7yj0OV/4d7x/9Btv+/horuv+F+/FL/oU7n/vkf4UV+i/29gO/wCR&#10;1/7F/wA+/wATsJvjPJ8QrO413WZ8JYs+Qw6MvbP4V13wg1ywksv+Ez07S2eBWG1FTIIHb3rwX43e&#10;Bb74E/D65stfvJXgkkTzJdx3MWccj1yK+pf2Uta8CeJfhjpkGjNF5b26lkyMnivlsPjc2ePxH1mr&#10;enzNQcmr3S3v+hlXjTwbfLByvon+p53448YeBfiX4jmuNPU6U9qxhurqWEfOFTdtz1IJI+hrwb47&#10;+Ldc+IXwq1X4ffBZ4r3Vmt9uI9QeN4H353fKR6dK9n/bI8E2eg+KrfQ/DTCMXkHmS+WcbnPAzj2r&#10;yz4TfAKbwL4u/wCEl02Jne9VnuirdWOAK/d8ghWwXDOFhdOXLzO2zbbbf4niYdxjXk5LW58zfsu/&#10;s4X3hIf8JF8d4Lq/8by6pPuvtWuGmEciA7GiGcLhcAHGRzzzX098Pv8AgoX4jOjTfCP4g+CX1W4g&#10;jaG0v7dgxZVHDMPUdMjHWuI/aR0/xT4N1WT/AIRS2nvtSkP7qJIy2Jm4ycdAAa5n4MeGvEOh+KoN&#10;Y8bad/xMlffIiphWB/8Ar4r+aePszxNXOMXUrVLwd1FX100en8o3V5q3uPVM+p/hmmseIfC2u2Os&#10;2s9je20KzPazrhiJcCM/kSK8z1P4efE2XxLp3jXS9OM1sNSaDWbmWTkIoyDj8CPxr0zVfjRaax8T&#10;7TxFdW32eG70SO3vBHgBni27SffPFP8AC/xaiufh7r1rp0InurQTTLH5eDJInJXn25r8QwuDh/aM&#10;qeEs4zdk2t+b3VfXTX7rI+glO1NO+xjfFLRb740/sv8AjrwvHMkD6bbW76eWXAMu8gJ+P51xP7Nn&#10;wkuPhXPF4MjaN5IdNNxcFlz5ku3J+vXH4V0H7EP7Svw++J/hHxX8NfizaS6frmm35u5okj/dT2x/&#10;1bgjIPIIIqnqPxo8IXfjS41Pw7bTW81qpiHbzEz1r7XPspx/DWUYTBuzcW3NJ3d73T9EtE9tTz6l&#10;SFSXNJ27fqep+L7X4W+O/hxb694ov4LWfTl8+1lkYb4JAMNt+uMV5x4+0Pwn8TZI9QtmMltBoq7z&#10;OeJyORkdKxNY0W++L/w+vdOihltrcu3KsVcj/CtjwToPg3R/AU1gTezalaWqW6LJN+7SMNndnPJP&#10;v6V6eC4jxVbhyWAdNe1qPZJ3tDZxeybfRBJYdJSlO/8AwTyqPTraw1Bo7OIoFJUyE9QB90e1anhn&#10;WNR0bUWuYWaWBmImgkG5WQnnOa7vT/hLfeM9CfxP4bsxJaIjbmT1GQcevIrIuYvC3hKyfStQuAb2&#10;4G1YUXLxj1PpXwuKlXjanWpSTlpZpr1fy6mEKT5tNg8Y/D/Tz4estZ8OwGTRdWu1CRsci1uQ/KZ/&#10;Ue1d9cfsSeLviTYy63ceOrVLKAlZcKWkTj/PaovgL4e0HWvCOveAL3WSYZgt9ZSTk7op4ju3c9Mj&#10;AwK6H4OfGa08N6vqOha948E9vqEuIc2xVeRjNfsuQ4XgvLMgwlPO63tU6k3eM37t0rO0elklJvr1&#10;KjTVXnXNyvSy6O26/wAjy2w8Fnwyt14Qu4g1taT+RFdA9fr71zvxF0H4eeBPiN8OvAvxH8PXM2oX&#10;WqXX9l/Z03CFnZSruey5Br7p+CnwN+HniiC5PjW3trmyuS0nyn756k+ufevg79uD4keHfC//AAUW&#10;h+Fnha7E9r4S0xJYZ5ZAwjeRC4hIPORwM+9e7wl4a53kee0s9U4vDzlPlSetnGXK/NO66+qFQxNC&#10;tUdOKd0j6J/aQ/aQ0j4VfBq5svFGl6lf22m6as1ytmjO8gztA4688gd6+P8A9oX9nXxh+0l8EfEH&#10;7T3wv8Ka1ox+Gfhm31bQ9KnuHWXUIraRZroeXnIJthLgdSR3r6/ludP8d/CXRLTxP4Q33ut6St7q&#10;sLgEI+BhPoO1d5+xxDN4e0DV4vEelGbTZleFI7pQVaJvkePHcFGYH2NfpGEqRjm2HwD1lHWT1sm4&#10;6Lzt1O+pip4LBvl3e+2quix/wTf+P3hD4o/ADQ7jUtUhkguoI5LRJ5A21JFzg568g5/Ou3+Nvw08&#10;M+HtWlvfDs0UUN3GZHhUgKjDmvjf/gkv4H8F+F/HfxA/ZK8T37tbeGPHs9h4X1O3mLK0DtOLbYwy&#10;oIXaoGecEGvsn9oH9nbxlonwin1bw3d3Wo3kLSfbJI5/nS2wcFR3x3qeMuGsyzjhrGYH6rGrCzcZ&#10;J+/F7NWSb1W1tN79DzfrGEwuO+sVJO9r2tv/AEz5v8Z/H7wx8Ordbp/Ag1XUop2EU8c+1oQCMFCM&#10;4bIzyCPatj4sfE34PftdeFdHa3ja31ibTnmlD/u/s5RD5isR0OcHB968D0HwZrMGsyjX2naIsXYy&#10;MeRnrV7x+3h+w8JzaN4bKWrtcLM8sPEmR1GfevwbhriPNckyaWWpU1hoxceWyTad21fdu99Xd6ux&#10;58s05sa8Qo6n0v8ABjw/FoX7Lljcw7PtWlaxNaox5AR8fMeOmMfnVkxJbxnw3Pawz21pYmSZSNyP&#10;53Tr9DxXnn7NeuahffBbxB4SkvZbuCS3W4RyxLq8fJ6fQflW78P9ejgOo23iC6KSX9lHJbvK2Dxn&#10;aD6f/XHrXweN4gwE8ljg6EXHEKXxbRSSf4yaXofR0Zc9KMv5hl/P4c8J/Cfwv4S0XTFt7WzacC1t&#10;wQiMZWbbjPH3v1ryTU9e+IPib4u6dpngKW8jaO7XzdUhTcIWAyy88cA9PcfSvV47a78c6jP4N8Oa&#10;cI55r1mmlzxGGwM59uv1xXoHh+Pwd8LtdtNK8P29tLaaJalbl2jDSXd7IRjkdySCx9AavgnGY/Hc&#10;R4bFe1SlCyTltFtXlLXstX6mqrvCNuMVLTbpqrHbfseeK9d8AaHrema7fPq+tXWotcT3F9cF5zHg&#10;eXGx+6oAzhR05J6iva/GniTxK2gPewafDdxyQ/6iG52FT9T1r41+O3x5+G2m+II/hV4S8bWcHiO7&#10;jY3FrZXeJ5ZDyxUqeNuec9uKybH9oD9ov4cQBfEl59p0xLbagK/Mx9T74r+zsv48wmS5PFZhWdWd&#10;vdskm49G72/PY+cxuUYmtevpC+tnp22ML49eMr3SfiPd6zq3he2WIZ+zqE5Q4x1PNfPXxe0Xxp8X&#10;bG+S38KecLi0aLzQgPyEEY5+te83uteMPj5bah4zvPDaLpto6xXl5uUgZPYDnNdB4Ij0C28Jzpo8&#10;8UjW8JVwV579c1+FeImJzLOq+HzDDx5afvSSaatro9LXvYxg+Sj7NXXe3kfmx+wfqfin9lb9qzR9&#10;K+KWmPFo+rzvbq92wUK4OxRzkE4xn8/WvtfxH+1RGv7S3jv9nXx7afZmsLO3k0S7i2+XdQyRh1dc&#10;feUqwAI7gjtXgX/BQnRvDniz4VX+taFcQReIPDmpRahZOkqo+9ThlAPXcpx+ArG8c+HPGv7Tv7N3&#10;gn9sz4ORSyeKvA9u2h+K4AhzJAp3o27+IxkuCD2avvMBisVxdwf7WvR/e6p6b8uzXWzTXzubc0cV&#10;R5k7OJ1fxK0iz0n4paRNAI5GvraKaYzAHgSFWAOPvYz78191fCLwFo/jj4c6faSxm40+ylkks7ad&#10;B8gky2Dnqcnv3zX5n+B/i1rHxY1C1vbx1uLmzkUKiH5lJBbaehCkr196/VH9loNN8NoIZrS4ibyI&#10;yVlHzMAuC3HqRmv03hmUq2SYRVVryWfydrfgYqtWnGUpPW55fZix+CnjvxVq/iTxpALCLdjT5puY&#10;WWJW2jJrq/8Agnh8Sfjt+0f8OfFPxBiSLw/4eury4i0QshaaWOP5Q5HRVyNw7muG+Lv7GXhT46/t&#10;Pap5Piia1vNcu45Z4zKSgxCo4TOOgr6X+DvwTvv2NPgdqXhdfFjajBiSWLzIQgjJHIAHTPpXgcG4&#10;XEUuKcXX9i/YQnUTqOS+K6fKo3vZX/rUrMa7VOFJauST2PLvgh4Ku/8AhIr63vrp5vJuZN87/ec5&#10;PP515P8AtF/BP4bXGtajNamJNS1C7LX9xySnOEZuuMYHPua9k+Gfji7stdmuYbEyG4BLADuakN/+&#10;z3461C/0S5WJNa1OEw6jATl05OCRX1uY4HD5tRqYaVRRjLq9NH29Tpg69Omqlm0t7dPU+XPgz4nu&#10;vAFnqPhvX1mvYre4eFDKC8LrjKlc56n+Vdr4Y8MfB3xL4Sj8d+JbGz07xBbXTraynCsGU5AbuMjt&#10;XQ+I/hp4W8H6RP4WsL6LZZxlo3kUFnIOV69a4r4L+BPCvjrV7zVviCd6PdkRovChlwAx+vQ18DSe&#10;GoY2PDtODbhF2nLXRefldHv05054Z1Hon2NTWPEGk6xHDqwvtrQKcAsK5LxX8RNB12xi0LxBKFt3&#10;l2M7YYAngcVpfHzwHp/h7U408GTbbGcAeQGyAe5B9O9ec+D/AAOvjG+n03X0mENtKrkMuOh618Pm&#10;mT4vEVJ4epH2qva8dfvPF+q4tQcnquh4f8Y/2cNL+Gn7SfhzU/CU0k8Wp3AaOKOPJ3MevXjFff8A&#10;40/4KAaT+zl8E7i0/aK0XWLfRtMtrFLC6tZSkl5I5VF8uRSFZS7BXWToDhgV25+Zvinfp4T+Knhv&#10;x6Ehm0+0lWBS/IU7tvP4V7frPjLw78UtLvbCfQ7DXYIIwz6Xc2izRyLjONjAg/4iurAYPGYP2SSl&#10;GUErtSabj1i3/wAPrZrY7YX9hap0s0jzD/gpf8XfgZ8Y/gZ4ml+D/icWI0DxFZ2N88l03z3Hk+ZN&#10;DEyn5m5KY4XHfFWbm90XwJ+zz4LW8uvtF3YQo9xZsgYrK8jJIiupI2qSjdgQ4wBzXy7+0j8IvAXw&#10;h0LxL45+DHhy40y21nXILjV9NnvJJYbe5V2dGijkJEa7g4Kjj5wOma9r0eQfFD9kk/EsXMya7Jav&#10;eXa2lgTbWsY1Bw9uCOF2sUkUr8oSbY20qBX2Oa4zD4/hmpWwmrlCSbfdb9+33GuDSo1tFyq10jh/&#10;HHiRW+Ktvpl9frZxl1uiinHB559emPxrV03x9Y6P4y1T4xeK9A1Oz0nRIHmNxGGVzGoGJEHX5eD7&#10;4Ncj4M0yDxJ42tdf1ofb7iCZFcgbl2qf5Ec9a+pPjtB4L8aeBrrwhJo8cFrqGhzW0yQx4bDxlc/X&#10;v+FeDkOW4XG5S8Fe1Oybtpq+n6no1qlKNVKEb3Wr7E3xc+Kuj+JvhP8ADvUZmtdUn0tZTrFpJPud&#10;meRXV329nXBA717D8F3hX4cRIulJFBMSXtVJAUEk4HQ9a/N39i7wHrvg/wCFEXiPU9TvLibUNX+x&#10;wzX115pYW7tHjqdpXAXB9BX6heH9GuNC8C6WuoXXnXd7p0NxMfLxhioOPyr9R4ayqGTZDTw8Zczv&#10;JuW13e23ofP5jFQzKStso/lc8W/4Ka/Cm38c/s86XJLJsWe5hTaJSDsZ8ZOOvJFM8K/AWy+FPwSs&#10;fB+mNHHImnByzLnkJz+tejftSfD+5+OuheHfC2jeJRYJYanaSTxiPIljik3lT6bsYzWN+0bq1o9/&#10;beHtNnkguPs4VWzhMZ5/lXyvG0sAsvcq9VQi5RSb73/U5sJiKkq8lN6K1kcl+xh8RNB8GazOPiZM&#10;vkB3+yvKcjK5OPQE/wA6j/aiv7f4r3v/AAtnwfbt/Zvh64kW53AnzIxyx+o/xrq/h1+z94E1XwSd&#10;Y1S4R59paRWlxz1J9v8ACvOfiT8atB+HvgnVvh74Z0sXMUsEqSLByGDgox6c4z1r5vLc1xlZyy2q&#10;1Kjb4l8Wu3oke/hF7Vzerb69EvQytF8d69qlhaapaO1xp7JujLnC4xwfpTPGPhqy8Z20Uy6oIHLZ&#10;kCt97HOMd6888I+N/Het+ALf4a6F4ceG8W2eSC5RDgxg464689PavSvgz4Y8N/EHTrfQrLxeRr2n&#10;HfqMAkBRSB/Fnkf418e+BsJhcbKFapzx5lo+ifdmc6FWn7szBuPC2j6Y4jH/ABM761kVo7VlI8xu&#10;oU8cAdc1krpXhX4jftjeHNH8XeD4oBFopMkrL+7lJYZUE/xeteqfFrWvDnwoaPX10gTzQJ+/mjUk&#10;tgfzrxfwx43j8d/FW08c6ir29xK+yzSVsYwwP0H9a93h2rk0J4jAZdFRs3G6X2rbX3Z00oqVDTfd&#10;7H6M/AFdM+EFrJ4U0EKlpMC6xj+HI4ryT9uDxG1hfaJqd8y3NtNfqs6IoJTnOf0H5V6P8KvBfiDX&#10;/D6+L5rx98YXEXqAOK8l+Ouiavr3iWW21q5jazETyC3brHIBgk/hX7ZlTxuF4ep08SrO1v8AI+V5&#10;KUse5wd7bnzJ8T/ipqOkfFDU4fC1oblruRIbaCL5iVAyW/Gu90z4TfEFfDmmeLvENi1lZtLs+yFM&#10;EsTnd9cmvOf2eBaaz+2LPJqvlLYaWrbPPb5S2MGvfvEX7VF344+Ldh8CNc8AyWFmLtpdP1eKdJIL&#10;lUPA+U5VvUEVnQoYevVjUqP3r6adbHs1J1KdHkitErtmnomk3Nlr+hi8t90BPlXnmD+AnBLe2BX0&#10;X8UvhJrPxK+EtpZ/B3xTNpOmQSKTa2zfu3Rf4cence1cdd+HPs3jbTr5dK8/TprcxXIVM4JA5P51&#10;6d4q8f2Xw3+FhsNMtYIoxbFLaQPhQ2OFPoeavKMrp4LFYvETn7tS197qy6eu/qeJjMbWdenGC1jt&#10;8z4y8FfEH4w/Cbx74jm8VIl/ZW07WxjAw5woXepHtXon7NHi/wCENvoGraD4Kt10zfcNLJppXZmS&#10;RiWIA/2iSeK+fvHN98cfGnxem0jTbDOnySmS6ud2FfPTtyRwPwr134A/Da3hgufFHiDTjBfTXCo7&#10;KcrkHAII7GuTDutTzFUqU24L+bXfz8j2sdXw1XB+2rpKTSVo9PVHpf7VeuaV4J8AaLb3sMXkXUqx&#10;Mgj4fI6cY61+Jf7VX7PPi746ft/6X8OvBWrjwlNrV7PcadqerOIre7uXdA8zTBFH78ICFY8T8bhu&#10;Br92vjde/CO00vQx8WdStVtbZ4yjz8qjkADOfxr4V/4Kkar8NPHnw1uPCXhn4WNrelyXsb6RqERM&#10;TQyiTiWGRSDlW54PXGaMfhVTzD61Cor2cbbtXVr2McNiJYeFOKi9Xe/TTY82+Evxa8dTfs0+IfhZ&#10;8AdS8ZeKoXiGk6rZ+NEkgSe7nu5C13HbsUy0TwFfl8zbtyWJZjSeFP269d/Zf8E2/wCy74C1Z7Hx&#10;bdpLNcjVWt7i70m4muVaSVXSNGCMAdrMWIRsDkZrj/8AgmN+2j4j+GfxFj/ZC/aR8OWiz6TqEt1J&#10;8QdXd3vI47rc0BbcPngIz86DAZ2z3rwbwd8PPi7+1f8At8eP/GT/AAbk03TV8ap/anim4aQoll5p&#10;aG2xuIMjW8W5QoOCOa+V4o4PwmfYT3483LZpK1uZfC3zbq0n8vmdmKxUqsm3pfS/rvt1P0Z8C/EL&#10;U/jDp2n+PviBZWNnrOtQm8mvRYRW8qoznyYJG2sFOw8OE3fOueleqaZrXg3xNpGqQXHgG4tlsrZ4&#10;jrt67MCdpCPvYlgOOCOM9V5yPB7W+X4ceJbnw7c6fNc2WmTI0KE53w/KRk9xjjPtXu2k6x4H+Inw&#10;61OPx1ZR6L4T8RaZ9gfUPN2SWEjjCT57BXIOeikAnjNfzVT8N8fmub1q2Li6dKjLWEW17q/ldrSt&#10;orS31tqedhcZVTnFx+f+Z558HNRsviJ8TBqum20zWvh0PDb6kcASuSN7KM/rXpv7QWsavH8HvEE1&#10;hOYbZ9MfzrTOEmcYKsv9xvXHDDgg9a+Nv2Wvil8Sf2b/ANrK7/ZY+K1xE9vHfPE9/GMidP4JlboV&#10;ZSrcevtX1F8b9T0DW9C17Sx4nWCGO0ka2jnRjFIyxk87QeBw2R0I71+oZPgMtyCtgpRr8kJThGn7&#10;2rTd9131T6dHocbozlWdSo7N7eZ85/s5TG58ZW6zeIJ9jyMiRS3kjQxlmDsUVmKoGIywAGSq56V9&#10;v+C9StjbQLHI6PkANtyoz0yf6e+a+DP2Y9DuNd+JMfhvwzqInjl1E28WpCKRY5ck7XwRlQQM/MA3&#10;bHWvun4Y2s+koLbVLWJ5YnaBiZyuGxjJA7hhgj0Br91xM+apIujCUUmz6E8K6T4X+IbxeHvEdkZr&#10;K5tbaF7K4ZQ1yqyJuGVPIBRW7HHB6mvmX/gtL8bPhz+zP4Sk+Puu2r6rd6NCltYabZTrukkkkwyM&#10;edvTPP0r6B8H6xpug69p17d3qKttcxs77tu0bhk59MZP0Fcj8Sfh78Hvjd4nvVuvDWja9oer3LXQ&#10;S4RbiO4Mb8zDOQylug9q8vimeBxXDDweLoqrCtNRlFycXbdNNK918jGblQxkasW1ZH4/f8Ehv+CU&#10;Wrftba941/bl/aO0PVtG8MLdyXmhIseyLUb64JfdFv5kWLcGLHK7tq4ODj7j/aA+A/iP9nTwZpng&#10;jwn8XL7xPb+JYXkkiOmxxG1hhwELmM7WO53G7GeM9q+iPHl14wtPhZF8IfBWF0IAWtjBZQLHHp8Q&#10;YDb8oGFAzgdqktfgD4asfhBJ4Kt9WmvrgAlru4uDJIpY5ZASeB149K+G4wfDGeYCnRcJKvC1pPem&#10;k1zJJSs1KOkb3undl0VXnNVXL3XfRem/qfnF+xn4bv5dZ1LSpJbeG2W7EfnSP+7GJSGYnsMnr6V9&#10;WfErwjrN54D0Xwnoeo2UdxrOr/2fbefcAIr7Mlg7dVwhI6V87/s2aPc6B4z8U6UNPeFP7VuIUiA4&#10;BErYH/fOK+ndV+K/7OXw58FeH/E/xs0fVXWz0kXemaksLOlvPll3ptBAJ2lRvIyVIFfdcVZrhMsy&#10;SrKrFvnjyxSjKWrWnNyp2Xd7GuW3VeNRfZ1fpsQ6p+z9pvw6+H/h63tPC8F7eWs8cc80Tb3naRsN&#10;IMEkjdu56V13xB+H/jLVdB+yeH/DTSvDGZZEl+UopUHrnBPXgZPtxXxv8Zf22vH/AIRnj1/R/HUT&#10;aZK73vhbVLBg8V/bR3BkkifGSmMtlcAqwZSMEGut0P8A4K1x6h4LW60DwvqOq69JfqdI8OQsoe7k&#10;BMW/c5VQhkGcEjO4gZxz+HZbxjxXKEHHL4uUuWKtJpJ6JXuvW/a2vU+gwWYYXDUalFSb5+reqv29&#10;D42/4Ka/tRfHD4Z+NL7wf4Da7i8EaJq1vZeJJIbxoIBq7hbiSN1BBmURgRuOVUgg5NdD49/ac+C3&#10;wP8ADPiP4yafr17OnjjwrDD4Mt5ZVjkaFLjzZZospmNHKpCgbJYIzHAJB86+L37Jnxo/aT8cfFP4&#10;qftHaH4m8F+E9M166vIr6PTMaPayfaX+0xi4kbfdA5LKYlctuHCgivF/2/Nc8OfH/wCPOir+zLf2&#10;2vWl35Oj6N4UsrCVfsKReWkSlHGUZiWZhk7c8nAyf2upwrluLrU5V4pcikpW0UlJJ6ve907vRW08&#10;zkqV+Wmox1S2729fxPV7T4ffGX9qXxXov/CsvHumaZp/j0xXWrtcKBNb2bwjzEdRkvkBxtGOp9RX&#10;2N4DGs/BbxP4T+ElnJqF7omny+fZTQPtijnKgM4iyQCR7nj3ryH9n39na8/Yd0GLR/Gnjiy1zxjr&#10;d3DFd/YU22emLsJFrb5O5vmLbnwNxUADFfS+l3n2LVtKvp9BNxNK4b7XjATPU8+tfmNfHY7Ls4jT&#10;jBSwWH1dRKyUeW+1ruytFPyvbUypyVGXNbWXRnX/ABz+Kl54Q8FeJ/GdvMEh0fQZriWCU7WUrH8v&#10;HucV8+f8EifC3gy18D6j4q8TSnUU1e9N5LcXEGxkkVQHjGfvKGzg9zWT/wAFHfE+p2Pw61eQ3MkE&#10;mu3VvZW4SQ7XiGXlyO/CgfjXQfAjQfFfgL4T6F4F+FuknUpL3So5YJnPluyS/Phh/eOTx6ivtuG8&#10;Xl2NwMsXg6jnTqydr/3e3/BDC0OaVST0018j6e8Oan4t8U63dWHw2upbOxuXKiXOBszjJ/CvVdb+&#10;H3g62+E//CIeJtaha+W3L286PiRZgc7l7jBrxfwD4/8AEXgfwsnhqDw01lfFQszXIIw2OcGrmj/2&#10;jfarJ4p1O9knntkY7TJlMnH5ivyl4/HcOZ9ik41Kqqt2dRPTraN9P+AckqlShK9tNk+55to37QWp&#10;aR4juvhl8bNBvALeSRbHxJNbZguIgcLlj0bBqv8ADfWLW/1/U20m/ims/tI8lxJwwBJ49K63VfE0&#10;PxHsb608T6ZbyQsWiMToCD7/AF4ryj46fsffFT4J/DB/jB8C/ExMYBnm0K6f5Jdw5CHqCKWY5lSz&#10;rDYjLMDejWjGLnfRLVN6rb8j6uny0cNFxWs0tPP0PpD4e+N7PxPb3ugWfi77BeIwFtGx+/gc49ea&#10;y/GfhHVfDcj+NvGHiSG7tbKBwy3EoA9c9fSvH/2IvGug/HRNPfMa6rpkQbVYQfnglzgq3eub/aUl&#10;8XfH79on/hnTwrNfp9m1GM3fkljE0BOW3EcDiuPLMszyVOhjMU25Rm4JXdtPtOOz/wCGPhM5wfsc&#10;XKdOzejOi/Zo+I1p4m+IHiKzh8R/bNBgxPayvKC0LsxBiHT2xXrnxH+CvxH+Irafpwjit0u5f3Nt&#10;P1SL++317VY074S/scaBb6l8J/DviKx0nXLnSktrqCCVUdJ0A2yj/ayM/hXzf+03+318RfBent8E&#10;dSvmi8V6T5NoL61b57u3AJE6MOBkBcg8jPSv0zNsBVwtGPtXeWj5V267+R42Noxxc3VqPZW002R4&#10;Z+338N/Gn7JHxm0y28T3lrFpeu2cj2ckTYErI21uPrXpv/BP79vv4q/szfC/xNP8HtJsdT230epa&#10;hDdbiDFsVWHy9vl61wfge3sP2zvHUnjH9orUL3WrXwbpDmyimctheevoSe9bXw7i8Bfs/wDgTxH4&#10;s8E+GZDa+I9Lkt3gn5WNOfug+ua8Glj8HDGxWHc6VWFm5WVlfzW+j/QnDUFWhHlaS2PU/wBqD/gq&#10;v45/bY0DQJE8GRaVF4Z1WPUYILSRmY3CLgZc9sE8Ad+c10nwn8X/ALQPxV1uf4meKfhp5sGrPHb2&#10;10Gysa4A6dT3P418wfsm+HY/Fegz6hfaZJYWsNwQ8Mqc+WpxvPrkV+jv7NvxA8F+N7Wz8OfDci7s&#10;NBjja9RYyAG6AHNaU88zTNM3xFLEVXNRaTva1+mySVtdj7ejgcvjgoUqnK5yT1Oa1T9lTQ/jHqy+&#10;B9W09bYW5E0+owRcAjqoJGM/hXgPjrwB45+DPi+3+HXjO2kj/feXYXigbLqEnCyKR147djX3fqXi&#10;7TtDuNY0i+sXt/PgZ4PLHJyvIzXzD8X/ABBb/EK40064W1B9AWSS0ijXMpQnIGOpPSvKzTJsJmmC&#10;jUoU37ZS3Wz1tr201ueJjMNTwGD9nzXTel/+AfOX7XX/AAT71u+t7X4reHdXuJEkINxBEMFBnqDV&#10;74beN/EXwU1my0jRdJm1G4s9IWSITuSWkwflPJ/OvR/Hf7ceqwfD5dG0HwaJZYLgrPZXC4eSBc7g&#10;B2bHY1S+DPi39mH4g6na+P8AwH4qje9nQvfaRcuPMt2H3lwegBzX2uQZVhZzjUqaxpJct94vq79r&#10;HPk2GSk5J6xume7fDJfEnxK+FMXjfxh4sg064uB5ktnpy8xtnAT6+tL4y8MIvhMX9xqlyHX+MSbS&#10;cf3sda8/Gp6L4Oi1bxho2qzf2XEr3aWomymRkkAVkfs4fF74qftqWWox+GNChH2cloLWW9jhknjE&#10;gTKByAx5Hyjnngda+7q8T5THASnCS5IrV3VvW+x7FPDVKk+am7rsjd0+30e/4miEzyHYHdy2T+dW&#10;vFV5p3w+0eG4WCNpN4UIYBsPpxWr8GPA51YWmt3mj3a6fL4jfRXugATDfqSPJmjzuhyysoZuGZSo&#10;54rnvgHrs3iH9uHxD8NPi94bvbzwloOoTW6anLan7NBciIusJJ/ix69K1wWZ1cywUfq9uabsnvZr&#10;dv0PSwVPCUsVz4u/JBczjs5eS9Tm/Fba346+JeheFPh9cpE19H5up4X5YCOvy9+tfc37Dvg3xn8M&#10;JJtB1nUzfW0sw8m52DgY5XHYV4t4c/YZv7PxVqHx68A6/K0E+qvHHY7yVaDHG3PTB9K+qfhXrEfh&#10;HQIptYiWMhsXTHjYexNevkmX4qhXqVMQmpX0d9GjDO89hiMFHDUGnTfRrWLW2p9CxWFnqFsrOocB&#10;RjJqlqg0Xw/YyX9xbJtto2mbC5ICgscD6CuK0349eE57aS10PVIrl4m2t5T5wfTiqb+N7/xHeYiU&#10;+WGwT2PtivpKtSMI3W58Xfllys/KHxz4j0Xxv8QJvGfh7xFYahb6rqt5Mgt7gSSoglK7ZVH3BubC&#10;5GSMnnrXdeDSGsILyWO7iMcjDYzBvLUyMwA7A4bhgOgIrzj4tfAy7+CXx28U6LoTfZ9Oh8TXBghC&#10;4BVpmYDr2DKPwrqfDGo3NvJZ2yzyhg5LhIyxCYJHy8DGSfy6ivmM1c73lvY9fCvSyPbtZ8P/AA68&#10;R/BbxB/wt/4e6T4s8OLpHnavo2sWyz27wBiGfDZ8uQITh02uMZDCvzV/4JIeEvCMf7Wfjv8Aa50/&#10;wymmaJ4Sup7DwhDDaXFxFDcyMwiWKb52iaCz2ICd4c8uCSxPvv8AwUf/AG0/AfwK+CUXwm1OG/1i&#10;/wDE0pg1DQ9EuzFcSLE6xrbFlUmJmdweRgqMdSK2vgX4Nf4VfDDT/wBjX4FnX9MurGzj1rxSZLnz&#10;ILS8vVEtxHNPFHulkRmEQA2EiDg85r4zizCYyXDVZYXmdWrFQ0b0V9Xbu02r+nZHp4f2jevR3Oo/&#10;aAtdE+IvhTUfHXg6wXUtafVVu7V2uY7a1M7D95HKWyEXJA2t8xyGByRXE/C68n8XXunfAPUNX0fS&#10;/AFmIo/Dnh/4cO8/9v3sUiKJFlmeSdi8oZmZmBI5OCSRwH/BSv8A4W18K/gTF+yZ8BfCb67qWu2U&#10;epeKr3TrdpL997KYyS7DYwYAeUqswRNxwCAPc/8Aghh+wnq37MXh2x+JvxNijM13pCJp+r6lJuez&#10;mnlLvDEo3AYG0s/GCQvrXxOWcJ4HIeH6OWRxHLOrJuo5LmauldJ3SSjootp6ybW56cMbGlCUKkLy&#10;kr/8OeZ+O/EPxT/Yx+NjfCZNa0nTdd1cPrN4dGe5k0/S8KXaMNJITMY41QsGJDngDnn0PT/+Cj/7&#10;ROjfAnT/AIm2gvvG+n+I44YNGNzZwhXgkIG6G225RznYueQfZa80/wCCxusaynwi174l+CE83Wrr&#10;VZtK1a6shHK9tDcSCAFefu/LsLJnnkVwP/BMb4u+K/jJ+02fB2o6BajS49YlsfDFva3SWumaLpy5&#10;leYxkneWjTywM7gvTrXFmnBGSSh/aOH91U3dtSadopXd0007eaW7s9CKcqWijo/Lb7j6G0jwz4q1&#10;zX9J+LnhbwultqOhmK8u7SxlVZC7ffXauCc5wSASDznIr63+Gem6Frn7Cfj3V/hzpEloXtdU1XSo&#10;rxA0tt+72zx8YydrSqGPrkjNcRpHgzQfBFxJL4LtYLfLlTLtJDgsTg5OSu7HHWvob4aWb2/gCLSN&#10;NvLWO98VWl5ZRpPHi2tfMLmaU9A524VUH3mI7ZNfh2T8WYXNsyVKipNQ5k+Z3k4tckd2/e5pJRSd&#10;7u17G+Lo14q3NeL29T8udf1OXzf+EIt7B5L+6hM7mJMOrvyoH+0RgE+5r6P+H/hzwt8T/h4nwC14&#10;tuvdPRL7cjokahGAjEikDKbDk5I3NjvXj/7Q7eDLb9o2Dwf8KtUth4nmtHslS2bdFAyMFM+T9+U5&#10;AUdAX7nirfxe/ai1b4ZXusfAm68NA6gPD8elDU1ttrnYMHBHcZ5PXJr9FweAzDCcIVcRh6jg67pv&#10;nV4ydvenGL3ja9r9WrLS986M6uH5oc11HQ+gPgp+wz8DP2e7BPDdxby2s8syyR6pcabHO1yQTudp&#10;HBbI/hAwB6VwXxJ/Zz/aI+LGu+Jtc+CnxZ0/wRb6fqKrYz2doW1CR15X98CDEuSrHy+pU19M/Dz4&#10;r+CPHf7Nmi+P/idPDZadFo9rHeXkkwYQXLBY9z7cmPLDPPGOfeuA+Omr/wDCrLWx+I/gvV7e5gu4&#10;tqtp10s6XcQTfnEeRwcDJ9a7/CnMMzyji2eHqRqV8NjE0qzc3yzgnK04tuDT+FSSX2drmWLtLDc6&#10;aUoapaa3/Ex4PEnxn8JfB3xJpfxz0y21DXtE8MTSQavp8JjXVQYmXzdhPyyc4PUnr61+Z/x01PVv&#10;E2kwarr0r2LWsWbO3lc5DDtgng8/pX6Hz/tmaj8VfhN4vkv/AAm0CaNpEUUTyx4JZ5FBXPckE+1f&#10;n7+0jDp/xA1UaksDQJGpEqIcBBkkn69K/XOKMfXhj4UoawjByb676afI5MHWUJe/Hc3f2adF17x1&#10;8H9avfGOrxJNKoS1bhpMbSOPyH515he/EHxN8HviHFrXgu1nu7zRJll3RgjYQc/Njpx/Wl+B1l4t&#10;vLjWrDw14rmt4NP095baKYERzOOmPfiq3w5g8WxfDrVtV8RTLJqmozyC5dsZUFiMV8lndelShQzG&#10;ELO6ST0u77mOJ9nTrOtFLlb2P0H8J/EzwF+1/wDCGH4v/DPSLM+MbCzWHXtOONz4GWXHU5ycH3xX&#10;5q/t56x4qtvidN4k07WjFAsRt205otjW7gYIwKt/s+ftJ+Iv2UfiW97puqG3iVjI5Zz5cy9w2O/1&#10;r621n4ZfBf8Abz+FF/8AGr4emyu/Flgry3+ioQPMO3oR6nsff3r3KWXYfNsxWZ021UUbOL1hJd12&#10;8+phUw9KvNzi7X/U+c/+CVepQ/EbUb/w9rfiY2p0VGljhDc3Oev5e2K9O/aq8Rx6B8O9VvW1S6uV&#10;SRoihlZlhiBIJwc9q8t+HHwf0n4c6FZ/FXwfqVxpWum4lh1fRnQo8BLEFGGM8Y/HNVP2ovjJq3hv&#10;wK3gZtHW6uNbs28yeU8KSTmvLzvIsXXqUsVgtFGp76va6dr+Vlq2e9hK9NZb9WXxL56PY9v/AGCP&#10;F3gP4cQ+Hv2rv2eb6HUIbLT57Xxn4Z1cARx3wyYiTxiNwR8/ON2KuftC/B3Sf2h/B/gr9rmw0O30&#10;fxB4iC2/jvQtNu2C2mt+ZIsrmJiTEJkUSBD93OK80/4I+al4Hvvh54q+C/jPw/JdT66HjvY/ugRF&#10;cZVuxGAQexFegfsm/CvVvg18ZPiT8LviBrOreKLnXJxrHhbVpnaT7a8ZbckygEGZFJyR17ZJqqeS&#10;4nDY/E1U7QdnFWu5pb6/1srdTXLcOqtKVOyeq1eyZ0t38EvBmhWkFn4xaddLvbVrSWztGUy3zOmG&#10;jTcGC/KSdwUkZ45r5d+I/jb4rftKfFnSf2bPhN4W0zT00bUTFFPBZn+zdPtkm2G6uMqf3ajG7dy3&#10;TlmFd5+1R/wlfjS0fxFH41lsG0t5V06xW6MVyk/cKmQQVAxnqMHoRX2R/wAEb/2Qvhl8Sv2ePFj6&#10;ibXXtRv2tW8Ua3b34hNysR82O3eROV2yqu4cb9oPevcp4ivlmV2p/wAWrdpO7s2tG/JLdHNjoQwd&#10;WcYvms9H0bW9vLsfSX7LP7HOrfsnfs+6P8Ffhl4qk1CxvbK609W1SGOD+0bu4iZZZWQDCIW+ZE5w&#10;pxyRmvOvj3r7/CT4aS6R4ki+z+J/D1qlzNoWqFXhvGTO9Fk6OvGSOu3P1rl/+CsfiD9rzwPD4Ntv&#10;hZ8Z7OyWe5hk0rw/ZSeXeQ6orlw8pIwYjEhUDIPzEkYr4v8A25f2mvj94ohnf45eATZXGr6mH1TU&#10;bOZXttIkcfNGHRj1QEFj15HWvhK2Vf2jXfLiWqsdZLR8z5U5Jrz6WelrM56bpToSlP4ntv8AI+//&#10;ANn79tH4P/GzwPremfDu30a2ms/D0tvCLO3W3jSaOEs7FsYjiUAkY4yO1cf+w18Q/DHgvwN4mvv2&#10;jvGtlYG+tp1tfEdnqKTrawoyyrE2zne+MkDjapHO7jzb9ivWPgl46/ZkmT4WfCeRbHxlodzFd3mn&#10;xqVQxRsrITncA4weQBkHmvPv2fv2KfE2q+KVk8S+IroW2tJN/wAIxY3Vu8djZQbNjTXEgG2Z9gAU&#10;A8Bu+c0J0ss4TjOkn7SU58sOVOUZKTUo6Ws9Lt3svz9X93Top41t2Xu281+R7N+0d+0NL+2BoOmf&#10;A7QPE8q6Jo8n25rmeLymvpwpG5l/hUBmwO+7PpXyj8ZPBMnws8Myt4c1a2Ia4DJKowx559+v8z61&#10;9r+Mv2BfDfwx+Gtp4t8K+KtR8Q+IQ0h1NLC3PlvbBcsURclQDgcksxwAOpHxZ+0VrnhvU/AVqdLv&#10;mfxDq2vJYaVpjQnEOD1b3wOhr43K8XmtTPqVNuTas5t2d4u1k/RI9eGaYango0YpezV9Lfe/xOh+&#10;EejfGPx/pw+JJsY7rxHb2wSxWVyFiswMAKByOe/pXqF38drKf4A2VrrlrbQ3xuDbajNJ1R8kEDp6&#10;V558A/G/7QHwm8a6x4s8T+G0uLK101NPniwEBGMiRB36HOK8j+N/gP4u+OdPvvFvhq+a4sn1bz5L&#10;OxO4RMWOSQOuOK+mzihXxySw1eEcM2lor6NWa8t9GcNbAStN02pqFmreaPqv4d/tPfBX9kHwZqnx&#10;J8a+GL3W9bvGjtbC30yMbxCRuCl2+SNCx+Zjk8DjAr6v+B1/qv7SXwk8N/EiXWB4Tm19oJ4dB0q4&#10;iuSrGWVts0kigKvlRq5AGckj0r85PhT4O0z4keAYvBeueKbO+1CRFgVLg/MJDwufoa++P2atU8af&#10;AP4Jt4TutYstcvdLuCmhMumIq6fAsW3ce7SOS3XoM1+P4+PCOXU3TzJc1VVG23zax5WkorRb23v3&#10;MIe1eG0ey/U6DXviJ8SvAf7Q2jeGvDOqXmpaTfaffLqd5HaCNNP1CAh44ZGU7TG64Csc/fPJIIGH&#10;438Xa94v8dafrOsvHpljFrCzR6XZojTTr9nRZlDc7f3yhjk4Ydu9XtX+LfgbUHaO/wBcN7q9lYxX&#10;OtaNBprR/ZVly0AOwEFHAc7gc8c81c1TUNAsPhZafFy58HxzW914ikjvLe1tsJFagCNuGO5MHYR3&#10;Oa+EoTzGvOUMMvZQpwdlr8Mre8t0m043S333CtWlRaTd9ex6N8CviT4T8C/DaDR9R1xbSOxMsKWs&#10;2CbC2V8gu+3A3+Yx3fiOtXPH02qeKvB1nF8JfGWpyQ6pMDsit4r/AO1QSKV8qM3WREuDzKORzgCu&#10;R0b4e+BbmznuPAPxJ0S90+IxrqmmXmpxebAJIxIEljZsxEqQAG5wRgV1fwV8TfDL4dwab4ctdZhv&#10;bZLyS1dZWBMDFg7wAg4BXdg+g+uK9TJsRmeNx1HC4ucaMKNpRnNcyceZXacuZNtu/Vcu2wq8lQpc&#10;6jdvT5/5Hyj8YvCvhn4j/sTeD7z4jyyPb+EryaOZd+5UYDy2XI552YHPI9zXgvxaTxPoXhLRfB/g&#10;/RZl0zU4Va1kiBk2xHkhjgYG3vX3L8LPhJZfEH4K+PPgJeaJHf2Ft491bTpbfBEixG7kVCu7HzLl&#10;SucdOMjFfntofx3+J+oWFz8D/DGpWU1zo9xNZXt5KVLqsUjRlVHblTX9QZxmUK3ElejODVqcJ89t&#10;He+ie32de113OWjgMBUx3tq6d3a1ummt1+R5/wDtAfFmzuvGWpNZWctgmk2y2eLQECYhTlvcZwOv&#10;c5zR+w7d+Kvj7490v4L+DNCuLvW9X1PyI7iWQrDETlsu38Kqo3HvgdKr+NPHnhG91O58PeIvDlxb&#10;3NtGWu5JrRhFI+Ccl8YOdpJ7kA46V+iX7M/j/wCDfgT9m/w3B+y/4I02xtDpEMkXiIRI11dagSq3&#10;E7MBneZBIDzwOBwK+D4gzfK8NhVLEUJ/vpQULX1b7O1r9Um9fkc2aZVGWZuVOopQa5rr8mnqrHxH&#10;8XrfX9D8aal8KtYnWaWzvpLS5PmblJRyjFc8Ecda+ev2/wD9gzRdX+BF38d/hOVsdQ0iaBNfskcJ&#10;HqMLkqJeB/rEJ5OfmGeMjNe3/FjxAfE/xy1PWJb07zdvKrrGW3OWLZPpzzntitj9o3wn8frn9laL&#10;wr4J0Oz0i91y6hL3/iFHUC3aMsjogDeYrhjgn5fTmv6l5XSxtKEW9Fb7jyqSiqDk9ib/AIIs/tUe&#10;If2h/gp/wzpqWmxnUvh9ZwzeFdRjRcvZpKkUttIxwV3NNvUkkARt0r4C/aK/Zz+I/wAJfi94y+Lv&#10;iLWtJlTTfHtzDf6cmqK100hvH2hI/wDlqoODvHGOa9D/AOCbHxw8U/8ABPn9sGG++KPhye1EsH2T&#10;xDpdwu2C4s/NDPJk/wAIAyCOvINfd/jz9hX9jn9s650H45/B7xTPoev63cyT39hayRy288YkWSWK&#10;WNz8rGPdhlwd2OtcF8LlSlTpxtFt6L+87v722enQ5q1pt66a+h5j+zj+1x+018ZP2ifM1X4H6/8A&#10;EGUeHI7LRdD0jUbq10rT0jRHE5dx5KyFjl3ZuFRgOcCvqj4ofs4/Az4jalL8Yfif8Ftc0e48LaFJ&#10;rMugxa6b/wAP+IrmParQ29yOI9r5EgddxDAr0zX1N4d+Gfhz4WfA6XR9KhNhZ2OgPZw27fuxHv3o&#10;CwwPmfg5Ppx1rzX4u+LvAHwX/ZE/4VZa6/pM0enWPmaxbfalVbeAsshL5A5IyfUk9M181V4YyvHY&#10;uebVKLVeL5U735oxutV2v0++97HVPHLEVUpRXKl93W/Y+AfiHq2j/B/4XQ/GC+0qO11nUJT/AGP4&#10;eW7lLCV3CxwoynzGVNyoCPmOB3ya9X/Yx/Zq8afBLwdc/GD4g6/d2q6v/peo6VE0t0yTvhjHAJGJ&#10;VUXCFjy3LH286/Z7+GHi39ur46H9ojxFFp+jeBvCt/JH4OOoiRRdSIFVp0TH7xUZsIehfJzgV9we&#10;IvGfw0/4RW6+G2geMi9xp+kmK1juLRi8jyDDy5HHABGB61+XeKniBWyClRynKasXWUr1nGzcIpdt&#10;r3aSXTtsehh8ZOcp17LWPLFNdP8ANnGeEdE+C+p+PR8WvCI1a3vNThuLDULy9v5GIikjjL2+wYCD&#10;y1BBx1YjNdHqtrJ8JP2a/Ftr4fC3+lXWiXb3PnQuJ5JXYIBgHZsUY6ABQM4ySay/2ZfhF4y8QeIb&#10;W08b66iWkA3b7mOOCMk7tiYH332KTjJIFM/bg8NeJ9a+GcPwO+F3iuKO/wBX1xrB7QE7/szIHMrl&#10;T8sasyjB5Ytiv59wuYZx/rHhq8q/PT51zOTVuWN3LWyls91u3bUvB150oySjyprt1PgP9lS2+Iel&#10;/HPxq9xY31r4V0W3a6tJlkKw3MkxCogP8RyzA/7v5fSXwse5WyuLq1BLSnGXJOXPHHTt0+lZFlrP&#10;g3QPgxb/AAb8DXF1fz6J4pu7HxD4mukRV1u6tkQNNAF6QI8jRqD1MbNzuzXtP7GfwmvPFnjzTdml&#10;LLp9o/2+9WZ8R7U4QOx6AvgY781/a9GUMXlNF0ocvtNVpZ8ulm1vqtbPZM8vDzk6k6k3sfU/7Nmj&#10;x/Cr9kzx2df01pbi20ePUdWs5Thi0sImETenyFAR1AOK/Kj9uf4u+I/jn4xa3l0uGOeOZhi1j2ov&#10;J6AemTzyfU1+m158Yr7xV/wT8+JvxdeaFrnUNXMF5cW+FSYJOsBx/wABUe2K/OKDRbPxnrU08Nm6&#10;SicFpCuS2TXi8QV4VfZUKcteW66ac0kv+CKm5NTjLq9fuRxX7OH7L+peLdftfEGo2kqWUDg3MxTg&#10;gDjv617fq/gX4l/Djxc2peE9DSSzRcfaIwM7PQmu88B+HF8OiHSIrh4TCPNlU8R47g+9Wvi5491e&#10;GaztjAojZf3oReCo55/Kvl62XSxVBUK9Vx9Ovkb4TE1cOpWXunyV+0VpHilPilp3ivV9E+z2l44S&#10;+MaHLn3PHPTkD1rufgVrHi/4eeKZtE0HRmnivSGURLnC8YJPauu+IfiLSvH/AI+s7PxVdx2+mJZ/&#10;KBggOEyGH416d8GPh/YeBbWfXLYDUILiDZBcsOg9K1zipRp5S8tqxcozjayv8rs7H7aqvb0o3a6H&#10;jviT4pQQfFKR7K/WD7CuZWhUAh8nIx9a8r/bK/ac+JWq6dBBYSQanYm1YsXJLxEDjgCvbPHnwO0J&#10;L7XPGFpC/nPFJNOW6L8rfnXyno3hHx9qeiaz8Sl0mcaFbQ3CNcTw7o2AyDhjx2r5Lh/hXAutGs4c&#10;zpJJJ7N/hqY16qn8K5ZL8T6C/Zm8eWvhH9kew8Q6p5aXl7A80jQgFx6Lz1r501v4yfEXU3u/GXhf&#10;xVe2l0t2yNbszAOpPpj+Rrv/AAfYabH+znp174ZmuFIieSe3kztG70HoOtUPgV8PvDPj/SLnXtV1&#10;GJB5pwpGATSyzF4PKMVi8biOacedpLte9o2/rY5aWLpuvKvUbUY9F1fQ3v2MfjNN4U+JVn4x8beH&#10;vtAubuO2TUwgkZGYnJAPQ8dcV99fGrwz4M8L6hpfirRPGMkqaps32HmZkZ2+7gZyVPIPvivlH4Ae&#10;A/Anw9sdOs7eGK9ul1pZreWX5kU5J6+nODX2L8bfhRZfEWTwr8b/AAdZQx3mguqzWzSbYpIjgtx0&#10;yCMD619RjaPD3FOCrUaqUpU3GUXdbvW36NEYjHRxVZOpHZb977XK/hb9hf4W6rD/AMJ7r+iudQnU&#10;S75BgoOuPz/lXnHx38WfCz4c6/Y6H4gnHkCQwRxEcIc43c9q+g9Y/abuLC7stJtPBct3p32XN1eQ&#10;AFU+XnP5H8Qa8F/a41b4GfF/w/bal4TFs2opPslhlXDcHn3z1rgo0styvFxxlST5aSd0tLpLttY4&#10;Mvr16lVqpKyd7PovU8/8Z+LvC3gHW9O0vwbElydRPmRLG/3Oh6e+a7t9J8PeJ9Dm8c6syW19plq0&#10;3zfwlVzjA69v1rxj4EfBK+vPiUfEGtS3FyI22WkR5WNc8V6F8btFmF5deALDWHtI7y3C3DqwGPUf&#10;jkfl718jxJU4Xr4qGa5Y5QlGd5SSa+K149L/AHHoSzqnRmqXMpd2fKPgPwL4q+LHxC1LXdQ8Cyx6&#10;dfam7zXKxnY0aHCnJHfn8K9O8V+Fdc8bae/wz8DWgsra3VQJnYqq4GCetemeGPi1ZfDvQYvhzYQQ&#10;iGO3ECyMo3EAct6nP6186ftP/H/xDoY/sH4Y3wtpTMTdTx4Lnnla+9y3jSpxBRhShB0LPSTV1LTf&#10;/PsduUzqJTqQbSlpfv3SPr79nHwJqEvw5i8NWeiqlzbRBZ7xl3eYQMZGevSszxV+zX4f1fWJ9U1+&#10;V1mDn5gSAB3PB5NbPwL/AGlvBvhD9lbRTBdi+8RzWafaVC8byBnn0zn8jWb8Qf2g7/XPAQ1Sx0Fj&#10;fyuFjiQDfK/QKv8AeJPb868h1vaY2eDo171dXbpfz6G6x08VD6qunf8AMf8ADfw/4C8Ja/d6AoPl&#10;6fbhlWQnDAjP1PvVPWPjV8PbKxuF0C0jVQ5VpwMGQq2T74/CvJvBEHx58U/HP7J8XdJh0GwvoNqx&#10;RTnzCMdGPQHHYdK9G8B/Cj4Ty/EmCLSrxP7PWUpO88gILHvycdRWeYcQ4TCZtRwWJoupiowTU0k1&#10;r0v0udmHdBuNaVpdEaXhb9oHwxYp5cV+Rd/aPOjEgwcDp2qn8RfA3jTx1Zp8e7nW0efTrlJYI1ON&#10;qK2cfhjJrjfjv4G8MfDL48Jqen3gudNltm2NG2UQ4z/OuTt/j18SfiFe3fwW8BW5nhu1ljiCcfLj&#10;JJPYdc16mAznCLGTrONpytdJatrSzMZSo08O+TRyf4H0R40+Ffwv+NHhy2+NnjJBdsNLWKKJV3qD&#10;kNkAdwRkH1qx+2d47074Q/sUaL4K8NW3kXWpRxpGky/NtPJJz3waqf8ABPbxNZN4e1H4H+OolTUt&#10;IucNbTnJVT8ykZ7EV5D/AMFQ/jFpniL4maV8Prdz9m0vO9VGFyeBX6JxBUmuHJ8kdZJadbaXPLxL&#10;jCTl0dg/ZG1WzOgufHmvpb2i/MSGwxJ6Ae/v2ryz9o/R/hFq/wAShf6N4qltoVmZbuT7qybeQR79&#10;fqfpXun/AAT/APB/g3xZ8R7LSvEllHdweSTFGzZAbHWrP/BT/wDZotXuLrxR8OfCdvJDY2y+dFAQ&#10;DlcscAdz0/Gvhskw8p5FDEcyhdySfo2d+EzDBql7OcHJpX7Id8I/jdZS/CLTvhZ4av7qTS7SIea8&#10;AwZF75PTJ78V1/wJ8cfCbxL4rvfBWmsbU2kW+VJFxtYn36npWL+w/q/gzWP2cnT/AIQ9INXOYiJo&#10;xkEZBP5/yp8nw3s/AeqTa4FQS3R3Xc6pjaCe2K+I4kwNGpl84zhCvWlpayvvprureprmGdZb7L2O&#10;GopNrXV3uO+NHx7+GWla9L4K1I+S8ULiObaACccZr5a8G/BB/FXje81LSd5sb66LSyKDtHPr9K9U&#10;/ab0n4X/ABItvsunQC31C3s2Elwp43EgL+PXNekfAX4G6V4H+FGnaCuvtPcSx+ZLMWySTyP0ryeJ&#10;sbW4P4bw2EnJKbVtFp3b+Wlj5jHYesnGT1i9fmXvAmi+F/BnhdPDN3GkkIUglvevH/D/AIE8PeEP&#10;2ro/HHh7TrdUMOYVRAuSD1I/ve9ereL7SHRUmtGZml2/J5nWvCda1jVtA+JqXpvG2hNyhefwxXxv&#10;C2Oxca1fEKo3KVOSV3pd7O3kdWW15U3NWV0rr1Pt7Sf2tNA0eztIfErMlwW8tEKjHufpXzx/wVpj&#10;8QfFbwfpeieH7GOTT7gi5uJQ/wBwAbguPcc/QisHxBquoeJLCCa78M3kCkYW8khKjHse1XY3h8Va&#10;9Y+BfEXiwvFO+1RIcnDAD8cAAfSv1DgHH1syxSWOavCzurb7I6KNCeIkpSdmtzwjwb8MorjwHBoN&#10;lobLI1qglRWyDgDj6f56816x+zJ4U0L4NGyutUtZrd7e6DzhWwG5z0H1NXvixo/gz9m6/udWHiCK&#10;dYwYY41uAQc8ghR7k16b8FfB2gfEX4D3HxT1kArJEzQsR+pr2M3p8ZZpnNeOVw5qNOS1b5dbJ/Mu&#10;GOlg6srStLZr1PWPGX7TUV5pjXXgXUoii2wWSKROSfTINeQ/Enwb8Q/i1o+nataXEsLPJv8ALhkP&#10;zc9earfBL4bah43tZNwmslaQmJJYyu4Buv0Pb2r6A8eWdr8PPCOj+HbCGE3sjRoQ8mPr+lbZFl+Z&#10;Zrgan9oJRtJaNX2et7hg8DPDzjf3oSPHdSXxh4y+F994Z1DT/s89rFtiY/LjYPlPXv1NcL8Nfhx4&#10;zh0+Yz+MJo5I5DhhKMqfx6H6V7F8a/i74a+GXhpmv5UEssO5GVQR5noM18rzfGfWZppbvQDcFWYn&#10;5pPqTwK8TjbB4KpZQin0VrWRyVsbLDYuSpwsm7n2H8KvhR4/8X/D/ULjxF46Y21iGEBmnY5ZVJJJ&#10;zwK+P5v2kP2ldM+JUlnceIrS50iwv2SK2Xq6KSFbr6c/jXufw2tfjx8TvgTe3UPiW40mzmVwkcRA&#10;LjHzEntkV88fDPw1pF34pmstYvpCsFy0QkAwCR3z9aurhKeH4ajRxVPngqd7tX5m9bL5GscVWxDt&#10;LRLY+m/hh+11o+r+MNN0TXCsVxHIpuPkIHT6e9fTdo3wq1bW4PGVlrcAaYR7kEgGWHf618d33h3w&#10;n4Dlt9cGlLJLMm1WY5LcdRXb+G7Lwj4z0e3v7LVri1kglDmJXJBI9a+e4JzrAcM5RPG4eDpUZz9U&#10;nouuqTasFaSxllPofYHjHTdEge017T7yPzANrOG6qwzgV5H4kjstL8Zx+JZQZp0fIk9F9K8mk+LP&#10;j+T4g2Hg6z1Np7IlcnGB1wMV6/8AE7w3rOmeEF1xwxVYC2QvJ29a+3z7PM54vw0f7Hn+7jaUn2tZ&#10;6+vY9DC06GA9nKrLm5r6difxx8XfDXi+1XTriVYzCnzg87iOleN/Erxb4H0fQ59V1G/gV4W/cAkZ&#10;z7d815V4x+P2g29vd6jp02+8jBD2qvjGCRye30rifDeiSfE2V/E3jbXZWYOJobFTg4PTA7DH41hx&#10;lDHZnlWDxquqtOSd18V7W28/PQMTRjRm5RVoM7rU/wBojW9T0OWLwV4akklMJC3DRgtkdznhRx71&#10;peH/ANqzw7D8NbXwLZ3ovdXkJF+YWztc8Hkdhx+teZ/FX4zeHvAvww1SGDT1spo4GgRFIDZOfmr5&#10;m/ZH8fvpvia9u9TuXma+laUK5zgbun09K8eGOzTiDKqv9s0LRoNcq1Unprf89DzKmLcKnofdHg/w&#10;5e2ltqGta3rj3AkkWW0tigYRkAk789F968x+HPi3V/ib+0jd/EBbZ4hCDboyp1VcKAOMYwO1J4m8&#10;ceJZvhpq8tg7Rt5DEtvwQvZR9T19q9b/AGDPg/b694BsNc1G3KPcDej7eG9T+ea7cry/BYbJa2Oy&#10;6HLOdN00u8ns35o3VWjRpTxFV2TR6J9nvf8Ank35mivXf+FWaB/z7t/32aK/Gv8AULjr+eP/AIE/&#10;8jyf7fwnkU/GfwEvPi9YPF4uukms/vINucYFeKeAre/+DviC/wDCGj6jLDFbSkwh2ztUH7vHUd8+&#10;9L8Iv2v/AB1omjz6PqzR3caZiaWBiSP9vB7Hr7dK4Dxr8Xo9Z+JEXlq8bXYC7AOjE469/pX6Ni8y&#10;yupg8TgN6yT5U725r7pnqLGwWIcZPY9U8X+JLnxX4709b25E80cK+Znr0z/Wuz8PvbadclzEhe3t&#10;wwjJwDznH6GuD0rRY7nxY16iszIFXcOvQAfr/Ku01GG30lrjUNRuk8sQhJQzfdzxkfnX9QqH9mZV&#10;RoP/AJd04r7o7nh0UqknPvr+JjeAfHPw5fT9U1LWdMjuNRjv3VJCu7GTkdenWuQ+N01vD4btNc8M&#10;+FftN6LrEhjIXYvJznvXpHgr9nfQPApufEVihvLK/j8yaE5YgjnIrhLDxPJ4w8Var4K8O6BcwWtu&#10;SokuosEsDkEZ7dq/jDiepmWKzWpisVZ4Wm7yez6bvfWWmnQ9KlhKcbJ6OR8/+PPj3ovgrxT4fTxA&#10;giU6kk0qyy7FZgCdvuB3Fd74y+K0ei+NPBHxW8OsF0HVIbiLWDCcxyiVgm4emOTXhf7Xn7CvxW+M&#10;sep23/CVmygtJTc2Ny0BZomCn5VC8kngAdea8k+BmlftBfsy3v8Awq/9uHWNb8NaFNp7DwsNSszL&#10;asrFW3rMoKq3X5SQRuNfT8M8L5JxBgIYjB4hXhfmgrt+8nyuLtq43+Vr9j0sPUw8cK8PK6bd0+mn&#10;+Z9kfDLwL4onu9S0238PRNfrrJht72IfNLZlyY8n0OSfwr2K+/Zm0fVfGNr4TsbpG1B41zcw8IH6&#10;sPcCpf2PrC98T/CjVfifo13b3Ph3TtHMseqFtxv3VPlCH0QZyfV/avQf2Zvhj4h8d6TN+0Lr3iiK&#10;z02zhlS0tU+/KrLgt7DGcfQ18dVwHEXEvENL6zCSV/fa0cacXZ797N6636HFifYttpK72XmN8cfs&#10;y+IPhl8PYvE3ha7fV7aKAjUfKHzI4HzFVHUAEV8teH/iP4c1P4yQ+DNauxDDfhgwC8ZFfUGu/tie&#10;GPAHxMtPhNHqDCC6h86y80ERzxklSxB9wR1r528TfBD4d+I/2gLnxX4dmuIPPl8zSbpzlGbrImBx&#10;1zj2NfX5rk+CVWji8FpZO0Lq6krWav0bWt9vmediqcaDjr11Xkem6d4qv/2dY30lLaS+8MXspeTD&#10;lnt92CSo7g8kj3q/qOm/DD4mWp+Inh+xikiu0/dzw43hFG0ZHY5FeXfFL4j6n4T1AeHvFSf6JGQq&#10;SLggj154x2rh/g1/wk3hjxhqEF/47htfDk179q0qFCQxDnJib6Ek/jXyePzjE4zCV4Y6lqtUnvda&#10;NKyeut7GtZUFiI+zkkj23wz4n0fRNMm0+W4mEo3qXUAHBrnPEvh/w5Fbm5i1EGOQ7oyTytcv8Vvi&#10;LY292tlokBkkmba0iDAGadoU922irc+L5EjtQoBklb7pr4dQxLwsKlTRdF1/4JnUUHUcVqe7/Bf4&#10;vafc+FLrwvrfiC4guLJopreaOTG9IycrnvkV8QaF8ER8Xf8AgoJ411zVvFeY7vxIgF9cEiQQtgYB&#10;PBAGR7Zr6Q8AfDG61CVvFsWrNbaRabn8+4Ur5/J2oAfX+VfK9n4p1S2/bI8XXN94ujh0n7fsttOt&#10;1BcsE3A56g8Gv3Tw34rzTEYetg61W9PDUJOnvdWknZ+my8tOh0YeX1eSco2bufa3xPbXvDHjWwsv&#10;At75tuYksZPNk3COIHaWB9cc1BpHxj/aI1/4p237PXgzwIyxWluZr3WZoysflAdcDhie3uK87PxY&#10;8I2EEd/pWsyPbtGGuluMlo2Br6Z/Yi+Pvh7xF4ovNOvtBmaQ2kcf20wcBc4wTisPDLiLHZxxhDDZ&#10;1KVqrklJae9ulL0tZHNjMQnBuKu10Pk3xv4es/2Zv2vtL+N3hvT30TS/HOvwRypFcskEeqRB0ukE&#10;Q+Uj5o5weqktjIyK/Sf44fG3x/F8HYfE/g+C3kGp6X5lyzncI2ZPmGPrnFeR/wDBTP8AZV0T46/s&#10;N+MPDvgGGG18R+Hm/wCEt8IPbEI39o2YMrRg9jNCJoT7yL6Vx/7C37Wdj+0p+xxY+JGiSe6h0qPz&#10;YG+8pRQjqfRsgA/73tX9Q59UrcO5XWVOTfPTspdU0t/Wz/A56cY5hTg2vhf4M+bPib4+1+1uIoZb&#10;kmRwTKCmDyc4/Wuz8EfspfG74x/B9vir4J0BLq3hd1EDvtluAoyxQHrjp+FdB8LPgl4P/aY8XT6p&#10;rUkmnfZ5ZEkt048wg8fSvVW/aK+MP7K2n23w20/wxBd6JasLezWK3KuY+eQR1POcmv5f4H4EwGaz&#10;niM6qSjRSlaUWuZz6N76LfbXYuGU4vG4qdKi1zLWzdtPI8G/ZO+L958Htc1yHx/pxs7S1tXt7q3u&#10;PlbexxjB7jisr47/ABC8HeJPFerfD7wz46i02+g0SPUJZHmBKQhuVBJ9AD+NeY/8FQv2ibX4eRS/&#10;Ea18MSotxqUMmqRMuGZGyGGB37/hXzJ+zZqPwG/aP+JcfxO+Nui+ONItGmd11pw62d6qsNtszqeU&#10;CgZGOd3tXFjfDeNKtiMbGvzYWmm4yjDmfMnHRRvdvR3Wp9JlyhgHTjU1aVz9Yf2Q7yw8R+GNR8U6&#10;R4ignsre3AttSBBMzsoz9eVP51Dqnij4e6vrVz4Zv9WYRQ28s121mcSPOysFwR6Fsj3ryT4Y+JfG&#10;uleHLfwP4E+GT6J4YvLtzFq0lyBugJyDHGvJ46fSvffhn4A8EeDBaeIvCPgPz765jkMl5q4JLtgH&#10;OD068fSvG4Y4Zz6nisO6OEkoU6jl7yu6inJJJraK5e9tzz8XisPKrL3rt/geM+A/2L/hL4L8SaB8&#10;bvC1lcaRLZ2cr6/rPiuTNzdAuSSquec84PAr1X42/Gz4TeCPh5/bqabHqYmDLCZ5QfMIUdB261wH&#10;xYPiX4p/HnUV8deI3l0yLQo4LXS4RiO3mB3l9vc84rhPFfwS8ReL4YbaeOaSzguAkmMny1OAeOwx&#10;X6nneWZnj6tWtTpK/KlyrTkt189L36GeIhWeHgn9laefqZtl+13pkOgPZ+A/h3LaadcnfqCWJ27f&#10;9oA4DV1vg7xPa6rb2WseFdVhvLbWLeRXuUlAw6nJjZB91x936g11/jb9njwbo/w2hsbJRBNBb4hu&#10;IIx+89iK+R7L4f8Aiqf46SeDNI1W80+C2tPtURt3MYa4dsljjA+7zmuh5fnNGCwGK5JQlD3Wm3ts&#10;tdtX+Z0QxGEnKnB0nzNe8+jPef2yvA37Ouq/sj6ppWn+Cra88Qagmz93uEzSnowIOSwbpivk79hH&#10;4gXn7M3x+1v9lLxudV0vSPHMwijlur3C2i3MZiRzHjHmxysCx745FdBd/En4xaN8ctO+G0EsWpvY&#10;3jzwXeAQRkjPPBYHnjvXR/8ABRb4UeIvHH7N3hb47+EfhfcWXiDwbqa/add00h3vbaYqrM+PmLLK&#10;I3Hplq+84Vq4+ODjhcYlCrGK0itOiTuurtqcVbL54GcpQj7jdm+iv0OW8Pfshar+zV4ii8O65dXl&#10;zrU1/LZX3lKz5lh3MGGeq4+YH0r9Q/2S9U1bU/hVosuoea0xsj/rQP3Y3E7ePfPHbNfHnhP4kN+2&#10;H+zh4a+KvgaWObWPDuo/2X44gs2dpbacK0PnqxwxQ569QGGehr7B/Zd0ybQPAMOjW5kMmmbY/KlG&#10;Cg7g56mvusoVdYaMqm95fdzXR5Fe8Jyicxonh2LR/wBu7U/H/i/WGXSW0K0ktNsu1baRVZXYgnuB&#10;iu//AGmPFMHxV+EOtXPgP4gIBY2kjv5TAh3VSAmc+vpXy3+238IvjT8RP2ntNv8A4eaubXSIdBjO&#10;oSXMjrGGEz8AKOTyK579s3Xbv4PaH4d0Twxqc1rbahCEv7exkPlzZxiQE9MnII9ea8upjMDluAzG&#10;nioNUnJybW757a6a6fkdmHy118TRq05rmfR62se3fsT3F/rngy21XXHLTGH52Y56V6r4s+CvgjXr&#10;STxZ4Pt7SDUOr3caASFvQkda8o/Yh1u11LwsdNjidJY4MNGV6cdq43wb8Tfip4H/AGgde8H6hroO&#10;ltO01rb3I+6p9D3HB/Ohf2U8shSxEHOnNJJrdaKzvv8AM3pYLF4yNV058so62766op/Frwj4nt9W&#10;lsbm+k80uf3hPXFQeDtJfR9JudG0PUA9yhDyZGc55NekXer+GPH2rvBfXge6zkAkA5B5wK8tut/w&#10;1+IsM91fE2l07iR8cFScfpivIyvCZCsRehJylC8byd2k99TopqoqDhLRpXt3KWt3Or6v4itPCF/J&#10;+9nuFEW0c4xXS/ETStL8PaQkcunwLLOREWVdr4+o61paheeGrPWbHxi2nedNF8sJUDjPf9Kl8W+F&#10;dU+K9wNegURW8Kc5OAMd/wBK+fyHA5dl+b4qjSd5yleKvd8v9XZzwx9OvOKk7cv4nFeIPg54S8Xe&#10;DV0vVLTzlZg6I2DjP175roPg/wDsweObRZtc8BzJazxRGCP7USVmzyAfSnzeK9MsXbTbGDzmtgI2&#10;C4PzDuK9A0L9oC38F6O2oSRGOJYBvQf3uxrooyyHE5r7XE4i0o6ct7XCpVqyn7SOtj4V/a7+HXjq&#10;wXxJo3xMkt7dZIpbuH7KOGaONnUqPTcCOOgJrG+BPifxM/7KUttYRieC98O3UlrbWcoZogtwOHCj&#10;KkmNyQeoIPcV337RHizXv2lfilql1ommCWx0nQ7pb9EO5/NmiZQAB3xjj3rgv2C9VvPFuiavJ4qh&#10;a0uNTn1CKWK1sBCN/wBkMeI4goUBXiUEcBWLdzzhCjgYZfVo4aPLTc79rqd7/fY9SliFVqxk1vG3&#10;3Hof7NnhvVZbubRfEPh5ra5kKzJK65yMDofwz9TmvUNE+FfxK+OvxJvvDvg/T1S10sxx39w0uAiN&#10;nnHfgHpWr8A/DnijWPCUWr+JrNWvLW38stAvBwPz9Pyqf9mX4vLov7RviTw34xvI9Bs2tobiK/nJ&#10;RJ3Vtqx59818jmmXYzE5fQoYdOMZvmm4uztHSKT83/mVQxEablOSTe1j5e8G+ANQ+GfinxB8D0lY&#10;3Hhb4h6jb3e1NsZdpRKHXPPzK6nnvX6B+Ff7S1nwzpMOsXchcWKlC7c4CYVa8R8X+AtD074/+NLz&#10;xprGmWup+IvFzXcQtLjzfMH2eMjp64Ar6Kt/D+qW+j2r+G7W1kltbJXhtp51jM5C5EaFuMmv3/BR&#10;jSyeh2UE381dng15zqY+cpNXb/LY8z8A6noVh8SdQ0PxPrzNPZS5QuOoznrXOftD+MtO8WzzWfhG&#10;zH2i2VsXBXOCM85pmv2lzrvjK08cabp7xC8Yw3cU0e184IJH48EflW3J8MLnW7a/j1KJovKjO6OM&#10;YHTv75r43FZNhOIMJBW5lzNrz7bl42nh511NLlatt36nzx+ypcfHLxt4zn0HXfFEw043TLtVuxJx&#10;we4Fexat4c+G8Gqax4NvraM3lvnZeuQ3UEA57EH+dcL8L9Zk8Eajqmm6KqPeW9wyswbkEZ5FcQ2s&#10;eK9M8WahrfiC9kmkvbguE6fIecc9a+IzfMMPkuZTp00lVjG7005Ue/gkoVHJvaN0P8Ma/pGheLNO&#10;0L4iiRbLUpLjTzdW7fOOG2gkdmIUfjXVab8E9H/Z50PUPGPw902/efUblZri4Zi5dQc4Jz2968z+&#10;Jvh/4i3VlpXjjTPCMr6J/aaiW9GCttJnKl8fdGR1r0/Xf2uYvCXgZPDHjjy2jktt0d0qjlgOQPUc&#10;9a8ujjIcW5XJY+nKhTkrxlHVuz0vax016OOxjVbDRWunocvP8fNd17x7b6RceHDcabqsJjuJLnny&#10;2H196ufEfw/oWjWdmVsYkkt7yK4iji4LAEk8D865bRNUl8b2sU+l26K+p3y/YHQYwPx4ruvCvwK8&#10;ZeGvjXe+JPix4pFxpf8AZX/Eus1IKROB94+vpxX5lLhv+z85hiMJiFGnSalzN2c5XT1V9+nmclGh&#10;Nc0JP3ku259rfBL4sWOj/B+28Qz5k3Wu/wAleSQB39zXzp+1N4h+JnxJ8F6zq3w18PyR6ncxuunS&#10;SSBVXA4P5mucn/aXvdC+FerQ2dg8aQRzC2khI+UKrBSfbNeffsk+NP2nfHnw6l8X+KHaXSoLuX7E&#10;XXHnKGGcY56kYzX9O4rP8XmHsJYeV4W95JX179zycJh6OEnKrPTseIL8FPjpot4Nb1CG4uNTMWb6&#10;K1uApLZ+YYP5fhXuv7O/hbxnqGmaLq/ia0vYL2yuj9mt7643NEpIUgZPH/1qm+Hujal8W/j3fz6p&#10;rE+mx6YnmmGGYhXYNwCD179axPiH8CPjt8YPEHiHxZ4F8e6ho1rYSuLNrS4+8Ux26AHmvPrUI5fm&#10;qx1ao0ouKV37r87dz1qLp43Dyi+zZ+iFjeeIvD2hWWq+GooLu7NsMW9wMqzY74ryz9oXxL4+uPBy&#10;Q/Ejwm+nx3V1mX+z8uiKFO1x6HPFbP7Hmta/a/AOxk8ba6L68s7YCS6kkG5iDjP9a9htvDmj+J7G&#10;CPVpFuEnBPzkMK/R4Rji6coc2j6dD5GvF4fFqbjdHxT+yP8AtB+FNS+Iut/D7xQNl1bwg2sVzGVY&#10;jGCwz97kZ4r0Tw/8S1uLTVo50S3tLW6dBMse0FScgj1NS/tp+B/hF8PdAuvF8fhmKHUtKtmmt5tP&#10;VROe45HJBPGK8N+D3xg8dfF3W7KfxX8O5dK0hIY5PsfmAvKOP3jAdjj618/BV6WMXNaNnZW1b9T3&#10;qeFw+IwcnGPnqdP408P3vx71yHTPEkV6nh6O4DMspKyXBByMegJqj+1d8TvCHwh1jwH8PLnSLcaN&#10;ZK95LG8QOzbHgA+2eT60v7W37TNp4A8UaAnwpNrfPHIIr6zWVQ8fHTHb0r4+/aX+OvxO+MPxRv8A&#10;xJ4m8LyWVgNPS1tROOAzf5xmvn8wx0MJnTrvaK17A6OKrSp0+SyRX/b5m8NeKNf+H37Vfwi0JVOn&#10;Xy6Frs0EIBns7hybctn5crM2AzfdEvWvd/8AgnDe+DPhj8Ebbw14t8OaZZ+M77Wb3xJqSWVri2tZ&#10;g8UCxNExIk2qqht5PJc5OTXjng7SPix4x+Dt78P/AIA+IdNi1eK283TrbV7OO5stVnj5FlKJFIAk&#10;IAVwRtbbkEZrm/2M/jH8Tfiz8TPhnqzaXZavcT2l14a8aaTBKgazlUsStwoICHah78ltvOBXxWa5&#10;jnfEXCNesqrhJ1JqLj7rUEm4J+b1V76uy3LjRmmrxsntfydn6H3oPhxa+MtRlkk8KLLprX80ccci&#10;52xvIWUfQZwPQCn/ALYXw+1HQ/2Z59L8Kv8AZ9Lt3jWWEDP7oMCV/Lj8a+o/hx8GotN0SWO53Rs6&#10;hkU88Y4P61x3i2y0TV/Ceu/C/wAY6M0kUchUTPH8kg68HvxX6Tichng8lqRru0ppa9bpHzlOusVz&#10;2dtGfkH+0noniH4ffGnwl4x1HXfNnNpGiJNIS8alQEUnuBgLj0r6lsbzV08CabFLGjR3Vg4kbIBL&#10;tGTznnI6jPesz9ov9kHS9d1y2+J2n3a6jf6bercwabeEPG6owITA7HbjFaFz4d1aKFta1Gwe3ub6&#10;3jeSB5Dm2QLvwR64/TA71+GZrg3m+Y5fGhR5VRmm5vZKMvh/7evdelu56FXF4CdCLhLnna1/lbY8&#10;o/ZE+I+veBPi6niOy1G3e60++M9sLqMzAZV42TaxAwVcrjuCa+8fhhq1/dW6S7CxeTdNGkIRWPJ+&#10;6OOCx4HQCvzt+B1hJceOJPLZFE0uwEx9GD7lOOx+8D+FfoN8GLthp8AukkMiwhS5tmxvxyvfHAJ9&#10;a/fcwm1UYqTcpW6Ho/xO8C+JPHfwg8T6D4a1x9MudQ0O4s7LUmXK2s0kbLEzf8D/AEBrxj9mvQfF&#10;HwH+F0Pwl+GF3favB4XtLfSr97yAm4a/WMy3Eo3fMIjJLIFXssa9q9g8d+M9P8A/BHxn44llDDSf&#10;D01zck5UeXH+8xz8pxgnpkc1g+CtY0Lxl4TvPjX4JvGN1qOkwi8Fs/yT7VKpNt7MFbDEdQB6V8vx&#10;ph8TiOF5V6MuX2UZzk0rzsoS+DR+8r/mbJQdXlnr27dNyTTfiprGkCEoLdpmdvtdmW5Khto3r2JI&#10;bkdQRUt78avDXwq0HXtUjsZP7XvruS50/SpSSu4xgBQeeODgdeteaeFdRvZby+1a1tpHcPsmlSMM&#10;6hGyCoJ+bnk8cA8V6v4vTTTaaF4q8U6XFqF7NdQLF/onBllGQo4+6vPX1NfyzwtnfE2aYutip4n+&#10;HBRtNcytJcspJ3TU1e60e/odOKhhsOoqUdG+mm36Hw/8B9ca++IuqapNYmKW51G4ufJYbljZ5STj&#10;PXB4r6z+D/jfwfe2V38PW+IdlHqFhpK26pLAsqwwmR5PL2DmQAysMf7WK+Yvgm/hLxZ418b3dz4y&#10;s9Du9G1y9iisblMvKFd5GCYIIA+UBsEZODiuR0PwZ8aPgjf6L+0ff+JPDEzahcb5LLUI5xJ5Fxcu&#10;nCxnidQhYK3y42knmv6uz7N6UqawVKotVyTbunG8L3vprbU58BRai5vR7x+8b+0J+zL8NdF+Id/8&#10;LPCr3kV//bQu9J1ATYs7sG23SQLb4whLNtBP8P4YxNJ/ZX8H/safCl/2gvHOq3w1vTba5itdKt1j&#10;JzHJujyGH950BAIAXFdx4h/bn8L/AAZ/ab8P/F74iaHpd5ob6BqN/DY3wi8+4ljnECmBXI/esEkI&#10;AJ4ANeVftwftM6n4s0hU8P6xqI0fxjdya5oMlxZObqOykIe1to48EJIXJ5YBenzDrXwvCuU4jD8R&#10;KlGUquFjG6lJXTcbde920l03Oqtl0YYRVnpJtLTzT/r5njOsftM/tV/8FNrvRv2VPhHdSDTp7yZ/&#10;GesSaK6RaTHLceZ5rypwoUDYAOqjGO4+z/2X/wDgnH8IP2PvhTq/hjw7pN1qfitlMuu+KpXzNcHb&#10;kCELkRQkYIVc7h1J7cZ+wH8M7X4PXOm/s96NouuaPLCDq3j3UnLwi0kiZRfTXACK0kK8wRJjdJtC&#10;qpLE1+m3hLwz+z5PNceJ/D3xniu4tStoIrPTNQtEiB2xhFjUHDlmxyCAVzyBivpMXmWbcQ5pLDU5&#10;wjhIq1+Zc02m7t3aur3tbRdbsKToYZe8tW7X7fofklo3gKT4k/GmC7kuJ5LKyuwWnlB2gqeh9CK+&#10;pfjF4a13Qvhx/b/g+0t53s/LLBCPu9zWz+0V4a+EXwQ1DXf+EOl0+SUku9jG/wC8Ac56DqRntXzt&#10;qf7VHxG8CWmrfDzxXoanTdStWOj6kZeBu58sjHGO2a4auKyrDQqZdNxm6rakm9Wno/Mdf2VZ+7fm&#10;X4nB/tl32k/E6Lwr4a1a6Nml9a3D2Vwib918WiSOLb3DBmB9yPQ19M/s2+ELvwtr8niFV320Mvkw&#10;RDhVRcKpH0xXyt8ErCH48ft3eDvC2ssZdF0C2udUKQRtsWWG0Mio+44z5roDj+6MV926BJpHhqKT&#10;w9YSqfIj3qCRkjOeTX0ODyuhlio0MFanSpp+6u7d/wDMycqsqcov7R2/jXx/8IbDwpdJ47uLaK5u&#10;LYmJGwHBwcEfiK8j8MfEHRLrwRql/wCHrGSeKGJxCqjJlIHAB9a8E/aD0LxprXxRuJpPFIu0lQtE&#10;juFEaDouB9TXsn7G5HjP4O6T4asrRPtdz4gMU8pODGoJJOe4wDXyXEVbM86zT6vOhyqDvB9Zapb7&#10;dehxYejOq+SteMY6r5HH+H9f12806Q63oEmk3k0pZYpgdrA85yO9ej+Nf2i/BmufDK2+GniG+ghv&#10;rOBTt8wYYgYI/HrXb/tbadoXgLUtM8CWPhr7RJd2Ekn2iOMN5W0cZ+uf0r86vE2o3M/iWW2vjNJP&#10;9qcbirDAyeKwzyjHJ8UsRKmvaSjySS2fVt92e1mGZUMJlqxCV3f3dba9z0P4SajafBT4hXXx2+G9&#10;/Cl41w669o78JfWwY72QD+MAAj1r1z4WfErWfjf8dtb+J/7Ndjbw2FzpSfaJLiMK73mCCpJ5XjH1&#10;xXyRHpnjnxV40trfwtcIn2SQAiRyo56n3961PGHi/wCL/wCyT4lXxT8ONdWGe5j36jZWpzDOM9VG&#10;OG96yy7Mq0lRjOLjBfC1dpO+zurXa0T6XPnKWeUcVzKrT1ez8y/HZ+MfBXx+1zXfjBFGniiyvJJU&#10;hjcuJGYYUcdRWB4C/Zv/AGi/ij47vPjz46Ft9pIlazhvwN0qnIUAewArM8M/H6H4ufFnUPivfwSG&#10;6ms40a2nfMkcy9SRXsPhj42T6Nocnif4kXzW1sLpYNJso1zJITxkAc4rTN84nPMpzmpX5UmlG7sk&#10;9vW+u+xy5PhcvVWVPGScVq9Ot+7PEH/aUsvBmm+JtAsfCH9hOLVbHVIQ/wA004JJIyOn+Nc1F8e/&#10;F3xk8KWOh6BZOyQFraG2giwd/qaT/gobbWemfGCwm8H+H83GractxqMjElUB6Mw/vYrK/Z2+LvgP&#10;wb4g0XwzZxiwxfRtd38igiRi3PXoK2hRwmOyuljcLRd6lnbsldPm+ew6+Ew1OTp86jH8Wev/ALMX&#10;xR8VfBzWdX0D4g+GLlpHSNYreaEjeSccZ6jmvvz9n6/vfAnjSz8U+H9JigsNbhVL62CbQTjKn261&#10;4r+0bNpN5q3g3xvb6RbT6SLuBJ9QhhB3R7QQSQOee9exW3jC8Hhg6nNYG1iUkWcrEjeO3H0xXBUy&#10;r6pjp4pPli1eXRK1l1O+jkmMr1YVKUlywas32fTzOh/aB+M2k6Tqr+HVv44r+7T90jHkZ44r5/8A&#10;EQufDW25vLgxXRJeZoxwQecn2ryv9say8Za58TvD/wAVdN12aWHR50e+s0bAdQw5+gr3nUrfTPFv&#10;hKw1m9v7SZry3jZZoZQQysBg18JxHQzqEaGJy6pOdCd3Lke0r26atNHvyw1m+eKlyPV+p59qXwcs&#10;9SuNM+N8niEuL6Ofy7VYztZ8E5c9Dkn9K8G+C3wF0Pwj8Vdc+K0rzWiW8k0rwxyFUYtn8P8A9dfb&#10;HxLe3sPhXHpzXljFZafaYjSEKWbAOMgdOufwryf4L/D208TeErvT9fHy6i8hixwzAk4ya/b+HMRQ&#10;rZRUo0rrliouT+02tX52OB0Kaqe51uN+FPgbX/iV4Cm17T9fmNjcGVZIFQMoGSMc/Sr3wN+AWp2v&#10;wx16Xwx4qt7bxNf+fBomhhCrOYZElDIcjJDqucEFeDmq/wCwp4t8QaDfeKPhdq2nBrHSrtvsszg7&#10;TuJODj34/Gu3/aY8W/Dj4LeFtC+PuoeIJtE1Pw5f3BtJriBnsLgzQukltL5Y3IHU5Df3lBIIzXzO&#10;b08Dl2UQwmGpOWijK0ZSTu0norvV9bWV+x69KhLBZNK9kna/fzPb7bxRo3wf1y4/ab1P4hapPq9l&#10;4XTTPEfhwrE+nXF5vjja4ny6tujk+ckbh+7wPmKmu9/4TT4K+N/glp/ijw3fWN3Z/EHUEvLnUdIt&#10;zHG966BZ1weV+ZWwDzivzJ+M/wDwUh+CX7UXwR1Dw9qdlJphfRrmxsH0fU9wtPtMW0yPkBpUS4ih&#10;m2MAMsW6qa9x/wCCa/jmD4sfBuP4L61qUaR2V7Z2nhi5s33m7EIWSS8jbAJGXKYIBy7DtXFwQ+Is&#10;gxsaOCwujvT9nN2jFfFzJq922lG2jSaueLXr4fGVVCq2478yvey0Puj4n/tC6J8JPAmk/DnwNpL3&#10;V15kUdvHt+8NvLHHU1seKfBfxQ+I3w4ju7vRls0uIgZAhKuVx37V5IvhTS/gH8ftF1n4zeKo7nSo&#10;XxbG8iztypwx568AYr7W8W+IYtb+DN14g8KWLOkuns9kNoG/5flxX79kObY3HRxMsauSVN2dPrFJ&#10;Xu+9+hwZphsJh/YfVlzc2vM+rv8AoeK/s8/BXw7YRR21ojNIhImLHB3e/rXsPjifw98JPB1z4h1H&#10;TZnSJCf9GhLsCB7dq+bP2RPjL4jtfGFxb+Mnjhja8aCdJD80cmflb2U9PrX1t4s17R7vw7IZIkni&#10;dcMjAHORXr5diaeaZWq+GfxJ2bW3qvLseXmOFq4XFOFTc/LT456+nj74p3XjeCNgl/dSXMsTJ94O&#10;RtBBGeCO1M1fwL4f8KaJcfEjxR4gTS9K0uyzc3VxdLFvQKzhQM5LEZAA5JrS+OV/pHh34m6y1taA&#10;Wq6jNtt4/nO1pCNo2jjaQRjNfK3/AAVMT4y+NPhpLqfg3wzrC+EI9HsYdTvrCGSVbeZWkxOwUMoU&#10;8EndvIIUrwK8/H0YSglWleUUr26u2r+87MuhU5kump8wfCjV/GH7bH7eWtfFu+uW1DwZ4MvhqRS3&#10;wtva2byKLXzDjp5ix5VsnzF7DJr9Av8AgndqN54n8eeLvHuneLnjEetSRtbgBpYYEt38yZgfu78Y&#10;U9cgnsa8y/4JgfspeJfgb/wTw+IPi2w08ajqHjm9s7iztbrwzPp4uWhuAsiRmVVMsK7wFJVcMjYG&#10;0g19s/DX4eeFP2Rf2W7rW9e+EZ1LxR4giSTVdN0u/wDsomlmTL7psHyRFBnLEcHdjrXjYiMKlX2r&#10;mo06aUtbLul97/Jn0VKt9Xw0qcldzdu9vhZwunfs/at45+IV78fP7a0Gzlj1S3S1m1i8WG3tYlix&#10;BbqoBY7Im3kH5mJ5Nd3oXizxj8P9WTw/q2nXei6L4f09vs13dIV3ShikbD0eRlDgHB2ljzXx5efH&#10;P9ofW/hX4s+H/i3Qfhx4Z8Dzarb33hHTfB0tzf34lhnDW32m4kCCUg7NxYN5mQCMZFfQ/jy90ez/&#10;AGe/Hvjf4geP7zVbnxJr1vp8GqXk7gTXJjRSgUMQoSXepIwCEIUFeT+VYjJMbnTxPsKqaTve+jbV&#10;4pWd+lndq3YyqfU4TXsZOU3q3620+Wp8Sft3aVfn4N+N9G8G63Lq3m27yQXBd1YBJBI0sYB4fCsV&#10;+tP/AOCUfhOHwr8OfD3xD+HMVtcpFoMVzcRJI0jCWFpBdSywjjPllSH6hd/WvS/il8HZ7X4WX2oL&#10;fpeTNYXPkJBHuG4Rvt4P3hnseo4ryj/gnXJ8RPif+zprvxU8AaTaeHbp500bUYvDsf2eFH2/PI0Y&#10;JMIkAIyOMngV0cM5fmODyTGYDOKacZSvJXTUozi01p0svzLwyn7SXPo0fVHjP/gpj8NvhR8QtF8E&#10;av4Ev/F1xf3MNvfad4Pgee5shKA32jAypCrydx4OV60/41/tky6/o1pq/hjSfFfh9tSneDTtI8Wz&#10;ETS2qcK0iKR5MZPIVcMw6kV4P8GPjhD+ztoDaZ4F8Ladp7MhininhEjysMguW+8zEkkt3zXmn7SP&#10;xd1j4l2NrdC+uDruqXotbeWLOIyxwcY6AA8Yr80w3C3DFLiiOHpZdTp4aOt+ZylUdno4/ZSeu72V&#10;vLtr4yDo3W/fy/ryPa/2XvhxrnxE/bo1L453etNeaFY6OjB4otsSGDDsYgPujKRqBWv+0fqclp8e&#10;NN1/xX4WS3lk0sXM8SLwoZydpPdwMZrqfAkB/ZV/YC1bV9YvkTVJrJbC1vHQ5dmPmMxPfnao981a&#10;1vXvhh+0P4g8MImsJLJJ4e/0rYfmD7V4z1yDmv1zi/Cwlw7DD4WkoqCgoLZRXZfI5KMlVpe0ezdz&#10;pPhz8YYtd8Eal8MPCWnwXem6tpRkubed8CJoZY5FPTn5lH54ru/gt8Jb/SLbT4V0+2BlDyTTZySu&#10;3oc9OTXzn+yNDqOifGXx94Rv7Fha6HpaQw3T5IcS3CjAP0UZr7R+EfiAWemi0j0JGKWyuZ54ycbz&#10;jCnueBx6V9twBltHB8KU5Rp+z55Sk1/e2bXa9r2X5nzuLk1jHFvmatb07M8I/byutE+A/wAA72/+&#10;zC2j1nXbWB7kLgkje5Tgdwn6V8KeOPip4U1vwh5toIxFI5NzI6ZLnHAr7/8A+Co2ieD/ABv8KNIj&#10;+JGuJBY6VfvepHuCiVxF5a8e29sfWvze+OV78Ij4X0OPwS0Mhivg8kCdZBnoa/NuKMZQpcaukoyd&#10;4xi2l7qVnK34/ierlvK/ensd/dfEEQfAG0u/CPgNzeXEv2e3mSLaXDcde/8A9eq/g74YWGheDL1/&#10;iBqz2ck9tJcTQzcFGIzxX1f4D074a+IPhnoFpNbWUMqQRSxwKF+Q7R+teT/tqeFvhz4i1XSvC0Oo&#10;eXqF5IP7QWBufJAJwcdOh/OjE5tS4gxFKjOm1CK26NrZ6f5nJSr0VOVOae7ene58BWui+BviDq+o&#10;6Nex3Eu9JTbXIYhSwPBz9P6Vpfs3/Ezx78CvjJp+tfA7xZPa/YpxFrO5yYHjzyrjoQRkfU16/wCM&#10;vgNpnhsHX9FMEOlpL5SRqeSOhzj3zXh/x0vtP8NeHW8K+BYreyW5n3Xk8X+slf617WW5pTWZRoNS&#10;jbbs/U6a9RztK3KfpFqOk/s2ft1aS/iX4ba7b6F49gVo7213hUu3GAW2kjcM9G618y3P/BO/4i/E&#10;b9o/SPh/8ZfF03h/TrjUC2o6mzfu0tEwT5Rbje/CqD6mvnD9m/WfGGiNN4rsvFl1Z6ppswjjdJSp&#10;Cg5HfnNfbHwD/wCClOnalq+keBP2lJbCUzXcNta69dji2JYASSABiQvB4BzivXzHN8PWpVsLR9yq&#10;k7aXV7X/AKvoZ0q9Oliku56p8CP2DbX9jz9suXRNK1/UdT8L6ppcTaLqOp26xShgMTRNt4JQn7w6&#10;hhxXj37U3h/x/wDAr9qnWL7Q7y9vodDuW1LRVWbHlzSqVBHYjc/3e+BX6Q+Ik+GP7R+h2Vz4X+Jl&#10;omuWGnyyadqKSZS4kMalpcOMmMleoGePwrwSb4BXmt+E4/FHxWuLXUfEOp2STXSf8sYW+8mC+Ccc&#10;AeuK/GqnjNkuAoU8JjFKVSlO0nFK8nd3snbRLd7H0P1TG4J1FTXuVFvfbW/3nzXrmi2/xJ8Q+Gvh&#10;lpV7pya1q9zNJdG9g8ttkKLJcTGQg5Z8kBe7deK++f2eW1b9nr4Za9oHwo8MQ2fhjTNUhh0600Wx&#10;VptZvJGUtc3JX5njwcA8KBGSa8R8Tfsv+DfG+mRfEsaz/YuuaTcLP/amkwhTBFvQ3McUY43PGpUZ&#10;4BOa9B/Zg8ceFbj4bfEh/F9jd6L4k8RrJqel+GLzVkW8eOC33osR6MoaJQxA2jcQeDXvYPjzLOK8&#10;jxFfCJqlSajUco+8lLdxs2mmtL302e9zD2U6eJjqrSXr8/KxofGDwVf6l8RtC8dftHzTyQy6BPJe&#10;aPHJ5ZtYJnWU3krgEqdsflnbgqjMAQTmvgn4/fA3xJ+1B8RdS8d+Abfd4H8SeLT5v2tfJWGwjDBE&#10;SLJxnaxGckZUk5Nff/gfWv2kfjVfRfG1/FFvHoeqaMtpPoGr6XHcBLIRbOSvKuyk7hkqSx4FfId3&#10;q58PfGfW9J8FaRLpXhmO6OzTDO0iRuSAwQclNzdFydoryMwhxBlNFTwNF2avG9nr52fM5bPpHTfU&#10;yjh6c9ardl2/MwP+CB3hrw/8Dv21PiJ8HPF/jG8udPVjY6Vp91HILZInO93bPAIVSDjrk+tfobH+&#10;0V8EPjp8UNS034l+KrfQ/B3hGa7g06JrxbJ53jTmdFbBMapGQAowc9+h+Afip4f8c3P7R3hPw38J&#10;/Fdp4ct1sm1DxWzExSapJEFkFurgbmyQEzwAMmvM/H+gfFnxF8TvE3xr+Ifw68SeL5rG4aKfU7OC&#10;SSx0mEkv5SKo2hQGGCQSBX3ufSVPDUpZnJJ8kUlsvaNe/wA2qvq7W3Z6GGw2Gq4d1JJy0aXp0a+R&#10;9zaR+2XZeFdG8SW3g3Wmhs3eeG0vrm8ZrhYC5AkYsBtYhhtA6Zr4p+OHgZLDxt4O8c+BZxdaUviO&#10;CS6dG3LCrPy/55z9fervhT4y+H/2n/F2keBda8OtZWMUKpcR2zf8fO0bVDHgjjqe/wCFL+274W17&#10;4CeHYbL4XKsuk6paPFc2CzF2hkABVh6dOtfllKpDA8X0MLCbs1s4+47p9b35nb9DiwmH/d1Ktla1&#10;revY7T9pPU/GXin4yP4CtdZsrHRf7FjuLaeGTL3MjeuOgA7d92a474caZ8VPg7pOu/D3w9o9zqVn&#10;esZrW/iQuyO5IK/TrXTeFf2afDFh8HovjT48+JFzeeJx4asWs7QzkeWXIOwgc5+vbFaUfxq+MPws&#10;0MWvg640oQXcOyV7q33yK3cLzwcHj3r2a7nRzqOBdlRULNNbve68z2ckwuIxVeUI1FFKLsvl38kf&#10;KnjxfG/gLxKW8Nx3EF8lwrSsuQ6y5yCB+ua/RD4TX2tar4Qj8ST+IJLW1+yoL60UqzTDOyOVsY+Z&#10;2V2+imvi/wDaFfVpvCQ+I8sItbi2DSXEkoxvIySfzr6u/Zg8Sad8SPgTp2qW+o4muorZvJiQL5cS&#10;W6LFherZYzHceu/2r4niapl1bJ4YrHUk+Tmj11m0rXt2tdHgVcPOE1SpvW936HcfGLx3dWvw8srf&#10;xerW9raxRQWq28G2ea1BZw6AAFiS2PQdOKk/Z8+IniT4jfB2++GPjq7SK3MTXuhaDDfBJUilLCM3&#10;WehDIX6gnIHYV4t+1b+2X4u+FcejeGtX1ORbRoBp9hEbRXaEKWL5bDHaTivLf2G9evP2gtU8ZPP4&#10;ta2Gn3mnWTXU0u2SMrJcXCeYwJLsdyoOPuKmScYr5zE8JVMHw+8zVT93KNOfNrdKTjFxavstk7u6&#10;StY6alSH1lQ1em3yO6/aqit/CHx+8MfErwzGtza3Vnp019AQTC91CGSNpMdfkCZz0617p8V/25Pg&#10;t4F+EvhT4oeFdLGr+NLfT5VbwdZwM0lvqhCjz2IB+QkE5OcrgV5R4ds/hl+0f+0N4m/ZU8LeIZf7&#10;U8DJBd6pfSjzVuLtozK8CKCu4plEbBxuLAdK6ay/ZS8cTiXxL468WeGbTwvpOpJca9F4dWVZIbJf&#10;mkWS0A+2XEvYJGJN5yAwzx6GS5Jhc8w9HLcVScq0YQsm+WUqUvej8pR5btWtHdo76NGj9WruUlGo&#10;2pQ102aat32t53PTP2DfHOs+Mv2TfiXB8ZdSmS51Tw/qV1rZu5CswnntJWEhbOQxfYRjkEDHSviT&#10;9g/9k7WPHfxv0bw18TPifF4Vn1BFls72WFpft9+wGIXO4YLHdyc5Pua+8P2edK0bxh8RPiL4Fs/B&#10;HiHw9oN/4dhii0rxPoqWF0FWEKJlgwqJEygOgBYqOGJOTW/J+zP8Ifhj4Zk+KHh/4e6prGs6M0Wt&#10;aVqV3qXlG2iRGZZxGow6uwPB5+YHpiv1fivFYvCZthsvqJKNWnFTtrZJ8srWveylvr3v1PPlSq/V&#10;4Vk3zRW3mlv+Bv6t+zh8IvGX7NvjH9jLxT4g0sXHirSHS81e2tAfKveVgulDfMCjiLpggAivC/h7&#10;4f8ACXwE+Flj+zRaaksmpfDrwbCuq2Rk+dHdJGabHYNJvbjsRXQeAtXk+KPxI0Hx/wCFLiRNJ8QQ&#10;FLvVLTzHWGdCJDDMihtrlc7DjBKEHpWd/wAFUtBsPhj+0SfGuiWK2l/f/De6sb6WCPieAOGDSdmw&#10;ZFCkepr5rCcL4vO8xwuCk/Z0sNXhJR3Unzdb66QUku979GcUsXOpGdW1207+X9M+AdR1uCbxFf6o&#10;/MhuWYgHjr19q+kdKu7+6/Zg0W4jZ7jGuSCMyJv2qsXCgHO1RnOBxjpivkLUbveLi5luYyVlH3CS&#10;3LAZwK+1P2bE8Zaf8N/Cen+AdCbWdYe1uLmHTXBIWV4yONmN3y4JU9emDmv6houP9oKbfe/3HlzT&#10;+pNeh5j8Y/2bPh/+0n8D9T07xaHs7rRbC4vtJ1iGNWltpIoZH2ZPVH24YHgjkc14V/wQk8b+N/GX&#10;7SFp4O1nUB/Zum2t1dNI0ZLbkjIVcnhQS2eP7tfX/geJtP8AC3inS9T0iKaUabeW97ZX6lBEvkyh&#10;1KE5BUk/TGCBivkb/g3603W9V/bAvtO8PaQbz7BoF9JfRxW5VURTtOWyQ46HPrWGKcKkZq19V/w5&#10;tg7qK16P8j9sbqxvEgfXPG19GND0/TLa5nuL14pVupFUhEYODjCr2Oa/OL9qWD4uftu/HTU/C3w4&#10;u9Rh8HT2MU2t3kULQQrYKyqtrEDy8rSu4GONvPbn7x+KttefEbw5oPwoj8NSXGj6qJX1S5PyJBDG&#10;+CrMSGJJKgKBnkmqPxQ+H3hT4X+C7Px34K0yK2h0uCVZY4GKqsR+bYI+hO8rgnkDd618/mVTEYSh&#10;WrUk3yQlKKW7dr6Lu2/vdz0adah7BU38Uv0fU8i+HvwJ1r9lr4XwfCe6ltmgSMz2mmovOnRsARBu&#10;PoMMe2WNeVzeKtE0P4nRX/id7qe2jRw6WThVBySN5Pb1xg816vB8RJfi140m0q9lkkRLV7iW5mc4&#10;LggAYx05P3q4jxn+zXbfFPTI7a61e906zbUWjub6whV5jGcZ2huOyjn3r+J6NOriOJq883j7J1W5&#10;zvZcsZN6t9Hb538zStUkpRlHb/LTY2B8ZLn44+M9D8NeCLPULcT62txe/aoPK3HBiwm4YOCMbuRj&#10;617h8T/hVp2s+LPEmuWV9DZ+K9RhW10CO2tlEck0FqoZmCYy5LEBxj5iPQV5n8KYND+MNwPE3wk0&#10;7xNrY8O3beGItRNoloqujL5l3vY7BApjcl+pY4C816t8Q/Fvh3wP4p0S+1XUPtlxDAkF0LePaokY&#10;h3ZCCTnKnBJxjvmjMspx+V4qlDCUL0pTjCKk7ub1emnvJNpX6NWaPTq4erTw7lXVk36Pbtul8j4c&#10;tvB0mieIdL+HGsmPT5rdC+onOfJmnmaWViB12lwMD+7X0F8NNf1fwX4f1y503xHNFaR6W/mfZ0wl&#10;xGMbGPoQ2COnWvKfD8M3iL4sal4ya4gAlvXdUujuIbcSpy3BA9O+DXrFrpdne+ENQsbfUryG+1Sd&#10;Yo4YUUQzW6hnnDHpgfuyFHqBX9o1Y837qDtyxsrdNLHmRTpYW3c9D03SrzUP+CU3i/SPCNusq22s&#10;QFkk6FPPBYnPXk818hfAnQNdtvFtvLrV2reZMPMZF4Qk8A/Q96+1v2NPA3iT4k/sEfE34d6HrMC3&#10;kt3cQxzXMUjpF++DhsJ8zAAdB3H5/n58Urfx7+z3o6+IfFnieCCMzxzhbG4EwCBzu3N/DgqQPXOO&#10;xx8Fisrqx+qV5Nt+yjG9t2pS1/I78LhqeKpVpzlZqzt6pH1d8afBXinwVFFcRaSLvT5olle+hUk9&#10;OAccV41qnxZ03xp4uHhpVCpboXkKnBIA4HPpXbeNv2zrnxT8B9G1jwjepNBc2Ks26PIkXA6Z5FfL&#10;2i+KtAuPEt944sLe4YG3beQckPjsOnWvFecRx+OWGqx5XCSvLZGeX1IKjKE4e89v8z1D4ceFPB3i&#10;7Vta8VeLb+SG0E/l20UkeAi9MZ/Cu0+K/wC2J8Ofhd8ELzwjoFg93qCkW+nfZl+8zdDXmnwk8ZS+&#10;IvDc8Gv7YbC4l+aDy/3mR0J/u5z0rgfjf8C/FGt6Pd6h4dlFntbzLeTPKgZwaeZ4bF188U6b/dtL&#10;Xpb9PU4Z4+pg8TyOdr9zovFXjn4w6J4WvLrU/tLG7tjsjAONpX274r0f/gn58RvD3xV8Fn9lT4le&#10;Hov+Jsky2qtCMOvJbjHXmvKP2RPiz4p+LXh+4+HPjaFdRvNHLQh4oCzSLjaBnoK9X/ZQ/ZW+L1p+&#10;0dp3xb1bRJLGy0N5JbCFZcbt/B3AcdD0rnyvCPBQxNLGVFzJXTi3e/SxqniKteM4vmWv9M9f1T/g&#10;np4J8AeHrnw1o+s+QnlsYoZpcDZz8oz2xXxT4+1zwp4a8S33w48NX0C/2aWF0bd8DjtkdTX27+3t&#10;bfEDVvDkfiuT4gyWBtwYvsdiSvm54wxHr0r4C0z4LzR+IB4lkkZra6uwNRuJhjA3cmvJlw5Ry2q8&#10;RXr/AMSzSbv7z9fI+twOSVMHRWMhaV4vTdXa7d0ekeC5/F/iHwRavpMTR2Mh2xGIYbA757V9W/AT&#10;47/Aq50zSvh54i+Jk66jdOlrJBdT7NzY6c9yR+lfPOpz6b8NvC95Y/Du7GoCC3WWIK+5Ij3/AANf&#10;Kfi74d/GzxJ8dE8QeGbK8NmkYuTcICojlVhjDdPyr0aWS4fK819+pGNNwU0218XVLp6HwdWhVpRm&#10;pq8r6+p+03i7w94a8CX1p4d0+ZUsr9CguiQQu73r5l+InwPl0f4yefDfwm1DlpdhHCk9Sa6/9kb9&#10;qr4f/G74F/8ACr/ie8tr4i0u2Mbvc/eZwMB1PoeuO1ePz3/iyx8Z6xpvjXVpJoZmZLG9hY52fwj8&#10;q8zOq2Cr1o0Y1F7Sf2Fq2r7eV+/+Rw8lbBwlJL1PoXwTqfhdSmhfD37JPLFxcyKQSnbJ+v8ASvM/&#10;2jbS603xdBc6aglmkG0g5xxjJ+lfO/xC+I3xQ/Z81yNPg7rC39/rMiqdOVMsCeVLHsOuQOa998J2&#10;njfxzoFjrvxGFta3jWWGG7ksR2z9R+J9qqeXrHZfDD1aSWt+VNJu3lucuBoLEV05RtHdrv6HlviW&#10;BNd1EXPhlVnnMgiv7rA/dnGGAHYjH603xd+z74B0TwtJ4uvYvtVyF3yDHJ7/AORXeeHfAdtceFNT&#10;sdEP+mx3ZaUBRz7nHcVi+P5ZtK+HF5Bq4mhuVi+46n5h7V8hnGMzZZlSwdKPsoUnyqMf5dHq/vPe&#10;WZzjiVCEeWMdEvL/ADPBbn9oHSbC70rw0mny20E9zsRYEAeTkABAOmSMD86+u/gL8EviR4surX4g&#10;eM9FitNDtIjJp9ox+bb/AHiPX1PrXxj8NvGmmat+0Jomm694ciubezKrbN5YOJScFiPXtmvvO+8S&#10;XcttJat8Q5LJhGnl2iMvlquBwR/Wv0yWFyfB0KeJi/39SLbbfX8Df29leDtzbs6d/HHwt8UfbIfE&#10;mgqstqrRQXDKMhR/dPavjj4la34a+GnjC90bwlqNxPDfXDXEimT/AFJPPboMdq9k8d6gttocv9l3&#10;AZoyfN2MP3gHXk+pFfPvjmLU/G8E+teHvB8lqZB5QuZASJG6Eg4r4jhrFY7OVXqY+yhF2nLRSVtU&#10;vTsa070asLPQ6j4Vzat4kjuYdTu3vba5TfEZX3FVAPTPSuk+EH/CO/s2/E9fGl08U/8AaERS7XYG&#10;8tGOSVB74BzWT+zNaat4J8XWugeI7UtDrQCwFmxg4bgMeOw4rF/4KXeBfE3wsi0vxjpl9FHDcskU&#10;sSdXRuM9eO9fXcO5bLD1/wC0YrnhOS+VtE/n+Z11JUJ07S0S6npHwE+L/wAIfFXx98Z/HjQnuiq2&#10;qx3CRlmVmHVgD1O3v+NfP37Q+reFPjP8XRrGgTlYbmTMhduVbrtz+HJrq/2RfiL4d0HwtrMFhoca&#10;edp5ZxIVXeVzx/8AXr5TX46yX3xL1HTfC2mLNeyXzRqn3kjG8jPHTgGv1eOIWLh7WnFuNrPyOH20&#10;FVeHtzRvo+p9kfCzWb34JXFrJ4FvTPcmH99Oz7tgxk4z2/rX1L+y78R/h542tLyw8fauLq9uJMTQ&#10;3JzkZ4wDnNfH2geINIh8I2YvkFtefZx9rZsZzjnn0r1z9nb4lfDfR9Ri1TR7CG7uYXCnzOMv6nPX&#10;vX4XiuJak81jL2ThRi2uXXl3+J9DvqYqCpujTgop2v3PpHxb8OfDOh6tcXXw4t44oXi3mCFAgDc8&#10;gDpnNeX/AAiv9a8e/FHVPh/4xjWG0jcKLiQDCu2cc+3etjVPjJHqXjC2Ekwt5LggSRQ9FT39Sf6V&#10;1On6BoniOW9/soNHeXUDLE8YClm9citqebZDTqQxleSXtG+WL+1Z9PLp/wAE48Tg6MpxitHu2fFv&#10;7XOnN8KviBrng/SdfS5ikd5tPlB2tjoyjHbJ61zv7OXjb9o7RBbX2u+KVltd+YLecdU9PbjpW/8A&#10;tTfDPxN4B8f2d78RoGEst3thLS7vMizx/StzVv7F8PaIt/czJGsdvvRQeSMccVy59mMs7pRpQwya&#10;nolJc3L5JvY8nMa0oSionsd18QPAnjGyisfE+pw22qNBk7mCjNefeFR8LYfiU3iXxNdRXcFnKVRQ&#10;fl4Pf1ryzQdJ1P416Le+MtIs5kj04lY5nyokAz0HXtzXmOl+IfEGlQ6rp8epbZijmYMSccnn9K8/&#10;IOB8Ll9VzniE31gtbN/odOGpSkuZPXQ/U6PU/h78X/Csdj4ftLR4kQZijVcgDHUDpXUeF/2YfBcd&#10;lD4pvfCqLJGh8qZEG4DHb0r5H/4JQeIW8R+CNW1PVZjG8F06iSRz90MfX1/lX2Z8MP2uPDmseFtb&#10;srRUvpNEdo5EC4IIHv1+tbzyChl3Ekq0sS4X+zH4XJWabXlsaZhWmpRhSdpfmfnF/wAFO/h9oXh+&#10;1v8AWdMM4uZ7oC1icn93u4JB75rL/ZF+LHxq8K/s+S+GPFSqNKjVTA7Kx+TGdrfmK+iP2mP+FbfG&#10;1xceMXi077VL+6jk256naR6V6D8E/gF8NfDPgeHw3qd3Bf2TxKN8joflwOOPavrs+4+o8D8MVHiZ&#10;SnWqv3EotaaLR2tdb6lUsLVxmIlKDs2km33Pn+H9uO5tbPR/Dfw9tftOqxMqSLbylyT3BGOB3rXf&#10;9oDxL4z8aQaZ4m1Ym/t13NbliCpP8hXc+GPgX8N/hf8AtMC98IeDo7i1v7bLbGH7ts8nFcj+1dpH&#10;w++Efjqb4m34isZpAEYIuS/TAA9a+eoZxi+JOFnHCqUnWSteyl87W/4YvAZvVyytUw2JjzNfDbY6&#10;ubwfZ/Ei0SPxFozXWxQwZs9ueteZa18MbbTvFpWK2S0sMg7X/jGeTivov4Aal4M+IHhS317w9rQY&#10;vbAyRk/7PoR+NcP8ZvhlZ6v8Q7VNS1ErFJ1gikKLJk98elfG5bwzmtFexrSnGcr+7uovr8z1s0o/&#10;WnCfXQxfE/jy+0HSLTwh8PtYXyZUH2hIuijpnAo0r9i/XfiboI8Q6LqzaeY5xI7RjjPBwQfWvTPh&#10;X+yDca74ph1bT4kgtbYjqxO8exPWvf8AUtJ8O/DnwVN4bhRYnb5VHmAAsR2Nfd5ZkGJo4KisXXk4&#10;JNrmfbY580oUsHSpUack5q+2unmfNHgD9nzUk8WPN488QxzWen2Y+yx9jJg5OM81y3hPwN4y/wCE&#10;tvv7At5TZNO7BVTgAH9K7fQdXg0HxhJpmo+IWup55H2xPNyqkkgCsjxr+1rb/BrxbeaRqng+SczW&#10;+bWKLBEh9yPuj+dY+xyfFZZ9XxMU6U3ZuOyV78y87nPWpt4ONSCv3Zyl38QLvw74wRrS1b7THdiN&#10;WkXlWJxj8yK6n9q74w/HKPwXZeE/A8BuLi4tgbuVCW2Keu0Dp9TXnvwlf4g/tKQyXw8OpZSf8JB9&#10;q84FilrCjDgLgFmb+8eK+uLLwjpdr4cf+27NHZ1WGWVUG7GOhNfQ8E8LV8mWIWFq81Ccd+l/Pzta&#10;9iMHio0JKVT3rHyP8H/2KvEHiT4Sah8SdavkXUpyZXZwdqHJ5x3PvXIfDrRE8LeLY18UXhNtazES&#10;Angn1x2/CvqH4z+LtV8JfCu4+HfhG4Ns7viaZVwyR9SwHfg/nXiPw3/Zj8bfE6y1PV9J1LyoLGPz&#10;JJpAzZJ6f8CJ/mKjiDL82qVKGJwVKU3HfqtPK+xpnOYTxNNKktEeN/t3Wfh3xbq+nWfhuzigsNRZ&#10;BfSxBh84wB+fGa8t+Fnwi07w38T7i+0q+NzaWpCROOAzADIHPPOQD7Vu/tPeOfFvgu/tfAuqTBY0&#10;vfKnXYu5yGHTPIz6Uz9mi/vPE/7QlvYPOsemQMZJLbYdzdOtFfMqmMyRV8WlCFn7Rrst7Hkxr069&#10;FSlHU6T9oXxprui+EYvDmm2LM9/MIdiISRnqOP8APNfe/wDwTm8SaBqXwU0fRNWhEF7aW6o8TgAj&#10;Fb3hL4L/AAC8eaHFrLaPaSTQqM+ZCCQwHQ5715Z8VfBd78I/iPaa14CvfJspnCzwQMQAOB90flRg&#10;sbl2S5NTeGpupSlK6d72v1t5Hk5jjIVqbopO59nfafDP/P3B+Qor5c/4TfWf+fpv++TRXr/21hf+&#10;ff8A5KzwvZ1f5fzPnDxE+peEvGtzqENsRbyzFbiEL931GP1r1nwB8CtC1+2h8a6oiOqos1s27OMc&#10;jn16V0Hjz4EHxnpEVxZODc3cWSUH8XY/nXOfDjxP4u8MQan8MvFSA3Flb5t3A2iRT1P16V4HB3C1&#10;LLuNPq2dwc52XJLeMr2s359PL5o+xdOdpSqayV/uO6+G88c+p3EdsUdpbgESHqMDp9Kt/GDTQng/&#10;U765uwqSXMUSqDgnBDEA+px+lL8E7i2v7MWV3GkLWbORIifO5PYms/4/Wup6x4Y0rR7SKd/9PM0x&#10;jHBUDofzr9n41zKOWZPisU1fkjJ276WRWHpezglJnX6b8U7zw18OxqDRm4VLcbVxyQBXAeCPjT4W&#10;1m6k8SafYJGzzMlyWwCpHriqGr+KptO8BL4fPEzRmNdr9SRjGKxv2S7HwppE2raX4ugSJRM7oJE9&#10;eor+Tcbgf9ZMudCNZKNVJtdYu92j1KbjUpKrf4ei3Z6xoXijR9Q8SR6jbIkkJUNtYAg1H+0T8QtC&#10;+L3gi/8AhR4v8CaZqVle2ckCyXsSssZK7QwyMgivN/Hfx6+Emi+Kf+EZ8K6nB9oE3ly28WQz/wD6&#10;qoxapY+INNtpm1IJePfmC2gkl4kBOQa34UwtDhqs8spzlOTkn5Sdo2s/J/jc8rM6knNSpaHgf7Nf&#10;7Unjbw14n1b/AIJu6lfzaO+gW8S6Dc6JEW+0Qje7rJxwGDKP/r19f/BHwhfQeHdR8CeJfjTNbXes&#10;6Bbwaf4d81VFl5Zk+cr1JJfJ9Rn0r4c+PH7TPgL9iX42614+0S80jxNrPjCe0sNZ8Pm1b+0LCOHD&#10;GSGRfm2noR0rxL4SftM+Kvir+1XqGo6Z4p1TQ5ta1M3lrZaqSJ1hG3bEufujHpX7ljsjeDozq4ek&#10;1UrL2k32aUU0r7arm9b9z2sNi406NOSilU0Xp39NbH6CLY6h8QtRtPDfxDFnNd+Hl+yS3VnAEURx&#10;O3KnqATuPrXda54Vup/C93qPgq6hngs7cSRODl0YdcEdTivl7xp468V6Lqyy6DdXCLImJFlH/HwH&#10;JJ+v1r2D9nv4xx+F/CkmlXCSXDyTNMsCn7wwNy4PtX8+Yb2NCc5Y9twqt+9FtuLa/K+v/DHgYivU&#10;r4iTbvJN38zzvWvEf/CxfhzqfgfxfOV13SpHewMq/NMgbJUE9eD0rjNI+JljYaNFaa5BJE1tOsbi&#10;WIg7s8fXp1r2746+F9N8W+Hp/GXgLRjBfQr9ptoGi2s4wCYzjrnp+NeWa54j8BfFTwBB4hi8OtDc&#10;2jiPVdLSP50mjbBJ9jiv0SnHJ+PMhhi8NRtWw75Kyh2StCqk9WpWs9LrrsbU6WEVblrvRr3X+h6B&#10;qPhDWPiF4XtfFvgfTVurZiqTtaHc6HGQxH070/Q/G3hjwG8em+PZ7e5aHbJJYX7cEg9CDxXEaL8Q&#10;vE2lWsGtfCzWpLS1dNs0EAwxAP8Ad7fWvNPipp1/dX1x4j8QXl1dXV2WaQzHOM9q/M3k2DxbWHk5&#10;U99H8SfrZWJqVVRqucVqfVfxT/ac0LWdWb4daL9mXfZjUUFnMpXax27ePzr4Z+CWn6P8SP2nvFPj&#10;2TU/MvR4ivglshPyIp2gkfSud8QeE/F37Pmnx/tX+DpGlEl6bS60S+lLRXtrGcyKh/hAPANdd/wT&#10;EHh74p/FzV9Z0FxZanfXBntIboh42eSUPt9xnAI7jIr7zIeFcBw5w1jsXg63OpQVNuzTU3JKSa10&#10;9GdXt446vB7Pses3Yksp7m1SJnVrgKV6rkkEZ/GvvP8AZS+LEUvg6NLzRbWwuorRIriWOMASMBjn&#10;8OfwrzX9vL4B6B8GdPsPie2l20Ngogh1OC0tljy5P+twOc7j+AxWV8Fl8Z+MvCN1ZfCexl1NrlI5&#10;MqeY42YAufYA5NfMY+hxFwxmeGlCk/aSV4tJvmutLdmnv1SORYem25KV0fTfwQ1H4i/FHxPqy6xq&#10;SSaYJzHFaxPuZYxwCfrwfxr5M/Zm8J337Jf7dnxX/Yq1Pz7bTtblbxH4FllbG20un3sgHRlDb0PP&#10;bNfUv7KXw31b9nnxrqOq+MPiFNK95FC0OnsmUYsCpds/MAOOleX/APBYhfB1v41+C/7dHgLXYLe/&#10;8K+JBoniSYkqkukXoO1pGXhRHcKijP8Az8Yr+s8FnGC4t4bnh68l7eilGpG+vNa0lp31XqiKdGth&#10;MXt7s1p+h0utN4d+BFncahDd7JVJcSoAMt/dPpXnmtftYn4g6nZRajZQCGPKtMx5z/eH6A1z/wAY&#10;PipqXiTWH0u+DXunavYrd6ItrDyUdcnp3Vs59q+eZPCc3gL+2PGOt3F/eWDW7x20du5DG4ZuEVe5&#10;9TX4/gMNL+2KmWYCLjTg7TnK/Kra9dNtT2IqnSqQlJc0mc7/AMFGH8S/F690vwToPhSfVLHVbhpW&#10;eN8qgRsEse2c8Vt+Ef2TviZ4R+EGkafdeMdMbRFukittOtf9bbq2Mjn73OM/SrX7LvwT134du2t+&#10;O/F91ejXVmmmt7+Yt9iLfdjQ+nI49q9U8L654el8MDwrcXTPdw6uptpXflAHzj6YzXq0c2yvPMxp&#10;5bl7jLDKVpd2+r8tevVM0xNlhXK95fkj62/Zc+F3h/4XeD9N/tCJr+drNBHJezF9uAcgZ6dc1W8f&#10;ftAWvgbxlNp3iLw7L9mLbYsDC7R/dPbqePatvXPN0n4caHqMUm0bApJOOcf/AFv1rx39pr4rfDm4&#10;8LxW+pOBewJveRjyg4zur6fjjNK+R8MTp4CpGlOnyyimr86/l737W6nzkaEZYpTkrp6M8r+JHjjX&#10;tU+Leq+KtCk+z6e7o9q4JywyMhh649K+uP2fvCVr4o+DY1S9lhE0kZneUkfM3NfHXhy/0DxHZ299&#10;57R2so/1hTdhexA96j0z47fF+01gfCf4dX8sVqG+a48th5UZ7cccn1r8g4W8VMY8xqyzKhzRcGmo&#10;6O66u7PVq0sRiIcsdLWPW/jJ4n8YW9lcyi4V1tptiWiYLFT6eprw/wAa6Zfah4th8WNdvYb7dFmC&#10;E9RxjPX+le2fDrwFNpGvRv4x1FryW7G95Jm3KrVx/wC1z4AvRBBr3h8wi1DkSJCw4x3rShm2OzSh&#10;PE5TTd4yS97XTq0r+hriMXLDzjBq76Hknwr8PeDvFvx/ksIdZCakqKNjOAzAnkj6+1b3x2/Zg+JH&#10;j3xBZfDfQviNqkegTXe6fS1nbyWznO4d/wAa8O8B694h8H/Gu68d22n7Z7I/uGkJ/eqRjvX1/wDs&#10;+/tK6L491GyOr2FvDe+ZumRwN4PQ9Oor18FLMsRxa50sXOny8vMr+67WUo/Pf1M8ZVxUJNwd1vbd&#10;XPkP4f3/AI9/4I2/t5v8PPH93daj4P8AF+kCfRpYVUJexliq+cGOPNRt6PnlvlI6iv1++C3jzQPi&#10;Jpi+KV8MXmjC9gWSGyvISsmwj5dw7dsd8Yr88/8AgtloniLxH8Zfhn4g067tE0O28OtMrKyLcx3S&#10;3DKG+YHAwVPpxzXo3/BPn9qKP4cWF74G+LXjTxV4mfU76N9L1PWcTC2DAIYxJgMPnXkNx6cV/REK&#10;lPBtcr91nl831ugr/Eek/t7fEvSfDGt6D4Bt9Ylsr7V7W5aB4cqzGMkbc+vK18sadp/7QXj3wdPo&#10;up/C2+vUtbvdpWoaiS2AOhBPQHrX0d+3h4A0DxV48+GnxDaTznsNb2gQ9WidgzqR/wABH4V1X7Qf&#10;xY8VJqui+FvCnw81C10Tci3Go2tkxiUZC4LKMdTXymbYfL1nVWti6vLGahFRfW57mWZjLB4aMaVF&#10;Sk1e76WbMn9iKw8a+HL06P45hiivHjDFIhxjtXn3x+sNW/4bGimltpIdP0/T3LyDgSEtkD+lfRXh&#10;HwprFv8AEGPXoLQRwQ2sSSpK213Y5xtB+9gDJ9K8e/4KF+INH8F+L9L1GKTZc3qCN8ccVOd42GHy&#10;lRwLjU9nOEZpNPli7XvZ6NRd0PK6mKePlNRs5p/8Ej0abwpJeDxbcxtaXNvxAFc5Yj1+uak1dfC3&#10;xK8F6jN9rhF3CWMAc4YMOcD615D8OrjxvqkupXOr6hC8SwqtgirkHIyfxxWLPonjmDVbm8vNVewS&#10;RWBQS4UnHy89u1fEYnMJfWpxowcY78y/U9zFYPB1KHNzWlFL1Z7F8PdUs/HukN4WtLuMX9go81Wb&#10;kY/rXT2Wv/EDQ/D0vhLTrWOaW5VkDDqFJxzXxr+y740+Ifhj4j6rd32ptNuvTG0m848sNwc9+K+r&#10;dB8UeJYfGdp4lhm8+xwN6ZzuB+9mvj8HXxOK4nX1WUk5ac/93qfMYzKI0UprdnMeEZdP0nUNT0rx&#10;BObbXraUSXFjKfuKT8rD1BpfiXraf2GV1aUxJ5TsoC8yMBnj2qL9tW1Tx9fwW3wvkTTvErxLIdTh&#10;QZaJeVRvYEk/jXiGr/GTxJDpdxoXxNCpf2umvaQsxyrSthA/8+K+qzDhvCVsxhSp1Fpv3fmdMcLU&#10;oRio/aSYz9h7w3rvjjwZ4x8dHUruKfxH4gmihkRDtEKNhQMe2B+NZH/BO/xdJD421Pwlc2TPb6H4&#10;ou7TyL194RHaQsFGcxsZHZiB1J5619K/DP40eEP2O9G8DfCyay8HaNpt3aPGW1q3ZLnW2MPmbjIA&#10;ywSNPI0cc4IGI8SY+U1J4g+Kf7LnxY13wXd+HrhPDfxF1T7Zf2Wg3d9b3kt5plteGGZLi4hZllu4&#10;5VkYKWMm1GzkYx9FicZRoQjhoRbbemlrcib6+Sf5m1KMZ1nF6ct/68jb+Hv7RvhbQfFF7oOm6FMy&#10;JAJrgiM7cMOg9TiuC+N3xx+BPxl8K+JPDPhu2mi1uW1dbaa3tzvikXnj6Y/WuI8SeK9e8GfFTxFN&#10;pFzbkWmqz21xHGg8uTbK4OMABQccADGMVv6dpnw78YXtnqVnp0WnXGpwm3uLqzxG6u3Geehz3r5D&#10;EcV4aWZSw1J6UWovazs9WvmcjqYWnDmkmp30a/yM3wrPpi/Ezw3c6e2oERW8D3Eepyb7jeY1DFie&#10;pz+mK+l/jP4mf44afF8F/Cl/daY9tHb3NxqMcGN3lup2K/Y+uO2a+RPAHhjx/wCHP2g7fRfH/iA6&#10;hNDfCJL12USTKCChZR/slR74r768X/D+2i+H9zrGiS/Z7t7EfOqhcEAHNfv2KrSqZVz0LP8Ad3XR&#10;fDdHh0pt4pz6uX6nhvjvWPGmvap/ZHhoJa/2VdoXlVgTKoYAt79c17PbXUdl4AuNWnuDI91aFmkY&#10;jcWwcnj6V87eGdM8Sar431u68Na8tzFYWTJPvfIaQZP9Kg1v4n+PfDvwbhvpLWe4jZWUKhPyDJxu&#10;H0r854ezWjw5kvtMxbcldpb3a1tFHv5xg4YWMJqV9Luy/A87gl1DR/izrFxDdBEuAWVWbjd/kV1c&#10;fiPw74vtbq3a3h+06bAWZxgbiM8jPPpXz94w+OzafqTahfQF5JZcMduScn0rQufifpWoeEmtvCVx&#10;9n1fV4fssJjbJaRjgD2OcV8HjeI8HxFTqRWFac9OZ2enyuzzf7Qp4yi40k1JW+49O8IfFHx1Po+u&#10;+B9B1i0udP1ezeOOynGdkuP4T6/4V5vqcWij4fw6b44tEvda89rSOBcEK+eSO+MYrrfhj8N9a8Le&#10;Dlj8R2Ri1yLG6SQbWLdzjt1rzLxD8ZPCHwo+OyW3jnTzPc6mQdMgdCVefptGOp5zivB4e/tGGHjl&#10;9fSmpPlfVxWrSt03Possrzw1KTjLlT1TPQfGfh3XPA3wrtfEHhS3Y3+lGOe3UDkrkcfoa9B8W/tU&#10;aBqPhLQDrmkNFqNzbKS0i4yCBkCvPPDHx28V6j4xvPh98WPBaRQanC39mXcKMkcQIzgj/PSu50j4&#10;aaF8WvhvpdtqaQQ3mh3cgiG3G/OQM+3pWEchwMVXw2MrJ01PmXNrzQlst9LNaedzPDVa3tvat2e9&#10;+5Bby+G9fKaMqhrTU5Qt7EufkjPzfqfwr2P9njUdO0vTPEXw18AaXHdaPoMcUU8qkc3DAkoPoBXk&#10;Os/CPWvB1jNrOjkySxx4kUr/AKtcdRVj9hPxFqHgX48eK/B3iC6PkeJrKLUrdZH6yp+7bH4GvpMp&#10;44w+Q1alDC0XNRStK++yaKxWHWNaUn9xb+G1jfWvxq8U6xdWUlrC6DaW/jOTwK6G9+OWieCtKGgW&#10;wWGC8maJpTxktwa6v486Lb+F/DGq+MNIw7lGPlxd+K+c7hLbxX8F28ST3OLiOcmNAfm3Z4P4V155&#10;LNOKM0wkn+6pr35q977WQ8Hh50240Xfpc+sv2OGk8X/DjUtC+0HfBPLHweCueP0rY8U/GzX/AIUS&#10;JotrMb3Vfs5g0/TYvmZm7MQPwrxz9jub4h2+g6o2mamsd3cWe+Mk8FsYB+tbP7DXgjW9X/aB8Vat&#10;8Y9be91SwCrbzTfKFU5b5fyIr9dqVaclh3TdpT0XTz/Q8LETVKM3NX5XsfPf7Rvxy8ZReIdR0/4l&#10;6bqEmsXcJWWFc7UBOQoHbgVFZfHOfwh4e0bWfBBlnu5UEbRHh41B+77884r0P9rF9FP7T19JPd2k&#10;lmFAikC52tjJH54FeZfs02PgfxX+0nqtn4jRV0gXytapt+WOVgQT+dfkOeZ1iaONdGNb2bc2nO/S&#10;6jr2vc9vEYiCy2nF2XMk7I4n9vXwVq/iDUfCvxU+Fmj3FrJq1sf7VuUflLnAIDD1+9+VYfwv8DeM&#10;vi00Gk/FbUS9vCwRJrdyDIw+6TX0/wCPfCNjoPizUfBkl0s+jpdGWKFhuAYjt7HrXAXen+HNO1tF&#10;8PkQxjJbacc18BxB4gY2rXqYLD7wuue17vrufPYjMMRh1yxl5He/Bf4K6D8K/BraB4ZjWW4kJdJD&#10;yxY549a+E/i18MvEP7N//BUfw1pWqeKrrwn4T8feMLLxBqjaUSLto/tCm4VF3KuDLuGBzh37jn71&#10;+C+reKY/GVpfWEkE9pbDfcRTvyy98fSvJf8AgshZfD3406V4G+NPh2e3/tfwbrkVvuie2haWKXLI&#10;rTS8II50jkIBBYZXIzket4S42n/aNStmeIc5VnyKDV4t3Uou2yaa02sYUMXWr14tyfpr1P0A8Dft&#10;s+G9NtbnTfHNwlvf2IkSZdpCuVyG2/lS6h8cfCni3w/f3RuY2iv4A9uw+9yMV8zWOq6b8QPDt18T&#10;LvwhcR6fNaW0Ud3JNE4vrkW6CaQJH/qhu4GT83LDg1F8A/jR4HtDP4H1iMtMrNPpjSScOoOdhPYj&#10;p+FftWOnnuMwaws8TF8kk1K2rVno/O3VHdluTSlSqTUHdeelup5h47/aOa5+O8XwR/sm4tX/ALaS&#10;3mlJwAjDcp/HFd3qN9qOs+NXG1i93I/krHln+VRklRxgKMjoOK/OP/gox+118W7T9oq5/wCFbaFL&#10;Y6xc3yrDceRliyOTGV45wQD9DX6WfsbfGO3HwB8M+JviN4fjbxNqWlouoyiLL+YeHwG+6D3r8a41&#10;wmc5fTw+NlXUcNKdrX95tO6ei2fbyOKjhsFRqOEFd/8AA1Pk34feLLPw/wCP5pDBcypHfOsmIirF&#10;Sx+Yjt94E984HevvT4EeKYbzQobZbWEThlZLxZGMijYNyFfu4yQfXIx3NfB9lp1vD8YtUsBFDJCt&#10;1dW4SIhcKZgwJHchlGDX2x+zd4Yur64sbC01CJxcbFRWZhHGCFG8nIwPl54r9+zCU3NWW6N6Ci1o&#10;e9+IPD1n8Q/gl4q8DanM01tqPhnULWeIkYYS2zIynPI6KeOhHua+Ef2Avjb4u/Zg8Y/8M1fGPXrZ&#10;opnSfw758uTc2MqsVk54KkqUK54INfe/hB4B4c1PRXtgJpbS8jeUy7gymMqAE2jaQc9+QQe1fmv+&#10;3D4Y8M+JPh3YfFPRze21z4FiMenX8JVmuLgyqskDMuGSNtuASeD05r5zG8RvJc5wWGxDSoVYTTum&#10;/fUoKK0T35rNP1N5YV1+ZrdH2v8AG/4Z6hYWDfGTwfrMMWjvcwC10y3jIKSgMXO5TyCeMehFcJ8T&#10;/jnrnhrwdocSeG9aRtR1BoGvbKFpo4PMiJE2ScrxuXjkEV5z+xp+0L4k+IXwTsrr45aHdWVhJ5n2&#10;U/aj5ixQyFRLtblMMGTJB3YyB3r2a3mtrbUdU8B2N0dW8JukcttqCzCZ9Nmnj8xrddoGWA2SMoOV&#10;D9ySo/BuMOH6GV8YV8bgHB4eV1KNN3cW1e0klZaq6tfX7jSFRVsL7OXxLv5HyzN4r+H3we8T33jW&#10;50+DxDo+oW5tUij3bpDvj+3xyvj5JeS65IyMH1r3a1tvhf4n+FCeKtGk0uXwzfKLy21WQyfMWDsi&#10;AHJEqghCDjG0dq+bNU+BXxV+CnxB8TN8TdCg8R/DDxhqE8Vxq+hT/a002Y5VLgoFDrNESNyH+AEH&#10;oK+wfgF+z7o3gv4By/ALxJ4htLiyHhC3ms9WjO+G5uDEHkmRv4QWXK+gOK+r4szvBY7LcNbERnN6&#10;XulGcXBxu0tpwdlJaaO6VmkrylSp1bTXu9e+9z4T/ah+E37NnxJ8L6xqvj3XnOsaXa2h8GpbuEmt&#10;4IpN821ZOoaMkOeoL5HQ45D4TftM/FD9rbStF+I2u/s+aRD4g+E2lwXNzMoSzhvLK0CtbzyxsNiL&#10;FGioRnDBFx1ruv8AgoR4E+GHgXwjF8VT4UtdV1ua5vtN0+9hvZkGnxu4C7UyVctHnBZDjkKBuzXB&#10;fsL/AA21rxZodz4h+MeoW9z4Z8RJ5C+EXScxX5hIjEszGTe8e5eI94U7TxtAWv0nhaWHyXgmlVrT&#10;c4yjdKzbs+kbdHrL5muIrQlXslon957ToP8AwVg+L3xX+Gttr37NLX/ifxr4r8Tz2via6vrKO1WG&#10;2hWNmleaMfJEoJjTJLdcZPXf+EmkeItB+MMfxQ8cXkV14kiuZZrf7JNL9ms/PLHagdjuKK23dgZx&#10;0rtPBvh6zvdWutN0DQ0W4IJuUstMis7ayiZugSMYGcEc8/LnAFU9f8O63pPja105YGjmuZMCQjOz&#10;B6n8K+NwcOHsZGrXwGtRzdrtuVtLJJ/ZXkkr3Zx47E1LpJKKT2RpfF74T3enX8XijX5meW/xIWlb&#10;73Pp6e1Y3xK+GFv8SfAV1Y3mmwpaJbFkuCQDHgZJz9ATivY/iR4Vm+Jvg1IPDuoS3Wp6PpDCO0Tq&#10;7jkDFeTfHDx9ovw8/Zo1HQn1Ix+ILjQLpoLCIZl84wsBx2xnn2r5DJeFZ4TiWrWxqcoQV4Nuz5pN&#10;W+ad9CpOWHnz20aPmj9jDULHQPiJq3juxieCRtKtoDJdyDezSy73kj9AwjX9BX1F8V3+IHhbw1b+&#10;N/CFqdQWdyspjOWUN049BXzB+z9F4dsPhJqV1qd48+oJdQxwzyuSUhgjChVzwAMk4r6g+Bfxo8Ea&#10;/wCC7fQtT1ONfPIiiikbln6D9a+vrZ/isq4xqTjecJJR5b6Jpfn5nLXzSrR5Kap3itX31Ou8Hfst&#10;t43+HqeOdaTGq3dqxUtyR8v3at/Bf4Q/Fr4S/D5Ne0vSET+z7mRymMGQBiT+le0eDL7WrPRbDTXs&#10;Y/svRpQ/G3OM10vxR8c6Y3hseEdDiz50eyQp/wAs/U5r7zGZd/a1FVJVHTe6a0etjppVndVbXXZn&#10;hcXxWu/irrh1bX7VftMMBiYMM7Qq4IFePfEHwL4bXxyHvNFtUXyyyExDcxOfb3rpPFOiXXww8dz3&#10;9tqoktWUsIi/PI5471FJrnhP4lt/wkdrOTd2u2MoGxng9B65rxM/o4HG0YYavK7vq3vLvqfT0cLh&#10;q1D2kl7qWnkz4w+JHwg8U+IvEWqaN4X1SfTr77ZKYJwxUYHIGaf8LpNI1KGPwJ8dpW/t7Rrcf6+T&#10;ImTsQT9K+of20NC8I/B/4Qf8J/poc6zehWg+UsFYrhs46V8efCKHX/jL4h1G98TaPPfX0lpvtbqE&#10;7TCqnnPqCMD8K+fr5XisLXlhGk6cY8ys3zc1nZeaslddz4qth8LBOjF3lZvbY9I+E/wV+Hs3xH1X&#10;xX4dkgMl4QIrWFs4Hc7enWu8l+Bul6NdN4j1m3iKwXAZHvG4iPbGeK8p/Zuub74e/tCFPH+m3mg2&#10;l0hOl3F3Gdt6B1VB/wAB/GvqPxB8Svg18XI77wysMrxSSYezuo2jkx0LD+lTg8qrutGtVT95Wu9b&#10;qy066Lax4eIyfHOlGrGTs39x4BrH7NcXxs+L0up2rmeG601omZPm2EZGR9K9C8W/8Eqvg7deG/DN&#10;74OV0udOAGtN5o/0hjyfpXFfA6w134bfHjxb8O/A/wASFs7Kxu/tWlG7BcBGUEw5PXmtDX/iX+0D&#10;8N9Z1vxPeeIZNVsLnbOsFjP8iDHO1T09xXrZ5RwWEwlLDrEeynpBW0tdO34H0uFwyjQhGpFTa0uz&#10;6r8a/Dzwr/wpqDwJo9iZ4NNsY0BYgiLYPU9T1rgfFPx10bxH8PbPwbJavbtp2FilVeZSBgk1y3wN&#10;/a/8NzWkl142Mji6X/Ub+nHOR2rj/id8W/hv4g8QSap4c8qws1c4jecYLfSvmOJs5xFPLVgaElNt&#10;ctS6u3pvp3ZhhMdGjjqtJ35o6x7HR+LNA0/xj4SupNHvQ8/2UiVVXJ5GCK4D9nLRtS0zxjd/CnxZ&#10;4yTFvbG40m3kkyTEx4T8DgVqaL4s1Tw74dl1Hw9ZPdfaZQxeBCfk7dK4v4g/CPxv8T9Uj8RfCm0u&#10;bbW9NiMkTBGj8xerIzHsa8ngqpVyzAz9pJypuVkn0a/JXdn8z67CZjCWHlWq2Xf+mel66mkaFrF7&#10;YzeIZLm16Tq0hcRpxkivpH4Ofs6+Ibz4cWXjO1hW2hZN1qk3BZD3r4Y+HXjDxb8WdStfh38JfDKQ&#10;6qkyWviGHUfmZCGAbn04r9TNGfxHoXwtstI8ShGuo9OSNEh+5uCgYr1c14vzXK8uc5QUZSuuXeyW&#10;z+d9D5rE4uv7f2jsm3suiPkLSNQtfh/8Udb0K8SNzcXayyCEDHBxzjrya7jxh40t7zwpcab4k0Kz&#10;utCnB+2W00QkDgDptIP515d8QPhyNG+N17rniS5ugdRG9IycKjLzgflXqWi+LdH8Q+GJdLstIgGy&#10;1ZHeUbvlK4JOeO/evQnm+Ilw9Sr4iLvOmlK1lZvR6n0eF5cZShCq7XV/6R+WH7UH7PWn+LfjhqOm&#10;/s9ae+jW0gtf7NFxdfZ7K9nkWRpoUlk+UlF2sUydue2a/Xj/AIJzad8CPHniPwjc+ENGbUn8KeE1&#10;099R0Sx/0WK5jkVXAZQFbDq2G6kE+tfih/wUk8c+PPEP7Rdt4N/t9/Dq+H/tNpFa3UUtnbW67wMg&#10;MDkygFyygBsggnFfq7/wRm/al+G/wu+FGh+Avgxrtrrvh/QNLih8Qa9bQSwx3GouGZ4o1my7AeYZ&#10;C55OMYGcH77LsXh+HKOBzHMpt0mlBXWsHKy5pye6dlbTTmlvofM46MZwrU6UeV3vo7fL8dj9KNDm&#10;+FfiP+2db+OukWEUcVw0dr/bUShXgiBw4DdsEnj0rzjT/wDgoF8EvH3xGvf2ffgvr9teWmmWsUa3&#10;cDAxLI24eUvPOAByPWvlD/gs3+0rfaB8Q/h1i5XVfCHiC0kdINMYmW2uIyu/dt/hZHOB6qaT9oT9&#10;mXwJYfA7w78Z/wBkAHTnaKK/1XUrCQ+Y0u3sOwJIJHtX1OfcQ/usVHD07QjGLdRNNtPdJLV6dfuO&#10;DB4enT5HWbu/hXRebPsKy+CXgH4ZeFNa8Z+M9aihvZg0ks05yIyTujBX614J8Tf+Cj+peAvCMmh6&#10;Naw3V4YCUuWlGzgH1+v4V4l4B+Kv7VvjeS28ZftOabqdj4eKxWo1bUoTFFqOB+7+TcOv97HOK2/i&#10;v+zfpHxV0ybTvC+pW1hdXa/uiT/ql7t9BnFfB5rxvm+TU8Pl+SYS0J6JyvzNX+Kz/E9XBUMPPGKe&#10;PftIvdq/u/8ADHNfEv4y3Vt4btoPE2sxWlnqMMGpXTrEp8yd4STyRkLh3yOhOK5v4VeJf+Fy6c+q&#10;WPjeLU4LXWIpdO0zUm/0dliChgIuBtLAjkfwGud/aS8D3Vn5fhO51ITSWFuliZQ2EbyYlUMCXxlj&#10;kgEccDJzXU/A/wCGHwr8MeDtD/4QG016HXvtDx6hNeyRi1MJKmOONQS2/dvZs8fMO9fo2YzrTqJS&#10;dtFf7jijOzbhtd2+893+EmteJL+y1v4G+A/F1jc6lNbR6nbWU1j/AKPBMtwvnzuQeSyqMr0IVcCu&#10;h+L3xe1Xx7dqfEV1bvpdppMdlepZx/uri5VdtxcJnkKXJC57Z9ateGPBujeDfCOp+KG1K303UtYs&#10;Do0Oqyg/uzcPnBwcLhM5I44yelYHwW1rQPF9pqvw01mNDKszW0P2YBPP2rtXLHIAwqYx/dHvX4h4&#10;u57LA5XSy+jUdOpWtKUkvs02+SL9ZPTpuup34Zuo78t3/Vzzb4v/AAv0Xw1ofh/XPC/hOW6s7+/R&#10;JIbC3MjRzqxkUSIoyOVGWxjnk1t/tX/BL4ieAv2FNI0uOzh1SWx1aHV/FIsrjc1tCx3BmHVgjFQS&#10;vA2k9K8++HH7dGkeJP2rtT/Z9+FOg+J9Mu/DVnf3Ou393p4imgiVViWONG3mRizrsZgBk8g19Yaj&#10;8PdH+L/wP1D4VeH/AIkK9t4i01tLvNR1GwkSawikg3JJjkttO3G87QuT94c/MYLi/inJ8rpYbMKE&#10;adSs3d6J8rUYxla6Sbak/TWyWp6OAyfDqVTEK7e6XTTp6H5633x0vNZ06PQY0UArtlRT09hnpx3r&#10;kP2O/G3i/wCCPwZ8XaHonh22tLK7mupB5cjsUmDqgVhgKMZyPfNeEeNNS+KGl/EzU/AOgTxTTWdx&#10;JDJNHNkZBI4x1Ga+q/2L/g7qXx18H698HdT8eR6XZTeJpRres3kWzybSMRtcSIWz8zKpCpgkluMd&#10;R99klHM3gMU8RV5+eEUtdVpL7tzjo4rE4mU51Fa91Y8s8bXXgbxV45urrRNf857K0UykMNivj5vx&#10;9u1ZPwQsl+K3j/TbTwlafavL1VYjNsyqAN8zD8Aa5z/gpL43F5+0bP8ABj4H+C9N8N6VHbx2V1c6&#10;L8qLbqzbCzZOZCpG45JLZya+kf8AgmB8KZ9F8X+HdC8PzswtJ0kuJEjDs+wFznP3slQPxp4PII16&#10;2E9qmpys5LqorXXze1vU4MVOUKqpOV+iNH/grhqXjAfDzwR8EfBlsxj0yMXut29vkNLI4JVSPbrj&#10;6V5j+zLpkvwy0Sz+IHinXpLB4VIngkbGxCR+vSu3/bV+NMEHxk1fV76Rbu7OoSR7LYhiIkBCr9QB&#10;2rwr4cfGjxl8d/hb4y8D3XhNx9luBJbajtx5af3cmvZhj3mtfE/WKdoQlaL2utvzOujjsZC1CjFK&#10;PXS7dv8AM+4v2Yr/AE/xDF4w8bW9ylxHqGpW8aS4AJUIzN9eSPyFfXngXRrKz0KCRolj/c4Uu2FL&#10;YBzn6Yr4j/4JyeGvEOh/s6wnxbYyJNqPiC4k+YYJiBjjQD2wpr7jklWPwBNYeGJYJL+ewdbBJj8o&#10;mAyM/wB35Fbn2r9dwqWHyGgn/In9+p89PmxGYVHazbt+Fj5a/b/8PfDH4i+JdO8JfEvxUlrDZ6HL&#10;L9hEu1ZHeUEMfXhcCvzf/aO0nwd4D8baDpHga2hk01Jw88qnduAbH9K9K/4KrfEvXvGHx5Tw/aRz&#10;reQeG9PjkWIkNHlGkIOeo+fI+teB6T8GPiT4o8KrrRvCsNjISTOcluO3vX4Tj8oqYniqvjqldqMm&#10;7U3tblUVI+kwVL2FKNSVrLTU+h9D+Omn2ukDxDp10RDax7diN04wMD/PWrvwi8QN4k8TanrPjW1+&#10;0arqCFrFp85WLkADPrz+leBfDC21Mv8A2Nq4M8Zmx9nTgnr/APWr1/4ea/eeIPFt5q134cvLXTdC&#10;tQr3SQ/dbAwpHYd63oYXC5blLp4NczjJK71bvv8ALY6/7Np13Gpe903p5Gb488DeLYfDepNrNpdR&#10;zz37rp8CktGACcMa8N+InwstNMW3fxFdpI6yBmCv91iM19meMfj58Gta+GMXw/sfEsd5r1zCTEUl&#10;+eN24HPbAwdvvXzR4v8A2e/jBNHHbW2iSz208+ftMrbjt6A57cV5aeIweKpQq1lzy17aPZLroeVj&#10;JS5FFq7Rz3gL4LeGI9HufEC+Mg0ly+XUfwjH3QK9J/Ym+EH7PfgTxpB8ffjR8fdW0jxVaazc/wDC&#10;L6BD4deSCOGNCEuZppEMeXJOwLyFw3fNZ118Ptd+Geo6V4dXQIZ4o4TJeozfK3cqcdj0NdvP/wAF&#10;XdG8VWt5+z18Vvgbo2qeGLi1it9Q06G/uIxLGhUDayMGiYKowVJztA6V7WcZfnFLAuNOm6iqJqbT&#10;imoaL7Sd9Oitta+pphqNCpHmm7SW3qfoV8PPi34G+I3xDTwZ8Q9SnfTtV1BLDTtZECLPZ+Yg8v8A&#10;eRgAxAEoCc4PzZq5+0TaWPwEk1HU/FvjKG50nT79I9cNxMC+mRu8q2wCKM7WWMnLcnaCODXBSpp2&#10;g+DdP+KPwF8K/wDCSaebO2lt/Dca+ZezWwwqNBlh5uPlPzYYgNkDrXpni34L+BP2lvCOveFX0aVL&#10;jUruyv8AV33GJ7yaAuLWKdzydiYAB4O7b7n+Z50MuxeGliMxo+7OTinBRdS8Um9HrF9e+ltVovTo&#10;16kHySd/yOI+G37Z/wAA/D2peKfA+oyuNevbDULXwjp8to0kl+0aGOS5CjpHuV0X+8QTXc6F+z6H&#10;1Cy+I+oaLczatc6BfWVwTMhaGK52hljxzwgReexzXi/hP9lvw/4s/aI1Pxpf6fqUDaYbK007+zJn&#10;jvAsWCYiV5UyOJC6rwQ5zwa9/uPj94S1H4/XnwW8AyxprHh3TrTU72cB3gt3LLGTLIoCq2TgR5LB&#10;UJboK9nN4VMq8PaUMvU4xrxTqOOj5W0ruVrPVcj1u2rt2Y6b5sW2/iWmv3mt8B/DFx8IPCxtbLXL&#10;mSztr2U30N0FxBbFmEafOR9wY3E9cVqaT8I/CukaB4t+JXhHRNL1O38RXYSHTLyzXeW2N5jgnOTt&#10;AKgd8UfEbRYvGNnqGiaxdpetfM6rJAQsc2TzwuA4zjjvXFabqXjHw2NDsdKe6dJPEUGlTWDRlhbS&#10;yuIxIVH3Y8lSzfwgZrwMi8W81rzpZZjIuq4zULuyk2pe67Lz0avq7andiKEva+1horbdHb+tz4t+&#10;OjfE344fHW2l8IxL4a8JeEnle91K8QAWsCgJJIzDku2Sqx9WcYr6J/ZG/ay8IXsEfw20rw+tlbXr&#10;yCFrtBunG0/NN2LP154HSur+M37HOs+PfiHq/hAaXc6Z4Te5+3btNnjE2rXjZDzMxJCKqj5VII+d&#10;j1xXnHhn9gfXLC68Ta74L1LxBLJ4Z0uefTrdY1iacsjLEWl/ixyeBk47V9Hx5mEeOak8urqpezlF&#10;csrXim29FZtb+S87nkyxuLoYlSotOm91fY+ffj18NPD/AOyD8btfeytVuGv1OpWMoUKAkrFlxjgY&#10;bK4/2a5DRPid4d1rWdOb4u6l9lh1u9ihN1K+RDCTliM8Z6D8a4r9o7VvjNqN7pcHxW8WnUL7+zor&#10;ZVYAyLFGCqqxHp78815RJ8P/AIrfGnxDJa2ZVNK8LwhpGnnC73f69eMcV9pwzkaaoV8bNTnBJykm&#10;9eVK1tOrWuhxYjNnKToU4vl/Vn0R8fPjL4O8H/HK48IfCXxxFqXhzXNJiS5v76YMlvJBxtjPbKnn&#10;PoK0fgv468J+ObRxq8guZvPC2ZYnAx3Ar5B+I/ws8U+H9KGq3tpNJb6Ze+fMbZ9ylWwDXqHwn8R2&#10;XhbR01Tw3IzTxsrwQSDB+lexxZgcPm+HWJoyfO9NHtbpf7jXA5hWw1ZVKa2+8+qPiJ8Jfhv45+GO&#10;oaN4rv7tLm9Rre1iUZRNwzu+tW/g7De/C34Z+ENJ8M6fBLd2Rh0y4uWDMJbcM6MHAOMEqjeoIGCB&#10;mvnr4hftDfGnXfBa6H4L8D3La1KzPFcGHfsOP4SPbFYv7Jv7Snxt8P8AhzXfh78apg80t+bmze6j&#10;Ikt5Ao3Iv95SQG9mzXl5NwvjcfltFYvlcadVc8W780LNN9U3rr5edjvxdXD4mo6tK60u/wADvv2z&#10;PiPpnxO+JE/gaxsYFs9KVk8+NclpWYlip7DoK8e+CmtftK/Ai0+Jvif9mfxFY2t7feH1a40/UdKi&#10;u47gwAkPH5nC3CKzFSMg8dxX0f8AA3/gn58VP2nvD0vj3Q9TGnpcuxhnvYSRP8x+b+lcp8ePg38W&#10;P2TfHUHw38baPbWOm38Kiz1C1U7buT+JSfvAjuDxzX0FSphqFWrQdFSo6fu2rwtBxcY2aaduVabq&#10;1+hwYd1JzdZq6a328vwK3/BJDRviL4b+Ew/aB+LmpLqGv+O5rseGbXUoW864gdzG947JtaZt6ShQ&#10;WAADE8nFe1fFH4oeIPBus3a3Pw6sND8XLZ3cempbWTWUtwAPKWUbeXyoOJzzJk4IAr5F+B8Gtfs4&#10;ft/+Crfxrqerat4Rv3lk8MaObmWSGwBRy8SwM/lhFYmQjHO44r9HorbR/wBp/wALaH4t8f2F5qkB&#10;kSbQ5dQh+zshZmGIlTmOIKxjC5IYAHHFcPGGb5dk8Fm0pxdKtaUIxja2r9zzatZvRaPZHpYTAVLu&#10;pUnaVNr5jv8Agnv+1D4n+LfwmlsPiDpQ+2aRp02nWlw4aOaPzEdXTe+dyhjwcnOM1758Kvir8Qb3&#10;xfY+HfGmnQy+HrTw9/ZiGKDaywRxCMEseGJVeh61wngn9nXwP8JIdU03w54Vh0o2wjl1VbNMIN/H&#10;mH1PzEk8ZJziur0jwRe6LZzawviG4khbDqjONhbjAwOR1r+d+KOOc8x2ZLEw5oU4v3INNNaq6dm+&#10;q67LQ9OUfrFXmdjhPEXwW+EHwZ0jTta8F/E4+DH0jUEvbgTXrKt5EkzToACRzyUAHTgdqk/4K0ah&#10;oHi/4TahrJaR719HsVsdcuIMAW043/J/EM4UMvqozXkn/BWf9n34l/FP9nW51j4X6lJB4p8IXP8A&#10;bWl2ZZB562+ZJ4QG5Yuhyq87iMAZNeJaj8SfiP8AEX9gaH4r/FPxBDLrF7rsNlc6FFdtI0ARd6ll&#10;P3D8uNuSBjgDpX9K+E1X/XLJcPja9Vxr4aa546p3ivdbV9VOPV31ul1PKzD2NDCzpxXmtutrq+/T&#10;Y+XdK0VrizuPKk+Yyhizj7xznr2PXivfIPFOteDv2c7HU9Da9j1OKJ7hzFLhzGCoJjbjGF5x7V5r&#10;8NtMnvbO6muoFj86eMwFhyW5657989sV6pZw3Fv4AtdJ1WVhDb6g0JIyqpEoUBsdAQck1+2OEMbi&#10;Z4duylGS+9W/U+er88aEZLuje8FftpfDr9orwX4rghmtb3xp4V8L382q3dmQv9q2cdrJK1wyDh5E&#10;RDvI5K5JBxXyT/wQi8dfFbSf24rbQ/hlrQ0q21PSrqXX9WibJNrFG0pRT03M4Tg9s0z9rv8AYt0r&#10;QPhf4g/aN+FnjHUdDXT78S69o9qUETwTkwvLEUUMg/eDdGCVKuwrd/4IF6PbH9pbVfElpZMI7Lwl&#10;PE8UsfmRySu6KxDD7p2sCM+jVODwccBlzpObm1pd76bX0+43hU9pWTirb/kfu94VGt+LZ7G9v2je&#10;eEzG7lkIRixKqQP72fT8a5n9sDRk039nTxSLVI3d7eIRiQjKN58YJ54x8/FWfhbcawPEyeHNYsvI&#10;8m487YFG9N6cDPUD2HXvXb/Grwnpnir4fX3g/UbEvHfi2V3Zs+UfOU9v92ubMF7XA1ddeVrX0NcD&#10;NU8wpN/zJ/ij86PBerReB9ZmvTqJRrn/AFgaXazew9B2r3Lw1qcer/De2nsL+KATqsa20snzS3JB&#10;yoHViSR9a+df27tG8P8Awl8W23g7Rd8t3JMrxRK/K84/D617Z+zrB/wo/wCCEP7Q/wAcby/ewS4S&#10;LR9J0oR/aL6RjtEY8zPl8tksuPlBORX4LmPCVDiLETwtWbpxi051IqOsVvCUmrpXe3ex9vmUsFWp&#10;pcvvJ6Punq/zOV8d/tm+M/2YpvAn7Evin4NWtnezW0qXfhzQxuaCy+0M7XczcNO8qgkIvAJYk9K6&#10;3wz4o+JGhfs9y+Jvijb2o1PxDZSb7RbZf9B3tmOInP31TbkjoTjtXhfxY+M/hz4HeIrT4qeFtEh8&#10;UeN/FV6G8V+IdWnW9msNPUZFmlwANi87AEwAFLHO7nptC/ar0L9o74c2+teDNDvtLsbfXTYmG9KM&#10;zyogeTZg/cGUGT3PtXNgKeI4r40wGKweE5cHQm26ja5n7NStdN80YzlZLrJJN2vZ+VjcY6+FVKyt&#10;e3nd7v5ml8ONA8vQJNUugjzySA+U+RhM8ZB6HOfxNe9fDTwn8OdV+Gflxa/DHr2kX92l/ZK5zCk0&#10;UbRqfbbsI+p9a5TwvceIbb4e2Xgi4WFrXVryO4WFrGIiOUnYZElKCQKcNkE4+U18j/s5678YPGX7&#10;QXxI+I58RyweH7/xXfyx2aSHBhifyY0AyRgJEuPav2aNP2rlWhNrld3p8Vk/d9LtO/kjzsTHlagz&#10;9Gf+CYEB8OeBPiT4P+1vKjX126SJLjdGYcttP8PfBPQnNfmj/wAFG/CvjfU/DupeAYrKa41KTXT9&#10;pgGcW9kuBbwf7oh8scdeW6sTX6B/8EqvidpfjbXfFuh6Rp6SShZxPbzjBkdkMa7uxVsBeOeK+Kv+&#10;ClsviDSvjXqUXw7jmtrTTraSwmSchgGtpWhRlJ52bUwoPIVVB6V8PXzzMZZNg8RSUYXlNNS20eiX&#10;49RrEqlCUoq8ZJbfNHkHwkb402XhnSdGupdPtLZbZbaOK5I/dL90uR3PPP0pbqzb4arP4dPiBdT1&#10;HUNRaK3FqoKBCzDJ9BjFcT+zGfiP8TvHP/COeKfEjWsXnn/SJjgiPPTHr1/KvedZ/ZIv/BPix9fj&#10;8QyapYAiRZGGPK7gfSvmMz56WMl9dcHzWfup/LXy6jr47DwfOt2is/gP416dJo2nhbeHQpz5t/c2&#10;4+dFI7c896zfH3xT8S3GiXGmI0iRsDE5x26frXZeG/jHpvhrTpvC/ijWHu5dpa2JjBJjycZx37V5&#10;X4u+M9hLrz21p4WKwMxZWlXAz69DXr5g8IsFTo0rtrVWl0812PCxFf6zrXil2Zylz+3Dq/7KPhN/&#10;DPw2+H9nDd3sm671IoDIWPU/Wvsr/gnV/wAFE9D/AGmPAyeCbLUYbDX4sJcCUgvMT1PtXwv8bfAd&#10;z4utk1IWkDQ3sBDMhyI+PoK9C/Y8+Bn/AAzt8Hrj4i6HmO6+2faX1KSPPlovJH5A13/2fgqPCk8b&#10;ODjNu/Nu5dOvTyN6OJxNOFqc2rfifXP7Q3irxonjTW/hR4psfP0+zgS5S9DfMzOGG0Zql8F/2aNL&#10;+MWgSeHV1YW05jLCJDw5965P4OftGfD/AOI/w91v4g/FjUZr/W9UndLWGEdI03bcfnV/9lTxLq/w&#10;Q8QSeNtc8RTS2t/cM9lDdnlYm/5Zn354NfC4jFUsXjI0ca2uR2jzKyk/J+Xdn0E83zCGWU4zk046&#10;37mT4O8CeF/gZ8Rta0D4tOG0/wC1oixJlsoAQ2B6Egce1aGqfGv4ceL5tdtfBelJp9taxeTpxeIA&#10;yMFxk98ZxXF/HfxVL8c/2w7SDQ9SEOgmPztR3MArkBiQCeD0WvAPjf8AEOPwp8QtX0zw7qSx24uP&#10;KHlNzgdxt49a9vM8nxGcYDDTxShUiubkSTTSTtZtbrqeLTxdatKUk77vXqz334KjxB8MJo/GXjW8&#10;sY0v7h2bD889MfrWd8W/2mbOP4y2HhZIIYrG4Vdk3mAc5POPfNfIniH44eJPGeo2fgnwtqN7M9up&#10;2vLIVQNnrk+9fRX7Ln/BPa//AGk9V/t34yfGWLRfssO6BLKRN54yOWB/TFeTS4dwmUZlHMs0qJSa&#10;ajFJ3/utJdvMlTq4nDtVo2TPoPRfAnwk8IWs3xH1HU7eTVLyLKyvKGYA8gAZ96534i/Ea71Xw7b2&#10;3huW63W8mZGjB/1f+HWvPta8EfDn9n34jXfgy88RT+LYbFgsF48+VH4Akdq9K03xjoGqtHpzKI4L&#10;yIIqQALtB/8ArYrxKzpVs+pYmpUkop6SatdfK/TTUywdKlhqitO50Hwd8X23hu0m8QukxgvpMl2G&#10;dzDGcD271B+0X8afh1Jp0Gq/EFntLV1EapDGT1Gecc9a8c8Q+IfFXwi+Nkfgi/ubi50m5dRZIxJi&#10;jk4ySTx82f0roPiV4u8L+NfFVvoWrWNu1rp0oE0mOZBnJ578mvrcZ9VwuMnHlb+Fpt6NW/Ppqe4s&#10;HhJzkvinun0PI/D+ganHf6r8RfDGlPa2+o3THQ2uQQ0YZuD+X86+svCv7OHxS1P4CLr/AIn8WWt/&#10;qRtfNWS3fayDGduR1+lYX9heB/iF4ZhPhW8tfLtvl8pecY9u1ZN3+2H4D+BaSeB/EtzeRII9hUE8&#10;59j1r4+tna4misJHDtVIXat8Sa/R9UcNaU1BU4w079TjPF/xX1rw5p0jKWluLZWgAf8AjfpyPWul&#10;8K/F3xH4i8D6T4X1GytY72eQeWowpB7ZFedeLfF/w0+Is90PBt7PJJMrSfOmRkjPPpXmnwd8E/GK&#10;w+K6QpeXanzN1vJqLuFRD6Htx0ruy7I4YrCVKc/cd05Kz1Xb82dmVSi63PVXu9Gz9CtesPhb4D8L&#10;+HNA1wxDUwyPDIvD7mPzOfTBrQ+M/wAJvAXxD8DEeJW+2hbQNb+YQ2GAwG5r5i8SfBz4y+I9Rh8X&#10;eJ/EE/lwqNtyWZhgA4AOQCK7X4fXPxcPhy6bWvE3mQWpP2eLcBuUHgYPFfU4zi7K8ipSwtFqfwpR&#10;2S+exrXq05YnlWp4/wDBj4G+IJvj7qfw9YSQ2F1A8cIA4Iwe9bniv/gkz4Z8NW02sfDnxJPb6897&#10;5s8jvuZgx7DvxV7Tvj/B4X/aM0BNQtyJY7jZdGEYOH45x1+le7fE/wCPfg/4e/GHT/G+o3M6aaUX&#10;7RBOm1GB/jU98Yr3M8wuczyChWyfEeylC0pL4lJdYtddzzadOMa7qSV+x5hqXwB8KeB/CYtvGetg&#10;30EHzIRjc3HOD79a8y+Hul31np7X/heO4Swe83G8KfISM5wfTOK+pv8AgoH42+HMfw10b4kaXoYY&#10;aio8rywSPmTI6c96Z/wTx1bRvjt8AbnT7vwbFYaTAxtkvJLdVabafmYZ5xyB+NfHZHkmZZpLFSxt&#10;WzeqkoqMet7RVvmemvaVcPKtUjZPZnzP8H/HvxD8d/Hm/wDDN1crHbWaKIJ2YDcc8/TgV9WWfivx&#10;J8OhZwi4Fzcu37lVAZunX37V5t8RP2efhz8L/ilqnivwvqflRXEbSeS7jEQBwP0rm/BfxbuJ/Er3&#10;OrNC0MX7q1d3ICjdncD0OcYxXzuL4by/NsdKkvdjScEpp2jpu13b336nmU5VK3vqdrafIy/20Nd8&#10;U+LvEUmpeOImeRYs2q7SAjDB/OvLvCOseJPjE8WgNHJJJbhYWjRudv8AntX0h+06ngr4l/DhNaXV&#10;oItSDCU7XUlSOG6eorE/Zk8EfDz4faH/AMJNp95DcXM7+bcySNyAOg9gAK9viytHhzLVGknLble9&#10;2+ra2OTM6+Ghyxgr21b8z0/wR8FvEuj/AAmTw5onhcW0D2oDMkefm55+vJ/Ovi34w/CyP4MeJJbD&#10;xszytr12YogMg7S3I/l+tfqD+zh+1L8GPippV54U0rxVZC/tV8preWVc7sdSO1fPfxY1X4ReIfj4&#10;2h+LLWy1K/024D2aFlIO75gcn2r884fxGdZFXeKxC5oVU3NaqUezu76Xd7k4DGfV5tx0vtfu+pzf&#10;7KXw4sPAvh1LXwvO6W06hpoy2NxPXI+ldn4/1vw98HdG1LXPD0qxyXaH7ZBE3LEjAJHerXiyw1Lw&#10;Rrtv4tEcNvpt8BuhjIOPpjiuW1v4VaZ8YPDF/wCMdGvS5trgGXzpSOhJwKjh/Lcx4j4s9rDE2S9/&#10;m1alZrQ2pSnUrO+skfPniS/8TfEbxtYardvL9jnmRba2IPKg8H+dfU3iCFfBHw9tpr7xG1ptt1EY&#10;aTBcgdBWR8OvDHwz8e6JbaRoVjC2t6VjcGDMsEoPOT/H9Ogrs/jV+yzrWr6Fb+IdU1ttRmihDyxb&#10;jhR1xx/IV+y8VYyjieEf7LxLviOZKyim7cys9dtOoUK0o1PaSVnc8K8DftBfEvTfHn9uyMghO6GC&#10;4nZRtG3jr6nFSfEjw0nx5vJRrTNqd/IdwRifLRs5H1xjBqh45sPCOuXlnbSSXEtxYOF8gKqcD+ED&#10;2r2z9nqbQNU1GG2SxWO6jiAfeuWZB0ye5/lXHhcwlkOVexo04qULJWtpfq+u+5v9Z+sV25x1Nj9i&#10;DTrjwb8MtY0XxhZss9kzJDuXnAGBj2xXEeJ9Wv8Axn4xknh1VoTYuxcvjagByB7k12PxG+MF74M8&#10;T3/hbRNGJhmjKyTRDAJPpj6V82eLdN8c23xEEs2qvaxapdqwKZZSmfmGD3xiu7h6rWzjMKknKPMv&#10;el2t5dmezGpjcPhYV4LRux9r/s1ftDX1lYXK63CQIjszj7y9mFcd8Wv2ppNc8US6VDpks8KzBVYZ&#10;IbJ7AVW8Kah4Z0Hw/GrSxBxEPlkYZ+p9z6V538TfHJm8RQWfh2xQhH3eaVAHHJ6fSsKPEOFxWIjh&#10;cVSTjd2etjbBONTMnXUNluHxF8G+K7nxVY/ESO5kto7SVTPEBhSp6ZA9Peu08OeG7L4oa1baz/Y5&#10;uImCxNOUBGc4JrsPgFpnh74meEL3wz4khYXX2dkkQyttAYH5h74JxXonwP8ACOk/D7w0PBl8sJnt&#10;n2xSIOHTJ29fwr6DP+FsDmWFwyikqSlflWnN5O3Q4c2xkIUXThHXmv5Hb23ww8A/Cn4VSz+HrO3S&#10;7lhzIwUBmbHH61x3wfvNV+IDy6XqIKJFc5fdwW21o+M9P13VrGWGO9KonCr74rgPgJ4w1PT/AB1q&#10;XhbU5VD2lwsgc/3W4Jr7nAYaFfLYYf2HsqKskls12Pl6U5V5OK2OP/bHttR0j4uWmhlCljPZJJCO&#10;MN82Gz684rM+In7QE37OPwWg8O+Fii6hfBnlmODhmA7d8DkZr1r9urwZcapoOgeONHs/tEtheGO4&#10;aMf8snAPP/AlFfFXxE0/xd8aPHz6LqqNHb2a4CkYDnHGfoK8ziXG0eH8MsJS0b0XkvP5XN8TiuXC&#10;KMX5M8E+Lnjrw98WPiDomjm6e51BZTdalO4BPmMxyzE9gB09z6V558EfiLLp/wC1w9rZSTLb/aSg&#10;dAxDKCccenf8a9Q8bfs2+NPhv4rvdfk05Jo5lYxSSJgAEYAHtjJ/Gup/Zb/Z88O3Wsaj4xv9B+03&#10;jx4Eqvho+5A+oAGa+S+t5Ti8G8A7Png07d2rnHPHYanGLVn3PsH4cL4k1L4f3/iPw5rTrvRvLVOA&#10;pA5Pua818GfE/wAZa/8AEjTvCni3UZZVku0VnK87ScVDdfHfTP2bPh//AMIddalHNc38sqRWsTAO&#10;jOc856D/AOvXmFx4u8aXN/Drfh3S2nvJXWZL0JkLnJxj1A7+1cfD2X5VkboYaSvG7bv01310O/C1&#10;MDCftJNNWv6H6af8IR8Pv+fVv++6K+FP+Fy/tDf9DnqH/fIor9W/tXhH+79yNv7Swv8APH8D0r4o&#10;ftIT/ClLTQILxDO8YSMZxluhYZ/h/lU3hvw14wmvNQ+KXje9jkXVLVI7aKJckNjJOfTPGa474tfD&#10;fwVrmlQalrtzKLyyhYxXDv8AMw27sNmvUvhhc6drvw9tbHWLR7y1hsmTTfLcAb2AAYkdcV5nDmHp&#10;4rNaWMqNSlCN/k17tvvub5pQ5aKdN2vo/Q7T4Z+FjpXhoTMoSaUK7ccjP869A+FOv+DGmudB8SQJ&#10;JK6hlMij5VxXO6At7Z6EkUVuxZIgOTnkAV5H8ZH8V2njOMeGLqezuYwnnlc7do6j8a6+MfrFXLZU&#10;6CTnOSST2fW34HJh6bre5fU0/jb8LNYvviOLjwTa7rCO4V2XgIvfH1qr4x8BeEtH09Jb3VpbbU72&#10;L93bW6nBPv6Vr6VonxR8XaLbtc+IFt41JEspOOg++fw/ka5SCDxb4e15/EsMw1a3S8227yrkNH2I&#10;/Kv5RzVPKMdWp4jDyi+aze8b9XFLolezudEas7csXa34nhXxQ/ZB8W6r4tj8S2utDSpi3n3c0kmH&#10;SIDsPUnFel+BPgZY6/pdnrVl4pN1ZaKJXmaQ4YZAXzSTjODx/vGuh+NfxNv/ABlDIlhoD2t1BbMZ&#10;kibHmKqH04IPPXviq3wPNh+038HYbIaA3hyy8OKyeKbZrvYbraQwCleTlRlh74r9B4MoYHFV1mlS&#10;o/qWEj8TVvaT0su/u3/LTUfs3XSjy3s0369DxH4kf8E9fG3h/wATap+0Rf8AwkXxFLrUvladqfnK&#10;72UYU9EzwGyPmqv4P/4J/eH/AI1/E7QPib/ZEul6hoDJLeCI7ZPMzjymx1XAyPXJr63+Hv7cPww8&#10;Qa5e+BPDniyx1iC2g+yQLEhMMOBjaW7EYxiud8Y/tMeGPhPpkFlZadBJr+o3DtJZ2vUxqTg47muP&#10;F5jUzLOq+NjiJwUbye6lyNWUEnor6dLW131MsVJUoc+85NJdk+/yHa/8PfCtp4st/DsPgdL/AFCK&#10;3CPcPgrCFHHA6dc1Ja/Cf4e/Dy/HieHWY4rufEQtplBRHPJZfrnFeJ+Jfjd491Lx9aa9o+oz6fK6&#10;go6ptkCE/wAXqa9Csml+Nhh8Napr0S6sjK7sgwtzjo3s9fkGY1K9+eotJt6fyx6aL/hvzMock3a3&#10;vfmevWngJdT0S/1LUZYYbaK2bZKzADJXIPpjPevgDVPhL8Zfhn8UrvV/DWpRXmmazPJJeWrtlIxv&#10;+9u6cjn15r7+8DeBrvSdKay8Q+Kxc2UMRV7W6YFmXn5W9RXjviHU9D0l9Q0W78KL5TTyCGOPnC5O&#10;3Br6bKOIs24IdLEZfSjF1V797Nzs+qvolfbqZunCpF8/T8DxWPTIfh/qGnzB5AkluftTHBQ5PT0y&#10;DU3j3w3P4xtIjpqBzclVjCDJLHgDiu+07wrpesodP1rTPPSVNiCQ4KN1U/hXS/Cf4XRv4y03U7zT&#10;mhtbOdrp03fJMsWSAM/7WPwrTivjPDZ3OGaOiqdeCany/BJL4Wk7tPo736a9s6NPmXs09z56/br+&#10;HKaX4UX4R6TGxtvC/hwpceUu5fPKbppDj/aLH6V5b/wRh8NW+o/HPRNLsrMSRy6zZCZkbkxxnzHY&#10;Y6Dapr6y/aCttc0TwJ458cXyxiXUdKuhcvLEHCxFSCeenBrxT/gkL4y+FfwufWviZo5a8FkJUF0s&#10;fyRs8bKkYPriva4dzGpX8M8e1rySpp/4pPV+fvPsd0cPGFe+1/yR9yfH340+I/2ldfvvgcPBjOE1&#10;L7PZr5WWuHXlcAjHY9a1PB3gi/8A2TfAMPiM+Hhp7LaJHqVnDOXLYPADLkcOB7c8kV80+IP2ktb+&#10;1jWfDk5jvRd+elyqgNExJ5z9CaG+HPxpl0iLx5d+PNb0yHVEuLw6TI0N2gXaSZI4pctEWOPRT3pZ&#10;lxTjc9jCnUp2nyKEXK/MrKzceVN3tfWxWGqYeEm4p3XbY97+DX7Vl/4j0nw3b/Gjxd4Wt9ctPGly&#10;ixpLIWk08o7i3Qkf6wkJgHPQgV6nrA+D3xW/ZS8b/Ab4k2aTDxjol3BcNJZPG0Xn5+zSIrjcpjkE&#10;TKeOUBFfnN8UPHsnwgttG8beL7vU9OtBrEWo2viPUoozZQ3VvOjos0ceFj8xd0bbf4WIORX2B8dr&#10;P4afEf4RaN+0D8HfitZ6hIlrH9rh0rUt2bVyfKlUg5UqMIVYdq+g4Lz3O+GcdLGSoOrCafu2Se8V&#10;pJq7tuk3eyd9GjWdJ4+lJO6cWnp1/wAjif2KfFyX/wCy1a+P9fsYI9d+G1teaD4gubtcizk3/Z5J&#10;3z0CkbgenNeYeMbfVfiZ4uGp2li0WgeH5dmnw2x+W6cZJuGx1ByTk+v0rm/gX+0f8QPgh+2Prm8a&#10;bf6B8TNAFvqulXUYmhzJuR2MI4Mit5bc8Hca9A8ZeKrr4Y/GG103SdPhj8PxpJb+RHmNXQ8IQByq&#10;gEcd8V+q8YU/aZBKnQn7GdXf5paed0rd7I6MslBuUpLUx9T1myg0v7dduyxxt84x0OeAK5vwvqUk&#10;HxbtG0zSry50/UJUdJVTKxkEE5NdRr+i2twJ5rK1860MuZBG5woOe59Rmt/xN8fPhj4eTS0+H2mR&#10;20em2qQ3FtIgX94eWPHU5zzX875DFZHjXXU7uL2i7t69ktLWd7h9RxUIO2ql12PsPxT408J+Jvhd&#10;ZaQsyRm2hRyxOTkD2+lfCH7T3xS8C634sj8Gy6mqzX94kcjp08lWyxB9CSBXeab8XY/Fun3EL3Lb&#10;rlcLblsAA/5Ncp8Hf2TvDnx++I83jXU3h/suxBtkijzneGyefrivrszzuGf4COMxak+SWkdndPQ5&#10;adeOEqujKCdze1axi8IWllFp+yTTxEqpIMY3YHU9MV7f8ONC+F7eHRJAlqb51DzXUUithvQkHgiu&#10;a8XfBb4eeBmOk6xqzmJkbyoWlyAR061yPhv4b/ETwnpcvxA8MatHNZLcEPp0q5zED97615WEpYTL&#10;KNStlUFzzg+Zz2S3aV92ehKMcTRjOEWtdezZ9D3Oi+GorJr+fWY2cJ8qlxnBXivln4u+MvEHjLxg&#10;/wANNFuJNzTrsJU4bjJAPQivSv2XdLv/AIj/ABrgfxPpk02lQJKVcZ8sSED5T64Fd1+1H8DfAfgI&#10;xePPCWkRWV0l2hLDvzg9a/VOEsthjOEYY/DwipatbrVHDXqYXD4iVHFRcpNLl8mfN/7UX7LF54H/&#10;AGRNT+I9nMV1zT41nnZJAAIujfkCPyr5x/Yo8JeNdR1b/hat74ik3uStrDI5xj1I9fWvvjxtL4d+&#10;NHw8j8AXOrL5Oq3KWl1as3DqRyB9a4T9pceGP2T/AIa6b8NpvhlYXPhp5BCdVgtv9Kg3sdrq685H&#10;tz7V8vxDQxeE4eo4zJ6DhKprNxak1Lra/d/5GWAqwpqcasrXbauZv7dHhDT/AIxfCfw58QJtQB8S&#10;+FblLeZYc+Xd2EwBYEeiuCd3rXq/7HnwW0K9+FGn6hd2CGeK9HmROuWDK6sTn8K8R8ReGPF3jzwR&#10;4y8deHLA3WkWmmwyCWJd0XnPs/ec9c7lPHvwK+mP+Ce2rS6l8D7abWbVoLhp2lkMiYQPuwceozX6&#10;d4aYrOMw4e5M1qe0qRqSSla148sWr/Nv8jzcVUUsRz01yrodJ8bvhh4MuodKuviB42l8Pro96l1Z&#10;TG08xG3oDtcZB2jd0Az6Vyfxg+M3jrwzoqax8ONdsPEWi/2asd02l3YZrchleKZo+uMptYjoGJ7V&#10;0/7WsnitfBupaj4MubY3FraymKaZd7RHbtyoP8WORXxLrXw11T4ffAtPitofjHX5PGwspNWbUTqB&#10;EaRL+88powMH1zjIY46ZFflHjRXdfOFgqzUYS5VDmi9ZNWfLKLVlbfmTt+B6+C9rRwntIJ9rp/P5&#10;n1x8FP2vdG+I3g2S68Y2FxZrd6XJJZXskJ3b49u9Uf8AvZ4rF/bS0TwV8cfg5q3ifRLe61HW9A0m&#10;e80qe2hCRwRIvmSCVmIB2qrepzXzZ+yb8WvHXxn8Qw3vxS8T2/hrQJZvMvhd6I5tL9GYb7dtpXYH&#10;B4OME/nX0d8Zvhx4I/ac+D83wt+H/wAcx4e8QQ3CWWkvpNw6w36gF47G5OAGWQKVDAhlOM5GQfzH&#10;JMbjMnz2jlcpqknJXkpNqyekKktOa17RVur17enlmMcK0K85WSavft10Pk79k3WvGeoPBb3byToz&#10;pkZ6Lu6j6cV6t8UfCereN76XSPD92S8e7Kjo5HIII9MfrXl3wF0nWvhL4v1f4b3WhapDq2nwF7iy&#10;ubN99t0BPfagJ4OcYr6F8FfAX4i6h4V/4SuLXI4JGBlKSDlRnP61+/YzNMPl2HVPl5nJaf8ABPVz&#10;6lTnjvrClGEUvd/vX6nx1oEnjTwf4g1zw54ihe2uNMvQSETBkTrnPp1r6f8AhH8ZdDm+HkYvpw0o&#10;TESsRuP+elZ3xF/Zq8cfE7W9N8feCdKtZ5MNHq6zSoqyqkbAnnnJONvvnpXubaV+z54f+EGg+EPE&#10;/wAHtL09ru5Um2hmZns9Q27Wfc3zx+YMhlOUztIGea+dwmbTxeXOVFKEl8S7JN6eV7HFisxoVsF7&#10;HFJ3vo1ZHmugxeIdV0Wb4w3fha5Oiw3psWuFhLOzhS3yqBkjg5xXzf8AFn4ofDP43TWcXhrR2ufs&#10;Wr+deQKhUziJwfLPfnBGfevuhvjX4T8D6/4f+FvwoZk0y+lknuJ7q5DyW0UBKTEZ4D73C7j6+1fN&#10;X7Vf/BOjUbTxVL8S/wBkP4j2k8DaZcXWt2WrlVf7SrF2WBlGJFZT36EH+9W0MHVwWL+uU52lo7OW&#10;ye3m777K3zPm6TtV56d2fPP7WHxS8O/tYto2geMNFutBTRgsVvpKSM9szM5J8wt+8KsCi7c8YFee&#10;+GPhPqX7Pf8AwUi+GnwD8O/C2Cw03x3ZxeJtA1HUJ5BdaC1081pIgLn5mWaB1VGO5ldCeTX2f+wn&#10;ZeDfC2lvF8dv2eNIu/GP2+JtI1690hr2S5kkb92Rn5bdkO1QF443V8P/APBaj48+JtE/4K06Xpfj&#10;OXxRJbfC+w0graaRqsaKVkjjvSbQEFYMtKcsP4wx9K9HhbHS4j4pr5biFN040pSlzXUXK8YxcZJ9&#10;m+u100tjqko06VOundt9N13ufpV8QP2B/ib451S71TwVb28mpX2tOb3Rp5xFNGhUZZmICjDhwQe3&#10;Ocmqfin9iX4o/COyS81vS45dOsvLa71LT7sSRW0xbBhJbaWkU9QgIGRzXu37E37UemftO+BtW/aB&#10;+D9zq9wmueFtPurbTtRjWOeKeI3MEyPjKiSSWAjg4O0NjkV7J4x0fQfiP8Lh4R+JVlfR3iPLOsUM&#10;xVmljj3yMGIIaJfubiOTx2rhxPA2WYjD4vnqNV5Sm4NNKLXM+SPX3ppXemmiXc48Xeq7RhZbed7X&#10;b9NT809O8N6LN8e77xT/AMJMz6zD4strE2JlBzb+QpMuPqBzX3P8dNct/CfwD1HX7t8Nb2AwwyeD&#10;tHb618RfCj4Ja54q/bM1jXdHlQWkN1/aFnbyTh5BZjjDEcblG0e9fav7Qz6XB8FdS0zUoftEciKn&#10;kgffwwJ/lX75llO/D1GEn/y6iv8AyRI8qlF08RGL1s/vsz5Y+HV/4SsdMu7TQPETWtxqW5p2lU8s&#10;3GB+PQVD8P8AQPiW3w41fSLyJ7yOKd1shLH95R0P415qmufEz/hP7m8svh2LLQLS5DmSfO+QDBYj&#10;sQO2enOK9a8Of8FCfgrNbX/hySFYJLUMFO35S4B4/Ovx7iDFQy2tGMXeyer1Sf6H2uaV8T9RpwjB&#10;N7t6eh8veMfhZq3gu+Oo+PPD5klnuCYo0XkZzgfWuH1P4f6n8L9bt/idcXptTZ6pFf6Xp9w+FfYQ&#10;xUg9c9CPevaPFXxp8T+Mrj/hIbvQDc2aX4+zqiZO3P3iPTFcd+0ZD4G+MOkQRz+IUs7m3Um3tX+U&#10;78YGPzr4hzxXDebUK9NOVKpFuTWqi+h8tRwc6C507yfQ8y+O3/BQ7xn4s1S5g8PWbWuoyTCKzhi6&#10;se+R7f0FVdf1yX4seGfDHjnxdpvk+ItA1KOXUJHTjbnGf1qL4Lfsiator3vx/wDGd/G9tpeo+XDb&#10;SjLMvTfjvniqf7TWtXui3Zn0Ny+n6mhV/JXBU9R9K+2liI42o5UKafu35ltd7pfI7cHOq6kuaOm9&#10;uh9ofE+88OzfCNPEclqJrlLSNoLmFfmBI/8A11yvw0+KfhjXFTSdM177DqIRSiztjJxx1rzb9jP4&#10;p+I/E3wovPDXjq4M8EEYWyaUD7uO568Vf8D/AAWs/F3jjVotaMlm423OjXcUpXO3qh/l+NflmR5f&#10;PKa1fK8ylzSbc4T5r6drP8j6SWNwiowowjaTvufXnwphuJrHUNP8T363FzPbboSw6jb2r5k+K9r8&#10;Rfhh+0n4d8ZaXZuLeZZ7MFG+X5ucH06ZrV07xX4g8F2kd2PF1zKtnI0aI7fNk+vqK3fEmr+P/Hel&#10;aPrV/pYuLDSNTimN0Yuqk4J/I162VUsuzDCv2FWzV0042evY8vC42vQnNpJx/FW7HQ2Pxg1uPTNT&#10;034hWxcX0P8AoETdMj19zXhF/wCPIZLi48Nyo1tA1ywW2i7nqOK9Z8f+F38SfEaddV1GW30K3gWW&#10;Hyv4pDk4Fcn8Sfh94a0i0sfH2k6xi4tssYJE+aX0+vFepgaNGjZzxUuaCs46tv1OCjmNCMnWUpRT&#10;/M+h/wBge01SbzU1SNxviPlbzxtxxiub+PHxgg8DfFPU9J8NTPBcZK3lxESpP+zV39j74seLbY3F&#10;34o8NyQrHD/oUIgIaVCPT15/WuB+NWg+I/ijqOt+O9K8EXdgLSR2xdAh3A9q+p49zfFR4ZwVLCc3&#10;PK15RunFJb36djy8bWVbnlFq7Z5j8SvEd7c+HtS8RacFmvELSNLcSZYt0GM9Tmn/AAm8Ja74T8EW&#10;/jjxJcKL+7lW7uzED8pBBA/SuHFzqet6XLa3tq7wGUkhSQVbP8q9w+BemaB8S/COp+FdY1l7eaDT&#10;GazOeFcAAA/pX4z9WzLHQp4ClJOUp7t62te133evrY56OKnjKUYPV9DV134k6V4q8aWl3GzR219b&#10;rvnYZ8txgEnHWud+NHw81D4a+OtK+za9b3NnqxVBJG4/duedvHUc8V1tx8MbnwZ4T0eK3VJb1olE&#10;shGeSK73wX+z1Z+O/hnYap4is4rh01Py7aSUnKMrctnsB6e1fTZRwY8VhasatG1dS1kpXvF91tfX&#10;oelmeGoxwkLq0lvY8qm8KSfDGzOp+GPFMlxeTyETQls4U/0qXS/hX4F8AfDvxN4c+LUS6n4T8fWc&#10;ltqFzKFaTT3lGBIgbIUqxDq395Qa9y+P/wCz54B+Bvw9h+J9tqb6jqHkbdoGNuR1C+g6V8v/AAf+&#10;IY+OXjqb4XeLNZktrWZSIUuPuSMDwCPwr6bLcgwfCOayWYSvUqJNJWtC2zbvu3toYwlgoYeE7tN6&#10;bdUVv+Cafin4kXPgj4l/sm+PfEf2nxL4YvHay1i6JeO/i3KIJY1AGIzGQGI+6HGOENe7fGj9lv4G&#10;fB/wdbX3h/W9TvfFUh+1boZC2wkZfpwFGelfIX7Svw3+I/7Fvxk0L4yfCjUbnVl0i+Y6jbWtlHLc&#10;vZ7WIRX+8AjnO1OXX3Ar6X8N/tXQfHb4A3n7SfwQ8MNqsllbfZPEHh2G2xPCfLG+S3GPnSPcQwxk&#10;BCRkivqc3w9TPsv+vZZJTlB2klul1dr7/o/I7vrdScY/V5tO1n0v6nxj8ULbwP41+Jfh3xVqN5Zm&#10;+07xPHa3LTqN2x8jcewAOMk17z4M+MeleFfCF9ql3dRONDuZYiY8bAQTsHHHORXzL4s+AOvftJ+I&#10;n8O+B7v+x7qIPfXN4AVXcc4j49Dz+Fesfsk/B/wdqWj3Xwr+I15LJLbXOdcgjkP7x4z9/J9eDXwv&#10;FUssxmRRw1Sp79CSnKC3UXu/zPJq4b2EuWmveXW/TqXpX0u8+Mf9t2ULpHcSeZNFKgV8yIrlxt4I&#10;L/d7464r7K/Z/wBZOlTW1/A00DxrG8TqoJDMB1B4zyP8mvkzxdpcVl8b5rPQBFHZwsBYxPcFiqHa&#10;ocv2Owc9gDX1Z8GVvbd4rO8hJSJWRWjmBRSMcA9On44FfvOKarUaVWGzimn6q50UHtY+iPhlYWut&#10;alfzSa9ElyI1Y28+RLMsjlWZcDDFTnOOxFfAXwI1EaFceIfBsnjCz1bT77xFq1nr+j67p5C3aeeG&#10;tkgRx0jIY7+5J7mvuj4M7ItUYwPndOgDMmQx4IGfTJ7d6/NrxxB8NvFfxh8R6B8LNYubDVZNa+3Q&#10;6hLcO9zpEa3TpeRxkHaYS5RkGNy5x0UV+aeI2B+u5ThrVHTtKWqV90tdr9em2/Q9OjUnHm1Vna9/&#10;wPoHR/gzd/tAeDdUtfBd5NpGraQk9vcaJpRRpY7mINsQI5GFZSCo6EtjrXzZ+xJc/Hj4yjxX8Jov&#10;iHP4C0iw1OS2v5/EYYSR6lOzZXyDhw5KZPI2Kq+oz9M/DLRfjx8PdRvvGXhHxnbeMtP8SWaC5k1Q&#10;guLxC8nmMxAfcwB+XO3PGAea0bjwJafET4j6L8SPGXiax0rWPOkk8SSyRlftDCNVt3VVGMR7cMWG&#10;5s9TtxXxGUZpU4fy3ELCU6dapNr3muaKlFvmvF6826s9nr3KngeTFxpzd03uuvzPgfwF8Qfi3+yB&#10;+1n4h0HWvjIdZ0+81af/AISrwvM/n2uoKrYkYKTwx4w6/MvHPWv05/YI+M/wc+NXhWTw9FqVzHp9&#10;zp7Lpukavcr9o0uQA+ZF5uAJYvmyhwCMlTzyfzU+MP7Hn7Wng291X45/FL4bw6hp8NxctqPiazv0&#10;e41GKS4ZxMT94LhgQ2BgMMitb9lLxJ44vvAWpReGvG2qaE1g8l7p93ZXID4UsGhO75WDBipAxhir&#10;Dmv0/POEuHuLKEMVhlB1oWu42cX7tnGSXk9HutOmhw0ZVsPiuSV1Hz7HKfth/tV/F5/jXpn/AAz/&#10;APEXRrtbCSTTnuNZ0CO4iJjuZlkjljKt5bQBAnPJCBg2GBr7z/ZK0P4S/HX4deGvFep3UOn3GuaH&#10;bXU0MNrHbr9oaFSzpCnyxh2JcIOgbHXNfkd4lk1rWfHWt6rpuhz7orS5uNX+06e0LozIRI5O7ZJL&#10;l5HLgqzNksuTmv0D+G11rnws0fwJ478H2AMWn6JZG8s2ULuQWyAOFA56D15rLinNKWS0MvwFFWjL&#10;3I+cYxSUXs9bqz7nqQiqjqX3eq9T6f8ABfwq1b4H+J9Q0Lx7qkVw2uEQTyW48thHuyk67u4I+79R&#10;TtO0HQ/7futCvtQivtTtJnSF4wSJdpwGXPOCMH8a1tR8V2HxB0qD4l/E7xHp2n2lvp4klM0+CUHI&#10;jVf4mJOCBzmvI/A2sa7ffEU+NbHUY2ied5ZFuCejEkgY9On4V+I5Cs44Y41qzVBuhGTgnJa8stVy&#10;20dkte3zMY4WWLwui16+TPof9l/QbXRPGOpwanbKZ7kb/n5P0HtXwx/wU+8L6d4R8a67qFtbTQ3l&#10;7rVnaW8yykFIpW3SBQOgKKwP1NfY2hfFix8M+MUvvPWQmLlI3zgAZJr5n/4KqyW/ivxT8PbW1urd&#10;zrOtTXbsBgssMGBnPGAZK/acrzfLMxx/sr80ovXya1V/uJxGEr0sHF1FtZo+aPA/hTxLpvwvjvL2&#10;weKx1GeaSzmc/wCsUMVx+YrM8GQ+JPEvjvS/A1tfS2aS6gm2aN8MmTjPHTrXuut+EdX+J/8AwhX7&#10;LnwQli1zWtNslWZ7d1RAAhkmkLZwFBJ+bPSvov4Kf8EnrrQPA0vij4xa5bG8mk3znSpi0tkitywb&#10;n8dtfH5pGhlGezliLuL/AHjtq+VbvTtqjzpYWvHGc0n7r63NDxNc/Ez4N/AOWy0jUJ9ahtbbekrs&#10;fPCgZPPfFc/8Ff2hZvHVla3+nAzJeR7sSn5427qfcY6V7Hr3w1vLG2HhrQdYur2zEIVLidclgR64&#10;G7gdDXzz4h+GV7+z7r154/0xI2tosvPZxjhuc8L2PXNfb5ZxvlOY1KcaScoT2fa2lmt1qvmepRoK&#10;rFxlbQu+JtJ17x18X7rT9TkZbW3tfMUgZ5PUfl/Sud8f+BLX4SaSfEnhm5eP7VLsuFJPOOQ2K634&#10;HfHTwJ8afEWo+IdCeN4ktyspHDI4wCv866TxN4V+GnjPyrPxJ4uWCzjk3PaCUfvDjgHPTrWXGdLB&#10;1sm54q09bO9rN/kdOL9rhctqwi7aLQ+TpL/4gftN+Ibrwp4l1e4Gh6fbu627DG8gfKf8+lZ/7IHg&#10;7Q9B+KVy+rawbaPRI2F0jnif5uFx34r26LTPh94B+IutQ6AA1sbVUg8oZBzkV4f8JvBx1743eK9Z&#10;mMsEcewxW8j7d6jqRXx+WTzRYCrV5Lrk0k3fW6Vr9Txsrw0qlFzmryd9X28j1b/gox4++El98NfD&#10;XivwvoqTanDO8dqVhx5AIPzD0r5Uuf20vEmp+F49NuNHtU1q2Xy01aOLDbOmCB7V9Lftaa78P/E3&#10;wlsfBfhq1tbm/Ey/aUJAeEAcn8aP2L/2Ef2efidI9xqt3PNfyafJA9lPxG7nDb1HXI6Zr6vL8xeZ&#10;Rp4PmjGUrKy0u+tvnc8mrh8WsXyqo1A+ZfhHoR+I3xGhPj3x1c6c1zJ5sksDkNORj5cjtXrfizwH&#10;oUurS2elalfRQOMRs0zFW2jHQ9c96f8AB3wL4a+Gf7QVz4K8a6Gp02OW7tLa5liJAaNyBlux6V7T&#10;8W/BGmDwpc3ukW1ibhSrwtG44TPQfhWmaZTUxVdU5Uublt72uy0Z6tehXWB/czSfTvp0PlzTfDei&#10;3viQaL4ctp3vVk8u4WB8n8u1eleEf2SbTw5dya14/wDCU17pszCRdrMzoD7Vy2r/ABb0P4FfEFvG&#10;1h4SUmO2H2slMrI3GSPevqX4YfGm78ceErTxGmnQvb6hbh1iYAhAR0/LFfmuY4bEYOjPFVKnLQvy&#10;6tqT87p3t2OSjhcVSlGrUXMzz/4a6t4W0H4kW/hnw1MhtMhUhmGCEHbmvqKefRtd8AvqfhXQbaWW&#10;AYk8tAu/HUZArw3WPhh4U8a29/qGnTQaVqeP9Huom2urAV4v8Cv2rfip8PYfFPwBvmurq7s75jb6&#10;zMDyjk5x616OTZXl+EyKrmMKrlHqtL62V0/W2pjmeDdWlGrGTVtGjs/A+kN8D/2iLb4j6R4YhTRN&#10;fv8Ay9d6eZBKWCrIPbPWvuLxV8WfBPg/QdNbxtfx29veXSwQTP2kb7oz26Cvz01a51fR7BNU1zWG&#10;uJ7xiDDK3ypno2PrUPxD/a5u/iP4+0H4ZeMhJb6foaw3No/OL2UDBOfUAdK+cSXEuZRdJNQjG1m7&#10;3Sd30XVl4SjGdaNKKb06vU9T/wCCoGqeL/hxr/hz4heH9NlutGuJDBeXVuCdjsfkPA4zyv41k/so&#10;ePdO/wCEoiXxo8kVpOw+R1/iPO0/4d67LXvE1p4p8LQeEvGl1LJ4dvtsc07puMK5zv5zjB6H1rdv&#10;P2cvA2naLow+D/jCLVLSK18zUbmWQeadrAfopb8q/SMso5diMjnl9Z6q9r6Pe/XY+mpUsdg8FGpK&#10;L912TtpbzPlH/gu7ZfDP4gWHw5b/AISTSdKM3iqcWVzfaY8vmxLbqjxl4xlVDSK2CD0JxhWr6D8A&#10;+Afhh8Evg9pOgeABZ2Wl2lpGlpBaReX5rFVLSnjLM5+YkjnjpXzl/wAFQfh9Hr+r/Cy48Oc3sHiu&#10;aGSf7QY1WDarozMCGX5wRuUhv3hGea9y+Lui+NtOSPxkLeK6s4dSh02V7TLxh9iGSY8n5SCcH2rz&#10;eOMmxWP4SwmEoRbhRVSUveslZ6aLd2va+2vc5MulQr0ZVK0buT+aLOhDT/H3xNsbSW3t72xt4mlN&#10;xfsPLs9wCtgt7kfia+ofgz8Nfjj8OLK4m8PeCZdS8MXkJIs45E2+odY3YEqe2BzXz14D8EfAnxnr&#10;Npor+HdUvbaXYn9oabq7WkkUgOWkA2lZcgYwRxgHNfYHibV49FFvd6Vq/iGRJAy6NLb6wPKRI0Co&#10;/kptBVOn3sljjGBivhcq44y/h+lRzCFKTqQShPmk0uXZXVra9PxsdmOpUsXCMW9UrWt06anlf7a3&#10;xI+PHx++AuneBPh5+yV4snuNN1aK6uftenpawrHBk7F8x1LMTnEYG44zjFfO/wAFfF3j/WfE+o6T&#10;400/UfC2v6DpdxJ4itdctZLaWC3dCyFY5ADt4GG5Bxwa+v8ATPEWraXZ3Vpeazez2DWsYmu7SEQ3&#10;MG87jLJGACSXJYOc9SMkNx5r+3V+yp8T/j98Jks/AHxFZPEWn2Zk0eaHYTqWnyFWns3k+8scgRZF&#10;GSqyBsj5ya92HihX4pzqDVFwj8Llde47u10tWnaya0vvoc+Fw9PC0XTVvLzPBvibol1KunatfrJm&#10;7soXjWXG5gI0UnHXr+pFdj+z79mvWgs5ZS6C4SQOACcZXBIPYnOT7/hXOfGa71mz1N/CGsarfTRQ&#10;SR5sxcFoo3VcM0cY+VRnccjGWJJzkEdd8CNRezH2PzrmKKKV5ERcLtyAOcdD8o/A49K/pLNZQU1J&#10;bWT/AAR4GH1ir9z6k8WeJvAUnwmubjxBYSx6fp62yzP5aFlfzQMqMA4z65bk9RivPV+G2o6fqV78&#10;SLC9h+yTsjxSi6CSTZOAyrjr29am+J1vput/s1+Ik0SCabUvt1nNMyyEh4VmiGAvbawYn2anav4+&#10;8Q6VpGlaFo+mW4FraQFJZQrk7kV2JBB55wOnSv5v8d8ly2pl9LOa85Ko3GklG1mnzSvra3Kk3vro&#10;tNz38sbcnG22p4n4Y/ZD1fSf269S/bI8V6jBYaHNpxOp/wBmXoN9HEqAuwTbtYqY1Yjdk4OBnivt&#10;74EX8fiq08TaL428aadfahpmpRw2uqWkJULHLCrRNIjZDFjnocbW46GvFrfR21fwzdNJ5zzNYtst&#10;2QYmGwh49p4O7lQTxkg+pq1+yZpnwU+KFz/Z3wB0/UtO1iysCt9mcwi/lgRREsynI3oAvHI7V+c8&#10;HceZjnOGo4bFUYVXhrQhFKV5KS5Yp6vVPVPR7pO59HGnQhQk3Jxu07q1lbrr+J8RfGv9iPxp4v8A&#10;+Ci/ifX3+FFz4D8D3l7DHeeI7i3C6cJY7ZIpPs7KAJjJJFIY0Qbm+8QAc1Z/Z88BXXxs0D4leD/A&#10;fjK70lY/FGo2nh/WnhQuhtG8uAzIvy7iI1DAHqTzX6T+PtRsdY0PTr7XLe+88mcRajZWgNvZzRyt&#10;GU8pwTGyhQpZQCSpPGa8E1T9mDxBpHxU134taP8AE6yun1q7e/j0W20VbSRsRpHtUxkrOQEBJKiR&#10;zknJr7TFeIOFwOHx+DoVeWXsF7Fuzk6ltE11bVracrtZNtpHj08JOlVdSWzbb7fLyPzY+M3/AAS+&#10;/aA0++km+EnxR8N/EbV4Lr7Rq2n6Zqyx6mzjDOoglILkZPyqSa+wf+CdPgy4+CvgLxN8QPFNnLY3&#10;ujaBezXi3Q8uS3lEZXbtblW4Iwe9fI/irxZo/wAZP+CgN7rHh7XbjR/DNvqWRqMGYXaRUAd1Y7WT&#10;Lgnnmvt/4w+KdU0X9hHxh4y1LxRc61Pq+nJY22pXcoM0qv8AKMsOWwG756V+ocCy4mqYT65mU4TT&#10;p83wuNSEpJe67Nxa6fZat9rp5FeVGtiYyTd07d013PlD4K698P8ASdR1T42/EnTn1u0nMsqSyKri&#10;Njzkg8dSAf8A69eH33xi8K6brmq6X4Hv0srPWrp2+ywsAUyxOPoK831P4x+NtP0m58FadcSLYu7e&#10;Zbp3XuP0Fcz4N0TVxq8PjP8A4R2VbHT7rY9xInBd+B168mqwOErTw8qbnyp3aWl233Z15Xn9LBTk&#10;oU02urR+w/7J+lau3wX8A2v2hJpbvTkuCS4BJffJn06Cvo2bwzqk/hkW2g6gtreofMt5vMyFJIyG&#10;PTBXIz2zXknwjs7Pwy2j+FvsPy2GiQW8ag48pvLVSwHfgkY6c17S6xaXolzGSwaaPjPYba/c8XSV&#10;PD08O9oxS/A+ajW9tVliH8Um397uflV/wUf8L32rftQeLteWS3t7xprdIxEQfNjjt448D0HyH868&#10;R+Gnj7WdVu9QsVPlWGmwZuopcgtJjoPU19I/GqTwz4//AGgfFfibWZ5Luay1qa2hH8PlKcbSPXiv&#10;D/HvgLxJqfxClufhP4SC2+MXRcbISSMEH1PvX4TnmPwVfGzqxajy3XM3br/SPdrYl1aKpx2SV1+p&#10;k6BqOrX+t2Xi3wloLCDT5M34jXGc5wP516l8Sv2ibXT/AAPeeBfDWgCzu/EIjiu53ACoD1Y/hXBa&#10;TqWqeCPD914E1CNH1y4HmyJZJyBk/wAXbtx7Cufm8O+MvF2v6L4ebQJLqa5mYMsKln3HhVx07gZP&#10;TJrkwNeuqaqynGMJKVm2tl11tc7cFmtajQ9npe1tuh0vg79kS0j8ZWnjDTfEh+yvtnmuD/E2RlR7&#10;cV9I/sl3fw5/az/aJm/ZUm8dyaVepptxLYbWCfapok4iDHgZJ/pXba3+x7q3ww/Y7vPHPjbxu1le&#10;6PoBkWz0zSjK3nlSFiJHzNywUkcDPtXwx8Mvj14//Zs1XStD8KeB/N8eeKvEVo+meJxbCQ21vDKk&#10;rQpj5hJI+Q3+wAB1r47g6dTjPHVcVOo6ioXjB2cVLW97tLmVlfS/cinh631pRqtJS76/fbr5HcxQ&#10;+JNP1XWbnxoJXm0ye5srqKYfNHJGzRsnHUhwwyOpz6V87fBr4f6I/wAQ/FnxD8W6XKkUckg0pJh9&#10;89cgV9ZeKtb13w34t8S6R8U8ya1da1c3Wt7kCn7VPI0sh9hmTpU1j+w74z8WeCYPiCz29rp95IWS&#10;NR85Q9CcV9kuN1h8K8FVpuPKuVyb+LXp1PHqSrOpLkV3FnH/ALL/AO2R8UvB/gC80CGKVrLQtUjk&#10;0+7W48t4UkkZjagsCFU/Mc/wgkelfZ37H37WDfFHUz43u7m1+x6hZ2T+KrfS5G8uxnU7jGAcMfX1&#10;5FfEfxV8LaV+z9p9p4csYbfVmnuJLq+02+BENx5q+XHESvI4+bPqfeov2X/2hvEmt/FKH9nX9lbw&#10;pFqOq+MdGLal4ivr9nGn30CASXBCkRrFFsGQd2Vx1JxXDxrwThc14WovL8OlVnL2rey95Xk5a9rO&#10;yTu1bqz18BzYmXNKXKo20/A+0/2if2zfiJ8BLmfw14ft7W58YfEDV0fS0s02/wBhpd4VfMlGQZSr&#10;IFTqoUk9Rmjd/tG/C/8AZv8AFD/C+10jaLXT4E1u/t3zNeXJ++8zE5kdySevG4CvEf2tdMvPs+jf&#10;C/wTa6xqf9k6t58viW/vzLe3dyz7nmeTjazONwRQFQYUABRXjFl4J+Lmi+PvEuseJNNvdUkUJJYz&#10;Xil/PvG+4S754UqHOTjCjPWvGr8K0OMZYXLa1fmpwg04K8btONpLtFK72u5Ntm0FHCYlzqK0d79d&#10;v12P08+F37V/wt/aJ8Q3vw6+GFtqVte6HFBdP9qjVGVnbaQuCemRn3q/4i/a2+HXwg8V+IfGfjC/&#10;kaDw5cRwzKJ444pboqoJLNwCAWznHr2r8lP2cP2lLv8AZS/aD13X7X42aZP4rg025j1DSvINxDcS&#10;lstbhhhXdSd25eh4FdZ+0R8ZPjpp/wADNa+J/izWNK1C98RQXPmaFLoCXFtCbxDE8w58uKRI2JUk&#10;MwJz3r8/reCiyTjZQw0uXDpw5HNty5m05fZSe109k35G9TNKjo36u+222h9nfs5/8Ft/h/8AG39q&#10;678DaraW2l+BtYuvsmi6vd3K+YtyW2oWOdqROflA7ZznmvtNdS+L/wAPvH01/Y+JLG+8OXMgF9ok&#10;MANw6mL5Gjb+4ANxHp9a/mG+C3wO1z4m69ZeAvCuvTPcXMqhiGYKicZPBHSv05P7SX7QPgTwJ4c/&#10;Zr8G/tQaj9t0iwNrrHiuBRJeeVwfKaZssxGAoIOcDHQmv0LjDg2tgK1GWUYpQcZPmc7pwXK05bPm&#10;5m1eOnfa6PCwNWKv7fr/AMA8R/bI8WX9v+0z41sfBunS3dzB4iuYNOsz83lqJDjdgcDnp712vgOD&#10;SvEn7Pkfg2ysynjLUr8Ta1dLkAgfwqRwOOh9zXI+KvhZr/hb4iz+NL3xhPey6rmSe/nYiadidzSF&#10;vUnP/fXtXafDXxvok3xO03SrSOK1drZokmX7zvxkn39696nLCYLLY4XDyU6soayStql2897Ho1qW&#10;X0KdRRTk5a9iTxv8EPinqvwwutG0jw07wyWzR7/LOTwOT+IB/CvKv2cv2Rv2jPFiHxTrPhac6PpY&#10;cNKj7X3LnB2456d6/RCDWHtPD0L/AG1IWRFENqq5MrDu361zHww+P1v8P/Feq6H4mslhs7mUvtZS&#10;F5J7dK/OMFxViMpw9agoKTbvs722urdTCrho0oxdJNXPk22+Imu+Gr3yYrs289sphUPDtK8kd6rW&#10;nh1vGetW9ybiP+0IpDcRGXGJTnO0+ta37a+oaVqnxcn8YeAxH/ZRhUTiBRhH5JziuP8AhD4v8KS6&#10;k+oaprCwSRNx50m3k+ntXvUKuJjgIY2i5d7a9e68znjWqTr+zjKzfc/TT/gnP+1nbfGXwDeeGb7w&#10;Bc6PeeFZlsbswx/uZ2A58vH4Z9zXqfxa8FfD34zeKtIh+Ivg62uU05y0JvU3FXYYHH0xXzD/AMEv&#10;fiILv4m6l4B0O+tBHe2cmoJuOGnlXaNqn1Oc59q+0fiRP4svHns7RJLbTppI4riW1dVZjEgXPygc&#10;jJHTNeLxbxVRwORSxEab5tHyWbT3vzS3S01/4a/uUsO3NQ+//gHyB/wUX/YD+GPxRs/Dmo/CTxz4&#10;d8OeMvD2qR3unvdSmaIc8pJHCGYBhnIIHSvQ/wBi3WNU8deBdd+GGpa9Z/2r4D1R4b/T44Y2htpF&#10;RHVoivzGI5Lqp7OMgYxT9X+GPhez8Sz/ABHOni0e91FbG/1BANxjCqEZucnB4PseauxyS/Bj4iL8&#10;Ql8PwTXj2clrqc+lRrHd3tpkqrSDBEpjJyBjOM4r8/nxph+I8v8A7PxmHjCg0vZtKzpzbTabu3yP&#10;3u2rTtudbpVKCcua7W99b/8ABO3+FPxf+HWufFbWvh14x8VacfE2raYb2LRpDsaaDiLYA3y7gFzt&#10;znB3d6q+J9I1rwL4T1bw5GX+zrNFHEWUkrCZMgHPOeAK+e/jF8I/h3ZfEm7+NelQ3kl3feG7oaff&#10;f2rJukb5hHKkihT5iZxtyCu4rngU/wCEvxx+JHxP+H0mg6147utS1ePSY4ZZr+XzZFuYmZWDnq2R&#10;tb65ryswy5YfLaNeM25xUuZv+aaabvbWL6Pez8zdQThdKylseo+JW0298HTx67G81kkqxXBeby59&#10;mdzMrckZwQCc4GDXwj8ffA3iz4beFvEvh+bXFvPDmq6//aWhgQKn2aRg3nw5HJw4yDz19K+5NP07&#10;V/F/iWbT9T08NZWlhHPbOkeNxMW7GRy2AMc8civmP/gpxpej6F4U0q0tJ5BvuJRNAG2hGGDke5J5&#10;9a+58CM2xeE43jgoybjWhNy0VtI8yvbqul9r2PDzO7o83TRfieL/AAF8HeI9cu9L0+/0u5Vb8rJp&#10;8clsyecp/jXI+dTg8jOa9q/ax8Da34G8Q6VpeoatHdrf6JbXNuI7YRmGMxhfLcDhiHU/N1I69Kwf&#10;gV8WPEPxUv8Awbb+KRa2Z8MaBHpmly2MLQ/JECEJIPDEsclcA1Q8aeG/FI8XavH4lvJ/Ml8TahNa&#10;TO53fZDMAgX5ug5wBwPxr+uMHSqTzxVIvRKaatve3Xpb8Ty8X7OOEj6o8/8A2jYzB+xb8SZRNEzn&#10;w+DGGUYZhcQnIB69P515T/wb02ttqn7QHiu1vzLvfw87QujEquJE3ZTpyDgN26dCa9M/bQ8QaF4D&#10;/ZL8S6H4gt7ll8QRiztblH+4yyLIeGPTap4HtWL/AMG6lj8KdZ+NviA+G9K14a9beG3F4+oGP7Mi&#10;NJGuYmTDBmY7drZBB9QK9KfN7Cr/AIkRRfLJPyZ+v/w5QQfEy7+zxOFtkgWFgpAz5eTj869H+N2n&#10;eM9e+FWq6d8PIvtOsGyDacqqAfNWRXPJx0Gfzrg/h88sXxi1WxV5fsKMitFLIJChKICRngNwMH68&#10;V0vx68SSeFPg14h1XSvEB02f7FJLDqLkGSExruZ1AHTGRuJODjivGxk6CwGI9s2opSu1ukk728+3&#10;mXBtVoS6qzPiDxp8IPB/wq8RQfFn9qPxK/ivxok+3TPBejzowWYqXX7RIThAAC3OBheMnivOvjF4&#10;x8VeKtOtdc+IHi+aSGC4lOnabC7fZ9MilYEQwoB820DBcjceegOKzPA2mfCTxrda98S/DvirUjH/&#10;AGq8V2NYnYzXUgLObkOx3MmCF5IOScDFW/EuoeBvifeaP4D8MeIbMXOqagltBc6hMVt488B5CAcK&#10;DxmvxnGZ3SoUlhsPR5MM1eTb9++956v7j6upluPqYWONtzU5312SdzifjPo8cPw0il8PXy3K3YMD&#10;qB8y5YAsfQ816Z+zx8NtM8HaV4d8A6dpqv5MBu7zZ/FPMxkLH/gBj/ALX0N8DP2Fvg94L8CWE/x2&#10;jtvFmo3N/Ml9YwakpsLaBshJAVCuSF5w3GccV558LdJ0u5+ImoQ6TA8VlBdmCyVudkKfKi5xk/IB&#10;39a9LgXPsjzT69Vy7XlUVJpe7eWuj67a+pwKi4YmCez/AEPQfHd5D4P+H+o+I1t5Fj03Sbi4t4ic&#10;YkVCFBB6AuR+dfKX7EmsaD4Q8JXd34lkW3t55JWkZzxkkkjnjrmvbv29NT1nRP2edYk8K2sx826t&#10;rOV1ywijJ3kk8nHCjOepr5y8Bfs5ftA/Hz4YQeCP2fvAuoaxMm06xfRSLDb27HB2tM5Vd3fAPfpX&#10;3OErRpZdUlu7f8FG0aVHF5hacrJXvd206H0N/wAEn/ivqN7+2v4i0Lw/pgOl3Zhjh8kjDky53cHp&#10;gsfw968S/wCClnhD4heGvjnrngbRdQU7Gka5kkQhyWd3wT9GHPfrXvP/AATz/ZG/aC/ZD/ag0az+&#10;MHw5vbSLVbVvst6wWWBpQyBVEq5UNgk4yDXzP+294/1zxv8At1fFXxDfazcS48XXtnH9oPKxW8ht&#10;1CjoVAjIFfnWP5f7Mp2glyTbSa01t+N+4s1lTceehBKn2Xlpf5nhHgfxdafD/WNK1W41cG5gm/02&#10;NT0UA9fWvY/F37Yo13wt/Y2hy7Ypm2Tvu444Az2FfPnxW8EaJZRnxDpzSowb54933hWr8NdJ0K/0&#10;W41jXLcwWJdVtxMeST1Irmx2GwePwcMVJN8ull5va3qfPNSr0eZL4fyZ3HhDXfEPjjx5Bo1hoY3T&#10;nEU5GC2R05/GvcfEH7KfixtLOp6x4eJjFs/kpFGOCR1z3I/LNef+F/GPhfTdU8OaJ4I0qOK4hmXf&#10;fD7zuTgZPevuTSPiBb6F4EiufGOt2M8scIEgj2kjjpXFQ5sPKNTCR956Ws2/uM6tJzq2jKyPhvxD&#10;4Eg0PwpZeEIIGE4ciXzPvDJGeO1U/jd8Uba40DSP2ZvCV95F7LEH1FI3H+p3YI465zmus/bJ+Mnw&#10;50fUJ7/wv5lzrd8Cmn2kSj5nIIBwPTivFP2LLfR7H4ha78Rfi9p51XxOR5dtbJukYE9VHYfjX6Zm&#10;mI/tDI1yxa5VfltZuVtPlfU6qFGMIe+z374UfDuDSPA0N74ZihT7G6Ryq8fLRgjJH1r6Vg+BUXxG&#10;8JWN/fWCJEqK8TKMYOPSvDPh748vZdD1efxf4c/sqNEZ4YDyxT1r1v4ZfHnSfC3gLTPGsPiQ3WkT&#10;RNCUdhiJxx0+or+b1hsdnGaewxnM1TcuWz6y1tdb9T08RjYvK+SL5nay6nnPj39ka08I+MR8Q/Em&#10;vXDaTYxkzadZIVeQbTxn34r5k+LvhCx+Injo3Xh7wF/YWikN9nWZMzT8/eOfw/OvqTTP27/D/i9t&#10;ZtPF+keXapO0dvOpG2QZOK85+I3jf4dNok+qSXixyoGeP2/2R+n5V95mGYZxkdHDZc6D0T5Xu0n6&#10;de7Z4WElieWUaunY8R+HHwDlN5f6nJpirb2gIjYR/MefavS/h5qF7oOh3+n+Hlui8i4eZyQIl5B/&#10;XFdp8Gv7P1LQoXgljCaim5VPO7NLbfCLxx/bGoXmpNHpmiH5UknXDSnPYeleflWJx2f51KhUWkfu&#10;slr+PmVSniI4+KctNTz3VfhRrujaU3j210i6n0t/nnvpckM/qPUU/wCDni8XPxAs9Q1WJP7Os23s&#10;r8qQOelepa9f+N7X4XP8PNSnK6HA2Q/l8P7/AMh+FeP6h468GeGL8WOl6WTsiMe2ZMYJ7571tGeB&#10;r5s6EVeMWk3ulbfv8jmVKUsY5KNopn6CeFdI+CPx8+BU3xG1vwhaRW9kjbbiRFJUL3z9RXxd+1N4&#10;J8LpaJ4i+GGtRRwyIWdx/EO+PWrfgT4xfFvVfgBqnwU8Ea1AbWQE3EkI5RGJO3jvg4rzjVfDvj3x&#10;DeaZ4GWVzbRx+VcSlchTx3PetMe8NUzGnTwtSKs9b9V8zpg6vPOKly9vQ0P2HfGXh7S7C9XVtVeT&#10;UPt4ijtWbJOe4A4xW3+394R8E6hqFtqem2aDUDErzRkH5emfoQentXZfAL9gefRvGdt4nvNXVIYp&#10;BMkQPA6E4rr/ANp79jL4n/FDXT4g8JaUWsWTZJcCXkIOpA79KUaeU4fiGWPoTcpWvLsttF3N8Niq&#10;UJ8vM9tex5V+xx4N8A3Go2XiXVNRgC28a/aLdwCXwc4/SvpyPwd8Nv2oLl7b4dzQWN7pJVJLmGMB&#10;lAAJx618eafo+o/AzxVfWVuJGnsUzKjAjJxjII6V9S/8E95LO8hd1nU3+pSb7sxv91eAAT64qMxz&#10;qpThJYeHuVJJara/5Hv4h0nh4RoydnG79fI9dt/BujabpUHhfxVdLLZ267DKw+Xd05rz3xX8MY7K&#10;a6istQiW0aX90Qwzj0r0r9uDwwLD4Z2ei+EZFWa+uUSWbeAQpPJ9zXhXxQ8B3Xwv8K6Trd18Ty8U&#10;kiNcQSXQJ8sYLDrXzWO4dqYvEuEor2jtZq+rfd7aHzsKVSLk43MzWv2a/C+meJdG+J+nzN5sF5H9&#10;rSRMh13DkZrsP+ClnhnQdS8H+HHsNHhRZEHnzQoAQpT06Y71a0n4+fBv4maGbSLxPYW8NrIEjZZA&#10;N8ij7w/wrhv23NJvfFHgjRR4c8fQXzEqBCJcqFIwf0r7nKMTj8HldXIpc3t4O6k07cuj0ls9Lq19&#10;Nj2FgZwUK/2Xa663Oc8OeNYfif8AC+38D6nexXdvZJ5UTyjkDAXIHfFe7/s5aXY/CXwPD4J0i5j+&#10;zyZbZEw7jJwB6nmvmL4X6P4d8Bf2daaheIkUsv8ApTNJ3I64Pvj869uuPDWpWTR+MfDOpBLRnVIW&#10;Ewwc8cAdOtfMY/iTiek6mEwFFq6dpcjemzvpbU73j3XpKlGHuLT1IP2wvDWheJNZ0K00rU3tPtt3&#10;svcyYLJxkfXOPpVWf9nDwZo3gySz0syPLGhaOQnJJxXnn7R+hfFa/wDiLo8Wq6nGtlBcRzQlJCC3&#10;c7sfQfrXX/G/42eL/APh+C18JaSNRuprNeAc7Tt7jtXxOaYPiug8Jhq1VqrO7a0it01d6K1mcVej&#10;g4YaU+S0dVt1OHj8QfDfw74duPCmvxyJfzz7C05425wTXkvxQ8Q6y0V5Z/CS4uFtbYbLiSNsIeMH&#10;JzVvR/Eml/FPVIJ/i3qNvol/HcABXwpILHkZ79OfavtH9lj4Dfs7+JtCbRLe9stSab95OylWL5Ht&#10;9K+9wNGrTm5Yhym1ZtPWF/Lo16bHzdDDxfux1X6H5o/BvTviJpPxFk8RRQX1tNLENstvIyt9cjrn&#10;3ruPFPg34oeI/G+ja54c1i9hvnu0F3cMDkqpx1PtX6FeLPg1+z78Ofims1vqOnACAK1nIEOzA9K8&#10;d/ab1zwd4C0628U+EfD6TW0l15QntYx8rMeDWuYZvjauL9pQpRbty20elrap6FYmVKrioxS5UtCT&#10;xJ48046PZeD9f1yW8vraAf6NCN7u2BwFBzmtT4d6p8T47GHwBdeEn0fSLu5Vrp7yNldlDeg5JIPQ&#10;cetRfsseNv2XLPx/bjxrcRDXmlEqPdDIYn+Ln6V9jappvw/+Jc0WvaXf2kyQpmMKRzW/D0KGU4KO&#10;KhS/ePRdPXQ66kvYT9z7z5ebxn8OfC/xBj8KeCpFgu7d/wDiYAZBZ2Odm0DgV3Hiz43azoyqDpkk&#10;1mFAmIUYC9+p68Va8e/Cf4c+HNdufGsegr9pQF3lB6nPXPeuA1v4i2msbNN063gaCeVo3Y84YEjH&#10;4V7f+qeG4nzOljo1ZxVS7nrs42tbpbQulNShZ63Oa+J+ueF21KHxD4D8Kf6VN80rJDkgtzknHWuf&#10;8A+IfGdp4wPiOa/FupQqYh1K+oxXu+laR4P8M+F01bxNbQrAsXzSsg6dzXm1/wDC2L4n+IJvEfw8&#10;8V26WduN00cJACV5fF2WYfKcJX+q0pOU9JVLN2X6dh0qPsFZLXuYXi3U7a0uj4tOq/aFlmG9d2Dn&#10;05rqPjJoHhDV/Aml+NoLuIX0DRvbeUflKNjIx6/yxXnPxN8M+KLfW7fRPD+lm4SVsyyklU/P/Gsr&#10;ULPxjaXiaBOZWjHCkJuC8cD8K8XgrEf2Vl9SpNvmq6J9ku/4n1FWq45Wk92zfsdW1OPxP9q1OVyk&#10;wxEqHgDPpXougTeGJZFguNOVnlGGkKZryTwnY+L9dvLi0u7Filq/7qTHXjrxXtngLw5DoFhFfaup&#10;BlxtEi5/nXnZ5hsyni44ehB23UrbK2v4m+Iq4LD5bFLSozuNO8W6L8INObxNdyJbx+UAw4AcY71k&#10;eFf2jNH8baza+No5Gh06K9VZpWO1XTdweTyM96g8VaNpHx3vLP4cxxuunxN5t9Mhwdi9Rmuotfhl&#10;4E1XxrYfB3TtDRNMjtf37CEbSB0GfXvXp8M5TxPhZ0MbUqydP2iShKWjXVpM8HB4qaqScorla6rq&#10;ew6z4r8N69LZ3fhvUI54ry3YvsxjI714zqfhS/034xf2hZXBhN/G2/OOdvIHX1rhfih8TdD/AGTv&#10;jnp/w1hvJmtNRtGkg3cpGAcED07Vh/Ev9ofWNU+J2h6z4aMjWsMy/aCGJXHfnpX9SVsdgYYCFJy5&#10;Xa+p50MK8PU518J9ceI5n1L4K6pZavtaeGzLxFm7gEjr7qK+Lfgn8T/AevSat4kvGUTJdmNBIM7m&#10;HBHHTBBr2342ax8QPiH8NjbfCu7AmliYXHyE7lK9B718ffCW2Xw1LrOizXksVxbTSfawfvK4Bzkd&#10;OtfCcWYrBPBfWsQ700lqtb6/8EzlHD163sKsXZq91t5HtH7R2s6DL8MZPGccCvH9iZogV9PrXxb8&#10;Ff2tPidf+Nbvwz8NvDbMnmkTM0RCrjORkV6j8O/iyf2gtaf4M3utP9ktb8RSFJNrSYzx9Oele63v&#10;7Kvw0/Z+0CTxp4e0iJY0g2ztEig9yW925r5vB5BhqSlipO0pr3G76LzXc8ehl9JVI+291SbSb2sf&#10;MZ1Gb4u/Eth8R9sWorJ5dtbFuVfdjPsMfjX6C/BH4M+BdN8B22j3FrCZfsYCyMASRj19c18b+I/g&#10;qPE2r6R8V/BzpI1tdb3ijXPmxls847jmvqTTv2hfBfh640nwezOkskKmUhdrHnBUf7XtXJWwea1M&#10;1o0ZQUqdnd/k/uOqrlUq11CNrbdjo/8AhSHhr/n3b8qK6r/hObP/AKF7Vf8AwHFFex/q9H+Qx/1Y&#10;xXZHlninwrovxI8DnUbQcy2xCDcAemK8++H/AIT+LHg7xfY+HLDxIRodvEqLaSHHI5Y5NbUXxk0W&#10;HRrK606aJBI6RCDPIZm24I78969N+EkvhjxF8W7i38YsyWkFhLIqKvEjggBAe3FdnhRPFVamMjiU&#10;/wB1GC17u+33HRi8RWq1Y0r2R7D4d02ey8PS33iLUYLG1hsjK11MQEVQOGJ7de9fO/jD9ofwXa/t&#10;D2fg7WbtZLa9QC31FHUxTnsQQcYPY9OK7n4s6vqz6Td3hu5FgjtpDcwtIQjQJyFI/wB0EV+dmneM&#10;tK+JfiK28OaaoEVjdboLj5sqoJGTjlcA9RXu8WexxNOnGU+Rpt3fe1l+Z6mHw9KVJpysz73+NP7V&#10;Xw88A+Bdb0HQLhJ79tPl+wW8eC7SMpAAH4k/hWT+zr8dfh54j+D+i6Z4g1dI7qOI2tzNcKY0Mi5y&#10;MsO3r0rwHwr8BfAVn8QdN8R6z4kN7O1wjbZJt+CATznqODXW/ECc/E/4oW/hjRtPjWzMkcUkdvFh&#10;YlBGSMe2fzr8MzjEVcNnH9mJ+1rykn8OnK9LX6tmFTAywrSk/Tue9T6v8MfhV8Odf/aF8VeH7vXd&#10;AtGPnizQPIUjO0iPnnJbOBya+F/ghoX7TWt/HzU/2gvBPiAeHfhlqct20PhfWLhhcG2n+XMiDgMB&#10;nH1r7P8A2ofHfhTwH4K0X4AaEQ0M9sJNQjtowwbOAqnt6VkfC+XwrYaEugajoiPtjCzW06YUqa/S&#10;M+qZfk/D0ciwkIxpyhJSdrpt72v1v16dLG1atUy6F1dSk9fQz/BWi/BLwBoOm+EvCHgyxsraAq5l&#10;SPDyydd5IGSSeprzb4//AA2i1uG2+MWh6vPa63Y6k0FvAYiy4U5Jbj7pBxmvafif4B8LeGtVtoNH&#10;0Jke5sxNHE5JXb/smuCn8deHU11fBPiXw/eQNdxgwXsabkifkfN7Hiv5jpYrNMPmtSlKXNL7V7ap&#10;L72mtNSuSOITVtzm9V0i6vfEKahqsSPI8EePKGMNtB4HoeadpHh7xZoevG4jYQSSnzbaVCylCDnG&#10;fWtfw9pugw/E4eHdb19Y5jCZbK4D/unKDlc9A3sa6j4g/H3S/AFpDpPxH8JQxO8Pn6fqKgCO4Qej&#10;dM+taYXCV8THlvZOOl02n5JLX52sc06Eoe/KJ1nhDVh8ZtMn0HVbyaw1rTFj+3PGdqOD0YH+LIHI&#10;7VkfGPwxcfDnTvMhu47wvhPMx8wwMZH1xXD/AAp/aMi8UW97rWkeEJVtXmPl3inHQj8wen4V6/4l&#10;8PW/xn+FNvrvhWaOW5Dbp4Wb51K5GMfXivnJ4ZZXinh61N2k1yu9+WV1dNdE1dpdND0a1CdWgqnl&#10;954l4Y1bUbuCeaWJnlVt0Yx1HrXovw8+ItzrENz4Ds7Xzb2Rt1mQfuN3H0rn9K8LweD5rnSfFcYt&#10;5pbYG1LNjDMDtPuKu/BmXwjeaFrniK4uBZajps/kpNE/zPlc7h+tfUZdk+NxFSU+XkpNSu5aRagr&#10;yWu7tsu55sUoNOO6N748fAvxp8Qfgj4p0fRZ4H1OXRJo1so2DEb4zwR0zmvz8/YW1LXfh58K3+C+&#10;q+Dr3TX1HXjG32iwaFzMp2k4YDI4/WvvH4Y/GF9O+JdpaWF2XtnnjS5m3ZMo6HNfV+pfBvwF4rNt&#10;4ktfC+myXMTmWKaS1XIY9WzjqetfTcDqFXhvFZTCNnNwk7vrFtxdu3deXmPEYpSqOTXkfEej/suT&#10;6Z4TebV9RjV5riOQXRXKxurBgjL6HgHtVhNX8X+Cf7UXVZ4LqbV1dLq+Vs/J1CrzlVX+6MV9A/HP&#10;wv8AETTrm/u9F8MRXekXEcbX1tCvzuU7qB/nivhyf4yJ4z8VTeFbeaRbhL2TFhI5DDDEEEdc9sV5&#10;WHoZ1gcyqRpNprRza2u9XHsnZfiip0oypx9k7I+jV1/4S+Nv2eY/gz4y8OaVrun68Ht9UsdQVTG0&#10;ZVi7FsZUqMkEfMCBjnFfm3qXwM+If/BPX9qTQ/FfgXxrrXiv4K6vq5gvrGwZ7m8jsUIle0mtlIMu&#10;wDKyLwcc4Oa+pPCXhPxJpPjj+3vFeoRvo5y1pZgECOTGDnv3wc1wmveLtT+Fnxtu/F+v20k1nasE&#10;0O2dwykNgvIPxH9K/a+Gs3pZHTnhKmJVSUYptNr3m9lHS65er89Ud/PiKFe0U07J3T0fr3PXYv2X&#10;vCH7Wfhvwh8e/wBiXw2TFaa5cavOv9peZcQW7KC0DRt8+5H2OqsBkDGOa5b/AIKRfETxD8MfEnh/&#10;V7vTXH29FadBbFFVgDuBB5yGH61y0mu/FXwDNc/tWfsg6VdaPNp851TxZ4Ugkkg0/W0VSZHKRnib&#10;aMgj5Tg5FfSGu3Xgr/goD+y54L/aR1jQYw39sSQ6hGy7mTemx/l9pApz/jX2NWtlWd5HLEQfO6Tc&#10;rP7LWtr9LXdn1RVGrRo4lOys1+J5f+zF8efBuveMR4F8XXUUMV5brPHLKcZzwAe3rXcftE+DfhH4&#10;Iex12C2iFpfXIUTgD5nxkDA+tcbpX7LPhDR/GMsMZMC2jmWKRwVZ0IHGCcYGK5D9p/XdFXQdIfTL&#10;qa5NhqvkTxM5bdlCoOPQEV+a5Tk9HBZssJXUY03Ztt6tvVpPqcGJqVatZQjN2Sv8jb+MOp6L8OfB&#10;954n0rXYdxiY6eYpBnc2MAjt1/Ssj9lH41fEz4Q6Wmk22qrcpqt0bp1nf5gWwccV4B+0F4P12CTS&#10;dG0zW7sR3l7vS3lk+XaBuxz+NdX8O/HUgtRb6Ro1zeXOkptuWAyqcnH8v0ry84y2hOFWeBV4VJuX&#10;K+iWi36N3fzBRxEqqUdV5n1p8Uf2gLn4gXOj2eo+GJ0uUnVbidVPKZGRxxX0tLqnha08A2mjxQCB&#10;JbUGQMuCQRjIPdc5H4Gvln9mLxRe+N9PPie+tYkhs8xzLIg5yOnPQ5rG/aW/bP8Aih8Hfiv4Sk0P&#10;4fHxLpl9KdPntBIFMaN8okXII+UknHcZrbJaEM5yl5fUpKlO7Sk9rdXf7z0sR7enhI+zV+S79b/5&#10;H2r+xBpeh2WseIvDMM0ZVZlurCQYO4MPmA5zjNeU/wDBQT4sakutj4f25KCJ9023nJz/AIV754d8&#10;CfC/QfgTZ+MSRYanPppneW0lIMTum5hx2Ddq+OPAvi3wt8Q/F2s3HxC8RRX90kzIk07f6xAxAHPf&#10;Hev2DC4DMci4Cp5Oqsfb8rjGd9LSba0et7Ox817aWLxE8T16HkNj498b+Eda0rxR4TvzcJp+orNN&#10;bzOcOBwRkjiuq+L9/wDHz9qW/mi8KeHTPNaX8Mi2VlfKXvJjgrFGJG8ts54XqSMDmuq/ao8A+Evh&#10;f8KrrxP4TUCKVAYgnJSQjj68nNfPf7N3xQ8YeA5JrfX9XkhiuZUube5U4ktJ0bdHMm4EB0bkH6V+&#10;XYLMc6yLCVcHmMIygpaJ637yTW6/E9fBy9tTvWipLb5nt/gz46+Lz4S1v9ne10a/stCu/Nurmx1S&#10;xb7fYhBGIw7RgBcyeYTu98ZHNfVH7F/iW8h+D8Ph/XbAIujiS1AVeWjDEkk/xZ5INfCH7Pr/ABo8&#10;B/FHxP4h1n40r430K88P3Rka/wBLSK4TdMHTLp94BpZOPfivsn9ifxpHd+EdTlvYdzx3jRxqpx8u&#10;3hh6kdq/dOG3lqyOH1CSak3d2dr9dH8jHNJ0/bxhCPLGKSXmt7vzPQfHXxY+BHizQr2CPxlMlu6C&#10;G7vrYRSQ2UzrtWG4+bdCxchQ5GznkivkXWvjTqnw1/Z38WeNteESnw1aTs9ne2RZ2hiYbogpGdx6&#10;YPAHtXR/tpfsSeDtDtNd/aN/Z+1+58O621sz6zpwumbTNRU5eWGe3PBWRVxxwue1cp+yX+3T4k+L&#10;3xC8SaL+158DrTw5ImirbW189uFtNV8z9zDNGzDaxwwDDrxzX49xnkuOr432+bUY4iNON21ZJK/Z&#10;3eqvZxTae6O/CVoQotJWje6PNf8AgnB+3BYftFftDX3wi8V6Va3mhX+jQahDqFvGkTWcnmRoFCKO&#10;xlO5Tu4XivpnXfiMPCvxPkMLRNZaBfX8tvpNpEifZFUeSk7EDLEPMQvViwwPWvh6Hxj+yj+xr+3N&#10;8SNe8OazpfhubxXomntp/h6zUx2un3xiM0ygr8kcTyIuP7okwMDNfXP7FvwR1D9o65m+KfifxDY3&#10;whhWS+v7Wdng+3FsnbgDzDGpJ/ulmB6ivjOM+BMrxdPC1MkwzvVpubSTu1yK3kna92utu41GXsXU&#10;dkr23X5H0p4F/aH8A+BPEPm65oFvq6avosOm6pfR2Ktcxx8hLaZm5KKZGzg9x2ArM+J3iqy8FeGn&#10;fTrpI9NvbqSOxUEhgoGfLYEdQO4yOOteZ/Fd/h34O8S/Y9ZvbyLQrOyBe7igZm3mYbt4HJBwRxyP&#10;pUPxx8feBNd+GHhSx0nXru/sE1Ka5tXZMNHCUCMW9TlQK/I8rz3ijD18Pl6lOUFKUVGUeZRfbmvd&#10;baq7t26mtWFOpTk5W5la35bHiWhfGO7X46XHhbXNVvrTw/5YWUW8pyuTuOMEcnC884x+B+qvDHhf&#10;w3+0p4qNvL4rvby0ttJtp5dDvZ4hdzsjMuI5UwdoRd5LYIwACc8fIvjQ/DzRvHNlqM1hJqmmyTJJ&#10;diDO+WMcsikdyBjHWsPx/wDt/wDh6z0lvFf7Lvwa1nRNRbVLXTr2WZ7iztDa+eFFk7sN5aUBgccD&#10;r1Nf0pw5SzDMaaq1KCUY2g10ba+J6bL18vM1eHp43DqUlytdf0sfY37Wfwp8PeDvg34q+MPwvGq6&#10;NfDT7mxnt2scSMJY45hFGpJVmldIzuBO3B7k18NfCX9tTxx8FfBNr42Hxf07XNQhK2WreBNespRq&#10;FkuwkyAk7Smflz0JIx0NfTOpfsvfHbxZ8GPGH7RX7bOtW/h7T9UsXPgrwDYaiTJpqvDEkciKDhpC&#10;IkxnJAL8c1+Yt14N1O+8b6t4YXdLrkjhLs4ziPIqMXl9Kvjq1StHlheLTtorJLu9Lb9VstNTzsVS&#10;pRrr2Mm4rRvbX+up+mnwr/arm+P/AMCrP4r2fhey07xDqkslrpmn2D/LG8Erp5gwBtkOAcHkcHoQ&#10;T+fv/BSr4GfEbQf2udI+JfjnSLsSa14NsrjVxrlyiXClbuW02qrHdKNxTBTdgEE9DX0H8OPhTZ/C&#10;Pwv4J02HXJ7WG48StcpgMT9pa0dY0IBzsJDZ7c9OleC/8FAfid4u+IHjb4Ot8V9bNxJpOm3wtTcf&#10;v08iW5t2Qr6A7T+Cg+tVkHDn9l8RVMSpOUqin3SVOUW4+vvRV9V06KxvUlGpDmW0WrH3V/wSV+MF&#10;j8CvgtJ8P28MXUWkXmra3e3Xi+ATXP8AZCxG3a3T7PGrb13SXDjPUZxya9O1z9uD4qftFxeAvip8&#10;K9SMfh+6guIp/tmnG3uoUe7miimuYSTtWWKJJcZwBIrEgtxk/sB+J7D4W/sl+PfGui6DAlzr0Nlc&#10;eHWvGSOPZNEqzeXIp/dLtLEjIZSFyBkVF4N8AfDz4MzW/iz4d/EXQNOttL0lbbT7aO8jZDDGpC20&#10;xYfMDtI5Gfm968/xCzLD4XJcNl6qqGJr8vN8V2lKUYrTVOTd03p7qvojWtNOXuw1vvddk29fu3/E&#10;7u58D3nwS/aB8P8Aje28Lf2bfeMNPkh1We2tWigeRcb4yjEqHwQwZSAwz6V6V+0tqlnpHwnbUJ02&#10;qZ4yS4x1YD+vSvmL4W/tK3vx++Ptra2mq6nD4dtLhJdL0G/uRMumS+WqyxwuRuaEMG2A/dU7egFe&#10;8/t73Gn2f7KeqvLeraBJ7Z1nfgKTMOh96/b+H8Dj8k4Rp4XETc6lOFk5NtvtdvqlZPpppoeBOSxW&#10;OvFWu+nc+f8A4x/FW9ufCtxHaaKrWkdsTLKo45HcivkL9nDwVfeN/HHiTxRqGhpJYbpQsJGSpz1x&#10;+H15r7H8E6bqvij9nCY6XpUd1cy25w5AJb5cAg14B4R8IazoulappHhG8Sw1AXRN2AvD+pPua/K+&#10;KJUMPmlLC1F7tVX5n3v3+46sOq9CTXPf1PKvEX7SGveEdbj0PQrVEEUjpLbyAEkA9P0qvcXXgzxB&#10;4vtPiP8AEPNvFboJQkRKAnjqD1rpPEP7N9te6xH4s+1LdXZcNIoGPmJz/Oo/jPo9rrGg6Rby2cVj&#10;cQttZcAZGc7ffmvNwdXDYStUw1S90ld+r6fL7jro4OpVlKU9Ho0xvjj46+Hb6wh0uHUJbbTHi+0e&#10;TGMGbaOMj6039kTxN8MfH2uz6D8WNMSfTNVuJLO1llAIgkY4Uj0ycc1qfD79nrR/i3p0snjCaC3F&#10;tKqokXBAB+9+I7VlzfBKH4JfGmw1yC5N34eT94IIzna/uPy57VjkXEWVYfPKuX0pNys1Z7aLZeZe&#10;ChB4mVJy1kradPme8fDn9lGy8G/D3Ul8P3LXU0GrSCIr0aHsOfan6ppF5p2lG80WMG8skZ5IcgNh&#10;R0/Hn869T/Zl8daH4z0HXNAcrDLbuZrX5/vrjj+dfO/xh8c39n4tm8NeFVka5vrlrcXRH7uBicEk&#10;/jXzfE2XTqcSYavRpOcprmtey919baq2j9DPEYOqsY42u4tfdpqZfxBRPEnhe48ZaLNNbzGEPNb9&#10;USU/eBx616D8O/j0+tfss3Pg20RG1R7J0Dp/E4HGO9eTfBbTvHcbeMPhR4q1dbx7qQGyn5ZY3xwf&#10;xrovhl8Pv+EAtW0+61y3e6s7jZeq/Hl7jnA9jX0mIyKMnGVG0Z/E4xel0aY2MMBJVYq/M9fLyO4/&#10;ZX8PfEv4zf8ACO6x4r/0WwcPDdLMcmUqSB/IfnXtn7QnwX8AfDdNK8R6vcQJC90sUUTOMMxPTHev&#10;HvgV4n8a2Wi6r4S1OxPlWWrs2l3MDY/dnJU8fWuT/ac8X+O/iRHB4Y1SWY3NhIZ7Vp5DjemCD78Z&#10;r5/B4nA0uJq8HaNXpJtaJrRJbtbanBLDvEyVR2SfS33H1L4I8e+F9G8e6R52pWUUEmI0D4UKewGf&#10;pVr4zeObG/8AiR/whXhqSG5hmtJZNUlhwVQkcKT0zzXxP+0R4Ju/jb+zBaar4S8aT2WrJdxMklvI&#10;QYmXAKqw565/OvUv2GPBur/DX4USr418S3Wq31/N5txeXkxkk5GNoJ7CvvsbntH/AIhy8XVjz1KM&#10;nF9FpKzf3PQ8yeEVaLVRf8A43VJvBOiaxeaBoW575pHMsCLkRgk/hn2roFh0TwR8NrZtIhdfEWo3&#10;IEsZ+X91nvngdK7DxB8Ovh98OrW/8eX8kUFtdXAkvrmfHyAn1rrrH4SfDT4s/D+98XtfGW1lVH0u&#10;4hPziNRnAx1BIz+NeHkUMjhhZZpTtedPeX2Zbqy6P9D1stoYGjyVaMrtPa3XzOE8OfHgaZrcWm+K&#10;tBMiGMCN5XyqdsV618PP2h9J0XXbPTdVlU6bNd+c1qGA+c4yR9e/0rzi3+Gug+LvDD+FPC+kM+tD&#10;5oTKcFgD0rxr4oad4h0bUtKs3FzaajBe/ZzuX7hGQCfb3r86yytm6z3DV6OItzyS5o6xlrqn92qM&#10;aksVi8zVOql7+1l9x9yftZfHr4ZePfDFl4X8MJBJgL5jKoO0dNp9MV8b/EjwXpWkeMrLXPCkiWl4&#10;kAlUxrjcc9eK7P4eaL4R8V/A2519vEQTxHplw8d/vb5iwPGR6V5tfajrFrdQy6uzSyIjBSD97v8A&#10;gK+042p47MM3nOq1FylFJ6ctuW33PdnpRwtClhZYSstpL1H/ABL+H3jTx7Z/bbXxKZLtlDGKWTIY&#10;9SB6cZ5rx34f6r8R/wBiLxJdfH74M6brXiCANu8Y+GrW5jSIRh1zcNGylpExuDrCDIMKwBAavTtD&#10;/af8OWCyw+JbJoHFx5AIxwCeCK9btJ/Cdn8JtT8bLpCmGexYSnb8zIQS2fqPzr0/DnA5xlzdVSSU&#10;ObnSeklsk+1t0+5z18LhaVdOk7K9u+pj3994f/aU+DY/ai/Y/wDD6G/nkRvFPha2QNPCWP76SJVA&#10;3ov3iB82OQCQRXz2V8b/AAu+JkXxa1+++zWXiKCXT9RSMECFyBsc+h469q1f2GPgr+1Lp+ma3+1d&#10;+xhqttCmnayfI8A3CpHJ4k03eVuJIsn5nR02rGRk5JQ54r7o/ZZ+OP7LH7bPgO/1fUPA+nw6nEWX&#10;WNDvLJIpoJkKiUMhH3gxGejE5719bmvCOEzqnLGZPGPtpu1SLerTWqW6Uk7P1R52IhGjJuCv6Hx3&#10;4Y8PeLvGni7w1b2GnTXusapp9tbwwWy/vJ84jAC/xseDkZ4yelfUnwY0q7sLqSxk0sxss0q5I3De&#10;qoHDAdGHPJGOuM15V8VPB/hG++Pv/CH+B7DTRaW1vYpZiO4WO38xxKVHmOQEAKY5I+bgV7t8MrFd&#10;FigCZcvGBK6tkkYwO5zwCc5ya/Q54apTwlGNZe8oRT9Ulcxofu1y9j074VQSQa6vmWrRx/aVKqD8&#10;o5HXB+XnGOea/Nb9lD9nDxv8Q/HXxq1PwTfQ3uvaf8ZdX0WxtdRnW3jtrQTCUhnOdq7myc5xgCv0&#10;h8E3wiuUEUeHaVWYk9skZwfx/Kvjj4dfGn4R/ET9p79oP9mPwdoR+G3j+y8dNeXms6Rcv/Z+vGNz&#10;HHcyLz9llcMEcrlHOGwDmvieNXSXCdV1YNwjJOTX2YpptvW9ns7fPTU63HnnG+11fzV9TrNf0v4m&#10;/BPxLonhLxbD5X9i3kN1drptyJYJNo5KScBxtZxg4OSc9q9P+GHxGvviF+0Lc+D4bPRl0PVdKi2R&#10;tGxuJsD5Zo/lwRnkjqCT745HxtqF94m8KaV8JfjLqs2g+ItNgc6bfSgvYX5JGN7jJG5QuJQSvHIG&#10;axfgjouueCvixoNpexRwa/4e123ltY2lB3WVw4WVOPvIeHUg4PzYr+XZ5jXxOInOldQk23FXaa6y&#10;813fRO/Q9VYmrCs+TWOm5t6j4kvNH8M6h4R8R6tJcX+ntJbXxU7xGqOWKlT95Qc9RnAx2r4z/bp/&#10;aP07wTYWXw8tdE03SY7m4lnvZ9PsyY97YaMiS3U/NIuxzHg5yVP3Ca9I/wCCtum3HwX/AGi9V8Pe&#10;FdZ8QaPba58Sb3xh4gu7WdkN/bvZRK8EQU8W4dooccBpGlJ5r59+C+jfCX9qH4j2XxM0zxBqd7Lp&#10;jSxeIdI8SaX9nht7xQJLV7dg53xhWcEthh5eBw1ftnhXwWstlUz+c3PmclBax11i21e2+kd0t9Gc&#10;tavOtiLS02/r5FbxH8EdSv8A4D+EGk1a71PxRqmv3F94l0/QyLyTT9MEUsRR2j/1hwuGTnbgYJOa&#10;/Rj4EDSPEXw/8Kx/EPSLHQtO1HSoILSD7LFcy6lDGvlCVJHK4QKm55CVRGDD5ttfNi/8E2f2y/ir&#10;pUHiHwHotr4G8OapdSS6t4q1HUzaulntJlaGMZdkeNnG7uWGM5r6j8D/ABE/Z98UftER6zqPju6u&#10;NP8ADkEOmaT4d0S1JlFjEnl29suMCMbQvy9TjcxGTWPGuIzTMsrw1OclTxCqSklfltFuybavaK2v&#10;q3o151yqi7z13/4Fje1Cx0LxZ4euPCHhnQo9Q0axLwwaRf7ZFaBWKCWNtqn/AGs8MMg18V+PNa8W&#10;/DD4hSeEfDmrzC2YupiZ+AFyO5yD7dfWvu7xL4p+H/hHWNDXwxry2WsXthLfppF5MrtBAHIVHYcM&#10;xXIIyc7TjOK8q+LvwO0O+8Ut8ftG0mwuNLvY/tFrY3DbntL10BMMijhk58xM9QwHUV+T8HcQYrKs&#10;zxn9s1JS5VzxUpXTbe0W9Nb3+TT1R1wnBKTT1/PyPMPAWu61DeaR4z1W3m+1Jexm3sLkFRNCWwzt&#10;7bTwOhrxD/go34xg1jxrongjwbrNwyaJ4Vc2ZllzNBJeyJGI2buRtKhh1GK+g/C3h/UfGHjfGraw&#10;VME8fnNIuBnPzAei/wAhR8Wf2Z7L4m/Hj4K6bJZJHPP4zSz1W7SIEtY2/wDpRDcc7WTA/wB8ivoM&#10;l44VDix4iVNKE6ck1H+7GU4t93o1fTfyPOli62NupaLSy9GeefsI/Enw/wDCT9o6LUoPB+1LHSI7&#10;KaWVCxdViEbKfXIBzX6hfCb4y+DLmxF3a+HrpLU2hkac3CusiqSQir1yT36etfJfxu+Dml6RqEHx&#10;YsvCq2V42orZa+bJAEcO+xZ2VeAVY7SRjhsnOK6L4d30lxpZ0a3Ev2eS4ZvPIwvlgfKnsTjOO26u&#10;TibjqhjMrocRZfCLqJum4y1dOz15n89O91bqeniaNFxp04t6q7/RH2NYXvhfxV4eTXL3TAqXKs8N&#10;k6BZGQZAJXPBxnmvgP8A4KMW+gaF4+0+fwnfX8cGqWkrX9kz5TcrBVIIJHPzZ/3RnrXuq/tOJpHi&#10;gfDfSL5ry8s9JmuJNqhm022CoFV+OrliFHXivkv/AIKGeIfiJNqXhjxpqWivDodw0kNq5ABMxJYI&#10;w6r8gLds5PpXiw4zqZ/mWCoUqXspuLk5NKMpPl0tZ395pu21kmtzzauHeFoTm5X229Thfgfqfhr4&#10;X3F/Z6DCkS3e6V4wMHceS3vWB4n8P/ED4m+JEbwh4vRLe8m/eIJcPbH/AGh9ak1/wpqdjZW3inTJ&#10;GRJrEPKAn3elZ3gP4B/FXU7sfEbRtXn017i5En2ZsgXCL049TX39DM8RSwE6GYybhdSTetntbbZ9&#10;+hyP2taTw9VNp6o2fDfwe+Iun6fqs+teMTFc6e4MVwW4dQSeQfcfrXpvw/8A2cfFt74z03xz8SZb&#10;U2l/owmkezfYTHnjcPUivNPH/wC0NaeCtTtNEntHudQu7pbW9s3bOecFj6iud0L9or4o63rV++oa&#10;hcGKW8/srS7aCQlLe3XJGfxr7bLKWNwWW1MRflglfl001Xw+pU62Jo3pyjyxS0fZEfx/+HMq/G24&#10;8T/BrSrm8luJVgj06djsaMfeYntn+ldl8K/j2nww1O3N1A2lapp8zLLE+SG+XlQfrWDpni/xf4V8&#10;RS2ZAa+eIrDKHywVhyfrXr37Mel/Bz4oeEg+rWUF9r9vcMmoJMoZ96nqQelfLKs83zxYl0GoU7ST&#10;TfNdemll2PPr4inClGUlzJdVueI/BL9sabxl8Y5x4s8BD+zbzxFcRT3phMixFgWycZx82fyruP2l&#10;vid4J1mSGHRmksZIEK+ZZuQkgHAyOgqH9oP4TWvwb8T3Gv8Aw7ggTTb+bz721ZQNkhHJHpXH/Dzx&#10;b4Z8SeL18C+IEhCXduZEnZR8rjoMmvr5cdZj9c9hSpWg2+a71/I4HiaNWbqwvHe/9XOv+Hnhj4O/&#10;GbwnJ4V+KMywtJgGeElW+oPb3rpfBdz4c+HtifB+hXjS2VrIYraQHOUB4rwy8vNfbxTPpOgRCCC0&#10;uzEzRAgSKD94Hvmu38A68WguZ4kQNaMyL5z5DvzX5pxbbMsFGLvFKTdr99j1sDCngk4zrc0XrG/n&#10;vc0/iV8SrvRv7SPgzzZNUt7F7qFJAdrBPvdPavKfA3xgg8aXieJY9OgjuLy5UX5BwIOTnnvz68V6&#10;X4V8On42eIZNFvr9tE1A2sn2UKuPNXuBnqDXzV8NPh5qXhX9oTU/gb8RtTCQvqjtEbdtm+PORj04&#10;4r6vhanl1XhaeWVL891Jre6T6NdNmd/tcLiYSw/NdrX1R9zf8Kd+G3xR1CyhtfFNukn2QLcRq4+Z&#10;v7y84rO+K37M1rJ8I7j4d6Zpttea9peqpe6VrMYBcIvzeXkevSvBfEHhDR/hp8U7fwzpPirULSzu&#10;oQAqXLGRd3Awe1fZnwD0HTvAfgv+1PEN9NJaQQ+c894+52GM8k114yll+S0MPUpwj7X4ktkl/ese&#10;ZXxtPLJKrTs5N2Rx37GVtrd94F1bT/i/o09sZA8NtBfx4G3nkHnjPNc/ffDrxp8OPFd7qmneJY7T&#10;SjCyxsl1iMAkZBz6gkY9xXe/EL9ozwzfaZca/oVvvtLOBzKqRj7o6nivAfiX8atQ+IXgnVLfwtZv&#10;LYi2EpIySHByMfl+lfCY3ibNs4xTopL2adnNLltdK2vX5nu5ZxTnbjOiop05J30vb0OQ/adhtPip&#10;YXXhnVryF5dN8Lag9vG4Obi4Kbo8Y6HcqgepwO9fRv8AwSu1bxR8dPBj+BvFOjwS6dLoUU7wXrgl&#10;JvnhZGUfMhUICAwB6mvO/glqvhnxtothrHivwit1JBdQw3xaHDiIkK/l4+YkjPTnOK7z/gk/8SPE&#10;eneKPHHww+I+tX03iL4c6/eKdSMY8250YS7BHJ/ESFCSIW527xyGzX6PwxxDPEZTVw+bRklQcXJ/&#10;zRd036LS/qY1lhuX/ZrpvdPv/wAE3dG8C678PfjlF4FvI/ItrLUJjHHF0aPDY2nHbI619P8AgPXo&#10;J9Fi0DU4oUeCN4baRuWgDPuxxjccscHOPmxXkv7VOp+GvgXrh+LfjDVt1kjrcRXbEEyQydcY6/1x&#10;71p+Ntf8M+IPE3gDwJa/a2034jSRxw+ILG4C28RA8x1d1OUfBTYeA3nKQeDX4JxNkOZ4Xi6m8BDn&#10;oTba2V4qWqknbWN4vq1oztw06Kwk/aOzR634+udF0TwDf+JzHc3MukaK7i2t9glJhjY/umbgsygA&#10;gko3I6ivnVv26vDmrfAmDxH4F8G3b3DTnT57bUAf+JFNKCdtwI84gYHfHIDsDb1LdBXqf7S2t+LN&#10;Q+EGvfCH4XQ3c2oGxMULWkgQYDpm3LNy7FBIpOctkivkz9mrV7nwj4suUXTZbbUIQVuUSMoxVGwY&#10;pF7gEd/ukDFdeInlbbxdBXnSfvWbSb3cZLVPun3XqZUsVGlVhGaunt5mr8Wrp5fiD5duIriMozC7&#10;judwDHbtO7PzZxkEdRj1Ge08AahZafovnTR28srTAOYXOAcAckj5hxxz3rj/AIyajb3fxXknncFp&#10;bh8R+Xlhk8A4GMZJ46DGRiuz+GWo+G9N0adtf0Rb+O506aK2jljBWJyo2SHPcEdufTvX9q5jadOL&#10;fVL8kfP4a0nbzPdPg1oMvxC8H6j4f0fWfsEgngcyPEpDorjenzZ4dBjP45zVXXNL0fTxNeajfw4W&#10;5e2in83BdonMbKgwd5G3/ORUP7I/ifRkkvLjW/8AUfuCViO4A4C5AzgD5Tx9a9K+K3wu8KeKvC32&#10;L4b3+naddNBOtnJJCxUSy7izYBypLNuP1r+Y/GLL6ud4yhh6NVJUuVuDlvzNrm5Wvspvr5H0OXYh&#10;ULwls+tvv13PM/D/AIt/aCg+GWg6l4o+HmlaxctfR29zqnheZXmtYJN+y8uIsBVijVRvw2QUIYKT&#10;XlP7Kn7RfjfwX8UY/hxNoYstZ0WNk1a48MmB/wC2tWWMJOsQUsZIxKjANlXcAblXlq+cP2nPiB8c&#10;LP8Asb/gmz430PUrO3l8YWLa14nhW582PTUmSVPLaHiTzWbashB/dqAR8les+CLaGw/aXtPH+m6R&#10;FL4k13TLgPDbWy7FbyWLzTADLZkBBbOfm5zXh43hWvw3UnjpUYQlUjOUfZ3tai4uEl7zScoybcdE&#10;nG+lz6XLMwwNHFyio88Gmkpa6tNP/h9PI+wPEGrfFDwD8RNTg8W+Br688Na1qm7RNX0i/inS1nnB&#10;l8m8tMiW1GSyrJl0Y8nG4VW8Z61YmBFk1qSTUVn/AHGnwWjeYHBBUiXOPvY6enWtfx9bXmht4Pgu&#10;70g65oL6nfBLor+8UqUgCLw0abi27r8o7CsfQUsLm4PiFohLMty8cYXACDAyAx+4cZ56jtzX4fxy&#10;svp8QxrQptSlTjJ3k2k5q6ce2jTa2vpbQp1pV6KV/Lttpt/Vz5x/aO/YYf40Wut6/wCDtHg0zx1d&#10;xCXUbcIUt9ZnCgfunOBDcMOArfLIw6gsTXAf8FHLPxb4R/ZE8A/BHwNmK91/V0it7Zm5YRx52Aeu&#10;QM9854HSvpj45fFzxR8M4NE07wDpUV5qPizxP9ijsAZZCUUtIXQA73C4B564BNeY/t6eHPhbaeIv&#10;AHjf4w3uo3UmgwT3Gl+HdJJijub8fvGE9yvCKD/AmWJzyoFf0h4S8R5jPgzE1cZrTvGFG2s5KDaa&#10;5f5V7tpO2vMnokeBmOFi5QirJtPVLW2n4nxz8A/+CenjAwx2fibwXqera426S5sNJ02W7lVMffYI&#10;rbV9GPB6DJr2O+/ZG0mHT9C8LeJ/Al/p2my38cqxXenvBJKY5V3t5bgPwcg7gOnFfSH7JPxg/aA+&#10;Kfw6PirxdoK+HbTUtWQ+FodKY26yQBsMzRocsA3AZiS3Nenad4h+F/7Q+qyaT4M8fSX2p6FBNLq1&#10;5JZLIstwHJ8pJ8bjwrcZYccY617eG4qeYZ9PBqH1dUZ0+acpRkpXs7aLTS+ieiTOXD5bh8GpqHvc&#10;ydt215HI+ABZXPxFMc0+Y8hYigGVBbgZ9sCvWfH+nxw+EL+7jvI1CACEecA5+U9B1/pXkPwg0WLw&#10;n9s8YeNp10jQ7K63ahrmq3KxpCW+ZR8zAtu3DhQaufFv4maJ8UPgxqvif4FeKf7WjeKa3huliZAr&#10;IMllJ6rjP5jiv6LzbiTJ1iY03WTlKLkktbxSvfTyT3PncJhaqV7baO/Q/LD4a+OPFHjz4oXejx20&#10;iXGu61OPOkGQzNMRnPfFfdXxP/Zt8EfBf4A3UltqjXeufY0KhGJ+cjk4xnH+FfJPg6HRPCvilfEn&#10;iK2lt10hS1qsAA3SKx64/OvcPhh8fPHHxX8Ial8RNa1SCK0tQdltPFvdkHBO3rtHHNfy1xJbGOTw&#10;kPaQctfJ337/AKHvZhRp0aXtF6M+dPhf8P8A4kat8VbyfTPB82qR3A2vcBP9X7c9K++P2Nfg54T8&#10;HfBbVPGeu+DRea1Y+IZI0MloqrAm2IgyMcljlmCqOM81w/wl8Q6tpGrf23oenptuDu8uCIAyHGSc&#10;Dn1r2zTdc17T/gNrmu3FokkY1l7pLOFv3k8zxqFjIHU5jHOe9eJxBxD/AGlwtLBxoqpOnJcjSdk3&#10;7rv0039Tz8to1JyU5aX+89AbVZ9N8RXXh3xDbiWK7fMVxDx5sRUYTaeGwOM8dK+Zf+Cgn7Cv7N3j&#10;zwbcfF3RdK13RNZ0u2N/cT+EFQXcpjOf3KlggkMYIzxyay/gL+3T4l1XwxcePvi3pCz6UlwURLZM&#10;3UWPlwB/EoIIwfStHUP2mE8c/A5n8PWszXV5dTb1kXDQIXJG7PoDivO4N4azXhfinEVqkGpK0oTh&#10;N8kk9XBrRO1uq8+p6+YVMSsNCFPq1o+/TU+Fvj/plp8U/Btn8QPhT47ulsdcsEbT5tZl3Xrkfu8T&#10;EcGYMnzc4z3r2X9hb4z+PLX4fXnwP+MGuJdtb223StTVwUZccqSCeQK8b8NaRqWm/EjXv2ZNG0my&#10;nj8Q6iNd8PalPLgaas5xdRoOw8xWYjoM8V7dov7EOrfs3fFDUPFF78Tn1DQBLE3hPTHO6eSCW2Ek&#10;s0rdF2kuoA6k5r9zhhslzbGxy6sre3Xtod7XV1e2lm7b7X7DxGBhgKEpyf7yTd10Vvz8jwP9rPxT&#10;pok1Txnrviezt/7OmW9g0e6fbPeoUbyVXHRQAuT6sO9evf8ABDvwFofxR05Ne8UR2+lX6W8lvFZ6&#10;RAsS29pI28x7/vSO5ALsSc4A6Cvjj9ta31vxx+0dN4R1Hy31K4s1upNOex3S2EOUkihdx/q1ZMEg&#10;cgnBr7V/4JDanqXg3xVJNdW8NtFe3TTrbWyhEyedqqOFUZwB2FfpOJo4StUhhKqv1S2slZJafM8n&#10;6z7CcYxdmz1P9r74Nj4b+JdWHh6/mlYalDJZWMRy2Aegz1JJAr43/b3+LHxU/aK+Kek/B74ZeIf7&#10;K8PxW/ka5BpxZJJLaAA3tzJKvRPlZR1ztAHWvsj9svxH8SNM+J2s+K/E81vZWU9oyaREj5dpMYU+&#10;xAy34V8WRSaf4bstS8QLMltc6lZvZGC1O+Wa1Ylw0j/7WRlR2HNfI5fhKWSSxGYQoqNRycIX6Rur&#10;yd/P8vMqrWqYuCc9Uj6H/YD/AGNv2BvEH7M1z8eviR8LrS6vZvOkS6nZgyRpkKeT944yfU1yfx+0&#10;j4X2fwjufDuhaeE0a6jJtrZTu2qfu8nvjvmuW+Bnj7x14Q+DU8GrXKW/htx9ltNNEmdilvmdvXqa&#10;g+MPjjwPrelW/hjRdbhWF1G3dyVUCvis3wlfE5th5SqyqNVFLd2UVqrXPcoZco4OlVr6Snrb+73X&#10;qfMfwytNZ1T4tJ4H+B+onT7/AMtkur1xt8qPPzkcdQM1+h3wZi/ZG+FPgKw8Nai8134j+US3N1GX&#10;N1cP1OSOua+df2b/ANj7Wfj3pXiLxz8Fb+0h17S5Vin3nDOnU7cdjXN+LPiF8RfC8c9nNoRu9S0+&#10;/FrM+3HlOh+9k9MYzXpZ/mFXNMxjCiouCS5otJO/dvt27Hi46hQhUt0vpb8D3P8AabiK6y8t9YBb&#10;a3i48nqoyMDA+teF3+pXCajb+J/Civ8AaLeQCAYwV9f5V6TYP4hvfheviLxPqZ+3atlgssgJCAc9&#10;a4/wloPiu+umvvC1mkqO2ydGHCEd6+ep4qhXrzlH3XG68m10/wCCRhnSimqrtbbseueCvjj410HV&#10;fDmq6ztvLa6kEdzIH3NG56Lt7V3Xxt8QaYkLDVtQsdOfUoR/pd4Aohz06kHp2rh/gER4X+KWha/8&#10;QvDKTWUV0FcMT5Zl6qxU+nPPvXY/ts+LPhH42+J+j6hpH2G9jsEZtQt2YGPttGPUc14lHJcBiMRG&#10;pOOl7tx2ve+p34b2uJxP1Wgr3Td76WW581fH7xFb+AvCdh8NPDNydQv9XuhNe34BKomTj3xz0rlN&#10;B+C9tomsSeKfE+qxXjEqVgSf5AcdMd69L+Oul+GvE+uReItA+zANYxiS2gXBj78fn+leLajZ+K/C&#10;fiaNmupJ9JlYA9T5Yz/FX3rzCljqLo0bQklbtdeR59R0oyv9pfofVP7Nvxdk+Cfj6w+Lmh6etw2i&#10;r509nG+zzYgRvjyeBuXivo4f8Fu/hr4w+MMfgTxJ8LtV8PeHNadf7D1df9InN47/ACrNDEDsRyQm&#10;VJxgE9Tj4L8b/GHwR4f8Ejw3aarHHPqUYjYQnn3zXrf7BGl+Bvin8UtBsNW0uOePT5GvDLLjMfkI&#10;XXj03ha+H4nyHAUeHqlbH05Tp8s07S5Xte672t1un2Y8uxuYTrKbVouXXsj7l8L/ABHl8U2uteB9&#10;S04QXM97NNZF7naXi+YtgHq24DGcDFbWp+JLHxrp0y3M0kWqh4oEtdu11aNVLeU4+V353EA7hnpX&#10;zz+078Vtc+C+p+HPFOnKIbXVfEkNhqAWLDLBIrlWU/wncg59D716R4T8T6bFrV5pC6PLe6fewQXN&#10;3DDyquNpSQMcbXYsVByGyPav56r5NXWDp4mnDlhU1Vu8HaV79V2690fQzxbdZU5PU5vx18Q/hZJ4&#10;yfQW8d6brVja3csJvWyP7NvQQkqXCoNpUOMO652kjcAeq+DjF4L+MhltdHWyv5Gt0uYLdC8Ez4zB&#10;NG6jbIkgBUsOfx4r5M/Z7+Jmp/E/4j+KfA3jDwfa6H4j07VtSN7caREu29tvtDlzdQA4WQlRvZcF&#10;yCSDnNe/6r4/0H4Y6Bo/jHSPiRYTaQFFva6bJrCwFg7FisAY7sZIAA4HTiv1LOODcTl+Eq4bDTlK&#10;ULJwers43jNOK5XFtPtsm0veFDG86VN7b+h9RfCD46/CPxJ8ebf4MQLeW+qx2DSWbvZsY7uFomZo&#10;Q44EsQKKynGMHGcGvmv/AIKaafqvxGi8OyeEvCd1dTQaXNe3lhYwGWdYl5lm2LnKoAcnPHWuf+BX&#10;xo0a6/bbT4g+CfHGoreeEpU1PUdEaRkVVMPlzQXYbhlIwwIHBOQav/8ABQr476dp2o+FvjT8EtUt&#10;vsPivwvf2jzGDcu2SUxzJtbDIwPrggjHSv0Hwy4CWVcRYTNaEZpKlL2imrcsqkIJcr2lBuEvOL01&#10;TRObU6cKEZQejt96vc4f9ibTrPXvFnhywvr9be2k1NI5Z2t2cRJvAOVXJI6njseOlbtjoXj2+8We&#10;IJfE80WpTJ4mv4tGjt2UbIftLoqhicAYBODyAe5rL/YAjM/jnRbGzkCxmfLoy9hz1+n8qf8AHTxl&#10;f/DLxjqdjZ+I7O0kbWb+8vxJlfIUTylQx91w3HWv6FyhTlm8pP4VF39bxt+p85j+aWGil3PCf+Cz&#10;Xirwh4Y+EPg34badPDdX4uJbnUPNTZNCcBSGQNgkZOCeq5PpXbf8Gu/hC31v4j/EzU7FbjyrLwjH&#10;LeubfasrteKY1RvQBdx9yK+PP26z40+Jusx+JxfHULO8ZktrhMurPEMNtbHXGefev0E/4NtI9L+C&#10;egeIr/xfrcWmf2pdx2XkX8hRJZ5Yt6Iu7gyFULBevyGvQrunGXKnvI2o05ybaX2T9VLfwxpf/Cbw&#10;apaaVFH9ssjLcyxR/wCsb5ArMOmcFhk9Kz/2mfCes6v8EfFsnhvU47W5Phm4jhnFkXaFjGdzImDv&#10;bA4HdscYFdDB4xs7XxgiXFg0yvHbxrfW4BhhZ1BRDg5GSCeRXIftkfFq/wDhv+zv4l8SJcy2dxJE&#10;lnG8rDcHmYI7r7beB6E18MszwNXK8wfM26MqkZaa6N7X0em33HT9Xq1MTRSWklG34I/MGH4R3lh8&#10;JdD8P2HhqXTL+KxMF9ZTLtmeR3YlpT1d2Xad3+0R7V6D4T/ZetvA3h0eKfiJ4i07w5YWlknmWvyy&#10;3k5YE7EH3UY+5yPSuR+O/wAZpdem0/xRaSNHLEFZzC2MEDqff3ryzxFf+JPjJp8pbxXeXMPmG4uE&#10;mvW2KwH+sYscYAyM+lfiGZRzHMMLTqYdKkqsrybhzS7e6r2V13T6H0WX5nVy6E8K2pPVK+qW12ke&#10;z+BvFPjeb4kXU/gPxdqEvhCxtluZDcFi88uQoDBuVyHyR32cV9B/s/8Agm9svh7c/EN7aP7It2tv&#10;LMCSXmkBbaAfp19q+UP2M/F3w/8AGPgLVU8I+P01zVZZksIIrJz5ECGd0UyZ5ZnaFyO2FU19C69+&#10;098cPhZ4c8QeF9P+FUD6F4Fmnj13StYhKG4eJYytzF0Lsu8oQuRtaNvWv1PIMi+p5V7CjTjGpUle&#10;dly7aaq297ra3Y4kqSxk6lNaaf8AB9D2hvhP8Pvjr4KuvhR8R7uyj0rU5EuHtm1YW1zevG/3Uyys&#10;6rgEgA84zXdeBPDnw3/ZI+EsWmv8QdCMmjQsvh/RLqdba05cne5zmRyPmaQ9SPlwMCvyD/Z8/bFf&#10;9o79u2bXfj7qXho2EGqrNYwRXjMdJsYYQyxW4PylWfBdhhi+cjipNd+J3xN/ah/as1mA+Krqbwno&#10;upy/2dHrMAZJ4YwCZXUcGNWD7RjkY9a8HOMrzGjm88HgazXPH2lSUua0PhjHkjonLTS+ml9TXFU8&#10;PRw0atSSdru3W99vTufsrrH7Y/w3+JOi+HxoMt8+pXPi2wtrCzuJVVZnDAvNDEhJEW4lVZsE56V+&#10;Vf7aGn3f7Q+u+OvjV8CfDMlkk3ijUJLprwqGWf7S/norKcOBIH2kdRjpmvXf2OrXTNW/agsfG+ke&#10;K0mbSZll1dv7NFtDFBBE8qmPB2gfKDggEbR615Z4a/aI+HPwX8a+Jvg1Ek+q+GZbl7mwuSuWeSRi&#10;z/X5jnNeuq7qpe3XPd29bW1sebh8RSjgVB6Kd/krnyj8P7Lxx4m0a5sPFeJ2E5SG5jXKccdfWoLi&#10;6GnXN74Vvr13t7EebGxBwRW18UPBHxJ17xdcSeGNSGi6IblrlbeNSGKk5xiub8aQTW9rAslmWCKV&#10;mnC/6wD1NeZUpU3jHGDSUvsrTlf5dNkeHR5ZYqVCMrJoueH/AIy6fe69p2leDZri+1JrldkUfCRY&#10;I7jjpzzX038Sfit4K+Fnw5tU8UeM1jMkYlv1W43PuxyBz79K+ff2Yfhlpdkbz4lHTU3RErZttxgn&#10;uKxfib8Or/x34iutUmglujKSqwlyQMdTivr8NgctyXBPFtWlJWu90vyKpU/ZSdSS26Hun7K3wk03&#10;9qX4mXPxluJmOnx2TR6ZYXOd4wOJGB/Piuz8T3nhv9lrxLYpfeEoLNL4us2okbnc5+Unrj0zXjv7&#10;C3jTxd+z5qOuR+MNCvrWC8VYbJDCWUDByOOnQH8q6mbwp8Sv2ovilfaDpMGo62sl6BY2SRF2dkG5&#10;wmeDgAkgHgA18jiK2O/tWpQrP93KN4ttWsu7+ZMqdfE03Sd05bHpb+MrXxJefakmaS2uVIkZucAi&#10;uO8U6HaRaXceE/Dur3KWUsjTtDvKhZAC2R2AyB165r6E1n9nL4Q+Df2cbH4o+H7u5Ny8EOYpCQXy&#10;2xxtP91gefY+lfNHxGa58RaP9l0YvayfaFXch5ZWOMflzXz1HKswjxbDDp8qSTe1te/d3VvI0yvB&#10;YujKUei1K3h74T6nq3gw7hcbIZyz+Sm8ykHO3jk5xj8a9Q+H37I/ifxl4NvPF3j20TQ9DjgBiuNW&#10;lVGYAjLBSeBju2Kxl+Ifj34dfDk+GvCmjRwssSM128G52x1Pv9K83+MPxk/aQ+MngpvD1vrF/PpC&#10;I32qGMlEDDjJVeo+ua+kzr+ycfn0vrFVvktFJaJWV9Xvr5HsSpqpBa3a6H2v8NNH/Zu+FXguy1vw&#10;zer4i1Kxtf3ModfLVsH0+UDpyM14p+1H8QPHXj/S4tdgmSBLa8U29lasdpO4YGO/euC/ZD0/4geL&#10;vh2vhSa0cXFtc+S6y8dQMfpXpnxK+F3xR+DmkjXr/wAEy6jHHFlGtxkKccGvlsszlUM0q4L2cI04&#10;N7X1v3fVtEU5QqVUpWSR6X8KPFfhnxl4F0vwt41igF00ebnfgA84HFdXcfsyfAHx3cXV1BpVk4WP&#10;ZLIgGAcY/Dp2r4t0nx1darqUY8RfaLC+mud0SAFVwTwo7n3Ne1+LvidZ+Bfh4PCui686XN2gLyRv&#10;h1J55rjxGHy+jmNVU6PLB+9e35WPPzTAS+st0G1HSxStvAmi/BLxbrvhbwnbBoLiTiVckBevBq/P&#10;PouheGJdbdEZ1iaVgwwSfatD4VHQbjR47ibXY7m4lQfaEuJQzk46flXLftSeD9Su9D+2+GLhYEhi&#10;/epvyAPwr85lisHj82nh6zkm3aMumj+1fXba3UdGi0+ZvUb4N/bO07SvCVzq2t3Eogtx/wAs85VQ&#10;Tn+VfSH7NH7S1h8S/BkOt+E9VmuLBx+8+0Kce/Br8k/iF8To9E0y40rTEEsckwhucHjcTgivv79m&#10;DxJovw6+Ael2cckEBu7FZFt0ADZIzyO1ffYvKsPkeEjiXzLmbS16JXd0OpHBQcZU3dvfsdl+1pof&#10;hfxtpmpP4a023hvLuBke5C4JYDAHTIPpXy1+yrqPxc+EN9eHW/HUtg7XBWCONckoDwTnv717gB4k&#10;1XWU1Yp5tobncVduAuaf8bfhnoXjXwgF0u6jtpIjvd4yA35jmvn6PGkMNiHRdNclS2u/LY68PiXG&#10;ryrXoZvxV+IniP4sWFtpX/CYarMySKFAnADNntjP5mqHjj4fXN78MhbarHeXF8ImjgjluGc52+9Y&#10;P7PXg3WdQ1/7NJuS1s5xtll6tg9vyr1P47+JLLwb8NNR1uzvIWuLaHCvKc4OK7IcUYvBZpSwlSLq&#10;OTTT8nsepVxFGMOWmrW3Z8veDPAll4Ss7fw7qFgFuZrkeaC5JGT1r2P9s3TF+Ffws8KeIfD1pIss&#10;1xAsxycYJI4Hp0r5h0L4t6r4j+JVlIbw3EhuVNw6nKj5v5V90/tZt8MZv2e/DniPxzcrmyRHt1A5&#10;aTHB/DtX69CderlXtK+kr/5HzrxeIXNNydkch8N/gjqHj2xsvFWv6eTZSQB5xbuSQ2PuZPbge/au&#10;28Q+CGHhuZNF1SeOGxjMiWhc4wMYHH+eteSfsz/tS+ItU8Lt8OPCerw3DXNz5dvETyq54/AD+tek&#10;fGTxR4n+DXhQX2teWwvI/LlfcTyRj+tfjHEedcT1sxjhsL7ii9rK8kn1v0sfTYPNMvw+HlKT1e1j&#10;yIeLdS+Lvjmwj1bXLuGPTZP9ItBJksgOMe/QYx0ArvfAPj7w7qvi6/sr5MW4AS2muOuBkE8+9fNF&#10;94n+IvhG6v8A4m+FbHZYTSeWX2nnOc49u9fSP7JFn4Z+I/gq41zxDbebqBMgniz8zZxg+y47eor6&#10;jiDA4LNcndbH1FTko35uz7fPTT0OnOMwo18so0YWTSvK39feePftV6f4Y8Yai2naFoshntZhtvYw&#10;ApOc5461wPwQ+Mnxe/Zr8S3fjay1hli8vyY4J5CRLxgAL0UCvrHxD+y/8Rfide/b/Acduui2RZZY&#10;io8wt7Efj1rxj40/sC+NNL0A+MtdluFtPtW+NNxKhs9T7V6mWRybBcPUqXNKpCcdXq7XS+aVz5eU&#10;KX1TmcW35aGd8Lfif8Svi/8AEK98d+N4N8t0cIobI2npgZ9ea+ivFPgi+1v4X2/hrxLdwWlvvWZi&#10;CM8Hjn6dq8I+Dngq98JanHqGvTuJLeVR5UedrqOdw/livYf2o/ifZTaPox0vdDHNAA25SAVwOa+d&#10;xeGq4WssZRguWVkkuy23OWjh5QhCajo22cN4R+Gnw/i+KFn4sn1dHs7S4SBycgsnJ+Uen869+/aU&#10;+K2tfC7QdPufhb4fu9PsJwrSXrArG5IHBHqfSvmL4f6RqvijxXZ3E9nM+m2t0s8yxjCyBWHBPpXs&#10;X7VP7WXhz4ieBR4BtrVIhaTrgbfmYjjaMdAOlevl+URzLAuvj6zinK0Uuiur/JHfiaft4xlCNunq&#10;drov7QWreKvg1fN4ocm9ntiIXjGTjHBx2rzDwT478M+DvA0eneKtYC3uS5kmkAZiTkkH1rt/Dek3&#10;X/CiIb2O2tx9oj2xjfgjjuBXg+qfCXUvEni620PVAZjKeXXIVATzXfnNSrwxjcNh8LW9yzfLbWVu&#10;uvcuFCNDlvrrayO/+N37WWhaz8Lv+EO8L3bXN1IoijAycn0OB0r5l8F/En41eFvEwWy8cPZLqV2i&#10;T2cT4YZIBOAcA44x2619daN+x94D8LXEV9f6krjylc7nGF6V8U/Hq01HwT8eNWg0i5ZrSG8M1kyr&#10;zjdlefbivsclxdbN8varQS12fb01PRxdOvRkpVqfLbp/Xc/RHxGfsfgLSJtO1EPdSwIblydzZxk5&#10;PqDVbSNX07w5pg1TxLbecJehCbmZvQYzXjn7JHj3XfHfhTzvEeoeZ5JOCT90DgfXjrXvGi32h3/j&#10;HTvBcVst0+d0gKhgvH6V/P2Z5Tj8fxq8tw8XUUZJtJ2srXfkjWv7RThUq6KXQ6v4b+G7Cw0FtdvN&#10;JaK3u03KJEwQCelVf2zLy28LfCmz1jwrMoImiT5DyFY8/wBK988LeA9G13SzpOoXSfuogDGRwi44&#10;wPWuA+OH7MFx4m8JXPhia5knsoQZHcKQdo5UfmK/eMLl+cYilSpSw8VHVXTu0l3/AFDMKuFqRc27&#10;SVvuPK/gZ4ivpfBbanZAPPMAFcntX0D8D/Cl14ijXXbJf9MXCyynmvjVfirefD34jQ+AvD9kr2tj&#10;H/pvldE44X6+tetfs3/tv6hoPxmtPhrbeHZ5LS/B3XI+5Gc9CK/J8LlHEeM4zeBzWUnh1Jyp8rso&#10;tPS21tPvOSalDDK3XYzv+CgX7PGueMfF2n6vB5hvzHIlvMqEiMeh7jJHauW+E/hjQn+Dtx4B1e9i&#10;k1yzTzGZGAaXB6euRX3r8XNP8Ia/4Ya71qNIZJ4tscudrKSDkg9q/Or42/AH4q/Dz4yReIfhhqdz&#10;d214D52994QAZGPQV+5Tqwo0Y4avh3Vh8PNa9l5nnTxlOVL2XK/e3Z9R/sLXenahaXmgayCZVt8B&#10;ZfmwwzwPwr5U/bx+HrfB3xz4v1fRGNt/aubq2jTHKuBuJx0O4Gun/Yt+N+u/Dz4pXSfFLbaqpMj5&#10;kO115GR7+1YX/BRTWvFv7RXjGx8WaLoEtv4atYfs6XjqVFwS5bp1wCeM9dxrpqZfluZ5RTpuNoQf&#10;w90u4oU6tStCKvrofD/weg134UeN4vGM2oMsk0rTKGfuepP0r6M1f9tLWdf+G2peBfE2o+c95CyW&#10;rr1wF+9x9a8gPwd1nVPHMHhq8lZlmmVQNpwo/oK9WT9kTSPDGvQ6vvaSGJcyK7Ejp0xXx+bTx2Ix&#10;DofYekVpt0PMxy5qn1Tm1vp+p23/AAS6uvEPxG1K6+G2tXuUTdIGc4MaDsD7kitT9orRdL+C/wC0&#10;iljNqAnj0q8t5NhHmABsMQS2Ox7eld3+wR4X0Dw18dbo6OE3y6WzOqIBxkAGuJ/bF8O6l4x/a117&#10;S7YIIxdRRyTM3Cjy0Df1r6jC0aeXZVTrV37zb17Lsj3sBSxGASo1Jc1j6n/4Xz8Ff+g7pX/gSaK+&#10;eP8AhmTwb/0MU/8A30KK4/8AW/hj/n4/uZ6/tK/ZHj2j6LreoftFeGobK/mfS5NZV7iBhhVEeZDh&#10;ew+UV9mfBSWN/EN1eyqZCvXdxn/Oa+Vv2L/FehfFD4wTTagxig023eUNKv3VY7M59eTz7V9f/Cuz&#10;sZru7l0uIfZzKVRn6/ert8NcLiMFwzUeIXvOdr91FJJ39bnxVWPNib817Fv4s3Wk2unT3mvRj7Gq&#10;kTISBlG4I9+tfL/ir4EfA7WUbX/g1qaWGqCXeRCqnIJ5OF/keK9k/bM8cweGPh5b2d38pv7zyV2r&#10;noCTXy38K7690nxmTFZySyStiKOPOXJPTAr4DxGzKVHNo0uTmXIn13bexjj5VKValNNpHXeKvgp4&#10;s0NtN13wpqhuLlLlPtNuo7FvmIHYYJOK9e1KXwz+zJ8O4/H+thJfE/iDbH4cschpGkOP3jrydoG7&#10;mrbvZfBf4aXXxZ+JkjQQTRkWunyHD3ch4SJB1zk9q+cPgz8c774yfH6+i+JkckVy1r9m0qG6bK2U&#10;KtkIuehPQnvmvMWErcP5VPOsfGNXGKLlGPWMOl/NLVvdI+noTdekqjjrbQ9uk+Hut6Prum6/4p8S&#10;PrsuqXAnl1OSMLhyMsm0cBR2x6V0nxc1nStB0v7VYxosxh2s6DHPvSX7D+xLaxLsjW8xSBZDhfqK&#10;qjQ7HWLK40XxFnzB+93cnevTIrw8uzivxlKpu5Sje38jtt83dnDLByx1SPPK7XQ8/sP2k/F/xAu9&#10;N8EatcRi4s4mjsbgttLRjqp9fpXIfEjVfirr+l3+peGvMtb5I3jtLryz5YwOM8HvX0F8Wf2RPC99&#10;8IdO8X/DLR5V1KwkMhlgUkuW6571Z+Cvh7V/E/w1j03xToKR6pukjaELjaEOMn34zXJgMkwWT1pY&#10;vGUm6j+GV+ZNvS1t7+v+V+jC1YUI3r7dz85/2aNY/aQvfHusWXjPVUvb6Vw9xayuWiu13EMV5Jjb&#10;H8q+yviN8Yfhv4z+Ai/A3XPhvfAHRZYIp7o7ms52UhXRjzhTjnPTjtUtv+zn4b+EvjnVPE0so+3X&#10;R3M7kBUDHIVR0zzXPap491i28af2NossFxa24C3MU0AcKT1zXj5/jvrOIWLoQUJJq8VaNuVK3R9d&#10;tPn0PLnmlWrVlBfD955p+z14o8SeBPhQnw7+LFpJHfqDHNLp7FhMof5JAfUr19xX1d8N/GvhvSNf&#10;07VPBF5jTboKlpDc5U4CjcHzxkk5z7V5LN8YvhvLqhsPEXwztLiSEeWbiyfY4HqB0/8A11PY638P&#10;bhi3gLxZcxTyRsxsNQiKiIegccAZr4XO/b5vVlXqUZU5Su9LOF3btdq1lZv0PRw+Mq8qjJ3XTuew&#10;/Fr4F6144vL3x+viaOws9MZDPYyxl8xvHkbDnjnPPavC/GcPiASRXvw7tJvIgJimtxwJYxwCT3PH&#10;WuU8df8ABS7w38NfEVz8JPiHq7WsjWpzfJ88csajCxk/TNdf8Iv2jvDvxO0K31jwXpEUmk3SEWtw&#10;RxJg4JB7819BQfFWDyOnQzOl/s8U3GTV03Jt3vpe9/wNcXRisMq1NaN99jqfgDo1lqXiewbxLd22&#10;nXE115VnZzSBWkkPQe5619v/AA38RXei2Bs/EMZjijO1JGzjA71+WX7QHx/1T4Tzy/EnSPDv2688&#10;N3kUkEJ4COXwrZr9DvgD+2l8Ev2g/hzo3ipNUt7KXUNPie4srogGGTaNyHPoe9dWSZZicBP+2p1P&#10;Zwl7iu/dva6i/lrd+Z5cZKpTcEup6r4p8Y+EPD1uuqTM84lUtEETIyOxx0r81PE3wZg8a/tQeJfj&#10;h4Kgl0+0i1OQyxCIbFkI5Uj178d8V+iP/Ca/CzVgNN03XbR12swTcNpIBrw7TfCPh7xj4K8W32l6&#10;oljBe30l0ZYlGA6nBIr6GvXxWZUV7LERvNSS5LNaWvd6+RcK8cPNxijyXxx4Ft7r9npPi3oM0d1c&#10;x6tHFdWkq7n8veFYjB5JNYPxk+Cnwq+NVolpF4nsNL1bT7gbLVVBdpmUboW9BXmf7fHxu1v4G/DT&#10;S/hZ8PJ9RudW1wvcwzW0TARQ84ZvQk85+lbvwG8G6r4kg8N+KPE+otFc/wBmxXeoyF8vdyoo6+p6&#10;ZrgpZcsJHCV4tL2kuW7k23JaOV77NXXr0HCtWdTRvmX5M9W8KaHrPwV0KDwZr2jxS6Rd2xiMqADA&#10;IIIb1BB/THevN/8AgnRceFfhr8WfFv7JF1a30bxaxezW/m3Z8iWwk2TW0kSk/wCsRSysABnYhGec&#10;etfFHxl4k17wMbuTSgLK2u2ijuXBCnA6bvU18ofGfxp4y+G/xM8DftP+DER7HR9cTSdbk8sFVeX5&#10;ot7dcEROg7Zx61+lcMYzC5bxMsvoPno1ou+t7TjrZ+quvmdbjJQbkfQH7aXw5uvA/iGLxl4J8f3d&#10;wbiJra5tnzsQ5547fdz+dfPfivw741n8Dx39xE+w6hG0wJ6HJGSe3Ga+/vjJ8JNK/bE0vwp4m8OX&#10;Vpo8dlK02sfYINz3NtO8LPIF4yY1d2yc8NjFcH+1X+x/e+EP2PdRHhq9srjW9BklvtYvZ7vYJ7SJ&#10;mURovQucoR9DWPEeOwc80hUilGVKpaz0Tts/R2X3o6aUU8Oqckrrr1a/4B8eftC/DO/+L9z4W8O+&#10;AZlS70+3Sa/miOdhIx9egPNekfBn4LaT8LvhlfaHaamlzf6pPm4nmQOw4IHPsDXnn7InifUb7x1q&#10;ccGnzzxTWipJLL82wqMHn8elepaqurpqq6aQbbc4HmDgV5vGmc5viHQeBjyylBqair210Jft6F3T&#10;V0tn2PQvhz8OtS0HQ9D8BeB9Ba+j1DU1XWruKXY8Ku/MgPOSAOhA6mu8/bZ/ZF8NfDLwjpvj/SpZ&#10;LxbaZWlhZFdo2/hdTgFR13DnPal/ZtutL8DfZ59b1uPy2k3SeY/fjBz7182/8FCv+CxvjO98Xa1+&#10;z58O/BEc8b5tU1K5zwORuVe9fY8HUsuzXg14fHWjWacea3vK3Wx4dGWPniuWF+VavXRnovwx/bm+&#10;JfivS5/gZpXgpbu81HFjpHlSgElsjlmIGOM89BXgv7RvwC+KX7L3i+KH4n3Mlle6rbm5tvs1wJIp&#10;43PJR14IBOD6EVz3/BP74r+NLn9qHQL29t1uJ7O633NpIoG4MpG1Qf4sEkV9w/8ABTG4s/F/7N+m&#10;3HjjToA1vMJPDeux27JGHdWRoSWGVYFQCpPJGRmvlM0jm8cwoYPFSbk1aNnpa9lft8j6yjRo4qFo&#10;pJr8T4h8K/Hbxv8AtGatZfCeLWTb6XoPzXc8rFzK6jAU546CuP8A2qPiPN4QlPh7SNJkk85gst1A&#10;vAOOxHHasn4FW8/wcnn13xLM229vgLvaOQC2N4+vWvY/2r/Dvw78QeDLWH4X3MOoSXFqbibnlGA3&#10;Y46Hg16uFy9YjM4xrvmpU3om9W7avvv3OdYOtQqJ20T6G/8ABjwtqOg+AtC1y3tZ5LfxLpDR3EoY&#10;gRHcm0uRn5c9utfUX7P2mR/Di08R+Hl1K3vzp+pyQ/bIM7CwYrkH04ryL9lH4m+EPE/7FH9gNDCN&#10;f01YVuIZkBaJ/MUllHp29ua9J/Z4t7a28A6tcahdgGe83BgO2eAfev2bK8Hh8Ll8VQjZNt2XeyPF&#10;zOa+spW6f5m3/wAFA/E974M/Y/8AEPi3RIWlu1SOGSIjjY4IPfPcrz0zmvgb9rL4z+KB+xf4b1Hw&#10;bam41i01S3lW33YYxjknAYMSCA2O4B9K+z/+Cik2o3H7H3iB9KujI0lrFLLGer4kAOPz/Wvz4/ag&#10;jbW/2E7zT9Tt1g1C10q3eCUKd4kWVdrAjo3X8M181xDClWzjD0nb3nBNPqr+Vj0MOpLLebdXPoz9&#10;m79jP9ib43fCLxd+1l+0x4LfWNUudas7HRIbq+NzDa3DCCIyQxwsodnm3MxZioUEADnP3x+xdp9p&#10;4d8B3ngjTdOgt/7OMkawW0KxKCuQCAoA5x0xzkdMZP5tf8EhNU8bfECy8K/Czxp4BuNN+HEMxOoX&#10;dxHi3vrlFXyhDJnO8ONzenIPJFfpp4f8Ov4T+OOraDpFyIbe++dFT+62Rx9K9bJIThJ4dJezoxVO&#10;LvdtpO/e3RWv66o4sVD2TSbvfX08jwT4oQPDc6te+KvEaWltExv9Ytw2EgQI+xWznDHGOvzHt0z8&#10;Q+M/+CiWp6P4x03w2fDltHpUI8pbeDAEUOenOSSSSx98dOle4/tzWHiHw9+2lb/DWc3Nt4d1uFXv&#10;5xKdk7ruI3DoxGeM9K8D8U/sS+D/AIhfFS7uz4qfTRaRlrU7gFdhk/5Ffg2F4Dy/h3OZyzCbq+0k&#10;+RtWs9d7Pd9+iS7s91UZTpe1hC6dj0L4WfFbR/FvxHg0rUNLlbQ9W1GILfRSKzwByN4wQBx6k4wT&#10;0PX7A/a0/Zq/4Sn4KeII/wBmfxrqfh6xstNstS1GXS9PF8+ozJcFT5YlDC3aMqjhkUnjGQCcfG/w&#10;S+Hv/CvNXGlNePO0JEsk0bgExrjPXgZA+hJr7z8F/ts/DT4Ya5p+m+KPFlpotm+kx2CaG0QLZkBY&#10;3UnqhCnGOpJr7LD55PD8PVqtKm4qE1HmSu9LbX9eoo4lYqNoJxcVa1/xPgj9r/8Aac/anvdG0vw5&#10;4y1i5u72Lw7Z/wBlyXkIhE1mFYRXAUfLliHBYckg9OK8m/Y78F+PfG3xdMms6dK+p6tPvn3xnCQj&#10;lmz6V9ZfEc/Cr9vj9ozxcfDUM1joeh2Fvp/hm58kxCS2gQjKg9AWLsB/tZruv2bfhVa/DLT9Uu4o&#10;7Q3qH7FZ3c5AA6KCzdhzya2oYWhmdWWFasnrL0Su/k7CzKjSr4VRvZuzdtjzb9rG/wDCWveEL74Y&#10;ab4pGl6jZ2JS0vo0Dm2mVeJADjkex6Zr4V+MP7OfxP8ACnxB8G2GsalfeIbWXwjDLo+ozowaWCIP&#10;NPGItztEkRJIY53Jg9jX6NfGj/gmh8TfE3wvvfj/APCLx/4d+I8Ml6639pZ6gLAgrIVkgV7gqpO4&#10;FBll3Z4r4q/aP8BeJ7P9pa6+Md3p95o6zvb6SmnTXwWe0RImWaNolcmIqcrzwwB6jk/QZBVxE5Yy&#10;vidISajTWnTTRrp08ndPqeNThUjFpP3V08z6W+CGjXvg7wN4o+FHi23FpeSaRoVxa6ZfM7LIXgEw&#10;mVkbAfZ5bYJO5WHHGK8j8SeL9L8XfFAaf4h1tY9QN35l4XkwJZOAWOPXGO/XNdZZ6Pq13cyx2Bnl&#10;eS10u3iuYEIVVVZAue4+Ugc47YPFWviJ+w6k/h6T4iyas8ep24M2VbiQD73Pr1r4fGYdY/OqeHcJ&#10;WTspLpeT36W1+X3nVj8TTU405Rvonf5HrH/BPPwvHefESXWLmaBTa3rJKDIpKHeRgY6jtX2R+3t4&#10;G0Xx9+yF4m8NzXZEcmkq5Jj5EisDwPX3r5Q/4Jnab4QutOs7S00O5XVxeSteXEjnZJCcbMD1yCT9&#10;a+u/2pdQ/s74KahbG0aX7UqxiMjqCea/ec6xcMDlVes1pCDf3I8PAQlOrFJ7s+C/2LfjhrHg/wCH&#10;mo/DSe8e+tIEZLWVny8J5G059B39KwfCvgHxfq1zr01zrrR3VzqBMM4k++mew7ViXekSfDb4kG/8&#10;OW5iWZmXULUnAKnjOD6da6j4T/GjwToHiaew12286aNjNZrI+Nw7j+lfz3n/ABHDiPKY0qdF+0lD&#10;mg2tFr063Vr+Z9FVpTqVeS1ppXXn/wAGx1A+D3iTTtDN14dgkubmNNygn73HSvMW8B+IfiP43j0H&#10;xjanTJC2NryAEHcMYr174mft06PoXhI3PhXwvGp3bGf/AJ5+5FfO/iTwb8dvjd4pi8aeHfExaNJ0&#10;k3wNtOAwz0rxeCMDiaNKpVc1NSaTbVmn5I6snw+NnBV8Q06av16nu+r+FNG+FdgSl0Xv2AjEEfzF&#10;x0zgV5RLqyan43OiT29zNJKjbY1+Ybj2wemK9wvptb+GWpadc3ekx67qM8Ecckcq5ZOBz+dQ/H3V&#10;/C3hXw+nivw/4dtrTxRdWbPbp5YzwOR+tb5dwdCpnFSVWdpatpXTSezT7pnhUsdUwua8kqd5O9mt&#10;v+GR8s337RPjf9lr4m31posjXzXRVoLSQk4HdB6daufDH4p+IPG/jPWdK1ex8qXUY/tlqjqfklJB&#10;Kq3c+1eHajqHjD4ifEK7+LOs2ciw6TPsu0ZDsbLYOM19DfBGHw5BqOo6p4mt3jklsw2jyeXyWYZA&#10;/wDrV9jiqmBwuE5Wm5qDXN122f4Hv0sfKMVUqb9T2b4CeFb7X9Duby1iD6gzbL7PUHtz7V5f+0Pa&#10;ah4M8eX2u3dw8W+3WG6hQkq7fwuR/npXpf7O/i7xL4Jlk1mSx/c3NyFl80YIRuNwqz+2V8ERa6Nc&#10;/GSx8Q2t5orxIdRs5JQHXJ/h/wAK+RprCYHCxr8z9vU1cb7X0TtvqtDysTiZYylzSfxa+nY8J+EH&#10;xV+I/h7x150WqyLbapZA2UN6x2SFODtzXeap4g1HxHq02seKYkhcKV27s8Yycfga5zUvBtz8T9A8&#10;Iaz4DlS5trHUBCvl4yisOScdP60nx28O+NtO1m38LLEtpY6epL3W75pm9K8DNMkr1MTDFSp8vNH3&#10;pNapLb1urdDhxFN4ZRpKfNPseT/DX4q+NdD+LeqfDe2kun8KSXTSWb3BJ2SknK+wz0r7U+DGu6Qf&#10;hWX1XUhaslxzvHIUV83fCz4b6lNLcar4gdEjBWWJGjxuz3zXsnxmmt/h78G7DWEQIsrqSWHBHU1+&#10;t5dSy7PeDMTQqJSirqST3aS1b7u2rNaNaNS3I7ytr5M5/wDau8eaf8WNDtfgnp+uG0h1S5CzyySb&#10;cxIRkj6/1rf1H486x+zfo+mfAvw5DFqCW+iRTC4i5EI7Bh1PFeFeGo/CvjSzu/Hnj+482W4uNmkT&#10;LLj7MqHHT3Ir0LQfhz4osNO1L4p6zayXumXaiK31Fmz+6X09hg1+W5jPLcPH6nhYNcrVkm0nPZ2f&#10;V9/T1Lwd8NXdKjZv8L9zrPAf7QXi/T/iNY+JJk2xzocvEOg6kYp37V37VngR/ENpqM3hZkuLhFTz&#10;DEdrScdfXPepv2dPhPdzxP8AEDWl8zSpZSLKFznEZ4Ditj9pL4e+Hb74eX2o2XhS1v7mzAe1jdQG&#10;yOeK8CpmWDyHMcPgfZN8zUnqrKV2lbz7nvclDDVqWJ3nFJtf3jyH4eeEPin4W8ZxePfFzm10vVo/&#10;NFkJDsmXgjPAz1H6V3/jJbbxtOmh/DqGOe7uIQxMh/1QI5zVHwB8SbD4zfD+1jvka3uNDcQT2xOd&#10;hAx36DFJ8FLW/vfjHf6rod1bJbNAInSOYEcHGR7V9TmlfFcR4KphErYnD2kl9mWllHfe2plmkqNX&#10;APEV6nLd3sjl9b+DFroXhuaXxLoCSX9tIXcxoWDkdOle8/sY/FHQPEep6TDr2k2c3h7SBLd6nHcx&#10;+YGMMe5EZMHcNwBI9FPbNY83xl0nwV48uvhz4t8NpeIX8xLk/N8jZx/PpVLb8EPhrak6Lf6toN7r&#10;N1Ky6zaWEl1bYcYEcgjDeS65JUsNrAkEivawGeZhgsJDDwpJVrJTjHdq9pf9vbvsePVVOWHVSg24&#10;i/HD4qfCX4OfFj4fRfsv6dNosH9oLe3tpbTFPKu/tsxlibI4D/aRwCNqoQM9a3/jB+yn4N/ap1TU&#10;PjX8I/iHP8K/iNrltLrF3r9mzxae7CJN1jqNuHwqMiSSSXC/PkxKAxbFU/8Agnb+yV4B+M+s+I/i&#10;V8a/Gf8AZ0Xh7WoLW107TbpDDPPuiKXqtzhJMgMnRcYHevrP/goVpHwv+H+h6HpOreG7uWDxtBJp&#10;dre6fAPsivCBORM6/wDLZ1VQoPBSKQjJ4r18Jgcfgc6qY7CVOVR5eazupebim1rsnJdXbc441VGh&#10;zSl56dOlj8zvg+vxD8O61cyfFS002XV76523txZTebDHHGzeWFI7BSu0e5zg8V9nfDLxBLq9rHHY&#10;sA2F2LHJtO85yx4ww6Z5BHFfMGlwfBvwhquoeHofFstlqFu3mzaZMudu9kO5d3frwf73HSvrnwbo&#10;37Pi6JFL4G8b6vfPJoAaMXVsy7rpZE4IYLtwpcHG7HHrX7HXqvFtTTVrJ723VyKUea8311O/+Hd7&#10;4d17WPL1K3fT9tv8x0/dcYZckH98VIBbkntuIAIGa/P3w58NtQ8I/wDBSn4/fE3XfDE/9kap4uNr&#10;b66txGEtpY1hkaN0HzEOsqkHoMdD2+/fhL4YOrXeqWsepJHe2luLi0heMBbuDcwk2yEgBkUrlepz&#10;kdDXzTqWq+H3/aq+Pnwz17TlNu2q6fqiS9QZZLWLO70G1QMV4uZ0qc+HMXGtHRwk/Wy2t8jrSjOa&#10;i9Vs/I7dvG3h7wg1ppXjyez1TQWYPbQ3xVnt3YZDwvg+X9OhwM1k3nwwh1Txx4a+LPgDxulzp1jr&#10;itDcQpv822Vt5s51BPkuhLkfwsG4IGMfPviLxHdaL8RLbw94od7/AEK7jzozZLFZ0Ynyj7Y6Cvb/&#10;ANpD4neD/wBmz9md/wBoHRoYtGmniFvBYswC3k4TdsaP+PaPmPoMc81+DZZllfGSp0ssgoxqfFG1&#10;uZSXK5baNJu/R9VezXqUalCGFlTmnzrrpZrt3ufK/wDwX0+Nnh/xP8YY1+HeqJdajDZQ6FrNzDeB&#10;5DKWkuvKjjB3bUEyxtJt2mVNuSVwM7wp4X8Gf8E5/wBnTT/GPxC+K3g+68apcQzah4QnsWv5raW6&#10;t0lSTDL5criN40JAZISwyXYMF+av2dtE0v8Aak/aV0a7vPFVxp+ratrF1HquoXyqllA5laS1jjIO&#10;TuUF5N33SwxxX1d4X+E/wY+Ekd98X/FPhSO7v7e2SeHWb+drwXsbIDHLAZiy4ZgRuXjI9q/fsto4&#10;DIMsp5LhfelQpx0d7u99W3peUlJ+XaxwwnP2v1jlum9jR/aS/wCC0vxW/aa+Lmlfs2fC2/l8NfD/&#10;AMTfZItR8Qz+bJe3kEkcaiIQxhTZwCUncwyxGMbQAK868b/s1eL/AIafFa4v9J+IzabbajfQSWmn&#10;6UkkS2qqirKu3czDcQSHLlsZBAPJ8o/ZmvPiH8b/ANs3XfiyPD4EHhWfzrpbqHKfbCCttAP90Hdj&#10;oQufSvtL4qWdr8N/DHh/4qeN9SgjvLTRb99YZ0B813JlTr0KqhUV+P8AGvEE8qxlDAUqcfayglJ6&#10;SlzNOaja3XS8rfaVkrtG+NqVMTh/aNKyenT8P6+Z7/8Asoa9+z/repyeIPijeXkF1peiw29rZxSh&#10;bZxHHtE8cdy8knmZ5C7guc5BJNd/qXh9NDn1rRND1DztI1Czjvbd4bXbBPGOVGAMRyKeTglSDwR0&#10;r5M8F/t3fs96pqq6TqXhDT9RWXR5isr2oKyQmVBGxJ67ogDnpnPrXsPi7x/rHjf9nbR7/wCFWoah&#10;pOl3OlSW0LSzMP3ys5HBOD06jrivxnN+E80x1empJKUnre6bu1u3baz0tfsRhq9HEQ9mlaS69/8A&#10;hw8A2PgTTrDUPEvinVILHz9YjtBe3DkBZm4jRe2WLd+wryv/AIJ4/tiSftsft36OukaTfaT4V+Gu&#10;l6ld3TajOubklo42chcjBKYVSTkkE16D4q8X/wDCT/sbL+0fc6da2etfD/Sb63+Inha3QGx1eDy2&#10;xc+XnqH2TI4+ZNzAHArzf/giV8G/hJ8BP2fdS/aB+KXjWyuF8eaemmNpiuyvpkazvHK8h53MzbSp&#10;4Azg+tfW8LcB4b+zMfisVK+IX7qPM3ywdnGa0ve8dL6q0lbqKHsqcoQlole/ntb8T6p8J+OtP+Nb&#10;X3g6+8P3+lkavc2t/Y6mQpvyJSAsRUnzA2d/YkLiqNhefDb9lT4X638Om+I0epXv2x7i9kublJFs&#10;JB8sdvED/wAtAD87E9RXpvhr4vfDnWPjVdeFPg34Y0lZrPSINRXU3i3LJcPJGpCH+A7Ny9uZM18s&#10;/tteAP2fvGWneJ9Z+BGrXGr+ItO8SvazWmiyiaCNfMYSLIBko64xu74IPWuDJOEcHwpTxU69ZVKU&#10;2oum0+Ry11bl8VrvdLRrfp6Mp/WKLVKWtk0u/TXsdv8AszeNLjxf4FufiVrPiJ9VuNQu5g1xLGFY&#10;xxyEKvHXBXv0/GtP9ovT9G+Pvwfm0Cx8OCbVtKvbe7s2OFJCEh9o5yShIAPoea82/Zd8Hn4IfDDW&#10;dG8W+IWkSy1Fby6SXhLWJ7ZJJAPod3HcLmvYfhx4g8E+I9K0/wAbeH9QjuNDvD5qX8bYUxdSCOoI&#10;5BFfkGb4hYbi55rQScYVYyg4pqCWklDTZculu1wjGVfAujLTmTTX6/8ABPjvQvHer/C7x9DYa9YD&#10;U9FWULNA0W4xbjt69vXHtW58efjL4x8FvBoWk6I8Oj38ofTb6BDuiyOFOB6V4B8fPilqes/FTVtP&#10;8G21wmkxau8SSLkAoJCQSf5fjXs1t4n1H4oaBpPhvT1hkvwsVvZ+cQUVwMbvr1r+ralfDYrC+0xC&#10;UaclFNvr1s1/TPNyrNsBSqPDVIObivd+R4pq3hfW/ir8Z9Ll8ZaPc6Z4btIZHuNbjYLJczE8LnsM&#10;k177pPwL8N6JqUB0Sa1t9JljUzmYlmLDncT6n29a1vGv7OuqeCtIgHxE1hr3TbiIfLbJtEMgOc8e&#10;9eG/Er4u+MvAN9deDLSd7jTXhAhml5Kr9fWuXH5msTXWFw1W0eRKzWll1s9366EZhL21OVSurKWi&#10;t26F74mDR/BXxefXbe932trb5RkbIOeo60fsz/tkfCn9l/xvr+p+JfDguINevy1ze8l4iy/KQvYD&#10;Jz+FeMeMdUv9aFlFpthcizkulOp3ZkJYoOvWtfwL+z98M/jt8SE0abxOmi2U12z3F9dyDb5KITnn&#10;1IH5V15HTlgMfzTq3umrr4bXXyTepz4eWBc/YO0fdt6u2/8Ame8/tD/G/wCEvxx0BZPAXjSOVZwG&#10;1IoCDGnYc9K8I0DRLHU/GlvDca59ijluBBGC+C0fALg/StT4PfCPwVr+t6/4NXW0/svTdUltv7St&#10;gALhVPytnvkV7j4e+AHwu8ZfD5rvQJIEu9Kma2jaZgXQ7chhnnFeliKeVUM4jgpRcm7Wt1Uu77XH&#10;Qw2EpUY0FdpO+359zufjP+zZaXvgDw3D8IfENitra2Ik1CaZt09w20dCO/WvB/hBr3hDQPH2oeGv&#10;jH9ot7YXeLFoziOU5+bcePavb77Qr/4e/CjTPEmn+JBqEUMRiuEQfcdSQR+lePeFofAPxui1HUta&#10;1yCC6s9RA+xSqF8zvnNfL8RyxFbMsTha+E5FBJLkd2l0eq302KeAp+3U4pNLp5eSPov4mePfgvq/&#10;hzTrjQvD8Njd2EY/s++iIDnHQZ6kYFfF/wAY1sJvi7pnxlglDXQ1REuJoV65OOc112oWepaz8ddJ&#10;8OLezTadpczC4EBJQjGB0p/xL8IadFoGrPIjQtJ5jWcQTBDdQfavJyh1uG50ZVXzTm79NForWX3v&#10;/gHoPA4Kko1qj5Z9LIxNa1qTWP2grfxDqFs0kdsiOsJGVGMEA17Lo37WWo6lbN4U8TW6vYXmYtqr&#10;gYxgD6dK+e/2RfG1p401DWE8R2cyPZQNFJdXC8Dkjd+v6V7b4s+EMXxDsNNHw4WBSkeGlEgVXJ71&#10;9V4jYTAU8RQpttOrFp2utLLt+R83i8JTVP22jsdF8FdM1G48QS6Lp9qs9ncB1l8z7ixtkYOevFYe&#10;vfs8/HezPibXfhj8JdcvPDliz/ar6wsjJFGqJuckj+EDJyM+nUgGa9t/Fnwb8O22kaskkUoXElwr&#10;csfUGvoj9kH9ojxQ3wqgsPB/gX+1L3TNVk+0ubgPK6scu7xnG2NQYyzk4AU98V+cZbOlFz9qrwb3&#10;XW2l/wBT1uGUqLcVK/OvyPKv2RbT4R/EPXL/AEi+0nxPDfDQYr/Sp9C8SpYy28sEitJPGJI3SRwx&#10;iIV+Cu7jrXCav8ZNN/ZY/wCCt2meOtJ8SzS6R8VvDy2Wttq1qkcv26IfZ5muI8KoYoYpRsO0np0O&#10;Kv7S3gIeBf2rz8PPg+VmttYhjv2woCaWss28xgqSCgK8ZPQgGvHv26/AfiG212y+IE+sS3UfhK/X&#10;VxpzyN5e3b5cxhxnZ8jFtvQlB6V9rk2Loz4gp0cVWsqtOUFHSyjNJLZXXvKL95va6shYnFSVd86t&#10;rsfqT8Rvg/4K/bP+E/hD4c+ONFu7OFJWtvEtvPDLC9uhKOihmxuBEZAZSVBZeTmsn4mCw+F2uXfh&#10;j4YWItvDWnG1sNIsXuTsWSBSqTRNFt27FZhglh8y5HANfL3hH/grz8fP2fPFnh7TdS8F2fiX4aa3&#10;4TW58P69rSw2sjh4XUKzlgHjWeHZtXDHBABNe6fs9fFS2/b2+CH/AAuPwNq/hsXlgPJ1LSrC48oC&#10;cruYIrk7jgKAAST7VycbcG5/jMudfL489SnJSlFO8kuRRfIl3Sbl9p6aM9OOGjRpKcZ+61tfVP7l&#10;p/nudd4X+KPiLw1pBubwzs6q0n9pQ6jIrAAklpIZjJDLz3whOTyOteZeLfjz8K/FnxE1S+l8S+Hd&#10;D8QeIzaP/aRUW9lqLhFj8yMsSVkJXayhmTzAcspNP/aGsdev/hNrXg7TtS/s3WG0/P2S4LRyBc4Y&#10;cDKnGQO2a+bdP8C618Qf2fvC3jD4j+CtTaDw78QbWNhOilbK3dj5ilQfkjlkRQMgDzE4b5+fzDhf&#10;JsRnGHjh8bWcIzqKPJFK6abtKSa1tZp+W/QxxEsLTpTcGuePT1PZfix4F8Q6R4+TVdT0qcJLdks+&#10;w+XjK7T39DyPUetdz4c8OXaeG5Luzt0SfymdFX5o2UgLjOBwMA9OpPpy/wD4JmeLfF/7VPxv8f8A&#10;w3+O/jyOXQbaWe98GWcDebMyXL7DLLI6Aq0e1E8sfLhV47n2jR/hFbz22u+CYdQabV9NupbUeWv7&#10;hRGWBd2GQjZyMf7PSv7dzGvhqlT2Skk4JX1Xlb70eNRw86cVLe55Jpl5e/DT4dQ+KpLq2tE1XVUi&#10;jVZuf3bToykYAB3Rt7H617D8K/jRanwPe+Jr6ymMWlxBp1tFVncY5YEnDfTjPPtXzX8Q9PutA8F/&#10;2feRG+VPEilBKCSqrE0hY56Bi4YdAd/rXoXwP8YWFv4D1DQrZLKS61rSpha2NxdeXK7rH8xi5AaR&#10;flOewBIzX808V0cDU8VaEsRByi4qFle93Tbjtr8Vm+lvI9OnOSw818z0j4sSaL44+Et38QdE0BtX&#10;1GwsXSK8jVWna4aXbFbrDGm9hu9xjGeM14L8GNVg8O3WveMrrVIZry5t30vUzDJHssvKixI20EkA&#10;SvKCODuXAJxVXW/2oPgN+zl4j8NfAn4nfFLxFpuvzXEa6bJYaVdeTqepTW6KYreWAMZFjEuzJADO&#10;XPIFW/GH7LHhrW9E0rwT8OE0+1uNOuVil1W0hUNqRwFkjupgAGkfYGaTnDZJ618/xJmssly3DZTj&#10;nVp13GacnC9PlmotqEnbmSsou17Sbu2epgoqHNVeje3/AAfkfQ/g++8W/Er4OaV8W1gu9W1bXbf7&#10;PbCOHcNNsVO0RxxKCUeUq0jt1OQOnBsaJYa14GtP+EN+IF1Z2E9k8csElrPHPqFzkll/co2IxtYf&#10;PKyHOeK7f4J+H0+Huiab4XvtasdItIraCO4tNPuGW1iVVAjjMsmHkXPU8b89M8V4Fbaz8P8Aw98b&#10;fFHinwH4lvvE/hy+uJ5NM1e7feb1RIAWSVgBLGsqyRq6/LhRjOK87E+Es85yfEYzCQdSrBKMKTau&#10;5xinpZrS195WvdWdk1hTxTjiOVvzv8ztNfXWb+/sdA8E+Jba1a11KJb0iAGVYJY23xtMRvHJV227&#10;QwUgg9K+M/2lfin4Gb9sOCL9of4gXZ8AaTc+THp9vuEAl2kKuIgWUPgB2UbtucY6j1/9knX/AIqj&#10;4qfEb49fEm8NpYXmrImk6YzZihtET+LPRcbBk461nfEbxv8As4/CTwt8U9U+IHhLSPEPw8uZhrV4&#10;dTUGT7cQqQWds5G4FSHJK8hJMfxV9/wnkNbhbBw4IqxbxNeMazqRjFcsZWUoOTTTdOSlJXvFxe29&#10;88VWqObrprR277a/iZH/AAUP/bk8L/BL9m7w9rHw+uJLTQfFNx9jPiXTrRrWbT9KReGgt3CO3mEx&#10;wqUHyh2Y4OCfJ/D3/BaD9mfwdbeC/hx+yJpeu6rqup21rbaTaQaJGI9Alm2ed5yu265fzS26RuMZ&#10;wcfe8U/aE0D9ov8A4KQfsQ3Pxrt/hHPoei2d491cX19EqWUdnARGt9aRbywBVhEdoVCATzjIr/8A&#10;BJf4VeA/A3iHxHbReFLmSO30Ux6pqqAebI2HIDHB2xlwg2jG6vvcBwLwjHBxwcXUnVjL95aS5pSS&#10;fvza67JW1sktFdjq5lLCxUI2aeq369D9MNT+GXhH4maV4dk+KHhHwX40XUEW+PlGQzgZ8ubzImJj&#10;WVWPAbgqrbea3fGNn4f8MeGbbw14Z8LWml2AmMEdnZ26xRR7lwQqqAOg64zxWH+yTaprWim5vNRM&#10;N5b23n/Y2Yn9yz7dyHHKhwM46Fh6153/AMFKvGXiHwv8KLfxJ4G157S60/W42Rgdvm7fvKPXg/rX&#10;2mOy3C5Pw3Up0IpcseRNLp8Pr66nh16zc+drzPkj9s7wZd/DLVLjU21Q21vcXLeXCGwGB6j9B+df&#10;P3gHwH+1D8S/izpN7pXjs+HfC0x8i9ubq6ZYmtyRkMF9cD612f7YP7Qnin9pCHw8LHRHaXT7XGoJ&#10;GeZJhjJ+nGawPHf7SmgeDdE0T4ZeL9FktrrU7ZHkCN/q1Xjt3Nfl+V4PMcFhb4aCnKXNe6vZeS6v&#10;1Mqk8Q0q0nqfRPjb9rQfseeK9K8FeAPFMOtSwSRy3etrI88SrldyAYbDFQRnp7V97eG9f079oT4f&#10;+D/GXhFkA1LVEhFza42GTYxSRtoAAJLLyOufTFfixpeqaR4n+LemeELawa50uaRXuAFZmRMjcx2A&#10;sCAeoHQGv1L/AGffHPhP9kz4EaHrGmeLdN17QtVvleKXRdQ+0tYXCsV86QFVMYZ2Rdm0kNuz1r5n&#10;iLLoYLKKUoQbk5RlJLTmSkm20uum19Vc9rC0V7D2q96/xdvQ8H1/4LfFD4LeP0+G/jC1/svUrUR3&#10;01mzrKpt55nWN3ZCVUlkbg8jjNe9aN8Cfh7H4Um0bxjrsNtcakm62mim2jc3JHB/Str9s/4l+KPh&#10;v8HND8Qax4Ouby+8dX2mQa/qt1ZqjwW6iW4Chhy0YZiFA6fMT1FcT8dfhzZ+OfhpFrWi+KxDDDbi&#10;eObzP7o4A54rR4rHUKEYNtwm3Kza02tquheMxNfE0VRT5U2mvJo+e/24vAnwr/Zo+LHwl13wFqsU&#10;Or6jqVzpGpam53bYJYwC5J4yX6D3NSftoftO2fwh8Sf8IP8ACHxfb3XiSy8G27W8YLTy20s8CsyF&#10;vuCVY1DHJGORzxnC8R/D/RfjZ4a0/wD4TXUnujpeqx3al33OfIcMv0yRjjsa4/xn8PdI8f8Axf1H&#10;w3qOlrDLE63OvarPGB5Ujr5gjPTkqyDnsRX61w/HD4LK44/E2vSjJKX9x2lp+VvI4oQxMJeyry52&#10;m3e+9zu/2VP2QvCHgn9mSP41/HTxneav8RNdjN3rst/Asi2iOSYrZZCSSVRgzHn5mYdADWf+zaya&#10;P8brnwj4C1G4m0yCffDfP03HkR5HvkV7FcXXgvwf+y9rFjI8Utnom03pDZYqV3BsepBri/gNY+FB&#10;4Wv/AInfDq4VoUvIkslTG6WeThIwP7xYj6c187wHLGY/irHY3FV5yvLRO3KubZKyVlGNreurdjvz&#10;CNKrg6ahHWO76+n3kH7VXiXUNMm1/wANapqP9oW32g2dxf3RJeGTyy0wifnbtGxc+pxXnvhO5+Gn&#10;ibSja6l4YWy0lbZIbeSIYZsLtBJ7k45PrXunw++CmkeJ/iD4j8P/ABYtLxrDStP/ALMuLWQkNcXs&#10;rCW5kcHklcoMfSvEfjr4t+Dt947g+GPwpkmm0+G+jsG81DjzWdY+cdgx6+1Txbm2Ez/OJYClKV6D&#10;1ttd22ffX8zyMfGtGnCNPqzqviT8Avhv4N+Ba+J9O8VFYY0321iku7e55yR3r5D0r4Z+NfHOpT6l&#10;MJLWyFwdhyckHgKPqK/SfxR/wS3tdc/tvw5N8evsfhbw3pMcq6tNb+YWlZQSgTI6HcBjnlQMkivD&#10;Pi78MtO+EPhS1+Edz4Q1PTfFFjMkurDU4jDIoxlNwPcgqcD19q8bKcwp1aFevQq3cUtXrbR2+89O&#10;nKvTw9P6xK9nb5dB37NPwb+Nn7NHhmf4m+ALV47f7IZtQ0+9nAe7iAyGAJ4+h9TXi/ju88beONVu&#10;vEHg7S/LOs6q1zfaeybiSfvFcdB+NdZ4i8Y/EbV9DvJ28V3hgtrIxSO9wcMvZCPfpXoP7E3jbUre&#10;5/4VzqHgBrqaZDcNqksIHlpj7oJ6g89PSpwNX6xUdRx5pOyk3r5nXjqmWzw1+RysvJficTp3wV8R&#10;fHGwtvh7a6lLpxsrbc867l4C/MvJ4PUfXFa37O3gS1+GuoXen6j4pluI4p2hETDc0hBxj69K9J+N&#10;mteKPhZ4rk8a+BYrNreGBkvbSQADnBJrzX4fePvA3j+OPxDbW4sTbSMxuI2OJJiSSfwIrfF1P7Hy&#10;2c5Rum1ZLzep8rLDVqzVKLtF6nXfEfXIfENnJph8PT2otnyGkby8ZBGevSvlKabxNY+NNYur7VFl&#10;t/NBBVSVGD0zXsPib4rfDPQ/GN7feLvEV9fB7V1tghLo07cKD6ckCvqX4a/s7/AC48FaHoXxAsrN&#10;rjW9HZxEqBW3sm7JI+o59aKFSdLLfbOnanLXbbq9H2PbWZUqKpYPD01Fx3lu5N7/ACPkb4I+BfA3&#10;xwtNbuNY+I39j3cEQ+ytuC4bnoO9edeJb28+HWi3GieJvFMOqXF3evDYuYwpkjU5Dn04rL+JGh61&#10;+zl8cLiPRNOm8jS9TlWxeQ5jmQ8KGJ49OvXtXov7K9pb/tKeNbrVviT4atJfJjkt7a22ADzGPDfT&#10;3FdUstlhX9ZcubDys+l0+iXk9L6m1HLsNWk5VJcsm9L/AA/PsfOOsePfDGnaqJbzRPOZJzvuX/pm&#10;vtD/AIJAa6df+OWs6zqOgTWVjd+EZjo99dLsiuCJkMgUkY4UnJ+tfLH7TXwr8WaB8bB8FNN0W1DX&#10;N2iyXlou+O2jZjzn2FfY37Rdp8L/AAd+yn4A+CHwQ8V3Meu+HIWWW4icpNcQup85XK/wsSRjuBT4&#10;qwmFzbh9ZfF8tTERsndy5Y6e9Zfdbsefgfb0sVOLV2m18zt/2rvj9+y38cfBelaDceLNZvLaDXY7&#10;y4g8KC2F5G1s7IqMbr5Ikcn72H+Q5C8181fGv/gpp42+DvjzU/Dvwq+Ednb6JJcQbr/xF4pvNVnk&#10;CYOF2mGGLGAOIzXOP8KPE2s6RF4igu4oZ7s/ZZYDJtZivC49cDA/CsvVv2Tm+JGhPY3+tGynhkcS&#10;TyMNqYHJJPHqa83IcpyDhvK45djbzoXbtO7a5t9rJr1RGZYudGpGW1+vZoufsxftC2+vftft8bNU&#10;8IxaXp3je8a01CeGd/shupdiXDFirHIDRsVUZxnHUmvtnwh+xf8ADv8AbD+E/jX9ljx/ohj1Dwvq&#10;6S+EvFVhAovtOczFWeI5+cEEZjZtrDJzwDXg/wASf+CcLfDD/gmdcaPa6m1z408PynxbprW0R2M4&#10;VSYVP95oBk+rYHavff8Agkt+0pY+OfE3hDxdPcXEF54p06zgvIePLeWOPY0wbPDM8a/L6NmvpeGc&#10;flufSxlfJpe5TTo31vzUv4M1fWzjKS+Vjop1nGUHNb6+vl/Xc+Af2tf2X/20v2ffF+lfHrR9Yv8A&#10;Xmmil0u+1XwhNJFJNBZubctdQp86B1UAjLKcHnmut8G/FP4gfFz9nzS/FvxN1eG9v/tDpJN9oYyF&#10;v4nlRgNjs3UZOcAmv1N+JfhrUrjxF/wsLUvDv9m6Z4g1HUbjS1ELIsC/a5AVYYAHzDtmvir9t34P&#10;eA/hjJH4m8EaYLCXxNeNd6rDDIfIkmQBd6Ljam4EFgOCRmvJ8OPFDF5vmkcgzGhyVOWXLKOl0k5K&#10;Lj093VNaO1ra3NMZzuLle6vc9B/4J5WFjceK9MjtFOPOVnuYjuKqQMtt7kelfO3/AAVb1/W7n4x6&#10;/wCHPDyQSQw6rLHd7WOGAc7gRwexHsT7V9Jf8E6dOsbnxZYFLmS3mjbbEEVWUsV5HXPUV47+318P&#10;Y7P9pPxVpFxFvhl1i4nHm8k72MhGRngZwD6Yr9dwcprGVEu3+RzVuX6vH1PHv2atJ1zxdcaLDqN5&#10;fLbaVdH+xI1uwy2M5RwSFK8gqzcHjnkEV9paPc/EWK//ALA0zwxdXt4zx3iThIorcTRoF3GONQpJ&#10;BIBxkZPI6V4j+xr4J03WvEAtbbTZoPIvFWOaSMqpfYf3ikdRt9fSvvv4a+CtLsbxLsRc/KWbDEjj&#10;kH069K8/HqTxMYJ2N6FaSpts9k+BPxI0nxD4wvfhF4ivo7bW77w9pd5FKY1Ai1CKBzGeMZLJuB9M&#10;cVyX/BQTw14t+KX7Mtz4S8HxNPqNx4l02PFvZM7ShHlkYDOWORGCOBnHOKi8RfGP4HfDz40WriO7&#10;/tWHULO3iWztgzXE0kAjjjySCOHLZx0U5rpP2gPiP4mur3R4PhdqMc+r2Hie3tNQs5Z9rHz7edkk&#10;RlG0BTHg5z949K/OqXEuHyjG5rhKtqqcuaCjvK9+eHrGSbb8/Q9T+zpVoU6j92LWr7bK/wA9D8ov&#10;jZ4X1n4eeJ5PBHjPxBNaXM1t5jRTQlSGzjZt6g9OPeo5fFPjT4M/BlNL+Efwt/4STXfFWoRackGp&#10;xAx/ZpopPNlwTnaFQAkgBc8E19ReL4fhV8T/ANpjT/G/xW8Mx3V1Nr0KC1MW+G3iSJgDIc/d3Jlv&#10;fFZnhH9lnwZqnhXWf2uvGfjS3svtj3cXhtb9DusNNWQ/LFDkHfLsLsSMrHs6Dr25ZjsLjKzSpv2q&#10;UeWDSaUndraz0SbZjyUJONSm7pXjfyvucN/wTu/Zk0n9mSOy/wCEXtrzxJqF5rEmqa3dwWYQ3E6x&#10;+XDbwpu2oiN5m0Mc43uTjpN8a/iH498V+L7n40/GX48+EtK8C6fqlzoGvN4j1BJLi7lLk3EVtYpv&#10;BmXeqGUOUJiLcLxXzD8cf2jvj/8AtPfE2w+CX7JOnXdnpfhvWQbXxdpl00SWj5KSzeapCuCPXIIy&#10;BXod7/wS50vw54LvvEer/G+91bRbe1+1y6VremRzobl2UO8bAjZvZjk45wK+yqUMVQw8JVqnPWcI&#10;xb0TfWTStZXeydlp2KoVKNKUuWN7vft2Pbvg78Sv+CUvhUx/DG0/Z7+GniHw1aXKW13e6z4WmF/L&#10;cZEYnj1BCzTO5C9Ao5GMYrj5PFn7OHw//bf8WeAPA13p76LpWqXNmsV1I0sX2V0JWNnDZYgMoLZy&#10;GTnkEV4BB8HfBlp4r09tMTMFgxWzt4BtjiwSQwHPzDPXtXp/wJ/ZU8KeK/i+uv32mMbRd9xqsiOc&#10;mIHJ+pY8euTXl4fKsThcFXrTqS99fDJp8rvun59r2OX95iJqmt+59nfC/wAC+B/h3+zTrXxU8Z6k&#10;NO/ti3ltrFdqp+6vcgsqgk7mWNlG4k46da8c8f8Awx+GPwy+FifHi1+E11qFnMQkF1FEJDEpfG8j&#10;sADXtHiK/wDCnxE0lPgT4o1aOwtHtoriIXgxDFciUSQRluiqIsJu6KWOeK1tY0rWvh98MvEPwf07&#10;SLbU42s3H9j3kgVoSUyRgnlSpDBlyD1BIrjpZXSxFL2s5NaWVu/d+p04zDSc7JK0Vbz8z83/AB3o&#10;fxFfXpvG8Oj38ul38u2zkeI4Y5wUGeMD+lcx8cPh146g0q007TdGaQySRrOx+VQTjIz3617h4q+L&#10;er678H9Q/tXQHtdS8OSS2tho1tJuC7M/OSBkkgd+5r55+CHiv4y/tE/HPSNA8WXd3BpUd2JjCVKr&#10;gHjNY5fkNZY+PNaSuvu8+/yPIWCwFKt7SUnzL7j7V+GH7InizXvglp+jeAvChub5NMV5IbdlX94R&#10;kAsxAGfc1Y/4Jtfs8/Hj4JftEeIvF3x4+EDWehxaVPb3B1iOF4mLsu0IpY+Z0528YzzmvoG6+LHw&#10;a/Zy8H2mo+KPE0OnXM9sii5kjmkaEYHARQRj61478UPH/jP9pf4W23i34TeML/UtI1HVJIrW9trI&#10;221oXCmXcxXKKzH5jgfLzX5B4lcW8SZpnFbJ6FH2OFuqaqzhUi+a+rg7qL+F8vddH16lH2ShiHdy&#10;TvZbfM7740aJF8NtbufiN8LvgNP4w8AT28t1fPp1rDLc6ZOrHMKxFvMkTJygQFuQDzivb9G8fW3w&#10;j+B3hSL4gfsz33g3zFe80hb4wfabSWVSCxMe4x7lc5RyHxwQMV8dfCL9s/xN8NtVudOs/HFu0SXT&#10;QG688iRBLJ5TeUDyzsY25/hG4jtX17pP7V3wv+KlommeI9VttUTT41S9Sdy0CjGGyO5OcZznPSvh&#10;M8z/ADihkLwuYQk6sdI1IJpSg2rqas0nZ7pJt223e1DFRxNTmTSfn38i38S/g/8AD/46/s/WfhzS&#10;pYNPuLSMNo2pyFQRIhYRq/GDGdxJA9SeTXyvov8AwTg+Ot9rV1quo6p4auLe1upvLsre4kWWcxvh&#10;TGrIAQ/zY5AxX0v8YfiD4B0fwPolr8PtQt7NdY1dLCGBIiywRQje0wUZYgY2+7FR3rJ8S/Ec6bol&#10;1F8VPFmg6bc20cYt9S0jUmkcTDpEwI2u2M5C8A+tcWT8Xca8NUYV8Co1qbUPjvKSsuW26bul52ae&#10;je/oRxtGClTklfq+/wAz5O+JGs6n8HPiBceHfiz4PmsHWAxxQyRLgjj5gR8rDIHQnrXL/A628H6N&#10;HrGt654ttLeyvb4vY2dy4G0ccc9jk19KftFfBLx/+2Voujal4F+Luj3unaWjtb6NqIWKZXYAF0YD&#10;LE4A54r4F+K/7LXxT0/x1ceDvFVpc2F2sbvblpj5ZAB5Ujg9OlfdZHiKfE7njZVFSq1bOpGL5nF3&#10;elnZxfqr26vc8vMI2xEVhU+WSXW92fTXg34XFfFks3gHxGzWl7OjtJbngHPUY74r6s8d3Fgvwek0&#10;GymM88dhtkurhAdp28k5r4I/YT+MOvfB/QYvCfxlkS1hj1B4oNTmziQg4xk+2K+mP2if2xvhB4f+&#10;GB0nwprS397Ou1o7c5L+vNTgsHxBg+Ia2XezcoSt79r3S6p+hyQw2LVTlknfzR8o+KNUv7PxnHY2&#10;Vra3rw3R8udo+D6n6V2HjLwZpPj9LO0BjW/Cjf5M3yj0/U1ynhj9nj43/tTXEvjH4VXcWn+VNuMU&#10;i4XGeRkd67b4IeE/HvhDxTf/AA68ceGJpPEWmqPKfJMcozw+fzH4V7eaYXMJxlNV+V0rpx1T3tbs&#10;0ehjszxKp+yqu/JslY8b8R+Hda+AnjRn1vxHPPFPIv7xWIWIem7itVv2sPh7D4pXwh4o8RXeo6dc&#10;xFJZLdC2cg4UkD8OPWtX9rDwd4j8dI/hTWdOe23ODdTeX972BFXfgP8AsT6Rc6NHLpmlwvdoqlnk&#10;G5lGATXrYXOsqxeSxWPwynO/2Yq+m13bT5Hlf2rRqpc0bM+bLP4MX3iL466hqdh4YmHhMXJNhHd/&#10;KZTn77fU/pX0JNaar4ektLG41VJGjUFI4iQiD+6Pp0rS+IHhO+8FXF1BGh2W2d8YGM49K828PfEy&#10;y8Y6hcQafA4NvnzXY8gjjAzXj4/G4zPH7TlShTVrdumt+vfueVN1Jyso2R9D+CfiXplpocthq91G&#10;riMiNXPXjpXD22kfGLxnq91Pp8Dw2QfMQ3n5l7HHevHtF8eeG/FviqSwufEBjvNMuN5jEuFZVP15&#10;HrX1H8Ffjh8P/H3hybU/Lewj09fLeVlIQMBjIPcGvKqcNyyqnLEJJudnr0/4c+g+r08IoyjK7kvu&#10;PJ9G8b/Fvwr44t/hzpfh+X7ZfuUgcIQsh7kntXZeJf2Mv2j/ABF4E1i18Z+IxcDUULx2flltnoM8&#10;Z4rxT9pD9ovxH4a+MtlrHgbW4n+zPtguEUMAfQ+tfeHwH+OUnjf4OWHiPU9SinvDEpuW3/xY5/8A&#10;1V7zpTy/B0q9Kmk526Xd1tbsedGtJVJU27q5+b1z+z98S/gj4utP7S8I3cVmJ8y3ezco+p7c19Xf&#10;tpa94R1r9jjQNKiuPLuD5Xm3Dtjp159K9W/a6+IfhKb4Pz6JqkFvb6hdqq27SKNwYjIPtxXinx98&#10;MeF/HnwF+H3w61rVXtU1XVLWG4vYQMwxsw3E/wCeDX6FlLx2Y5VKOLjyz5tLeidzpmliYzUV0t+J&#10;82/sUa54T+H3xuj8Xa/qDxabp6udwbCux6e3TNfTv7Tfxt8DfHL4N3Ou6RcH/QbrdCrNjzMMMfhj&#10;+VejeM/+CZ37Nsnw1ZfCfjw2f2SwUxxiRfmfbyzZ6tz+tfH118N4fC0lx4JfxT5kMUjKDnIYfn7V&#10;8bxJgMOs1hiHVamktFreKeuxy4nA4vLIxp1Fbm2Kug6p4u8USadomo3SLo/2oM1rG3D4B5P519F/&#10;s1eKrPwl8Qb7w/4d0JpIr1B5jtgiMYA9ePwr5n8N6DqnhvxULx79pLVZcRxhuq47V7j8EvDvxK+L&#10;HxGn0j4PW7WPkWm+7vbqMqHPovrzXzfEeF/tChKjFpwcX3STumr9WzfCU5YqCUpWs7u/Y+n9O+Nn&#10;hv8AZps7rxXrIkl066mLXkELbtvGCQPWvNP2tv2wNA/aM8GL4E+DOtm3sXcS3W2Ha/bpkdOO3euX&#10;8PeE/FXiLx5L8LPijHLFNBNtmeVsIwBxn3Br1DU/2GfDGixWg8GTJ/plwpupIwPkjBzhfTgVrkub&#10;VcHlcMNjcQm4u2yXu9L9z6eEKPtqdOc70na7Rxvwc8JT+IfAs2teJIWUWQQqxjw1wNxz+lcD+1Zr&#10;Oq/ELxBo+nQ24tbW305RFCjfcIJBHA9Np/Gvq7wr44+HvhLWf+FeatoMcVpaqPPvWXKuduB07k8Y&#10;ryr4sfsva/43+J0HjPw00cGjXjss7KuBC3YV9ljcFUxmURrYO0ra/gXnlKs4xhSldK1vQh+AXxQ+&#10;Enh/wdb+EdVsYpNQWIxzDAznsfevm34/RRRfE++1DTJk+yzzl44ozx/9Y16b4u+H3hz4cfF2z8Aa&#10;zJMrX8y+bdIMEIT1U+tYf7XHgix8G+MdMXTNGeKxm2Qx5XGeenvxzn3NePgsDmU8DCLi+VN79b9d&#10;dkmfNYnDVFST6mh4W+NF5r3ha0+H8V/JAS/lxs5BK57jFesfCrwEdF8V26X87TGYKPNlbcT0/KuT&#10;0L9nLwbrngfSvHWjauLS5tXVp1kOAxA5B+tdP8K9ZtU+IAkvLpVgtxmRkYlAFx09TxX0GS8NzrOp&#10;XryVRQ2d+a3dJndlzr0Hz/aT0Pffih+yO3jzwlFeeG9Zmt5VKEmFssV6kda+UPj1+xh4otbRr+Lw&#10;+893GzNPcsMtJwevHFfbWg/G0aNp8UJhIi8tdg5BII4/OrY+KvgzxPBLYarbRxtIpGJFHNfGVeMc&#10;flONngaKUZX0i97frc9TE4/MMZU/fq7/ABPzG+GXjCb4S6BqHgS6YW98rFVCE4UnPTI9fWvrv9iP&#10;wld6d4VPxS8dsWuroFoy/O0Z65NeWfGT9ma38W/tEWlz4ZTdZzTb7oqnDDPr9a9+8d3dt4K8I2Hg&#10;fRkAEcSK5U4wMDP+Ffq3DlDAQwks1jDlq1Uubve1n8jCU54qcefZHd6B8W/Dulyzau+osrnKxKDy&#10;T2PvXo3gX4wR+KPhfqt7fRPJIYmVp5scqB1r5C/4S+K3uTZW2kSzSIyggrgjnkjNe5/C6w8R+NfD&#10;T+F7aH7GjWgkkjU8FD34716uV4/GUKkrO8Xey8zqrxwNXL2px9+6s+lkfHvi3xB4b0/4ga3qF7LH&#10;FcXd24AXqoya6r9m+GSX4oadrumQLOsMu+Zgo3bAeT1qH42fsuxxfGg6LPdTiOZjJ5m7AOTj/CvQ&#10;PhF+zrdeA9V+2eG9RkkJjMbCQkjBHIr5yHGOR5Jj50sbf2m+zd7f5m+a4ijSwNCm0k7XuuqPVv2r&#10;v2mNJ13QtI8LeFZEE5uxDeKjnMQABycevSrN74r07/hCLee5WJZorUBnOOSa+Y/i74WvPhn8RrNb&#10;lZJn1KU7QEOCcjgD1r1ux8EeMfHXgV7aGR7YxgEeYOcAdxmvuqmaOpwxUxmHpufOnKMerutj5ivC&#10;nRjGdPa1zxX4s3OgeKviCsdqUgdHUTuh+8uc8f1r3L4vfFTwLrHwl07wVp2nxMIkjaYRqoXcoGG6&#10;569q+X9X0W3fxReaZJfbtQhmZJCH5GOM16f8E/CnhG4d5fG3iWJILOJf3c0h+bOc84r4nB57UdWn&#10;llKDXNHmlf7N9bHmVKmPzLFxp4dvmtrbojiTb+GW8d2NxpjKtykhIjUZJB9f89q941D4U3viXwRP&#10;q+ip+/MJKrs64H/1/wBK+cdNgtYP2g01LTdbtm02K4dTucjChiVGcY6Hmvu/4GeJ/hzquiz2ketW&#10;8pZSAqMD25+lc2ZYilSzOnKk+dKOr6LU0rYZ4CrH26cmuvmeTfsWeB5ND+J97q99PFu/s8I+Vxht&#10;wyK5D9oT4H/F3xr8XPE/if4ZeB9Wu7aTWtkupQRDyYzhFJ3H+7kEkZwM+leueI7zwx8P7681fTtQ&#10;SCSRm2qrDJ56f1pPDfxq8a211Z+CJvAk0i65Yy32i6hEyq+VPzyOC+CMHODyQSMZBFfH514mV6OT&#10;yUMHzSpy2b91rW7v/wADqfY4dYec1WqdUl8zyr/h37+2H/0PHh//AMHaf4UV9Ef8JF8T/wDoAaP/&#10;AOBsP/xVFfmH/EReJv8AoDpf+C5f5nf7XC9n9zPiL9kPwP4f0PSvFnjLS7fD3Agsty8gqMswH1JF&#10;fYPwf0yCw8JWtxGmCj/vGDZJJz29K+d/gZpB+EPwXgs9VjVbi41B7mdmTkYOB169BX1J8Jtd0q38&#10;C3O+EzS3FqiwypgIuDlj+PFf2Pw/R+pcK4Wi3dyjzf8AgWv6n5lgLTUpeZ51+0d8DPiD8Z9Y8M6H&#10;4T8LS3sclxKbqXGI4icbdx7cZ7V33gD9hHwr+zfoF98a/iHYSahd6VA0sUEKl8FVyQqg9c12Pwq+&#10;OPha814/DrU9YbS0uLqFJ9QaA5UNkAKw4UlhjccfrXpHxV1lPjtpGvfCL4Gata6hqejQrFq7S3qi&#10;OHeMAlufnIzgYr5DiHLsJhMwWZ06Xta9kop3sn5JK17a3ex7kcHWq0FVqR92Ou36+b0Pyb/aq+Pf&#10;jj9ob4w6fqN5pkttpFncBdK0UDKx9gzAdyDyKoePvhd4h0n4iaR4gsNDltmv7ZVlkjXGG46n8Afw&#10;r6RX9l8/Dzx6w8YaQy31hcFrmGXkbvXd0IpfGnjLwp4v11tJgmtC2nnHl7xuDgHpj+vtX5dPEZti&#10;s9liMRTe0o66rlel+2mh1YeGI+tOS6rRdkcNba38Q57qw0/XJGmjsiBE7KMlsda9A0q7ur1rbV3d&#10;RIpYNGwwcd+1cpo/xY8K2l1b3Gs2MLtHc+UoPViOA349K9Pn1nwjrOmNrMFjHbbF2REnGXYcD/Gq&#10;ybNctyXERwcafs60r82lk0tmumxrTqfU6ntJJ83U9Hl+LC+D/gg+saTDHcRiF1eIkHmvj3wr+1r4&#10;m8HeNrqe/wBNku7eS7aaGO3lwUcnJznqOn5V6N4U0nVdIurzwh4t1jfbXsZlt7X7QDtVs8jFc/b/&#10;ALPmiaZql74xsrGW8t4CX8lj0Yd8ntXzGaV8ZmWZxck7L4Vf4XfWT7afgeVioyqtJbX1+Zz/AMTv&#10;jH4t+I+rrql/oslosuHgiWM4O3kEnFJaXtrFoupavp+nQLqWpp++LY4bHUVvHW9B13S73U7qzME9&#10;tCyxxEABeM554xxivJvhRe+Ifil8VYnn0C7tNJsEeS5LjCZxgc9Dk819NW4b4engJRo1fa156N3v&#10;r3t0SN6uGp4VJx1exxXj7XLz4a+GPEvjJ7pJpNL0+a4B6hnC5H4ZIry79m74j/E3xdDB4o1HxZHJ&#10;b6ppqveW6orbN3OBxxjpXrPxr8VfDufwP4x8EapYqt8YZbOa3duZA/COv6V8nf8ABP7VLvR7rxF4&#10;Jv5poNS8O3Id4LoEhrbcQRjtg4p5LkNXFcNYurOmvaxadmk3yJWdu1nr9x5yk4uyev8AwT6O8afs&#10;Q+CfinoA8X+JfEi6Pq2pRSeTJK42MhBAcA8AjvXIfspeP9Z/Yq0W8+DHxlaTXPDa3EsmmeKNDiMv&#10;9mvvyN6D+Bs8/Su6/aelu/Fdz4aktdbSbT57Al7OPKLCykFgCOx5/EGvor9kn9nzwh4u8Fwzz6Ih&#10;t7tAqxTx7zj0PrX6Jw5wxXxGSx+uV/b0Kq1pSirK17csviVuxVPFyceWXQ8I+NeqeCPjF8NPFNx8&#10;KbxvESapDHFBNYxmQrMrBgDj7pA6+ldl+zH8Odf8J6Xout3dm1xpV7HCb6IIfkQjYxAHcDJ+tcF+&#10;1Le6v/wS7/autfE3wT0qOPw148ikTVdCIBiiucBTJGDwuc9K+nfCfjDSPCnw60v+xtRguTdaZFN5&#10;Y6hpFzjp6n9K/OeM8koZXwpbAc0qdSq201rFRTg0u3K0tb9j0sDQoVKzvskd14h+Bul6L8PJLzw/&#10;8SLiO6t1Em0nhUc/KNxPJCmvAvC/xK+Ldn8afDvwB+GGspqa6r4gjj1VZm+VLZjmQ/ggZvw7V6an&#10;iC68e/BLX9Mm8aOlz4LnW+1iV02Ys5ATlvZDkVy//BM6x07xv8WPGf7TWp6eqaR4d082WmS5yJbi&#10;bhn+vl5Htur4Dh7LK1DDVMdUgnGEXv8Azy92Dd9bu6kl1uOrRpyrJLqej+LPgi/7S3xfvta0rTGj&#10;tvC1xJYQ7UzuRVAx7jj9K8cs7fVP2evjHBofxC1o363cssejrFCUjt4epVxzz719nfCz4xfCL4Zw&#10;XurXWLLUdWvi9zJcYCzHPAUeuDjFdVbaZ+z58XfGjrquh6Xda1HZ7nDIrMsbcFgKuMqNbGLDRr89&#10;KDs6bW3nGVr3bTuuq0uaVY0qGKU+R8uhxn7Jl18LPjHoOsaB4q1G1mECErp8pUR4I4k25xkHvXh3&#10;/BQPW9FvvhX4g+A2qeHrWIaxYmO01az0lIkEsZD28ySRrtO2RY85wfvetdV8d/gJefBf4k22rfBB&#10;IjY38DtqdmJ9piYHA29+fSvnn4l/FzxvJqq+Ftf8JTxW13C9sEuod6Rq5w0q88MAOD75r0p4OFTD&#10;0MTh48lSjUcuaE3GSXaST95Jrbt8zor1HUnOdLSLSaWh0/8AwSV+NHi740fDSHwLqt9ft4h8P3i2&#10;00fnFJJFDiNlDZwUIJB91XnjFfat94e+GvxM1fWPhl8Wr6e40q+RY2s4ZTBcxTpJ1znjuMEY578V&#10;+dn7LPjvUP2Rv24dD0FNagvvDet6WbjQJ5SuQ0su6eKUgfNsnG4A/dVz2NfRP7TmqaL4r/al1fxB&#10;rOsXWjNrMMM0d1E4jEo8pdsi4OPVdw/u1+j8Q0crw+BhnVSPPGo49G1quu3mmcTpzqw507Nb/wDD&#10;HC+HdA+GHw8/bM8bfBP4V3Nndadp5R7YW+oC7MSMoOxpcA7g24FSODxz1rJ+LvirUdW8YL8M38NS&#10;WjwShkunGNy+x/SvDfir48sf2Bf2jYfjP4N3+JrPVI2/tvbiR1Qnl2IPPJBya9r+HPx/8HftXT2v&#10;xE0bTvszB8IJF5kyOPrzmvBzeOEw+WRxeXTtTqWtL+83qvI9D2kaeDcIT0JviRb6v4c8FhtAu5pb&#10;hERo4ycsGHOB7V8cN4V8TfE348XHxT8f6MmlWVicTkxEecyjggHpk8kc19l/ELX/ABxda6dG0HwT&#10;PdXVvGB5dlZvLx2JAB6kHn/Cvj79qWH43fET4n23wk02yurO/LBrnSTYvDMS4GCyEBjnOAehFLhr&#10;Ma1evOhVqqOjbk1slu9/lqePSrVZyaj10Nv9k86n4F/aWuviLY+I5rSGC58y1+xusZZck4GVI/8A&#10;rZHev0M/4KKSfGL4y/8ABP8A07x5aeHbG40TU0stU1iZ3xcWSRSqqeVGigfK3JZmJ2v3r5u/Y5/Y&#10;S+Iev2OmQfGzw7/wjlxpVzFK1rdIXl1G2VgzRlVOUBA27mIzur9Grr4k6d8W/hP4y+Fnirwtp+j6&#10;VN4audPksZVVCsTwN88UZ4O3ggf7PWuTM+NuHaub0qUsSnWjJR93VWSvGTs7W2Wje/k0fR4HA42N&#10;Bzdrba6fcfhn8QvFGpXmhab4Nj1oRq14plu5FHzKMdfevbPBfwr8Q6T8MLnV9P0uRrWK1P8ApMyk&#10;b9wJ4/DvWh4E/wCCU/x5+J/wQn+NGsa5o2jhITd6DoOrtJHqF9bK42ylMYh8xPnVWJYgr/eFfQvx&#10;h8S2/wALv2etP8H+I9IitLjT7VWv2RP9YAoz+n869vDZvl+LrXoVlOdOT5krNOXZtdUTHFVab5a0&#10;bPp5o+aP2X/CWveG/EEGty3EklvrtjPFcQByFVkG8ZHYn1r6+/Z30q/1bwTeaHZSmWW4vggDj+Nn&#10;+VQew6DNfPfwC+OPw88a6Fpttp9rAs15fS20KxrhssjY+mFIr6Y/ZSkv5vDmraegDQeZHK6Mu4ZU&#10;ZG049W/Sv2bhXH1cfl8/aq3LJr8EfM5g1LF3a6FX9srS49P/AGYdespLeb7Ze20djbAyceY74AK/&#10;XuPSvzd/aD0/UvAnwcbwT4ntb291CSK2lkk8hXggELBsSKRkBiwGc89DjOa/U39p/T7jxN8ForeS&#10;AymzvrK4R5F+YLHODgnuOfrX5nft2/Eg+G/GNh4g1nwa2r297dlDpBuHhjuhgR7Sy4JAJBwPQV4O&#10;bYm/HOGwqV/3Tnt1TaWp6GBxEfqkqTXW/wCR+lX7Puh/Dbw9+wt4P06KwM76Z4UtXu5LbJkW6aIS&#10;O/HfeT9NoHYVm/sz/Hi58SfEW0udc1sXRZSkLyDDlAehz3ry39lH9pTS/huZfDPizSkh0m+i2yQA&#10;7ltiRjbyegHFeR+NPEa+C/jrceIPh74kAsrXVPtFukH3fKY/MpAP1r5XgvE4efEVecKm6bsno3fe&#10;3zIxUqdWmopWPoz/AIKueFydQ0nxvplkZZZwiieNeUwwP4ZGfyr5n+P0k9/8ObTV/C0ii6W02s8H&#10;GH24OR619+6rZaR8f/2cLfXQkVxPDFFIxOGIAxuHevlf9qr9jbxnHqWk6v8AAHSLjUYNZTN9p8T/&#10;ACQtgfOc9BwRXVxzUq0MRZJNVLNX2VrX/I76WZunlsaMFqv8zxD9k1/iteXMV/flTc2dlI0iX0Cy&#10;JcW/mRq6EEdcMCDwcjrWP+zn8G/HH7Wfxk1/47a5a3N34a0XXLiw0G5uLiRYnlMjGXMDcYjzhSCR&#10;lyR616b4O+HnxVs/E9v8JdSgk0a8uyltdGHb5vktkyBSeMgJnp6Vd+A/xFg8E/Dm98BeANdjNppm&#10;oXGVbasiu0jE7sd+g/AU8nm3wo4zXJKrOVraWTe69Thp1p4eTqyW7Rb8Y/Fv4S/BfW0+GtpexJqk&#10;aYeW2IRgvuRjOOnPYd811Nv8TtJ0n4UJc6r4rhhgnl80NI4zOACeufT9a+Tvjt8IH8UTap8UNa1O&#10;SPWtQvFtNORCQXz1AH8WB1PvV3TfB/ib4meA7T4T3V89leaJEMvcyY381nUymGGwHtqNaVknGV9b&#10;31bX5HqxqQr4aVNpJbtnSftE/Gn4ieAPhsvxB+B/ju90u68VXU11PotvOZ9OcWzBxfSQOcJMGIxh&#10;grkHKkjJyPEknxi8ZWfhrwh+1G3gX/hLPGN9B4vPjax0yWwub7T57Z0dLlIowm6KRlyqgsPM3chs&#10;1g614O0DTfHOhfC3xRrQd20xm0m2+wC4S5/eHzEKFhgZ3DPPQ45rF/ae/a01f4la14a1VPBl3ZSe&#10;GPE32OKa7syqrZSweU6BiOCSqH/gNfS5PSwuFprlpxi6kU9UryutNfzOepZ4Zcj06r0PrH9n7wjY&#10;+L/gbZ6RoogsdYW3ga5vIL6fzLq38vzIQ8TYT904kUSDBO4cHrWn8QPF+t+GPh63hDxNrCXDSKIZ&#10;JZWGfpj8e1cT4z/am1O2/Z68P/ESz+zR3NnpMGnSXVrarHNcIZlhUSYwMIqhF4z3Oc1x9jofxN+L&#10;Ml14i1y1uYtP06xa4R5EO2Rgucr6/WvDpSxU81jCnO0NNbb66r118zzcyoYiMo1U1a3zPsL/AIJ9&#10;6R4M8NeMpV8Hlfs3lLIGEpP3kUk8++eK9l/bw+KHh34ZfCrTta11t9pcakkTlP4eCc14j/wTVhtr&#10;6BruQrxCqAdunrTf+C3viJfC/wCzx4fElhJJDL4ijDCNv4fLbn9a/TuKOaeT4iMOsWvv0PLw06ih&#10;zw0a/M+ffiD4o8A/E3W4/EGlX+0xH/XA8SL/AHT7Vynx58J+Gr3whDqfhy1ji1xbhGgvYzjYc9T2&#10;Oe4rI8F6r4F1r4eKNOcw3ITLBTgkY61X8R+H/F/xI1Kx8N+C3M1n5QW7kiP3D359a/nbD1sbSq0/&#10;atOEPhS0trezJw1bMcTjY+89Ht6FzwRNo+t2eu6J4ksEmu5IFW3UYIY55Ix6Z612vwrfxP8ACWOz&#10;sdAuI5Ip3jVoZD1BIB/KvO/GHhSX4OfZ7iGR1urbaWlkY4Y8ZBJ7V1vwV+O/gfx3q0mk66g+1zSB&#10;IY1cDByMkfr9aWX08XVm5YV8qUk5xa3S7dj7CVbEUcNVpwje2slb53PU/wBpXx/F4K8Y6R4j0XU4&#10;JNSEKG4gSUlQpwTn0NeWftR/Ez/hadxpUuj2Dpfw2x4jkK5UnJBxXUePvhJZatO8l1elpynDM+fl&#10;9D+FeQ+LNbfwN8VM3FmJLSDTxFGznH4817UsZVrVK1XERS0fLbd32TPlcvzehicVOdVW5U2u9ij8&#10;dPE3hX4WfAGe8t9CDl4RHdKnOWbByfXkVvfCP9qvwd8UvCXhqw1O40nSk0nTlM2xwJX2rwD064/W&#10;vK/2gx4m+Plivw18A6eWeaxkllhg+YkqpI/XFfInga28UveN4X1K0n07UtNxBGAhPnlXIwfpWnDH&#10;DVLH5HKVeo4zU+Z69Hsn93QWHxUsV7snp0P0m8b/ALRHis+GtQv/AAH4JuJLGxuFC6rMu2EFsYHP&#10;Ue9fOn7QviT4ufFnw/D4m134lXi6dYOkOp6dps7JblWbIO3OCRX0V8Eor/xf8Fovhb8QbyGO2mMb&#10;SDb5ZckDOfU8VD42+GPwo8KyxfDy2ne5sbiRXlEafKGBzgnvXj4fNsow+bqVGnapTdnJq949Um/K&#10;9rHo0KFCTdOEtu5863uiftvfsY+Gbb43JrqnwXqcyy6VZ3K7suAu3Jx8pwevfFd7+y78X/EP7TQu&#10;9d+JviZLi6SWSX7LbhiEU4O04+lSf8FNP2pda0/4C2HwAewgutNS5jMbN9+OJR8oH0zj6V45/wAE&#10;4fiUPgTqb+NrPTJtQ03UXf7XZSQbiqg84z2Ar9YlTw2bZY69eKabtHRLS21/xuRGo8NmTafM7NJv&#10;z7H3f4Qhi12S309763gsLdSWhZSGZAevPPrXQ/thWWm+NfgHpuj+GnimJUO3kNuMcK/eY46cVxt7&#10;4y8A33hC++L+m36SafrEBgs7SFvmhkIJII7cnH4V6l/wSc+HOi/GH4LeLrfxrP5+osLi2hjlbf5E&#10;JBAH+fU15eQ5dhMvwtfLMJHk53ezd3qtWceGqKhVkpLU+f8A4a/BH4ZeM9EPh2/11ptOSSOUvFLh&#10;owRyBg+tdn8cfH8HhX4In4P+HdVkh0vTdNe306Xd80p6AsepJr5yOs658D/j/wCIfhE97JayWl1L&#10;FbKxOCoYgfpzXZ+LozdHTtBvdQbUZL2eJgsfLDJBKjHavyzOsBOGMpKLfLF83m7/APDHp4f2cY88&#10;HpH82fQHwZ+KUHgvwVpHgy1uxeH+z4g6O3IbHIGa9V+Ki6H4o+CJ8ZaBsW/iiC3UB5Kn1I+tfGJ0&#10;6C5+MUGnr4kltmgvFgWE5jdM4wpXtX1hofgvRfA/nQSa1JPNdxAvA8pK446ivzzOcJlOVzjiMVOc&#10;sRrKMbPTW712WpVapOcdXa5z37LvhD4a+FfCl/4u8SO95ealM8l5bBBjcfbHHpzxXkeuT3Xwz8Z6&#10;74p+Cmg7dPvpirrI3yQuDyAecc+ldXf/ABhPh+88TeG9K0dft0CP9lgjXkjBwR9a4/8AZZn8WfFr&#10;wtc6Nf6ddW8kmoSyPHLCSQ27kE/U19FlUsdVVfFqm/eUVb+aUurd9Ul91xSeGrYZUq+uh534jf4k&#10;+FPiN/wnV/qbarb6rGJJ03fNA+fugc8V9D+Eb/wlreiaZ4l0zxBG8zQkahYSnIBx3VuG+hFeXrZ6&#10;h8P/AIk31h8S9HkOkx3ghjnaIjymxtB59Tj869I8J+CPDw+Hni3xdYmIJ53/ABLvUoBnI+tfo+V4&#10;WH1qNTkV4RUm9m+VfC7bnRVlToYf2dPSLta34mv+0N8c/wDhmb4E+HPiivgyTUbXW9cTTL2S0eYP&#10;DuUyRkGEcN8smPM+TAI9K908Qfth+H/jd/wTxi1DRrBbrV4rbS5LiwmuFubjTpFnDxTyeXlVYozx&#10;nIGRICAMV4v+x9498NfGG28UfAX4oaFfLoXiHS/7PhmjuDvDOCm6IjmOQEgqw5z9a8J/4I86P4W/&#10;Zy/4KB618D9ZN9fW/jPw9d+HL+21m2e2jtZUuDDt8ubDeaSkBUkAc5GARXs5Xlsc79u5y9nVSkpS&#10;Sf7yFRNRur6OGm2/LF7HPTVOpRnh+W7adntrbzMz4reBNA8bXVt8Q7dbuLxFPNEL2HaTG9n5AUEY&#10;QBWWWNv4ySP4QK+kP2fdd1KPQrO0ZfMlXeredcuXXPzA598cHrWj8S/AXwy+Av7Q3/CF/FDwY3iL&#10;S7GzdFtUuFjeWTa/lvtY7cZYHaTnOCM4wbfwn0mzGnPNa2zxRpPvSPfgFCSUBJGcjp68njvX6bPB&#10;yw2XUIS3UIp+qSR5GHcpRSlpbT7j3L4Yz3lvfRx3s252iKsVUqqkdTkHJxkcGvmf4v6NHD/wUA+M&#10;mlRzbhqvgO21DyzIeTFbx98dQAP++q+mvh8qi8imkLuxdiDwBgY79zyT+FfOnxk0/Ro/+CoOvxzX&#10;7rd6v4GNuLfaf3p+wwsB6YKj1rzZyk6Do787kv8AyST/APbTsnKULOP9bHgtjYT+M4bzxFr+sCzu&#10;9JlS80KCNhw6EZBOAeQMH2rxv/goR8evir+158SdH+H3gzw9dmCKGx07RvD1opAUzHCSMj8sZny2&#10;7n92q5O0Cuo+MHxMvvhN8NdQvEUpqOozjTiXeEraW0sEjMrIx8wSSKMhwu1VXqGZRTP+Ce3w18Xe&#10;HPFFp+2R8StUF/quraeLfwhHfJK0kVoIjCbrLr8u3b5MeMrhGIOMGvL4cqyyzI443MIxpvaOltOl&#10;/N7+mvUdKrUxcE5qz/Qrz/sF6P4CubL4Bakhuzp1x5evajFL5IXUGUvLPHIDlQoKKrcHCjqDXlH7&#10;QsnxS8F/EjTP+CfPwz+IFz4z0+G6sIvDmoahIS+no8LeZZsV+8iGR2zwSecdq9u/aw+ONzpPj22s&#10;/EGpXK2M96329rOP97O8sQA5zjIYjB6V5L+xP4G1/wAM/tSr+0J+0BJqMWnz6dcHS9WW08xIL4/u&#10;Y0n5/d8gKG53Ahhwc19vipYf2MZv4nFfN2McCq0pyUXZX+49h+Dvw4tf2ZvDC6T4La5vIvlkvrgE&#10;ubm7IAaRmPJHGFHACgDnFfV/xU+Dek/Fz4DW/iLxPLexNPpafYYbWIvtuSFGWA+8DkjGO9c9e6bo&#10;PhDwHLoOtWcPm3TSlZAMkOTuBHp14rsPhb+2fH4H+BTWOp+EpZtR0GfCQj/WXUcA3ySoCOUC9Txn&#10;oOhr+d83ybJ8dnFTMK1bmqU7vR2a2Sfmtl9x6lWjWm7y2eiVjwD4uf8ABOi1+Aunjx3/AGBc2Vh4&#10;b0CzuI5tauHaDUWlbMUcYUjeET769M8GvPfiB+3R8Rfjn4e0f4IWet2Xh2Hw3FII5LIhUvZmUckf&#10;8swAMKo7knvW1qf7dV5+09qN54puvEOs3vg1Fgi0XTL9CiOdztOyr0xkhV56CqPxD/ZK8BfEnw43&#10;xp+GmmzaTdLbtJdWUaFjdso+QKvboOldWA5sI5RzGT9otNdWttG/z7MvDrAYDEqdRKyt3tfyMDSP&#10;jn8SPh7+zR8RvAfifUbsjxN4Wl060eEKUcyEI5kJ65jLrx/ePSvf/wDgm5pPhjx58IbDwr4h8f2m&#10;l6TLqt1oWp6Vfaa1w1xbXcTeW6KmCMSIxxkE7zgg4ry745fsrfHvwV+yv4Uh8Z/C2+j1jxNrtkln&#10;oll/pmoeUpaWRZYoA7xNtUErg4zg9K+ofB3xBP7B37J3hP4jTfsza1b+M7vW2g0XQPFK27Xl7e3g&#10;ddPuQu5QyRsigIQHzKFKgkA+viIU/wCzvZ4aPLPE1kpO+7UeVS03tZbNeTT37a0qWZY51KkOXSyS&#10;7t6P0senfE34Rab+yj43j8f6B8RpJ9C1e10+fR2k0mZZJ5gSq26bM8hlWQK/C4LMSAQfPvB37Vfg&#10;sfEWL4R+DPhINE0PVXmEdzcT+fPJcBC7F9iIiqfmYEBjnOT3rmvhr+394m/bB+HHhz4V/Hexu9Jn&#10;stXt11CV7tWvLafypD5ty7xpGhaV5CsCcogj3EBuOou/CVr8JvipZeG/EUFpNpamRE1qPGUDj5Js&#10;emTtbHTJr884zwWFoYPGYXl5504u3V3cVrG7k7drttpK7vYKkMPhqrpKX7y2vVO/y/4Y8o/ac8X+&#10;LdE+Kmv+ATBN/YGtW9hPPIq4eSGIbXCN0weVb1x7V7T8NPHvw71r4fweC/hvcWVpYpCDcQXUoRkJ&#10;xnj1PWt/406P4E+NnwPvtC0BbObUNIGdJ1dVA8l0lXzULdSjK7HnjIzXyKbKH4O+Mn0vVtTtrppD&#10;tn+xT7lAJHf16VwcC5zgMJl8ISw6lTapqfNHVTjBau6aTtZ+h2YbOKNDM1HE00oNKLfaysvv00F/&#10;bg8Gp8G9UeDw1ZrJYXtp593dPF+7BJ52t35714x8J/2gptO+xWUawQXum3IuLeZZMrKVbj+dfUfx&#10;Q+Hw+LXw5tfEGpeJhqWk24aKWGVxuRODsb1wa+JfFPwgk8MeK7rxHpsJfR7Gcs1vC371Vzzgd+tf&#10;peM/svO6H1akm3D3tNbN7etz5LNsCsuzKdfDaqT6bWPt/wAC/twfDn4i+EpfD3x61NdPvr4+XHKu&#10;BFuOQqD34FfLPx+1RfDPxDk1G1uzfafj/R5FO4bc8fpXn1hpV78RPGtrB4F0xtVbymltrWX5cZBG&#10;SD0Ir0z4W/Dbx5Yyt4F+JXgK4S6tt120t04ZGhz91D3I9K8OWVToOOIinLlVpR62b+/Q48XiMRiM&#10;Mqav3+4w9P8AGOha/o80kE6K4iyYCMNjnnHfmtjwv+zb8a9Q1F5NZ8Fvp2kQ2q3F59uu44boWroC&#10;s6QMwkeLrl1BAw2ehr6H+Anwv+FXh7wL4q+Net/DK11rwpL4i0vwtrX2hARbNI3n98eXl/IBkDDG&#10;QDw1fQHw++I/wg8Y/Cy++KGraRJ4UvtN16bwilzJaKt/pkRvysYEe1mVDby2+WdMPu3E4OajEqWW&#10;1JU3BpSSacttVpy21bTutVvbcvKeHcPjYOpVrWk9l2d92/x/A+Gvgt8Cp7bUvEXhJ9bkszDeGXSJ&#10;njZUvBGQHAbo20kA4zgnmtjUfM0/Wp7vRLp7c7NlyElIG7Ay2M19WfFOHw34g+Flx4k1Q2uja1B4&#10;om3raZaz1FSEhlu7LdgxBmC+bEBgOu49QT8w3fgy48WeIL7w/wCH71SIFY3Ui884I6/hXmZnicRm&#10;dWhiIJ6x5VZ3b5bJt22vubZhh6uVzXvNq0U302Mbwr4+8X2PgyXw9P4ikn037W58hm3A5PXn3rMd&#10;fCGo+P8ARPBNnqYjtNQvo01AQja20nLYI79e9chqur3Hw18H3Gl6jqEZuXu3MRboo3HBrs/gv4j+&#10;AmtQQaP8RNXlsfET3SS6XqduPkY56HHvXRTo1alSpiKic76J3fRb/IdPNMPGUle7e1j6T+L3gnwP&#10;8Kb+28SfDPR442ktVhlXbuYr2bnv7185ftL/ABA1H/hXWp65ZxQpPaRsgDEb5G749q9s+Mvi9vhX&#10;oMOqaxGdS0+VAj3CP9wY+9j0r51+Ow8MX/we1XUPHEF1Bb3rC40C8RSDKpOeB9DXg8KZfjMRnUcR&#10;i6LlaW7u9F39OlxZfX9rjeaqrxs9X0aRd/Yr8F3HiP4J+IPFKeV5t7pUjGOQYJfn1rL0LxF4/wDD&#10;3w+s/sesMkxmKtbxykNEV6Y9RXoP/BPTUvEfxJ8Gv4O+G3h6S80cR/Zr3UbqHZtbByVH8VQ/GHw3&#10;pXwZ8W6lpvjaytkntsvZBDxKmcbsV9/xhmFTG4unTVG7itt3226FYuVKcHSg+ZtdDD8Dah8Q9etG&#10;1bxjqs93BI4KtNKSY+egznivaP2N9A8N6v4/8S2s3j+9067OmWy2+nQQmSGRTLted1yATGWQhSRn&#10;J4IBWvly58ea3qMiT2OqG2thIjxwIMcbgTkfSur+HduYfjVqHiu+8UavY+HNS8O+Xfy6G6i5UiaI&#10;kKWIA4yT3ONo5Ir5CWXylUm6slBNPRLTS2nqzDK6ccNi6S509dr6+jPu74i/Ci1vtLtPE3h67sJI&#10;dBsZGGtlIoZ9Wj+T5AkSqxcFHY7sqApwOc18x/tDXOgRajqVreaeJxLYtFICnylXXac8emcZ9a+l&#10;vgzZ/Dix8BWlrN4mOraVbaoINL8RamDPd3jNHKZUQKMMcDaeQAH5J2kHxH9pL4F+PZ9cvPA/wPu1&#10;8Zw69bLK1zpyxkQomD8zhtkYGcZZgODXy+G9nWxXt7pKD1bfLZJ6vXZJf8F9Tq4nwUoqNakm+Zpa&#10;a69D5Z/ZE+Fujan4TsfhPrV7pWuWdh4xuo7/AMO6pBFdJc6eq741kjJJjYOcjhTg7gx5Fe3+CP8A&#10;gnh8K9D+Jl14z+Cn7QXiX4R6VaIt1qvhPQblpYLp1b5Zbbzg4tyjMC4O4bWOMAkV4x8VPgz8Zf2N&#10;/i34N/ai1r4fNaWdlcw6X4zzfQNaXEDuBFK00chRWUsUYswPzIRnBNfd/wAEvEng/Ttb0f4y6fem&#10;6sruJllt2YZ2TxYBw2NwwR/vDJ7V+j8Q51iKDoZ/lmLao1k4VPZyuudppysrxbWjTabWiRjUhiMN&#10;Upqbs/d09Vff8zKtPAfxu8ZW9p8IP2ofFyeKba5ZoPAfxktdD+zXdqIwpezvhHII3k2hghdSjhWw&#10;yspB734Z/Bf4VfDC61LQfDuia1fX+qeHbyx1a/167WW9VMrmIQkm3SI7fMyse5gi7XA64v7Ttva3&#10;Xg6XQ5rC4ktNU1n7Rp95aXjRpaSxyiaKaJ0PzNsnKlMEYAJGSc9d8H7fXPhv4RvfGfj7xJpet67J&#10;qBjtrhYnklltliRIwyNgFwAVYZ2IAvdsV8/j+JsqxGSLGYis6WNoyinL2aft030UbWnZNu6St8rd&#10;X1WNbFczim7b9iH9kzRvB37NNvYfFBoNdvtf1a5hgg0XTdgt4bT5ypnZgZHaU7WKoVCrsJ3dK928&#10;WLB4A1i88deAkD6zrVzNqGo/uJXt7JnQNyshKF3If5cbR97Ga+ZfF37R3gu50xPhebKbTfFNrBnS&#10;Ro8bNcPC1yY450ZNxR1Z9jcFQgQ5xkV7/wCLvF3i/Sf2aIU+LuiX+i6rbmws2hvoiLqRhlhJLsJV&#10;lMe/LDjJ968bO884m4vzOapVnFYhtUrQaUeX95TTafxWha+tmnbue3hKOGpYBRnvH7+36k1l4/0L&#10;4yeEhpvxj+C9h4i0acGW1vtJRo7y1ZgVKZ3feGCFOcYC8Yr8yv26f2tD8JNaf9mX4TPcSeKZ7+2f&#10;w/4jcQubKKeTyXHlqjHzlVgMBsg7s9sfZepfFKT4fWwu/AF7puqSWl3G91p39omEMpyWmEpwtuV+&#10;XIfKscjivPfB/wCxvoOo6l4c+MnivQvC/g6w0zxDeanoRivXmuzf3e15ri/uWhUyBnKmMoCFzjOA&#10;DW3BmaYnJcRHG8S0HK0Yzpzko88I3nFXVufmk1FRUujupRWgpRwyVqbV3vv8/wBTH/ZM/ZK0HxR+&#10;0L4l+M/jz4neKfG19olg1vY+MvEekWaSRQW8eJIbWOHakt6MNC0gBL7SVOHO71X9mzxlZftb/DLW&#10;tG8G2mo+Dxa3Wp6bl/EUM99boWMKXhiYlLd3ZSQuSowWA5wPEP2o/grZ/EbTvEdx481DU9RGneId&#10;STwzHpGsz29rZadAY0hMKxFdxcs7GRsk49q+ZfBv7MXhr4P6BZa1peueIFgsg8gt31pgrtJnJl2Y&#10;Mxx8o3k4Ar9Oz7hPIOLsDDMZJurUlCak9bRhtBa2jBu/Mo2vzN3Ma+Z4PAVnBxdn8Prfr9/4H6we&#10;P/2l/AfwSgGjePNW0vU7yw8OW6ah5Nit3aQXYTZKWupR5TFTghgM5BY1zfiL/gpF+zZ8KPgDcRav&#10;8K7K6t4tMSy8MeFtNyn28xJ/o9spjAEUKnHQRooBwOcV8XfD346eKfD/AMLNa1DXb1NW8N2lgY7/&#10;AML6wgeCeB5FRwpf7uQwz7LxzitrxDYeDPHM3hfQ/hJoZstFvrRQBqd4hjs7cIzmXe+SgWPcSWye&#10;AOuBXbkGTZhHHOU6ckubmi1Z07u11q+ZNdNLNfaWqOKpRUnzN8v+R9GeCde+yfsy6j4v+InjG18P&#10;LcWEc+sXljbLO1mLhmdVSNiS+EyqbsjKjIr5K1/4t/sn/wDBQrwdqPwP1nwB4+tfBXhK/wDK0TxL&#10;ptpJ9jv7mGJpmhuJo/lmkn2FTux80mQVGAPkj/gof+2pqXxE+NV7oPwo8V6la+DbCGGwu7XSLlll&#10;ubaNT5ZYr8iSupYYzuQZyOK9N+CHjvXPid+z74C8M6JqLeHdF8KJc20mh6WkaQ3UsgBDNyRKwx8z&#10;NyxwDX6PxRi6mEw/tMNTXtZJx539hJXbutUm0trK9m3sZYTB1a8nytNrWz/P5H2T4HPjP4Sfs66x&#10;4v8A2qvhhZTeA7TR4ba88LNrSi3s7AOgGVtHDKB8q7FODkLjFeM/8E5PBOkfEC3+K/j74WfDbWdH&#10;+HOr+MEOiR69cy7204MSkEU2Q8j+Yy4AySqkMTgmqnwP/bWu/wBjjw7e3vxT8KJ4quU32/h7RtRt&#10;45oLwbDta6VyQFV9mOeCckHFe+fs0ftE+KPjx4L0dr7wxa6ZbteQXD+HrCKKBtKmedUjSMKQGxuU&#10;gjPLY6mvznwoymvhXjMZj6vM6k2ly83Jy2Tuott8z1XNd6+dwmvaUYxhuraPfXz7eR9NfDfwZD4H&#10;0yUJbIgLGTTvL6wo6BGTr935PTH418k/8FafG2jWLeF9C1jVJ2llNzLaabEMiRnKRmQgdcYIr7Jt&#10;5NCYW9/HqaRXdvI0EkdxOElWNjv2tGCTgY49MnnmvzK/4LU/HJvDH7SPhSSx04Xz6d4UCRm2hyQZ&#10;LiR9xA4BAUe/Ir9QzqhCWVulBXV1ZX3s77v0OGMm6nNV7anhl94cuPDkt34puybLT0wttbhsTTuQ&#10;eMdexrwX442Pizxv4x0zxJqeny24tJB5XmrglAeCc+tdtp3jWT4jalc+IL/xQyyqoeO1uTjDDoAD&#10;Vu81vXvFuq2mofEe1iFlbsPKhiQDcB3OPYV8NHHPCVlywS5VrffVW07l1cZTq0+Rq0Tqf2ZbbS5v&#10;Gtzruj+H7qTUI7NS90FIRRz0x34r0rxr8TtQ8KaLcHS5zDqMqTLl4FbZvXG8A5AYdQ3UHmrHww8X&#10;fDrWNXj8KeB7qKzaOJZJI4sAsccgmuT/AGg5ZU8WtYXEHlR+V+7OeG68mvjK9Kli8x9uuZONtG+i&#10;JnVpJLl3Wx9efC/9sHwV+2D4f8E/si+HdS1HxN4m0PwTBp3ii4jthCUIHmRTKrnbKEfCOeSBJ7V4&#10;X41+NXjrQvA8HwkGsSiXT7+W11OCT78LRsUMbZ5BBFfPeiaVfeGWsfir4J8TPpOq6VerLb6haTmK&#10;RSpBKsVIJU8Ag8HNfRH7X0un/FjxD4P/AGhvhL4fuRD44uYdI8WSm2/cDWEj3PcJj+BoVJJ/vL6m&#10;voq3ClHM8uoyw8H7Sm0nzbyTvZ3VtE27K2i06HTWq1MZTi5Lla3+fUseAdRufA/w91HxbqcKCK9A&#10;lQzD+FCygL3GXz+QrF+EbS+Om8UaDcwvd67Z29trGuXPljeROxCxk9SEjEZJycFsdqu/Hvxd4Y0H&#10;wdH4YsLNtOthF51zE7GRmgjCqgBONpMinPqXPpXn/wCwR4n1G5/aTk0rUPEctnqXi7w/fQySTW48&#10;iZCOVLkgKQeeegxivrMRlOGeU/2RF7wdn1urSv8AeFLlpx5Vrc6T4vfGKC7ttZ+GsUHlxa7IkV8y&#10;ceXHFgIx/Ac13nwqk0f4ReELbxjo8K2jWSpPbrJJiO41EqRA20gj5VBkIwecVyvhX4Q21z8T5fD/&#10;AIj0RdVvr+cBJopRiVy2EjGem5iADXoPxe8L+G9R8eWPwov/ABrb6ZbeBHjl12YxBkub1s+btI6q&#10;MlV9AK5eD8vnQwzcXdWUU+t0vef6G0MRF4bkS1Tu33fY9XtZJPF3wn8MX/8AwsXde6jp1xNqer2r&#10;bria4dWeSSQnqS2evOAOa+OrCS3+FkS3Y8EtqlxLqjLDcli0kj+b8p9yTz9a/QH4F/sw/BDWv2UP&#10;FHxH1Px1cW1jdapMug3emv8A6sRxgybQM+Zg7gFHXb718r2nxm+F/hH4eaRouhJZaZ4huNclgh8T&#10;+L3+xx22mtL5YuYQQc3LJnZgHYWz1r5nG5dL/WfFtuy0lom9Emne2701S16211FQrYyUXRei3b6X&#10;PR/h5+3UdM15D8WNNiEX9sRyrp10i+XIYZAxY/3zlOAeFODyQK+g/jp+0Z8Bv2jdctvHXxP8JPLb&#10;R6TPNfT3F6vk20siBYkCgZZ8A8E8bjXz74J8U/sWfGjW9B1nwz8Fr3WxFpl1otrdqxkhuSrbXuYk&#10;ALHlWQOQAMnPJyON/wCCg3wW8W+EPCenfFPxL8V9OhvdZ8QwW9n4O0Wz8qGztjblgZX6vJHtVemM&#10;t75r8bq/vc7/ALOpVJ0eZpu+zktEox3Vo3vzWS6o0XtcOnqpNHP6D42/Za+H3xVtLH44alcWnhqf&#10;UxPCFOfOcv8Auo2HpkjNfQP7Yf7Snwh+H3huO8+C2g2F3qUlkkGnzWZGIFPILAdeP518n/AT4N/C&#10;34y+Kr2H43TrqUcMCpo9s02GaUdXx3xUH7Unw3s/2aD/AGjbWkjaZdSKIFNxvkRMc4z14FfW+2wS&#10;zClluGk/brV32krLZ3Xzf3GTm6dKdGaTT0v2/roeT+J/2jviVf6xqem63rizQ3+9b2ORuEJ649B7&#10;Vc+Bnxu8C/C/4e6/4d03QU1J9rvp91ncEkKnIOc9zXkPjX4cXfxWs5fF3ga4uImuLrylsMEOzE4y&#10;R1Fd94b+BvifSbjT/hH4e0s/2w1k95qDKMiNFXLF/T/69fpkMFgvqLrVpX5bXi9rrve/focdJJQ5&#10;bXa09T0L4RfDvwl4s8CDUPF6tLdahMLiZ342EHIAHYf4V9o/AH4YaZ+0vbQSaL8X9O8PSaDIlha2&#10;93ZyzPcSmPeq5UgIpwR1JOOlfFfgW+v9F8KNaXMclvPcH9zM8fyJjIz6Yr6g/Z6fQfBX7Jssuq+B&#10;Z7TUNP1uPU9T8U25migumBYLOZ8Fc4IQqvyjFfkfFWY5nChW9lJtTmoqKSaSb1dtNEvd011XQ6oU&#10;MPOUZzivdV+35Hv/AMIP2V/gZ8JPiRJ8T/icn/CW6rZCZdHiuhEdOkjmUxmZrcqXEigOoEjFRuJU&#10;A4NY2lX/AOyT8HLDxt4B05NMubvx54ne4jm0vSILa7s7hioW1i2Z8u3hGx1UYViznFfHnxH/AG1P&#10;FXie6TQtL8R29rEyfZ5pLW8DJcJv3KVb+9x09ya5f4N2Ou6/8aJB4wur61u76ZYNL1C32yRGZUDO&#10;CzEAlVdCeRjOOK4KeC4nrZWnjsRyOCbSju0rWVnfRbuybMauZqXuKKcXpr/XY948K/sCfFfXNS1j&#10;4v8AjzSrO11ECZtG0R5TcX94oH7ossWViLjBCs2RuyQKxfD/AMJviZ8PvC958QfiL8MPsEpudtzB&#10;qTqzxRdB0LY9Kp/tU/ti/Ez4CeBbb4c+HdT15tYiu2jn1PWdPNnDeRg7S0GCfOXPRwemPWvev2UP&#10;ir+z58RvgpJH8QvHFizXCibWre/vlyrgAkHcc4zniuzIcPxJjoPF4xQVOTag1zXSXk3s99dfQ87H&#10;OhQpxp0k7/h/w58O/tkfGKHW5LPVfDHhWPSW0lgLL7PEVEh4yTjr9a9B+ALQfFr4Qza9eRmKOSyf&#10;7VKp5LkEH/8AVXK/tqfGT4L/ABo/aBsfCfwbhtpdMtyLPNsgEbSBscY61n/BmDxn4O+NY+D8kz2u&#10;l6yyjTrWN+HuCcCP2BPP0NfYZ/gFWyek6UXGolzpu93y7pLf+8kdOFjQxNGMasbyWq9ddP67H3H8&#10;NvjJ4cvPDlgniyCe7azs44vsroHSRlVULc4GMeo5r46+H+hv+xb+1tqvww8J6aw8PWHiaHxH4Wud&#10;xK/2XencEBPA8ohk4z06Cvpjx98HfH/wb0qCHxZbRQrPEAksUm4Yx0/CvJ/iH8Hvjp8V7vS/ibZ+&#10;BIm8OfD+Gez1TxLJqMMWbO42lYdhbNx5czIwKZ2q57c18T4W4mGQ8UziqihRxC5JKTslK/uNJ2XN&#10;duNt2ps7PaVKvutXa1038z9YfEni2++PnwvttB/4RBy2ladb3ukak1xH5Oobo92xIiSGxyjFsDLf&#10;jXxL/wAFlv2f/hv8MfAfhDxl4D0ljaarqtx5k8F+zoisA2zaTiN05XjjGfSvWP2eda8ceL/2b/Du&#10;t+G4rua/8NWkmn3ctlMA1vJB/wAtEDEeY20HCqCSBjHNeE/tLeO9X8Z6db+G/Hd5JdWUusrcosUW&#10;YNztiZtuBsyMbumMk19hg8wcPGR08XQaqy0jO6s4cja2Wuj5XfWyTv36pU/9lSjazu/6+45//gnf&#10;Hc6b4kVGsRM0bqI3ck4JH8P938azv+Ch3ga/X456v44N8ggvtY8naAAy4gjIzgYxyefY1Z8PfHfQ&#10;/wBkObxrcWngCz1/V7O+C+HtCtNXEQuvN2+XHAHXfO3zbgvdR15rD/bu8UX/AIt+I2kfEy0sxE+v&#10;+GbDUJLcI6RB3gAcBZMZw6lCPQZzX7ph4TpVqk5bM4pxlKhH1F/ZB0i1svEmLVGRQWEchYgAYII7&#10;5BDHj2r7W8Lh/tFvG9xndMqoRIRg7f8AA9TXx7+xnd+CJ9GsL3S9dvpvED3dx/aem3VnsitolUbT&#10;HIwAfdnGBnFfbWi61ea9BYvJpVmkltCsbmDbHu2kENjJ+b19a8rFTpPFpuWp04fD1ZUdEczrXwus&#10;Ne/a7bXvDmvvNcXkNsmr6feW4lt4PKiy0i7MOjkFep2Hk8Gu28cfFj4YQeOvD3h7Rl0iy1DTdTa9&#10;lO8IbgeVJGJQD8z4Mm35ckEr0rjv2hfH3xM/Zsnuvix8Dpbaa48T30dv4kguIBJJBNtCxEg9InTe&#10;P99QP4hXm/xN+Lfhjxx8A7S410nwrozfaLXTPEVzaxi5hu5EZy6GbG2AujR7twJKckYGfwvM8uxk&#10;OLJSw9XllVnJStFP3XKLit9rX5no9Las+2w1fD0MDTqYikqlOzik31tZtry6fefFv/BVL4jxaN+0&#10;TpXhT9mXxRqOlR+F9baW+u59YEa6lGFilfZJnMgQhhtznDFetSfCmTxn/wAFH/FjxePdZvtB+D2g&#10;27f2lcW8jQSajMuS1taYxlcDDStnhj1wK+e/Gvwo8WfFjQbr4/8AhLQdbm+HfgvxM2j6n4h8tPs8&#10;t5I4MEcfJch1DmSQjaCQgYsa+0fAfiQWn7NL6v4b0u20qw07SvItdNgGxvMYBFO3HAwWPvzX6JnW&#10;aQyrEYTDYOnH2tWcabnbWKbXN53aWi6ddj5lOEKclDSKu7HO/s9+GvDHhVk8KeA/D6WejWRaOztF&#10;bJVCxwd5++fUnqTnvXd/tp+JtR8Kfs8DStOUxXGqalFaMkbc+VFGZXAHXaCY+/8AEK5v9m7w1fzA&#10;6lMDwAEQc7jxn6HjNU/2ytfbU/F2g+DbpWay07SWllBPJuLh85Oef9XHCK+qxVaLxF09jjpczpWP&#10;GPglcy61r1paXW5Mqu5ZTja5YjGa+1vDXh2w+EfwqvfEd7ovlqm651K/fKGWNCCkKjrtZ+AeM9fY&#10;eDfsp/DDwh47+IpXXbxoLOzj86WO1RC90VIxHyQcMeDty3PAr6v/AGp/DA8QfC/TNI1LV7TT47ry&#10;7q8Wa/EKi2jGy1t1jPzOuwbhx3BPOavMK08VhIU6fxSu/kjowcfZVpVpbLRep4imsHxp4Un8UXRy&#10;kszuys56MSSATyQAcZ9q8X8a/HT42315o3w00H4mtP4Z025M2jG8iBvdNQjD2Ud1xIbUnkQMxVCM&#10;rt5q7rHx48NaB4jv/AcmoqIreJlaFPuxcYA9z0/OvAr19cm8VaffrLJcWlxqLiERqdpBbg/SvmsV&#10;iv7PfIndNa/5H02DjSxOWyjKPvp6NeejPoL4Xa74Pu/2qZLTxBHBZaLe6WsiwvKGVps5Ylv4jnI5&#10;Fek6F4A+Hng34n3U/gqOGVC/nmaNQdn+yOorxm8/Zn8XfHHTkn+GsOfEJug0aLnEKA5YsV6AHr9a&#10;+x/2df8AgnH8S/Anhct8ZfifpcF7qNiW1F9L3TS2JHAjG8Krseu4HA561xrjPJeHcGsVm9eNGMot&#10;w5nrK1vhW7dmtEmzwcfgqcqzpUo3cXZ9/mfGPxv+JMnxK+Ks2lap43dI0PlQ6YnAReRlvp1HvXW2&#10;XwO8c+M/B+jfDT4e+M9Tg8JaHdC5m0yLUhDaXEzne3mtkbkz8xHzDPRSTW/8Y/8AglR8ZvD/AMUZ&#10;/iA+oabaeETq8dla6xeXiLdsjPxcPAPU9gTjivk25/af8a/D39ru88O/Dm4u9cfwW91Z6MV0lpLF&#10;cLLEJJA+35mZt29/l4HXAFYqdLjDLXjsPyyjFc8JWunKzS3XS9r9G7HMlDm9lVfLFaep9Q/Hr9m/&#10;WP2ftc0TRri3j1jWtY0qKcy2V1DMIIJCTIQgYBG+Yncxz84Han/AXS7f4c+MrK28U+Lr2302e6X7&#10;Lp93IkKJICM5CbhLgHGSe46VwXwW8Xan4y+E1vZeD/Fd14k+I0uq2+o+ML69t9u8RTK50+2Yg7YN&#10;q7d+Pmz05r9FPB/7OPwj1LWNO1f4mfDi0hh1LTXubLT7m6EstjK0f+kFTwVAJALdM9DX5FxHgc7w&#10;GW1KlahKWH95TqK14pNJSadmo6txaj8Kcmlexxf2fGeJUqWi7amV+0lovgbXvhx4VurCNbO6uGe2&#10;TxIm+WCzjZS5UxRjO8kdRyenSvH/AICeJ7e91/VP2dP2mPC+kX9xqIItZPK8t4wVURyIGHyFlweC&#10;DzzWL+0t4b+JXwxEHwcPxJu5NMa5F3YyWbeWLmIsfK6c7kDbTg4O33q1b/C3V7jxl4d8USO7T2Fp&#10;E0+o3RP7xuMKxwTwMflXy+A4ajiuA8RjKlWLUGvZzjdS0+G22uzdvmXVjGOKU4dNGuj6M+0PhH8L&#10;vh78EPA7Wnh7QbDzGVv9Mjt1aVlHIUsc9PbFfGP7VfxVXxn8b7fT73QvPWzkOFAwzAdeB1r0y1/a&#10;h+I2iftm658LfGGhqnhe08D2c9lf2sxljlldHdpCP4S2AMei5r5AvfiPc+If2l4PGepXrG0XWJEy&#10;Af8AVhuOPTHevpuG8RmGGyTCSxHJKcYc75eul48395rfzufS5fUw1Ou5KF0louz7/I6D4mfAn4mf&#10;tPy2eneDPC8WjaDpbNLIs4KPO4HBxz9Sa+dvikT8N/FX9n6z5pW0PkvCkmADxz+dfqN8R7C3vPhz&#10;b+K/BNzHAkdvl/KbGQR3Ar82vjFe+H9W+Jl1/wAJtZGa1aUtK0ae+OP1/KvZyPi3N82zScMSrKC2&#10;i++vkeXj5yqYlOM7Sk7eS9T3b9kv9uCz+E+n2mkXGmwLYyxvLcXkZAO8gcn1zj9K1NT/AOCkPhDx&#10;T8RJ203QktLqN2CXcihTKmSAc8kjrXzzZ+BPhofDl94q8GeK5TbWCCT7AwMg3ZPHsOgxVPxL8GdU&#10;1XSP+FmWsttYWUtvG8zXDheOSSP7or6DGZZH23PXk25q6fb18zHG5BWweEniVJTkmrpXas3vc+6/&#10;Elz8PPix8GE+IWo6ravMGGfKIDSN1GMY9a43QfjlovwE8G6v4hjsFkcWBeESnByFwBxXxP8ACX4i&#10;a5YfEW1aLxif+EasAGS1mn+SR/4iF6H2r0f4j/GzS/idqX9mxRgaUJlS5nXGwZNcNLAxy58sveej&#10;ej69PJ+Xc+NrU/a1U1onudFJ+0VZ/FH4UXfxDv7JoLyaSYSR4OMEkDFeA+GdW/sd7/VNPnJ+1B2w&#10;v8JP+FfaOo/sDjVPhV/wkOieJra18OtpvnuIVG7cV3EdeMV8nfD39mbxnqOp3sEk850uOdwt2Izt&#10;fBPyg9+OcjiufJHl8vrChePNLm5Xrpfb7z08NhK003FN2PM/h98INR8S/EVLqw1dYTeTbpiXx8p6&#10;j6da/Qa1vfgZ8MvAtj4J16S0t4GtlEsadZD6nFeT+Av2bfDGhS22taOGku48ARu+N3fOK9++AXwR&#10;8LeM/EzHxn4fhvZLaLKxyLuCtjGOa+f4wzOhnuLo0nWdoNrljpK+ybe2nTc9ajTWHXPVW+lj54/a&#10;d+AvwP8AFXhuPxF8MbzbcKoaCJJOC3of8ag+A8Hxp8N/CY+AtH05mvZbjdbktgYB/vV3v7RfgzTf&#10;h/8AFEeAodHS0gvXL2mzgYB6ACu58LfBPxI1tZ3Xh+RrXyIvMeRuvTOa0ocUz4Yy+FGtL2ju3GU3&#10;e3b8Tz5PDcznTg0/wK/wt/ZFuv2hLlbv9qLxnqFolh+7tLO1uCgLYwCSBzxV39o74b6L8JvCkPw/&#10;8OMdQeEn+zb2+O94VwcfN2wO+KsaL+1J4d+DXiCe28XTf2ncxO0axBvvsBkn2A7/AFFRfEmy+Jn7&#10;QOlTfEaTRBp+mId0SnAZ16cY6cGvosv4yzHF5fOtjJKCbbsla6SWqO6g8M8JKUdJP8TwHQvGPxT1&#10;E6loGo+KLi4YgqpZztxjqMHPHr6CrXg34RWWtu9iks2oak0ZclDld3XknkDrVC+k8UeCPFl2bayR&#10;YTCY2eQYIzwD+P8AWu3/AGXvj38LPhANV1b4iazHJeXBC220Buc5IGemPfirwywmMpc9ST5p6q2y&#10;X9a2OuWMqYvBKFSOqVtTw7X59b8NfEK0Oq2km7Tr/bPp+374yOv4V+qX7K3jf9ny68H6f4h0bTrX&#10;T9QNsvnRsAjdBu3DtXwJ8Y/gt4t+IvjIfEj4a6FcmK+H2u5vZVwqgjOR/e7Dt9Kx9E1T4yXmq/8A&#10;CNW961jbooS7uY8qSADuCnt3z65rzc7w9FUaU6coKcbtc3ReaXXsfPVoUPZqPN7z8z6V/a1+Icfi&#10;/wCMNxrXwisY2TTYdl9foowcnOBx0GOuad8Ff2itb0l4vmmvEZcTQMudmOuMiuT+GviHQtMubfwv&#10;ZlJlKgXCyfMZm6bjn3rrNP0TwVo15quuQ6hHbzQDeLbuMDr9DXxH1epmrlOEEqsHdPa67v5307Ho&#10;YOooRjSex1PxM13wp4l0YavYxpbPcyBrg5CsGzkcjn8K5fxB8Wfi4XsNC8G2gnXzkMwYHbIgwCfY&#10;1zkereEviH4evoLHVhFK/wAsa5xhupI9fxrovg/Z6j4TsQ11ciefzAIpmOcDoMivtMNxJVyfK6ca&#10;94OMrWs7Nfcfb161GGDp0/Z8zXXrbzM/xV4Z8VfFz4l6Q2t+GxZf2dLE7zyw7iDuxgEcnPpXJfte&#10;eO08SfGCx8Npp8EyaOSqpGd4L9DwK7f46+OPG3w/17TEgVorm8UuHVepHfPbivHP2YRe+Kvjz4h8&#10;UfEGQSQWM/yE4IU9Rj1Pcmvu8JXqcRZBUpy9yV736KN7HzrxceZc8dNdD1/4Q6HqHiDTltdcc2cD&#10;oC8KHgp649eKwviLrGheFvG1r4c8J2xeKaYNKI15GOhP9a5XXvjzJafE/VW0GMtaL+5gi3cKFzls&#10;+/Wn/D6HW/EPi2x8R3EDSQyXib0ZsHG7GR7V8zwVh8wy3MK9OGJcqOtoW0V9pHThZ0qm0bM+krnW&#10;tSubbTwyYTy1eRmXG44wMe1a1tB4Rm0SXUNcn2NEpZ8E7sDsK674u6NoGk/D3TtV07yzMI1Lqg5w&#10;R6V474E1AfEPxZd6FeRyJbQ/KHYbVP8AjX5NmMc0wnGc6uIlz+zd+Z/yXvp59F95dOnKOKc5T0SO&#10;y8D6hoscE2u2ViHaImOCUtkDJ5b+uK434d/E7wX4h+KGoXfxHuDFbQymK3e4XCcHGRXd+JNHtPhp&#10;ov2GO3xbMp3Kq/e46fWvKdQh8J+MoblG09LZQchymMsT+vOK/Rsr8SXmuZPLZ0HCltGV9fmvMzXs&#10;sXWcOaye3md544+LXwAtfEa2nhcrcso3XUyfwqDzzjHSu3/ZP/aG8Ga9rOoXdignjiBtbWNOWYL9&#10;K+bPFPwY8QW3gQW3hbS2SK6BUTAYZs/xfzqX9jI3X7NnxDGm+NdNnumuVzauYiQHLZJOfUZ/KuzG&#10;ZusPmMMPQrunyyXM5J2tfVhmuE+oKNFu+m59UfEPwVpvxP1xvFVpYSwy2kzAbgQccjofqa6n4OaN&#10;p2k20mk67bqZsb4zIn3vTntSeLfjX4Vs/h9e+MFs1gBi8xjgKAB+ufYV5F4E/ax8NeLpUvJrpbYN&#10;N5EQklwSD90nPTpX2+ZZRlkIQxqiqtayvK28fQ+fxjxteKai3ayXp5Ef7Q3hO18R/FZHa3QR2iB4&#10;mZiMPj7yntzXjfxk+PvxB+Fpm0LSpY/OvojHGu0sVc/xZHTAr6a8XfCDVfG2nyeMbPWAytCdixvk&#10;uTyBgV83/EX4UatZWF5rHiDTfM1FdxjjZv4RwOv4flXvQz3CVclX1V6xXwLv/kTWbwlP2lSnr23P&#10;GNB0668LTv4p1jVjLd38nmXRnfcF3HpjtzX0B8Pvgxp2teE5vEKSy3X2+BlihjuCAjHo2O+K+cPF&#10;Hh3xVeafJLf2kkT5wEdSCcc9K9y/ZL1TWLHwh9jmvpEe1YPGkjdD1A5rwsNGNDL55hjm+Z3bstUv&#10;+AjPC0K9V/W4XjLW/TQ5D4pfsv8AjHwPulle836mjNYi2lJO4dc8cdRz3rmfgB47vPg54km0nxBe&#10;3cl5PP5IWWYkr3+6B+Zx0zX2jpnxa8E6lHFqHxEdS1vGfLXGdvbgfl+Veb/DX4PfDHxX8fNS+K+r&#10;QxT2l1ATbKwwsY6ZA9T0zz0ri4XyvKMTbE4TEN0q9+VStdW6Nd773OvD0JSftZTuvPdnS6Zafss2&#10;XhS81f4s+K5vEmqOWaWW3E6wWqd0ijUjjn778nHAXv8ANHxw/a6+FPhR5bXwZf63qdtHuhtNMuZx&#10;D9l3gK7Qs48yMMAvAJBODgcV9X+K7e6bSte8BfD2FrHTrG4ebW5Et/30SOinbGqjJVsEg5GOc9MV&#10;8/8Axp/Zs+CHj/4Qab8WPDOjh72cPF4cn1Gd5Yrp4ZDG9/MMDMYdDtHfaPUV+O5jPJ6HEdSOJxNX&#10;Exg+V3ioU029lFNq11Zv3Xpe0ldnXjPrFSheFkvLc8J/4Sn4o/8AQV+Lv/fzS6K6j+wvFv8A0U64&#10;/wDCYk/xor1P7Vyv/oHpfdP/AOQPM5sR/PL8f8z37WPCOsa7D4Z8ParM/wBpi02EX8UYPJ25bj6k&#10;161o9xongXwqmnHUkighXE000mFiAHJJ9AOawLySQfEWO7s1Vdtsw3ynkYHQfka+bf8Agp/8Y77w&#10;38H7X4G/Dq7F342+IeqJp2m2VtKQ0EQIMs59Bjv7Gv61xNGFH2VGK0jFL0SX6HHgqSlCy2PSviB+&#10;3b4D+In7NXiv9n34Fab9s1LxS8+m6j4rNtmCykjcbisg5Mq8Mg7Mc14l4n8H6l+zDoOi+MP2TviZ&#10;4o0XxAYUg8UapYa9IJNVB++04JKs2cnnkZxVHwlo1l8FP2U/D/w68EeC2SfSrvzdSvpnAluppSTL&#10;KcfxZJPPYYqp4X+E/wARvGFrLrvhzxMZbOa6Mj25lLIxyOgPKjnmvyavn2DzbF1atGopUabacZde&#10;mv6eZ9VGnWdBQlLliunf1Ppv4X/FHxn8TvBcdz448V3LXiWyWsl9fv8AvpcDlm9T71yms/su+H/C&#10;t5qnjjw1e3z3N8p/fiQgM5HU+tcJ8KPFeuan4/8A+Fd+MbKS1SyYP554E+04I9hX1V8TPHnhnQ/C&#10;Gk+GliQfa4dyugyeBx0r89ljc2hnDo4mSp0JPZPdN6Wa6EVsRQhaCvfe/wAz4x+Cui+PNG+My6f4&#10;50+a6h2zS2MXmZXcvIcj29PfNe2fEHxR4h1zw/qUsHhwyG2sT5NrahuG45AHU10Ol/Ev9m/SvsGi&#10;a5flfGb3UjWMTRbXlj2HIUAcjA5zUNl4q/sHU7q5hVUa9UbWK52r0Ax9TXgcZY7C4XPsNUv7nLdp&#10;Lezf/A+65nmOIliqvtZLW1vI81/Z38M/F+bXLLRPiJNNK+oqZbW6lOGjXPCEnpjPSvoo6ta/C6I6&#10;B4/mCWV1IsKzlchiemfT0rCfw34za0i8ZWWvWl1DCg81If8AWR57gfzqfxn4wtfEngkrLFFqLrGW&#10;kDoS3HcYrmwMp5pipYzEy9k38LTTvF7K2vzM608BKCULp/qc78V/gLpWq6ol5pmslba4+Zra3f7y&#10;ds49aS/bwv4B8HIdTuIbG3s7Qifou4jOM+uQBzVHSpz4/wBGi0iLW5rQplLbUTn/AEZhj5G74rgv&#10;it8Dfiz4z8I694Jj8fQ3FzM6mJLgHhBzkHupySPpX6ZgKuCyvBwjhqcFNK8tdWnpeO/zQ1Rjy3v6&#10;nzP8bNas/if42X4v6J4VuJdLt75bKSGCLLSyADD8dQT/ACryBpda+B/7Smm/H/X/AA5MnhjxbM+n&#10;aqZYSitu4Dkfr9RX13oHhvU/2XtB0ezttPm1qJbhnuTsDb/mJZufQ8fhXnn7S/jLQ/2hPgrrXwgh&#10;0yOCf7e13o1w0fzwtgHYAOeDmuLIOKPZ5xKpVg3Tk3Bv+43u420tv5o4KuFpNykpWb1sSfHbwbP4&#10;R/sDR7bVQ0RtxJZN5uQYX5UfQZ/WvtL9gvUref4c6fAjgGKRQwJ7g1+cX7Nfxe+Cf7Rvwp/4VR8d&#10;vi1N4N+IXgW1kh0ma/TNtqSRkAROeoOQB1z6Anivvf8AYVlu7LwEt6sKhYX2s6PuBIwQwPoa/b8m&#10;UKFD6qk/3ba1W6eqafVWe6OCVH2dPnWz2Pmn/gsjb3k/x28HaHc3vnXMeo3DG125KEkbevH5V79F&#10;8IPCHhj4Z6D43+GHiqfVb+bT421TTZXykBUcfL/DgkivBf8AgrN4pj8bftUeFtGs9Pi06708SB9S&#10;D8yMwz8/oRXD/sK/ttaRp/xc1/wF4ltLie0tJ/mmM+UkAyT16/SvzHxGyjMFwt7PAr2ijKcpadHP&#10;Xt3setguWSm27XSR9p/s0z2Q+IFz4b8SaNBcWviXTp9O1BJ1yJFdSdrg9RuHQ+tereP/AIL6N+z/&#10;APBq18DfAvQ0hTW9ebVPEWwFVt1wqkdeBgcDpzXzja/tX/Dv4gftV+CdBinh8JCazm1B0KgR3DRJ&#10;8qljwNyknHrXrlt+1D4Y8SeIdT0vwr4gn1CPCz3Ud6p2XG0khF9MH0r+c8yo8R5FCpzRklNQai+a&#10;14SklJp6W2s/Q9Clg6UKPtak9Ve3c5H4+XHhjwxpEXjf4p+Jk0bQNPwljAebq/bvtTsCe/Wtj9hv&#10;9oPSviv8Y7fRvCOiDT7QWLOsjtmYwKcksx6cY4rxv48T2fjv4hRav8SbSe5injBtYRJhbZD0AHQf&#10;hzXP6QPDnh34m2en+AfEF3pr3iNE93ZXO0hG4ZM+4ruynL6OKwlKE3N1patr4Vrd2tq29bt/JIca&#10;XtUnG7b8j7R+KnxS8O6la6l4v8NxLLcx3bW0gds/Mn3SO3OK+X9f/ae0j4o+L7fwbr3g6O3ngZvt&#10;G6L7irxnPGMk1b+IHg3WfhZYTWfgXxTcXy3Ki5mtbiQMECAtvA7nJAry/wCH/wACfjx4iiuvir4s&#10;0xIre83ZkjJV1XPBxXt4HB4bBvH0ptST+Gzaab3dur119CZ/VYSuo8ztZN9H/wAAo/tKeH7mLULb&#10;x54Ct5ZZtAvI7qBbN180RBv3yR5zgtHnjuVFe8ftE+LdJ1z9lzw9+0T4Nil1O3urC0sdZmniCT2k&#10;hTEUm0cKoJMbbeCSh714hJ4a12212TTdP1QypHEzSGQ+2OD+OK6n9gHxZeJpvxF/ZH8V3M13bz20&#10;50WO+QMs0cibggzy3T0xlAc8Cv1DhCnDNuEamWVvf5NYvrZ7fdK33nmQdSi3d6nh3gifVPiV4ln8&#10;PXkS3/2yJoWgn+YAMeOvcVf/AGeNb8dfsnfFl/g/4z8Ou9nNJ5mjSqDggk5UHp61NokFz8I/izb6&#10;54asGmn88pcW0h5ix1698jp14NeneM9dt/jhoN/4j1LSVt9a8O5mtihBYkAHj2xnHua8HF0ak08u&#10;qQ9yolo3bla2lptZ7+RpCo6lO8leP5dj7w0TUfDuqf8ABPi+1vRtQgsrzWWuP+EgmVQJVVZMKCTz&#10;hRtxjpzzXmvhL4WeFvD+maH4l8XXd94kl0u+huvDdxfw+fdafIv7xhb3D/OsZGP3LEowJwFPNfMP&#10;7NX/AAUM+GlrcXPhzV7KfUNP1myfTtW0W5kKp525drjPAw23cfSvu3Ub3WfDPwzTxYjLNo1/bYGk&#10;WEO93vo2KiPcASFX5STgDDAZr87z2pnOV4mGArUWtLc6v8MbKy63bl7z218zbD4aMouo3y8uln37&#10;+nYx7rxjqvibxrr19JEsOjXwibww9nw4j2kyvIRypLErsb7pj7g1NolnJNf3nh/xlaTX1hqFl5TS&#10;vNuW4jdQGQyA5Q4J6V842fxD+L3hLTvEXxJ8MNY3pgv4/tfhi81ERNMXYCaWMY4CAtlf4iMYBGa9&#10;a0DVvif4Z8JQ+LraylXw/qbNfR3CIJkYyyOoiXPzKu5GG7A2h0PQ8fC43gbNMRF18DBKHLfeK5XH&#10;d73W3bV3serh6tfFO8tUn0+827/Vdat/jHqXwyt5Y9F0mwtYGsLHUpm2uBGkccqyEnMQWNBnP8Pz&#10;cjNfMn7XfjKTxfpV/qV7b+clgZIbiFTuQhXKNyODyOD3HNe2/DPXvCHxL1RdUn8A6zqlqlu1tHYS&#10;XokJQg7rd92GDZJJXoT0PNfJ37Q/xP0bwr4h8T/Bzw9oE9lphnkFp9tmBmhjJ+WJyfvFTkZ64xnJ&#10;yT+oeHOGqQliqUtVGzV9+ZaSfnzb6rTyMnbEVIzSuk9/LsecfsoeMvhrJrWi6L4etEiu49clN5Cz&#10;4bLFuh7egr9GP2RdID6C999qDJetMrwxS4kXYQPnA+7nORX5D/Aq2XwD+0ppekreGRG8RWzzX4Us&#10;kcTSqHYgcnapY/hX63fsPT2skt55E6y+XLIElAALpnKt68gdD61/T3CsYclVRbabi184/wDAPEzq&#10;pTni7xWiuvxO7+PQTS/hVqMliihIbMGUM2cjePWvxu/aY8X3+s/tj2Pga+8Qf2r4be8tJZ9MgUym&#10;zmikjeUnHzRZVdxYcHofWv2e+NDaTY/DTVv7YDC3i0+SS5Yrk7VIZj74GTivxm0nwxoul/td6v8A&#10;GjUL7SbpLe6mmiWxldppEnDRlGAcrhEbIJHJGK8rP8JUwuc1M2esY4eUEu83Jv8Ay1M8GnyuV9j2&#10;jwTr+oeKtHOowXiw5dsGTGBt9c1S+Afws174n/tKeG/DttqtxIPEOvw2NzZwjI+z7gZZB7hFc+gx&#10;Wf4J8P8Ai2+8WapF4V8PSX3he6tJGtbqE5aOQj7o7ZJOM9q+/f8Agir+yp4k8NadffG3xzoukavY&#10;yLNHb2dypbUbMQN5iyxEZA3NlGU4bAGCckH8mwGHxOX3xeEkk20knuuZbNJN6btb6M6sDg41aEqk&#10;pL3fxPr6Pwj8PvDug2+j+GvDi6TbSoLa1sEtfLUxeWeH7bxtUk9wa+TfFH7XHiP4Hapq3wn1Dwyq&#10;3EV5JHYai5GFiYkg81N8W/26NM8dftG2ek+DL3VNLsNMlb+19C1ZFjMVypKAofvfcyCrcZ5FeF/8&#10;FDr69ttbPxetbKS60141E4j6J1Oa+mw8c1xXBlGavVrRk2m07uEn2lZrTX0aPTw+GpSxnNU92DX4&#10;osfs4eJvHnxX/aa8SeO9dES2Og6LNNbzXM237S4hlHygejuua+LfCOv/ABD8PeK9TjHh+4T7fqMt&#10;xcOpJViWLE/rX1R+xp8U4PF3wO+I3xI1nSnsrPQfDM9m1wiAuzTTxpvU5GDszz2xX2Tqf7KH7L/x&#10;+/ZmEnwl8O6Pp1xb6MP7O8R2eGlWSKINJFclTje+5fUgAnI6V05pWqUMswWFxqUJSTbWumuj08vk&#10;VToUq1So1K8U/wAD8zvAXjVvixruo6xqn7mx8GLsiRv+Wt04yT+AwPwrvvAPxX8M6prVrt8ICS7g&#10;GNQnVeqsepPbFfPngC48V+FLXUNMt44zaX2tTT3LhsltrEZ/WtJvGfiLwFe3mpeF71gGTN4X6Yb/&#10;AAp5ji8NQq0MuovmpwVpPe72a/H7zjrVI0alOEO93532R9F6dpPhZf2xNW1XW9etYdA0aW2Sye/f&#10;EQkmtrd8Rt0DGSVzsxtyOOSa8q/4KI+M/BF/4an8G+DNQ0+6aHV7W+me0GSgSXbzjoTk1xHw3vtL&#10;+L37Ut7feNb2c2tloT3jTPdSBVnSJIyfKHDNlxyem0YxXI2v7O/ja98IfEn4kz2d59g09JWsZrtC&#10;qXCoA2VJHOPXvXu4qGWvN6Cb96lCCX/b3RddjZzdPCzpqN7vfqe9fD7wW3xc/Y+ufCL3RhlWSVYr&#10;h4/4o7lZVP5YxX0t8NbmDQP2fLu6eFbt7LT2hkkJ4JUY5+oOa8A/Ye1ldV+CN/p91Cpjt1NygZv9&#10;askfmHPPGT09AK9i+C/xG8HWZu/gdqlusOmXtzFPqF9d3iQxJbtMu4GV/lVm+4i/ecsAtedl1erh&#10;c+UKr/dK91a7vp/kc2O9tLDUnF6Wa+dtz3X9hPwlqfh+03XGlNbR3aJcwqQPnjfJDD261B/wV28I&#10;3vxD+CWn+E7e3WV2eWSFccoypkEV7Z8LP2ivgL4118eBPhNZac2oXV7PcTW2nQNKLSFS5fdODsCD&#10;KbQuFBJUDivMf+Cguq69Z634ZsdIsTOJkm3lUyNuADnPI49ea+m4i4kw9ThjEZhCL5YtLXr7yPOw&#10;9BU6sYXvf9T8m/h74gtfCPgdNU8cxTsbKU288aEjGDjnHtXuXwJ/aBk1yKK28FeFVhtREQJ2HMjV&#10;m+N/2are8n1pNQRoob27NzMGJVNmckjjrXMeCviT4c+G3iGysfCqJcJExt7VEGenVyM/eB7V+QYv&#10;G5Vn9JU8sjJT3bey0v0/A9yOT4jA4R4ptWfw92e5al8Mp/2ivBd9BrWqfY5gGERYYII+teT6h+x1&#10;oHgoWBm8R3K3xuY0F3bNhwWYDIIrqPC3jvWNK8WvYX3jOK4F23mJHCu3Zn+E8dqzvjv8VrfwZaQX&#10;V3fM8sjBbVAckuTxwDXHhM0xGFzaOEjq21drVPSzOZYzEauLtzLVF3x7qXxTsnufD1jqqyW+ksIY&#10;NQk+9cErkA++eM1wPgP4P/tK/G74rW3g3xFpaR+bGJrm9deI4xzz+HH410Mms+JF0KfRfE0Lx/bY&#10;Vu1mY5kzjIIHoOOhrndK/b38W/CczRxW63V4q+SL1V2nZ05H9DX3Uo4LHYipDbRbL8U7Wujwswo0&#10;6k3/ADWsj1hPit8E/hhZXvgrVfCMNnr2hlrU6vZxAu0mcY9+a/Or4p/H+y8L/ES1ufBCrPrltrkq&#10;3Qmg/wBajNkcetfTuoeL9R8SeX8QLfwtNdJqFybu9uh8yq/U7vTrXn3wJ/Y58G/tIfGjxD8RPFPi&#10;W00O4sbsXFjA2Ns/GMEdBXs4Crgcty9f2guaMU+XSzf2Umla++6FhcuccJzU170nr/wD3C3+NQ8Y&#10;Wuh311HFaMlnG92ANp345Fer+I9H8PeMPg1e+J/Des28F5BD86PjdI+McV85/GXw7rPgHVrbwvpO&#10;npPKsgWVoxkeX/eFe3fAz4WaV8XfAf8AwgJv7myvrsh55g2AB9f6V+WToU6NanPlbVR8tuq10f8A&#10;XQrAU68Zyi1br/wD4/8Aitpsni3x/wCHfDvxJuCiJcFCZ5MoxPQGvR5IPB/wD+I/hvQdTEMmma2v&#10;2ezWAApuP07810f7e/7Pmh+HPA6eFfC+qRvf6NeK0uoyEl3JHAz9RXglr+zx+1T4vg0rxlpmnvqu&#10;naNcrsgkl/eDOPmXPtiv0N0svjQpqvilT5VJcrfKuZ3tv1voYtV44hTurroe8ad8UPCPwn17xL8H&#10;fiX4ZeBXvEm04xNkRRuBiXH5/lX6G/8ABMb4E6n+zPr+pXesa1Fe6H4rtY9R03UhJ8jK65MfpuGf&#10;xzXwXrn7KHxA+KSW/wAWNT0+ePXbKyjhuIrhDieNeQv1HP517N4d/an+KXhD9niX4NeN7BdG+yyo&#10;NA1dZsG1HHykHnGR0962yTNcrhi5Sc17ZJRs39q3TfR90dNWeClOVeElzbNfqjm/+Chn7PGo6N+2&#10;hdePvD+jyXenahKZxcRDCqSoyCfrXjvwC8Y6qf2qNG1LWNOkuIdM1EF02b1OH4B7dK9M+InxG+Mu&#10;s6fp2kv44fxBdz24N1DbW4ZVAJICsB6YrA8DfE9N914N8L/Dv+zNZgv0jnup4MyIWxl2BGeoOK+W&#10;zzEYzBVqtNUozm+z+G7v16a9EE8VLC0WnZuW6XTXqfSP7W3wE8Oax4u1T466Le22mxzQwzR24TDe&#10;coCnn1yK8i8M/EDxb4e8XnU9W1Ga7gnUAoxyAPUGvSvF2ufF86ePCPjPwkJvDOoRxwWmrSOMmQjl&#10;unTNeR/Gb4Zap8I/Elhq1lrT3mmna15AACUVgPTsK8HH5bTz2pWrVdHbVNX1etk+l9LBgpxxKlKu&#10;7Pp+hueK/F3w1m8QxXN2jwy3u/ddp95ieMe+P6V7J4W/ad+GX7LvwetjbaNFrV1HH5jvCg81lPUn&#10;HOa+dPGPh5tV0Szl0qxcRQ7pYbgJyc8gH0qz8O/hj4Qi0e81Dxx4rntpLxP3YmfIjJ5AxnpXNk9b&#10;K8PhadCNRrW8r67LbyRtTj9ajGl1bPR/jB+0X8PPixYf21GsckOqoJXs5IsOh46+4rLb+ztB02Dw&#10;7p+tpNb3dqHeGOTiNWGACOxFeReO/AHxd8L65o9/4Y0GHVbDzF8xogAzxg84HvXr2r/DuPxdcaR4&#10;k+FuhXLXFvB5eu20w2gHHT3xXRmXDtLKcM8Thqsm6zvHV211120eyNKuFpQxDg58qXmWdd8O6r4P&#10;8LaZfeDpWheMh31CGTa0bDlWBHRgeQa8s+Pfi/4/3HxA0b4yLHpHjDUdBvLSXTZLuN7PUY40Dxur&#10;3Ef/AB9jDhlEhD70QhvlwfUPHHihvBWhDwtqTsZbyUCC3HzBcdjXB+O/iPrFlotj4BtPDAmudZnw&#10;L9Qf3fI6fhXbwbm2Gy286kZvFNNRuk4vy72dumphV/tGlVc6C9y123fXyXQ9i+Jnxy0z9puDw58b&#10;tN1lb99d0S2fUZJLNUdLpXdHjICr80e3HI+baM5r2z9nPwvDq2kh7WAgCIMpVOMEnnHQHA7e9fOf&#10;wxsPCmgWen2GneDxe21teSxXWlzahNDHdXBl+fbJECyZYg/Jz2wM19Ufszx65YarN4YuNHNpNGyr&#10;LbyqVa3KlwUOSTkDGcjPrzX9KVOXGYSnUas5RTt2ujzVOSqyv3O78NeELy01Zo4bLf1ZNynpnBOB&#10;9M/hXyD/AMFGdRm+A37VNt8fbPVbVb+fQLYjS3l3OWS3WDeR/CG245+tfXXxm/a30P8AZztLu4sv&#10;IL2unXNxcX0q/uxs8pRGmRl3LS8qcdOuOD+Nv7TP7RXjf9tv4xX2meGPh3e6p4g1y+slg1g6tM6Q&#10;Tb3SZzHtCJC4eMHPyxeWAp6mvPWXwhKM7/DK+3k1+p6nK+VXK/w+8O6v+1h8evEXhgwXMPhrUm87&#10;xXdw3Xy20AmMtvbmQqWc7lICZAcjJ+4K+svDdhN4y+Ktv8H/AA9BCumQaYkNnCeVtoY/lRcegxj8&#10;/U15la/FLwZ+xX4Gf9nqLw1FZxWjCfxDrUsOJtZ1EALJMDk4jXBVFzwBnHzHOl8Cvjj4Uuf2l4vi&#10;R8PFuL7Rl0lUvItuGgcEluecZJBr8w4jo4zP8bJwlanTTjFPbm0u359uyO+hRquErdtDA/bBk0j4&#10;d/F+DwTaeBbPWvsWtAaisoL7Yk2BFA7cZP4V654t0b4I+K/hBb6zf6a+kyR3FrLFZ2ZCh288Ngj/&#10;AGhx7AVw/wAU722+JH7QviDxhYaZsjv44LuFZgHYq4AOT0Bypx7GvW5vhBpreGrM3NrCUDQ3EgcH&#10;hVIb9FH55r9Sq0OXAUnJ3fJH71FHz9Gc4VpR7M9C/ap+D8/jHx+NQ+FMkk9vbWiPc2tu2V+QA7h7&#10;YzmvgH9sXwt+0D4z/an8H+Dfgfp3ieXVtI0m4uNVi0qFri3hjZ9qmSIDCqWDBieG3Gv0b+H37UPw&#10;P+Clxca14u1SO206/t3a3vlzJGwIyMEZ44569q8r/ZN/a5l+Kn7VnjabwDY6DpvhPVAlzpniiXRD&#10;/aF+sapHBayMz7QhxLL5eNw8wHnNfhOW0uXBVs+wVNTrwTh7ObUYe8+VuTad7K7S6tfM+i+v08bC&#10;NSvJxUO2r/ph8J/2X/hp8Nfg74O8AfEbR4YvEGsaRcz69oElkkUml3QmJUKqZ5dGDn0ZscYr034E&#10;/DD4Y/Bf4f6rrHxW8jU7KWWJNO0xGkDWlu8mGbcFyJOUIA5C767zwf4c8TeL9fkvvFWryS3+rTP5&#10;EioIkCMrEySEAnYqoGKhgz4yWNc5D4AefRNXh0TxLb3lpfM8cN1dXCNf6fKj5hZ4mbHzIoY91BNf&#10;i/8ArNnOLrzqwSX7xqdtbt7pc2yi2m5flexrKlQeJTaut1fZeqOu+Ifx0H7PHhmD4y+FPCkGo+I9&#10;Ou7LQfDkMuqyyNerd3UI8lki5jZjggjgKpyME1yN9+0h8avjt+2nFqfxM1bw4/gPwdbyXMOg6Rpj&#10;W+oWt088USiRJNwuJGmjYDoEViT82GHmvxY8N/GHwloDfEDwZrLQahZXcyRaVqVusNlq25lkKPJx&#10;JDKxyFkyVXI9KwfiLouufs83njbWoviXayXWmXNjpNvrWpxRwwWl9Pb/AGgMqKzyzIvmj58Bwdpc&#10;DFfd8M57j8wwLpUq6vThPmu18WkY6WWzldWvdtq+jOmeIhCuqtNapfoe9/HXwH4Q1/xxrXxV8RJp&#10;P2G4uUk1Gx07TIoZdTvQnlhZMA733cNP1IGM55rKtde8I/ExV0v4r6HpVgk1mUF9bxeW6beE2SDl&#10;XVcfeyrYORzmvO/2P/APxM8f/s/X3xR8WwQQaPpjoltqeqX0oudVt1UPJcsG+RYllJ2NlSyIWAxy&#10;O/8ABelaJ4o0+313Tr22vNLvkSeyuo23xToQcMuP4SMnPoK/LOIcwzPKc6qVq1RybafNfSS6Xa0u&#10;7PmXlboefacp88U02eB2HxGufgv+zl8ckv5vtLaDd+RHcWrMyu1w0UauOeMqWcDtivMW8VfD74g6&#10;fJfaFIJLgwiWJ/XIB5/H+VfS8v7OXhD4qfGbxfoN7p01/ousNYwX+j2l35VszJAxaeXawzsG3aTj&#10;AZiOcVXuP+CbHwW8F6O+geFte1eCzSRUiv4LgSPbDjACun71OeDuDexJGfdy7jbh/LsNWoVk1UxE&#10;oVH7vux5qcE1ve8Wm9uuhtjKFTFSUlrHRv1R4r4A1W6vvDx0n7VKIYWV7qLJAkbOOR6Vm/tYN8JL&#10;Pwhb39hYm3uZFUXBt1I3Nx1967+7+EXj74T6xrekPoovYNOeNIbtJMx3qkZWVCQCFI5weVOQeRXN&#10;eKvhLrHiHxHHD4k8OPNbTqkkAQblXuAT2NfdcP4+jgp1K9SslFNNWkvhtd2S3ud+Iw8cRP2spfCr&#10;2PHvgP4Z8UfC3x6PjDsguNOltBGtnKNrKmNxcepzXqni/wAZeH/j58QtB8YeGPE3lpZDZd6cG2Fx&#10;/EvuKPjTod3ovhwRjwjM5RdkNssmxSQDjp74rK+DcGkQaBHZHwTHFq8TgyTKQPJZsZBOeQM5z716&#10;UuIXi8JVxqkpqTago6PbS66nk4rl9m407O/Tqd18QPEWq/Dz4MeJ/Aht7ifwB4l1hZ7jTNMIMr37&#10;GIyGTJ4QJDEFbggyHGcV8dftGftwftNSeLpvhnO1zNaWdmsdm0F2Yn8tnDRbph87so4DMSckjoAB&#10;9NftNftD2/7H8vh7w9460e11SPxbqGqaM8sE5aFGihhkgvkBQ71JmTDcYGSAa/Mr4+eOvEcHxV0W&#10;6vfG0dxdaIyx6zINxSORZSyTNj/WK8RTnnG0jryfp+Dssx2eyo4jMaUZ+45QcldXTaurfD8KT/xL&#10;qZKEqWH5U+V3Vz9GtJ8bftDXPwX0/wCEvjq8tYJxp9tqdppMSoJ4bcpGxklYAEyNtjbHoec1p/DD&#10;VdKj+Htzq+r3XkXEIc3M7HbvXnv3rzT4NeMfD/xT03w18YrvxTf/AGi/8PSQ3yaxcI8qgSuiP8ny&#10;onlhAin5tm0NzmsT9o/UZvDvh2fTtH1J0to7bbaJavlZR1y3vya5MVw7joVIug1Cd7TSWivul6/g&#10;fQY7DUa2T+xqJ2VpJ31N+98I+G/jf4JvPGujlf7JtrprUTeYCzMOpA+tcPofgSy8B6tHqMMz3htX&#10;zB5oJCemK8/+AXja71S4Twv4Xe7Te7eZaGQiLdj7xXp+NfRP7MPwY8dfFXxfdeH/ABZqKx2tvExh&#10;2ITvycY5ry84UeH6dWMqtqaV3F72emlt7n5/HA0PrSjQqat9f62OB8Q+M/jp45s57y6gv77TIwVa&#10;GKJmjRV6E8e1cJ+01+0J4x+KXgvSND1KFI4dIiESRRR4+UDA4r9C7DVdA/Zp0J/h5qGnwGPeQ5kg&#10;BE27JPJz2r4w/aStdH8W/E9NI+HfgeTSbjUboxRyXFkRbyydcg8D+lHCGfrH5g6UKDhFddk0u/yP&#10;WqQ9ik6lTvc5T9iP/go1e/syX1loeqWs72T3n+kxKuFKsxyTX13+1P4p/ZJ/aWtI/iBrHj6O11SC&#10;0C209s4Jx2Qr3yTXx74G/Zk+CPi7xF/wj3xI+Jx03xJ5vk/2dHbbVLk4BH6d6+3f2Bf2H/AvwZm1&#10;vxb8Ro4dVkSxjg0ZtUsFlEfmsd8hjYEbgoC5wfvnpX0XiBUyzKsD/bUL3gvhg1eV2kn6K+vlr0PJ&#10;isLjcWqWHqNTfWzS7/M+XPgj8BfjD+0FeXP/AAqfQzPpdnctBNrF/KsFsmBnBZupxjgA1s+LdI8c&#10;fs6+Ibz4e/FLT44pLuxAJhuFkWWFyCskbDjOUz6gr0r9CvAHw7k8OWl4PBPhjTLayt5EvBoek2Yt&#10;1k82YbsqMYLZwcDB78Cqvxa8V/CLQ/B//Ca/EH4b6Zqmj6bPA1+k9tGZrK3SZHdyzD5kVlVmPXbk&#10;E4zX4n/r/WxOceyq4f8AcSXuJfG5aWu72u35W6Xue1Q4bozpc3tuWa1u9tPL/gl79kf9nS/vf2UN&#10;OsPjB4btLfw/fOb9PDuqwCO5uQ658wMpUxZJDAENkdQARXcf8I5Bpk94lkdL0aG5uRcSQ6bYgPMe&#10;Qu/aPlXLE+me2K80vfFut/Enx3qup694nleOaJrjRooWKxtHjMYC7iuCvGc7eQQK0vDnxJ1j4eht&#10;T8VR2sthYkfbNPupPKuPKOBvgbBDMCclWwCob0r5HOc6xWbVHg4PkhJpyTb189ldrb5Lqe4sVXnQ&#10;VOeqXkuh3Hjn4RfDT4z/AAr1v4Y/Ey4hutC1nSZrTUoo7cYMbqBt6DLKwRlPJBUEYNflgLD4/fsZ&#10;33i79m3V/ET3utfDm+VtBVEdv7T0WVDJBd5/557QwBBJDIynGRX6+eCNb8LeM5pbnwbYm9tiqusq&#10;HeImwrMMqSDtOVK5ByM9K+Af+CpPxs+Hnhz9rHwV4R+Lnwshsb6zsmhh8Q6Rrkkn9p6TO5P2SSLy&#10;kZSs0ZIDOVVpPvFGav0/wlxsoY2WSTpqdGp73lzx0c1zavRcrSvbR9DjnRjJKbSdvQ9o/Ya+EH7Q&#10;/wARbbwZ8O/H3xE0y90mOG88QWs5t1L6QpVHMZZsrIm5lIDDjkdOK+gPihpnwb0bWdmlWc/2CKBU&#10;vLmMBJJrnc+6UIXVUXG3CquORgV8qfsMfFq++H3xo0jTIfHllrWjX0Jn0G8SVkW4tC2HgYbQFkQM&#10;oePkD5SMjk+leOvj1Z+P/jT4n8KaHrujyxWts0zzBX8y0uWuCgjDZxu285PQFeQTx4/ipG2ZzwWH&#10;oRjKDjKbs22rJJrolpZ2329dsvpRlT56mjd0l5r/AIGpy3xB+AmkfC7xl4P/AGvPAHjnx5rOs+LN&#10;dufDOiWOhzw6emk26mU3BnwXacyEtlcpgKK+1/GGtT/Er4NT/D7SNTfXpR4fn0573Tbvbtn8tcJM&#10;MAkeYCVJ4Yc180nVYNA+EF58P49Mn1CTQ/Edprej3ItkcQyCKRLlhvYMNyI5D8fMhxngnzuw/wCC&#10;hep+HPhrY/tCfDDwhbIfFl22jv4fDkyx3+2S3WLoN6mS3LYGSMg8HNclDOsydPBVMBTdrQi3dWvF&#10;txXK7JX5JNu3Te+h0UaNKhGTqvu7eVrX0162/Qw7vRvE/wALdA8VfFHSfBZ17UfC+p29nbWAmZlu&#10;LuXLZkKZ2xxA7s9Ce/Ar0/8AYQ8T+JPjxonxOtPjhJaz6tNc6fe3djZ3ExtLWNLUQiO1WXcYj5cK&#10;yf7Thj0JFbNrotx4S+Cfhvw/pfizVbK2XVTcz3LhoptRuJ1Z57yZ1GWjM+9EUEqqrjHHHc/DfxTr&#10;fhc36+J5kt5baCRNTeS2jaZyF2qruqhmOWBBDOPn4ArPi/xK+u5fXwEaalGbTctVeXMrWTu7Rj7s&#10;VdP4W1d2MsNhpOXK3ZL+tTyT9pq98I/DnwpqOpWF+1xYLYRW0E00aqzAj7xxxznNfE/xz1vxnJ4V&#10;N74PtHvbNjljGfl49a+1Pjz8Kpfi/wDD268OavLcafDLtW5njCGeFQBiUxt8rjBLYDA4BBINfHFv&#10;pHjr4Y6Bqfwc1i+trwabqdxbzzxkl32OQHwegZcEZ6ZxzjNftPDPEGR47LqeFwbc54WhC6SavaKT&#10;tdK/vaO3U87EUfbVXU0aucRF8dNV+Jvw2X4XWuiCzv8AVgliIFQs0kjSKFAA5JJxxzya9H/bM8U/&#10;8Kg/Z+8RfDHQfiZYQfEmDw1ZJq2hSXUSyRxqyRG1ibOHlD4Ztufuj0Nef/Doaf8ADTVNS+POpzad&#10;5vhRFfSdLu2bzpbqRikNwigfMImAb0LbeMHi3/wTN/ZY+C3/AAUY/bA1342ftK6to2q+H7CcXd34&#10;Xtr6UzR4ZWSOXPzLDvZUdFYs5Vl3MOT+q5DiZVMoWJrw5bttLy0XXuKrUaq2ZyH7Ff8AwS5T4/eD&#10;LS9+K8dvDp1lrlzcTAXiy/8ACRXA+QSh15W3XBX7x38ngV6N8afgt4l+C+r2nhLQtPtrC0hm2WKW&#10;cYjhWMdAB02gfyr7R/aT+I/ws+Bn7Z2pfALwboVhpGn6Rp1jb2WmafCscNtH9nXCIq4HHqOua+SP&#10;20viTp/xM+LDXdtfXltpehReXezhwFHPpnr0H41+VZ1xDmOb59WwXO4xje0baNaXf3nr5f7NW5Lb&#10;dTxX4+6bLrHh201C/wBSa6aGXyUkBwN20/N6cc8+uK+s/gb8dvAdr4Z0P4LeLbbTzrcejtNaW1rG&#10;8aQW6BZIoZJlO4TMqE7h91mU9Rmvld9A8D/E3V2Sx8X7NEs7Jiu6TB80gjHX9D1r7Q+F/wAHPBmh&#10;WukWPhHwnpqiVLQyatPYLcvJcqqYE0jOjbJFMqgK3DduM17+U2wOXqnKN76csdLPX+rI6sRh6aqR&#10;qq0W9+2lrbH0t4V1RLjw1ZTf2HZ20isRZXv2dHuDEpzGxkIySVwCDkE5r8zf+CsPjbWb/wCNeqaT&#10;4Q8Opc3ek2ltCJNmcMyBzuP1NfpPpGmeJPDeh2una/pqxJHaMkEqsD5u07fu/wAOCAOSc8EV+Zv7&#10;aWrz6T+0b4l8S218Lg3d6yz2jLyAqKox7fLX1Ge47BLL6MqWqlNPZ6uKd7/kz5SrGr7WSk7WPiT4&#10;Y+ILzW9dvrDxNeiO/hlJMe3AHPSu91X4g6FZaDc2V5dSG6GEtsg4yf8AJrb+Gnwd0P4h/E2K8tLA&#10;20l3c/v5JRtAX0r2j9on9l7w/wDDXQG8VPptlJBFAPKKNyXx1I75I6ivmcyznKXmEIzTTla0VZa6&#10;aLyZ5dOhVrVGmeO/BrRL/wAO+K7Lx2moy7zCN0Knhj712/iXxXqHjTWHm8RZ3KSqbhgKOa8K8G+P&#10;Pit4g+JkK6XaR/2TaXGJokGBt/8A1V9F/EjS9L1f4Mav4j0Sz23EEG9ZEHzZA9q3xWW5niK8aD5W&#10;mua6+z2Ta622Bx9nWbXTQ86+LPwsutJ8Pxav4c1ZrmB8ma3SX1HpX1H+xZ8TviFrv7Ilh4Z8c3cZ&#10;srXWp5NLieJQ0NtD8ijcB1LGQ+vzcmvgrwd421/xPY22kXWuTxy3MyxBCe7Hb0+vpX6G/DLwPP4U&#10;+DelfBnTbpmjhQpc3EhVfMkCs00gYjKgsXzz2X0r6vJKOIwVCpGbu1odWGr08RHliranEfG/4eXu&#10;t/ArX/iPq8wknv3RLBDJuKQCQ4DZ+6flHHuDXzFbSeJdI8V6Omm60v2m3v4pY7YShTL8wBQk+owO&#10;fSvpn4hfGX4Wah+zxrngLQ57yPypDDpct0m0zhWID59Tyfxr5c+Bvwt1Pxl+0TpMz3kl7BZwveXs&#10;S5YARjhPqWKgfWnKgp53TXPql+L6eR11YVl+/jF8h+nevXPwY+Hfw9H7S+hWs15eWeiXFzLpsZVh&#10;HcrGEWdWxhYonbdnnJAxXj/7LdvoPxE/Z68deOPGNt/aVzqltJJJJKAZGJGd27sc8/lXlX7fuvat&#10;4S8MW3we8L6zLp9lpPhuLSdWdpwJC9x+8kDKvHChVx2xXo/7CcD6L+zdq+lQyfaJLyxKIFx85Pbn&#10;8q6pONKDjCySfT13+e5S5Lptb6/M928E+PPgR4e/Y0tfA/hv40JNF8OrMXetlV8iALcKGe1Qk5Z1&#10;O5c9TtPQV8GfGX9o/wDZ2+Pfxc0nQf2gPinqF18Prwf2xDNoGm+Q+jAklNOjLKWbaFVfk6ls16n8&#10;If2FPjN8aPHOnaXrnw9PgLwQ2vpJ4t1HVBKD4k3SOc28TgCQhC2fur8vXmtFP2LfCXjrWZrrxNC0&#10;TaVeTfYEuNof7IjlYXCqNiMyhXIGcZAzxXwmOzrI+HpVYqUp1JcznKLXNG93orPVPXy/A9Sc6zgp&#10;U4pJLr+JwLfH6X4fePZJ/wBnXwlFovg2EJbeF9Om85P+JfGdymUkBmZycuT94sa+pNP8F/D/APao&#10;+D2neLvHr6aviOKF2iutGvZNirgttMZwAxOMtjPGKbYfsr+EfEvwNTwt4dRftFvcKrancHfJtBGV&#10;3HnFcCP2avif8PfiDpd78FI7ia0Scf2pbZbYqZy2B2yAfzr8+zGHDuJzfCfvOXETSmpaptSTtzSu&#10;vi6rq+hz4rDRpSpqNTWbV+2589/Hj4e/Ff8AZ38Tad4w8NascQXG6CZCeBu5BFbXxK1HWv2jNI07&#10;xV438SO2ox2YhFmr4jIyOQK+pfi7+zX4n+JPwol8T+PntdPijgaSO0jy0w7A+x9q+WNB+GVv8NPE&#10;UfiLXNbN9pUCbreFW+Yvzx7Y9DX1eHwuDx9em6dlWpNpyS1UX0v+JzYmFOpVcKb1b/Ijh8AW/wAP&#10;tL0/w94I+fxJqsqRWMLHPlu38R+mK+g/g58I2+BHg3Wtc8fTvN4ivLB4NQv7wZL7s5VW9K+TX8Ze&#10;NdQ/aV09bdNllPILiG8cHbEVIIVsH5fw9a9l/aZ/bx1/4ifCLUfgppXhEDWhtXTL+Ng7XJXIYADn&#10;05716+YYWWPwkcJQlo9b99d2enlNGhRjVVZe8l7vmzoPj14s8LTfCDRNC0jSbMzwxGN20+TMshLD&#10;A46E1u/Hjwv+1N8a/hLpukHxBqHhXQYrFIf+EeguGeEwKq4B9fXAAGTXyZ+x7pPxiHxI0+78WeH7&#10;ln/tFFuINQkwtuAfvEGv1j+KvxH+FXw0+DaeJ/iSFW1jtwiNHHzkr/CO/avzbOMBj8kxtPD4acal&#10;WN3zNXWttLaq9uu55EaUnR5avxH5u6d8L/hd8K/C8MXiWG41GWyujLJPOibo1ZgCQB0weRknHavo&#10;v9pyx+Hek/Bi41nwzZ2Hh/XvBvhuLUbzT7VzCNWspJYWLKw+7cFWDMAcsAua+avjN8SbDxtr/iDT&#10;/C1lEuk6k6DTri4UhQrH5i4HJAxnjsD3rz5NN/am+KPh3xF8aPiIv2nw6h+xWMyX3kWl6JJ1EckM&#10;Z/13EZ+QfdC5bGAD9ZluRYjMG8Tjql+S7avu5JW0tpb3r2tZ6nZh6GHw+BnKa32t5Lr2PU/iH4h/&#10;Zr+O3hrSpPGmt3en3Foqixjurp3jjcgc/MTjoM14/wCPv2Ofi74YvE8cWesC90K5mUwrb3B/eJjv&#10;g9xzXOazo3jEa9/wj+teHPNtoYfOLKQdq+v5V6x8Bf2yrX4NWr+GPH1iuveGZCAltLhpbYdMrnr9&#10;K9jKsvq5ZSdPBVm4taRlacVfs91c8C8Kkt7drntf/BOL9hz9njxT4q/4Wh8X7C5099NuElsLSW62&#10;JI2OWx3r7o+MH7PnwF1zwRJ4/wDBXhOysrixuEubLU4SA6yIeqn8O/pX5wj4xeD/ABDp9541+Hfi&#10;2U2bylINFkciSFPw6DJ4r6m+If7ePwy8M/sAaAllG0WrX1q1qLBiGlMi5UseeBkbv84r5fMYZ7iZ&#10;zjVvzxT5dW2m7JWvscdT63QxCm+r6Hpvwm8Maj+0Rqs/iTxr4kXXNNghaK1DX42JKpGfMA5C7c5r&#10;2X4g/szQeFZ9e8feAX09tF1F538W+DkhxGtlLbGJ5IRjaIkba5VACq9DkCvhT9hf4/fBc6Ho/hHw&#10;h8DYPCuu2/lz6zrV5fTXcl65YB7pMvudWOWMZVcZwoIFfoV4L/aDuDcy+GrK1tdXS6i+0R3FnK0k&#10;LM7YlEZYBgjgY2tjawIPrX51geGa+GzPESzFyUYtezUkk3Zv3vdnJO8uV3vfbZ2a+kpU4UqEfZpt&#10;9Zep8tfs4/GHxJ8OPhR8StCunjnOgRRX4kuyd3ko4ilZHxmORQQ6vtIBHIxU3x107SfEPwl8IeON&#10;NuZ9Ql1eVbi7bSXV7u+l3Sq2IgTtdlCbgOM8jgivqXwfF+xJ428e6n4a1fRtB8P+PvGks+n31hNq&#10;spXVZZInjMTxS8EuvUIehyDwDXyl+2X8JfjL8B/gzceMviT4YhsbnQNUhsNLvNHWQLeRby0Mk1wA&#10;DHOgQBdrEMCcsTX7R9UwWacXYHMYayjdO32XZ2ut3dOyv26WRsqdWjGUpJ8tv+B/w/47nzn4M+OP&#10;iT4p/F6707x4Fu00nS4k028uZWkljbnLMW53AgYHbAAr1T9sbwJrni3xNY+Ir55rDRZbTTrWfWY4&#10;w8duX+flUO4gAngDoK+ef2UbaPU/Hd/dXEIWa5U72LlmyWyfmPPU9a+gf2z7sab4z8IQWGlNNdXP&#10;huyihEbMTcOJHQArkAk7gARX6RTs8ZNeSOZtThfzOm/Y5+Dgi8Z3DWurC7ggkYQajbKVjuEVwAdj&#10;DI3Ip596+2PB3wwi/tk21o8YL4Mjnkr059veviX9jbxm2leOZPC2vsbWdXMRgJKtE2Su0jp0IyM1&#10;9zeFPiD4W8NRz6lqt5gR2zh9xxvOMAE9ucYx/WvFqxp/XUpI9ijUcKHKjzv9rf4+/BX9lWDUtQ/a&#10;C0XZpEulSb1kmR5bonAXyk/iXfsIPG0jPavzB8c/tG+N/wBu/wCNVh+zF8FPCMPiPRbWz/0QtNIk&#10;FhYttaWRyuSGJZg2ASXatj/go/4t8Z/tfftcXXgHWb2z07wq6DRdT8Uamk0dro13IhljkVk4Nw4g&#10;kUQNkHJJwPmr0f8A4Jx/A/4R+LvF2lfFH9njxjcaF4f+F0SQahqIYQ61eXoV0kjdSWWW3nQjcrEY&#10;42j5TXjY6hgcBUnOlFuu4fxGrqPSLk9FdtWsnqo66b9mBwlbEVHT5vdV2+3oj6Fg+Gn7Nt7+yUv7&#10;BPizWrfwzHHbQSaVaafOsdwWt7lJm2k480+YGDA5z1IyK5X9t7w/4T8CfDrwX8G/AGnaesV3LNcL&#10;eWtsq3C26LHGkbuvzMpbJ+YnLDjHNeIftJ/s2+Kdf+KmneN/C/im8ittLka6tZmnZpbZ/PM+FGO7&#10;En8MdK6O48X+IvjZ8ZNN19YZLWXSLKC3ki+/GJRhpJE9FZju2kd/Y1+W8D8OZhlvEVKpTxTqUYur&#10;Wqp6fvai5V11TvzdbSi3pc5MXV9vT+FK9kj2f4D/AAXtvh9oml67478PnUtNuraTzUhlw7PIjJG+&#10;QQRtODg9cV8a/tVy+KtY+L2r+Jor0vbTak6QKGz5UMQWNAT/ALqD8TX3n4h+LF1b/Dy70u/8uRbS&#10;0e5mvhGFZNqdxkD7wGa+I4fD91421600rWL+3W1uGLvL5g+c56cHjkkZ9x6197xJisfGtQhhleMm&#10;7u3pZXPMxca0JRhSXqehf8ExPhy/xI+NVl4e1GeO7muonlsrSCVla2WOUK0srDjLFgFTqRluOK+z&#10;vit4W8EfE268U6F4wt743k5/s/wvLplr581okLGMlItw3DagAHXrXnX/AAT48M/Dr4Z6p48+LHhK&#10;Zr9vCfhk20+powFtHcMu7y0IySdxiG4nkcADFdXeeL9Ug0rSraOW30zxBqVzHJot6ZhueFGZ5GfB&#10;PLknuNoYHvx4XGnEuY5FwtSqQi1Uk4wbSb5YRd5yuttLavTU7YxcacYTfd/PZHwv8Uv2L28PeJrf&#10;XfCElv4m0bVtVjsW1eFXt5LW6kcKIruKTDQNuPJPynGQa9a+LP7L2rfsz6d4O+G154P0qTUfEc2y&#10;z1GC6EltFIGAaMyHgOpYZzxg5Fe5eH/2l/hL4g+Jdn4P8WfDyHVDcStZ65fWAYWk0LICVkD58xw4&#10;yGI2hsYPWvTviF8HtA+O/wAJ7X4ba94oleDwpPHfeGdcS4iCXYxtjaYKS/mBQVZOQzc+gr5LC8XP&#10;HZjSwseZudpJNWb02f69PvO3L8bJYaXs3aSd/uON+C/7LWqfsy2Fz4qsfEGqaj40vfDl5Fd6Taxx&#10;m2s7pwRE8UicshyBz6mrHin47a18Jfhdpmu/EOK68T+ILuG1il0vw9bs1zcXpYM8SICVG3J+ckDC&#10;liQK9M8S3mi3U+nW+mX0l5qV7APMmQZE48vllk8xFiwckcHoeM186eO/EWrP4gtPDXgzUptSmcs0&#10;iIFju7e1CguuYwdyvjG8gE8AA5r84zviB5nxDHD4mFPFKhV9otHyxSVnT1itLxvLeLa0uc1erOzr&#10;TbTlv/mcB8av+CaP/BQH9tHxN4l+IfxK+NGnaB4UN0Lrw54ETxExabyVbysSQAeSwHBAJBck5PWu&#10;atf+CZ3xy+HnwjurG+8I6S2nW9msmpy2WpLJJK+fmRmf553BPOc/WvsHQvivbT+GYtJYJFPBbM1l&#10;Z+a6b0U5L5YHdjvg9Bmut8N/FqPUtLtV8Z6npbyaVA0Ntb3bi4NxI2dkjKnVV3ZAxksOeletQ8Ts&#10;TxFVWGzFLDUaSTTSdvd/lirXdtIqz5mrJnNVwalZxd2fN37LX7FfwF/Y30rTfjf8WWuE8W+J7V18&#10;OeHbOyM7bwcKFjUFnPKkngKccivCvj/oHi3wz4/1b4y/EHUda1T4lXN6TaS31/Mun2MBI228FupE&#10;aIqAA5ByQSc19Y+Hv2hPCP8Aw194q8OeN3v4tbk0+FfDlxqRKwGz8oAi0UgBUMhJYgAk8HgV8yft&#10;mftr6vN8TNQ+GUfwyjv4LBwl5qojJ25yOCBzzg1+u4viCvneU0KOURaoypqXvO0pppN8zv8AJrXX&#10;Q5qlKdBOEZXa03DwrH47+P3xp8OaZr2sPfRaXpfmSHIZI8ENt9gCTX0h4P8AGdpFeXHhlxbuI3Mc&#10;pRgfwNfPv7EnxS8IeDtO1XXNX0xreS5TP264OMA5+UE/hxXgXwO/aU8SWv7dXiux1TWbmbRJWMkC&#10;PJ8gAzkr7V4eY5TLFcErCYGPI6KlUkrWUrPW3TqcKlK1ne/W5+jfhDQfhjofii6vdZgtw+ogB5J+&#10;W6Yxlu2O1fHX7Z3wx0jwN8a518DRRvBdus6pBjajDqOOnBzXHfGj9ujw38ZPGF78L/hzr7RXUD+V&#10;9pjlKnzAei+vvXO6tpPx/wDCstpqmsmbVhPGFMzSmQgHuR6Y718hk+VYzBUefGWpVJK8YSunJO2/&#10;Q6cLXq0pt3t+p6Hb/th6p4M8M3/w88UahHCl5aiO1Ltyhxg/WvmjxZ4+TULyfTb2xku5F5ivUTPq&#10;f61hfEnTvFvj/wCIo0bxNZyWV203+iRRqcyDtt/z2rorvxxZ/B3SZvDniLwe093JECsNxb4JPPzZ&#10;/Cv0HKsnw2XVKdS3POaTaXTzT6oWIxrpJKUeZM1PhhNFefDTVvhtomuxabfanCZriaVAZHGW4XP3&#10;fx9KqfEWPx3oX7D+v69qd28i6deJY280hIM2MbsdiBuHSvKPEf7Q/heTxiviaIR2YgG2aKHOQMjK&#10;59Otfe3xQ/Za1b49/sA+HPFHgrWo4LHU4Bd/YyuI23KDkt68CvrkquArxqTpOUL3u1t3/A9/LcRi&#10;Fga9Gg9Zws4+T2PzN0D/AISrxnp+nXeg3YgCELIofGePSvoH4X+NfDnhn4f6p4D8W2ifablD5UjA&#10;dTXgnib4K/GH9n7xp/aOo2L3enQybitk28IM/wAQ/qK9+/ZP8G+Afj3dXmtfES/NqEi228KkbgRX&#10;oZtaEFVpOMqTvZq1030dz4arSrYWT5lY6b4Sftj/ABc0j4fXnwkTxHc3ukWsZEcEi7jt7jPf/AVQ&#10;P7U3xG1nRotN0q8Ww03TSFFrGNpfnkZ4OM11/hrw18NvgX4lupNYtx/Z98GSK4niyFB5zz7V5f8A&#10;tAeGPCjyjVfh14hikt5CWkiUc59sGvi6eGwH16TjT5XO2v5/eehlWfVMBCUUrp9z334c/GW5u/DM&#10;Pi2a1RpbaPLpCQS+P60/4Zf8FEvH1vrmp2fg3wkkclw5QySj5jjj8K+dfhb451rwRp88d3J5sZiO&#10;yNeTkjpg11vwM8I+K9SurzxhpeiB5GJmIPRu/evn6nDOBo1a9WVNSa+B3Z3Qq18xoupHTyPef2nP&#10;HviP4iTeD/GmmtDBq1q4Ny1xyAT3OPQ1D8af2jfi54F0Gys9M8TwXKSxDz5IOgXHOMGvJ/Hvxh1W&#10;a3udSv7BWbTYyZLYsMIR61yOu/tKWvxR+Hq6Xp/hR7e7LeVCQONoOO/P41OE4co4zA0p4mipSpyt&#10;qk1Zu+rfbcznhYVsJKSbjJFjWrb4m/FGOHx42i3UpklDWltACWIB++fXJ59+lfXP7Pvxr1vWvhYP&#10;CmtWs0FvbgLcCRdrYHykn0547fpSf8E1Pho2r6rBqfifV4Z1gt9jacVVghzkNyO1dd+0X4L8G/CL&#10;4oXEhu4Le21Zt62BfarMeox265HvUZu8HUy5OdFygm4Lkvp0/T5k4edGrD2LdrbPzPnv9qDxjp+g&#10;2DasAbeznYRpdSDAdgPuj0PFeDeGvhWnjHxnZ/EGGSd9K04ifUEH3SByAexr3jxdqVj8Sb1PDXxb&#10;8L3DeGtLu1awkgXJlPzfMcD/AGgM1t/Enw3oHhz4D60vwh0/7BaPaEyyTMA+0+9ezlFfJMkxVLD0&#10;Kjakr30tqtI+vfqiYSlCXK5XX6nTfDn9uSw8ReAbvSI9BW2srVfItSgXdKAMc45rwvTfiH8R/Ffx&#10;HvtNsrBoLORyyBiQT715r8DNE+J1rFHqX9qRR2skhMcUy5XJ4z6//qr6W+F3wb1ufxBAtij6xql8&#10;oZorKPITpwSOAB615WeU8Ng8XXrNRnzaLd8rvf8Apmc8unThLFRinHbfqZfhybxN4e1JtZTcZoSd&#10;0zcqBipPh74w8Q+M/ifLrOqW8slvDIPPViQjgZGcY5r6N8QfshfFKTwf/amn6FFHKUO63fsAMkt/&#10;9auf+DPwesNNurzQvFt9D9utlLGKEqDyc5IPPGMYr5anXrLC1MRKnyu1k3pb1OvA0qEU6s3d9Ein&#10;feHvhx8Q9aGl+FSLO7j5leJwArD1xwfxru9Q+CHj/wAE6Lpeq6JqS3kYuI2nbAJK5Gc/hUFh+zW/&#10;heS5+JFvqTLbTqS1r0wPfHeux0/4lX3w4+FF1Nd6JcXZunK2iKu7twfauvJ81xGLq06Do89C1+aS&#10;vZ+r/D7z1KmLnQnH2Oil+Zb+N3ib4fa3pcRn0qOZ7Ow2TOVDYkxjnFeM/Af4XWHiTUdWvrR4bWO4&#10;d5ZlGAo4wB69ulS+Hte8fNDP4g+JXheS20GeTdG6x4yD6ijTPDPjTVNZuNT8DWU9vpsr7gIQV3rj&#10;r6dK++wNfExpzoNN035aNbux7sZYOvQUlZTtZt97bnk+pfCXUdM+IGpSTTxeQt2yW56bkznODXq+&#10;lXmn+H9AtbnT9MV5A6ltqZIweuewrifH+oa7P4/GmXEs6xwhQzDO0nHQg8lvWsjxd4/134d6lHc3&#10;VpK9iwGY3Y5/Dtz6V8vQxmcZdnVTD4JRldbSdtOiTv5nhU6sqCfJ13ufUWt/E3wvqOm6dp6a3Gzv&#10;GBJAZMjp05rn9LnvvD+oT39o2UkO6HyT93/GvK9Y+Fnjjxv8JZPGvheyeO4uoleARowYZ5GDnjHe&#10;tD9j7xL4q1b4j2fgX4v6mmn2ltbH7RJcsgJfthmxn6V8TnHDGOzLH1J4eonUaTnBvWNvNdLo66UY&#10;ewlUi72Wp7X4j1S88QWlhpOtagIo7h8NNMeAOxqt8Svg1ongJdLu9X1aJ7WedZQu4DKgZ69Kj+Kv&#10;wZTxbrl/Z6d4uP2KFhLZNDOylMDI+6cHGBx71zHgX4d+Ivi1p13pvxC1u8lTSt0emyTqVyB0bGcf&#10;jXt8OZHg8JjI4qvJTqQs+VbaK2+zOHB1qSqe2l9nW3fsdH8QfjWmt6PF4d8I2+YoZFCTQjKkD/a6&#10;fl615n8XfF93Y3lnq5eSN4lzJKr5wOAefxNekfBTwB4bvtQl8EeJCtoyylI7luPMweoNYfx/+CWv&#10;W90/hPS7uK5+0PttSTk4z0Nc+O4ko4zMFi6uBSip8rblv8l/wxnWx1OtWimr36dDZ1f4teDfiV8I&#10;G0Hw/dvcXEFvmUiDlOOcn3NeL/Cv4Tz62y3fit5oLaK78y3iYH5MHPyt1r6o/Y1+C2kfD2wudG8f&#10;6ZaKmowBWlIH3vofpXX+NfhX4HN2NA0a7tTLBIZI0iYDC4+Uce9fp+W5tjM2oqvhJLkaty9e3yOj&#10;GYqpGtThh1ZJa+d+x0Hwx1m00rw5Y29ww+zRRqDu43DFcH+0J4w8GW3iG31fTrZZiE2uqAEEe9cB&#10;48+MK+A7DU9FutYVzZKP3EBJdj/cH0715xov7QFv8RNJayuvCU8TdEnkH3j7DrXiY/KeJMgw88Xg&#10;qsedJtq19P8AMTpOravV0SfV6/cY37RfxHH2zTZrXQg6tcMG2R84IAxxVn4eyyWOlT65capHaIU3&#10;GFztPHqPXFct+0R8UdF+GXhj+1Z7GO7uIwTHbbuQcdSe2PSvAvAPxI+KX7SHjCC38NaY9tHZuskk&#10;LM2wqB7f1qsvp4rijIKVTNKllO6lb3dL6PoefmGYKph6mGj7tre9+h9HeIPipcXuqLbQaBLcCQMl&#10;sBkmRug4HrkYFejaT8fPhL8ENT8LabruoeLU1e9ZWS2TwnLLbXs/l72t4tgLExEENnIOCCBivmHx&#10;Z8SPiJpfj238O654bezjsCrM8SMu8JjHzZyT712vxC+Pf7SvirTpNX+DdtNqFxYRNNY21oGubu1G&#10;048oMdzfxLgHOD3r52ngK2V5zChlafI21H3u3rGa1erXLe3VHlYHG1JU2qu+iWn39jp/2gP2xvjJ&#10;rDyfE74deMtF/sm3lt7fxHBodultNYLI7+VI8MYWZ1ZjgkLwWHHWvHP2PfiB4u1D9pPxTo+qRzf2&#10;Xq2jyXMERgb7PAYpct5QI2KhdmBC4G5iCM1q/AP45fEHWfht4q1H4x/s06ppV1Pqcf2zU/EWjQWb&#10;35JHyRi6WKGfY3I/ewy4cLvbFcp8Jf2wvgV8CP2p9b8H/GPTtetvDRhWYG80SSMJeS7HuRaRNPKB&#10;G42Fv3jRsysy4BFfQYfKac8RiMPXwn7xRXPtNys4vmSSu7N9k7dNzph7acox59G9L3R9L/294l/6&#10;GZv+/jUU7/hpr/gmd/0WDwP/AOC2b/41RXu/8Iv/AEDz/wDBX/APV+r4v+Zfej122mNzqF1rRUO2&#10;XCsy8Lyc4/OvmLTPA9p8VP8AgojP8X7xrV/DfgnSn0gtctl1upIm3Mg9CXAz7V7l+098S9M/Zv8A&#10;gxqPjrWS0IuLOSS1Eikchc9+nOK439j34GH4ffssSfGP4pTS/wBs+P72LVrkyk5jWUbo4/wBz+Nf&#10;qvFFbHThiIYZ8slCWv8A260v8zz8JTp0cGpdZbfIrfF7wRqkml6uvgbTZLi2lt90SomcNknj1NaX&#10;7J/hyL4YfD8a/wCLL4SuC8lzbN/CfQ+9e+Q/EPwZb+BbPRPC+iW88l3BtUjHDdDnP415/ofh5td1&#10;z/hGfF1iLJbqVkkWPbgr2xX8vZbw5jMTgamFdRc795vbyPYoYitXfLJ30PnjxD8VdM8VftTeH9Gs&#10;rZLaz1OeSCSToMDnNfSnxj+Ckt/aaBrfh7VzJPBchYkjfKle9fHv7VnwwuvB/wAZrPwd4Z1b7LqF&#10;rO1xYX0chIcO3CnHQgDg++K+jfhL8afG/gb4d6To/j+yurq7tRj7VNDtEnPfHevrMZlCwWTU8TjW&#10;nyRUe73dnp8jnx1GMoe/oT+Mfhdpui+LdO8b67pMS3+nxyCGVkGfnXaefzrFuzcXl3PqIU7Fj3ew&#10;ANdl8TNWm+L2gC+upDZRckSK+AvPFZ/h7RdH/wCEXbS7XV47mZITHcEH2x61+WZ1l9bEz+u4eXPT&#10;0jdvbvv3M6tOn7NK5zI8faz4f8PT3GialhXB8wF8gDHNdt8O73S/DXh+GHVdXguhqKCaIxYYwl8D&#10;BxzjJxXI+Hfh3oHjPwbr/hI3gXUosi23dwQeAO/v+FeVfCka38AfGFuPFE5upbaN4r9ZG3K8eSQB&#10;nuDt/I16WUZf/Z1KnjKkk1O/Kt7rZ+lmvyPNUedNy+yep6jqvizw543mtbvwxNLZ+eSjWaHDLxk8&#10;cf8A6qn+M/7Qnw4+H3h5dc1q4lt4nzHbTKpEkcpThXXuvBrK+Gvx8tv7Tv7nWtTeKGa4P2cS7SiK&#10;ei+3eub/AGmfBPhL49WlvZarceeLV2kjgsgFEjFflLEdQCOlJYzLKePdGaqQhKV3ZK1ra2aen9XP&#10;ToVqHPHnfu9bDbf9qD9ny3+F+jeGNZ8X2tzrl1HcS2e1gTFuJOx89Djnn1r5i+Lfg/WfiNpM7/CH&#10;xrZRamkrhJY5VBEhbK9PbArirv8A4JNfFnxJ4/TxZqHxQtrfR5pxKbe2mIkEQPzLweDg167d/wDB&#10;NTwR4Q8DXXxP+G3i7xHa3UEKiWK2ui3luqgmQKevXpX6rg8p4Vw+KoVMFjG6koKT91Sjo7e9dru9&#10;Ff8AI58ViIOpaC0vZanwB8Xvh/8AFKX4m3lv4w0eOy1x41j1U2XSc4x5oA6ZGM1+o/8AwTO/ag8O&#10;aV8FLH4PeIL24OpWapGbqWEr5iBcAE9zXyjpOh3Pxi8Xw+JZ7cS6hE32e4mNsYjOUO3cynvxXvvg&#10;D4fReDprXV49IeKRJgJGh43Y4zxX77hVOlhKV7aRXw7fLy7LoeO7tcsv6Y3/AIKK6R4Y0r9o3QPF&#10;utX0hhvkaS5bBOOccfhXinjHw/8ABv4B2WvzfAfw/qWu3viO+SKHUL6P93Y3EihjHxyRk19D/t3e&#10;N/CE+s+DrjXfDI1O4OjmNYnIUeYTy/v1z9a4r9mL9k/4iXurX3xP+I121roXiLVVuPD2nTox80j5&#10;WuAp/h6gd8Cvicz4gwmA4VlmGMScU5WX8zVRpL8NT1KFSUZtrr+GhyPw+/Yx8aeMNS0vxt8V/iBf&#10;Xc1nF5Fra2rbBbI2MqCOeP5V9P6Anhz4KeH1vrC0llj09V3LcNl5V6dT1rpJ/Dlj4a0wWGn38V3G&#10;8oKMrZIYHriofiTF4GPhxtO1u6VpJbYs8YI3DH/66/mLMuIc14txsY4mTlC+y092/bTuKXteVqUm&#10;VL7XdJ8ceHLbxd5MZjvGIMLn/Urk4rxTVJbDTfiI+orqAh+yfPExPG7tiuu0LWNN1Hw/c+CPC5Yy&#10;2smSN2cY/h9+teb+PPAPiGTxXb6bfzPBICJLlhEfmA6LivQyXCSwNapSlJwWtu6XT8D06WM9jR5Y&#10;6s9O8LeOvF0njSPVblTLBdae1sFlAKspwR175Ar6Cvv2g/Dnw9+E9p4a1q3C3U6iMQBeoPavk3R/&#10;Fl8PHdp4bubsR22mWaNJLn72T09q9f8AB8OhfGSE3viKLd9lctHKp4A6f/Xr1MJSqc3LOndWvdb6&#10;93+JzUputFpRdk7nnnjD4k33hDxo/iXw7pkNzDJA7TWtwm5dvXGK6v8AYG+H3hP9ofxzpP7QumeP&#10;JNF8caX4un08+G7mzK22qaQhhMkccve4UyKwXkbTgjnNaPxQ/ZvurLwyviexQtE0w2SKCAUGTtz6&#10;etbeq/t9eGPgLdaNIvgjRtG0zRmj1G6isLBYEW8CrGsyooIMzpuRmUjcBk1jl2d5pg8O6GVQk61+&#10;VtJaJPVST3UultbrR3PPoTh7aUqj20PUP2h/2WfA3ifU/GfgvwP8K7uXxLZ2s3iKDxBYBjcWYJK/&#10;ZJIiR5iFlcAqNy+YPx+Cf2tvHXxK/YK1DRLLxJDaahceN/C51EJaPv8As6+dJC8UnpIrIc9hkV99&#10;av8A8FH9T+NviiysPBfxN8MWepRapBLoFwtowm1iJ4slFlC/JKy7YXjcMrFVPGOfgP8AbPfxn8SP&#10;ixa3nxI+H0sbw2r2NvZtKWaHMrO/3gQCz7iQOBXt8MQx2M4mksW3Vg+Zy5koPbTlSbst7pNrTodd&#10;VRxUfc0a89P+CfP/AMCddm+Kl3qWqCKSwh2uyT+WQrSE7sA+vr+FfqN+ztrWq6v+xRoXxA1jx5da&#10;14q8Rx3Fw1sWzFYSbmt1VVHCkRwoT3LMTXxBbeIfCvws+G//AAhXhbwWXuJZMtbpGC4Z8Z/LA/Ov&#10;RPhN+0Fpmk/AOD9mXxrHd+Hxca7LeWuvwExTWcTkSNACO7SFiW7AkV28Z5fiOIKcYYSmoqNRavVq&#10;KT5ttXqou3W3kd+BrTlg3hp9Hucvouu6/wCKPHtxodp8dr5dHv7y8t9U3TbhZ3ZRwkwIBYBZdv8A&#10;KvUfhn+1l8cYf2uPhf8ACeHxHNoOpXHgqDTbrSb6OWaHVJobhy9xakfKTOChAYHAJU4xXnP7Nnw+&#10;+D+gfFrxVZ+JfEEi21xuktbxm3LIDzvz0Y5zz3zmvoXT/h14i8YXOleNfh98WNFsfEXhGQT+F9Wu&#10;tOjuQig58sq3IRgMErhlODX0OBw2X5fV9rX1jblekVpJWbdlrrZO+tkrW1v3Ze54acnDfqujXl5n&#10;qet+M9C+D+p/ZPD9xPpWt/a5Wl064iKPvDlXBQ9RuBwfQccV4z8ePgn4e+Mmp6j8T/Fk6w3+pXAv&#10;JLqMhAzHGQAOnTpXUeKPHXxE/ae8BaL+138UdI8M2V9Z3t7oV8dKmlDB4ZCgEvmAE/cZhxwH6mvM&#10;fGvxe03U/D0sDO80dvG6mKJuScHB/wDr1wY3LMBw7mjeHSippWt1Td/uuediJS9ouTRdTx+1sPhN&#10;8Cv2gbO3bVftQ1NoI7Tfg7ZjIAOT0yW6+1ff/wCyR45Pg3Xv7O8TrbvNpvmWDraFcssLOGbI4clm&#10;+96Y9K/Mb42/DGw8XX3hbxzZtdW8qaxbnydvzMglRuvvX3x+ylHd3l5qGmWdlbyXUV5cR2SXI8tH&#10;laMu0bNkBeOTgdxX6bwpPDU8PVr05NybV12sml+By5pSXtIq29z07/goD+1j8F/D/wCzx4g8EWuv&#10;O+u6pZNbWdrbkNNK7nasQXqWZsDA7GvhL4K/Cz4TeFvhzb+HRqRn1nVb1hNfXCZeaaQZ2kHoFHAH&#10;qM96+v8A4h/skaZ4t+OPhT4/ePvBXhzSPEfh69iks/D8MU95p2ryRTKS1wpfmYx5KyIVw4XIYCvl&#10;XX/CPww8D/tATeHtU1Sa3tbbxPeCytnk+aI+edmfUgYx64rz+PfaZrQw+GpycI893bS9l18hww/u&#10;xp0rO71/U+i/hR8EJfhL8O5vC9veKUlt5HzjJxgtx+RNfdP/AAT7+G8vhz9mrS9diee3u/E3h65k&#10;u7iaRlmU+eyxqgP3WVcHgc18d/BLUPih8BPiLcfEz44fDbW9R0h9N+z+FoxARAbpzgNIDnP7okDO&#10;fm619MeC/idf+H/F/hvWpp7q2XWNDmvLfTZrozw27nbCRs4USKzhuMBgpHvX4dxHxXR4XxkMK6Lq&#10;Rq6uakrRXMrtbt6Xvt0V9T0cLl06LlHnW6Vj52+FP7AmieJvijqnxH+Nmt6zqHiLVdbu9P0a0eV4&#10;HmyxX7W5IBdwFcqPukgZ7VwOs2erTfEHxZ+zd418SR6vp2janJYRXzqQS6FchwehC9T0yPevr6/+&#10;McHjrx9daf8AEnwTdaHr2mRxjQvEsF15ioQ8bGNwhwNxAO0qCezc18afts6T4q+Fn7Tsnxk0PV7G&#10;/wBG+Jmqy/YkjuszQ3UcKF1ePG7bj7rAnPQ8jno8M+OPb57LL8RJxjNfu4Sa+zrbS6vy3dk7aPqj&#10;0sVQlRw6jpZN387m1H8MvDvws/ZB8feEhbyWtpqGr2dhcyR4Xcjb5W+vLL+Ar7B/Ylkl1P4KaN4Q&#10;1nQ9EhsJNOtzp1gtz5NxfRPuRnMagcOqLyTluf7teH+G/gZ4h+KH7P0fhXx6qxWOv6l5l5ffalYw&#10;RqIwssYzjn5wB2J5Pavqb4bfAH4e6pf6F4c07U9cGieGvDraRYS310GuUnCKYZiyheV3cdVYNyOK&#10;/SuNfq2YYmHsaic4tJRur+d97JXV7qx52Fp4mjRdXkfs3fW3Y/OL40/sHeNfgP8AEbWLLxT4NGn6&#10;Vf3s0mgSQS+bbCGR2dYlcD76qeQenFeQeNfBHhHwb4I1eC/8qfULyMwoX6JluMfhmv1K/an+AnxT&#10;+Jnw20yPRPEEOs6hppKW6zXK2uZvuElMlc4CjjqSe1fmH8WI9E+InhXVfB9yZLHxToWpyJqNvKgB&#10;LoxBTOQABgjPc+2K+bwOAeKzaGIwsk+blk4uSdk7bWVmYV6dadWNXkso6fd5F7/gkv8As8/8L7+I&#10;3xf+KdppFpcWej6VFZ2lpPdn5riVi7IgwdxMcakZ9xXuP7af7NmtfCu2j8MWev8AleBdZtJ9PETx&#10;B5EuBaxmd8IPmQPKzKBzgEdq4b/ghva6PovwR8f+JNA8aCPxNqvjiOC/0jeyi30yK1/d3J42tule&#10;ZQQTgJjAr7m1jwxrPw/8awjxnrGi60dU0dotO06KIyNpfm7xJPJuGA7/ACKrrg4TsSc4cXV8dg+J&#10;44rkXsYKLc72slZWtu3foumvQiGJUZNN79PM+Jv2CNP+E2t6Rp/w81oaJplvoGmLo2ua9bXhdNWa&#10;NDFJdI3CsoCblA6hjnJFfPnxW+JfijW/iTffsseBPA/h/wAXeFNMuP7SsPiDLeebpztInkwTlVPz&#10;uqBl2EkrIHKgA5rO/Y/+Il38Kvhnra6D4om07VLLUxbaffQ2plkgmNy8PmKCDtZRnB9Vya9Bt/Cf&#10;gfwrqmjfAL4V2NjJqUdpFDqkdpAEkludxLOT1JYsWySfvV+mQo5Zj80eGrwbdSWjTa0tvo192zvr&#10;dDxVSpSwEZw66H3T/wAEtfhhofgD4fXFrpQVpzKgnuwm0uEUBUUfwRjnCj1zzmux/bF8e2PhbxHp&#10;9rJpnnyNZs0WUyBgil/YK0S80zwF9iurV7eeJtswY5O4DnJ/CvEP+Cr3xM8VeDviZoGk+GokzJpE&#10;sru4yOHx/Su/jihVwPCFWll8FpypJ7Jcyv8A5+up5uApLFVrVH0/I+Ov2j/2zPF7eJLn4c3XhhiI&#10;5ZEljgXbJ5ZGOK86+EfgTTrbVZ7pYgZ2uFbY8nzxI75J+v0rpR8Nbz4ofExfiDNcxXEvkK9wFBAL&#10;jt/jXqXhr4Q+A9ZkGsXN0+jTW8oimcLxIwPBbPOPpX5FjMwwuUZXh+ZNTmve5f5ul+ttdPuPZjSU&#10;moe00i3pe9rnm/j+0PhXxvcT6fukjtijxug5K8Zya5Xwl8Uvh/rX7SGm3PxWtPtOj2ds6NDIRtWb&#10;qGwevNe6/EDwXfaN4mksNFtY9d3Wpd5LFN48rH3jjpjvmvkf9o/4T3F7pF/qXgfQ7s3Fvukkkg+6&#10;SFJxnqK6+FadGti/bYiPJKOiv56Pcyx1qElzJ3WvyPSfj1+0p4Ws/GcNn4T1CO8t0R44Sp3bIz0H&#10;4V5b4isLo3Vvq81sZ/tcgZYlXO4H1Arg/E/wd1vw/wDDrS/iJDHNayXShZWcE7JSPX3r2r9jX4dJ&#10;B59z401S4vLiRhJDDc4ZVBGcD0+lfSYylluGw88Zhp3d2rd9bNX6JHl4jDxxqjKOjv8Aga2meNPH&#10;3wj0gP4eitptNmtC15pd4n3uOdvocVzPwMS0+KfijxNrMcc2gtcokkFuZtqpg8454B/Wuy1OfZ8d&#10;NnizQZXsxC4WwSMkOCNoIBBrxv8Aaht9Z8K3tlYeAoLvQ1mmJuFZtrGM9uMVpl85Y7BQwk9XLrr7&#10;ttdX57Ha4U5RtZtLou57L8Rdeu4Nc0y3F5Ks1lCFlu5RlZMD1rK8N/tt/E/wtqLaJ4d0hYljZlku&#10;o4znaRj8D3q3+y3qem/E3wRLoXi6+8trWBkW5ukDMzKMr1555r0v49fC+TV9X07x34c8OWenGx0S&#10;FJdOWLy2u8D5pQMDPAH514mCjF5pOh7PmqU3p5f3tjLGVKElB0Fqt0z5N8Z/t26rqXiS48F3NpNq&#10;X2m+R5JZxu3FWGevftX0NqHx51PTfD1n4g8MW0kNvqFsjrBGTiJwMYI/CvBdE+A3g/4wR6tr4Eth&#10;q2jX8k1vCoKMSG3bTgc9K9n8CfFHwWPg5qHhGTS1g16O/T7PBPb5QxYw5V/XqcV1cV0MBXVGdGg5&#10;SjL3033tr6ddjyMWq01JQZ6P4O/4Krv4f8DW3hHxN4Da/wBThQxC7j+UMMnGR+deIfH74/eL/wBo&#10;PUUiurH7HZWs6utrCpGfx716X8OP2cvAv7QemyyW8q6ZqVrAXt/Ihz9o2nqcV0LfAjQm8QaKn2GG&#10;I7xbSCNCNxU43Y9+tebw7jOHVxHTpezkqjbWt7J2bVun+Rlh8LCnUXN8Z6r+zb4k+DnhOLwl4Ovo&#10;1g1LVbaPyJLoZy3A5JrR/as1bwl8Hfiz/a2saBDY3N6I4bydosRvGPuyhunTvXCfFb4TReGfjZ4V&#10;t9VXNha6cSJEG3a3BUg9iDXrfxq8Ej9vX9lXU/hvpLInjvwRC8umSuedRt9pOznkkjH/AAIe9e7j&#10;slwix1TDQb9rK0rvqm/eS80jthhlhpzqwjzSkra+bW3n2H6N8FPjr8YPBNtdeB/FCa5pEKmWBUuQ&#10;xi7gY715BrvgHVrzxDPZeNfFEtjcWLMk0Fz/ABY6rz1rT/4I5/tH6x8IdGv/AIN+Kzff2y98YJ4r&#10;osfKVcr0buD6V2P7c/haTU/EV9NYQM6Lbm488DaUBOGG7v8ASvm86yOjkFKnicHOTlUk4yT95W6W&#10;69OuwTw9TDQU11PnXSPG+s+CNe1bw3rGvm50q4y9izn7uOoFeUfFD4i6p401210Pw7fT+ZNOEWIM&#10;QAc4A45r0Txx4J0vUvDtr4iiutsMloHjUvks38Vd3+zL8FfCPiDXovHNvosRsNPtTcXM8xyS684G&#10;fpWmQ5NQq4qFZxXNLT5pau3p+JXvNJw67+p1Gp674k8F/Dzw/wCFtduFOqfZ0bdkAgAZ6960PC/7&#10;QreAvD179qm82STJCRJhnOP1ry34hjUfir8RzrsOoyRIHaO3QMcKoOAMV1eo/Cfx/wCItE0y40XS&#10;I1h06TN9cOcblA5OKMzxMc3x1ahh5OUIwtGKvpy9fwOB4eNeu6lrpf0zznW/ibea/wDFGS98PTXT&#10;3s/NrBcLuQE9VwelewfDPwl478e+GtSv59BV9W0ZTFp0Ma4BlYevsea8F+MnxMt/CXiBF8K+HydT&#10;imIMiRjLf7oH869ttP2mPFnwA/ZO8NeNLnSEi8SeLNbdYYpWwzIuT39h+tfQ5DgpLCuriI2cYxs9&#10;G0/PzPVeYY3FVFQglywT029Llv4aaX4o8A+BptH8f6bbvqi315HqCX8QkKM827zFJOF44B7buK9+&#10;/Zn8eRX4jsbG+WNWGPKQ9PvEYx0Awf0r538J/tAS/HvSNO8cfEewNrZjVbiz1OCwQb3jS4QzEH+J&#10;2UnaPVRg5rqtf+I0fw7+Is+qfsu6ZeR6aJy1hHqNqTMIzGDyrndgE4CsNxGCehz+ouc6WU0eWd3y&#10;R17+Z5tGlKpUvPe+p7B+2L4M+Gvxf0fUvBWg/EmysPEy2013qi39nObUwHau55VU+XmTy9vBUsqH&#10;+Fq+ef2Vv2KvAHwTg0PxpZ/EbRvFHjXVPHaxa9Lo8j+XpWkxxFli3YA/eSAl8ZyVQYHGfoL4PfFL&#10;x58ZtPbTvjj4ciTUDcCSK/tUaGVEHyhVYHKkZyTnqRW78T/h8tppPhvwx8JdNkjvtI8e6ff6tfS3&#10;O0Lpn70zxsXOWZiytxySua8/F5vTweXzxFepGnGK3k7RT6Xb87I9lxpzioWbPGP2vfg38Mb/AMc3&#10;OuePkh1Ky1Rp30wYy9sFcbopB/fAdOnUGo/Bvgj4V/CH4Np/wiPheOzl1pzCt5JFjdkYCluxr2j9&#10;pH4EzeIvi5afF74feMNO8Qabp88zQeCZbYf6ShdVM6yjG1jsUbH4ABwRk1x/7QHin4ofF/wVc+F/&#10;APwjs9M0KKGOSS0kQfaI5VI3bPUgg9Oh55r+fsrzjKqmIr46vj/eT1gpe7zSemnZ6We13ue88Pg6&#10;7UlPkW3/AAT56l1LwnY/FK28DWqXUmqPpSyXnkElLYKyhY5vQuGJQ5ydjdK+pRoIv9KtNOuWzFcW&#10;IjYDPIZcH9CK8t8J6D8KbKztfHPiLTJLxYrowapCsIFzdXrRKkKIwII2sMEnOd5AwK951LXdG1u1&#10;tL7R9PNhF/ZwIt5H3eUwx8pJ5yCAPoK/pGhiJ18rpN78q/8ASUfHVsPToVP3bvf8+58NftUfBLVP&#10;gJp629lrf23w3HaSTf2fe3GTY7AcOM87c19Gf8EqPBnw78d/sWeH/Eel/B861F/wmGoHU9RijMUo&#10;vUigTdbKjKfLjh2x7HJywdsjIry79onwd4u+L/iKH4baPdaddeJdcja5MN9dp5MVkm/e7KR90NtX&#10;jJ4zX0r+w98O/wDhTf7LFt+y74Y1czWKau9zr+tLP5bvPeBDeRoABtid0cgckKSOlfzxxLmGCyTh&#10;KNCVZrEVpxlZJOUopte8ndWbdru19+h34aEUuV2ba372PS/Dfxf+F8/i650XSZPI+xWj6dc2NjeL&#10;Obb5RufDAeYFOACuRkHNeMx+ArCH456f8S9VDwaZHrBtZcfOpneAAW8ueSHO4hv4hIe4IGm0ksmq&#10;PqNjp6JEtw72DIob7HJubAX0QqcFRwVOCPSXxkuu6ZbP428O29uLOOHzNQ0t53doZ7ZDKrtuBBRQ&#10;W8vjLA5J5wPxfh/EVqONxFHBw92cZrl3a5mr2sktrrW3z0NXOri5xild36dbHV/tY6H4ctvh7q/j&#10;fW9YtRDpGkS6lb6erNGt1BbbJGdUOGdVwuT/AHT6V8C/sIzfFP8A4KC/HD4leCviZNdz/DzxHNLP&#10;PqGpTbWkmWRZXjtCTmSeSNY4eD8qHPpX0N/wU88SeIPEf7NyaL4duJbvxD4lsoPDGiQJeBpEW8nh&#10;BKjsH/cgdf4h0ru/BPgiw03UNb8U3GhWaWPh2ePTba4sLOOCEi2SO1LBEADu8yyM3BYsck4xX2XD&#10;v1XhbgHFYyMZTqVZRhCOt4yTU21bVWsrdVZXNVOTxUpp2Wi1Oq/bn8JeM7v9mP4g+Afh34XvJZ/G&#10;ksHh/wAOWWh2jtGltM8e/JUBYYY7ZZQXbCqO/avCvCfx88NfBK68LfsY/CLwqviH+wdOltdS1uHU&#10;RHbaSYF33dzcu4wLeI+YS/0Vc5APsmg+L7ae31Hx/q3iC9m1PSEkkktnmkkS4t5Jgojb5slWB8vB&#10;GMEAY5B5f4w/sr+GPEl/4mn1G21DRbbX9RabxjPBtbUfEjxB3TTow2No+RXfPy7vmbcdoHymVUcB&#10;VoywOMoylDnnVd5WSnyxjqk1K8Iaxjf3nJ3tF8y1x1bEV6SqUbaJL1Wuqfm7J+hx3wO/aUXWviFr&#10;ulfCjwTqF9odzco2oa7HC26/nYYSeQn/AFUICtsQ44GTya9C+Jfx6+IXgrTLi80K405rddXtonuJ&#10;cTJFCrhX37M4JyMd+Kk/YpvNZ8ZfG/RvC/hvwjZaZ4J0TTr2TxHpFlbCW2tk+zusdvIzg+dM0m0t&#10;I3dSAMCvXrf9j/wdd6j4h+Fln4v+26baor2sk0KCWOadc7HK4DFNp9MbwRzzXXj+FqWPlTx9DDJq&#10;6i4OScmopWk22lfRqyVvlY8zD4irTpuPPpvtt/wCp4+8JaF4r8I2/jCw8QwrZrDunk8wGOSNgCpJ&#10;PQg8fzrO+GFp4U8S+FNT0O2ubW6ktnLQ3kBDDcOwNfKvjbxj8WB4/wDiR+ytqPjVtCs4Y54WWKAx&#10;W15HGVZHi83LLuGFJB55PTFeYfDD4/eI/gOsGnaJqM0UDyZeLzSVkfv161tw3wvjskwNahiP3k7+&#10;6l/K0nq9t29vwOjF4ibqxlDZrX1PT/25Phl8SvGMWleGvhjO9zr+oa5DZ6Vp0OFNzO7ABMngDJHJ&#10;4FdV8Qf+CZ37Rn7LXgKH4maj4r0vX4PsSSeKYbIMJbHcEBADf6xFLYLr064xisSb9oN/GWteHvHn&#10;jPwZJbx2GqLdw3EblFZ4+Scjp8u78+K+yvG3xu8D/GX4MXGo/DPxl9nGreFYn07w1ealHu1eN/3J&#10;miabLeX+7KsSOWj4IwcfpPCeBwseHXha141LzcWmly2Wz0s7aNu+10rvbKhOpUqr2d9XZ6f12Pw6&#10;+OPi74pftMeObP4K/EK+u/C9h8KdQkj0vWNL0ZpvsdjMkUdqZGBy24RuQ57MBjArnPjr+z9+zd4y&#10;+Nmn+EpfGT6drT6RpdneGy8sxX1ykCWr4ReY2JiDOOvzFu9fSv7QnwW+Hni20sf2z7rxJBouj6Np&#10;0yWdubiVLjV7+O4mSGEqjBRF5iFfOkzjynwMDNfI3wBsb/4rfEXxR+0V4l0KZZdJuwz3kF+zC4vZ&#10;gAY1Rg28BUaTcGBG/kkFQP6AyKbwfDtOo4eytC7iv5m9dd/ed5fPvqXXr05S97XU+sfil8YNX0y1&#10;tfhnrlvpNt4T8MWkGi6Bp2n2UMW5IIUh893RQ8zuF++7Fj7Vh+KvEFn8TJofC/hvwbcv9itgiCKE&#10;u2zbktgcmvnj40eIR4g8b6dD4av7wx3OooWLk/KOOCO1fYPwH+IGpfAr4/aJ40vNBN5YxaSkV6ix&#10;j51ZOp9cda+VrTp4bBfW8U7qU35WW23XQ6MTmdKWkknFWWh8daH4lksfibPP4bkksbywuDFGxhKi&#10;Qg4wV7HjFfW37Mn7W+p/C+SO+8WaKlvNIpj81+Fc+vtXkPxsvPD3xC/aF1/WfAelQWWn3N49yLeF&#10;BhWJycDGRznj3rlPGPjbxHDpd14Z1HSWknjwYdy42L618zm+CwWf8lN0rrTd6pdPx1sz5KpiKUK3&#10;PBW1fyP0b+Jfibwp8e/hZceM/CCQ32p29h5nlQSAssgGQPzGK+QPij+2v8Q/GegW3whv/g/bR6zp&#10;pWVbgOC8e0feBFeCw/Hj4lfBG4km+Hfiq4s5DZ77yNH3RSBl+6y+vNeV+Hvjb4zur678UxXZF/dy&#10;t9oncsxwT0Ge3tWuQ8DTwVGc1aaT91u6d/Oz2/MeMqTxNvadDvNc1n4ueFvG0nxjXWrCRbK5WRlU&#10;gmBhjHHqK+6v+CV37YPjj9oj4xeKfB/xQ8T20lhb+EPtFjbkBPNkF3CrMPcIx57ZzX546h8J7rV9&#10;NbxRF4mvJzOTLdQn/VqcDqO9dZ+yn8UfF3wO8cW3xG8B20cmoabBcRTRzRlobi2ljMckcigjKkHO&#10;M9QD1Arv4tyHD59wvXw1Jp1uTljK3KovRpfNq1+zua4dUsFiaeIa0W5+1EfxCtfhH8QoPE/jGzvr&#10;3So7OYX9rZ3J3vGill2Yxlum31xjvXAfF39qL9lnx18NtTvPD+m6nqetXlvLaxWl1ZeQLe2khaNh&#10;O/3RkNtDAc56giuo8HfFWx/aH+FXhm9s9IuZNe1rSlktLbSbdXtrgJafat0jsf3QQI673bAIUHtX&#10;z78Gv2Grbwtpd14g+OXxY0GbxVq9kGtvs2kXV/FaCR5F+zpKl1bwg8J+9xIjM2wKQPm/nTh3hWlV&#10;ozqZk/ZSpNcr5lHnet1fT4bJOz0bWjbPscbiJUqVqVnfpa+j/wCAZPwm+L/xA+Gnwz8L+HNas01L&#10;SdL8SGyt7u4/fXUUACv5SdwqA7drZHAx1ru/jp430fWh4b1OSDULnTp9UvEv2kuHklkY2vmxAkfK&#10;u7YzKozym0d68k0L4fWHwK+I954C8US3aWkut2lxDbea6xhAxzNEGyQqsse9Nx2gkZO0A/SMHgzS&#10;dYg13RtBi8xDJHqGitINxie3/wBIWMEf9MpJ9uOojrvz55ZhcYsWoe9Jt3V1dSWsuqTTld26rzOa&#10;g5RwLpt+9ovNW/zRq/s3fETW/BPhEat8NVe60u8XzGtw7ZyyjA45Ut3PHSvAP+CofwH1j9ofQLr9&#10;qJLp5Na8M2luNY0IoGVLNSQJoGxwyZJdDwwO4EYxX0Doug6t4b8Zyan4Ojt0guowzxOGKNH3XKn5&#10;Xy2RwRgYNd142+Bmu/EH4fXnh7RdcgitNd0qWzvZHtl8yJJFKkYAAOBkZIz0r5rIc5zLKuI6eKwf&#10;WSvzX+GT96Ml0dr6qzvr3Q44iOFinUenp9x+TvwG+MN/8E/FGg+G/EPi+CDwpqTyXvhvVBE0kug6&#10;qwCCMY+5FJl+uVAZu4FfR3wX8FeOJNV1/wCIurandW1vBObWS4a9CLeTB97q2MlwMBiV6kjnmvnT&#10;xD8DvC2o/HTxB8DPEPibZHpVlJbQy2YZC8q8BwRgg8AgjvXpX7J/7c3h74WeH4P2bPjd8N0m1rwv&#10;HO2naiddKjVLYygM585MGYJ86Yb51BTIZAD/AEFxTDGcRYCE8qpc+Lioc20W6TvJSXM0m07J66Xv&#10;Y82X1XE4yDlO1rtLpd6f192x9B2/xq8aahdSeFfGehwzaRqOnNZ+IZIy0dxd27MojkVskxtHwQR9&#10;7uK8DH7NXjX9nX9sHwF428ZfEKK8+Fvi7xfbtb3aXzlrW7WSWRUuIPuxu6tuMiZWTYTwSVr690f4&#10;f6RqmvXuu620MVsdPEkrc7I4xubn0AGTx2+ozgfHr9nHwX8aPhDaabNqRuJdDu11/wAM39pOfJjl&#10;JKG2+RgCkkbEAcsrDpzX5TwxxNTWaRy6UbUcQ/Z1Ha9nUvaUZdJKXXa2y0R6qw9WUvaVNbbfL9D6&#10;7+IVlpfizwrpNvpOrQahYWswGnajo84WNoz8wC5JBJ+Y7RwCWryvXv2kU8QLqHwk0/w0lzHopfTr&#10;jXUiMaurbX3DAy2fmXI4BU+lY0Fz4h+EX7Js1v4O1Gaw2SwxxzxA+YiyIRLEWZOoYsMgcZGGIwa4&#10;/wAD2Emh6El+Joh5kSqXJbJz8wAPc59R796+e484MyvhbP6lHDyc6bjBwjJ3cZOzd2t1omktNfI0&#10;WYTlS5UrPq/6/M9GtNe8c+GLabVrn4bf2xZERyC6ljM8cSKAEAXcM88DIx61y3xi+C154+s9R+Mn&#10;jHw3oWl+KtYSWW0aKQRwMFGBHKF+UEDgNjrnNeg/Cj4sS+HJjZ3OJtPmhaG7t35DRueo5G1lOcEd&#10;xzmvn3/goH/wUX+D3hH4Fx/DPwj4rso9QYi1gv7TQ3giigUAOGYgOZBxkDIBLHJwM1wHRzfH59hs&#10;PlUpxqcy52ldKN/ectbOLjfR6tq3a+EUqVN1W/dXQ/NX9p/WvGfxf+P2m/B34UyR3N7qO2z0u83T&#10;IWuHA8xtidGVlLAt90L3r9Tf+CcfwGtfgHPfaf4LgtYbK00vT7PULxLEFr+YsZZGYgZBd0JPpkCv&#10;zk+C/wAOL/Vdc8PfE+28RRz6vqOoGe1mtLJ4DDbRuGQsr/OjSDJPopAwMmv3K/4JKeF45rbxv4p1&#10;qBJLaa70/E0iFI1YoZmADE8AyDnjpX9oQqqcKdKg7xptr1cW/wArW9djkxDhK8+5+P37c3xV1zVP&#10;2rPG/wAQtBnnvZdK8RyRLsYs7iPChP6V4T8TfiB8RdZg1i91/TLmxg13Y0Vtt+bdx1r1L4k+HNe1&#10;79oP4g+NPh7dNqCaj431K91GZDuig33kmFA6YxjFWfjT8VPhjoF2PCWtaTLcX39mqxnKAKsxHA/O&#10;vk6WAwrxVTETSck7p9bNp2+866VBOnKo5Wtb5nKfsUfDzwn4zv8AUPDfi7xBLa3LtH5EaA8tvGEJ&#10;6c9MHqcV+tfwv0k2fibSfDtzfQ3f2K723EVrCB9nhePcAQ3D7WAAOONw5r8qv+Cefwx8T+L/ANqz&#10;wpapbSjTLrxRbz6lcHoLeLdM/wCkfB7Gv11+E2k2MviVYIdsYV0aLbgB1VgWU+vpX2eQYCjjKVWp&#10;OK0lFp26pP8AzYZrmMadOio/FaSfmrq1zp/ijdQP4eOoWsjTRQoxLyAbmxkEntmvyO+MIs9e+IWu&#10;ar4gvt1xNfSuGI4ClyVH61+xXxr8EX918P8AVdY0aNPKsbGa4kgyEMmyPzGC5PLnBGO+a/Mr9pPw&#10;T4Dl+G6eItb8V6doc5aK7ubJ1H2m3gcE5kywC42ngnqRnrivJ4xy3G4+NGlQTvdt2+Ry4PC/XMFV&#10;nGSTVrJ7v0fkfPXgb4a/Gv4i+K7Pwb+z94Mvtd1zUppF06y0+LLybASzknAVFHLMSAO+K6H9r79i&#10;P/gox8K/g9pvxb/aC0q1g8LNfR2M50vW47trKZ8+XFOE+6SQR8pYZ4NfXnwr/wCChf7Bv7Jfwd1h&#10;P2QvAS6/4n0vwjHbeIvEs88jpeTTNHvgt7mRcMXZgSEXaBDlugB+Qfil+2744/bW+Jum6L4vhOj+&#10;EvDVgfI0WO8ldbm4ZstNMS22WQZwpCgKCcDk18XhoTwcp1alBOVLVya120UfOzWvmZ1qVWhBKeq/&#10;rqfL+pXmuRXzad4GkktrizgUN8p/eEn9e9e5/AbV/EUPw/1jwX44VVmltDMNwOGQ9a9P8bfCz4Qy&#10;eB7bxH4Uhjg1CC2LzArjdzXnK+ONb8UXH2K1+Goza2/kjU7Xo6+4FexlPF9KODq2pa2Vrtau/V/i&#10;eXOS9pZLTqct+xr8BtG8dftGWrveRSQacz3qx3DbI1Ksdu4kYwW249+K+m/2lvjdF8IvhX4pvdJh&#10;8zVdMtk0mxticiS4uly2Mclli3ufbFXP2JfgtJ4S0fUvH/iqzW3m1K4LrtA/d20PC592kZj/AMAW&#10;uC+PPwV8U/H3XoNW07xVHF4S8Pw3F7ruoSQqrS3cjlY0wP4xBGhOeAZD619THEqGWrET+0ua3lbR&#10;L5HbgcO6raoRu3/VzyT+zfi/8WvhymqReDFOj6RZBrq7t1wqNjBHua9y/wCCX3wt0q2g1D4w+NNN&#10;kSxhvPO8zI5tbbLyHn1kKqPXbXDfD/43eI7LwjqH7OHwp8LNqNreM0Pmbj5jljjPp3r6f8Z+GtZ+&#10;Av7FV9pvhawRne1i0oXUWJSqoNsrHA6GXzCc9SetcOSVI1JVcZU91R7+fX7jX2s6V8Kp80evXVdv&#10;mfK//BQzQNb134JWnj3RbSS4v/Evim4v75owMiJpWECE9sRhSf8AerpvhR+01pf7I3wU8K6NqHiS&#10;xsvGOvX1mNP026sPtR+ySPtaXZ2JwQpIPr6Vzl1oPiuD4G3PxH+OviiRfDGh3AMFk7hJdQfJKwxD&#10;GdhOASB0JA9asfsh/CBfjdaeLv2s/jlC+qeLHtRH4WicApotlFGVijiQfKpC4CjHyKBjrXq15U8R&#10;lM6sG1zK8dk396dl52JquMammtkfY/wq+O/xk+JnxR0bTfi9q+hG3s55A5sImknUsSu0ztwox2A4&#10;7YrP8bXFnP4N8c6wlr9lvfCep3KXEzIBuhxuB9xjpXiX7J58ceN5NLuLXXJEa0vS00aAZnYMQQfW&#10;u+/aH+Fn7UV7q/iWz8E6AyaT48iS01C9uEG23wDlzX4pm3B1WjJ89ZRdTlnKSVk7PWLW7VmzOlip&#10;wtO+y0u+55n+zv8At6eKfhxomo6J4rs7S68KPOWttQQfv1aRvTvivqDWfiT4U8OeGtL8ZaT8SbZt&#10;P12DdHLHMAzHbuIOOelflZ4r1jU9AsdW+HWnWM5vrK/8iVooDwiOVJQY6HBOfevbf2RPgl4z8R+L&#10;tN1i7v7yTQrWOaJNN1HdiJmiOCqt785HQVpnXBmU5lWhjMRJw5FZWdrxSVvTV3+/Y9HDUIYmpGVX&#10;VcyVvX9Dpv27f27Pi5Y+FNF8J/DzxdA0us3T28cUGGk8s5GeOg5rzjx34m1nwz4N0D4dSGa61a5A&#10;udTlAMhywzg+hrV8H/sWa1Z/Gibxl4z1GP8As/S3kbSbXzN+5sn16D616h+xF4d8S+I/jP4xufF+&#10;k2l7aQsvkPLBkIB0ALdB9K76GZ5Bw9w3OGBlGtUgryeqbUnZK9ne111ezOF1qWEqcitKzdjyn4oe&#10;M7G28L6TpGl6JFZMluRP+5xMzkAEsTzzXkPhP4c/EX43ftQ6B4e8HrLHcKFSBreUhYeR85PYetfZ&#10;P7ZPwK8BeLZLb4geFtTiieK6SC9ton6c43AV5Xp/xd0D9gTxPaeJ7bQRreo+IT5Mdy4w1nGTwB7n&#10;I/KvVyPM69Sgq1Kn+8nBpR8301Pdr47DY1KrJtcqWnTTp957L4t/Y11b4R+LbSDXvF1zcXTPHNdy&#10;2rcOwwSp/Otr9qF/GHizwvL4hu9aWbStMjgt7PSZzhDj70je+MVV0P4ueMfHPjfS7jVZ2nh1S1Mr&#10;LIN3lqcMFz3xTr6C/wDivBf+CrdEurCeR4tTmRiFhQHoP9qvzWjj81xGdqdVXpt3enTtfpsfP18X&#10;Up4lzqNM4X4PfFP9mHw/oeoeKdf8MNceIdFt2GmRRpvt5JsEHPYgcHv3riPhxpC+M/D9x8H9A0DU&#10;tQuvEUt5rV/rKarJ9i8PlZlkNvFaj5VAReWI6ucYArHn+FniXw14nbSxJ5enaddSJBahfvruGGbP&#10;U4712/wVn+JPirWNd+GUF3oNl4f1PTVh86DSS2pxXkhMSFZVAJQhgW5IVQTgZFfp+V43DVHXo0uV&#10;R9nJ3WrVndX7tas0w2JpYyq6cen49zmvFFx4Z+HVodQv7qC7meLyPN25Eq5xyO1eA/HjWvBuuXFt&#10;4Z8I20S3Vywe4eFcBSewr7ouf+CU/wAQtP8AiX4e+H2qeN7PWfCD6jbf2jrVtKYrsQMHa5MccmQp&#10;h2EfMeS6kA810Pi//gir8F/Dn7W2j3vhjxX4gHwxXS4r3VLjUNShbUJrpvMJtoGSIAKMRbnZSVMm&#10;BnnHzeR8ScNZXl9TMp4hTik7SW2lrK3R6pJb62NMThpOooUEumj0aPgXwJ4bvvCmhz6SpKXFyV8+&#10;4ReP932wMVp290/iieHS9LVruCwRlcOxO09/pX0l8bv2DPGXhDVx4d8JfEK1vLZkuLzU0FozDR4X&#10;ncWkMsxAWaVodrMQAMnHPWuM/Zn+HXhr9m/9qPw34i8bWyeJdHguEjuNISMOl9cyHZHlWyHw7Kdh&#10;4OBXq0c4y/H0JY32t+Zcysm29Oi036dPkeRWrOpN0Zq0lucH8Hv2hvFH7P3xFs/Geh+FrXUb+0sJ&#10;7e0e4TzEsg6kLcIDkbkPQnpmvp79kr9pH4j/ALEHiPw9+2F+0npPiuPwz8QbE2t2dQ04/wBlzidh&#10;JHcI/wAwUvGC2Bg7lIr6/wDixZfCLx547s7H4w/s0eAtRRiEXytAtxKUAAYNjAdgAeDkZ/hPFeQe&#10;LP2TvA3xh+DF1+zxqfw2sNI0C7me6j0/TLq5SCKfJKBh5pUBATjYMZA4NfJYrjbhHGYeKrynGEtH&#10;NaNJO91e7T1vta61Z72FWOwmHjT0flc5z9u39o/4K/E74ueE/En7AXxG0+T4nwWg1dIbkM1i8BGI&#10;pEkOfLcf7IyAea4H4zf8FGf2pvip4C0z4Gft6fDy603xFo6z3EeiMrw2uvWLRAQ3gnUlZHjm53D1&#10;IPU14n4s/Y/+JH/BNz43+E/iv428Ynxp4M0+Jku7LTtNlbULC0SMrGrkKFK5cbJG+XKklO1e3ftN&#10;X3wk/af/AGVvC37U+keNb6Xxh4Y07/hHbvS2lxb3Fo+xxfQpsGSz5VnDYx8uOM1+ocK4LhyWDw2O&#10;wNV1uZx/ermu73XK1ZWSb+FxtG91ZWN8TWrzg3Ha1mna60/rU8w/Zd137D8SI9OurGOQTwnBD7Wd&#10;gOcf5719B/tj2mveNNW8H6LBK5t49BR1gMIKks77xnGeg9cdxyK+efgXdzaz8RbDUWtIIpHCiSK0&#10;thHEjBMcIOmQMk9ya/QC7/aS+BPwetPDnwe+NHhqCe28S+GbyQ6jcnH2O3hDsJ8kZWRGUsmPvEFD&#10;w4x9hSf/AApPs0cNOLnSsjy79k3w74c8PeLdGvJNMvVvUZpL03caTW80S42FU+Ugjowz0OR0r3bx&#10;/wDtFeMvAGrNfaV8N7LVgRukjW0IhiY4X5EJJIJIOO/Nct8F/CXhy58XtHpmp2Vx5kqmyuYWV4my&#10;wwwPG1SB09CM16x4x8F208wW90yEt9oVZPsabACCRuXBxwRnHQ4rz8wTVa6X9WN8PUcqZ5X8af2S&#10;PGH7S37F2vi/8FNHrusa7Hrkc2k2cXkwzWqyIrXMZIdGkWbYCvQxp1GRXx3/AME0viX48/Zb/aE+&#10;I37GNx8O4PD2ua5NaPqfiDxbxFaWkTMJFU4ywlkMMaAEjcCecV+qfgrSbe00v/hH9fmmjgW1RHvr&#10;SZoblIzjETso/eI2R95W+YnHSvnH/guZ8F9H8b/DX4Xz6e0Vh4jbxDf2Fj4ledluLaEwwyKrSKR5&#10;kYdFYqwODgqASa+Pyni7Ic5p4yauvqk3TqRb+0pWU7LeL9O6tdHrSxVbBOK6S126P+rnZftd+Evh&#10;D8FPgfpfhGOayXxZf3Y86OOXMjZJLHHUJyQPoK+dvgDoVxZ+JzrFkm2QyM7SqcEEdAc1heD/AIzw&#10;/HrwwnhX4xfC99L8f+B0jsL7UbK/aZNTUoFM7SMPni2qGXuGbPPIr6J+Avws8PaT8MbvWLyW3e5k&#10;ugFXzf3yoM53IVyecbSCOM+1fRYTAUqNCriKDjy1LONnpy7r7znk6DqQhCTdr323b8r9Djvj3pie&#10;L/Ak/h/WOU1e8W3vbiNNhjh6uSV7FRj8a4rTPF37K3w/8M2ei2vg2XUZLZ1ihADMd2ADyea+gvD/&#10;AIq+GPhfS73wv4p07T7pr+UDVJrlBJ9jhf5UJU5KbsZDdeK5fxd+wh8LPEV1pBsPi0mhS3duZfIl&#10;sFd2JP3wQV3IBjB5J/WvyPMPE/AYPM8Tl9enKnGjJL2jTcW7ar3bu97rbX7r3BUqtRa+v9M7X4Le&#10;Bvh38Ov2XZvD2jeFf7J0v4jeMEgk8ly5S4lgeSJiew3RRLg+prx/4geLte8PeLPCkfi22idNIgul&#10;t2iXAMOQRu/2j/QV9Qat8H3b9lDwr4C0rxNbTXOi6vNqhvbuFxJd/Z28rzgc4Rjz1yCDxyK4XxT8&#10;KNA/aM8RjVtBltYNW+wFL3Rw4T95jMk9sTgEOOSmflbd2Ix9PxU8JnXBlaph261WEeVxh8X71Res&#10;d27NO26/A5cYnHFySWn+R5n4c0DwZrmpSeIfCWnC3iv4/M+5hVkYZkUnHGD37ZrQ8e23xQittN0n&#10;wdpmq2WjazFLba5qmlAGaztE4ZSRloDKW+aQ/MqdOTxHqp8QfBuW3+FnwsgOteLbzb57zsn2TRYi&#10;Gf7ZdIx+ZF25xgbiOBjFfLzaF8GPjjot/rHibxP4o8W+I11OSTXPEdx4ln02K/KsVMy21o8NvEmA&#10;SoCnAOWZiST8Hwfw1g+F6FbFZjOf1xwtGMUpTowezfNoqkkrau6XS9zKlCprKMdL6+Z7/wDDf9pX&#10;4VfH7XItA+F3xO8OaRqPhaaKzsNKbUre2SO2QtChWNiGYMVb5MbgCCeTT7TVfiD4b8VeJbr4e+Kh&#10;pNwb57DWddl0r7O+pQhSpWA5DpGcMEbAPGQOlfL3w9+Bfwg/ZV01vGvhj4beEtT8S32pPbJdW181&#10;zE8JAdLrccukgU4ZVIyeQcc0zxb8Zf2xl8Za38DfhH8I7DXNY8TacH8M+MNRuoreLS1ZcS3Mjysc&#10;yIzDG77oOe1eOuF8vzPiOpLLqv1eLi3zVOVarfrqm3fV63bS001x1RppVFZ9v68j7L+G3i/Rfinb&#10;3vhG7Js73QkQnVI7szLArINscvUxhlQjGc4zT9E8LeKNH8cWniZdQFlqd2zMyWxCqULbk4IwRtx9&#10;M18WfBb9ir9sv9jnSvE3xH+M3xct9OudTlhh8R6T4YuJr6TUZEOVe4eU+Vv54KKR8xNfWPgr4m6t&#10;4e+DY8dR295eLBBDc6dbavd+dPJPK6q0e/GVJJ4wCAQBjBNfBcYcGVeHMc8PgqqqxqOMErPWUlqt&#10;ejk7rVq2umxtSlSrRjdWa1ucv+2nrFr438e6NJrGuQWms+EZvJ+3ou2eSNirldvXb1A+tZNn8d/g&#10;J8RPFNl8LNK8NGS+1DAvdSubfaN2MDJPPJxXp37RNr4Zv9DuPiSPh5o0er+MLS1003d1D5slm4Kn&#10;zg5zhwsbLlcAk5r4t/auNv8ADjxJZw+A3EerwskpuIhnlSOOO1frfhzgsHmfClPDSfJ7Nypxs0lz&#10;byatuuZ9beWhy43C+0j7aUteh6L428O2Q8a33wm8W2M1hay3ixaXc2p2q6kYySO4PSuZ+MH7Ivgb&#10;9nzTrrx5Y67NJe3Fs372WTkqVwa9Bt4T4g+G+keIvHet+VqVuEuxcsBudgfu/rXnf7Yfxy8L/Fuw&#10;0nwvof2jzLQkXcm4gMoG0r9DnP4V9jnuHxmWwo4WlVtG1pJbu1rtrszysVKupwTlovxPlr9lx/h9&#10;qXxU1PXxEkTQXrM9zNkBTkjP4mvt/wCC/wAWNM8e2d54f1G4SSSFsWpCkDAHHPevjH4beA/AulX2&#10;um1ikEn2reAh68nP869z+AXiHwZ4b1uNx4gS1E7hHDkZUZwSa+Z44w2Dzmi1SjJzjblb32WnoehS&#10;oQxEHCPxrW/Sx33hXx/+ytbfFlo/jT4igsdct7jydN8yP5ck8HpXfftL+BfgFYeH4/GK6Gdbe2ga&#10;4a6jAyYwCce3firnxd+H37G2m+B7bUrKy0rWPEF3Isn2qRgzJkHLEdq+dPjd+0voVx4U1XS9A1WN&#10;bdLQ2aoGwHP3cA57HtTy7KcJiaeHnTjNSirO70Xe3ZPU6cHWbwkqdVKyPl3x18E/B3izVJfGui2k&#10;i6b4gvC6QKceVnpj0981+pfw4+OHw18Lf8E0tC+Ddrdg6paWYsRE33ogABur81/h38RI/AWh22l+&#10;I9GlvIJZsxXDRkRoS3QHAz1z3719BeB/FemXmkw3BeIW1wMQqXHU4AyK9jibNc5oUfZU21DWKe91&#10;otOzscFDE0/aN0uuh51aaA3w28X3zeJ9bk1SzupWMcE7blUNzxnkZzXofgvV/gKrRzS6ImnXKgki&#10;I7Q7enFfOXx7T4j+HfjQIGv/ADrCf50hUZVBgV3vwktvCfxB1NNKutXQ6kse1Y94Cge+azrZJXzT&#10;D0ajrNucU7xdl81sPD4mbqvDzs4679Pmb37YHj/w94m+HFrpOiXSvN5x2g4yuOma848AeEvA9l4F&#10;+xXmoTS6tIMspc4yeelQfFvQtHtNYntrHxIsr2LZkiJ64PINdN+zZ4Y8NfGTWWkh1qKxawQNIjMP&#10;mx2rqWHeUZK4c8rRk3J7u72T8jzcTg60ar7PbzM/wh4GjsNaW+8Ya3HHE/Mdv7dia9r8IeP9D0VI&#10;rK1161gjf5JZPMA+T3ryH4ueH/Dvjr4hHwL4V1Z7e6kQRC6LYGBxnirGn/sqeDvAlovh7xH8RrrU&#10;tcnZWDG4IVB2OM9vSuKpPDV5Uq2JqyVSSVoKPTv5Lu2d+XVJ4WPIktdzS+LXw+03xt8RbzT/AAJq&#10;s4026t/Mubh+jgYJP869z/ZF/Y88J654AXxB4jXzZGkZLcKuNqqev4jn8a+dPGes3PggweF9C1Uy&#10;blWGR7fIJX+L6E17L4S/4KAaZ8I/BOl+Eo9DeCztNqu7/ek7n6da83iKnxBmeCVHAXXM9EtNF3fn&#10;+g51as03JXR9RfAr4Qz/AAX+IMGo2erJa2d3crGYXPLZ4FfNP/BX/wAW/ETWf2hI/BXhC0mDw6cr&#10;Jeg4VTuzn2xtr0HS/wDgpR+zd4+ubDR7nW2g1tZozZRTAqGce/c141+2D8XlvPEeqeM9e1eBmMOx&#10;XiOSVx93Pr6138M1MwyXKlgsfScsTKTspLS2179Uc1WdONJpdzF+EXx6+LOm69onw7nt7fUrFQDq&#10;d3OMN2Jx6819IftS3fgrxF4b8O/D3wXLF5upOkmpQW7g4j6kHFfn58Ov2if7RuJbG1s2hJJ2zgcF&#10;fr2r0f4CWPxC8WXuq65pHjNV1CV/KtmncnahP8HUVy5vw1TwteWLqwjSlBaabyb+J22t6dDenThH&#10;D88lqepePX8OT20ieCtPMA0eHDxqvGQMc+3HWvav2Rf2+/hz8F/grJrHjLw9bxaxDcvHHHCAXlG8&#10;BOnUEAn0rzfR/hr8ULTwxNZ+I9FT9/FuXUuUaTtlTgdP68V4j44+DN74N8VadpOtXRNpeyb2wT1r&#10;LKoZVGj7OvLmk03Hq3bVu/W5EKNVQ5mtJdz9a7D9vLwJ8QP2f5/iJ4Pmt5b0ptXT2YFtxGdpA7+1&#10;fGE978TYPjQvxP1+OW1j1idWmRfuogPCmrvwB+E1j4C8OL4m0qKSSGfblC2Vbjg7eldJ8SvHmkap&#10;pUsF2scS2cZeRgcFP84H518JnOc4itjng6dO9OSs772e2nqcMKSjUvF9djqPif8AHp7LSbbwvp2p&#10;7Uu8JITyOevFdF8FfFWq63bt4f1zVI5kiUG2WSMZxivOf2NfCvgz4meIZPHvxO1e2GnxTYsLWYjG&#10;M4ySa+v/ABN4D+FWpeD01L4eadbA2zYSe2YYOOvvXiVMJmOEyurg8FUaf2tftdl27eZ9Fh8U6dRw&#10;qxumvuOJ8a+LPCusfCW88Da/eW1swRhFI4UHd+NXv2cvEnw6sPA9n4Pi1i3vLryyGAILHHqO1eDf&#10;tYeOfAq+ElstT1JUdrsQSFHIKkkDtyPrWV8Nvh7f/CTxbo/jvSZpJrKeICZi3QY744/GvvOGM+zi&#10;PC8KmMj7tJ8jb3drJt37X1OXMH7WMVTTTW/6Hs3x/wDAngUtJfr5FvdvMNjtgbjXNaz8HfBXj7wp&#10;Dpurz28uI1ZvLYbhgdc15L+1L48uPir4wg0XRdfayWOQF5IZSMkduOtYHwy1vxhoXiOXwdceJnu3&#10;dMNJLLuKr0AwevSuTHRpe2lmdGPM+99PW+3Y8ihTq4qvGnVuop76nrmoeM9Y8N6d/wAIR4cmb7LA&#10;uwSde2K8C+JGg+NdU8fWsh06XUo/tIYxQLg5H06DrXoOu6jqPh3X4NLsHFw8x3SlXyceldDc+MtM&#10;8B6PN4ln8j7U6lYA4HB9cV83Qz/MMHm316EU5VNLd1tr+Z9DRx9XBVHCmlbZ3K3wf+Neu6P4kbwv&#10;pOms0MOI76KZydoHGOfau2+NfxX1a98Kib4fWUtpdJKA7iM7CO+fwzXm3wqj0C0sJ/ECaqt9q+oX&#10;JkmiUZ2Anp6/iTX05+z94c8G+J9ZPh3x2Ld0uLYOqIMlv973r1cJWnnPEN3FwpwWllyptNXv3T2O&#10;eFXC1ardeLSto0eRaV8TE0/Q9J1HXYvtF+wXcbbu3TI9/aud8RftPpo3jVryTS7qd7YFs/eCDcOo&#10;6jgV9R/Hj4AfDDTPCEWh+A1Wxu2fMc6AFgc9a8w8EeBPhZ4XvZvDHie2i1K5lyk8rKpYZHfFfVZz&#10;X4Wy5qpjKCae9n9rvvY3hXoSfLShY8g+O37dEUfga0vdKtrgTTzjy1tgd5YdgBz0/Sup/Zrt/iL8&#10;SmsviH4m1a5061vAJZIWnO9UHYfhXpNj8C/gd4dvpC/hy2njlbNuHXJXPb/61XB8FvHsaXcngfSp&#10;TBGPMjtIwFJB44z0FfR8KZzkEME8Jl9OScbtX1387smpWlhX7aEOZroeeftSeDvCfhjUV8R6HA82&#10;9C0oaUkyHtx3rwPWPjV4wMKQ+FPh/Ph7iO3FwIwDuPU+wFetaH4V+KPxS+KV34J+IfhqbT7WwP72&#10;5nI2hc/dHqSK9I8d+BfD9h4Lt9P8B6NFMljMBLIItzAZ/Wvf4foZpi82nOsoqjPRLdnDi8XXzRe0&#10;qw5YqzXqeJ/EP9kzxL40+Fx8Y39sXmeHzWSQFlHy5J9DXlX7JPxf8K/CH+0NK1LTEGotcMgaNR/C&#10;du3+dfpmvh2HUP2f8wW5KS6eVIAHHHSvyJsbJNJ+OWqaNKu1ItZkBB9N5OK+ulw1hsFg6mHqtybu&#10;0308kc7p0sReDR9feLYPCPxP8I/22+jKl1KrMJGiAOSvAz6VR/YB8OwW/jFLa5X96ZHQyY6ckAfh&#10;XRw+EdVuPh7Z6rplviCOBcjoAcY/HFVP2WYrjwz4+ubM26bjuPmgEbT1/nXJkODyyEoSlFKUL2fn&#10;1PaeVwo4Wk1a6R0P7Sv7IPxu+Nn7QMOkWvxsutG8JXUkBex+a4iXZGMs0LjZnIOD2OPWuQ/bp/YX&#10;/Z48Vz+HvhR4t8NSapLptoyHVJroxzOGblyVOBk8hcYAAHavovwf8c9Cv/F11pmvkR3VvIIXLdiB&#10;kN9OlY37TXw2u/HWuaf4sjnypg8l2HQjqv8AMiuTO8Ll+V4Stj6bUZ6v2kn8N3ffdJfkaYfDw57S&#10;V79z4Z/4c9/sX/8AQN1f/wAHbf40V9Of8M/+KP78X/fIor8K/wBYsy/6Khfe/wD5I9b6jD/n2j4f&#10;/bj/AGkfF37XvjWH4HeIfFdsthPPb2mkNppDwJ50mP3zA4XOAOfWv1zk8LeHfib8E9C8P+HdPijt&#10;bC1t7eW3XChNkIjOD2IxkYr4M1/9ij9n7wtYTakfDySeeyyXb277TOEO4ZI6EHODX0x+x58T7Dw3&#10;+x5BcaZd327TLy5hVtUctI0aSttJLcn5SB+Ff0nxDmsMFl9fENXbX+WnzPla1SLpRdPpokcV8Zfh&#10;X47+AviA6jb3UsmgvMAkwGTA7cbW9PXPevOfjVqnxB1HwenxF8H+Ky13aMGMKvywU9Mjuf6V7np/&#10;7RreN7W703xHpkV1YXERjxJhwOOhB6j+VeS+M/h3Y2fhC8/sW6ZUup8rCz4CDPGAPr0r8FxOaZHj&#10;K31zJKV6s4uNSLbXLqtbdf8AIdSpUw8Y1qas+x5P4W+HXxe+O0Nt468SX0Sa1FqCM00qncse75j9&#10;MV9N+MfDdr4f8FI+seJbO7jt4gXiMmTHgdx1NeHeKtI8Q/B/QbG+0nWJTDclUnKtuCZ7j/PFXvgj&#10;o/hfxrruqeCviX4uuUk1OLFhP9q/1bEEcHseanA4zGVYVaWOppRm+Va9bbNenU6sKoV6DrYiOl7L&#10;XqO03WfE/jLRNU8MQ6gIbUDdaTI2PXj3FZfgrw6fDXha5S+1e5F/G5IdZGwwP9K6Gz8AeJPgx46n&#10;8AeImNzBDFvsb/b/AK6MnjnvXpvh/wAN6bqpt7w6QrwSD94cdR6Gvn5Rp4N1cJWo6R1Uf18zkeIn&#10;DEqE04p7M8W+HnjjxFDrjLCjK8MLlrodeeB1r52/aq8a+OdE8aNdrqT+Rd4Zizc7hwTX114z03w1&#10;4Q8RXVlbIIHuIiYvmGBjtXyv8T/CV5448eWza5YubW8lkhtz2BUEgj8arKOXB5y6dWzpQjdLpqru&#10;yfXv6GWYUnG6XU4vwX4p8Z6rYRpcyOYC4ZgX+/716d4E+J+veC9S8xGM1syYKynJ/Pt1qt4U+Hl5&#10;o8osEtDsRADkcH/OKl8QXng3TtXHh+5vRDfBAfJ2HJz0HFdmOr4PH1ZUo07xfRdu551KFZyXLujv&#10;fHvxNtPCHhOx8T2N+iXmowSraQvJ8s3GSF9+v1Aqp+zj+2/oHxW+FGr+H7y2jtvFdlqTQalYQnKS&#10;W/GJU/l+Fcd8RPA2q+KPg1J4UNvGbdr0T2coXEkDlcEq3UdK8r/Z1/Yx+JXwY+JA+KiePJLLTdSY&#10;LM88BIkdugz3Br0chy7hxZPXhi6/JUmmoPVvd6ad1uj34UlKEIyWsvwfc+mvHPgfwtH4n0jWPCGn&#10;RIt3ZpLcPGv8efvH3NepTaD4P0nwJb6z4nWOOGSQIJFHD59K8v0d9d02/tH123gllgVkmeAYWQZ4&#10;PtnrivR/Gni74VePPA0Hwx1zxjBptxM4mWGVBkjaec49TX79wbhfqXB2Eo1KntGou0r3um21v5M8&#10;pc0cbKL2TPlT9pPUh8Vv2hdF0PR1V9Ps9tvb7RjKbhiv0G8e+K/Ea/ArSZfCPgqwb+y7VrDYYAzW&#10;E+zgqf7rDoa+Bfh9pqD9pWx8I2bfa7jTdRM1xqC5yYOMZHpjFfpX8Mrjwv4ttb3wnpRcvqmnSHZI&#10;gA86MFlbn2BNfkPjNnGH4ejgoUoJqKm+TpK7W69bs9HCwjUqNvZs+V9Hi8W6VYWZ8d+F5LG+uZFI&#10;DgfOuR8w2kjqawPjP8NNavmGtJdMHBMbRqMHrz/+oV9aW/7I3xI8clPF8svmtpsG6LTWmBYOCDxk&#10;4PHameH/ANnG88K6ldr+0PJCdAvoS9nHGokeKZzgNkHKAAnO3kV+PTxuJxWOp4+NH2MXG8nZ8u/f&#10;p/wx6XJhnq9zxD9l39jTxH4A8T6V8Y/H+jwS6DcSJPNp95OVNzFIMh1xwdpxlT81en/Gj9mHQfFn&#10;hSWXwELSPWdH1BUTz2ZnvLeaQAYcAhdgIOT1Ga1/jLfaZ4V+yeG/hv4uXULR7YQMovAxQ/cViO5G&#10;RnOCVJBry3T9W+NGgeJ7yHUL658/S7SNL5kP7ueFlKKX6g5BBB/2a4q2a5/mWIq4iEFy07JpNtPR&#10;pNtd3ZozqV8PT5YWOU+M3/BLP9onTbFPHngy10/V7Q2sdzq8mnXW2SMHeGQK3+sCbd5IP3SK878O&#10;aJ4s+EdmdJa7/dFBI6H+IkV92fsm/tG/2H4SvPD+uajLBfXEwjtpbsFwAqbQQPujlQM9815F+2P4&#10;N8L2Wp2N1YxvfXMkUhvJfK8soSd2w7eD0BB9K/TcuzKhKhh6MqUlVknzfyxa6a2bbXZadyaNX2km&#10;4tJeXYy5fHtt4l/ZjiltbuD7XZEFo94yWB+6R79RXyJ+0B8OpfGXg678X+LLtbWK4hERtVbG9Qd3&#10;442/nXYWnxA0j+1YvCUG61huLgJMPMICjPOfyq1+2PqnhO98HLpvhl48WFsHuH8zaOn+R9KeV0eX&#10;M3LDRfPLf0T/AOAcWEjhKdeftrOL2+88F/Yhf4XeAte1v4y+NvE9rDY+DhfXcFhc3e27a8RU+ziJ&#10;SNp4YuDx0rqdD+L+ufGHxXZW/iWVpNQhnbzZ3++4OSJD9c7vxr5K+NPhzxVpehW3xQ8EeI44ItPk&#10;xf2VxGskFwruArlNpDspJznqMelfXnxcHhTwX8M/h18ZNHEazeNPCFvNaaxaxCOKa/t40huYtoA2&#10;k/u32EA4bOK/RVlEo0q2a0p885pxV7+5Zbfe736p2ex2UpYJ0KlOKtZ3TO48Ifs4mf4px+IPEfiS&#10;GG2WIyJPcFVXcOeh615R8Z/7C13xvd+HotVtr4W14F823xtxn19eak+HvjzxN4/vBd/EzUZZdOVG&#10;TZE2HPXjPpVjwz4C+EsMOuahptwba6XMkHmYPmc9M+1fDOEcHUU6tZzqJa2Ssnp1+84vrnseVRWj&#10;Zxlp4C8Z6tZav4S8D6yp1aJnms43Bbz4QB8mPQYPPan/AA6134h/DmK31m/vJrGW2Vo7q1mmPynP&#10;P4ntXpP7EmpeCbj9pCLUfGN0FsPskqCVnwFckEH9Kwf2mtC03XfjRd+C/D2qeZZXWoJBbyIc4Rmx&#10;2+tfS1MRh8RgY0JpKppzabrrc6o4pRq80Xr2PXf2Lf2lLH4x+JvEn7Ovi7V0TSPHs32nR7N2Uw22&#10;qxRBCqHqFl2q2Ou4NirHhHSre28R+IPCfiD4UnSr/SLp7G+tr1ADuHR165QjDK3cEGvHvD37AHjj&#10;4ZfGLTY9K8UC03lL3S7+RWbZOPmGQDkD6YOO9fT+vfGRvjPqDfBn4qaPpfh74j6PZQRaFrUV0Psf&#10;ieDLEojkDyyjYADfMM5Oep9LHYWjmWEVGlNOtBe5FrWUV0Xe3kbYmrVorlnG0u/5nzx8f/FUumWg&#10;0K48JrGmiSRyLcWaAssQYc8dK93+HHwI1/4reP8AUtD8MeLdQ0ua2l+0mezZkMe35M5XjlQevpXl&#10;PxO8X6CY/Evwv8aaTJpviPTrUxXVvex7HI3Z78MpxwRwevevqj9nnwD4c8WeL7X/AITO61QxJqy3&#10;F3aWd3LFA0KKWTekTr5m1uRnOOeDXucGVZ1oYiNSm4yi43VrdH/kcE6zxVaMJztbqeiQ/CjTNMi0&#10;PS9Q+L9lrUzRLBBC2oFJbh3VCpiZgA0mQTtByTkYr4u1b4K/8L4/alfXfFeg6jN4di1GRvM0xtt1&#10;eSiQ4RWI+Us3BPUV+iXxx+FljJ4TFlofhg6TZ6Nc6TeaB9l1N0tYbgyIyOidPkbD9ycGvhn9kLx9&#10;As3inx/8SPHFtDp/hnxRf2VlCLzbPeTRTSIxk2kNEpBBDY5bqa8/juu8LgY1tlBtdbtvRJeb2PTn&#10;gvZUFUU9Hrr/AMA+pNL8Fz614p0xLqe20nwhZWBgsYk1J5ZkuVkWEJMzE85bPPpk9RXOeNvFnh/4&#10;f63ps+qa6+nxeZI8Op3MgSBBC+6TzGGQsTKCuRwC2TXgf7R/7bFhpvhwN4OuLm80y7j+zT2Rl8ub&#10;ccMJJSn+sZQMBv4uOhANem/sVeNtO+L+p+LPGH7QfiDRh4Z0TQo9I8E6be2MP26bUrq3ELXHmPnd&#10;uDmEg5DeYSOma/B6/Af+slOWbQ/dQu3OPVK0uay5bfF72ulm76BgnHF1nTu7Kzut7XPoTwLY+F/i&#10;74S8dS+B/EumX99qEYs30q9uhbqsyKSs8MyDL7ikZD4xlDg4r5q/4Jnfs2fHq7+LPxbsf2/fhLrp&#10;0vVLewg8F6T4kt903no00jT2bZJhGwL86kbjgYODj2/4a3egfBbwi3h/wD8Ph4OukhiluNTu7RXt&#10;pHDpESzE5TltowADmvS77xv4i1G+3eHL61tr99WK6vqZcM8EQgwrJn7xPzDaPuhsiviOHeLcHkVG&#10;pSpUU7uHLJpcyUJJtxabim7JWvr+D9/H4anil7SnO6V00r9Voxnj2x8MfBn4IDRNV0bXNIvorfOh&#10;RTFJp32ycRPtwNuSu4MACCOTirH7LvxT1HWP2ptO8H65DqHl6j4cbVEu5FbyBJFb7dinoDlicH+6&#10;OteP+MbXxHrvjPU9cj1u+1O/0jT2azaW6Z1kQgrtbd/CecH+FiD611Pw9+IWq6l8O9J124kgHiSw&#10;W7s5L1ISgEEigE/IQckAZyeoyK9PE8Typ5rSz+pScKDlJxX88lZu7Vk3eyvbqr3td+dRqV5Yaphu&#10;f5eujI/idpfxz1jx3LBZfEyN9Bt7aa4t7BNShtZYrtGBRW3N5ibix+YAghWx1xXgf/BTz4dfC7wB&#10;+zZ4h+Lmm+Foptf8TXEaahdXN0Va0adtu2DYMSDeTuZuTjoK9n1/R/A//Ca6ZeGwE+oC0aK91VQG&#10;ZnLtgo55CkFeDmvKv+Cmet6B4X/ZLFrr3hOPUpx4tsvscdzGZraRmLZaVF/1g2jAQ9SBg8AVhwpx&#10;jjq/GWBo07U4VpxUlHS6vey120Sb3s30Cpz1KE7t6Xe9/wCtDnf+CSOs/B39jf4KeC/ih+0L4OtJ&#10;bTx9pV1Z6DrS24mWcPLJM9uwiLlmjaMhgwQgMvXIFR/Gv9v7xx8SPiU2rw6PY+Go52tL5LO5tsmB&#10;Qu1BIxwwAQ5K4+XJxmvHxpvw+/Zv8J+FPGPxA0SF/EM+lJJpNtqT+YLGJv3TLBGcLDgcFsb2I+Yn&#10;ArR8a/s4eIPi2I/irbeI4IdPu9MKfZt3MoYH5iep449RX7rxRiMLnVlC3sltJO/NJNqW3Ta3zPHq&#10;Y3CzppclnHRt9flt8+uhwH7IGhtdeJ/ib8P9G8R2TXT+LLjzY7SESWdxbxX0lw06THBUAlWTABZX&#10;GcYroNck0DwB+094m0LwT4alttX0y5i1Ge/nuAxAaOJ/lOM4PmZCn5hnB6Vifsd6D4Psf2lZvhvo&#10;9kbd9Ptdhu5boyf2k7N8vBH7oqP3fBIOwN1Jr0j9t+w1HQf2uQ+j+F0SxuvDWnyTamqAGWUIsLIS&#10;P+uYOe4YV+gZdHnzujUT093ffb+r+YV6tNZa7rvbyZ+gP7EOuxt8PTr2ok3EbgSylvlLE9QfTmnf&#10;tWfsVXP7TOr6re2OngNH4WeXw3OXD/a5uX8gEHKtt4Gf4uK87/Z4sfG+r/sv3ei+CtPkN5d2LJBI&#10;CV8px905HOdwArX/AGbPEPxZOu+GfiAPGl5YT65p7vqcOqvLBZWVrbkOHGRxIQZMsfvDHoavijiK&#10;nhcTHCOPNCS96zSaaa0s973Xyv2PNoxq09UtWflXqHxo8Y/B74XRqvhkiCzu2+16gYysipuPDZ74&#10;610Ph/8AbU+Gvj7TrK9SZTbRlVl8sgFiR1I9eK6n9pjVfDPxL+HXjCPwiqS2l9qtymnTbADNA1w5&#10;jY9MEqQeg6184/Dv9irV/BWqW8r3vl2s1qGkaTqGPJr5DiHh/hqvgI43ENwktrPv09exthVWwuIb&#10;S+K977H1T+zD8f8AT/gt41m8a3Oo20uk6qklslnfkEPE+QQPzrf8MfC/xR8Rn1g+APhyNT0zXLm4&#10;is7iymQhGYnkjsvP6V8o3VvNpXjTTPCF/cC4toAy2wJ4DnivXv2Tv2gfHH7Jv7Sdpa33jR7jw5q9&#10;mU+z7iYrOYn8h35965MDXw6w8cLNcycbq99Vfy+T1Z9DisY6lOn7RJpRX9Md+1VoOkaN+ydL8CJt&#10;Ghh8X6dr8bNJMux0VHBbHrwPxrzS18LfEDQPFWn6Zep9htvLhezvFOPOJUHGRx9fSvUv+Clupjxh&#10;4sn+OWh26anpt/YQx28NoR8t2clgMe3P4V5V8B/G/wAUfiDoen6r4htY7rTf7XFje6Te53WmRhZV&#10;PYjqPr719xSweDll9N8iUVdNeb/UzdLCe1jzLl0vpqj6F+P/AImvvC2l+FIofB9h/wAJZfWIEcsc&#10;W8Mo43MfTJFfMX7YP7NP7QEt7afEfxZrUGpR3AQzQW4CfZkzz8vtX0d488ZeEbi0tH0HXpLy40az&#10;lt0Y/NJay52nB6mvnnwB4x8afGH4myeC/iJrWoEJqGy3mnJEZhHHQdfrXx8MJnmTyhXwtWLpq7nG&#10;SvJ30SXbTtscmKpSwz507rudf+xR4Nt/GXjjTNG8M6cZh/a8C3kOOqgjd+ma+0v297fSNf8Ai34f&#10;8OyaB/ZMek6cqGe3j27kPBzj3Argf2SvDfwt/ZW+L7+IdQ1G2eymMcktzMchD+Nb/wC3n+2F8OvE&#10;fim9i8EW0eoQm1GLxI/5V0UsxwdLJquMwbftJSUX3unqePUxXsnKrRTasle33nyr8UvDulfDHxxf&#10;3+kA3NhqgVkuIVGCcc/z6Vs/D/w34c8X+Frb4feOPCpsrTVJvN0jxDDHgGXJ+Rn/AIGzx75xXrLW&#10;fwk+I/wYsZzcQvdNDloSMlWI6nHPWue8KWepfAf4dXd1qNrNqukzTsVt7pdyqv8AsE9COo71hhM5&#10;y6GaL61K05LVNadtexGCrUqOJU3K/e67njX/AAvpP2R/iTcRWd5JIdKDW88Sx5WZWGQyH0OQPrmv&#10;f/2W/il4a/aW8INqGmAC7TVWmhTZiWNiMgfTJNcBqlh8F/2lPiJ4M/szwRPHD55i1VAP3rI/YMeS&#10;AcHB6cgV758OP2S/iZ+yt4eu5f2dNBjuZ5b83Ri1tTtKE8AEdwpxXHxDV4YoZtSwtSbozm7xmlpr&#10;o1fprbU7q0qdTmnSSVtiX9o3UIbnTrB9a0hoNQs/klE64JHqKyPgt4l1nwvr1p8TvC9/GJNKI+22&#10;rtg3EeTlcd8iu9+IV5ruveALLxr8eNIsrW9FwqTvbD5AegBPpWHc+Lfgr4Ems9d8TWMdzo88gDPb&#10;PlEPbIHvXz9Wjm2U8Rr2tf2jSTjPvG2mm19NddSaGKpQxCjWXMmummvT8S78VvBfgC/+I/h/9tz4&#10;K6UFsY7oxeLdHgT57dmO1nZewBPNXf23dU0/4jWFv8L/AIazxQa3rEUXlyu20CKTHX04rn7/APah&#10;8G+GLiTVfh54eU6ddhormARjZMhGM+5x1NcNpt7b/B20/wCFgeK7pdY/tZmGjXbR7pYkJLLGP7oX&#10;p+Ffb0a+DzrK3iKUlDlldqXRp6+ib1ttqW6tWpG891oeceLv2Tvjr4T1O2+H3iLTomiZQlhJFNmO&#10;ZTwcY5Fe82X7FPxv134MWnww+Auq2mm6tHFi/vLuY7J7llBjsRtywaQ8b8FU6tgc1s/Db9oVdZ8A&#10;T6z45eC81O33f2REfvxehyenY1R/Z28U3+p/HTw98Zvib8UdX8K6R4Eiv9Q1C00uYltWZkD+UwJ2&#10;lI9gkJI3HG0EbjXL/beBweU1FgZweKim2t0l1aW92tPJu70McLKMpclX4fu30ueDeFv2UvjN4B0f&#10;RPHvxNebTtP1HUUspne7ieSwun3BEuIkYvAXZTt3gbtp284B9V+CnwS/ae8U/HnUvB82pWyeGdJ0&#10;9Ljz7ksF1HziRHDHtBy+AWz0wB/er6s/aA8G/sS/En4Yav8AtRN4t1lI/iTHp91rmi2+tMtlqQja&#10;G5idFHNtIfJXMkZypz0zmuB+O/xbtfh/a3Wu/s/RXOrvfxQSeGIUjYi3tzGAqu/T5Cu3d12nPU5r&#10;4rE8T5vlKnhsrpRq4urKKi7e6ovW7S125lJO3Lo32OnDUaWGryqN2h/Lvr3v+Xc+avGv7Gd+3xsu&#10;/GmowNDaWhAtbeUAbpC2HVh6qeDiuX/a+8IxfEnS4vht4q1NIG8LQPJ4fltUwYXKc5x/Svd/g34i&#10;1vWLRfh54wv5ru98L2bahqmqKx2SSnLFT6ck8V8d/Gz4q6hceO7vVLe7WeK+vZBEEHUFsAflmv0z&#10;PsLicsyinQwjcZykm/K2rV+19LPdCpU05SlTTd2df+z9oFpp/wAA/D9vbXvnut3dSXk0jgZlMy7s&#10;g/Megbge/avoP4D+G4tX157/AFCGziVSE8950CKCMHJzgjHfrXzr+z3dJH8G45dQlmgeLxFf7PKi&#10;3bgDERx3xvPHfFfSPw5uLS21ZL7wr4qvt6TLJZagtq9rcx4jGQEZiUzk5HIPQ5r7yly/2XQcndOK&#10;ucMIqFd22ufRfgvwz4H1DU72PR/E76l/ZctmlxeaB4duLiAPN5n7rzNqgsiROzkAhMpkksBTPE92&#10;3inTtUl8N+EruwtNGvRBeatPMZIJ5poxIisxVTFKqDDQtypI6ggmx8Ofi5pnhu4km8d6TrGtXUNv&#10;v0CRJzKPMXP+jukjYUEyAArhevAPJ3fjJaSP4Z1Lwd4O026gTW7+3v8ATLeC0ZmiuVj2GU/3izCY&#10;FicbTGOoJP534r0sJX4CxcHJxTcLW1fNzx5U/Jve2tttbHsQhRjHmW9t/wAzyr4daReJrlxY6Pqb&#10;JMI/N8xpSPNUAllH88Vs+N7fxRq9kNVtUWC8slE0N3K6iMquCqjaeSW4IxnmsbxHpHjH4cMut6xY&#10;tp227W1jguYyJpZJFJTao6jbkntgCuG8eftPz614hutA8BaDYaZp2jQxyeKNca1KuhBBSIqUAUu2&#10;csDk7sHgV/H1HKszniFPla0UnzXSaTsumt3ot7vRakqKlS5V1POfiTda/wDDb4t2Fr4n0SCOU6lp&#10;nii4sbUFY5JZ41ldEYcAAdhnG7mvbtJub3xhLLqWnWMUKXjyXAtoWyIlkYsoB7gZA/GvljSfiJqv&#10;xB+KF/pXjWKW6OjP9j0y9835Fs4F2Qx7em7Bxv6kKB2r6g8KaRrc+k2viPT7FpbK2tojO8aZCDgD&#10;OOinNf3Rw5il/YuEpybf7uC11eyW55bpTknM+N/hl8QNP8Xftsywy6ZfNqtj4evrS3l+6ltBDMUJ&#10;cfxeaSzDBGARkV9n/CH49eEfgb4I13WPE+nyXl9euk+l2UC5E7JlHUS4IQ7XLAH+7Xgnwu+Dfwt+&#10;HP7ePxFtNcc2lr/b1naWscBx5Vh5ET8A9ATM7Y6HGa+k/jz+z/oHwT0fU9Nm8Sx6jG7xtbwi3IuP&#10;Ic5WQ/wElfTqSa/BvFbBPD8QQxVKP7qKhDRrRpuy9Oq01sztqUqlOvFxe8W187ketfEzw94f8DS+&#10;Lvh1byLpdzpkF1FqFzGTdbZoxJHBGxXyvMZflO0MFAOSMV55+zfrPijVfiv8QPHVxeX+sP4ZvVg8&#10;QrqFqSLJbi3M6JtUsGEMMYw6jDAhRycV1HhbTvD2hfDJJNX1qO20nRNQJgSWLdHGl3IWdYlJwGEh&#10;bk8HJFeO/tJ+EfiPL4b+JF3+y5rF8fFPjbwu2kalY2GpGA6rAp2q6gMALhA7BTkfKWTPII+dyTMc&#10;vy/O1g5Xp0ZWcZ+6oqbcfebtblScr3b6XsturLKkMPXjWb95GP8ADf8AaPsP2k/HOj/E69+HU+j6&#10;V8Or281q1TUr1XubmGztvLtfPhIU27+dIh55G0ADKEmp4l+LnjOXTI/DPinxDc6fPBbyW91q2kEi&#10;3eYuXd3yPkGST5gGCME461sfs/fCnw+fhy17ouo3d4fFv9mWGpyXditvKXsojPfR7SSWUSxqu5ic&#10;+vFe02nwy0ywmOsyaTFdSmT9+Cyqm4ZGDu69uK+q8S8/yrh3F0Mtw1NJJOo1F2vKT3u1a7s3dhj6&#10;csVPmhs32Oa/4J2eGfD/AILvb34gfEXxDeznT0a4gstSnzFqEu9RCrISc/vCjYJ4Pzc4xX0frXju&#10;L4jfEI3V5o0dnePbxDUlgTvvJZGB+6SepHJA54rzXx38Px448E6x8OPAdmuja5N4ekj06W22GBZw&#10;BLAAD93dIqAHoNxNc9+x54m8V6o+o+HL6OY3o0kXlxdXvNwDEQjJIcn5gTjPtX41jMwzriLKsTPD&#10;XvzXcEveV7WlddGk1prpbYrDKlhUqc9kt+mj2ZR/aE+I3iL/AIJ/+MdW+K/w91ZbbSPGIe2gsFiD&#10;RG7CmRkdT93ADOp9GIrzL9lb9pLUNZ8Ya7498e/GpNMOs6VcXz6eZzv1CaD7sYI4jdycL3KqRXef&#10;tJ/EX4XfHz4a3vw5+J2rWdizeJozZRLtM0bQhiHz1UMCQSPXFfJ3xCs2+Hd1BpPg7w6j21tcCKC9&#10;Rd3mHPBJ9q+64QwOLzjhaGGxUZe0g+RtvRq10127Nre292c2KwtZ1ZVcPG8dNF3Ze/ai+JXxN0nS&#10;PDHi3xpfz39rpDpp1xcTqomgtJJC4y/V8M2Pm5HSsJdPs/GGuWtjpsDXLtKJreJF+Yjr07VX/aB+&#10;J3iT4m+EY9I8Q6FDGj6c0V75PTzQRsk/D+tcx8MrrXtbW18V2HiL+yNV8PCO3u1jHIwMAn1DDFff&#10;UcvoQwsHzaxbTktVZ7Oy101X3HiUoYvGR5EtY6P5n07a6RqnijwzaaHdmSK3s5t8kAToOAT/AErx&#10;/wDaRh/alb9r7wj4Q+DuvabHDZeCbO30HVLqcraxx2LPK0E2xD5TJucnJG5Zsg/Mce1eBPi5Zv4Y&#10;a18ZxAXtxA8JuLKPadrAfP7HjNeP6r4A8CfCm58ReKtC8WnV/EepW6/2bNqzhzbxyNskzvOI8A43&#10;jnHGK/QsgzPJJ42nh6CU5pNS0a3STdna6svM9WjW+rSdJfEtG7nzd+2F8YPGviTxFN8BIvBsGr2V&#10;/LbxeH20qWeBdhZtvlo6gshdpCGYAHLHPXP1h+wn+xZ8b/Fng3QfC3gH4ACDw3YWH2LWPFkiuujp&#10;e7m+03LXMgHmv8yq20Egx7RjpXjfgX4Pat8SZdT+LaaZqviTTfCOiwX2pW+j3bxS2LySeW0IkmVi&#10;nyo3zJ8kayFlHykV9rfsJ/ty2vxO8N6h4x+GPxVHhnwR8MNM+0+INHk3+REDGwsdBsA/yT4MTSSy&#10;bDLJJKzs5LcfUZrjqeEyv2s4/u4/P0Vrq17pLa5ccqnjal3NRitder7Lr9xh+J/+DfGfxd8Q/wDh&#10;Y/w+/aV0zXzp7faLzwzpfh2aGJ0jHP8ApTuUU5BxkAHBBINebfGa08Gad8QNH+HSauunfa49ly8y&#10;4+RMggH6V9E65/wW7vZtJm8d+M9A1/8At+aBra08JGNYLeyUHdET5cmJS3DM7DA3EBTXy7+z54F1&#10;z/goZ4p8Y/FH41NBaaX4QknkgsdNXy5J7md2lPPURjcAB7c5JzXyGG9rxBUgpS5IpN8vu8vk7KUt&#10;Ut/ef4Hj4hYeq/Ywacvv1X4fgec+PLD4X/AHxrLr/g/UUulkUqz3WG/eHjivlvxj8WNW1X4sTNqE&#10;9wtleXXl3dysWSqE9vTivrrxf+zXqPiye+/4Rjwtdz6ZYxbraN16OCQMV5BqPwz1fRFim1fwfNAZ&#10;FxcfarPARgcfe/AV05fh/wCzaNTEzSqrVb7W0TPPp4PF0Heqro5DW/DvgM3NyPCvm3MU8Sq0t0eS&#10;cYrzK58I3GnXb2ttYDE02VAXvmvV/E0ul6J4hsrO4tcSeaSqp93mpLy58EabfKviG8jjhPDk9ef/&#10;ANdOhmVem3NRcufW3+Ry4iU5Vm+r+49Y1Hw74LtvgFpoj0+K2+32qxSyBfvPgZP41y/wh+E/hYy2&#10;kl1vi0IXEcGsT2+BI9vuBk2k9CVyM9s5ql8cPGVzY/Dfw5o/w8sptQ0+1uilzKwwQh/i/Lmtjw58&#10;UvDfg7QINFjdyrLvdmPKMeuK4OIoY+nGPsN5JaK3Rav110uet7SlGcVUSaVn/wAA92+Fn7T2keMf&#10;izpvg34D2EWj6bo8bS2lhptnK0MNpGQrZdhtJCHLAEgqMnPIr6Tv4td1zSLu+tPF89vdXWxbjT5h&#10;FLE0DyKCsan5ggZl+YEYOOlfGH/BO7xBa+Of2rrmx8Q6RawaJZeEdYm8wTNtnkk8iOIGLhCylmOf&#10;4uBjjno/2zdR1D4Z/tBaR8SPg14lvZr/AMN6B9lmWOUsnzTM8kDx5+YEFA6n+7nqBj81zXheeLzq&#10;ngcBV5Jum5u/va7rmenxNWbabXnaz+opVIZpifaQjZS+VrdLeR6/8TZNB8f3etfCTVmEuvadcRSa&#10;YL1yqYkUYkt5GxhGU5ZC3bGDwa7H9mrxnqHw80KT4VfE2ztmaz2NpHiiObz/ALNcxq+2G4MZJVBF&#10;IwBI+ZWxzjafGPgL8dov2lfiFoGleINP06PWL61liura3BDGBFeZhknOQFYAHIGWxXRfHrwP+1l8&#10;PbTVPil+x9pGn3WuaF5dxFFqcpeSCDDeYIYpD5cvAI8tjtxn5ScV81iKMfrsMnx81SckrOo1yxbf&#10;K/ef2W728ut9VlRcZV5SqPVaXS39TZ+D3i746aLomv2PgfwI2l6ZNpJbw5rPiZ5HtNX1KdrgOyPg&#10;4CSwrgZ+70Haua+Hv7av7W/wr0LX9F+O/hmePxPFcNNqtr5Y2xuyqy+UFypjZNrKQeQQR3rjv2Kv&#10;20fi5rvxv1Z/+Cjlx4k8I+D7nSI20jQ5AdP0eOcupeVLdQI1kZgZAYgDkMDxyPQ/2vfij4c8dx6H&#10;4u+Et3e39kba5s7bV7+1KG4tUdfKDE5zt3OQOwcY4Nfa8TcLxwuIhiJ4enVhX5eepD7E4J6cyb92&#10;S0b1vNbpNIjiGdLF0va021a23fY8k8L618P/ANpfXdS+JK21vpXiuR/L8uIYY9ecd8968Q/a3/Z/&#10;1nxPoOoX+r6eItZ0FlktrqRCpkGQNgYeuc8j+E1654B8Daz4q+M+i6T4W0G1sNQYo0os+BKc9Wx3&#10;Ne//ABCSFxrXw4+Ieiww3yQgLM5wRLGVdXVvwxit8ixksr4mw0cNJuEpQSV7uEW0mk+1uj7nxXLO&#10;hirXuk1qjyn4X/tl/G+x+AOm/C3xP4G04340GK3vfF5vYz9qjKKuxIweZNi7XY4wRnaCRn3n9n4T&#10;+JPD1vaWLpc2yQSq8cBV40iEgkeYgY5GQM9QR78fDPxX8D20Xjcawtotsl1B8k8hOCuFwcjg459e&#10;TX2D+y7Hrsuk2tl8Sr67vbwW1uNNfWvMkuIYljAjWHc2I098YO7jGK/aMNw1kOQKqsDh4wVSbnLr&#10;eXfW9rdErJdEfRxxFaolzNtrQ9+/aCZ9E+Elt4dvra3Elx4hW3jRZlaNXETsrjaTuQEEZGckA9TX&#10;LeCfFOi3UOoeC9NvIW8R6TZo1xpaSB5rZ5Ig+DtyCwBBODkBh0rn/wBqTx14k8ceO7fwNawr/Yng&#10;u1tjHcW9uEMt1NDu2gqdwVEweSfmfAIAArrv2XZfhF4q8Sx6X490yD7RcafLCmqxp5My78qVLqAz&#10;qQ2SD1z65r+ZvE+nRzTieoovblje9kpJL4r393e+3runvRxNKM2pJnQ+B00zwTop1bxEIls4LIy3&#10;GrTyoUBjTdIC2eo5GO3frX48/Hz4keF/2xP2sR4T0jX10zwTDrl7qt75EJZrOF7gs8S5/wBZI20b&#10;Vzt+cLnrX3J/wVm8S/D79k34cXXwS8C+LryXVvFCC6u7XRYUdYbMMxcqpI2v5ecf3sANmvmH9ib9&#10;kHT4/H2mfDXxLb3z6p4iayubyez4ntZpkV/KLjHKkhfQEGvt/Dzht8DZNic7xsrV8QlGnsuWC3m1&#10;drrfdqyXdo2w1RY2cKV+WN7td+x7vpHwk8LfCP4jfDj4i/DK51DWPDfiHzpNNs9bRS8rRFTg+SMN&#10;FsZCQcHhh0Oa+9/2YPif8QPgz8A4Lfwbd6dDcaxqt/da3a3Vu0iywsqRw4YcJtAO1Sc9BXyj4a8E&#10;6/4t+IWhfAfTNKtrXQ/Cd1qM8lyjzSQwwPMFXHmsSxAXYD0bHoK+tPAPibxl4b8Op8NvAmsPp2hh&#10;I7a8v0tVVzhSAvmqNylumeD3zmuTivxFq8JZTRwVCa+tSi5P3VLkg+ZxcleK5paaXbSbdnpf1cRS&#10;ovET9nHRPRdL9fkfnV4I/Za/a5+Dfi/VPBbeC7S60TXL1zeeKHvVitHJdnJXzNshwQcps3KetePf&#10;HP8AZB/ao0OPxB47+JPgJv7CF5Ctr4j09luLMB2KxbpV5Qsw27WA5IHcZ/Zvw9eXOtSW1lp11Abj&#10;TXCwR3uCm4nIUiTO5fUk8jJPWnXPjzUviNY6/ovxO+EGi29hcW/2XU57bTtqXUqssts+Cdp8uRIp&#10;VOP4Mcg18NkPjDiq+NjUx8IRh7sXaLV/7yfM7O9rq1rXaszmqUJ1Iciv3Wv9aHxJ+wh+yJ8d/gJD&#10;4e8Z/GHwmllFrnhuS90W4t51lKxuqoFk2/6qTbLnY3OGr7H+Deh6hNaT67JZyR2NtcGGTUQgMduz&#10;Y27j2OSpqze/tCapPpt7Y6v4p0y90aTVw2tXLyjbZfK8j7xxtDGM8DGOAK5D4f8Ax2PxW8GeI/h5&#10;4IgWy0KLajXcEOyS+y5bduPOPlAyPSv3zhXxVwmYwo5ZhMPKVSVTllJ6R5bNuSe/u2stNW+x4VTA&#10;xdRynLZaI5X/AIKieK/G3if4RP4d+FGvIJRdQm/1zSr8pPpiKw8wjB2kum9fmGBnd2rxv9jP9mD9&#10;gf8Aag+GXifxlJ8ErzVr3RrprKS+8Va9NeveSIFIlKs20AkAgYxxmvPv23NU1H9k79m/xVcwXV68&#10;njCb+zozJMXIeUkuQW7CJW496+Nf2BP27PiB+y74zult9Rnu9C1VXi1Cw35DsRhWGe9fT8UUMwxe&#10;Fk8PNxkl0bW/p1t/wDpoYiGGhGMkmv8AM9g/az1zx94Y1a6/Z/8Ah/4C0uy8MWgaRJrfTVgQNz8q&#10;kAAtjB+gr588OW97bTGBdRgjvGYhkVscDsa+i/8Agp1+07b2WifDLRtG0iBL2GwfUdSgjP35Jj+7&#10;DkdcYJx9K+Z7NLbxHoVz41u7XbdySFriZUKqpPIA/KvkMjw2MqZPCThZO+u7bTs27733ZpUkq+ii&#10;3bs7H2B+z38O5/i14ZtNE1kP9kIIubkLyQP4c9hXsnxI+EvgLwD4RsLPwNokcE9yyWxW3QlmJONx&#10;Pevz1+Gn7XvxT8B2Nxptjr5tYTbmGFVbGM5+bnuK97/YZ+OPxg+LvxdtvCmveIJdT0vT7A3F88hI&#10;3FjsRcjplmH5e1eBX4IznGZtS5ZJQ5lzRu0rXu2tLXtocuJjhFTtTbu901+ux9Q+NdV07wJ8GLa0&#10;ubpbZNXvY7K3nK4JQbAwJ/2iD+VfH3xNvfib8PPFuteA/BviCHUdB8RzyXotrGbeiOTgAdzwAPwr&#10;6w/aY0nUtf1mHwRpHhG61KLTgFbTrMSTKZJDtySM9Mgbjj7o9a+OfFX7Nn7Qmu/tI3t54Asr3TV0&#10;K48l5hFss0aFtsihz8jgPlTjPKkZr9CzrMKcsdLL42ilC93stko6HdQqUMDgVOd7tpJp7Lrp1PZP&#10;+Cd/wd+wad4r+L+t6ZNFcWUXkWQuV27ZDjLfN35GK7T48f8ABSz4dfBD4b3fwm8I+ELzU70S/Z72&#10;31Sx8u3vmRvm2seqhjnJGG5IzXqnw8u/G0Pgq0i+KMmmFtB003+py6fDtilJTEIYfxHbl/oRXxl+&#10;0J+zR8b/AIleMrzx549RNPt76xa40vTLhcbY3GYifohUfnW0szwmS5LRjjmoSnra+7ey/wDAbHnU&#10;PdqSnRTl20/E8j+L/wAeviB+0Lpt14s+LevJM8cJXRdC06IR2dqM4RiBy7KOAxr6e/4J+65oUnwF&#10;13w/d6og1M6VI7QEZIOw4H6V8f8AjX4CeNPhhocer3Woi6/dAzRxHKpX1H/wTXfRvFfgPUry3tom&#10;nlt5IjJtwWwpGD9K6sDXjjVOanzxa0a0ttZLysRy4yniOTFxaf6M7n/glRd6hrF1ezRKlxLY6rKk&#10;av0DByMfhivpb9rXxr8QrXwtcWMV+9uhfAELbQAOSfwGa+Xv+CNF++h/E3xt4furXYIPEtztYjli&#10;Xr17/gqT4z+Id7psHw2+HelpE+q5FzfzHaUU8bV9c1wcTZdhJ4dVpytZKN+iTOLGYL6zFTXdelrn&#10;yXqXjLwZ4b+MOiePZ2jv7WXUoUuoFhHzxhxnd9f619w/FbWtT8YeMPDuu+F/Btv4ahk057aztZds&#10;SXMrR4Qj25618HfF2X4e+HvDul/Da/0u3tb3SrAC+ntZsl5z8wIPc5qP4g/tT+OtU/Z1ttW8TeM7&#10;w3WiD7NpUTS7Xyh+X6tjg+1fnmCy2WOcK0OZSScFe3vXfuvTyv8Aej3cmpwlKTqVLOKbXy7+m59O&#10;/Gj9hj9qxfDsev8AhT4i6FpsFhG014k0xLXDH5mwfYGvNrvx5rngT4J6he6L4mhtriKTZezxjDXJ&#10;7kH0r5x+DX/BTP8Aay8E38eqeINen8U+HZ22tpGtgsI+ORnr+ddIup+Kv2iNelfStJW2tb+5M0ts&#10;r4iiyckYrtznhzF+2prFKCUZJ3ilqluns7+q9Dxlh8U6ko1Peb2aW9yj4s+N+ot4GufEct/OUt2U&#10;psJ/euOQDj8a8gjn+P37ZGsRW2iaPJdSaTIXQKMFR75x7V9Sa94f0vwDpK6XqWjWhsYJBHO5hDAv&#10;jk1Y+FHjbwT4U8Qatp3g2xjs2ubRhNNaRhAQy46+/wDSuvK85jg5y9jhZTmno97LZq3extOLjKOH&#10;kn7u/qSQfGHW/gz8LdJ+HqWUF74wnsDHLOjgmyBGMn3x0rF+H/7Zw/Zk8IyfDjxL4ffVNX1LUGuF&#10;kSUAKh5LOe5rO0r4byaJf6Xb+HZpNc1bxPq4ieZHEjplsksf4QorUis/2O9I+Oest8S9HbWjZL/Z&#10;80kT7vs8gGGYL3wen0r06ODwNXC15ui/ZJvlS0bd9fxNJUKMm/bq8E1fzOytvGehftG6cmqaKk9t&#10;LLxPHbJklzgBR75xiu/8FfCnxx8LviH8PdI8ffATXtMsvK/s+91SzhRv7Zaa5DJPI5YhJFBwcsPl&#10;UHHavnP4A/Gn4MfA74natpvxQ0bUL7wJeTy/2W9vMYpVPARn2/MyqM8DnpX1d43+NMfxH+Gvh3x1&#10;8I9c1C30ya/juNCutTRh5z28ow53EnacFQxB3Z718JRq1eHuKMPCrQlLC1JW5nolzppq63aTd4y2&#10;tdbaXDD0cBiJyoS06LyZ9B+AvD2kXfxqvfh/4212/uNR0h5ZdI+xXO6RZ8+WEmGMZ8vnB4OQai1T&#10;xl4v+Hs+u+KYvh9czQ6PIplMNwb6W4j80wxJHGmS7u6sdkYJ4LHisPW/DnxN8deOW+LP7LSRaNd+&#10;N/B1jrdxrkDJ5FgI1YXSgTHYlxJKpYsQxwvbpVb40/tQ/C7XfH1vp37NN1Hf2Q8Haf8A8JZ4jtZm&#10;ll+3sT5oYDAXbgB9mOWIBwMV5vFXh7lmU5fKWJT9lGUkoqTTacm46WcWnpZ2un0OqLxFOiq0ZLX7&#10;zzL4+ftLftH+K9Yj+BF18JT4M07VLJdWFpqRiW8vomdkWSeNGbyAChCox3YAJ9B8zeLvib4G/Zz+&#10;P3gzxH8VNVkmtLHWo766a0t/N8ooCyHaOoD7fyr9B/F7/tMXP7NOv6n+zba+EdX119Hkj1K3XTLZ&#10;blLXaRvQeXumZVYsFLfKASM14r8W/wBiP4A/FLUtO1rW/wBnvTGlt9BiS/mbV75nv5Y4Vj+0PiZV&#10;j8x1ZyAvzb+g615WUY/K8LhacsRSnDDShKKjD3pt2s2pNuy10crNtfCkiacYVXzVHea62t6fqdH8&#10;ZfiRZ+Ctc0bUXsJZbm+CG3uHiI/dO2WlVui5Bzn06cVreEvjLqen65BrmkeJVl0q7UyLKArJIpXa&#10;WB6DgcY44rivi6ZPEPw00210jStN/wCKXSOBdKdZGjmgRERIy7sSGCDZhjye9dPcw2XiT4PSfEe4&#10;8FxeG7fTtGlleymR4Y4fKHDevlbQCOvbmvzieGw8cupQnFvmk4PVdX7vu+elrab6npRUpzc77bdz&#10;gv23Pivf6Zo1ndXnivULttS1mE3iT8xPb26l8KePlZUPy9zXiKeELv4Y+Htb1TwM1vqXgTxNaSQ2&#10;OgTXY8zSLlp0LeUp52Yw23+Hae2DXp/xVuPhnrfw58GvqPh5r3UPEelTpayi6Ji0ydmIkXBOW3bg&#10;ozmvEW8Pal/wo7VnutZZLm2KOkMRyqPuVN2Twf8A69f0p4L1lh8qq4BRd4vm1sr2bg2rdrJfLtq/&#10;MxU5uu3fRqx2/wAEbz7f8SNEbVLO3aKCWC0K2dssR8pDglsd8DlzzxzXpv8AwVP0fw5oVx8PfEWr&#10;eCYtajexvLMhZGUwwGZCzKVOQwJGOvUjHNfOH7Peq+O7HxVoOqWWlTxLLqcNpHeGN3geY7eCT1bk&#10;Er719mftxeEtV1b4c+EBrNxHBc6a9801rcIUlkKyQFo40bOWOfucZFfqlODhjvVMuL5cG/UT9h/4&#10;s6R4h1G1tNA8Mw/ZgoB024nZsooxjcMspGB94V9ueHWubotZy6kIrO7kRrnEHmBYwGwcdR8xAJHb&#10;noK+Hv2CdI8EWvju4a6jvX0owubY20Yikk+YCMkfMEyuRjnBAr7v055ILE2FtIzwLK7xWzIFMK8A&#10;FsDjIC8c81xyg5Yq99Bxk1TVi/4iXxf4W1qx0b4aeLYbPV9YtQbGLUrRTDfiLGYAz/cmGQyjOD06&#10;18X/APBwj4w13Sf2fvgvqmoi8sb5/EurrfokWAkgtIGOR1z1r7U+L2g/8Jd4MSzntLoHRr6B9Pnm&#10;YFPPkUD5Ax+XK5Bx7V5b/wAFQfg98L/EvwZ8Aa58atPN9aaFrkoEbudrXs2nlAGLdT+7/MV+B8I1&#10;Z0OJc9nKnOOFg3dOLtKUqt7xT0vzKeq3T+/pxlJvDQdSWsrarokv+GPzt/4J/wDxg+JOo6M2t6jD&#10;bz2eu20sMEuoW26V4Vdk3jP3SSuPwFffPg7ww9v4UWawDFpIVj8kjjjOCMDqc8k/3a8I+AHwm8P2&#10;GpQWulaMkFlp1stvbRoqhYlGW25PPWvp/wAMmaF4LDTIoi0iyYW5YskOQPnYf3R1wK/aMwr4PLMB&#10;aTUKVOPXaMUrv5IeCjKOHunft3Pmn4kfFLwx8GvFet+DfBnhGTWdY1e+TUvFms22nvfSKkH7uMMq&#10;KwhhQsqgdCTzycV6nB8RvE/xMtfCdhceTZavp2iaxqDRJYsptbRJEiEbNsIhDyISI2Ib5JMDAq58&#10;E/2Xov2RPi9qnxK0v4nDxDomv6A9m9xqUTRzW0/2hZhnkrLGRuA7jAyK6povD/xG8V3fjX4SfFTU&#10;bHRL/wAJXVn4o0K3ijEV/dvIZYr8u7Fom+UqVXJZWUk8V/MvD/FmRZnnE8A5KXtW5PENv3pyWkLW&#10;fLa1oq/Rdz0KVCk52xC11svyPUL2bw3D4J0jTNV8K6lq9nZeEkm1GKy/gS6nlbzH57lMqevFfJ37&#10;V37RHh39ifT18LfDS0Gt+PfFVu0mn3N1xDo1qWK5nXO5GU9YiAWYc/LjP0h8d/ind6H4i8OfBj4d&#10;+LYbHWNQ8EaddahcyxKY9HtVmnH2yQjl2+dvKi6s4z0Br80P2jfBPhDRfi5qmkWes32pXNzqElzq&#10;Otaq4N5qU7f8t5mHViABtHyqOF6c/wBA5bRjkFCrKi1OrUkpWvolZRTt0dkvu1OOvGpUrSlZpXt6&#10;+VzI8MfHH4p6zYeI7Twxe36tqEcv/CV+J5naS61SdwVfMh+6MDaqrhVUYHeqv7F+nyeONf8AEXgP&#10;xZ4WeXQb/Sp4LnUrXMX9lqUz5m/OwMBkhWPzY6c19Q/sPafpvjHwBdWFh8E9Fv5tNkKtrOpWKzia&#10;fGSoDHaSFwcY4BGea7b4peE/E+heCNMsbO+sbl9YmlmsdLsLYR2y+VIVJZIwqpCnJL4Jdto5AFeY&#10;8twdV1ZRg4a89So1o/Pmle+mi3t5bHLicZGpUVOmuXz+7ofl9F431bwNrPibw7q2pagy+GdV/wBG&#10;vdShCboGBxJMeiO4CkLngACvR/2fPE/xH+LXim31fwV4e1fVdKttAnvbmLTbGWQzM5CLaCQgA7jk&#10;nbk4FfYOn/Abwx4y0seFtM8M6brwuFuIddjmTYt+rYkaW4xgK2Qyj0WNQOlJefA/9pf9kz4caL4j&#10;/Zyv9Hgh022lu/8AhHdbkbzLxH/1VpbDGI1UAuM4ySM5Jr8+xOcZXis1lha1B0by+OdklT5dZvSy&#10;b3Sdrc2+jNqNP/alOu7xvd9zc+Gnxw1DxZ8OLzRPjv4PvoLi2t1TbfwlWd1XjtyQRiuJ+HnhDxp8&#10;aPHOhXut3Uum+DNN8RrJFZ5CrcTDJiBUc43AYHqa898Q/tZfEaw8WSXv7UXibwzpICkXOg6Oklxd&#10;LPjKKY4gFUA9s17V+zPHe/EbwTBpnwf0u51G98XSXU+h/wBpWxijsUXcEeXBOw5Awc55FLjLMcPi&#10;cnhQw96kpPkpSjH7bTSlzNWdk29Hd9Oh6OLxOV1cfKtSi4wUfhXV7bvoeUftw/HM/CqWH4HxeI4b&#10;h7HVv7Radm2urMpEcOOyqDn8a+coNX1j4leL4p72UXEk7oHfOdyjtXoeo/AmbxRb3Ov/ALQE86eJ&#10;4tUkGrDVmfzkmjJVwWPX0HbGKXwJ4M0u28VSReGrdHitI8W8gAI3gY5x7V9RwbwR/YlPDRrauK5p&#10;vb3t2/K7/A8etTq4ioqqfu6WRu+LNYj1W0g0S92w22nosZcvjBx3r5s+MvxLtvD/AIx+zeFtMTUr&#10;aEETyx/3/Suz+Nfw/wDi75stzq9peRWAnZ57i3U/cxnkemK574Rab4Y8Vadqunz6AUtVjYR3IHzF&#10;x39q7cW8Li5TzSvG/LdNX0ab0d9726I5qmHjGq3Wuj1P4Sf8E+vjj4u8AD4q2Uds0Ov2/wBoht42&#10;y8KnGM885NYd3+xb458BxSX3i+KS3uCxxKjbkA45r03/AIJl/tH6roHxC1z4FfFXx5ctpv8AZ5Oi&#10;JcMFECgEEA9hiuW074ifE/xt8Z/Feh2nia51zQdM1J47dZjuCrx90+1fHZr/AKxUsfUlQqQ9lZSt&#10;Z3a0SS89dnvYmNedKs1FW/yPHz4a1Dwpq2oajP4lS7t4IWD2av8AM4449QfpXd/sQ+D/ANnz4rft&#10;BWP/AAt/wasmiOqm3spj+7Eg5JbHXJAPrXonxT/Zq8Fato0Or6PqNpZeIL6MobUzhnVO+R1Gc5xX&#10;I+H/AARpnwh0VPD0M/2i+SQn7WnBVvVSK+hjxLTw2UU5zpy9tPRprlslpfsenT5qsH7RaWP0n+PP&#10;wW/ZltPhJLfeG/gfpmofYdPI0+1s7JHcMEwCOM5+nNfiF8XdO8WeFPGd7qFnrt1YrHfyONLWMqbf&#10;5shCvbFfafhH9sP4x/CN11ax8aG5srdcT2OoHerqOwz0PB5rX8CfD/4Sf8FEtW1/xXo2n2GnazqS&#10;iGSRB8yuOj4B69vwrny/NJyqPEuF07Jqyt8r6Hm08LFVvdenr+h8B6T401LW9VTU/EP2q4Votk12&#10;0JZIhk963Pgt4O0w/Ev7do+uLM8rERxq4yc9z6V9xap+zz4Q/ZZ8Op8D/HmgWt3FrrtDHrLWy7i5&#10;HY444PWvI/iL+xt4c/Z38R6X48+Gb3FzKWy1rIxKsMknrz7fhWeI4qw1LFVcBOEqM5pqns4zS63X&#10;w9rGlTKKjipxafddTzz9o/8AZI1Tw/8AC+++LX2SWL5i07k4GcZ5r5l+HvifVPAV3J4ssNTZLVjs&#10;EUb/AOtP+TX6SeLLbxn8evglceA59Uhgt5sRtBxubjr7+n4V8g/E39nGz+Auu2FxqOnm8jkfJiEe&#10;UBr1eFs2xMstqYbMYtycrJNbq213+DNFluMnRc1B+zju+x2fwF8LJ45U/EjWNNKT7S0ERHJ44rg/&#10;ivq3iZ/iC0mJYbhn2goTwg/+tXrfgXxvp6aXtsI1iSCMlIAcc46GuX+JXjbw5regmabw8BrF0/l7&#10;lXlV6Z/GvIwWJxMc4nUlTvF+6l/Kv8u5yXlTqOF7I5bwOX1bXRq11b+YsQyhcElyPrWL4l8X+G/F&#10;vi86GujmaaOTBQLn68V6/wDB/wAOL4M1bSfEt7oq3mmiZRd56+7fh/IV67+0j8C/gt4L8W6X8WvD&#10;OnW9t/aqq0sca4XkdOOvtVVM7wuGzF+43dNRcXs10aOeWI2iuu58p6T8G9K8RfGXwzqN7oaWtnFd&#10;RrOyrtJy38691/4K8fATw78DPCfh288HafLJp2tWpF3cM24ggBlJPY9frXH/ABJ8bwDWbCPRtNaB&#10;/tKGCRuATVD9tXxN8fvGHg7S7X4o35uNOmjRLDf2yO578DivucgzrEYujSWIpNyvZPeyuuvfdnTD&#10;2apWhr52Pjrw/wCN/O1VPD2kaeUTfh5Qea+xv2adX0xvCh8PeENOefWo1D4I5LCvmLwb8O5NZ8bW&#10;Xh7wpp26eSfM1wFztwecE/Wvt/4c/BfT/gXreleJri+KlgBcS4GM8f5Ned4h47L6dCNBfxJJyUe7&#10;XfyZ0QrJ0uWs9trdDkvFv7YPx41bxfa/C3xlpJsILWRVzEhCygdOT/nmvUPEPhrw38QNMgk1jWoz&#10;qMMCm2UvyhI/WtTxJ8FdP+MHxF/4Sbw+Fncw8yR9CB0z6en4184/FHUvFfgz413ulskqPp6bWG/g&#10;g9CPbivgKUI8ReyqYVeynThd+vbXoc316vyXqe8lsfYPwkvbrRPAos9R8SJMbRSEhQ5Ix2xXjfxf&#10;8e6c/jGHR01CR47pjJqcKIceXn5Tk8djkemKvfAa0+I2teF7nxpp2gyXVikPnTCUlQNuRkVy/hr4&#10;T+Lfjd4pvvHUOiPaWrTlBEoJGAcHk9a83LcBRynNamOzF3prq7JX2svR3OrDunWmqkoWuejaRdeK&#10;/E/gn7Z8NvDjWukRNiIuvlmXHfFeh/B39pb4heEfB1/4B1KRY0kUiNvNw6kjHTqMYrofhZ4e0zSP&#10;h1J4b0K6Q3lnHgRs+MPXhFpB4o8I/FqO4+IcUZR9QLSIRwVJ4rxcvzCOb5hiaUVGmnK67tN72/Un&#10;EzmqyXRHJfFTxzpLeLLfQ/EetyyG6ud0vm5HzM3BOa+0fAfjf4S6L8AdO07x7riW8F1EsdlePIQA&#10;DwPm/h5B618lftHeBPDHjT9orw/D4XgzDdwxrdxRHIA6lq639r/4Na7ofw+0zwv4b1vfYRQhmiWQ&#10;7UwMjI9cGv1mGXYWPDKwlaWk7t7X16pHbQk60+R6tfezL+PniDwR4N8RrquheJ47yMPuE8bA59sj&#10;g1a/Zv8AFPho32peLr+dri9uhiJpCBj6Z6Vb/wCCd3wh8IeNvCms6f498MJezxTkLdXQygHYDPTp&#10;XVfHb4OeEvC7iPwZaLazTylR5AIbP4da/K8wxtLCylkE/aWb0ntGS0eiRx1njvZKK0XRF/RPEvhn&#10;TddfWZdNea7Knyd5yM4/+vXlvinQ/iH4t8byWviSVk0+JsmFOiZycA98elew+A/hxpv/AAiAsr92&#10;i1S3jDoznaTkYyfQc5/Gup+H3wj+El/qNxqvjz4kxST/AMNlFMAA3oQOtbUaFPLMJN1/jWkNLvXr&#10;fp9+hvWhRw+FVOtdVP8AM534M/B/WNO8P3l+LgWsMkP7mUKC/HXaff1xXe/sY/GDwl8Pvitfab4+&#10;1mKd/LIinnchUH93np/Ougn+I3wtPgfVPD1jqUay28bRwjALkDI4HUmvNPGPhDwJq1xaa9ceHpII&#10;bVVlZjGQxwQST7gY/WuiHEePy+hThVSlCVoqyW/5ts5IYuXN7OSvHbb5Hv3xh+OC/Fn4hW/gr4Ui&#10;KGGI/wClanJjauey9vxPpXO+Kvhfonwl1k65beIl1C6vU33RZ84PesvwhoXhz4lTaPB8I0dRtDTm&#10;2TBAz3rpfjX4cufDWkLpcOgXG6OI+bctkhD3I9K9HPeDs3zSrPC1nGKlZp9tm7+Z2QpVYtSSseS+&#10;NPjpe6NOL3TrfzZLKYMQ/AwPT1q58N/+Cg3xz1L4r2lr4L0CCWzunWCaC4QqFOc5Bo8L/DyL4jfD&#10;GfxLbWyxBZ2j3zrwxGQTzWr8Ovh5onwVnsdT1OFJmlYOXxkoevbtXDw9lGZcMYGOLlTcEpu7b6bX&#10;9H0Pqsqy+jisJKtJcz1SVzJ/aw+J/wAZPh58V18U3F3AINb087reFBuR1HOCOvDD61zH7Bv7Ser+&#10;KfF+o+DPiFh7D7WwtriSMq0bd0Oe1fQ/xX8PeAvjVoC6gYY3MERMZPXOO1eLeAPAXw00/wAVHStJ&#10;nS2uppGLycbtw9B3r9RnndeNOhXyppvmSl10b3+48WVPFVHGnNWhHSzR9+aP4Tsrj4XzjRVV7Rom&#10;JEfIGR2/rX49/tA+BF8DftM+JJ0KKTeG4WNRjCn/APVX6s/s4eMNW8OeFX8H6xeG6tTH/od3KPmI&#10;P8D+p/pXx7+3N+yZqev/ABVn8ZaDCxi1hFhaaMk+Q+7jPotfrGbVYrD067eltfmjx8PStXnFrbYX&#10;4YfEy4vfhBaWzQK6eTgsRyORWp8Nde0n/haq6Xa+Ws01uGK7evy4q98Mv2NfiF4f+FNvo63yyusL&#10;AuVI45I/nS/Cv9n3xl4a+JFr4k1mwObaJo5JV+6wHQDPavksFTw+KxMZQls3sepUbdBd0dH8MPhl&#10;pPiX4weIbrW2Pm2rw+Tn+IMvOfy/WvZJfBMXj3wBd22lOGfSp5YlKdWKMea5b4D6Df3/AMZfEN5L&#10;ZgQS29v5cp6Njdnj24rldE/aTX4T/HvXfhYXZ7W/vXe0cnIUn5v1J6V7mNybB5hlU8FifhqRafez&#10;Wpx/WKl1boVPtPjn/oF3H/fFFdf/AG8P+fR/++qK/If+IDcC/wB/7/8AgG31nEeX3ngf7OWg2Oqa&#10;NpGjfEUm5tEWNL8liWaIABsfmfeu+8R/CrWtS1weDPDN2LXQTaqCkOBnPPP4fypvwq8E21p4lstH&#10;1mX7MRfiC4CnAX5jn+Vc34n/AG0vAfgz4u3ngrUpyhSRo45SSBkcYz0r7XjKtUp5fKFNXcpfgk2e&#10;RJYlU4+yjd/eXvGv7Nup+D9HtB4eud8SPib58ZGfX1rmvGnw28e6Hpv/AAkOWnskjw6KMMuDx1/y&#10;ao/EH9si8v8AxUPDvhmRLqGVgwIkzgY5xXsS+KX8Y/C6BdRsnj8+EFy4OSfqa/IMu4bwmNx7xVOq&#10;4Stf3bW08rGlKnicRBc7PnrU/EWpatpE2jeI9EJtkDNBKYcFeOv4elfLvi3TP2gfDHjd7zS9ON5p&#10;Utwv2S7gzuiycjpyDx9K+1/EX9gr4XvdPllRZCzIe3bj8K+dbjxVdfDKCWG8iF1C8siwpKw3ABSw&#10;AP1rpyjH4PHT9hOam9VzNdtdUram9WesKXM97/cbPiL9pvxPq/hXStM8WwrPq9qgR51YgkDj6get&#10;ehfA/wDaZfwrpP2LxVJGIXYlDMRn9a+WPgPGfiJ471HW/EktwIHJ8uNWYAHlsjH4A5617rH4U+G/&#10;jOxsvCkE0El9ZEnZccB23dCRXpV8srVMa580ak4RXVc1u1tz7OvjcnxOB9g6Cba3ZW+L3xJg8Q/E&#10;Vprq8RYCS0Yj7g/57VVtoY/HOqWt1BHGkOkPuV1x908En/GvOf2jrYfDXWIp9Q02eGIjEIjQ7GA9&#10;G6flV34MReIvHKXCXNzNZWcyDYd5G4HsfUYr57F5Rj8xrc9LSTvFaWS6beh8nUpYipJ2S5Nj3XTf&#10;C1rJqG9zF5MkYKSIQRzTLT4FfCibxTc694whinvBADHL024zj+dfPHw5t/Gnwf8AiVrGl+IfF97e&#10;aOZN1gly5KRjJ4HtXrNl+0h8M9I/0bxBqscpI+Yg7jz3zXFS4WxmT53LDVanP7qakrpNdn59zysV&#10;7XB1Fyo1rL4fnxn4lXwiLsxWYlbyPLb7yr6fhXq+o6b4G8c+EYfhn4msXs7LTo4ls7hVxmaPBVmP&#10;1HP1rhvDHii3PiLRfHWhwY0dblXa53/Lzx8w7iuq/bEsrmy/Z/1TxT8O/FMdt5Eqzm5jxuKluVB9&#10;K+czzKcyweY0YUqqUajsrbRd+u7e6OjCVp1IOpytepCIvC3ibUtQudR0RNLuYXMcsTN+7CLwJF9j&#10;jP41wPiXwr8N7vUrPUtdga/ukl2LdWoBMfzcEY6j1qh8Oz4n8X+B9LttXuJJrv7MJZZy3zFT0578&#10;V3kvwu1vTvC6apbaaNsJLknkuoG4/pXtTxubcO51TeDqVJThTg5Rbco6xV7LpB3WjWhalKtS53u/&#10;6+88H+EEMGuftheI/EHhqZTY2si2/BBLjGO3UcV96/s66jpHh7V/7d8SxTfZ7G3klie2iLFiAVZT&#10;jnG0npz7V+en7JkMet/E3Xb20haKS4u5PKkEoUBicqtfo78CNWm8O/C+9vNa1HTpLu9AtrW2uFwq&#10;ykdSw98V7XjDFYzirAyrW5YU4tp+t7eettLnTllJ1ad763DXvjnq2ga3P4r8JWAfw4XjjvHgvAbi&#10;KNmwXdODMA3oFkXrggGvTPitrlh4m+DulfEnTFg16007U/N1RpJAFhIQBoZQOUfJ+6e/rXzhp6eP&#10;9L8Va34F1PxToOseFtbYjVtJ1LS1mdQc5EcnBU5PBByCMjmub8d/t06b+zH4Wv8A9nr4m/C7VJPD&#10;fjLWbeCz8baXCxHkgMHS9dgdrLIEXf8AxKcmvHynEZZxFOrk2HklVqwktVpF303tfVapXsrvWxvD&#10;DVXin7Z2ta3a/W/yK37VusQeH/Ael+ONL03TdL0nUdUilvV05onmvIRKC6JvIcrsVgdpGMg19UfB&#10;tPgXe/BnT/BvwphtdR8b634ch1660DXEdpFtGywtmY8RybM7Uc5YDj1rynQ/2evgX43+AGo+O/jZ&#10;4+sdd0rw9qKnU/EWkXiXFtHpyTbkdQmSkLJtEmOQMk8Zq18QvBP7PvwH/ZN1P49eCfjDqWiajrWq&#10;iDw/4jkuTdRSbiTDbRlfuxiMMqHPHev0HhzgnEYHDVqGYU1FKnzc2jTa3s1ZaWen3Cw0KNKu51tU&#10;3bur9n5ddLepz3wd+B/irxX+0fZeMT8U7GfwjbXLQQ6Db6fLCbWZAT5cit1x2OcE9K9m/a2/Zi1f&#10;x7a3mteHZlDLCs8MEUfzb0HONvbb2r5R/Zw+MU/hP4f6poWn/EG51dEuWk0m4lOZFiJ3Rlz3dCSM&#10;9xXvfhL9sD4gXmgXumvNa3Gp6bBHFdg8HY44kx9K/NMVxjhMLiYrMKMpRpzjODhpZrTW9nrezv3t&#10;5nPRw84P2lPT/I/Nv47eFNR8HeJru0jlZp4Ln5ZAOTnPGR3rx74x3vizxN4M/wCEZm8RtZvfXAje&#10;4LEcY9fSvc/2iPHEHh/40av4K8QwmaW61Ezidh9xX+YD2xk18u/tj6B451PUorfwvOw09AHkkiG3&#10;A4xjHpzX6dwhQqZnmNPEUlyQa9opdk9Ujwq1KbxhS+H9pDonhZ/hr45la8i+1LA91CAzMjEZxnvj&#10;p9K9r/Z00Twh8Uf+CdfxA/Za13WJl8afDrxxJ4k8BtcpI8tzGYc3cCsAUAMcYG0nkg46V8meEvDP&#10;irwlPeRan4pWZJ7T7RbRzNliwGR1619Q/wDBJj4r2Nl8Sz4H8f6eV0zxPvltpP4o5eVkUE84PJx/&#10;tV+mYOFOgsRyNSjKSldaK7Vnp9524OfLVcZHQ/CIeE/Enw7s9csElV2hHmrwo3jrn/D3FVNO8SeE&#10;NZ1WXwrrelTWJinKx3R4EmT0x1rvtR+F1/8ABb406z8JrvT5l0bTb2RtOulj2+bG2HQt9VI59qoz&#10;+HNIuPjFZ6hrenD+ym3LhMcPnrnvX41iMunh8zqUqztzN8r5ttdDWviY4WKkoXa+Z5d8aNH8V/Cn&#10;VbLxH4EtyLWRw1zcbMBU3Zz+VYGuftF6H4f1C2+JGlwreXdrcq0sKgthgevv64rof2s/FXxM0HVH&#10;0nwzoKT6TE+1R5YIZSPWvGrC4ttI026v38OxRO8Lb4ZF+XcRyfwr63CZbhlRhKrFSlF2unq/J9TO&#10;tXp1Kka0Vyt2Ptb4L/tfeFPjDcWXiTxNrUZvIQfK05G56YBGen0NcF+1Hb6bqqSeJ31SQ31xOx05&#10;RIV8pun/AAE15Z8Kv2UPFfgOwsPjN/wl9k8NzF9pSBZ1yhx9wjvVbQvizP4g8X6j8MfFkzTLqEzH&#10;S5hnEMmccfia7XgqdSv7KlNrk9+Mttf5fTz/AAKnmdfGRlFyvrf0PoDwF+0T8OfHel+HNB/bd+F0&#10;viLU7MxWnhLxDp4xLLtUbLS6ZTvuAWVQFOS2cZBOK/QT9kux0nx0t749j0WWxhitXkgt5oyrPK4H&#10;7pT94KMkYYdcZxX4m+LfHHj34c/Hrwt8MvFr3EAsfFFpcQXUchRlXz0Cup9R1FfsT+x5+134V+KR&#10;utBsNHntNQDSNd3dxwJpkO1mYf7wzX3WTyxkcKvrSSnJ6taXX2bmEo8sVz7o978e6v4l0SPTNBt/&#10;EZv7TTb62KrdKvkgRkBVIIzgKcYPQcdRX4R/Dz9rnRPgD+2/4+16XQZJrC58U6zZxi+XzHtC13KA&#10;5UfIx4wSRwDkc1+9HxBEGtadZ3g2gTTRSOwIwxB5x6DIFfzef8FDdGsfh/8AtX+N7Tw7YNE8/ivU&#10;XvNwziU3Lk/1qsxy7C5m5YSuuZTVv6Z1wr1JUI+TP0ej8B+K/wBqP4c6ZYWvwr1O9s4NftrmfVtB&#10;vrOBGsppEj+Z5GVgQWBVcHnrxX0r8IviV+yp4p+Lum/szeLfAlj4l1Pw1bNAkr6fKX0rUAUnQMyK&#10;Yl4ChGZs7lCjk18VfsFeOPHfwh/Ypj+LXjJr2VNd1GHT9Fjv28u3LhztkYkZARQ7hgP4MjOK+nPh&#10;l8ZP2jv2dvh2fhfofwH8IX6X+sLfhPCd09zceIyULo7TMuSWEcjckYxgY4r8nznBYnKeHq+CUeap&#10;LmUYp2utUr3a06vXqe3gqmFw0eeWjn99vL5n2B4l+GWk+LLu+8IaTevqwj09bnUvtKZSZUdSFVCe&#10;VDAEnvgEV4H8IvCHiPRfjF4ztXsmii1PWEtPDsf24NCu2F3ZniY7gjPwJR02kc4ryX40/wDBQL4k&#10;+PvClv4o/ZQ0zVI9WsXitfE1pp+iStqHhu8Yb2jlSRchWRWXlcErjvXSfsz+J/HWvu3jW9Mk2o3V&#10;/DJqWosoWUwxpmRAD9075mJxjGMCvxvLvD7MuGcjxeNzCEFzw5PZu8leU4KLjZ3Wl1dtvcqVWSlG&#10;zfc9s1+9v/hnbW2l69p2m3+s+S0NzNaP5qTpkfPvUg4A65XgisHwt8SdZutLXwxpvgOz03NlqUOn&#10;yLeefBcTysoE7sdsh2jKhBkAlSPStzxZ4bksvCF3qdkyXDTXaxNNsBOxierd+dg5rw/Rv2lvgXZe&#10;OLj4La1qtlBqOnXe2Z72QLDdxOnzxI54UrliQe4GK+OzTK+IsDOrhalCyn++UIXlCMZPScYttRTa&#10;Xy3slpq5x9pGalpt6v8AzOvuJ9a+E+k+H9JPhi41JNXvEWW+s2a6+xJLM2VEQzNK/EmMKB8hyeAK&#10;+h/C3wO8H+PvCmq2MXxOGraVELUGWazX7IlwCZNjbvmIUhCWzxuHoRXyt8N/Geg6P8YvDPijwXpv&#10;maZo8t9EmvQXqur3LhUicqeR5a7z6fP1r7NsvEXhfwB8K7nwJGkVzNqcTyXBtvLz5rYMkpwTiMgr&#10;8x78YowuFySlWUsZTcpKE5tvmTclfliuV3i2/mlbrdnDUnXnpB2V0vlofF//AAU2/wCCdHxV+Myx&#10;fG7TbGKy1Lwh4bjtIvD+nRh4NQsop5JJLqFy33181mZcEsqjHINfNvhL4k6n8I9HsbXxUL+SeK2K&#10;rpw+ZZRklW2jkAjFfpl4C8Ta54b8P6v4E1m4jt9KSwvYLaR2LQpI6MI2yeg3MASMDB5r81/CnxB0&#10;X4S/Eu9vfiv4VvLzWrJGtbzTLuH57B1YjIU9cjkP0IIxX6b4dcQ4PMsunQd6io6Rpvl5knZq8la6&#10;T0vypvqrozxVKnRjzzjzcy1XmuvkQ/sz+H7nVf21vD/jax8GzLaa1oD3V1Zx7v3DpMyfNjoTkHDe&#10;oNfUP/BRLwXaW+keEde04QGQtJZ3gjxmAxyCSMEgDOVkPX0x2rymx/4KT6F+yhqOl+O/g58LNL8R&#10;2Xjo/ZNeS/j23GmPEdw8tvvKHRnG0cFkzX0j8V/H/hD9r39nPw/8SvD1u9jaxa5bvcxXMYWZEZyh&#10;Rx/EVLAB+MjGa/oLJvZ4vEYerJcrbSs+ln/SOPWvgZ8q0XmdL+zz8T4PhH8OdI1R7C/1Ka41CxtL&#10;XSNMRGuL+e4mWMRRI7KpbBZvmwAFJyMV2H/BWT4oeIPhV+xzP4O+F+hSnX/GXl6LDJHYqGUSf6zG&#10;eUxErgY5BJrzXxXrnjXwfqvg3VP2WvC+i65q+ieIVOsC7kLNp8awlSzY5jcjeAcHG6vnj4w/tl/H&#10;Pxz8VdOuPjF4TbTYBrFzqGgWOpJNHIwgP2OWRUlwUVyhKqoC45HXJ5ONacKOEnXsmor15r/lZ791&#10;oejgqEaWGdWo7NdG9b20X6niHizwR4m8I+HoLLxFpiW008SO9qpz5bjt7/XvWfe/FvwJcWq+GtUu&#10;WW8hj2uQfugV6l+1lc+Mfjj47ju/APw+1CFbjST9oklhKxebxhgRwK8Ri/ZA8Va/4afUdZglh8TW&#10;CNJNAzYWVAMkj1r8fweFpYr9zXqvm35U9V8uytuc1XGxqJKNr9Tzj4i6bquuXcOp6FC6LNexw28i&#10;/ePzDkV0PiqSWx1OH4aRae8D6pFGJry4hO4D+8hb3B5Hpiun+BHjHw7471G3tfEFta6fF4Xunhmv&#10;7p8RyS92J79Bj8q9J+I914a+JPgUpPNp15daXdzGCa3IIVC+QQeqkg7gM4yK9TE1ZZfWpQxtNqmt&#10;OZa6vb1ta/a7OGVbETppy06HG+Hvjr8JvD2ofDT9ni78KySajp+uSDUbi6kzHdIASkuTweT+Ar3C&#10;zs/htc+IL1Phb4Qgu77Tf9OvhAq7YtrDYCn8bE5wOmF561+fXjm21tPjrBp3iAzzPFAWtp7VvnCt&#10;91hjvzmuv+GX7Tfj/wDZq+Mt94fvtXnttQgmENyLoEm6DAfI2emNwr7tQjiYUYUpN6cz11ab3a8r&#10;q/qdGKwNTF8koS1SSOz+PX7V2v3/AIsl8e634O0nSBp08ltbafZ2CwPcK7YYMijaW6tycZz7V6J+&#10;wr8AvEvxAm1HxFe3ttqmlXd4JrCfjz7XdnKHIHA9Pavl/wCL3iHTfFfxRurzxHp7LBe3Iu7e5jBC&#10;QHqVx+dfTXwO/bK+GHwavPDmifDm0uDNqztba0X5i+YYWTHTIYDJ9K5o18ThnGnSjdzu77xXZdd9&#10;TpwGOq0lLDVrOWyvtfbW3R/ge8TfBnTvhZ4p1LVfiBd2mo6THGGtobqZQeOwDHmvKD4a0H9oK0v/&#10;AB74LvbYWq3EltDZ2+AkQQ/dPvya8N/aZ1D45fEL4x3Vj428S3Erx7ZoLa2nKxyWrN8zIo64GK9S&#10;/ZQ+HvxA8CXN34e8D6NJceHp5PPnu5bjC/MOTz3r5niPB16WW3wcuWqnz8ttH/N8+yOTG4OvhVy1&#10;pKN9bbL5Hzt47+KfjP4NfEu507wbvuFspNtzAMlE59ele/eD/wBr2x8cfs46npfxFjtoZIGJt4VZ&#10;S2T0IHWvGfjl4J1JvjHrY+yxRWHnAsqnLsep5q14Z+APga70Fda8X3l3Y/b8x2ZmYgbh0GK9VVsh&#10;lgqNSpBc84q7Su7tXt/V7BFYZQbaV2dZoXx3htdO03TPhMuNU8o/6UigPE3XcM9a9E8K/wDBSD9q&#10;rxppUfw58Y+KbWzsFf7PPqiwhZWxwBnsa+WPiZ4e1j4H65octkksKXTt5FwpyHA7/rXpXgbwRP42&#10;+Hb6xDLbXCTasMzRyZaGQc4Ydqy/sOlGnGVGnzXfNFtXad99dPk9PI4K1eph6yhJaPf56n6Nr4dj&#10;+Kv7D19qFnO17cWVozT+YNxZ15B9a/Oe0u/iDf317pF1q0jaXOSzWwYsFIPYdgPSv0e/4Jz+E9c8&#10;I/CbW4Nb1CK70i8tt620rcrIEAIGf4Tj9a+c9Juvgn478YeIpNY0m48CTX19LZ2E72+befY2Cc+5&#10;r28xy3F4uhh62IShVceSV1u09108zapB1VzRaXb/AIB5r4I+L1/4T8Iw+BL3QFktPM/d3EkeXyfe&#10;voH9nrw1p/xd0nVfg/rNvAl/d20lz4Vurghgk23O3HoOOB1Ga8C+Mn7K3xf027EmkX8GseH7iTfF&#10;qGlzgsgA+8wHSvT/AAL4zs/gd8CLPxReq0eu6VdB7K9c/OCpA6nsQKrJ+EsNDEVp1nJwcbNPRNPf&#10;5+lh0Ie5yzk5Ta08j58h8TeL/BnxU1r4afF7Vv7CvNJ1A28qSzY+YHnn07575r0U/tFfBaAa78Nd&#10;Va48Rvc6VLZ3FnbMymW3miaOWaF+hmjVg6AEZK1h/wDBQyO5/a3uG/aN+Hnw7Y3FnpsD+KJ7BdxE&#10;ajmYjrwO/pXQ/s8fsZ6r4x0fSfEul+HZ3fWrUNp9/c2TfZ27LhwMc4OM9ccZrwllGUVca5Ya+rlG&#10;NtLW0f37kYahh54j2VROLXfqeGeDf2jvjH8RfhvpP7LNszalDo1xHBaX+kFX4MYRYlLgY8xD/EB5&#10;ZUkgdK+0Phd8evH/AIK+Hdz4L1rSNP0izuSbDRtDtLxro6dbKqqsfmOTu+7n1yTnAr4N+Lvj2H/g&#10;n18e5bJLPUrbU9d1mS/vtTtJUaLCzZzHuB+ZWDrgEH7oNfZfw5XQf2iJtK8XfBTw/e3Wmag0g1CW&#10;diZLW6hTfdCUkkBgMEhTjJ4rnz3C4jAYqnilgpODu4TTtaeibfz+FeXS7v7GEw9ONKUptuSsrd1q&#10;dr4Q8S/D34VeBNYgh15Z7/V3b+0Y5R8+zaeR7V89Wdn4H1q8ub1PDETWMtyfKWVfnT6H+H1rsP20&#10;vH/gj4a/E670O7uFZ7LTlhZI0+YuV6n3rwn4T/FHxNdxq3/CMy/2ZJIzvJKhVmB7jPp1rLOlnmKg&#10;6a5uSjZJt25n1fm7nHj5VbqVNqNtbfofSqReAPBvw40u20GIXen3d082oWsV0YSZ1fjLBSQVLKQB&#10;1zg8Ekepfs/nwh4puItP8faomgQx2DJaX2iaS8/nXQ/1fnjezIHBJZhxkLwM5Hz7Y3mh3Xw2tL3T&#10;rslX124zGsn3T5Ue7OO+3IAz/Fn0r1/4E6nrNza2I1N7oWcEZS1V7QIGVnLdcbpBkn523cHrxiv1&#10;LJpzjw5hfaLXkV7/AKnHQqOreU92fRVjdX2ppa2b+GdItbaws4o4ZrK0Zbgz+Yu6V5DIQ5cMo2gY&#10;XYDnLEV658X7vUvCXw7tfiRolrKk0V1bx3Kqpfbbltu/jpyU49jXnPwk0KPUbbxR4wkRZI7DR2gs&#10;4ElCkykwHcykHpvwDj7zduK9X+J3ijwnpvw9XwR451WCxttX0GdoXmbbFI8RUPFu7MoKOB3HTpXz&#10;nHVKFXg3Fuo7XUbPaz5kk+ltbHdX5vZQZjvqPgH9ojQYvDPjiziTU7Urc6ffOMMkwU7WDZ6YJBHO&#10;RkV4TrPw/wDDWqeFfEHgHVdODWesQzR6pNFHlpkC4EQPrnOCeRxjFcn8V/ivL8Objw74KvrqY/2y&#10;wltZ0dsraDbs2EdSWfkZyBil+D3j7X9f1DXvh74hs5lgk8+O2nc5aMltqRnnO4qwfr0av5Cxy4jz&#10;fA0sXUTlKnZKeqclze7ptzRkm1bf1V32xpRoLntaP5N/oeNav8Go/hb41k03TbeMWwsrSCBobrzy&#10;WCs37xm6vjAY9yvFelQ+PPEngkQ6PZ3JjtLy2jS9ihct5gznGPUdsduKoSfsu/FLSJmsLA/2vFba&#10;qUF9bBj9lQsBsbJzhCSCeQMV3Pxx+Ddn4a8F6N4w8HzhdWt9VitLqfzxIkkRGBKy/wAOSPoCec1/&#10;WHDWeYDD5bgcPVq89VxUdN+ZLW6vdarqRh8NUxGHlOG3+Z8v/Ffx5bfDj9svxNr90015pV5q0EMc&#10;sjmQmNLaFF56ngYx7V9Iah8TNX/bP+LWj/BPw58QbXw5eQ6OBZa1qlo5D+UAVtkC/fY9t2B2Br5F&#10;+Ofw3/aT8TeBLv8AabvfhxcR+GJfEcllYX88eCwR/LimKnny3C4V+jEfSvePhh8F/BWr/B3T/GWv&#10;fEuXUfE+pmEWVxoN21o9jd7FPkKxHLRkjLdMjFfmPGlbBUszp4nGtzhKo48sbu7vdNrb3Vfd+lzK&#10;rTnCp7OL1sr9/ka37fB8R/DHwA/wE/4SjSm1G51lbSaSWcwxRQKqyx3rOV3RbmcRFDnLQgqTzXyd&#10;qXhD4q33gbWvip8OvjbDqUWj6VHJZ3SQ3SeXdySgeXCWAEp3kZY44zgHisTx9+0L4n/bH+J99+zv&#10;pPje41fUT4ss0l1fUxGzS28H7qUI4ALBI4uccMzE19k+Hfh7B8SfEvh/4W6rapBYRNDAtvaW43Fk&#10;BMbbBj5Q6gsxyFUEnpXXHAzyfNcHldOmlKpNXi0nan7urTTfvRvFWask277LhrYdznzN66feb/wm&#10;0/w94CvvCvwt1XV91/pPgj+05IjzKZb2fJkcnn7q4BPJDc81654U0DTxpji+C3kEtz5sUuQMEDgj&#10;PPUfjXhfx48feGPAHxQ8f+NbTxV4c1WS/wBUs9I0yKBZP3Nvb2pkRDIRggneBt4Dda0vh58VdW+M&#10;PhB73wHqFpZeG9S0JLi01U3hMq52F/LTrINpYexAzX5/4t5JmOI4nr4pO1O8Yp3Vlyxjppqnduy3&#10;dnuezQu2lFXa6HZ23jFG8aal46n1q1axu5FEFwbpVXzMH5NxwM7R930Ga53VfjLB8Cf2o7L4s7ft&#10;GgSRxHVLGxTCtDJH/pBk3YBPRlQcsQCcCvRfBHi79mT4j+DYfBeuabaTr4clQQxXkSbPtUbKIn+6&#10;MttBBAzkdayf2k/CXwy8X6ImnWxt5ollDXaIAWPrnHQYPT0A9K+j4M4NnhMYs0hVfK4crTWr2euv&#10;S2/np3IrKNKXJVd4ve3n0OX/AGhf2Vf2cP2lfB2o+N/2c/H+i217cPHc+HZ4lYi6JBeRJTklWOSM&#10;EDaQK+bPhDcWR8eWXgPxjFbzXlsvlohkBUychh7kbTz/AI19O6nb6Hpnw6OhfB60tLGAabObrUuA&#10;tpLs/dsOxfI+775r4C0TXr34SeO31DQ9Vj1O9iQlr6Tna+TzXr5fRzLDY3HRjNSpKTVO2mrXNPdu&#10;yV0ktlZ23OF1KWEotpvma01/NHrf7QnwvHhPxrdWuqLFDp93b+Zp4jAw7HAKkduea8Xm+Eq2/wAS&#10;dE1zV9bnji1aTyJbe0kCJIY1BVmHc17XoXiW0+IvgW71r4j6rO2oKrSLeTxZSJeoxjoK+adG8a+P&#10;PGf7SfgzTdduDb+GI7q9g0i/CfJcygYXI9K+0yPA4zA0HVqWV4N+tk3Zd9vwPMeIxtOjKCnZvVvu&#10;fU/hy58Pa3fjw6uqQJJBb71lmAB2rxg+p5qj4y+GGj+L/AXivxt8LvEdjq3iDw/ZqvirR4J/Knsr&#10;DBZZF81dk4ZyoYRltm0BgC2a53TPBviuX4iv4dt9PhluJAyTyK4AS3A3tLuJ4CqM/pXkn7TXwd8W&#10;aB8VdR8cfD3QdVt7bXg1tcX6QySWsVuIoAsyywttWUBWDb8gCTkZPHr8N4fDY3GzzeVPklCLje7s&#10;5PrbbSN79roWCqRxclUle8Vq31Ol+H3xP8ZaN8P/ABN8O7DxBqfgDwpd6hCLrVW1W1/tPUoDCGmt&#10;3jg3K8Z8zAkBUL0ALbgOF0rWfhN8BYGk+HOmHTdIv7r7VBFd3Ekj3HYv+8Jx+nXiui0D4BfCbXtO&#10;t9Vi1MzX3k7prW2lYRRj+7tzxng1k/Fv4UWvi6az1OeMMNPgWCCLPyoq/wAIAqsZnOX4mDoVnJQl&#10;uuj7ef37dDto517GE048zelmtkxniT4g+CPFrQ6tpN0xLbXm3H0yB1r6W/4J/eK/CHgD9n/xj8QF&#10;mEVzd6o8f+sx50ePl+U9ehH4V8kN8P31zS303w/arDc2ULHcg+/3xW/+znYfGHX4L7w5pNhJc6RB&#10;Ez3cCcBJFBHzZ4FaZFQy2ODrQjJq0Wnd3dnsTh6GBg4V0nzWd/68j6c8G/tVpe+Jp5rCKCCwA8sx&#10;SEYYjjPHXnn8axPj38er3U/B6+D/AA74Rt9S1PV7n5ZJIgqQIOrFq+Ptb8cWVgZ9FhNxb3kNwwmk&#10;SY8HuK7f4C/G3SvC4vbL4lQtf209qy2VxISzxPj5cV4GB4dxGTzthqrdO1lB3t5Pz8zy3mlStWdO&#10;Pwvr5HlX7Q+ra74C8cxJr0KzvDF50rWyHaoIGBmuS8Q6JrviefTNR1GFfsuqbZ4NsnK8g4Pp3r1L&#10;4wadq3xK8AzTWMKxSSXHlyO8XzNFnIxnmvLvh14e8U2HjCLw7rd08i2smLZM8KvoPzr9A4a9hUws&#10;OZJVYKzt+Y406aro9ng+IegeFvD58OX9gZkto0aYBMn3NcD42+KHh3UNWiSzsQttt3eXt+bOK4T4&#10;0+NPFWgfEW+sbBysXlCN3CZB4rG8IhtYM93qt3teKIuCT1NdmKyxTk61Xbpb7jz8RGH1lyV73+R6&#10;7+y9+0fdfBT9rPwv4vNg11pH2hrXxFYKvLadMuyUgc5dARIB/ejFem/tza54RvP2t72f4R/EKPUt&#10;P8RNbNZvaXO6NZ5IUMrfLx1GT6bsGvlPwF4lHhTxM/jK7gju5WUqqOMgDNdFr3xttZ/Gtv42TQII&#10;rmBVEKKOFfOc+1cMskjHPo4ulD/l06cmre8+bmTafWLur9nr0Pay3NoYGEovezs+1z9B/wBlT9lL&#10;xF8PPEml/FvSr6Gx1bTXMtlLqanybz5GWSInqodGZeMnkEdK7C6/at1DR/jvba54nkXTdEjDabqW&#10;mRSmeKKGVgHlcrkMUcI+cZAQgcNXKad+0VoWvfsp2HicX8uqeJLfS5Z7mCKTCQts4QAd6+cPhT8c&#10;tPW00+4uNKW4uLmaT+0rW7O44fPfrxnpX55nfCGXZlNVcQnObTg5PVpO/nZa3s7XXTz96t9SpYak&#10;oSfNOzu3ez0/U+4v2zvij4B0P9nbTvCWlTaN4p1bUtVgurK2lEN9Bb28QctdH7yquSEHdjIcDCnH&#10;N/sy/Ejw/wDHn4Bav+zh4p0TQ9L1fSYHuPAGq2beWrD5iYpgzY3bmKbf4lAIPy4r4hufG9/8Mm8S&#10;2F/DFbwzWb3CTxx/LLGC21UP1PIry/4F/ED4m+NvidaeFtEhvWlu7lH0+6iyGtmD7lYe2TyPSvZ4&#10;N4TXD2U1cLKp7SlaTm5pJNy10V3blSX4vqLEVaLwdOjXWrbul/w33H6KfsqazdR+JrW98b+HZNH8&#10;TaK0ttdXluhITYGBEwP3cZBz3xXpPjLwbqnjrS9Q+LmqeK7G007Tnl/s2/F3HczavImdzLEDnygV&#10;25PJb2rivFlle2XwO1/40+HfCmqweLtG0WysPGn2NctOvmSL58sfXJTB8wZygHZcn5/+FXgfxn4Y&#10;8QfD6bXb2eCHxLpd9qBiScoZ0/tC7iVck4z+79OnNaY7h3DZbi6Lw7spTg4ta3+3ZPrHSyOOq6f1&#10;TlUE43101utrm+2p6hrniO307xJp2n6lbiKUQRXlt+7tJn3bnjGRsLkrIcEqXVflGCK+lPgP4Dvd&#10;Ot4Y5JlvTBAiPcTSun2PIAVHLbdkqmMj+KMq+QSd2PJNG8C6DAn9izwC4vjrKvb6il0GSOONMvGE&#10;wQVJ/eeYDnaR+H1NZ/DnxN4E8OXeparpFz9tttKN3JaoUlVoHKssp2MeDuB56EHAFfpGeYmGBwU8&#10;RVdoxV3/AF+RzQqRgrk9po1xN4U8T2N34ZWS71bxJGLTUfLDrcQpY26FVI67JQ4wODkHviuo+Fvh&#10;34P/AA9+AXiDxb8WfDouYtJSS9F1M21zKEO2ONgR5ZZyo2nGP1rA+GuuWV1cWXiGPXzfxRRZutLu&#10;4ZI1jjCrhoiBtCghht7183f8Fdf2xbbwf+yzceBPBVo2mp4q1oyXMXnEtNHGBu34P3d2MD1Br+Wc&#10;kpS4u4/jVlFclWbfJa75VF3ctLLr8yK1WnOXMjwf9l/4ReK/+Cjf/BQab40+NZJL7wL4O1m2/tO4&#10;8vYltI+PIhkjdiwVDwXOVLR8cGvtX4U/sWeJP2eP29r/AMY2/ji913wTp3g99b029ZYln84pKi20&#10;pTILIw4cAFhtbjkV6H/wRV/Yn074BfsJ+GtN8f6bjxJ8RI4/F3idJ0+eBZ4w1hC2eQ0cJRzn+ORj&#10;XtXxh0r4beHk1u4vvF0Xh25t9NZdbv0tQ6QWyMruYlHDu2wKq5ABbnHJr6XxHzbFPFV6eHlD2LUa&#10;FNOyUeV68q2u23Z9kl0R15dUjCabW2p4/wDD34XXlj448YaJJPcSXFhJDtivYhFdf2aUD/aFUHLQ&#10;hy6K55IQE8nntx4euvD+lTSvP5NpGEkW1V8lnYlQ2RwuSpPPvXx9qv7Xfib4mfE/VbbwprRg8Pa5&#10;LFZfYZJi1y8EEiiJ5ZVx5icHK/dZiSR0x9W6ZZeLJPge95czSNeLqiTXrxqG8syl22/Lx8pdQOy1&#10;81mPhTXzHI8ZxFmVeXtFR9ooabqCs5St5X5UtNr9D1aeOp+0Sa3e5leEdVv59Tub/UbeS7VroxLO&#10;WCBG4wuD19M9xmtDw98V/hB8TINZ+KWiftHeBNSs9GeS11+z0/xNBJdW8lvlHiNuG3bvlKjCnORt&#10;zXK/tC63ffBD4Aav4x8OaPNLqscMdvYRiQfubq6kWKOV88bY2k3nPGVHrXzP+xr8EPh1+yV4Qu9c&#10;ntdAGp69ff8AIQvlVpyHHGGbkcnt3r814S4TyziTLsTi8RWlTtKMKahb3mtZuSd7JJxs0t35HZao&#10;vdilom3fT+v+AepfBr4Maz4m+CnjXX7HwPe6rY2kttqer6hd6iEj8zywkSSqcFoxvLFBnhTnkCvQ&#10;/wBlH4dWHh7Sz/bM94b/AFK5SC8ku8AZQnYiLH8sa8nAGeuSa8T/AGL/ANqj4d+FtG8f+HfiL8Q5&#10;Te23je8Pii3iSQINPlkkWHbkgNMzINoHyqg3npX2V4R0nQb2fTNV8KXuoXGl32m2+pwzXiYlZZFy&#10;OB64yD3BzX9ReH+CwuXVa2HxEL1YycoSa3jyxV1potLK7fdaM8SvhIwrwSknfe39ep8jf8FWfBfw&#10;y1XxfpHh/Wdpa7uJjJZPdF44jbQooIj+6hYzMN3tX5n/ABE8L/CSw8Ri28B3Kb7a5/023X+Ahu1f&#10;op/wUi+HPjL4r/EzRZNEuZJNRstHv5o7mcEpFvufu56fdUV+T/irwt4l8MeObu1kuS13JfML11Yn&#10;uc19jLCzq4yc51HG60100OLG0aTxza20XlokejfFD4MfFX462A8f2M5ms7WBvKyzMVjiXufXA+lc&#10;98N5fiD8RNCtvg34Q8NXE1w8mZHSM/OwOBk4967aP46an8MfhZc6Np2seZb3EJhS23DJLYz+teer&#10;+0zqXwj1bStb8Cg2N3CUaWWJAWLAg556554pYJ4urgfYYenfldo9Ntb/ANdTSDpUpSbnb9T6o/Yu&#10;+BWv/Bj4k3+vftE/ANdV0p9FaFbbVtCE1vKpkBeZDIAMoFHzLkkEivrL4YfBz9nLw18VdT+LX7NO&#10;j3Vvp3ixF1PVdOljxDp8sJkVoLYYBWJnZn2kYXgdq+cLX9qH4/ft6eEYdH8Da5qCW2n2KJMrzsoj&#10;kJA3DYAI93oOK+p/h3b2ngP4cPp99rMCx20S6cb6WXkTRgCXJHfzCSfqK4uFcJmzzfEZji5OMeVQ&#10;ULvlv3t0e+xjWqxlanBX636nR+G/jF8Pfhx4lg1Ky0ifV9f8RTPbRW2mvIBKUlK3Fw24fLHEQkYP&#10;RpAcEnOOI/bH0bWPGmq+FPB80Om+G4dYupba00jS9SY3jWUW2SRp4wNkUfO0FScM5LEsa7jxppB+&#10;JHgjRvFv7EFppVmnh7QF0bxB4h8RWjZ1i4SWWdvJbqkYmmcFx94sP7orzD4B2n7UXxJ+IF1fftkW&#10;ttZaj4V8208O6Vp+nqiJYZSRnU/eYTPtwx5Ij6c14lHh3McRxtPF1WlSvzSTvzNJNRtbS2y6/ibY&#10;qVSmnRlHdK3ZHpmu+FfDOh/Enwh+zZL4ihuV13UUu9amB277aBFxCAM5UlREDnBCn3qX9rHw7onx&#10;Q+KEnhqOZLS202BY2EC4YKMfKPbFfC/xd/a+1TU/2/NK8UadqjR2fh288sxLgb3UsBDn0GfzavTf&#10;2of22PFvhax0/wAd6Z8Prixl1KYx3N1Oh2c9GB7/AFrt4zyPMM6vUpWtFbf3r7fdb7ghWeHw0qVP&#10;4np6F79p79jK5h0dL/4Q6k91JcLtvNPvnDIUxzjPQ1518EtB8Tfsx6Wb3TtBjjs5WcSwAdCc5PvX&#10;pfi/9oPxf8UvgHoXjn4VX6/2ibw297b+ZjeQuCM+9c54w8Rf8Jf4S0/wTqC/Z9YuHjiuE3f6t3bG&#10;c/jXxmDxmbZVhl+8UbO1uqtpquy6GUcXi61Be2d+XTzI/wDgn5raRftOalNdwJaDVLgzrHF8q5JB&#10;B+tfR/8AwU/sNM0TR9B8Ry3EdqjXHkmSbuSOOR718q+FfCJ/Zz/bz0T4cyay0+6CEmTPDuRk/lX1&#10;r/wVt0bSPFX7LEJu7Qs0DRSrKvBQjvmv02nCGccK3qP4k9TnnP2lKS/rQ/O3xJ8M9R1nxiNRN7b3&#10;Bdw4aRuBz39a1fhD+zJqX7Q/xRX4RXoju5Z78z20p4igyMZOOo4rN8DeGrzxHdWNpqGo3MFo8eBM&#10;uctjkYrt/wBnPx5d/CTxj4juvB/iS6i8Rx2DPpTlQUkMZyVI7kjjHvXw9HE4uNKWGhO8krppWatt&#10;r0OahHEzTWya09fLuXviz+xhefAj4l2/w88Xa3oi3qXkbQxQRlkkiOOSCM5rz3xJa6R4c+Icvww8&#10;MeKI7HW9Wv1RZYSwigBccAD+favS9e+LXjP4y+NI9f8AHsoPjDXXjhtTcDy0so/Ug9Dwa5j9pn9l&#10;mX4MKvxh8LePo5tURAmpyXKYUbsZ8snqcnjHpWGCzmpDFKhj6j9pPSOnXpstul+p6M8fUo0Y0pfF&#10;+X/BM79sz9mz4yfsi+C9L8Ta38VU8Qx6zNsHlAtHFuHzMfUYPWqf7Ofw7+Hd94Pj+JHj7xUZJLue&#10;SGZUnx5aKudxA/KtyTw94x+IXw9069+LfxJk13SpLPdHbJLva1HYfj/SvGfiRceHYbyH4K/D+W8S&#10;5vrlVjlRSFkTB3c19Nl9bH02qNOK9o5XcktOXztZ6GU6VfCyXPq3Z99+7Po3/gm54Q8IQ658Tvjt&#10;ql/M+ieF9LuBpE0rlo4pZOFIzwDgHn3rzr4Q/DL4V+HtQuvFmu6tN4i17X9YZdI0CyiLy3V1M/yD&#10;qMks6gf0619A/s/Wnhj4BfsvRfCzxPpbRnxTIs18hIAkjXgK2fX3r0/4L/srfAn4Y/FO8+PXxZ+F&#10;2n3FloGmQT6N4emkL/aJpW3pdgRN8wiRGODyGdTg444M+4zo5Vjvq007KF3po5bpW3v95VJOpUUZ&#10;RfLu30Pzx/a8+CX7RfgMm++KXwB8S+GNA/tiWwGpato8ttB9sVdzW6O6hWYLzwTkH2rtfgx/wUJ0&#10;63v/AAB4V+Lng60bwx4JeNJLnTI286WKKIpCjRlgjYbDHH3iK+wv27v2oLH9pf4a+PPgVqGm3N9o&#10;86+f4Pkm3NHZ3SxfaI0Df34wko6/ckHpX4z+KzrdhqxsXkeNQxMm18Cr4ZhheO8slSx9D2c6bfLa&#10;Tvacfji+jd2vJrY58XVnGqnSleP+Xc/az4IftIWfxd/4J/8AxZ8L+BtGuotZsdIvLjSrOwZ0MNhI&#10;5kkjQAcghWJGcjeetfH/AOzp42+JHwjhbXfCepxWljqjRm/sJY1cSQq+/ByDg44yOcGtT/giT8X7&#10;O38US+H/ABCl2y3MUumGVpiInilBJRl/i44HpXd/tefBzwb8GH1r4ZWd/wDZb/TLt7VUeTBkQqHj&#10;K+xRlII9a6uMY8+Do4arHmjf2Ur+8vd2bXdq0r7g21Qi7nuHwQ/ao8P/ABS8czad8FdLv7K0i0xb&#10;fVppZQrtcySHCqEY5A+b0JBxjiu3v9cvdF8LLodvfSSTTTs97cPkF4zxGgz0CjA+ua/Kr4aftBeN&#10;P2c9G1Wz8L+IpNG1SS+juLS9TBdWjOVPzZB+h4r3z9k39vDW5Ida1z9o7xLf+JrK6k+3/aYkVpbN&#10;jwwjjGF8vvs7dRX5Vn/hxmWCoSxGWPmpRVlHecr7tPr96dtFc9TByVTljPd9eitqe5/FL4y/Az4L&#10;68nhP4sfEuG3udYtTMNMu7WWVriLO0kCNDj5sjk9uK4b4S/tPXP7T2naz+y3P4nv7OyFzLJoV5fJ&#10;zeafuO21nkXO0gFcDOD0NfP37f8A8TPC/wAdfiT4b+Jvw0hkk8Pabp66cNQvbbyXnlkfcSy9QFyB&#10;+dfTnwZ+AHgPRfhZZa58OQnnJZwnUbhEYTvKYwXd27DcxwBxwK1r8LYbJeFaOOxVOf1idn7yjalO&#10;Ldnbl00tdO7fl0K2InXrctO3Kvx+Z0el/CrwZpNppvw7+IltfafqWm2Y1zw3bEG4knS2dTKisMIx&#10;yoBTg4bNeH+MdDufCHh+aw0u8S60zXBdpbtbyEjZG7SIGVhndwRg88fSvd/iXoHiDw5o8Xxdk8Ea&#10;74hstOtAZpdLRpbyFYnD7Qo6s23G4enIrw7X/jd8Jv2k7vVo/g/osOhSaPqDyanFqlz5VxfPJBIo&#10;2QuAwmXapfHBJ4HJr6bwqljqmOWKjdw2k7rlTbd1a91dtW3d7vZ6dmKw+GlgOaDtNbry6WOf+BPj&#10;zxPol3Zafb69OLW11eHU7ewlk3QrcRFcS+WDgttGPXHB6V90ftp+MfG3xL+GnhT40W2jT3GrDxHd&#10;XT3Fja8QN5Mcgk2c7VHl85yB34r4Z/Zc+LGufDLxVe/2HBYypqthLpt9aX+mR3KywuwLbd4+Rvl4&#10;deRX3t8U4rz4h/sl6Nqeo6zFphTxfZE3sztFDEs0E0Z3EfdUnAOOORmv21uX16NjzoJrCyuYv7Ku&#10;h+Pta8War488SaBqEax36i+vYIkjgWZ1+44j+Vc7gRgYOQRX2x4S8QXDQL9lv2mlki8u8iuQxIVQ&#10;MKSR+8GQDkegFfJH7DmiJrviWXTondvPjjFwZJCIpC6nYzDIG4YyDz0r7R8I+EbWKVbmLWbC6hhO&#10;HkhuQxjckAAj1FcDU/rsnDb9TSNvYps8JP7cPhPw9+2b4j/Z08e6BFL4btmL3ut28U15LpkyWqSq&#10;hhRCVDysq5527MgckjY/bX+IXg/9o79k7TfEGgag19BpPj/Try6uJYTAJo0juVLbWwcE4HIFedXe&#10;m6fp/wC2X8TNROkxzn+24pcPOOV8mJSMAZUEgevWvof4bfs/P4j+BeueHrfToor7xdat/Z8N1HvW&#10;0i6qwD5ALNnnGQDmvls34iy/JKEnjlem5KPnKTkuVet/LY9P6v8AX6SpvS3Xouh4H+zn4Rmg0P8A&#10;teaL95M/m7JHDAsff0Ipf2m/jc37PHgP/hLrK3jmv7u6eK2ijlURhYlErbg5BOcAEDufevb9A/Zn&#10;+IPha1bS30I2n2aFUUSMoUsozxj7xPSvzn/4K3ftMeHrXx9Zfsm3eoaXbXbaTJeeIr+6VDJpEWcx&#10;wRggkTTPs3MOQigDk15vEeIw2e4StgKElOUrKcU7uMG7ybS11imkuraW7CpSq0aEYw000fmegeA/&#10;2jfH/wAZb3XYfgp4e8U+JbMXEdxdvrDo2nW0clo6tbWiuVAkRtjfM275+AK6j9nD4peDvAPg7wZp&#10;V88Dat4ylvLRrJSxuI5Iyy+bKuSPLBTyx0wQcA81+Y+sfGH9q3wR4m0v9mzwX4y1fUtW0/S1n8SX&#10;Gm3hjgsDcFdlu7Y+Xy4QgYgbtxYcY4+9f+CaOg+FvHHjvTZpvDMDalpdzFax61N5giilfKkRBjg4&#10;yT3xuJJya/Nv+If4bI8VH28E1Nw9nGDakuV2U6jutHvFKK89jmwbdTERlUd2mr9t1sfXH7X/AMcb&#10;P4VfBzxL4y+G/wAP9K8T6zpGq6boXiCEW5+0RR/Zo8yiQ8MIs9AcKXIOD1+G73wra/H7xMvjy31W&#10;3njuWUPZW0oEkJ9CT+JrG+Nv7S3xR8LftNfG34P2ngk2Gk6v8T9XTUdbWTcuqCBlt4UUHmIqI9zk&#10;feIHpX0H+w98K7HwJ8Lbv4k/ETR203w9HbvqA1CWMb7hY8njPXkEAdzk1+hZPlNWjj5UcNFqc25S&#10;blzWTt7z1aSbvZdF0R9ROrl9DL5TqWld6LrfqdD8DNE8FfsqfCi8+JfxRe407SNKmc2+kJcMZdTu&#10;phxEvzAM7AD6KBnAOa+edc/4K2+L7nVH8R/HT9lNJLG1cJYt4U8TAT2lvufarxADOVZdwXKhlPPW&#10;qH7Zn7WN54+1S2i0l4vKFww0LQ5JC0GnKx2iSQn5XnZcbm7cAdyfJ/H/AOyV8U9c+H6fE3xDA9/b&#10;tIJbyDTCQ5iHzFF9z6+9etm+c0MtnHAxjF0paTck25Pvpa3z8j5atTVOar1FZv7KWy/z8zrvGn/B&#10;XDXfGnhu3X4Gfs2+LtH18eI2uEvb4yvaW1jGhynnRgRu7AAZfIUt3xXu3wa/bn/aE8X+HvE2q/GH&#10;wzpkXiTVpZ28N6cdTkupvDVsV2Rx+YwCtIpywY5z2r5L1f8AaS0Lxz8E/wDhnSLw8ngPw0wKxaVZ&#10;Xj/bbm4zxNOx5k9Cp4J5NdbpOp2fg3wNba/d6tNJLb28STXSt807KON35ZxXyHFOJyzFx+rVcLG+&#10;qg3Fuzto09rJ6W1tZO50YXMva03CcE1b5oPGX7P+rfErxRL4o8Randi484tc3UzkyXTHq5JGTX1H&#10;+xX+2rqX7InjjRPgovhnTtV8P67rFrb3ktw7JPYCWRY2eNlByOQShwDzyK+SZv21LXUPDr2DjfqA&#10;mxBGq8gZ9uuaqf2/4p0fxJp/izxFlZZZ47m039FKuHUj3BFfKUMPnmHrwqV9I0vgVlvbdf15HjNR&#10;9pPk+DzP2G/by/ZBf41+DtQ8c/CbwfYXniVLVjPpExWI6jGFOCrk4SXHK7uDjB7V+VHiOfWvgD8D&#10;5PFEq/Z9UnvXUQTja8ThmUoc9wRj8K/Sv4a/8FFfhxceC0v77W7SC7W2SS533GXcbQXc/wB3HT8a&#10;+NP2pvhHoP7Ssdv4gv8AxG0Nu9/Lf/YIyF3hnLDI/Gvqss8R8pq4Cu66lHSKknGW7urbLt6Hdg4q&#10;jG0rcq1R5f8ACH4leKPi98IXsfF+qW32iaJ/LLH94RsbA9MVwfwE8UeBPhWPEdv4k0xp54pmKNPt&#10;EYHryelbsX7Ovijwn4iPifSNTNvp9kv+j2Sf8tAB3rxj4L+H9N+OH7RV/wCFvi/cy6Xoolk2WUZK&#10;+eV6Z9c+/rV4GGW8T5biMPh5pQVpSUd0l0XdswxdZY2rG0ru5y/xS/aJ0a5+Ir+KfCkJg/eNFHcx&#10;ZVFGM9eAR+Neufs0ad4z8N+ANf8A2hptSki08IWisvN+W4kwfmI6+g9zU37RP7H3w78Q2raF4Ldb&#10;HSrUqzTJxsQcsAfU15ovxK1PR/Cdz8MNFupm0i0XyYVPSQA9T6819Vl8MuweXRnGk7r3bOzdujv/&#10;AFYz9qofFbTRf15HS/Cz9sf4ZeIby9bxXp9+fEWpXDFJxMcRgHAQE8LjH4jNd03xTtNGv4tXeNJ4&#10;rVDK8cx5k+ma+UNF+Hx0jxxb+IEhYMzFti9jk/lXpeva9ca5Z23h6GFo2DHz3ZeXBwACfbmvO4iy&#10;HLsdWjXpz93l1Tfn0M8VWq001zH0L4l8TfCLx18NZPE12i2j36OuC4Gx8f8A165b/gkL8S/Dnwy/&#10;aG8UeFn14JHb2j3C3M8uEABJ4Oevb864DxZpekw/DEaRLmOG3+YAnB3Ef/Wr5BTxjrHh3x9dT+Ft&#10;amtzOxSVopMb1HY4rj4QyBVcFi6NGpKz2vqlZ6fgcMJOm1VufrF+3n+2B8LPj38MNLuvB3iaObWt&#10;G1gukMRyQUO3Pr/jXI+Bvip49+KltaT+KzlLW3EcMYH+zgk5r48/Z98FaxrOfFt3O/k7/lQ87j7i&#10;voeb43aZ8D/h3P4g1dFa4mPlafBjPJ4zXzvEmUQdWOFopVKqdk7apy3S/U1wuJrVcQpybS6/I9D8&#10;MP4stvGrWdtdGz0+N8szEbd2cdc9P61J4o+Kfwc1HWIvBHjiEapcoQVaLBUcAHLdue9eE6v8W9e8&#10;WeEVv/tpUyKWPl9Tnn+Zry3wjrl5p3iC+1a7lZmYnYZOSAa9atlc8XTcXUd4RS00u0rH0f8ArJiY&#10;ZfPDwiuXvY9j+PEXgDwn47s/Ffg7Uz9hmjxc2sfGPYr6ivPn8U6N4g1W81m21EQ73KWYYDI54PPp&#10;6VofCT4bal8Y/FraXPqKw2p+aZ5ScD6ZrI8d+G/h78N/F1x4J13bcRxSZS4HIJ/DpjHUV2ZdSwbx&#10;P1SpNyqxj07ef9bHhYaSxbcZK3Zno8/xVbwr4Kj8O2Vyl3O0eGdOgOOvFZv/AAuXxh4v0C20nxTc&#10;s9rpZLW5l7kdBz1o+HngPwtq1jF4i0zVheWsLBntmQFgOu0kfyrq5vhxpvxJ0m+hu7M2RiXFpDb8&#10;biOma+erTyzBVZQlHVS96XVO9tjmlTk1JM8un8Qa58SvFlloV5KkFutyvkyxf736cV6b/wAFKPhv&#10;r3gL4f8AgjRE8RzXJ1JFSJi2MZXPf2ritJ+BHjPwv4hsNW0+F223O6TcPlH1Ne1/HZ5Pim2jv8SJ&#10;orxtKhUWcUcnCkAAV9LhuI8lyqMIw97XRR8t7muGrrD4SUZ3s2cp+yr+z54W8E6FY3+s6pB9umiV&#10;i7kFgxJJ/lX0q3wt0rxFo0Whav8A6bC5ISReSoJycHtmvC/hb+zp4j8eXFxq9lfXC2kRIt1hm5Tj&#10;1HOK+jP2e/hv4p8FTfYvHmuoLdDiEytggcetfkPHOJrKosa8UpTd2o7SV301drXOnH1U8PTULJW1&#10;76s9S+H3hX4J6B4Vt/h14YtzputmAiO5m464+YNnJr5g8VfsieJ/Bfx+1jxj8RNTt9f0qeESqUQf&#10;uyM8E91r1T48WdgmtWet6T4leNLdsNNayfMo9PxrK1L4i+GLj4fT+CNOuLmeS6Y+beXK5Y8c81jw&#10;7mGb4vLHTw1VKdX3Z82ja62fc9Hh+lhamIUqyUor7N9X/wAAk8G/FTTbawPgLwnoUBt5V2C2tkGd&#10;vfpV3UND1jSPBMt54eSPTreAt5sUf3iOSeg4Oa8//Zjt4NM8Y6hrl1HcCG3cxWyyD769O/519CeG&#10;9b8N2Wqr4g1vSvPs4JA7Wr/dY+4718xnWKq4HMaeHk+eFNre7W+qtfU9mpissxGJk8NTUYrSx8r+&#10;D/iJquneJbi10zT9STafMnnu4JFWQexYDNaniC70/wAfeOdP1jV3fargShcYI4/PH51+kmi+J/hD&#10;8U/g7cap/wAKuiSwltyuVg69u3SvzN+MWt+AvB/jfVrDRL5o7OK5cRRscvFyTtJHP419/jMJSnjI&#10;Y7DQSk0tk1+FkfO42p9bTulBrr3PU/Gmm/CzwbPHP4Zggkv57Ufv40JK/h2xXH6r4jstS8MzeHfE&#10;jtczT5EW58snvg1V/YN+NfwjtviRqunfFO4+3wamogsrq4wwiPIC+w5r6P8AiZ/wS3uvHHh2T4h/&#10;Dnx3LbuczWdtIqmPaRkDPX8aMy4dzGWP+s1b+/791f3bLRLroeTTw9bD1oynNrzPkjwVd+L/AIa3&#10;c+l+FLuS0sp5S08inDEk88E8/Su30TTvFGu67D4t1HVZV02xcSzXFymd6jngDufSvO9H8GfFrw78&#10;Ub/wN4u0+4W5sLjZM7wM6Hk/OCeOvevRE8c6vpemQfDrVii2yMPNkUcuR/8AXrtqU3CnHF4t83J8&#10;NvtO10v8z6aWNbw/v6y0S/yIPGNn8YvHfi+fxV8J9IuL3Q2hC3QVhswPTjOev44rP07wH8SrgJfW&#10;2iNpsW8ieeUkux9dx7/Svov9nPW9ag8P3Hh7TfIisJgSZWYDtkgep9qx/HH7QPw08O6hP8L9Qvoz&#10;fB+WkwuT1z9a5+IP7RrYWOKnBX5dkm9eitf8WeFj54uX71w16HhF/YX3wm8XWXiKWGfVWdt0gkUh&#10;Ouc+v8hXuXgX44+Gvid4vstC1SygtENsfPWYhVx/j0rmtI174d6r4ibRtf1K2C3CkWzkgj25rzj9&#10;pWz0bwNJFNpl+sbTSbY5lO3OTwuRXm4XLcdXwFDFVVq2nb0ejtt9x0Tq0nh4QnD37XufWvwgubP9&#10;nr4rRa7pMcV1o+pOIhMg4g69e34+9fTvxDs/C3jXwPOkJiuLm+tiVVEGQCOp9K+Av2fvi9p9/wDC&#10;aXwz4h1KOaSGPdA8r7icf4Vs/Ab9uG28IXur2vi7V1uLaBmggV7gtgHpz26V9thc5nm6ft58so6N&#10;rftf1O6jinVwrU17y3Pp/Sfhf4L0X4ZL4QtW253eaqAdetcZefDfTdQuPsULh0jT5OSdv51ztl8W&#10;4vE2jPrnhaYJb3nzbU4AHsKreEPH/ijVtaudGsY8KsJLynIz9K8CrmWcZziP7Mo2nQjpUTfvNbaf&#10;Pc7clnUdGdOEno+a/Repw3xLufEHgDR9WXSvEAiaIOAnmcA44yP0zXylpHxCvtR+I6avJ4ja1m+1&#10;KBibbyx5IyeBX0y/7Nfxt+PXjjxCdEutttboAGYklmwf0zivnD4rf8E4f2vPBl3J4suNEgFlbEyX&#10;MhmI4B6gY5r7PI8Bh8opxpUpLlVk/wDL5HHmGKqupzLXqz9SfgFqehav8LbSMaiXlaICWSQjIYDg&#10;/nzXnnxB/aA0zQPHrfC7xXEy3dxkWkzqNtwnJ4z34ryb/gn58aNDbwNHp/izxEP7QswIpYQ+5mA9&#10;B+FdH+3/APCx/j74Ctb/AMCxTWN1pki3dtqMS4lj2nJww9u1fruJpyjg4xbvGSs/uMIydb30WvHX&#10;7WHjXwjcN4R8Jvb3UkcKvEysQIlIOVY/3sjGK3/A3x98V+I/h75/iOzhtb8OfMCkAsT2x614z+z5&#10;pPhu98Nvpw1g6nqEHyT3ErZORwT6g5zXWeJ/AsdlpRulupPldXKhsFmz/wDWr8Py3xHyX+26mSxh&#10;KjNycIyntdfivK+h6uJpuOGi01d9TS8IftP+JPh/4oubLVNEdIpiRDITgM3P9a8K+Mvxxs7f4rQ3&#10;Nlocx1a/nLW37ncA+eu72GOK6L9pn4gX9no+mSaZoK/aXnKZWIHIIxn9OtZvw5+GV34o8aWXjrX7&#10;CEzQRAiEL36k59ea/UOH6VeWHjLE4h1Wm7N9V8j0cR7LC4RSUVJtavqbv/C6Pjh/0ET/AOAQor03&#10;fB/z4Sf98D/CivqPbUf5T5v28P5Edx4j8KL4euLO8jdJDNcJIz7927vnOetfJf7TnwT0X4jeMbib&#10;whqC2rWkrSTzsMszE9M19IePvGU0mlTrDa/ZYbSxZo0DE4OCM57YrndFsvBkfg4Xmp6X5r3ERErl&#10;eXY96/KOPc2p4fE0aD3d5emy/HU6cDl9TEylKnUtKOx8c/Dn4fP4C8Yjxd4l1SSYWz7Avl/K56D9&#10;P519xx/Efwzq3wRg1DSXVIli5UAccdK+XdV+x618TJPDmg6Y72cjBZY2528816xpGnaRovwtvvDF&#10;lIUQE42McjJ5/CsOFsRB5BiJ19JPmjfqlbQ5qVSnOU1UlrFnknjX4vxX/iWLTNLQykyN5rs3APYY&#10;rL8XfCi/+Kl7ZeI7bU4ltdNgmN3aLIAzyNGVUdcetei+Bvg14NuPDl7e2KKLxiXik6sD2zmuS+HG&#10;iaFpPxLk0PV/FzRMMAQK3Ez5+Ykd8Zr4f6lgMr4clisFNe0p++7q/MtmvmuqMcLVwWOq25veM/4f&#10;/DibwFpVnotvbqkkzAzEp83I9R1+ldra/sdeINeh1Px/omqLDeC23weU23DAcZGcda7bxtosGiyw&#10;zvZo6Io8uQDGBXmXx+/a+034Q+GP+Ec8Jao0l7fHZdRI/wDqx659M18ZkOPzrO88WIwL5G23J+Te&#10;3odWJg6bUU9djzjxL4s8c/2XL4A8c6VZ6yYW2NNIp3x4OcNnjPuMZro/h/L4UOkR2WsXzWAkbEWH&#10;2+Xgd8e9eX/Do6vrHjqKTVdQkvLnVZWEluq5Lk859uv6V7N4S/Z31HUfGUSa5Cy2VtJ50kUgwXUE&#10;EgjrX6rjeJ62SVHWqWqQs7u2zT11S+46cFjYUJOL9467xf8AAe38QeAI7qO7t3N7CY7f93ucnqGH&#10;ftXyd4w/ZZ1XwBqFxD4u1B4WuiWjDqwVlyemfpX3Z8XL4aRpWg3fw3lia7ivo1itieI0OQVx9Kj+&#10;Iukad8QktNN8a6Pb3bQMJEKx4KgDP8818Xj+MsvwsnVwqklUldtPmV9G1rtv09Di0q1XUnHdvTsf&#10;OfwZs4NI+Feo6P4g8Q3TG2uFtntlJ2CJ0DIQPUEE5960Pi1+zp4wm+GmnaLo3xXvUttXDGwhlufM&#10;t7tlGfKfujZ/PrV74wfE/wAGaLfDwhoWkRWnkgPJJsx5p9T68YH4V0fwwum+INno2mrA0ltas0si&#10;7soshJ6enbpXnZzjJYWrTx+Fk3F+8+ZK3NbSyZzwxFWrVlTeiWx5h8Mdb+Ifh7wvYeHfG1jcaZrt&#10;nAYrqzVjghSdpB6MCMEEetfVUnju8f8AZev/ABBqMebm38PykOOCG8sgZ9+lcFYnwx8WvipN8H9e&#10;iFl4q0eIyaLeSdL+ED54G/2hgkVB+1hrl/8ABj9mW78PXe9VF0kMrY+YxM2Cp9etf0vkXsc6yvCz&#10;lSUK0Y0+ZW0cZJbPdxa27Nd0eao8tRrpfQ8Z/wCCeNhZ6Z4X1zxN8QrSKG203VRKwkb58nIHzdwM&#10;9a+xPixc3Xi/4aWOhfs526Na6Zphu/t853xPNjIBPVu+TXyp8EvEugeHfBiav4jtANLu9xaMx/LM&#10;MZAPrzjFep/DXxLqPg7QLn4g6prkuh+GFtXCWTMQs2MkKqn16V+C+LddVOJ5RceZQ5el7vfkXnez&#10;9GfQYCrRpYZQlfV7oxNL+KnxPhgit9C0JrvxU6q0kkFu8isVPzbUXnHX6V9V6ff63+0H8JYPDhvL&#10;K+1DULdbltN1GyCTWt1H/rbWVGHzDAYLJjJB+leAfs1+L/CMPimX4oz/ABKbTzLps0lvb2BHnSoz&#10;DMRb/lnxg++MV6veeJ9BS/g+NfwZ8ZRav4htrm3u7/TBrwMzWivhw8K/dk25C525718theHMPjcI&#10;8TH93JSal6dVv06XVt7ESxMnXUL6M82staj/AGT9VvviT4L+GPlQXEK2PjjwxpsYhi1zSS+LlBEf&#10;3f2hYS+xsZOCDnNdd8atD+BPxG/YF8O/DL4ZXEdr4W1rXBqOiQWyFRaRqXkWEjJ5Cv5fbpXQftHf&#10;t7/8Ez/FfhjUNZ+IeteJvD2tQ3VvHd6Hc6O1sbTzWKfaASNs0G4BWZC23dniud8HfDDwF4Gs/wDh&#10;SWlancv4a8e28mufDq/uTm3tbxTvktFlxtOQVkC9drH0NfqXDOC4mocN4jBzqe1jyS9hUu7rmjfl&#10;d9V0avor722UqU4R5krxa/4c+UvBV3qnw616b4caDpjfZlcLHeSjGP8APvXZ+HtM8XfAvxwvxf1j&#10;xPPqtle2rw6vapOG3RYyD9VxxXN/tAX9/wCB/Hl14e1rTJrfVbS48i/gijZkSTpguox3GPrXjPj/&#10;AMO/tJSuun+Fr26NhqE43RySN+7Vuo57Yr5mhSWZYV4PM4xpc6tJy0btvq+vW53U8bD2DpSha2zX&#10;YTx743079pH4v+IfHNmfsaRSqLGO4PzsicZbHXpVXVZNMv7eSTVgI7WGzdHccgEDrz+n1qW0/Zj8&#10;beGrganr5aCNZFEkqMQXJ5rtNW+Dy+KfhfqfhbTWRZ7mFvKnfruHNfqPBCy2pSnSwdS8KcYqy1Vl&#10;tqeXVjShW5+WzZ+fGp+I9Y+IfxjXTVtGENlM0MLQ5A8sYAzjivfPD0Ung/RNA8VaWotr3wtr6f6Q&#10;uctBKR/6Cw/8frT/AGdv2V5/hwdR1Xx/NC11NdskDy4HpjBPWvsv4Gf8EytJ+OP7Nuva8fF62Wva&#10;oZU8P2jxKYNqhlAmPJG9gQMdCB1zXp5rxHlbmqdF8sKMopvo7p3/ADZeHy91ZcyeursVf29P2hdP&#10;8G+BPh5+0I2hC80rxPo/9k6vPG33b+2UMhPoXhfHv5Z9K+S/GP7bmia1qdtPoXheS3t1wZAATk4+&#10;9zXt3hXR7v8AaP8A+CdPxH/Zp8S6Up8SeEbpdW0bfDmWK6sWdZEU9VDJ5i4+tfIPw5/Zz8dfEHwi&#10;2peHHSSZjtW37r6fjXNmeV5A/wDa8XK13Z3dleySfzWp5WIhUWJtF2ue+6N8ZLTxJ4bbUZbVbyCV&#10;d+yRB8px05r5g+O3xA8U6542aDTNOGnaZgIzZ4YHgmvU/E/hzxl8E/AkHhbxhbJY3Yh3Hnk18t+L&#10;/ije69LcabfTM3mS7Vx2APWlwdkuHnjamJw6UoXsne6t3XRnIqtV1rT6HufhvUPFEek2tpp3iW6n&#10;tHUCOMykqpIq42l6x4F1mMa3pMk805D2N2rEGMn3+tQfDrxd4cv/AIeWWmaXZLb3FtAu+U9GYD1r&#10;c0D4r2fipf7J8XRIHtwUt5lPp0NRiqmNhVmuS8Ytp9JW6NW/E3hXpwfKemfC34BeLv2z/G1hP4uv&#10;orXUtDtkNrdR9ZArAqT3JGB+Vfcv7IHgSPwt8ULnQtYZRNbXMrzvGg3Fi3zMCSAfXbXxP+yT+0BY&#10;fCr4zWB1e/X7Es22R9+A0THHJ9q+7PB/in4e+Fv2itRu38XW62NxOAtwblTjfGCvfj5iBnHevr+F&#10;JYzMqkoSV3ZJL56NfeY51mmAy7APGYqahCCd29NEr6d9tlc+w761juvC0VtcnZAoDGaRMnaOc4HT&#10;g9BX4j/tr2fgvxV+1P8AFHQPFXh21a6HjG6Gm3UX3GBk4x3OQa/VC9/bBH2b/hF7HwzHKlsrwidr&#10;jLM4IPO3jI6etfAXjT9njUfjT+11rXxFsbRRFL4xt7uTSl3OSf3eBgc7Sw59AT6V6vGPDuYYDCU6&#10;9Zct5pJpq99X0fkfI8D+KPBvHePqZdkuJ9pVjHnacJRXKmle8kk9Wup9S/GD4MeGE/Zn+Bf7L3h6&#10;e5n1TxJYNqGl3EzhI4TDYZW3dGUnLKzBQMfMBkYJr3T9nv4YX/wU0/w5Y+JPD9xH4u8FeGXmuYrq&#10;TO7zVaMzL/ATEkjfIRjDt0PI8g8ffDnxB4n+Lcn7Rdj8VLHSYPhRoX9j6It1JvY6iyYMwUkBeSUX&#10;PU1514X/AOCwn7RH7SHx2tLrxP8ACSx03who9pc2MepS2bJPqjmNUb5242GRQ3p2r854shNYaWZx&#10;im1FJLrpfp/M76aep+uTwlGEeSbSS66+uhwHxO/bm8XeAf2ntZ/aa+GPibwwLp0j0r4seEruPyT4&#10;l06CXEVxEGQeXcQhyd6n5lXnJBz9J/HP4vfs3/s+fArw5418L65Lf2/iG/l1CyEDq/2mC5CM6b1+&#10;9tkGAQBwOlfGPx4/Zr1/VLIfE+ayF4INTiuL+8J3nYZgWDAZ+XnH0rqf+Cncl9afsr/Au58OaUu9&#10;RdMlvHgeXGMtnA7FsflXBkVLAcRcK1aeL/eJOK95JNWakldWbSkrq/TTZI44VILFqMJXXdelj6p8&#10;SftXeA/FXwJttL0iO60ybVNRgiiScFSM5bIx16V+a/x1+EPxEuf2lta13w9rz20FndNexSJMqM5R&#10;QwxvBUs3I54yea9n8M+IPEviD4HeH/FvjjVU0xINZh8kPjDqA3zD16da5TxB4dv/AIi6l4k+KPjb&#10;Sb9vh7oN1E+ra3BIISUMgQiPPLnDkkqCBjrXs0K+IxrhDEUoxkrx0s7w6fLU9VUMv54KV2k7mf8A&#10;8E3v2rfG37RvxP8AHmm/FDWLCwfw5pQv9KvryCCyS0hhZhNFMqnEpdMuSoyDGx6Gvp3x78RNO8b2&#10;Wnad8OfjXop03VWntriHwufOurOZI4zGk8jPs2SSPuQxjOxSCNwr82F+I3hz4X/tlaj8S/hl4bt9&#10;U+H91rf2ARapAFjvbF1wwbbjDGPdkkDJOea/QL9iL4R/D2w+GWnav4I8GQXOteKbi61nyrm2DnR4&#10;JLhjAqsR97y1X5vTpX554k8LZBkEpZzCPKnGKjTSjyp2SclfZq13dNbvdnm2jK9OD11T+R9k/Dz4&#10;leM7X4caP4T+IN3p+ra1JpkVqb6TT5YvtpVFRPMdvklIAAOwAk5J61gfEbwDZ/FLwH4t+FHizwzp&#10;j69qWiPc+F9StdJj8+C7jiIS08w5fy3ZQVAPyuW7MQLerfsk/Gv9pDSfB0qfFmxtNL8M/aRp90TI&#10;3kzIi3EbRpnlvMIjdsY2hcdSK6LwXJf/ABG0HSLzUEht/E3lxwkwMCks/ntDuTB+UeYGBB5GDxg5&#10;r+dauEzHhrFUc3y9czxG6st3ZrSNvdb2tZrTU9N0Z18Lapf3fy/zPwhtvjVrFl8Tbv4V+I454LuN&#10;3a2SZcNb3UTMSjIfukfOu3sc1+z/AOyX8P7P42fsYrpFtqNnFaeMfDl9ZTGyLCXTbpEBWXjpghXR&#10;x6Z5rzv9p3/gj94Z+NX7UniL9orw74r0Lwx4h0vy7vWNHv4Qhk1AW7eZKpJCr5jAMAR828t3r1f/&#10;AII0a9DF8LT4S1GylkGjX32eeSQHaFAwVOBhdoLLg8nBNf2DwnxJl3E2X0a+Gpyp1IKPtIu/uVHv&#10;H5NNP79Dxlhq+X3hPaS0801dMl+C3jvUf2ev2kvDdn4e8MaRrWjyeCZ9S1e/kupVvJLiGSO3UvtI&#10;SYKrq2GBZvnAAIFeCf8ABYhNL1W98IfEHwjPcy3GiafJ/aCXU7tMVadpJDlyWIyzYzwBgdBX0v8A&#10;s+/s4X/hP9qXxR4T8STWt9Z+Goms7O51CdVVrabUpLq1Zc9SYo4+PWvmL/guLp0+jfG7R4NIsJs3&#10;PhSVGgi4BPntkkDjPNfRcVPmy2rBSVoyhp2v09Hr+JzTknSg5P3n19HodHo37afwu8TfAGPX7VzZ&#10;3Gm2MUbl4hyAo6kcfrXzl+0n8a5fGfge0u/hF45afW9Tk8t0t5Pngh6Pn0BXOK8p/Zf8Sr4s8Pa3&#10;+zpf2xOoOGa3jliIbZ6n2xTW+HEv7L+m3vjbxDAJ9Svs2eno2dgduBge1flU8Hh4Y60l++i04L+Z&#10;bpu3TueelhqOLevvN7fmSXPgCHxRo1p8PvB2sQ24ukE3iVpyNyEkHbxwTniui8KfDW28NWV5pvhT&#10;XmkhkxC8A53Fccr6H8+tYth8LdQ03RLHxA+twx391KJb+ESYLqxzjr7/AK1vax4L1SHwgdZ03XJb&#10;ZNNPnSSQSHcg6kk9wMVpjni60KUcRW/duSWy011v31tZ9D04qKldrc2P2Y/2XJPH3x9tNZ1lV1iK&#10;505TpwjlUsVt5CJsqSCdqqCfTmnftTfs9aT8UviP4qWLwmbfVV1WaSGaCMghwxCYOD1xxn09q+kP&#10;2PPhPd+Grz4Na/pMy6nJG0j6lqCYA8rULaYeZ15/eLj8a7WHwroHhu11vSrnwdBb6nP43u7OPVZZ&#10;WMj2yzyTTsSTziFGGOnNfK5nmWLwnE1Nxqv3Y8qtpZc9rv1UU7HuyxUqcbRitUfnL8XPG37PHwq+&#10;CupfBvUfAlz4i+ItwYHvPFH2nZDps2QptYIhncmwlmkPJdeOK4b4RW2hxeG5tU1LUoozbSD7OrDL&#10;kn+fPpXqP/BRzxV8FPFvx4gX4YeDoILi6AmubyMYiuccYOOBgfyrgfAXjf4PfCvXLO48c6ULmG9f&#10;5kHPknpkCv0rD1XisupzpwkpVPetvt2tsux4kKc8RPmdtGfdP7MvwE8LeNfhBo3xV+Plqs17paSn&#10;SpjIFP2QjAVyOo781454l+Fn7XPj3T/Efhj4AeTZ+FLG6e4s3F6E8+EEtsUgZ3DkY967fxj4ksJ/&#10;hRbTeEdXu/7JmtF8pRIQoQjpiuH+B37Qvir4LwXPghYLyPT5pTPYalJC7RxSk8hyRgr/ACr5nBZ5&#10;Uzj2sqUf3qdo8+2j1VvMzp1vrtedDEzvPRwvsrdPn+Zt/s//AAU8P/FTQbfx14weRtVhcW93E+cL&#10;JHwQw+tZ/wC0np0fxN8Rp8IPAVjEuoeEtupSi4jxFOD0CkfQ13GmeKfGniTU7jxHGtpYLf3QE0dk&#10;w8qZscuB2zXnWrat+0XqHxB1b4ZeFvhbBPeMhQa5HgFoG+6dw9MkV8dhqOZxz+pVduamm4xk7KF2&#10;l5XSV1Zd7rY82rOVOu+fRrueb6/pB/ad8PRfDiBYNP8AFOgxyS2/n58mZw3MWfwrjPgF4P8AEPw6&#10;8Ua74f13xJHp10H829066kIBcDPyrnGTn8f0r0vxb+zh8Z/hFE+sap4eniuJSXkufO2DdknIPqDX&#10;D67+z78WfiXdx68da0uLUfOxcX95qQDMgPGfwr9ly/F18VQ5Kfu2a6aPZ9dldHo4iccwoRnGLvtd&#10;bNf5o/QT9nz4r2nhT4D2d7Haz6jqF9eC107RrZvnuGbg49gOTWb8Z/2dfFHjXwZJq0ds1u9lO8/9&#10;jNADG+7Jbaeu7Ncx/wAEmvB/jLxR4j1nxLrclrqbeGYm0vw/GjZjZufMnXsTnIyPSvOf2/8A/gpB&#10;8fv2ZPjRqnwc1rRLPT109oprWQA4lhbnP8xVce4TiHMMFQhlcE5vR3dktv8Ag/0iXONCkoPp1MG6&#10;+FH7UOmaHfXfgYav4cXYcwtIZ4iOONrdB+FdB4Y8Kat4n+GiWv7RYMf2S2NxNFbHBZVHLMMd+tfW&#10;H7L37Svwg/aP/Z0X4x6ZqMPkLpv/ABMEmAHkyIvzg59xXwb8bf20vBfiTxj4g06WKe3hu4Gs7Qon&#10;ygAkH8DiviOAeKc6zGWJyrGwlB0+aMrXbi07JK+t9L6lTpSo8k6NR6/1oe8fA39oX4Ufs9fEzRY7&#10;C0iv/CfinSRb6tbMgcmB+N3IPK59K6f4z6F8bPgx8ULXwp+yf4ktbbSfENpCmgLNfPaI9sGLrDFI&#10;uUSSMtlA/wApGAcDmvjvwX4Z17xX4dsJNL0G9cpiKwk2naV/oPavqb9mP9tDwz4PsrL4K/tA/DW9&#10;vG0OdZ9A1dkJaN1PKk9hzxXt5NSwlbCrB4qdo0225OVne7bV99vMPaJcrb95LVtp3Pg79rjxt+3U&#10;vxQtov2nP2YLfWIvD+uXF9NbXPh+OUSJPCYHWaWLfHIXUhsgZDgMOa+uv+CQ/wDwUK/4J/fBX4LQ&#10;+Ade8Ean4d1BdVujd6ffiS8u0nnHlyXEc8bxmGKNWSMK6SM4Q7iCd1ej/tN/GL4JfGDVLy28M+J1&#10;t572TYpcEBGxjOe3Xr1FfJXxF+DXjf8AY/8Aij4f/at8TfCNJofB2qW+pSeLvC8cd/DrkKTRMIdQ&#10;tpCPJRo1ZZJgMAnJyDx7n9r5Zm6lk9SUaPM7U3GXxJN292d0279Lyv0OmhLFtSqTXKr9V00s0/kj&#10;7M/aK/Yi8HeOfH3/AAtRNU3Nc35nZLniOSHqpI7Arg4HrivNtN+Bvin4h6fNLo2gWWm6VbXbWdvN&#10;K5RJyOH2BVJwOOTxzjrXu9h+0R8P/j98G9G+NXw08UWeoaTq8z3mo6C7AS6XPud0tWX7xi2Zw+MH&#10;YeeRXafDFtItPBJ1O60yG2hWTfZWcfKqCd5HPOOep74r4KOc55h86xOVYqSU6duWTjdW3beq0atZ&#10;b79Tz8yp1Go1ajbd9ulj5p+L3gPQvhv4I0LwponhyOySK6mLcFpJHCrukdv4iSDzjI4Fb/wC8Qa9&#10;dRW0upalc3L2MAitRezyEW8RJKRj5sAc44wMmtn9s3xD4ds77w14gsfDEWqxRLK8tjqkMgjlcPzv&#10;WMhtmMAnI7cjNcr8D7uwur1poYPs8b3DFre3DGO3B5CKDk7RwBnPA61+r5VhZ5fwzh6UqnO0neXe&#10;7b8+/czw05VI8zW59b/Bnx7faPBq3g6Es66/LalZl2P5KZBnQKQG2ybIxuBO30FRftry2N/D4A0+&#10;/wDFSWEU39qCKIxjdIgMAmIZgUchQuUbBIZiDxisv4YRPF4ksp7IFjFFg7hlcgjn8v0q/wD8FC/D&#10;+s6/8FfDNr4b0B73dqF/9qezh8ye3ie3UrKoHOOWzj0rxeNKc8VwbjYOVlyx7aLni+u/6nsKa5Yv&#10;scfP8S9W8UfC+612FtLs7XQmWTSbdWjuYtZtJRIsbrKBmOT9yflABXHcHif4eahq3xTtf+Eweys7&#10;VrWzR0SwttkaSLjfjHJ7cnn5a+FvBX7R2ifsTfsy3nwq8K/DO58ayR+JJ7u11hr4+QJZTgRXSMN8&#10;e3aFQqShAODnNfT3/BIf9rDUPjp8Htc0D4g+BG0/VIfEE1qGs4zJE37lZAhI5jRllbbn+JDmvwrE&#10;ZHisPhp4yrKMMJSkoqTai5pXUZct24u7u72fd3OXGYiWOxC9nbZaL8T6C8X/ALQ/wU/Zj8O6e3j3&#10;xjHZz6tE7wxyAqLwE4cLgYOCwGenPtXzn8Sf2kNA8WppPw9tdL1Tw7rks9rdXD6hbASS2TmWSPew&#10;+XaNy4xuyfSvV/2tf+CeOsftB/CNPA/iD4jXVvdaJqn2rww01ohxbyoC8bkHJTK4478183fH74Se&#10;IvCX7ZkGn+NpbawTW5NKbT/NvMpBYiFIU3HkrjYxx6EV9HwZTy3NuIaHNNqdGM5ONtnFwUbO2qau&#10;3d391PS7OihKrhcO3Fb6P5/keyeJX8a6/wDsM+JvBvjq4ubPwhciCDR72C6aaaxi/wBcJGjyBw0b&#10;IqsSCxQYC14Z43OueJf2FvFvxA/Zx8LX2j3fw6dpkXUrczNJIieYyTl8eZI8YlJIblkBAAIFe1f8&#10;FQdW+IPw1/Zz8MfB74f+I1TxHqcl3rFxp3kskNzZQuDFEuMYOzDgEcgYr5A/Zk/af8XwfEbwh+zB&#10;4r1i+1e/8e6xf3/i/wANWdmZVtUjiMFskm3n95EJGbrjIraeV1cdhK+ZR95Upyqqm9dIe87q2sWk&#10;1v5LVnVN0ZT99+9y2XdbbfeeO/8ABNfw3ffAD4taf+1b4+8MJL4f8TW06aZPNEZVsIpcETFOqo3K&#10;Zxnac+9for8MPjL8MvEWo+IPjx4SulfSfD3hm/ja5t5SrC4lTYsKMrAsoLMD2bB64Ir4H8Z2Pxf/&#10;AGfP2kvE/wCzF5D3GkhEl8NJcRFAlhMCYFCkDAUYQ47rX0H8d1t/2U/+CfOh/Dew1eNNV8U3ZuZ7&#10;y3GDIkRIZhnkqZmbjoRxX3mWZdHOuJFxBXeqpr2dn7vJOL5bpq6kotp7XetrnjKpVhW5bbb37p/q&#10;edfDrSvFP7Sfi2y8OW3iO00i38QX9zqGrWdshnfS7QMwZ4y5PIGFQE4JIr6p+Cnhjwt8DvCNv8NP&#10;hp4DtrjwxpkbWn2e8uHmlngHLM7kgqX+8SuMccHFcH+z/wDC3Qv2QtHXTtTtLW+8Rarp4bV77Yd0&#10;cZAZbdN38Kk5JHf6V738K7zwJ8VLyHQPD3hbU5ry3vlXWbMTiERwPEyl1kHBI3EjvuA9K/COOc+W&#10;fZpU+rrlwl073tGUr2c3bW+to9ltZs9PCe0nNQ5+WZzH7QfwS+Hvg79h/RtD+H3iHXJru28ZyX8E&#10;Mlz5l0YLpGKpv6uIsDnGdvJ75+V/CPi34v6VdXFpout3M0rb31UXcxk8vavC/X2r9F/iN4vn+Fng&#10;C4li0WLUNS0vTWgS4uraNJ4YgFRfJKrtZgAA3qrE5zXhPjb9j7xj4lRPjP8AB+W0tta8TQR6rrnh&#10;W6uBbxwiTOSruMDa2wEdy2a+54S4ty3E5fUw7q21cVJ3jzS8k9rr3m3bVnVicJU5Kk6Xvytdrv6f&#10;5Hzrp/7Q3ifVtOt/g54oWWHTbq/a5lt4sRmSYoUB3Dk8dulHhH9j21lOr+Jlu3FqzF7eCT77jrtH&#10;0NeVfEvxVb+Pbtb/AEy38rVIXb7OIDyCOpyPT1r174c/H/xLo3h7S4/FGoRx20cYRy454HU/rU16&#10;OJwjToStzXUk27X3TtufMVK1ZQVbERu10e/4GBefFzSfh5oOp6TqGjMLeOwlgkRkBPIwBz2ryf4o&#10;/ErwnpnwS8JeKfD93CLnw94jgmiWVAu2OUkSDA9OOa6r4u+LvA/jm71LT01WEi5c7ZUOMZPSsaL4&#10;EfCPx3aaP4dfVrk2Njdx32u3MwAtooY1JSJ3JCqZZtkYBOTlsA7SK+u4V5qyp4OtFtuWl7uya1tf&#10;vr8jKlj1UapTSbe3l5Hb+NPiP4Xj8Ax+LNPmtZ/EepWj3a6NeXc1tNHYofvwyoQDM43NsO792OAd&#10;xFfL3hHxl410rxvd+LtV8beJ5vDlzPLDonh+6vJVSSGTrNKmQpyRgDbztLEdAPRvi/8ABvxz8a/j&#10;5ZeBtNiS2hntjqs2sJK0S2dqY/nEYJ2eW5EeCnJYL0IIrA8G/BfxXZeMUtNYEl1Mk7QQoCWaZ84U&#10;8nkCvuVTweVZfDAUPcU7rV667u/d9+i0Wh14hRwzjRhpJv8AM3/AnxSsfBGo32oXNqVivmUQKGH7&#10;tB1BGK9T8Ha/4Ju9Cu9Sm1KHbdRk5l/hyO1eJa1+z/8AE2LxXcabd6ZJbvFL8izqdpXru+ldmdH1&#10;TUPCCeB3sIV5Ec00Q5OPcV8HxHldHmiqk3G/5K1tPkZv/Z605yWjt8zoPEPgWbwN8N9U+I2ga/a3&#10;CTWTSW3lOMgj+E964T4D/tFfELRtA1jQfBdjaxXepxB7mWQ4VARhuO5rtNd+HNp4d+D+qWd3ZusN&#10;vp5WIiQ9T3rxf4Kx6X4N8VLqeqWZkS4hCmJm4x619Lh4YfC8K+3otTlK9nZXdns/QKlanGlfZIp6&#10;18N7zU9Qk1i/1WNrx5G22lqvBYnqT3966DwzpEGkmLTYNBjWcEJPMw3At7Z6Vu61CmoeLYb3QYVi&#10;gYFjtHSrc0cEsMZ0a8ineJzJchW5U5714mLzWti4RUlbT7vU8DE1JTlan95T8dw6f4P0tpdfmLyv&#10;GGt7aBeJD/drynTNb8QxandeLbvw6kExiJgthzkdiT616F8Ydc03XvBLanZSpNcWPzBlbmPI5ryT&#10;wZ4qv9RspFggmmiQFWmcE5PPevoOGa1TD4F1JRu07PodWBnG3tLXZk+O/inbatoep6F4r8Hxw6lq&#10;RWSyuYl+4PQV5Fe6le2mqCHT7hkMcRVwc/MMV7d4+0TTn+Hzatqkv+m2k/mWe2P5gRztPtXmGs6R&#10;axlPEfhyH7ddXUWbgMnETd+K+0yurh1FyUfibvrpf57K34lzjzVOaXUz9Dkv5WglknjEb5LL3GK1&#10;/CGmWXijxfFa38n+jrKN6+vNUPCNtNNcy2OowIslwpy4GPLHtW39v0fw48EOkpvnjcNPKOtdOLm+&#10;aUKfxNaNfmc9SEVUVtj2y48ceIr/AMT6T8LPhOn2e3T5dVkQYzGVIOe1dtrHgDSPBWmtq+j24DQJ&#10;unuWboxHT86+cdF8b6/YTXeueFrh4biY4knzglR2/SvfbnX/ABN4s+Bmn21myPNqAVJZVOcHPOa/&#10;Oc5wOIwlSgotKDfLLu3u3J/fY+gwtajQws3NXdtOtmcnrHxb0fxF4fl+FviO5hivTIraLPPECuQS&#10;xic4yQ3Ar0/9kn4qfB20+OuleMrjwLeeH7zTLMxa3ZxgNbySZ4kj7gdf++q+Y/iv4B8Vr4gj059O&#10;KzW22RbofxmvRv2V/FnhbQPGV5p/jSC9uNTtbTzrRYCC0wRQWQA9SOte3jsqwWOydqLbbi/hfdJa&#10;9GrW323Kw2Y+1io117y2fft815dD9LPj78XfC+j+PvDfxG8P6PFDeS28kN3bXtqyRapZxxrI1u54&#10;HnJGTIpIOUJXOG4i8R/GXwtoOgeAPCekfCKyv/BNxot3ZnUYo45b3T9UN3PNCVuGUuluFlQxADD7&#10;ZFJLIa9F/Zs8PfAX9sizj8Q+N/Ed+l14Y2SXng7U9LWNNThyI1uYZjy8ghkaMqvTHpnEv7QHwo0/&#10;4B/H298MfDP4f21p4UvtNsoFldxu06byl3Fd5wY5HjKjgASbiD81fG8KY3D4apR4dzKaVSMlKi29&#10;m7+5J7rmT91O/vLT7J01Y1aadVLR9PzPD9G0KDStc0vxHJIj6bZRxyvNNownU3LQk+VJBJ8rEBwD&#10;z8w+YjAFM+J/7UfxK/Z0uI/Gnh/w1YeIdFXSo7DXdEvr9rKZ4pG81JICOFaN1b7qsvIDKc103iyw&#10;s7G2s7Gfwm1pb2Fzc2ksl68m9zgKiZ4B8ok4bHIJB6VxPxu8DWPjLwFDNDBFLMJ/KmtxJvlUoifv&#10;NvaNmOB7g1+tcR4KjjcFPD1o3hJWa11XqtTjoRUlqa+tfthrpX7LMfx1+Hvwwlkv5dfTS7LSdevQ&#10;UeadSxcvb4LYC7QgC55ORXgXjP4d+K/+ChX7avwu8J6zeaX/AMIxaahaw+JrXS5wVsre1BlvQ0YL&#10;GNZNkioG+Y8k46V2vx1gHwX/AGZYrTXtM+z22j6019PFKcOk4sR5G456q0ucH09iK+e/2GviJqn7&#10;Pegz/tkeIZ/I1HUtaHhzwbp6QASXUsUZlleRDjzAqTgF26jIzmvj8r4NyjhXJq+LyeilipQmoyk5&#10;Sd3eyvJuyvq7diYQ58V7OW10ft8154l8ceMbjUvBHikz2dtqKwQT2Q8hETAjjVAuf3agBQDyRzgV&#10;w/xXtPgR+0B8D/jL8DvC/wAVok8UWWj6hpctqNUhN3PrexmhCR5LLHI6FhkcorE44rxz4Mf8FU/g&#10;/wDEnwRZ6X4JurHRIntM63e6dE4jtJGLARqH+d5nJKqEDY6g8VofFn4p6fp+n+Hv2k9B0Tw7B4bT&#10;WI/tuppZRNfQad/qy8LxABd3y53FmAJOQSa/nXhLh9x4jUs3oVJ1ef3VN2iqnNeN3K7UV829LJrf&#10;6GOHdKnzyWnkeA/CX4F6F8PPH2k6p4nkk06z/smzj0nw4Jx/aWoP8pZmVgfssO8ndJIC7Z+VT94f&#10;R/7TnivXfhX8AJPjD4pubyDwxpchjl0zQ5FXz7ySbbEiq7bycHG5iRkliQAFHz34SfRfG/8AwUH8&#10;Tw+EtWmgs59YtzYy6qu0wK0aSqjYLY5YgcnjGa9b/wCCpN7e6b/wTQtryK/jMM/juzbc+ATiWV8A&#10;HtgV/SmM4SebcP1qOb1pOS5dIPlguXpbW99nJ+9vy8qbR4sqijiIOOzud9qHjW4+J37CU+s/2ab2&#10;/wDFnwulNlpouCZLqS4s/NSKJmGXmU7SvdmQcjNfn58Y/F+jeJ/hrLpmjarL5tjPbsLlWJIiIycM&#10;DwM44r6G/wCCaH7X/wAPviZongP4S+Ibyz0nXfA+rw6foZuL4I+pwSyH7P5KsPmljYiLb6FTwORg&#10;ftOSfsrWmq/EX4a/D/SE13WNaZXW40y2aCx0i5kZWdops4YB/M3QMBwcAjrX4RwBkGIyjHY7K6tN&#10;wlGo6sW9uW9lyvW/MuW3no7WPdqVZ8kopXTVr/I+WPhO/i0fGCy+Euj+DLa41vxtqNn4mv8AxBeq&#10;buOHS4hsebYAAp2/IQRn5zzX7EfstaH4ksfh4l5q+rxXN5a2CveXSh4VmWGJmKIuW8tMKQAOgAFf&#10;mP4D+Gljof8AwUS8E2dpAGfT/hUImjSYFo8RMpJXvwxI9+ccV+pfgiU2/wAOIY9LLxSm5WG9kIZU&#10;VZIXAiB6EsWH8q/qCGV4HAU5VIR992Tb32St5LbRaHj4WtWquEX6nw3/AMFAP2mvE/wW+N9hpFlr&#10;FtJZDQIy2nyr84aTnce5yDX55fEvxZ4V1PWdT1EwA32o3JldIeo3HpX0v/wVFPh7Uv25Ne8P32sI&#10;k9tp9lBG7SZC7LdMkfmTXzrdeFvAmmeJF0zw9em8uHjDXd04BBb0HpXydeU41ak5uTinotF1/I87&#10;E1ruT7nlp0LU4NaWfVbWe5gI3Q26IW8vPAzTW+Glx8RLyaOOM281u2DFJGQU9iOo6ivoz4F/Eq0/&#10;Zz+L+neL9Z8FWuu6W+77RDdIGCHHDYIIJGePfFHxC8eaX49+IWufErwz4NttLg1m6zbwxABUUDaP&#10;xwB+prvoY2vUw3t6NubZWfTrddDF1Ywpc09b9Bn/AATf+EHxatfjdNHp+vXltpOjWMl3qDW0jLHI&#10;5HlQoQDgnexIyD9xq99+P3xM8SfCP9n3xV4P8R+Iri3sdCs5oNJjkkaV7i+nZwkhZjlSSSSPVd3p&#10;W9+xv4au/hz+zldeK9ciMN5r9z/aE7OcbbaPclspbtksz++8V8tft+fE+58Wa9ZfCDQtRmvZYv8A&#10;iY6nDEd+JpAwjUkeic8/3xX0i9rHARdb4n7z7HYq850nKK6WPoL/AIIU/FLRvilaeJfBf7Qfi2/n&#10;svC1gZtOgvpZUtVsTGoaFnjbcuZYxkgFsnr2r3n9pz9pYfs9/BzVvj3/AGg9lrOspJJCRMSUi2mO&#10;3QK4OMIQoHHAB6184/8ABIT9mzVT4U13xXrVrcQS67eixWJyUxZW5V5pAO+ZHC59ENYP/BVTxrc/&#10;FSQ/C3TbsNBbT+bFbxHpHGBFHu9ASrNg+gpY7E4OnClUkknK12u19P8AMyo4ivOCdTW2i9T448J+&#10;NbzxR8T7fxDcDCm6NxcyF8s8jMSWOe/P6V+i/wAQtNsP2if2MtHtlu7eSbTbyKNnOMKO+SOeK/Na&#10;P4T+K/A+vWyX8UgtWUSTMjjKL6k19hfstX2lfEr4eah8KvAXiS6tJIYzPcJLLu3Edh9a8/GY6EYS&#10;hRXPGSdrdGu5f1apGnKU0015HN+ItI8bfAfUH8LeF/Ekd9ZwT+elrauxQFhncT/e/Sm33xQ1aHxJ&#10;aatdaqsT/upJWbJZm4Ix+NdH4E8R6LH8RL/4T61oUtzqLwbIgwG6SQjGMk1zPin4ezfDu9uVvWjv&#10;bme83Mp5NnGDgIPU1+Z0sKq9eTxsOR/zNJc3N/kdmU0auLw8/b+6m1Z9u6O71TxDrnxF/ah8JfGa&#10;51RHXT9huonX55HwAFyK+nv+CgXjj4v+Jv2fr8yaPp2naPa6asuZWZppWxkDHYCvjT4VWeveBf2i&#10;tB8aaRq7avoI1i0kn00/MzYkXcpz0HX8q+zf+Cpk2vfHDQZPhr4Bkj0/7VbI8zb+oK52ADvXvZRj&#10;YZfQ/s6c4ulGN1JeusX5q5zVatPB1pU3H5vW5+b3gH9qa/1PVbHTbi2nmnt4vJtooF6ttxnA7VL4&#10;M8bfErwn8ZNP8b3zxrJZ6qs1vbMu6NsNkq3qCOPxr2r/AIJxfs8fBjVPjM3w88eeG54vEOmQyvd/&#10;bFKiRQMbkzWh+1n8NvBXw4u9TurZUSOzvMQsmMYJxjPtXPisVl2DzHkw1L47K/rs15M5FP2bU7+8&#10;nc89+J2va/44+O2o6/4i1VrF5btLjfbHYI14ICj/AD1r0X4yeO7343eFLDSZY7m+0vTgsccccJJk&#10;YDq5FdX4H/ZG+Dvx28RaN8V3+P8ApNvDLawnUrFZgpJUDKgkjnFfQXxX8K/s8/BDwNBD8OLe1+wz&#10;yJbrFBKJZGfGWdjn8c18VxPmeGwOOpKnFzrQdlFaWvu9vI76U/qOLqyqUlUk9U3qtT4b1jRviMnh&#10;19I8EiS3s7KAG5QQEbQ3Qe9Z3wY+Bnxf+J/xm8Np/wAI7eMYLpGlu3tigjgByxJ+gNerfGL9qPwV&#10;YWc3h3wXMsdzJKsYIt8h2Xnn1r3j9j+/8f6T8EvFnxw8W6wtx+7t9P8AD8EihB5rA7iPz6V9Dwvi&#10;c5xOIg50VTu27u/NZfLW78/vN6VWWJvOK5Y3TaWx8gftU/tU+PtN/av1L4deHfD/AJ+j6dPDb2ls&#10;SS7rGAD07E5yK9OX9viHwz8MZ/7U8Ca/pUxlVbu0e+WTTp4kyEheCZDJxuc+akn8WCowK+Xv2mvi&#10;rc+Df2rNX1SJY/tcbjexXlXIyTz702L4vfEP9odo9G1TWoTZWUe0xiAAk9ck96+n4h4ZwGZShXxF&#10;FWVnKWuvfyv2foeficXJXgn1Pov4KftrfB3wH4usfEWtfCxdMXV9ZVpbF9Ke+S9iYlnfzjIBbqoY&#10;RhVjLMOrYrrv2nP2B/8AgnV+1zqtz8Q/2IPiPNoWpW9u1z4o8KDVVlhRvNKmS0jl/eogO9WQk4+U&#10;rxXxj4u8E6b4fkt59a1V/tJX/RyM8c9AR0rY8EaBfeENctPjp4T8cnTPEOm3Mcw0qS2H2W7EbIyh&#10;yCCBleRzmuTB5Pg8tqvEYavOk5q11dq9/dumm2ltrp6K1jDYzD1KEqFVPXZq3uvueheJPC2nfsYf&#10;E7wrL4Q8TyHTHvITqduxPDIwJk+Ujk+me2K9S/4LNaXe698dPhn8eNH8VHVYfiJ4AtpprW3j8oWM&#10;1kRajO3gtJGI5Dkk/Me2K8r8cfEn4X/8FGvHZ8Pavb+HPhF4zsrILY6rFesuj63PnJ88N/qZWJ4d&#10;PlI6jivpH9tP4RfE6x/YV+G3jvXPCMF8fhneQpqk+n3UdzaXFu4aN/LnjJVtrxoDg9CAeQQPqsuy&#10;3FYTKnTxElVq7uVrXb2f3aF0VKhBJO/n3PhT4gfBvW/iJqdre3F09tb+WqRhxksetei/DXwTo/hD&#10;wNd6M0RZHhFuXkX77k9q9r+Fv/BQv9kD4naVpvhH4o/s+xaZFp88YHkFUa6YEfKWJGAT15HGelfd&#10;/iT4W/Ar9t/9jyf4i/D/AOEuh2GreDHF9Fqei6QtlJdW0fDxyQJwRtDEfeJaPjqM/GZpm+LwWGjh&#10;cTTlHlbsuj06W/U6cJhsRKTxHMmknpturH5+ad/wTh/ap+JvwXWbw74Ta80WRGuoYFlEcuPvKcdc&#10;+xrS/Yo/aT1L4IL4m8B/FHwBPe6xADDY27y7JYpI0KGNsttwflOSD07V9/8AwA/aO8NeH/AcMWhi&#10;61H7PbrF9js4i7ys3yqq44yWOADjJr86Piz4d+HP7bX7R/iXxj+z1dap4ZuULSatZXtsySPICQXC&#10;nqCV6jjiscBjIcU5dUwOKd4pJtx3j6+u17GOFqznUSlGy27H2P4x/adtrX9knxRbfBrV4r3UrywU&#10;eHCsm24srsyICpTnJXLHnA5J6cV86fs8/CPwJ8VZL/xT8VfDem/8JVbyNPDdS26rIbrBIfKgEtnH&#10;J9a4DwF4o1T4AW17okluNYu0dtwkIyoz9484+vTpR8OdK+MHjL4l2ninS2nj0+WRbiWLBUGPdndn&#10;uPf614fDmXx4cxFo1ueEZe7J6St0jpulvruz0pQgoVKml4nK+CL2bRvFk+m26gPDdFQpGNx3dj25&#10;71+mPwmlu/E37E3ifWNQS31ldFgsL+70n7T5L3Fut3GksSuyNtfZI3zheDzX5oeL7E+F/i1rGnvk&#10;i01OVnSIZBG8nB9sE1+j37BGp6v4r+BvivwfZXETTy+Fb37LIuC3nRxGWJu4++qDp1FfsldqGJhP&#10;pf8AQ4aUvaUmjnf2Q4NNtfiDeR21hrMNrOm62ihvtgszuzGWZkPmrjKMuFJ3A8Zr7T+E9hYTeJgs&#10;EDRuyBoto+VjuGc4II4zj0OOK+P/ANlDxPN41+II8Z+JpLh2uomub77KyRTTqw+bK42ghgDt49q+&#10;0fhhZQHU7ebS7KVbeZ43muJ8Fo1DchmX34B71xunfFNrUuEn7FXOM8C/DjXtf/bS8c3eh/YbLSYL&#10;yK81XUY7ISTogMX7kNIpTzJNnl9CVRmcHKgH7H+GegGaZ9dvowgC5AAwEA6KPQCvC/hx8bv2a7n4&#10;r698JPDvxO0qPxXc+IZX1LRNQuVgubq4CrhIlcjzlRcY25IyTjmvoq/1G20PwvDpgIS4mUGZAOVF&#10;fgma5vQzfi2riMXphcvTlFPT2lZuya72+GP/AG81ofQ16VTC4aNFJqVS3/gO/wDXyMTxnqX9oXks&#10;2cgjCD0Fflb/AMFmv+Cenwl1H4hW/wC39onhYT+KIobbS9YhmuVjtBIjMYNSdTjzJgi+RtyBlo25&#10;I5/Ty/kFzNtDEAda5vxt4E8HePLOLwp4w0az1GxnffPa3sIdXZCGRsHjIYZB9cGvyDBcbZpknGUc&#10;9ou/vWnG9vaRm0nH73dXvZpaPY9GOCozwvsJLS33W1Pxm+CPwX8OfAT4e31x8YHt9P1fxBeya7q6&#10;xxFzEsyAxwSSMSXkWLaDjChnbqdxr2n/AIJgW/gfxRrV54n8KTRQ6SniuWSUPIEl2ptXAH8QYKWY&#10;8AD1yK6T/gr9+xB8Yx4Tb4wfDnXoNS8LaFbyz63pszrDdW8ZI/eZOFmUHtwcdjXCf8ESPh3qms+D&#10;/G3xBstNX7YCNJ0qW4JEMf7kyOQvQuWkjycdgK/b8mzOHFl8bCpzVJTimuzvpG3S2jW6snZu9zz8&#10;FhHQm5Vna138ops7H4WfsV/DP4rftN/E74o/E/xbe2Ph4Cx8V+IoNQRSqajcT3fmwREAZjaNbaYD&#10;qomC8mue/bW+Lnjz4yT6b8O/Cls/h34eWLxppOlMCj323IRnOB6Z2+hGRmvZtS8efCzXZfiR8HPD&#10;vjG1E+leHooprprg7ry5hmjnl2nI38mQHuNpGeOPgf4ySavN4pnn0bWmKwSeZbxLcNjce+Ox4/Gv&#10;t8wz/D5RXnhaCWrSlJat2itPlqeKq0oVPbSjey0Re/aP8AeCvAHw3OpX+lK2p2rLN5EMm7cQQc5+&#10;lev/AA1/4KP/AAo034e+HI7fwXMI5oUhuop4RtyowevXniuD8B/C/wAU/GL4UTWviaeNr+QeWrPL&#10;vY+xB9zXk3xN/Zn+JPw6+Hcli8oeaxld4jGuML1HsDXzeNxOX5hTpxU7yctfn0/BGmY46jiowcVZ&#10;21R237THhH4B/tMeO/8AhY3wo8LTWGqWNu7XMuwrGW9cZxXhnhDVPid49srv4ZwCKRLe5JR+NzqD&#10;9a+nP2E/COk3/wAOtV8ReKtggNsFnZzjBwc15X8fPAXw+/Z8+MVp8RfCXi9Us9ViEht1k+WNiPTP&#10;T+texmtGhSqwwEI3lGDcHLWzVmlc5sK6MIL2uitfTqeVf8IjpngXxMr67Z4vIZR+6IxnmvojQPg/&#10;4i+NUVgrRokpgBhMBLKgx0571zPg3xT8HPFevz6p8QoUvYZkDeeg5H0r6O+EeqfC3TLIeIfh54xj&#10;eCK3xFbzy4KsP19a+SrZhOpXhQxMZJu13f3b9l+Jy0K9PEVZKTtG+iPj7xB4f8dabqWreHbXzIr+&#10;wkaBkjyWcg8cf48Uzw34n+M/h7xbp0niDxFfSTT3MULRuxOBkZGPp3r3v4c6GniH446r4rvLZrtb&#10;jUzKBtyGGevFfQGqfAj4VaosXju8gjFzpu5oSmAu4g8/nivsM0yzLsHKOFfwzSb0T/M9enlzxOGk&#10;6btr+B4f+3RdeN4vA3hfwt8E7lYdcuWRrp1y2Fxzkfjmvir4d+E/jZZftUp4Q1knUNTmCnMQ4B/i&#10;J9Mda+7/ABzJr3iawMmgeFHRrUFZtTlBzKWOAF9B2Fed/EXUfC/7MFhaazeaaf8AhOvFQa2tbmRD&#10;/o6kHPJ6AcE+tezw1w/h8k5qdKKcZp+9ZJ69LnhwoQpVeVdOpzvxz8bWvgHT38B3063Ny0QN/JA+&#10;Qpx0xXzva6xNr15cSaVoR8q1UlmVccev0rb8Y+Fdb0zxLcS6n4hm1CW8BmnlkOc7ucj29BXH2Hje&#10;T4WPfRtK08N2DHIoXON3auDFU/a5hUjD3mrKK8jHH0XWvOm7tGxN8cPhdDINJmsphfpw7Be/1FWN&#10;L+KHhtNatSNOE7yPhQWya4jX/hjo2paK3jLTlcSPmUY757VB8Pda0zQViE3h6aS5jl3C4kU/LSrY&#10;LAYqk6kLuS0avbU5sNGOITvLVHvfxE0aHxr4U/siWNrcXEeWCgfL6c18lfEH4V2Hwx+JVpZ3oaS2&#10;uPunP6mvoq5+JS3tpHqF7qsVugP+rB5bHrXm3xYey+IFzBqVvcRM9u4KZPOM1nwzPF5VinSnpSle&#10;/q1oVS9rTdpJfM3vAVx490y2OleENKkmtWO5HPAU+3tVf4qWXirX5LZNes5pBZsMx5OFPr/X8a6T&#10;wj8TZvBXh2G5nhEKxqA2T94YrO1v9o7w5qtw8bNDGW+Vy+Mn3rKM8a8ylWo4dNJ7rc6J4qLqXUS/&#10;4a8U+ELXwyLPVEljuMnyocYC5H61yOsrawzSX4kwZDhdr5zW7Fq9v4qiSey0uPyyNv2gpgdOuawP&#10;EXw31P8AteC9sNV3xKw+Rf4Wran9Vjind8l976/8MdSpQk9tDa0bx7r3hzRjZaNLJbTzxjbLn72P&#10;pXJqviDxF4rTVPF04m+YbnJzkZ6V2niLRpNAs7K58YaY8FuT+7mCnA9OarapotpJYSjTZQ5miDxM&#10;D+VaJ4bDS9pSS9/7VtfvJgpwqv2MdD2bwZ8Wvhd8P/As3hfQvDyfaCgZ7iMAMWrnLTx54l1TUBr/&#10;AIOuJI9jjzoA+QeeoxXkOkSQ+ErQ2mqXvmXUrEs5P3AT71f+GHjbX9K8bR/8IjL5kErfvo5CdrjO&#10;ePSvFpcO4WE6tS7lzaty1v8AeVCpFu0lqz6D0z4h+KPGjwaJqeuW2nLCoa4kZsHPOeO/ArnfiG76&#10;B4u0/QrbU52nu1LsznOV6g1keG9P8N/F3x1BcXGrjTblLlTLltoO0jg+o4PI5rrfi3a3eq/FS68U&#10;3FrHFa6bZrBaGIgqSD1FaUOFsNhsHUxaloou0Uklfze+/QurhqTg59EjndP+Pfxg+DOuXdr4N1ac&#10;24UyvbuNyORzt9v8a2vEf/BQTxP8fPCtnoFha3OlatauU1MxnbuA/kal8GeNPBcl6tn4m0Fc3C+W&#10;JXTjkgEEn2Ofwr0/RPhd+z5dT/Y7HT7QXbxb5HTbnHrXyGPxeS4XlnjMFz1Erxkkna29zDmozw9O&#10;6vocp8CPibr/AMRfGuj/AAa0+7luLi9n2XF1cyZCJ1JPqfSvqP4pfs9Wnwwtra20y+F1KELzOTkZ&#10;4JA/T8q+GNcs9d+DPx1HxD+D8Ru3spCLaMZK7z/+o19SfAD45fEj4vW13efF27SG8Z/ktcY2KcDj&#10;PWvnOK8vnh6FPMME+WFk2r2ld73jv+SRnLEVaElKl7rL2seMLe0lj0fSogl2ceZ5Y/iP0rsfAVh4&#10;rvFu01+eSOBLfzAXHVR1A+vr1FZ2i/Dnwte/FLTl89WWacG5LP8AKoBzz7V6F8aPHvgG6nu/AnhK&#10;8ia4tLcKfK6A4wBkH1zXzOHwmEr4X6xpyrVp/E3e/wAkdOWwkqjqNn0l+yx+0F8LdY+D9r4Pt/Bt&#10;zp0TRmAyPCAjnGMqwyDxzXjvx8/YQ/ZjtdD1fX/tRS4v5ZJ5Z3nwxLc8HsB6VleFv2lvAHwq+F+i&#10;eEvE0KrdyOihIVxsOOtTfFr4oeE/if4cGkaZLIFmUKWIPcV7OZ8UScYSmvdurOO9uvk7GqpurO70&#10;T6nlHwx/Yl+DXhbwkvijwzrC31y8xddsgeRSDw2e/tkCvoWP9qPxfpv7NWreG2sJLXWtNRodPmxl&#10;WwOGwcdeOK+fvg94M1n4TeM5bw61JLp0mPKhkclV+megrpPjD4ni8VB9O0nVkhJOcoRjpX0+Pzuh&#10;hMkhi6E3W9rKylr7qtqpLolsPEYdUqKVT3n0PPx+2Rf6XqbaN478HxTajPEft2oJH97PX39K5Xw/&#10;4n8EePNfuLnWIS5YkxxBiAxJ6ZHI4r0jQPgDaeJ9NOna9LBLJenKuuMkHHTvmvPPjD8Er74EaXce&#10;JYh5en2snzMc78ep968BRpU4KphpSUqurWrSk79He179DmqfXaVblgrLt/wTc8M/HOx+CmpXGoeM&#10;LaeezVtywWblSg6A4I/wq/onww+An7Ut3cfFzTd8c8qkZC5Ibpk+nHpT/Avi39n/AOKnwrlh1DRj&#10;O8sW1lng3SXDY6Dvj3q1oms6v4H8Pmy8C/D1dHsrZCxadcZUe3rXVDjWeDway+thpKpB2cpNJPzW&#10;7d/I7MRgqlbDqSlaTMe6/Zz0vw5pstxpmiajqEOmHzGmRS4THOMjkHivOtU/Zk+PPx0WXx1q1mId&#10;JsS32azbJb5fQZ/U819Z/sbfte+F/EEWofDTXbOzvLpmO5403AEnHOa7nxtb2fw0kmfRGjktL1me&#10;aGIfc3c8CuviPEZ/g8rVfLWpTVrxk/hi+131/pHZluR4h01Urz5o/l95+d/7MVmZvjJ/wiPjXXns&#10;LJJzFcRSNjoegr3H9uD4Efso/D/whZX+g3ax315IDIIch5ycZBw3Q889Rms/48fBDRNU8UHxN4Dt&#10;ES6eQy3CyDbgk/e4/OvmzxT4O+L/AIk+LFnrvxCeaSwsXZbaPcdpXBG7B+ua9DL68MRg1iai9k2k&#10;3fdtLZW79PvPYlSp4KlOU6VtNH0Z9XfAz4u+EtX8HW/g3wPpbq1ggWfzckrjtnqa+gfhtYXV9p11&#10;daXp5juhCUO4Z574r56/Yx+G2leBNe1XxUuoJcR3uwxwFhiA45IB659O1fRHiz40aJ8M/AFwkYhi&#10;NwCGuEfGAT29K8nAZvwVkmaU/Z1ZKpO7lpJ3vfR6b9jwcDRqqMqkHpK9zy74T/tyT/sq/FfXPDHj&#10;S0lvIprssRFgtHu6Z9q9q+JX7ZfgH41eBZtOXUVt4L6BkwGIz+mR17V8cXGn6L458WXniJ9JMv2u&#10;4y1865IX2B/PPvXWW/ws8Lan4k0qyGtyQwsQGCN3PWu+pmMFhIxwOJUeaXwyTc0n5fifTUMpws8F&#10;CUaic30tsdj+x18FfhX8PfibeXk0JuItzSxOWJCAnr7g5717F8d/jHov9l3XgnwVbpM0iFLc2ycK&#10;SOgPf3rwv9o3wH4q+C/h+11n4LtPLA48u/lMbNtQkcg5OSDk1H8Ptb0rwvd+H9U1DUmuri4kUTG4&#10;ky0hbqMHpzX6TmPFWPrZdhMJhNZJxjNtayXVnk4zJ6mXqM1O7b1R5t8A4fHXwI+PeqaD41aZ7fWI&#10;FvLaFIuFDH5hnvz3r6O8f6na+IvBTHTZ2+0ZJSKNhkc966/42+BPhhb6Hb/EJnsobpYczTyOMouP&#10;ug/hnHqa+Tvhh+0x4U0j453Fj4s1I/2UvFmDA37xyTwP9o4/Svz3ijw0nnXFCx9HS8U5Nfzbbeh5&#10;mPrzdKVFPoem6X4av/Eug/2r4hIt57M/ukuIc7h079qjs/ip4O+HemTWd/fLJctHi3sYj8557/3R&#10;xU3x78beO/FEkXh74beBbqw+22xMOoXCDaUPHUcKwrkfgL+zjH4Q8Sza58RZE1LVbuVXczMTtxzj&#10;ryBmvtsvk+DcrUMRUcopKKXXV3bt0RzUq9ZU4e2l8uoz/hoD4lf9Cef++ZP8KK+kP7N0/wD59of+&#10;+qK6f9fMu/59y/r5nT9bwvZ/ccb8ftftfB/hiZ5SjC4f7MVHUZ5b9Aa4D4e/E608Q+E9T0O4dmex&#10;Tfbhmwze1V/21/iR4W1DWfDfh3RQbaWW+k/tNZpcoMLtBGOp65rxnS/E914N8b79OPmecOUZs/Ke&#10;nFfH8e4ZYniiFapf2cYxV+m7bX4lYWrVwlROD0tqd98Mfhz4r1bx7e+K7a/P2RlI2M2GBHOfXHuK&#10;6L4sa3f6bZw6V4ZSNjcSgTupxsGOTx1Oa5OHWPiDBq9trvha5igiwTNaySYD+3HK1heO/ifd3OuJ&#10;vs5YpWO3JAG8/kMnrzTpcQZRTwrjgLSk7pwd+vVdzihGlLEOSe71O28S65J8KPCFlrun6r5kMsmb&#10;pHfkDB5J7ckV4h8LbaT4v/HvUvF/h+6kaKzg8oEsW3vnO7Huf0FXvjz8Ubez0eD4bLbCa+1hottv&#10;kkxoHUluO5xXc/BXSbD4IapFrVhpLQxyjddpEu/PcA56VzZRk/tMBXpVY+zUm7NvePfXpfQMDlcZ&#10;Yjmi9+p6D4ybxqmkW+k6rbOu+I7tucj8DXj2lfss+GviNquozeIrZ3upJCLeVyRtGewzX054ou9F&#10;8caNZ+NdJ8TQRyeWUlsncd/1rzr4x66vwu8IPrdvOTcXI225h52tivjcRl+N4dr+wyqVpVLJtW01&#10;PTxyq0qnJHfQh8Mfs1xfCz7P41treCaexjCRORzjHQ+p4pvhz9oa8ufitcf8JdZpbWzWzFZ/uqxB&#10;C4IPan+FIPjZd/CAeMPEE7eS8XnJ5jcyr67e2c4rw+DxhbeM/El3pV1YyFCm1zt/iyeMnvnt7V6F&#10;bLsJKvavKU6UotVNbpX0drfl0OrC5PiKlL26aaT173PdfiZoevWvjXTfE/gmZr61M6zFPMzGvJyC&#10;OxqLxV8RNb0fxFFrmwsoH76HsBjGB71l/BX4l6OvgxPh9f3UsGqWTv5guRjzFJzuXP1FafjrwXJc&#10;WEMgleRrlQ0QXuDnBP418dnE8HHHxwkaXLRheMW0/fX8z/Q48Y5Juytb8zmvGXwo+FfxqtDrCXc1&#10;vqit5hCyfMoz90gda6z4Y6z4S+C09h8P7y3uWuJIHml1JowY02jOD/L8K4Hwp8Mdb+HfxTjTV9YR&#10;o9QXfHGZclDnGD6D2rZ/al+A/iv4jfDu78K+DfGlzpepTbXhvIyCVOOh9iCK9ejhsLRhTo46blh3&#10;KOrvaCkt9ruxz4SrTlW96JmXWst8RP2mLnxf4TmkjjMsc1hewja0TqAQ/wCYyR3ya6v/AIKHePNJ&#10;8bfs76Z4t1LTzLdXerLpOv6dFMFNtfr91x32Oo3A9DkVm/s1fDHWfBeq2Gka9qK3d5Y2kcV1OMYd&#10;1AG7I9cV5Z+2tdaM/wAb4YtQ1pYtP+02899ZyT7Y2ZGxu2jqxAxmv67wuUQp08LUw0rKnFJecLLR&#10;/g15+p53tFKpJQWh9DfCT4OeAv8AhnCz8T+MoZZLPRyGSyQZZ3AG1eOT/jXzV+054g/aG+NWoy3N&#10;h4NudO0PTk2aVpSME3DGAxGeteoW37QXiX4ktJ4e+D8kVtbWmiBr8RRHZJKScBQeMgAc1w/g7U/E&#10;dvv1XWb64ubnzCWFxKx5B5GOnUV/OPEtOOD45xWMlKM5Jqyld8nMlstEnbRvf0PWxCp0cJCD97RX&#10;t9474VfB/wCJ3hH4Szalq3l2109mXZWTEhUjBG7v7/SvVP2dfjDY6F4VudJ8Bae2i+K3lE15dWjq&#10;BfgDa2+MqfOG3JYHPHavLfiX4p+J/iTTLebRpp8Q5EtvFnaVJ6Vb8AajrF5Bb+GtH0x7HxNLcRvB&#10;fCYRlME7iWwSoA9OvSuDG4t5k4y0s3aydrX0u1fZbo5Y1JJczR9G/DO1+CXi3VLyw/aS+G1lc6bc&#10;20lssWoaGt1p0s85AAikdCIQxCnZxhsYPNdZ8Sv2dvEH7M/wy1D4gfsp6Fb+FbmztoLvS/h3rd2L&#10;rR/FKxEM6x28zH7NOBuUSw7GB+U5Vq+A/id8Sf2pfhdNruhfFPXtdtbDWIlg07V7afzILCQOf38i&#10;Y/hT5hwfw619W/svfthfDL/gon8K5/gv42eafW/htolu/h7Q9TtVXzJolWOa6W5ZgcyE53fdAIzx&#10;X6FwnkuMwWFthaqcVeWmqb7PydrW3T1Lo/vIzlFtSVuu66+R237ZPirxb4v+CXgv4leD9ct28F+M&#10;bJJdQtLC3CLLfqA5WQ9crgkIcHKnnivAdE8T/a7yCK9iZYoCMl1yf1r6b/Za8PfDy/vPEX7GPjLX&#10;rNNP8UzXOpeF9MaPY2ja5aEfarMqrOPmUGVGRirhpQO1dLP+zF8Obfwy8d5o0alFaOaQjGwgEHJN&#10;fO8d5BPG4unmFFWhWjfV/BNaSj+vrfsXhcVCOk1qfEfx8+JUccNlpVi+6GWThh0Le5qL4VaN438T&#10;x2/hvwbYSX2pahJ5djaqeZHY8c54GeSemAa5/wDak1Hw14X8eN8MYMSrb3Jmtri3Ocrxke3b86++&#10;f2Kfh7rHw2+FXgS/1X4d2V5fXFlcX1jqAttsscV4FCrI/UZRVI7A8d67ctxmC8PuG54yrFycrRil&#10;1cr2ul0XW2p6uOl9c9kopJW3Pnnxp/wSn/aC13Szrl18U/C9zrUMLTjQrZ5UJYDcYhIy7C3BwTwc&#10;EZrv/wDgn94d8aWNtf8AgHUfBupQarpN9NHqOkPpjIA6xByjSA7dzD7o7cMCcivrnSz4M8R6xNpl&#10;rqhTVTOBPFqGITKQAqhCflZGOVGCPpzWN4H0bxRZftQyReCfilZabYyeVJqeixWIluJJBCY1kbdy&#10;qBMDK5yVAOODXwmG4vq5zl3sKtNctSaalFr1ad/tWe3R+QRVSlW0ex+XPwp8Wap8H/8Agpj448Je&#10;L7KTS4fEV9czyaXfwEvHJIwLxOi8fMHDA9MHOea6/wAefsceGPgF43v/AA14Ivrq2u1vmm8tgQY4&#10;2Yugx9DW7/wVh+BHiTwn8S9P/ay8F+Jf7Z1ObxKLe/it7FbeWA+RhVVi2ZFYQ52t8y5IGVIrqviV&#10;8RtD8RfsyaJ+2NFd+dbW0cWkeJpzNvKymMvBK3oMq8ZJPUgV+tVXh+IuFaVfCy57JKSXePuyTXdP&#10;/NaHkY6lUw8muvT56nwL/wAFFvBfijXUXUYNWFxdW2EeMv8ANg+1fKF58ONT0jRreDUPCErXc0wM&#10;d2UIOPT3r6G1P4yaf8bPizrvxFglJ0/TeBayv8sjD+6DjcOOtX9Ek8R/HfWmgs9JhtbG3IFsyL29&#10;8V6eV5hieHcAsNOCUIau/u8t1dR89zxo1qEm5VJPyOf+Gng3T73wj/wj7aSIrxYckjhicda8l+IO&#10;l+PvAGuLDJYOkDzbBJ2YZ717z8WPhN8R/AdpH4g8M6wvmZ2Toj9sd/Svn74r6h8ZtWJ03U97LE28&#10;HZ19K7OHq317FutCrCUJ7pt3T8hc2Hm0re8vxO1t7G90O+s9c1RnaCWLdIF6Aba+h/hB4vvPGHwt&#10;1D4j+Q11ZJpc7XkrT7Wk8ssgRcnhiQuDjivKNFsvFfxE8HeFPhbongqXUfEWsvFp9lYWIUz3U8uF&#10;RFBI5J9SAO5xXs/wA/ZT1fw+ui6X8T/htr+g3ekazPZ6to+tWM1sVkjlDMrRuBkZI5Gc5r67gjN6&#10;OAzKo6qvNxlFJNapPe29j5TxK4RnxZlNHB0aiiozjNyab0s046Na6n3d8EfgZ8VPHXws03WfElro&#10;2n3UahbeFMB7gEblMjIg3HkZJBPWvUvhz+ySfg9/a/xRS9tr7xN4gCWGlafExVDdkBUkbjIEWd5Y&#10;YGAeteifDbTdPs/AtrZWwEYCKUjxkocdPpnjNdff+JdB+Hvw58W/EvV7SFtQ0jQbm70qWcj5Xjge&#10;RkAJx820An8K+ix2d4/HUFSxTUoxfMlZKzSav+L+84eEPCzhDhTOv7Uy+nKOIlHlcnUlJNO2lm7d&#10;Fbslofn9/wAFo/ippHhLwj4e/Z08Ca/LBq+m3UcviLXNPREa/k4bBIHzrv5wwzwOnNeJ237dHhmX&#10;4DxfDfxl8PdSvb3R9NSCHWjaqmCowpBQADGD9Saw/HfjH4YfF/wbY/F3x14iB1Se+mub1ZJNxVy2&#10;4oc/lXoXiXxJ+zp4/wD2L9XvPhDr+nSanKireQT7RLERjd7ivxPifG46GNorF0n7Ock1Z+7DWyvp&#10;vb9T9blSeKlyOWit+B4J8M/27fiF4cuZvhyI11DR78rFdi4G6VEZsDHr1wfrX1z+1bpWla/+zd8H&#10;dYWw86e20O6j+XBEjF8Kn1O1vwr84vhJoHiXQviM/wAQdTsml037WtsxAyFG9Rk/TrX6X/Gr4vR/&#10;Bn/gnZDfloNRvdVmh/sITKhOnJE80bS7SM8iQjI74zmvdWUYerlOJwtBqEZKLutr7vT5W+ZFNqhj&#10;otaPv+p8+H4i/AT4L65a+HPjpYanr3inSpYbnw/4DtI9+mfaXDGKS8lQkEKVPy8DByQag+IXwy8f&#10;/GzXJPjF8ePHayyiJYNP8OaKBbaRYwPyYIbdMKy8DLNksRmvN9A8A+HvGng/RINBdry/1vVGnvtQ&#10;6yySBRzIfx6ds13/AIK0r4jaXp0vgLW53uhZllt2Y5+Qg9/UVnmNHG4XD4eOFnyQvaX80l6728kb&#10;qpFYhdbs8g+Ovww8O+Eza6Iuj3n2a61KHU9aeGEPixDiBVHPJLF+cd8V9k/Dz4peOPDV/D4h+Hel&#10;wjTbazW2isZGYo0YXqSh4xgBR2Ar5n+MC6d4u+M2l6LqF81tBYfY9Mv83J/fJGRLMff5nUYGcbc1&#10;9IfCDUdC8H+B7iKysr2SKJ3z9pXBdcnDLj73BHTNcHEGSYfNsRRp4uCqQjCaalqvetrbvpa97iVR&#10;UcY1BaXZ93fs/fFfxAPgeo8SeFYLe6u4ftky2Xm3C287qrmSWF3UyQpx82QQ3bC5GH4Q8P6XZeGZ&#10;vDvgXUtQ1V9T1ptU0N5r7e0JiZnn2ygYK+adqseQHAJO0Gu+/Y9bwv8AFP8AZz8J+LvEOlQ2r3f2&#10;y0ms7uQxC7iErRAtuAyhRGG0Zz155q54D+D9n8FNO1ux0XVZESxsEg0XXLqPNlbaa6qzy4J4IZNh&#10;25JMIP8AHiv5uzvJ85p4SWDqyhFUp8sUrNpOE3GN+tn7l97q7s9T6SWIisJyR23d/lofPHxM+JPw&#10;q+NXxP8AGGj+MvGVlq3hoWtvoOtL4ltVu2n1GSFTc24ePAkKbURWPKshKspFVP2DfG2r/C/4zzeA&#10;df8AHEb6eWfTtH0m1v0CQ21r80MrRxgB96zcPKHdsN85xXsvgj4afAm+im0nwtH4a1WS/aUz6qfE&#10;cEK5PBcW0b5Vj1G47z65zXzL8evgg/7GXxg8N/E228f2WpNqT3EF/qGnWJuftEkRBt4vLyGhJQsp&#10;JzggEbsV9R4X5vUwnEFfDxk4wrJe65XXOvevru2lK8rtPmjrseFjva1uWSWi09PI9I/4KXfGwfC7&#10;49eF/BPwY127TxL42u9GsLyxtoZGjlmmkNvA8jZIXjcSVC5CjJPArgf+Cz+k65YfFXwLpPhlFuL+&#10;18OizeaZsrMUkC+YS3JJIyfrTP2cvgV+0R+1N/wVUsv24fHnh0y+BdK8MR2+iXEupBoEuooyIk8s&#10;5LPHI0sm/wDvMAMYxWL/AMFr4vFHiP48+C9N8M66LGQ+Gbl0LMAJHWVTtyO+Pev3XH5HRxGXYvE0&#10;5qdSq4WveyjHVRa6Wu36s463PUcKb7Hy9feF/iZ8I/iBYfEzUrLRotWvLXMs1qgPmrxhTjpxWR8b&#10;7Lxj+0NbLZ6REsEul7bq7gn6q/8Afj54x7VBYnxXpiwX/i6d7qSIgRRvIWwc969I8K/s/wDxD+Jn&#10;h5vGejeJYtOinYQrbqmHZT1zX5+8RUwWOUJxi5R0UuzXbd7dDndOm6/vcvMlv+R4jp/he1l0tLnX&#10;NZvDrNpxGCx8uXtgdq7zxvr2reGP2aH0LVdMksdW127XT7RnHMqynaT9ADn8Ku6/4L1rR9Ym/Z/e&#10;2jvtW06ZLi6uIT+8SMnOfWuG8fL441/4mRG7W8bSvD48mwhukPzS9CwGP1rswtV0Mdy4xdHJJtWt&#10;0t6t7dDWeGquspNqy38/M/RP9nTTbX4cfDPwBa2mopdQaX4e0mymaEDH2mG8I3Z7kpIeP9mvPP2w&#10;NW+JXhn4m32j6NBNd3S6l4t1aO3gGAkcytY2in1JLyv/AMBo/Yh8W6LL4O1nwp43sLt7LS9Ph1S3&#10;RLtYnRomDgBic5ZuNo5IJr0vxF4z0Hxj8Y7349Wk+nyWFn4aFzrsTyZSwJIVbXcRh5GYuwAGcnpX&#10;w9XKsTTz+GZVI81FWUpS2d1K34y+9HfVi4QjU3Vz8svFHwW8R655uktqyAGNczTLiaKQcEe1cNon&#10;7P8AqNn4kksfGl62oQxgNayAkkV92eP9M+E/xl8eeKPE3w51SzsmjiFzLaSKzsvB3EJGCc8cg465&#10;rxbxl8NdW+GHi/Tn8UapptzZ65pEOp6RdadeiaOW1kZlGcYMb5RgUYAiv0Khmub4WhNRtyuKd0td&#10;fPdPQ+dxdXFUm3Rdkep/BWfRPHfwjfwiN3maTDjyQeWQdDjvXzr46+OfiuK21L4YT635OnRzSRJA&#10;YkyByevXrXsnhT4U+KLXwXqXjv4a3d5F5i7JkjBJkDDt7CvmO4+A/jjxJqPiC/v7p5JNPSSadZD8&#10;68HmuHJskwmX4mriK9T3KlpRv0bf53PPhKvUt7JvmfY9W/4J9/tB6X4cu9Q0D4qA3+nxBxBcyynf&#10;HgkArnrXv/w3/at8MeAPijfan4cc3VtDaFZZp1BR4M5BHoRnpX56+AJ18G+NNNt/FFzi0WAuSAcM&#10;T2PrXqWgw6td65cav4U+2NbT5MkaRb1CH168V7meZTRebPEX5XKNubZb9+/U9arKGKko1lq1b19T&#10;9H/GXxp+Df7SHwmkmuNNgvvKfEkN02Bg8FiwIxj+lfn/APtw/An4cfs+axocPwx+IY1QeKLN5pra&#10;3vmkFqxfBQnPYHvW9o3xb8CeE/CupW8XiG80++MBeGzVDtuHAxsyfU9u1eYeG/CVh4mvP+Ex8SXI&#10;e9kkeeC1uCdo5zsHoOlZ5LRzHBOTxLclf3bKzfk+nnf5WOejlkMFFw5W2/h10XfQ/SP/AII3fEDw&#10;5Z/CbRvAurtHa6zpNzJDETHsN3AW3A5/iPNeRf8AByZ+zvFqHizwp8bNAst0V9aNZXckacll+dc/&#10;mRW/8H/j98NNP+DnhPxj4VsYLHWdN1MW11ZQjBVgcEn/AGWHIPvWl/wVV+N1h8Vf2XNPW3MkF19v&#10;jnV5EzsXaRnnoDnFfRZbmGLw1CKnF2lN768kt/uZySUozcGmlJ2a6po539hfxR+yt4u/Yfi+D3iv&#10;URpFxDYldVsbOTypp27dOWzXzJrPwz8Had8TbrRNY8H3ltZrO8mmm7T5mi3HYenpivLv2cbbxrP4&#10;jtmHja1sZWm3W890ODjoPpX6C+N9J1T4qfDzQPEHjHTLKCezsnF7ewIA7Oq/KeOoIH618zgMJhsj&#10;4wcKU3NV3KTu9pPW+2vbuei3TlKPJstD5u+GH7YPxM8IeLX+Hfhv4Yi7trS4AS4mjwCgPUV7hd2u&#10;jePoH+JGuXkViUUA2gcAo2Ocj86+TvFfxsvpPE7TaHHDayWs8lqk8QATHI5PrUPhr4ueLNGttS0C&#10;fUjdrdH95KSWVTjsa1zTLqOIqVFGhGK2Vr36rm7efQ8mrz+2em3U9W8a+C4gl7q3h6aMQi4BScN9&#10;0bua+jP2b/Hfhvx/8PpfCWvaxHdXtnbHFncMreem3aY9pGHBBwVOQehBGa+dPgD4I174n/Ci60TT&#10;NTCXslzmTzZcDapz3NWI/APinw1r1v4i0DVja6hoV6MrA27zyORj1GcGvjOIOEsRWw6w1aok024T&#10;8kk7y6pPqe/XzDGV6lKDatbX7tyX4E+GtN/YW/bD8UfBTx9pNna+CfiVp1y3h+eFfKtokMyypFEc&#10;syzJJiIKScDjIU1+h9nr2h694budGeC1t50gHkxqdu1MAcnucgV+Yv7THiH4nftB+EotIutNt9W1&#10;PwhHdaxBbRRGK7lRFWSUxMOS6hN4TBDhCuMkEfYn7I/x68CftR/Cqx8f+CEa3uI4I7XXIGneTZMM&#10;HehcBgjAK2Dkg7uTXJxnUzbEcM4XOKkourRfJX5ftXdqcnpezSv2ve3VLqpzhiFyx1XTyX/DnKft&#10;IeOfFnhHQbHwjpviLUIoL1rlr2HTiYRdQl1AEzdZIxt+42V3YOM4NO+BHxI1jxVeCTVvEN7fLB5d&#10;vD9rui4hjTaEiTcPlVV4UDjDt3waoftUXGha347sbDxFJqukQRRT23nWmli6lkkXlCqeZHlGJwzF&#10;vlznBxVP9n6dx/pa7tgj3YL/ALthkc4xg85x+NfrHDVbFPgjBe2Vpci0fqYumlKyeh9h/C3V5JtY&#10;glAEnBV5XQESc+ikZwGyCc4P6+w/Hv4r3ngL4Q6G7aRHqM73z20KrO0RkXDyhAR0O0OpHIYH2rw7&#10;4E+L5NDSXR7nQ9PubWfc/wBomt3FzExUBXjcHAVTklcc7uTgYrr/ANqfT9Y1r4f+FDoFzM9zHrwu&#10;FtEj3gwJDKZGIH3X+cYH8XA4ri4urznwjjYQes6dmvWUVb57aa9jp9nGMb9jwD4j/s3fDP4zeEtY&#10;+PHwo+H+lWOs6rqn2G/8Oardixi8tSHuokj5iYsHQiQAY+XG0ivM9A/Zg8XfBXxJ4d0j4ca7qGly&#10;vPaX1xqkE2I72NLp5BG0ULATMkLMjMc52+mK3vjr8QDqHjWy+GdhHd2w0zQXuxGhJVpZJMTb2B6j&#10;CLj/AGc9MVv+CJYfA3hnS7rVnlm014UvNCvJbkCOJGBSRk8wjALh147jHJ6fzi8bm2AwPs+dThPa&#10;Mk5XXSzk7WXRWWl92kY0ox5vh6bn0j4s+P8A8TND8N+BdVWSS40LxDJNY6hqGj26B7SZkkFsiIEL&#10;OHcpyx2jcRiuN0P9nHwr8YPEWjfF/wAUvc6z40tr23muBca6klqIlXLI0QTIWP51zkEtk9xXln7O&#10;Pxf8W6n441H4AeJNVmm0zw34tstT0u4tZOfsV25mgwD1VZGuYyD02r6V6hpOm+HPgp8OvEHxkj8R&#10;SjUTfvo5S4nMYkeKUvNIRxtJHH0xzWWDq4nJMRGhgW6daUVFNNvmU7OKV3peLTt5WPdw0sPUjKdW&#10;Kf5Jrqec/t9ftPfDP4a/EzV/Gvxw01NWtNH0yY+HZzD+7ZlGxbMuMAjhRtGeWfJ4Br4+/wCCM/we&#10;8e3vi7xX+114ks783kt/Npnhe/3swgiMhknMch5KAlYg2egIriv2vPiL4w/4KI/Hex/Zb+DmnwWH&#10;hDTNQ+0a1dW8ryR6dLvIkuJGJxk7sCNeGPI9a+zfDL+F/gZ8PdE+BHgvwxdTaX4eso7W3tZt0anA&#10;I81tn3mb7xJ7nucmv0DOIf6p8Hf2PzSeLxcV7SN0/Z04tvv7rqN+8m9V8jx8ViHVr8yslHqur/4C&#10;2Om/ag+DeofHj9pLwt+0P4q+IdnqGvf2La6JZaNasPOsroTviV1HBjLSeaBg9MHAr5i/4KNfFaLx&#10;p+3T4c+GOgObzQ/Cc+nabNb2ZBe5jhcS3AwMbSzLyBwOa+i/g/rN/o+v658XLvS7hU8OaXcXNlFd&#10;KoJuWUrHjPYMzEH/AGOnavNfg4uk6x8Qf7Z8Q/DPTbmbSZLdNU8TjQ2me2DnYzTSqPkMh3BWbnOR&#10;2NfSZdn+Y8O8G0vrrlWqVISa2TjBLlj/AIusr3vqzirYqVSqpyW70Xpue/eBfAXw/wDHnhzUPjH8&#10;RZ5NV1LT53ifTlkXy47grlfYg5HJBPXpWB8P/wBp7xv+zd441Pwjq3hrw9Bp/iC+01/Cn2qw3PeN&#10;OEWXzLkfNlX3fu+MjGDVK00n4rfDLw/4x0PT/BUVxqdpbPfW2mJIZRdQqMmWB1/1x8vey4+8Vx1r&#10;wv8AYP8AEPir40Pquta3Hpeo2XiPxRIurweJ77yrXyoywha3lb/j3lDpG0bAj5vl74r8wybC4eeB&#10;r4tclSlTjGHK7XUpu6cdbaLWL2bTWm5vRjOdT2jVrt/ofbU/xO8efE7xbrHgiXwRYwXuk3M8i6xa&#10;7la0EU6JE+G3bw77vkzjAqj4a8LeIvAfjvV/it4h8c6nfG4vvMtrby94t4ZU2SsdxKsrNzsC/wAV&#10;dT8F20Dw58L9U8b+IHf+0fGXiaaF447hWmFvbnaxQjJxvLHPT5jzVjUrTU77UWtGiEVq8mHilXEs&#10;KsOFYDscD5hxk9utfleZ5liqeJVOk7Jxs7WUm762a1vfRPfp1PZoSlSheL1PmD42/s1eBfBnx6g1&#10;rwh4Ea68M+KdNN3eR2EeW0a8Ljc8agfKkitv244bd2wK8N/aM/Z08c+H0iv9Cs7m78Mzoxh1G2tz&#10;uQBsPvTqCO56V+h8OqeD/E3iW+8KWOgXVrrVvosPloZfK+WQMUm8s/NIu1H+YccdeK8k+OHxx8Sf&#10;C74Q6l4vvo4NWkOoRR6dNcIhhWNX3SDA5+eMY+pz2r9j4T4vrYitgstzOg51HyxjUTtKzvrNNJSc&#10;Vu783Kr6s550qaqqvVimtbeh8deFv2RPhb8Q/By654W+KtsLi0j/ANIinnVHkcdRg8j6+1eWfGq/&#10;1/4J2Vh4Q8O6fDb39gft95qKXJm33DSxC1XaVZMqCTnaQfNIODgj2/xF4C/ZA/ag8MXPxM8Ea1qf&#10;grxfFcC5vfDtmWaHUoVdfN2KvTvyvTK8HOK8V+Iutv8AEr9ou91e4tbO707wtYfabyaKM+XO0QCw&#10;LggHr5Yzjnyu/Nf0TlmAo5c549Tukny9vO3y0+Z8xLBUsNjJYhy03tba53Pwy+F3xM+GdjH4plsb&#10;SeC+hWTWorAEhNzMQCOgxuGQBjgcVDo2raH4/wDjOIRPc6dP4dUSx29nASZyehP1xXIQ/tU+L7jX&#10;5PD+rahHY2+rRJLd2sUm3pgZHoPaq2jfFux+DXji88SeFtW/tGa42NdeaAzbQOFz6YJr5nmqYqpU&#10;ni2+aeqS6a9H000OSFSNKrKdZ3d77H1vceGj+0xo3lTW50e+tIfJSZYtrSIO59a8j8V/B3Xfgzrp&#10;0681m0u4JU3CZpB0z39DVL4M/wDBQyzvviKLXxfBDYW9ywji8k8Ansa5T9smHxj4T8WLrSaxFdaf&#10;rjb7No7n5osk/LgnvXA8szHNoyji7qUVpfW6vp/wTPC15Y/EOnOWlnYxP2lfiTqMHgy20TSLgNbS&#10;yH7TKjg7l64NeMaNrEYkW5jYLhsJk9BXpXxg+HmhWvwJTVI/EElpqKQCdILpSPMPfFeQaDp8up+G&#10;bSeOUCfYXlbPFfUYbh2pk2VqFSSte+n97XbuT9RxGInJbW76fcdD4y8WeILeOO10l2/fW5USwnBH&#10;HNcr4L8Ya94It59Imnllku2w0ztkrn3rZ0vxNb2elzm6smuZbUkRBRkH8ad4EuNB8UeDZtV1C2La&#10;gLs4twv8Of8ADFaUMPGODnB07pPXz6pnbhqODhhlePvvf79ze8ReOfh7o/wYuPCy2bDULtt884b5&#10;m9h7VkfBa/s7fQ2jt9PB8w5JK/dA9q4X4p6Df34u9Zkke2jjT9wuMAY4Aro/gvd65F4ei/s6A3F2&#10;bVgIMcscYr0Hl1HEZROalr92tuv6nPXo0K/M6F1ZfiUfiPf3mrSXMWlJunRCywpHkEDviuD0bX7p&#10;LmK3u9MCO0gEiCPZgY5yK9U/Y/0mLxt8QtU8QeOLs2UeiSOLsSD7rA52kfh0rJ+O6XXxK+Kly/wy&#10;0eNYYlIQRRgGQDvj8K1wlSFDFyy+UVok3K+ibW3nc1wtKpDDq8r3exyXj3QdKmjh1bSbmOx2L8w/&#10;vGsOxs7V7eWeRYvvALcSNwPfFat1a6ppXht4/GGmDzrhD5YcEFB61yNlp+pwSgQzkxsOI25De1e1&#10;habdBwc/hdk+/wDXmTWgo6uOp2V54J1jw/cQpbzLfJOFcrH91gfTFeyfC3WLt9DSyNukENvjbbk9&#10;D9K4z4T+DfG1x8M7z4jSXlmbDTJinlSTASoexAPJFZfgSXxl4x1mXV7XUVtrdJN0yhsHr6V89mtC&#10;WLpzhVkkofa8/T0N4xcqdmtGd58WLXWda8T2N3pOmtNCLV/OVc4AAzmvZ/8AgnN+yfqni34jz+Jd&#10;X8W2ejnUPDV2lob2xjnZ8kYTZJ8pBA6Nmvnbx94z8c+IPHuheBPA2qsv2cE3cqrwV43A+vHavuT9&#10;mHwjoem6tpXi34s2niiy0GFHtLW/0SxJY3TQkZbPKrGTG5Xad4bA45rxcxq4nAZPh8NRklKpq+6j&#10;0v6m+HlSg0mr2Ppv/gkdqmi/HN/GXwa+JmqPDfeBtdltI7rWBEWLpia2hty2GWGMh3ZFLc9MA4rn&#10;/wBqv9qj4a+N/GXivwj4Al1SPxdZatEmrXV7btEmLS1JtorcvnAUzM/AwWKsRk8fnT4s/aL+JXwF&#10;+Klra+HNevbCTSPH1xqdvNFFvN3vHkyllO0kOiqMZyPSvv39oXw14u+JvhH4S/tS6Nols1nd6hd6&#10;R4ivLFVjMcs6RvGbjYS6NmJkXf1DKAelYU+FaeYZvQzj2aTUoN6u/uSi42XwtXV2ujflr9JSqZfP&#10;KalRu89LL+XXXr1X5DvEH7SOsfEyz03Uz4bvLWe70RLTVLy62J/aCgYkKeWBgv52OctheW6AQ+JL&#10;W88T/ZXknl1FYhFb2iQAzCcIiqrDaAONpGNpJCqCTtycvSrS20GxtdK1vw9d2jJA0cMdvcxh45Nk&#10;TkurEuiYlTqA5PTODW14Z8QjRvDf2yaM2E1hbST3OrRSuWhiILGParYCrhju27svjJAr9XzRSnZN&#10;6nhYflhfsfHn/BW74hxaH8PvDXwBstQgD63DPdXLXCiFbeWKUokRjTuyKoDcZ34PQmvnj4X/AAM+&#10;J/7T2sweGPD3xHvbPwX4Hg8qHV7ht4ubp0X7W1uAAJN8qv8AM3RNgPQCtXxHrln+2h+2Hc/EDVta&#10;a5CatczT6Z9jkKW9vGY0gUSZ+fed3T7uzk/Nx6N4k8U6R8DPHt38F/gzoGowaJYYdbaZi7B5fnk5&#10;9HY7uccEYyMVw51isZl+TuOEinVtpfZX62627BQi8RiG193kcEPhfrHwF1y68I+G/HMMVtd24S9m&#10;tolW5nAyNnmj51U55CkAgAHpz7Z+zhrvjvxx+z14m+Dl74qMPhzT7KaRY5c5Vm3ELGe3zf1qP4Q6&#10;d4I1XV5/iX4t8BySahC/lx29+xCOp6sc9/wr3j4M+Dfg54l0XUL7RNHW3S+vCs1pbvhUQds+lfju&#10;bcRSpYWoq0eapBRlKeiXNdLp1V9/l0PYo1qdWlNJ+9Hp5XX+Z55+ybLq0Px2OvtrP9pXmqW9pfy3&#10;DPj55YEZlYDgbSce2K+lv+C3GrWngz/gmp4Us/LDm98dRKHRhy3lTHn2zzXhH7OHh3w94I/aBl0h&#10;ZZINTt79I10uRdypa/Z4yhJxgksx59q9w/4L3x/2b+xb8JdIjgjvEXx8s08EhJEm21kY5Hcc9K/a&#10;cFXhictq1JaqUYy9bq/pqeJVtCpB+p+cv7G/wv8AiDrXxCj+J+k+KrnToPCl5HqOhbIFZNU1eGRJ&#10;IrXc5CKM/MWPXbtAJNfXX7bX7FHxz+Cnw28GeKPg/ZR62t74bhn8favosokeC+u7hnkweWxGrKmS&#10;AeDXP/s0fHbRfjb8QvCXh/Rfh3p2hWvhawjuI/DtnGpXVtQW5jCFlJAx/Fk5wU9iK+ufBX7UegWc&#10;lr8MPhb8ONbv7zxDPenWbvWbCZlhEbSRyMq7fnRXBO5RgAZr8kzDPXRz+jKrQkrLpqneTSi7Wu9G&#10;9bra2x6/t4Rw0aadr+8/0/rzPjXxI/8Awhf/AAUg8LeLDpQ1CKfwpDbS26XyRSSMZfs4eMSEDcAe&#10;g5PNfpf4x+Nnhv4RaLpHgS61+S31PUSgkaym2zxJgFtjfwkLyW6DKjqa/OC6+G/jzxL+2Z4R+Nug&#10;/CbVNauvDdtKbdX08zWMJjcML58ZMpR3wsOBvdeTtBz1X/BQLWP2g/BXxu8M+F7DxwPGPjnxhCXs&#10;dK8NeFpQ1om8bA0i70JJAUkBcHByMcfW8d4pZvSrZPgsQo1KmkrS95JX0str2d720TsclCjicJha&#10;WISXX8ev6HtX/BSP/gmWv7YXwpsv2s/hx4m1C48beGNDln1yHUNWNwutabbozhIQE3LcoN2WZ1Vw&#10;hAGSDX5J+KJodGnubm1kdJIU4KH73oa/RC0/bD/au+F3wK8RfA0Wk0Wt6no9xpN9Jbzea2mwyZWb&#10;btYr5+Ny5ydu5j6Y+BP2gPB+v+A7aDxFq+hTWsNwQhS44Ldjx6YrxOHuXC4ejltWtzTp+7ZtX7+r&#10;+dzzcbVdardKzvqeZeAvFfxA+IPi1rO81aY2NuSZJGPyoP8AHivp/wCEfww0X47ajpfw40zXZraC&#10;a7SBrpOFKk/PIT2AXcSfQZr5O0bWr/StXeDRZFhiu2G+Jv489K+2f+Cemlaoj6x8U9dKjS7SM6Po&#10;9oh2iWUhZLqXI7InlJn1lIr7rF4WtXr06eHShHRu3ZWb+bOetGMpJtbfqfQ/xR8VWPgbwvb/AAw8&#10;L3LR6dkW8hgBaKS2gAEYx6lVLD6GvnvxD8PtM0TxO/iHSdMjTXteKzBbhw8jhm2oqhu3AGPQGuv+&#10;NPx4trDQ5oLl4ora41aVtOhOAx/dojkMfvAIqj6ynpk1B+yR4A1n4/fGhviN4qeOWbSFQ6ZaqNwQ&#10;sdkYIzgDcxx/u1hmkJ5nmVPCXag1r5+XyWp7eVYiGDrOTinaL372Ps/4T+HNF+Ev7PN54w1KQQyW&#10;+jtYWDmPDMwyXZcdC0hbn2FfLHj79nT4e/H5dc+KOg6lJaa7eSB4dOeceXa28aKiJz95sLkt3Yk1&#10;63/wVy+Ll3+z5+zh4f8Ah94SuHOqiaKG4jtULBVIyzt9ecV8X+EfjZZT+EheweJbuHUjbb1QS7QR&#10;j5gwFeNxVTxNSpSo4aXLBaadLJWT8kiMLRpVGqcnaV7nnf7SXwA+PfhX4cS/ECLw/bR6JK/2drz7&#10;erTqF4JKZyAa9G/4JhXXgj4O6gfHviXUlurua18qO1l6MSeoz1xXb/sv6x4W+NGhajovihBdyXcx&#10;WXTrufIcYxuCn+lUfj78DNP+DPw9fxl4AljurOxmNuqomFSZz2b0XPP0r5Ktn9TG83D0m6VS/wAS&#10;Vrq3V6/8E+jx+B5qir05Xg46+XfTT7jR/ba8b6R4r13T/GfgbwlBpsdpKzXN/ZYSV3PqRzXml/q8&#10;ev8AgRfEVvIz3KAvcbmJ5HUk9Sa5bx542+IyXA0C3sZ9ZtLe1RryXTLRpEjBXJZ2AIUfWsTwl47v&#10;9e8IarHZZVFQmJ4h8oPbjHP/AOuvRoZJjXhaMJSUuVqzv9lv7Xn1PFxNaDShGWnRW10NTxh8RvEX&#10;hixi8S+B4WgubcL50KNjLAjLg19ZeC/HZ+MvhPQvG3wpe88QeIo9NluNW0eNTNcRxwx7pZNgycLV&#10;P9iz9mP9gf8AaF/ZZ0Pxv8T5fiV4b8fWaEaleTxu2m30oZszRJJEqSQPwBtfjJ5719Y/sq+Av2YP&#10;2UPgzdRfCmwsdV8basL3/idaZH9nuJiZf3VtmVsYU/uyM4wea+Z4k4vyDKMnxWDhSdTEwk48slKG&#10;u1+dppx63Tba8tVisHRxMVOrL8r7XPk34xaf4qh8RLfanYXHgvx9BDJaQxTEQTvnpuB5wRnB6V8+&#10;ftLyfFe58IJ4TurGSZWnghubt5hIzHcAzHn/ADzX2h/wUp/4JzeO/wBoj4qfDL4v6J48TR5tdt10&#10;rxfqmp3U0troTRsEty5iBzuLqiheWc9QOa+TP2Wf+Eb1Dxh4g+CfxD8WRXGoafq09lD9okLb2jdl&#10;zk9CSuQDziteHMzoSyWjjoNSnBRnOna7hdtLW+3VeWtlc5vq2HnJ01Bp/wAzej+Vv1PU/wBsj/gn&#10;VqPwK8AeAdT8Ca7Pqvhy802OW6u4H2sbplDHJXqp7eleVaH4y1KVjonijwjq/k292IIjpkzHYCMe&#10;Y2TyBXq3jP4sfFXTPB7fA7V9Xu7nRtD1NvsYmBO2MjKgnrgcYpPg5rOhava3Tx3TMSWRx5OTvAOV&#10;x3rTE57j8PRlzwVZdHbV82t3bq7/AIHlSr43D4twj717JfoeW6N8JNE1TXBqFheRal5F+oiaX5XB&#10;Y8AqevpX6UfCH9mLRbD9lX/hCPiTHdzXI1KK/fT7KcK1upIIYkdsdq/M3xDNcj4gzDwo8qLJd+Yq&#10;oTksDxwOnNfafw7/AGtYfgB5Pib4veIL7W59asIoLyytG3hVC7QuOxGeaxxOJxlDkxFOb9qrOMdV&#10;p1Tt5n2MKVfA5fyTirzabXXQ6L9q39lj/glpoOlXvxC+Ifg61urt7VAUtLhjJKQp6kHqT/Ovysv/&#10;ABr4N1L4r6kPhv4L/wCEf0WG58vTbKJWy0anqx7kjn8a+3v2yP2a7j4p+JrD4rfCv4tRaf4Smt/O&#10;vdEvJP3yuxB2gV8+eL/g5qHwKu1vH0RNSTUk+0W8yQ7jCvYnPQe9d2UZzRcpfWK3tK01pBOSjHW7&#10;305v02PMqwpYlOcafLGO9t/n5DLXxH4O022lXxX4Kiuorq2AhkuI+Y5MdRnoK8rXxdp3hqDU9W1f&#10;S/NsbqV4LYvGdm4AFkVum4BlyO2R617b+zx8C9A/bF+NDeBfiD8RPEPh7TI9AmuDq+haKl3HYOpA&#10;VrgMR5cW58FupwMdzXs3j39jS98Gf8E9NX/ZV+IGqabqGqeGPFWp67Z6vp4CpcRvLGYLsFjuAliV&#10;l2nGCpHOAT2YjPMuyx0aWLlzTnOEXFN3jGV/f80rJO3cmlToRo3elrtf8E+SPC/7Omg/FTwxFeeF&#10;dMiW51B9ka3KArAgByxNfYX7L/wz+L1p+yJ8Wv2Rde8X2Xia01DwZ9s8PaHPBG8VtIhMoMTLg+Yj&#10;xcrkDLZwScn580uHUPhL4T03wZ4X0q/fUZ5AonZTtckcKD0/pX0p+yL4f8d/Dj4maL448UXoaHVL&#10;n+zNRs7SVZCgmO1lJJwpI79ya97h/OsdLNHTk70Z3Ub736N+TWhzR9piYuVGm+WKXM1+bPzgt/DO&#10;i211FeeNwbIRYP2Tozv34GP/AKxr9DP+CSH7Svgr4QfF/SfFfxP+KOqaUt7NHp+n2Ru7gwXhYiOC&#10;RwHMZKBiCGXGDnknj5s/aD/Y18WWX7XHiLwVJ4T1fULoa3JbeG9Jt7cvJcwOxeBkA4YtGVJOccEn&#10;oa+t/wBmP/gmvr3w28e6L8RPjBF4Rv4tD0KXUdJ0C51ZhE+oGHNpEZmURSyeaVBUZjUgkuQK+f42&#10;zrJqWG+r4rEctRqVldJppPSN3fe129Dswkqir+6rrvbT/gn3Rp/w4/4QXXoD4Ugey0GK0CaXYaYx&#10;FjJH5rN9rhi6HczE567WIGMV8u/8FPPGj/C74mfDj4rx/B+eMl307XfHVrppW1FvKoaK1eVBhzvZ&#10;2UnDKSwzzXu+ueCvH2q+H9CuPGPxNmg1bSrKCKW6064YQi6Zg8gRT96MSFsAjoOlbXjL4JeHfjd8&#10;Prn4PfFXxVcReGbu6tRr8CQ7pr+2hkEnlowIWFndUJfGQoYDGcj+T+E87w/DvGGFzapV54czjK7a&#10;913i239rfmV9G7X11PaqctWEqMFq9fK58a/AX9k67+Mnxu8L/HfxH4TF/wCD768ur6dZCrQ3tvbM&#10;VPmoCCYzKFTnh8Ec819gfGf9n74ofH/xt4bX4ZxaYlnpltcDVbrWJ2iFqjrGscS7UYqmFztHAroP&#10;GHjLwx8PtW0j4Z/C+Sy0zR9ItTbwRQWSoGtixl27QDsRFbJIzllJr0DwP8RtO0bxVFoGnRX2qXc6&#10;IpvZLqNGUdGlG04bvjgggjpX1ma8T4bMeL6OZfWHClSuoxS913vqknq9Vra10uh5VGnWpwnTlFNy&#10;3Pya/ah/Yx+L+hftPa54ft9Htb3ULK+iN8ljc/unXajOyscblClSeOATmvq7/gmXBqvw58XxaNr9&#10;grLHsM0IOMLu2sCQOQRnPqMivmD/AIK3+LviDoH7Yl/43+HvxGu7F57WGRNQ027IJDR7THmNijgL&#10;hSw4JXqQK9s/4JkftFan8UvFOlaN8Srn7M73uzUPEKQb2kByd5QAZPTI+pr+yMNiFj8rwmJjpzwh&#10;L70jhoxjSbjfVaHRfAbSfAPhn4wXOheEv7SvLvTvE99Z6hb36rDDEEuZCPIkRi7KUUDDYxj3r7f+&#10;DOkXi/u7GCSMzu4YQSk+YhbO1v72MDg/pXxt8PdDGlftteP9G0NBIsfia7uo/MiZVZT82QSMD5XB&#10;r9BPg3FYW1paw2drLG0cavM0pUfvSPmZcc8jHH/6q9TD4ZzxLl/WxnUqclO58J/8FPf+CZPgz4m6&#10;jf8Axd+Hul3EfiyTUbO/luIZnVlLT7ZzlWDAFY0fIIw0QwRmpv2Bv+Ci/wAT/gl8SLH9ir9tLxBe&#10;30F5ILfwZ421acvNBIfu2V27nLqTxHKTuH3WJyDX3V8cdL0SRvtQ09jc+fE8dxGeIiscpUN6qxJQ&#10;hhj5iRzX56/tV/BM/HP4jaNpNvHpxNpqiajal5kQlQoHl+b137goEfXKknAGa/P+P+GsHj8rqwcX&#10;e0muVXadui8+3X11PqMsxrxNSFKrs7K76dL38j9KpbwrGXIYc8k+nNZlp5+oeIopY87bdWZ2B6e2&#10;a8u/Zx/aBv5PClv4T+K2iNfQwqsS6zpz7poyg2ssi5wxBBBA5GORXs2oatoMcccPhp1ljuFDiULj&#10;Ix1Pv7V/CGNwWGcIYirio2pSTlC75+ZPRcrS0vbVXXo9F9fisHisurujOF73tJaxatun6dHZ/LU+&#10;Xf8AgrV+zf8AFT9qj9l258EfCLxLdWuo2Gqw6g2kQvtj1iNMhrd+/GRIpz95ADxXmUWr+M/2Vv2Q&#10;9M+EPwr8KJqPia9gh0u3stOtMtJcSD/TLgsuGAC5XeT8o78V9xyweZAQwGT7dK8O+M3g/Q/C/iiw&#10;ur3XV0uw1ASxRM12sPn3PMn2ZC33ndjkJnJAOOlfofAHiHiOHcPVw8qXPPmdSn01cVGUZNK9klzp&#10;72TWmh5WMw1KVCclu1y/K9/+AfPGg/sqw/DePxL8S/Dd3Z/8Jb4ks7eO1stQCyWtk6spvNjj/WCV&#10;lI5AJDN1zmvAf2uf2P3/AGcde07wyutwasNasDqejfZLdwzWvWQn5cKEkLoBnOFHFfoH4F+Hfw70&#10;6GC58YabHNrN6qCPTZpQfLJPDFQckdTz/Sr3j74OeDNY8Tz6P4s8QCO4udPZ9OOpuGtpUbIa3Bbm&#10;MZznbjIxXrUOIM7qYF4/EOM+aSajGSjyuSulJvTVL3VdN3s3dnzFSlTqSdNJprqfk38AvjjD4J/a&#10;C0jwx4kvWt9LYMZA74G7GRnPSvQvH+va74++JXiO31LxTp2neHGsHlsXmQNJK3QqCTjIGDivn39s&#10;HT/C/hL49+LNE8KNIbDStWli0y7T7zRAgHB7gNuAPXbiuc8P+P8AUPG2j2ljZar9ogjOwluXLdM/&#10;yH4V+58PYLA4zBUMaqdtIuz0u5a3f95X1OGvglT9+o/et/TPrv4CaPYeF/2Q9d1e/vLW2kud3lPI&#10;wG8DOOtfCXxg+F3xE+OvxThtDrSR2uz9wiz/ACp15Ar6e/aotT8Pv2HrG3v9QaG51CREjxKVx3/+&#10;vXxnbePYPD+nRXN3rNwl5GmLZ0mJJOOPr1r6zMFi/rXtcNpNKy0vq1v8jixUr8tGzva9+h634c+F&#10;urfC2aDRry6WcRqBNPIDh+2OtenaD4Omd036t9iiIDmOFtoI+gr5rk+Mfi6fRraXX9UmnKSeZtdc&#10;H2+tfQ/7Gtv4a/aw8Qz+GrnxdJHeWduWa1hfaVAFfE5jlWcyg8VKSvHWTS00a1szkp4arVqKFOSu&#10;9z379mzx9pPhzx/ZeDPD/h1b29u2X7OSRl2zypB65GeK7T9svxLrXgXQRYCyjspdXjf7LHBLhEI+&#10;8CB0PI4r4T1Xxf4u+Hf7R15pPw78Uut5o19ttbx5MKsiHPB9ePxr13Tf2k9S+OfiS3+HXxUtX1DV&#10;LqcC1uEiIKuT83pg8nPtX0VOjiMzwvNjZXnK1mlbdLSx6317GYTDypR32PRv2StP+NvjDVhf+O/E&#10;5bRbaQJawnBMze+eoH515F/wU4svF9n8T9GudQ1O3awtp1lIiG0qy8D1wPX1Ndh+0T8TfGfwp17S&#10;vhd8KLaRzY2fmXiwjcQx9cfnn0FfN3xX8f8Aif4l+DtTuPHLTPqKB0PnZymD29K9bEZtXw1SlhIv&#10;WDjFvTr5Hm16s4xUH8XXQh8SfFXwnqGs2ttYQmaR0VZZAvBPbmuc8WeBRNcXNvBMSLmAOr5DbW5P&#10;HvTv2dn8O6vpMNlr9gjNCxLPjLEg45716/afBfwv4p8N3uq2niJoryNsxRk8KOv9K487q4DIsW60&#10;qlm2tN99nbselh6EI4fml9paHjHwt0XxTceEbuyk8y4NpIR8y9fT/CrcsBTTpHntcTIPljHByc5r&#10;vPhL8VNE+GHxN/4QDX7BL221BdiXSKNofsCfqaxPFV3Nb/GyfwxdaSIbdyHRnB2shJz19xis54et&#10;VpfXGkoy97Q8h4SFL3u71PFPH3hjWtMlHiTULnNrwzW6y4wDx071ofC+LSPGviC1s9IiuckfMgXK&#10;8Hr0r6L+Nv7OukeIPBUPjnRUMtrFGEktIhnexwTwPyrzLR9eb4NSiDRfDFtatIB8045jzjn3rSWb&#10;RxWX+zpRvVs0ldJL1N6lKUqloo2vil8L47Lw7/ZtraSXM7JhdhJwa5j4d/s7+Dn8OXk/i+1d78Kx&#10;iTOc46V6zrXiu+uPBdprUF5FI8yjzWyPlPcCs1fEnhW1MU19qEazzofkL9/f0r5fC5pmtLCOlFtP&#10;meqve6/JHJCo4ydo3Z337P3wr8PN+yZr82r6LH9usXkMUmMttGTxXk/w0sLV703k1rNLawbXuWaM&#10;nYO5NN+C/wC1nqfhDxL4k+F+uwpLpWoSARSIwKgdD3r3fwjH4U0/4YXen+CzZXFzdRviR2Bcbhzx&#10;0JA6V9Dm0ZNUk0lKUU3bv5+Z6VKnOq1OG1tTyD9rb4yeFPGHgq18D+HtKVGs2Vnn2YJxjjPcV5P4&#10;Z8Z6JeWgsVuDJdQr/q+uMdvpVr4z2c1p4h/sBd42qPNdUPI78kDp64riNGsI9G8cR3fhK0NzIYm6&#10;jgZ6k/SvSwGXxrYZUal1LdLpcIV50KjitW9GYvxg16+1DXBHbI0a7tsjRscjB6V3XwvmtJbG3sbR&#10;E3tGBIQDkkcjkVysWgax4v8AHLaHpll9pZ5C8zIOBzlvyrq/DOi3XgXXJLfV7ZUhBykyscV3ZlGN&#10;DBxwy0kldLv0OK9aFRpM6vWtIe1b7Ul1Ijxxl0mhO10b+8DXsn7I3w6+MPxl8EKGvrWS2+2Mr3mp&#10;y44zjgAZPANeb2r6Z4j8Ialqtk+Tb2+1WPO76Vr+H2+IujfDzStN8Jale2dpsLz3EE+yJ2IzgnPX&#10;n6VhGlWXDnJNP3nqvK5206jpYZymr+R6v8YvglpHgDWZDdeJ7e8niCkQW+3YGzyc8kVF8PvHPw58&#10;Q2N34Vinih1+2gxuJByR90H2/qK4nwd4O+JPj+1Nvf6nDbLcOF+1ST8kYOTxn881sS/syeEfgn4h&#10;XxhfeKmu5mi3GdHABzyE6k4PfIHBr5XB06eGxFR1IXS0UUr/AH3Hh68WruFl2OX+FXiG08FfFeef&#10;xBDPeiGdtlswLJGM/eI7tX0tB4L8T/G8x+J/hrZNawW7g3c8ilQCMHAx6ViWXgjwB4kn8N+K/CWi&#10;pKuqSLBdTBN2wsSVY/qCfYV9a/GTwna/sf8A7Mq+INIsHuLaRQ17cAj5Q3JOT6V5PFWSYqrTeLp0&#10;vfitOt15r9DDMqLcFNdNvQ8btfhLqkeimZdZMN4q4d4ztB7njPrWP4f8EzeH76W7mjklmJLSSnku&#10;fcd65PxT+0iur+GP7Z0u+NuWjzDu4DEjOfeov2df2jrvxRcXWkeJoDNdcpFLt+X/AHvavyGeV8Q/&#10;VamIrrTqrWf/AAUclCGKnRuYvxR+Lc3jrxHD4I0Lw5JHfWl3sFw44znP4cd6940V7Dw5oenjVL8S&#10;XCWytMqnO045FeS+KLPTvBni46/eXKSG4ffIEUbvpxU138Xlnumt20iVbV4CftBzwP8APatMXgv7&#10;Rw9GjhKbUUr+bb3tf8j1Pa14UFTS0v8Aid7PqOn/ABD+2Xz+Jp7S1gJ2xRPjpxXIMzazcXC+GdVk&#10;3W6kRxBss+P5151pfiD4k+Nb290X4aWaQ6TFITc6g4659O+a0/2aPBvxA0n4h6j4r1i2ma0jV1jd&#10;kJSQ9MgHrX6JDKKWQcPxoxaU5ayutelo/jubUZqmo3l7277eh718GdY1/WBaaiDsntWCygqc8HuK&#10;9P8A2pfD2neKfg+muai6RQpDmVCoO714qb9lb4V3Nzpl9rni7w+1p9qlZrZCOik/5NV/2gPB15op&#10;/sUXzXWnuCxt3b5R/hX5bKpistxtXnTdBvo7NO6d9fuFXjUrTcr76ny9+y3JZWPxRsvE+oRq2lRO&#10;yIjg7UXONxHpXs3jD43fDf4uavrWieCWS4EAZG8vkBs44I6YPavELm91Dw7Nq+m2ml/Zt0LfZw3y&#10;jAHQe2ea5b9im8tIviFqfhKxh2yPKZZ5XYlsZ5J9v6V62YZSs0wlXMJRd6ai4W/G78uy6jVSrQmr&#10;/Cz2j9lj4DaD8G/F97rV3qW26v5jLIZJMkD0HpXf+P8A4+6N4U+KVp4bmtrm4s7lAzy/eVcevPSs&#10;T4x+OPAHwQ8MT/EjxlK6CFSE2KcvgbuB74xXhdp8Wf8AhfXi/wD4SHwpprQ26wEWwKnpxkV7nBeW&#10;43iXEvE5pFvC/ak3y3aSSivL8zvw+PmrUYdzr/jx8aJPH/xGGneDtOvYv3irB9mUjzTkDt2z61f8&#10;U6BrFl4OjPjuxktbqNl2RsuDXZfszfDKf/hIJfFHijTEeSM7o/NTgEcjr9Kk/aX/AOEw8TyTa2mm&#10;HyLZfnlWPgAf0xXZxbRwqxCVG699KNndWS9D0aucVMdh50ajVrNKxx/hHxJaeFfC95cTyNHCYyxz&#10;/CO7CsDxZ8VZPirotvp8McgsLY5i3t/rT0Df/Wry3WPitd6/rA+H9jGWguXCy3BJC/T6dq9i0vwX&#10;o2meCoxp24vHGCGZe5/oK8V8N4mnhHmFWF+V3Tvsv89T5xKphaUuV9PwNfTfCU2j+E4tfuNRUDHE&#10;Kt7d6zdJ8aajbeM9K19Y98MLbTl+F9wO/wCNZC+JntrR9H1nVhGJB+5WRwMjOCBnqe+PSvMPiH8U&#10;00PxhY6D4cme4cOFl8jkAHvXrU+E8wkqeOw8bKUeZX6WWrfq9jvy2vUgk5O6ep9oax+0hPoejXOm&#10;TaPDfW9xHlQRuKt64z0rz3S7F/E962utZyRFXLxxocKmem30rJ+HXhfxV8Q2itvCenvc3awBpFVS&#10;RGMdXOMCvr79nn4Fwp8Krm68SaREdRi3tMgHQqOlfV8LU8dxRhakIJwlBay6N+R9zWxuU4XDznXp&#10;pynZf8E+Stal+JHjrVY/Ak9/dTR3DhYbdpfuD1yRWDP+zZd/Df4z6W+u6AbWW3uY7uJpHMkcxPIz&#10;u68gitfVvije6J+0Raato6C3ax1sxzW2c5i37eR2zz+VfSX7c0N/q3wZsvih4W05xdWVoruyLk7Q&#10;c44H1r6/h3hvP8Fw5VcMQ1Xk2ot6pdE/1Pi8ZjKdarf2aSS+ZqfE3w74v1XRNL8aySWkFpaW24Wt&#10;vjaMqOg7cADn0rxPWbjxb4s1m21TSJ3tojKVfan3QCef0q5+zJ+0Hq/xQ8ATJ4l1gvDbKVkjyPlH&#10;Yc8niujsPGGiT+Gb7X9IsGMNiXUukXBAJ5r4OOT8UZpxPUhm9NqjCKtNNWlJW/PXoedUy2GIaryl&#10;r+hk+X41/wCg8/5CivM/+GjE/wCfiL81/wDiqK+q/sGj/L+KH7KmT/EX4L6p45+I761obym1tLic&#10;xM+P3m6ViGA/hwDiuVT4Ojw14gkvvEDuibiCzHJzz2r2LS9d1vw7rt1JqLrFF5zGNXbHArmviFf3&#10;fjZ5LNJSsroXKpjPXPWvhs6xNDNcfVr0ZOUU2rLbTT9DDF0asnePTsebeH77UrHx/wDZZtUMtgr4&#10;i39Me/vXJ/H74qeEF8U2PhDT7J59VgvklRYlySvduOwz0r0Xw3ozx29wt7ZbhbOd2DlmwM8dOa8T&#10;k8DePr744XfxBg+H0vlyJtiaZSQgGcdD17152WVaFOPtHBRcIt9E2+mr6GcYTp01KStf5Hp/gP8A&#10;Z41L4nfEKz+I+m6dvvbe2LFpAQBjG0DtXXa1f3h8VDwrfGG3ngkK3MUnCsMH8jVDwD+0j43+GUK6&#10;Te6ZGvmNiWTHP865b4teN7TxL4rPiy5gltmMOHuIXI75ycHn8a9yObYLNsMsBW5veVr9Pk7/AKHb&#10;hcbKaWFht+J0tlYXGgeIP7VsknNk64GHOxXz+Vb/AI30lPHPh6aK4vF8u1IdGY9CRnIryjTfjxqv&#10;huS20FLUajZs+6U7gzKD7YwT+VV/jXq3iDxRJazfBTUpI7mV4jqti5YAJu5GM/KcVhS4brQjGnGV&#10;7byejt0OnHYyFoxnZSS366Fy0+Ln7Qcuiah4XvJZJtHsZPJgAXG1eo+orU+GNl4b+I+gXOo6VbxW&#10;Op2svlXETfKzt1z9a+l/2c9H+FXjrw3Po2qWEI1MRo15AyjduCjnP1HFfLX7XEHhz4ZfGSaHwJdm&#10;wdCJJVhbCsemDXj47C43ExeFXu21TS29V1T7nmviCuoNQ1g97blfxv8ACjx34miTUNAvha3dsRG7&#10;B8bkDZ5r2T4ifEfTfg74Z8P6vr0P2vyPs6SQLyScAHj68184S/tk/YJX8MalYM7zW7Ayrx8/rx0q&#10;PTfGOufGXw3PZazez3F1DEWt0wW8pVyR0+lP/VbH5nUwUMQlyQbclto2tvIxwtWtipzi37r1/wCH&#10;N39p7xTrVt+0FZfEbw/qN8NHuGt7iS3dsxouRuAFeqfEL9rP4R/DTwafEi+JE1S7ukT7NYQNufLc&#10;YI7YPFYXjG2tvFP7MGnaydMSR428iaQIfkIbB57ngGuK8K/syfDm209PG2tESSyshgjL8JyDgLj/&#10;ADmvpc64dwud5tTwFZtRp9FZcy0td/5I6asqlKShQim7bvofUvwi0V7m+j8SS2mx9QtI59oPADKC&#10;PyzXwz/wUZkiHxttLS6s8l5d0hXk4GB/Sv0c8CaNZxLbJpdvvWO0URwg4O3aMCvjn4k21h45/aS1&#10;l9c8H2t9o9nqLWc8rt88CDbkgZ7En8q/prEQpYLCJJe7FJfgkeRgKc683BPU9K+E/wAOrDwn8M9G&#10;1LT7m2gudRsIJXj3bWHyAkH3xmuPk07QrXx/cRJqJk+1sxjhB+RfWuF+PfxDv4PEEI0q7nSG2fyo&#10;VicopUcAflWVafGrw5pN9bsIhJLEQJnRWbae4zxzX8eY/JcbjMzxeNoNzVRzfmve3v1XbyPdhLkX&#10;LGPM3oe66Fe6R4WRdR1OFfJf5SHGQc9Kz/GUAsPE9l8UvDC+X9myJETGGBGCazpPjZ8I7zwxNres&#10;3vltZ2m+2gkxtkfgAE4/SuF0L4weMvHthdXvhrw1Lb2G51j8xCBtHcZPevreGuE1RyJ1ccrTqO8X&#10;1jorJnmYmjjqVaMoP3U9UegfGXxp4U+L+k/YtSsAH+xNA7q4AAZlJ69fugfTNeCfED4k3/7K2oaX&#10;48+EukeHo9T0u6V1vrkOZXjC48ohThkPdSDniqfiK81vVJpLKDWDAJG+ZA+dvPbHSoNH/Z/0Tx7f&#10;SyeINYmuNy8CRiRnPpW+WZrTyapGvXn8D0aW/wB57NP+zVJuDvpt5s1tO/4Knx658Y9A+J3xR8LQ&#10;6TrcGtRanaeJNOjxIsyt86DGMh0yPmyOvrX6dftU/tb+B4v2XR+0DpepwXGj68kcUdzaAArK8ZKP&#10;KB9xmGR/vLjuK/Mbxd/wTkuZYJ/iPq8tnc6dZ6fs0+zTAcPnk4PtXsH7AXiu71f4b+J/2Gf2hbXH&#10;hTx9ZvbaBeXH/LpfAExpuPKngOpHG5AO+D95Qz3KOLMKsK3rLVP+9q9PO2/qzzZuUMRaUbdkeLaR&#10;qN/4x8YHxBZkag95O0cJmOfvngZPbpX6XeFJPG9l8KbLU9Wu5raW00e1tYLVJm2RSsCihfZVUkds&#10;1+WupeEvij+znPqPgPWtFlfUPDmtGC9ukjYBNhOyQf7LDBHHQiv0L+H/AO3z+z34q+H3hT4X+MPG&#10;trY6pqGirfXty0ZkhM0cewRswPyufnIUj156V+B+JeAzSrQhThGUownN2im3dLrbZdde2h6+HrKr&#10;BrZm/N8XtP8AiVqV/wCCrXXv+J14Vlhg1LTFDJJbTMu5JWBHO4DII4ruPC/jBL/4reB/jteFtP8A&#10;EunavbaH4jljkC22q2JMojeaM/dmUyud4OGU4PIFfA2i/G/xVaftqXPj7RmW2tfEV7Hp90btGYS2&#10;KAIrEdcjYGU9sgZOa+1bT4d/EA69rGljWNOFvp2pq1xq82BEqowMTMpOd4znCA9e1fI5pkeYcBTo&#10;yhb2VenGXLK11Jx95Oy3hP3ota7K+5cpRrTb+0j0X9o74Pfs4/GvwvqPw68XRaf4xS40yclFlYPa&#10;XLvtjkhCkbZkByrHOACOlfD/APwSp1bxhoHiz4h/sC/EDWPsOoaTcy2jJfOp3nK7GCuCsiyIykjB&#10;+Vz2r6S8OjxhpvifWvFdtrs02owWQU30UGxQsjY3IMHGcda+Ov2v73Xv2dv2rPBP7Y0GvC6F9cRa&#10;N4qmBGZSh3W85CgfwMYic5yi5xX2nhhxVUxWbTyfFtewrQfLFJ2U7Xdn1UlzJ31b5TjxFSNSPO1a&#10;S0+X/D2PEP8Agrz+x/8ACj9mT4qaHqPwYRPD1x4j0+5n8TeGbKRvsylJ9iXECHPlo/zgoCVDISoA&#10;OK8++AfxTi8D+D7r+2bFo5HVDbXC8EAdq+if+C4vg/xh8X/ib8Lf2gPBrrd+Fdb8OnTYpYLd9tnf&#10;LOZpI5nBK4cTKV6AbSK818bfs0x+HPD/AIfv/HwGnx3Nq6yxKo2s4UY5/Wv1h4SpluR4bK8zqutO&#10;8/fesnFSbhd9fdstdrW1tc8uphfrWIqTpxtFW/H/AIJ4h8afjt448ZeJ20fwreyG2uIgZPQMK6z9&#10;nb4PfFT9oXRbjUvEEZtrTT3MUVw0ePMA7msPXvEXg34SWNwmp6HBNIxdbeWNASw7V67+yN+1xr2q&#10;fCDWfDen6PZ2cNsHjglCqGdz6HrTzWeMwmQc2WYdRUXFKbtfXRtd+xjh6WHpTWt2j3P9hT4AfBXw&#10;X8KfHHxq+OmiSaq+ieJoYPDuraZ5kd5pU9sqylo5lYCMOSFIYFSPlbhjX1n8dfj/AOHPjVpD2ejX&#10;Frf6VG9vqehPbRDZpsyuIruBDk4R4nRthJAIOOK+Vv8Agkj+z14n+N3hz4neAvjL4z8rw7q2twNq&#10;X2TV5knQtEzFhCi8htqgMrdVORisHwF8avgp/wAE9/2nPHvwv8TfGi1v/hXNYLbXwNpJcajbXMyK&#10;GihjdVMjDcTvG37qn1z8uqOIw/FP12lOVarSdOSjHVONoKShq3FtPVWSn6nvzoyxGGi42jGSt89f&#10;8vkfp18NNXuLnwhZXaldwtlG/OA3pn+dcJ+1vqPjPVvhf4h8C6IXdtV8P6jHH+6yFMdq7DkdCTx7&#10;8Vq/s/eIrLxH8OLbUbHUftmmSxLLa3IjIM1uRujk2nByVwce9anxgvJ/CnxR8H6bPDLPa+IRf2V5&#10;DCm5t/kxyq2M8gBG4GSQcV+5YmUp4GUo9jysJBLEJS3PxMtfgP4k8dfAhNX0iafEqNN5bE/IcZOB&#10;+deYfCbWNRsXm8BQWswnuZPs+wE5lJbBNfpHffCOL4Q+DPEPhGazxFYG88iNFJ/dlmIx+Br4a/ZW&#10;ez1X4+WviDxlprLZ2t9IqhoihBLdea8LiGtHC5TOco8yjHmt1utVbub1qjjJcr3Z3Wp6D8UfhxoN&#10;j4B0r4WNLaahNEl5fqNxVTIpJJ9eBX1v+354A8P2H7Jvw18J/wBqrKv9j3N6JYxhpHJz5fPPBZuO&#10;+M9q6P4gWejx6Jps+k2qhLmaN23jGVyGx+IGPxrh/wDgqzcXtx4Q+GXg7QdReCSx0gXkthEu770e&#10;A27GcYZhjjqevGPiuDuKa/EHDGIr14KDjJRur6vz++2ho17TERha9k/uPnP4KeE/FfhXw5ofiXwZ&#10;cKUj1TZNbOvGHHUe/Fex+JvF+jeHdftorS+CXF0P9MSVfmUgHp+JFeM+H/iTP4O+GcMWoM9vINZg&#10;8lh8qqQ/zZ79zXt/xi8NfDbxNpyfEW1nddS0yxEyz2zLtkJXG1gSA2SQPWuvMM2pyrUMBioS5quk&#10;JLZaL/MiVWNJ2lvsjzT4X/DHxB8a/jPP4ktbNriPw/plxd3t0sYH724kEcAwf4senPTNfbHww+E3&#10;iDxR8NLy1Tw/fN4h0W3Cazo8lpGskjHPlpAA2+XKlDkZ4LZxiviL9mT4Y/Ej9pf4o6z4cs9SudL0&#10;TTNNggvrnQNYlhN/K7iZQ0iNhHRQqsOowowCMn9EP+Caf7E3wy+CXxgk+KfiHxjqmv8AipYrpNNm&#10;8TeIZrpbRMKrpFG3HmJGWJlYEndtTAV2PncVZ/lOV42NOpXcat4pLlUk9HpLVNXWrs1rb0fdRp89&#10;puF7fd/mdH4K8UeI/hF4VXwdN8N/7Bj0y8t5kvfLZJr1VX5VkC4QvgyMMDJAJJLbs7Xxt+MnjD4s&#10;Wmv6D4u1vS7K/vJ7Oy0U3VtO0DAMJUJSE7nKloiQGxhkB+9XL+FviH4K8GeBmh/aF8b+JVPi+8vI&#10;bLTorGa4hjW3kI+0ujYEJ8z92pzltvy4way/Gfx7+GvhC+8OfGXwdqWs69LocUtmdNv9NWO3kia4&#10;t5Hk+SeTynSKJwP3YLYXuuK/nDFVsxxmav6xKcY1LN8tlGUoyfL1S0Up793fqdLqRdFx5r/ot3+K&#10;R2nhb4WeBvh1qx17xb4dl1pre5WSFreH7FbiUYDEM5LNGGGQCQPX32vjP4E0fWvgteeFNL+H97ca&#10;m9rdal4VWDVVW6TUxukWWG5GSkplbG4kghsd+O88Ra94f+Kejx+Kvh/ewwQ3OlC/0O6VlcBhvR4Z&#10;xIAPLkVAVBUgknODWNL4j8F6L8P4tTsfBur2OoRSkS2NrCJgk3JMaBCSq7lJB6D1xivksXnOY5Nm&#10;beEqpyhLRRsr6q8U7N69FdWTOvD4eFWV6itpvr955n/wSc8WfGXRvhEvgb4i+L4Nf1dLy5c6jeXA&#10;luFJkZ38yQKMnzC4JbBBVs15R/wWT0f4j/D7xz8OviX40sYdZ0XVb27s77VI4Fj+zynEscYxwNyF&#10;8MODsNbl/wDDHwz4c1fxH4x+Cl+7+IvG3jb+2PE9naS3J+zRTs8k8UW8hXVHIxDHHklmOSK679q7&#10;Q9b+LH/BPvxBa+N/DlzdweELFNf0C0maMzMlrI+ABHja3kFw0eWKsrYJGAP6/wCH+MMu4oyesqDk&#10;pa+63FSTtdPlTbSvom7XtpoefjMLP2TqRd/l27M/P7xR8Nvhs5j+LPhH4gteaRbsF1fR3ud0kcvX&#10;AHcf0qS8+L/i66Wy1bwPMbG2swRYWu8hGfHBb15xXmPwk+F9v4y8RX+qa9ez6LYX0u5FEhKuP4T6&#10;H1FepeJdO+Dfgz9mnxdB8RvFWybw5MzaBc2rANcnblSQOeTjNeDmFLCYvH88Z/vI8qtvq9NEt3d2&#10;PmXWq1KnMnqT/sa/Fvwz41/aak8L/Fa2aTxwrNDNqlzMohjgjh8wgEdc7sYPTAr7U8T/AAt+Cfi4&#10;XtjpupaQJ7K3M014zqEiGOWd+gX1J6V+R3w18C+O9W19vFmi6hOty2nJNdX65EjF4wQrc55HBGe3&#10;tXrPxH+LGt/Br9nK90Txhr//AAj2ueLoWtdKuLpZJvL8l0Zo50B+7KrcEg+uDX1WfcLTzTPMPJQ1&#10;5Yxk7bJXu7fod/76rUjKTutmepftS614u+Ev7RF58JfAOo2NzqIayTX7mAK9rptuIz+8aQdDjDjH&#10;fbVr9qP42614M8LaL8Cvhd4Zt/C+lz2MVzrGryTCXVddkkHzXMwyfILfwqfmC44Feb/AnxN8WviT&#10;DJ8YPHPgrwr4ebxqou9P1IXYvBLfW6CNTIjPhFyvCMpGeccCvI/HM/xEg8R3XxK8daw93fiVv7QL&#10;EESuOhAGABgcV5MsPiK8/qs5Llo2SW/NL5aPlei7eu3oY3FRdHkpv0Pov9nv9mq81m5vfF/w+8Yy&#10;L9p09odS0uNyJ9rDaWJ/i781w/xb/ZU8YeEdSXUvCCTvbrepHeq+VeFWfllHcZ9PU11X7A3x9/4T&#10;T43ad4j8N6imltbWJGsxXDDy3hUchvfvXvn7ZPxb+KnjbxLHo3wK+BNxqtrZWvn3OrwxhVIPQgdW&#10;HfpUYyhmccwUV7vLGzTSSlppr2W5UqeF+oN1Fr6/odR+z9py+Dfhi2k61eQfZ7e0zNcuoUDjrzXx&#10;Z42+KPw4+Fnx08Q67puuxalpGrW7Wrrv3As+QcVY1Txf8ck1Q6X8Wb7VRZXMP77SShgUR5+YD1xX&#10;ksOpfArxZ8XdN8J31mbXQU1NUljRiHwTgMD3wa8rhjJ4UMLWw+Jk6jneUnG3LHyT3v8AKx5eX+xo&#10;1XOOttux7P8ACX9mvwf4q1nS/E2u/Dy+bRJp2AuXiJXdjKjPoa92TR/Cvwo8/wAXaX4aSK0to9ot&#10;Hh4YDoCD64r3D4W+CD4A+E48JaTq8N7pRIlsbmVQXiUj5R07V4/+0v420/4f/CrWZ/Fby6vPcqos&#10;pLaHlW/2lHQe9eLj8Lis7xcFUqNQuleUtHd+ZliauFx1eMqb16pfmfP3jOH4M/ECDUPje2mWWn3G&#10;myPeT+HlGzznV9nyqemRz71wfxRfTPCF3Z+IoNHSPTNVtRcWL9FKnqv1BOCK+lv2eLL9nDxL+z3e&#10;/tDfHP4Y77LSkjsCiqS0l7I+0DIwuFG1mJ6bsda8C8WfCyT4uDUvg54X8RQ6qlhK+peG7a1kMskd&#10;sx+eAbckkE9P0r9DlUy+pH2HM/3fXsktdVppuevDFYam7Qu3FaeZ5fa6rqmmWltr/h+cR2tzfAyK&#10;k3DgHI4/Cvsr41iy+Lv7HkOl2uiPNqkVkv7/AG5BUDIFR/s6/wDBO34f2PgH+yfjD4b1XzZZFFok&#10;ly0AjYoDu6HnnAzjpyK+kPg/+zx4M8K+F7r4byeJSLWV1SKbWowfJjJxlmTAcD2wenFcGReI/CWK&#10;zCrl0qvK7e7KXwyt2l39bXexy1nWxldVOS17aeZ+Z3g/9mvxvdeE9N8S6baWchnUtDFHcBXUgkfg&#10;cg17B8JvhP8AtZa7490z4X6oNRt7DXD9mivL7d9htQykB5JFB2KSAAT1JA717D+2xb/s5/Dfx3oP&#10;wK0r4aa9PqumaF9vk/4Q+yndbuKQsDMmwZOGVs8HBFd9/wAEmv21tB8S3F78IrDwL4lutXRprnQD&#10;qsEnn/2fFH97DYSdBL8pycA8ZHbylmuOjOrjpQbp005KTjbR3s07u/3I5I5RiIZhFTmrX1+XQ+U/&#10;+Co37Dvwf/ZQ8U+DvDPw98SatqOqXVlLL4w+2jEEs5ZdjRheEAO9SnXoe9cZ4R/ZP+J/iDwMNY+E&#10;vw/1rxFYXkfmzm2sGKxvjO1XPB+ma/Rz4k/8E+PCH7VT638U/GPxb1ZtI1KKSQ6RbrEbiznI3NH5&#10;7bvl54AGRn7x617ZcfFb4L+AvgvZ+EtC8G6nothodlBZ2ulwW6scqqjCnjOccseea5avGWCjgo0q&#10;9dc6XNqnZ9bLzV7fcdWOcMNiJKCTX5dz81P2Tvgf470mG/8ADvjTwbrGjNIMNDfWTwuAe6k8Z9CK&#10;434ufDn4nfDb4jPp+h+InkgYebaRyPlmP+1nrX6pfCP4leG/ilZ3c3ikW2nPEN1nZ38gdZF5AI6d&#10;O47da/Mz9o74w32s/HPV9Cg8ONDBZeILm201pUPFt5h257jC9Pwrtq5/S4iwtPE0Kfuxi4Xeq03v&#10;fZ+W9jz4uVSrGb0jZpo1PDfxVttW1rwbql1okFl43hu3tf7Qt7ILFcKyldr4xuypI/GvNPhr8Vbv&#10;9g79qfxB4U1jwjFoXgT4mavthvFsRjStR/iKSfeCrv3BM7drE4yAR0Oj+HNXPiqHxhJ8UIbf+w7q&#10;G7t9N+z7jOFIO1enJ6ZrvP23vDmjftmfDjUbe10FdOm/s6G90O6uF2rbahEPld8DI8zLQnrxJ7Vn&#10;hsXlWXY2PtoXoYhKlUT2Seqdmre7LXro5W3HTg8PUvC/Lfb1Oz/an8Kaxqnijw9eTXEUtvdaY7C4&#10;jG5HcyAB/cY7elbH7P8A4KsLi4mFhq4WWTexRANzAfKWOemflzx0xXjH7NHxu1H9pDwb4f8AhRo9&#10;pb3PinwXYDT9VTTppJmuYkkk3Ou5FZnTAVsjAUKT619cfs8/DTXNM1kadc2MX2hY2EgWcF0XccEj&#10;HBzwwGccdcHH67h8shh8qpYbnu4Kz/r8j06cfZW6rud/4L8GWunae9y6sjgbTIXOAcdMd8kj8q0/&#10;2s9Q8VeCPhn4bbQp47a7a0v0NzcME+yl/JVd2cfezgE9uld7a20GnWlvY3Wnl2YlQTIuc8cjufb/&#10;ACT88f8ABXz9tPSf2dNZ+Fngbx34eTVPD3jPTL7+1Lwun2q0e2lgiRlOQeFlfcCp+8CM7M18/mGR&#10;SzbK62Fb1k4fcpxk187WOuDhWmobJ3PnLTdBTxZe3OveHPFU+pamUNlqskg+UKCG+X+8QcgD0Jr0&#10;PxB4f8b2mnR3PjO/0jVbG50stZaOTmKKMKwWOQpyAP7o+6TnrXnXgfxJc+OPiN4b8H+CL2wttIvN&#10;AvNS0+RCsS6k6gEOzHGT/rOMk5UjsBWd+0L8Um0XTdO8O+BvEkc91ZaiBrS2Mwdf9WHVHZeDwwbA&#10;PHANfiXEOV43HcTLBKmk4q7dvhgtL3S93RJK3V2ueLVjya8zsd/8GfiD4Um8Y6npl74RihvrPUtO&#10;SSG3kMkkkMEyz7M/edcPIwB5BLfSvYf+CqkfiC2+CumQ/DPwGusNJ4scX2nxKSGL3DLEWI+6CssR&#10;JPGOvSvju31X4i+NPjdZaz4TubTTI9HsrWSa7g05jHN0JikZGG5yM4yeMHng19/+GfBnxI8S+E4r&#10;jXbvU9Z8OyKG1NNHiDXZYbXCShiThFVR8hJyOa8rOsBV4Y4nwzw6VTkkqvK221aFlfTzi/L8Tvw+&#10;NisPOE+u33nyN4V8H+Evgh4a1XUtP8O6P/wlGpSf2je6fYgRC4v/ALokcKcrGCm1V44GeCa0vg74&#10;s+KPxX8Kv4ru1t5Ps9q8+pyXca+XblGPmuWyNvzkogzwi885rzz9rv8AZz0z4ReN/EX7VfwQ8M65&#10;4p06HU96+E5bn7NcaVBsVRLnefOaM+ZJsYhQzAkEAiuA/YS1H4t6je6l4b0bxDrIs/EOoILqXVL4&#10;b0ZwcR7ExGAu95MgHLAHpnP1GW8MZbxPQWNeLVWpVnHnly+9G9uaNm21Zap2s1a10tNZzwypWT96&#10;/wB/qfeUfwovLH4X678L9Y+02/iLVLWa/eKF1OIreYRW8Lk8bZChbIxw4Oec13n7L/g/w540/ZUH&#10;wp+HWmw2epeIPDkHiHXLi9YW7vMsnnlZ2cEKkaBVx9ccsTXI6VrfgPxzc+G9Wh8T6lJ4q1jV7vSF&#10;sIJlP9sI9w8ayyKUOSodwIgyZTcRyMV6v8bfhF8Rf2cvgz4o+OHxQ8QWV1Ypoc8epaXokKiVH/eS&#10;BFlIBnUKsEWzZtbnt1+lz/LvazqVYwbo04RpRSvpBcykr2a191X2Vzjc/wB7y01rFO7fn/TM/wAL&#10;+GPAGmeD9N8PaJd3114msLgy2GuyXRWPT2crJs4/1StgbUbc3zBiBnFfKHwbuPgJdfETxF8OfAOm&#10;S6X4l1yK51Pxj4EhsXeLR9XSdkmjtyFAETzI1wh4AVx2xXsv7HXjf4i3d/Y/GLxn4StYkv5GufD2&#10;gzzeXLZs+GeWQSqN0hLY3AMCGJO1dpHC/tYeBP8Agp7Y/t3p8S/h5+zT4E8OaL4w16LRdJ8dHWba&#10;M3tokBaKW4QSNcRzyIGXBTaWCgEggn85w3C8J5JjZxqRhNRjpzRhFKDlLmm7Wbu21vJtaPV39TDy&#10;ozspprS6830t39T2L4I+F/hLf/DfQD4n+Osdvbwefaz20MxiezuAP3ifNggl85x8uMdaytU8beGf&#10;CU8Pi7wl/akWmXZaGAajcGWW6iRlDSDjp0Ax2FeNeCf2bvjp4s1eKHUorSVreKPUrlridLa3uInf&#10;L+QXb5yV3lQfmcr0OcV79efC/QPDOj2fxb1mWTxJ4Otn/snTkuZJLcW10XZWwFTKw4C+W7dZCvHQ&#10;V8Bj8pw9fDOeHp80VeU3G7va136Xd3ZK2t7uxNNzlLe2tlf8/Q19T0X4mfGP4jw3fw712znttT8K&#10;QQakj22JoSkjgMH6qHQkEA5yDng1o/tMfAHRvjN+zJqHwPh8NWdhrGnSxXFlDbOhnBR1R5JUAyVk&#10;jaTC5yCENcLoXiT4w+Gfjfqmk/Dnwhrbpqli76RZxXkSWs9qkGGvpJWAWFEORliC7lAF5rr9N+OV&#10;9+zt8Az8U/jh4ItZ/GMdxO+tmLW0EuXyyRsQG82EEiNcc7m6Hkr9NwxhMRisRQlzSnWlaCklfR6K&#10;1k9e8nZX3a2O2UVOjKmuid+y+Z+a/je1uf2TfAfinSPG/gS4HizTPLvby6g1EpLp2nQSCMRooIGZ&#10;pp4STksAqgAZY188/wDC59C0/wAf2fhjwDoWrW8Ov6RNceJH1iaJ2vbkksjRCMZRFQn5STk89SQP&#10;ZZfhl+0F/wAFKf2lfEGnfDTS01LU1t73xFr5ZiI1giYMtsGYEb5ZSkUa5GSO2K+a/GOjan4f8epq&#10;2txy2l/pV/5dzazRlGjKvhkZT0IORjtX9WwWEy+jTwLtL3bN92+tul3r6WPk61d06kKc1e+5Wh8E&#10;2njjxI4n+0wzXGYyjsQ8WD+g4rv/ABJ8KJ/DeixC3hM1xdlbdZieC2OBWR8QrdvC3jJdWtL4Fb0R&#10;sssXQIwHFe3n4E/Fb4m+FrDSPBccj2yhbg30g+Vcgck+1fK5tVnhcXCk6j5dkrXV1bfyOTMMFW5l&#10;KLbXVHyp4q8J+OvAHiQW3ibSlW2SYOJYmywA7V22v/EPUvidpunpdtNEtgR5EjsSQQeozXWeJ/hh&#10;qvh/Xbux8e6mLxrUkTOZOG44HNcR47uNO0LThdeFbczeUCXjVeB+NdH12WMnTi4/vI6XV0r+jHUp&#10;zwtKKpws5fedD8VfibF4o+HaaPqOrpdy2S+WqbdrcivNtSiuvD2i6bEBIhmTqpPQ9M1ha297qCWG&#10;uTxrH51wBMYmyP8A9dex+M7LwPH4P0pdQk/06S03wQA5JP0r63lr1sHJ1FeTt5baHfCpVp+/V1t+&#10;pwmr3fiH4T6al7a6Ubmy8QJsErruEcp9PzrpfhL8Hvii+owa5p3hyU202HlZ49qD359Kku/jM1p4&#10;Og8IXNrZzwadKsqC5j+YMOcV3kn7WC/F+2igso00a0tLVYngtTsXIAyxxzzXLRo0qVHmqP3tm0t+&#10;33IzeLlQqucoKUbProcp+034NtrPS4DZyQmebHnxxkEZwO1eWXmraj4I0izvdAkkW7iUgCDJbOcY&#10;4rv/AIleLfh7Lp1xcw60+o3srbIooGL7WNcBpfiTVPDniC31SPw9LdLEoIgYeneunD8mGwkko3Te&#10;2hxYatGrQlNQ5S6/7NP7SSWF34z8NXLW6eICs1zbJNhmDHqwrq/2dvgj8V/A/wAdvBMWv6ReX6X+&#10;ox2n2a2w7XM8hASMg8AbuSTwACe1em/s2/FbxH8a5ZdL0zTZftguY7Sx06FSzzSuwVI1UckliAB6&#10;mvXP2WD4t+Gn/BQPSvDn7Tmk6z4JvPC9rfarYaVr+jPFPqM/2eSKGNVk2gJmUuzjJ2odoJ6fD4/P&#10;86w2DxPtqUbU4ybtHWyjorq7b29NzkwmJryr+zta+l+x3H7Xv/BKHxf8Yvh9o2seA9PuE+Jd7qds&#10;G8K/ZoUsLPT5HKyvNOCWDRKVdsArgEDJxX50/tRfs9/E/wDY6+MknwL+O9lYWWuR2dvfI+l3yXMD&#10;QToWjIde5HUdq/Zv4TfE3VPE/j6+8Vap4xutJhsrMWztY5Jm2ySARjnJDHaCQM7QxHQV8Lf8FM/2&#10;C/jL8WfjB4w/bm8Z+K/CVt4b01rEx+HbTWZDdCwj8uBCiyRhC25t3kq5bBJA4IHxPhx4gVJZhPK8&#10;4qxit4XvzOUmuWmmtG9XuvV9vocVSpzp81Ff8Mup8WaXdapPaNYXona0WRWZLViok+o71ebxLbeH&#10;pF0fTrCSBZoyVkLYZSB/EP60vjO1WDxB/a3hkSW0UsyiC1B6gcZIqt8R76bUNObU9Qt47e7jj271&#10;OBtA/nX7XQqKpVptrSXTs/NdTChN0KTlKxs/AnUHt/Etx4gnnJ1G6cLZSYztVTng9uQPyr9KP2cv&#10;jv4w/alNl8DfiL4o1CC2S3gubeJryE3NzBayBr1UnMaylzDIGzuJUIAMBa/Kv4YeOUtYIJLTTp7l&#10;7GBlTy+zH1r0nTfjT8ZNE8Far4j8ASS2mo/2RcxzID+9gtpEEc8sR6qdhAbAJZTjtmvJznLsfXzC&#10;TotRcmlr9y+WzOPD4iisyXPfle59cf8ABWD9ljwv8Af2mfDuu+FrGbWvC3jHRnv9LvZIsJaTIQj2&#10;4bkybVKNuJz+856103/BK74heAfEHww+IH7Omu+JtT0zXNPnl8TeH7eM77a+kiO4JI7EvvTamFXH&#10;AJ9a+Z/gF8a/j/8AtHfs7Wlp8X/iBLc+FPh1cFvD0l/p08kEF1OuZLJZ1Q7ZZVii2hzsypwa6P8A&#10;Yt8Q2lh+21pF3pli0cNx9rM0TsUDwfZJWZNyfMvTGfc+2evIsHicrrU8JiJRlJe67XtvdNJ9rnv4&#10;108PO9LSMlp56fhr+Z9v6H4Xhs9JtrW61KeK5vXka4e9YDa8bnc5Y5bBZ8ENzuyOgBryv9sXx+/w&#10;y/Zl8SX2i3NreateQy2drZh8yYlhUvIBjaFCxSZGfvAkjJyfqDVNE8HQxw+K/EqQsxsY1FplVE0p&#10;YBD8wDBiW+ZiMn7xHU1+c/8AwV5+M3hvxT46b4DeEbkWqaM1tEsVq5aC4vVULM6yMN7hyVA7EoeO&#10;a+/xeGbrRb2R5VOpzU3bc84/4JV/CfTNS8Yf2/480DxCv9sx3lzY3FtpubSdIAgYNKSAu13JZRk4&#10;aMjrXtvjrw8mqeLfFU2mtZh7jxRJbaJf26jPkxERxoSeSw24Oecivsj4Ufsn2XwP/Zk+DXgPQ5Yp&#10;LrTNJ1J9auvmQzX9w9tLcIf7q71K7mG4BBxivJfHH/BNq68A/sMeIvj5J4g1U/EXQfEd7fa3YaXr&#10;Ud1pN/ZfbxtntVMYlR2hnSRcvuJB+TBFfK59OM5ypc3vTV0n5WWnzav6nVhZwpppqz2T8/Mwv2W/&#10;EnwF+EfxpDftV+HEvkW1CsOTCkgAO+VO5969Z+KXiX4R3KweP/hv4e07w5otyJJontAEEqE5V9v0&#10;wa+dPFfwl8NzeJNA+Ifjzxxe2M/iHT5JVtNS+VGiRcFmyOecgj19M4HM+HPEQ1xbz4P+MNWtrSCS&#10;2lk8OapJISlxHnCx+gAwewzivwjFUKeZ4SpTbcU1d6W2dml3ta78kP2kpydTaT7bfMm+FPxm8GeK&#10;v23ZJvCGoNcLcwGNJZTzI0K7W68/eA5Havsn/grrpNp4v/Y38KJq7q93pPiB5bKNcZ3PasFX3z0/&#10;GvjH9n/4R/CDwL+1l8ONGk8UtBDqCXbaxrojjKQkIzEAswC/d5JOB3Ffa/8AwUA1/QNV/Z1i8Q+C&#10;fEOna3DpOtWU+iahbyi5iuHiRwn+q3B8sqghcjPtX7Xkiw+I4ZVLDt8jpqKb3tH3bvz0J5fa04St&#10;o2/xPk79kHUPhv8As+3kXi/4leHLq9vRqlqnhq/GnHy0lCASyCVcDYjk7wW+6p4JNdp8Qv2x/Hfw&#10;t+Fs3inw3LpJmWddO1bxLeTApPPeyOX3eUMALCz4iBO3em7k1wP7PXwn+Lusav4v8M/tYSah8N/g&#10;fDb6W+p6pqMskCXEshjZktEkXeZZnmIadRiMEMATtFVNL+MWg/tCa54m/ZX8PRWHgX4JeHNDvJNI&#10;tI9FgkvpDGypDeNPchysnmENuwXdSQSNwA4qfDmGxuYr2+yaUVdNPRO/dW1Vu+p6lR4ahH2tXysr&#10;djn/AA58LP8Agop8a/2u3+Nv7EOheLdN+H3ioyxRa94gJ0/TmiZH8w3LTNh0VgX3Dnj5ccCv0h/Z&#10;l+Afjb4A+HrFfH/j6Txl4kvLdxrXiCdAIclCDDbAcpApYlQfvN8zZOMfJnwP+BfjHxRf+GvDfxM/&#10;bD1Bvh1otzNaabcaoZY552lK/PJBCdixgbgrNwq5+XPNfof8S30vTPhXO2iXcKmy0Ob7JPBLuRts&#10;BEcgIJyOFOc17WByypUx1TF4ynTTgnGDjH37JvVyet2u1t9djmxtVLl5JOz/ACPhTxvrnwr8Fakf&#10;DsLJ9vuw88/lbWdmdixyB9a+OP22HtvE8y3HjGwGn6ZE+LVZ+snuv1rt/hhol1oF1qPib4g6yJtU&#10;ugq+dNPycdxnpmuT/ax8G618XPCljJo4+3yafLl7dJAS49q/DstoYfB8ZSxEpO05NuT0tdX93p5a&#10;nDVlGFbnceY+c/A3gaHxuTHoWiJLe29wq2C92ycLmvtW7l0z4U/C/Q/hto9tDHJp9kliot4wDJK5&#10;MtxMw53FpXZd3ogHYV4f+xF8KNUi8f6x431C0eKy0SBEiikX5TeuCEXr1VQ0h9Pl9a7j4oeNbSOT&#10;U9T1e5t7BtOfyNOuZbkgtPMjBR5e3nGN2QSMA9O/73gYzoU51pvSXw+nX8Tnp2rT5o7Hz1+0rqHi&#10;Lxn8Zre30eKdNH0hkt7QvgKDwZWGPVx+Sivv39gnRbq/8GW1p4Bu5rHWNWt31GTUTaeYqR267IkP&#10;+83mN9DX5/eNvFGu6hq+keBvBzWmpyXd6lubiFvndpGC7iPcmv1v+AnhW1+C/wCz9qniTTLiKynt&#10;9OWw02d16LFHtZh2xkHmjBTxNaLxFRJJJ2777v5CcWq0bq+t/I82/aFXTPjB8KNP8KNfXGt+IpNK&#10;WP8AtTUSGleRDIP3hxg4ycH0x6V+X3j/AEHVvgPa39p4i1mMX0rOkUcL7t3JHFfey/GXw/oGoSPq&#10;+oJ59vuYANwUxX55/tJvJ43+Kcmu6ck8+nyvI1r5oIUMWOcda/PeDsbmOa57jPrStTb5lp0TaST9&#10;EvxPUrypzw7q0leSWlvN/wDBNj4BxeIrS3j8baNrl1JqMUxbyorggsp6Ka+1/Ffj3TNO/Zqu/gB4&#10;n2/2nNYDVmeRgyxzO2RH65xXyR+zX8LNQn1NtXTxfbWVnbIsl5E3LdfT1r2n4iXPgjUPG0stzrBW&#10;0uLZY4LxHLgkKB83Uir4noUcXinUbu4yTTS101t5pG2W0sdXwMkk91vt1u/yPUP+CWH7Qvww8D+I&#10;vFvwF+Mun6fDovi7TXSTWLlQdj7SuwsenXio/wDgnP8A8E7fBvib9uHUvhx8Stbh1HwDpepS3VpZ&#10;LcBRrCMXaGEc8x8Zf1VcfxV8h/Ej4I/FSLxDJq2la5brop+ZdQgkwF9AR6mvtr/gm18Odb+BngPw&#10;r+0B8Y/Ht7Muswfb/D93GpaDT7BpZI/3r95AoMmOAikD5iK8/iPG0sq4fqYzC17uq4x5Ypylfd2t&#10;tK1+qt62RwOhWhXvONrd9rn0V+2v8W7z4MeEtG8C/C69u/EFxreqzWfhz4f2YJht9KJYNdMWJW2h&#10;jH3UOAMge1fPXwy8deJPAXg+OeHxDZXGuSXVwNL0yRgBZGQODgtwXIbeMjgqPaj9oj9qTx3L8a77&#10;4O/A+9s9S0DWfDdwtj46itVvSb5GDjyhCGd1QwlZYlzwxYjABr5++L+oeBtR07SNV8P/ABa1rVtf&#10;/tT+07nSoNPSK61GeT90kcUUTHylY42oclVbrnJr89yPhunWwFGEqKh7X327SnKV+Zr2llaHZq6n&#10;e/M7PR13OvJylK7Wn/Ddz7G8A/G79pPWNEl+HvxG8Mal/wAIncahFPeWlrb/AGmW6giIcwgxZ2Mx&#10;ROOqg5Hasn9rTwf8RPid8BNA8AfsnfC6Lw7aWnjMa/qdhorwwNiESviVSd8srSSBsFiRt5Pp5l+w&#10;18QbXw54rk/4W5461Dwo32VdVhsUuWjWfaCrW7hixRiowMDBwBnvXrn7Yf7SfwKX9mK51X4QfFLX&#10;oPEWpeXb2FnDdxw/ZnRg0hlVQD5TJvUkEtuIPFeBiaGZZbxfQo4SjdqcbNRm6V2mryV2nZXd+Z2t&#10;02ap1FGnK8+muqv8j5E8TfGL+2tL1WHxZ9vN3fWiwwz2ZxIsqNhiT24BH1ruvgn/AMJz4Q+H2oeM&#10;v+Ecmm0+608w6ReZBeOR+CT+GfxryiO1sL9LCR2Z1nJ3BCCemckenevT/CsPxl+LNhY/DDwfq8mn&#10;6JpMoYxQxj73UA9dxzjg1+0Yt0MDg6dbSFtbtbdO2/RH0mSUqM6EsRUWsLONkruV9L36WuY3wd8X&#10;2fw58SN4m8S6Sbi4UOq/bIT95geRnqQcVe8Pv8TPjV8TYh4c8JXM+mx3Ikv5reL5EJOfw7/lXW/t&#10;M/Bf4xS6FpscPhG8ljvYdtzrV1GsSWjoB0Axkmpv+CfPxjvPgr4zvPhL47iuLzUr28TyUso98bLj&#10;klvUd/SvJq0sLJVMVCanJx1V3dLvby/4J4mMw2OoVnXbcuZ6fN3t+J9QePfGPwz+EPwgtU8R+HNP&#10;mlnCw4mUb0+XliPwHWvKfGfinwZ48+Fd34m0yK01ebTkBu7WNxvWEHPA9MGuW/4KyeI38G+GtJ8a&#10;6PaYh16VrSCMnKK2CSc5618kfCfxP4q8ENL4gGuvALi28uWJJCUZCOjDoa+ewnCTxGBWNp1nfm0v&#10;9rVXXddrnFiMbVwta0X73VH1v8Wv23fB3w/+FGn3fwS+Dul6bZrGtrcaxJpyQ3M/l7DIiToqyjlg&#10;CctngHOK9t/Zj+MHwV/bY+Enif4V/wDCD6yPE8nhySKztra8jtr3UkVY5H8lCpVhG2MFwCd3GM1+&#10;cGs/G7xt4j8Lv8LtCMt0LK8ku9EtQAUeV8blKnPTGQFxycnNdN8ErX9qb4J+F7r43av4hvPBfifU&#10;5mj0CfT7cfb2fA/iYlI0xtyuOepOa+wnwzg1RjXlyqpG1nKWr1T26211WvS3U1w8IRnz1dabV9Nv&#10;Rv8AyPoX4g/sgeKta8K3OsxeONP1Hw34e1GS21OLSruOfVLCePa3lTpASFJJC7lO3II4NeT/AAk+&#10;JvirUfGN/wCE/DGjXMFtpk5uIt4JAeJywyT/ABcdfWof2Vf2nP2tf2IPG2s+JdIfwz4sg8ZSm41D&#10;w7ewSRGW7LB2laQglQWBZsEjk4Ar6D+C/wAa/Avx88SW3w8tv2WLXw58RtUguvt2reArg2+mOZJX&#10;YtIZMAAq20uRu6AdRXp4yllOWZa8Xhq8P3a9pZvls46yabtp010v1PTwOMhRlOnhZNQmrNeXbXp2&#10;Pq7W/hr4J8QeNNO/aR1bW4DqFz4ftUtZoZiy2siweVJ5bE/O4A2jGVAJI61T0G30vxN4sGseNtWu&#10;Y47ZgdOW3t2uGL5ygbGSCcDJ7dhXzXp6/Gr4VfF24034m+OJrvTJ7dbPQLG8kxZadHEMKiDaNmWD&#10;gtyDwTgcD1Nfi341tLu28TeEvC11Dd2sCxNNC7SmT+E+Y0e0oucY4wM9a/mTiWOZZtnU8yq1I1Pb&#10;K6tpFJ7QV7PTVSfe76l+1jUio6rl0Sfker6f8WNI1nxF4j8I32vRxrourKNKvFjfyNVtgis0gYj5&#10;Crlk2kg4XIr1EfEHw54W+G2k+NL/AENtUtbnU5NKnuQcYeTf5LqVxuXtg5O4V4h4E+IOhSaZq8er&#10;3g03UDazabrs8cgYurqSylvLVbkYbBwBIhJw3GTe8M/HPS/+GevEXwT8R2QutSmmsrrQbnR9GlmE&#10;l/bSoTJLgZVpVjBZgMBix718o8pwNereFNwcbJxs5JvTVPXR2u7/AC0emkcaqakptX6GZ+0X8cpP&#10;gpodh491HUEs7tNWitvDjaeEF5Ndy/KkWep+YMGZgQAG69K8x8NfHTxJqviTTvGug61HKtve7bpX&#10;nIit3z8y7l+6QeRxj869H+K/hLxN8fNAu9G1X9mV9TutN1VdQtfE09wYhpzws/8Ax6jKs4ZXIJIB&#10;znAyAa8c1X4dSfsheEfsdrpF7ouqeMLzzLOQwpqHyZUyO8Uzr95VVBnIAZuAa+nyvKcupZPSpTjf&#10;EzT0fwpNtNXV3pFczaT1enY4ZYr22JaTsu/meef8FcNSm8SfETw74hL7lj8KQRwx8DbGhfaBgY6H&#10;6nP4Vd/4Jm6xZp4u0+yYxW4NwkgO7rggkHPbAP16Un/BTTWrPXj4a8b6et9DKNOt47aC4svIUsp/&#10;eGVXTcrA7WTZlSCcdAazf2C/FGm/EDx5L4g8Y/ECTTvEE8s1zJ9o00+RcbIw3lpJEM+c7DCqUC8Z&#10;J5xX9Z8A3xHAGXSn8UaaT8nFuNn6Wt8jmdljJebv959s2SeHPDf7cPiEaelx/aeq6XaXsSorxMqy&#10;RqjGNo3AcMIyGRlIOD6V9l/DO+0vRdDtBJKsamMLJ5YJ2YyMMDz6Yr5r8bfCLVr/AOMngr4jaBda&#10;pNZar4UVNWfSNJS58i8tpN9urHKzKSHdXK5UccHNetaPrR0zwo0WpaVftcW85EWCjQvCw68Hfvyc&#10;YK/jX29Ko6LujKtT9pDQ4v8AbY/a8+C37H3wq8UeOfGfiC0u7lLgJaaNZXnmX11PKQsW5OSCAX5x&#10;tQdc7q85/wCCaHxo8afF208R/EfVPh+Rpmsyh9D1TW9AWzuBAAdsMaMNzdSGlOM9ugNbYk+D3xB/&#10;aU0PxVrf7Pct5riNLZ2uos6bpFeLYzNGxYEBAACRnr0xX0NdaZaaJKXRlCW9v88C8CIAAbRkfMxG&#10;flA45NeNisJ/ac4SnJ2i27J6Psnpf8V2OyVf2VC0Vq7an5Af8E4P2k/ib8I/2ovFms654l1GfwVr&#10;/jXUDqmkXcpe0WV53xcRK5PluDyduNwHIPWv2e8Hz6frul2+vaZeRT293CklvNCwKNG3KkY45Ffh&#10;/wDBA6b8RPi5dfC3wZoExnPia42yz4CiQTyEnpyK/UL/AIJ66j8RPAtrqvwO+IU1vNYWN283hm6j&#10;kLOiZJlt2B6IpIZT7sPTH8weMXAWDzvH/wBuZdD99SVq0YrVxX/Lx23cVo3vytPaJ9hluPp/UVSd&#10;S7Vra9H0+8+mJU2ADA+uK4n44fBzwz8Y/B0Wh+ItNiuJdO1CDU9IllHNtewEtFKD1BySDjqGIru3&#10;BDBgAfXNQ3sf7vdnHvX891Y1KV5U5csktGt18zui09z5A8D6xquh/E2K81JGMmnTlfKlQKfMxwPz&#10;zn867z4nfGH4QeIHuvFt58T9FsLjTtzXWmXk3lywbRhiAx5BIJAA6muZ/a18Ba14V+I8XxD0Odjp&#10;+tWoiuos/LBdxrjdwP448H6o3rX5xftT2PjPwjqF34i8X3/2mK7uRKUjGWZMcDPHpiv3Lh7gXLs0&#10;8OqeInUc3iZJ2g7RpuN4tNWu5J3T6Xtpbf5rFynhsVKKV7fjfU4j9s7xPpHiLxJr/wC0Lqiwx6fr&#10;GrTjw9psAw0sCy7VlkHq/LewIrxb4J67q118S9GlOhLBo91crv2DBALc8fU12/hJvBnxO1XV/FPx&#10;XjvrbSdOtfJtbNIziPHPHoeab4Ktfh9/wsDSLb4azXb2qToEjm5Aw2MjPIHFf0RkawWAw+GwEIW5&#10;IRS6pWWl31fmePXxd5cs9ZPqfQH/AAVU0zwtF8IvB/hpZC3mIsyQjoAB1/Kvgvw/8OrXxL46tHiU&#10;zW8JB+ztnr9fSvuf/goZY3Ou6r4I0xYvNlbTdig9FBAGT9K+e/h3aeHfCXxjl8Cyql6qLunubFGZ&#10;V5xkY6D+QrfHyx1CM5UdW07Lt0JxNCvOmuWS20XUh8cfDi4/s0efo4FvFGWDKPu8V2P7Hfw11z4T&#10;aFq3xf8ADv8Aot7qELR+c5wwTuK9C8b+DNL1PQbbSvD4mL6nIAFfkCMc9QenHWvnn9pf9pjUfCeq&#10;wfBLQ7k2djazqlzcwN94856e9cOV5fmsskq052U6miXl1Z5MKOJoKTbV+hreNfCbm8n1GSZYp7m7&#10;MrXDNy7Ek8H15r07wRa6P+z18OLj9oXxTbC61Vbfy9GVySWbGA3P86yP2fvhppH7SF/Y6H4quJrf&#10;SNNUXE1xynmBMMB+OK5X9rz9o7RdT+Ikvwq8OaQZdFtAbSyReUUg/fxU5VgsbQw0cRP3pJtKPpvL&#10;5LoXD2lOnzyd3rZefcr/ALMP7RWv+OPjkuoXMEt9f6vMyTQt8xVWznr2HSvXPH37NlrrnxKvdb8W&#10;X40vRyAz26fxEjkGvDvgx4Cj+Dvim0+JPgtPtlzPxKxJAhBPOOO1e8fFH4v2lz4OluNbvVaSUDzC&#10;GzmvlM/x8o51CpgYXU7Jt7366eXRiq1pyjd6StY4TU/B3wK8FeKn074YRyXDCMtcys3y5x0/Osrw&#10;4moa9qN5pmkSPE0/BVWIAHaut+DfgbRvFO/xHuxbkgzSGPG5c5PetvxTL4H+HOrvfaaYEWWJfJYM&#10;CCfwPeuPGZhKvVqXUpVNErq+3ccsQ3hYU1J3jc8G8ffBfxp4N1ZZtXlWVWcSwSryyN6V3era98PP&#10;iP8ACObWLm9EXiLRY9shfh2wByO5BwfxFX9R8aad4zuo21++2wxMXc45IHbPpXzz8SNVstY+OdpZ&#10;eF7qW1sruYQTAcBgTznn1wfzr7/hOrjMwoypYlKy7d15eZ0Yauq65JrTufa3wN+Nfwb8Nfs1Q3/i&#10;q9S41AISbYruYsBjOPrXx38TbzVfib40vdf0XS7ma1eUu0MURYRpnOeOnQ19ufBr9ln4I6T8Pbg+&#10;NbmIXU1kZbNZWx8rDDoB6k85964j4B+IfDnwVvfFXw7s/B0Op3d5dN/Yl7sBkCkbWiYHqPQ/Ws44&#10;alQzeo4b2bu9km/zLx1Gqpxpwl7vc8DXWJH8AW/hvQJN80aZ8rOW556V4v4rsfiJfX8zNaTgw/fP&#10;Qr9K+jtH8G3nwj+Ka6v4r0JYzPK8vlFgQAScgfQnj6Vk/EwaprHxEfWPBiQSWJZCLdhncB13YA61&#10;GUY3A4LETU7a63a69TbAypQw0o1Fb8zwH4I6Nr2ofEy28JX9jILrUG2RCdMNk9DgivpDQvhd8UvD&#10;3jmfwppjTxi3eMzEMSERsc478GvN7LxTcab+0h4V8WS2wgFjdKjpnJxu5yfSvtL9rbStZ+HGtaN8&#10;TvCN9BDY61aqtwX9D8wxjnocfhXr55QnjcFHF4ZXk0tOmn6nMlDlbpybVz5h/a28N6JpfiW0g8Hm&#10;Se5feLuSOQv5o6Bjn7pPp2rqP2CPghoPxC8RalY+JbXyPJtMyyygAqCe35VR8QXf2iG68RC1a7uX&#10;BZVWHPP0Fet/sC3MWt+FfGHjO9tWiFtbFNqAZ4DeorgyrEYqd/aJLkTb11vY58PBrF88zFsf2a/h&#10;n4G8aTX3hbWYwwLu0nmfebJIGfavm34hanqHifxTrWlognS2uisksC7gRnk5HA5r6K8PW2geK7RL&#10;rV0ubKIN+/WOTmTJ9Ca9ei+BPw98N/CS81nwp4ViFrdg/bJTGpc5wOPzBrgwvEqxmGn9Yg5VKet0&#10;lsv+AfTYfIKuM5J0prlnsUP+CXv7PPwI8cJaaH8YZ4LiCVleTTJJcCVieAw4J+lfUX/BR39ir4SX&#10;HwCvdT+E3hD+zrzSrTzLWPTlWPzFA6cDnivhbTfhb4w+Fvi+x8ceHNQvEjt79JYolB+Zg2QvXBGK&#10;/STRvipbfHn4CHTrfUlivpLDy5IJH5BK85rz824rwNPCxxEa1l/LezVulvP0FicreGpzpVV78fx8&#10;z82v2SJR4j8Ia7a67qLiXTdyQLLMQcqQPXrUeoeGPGOvRahaamywQNEz5LfeC9OT36V2WofDQ/B/&#10;VtR8OWelyK092zyMCSHBPWuE+M/iPWdB0Z5UuZPL8oq4IGVFfOZRjsLXz2WJk3yzasvl+Vz52Ead&#10;Jc9duy6Lqeofsxara+DfC8WiXupLcxRXBa3PoeTsz6ggEfjXsP7Q/wC3d4g8cfs2XvwP1XwdKbma&#10;QwF2AKSR7QAw9iK+KPhp4rv/ABD8IbtPDN3LbS2d4J2kUYYbDxgkHg96+ofBXg26/aE+HGi6z4fh&#10;K6lFGqskp+/tHzLnHbOR9a/TOIMXi8Pho4jDx5pLVxfY9GValUo+7Hpt5HknjHwNrN74bsJptDji&#10;tLO2H7nuTgDJpfBHn6VoTy+GrGGFw/7+Q4yCOwroP2v/AAf8QfhNo/8ApmrSrmAfIhIVgeOfpivL&#10;/wBhe1u/iH481TU/HWrm20ixh3TtM52vjoo5x3PaviI4GnxWp1oJxtfmj/eXS3Y441+ep7KKaZ9C&#10;fD3SrHXtFutU8W6c8ltDEWkvpSNox2HoK8V8XePLTVdU1Kzs/Mi0eJyo8vIMgB9u1enfHD4u6bda&#10;LD4P8EWostBjl2y3DnaZcHjJH8OO3eub+LerfBqT9nt7zwxZBdSVAHJj+YMDg4P8Q75OK0WEwGXU&#10;6GHw0o+0vyufZ9UtGbYicYQiqe+3ex6L+z18WPhN4Q+Es2qNoRt9OgY+ZK8Y3yP3Pr7V9S/s06X8&#10;L/jv4aTVPD+gyWcaxBiJo9p6ZyR6818OfsgeCl+I/gFEu9N+0W9nN5rpIPlYj19RXu+j/tQ6v8Mb&#10;ySz8NPDDEcxtHbxjg4wSea5ON8ZgsBiY0PZznLfy+92VyMU6UsPFX1Po3xD8TPC3g3xdH4JsvFds&#10;0kR2zQ7xlB24z6CvOP2oPGYs4v7ZguWeMJlFQ7s/h3r5lur7w3o/i7XvjF4r16b7RqW6RV3nc744&#10;Cg1p/Cf4vax8R9AEniLMkysQsEhzsGMA/iK/McbTo4hVKri3SVultWtvk92XGbpWh3RY+JOvWHjn&#10;wOviG1sxbXMcRXeBg5xjn8a5r/gnf8G9f0bxbr3xV8QAz23nFUToFXPJ56nPWu+v/BTx6Je6hLYl&#10;raSJpEhU9HwflIx0/wAa5T4J/H+fwp4evvBTQSW8F5cMDI0fMZbqP/r1+lcPzyhcPww06kXBbq/d&#10;3sdzhTdNe0d/Q8y/4KGfHGw+Nes2Xgjw1BIIYrgxzIvCkh8DpVv4atqfwwGnaJplv5l7dBIYYQP4&#10;mwP51zeoeDPBF38b4NTt9XD2sNx5sw80nec5IPofeu2uPtup/Few8a+HUP2fSCZY4yAd5H8+K+gz&#10;eGT0+HaFClL2dOUr9no99xYGhGpXcpPlse7fEK9+NnwQ8K6VrzRJ9nnYS6iACSExnA/lVfX/ANpX&#10;Tv2mfhhL4C8CkWUkbBdUvCNvyjO4D9K4r4yftQ/EP47Qf8K8tNGFvEiCKZyCcDHYjgE1D4U+HNr8&#10;O/BU2i+G0xqGowbA4+8rt3OO2Aa8OhWyXEYyOFlFQcdebdvz/wAj1Xl1OrVjOjF6a/M5PwDpHhq5&#10;+N2kfCPSLOO782Xbc3SjPIYDn06/nX3F46/ZasfDFhp1npYxbPGDMp5IA9favm39kD4BD4c/GtvE&#10;2tS+ZM9mS08jcK7SqRkHvgHn6V9u+E/GA8VeI9X0XXJVeG2hUIQMYJUHjtXt5rwdSlw/TVGrKUb8&#10;z1eup4OKpYilVS69T4J/a4+D1vfeK7LSvDOp7Zom2JHGcE5Oc/8A16zvC/7JN/ZT6dZ+ar3l1Ipd&#10;5Bkgn+HP9K9V8b6RpfxP+Pd5Y6LeMkOjy7VWMjLMM87uRgGpdZ8bav4I8SWdn4bsl1G8hOZJImLF&#10;HHbDcD6iuXOc7zHC5dh8uwsLqSSlJrZPf9TswtCDqcsvVHqfwx07VP2XtHitLq0hl+1ufmQfNkgf&#10;eJ6j2qh4m/bi1/wPa3eg6VYxyPdBvtDsdqgN/wDqrw74t/tCfE7x14osvDcmmSW84QIltjcQxP32&#10;xxXoPwY+AT+LdL1Gy1ppF1u5jCC5Mec/7OTkDr2Fa4StSyHByo0cTK0lorflZHbioUpYeK57zfQ4&#10;LR7rwV4u8cQ+L9TtIxM90r3Uir6HIH0yTX1bbfEG2+Mvwl1D4beGdNSVre0aF5HjLr8y8DH415Jq&#10;v7NuhfAPw7b22syNqN/dvmSQDnJJPGfTpXoX7OdjJ4MluDc3IgS/iyVzw3HQ4NeJlviHDKqzoZnV&#10;5ItqKT3b/GxGFy6p7Bupu9j48+Efw88ZfCHxXqHh/WriWHfclditwAc9q+gfgrZRwaFqngjWoWMd&#10;zE3lSSc7lbv6Hmud+ON7bSfFi4t7PbtZlcuBjJPBr0z4gqPA3wGi+I+k6b59xa2oeRYupAANfW5N&#10;xViM5zHE0alJKNO3vJ7v7jKdSlGnKC9F+p4J/wAMt63/ANAyP/v2KKo/8PGdO/6Fq/8A++1/wor6&#10;D2sf+fZ5f1WX856r488J/wDCa6O+padLL9pdGYeXyM4rzH4VeJNS0Xx2JPFtg8ccccimWRTtIU4H&#10;PTmrPwI/aM8a6j4Zukl0NSd6oWkbBCk4GO2fWsrxp+0z4St7qT4batpEck/mLJNcRfdjycgdORxz&#10;X8/8H4bF5S60MU2+Zu+m1+qOqlmeIw2IbUVYpa58T4Lf43W1xFvt9FWRzdS4xG7txx2xX0JoOpeG&#10;Nc8KR6tolnC1uYh+92j6V4V4h8R+DfiToMHh/wALxWqsJ1ZyygE889Ogp3iX41w/DjwgfhXpkypP&#10;nBYnhQfT9a9nOsFQxWJeJw0ua0Yq2/e/zZ4+YJ5jJSjfmvt2L/xh+HEesaot/BLF5B5VlI49v51X&#10;sfg5eeJvDjahptsJrYIBIARkc4BxUGlajf2OjRw3l0ZxKitluQSfTP1Ndfqus+I/B/hK3HgcRNbS&#10;AG6VwSUGM5z9e1eDw7gHj8dVoyk4cqfKk7avfodeU4d4TEv2js0jgNV8J+Dfh1obpqdjElyInkWR&#10;o8Fmx3rxCy8RfE3T0vvFnhG38yOe5K+ZjgY612P7Y3ib4g6jomn6s+keRbHAlnTP45+tcl4Q8Saj&#10;F8LF0rRbwLcndvjbHUnLdema+1xVfFYLA0qSd2pJNvX1OWvlyq5hObk3FrXy8j1H4O+PvHXgzxfZ&#10;fEq4uAEa28m7t1m6nru9+K6/4ieCvB37R9zN4ph8PuZQ4M10gIwfTI/OvMPgR4A+I3jrTZ/FBM50&#10;q2zGyFSA7IMsa9t/ZJ+NHhEa7dfCaztgtxNcsqK8fzN6nPfHvU1s5n9ejCMFJQXvNr9TpwWW0ar9&#10;zaPTyPFvFX7JngizuG1c6rIiB1XLAER+vPXrWv8ABqPwv8DvHzWXim286K9tj9nkKfKy5IB/LNfb&#10;lp8E/htYaBdS+P7W3ME5Zi8gCkZ6cmvnX4oeHPh7a+Irmx094r23tEBsnZQzKo+9zzkdOleqq2Bz&#10;rA1cNSh7KpbR3uv+B9xpg6dOpiHGKsmaXwWs/B3xE8P+L/hHoksbJdu95YIR90kYO0fr+FeZX2k+&#10;MNJlTwFr1oIWjvkVJV56MBjH0qDwimseHPFNvrfgLVfs899M0IkiBAjX0+n0rN1zUfGun/ErSdJ8&#10;WajPcXNzr8EUckgIB3SDsFxjmvUwOVPGYPDYmcm60Pcb7rzO2vhlShep0ufXOreNdK+EXg258Z61&#10;Cwh0/Sw8qL1JwBivkO48G29ze+IfiloOqT3en6jPLfwSxxszR+Yc4ZRznpX0P+25evafBPWbPTLm&#10;MymIRNCv8bdMD8q8x/4JkX/xBtfD/irU/Ht9bPpOlaa8skElqMt6Ekk9MV+258p/VnTiru23dnz2&#10;BvTh7SKuzxT4seHNQk0OFL/iURCVJWTaWz2wa5DUdY8NSaNa29vpAa7yBO/976+grM+P37RR8efG&#10;K402C7Z4IpsxCMYUpn34/Kq3gvULXV9dWzvWEcEqlMt2Nfz1Xo5jldH2VaKja7tFaM6aeLx8KiTs&#10;lf7jtr7T7LUfBNzHaaTHO0cWY3UZ47g/T1r0H4aal4o8J/BqOx1Pwym+4jIUJ/dPT9BXnti0vgO/&#10;GnWF8lzFKmAFw3J5/wAg16l4w1Vdd8J2t5p8c9k8UiBYyxAICjt0HNb4bOMMsu+rUXzPdJ6X9Pme&#10;7hsVCc6kWrnjXi/4b+NrS2l8Q6ZZ7BIxk8o8FR1/Om+Gvi/4Z8HeH5R4t82C9WMlUzjee305r0P4&#10;leMHj0ZNM8xFmdFDbOcZrwjxb4Vl8W+IEsjbTTKsibyIsZGfrXz+HlDM5yhjaXs4p7J66eZy4enR&#10;q4uzVkj0GD9pH4meL9P07w5pV5IllcXO0q3I2k+v0rufEXw88d3+hDxFY6kiJaKjrciYKUlQh0Ye&#10;hBArt/gv8PvhZd+E0sbS3t3u7S2HmRqgDhsf415J8TfjjP8Abrz4UaFb3FtbpclbidR8o56V5WFz&#10;HF1sWlltPkjTd3ftf4v8u4sVKniajUY/Ce8+IPGOnftL/AKX4wR6LHdeKdMii0vxlaW8eWlCghZu&#10;P4hjOe6sfSvj618Mal8KvjZbi78MXs9tNP51tC1vuYHPTH5H/Jr6C/ZH125+BvxM0rxrZzR3Wj3e&#10;+38QwMF2TROBtdtxx8jjpxwxxXovx41PS/CXxistWj0W1bT7+zF3pc3lbo2hbkAMQMlc/kw65r9O&#10;zTO1Hh+OOpUVPnbU+jjpa+3U4HWlRheSPAvijeprviiEppVzpOovZvNbF4ygG1ctgjvjtXuWtf8A&#10;BQg+GP2gNN/Z2tdAt73Xbe0tR4ivroO8aMIInM7LgZYptQp15rH+NHjf4C3Pwivvir8Wb+/t9Msz&#10;JZWk2hw7Zmu3T5UGBgjCnJwRXkv7GnwV8Z+KtWu/2mfi14wv9T1nxJtbRIpL5cWdmqBI5pgBl52U&#10;YwW444r5jiGOSY3gtYzMKOii4QUt+a65XH0s27229E/TyusoYadRq8paK/RLdn6Q/DPXLbV5tf8A&#10;FXiu4lRNVdYnS3wAkSjdhUHKrzwMdq4349fsy+Dfjt+y9q/guxh0+6vdQtLmPTri4tB5ltdZDRfM&#10;fufMg3YPFfP37SH7VPxl+D+peHPDHhPW7EppzyXOuW8ukq8s9uyDYryn5sbtxKgjtjisP4gf8FMN&#10;L8e/DOy+G0OhTWlrcJ5GrXlrOY5JgTucLg5QEnnBzgYzivxrhrhfN8HXpZrC903Kny30teKutL31&#10;e9mra9lWxGHjem1qdJ+yP471D45fse+N/wBjaz8SvP4i03SAr/a7bbNHeQYMtkwbIyGjKBh97AYV&#10;4H8bvjr4E+N3wusPhVNutdZtofL3TAK0cyrtKnuCMYPuKufCf4++G/2Xf2qYPE/w4MZ8KeP4rNda&#10;+0fPJZ6lAW/eo55HmoRu5wSMdq6P/goB+xTp2q/Ghfjh8NkWy0HxC0WrN5LjENwxzcKP+B/N/wAD&#10;Nf0nmVKhmOX0cxcnC0bvyemjXlLQ4XVr8jjSW+9z85/jD4P8R2WuJoviO1uw9u+ya4ZWKuueGB6d&#10;K+/NF/4JvQ/CH9lnTPiD4Rj1XXPEV7bWd43h3SbQSkJcKr7SQclgDkkcDkV7h8Fvgj8EfivpFvpf&#10;inwpp+rrpsCTSmeIHeUI4bkZGTzX0rP8QvBPwC8M2euQ6fDLf3N4kMF1FGGEcW8xsjJypClVKkAE&#10;A9wcV+O8T+JuZ5pUw2XZfBwdJ81RP4ZLSy7pb3ta11Z7muCy/DuDq1b2eiPGP+CeOieB/gX8KNO+&#10;OHiHS73TfG3iHX5bJlu5niW2hicQxRSRHCjMm4g9eR2NeGftgfsX/CL9ovVfGHxSuviHOdX1/U30&#10;m7XVCszaRqFk5je7WRNrCMMBHsI5VTz0r78+JnwT+GHxf8Na14l8KfEi9a+FpZalpWlrdRR6fDMS&#10;vmQcqTg7ic5GG9BXyJ46tdG0O91P4W6jBG0+iI91rGpzBYGvrhp2ld/kILKHcfvM5wQDmuzgbOcz&#10;jxdRrTlzKrLltFpxjFu1r2+y0kuvX09nFzwKyr2EI/At9b3/AKuem/8ABFL9qHwf8Rf2abL4RfET&#10;xLaL4w8KXTaW1sBu/wBFiQLAc87zwfwr6K/bE0bSrnRvAXjiT4gaX4ZbRvF9tJa3Wp3fkJM7xvGs&#10;Kv0Vm5x64r5A/Y4+IHjDQfhj/bfwy0Hwl4dvpE864u9A0hFeaJUYlTGyFQxGAzHIIHQGvSv+CoPi&#10;TQfjV/wTB1L4jNIbxLXXvDl2AjLC8U32+KJ3Cf3R5j5Hav6Vc6danUoNbpniT5ZYmnUjr39S18W7&#10;bSbL4s6/puoRIwaJbiR5ACjK6bsjtjGa+Lf2nvG/w10S4/sTwV4c0yO5mJaC9sSu4sD0IHfNfUGv&#10;+P4NH8E+F9K1q2jv5dd8BSRtM0paSR4RtGGz83ysv6da+JLX/gm98avDXizTvi1rt9dpo17K19IH&#10;tpStk5cZtnY8K4yvsQw5HOPyziHJcvw2Op4zF4uXvKXLCWzas7K21vPQ562FlCcpt3SZ7h+zj4p+&#10;KPj/AMLaZaeN7OR0tLsm3umTnYEI7+mRXpn7anxb+Hvg/wDaKv8Awv4p0SO8m0XwbZrZqygliVAx&#10;068Zr0D9kXxv8Ll+JVr8PJfC9jqpazjS5aeNVhiY7iMscBS23APByPevnH/guN8A/G3gD48aT+0r&#10;8IotUubDxJpiwTkxNLZ2N/DuxAkoUZDxKHVD8w2P1FcfDuOy3D4KplkIqE6s5TWlo2svu2O/CYfE&#10;rDrFdGmt/kfLv7QHxx8HeJllstK0DyreFTPPCY8YcjHHuK6Xwq/j+z/Z5Gt6wkj272Ul++9hmKzh&#10;ADOwfqA8sI45yRiuI8C/sbftSfHzwN/wvfwh4Iju7cNIZI5LtI5blkJ3eXEeX5VhjgnHfFN/aG8c&#10;+M9M8EeHPBWv2z2F3a6Z5V1BnDFvNZyrIRwR8qn/AHcdRXs5essxFeGFpVY1JUJPmSkpSjLZJ9tb&#10;v5WPOo0MRGqlVWm9z9FP+CJXwm8GQ/su+Kfiz8WZ5V0+z1KW9ayjl8ov5saOJGZfnORhFUdcGt3V&#10;v2jPEtr8Z7HUvhf4QuftQi+y6dZaZp7LbwyyfIrlX+bJXILN1O4jgmvkv/gkJ+0hqvif47aj4X+I&#10;nhKa/wDD6eFnS20+KUxQjyJEYFyp4DB2UE9G2gYr1j9tL4yeMfFcmr6RHFPpen2hEE0EaGAB0G5I&#10;wo5ICkHex3HnB61+O8X4WtU4yqZbUSlBtVL6J+/3a1fLrFJNdW97npVK8sHTVSk/I+qvjhF8PvDm&#10;kaF4G8a6zDLeaXoonudNjkeSSDSvLCPcBz/GLpWcKTuznHBFfNNzqPxF+KlzZeOfgnrmiSeGLXT5&#10;bbX9ZuLGUXUUrHfFJKin96+wDEePmC5Y85riP2W/2jvjzaf2p4I1H4s6rqXhyO2+x3Vj4hT+0orW&#10;CRAi3CidHkZFchG2NuUcjPSvSv2evhf8fdDg8VeGILWwPh7VL2zbTLPTbHzo5Jtm57jzlwGik+RR&#10;jaG2AYG018fVyh8P1a8qtVSktY8zumpPX3XG/MlJStdpJat6E/W44qzpxtvfvdbG14I/bz8SWfgd&#10;vgfrngHXA+myQacfEpniV9QhWMM5aAg+XucEqAeFGDmvpT9nH9oTSvHGmeGvBtvrV1qQvrk6bd3u&#10;oq0Ooo8u7yZRtIVwrBQHXnA5r47+Jnw01T+1PF7CwmtGi028kj1FGWNrCZY3eKXb14YDn0wp4Fem&#10;/Ar4q/Cn4sfsq+BPiBY6zp2jfELSWtpPEOnC9zLc3QGwzwxAhxHJgSRlfmG/aRkYrlnkWCxlOOOy&#10;6grxlFtLVuUlfRWb97XZxSstLNI78NPGzpvmltp8j2TX/jJoFh4G8T6P8WPg7f6rrPhqCa5h1XRT&#10;FDc3VvCT5hZWwpkRAzdt23jkisP9kj9rfwN+0hLqHinT/COoweGryEwxxa86PJfWybFkCtCWALxk&#10;qVOR8/Xqa6/R9d1Hx/cWPjvXdMgS7uXnfUrkKVmuYXwqxnPRhhu3JJr4k/YPaT9mn9rbxl+zZrdp&#10;ePZ6Tq9xZNFGfIil/eO1pMNi7n/ceSw3biDu2kDCj9X8L+HMdlGYY6rj8NyVKKhGM9UpKV3LTSMr&#10;Wi+bdOVm9ktMRW5acacZaM8d/aB+GrfAn9oHU/gjp3iww6fbapNb6fPcgqv2VXIhPJPPllOea8M+&#10;Mun2PjbxnH8NtF1qa606wuFn1C7YfuZXBHy5719Y/wDBUrSdSvf2h9B1Pxd4dtdP1LxH4d/tHybQ&#10;7baS5juZISkXHy/u1iJU5w5OOCK+RfFMHijwRPeaJfWCxRzb5rqOUbXB2k4BPt/jX6jLKW83lWpJ&#10;Xeq6Wv1t5fmeKsAlOVWTsnseoW3x8+CHgX9m6/tfCHhFZ/H82o2lrp0H24rJGfJKbnjP8PmE5Pbd&#10;Xl0t7f6b40u/H3xwvptU8TTorPbXFx5sFgBHtAjB4Jxxn8Ky5vhx4m8YfC1/Fq2Za7F0lxc6hk+d&#10;gLkAHqOtaGqa3pHiHw74S8JNoHma1c3S21zdMxLTpuByxP4Z+lepmuJjXr/VqUrpu00t9rpN9rEw&#10;qUlONN7l/wAT/Hm48ZWFufCmjx2Vhat+8n2hFMh/iGMYNY/w88TaX8VvihcfB3xnq0082pxgaXJF&#10;wjS9QCa0/wBonwBqvwB12y0rUtBSbR9Whzp4hXcN+Dwfem+GvF/g3wxpdvpcHh63h19p0n0ucKFk&#10;SRTkDd17Vw4HCYDLZx/c6SvyvdrzfU6KMv3jsuWx6FZ/Ay8+Cdo3iWCX7HdW9yq3Vqz48/ac7eOS&#10;CAa/Rz4Dft9fAy48C2viTXbWK0u100QvZwRfdCjH1r44+OPhfxF+0J8I9H+Nng0qdS0WNbXxToqy&#10;55OP3uPX39M15t4j8R6X8H9Gi11L2GRZLEJLarIG2v3r5nOamNpYyNOb53JvlXl2ODEzbrezl8jr&#10;f2pv2qpPjX8atS1EQGDTtrW2kwKmMRE4Zvqa3PCn7H37N3ibw1pnxI0O6u11KwVZbmJweXHJyMci&#10;vnj9m/xd4Q8S/Gy/8R/FTzhYtDssYAMopY8H8K+jPHn7Ruj/AAS1WGwsNDln0ua1Bt3WIBSDweo7&#10;VGPyvHYHAynh4yu0rqOmr89L/ecWLjUoUo+yk79z0LXvj54t0/wo1ho6ypa28e2MKeWA6YqD4B/F&#10;jwT8ars+A/ihpz2Vxc3LpvuTuVlPTk9K4hvjJ4KPgM+PfD+o291EqEuhYEK5P3cfWub+F3xJ03xf&#10;+0HoHiKCygj0pWefVLZwSoEUTSbuPQqDX5vRwmKeW1qFSDUIJu93eLir2t3/AFNMtve60fVn2Nqf&#10;w78e6D4Bh+Fn7NdtZLZwRForKWBZIJ8uGkeVJFKyFgCOfXiqvhz4GfCL4T30vxQ+G/wt0vw/4pvr&#10;dY9Xk0zcAHJO8QqxIiU/xBeCa6SD4ma14U8GP488FW1hfajf2CNpS3Jfyp0fByNpGCVzgj8elchc&#10;/tL/AAc8ZeOtO+HHhrWr1NfuSW/s68swjRMsZLK7A47HGOtfmsHn2LymU8MpuHPP2rV2rJRdp63a&#10;WustF957bsrx6pHVw+PvGF3s0210xRsbDXM5DNIBjAwR2wfrmuo0zxVN4n0628OahaFbXUibLWGt&#10;YlDQrINonXHI28HOO2K4W8j8QxrK+nWSS6hIpFpG2QGlydo4Hrip7z4sfCrWdUt9A8deA7DTfEmj&#10;7bdP7PvN8/mADesjoFwmc/K3IPpXj4TK6OMbnBxi4e8t7t/ft56JNHLUxdTD2vfU7zV/CHwt8J/E&#10;iDxn4S8M38XjvTLR7HWL23kYeZbq/MMnqDt3bhgnIJyTWp4f+NN/4Fs9T+KGp+DTIbOzjtZLow5N&#10;rA7FGRMD5QzkEjucZrqf2cviD8N/FUM8Uj2o1RZ3S7WRwfMEZ2q53HP3VWtv4rnWvE/h3xB4K0fS&#10;9PutJ1QQu8Udr+8WJRuZVYZLFhzjjnGCDX2Dw2dxwFLHQrtrSKpxu7RSejvo+zdnq7+ZrDNark0n&#10;aP6/M4w6z8Ovgx8OdP8AB/w28Q3t/catfecLOePzrmFMAybhwQFIK4bp0ruNDlm1rw7Hq62RPn4Y&#10;QXMK5IHQ47Z615F+yzf/AAtkN5rP/CU6ZpH2KFzMmtGOOXJUvNJl8NgAqCDnkNnFelS+Ifsclv4y&#10;0zXzJpLqhgSNw8L7hwUPXGOnGK9pUMS6kXiI2g17q006t3b11vproeXXbnJ1G9z5V/b2X9oX4LXm&#10;nfGP4EaYt5JBqy22oWE7fIkE3yiTb6ByvPQZrwLUPhNL4mv7vWNR1W9n8T32251G4ljxb2LNyfyr&#10;9M9fuvhv8SdDlsLnU7Z7ho2LWEm0iTHUEZ5+nTPavz7+P/7Q3woutWX4fhLrRizFL+3iQo7uCVwz&#10;enAr9T4Mnl6yiWTVYpqm5Ti901J7XWzu9F2v2NcLVpxpvm7nDa18QfCPw81X+wUWDX9fjg8pNVht&#10;wIYF24PHdq6L4eaxN4w+Fsel/ane5tL2ZrgyHk78lPqBlselfMvjLxr/AMIV4svxa3SzW+wtBIU7&#10;D3PtXs/7OvxS8H+Kv2edU8Y+GHmj8Q6Vq0cEiwxeb5iTD5TtOQQGXHT+KvI4owWOxWBgoU0oxlHl&#10;t/M9Ffrrey8zvxMMVKEZW923Q5XwhrHww/ZF/wCCh9l8ZdbEkmlX6rNdWNpcNGBqTRKk0W5CCius&#10;3mccsVKjlhX6X/CL4j6P8Z/Gq6pYtbrrsMKTz2KRPFI1rIWC3PPLN8kivnnO0/xV+efjvSPBXjX4&#10;na/J4r0iDT7/AEtLaTT7nTJ5VvL/AFAPDFI0kux44YxAJlG1QytjJbIx9+/sXfAbwDq0Gp/EPwn4&#10;Ql8PXJ8mz+xJqMkrsIh5gJmdhJIjlt+HUH04GK/eqUI4LLKMKi1UIJ+qikTCXNheTqe0y+F9c1Gx&#10;vdTsdPJSyKtMw+9jcoJ9SOQDjpn6V+Z//BxT4G8LfEH4nfCWbXrufzLHwHdrGtu5DI0uoSEMf72d&#10;hHPZfTFfpNJ4g1qyu5fCuhavfRJe3KB4JZ1uEBwokIJQFQwUKVHD/L3Uk/IH/BUPwZout/HDTvFu&#10;uJbS2HhT4cWRu7W6hALyS3V46/kCOvc15OOxFbDYOVXCXclbbTr0foaU6UZ2jJn5m+GfCPxo8GeC&#10;7DxP4x+1eJvCIi8qCKCVvtGmYkJ4TrtI25I9elaXgbXfiVZ+CX0DwtDIt6+oCaHau5vIaEjG3+Ib&#10;G+oxjtX1V4f8a+EPH3g6CPTNCjt7qa3KxadCh2lSu3OOmKwv+CfP7NfxE+M3jTWfBnhnQLSY6Ppk&#10;l1q19cZVLdNsyBWbORuKqqgAktnoATXiwzPFYvKMc61GLnTj5e9v7r81p63IxtBUq1NRd07mL+yn&#10;41134e2XjHxf8Z7xrCy8J6HbReJIBb8XMxkdrdoyeQ20uAP9rmv2Q+Amo+B9G8JaX4a8M65HfWGq&#10;aBaX63AQEOtyokGcHjKMvWvwu/aJl8UaJazfDy1vLiXTppbebUrER/LcyiMIvmOQWbajKAOApJ65&#10;FfcH7FX7QsPhH9krSfitr3jG5tI/DunJomoWNpGZJTe2J8r7KwAySw8ojJOM9QK/N+McrxOW4rDZ&#10;5Spe0qV5QpqMdEoyppJW2vJp3b2Vl68kYqd1YyP2n/8AgoD8J9KsvGPgT4b+AbxtWsZdQ0q+W+to&#10;5kWVXeCR45SdyodoOwg4PSvHf+CfOqQaR4B8RfEHxjZQ6bpmladcC0vLiN2aBo4nJYKv3mc5j546&#10;+lHgj9l8634l1vxx8R9bmbU9W8QXV5/ZkW3GJpjIEY8lmYvnGe4r1HVdWvPgD4M0W98CeAVlh1rW&#10;B9gtLmN5YBBaHfK8vH3S3mljj+IgYHT1+C8Dw/l2IxawkdaTTk38KbutG9NFzfoz04yhyeza1vv5&#10;I9D/AGGfBnxb0DWLP9qzw74B13wzbaJplta+IdX8RaeENxbRsbqQWXmnAE/mFHJUH5MBlya3/wBu&#10;D/goBqPjD4jeObjwz4ymu/hPpNrHpa2OkalHc313qTTBJwUcD7L5OW3YJymMEA5r5U+L3/BVv9o3&#10;9vjQLf4G6bby/D/SL6Qi8i8OXiNc3SOHTyUBUhEI2tu5ZTyBwKT4Tfsd/DHwvq+mJ8SP7Ju3062m&#10;TQ/DDiYWFvM4x5syqTJdTF8FppyxJ7BQAPf41zLJcky6nha0mlZ/u1FOUo9etoq+79eqOv8AtDCQ&#10;w8oxprmd1dedt79dPK3Tcj+Lnxo0rwr8IZv2h/BHjPTdQk0x10+HwZr2n3FvfMjusUfkEvuH7s/O&#10;vJHlsQcYrT+A37X/AO1T8cfCV0J9Ajs5vDd5p/iHwdb6bcyut1PBdKshaWV3aVmhLEAnjbjArt/H&#10;X7C/ib9sTR9At9dttK8PeLLe4i03RdRlUCDULbIQRuRllkQHMbd1Gw/wkcD4Y+E198DNGt/CEs9t&#10;cS6Uptbi8spmaJ5IXZWKE/N1U5zyCa/MMRnmS4/h6UKKi60ppPrZRs+VtNKS01el1JqyseD7arRl&#10;z29NT7+/al0e/bQ9E+N3gC2trzRvB0lh/bWmpOYbk2czruZMYDNHk/J1I3Ac8V88Wf7ckf7OsF78&#10;NF8YDxJ4K8VX/wBr0eFpd/7p3mLWBySSyF0AJ5DKp4rkPhn+0Z8R7GwHw2ljk8S6bNfQva6Xq0hn&#10;tjKvCxunyvIM4KgsQrDIFeHeCfivr3wF+I/jf4seLPgVY3ynxhNe+FdAtLETppwWUbjEuS8BdQxL&#10;feAzgV8rkmWV6eHq4dxvJQirRkoupdtJK7urJ+9fS3Ne+h6cPZZhKLpuz632Xofdvwz+KnxF8ffs&#10;7avN4iuX8PSeIvMTS9TvoGkNvaAr+7hiTliSOTn5cbgD1r5R/bF/awmsvh/f/CbxVoy6lcvYotpd&#10;R6zJIbCX7QJAwA/1kvkhkKvnYZn64FfQX7Yn7VfhrQPhmnjPQ/Crw6pcrGLKO4vi5a9I3oYygAAi&#10;GXYnptKnrXwv+yx4Kt/2hv2kYNT8feI2uNB0a7S91J5YFZLu8MwKFsnIRWbe5HPKgjBr7Xwtw8sv&#10;yXE5/mFD2aXN7OK3stHbvf4Iya7nVVnOtW+rU233ff5H3b/wSU8OeB/2bPgJeSpfNJ458SXw1fX7&#10;qyhaRJIAhMFkrkcmJDISvQsWIJI4+QP+C2/w50aD9qdvE/hLQo7K78YaVp1//ZtshX7Tcys6NJt7&#10;M7KCQPc19/8Ag3w7pv7N/iyVItJvvFEN+6anBLczRxwRxymWLOchnYBo33MDtEYAAwDVX4s+BPhT&#10;8ZfibZfFnxr8LtLvvE+kWyW+iau1xKothHu2L5WfLdV3Md2MqTkckV8jPxDWB4lnmWIqSldStSW1&#10;9GrvZLZenvIyzPL6GIUFh9Nr3PzU/bD/AGK/H/7PfgbwHHrWpDUr/W9Ob7YPsrxC1uovLLRq5+WW&#10;MrIu1wckpIMfLXn+lftz/Gf4G2U3wptZ47dJCgkEmd6rnlRk96/eD4QeDfBXxH+F+seB/ixLFr0e&#10;nWZv5VvyssaW06yZZEYFUVShKnqoGBjnP4x+Nv8AgnzpHjj4x6xfx6zeXumTX9wNEvmBHmQq7CJj&#10;yOqgV+i8HcWVM3wKq5slaSc7rS7b2too26K7bjaTs3Y58RGrRrqMJJxfTrf9f0Zs+IPH/wAOfiJ8&#10;MI9Q1G0Rr6/tS80nG4PivIPgv4l8C7NUsfG+n7obXzBb70/1vX1rufiD+z34g+BvgRp9c06ZUjfb&#10;DMXLIo6cketeaeHprPVdct9K1Tw7NPGcyrHFkBxjkkjk17HD2Ap4n2joycoOd7yezTv+RlQjJYmL&#10;a2tozn/iDZeDLe80vTfCekOJtTv8ww9doLdcfjXqnj39kjx94ps9O1jwrDE9zb2YDtLJtEY9KzPH&#10;GnP8OLWy+KDfDuSNPO26ekgJyoJGRkcVb+I3xg8WSaRBqej6vc20d9bBpIklIC8dOK+ix+LzqdKU&#10;MDyxjF2lKWt3fZJNGGIoO01JvU8E+Kltp/wq8Up4W1fVV1DUyS18sB3RpkdM9+a57Sdeu7CO9le2&#10;e0tp+U2DK9OlY/jXTdXudbuPEN6zTNcTtsbPQ/1r1f4FfCTV4PCuq6p8V75LCCLTWutLhvoh5dzg&#10;FuCDwcdjX1mGwcJYWKc+aVld+fkuljxqVGU24pHCaZeQxW8t1pEiqSpbA5+tXvDHjybTtZnt5Z/M&#10;NxB5cTE5KE4H55/+tSaT4y8M+NNGZLHwtHp95EMTSQyfK4x6dqX4QfFTxJ+zp8T9K+OXgG10m48S&#10;+GNSN3ocOv6Yl9ZiXa6h2hcjJUtuVuqsAy4YA1rXwFL2MovV22va76Xfr11No04zjHmlofVn/BP3&#10;9gD9sX4geAPFXxj+Hng5tL1HSbr7Toml68ZtN1DUwimRZ7NJUUSgFCAQeWxX66fFfT/hj+1T8Prj&#10;wP8AHb4eJ4htrKdF0q7ubcwavpE4VW/d3UYDwyRyDcAvynOCpGRXyZ+xn+0F+1B+3h8Hrb4lfEvw&#10;94bu9Na/k0uzj1WyleTekYedrVg4YiMdGbgYOWG0VgftWftffHXwp+0J4XutH0TwTp+v3uo/bF0u&#10;CJ4l1KzhyHa8mVssCPlUqoH3jg4r+cs9z/jXMs+rYLL5Rw+Jipc0V78bJRsnKStpa7fLbXXoel7H&#10;A0qXNKLcdNevqepTfDnVfA9xaWXhixTV9Jg1d4rpJF8u4jLSEKcZBlUyOqkjPzHAr5e/4Lo6X8Ut&#10;A+EngvxLoqxaVodnfSpqnhlY3S7ubkoxS9bfh3iARkxgBC2ed1ep/D7/AIKQfDrwX+1h4H8S/Ejw&#10;Rquk+GGub/w54qh1ONbqOz87Y0byNBgmAyBGWZFJXaDjBZRX/wCCmX7O3gDwZ4x134TfDjUrZdI1&#10;KQSWc17fSXkluJFDyW7zSszuU3fxEnbt69ajg3hTGZTi8LneNfvxb5oOMXe91JtptRd3o0k9ujKx&#10;r+rYLngrxk7X7efc/JH4eeMNR8W+J7e1jjZpWwEXqR7CovjamqXWpLo7o8UsUmxouhc/5zXbeNfh&#10;Dqf7PvxNgsvEF9AlldHFrf2z5A985yKZ4s8KXHiPxxZaxp0/nwQqGWfGRK3qTX9HUq2D+sRxlK3J&#10;bT8dPW5xTpwnTUoyvY5X4OXWu6Z9q1CynhheyZEubN1GZx3Ar1LxIV8V6Yur22rJpcqxFcQvtPTo&#10;MfX8awfhf4h+Hlq+s2Hj/SJIzNdHddQHBjI79KzviZ4b8NWksPjv4eeJ5rpEm3NBMCBjGOnSvNxl&#10;F4rMee3I+jtdPRaN+vVillletJSptK2u+p9AfsN/FLwB8OPF1x+z3+0Ul8nhjxbb+aLrTNVXTbOx&#10;dImjSe42qfOOSCBxzn1r0L/gnTZ+GNR/aNtLLxWkv9q6XPqix3aIXAhjhkHmAdzgZz7j2r4w8EeO&#10;7Txp4qhh8V6fHfyW0izKkzlQQjBimff0719//DCHQ9c/bW0n4l/DHQ006y8WeELm8s4WK+VBeraS&#10;W8xIVQAu+MSbBggyY3DNbyoWxNCdaKU1KN2uuv69T1KuGoYqgpOV3Da35M9r+KXhb43fF34u+Jvh&#10;zJZXWk6B4W8Mwz2WpwMwjlvjcuUkmkfHMlvhQM/KcjGevyBpP7Fn7T/j39qHR9T8U+BLy4jt9XVp&#10;r+e1EpbbKJl3hTuVsuGywBIz/dr1LwZe/E0+LNniD4kXPiC8ZppNQN2PNZ9vzM8QQBU2rxls4CED&#10;FfQHw21vxZqmjPot14qvYZdQwlxIsMaS3irtSPz225l2JhVDNnC8HJJP0+Kxc4S5t02ZU6VOKtL5&#10;H0zfaf4y1D4Q6jp2t6V9hvYvGN+2jNfKyqyNZxyPKcAyBDMJMfKW4PtXpnwg+MH7Pnwg+Bul6p4i&#10;8X6NfeJpvsMgsCpiiu5pMLbyos2GwcJ8xAAZenavANS8ReP/ANmP9jrVPilqHiNtV1vwql9qWh3e&#10;sTmVY9kQMKyndl1BKgAccAc9a/PzSv20fDE3xYj+J/7R3iyHW18ZMV1/TE0uOKzsbCRnItrJMO0C&#10;pI7S4LfOzuflyuPmeIK1CEYTjG9a3u+Wqu9Fukr7oyhLDKclWd23ol19fI/QL4mf8FFvATeEdV+O&#10;uufDS8vfDkd+2hXk0egQ/aIjcSOr2xLgeUXZXDBcZPJyea+C/wBmm/8Agh8S/wBq/UvF/wASPDGn&#10;+H/Btosn9g+HbRpPsemAELFGCzEn5QGOSRuYnvUvxW/avvPE3wOtP2WfDnjjTW8I3Oux3cF5PaA3&#10;l75TsLfzJT8x2hh1G89CxxXReCPhZqV94BfTfGGjWltbqzQWd7YxbUuEA5cnruxx+FfkubZrSy/B&#10;czTlzN8zejV3q1e997aM7cNhqVTBSqTk1Ha63X+RF/wVl8D/AAb+FNn8KvjR8EtO0270661q4ivI&#10;7CYGMNsRweOhxu5NaH7XXxNvbT9nf4e3Xwz06dLU3DySWukXSrcW1/MoazkmDDAhOJsuM42jjJFe&#10;D/tV+ErvS/hHaeENBMtxaaBqZu4EZtxAGQWOe3TPtX2R8LrW7u/2VdIn13wXbax/wjkSHQ7eZQ8M&#10;urJi2WN9uS6iRsNgkHZ2HT15cY08myHBVKEP3dSr7OV/5dW+u73Wpjhafs6Lpttpap2Pkfxb4H/b&#10;x/al+Gtl8VviHJrOvaTql8IvDdzqz4tAAFVHIIAy4QbSww2PlzXRfDqf4t+Ar6fwF4o+A0WnaxHD&#10;FFNdXMSuuoQGUFwCRg8qp9flr9J/DXwg8Z6d8LNZg+OPxi8J2J1HSFGq6BoifvraNWz5WcbIWWMF&#10;fOXGwgAYr5W+Kvi/VZvjV4r+FMulQ2UOgXhm0xIJHniW1fBg2TOzFkZCGzkkA+1YcGcU4/OeLoYe&#10;rh1H3pNWldxi1o9O+2q3uxZjzRh7VNuLXU1vhN4olh06fUtE8I2c90koLW08QKPtH3TxnGCRmvU/&#10;Gfxl8ZSfseeOfE/ibQ49Iu9K8Ias8YgICKBaybD7AHp+FaX7J3gjT4dDl1ixtY45bsfNIYlJZMEF&#10;QGzkcnrmk/bV0Pwvpf7GfxP07xIt1b2EngvUUuf7OjAuAjREBk3DGQ2M9sE1+7VYcsJOWxyU5RbX&#10;K9T8ctL8Y/EHxz4Utb3WboTmJgjtA5LHI4Ne+/DD4D/F5/h9H4/0nxDDEGQsLaY/MABwOe59K+ev&#10;2aPFDW3g3VDo9mkk1vHvRrg5B2g84PvXuf7EPjH4q+MtV8QeM/E0kzeDvDsUc1wSx8t9RkO2C2Tj&#10;nnMh9Ao9a/O8wyGpmGNjQowSi3717d9dPJDxFT2kbx+Lv3N/xy+pfCjwoPDsdxHYXrxJNqdxEy7H&#10;vndTKoxySV+QHoPLNePfGMeEfHkNl4W1TVLhmstNedrmaQEvePj5eOiquAvr89d78c/EGita6v4n&#10;1rxEqXOjWkUkFn5YZr65mkH7tj0VVAJOOSWH92vljx1r3izVUjFmrB3GZ5RyxJPb9a+kxcnCUMPR&#10;91LRX6JKyNqDeHpKMktVr1Pb/wBhL4U/D3xJ8cbeTU7dppdB0+fUpI4s5aRMLCv/AAKV1/AV99ft&#10;4ePH+C/7LWneEraRBPLFb25QnHzyZL59sbs/7tfL/wDwSE+DeoSaZceMLy3ZLzxDriWyTTNybSzA&#10;eTHsZZAPfZ7V6L/wVH8Wz+LfiDYeE7d/OtNLhdpwzAZlbCrn6KpP/Az61tWp/VMu5JPmcrt/h/SM&#10;MFh6lacoLQ+G/GNx8QfHmurdaHqzyRzzi3hhjUgbieufQD+VSeOrPwF8HNKsdL8fz/25dGYrD5Tl&#10;Fj5+c++Olb3hTx+/hu51QaFDFI9vny8xjAkI5APT8q8e/attNeutV0KDU2zs0ZZZivOXc7j+NeFg&#10;/Z4zGxwaj7OHdaN2V+mvU7lXpYejVjRWiSXzutfwPqLVvhl4KT4RnW/DUlppFteWO+1vXlwvIzgn&#10;vXyJafHD4i6XLceHLTV7adYbtlSdVDbhnbkE19KeJZ/DHiT/AIJt6FJLd4uWlWCAFjkuh56ckYrm&#10;f2O/2EPh/wDGXwrfeI/FvjuRLlHMdrY6cw3xf7Tk9OtebwnGhDDYt41ubjVlBKSu/ddr3316nPDE&#10;YurJRoza+Z4lN8a/iLawy2eq6jNLbo2JLYE4cV+nfwWtviX4Y/ZX+Gfh7wf42vbO51rwfHd6annI&#10;I7K8vlZ1IDjaqx+eNu75V5OK/PX48/BDQPgH4r1Pw7F4tN2sHyKbh1ZzntXsnw//AGrPGHws/Y2n&#10;1r4ieJ7bVNcnsbTS/hzot3ArSx2cSGNbl4wBwACwZjklVJyMClxlklfOMNhll8UoqrHnSi/eUvdv&#10;a1rRu5O+lkyo4iteVGte61NT4SeOP2rf2e/iaPGPj/U7mDxVYSXElhdgQxtFEG+zTTXMaY++m/nu&#10;oGeor0D/AIJpfA/wLY/tDa7488T26alrV2Pt1hcSyqzQQykyRbQPucY+gwK+GbnRfG/iPw7rfjDx&#10;FqN3catfyM93qM96ztMj4ZlJBxknO44wc4xX6Qf8EcvhX+0DbfCCw+Mni/xNJq+lavdNaaPaXEKz&#10;vBEjeVv85vnTBztUHgLyMHjTiCtkvDFOrmFSrCNOVqbja12lzRUUrp63fL7q8zKMZXjGzely3/wV&#10;J+Esnw7+GHhX46eH9Etp/EV/qsmj67arNiaSMxNJFIV7hdhUn6V8Ya0PDfiTwQmr6/cTWt/Yy+c9&#10;sxOHI7H2r9Gv26/BNlb6s0njHU21K9t4FtNKtXwpVM72uGUcAkHP6V8B/FHVvCuieCdSKWCOu4q/&#10;yctz+tfCcG1MXRwFHC1ryqqV+ZbtSk2lZt2ST0XTboPFUqFDEKstW1sYXwy/an1Hwyl/4pXwZZKY&#10;40sNO8yLcgmkyGc54+7X1B+wP+3l4o+EMfjL4b6t8HtF1WWWf7Zp+rSsFZd2OckcgY7V+e3xA+J+&#10;mT/DnTvA3h63ZGTVGu7oGMc4G0A96+r/ANjCw0nxh4Q1HxnqMQkOmeH/ADJd/X93j069BX6vnGTx&#10;nli9lTSaT5U9bNWaf573O/LcdVnVSlLRNN+fT8D3f9uX9ubxxqvwxivbxrS0vZ1MVpaQH5VLjbu/&#10;Ad/evAvg3+09rXhvQYPEHiOwtrh5SYoLy1jHmq5GMHuOcfga8Y/ai+L1j8QfHFsbOffp1laqkKhz&#10;gv8AxHFS/BHwD4x+Ij40otFaRfMgGVGc9f8A69fH0uHsLDIlXzGylJ80m9Gl0j8jbG5v7TGr2cly&#10;x0Xn1b+8+zP20PFEHx0/YY8E+FJri0TxDbaz9qCl8vFF83J+tfnp4g8ceNotXn8FXl6w+zzCNEhX&#10;Bcjt75r6c8M+Hdch1d/DnivUJW+wID5pyRsHXr2+leg618If2Rfh58OdT/aTn1/Sda1fTnDf2Tge&#10;cLkr8h5bkDrjH416OWZvgcPi3RdK8HrCyvq7Ja+Z4tXDVamNcajSi9b9Dxj4ZaEfhj4Ff4i+INMl&#10;Xxh5QGj6bOuPs6nB81ga+jvgD8Sh8dvg9Honxe1WzGt6Juurea8XaJo0GWAzxx0xXwTP8W/ix8WP&#10;iNdeINT1B3ErlnVY/uQ7uFGOgA4r1jUPiwdKg0/SLawvHsY5kkMrZBQfxKSOcE9s0uKciWYKFCTt&#10;JPmTjvG3T0d9j0o1MM8K/YXstLPZ+Z9l/s/fBPRPiHqMvxa8b6nHbaXLu8m1t4QxSALwc9yxzXtP&#10;wx/ZQ8PeFPHv/Cy9KM+nJb2JeOGQmObD/dEoxjAGGxk84rxL9kr4teBdb+GOuxavqZs49P1K3mmg&#10;MqpEYJFIRE/jY7kPGeteu/txfGD4g6bpPgLwL8DPGWl6JJ8Qp7XTl1jWZtkNkN20OzhT5eRwTg+u&#10;DX4Vjco4jzfH18Dh58juoK+keRpN372j8zClOk0qnYufEiyn1LVPEujaVpNn4gm1/Ro7G/TW3ef7&#10;IgRhm3B5ifDglgeT9KzfhR8ULfwhCmneJJYvsSW0en3AFwwSZARtLAehUMPTpXpGu2154I8Pyz+L&#10;LS1bWr5UtjLp84lHlogWVwwwCCwZVbjOM4AOK+cPive6t4e1INplo8ltNDGbe2eHErHurOTjHQAg&#10;dzXlrB1auCoZdiJ3nFfD/Lsrdrta+lrmU67VeUou6f4nt8HxJ0n/AITp9I8beF47zSrm7jtbOSyn&#10;cfYlbAVkwcEhcbu5HXmvQfgnJrGleOh4Q+Hd7HLa6leeUZTGwlhjMgUliRgArx145r5//YrtdPtP&#10;2jNMs/jZrtrp6yWd8LG2uZMwpeiBvKBdiACpyoOPvAV6PpP7Q1n4T/aA8M2fw01tftlrr1pNqepI&#10;VMJVpNjQLwQ6AOWJ/vbc5C14uNyyrgsXTVF3jy3k47WT10/Jp6tlYflqQvN9beZ9X6x400zwt4qt&#10;/AWmuPIitfK/tGSM+XMGBUAsOBkhvzrl/wBuX9hrRPjv8IH+JGj3Umna3oenJKl8r70htU+eWRVz&#10;hwqBmIHLAetc38UtD13wDqOoa1J8QIb/AEJYbi28Q3t86+VMiMZGudnSMglismSzY5xmvFov+CmP&#10;xv0iO80XwlpVpDoP9knT9N0/WLRs248vZ9pym1lmZWI2524IyM1rlGbYvNsbUq8rcYpcvK17ju7K&#10;73v1WzW+51VKFLCxvfVv8Dx79uLw/wCJX+CWm6F4q1e0ml8Pqhht7KVbiRBIoADuvTJCkjJClvWv&#10;Kv2QPFGk6F4wfS7vw68VnKwm0fUJ3MUsQMiMS7DiVQNyjGMZNaHxQ1vxJe+F49Gn0+S6TWNTjsp7&#10;qaUrsUxylGwMcblUV4v8LvEz+GviAY3gjkkS5gFvPHNvSMkhgnlMpVwx4IwB16mv6m8M8M6XBkKN&#10;0+Wc9tleXNb73f5nFCd6nPI/bnWvHmoeF/gBpXxz8J3NvqcHha0trmTw3eTKBfxSShLlhIBvhmij&#10;PmR4IGYu5Ir2vwj4i8FfHjwffan4anjn1Gwt4biRoTxdQyqTHL0HPDI3o6Gvkz9mfxrpXjn4A3Pw&#10;58XaOotNW0145i0JlS4aVGZdxLZRArH5Vxgcbehrt/8Agmzc654CtofCGs+KdLskW61XQ9M0SWcP&#10;Nd2aXDXELo0jB5EVS4U8nCtnk5H6DTg+aK6Pc6JLnoTXWOqPRvh74an03xvdaqtjGlz9ikjkluAC&#10;DGSPkzztO4IcjnI9zXaarAl3ZLcSRo0UsRZY9+ShAIIBHP8AWtTV7Cygs9V1I2axNFYhIViQIz/v&#10;EJDdj3GetYOnSzX1u1petb2zC3fMqlzIGxxnnbjgdq4alGNCvGn5M5+bnpOS8j8p/wBljwrH4P8A&#10;21vFfiu6aCz0rRzcXFsZn2xvJI5Iy3Tjawx15r77XxD4g8EfAzWfipoyw2mqavd29npLqAf300ig&#10;yZ+hAwOxr4J8bP4s+O1r4V8L+GvCn2y3028nutWsrGPEmqlJykaORg7PMZWI3DIz2BFfW/7QPxDn&#10;Tw98FvglEwsNQl16C58YWV3aLC6PbRmQqiDAVZJMDcvG0YHSvncBlWCwdHF4u15SThqtPP1uddPD&#10;QeLpxpvW93+DPq74LfE+H4meEobu7KRanbwxnULZc/LuBCyAH+FtrYPqD6V1U7swKtXwrcfGnxL+&#10;zZ+0/pvj3XdQmj8P6tpFnZy6PGMomnsPkZV67kk3vzzkn+8c/ciX9rqdpHfWMwkiniDwyKQQykAg&#10;jHYg1/BHE+U1MsxU1ytRbfLddL7equvlZ9T72liaGIr1I01ZRk4/czjvi/4TXxj4H1LRI7fzJzCZ&#10;bJcZxMgymPfIx+Nfhr+0n8ZNf+J/iu+8FafdLK2m38jGDfkxBSQ2foc8eoNfvVfsyvlGwRyp9xX4&#10;g/8ABQj9iTxb4G/4KG+KvCvw90G9j074h7fEGk3sMZ8q3huCftMQOcL5VwJeAfusvbFfb+B3FfJU&#10;xnD2IkrNe1p32TTSqL7rSSXaTOHPsO4wjiYrbR+j2PBZ7vxX/wAIhqlhosz3scwZpFRc/MOp4+lW&#10;/wBhjTtU1nx1ax+I7N08i6whk4Lc5Ga9K+BMfwq+BHhvxF4O1u2uNR1YM8Fru/eCVznLL7ZJ/Kmf&#10;szWLWniu7164tUhaGXcsMowAc8Cv6UyzMsHgHVnX+CPvczVtLWVl312PklD6zJLbXqe4/wDBS/8A&#10;Zu+Kmq+EvDfxu+GFpNLHoMCfarWEEs0ZH+s47Ajn6141/wAElfGek6v+3dJqPxB8JwjTb/SpILmC&#10;5tv3ccmeq5HXH866340/8FJvi14O1zUfAIEH9j+QIolmiy6gqQw9CCD0Oam/Yn+KWi+Gfhzq3xXt&#10;rDS0v7y7+y25u0BlHqRx616ObZrHFYCCwMed1bJdN9vyFiG1OVNu9n0PoH/go54Z+HfwflPxZ8Da&#10;Jb2+mLbiNIYF2gsx5IA6V+UfxAvvB+t/FdvHmqWKPBc3G9UxlS+a/T39qfw2nxR0HTvhdqN9dTz6&#10;pp7Tq4fCRMfYnpmvgv40fsdeMfC3ifQdC02ylvLe1bzbiVYyU+XJOT35qMHXqxq08NiJ2nFOLtt5&#10;6/cY4nCydCLSZ0/j/wCNep/Dr4KWdj4Xnjt9V1tPLigthtMcZ6Zx7V5J8MtIax1VdZ8dRJdXjszm&#10;R+cZFWr651/VvEL2lxYpPc2xEFug5244AAxwTXb6B8IfHJj8zUPCV3J5sZ8oxxE4Ppxyf0rnzXGU&#10;qFKVFOyta99XY82OHfK40rnU+HvE4niTSNA0KSZJwdqxKflIGSePauF+NyS61Yy6Pcs0DoN42twR&#10;XsGjT/ED4M/DhZdS8I/YpjuZbyeL7iYI2kjpnIHUVwniz4EeIvHmhRa8viu0tVuZV86aZxgRkE7h&#10;7ZGPxrwsqwtGviY1qElK3W90rPqd9TL8RyU4pNy39DjPDvjr4taB4JtvAunXYsba6gZheA8kKO35&#10;/pXl9trnxf1PxD/wjd/qF1dFbgra4iZg/owI6jrX3z+yt+ztY/Gf4Rapouj6ba6xdeEGLPeEYZ3U&#10;HCr7ENj/AOvXhejftP8AjFfHWsfCm2+FGh6Zf6DLLHGz2AEx259uOpz+FfY4OtlcMHVmqUXON3N6&#10;d7J9zup5TCdeFLm1l2V/U17TwJ4B8I/CwDXvFAvfEssYLWkIysWQTgnueleOa9ofhPQI3ubqHdqD&#10;kzQybMspHOAO/HYV6L44+Ktx490OO+bwNb6Ld2BZLmdQR55/vEE/XpXffsefsceI/wBoHVh4z8X3&#10;SRaESUVHYFpRjnjsOa+eWJhRryqJ8kU1ez367ix08NSxnJQtyxS2vr636lTxB8V7vxv8AvDXjbS5&#10;yZLBRbXflty2OPm/E15hrWv+ObbWIvFPgieV5lwJDE2SMZPWv0I1L9gL9n/SPhXqXhzTNQW1soYy&#10;7zNcALvwCf5V8OarpV58K9S1Xwj4HkF5JFI6QERhg4zjdkg1hjMxoYuq8Vhru7t72i+bFWj9biuV&#10;tW10LmnapefFHRZL3xU7/bIRhpXHzNgcj865qwubHQ5pt1xtcZTJPJrT+HvgbxdbX8XiPxzrkNoj&#10;y5WwH3m+ortdB/Ze1n40/Em7vr3UYdF0WK2LQyyDBkwueMjFcEMLH20oOaalsl+S7nKqdZySa1Pm&#10;rW2QeP4GiXzC0yyAqPundX2/+1ppeteMf2UPBep6XbtLJB5KNgHpjHJrwuf9i3xtcXOs+JNC1Owu&#10;bHSrsRxzecMzqOhGOVPtX1B4k1vUtM/Zd0Tw5daeBFGqLNK3O0jn9PpX1azajDhyu6UruFlbzsXT&#10;o1Iwaatc+U/E2v8AiX4caNatLZxy74ALhmX29fWvWvgX488JeEv2NvFPxCitPImvZZA4C4y2cf1r&#10;hv2hrnwlF8PC2r36o3lZRQeXrlfh7FPr/wCwvq9sNS+y2wvZNjSZ+bDcd64ODKcMwy+vOUWnJNN9&#10;yrQhNxWrsamgeO/DmpCCKPVkhVyNgBGRXoXwl/aPs7TXr7wHqmpytppx5UT4ILY5I+vvXy78IV0T&#10;Ur260vTlmvZ7WPcXjUkLjr05qTU9O8RaW914yhuhaJbqWVVJJJB71ywyd4SvUo06nK5rlV97vbz1&#10;HDGZhg8OqMdEndPqfd2rfGm48WaHHpU2iWdrZW6fuNkYyfSt74CePNT0vz7aS6P2d3JRhxivl/8A&#10;Zz+JKeOvAU2p+K43iWJlitOv7w5x/hXsPgbUNbSWLw3penO0t0paNmyAowcnJr8s4myDHupUw+Ii&#10;3Ntb/g0Kvi8wqSjOq27r8PM9B8TX0/iX4mxabpUI1C5nKoq/eEYY4yfzrzP9sD4Naj8NvEKWfjKD&#10;bpeoWwdLsLwHPVK0/wBjP4yR/D79qDUtL8ZiOYS3AgjZyGwevB9sGvs39uH4dJ8e/wBnybQfC3g2&#10;PUtRuI827bOU4yCD2IzXdlmAnltWFKvPWPLq97NL8jKn7LFe9Lofl9+z1qujeHfiHfeEI0V7W9hd&#10;YYzxlvf8K+hL/wCP/g74XaBpUFp4oj0y9tdQjjuIY+N6kYGcV4/8PPgbr/wf+Oukar8WtDubeCwk&#10;JnikBCyDp24Pf8BXpn7Yf7O/wv8Aj3r9l44+C9wbM29oW1CAPhHUduf4gSPzr9XqZ5lmYexgpP3W&#10;rtbf0xT5nVUqKN7/AIKFS6j4q+H+heIpNcSWwvIfMDI2fMJUfL9eM14x+yF+z9f+MLe+8Y6lq88G&#10;nxu4itoZMBgo6uPTPT2rzbxR+09qeqJpnwL8UiR4dPmaCKQN8zkHCsfoOOK+n/hjdWnwk+DDQadb&#10;N9qvY8o0cfZuvU8nGOa+goUcDhHVnCPKpK99rrudUaUeaSS1Plj4+/EnWr/xpd+E7S6MVnYy+Usc&#10;XA4GK4rX/ifqei6AdCnMrRXRGSWJyc96+sPB37Lnwp+Jmm3Fz4k1iWzv7q5M13I33ixPqa4H9o79&#10;mXwf4SePTvCt8bpSBmaU8DHcdOK/NsHxDw/UzT6hTg24tt+60tHvf1PMoZNmUpuaatvufQn/AATR&#10;jtk+D97f6rP9kt7mBmWVzgAdOM1wvjnTLHRtU1a/0/UBOi3Ujb1bgDPX24r0H9j/AOFt38Q/2Z4d&#10;O02/e2e1kMalXC5w2Ovevqzw1+yd8C9S+Gsfw9NhZXGpTQ5u5Ad0hfjcSc55rxeJOI55zip0XDk9&#10;lNrlvrKPR/M9BSpUbOrG6R+V+vw/EXxvrI8TlJ49LsyRas6nY56cZ4Ne0/sMWP8Awknjy40vWLkL&#10;LLICYyew6/Svszxx+zF8GfAXw5ubDxjp0EVjp9o3k5QDpnn1zXxj4e8PWHhH7b45+Bt9LeX2HSHz&#10;BvGASRgjkDp1rx6OMjn2FqYKrT9lZWVrOyvpdrZvdnOq1OpiFJa32XY+u/Fnif4S6BPD4EOoQyah&#10;ONgiQAhfc18v/GQaV4S8QX+h+DNEivZZgSjW45j6557DjrXnPwt8Y+PovjHZf8LWgle4upRJ5m5h&#10;syecH09q+yfih8DfAGu+AJvFnhC9WG7kh3STF13EdSAeO46GvVpZHlGHlSwcaiu7PTr09bHViqVe&#10;ErKXK7ep8n/AL4L2Gq/2r4r1yGSS5eR/KiUEkN2U1k/Ezxzqnwp8XWnhNdGljurzm3h2nIA4zjqa&#10;+h/h18XPhv8AsoSadL8WfLlgkk8yS5SAZbHbb05PFereBtb/AGUv2r/iMvxKg0qye8tfktJJo1DK&#10;vQ49vfp6V7mf5ZVjiKXPapTjFpLVa9PRLrpsc0aywlHnqNyt+J4p8O9O06z+HIsX0Xy9TvcSXN3L&#10;GVZj1/Lms3SJ30fxQtndXWJCSI2dvlU46j8M19Z/GHwX8Go/DUsum3kEE1tESwgcccda+GfiRFqn&#10;i3x7b6LoMjxxxzAC66bua/O8HhM0pZ1z1UpR3vHVW7Xtp6H0nDnEOMhzuVNun6demp9CX3jDTbLw&#10;7LdWGoK97MI9zIv3WXnGa6ODxd4k8FfCTVfiHrGoJE89sXIZ8HpgDmuQn8CeGfh78NIdV1vVN86q&#10;rTyed16YG01o+KPghrX7TPgLTLPwx4ulj0gj99DHIpL+nFfotHinNsdKnRmuSK3a1Vv8xYnEVabv&#10;KnbXV+p5R8BviV4R8K6LqHiDxJriS6rrV0zM3O2JSSeB1ORjFP1v41w+BPEC6ta6dLcwSElriQZE&#10;a/Q1vTfsvXnwcnktZPDV1egA4uy4O7jH3eQo+lcX8Z7/AEuTwLeWdtpWyRIiZcrj8K3x+YRrYijT&#10;qtzi5ataWvohQp0cTVs/hSexe+F2s+Ivit8V2+IljHGtvZLiNQh+uAB19a+ifhT8TLa2+JCx69qS&#10;W0KrlgW272z718A/sn/tBeM7b4gxfD7SLZo4p5/KkIb7oz6+tfbM3wtutW8RWem2qGS6vI1xnsxr&#10;yuMcZmPD+ZYVYWmpQeiW7k3bQ4q9agpx5FrHQ9f+PMVr4q0CTxboupC4Nsu6KMOG6DOBXzR4X/aM&#10;8Tf21BqmoEpZI3lmAH5sg46fhXqnjT4F/F34U2yx6hfLPpN1GrCEyEGJzxjntXLfC/8AZ8vdb8SS&#10;XF7bW0zTymTYBiOME8sD0zX0OW8C5FneH9vmODtVmve5t03v/SOqlKpKl7RTMv4q2N14kdfG+k27&#10;xxPGCZCvQ9hXu8V5puqfsjzy6pCJFTTHBBPX5aPFPgDw3efCq+8M2flrLDC3mBDnaV//AFfrT/AC&#10;fCnTvgN/YXxD8eaVCGtpGns7sOf3WduSFx1HP3h1FerGpk/AHD88RWblGL6K7k+iXS7tbV7nPiE6&#10;lS0VbQ/P7+0/Af8A0Ktr/wB/1or6F/4Uf/wT8/5+fh5/4WN//wDHKK+a/wCI45F/0B4n/wAFQ/8A&#10;kzj9hV/mX3o8E1vxFqngW4uvDmkXeGisVknaHnZjvj+9UHg7xB4N8S6o+larHHJPdhUN47A4wBjr&#10;05zUfw68M6jrXh67+MNzK881/I0d3akbgYiAQ3t3rk/F3wxubc/8Jh4VMiwQzB5YUYjODk4x0NfO&#10;5hPDTxU6Cqct4pc3RvbXzujmxdSnQjF79z3Xwh8D08BxXGqxvJLbSRlhKpyQPWuZ0H4I3XxMutU1&#10;ya+kdLeUhZmfoBzX0z8LIvDfxD+DumJ4Jt8+ZZqk4clmV8cg5981f8J/AK/0Xwzrl1IBbLPH5jjA&#10;AUg4z+td2S5Di6905uU5P4k+luqIpVaVCo5UeqR8/R+C9a8PavY6XcyyNYho1e4yWEanv7V7B8X/&#10;AA9pHg7wLa2HhBzNJdIBEhbJPHPPSuw+G+l+BJ/CT+ENYaC8vruIr5gXh2XPf8qz/j9YR/DvwPYw&#10;a1bMqQxL9nkVSfL/AMeK6KHD39lY+dSU1Nvtund/noE3KtiPaTep8v8Ax71Dxn4y+Fy+B49N/wBM&#10;g5DGLqQc/wAq+R/EFx478E+IfMuJGWSOTEkbggNnnP5V9s678TtI/wCEs0+LzIbhLwBWdH6ZyAfY&#10;15R8ef2ePEHj3UVu/ANmJ55o282NVODjpivpMRDLcupQhVqJTne0ZbtdbHdiaMYUfj1Z2n7F37VN&#10;9o/hWPwXqWjRtZSzsbmTqQj8fmDXafDn4RvY/tTwfFLwRdINMRy9xDkEBiBnnoM9cfWvCv2IPg98&#10;YX+OcHgb4i+C7mz0SO4P9pzg+WfLwcFT3r7I8TfFH9nb9kDUb3wT4K1hb221uZBcrqRy9u2MZDds&#10;Zr8yz6WIwWOq0MLrzpNNe8knuvJmGCxEKVCUua19Gek/tA6brPxl+GmrWPhmUJDY6W0rssmwllXL&#10;AY68V8B+GPF9xYahZRnWHMYn8q4EmWLpuz+fNfaX7PWs3a+MWguNPubiw1qKaNZtpaGWNxyQ3ToR&#10;Xyt4p+GPg3w18c9a8H218ZbSzv2eCRE3Apk4BI6dMYrmyXG46pTjOvfmT2iu3l6Aq1OhTvHSx2nh&#10;PXNGs/Etpa2FgWhN9G/myrjBb+77Yx+Oa9Z8USeANL+K/hdtRs1SWXU45XkYjAVV3FjntwK8Q+O/&#10;xT8O/DrwrZeJdO01ZTbPG1xDDkEAcD+VbHiTxBcfHnwzoHxR8KW7pZXOmPEI92CjFdp59ev51+05&#10;LOjiKUJULpe0jdPdieJnj4TlOVtPwsdb+2R8PfGPxu8NnVvg94l02aOKWVtRtbW7G+TByrgZ7AVp&#10;/sYfDD4j6B8IvEnh3xvpEqnVdPZLligztx93PvXk37I37OHxd8NeJL6fRtfvbdZ5y0kcLb1ZWG3B&#10;z07n8a+iPEWgfGv4dQyz2ni5otOtolz9pz86k8xnP86/Ss0xdX2kqslaMbsywqoQoKKfvHyB8Q/2&#10;WvCeieK476aySCNsiR2xjA64rlvGfwK8HWOi/wDCT+D/ABrA+1z+4aQZJ56CvSf+Ch/gv4qy+GY/&#10;iX4DvJpI4UMl5awufmU/xYHfGea+RdM8Q3Om2kT63PeLdOgLQuxGD6V+QYmOX5rCpjsLXc3flt29&#10;VpY5MTB1q3tJztH03O41rWZvDcEd0brzJoyCqg5yRXd/Db41a38TdWs/DHiGCO1tCp3z7DgkDivO&#10;Ph/d6R4r8Vw6XqcbqqnK4jyGHevor9nzwD4OuviKNMu7by7Up+7fkc+9ebQyp05Ua9SCb5tG39+h&#10;1UoRo1OaG36HlXjC9tNP8X3FrY6gLkQv/qyM5xXq/wALtJ8JarpX9qyRQC4cdGUcNin/ABy+D/w5&#10;+H2vX+uafMG3oXaNjnn8e9eceFfitpPhnTbk3W4Rkn7OQM5JB4NePxHl1WnL2tGPMpNnr1lRq1Iz&#10;pr3WrfMf8MPhR+1n48+MviPX/wBn34dap4hXSIw2p2umsnyo4YrhWYbiQrkBck7SK3PDf7OHiHSv&#10;2bY/2059fGqXB8aXuleMPBlzCEmsIFZY45R/EGDnDqenmLjGDX0B/wAEdvHOi6V8SPFPxJ8T/DRr&#10;7TpLVY4teYzhY2RhvtwysIyTuVgGBIwcV9E/Hr4beA/jPe6l/wAKV8Hoz+KTdNrLWLKkxuzF+6nk&#10;GTvBYAOw5+VW9c8+PxOIwmFdOlCDl7kWrNNwXxa7XW6s7mc6lKlUa7o+BfihrHw78DfCS3+Jmk6i&#10;lra3EgiudHkOD8wwfr0/Wtf9nX4n/Dz9rT4eQfA6XWJ7S70iaOHw/qSAyzCAnlCrckrnGBwVxjkG&#10;uT/bB/Z28aeEvBkei/GvwHeaPLFKsplgjElu6ZKFjJFkdcA5PevMfgjcad8D/FWlfEPwxArx2N1G&#10;4nAziPI3D0wQMc88D0r9PyLL5yyeKxEfdmtYvt0/4fsctenH2Hs3G/r+Rq/tGfECXxd8eYv2UhcQ&#10;ReEfAV15MNsI8G6vFHzzyE4JPzfz9qXxFb+FtHtXsfBfibVrW/02dDZ29ret9m8zqWA6DnNel/8A&#10;BTn4I6RpPxQ8M/tWeFX36L8TNOS4uLqJwPKvokQPuI/vR7T9UNWPh38FtK1T4fL4u0jT2uoZbclr&#10;osCVYAHPr3r5jjDHRyjFxU4NxsoxVrpLuc7rTi27WT0Xb5HLan8adP8AjHMPDni+xZfEH2NVuLzG&#10;RKNuFyRweAK+dPH/AMOvHsHiGTS9BuXZvMZkS3Gc8+lejeNtD1HRdUuPEWmtiSNym8dQM1leDPGz&#10;+EPF9p4s1eP7UkbjzUkGV29+K7MPUp0sLRnBJNx0VtNPI5VGWJrxpzdr9TkXstb8P+C4/CvizRbu&#10;bUbuc/Z5JIWDRSA5V19w2Pwr7C+HHj3xd+0v/wAE/db0vS9VmfxN4Qt3khjVSJCqY8yFhjjBDAdz&#10;xWL8Tfit8JPjd4V0poNOgsbm3kyLhUUeWcDGcjnPTFZP7JfxV0L4WftDWuk2mlQ2Wi+I5JbXUrtJ&#10;GCXsplLBipJVSoIACjDAAnkmu7JcbDFKpg8RTtJ3l5XutPLTWx31KMsG0k72I/8Agl18fptd8aa/&#10;8ONb1ZIdT/s1ZdINxIEWVjIu4Envz09q9g+FOu+Mf2vP229e+GfwuafT/D3hmwuV8eya5cosGmS2&#10;s0sTTRbmxlmUYxgkHp8tfO/x5/Ym1z4d/t5614a+HPxf0X4f23izw9LqPhm+1eZ4ILsyy7DaRyIp&#10;8t957kAKy9K6jxJ8AP2nv2E5r7w18Vb/AFa81P4tLDHrfinw8hmlgvJJisMCM2Fld2Yl93ALqwJI&#10;r53E8E5ZTz3EZjGzc4L3ddOktLWs7XX971OzAYn61Vjhqmiu23bS26Prn4SfBP4zeCktrzx/4gSG&#10;yuNDN8mlW4eYtC4JXcwwD+7AfA5ww9K+Vvjb4iXQ/wBpbwj4Dujc3I1fwtIkVxcEjzLb5ljLhvUQ&#10;Iee9dR8Z/H2m/BfwNqPgL43fHPxDBoj/AAytho3hqa5UtbPG4j8qN4wGcBvMik7jGeRWh4c+B/7L&#10;nxd03QvjP8F9O1OLVNI+1HSLiXXjKby38zZhoCxSOEu7bAMNgn6VycGcN1HmOHzGk+ai5NpRjpqt&#10;3K6vZ9k1a+p25jgowyhujVV73t1a2+Tt0Pdv2Hfh7H4au72y0ibFrbhUkREKsySKVdcHoOcGuo/4&#10;KQ+A7Sx/4JrfE7SLOCBDDp8V7EEThTFfQSkgdjwazP2Pre60TWb3z1URltr/AC5JwcEfUYruf26J&#10;9N1j9if4sWItUuIl8D37NExPylUBDH0wQG/Cv3mdOnGtsfJ0Kkny6nzH8NbXwt8ef2aPhf40t/OW&#10;fwzemwnZWIwJYQHJ9MvEpx0Ga1fjn+1lpdx8dNE+G3hLxZNp2peG9Klh1Gz3t9nvHmcS+XLG3yyg&#10;IBnI71zf/BMfw3478P8Aw11z4ReN/Ct5Z3cMFvqumJfxbkubct8s0Lch1Ks2GHA54yK6v9vj/gnr&#10;Yav8KL/9pfwLbXth4wtdcs4NaLXCLC2nlPKEyjG533+TznGN3FfgvGuIwcuJsHSzCbVBwqKNrW9o&#10;5L4t3Zx221R9G6XtaM2ntq/Q6X9kyx0uX4l33xB+FvhVNRh1y4+zazpcN+kf2R4QzSqjv8qpl0dS&#10;f4QQPu19IftC/AnT/iyfDFv418SyaZ4ch1OPV73TryaPyJ7hYGhjQPnKLulkDD+IsoHWvA/+Ce/g&#10;G8+FvwY1O6nY3VxdWMk188DKWZrhSkbBjxuCqQQQRj6V3niHx94h+FX7PPgv4geGb4a61j4in0/W&#10;dS1CRV22sqKiQgKNpcMqsJeqlePvYr4ri/A0MAoUIVGq8YprX3nTkrwfT33eULp/ZT0ep25U/aYS&#10;bnL93eyv36/l+Je1zw54S+Dmhz+FtGg8OaXpdost0kqyFBFEMsxYZwq5y2fqa/NL4Z/s93H7Yv7Y&#10;nivSvjBaajbaPoOitKksUvlNJLduTb4Yg5DR75RkcjBr6o/b88Vw+F/h/qes3+vRzXeuTGNljhEa&#10;EnLyYK45UEA4HOeazv8Agm/4XaT9n6D4i6loKW+q+NNY+0Sx29s8jT21rH9nhnZ2JPRHY89ZOOte&#10;JkGMqcNeHmMzenNqviZqFOWvMkrtu+9/j17ryOauoVMVyrZHmPhD4TaV/wAEyf2kbZ9Qu7jWvC3i&#10;bwxeWyXUlkJZoP3kbGOVIz8xVkUhh2cHHBrqfiv4w1X9pzwh4n+Ik3h5fNgu41a6vYRGWtTGgEwQ&#10;EYHylATlhtPB3AVu/tb6Tb+GP2jbPWfGGk39z4e1jwzALKSaF3t0uYmcSpGT8vBCswHILgkGuZ1j&#10;4p3elaHcQeCdBENncWphmMp2pJCxG5DnoDgH29q9zL8px2eZRh88qS5sTOEG5PRS5W3qlonytxb2&#10;dr2MMRRavF/D0MC2g1fVdK0D4w+BbmXQBZWzaba2tqEP7refNll+X50fyY2X0+bOCa9BtP8Agoh4&#10;M+E3wOsLb4I31zr3jy50to/7IstGu4obN3Ls01wZQsTRBnMsax7mJbnAFcz4C8B+KtS8F654qh1K&#10;C1SVDPAiuRGoC7dnJ5wB09K8z+AHxom+H/xwns/G0tre2+rsLdJ5UCiLHAwe1aVskw9aPtasVWlT&#10;SnCCdtNfdm7NytdrfXXuZQdDD0k4O7f59T1XWvi3qPif9j7U/H/xB1c2eqan4Pl0fWXuGAmk1ZoZ&#10;IWzHw5LjZIGGFIJx0r86vBQ/aG+H/wASh8Z/hvajxHYaYdNtNWs9KjkmkYQRxqm+CMCQKTGcsmdp&#10;Y5I4z+u2i/sL+Df2qPGei3HxM8Tx6T4OmmkEktnIiXUpVtgVWI+UE4IP+Ncz8Zf2FdW/YI8X2Ove&#10;CdexY3WtF9C12wk2zgwyfKsmMYbYRnsQT61914Z0Vl1StTpU1zV3L3XblhZXUbrW2lr+nYrF169G&#10;MKmyvr3PWf8Agmt+3Z4A/bO8BnWNY0jSPD/jjQLtJtY8L2E7ljHI5MTJHMQzvyHbBzgkgY6ct+2l&#10;+zr420r/AIKO2P7S3hbw/dQWEdlp0XiqFreSFlZJGtxcxhlHnJgQhmTdsJXPBBrD/aj/AGaPgp8e&#10;vEM3x/8Ajh4cso9Rm0aGS+8WaTqs+m3li6Jtgk2xOI5WjztDlS23APSvl34yz/GL9n+TQ/iz4Q+L&#10;/jL4i/D+SSbStEXxXrtxJJpxjkZEmV4tgdflIAbByPYZ9XD55hcVn9KljaVTC4lxcOSTvSnzXfuz&#10;Tak04txfuNrozWco1Lpv0/rsfWv/AAWR+EVjrHwm8C/G9bGSX/hDNc8u5u4eSkNym5c45x5sYGP9&#10;oV+X/jX46HW/iq/iDR7yG7uILKVgJ4hJGGZfLAZTx0Jr9f8A9k3x34U/bV/Zy/4QH4saBcPb61pc&#10;66hYS3J2TyROZrZY2jIdM7FTrndnnmvyj+LvhD9n6H9oLxHqX7OHhl9H8N33iWOLStM1ASzSQJEB&#10;5g/ekugMgY+WxJUcdq+zwU4xzZucJX9n8WnIrPVX35nddNr6nJUjNxWu36nXeHLzw74A8BWcms6s&#10;rRixe2uoX+4D0B9+3NfPGrfEW20L4pDUNNmSSCzVzbtt4Csece+K9S/a3vz4p8NTJaCO1zdgi0UY&#10;8rH8B9wR+leBeD9Mj1fxFbQ6xok/lELHM6KfmXPavHy7DUKtfE42pK7bkreS2frYlRoue2vc9N+M&#10;vx/u/H+h6MY74TRaTOJCZjkqe45ql8RfAk3jLwza/GnwPfbmtIw7wB8Mx/2RWb8cfgQk+gz3nw+0&#10;7UIHjQOYGXhlA5PHFU/hHqGpaP4f026v/EcMdjavtu7C6bbuPTGK78PXwqwdPEYepdxbTT31Wztf&#10;foZydGquZXVj1/8AY5/a28TeBvFFvJ4i0iaTSL9PsuuRSkkMp/jwe445rnf2zfBXhfwB8SpT4R8S&#10;3er6Vq3+m2cEIZlgVhkoT04J6Vyup+KpJfHo0Lw9pkCW1wNwMTAK2fTFena98R4vCXw2l8Ga54IW&#10;4uXKNZalJHl4/UZHbFEcbQVRRqwUW1eKFTisTTdndr8DyH4Za1dXvjKCznlJZGBCYwAPQ19ZftgS&#10;QXv7Ith4htbaM38RWGDZjcfl5P0r458aeP7TTLuO80HS4LS8JBknBAJGe+OP0r6r+Ftyn7UXwxsf&#10;DXhXR7q+msICZo3f92HC8nFeo6KeDUoxvfp00OaVGafJPU+TtJ1HxBD4Q/4RXS9WljzmS8RWO3PW&#10;vq3/AIJ+2OtfErxPp/wm8N6BHea9qMMq2ksswjUL5ZDl3bgLtzmvLPh9+yt8VviR8dI/2e9AttKs&#10;9R1KWeT7VeT7Y4khQuwY4J4A6DrXoX7APjix+Av7Uot/HEsCvp9teafJFPM6RiflMkpg7dy47ZBN&#10;fJZ9To4vC1sMrc9uZpb2d1f0umvkdMKcIQjGeivufefw0/Z58afB/wASWvg7x38QoZ9L023VV8NS&#10;AzS2U57W0iDbNCzb8E4ZAeRivnXxp8W/2ZPCv7X6XXir4Ha7o2u+HLl4Ib658RNAZJUJ/wCWWwK4&#10;IbI65DCvqz4n+JfEvjH4Y6D8YNW1L+yL3XIXt7bxD4OmeMAwsVd4nBPMbEK2fv59Ca+Sfin+3N+2&#10;b4d+N0nhLx34x0zU7Cz8i1n0LVvD9tfWF7HtGy52XCMcyKQxZSPTjFfh+TU8Zisxx2HaWqknHmdN&#10;tfze7FqV00mna97t3Z016dOhLmTvbbrufROk/tS/DPxKl1oWgag1j4kGnNc2llqNu6eazDjY4BVi&#10;Ad3bpXlfw80g/wDCZXX/AAkcBvr6YSY87O93Y8sHXkuGO4Z61d8VfFD9jqTxvpV58Q/BJ8BeIrbZ&#10;cHxJ4IieXTHyPuXFi7HCH5lJiZSAeBXS/ESxtvh14utvi38OPD0WseC76JZ4fGGlXSX2lxsvIR1H&#10;7xDnIKyBGAOQc814mGyKeFUqeCozXtY39628ekZdV1SV5b6bHBXjPGVItbR3/wCCcNq7fEvwB4jl&#10;0bUvOsZxKVNyQyMw5VgR2PGDnvmvaYf2mvjB8OtD0TxBo2tSXUFsLXT7+xv18yM2cYZhjbyr8439&#10;flWtbxT48+EX7TVtpviTWfFMEerXlsIHu5pQWuCI/wB1JvI/efdCNI3zNwzDJNeP6tBeRx6t4GvN&#10;dRLEKI7tpQf3BDDd8x4JAz+dc2ExFfH42lRhBxqRkk1Zq93y6f1udDwkox096L7Hj37ZfxP1n45e&#10;OrPU/hh8LdZmsr1POvYXjyIJmJD7WX7yH5SSeuTkZr6p+Ev7VGieGvCnhn4LaBoLy3+j6Sg1dZCW&#10;jT5CHXJ7ryRjpivDvFB8ax6H/wAIt8DNRlsdMS3Mcup3kB8y6OMZQnoD614t8M/2sNb/AGefF+s+&#10;Hvix4Nh1l5E8ma5BwygcgeuO9fpmZ4SlmWQPAYSKqYmjtyzfNZOy1dr6b7dtTkc8JKUlf3kvkfo7&#10;oP8Awii6LJ8Y5bvQrS38syWt1puq7/PDHaAyk/K+7gj2PSvhH9rTVPD37Q/xVvYdBe10vUdFlaOS&#10;4gK/6W3HJ9utYF58ffAHxk8A6j4H8DeB7vSftDNdiRLpiI2UliR+PX3r52sfGV/p3iI21/qbBpZW&#10;Rrt353e57/jXqcJ8P4nAYGrOdJwqSno5WvZLsm1qy8JTjUwrq396N7HY2l7pPij4tWHwO1+/TyfM&#10;YXOpzkcccrmvpr4deHv2fvgPq91ZfCPzTeXdoi6jBPJ+6Z0bKFc8ZJNfAVx4S8Z+KvF19ruiX0xa&#10;2usLeBj1B9RXpNhrvjnwqltd61qiuEUFvMkO9iOfx55r6jNstqV8IqNKouZqLl35otSTttukdFSN&#10;epVg4JtW1S2ue8P4hvT4l8StqmVuH1F4kMLeaq53MMsB/tnJ47Zr1T4M6r+0f4XZLnwpe3cENoY3&#10;u79IZjFGGYIoYfdRtoVQc4PI61iwfDy40/S9C8YTvZzf8JHpNpfLFbylmj3Qup80Y++SgI75x1HF&#10;fWf7O/wy1zUfC9pNZoZlcfZ5oFdjH5e5G2sFIBGVBGckk5zwc/fY+Dq4WmprVpfkY0qipVpWOx+D&#10;virX9VW2tvEd+ZZpVDTyo21g4xklhyOfoea+Yf8Agr98cfDXwi+Pmsaf43EtzpviTwDpGnSwAEvE&#10;6xSyq+e+TL19q+2fDXw90LQLWFJ7e2t72J9hSzWT96dxO6Qux+cBtnyYGAc5NfBn/BYIfDrxL+0y&#10;fCHjy3WNGtLC3ivGVCEC2kbDJA55dgCecADoK89y9hQjB9ZJWXXRv79PwOygnVqci67djw39l34+&#10;+FfCNtba0rw3BW28qDzhkxKMfr/jX07/AME5/GWteAvFnjf4ieC3Wd7rXtOtrqzt7cu8kTPcSh0x&#10;/DlnBHsDnivnj/gmB+yF4c+Of7ROoW3xD0jXE+Hmn2d9B/wkulReXDFqAjR7eFpCpjyVJbZjkDGR&#10;kZ/QP9m//gmDoPwZ+K9z8R/EnxUt3+H0VlsudOngZZrm7GwJhfuvESQ6kgNyVZehPyGIw044THYT&#10;2zXtoc0ebT3lJPfpppruZKjWrV4qOslK1vW5T8f/ALFPhX9r7xx4Y0rwr+zvqXhTTRNq99rHjfVN&#10;H+yW19EYkMUYMrA3DeeVcHG1Arj+Cvjn9mLwLa6J4T1X9nXW7xbTxV4J8V3Np440uB98N3qLTGU3&#10;QdWKTfK6gOpwVCV+h/7S/wC3H8Jvgz4fk0j4n+OdQ1XToLZ00/RfCqRw+ZZPJIiwyKxDRbyjoXAO&#10;R1IBFfPP7JF1pHxasfE/jvW9Ot9Pj8feINS1+/gayh82yZmWOOCGXblUSOOIJjHQ+tceWZrDD5TR&#10;rVOepQptJSlbmc9fK3LG8ra6Wila2vp0MvrVcXPDzaTV9V5W9H+BxFt4a1qf4jWcfhO6lVbK+WGM&#10;26syvOw+Qk/89FckkeiiuY/aa+OVjpvwp8dP4R8ctHJptvH4R8NWYdSJ7eQbbqVRyedrsW65fryK&#10;9A0281L4UeA/EnxP17xRdXNtaW9xfaRDclY0gnuWaKF12AYJAZzycFOMV8DfHD4vWfjXwzOmi2F9&#10;HpugC4tLDz2BluZGcl5MgDIL78ex+ldXDmS1sPgKdGKdqs3Um7W9xP3Y/wDb2lu6b6I8rFxjSU0n&#10;rov8zq/+CeXwtvPFnjjxJ8TYLWZ49D0trbRPLbC/bHwSB/eYR7vpmvp34GaFewfGmC+8RzoyRRGQ&#10;F2xtA/iye2Mc/jXJfs46Zqf7J/7PujaDe6akmv6tbSapdwSEbFvHiBG4ZzhVZVI9RiuX8Z+J/Hfj&#10;v4UW2gaZFNpuoXTPa6r4haYkyQ7jlgoA25X5Tg9BxzX5fxJXxHFWcYqtCaVKT9lGXaCTTn6XTemr&#10;bMnClSjGTeq6H1b8avGnhPwp8HtO8efD/wATpfSX+oymzutLnDRh43w+1unDD7w7ivjj4g/thfDP&#10;4P8Aw88V6prdrBPqqXEn9mxXF7vmlv7iGd1lkjzkxeaEL7ecPnvXov7Ew0vWvFFv4HS9WTQdEs3X&#10;Tl1hx5SjJd3ZW+UF5CTjp2r5E0b4DaL8df8AgpBq/gbwVJZy2+l+LtX1lsAta3U0DNNbWwOMKjOi&#10;IOeQRWfBnDOTYXF43CY+pKVPDx9tKW3NFSbUXbZ2Vnvq3oKdSVblrRVk9Lei3PsD9ivxE3xK0i3+&#10;KV/YJZTrZxvJYxyhmtrwEHIHUDqyn6V4z8cPhJ4x+G//AAVI8DeOpPGsuleHfF1/YXd1bT35VNTY&#10;Sqs8McbDY+59gZWPyq7MRtr2/wDYc8ReGLXxHJ8S/wBoXxxo2jaDrvlXV/bSols5ujKWCpk4UMxK&#10;Y4xwRyKq/wDBQbxF4F8Q/H7wg/w104302gNLfaPFLqAMNvd3KubdV+UpIXKxsInJ3BMAgnNfQcFY&#10;CvU47xCil7GdOcJLV2Vlom1ryyaV9LnThYqjT5nfdW/r0OA/a7vPEvxf+Od/8JvDGpNDqNvqEem6&#10;DoZhkMhDylJ5BtBWP5vnbcQSuCvQ17/+yH+zb8Kvgv8AFaA60dVlj0rT4oNUjtbaVvMvQjMGDABS&#10;kgaQljyAwBHArx79hT4Z+J/Fvxg1r9oD44XV3NrGoyCN5ptLEzxJcoyvOIB9xm3FgRgJww6V93y+&#10;DfhakMun2XxXunu4beOZ7DTpvsx8v7yKeSzszBfp14rwPFHi2ll7/sHApxpUopO2z0jptqkmut7v&#10;V9/WwKlRUqkd3ffzNnRby8s/Btz47+LOo6Xdya1fTx+HtI3ss/l4VVEJUEGDbuBYgBdik9TWdqc8&#10;er3Nw9voF1pcsVx9mMV/u8hRjjZMqlGAJweepGa6PwxP4f8Ag/rVvf3PxHs9H0S9057PxLBqFrFN&#10;8gQlYt7ozshLNhc43qSexr0zQh4L8WfD698QfDS6fUdP0pIbiC31CN/LuoWLR3IKHG7pGxJ+YFEI&#10;PavxPGYKjiaMa1OylZt27xTm3o3f3U7qy1SSuzSgqnJZn5t/te/tC+LP2cfjT4c/Z4sPiFqNufFH&#10;heZ/EMen3O1ZIBd/6PE/cKQZSOR8pPY1xPin9rgfD+Wa1s7CC7WG3MUQzlVP94H6VQ/4LbfEj4Ja&#10;7+0t4F0LRPC2pad478KXTWWqamluq2tzpU8KzxW7OSGkkilcbGI+7M4zwK+cf+Epsb/V5NLul2uh&#10;Ik80fh3r+guFMqWI4LwFapSa9pByndfE+eVpK32WrOPW1r6nhYuiqeZe1jK/Jolv0PqLx5+078Pv&#10;j/8AAxdMsr5Gube6hTVrMjBXP8QPoK8S8S3Vj4O+J1hZ6Xp0d5JHYhlFuMqAw45HX3qh8Pfhlo9h&#10;4P1m7tPEFvEtxIGWIsBlzzikutJa48aeGdS8IStJcvCbW8UdC47mvtMBSp5beFPSN7xb3ei/4Y7F&#10;iaVelOrD4o9PM9F+O+s6zefCDQINWlsJrKK4LzwxR4ltw3bJ61xWr+H/AIdeITpb6lqrLpixgTLH&#10;Ec7fU46Uz40/DXxpPe2epar4mkFqs4a4ss/LxwQRXo/7PX/Cs9Wi1jwx4oeJPKty+mGO2Vtxx0PH&#10;SvbznE04YT2cJcsp78rX6k5dVjmteOHryUW9rLfyZ5zefsa+A/i5qVhF4F122GlLOq3It3Jc88k+&#10;nFef/wDBQ746eH9ZtrT9nz4c+H4LLT/CSC0nvQB5tzIoAJ3DkjA/Wvpb9nXwLd+DfFUvimztYJ7F&#10;9VfEcEm3y+eAy9Pr7VQ+NH7D1h4s/aEuvjV4n0ezj8PajcrM9jbScZxzux6k1jhOJMs4cyyMcZX5&#10;pq+j+KXW36HnZrGeCXJKyk90j4F+GPhmdrMvdAwLdIdjEEZ46j1rm/F002keJp9NtbsSsrYXBz6V&#10;+mH7RvhP9nDR/Atv4fb4eFtSEG3TBpMGJEGMZ47etfnvq/wc8WSfEszaL4cvyZpy0Ec9uctg564x&#10;Xr8LcV4PiHCTxdSDp72Urapdb9jxoSi6Tkt0fpr/AME8f2kPFPwc/ZG8FeJbmx0mW30bSNViNjeX&#10;CxxeRPPJtkkIYeXuAkZmOCVGK+Sfh/qmsf8ABR39qrxh8YD8QUOraXdCLwzpdqxjeWFQ4EipjasI&#10;67c5IIGCTW/Y+HrjVfhZd+DNURtOj1O2Vb+wA2pdYH3XA+8PY5HNc/8AskeL/F37GnirX7nwjZw2&#10;MOtLZSO97kuHtpzKGAHUEFlwePmr4HLsJRw7zTGYWaWKrSfs9FZRlNOau73vqtLaLdX09HBYx47l&#10;jPRLpfW9uh1/7eWr638AfEfhbxl8LfilaSePbHVJLfxFo8Dlo12pG6GS3kH7pDyMDgHGOtdH+y58&#10;fbD/AIKBQeMfhZ+058UD4Lv7829r4Surp57yez1SWfKyW8IIkkDPhHAztidgoJ248/8A2iP2gfBv&#10;7SXxU1L4zal4SgsJb1LZZbeObeFMUKQkgnrnbmuz8JfCHRPhImj/ALRngXVYdO8R6UU1Hw9q7Wcd&#10;39huh92URSZV2AJHPQkEcgV6+VY7LuH8Dh8PmFNuq/d9pZN6vmcbK14pvRWdktDslmlOnKdKPvU3&#10;0/C+q3Pkz4hfDzx/4P8AitqPwo+N2tB9S8OaxPYanardeagljYglG7qRhgfQj6V7b4C07wRY+GWu&#10;bxVWCG23KqnJwO1fQfjO+8Af8Fl/ANj4d8ceIdL8HftH+FJ5Bp1zcIILTxnbMARbtxuWQBNyvlth&#10;JB+Vsj5V8a+DPHPwL8Qah8O/iFod5pOqaXM1tqWn3ibWiYdz6qeoI4I5FfT8Q0I4qEIUallvZaLX&#10;/PueViqFWlKEor3ZbPoct8QvCfg++1I+L/AOqidZRm5sJOCPfFYsl0134Uup57VgsPyrEicH61zf&#10;jfXIdJuJUtZv3xz/AKpu3oayLf4g+JoPD8ul2lzGkM5zNkcg+lephcuxMsPC0ua1rN727X6nW/Z4&#10;dcsZ69jMs9Uv9F8TjWLK3G9X/dp261+lP7I/xP8ACfxz8HeH9c8NfDy40bUfB9zd2uuQR6gbmJra&#10;9tpAZBkZjU3ECkK3P7w7Se353+GYNO1rUIbWzcPNIQGG3qa+rv8Agm9qfiT4bftX2vhIStb6X4os&#10;ZbW7ZW3LviheSJ2UZztO8jjIycda9epThiqsYWs4uL+5r/gjwPPyzT2Z9TeGtM8JahY/8IxHZ2kl&#10;zDqz3EWptI3nG1O5TanB2sisnmbh83Udq+gPg14TMWrSadAqJHb3aras8IkB4HB7jk8N6AEV4zb6&#10;jqq+KYraPR7qMLPcxx3SMFQlXbp15IwxAP8AHk4DYPvv7PWuafFHALm3T7H56ojbtqhMBQTjBAYB&#10;eh/h4wOK6cdHRXOmTfQv/wDBVPUT4O/4JuXFlBJLJFeX9tYiJtkkrEOATlOifIQB3BGfu1+B3xF8&#10;QeM/EV48KeGr1beJikDpC2MDqfpX7rf8Fu/i5F8JP2L/AAxjTWmGr+N1t5nSHcIttrK6gkj5cgKA&#10;eOhAxjA/LT4d/Gnwv4v0W/nk0o20dtuRp7mEESZ+9t/xr5nN8disszF1lh/aRiopO9rN76W8zljF&#10;Tlzt7nz98LfF11YeJtO8O6zZSSyJOskLTkgI2evPYV9p3P7UnxC0xdM+Hv8AaqDwvEyubjZyzH7x&#10;z2GTXk3w48G/CT4+eKJfDVvLb6ZrFor/ANmTSrt+0vkfJkdAeea9a8feDPgb4F+HkXhjxV4h0/7Y&#10;IWt59khdDIOu0+x718lxJjsNmFSnTnh5JvRxte1/tLv3PpMFga+Kyyc6c0k9tUr20af5mD+0P4/8&#10;I6N4Vu/FuqXDzwWKBltVmKfaG3DamRzgtgHHOAa96/Y9/a7tNc/Zh+G/wb+LUNvpW7wg50/WtGZf&#10;tWnyxyOlo7A/ellYbmQ/e+Ynrmvir4k6VoHjzxJ4R+Euk69cXOm6jdfatUvNn7y3s4pAnmD1Bbdg&#10;n/Cp/iv4p/Z/tNT1X9nLwZ4hPifUbu7uRZ61JabI4b3BW1SI53fuzwMZ3N9a48dwfgsw4co5dWjN&#10;z53VUop3ppJx5n02bdnu+6ueVhoV6NGbk1ppbo32PvPwL+0d4y1XwP47/Zs+G2mav4j8Rarpt5od&#10;/Lpcf2u4laTMUs1w6BlX5S4U5CqcAZK17R+znb/E3w18NfF1x+0PAi6P4dI0+w0PxT4fNtOJVgVo&#10;YkjOGmflFLE8J8xJzXkXw+/Zl+Mf7NcWheC/7NF/4m8ReHtLlgsND0s280UjRLILfCFQxUlizuCR&#10;vfJr1T4j/BHx18D/AAnZ+F/jf4nu7/xdes11c2cdwHjjjkk8wEHHzKMlQT3XjjFfOcMcN1MTxb9S&#10;acKdOd3KN1NzSTlZq3KmlsmrX3dyJVKtGhzyd9LJdLf0z2X9md0j8GLOuxT8zsiAFVHovt6Vj/tl&#10;X1vr37Onivw3rSQRwaroN5ZGa6kwq+dEUDH2BIOPWt/9nvS4oPACIjFldCWBPI/GvGP+CuXj5vhf&#10;+yfJd2e1jrOv6ZpUQA+Y+dN8659CqHP4V/RObKqsvm6Su0nb7jzqT5ebXdfifl58HvDOkWfxT1L4&#10;X6OLd3mtGghe1f5ZGxgYH1r2K88TzfAv4PX37P8Apfie2lsNI2Xc235DJqch/fgt/HgEKM9McdTX&#10;DfBH4C6/8PPjHq3x98Q34XSdEsnOnWobBuNQmUiKMnuqDfKQP7ijvVXWtZ0m6W+0O/hih0u4u7e9&#10;1a7NurzNIjts2OTlN7OQQOuBmvJy2tB5RCvGXM5pa+XX8TXDa2T2X5nmv7W+qeJvEmveHvDvg/Sr&#10;qO1mgjudQIfeTclBkEjjaoJI/wB4jtW5oWlPo3w2TR9R8PmbUNYUNbTbCzoAQv6mvXvgR8CrP4ga&#10;ncarNeOuiwRSsL27kAaRgctyfr+legfD/wCHnhv4heItMsIIorVPD+oCcymLc09qh3eXzxkkdT6+&#10;9fEz4gpZ3m1LAQj8Mlfze6T/AAuux6+FyuWJoVcZP4YdP69D6k/Yf/Zyuvgt8I9F8QeJbNYbdNAM&#10;OmPu+d5NzNPIR/Dl2I59BXwNrmlfFT9tX9trxToPgKG4vtMTxS9rbLBJtjht4v3e92z0yrH8a/S7&#10;4t+JNM/Z2/ZEh8d+JbR5bi8geSOAzbWkLliqe3JPT8MV+Q/wC/aFs/2d/GuuapbXs9zPq160089t&#10;cFCshYsVz6ZPf1r6/PcTVVKcMNDmnG1l5Xt/Xc4JU61GlzQfvaPc+zf2h/8AgjHqOmeEY/EXw8+L&#10;VrbTWsAkuNKNvxK38ZDj6Gvin9ubxZ8H/CXhe3+GtvpLXfia2gSB7tAQsW0YOT35Br67+HX/AAVP&#10;8A6j8A/Fs3jLUZbbWLRS1t9pn3NMCNqonqa/NT9oHV7zxv4qHiySb7U8pMpG7LLuO7+tfKcO4HHZ&#10;hm0KmPvBUm2ktLyaTs2lqttL/M5pxvRnKWkna5v+CPirBqnwr0f4Y6lcNHb2Ms0mxugLHrXtP7An&#10;xv8ABvwg8cX3hHVIgLfWsI907Z5HTHpmvBPhT4U0jXZ7VNTmeMuMsqgV3Nh8EV0zX212LXPsmk2C&#10;i5vtQlJ/0eNfQ9S5Pyquck19HiFg44meHptxlJuVujk22c1Ct9WmuXWRa/aG8O6d4q+MWs/ErxiM&#10;+G9JnJkiNwFe+mORFbp6knBbH3Vz3rzybWp/iz4kvdUnAspJFVfIlfKRKqgEKMDaBtwB2AFen6lo&#10;fxX/AGhF/wCEr0jT1tvDWiys+h6POo3yADm4Pdnckkk8emAAB5APD3jCz1O9fUdMnSWWVzNtiIMe&#10;fcdK9LCY3Dug8MqkXOCXNZ7Pqrf12OrmjKXNLruY6f8ACb6iLqz0W6mlsYJCGIOEbFfp/wDA747/&#10;AAN/YT/ZIHwT+C3xtsvH3xT1+8+z3p0+9afTdGnkiVriaLkqViVwgZeHkzzwcfmxqV5qtvpsPhDT&#10;JY4bRiDMY1AZz6mu0/ZM0KD/AIaDsraWeMWhkQmRmxyCK4M3yehxDTp067Spxlz8qSfO1tzN66PW&#10;y36vQMPiXDELr0P05/bDW28F/BWz8aa/LNd3MmlATXk7l5GZl5JJ5z61+fX7ROraDpPwGs9XjUi5&#10;1G7I3N7f0r9Cv+Cq2h3mqfsN2l/4WlDyRLArTQvl8cZxj+dfnX+2rHpWn/DvwP4RljKFtOE0oAx8&#10;xAB/nmpwOT4TC5m6yitWkkullfYrE8vPKXkfN2lwza5r6SsVcyAgKv0r6Y/Yf+LOm+DbLxV4A1y8&#10;8p9T0a5SBjkjcQfl/SvDPBvw41e11Sz8S6Jpdzc2ZnCM6qSB/n1r3b9g/wACaT4l/aNvvBPiTSxI&#10;8sUn2VJV+6zAivoMZXpV6c4wley8r7iwDcK8PN2+9HhmqwA3UlpKu/Fweozkb+a/Un4AfseeH/CX&#10;/BN69/aEntLl9autEe506yjXDYXO3jrXxTpH7HvxCt/ifrOr+Orqy8L6NpWoyF7nU5VDPHu48tM5&#10;Y/41+xP7B3jb4VfHf4CJ8NvAzXN1ZaBpC6dqD3iBRIzJztX0PJBr8149xFSODw8YK8eZN6/gVhcG&#10;6N51Vbtf87H5NfAO98d/H/4j2Hhnx1p2oaNpD2ckZ1GBeZZD0B7kZrof26P+CfUHwJ+C8XxDufGF&#10;ydVa9TyNLJ+S7gOfnyDwwAHFe3+PfhTqnwb8a6p4c1qzvrXSLK/mS3vNNHzxpvJCgj613F18K9C8&#10;XfC64vPFfiObxJZT6VKLGPxHLmSyJX5QmOmOteO89xuCzaE+T2VJW91JtNa9X3/4Y2oV4V37LEtJ&#10;a2fXyPF/+CRf7H+i/FfwrrPjPxXoRMj3CQWq3NqcCIqDuBI5ya9q/a//AGAo9OsoLbQ/Djx6FawN&#10;LezafADM7DoB7VyH7Gn/AAUE8efsu3cPwb+KulWN1okcLR6LcafbBWyM7QT39M+1ejy/8FnbfU9W&#10;1Hwv43+A0k9pA5jE8VyNkkZ+vevn8fgs6xXE9TMoVHKMneKT91RtZWV1d/r0O1woYejyqWlup8pf&#10;Fe18KeDPhRdX3w1tJZIJbS3juo4W3SQ3MExZWfHQbXfP1FeWfEL49fFH4j6d4R8PNqElymk3Uf2L&#10;fJnneCAce9eg/GT4t/DGHxrP4w+BFtdWGm67PI3iDQr4hkjDDkp6evHHNZ/7LPwl8N3/AMUJZ9Ae&#10;fUdLtsXxkkG4pIxxHHj/AHskewr6jDTp5Rl9TEYpczjdpy3d9HGXZp2t30PG5bVHy/gfoKJbTxL4&#10;dtbSXxJKrQ6fG9z9mAkcxvHmM/MeFLFl/D3FcHc+JPC2haRDo3inSvs819vhsXRSfLnQbw6jJ2oc&#10;AHHANeT/ALZ/xX8c/szaz4F1P4VeNV0Dxbc6k0FtdPbxSBbaby1ZZ0kVlkhDqpG4HaQcYxXW+PPg&#10;V48+KN5pXxS8e/GGNfEGmW8kUNnp2mrBaT5Gd/y5OHcckHgEYwBX5FkuR4WhHD4zFYiMaNf2luZN&#10;O6TjtZ3V2tb6W2019BuLTdtUcT4z0Uax4hmngc/Z5FwSGJZu5bJ7njmvRf2g/Dmk/s3/AAa0b43a&#10;jZ6ldWNnbW0fiK70xFc6eZCAkwTIMiZ2q2MYLCuq+E8n7OukfD+P41fEuxu9T07SLaWPX9FmiG6O&#10;/jxtg2A/P5n3RkgEg54qbxX8c7D4kfsX/EzxN4m+EGoafa654O1XRbLS9URZGsV8ny4niCAL8kzA&#10;t8qgCMKuBzX1Ffh3N6GJw31mH7pTjCST3UrK6av01W+tro3w+XwlgpV923ay6ef36HlE/wC2v8Tv&#10;2x/2g/hD8FtA8Zwah8OI76NvE9hZ2qQyaikbefIl0OHKiNGZg2MBDk5Nfo34m+DvwX07wlo3xK8Y&#10;/Bm11a/1sSNcwu4jdWc7lYY4DBWXPb5a/HX/AIIF/A2y8Yftaa/qs+vRSLo3h6ZdQDR70MbsolZA&#10;QTIwCn/dUk+1frr+2B+0z8M/2ddHtW+INwf7NtlF5qMehSFo2mRQfKRd2V3IQxUkYOfpXgcf5Zh8&#10;jzl5PlFJSlSpRjG0UpOVSXM21bV8qivS3ZIuMva4eM6jsv8AI+YP2kvh2y+IJrnwhpHlrarbXUEV&#10;zglfLIcoAOM5BGa+CPFUmmeBfjZb6k7alaWx1ZXvLiwKedHGr7t0W/ADKv8Ae61+iGr/ABv+G/7S&#10;viPxNrfg20upPCmk+FDqdm8tvi7lXYxbcgPTGeM5GD1NfH3xBuvgH40019fsYNZElrftDEsNqkko&#10;giTckhZXAKuQQQ6ZHHNfr/gtTxuG4WrYLHe7Vp1FeN9UpQjv2vbrY5MTRlDE2SPoL9jf42ai2i3G&#10;l2GtxyWuoyOLSO+1Hy5BIRmOSRVBUnBK54BJxmvpr9lj4K+LfE/xL0Txb8W/hXaanq/h/VbfUPAX&#10;iPU3aBrGzMzeeEmRthbJyFcchmGeOfDf2BtR/YC8Ii70X4p/E6+sNRimhljlvdKWF3bYSY4plYmN&#10;efmXaDnHOBX2X4H/AGtf2SrLVYfCngzW9KeSeUlGtFCuzEZJYdTkr+Pev1WrKEIrmezKp+0Tem+h&#10;9O+NYdKHhG/vLQRsJoMiUHJUK4JPvnIrjre3iu7KWyvpPNjNjIirnYVX5mPI7/0rd0bxHZeKfCd3&#10;Pp6SshtyQWQbTEwUrwOnPH5VlaHYpdXslgsJQLayDPmcn5SCQOg64z15qcbKLrRqPRWOOneNOUT4&#10;v/4JW+Bn8RWljrtt9ne2uNQu7iaRWYuIIJJFWM8YKlyWOOcgHOBXlPxg+MOpfFT/AIKcQ+I/Emmt&#10;/YOn6+2j6I8Q2jESSIX4yGJlb8sdK+vP2avBmifs1/B/WdE0XwxHYSro901tGqF5HWM+Y8pGckuz&#10;k4HPGfQV514f/Y71nxGH+K/ie8tdK06xmW5sbtD+9+1eapYSRuMruG5c5zkjNfnPFPFGBdGjSwE1&#10;OMJ/vHHVL4e2jS5ld6pWd9j0cPSvjFUnptY+eP8Agp1+1D4F+E/xTu/AHjn4b6g2q2rxW0V7pd95&#10;RS0NtHJE4DgqznfkEgDGQea+v/8AgmD+074Q+NvwH0vwnpXi06hd6TpaS2v2ohblrTzGj2yLziSK&#10;RTGwBOMoc4Za+Tf+CyXhDSn+NreHfH2oaVJB438OaBfeFrBI4zeW7WtvLFd3LOBvWOTZDEFJIYxM&#10;QBjnxr/gnF8Z9A/Zl/aStbu1tL6DR724EGoSSjEas37pmU+hULuHfYh6qpH5P4lcLYXHZDVhTi/b&#10;QbqRfR2+y9t15atI+lwk1Sx3tI/BUdnbpJdX8+vmfrj8S9a8QeFviHoOuw3CSaVfj+z7q1c7Ssrv&#10;kSA/QdPb3riP2yfhDqfxE8CfbvC1zBBrFnFLDZ3UyAnbIoBAOOPmVTx616P8WvCT/ED4d3mmaRdM&#10;LryBc6XMkpXEyfPGdy9if0bFcn8QrfV/il+znqQgt57LV77w08kcaORJFdpHuChv+uiYB75B71/I&#10;uTZpDIOI8Fmb2hUSl5xlo/W8XJfI+rxFFYzLnBLWzT/Nf15H4v8Ahf4UfF74VfF7UtJ+JWj23m2l&#10;w4iurq4XDjJIf6+1dt8KbPwXJrup+IvEXi6DzJLgta2VnGW3H09s+p4rn4vCl/8AELxDceP9Vurn&#10;UbWA77s3UrSFO4Qg+n6V6n8DNal0nxJba1BpVu+jqdoiigXKfp6etf2pmWZZXCM6VWg25pJu9kvR&#10;Lqfl1bkwtT2dTV9fI8s+NHw2+E3iX4oabZeP7DULOPV/kku1GzygPlXcD93j1rjfEfwA8R/Cr452&#10;fgX4YeLZNV0q7kSWBIpTIyfNuOQOBX0z+2J8I4/GvhKX4zTMkcWkqfs0EhIRl9+euM8V88fA3xT4&#10;2+G/itviB4oUPNGxNpIEJDIRwASM19Bwy1RoKrCbjTimrN3SdtGrnThsNTxFePsN3vdH1F8OPh9q&#10;OoeIz4h8b6ve3N/FFsAlYrsUdQq9jzXOfHTx9J4D8M6v4kNwlrDbwFbBLtQxmbOMfrXN+F/jx4z8&#10;Savq3iTTL+WY3ZKrHFHjyOOufzr5t/bn8deLvEYtNK0/xYGt7Ebp4Hl5kc89K4OFMBjFmOInj5uc&#10;XK0G7+9fr8ra+Z15hj62DgqM04yT7aMsfA74u/D/AF7x7qXiH4geBXF0IWNpLaHam/PLkHjOOa+m&#10;vgP8TrrUtCvLu002a7trXgXFwnDEngJn7p+tfF/wu+Nui+AlfW7nSraW4XTDGVnQEbjzkD8Mfia+&#10;gPhP8Uv+FVfAvRPG/iyY2OnapqTSx25TLzICSMD0qs/hi1CfLRun7qTu7tp38/8AhzzcDmmrc0r9&#10;7bnt3xIi+I3xU02TwDq2gW8Gn3tuC94xG6LoQPxwK+OvipeeNfBHiC6+FC2cjW1kCtvIWJJQV9Ie&#10;Gf23PCHjXxva6TDoNzb6U0DPJeyoQAQMn9K8w1zRPF3xP8f6x430fwzJNYPMVgnuB5abAcZBbqPe&#10;vleEFxBllSdGrh1Ck435UvtN+r17o9DGZg8TS5oL7jpv+CYH7angX9k7xJ4lT4uXF0bHVIEWBIIz&#10;Jl+QeB7Vz37Wnjb4OfEj46al8fvg7ozWkhs9jouALiTk5Yd8HvxXDeL/AIPaiNYSFEsk+XfOUmUl&#10;Px7/AP1/avIfjx4h8RaHYQ2Ph/WhEYJcOImzu6ccda+/oZfLMMYlT9yUlaXa3Z+tjyKdfF4dKUNG&#10;ndHd6Peat8T9IlsrtRBeFyzRkEbh6D8a9K+GvxW8WfCfRf8AhFIPFV0JVizHaw3GFi5PL46EDt3r&#10;zr9mfxV4a+O08eh6nbvpF/pkQ3XUJIMzYHJ9+uK1fj74YtvhSDceE/Ev9pXuo5Lu3LEEknn1H9a9&#10;Sjl2Gp4h0Klk19l7fLyOelGM6jnN3f6nTfGX4739v8Ox4dtviZqN5dy3vn3ECyuSR1Kkg/dzXM+B&#10;vjwvxK8SW0862+iRJiCW4YAlun45zn867T9jb9jrVvj38PNV8YeLbyCwW1Z1hS4C752AyTz0Uf0r&#10;5V/aa8Ca98MfFczafrEa2oviq/Z5OAwJG4Y6Diur6mszhLLpQVNPZ20v/XcuOJnTpOKT1Pti4+E2&#10;l6z4ls9S0jxct5IJEOxzlSQa9i+Lvw0+KPjHwuvhfwRFDvtrMSzvA+wj5ehIr5R/Zg1jxZpPgLTf&#10;EelSzX2JFRrh2LFpNu4AA/WvYvCn7R3xd0/V7nQ5Mlr3cLi43cqvTa2fSvybHZPnWXZjyVavuU07&#10;NrV9rHTh8SoUWpayZ5Nod98QvAX2q48R389tbQ3TC4gExwTnBYjua+iNb8T219+xjqniaOKW+SKN&#10;pYHgGfLGByuPve4rwv4va5pc8Umjz3UZmupSHZn+6e5P516T8Kvj34W+HH7KHiX4aLPFd3d4rx2q&#10;cHlkxn3r9C4TpzzHDVqlVbrbozr+tvEQjTS2PnOy+MHwq+J2nz6V45nFvJFHshWVgMvjvnoOtbH7&#10;QVxonhv9lDTvAnw7uGv5NQlDNHbLlkVjznHXpXkmmfAmXxffG/0qEhLZibppH4256Y9RzX0z8Evh&#10;z4I0XxToGn3WsQ6iLpgLyEqGSIEep7is54vC8POTwjcurg3orefS55laliqGKlCfXS/ZHzD8A9R8&#10;d/DiBtQ0rQnSW5by51mjIZfoa7n4la5PqnhIaRNZhJr5wpZOoYkc19y/tB/s1/CPw/p0N54YsEZL&#10;zG5o0UBWOMmvn/SvgZY+O/2gNI8AaXEPKgkWWaNuRheT0rDhvPMNxPnvPOlyyp3k/la2vz0OyrH2&#10;kox5tERHV7f4J/CfSPBHgvwcuo6vqCLieYYRST1PHbrxXvPw98Y3vg/4RC18SaZDJq7WvNyiYKEg&#10;gfSuL/aw13QPh78RbTw7oFvaLLptuvysoJJGBhT64yeah8FeLbrx14ekvbl8SgjMYbgDtXl+IOYZ&#10;nTxEIwSjS0bfVnLXxMvavta2p5deJcfDnX2+IVrbT6hfm/8APVT67iT+ma/Rj9kv9sfQPiD4Ptm1&#10;p47C8t4l861nkCjOOhJ6ZxxX59a/4/f+0JtCj0ATGKby9xXuTWtrVvq3g5DptnO9umo2yvcRhj86&#10;44/H3r5bE82JoJVlao/hle+mm69DkjGVnFn1r+1j4S+I/wC1x8RbXwZ4afTLDRoAJn1SycebjOQG&#10;xx2PSuZ+JPwduPA/wnvPCPg6/Iv7a3ZZrwsN0oAII59eDXhnwI+OfjL4K659oLXMlhsKpbPOWJJH&#10;DYJ4/DpXqei/HDWfGPi6PW9etJYrKaRTPaBv4e2QevOTXmezx2Aq04VKn7lNN+bXV28vkejQwril&#10;KTsfFeu/B+IfEDQZb7TLibU5b07R5TfP33Y9M5r9JfhD8ANC1z4X217rhWXUFiXdDjlFAAAx2+tf&#10;Hf7W3xv8M6Z+0Z4fsPD1lDDG7IojjTIyBk8DkdfpXqfwK/aG+LXhv41Wy3lhPNod6AsjPN8qkjhs&#10;fSvqePaVbMVhZYeqo0HTcviav6f5GlTERhi23se6/HTwj8OfhX8Mo/E8GlQC8jHyxngyEdcetfMd&#10;p438CfF25uU12zMeoxZEMDH5cdR3rrv2vP2iNb1jxo+k2HhuO70+FRsUyfKSeucGvM/hV8FfGnx4&#10;1iUQX8Oi/aMgxWwCsRgY6DpzXw2VYPDZfg5YuvPlj0lzdO1ld6gsZ7OTVN6Pc6PSv2j/ABT8OY4v&#10;gZ8JdG+16hcsyH7Of9ST/ET0zz1r3H9ibXdZ+A/xHsrv4keKZr2bWJD9uuLyckQNnlRuPQdK88+E&#10;f7JWpfs6eNz4qv8AVPtL+ZsmWbklfUE9Ks/FH+x9b+K0V02oEWxCusAbnPeu+pn+S1Zyjg4Kaerl&#10;rdtLf5GWLnClTSeqZ9E/tZfGHwP8U/HY8OeGtWW40+CFhcLE3ySMR09O9fOmoXWgeB9Sk0zwLBEj&#10;tMCyR4+X1r1jR7/4Z+H/AALJq+r6Ohm2fKygE/lXyJ8UPjL4Z8H/ABZn1G1unWGboFUbd2eCBXTk&#10;2FhmdblbVp6trc8qilzqd0te57J8WPCcXhq3Xx94neJHW1V/NcYIBGR06Vi+EPjbrXje2/sPRL37&#10;TYAkuolBUKB1rz/WP2qYvitBN4b8bAyWM0flxMgBXaPUHpXlln4o1zS/Fk/hn4SXc62TD/S54wSI&#10;4+pzW+WcP1/rVpc3tISvFvblT79/I2jRq4ibm5e8tz0H446xe/Fb4g6ZomuWMn9i2cq5yOrDgY/W&#10;vRNA+H8/h20tvEnga/n0+2gRQFt5SAwHGP8A61eaeHPGOkeJdSgt4Y5JGh+TzZDkvIPlyD3JxXqm&#10;o+JvEdt4Ie00uEkxR7uRyAKriLHYypiVTlJp7eT9SKuJnCagl735ndeHtT8V29u41ae4dbqItuky&#10;wPBxiuS8CeDvEniLxSuuw6RfTW1hegkxw4DDPQ57VwsX7dl54AFr4ev7W11N92yZshSnfBBHX6V9&#10;Y/sc/tufBn4qeD9U8K69ocOm39vA2x3iwJORyGHUZ9a8XLsLxBkledWrRtTknrfTy03Vz6eOaezw&#10;3JG3vW0PHP21PFb6R8M/NsJpobq+KQQ2jkgmQ8DjvivRv+Cevifxt4M8CweCvFU7PMAHZHXBGeeP&#10;zrzjR/E3i34r/EC+i0HS7TVjpWosUWQBtq5IJA5HGOBXpPghtX8O+IL3XBGI9SljMjQrwI1Axj6V&#10;9jg69CjQWGb9+b5tfwS/U9F4OpmGGdeEldWVn+a+Z9P2vxE8CaxZX2i+IZbdJokIZpCMjjkEV88/&#10;Gf4a+D/EGk3eo+FLSC6tLlmWVo8HB9h1HUGvkDx/8df2gLb9obU5hDOdKYqqSJGTE+evTkH3r3b4&#10;LfHBrnUX0rxBp8sBlhWRWYfKzdOD9B3r9awfC9GOAjWxNnNLRrz/AFR8vl6lh8VPV3d/Q828I/CL&#10;w14K+Kela1bWogeFZJrrjBLA4AP86+xf2SPi54V+JnxZGlW6Kz6cy7mDZwegHPevEPH0+i3/AIkv&#10;dWDL5Qt92WHfqR+eK4n/AIJ7fFS3sf2iNRneTEb3hCr5nDYY8j0r0clyTD1p0ZYqPPKim4tmmIb9&#10;nFyXvan3Z/wVQ8e658O/gReeKdB09ZHtVVlBHHUcfr+teK/AX4vDwL8DoPiV48YCWe2NwIQOYkPK&#10;oAO59+9fTvx01j4a/FT4X3kOuXME6W1vuW3OCJHCgjI9Af5V+Yvi/wCNieKvGV38PtJYnSIJzC74&#10;wHkzgjH90dPevaxDoYpShTlq+xrhI16Ls1b1Pp39nL4uQftLJ4h1DQrt4VErLHGqFSikcgg9Km+C&#10;/wAHr744eFb74VeM/EMlsfD2rTq6m2WRpl/hPzcAbTnHINcD+x58IPFPwm8eDx1C01vpuogQ6haq&#10;vDY4DgfgK+udA8N6Z4f8cSeJdKXnULbbIIwN0jqMqpz+mfevns0yDLsVl/1fEQcoaSau94u/SzNK&#10;851Z3fY+bf8Ah2t8Jv8AoIXn/fi1/wDjdFfR/wBi+I//AELNz/4Fxf8AxdFfGfUOGf8An3U/8Af+&#10;Rw/VIdkfm98GfjH4b8AeG5NL1K2W5srqTy3kAztXoQfoAa3viN4p+HmjSaWPClxDPBeASzwRn17E&#10;GvG9AsfDujMdGvrgG01IbPmbJikPH4f/AF66a3+AWo6ZZjWU1UkwIDAC+QF6ivk8zyzA42gsTQhZ&#10;Tb9U/wBNThxVejFQrpb3Pt39mm+8DeG/A9vJYzR2hvSHRAw4Y9qi+MP7VOj/AA+vLzwB4zRrUaha&#10;v9humGFfIr5w+E9h4sBs7a78RI8SOhhVcgoR16cHrXqP7RHwk8K/Ff4PLceLNWeC6sU3xXmAGUjp&#10;zX1uW4DFYfA08TRaUla6e3QvC4aXuVo9e557pPx5XwLoayCWVpDPutLhnwCpAORX0t8Ldcf9qX4Z&#10;NqHi6NfstjEYxKCGGfXFfFMHw8vtZ8N23hNNVF7DadLtCDsUA4OR0r6Y/Yy8JeJdJ+FmqaBo3iFT&#10;5spwhkAcZ68ntXz8MLmDz/6xWbale60Udrr7mbulXqYlNpKJ8Qftc6n4h+B3xwvY/DVo19psLM1v&#10;5TAlCCQc/n0rW+CP7YPjPw3oUXjm2sDPOGKm3kO3aPQ17l8V/wBjLXNZ1PUxbXEt/Le7/PjuXLFS&#10;Tn6V80+Kvh/J8MZT4GvrX7NfGXHktwU55OO+a6uI6WW1KsI1VzVdGvJLf0+RvjsLKT5rtqx9bfB7&#10;40fEP4zGPX9S8Crpmnyxl/tDHG9x0JOOBXI/tGad8EfGSkavrF1DqSIUnSOxZlR+3zn+ldb8BviT&#10;4e8OfC2w8G3l9GJre3UybucVpeN5dLnurWC+tIJNP1KHAdVAIPfn6V+f0pYnHY9ON0oydraXt5sm&#10;hgMPKlen06Gj+yx+2X8F/hb+ynB8J/GXi+C01mz12RLe61IbRLAQARG3btxnrXn0dxafB7x7q+pe&#10;LtCuLq31VHurW9uU3fI2WU7vx9M1q+Nf2Uvg78d/CV3oFzcwW0dlEskEkZCneOQQR3FZ2m3HjLwJ&#10;4NuLX4ozt8RNEltPsRS0hAu7GNRw6/3wBgGvvMkp5JhsU4ubhXcm4qXw69LpfmaVKsamGVBx5Zxd&#10;7915ny/8Wf2hvCfiXxbqdhFeL5Eh8swb87ccYx+v417z/wAE+/iVo+s+Db/4ZXrrJFbTmaxJ6hXP&#10;zfka8Y+K37B/g7xHC3xG+Cnj7+0t7NNd6HIoFzCvfg88DqDXa/sGfCfxJ4Q8VTavalzA1uEjGDxz&#10;zgHoflIr9FyXLfYZzTcr8ztddO90zyqrnTjKb6po/T39mX4d6foKzMtxGWkCsrqueCM81zn/AAUK&#10;FpoHwU1i4a+Nus8sKJNEOQ+c8V6J+zj4YuLTT5bm6nZ4zaKyxsOQeTxXgv8AwWCPiDUP2dYp/CkZ&#10;DR6is9zk9UUZIxX2mazi8LVbVrJhhKcpNQT3PFPjP8RdQ0/9mLSPGugQR30SbYNQjZM7hjBJPrXj&#10;Xiz4IeC/i/4Zh8eabpi2Mk6jayjgNxz+dcF4M+I3xp8X6RYfDvToln0Z5G+020hJJbGeB+Ne9/Cy&#10;08Var4HuvA2maaUFkdsbBQcfgf8APFfleJwmTOEa1KKjOp/Lpdrvb8z2FhoODhURwvgj4A+Efhv8&#10;WLS71iItB5aldhBGMe/HPPWpv2g9avPAXi+11L4fRm2hkxllmB29+QOBXb/Fb4V+JtP8Pw6vea+Y&#10;bjZ+8TeOMD9K8TFv8QfiH4wt/hf4cmm1syYe4CEYjC9CTjjHSvic0xvt8TH2FW8IqzW1rHHi8HUm&#10;ueLtHY1vib4uuPG/hWC/u5me4l/duxGNxI6fpXj3ieCbw7pLJeQs5I3BN/b1r379qn4Bav8ABr4U&#10;6FPY6yRrF0MzW28AxnuffHr718i+Ptd8fzXyafqBYI4AlBHAHtivQyvD18bl0HUqXSbsm+hbp4iO&#10;FVPmtFH3T+zn+3Oniz9naL4D/CP9k65j0jQYAPEWpWWrBYvtDqd9y3/LU7gCxGMA8A44rH079qLU&#10;P2R/En/Cyv2Z/jhLrGrtcbdU0HVtOf7EQpyi+ZIN6kbWGQADmvmj9lP4eT+IvHN3pjeIrqzml02T&#10;At5CvnJ/ErY6iqXxK8PzeHPEt7plpJLK8Uuw7jwy9q3xmXUJJST91u39Pe/mmjClLlp+2lLyPpnx&#10;z/wVb/aOii1i7+Ev7N+h+IrPxVaTzeL7PXdThe0tJWQfubWJ2Qom4Bye+a880P8AbV/Yg+Jmkah4&#10;Q+J37KPirwJq97YQrNq3g6+ju7bT7gDEkhtT/rF3gt9H9q8v8LTQ3Ni+n3lrsIi+UHjPr0ryi6uY&#10;tN+LSzQ2jL5jGMgDqOlfU8MulDCTp215t7ybemjfM2vLSy8j0oZjXxrtValt0R+rPhbwZ+zx+2d/&#10;wT4134E/s8+Pm8V6l4WEV3pmpPmO5tbpQXEDwkEw7wHUKexr5H1r9ofxVovwtTwP4WsJLE6ZCYLu&#10;NwN5YDBAxjvXTfsRfEOP9lf4leHvjNY3EVtYatcLpvim2WTb58DyZS4ZQcEox5JGcNWn/wAFIvgd&#10;b/s9ftCav4h0rEvhbx2h1jw7OmNm98GeH/gDsGH+zIKvijAYXMMKq/Jzum7NfroeViudR93psj5r&#10;+C/i7xJ4hu9XufGnmCwY4zNwFyT19TXVfFbRfD3hTwlD4su9OlFrtwJnGFfjpVX4NNpfxDhn8LpZ&#10;rFK1wEmDjG5TwCK9r1j4B2niT4YXnhj4ieJ1aCyOLOGUjIwMrjn3r5/G4Z1akcTWk4xjpyrt/wAE&#10;6vqsqkFiKzd7befQ+Ol+M+peKoEt/B2iyQwRXQDkN1Xvx3z1z2r13W5tPj+E9vLY3GzULW6ivtOl&#10;BO9ZhycexBI+uKqeHvg7aaNq72unJAtqPvbQOTVD4rpbsJ/DlpP5bx2ZKYfbuI54I/nXNUzKhiMz&#10;pPC3jyPmb620+Iyc605uVVO9j798B/Bn4ef8FV/2ZPC8GpanaWHi7w0yrb6hqByElICywSBPnWNs&#10;cHBKkLkcVtfCn4bWfxL+Peo+FfGHjeXUtS+FltbaRpsV3fSyvqEkAVhK8ZLIxiAaJWUbm6g8ED5I&#10;/wCCP37V1j8Nfi3Y2msGd7PUrmaPVIZLjaplVsFMYyOPnzznNdX+3j4g+KHhP/golf8Ajf4Sz3/h&#10;+78X6Vby6bPaSCIo8I8qRsLhWO5FcHGeQa+y4gyaWb5bWoUp8kpxs2725b3a02uuq+5nXls0p2W7&#10;0R8l/wDBTb9pj4RftT2vgP4ofC/Vr3TddSS+sde0G4QiWxVpQ4JJG10LlyG98HBBr2H9lq2tbbxJ&#10;4Xn8NeFV0mWXRJLbULvTHmS3u9iZ8yRGZgjbgGG3ALY6A111v+xd4c8MfBJPiRf/AAXg8deJG1iR&#10;ry1W4Md0nmOzeagJCsMnLZ7814dN+1D4++G7yahffCO+0DRbByjyywqpRt2MbOoXPf6dq3yrIaWC&#10;oYHCYGtGNOjOWkqnvNSk3y6K8kr2V76d3qfN51xFPLcVVo+wqVJW15IqyXe7au/KNz9NP2UZJ7Xx&#10;ZLZsk8gErSQ/a922UdNvB/vcZzVj9sP4gzWfwq8e/DZBBbDxB4L1Wzi/f/Kpe0lxgdxmvgb9nn/g&#10;oD8b7X4yaB440TR7rWdLtG+yz6Zdz4E1o7FpIoUUYDAsXUkE5AzX1P8At1eJv+Ei8Nw+L9I0u6WP&#10;VdHklhtr23MUyJJA4Kup53AHBFfTcQ4atgZxqp3Te+u55XC/EuFz+pOhy+zqQabi2m+V6Ju2i16d&#10;CL/gld8bPiTqX7M1p4A1S9tZbXRPFt1YLqAkAuILWWDMcSt94xecQcdt2a+rfjF4o+H1x+wTd+M/&#10;FvxO0+bQnsXtvEi3F3MJrx/MBjtYnRC0FwJNgjfDRkja4AJI+Nf+CYsfgA/sveO/CtpA9v428M63&#10;p+v4ExzNYAxPKF7bvLWTkj+EjvX0T8GPjL4X1z4E/Fb4CfD34UWt14x8Ga/aaq3hyeL7S/iKzW4E&#10;8ksKt0dR+8HoU96/n3ivLv7QhWrSSbpV73Vk4wkoySu9n/L5M/TsJClOpGhKXLz6Xf3X9Fuzj9I0&#10;r4n+D/2e7fxh8LvFF5q3hCLS7S+tUktxb6nC1vcpMY5owNsxa3a4TCFg5QAY3AV6N8XfCOr6/wDs&#10;Daf4e0/RTrFlqXxNs7jR7DTyEGoWcuXtVd1P7qIiRGkc8qkbd6v3fxpsfiD+z9Bd+PLyy0KxTxB/&#10;ZWpx6jP9j+wQOyklJVXMc6ORKhxgPGM8Zr2r4Q/C++H7LVvonxQ8RaTqD6HJPHeatpDIsN3BGrsl&#10;yAnyozW4DMBwCTjoK8TjLAZjTx2Ex0ItuUIaNu9rKy0XS2trb3S1srdOlQnPDqSlCDcVJLR+f9dj&#10;8sf+CgPivX9S8Z6F8CtVtZvE2o2mmNpltb2GbNZdVvsKksYA3FEZoQFbl1GDya+4/gRoEfwW+Gej&#10;/BXRbqO4j8JINMWW2i27H2o0yO/WR95YenpX5u+Mfi54x+K/7f1h8VdA8Ix6quheIU1p7aKL9zHH&#10;Ax8lpNvYELnu2B6V9U/A7RfjV8QvHl58btc8c3ll/amrXGqWWih2Fs87KyrKwY8KrEbR/s+lHiBl&#10;FGlw1hsvq1I0aVON5e7o5N35YpbSb5mtkr72OGniIfWk1dt3sv8APyOo/bh/a28IPoHhr9mTw3FY&#10;3k2h61ealrUt3taaxd1CxxLjgbg7kg8/KM9q+JPjX8WdY1O8Xw54avkNrB88zxSdMdsVL/Y8ngr4&#10;833wv1rSNR1Pxjr+tyC+tbe2ae5muHZmkKIOWOPmwByuPQV9aftk/skfs8+Ff2DfEfjXwX4U03Tf&#10;Eeh6DFcWV7LO8F3d3RdUKyBsMSxY4jYemMYr6DD4qjkDw2VVU3BxjCErKzVkr3vtr6vceEw/111Z&#10;yduW7/4B8fWn7WFrdfAa58E6nqdxb3sU+2FUbaSv/wBevFfEnxA0vVYrdbbVClxDJkEnBDZ4Oe9c&#10;3B8LviHp+izXniu5CyOC0UAPRevFYOqfDqey063129unyZchc9Oa+2w+WZTCr7lRb2XLtf8AU8Kp&#10;SjySt6n6N/8ABOz45fGH49a1p/wDisJdQktLUhrzzCGtbcyKRO2OpRsj6Gvq3/gqdNY/BbTvCPwi&#10;ufEN5qNnMH1m11G4DSt9pllEbW4I+6BjOT0Br8sv2Sf2pfG37JXjy5+KXhlboR3ehS6fdSWbYljj&#10;kAG/8Dg1+nf7Xnxmg+OngH4ceB/F3hOwtfEGgWdrf2UOruDLqi/IJiVyN21fnKnuQDivPyvDYDJc&#10;/wDr9SShG0ndvoo3lZX6XTemx30cPWxGWuTeztZ/meF/tAfGK28Z6ro/7NWjW9xJa3H2V/G/iG3g&#10;Lw6TbptJtmcjYkpLDcDkrwa+Zvjf8UPCPhPXvFPwwTXdRu/CkqmLw49tqUrWNjcud6XJVlCtKZtp&#10;fAY7Sfuk4ra+Gv7DPx//AGiP2kteX4gfG7VvCfwg1DxIb7VIE1b/AEi7VpypgjZRtDsiod54G5ep&#10;Fd3/AMFt/g18Mvh34x8JfCb4deFpLHRtO8CpbaZYxEssSiZvnZuryHGWc5Zjya96pk1DOMZHM5VY&#10;ypLl5FBO+6ak2/tbrToaSlBSjTgtV17/APAPav8Agk/8Sbe+srfwfaKllcC5WS1gupSjudwUAsQB&#10;/wACyF7gcV82/wDBTDwVpvw3/wCCivjjTLPwvLpU7akup3EM84xcSzRK5uY1CrtRjnI7Ordc1f8A&#10;+CeXxJm8C/E/R49YidJXtIPLlYgLvGN4bk8cdfevpL/grx8DPDHijXfCn7S9k8kNmdLu9JvJJ8Oz&#10;mPNxao7jqzK8iA99te/UhSpSlWW6Ta10s7X9dia1SblY/Nu+XRvE/mDVbe4mm83zGYtleT1J/Gtm&#10;1+IXhrVY7b4R+FdDt474QedNfCHLYB/hNc3Ya94e0Pxq0Hii2mW0uk2ucnAB4B9v/rV1Phr4KaZD&#10;qt38RfCPi2GRoUAktg43LET1r4XMJ4PkTrJxSV478rk9rnFipUXGLemn4na3Xi7S9B0L+yfFev26&#10;gWTJHK64JJHAr5r8X/DufU5Z9Ss2RrRpCwAbCqc173rvwK+D3xAjVrX4g3szbh50KAllf+6PTmq2&#10;s/srGy8O3dxrut+TZrHmJJLnYWUD7x964uH80ynLZyjKbU57pxcdV273v+RlSnRnHkm3dngcfiLw&#10;Toum7LcPLewDZsQ5Kn1zXWfDr4p+M9f1LTdL8Y6Ul1p247XPMjDsK5HWtN8A+BtWW20i4juob6Yr&#10;K+7JQ/WvQfgv4BuNc8d6bpfh9mubm8uo47OAtnLu21V59Sa+lzD6ksHKpKDd02nLdadO2p1YT22G&#10;qXiZf7Sv7PA1Ce18deFtNK2c6YliRzwc969M/ZL/AGg1/Zf8qXR4EaNo9s1tIepxzXuGq/s/eKdX&#10;XWfhVqngy/tdc0xJVlaaMi2leHG5UkxscgkdCa+IdZi8Waf46ez1DQ7m3gW9MbCSI/LhttebkWZY&#10;3NcMsM6nK6dmrS1s9r69dbX3Kx1OSqc8Nb7n1b+y74ji8aft4aV47tvMt5j9o1JYFb7oCbSM+mX5&#10;rsf20Php8L/E/j/WdL8MeGNM0Tx8if2jp93o5aNNWjkQSMjxDIEoBZty4J5BGcV0X7K/g34JQ6tp&#10;Oq+HdQhTxDp/h24a+nlbACFoyxP0C14J8O/iR4j1H9uXXvjP4y0a41uxtdUuItAuBNhYG8wpFMOz&#10;BE/9Cr4/OMPmX+tdavGs/wBxQjKyfxzcm1F7Jp63T6XsaSqT9nH5WP0n8C+G9bi+F3hz4U+LdHtN&#10;O0zS9Fgg0uKyud26QqDK7A9FYnv82RzUHxz/AGAvgx4u8EWWo694lmXVNOne6hnkVY3MBIP2cyKD&#10;xkkjGepHFeTaF+3Dqmu/FfXUi8F2j6f4dVbU2l1OzTXV2wG0jsiE5Pqa9U8NL8X/ABdpKy+L/EMU&#10;eoahameDTYH3C2jYggZ6cAgYPNfn2Pq4bLJTxHI3XlZqSbXxK/R9n59tdjlq1KtSraSsux5v8QP2&#10;OvgRpfwZ1X4iR65OIrK3aWRNTlMqy44Kq2AVI7cYr5t/Zn+I3jT4O+Nbq0+Huu3Vvpl7uS5sJQJL&#10;W8hOfkkib5HBBAwRx6173+0B4c1ub4P+K/BnirXL3TrWDT57qaITlESaNSy5A7MQQV718t/s4ePX&#10;8YatY6PYavpszsVWJSNkqcdD61+k+HdOhn2GnWrtONPScHrfS91f5+at6FU5VKVO6e523xZ/ae0b&#10;xlqmoPa+Arrw/daBEsIg01YxpaoucTQjG6NlLHKcg461ir+1j8OvEv7Qt34P+Jfxdsz4cuItM1Ge&#10;CFGWFZmWFbhncgfeTcdgznAHvWteeEr7wv8AFqD4XXUlubbULh55FuLdXEwYksvzA5rWP7GWkzeO&#10;9d+Lvwj+HvhTX7meJbLVPCfiy086wndCGQxMCGt5BtABHGDyK58VU4WwOetVoyinF8juna8o7tpu&#10;OsXZ39X26sNjoUJ2nse9/wDBTr4gfEP4YfBPRPH/AMB/A2l674VtHguL++0h1fNkQMSoV4ZT6ivz&#10;ssNf0X9ozxvf/EO+16x0lWkLNaXUhDEdsj6V9SfDv/gor4/i8E6n8JfiJ8JdK8NeINAl+xn4a3ds&#10;8R1K0fpHajBVnJJ24+UnHIzXxR8d/CX/AAtbxtqV38NvDj6cn2gxrYmExSxtu5ideCGB4IIyOle7&#10;kvDay2M1VtBzvy1k07wdvi15X5NaNbXPFxVKEG5xenc9++EPhL4UeBtRn0zTvGX2y91K2cW8FsS0&#10;eGHUE+9fOv7UXgPxB8L9es9Q1bRLk2M9wWaFB9454I96+gP2af2Vvjl4Oi0PxzeeG5E0xZEF08q5&#10;KrnkAGvKv+CnvjbW9c/aF0/wPaeJfJ0q2KbExtIye/4138N4mris8+r0MVGvCPM5XfvKyeyS0W3z&#10;NYfW6NO104s3PhbDZy+AbOXwlZSM96SZbVgC28nHNT6h8H7r4jQtLfarJZvESrKRyprC+DkXiHwr&#10;ab0t7tYpmUW9y0eRu7kEetdZ4d8a3n2+a0iiJm8wq5Izg1hmKxWDqzeFndt3u9eu3/DnpPFVcK+W&#10;Cs5fOx9TaFotxp3hnQfDscwkeCxso55AwDjZbjDgDnIYDj0Y19RfAzxP4k0fS7G18LXpgkmbbKwb&#10;lkUAEYPGOOuTjpivnnw/pusa74ks9C0axmvL6WCySGCM5LZRV2qAeSWcnH+zX0Z8I9FvtGU2mq6V&#10;Jb39hO1oUKsrqQxDhge4ZQB/9ev0nGwqTw8bvWy/JHHSvKo3Lr+Z714X0bXdX09tTg05HaCNHvBH&#10;Kp8nccZ5OTnHOOfr2/If/gr5r3jjTf26PHFxLpMmoaTFqMaWsEY8xVZbWBSwKgjGQTjriv138Iaa&#10;l1f24uEj8xlAEgjG9BxxntngfiBXy9+17+yB8O/BXx08aftBftYalOPBGot/afh6w0iYfadXZ4wF&#10;s0B+bzA6lWRckLg5wa8TGVK9KlTnSgpWmk3LZaPW/T+kd9P2nOlT3seV/wDBMn4g6tf/ALP3hb9m&#10;/SvEMXhjU9a8VatrGzWA0NrqieVAzz+e6eUgiQBMbsttO3lCGw9N+Lv7UP7VXgbUP+Cef7O+iXst&#10;7L8S7q4+JPxSlikaD+zGmtrdQZlkkKSySRAER4AWMAFVBY+L/Er9p39oj48avp3wo8U3Nro3g6SG&#10;S0XQdO0v7MJ7Zj+7ZsEeTIkWIyo4wvfIx+tHwO/aB/ZbP7Mfwo8L+FPEVj8Or3W5poPC1hb6e0KX&#10;tzaMkdzgICJImdF3Mx+duScgmuXFKMkqEFzVG1Lm6abX0tpq0r9E32PRy5uFRwoS9+W7te3p1sfm&#10;n+1p8NPh74p8Zn4o+C9O1O301Nel0LxBp2pXbC602+s3dCCW3AJcIhkAYErIJU5Cg167+w/4UN58&#10;K/Hut6fcXsM1r4Ykt9OlSUsYs3EezJAI3AbxkDAGSan+LGnS6l+178dfDkngu4uNNsPGV7e6jbTW&#10;RSJZorlb2B0J4dH8y4QMuc7mXpXf2nxE8A+MvhfdXPhK1stAtNW0+ObxXqFnF5MEVrbY83K4Gxyd&#10;wI/iIJ5NcGOqvEwWTQjzcsoPmVrRgnGevnyqcV3st7681Cm6fPWnO0lfR7u+mnTseEfteeOdNuf2&#10;Z7f4eeAtX0T7V9qe/wBa0syEXdnYumLOb7/zI8Z8xBySJQxJBwPk74TaBf8Ai/4kL8Fv+EB1LUxd&#10;wLFdXlnY/aP7IDuH+0OB8ioMAFiwwucV9LfEb4UeL38U2PjK1+GLx3nivwVA0WnBDkwxTMloLlm/&#10;1ZEHluwJO1jtA4AHa+H9Gn/Z21G18I/D3Q1v9N03y7vxFq0ER3a/eAHzZcjl7dOY415wq5IyxpcU&#10;8UYDK8NKhhqsXXqJ8qckrWWjfZXsknv6JnFUhVjO/K7R/pnmvxuu9cGo2/hb+z9Vu799EW30t1sT&#10;9ovZlZkZljTcDllJGDkjHSvDvEfx+8T23h7TPBH9qSW0ltceXcQPGVfKscq4YAg54IPI71+pXwvu&#10;vA/7QPgbSPiL8JfBglvbKVJbSG/Kho/MOyUJKOY8nkYIxtr4s/bx8A+A9Z/awufhpo3w11KfxN9j&#10;t7rUriKMNvmfdukO3jBwOf4sZ71+W8J5zTrYf6jVpWcIy5ttGn7yeltG+mnYqvR5MFOtB3k2unR7&#10;NHmMfii28OeBGTQZYL+41XULeS4gBIYIkgkKD/eI2msH9hTULHwt+3P8StNvYLyCzuobie2tWXZJ&#10;BK8cboWB443H6YrpPgH8Hr2x/aEsrb4oWMljpOnaipvEukKqUGSM+xxg4rkP2itI8TaX+1v4vvPh&#10;t4W/te88a60lppwS6e3S5txajzz5igYRRGS5ByOle/lVLDY3E4zKFOyqUHKVR/Cvejo+mkVffY5s&#10;PQq/VouWj3/Ab4wn8DftS6/o3wB8M6zCnh3Trx7zxbrenJM5tba0dmkzuG1pJGxBEqN9+ZH6Bq6T&#10;x54Z0z4r/G3S/wDhKviBpVl4e8IW0V5rkthcRF2mt4WuEsIgrBpmWLMfmuDyCi7mIU7/AIm+H+n/&#10;ALI37PFp8FtG0OKHUb6cajrMarulecxnYrHq21XJ2ngZGcECqHwi1r4V/B/4Yav8Or3SJfGPjnx3&#10;rdmH/seyFxHoabdyxSOwyrPvZcDA3HOcKK/WcuhgcqyaFOKcYayd3ZtPq30bVn5bbo68JBSkr6R/&#10;rX7yx+0B+0D8VvH3xWsNP/Zx+H+vw+G28M2LWcFu8dksqPmOS4kj80S7I9uwIc4VWLDgivr/APYE&#10;8NT6npur6t4i1Sy1r+xLeyu7/VxdBjcwhCCjK4DIC6qu4gZOecCvy+l8K/tQaRar+1p4l8XL4ht/&#10;BOqSWWg6FdXjzCwWUtlQqYAGGPA9fbFeyfsQ/wDBQC08Q+D9e+DP7QmhQx+EvFlz9k8Q6npN01nd&#10;wRysNuWQ5kjR1Q4PQZ6jNfjviBwws3yiSydRnTpcsZOC/eJpxurN++1FKyuuZu2tkz26ua4OpCML&#10;axvba21rtpH6TeCPjf8As9fFLxhq+kah410i/u7SxvdQsrdLyN98ZGUkXZ/CJcKVJypII4NT+Mfj&#10;14o0LwpfeF/h5d+bbaVF/aWuXt3OcSRxxSuse/JATK4ckngDjAr8/vhp8JfD37H37cOo/BX4keO4&#10;LDwvrHguW58E+M9Tk2W89sZYpgjlQRu2IyDHVkUD71fQukahp/xT/Yq+IXxW8J3cn2GbwhrsVs8o&#10;O+SNA6DIPTcF6HnnFfjOe8HYDKcZh54WrKrhZunyTatGTqq3TR7STXR3utDDD4+pNOKiubW9t9P6&#10;R8C/tr/GDxl+2H4w1T9raP4aX2j21/qNvHplk8qz/Z4o4o4kDOApckJnOO9XtT8LeHodZ0nxlr97&#10;Cgn0xftdkh+bzMADP1NXl8M/HXRfgdJp/ijR5tL0gKFtpJrUqEmMSuASR1KlTXz98J9d+I9x8aLP&#10;wbd6hHONQvVRpr9sogzjIr+qcJh6E8qjhculGFHDxsop83upJJJu+yXqzxatWo9b6y39f6Z7NrVi&#10;YdTj0YztaWNy3mbt/wB3J4q7a/Emy8ExEWFyJ7y2bNs5wAXHer3x/wDAHirwT44TwbIfPa3gW7v/&#10;ACV3Fo/4QPQVznxP+Glnq/gu28caEDDa7B5sh4/edCK+fhLD4ujQliH7s9mv19SsZGcJLm006E2s&#10;fEz4k+P7iPVtfvQkTyf8e1ucgt717L8ENK1HwR4Pv/HFxaWxvL2AwWP2r5lQHByR26da83/ZK8Fv&#10;4x8aaRoEMKSRTuZroSHKjaO1dD+2z418Q+EtSh8LeCJGtbaGTZM0C8KMcmuPHVqlXOKWX00ru7u9&#10;uVbde55PtJYfE+0i9VqjrdL+J+meGtLubKW+eCea+W4RUOFeQKA2D6GvQvAXxbk+KnhubRdP16Pc&#10;7+U1rM3fsRXy1r3jrwb4f8J6XY+NL+S5kmxcN9mYeYp2gbs/0rkfEnxc8IaJoh1fwZrtyl1vwsUc&#10;m1lPqQK5Mx4Wq55NTd1Ubspcvuq36HQ41cxc8RVkr21V9Xbqj7U1rw540+H/AIn068+IegTppsSk&#10;SXX2ffu9MN6VyXxw/bD+BHws1aDRYfD0d9qCgyRLDEuU+p215D4G/wCCk/x88PeAoNLtxHrwgQjy&#10;9Ug8xdv1NcT8Z/i/bftCeG4fG/jL4Wafo+vwFlS701Niyr/tD3royvhPMsrqwWYxTg24+41q3s7P&#10;W3ex5dSgoTTldrsehXn7RPw++J/i+zvtDdYise64tiv3T6fhXL/tA2ereL7O58QeHNNurryI1jQQ&#10;pgkeor50+E+vavN4rmuNMtlRIJcSk9VXJ4r2Pxr8ZYfDXhhrG8vZoJrlcRPGeM+1e7icgllma03h&#10;VzPs9d9Xt/VioToRrcyi7vs9vM9S/Z//AOCa/jD40+ANF+IUPiWLSNOnBEsNww84nPIYH7vNc7+3&#10;1qPin9mfUNL+Hfh7WpLu3t7ICZUQmJCOOW6E19Bw6hN8OP2YvDh0/W5raeTTUneRZ8F3bnJ9etfP&#10;PxV8Vj4jaRPpPjVU1ON845yxPsexr5PJs0zHNM/+s4pqph6c5pQsl1tfbW3mzKThTqcvQ+YNB+OP&#10;iM61b+PYNRnXW9KuFns5YWKmMqQRgj1xz7Zr7y+Ef7TfwT/4K7eBYf2f/wBpl4PB/wAYrayFv4E+&#10;JsWfK1CWPmPT9RXABjkGVSTOVIxwSM/AOoeCdBTV7qy8LXjwyR7t+n3AyRjOfmr334W/H/4J6V8L&#10;dF8E2fhmKDUreBlv9RiiAlR843Buzc9a/acyxeHwmGg8NhpTTavbTkVr3aelu3melzTjFRa5k/6u&#10;WPi5+wV4i+AU+of8Lx1G1ttT05dl3pAmO8TDjCt/GD1BX5SK+afF1ppmt6+NO8E6ZcLHEpLxjcxb&#10;/ar9MPB2q/Dj/grD8LLf9nLxr4os9M+Nfg+ya38BeJ5sx2/iu2RSYrG6kbgTj7qFjkngZzXiXj//&#10;AIJ5fHb4TeE7q50SwsbfxBHHJHrMd2ux4GQ/OnzdCtcOHxdbLZe0xNVy53aF/dik9k15LyubU8JV&#10;qJwSv2a3aPl/wN4c17w9pE/iW60WSJrYYgUjlpD0/pX0x/wTT1/wLqfx30y98feILlvEjm5TRNNh&#10;tGMayfZncySSbgFUKGTGDktmvnDxx4k1bwbbL4Vtr5r293g6lOz7lDdwuO1fUH/BNmDwhqPxs8PX&#10;zWcEN9DaXnlXKQ72DfZZNxwOvBPFerXqezr0Zyi/emkmvXz6fodMnDBwdNO7tr/Xc+qLLW/F174y&#10;juNNvrq+kMa+TbBUdY9qKohDjAYjaeOSRt+8RX0D+zpdXcF7d6P4j0WeymW8SMC4JjkR0YeY3lbc&#10;MANyAEqQ30r568JeTP4jk1KXwtbXkluzs0V3J8sULEO5YbgNwZ+vUHtX0t8Cbeyt9Stk1CSSIIzx&#10;SQNOWZYkUMq5JbYpDrtX+EvnHJrvxik3F36jTST9DU/4K/fCNfjV/wAE6tR1NJjK2g+K7HVblLqM&#10;xr5bM1s4DEAdJlbHQZxk1+O3xK8C6f4K8Nw2+iyNbWkkOz7PEcgOB61+3n7cXijRG/4J3/E/S/ER&#10;kjtbvw6fIY5KxXPmxeScnp8yoDjg4NfhJ4+8RXmoaQ/9ueIrcT2hJt4lfhhXzWf0a9bN6Hs56WV4&#10;+fRmdGT5dVov+HOT+Ei+MPDHiiPxhpV4VMLMjXHeIMCOPfFeteC/gTq/xF+FurfEPWnvItH0XVI1&#10;M10CPNjPzTFGPGcZGfVhXkfgXxppGhzRXGv6x5dkL+MTxo2TtLckDv1r7C/bj+JcPgL4KeDf2cfh&#10;9qkUsPiaza+lmSIFms2VcPIOnG0k+w964cbDF18xjBLlv9u2yjq/Xf8AE3pKM6V29I9PNnk3ws/Z&#10;/wDHfxd+Gvi34gaX4DvZrbxVdLoWh6xojb4bC2Q5jzKMIsbOiq/OBgsTxWX/AME8fglP8I/2ufD/&#10;AIw+Nmh20+owXgn0TzJo503pKYxcg5KMMoSj9Dww4INdP8bfGtp4T+HfgH9n/wAJatqen6BZ+HbT&#10;W/F2gXE7S/aWjUPa27xkAIpV95XnLM5PXFP0zVvEWv614e+JGrW0lqfLaG2tA2JFj3HaMEcZzkfT&#10;tXs4etVwuJ+rQd41E23s1ZJRiu/urX7+pb5dFbVH6h/8FZ/i3d+Evh3oGv8Aw08RSHxLq3hZoU0X&#10;SoJX1HVlkUQm2t2EZVgS6mQBw/lq3IAJrkvEXxF+M3irTbXxv8d9B0uz8SapoEEb6XpWo+dHppyF&#10;CMcso2xhQY1JUMGwzdao/tr/ALQV78M/2BdJ/az8J+D0udWOr23hG6vVLH7JbvCx3IMkIWkDZIw2&#10;WxnHFeX/ALKtloHjj4N6ePDWsXMqWcbz6heahdtJLJL9/bknjrwP0rbC4emuJYTdNR5lOV11vFXv&#10;07d326nFjcZOOHjhYLZ79T7h+C6/YvA0aXFyinYGfYpG32I9a8s/4KJfs1y/tc/CvTPhPY3giMWv&#10;WupxNHLtctCsuAo7n5i3/Aa9S+F0ctt8MbO8tbpoWKqT5Qw3GO5B9a8l/b38e+Hfhz4D0rxhe+IZ&#10;4dS0fUXvdNtreYqZpRbyxAuFxvA83JU8HaK+jxdCeJw8qKbV+qdmv+GMqMqcJqc1ddu58Zftd6fZ&#10;fA/4faR8OYdSknginOb+V9j3M5jBZgo+8AoOD22j1rW/YX+D3wN+Mvwu8Raf8SPAUs+m3pSdvFlx&#10;crHHDPG22O3iRyrsSXLl13KNgB6181yQeNv2v/jh4e+F9prtw7Xdwtpb/b9RyluGYGRkJP7tSFJw&#10;Oy+1fSvxG+CTeF/hne+FtEju7CTRbyOzjawvSwJiKjjBwQcbq/P+J8fSyTLKWHpPlUmop22V7Xsm&#10;tz1cOqUanNay+8d8ZvhtrXw11ex+Efhfw7czaIjgyagk6qWiIyAAOW7V6V+y78BNKi1yG9trqVf7&#10;TmgsY4bh8yCPd5kzgHjACqM/7VecWv7QXj7UvFum6N4u8P2d2dLsUjnvtmZGyPlBPqQOfpX2T+zH&#10;ptxql2fGWq2rRWej6SoCBAoEsg3MenXbgV87wJl0XnUqsYpKmnNvq5Tule/zfyOjFY6VDLvq8Xb2&#10;j95fPXT0R83/APBeL4z6L4S+H+g/BjRfEkMOoXJN7b2yncWhjwrDj7v8OD7mvyl8HaPd6jYsbhPt&#10;Bk1ASCIdXHBb+tfUf/BTDxP41+Pf7W99b+E9KuL26df7K0mN0IAiUksVJ9WY5P0rP+B/7FHiuzgh&#10;i8TeILK3vY5f9JthICbcdDuzxX0+bZ5lmVUJzrVEndW7tJ+WqV/xPPruDrXm7Oyf+SPN/F37K3if&#10;4p+A5fGfgvR7fT4lA8q3nnCmXb1P55rc+P8A/wAE2PiH8A/gF4I/acbXk1Ow8TWQGoWcS8acwGAC&#10;e+Tnmvo/WdC8Ix2ifB34Za/Hr+rW1i0k6WTDChQcgAdT39Kxvih8TJfGNp8Ov2Tfi58TJrLwZdMp&#10;1K1tMeaRuyIt3Vc5x9a+Gy3jHOqkoRhpTUnJpxfM6Si29PibaV47NvyMn7PE4erJx95ta9Pkj4O+&#10;Fdl4n134lxeG9EgZ57l8QDosY6s7N/CqrksewBr1v4iX2teOPHVv+z14K8O3d5Z6Ukc1/KGCm+uu&#10;GM8nYQgEhFPO3GfmzXrX7dmp/sn/AAJ8aXXwf/Yc8PvpEkuiiz8V+Kbq9aWWVGOZIIy2dm44XjBb&#10;txXG/s1WD/BHRNa+IPiZ45JtSh8zzz1I29Aev51+gZrmtHDZd9dpU/30opQi9Hd+m2mrW5y4ehCT&#10;Slo+vkj2v4ReE9Y0Tw9/ZWsaTb28iLsjSB1zt6cL2FdRb+GPgnoUX9geKW021vLtC7LdKoLk+hrw&#10;n9nj42N4i+I+o6z4i1B5LR4iyQeZ0A+6BXif7WHj7x/8VPjTNNoFpcC0060BMcAPyL74718bhODM&#10;bicVL6xUUOZcza0Se9tXvc3nOKivZrTY5z9q3wu/gL4yXelaLdQtZXjefayQyArhu2R6VD8FtJ1F&#10;vi/pVu07hJpUDvFJ93PvXP8Aw9sNQ134o6dH4r0W81G383a0EqOeP8K+rdL+Hugaje2Vl4H+HgtN&#10;TnkVbeQAohOfU19xmGcUuHqNGhUXO1HWWiWnV636HOo+/FqLv0sfoE+h+EvF/wCyPceBH1eC+vot&#10;MDCxMweXgZAGe5r8/fjn4c0rxt4ltdc+IXgO+0u10e18iGO8hIjwOM7unave/DXwa+IHw7uEs/E3&#10;iI6bc3cX72ZHJ525A/OvnH4n/Ez9pf4gT3fwyv8ATbbWbA6g8ccl3tTK7sAlj1GK+Mw/EeY8R1+b&#10;BuEaKdnLns/k7W29DeTxM5ckou+1htt8R/AXhbwdc6f4XTTXiWMtBtccP6Yrc/YP0XUvEn7X+g+N&#10;IWjh+0WrNMkYzvbrn8s15rH+yRcxeIPsN74v0awkhi82axW83lm6hRivo/8A4J6+CLXwx8c7C68R&#10;+I7SW5S3kSzigRhsJHTJ/L8a+mynD4HBVaipTcpTV23v/VztwmHq0pL2ys7qx8f/ALaHxM8deO/2&#10;xfE+na1rlxIkHiFreCIy4RVVtowK+oPgn8W/2hf2cbiLxf8AD9dR0uyS1heW48l2tr7b/Af7xPtX&#10;yx+0YJ9R/bK8RiWzVVTxRJvAHLfvK+j/ABd8bvFur+FvDfwL8I3d0up6jq0MNrbq+7ykJUZ9s5/S&#10;r4noQxX1ekoq3K2192vysdWV4bDYmdfE4qTcafRPVtuyX/DH2J8YNZ0j9oH9h/xr+0HZ21xp+v3V&#10;mJoLOZjG0cnALKh5AJyRXgH7L1pd6z8GLj+3fiPcXGtyRAtp9zP5giQAbiAPavb/AI+fCmH4L/CC&#10;40LxJ4yuNZ1F9FRbmwt5jsLkZ2uB3r5E0/4nW3hG9i0zwDZjTbi4sgmqGxj3MFbO5QD1OAOlfLcQ&#10;UJ5vl8KNNcnLyu+91Hpd9Gdn9kUaSVes1yWtZ7+VrO2h3Hiaz+H9vEmrePrKG+vUkMOlWkcgQxR/&#10;89GUc59BXhfxJ8bWfh4ah4UijkBEnnQXUh58s9qq+Mkm8RyXGtWbX39ox7pUEjEP5YOBkdq8z1Dx&#10;1cX2oQ2Pie88+OMne78sF6FfzroyPIpKPvS51HW21nurb6fmeZjZxS9mn7jVvO/e/cyL7xPLr+qz&#10;aal9KhZgImR8Bh3zXrfwU+P+q/s7eF9fXTZZIr+8tIP7Jutqv5dxFIGDMGONu3d6/SvGPEeiroWp&#10;S32lyF7eWPdBIO+f8Kt+FfBepfF6L+yYPErxPbxElXQ8nGcV9lmGXZfjMGoYhL2OjkmuzT1t5rVe&#10;p49PD4lVVTj8XQ9H8P2f7T/7fnxentYbXU/F2uXSfJDaWDSmOPcFBCRj5I1yCTgBepr9rP2Pv2Z9&#10;B+HX7Pupfsn+NDJd+LtD8MK1rruoRsbuS4VQ2yMEHEYZj8pI4KjJzXxV/wAEyfB/7H/wYn8nw38T&#10;by88X32iskni7UZjZ2elSlSZLcRRtuYn7pL5BwCMZNfYPxY+J9zp194P8aeEPF6eHJPDjwWt5quo&#10;aqzWV5paqqm6aTkyxMCMHr8pOAVr+dvEjNamb4yGW4OKpYagrxTg4OUmnFcqtsuisr817aI93D06&#10;WBp3q+9N767ep5odK8IeEvh7qPiCLU7W2uPEipeXC3IKpYTwqfLdMjJkZlBYOAB1HXn5z/aZl+K3&#10;xR+KcvwS8PeJr7RPD+owQXnijV31LzLq7YhUlskKHChthbdgE7gSMsK9n/aC+F9r4m0PxBpGieOD&#10;rOp6yrS6W11OFKu04mV4QnHk7dm08lgR0GK8e+LGs+O9O/Y8v/ip4W8CJq2vaXqCSXNvKsnnWt5H&#10;IIJ3IXmTG1Djp8hr6zw+zDMsfw3WhRrOdaMkoc6S5ItJRtzW0ik0r/y9zOtOdNOK09DzL/gjhpur&#10;6L8bvGOmeGPFwGmR37Qm3sLpkKsDKoZyyrJjA2gDg5Nffvxh+Gfwk+Knh6z+C3xw8Ww6bpWr3jPc&#10;yyuEku2CqRD5p5HTPy4J7iviT/ghV8LtL8d/HD4jX3iy+1K1vbOKPULeSxKIHla4IYFSPmJLEYH3&#10;a+p/+Ct3hPXfEvwCtbr4aXtnNe2vibTVgDPsmSWe4W1jwvfLSID0wDXx3HOMhV8asPhnLlb9knK1&#10;km4rld9nr6aqw40pQwLqW0/q5ifET9gXX/gx8SrTxH8G/j5P4a+H0vhgadq9okmZbuEHITcRwCOM&#10;+jV8bfET4J6h4c8a3tzoMlzpxaeSFI7S6YBlIKsT8xwCO3v719u/8FTvAP7UGsfsmeFfhL8DfDYv&#10;tL8NeFJtS8d+MFmjimvUtY0Mm1SS7BvnZVAxtGOteN6voOn+Ir83kUIf7WiysQTuAdVJA5yuMsfw&#10;r9y8Oq1PHU8TiPbRqSclF8vLzLluk521vL7PNrypWsmc2Jq1pSUpddTzj4CfAzxQms2fiPR9Sla7&#10;t7lnCX8YmjbKn5GjfORgkexGc9K+8/hV+z34Dm8Y6L450fwLbadMloHaCGeSZVIHDB5PmOSSefYV&#10;5D8A/Cl/JeeckOxS7t5mz/WvxyPTg5HbIr7R+E+gW9okEF7EbVo7eQRvJAThwMrG3Qrk5APrX12P&#10;jesoo1w0rQufQPwsmit9Blsx5ixrbBflXO9dwLDHXgha8x/ac/aMh+FEE1xpk1rBNCxEDX1y0C3E&#10;oBIQ5G4oOdxHHY16r8NLdbTQZ4Gtgkv2dWWVhwBzkde+QT/uivm//goz4D8F6jfWmpa3fyXl7cae&#10;TDazTKkMMMZw2HY5G5iOAOfm56V+ceMNPHS4Qi6NVwpqUVU5Wk5Rf2btp2va6Wr22uZ4eaVeWmvQ&#10;7PwH+1f8F9T2H/hJ9FN3cWYmeG2l3xyu8e2VIhncOpHOBjBr5f8AEfjL4m3X7RmqXum+PfEEnw+8&#10;QW2m3dtYfa/MkW5F40VzGu5cR72WIrnja7Y6cea/Cb4F22izanf+JdDsrO91GNYPCtjFdeR5Nwrr&#10;M7AhlZ5PJV+c8ZqDSvhx4h1XTL7wxb/tCa1pt7qupw3Oly6lZhrIugkXfvjdmzkZRsYymTxzX8vZ&#10;Nl2EybEVadLGOVJ6tSV0rtOTjyp2ty69NJJJ3ZvWxlau4uUFfy8tj7d/bE8A/s9fEXwN8P8Axp8d&#10;/hFBrbpo0+m2+tIRHPZS20qEW/nph03GVjjlflYnFeS2f7HPwG8QWunax4I1bTNKWGCRb/T3Et1H&#10;Jlso3mFi28D5ThQAFByc17z+z3o3jL4g/sIap4X8b6RLrXiLw7dXDMl9Jh7u4iIil8wqcfvEVGHq&#10;WDd6+eNe/aH+BfhrXv8AhR3xB8QRaLp3iDRxJpmpwXplawmkMgHmAFjGcgDB7rgivc8RcHn9HiWG&#10;LwNSo6OIjGouW9SKSjFVLU3pdP3uVKzTutT2sLjPY1uaTVlqk/PY+rv2W/G914t+D8Gia8A2oaE7&#10;6dcyCQMLiJeIZVPdWjwM/wB5GqTwHc3Wi+NvFHhSdm8mC7t73TY5Xzi3eJE2qv8ACgaMrj1ye9fN&#10;H/BMr9oe58QufhL4n1WK7v7O3lgW6RSPPVJGaJz7lc/gRX0l4lj/ALG+L+i65DM4TVrK4sJ4uqko&#10;PNQj0P3vrx6V+FeI2Q1ci4lrZfLWEoc8Haya0lp6WlE+8yrFUsfRlUirKV3bs1r/AJ29T83b6w8B&#10;/sz/AB/+MXwp1aTzIoNUnfTNPkGS8U58+ID0ASVQPYVb8BS+HrL9nC81h9LFm5dpELHBTPJ5rp/2&#10;/Phbouk/t/3PxD1i2YQax4I064ib+EzRGS2f6nESfmK+Xf8Agpl8VvGPwT+FWj/Dbwzdi0PiAmRg&#10;nBWOv6+8PMXR4nyChGpDmqVKNJuT/n5bSt6O9z8yzWjh6OaV57/kUPjH+3z4C+LVl4e+CerPfabp&#10;2maysmuXCDP2lUOMY7g9fc5r2KHwb8Fv2sfEsOi/AnxTKtjp1sRd3HksFAAPADfxZ49K+Nv2V/hD&#10;4Q8bi28VzTLd3MMTPcW8vLGQjqa+9v8Agmd8H7XwV4T1bxdrKLbvJfSFIyMEjPA+lfoWCjllapVy&#10;2nH+FG8m9Nb227aGWV4nFU6qlTdrnimjDU/gl8QfEXgtVWfT4IJBJNMwUl8HgH1Pb3xXyN4R8E3X&#10;x+/acvLLWZ3ltRMS4t32xHB4J9D6j1r9Lf2vvhl4Vv8AwtqGvaPqC/2xfNlLVjw5x0NfGvgfT/id&#10;4aknv/Dfg5dPuVYqb4wYLevXk1nRxtHB4KeHo1Lys1frG/X5Hr51hs0xVKKrw+FaNato6L4q/sY/&#10;DOCy0y61tZ7BEuVe5A+UvCnzuB2BKg/pXm/x++J2s/tU/Eqw+H3wW8JzQ6N4ct1s9P0+MjaEQDdM&#10;7DgL/tV9L6Pofjj9ob4e2/hXxjAkUFoQ15rzDakSj7wHqwHbpXnfjvxF8Dfgvo8vgX9nyxYzXspg&#10;1rxGceZKe+Gxj6dgfzp5HhGsBGVecpzTfLzPTX+tD5yhgnGlz1HZfn6GN+zv4o034S+JZvCfxNst&#10;PvnjiIVnK4jk6Y54I/M/SvM/2sfj58av7fmt7XWXs9GMzC0g05DHHt5wCev616H4I/Yc8Z/EjxJB&#10;q3wwa71e1ki+06hJcyHbH3IbPJbNdl+0X8IPCOifBtbfxYlvHe2y+UI3HzFsY/njmtouWDx0KShz&#10;KT1VrbhUdSNH2a0TZ8b+B/GPi++82+n1e6Yyj5iZmIH1zXZNoGkX/h2W91Yq0qIW3uO/pXIalrc3&#10;gPw3L52lqIgzBZAvDDtg96p23xgguvhvfRzqBcshSLPJwe9ejisHisTP2tGNlzJXR5kpzbavsT+F&#10;vic/gnxFC/gr55rx/LnEI+7zjn3r2iHw34k1q6g1W6USm3QXEwlfIC8Hp+dfJvwv1zUfDmpr4gvo&#10;iUEwbc3UDPOK+ide+J8useC49Y8N3E5MsQWXy8gL6irzvLPYVYyp6taX7vzOjBS5pKKe50TftXWN&#10;/qd74K8O+K7nRiqMk0MDlElbpkY459vSvJfGlrH4htbiLUbmS6QMfJlZD97r3rFufDNlOj+JBHtu&#10;UbfJvH+s57+9e5eHPA/hv42/Cm1v/CJi+32XF1ap95sDkH0ORXTDCwU3iaUndWun0fW3kzrlhJwq&#10;ODZd/wCCffx2g8FX5+GXi6y863lYnTzJjBc5/IivQ/imuq+CfG898yyK1/L50SgnHlNzur5b8TXH&#10;iDwXri6vpu+K501wEMaYIxgjOPSvou0+KGrftB/B+18SxMHvtJQRzxgfMSOenXuawzvBYfN8E66f&#10;w6vz0KqTp1cO4reJzuveF/DfjS6kuv8AhJkt58/MJTjk9a81sviJpPg7xXd6RfasZ7e0BCrE2fNf&#10;PaoviTqVvHEJ0kZJSBhYzjvzXF/CjwU3i74lQw3DFlaUFw/ORnPesOFcFUotzlN8rVkrL8zlwleU&#10;a6cVqatn45+JMGrXVzpFxJHb3crSCzVSNwJ6Gvc/gxd+I721tNfvFazuI3BKq/b8aj0X4Qabovik&#10;6vrs8cVoiDYrHgDBz+tdTp3i/wAIpZnQYvLVAfka3xlsfy/CvEzueHxMatOVPlklulu+zXXQ68NR&#10;qY51FUnbdnu4+N+jeI9Ft/Ceo6uHnijysjfwkdqd+wz4YuLv4y698S9X3SR2MTBJD0yM8CvBPFo1&#10;tjpum+CtFWSae5SNEEgDOSeAfrmvq3w3p3xG+Bfwd1bX72w0+2kWxMt0MgEgqSQfXFY8C5fgMqwl&#10;acZrmqa262XX0OmjhnBu8k7I+PP2tfEmm3Pxv1fxZ4iu50ilvSsQUNgYGORXXfAHxBpGieHrvUjr&#10;RnVkykZOdgx1rjvDmhH9pH4ieX4puYbO3kmLGUgYxnqK+l/hj+zz8Gvhfetfzak+r2UUOJIX5XOB&#10;0Ar53ijHYCtCWHqzbne/k1fT0PLnFWfNO7fQ8K174h+F7qzurywjxP5oYMq5ywNZVr8V28T+JLGX&#10;Vr8yrYgG6I4+Qdse1eq3vjD4ZaZ8V/tlv8MYZNLVyBEsXH+8feuN+Puq+GdY8RS674G8JQWEVzEY&#10;vs8EI74BU4HGOteTg54apUjR9jK8lpJtaXVrHRh0uVyW/wDwDT+MvjnwvZaJo3ibTdN2y3cv7gKO&#10;EAxyR7imeGvjRaahMwluhFtjGI2OOR1rg/hN8PPFPiW+eHxi0kq26s0Ee7hEPAI9PpXodn8GfAvh&#10;a6vtR8QSO80drI1uIyBjOApx9SfyNd1Xh/C4OjGhiL6XtL1e2vkRGnivaJzejZ8+a/qep+Iv2hf+&#10;Ege3e7jgZhBtBY54wBjmvorwpB4v1HR5tZlvbi3ngjJjiuMoEUDOfm+teY+D/BWseFvEEvijw7be&#10;cGmZxNMMlAx6YP0rqte+JGqx+FbyLVdQZJpVJcqcAA9q6c5lhscqNKlqoKMFa2y39NdycXTiqvLN&#10;3t22Paf2YvgBffFjQbvXNa1R72ZpTjPICn/9Ve1+Hf2VPGnhm2XxT4TvVsrywf5QBnf3Ofwr5U/Z&#10;p/ad8W/DDwnDpeg6nCYZLoPOEyzFcjdk9+K+0/2mv2v/AAT4W/Z40DxH4E1+3fU7uCNpoQQW5GSC&#10;B0x718bmOXVJ4ualffRd+lktjlknC04vTt/mULz4geGfE2rW+k+Jo2F8igXke3q3TNcD8cPAvww8&#10;O61B4ovtTa0d+YQzDZnsOeleGfD744+LviP4tuvEG1FknkxnGK2fi18dLzVoZfAXjbww80Ji2290&#10;IzgN2ya+Xr8N4jDZ5H6rJqLXvxTV1fe3RnbWrP2EZQScXoWfif44i1DT4ND0LUHDT7d7nIIPoCOD&#10;Xj2v/DXTr7U5Yb+ze6KRlmZxnB6nmqep+Mrm2ki0+yvCzocRqOoXsKlsvE3xH1rTrq28OwrG2Ck0&#10;iryB+Fff0cPi8MlODUdEv5eyTPL+rzqTTirHn0uk3N7r8vhXw1DtTGJ7hjgRjHb3x3r1b9m+48K+&#10;Eb2bwMskUr3Bxe3srZYk+p9Oa5KXwhc6BHHowZ/tl0fMupcZPWtzwF4RsLXVFnub0WxEg8ydmwcj&#10;vX0X9rywlJzi7xt2+Lz/AMrHfUnLDVFB3fN2O58e/BWQa3aS/D2XyjHKrHy4tzSNnkivQZdXk8PQ&#10;/Z9U0FpEW2Me2NQzSyYI+ZRyBnrXK+MvidpXhmC2Tw1dR3c0cGNwbJUnrj/PevSf2TLuLxtp1xqv&#10;i2wea5km3H7UgJx0AHqB2r4/Os1wFTJnjsVh/ejeyu7u+3bQ9ZUcJRkrpSlbVt3Z8/8AhX9ja81H&#10;xRf+P/F1s6x3sxe0tJMgRg84yelTa08/wmhl03wzFtuGBjHlIMgH0x1+tfXvxrt7fTfDka2y+Sz/&#10;ACowHTPTFcv4G/Yr0rxd4bn+Icl6olX94N/Vm789fwri4b4op5/VdTNU3D7MVeyt5djjlPD1KjdS&#10;HpY4P/gnTLqnw9+ItxqfiWN9+rKZZYpl+YjrkV9Ca38Yvhdq/wAT9W0yxt4bdvspidzlQxxyMngH&#10;mvnT4n3Xi/4X/E/TBqUJtbWH5bbyDw4AwcivQdA0QeLfFlnrllo0krtCXl3KfnOOua+wzHFVHWVb&#10;CRTUv5lovK/ofQ0qqw2HjLZRV0Znw/8A2i/gH4f+IutfD7xzokMsUkwjsdTeNSGzwQ3fj8q9q1T9&#10;kXw/4k0iy8W/B7WLSaWYh47OS4AjmVu2f4K+J/jT8EP2kvih8ZrnUvhP8FbvU7bQrRrzUxbgKTCD&#10;j+Ijc3Bwg5bB9K+1v+CZ3j6bxF4E1fTdQ8J30zW5iuLmZoi32ZFBV7cg/wCrYkbv+AnIr1OJOLVl&#10;3DzxuArQdWPKpR5rpN9ZJNyWl2trnlYflnifrKd76+TMD4l/sd/HKfwhdXUOh2VxdxI+7TtP1FHm&#10;ddv3UyArH2BNeOfsKfsfeOLf4gy/ELXkn0jTEd0t/OgzNdS7irLGpIwEK4dmwM8Lu5x+inhbWPD2&#10;vX02n3WwmeVzA7uuyIHG1cg5yMHJ9hWb8StL0T4bacPGY1WceZqC2oaBQW37flfgZwOcjoevWvg6&#10;/ihx3LIalfBypf44xfNFdbQk2pPVWey7duiWMoVE6c4Wd9DgIP2dJ/F+v2vhmLx5dWsGoTLFdvND&#10;gKjHBYbTlSc+mOOtbf7S/wDwSr/Z9+Dfwy1H4h+ANOazu9NsjdSTTuxM8ijG5iemcZ445rV0Pxtq&#10;2peMRrcGtfZXW1CWkkCbhKzbWaQKexAx7c4o/be+Ivxg+Knwx0/4feGruGC1upNmsSljvljxjj9K&#10;+r8F+O8sq5Tjv7WxiqVqb5k5RUJezaWtlo/evstNL9DqzOpmeZxoKm9vd0/U+aP2aP2pPDWp+KX+&#10;F19evcTxwCe1uFjBQqT93n37+9fRXhTxlocuoobq9ImgffIqcgEHPNfGdt+zbe/C/wCK+keMtDvh&#10;JH5vluuPlAJOefr6173pWuWfhz4nWVtq8SrBq9ntDDtIv/1iK/acuzrL+IcL7bBz5oNPXbVHDiMN&#10;Ww0nGotT3v8A4aL+GH/P/B+VFcB/ZXhv/oEL/wB80V5f1Zf8/wD+vvOb2s/5T8ufj/bfCnTPitqn&#10;h/4M+NLjXPDHn+bpd1dwhZ4ww3COQ4GXQ/LuHXGe9ej/AA/+JVrq3gGTUb/VBI2mWLRTRY4z0Vj6&#10;18p+PtI8X/DzxVY6TJ5rG/QDfycEnAGfWvXPh54aXwmI7HxAzPBqkYjuVUngsevHt/Ovj+H8J9Xw&#10;0KdWftKfLu7Xb76JK762Rz05LFPllBWXY7L9l3x8PEXxCv7CXxJJFbpNutwsh28ntntX1d8QE8N+&#10;OPgLqvhe4v4TO1uyrKHIcH8xivlP4beEfh78OfHLacbebdv/AHJQHBXrgYr7X+Fvwf8ABfjH4YXu&#10;pSvMhkhJ2ynDEbfQ1zZRn0qmZzytwaSvJN/19x3OCwtOMZJpdD5H/Zt+F/iDwX4Z17SXvPtbOc2r&#10;NKGJTPIrV0P9obUv2fLiTTvFujXVs0y/up4lJUrnO1h/I10/xa07RPhRY2ep2viiS1+zXiebE8gx&#10;KgbBXHuD09q9a8deG/Cn7WnwottP+F3gM3eoNaKrzyQbEDYwSSRn8qWJwtDFWp1Kl1fR6p37Cw0J&#10;UqijUa9m9L9UcH8F/wDgodp9/wCIodNg8NNeSXRKqzgNjPTOO1aPxc/Y3h+PfiNfidNdm1vpZQ0k&#10;Ebjhc/xCuG+G37Lfij9mhr6z+IfhyK21G8jb7BPuyN3UAZFesfs8fFDW7OG70bxM0jSRykKz88Gv&#10;PxWGpU48kpP2luvbyfkcGaYzlpuNF6L8Tzf4sfsey+ANGsbjwnfy3NzK/wC+VZDkgdquaJe6bLpd&#10;p4a8XxSwy2C4UO3IOOeTXc/F74heIfD3iCO6EW60UEglxhQRXhHxL8eTa54zjmF9HFHHb+ZdRxAc&#10;k8Hn0HBr5ipl9bE4qnTwsuWrH3tdmv1LylYqvHSxH8bfEl94EhF54Xv5447s7C0chGUzjPvWn+zr&#10;450zwDI+heI5ZJ4r0GbMxLON/cE9at+DfHvwW1XRfP8AFV5BdGBiscbnJXHbBrD1zxd8PNW1R7Oz&#10;tysTTn7JgHg8YCtX288yyuhmTw9dNySV9Or87HvyzShGn7CUVzJ6vTU87+MNpLN+0FF4v+FusT6T&#10;qQl327JL+6nbujp0II4NfXX7N0UHjDw3aajJ4XOm6owb+1o0OI3kViN6Y/hOcgH1r5u+HnwB+JPx&#10;I+NljpHhjw9NO08hmMrqSsEYI+Zieg96+6fhP+zt8RfBGqNbazfWckyw5S2tpN4YADuOhxX6BgM7&#10;y7KM3p0sXWUYzj7vM9nsrep89mMFKk1TXX5H0p8KbSNfB9uqDH7vGVGCeK+QP+CrnxYuvC1roHgn&#10;UZ4YotReZpBOTnYDgD0Ir7X+EFmq+G4nlQgopO09j6V+bH/BeO2uNe+JvhjTra7aMW+nO4Udiz19&#10;FxHKi8qrSqStFroc2WwVXERg9D5StPjZ4Y+Fnxa06fSWE7zXKRtCBw4YgHj+or6d+F3xdj8Narqe&#10;rReGzIJYyzIg+6T04r4o0b4VXtnfaF44164iWJr6MxuTyRuwfxr6p8VwX3wt1IeItLvA1vqNqreX&#10;u+lfBUJZdluWqo/gh1er1PqI/VfayhVV7WszJj8ceKPjp8RLqLVmlsYI32JbXChPm+h610v7P/iD&#10;w9+zZ8Y9c1rxJpASeSwHkzS7SDz0Hpnjmszwj4j+HvirwReXhtGTU2Z2mnU7Sh55PqK+YfjN8a9e&#10;0vXD/bsk99pokWHzY85RQ3U47DHSvm8XleDz+FR4OKirW7db/fddTWfsYU1yNW3SPf8A9qP4rap8&#10;ZfHFr4qvLyFbKBSsdsHHrXkPxE+Fvn6c3iW2jWRAQXIU/LnkDNc3qwTxF9ik0LUJWjmRSu58DkDj&#10;/wCtX1P+zd+zd8TvjL4AudK0GAXFvaDFyWOVQlcgt718fKE8npwdSryqN73XTzOCtNVeaNjx39ir&#10;w/Zap8V5ZdYf7BFbWEgW4kH3sr0HrWL4u02NPibr1hPfrcKtyzxXDpnKjoM9q+yPgX+zRolt4kPh&#10;jxJpDW1xb2spaQJhSwGM5r5V/aX0LTvh18TNX0qxUeXHcfu2VvmIPUE96+yxNajiuGqNWkr8z3T0&#10;16nIoUnQlCXdHC6NGI/FqR3Frvidwm5Rgc+lQ/Eb4GWGmeLx4psMbMeYE/ibvxXTeEpvD09h/bmo&#10;XaoUJZIy2ATnsPXiuZ8X+Lm8X+MHNrqEkUcNoRFCG+905xXdk8YfVpUaNRKrLl+Vt/mRTpqNWMYP&#10;Y4TxBpXi/wAca+kVtrU9tao21LdRkZ6dcjHFfoxf+HZf27P+Cb83gDxJokqfEP4TLG0GGMjXMMcQ&#10;/egt82JYuw4yAOor4o8IeHf7QuEuEh86YNuwh6cf/Wr6B/ZE/asb4G/tIeGvHHiC2U6HfxjQ/EcL&#10;khZrVj8hPYlHx+DV1ZZxG62ZfUsTbln7t7bPpc5KleLqXWjTPkH4P+P9M8M/ES38LW12YLq6v0gE&#10;kq42/Ocfof0r0z47eD/iX/wvC7sZfHjrp1pbRTi3ZyFkBPb3Iq9/wUk/Y81b4Oftpz674H8PSR+G&#10;9cv4tZ0J1TCoJG3PDkcfI+cf7LL6164+tfDDxhpl1Y+OprWw1m205DHNdtgy45yPWtc1rrKqFRqL&#10;m/tLe3S/5HoxxdRU0fOPj/4p6J4X11LO082BZoBG7zcKW/vAntXCal4Y1nx7rEeqNqsy24Q/6UjY&#10;Vvr/ACr1D9t3w8PHvg3w/p+m+GkmiJVEvtPTBBJxyR9RXP6/4J8Z/BbRNJ+FE+mSXC6wkXksBzyB&#10;1PqAea8LLPqtXCUq2E0q1G007aLq/wDgHFJzqYp+9pp/VjmPhXZ+IvhD8WE1GzjlxY3kGoQSpwsm&#10;1trrwP4kJzj0r77/AOCh723j79n34cftSeH9Pu55tIultb6e0hPmJDcIM5AHIDqOndq+W9U0qbw1&#10;438P+H7HXLO3vYVjFzdSBTsDDa5O7sFb9K+//wBmnw9pPi/9k/VfCkHxms/iPah1utPvbSKILHGy&#10;sfKKDkFZFXGQG55FfdxlOWGlSesoqz83Y3rUVRmpRl+h8n+Jf2zvB2j/AAej0TSHuWuZym95IGBB&#10;PU/Svk/9qr48rfeEtZ8Iz+KLayS/jjVgInea4hI+aJBjbzxksRgDg5r6W8d/FD4LWnhvU9Yh8KWw&#10;v4HeKO0ltx8/+0K8U+If7IUHx6/ZLm/aR/s9rKSx8V2sF69rEWKWkrCN3C9GKttOK+f4cWEp5xSq&#10;4p8zc7K9vifw9tjhzqhGlh6k1J8zV2+qSauzx39kD4O/F3xtq1v4j8Nadq2o2kD5XTrTVJLWYgHK&#10;vFKoPlyKRlX2kZ6hgcV9afDn9s7xbf8Aie5+CX7XOoatqLW1nKlrca5btBqMMRidUlyR/pAQ/K4H&#10;XAZcjIr6B/YD/Z/1D4d6Ba6FqejJBFCU3vLCAxUcdTyARzj3rg/+Czv7Gmn+NPCcvxm0OzlGo+Gb&#10;YgtbE5SHGWcEf3MF8DsGr9Lr45YhfV66ThN2803s18z5HFZDSoVf7Sw0nGpBK9tpJPVOOl9L31v8&#10;0rZv7JP7HPxC8EWdp8YdW/aHFhd+ItEaz0fT9O0xriK7t8kPFcjKMvGAApJHP3ulfZfwY0Dx58Kv&#10;2nbTxza61p2jaJq/h1DJ4htLBZXuNQVDbG13kYVdpZyCATu/AfBn/BJn4s+L/ih4Kn+HfxA1ElPC&#10;+qwrDNby/vyHVinUnI3KMEdSfWvcrX9qvRvjt4o13wl4Yv7nUB4cu7SLTdZtUKRSypKiSgAkbnVy&#10;oJI6A1/MObYvOMNnWaZZmF6sEo+/CCXJqlSaat0aum29G1orH6Fk1eGMp060vdT6Xv627p/kfYfi&#10;/wCBXgzVdD8T/D/4sJp+t6Vr+sSi1srKLZcwuGV1uHG4kbGVeQeVYnBxg+M+Nf20PiJ4U/YI8deF&#10;vEfwebw3dS358OQ366s5kkuD88zeSwI2Lb4QOHUnfkLgV1PxI+N/gu1vdF8az3FzL4l/smODUtEt&#10;YgIpbpXKrvlGdo2ksQATke1fLP7Z5+G2mx3SeBdQ1x9A16KTWbzRtQ1TzJYNZkhVGA3Y2xkKQGx/&#10;EQPSvQ4Iz/MeJ8Z7HMo03Ro04+zik+a8WtW72s9E99lZb39TEYnBUsI6FKF5Sd5Nv8jN/wCCZ9h4&#10;e1q68V/FVNUu7a5e7t9JjVrhVaKGKLzUDCLbndKz7SeojwT1r7Eh0RI9YXVZbsJHHD5xK/LgAck9&#10;uDk+9eG/sw/s/eBfg38KdMuNP0yGz1DVtItJ/E99JNkm6thJgsTnbhXcsB/cU84r1nwl8TvBnxH+&#10;FreMvC2upeWcmnXESOzYaWTcFIweeCD+fvX5BxZWxHE3F0vqs5yozqQpvTSLfuqyTfaVn1Rz0aTi&#10;uaS1tc+T/B8sPxU/4LU+D/FOqqsazX5eGQu6FBFaeVHJuT7rglGDH5ck5ODivqv/AILq3Oh/DL4L&#10;f8K4tvC8Gv8AinxJcW6weIwAjC1smSV3kKjbI5kl8sLgFRk8jFZ//BPj9kfxN4k/bNT4/TWesadZ&#10;W2jyWcd89kRaNA6mWZy+Qc7Ygq4GCW68V55/wWD/AGQfG1r4R8b/ALYOnftG26Wmm6ZA2g+FZEZk&#10;RDIEY7g7BWl4YZA3MpHvX7XmWDwT4nwuBhbloqMIylJ7w+xbq7yi3K62t1sXglio4OpOCu92rbJ9&#10;b+iZ+fuq/EXUdRks7nxNoDqEAR1Vc5UcZpfHFv4W1jQwmk6cUUyCRQAc9elY3hT4nyap8A08Y61H&#10;Bcai940LAcNGFx82PfNdr8PfAFj4s8CWuu3XiZH1K/I8jTo+qKTjccdB3z6V9ViMuq5c1Zctn0fX&#10;sjwqeHxOKqSdK1rXO6/YCurDwN8Xo/in4u+Idp4e0jypNJtrTUNPjmt9YmkUBrUmQgKQhVuMn7ox&#10;zX3F8U11/wAWaK90fDMBSKzNvDqNtppJjiKbDNzuaLcgUMFJHyLjPb4/8Mfs5/AP4k+ErC90XxvN&#10;rUfg+4k8+G3nWO3j1HhpHd2VllfGwheQF2r1rsvBH7T/AO0zqHiy50v4SeCtStPhh4X1m30rVNRn&#10;tGSwuSkR3R28zL/rHbczbQcEntivzrijhefEufN5c3PEUIpSg4qMejVprXr9pPXTRJnXGXs8Nyzf&#10;TofWvwO0H4caJ4b06Cx8caRqGnrbRM0MQY7GIDZdZANqkYIJAJzxXiv/AAVR+HXxX+M37Y/gLwx8&#10;IvCp1wX3gWab7IBjKxyuSQzcDjgD1IFeu/A2/wBd8c6RZ3Xibw7oWiXU0EIln0fLSSurbdzFxhgV&#10;xwQSOldH+0l4vP7PHiXw/wCOT4gxE2ltp7ajesGeNGlVnAwPlyoAFfS5HjvETJMrrVsdhqcaEI2h&#10;By99SVktr3U2+rT66bGEfqvtIJt38uq6n5taPpXxT+GfiOx1/wAeeE7rRWs7nKx3cBVtueA6kDuD&#10;04BPpX6bXPw5b9rn9gXxD4FudMWS9stC/tTSl8lo5pbqyU3MShepd4g6YH3gcVh/tn/Hb9m74h/s&#10;bax8R5m0xfEGmWFpJYSzxxPPFItzGUYI4+YA/eXnIzkdq5L9gr9qD4j+Frq1s/iDp0iahdL/AGnb&#10;pcSKJpbSTdKkyksBwFKgZGFBAUcCvs+GcxqZ5lHtcTT5NXF2fSST09L2+RrisPTp+7CfMn1/Rm1f&#10;/wDBN/8AZI8I/AXQ/hh8VNV0fxTB4nujqnhL4m6JoItb62M0SCOLDuwmiOVxG7AMGG3Y3I+W9A/4&#10;Im/H7WvFNxcJ4qs/DXh/VJvLn1m4uBG32ZXCuYId+5pmQ5jVwAWIy20En6x8bfFu3+HV14x+E3xY&#10;vbZ47XVp9S+H2o3Kr9li0+QfaLMCNRhHhJ2ELgFYxgV8zeKP+CkOot8TrTWdS18Xdk2uIjQSy5QR&#10;AERgoD90FYz9F+tfz3hcfx7gc/x+Fo3moNr3veimtnDTrb4XomhueG5YK2nl+p6R4o/4JmfDD9iH&#10;wXp0n7Mtn41+Jt1q9tcXGoJrNjbyXMMsKhzsNsm3BXedpJwEJBxXzv8AE7TPB/x/8PQ3F/4a13R7&#10;02kjfZLuGWGOcqM7VJAVvoK+ofg3/wAFO/ht8HdZW58YfE22SxFlNbQw6hqSxu25SolEQJYsBuww&#10;BzkjOK+ff2v/APgshL8YPiFpml2Xh833g7RlcaZbvIS0krAq1wc8j5cqBxwfeuvLZcTZxmcsRUwl&#10;T6xbm9onyw0SSjro3LeySt+XJXwmChV9upa6aHxh4V/YX+Mf7QGra54f+F3g6S0/sVTeKb35fOOc&#10;bVPrXpP7Kvws8U+Afj74P8DfESR9Nu28R2Ntf/awVNuDMuTjuPeug8Lf8FQ7/wAKa5/bXhPwrHYs&#10;spUsccjOfmArkNb+Lvxb+Of7WXh3x94V0WXXPEGoatb3FnplkPlZYyGOSOAAAzEnsK/V5V+Kcww1&#10;Shj6MadPlbV3d35esuz1b1VjFtqfPF6aH6m/H34g3LXVn4Ma/QW1lAwggXksoOA7cdSM89zivlf9&#10;q/8AYzHxRSTxp+zxHFFr7WCT3fhnUZwYtTmTO5rRiMpMRz5LHDc7SDX0vqsJvddvPF3i/wANCE2V&#10;hDbR2lrh3cjKgDH3m6dK8nm+JHjT4seJ7Lwr4G+H95p8Flf+cJC2bhZAQOdo+Tb155FfgHD1XO8p&#10;rqvRlZq3OpbS7JrrtZWd+xrUr3cn0ehyv7CXhf4feC/hffeK/il8K7keLry/Nsj3lpK5uNPwqS2y&#10;xNwvzBw2V53DnIrQ/aAX9kz4T6HZ+PfBXwW1DwrqE148DW8AIglGAxUxNlWY9iNuNpFfVOjfCfWP&#10;HlvZXuveIG/tDTYTDbXSAEqN24g/3sMTk9ya4b4oxx6lp158LPiJ4WstZt/OF19oEBBEiHcGLEcN&#10;xXrY/H43B5lPG4jmdKtvFS6W+FX2tur6dmRQxS5kmvdR866d43+FHg2ysv2h9Z0qa3tNfa1S6eGw&#10;81y/zKs7oB821QBjPGAR1rJ/a7/bW8Javo2pfB/4T+ItTuZLuCGTxH4gih+yMWBEiRRBeQchWZvU&#10;YHAr6H1L4Z+AfENvBYw6XbR6cNLt/stkAojUYBzjpnK/rXzbqv7FeneLvjp4r0XXNXutN0iUB9Nu&#10;bRF3ySSoG6kYKo2QfyHSsMgzThzEY14jGcylSXNG7urJpRVrauKfz0fQ1xdGWjg9z5+1n9qT9on4&#10;ofDx/h543+J97q2lyzeTPHLbIZ5kX5V8yUDc3APPpXMfDjTdI8N/FTS7DUJpLCOdwPPhJDKe1cX4&#10;r134l/CHxtqXgG78OOl5p17Lb3K3VuY2wjsFkAI6MoBB6EHjNa+gw+NvF93p3xFtrMTeVMoKQsCw&#10;cHGMV/ROAy+OErxqU4xVGb5vdtZ3tq0rdPwMq+HUoxlBu+l0fYnwj/aP+Es+owaZ8SCtzr2iXBg+&#10;1TQ4KRZ4fJ617Jpnx68FaE1v4c0K3gt9F1DWBJd6ljDFz/Hu9D0r48+FfwDgsdWu/id8UZJZL2Zm&#10;SLTFlOCueCfeum+IPju5n+DF54F8G29tFqi3Milpl48mM5Jz2IFfMZ3kmCx+ZOFCnzQejbWne0X2&#10;VzzadCOIxbSba/rY4f8A4KaReL/AX7RGifH/AMF61aaosRSXw1fzRGSOAxnO0bSM4PQEkdCa2/gJ&#10;+3T8GvjL8RtA079qXwFp/hfxQlvvm+IdhymoTEqFN1GMLKrHIPAYddxqxonh7w/8QP2fovB9/rQ1&#10;BbOXz7Dzky1tKwy6g/3Sa+XviBbaRDrsmnQaJFd2UEphuw/Ow5wcHt+FfU5NmWX47BPKlS5o01yv&#10;S2i2t/XzNsRUpQapr3qbS3/rc/Zb4deJ7rxT8ILrwx4wl0y31C1u3e1ewlDQXVqDlJomH3lKkHHb&#10;OK/Lr9sP4Z+Hvj9+1fHpGpeIBplpYzmK51SKPkgHI7dc16L+yF8V/FfhTw/o/wAO/jbfarb+CtW1&#10;EW2havEv7/S5jtVGI6tDgkN7VV/aL+AfxC0rxjrt2yhdEtr5kTVrcbhPtJAfPUKRg/jXy2VcLQ4T&#10;zytmWEnanNcsWvsX3TXV9jonRjSsp6JpWvvbodjbfFz9nj4I+DbX4ZWc416WC3AaUKrMzAYByOlc&#10;/wCAviL8MvGutSyaT4bTTpGdv3dyg+ZsHmvnP4j6Qnw8v7W5dGDSwq4kZsmQdzmu38AeINJ8R6FL&#10;4h06zkia1t2cyAEDeuK9mOAw1HC/WKd5X6t6Xv2FgPZ0q0tby7vX7kfazeI7e18ZK1nI4eJIZBIS&#10;AqsEjKFSCGUhlKj654r6e+B+tR6lYK1xp7s8sySnZIf3ispLsSTyxbp7ivkm2TxV8XviN4f0TwX4&#10;Zj+33FhFDDo+k23769kjt4pfM2k/vG2IzEjrjj3+vfhV8Lvi14a09Y9a8DXkdzBiN0jIdlfaGJOw&#10;ngKpJOOxHY19zmeYYfDOEKk4xdtE2ley7M1pUajvKKbR7/pa+H311bvwjJcz2bIot2klZnyAAygs&#10;qkDk9uPU4zXin/BUDX49R8feCfDrW9jqq6N4c+0WsczuXsbiSYrLKB0DGOONUbquXOPmyO/sJpNC&#10;udO0OwuplivrUtbTWsbKq5PzqCRw2TyR1GPWvM/2mfAzaf8AGf8A4SC5juZrKTR7dI57s7j5qZMk&#10;YIyONynn+9X5rx7xLQp8E1a+Fkmqrgrp6OL1dvJ2t6HfGjUjUa2drfefOXxN+DPwy+NX9lXesQ39&#10;heG9SBdQ0u3JkiDjhZlUHzIyeN2N0f3gSCRWjpHhX4Rfs9ftX/CaP4g/F2TRPCPhbQtUkGlT3G28&#10;iufO88R28zHasEvnTSEckENjduUL2uveKvEvhvRJ/HOiaBbDTba3uVnlkYIY8xMjEFcfNtbI56gV&#10;538VvD/g74peB9JTVdQttJ8R6SscfhXX9dHmQwThleGL5hwjkhTnP3j2r804B8QMVlNelTxqdShz&#10;cvxczhfR6btJPVdnp5lGk6FVThK1j6f/AGnrn4Wx/tDeH9D1/wCLFnG+qaDLqmlyfbXa41exmtpp&#10;x9ri2BYvKkQiGYN+8CkFAcE/LOqLFo0fhf4PW+lfa38Z6ra3Wp6O8/lt/wAI9bPuSOVmxh7q4Ekr&#10;DJLKSor1fx18ZtG+Mfwi0fxf+0JpFhYeKfANvNBrM9uqO9rarG7yxAqNmwlljQZLF3JAAUFvMPjp&#10;4V+MnwR1r4TeOL7U7mz1n47anp8t1b2dpvXw5ZPKHYNJj900enRW6JGSMM0rAZya/ac+oZdkTxOJ&#10;w0+WriY2jbbaU+bTouaUnq7RVl0RKxE684zlry2/yPoTTNE8PeJ/Eltd+P8AWryx0eGd2VbVy8kS&#10;swLRxAqxCDIwCSSBg1UZU0rw3eeLPhrfaVrFlbSSWg0rV4i0sVoxJEydkPIIIHyk14t4P+M3xR+O&#10;fxT1m2G4RKC1vY2E211kllkkEIVeS0UHlKx9Qa7XSL4fDjU7bSPGGjarb2niexFw15HbERtah9hY&#10;OxClshsqeflr+TMzweawry+tS9pVVpX1bcbKzbb25du2xtVqe2rOXQ6r4BeJ7v4H+IrvVtI0GS40&#10;K5mae6tIjtigmdvMYLggRpkk7OmQeea4T43fGv4S/Cz9tDXvFfxQtodIE2i2semXssSmTUo5T5vn&#10;fKSuAXKKB0VRmu68J2Op+MPGR8C+Dre/utO1nU45zcxfIbK0TBDSAZzlOcd818+/8FWv2V9V0/Wf&#10;B3h7w8L7U9V1zX54tEiS03lo/KXaoZeM84x0GwkmvoeC4zxGYSp4lN0qqacr7O17/wDktnf17HP7&#10;SdRezoq8m1/wx3X7bWp+CfCfwpPxL0u/gtbq+hxDf/ZzIYUfnztqjJIHAB4yRXxT+wnoPxWT48X/&#10;AIw+KWuXd1p/gIvdWtjfXEhCtfIzrboGyEMjlXkxg7Q/TIrrdf8AjV400vxJ4E+E3i3wbrtxqGir&#10;HY654e1W1zcSXeVCxr1yokYFVHBIHJ6V1X7XHj0fDHwleaZ4P8Msus+I7vzZxYoZJJ5xGIzjbkkL&#10;sVR6YJ71/R3CGW4TIKUqHKppx5pT0acm7RgvJRvfp95nWqVZT9lLR9f8jyL4u+LNS/aO+OcfhvS9&#10;cuLeM35k1fW5Jd6RxGX5mEeMlj8wC5xxnIHFfV3xC+BkXw90fwr418Fa5oer2NkNOGr3+mRJE8Mz&#10;yBUhkwMysoX72c/N6cV5R8Bf2OfEei/A0fEC9toLm+mS4u9YWOcpNAxG1QSRjy8FcEevrXtHwU+H&#10;GqaR8K9Q0vR9+pXJ8i5gs724H7qLdvkRgeJGXAYEc/KcV+ZcecX0s0xPLTqXhTlypfzN6OTfZa2v&#10;pbU9PDYO9KUKml0nH8/mr6Hnvxv0WXWP2ffFmh6J4HsrZbHxHbza5qMKhTd2y3W1JCF4DqzhSeMq&#10;QO1fGnxe+BXgdtFudc8CeIVs7guiGzkY/v3yM4GMf5z2r7i+IPirRfjP8OPj14R+G08NpdHwzDaW&#10;88x2LFeW9xFdzyMQMcpAyDHcknGK+BLzQ/ic3w4tvEska6hILqOWCOBSZJCx2qqgdeSOPw6mvc8P&#10;a+No4WbqtQbnHR7+9Tg03fTdNfLoeVUw/sJRm9nez72djf8Ag18LPi78RfHtt4c+IVzqV5FbacI9&#10;JvNRu3cRRAHbHGGOVQYHHGPevorwz8Svit+zL8KtT/ZxhtYvEen+L7hHubDUXI07Tz5qvsj8sLK5&#10;lKjzBvCHaPlOa5bw58eLbwJr/h/4Ya/4cb/hJLmyzrE8LBl09jyLcEdZMct6Hj1rft/CHjbxz+0V&#10;pngPQbxby2v4otRmFwxCWMEEiNJIzDOOu0DuWHpV55iqmbTtjKUIYalH2kb7NwbammtrP3lbf0dj&#10;ip4mtLF8sPdut/zR91ftW+Bbj4sf8E8vHGsfDvwHpVnqktnDLqeni25la3RHEsGeY3+VseoBHNfi&#10;bqGg3XhvxNpXiSYvbyXFwBEWUr82QRg1+8HxU8T/AA+tY7jwH4T8S39/e6l4Zhe4aLZ9jitmmFuI&#10;ZXzgT/PI6jrtQ5xkZ/Jr9vDwx41+GMb/AAN1/TrZW8NSi+sbhrcLPJAzsUfPcEDgjI4PpWnhbmmG&#10;qTnhaskpOEZaNO7ldPRbJaP5+h0zoyjLnWuv3FjxN8Zr7W/Gc/i+fRpBO2lRWd15zZDgLgkCrnwZ&#10;8PXPxv0//hT39lXE0EVzLczGF8HYR8o/OvMW+IfgwaFaapc30zX9ykf3T90Y5z2r6D/4Jg+M/A/h&#10;L4h6+fFPiCMT3AQ6fKy87D1FfScS5TTyjL5VsJr7Ozind2afl0SbNMVKXs4u97fqeW+Db/xH+yH8&#10;W7zR9f8ADs0bRWch0xJW5CnoxNY83iv4kfFnV9U1PxHDCsEURkD7MiVW5GPb3r1r/gpnqmjn4nQ6&#10;9o4N39tt/KWZB8qHsM+9eL+FvGeseEdFXSxZxslxEUywySSOn4VlRoUsZkNPNVTTr1Ek32Setu3+&#10;ZxwwtPGUnKC97S36nkni7S/EOt+JbXSLeV767nmWK2t7U7ixYjCAD3rvNX/YH/aeglhvv+FWaisU&#10;m1HNtGXZd3qMcnmt39jax0XSPj1F8RtXtw50K8aeO3m/1ZfPoe4r9Wvhx+0ZL4t0+z1k6fEjLIJW&#10;jCg7/wCnSvA404+zPhTE0aOEoqULe+33fRJNbLW+u5nSpxguY/NuL9nW/wDhZ8M7648R2GpRyWds&#10;TIJrEoyYHUgjpXxF4q+JvjyPxU10viC5ks1uTsgLFV254GK/ez9sn40/s+eI/hrdW7+I9LOpSqYb&#10;2xZlEoDjBBH1r8Ofi98PNJ07x3qOleGbxLmxlu2a3w2RGCemfavpvDjiGecVK7xy5no4tr3eXqlf&#10;Z9Tz/bOpKSkVfhv8S9Ig8dT3sdktvbXqfvIl5CsO9eq6j4L1/wCPXhAWXgPw7NqN7HIGhtrVNzdc&#10;c+lcx+zr8BtE8Z+Mk8PaxqEVojKSjMMbmPQZr7u/4J6fBPX/AIb+Pbzw3aiCMzSKscjAHeBzkHtX&#10;VxlxFl+TzdbC61oKLSd0nrbf87HZhsulWkqidlt8+x8/ePdD/ae+EfwGsvDP7QFgbO0njVdN/fZm&#10;EY7Y9hTPhj8a/Bmj+BP7Cs9N0+8MCmTzriPdLwO5r9G/2ovgv4Z+KHhK6074neCkuLtNPkh07UY5&#10;M+U2DtOPrX5K618NtQ+GE/iHStRs5baeJnjhRkP73kgEfhXyXDeYZfxPha1GvBU6sZqTjFcsXzO1&#10;0rt+ptjMIsO7R1TOP8U6g0VlrXiSKziOoavKzQFOsYLdB+FZnwYtLXQ9VmfxVAPLuV2gT/3euR71&#10;FqLTC3aSdXMix7YkPY+9ZDX15rb51C/2vawBQMYx6iv2Slh3LBzpX0drvrpZJL0OaK5vdfQ6my+N&#10;XiDwH43j8WfDHWrnTpbO4HkC3cr5gSRXUNzyAyKR3BHqBX6f/C39qJP+CjXwo/4Ur8fNTtvB3xhv&#10;dG3eEPFd1IIbLxPAUbZbXTDJjuV2nEnVh1DYr8pPB2iRw6pb+JruJm061uFeVmH+tYfwivf9J+M3&#10;7O9rpNzqXjnU9VtNcleJ9OWBDi2Kk7WRhyhXsRyMmuLM0qdOFKFKU4xavy6u/wDn3+478NWlhYuo&#10;29dvTq/8jyT9o79l340/A7xxqPhn4leE9R0vWLG6Ed9ZXsZWSEN8ysP7ysvzKw6g5yckD3b/AIJT&#10;RWtl8d7DS7m6cSbpGhzKAxVoZAwGfbmve/hT+0D8Ov8Agpz4Fl/Z/wDjf4nVPibolqbT4bePtUmC&#10;pq0II8uwvTjljyFcnIJGOpryT9lz9nXxz8Iv2udDTxPOLK/0zWbiz1DSWbbMsghlDLg9uM8471qs&#10;fJ16dHEaLnjyu2r1TSfZ9DlafvNap9T6zvLW5h8fx6xcajNcS3DSzyTywLPHIPlVsZIZiQgQrkAH&#10;kYzmvf8A4MXlpd305is7Yia5W4jtbYNGItwb5YiXLIN2Ew7NwgG4HOPHNf0Ga48U+da2Edo8cdu7&#10;bUd4XGAd+CeCxB3AcdeOK9m+HYuzqsN9Lp9vPPJJK11EkWxdxG3euwfIAAo2dNyt0JOfXxv8S3md&#10;UJe59w7/AIKf3dzaf8E7vEKm+ZRqF7YW8jPM0ZlhknSTyjGVABRkYYA6c8g5r8XtZ+CHjL4n+HZh&#10;4K8Nte3Hm7o2ifDoB15/u1+u3/BYLS9fvv8AgnrLH4aae7lXxjpsw2y7tijzS656qoB27evFfl54&#10;C+LP/Cu7A6bZ6owu5omWaKBgWX1XAr57NqmKwmIeIoayUVZefmELuOvU8b+HX7PXifUvH2meE/FH&#10;hm9ubqfUkiOl2pyZ1z82G+gJz2r6OXwvpXhX416x8Svjj4Z1zw14Y0bRjZ+FtDvLGQtdIqM0NuDK&#10;QwjYR7DKFfjjHzZEPhT9oBfg7qbfF/WtBla5tYzHYRAASEkbmZWYfKcADPvjvXMfEn49fFL9rb4g&#10;aD41+Our+fpN5rpNmrzMZ7OEtuCSAEgKAeFH406WNr4nC/W8WraNWW3d8q7u36HRTjGmpPqtbHdf&#10;DnW9c+Ll1qXiH4m6bYI+v6m0tvEdPRL8xLuAV5RyAx6RjgYyeeB2nib4THxl8VPh74f8OabeWxnv&#10;JI71JLvYJ4IUMrqHwQh2o2GIIGM9q9g+OmhfsyeFfhboPxA8H+IdPspPD9niCEsA9zKoydw6nJz+&#10;dcjb/Fr4FfFLSNF+JvhDxxrdwLa4llSzOmpbb3jjLSAjcxK4DcZG4DHevzqjiM0x+bf2gouMVzRt&#10;0V4tJLvpb5mmGl7StB1dm+vX0Prjx94F8OeP/wDgkr8ffgp4aa91u4+HsMeu6faXUmbiM2gW68os&#10;F+dhEXG44J54FfNf/BMXTdVk/Zu0jV9QhRxqesXVwRbtny137ETJ64xk47V77/wQr+Mfh74//Ef4&#10;z+FdW8SXWueH/Gc8hnuNRtRC08E8ZiePyweFEZ2jjoPeuN/ZG8HSfshfDGf4W+Ooz9p8D+MNX0yV&#10;JmGJvJupBG+OuGQKfxHrX7lw/StRo1avxKHK297o8zNWli5qC0buj6/0n4reDPCPhBNJultlh020&#10;NzrdxJOC0ESpu5QdGJIxuxmvya/4KP8A7ZM3xi8ZXVnY6hcrZ2k7R2tnLLlI1LAAp8vI28nryTX0&#10;h+218forr4KXvi34e6LcWGm69dKLi9t7d3ieRAPOg3rwDsG4A8frX5z+BNKk+PHxnsfC1/ctDY39&#10;0ftTSKGZLdCX2p3Hyjr+FTicTFuSi9Nbv9Doo0XyxZ9xf8Epv2IYPF3wS8UftD+I0hTW9Vtns/Ck&#10;Vxw1rAnzS3I6EM5+Vf8AZVu5ruYPgJ4+0jwpqmkeMfBd/HF9pS4fX1lfZaw7sFmH8W4dT2rzvwD+&#10;3ndfBj9oXw54Y0m1gh8F6fbDStQtlwMxIcq3+8DyT3ya5H/goj/wWh+JHxd8WTeDfgDYXGgeGdLE&#10;1pdXYALaoWXbjHZetfjuOy/HcQZveS93e3RLZL1/EmUK868WnaO+x2Pwm8FX1j+0sdKs2/tXwxe3&#10;DpDeqN0Txwx72bJ546H/AHhX3h4i1GL4V/s+qbuY20+tSgNNGnAL9PoApHB7V8bf8Ee18S/E/wAA&#10;Ppvi7S5Y4Y/EQsrWO8iKTI6qJLwDPQYaNSfU16T/AMFq/wBprTfAvhPR/AXgi9KagsVy506JSFRV&#10;Cqh34wzH0znCGvu6OXrIsqrV4L97Vs/u92K/Fv5mmMqRxeLlNP3Y2R7p8Lvhp+xtrekTaFZWVhrf&#10;iLTNOadrgwAzRlv4iw5GT/KvjX4neEvgZLoni3Q734hWfhzU1uWjEkjnzGTJOMHn16V4t/wSZ/a7&#10;8WeA/FPjnXviFqct5ZXejbpGm5EEwOVGfSvIvi18YF+I37Sdl8UYLSTUNEmu2l1TbbHy2YFjgcdO&#10;AK/L1w/Vnnqo1J2lS96Uls27SSd9762T+RzQqTWI95vW2p0/7LVt4+/ZN+O0/wAZPhd4dsfHVr5U&#10;1rcxm4VjHHKSu7DHIKjBxXa6V8PPhl8QvB/j/wDaK+IPxb0jw/430aQS+AfAFxJ/peos7Nuuio5E&#10;aZ+QcZILHjFeG/CH4VfFP49/GGS4gvtQ8LeH49akl1K6Ja3VLUZY4PCkbQctnH41n/tHfET4d/Fn&#10;44ahqXwQ0q4sNO0+yttPFzJkSX7xAqZjzxvAUkdsAY4r9AjgF7f61Od6kVa6W21ubp16LY9PkwsM&#10;P7SKaV9m9/Neh6Z4V+KXw2+GH7NWu/C34u/D/QvEM+u6wNTn1hkH25p9oCgyE5CqAAFHC5PXJrx+&#10;8m8Q+ILtNUg1uMaIylYNMcsQidlHrxV7SLPTpJYG8ZaUb0RceSD8rt2Bp/ibUtV8URf8I/pdvb6c&#10;bSTMEMEQGxc9D69a8ukoqblJ3lJttv4Vfql09V00OrLMNgq16tW7t0V738zsP2VfgRd/FP456X4M&#10;0C0awgvMyXV27ZREB7A98V9V/GD/AIJ82/wz0ubxF4LvjdRygpcyTWg3N7/SuB/YU8L+Lrz42+C/&#10;CXgjTheao6l5w0gRIohzLK567VXJIGW9ATX0/wCI/wBs+XRPjR4y/Zf+N/w9ksLzQNTewNxp4NxA&#10;vyhklaQLjY6srKT1B9c187xVjsZiMxjhMBiFJRipSimr25rX81cieLnBxqUkkr9vwufl9+0Nq7/C&#10;1NQudK19bbVnZY7dEiUeWR94jA4rnPB37UPii1u9LXVdZuZHswjxSg8s4OT0rsv27Ph2fFPx01fS&#10;tHsmEBIlsLuOPEUuQO9ebeOf2bPi94D8J2Ou6foCXUIh33c9q29ox7+lfZZdQyarllGljZRdWf8A&#10;NZbrZPt5d2ePXqTnVlVbdr6an7Efswan4P8A21fAmkeJm0Ax3kVpsuFvRnDIMbhj1xX5y/tu+JPH&#10;/wAMPjd4j+GXhewtrOTT9RPkyxR5MqdQcHivrL/gi/8AFyLWNFtLRLho3CmCeNj90jg8V4X/AMF0&#10;/Ct98Nf2lrTxzo4VIdasMyO3BMi9xVZZwhluS0YYfDwuuZtKTuk3rb00sdFTFV5w5r/Nf5ngf7K3&#10;hDWPiz8Vh4n8Xapc2y2z7bl4uk7HjbjHFfVXgfXNB8Kfth+FfDugInlOcTIO+O5xXg/7J/jjwt4e&#10;8Ey3HiDV7aDUJLea8IjcZVApIznuSK4v4EfHnU7f44WmrWzm5v4tReS1aRyd/wAxwM+nSuWnQx2M&#10;4gqVXG1OklFJbWel/NJ6nHGdRYqM7nYftSfCy68MftjeNfE1sluW/tAzW0cg+4XAOcfnXA/D6HxB&#10;rHxEfU7nxRNZajanfbTOdrA56hj0xwfwr0X9pz9oLXvEvxIvNe8a+B7LT9cuAplljQ7WUcKea8h1&#10;JfFfjDWLfU7m+WRruRYoEsxgc+uK9aph6s1J1JpXVk7bJDr2jUkubRu9j9Gf2UNAn+LvwO1zwl4u&#10;1m7u9YjuMJq0shkMqyAjfvPBxxx2r5f/AGif2RfiB+yJJB8Sr7xL55u9af8As+LO53iBzlhX2D+y&#10;L4n0r4Vfs3P4auLMXOuQWB+yRpwjyYyNx6kg4rxfWf2mx488dWUnxV8IQ6tqWiXT+fo2qH906Z4C&#10;r34r4evjcRhcVejP2lL7S7r5rQ9LDOpm0YQpVU3BbN6nh8vjvTviP4mhu7C3Nhfy2w8yVQNjg9VI&#10;6etdr4N/Z9/Zz8XXdr4b+M+lz6IkiMz6hCVDMdpbII4xn1ruP2l9Y+D1z+w3rfxH0j4f6d4d1WTx&#10;2sMUumwbTFCVUhc9eCf1r58+GU80vwgaW61qbUbrWr1ktp7mbJSPoSM9AKij7TE4JYjDuVKKmoaN&#10;811vaS0slfRp+QsXJ0ayp1op7DvB/wCz7oWveI7v4c+C5pb60jvJ2stTu33YjBwFz0rm774HfFn4&#10;HfERJL+2tm0151+2TRHftgyNxKgjPGeBye2Otfe/7MH7JPw/8G/CaC7m8StM+oKJmZm+ZCevJ7V5&#10;R+1/8GfDXhKJr/TfHl9LbXcuDBcJ/wCO59K6aGeY+vmdSlCUZUrWfMrtvv5PyPQdClWpxqw+JLS3&#10;ltc6P4i/GCx8ZeHGg+AnhzRL/RLrSoYVd9Jt7d4AvyhDlMxOwyxXLbc/eJzXzn4ht/jV8N0uNEsv&#10;jBeagNLIu4/Ct1ve0ktcgyQr5pCkYJ4XG7noTWz8Lvipe+B/C15Z6no6myDE2/lOPl2mrWv/ALVX&#10;we+J3g/WbvWrqePU9H08pCz2oEczHKrGpH4c14+R5PjMvxMsPh6CnRTV5O0m9rXunrutOV9bnjRd&#10;TFV5TqH0H8Q/20/2fv2jPCng6z+BnxGtfDPizR/DMNm1vrl00dul6WVYI4Ixvk2vIVh2McRrtJYB&#10;ee1/4J7+KvG8P7QHiL4EftLeGZdO1HxLLNba/pVyDG9jfEFZMKchCdzNwMZzg9z83+GP2GP2d7v9&#10;mPR/ippN0W8WyPHKt3Z6kYmS4DhlU+wOOfbtXpH7Of7bXwn+Hfxd0T4Z/tfeBCNa0jVopdN+KeiP&#10;/pLLLKWdb8EkMqmQhcfdCgA19dw5k+U4WnUjhVJpOSfOldreyt8Svd6q+vqelWnUxKipR5JRVtrJ&#10;+b/z7FP9g/xT8aPhL8d/iJp3w2+HeiX1t4f1W40nxJp1zOtrqsIjuJA2JXVYnmaOMNGV4LyrkgZr&#10;648F+DPFXxs8Dy+P/jZavp/w7trqxu7tLm+itdVNzDMJWiRmiyWjeNTw5VywzgA18N+BP2hr3wP8&#10;TP2hfHXgTwJBqEHiD4i6jfWN2bsKk0azTmJFJHzFgQ3y4Yjjqwz3fiD4+fHz4/fBDwy/2HxHpul+&#10;HfCxg1W18SxGKbUb1i+ZimfliRMBAQCWIJ6V8bxvw/TxudTx1WEIcvJGE3e+keZuyfSWkdFu77HR&#10;QjRqUmqz22Wuv9dT7Q8DfEjU7jUNa1jwfY32u2kcU8wUb754rEMXjhCoENxtQDO0AEgnaeM/OHxN&#10;Eer+OdW8W2EbjTtQ1SSeCU2vlDe4MgUjAAOMHZ145rz39lr9u/xH8G/Emn+CNe8HxXmkRStHf3Nv&#10;eGKURMMYK8qcc89a9T+J+pRXE+paDoExTSZ9QaWGwMh8s5chHYdmEblR9K7PBvh7F5Jm+aVK1Oym&#10;qTjJNNSV56W6NfLRrsefjHFUqcet2Xfg9FfXV9G8l5cRQxRMMQylQxJDdDwh4ByPUivuD4Z2ra9B&#10;/aep3MtzNPErTTzybnc7R8zMO/HpXxf8CtOOs6iI59ZsrC4iYPbfbGcLcMpwEXaCM88E4HvX2t8E&#10;l+x6daxurSosw+0heGdCDu69MfzAr9hxV3XFS0ons/gC7kMc9q0WFjsx5fGMgdjnr/8AWryj4k/B&#10;74OeM/jjB47+KPiyXUIopER/C8a/upHihMm1mB3BQq7zGCuc9e1emrc6dovh3XdduFje2trC6a4t&#10;/OxIEjhdix9MqQc+1fmh8LvjFq198QLjxbpXxLAgjvnSws9RR3VIJAfMkJBO99qJEp6YdielflPi&#10;znVXLMJhqcaEKtm6lp87V46JWjo73fxXX91k0VS9s1K+umhyn7SHxv02+8UW/gvSvDOpaq+oau6a&#10;ddTMtlp8bNOQQEQGWcojgEB40AwDu3Fa3NA8Rap46bUdItTYxahZwLqjzIhWHTo0ikt4oGKAKgDv&#10;HgHgknGdvEX/AAUA8U6Tpvg/w5+0F4kjtbbTtBsruOyjhjRIpp1PmmOILjc0hX3ORTvhPrfwp8X/&#10;AA51Hw5qmryafp/xG0G4W7XVraSF4f3KG3YOP4ldmbbnIx71+AuVOvkVLHQoNc0pKTV5WkpLn0Wm&#10;kVeySTel+p0ypxjXfM9NPLSx9y/8Ec/i3YfFb9ncX2pausul+Krq60i58iUFre/jVxKCQc7im0hj&#10;6D2r8qf2qfAmqaN+0l4l1620c/Y7XxDJZatPpwJt7bVIpDHMoP8ACspXz04AIkZRkoa+0P8AglF8&#10;PfB37ENnbfDTS/ilZ+Ib3U/Fn2opNvRDdSwqQ5ViCiiKIqjEYcuR6Z8s/wCCk/xSs/hP+2D4r8Je&#10;EPBMFnpNvrDW+r6LeJvj1dTGjtJI/XD+ZvX+JGOQa/dqOMwFXKqPsnenCbhFtNNwdmmvLT7jejlT&#10;xfLZ2sr99rW/NI9B/YK8K2/hbXk8e2+rJcBIopMwpg4UDcOfUcV9v/EFpI9KsvFGnJBJJp97DPF5&#10;zkIEdhG75HcI7EHpnFfEH7PXxT8CeCvDt74Z8M+GNRvkNhHcxShCWEU8KyrvOOCoYoccExkjrX1J&#10;+yf41T9oP9kLTL+6m868Sxv9E1Bkb5hc2kskC5PZtiwtn3zX4x9IfJcFXjleZYZL93N056PWM7NX&#10;8t/vPsOH4VsFWnTqK0ZO6/U8Z/4Kp+D9RtPGfw4+Imi2K3QhubrT7qF/uybtk0YPtlZOPevyg/4K&#10;I3nj74uftDpHe+SkWnWyxLZyTkLEcDhT0HT9a/Zz9uC7s/E37MHh/wAcxyBH0/VLK8mebqhCvFID&#10;nuWBFfhX+1x8SNfufjfqut+C3S+N1OVIC7iAOMg+lfe+AtXC4jhKnSi0p051YJ20SupW+6VvU8zi&#10;ClGOJcZwve17b6aHXfsWXOkeC/jDb+FdW1HZJqACOFBKx+5PSvvzVPiN4P8Ag3p9n4T1/wAai3tb&#10;lg01wh2llP8Ad9PrXwt/wT58Y+GvEPxGsNA8QeHfP1maU5jaHAGOuPSvYP2stI1zx78bYtC+zGGw&#10;02BQUc4bd1xj6mv1PNMuw+U062Ok/wB5ONm/JdDxKdF0oe0oapP5r1PZ1+IHwp+I/jS48W2+qTNo&#10;1kSlqtw/Mp7v78Ctjw2+hfEm5tP+EN0tTaW94fPkAGHQdRx618geI/D/AIw0jSvsljK8Nqg+QbsD&#10;p3r6S/4J1aJ4+h8M32r6jBs0rDETSNklsdvavynFKvLD1MRRkm+iX6i/tzF/X/aVpvayT2M79pT4&#10;hS3GqyfDPwlCbew3hZ7eA7FI7livUH0rA+GH7OPhW+1y3s/Etn+4nC+a5GQEzk5/u5roPEvg2P4k&#10;fFTUbDTbWe1likIEogJMw9Vz1A6116/HT4d/CrwddeCPHmhXsXiONXRZ3h2I64wjBuhXOD17V7OR&#10;4PNquDhOqntu3v6dkddBYfEKUp9DW8H/ABC0n9iX4jG1tiLvwxq8PlMQoJhY+vtXJ/ET4C2/7cPi&#10;fU7rRZBHpcMheOWE8BgMgYrz/wCI/ifTrjwcE1DXYtQ+0Q7jHLKDtyPlwfUV2X7BPh79p+20K5vP&#10;CkEUnh26uiHkOQ0frg+v86+w4exGb5lGbx1Hl9ldprql263PPxM6FSXJZqKPkv8AaV+Emq/Da01H&#10;4ReKdMtZ23Ys75CGdcAjgnuCa+XYfCR8NXP9ieJoGjdB8nzZDjIxz6e1fYX/AAU08M+LdC8WahYw&#10;+IXnKSGdppGwytkEgCvmvwn408HfFC2tfB3jkrb6gjhIL7G1Semc9jX0/DWNjmeWzq09Lt7b6bN+&#10;bPNxVKk6jgnqJ4R0zw9qNw1jNpsZhRCSuOa7rwr4l0y70w+C/D2iRxH5oyWToc5z+gp8HwVn+HNy&#10;dcMct9bsuxLiAblOcdcdD/Orei+DJNImHiBNLni3PuXKdeetfP5piadOpOnJvyv3OaMnQmlFWkYn&#10;iX4J+P8AS7CbWtQaP7NcH5EDYIGeTis/wfp3xL+C+ujxT4H857eVdt5C2Srj2A/nXs2jeF/iL8Vb&#10;NhpNjc3cduhUIqnaF57+1dd4O8Aapd+G18H6hpMjapHvPkeXgoucZPsSa4MszrFTdSk5RdSKb5Vu&#10;12sehJrET5fxMX4baJ8Nviv4en1bUrSJ74o0l3A2Pm4yxA7d6wP2eXtvAHx2u/DdrHjRdXzHBCWy&#10;ok6jH4kiuw8ffsk+OPhR4OPxB0HUJtPnv7dnlikO1F5+ZcH9frXkPxAXUfCT6P4ihvMNbSpKWi5y&#10;3BxkV7WAwlR141aC/d1NJRfTqXSpSo6SVv1RP8cNIXQfine+EL3w6RFvD28m3gxt8wH4dKT4KaBo&#10;r/GGzsrdDCVYMwAzkeler/tOeHz8Qvh14f8Ajj4bRJAYli1BY15Un72fo3868x+DWiySfFvT7pG/&#10;eNtzg9BRg6SwmaQo7JabnJTl7PFum110Z61+01f+GvDF5BYak7RGVMIkZwD06etVvBHwK0jxJpdv&#10;4n0G/Csf3jKzAAjFQft5eDbnUvEeiRWxKo8ClnXrkiuj/Yl8HanrHjpfCN5q0zWdrZGRkDZDnpj9&#10;a+c4owONxOJcMFO1V9OjSRtHEVaeMcYLT8zI8QatZ/DfULbxF58k95ZXCtFaDpuB6da908bftA6J&#10;8Xv2Y7y41+Rbae7/AHUtspLMy5xjIPH0r5a+KXijVdR+L2raFJp2y00+6lhjcqMuFYgHP4V6T8B/&#10;EXwn8ReAtS8MfEPxCmntHKSsaAb3GMgDPGa6cmyOrTwDrW5azjbe6tv+ZdCc7SXczvhdrXgHSdTj&#10;07SdEeW737BNKSFX6V7L4D+O3w08NXw8BT6P9rvru4CMy5I5Pp9a8dv7HRvE+r20Hw2sfscNmNhu&#10;Z8/Oe7cYJ+tcnq3xM8N/CLxodSstQgv9VSTJVsHDg4GMdh1r5erwisZiHV9rdbPW+v8Al6HJGi5S&#10;euh9f+Ofh9ovgq6tvEms6TbxadcgFl+v1qLwZr/wE8XaudIGh2cru4B+UHBz1+v+NfNfib9pP4tf&#10;G/TLPwz4g1CIQscKIuNvUj+tcXN4g1j4Q6xcSjUt1yTmMiT0PNfNw4UqfWnGNVuV1ypX117nPVoz&#10;57weh93fGf4J/C62+EV/qHgGzt49WkIEf2eTa4OQT069OleZ+EfgB4m03T7LWPHOgzyNqZEapONp&#10;AHI4HQV4l8O/jL4x8KwJ8R5fEFzdSPKGis7qQtEAWBGB/nirPx4/4KB/GP4g+OfDel3E1vpVtYMr&#10;SwwKQrYPX8s/ia+hzTIs8li/qCqcytzXk3ppr+R6UXz4dQe/meoN8IdW0f4zyeA7jRXt9PktWmjL&#10;qSrY7g9sZrzbxb+yd8TviZ48vfD/AIbdYdNiucTyHIZfUe4Ir368/at8C+KfiB4R1XVZFt4LexMd&#10;7O+AXyBwfoefrUH7RX7Xfh3SLDUYvhBYgeaoaS6ihzvbp17nGPavbybL8qp0qOKg17W1pRve7Ttf&#10;XYinTp06dm7nB2nwA+GXwH8IJ4eZzd6kykTbsuA2e2K8n+M09haFdKsp5h5khVQB8sYYgAfgKy/D&#10;v7SmteKPGUek63fzB3l2SloyWQZyRjsa9Z+Kf/CDDTdNi06zBWVgZ7iQDe/TPWvSzOjg6WaUnWpr&#10;mnpfT72ddONGeHnJ7kXgz4aX3wy8Kaf4n8NS/bGMYml8zkH1/Wva/hD8KfiR+214Ju7/AETQ9NtL&#10;i2cxQNLLuZ3HALcZUe3SuH8Ualcad8I7geH/AChZi1CLKJclyR0HpivS/wDgln4w1nwhqZtn15dn&#10;3riBn4JPIJr83zSeX4KWIqyqqb5rXjrZ32fkiksJSwblB67o+Vfj/wDsx/E79mL4iJo/xPVN12S1&#10;rcxZ8t17gZ6EeldJ8EtG0+G8dGlRVm5lkmPyjBr6S/4KpfEvwr8Zr+28Bf2Y632lulwl+ifKFzzh&#10;v55r5g8P/CrxV8QPDz6B4C1BjKI8SXCSYOMdq5auK/tXARTlyt6N20t0eh4UqFTmVRO0eruXvif4&#10;i8KzeLoNE8FvBPfeYLeSZAOOoLbumK1/ix+x9f8AhLwhZeNIfFkuoNcRo04WQgKCOnoK8z8HeCJt&#10;Gvb3whLhdVtCd9wWyzsO9fQHiL46eEm+Att4T1vUVF6iqs4c/MAMevSvoFzfVKWHpy+GyUrbp2u/&#10;+AfTUcdhcVD2VWKXLs9mz5s1+WKyuLO70pHLNKFVGziUg9817f4f+NniDwkdJiPh99Ps4thu3HXp&#10;y3/1q9f+CH7NPh74/wDwM8WDwb8OY9V1WMW7eFtQhYGVby3VpTDHkgYlH7sk5HI6da5f9qD9nT4s&#10;6d8JR4ikh02VoDBb3tlYy+a1n5kixb5AF+ZVLjcy52gE5rxcRjeG8bJ5ZXqRlU5nGzdmmknp3aUk&#10;zhoYb2alPlbvqn2R6RpnjDwV8adEtBpOsxTBgCFQcgj1HbvXR2fxZ0b4b+AH8Jy3qi4Z9sSOTyOm&#10;ePrXMfBj9h/4afs/eHRZ3vjbXNZ1x8Pc6gt8sKeZnkRxkEBAemcnGDXRQfAHwnreuW+p6z4nvLqx&#10;a4IWzkULNI+MsjkdFxk7l65xxzXwmV5hwTl+HqywmJlNwu0pRcXJX0UO/wA7Pr3B4apKd5PTseD/&#10;ALRnxT8PXOv6fFrZt5rnjYhckduQa+tv2QbTwd40+G1v4zsdHinmgiMMxM2VtnHquQMYxwTnniuc&#10;+Jf7PfwOvNIl1y9+FmkvaWFoWNxJaMXCHB3buowRjPb3PFZ37LHhHx/4Nv7PxZ4S16TR/DF18+pa&#10;fNCrnUoQT5aMpwAwGD5nXjGK7M14yw2ccHTp4aVTCunJc03bV+81CLV3d9V+h6PsKfKl8Xke7Pok&#10;XhBZ9S0rwvOsN1Kksk1p5ib2XuDlgMAnA/Wmx6v8MD4avb+0Y6d/al+P7ZS0tDDNeXaxKC0qAgMS&#10;gHzcq3PQ1PqP7TM6LD4Q8GaGLKzi3NcXNy+95T346D6V1GjeLfhzq1vDLdzQyPdKRBK2MtOAMj+m&#10;PQV8Fw/llKOKqLB4tSqSinJ1E7OXeOt2072bS322OatiG6Si42inokeVRfF7w/oU5stG8J3Cw7iq&#10;lpUTgd8KvX05rX0jxBpfxNsl8MeINdu4Yb2aJ7MXCgRxzxknZJ6FlbAYHB24NZ3jPwhLrXjO5v7t&#10;BBE1wCsTjAXBG4Y7cDIrLk8T+JLfxLd3Wp6KmkaXpCEwTBchlzuD5P3wxyM/h2ry8Zmmb1G6M5Xa&#10;unHRX6WSSvvsXg6FNztbc7/Xrz4eactppEHi7TLfV9MleILKjRRk7s7D2OCSOpIBAzXnf7Sfj/xj&#10;4Ys7DV7LwbfTW1xaL5skEBdRIJEyqlf4cEmsn4Xa/wCFfif4/wBFsdaleGG41dmcA8qC5YH3zj9a&#10;+vP2irDwd8MPh4vjW5s4JbOxgDNGBjd6j15AFfvnD/hLGjmFbN67soU1FwbV9YLm5tOnT0udOJxj&#10;yynB01q3+p8Q/Gx9X0HwTYeI0s2hkmdGCyoVIJAOMdjnj8K09AbTPFg0nWLq23z6ZKj4yOSV+YfT&#10;/Cuu+Ks9j+158KJbzwLp8tutuCYAiZbIP6A1458Kh448F+KY/B2u3JtpLmYQyG5j6ICMkE9On617&#10;ka2b8PZNXwuXzik4ScZN7N6J6J9NTOvm6x+K56ysluvQ9t/4S28/580/SitD/hXmgf8AQ3y/9/P/&#10;AK1FfhX+r+L/AOhr/wCnC/r2F/l/A/KvW/A/jjWvHN5f+KfDLTW+jwbo3C7ueTnHtXQeAdR8OeJf&#10;DWoWmq6gyXLo/wBkUttKkcA49Mivq/4W3fgka1q9r4y0VFnvSYyksPPpjpzXxv4w+FXi25+Pmqad&#10;4a0W5sNOW7Y27mFhGVJ5Ix29q/oSvho47LqeEhPkcLPmXXa3yOTL0niHCT91anrXwU1/wuyR3/iP&#10;Tkn1OyOxeAd6ZxmvVNb/AGnU0PSRbeFwUU/LNbxN8uR2PpXzj4k8DfFT4JatpvizVLRJtPeQI00I&#10;PlkkHCt6H61v/EDQfF9l4Ufxhpuju1vdFHM8RysZI6Hiu3E5Z/ZsXmknes0ovt6/5mmMoTdTnqa2&#10;Wi6Hod54C0P44va+JfGGqMohkWSKAN8pw2SCO9fXX7O/xz+H/wAH9Pg0ZdMtbeEqFidY+SR6mvhH&#10;4S+P7TR9EtYfFt6Yt7YVTxg16n4teyvvBn9o6PqjSeSTKvluc7cdPw/rXwmR5jxA+InUqTvTi30s&#10;vRdzKGJo1aEaNVWv16XPe/28vAGqftBeFYvFOj+Imt47M+dBJE+GB7AY6CvmHwD8QdS8FX8vhjxU&#10;6yThh5FwBw39SarfDv8Aa6u723vfh5L4jkcxxEeXcsdw9ufSuD+K3iW2trEaxDfCe4Vy+B19sV9f&#10;nfFFCty4X2TdR9ei+fU5cXhlGDoyV77NHdfHXx/r3iTwfdw3DrblOYZ8YLCuf/Zj+DXhPxzo2o+I&#10;/GviMG5hLKqvNxJkelc/8M/HWlfGHT49B1nUkjZXKiKQ4LDPNemaJ+yfq2uQ/wBr+F/GMWkaal0k&#10;d15gILL6j1r4nG53LK68niJum421a2T2V0m9X6mtHC1KEFGGjPALHwLqVj+0lP4W8A6c19Zy+aZY&#10;tuY8IMnPtX3Z/wAE3bP9n/UfGXiH4Z/Hz4Z2F7pvirT4ktheWasY5o2YYVh9z73BBHQUfBr9l7Rv&#10;hrba3r+otDqrPYmOwubY4lKbSXxn+It0xWZ8I/h38U/AfxjtfiT4f1vTpvC5tmDJe2pMseSCY36Y&#10;f3FdWC8ROHs2VVQs6kbWbju7X1/L7zuq0qirxst2l+jPe774P2PwN8c+IfD/AIQsTHZNAI9DneTd&#10;KbZ8BVZhy2Dkc9gK19dt7n4BaLa/EG48RQ3SQRILmNSTsc4G0/XIqP443ia54j0+Xw/p8kMV3YRb&#10;54ZScHg49u9c78T/AIMa/wCO/h0Z7PxMyWk0ivK6y5KunRHU/SvyDMeIMHnXHqxGcVZRoxlHWF/c&#10;jG2umu++j6ux6lWjTpU5xjG8raevmfRHwF8Q2HijwpDqCKsYuRvCE8ANk4r4B/4LTfC/xhrvxs0r&#10;xF4c09r7SI9IiiuZYBuWKQsBg49zX2F8CrQ3Hgiw0ibT7gT28ixwyQyYDY6t7jvXPfHz4f8Ai3xP&#10;4f13wNpNnDNbNBI63Uqfvo5V+ZTk9cECv3vxC8W4ZfhllmHw3PDmgnUvpytKV1pe9tnt9585luC5&#10;antJve+h+T/xY/Y0/aZ8K+GtO8c+I/BmsxeEbVxLDdpb7ljJbq4GSoOByRXS+P8AWPEfijwXplza&#10;RSzLHbrEpX+HA4JH9K/Rm9+MWtfFn4R6Jpp1zTrO313RRHeTCHci3UQ2PEB0yGXoexrxLwzY/CXx&#10;lp03gXxhf6PpWvJK1vBr1qipCZwcKLiMcDccDI9a+Ulxhis0nPB0YtRpNcye9u9t7K3T7jrrwdVv&#10;liup8aeB/Dmo2Om6qv8Aae0/PFJEr/MpA6+3WvGvElhcWAvdElEd1mQpM8/PXvX0jqfwRn8FeN9a&#10;8I/GfWm8NeJrS8JeBp90V0jEsskZ4EkbDGG/DqCK8j8YeCbIeLGEt9Gd7gt5f3JFHO4Eeor9CwsM&#10;RlGF9uql41LarVPQWEq05xVOHxR6M4z4aRD4X+ILPRPEF/DcWl9IPsTN8xQkj5fpz9a/Vv8AZh8K&#10;eLvhL4WTU/DOjvbPq8MbXEgB8uY/wgDucZ+ua/Ob4cfs3w/H747+H/CmnWN0NOtJjcTzRg/8s/m2&#10;j3JxX6T+H/Hfxk+H+teFvDbw2uo6Lpy+VfrfxEXEaqv7p0I4OGABz2r8p8Us5VdYfDYaryVGnKpb&#10;S9vh1XXR6Pd2PTryTXs5pJo6j9ozwL8Qxotp448Ead5V5/Zsy3a4CrkjdkjucjpX5PftCeEPiFp/&#10;xNm134h3zRy3x3MCeAATg46dK/Zux+LGl+NvDmp+HfEQFrMw3xec4O1iCMY6gV+Zf/BSXwd4r0zx&#10;tGfFdrFi7BOnywL8jx9jkcV6/AuMw88DKGFxDnB2bi94yejdul92fOValSlJxkkl+Z8jeMvHNhp1&#10;udL0/U0IXgZbpS+B9MN9rS6smoGaVrYbVR8nnsKnvf2X9Q1GP/hIArmHcTKTwOhIx6jisz9nnwhq&#10;um/Fe8vVvwsOnuCI2bIOCDjFftmQ0steFliaMr8m/rbYnDYyMffUT6l8A/AXX7bwPH4g0syi8uYS&#10;Y0lXaBkfzrmT8Ktbm+Fmo6P4osPK1C2uN++Ruxcnr+J59hW1Y/tY+MPCvxVsdP8AGulY8PX8Rhtl&#10;tx92QDC8fU1P8SX+J/ifTru78PeU8t2pWK2lA/eLn1Hf9a+GwtDMsRj3OdKME3zJqV7u7/ImUoSk&#10;pSikme36TFr37X/7CNl4ZXxVb6n46+HBhklnTLyPaAum188ltsYz2I2Gvnv9tTwr4W8DeEfCPxH8&#10;VaTJeK0Ea3LwHDHGclsdf6V3H7EXxH8T/sx/GXw74t8b2osbfU92i+Ko1BCPbyPmGUqwwzRucZ/u&#10;sR2rV/4Kp/DC18GeE5fA2pyzRNfO2seEmSLKXllIxVtmM5CSKycdBg9xX6XUhQzHBOpJ6pWlbTZ9&#10;GdFCf7tpK+mh4bJ+0T4E8Q/B3UX8AKsD2O0w20xyS3HTP0ryrxn8XPjTPceH/HHiO7WaeBdsULjP&#10;lR4421zP7Nfww1nX59d8VaxO0WiaOxafPyrK4529Ks+GrfXPjx8Z9I8KQa/Z6NZalrEOn2+oamr/&#10;AGeyDttV5AvzbRx059K8bA5Hg8h9pWi768yb3Strd9fzOOnTlSp+0b1lsj0v4CfA74xftLeJ5tcg&#10;s5FtpCTcalOpCKOOO3FfYP7CumeNf2dP2i7z4JXGo2j2GuaXALjaBsmDoRGysvG9CDGx6kgd62v2&#10;j/DEP7Ln7EPjGf4LWkiavZ2v28Q6fMbwWsSxos8aSgAvAHErhmVZEDYcAqa+Kf2FP2n9Xn8f6VrX&#10;iHW5726S+QTi7nw8Zbn5T1A3gde5J71hwtmss7r1cTQf7lNw0196yd79rOxeJlKnJQm73Ppv9ov4&#10;T/BY/FfxF4K168tdK1dYV1C2Z1VUcTAsRjsQ24Htmsj4J/Ezw7P+z2P2aNIvbU3Wn+IUvogsxUXQ&#10;jm8xoyVwSrIGUgdjntR/wWy8NQ6BpXgT9prQ9HuhHfJJp+qYON6sTJCwPU8iQc9a+Rf2Xb7xJ4r/&#10;AGk/BHibTbC4g02bxXaxzW+4BpIySG4zzxzjPNUuHeTOVWlNqHPGcfKSe2+tzqWYKMJQnvayZ+vH&#10;7N3jCX4hCa/1TwONLZXdZYd/mBiDguGA5GOfxrQ+P3in4QfDq3m1/wCOE9lc6RaWObjS5cK11FJl&#10;CrKpBKknaxbqGIyKg0f45eCf2f8A4H6z8Qrnw++r39rFiDRrR1FxezYCpGiDLZYt2HAB9K+Lf2Xf&#10;C/jT9qf4wat+2H+0d4nguDrF9LZWXw6kQSQWdrHOGihudxIZVYY2YGcAljX22e0atXCyp0Z2leyf&#10;b/gnHg4Ll5pbHE/E74j/ANg/tYQ+PP8Agnv+ytd6X4a0/wAMIPENl4c8PSx2rnLN5u0AhGCKCCCS&#10;SueTzV39kizt7b4hfETxyYooJRqEupfYoMlDNNOPkHc5LsMYByfatX9j39p/9qXwZ8S/H3gzUPEK&#10;av4EsvEd7fReGbxvsckRinmaJYnyC2TtUgHAC8Ag4pmr/HPwt8YfEvinxN4I8FReEdVkuLW38S/Z&#10;5SIC3nCRpmYHGVWFySBgha/PqeW4PG4mtlyg5ynBQnUu25JJtOW2qbaWmj62Oj23JZw1S0Vla3kf&#10;Tvi248I2niDTL+yWOS3uNDGo2kCrtbzCFDBs8qQzBfU8+lfN/wAZI734h/FXSfCuk6ZHeXN7qyy3&#10;NoJVYNDGwcBM4JUeWQeeS4O013Pwy+JFv4o8a+HfBWgeJLTxHq0+gyzT3alyxsDGrxnAGVbdIiDd&#10;ySp96Z8B/AeleJv2iPHN5f3ccd/4U+x6dYxyXio6xOkjTTAHneGjSMY6lyMgivzDKMBPhXIMwzOc&#10;XFtckL325rJ9NHJr7j1KsJxrcslbqfR/wF07RfEMWo2viPwVNBZyQK9zZXN0JJ7UndGZQDxnO3Iw&#10;Mh8cYBqj8a/B+ifs/fAa0+HXgzQfDWoeJvh9Al/eeGdA1Xff2+kXG8yzGJvmnG3yJWPzMoLdgTUP&#10;wh8B6hpOm6n4qi1ecpcTPBIj3AcjJyQwBzkhQ2D0weldz8R/Hmmafb6R4ns/BdgdZttJgt/7YdFN&#10;xcNHlY8DbuzsAUgkjAIPBr8w4Z4jocPZ9OvzOVpQlGKbSk0mmpXburSdm9ex6H1qrSwjSS99Wlda&#10;2v0fQyf2C/jdP8MdP1Px/wDErXdWlsda0yHTtM8Jy6m4t7azuSZHnWPOIpHfC5/ujPBznz79oz9g&#10;L4SftF/BzxnL4T+M3j/UfEFlqEs/hfwprF4JLK5tJJAttbxjAb5Bvj85nJLAlhxX0l8DvC0fxV8f&#10;eLWn+HYs/DOpeB4NQ0DUfsQS1MkkkQeCJjwJYm3hgAOCuOteRSeKPD/w0+JsvhzUfiJBp+k6tBMd&#10;Ps9e1Jba2sPJJaWa3UAPISWDFBu2ggngc+1m3FWdT4jnmGHdpT9+EErqytdNWbTcVdu/f0HTqYdY&#10;J0qn2kle7XnrrZo+CtH/AOCP3xV8LTXHhPz7SaztpS+trp3nTjTTs3nzF2KZPl6GPeCRgHNdl8G/&#10;hf8AsfeFNTvvgMsWut458RaVPa6X4i8VQeU9g7xMI2t7IH90c4O6R2c4A4BxX6IW/wAedN8GfB7U&#10;/iNcavcar/Y0gup9e8Pqb5GgEYbYyK2Y28s5KHqFP8QIr8ff+Cjf/BRLwj+0V+3DoXx0+C+kanpm&#10;n6LpemWyz6hbKk1zNbzyySSbE6IWdgATuIUdOlfpXC+d5vxysQoynGpGLd1oqdS2nM2rt3s1HS63&#10;T1PBlh6OXuM27p9+pgw/EG8/Z5126+DuiancwRaHfXa3unzWiNvvGQQz3DLj/WNsyCSQCOK+vfhd&#10;8TrXxH+xU3w7hURyad4gsbiDzY1BCPCeMY4+oFeD/HTw98FfH37W3jj9oXw/4otb7whcm0v0u7ST&#10;fDc3ktrE9xFEx5YLKXB4+9uHatr4L3cHir4Zax4+fQbmGW68SwWtvci4xFLZqGKjaD8pGcZP9a/V&#10;+DKFOvy4ucXGpOEJSurNyavJNWT0be/VsxtOFKrrpqff/wACTCvhPQo304q1oS7ys/8ArA7Z6dq8&#10;N/4KefFr4d+H/jp4X8F+MbnVHW/8MTtFo9kBtl/fgGQs3GVIGD2r3b4K6U1l4P0yCG5Xi2h3jdkk&#10;H09TXxT/AMF4IrvSf2m/h1quluBJZ+GbhBKBxIDPyM17GdYKnmOT16E5NJ9VpqtVr67nLGtapfyO&#10;L+O3w98FWHwPe0h8bJrWrXusRpOZHDzCGR9zJkHgADBOOopPgVr+q+Gtf064lu7g2WqQBbZLj+IA&#10;lAgbkjDLnAIHzfWvnbwL4v1vX9cuRdQbJnvURE2k4Yc5/KvY9W8VaH4d8S2vwvg1CZda0eJLy2Bl&#10;Hl7cA7Q3bduHTkenBxwZLhamW4Olhp+9zt3fbTTb0SNKlX2nvLQ+k/8Agoh420HSPhh4K+O9tfz3&#10;+m26P4Y8XI6cF5A01tL1OQSJV3EA9OleX/BLxH8OfiN4t+JngjU/CFzp2hXNtcaXZ6pfacvlRiCx&#10;8qR0lK5V0ccENu6nPJr0aK78L/E39nDx98O/G62zWmreEZLq2e6mRFt9UgKvZSZkIWM/aBGCzEDa&#10;7dBXyZ+yJqPxo/aB+Lmh/CX46+J9X8GeBdJs7+ySAR7YbzU3tnhBeTgOpkfczZKnGM85Hl8ScPUc&#10;woSq0+Wm3bnm5Wa5WnFpdZNq3RW1b0R3Ze6EHzzW7/rXZHh/jzU9S+K3j/U7bVtZuLrWraYWEV28&#10;wf8AdQHyo1UphQoVQBtAGK1Jfh9qXwuFle+IF+2QsCbmTJPGPevUPBvwKg/Za+PepeCfi7psU2rQ&#10;3jPp97jNvewknZInsQecDrXqnxai8InwzBrXiTTIWs5D8sAhwAPfI6VlmHEWHwOIWDdKU4tKzXmr&#10;aPt28zyJLkq8s1r9584fsy/D34XeMvi9NqPxv1eXTPCc0pO1ZGQtnphh05r6c+BHi79ib9n/APbJ&#10;8K+LvAur61caXZNe2V7KEa58tZ7dog6EfMcF89+A1fM/xY8SWQ8Q2Ui2kFhHOipY2ESjy5IR1Zh3&#10;Nej/ALHHiHwp4M+L00msJDNBNZvJZWuwGSCTHLJkc8Z/M153EEK9XLKmLnKbTg0qcZWTVrO+ju9d&#10;Wbzr06D5Evmfof8AEr4lGz8YW+p/DPxdZ31qz+c928DyM8AT91Gi8BWViSW68Yrr/wBnu8h1L4uw&#10;fEG/82CaKxvA8DbVN68saKsjg/NIwCHBzwODXjngaDS/E+hN4p8MX1wtu52LHJa+WxIByPpn0NXP&#10;L1nR9Vt7+yuWiuLWVZTMrEmM9x6/hX81zrTp4jlg+WUG9H37NdbbX1stgveV7aH1z8MfEOnXHhyT&#10;U/tDvLcX88gWRgZCuc5x0XjsKwPAnj/4Y/F9G0zxf5GmXSagbedHHyyEswjDj7w3AbT3yK+Of2pP&#10;20/iP8FvDuofC7wh4Ts21O4tRJqd0UYyCBuGC5Py7lx06Vzn7N37QHgX40XK3Ru3g8RJpi29/azX&#10;JWTULZDlFLH700LZaKXhuCGyDkfS1cFnFXIqONqQ/dpNPS/zfa/R97dLs1wjo063vRuvPY+rrz4R&#10;6jqnxO1LwoS9pB4f1XzWhtyMPGCvlIc9RhgePQVxet+K4bD4k3uk3cqRWVjftFYgxgBApAYZ9Mhj&#10;z/er0T4Wf8LO8R6v/a3gjTm8V3+ojT/sswcILhYmWGbc27h1QbmHZh0Iwa8Z8P8AjPw98bNc8T+H&#10;E0mbSdX8N+JbvTfE2jazGIbu0mWVtu5cn5WHzK44Ir89w+FxFeVbEuDdCFo3X2W7O7W61019NDrx&#10;8IxgqlPu/wDgHJ/8FKvht8Hfif8AAnUtd1zxPo2neMNA0s3WjXPnoLm5teC1uQcM6Hkjrg4we1fm&#10;98JdW8ZeD9eC6DqLNbTwOWiD7v3gGQcdjX6YfEL9lr4P/tC+LPCHg34kaXcX82ha07S/Y2+e4tXU&#10;H7OwHzbchT69ema9a+JX7J37GWgxaf4LsP2c9ONmXUSXtijQtEAwGEccs4PBOfb3r9o4I4lyjhnh&#10;ZYfEV5VFKT91rSF9Eo67P4uiTbscEq9Ss+U/OT9m74veJtd0rXLr4jar5t/LIPskflkmHHSuv+Bk&#10;enXWn63rfxI16G7urhLretvGNpDE9B2OMZFe9eMf+Ccmi/D3446b8Sv2efEr2nhk6pPa+JPDOuMs&#10;klpJncjRHq0Tj+8MrwM15Ronw/0S+/ak8VfDbUY2sNMj3mNLQBHBkXIfB681+04qvTz3JKdXKGmt&#10;9NLdGjooSSgnBe8vkcL8NprLR72+OhzRmBLd2t7MnBLKOBXKaR8Jfh5+znd2vxf/AGhL6S/vfFYn&#10;ufDmkg5tYJTkqsgPB5x1rpPi18KNI+HWr32v+G/Gku/SZcfvnAa4x1GBx0rzv446b43+NGqeF5SZ&#10;r/R7ex8yGyLr/o0nr1715eVZXjcrxk3WUkq0fiSV046267/Idalg6T5oQvJdN16nC+F/2kPGmrfE&#10;q48Q+M4YLqOBZEhsJoMWqKeMBcYGR6V9A/BX43fEX4jfA+58NaHdpd6p4TtWXUdKu49/23SOkdyO&#10;7NB91z/d57V4re+CtI0+2m0uE51CK4jK2piyzjIyM967DTfiD8TPgFq9j8Xvhjotrb3unM9uyXdk&#10;HjuopY2Sa3Of4XRiD9a9vFYig5Qw9aHLGotnp8/mZ0vY1sNF1o3d+vbsYfxc8N6F4rlt/wC2r6GG&#10;ZICbZILjerA9Me1etf8ABO34RfDL4jeJrz4LfET4j33h1dSsX/su/tdKS5Wa6JCiA72XZlWY5/2a&#10;8y+K3w80PWvDVt+0F8KWVdBupfKurFmxJod91ktJVP3Ac/u2PDDAHPFetfsxaRN43Oi+FtHjs4L+&#10;6u4kW+uLpbeGGQkAO8rHCAEjkn26nFfIcTU62FyeeFpTcU9E9Pce6krpp97FqhgFX5oq67P9T9S7&#10;LRPDf7NXgvwx+zr401HRbzSrm9OoaLr8VsIbq1vYUQOVcZMMnlqRlWO5ZGByDXpvxe+IHwc8P+BN&#10;P1v4UeL7TTdW1uOLc2oXs00Mu5GLRswbcjBBkDDKx4Yd6+RP2kPEnwp+CMMsWoao/jDUdOiGowRX&#10;MgcW88QHmJAGbbJu3O3zAZCAAjgH4x+LP7Z2leNfi7oPw7+Et/8AYtIluY30hbl2jhiLRyKwJc5V&#10;sPuZDypTIyDX4xh8BnHFeKxNap++bi17Zx92Cg3d09nFT0eiSdpNdjrnjZYa0I6JfZT/ADfl6n6P&#10;eHPjp8PLPwFbaB4gsZJ7m0uZ1ijuJt8sEkRUOGZvuQ7t5Kjg4A4rD/aM+PmjTLpWteOksdD0t4Cm&#10;l25uVBkjQbpGXA+8xJbaM4BHpXiDrqvxNm0zxF4SlSbSL3T45bmw0WzkW71B2ad3WFpQElkVUllK&#10;KQXAfaDtNebf8FG9O/Y0v9Hu9F+IHivWvD3xV8NabA/hyyia5d7tJUBg+Q5gaNxuDEbXQhg3QV4m&#10;Ey6rmGPw+U1KtWVG8vdhBzlC7teSumoqTV5PmS1tq9N6E6lZTm0k1tfRM2PHH7d/w11Twpqfg7w3&#10;DrE6XMjwyNcRRrCEO0F8McnKg8cetfP2qeMh8fNU0LwV8M/iJJdWPhu5Emv+DrvMT2dv0N5FI5Y3&#10;SKvBBO6NmOBtOa8M8OweINIvZdR103JikQs2TkN2wDXv/wDwTQ+EPh/VfEOt/tE+LNLW20lGuAgl&#10;+9/Z1mQ93N9JZfLgU9/Lkxmv33hbgPJ8qxUpUNVC0ru0k3s079WrpNWa32un5GKlVnKz66H194R8&#10;L/CvUPil8Kf2d/i94nOkWGq6ra634+mldwXXcHsbF2BJUMxjLHP8XPSvbvi/a2S3Xwv8Y+GDcXkG&#10;h2Or6ZremhmeHVbie/YTSXQ/5ahYkcRk5IMg27dvHxUNa8R6x+0TqfxlsmjTWrdZbm7jv9USAaeh&#10;UvE6q4KTKIcL5ZAbK5HIr3z4F+MPjL8QtMOmf2qYp5bm7/s24t08uN2my88wboUAb5eerNivhPFf&#10;MK88xh7GSUYXjLulJWcVG2myd1a8Xpod2HjCFHlab7HnehfCjw34NvfEn/COal4lshc63dXTvJex&#10;/ullJWOMsu1iNhCkAg4zwa7/AMY/Az9pl/ht4c1nwx4lu5ovDd6xFpe20d/Y3kOCVtZ0T51QA8FT&#10;74zWN468D+O9S8aDVf7NuWgi+0NJaNEVa4ZFjKygclhsYMD0YHtiuo+C/jDVfA/itbnUdSubq2uY&#10;kb7Pb3TCNWP8LIeCwwDn1r4B46vKtCriql7pNppO2lldST0SbdrbWs7o5qs503JJevme9fAyKx03&#10;wNpvihJtKs77xDHaw6von2n99Z3G395GjD58Bjhd3G3Feoa9p3wo+MSR+Cdf1G2g1nw/dPLoWtW6&#10;Ykspwm1tpB+7yVK98etfM+sanpniubUviDo2sjTdVOoNPaRAD/Vq5VRt6tjaPSuhtvib8Nf+EQi+&#10;IF74ney1O0d/7S0hVIfUJeB/o7YI2MxDFj0yfSvOy+pm0casHgKMasavu8l31bXe6u9fK2oqNR0p&#10;xrRbjKLTTXSx80/HL4ba18D/AIqXvxb+KWs2uq65Dpiad4ZhbSvIlDRBoxdMVJDBUDBZOCOv8Oa8&#10;H+Ef7UGrfG34jaZ8KvHHhPSLzRdJ8U/a9T1iG1kinhgVCHjSTzG/cFR8yAD7ozkGu4/4KD/HTxr+&#10;1d8f7L4B/BLRTJ4k8X3EUDF2dltYQmXuZShISMR7pHI+VVAABOMmjfsnfAH9kz9sXw74O1n4yXzr&#10;eQRWGm6fpXh2WRtSZ7YrLcz3NzsjjEj722IHYZC8E4r+kp4jB8L5Cslq1lPEewk0ox1k4qzmoxWk&#10;b6RbVrJ3eh0SrVq+JliZu7lLVvz1PozxF49TRNC8UfCLX7e4W7Tw+sPhmzs5GUS2lyVMAf5Ru2ry&#10;3vzjvWjovwHhh8FW3jLwXp9xcX1nlL1heYbgFcqCcEbWYY9zXWfFyx8I38beMLJbi4u44IraK4v4&#10;vLkJBC7MDIXsOvTjArzzwD4sv5NWnOm3L2toVZmjMpG9lbGMZxyAQMd6/mivmuHxdSpUhF+zWjs7&#10;a2Xlt5W6vXqGY4ur7ePI7WVl6Hg37Zf7D/xlsP2Z5rH4FWMcWq3/AIv1TVPEZiLLdapbttENqjY5&#10;jCqzFMjcXI56V8y+Hv7S/Ze+GcfiDxneNL43e1H2PTpDuTw/ERgSsp/5eCp+UH7nXrX6j2H7SPir&#10;wXq8Xhe506O/06aHbtlhDx7ud3PJ6kdO/FfLP7XPgv4M+E/iLrv7QHw4+Cd/8U9e1hnnbRrKDztE&#10;0C4tooxPJdiMl55gzK4iOAM/xc4/Q+GeL54qjTy7FxcoyfNpFJyenuSqXUVC19ZcrtHl1Ts/Lm6m&#10;JvG9lH+tj5s+A/wy8Q32kn9oLx/f2PgvwnbbpG8XeKQw+1seSLaD/WXch5HyjGSMsK+nv+CcXxF+&#10;BnxI/aE1Pw78KPAFxf3UPh26uLjxr4zuRNdXsIkiytvZJiG3j3FWwdz4UAmvzd+MPx4+Kf7RnxSi&#10;uPiZ4kur6cnyre22hILOMdIooVwsSjgYA4+tenfs4fELxz+yP8adA+Mnhq5El1psE0Umm3WRBdW8&#10;qlWjfHOMdPcA9q/TuK+HcwzHh2vh51VGvUpy9nBX5E7aJvRyb25naKvpFWMqeIoUasG17sd/8z9s&#10;ofAGgeKi7+IDHEk2YJZbSzjjaKPsAFGOucZ5FeC/8FG/2co/2l/g9f8AhfwnoBfWfC4kuPDl1Jar&#10;9pmtwCJbTzByUcDeEPAkUEY3GvKPhl/wW5vPE/xK0jQvFXwE0rTPDt/MlvrWpWuoyyXEe4lfNRSA&#10;pVepByevNfcGveOvh5oXhCbxx4h8T21jp1oI2uNRkO2NYnYKshJ6AkjJ6YOa/karg+M/DzOMNXxF&#10;FxqN81OzUr62cfcbWuicd7Ndz36dXCY2k1Tltv0PwK8ZeGb3S/BlhdWGjOJId9vOkkeHQqf4geh6&#10;8e1QfBL4o+IPBPxY0jVNQjSO0jmVLhpFwrRkjNfYv/BVHQPgd4U+MOnat8K/GWiXMXiq3kutW0vS&#10;7+KVIrkEDzl2EgeYCSR/eU8c18SeLPDN3qWqxr4dglmthOqiUfdZ+4B9jX9qZFnmG4syaOKlScIV&#10;oXakndXXLJfJp2fXc8f29T6xPDx6denyPpb9rfxzY+J/iHZeCNGkik08JDdebGudxdcgA1xfiDXP&#10;Dfg/Vo/D2rRq9zKnmWytHkewrhrbxLrU/inTrfWZPmg2QtIOoC8Bf517f4x/ZM+JPj5rL4peH9Oz&#10;Y2lnlt8XMnuM81vhsBhcHwzHDVpWjT2t16kRr0sLRu3a2nzPMdQ8V6HoGg3uveHtO8i7nkIeAdN4&#10;5z+OK+p/2UfiLrmq+A/D+kaDOw1XUrQ/8fUmPLfnJAPbpXxLr8ni7w546u9D1DSHhgmyNs6cFv7w&#10;qfwr8YfjQviC31DwbO0MvhuIs8FucHCkHdjv/wDWrzM94To53l1NQtZe83J+Vknv1IxtNVqXtqe7&#10;3Pa/23tNg8F+NJNO1hUOt3ZD3EqnAY544rU/4J4/sffs3/FzxdfeLfj5rFzp9zZMDBo00/lwXQI+&#10;9k14Z8WPHXjr45/EvTvE/jg7WkeJ7q4ZtoKjB4r6Eg1jwfoXhm3n1e/jtIZIw0c7NtYA9DmozD6x&#10;wtltHBUrynJa2u/krbqx586nsMJGhJavW/maf7af7LX7Pvwnuv8AhNfhP45XTLaGQNJatMCM54CH&#10;rXBfsw/tcfEC4caZo1xDca2l75Omyyoc4HcjuMVF4/8A2WviV8eJrDWvCOtvqul3k6L5ckxCxjj5&#10;8d+ea+ldG/4Jvfs//CrwBa+K4/iW2n+KrLT236l5oWISlcN8vf0FeRKvkeNyr2WMqKpVvtb4LdHf&#10;3vVeQ8NjqeGw3Kp+9cj+Nvjb9o3xP4YS/wDEPxRtrCCSFftVrpaAbfkySe4r42+MvjHS/Anj3QNd&#10;1PxRF4oty+L+wmcllJI5JrtLnUfij4SbxP4fn8aW2rRaqwS0upCflA7gHpkVz3xZ/Y88Ca/8N9N8&#10;aeAPiVc6n4iu1Mmr6J9ny0AUEswYDoMV0ZFg8py7Ev29RcktFyx3utbtJNWe2vQmnLE1qzc531/A&#10;+h/2ffAf7N37SGhx+IdA8B6cJdJuyjWl2gxJKUJ7ckD+lfOH7ePwx+Ffg3xZDqOj+H4LKV2db426&#10;7YCoOCFH96uM/ZV+LWt/AnVr7xBreoXtpZRXP7hSpCytjaf0Ne1/tMeFfhX8WPBGmeMNR8UkaZKF&#10;nmuzLwJW52nn1NdUcNU4e4jhOVWcqLfKtZSvdXtvq7vY2ouGC5p1dbvRPX7z58+FXiHwhqstvo2v&#10;6fEulW0vmwWn99h0ZjWt8ZtN+CnxDu1sdA0FY9RbCLLA52qfSuP+JGgaD8M9VWHQtYjuoJYw9vKj&#10;7g3tUHha91zxIBd6HorRahbyrLBLt+Vtp719pVovE144+lVlGNtNbL5r8ysRWq1489z6D+FP7HHx&#10;B+Cl94e+J2k+MRa3NlKl5at5YcRMCGViDwcHFfoT8FPix8Ifjz4t8D/HD9rL4ZeFPE/jC3tru1uP&#10;G2nRfZbpL6Pch+2eS6RNE8BjK71PzF2DBuvxP8Dvi74o1j4Ya5oPxl1eEXlxbsbFVwNiheFBNeB/&#10;s3W/iyz+KniHwvNrGoSpqGntPY2UcxaOSaGeORXdT94LHvOPTvxWeRVcfiMdN4iqny6rTRvXZr8T&#10;XLa0oVJRqrmi1b77a/gfr78Qn+GfjX4iInwljnt7G4uNv9nzygm2dY3lKNtLfwqjDoCpUA8EDtPD&#10;UE3hnTIdXaGK20+7u4gziyBKSbWcorEnZuwScfeBHpXyH8Ddc+F3w71xfGunfEfXrvxRqGi2kes6&#10;FqenGMwyrLK0y7oN0UpYlPL2n7vBGcmvqr4fan4f8SaTpc/iiO9v7eOHfHBaGKBpAHZgGZgMsA/A&#10;PPJX0r6HMMTGnBOe56dHCupO0dvM4T/gtBrGox/sEyJ4YtXjSHx1o8l/PZBdjQvFKclk4IO5Mn1P&#10;PNflPB8I5fAGqaZ8QtLtmkTUp0VIGG5mcn37f4V+0Hx50TwP4x+GF1+zl8Vo/wCydP8AiTfr4fsz&#10;eKUazv5bed7adeSBiWCP3w341+QWtS/Ef9mfw/4q8NfGx5Rq/hS9uNHhttiOq3kchViS3IXyxuVh&#10;1Dpjg5qa0P7QwitpzaW7or2f1SqlfbX5nnnx38T2PiT4wW3g/wAQ6i0Wh6NGkmqMGwCSqsUX3YkD&#10;nsfatf4K+HPEfxX1nV9S+F/hKKx8OWTDN7eOXKSgDBXPtXKfGD4d3WnfA+x+I/ia7tH1jxNq0N5d&#10;R284k8uGSMvGjEcbsNkj+EnHat34CftjaR8E/hq3wztdAV59S1FftN3Iw2RIcAtj1rxMxhiJ5Ly5&#10;VT55Ql7NJ7Lla5pbq7WqW/kY1MbXo4lybtJ639enkewfE34a+L9SM2oxW82taNo+jLLMGXcUfgMS&#10;B9M1454Z+NUmlfFXTtT8CajHFbWrNFDppiwjCSMxyqw6fMrMu7qucjkV9Kr8fPBPgXQLmS+1xWs9&#10;dtjbwXUA3RSMwxtZuwr5K1DQ/DGlfEa7svDVxb+Wbhpbq9kbKhTzhfXr7V87wzOpWpSeKi+ZJ2dt&#10;Ozv5+mupx167qVI1L69T9Av+CD/xA8K+B/jtqQsfOlfVbS5lS2l+9CyOXRFbjeSgPJ7nFfUf/BSr&#10;UfBUvxS1LXV0+7MF7PFPdRWTBQ8/koXdsHlicZ+lfmH/AME6vilb/Cn9qnw7qUuoDyDqa20ziYbX&#10;RmClvyP61+lnxp0ZvGOs6pY6g1x5gvSZGchlMQwoG33XnjnOK/WsLONPLakVvdfjoVXi6uJhLpb8&#10;jwb4ceKNf1/wzffD7w54h1nSUu7Z2l0bVLSK60y+UHaqlDkB9p+8pD4yKf4c8H+JP2e/BHjv4nQf&#10;Cb4b6df2ngzVhPqenWkv2t0eArlGndlhckrjYNxzjNfRXgH4JWGlaQ+nQaPNEkQU2lygVWwVC7wR&#10;yQOp7183f8FXtC8ReDf2eJfCcF7eh/EGq2trcTbSXlQiSVk6ZH+qTjvXzWOpxjdy0T0bPTo4hql7&#10;ur1PicftBfCbxTaRLrlgdMvZJMfIMgk965HxD8E/F3iLxFpw8D6i2owatfRxWVuq53M7ADj1zXnH&#10;jvwpZ+G9Fjng1SGS4WXY8Rb94p+nWvsH/gjR4K1f43fGKPUdajdtP8ERpcRsBlZL2XcltGfXAEkm&#10;PSOufB5R9Xqwr4GT5ZStJS1Vu6vqeXiMwrVWoz0t2P1i/ZQ8GXvwm+D66/42aNptE0j7FDIqqCSq&#10;DdKWwCzseSx5PHoK+OvHf7Z3wk8T/F7xH8E/2gfhJZ+KPDHiK6Jtr63jVrrTyuF3BjyCWOcD0r6U&#10;/wCCmfx7n/Zm/ZmbRtOunl1bU7cx4aTa8hIUZx0G0hfzr4o/YCv/ANn3XfCWq6L4p+Gtv4o8UeMt&#10;US3a51G6ZPs1vHKjhVYkCNTLksykHAx04PncZ5/PKcK6sYOUVpZK/o3qrW1f4ea9HBezjUUqqupJ&#10;tvzO/HwI+Bnwl8AJF+zrFD4mg112W8W5Cm6gJzhZF/jVc46Vyvg39lnXD4f1a409rdbVEAtNMazG&#10;ZbhuoUduwGOefzuftufBzSf2LrDT/wBoPS/jhotlPJ4razsvDuiQXH7jeGdIombd50aKpDM4Uj5c&#10;feFegePf2sL/AMI/so+FfiPqfwl1Sx8ZeLL2Wx8LXtnEwtdVuFdB5iuwCB/3ijYCSihnb+GvhMow&#10;+G4mowxmCk17ST5r3s3F2fK3/LtZadroyxOX01iW8PLezaeunc8D+KPgH4r/ABT8I6n+yV+zF4Mu&#10;JU8PXn9q/EiaxvQ0Go3aosUMEKF/mjhLurAcM/mMeAK7qP8A4I6+O9C8H+GPFvxk8S6F8PlfRFt7&#10;XSvNFxc3GoMy7mn8skoqod7EBuwxk187ftf/AAO+Kf7N3gC7+JvhTxRq1vrL6gJNc1HR9Rf7OhnB&#10;LxoyEAKpZhn+LrXk3gr9s7VtWj0+1+M3ivxRrPkYikhi1qaBWiO3IZwS3O0Z9TX3mPyjGSwtN4WT&#10;5Y3ul8TurX10777dDorYrAtWqp3/AAPoX9oH9muL9nPVIvAXxD8cWUwRUuYfEPha5W8VlbP7ticF&#10;ZOMlWGQCK8K1zVvDNj4njtPD94ZZWuCIftMgM8y9SzY7/wAq/Vb/AIJifsw/slf8FC/2dPiB8Tfj&#10;nBbTDUtdk0Xw7Jp168A0SKy023kDq2fnkZpVyWzkR89ST4h/wVV/4JN/Cf8AYl8c+Dvj98BIJX8O&#10;39hDp2pafPOZSL0WweG8UsMqLhFl3r0WWNscOAPn8FTeHb+tyabTaWlvn1V/muwsPWUGnTaUU7eb&#10;OF/Yy8YJ8Ofibo/j23kUXdrFMkA53tmLJGfcAj86/S/4eax8NdZn+IOkQSRXes/FK3s7rXHtoFB+&#10;wtZx2kUfmEfMFQmUBvlPGa/Lf4U+D9cvvHXhXw54bvrSXXdTmSeOze4EKjBLtCXIIBKBl5GK+tfg&#10;f4C+K2gapq/irR/FGkpquh2tppk2iXOsJG9m+7Kgux2vthRWAIxh+M1+OcY4V4XF/X4VFTlyOnJ/&#10;zQc1LXsk+vyOzCVFhU6XLzK7a8nY4z9v7/gmxon7M/xR03xHd6X4p1DwHexw6dbeIda1GG9lOprG&#10;zSNJ5KL5UbqpZBjGEY8Cvk/9q/x1a/sy6ZElhpMmpWepQbbaKcko+V7noa/WL9oP9oGHRvg1qNr8&#10;arrw6nhfTfC2r3g8QwXq34ti9hPbszKSjCQCYKqH75faDnFfh9pHxwn+KnwDm+FnxlMWqSxCKPRp&#10;ZiFnhZVAznr9a+74epLiKcMyjeeGi0pRvpK6vzQaS+F6S2fkjx8dhairRknvun0/4c6D/gnh8bfH&#10;2galqr+AlMV+975tvaxHCRhjkjHtXR/8FDPg5+0h8Qfh5L+0B8avEM18ttdiGFZXP7iM/wB0dBXN&#10;f8E/PB2p+AvjrHZTwb7O7UfMRyCDx9a/Qn9vD4S6r8QP2C/FKwR7XgtvtC5Q4XaM1+5TxUXRjUoP&#10;3br7tBUYt0nHqfhzFq15bSuLKeVQy7G2tyw9D7V6h+yrCbj4w6JA1mPNa44dkx79/pUfhL4PWej6&#10;dD44v9astQsigJhtwWYOTjAHfmvSvhjoGnxeL9K1Q3Kpbf2tEkKABGTPUE9e9c+LzbDTk6dJXvpf&#10;bXsc9GlVlNPsVf2773U9M+OV7pdxGhQWMTF85C14t4T8WazpGpQvZ6vPDulHkGLkK2QM19Gf8FE/&#10;hc+s/tFkW2u29nbyaPb4RnHPy9c55zmsSy/4JqftD6l8PIfiR4AtYtVi+z+altbnMuwdW4rlq5vk&#10;mX4eFPGVowc9FzaJvtroOvBzxM1BbH1D8K/Hlv4L+GOn/aNRfUdRa3RrkCTc65wdxx0/GvMP2ufG&#10;Wha3fQan4MuDa64No+1xgfIvUgnua739nL4U+PPh7+zfr+p+OPDkum38tmqvcX0Qa4lPI2ID93tz&#10;Xzd8NtfvT8Vp/DfxHhMFrczEWpuV5JzjhjXxeJy3CQx0sVh6imqa5nGLTv5adPIjCUKWXyUk/fd/&#10;xNP4o+NPH9x+yJqfw+1vxJbXGlS6yl9GZE/etOFwefTgV4N8MPiN4qsdX0rSluwLTTy3lxu3ylSc&#10;17j+2P4Rv/C2i2Xh/wAOMHtr65DRwjlmyOuPSvJPB3wY1qx8SWth4ngNuLhfMGDyqevHSvqOGamA&#10;qZS6j5bVJSkloulm7HZjXGvi4ezu7JXv36nrF5+018Udb8QWo0X4jTWdppRjkWCO4KooB5UgHkHF&#10;fQHxz/bG+Fvxr+AMENpFFba7ZhIL0tDlZx0LqSeDXxNe+DdMk8S37aLdSfYYn2Ss0g3MBXer8GrH&#10;UPhlb6voGr3EsqSk+UWzxnpxXJmmDyqnOHvcqbS0ilvrq/1MHOtSTUXvoavhO7sPGmpT/D7QIrxZ&#10;Jl227iYgEDkk9u5/OsXU/gdd6bLLpkizNDE5Zx1Ab39a5ax8R+Nfh14og1z+yriCOGTyVm2bfMHt&#10;mvf/AIQW/ijX7Sy1DWbpFgv7g3DLertzzwDkcg+tcWY1MTk8fb0pL2ckut25dfwOijVxEtF0VtjA&#10;0b4j+J/Dvhi28E6ExWJZVEisSBuPJNe0fBn9l6b9orR9U8GfDbRta17X9RkjXUPslk08du7MDGXf&#10;OFwVzyR90+lfT9r+yP8AsSePfCuma/8AEyz1vRjNpKym60FGiBkxuaQ5RmYbfmGFII57V9SfsafA&#10;/wCD/wAGPD95efsmXOm3vhmSwk1S5u4r5riV7yCzwks77sT5YEDaRklgQua/J8z8VsBg6CpYalN1&#10;udbxahum/fW9ld2S3Vmeng6uIqQUq7Ula3mfCn/BND4F+NfFfw7+Ot5LYW11e+C1/tW28N3BMlxf&#10;6rbbpkwjD91HsBYKM7pFUnsBy/wB/a10L4k+BtW8M+LdMkj1q6lkO5l4eM5wmT0/rX0P/wAE7PCn&#10;7Sf7IX7Y194e+NSya1pvjW6n1a68S6VbtLbHcBHI80hUCIgqD5TEkBhjdkZwP2t/+CW/xE8PfEm9&#10;1j4EaTHfeF9U1q7urOPSzHFeW0PmFwiI7K9woBcEoONu3Ga+y4wzTgjNMvpV6uNpqpViuR86u1Zy&#10;Wjd0nre9tdL3sicuhL62qk4t8mtvLt6nzh4W8Mfs/aRc3Ufxk8bXGlapqE7R2MEbdmyFyB9a+i9a&#10;vtJ0nWr6PxDpVzfQ+VNb2amcI9pOQBHLJgYcLg5Xjk5zxXyP+1H+zKqRp4un8YrBNaon7u7ciQSA&#10;gYIPzA5yCMZBFfR+t6gdQvzZtNscoGErjHOwFh1yxIDHPcrX2Hh5HDxwleqqspyny3T2ja+kfKz8&#10;zzsWqdTEKdJtxfR9Ds/g3rcKeLreOEtE6pvcI20spI+8QDnp+nsa+3vh/wCKbTSdPsb176KaK+mD&#10;WwhGSiZIG5RzncMH86+Ffhn4d8Q3d9HqWheHr+7gM0SyNaABzjczbSTheBxnqSa+u/hXrEVxNE9v&#10;oV/YZ+SN9TiEcnP3S6KepPGRmvosfjKFCTlKWx6GGwtStGyR7vrWuy6n4K12MxAxyaHeARIfvA20&#10;g9eQcEEehr83NN8J+GPhf4z8P3XjLRnbStbt7c61HBF5c0TYXe8TEY+ZQCN2fu57mv0R8Lz3Fzo2&#10;oWlwtuITZTYTB+75bKQTnuSR7bq+Vv27vAniTX/2UNe+Jvwx1S0t9f8ABmnfaobTULXdZ3dtHsaS&#10;J36Blj3spByCuDkNx+f8YZPV4sjRxGCmrwTXLJWUrtb+Ste1teuhnKg8PVtNan5m/t8aV8MvDn7V&#10;Xh34O+OfFur2XhOytbjxBrQS4luGe9lVjCZl3bUzHGoYoAAjHA5r7E/Yc8afs12Gj2PjbV/tupTa&#10;+4h8L2TQsjwWwOxrkvJ82X2hYwMAKWY/w18HeFfD3gr9qP4m+Jf2rv2p/Gv9leE4r+LS7S1thLI+&#10;qzxRgtboUBPlqu3OcZMgGcV9deHfiB+yD4O/Z/1vxl8Mfi1H4q8XvbGx0jSrHT54U0aNxtjx5saD&#10;eFBzt3Y2DBwQa+I4oy+sslwuWKNSpWpRUajUb0ueerV3Fpu8lzO9kopd7cyTqScl/wAHQ+8vhj4u&#10;vdW8Ta74Mm8LJa3thFKbjUptsjThMMgEgGeH2nAPevLP+Codx8J/Hnxu1XSNf8Gx2mt6XoOharfa&#10;/bsc3huLVF2SAkg7dqBXAUkblbOFNeA/seft1X/gjX4fAXxE1v7YdQ0Z7DTp47QPeveu6LArsCMl&#10;vu7iPl4JzV3/AILHePLnwH8c9L8Eo92de8T/AA58PSamvlAQwrEkyrErcmR96ZZuwVB70vDLhzHZ&#10;dRxeXZlD9zGcJU9W1dxd2ubbXWy2u+57qlVWHhUi+V39Ox6d/wAE3/GMeoeJ/HeiatGjhraJLW4m&#10;UACBUISNfYf1r0n/AIJNfEqez8Y/F/8AZ+vbfyDaeKf+Eg0tRgBo5gIJwPbdFExwf4zXwn+y1rX7&#10;QVl8QNM0trKSOwuHVb+4iGN8YAUAnPoDX3D8EvhzffBr9rDQPH+i3Vu2n+II5dO1MLKNxEqEqSOu&#10;Q6qfwpeNWHljuEa+W+yekHNSXTls9vO1vRnbh8wi84hOSd5JJ+v9WKv/AAWF8U6j4N/Z60b4FeBr&#10;t7S48V67NLcEsz7LWJjK45yQDLIv4/lX4/a/4fuPB3iiW4CLPIoB80fMWHHHPev05/4K1ePr/Xvi&#10;nc3GkxvJpfheGLSbmcJwlwxE0+DjgjfGp/3K+GvFHh/w94nvrfSvCOnm4vS+ZgzYIFT4O5S+HeB8&#10;FCvF+0rp1Zd26mqv/wBu8qPWzvGtqUlZ62v6bnYf8EpPh5oPij9p7/hOdT22ltY27SmechVB655r&#10;vvjF4LTxz+1Z4h8QWPjvZYs7SRSiX5ECj5iB3ycVf/YB/ZF8ZfFfW9X0Lwlqf9kzCMvdTvyQMfdA&#10;BrgPHf8AZHws8X+JvDGsa2L+7sLyTTSIc7pH6HAr7fiXM8zh7OnGg1BP4n9u/Rb2Xrr5HxlPEwVR&#10;Sg7Ji/HTxhYw6VY+ENA1KG/a6z5s0JH8Py9a9B/Z9+OV3o2lWfw31meWxsYl8whEJMgHbA618kya&#10;m1j4yaw1NJbB0O6CO5G35T0HPvXouhfGe18B6np6+IIvtj3EkcMCJyw3MB1A4FeL9RpYXGQjGPuS&#10;u3Za6rVro7DxdCjXtOtHTvsfVXiv9s34ceFdTsLv4cRW0+sRz4ltpYh82OcN3Gaj+KWveIP2h/B2&#10;ofEfxF4dSB9NiLW8draqwx1Kkdx16dK6b9m/9i/4b/Gb4jWGpaTpcaqUW41OaNc84B28Zx6V6b+2&#10;R4w8G/shavYx6RotlPpt3Zm1axGAUc4G73PX86xy7PY5l7L6tGSoRly62u5N2WnRI6qeXUqNBwpu&#10;8n36Hxb8IfDXw/8AFfiyePVdOjCRIxaMkgZxwa+jv2cfi34y/Z68J69pPw/8Kf2/bFGdLOD5vIIO&#10;e4x0BOe1efaZ8M/DvibU013wbJH/AGprNxv/ALNtRuMCsMjIHAHWvWP7f179kXQX0vwf4KOt3mqx&#10;lr6SZhiMlTnr0HOcY6CvvcHi8Th8dKjzWVt/0NcvwMZylDEJtJeerPg7/goD8U5PiT4oste1TSVt&#10;pr7P2uNONhJJwff1r5D8T+GbKXxrBbW9sojOCGj6D/69es/8FBPGmmXfjq91ey1sJfS32W022bdF&#10;Gp5IyCeQfyrl/gN/whvj9LS01uf7NeRSKJpJjwF9ffivRyHJ8Tk+DU4u6fN+Lvdnz+NUZY6ap7X0&#10;+R3Pg340eJfhzpCaTLBFqVqjqFS4ySBjHI749a+ltA+I/wAL77wpptxrrWomu4cfZztyjYH6V4t8&#10;UvCn7OuhWavo3itpZUtv34VwMtkduw61598TJdGvNM0TUvhw83m2bSF5GY5mjONox6jB/Ovls+yC&#10;GeyhKvU5Gm9V102OOph5V6ilJ7dj9Cv2UfiB8IrSG78I6Tc263csu8RlRgKe36Vh/Fb446b8DvjC&#10;dS0rRLK7WcZljIBK9Ofp7V8kfCXxFqF6YvEXh69mtdStVX7TEpIZiAMgZ+vWuj16w1LxgJ/H2vax&#10;MZI5CjK/DZ/u4r5DC8J5hlWfRx1GV0k9bXbfW77HoVJucVGG6O4+L3xv+KPx28XHR7zxbFYaIiOT&#10;bquVGTgD3461558HvDGp/FT4qN8K9SngjsbaXym1ORRsJHTk8A12Gh/An4n3HhD/AITCw8MXbQTx&#10;ExMWxx0zXo/7EfhnwxpPh/X/AAz8SRa6dLJJLPbXdwcS78Z2jOPwr9GyTi7BYtvDya51o7W366eh&#10;q6kZSjF7rdF3w34Csvgf4v1H9nfx9q8Op6Vr0JfS5sAKH28qfQkYP1r5su/D/jH4IftI2/g+TQ3n&#10;ea7P2aTacOhOAfyx+Vdd+0le+IPG2jN4w8E+J57jUPCV25tyuS8ioehIzzgcV6l+zL8T/g9+0d4N&#10;svHXi+NI/FOkhRJ5v3t4Xk9u9fV06dOVb2rScl1/JlyVKrPzWxi/t621/wCCPCGleJtZ06YPLbgR&#10;GMcj5Kk/4JUeIZPip4s1q98NWTrc22nnzGlBGTgkcHp0rrP20vFGkeN/Cmn/AGWL7Va2ygOGX7gx&#10;g9c1zP8AwTp+I/gf4SfE/ULu1DWgu7PYsCLjzSO2PUiuSlLAYrMKlJx/eR6+qMOdfWdVseQePYNZ&#10;l+LutNqkYSUXspIPqXNUtN8AavD4ksdWtLYyCW4HmLHgkLn34rp/jNrNjrfj7XtX0qxmQPfzeS+z&#10;oCxOT6Vn/C3xFealfQ6ehl3p0ZhwRXzee4vEZTlsoUkno077WZ3Qw6cXI6LxVbalBcNc2crweYgj&#10;WINnB9a4Hxn+zxdNaJf6TZSy6hcZeSQrkgmvqHTvBvhsw239qWisSA5L1X8c3KeH9MuPFemWETC0&#10;jOyJu+PSvxjA8UV6FeFOira69n2RjXpOvZPZHy18OPAPjbwbfix8SSSPcyZMCgkbT6Gt/wAcfCe+&#10;02Jtb8UaxFFuTKrNycdcf59KafiF4s1H4kReJ72wbyTKAePlBz2rp/2m/AWu3OkWeu6jdiSxukGV&#10;H3o8jIbHtX6DRxONr55QpUlFc2rdu3TTb5nLOhUo39lsYfgez1nxb8LtRj0CFCmlozSzIMjA5HXp&#10;XnPgfw14n8TPL40163kmgS5MaSsvGM4OKx/DfxA8Z/DnQtU8I+HZJVfWJGihhUFt4PGePrmqVtq/&#10;xp8DLbeCdcupILMsszRlTkKTyRjvn19K/Ta+X0qkueVuaStfrbqClyL3j6G0FLO18baVFrqrJZwu&#10;C4dwFVcD5iDx+FfWXgrx3+zFd60nh8T6Skvl7TG4Trjk4PbnrXy7oHw88D6ofDPiTXbmea3uNv2z&#10;dJgOCef8K1viZ8BdF+JHxEFr8JtFmhktIAGlSbGMnOSR6cV+Q8W8HZNDDxrYrESptXS1tHfrqcjw&#10;anUd5Wuek/tB/sq+HZvHlr40+EenWklvOpa6WBR8pPcY61xPxIgsfDfh86dr1spdhmON2w271Hft&#10;Xf8Ahbwt4y/Z28AWvinWfF7zSxShLqCWXcHHsG6V85/tbfFLV/E/ii31nTLdzHNtbZGpIUk4xxXz&#10;1DCV80zSjRp1VOmlpK/bzuZxivaqlzXXcz9P8eeKNX1u28CW2qXK2STZaAMSmeuK7LT/ANqaw+Ad&#10;/cR/2Rcf2mzqLYL3X6VvfBHwbo+r6JZ+K0sI/tEA/ft5XI9j/jXmvxd1fwX49+Moi0nStp05gs92&#10;sYKDBw2CM/rXXSWCzDMnhalB8kU3K2mt936nZSjXq4lRir9EfSOv6h4g+Oem2vilrL/j4tVEiiPB&#10;z/j1rR8C/DDxL8ONEm8T6ZdSwDdmdHbbn8R1roNF/ab+CXh74XQ+F/A+iNJqkFkAxeI/ex1zjk+u&#10;K5LUP2oYPiL8H7n4f/ZUtNXe5YB1BBxu46/jXxlbD5nQqNU3aCmrq3Rv8rdbDq0sRCUvabLocRrM&#10;2hab4tv/ABDJfRx3l3EWLnAIOO/1ryHxdDdaxp8usXCOsZZmPO7GD+oqz8VdCQeOLDTNU1poI02t&#10;cuX4OegOO3eux0lPC/i7VbXwjpWpwmzSMq7Agbjj17V+nzxFKrk9KvTSTjq0uq8inhlWpxex+ifw&#10;O8B3PwB/ZD8F+ENNSS216106TUdZuYwuftlziRACecxKUQHI5FQxeM/ij4f8Pr4q8MX+hDX4IpFi&#10;/tKWW1t3uCMeU7QESCJgTkqQc4OeK17v4i2/hT9nLS/Gvxj1SC3uNSlgtoVtYiXmkcgRyAdBkDcR&#10;njntXm/xI8QLpBW4lBNhcqGVw2NyZGCo6lh14ycetfyVGWZ43NqlfFQXtHUlqkrNx0aVrbddb7X1&#10;PpKipUoJQeiW3Y6vxz448O22sPqdzq9zczIvmC3e8adt7/ezIwBkx2Lc4AJyear6HaaTr8v2aGJo&#10;7mdfNSZXI2cEHB9cA/nXn97NH4pt1a0Z/tGEjkd4yvmxn5Q3rngA13PgGFNH8VtaCUlbSzjYxeaA&#10;HXPzZz0IGea1rUvqVFyT9+z3+WyW2r0PKUJTr2lseh2PhO+0XQTpPi+Zr/RtZtXtJ7O4O+C4iydy&#10;+zDJ5zkZyPUXtD8K6Pc3EXhOG/e1s8FbdymfJjGBz/e6jnqetdV4Z8R/D3WfDMmmweLtJm0wyOGS&#10;/uY4Z7bONy7JSu1w2OQcHIwea4nUb3wroXj7WtA8DeOLTWJLbwZqWo2yQ3aTSRSQojjcUyqnG/26&#10;968iNLM8XFUouXJfm5ZXUea2r08lbm7aXPTqKNOF2y78QPA118O9FlW5a1uhJGxt3iAyRkfP+o/O&#10;uR+Is0fh74PWWvWjvFJa6tBNPJEnzZIKnA7csPrmuJk/awaP4s/8IJ8RNJgtbKGySPU7+4M5ubIT&#10;bQrumChTBLdBgAEZrqPjh8PPGWieGG0uW/nEMhWW1lgk3RTL95XRhwykDg9+1exRy/F5PiYupG0K&#10;tnfVpJ2dr2VnpfbZo4sRT5oJrsenfDrx1q3xV8Qab4PuPCEt/aXmmyGfxBYxACzZNvliVW/vFm+Y&#10;c5HPFeF/8FKPEHxt+EX7LPia+8L2cLPa67YWetXkwJlj095WBZMcY8wxZz0Dmsu5/aQ1jwd4K1PS&#10;PCd9DD4ht7KC7W9WRWNovmmJnIU9cDoRhs5wa6P4MftNeJP2kvAfiTw38YPAuj608yw2t1aarY7I&#10;b+2HzLvA+UsWGTnocY4r7zIKmXYOrhM1zGLU6FZc7laUZ03qpaK+ja79XfoZNzo1bQ6xuu9/yPL/&#10;APgn9418QeIzp/ijV9LFzHaHhm9efmGfcmvqv9o34y+MPiV8PZPDnh+CKZ5l2PFIcsQODntVL4Y6&#10;Z8JvDOg+X4X+AGn6BcWsSu1tp9vkSEk7lUF8EDHUEda67xprXg3VY7I6b4YtrQiBo7iIWwTaBgjO&#10;OpJJ/KvruJ/EGWXYeriMNjYVaNWWtOCfNJPTeVtludf1qePpQpVaNnFWTdv+CfKfw5/ae8X/ALPV&#10;/P4Pk8PxTKVUykYXk9QeOlcp8a/iHrvxE1ZfiHohkhuAxAZMtsHUjgY7V6T+0b+zTfa/o9945+C9&#10;+LnVFQvdaHeSHFyoyT5L8kOByEbIbGAQeD1H7LfgbwzqvwQluvGWmQ/aljZpVmXBJx6kcflXRwjm&#10;+O4sy91MG1KnTtGUGrOPa/yWj1TPKxsFRtKtFcz7bHzB/wALb+Jf/P3f/wDf00V7d9s+GH/QCg/8&#10;Cl/+Jor9G/sOH/Pr8P8AgHP7ah/KeSaJ4117xHrct/LHKk8M3mW6FSpYA/rzX0L8PfgY3xe8N3es&#10;69qGm6EYNPe4825bbLIVP3gvYZHWvDf2TfHV9e+KbD4s/FLwDNd6J4RjV9atLNUee5RUYs8SHmUq&#10;MOUxk9K73xB8cvgV+0l4U8Sz/sa/Hm51xNQ06IwWv9kzOumtuBeKZnVRESGK7R+VcNfKq/sFVw0X&#10;OM7JW1S13fketl2EVWPtK0rJbW6nkmsXni3xKbz4Z6ncf2hpLZSK9lGSo9OvY9Grb8JeLvCml+G5&#10;PgLd6klxdJBgmUgkL9fT3rxHXfiX4m+H/iyTwfqtj5UiQSBeSASqkjn9AeP6Vn/Ar9nz9sj4+eOY&#10;fjB8KvDdvc6bYa9FYXlwb+NJrYFlzMYmw0kaqdxIz06HpW3tcJluDq/2tXUKT93mqS5Ypvazf9My&#10;p06mIrSpxbbtq+3odTrPgi5PjYWJ8J6vqEW1xYQ2lhI/muiFyqYHzEKCcDnANO0+7+KfhH4baV8a&#10;dR8E30PgzXNTn0yy1OTJR54Tl4yOq8A4J67SB0r9MfgZ8edZvNFsPB3xx0LS7PxDpqO0dxboI4jc&#10;bXj81coChKktgcEOenWp/G/witPjANA+EEHgKxfw7beLra/GnW8g+ySbbe5mLDbldpcYboQXHc1+&#10;JLxCUsVDLaWEcvet7krtq0tY2Xvbafe1rp24vAxrYTlclZeXX7z8yNRi+G19PDf2OjtBczykylkK&#10;kc4zzg8c1qa18PfCLT29nFPDIt2oGWkzhT3r7k/bD/Zf+FPxu8HyeF/C3iHR7PxxFuudHmWB1IkB&#10;ZpreRlICpIz/AOs+bBXha+L/AIkfsK/tr6Bc3V/r/gSL+yNFhSR9T0fV4LlZIx1eNVYSFRn5iUG3&#10;vXfwxmuW8SYqnB4mNCq3rTqTSk9VZLW0rvt6WuYf2ViVVjGMvdVtf8zzPxV4CtPh/wCJIH0C2MSb&#10;gGkhbAGT/WvrD9nq50HWPh7d6dYXHnOrKzrJJuOQOtfM+rWeuW9vDYXl0ZlU4dpCCVb0Pp7HmuQ/&#10;4WT49+G+s/2z4bvp4msroS+UhIWQA8qwz0Ir7vjPDSzfAzyeglGXue+97xadl5NqxOJr+wxSp2ur&#10;as++PE/iObS/A+oaZp/ieC21C3tkuLJGkAZSMnBHofSvGb7XPiB470HTm1TULrw+t7qB+2w27nZM&#10;e0yeh7kV5749/bg8J+JdFsNUtPh+U1dlQXrzN8qoMZAYj5h+Fe8Nrlt48/ZIuvG2gQWtzfwsLvTr&#10;Zm2mNgwXapHToeK/M8DwJnmT4P2+IoqEpO65uW+1nazejeqv6kTca1pc2i/M+i9P8L6p4M+AeneJ&#10;vEGsNf3Gn3UcUmoRrxNEyArJj9K8p+MP7Q+o/A7VdOstF1C2uJdUuFeW1nbcNjjrt9a774JQ/GW6&#10;/Zx0/Q/iYIobm5sUMunbifKbO4AH6Gvnn9pT9mvW/FXjuL4g3/iERSWmDBE0ucBMcEZ9q+RyTJcp&#10;jxZF5wuWg53e0lLXy6N6ryPRxWNiqNqTvLRenc+4vgZrcq+GrfVrl0842/ngIuASw5wKwviZq3ib&#10;V9U1W0i1ibT7DUbMJHdrHl1cjBx9apfszXjaz4FtTdzBkNim2VG5zj5vwrvtc8Q+CY/D9zp2tvbG&#10;W0hLiM8vIo5BH5V/TfinkOUYXh6nmEKcVUhODT6NRi0o+lvyR4uX1J1MR7O+6PljQ/Ctn4P0jVf2&#10;bfh5r66leSwzavpkl4Qs8EwX59vueuBX5gaxbeMIvixqmk2njK+vGvr5/t0ckxOHJIcbfzGK+w/G&#10;viDx18W/2tbn4w6RPd6LZabL9lsDZ8eey/KRx6jHFc94N/Zm8LeG/jZqPjb4tWE9xNquqvdQXFlJ&#10;5fkoxLDIPGd3UV8HgsVl3DWbYl4u7nOMXJJdX9n5b7+QVqlOFfkbs0/wLeieArj9uP8AZ6uf2fvH&#10;Nvc/8LQ+HelfbvA+r3JPn6xp8YBksHY8yMgGVyc8D3rgf2dv2VvEHxythrF3rL21paExs/lbpCV4&#10;Kkdsd69g8TeMvGvwc8c6D8WvBeihr/Q7+N45VAUzIGG5CcdGTIPXrX1J4D1D4AfAvx7qemS39rpe&#10;k+OmHiHQbjZ/qftChpI8AH5dxY+gyawx2OzHEYSdPLpKMZ3nBuzS/wCfiXfpJfPsdeJdDCyjJPXu&#10;vPY5r9kT9kD4afCrW4/FkPj+Nbw28iiG7UAgsMBlbPTNJ8dviQbXX47a1wktupguJMgh/m4YYrsf&#10;jX8Rfgj4R8PldI0Ozvbgx7o721vRn5uQ2AeK+TfHXxhuNWme8stODsSSSHLYUDOenNfl1TD5hj67&#10;o1mqjT9+Svq+ifNZaeWhhicRUnLnl8TPYf7T1bxuzalME+1Iir9otztaRf7rD+tYHxT+FPgv4yeH&#10;bTwr8Qp7qJ9NkJsbiE/vI89Rz1Bryb9lj9oDxH42+Ndz4U1Jythc6U0kcDD/AFLL3z3z0r1X4ta3&#10;d6XLb5lKJM5RJx1V8ZAPscVzVcDmmR5vHDU5+zlZSTi3on0/B6BNtUk56s5P4sfsiweAvgbdeJvA&#10;/iIalo8Q2XzPGBPaA/xMO4HqOxr4+8FfBHwZa+NNQ1K++KNqsTLvxgAsRz619jappPxR+Jfw91v4&#10;e+HNXeG6u7RlXnKycE7GHcEcV8DeM/hB4h8D6lJ5yO4QlZo8H92fQj61/R3hhnmYVsnr0nGLdOS5&#10;rbyuvia8/L8DnpRoJX5dX8j6Uh8K/DLxf4dsxJCJXtZUaG7CfxA5yPrXQatq/wAI7rxFpCeI/Ea6&#10;PJA67XjfYruvcjpz614d4S+IXizwh8PbTUDaJc6dFJskwArA8ce4rmLuwb45a9cXWpzTW1vj/RlQ&#10;kbTk4x+tfS47ERw1FzmuVO+q3VzHF4iMcO48qt+R6X+2F8UPBPjj4w6L4O8O+IlS1MP+mXlvhmB6&#10;bgemc/yr6F8Q6jbftwfsk2c8ejWT+OPhIxga3RiBqEEcQyyg95o1HTjzAK+DPEXwh8UfCrxDZ+J9&#10;N0i61C0lOyWSRCVAz6mvff2GP2jfD3wY/aGtL/xbqotNM15F02+s3Bw3mMBG46gFW5OeCPpXbkOY&#10;ctalhoNSpzWr2d/NdCqeI9jSpqK+FafMz/G3gfQ/FvwKsrT4EadHa2+ojz9WtyMSJM3LKR/jUX/B&#10;Pb4p+Gf2XPifJofif4aeGdV1DW5EgtdR125SNbAKckqZMouecnAbOMGu3/b/ANCu/wBij40Q63p0&#10;CL4X8cyTXdpFEDsguA3+kRE4x1ZZFxwVkHpXx3e+Crz47/Ey71vSblo9LQllyfvPV5jhcTWr4mWY&#10;SVPDw0itW318uuwVKqnVVRuy2R+m/jP9sH4AeCPF9p4g0rxzpthp9y01t4z8Kazpr3FtqmmzZima&#10;N1ychd/QncDXwt4h+EX7Jdh8dvGut/sf/GO2fRdLnmu9N0q9u2+a2dw0MELuFaSWLI4ZTkLjPFc5&#10;4s/ZN/aA8R+ExY28EVktjFut4p5ipkj5bgk9856d67n9mr9nVvCumQ+M/i/4atEkkTZDM9ujMM8b&#10;xxkEZz+Fa8MUcJk9N+zd4S+yrKz6S0W72N4UJSbhOC12k9z62+KUjftkf8E8dY0jWblLjX9N0aA6&#10;RCLYDdc2wGwH0yEK5xk7ueteCf8ABPj9n+xh8Ov8QfGviyzsGsblZtDspovmu7lQHMe7gphfTnkc&#10;da9U/wCCdnim+8H/ABF8TfAfxJokF/cXF2LqC5VmxIhjByF+7tY7ZPXJxn1890FtS8O/ttfEH4ZW&#10;189r4QsL6JrDSp2RPLvmcTFIkIBUpuZC2QSu31r2c0wWJxNWjOhJJKcW/S62+RzUqWs3Pon9/Q+t&#10;vgJ8IZPHrXt9qqGaIK4w6gbixyxYrguOMjPTPFP8Qfs76H8NfHbeIvDdgsDGMEr5jeVJzyHTofqe&#10;cGu5/Yekunvb6fUIFiVrQq29y4U5OMHJ7EdM8eldx8ctM0y/spjdGVQ0JImtj+8jIPGFOA3IwRxk&#10;d6+gzKhTjeRhhZydl5H5L/syeBbz42fErXtd1C+ubfSpNavG+zh8Ap578ZHJwOKdrfwbt/B/w++K&#10;ulw69BaW+rX98uiyX0xSOUrbbI0LdVJLvj3WvFvgT8TPjb4G+Mk3hzSY7xGvb+5W3soYGlaQNI2S&#10;qINxwMngdu3JH6DfGj9g340/EL9kTRPEk9pBZaQII9S8Wb2RLiW2JDOVjc78orM54BBQnnpXxmTQ&#10;eU5ziK+IqQUZRtFX1u2rLze5pRpValaLtZX/AC1Pnf8AY48efEb4UfB3xX8dPEvhSK08V6h4ITw/&#10;4WuYbt0FnY2SPI16GIPyM/lkA8P5Y55rzXQPjDrkf7UXhz9pGy+JF9pf9qJZJ4qurfaPttqTH9pL&#10;pjawZ4xJ0zkAjBGa9n/bd8QX+i/CeLSPCbpYjxHpNhodhZRL/rLYFQsajgDpuJ461Z/Y+/Yi+DH7&#10;TF8+mR+J/sy6ZCkTaVduqykKo5A4IGR9OetTn86GHyqdOpFKjZppJPSS2V79/wBT1XiHUnepq395&#10;9NfAv45/C74p6Vfx/DvWTdQWWptPf6jbxFI9wViAAcZVhuz/AL3vXb/Bjxl8N/ihrup6rfux0zTY&#10;mttO1BYvOgScsS8YJOHcAjdjpkCszwL+zv4b+FtgvgPwa1stvBL5n7qLHmMpILHHXAGOnIJrpvh/&#10;+0n+zN4E1iP4FD4ba1DqWmMi6rMljClr9pnZJQ8a5Xsx3EKMkjniv42xmVf2hi8RTy6lKagna7va&#10;EX78m4rXfpZJN38+uhUcY2m0v830PVfh2fGPgzRddfwPp1zc6FfaZJaWNwZHiRG4crHAxK84OSoB&#10;+UZzivhj9oCzl0yx8ReM/if4lNjd3gnGlajDayeXp8awBooQp+68u0Et0dlUc4r7euviDb+Mdc1g&#10;2d3dabpOmaTPLo9qxRQwjUAoCp5di245ycMADivNPFPw1uP2l/A934V8X2haAWcemfY0sDPcFHdf&#10;LlLYEeIzjaGIOT6HjLJsyo4LM6M5c043jGTum+VNN8mjdtNnukk7bBiKcqsbVHofh/408afEzwbZ&#10;39l4I8UarZz6lbA39pbalNFG8fzFfNVWCyOxZ2YkE5brXR/A/wAM+GfFfwBuLPxn4MI1ybUDJHrT&#10;R4EcIGCM446D8q+3Pib/AMEu/hJ4LsfFXhrXbjXr3xRFazPpupSvzLIvIZVj2xqgHG05OePevNfh&#10;l+zr+098YvgbF4T+DPwbN74Nsmkk1DW0mjN1OI3xJ5ceQ7gYOduevTiv694X4wyDPYVVhvc5Gryk&#10;uVvTS3fZpJpPR6Hkywyc3J7JadTxPxvbeK/FfwrTxGHtYdJ08+RZW0J+a52AAyH1/wD117h+yz49&#10;+IX7RPhrT/h9H4b0HSDHcISmm6cYv7SSJQu92B2+YAFBxya8X+LWo6j4a13/AIR2Wx8nQreMR/ZG&#10;UgqRwSfxHNeh/D346fFa7+FXhfwj8MrLS9HtvB2oN/YOq6baBbq9jf55Rct0kIfK+uK+ryfF0a2J&#10;ksMrpxevoFadCrS916KyZ+n3gvStP0CwtLDxDYy+bHYRLAYpsCKUEHJHfjivhv8A4LaXsPjD4xeA&#10;9NeTypNP0KZNxHLBpc5PryTX058Fvit4n8c2ukar4ycSTSRRm4FuuxTjk4znFfKf/Bca/WL44eFZ&#10;9BEjQReHXkWEjMgzKfQc9P8A9VaY6U55fJLSV0cdSMVKx85+GPA9/d+LNOtfDthkwb7u6KY/1abM&#10;ufbn9a8U1fxZ40j/AGk7nxoSbgjWjJdo5wWtxIfMUf8AAC2AK+/P+CWfwa/Z+/aZtrnwh8Q9W+IG&#10;k+MTHNENa0G4tJdPhs5WRY2eCZMuofargOM5X7obNfLv7Yf7FPxI/Zi+JninwZ47jmum0PUEWDxJ&#10;pdnKLW6juVMtrKpI/diWPJ8tzuDB05KmvLyzNKVFLDt3nBWd099013XmvQ1l7NwXK9We8/GDxjNZ&#10;/ss3fhnw+yahdXGoPZQpFGkkywXKn96ySZXYEbcA2QDyDla4v9qT4UeMP2T7TwC9rr1zdaR4x8B2&#10;Wq2t3eRBHF4YwLmEKvyqEkOQBxhhTf2XPE/gLVvAnhyx+L8MrQyKPDWvX8Ompc3UVsZFaCeIS/Ir&#10;qwiUyEcIW/H7d/4Kq/sueH/F37Jd34v8FwX4ufh/fR6lPp16nmTW8EpSG5O4n5FUNG+0cBYjx0Ne&#10;rm1HDY3B6pSW/wAzWChLD26nxj8MPFEnxX+H+mTfF/7JfSaHOzaXqs3E4B5EbE9emKpeMba5/aB8&#10;WJ4A0+dLewtoS12cnBXIGB+NeTWep+IEsLXwmYvOhlcTKY22lQOh4r6F/Y+/aE+EPw7Y/Bv47aVD&#10;At/KzaN4seHBhmbOI5TjpnGDmviKuDqYynJ0ZpV9fZrpZbej7eZy+yq1pOpNu60R4N+0h+xbY6Bp&#10;jeL9O8aqXgjXZYSy52gcbVB6etc78G/BN94U1zSvi/4qvY0tNOZoYYvM+eYspGAO/rXdftXfCb41&#10;QftB3GpfEGS4h8KLm5s9RsstbXNsBkFWHGcDkV5d8NPH8vxR/aV8KaTd4j0pNR8nT7F0wpCozKzD&#10;uSQOor08Lhc5o5FKGPq81oSctLOK5XeCfV+ZpQws6MW6vy7n6m/smfEv4aS/s+eGvDFnHDPrkdvI&#10;0tlISHcmSR85PU4xgdTXG/H/APag+G/7NOuaPZeMGa5utavWe9s42BktLYjmQjvhsYHcV0//AAT7&#10;/Zu8I/G34k6p4w+MtzrNj4U8F6dBfXH9kyNA+oTvJIkMEcoX5BmKXcwOdqbRgkkfMv8AwV6+LHwy&#10;+GX7Zo8GfDPwva654O1Dwnp9/wD2f4sm+33dhPK04kjWcnzohtWNlRnOM5HDAV+NYLhXD8Q57epO&#10;LTUpukny1Gtrp2asm18TTbWmhpGji44B4nk9y9r+fkaHxu+LHgDxD4x8KadfajDc3+v6jqoa9Vs+&#10;fYXEUBgO48kK6MoHbJr5t8L/AAx+M2gfHu7+Hnwzs7ibU1u2ktZUkKiJBg+aW/hUDv7V13wo8D/A&#10;79qXxnpuh+CvEeu+EvEOlWnnW13cQfbtIto0YEBySssKliBxv5YccV9RXPgfxj8HvEGjfHfw14as&#10;fHNnHo0mn+LY/B9wZbwRqwPnxRyKJCVKnKleQcZ71+iUsVhcmyGeXUEniIRdqdW0ea7bir35X6KW&#10;u2hjTvOnZ66nmnjP4l/tq/sVarf/ABAtvH974k8O+I9Mit7mHTY3kGiXaYzKirjPC/e/iB56Cuzt&#10;9TsfiL8UNG/avj+I/iTTvGWseHLOLxjJNaKtvrRSBI4xLET8smxU+cc5Getez/DrV/AXxu+Gdz8R&#10;PBFhqdxp+oxzhLDWtOe3nhliLK6NE/Iw3fHIPpXkfiTwJrmk+MrLRdU0u8TU/JDxafHMVQRN8wHl&#10;8DJwCCT04r8zwvFdXE5dWyurSjSqXaqWjFcySSacGrJqyUpeSe+p0V8TiY4ZUXqn/S+87zUP2p/h&#10;9+z9p8/xO+Idlq9yb6+W0tJ9Ntg50mPy+ZHJPPmNlAR0GfUV9SeCvC0/xw+HcHxD03XFurXU9Niu&#10;NGIO0qhUOowOARkDj0r4I+JNl8NPin8DNS8W6xr81to8U5tdY065g8u50+4D/wCokQ9HVlIyOD1H&#10;BGfJtD/4KP8Ax1+CPwzj+Bfwv+I0P/CO225LHUGQfbLeI8eXG5OMbe+OKyocA/2lSsqU1WTtJNuM&#10;eVpODWjV49le6d973ypTlSSU7L9T7b+J37ZXwnl1hNF0jXbe/wBVt79rO8hsLf5laFijCRsZyCCA&#10;cnIr5n/ax8K3+t/GO68Y+E9Rl0+6l0L7RcSxSlWVgcYz+leL/sWeOZ/C+v8AiL4h+P7I31otyJ7A&#10;u48yQsc4XPBzknnnnrXvniS08Wftq+OWtvAuj6rommjQTDeSW1kWlfHzLhsYGSMnnoa/bOE8lwvB&#10;uXVKDxHPFNzbe92lfXRdFpbc1jJ8yk9ntY5vxH4L0E/sYXXiTxHbm81KUZlmlbMjkn1618F+NPHn&#10;jjSfE0un2t7c2cUfyW6RyEBUHAr7yH7Pf7Qq/C/WvCOp38ENrZTpbQR391tmm4H3IsbmIHJ6Ad+e&#10;K+N/jn8JPiZ4d8bQfD9vDV1e3V1J/oL21o8kkxxkqAoJY8E8dgTXvZRxTl2b4r2dGpFuzdubW3f/&#10;AIG5wKo6iUb2ZD4F1jxBA0HimDUJprqBtxkkYtk+9ex+EPjG/jjwg/hbxZAFa4v0eKYrjaAcGuE/&#10;Zo+EvxC8Uafq2i2Xhi5vJrSAyzGCMt5SdiQKvaH4W120u5PD2p2UlrerHJLGlyhj+Ueme9cef0MJ&#10;jLOTUpQejT1XVfIbhVlaNHVnoPjn4seAvgB4pttb+H9nBrNhq0Y03xv4cuHzb61bFc5P92VOquOc&#10;gCvU/hz4Q1KbXfhzefs1eO7bTvh9rfiqKe6vo7PzNRVgUaayvJTjYI0jcooHVick818q/Db4d+Hf&#10;F/xEFrrXiSNr2Fme3t5H4lZe3XjNfSP7PPi7T/hJ8VLZ/C3lxvqN5bxeKPA+ouy2+qReYF8+Bl+a&#10;G4TO4OD8yhhzmll2Jw2CnRwMqknOKvztdH016NXSfS9jONTExfK9G/wPTf22vj/L4d8I6l45tvCF&#10;xe+KNSA0zRbaCVnSdN5k80pj+AAZPGCvpXl37HHxh+DWv/DW/wBc+MvwlsbbWWN3anxFe2mPscbN&#10;IMxs3yrjJUnqMn1r3H9ozwT8Stf+E2teIfg74fsrzxPpSvLpNreAyNIiuDJHGSf9YYtxX0PBxnj8&#10;3vEvi79oX44ae3w38LwodEu9RX7RY280cJWcgljJlgfLUq3LDHUnnFcWN4SnmvtcNpCLqc3tFNqS&#10;ju1ZK1tXo3Z630PVoTjRnzWu9rH7Sf8ABPrRNK0L4HaXofhfxkniXw9FNPJo97CxKLG8zOsYIODs&#10;bfg9uR2r8/P2+tT1zxf+2744luXnnj0vxU2mW6yyl/JihUKkQJ/h+9/Wv0s/Yqk+AP7KP7J/g34d&#10;eMPFo0aTw3o2n2Msus6W1mdb1G4zI62fnFfPAZz8x2gk4XJDV+bf/BQTR5/h/wDtmeMta8P63b3M&#10;GveMry8WFCx58wnIzgggYHIHNcODweU05yVKSqVY80VOy5rN8zu0ra7tLS++p6snOatNcqf52G+K&#10;P2evHugeF9EudRaJ5fEVysGn2wUZ+cgAke3X6Zr334o6zYfsvfsY22jaHZGFvE0a28aqmDDpcEmy&#10;AMMD/j4nEspHdRnoa6f4Kaf4W+LPhTwjfa3q8s+qSv8AYdPSC3EhjuCoLs4JAVVhDknOQWHXivO/&#10;24/Euj/EBVk0ya7mVb65t3sbqNUis4bYrbW6IB8zMUiJdjxlsKAAS3oYCr9RyN4mejm3ZbaJ2/F3&#10;PMpxniMW6ctFF/j/AMMfNnjv4reK9dtU8Y+GfEVzBd6vpUizORlXIlKuGXpgsvp+NeqfAH/gqI3i&#10;T9ny0+AOk+CLzTvHVjANO8SeJVfbbXGmhnVRFEoAilClUz6Mx61gftH+BvCnhm28IWHgco9sfCFk&#10;8zxKCskzFmkPHueR614P8LPC2p+G/j1rkllfA2k1nG1zblsElyrgAY4x1zwR+HPorJeHuKMsw2Nx&#10;FFNrlnBve8dFzd/R+T6E06talOVKL01P02+Cd1pviD4R2+q6jqLefpt24gtoHKl97/PNvB3btu3K&#10;9MKeOav+BYfEfiTSdWv7jUY763h1SZrMqx85oAWXcfRfkx6iuD+C7JcfCyz1SJo7K4l1aK1mtIVU&#10;BtuwxS8ZB3FXDHqcg4GcV6t4b0bw38O9Mv8A4qeLdW0+y0ibTE+0ahFIVidAWleQx5ypDM64xlgu&#10;e+K/mLj6E6PEOMSjeTmlFJXe60Xm72Vvu6rso4eNSMp8236nFaR8b/hV8Ktc+1+Ov7SmvfDvkXem&#10;QWD5N1cmQNHbCLBLmXaoyDxuyaqf8FAf23IJZNU+MzeGRodzeaZa29rpa3O9o3SEIoYrwWHIyOM8&#10;88V4j8DNe1/xzqfjr9qj4hXd5a6PrGozJ8NbG5CRx2+nIXUXTL95ty7Uj9fnfOcVzunfDTxt+3n4&#10;58ReOtF0aaz8NeG1aHw3HJceZHPcrgrDJIwUy7eSH27RlRyMV+zcP8LZTwHgf7XzWoo1XGO70hzW&#10;ukrL3m215LbQ4YSnL3IvRfiz2f8A4Jhabovwq+L938c/Gt1H4i8U+Jngt9N1CVSsdrA5DuiueVy5&#10;C5I5CDIwcV6Z8eP2oPC/xL/bF8O+H/D/AINvbW/8MeIA/iPVb2zjbMN3AVBTAJkUTGNmbAI2HGK8&#10;I/Zd+EvxI+FXgbWtduPD8WuLaXduW0FLwmRreSfypvKZSds+G3Af7J5zivZvGvwt8F+LL7S/jNN4&#10;hv7XxTZ6XbwSarbzvAjiNyA9xCFJd2Ucr6swPByPyzPszwuJ4lrYjFVfaQalCDjvCTjZPTW3LJrt&#10;ze8r6nVgkqvK20rt6X/zPavjN4qk8H/Anxv4psb+0udR8O+Eb3XNOnvAGia6tkaYEluDllH1r4r+&#10;BP7euleN7HRvGmoyz+Q1hG3icLAIwzbS0u3b8qc5b/gIHevdv24rzVptKX9nSYqYNU0F5/FN2lsz&#10;LHbSRqsSjYcKGdwSORtr5d8C/Cn4beAfCPifw/Z/2nd6PpHh9ru40qa0RFvXUYgj3xD78lx5Zx/c&#10;DV4nBuUZS+HqssbBzqVZqUbbqL9x/OT1inbo29TTGRhOUXFqy0fddvzPp2X4keAPHGqR6h4G8Z2t&#10;/beQJgiOA8ShcsrR9VOOoxjNem/8E0/gH9s8OeLfFPiPw/e6Nc+Ltde+kvbmVomEAUrGixkgc7sk&#10;45Br8y/CGneL/hhoV744ubhI9Y1WImO1jfBlcLwg3E4giHJ6F3IHQV+vHgXxR4v8B+BvDnhHxrFo&#10;mt2Vx4dt5ZnstWC3sMPlxqrlSfnfLElV5wOPSvazTI8Dw7g503L2tCdk2/7mvK2ujk17yV/d0s72&#10;8b3VNulLdnwj/wAFPv8Agnha/AX472Hx3+F+gQ3PhfV4ViuJIYVEENwDtbpwrMcH3NfI3xg8J+O9&#10;W8NS+P8AS7IS6balt6R8lMdR+tfvV4OtPhN8RPg9qXwf8a6KuvaaLy4h1bTdQtyu6GQ7kIySQQpy&#10;GBXDLweMn8ov28P2WdQ/Yg+KPinwN4J1K9v/AARqxFz4fs7yQyT20EqbhHIcc7WBTcf7ozyef0Dh&#10;POaeMw2Gi5JzjCKSbcny9rvqu/bfUVaHPJqcbHxZofxT1oaSlpodmv2iVmUJsy2cdfb/AOsK+qR/&#10;wV51Lxh+xZqX7LHxE8LIfF72KaePEKyhBLbI4K70xkuFXbkHBFfKNloOoaB5dxoieZqN3IzRKF/1&#10;ec1wHjLSr43D32pQv/aAZmYqMHOe9foWO4U4e4lqUni6N/ZTU4S1upx+68e6ej0utEcFCrKjfkdr&#10;qzOj1vTPFNz4psPEOxpN+TAFHBHPPHpn+dejeCBrk3hW5S4RmjgcyJGq9G6kiuN8CarcL8ObTWbs&#10;SGa0lZCM549K9O+D+taQ3hmW2vZQJ72UgK54ANfRYhU4v2VS3Io2ubQn7Gordroqx+Atb8SXdt4u&#10;8OWZNrIFadJF5VgeTz34NfUFj+2/pv7P/wAO4fBHibWXvZb23C28cwBEAx0FfPcninXvB3iiDwWl&#10;7FNb3ThI1tmyORnt0riP2yb6PRNa097q3Hm/ZMAMPukivMp5RSx+DUFUfLfpuznr0frsJOqrJPYw&#10;/j58dT8TvG15rdlrRRbeTEMij71eg/soeFfDevaTffEPxdfyRaxf2s1rY28cnytlDmRl+leUfBj4&#10;JeJvirLDpXgDT01C6ufvxbeFbrknsOf0r2A/AD4l/BGdtJ8c+J9JiumiZvKs7sMbf5fukD/PNcmc&#10;4rLMNg3llCqoztazfvNddPXXUp1pQpKjHbTQ808CfCz4jfEi31nwr4X8TW8wgdjBJKSGIUngeldn&#10;4th+Imh+ANG0X4jaakMkMi2pBffvA6fpVr4KXWoaVereadbyQRzMTcGAc+Xzk7uPStz9oSwXWfhz&#10;YePotWkEdtc7ruFH81wNxBOB3xg1wZhmGJr51SoVYx5G1yu3vJ2a3XdjxEeecU3sch8Gf2h/jp4F&#10;8eXfh7wX4huItDhuwjtdAvFbL6n2FfVXiv8Aam+E/wAWfDX9h6jJPqWq6bAJWtrYE/amQfMVVevN&#10;fNP7K3i/wrY6tr8HiGzXUdNu1cGeeLa0iMOWII6+lanhXx78N/2Nf2qdB+NmkQPq+mMoxYOA6eU3&#10;yupXHOMnGO/fHNc2b8OZfmmKlaio1oWcXDRyaWql666/qZ0qdHE4lQtaa19fI6XXfDfi3x/fT+Ll&#10;sPs1q5ZrWyMexkXBwCOua2fhfpXjrRw+p2MnkQSRmAyyOFBHRxlugxnNQ/Fj9r+w+J/i3Vtb+H/h&#10;Y6fa3Tb0vZsBVOfuoo4H+ea8C8faz8QRcwXd142ld0uZXitPOO1lPJBA4wfSufLMtrzqxp4nlila&#10;0d9LXSfn3PVo4OlTre0km3rp0Og/bD+GtnDZweJNG8Zw3CvMUGmWkJKx/wC0COMZNeTeEfHWu3+n&#10;wfDHxRrEr6AspYoR0x2r2DQIvjP8Xfh9a6+fDlrFpVm7WzCIZZwvXA/GsHxB8LfBel26atqlg8Qh&#10;IMsQbBbJ5+lfT0c0wsabwlZJyi3blak4y6ejIq06teTqWseGeMfENkPEj6Zp0rNZW7lbfccnFdp8&#10;D/i9Y+G7htI8Qtm2mbAlHWMVq/tI/DT4T6FpVhq3w30q5ee7tRPPcRzbkj9Q3HB/GvJNH0ia6t1m&#10;tZF3t95GNfS0FgM6yhXi1F6a6O669TiqU3TjyM9W+IvjDVZfEsc+leJZLjTg+I1iOOD1BruP2NvE&#10;F5qP7XvhZreJZBO81solJAbdBLhSR0HSuI+DH7PPxl/aQ+IWk/CL4TeHoZta1NmjsLWe9jt1lYKS&#10;SZJWVFACseTnjgHNfod+wN/wRg+Lvw7+I03jn9rX7b4KufCWo6d/ZNlBBFcwa0LoSAXCXaP5Zt4y&#10;m1lQNIGYbgowT83mXEPDnC1BPGV4RcEtNOa0pKKlyq7evVK299EzowuHxFR/u1dX+Wmu/oT6b4V1&#10;zT9Qi1i10+YW8kLqzyKTGHikDsqOep/ejIzxtWvqX4ceK5/DOk6drHhSC4fT7rTGhvIL2FFFzOwB&#10;uoVxuBVJCvzfeBPOMV0v7T3wP+GFv4a0PVPhdZubgX/9hxWNtDu+1RrKyNI+0ljKNiHI7EdeK6L4&#10;Z/Be8srO3tNb1iO3W0SV7VbsFR+8ODhDgRB3BySMsQGbqc8MeNuF8fkdDN6tVUqdR8sfaNJ35uW1&#10;uuva6XV6M92NPEKo4U1zPyPIv+CnHwv8ZfFj9hI+LvBsrQ6z4S8TWniC0u7OU7pI4jKrDAA27A5I&#10;PcKDmvys/a9+KvxO/a4+N11qepadLqlzpVlbrrUlhZ4Es0aJAGcKOXlcKCx+8c1+sX/BTj9pOPwL&#10;+wj4j+GngW+EN9d3C2EsA0477m3hdBO4cEtGHaSEICPnVXJwCMfLX/BE34E6B4z8f+NP2f8A4weB&#10;tY0TxF4z060uZtS1nUjaOJg4vLCS3Xy2zEwHmh25OSMEAE/U1Kv1CLqP3oq3KlvrZPrqvQ53SqYm&#10;Svo2uvz0Py+fWPG/jt7bQLmeR0Evyxs2FAzjAHQDFP8AiL4Z8JeFrNLUu0t9Io3c/KBXpHxW8O6Z&#10;8Dvj54/+B/xb8C6n4d1TQPEN3ZSWt1ffaJ7adJWDAyCNA6McMp2jKspzg5rxfxjHdya2dUk1FLhJ&#10;uIkDcqPpXfQ9pVxailyQjrotJX13PAqucp3k7s+gfCXj3QPG37G5+GGo6LCdWtb9BpZg/wBa+Gzz&#10;3POK85Hw/wDGo8Q23h3V/Dt1pzzIPlu4SgbP/wBetj9mrw/4u8H67YfGy30yO+tNGuxKmnTZxN6n&#10;Ht9K+m/21P2jfh5FNoh1rSoHvNU0Jbjfp6hvIdl4B9844r5fE4irlWYSw2Cp+09pKUnZ/DLrp5aN&#10;+pTm7xUo6HzV4Z1keC/HelhrYG8juFaa4R87Gxjaq9tpFfsv4b+Imharo+h+LtRi33fivw/Zz2yG&#10;33gNgLLuJ4Gdn61+Hhn1vTNNj8QXMRE66mJ4L2VSWHRhnHoVyPev19/Yf+K2m/HH9meyt9T1d9fv&#10;vCPijyr68t1MEktjMmyPaGXKRrMUJDc9u9fTXlGkkne61t3TR6uHlGUU+36n1p4VOh3N9LDb25jD&#10;4byoScochwOf4TtHT1rwf9vifSbLSbrVJfDUOu2mk3qPcpsMh3LGV289CNx57c17n4TNpZ2MeryC&#10;CABZP3sHVzGvK4HCkgZGetfA/wDwVo/al8YfB06N4N8LThH8VxXV7qUxiIYxCRI16/dyCa8fiCli&#10;cXg3Rw7vJ2/D/gDU3RpynFanxF+094O+EfxH1O68YeGtGl0K+HzNbWifuHx1yOua/T//AIIq/soP&#10;8Gf2cdE8Va/pHk3XiZG8S3ssgwxiIMdsp9AI1JH++fWvzy/ZT+C8P7UHxPtfB+oa8AGvY7m/s84I&#10;so/3k7lh0GwFfcuor9j2+KWtfs9/B0+I/DnhG31J5bCSO0tJZvLg0+GNNsKuCCSi/J8oB4XjFehk&#10;FOthMvkqs20tFfX113scdbCVo14OTTc1fT9T83v+Cs37SUXxn/aStfB2v6re6f4T0WcLqeqQQtII&#10;M5CoB0MjYZgueRg9K8r8c/tZ/D3wj8HvD3hP9j/wg9rJFFcS6hf6haAXsvlOQJJWQ5+d2LKoOMCv&#10;K/2wvjZ8Q/jT461bU/H2rWtlFrupNcy6ZYRgweYNq+ZnaMH5eMAYDEdK97/4JN/sdRftBS3yavBM&#10;/h/S7hJvEmqRwnEUAG4QIQCN7gcDqFyeB18PP8NltbDxxNaLqKMk+S/uy3V5d7X/AAO9e0X+zU1d&#10;vr29Bf2CP2ffjJ+3FdP8cv209Xkm+Ffg3UWuYoLuUQPqV7gN9njOOEwMyP8A3QBmvZfj/wDGPXP2&#10;wPGXi7xa1xJbeHvBPw/nh8CaZA58nTwm4CSIDAU4YheMgEnqxroP2sf2z/hXrtu3wA+Hfwv0u1+G&#10;+lxGz1TULWbypLcqygC3CsI3GFzJv5kJGGGznyn4K3+meDfCvxRXwV8QNP8AGnh258HSRadqNtaP&#10;bzRSSKcxSQuSQ6YwWVmU5BB5wPPy6vPE42NSjTjCnB6QirKKfl3b1exq3hqK9hSd5K/NLu1+iPnH&#10;9in9ojxNe/bfhZ8cPEcuq+DteBs72O/lLmFm4VwW6YJrifjr8B/BejX5j+HfiCzTT7G9uLOW4mn4&#10;mKnIOf8AdIrz7wB4V+JmsafqGm+F/DN7ceY/7toEJK7T1Fe4/s3/ALL91+038HPGXgOTVri18b6O&#10;39paLptyCn2jAAdDnqSF4+tfbSnGNWpaqk7razsvNXOCjbF0fZvVrr+h9af8G/XxrurPw14r/ZWT&#10;xTpccGo6susLLqc5jS1MkRtpJUYc5JWI+mQM8V9a/wDBQn466P4l+B1n8NPjLp2qRmwhtb3w1dzx&#10;bIrq4tprq2KqzDEgGDkDtg5xgn88P2Hfgj4Y/YgnT9sH4sXOsXv/AAj1pINT0Wwi2qJJPkEMyMRu&#10;jLD5zjK5BGCM1+h37aHx8+EH7ZHwQ8I/DzRv7Oc3VlD4k8PbLyOd7a2EJ80pIn3kXeUkGMq5AxkY&#10;H5Xn0qn9t1MZQ5qlGbUbpP49bq38mkXfbV3PRwuGTy72jV+W/wCenr2PhTwh+0Hp/wCyz4tt/iNY&#10;a1o48YXG7+xrbWofMtYldGPnyBTuHQBApBJYnpW9+3r8WYrbw3D8d/CHjywtm1WytdR8R6WseyKO&#10;7ljVo4IoRy5Vnk+Yn7oAGK+dPj7qXxg8I6voXxDv/hb4Cae8uJLS0i0dftt0yRYg8p1kDPFPjbIv&#10;AKiTPQ4HQfsnfsGftHf8FAtTex+LfxVs/B/g7S9QLT6prcge7uHA2iC3iyFJAU5aQqils4bpXrYj&#10;hnCYWFDEYmcIwp3dST96UtdYpWe1tLX7ms404YVU1Bueuvm+/TQ5D4mftJ+Pv2h/h5B4avfiXPc6&#10;dFdYbTY0MQu1VtyvInQAEZC9iM8mvF9f8Bana3Uerabqckc0RzGpP8Qr9Ff2v/8Agh94f/Zo+DWn&#10;ftM/sy+M38ReHPDIeTx9Yax4hRrtrTI23UG6KFHChhujQFyHyobBFZP7Pf7KX7H3xm+HN5rtv4tl&#10;1bXkiYz6YbkK9sCP4VB5xXNU4wyLIMrhi8HCSwzbVlD4XezUl0vo7vueZVwmLnX9i7Jpd9/Q+Sf2&#10;Dfif44n/AGn9A03VNVE8TXOxxIR61+4/xht9On/ZT13SdRtGnW50pldEjzkbOSQK/Bv4K/8ACOfD&#10;H9smOSzjuV0vR9Zk6ncwRG7nAz0r9ldF/wCCmH7I/ibwZN8On8XNHe6ro0tvGJoMLG/lEEEnvX6N&#10;iXh55daHuKcbrpuvzDCYXFVotwTdnY+MPAfwV+FGn6T/AMJNaQ2/9kWySzMxQKoVMsevuK+Nf2nP&#10;HXw48U/HC01v4R6vcLps80fn24JRY5FIBIx9OtdP8efjl8U/DvwavvhdGyrp8/iC5S31GGcbntt7&#10;YQY5wQa+eNDtXub6C5xtKSBmJPHXivkuEeGcZgcTWx+MrOTu4wV7rl7vzena1jlqSqUp+zs0/uPu&#10;z9qb9laz+Ivw80744WvjaSG8tNFght7Rn5u3AHyjuTX15/wSy8S/FHVvg/YfDzxlolvbSWC7DOzF&#10;pGh7Ag/jXylN4h0Lwj8Mfhz8QPHep397PdX6WtrYRf8AHvAmCA5Hdua998HftaeGP2a/Oureyjvt&#10;R1qSKHRbNJPmmdsEkjsoFfD8cLM8X7PLeT2ilLmg7apreKt97ud9d0qNXRayV2fSH7VXhTwhceEN&#10;T0z+07eO++xlhEzgM2BxxX5j+LPg1p3jzUBZTava217bM88TSycsVzjB7V6t+01+0P41+Kniq91K&#10;80+O3vGjELRW0rBYAB0+vNeOv4N1x9StTp98wmZAHR3OWHU8n2rm4by2OTVZSqScZPp2aWpWWYPC&#10;ZliHzX91X/zLfxT0rQ/Elv4c1zWVW4n0+yEcnkPkFkJG4/nV7wRpGi+ItVaOMW8c13F5SXUmD5Y6&#10;YGa9MuP2LvEXhr4T6V8WT43tWhvonlm0JrRmlCeqkn+leFfFTSf7Inivfh+LouIMzRznau/vjHav&#10;ToP21qFGo42uovVJa3t0/wAmZVo4hzaiuWKe5p/GL9l34bfCzwu2oab8SI7zUrgsZrUgYBPpitr9&#10;nJLHw/pOnWdxpAvMJzGV3AsehxXhfizWZde06O31zUrqO/jb960KkpH/ALxrsPhf4k+K/he7h1Lw&#10;jZPqVnbqoZSMNIvfFermOAxtfKHTrVuaTb+L3U9LKz/IvCYaEYydXVW01Ov/AGpv2f8A4kXt7a+K&#10;zbxSWk8zJZWVsw4YnglfWvS/gH+zd8TPHx03wx4js7lbiYRg28jgN5QPIH16fSuO/aQ+NGr6d4Jt&#10;LDStPupNVvysrlG3x2eABjPY165+yB8dL3TdGR/iB450/SLnTdDklt9Q1WVCzyP8uweZgHAJP4V4&#10;NfE53h+EHVnFXhdRVne+iTsru132u9zswclTp1Jw91pJfefpno66Yngqz8Nax4FD6zp1nAqtavHK&#10;iTJwu04UptAAGD8u3ivM/Gfx7+HngXx7pF3p3jLSfBGueKL+Ozt9JttPRNNliEyNPMyKQIgV8xTg&#10;fMzc96+cPFn7bXxX8IfCPw38NvhDAr+IY9Tn1vVfEMuJo5oFcyozFRyvlCNPLLYGcA4OKf8AD3QP&#10;h7+0Z4tfxd8eYZYNa8OWCR21rb6ep02580GWCG0+dhGwEn7x5crkM4BIzX875fwpisu9piMwn+4k&#10;2+WO8mrxUnB3Si5PS+tt7EV8bCUkqfxJH0ZL/wAFCfhjbyppd54jnuda8IaZcxT6Dbor2d5fWz7P&#10;NWVlJcsqZBAwBz1xXpdl+0V8O/FHgXRviX4q1Kxs4/ENi0Ntqlvqu64gj3HcyZBMYXO7cRgNj6V4&#10;b4f+GumfDb4u6j4O1iQajf6TpVvc3bpZRNtheMSTeWqxhhGu/tuIz35r1n4Y+Gvhz8Q/GY07W3tl&#10;0jxB4Xn0yNYdNMVvNFLlB5gAXy5YyNy8ehzlcVP9i8M5vnEMvrUqkKtSVOEaiqJRheytyciT+bvv&#10;e9jpwuNrQgpxfwvXzPi79sv9l7StS07xN43+DOtr4z0PSLc3K63c32+Vd25mjcdHkUnOR1znrXPz&#10;6tBrr6N4tu5J5bq80q0udQ82ABoCYdpCEcNk7B+JFcJrPiv9oj4UaX45+Aut3N1pRl1J4ryEoAXa&#10;NivXkEMAD+PWu1+G+iRWHhjwtc+MNIe7tNT8L29vJO0zZts4Q3caoRveMqGEZIzjBxmv6/4GwtOj&#10;Rnho1XUnGMeZu12+r009bdScwrYGrSp1aL1fxLz8j3P9nzUo01+PVU3yxvb4iX7QUwd3LbcYIxjn&#10;8O9fcPgKys9WlhuLYrJ/o5wxRTkkZ5756nH418Efs/6XoNv4xutOtNSnuVtpxFAzWskayI3Kycnj&#10;IGdvJU4z1r7n+Dy2iLFi38qREDnaCNwBwT/vYz/kV7WNyaWIq2bRdLMYRpLQ9QsE+z+Eb/T7WIRB&#10;LC5kOwDI/cvux37Ka+KP+CinxEv/AIbf8E4fiHrej3kMM2saXb6PYGeRcCS7kWJ1GeMmMP7/AJV9&#10;zxGOTRr2A2wdG0q4wdo6+WefrjtX5cf8FQZPEPxN8O/Bf9kjQvnPxC+IEUtzK8W5RFAqRhsf7JlY&#10;9OgJ7V2wwksKqVN6+nZHm1aqxFR9D4Y8Ma1oCfs/ab8H5NOt/I0aFzMWiCB52ffJI2PvkseCeygd&#10;qqfDSz1C7+E3ilfA94ltMJUSB4eAmc9D+H5DFZnj959L+Juo+AdOvYrlrm9ksmZowNoSRlGMDAHH&#10;pXpfwt+GF54f+GHiG2s54HR7dboPbu2UkjZ45YWDY+ZCEJI4KzIR1wPnIxo4N4irTnzSleST6u92&#10;/M0UpUYNQW33nm/wXOkeGfjB4VsvE099dao2u2ZvJ45SHYmZAVB7cdK/Rv8A4K8/Dzw/rvxX+E/x&#10;a8SytB5vgmKwmMiFmuJLSXzI8nvmC7iGTzlTXwl+xl8PY/iX+2FokcjOPI1uzZ1uYQyOvmgABWzu&#10;ZjwBjsTxtr9KP+CtPinwda3vw18CXeo2k93aLexyQoqZgIttLAVhuyp+YsCeGG7HQ548xxNengpY&#10;qEXzWjKy06xTa32T/M9LCVPaYaPtlu/6/FIzv2bpvC3ibwhf6lo1ovmW1mdiiMAg7R04965L9njU&#10;vGt/8bbXxjqA8y10u7aS6t7q8yYRHJkMOfb9a9N/Zi8Ix6J4BvtSgljVp7BmB2dwuM+/SvibxX/w&#10;l3g/4hXOl6L8SLiebU9UkN6IZQAiF87OKvMMlp5vh6Cq/Z36ppq1n3Qq9enLF+2hsmnbz/4c9h/b&#10;d0iPxxY+IfiBoHiST7FqOoSXP2SeTCyTOxLEc88nr6AV86+FPAOlfC7w7B428T6upvtTQlU84YiB&#10;J6d6s/tt+OfEVhq/h/wBpk81vp8Wno1427AkIUdeeCfWvIYrq68XzOlxcTfZIY9qySE89gBzXjZz&#10;hqX1eOGg3FQSSa00WyX+Ry4rGSq0nfV3v82fS/7IPx6+OPwDXXPG3whddW82GQXP2tiyBMHoc8Y7&#10;V896/wDtAyeO/ihdeKfE3hwf2nd6wbu4ktx8m8t83TrX0n4G8n4U/sQeKPF8dvEhGnOkL4+ZiQef&#10;06e9fBngO08Vam/mmV4nLCRiUOQScn+dfS46HLgqcKlnGEVv3aOCvCUacORan0T+0nJ4Y+M9rY+L&#10;bWCKw1G2tQuwqFYkDj6mvpz9j74AfsqeKf2Sh8RPiff6bBrFtFIfPu5QXilUHDdcnp/hX51eLfF+&#10;vWOqeTrlzKyFR5bBT0/lUfhSX4o/FbUrPwP4O1qdY766EFvZrOyrI7NgAgHnn2ry8Fg5RwjhO3LJ&#10;Wvrpft/kdkcRN0I05LzPtvWf+CinxF+D9zb/AA+/ZmutOjuH/dvcyxB1YHgMT7mvGfF/xP8Ai38R&#10;/iAniP8AaA8eNqSSZnuI1bCwc9FU9O1XX/Zin/Z90tLX4vRyNqNzZrcQyW5JJVuAefTkex5ry7xX&#10;YTXtnJqOny3EkLSYRpjkn0H5VwywmGw9KOEw8OW3W34+p6LqxdNcz0PqD9lP46Wdrreu+JJvF6aP&#10;aJbfZrKUgb3P97np6fjVj4V+PviX+0P8e4fhnrPxGkn0ufUFSS6Q/OYie3tXgHwN8N+G9W8XaHon&#10;i+WSGxuL1VuJudgBGfm9ORXqPxX8YeC/2dfjZp3jf4OyIxtbUSypEeN4/hI7ivXweGhSxlOeId11&#10;8zWrn+JqYX6thoclr3a3af8AkeX/APBXv4WfDPwH+0fp/wANfAdhH51rA39oSpHzJ02ux7k/NXlP&#10;wt+HdlDpVzq8igNAnyAcDOPTvXUePfi3D8dPizdeNPEkym9nXDPMMkDkn+Zra8NT+GLXSLzR01OF&#10;riVxtgGN3Svdxecc1SWFpQasnbzPl3CUHdu7PJfELaNqi2um31m8d9c3iJFGCR5gyeCPQnFfTGv/&#10;ALLN14F+HeleNNRyxurdCIlXKxr6jHvmvD9b8CSS+MdN1VLoC5sZhKIigJIB6V92/BL4p6B8ZvAk&#10;HgbXLHZeRQ7UQqCh4x0/CvHxeBqY+hSpwlyyd212v/wDppUZVKc7NJny4uiwacg8V6LcxK9n81wi&#10;N8si+9dNrXjz4d/FX4ZTal4PuEt9as1xNbdN49MDrz3rlv2jPhv4s/Z/8Q6rourO4stakZ9MHPTI&#10;yP5/nXil7Za78LNetNbt7lrPz1ExLEmOUNyVJ6Zwa6cmyrG4P2mFxEuaP2fu1LwsZ0KUpPofeX7D&#10;P7fdhrGlX3wT+J1lFBeafbMtmJE+8Nox196+c/jB8VNQ8S/FfVtOdjBDJqbRxxpNhcFsZ46VDaeG&#10;NN8YeFV+N3wwPmatYW5Fzbw9dpX5lwO+RxXm2iX03xB1C5vxIUvzIWaKUd88g9/0r5CXBeAyTOK2&#10;Opq0ZpK38rvq15PcdSPtZe0t8z6I8C+BR8PdStdZj1iO+07V0Vb6IDhGx3Hf6968K+Ovh7xD+zv8&#10;fV1LwbdywaLqsomgSAkK2Tll/AmvpTxBq2g6B8Frbw7Lp0cWsyOj+Yn3oztGVLYG4dwRj6Cvnn4n&#10;fGLS/GVvp3gPxPo8n9qWFwClw4OQAeOfTHWv0TLvYxlThTeqW3kycRaM1ys9CuvG3j/X/Dtrd6lb&#10;yRaRIAXd+Swziqngn4w6V8PfiJDqFrp0d6/lmNYSm4Bs8H6j19q9gv8AQrTxP+y9DDptui3NvFlQ&#10;iktnqDivJvAPhXRbm7gjt9JC3FuMyyyjkMOv1ryq+H9lxNGok7tDqXVS6W5u+LvFSm5uJby2xdax&#10;c7wm3GAx6U60XTvD2miCACG6S3DRSHufQ1R+I1pJfeJdPeWLywJQUPbg8D/69O1Wbw1qM/2a91nZ&#10;5OAwB56f41jxK44bBzlNcynouppVxNSFKK7G1pHxu8SW96LfxFcq0SHYhjP8NJ8QfjfHYqbSeTdB&#10;J8wVWyCMHII9647xT4RtR4Tl1myumYIcht/QV5nJ8RNCW+8nxChM0fEZYErJxx9DmvzTBZFgsZU9&#10;rThfl0aSOeMnPVyPatJ8Pa145sI7rSLJvLA3qgXGDnOP0qv8WPG1/F4GfRPFKzvJaIFt2OcowPTP&#10;cYyOfWrPwc/apXSLRfD9z4ahS2MGxZkXOR1zkjr1ruPig/wxvfg6+t3moQ/2jqDbYbaVFBdc9Qc5&#10;zn27GuzLqeOwedQhJJK+nffY0jTryptJNLv3PkvwBNq+ueOrXxfJbqkGl3IKRuOCN2eBX1T+0tpv&#10;g7WPhbpnxKgs0aaS2WKV4wOpH+INeffDr4R6RdaLebCWlZN6rGRjPOBmtOxv7q5+HP8AwqfXNjSC&#10;eRFWV+VI5B/X9a/Qp4ypm88RSSt7Pb9bfcZVpSi7QKPgrxZf634B0yG1XzVsLhQEJ5HJPWvcvBfi&#10;LWPht400nxJr8kVrZaqVAHALdOv5188eF9atfhxe3Hhq4SMRm4Qrz8vpwf1rt/26fGtvrHg3wrL4&#10;V15RLYqJJEj6qMDIyO3FcfEmRUOI8sp060uW66+aLVF1rW1dj339r346eAdP0qx8IWJguru/Zcrk&#10;E5Ne6/s4/sQ/Dz4meANF17X9Ds5ZZYBJjAJ6Zr8iLD4qX/j74hW+ra1cNM9nFsQsT8uORx619vf8&#10;E8v+Ckl94F+Ndp4B+I2pyLo97GILNpT8kT9MH/Ir4XBcDy4dyenRpNynq5f8D5DlleIs5RWy1Os/&#10;bm+HF1+z1rc3gf4bhI4NSTM0kRw0IPsOtfOHg7RfBq6Y+i38eLlmDzTHgyNjd26819xftv22iW/x&#10;C/4TrVI3vtLvbPzIGRt4X29v/r18N/EvW5vE17da18O/CYVFDRxtJlcdfu46GvKwWeYnGYmeGnC0&#10;Y+7zaLba77m+EquFp21R6F8MPhP4v+IF7LrfhzTIhYWUJXaH5YgVyD6lZ+EPiNdRatpc0Zg7CIkb&#10;hwfwrA+An7RfxC+FniFdC1fVgIZsr9nSUFGJ4xk19C2egT+JJpvFOraVYyQywGVZCBgjGfXrXDm1&#10;eOR41OpT5oOOmujfl3MIvEylKc7OLen/AATxLR/h/pfxr1C5jub/AOyqWZQQ2GVAePoK6D4Mfsy2&#10;HhvxxqFrocF1e3dugexmfcbc/wDxR/SsnXvgp8XNcN1448L3a2dil1mK1if5pF6kDAA7dK+xDpL+&#10;C/2QE8Ywzpa30enqW2gvJOwbOMAZBJwMD8jX3uW5Rifqv1mdVezkrqHm1f8AA6fq+NhL2lZe7FaK&#10;1rl/X/jR4R8dfsZ+CfDXijSo5dY8BeJoU1e1Ta6TsitEj9cpkSAkHIOMdga6q9sPht8btL0+TSXu&#10;LnyrBfNtbW4RZoCFBLDzFYP8oII4J65FeJeGfg/ceC/h0nhXxAGj1PxEpm19biVSbe4kw0UROMKY&#10;wQDn+Pd2o8R/DP4h2nwAtvEXhXxVcaB4g8J3s88GsaZncbZJMbpV43oN2eeQM9Qa/nvPKNCtmFNK&#10;uoyhUcYuy5Fz9Gluk1Zta631DC4ioouc46tK/fQ978EfCjwVpLx6X4YuJo2ljffBqx2XErDB+Q5K&#10;y44ACnPPSn3Giabo/ioXl0kYmNsweDzgksyKQdqnqM9M/Q9q8F+Ffxrl0/RZrXxNrX9qwXONgvAU&#10;MU64JkTqApOcqCMfL6HPSxSX3jbXYNf/ALcuLgwyiYSSyMVUk+43EYPQY55NfIYvJsZRxc5Yio7a&#10;62dn9+q7a9jWOMpTSdtT0D9qL4Aa/ZfDvULbRTI3hzVtPVhfnBe2UvuiaZD0ZHARj/EPwrxz9nW8&#10;vP2Udc0vxLrccOp3raTqFvd2vmbIpTcW8kSAsP4A7Y/4FxX1Hqer+KdK+H1pF4uDX+nX+LHfeLII&#10;Y5JVbZFI5GPJlVGiY5+R2hkHKkH5/wDiF8PdH0S01PWtNvJZm0yyjvNFe6bbILZplBjZSeZIpU8t&#10;wPTdxmvq8hzLBf2ZPCTpuLlaSb1UpJ2b2VlJaW12VjR0qTfPJarb77m1+1bZ+Adb1DT/AIq2OpG2&#10;1PVdAWx1Cwsr5njvIISWifd0UxzM6HuRJg478h4H+JPxd+GXg678EeKviXcN4f8AsY+z2rxi7Oly&#10;SZYbN5y2zdG3ljgYIGMEVt+PLPQdZ8HW1ppWmgafZaXJcWnz8I07eadxJJJDAgc54yfSuMm0bRdV&#10;+LGnfDrxbrKw2502GSPY2TO77i/TuCBx2GD3rpy+EM25sPyrkSd07aKNrWb0W6XppsglVhSrOq1e&#10;CV9PwR30Xw98I+H9Ct38O62PE2o6isV1qeuXdum+/ERxDEQoGIwzsdvOMEV6T8O7WzvNDTVTpsFp&#10;O25bmK2hMeZFODuB6Hkc+gFM8I/DDwv4VEWpaVrEYsrWDyLJHmUjapLM5z/EzE+wA65rnr3x/ZfD&#10;jx83hDxhfx2ej+Jow+naxJJ+6gvVJXypH5Ch0PDHgFRnrkZZrwRmeK4frY9VVKatKNNO85QvaTsu&#10;kY2aST0Vuw8PiIYtuUVqev8Ahi0k1aRLe2YGV5QsaoSGzwMH1+tddqvgLXPCsSHxBpcttkY3zYKt&#10;7571x3woFzp+rWkl4x+yLdK0csrjAy3AUg5bPB4yBXv37QjeHfFPw3nsJLiI7rc4QuB2qvDnwbwn&#10;iBkOIxlbFSoyhU5I2ScXaKbunZt3dtJI0xGMlhWko30PC9StX0sterewQoWKqWlUDPBBHP8AL1rI&#10;8dwr4a8JTQ6TIIo7m3d2jXAGWyTx+Nec6X4Aj1LxdHd6NKSgZFlZOihOn0J6VD+0V4v8W2+mzw2o&#10;ZVKBcKclVH9a/ojw58LsP4d08QniXXnW5bvl5UlG9la8rvXdsXtliqSbjoeHfZ5f+e03/fNFc9/w&#10;lHjv/n4b/vgUV+l+yfc83lplX4ka43xP/aVb4N6L8H/Evw48PWMBW6t3vXhubKd48F0f7syk9wSp&#10;B4Neu/soeFfC37KWh3Hgq2u4Z7aedp38mMDezHlmx1avVP8Agsfa+Dfg1oXgDxXaaRJDqmqapcWc&#10;OpRyAhIRGG8l8fMRuPHYc18j3nxnX4eeHrXVL2WDUHuwpSNJd21Seue5/wA4r8P4b4m4gzPB0pew&#10;VLS1o6wTi7XTdnZ2vrqttXq7zCtjaGJth1p2t3PSv2pF+EXjXWrRtMNna6gbiJXuWAIiBI3M2Oyg&#10;k/hX0V+z/wCEPAHwa8KXEPwkuLTVxqEanUdVvb0iGZgh/eooGV4JxgdQK+J/EGheH9aNn4+8VX08&#10;tk1xDNfWkMio8sIYF0HQAlRjPbNeu/FX9sXwsnwU0/UfhZpktjeaxN/oel2FynmwxRyGNlcr93KK&#10;euOoI61+deKFLiLiaeFwfK+Vu0ktIXvo5a30s32Vu5GV5nCVSs6rSkl6P5dPme8ePLvxNrvhGa68&#10;ZaONRmvjJb6VFJI8cqIVBV0C/McnON3Hc15J8EP2sfFn7MOo2Nh411LUW0C6by7kuWkmswN21UYn&#10;Dq20DA5ytebad+1x4+8L/HnXvHHjrwbqUrp4KSHwboj6oSiMxUySOB8rOYi2Tj5efrXhn7ZX7Zuq&#10;/EDwX4N+A9rp8Fr4qXVo5NXureBVU2qmSSCKJu3DtuHYIMda+b4d4JzWtXhgKlOLpTSk5Rkl7NOM&#10;m3Fpu3JonJWvJ22uXi5xUuenPVfO/k/U+9NZ/aO/Y10uKHxqvj3VIdZ1WzAtreG6Bm3OxPlFScK/&#10;RuT2q18R/hh8UNT+DM/xB+E/xJ1LXA12kt7Yw6gqXEVgVbzBJGpzIMHBCYxjOCK8O+CXhz9k79rv&#10;XYfh98QPhbHoOqvo8UljJHqJinuSqhXaGRCBJtY5KEZA55r6M+A/wu8GfAPVNS0XX9Tk/sWC3McG&#10;s2MzedbwH5fMHqVGQynJHBWvnYU8u4czuhZ1HiITjJwrKMoyXMuVRnHm0T3snr6addKpVrNzlGKj&#10;/d0a9T4A8ZQa5d66lxossskKTgzEchCT0/z0q54ph8I2eoQy6xcRtFOo82PdnnGOfxrv9d8R/D/w&#10;HZ+JNE0e7GseTqMyWmoFCDcgOQJiCAcsPUda8N0jw3D498dxWvivUJLK0ky25hjaM9DX9I47D4Sj&#10;iPbSfNJ+9bt1t5+h5mPm5Vo8ju7Gr4SsPh34p+IS6frE8I05SVCsPl6jFfS/gMaZZeB5fBGlXaw2&#10;EEw8ho1JD85z78/zr5otvgXpdt8VdNt/CuvQX9jd3yRTpHKR8u7kZHsK+tl0Wxk1eHTtM0dbC0tY&#10;1SG3B5OBjOT/AJ618lx5xNGvgFQlK07pxto4pbr9PmaU5VYwcZR0NnwZ+2t458Q/G3S/hL4h0e1h&#10;tF06RLfUS2BNJGBhSOzFea3/AI4eM/hxFqmkaX438e2GjX+pF3tIbycR+eAQGAz6c18W/Gzx1f8A&#10;wx+K5nnW4mV74BijnMWCcOD6j+VZn7Q0XxM/bN+KGh63qgtrbS9J05bbTZ7VCxYH70hHOGJ9K+dy&#10;fw1xXFmcYapSm4UfZuUpJ3d1omk76ttXXRK63sZwx0IwlCpvc/Wz9nRfBreB400aZHRYdgaI8MPU&#10;VynixpE+J179n0xrt0t9rxGTA2Y5HtxXO/sE/Dnxd4R+F1vZ6n4ge8MKKBM57YHHvW58QNPOoePL&#10;q83ssDTJb35jODg+mPav07xzgqPhzRoPVKpCN/JKWv4fiLLG/rfMuxF8MfhF4OuPh/LrFposVppk&#10;+oPfxtNjejn5SBn3BrzP4+fD3UbjU11nRoma1eIbFPzV698X/APxB0i002P+27S38PRRp5yxOQph&#10;4Ifj2rz7x58QfBMmiS6L4evXv7YoUhngJI345APqDX4tTxH1+nToYybik481R6uWj1t1VttbvQjE&#10;rnxUnLqfPnjmHxZ4n8Dal4X0K38++SImztt+GlkGf3YPZj2969u+Bvwj8E/EH9mHwzc/tKWEMfi7&#10;wCphhMFwytHZzSH90zd8Kdvsa8Jj/aV074HaofBGpacXjnuDNHdyx/OhPox6kVW+Nf7fXgezv/DP&#10;7Nniec2Nl41uTA3iy1fbJZRu/wAruO4UnPNd31TMItYLL4OpSblOMkrOyjabSvty3dtW2rWZ6uWU&#10;8HVrqg5Xe2vqdZ8evg5458P/ABC0nQ9O062+xa3G1yLhLjK2OnxkfvJCO+0YAPUmvC3/AGgvhuPF&#10;N98N/BV59snNzIkdxdqFVUztOD39q+rvHOm+Efi38G774I/Bf4lWfiVtA05bG78Vm+2SaiQNxjVs&#10;4znjAPFfnbL+yX4hi8StP4t1y/8AD09zdCJHjjIdMN98npj6V7XD2WZXVg6mZScIRdox+02ndykl&#10;rtayXRa7mWYwo4XGTgpXS6vp20Pbv2edBuvD/wAfLzWY7EwpDpJWHa2d+WBPFej/ABf/AGidB8L/&#10;ABN074c+MtNL6dPZLJNeIObW4JO0kemK4KX4N/Fj9nZIfEbakdatJtO3adr6o5WZcYKMR0kH+fWv&#10;FNY8Zz+N/GtvqHii5aR7m8AuyckkA88n0FfS5vwTgc4xKzeM1Kk4WVn5aNOy1W/4HBUqVVy3tqfc&#10;PhrUryDydf8ADl7vDxh0uLduCnqa+Yv2ltU0DS/GuuahLqkZa7YyCPqOeW/XNUNR+Omq+Gdfk+H3&#10;w812e00uSHCyclRxyozyK8i+IHxC0fSdXuR4xuXvrm5UJCrt27HP1JrzOEuC83wFeeNVS1OXurld&#10;pS66nLiFNRv2Mzx58UdB/wCESXQdHnAQnewjfv8ASsz4aftR2nwttYkvNMS7jWU7mABYZxWRr/wU&#10;07X7f+07C9a3Mp3LGnp/nFcRr3wP8YeGJRrc1nJJpgBWWUx5IHBzz1r9hyzL8qxtN0vauVtWpf5m&#10;SU5PkntI/QP4J+L7f9p34apceHrO3EUk628MLED947bVGT7/AMxXVav/AMEotc8BeJPC3xN+Oulr&#10;rFhB41a213QdFuiqS6QwAiu4ZlAcSBiSybSVK5r4F8C/EHxl8M/C58H+Cr2dLe9uVvZDbTmB1VWB&#10;wjjmM8HBHQnPNfd3hX/gttp+v6FF4U1XwKF0KwjSB761BuJVbhvNuFYF0uA24F1JRxg7Rxj5DMOH&#10;szynF1a2Wtu8rq28Y/Pq7u3mtzupxpwupLVbHv8A/wAFM/gn4D/ah/ZWf4YfC/UTquq+HtOGo+Er&#10;l5Fe4f7NDhreYdfN2B03cbvl9q/Lj4d6H4g+COkI+uyLJ5iLcQuG4dSARX6RfsrWWreMPEg/aZ+H&#10;PjO0fwd4h1Ga102XUJjCVuvKGIjG+Cyl84IOOi9sD5N/4Kl+ANK+G/ji5s9AaCCPUrc6ppqouFUO&#10;5E0QPTKS7hgDGCMV7eTV8VmvC9SjjG5yjWau73SbTSd+zuvL7jWeH+sXjUja8br18j2X4JfGb4L/&#10;AB/8N6bZeLtahsNcW22W9vJJtL4GP6VmePY9XcQaBcItxpkE4VJ0weh6Eivij4fePvDyaLbP4q0y&#10;a3ks5V8m+tgVKgjrxz1r658F/tH/AA7l8LWnhBR5g8tc3UjA54HeuCdLFUK0qN3FNWTe2j6PzRrh&#10;8bFLlrfClZB8SPj1J8H/AIkaH8UPCNsLW7svLs9SRrcBWUAiFyQMgKTjg/wivoe//ZxX9qHwdo37&#10;SGl3MF34ut9bTVtRvLS3CC+ynltEw7thUwTydtZ3in4G/Cj4ifBG+vtT8uBbzTcPcK2SOAQ4JzyD&#10;gjHORXFf8Ep/2wf+FZeKrn4R/Ei8htoY9T+x25F6pBBY7HDNlmRkAIPB/Gv0bJYyqYOnTqu7jb89&#10;PuHm0Y86lT2kldH2p+zT8CtY+FFslvrujfZ2it2eB0kDL8wyQCOjDoRU37QVzbGwMl1q6Wke8ASu&#10;V3ZGOOD15P1rsPCHxo8FW+or8N9A1+XWZdSmvjbTzSeZJaJG5AgkI5Yq2QrZOQQD7ePfHmzv/FVz&#10;d6fd6cJIYrhTNGGcY+Ulm2ryBhD8w+7nPbB9Kpi8PmeDc6MlJXabXdOzXyehzPD/AFeuovbRn5l/&#10;sifFHxT+zV+0N4es/wBnr4g+G/HPxD8YI6XmvLAZ7fwzaiR3nQM6hhKYlILDgBsV9OftR6j4w/4R&#10;Dw5oHxL+MGu+INd8aazFDcrJeFI7ezkkV50jiHACxqw5yTj3r5z/AOCT/wAC0t/Fut/Gu9010a5v&#10;7nTNLnIwFiaVmupeg/hCxduHPpX07ruun4sfGvXfiRc6LaTaf4bgMGnzSooME+1kMkYHyjK7wRjo&#10;PXmuRZPgIzWKnC9Tvbp08hSxU68/ZqyjFaW7+vU+RP2z/Gunj9ofw74Piuy2maGPN2MMqspAWNT2&#10;HQflU3wq1r4iwftUeAtZ+Hwa1F/4jtrK+WyfZ5sLtgg+uf61Fq1hoHxi/Zr+N/xQXbLq+m+JNNv7&#10;AnBlS0tJTE5B/un7QzcelfP2j+PPilKbWfRtYmjiBUxFG2yRsCOVZTlW96+dzvCYrH4edOnOKUlK&#10;LT81a606X/A1iqkYprXqfrn8GP25fg/rHinxN4A1SBLSTRL2a3tNSVWddR3JtYZAOXRwygcDDZ7V&#10;W0C98I+HvGGsfGz4mWsRt7VS9pbxyYkMKJlFJGecAD2zX57/ALNPxA0j4FeJG1jV2e90i7G67LMG&#10;a1mP8WTk9+fWvq/wJ8Xvhx8RNXm0qfxNDqcGp2r7LZmzsjKY757nP4V+VYDgLL8izOVOlOShOHI3&#10;0fMkpLuuZq71duh6Ff2jw6k2lJM5f4a/8Fb/AIPfFXxjb+J/iTpN14WsYrm7g0jwxat5099blRtm&#10;JOAxDI6EHGBjFfUH/BNP4v8AiD9qPWPHnxn0rUxo3hvwzq7WFt4fiut9uLi1tBP58xHy5InxyRxF&#10;kZxmvxLsfAWi+HvDHi74p6Vpuozm08RSaPpd59o3Q79pkcbfvD5SvOcccYzV74O/tGanoqX/AMPl&#10;+IHivwtaeJGWHXIfC2tzWtvqQA2qLmKNgsuASPmB4OOnFfQY7weyGjQqzyq9OVopN3fLFSUpKKve&#10;76ybbe2zaCtjJSjGM0tT90/jf+0D8CfDdhqvxB8R6Y+v232+X+yRp0uxHe5i3KGY8NGfvbhnhSBX&#10;zf8AsQ/8FEP2e/2XfDeneG/HHjHWYhou9b3Rrm0V45C8jN5lvIoyBg4569K82+Lv7X/gfxT+zH4d&#10;+D3g3TrS2ufCmiIupNNf+ZLqU6II43IONqogGEGQNzV8EePviFe/EXWnk1Pw6bUwxbcxA4Yjvivl&#10;vDXhTHYOhifrEWlUndydr6NuLSdt7t6XSvuc2PrQhCPK9D9Uf+Cj/wAJf+Cf3xN+BcP7WXwl17+x&#10;tL8ZSXE9xr01/uht705P2eW1xujL+vQGvnD9n34caL4R+GNrZaR4msNZaa5a5S4064EkZifJX6H1&#10;FfG958Qvtfwv/wCFX6/aG4QMZljuZ5AoYZ2nGQCRnqcmvof/AIJvm0ufh9rluQYGg1RI4444j8qm&#10;MkY56c4r9z4UwTwc5+0vzXaT2TXR27/JHnV69KvRjGMbNbvufpB8KvDmnw+FdGuvIRP3a5K18U/8&#10;FnPFWheGP2qfAdl4iuE/s/UvDypeyRfNJaQG7AkkK/7K7mHrtr7r+DUML+DdGtgm9cAg59/8a/Nv&#10;/guV4H8X6/8AtiaXq+jwEwWnhO2Cjr8xdz+I6cV6NaOHlBqs0o36/h+JlUinCyPuP4Vfsi+PP2cP&#10;Het/Dn9iv4vWfi7QfEM7X3hqbV1g8qzh8orKHuwWG9wYTHhQsg4bGDXrn/BSX4TftCfG7/gnr4x1&#10;34M+B9Q8bSeI4vDtuvg600dFv9DubS5Q3siKCfM2SRONqsxUu2Mqa/Jj/hYN/wDBr4WWExik1iRd&#10;Lgaygt/EV1ZPZqrqhiPkso3eYuVBztA4wDivY/D3/BVLw94Y/ZCtfhH4M+JnxI8Fahofi6LXbvyt&#10;Qmm1K/kbINvHcxSKot1ZjneD8uSQWxXws8tnhM5WIqU3OM2k3FN2t8Pupp26Sezve+h6OFhCVPkl&#10;Oz6fqeAfAXxRbaF4yvPhl4usp4NQVyuoaVeQFJI5IjmSN43wwZRuBUgH5cdcV+xX7LVpovxl/Zw1&#10;D4W/EmTTbzSvFOgzaXrdtaJnbbXMckTB8j5JUB3YycfKc1+ev7Svw68Kfts6za/tm/CD4uaZefEh&#10;PDunXmu+HLLSY7cXibjGkss6yjF6I9gkjcEMIz+83cH6o/4JkfEe1vNKbR9YeWKO9jCqkgUgMoDl&#10;cYyp25Hfp0r7ejR+rQ9lrprfpZ7/APDeZlVi6c3F/f0PzRk0KT4DftA+IfgJ4xu5PM8L6ze6N9qv&#10;otjs0TlUkI6DeoVuuPmrk/GXif8AtaG48M+JLbDKxWGdR6Hg+4r9Lf8AgoV/wThm/aC/4KAeHte+&#10;GB0yJviTost1qF/qs5gt7S409AlzLOQCSfK8lsLuZiwAB5xyvxM/4IYeEta13TovCv7U0c7Quiaz&#10;PdeFWjt9u0ljaBJi7srKV2y7c9cjGK/MOJuJOFuGM5f9oVlTbStu3pd3Sim7Pba2xpThWml7ON11&#10;6fmfHHwZ+L/iHxjFpX7PXxG8cSS6Jfb7Wy+0LvMBYYUbjztzj6YNK3wn0D9mH9qrw0fiUsaQ6XqY&#10;luJoIgzCAo6rKo7gkj8jX6BfBz/gkT+xp8B/FFv8Rvi+PE3j3Zp8radp2vWEA05p1Kss4ht2RyV2&#10;kfvGkT5uUzzXrP7THwP/AGSv2wvBkHh74vfBktcaWgXwrrega59iuNJUKxMCSJGFkRuohmBjDIuN&#10;u7dXyWY+MPDWOxNLBRVWVGpCUZVUrKPMmrcr99vzskrp3a22qZfKpRU+dKaekf60Oh+H0+lfF74B&#10;fC/SPhP4wiHhfxDoiG1+yRPE1yySSLPHOwxjy5fOcgsAdx67sH8sf28v2ZvFnxB+NHjX4ueIvEUN&#10;z4le7LT2kahVeGBRCqqBjGERB05wa/QSx/Zo1jxF+wvH4J1z4leIrbQvh5ptxI1roEjRajfFbW5u&#10;I4E2pJlfO+ylkAzII9pPU18ffsSfCn4l+N5bn43/ALRFiqyTIII7PUFaOaHbwyMjjI57c9683Jcw&#10;llFDF57g61qam4JP3pTircsVfSzcZPTZW8is7xFWGFoUJWStftrbt6FP/gnz8AtG0z9n+9+L2raR&#10;LFca5qZhRgSkjW8JCIi99jTFyT/sV6L48+Mvxq1HXD4g0vSNN+wacsSWP/EvQpE0aBW2nhgWC5JB&#10;65Nei+I4dU0TTrzT9HewtdE0+Avptvb4GwFWwpHRRvfNfO3ifxB4k8C6pZeHNCmk1WS5nKy2quTG&#10;gPzNu9hk8/SuLKsZU4n4iniayUvaTVovW0NPd7XUUk+h49NSnVhGnfXt1PrXwb+0BonxA8E2Oq6R&#10;qtqjSW/+k3EeGEUvR1I++vfua+Wv20/j343+E/j6417w9LBea5fQKIZdVtG8lrDyjGJImHDc4AYE&#10;4IOcGvnuWz/aQ8K/Gu78J/DfXYbG31RzPcW65MMMectIMemenGTX0v8ABXwF4ctvDkvgX436rqXj&#10;OxkuftWm/wBtWccn9jzuPnmg43Rgn70e4owwSM8121OFMp4GziWLnJVabbapJXlyt9bq2jto2uZL&#10;TXQ9DE1J0ppJtSTT12/P9D5k1/8Aaq8N/D7UQNZ8R6N49sPFdoiePdJ0/T5LYLIg25Ekh+aUAA7w&#10;AdyV9RfsVfsO/s9W3jC2+IWoNpHjfQ/EyfbfC89xKJls7YoMxSoODIH3KT3wDiuO/bN/YE8JaJ4A&#10;g+Nvwb8DQS3+iuZtYudHgjjttQtcj/WQjlZF+9uHXLbsnms39mn9pDwT8Kfh3o73hXQ7WxgY3yrE&#10;VS1kZyzyEDoCzbuB/FX2macSxz3g+Esnc5Tc1GWykkrvlaglvoo2Sut9dDz8VVqez/ebt/M95/ax&#10;/wCCfkXib4neDdb+EXhDTtJ0XT74N4gsNNk8pJ4cbgFTsx+6cetewg+L7PwpqNj4X0SDQrLT4Vit&#10;bfS4jGg2qFMak9z03dTXHeG/239AS+0P4ZeIbyO6vrtm+0apCy+WiyHMeSD23AMc8Yr3fVdRs/8A&#10;hH7Xw1ParPHezRoJxNtQAkMCxH0yDXwOLxeLzR0MNjaklSgm0pX1u9Netu9tklscEq9alR5Uz568&#10;d/8ACceLPCt1p3jSZNL8R6bp8t/4YFxF5P29WUn7O394lhlST1yK8N+DP7L/AO1PefG7Rfix481b&#10;TNEFpq8OoQ297csZrG3PMgUorLvKEjZuz82K/Rvx38PPCPxN02HS/EKJBOFVLTUDDkxN/dbHUE8+&#10;2eK8/wDj5o+q+CfC7eAtMs5pIrieK5t762kJtjGg+YEr3GB15969Klg6/C+GrVaEI1KLSfP9qN18&#10;K/lT3v8Ac90b4WrSxbcZ6NLTzPzx/wCCU/j23+En7UXifQvGl5bQxXt9dWdwupSbNirMwVdp6fSv&#10;t7493f7Aceq2nib4o3ugz3thbytCloys7ZU5XC9a+Cf2+vg5p3gbxXq3xY8IWGqfbdYuDdXc9qh2&#10;/aZTlgAO5Y9u9cF8AP2L/wBpr4ra9a/8JToutaHZ3c6mXUdXgeNI4zzvYnnkDGK+izDKcDxXyZ1D&#10;GOjBxScY6NtLWzT8+x6VGGE5faQmkzktb+HX/CwfjvqV58IvC2tLbXN5dXehtpdi88gtYVaWSQxx&#10;gttSNWdj0CqSelepfCTwbr/ir41eAbvWSt3e2/izT401CyOftS/aE+X69Rz3zXs9v8L/AB3+xt8X&#10;dBtPCnim0/tXwddwappniPTFYKyOpR0YH7yOjujqfvK7CvTfH/xj+HX7TP7VvhzxZ4L+C0fg/wAc&#10;RSfaviLoMLKNL1yGONxFqdmqRgqxYLvbcchgMbwWr6zAY6WYYiioRuo2tO93ZOzv1s1a/nukejSy&#10;mrGh7drpe/c73wp458K+ELmZZ9F1KHUYNRL3N5NfK1tLB86lVjA3K4cp8xPO0jkV8K/8FG9S8Exf&#10;tU+GPjJ8BPCWn2ml319A+sX9voMYW2vg6xyE7cKcqEdcjBcnqa+0bfwJrxjXEASIiNobXycAYbBQ&#10;nce2MZ3YKjsTXxv/AMFEk0Pwb+1D8OI76XUruKJYtQ1DRdNuEtjNuvR5fzsDHExSOciRlYL/AHTn&#10;j7ejKUsdJPZxl6fM4l/kfcP7AMVjovxukX43TxeL7e91S2k8MeLfGMPn30BiGyAiNsqjlSScAEE9&#10;elfJX/BQbRdC1L46+KPiFcaVOutjxVfTIsc2Y3/fOflUnoeOPev0M/Zsj8LfEJNB12LwjZQJPdpr&#10;en3MsMj3UaSRnNvLcCTbKF+XY/lg5D5JyuPy/wBR8by/tEfts3fh2OIrp0GtXl7cxb2YC2ileRly&#10;fvA4VeeSWA7181PBVa9SjTwNox5m3ZWVreXqRj6tajyzS1W/yPqn4A+E/EPwP/ZW1f4++NPselTa&#10;Vo8thb77395Nqd+Yp55FQDgRWxhhyP41x618sftGG2sLCHxzofj1biHVULtbNOd8TE5Y47ckcfWv&#10;u34oeGtQ8e6n4Y/YTu9c+xaZeeHjrvi8SSKJLq4llF2Y97qdjkrDEmMErEVzg4Pjnx9/4JhfCH4g&#10;eBrz4k/sr+ItZ1m60ScQX/g7yTJM6gR/vY1IyfvjPsuRxkjj4lz/ACLB5isJXq8qhZbqycrqN/W2&#10;h35fhlW5alSTTlduyX9XPmXwn4t8Nx/CDTtS8TR3VxcW95cQweRCzhtrxsdx6IPn/nWd8GvF/wAP&#10;vEXx88ba1rnhm9tINXitk0K2sYxstthRWYf3wQGzjse1e3ftRfset+zb4N8B+BPBfjR5dT1DTpdT&#10;8SvD5X2e1vRMwMKYGSiIsYLN95wx4BAHJ+F/g/8AFDxN4TSytdangt/tytJJYWkcX74KCzjaATuB&#10;AbBAO2vrspzDCZrkeHxOClzUpx91rTS9vXdGcqMKGKqQi7q/XtY7Vfjho/wn8X6V4d1q/wBPsdIu&#10;rO4vY5Ly48tpLuAK8MaEnAywAz716r4p1WL9pD4B+H9I8WyGz0y/iluPFWl218ZUCRt/olmjkAqr&#10;phmbrtU8/MK8o+MP7IcHxfm8L+Ctbhjne08yWDVETAswrK0krSLyUXujdm2jqAOq+PX7RPw1+GXh&#10;ePwT4f8ABVlqd3Fcwx20d9LI0ItUg2O08cMiGSSR/mdtw2iNAvygivBpcLZJi84lmdenepBq11pz&#10;LVNel9dOiWw5Yvloyw0Y6u2vlv8A8A8Q/al+PS/EbXrX4U6Fqktlo9rPFaXUunwDbFDlUURovGFH&#10;CqMDaor6g8JeINC+Aek2egfCiaC20nSLXyWhJ8xLjbwZHPcv1J98dq+Sf2S7uy1HxnaeG49C/tC4&#10;uzcsL+dVYyPFESGUHGQcZxgZz0zmvaYPC2o+K7+TTtW1VxJOzO1ssoLYGdxxnkAAmvzjxLr4fNcZ&#10;SwlSf7uEXKS3Tbdr28lF2fS+ltTz51VSilT6nZyfFyfV/GMni/wjpEenSTxn7RbxSEp5pOCykY5J&#10;O4ehGa0vAOp+JdK8RQTWepBHUiRPtKkxyfMPlcen8J785rkdN8PR6dew6VpyFEd0ClgTwOSM/wCe&#10;tezfDzRvDrQJDr9sJMXybJ7Zg720pOCZACcLt4IP86/J8xqYXB0LU43Vku7str33t8zgpKrOtzPo&#10;et/trfCvT/DPxP8AFPxC02GKS18TaHo9jo9wgVglsU8yZlPpsVVHbJz2rwq68H6B8UdH1M6R4fbT&#10;Y2gQXaWcm1Z1QrGjO55jYDoehJxxXo37UHiTUbf4ceH/AAxDrEl1bWzvbwfaIdkkSBwy5Gc4G4ge&#10;wximfsxaXY6rHqupW32aQafpxjt4rsMyXExdFPm9CVcnZ14Brz8k9vj4RdOXJzSsrXslHRXXXb9V&#10;qdGZYn2VW0dt38z488QfsIfHPxt8VdX1628UWllp/nxWejw3gbyxZArvYMPlG0ZYDktznvX3V+xN&#10;8I/C/wASvDmm/DKPUbvxZ/wi4ke01DULfE85RDHG3mDHlohwoBz8uO9cdN49vvB0Wr+DP+EL07+0&#10;LjUhPY+RO+2wX+NBuI3xsOQpwVPQ16d8Dvjtffs4StqvhrwrDEfFKRyX0TPnygjsZMOTkKx2kDr1&#10;Hbn0MZnuJzXF0cJm8+WhTkrOEVdqMbNtb6rTXq3dPQihWpKnzx3tdpmf8I/2Zf2tvgp+0HLoviXx&#10;ro174P1mFrHVWv79kkET5aIrkZ8xZdigg4Ic11fiCx8Y+Fdbi1S68Jy6hb2cLWJvL2yE0UsCtyu8&#10;hiRnnOf51X8Talrnx4+JLeItA8S3E2q3jrNZ20zbYYUQgiFNvAGe5H866y98VW3w+N181zYW2vWK&#10;ajaXNpJlVnyyTQOhzG6eahG0qfvivK4gzWhjcfCUFKnGPMo1Fo5ctrXSSV9u2r6bnVhpKcXZ37+R&#10;+U/xQ/4JffE3wt4x8RfE7XviZ4e05Nb1q5n8OabY3EhWHfKXWJY9uT8rHgcDFfMn7Svwf+JHwJ8Z&#10;6T4Z8VxWOsSeIYpH0yfTozIZQhUOrJjejgsOCOc1+wHxK8c2/wARtct9O1rwVb3MFuki3Nxaxi2e&#10;JGIZmDLlfm2qNoAOBx7+Q6/bjUdaFn4X0uF7lrn/AEd5bVHuBkeWQZcblQL1UHA69q/S+HPFviCl&#10;KnHGwjUhGLurKF9LRba5mmtL7ppPvdYVYUYXVtD4B8H/ALOnxn8VeFLyx0j4K69F9hsftLSnSpFW&#10;VT0ZdwG7PPAyeDxXm+ha09vcnTtki3LsY44QNrlydoAB5yWGK/dHwx4a0T4HeEbG1XxJBrttFM9x&#10;qlw97m3hLBSRBt5AVg2e5z1r5f1L4ifsk6d8V73Vfgf+zboEuravqslxNqNtpqzXl1O8m4mMkMYi&#10;xLcACvWoeLGNzHE1qdTAc/Lbl9nLRdffctFfpa70aatqZSdOUYpytY+F9G/ZP/aZ/Z1u/wDhoL4v&#10;fCrULjw7pcQvL+aK5WT7Ijuqr5gJBU5deADwR61wf7UfxG8P/FTWLPxZaaWyQtGDDFIPu9se9frl&#10;8RX+Jn7Yng7Xfhn4h+EGoaVZG0ksNVitsT3Gxv3iSmJn++rqmATgKB3FfAH7af7KHh74ceCzrfgS&#10;G8dbK8+wanBrWwSwsFyJQY1CjkbWQ8gnIJBwPs+F/EejmMvqePSjXc7R5E1FxsrXd5a3ut9dNrl0&#10;1ehKLZ8tfBf42+PPgl4um1/wZqL2yzoVdUGcDGPwr0n4UXvjb9ovxrqKeH9IvNa16dhLM6ncI4we&#10;c/rXmGk6/wCBPBVsftukTX7vlbqfHyoc/wAPHNeh/ALx/ovgT4kWWq/AzxxfaRqV0f8ATYxGAsi4&#10;zsPpX32IwNHEYiVaNG1RpLntvbo7a2OOEJJ+7uu5i/Gu1+NXw1u28H2Vjc28W92Kx/6wKfvKR1GK&#10;6z9jb4X+PPHPxMhlGmv4k8MaHFbX/inS474CS6tHuI0nihRiDPIFZspHlgM8Zr2PwRoFl8YfGmu6&#10;r+0Pd28MNzG8Fpf3UnkytuByRgjg5r6h8H/Fzwv8O/guvg3xBpHgiW9fTniuNQ8OvHG07rEsUd1c&#10;2LxKnnSRxJ5k1qVd9oZtzZr4rPuLPq2Fq5fSw6eIVtdk79U7q7SfdNN3OnD+zqJ+00kv6/rc9z+I&#10;X/BKH9hj42+P/CmhfD2yg8G+HLGxNpq194UufLuL6NrcfZw5kyDMrlWZsZYZB9a434o/8Ex/2QvB&#10;37LHxm+BPwyiTxHrEqPqXh7xL4hthLe6fdQKggtoZIvmbJMyAAfOZckYGRwH7J/j/wAZ/F3xfa/D&#10;rRdR1GO6jFve6XNMWkjtrNJN0sUkitmTCeb5ZyG2ZySVUV13xyXxb+zrpE4+K+rXWhXlqC11qVvJ&#10;+41KTBJSJdvmF93CggnA96/OMPnnEuDi8HOblW5nNau7Ts4x7tJ9LvRW2PShUi6vtY07J6NpfefL&#10;Wi/8EcP2rPBPwnPinxH8Q/htaQ6Pp1zq2o6Tda7IJraOKNpjDJJ5ZQvhdpwcZ74INfKXi6xlvLpN&#10;Wu4RaM43CBTwgK5Ar1r9uL/go78Yvib4Ovfgd4A1u40jwrJMv9uSSPi51gqQVjkySRArANtPzSEB&#10;nJwAPnLQ/H9z4m0CfSfE+ulrvYfLuX9K/UuHsHxPVwKx2bOHtJu/LBNcqffV3b3fZWV73KWOoRjy&#10;RT0Por9lz9qrwF4T8DHwhqPhL7PBbX4F3qFzNwSxAJArp/22/Bnhk+DYfG/w3u7a/sbzEqSW0gbI&#10;xllOO9eD/syat8E7RpLD4jaV9vMpYpHI3yGTPHHrXvvj/wAB2WheEU8Rxa9pOk6JLb+ZBo4ny7Me&#10;hxnivAzTB4TK+J41qEZxk5Xd9Yz8lq3e/lY5cPjpuk4TV+z7Hz2kcmo/BV/AHhPRpGl1Odp9Q1Vz&#10;uCRYPyD05AFeQzeH7nwnCtvFK0kqy4lfH3BXp58Sy+E9ZHh/Q9VSZbkmURox2jJzj9K9D+DPxY+H&#10;vgLxE48QeCLDUbmYZmju4PMDE+3avvHmeLwNOU40ueL96y0b83fsRiHGrGMrbKx1n7JH7En7Y/7R&#10;fw+f43fB6yh8O2ukTxNo+pavcTWMuoygMwltGCfvEUqFLg4Dcc81+mFh+0z8WND8K6T4N+NPhvyy&#10;9nbw61etePPCJSgVZCxABLSAgE4IY4zzg/Cfwi/4KYfFj9j7WbjR/g74dhn8LX8yeZ4fv52DWDOT&#10;uNlM5P2dWLbjHgxlhuwCWJ/RnxF+2J+zDZiO9/aN8EaGZ9X0eOG+hubiOWQxyKGKStbkRuc4y+0/&#10;MoIO4Zr+afEj+3szzeiswwcJYacpOi4a1YpKPNzJO7s2ns43tbQ7cEsNCg40pcrdr32/4B2Hwu1O&#10;91fQfD3xM+DmnzeJporC+e3vEdIRYytcqs+6JmBaZfLwVIJGVYcEGuP+Fnjr4heL/Fc2hxaZfTSw&#10;XM1w94SFRzuOYR/wHALHgFsV4x498Vro3ijwf4T/AGdvG17HpWka5fXpnku8JaWUgilWfK4a6Enm&#10;TRys2ASiDaDkn2Dw34E+J/w/+FmqeLtJlt9VCK8skU7FVnjIPzxgP8ylWMhHUg8DpXzdOjgqdXDT&#10;qtVJ88Y4ejNuKu5ycXO9uVX1ktHJySulqdtF1W+SLdl8Vv0/zPAv2m/hD+1hoHjLxlNc/DWK++G1&#10;m0ur3F/cw+eRFDZxy/ZS6tiSOWNmAZcFWj7bAK8H/aO/bF+JT6B4F/bq+H8tpFq3hTVYNG1qWxG0&#10;zR2h/wBBjlI+8Rbny9x64r3K9+KXxjT9lj4lax8VNS/t230rQL2WzN/cyI0Q8tbdIo0Uqu3fg4KH&#10;GMc18ofsO/C3xR+0po3xG/ZO0zwXe3H/AAlHhk6jpiQwl1s76BN0T9Pul4wvqN/0x/X7pTm6csXZ&#10;2Scmvh5rLmt1S7b6EVJupSUYb9O6tt/wT2//AIL/APwP+Ef7U/7Pfw8/4LD/AANngtm8ZaLZW3je&#10;0gUu005jEMUrbRhXQxvC2cfdHcV+Q0wtT+/SR35G0g1+u/8AwTy/a20v4n/C24/4JaftefD2xtfD&#10;fiTQbjQ4teisxb/ZXRCsc86dFnikSP8AeKuWKguCcsfzB/aE/Z38bfsqfHLX/gd8UIVF5od4UiuY&#10;TmK+tzzFcxN3jkXDD64PINe7kWKqVIzo1FZwennHpZ/meZmFKELVYLSW/k+p3Pwu+JviDUPA0mh+&#10;FmhhntbJjcCQjBXpx715xf65/aaPPq9xJPeL8qGRs7AOn4Uz4cxvq/iW106C4MKyMQ2x8bsggCs7&#10;xBaah4c8U3mi6pp7RyQ3LBlYduxq6GCoUcXUULXdpef39jis50013O7+E/gnxz8WV1/SvDyPdHQ/&#10;Dd1rEy7vuRW4Vsj3yQB9a+yv+CGP7Qth4J+MeofD/wAfwNeaT4jQWl+0sxwjSyDEuM/MQwUj0wDX&#10;lH/BN3V/CHhTwv8AErX9VvITe6ppUGjW8LwliVkLM+COnRfriuk/ZF/Y3+Kf/DQWkeJtKuI7fSpL&#10;tnS4En7wQoQWcopHQD1H1rpq+xo0LvTqdeEjUlK1j9t/H/w60nQfFd94JtLGeCWO0iu7eTbvhuY/&#10;7ysOBxxg18D/APBS/wCFnwv8b/Eqy0bxfDGZbfR1ggljJ3xq0jMeT3549BX6UfDD4zeGfG3wtsbh&#10;dU0+/uvsYhuEa5QsscWVCyKMFWJ5A6Y9c1z/AMFP+CU2nftMfHKf9o79oG9sbjwI8MA8L+GtP3x3&#10;V08edzXEqn5IdwGET5mIySBwfm87ynH5zQVLAVOSV073tZJ91cMRJwouMtHdHxp/wTL/AGE/h78L&#10;7jUvidpWnTtqPiiGKJXulBW30yFg/wAqnkGWRQfdUHrXN/8ABaH9rXT/AIN+E28B+Ebwwa7rtubS&#10;wjtX2m3tz8jyMCP7pOPciv2p+IH7Jnwu0r4X6xpPwq8HW2k6qbVprO4t2YvJKq/LG7MSWRsbSO3U&#10;Yr+RD9vv4+fFv9qv9sbWhf6TeJf2WryaNp2iiI+ZFKk2xo9uSQxcevavpaGWVcPgqeGlPm5Ypcz3&#10;bW7fqcMa3v8AMkVfCHwe8UfH3xXYeEdH1IQCJHutW1K5J8nTLGPBlu5m7IgI/wB5iFGSQK+nvjN+&#10;1H8Nv2QvDng34efsN/GnVYzplhLc+I9d0u7McV68pRUXyz/y0+V2dm5CkLjFeOfF/wCLnhj9mr9n&#10;dP2Y/Bd/Z3viXXZ/O+Juq2EmJJZogrWtmkuMC3gdnLRr/rJQXY4Vc/NEGoS6ndx6eH+VnG8t27jP&#10;bnmuB5c50Yxm9Ff0N6mIlQb5bc769kfY3j/9o74L/tAfDzUdM+L11Jolzf2iOde8J6LBHsmQfdmh&#10;XaGDnliOSWJ714T+xd438ZfD/wCNlomjXnnaPfyfZ9Sink2xz25JBJBPB2/zrgdVu761u5dKW2Bt&#10;mgweMgnH5Uz4ffEWHwxPHp+q6d5kazgK6thgMjPSssHl08BgasaHvc+tnbta/qKVbmknNarqup+j&#10;nhLRPCHwkt/Evjax0VLfTobkzWIHJETDkZ785ryDR/jnY63+1D4X8TfAV4bbVn1OC1ZJJPLWd5GA&#10;CSEfwZzk46VoWX7THiTwrqWj62vhWC88LNpccN5Z3QyJhjBbBPpXn3g/R9D1T9oCX4x/AbwnO+i6&#10;XqMF3LYRPu+zuW+baCcYyT6V8vl+WNU54u7U9bLz8x0sFUpVPbrfe3kfrR+0h+wd4Z/ah8JXHw4+&#10;E3iSDQdfk0eHWrad4H+weKrp43Wa1aQjEY+RjGRydhJBAr4j+CPwn+HP7KH7Pd1+1Vq/xul1HxJo&#10;9leeHZfDN+w2WDLKwFoRH86FXRlz0bduHBNe9+Hv23PEn/CXQ6DpOvXmla34NurO0bw3fq6RTQxZ&#10;DBQrApPCwyvVSCQRhs14F+2j4W+Gl58Y9XsovDu/w/pmsv4i1Y6dMr3TefcFw8nyfOu6QKVxtQOu&#10;Mgg14nDuLxsq9bD4zWzcu7av0Xptbpoe/OrRUZVYqy5dulzivjj+3d+0j4c+L/hz48/Cn4DeGvBL&#10;3Xhy2TS9JlgtpGMpbzJp5Q/WSTghjhlVsHpXZ+NPjV4u/av8AaPZ+GPDTWep31rHceIodIdYrW1l&#10;QBWhTy2AbdjJz3Jr5i/ae8U3nxNW1bS9NuDY2DFoDKuW2+hwO3Sq3wM/ab+IPgvSR4K0Exwxyr5U&#10;W2AZX1P1969fP8E8yw8MZgIx9rDvdadpWeqW6WmutzyKma4ipTdO+h91fC/4u/ET4ffD668I/FWf&#10;Q9W8Px+H7zS4fD+oql0lw00WxWcN8qhDhhj5gwByMV+aeifHnxD8EfF95qXw5tzDf28jwNqDSM24&#10;AkHPY9K931HxtfX2nLY6nqUtzJfT7WLS4JbuevFemeA/Bfwe8Q+A00DX/DdpaRncLxVtUJkH97dg&#10;nNfPZZmUOHMPVeMoe2VVq6irK3ezu32t6GM6s6lKM1unY+efhR8HdQ8ZaPN8dPiH8TNO09Wdp4NO&#10;giJnndj39iTXvH7KP7Ly/tdftH6Z4St3MHh6yg83WJIk2MUxyc9j+Ncv43+C3w3+BET2dx40t4rP&#10;UFNxaW1/MCzKBkIo7Cuo/Z2bXfAOvJ4lsPEl3BBf2uRY6bMY45Yz0GRz0r01xDQxNT65VqSdK/uL&#10;lskuyVtWuruzuwGJhTpKcJPm6+p4P+2h+yzq/wAPv2n/ABD8O/C97Jd6Fb6ky6fIkhkRE64z0BzX&#10;hur6Pq2ha8PDUkJjeOULtIxuHrX6M65Z6fqGmS3On6ask11IzSkEyFifc8k+9cJ8fv2YdCl+Hw17&#10;XfBraZryoJYxejyXmiyMMu7G4duPWvQynjWpisWqEqLcdlbW3Zv9TmnS+sOTV+be5b8f6H4V139j&#10;jwBa+INXkje01VS5gHzK2OOe9ed/ADSdS+Kf7YOkSX0815pumPlGujxtUcAeldn+1zaQ+GP2J9B0&#10;mO9NvJHfxPbpAAxBA7n868Z/ZQ1fxBoXja08b6Pes8+nKZbm3d8b0yM57dq96hhpU8T9Zk9rpLte&#10;12d8405z5WteVantn7d/jm28FfFm2+GXgKO2trvWCst1dlR+7BP9a1G0eGz8I2zRXHn6+biGJlB+&#10;Upjk/WvnH9o7xfD+0J8ZZvEuj6j9nvUDgI8mBFtGeDWz4B/aH1S7+Eum6bI5h1XwvqZa5ugSzXUZ&#10;OMMTkHpx9a8LPMpnWUK+HSTu+dW1vLZt9tLBhMRQwarXWrWj/A/Sf9n34u/Dnwhrcviv9oPXori6&#10;g0WKwh0zGY4oDjkR9MgHk14t+2b8MfgRZ/E220/4F+LIdStdVtX1ATR/NGmSP3Qx0I54rwTw1+2h&#10;Hr/xGsdW8ReHrb+yJ7E28ryRAOx6Ekk+h/lVv4uftGaFpdvFpvwj0nbYWiNKbhowcE5yAfTmvhXk&#10;+d0sTSpyg1K299Nnu/XoeQ60nBKasyr4R+Lfwi8Axa98P9d8IWt/JcOTPcSQZYOPQ9qoH4leG5rq&#10;K58FSNCiRZS3jXAHbmvDfBGrax4z+IDzzR71vLol9465PrX0D448K+Gfhj4bs7C5tFt5rtfNe9gj&#10;3+Wv93FfTY7KcNg8RGnJuVSSWl9L210OjD1fY3hF3bOb0xrjxpLeeF765kiQzLcW5YHB5BYfjX0J&#10;4b0L4UXPh5YPFPhfT5bXUJ4N96qZntQpUFR6Zr5ot/FPhyLVFj8LeOJJLt/lCC0wQvvmvWfBOvfF&#10;PRfhpq2oaNbWs+mwHbdXl3CshRsclRjj61hmuCzavCGHoy5Lrpvta9+nQ+kyu06FStN2hs3a+vTQ&#10;9y8ceLLTQdR8Qar8OG0xbC/V7DTmuZP3dzFEAZJFzztDDYoHZDntXvH7K3x2+Cfg3wteeP4/BJ8R&#10;axpyXnl6BFAYmt5ZdsFtJI5G0x+U2N2cqeMZr89P2Z9B8feNPjdp3iPVzqlz4ZgvzDqN7DA80dnA&#10;+9Syp0wCQxAxwDX0l+yZN8WPHn7YuqWP7Lnj3QNFPhezf7Rq3i61L6fqQEwBDQKm6UFiApwCdhYF&#10;civzfOuGaOC/cyqr9zBTc38K5fd5ZvW/Ts76pWR4MVCpOTpb7WPTviV42+K9z8Pr79pvwNqd9pPi&#10;HT/B1xLcXtrIqm3kiIhKRKQSqLGi7g2cliea+sPBHj74W+K/hj4O8X6hqENjq+o6Jb6vbXV7eRxt&#10;qarEnmtCgPzDzH2sijO4nsOPzZ134s/tHfD39vjxH+yn8fPCcdvo/wAQku9Ll0fRLJl0uN8FI7y0&#10;eRvNW1I+eQqSSM9wa+if2u/2Z9E+EHxk+HHi79j/APYnvo5NPGp3PiOPS2utQihhR0MTZmlZSV3y&#10;hSuC21eCRXmYbhDKqWY5YsyxdOkqkvbUZRs17OPJLklOTVkpLlVuZNNtbnVCUoYaXIrvW6139F95&#10;Q/4Kf+KNN8H/ABZ/4R3xX4H00w6tp1vqFpqJIDTGRPnGR1wynvzmuN8Gard3fgXw9LcyQCK6sYpZ&#10;oYQCFYM6DGfugKxzj0z2r2j/AIKY/s9XHxW+BPgj43tBcW1x4elaw1eC4tGWVEuUBi8xDkqBKoGD&#10;wPM7Yrw/4P6fqOj/AA00RLrTbZriG1mSC2vWbr5rrvO3qMODjPTjjrX9DcK5Xh8q4ixUcP8ABUXP&#10;vdPmknddOr2PNlRksJz7e9a3yZ6p+zbqF/e/Fm8in0SCbT7K8CXNvbXi+a6FcmUFTlSoK4BHI4r7&#10;E+G2va1Zo2sX+gzCxsbhY53Zv9ZHlgXXucHGBjoa+VP2c9A+Hek+M18Tab4Wgso/MY3lr9peZpxI&#10;UD4L4HGDtPYAdMc/bnhH4p/BzwNpP23XNVjjsUDsqynLhBlgG9TgDpnNfSYqFSNTmcrHbRdJxSSu&#10;epeDbK88YeGp9Ql8PppivCyWkbXBLTJsI46H7xHGM1+XGleH7v4v/wDBa74Z+EtsjQfDbwRc6hdQ&#10;hiVSZ0kI4PHWWPn2Ar9FYfi1pXxoTTtR+CFzd2k+jXz7dUdCkkkchjMm1XBX7qbeRyGPQ8j8+/8A&#10;glnD4j+LX/BUf9on4vxaRBb6B4dv30fzrjfcXF1cSXpCQiZySiRxQOdiYHzKGyABXVJRq2knsnr3&#10;vbY52vZzb/DsfCWr+GdD8L/HnUpNatkupF1u9VpIDuEbiWTaC3TrgV7R+x9caAvxW8U/Dr4iWS3O&#10;kazobXlnZ/axGDerJFGdsgyVzEzZH8Xlj0rhP25Pi7beC/EPiH4deCPDtpaRjWrtp7mOBTJkytkZ&#10;7jJJ2+tfOvwG+MnxM8P/ABn0LUNMv2hkuZ1tWM4+UxFsD5TxwWJz1ya+Lw2X0PrjlFt2utX36HS5&#10;So4mN9T9PP2FNH/ZD8TftbWHh7SfAWo6VrumS3J06/m1P7RaJPFGRyoXcGCscPn1rm/+Cnuhpeft&#10;AeONNuroC/0zxq0VtcIvzG3WGAR9Rn7igA9+1d5/wSy+EHg/X/2mfFGpx6qkV3pfh97y8vBHkxtO&#10;+xmHo21JOetZn7e9zeXGtQ/E7xJMW8KaxpmnatpTrl8efZwQm2hZ8vzNC5KFiFGWxzk+PmeNxmW4&#10;qnh6cIy55qHlyNa37av9DuxU/a0E07b6Hq/7J1jr/wDwpydtViV1fTmMLjqfk7++c1+eXw71PUvF&#10;/wC1P4h0q4tfLht9bkjCg9g3r/nrX6d/sw3dlqPwCXUF0m2thBpbbTE7q23aSN2WIbGevGa/N34I&#10;RxQ/tBeNPiFboJYItYuZUMo4Yg/X1r62nho4SgoQ2itDzryqVdTy/wDbU8VXeq/E6e006Rbg2m2B&#10;lRc7VxWJYavF4h/sfwnoljJJcSPGtx5ScL0z071wXxs+OfiG++NuqG20aCSW9vDhUPQZwM19G/sR&#10;fBjxJ4t+Luk6teXEccayK0tuqAk9zXi1MHhq+KoSrq3M7qz39SY8kna59B/GH4X6iv7J2ifDs2TR&#10;HUr2FZIzwWAA3A18OfE0zeA/2gZvCenPGLLHltsH3W79K/S344+L7PXfj3onwRYoNP0PSXvdRnQD&#10;9y5X5cn61+f3xC+Enhyb4meIvFNn4ljvRNqshsmXJP3uQTn1rszhUvqsnON97bdTpnOMUpN/0jK8&#10;b+GNA1ax03Sroxly43N3YZ6Gvdf2bvgF8PPh34n0L4kWlqlxc6bex3cNvIcgspyP1/lXi48Ore+I&#10;rHTNSZVKuu8q3Kgc1634o+JOieGLKHSNAvJN0LIpMWSVGRk1+X5lPNsvhQhScveu7dN+pph3Co2p&#10;n3R4z/Zaj/ap+JyeKdUs1k0SPwz5Maxj7rsykHPoORXwh+2x8Bm+Bvj288AeG7JntLCTKuE4XIyA&#10;T9K+uP2Sf+Ch2r+BfCEHw9i8MS6vcm0CCZACQoOQCTjA/OvA/wBpzxP8YPjB4s1zUNU0S1tpb+5I&#10;jtxIrtGuOORwOPav0TLsflmbYanSpu1VrXRrXsTOjiI05QkrO2h82/BPxzqcniuPSrzw19qAc+WY&#10;k3cgfeI9q79P2a/iN8a9V1nxJ4c06T7LpNoHu5pRkEdcLjrV79nr4JeOJPF0tjrOB5cbYkt1wRlT&#10;12nNdi/7Rng79l74WeM/A13rM0Os6kNqq244G04288ZNbQyqEIShWlrK3XZmOCVSgm6ju9T5Ak8E&#10;aD4dfVfFCTgmxkkWZM8bxkfzHSuc/Z40Q+PvGl5rV1PN5krFYFUk454478VLZtfeK/Ddzp635la9&#10;laSQg9SxJJPrkmux/ZmutM8A+O7NNasMQWZJkdV+/WdeSy3CV5qrz1EtO6S6fMUsHWmnXWiSudNq&#10;Pwf8ceE/Fo1LxGWNrIP3TEcgV6d+zJ8V9M+EPxOt9b1eBJLCJsTknI2kZxiuj8afEjwl8XrG6tbS&#10;1W2+zqfIL/KSccc/nXkdv4Ts1uhp2pay0nnAlzEv3APT17V8NlXEWbYjFOtP3akeltLHlRqYypUf&#10;Ktj768d/A74c/tveG9O8ZXem7YNPcy6cyLjeCCMH1HT8q+Mf+CkP7N+reEfAim/sFs7Cyk/c+UuM&#10;8ABj6jArtfgn+3N4v+BemS/Cv7JLe2MceLS6GRtOenqOO1c98f8A4+/GX9o3wxbfD268ItdQyEnz&#10;fLJyuc4wewH6iuzJcz4nhxLKWOqRdKT0V7cq7rp63PZjKKwzhLdniP7Ivxa0P4M63ZTarpEs2l3Y&#10;EWoQD+NSBlsdute/eO/2QvCPjjWh8bf2f7pZbG6Jkv8ATouWTI5ZQOjeq183aTo1/wCEfiAuia5a&#10;KY4xsC7eCMdMY9q9c+FXxK+Ifw71+5l+HNzKjXW4DSiCElfsenyn6c19lmGb4PGY5YepG8X9pPe/&#10;R+QqUOaHLF7Fj47eMNA8H+FdN0rTEV9TgVEWyLbmX5cE4POSeSe1eHfE/TtPS2tfFd1ZM2ptIpdg&#10;OnfpXsPgn4QfEP4veJ9U+IHiEQQ65bytmwlXggH7ozyKzfHGl6Pa6fcSeL7ARTQBhskXBVh2rzcd&#10;7bB55TdKDtpqnuu3ocdaMYtSZ7j+zxqOnaz8D5LieZRut8AN67elefaZok+i6rPGI28x5fkTofmr&#10;yf4JfGjXNJ1QaIty/wDZMV1uIRjtdfpX0DNrSeM/HWkTaLbIYJbiISgDluRwRX3kqFN1VVfxW+46&#10;YtTszlviF4V8YXHjHS9H/sN/Na18wKq57Hk15L4y8J6rYeLjatqOLieYKYScAHpXu37Y/wAXPFXw&#10;J/au0Ww8P+XdwXOl+RNFLDkoSPavNPFnwi13xhrEnihvMWeSXzwYWIIzzgd6+a4orU6GGhzaJ9e3&#10;yIxFSNlHzMvx/wCE/iD4K8JrbQX8d5FOgaQIc7c9qrfCnwz8LfGmlz6P4zhRLiKE+XJt5yOcZr1D&#10;wv8AAvxB8RfL8OaFrE7XJiAeGVsquPfrXAeMfgH41+G/jh/DOq6cVnKht0RJH5kcV+bYev7fAyi6&#10;nLK9+aPumNWNWjLmjG6KPg7wxp83i/7DZFTZW0mCdv8ADk4H+fSuQ/akutQ8Q+O9N8NeEhNGibEA&#10;jc9c8nHavV/A9lcfDu9k1nU/DjXlvbAyXCO2M+hxnn6U74UnwL8VvjRP4t8S2aWWnxsGjtlXGSOx&#10;JBwPavoMgrt16lfRxgtJPvbr+Z3YfF4zEUuWtGyW3TY9Y/Zg8IQ+HfCkNvq8Su7W+HuZh3x79653&#10;xR8KrjxT8YbWy0O2kaATkz3G3tkEtn0r3Pxd4T8Jah8NhrXh28a2hRMIVONxrxjWfFfxB8N6eLjQ&#10;4/uyZS4zztB5HvkYrzMu4jr5RiHRjFVJzvq3o29fuOmpgKLftpOy0NH9r/8AYX8Y+FvBlp8RfBti&#10;bm2uNqTugJwxx8wPYdvwrw39pX4DeMvhf8N9Fu5rlru81hFzHkkgensMEc19OfHn9vD4sxfs8aZ8&#10;OF8FqYS0Ru70rksvY/gfSvFtB+Jvib4q+K7HX/Guiz6hY6amyODYSuc4/D6V9DiMfVw1NVMdZyT9&#10;221joyyOHji0qbbR8+/B7wBqeneITZXUOLmQEshXnI6/SvWL34RC6ltJLKApeNMDGQcENkdP8a7Z&#10;9M0DxN8X59Y0vw0dLBXmEjBJrtfit8FfF3gzwfY/FjXImXSYXVlkQ4I565HSvNo8R18zzqnhUkoP&#10;Vvqu33kVMwxFHGScFdX/AAJ9Q+MHxE8M+GrPwf8AEm/N3iAQwPId2UwAOT1rzjxH4si0mA6D4cSZ&#10;ojP5l20URIAPNU/i/wDEWPxrDbS6bcgrkEMRyenT8K9G+HXxG8DnwgvhpfBnnyNCwnu9uDgjoW+v&#10;T2rxs5yfB0c1nWhDd3kls3bf1/UxUIyntvc+YfifPdfEHxxp/hfwYS9wHHmShMFDnk5r6q0XWdK8&#10;E/AuTQdR19rvVxH5UcKEk7sAfnXlvgv4Yabo+veIfG1rbBZELFXHIiODwPpXQ/DXxH4R0LVU1Xxh&#10;btdbichuSp7N19v1qOLcLRlg8Jh46qC5rdW35njYzESw8nGD1f4HpXwePxH8VeFU0DSJv9FiIa6g&#10;dSQx9+447161ofxEH/CzfD/w6eQTWlnp09/c24G9Y5UUCNgO7K7BgPVQa+d/DH7VEvw81jVYvDNs&#10;I7S9uC8SA4Meen1Fdd+yB4q8HT/GnUPGfj7xKI5tTtXt4pZnwkYY8H25HJGK+VzXC5jjMtdqji4Q&#10;m4xV9ZNaK/ktvM9zL8fTqYFUpS5n59D1X4w+NtM8KaZp8VxYtPJqV+6O0kmZERACXGTjcCeM9c1x&#10;vifxd4i8Qwf8I74X1C+khkgmhv7n5hvim++nHHzDGf0rrPivonhnxZ4vT/ic2hXSo5BDGZgQzOVI&#10;6HpjGcds4ro/hLqHgvVvC+oJ4X8PNH9jvzby3VxIpW7IRXEmR9xRllxzjA9a/Pl9VwGR0qyoS9rG&#10;7m5XteUrRSv2Xpd+hy16vtJuNN7HCeCfhbFY2EKaxGDEBsiUqSq7upPvwATXq3gbRJ7Ai2hQttUA&#10;Ejl1wcfyHT0qpBqtzH4mtLS0MF0IQ3mx+XgMuQCF9cDBz9a7OKfRrPVP7P0+XfdEB1trfa7xqf7y&#10;q5dc9vl2+4r5LMcbjsdLlacnJXsvXsKjRjHVs6Rfidrup/D28+FviWdp9NulDGCZcmN1B2MPYbjm&#10;uE8Q6HDezWekPZ3F9cWsEguLuFyBdJLtDZUjrwMnuea2rnStZvrv+z2to1myNj3EvlCMdc5P49c5&#10;9qsfBGPVZPiFcW11cRXjxTsLIwzb43QHDFvbv+FcVCWOq8inNtRtGKd3ZN2sutld+6aVW0uVaHmV&#10;1pOk6NbL4K1i0vzHMqi2byyHZkcny2GOytkN3APeutgbwZPql/43XwJGPEdnYD7DK1qsomTGxly/&#10;3GC7SMdduK9U/ay8T+FvAmmtpet6K17c31sjWuyZd8bBgdzDqinaeQc+wrwHR/iBcwyNFqE6pE8e&#10;FiuV8xdpOBluoI9Rg+9e5j8Ni8LKpRjK6ekrNpPVXTS9FdbefRZUa9SnHc6m88Xx+KfDOm3N14au&#10;7CfTb9Y5IbG2bbKjyYdGUDGdxDKfQ8ccVteKvh14M+Jfwhl+E3iK9nEl+B9ovoQrLADI21tzfKCM&#10;hTz1GPWvPo9YvdK8Qaf4z+G+rvaX+jzrJNaWl2V8+MFnbBJO7PGUPTaCORTfhxfeOvFdvp6P4juY&#10;Hv0lv7S21DZMyhp5XZ5iiAlSztw+cbztI4r1MsxPEFP2dbLKvLUprkjdJ8kZ3097msl3aSs99Nen&#10;Dzjdt9d/M9l+FfwT8E/C6yj8K2PiPUYprGJBZtKkskbELwRyQN3HI45PavS9P8L+KNfs5rWbVZLh&#10;I488EEY9/wBa+KfB/jf9oLwv8S9Vu9fuRZ282sustvbXPnQ26kgrEEZiQpyevIBABHQfbfw6+KWi&#10;+FfCM2oeIdRiS7lg+ZS2c8cAf59K/UPD1cSV8XHD42qnRaclUhJfHpzJq+rbe/l6M58Vg3ValRk1&#10;5f5HE/D3w7L4b1nULTygqrMWkDKOfSpPEvgay8YW80jWqFdp3gp1xXF6l+05oPgm21TXtbId5ZWK&#10;s8eQRk4Cjqf/AK9b37P/AO0ba+NvCGo68dNckPJ5YMI5A6HrgV+5ZhTzOlWp1aLc4JNSXW/Q9PCr&#10;kXs5/eee/wDCoNP/AOgB/wCQqK6//ho+b/oGL+Q/work/tHNf+fDN/q2A/mOK/bU+IHwk+LPx88P&#10;/s+ftFeLdfvIrW/SHw7Np9lDBHD9qI2SPLIcyZOOccAnNfMX7bXwN+D/AMMfG9qfhhHcxwWqi2ub&#10;C6vCWM27buHZSVwSBxmv1W8Y/CX9j7xRrWofGC30az13W9OsFsw2tos7RxxHOYgw+R1Zsk+1fnf/&#10;AMFV/Aw8PftBXmuT31rDdXum2l59lt2+620IWA7FtuSB6n1r+ZuBeIcXSxuEwtPEOcY05c8V70HJ&#10;WV07bdUmcuLw1fC0ZVpr4n53S/pngfjvwB8WJ/DFtceGUklWWFAIY+WkdvlCqBwzMSAB6kV7l+zj&#10;+yppfwn8CWd3+0Hot8niK4uHkksdPuRMI42B2RuNmA4zyAe1eA/Cn9rbxp4J1yO8vbmO2OkhLmwl&#10;uIRInmx4ZMq3BGQMg1+i37OPxg174yfs4+H/AIwftGz+F9B1PxzeRR6bd6ORbR2ltLMI4WdHJJLc&#10;H5cD5h0FfQ+K+ZZ5SyvDzowiqVSfLeLtUk9eVK19LJt+dtuuEMJhcRJzaTaWmmh5T8f/APhXXwp+&#10;C5+K/j/Q4o4btns7CW+sSJIn2lY5WZc7FB6nPPIxXyx4cH/BPT4pwaP4I8SfE6xTxvpDJrWo+KL1&#10;1glu4ADGbEjO3LG4QfLyRGSMV9Ff8FVPDXxT8SeMdN/Zx+Dssmp6Do3htjruiXQQI11PcKYyZeqs&#10;UVnGOmOhyK+G/Hv7FeoeE/jzd+NpvDSyeHrOZIPDF7pzh1VEVebkYyH7ZYbTj8K4uCMlwkcAqeKx&#10;sqeInzSgqc1fpGEGmr68zfLflkve1tZZ1nNSSS09PvPpL9qb9nnxN8J/A+ofEnS/DVxe32jwwTad&#10;d6MpiXT7EtgXMDA5dQoGcEnqTwK8c0b9rnxf4d0SC2l8f6l9slj2wwXt6WSZWOSuf4uua+0/2V/i&#10;R4v8f/CiP4K+KZbeS3sgrWOq6mUmkMRQq8UinBMbqSm9DlSFOOOflv8Ab2/4J/3Pwt1/w7Y+Er6L&#10;UtK1Ypd6TeooWSCLcweGVR911KkDpuGDXvcHZdiauY1MpzdReIpS5qck024rrZrRLR20d2+qu5xu&#10;DdFRnC/K/wCtT1P9jL4U65+0dpWo+IvF2ni3WWUrE6gbXA4yPx/lVf48fsoeKPC6XOo6zZxx6fYn&#10;AaDIJXOc/WsL9jjx1rvwg+JWkeDl1/GjoW+1o6/dOz1r1T9q79rLRW1WfQ9LC32n3oEU5WTJU54O&#10;O9etmcc1wubSowlFq9/RdfmeZDD4J+83aS8zxb4JfDyT/hJbPxPoEzG1tpleVWboQTXp3j/4wT2H&#10;iUXVhZSKyptgJJ2sc85qh8OIlspLi6tNOntbaWHI82PaMnr+HpUHi3RWvLgTIweLZ8pB4HrX5Zmf&#10;ssTnc1W9+MVZPb1ua1cRUhH3WeY/Ffwj4k+IGoWc+j2cmoXl9PxHEMl3Y/dGffivoj4J/B/WPD1p&#10;ofhvW/D0tjcQwBbyGZAHjfj5cHr9azf2ervw74d+IvhyDxZJFDZHU1MZmXO5v4VH419WyfEfS7iW&#10;48Q+INNgubiG7aOGD7NtbYpGDu/Cv0Hgnj/KuFMROOYJKDhJRfWyadkut9reRyVcNKslUi9bnsXw&#10;p8ER+G/DKR20iLGsGZUC/d44rxf4vaP8VdGvtX8deEfCtxqlqlwqraxD5iQ3LfQiuyn/AGiPCXjj&#10;4eyeHtD1BNM1iVTGLdphukA67T69q8J8ZfFHx78Lb9biKC9itpcRM810zIy55bHZvrzXN4l+IXDH&#10;FNGhlNCLqU5Wm2nytPVKPK7N+aujooTq4KTqHR+IZ/iH8RvDieH01u4tba5OJ7WeYL5Ue3lDk8Y5&#10;rzvxzP4Z/Z/8ANp9nq0TksWO4hiCT95fWu6+Imn6frHh1/Ed7ptnq1jNaqWvIZ2Uo54xwePevnH4&#10;6/CbwB4n8LLY6e97De7SbaRLhpFibHAIz0zX4pldDAzq0qXtJqF9fd+660asvN6eZ04zGxlHVLms&#10;eT/Hv4t6V490yWS6sIBLEdsV0FCs3pXj3ir4L/8AC8o/DF1Df3V9Ldvc6bC1rgfZp1IZdzscAV1m&#10;mfsq+Oby8nT4j3V1p6xv+7hijyZU7PluxHNT+F/2Wr7TtUGm6d4wu9Q0iWQskazmNrWVio5UHnIy&#10;Mjnmv3rhyvkWU4iFOjXV43a3tqnpfb8ddjiwFeMa/NVWttPX/hj274efCSX4OfDvwh8O9IN9bqLy&#10;SXXLV2zKWQbiSQec4Fad94L8V+NbOTV7gzak1qxlltH+8tvngqPbvXtf7N76PZa3aeGm0GO8S00j&#10;yjJd5aaJ9oUhieucda9P8AfAjTrOyu7iRCmoPcyNAFHy+Ux+4fzr4RYHGZhi6mIc0pOU3e3dt/K9&#10;7aa6bnDi8Z7Ws5xWjPlfWP2gvAfgX4Van4Cv01Ey3qg2ME5EluJVHzFf7pFfE3xI8QL4d8TDxLY2&#10;pdZJgdmMAkn+tfYX7Z/wD8X3XiLUfAnh/wAIbvKv4ry3nicboQfv455BB6V5prv7GfhK90a21S+1&#10;SWecbS8AA3xkZPIPTpX3nBtOkst9jVq6c7TjvrZa3WqT8+p6eEpSxELRPG/FXi+wvrawSKCO3upB&#10;vdVHzn2+leFfF3xfNe/EO0ackmGIhkCcZzwa+jv2g/gJ4U8MeJNH8QeHtQkEkSM0qscgAcAGvBvC&#10;xsPEX7QC3us2KSWZfypMrhQPWv0vJMulld0pXhZv/t5/8A7ZTh9W9i4+9c67wP8AEZD4RbVLiAGa&#10;0TCpj7wFek+H/ijdfEz4M3WgzeEYw8wVQ7R8qoPUVk/FD4Z+BvBujNqPhm5Exl5SOI54PJGB+Fe6&#10;/s2f8E//AIteJIfh3q/iLWrLSvB3jhDcy69p14s5soxGZdkyc+XIyKwXII3cE8EV5FPM8BlFeTnJ&#10;RU5aXdtldpXt01NaGGh7JuO/6HxF4+1iHwr4hnsre1dNkIiVwOBx0/Wq37LnirS/CWq6/Y61Yrew&#10;6qihlzgjk9M/U199fGD/AIIgfG0/b/iB8HPF+nePNBXVDFfRRKIdRsbZ58RTGMkLMPIZJGZSMEkY&#10;wK8T/aQ/4Je+Pf2LItS+LnjC+hufCMniiXTPDmtG4RJL5ArOkjQglo8hWBB4yp5r3cJn+RZgnSoV&#10;FKdVXir6yUWk9NOun3mEqNWm3OP9aHAQftJ3fwp8G23gbXvD3iS88J2WvyXjf2dqTQizjlTBdAAS&#10;Du+bjgHB719BftC2epftwf8ABNhPi/pekXC+JfB9zdanoyTMn2ubRQcDzQpJLPEofnGXhY45r57u&#10;pNM8VeGcaddxeYRsnjz1Xp/KvRP+CeHjrXvhb8ek+HOpSpceFfECmDWJpiSbeERsPLxj51IDYDHA&#10;BbHWoyDFYOnjKi9m4Tbakrys9b35Xon5rdeZjDG1sVTWGqPVfD69vmfNv7NXh7UfijoOswHVy14I&#10;T5NmzAggdCK98+AXwvv/AAn4Aa28ZuLiV9xXKndH9M12fg39kXwB+zP8fPFmmafqSS2FvrTy+GL5&#10;iQL7S5wJbZxnrhHVT7r712v7V3xG+H2i/BEWVrbJa6payYSWHjcuPWvkOKc0li84q5XSbT5k9u3R&#10;fmclehVqYbluhfDvxdufFPgwfDSJrqSa1XG6J2AEeOM1yGkfAyP4kfE3S/iX8JoorKLS5RpviGaW&#10;+ji8vYu4SZJ+UkFhuPUDHFeH/DP9o3Xbjwjr9l4eULfSWLeTIfvMcdq6n/glHF4v8eXPjLSvE8Et&#10;wYru3nikuCx+ZyyOMZwR0JBFfovDOCxNOnH6w/eS5d9yliZLCR59Xt8kfef7DvhO1+FH7V+oftAT&#10;fFKKfw9relG3k0d7We6UXSyIsl3DKAI9u7Zux0BbgZr2z4peNvDuva+8kErR3W4MkgBQ792NkZ+7&#10;IfmQ4yOhBrq/AXwVl8CeA7K91Xw8YYZraOe1uowCrYRcEEcYJ25PUV5h8YrCKDVZnWe5aAuW8m1c&#10;Dy5FVdhYMMBf4cjBycg9q9OVo39m1yt307/I6aUnWqK68jm/iTcfC/8AY7+C2pX9he2Wn2vhvw9c&#10;QWUN0i4u32sWJ6ZkkZic/wB4ivBF8W2/gH/gnTF8VPFmg6ja+JPGZOpaU29UhlsnUqAATuLg8evt&#10;Xpn7VfwEk/aU+I2jfDbx5DqWmeCrS2a71K401VX7e8QOy13fwszEOxwQFQ+vGH8XNNu/2jvjT8O/&#10;2bNRu4zoXhzTm1O5s59kUaWdpETHASoG4tJ5CDPYHuBXE84ws4VW5q0bKT6J32v3XXtdG1bDThVi&#10;o7P7z5t/4JvaFZ+N9M8f/DnVdTtYxqfha5txbSnBnLnjaO537PyNeZ+M/hT42+E3hd72Lw1Det5f&#10;3VYHYfr6161+zd4o0j4YftHj4fWvhO1tb2x8R30M+piT554XdWjRgeAFwcY9a5f9qe9+NHxB8d+L&#10;tF8G+FJ7bwr4T1WO11rVQMJA08pSL/e3YJAH90185nNK1dOTSV9buy8vveitq9C5LD1MPabd1tbu&#10;fN2j+LJpEvNa1C++yxyvtuLFjnJHWup+E3iK+i1261rwtcXEcFppzmVoM7lQ5HHv1P4V9yeFf+CS&#10;v7PH/CkNQ8KeINW+2ePLm3M1l4qS8mSBV85ZY5DbH7oaNjEwOTwCOevgCfspa/p3j+H4HW2nST37&#10;3c0muLpsu9E0yzUyXc4IxlREV57F8da8zKOIcjz/AB1SlhZ8zp6vouVW1XVq/V69znnSruEefYzf&#10;2VvCguPB+oeELTRINQtri+kupkukBYl+jEDvtAGeuBXhn7Qn7LXjX4d/FGbxNpWlxx6fPL5ySR8J&#10;GfSva/2g/ir4H+B/xit/EnwC1Arpg8tXs7f7uwDGCO/GK85+Ln7Xmo/FmwuNMurBVCSb04xuHpW1&#10;J8SUc7eIotTpTupdkttNdxV6nNSs9WeO2Kzr49t5dU1KVriZgykykKMHv616rNpvg3QYl1nWr9rm&#10;5U5FrCcrt7c968NPioXHxKsNQ1fSpYrOGTbKNnVfavT9f8Q/C7QvENpfJr7TacSGntk5dB7+lfTZ&#10;hRqKdOMoybcfsrTTpocFOdOE7S699jl/iRq914i8cwNo2kiK2miAIC/dXPf0+tfff/BN79nj4k/E&#10;P4YeMfEngHw/51h4ee1a/dY8vK2wfKgHLsARkD1r5K0bVfh14q8Yo/gbMlqIQ5kkXnP901+rX/BO&#10;L42fD8fsizWfhq9tPB2v+Gr42E2s2JCrqbbfMHmjP7xyjbcnuMV8zxHxhW4SwFPEU8M3FKzvur91&#10;vv7vXV7Ho4TDQxWIlSnJbXVuvoe3/CvwUNH8N6XcaxANMhS2DPBcH50YEhtw7Hgtj0Ir5n/4KffC&#10;n4SeINGHxq074mMNet4YrCHQkshcfaisgyVKfNGFUszEjHHJFe4/DnQfGHx913VdS0vxJdXdsYGS&#10;NUBBHy7jgD7pPIHYGvHvjP8AHLwj+zT8NNb+FXik29h4u1rQLk6EIo9815DMHCyGQcghlZWz3xkV&#10;+VPjLjjiLEUKlLD81CVWPNCCu0m0vek07JX3t91rnofV8ClKNuj1fkfmX8WBaXul3Qt42aQ3a5kL&#10;jj5mYYAPIIHp1FeXwW2rz/EKw119UESwyL50R/5aJnnP4Z/OvZfjFaXsvgzTr7wR8MYWexfZrWtQ&#10;uzyTfLlV2H7qKvHsa8/v9OcXkevXOnqyMmSgyMe1fvOJqSoVW+kk0tv61PFq+zp8jldryO31Pw9f&#10;avY3Gt+BUuNPEgBR7GYxr5nHzbR8pOcEZHUV9i/8E9PiD8QfEPjfTfCMenxSauuntfyJHcRQO8MC&#10;BJmRXIMzhPnKpuJBPoa+PfiB8XJ/hL4E0jQINFXdqdh54YnO3Pb9a7T4KfGLTNT8IDXLPX7nS9Ws&#10;LgTafeW1y0MiEgrJGjqQU3ozIccEMQcg1y0sTisvVKnK8qM7RberT6HRVqUVNRvskftN4v0rRfH/&#10;AIX0DxFa3GyeBTLpt3G4YRGWExsNwHKyIdv+9sPQGuY+HU11bW+rXOgyLdQaLdI8l212mQ7RyKfK&#10;B++qqWywyMsPWub/AGDPjAnxf+BieDm+z3MkNsXijEhDIF5Dfgx5+prwzx/8Zv2kfgn+2D/wzgvh&#10;KwtvCniG5ieG6hjDz3Mc8JZJg7fciiZXDIpAKrzyoFfinjLwFi82xkcxw1tKbU7uy9x8y6Xbaclb&#10;8tzuwONp0LKbtr+Z9iHwmtloNho/iOa3k1LxbqNvBDHcXP8ApFrYLMjsoj7eYE5zgn5VHesjVvhp&#10;4Uv7LUvCGmweMGtJdXmn02+02wBsomb5RvfGWAPyk9Bk4rkPjd+0R8O/h38LPDni/Wru1glsdZs4&#10;b1dLtyZ7meRo4vOdsE8l/lQcAK2OTXv3gD9oH9nPVbW10SH43aTHGymOy0hNQMktxEGRfNfOcbmZ&#10;cKMfeHevw3LcvxOJpRgly00rKdla8Uubfl0Tldt3b0smlp6VanGL5o9/6+Zx/wAM/Cnjv4fT28d2&#10;8Pmp4ha4hurK7kQzBbdUZ/KIG4g45P1Fcz+2n+zZ8Mf2hvDl54w1ea90e/mnEs+raaxtrkzJhWlQ&#10;fdlACjKsOeea9v8AHHimxn8R+FrfSLOeyjvzdswnhCvtTyQpIPQEE4HvWhbDQNRvvJ097u9sJA8W&#10;ox2Gqj7OT8y7XjJ27hiQMMdh7V6uG+t4atVwGFxN4xlCUXra/KmmlF67tO6ta9+xlVpuvCLmr9O5&#10;+Wv/AAVC+AHhD9lb9mTxB4k+APjfxT4rvSqx+Mry9vPPayAMDQzgKqhIjvlRvLyEKruxuzXx18C/&#10;H/jKL4Xx+K5Y/td3qNz5azFtzoCMfUD/AA57V+lP7aPxP+EXwL+HXxVtPGwgVFtLrQLO3igDJqjX&#10;KMkCSDPyFQ24twDtz1r8of2b/Fdn8MvDt7pL679rsbaIyIsh5Vugx69K/ZeCMxzHNcixWIqYdRqw&#10;rJxlFaTTgk4rty6eqa0TTPHxE45Tj6dWjuun4X/rsfWvgtdD1FLO4t7NBq0tm8Vy3lAkKNpIyfU1&#10;6TpXhO8he0YaTIBcYVGMeN67jyMV80fs1fHF/iz4e8SWqJBYavpha40G8CjcCBzn1BwMivp/9n/9&#10;oj4B+OPAEPip/Hr2HiS2hEGuQTKoOmyglXwrHlSQWVhng15/HHD3EOEhDMK1pqpo7auLtZJ+vTzJ&#10;rSqY2p7apo2JrPxCPwW1s+Frjw1qGr6XqMSwazbR48oWsiFZAM9XAPQfWvD/AIj/ALLXgVvHUngP&#10;RNdi1XQ/Ecaz+G7vYHEtixxJ52OssLAxyL7K3RhXd/Eb48/Cn42a7rVp8LPGh1eDTZFtJdTRdm91&#10;Xt25Oen415h4Z8VA+IbDSZZrx4Fv9n2djjdPIACyA8jKhSSMAgc9K5sgwGY4LA1at/Z1Ypc0XpJv&#10;dSS6W/Lc8ipUeIqyhb4Xp/XU8Q8S+GLT4QfEvS9E0tWFjaS3lrf28UjSS+aJMNtU87eDg5xzmvY7&#10;TxBJ408H23gnTfjPrttHcWS6o9lBrDApBKx2jgkBVxjAOBz2rP8A2kv2UY/HMvi3xF8NvjBcLqeo&#10;WcclpY6vG0UW0oPtKJLk4ckfKWwNp9681/aE+F/jn4ceL/h/4z8I62lj4g034e+H4r/TYyBJZ3K2&#10;SOyMnQq245HIJzX3eHq5fxBSw9sRy1bO946ppKXvKS2vJq/del5q4Woqbkle2/ofpH8A/iraeMPC&#10;tn4a8cfEq5j1Cw0dLRZZXURXjIFCTlv+em1QPcnPetv4ofHX4Z/CnTZ9R+J3i6M+H7PT3+3w2ubi&#10;SVd6ozLtPDYfOTX58eB/GvxE8WWEOpWV2NO1h5lMlnCgjtmAUZwM5Vtw6dOeMYr1jXtc14aIdP8A&#10;EPh9dTsbu8jXUYpyXiurZ0/fpg9OAwB7Eg18hWwVfA4j6vUqKcW9Vflla6uk72s9bdvkPDU1Umm9&#10;LH0j+yT46/ZI+KE5+HcEmo6pr9pJJeaZH4xsV3TxQnf5qbcpmMYJBOcDivaNbv8ASNYSdRawXFl5&#10;hw6JiPjk9PfNfmToOu3n7FX7aHh/4larY3lz4Bt9ONpFeGYO5triAItxtGA5AOGB64buBX3Kn7SP&#10;wx8cfDVdRsviDpjaZNBIYbu1m2kHDEfKACMd8DrxXbmrocPuE8JNyoVY80WkrNu94tr7XdPUUsK3&#10;HljH5m34q0fwRC0viiPwtBeEWiRXUKRI5eFclfvAjg8YryH9q3wTofiX4Jar41+F3giay8VaJZQS&#10;2F5Zv5VxpY+0IZJIyjAZEYZh/DnGQelV9U/bl+A402z8G2Fxd6bdo8MN3dXp8iWRS4DSqjAB1K7s&#10;f7WM8Vm+KP2ibXxr4u1v4YeA0t5tDuNEnFy3lh5H8lDL5hIyMrtUj0POeK9DI6zlmeGhTpuM5Tg3&#10;pJaXV9dnp95vhJY3C1eXnduqu7W9Drf2ef2u9W+Knga5sfif8Kdcn8SaZbpc6tq+k6W09jHACiGe&#10;4YHdDuYjgptLv1GQK+Av+Ci/iCL43ftffEDxDoOmRXOj+A/CGi2+oTA+UtlKbqGJVBHUtLOV9QCx&#10;7V9feH7bwlc+EI/EU2m6Q6eGrSfUFtDdJFc6lIgG8RStHl3KnO1yygLwoJyPiuLSbzxh+xf8fv2m&#10;bh4/tXjj4p6PpVkyzkmG3gkkuWA6cbniAPGPL6c1+74WnyYic5O+iX3tHpzd0pRW5+uv7BvhPWpP&#10;2XPBfjK6sogNK8MmB7q2zIPPeBnWMyZBz9wCRuFDLuxXw/8A8Ep/2ZItU+KmufEn4hRta6lceI7q&#10;G6027jYNBpdh/pNzMXYY/eXDQxDBJPkk9Ov1j+xBYalpf7AujWMF7dwzD4XPHLNHcMRg2zuG68lW&#10;5we+COtcP8NPC3xG+Dv7JXiv4j+I2lu/EXie2tfDHhm8mh2T3FtHEWnuAo/56ybju77H65qcHUoY&#10;ePNHR3aS76Pb5JkYmpVm+R9dWfO3xB/aj8fah+2prvxWS2jOl3V1NbOJpQxSArsiaPpypClVznBP&#10;SvbvGf7WXxK0/wCJHhzw34A0fbb6ilvH/aVjp+x7iSEP50MrBivmIspyN2Cm0g4HHxnHpt3rnjr7&#10;Jr0Y2wNsu3ZsA9PlJP4HFd34Z+Od/wDsheO9P+MOn+JbdEg16zQaZe72trtCdrPsIIyAuOmOtfjH&#10;FXDWBz3ExxPs1PEcrjKHSXZr0ffR+W67sNCdTltO17Jeha8cfF7VPjJ8W/FNpJqEd1b+Hp7bTNPb&#10;zQvmYaQSMByG3Sluh+6F9K+if2ffAGqLoBlbRJwbO7kimljyyrKGVdmFBGTg85PWvD/jv8LfDPwz&#10;/a78Y6V8OnhOleMrOy8W+HrSBgBFp9+rXCxMp+4Y5GnQLwQAvHSvRNE+LWofCL9nuIacPslzrIuY&#10;7SSO6IdYVYCSUIpG1s5RexyWGcZr9Z4YWFpcM4aOGVqairJ6O1vzv+NzGqlSxUk29Dc/aK+M2j+H&#10;UvPC/g25s4bGztvM1y/tH8s3cucYyM7lDAAFeCQScjFfnT8YfiLeax4pubeGaFLrywl48II2r/cx&#10;ztJ6leCN2DzkD3+Frz4o20mu2GtyabpWmEQXGqXUJRYr6aaTyYRJn59yorZOMDcCO58A+KPwJ8d6&#10;drV1Fd6bIbie7dpL5TuW4ZjkyZ75Jzn1JqsXiqdJKLXLHv0Rz1puMHJvXqdX+xRqesaZ8RX1nU54&#10;PKWwlTTfOmC4lbAYrnADbScc19TfDvTbbT/jBoEniIJbpeagLSWRzhk81WjJJ7DLCvhHVvBHxU+H&#10;2jQXOnWhuU85FMSnkljgfqRX1747sLzwr4a0/wAM6RqbWl3Y2EI84dVdACW+pYZzX5PxXlX9pZhT&#10;+rVE3XUoK3RRWr3/AL19tTz4OnVXMnex7L4h8MT+FPEl1FcSsq2SSs3mdEZQTwfqK+MPFnxlHwJ/&#10;apf4g3l/rFrbahos1zeaZa3LIrSvG2VYE/Nhsn8q+qdU/aF8PfGLw1bR3gFpqVzbxw62+/CmUABj&#10;6jfjntXxn/wUVj0vW/iPB4n0G1nn0ez0hbS81K3hPlCZSfk8wcEjIHJ9q8jw8y2vUzargMypte0h&#10;KE+2mm+2r+HrtYuMJRqXjqlqfS/7MX7Q+pftTT3XjG91i5/syyS38yO+mAaKVZedxJ7gA59M19ca&#10;zpUmneG5fEXw7it92pBVmAvVUwTCQMpMYOWRiBgjp3r5I/YZ/Zd8T/C34L+HTZwOLLxr4cbW7mR3&#10;w9xciQCOPBGVUQk8DqWFfcPhvV7T4aaj9v1XS7Rre00iIZuQpX7U218jcMKVjBHr8xr8340xGVYb&#10;iCVPLmvZRk1FLtG0Xe275k/16ndWw0K8ZSkrOyILD4beIfGGsyfEDxBpCWisE+0GOMkKQoLBc8kk&#10;jivNPjzrmq+G/iFeeFnikjhguIpEmROGjdF3InqFxyfUGtvxF+1l4s8WeKfO0iMLZNceW0VrNlV2&#10;kbXyOvzdjxxTPiD4u8JfGO8vbawnV9Y0O3hfUoUAbaJVYrj3+U5HuK82Sw9D36lNt6Xb6K9um2rS&#10;17nkRw3POyPQPCHi/wAUeCfBUur/AA7RfKt7FXu/KT/SFidv3hUnnhQSPXAHWtTUPC3xB+Ifwaub&#10;3SdVtHt/BPmXn2RpcyzWt0ygzDsQGUf99ZrE/Z8+L/gRfAEuiSW0VvremyytaPdA+XqNo0arcWch&#10;6FiQskZ7PH/tGvLf2Yf2i/FHwo/az+J37HGsXlvf6T/wqjX7nw9q0rb5ktkto76CCTkrIECsoJG4&#10;bcV4+XZVmGY4irRi9aKlUs7/AA7PfTRuLdt03Z3ie7SlSp4dJJLm0M34j/ELVrXw/JpljqcVvLHK&#10;qtaQBtwcDlsgYPHX6j1qD9n57QfEM6Brc4MskbR34lJDQoy7mAPUMwIGPUGvOv2K9X+LP7Tfx18P&#10;a74s0xLvwr4c8B23ijxZAluqLe3U08kVhp6nGB50oBIP/LOOU1peKPFHwl8H3PiPxBovixNU8Uze&#10;JJxf2en5SCzLHe5EmMuC2QMYAAr7atkDwEJYGVpVGrtR1tdpLmelu+vRrU8XFykrTjsfYnj74H+F&#10;E+HP9i2WunRLi5szFp9pPsljuTs+Uqc5AIxz6nmvn/wW3wE8BeEF0fxH8DtX0PxXaTBbnUNJCrFc&#10;zhwEbzCQQDnJHvXkPwr/AGg/H/jvUtc1rxDevdrHqEltbJO+9REQMRgHgqo4z14rp/8AhLPiB488&#10;Sad4H8NRXOr3E06vZ2JfcTjkAg+gAOe4WnUwOKweLqYWlTUYStzJPXa977X+S/O/NCq5yXNufY/w&#10;Z+Nv7O3wvWLwRpWrRRardzs2tXzTiZ5blycICv8ACFwfYnB9a+Rv+C7WdK/ZbvrP4V2OnRW3/CY2&#10;9140WGDNw8UinyJFfoF83IYc545r6u0fwN8Lv2VPhzqPxQ+N91astnpvm3V5eAJK9wQCDCq9ZW+W&#10;MAdAozjkn5R/bY/ae+F/xV/YA8a/Gm4+Hd1KNV0SHw9LbNcxL/Zs8lwXikYA5k27dykDOSelenwz&#10;Qz/CZ5gqv1dVKMKsIN2TtK6v2tdJtS1tK19WeuqdOdOTvZ2bsfkbZXV94u0+bRrLS45EhZTJLwNu&#10;WwD79f0Ffqh8Kf8AgnZ+y98Cf2Nodc1hrS88aXNgt9HrRmXeZ2QNsUf3QTj8DX5O6V4r/wCEaFzL&#10;YMnkznYEYcgDpXpHwh/aD1vWNdS28eeKdTmtdOjzZRi4JjH+yQT0r+nM0y3McTKKw83CnGSk0r3e&#10;3/BPPhHnqKNz0j9qLUbjxP8AEvR/DiNKYdPsTdXqxMVwxGR6cV8ua1458Sf8JbcarF4kuo5IpyLe&#10;QXTBlQHAwc4x/nvXsGl/HLw9qnxB1vV/GEU4F5EYY5Ik3bIwMZA9uuB1r9a/CHwW/Zy+HnwJ+GU+&#10;o/C/wrq+jeFPEOi+JND174f2ssLPdmOKT7YftaO4aaHa8yElSUUjaVrzOJOK8HwnXhUxdGU1UahG&#10;1u129d1dxTtqlrbQ7aOFnmEp62UVdv8AD/gng3/BuB478d+GfEWu/EbX/Dhn8I+E4Lk+Kby4YzTs&#10;vkPcBFjkbKHbGVG0bfmAPJBr7J/aJ/4KNfD3xz8OxrF9a6D4j8e2GuPHc6Q1rHNbaTZuHY2k5C7f&#10;MCmNQPv4bJ6A109n42+FmkfGaz0e88Wrpk3jdbe2vdddFmvr24EfkefcsNiZNuq4fbhiADwa+XPj&#10;3qCx/Ad/As3gCfWfE/hPx++g2Wp6LaE3OsMY3+1yyRQr+8YypGS75YZwDivyx8SviVY3/Z1TlKUO&#10;W0tbcr5+ivrBxv8A3lorM+onRw+Ey50Y2craS6vW/wB9n+B+cfx18CeCNU8V+KPFlxoC6cNV1m5u&#10;7TTbWZjFZo7llhQtyVXOBnsK+cr+5WyuplhRgikgZPNfU3xz8U6Xrs2p2s9kbeeBnjkt2TDxuOCG&#10;zyCDkfUV81654Vddoa6+SXJB9DX7HwpWr1cJ/tDd7LR9NOh8MoN3sYcGt3dsqyWN08cofcmG6H1r&#10;0HTbXx58RtISfUfF8paBCXMjswC449q4ZvCM6XKRrMGUuBux0ruvB3jFvh3oWo6RDfLcyX+2IRbe&#10;EAPXNe5mT/dRlQSc+l10bs+nYcHy+7Ioadot74euW1ue8aaWHAWYngH0rvNK8beF7nU7O+0u3S0v&#10;Eh3XF1cjKzN6e1eaa14quLmZrHO22LZYDuaoNq8tzexyKjOFG0L3ArlrYB4yPNV3t07eaN/a8uh6&#10;34p+Pes6ldeYfC0DbRwwTcrqOMV0P7L3xc8R+LPjLoPwx8S2cs+j+JfEFrbXdtL+8CR527U3HKcc&#10;YFeHwa9qOl3sc+nyu0ZzvhboK9e/YWnh1/8Aa18D3F+VSNNfikLsOmMkdfftWNPJsvpRjB0k46fn&#10;/mEpNrlgfUv7SXx81j9ln4k+FLP4WaetppmrwzWwFpbmGLcJULxTA7jIg2g8berD+Ek/WH7OXxAu&#10;/ip4QW503XIprS7SOZLF98dpPcRIsMpgRCwA3K21A2dqk5ycV8V/8FFPAul/En4eNrGmK8V3o97c&#10;3rX0bki5hYojq0WB5aoE8xWBJyzDAB5+nf8AgmV4Q8J+FvhF4E0HR/GNvd6dHpXnS3to8rRyzTES&#10;y7o8qw2tIyDAwdh615mN4VyTD5oswp0oqpr9lddb36Nbad2etQquFFxS7Hof/BRLwmPDH7CfjfXt&#10;MgltTdWdrFNC6/II2u4SHVwTkE7lw2Punk5r4I/ZS/bs+KX7G3xdtfFvh3Urixsr/ThY3s1pAjSm&#10;PcHC5bhcsAM9hmv02/4KYeCdS1P/AIJ6+LdK0KzaeQyaXGWa3O1H+2RmRQGB2/MhORzwOTX44/GD&#10;w/qsGkW+kz7oZkH33/UZrtqzwifsKrV2r26pbX77k0684VlNdB/7fGreP/BX7S1v8c/Cmoy6fD4t&#10;RdetY7OVglnds2bmFc9AJTux6SCvZPjrpUn/AAVA/Yztf2lPC+lLcfFH4V2QtPGOn2iAy6ppYXct&#10;yijklRlyP9/HUCszxH8LvEv7Rf8AwTcl1a+gW41/4d3U2paXMLlZZrnToyIrkYBLDA2sAe0eRXz/&#10;APsA/tgeL/2N/wBoHTPiF4eRbiwupBZa5p8j7Yru1kYB0bt3yCe4r1stlGphlOPxQunbrYxzJ2xD&#10;192fvL5nHaB8KPFTfDr/AIW/o0/7u21BIreGIZd+fvYHb36V0HxPPjHXNdg8U/E7w1DZfbNOUWph&#10;UDzCAMFvevrD9v7wp4W8F6JpH7RX7I2kq3wh8Uar9oe2sY1b+xr5n3y2soU/Iu4kJnAHQHGK+Rvj&#10;z8ULn4k+IrS5mtzDaWkeEizznHOfSvOjLMq2ZR9pTjyXnaXVR0svm0ckJfV9fw7n0V/wTh+Fui+O&#10;fhV4znurxQRq0CyYhDnCxM20cEgnPb0r6x+Dv7HsE39oyaNHfRyvbho4zdyqCCCeMHGPunFee/8A&#10;BIfwmB+zNceKrISWMmqeL5irwHDERRrHkEDOMk5HQ5r9DvgDoFkulpe2kauhs1cxAnAfBLKSep9A&#10;a9bG0fcjfqVh6t5uXmfP/wAO/gx8UfhPqln4jGtSMvmtZrZ2rmOJ0fClpCeu3rnpxxX7C/sHfGPR&#10;fHfwbtfA8Wk3en6t4RgisdRsrsAPIhGY7lMdY5BnB7FWB5GK+EPiz4a0uz0K20uKxkkQybx5ku9c&#10;4+7nPT+mfWut/Yi13493/wC114h8S+HLMr4Yh+GMOkXFzMW8t9TbUPPjYk8yOkDTDvgPjjNZZXOV&#10;LGuFtGvusb4pRq4Vze628z6s/bT/AOCjv7Nv7GHwo8U/Ez4rfEG1sI/DU4tpYJCVkuLxofNS2hB5&#10;mkZSowmcbucYNfy//EPUv+EDTxB+2F4o8PTR/ET4l6le6roltJGAvh+xupJG+0uO07qwVP7qEt1b&#10;j9Af+C3Pwv8AHPg39qCT4nftT/FLTPFWgaZGJvA/hjyAssZeFT88OSiR+bncxJZwh7GvzC8ea5qX&#10;xS8Yaj4mu9ZE9prdyo1by49nmsjZU4/hXJ4UYGAoxXTj8yjRvzqyT+85MPCMIc8tjxaDwpr/AIt1&#10;F724MsrySEqR8zysT+prPs9Onh1g6P8AZWWeJiPKx82e4+teqp/Zng3xdJqdvqUdvFaLujUHOOMd&#10;+9Ynwm0jT/GPxXGpWtw8w3vM7P1Zs5P9K5cPjpYlSdvdtdaCnTpXST1e51Wq+JvBN5+z3c6Ne+Dh&#10;barp86oL0LhnY+p714vDe/Z5FuXtIyYm3L8uc4r0fW9WttX+Jt74Nu8izS4LOgHBYZxXK+LtC0rw&#10;/d3MdvKGCufLBHUda58BCGDqzou95vm3b30su3exjVqTlKy6aFvxZ8U/EPiywtrA6vMIljCtCpwq&#10;jpj8q6f9nT9oDWv2ffGv9q2pM2m3cfl6lZyciZD97g8cg149pl/PPd7FycvnCr719X/A74L/AAtG&#10;gWXxQ8UamlxeaaUvU0+QAxkxEOA6n7w+UZHcGlm+KwWS4dKrF8snayV3d/1ub0KtVzUk9T2v9stP&#10;E0/xmgt9B1iPwj4pvbPTL+bTNSaOIyaRdwQSW86sxBEgUzCRecYUZByK4fxNpP7QPjD4b63+0B4a&#10;P2nwvq+u/YbwwQbJpreEL8x4z5Rk6dm2Ke1Vf2q/iRf+PviZ8H/j38a7K28Vzz6dLe6taauxKS2r&#10;3UlwkDtjPlKsmUiA2IOAOTn3n4P/ABm/Z/8ACT/2H4P1pZ/B3i2xjW/0SUkmwmCBR5asSUA5wO2e&#10;2a8fC5XTwNDRptprZaX3V92u17W21Parxi1KjfR7fofN3w5+IHhjQ/E/neNtYtobGRQp0yWDc8jd&#10;/pS/GnxH8CJfE1tf/C6GOK+WAi5ggUBVY9zjpXNftM6ZosHxAuNI8MXttpmki8fY8wzcNGDw5+vt&#10;XmVrB4W1bVhongzUp2vLnMbSu2MvnqPauKhkNCWK9tzSvazUfh0010/zPJjQp+1tfXbsfY/7I/wp&#10;+Avi7w1Jd/HXVIrZbhyEvTdBGgY9Co6muW+KXxD0H9lHxfqPheHVYNa0O+tJlsbqWP5hkEIQT+Fe&#10;Mfs9W2vaH8Rrmy8Q+IUaPTbVhtnmJRn/AJE16z+1z4W0zxl+z5N4tv8AQ3eS3VfJnh42H1+hr5zH&#10;4OGF4ipYTFyc6dRpO2iTl8Nr9vJ/I2rSjGCfLtp9x8heM/iLrPj3XP7W8Wa5dX7xsVhaZ8hVB4A9&#10;BXpfhf4q+PW8Ex22leK5Io0QRKqjkL6Z7V4/aWxWzEBKEZ6133w6h0yDTXso7hWkxmRTX6bmeGwz&#10;wsYRgrRasrJq3pbQ8+OIqRlaGlz7A/Z4+POh+D9O0DXdTnS5TT9rzve8iWXIP9Kf/wAFCP2mfEP7&#10;eWs6fa6nrlto6+HImSzhtU8osmMfN64rivhN4B8Q3XgX+zLvwzFLp0kUkj3agkxPjC/T1rwz4wad&#10;d+D/ABXJpCyybryIHzd5yOcDPr+NeLh8ojh4p4Z8k2+a9k/6XkeiqzhQak7Jnv8A8QdFl1r9iA2r&#10;6g2o/wBkXi752y20c85+teMeAdZt/Bvw31PUry4+z3D2pETg48wEcCrWk/EW6t/htp/w+Gr3Jjuc&#10;i+to2wGIOQaw/iLruj+I9MbwPp+lvH5MSgXIXPTsa7aca3Nab0ve/wCZ2TrJUuZroea6Tc6xq948&#10;tjKPOfcz4Yg45r1bwvpXgq0+Dcwvrko7Sq11IvBL5+6fUVR+A+n+C/CV1d3/AIshEssKFYEY9eDz&#10;XsPhb4QeENc+Elzruu6fKiXMEtzaKDhTgjBH0rzs7zSmqqptSUYyjquvW3yX4nl0YOq7X1PMNS0D&#10;Tfi7qdnbeEJYrW202FFmgh4Le7VueNfEOgaPplpoFnEC8MRhvIV/iPY1xfws8PSaN46Z9J1giKYn&#10;zhnjaDwDmt7xBLbP4vY29ks3OQSPvH1rDGJVMbGDk5QiuZdNXvcjETm1yqPvB4ak0bw6Ib63kSOR&#10;ZPNRAuGx6Vp+KviP4q+O3jLTtL8IWtxGttBsdZkIVm6HnpWguneFNF1/Rl1TVknluZY/tVnswI1P&#10;Y19f+DrX4Oaqh8OeCPD0N1e2lsJLk2dsP3QI4y2OteHmOcKhXpVKWElWqNNJ3sl01utf6saU5zqT&#10;ioU7y2PjLRP2ePiroOuXmvapoM7Jg+TKnrjANdP+z/8AHXxZ8N/E95oHjbRv7S0KZGi1DT5D8pB+&#10;Xdj1FfQ3xG8aWXhjwxeWkEytKqlVQfMQT/CfSvl3xFa6hp7Xuq30TiW9JklUtyoqcn4gzDMvafWa&#10;ajNWiv1N8JWrRhKDdrO9j3aD9ofxR8A7OfSPhpPbT+H9TQzWsUMY3KWOSjE+nTFO/wCCd3grxf4t&#10;+M+tftWfEfxlfeH9GtppIdOt1kSG31S5VgXgeR+kakYJVT82BkV88/Bz4nyabq0vg95WuItQRlhM&#10;qbvs7HjcCa+zP2Sv22fht8Cv2cT8CPjH8U76XVrW/ng0K21Dw9C1vpFpI24SR3CRGU7i7M2Wzk4H&#10;rXm8aZdiMvyKvTy+jz1a9oytFylyv4raNLZXbWi21sVFUIT59r6/Pt/kZv8AwUt+N+ua548+G37R&#10;esaVe2D+EPEYit45UcB7SV8kRzAZaPAdQVz1JHpX2r4l+PnxG+Emjap45+K3iG3g8OW7I2nyWheO&#10;K20/hLae5mZtkUkpwwiyGX5Q3JOPz7+PVzqH7QvwZ1u00r4j3Go2xubmfRrvWL5/LvRaxNM8dvE5&#10;Owswyo43YxxVL9qq1v8A44/sofBf4jeFvirJ5d1ov2TUfBU96+0XsTsz3Qi+4QGZlDEblBUc9a+a&#10;XA2S59whg8Di0oqhOcbtNuEZWk4q+15Kzb1XlqjalUxDTnF6vX1tp/wT9XPhT+0v+zj+2L8D7/4G&#10;6WbvXbnxFaxG9nmmEMNuPMGJ4pEw8wjYK4ZSQSBng4r4p8CXfiO90O80LxXpr2er6F4h1PSLu3dd&#10;sjSQS7Q+B64U+hH1rnf+CSNj+0C3xbh0XRPDk2qf2fHG17DDsQm0ZhG2WY9twAI5GDX0Z+1p8HdS&#10;8C/GeeN9LksTrym6LqhUTvtUvICScMWizkcV+s8C5dkOTU6WBwlfnnCFuWU1KSWm0ekdNLLY5cZU&#10;xFSLc1ZXXTqc78PZrqzb7PbO5u4xnABGWZsE4PoD0NfR/gHwQPFtnZ22sQLcIq5ZGUYzt6/XGfyH&#10;rXz58MZJpbhZZdome43AFcBnXggk9SQOp9K+vPgXpdl9gt5L2R1UqqZRSxViOFIHXJwPxFfV46nz&#10;VLF4eS9ldbnrfwQ8PaX4Ys0tNKtmizcL5iSQ7cgEdWPDZyDx0r5e/wCCNXgvRvC/gj4reKby7hGt&#10;eLvjfrd88CbQwto7jyE5zx827Ix/ED3r678NQNZuixvkggbm4I5Bx/SvIPg/+y18MvhP8SP+Ei8O&#10;fEG6ef8A4Si4vUs47GNEhM0rSzrkAElmKqSSeF6VVWcaNGOhKgq0pXev6n5Cftf+EdK0T4reMp9a&#10;0syCHxRfGWWRQSQJ25/IV8/+JovCUHiPRvFnhG2ZIYb6IRmVfvncN30FffP7SnwEufi34t+IdtcQ&#10;Cz1G78WX8WlrI5EbKZnG4k/niviz9ob9n34r/CTxRo3gy40WO6tYpoj59n8yliRx71+V5Ph8VHGy&#10;lOevO+vTXoehy1Y0Obl0Z+jv/BOCyXwD8Pv2jfjrrdxFHp0Pgm2t2uZCxjjlW2umIJT5s4mj4XB+&#10;YV8n/HD9rST4vfDLTfBF/HBYaT4MFla+HNMtoziG2jYxbmyzF3ZHUsWOeAO1fcHw4+Buu2n/AASm&#10;+KuiaXdyaXeeNtQsYmuWBLbHFuj5/wCAQsB6Zr4Z/ZX/AOCVnxg+P3xV8U+G9V1NvDmg2Om29xD4&#10;j8Q2rxw3aGaTHkhf9aS8LDI4GTmtsfmOSYbGpYqqqapWqNvRJJuKu9t7+Y61nVjSSvp+ev6n1N8O&#10;f2mvhf8ADn9jLWNVTxmZdVbTGhhs5jg+aV4Ar5X0fStb+DH7NWr/ABS1i23zaqjSQsCD5hkJbHH1&#10;A/CvJP2p/hj8T/Bfg5NJ03wxrK6GuptZx6wthKltcSoSMJJjD5Cn8Kq/GT4seJtN+AmheAdZ1giJ&#10;o1ZIWb7o7foK+zxGKwuIwjlQmpJ6aO/rsYtatvRo858Gf8I5rusXPi7xhowstRyZIFJyXP4/0zX6&#10;bf8ABK74PzXnh+b4p+J9OaNJELW5dSCF7EZr8wfBXiG71rX7KZJEljhmTKgffww9K/Wv4o/tY6R8&#10;DP2JNC8QeE/D0cOoywRQrapwX45/z7V5OEoKnKpiqj1grRTbajddLmksRy4fksrLW/U5W4+D/i69&#10;8ZfEHxDcXzST+IZGitLpz/x7whSMD05NfDfjRbX4SeNB4HsbtNSmhu8yzqSVJzzknrzX05+y5+2F&#10;8XPiHfa/quq+AvP0sQH5XUjy8Lg5PuRn8a+bPH2qaBrnxC1vXr+RbJ5bl5ShG4qSRwSep96/M6eK&#10;zevmVanmNT2iWyS0XRbHnYfEwrTtOenQ67WvAcOoXMGvArbi7hHnOuBtBxkf/Xq/8bfCd/pvwxtP&#10;E3gP4dXLWcUix3V/BG0mTwSS3cHGPxrsLn4caR4u+BkPjnwdq/2i5s7TMyhwdmB6VlfsvftV6Fof&#10;gm48EfFHUbiSwW7YeU8Wdq9Dye1c+VZ/mUcFVjFe0UHyuLWq7We9rH0FDD4StXlOEuVpXPZv2AP2&#10;dfB/xN+Fj/FfXdfuNLv5Z5oliM2xljHt29s16D+1F+ymvwz+HVv418NXjzKXLahOz5MikZDZ9uK8&#10;Z0L44fDW68Vlvhl4mktNOEwD2ckpVSCfTvX1h4r0NPi5+zRd3N/42E8j2Li2tUlA2sqkqvuMivuO&#10;EM6p5hCdL6q6fs7avbX1S1OOpmNfEaSb3Pmb9n3WtP0jXHvNSuRGhgZjI5x8wFfM37fGk+FfFOma&#10;54u06ATXCphZAc7jngrj0969W124uPCHgW5ubqFklFsU+9yD0NeB+NLPx54t+DGq62tmY9OgWUtd&#10;MnDqDyPrX2EqlCeJjGT1Zk6rjd2u7M8a+BWi3K6Us9yTuZvlA7Zr1qfwYPBnhefx9rMqR2545rw7&#10;RfG0fhV7VLW6LlSoMYHX3r2z4i+IPDvjj4KWlvq0tzFAsYZ1AwGOeh/KvLxWTVsTjKtSsnyva3qL&#10;69eCppaI3vCPg+4v/Co8e6f4lt5oLx0UwpKPkyTwfw5r2v4KfCjwLrvh7UdUvJvNvo4QtmjHIY4J&#10;OP0r4p8M3uvW+mtofhaZ1tnlGzMpGPoK9hn8afEz4VaTYatpWoMu2EPKhPGcV4Gb8O4iOJpyw+is&#10;0/u0b/D5nrYHGYZNXglZHuGleA7Ge3vNR8Q+HhE9lls7eoUZz/n0qDSv2m/h/BrdvoPh7R1+1QSN&#10;HcTeWNoxxnjnBPGfavGtZ/bq8Q6h4Gu9H1zQT9rvEMSzxpwc8dfSuc/Z1+H+sym/u7q78yHVC8u9&#10;esb8ZQn9R2ryOGeDq1TE1a2aq2toK+/d7nnYmqp4ptK6Z9nfDX4FfCL4s/EmXXNb0yH7RcIuxS/B&#10;UjkL/tZ6Gsb9pz9mqX4Lxx6/oWpRS/ZJw1rJFnzFxggNjqag+Atp4n+GfhyN9d11r6BZC+nampAk&#10;Rc/cYD0FbP7S3xKtPFWj6ZpOiaqby+upgJnWThQcbjjsccY9q9zN8FSy2EcNhWvaLZHZlmCqYicn&#10;RdrK7ucho3hj4o+NPDh+OGh2wt7vT7dpLmKVwv2lVGT9a5P43Q+Hf2qPhZNceB2S08SW+Rd26rtL&#10;n0Pt0G6ux+PnxgvvDnw1034a/AzQLu4leFFvI4Yydw9ecksc8/Wud+Fv7Kfjfxjoo+JafEBfC+qR&#10;2jSLayIB5zg/6phnKnA+leplLrylFVlzw3vf4X29DmxWXunV5W7rf/hjy39nz9mTxtYyRQeKdBkt&#10;mjfbNHKOcZ5IPce9fbOgfsraD8NoNK8eW9u5Zv3pJbKg8Y+lfDeg/tW/FjwN8db74f8AijWBdwwX&#10;AR5h0A/DjPr71+onhHx94R8T/s52mu+INWjgtorPKvI4yTgHvX2WIlGKU1LTc56HLy2XQ/L79oz4&#10;m23jH9sG98S6jGbm30y4aPymBPQjgV634D8RyeOtPutZttJns1GRGTHgAY9+2K+bvE3iXQrT9qvX&#10;ry2mFzZS6nK8HP3gW4FfUfw9+KVp4m8OnRrDRI2McJB2ttAXkdh1FfF8XUI4iNNp2su9t/IynThO&#10;F5LW5N8BPjz4K+FfxRF3rs5kkXO5YuuTxXpPxa/aZ+BXjyHVBpGhCXVzGy+a8fQ4wpz255xXgfgr&#10;wP4O0jxRe+ONWt3mVZC5Mzbhyee1dD4rm8MajoUviLwlYW5JVlYoACOBmvzTM8ThME1hKdKTTStO&#10;65bvf+rnRQjVhh+ZO77Hh3jv4m6vqV7c6Y2p7Y5SY9qDnuK9H+BnwVTxTo9sINWitLhiCC7Y3k9K&#10;8j0PS72++KLR6fo5uFEgMjFNwj5PBBr2zxwJvDenaRf2d2dPeMoWMfAPcDPTI9K+ypUaWCyGokrK&#10;Vl+H/BDnr16DuuXzNv4m+IdR+HuqW3g3XvGDvpyIDPKoAB7da5j4keM7f+zNPHgrUVuY2ceWEY7X&#10;yOhrqdEtPhX8atdh07xbeNdDZ++uHA2r6jA4rqpvhr8K/hxr6aV4RtIruJ14LNkdByAe1fmOJzbD&#10;UcXGpOE+eHSySa6edxxx0pVHh9Gu+p5T8V/2h55fCOheBvE3gRpLKOdftd1axBjjOPUEjIr2/wCD&#10;lz8K9R8NW3hrwCFa91KVf3Lployx7g8jpXif7Q/hnUL3T2tLKdbfdJmIDt3H/wCqsL9lzxh4l+Gn&#10;xEsfEuuQPOLGckmReCuMYAPf+VetjZRzfAU8dRk4Spu/Le/N5M6MJiZYHGKUUdJ+2/FrHwC+JFvc&#10;22qG5kuo499vAPnjYnBUj075rtvhd+2tL8RPhkv7P3xQ8IMkEse1by4TIb8D7V5n+2h441n4h61c&#10;fFlvIhiknX7PC6A/KFAwc854PtXkGg/EXUtT8XW17yHXA2iQ8gfyHtXv5PlVTMMBBtctSzfMt091&#10;oc1XEcuLdSXVntfxP+H3hbwNZfarGcSxsf8ARo05AHvVTwT8YfDmj250rV7JIgU4YHAH/wBenXHg&#10;34j/ABKmh1LT9JuJ7cAD93kqF/z3qC6+CN3NEuneI7VrW5fDKXj7ZPI/KozL22Gny5hK6T3WnzLj&#10;j1Srcy2+89C0bwhZj4P614uk1BzHO8jogbaSM5JOT07fhXjvg2013xnfy22lWDzSuxWJR257V7P8&#10;MvA2qfEu5j+CHhf/AImU8iDzVRd6IoXoTn5Tnr1rI/aA+JF1+y7Gvwm8G/CW4ttVsQGaee3+Vyed&#10;3mY+bPJwa6s3pzxLh9StUk4pJX6d35dzz8ZThUq83U86/aI+FDfAzwlaap4h8Tx/2neupNvDzhSf&#10;ugdSffoKx9Da41fRYotNuzalIwxkZuox2PeuI1Oy8e/HLxP/AMJP8SdQuJHt5N8dqHJ2Ac4A7Cuu&#10;vNTs9SMWjWkEsUcCBIygI3EcYpYujClQpUlrUV3JrVJ/qczgqTVkbNje+JZ5P7N/4SOYzR4G5HI3&#10;DnvnrX1L+xF400LV9H1j4Z2mpxXV/p6rf3PlsTvjb5GbHs20f8Cr5G1XwZb+EtMh1LXNWaKW45VW&#10;JG33x1Nex/setJ8Jb21+LvgnUIp9TbUCt80yCWOWHGPIde6MG5HrtI5Ar43izC0cfkdWKk021y6W&#10;XMnfXy0f3m8b0sVF7J7+h9W2klxresfaEi8u5gYqPk25AIA/lXzJ+0dr+s6R+1RP8Uor0pBYpHb2&#10;+5iVykYVuP8Ae/lXfftAftQ3Ol+M/wC19JtbLT7iW0aS4trTf5UZYcBVYnsM18n6vq3xN+PvjWKb&#10;ULt00o3By0alS/PJ+uc18rwbw9iqVeWNrOMaTg469m9Uu97aHXiqtG6hHo7vofQPwh+N/iL44aje&#10;2/jLx1NqOn6bq5ms9PuCStsNqINz91YsSF5xtNez3f7Qvjb4f6Xc2n7PfhiDWfFGmQgzOQkqbN+Z&#10;EWEOHkIUckAhc+teH/CT9nrxOk9uPBGmyeQ86wyzAFRlj1Jxx7mvRPjJofxH8JaJH4I+HN1eWEN4&#10;zJJY6Auz7U0alpGyF3sFUMWbcTyOeldOZYHKZ5zRlU0jL3oQsl8P2pJW91tfPV62MYKbpur0O6+L&#10;HxcuPjL4/vPFOrzz2cZW2MdtgqIflLFMHJOCSvNfI0P/AAUIk1T48al4H0rw1p954WXxG2kW2oxy&#10;MJcIF3OxB24JDlc+mK6/9oDw78dvC3wBufHul31pZX+sny7S1u7kCURMnNx5Y+8BkAAnIJ3dAa/O&#10;D4K+IvHXwz+M2nzWk9lNPaashmtNQxPbXD5bhxnBz03dea+w4L4BwWY5fi8RieWbjG0ItvR2u5XW&#10;t7pWevW5hN1FBN6XZ+qHhn9oW9/4XheeBfB/hBNS0nS9NgkttUtoWkF3M6uzhNrNuRAVzwCCGBHS&#10;vfv2B/G/xS8UfDrUdek8N3NpqXi243S3E1t5czsrtCItrgFVVY8KmAAuDjmvhP8AZz/aa+O+t/Gl&#10;fhVa+AtB0/S77QRq0lzGWhj0uy3bZCiAZeUONoOfmOM5Ar9C/wBkr4vad4r8B+ItCsr2UaxpKy3d&#10;o90+57vMJVN3O4/gc55Fd+U8KZplGX4/E0aEFJ0EoS9peTa+J7WV9W9dGtE1t6lBJ07S6vscNqnh&#10;PXNJ0G58X+IrgRT3HicRTtvQCT52BVwpJDFxkA4JxXrHh74NeIfGepWuq3moyQ2hULJG8nUEDnnp&#10;/wDqrT8Q/Dj4fav4oi+GT3kMtxCtjf6p5WCRePD5wJOeceaRjtXonhZZIfEbaHBhY7PCSIfvHjjn&#10;vwO9en4YcHY/C5dTx+Nqaz99QWyjJK1/O3yFWTpVounLbQ+T/wDgoj8F/EHhuz0e78JG4WKJ/IvF&#10;tzw5P3Tx9R+den/Ajwonwv8AgTDYyKfOktQ0zMBkuwya968faR4Q8bj+wNeSN5BAWdGAPIPBGa8z&#10;8TeD7o6I1g8jolopYKOAc5C/pX67Uk6EeWCudGEtXTdR6nj/ANng/wCeyfmKKk/4QqD/AJ/j/wB/&#10;BRXLer2/I6fYUf5j2T4deFfHHgvx/f8AxGm1KyvvDzW6R6xod+zPdW7OdjvGO8ec7scrnuK+I/25&#10;PGEn7RXx31K++Fuh6trUGjwizFzp9nLOj+Uxyw+XJQHuPQj3r9Ivit8PvHXhjTx4j8JXlnc3ARHk&#10;igQlkY8bSCfmGexx3rh/inp/ijRbHSTq3hy103IMlxJo6CKOZyd24jjDHJyPrX8PcOZxX4bhGvmO&#10;EbnTi1FpqzU7J8zSavZJfJ31Z2ZtjlicJHCp6xe/l0Pxa1c2fiTVZPDOp2VxC4l8q4ikgZHRgeQy&#10;5yvOOMA9K9E8K33i3Uvh7pvw98W+MdSurbQ7I23h60mlzFZqpO0KB0IB4J5GK+q/+CiX7MVtpmnX&#10;f7Sfhbw2ya1Z2kX/AAkVtLFkXERIWO5GOrKSM+o5rwn4B+EfFev+Eb/U7rTFS5EmI1dcEAjbn2HO&#10;a/b8h4kwvFGX0cXRtCFN6qVm4TS1+9PdbpnzXLVp1/Y9H1PRv2df2vPhXoV/4L+DWv8A9peKPiX4&#10;u1uWzv7q6gdYrAIshWVpWyZisaDCjueoxz21p+2D+wp8MvjBqnwP/aL8O+J9G1rS0XyPGOi6YdSt&#10;ZN6gm2uIIz5i8kAMAwPOQK/OX9onSvi38Of2qLHwv4D1u903XNKv/tOn3Vi+CZwd+6Nu4+UD09a9&#10;n+B/7EXxe/aC8bQfELx14tudOurkNf3N1IoluLu9Dhwiq2Bk4Y/hxXPmnAvDFLMP7VxuJ5adeDlb&#10;nak5ym2nG2igo+6opNdWdTrVakuRL3kz6H/ZrXWfiD8e73XfhJqDT+D47qaFIDayxT28bECPzIZV&#10;V4wwxs4IPPpXqv7bPwx8Z/EDWLLxamvR2FxaJDF9nhiIAjjUjLKffOT15qroPxU+LHwz0Qa1/YsV&#10;mNOcXGuyXcK/6fBCf9YwYAM0eeVB5Dk44rb8OfEzxx8ZtOuvEXxA8GXw0iSGWS21qCwb7O4BXo2O&#10;Bg1PBUqEcyxOd1LRjGHJCbknJtL3k9uaUnbWy0XqejjE1h4w+88D8IfCBBfz3097LczuoKlQVAIB&#10;yKf4Y+H1pY6nN48XSjeCwuELWlypYBQ3Ujv3/Svqa30X4P6P4F+yQlft4YSby/zEEVzPhT4fWcfj&#10;hbzXNT+zaPfRBZbdocFjnkn2PH5V8tn+Plh8zlUrYhXq21T0jfaLttpv2PmI06dSTr8rRY0640zx&#10;3o6w6dDAgeHLQLDtAGPu/wA64W6+Gl02qxWiT+XEJi20HIA7ivoXU/DPgLwTIuu+HbFI7SGP5JI+&#10;TIvf8a8F+MPx18P6j8arHwn8PPCN9Kt0IxLPjagbIzk/nXicOYelgs8qSxFWNai0+azu3ZX0f9aH&#10;Liva1aC5dJLYXxV4U0iHxr4bu7pd0FnqMLEbRgMDkGvT/wBoXxDFY6la3HgC98y1vbZXu93Ijc/e&#10;I+tcD430DUrPwp/akifvbfWWjO4E4+VcA/nXAxeNfEF811ptvLmSHIkTfkYx0FebjMDjuLszli8F&#10;h24Ju0eVu0em22m/odcW8LhvZTertr5lD4neO5LfV4NR0uTypbb/AFISQhgwPXIrbuP2n/E/if4c&#10;3XhXxXaCSVgoF3JFklP7x44bPf0ry3VLe81HVJdY1KVUSNsAlsAc13/wmvD4sjXwhPBGsN5FMQXg&#10;zkBOMntzXRWyvCLD01Knzyg077NddP8AIxw9OrWlKKlbR3MVPjdqngPwXJBHqUk1vezDzIzISpG7&#10;GefwrS8H/HLQtJv7efUtGkv4HkDOEP3e9ea+IfBQ8Z6DqXhd3uILnTpn+xzqnyv82Qpx9ODXNfDP&#10;V/EPg2BJfHOhugMvkEOhAiAON5PcGvY/sXA4jDTkleonqr2bvtY5oKqkrH3X4n8J+Ffjv4dg8R21&#10;1NbO8IWVoyB5SkcBvQV4p8RPgj4f+F5h1nR/iFDdSXQaK1SGXlJcEqTjqMgZr0r9mvxN8MfE2i3m&#10;n+IPiPDp0KxESW+//Woo5x+FebWvh34W/tAfGTULT4DePG1HRPCNul1q+2MhFdmICrnqflP514+A&#10;p4mnTqS5HGEFeTXS210trvTax1uk3adrnq/7Ofxz+FfhnwqNY1qSGXUZmT7dcW+XkMg4K492zXt3&#10;wk+N3h/x1441Dw7pFvLE9vaK7tMMcMeMZr89tW+AXi7wh4/1f4o+BtW+xadphlvLixuGPlGVSWC4&#10;7ZI6Vv8A7OX7cs3jvxlqMHjV4dBXXrBYo9asxteznTpntgivt8uxVCWF9rhrThFpzstVfWzXf0vp&#10;qebUo1JSulY+2/jX4Ws7vU7u4TQnup8furtJB8i98189aD4H0PVr6/1TXfFAtJrd2jNtJASzKT97&#10;0PpXN/Eb9p7XoPCp0/wr4x1HUdSeFrS7vwD5Lx5wH4GA3vT/AIX6VrHimO3i5kdYV+1XU7kIo6li&#10;fr2ryc1zuvk+K+v4FqD1vezWq1uv61OnCRrYbWOkjzn9rP8AZ91a88LSaj4Uvv7S/fZtXtYm39Dl&#10;GXqpx36HHFfHHwx+EHxX1b4hak9x4WvdP+wjaFvLSSPfyP76jP1FfqdqfxIs9D0eH4feCUhurPzc&#10;6nfToG85ufuHsAcVd8DeOfDN3pN3pPiyKzuLdvkkjuUHmwN/fjbqfTHua6qHi3mEcv8A9owt5tfE&#10;nbro+SztdW6/cexPEc/Knv1Z+dvw98C6tf8AxV0jwd8Qtck0nSLq/jh1DUBbCZraF2CtKEyAdoOe&#10;vb6g/a2t/GL9kH9lf4c3Xwb+Gfxs8fTzaZeztYR68baWyuRKnItZ41CoN4LiJyMk4BGa8K/aF8C2&#10;N98ZLy+8Da7Eum20StcKp43DJbHpmvJvA3jXTY/FmqeJLaK31N4JgRYXaCS3kZRgeYh4Ye3v7V9h&#10;iclhxTkFDH1JSjCSUuSyTcujvrZrVd7PdHTyRjQvGWr79D3H4Bft1/F2z1fVdCvfFUk0V7CdIOl2&#10;IdpZFZmljlaMciMCR8MMngL0Wj9u/wDas8L/AB3+E/hX9njXkmudX12/fXLeOOTcsEC7o4yQp4Lq&#10;xPPJzmtL9mD49/Aa31HR/i58bvh5oXhzRx46/suO+0TTxG8Mv2WJ4yoU52b1cMOg7jpXjv7XXwo8&#10;D/DP9vb4g6/8Lte/t6ya1sLjR9RS1EY8ue0jlK4HC7Xdxx6dK8/IMLQpcRTxCw8oVKcG4Wd05Rai&#10;0rbJc6b+4KWFr06CqSlePNba2lrs+Y/FfgfxD8KtfubPTIb3eGytu6NtlGT901d+FP7SNx8PvF1l&#10;4lfR1S+sr2Jriw1EHyrgCQMNwznGR29a9t1bxR4y8b+HrbQb3SbF7reVE7Q/PjJwOKzvGn7Alzqf&#10;hKbx9q/iCCO8RNxt0XGeMjFfoc+Jchw1Wn9anao9ObrftZaNDx9DLOeLwzakt7n25+294S8AfF/4&#10;U+Gf2sLrXZNI09rK3e4jLlUtJCkcTRbFBAwyqQc/dIr5l+L3jr9nbUfh0NC1TxNb6lcTJ8pjcFyc&#10;dfxr6I/Yl8Hv+0B+wxrn7O3xEurG7iudHkt4zFdK80TGMiNtvVW4Rj/tKRmvzGvP2X/jb8EvHLwf&#10;E3w1cLBp0zxXEkYJGUOC30rfiThjAZliqWZyxLpuyaimlzNK6s+70PErSqap6sp6f4ivIfiSlh8P&#10;fDxjtbOcllkIBkTOCMdxivu//gl3rHhvwD8U/Efj7TtPiu4baxtbqfTZIcxvN52PLYEgZ755xjOD&#10;Xzf8JbP4Nz6qvijWLlIyXCSSIOAWIHPoev5V9k/Cr9j/AE79nr4teIrjwt44XXbTWtHjFw62hjhg&#10;cTho9pJydyNk59D2rryjMsPXzWlhKkXFbK97uSTvr6dTmp1KnsnFbafI++P2cP28v2f/ANqbxXJ+&#10;z3ql1ongbXXjkaKxu9UVVlvkYKrW6MNsqOCdwTaTj7vQ15D+0hLqPw/8UxRa9Yz2ZDbJ4tatgqSg&#10;ttLqY2KyR7/mUgkkhSQK+Rf2qv2TfHun6jpXxq+GdxJD4l8NX0Oq6fcxwklPLZZFIx94HjI9DWd+&#10;xV8aP2nvj18ULP4O/tKfEnW/Eo11TbeHdZuwPN8N3Clp2MwxmVWOI/oQT0r0KOTY3KsTUjTq89GW&#10;qT+NN6W0snFb33u3e9j6TBTw1WCclaf4O346/ofQ/wCzl4ytPiZ8M9a8VeINfuPEGraRrmpWGowW&#10;Fo4trFEdgF83BEu5QoyvAJxnNcX+x/4UtfH/AO0B4r+Nvj27mt9O2TaXZWynDpEqE+YT/dDkDI74&#10;I6Guq+P/AIe8LfsHfs2Hwr4f8S3dx4gjia00iW2ZZJbi8uJGd3mwfkZyxODwNoFb37DvwB8ReI5f&#10;DXw7vZDqV+mlX2q+IL7T7oSqFngMlujjspcFce3Ir4Ti2vhOHMsp4LAK1StVcrb3lfnlJ/O1n3Oi&#10;VKrUk6jXT8P6ufnV4wuvFHw//bY1nwt4g1IXV/pXiRwup2/S5iJJSQjoCVK5PPOa+x9Z+Enhz4v+&#10;ONAmfx5pWo6Lc3NvrXjb4Rf2mdO1DVI5IpIY7+0uNwSdojybdihwCV3H5T8RftF2epT/ALXHibxT&#10;LMkO3VXj+ztL82Y32lV/vYI59q91+M37YOm/Cn4f+AtX0D4UaLPretafNpX9tXVqrlI4MBgc/MCS&#10;6sMEfd5r6XN6OKxmEj7KPNUnFaaaNrV67W3vuuzOCjWdGMm/T79z2b4+3dz+zdqXhzR7HxDr3iXT&#10;tch1Gwj1+5j/ANJt/J8uWzhlTA3Milrdm+8zRhu9M/Ym8P694F8SeLfjx8RfDU/2jxcl74T0cT3Y&#10;M9naRupv5Agyd0srRxq2efIfsDXjfxS/aW+Ivif9lvwvpHjoR6VcX/iKS80nU7ncFEL7baGRC3O1&#10;WEsrHOTtQDpX0rpcWpeJb3R/hZ8A/EHgLVvBuh6PaRxwXKiS91C/jRfttwsrFWdHlY5G48MCQM18&#10;Bm2WvJMhnSglSxVfWco7WhJOysrap2st9dClzRoc+/Q+af8Agp7+wN8Jvgx8KR8ePgbd+KPNLW0E&#10;uj3Nmt3ahz5rTTT3WQYHZQmyFVbO1ua/P3S9F0Tx5pxNpqxtdRHJtMY3H2r9hP8AgqH8WvAUPwSt&#10;fgL4m+HU/h7xHbWDT3Elna+VbSWzx/JtBdt53biHXjBr8n/hn4J8PW3jC01DS7iSZIVbc0oxmvvu&#10;GI1sLk9OGIquVR681rXXRM4JqPto2Vrs858QaZ488OSoZgZoref5N6An8favcvhl4u/Z71Lwwbb4&#10;u/Bp5dSmgVY72wbbxnng4rxr4jeNPFPiHxlfaXp1oy28VyVXy04wDXceB9O1+W3t21rw3ItuLcFL&#10;nsTg/lX1WPq1adKDm4xd+js7Cpycar6q/XU+h/hB4D/Yebw7qGoOfEGiic7ftKBisZzwM5I/SvqX&#10;4nfF34HxfCbR9C+AWmwadpdgkUNrZWu13upo8IZbqUhSznGTk5avgrQvFXh63+GV54alEsGpG6JX&#10;GcFfWvqX/gl/8L/hv8TfCp8N/FHxBIEm1C++zxGXYshEK7Y97cI3TB9cV81xFw/Q4gpUlUqv3Hz9&#10;7+X/AAdbdDuw9SMqioxSTZ9O/sd/tXaz8J/2o/A2kC4luNK8UXy2viu2W2BisFZSEnQJyV5AIzx3&#10;ryb/AILEeJfCvxZ/ab/4TPwbpNlLonhKTUdFTXNOEgS6zKHVNjAYK5cbgMHNe+/Cr9jP4YeALNJb&#10;PUb2K5t4lnSay1APEcHaSCDuUhupGOa+Vv28z/wq/wCME3h3wn4iup7e1totUjTWLs3DPdSIQ0e5&#10;hkgnGAeldOTZPRwWNqVqSUYSjts+ZO997W+VzrxkI4Wj7J6t7M+SNKm+Nh8VQ+MPAZZbG4Rz9jnk&#10;Hk3XJ4KE8cYHNfQP7Nvwp/Zv/ap+IkfgH9oiLxB8NJ7+xe2g1nS4kktrW9I/d3LxkESwk5DKCG54&#10;6V+eXxN+K/jmH4qakdJ128tra11Jo44IJ2EabWxwB9K+hv2HPEfjP4t/GAwav4ommhtITLbw3DH9&#10;7IARtGO/Oa+irZa1y1K1pRtf0PJjWpSfI1f1NL/gob8GtS+BvxHsvD2p6supaXbWPk6brVtG32a8&#10;CsQGQnoGHzYNfO9r4/1aK1TSbG/eGBZw7GMkEbSDxX0No/7X2m2fjbUf2bv2kNGTxJ4YXVpYY7qY&#10;Az2J8wrlW67R2/CuN/aA/Zh8F6P4pGpfAvxTHrOi3hzBCp/ew5H3SO9YKOFoRXtlZPVN7eRz4mEp&#10;ydWk7rr3R9x/8EmP2xrTwn4xhuft7TWl/sivYIoy2y4OPN464b7wA6ZxX2t+3z8MUTT/AAx+1V4G&#10;8Majql54KvxqFxoyRYudS0iaNknSFT0kiEizhTwVSWvxD/ZZ+IN/8NfiMNNuNPktQt8m8pIY2jmQ&#10;kAE/w7hlc9iRX7p/s6fGTSf2vf2dYvD+vasv9v2sTrZxPMDi1RHXyWAwXXYdu44OODkE1w53l2Fz&#10;XL6mHrK6lFxfzXlrszai07NnyF48/a50f4seB/EGk6r8ItV0e2iGnT6dc6jqNpNPNdx6jbhEMULO&#10;YsI8jA8n5DwK8/8A2p/HN3+yL4Ul+LVsLae51K6isgltKdumMs0VywYL1dzCnysVKqT15Fcd8QP2&#10;evGP7N37UkXg7Q/EtpZX0HiddR8IS3G1FkickoWBGGCHcpHPKDvivPv2qvAfib9njxTo3w+8dXEH&#10;izwf4ourPVteuGeaNLuaGdp2ly43CVzI0ZPUqewNfk2UcBZZhZShTv7OElKULu09k0nJtppK6960&#10;m+WyR9HhsXGpgWqqu4yv87afiz9i9A/aj0X9oP4PeA/2gdBMel6qdCX+1PDV5eMby1mnhV8gY2vH&#10;8uQfukMOQRivK/gd41+IXgbxjc6l4U8Sz28V9PJ/aCB/MRWYtiV19txzjrXhn7N/7ZFl8ejFofw9&#10;+GiaRa25jtJszecY7ZyQQu0AKAOle2eEtQ8UfDTRtY8SW+j296Y5WbT7OUeWWZBygb+6w6elfzpn&#10;eDx+W5liI1aap1ZuKUHJXSWkVdXV0rO/zfmU5wrVItPRXbPn7/guDpl2n7Nmm/2hcQf8JH4p8Z2y&#10;A2sYPmx2ds0srkjGN3nwEduT718V/sX/ALMOp/FGZ7KDwjr2r3EzSJObCzZrWAf3pZmxGmO+XHSv&#10;0N/bY8d+F/ix8IPC3jTSfAUOvXVzeXGo6Xa6kWa2028wsMq3KKRnAAAUkA7R2r8vv2vfHv7X2n38&#10;UPxN+I99/Y4l2Wel6RL9l06Ef3Vgh2pjGOoNfvfhXPMa/CcclpyjRquc3Jzeu+nJGOskkktZR1V0&#10;2jzsxxGG+syqQ7W/q59FXf7DsPwe1Nda8YftffDLwDZJKVK3OuSalc47r5NjHJnr03VX079nn9gq&#10;/wDEVrYXn7WnxD8W6lrF6lusPgX4eraxXTs2Nvm3kuQMnOSnA5xwa+Cpdb8R3VltF9cPBFJvkwxI&#10;Xnqa+8P+Cc+veGviZPDZWaQ3F5oWnmXbGm6QOxCgjHPQ/rX1nEWXZ5w9lEsdXx058t9IQpxj5XvG&#10;ct/7x4sMQnUV1fte/wDwF+B7fY/sh/D/AOD+i3fhr4b3nk+HrOd/9L1aZDK2SSZJWjAVpD0+Uc44&#10;4rh9b+JnhjwXeWliPBUf2O2Vmk1yGIm9CuCPMCk7TgEkocAjjIJr1z4pnX9Qkt/D1vod/ZaZDIN6&#10;zWkqxs3cliuGPv2ryvx54FvG0o67fWqeXcTs0TJ82R2Gfyr8jyvF1cXJVMyqOcp+dm79Xbdv7vU5&#10;6snztxX9eR3nhjw34itp1i8VR6fPOz4t5bPcbbV9PkAeCeMtyA8bgFTyrBl7V4f4htV8UfEDRfHv&#10;iCI6nZatoOmaXJBEu2eHyYTGjOW6ExKBk90Ir1rwFp3xss/gjc+MPDnhKfWYPBVpJdaxCZcGx07e&#10;8rvH3KJlmIAOOeK8s0/xb4J8TftKeFfEvw8kmm8Ja/pdwsgkbaEe2kllL+hALPtP91h2r6bhWdXB&#10;ZhiK7SklColJfCnGLlZq+nMrSin0Ttex30H+7UrEOrCw+E/gq8+IttHPL4W1C8e1EjrvutMuw3Ct&#10;jj50w6noQSO1ek/D/wCIUnxb8JpdeGbIXFo0araKqcyE4UjB5zVr4Z6N4Tn8SeIPgv8AFjw/Onhb&#10;xT5MWoJPF+9sVcZhvIgeC8bYcdmUkdDXVfs1fDm2/Zd+M3iD4d/E6a2jXQPDdxfaXcQqfs1yMKyT&#10;78EKjRHepOOeOor2uNMgeDwdbEL36sLTTe0oWSb06xdk7dGn1Ir4a9Tn9Df1j4YweL7Gw8H6pBY6&#10;rokFr5DW0sayFGB+aM7hz8zNj0zxWva/sz/DfSPDn/CrLe5tNC0y+iubfTXlgyikRkqPMAzu34UH&#10;qCwJ4BpnhT4n+A4/Di+NvDOsTatZ3s0gW7tYCAJVIUh2IHy55Dd+tew/DnVU8Z/CyXwdaaMt7qN1&#10;K32Ky1B4g8N1jG4Bz8ygknj2r8R+tZhQn7KrKUIpuy1Xvruu99L2Ko+1T5Uz4YvP2Jf+F5+Mf+Fc&#10;+IPE1zpEGlXbhfEl+7XSvFyHiWOJTmXeFIBYDn0rvfAH7GXgn9na51K90L4talc6guiSxtpk9qrS&#10;YlaOPfIyMoh3BiNuSfm7V65oHgf4r6D4i1jTrCxktjJIDdyu6x5kbP3c4547dQK5yHxjqPiG31ey&#10;uofs0DWYe51Obbtmf7RGy7PLBIGBtJIPOPWv0rg7iLOs04kwmEdZKjFptL7XXqn1u9La9tj0KqUu&#10;aW3u9dLlDwJ4Al8R6DqkuhXWlyQ6fbSP52o6hFaTzJIgUolu0hLtwCRE0jfKRwSM/BHgL4yar8Jv&#10;+Ce8uj6DBbNq4+Orz2EV/aC4heWC1DqZIZF2sq7gcHIJwCD0r9FPhfrPw+8Nx6d4g+IOoCGzgR5d&#10;Rl0qNprhpsu2ZEZfkcKpBVcjac9xX5cW+kX3xD+OWhfAfRdYEuh6r8Z7p9IkA2RNFJPFH5gJxhQm&#10;c55GRnpX9KYak3Oba0un91znV/Zp9f10P208Naz8UNU/Y91HWNPhil8War4AKLP9nWC1tJpLPDOs&#10;canABOQgHONuQBXzj/wUX8da9+zz8L/hX8AtQ+Mep3/iTRNFOqN4omso9kWo/IUR4egiwWQKMbVU&#10;dSSK/SL4c+EdEOhXM1xKJNPWKQfeV+NhGNyqN3C9CMZLetfI/wC0z+zZ4H/bD02+iv8AxDaQeMdH&#10;vrkytE6yi3ViNsbY6jaFP418dxDnFDIcqhiqybcqiimkrxvdt6rbS3ozqn79T2Unp+bPiD4CfFH4&#10;VftqeK7fR7Sw0nwt8Q7K9jl13w3JcbbLxMqH55rN8ZSTAJMLdeMHPA9j/b+/Z38KeP8A4IXk/grS&#10;IoNa8PWf2vS44LLzEleMq5hlHb7oyDyOvrXzH+01/wAE6vEPwN8Mn4s+G/HMU1zaXyux0tyk1rID&#10;8roynIOR/Kuw+FH7f3xAn8Hn4dftQ213LbarAtmvjrRrTfdKGUoPttuBl+371Oeuc14lbDZVxbXo&#10;Zvk+I5a1OSvF3UZWeq8m/wATxJRrVnGtQlpF207GX8CPg74n8YC1/aH8c/EuPxHq/iO21I+M76zu&#10;jcQ2TQXMexFIPyt5RQBQAPmCqCVatX4zDV/i144t/hl8JzJfBpbexi+zODBCCMQndw6ooJyCuRgk&#10;sQwratbhPgb+zkfhB8OfGi6ho2p67dXt5H9mKObpZZI4ApPzPD5O2RcjId3XoBXoX/BP34Hi1vtS&#10;+NWt6TFDqt7IsGnWUjhzBbsg3S/N8ytIyk9OB9RX6HToVaUFRv7qeySSS0stOi6HtJxqzlPvqS/t&#10;s/ArQfg1/wAE0rzwx4KM6y6Fq9ld6heNAPMupmcB7hmHJJZiMHG0BQMgV8ffsoftb2sKP4C+PNod&#10;Q0SRz5d8EzLbMT78kd6/UD9rzQbXWf2PvHelajEkhXR/PMbxjDIjowz749uua/HLxX8INfTxNp+k&#10;+BVE8mq3aw2cEZC7mY4CkkgDPqTXJXqYb2roVbWavd7WW5x4+nNzS0s1seueOvjF8PbHx9F/wh+p&#10;JqGn2twslv5yE7gpyMgdwcV1Vr+01qutXZj1LSLW6nuhmKKG3Z3kyeFAI5PtXl37PXhuD4SeMNQ1&#10;rx/8OrjUptObyriO9tmMcBAwd3pzmvon4J33w6+JnxwTxp4a0qysrqz0uWSK1Cj5CdsYdB2I3Ej0&#10;r4bNK+U5VOeKw1K/sotqV1bXWy8ttd/kc1DCRgvhfKuz7HkniPwV8XPHvimSWL4e3Gira2xnn+0g&#10;2ySRgg8E/ePsAa+pf2StF+CPjDS4vgd8RJNHXR9S0lF1LTRaees07AvISWJOVY4+UFgcGuu8YeDF&#10;+KGkatqHhiG38m1ty1jZfat73bAEOEJ5diQTivOv2Lfif8PfhT+194W8OfE/wHeSaH4i3fYNTvbR&#10;YhazEBZSoblnVWK55/HivzyrnmL4iw1RR9ydO7tF63Su22+1m+mz3setl+MVPEqNrReh694X+J1t&#10;r/w0u9IstBuJ5fAYv9OsbXSFEsxit0MQjCrgl1kgABwAd69MZqt46+JOoeLv2Qp/ih8Z/CF9o5tr&#10;2O/ubS0uVScxNJHCciQDPDDK8exrg/GHwC/aS/Zd/bU+Lfw2+Bd7aXum+Im1HUpfGV4nlyW8RDTo&#10;1vuPls6HjzCCN4rzf4EfGjTPiH451n4c/GzxXqPi7WdesoVtrfUPNWB44JfNEUruoMsodVcheMKB&#10;nBrycfwJSwVD+0aTU6cZQqrlu58t06i35Y7tuUnq1skepWo4eOW1JSl770S8+x6L4Z+OXw3bwtJp&#10;XwQ8B6pqmv3iGKzGqxJa20bZGJpcMzYGAAg6kjLc4r4z0D9sH43fs/8AxR8VeKLDxH5Wv3U5t9Zt&#10;9RgD/vBIf4SuBjJAx29sV+hngL4S6dbeIhr1joMMaRqE8m2hWNYgecgDr0xzXzF/wVY/Yd0zw7pk&#10;n7WfgfS5fs11IsfiZIgSkExwsc5HZWPyn0bHrXVwVnHCk89lleKpXhiUknP3ryumoO+iT6WS962+&#10;h8v7CvTh7RvWPY8Kn/bw8c+KtCn0/wAUeKrrzJJGmjkiOwxTZyCAoGOe3pmv0F/4JN+H/hp8bvG0&#10;P7UIv7Z7rX/A2peHPiNpWq8iWdRH5N/F/Eu5BJFJGOvmIR1avxj02a4g11LhYF2FvmgK4BHavuL/&#10;AIJQ/Fb4kaX4v8TeAtM1a20ZLnSpLuxvb24WK3t5QjKiuzkKN7BQP933FfpXiBwrRy/h6pXyhKnO&#10;OrWnLKMrKUWrPTaS7OKaTehvl377Hwildt9/xP0LsdG8J/sn/sE3tn8MrrT7rxV4m1X7Ki2L7JPK&#10;t0e1t9iMd6pFEZnGRwbnJxtzX5veO/jX4O8F/FbSdCl0u31azj1FV1S20ln23C5/eHexBZmYHoOv&#10;tXVfEX9qnwnpPw+1TRbTU9Q1nXdDcaXdXk10xN3eXnmvcPA5JKxx7Nx7EygjrXznoF3oGmfGXQ9f&#10;1FprXTLPy5rzjczMOa8Dg7hOtB4nEZjzOU72vo5e6krWbaSVnG1ndv0LzenhsNWlTb+Dt/X9WP0i&#10;1vxd8Fh8MNP1Hwx8PfscM97DFYvp9kYAjTsAWkVuQBkkjlj2rlfir8LfF3gjxJDr/hTXbm21jSZg&#10;pl0i5y8LMiSISUO6M7SCAQK8c/aJ/a78MeMdL0nT/A2pyvp9pNDcXA2bTlWBIHfPA/OvEf2uf28/&#10;FHxY/aI8Xr8FvEOoWHh/Ury0OlXYdre6UR2kMT5Kn++j/gRXPlXh3j3mHJhqsoxUZyk5+9714JRf&#10;qnJ9Xpc8ehNYik51FaStax2P/BRX9rj4qxyaT8PvF3jXU9dvXs/tV9cX96zm2ldyoQrnCnaucduv&#10;eqPhrUdB+J37JVx4e8Sa7EkrBJo43k5kYZGdueSP618x+PPE9j4gu57bXNQvNR1R2zcX15IXeZ8A&#10;ZZjznAA/Ctb4Z+E9Y8Z2MdnJqM0C2YIWIEgGv2vIcjw+V5RCg/i3lJLdvW6XRdvkddFRinyu/Mcp&#10;8T/DOm6Dcf2TpzCRozjemQOvvTvhJoqw+ILaw15jBa31wkUk7DIRSeW+g61N4wnsbXVJ9P1EmSaJ&#10;yBLnOTXY/DHwje3sS2Mk6mSeycQbl7sMDFe/J1aWDcG76b/qYUk3V93oep+OP2Z/hh4Y8U2+mDxj&#10;Z3yyRobe8tJhtl3DOR74/WvX/AH7R9j8Ffh/c/CFfFmqXMOWTSrJL0Yt3ZCpiaNxh0zgqcqUI4IF&#10;fGet6rq+keI7HTb1pre50chXMshx8nc/hXVWVxN+0f8AGXSvAngO1tY9V8R30NhBNe3CwxLM+QZH&#10;diAiKMsTn7oPevhsfw3UzKiqeYVHOmlzO9tHHZ+ltWXRjiFjbKVubS3fpY+wPg/+2Fr/AIa+L0S+&#10;IfD0194js7U2vh9b9I3N00gWNUji3MGOAyhPmILNjpXU/ta/t/8AxR/Z4vNT8K/CrwTa6Xr/AIpj&#10;l1TRZ01AXCW63YLSX7+W5U3DbiwTJRCB0C4rcs/hj+zx4f8AhhqvjL4dypqep+CdJk1rRfGlluaa&#10;7n0eSJ7yZD9xoiplJRACMDDNtOfmf9tr9nz4/WXjtfEuhfATxa3hTRtIt0j1Sz0OWaC0Mn711LJn&#10;GxpApA+VCMZGK/OMowXDGcZpzVafLCPutVG4xlJO8VZtXvvy2u/eT7H0NSGKwmHfvO6futf5o+Uv&#10;HXij4gNrDwatcuZJgZb6Uvvd3Y5ZmbuSTknuTUOgeG9a8Qtu1GQx2YXdGfX04rpvHfw78deC9Rut&#10;F8eaBqmna0zkyWGq2EkMyIehZHAOD2OKb4d/tO20ObUboq0Vqu0Bf73YYr9xp13LDJ4dR9Vt6o+f&#10;qQjtHd7nKjVBBq6aBa2pOxyZZs02+sbSzuTqEw3g5JXJ61DrVlf6NGPEKg/6ZIc5HT2qtpWszX0v&#10;2e6+Ydq7505fFHZKz8zCakp6la1027md9XvpBFC0mI1fuTV+80SbwveLqM8yOskKyQEHhgev5VHq&#10;bz3wW13EIrZGB3qDWb28aCKKRSyQxbVGOMV1QlCcGp7vb0FzTcr9CLWLq+Ui5t2+/wA5HavV/wBg&#10;M61d/tc/D3TomVhN4hjyGK44VievBOB0715ZbWb6tDDK7MkOcEKK9/8A+CeHhG2tP2z/AIfSXcMc&#10;9t/bRykvIz5MnOPUdaJSpU7QZprBto+1/wBr/wCChn+DfjnVrm9Gnw2ulSyqVi2tE+7eMscZznbs&#10;AOQTXsf/AARo8MeG/i18CfC2teCLmOQaXYrY6lpVzNvvkuISd90YlQeXbSqxMewuQQ24qa+fv25f&#10;GHxK+LGmt8HPh74u0a4glgni1OK93K0MbBWRkP8AE2VdBxkb8HHU93/wTR/ZW+Jf7KGmWfjbU/jP&#10;4Z0m4truzmsof7TVjNvd2C7VJOQWlUjAXk56VwY6dNTalsmrd339Ox6eGpznSu+33dj71/4KCeE7&#10;bRf2N/EMDu0Lm9so2YSMF+a4wrMCcKc9c989OK/Df9s0X2mafa3ljd71EmHkAIDV+yv/AAVN8cQ3&#10;37BGryS6nFcXp8Q6Ok93bSKRj7SvJ2+oPGfUetfkN+2xFp9j4PtOFkOxcNnhmxXlTy+hPNljN/dU&#10;Urbau/5/gZXcYa+ZzH/BPD4/xfDD9ovR4fE1zGfD+sI2neIbC4kIiurWceW6ZPHIZvzry39r/wDZ&#10;r1b9lf8AaK8U/Ba4dp7Gw1Ay6He7SReaZMPNtZ19d0TKDzjKsD0rgdN8TahbazDeW9uqSxyqyHbk&#10;EggjI9MgV9uftNJfftff8E7/AAf+1XYaQ0viX4X3b+HvF7pEcyac7h4JD/sxyMVBPQS+1ezShPCV&#10;rpaS0+fT9TO/1jC2eso/kX/+CZvx1+HfgT9nXVPhp8QvFeh3Ol6/qF5b+L/DGuTfu2sgsTLKiMMt&#10;N5YuAgDDLBeQcVw3/BQb/gmV4z+B3iO0+Jv7N8N/46+GXipYZ/Deq6RBJeTWgnx5dvMEUliSdqv/&#10;ABdDhq+Q72+kuLpLqBQhRgwCnAY5r7F/4Jr/APBS343/AAH8aaP8K21ibVNMnIgtNPuZSyRkKdqx&#10;joDnp7gVm6E8NOpiFK97uz2XktzSM6OKjClLS2iaPsr/AIJueBNZ+GH7L/hPwJ4t8KXdnq8llcXN&#10;5b3cTRSWVxNckojA4PmGMH92cEAEnpivtz4Q2kGl6Y1rDC1qZnjSOQ/KJ9uCM9AMHkcYrxLxp4m8&#10;Ma6+l6BZzajf6h4ikttS1bTGhXi9LK7lrg4IfghUB+XPTmvo3wZdW914SOoXJYsYllWQkFzIvuue&#10;+QcHnHNebgc2qZpSdapDlV/d9OhrPBqh8Lv3PH/2gfGfifw/pNymnSJPIwaOEqWEchV1YKSAwBZg&#10;FGTGDkhWJOK+s9f+Lnw3/wCCYv7EEPxH+LGoySaq1h9pttFu5wZLjUJIw5gTptijON2c4Udc18u2&#10;lz8OJfinpvxU+LGoxReG9I1KLUdSjmh6QwlpPLwfv72jRQOnzCvE5NX8Wf8ABwX+23YeApbfWtJ8&#10;AeE71pPGUkBLQWmmBiyRRyD5VnnYLHj72CzDhQa9LKLKU6u7bshY2LdOMFstWfAv7ev7R37QX7Un&#10;iuD9ov436DrFvpHi6W9m8GXd7GBb6hBC6xTPCN3Cxs0aA4AxnBavne6Szk8JS2ejXptXeUSySebj&#10;cwOa/ab/AIOufgT4E+HP7O/7O8fw+8O22iaV4e1fUvC2l2tlCEhtbd7SKaKMAf8AXs31ySeSa/C7&#10;4k6XqHhCJrYZ8uRfn8xsYz3GfWs8dg5Txyi5atprzPPc6kqKkrWWhvaz4Z1jxD4RXVdPgtzCxK3U&#10;2/cwcf0rH+E3jKz+F/jtbm5mNwiqQ+xema3Lz4S/tBfD79lbQvjReeHp7XwN4z1y40/SdZ89Ss11&#10;ANzxMucpkbipP3vLbHSsH9nf4eJ468drYa5aTPbFCZHCHHHvTwfJ7CtepGUFJr3X1Ts0+zi0010s&#10;TJSc1fRnV+A/h74n+IXxR1H4jaZaNBpUc3mG4nTCyg9gPwNdH8TfgSfE1m/iTw/Afs4Gy6ePorno&#10;Bmuc+LXibxn8OPEp8M6HfXNvpUSjyoYyVT61q/s/a78QPiZrp+HvhvVPN3MZ9k8wVRjGTz16V4WO&#10;hmyq/XoTioxVla/w+fmduFq0lek4czbPLvEHwx8QfD25W6e2lI3ZjkSMlce9d9+zxa+IPHPxc8Le&#10;EvEdzKNIvdahTVIt7JvtlIaX7vO0oGB7+nY16B4+uLjwtdLoWvCG6aZihwdy5HpXffs1WPgzwLFq&#10;XxX8eIltZxWpstGfCgiV+ZXGf4VUhPXLt6Vrh83qY2inWppvv0/q5rTwPO3fSzOa/wCChPjTTvEW&#10;r3GqaJbwxI+p/Y9LaOF0Z4PLVViC7tsSIkYIXGf3pyTXn/gf4SeIfC+i2niXVtbWE3AEibXOI+/N&#10;dD+0n8XvA/iQ3/hf4ZX0l3oGo6pbarJfXdisMguo0ZZIEHJ8lXY7SCMjOR0rntT+POnar8DL3Rk8&#10;o30brAXI5C4HIpY9Zj7ClToR+KfvP12fl5kYutSeI0eyPXPiZ+yqn7Qnw1tfi94M8QxRX+mwG2v0&#10;ByJGUZDV8x3Pws8RfDNF8Wa7f2kOZCkKRXIaTfnGdo596+hf+CZ/7QGhnxNefs8+Pr5l0rxLE1vD&#10;cSN/q5m4DZqp4q/ZV0bwX+0rqXwX+KV0tpNDIX06/umISZD9x+exr0qTxmEquM5+5va2rXlrpf5m&#10;tWlDFwjUp/F19Tw5vC2vrPHb6VqbTxz/ADtcK5BLtyfrXpupfHXWtT+CGqfC3x7fnT5vsYW3ZkP7&#10;4LxjHqa3L74F6t4f+L1tZ3FzCukWcxMr28mVYAdRXk37T3jLRdc8f3baPsMFuBGqgegA7V4cpYbO&#10;8xp0GlLk9/mW8Wnou131POqP2cWr6nmeln7bdLpduNzu4WPPf0roPDljeeDfiAkGtxEKhBkjUnkH&#10;tXOR3MstwNS0pljeFgQvfPtWhNrviXWr8azfSM8sS7WcjJxX2/K+bsmtfUwgnBpn6Y/sn/EPTfE3&#10;hYeDtO8IRm2uYN7yMck4HX2rxn47/sg+MfHfjmDxnbQJb6RFeFLuRst8oOTjHbArt/2MPGFj4U/Z&#10;/u/E106R3TwlUu5D9wHir/x6/aS1fR/gangzwFYSXS3uDd37J6nPyn615WIdOEW5PVbdz1ZRhUhY&#10;86+I3hD4MfDTwwk2jaVFeag0JSLHcjHJryZ9K8QakDr+l+FVtkeLD+aoCn3HrSeF9f8AEWrXw8R+&#10;IW82KyV38mReD07fXFWPEfxft7iDSbqx1Fbh5d32+2dcKmCMAe2M18jhstr4Gg1Ocqs23u213t6f&#10;LcajKFC/N8n+h5h4js/+EeuZLm2NxNfTtuaMqdoOenv1r6P8UfF7RJP2W/B3gqNBbawhZbqVPvbf&#10;7p/TiszwzqnwJ8V+P9IS7u7cEDLwy9GmI4Ws74kfBm/8aeIbqLw9IYLO1uSVmUjg+3tU4zG4fFxo&#10;rFp0+V3bf3L5CjClRoe1qStqedfDmay074g6i2vadNOpAjtLeMEb2Jr0S+8MeL4tZsPGer+DYtL0&#10;oN5O1ZVMjL/eI9q6fwF8M9K8CzQaz4ghGozJjy5Z+NpxWv4003w14u8F6pc38ki3MMLSRYf5VPov&#10;NeRjc6oVscpUleLtFvV+WiuvxOH61Tp11UottI8j8WWOjWnjmHVb++jaGa4Xy5h/Co6CvSvEHxS1&#10;/wCH+kXF74G8WPDBdxf6XNZRje4x93PpXzlcXkyxtY6lcHYsm6EO2T1rR07xxdSWU2jvqSQ24TDE&#10;rnivo54Cr7CMU72/LyOt41QleGl10PYtP+OHg/W/h/LpM2oSDUHzJPPcNl2PXFYGkeJNP+I2rweG&#10;BeBWu4CWLr1I6KK5HwD4Bj12OXV7bUDNCkTBF8kkufYVveC4LrwLrVnrMekxvMs/7kSREMD6+1cf&#10;9lYLCRquk2pO7V+jM5U6roO+l3e51Vv4H/4Q88eFoorhFZDdnqzHpUnxJ8JXXirwdB4ibQ2F/YIP&#10;tlwrcSL2xXY+J9X1D4g3um6J4fksY7m+uIona7uRFEkjsBl3PCrnqfrX1j8Dv2DfCvhovbftF+Lt&#10;Nlht973ui6fqQxe2axhvMgmI5yTg8dMkGvicx4up5LShVxtRRbu1HVtqO9ktfL5oyWGx9SSW8e72&#10;Pzi0LT/FqSW06XF0LWCdZgkLtlcHkhcehx75r6k8dfst/HC1/Zgbw2P2fvG2j3fhfV/7d0mG50Jw&#10;Doc1uZZ7pnIHyIY42IyNoySBkV9jWPgP9mP9hn4O618TfgN4HvvGE+l6i0GrK1qtxq0SyI0wLuqN&#10;5Nqsa8yKvUc10vhb47zahp+keIP2ltY0XRE1Wyhmi8OiZt8sk4SSG3gj5aXOYgWOdxGfp81mXirm&#10;dLD/AFjB4Hnw8m1FttTm0r+7BJvTS/M7tNaI9TA0I0ZclWWt+mq+843/AII6fDT4nz3Fx4m1n4PJ&#10;YSR7LSw17VJ5rfUMyJu8hLWZNskTIyu0hK4BB+avXv22G8WalrOg22u61ZXtzo/2qKOS1nBYLwcu&#10;uWUe21iDgkelecftO/sW+PH+KS/Hfwz438XeG7zxHbCSKPS/EErT2l5EADdzbnysew7RGAAFBAGO&#10;K8x1b9qmHRvjL4e+Hf7Q91p8Xg2aKZrXXJrwz6il9hYwFKgCXDnLr12nnBAzj4W4LCcR+JkeJFik&#10;p+zs6TjLmXNC1uZyd1F3batF7qPU9DNZupgvYx6Wd/6S/rqeq/C/SrvUknmWK4mZXaQOtv8AONvL&#10;EDqwA9jX1l8DL+S4eJ7i+keZwiSFolibaFAB2BQBn1rwHwjc6JJrmbWFZbQ7iksbc/MpAK57ZwfX&#10;Fe7/AAgjtJnt1spfMlcKZDIuAoBwQCD/ALQr+osclGtvseHhVeme6WEJk1TzDdkhgdiEZ54JrC13&#10;SLZ/GiG7tg5kuXcbkIGSpA59ea6HT71kFtGbMMyMcyFh0x271n+O7ZLrVNPv7Y7ttwxZGIABCE8+&#10;p4Fc2LipYOQoSarR1PzW/wCE38NfEPxN43tfGHie0gvovFOoLYrFMV8nbPIoVs9eg6etc18P/BOt&#10;/tg+Lr74V+G/in4O8JHQIo5tX13XJDcTSIWwBawJhpn4JJJVVwA33hXwz43+Muiav8dPG0mnX8to&#10;/wDwl17JlZMLtNw4JI79K+rf2MvH/wCzZq94bbxv8OTqV07RtHemIN5bFwNwzzgnaDj1r8Wz/D5l&#10;gVVxFCfs6j+GXKpWf8zi2k9PPz8j7ChVni8A0oe7HfXf0P028G+AfA3gz9hHUvh1efGORrWTUEsb&#10;fxNqVusZuZmSVS7pDuWMElgACcFV5rynTv2z/g18Gfg74b8A/FeS7dPC9y+lRa9psQvg9i8Yb7UR&#10;ESSiMxDBvmG7OK2fihr2sf8ADB2tan8ONQTSVh8a6Zb290IQ32eMiRSwHYhmr4p0v4yfBv4hftoa&#10;7+z5F4TnFzaeEprfxDf3EH2S3l1LywLx1TAPLLCUbjJLAe/w3EdPG8QYaOVYpOdL2MJzqR92ejXN&#10;JuzjFOTurX1Wqtc8yNKTx65Gk3bfbb/I/QD4YfGb4E/FfSW0v4b+OrXxJYwXBhktRpqSRq4B2t5R&#10;w6KATg47n0Nfi1/wWE+FnxV8N/teeIr34j+ANQ0PRr7VJZPDd1PpiW1rfWeF2PCYf3bDbgHGCDkt&#10;g16b4O+H37SfwZ1mVdD0fV7K80ueU2mrRI8WFBLBgcDcDkHHSvO/22P28/2t/jB8KtA/Z4/aX8Na&#10;fc6TqkkWueHNZl08RXctqsssAljw2FV2SRScAttzjHNdXBXhtnfAHE0cTlteOJwldcslKXLOCTvz&#10;RsnGXdrRv8RZhUhPDezqpqSf9Jnnn/BO74Q2/wAVPjxbaNEpmsreYCQL8w3Z6YH+frX1F/wUu8cW&#10;+l/FbSPgpoNsYoNE0wNc2zAja33eV7c54/Gvqb/gnj/wTF+CP7PH7NHgz9pTSviDqOpax4mtbe91&#10;K2hjjjS08+MPGiA5ZiuNpPUnOBXmX7S/7HHiX9sz/gpH4r1L4R31taaDFpmlR614g1In7Nazi0Hm&#10;ggclyxC7RzkEngZr9FqccZZPiSWTctoQpSq1Jy0WklBLbVa73vdWscccNKOFTVnd2PmD4Vfty+G/&#10;hj8MNQ+G134fMOqTgqs6cZ3Dv6184eO/Hl5rmq3d3OQYZWZmKNgqD/hXrv7TH7FPinwP8R9asr7x&#10;Zpwt9NvpIPtls+6KQxnaWU9SMjj618r63ofiDRLq/iivJLyNWI8xT8rdea68nw2RY/FTxGEqJt2v&#10;vbfp0R41ShShXfKrH1v+yh+0XD8PvhxquhXCpd/bR+4t5HwFDD/PFc9cz6VP4vnhdI4lmbzEgi+6&#10;CfWvlnwZ4k8T2khgtbtvPY5EZf3r17wR4n8UalLFBeaay3Idd0h5PFPH8N0cDOvVi0nN3b+R62H9&#10;qldenyPTvHUH9i2CXfkNDASGklhbbtx69q9q/Zk/as8Q/D/TJrW9RtQt76NUsmmnbZEccAg9AfUd&#10;6wPBHwyvPHXhFr3W43ktzHnYY/vY7H2qfSvhX4uvb7TfCvhzw1Eba/vBbWk7LhUGec46AHnNfL5V&#10;mFVVfYQTclq7bNL9TtoyoTi2tvxNXxV4g8W+KtOv9Oilt7p7lmbbF1h3HO3HoM1vfG34Haj4Q/YK&#10;ku5dR8y7ubXi2tz8w3HJGD2z+Ncz8Q/gZ8V/AvxJXwn4VcT3jIpme1bMcZzjDe+e9eheOtC/aN+J&#10;XgnTPgbc+H1ncqhmubY8RDrk57/XNfUZXmGXYatJ18SlNO/LOS0S7f8ABOaMYqU7Xd9j4/8Agd+z&#10;14I8QeXD4l1KO0vFC7nlHyqMZIye9e6+LvBnwZtvg9deHtR1CO+nSFksvsyhRK+OD7Yqbxt+zz4j&#10;8Oyp8OI9AuUt7SEyanrJg+ZpMZC5H415hZfB/wCJukXH9qWthqN9Zw3hMVu0JAb0PPbFZV+KaVfE&#10;1OSrotVrb8dlc6Y4fAyw3LHSpHX19Thtf+FusfC/w/Y6/dXDwx3F0SEAPyIcbc/rXWWEd98RrCLT&#10;bm922SDc7lgC6gA4HfuK9QtPin4T1Nl+Hvxi8IrA04VVSdQNoA4xnpjNcx8WPg/o/hxm1n4Pa+k9&#10;tnc1oj5KDHOP89qIcXSlSjDExtOWz0cX5X1OSVGth6PO43T7Hin7QjRaZrOj+E/CNtGrS/LM204U&#10;DHNd34B1/wAfeDPDz+HU02Ei9gCGcSYAPZs9jjH5V5hr+tXMevPdaku2eM7QHHIPFex3fhbUIvhN&#10;Z+NrfXoriVbYO1osoDofTHpjvXdiMdj1h4RoQWt9d9X1MqVZScpW1O6+GnxG1Xwt8P7rwV471xZX&#10;ufl0+QvgncTg59RXofij4UtoXwc0eXTV87UVdby61HOcnO7nHQdOK+TvA8U3xWS48SXF3LHb6c+H&#10;LvwrL3/OvrT9jD46+D/iLpU/wO8VakklxCpS2kkPDegGfWvkc+r53LDOph/fxFJpy0+zbVeq3Oij&#10;jJQjKEW1dHUfsSxzah4o1Xxx49jtYtOgJQSuoCq2fmPPTJ/nXsf7anww8Aat8Gxrnwz1a3tNYu7b&#10;y0is7g5UgZEmVODnNeDTfDX4vaTbeJvCGjW/k6LIznzyuC6gHIHY8V4J4W+M/iHRPHh8IJ4uudX+&#10;zymFIZpCVjUdgBxgdPwr6XJJY15XKp9uaTV9LadRVcTOdKKlrZWucX8QPhzcW3iNNUubKOO6VVW8&#10;lTPzOOGPPQmvdvAfxx8E+K/gvqXgnxZ4hltn0618uzts4DtjAPXp0ry/4oavNaa9fXuv6lFFbBN4&#10;RHBLZ6D3zXg3xW1OOLQotT0N5Y57mQrGOQWXIr0Mhniscvq+KfMlpe2noctOvpa2hveBPhFqPxD8&#10;UXusQq6RW8zM0hOMY5PPsK+kvAngjw14K8LS6laa7PNMqgSBWJJ56+9eD/BXUdb0jws9odQKvdnM&#10;2R1J4I/LivSfDHjS10KdbG91ARADcVkOA1fO8Ye0zDHLDwqNRjo10sgxFJuHNGVrC+MfFWtRaRPB&#10;pTSR20p/eef/ABDPpU3wBv4fE1peaXr1/LEMECFQRvJOAR6VY8S/FPw/4wY6MkMChW2qYlBz6dPU&#10;10PhXwdb6FpcWr6Tp6K7ZeQgYxjHWvmZ1PZYZ0J09b6X10XU0wNdTnydEbsknwm+C3hqTX7u1CSz&#10;jMzSPvYHpnP9K5n4ifEXwT4j8JRa/bytJp8uViMgxvPTKivOf2mfEst9p0egwqWE93tliJ4C9elZ&#10;Pg7xtZ65490Lwr4it449K09kQWoAAkYcDP5mvtqFs2yCPtfceui6qP6s6cTU9m+RPRnq3hfwVqun&#10;+Fo9estNa3jvHDw7jgkew7//AKqgvvihL4f1+G5n0+UyWnyncSAfXr2r62+EVn8MvEVwtvqMkZtb&#10;a3VYLdlBXIFeU/F/4E+FviXr9+fD5S1aGZ9ojwN65HP618NgsHQzWtNOL0Tevbbf0OSnRVST9lfm&#10;Z4543+KGieOfG+jWY1CK2tC6/bHLY2qTzivSvih4W0Hw7a2ekeE/LlXUIQ6zYxk9yDXz/wDHr9nb&#10;XPAam+stTWaGNwVZX6kckfkRXdfs2/GifxTrVpoev6JcSGytysUjJweBirxOWfV8JB4R3hHSS6rr&#10;fz3NaaxdCq3iNLnQeKPCvwk1u3s/Bvjm9MUtkqz3IYkRyLkg/wDAhnirHxT/AGV/hhPo+lfE34be&#10;IY1txbqtxEGUlyB6duK8o+Ovw48U+IPGuo+Npb6e2t035jGQpQHr+NY/7Ktv8Wvi149h8A2msv8A&#10;2YhIKu3GFNfTYHGVMDljxFOorU1eS/Q6Y4jCSpOMoXfRn0X8Jfj3rnhzUF8GeGNF/wCJfBBumuXT&#10;cy8ngE9646f9oWz8Y+LfEOmajZS3V7as6WawocEHkc9se1e6eGtD+EnwjuLyDx7aeYlvEVO1OWOD&#10;n86+YPF/xj8LaP8AtCDVfh74Ujh0y6lKSFYwMYGM/wCNfOZbiI8STqYqtFONtNevW68+hzUlSTTm&#10;tF1PW/8AgnN8Vrf4FfEC48aa0d813fEXPmphgm7gc9MV9qftN+MP2VP2lrFdFv47CDVnt/lm8sb9&#10;/qPX3r421v4A6zr2jy+N/CdsLWKUeekUXAyecevWvBfEXiLx9YePLe78R6hcWt5YOVRd3RM9ffNb&#10;ZfKriZVcQptWenR+Vu6OalPDYutajLY+gr/4BeE/hLrF5emRLs3TEBTESCo7gCpPjB8IvCXhrwhp&#10;eoeC9KS61OaVHMKrw/fPA4696z9I8eal4hsLTWzG95MiBTDGuSCB+orv/wBn2bxh428cSST+CpWS&#10;KJwsc+4gE85A/CvPw1THZxmUYyilCD1d9X39TrVGcZqlc8c8afsh/Ej4nWE3iPxHqcFmlta+Z9kw&#10;SyrjIGaj/YW8KiKLxN8OnuY2klulubBWmGfkG1wAeScBWx6AntVn4+6l+1j4t/aFn+EfgS1j0+21&#10;FA1zdFisNnbZw0remOQF7nFeefBfQdI+EXxVnhuPG13LqVjegwzwyhyJjkHA6EEcYPBBIPWvqeIM&#10;grYnhypClNR5muX1TTV/K/4HHhsO/r1pO93ZHtX7QngMvbJ4guNFE9wo8ucR5AIH3TkDj8ai+Anh&#10;/wAHaVoRuvEEKhjJkBEGFPXj0rrPG3xB+IhspEuvDkNva6lEnnNHuznoWHHQ+hqv4V0jTdItBq+p&#10;2H+jKnCKAAT6k18LhOHM/hlkaFSSi42b128vO3kfX/2LToyjOvG/NpY92+EnxU8Aap8Pr3wh4ab7&#10;JcROHeREAO4HkcgkAg9QK8g8bfGLxX4a8QaUtto0oXTIXga9kYHcrOxYqB3YYyx9KpfDLxVpmvfE&#10;9dL0vRJfIY52KTiQg9CR271798RPhT4RbTLfxHqFvBvVVf7KqA4OOg/vfWvYngsJSrwx9aiq7XLF&#10;O3vLRxv+LN45BKpOpSqNQ0ul5Hi/xw8P6H+0j4KGl+M9Ov7bToIPMS7tGEU0cgH/ACzfBUEj1BU9&#10;DXyfY/8ABJr4Y/GTxJPefC79ovWNOv0uHluP+Eg0WCWOZPlwu61dfLYHILYYHOcLjn9Mfir8N7Lx&#10;L+zDePa2S2Ttp7hT0LZ/lXxx8MNSm+HH2G200NJKjZdick4OCM19Hg62H4Koucas5SrSuo2TSTSf&#10;X/PU+Xlh6WFfsprmS6mB8C/Gnw5tvFr/AAN+L/hPVNA8e+CrtfDEGsi1R47m1viTEjMDudA8CSI+&#10;MMGbkFq9b+GM+sfAv9pO28La7bS2lxcgQ3MbggHcMo4xwUYZIbnOfbiD9sD9lzwt+1n8L7PxP4WV&#10;dC8caaUudG8RW0eyZvLQ7becqfnjBbcp+8jHj0rzT9i/9oPVvjB4Yj/Z/wDjtdFfH3gTUJBZXmpY&#10;e5R45DuQTMdxiPQxDI53DHOftsswlDCYPmi3y78r6cyv93Nd+V7HTXlNzUeu68/+CfXfxG1v/hUH&#10;x80v4lOXWx1azCagBkgsnCsffH8q98+DPjyz+Ivi6fxP4dsh5Bt9gmZchz9O/Svmnx7ca/8AFaws&#10;rC/0t4/sEi+bCpyyNt4GR1BGDkcEHNdn8BvHafCW1ik1LV4IpULbbTzeTyevbPtXi5jnUU4VYVnC&#10;EdGtrrzv2LjhaUm5zlbqj2T42aFrPhHxlYeO9RvRFaGFvtQIKkjqMDvXnXxD/aFsvEFkZNA0qSS2&#10;wE80OcMB0JAGa0fHnxg1L4j6hFfeILC4SxhTda7GX5lxncQe3FXPCt34T1+NrXTrW3+yyR+XIY4g&#10;pWQZ6r26dehz1rfJuO+F89xLwmExSlVXR3V7b2bVn8mTF06dTTXyPJP+Fk2//Quxf98Sf4UV6z/w&#10;q1v+fg/99iivqPa0/wCb8H/kdfPR/l/M9ki8IXPwu8RRfEjxBBdXun6iqCFjclpFfOVaaNnyCQef&#10;T0FTeO/E174z8Fzy6T4AfVhqLutqkUyhYT0zkjgr6Y5z1ri/A3xi0PVtYn8NfFvVTd38KpILK4Ow&#10;TkEZ2Z67hu75GO+axorjxRaXs2lX3iW4S2nkMtskB2pC/OMY6AjGcfWv8862eVMJRlRg3GjUTfJo&#10;3d2Td3H4Wr2XS+mp343B0VU5o6vqzn/2goPG1t8Ab7TNXvnui1hIv9m3Omh5HQHa8LMvLnHzDHTb&#10;Xkvw8+HXhvR/g8fHXiS5k0pr2Ivp2mW0Ae5lyPlLA/dzj6jIzX0l4h+Jl1ps1jq3iiMG8sSryTLb&#10;bjN8oA9iwHJ+nNeR/Hv4hn4pa5DB4X8OPbyajKxlR7bbtC8tIuOCNoJz71eR8Q4zDYapl9Cl+7qS&#10;5nN6NJRStv5Xvr+R52JwkFBVuf3ktEfKOrfsmeF2/ao0D9pXU/ihNDLq801rJ4a1TRTLam6SDhkn&#10;BKRl1G4q6gHa2GzxX1d8Odd+Euj+KrHSPFdnYRoTtfS7mxVonyjcq7Y2OGwynHGMV5z8bfF1l4N+&#10;Ff8AZE+nfu5tRWWB2K+YjwqcYx1yJDkDn8q6rwV8EPDnxd8LaD4y8baXdW2qfYGa2hjcq6mSIoQS&#10;M8d+ehFe1m2cYjG4XD4vMJyUKadODXK3aN3HRJXtezbu9L31sZYFQ+sJuPNbV30/E3v26/2VPEv7&#10;UcHhDT/hx8S4bTQ9QW3tPFfhfT9NdzfQi4d/tMUwISKQNGsb/wB5XI4xXf8Awq8B+J/COqaR4F0T&#10;Q3tdLsrZbRtGt1Y5gGPlUHgEAcn3qO6l8KeNPh/a/DL4GaRPofjbwxJbxPf3mo5NxabW86RFziSU&#10;MOmM4Y8HPHT+H9c8S6DeZ0Xx9/aXiAGN7q18lXEUSKELM3BRiV52++fSjiD61X4co4qniIKjRt7v&#10;wuUptNu1ruSTWrurJWZ6kqmCq4iMdeZ79VoS+J/2MfhB4jsrm08XeFtW8F6ncBV0nXVvGlh3clVl&#10;xujYZPPCN78V5Pf/AAM8X6zZ3niLXvEqAaNm3DBP3c4Q7RIPY4OPYV7kv7RHjDxLour6D4m/suXT&#10;rcESCJvvDyWV8jopDMGUg/wmuS+EXiLSvHkeneGdQu7NNLtVKGeWZY0nYcKCWIDH/GvF/tWpjK1O&#10;hG8m7e9JcrvLu02mrbOyduhyYvDYVQtHVPt5HkPhzxZ4d1H4I+LtF1eZDfWFtLPYXjZwMAbf14x7&#10;14Lffs2ftj+NvBmi+OtMnsbHTJyTO4YR3DDOVZSPUYIr2745/BbXvA3xCvfCMmmG3ttZa4ezYSgw&#10;XMe0EoCDjIDKce49a1fBv7RH/Cz/AIIaX8L7fSpLXxF4WnW3uvJX93IsY2g578KCffNfV5ZUpZXC&#10;vKUFzR11invda38+vkicFhcHj4+wrK3KtGnZvX/I4DTYfjL4v/Zr1qx1HTrZNa0PXETTprtts96F&#10;jUOrf3ucgH2ryzwdoXjSx8WHwn8UvCi6L4ivo2l00+bm31FAOAG/hk9u9dP8V/ix8SbXxNcQQXAt&#10;R5gfZGvGe5xVfXPiZN4y0izbxZpjXzWjh7S4V8PHIp6g9Vr63hXi7O+Ha0Z06cHQm7tR+JK2i3s1&#10;5fc0fPYunhnUcE3ppr5M43xR4Z+Hmp+LNP8ACOpanPF4iv7krbaSpYGUg4+6PSvX7jw3o3wH+G15&#10;4t1nTr03EcqW1vNa4DI5Bzweo55964eTxbY3Hxbsv2jNN+HEl3eaHY+RqkTpzG0gKrKp/hPf8a9H&#10;+MGlD4gfBLwpr13q5mv9b055ryzE/CTl2xuUegx+VfY57mGW57XwioUFShVfNNqykmneUVbbZa9b&#10;o9DL6OHjSlU3e3yPFbm9u4NHuPFWr6rY2Fkk4lluZJQv7sEEkY6lR2rG8XfHP4W/GPR7Xwd4Ws3m&#10;jmV2e/A2GQEAAhfqM14j+0K/xG1/Vbv4B+C9SgurTTQ11dW3mbtqAfOdw68E8V5D8YvjbpXgJ/D8&#10;fwN0NrCfSbIwapI0hdLl8feUdu9dK4SweaVqf1ZWqK7i03ZK2kp3d9WtPmY4p4fBq0dna9/0PaPE&#10;HhvxZ4T8dWNt8Lry71TWJisYtvtG2GViQMY7YBx+Fff37CnwE8P+APDt/p66RBYatcAtqcUXJ3Mc&#10;4J79a/Lr4e/tWw+CNa8I+ItY0m5muDGZb65b5ifm+dx3HNfqF+x/+2d8LviFqRvbbUIrW8vWCGC4&#10;j2ZYLkYJ6gjvXLnWHxuUqn9ci+TZySupate9boumnVnhzWI1hFaXudD8RP2XfEHjGSXR9T1wf2Rc&#10;yF5LaCIo7tnuw68V8q/Er/gntrXw+8QRnwJDLcw3975UaTOcIWPfv+mPevtz4yfHPxD4fnj0nwBo&#10;UOq3bsu+NJAfLBHXivnj9on9pnxPaXFn4fW4TS9YugwaXzPLWLsck9O5zXxEMTHAYh4bLm4uT1X2&#10;fNteXyfQKd3JOWxjfDP4T6z8BodW0HxtrmlXEkKmSTTbpVbZ8vDZHbPeuetvi/feILdbDStRW0s1&#10;mZXjij2q4wa8hsvEfhLwZ8SJfEXjL4zPrdldrLFf2cJeVpC64DZzzhq9E8AeAND1DwjJ458OteLp&#10;XmbozewGMuc44B7V7HEWVZRRhTlScqsrXlUcHGLl1smrWXTd67ndiYVLJQ2R6Zo1pb2/hl2t2Ekk&#10;qHyo1Gcn2qHwPomry6obvV9OaaKKXllj+aNu272rzHxVr2u6F4n8NaxJcvaaWbuRLaSOYYkdwNqt&#10;+KkCtL4l/tT6z8G/Hmk6NpqSCXXbNzIEYYCAgNlfU5r42lkmY4mpGjhkpyqqT9OW91fbZX8iIU/a&#10;2l2Kv7Z3hzwb4E8Kap8QPDV09vdXw2XtmOI1cjJdT2J7/QV8LeFPiFLY6pPJ4fieJ3VjO5+YHJr6&#10;I/bU1fxR438I2yRm6EN/J+7t5Dzkn9elfOz/AA/n+HWjTWl0rieWI4aVeckV/Q3CWXYzLOHqGDzZ&#10;tzjslraL2Ta0dvyPSrKo0m1ojmNCX4zfGXxDJ8KfBkl1qFjNr39oT6XFIqqpKiJ5UZyBG2AgyCM4&#10;HpX0V4u0n4vfA3xRren/ABh0qyjvbzSba7RrZkaCWJ1KI0ZR2XGI+SCDu3Zrxn4E+Gk0bRb/AFK+&#10;t7WTU5LvMC38rRxSRZBKuQQdp29QRj616V+2rpPhxNH8IeLPBXiy4jstU8NxxTaHJM5j0+eJ2SaG&#10;DzCWMO/LBuhLEjOa+8xM8N7ZSoJXimtF6Xf4L7hqpVWAlTkm1dPf+u5w0H7R1j4KeO88r7RdiTf5&#10;We2a9v8Ahb+0Lq/xl+Ht/fayq2gAKQwlug7V8o+AfhxoHjK9mutTu3Bhwu0H7xFe3aBN4c8HeGo/&#10;DnhqKSYPjzGK8gn1xXwOf5JlNWlalG9aLTbfRdbdDj+r1XG730e57R+w34+8ZfAL9oe28U3t1L/Y&#10;18/kajHklGjL/LIcdCCc/ia+of8Agol4z8C/BtY9U1Xw/b3Nj4kh8yzuZoRh9y7hk9yVYc+oNfD/&#10;AI7+Mtx4Cs7Lw3DHGl4tsp+cDBOM9R/Kvrj4w6T4J/bv/wCCefleERcy6l4StYbjR49RmU3LKsYL&#10;R5GM4cyICOoxnGK+mwuCjnmRSy/EOzVmmt/l+KZGNw8vaRlNb/5Hwj+yx+1Z4P8A2Y/2rdT1rxT4&#10;fsb34d+Mbd9K8T2N5YrcQ28UjBo7kI3/ADzfBbHOwtjmv1E8CeGND1L4gy6p4X1q3utNvNGsri0t&#10;4LwXUaEIQGQsR5kbKFIc9iO4r8fP2efgT42+PXi+8vbnwFf3nhHwurXfiqcN5I2Ln/RTIfuyPgrj&#10;72M96/Vv9h74waX+1Nret/ET4Z/BLTPC3gnTZo9H8Iz6bZtELu1tkCx7Qx3FVUBSf7xNdNLKKNLO&#10;8FiH8S9z4lr7r5dOst7+Sv0EsPL6lOo3ZR27t3X4H1b4Z8C6Z4r8Hy2mqrEdlq26aRFVQmMs2ME4&#10;A9/evAdf/ZK+GXwB8S+NfiJ8Or/WH1vVPD7xaR9mjKxW8oZS10mAmwIdhILbghYjOMV6cdd8e+Fv&#10;EN5pXjbSjPpkjI06xTsrmPI+Q7RhlPAI7jJ6V8+/tp/H/Vde0G9+G3wy028i17VoPskl1/aiNsRU&#10;UvHsY5TcB8wP3snk4xX02Y1OWUorR7Ho5bClCEZyd+qPkn/gpV+1fq3xX+K17Lpvie5s9Puh9l0/&#10;VYbYpbXTWzY89WwclZGYAA5Bznk17N/wQB/aj+Jfw3+LXiD4pfHie4XwjdaBJaatqDWr5tlidBBK&#10;QowY0JKlhyA/PeuV/aH8afBT9nb9nHS/hV+1VoMupaTpMEN54Gs7S1jH2p7jdHcXUU4JO5JvmdGw&#10;GwcZHNUv2EPB/wASdf1/SfEXwi8XeE7b4fa8Y7zxJo19qG+9e1kYwzJGjcKrYBZO3avz32kM4hUj&#10;Wo8qjLljUdre67rlbV7vRtaq+l3qevCnKFSU5y5oyWqW8emq/U8n/wCCgsfhr4Yftd614h8Ca5p+&#10;r6Vd+IpZ7a6hlFwipc7nUNnBB+Y/jitHxR8JvEH7R3gb4K+C/BekSyXVz8UJtKvHijDuLeW2+0SM&#10;AP7qQSt7hcVpf8FJvhBB4WhuJRp6o1jMYyBHjHlyDb29CMc19Bf8EY/hTdfGy11W0stMFxJ4dt5t&#10;Stry5l2LYym3MTSg9dxjkkRfdsnpX12FwnsFQT97lVr/AC3Z4WIcZzkun6nz9+3YdD0bxjZfEfxp&#10;ohtvBFjdy6Todnb2wZJbmFUUKYydxCIyNuxtLDGcmvRP2OfjP8HPDviDQrfXru2vdF1jUnlFlZgi&#10;ex8r5FvVUsWRmVgjRtw6j1VSPmX/AIKAfHXw78ZfjFrmpaR4kuJ9D8PXktvo2nXkqE2qbgGUBeMk&#10;opY98V5v+y/8TdF8G/FaLxhqSvcWkiKhRQcrjHavnc94WpZ9L99KSXX+V6aJLp3v8jnniJLEulDV&#10;fqfcv/BU/wAB+INW8e2994W+JN14n0jTrFLbQrkEBI7WX96YWwByjkg+tfG40az+B2tadN4ls7rU&#10;7zxGDHp1rBFkbmbaAqj7xNfZHxJ+Nnw8+JvwtuW8JXw3rZOPLc/MGxXnX7G3/BO/xl+2V4S0v4wf&#10;EH9oy08J6f4f1mZNJntofOvbWaCVfLlcEhVQsRjnPy9KMLQy3hDLYxxVS0Vor9L7JJLudNOFWrU5&#10;eu/TTueIT/D3wj8O5H8W/Gbw9f6Mt+rGx0/UrB4JJsnG4BwCcHjj0rR+GFj8ObrWU8Pa14iuIrW5&#10;O5U35CA9OK/Yv9tD9nf4YfGj4D6X4D+Ml5pXi6OVrvR59XuY1afTdUe23W97bOOYt7oMp90ljjk1&#10;+Evw3tpvBnxquNH+IkNxHFpLtEC6EFyDjv16ce1fNZPiP9ZsJiW5ShVhvG6as/hcdPvurm1SmsBW&#10;ck1K+1+h1/xW+CnjWXxfJF4A1CJ7ZGPkTycGRe1e8f8ABOzwr4nfwvLoGvTGK7j8XyQSTScRoGCD&#10;Oe4zivCP2iPirqkmt2uq/DjVESxgi2sUPDEAYBr3n9h3x1q/i34Xpq96iQyy69Mk7LjDOoXLe/Wv&#10;tsgebSpRjieVx5baL3k139TyryVfma1Ptnw1I/wjg1vxNf8AiKS11CykiGmm5GLK6tywBPAJIDc1&#10;8c/8FIPFNhq/xp1jVTNB5dro9sJDZuVhOIyxIJ56k19efBDTtZ8X6g+matbXN/YgCHeyblgUtn5S&#10;RgHv+NfBP/BSXUvsXjn4gXazG5g/tG4tY2eIIGCfu/4eBjHQcVOGmqmeShGrdRptOKezco2bXR22&#10;v0PSr1ufDqCj1vr6Hx/Ja/DIeFLmR9YS4v7+Z5d5GShJJ5Pevpz/AII8aXZ+Hvi5d3fjDSUnsYI3&#10;la5YMRAvlN8/HJIPrxXwvLYwxhTHMeByCDxX31/wSzuvsvwS+I/jS+VS+h+Gr5oJW4YkxEDOf8iv&#10;rcRQdPDz5ZN83f8AQ8yhNe3TtsfJPxz1X/hZPx28UeNPCdvFFFea1cSQpnbuXzDz+PX8a9Q/ZItP&#10;EPxZ+O/w9+B0WrjRrrXvFVnZTaplSYYGkBmkG7glYlkKg9WAFfUn/BHn9nb9nHU/CeifHvxdpume&#10;JPFGneMYr+FVI8zTpInKNptxaXB8m6jmifzFHDEnC/MAD9mXf7Ff/BNn4K/FrUP2zPAPiHUNEste&#10;15PDEugWMEclvpmtzzI6TWaTqssHIdPKGMFiucGvyrifxEyfC1cTllKEpV6EWoe7o6nwpW6paPVW&#10;kr201OujhZtxq6JN6+h8Rf8ABTL9gPx38Dfjjpnwx8FWV74xufGWnJfeCde8N6OUuNViaRh5MkMe&#10;4G4TA3lMKc5AUHj6d/4Jr/AP9tr4P3Gn618Yvg5q3huOxKpfvrrw2gfIAkKhzmbqr5UgA5Xkk19f&#10;WfxS8D/DKTS017xppUV14fiOnaLrN+I45pDKiwmKJJGDB5OUMS/MTxziuE/a4/4Km/CD4Y/AqW2+&#10;IPhDUfFqarrk2i2epXOkTw2KX6r81vLM4UK6YJKLkjBGOMj8uy/xf4nzWnTyzA4PmxDaTnyuUZNP&#10;dWcIpuO13ZPW9j0/quFqt1Juy+63r5npfxX/AGYvhX8bV0P9pqw8NWmoax4SWSbR3FwEnilmTa4i&#10;XlZFIByjAgAll2sA1fi1+0z8aNU+KHxV8Xa94tM17qN1qskc1lfTs4tljYoIYx0RFOcKMe5NfrX/&#10;AMEyPj/efEfwjB4W1u8tt+swStZWcE+8psdhjbj5SCpwuSdo5POK/PP/AILxfsy3X7I37QFn8Vfh&#10;/wCH418P/EszSeZFHiO11SMr9ohI6IWVklUdSC5H3TX71WyyWKlFrTa6v13+70PNlWmoeyfRnP8A&#10;/BLf4k23gvxJrWhWcIWbU9vlwOwypU9q9W/4KBft7eP/ANli40vQfDvh+O/h1aBpp3uXykTdMqPX&#10;19a/N3T/AB98S/hR4rtvHfhi/a2udv7plPBr1P8Aaq/avg/ad+FnhG21G2hTXNMgaLUV24LY7/jX&#10;51mfh1QxvG1DM8RTVbD1NJq70ai7N+Wi+ZEcYlCUE7M+6/8Agkr+1Lo37Qnhrxb4E8caEt7JdzAv&#10;YSPsCrLvXcp7ZPOB0MdcN+37+xBdyfDG/OgxX2reIdLvVMNnBzHPC8hT5UC53KNvzFsnHTmvDv8A&#10;gjJqvi7wR+2Vol1eafeLockDw6m8KHaFYEo+cdUfafcZr9X/AIW/GHWIP2gb79nj44/DZ7LxPcK9&#10;14T8UWdp5una1aZ3B9wBEMinYDngHg4yM+NnuXY3IOJXVyqcVCnKNTl00i0lKLe7u7v0e5yezSXv&#10;b7H5Hfsp/sq+Efh3p2seM/2xPDOo6fo1y5tdI8Ilza6hr86ruZUdgTBbruAabvnC881v/Dz/AIKo&#10;fGv4IeKpPhP8BvhP4E+EegTXy2dungLw3F9s2FgqtPfXIknmk55ct15wK+//APgpr+w34n+PHhfS&#10;vFsWuXtv470Wzlh161CiWOVQ5kZlYfddcgAAkFV6Ajn82PHH7GmmaR4Vj8X3nxMSSf7QHMsYGN4O&#10;eDn6fjX1dLPcizuH/CxLnqTdvZ2k4Q/l93ZvvKV3e6VloY1a3sGoxVmj9GdH/aV/aY0h47nWvjZr&#10;10gUCaK+ulmSQ4wdyuhUg454rE/aGsfhP8fPC+k+HvG3iz/hWfiXxBeFNB1rR4oIYtXlj5MTRSMs&#10;cErEhRNwhP3gOtUP2bvjR+zP8UPgPN41+J/xOsdM1DwxbLH4g05plE7bE5ljUnMu8AEbc8nBxXxN&#10;+2P4z/aE/a08U2mueGfBWuS+EtJd4fCfm26jyLQtn5mUDJOAeeR0zX5DkvBmZYrNo1KzWEjTb/eP&#10;lWqvypRfuzTetpaON7a2a2VRQg3U1XZ/1ofS/wDwTe+Kej/A39t/WPgN4w+KfxFHi3WtJm0ix8Gf&#10;FHQYVtru5UmVFWa2m2eXMivHjawdZMhugrp/HP8AwT/sPgr8XbWPwTconw9h8T6heeG7wzo722g3&#10;9sT5GMktJbSsYSAAT5YPevn39mTWvit8U9f8K/DL4/8AhC5u/FPhKVdT+G/j20tvtWr6G9swkEdx&#10;GCGu7Re6ZLheVr7C/aU/ao06x+F+pfGL4h/D42mjeFooYbq80q4U22oXc0m9p7ZGO9YmfcdrDcM9&#10;K9HiOrnGBzFUMK051lGMkuVxlLWnGdJxUb8yly8srzi735o8sj1sDRjiqXNTW23+TPJ/h9on7Ktz&#10;JpHwJ0n9o/VpvE2n2DWMOt+KvCh0+21KdnLRE3DXDGOMAAAOoGOVI6V7Pd/Crwnb/wBhXPxn+GF3&#10;rmp6LpM3h2+bQfFQuHTTJ1B3PGWj+0xsGcrtYtEvTtXzjrPjT4E/FhvB/wAZoorQ2cskNndJcSqj&#10;jzdjR7nHHmxlieeozTfFvxw/aI+BXiLxX4h8B6Xp2pXs+oSQwLNAzxW0icRSxRcpuXggYwc+9fb4&#10;x5znWT0amJqKzk4OM/dlGeqlecOVJPs4u+jNYV8DzSp14Wa7H0v4m+Inwj8a2V54M+F+sLpOi6bp&#10;MixWlvo7iya1RAPK8wIVjG0cEjAwVJya8g8Ma7qWr/Ezws1nr8jaRoXi2zQXE02IjC0q+bK8nT5V&#10;UsD1x1rN8F/Ej9o/41eFLSD4rXthYvqNy0k9jpFqlukcRYMYyqcEZAJA4P4V6j4C+BWqfHH4S+Nf&#10;BPw/8QWaWMF99kjlsirSNIFjGZB95VWTcrEAjB6ivyzEYXD4HGVFz80vtybUlvyyldJXdr2XVJ6n&#10;C1DF12sPf3Vd36tHJft9fHDRfi7+0frV/wDDfUnk0FNQUW91BIy/a2UYMhwfu4yB7Vl/DPfpGheJ&#10;NSiKokOhKsxlKnCNcRDzDu6sGIHHzYY9ia848RWVj4f1Caws7a4Njb3b2trez27Ks5ifYxHHQMCP&#10;bvXf+HNQtE+FmuXE9sk7xWKmHEJlWZvNRVQjIxkt97sARjnI+w4Upxw2eYGFNNR5/nte78/Loea/&#10;aVcS3M574x/ELXfGPws1LwZ4Lmsbopa+bvtNZt7S7abz4kEHmSMPJjKJIzsgLkAKOM188fD/AOFX&#10;hzx5/wAFD7Dwb4Yl0Dw6vhvw7eaxexWV/ctplvcmLcIxdSu0nztLHG0jH/WN/CvI+g/hF8MxqHih&#10;tWuPCUGpNHDJMsUdmWhj8uRS023nKqOuflCnJNcR/wAEv/CmjfFD9qX42fGW4FlfWzoumQyXunNJ&#10;CTPLI8sIAI2kJEuGPGYx61/Q3tJRhUqN/Cmt+7W561JwjGC87n6n/sofFLx5r/7MM+jeO/DNnZa/&#10;pfh65iiEGtQ3jzbLQOhLRsfMAclFdwGYDLcmvya+Gv8AwUX+I3wr+OPiuLXdHePUtQ0ma5vr6cFj&#10;cXLHhyD/AA9vTiv1F/ZO8EaF4Tmm0m3t4I7No7hLO1SARiOGQEuAQMthmJw3TtxX5CfFe/8ADvxC&#10;+Lus6Td6ZGsmyW20bUFG1lQOcRP64wRzXxmc1Y4ihGliaanSalf+6042fnbXrfqb4pzu1TW+r/Ux&#10;H/aG8c+MRdalrGtSNbXt081zDJLhSS2eR6ZPSvRPC3ju2+KMMXi210qC107QLfytQ1Py8CW4PypG&#10;vuMF/baD3qnpf7EVt8R/hRBqPgKfUk12NT9t0ydOHcHgIfQ/1Fdvovgy6+AfgTwl8JPCHhiHXNY0&#10;W5Oq61aSxoYr++dlkIPmkLIgWPyxzhhCwGSay4do5LjsROrhtFSlZq1tenr3RxrCOhyyta+qOF1l&#10;vF/xL8RX2oaLo8s+n+FtNGoXsfmhUW3DIELFm45fO3uCQAa+pv2UfH93e3Yt7ybz5ZlVZIQ3lqcM&#10;MjA68YHtivP/ANnrX/2EfFt1rngf4/fHTVvBHibxTqt3eajBa6Wr2LWkrg28AZsKohTdIxzgebtw&#10;NqivTv2MvHX/AATq+GvhHWvE/wAdPjjoeo6ONcOk6Jqd9fzRSLLCxJkLW6MsccqbGR3BLEMFyPmP&#10;1P16pQ9oqkdLxUbauTa2t66K/TU7KeCxVWsnC3KvNI+hfH/gu0+KHwl8ReErO/S5vdV8N3dra2kN&#10;wskkrtAwVUUDLEMACBzur89vC37Enxx+GlnYT/GT4TeJdAWacJpepa5pMkCGULvVQTxuwM7Wxj3x&#10;X6VH/goP/wAEvPgvc6LffA5rU65f2An0O/uruUNPHIcNPEsygSDIzuGM9ehqDxx+1l4b8YfCLxD4&#10;g07x7o3j61a1ee58PNHZSIZ3cIFkVVYqVEikkMGIJAxXwnEPElBzjGNGUkk+Z2sl03dr66aaGeIU&#10;efll0+/00PhrxC39i+Gf7X0q+uNRu2tpH1ErGm1tg2uY1b7wOOA3JHPpXzD+zF4u1H4X/tHyaZLo&#10;FpdWV1PcWmpy3G7alqTvUxMPusSFwenOK978H/tUfBsHxJ8O/iHeWej3+mB4dJuoIT5Eu3kKMZ2s&#10;GDrgnnjniuG+DvwjtvGupaZ8adQSP+wjbbZ7SP5Xu7qFigi9lwqFm/Ada+Xy50cJRxlHG0fZ06kV&#10;GLd0m3G8WtderVnvueROdShBtO59U/A/w3BDo9q2tw3emrdGRtLaFdypGHPJ5By2QScj61i3Gk3E&#10;nxDi8JS/CrThrWk6obvwp/bSGa5XU40Z4cnO1RNtZQU+UFl613Vrqt3d2lhqry20UMNp51wgdUGw&#10;DJABIwOnA+leVa34q1n4q/EbS/gHrXi86J4l1fWRrXws8SOhi8i+gu/Ng06dz0hn2hFJ+5IV7E1+&#10;c4OjPH55U+rP3Lay1TSV25WXxJa3T+zt1T2wzlyJ7Sep9Ri10b48/C7w78W/Glq2gajqGjXF3Erj&#10;zC8aPtkhkbAVyzqCEIHPPbBo/Cb4Y2HxB8R4ltIvtWmW0txcM0XFvGAVyd3AJBGMVe8HeD/E/i/x&#10;B4pZvEsqeGb+1W90zRpQVOl3EszfaoCuMII5Q4IOCMdq0vENzqXwr+GWqt8H7sudQvY7DWbmWVbi&#10;ZIlYnKbRyrZA9jXgYmM8fWdWN3Qp2S16O75Xd33fLL79ev0mPp1669olflSv6+S9CaL4S+LvDOkf&#10;8Jb8PbmwvNHcE3qXduJJYUzhiuP0bt17VzfxW8EzfE74Q+KvhnZytBp/iTQp7dN0KymKVkOFKuME&#10;FsdfXI5Arzj4/wD7fOt/sP2fhTVdQ0K91HTNdvp4byzSYCQJGiuHjDDDDOAVPqa8u+BP/BUfx98e&#10;v2p7XwR4A+Al3D4KuLNl1O41WVUuYbhs+XMjL8pLEbREMlgSR0rnhwrxBjsDTzjA0bU6ac3KUoKN&#10;6cujbu5XWiaeuzdzy41adJuEn8X66H5d+BPg38S/ix8Sp/hv8PNCe81qzhuJrmJZAixRwcSM7NgA&#10;A4H1OK9A0n4W+Lb74da74a1rWfEug6zaKsepaTJp+22u4gVdUeTJEcgPzIDw2K/Vf4E/sXv8EfjN&#10;f+MvB0Wn6ZY6tpF/Jq1jdachnAdhLLI87ZZgQQqodoBPfFfFn7b/AMV7LxJ8XdLi+BvxDgktL83s&#10;2v22nuUivJRIiIky9MrGFH/AlPGK/p7hrjx8YZjUWHppYalCMud6vnvs+nTpe1k7vpx4XDPDv2kt&#10;1fQ+W/hkfEmpXkHhTU7KGE6OGYo0JSScFiBI5P33PAz6VFrD+NrrxreWV1pcs9rGD5Rhj3ED3r2X&#10;Qf2YviD8a9F1b4nW+qrb3ejQkrskwsoQfMvbJwKw/hh8UNA+HepXA8TW6yteQtEDKgO5h2z6+1fb&#10;UI0cTVnWpJN2StZ6N6tp+ZDpe1nzVXv3PMte8Sf2fpEejtH5KsxRi69DWBp8FtaanbW+o2yMMFYr&#10;uDnnrzV34qasPiT4tltdJsJLdFmZhtXAPpmue8MRR2WpJpUVzKtylyM+c2R719DRoUoUm1u9zn9x&#10;VWo6mnr3h2K7ne2tbGSaZ/uyKuMmuo+AviSa2uX0/UQY7m1mwUPGVPXNUtT8f634Y8+x1nSIZBET&#10;9ncphhnvkVkeHpZNU1mHxD4c1hFug/mTWsz7d3qM96unh2sO9fQKEVQq3uSfGDwn9l+JMrQ2gFtM&#10;fO3Y+UDGa9q/Zm1v4OX2m2ep/EK6Fhc215GskROBIgYHg+44/GuT8YaXqHi/X9K8IvBHDcXUayXE&#10;oYEpH1IrofjL8JvDGqafY6V4RvIbVFtAtwwHPmKevFcmIrUaWC5a75bq3obuEacpNdSn+3fqn7P8&#10;/wAc9T8QfD+ymWyuIomjtYpd4RtoBBP1FeFaVHp2oXJurbYluDnbjkL/AENXvGXwr8WaBHc6pJfi&#10;6jh4duTuGfeqttp0GheHElcHz7pQ2PTPNRleHoUcHGNOq52sr3/Q5YKXtG5H0h+z34q+NP7Qvw+0&#10;z4B/DGex0ubwX9sbSGs5Ghe9W/L/AGhbrlvMXYCuAPu5BU9v0v8A2H/2lPjT408T+OPBlhp+g3Gi&#10;+E5rWzSePX3k1O1u/sMPnu8GwC5gaRS3mfI24t8rCvzf/wCCPekX0nxu12ePe1wmltJbOGxtZbe4&#10;IP1HWuh/Z/8A+CnI/YW+LnxFt/D3wJ03xN4i1nxDDY2uq3t06SJbQkRSW+xFJcytlgVwQwHXFflX&#10;ibwpiOJMqxWXYDDQqVLRnBOy95zTlJyco9HJ7vd6O9n9Fg8bTo4SM60nvb7lp/Xkfof+3r/wrf41&#10;/sy+L/FPiv4faVqPiPw74I1GTwprs9mPtOnn5XKxuMEneoGW3EKSvAJNfCXwY/4JSftDfFi/1X4N&#10;Xvw4k8IarayQy674k8c3BsNP09pMMihtpLs4PyrErsQc4xzX6l/DbUtfvP2XND/aQ/ai+Gvh7wvP&#10;rlvHqCeBddila4kmkdttsIMeZl7cuCHHO4MQAK439ptviV8T/hQvxW/Z78U6Br3i2Wa1sLXRNU1l&#10;orTSRKJWkv2IwzMAqYRQdzEckDFfkfB+e59whgYZTVi4c1Sb5p1LQp8vLGOr0dNtTlpZPdXvq6yp&#10;azcU21dd2mfix8bfgvc/CHXtb+CPinUrO91/w/qE1vffYZRJCskbFW2NtG4ZHXFeGxXUuk6okgtg&#10;xST5k7GvpD9uX4H/ALQP7Nfxqh8N/GzR4vt32YXK6zZ+e9rqYZQ0jRzzRp5zKXw+AcMa8U8ceHba&#10;5ZdQ0vJFwN0ip/CfSv6yyvE4avgqdWnUU4zV1JNNO/VNaW7Hz9aKniLWsZD68t3qbXjxYTPMajof&#10;WrtzrdpeaXFbf2QBE0rK113b2qrpPhi61SG4a2A3W8W6Qbu3pWdFeX81odJlfKQyZjX+7Xeo0Jzb&#10;vrErn5Kj0Oj0mPSLPw5NFYN50gfIRuq+tey/sLadq2n/ALT/AIE1GS4BS51d9iy5wMQSdcEHH0rw&#10;jwTY311qEtrDHuaRSBg969s/YC0fWX/bW8A6feXbGKDXMEl/lQmGQdTxWVSP+0KKl5+f9XJm1Jxk&#10;9D7j0z4caRpviSW8vrS6WaS8Zo3ggTy7jnc/mNI+4tyduxMEDHavo7wH8MfBOq+A3tF0cW5ePLDb&#10;ndlN27O35Gycc54GSTkYwJfh/eQ+KPsAuVbzrm3uJ5WgUqEKOCgfn7oCllOCCVxwOfoP4YeGW021&#10;kaPTVdUtkeX7MhKlH3bQvUsgCkM2MBjgmuHNKMnNRR61CvBK6PBf+Cilgmg/8E/7XRXtbhIJ/Huk&#10;xRvOyM0gDTsQeQxA8oY4246V8BftO/DXVPHfh2y0Dw9AHuJoF8vc3AOOa/TX/gsnoP8AZf7GfhS0&#10;t0lIHxC08u7IAeILgKDjpz+ZyeetfnV8cbuXS9DsrqC5MTw2o2sJMdV6ZpKnOhBRvrYwqyVeV1sf&#10;CGufbvCeu3ekXNmPtFtKYpf9kjg/rX1N/wAEk/j9aW/xduv2Y/iPcC78DfESyudO1/TLibaro8JB&#10;K54MgA+Unneq18ueMb25n8RX1xPFlri5kd2J3dz3rF0LU7zw5rttqdhceRNDOrxz7sFCCCGz2xx+&#10;Vew6Cq4fle9vxPPo1vZVl26+h6J+1d8A9c/Zb+P/AIl+Bviic3M+hX7R2uoBCEv7VhvguUz2kiZG&#10;+uawvgLJqU/xw8HDRLd5rp/FFjHFHGm5m3TopAHfhjX2Z+15F4Q/bR/4J86H+0pZ6ekvxD+Ft3Fo&#10;/iy+gZi17o5OyGRuOVjcjDHs9eE/8E2vhbceK/2u/Buozx+ZbaVq63sq7sZ8lWkA/wC+lHrUUZRx&#10;FDlbtJ3i/XYK1OVGr7u26P1a+H3wl8RaQ2m63qXii+vNXmvXuLO8igzLEu4qxdeUCKo3qPvZr7IO&#10;tfDn4SeCJL3WbWyjle1ku4be2O1LhyN7SbTgYLEcAclsGvkn4XfEG38MeP01PVpZHihUviSEiM8E&#10;7Qc4I6r05GTWn+1P42n/AGjdAi0T4HeK7SHX/DFk0f8AY9ywt5biCZDE/lK5AlC5Vhg/eAGMcjwK&#10;WA/szDTc6vPJdWkvuWyPYp1o4mpGLjZdjxb9q/4n+Nv2sP2ntE/Ys/Yw0OS48Qa7qC2yiS8EsMDx&#10;gvPdznAAt4V3ynHXYR3wf2h/YQ/Y1+GH7C3wB0v4KfDuNLy5G668SeIpLYRXGuajJ8011LjpubIR&#10;OiLtUcZr82P+CPP7J9p+zt+1v4c+Ifi6wRtZ8WG+0+OW6D+fHO2nzzlF3jjCxSE4JBGOTX7FWcJV&#10;VBBwPUV9NlPs5YdTh955uZOpGtyPbex+ZX/B2x4Ll8S/8Es9N8b2iN53hH4s6NfLKvVY5obu1b/x&#10;6WOvzF/4JWX/AMANV+JVr8RPivcxSahq3hOXSNF0680mC7tbm88xJJUkEyt8/lRNtxjPzciv3w/4&#10;Kvfs2eFP2r/2BPHfwX8cXc1vpV4dNvbq4tsCWOO11C3ncoTwG2IwGeBnNfztzfsJftKfAvxZ4m+F&#10;3gPwrr+paZFq7XHw58U6Xb4a4ljQTo6nPyMI+GJwpO5cnpXxXH+KynHUKmSVsT7CtUpOUZNqOnNa&#10;6k9G00uZLXl181WXRqK8lG6v+O6P0x+JHwO+E37R3hrWPgn4H+HOhxeDfE8THTYItPV4dJ1GaN/t&#10;V3BHnELgNI67duGfAOGIr48/aA/4Ju3/AMIvjhf+M/2brDQ9D+HltplnFb6BLNLLd3JgsA11d7iG&#10;2s0o2bOSXZiAFXNemfAvWP2wfgN8G9Z8R+NPE9rqGqeHY/N8SvoZ3/Y2dC05O3kmOPaG2jDOcLki&#10;r/wd+Onwj13xPY3HxE+LV7qF1q6+YumXljJas0LAholhPzyZB5HH41/MWBxnFXCtbESpTVam5z5+&#10;VSnGbai3JJKylo3zaXu3a+3fWiptQqRt66W/4B+ZP7YXxN8D6zp0PhrRtJhe8E48y9j/ALvp/Pua&#10;83+G3xJ0X4TaXqniHTF3axeWot9PUNnyFP3n+tfbv/BVD/gnH+zp4D+D11+1l8H/AIh6to3mant/&#10;4R/XtNIh1KWZyVjsygHksoydj/KFUnIwM/mxp9upv/8AT5AihstnrX9P8GY3J+JOG41sJKThd8yk&#10;mnzKzcWn8trrzPNl7TCV/Pp/meoeG/ib4p8T+JdH1G40ttQmtpNnkKOZ3dsDA+px+Ir6E/aG+Pdl&#10;8Qbvwx8Itc8Dw20Hh7SP7HuItNf7OLm3VnkWYsP4l8x8tg7/ACxn24v9l/4c2uj+Er/9pnxHZpLo&#10;vhzUFstO0h4SG1K48jzZJA5IASENGT1JaRQOhrm/2kfjt4E+Jt7ZeNfCfw2Xw9qM6S200FtfSSw3&#10;EC4AmAkyVbIZDg7Tt4GQa9GeGp1arhQjy27dOqv6bnTRq16eEbk9G7279Cx+1r8NvhN8PYrHxj8K&#10;PEM99pur2ojjgc7ktnVACM9q8Z8C/DjxD4ugaW0OICxJ9zWnqd7qN/4Wh0nU9V2Wru0yQk8Bj6el&#10;XvhJ8Qpfh/qklnqhElqYGMankBu1aYWlmOAyh0o1Pa1Y/alu1fT5pHBUdOrW5rWTI/A2geJfBvxo&#10;0DT9NheO9j1KJ45ZRhVAOS30AzX2/rmpaZ+3fd6541u9bF74i8Gr9n0i3t4tj31vGMEA9+c8+1fI&#10;v/C+bG+ie8u/DUUuo2yutrcgYKBuOvetH4IftCa38H/HOjeKvARW3ltpQ11DI3yyr/ECO+adZ4zF&#10;4X2dWm4y2bT/ABTN8NUjTfKtmez+DPEWs6+D/wAJB4cnh0eC9FoXjUmd5BxjHqMHJ9q84+Pn7G2r&#10;+G9VuvFHg+/t9V0y7JkWGJ/38IPO1l74r6p/am+L+oaD4Y8JftEfBHw9Y2+l6vYvDqaLbq0UV4+c&#10;k+hJzj614f4C+IGm+NYZbjxDf/ZtTWUm5hD8Ek8kdsZr5fEVquRJywVP3dOZ73fmt16nVi6NGnQU&#10;Eryb37f5nyReaBfeHp5ba6sJraXzPlWePB69q6LSZ9Qs9FneOwX9/EV86RO9fQvxb+MPwp1qKy0T&#10;UtI0rUNQs7pYoJhCNzc/datvxB4M8C/FLR7TSj4Sg0OeBAXaAgK/H3z6V6seIqteFP29Bxct7vt2&#10;2bM8Dg3iZ+zi1fU6f9mHxZ4Rt/2dli8S6O9xAqBrlpDhQOnTvzXfePb34d3fwHn8f+BtPT7Pp8DL&#10;HAvzZPOPl7da+S/HE2peEmk8JeGdYkm0mJvJSW3kzHIf4seuK9h+Efi6/k+HF18N9N0MPYT2LCWa&#10;6m2jeR96iOHxFXFOqqjcZfZ3/wCGNuZU5clloeaeBbifWvDN5f3FrGkt4jYVhgAnpj86j0D4Jfbd&#10;CmkWeMX8eWXc2UPXINdE/hzStEsV8OWuqwyOQFcwPu8s+nFYvw4XX9F8YX3ga01kSs8hcRTtncpz&#10;0NcObzxFJSVGXK4pNryX6HPiZU1FNnl2oaTceFPFttq9nC4eO5zcXEkR8tCDyVx6V798Jf2jPA/i&#10;fxInw/00NHF5eG1G4UBXkHpnmvP/AI5/C74h6Jp8V9BaSXdtvYvHByVz3I9BzXmvhDwvdWdx/aDX&#10;f2duQqKcMpPQVrPA5fxJliq1Z3cU0mns+ja/Q854aljY+9K1j3zUvE2v3vxW1Pw3HrcUtnAgaODq&#10;uTnnIrm9Z17xO3iRvCllaS34upwrWtnGzNjP3a0fgp8E/FljZ33jbWtWjuICMiQPk/j9K+j/ANju&#10;++Afwt+MGl+NPiNc+Vb2du95c3s8W8yzNwigdgBXy1bE4HA1ZRpJVOSKWi3kkezhcDh/7PU29U9f&#10;007s8x8cfspXv/CNadc+J/hreaRdXEIe3juLQoWXpnNea6r+ztpNtJNYWNzcyX2AWge2+WNfXd6V&#10;+q37Ulx4c+KPw4tviF4T1Bbi0YCS0Z1HzRkenYV8O/EHxi2nWk/hZbQRz6ipE10sXJTPAB9K4eHs&#10;5xtepU5m1Tgr2vfV9NfQ7pYHLaGF9s1f5nlWnfE7R/hVpsfhrwtpSiVYPLmuvK3ESdzmvVf+CdPg&#10;7wn8bv2lbPQvitpsV5YRxSXDtcShEDE557d68B+Mdzpvgu0t4YohsmlLM45LHNcvH8TtT0LT59V0&#10;XXrjS7gW+Y5YnKMR6ZHNfVToYrM8FeF0p6JnjYjH1a0OWnaMX5H7EeJPD/7KX7PHjq4+JPgfwNpt&#10;6+hWjreWmmmGRowTkHLKwU/TDHoK5PX/ANs7wr8cvhXffE/S/wBlrR77SrKb7Fbz3cwJuJRjKom3&#10;eCdwyEYDORkCvyV+Cn7Y3xP+Hk+qwjV5dRttedU1a0urgkzxBgWXeeVyuVyORnNfo34p1q8g0Dwf&#10;e+BvCd3oET2tlqD+GxImbITEOkDqmATt5JPJxk81+RcecEUctzPD18TF1Jy0jLnkklH3muVSTu3K&#10;ye3e7sbUq1aeHcU7pHvPxZ/bg/Zt+AGhov7P9zd6B4kS6tIk0qawjiiuQHUSRPFukLB4vMyGchRw&#10;d2c1zXwT/Zr+GfhP9tuz+KWmfEd/Ecmka3cNYaU2iC6Zt+fMgWeZ1WCGNidrRqzlUGCvOfEfFHw4&#10;+C/w9/4KY+ILHxx4uW4+GemeJB4msL++053kO2BLu3RVxuAkkZUww5H1r6Nv00XxB8QoPFOhmC5j&#10;1bU0n06yvFIW7tJYVmyNmGjeMPuOMEqTjpXwmb0ZZDgo4XB1qn76lKUpu0k+dL3E2t4q97O6TvzW&#10;s112nKackumh9dat8JPhL4q8C3PxG8DeBdVvtRvrV2062t/OW3kuJEbYkz8GNNwA8wBh1+U9D+MW&#10;m+Af2m4NXKfHnwtLpnij4beIroR2Gr6fD5qvdStJIZUBInUksqTkKdu0L0FfaniT9u39qjw38Mtb&#10;8M/Br4Ty+EtZ8Da3bp4rRtamv7aZoJfNVIFmUFYpFCknJ+VuMVwl3+0a37bfxW1/4q6h4BbSdVHh&#10;qxtNStVuBOXuY53IfgDAVX2qCCcDqcV+i+DmV5xkWcKGJoxcK6XvxkpcvLGTi9JP41NfDdOz2Vr9&#10;GPjUjheeC0W+n3r5NGj8A/jF8RtcWwtPFlkRJGPNRxEVJi5G4LgDHzYwPrX2p8AvFUUQiQwhSSZV&#10;mZwV6chckE8EZFfI/gDwXZeG78TeZGty0iqMgozZZWLDPCgEAFffgV9M/A2S6Bt0ZUDmRZFVVG0A&#10;A9fXdk9PSv6Jx3MppXPOwtpQPqrw7cfaI4ZJmUlotxKLjoOAOuPpVb4oXPk2i3aQALFHLLKEXqvl&#10;cnHtjrUHgf7S9rCvmBWwpRWOC3Jqp+0Hfy6P4V1G+jYbF025aWTuFFq75H/fJzj2rWvZ4KVzlf8A&#10;GSP5bn1PTL34u61Nphc/bdbujIxPJLTu1fbHwa8OeNP2dfAFl8crjQNP1PRbu3ETQXzyFEJfIf5H&#10;X5gRnBJU5wa+R9B+E9nq2sy+L1vGtUN7JOzlc79zk8DvXuvhb486zrngO4+C3jS71B9CtZlNqII+&#10;cnufUV8Rm2HwuaqajeVla3n/AMMerhcTi4YCdFfDJn6YfsWftMaJ8cf+Cd3xe1Lx94YaOLwzdtqM&#10;tvpxEbPHaNBJ5oXacDEp45ztOK+C/jj8HvFP7fn7S/if4n/B7wTruieHvGS28ll4lu7OS2tJLhLa&#10;FXbewGQ00Z6/eJGK+qv+CJ/h/RfHfjn4q/BKO/NzoPiDwvY6VG9yVLStNFdoyOASCFCoAQOQOecV&#10;6f8AtL/EvRP2Z9Z0DwJpfgqx8Wy3t7Hp+hz6ZcFbK0uYAqvasi8pKu5HKEA7WUrlSSPzvPqua8O5&#10;nhp5Ng/bVpxdN3fuRjHlmm1pqm78zaStZpto6qij7GMpOzstfT3f0PVv2RvBfxJ8K/sN+CPhr+0O&#10;sd/rdtoa2utyzJuuo13MPKnYA/MsO0AqccDvmvG/iz/wSV/ZE+OPx5T43eKvGPi23sxpFlpun+EL&#10;DVLcw6b9njCxssnlu+wphmQjHmM7Fudtdtqfxk+Mmk2Mng/wXrGi2tpF5NzqGoQTvcRookLyWz5H&#10;yOSzKoOeuOgq/wDDr4ufDnXviPf209vbnThp1s9tqHmGDzHdmVgVkxtO9CCO/ryK/mKrnPGOTSxW&#10;Py7FSpuc5SnCny8sW5NxUU3LTXok09NrX61iaVaqoyjdOy172Om+AP7JGtWfw8vPgl/wlt54q03T&#10;bTNlJJpL2kekSRvuhkWbzNrhAcFTlvl4ABAr5/8AjJ+1t+zz8BfF3iux/Z/vPFvju9vNXEl9pX2N&#10;pLqW+VFtvJcwohSJPJbbGo3BcgtXP/tIf8FKf2pvhn8SPHH7N3hjULXw54bi1NV0O4sL5J7ySIRx&#10;Fi1xEWXMrk/dwUUYI3A43/2e/F03gvxxbafoHizT3tb3UwbW/v7KITtLPyFnkQBmO8uolbPYnrmv&#10;1zFY+o8jw+MzBKvXqxjKXK1Hnu1PlvGNlG7V1a7a0ehyVY0KddxpOy/LufG/7Q/x9v8A48ebb6rF&#10;AdTFs0b6YIFhWyZCR5CooGNp3AhhuznJr5/8D/svXPx9lOgReKRoOoCZlWErkTMO2K/Q7/gpP+zR&#10;4A0j9o621TTfhPp/he+0nw+s2rXGixCOLXPOYyLc4BOWHzIzEZLZzX57a3+0zoPwv+Ic954didLn&#10;Tbveom4yc81+kZL9bq4NyyenKnJ2fK1rGXVNO6tfueTVhTpVlKrZq58+fF/4RePfgV8Up/C+vRsL&#10;6zutilV4kAPBxX1H+w+dMv8AxlaeJfiZo4ls0mVbmMoOV7nmue/4KM/Ebwf8cdK8MfHnwo0cNzc2&#10;qDVFiOP3mBn9R+tcT+yh+0l4csvENtonxAnaG281RJOp6p6V+hQnmme5HRxEIRVaOkr907NW7Pcm&#10;pVVDESVOWj2P3B8feC/gT4+8D6Rq3w3gsLe3ghUzpBEAJEKj5SfWvkr9pS28X6Gz+CvAFk+nwq4a&#10;O9UjI57MK+nP2Uviv8Afif8AAR/D/wAMY7e6ubONkuY4j867lO1iOxr56/ah+J9jpSS2cNm32iN2&#10;hZccq4OOlfA8X0M0yzMI43CtXmkvd2OjCxqSnH2aM74JapafDz4a3mq634hXVPE962DNOdzL7A9h&#10;ivafgB4lhsvh9e+OfEeo2sE8BZrmUTBsY5/pX5+ax8QPEi3ssMNz5Ybl2c4AHt/nvWFqHxm1Lw/p&#10;dxat4q1BbW8kCXdvE7FJMHoQeh96+KqcJV84xntq0/ek03yrX09D1p1KdK8X8R+sfwQ8P+Ap/Bc/&#10;jnxr4lttZa+uDc/OFOVzkIF9AD+laHxI1X4OfEXwwzeE9PsLV7DmRBHsyw9OK/Lz9nz4xfGPTvjN&#10;odjottqtzo8jKJLR8mNU4wxXPvzX1J+2D+0ZB8KbKzOneGSlzfWnzmGLaBkck/QZAr3cZgqNCDwa&#10;alKa20vppqKE6CoSq1NHsfJP7feu6Z478R3qeEQE1DTpNgeBTuY88givn3SfjP4n8CWUcF4JvtH3&#10;TuJG49+teo3vjLS9U16bxRLtFxLI0lxHI33uc4I9azrr9ndPj7r6eNPCl9IVtAGurVYDyAc8gdOj&#10;c96+44XyyjHLI4OpG8YLrve2y8mzxqtSpUpuNLuefy+Pbf4k6rb6Ra+E559UmlGyKJCWZvXI5r0r&#10;xZ4J+MHh/Q4dIi0KWxZ4eVdeoI711Hwv1fS/hf8AEizt9H8HWv2gyCP7XIoOw56gkZ7V0v7YHxZ1&#10;3w9cJ5MoeeZAA+zCgHrg/l+VeZXx+ZvN6OFwOHtCz1bb1+WiXkzjpxrxnZM8j/Zt/Zs/aN+KfiC6&#10;8B+Gporewml83VJcdB6fjXourfCg/Azxcj+Er4DUtGdTebThn9R+PWux/Y3/AGo/D/wC8A397fWc&#10;t3qupkvJIBuzkYH0rjL7xNf/ABQ8Wat4mgtZ472/maQRlcAgk4Ga93HVK6nBK0a3Nd2Wj9e9/M6v&#10;ZTdWKlLXqfevwu/ar+E/jz9nxo7+GGDVfsxivInC7mYDG7ivy58VajeaF8ede1DS2WF01CXyWHTa&#10;xzmuw8Q3Pif4X3P2mPWMCViJLWI85HPOKwbuz0L4hrJrbIba/I/eRngyZ/pX0EK1GtCShpJK1vPr&#10;Y7asU3aL0RF4n+HfjPVfBdx8Q/EHnGy83McxPykHoAPSvOdfGu+KorWXT9IeZIWCRLEte/eLPHc/&#10;iH4IHwFqGnY8qIKzRqw3FeAwP0FetfsH/sTaL8ZfCqaze6s8apJkxqOScV2ZPOnSpTjF3aevkzCO&#10;HUd3ueZ6Tp/grQvhPbx+IrOOx1LytwJOCSAK4HVtMutclmntssHQhJOv05r3z/gpp+z/AKX8E9Y0&#10;WDTJiUdVByeD0HI/WvE/DsOq2ot4rKFnRkVXRTnAz96vi82pQo411b8vM2c+OoulaUJXTOX8KTr4&#10;HuZEu9PkmlY5Eg6A+tek+DvH+tjRribVdZCWyIdsLpncG6gH1rd8CaT8NdNgvE8aTR5kGTGq5YEd&#10;wKcumfCHxJZXWp+GLiR4LQFir9Cw7Y+tclSWGp1vaVYuUtLWV0/Rhg6E1U9o0eCfEvxJrmp6iNRg&#10;UxwwzZjJ6EZ/+sK3vhH42s/GOuxafF4NuLu4jCh5Le3LEH147V23hDwf4X+Jd68mq23lWVnJk4GN&#10;xz/XpXtXwLvfB37P1+2o6Z4NtnS7UCaeaMEqnPcjk/416+dctTBxo0qDc1FvR8ti8anJrq1qavw4&#10;8aafoHh2fQ106eG+aPAW4RkwfY9sDNedeNPHXizwzrM2oHWpTayOd8cchzj69a6/4geNbDxb45fW&#10;NLs/IguBkBU25PrgVheLdB0u+0qSO+uFEMiEnA59/pX5fQzSrhsRD3XG2/VnNRzGdCa5Y77mf4Q+&#10;LXw4+IPiKz0XXbJpII/vvOxYO3rk16Ba+L/2ffBvxDsNF8OfZ2u7gbSkfRPr9a7v9nr/AIJb/DPX&#10;vhlbfFTxl4pd7Kdt0dtBJjaG5GT2NeBftbfsxeCvgj8c9M1z4deI90F2uUt2c7wRjHr1opyynPOK&#10;lhKdeam02o/ZbXf/ACse1isRLFQjKa0tY9e+O3gvQte0L+yvtlvGLpv9WX2tt9KzPCHwt8J/s/W1&#10;j4h8KwNJe3CjesPzbc9Tmvn340+JPHWta7pmmahq9xbJDHuEm4/Mor234VfEewn+CV/puouZtTgX&#10;EE0p+bgYDDPGK9/FZBjZ4KTk3ydVrb/Jnz1CVWlJvsz1fU/CGi/EHR49Z17UYxC6b7pGfJBPX6Gv&#10;mH9qb4KeEvA9lJ488LazEW8xWhgiGCxB7Gu5+D3jTVPGni/TfhjaWlxeRySb9SnXIRYweWY9gawP&#10;2+fFWi678SYfh74P0pLK306JY7tY5A6s4HBFejleXZZlVJKmr31b/Q9ykqKoyqVH5L+vIt/AD9uf&#10;UNa+Hd18PdUcWl0nywXUqfNMAOvPf9eK82+J2ravrPiWW9vVjlaJ9oMacEe3f864OHSdTtNUhktb&#10;ZQIVHzKMc+vFd94Ps9ah1aHxHqdk9zawENKNmffv1HFY414alaVFJLornm0qFBSbw6tJvc6/4D+O&#10;da8LXy3UlkW7rDKOMfT9a9q8NftWeKvB+uf2npmlQskQLSc4J69K8U1fxxY+ItQOq2un/ZYSeEXn&#10;NXtYitNI8MPrbXbia4QbIt33Rnj/ABryMtw1TE5lzyfJCOr100/zKp1Gq0lf4epofEj4y/F3xdq2&#10;rfFfT1+yfarfyTI3A29sD2JyB2xXnv7I2j+DNG+KJ8ffFK8muILSZpgjyEmVznJbPXrxV+41vxzr&#10;3w0ksLHTGe0EnzzhDtxnOQT0/Wug+GPw90aCxtdT8SxNFbyrkMy9ff2Fe5VzDG4upKlQlza6eSXc&#10;6qXtaNaM1Z9T3nwt+1D8Pfin4xnvtS0XZpltxb26uy7scfMD16Zqr8WvE1t49jstB8E2qWMcswBY&#10;R479fyzUPwU/Z6s/F+pT3/hRkitZGALMMjPrXpMf7Ol9p3iS3sJSXSGZXOFyeOc/SvnsXW4hx2aO&#10;jQouUVpqrLzfQ+hpZlQqYiE5zvJP7mWvhx8F7r4b6ENc8N2pub5oCVuJEJ3EjgHFcp8RX+MXhjw1&#10;L411y5F4beRRJZWsmFiTPfueSAfqK9r+Jvi3UPCmk2/hnwzMjLHb7r1DMFPQAY9eev1rxe7t/GVz&#10;qi3ugWsVvcyXCFLeZNyKCcMWx97gdDwa+IyziP8A1dzKvQl++XN70pTsrrdJJOyW1zCrneJc5yau&#10;5fkdj4k+L2q6t8H08B6zL5N3dWgDkPn7O5H3G75A7DH1rzX4A/Ca0s/EFxaa5q0V7NCnn2wkgaPd&#10;HnnAZm3HkA88ZHHJNdRokWp6doFxc6np9xcXCwlmtrGHneW5df8AZAJye360nwr1u68YfFXTTbaZ&#10;dLptrO5u3hQNnMZU4OeTn+XHWuvA8c47F5zCtmHK6EJa6JKK7pr3nbfVu9jypYqU8ReZ6P4XtoLW&#10;e7tZ7VY7UfvLcZwzf3gPYV+e37cv7NviP4d/Ga8/aZ+BP9pWGpxXP9oajHafvI5CuC8oA+ZMLywH&#10;Ddua/VPxr8KLXxB4Ut9R8B3iHyyztIF+ZgByDnpjuDjFeY2Wn+DTpeoeHfHlrbxyXcMkUszRh0+Y&#10;Fcn1A/u96/b8FxNgcTiVLCS51a7ttZ/ejoqThiKDet4/efO3/BO/9sbx5+0vZavbeKruee+uBNNY&#10;SzhEhgC7f9Dt1XlEVSZMMTy/y7ckV3+j/syfE7UvjZOV1C4m0xo2nS4QkJAigs6Z7Hrgnr1PYV8c&#10;/sn/ABpv/wBmz49XfhHW/D2h6FqXg7xM9tdNJuhN0FMp3yRKGyjJ5ZZwMKNgr9iNQ+C3jf41fBvT&#10;vE/wp8ZR6Q2raakptRJi3u47hY5UO4cllx8ueCGI5rz+LsthjssxHsoScklJRja8k1pa+6s7vd2T&#10;sicVBYijTv8A00eWaB8MFc2rT2rwiGzWIbrwymQDOMufQH/IwBq+E/hj4t/4S1rzQCYdMEJ+1oAr&#10;M5BVkaPBwOQQcjHOehNdLrX7PXjfwV4UttF0y5EFxFgXKTNn5m+8wxwckkge/FdB4PudY8J6dtRC&#10;yWybRKCNxKkZUg+pBP41/MeS4HF5RnMK2KjOjUpvmXMnd66aNf5mdSk000LjX/8AnhH/AOOf/E0V&#10;vf8ACaxf9C6/5H/Giv1T/XLOv+g1/cYe3r92YXxm8KfDrw/4egGk6/HL4jgvLS7iintlkjhjLqqP&#10;jb33Ee4Ga87+KXxy1ldT0/QNb0W0TTFjd9XudOYRm5lJMShRyxUSAEdCVzXsrWWpyrZ+NTqOm6uN&#10;62ERlj8uO4+yIJAqenAYA98YxyK+Rv2m/iZB8ONftmvdBiNnJfzaglxChOVK7I4yMZUrySMdea/n&#10;/I8FLMcwjl9Giouqlb05U7p3frp16H0+JxcVhXKm9etz1LSbSa2+EOoeHtK8WLLNoN7NHHeCclZ4&#10;ZhuBBbqRuxt/DvXzn/wUs+O3jv8AZH8K/DD4o2fhu8leDxranW4I7RliuLFQJWiVxwPMUOu1uOor&#10;1/4K/Eb4a+L/AIG6t4n1z7VBBrtsjtYLbjZJ5XIlDHGxsDGehIqT9srwHY/En9i7xvDqGkPceGV0&#10;hL2HWpp2aaG5jkjeBFiYk7i+EwOTuK966skpUcm4yp0cwoupFVnGaskndcstVe9m3JJdtPLjUXUo&#10;xS0dj5v074hat+27o+l+IvAnhG40nQL/AFJk0e3eP5zH5uA5/hZhgk9uK+sdB8b6uvgweBrvxLLf&#10;3mnRpFBqsgT7RIpjAKsV4PQ8145+zt4NHgb9mLwF4d8J6lLoGuaUXiu9N1O1VMW8hJHzE/u3yc8c&#10;ivV7KGxuPiHHa69YxaX52jGKSSAgQTyoSwaFhnORnIODWvFEsJicY8JQjGNGlKfIr3aSlu3bW6s3&#10;Ztb38s8PTdKpzc2+j7G74X0fw54eS0gv5t05uxETGoaQyPyWZ+oIIU89jXC6X4UufHfizUfHl9fX&#10;uk6VaXx0+H7NNJG88e4N823GVYnOOneuy+FlvrOi+B28QSSQ3ljc+ILp5HuFBcwtHtVRuz82FJBz&#10;xWR4l+Lms+JboeDdK07TNL017Yw3F+0piYSLkITkHjGFz3NeBllSWHxtSa9+2ju9NN9PPa17223D&#10;G0oyw1k7PdLq/mdFqXivw74X8Nah4etxbSJbwboUZi2AAfvH+I+xrk9K0TxX4lv/AAxpXiDT/sGm&#10;6rftNFepOECGJfMOVH+r+Ug+9Yy/D7WPh14VuvEWi6bZ/EC7uJYYdVtrzVAs0ILhRJBbxt+8jUkb&#10;vm3gEHGM49B8f+JtRufBcFhZ+HLXT7iNGtGkjXGBIoI+VskkhWXOegFe9jc0oZji3isRPmk1ywas&#10;uXlskrbpK905JN/Oxw4XDVaMVC1kt/O+pD+0b8UrT4l63Y+HPDF9KtlojhbGRY8tdS42vMT1+YAL&#10;9AK4zwn8OvGOi67JP8PtBdF1N3maPzAruxPz4z178fWsaXxPZQePk+CmjXcFxf6baG6t9RtEKuf3&#10;SO0JDY3FGLDH5ZrqfAvjHUfGfgGDTU1mS08QaBcSSQvbyBnYlySSAc/hWOOxGLk/bYjWMrX84yfu&#10;vT7P3222BTk6rlTdmu35HB/tIfCX4gwai/jjxN4WnsYJNsTR+QAD2B4614ra6pq/hrXZPLg86zjB&#10;Ji9+5wfrXufxW/aK1qG/h0n4j+MmNilzG6yXb4WNyQMEc9TXin7QdhpFn4jfxYmuG3juseWkDfLJ&#10;kA4GPWvq8kV6cMPJPlkvd0fS2mnVHm4lxlVcuv6na+ALyLStC1vxJp+qRSTavaNbXWjOMqFPR+e/&#10;pXmFzefEHQ5bfUtA1O5awhmMd6Jm3NGpJxs7fjXLQfEvU471Do90IkjXZISh5x15Peuj+HnxJ07x&#10;Xq0vh++kjCk7ZkU4yc+nfrX1FSlmNCbrtJpJaW2W33+fcwp5jXwykoSsSaj+z/psHhjU/il8PPES&#10;LqMtpKmrWVyqmRkbqyt369K8C8OfswaHPpt1458ZyL/Z2lwNI/mYBun6jjsAa/QbwX+x/FqFu+u+&#10;HPE/mW80Q82CQE/eGcE9Pwr5L/4Kg6dqnwyj0T9nPwLp8reI/Fsqxx2VquN8e7AcY7Hv6V9dwzUz&#10;rMqqwVKfI3Z873cVvr3SvYcK08XTftXdnlf7H/hv4DeEfhN8R/2i/jbHDdQapBc6d4c0x8MyoMku&#10;in7pzjp2Brzj9inxoniTxdqOrTeMtUsrqxnMtnDCCUZCpCrx6cCvrf8AYr/4JbaP4uQaR+0LdSzr&#10;ptuoi8P29wUjSUryz46ntXG/FT4Z6d+zN8ZJtD+F3gi1tbWzlyloI/v4bIDnrX7Nm+W/2jlVbD0V&#10;ebjaLdlt0u09+v3npx58PBW81r5npv7O3xZ8WJJN4m8c+FNZjfS7gtBrQnIRxnGGBPPWtX4wXHwv&#10;+Ktw73Ovxzaqy+ZGXuDuB/P36V2Hgvxr4Z+JH7POreIbrQIY9f1PS3igsLMZjhkzt3Feg6V8beBv&#10;hpr/AIa+OFxZeNPETlrzC2+6Qjy2NfEcI8FxjiMRicdh1TqKSUOqtbdX2u97aHHRpwow5LXb1ueg&#10;+Ff2dNEgur/xFqlwWtLOTfJOEOAoI7njNd5r/wAYj4l0iPwn4XvTa2FnEEcIxHmjgYx7133hbX/C&#10;fgP4G6/4M8eLEVniMaXEv/LRW9PfPP4V438LvB2hD4gR6ZaW0s1pPatNE4fdjB4HFfG8XUlPMarr&#10;02o0Ph7Pq5epGLhOcIqD06nX/HjwvpHib9mmGy1G/ntnsLiKeG9tmIeJ1OQcj6181fs76D4y+MX7&#10;TyXnivxBc6ppmlWbbrm5A4UMABz0zyfwr7D+I2g283wtudIjsGV53wlvI2CduOfyrwN/jX8L/gp4&#10;J1bSbSye1164l2TsI8EqRjIOOgya9/wjwlHG5XiK01e1SSV7aKSTdvXrqaYeKnHV7Gn8doLDxPPP&#10;fNqxgtdNYpaxowHzDkdK+bfEniTxX4g1eXS9Wf7TGACrFMkKMVZk8d+IPih4kXQdHuJY7FZDJdSu&#10;pGR71i6n4k1u2+KL2nhG1W5gt41W7bYW+UHnGK/U8Tg5qhN0aiuu+3oazlWbsmd1b+DdP8VWFnpM&#10;VuYCApl+Rc4H1HP416frfgHQ/wBpj9kzxN8I4Lxm8a/CYvr/AIUe1tEZ9R0/ygtzbyythjhVDKq8&#10;L5Y4Oar2cWjal4Jt/Efh2RUujHtmhk4O7v8A4VY/Z2+Ivhz4d/EXSPEesWLR2/8AaaLr0UZYG7sn&#10;YpNG2BnG0kj16V4lDFxwODjWxEUnd/gunqdMa0+V9tEz5t+FljfXHhufVW0loHaUIrMpG4Acn613&#10;vhvxr4Z8M6Rf6brVurXbcRKy8jiv0Y+J/wDwTM+DPxQ8N6LL+zjrVtoNnqukSzafJqRk8jUZl3GL&#10;bI3Cs7lYznAOMjnNflF4/utQ8P8Ai65m16Bxd2d1Jb3Ns2GaKWN2R42x1IYMCR1xXzuQ5/kfGdF4&#10;rAN3WkoSTUou7STT9DvlhYuSnJ3dvkN+J2p63401dLyKCdf3QAmmBxtHAANfX3/BIX9oW5+HPxCk&#10;+EOv28d5pWtK0TtcSDaiyAhsg9iT26bu1eOWP/CMfE/4Y2siww2s32Yq5I2/Njg14T4J8VfEb4I/&#10;FK18RXaytbaZqCtM6E/vLfeC3Q8/KM49QK+lyDM5YjE8soqm6bs4vdrbR9TxsxdRu/Q/Tf8A4KDf&#10;BHx0fjPo/wCzT8JdCv7DwQ1umt+LrvwbpUSS36nJjFyilPtW0AKRkkrnrzXt/wCzr8b7e413xFpc&#10;fw/h0iw0HRbW3jt9MhW1t1kCFf3cKgBAFQ4U9Mit+PxL8MvjT8GPDnj/AFa9N019YnSLm+08f6Rb&#10;s6bradHHMb4PHJxnvWD8BPhn4f8AB+lan8PtI1a6vrpI4nu9V1Kfc14/z4YMeuVAH1Bzgmt8bl/P&#10;xxg60k7QUpQS+G7i+Zvu+no1oczxbnhPZyej3+R23ww/aJ+G/jXxXdW/i/wvq0P9pWohOrCfLRyI&#10;MB8AHI56YOMYFcv8af2Yv2Z31S4+Juo/EnSo1DNLLJdWzl9mQ7t5Awpk+XGcdSCRwTXqvwr+EGkW&#10;+jo95ZB5LVW8kf3BkHjIx97ms/43+ArPxPo8mn3umWU7Tr5bMVI4OQSpAAzjJA7njuK9zMqdSVZS&#10;kzuwVRKPL9x+Z37an7T/AMDfGfxesvCvgrwZaz/8I5psel6iLlFlju3i3ZkQNkKpLdBj6V4r4mi8&#10;JfETx3pEvwk0v/hG9ZhJcrYStDG8nVchcY59K8v+JfiW98NfEnxPNqvhG907U/7cut9tf2zwzQZl&#10;OEZGUMpAI4IFcpovxE1+01k63FdyJKoIUq5U59q+VwPD8cJiPa0k1a+73vvptY85VascV7Sfc/Q+&#10;Hx14o/4KP/BDWvDPh7wAlv438C6SkWvWaXIa41Py1ZWmCt99gFAwOWBzWr8B9S+I/wCyz+wR4k8Q&#10;eDJ7+PxT8Q7KTSNO0iMsjv8Au5JJm299sSHk/dw3evjb9iq/+Knjb456O3w2+Id1pHiKHXoLm42K&#10;c3dsHHmK205JC54OQc4r9StY8L+EfGH7Rdr4X1fU/tNt4Y0gWWiyWEW5GvrouL95OeCqEouR825i&#10;OlfVVZexoOz16fqelH97NTj6n4ZeB/BOu/FfxS2m2mrv9s1CcvMC5wzFv6e9fXfwR/Y2svhcINU8&#10;W7Lq5ZR5ityoFcB8b/gjp37MvxYGt+C5SRZ6tPDPzlQUlYZ9hwOK9B1/41/E/wAfaLbXdo0VvayI&#10;A04WvDz7M8xm6VTCyUaafvJ6PtbzPJadH3nujqfjH8PLXTvDF3c+BrVrdmgYkRHAYkf0ryr9lP8A&#10;aW8Yfs+6RrXw/wDibLfnw74lLx3P2V9sttIVOJUP12nHtXYeHbT46azdL4d8M6JqfiO6dCyafpts&#10;0ruoGSQB2AruPg9+x94Y/aavNR0/4gatqXhvVNDRWudGl03y5VV0IV234KHzBjaR0HHWvOz7N8j/&#10;ALBqPNGuRJOVlecbu0Wkrta7O1rnp4dVa8VU2ep9T/8ABMrU9X/aR+Eerab8ZvGEVzpOmeKGstKu&#10;kQrc6gDFHJHKTnkIWQg9mDAV+eH7b8HiTwB+1N4k+CeuS6feSeHdSa1XUrGIKLhG+dGOOhIfOOxJ&#10;r9KP+Cdv7GOs+FvAHi/wvL4/mvb208MWl/b2ltbB4EkNzNDOqgHn5fJfIwVINfK3hf8AY31bxH4v&#10;0v49fEbV7LWotY8S6h4e13SvOEl1YPbMVguJGXIZZUB+bqCADXwHC2Z5bTzjGVsIk6ahzaaX1aTW&#10;21pX0tquljvxdGnLK4Sgvfi9X5f1b8T5d0r4QfFRPhXqnxH0n4bX2teHLPUI7PUtStoGkS0mkTcq&#10;EgEjK888V9d/8E0/gv4m1z4QaZf3fhu5tLYa/JdJDd2bBZYCw+bJA+UhcZ75r6k074ZeEfhN8BtW&#10;8E/DbWL3SrXVdasb7UjFJ5asIHAIUY+csMKQeozitXwJ4l+JWiGSLxv4rj+wwWjto+iwRAOE6qNq&#10;g9TgAe/Ss6nithcPWqUacVzO6crtWdl0as2r9H27nnrBzUYVN7m74G8SaX4f8MXmvW2kw6daXupX&#10;l3bxIhKEbjhcdOAO/pX50ad8T9N/bI8EeL/2YND0HTNNkv8AXrrUbbxxq53C3VZs7GIGVDdOuO9f&#10;XX7Yv7Wetr8DWbSfhVquh2raXJFa39zEqCecAiVkC8FTlueGyOlfll8F/DE8/h7xX8QZ/GGl2Oi+&#10;Gbqym1fTdV8wPqMZn3fZ49vyliygEHjDZ6V2eHlTEPB5jmVS0JVJx5XpJ6tqKdvieqS7+R1V5Rp4&#10;6EZapLX9Txrx/wCD7j4d+N9Q8H6zdW00un6hLbTzWUolikaNypZGH3lOOD3GK+8f2XdEfRf+Cb/x&#10;W8R2U0NpPP4be2snEe3Mr525PqTxmvmH45+K9K/al+NNtrHwk+CcenC4WK1stE8OacWE0zHssYOC&#10;ScDPYc4r9CvCX7IHibRP+CdOr/Bb4gfEDwz4Q8QeI9ZsbWOO8nkuktpd4xbzNbB9kpJwVGdvO7GD&#10;X61WzunQwNKWN/d1OXmlF6tWte6jfRdbaHJKFFYpqm7w5t/I9Y/Za+FX7G3hn9nXRfjF8C/2aLnS&#10;9O8Vw2l3qtv/AMJilzM0scSxSebFNI6xIzLJIInyjAkZQ7ce02fg/wDZu1jwTB4H1L426ilhe2tx&#10;a3ngrUJLaa2uJXceWbi3kilDSBFUK6TbhhHRlKLj5e8NfDM/8E0/DUfwn+Fuvah8TfEWp6hDDdWF&#10;oTNZXQuCim2Ma/cBOSqrl2J7DNX5vgt8ZPGnxwi8c/tH+HPD/gXS7zTWbUH0R2ktNHggi4iKxSSS&#10;STEZO88AqcdCa/lHMaEZZxi8VPFJwnOTpSnJzqTUekYSk9I6JSVunLZ7ddSrBTtCPlppb7rF6z+E&#10;Oj2fxY034seFdQ0nxV4j8ESmysb+/wBXMj6VGGY/aEZhgzFMZlPzRgtjDHcPKP8Agqb8M7LxNpEf&#10;jj4s/tiWbpBpLz+B/AOm6LJL5sm8CUm4STYHcli0pXd8qgj18t/Zf/b+uP2UfAvjXSW1DUtb8Nz3&#10;P27R9Nt7CBpxOLgKN7TAkRSQljnnAyMc8dN4Q+Lv7HH/AAUo+I3hRPirv8C+I9b1fUV1PVF1GGBL&#10;SJBbLbxItxtiljw0shVVVsxucgDn9ByXgvO8LxPTxrm/Z0fdjJQi3a3Py3m26au5JuKT1klLW778&#10;BhMPPDSVSok9+V9fTuUP+CZ/7VmseDfG9jpp16+B0e4SBVuJ2YRRk5UoufkU5YEKBks2fvGv1i/b&#10;n/ZU0T/gpX+wn4g8BWkiR6zJYJrXhO+ZFBttYtUZrds9QJA8tu+P4Zj6Cvy0+Kn/AASE/bG/Za+O&#10;9/4k+Emk2XxK8KWM4W613wTqUdxLbWcg3wy3druEkW5fnDIJEO1gGzxX6of8E6PF9xpfgSH4XeLv&#10;Fdjf3f2EXVtdWN6JY2ZXMZTdxsdSuCjYbGDtxzX7tRnFTWltrrszwK9GcFz202P52PE01vrEVto/&#10;ihf7O1LRN1nqNnKuGEqOVYEeoII/CtvSPhFouum3vNB8wynG49Rj1r7C/wCDgL9hiX4PftgWfxC8&#10;BeEYbbw98T7WbUraW1gwo1aFh9ugODhXIaGZR3WVjj5TXzL8OPCnjjwIbG402y3K0gF2tw2Cijrw&#10;eleTnNaWX0P3M0pO9k9u+5hy8utr36n3J+xz+ztqFh4Cj1bwW23UfJCz9AxbHUeldH4f/wCClvir&#10;9m74g2HgP9qHwzfPaW0sth9ut2V5baJ3Qo6ZwSh2gOueQM14J8EP25viB8I/igmpnww0vh9Fjtpr&#10;WFslRnHm+9cj/wAFWPiV4L+Mniu0+KHw51mCRrYCDULPd86NtBBIr8fy7hepjM4jLNYOUa9/ejJ+&#10;67O12vkrPS9uxjh6eJdXmn1/Dsfo94k/aB0H4q+JGj+DGr6tqU+qQCW5024belwQSUmhTJwwX5HA&#10;wMBTjOSfzV/bh+Ofwiv9c1D9ns6DeeDtR0HUGa8Jh2LM7Hd93GR1rxb9lD43/Gf4Z/FbSvF2l+KL&#10;rTvtLvZadqk8p22E0oUB0ycAgnHPHNe8f8FefDfxP0u28I+Jv2i5/Dvi/wASaw6pp/i3w9pK2MsE&#10;cSlZbW5TOZ85SRXzwwYYGcV62UcH4LIeNaUMXVdR1F+7s2tYp6tfDLlV73aet0maTheopTW34nlv&#10;w2m+Eum2SX3h74gz3UpgaPUIbiEESE84HHSus+Jf7aWueEvC+mfCrwxHdrYWUQaTyMJ5gPI5x0r5&#10;9tNC17wZpPk6XpoikmtzJudg2fpSaj8YJ5fDcHhzXfCMNzK48o3zHDAdBz7V97jOGKGZY/nqw9qo&#10;O6Tdtdr220uGIpPlStqdnqvxi+NXxa1CyuvA2hajDenUALDVbC6kS4iOezKwI+bJyO5Neq/GbwR+&#10;39408FW+k3NvfSmxgSfUmuMEX4C4JlDZVpOvznls5NfTv/BK7/gmHq9x8APD37Qlx8XLOd/EvnPp&#10;WiS2e1bSUTNEiyzsxAYlQSApwDXv/wAZNa+GPwf8BaivxTlvr54Ue01JdDmjRQ+drKkkoJYA/wAW&#10;0e2a+EzjiGngM4WDwWFhJUW1G8ZSbbfbp27X1RjDE47CVOWlon52/r7j81/2U9a0zxF8OvFPwF+P&#10;Wmz202qTsjeHLLRwq2FpHFjz42HQxsqMCf7p9a9g0H4gtafDrRb+NkvNW02X7Lq9zPw9w0AMe916&#10;BnjAOffNT/H7wv8AsH/FC50C+8MftAfET4aavInk2WqXPhuPVrG4YjGy4Nu8cyqc4OFYYNek3vwC&#10;1rw58G59Ag8I6D42tpbyJ7/xL4DvTduu5QDJPCFW4tFOBhZYgFzjea7syr4SvlkozpujVryi5U5p&#10;wi2vdfK5KMW2raKTk7HfUjOrB1OvXzOOX9qf4Y+FoluL/X7VJ7R5EVAC0kcpXIDIvYfxdOK9e/4I&#10;+fHvQdA/aJHwo8b+C9Vj0n4r289nLq0IEunWs725+z3JkUt5LO6oFBYMGYd+nyt8HPCfwf8ADHiH&#10;XfEviq3S5C20+2G4ZXZbgZXyyM8vuAUDuaq/8E5PgPr/AIl+Pnh/xpb+NtWt/CkN/LHbaGGexk1W&#10;5VZJzBOVIPk+aojB+9uIC15OC4b4corFUcTzxS5FzOzTk+ZqKivis7XTdrdVqPL5Kgm1u9D7w/aQ&#10;+DfjLUvjH4x+GPiDwVePDpUkktxYW8W5IrIgTCY+WAFRtxbPGSSe1eWeKdF8IaP4e1rwvYNBDIbC&#10;2eW0tuqwfaUUSKB90BwpzxnHsa+nfhUv7RXgrxgnxB/Zo8dDxHANMuH1bwb8RhLdpJEB5JsjqgIa&#10;ECWRQPN3GPfyGAK18eeHfDkfgv8AbS8cfDrx18QltPHGtwyWth4N1yEA6e1uXmew+0KhtrjCyAI8&#10;bYfG7CkYPRwxwLSwOe0MVhMTzUqbb5NpbJK6/Nrsrb6Ek6kudq1zpnuX0XwTrnj7xTq899c+GtGn&#10;aCa4vHd7ZIIW+SFiflUKgQIuQM9MZzzX/BDrwtqPgr4GeJfF8epW0c2v+Klu7ia3WGWZIvKhKoom&#10;Uh5EMm7avP3hwCa3P2qPDmoeEf2VPiJqdxo39mS6Z4QuUk+zsCzH92Mrlj8x+bPTOWGM4pP+COsG&#10;iR/sc6VHHdKGk13V54ojKEn2F408xtgOMfICemc9OM/reJaWDlpvJJ/LUui4qpqfd3we1DUoNXit&#10;J/E91cukcyWf2u4lEsJXL+XDJuCru3SHy8EMC3y8Aj4o/aQ/4JnXnxG+JOq/FTwVqOmeHPDdr4Ph&#10;nK21pJPdanrEaTeYscMRypkKJufgb+gOcV9reFtD8YDSbvWInhuGu1uJbcXE6LLO8KEeWkSsHaT9&#10;6MHac5PQA18q+Jtf/bI8EfEHSfGVn8GNc0/QZNUdR4p1Yv8AZJp3jOy38qNmMPljcw3AbiWJJIC1&#10;+Gcf5nn2HzSg8uqRSp05uSk1u3F2ab6qPu7/ABXtZHp1K1OhGMpxbUn07Hkn7O3xqHwx/ZQu9X8S&#10;eHbiy8RS3k1nHNqEOxgFOCApGdwHfAwTjJr5X+N3j/V/G+qjSdPuZb/7ODK8ZkMixRBs4AbIVATw&#10;owoJOBya+qf+CnvirxP4T1Xw38Trz4geHri61eJzaaR4etJop7R4gi/aHjmjVSJGbrkksTkYHPxl&#10;oXieTwlqux9XsYvtgD6o8xG933sQgPovHHTJzX3/AA/XwUOHFjcEk3VvN2vbme6Tte0bW82vM44Q&#10;qSdr3tt6dCfwh8N9V102GseJL3yI0vV2wyJkspOdpVsgg9+O2K93+F37MPwLn8YXVpB8N9NUXEoM&#10;0VpJJbxybX3BiivsOGxgFeMHsa6/9gvwt4F8bf2z8Rvizquiw22nytFoUWpXKqhbacSEZ5GT+ld1&#10;8ALLTYfiZPNc2KXcdwLhNiRAoX2naYyew4IPTFerkONnmMK9GvDWNr9ne7/AxniKk8QlJ2a02sdf&#10;o37NXwj8f6nDN8RfBdn4gW4H2J7rWY/tM5iCgKiySZaNR28srtHSrnw6+DPww+C8GreC9L8C21ho&#10;V5fPHcPE7yOBuIJDsxZQPQY49+a9O8A6H/Zdwtze2bZhmRis6FcJuByFPIJHSvyL/aD/AGi/jP4M&#10;/aj8cfDzw74x1e0s7fxfqSfY47p/LdTdSFTjPTBFfOcbcGYziTD08PgqypRhdtapNaW2srxe2ltT&#10;SpXp04c89T3H44fsAyfD74yLoNgYRo1wv9oaLr1zGZkvYWfeY5MEM0i52nnkYPevdF+Geh658FbT&#10;UPCOqQWsGitOZtC0mMwqmWJygyTgHqST1FeZ/sK/tMv+0J4Fvv2SfjDqLw6pBG83g3XZoy7WrDoj&#10;nOdvOBz0bHUCum+Ffwk+NGl3mv6Hf6vDpmo2N1PZRxFmdA86R+VITjDR7sfhzX5TnmKzlVHg80rK&#10;NXDctnb3akWrKotPtbPfllfo0c9SUsXC8Y3i100ttuavirxPfQy29xo1ha3S2FrbRIL8Z2GQsWC5&#10;5B2gc/SvGPjX4r1K4+NFpqmuyxouj6UkkMRlYKEM28LuTBUqfmDdcqBXuOreGJtO0qGy8VXMKzx4&#10;k1C5RTsPlId7DcAcZ3Y+teB/ErSo/HWq6pr9lCTbX72FlZw2a5aVGkUhV67mxjcPXNe34ewovMp1&#10;lFONOErvprbS+2tn02MXzKKgfop+zF+0v4k1HxX4W8UW+ix6r/wlejz2Wp2c0a+TcamsZVzLGoxt&#10;lAWRmIPJc12/x5kPg7wZd+Ar/V7nwdeafoy67a3l/folhDa/MrNdOd26NXXK4bdkooB3ceMeAbVf&#10;h94o0248KeEtWsrLT9Wt54Ea3kgM0aoVnSNgh+8jOowM4Nbv/BTz4dH9sDw74CsLf4uTaToGQ3ib&#10;wjbwp5zWgTMcP2hT8p81YtyMD/EQcgV+dZcsudKtGrP2VGctdL6b6LW8uW0UurteyufQUKtWOBnJ&#10;K78z4x1/9rew/bO8OR/s2aN4CTXJYPEUNxYa/HAVjXyZBvu4y43hXUMoTj5Wz1xX058K9C8IfAa4&#10;0Q+EvAlnezW3mTahq4iXzbWRoyqpaqRgSMCQ8xywQlExljWZ8NvC/wAFfgr/AGdpmnfD19Et7a08&#10;m3vdFQ+e5VcANu3dWAyT6k8YrvvD2rfDy/0K78ReHzf2/wBkKzXNnrG1JOTtTYBgsGO7txzmuPP8&#10;6w9WisNl+HnTwq5vdcm+Zy0bbTsulktEziq4uti5Q5uW8Fa9rabmF8ZP2lPGvgjw3f6R4M0OW3tt&#10;Wt3/ALamYsWmsPLLNGpwSr7ioByDknFfmf8AtJeDPE3wr+LPhD4h+KvAdjoDeKdGe6kttOtGWONz&#10;cuuZMkgyhPLJIxnPSvti61f4wePP2obfwzpEKt4Jg07z/F8b7XWYRLlFGOY2eWWMAnkrE3AGa9X+&#10;O37NPgr9oX4PXXw+8VWG6B0Mmn34GZtMmA+WaI45GeCvQr+n3GT8U4Hw6wuX4CULwrR9pWtuue6j&#10;Z63srSt16WbJqKdek+V63/I+DfF3iTXfhD8DnvtH8Y2xs9ZHmtaGIZXeduBjndxn2r5n8PeLYNS8&#10;Z2+jazpKvBPOxhmEeWDjv9K3/jp4R8dfBnxne/Cr4iaqbx9FlKoI5C0bDnawz2IIb15xWR8CtF0/&#10;xJrUur6pcG3mgbMMj/dQV/TOXzw2Jo/WMN70JxTT6O+qa9dzzqtSq62ia8mZ/jix8T+EdYlvrrS0&#10;ltZp90VzCnAHoRXD3EN8vxHjubSLbGWWQEnAOetez63q+s2d1dGw02XUrWJyZf3W5CB6Zrg/Edpo&#10;3xJ8zW/A0aw3dsn7zTicP77ef0r0MulCbbtbozKeGdOfMt3qbXxw0u41jStK1fS7UG2ltv8ASJQO&#10;Aw7V534S8PWZvJZfEEklujf8es0Z616d4a8feGbT4YXHhD4k2FzDvT/R9iHerfQ8j8apafo2garp&#10;Rj8N6Dqt1JDGDHKluXUe59KuvWqUKXIk/kFWPtnzLsZnh7UNZsPFI1GW5aQqFRZGOG2dhXSzeKZE&#10;vLy68md0LBYohliT6CsnQ/B1z4g1H7V9o8uaEfvklOwDHqD9K0PC3iDRNCvrzVte1eBDZTAAK2Rj&#10;pxXlZtKpPD/BzbbfkZ4jmp4e736HPaB4g1651m7XxfHdWGlS5CedASN3brXNeJLtrzVDBFciZPOI&#10;idExgZ4wK95+Lvjjw/ffDa21m0sbe7tLsBPMEYOw468V89Ra1of9vRXC3u358sPKwB7dawybEVMX&#10;TlXVLktpZbXXyvf1M8PVcoXkj7s/4If+H4dT+K3iSK7t0gNnpkxW4eXaRi1mdzkkDO1WHIwa5i4+&#10;K3wY/YI/aol+IXgnxbqGreJNeup5deudNgEMmkW1zPl4YJlHmQsVOTJEUlZAyb1D8+tf8EYfh7Dq&#10;Hg7xv4/slW5S5tbwmX7QoW3FvBmRpO6Kd4APRs44zXwz8UNCs/Fvx513WINVt1s9Z8VTqkG4/wCi&#10;RGbAX5iSVUcAknIUHvij2ca2PqzqtxThZ9L7f8E9tYyWFwtOpGKcltfVL5H6DeL/APgoH4g/bH+J&#10;8XxSj+Gvju78L6HoH9n6Y+ozx3FtOxG2eYwuvzvKq/vGY7nXKkgHFfTfwk8V+NfDegz/AAG8Z+JX&#10;07X7nw68ngS+N/HEbm2t3DpDEz9F3bIzG+dgk4BXFeRfBPV/hx4K8P6J4C8K+KbG9WCxUJp1pIrv&#10;IAoyxQc4zyc9s1H/AMFNJNUuPBfw3+NGneGXkVdL1GK8CzAlPLkiZSozleCQfoPSvwPijDYTN5U8&#10;qVPkUpXTk7u8U3Fu9r3as1dJ30sdlTEynDmqO73/AOG7I4D/AIKh/ts/C39of/gnvqHwc134ozDx&#10;xofjLTr2w8O6h4XVZppI5HguI0mUskJVZGZpIzhwm0j5s1+asGpz6B4bEUts7zg4G5a9GXxzZ/Gj&#10;4k6dodlZpb2lzfoLgzyglFJwT16+9e3ftgfsU6l4A8I6VN8L9H+22c0ge8vJpMuGK8AexzX6XkDy&#10;ngjDYbI5+46kpTSk1ZXteKaWivstd7X2PHxFKWITq31SSXmfGi3uqyl5oWMRlXDonAINYk8t9p2o&#10;7mhwj988V0XittS0C5l0e/geKZH2yKRypFfQHwI/4Ivf8FC/2r/gvZ/Hb4E/C/RPEGi3ytLZ2sfj&#10;3SYr+RAxXP2aa4R13YOA2CcdORX6dHE4TDxVSvOMIy0V2lfsk3uckaVWeybPnPw9LdeTPPYXghmA&#10;yDuxn6V7h/wTTuLu8/bS8CjUBJIja2S2XxkiGU9a8y+I/wACPi78APiAvw2+OXwo8R+EdbtrjZda&#10;Z4k0eazmGDjKiRQHXuGUkEcg4r2z9kLwm/hz9t74dW0MirbNrcE4CjG/cjLjp15radSl7SLWt+vp&#10;5hKE5U722P1l8P3k+neJVFv4ZiaVrob7iWPeqjyyHHlvui3EAHLDJ2ZGK+kvhHZomj/aLWS9N0kT&#10;K1vDP5SskqhigUZBznOOemO1fO1vf6nBqjRaNbSpI1oWwdyRNjcrKzc8YPfnA7V9CfCC41SPw0up&#10;wiJ76LT0dLdSComK5CMw4BJx1PA49BXPmtWGHlKrPaKbfoldnRhYuajFbs8n/wCC01qbX9i/RLdg&#10;fIX4i6YtlE7ZA+S4yF5O1QMceoJ71+Tf7a1//Z3gKEfaMEQLgocckV+tf7fMkXi39gPxTpXxlht7&#10;TV9K8QWOp6Q1iDKWuRPHHiQY3Q7lZyS6ouxoyGcNmvyP/brNiPAgmmjztjTIB9hXzuR8Q4biDCrE&#10;0YtWly281/wLHfmGCll9V0r82m58TXN1I8zq8rElj1NUbh3Lg78MBwTWwkcetSG003R5HlwSp3Vn&#10;3vh/U0leCaLBVenpX21OcdnozxPZS5FKx9d/8Ek/ilbXfxYuvgX43cy+E/G+nTaX4hinkAhjtXUo&#10;00hPCKisWLdsZ7V6T+xT+z34j/Z3/bN8U/DXxenmS+Grq/itpsZW7t1hbyplP8SvGyt75r5G+DOg&#10;at4R0Sbxo0ixOjoynzCjsqnJAPockEdDX6h/BLxFY/tQfDLQf2p/DUUB1nRtHfQfFNvbqfMdQqLB&#10;LjqzAKy59xzXmQrUY5g3B6N2fk0dakquGtfWJ03gi+l8UeLZbPUJnmtY4FUQyzsAByoQtwwHA6cA&#10;V6Pqfwe8K67b3F2dDCCQAymeIOYOAN2cZBznGDzkV5/+z3Bqmp+Oba0vIAIt7RpLJAEZlLcSPjvt&#10;GSD0PvxX01r+n3drE1nJLbxJ5bxRybVyzEBQ7sSMqMcHAPNceJbm532OmnHkaR8w+FPiHbfAb/gp&#10;D+zA2lWE1vptx8W/Iv5ZJ2ZfKu7d7AhgxPGbo/0r98IYmhUI5A28V/MZ/wAFWPjrqPwE/aS+Fuu6&#10;KjPJYX66swlIJRob2BlK4PABi+uetf0x+GvE9l4u8M6f4u09w1tqmnwX0DAdY5o1kU/k1etkMasc&#10;I1JWV7rzOLMXfE/12OO/a50HVfF/7LPxG8K+H7hor6+8D6pFZTIOVm+ySFCPoyg1+Rn7HvxJ8c+P&#10;/wBnyy+L9hpBuLGPSki169ubUxor/MvyLyXLTb0yOiqxr9d/2l/jZ8NP2d/gB4u+Nnxf8QQab4a8&#10;PaHLdapd3DjaVI2JGPV5HZY0Ucsz4HWv5uf2k/8AgpDBrfwr8DfDj9nf4la/ofhzwak9zHZ6Zphs&#10;RJdG4JQTsxPmRhSx2jP3sdyR+ceLXClDiulhMPKHvXl738q5b6td2lbzOrKedRnOLtbb1Oz/AOCv&#10;37dOpXHwv0X4FfBXUr+11nWpvtOualp0slglrZQupSJEjZd3nSBmOSeE6AmvK/2Zf2nvgJ+0B4St&#10;vgP+30l7BNGqCHxbYXLx3EbRklLgsASJVB9gw65rnP2tP2xta/bQ+E3h/wAE658H9BGv+H7svYeO&#10;NMSSO8NqyHfayIMoyFyHB7EcAZOfnix0/XfBumXsSabJPcXA2y6nIeFHHy896+f4f4Oy7DcJ0sun&#10;B0q9ObkpqS9opuWk1NactrLla2Vmr6vTGTjKtz3ctLPsVP2hr0N8TdV0Hw38VtS8U6NYatLDpGp3&#10;txKxnt1YhJgjnCErjOBxyKxvBfwyi8T+MtKS/kjNvLcoLhJDjdk/dHcknjrX058Iv+CQv7Q3xs+G&#10;U3xW8OeItFKS6ebnTrRZy0lxxnZnoDWV+yF+yb8VrH4ka/4k+LvgbULO0+HdzZpdW08BXzL+6Li3&#10;AJ+RlURvIfmGPkHfj9Ho5hh5YOdHB1E504u9kk3ZatKy1v26nl0Y/WMQoJ7u3odb+1Nqll8HPAuk&#10;fArQ/D0Srd6WIjHCoZpTIMmUBs7GDZAI5+8cjNfLXxE8OeH08ZfY/CcczWkt6ILAMnMcXBAOCQDu&#10;3E4J619PftF/Bj4rRa7b/Hr4i+BfEMOg6kzR6NrV7ZYtXRdwQFhk27Ek4STaWxkZBBPivhjxdZ6X&#10;b6xa6zHazvbyeZZu+1QpB52nuRXznD+PlHAKrRaqT+3Zq3M9LesdE72e99T2M2SWIdCGijovRf57&#10;nN+OfghaeF7e3vNY8RnzbghfLxhUOK80m8P6xb69/Zivuy/ysDnIzXtt7408I/EPw6ZfE1uZZE3E&#10;Rxk71A6la888GWWlax4+s9IhujBbXV8IllkOWRc9/wAK+oyvG42OHqPE35op3utPlY8JcyWp1Pwx&#10;/Z3n8Y3gk1nVfs9useT5XBPNN+Ifw78O+F/E40rS7h5/LTbF82Cx7Zr1XxT4bXwV4wvNB0OeQWEN&#10;ooF4xIVmxXgc+p3k/wAQZLlrvftnIE8jnbgHrzXl5bjMdmWIlX9r7ijdRt3/AFKhK2/ofY/7DfiW&#10;H4z/AAm8T/sh/EM+W1/bl9DZ2B2TgEqVJ6c4r5Y1S88Q/Bn4p6p4S8VxH7XZTPb3BXJ2MvGfcd69&#10;w+B1teeGfEFt8b31O20zRtJZWudSuJxGJGHZAeXP0rrP20/Cfgz4gjTv2ofhRo9pqNn4gdIdVlgX&#10;cYZ+PnYe+K61JSw/PUp6S0a2/F7HqyhVq4ZKT1j+R83/AAW8Q/ClfFU2reLtLmudR8w/ZoXbEZbJ&#10;w/PevRfGvxZvNW0l9I8A6a731yDHKy/M2z+4oFdN4I+HX7O3izVJbLXNIazurK1Ekt3dHyQz4ydv&#10;rXNv8WvgH8Efi3p2ueDtDnkLXAivpJpN8QQnG5a+Yq4+lmGYOdDD1JVIRuov4drpXvon95y4bEu7&#10;STitr2MbwHpN/ptrHYfErQpbfc7NbW3lEEk98n3rqNb8QatpGmgW6JFptu+BbRjBYEdSa+h/iV4x&#10;+Enxh+Btz4p8GSaXc3tmAY0kIEoA5O0Dk9K8F+IGo6LF8HLvUpGQSmIZUj5ifSjhbO8bnOLcp0nS&#10;abjOP9bbl1I8klZ3RwPwelsoH1nX9QHlwiR3Mki8L3AFeV658UdQX4mzeK/Dt1MJoXzE7E9B2xXp&#10;vwln8Qap8Pb6wntrdrV35gmdVaXIOMZPGK4W7+Eb2urtqVqGiiIZmgnxyf8AZ9q+xw88FPGV/atO&#10;VuW2+n/BJrwlKCsuh6J4E/bB8S63fDTfGWlRSWsyqm9F5TggnFYPiLVdJn8ZTrY2ifZ2lDq2eori&#10;tBhYyTQC2aJwW6jGAO9aWiXdvaanBNqc4z5mCW53CuH+y8Hgqs54aHKmtUtn2Z5vs6kfh0ufX3wZ&#10;17RNX+GF1ow2R29tbGQkLy3HzZryrxj488X/ALRGrWHg34N+Gdv2Ym2ubiLgOAeuTVbwp8S7DTVu&#10;9M0q3MdreWxhds8DIwai/Z+sfFnwO+IEXjXQNMmv9OeV2kiKn52PQCvisLhJZcsXXil7SVpQjLZu&#10;zvfVa3PQp42tSws6KV4yWvy1R7x8FfG37Qnwn8Hap8MPjDa3K6YtrvsbqZy6Jt/hz6V86fET9oDx&#10;DqniDUbhImuXiTyNN8tcKvP3jXrnjn9pf4t+JbjUbvxxpUFvok8fkGzUZKL0/A1meD/hD8IvEfgz&#10;VvEK3a2sNnp7yRysR/rTzjrk11cO1MRTc6mLoQUpWb5HeN7a/Py2DC43E4ul7GK2PmPxj4s1vxDp&#10;ENjrOpySSW7kqzepNU9W16w1jwTNYXIC3cW0I4/iFev/AAv+BunyeNLPUPixa/8AEl1OQxwXCseA&#10;ThW9qyf2xv2PtU/Z81K213wzfHUvDd+Qbe7jYOIyezEV9fhs8yWpmNLL+a0370WvhbW8U9rrqjij&#10;bl8zwrS7eC1haWeENj7uB/n3r72/4JkftWaj4h8R6povx1+JVzcxafpNqmm/2lcoqR2UCtG4+YbX&#10;KqUJJBOFHpXxfoPhg3GlxzPaSStNKEihjQs7sTwqhclifQV+g37En/BNH4WaX4bf42ft4+EPEGn2&#10;cFxPYWnw7mtrjS78uq/NLdiZFIQhgUjUgt94sOleX4jVsinkM6eYy5b6RkkpSTunaKfdqz1Stuz0&#10;sGqkZXW3U9I/bN+BHxd8S+IPA3xw+E9nYajonxVsrPT9K1Sx1YyRM8Nr8xuAf9XGRGzBskHafaui&#10;+Huv/tIjwboMZ8GaRdeIPCXh65bTI5I9v9qXNvvMcUjrnafKUKhTGM+q16br+l+N/ibaaVo/gHTX&#10;Hhmyu47LwsbIBYo7llWGKMrkeWFV/mBABww5zmtn/hXfwM+HnxZHhLUde1mK404f2Tek3XmG6kxs&#10;mZViJVR5mcAHeoGD3r+c8RmEMflOGw9TD6U4WSVOU5uycVflcb3jyqXoz1IxhUrO0rLvf0Pm/wAC&#10;/wDBSLSvi58L/EXxe8XeEI9Kk1+7TTbnTFn851ljtmKknC5HygdD90ZORWT+wh491XxH8afEuh6j&#10;oVrFa3egrfRSxJgs0VxGMH/v5n6gVB+xd/wTr+IHxK8HeJfhv8QNP/4Rzwz/AMLNifTtfu7PLTJb&#10;zTJKI1yGCvCwAPIyQTwM19k6r+zV8IfglqlzfeHfDUthqtjoaafEc74bm0kkjczAgDOSi59Dnmv1&#10;fKeJODsp43weSZdOLcrRUYtyUOVWim7vXZWbuuttDrxFe2RODT5m3d9/67nN6SIrrUVmvbWRtjZn&#10;iRlDMTtHBI4PP6V7z8DrzSo0S1a18wBSkQjOwxHP3j15ABGQV6181QeLlbWW0xFdFWZfNuVAJYEj&#10;5VPqcDmvoz9n+1dbiFLgGJ3Y+YpcYkGMDGOhGec/Wv2TMP4unQ8XCfwz6c8HzOkkQVY8oSVVmycd&#10;uw9TXMftiSa3c/C7WrbRLCWS6k8P3yRRxSYLk2ko2Be5Jxj611vhaNzBALNo3aOQH5woCt0+9n5v&#10;WsX4/wDjjR/h/qcHijxEsYsrGzkubp5gdgRY+e3TOOPetnZ4a197HM1eqmj8MvBHwD8d+CNUsbb4&#10;z+FZLJdQ0rFnZ3sRUQu33e4Oa95/Yv8A2TfhtrPwU8R+G/irfG11bWZpfs+pR2HmpbfNhNwyGCY6&#10;lecdjXoP7T37Sfwu/ae+I1o+iNFHFYTAQfudnmY5yuemDU9v4qm8PaZJHpGns9qVGWQjIIHOPavE&#10;qU/Z1pU6PxL8T6ChRhDD89XZ/gV/+CcvgHXf2W/2qb/RvE2kWNjCNA8218SHUQbG6lW9gSCWORSE&#10;dmMoUB+R5hGFOa9c/aL+Gni74X/ti+MfHL+FYbrwnq2kw+MdHS/kP2STDM0zqRgBohNdR7s7grAE&#10;4xXyT8QL+20zxFaeOb3wre6zpIcx6pY6fcmKWRGkjffF/CsqOiMuQQzJg9a+/v2mdPf9q/8AYd+H&#10;+teCdWh05dE1i/sNcbXCYTJY3NnLF9jfax2SSs8IVOQGB9N1cuOyjA4moo4qClGcJRf3WafrFu/k&#10;jFyvh7R+y9PR/wDBt9559oniS58efDfw9Z+OND0rQbjXdOM82l6KreSJLpfMhAZyWf8Ad7VLsT93&#10;A6157+0f8H/B9j8PNVafU9ShsIGtDqmnC8kEJdztjZVzxh1zjsSK9J1n4ZaF/wAKQ0P4a6RezG/t&#10;oLO1tNRWcyNBHAFVVLnLcBBz1OOledftI+E/ix488XH4KeE/E1tPBrjNfaxbLEryW7ZQoQw5RSyN&#10;8vH4V/KtHw/zfKeKsLTy588JuUp2XuK0uZpfFZqOkeZ35ra6nXGUeduUf6sfGPxU8FeCtB1S3vNN&#10;12aCBFD7EfGWznocjJPtz3r134M3Pi7VZbz4w301rPEmk/Zf7MF0yGaJVG1mKbf3hxkv/SuW+Nvw&#10;L0bwe1z4H8Q6hu1C35NzvLAn04789K5D4Q6hqPw9Gq+FtY16VIJrMG1aVjgjPOM+gIr9zyfC5Hmu&#10;AqUsTh3eN4yc100bs+m26aYqFPD+1vZ6nN/tR/8ABRP46Qaxbav47199TmsdMWwsEmRA0VqMlYyQ&#10;PnIJPzNlj618U+M/Gek/ELX7rxHqUTLe3kpkZc4AyfavrD4v2Hhf4iaYNGvvD0ErxAhbmM5YgADc&#10;2B7ZrwHxb+yD4qtPL1fQ72KZ2m2/Z4OdozwCenSvrsjeR0oSlh48nS60X9fI4c4yzF4eEakmpRlq&#10;l1XqYAa2u/h9daLeXsjgODBCCSB7gdq6Lw38HPh9Y/DSLXr2O6GpYLNKD8u7B4x6dKwviX4X1n4a&#10;yW/h/WAFuZIw7KTyOlem/BjxBbeJtDh8O6nYK5RvkyOte1heZwvGVlNt/oeZQp0/Z2mtT27/AIJv&#10;+L/iFoXiRtL+FniyLSP7QjWLUo7xyBIF5BB7c4/Cvr39qTw98MfAHwaPiXxjqseoeIruQO1zGow0&#10;h69OtfnLYTaz4W8UTXGjyTWGWZQ8bbCPpX0Z43+JWieLvhL4Y8IWGrNqF9EyNqDXEhc+/X3r8l4t&#10;niJ4qhh3eVLnfNbdJXe9tEdWGxPKmktUcnD4Ol+MMb+HfClust7J83ycFVzXMePrrT/hvbxfDXxL&#10;p6286ykNP5ZLzHoFGP4eSfyr6O+DPhDwN4EWXxvaq1rcGD5tgJLH0qz49h+GnjTxNpXj3xN4TgWK&#10;yjZIGePdvkIA3Nx7Z/GvnYccRw+YTo0qDdDltpZS5rX9Hfb8Tpqcleanf3zzH9k34s/Zp9WvNQXy&#10;723tmawjmiAJA6N06cDNdX8Uf2kNX/aE8L22la5otnDLaI8bTiEHJGRye1Y/jHXtJufHV1B4R8IQ&#10;RyNZNGkqx7Rzx2/OvYf+CbHhj4c+JdJ1j4YfFDw7by6teFpYMqNwUnAPPp7V5sq2Hp1KmYKh70+S&#10;0bq6Wt7eXqdOHUq6VKWrPzv+KsHi3wb4ijvJ9BY2TTt5LJnEik8Z/KvYP2bPjtqPh+9aTTrCK3eW&#10;FVe2CjPUgHB69f1r0T9rT4XeFvhx8Q9W0S51VJrWymP2OxPJXJ6e2PSvn+O18SXeu/bvDugoj7vl&#10;ZRtPbpX6PluefWsNGVKPI49dr+Vn17+Z5yf1SvJWueyfGfwPdaBexfGzVLTyJZbsTNplvKoViB/E&#10;O+favNvjX491z9qeSK7svCf9mwadDsgt4zgtjq2frnirnxe1D486poVtqmu6de3On2aqG8iMmNT0&#10;+YgGpPC8Pij+yrfXE0Z7JAoaZyuFda9qecThao4Ltfqn5o0p1Oe75dCv8B1vbGSPQ9Q0mJvs2Vcy&#10;xAttzyBn/Ir6ViT4YQ+DmvpraOO5SM52HnpXimkv4U8Z3kk+iXyxajAAJk6Bz6Hn9av+Jobqwt4D&#10;YyyszxkSwqCfmHWvn8yxMpV3Vk1zpJpp76neqMamHdS2sV96OWTW9Jt/FN6lzYPfxszNCJmzsJPY&#10;dDVfWLSy1q0kuoYooZg+E8gAFMD0qzaWKWV19uZsJkq6uOfz7Vz/AIse+lhnk8IWTkoN8mzkj2rG&#10;nVr5jiVyytJa38zinWoSaUNjlvF3xQ8V+D9Pl0eVRcQOMDIyQDxn2r71/wCCPnjtNUsV0dJCEkwS&#10;C3Q5618Ba54a1DX9GOtm4jYmPmE53k+vTHWvpT/glj49fwl4si0iWcxuZCgT3PrX6Nktf2tKVOpb&#10;nW/d+pjRcpNt7dD2T/guNqFh4dj0G9lJkX7SBM6rlgOuP0FfGvgL4oxTaD/wkMNqIUEeAGHXiv0S&#10;/wCChngDRfiL8NXuNb0wTyRJvh34JU1+YvjuTT/D8E3hLSV2ncRtHUY6V5XEGBpYyUKfI3Lq+iQY&#10;iN6Tkj1L4XfBPUvjNb3PxK1HWWW3RiBbCTC4zx05p3iNPDHg62ufDemMVuZCQd/38enHXHXNei/s&#10;j6UNE+HdnFHLLJdXS4a2yMe/GeRXHfH7wxaWHxAuL64txG8KhmVOmSM1wZa1HFOlUScIK68rbDoW&#10;rwjDW5g+CfFR0RRosGlv877jIo698GvSbL4g2l1cW0Gu2CLbo2Sh+6SAcceteB3fxR1LSleLTrJG&#10;k3/u2KnKgVs6ze+O/FfhJrq0sWjbyxuuFUAA4zgnPWuOX1r60q/tWk99dDevTcal29D1Px18UNHu&#10;NUM2m20cMUYVRsA6d+RWbf8Ai5tViW2tiJI2QliDnGB6V85y+I9Z8NaLOviG6Mk7E+XHuPP0rf8A&#10;hj8RvGGkj/hIP7Nf7KoOBPnY4HbmvNrcORqVniZyVr7rrfsefGkva+1dmfdH7FX7W2p+INEvvgXr&#10;Vwbaz0qMtCz5BfjPf618l/tceJ/iV4r+Or674e8xrLTZysTGUkLjqP0rEuPj/wCJ9Y8VDxR4V05L&#10;AwwPFKUbG/OPQdq0vh34ul8RpdWviGd3ub2ZnXoM+pH/ANeuLAcMQyTPamZ4d3copcr3Te7XqejR&#10;qQxFBQlK2+v5DNd1Xxlr1vB4s8TRb4rfC7s4JH+FeteD/A+q+OfBcWt+BvNxGQJ4lOeevTvXIajp&#10;MR+Hd1oeobhOkreUpQg4HYV9SfsT6Xo1p8J5YZYh5yjgBMFiB6e1fpGVQxNPL74q1nt6Pvc5IQhy&#10;WbubnwR+CVh4K8GJrela9Fp2t30Rea6mK4fI5GD0+lfGf7TMV9ovxzK2Woy3sNwd9/dHkLJuxhT6&#10;cdK93+KFz8UfG3xgtvA0cD6Zp0826W6UsA/qcnGCfaun+L37LnhJPABniv7cNHCGDnAdz6nPJ+tc&#10;mbRy7D0/dgndPbp5nqUcPLG4XlTSitvM+P8A4ieMdU+H2j/2vb6KLuzndd02zpur1H9nPxHbeM/B&#10;9wLq3VRKh8uPGTVV9H0XxFoi+B77SzNbxSCIsI8lcHgkenvXu/w+/Y2m8K6boGtfD/UUks5CJNTX&#10;cCPLPUD05r4bGZdhMfhIYWnpVb+Ly9DiqYKrha6gtTyjwd4Dg0a2u/E/i+1ZbaCRjbQMcByO/uKq&#10;363HiSQtc27JHM4WGHH3UPt619LfFj4KXvizwrP4neJbLSdKiZQBHkSFBk4x0HAHPWuR/Z6/4Vj4&#10;38SaT4Tk07zLs4Z5vLygYdR9ax4gpVcBThhoJLS7fVs3x0MHHDqlF++394vw++H+nW3win0WfSQW&#10;nB8tGjHJAPf3rc8N/B6Dxt4ctLa6skENpb/NFGSjYI65HcHtXqPx68It4N0xrHSLH7PGIx9nKADc&#10;R6frXhvgrx9450DVJbBYJF85irszEDn0r87w+f16XtPqycZRet9G/wDM8pTjQ9y97npUHxA0/wCG&#10;tnY6F4RsY4pLaQJKuPvcHLE9fwr2v4eeO9J1ewufEd1Ckz21puA3biW4A69OTXyX8UJxpk0clxq5&#10;WWYb5XXgr347E1d+HPxd8TaZcL4f+HkD6jeahGYntXXcCDghiMjoQDX6bn2e5nlmVx9hRvVq02lP&#10;+WTW/XVbncmqVnGOr6nrXiDWLrWvGF7ayujTmfciMAdgYZBx0OBng0nhq11eJg13Z7is/Dg55B7H&#10;vUvw10TXNQ8Y22meL/Dlxa6j5ReTbj956nB54B/KuruLGyOr6ho8BaJrKVlnUx7drA5zn34PTvX8&#10;v5jSxeX+5Vptd2+60f8AnqXTpxq3d7mNo2nJep5IUEAfMwPcH/Oa37Cws9IvRC1z9mLpu2wRqEkI&#10;7YH3SfUccdOayNButOXUn0tLgw3a5YB8hWGR3I56V6XL8Hby78IQ+NJbtYY5WUF5hxED8u84zhfe&#10;vJeHxmKqSjTg5JK7sunf0LjaMb6GRL4u0HQNAv7Cw8WXVre36rBHbyuH2sQdhw3fcTyOxPqK+TPi&#10;LB8b7rxqnw98ZXUlnHLIftDOoO7JzlT06Z5rvl8aQQfFWHVvCPh631GLStXM1xqF+5AvGT5QoUna&#10;sQKkhj1IBwBU/wAQ/iFrXxN+Jup+JJtPgSO1mUaRBIOEwoIfjIfO4nJ45GBX7VwLnlHhfLalLFO7&#10;vdRtrHTvd7vo39xEMyhRi1a68j5b+K/wC1xP2/7y88KaPbs+uaNbCee+skukSYqYd48xSkchEY5Y&#10;HByQK/Rb4TePPjb8GfCvhTwvqGvXtrp1t4fh0ryDtZYI7ZQsVyMhfmVuCMD+A9Gr4p/a48Vw/BmD&#10;wt+0B4v8K6lfyQXcelai9g+ftiSsZI0JD8SRkSgMwBBkGNwzjr/Cf7SXhG4htfD0uoavbaF4g1SS&#10;5tpfEt/cLPC8shEkUjvmP5du3dG6EBeUYcj9AzLEyzXg7D5hhLt3UWr9Ipp7eWqLq4iLoqO13f7z&#10;7h8a/HfTviFa+Fb3W7WKCKyu5ZNXheYiMyWwAXAzwpaQOoPQEA9Ke15F4vil1LMYtr+Fvsptgyfu&#10;yRgNjgnrya8EtrG5g+H8N5L4h0nX7GP7SdK1mCKP7JdQmTZAzFpGAYsQGYkk+We5ArT0b4Q+J/2a&#10;vi5ZRfEL4+674uOv2aG+S1k8jT4ZONywR7dzRgnaHJBYDOMV+UYzhriTjKo8UqnMqXuW1+z7vTVb&#10;Pf8AU2pYlW5Grnr3/CuLr0uP+/g/xortvsfgT/ntN/3+eivN/wCIWV/+f1P/AMDn/kd/7rt+Rzdn&#10;rJ8aeFbbwR4b8UAPpLnVrWaJgWMZbJnUjqoPB9Ohr51+LvgPW/jd47TxN4v8To+lPdSQ3ttIqrIk&#10;UR2qVxwd+M5HWvnTwd+0r4i0L9qXxL8GtKlvtCvdPsL2K1gmvUBmtHhBdIW4HP3iG559ea9E/Zb0&#10;z4ofE/8AZ80nxF418S20OmXV5P8A2VqLzK7xaejExoSDkHAbGe7CvIy3hzH8H4qGZTqKWkOVS3tU&#10;jKzTV7q0b6Ppa9rmNZxrYTax6bqXj/4eaDbjwtpdrLaxWpaDT4obcbVCY25B7HuOvJr5J/aV/aT8&#10;ZeD/ANtX4faFBrmo6v4SvNQsbzxX4ZjvitnfypK2WZfu744yJAPWNc10fxUuvHHh24vI/DOr3dwL&#10;u9d9MF7ICbaI/L5mAPmOBnGfXmvle2+KVjcfFnVPClv8K5fGXiSCOQ6YY7l1ksnRcNKVPyFQS2cn&#10;OOBX6N4e8JYWriK+KqyU4+yne76yVuZt25bXve97q6d0meR9bnVrWbtb7j9Yn+H/AMKfiL4TT4mf&#10;Bb4nWur6K+RLZ3amKeB+joVPdT3HFXfhp4T8F3Wurpmt6o0yRA/uprpjHuHQDnr0/Cvl39lqD4ge&#10;FPgRoul6k62WramGuLwWs7OLcOSQASSDhQMgY5Ne2+FPDOoaBFJFb64t1JEiXEsfnAvEGHDYzk/5&#10;9K/I87wNPA4+rThVThGTUV3Sdrt9n3vqdvK5tOC13Z6Z4y0bXNN8F2Gk6frBt9Lv5ykctlbAj5Mj&#10;5s/dIJGSOoI4p/hb4Y/2bbGez0q4tknjWUsMySS45LZOQOOQegNYnh/xTpcOjRQeNdYlh0a3uGkd&#10;mBYR7xhsL6kgfiK2fA5XxzbHSfCnxBW3tUhZrqSbf5ixDgADggE/zFfL1cPW5FGk+WLlrpu7J67d&#10;drm0K/7y0+iOH8T+C9A8UfEVdU0XTp3m012a1vJGInlkwQ0hYfxfdHHpXo1npF5rlzpXhrxrNExj&#10;aJpL2GMh1AO7Dg9SOc9q7jwT4D8A6D8L5PGt4IH1S1aRrGaUkkgc7jHnpxXmn7Uf7Rfhvwt8Kbv4&#10;rW9goa/git0uVHl+RLgrv/HvXp43K8VKlhoqcZTnZQju1e/Xpr069y6OIpLnlZ2Su/M+PfHvjS58&#10;P/Fm7+Ivg258u7stWneCUD7w3kHPsQOlcB4m+KXxK8D64fj/AOD2uJZ5bqQajHbFtkHAIcqO3PSv&#10;PfHvjTxn4u8R2Pw6+GVxJcaneX5uJpbdSVK5zyfQhj+NerfEjWfE3wCWfway286X9mkpWWDBbKDJ&#10;Oevp+FfvWAyjAYNUqeMSk6kJJRtrKMbaPstbnyntK0Ze0S0v+Z4B8Xf+Cig+NGrXHhjxN4VtJgun&#10;E/arXgzzKc9Oxr1Hwj8e/Cfi74UeF9U8b3iiG7j2RbDvaJ1GAGHX0FfNP7TPhT4eW1ja/E3wZ4aG&#10;meJLaYvexwf6i5iYckr2YEnt0xWb+ztoeq+ObC2v/Ds320WlwpvLGEndbsTyNvce9fo9Pg3IMxyS&#10;lPB05Uowb03d7NO2rSvo019xtKart2R9seDbX4T6vpV3qWqaHeArH5g+zTABsY3Hn25rlG8M+H9L&#10;1yD4nfC/xRDrWkTX4iurmEgSW8m77kq9iOOa634PeGYb+9TRrwxRw3CtDdRTggKCMHpk9M814R4f&#10;+GXxY/ZA+PGreG/7Fk1PwZrt209jLEDJFMc/6tj/AAZGeTX5tl9CFfE4mjCu1UirqEnpOO0km9pL&#10;dW+ZMaVOdFuS1TPuS6/aF134LfCK98bWviVdLS0hWa6tL2MMshA4x9a+X/iL+1jefET4u6J8edRG&#10;l3+taXZNDpt1PGWWONjkrt/rVD9svx98TPi34q8E6L+z7ZpdeCNf0kG61S6i8wQTR/LcW0w6CVSC&#10;OeSCOK880XwPq/ivxcND0fw2ZLgyCJIbWH5QB8ucdv8A69fWYDJ8twNGjWwcpJyi3bmd49HFp6p3&#10;TTV+mxviIU4tOiu33n3F8GP2oPGcWm3HxMsNBs7i6vmKG0S4YeYcDLop5P0HpXE/E1Ln48apNr3i&#10;2yGmtMWDXdqv/Hu/YsGr7J/4J1fs3/Cr4MWOk/Er4j6Na6vLYaAwtbe7hA+xzMxZ5BuOM7cDn3rx&#10;74u6t4P+OXi3xXrvgzwkV0i4vZreeWxwhjJJAk2r1APOa+WxnGee0+XkxLhyyast0k7czto9Pvsz&#10;vxGGxFDDRq1Xu9u58Xfs3fGjxn8M/wDhIvDtxOl8Eu5Ybe4VM5AJCuBVrxd4Q07XbBvGc2st/bEs&#10;mYkEmPn6gVQg8Fy/Az4rTaX4ilE9rdXbQyy5xjnAJr0d/g/oEepHX4IWmURs8SxMWVRgnca/a894&#10;m/sfI4YuL5ua1na17rR26X/4BivdjdK5qeBfE3hbxv4Ksvhv8X4UF5NhYpo1JAx0yao6zbR+Atbv&#10;YPBOpmVLC3IRzHhhzjIPfpiqj6BK9mLuO32rEcq6r8xP1r0X4WeE1DPr97p/27bbbJoCufOQfNk5&#10;zyO9fi/EPGdTMME44qnCWu9rP0ve1vU5rTd0luZvw38W+IPiZBGLtXlFrGzTyuvAPbmvkz9snS7O&#10;fx9LZ7An7xvPkB7ZHXmvvfw34e0XxFo161m0ei3U4ZhbQQkDA6LnPpz0rxD4ef8ABM345fte/Exf&#10;Fdhe6ZB4Rk8SjS9Xubq+8u4hjBHmTIjL8+FyBg9TntX6XwQ8iyjhx1o14qMpNys7qMml7vTVL8dj&#10;qwtCcYNLVnnEf7DfxU+Hv7Hh/aa0DUtGfSr22WWKJLz/AEgxMcb8dDj0ryT4N2kmhWjSW9sl3f3z&#10;nezryxGT+HWvsf8A4KEftF/s1/DzwjefsjfsxaJqNxpPhrUI9IvZpZd9u4g27zGT3Lhg3HPJ9K+c&#10;rTxB4W8M29rqdnYRwXM8TfZ417HHHBFLD5lmdemqVWDjTcnJO2rhpq/z6HbiI0cPyKErytr6nG3n&#10;jPxS9y+lQ2UsDwsQSF+Unrk4qLwx40e61OOPV7CHzDdIt0ssxjRxvAO5uqAhiCR0HNdDbfEDUfDU&#10;cmo614c88TyMVYIOAexHp6VwnifW4tctrzVdOgjtyynAPb2x3rvqYOlj5JU580O/YxtSnW2sup99&#10;z/FL4XfD/wCM3hTwx8b72HUY9W8VW8ngzW/CXjeW505LEW3kR2724KkNbSbcSHBJPOeK+F/H3gfx&#10;J4Y+JHirwp41sTdataeIryHUpZHEhMwnfe27JB3Elsg87q4KG4ufEvgS50Pw/KtvrccchsdUc8xD&#10;7zRqRyhbaBkDqBXpMFhfReH/AAr4jt9X/tK28R+G7W8+3eWwY3G3yriKTOf3sc0bK3JzkNn5sDxs&#10;LkEsgoznSqXWkZbrVaqSV9E03fu1fRWRLVOHMoydtPxPN/jBe6vocFlpPhq9aFWAEiwvgE1037Kv&#10;7N/iP4+fESLSPib40l8P+Hnmjju9dkt/PFmrj5ZGTILKGxnByBk9qzfirb6dc6lDYWMDtcQp+8eI&#10;Zz35B6Guw+Ces/Ei/wDCV/pvgXUYx5UJScyuQ2cHivdpYr2WWx6N/atqrvR6nJUUXWXMm0frl+yD&#10;+yPqfwk+CCfBHxX4x8OeKLTVNGjm8KeKPDN2rw3saMPLbefmUhhjBzjB96P2W08Q3CeMtC1vRJrZ&#10;rfVNrwzo3zyGFWZkBOVIOVJBwTk1+c37Pfj7XPgF4v8ACHxXHxg1azvNG1KO2u9DkufNs7izZj5o&#10;EL8bgGbG3bn61+tnw8vf+E9SDxppFrCml6tve1uFlJM8A4SbBxu3ctzg49a+5yGi8ZhaNbFJOpTv&#10;aSVtHpt6b+ZhjqMKE7wdk+hu+F7f+z7eeJ5zBIgCBMs24Z6jt8oA96xvE15cJcWRaCLyJNatds08&#10;mEjIlVwCWBABK9+wNd/c6VHpUH2spG6yBpEhOE+RjnHGR3wOpFeCftX+NtE+Fv7PfjD4neIdHF5Y&#10;6F4fluNR02e62pdoOCpOQBndgdDnuKwzVNVbLV2djfDcsqLsflf/AMFUPFfwu1H9pzxvLo91YXEm&#10;oeIpphf2zMyzk/flBYkkk5yenXHavli58FrqLrqOjalEI4fnKo2Txz0rpP2qtZ+Hvxt8cyeNPhDp&#10;t9pOm3D4i0bUrwTy2Zx8ybx95cg474xk1xXwX8CeONe+LGkeAPDRmubzVryOzSGMbseY2CSPQAkn&#10;2FeJl+XVcNglJTaqNOTi9d+hwQlOhWalG9/1PuX/AIJVfDOw+EXgT4gftwfEW0X7PomlvbaM8i8S&#10;z8YA9y+P++K8M8GfG7xx/wANBWXxS0e8n/tqPxAuoOVuXCMASxUqDggjI59a+y/2t/Akvibwt4O/&#10;4Jp/s63tlp9zZ2Kal4wvbu48qOPaoAR9oOX6nocPJ7GvlX45fCjw7+zP+0ppXhTwwmoCwOmxHzdS&#10;YPJ5gOHCsANy7uhPOK5p51lzzX+yudOvyOfKuiVtX63072Z6tNThBX0Rz3/BQfSdQk+PXia4/tN4&#10;bfUdSj1KO1VsAJOiyEAfVj+VUvg54ktfi9c2fgjSIlt7Wwj2ON33245NfqL8F/hX8JvjT4A1GfxB&#10;8A9L8V3XiXwfFaaoJABcyW8UgR/KfqjLuVg4wRjoa/N34Q/ARfhR+3vqXwXDX2haLda6bbTL7VbO&#10;UtHamXCyso5cAHGVznBrny3OsBmGY4jA14WnQXMr6pppXa8121fUnEYGpHkrS1TdvSx90f8ABPjw&#10;3ZeBtA8V+F9Utj/abS29zb6nAOTaspRocjkEOoOe+a2v2g9H0u/+JngTU9K8YXejeJrzX5NFW/jl&#10;SR57SSAyhJojzNGChwxPyE8da9J8WfAbwh+yLo8vizT/AIoS64l3pYbU5v7OEcVtHG+RIqhix689&#10;+eldn8P/AIP6R4t0TU/iB45trK7vtI01tX0+RrQFohMAoEDFQVDImTnnj3r+X+N8xw0uPMTjsE/a&#10;U5rlVtnL2STVpaWV05J/JantUqftMMoy6f5/5Honw51G58G+GtLi8DaTpFrdwGGK/u/sJRbtVXJY&#10;qp5YtzzXyxP+zr8NvgPrniGDTPifPc+IvF1zPqM1vqUUaWVtcyStKYoNo/dAkleT0UV9BWWnT2Gn&#10;T6Z4S+IMV9pl7C0lvHM6i6tmZcZxnLBT6dK+fviH4Z/tbRhovi+c/wDCS2tz/Z9zHbzBlv4WyYnA&#10;PIJViN3qO9fIcN8S55g6tXC1aydKVrpRV2nqm9F7vR+q9TvxLpTwfLy6/d6/OxH+0XqMes/CPw94&#10;R+HfjSysLvUriGyh1BLsMiOGKyENzuIYE8eldb8I7rTPA/ijQ9Nfxdaa0sNkNOuNWjAJaSIKDOvG&#10;cllDD6186/GHxD4C/Yh8A2ekyJBfw+GIY59Cs9WXzJGlYk5ZCQzshdskEZ69q8//AGbfihKPFsEO&#10;p6vItpr1qt+RO5QQySfMNvPyr82MA9K+5wnCWJzXhevjsM3KnSlKfNJazTa+ezTavptc8epieSrG&#10;LW9lbtY9x/4KjeI49R+D0fhbxF4tazsbnxAkcF0YsrbvLIwkYKOduMnH1rxv/gjL8FNF1nwF8T7z&#10;xd4a0rxBo1xrv9nXP26GKa3uIoQfnCP1BzkN24qn/wAFM/jL4Y8R/s42tjpl5a3V1N4nuYpFLOk1&#10;hJBGFlQhvVxuB54Y4610X/BNX4UfDr4feE9N8Tap47m/sjUopora/ZWjthE0w3yyjOBubEa55IUm&#10;vcWFxWV+D9SjVlKFSrVurJt+61JJWaafu/5BZRx6k0nZd+59Mfsl/stfswfA3xP4k8PeAPCl5HP4&#10;m1ZbrSYLSMudLJVR5SE5JQMCQCeAcV6vrP7HN98C/Axbw/omnXdnHqzXqWMULCRZ5ztZlBz83J9e&#10;prW+EHi34Q/DXx9HDP4gsbu5vbhf7GnsH8zzY2G3dweE3kZbtXtFzr2tv5mhfErTCYb2Rki/swtI&#10;0IP3XOBuU++OK/O8vzfF4qjiKtXFVPbVo8rbbSaSsvaO13fbq9HrudDpXcXZWTPx8/4LSXvxE8Ef&#10;EDwDqHw61K903Ubexa8sJrZtskN0kww4I/jBA59q8d+Nf/BQH9r+4/ZHtv2dfF3xPisU1OJzrZ0z&#10;T44Lm+hdgzrPMPmbPTjHHHTNe5fti+FfijH+2b478Q/Gq6kuPBfgCzkTwXAYlxc+ciuGHqS3BBPB&#10;718g6Z4W1Hx+mq61r2lRalf3aORZvN/x7Bj8uPoO1f0lwRkeW5dwZl88xp06k4JTU7J2cm5L3n2v&#10;Z9Lnm4uUZV5S1Sen3dTwLUfEV5bkXlhqMwmQbWKOQMdDzV2xvotfittdW+kg1XTSXW8t22O+f7xH&#10;1P51n+K/CPiXRNZOg31k8IVioOPlxmn2nh3WtD0aecIjQTuEEqtyDX63fDzpRnTkk3s7rVPp93Q4&#10;41qUbxinbuezeDf20P2mfC8Q0n4T/HHxJpkk9jHb309vd7WCRFDH8wGfl8tQAegLetfQn7A37cfx&#10;X0f48ad8Q/Hgm1WYXBsNX1F7l/MuEITZIijA8xTH8+eZBIO68/FXgy01fwn4ogWygivf7Qhww3HZ&#10;GDxuYjOFHUnHABJ4Br7p0D9kYfs3fs3f8JB40sRN4x1PWhqyato2tW97p9skG5FtQ8K7gskTiQsW&#10;+9s4UDnwc3zLLso5FXatUaimt7t6t9bR0v8A5tDp1akouMpX9T9Yv2u/gl4X/wCCi/7AWr+EPDK+&#10;X4lg8vXvAuptwbPVraN9kbA8hJUd4WHQiTpwK/J34f8A7Bn7Wvx48AWni4/BTWfDN5dOluZdUUQL&#10;kvsMxjJ3iMHJL46DNfpX/wAEo/2po/iD4Oi8O6rdAOwRdjsv7iRV4XPUA4J5HVR9K95+N3h/UPA/&#10;iC48a6JBJLZavayvNM87AWdwigtHwpGxvvjPqey18p4mZ3neQcLRzDLaEKzpySnz392D+0rNX1td&#10;9L7M1wPsqlb2U9mfjd8IvgP8Ufh34U8d/Cf4ifs/61rWr+HNUuLGbxnYaXPJZnyyMOs2zLLhs7hk&#10;YIz0ryGf9jHVviDrTpqGtSWf247vOQbw7E4HTr2Ar9qtG8X+OPifol34N8NfE+LwzeX1rItprkOj&#10;i/Nn5hCBvIeSMTEgN95wBgHDZxXjn7MP7Lmhfsyf8FIfhh8JfGnx48OeMNJvdI1K7h0+401LPU4L&#10;23iLxvPb+dMuxy26ORX2lo3XaCmW/MOEvEnN+LY/V4Rhh66lZpNvTlTcknGys72V9V2td75hhauG&#10;hF0JXT6vpc/IX4y/sk/EbwwLXwbZaxJdafbtvWZQU2Nnqcd+P84rR8baN8VvjDp2l+GPiR4ul1S4&#10;sbRbfTZrj+AqNoJ9WIABbqa+v/8Ags7Hp3gf/goL8UvCXwluftGkulndXNjbIFWw1Ce0jkuIRtwM&#10;b2EnT70rcmvzV1bx5480zVVspPGEytaT7ym/5oyCa/Xssw+dYypGVeUJOi3afLq77tPpfZ2Z4Tlj&#10;pVG5NWWm25H4p0/xB8P/ABK2hePLqcospjBkYjZzjj2712/h7wv8OtXsn0VbuKdhEHSUv0PXNep/&#10;Ez4XaJ+2L+yrD8Vvhvbmbxb4Zh2a9psS5e6iQcyj3xivlr4b6TeXmp/ZZb97VoztZS+CcHGDX3MK&#10;vs8LKrU+Jb/psddSVSgry1Xc/Sb/AIJi/tUaV8NfFGmfCHxn4intfDVxeh5YZHLQQ3gOEnx1VWA2&#10;sR7E9K80/wCCrfjT46eAPixqfwW8T6de/wDCO3uttqnhrXojm31CwkIfMbjIcAkg88GvH/hlrc3h&#10;PxNpmvQTrI1hdRtMHk4ZNwDZPHGCTX1z+1b8QYviV+x1qnwd17QIL670LUxJ4Y1GaICfSP3o3KGJ&#10;ysUyc4GRk496/JMbWwGF45w+Np4a7r2hOz6prlnbb3U1fy213iFT63G21j491n4nxeK5fCvh+2sw&#10;PsFwpbHBOOOa7j9p74geOPhn8Z9D+M3wk1HU9G1CxsbcC+0+5eLlQCQShGVboQcjnpXN+A/2W/iR&#10;rj2+sa7ouo6VHHbo6yeSFEmR8pUkj5j1wDnjkV9C+IPB9p8TfBUXw61ezkiGmQlJrlYkaQKCCY/m&#10;bkknIPb0Nfb57nOR4TC3rSjOHwtaSWqejWuj7eZvNqFHV2O4+H1l4F/a58O6p8Ufit4U0fSbKw8O&#10;Nql347tf9FaKUFUf7ZAg2XAVirZADnHc1f8A2SdC+BfwA+OmnfDDWvHmo6rNqGiLe6bruqaXbros&#10;4aRWR7feWbdkthiAysOxqH9jXwFb+EPAfib4QtfyahBqwjitDdwokts6SrMUkiBKujoGUkLj8eK7&#10;nx78NPB9h4isvhd4z0qC1ubTUUbRAItn2S5XEiQ7v4Y5QAD2yVOK/BeIMywFPMq2Ey+c1hbRlyxe&#10;kG4r3o3XMrSv7iaja9ktL3hMTCNSDau77n3f8JfjVp3wN+Bl/Hbf2RfXtjO154jgl1VDPYWEkpAu&#10;Z4zliTGB254J4FfmV8Svhp4p8P8A9vfH3xHOl34g8a+OdYfwzaW935BFo0jwR3YlGNqTmWRccfLH&#10;6Gvb9d0vwn49/b18T2Phr4k6jonirx1oFtq1v4DlszcDUrqG0w6wtvjCx7FmLIC+BICqjBK/Pnxj&#10;+PF58avij4q+FlroAitfCfhnTLcwSOyGMxyi32kNllf5/ujnfIfQ1+pZPHGKpltXB+9TqrmlJqzS&#10;UVzLXRpyas12d+h6GIdGiox+03t66/gM8c/EO88ffsheL/A+ueG0hjbwtdWjXc167f6pUZWYt97B&#10;Vj6E+tZH7IfxD/aA1b9hm0+EP7CvwhsotW0lZLHXfiHq2oIhe+uJTPIbeOQ4zGiKgkwQu/B5IIxP&#10;jtaXmj/sxeN9c0i+hu5o/D4jNnZPMGiWV4w6gmMb5Exlh8wA6Hqw+nP+DfX4dy6r+w9YajDO/wBp&#10;1TxNqdxvmtt6CI7YAAPX5SQf4cHAOSR+kKk3Rk7J+91OOnUjTrpeRBr3wt/br+Lnxk8H/Gz4z+Mv&#10;D/hrRvAfhuS11ALNLeXWqt9nzdSkJhYfN+Vcr025HesbWv2oP2l/2d9Nu/E0PxSjS9uNcuLuyeGL&#10;zHmhkClEdzwsZwW2gH7gGea++PjZqPwr8BeALjw94t8HeTpmtaXc2enahJcMbm7vMKJZtquqR20W&#10;7Zhm3zuy7AoRifyr/ac1jQPibJfX3gfxlpk+rPbGLSdPt7nfHLFGWSSQpnO0MJMEAj902QpCk/C4&#10;zgnK8djoVsZThOEY2UWr+85OXM3a/V+Tv5HZXnWnUUk3ou/Q8WvJvGn7TXxI1TxDqniJpQlwSL2R&#10;M+bfyb3SJQMAAbnfaOB+VY3ij9hL4veFfBV18QPEsVtcxwRM624lJcDn5jzye9dV4S/a0+D+hfAP&#10;Qvhr4M05tK1nQ9emu7vULuEN/aU8hwZyeoG0KFH8KrjvXtniO4+NHxX+H2jeD/gpJb6tr3ia5hsd&#10;OtJHVUuJJjgZY8Io5JPQAV87nmccQ5bmlLDYWEadGUlBKStouzW17/0jzbqte97rY+L7HVNVtvho&#10;dNFy6vBF/pjPMQqDORj8K+5/2WdYt0v9CubiYsGsYZd0g4YNECB7nBzXyZ/wUP8A+Cbv7WH7Bo0R&#10;Pj3rnh260/xZbTSWGo+F9Xe5tjNGd0ls5aOMrKFZWGAVZTkE4YD6F/Y+1PT9c8B+EdTumhiuYtDs&#10;pI7me75cLEkXlKvQtlSckgkDnFfpmVU6UqEq8JqSn1WxWJrzqzhGcWpL8fkfo58F/CumTpFLfzL9&#10;lmdXlkjPITvyfbtX4sf8FDvBGkeEf29vinfaDdrFBceKLm60+O82hhHNtkAG3jq5H4V+wFv4Q8U6&#10;14TtdMGpm0iUorfYJirzLjKkk/dOSOPavzW/4KEaP4X1P9ozX9O8Z3AlurS204W9xMirISbWMgNt&#10;wCexb259ajHYj6tFXjo9NP68hwhCrTamr7fI4P8AYxh+IeheKn8UaX4GuL9b6xa3nuokIEak53h+&#10;nBFfoJ8OfF4+Leg32kW/iK2j1DQ4431C5cbowQMKCQOWYA/Tb0rG/ZB+KUPgX9nuw0i/+DujhtS0&#10;NLa3S4hTbPE25TM2DvVWB3KVAJIzkVzfwy/Zt8R/BH4pv4r0vxHe2/h+8cxXmhahCzNeDhkIds7/&#10;AC3OBIBzjHOSa/m/j7FZBnGMqunPlr0lo94ycWrxW+vSzVr2vsejPDYHBQ9lTm5S69tel/8AgnuX&#10;gH9njQfGcVtJ478QWtzqTW4VvD8Hn3EMckjGTLyIuGBXGF+769K3PDXwT+G/gHxFcjTvhpp+kanf&#10;wF4tWEZmt1nBLfuwrEIxAxlcMGIHFXvhX8VdT8BaNrGjN4pbS5rqVLnRbhbQPG0yowaF2/5Zg/K3&#10;p6VseFtFsvCcUaL4pXW7e5snvZJbW5SSOS5Dgq2Q3DEgjcMdzjgg/mix2a06X+xVZfvEozirqFn0&#10;Wt29Hpa/S5io0ZSu1ZHNa78RNC/ZqtbfxX4j1yHxLbapOkVvYWP+keVI0gVZvLckAK7DcCM44rsv&#10;jvJ8CPDN1r2g+LtYtdFvbS0t5FjaYIq3UkSqIU3tnDSsFVQODxXNftI6P8OLK+8N+P8ATdGnk1+f&#10;Vvs629ppbTRRzxuqzCYoPLjIVlcPxuClhzXwr/wU+0H9ov44fGjQE1nSlsLLR7SOLVNa+3ZNwTL5&#10;ryllAJ8sKWB7HnjGK+syTKcuzxU8HWkqUbSldu+yteN7PR9Ojfkd9Svh8JhJJ+9ayt3b1R7/AK8m&#10;qX+uPeXMYbzJFtbeFJMs8jZAUKernB4HXFXvhf4XtPE0PiPxZ4hvTZ2elaY9xcXF4GORGCxQkdyo&#10;cgeoNfP37KnxE+KvjbweP2kNRs9Q1LWY9SudL+DukTWu+O3SP5bnWZVGA7xwkwRu5H7yVmByte8f&#10;tH32o+IPhRrzeF9aszd38sNnPAurbEtYpWLHeEDHgKVAA5yecZNZ4vI1k+a0MBipxalJRm4u3LaS&#10;5l302b/mUoq7ieHzRXvL8exzv7Lfg/xJokfjD43eLfiHptroMupS6ZZWLapAqTFMtJIBkF2y6BWO&#10;T8rCqP7bHij4o+Df2bo/GHwx8aXmhX2jeJLeXzrR/wDWwvFKjI4IIZGyCQQRxXy/4n/Y81/xHJcu&#10;PGd9HEbWa5ktLTTfJtEdADjzGlLJnB+YrnI6VxPxd8a/tG/FjwZp/wAP3+Jd3d6VpyATx3gVXeNV&#10;wpcpguQOMntX3lbhvL874npZjhsTCUIyipRnF2UIq0Y6rW6TWqXczjipwg5SWi0v0PG/ip8U9d+I&#10;eoXF14llE17fMXnvJQNzN+VYa6va+B9KhOl3Ms7SNtuABxiui8W/DWCTUbCD+17edfK2fuSco3v+&#10;VJqfhLXdD0+fTRYW0yPFlJMZKkdP/r1+85bisDhqMI03yxXTZdtDfE4hVWpW6bnUfDrx62m+E7x5&#10;tF3x3KEJiLJGRXilvpGo6Z4kvte0a4ktpY5RNGV4JHJxXsPwU+L2k+GPD1zpXiTw+s0v3FYrnA+l&#10;cj4r8e+EtQ8bQ2Gn6YqicbZwh457Y/Gvo6FanKclDXucsuWSV2QeJ9Ul+JHhW28V67oP2a4RxHJN&#10;HwJQONxFd/8As+eL4/gxqi+MPENjcNodyFSdIjnd23AHgj2rkvGEVzb+FoLS3uIIbMO6soHzLjuf&#10;rWVofxi8QW3hUaNp9pDqFvHIY5LaWPdwe4qakVXV7aXLjyRnZ9jvPEWqaH43+Jur+KfDNjs0y7LS&#10;28C8Buvbtmvn/wAaTWreLJbS7R7OI3B8yPHQZ96+lPgj4ZuNUBuZLdYlCAeWF4UdRj0614d+0hps&#10;MXjm6cJg7iGArXDyjGXKiMWv3d0aOm67qNn4ZHh/QZBfafjdtdcgHFX/AIM+CPAvxO1O80zW7WGG&#10;+ic+XEDgkfStD9nnUPCOr+FH0Sa1CXFrukmkOPmXFcLdeLLfwd8Wm8UeEQWS3nIwOA+Ov4V846db&#10;EzxOGoXhUWqltd9L+pz03GMU2r3P1K/4I9+F49I+FnxK+ENtoHn7J7iSO4jYEkGNAy8YIG3qM4Pc&#10;cV+Yvg59M8R/E/UNX8RXsVusFxcSRxOcea6u3Ffp9/wQg8SeKNE+HPjDx83he21Malqt9btLqczi&#10;EzGBGiSTZ82MjBxyRkD5sCu5s/2IP+CcXxI+EPgP46+Fv2XPDNkuhaX9s8RQxXF3HHq9pc2M8DyX&#10;EUszFpIbhhMCMFWi6nFfP5/xhlnBajLMlOUqi5U4Rv7yjezu0lzPRNu2+1j0YUHiKEJrRK+jPyX+&#10;Gn7UPjT4S/GuD4s+FLqN3spyscLjKNF0KkelfTv7Sf7ZHxI+Ivwoth4Stbq4m1WFpZ5EYmGBXH7x&#10;VQ/dJ749K9//AOCq37HvwY+KP7P+h/Hj4LfC3QNAbwK32XxDNpUEgvNU0mJYLaFPKijImMWFd5H8&#10;sLGHLMScVn/s+f8ABK745/F/9lX/AIX/AG9/pvhDSTpFzq2n6Z4ltpEabRLe1kmN8GjJ2mSRY4oY&#10;mUGQO0hIWP5vAhnHD3G2Hw2eYfCvnhKUZKW8XF/DK2+6kvJ6nM6E6eIalK+mnzPzu+H/AMIfFXiP&#10;WpU0+6+x3FqUuV35BcbgccV9r/tN/GTXvD3gLwv8OfEWuKuleIbOJJ5Yv9bbzooAIbrivn/xjqmu&#10;/CfxDp3jzS7GN49Qs2tbhZVH7t8ZBx6/WvM/2j/H3jzx/quj6hqE08iadZKC0Z+XcTktgHrjH5V6&#10;2JyyvxbmuFxFZxVKHM09LqVraekkn/wAqOFKNomT8ddG1TS/GFzp91IbhogDHcbfvr1Br6n/AOCe&#10;n/BXfx/+zL8JrL4Dan4qttLtvD1xNeaXeanbPcW1xAZC5s2VDvRt0khVxlcDBA61T/4Jy/s3/Av9&#10;v/x9qfhf42/EfXNItvDekWZgh0NYUm1CWWYoTJNKrCNFVCM7SdzrkgDNct/wVX/4J56D+wn4v0K3&#10;8F+On8WeFPFkdxLoeszWJhubRomCyWtyVLQvKMhg0bcrztXPPuTxmR5jiYcPZik69rqNuqTd1dW+&#10;G79NDR0sXQofWofC9Nz9FvF3/BWz9mj9tL9kDWvDHxg+H2n+INMGspbeJfDOoagZ5bSAoSup6U0m&#10;HR0cHcFIKBk4YZFfI3hj4ZfDEftGeCvFX7Nmv6v4o8OaH4r0wQ6vcWYDrbzsB5cpjJG5GBRnwPu9&#10;BXwXeapBFpMfh6zuQhHzmRTg5x69fwr6K/4J3+JfE/hiRtY8J6/eWN3a69avcRwTkQ3Kb9m2VCCG&#10;XDn0/ka78pyT+yFanUbpc3uxfRet/XZLR2eyZ1xzGlisM6MqSUrfEm7vyd91+R+vtlpNrqfiVTdX&#10;09rbwXciRJI25JSnlt98AHAJPBzy3tXvPgW0l8M+Ab+W8+2aimoxrZ3Hnys0hXaArKq88oEBCY+Z&#10;CwHWvCvB0y69oumytpDT3NxcgIBMkbIdyhgVYEOuAwGMEbcndnA9e8e/CRvF/wANbXw9qHxIvdAh&#10;juHMt99ia4lmwu4vEMpmRAAUA4GcHqa040inkOIb6xte9t3bd/0zDJoyeOhBd+19jzL4/az4c1v/&#10;AIJ/fFLw/wDFPRrvwxr/AIY8NRzfZnGbqays5o5YjNKin7SkpKHnod3IGRX49ftdfFTwd8RPBunR&#10;+FddSZ7y2VrmEjlWx0+uc1+7GueHvH/xA/Zv+IH7Nun+D4PHWpTeHbnSbZvEBh0WDUZL2JjbiGQ4&#10;CRKGXqPvoTnDAV+B3w1+Bp+GvxpvfCPxf8IyR3GhapcWWradI4ZrS5t5WiljYrkHa6MCQSDjIJr8&#10;y8OsypUciqqcr8knZK3zSd7uzT16rpoe/nFGM8anFbrqeKeF/Bni6No9R0Dw1c3WFPKxtjA61e1U&#10;+HpJ0W6tza3QUedG45B+lfaXws8WeA77xLeafYWkFlpTSPH5hjBMfOMj/PavMP2qfhB8LNZ+IZ8V&#10;/DbUt0C2eL+5kiwrOOpAr6jDcWvF5m6OIpOCS0ad/RM8rFYerhsIuWSab27eaPnTxL4psrrSl0q3&#10;spyAuI5D8qk/hX07/wAEg/2v7/8AZT+PuzxNBcXPhfWQLfUtPjcgCbOY3HYEH5iT0AJ7V8+aV4P8&#10;R+I7ltF0C0XU4VnDLJbgZC56H0r1j4G/BPxRor654k8XW1ppFo8sMenT6zeG0hmuEBZ40mKlGYJk&#10;soJJXjHNfZYatg53ouS5t7X1+7c8bDSlGtzI/Yb4a+MfBXxc+Ien+NdP0nT47jV5riK9NoAkwZH2&#10;h3UcZcZ5HXGTXonxR0yxsdInsnsTOTF+7gEPzZHUj1+nQnFfGv7EVzbfCrxvp/xEuPip4fvYta01&#10;11JYrwu0BUgLGUx8xySd55z6dB9WeJviJ4Y8Y6eRDrANvuBDCEMVOcZGevGR2HftUV7Qw7S+R6bf&#10;Pitj8pv+C2Xhi11L45eGNQ1PUWFvp3hoiRY0HykzsMfpX9Bf/BNH4+aR8Rf+CXfws+N97qAe2tvh&#10;vbvfTs+CptIjFJknv+62/Vh61/Px/wAFkfBPxB+Jf7WHhzwV4H0i9vZtT0OCCxsbWPebiXzXIChT&#10;jgdfTHNfob/wTC1z9qDQ/wBlnwl/wS58I+HLy58V6JetdeIb97VBp+hafPOZWuL2QsVk8jP7u1UZ&#10;mldA3ygkd+S1vZ00pyu3sl0OHFYepUxM2tla/wCB9DfEzwX44/4LGfFLQ/h/4q0y60P4HeEL201L&#10;xxot5nzNavkCyJYNj7zEkZ7Rxgn77jb+H/8AwU8/Z81T4Yftx/F/4U+AfCEOkeF9A8YTpo+n2sXl&#10;wpAQroiL02qHGAK/qn+DPwg8O/Bj4caf8O/Du6SOzi/0u9mQCW9uG5luZcdZJHJJ5wM4HAFfzrf8&#10;HK2r3nwk/wCCi3jTTLedgdbsdO1K0QLgAS2qqzZHvGarOaWI9hCVKKlNyW/T/hhYetD2zu7RSdkv&#10;1PhnwBovxS8Ca1ba5oVlJLbJGfN3cquT3FV/iVq/jfxhqMCxIY0nuwht4MKrMfb14r0X9hnxNrPx&#10;M+KGnfD3xTp5vLa4482PjaM9z0r7U+K//BN34T+JNHs9V0GC50x4rxXke2fJkPc9eD9K/Ns24gwu&#10;SZxFYymue28VfTvY3nFYmnelJ+jN79iH4b+Nf2YPg5o7+IvitPe6hrZhSx8NJKHitmlICqBzzkiv&#10;Uf2jf2avi0ug36eFvG+nXOu6gn2m80zWYDDHKskbRSi2lBKjKiEgsOTCcHtXhnhj4DR/Bv4iweKP&#10;EHxUW08M6JZGbTv7dvpD9r1ZuLeJdgZ9qYMjYH9xercfV37Iv7N37RXxG+HPibUv2uPirY6FYrqr&#10;x+DNGKJLe2MZ2yyySS+YVWFmkGLcqWjJZiyhgp/PuKsfnGU4GjnOAxcYVKkpfu5KN6kLpNpPVcr1&#10;eq0+1eyawGGVOrUco3a2fZnp2p+E/AMfw28N/Db41eEdPvdD8V2UGmeJ9PhEZgaNohHwyfxI21dw&#10;PDKGHQV88/tO/wDBHD9lD9qjSdH8NfDzwtF4F1uzkghj1rwvpO6S8treGOGTzoxtSVipRy/3t+7k&#10;78D2jwl8JvHPwrlvtF17xHpPjLww0puf7F1WTyZ7RxjFxGH4ztBzg4IAz61ta/441iKG08I+HbaV&#10;3bW0AWyWY+bZsnmblVBuHO0Fem5ecgZP874HO+IOFc6pf2dVnG83Uai2lJtJWcXvtZ3X32PdlOOJ&#10;oynVttbXW23U/IH4JfAHXv2YPjFrv7PfxT+CQ8QeK9Bkm/tC1tbQ3E0EIiWQuypn5PLdWLDgBq88&#10;/bp/Z48DfDy60r4vfDO4h05bm5C6johUpJZyg8llbBHPGK/V248Iz/B348fED41eHtB12116az8z&#10;XvGus6NsS1haRGSKVwBugjVYkRmYZjjCn7xNfkl+39+0b8N/G/7QniG18E217qmko8lvrmu6nrSX&#10;0niLVPtEz3GqxvEojijlZwEiT5VSNcep/qfgniPFcVcQzrUac42hGU9+Vtpc0bO1rN2j1e9lqeLi&#10;8NhKcVJStvoO0zUtf+Kmjadez6PJPZ3CgbIAdz44612fxI8Pfs9+AfCOlL8RPCMbXcmXit4Rwrdt&#10;5HU14JeftMeM9H8H2nhz4Y3Vva2FvGqkIgFxx1Ga3/iB8Y/CnxV+AX79zFrdhIpmgkb5z6sM9a+3&#10;WV4rA4ilNU2oOdvdfwp7No8r3qctNvwMD9sXxLff2lpugW15KtnJZi5itopCIgG5X5RxwK3v2KP2&#10;sE+FV8fht8TI2uPDOpOP3bKGELf3hmvCfEPiPWvGE1u17dPO1vCIoyw52iu68RfBK08JeCrXxzfe&#10;LIJZZo0dLML8y5r62MKOEwFPCYuXNKV11d2XDE1YVedHp3x4+IHgjxX42uI7TXZBprzkW3kW+wsh&#10;9xXn/wAW/g9YJ4asvG3hfxA91DOpX7Oy/PCF6Z+tdV8L5PBfxK+Hk9nNAh1DSSHjcnl1zz2q94i8&#10;X+DNI8G33hl7qIXF1Zn90gy0TY4P1ryIVP7NxEKGHp21+VjsqQcoXurPY8i+HWs+JdKZGtdduIEj&#10;f7iSEBhnofWuy8eeObzV9Al0uXezT7TCq9DgjrVf4a+CfD/irwq2j6JNe3Xie4ugtrbxgeXHGT95&#10;z6V754V/Yjtv+Ebtn1nxDG2pEZcOu5UI5xV5nn+T5NXviZKMm9ra+ui28zmpQdO6mzxH4LX/AITa&#10;C9svFV9cx3Kxj7HAHIyepP4Vva1rXhebw/HJpWv/AGiTkGGY8r7Vc/aT+E9j8I/Cdr4h02ZBc/aT&#10;FIyx7flweRXnfgyOw1G3tyE2xynEhJ5LE9a4pUsLmEf7QozbhJ/LTdG0686TjrdI6/W4bW98IR30&#10;FvDHN5ZWRkHJGKxPDfgDQbu3TxBq+pMVjXKxK3Jq74t0Hxk+q2/hbRdNZ4JFwrKOTmsjWNHuvB6z&#10;aRqLOtxEoJXBOKdGc50lGFSzlqrau36HLXqKq04uxu3PiHSNBsYVWwlRHJ8h2/iNfSfwF+MGjeB/&#10;guPG+pW1rfus5SO02BiH9TXy9o+iT+I7CLVviHfHT9NhH7jK/PKPQD8Oter/AAz0ux8VeG1l0PTp&#10;bfRoLgR20TDm4PUviufMMgo42go1pNWd21rddvmehgqc4QemrOU+K/j3WfGXiO4lZlhg1C6Lra5+&#10;UE+g9K6nQNC8M+H/AABd6L4o1x0kvowXiik4VfUD196yP2jvE3gLXtQ0/R/BOii3k08bJ5lXad46&#10;5rzbxbqtzoN/bXOp6s8gkjwwY52j0rfC0KTlCFGNkr2XexdCnRpqdVrbT7z1fwJ+0N4Qh8MRfCzX&#10;LNtVstPvWdNSK4kjg/u/UYrnPjX+0JpX9ny/C/R9Zk1rw1qWJ4BM58y0bPC/hXN/s8HwvrPiu60S&#10;WdGuLl8RAgc+1ee/FO1tNC+LepaTdKFhguiuIxgAfSnhMmyupn84+zacVz26Nt/El0afY46mHpU6&#10;aqwt7zZ6b+zv4++Fngf4y+GL/wCNXhOPV/CsOohrmCS6eFYmP+rmcx/MyxthtowTjGa/RDVfiJ8S&#10;fjF4dj+Jvw5+LOut4XvbHfa3E+qtKpiBK4LzZ8k5BOC2fmGeTX5MeJIdO2215pdy8iAA7T1/x/Wv&#10;1I8OaR8P/Bn7L/gP4R6L4rudW1Kx8OWFxq1ojqtvaXEkYnm+4NpcNIwjVs4IDtyBn5LxNymFfEYK&#10;pRTnVnJw5WuaKitZS5bWTvyrm0+bRvTc5U5RvojzX4f/ALe3xl/Zp/aOuJNI8eWd1p3nxLqtnfWg&#10;nia3yC8KiQEliGOOQQW/CvSP2l/GviLxT4o8U/EX4T3mnWEGi6ydmj6dqccrzWhJYXiRg71UbgJA&#10;OAfm9a+Gfjjpvi+LxfqOpWGhHyLi9eTz8bgAST1J9O/0qj8IPjX4g/ZY8a2vxx8Ca3K2qyW1xaXF&#10;tPJIqGORSrkSBTgkFhwTjJPtXs4DhbD01GcLRnycrst3pvZpLVdjpoYjC06Hspx3+11R+oX7B3/B&#10;Rp/Ej3XwBvxoA12x0xJE/wCEu1oI2tbxI8j2oCY3Y4O45AwRnFe5/E74xWmtT2nws0fRhHPEk0j3&#10;ruzCJVCt5cfmEn73Xcxx1HWvzn+CP7aGgaJ+0z4c+InwY/Z28GaPb/EI2llq5jt7i6k0REkdJ2sy&#10;7DyUZCXKdPl644P1Xqfx30LWf2gfCfw1try31d5Le+g1LxFcW5WG4uFs5bjy7Nl+Usu0eZuHKkKC&#10;a/KVwDHI/FvA4vDULQnNSfv6uVlzycfsq97J7tu2i0K+KqVcI43vb8jo7XR7mbxDPb/ZzkvyQvO0&#10;svAPfPJ/CvpL4G2WoAQRLgE9yMnC8D9DXmngnSfCeqeInOt6vBp9uyEtLLnYkYXk8dMdfwrvfDn7&#10;af7Enwj12y8P67rfirUZZL+O3iudK0FZIpJHXeRzKGJ8sl9oUnCnjPFf0nmdFuorPcywCcqbstj6&#10;38H25XTEURHcxAZ9ox1HOPwrwz/gqfrDaB+zr4w124kJgt/BTEJGwDvukEWeew/wr6L0TxZ8OtY0&#10;ZbrwlqDyqS0e2eLayOhAII6d+PUV89/8FW/Atx8Rv2UNe0PRod1zf6KLdWCkbV+2W7npnsG/Om4X&#10;oKKfYyjpiFdH44/s5+EfE/i3xrdeIDM0VhbMGiaX7v8AwGvrHSfiDo1pdxeE76ZSCqgTAYAJHQ/4&#10;1z0Pwi1DwD4KtvCvhHRAt1Om03VwRFAmBlnklbCqq9zn6ZryjQNb8LWXi1tL1D4gX1/MreXJqema&#10;aslq75OfKEksbuuRwcKSBnb0rHAKnVxrm1qj0cXOpRw6gtup9N+FPCF7438axaL4V0oSWFqvm3E2&#10;7AE3SMA9AeSx9hX0X8Jh4E8a/s/fGL4Tat4ml0+28P2lteQalaBW+wzxxCRXkz1Pzo5I5wfeuL+C&#10;vgzR/g3+zXc/E3xPr0bwtZzS28k0QtnaY5J3eYwXIA2Ab/51V/4J0Wt147+CHxfX42+Ab3RIPE97&#10;qUviKexEcc11DcWtsYJInyVPlJsQBSUIQeprlzWFKlLnivhkn83p+TM8DKdeco30cWvus/zR0fwW&#10;+DUCfDrR7rxD8XILW5tlJkE0ykTOGIJBJ7kNjHasf9oLx3oP7HfhbVfidq+iw3Oqa/H5On3ytk5b&#10;ODz6ZFeffs1fAH4D/E/TY/BHxR+P+pzQaDcJc6XcvdNZmeEjzYvk6rwwDLyA24AkDNeTf8Fb9YPi&#10;P42+G/Avh7xgb3RNLsl8iJZcqW4AJHf/AAxXh4LD4XDVZypwUZS3s9X3PQ+r0otK7fc8R+IXxFvP&#10;Fcv/AAlWv6k811LN50peTk5P8u1bn/FO/tF2elfDfw2I7K88tnnuHX5oQOTg9xyfzryf4weFNdFr&#10;bWukOy713E4z0rb/AGULyXwb8ZdI1PxbeJDZSxPbyXAO0ISMgnP4CtMTThUoOnbcxlXf1pRSM3xH&#10;o9l4A1K88Gxv9qlt7h4DcAYBCnqKg+GTTWPi1dLvX+R3X5pei85H144r3DXLz4aRfEu+0jRtNTWY&#10;5r2RlkwoX5mz15J69q5j4w+Bm8JXdp4o0zwgxjZkcSoPkQZ/iPUEVGVulShyOKXpsbYqcppNu55P&#10;/wAFCvg98NdD8MD4r3yObxYQI0DcMT/TPavHfgDc6elrY+KI5AUSQG4UHoQelfUn7UvhLSvjd8Ib&#10;LSb25EAmQLIVGdh9RXlOmfAbSfhf4S/4RfS7dZFeAObpnyTJjj9cV6c8ZhJThhr++3dW6JHFWw1S&#10;/PFafqelar8K9O+Jvirw9b+GICzaxfQwnyhnhiAa9v8A2pf2D9N+C954Yfwa5hd4Ha+81vvldpH9&#10;a5//AIJxa3bX/jK0PiGwjVfD7rO0k4wu0YyAfXNek/to/tEaD8UfisLlvEdvYWOj2zJFHJOCZcnn&#10;AzX5jxLj6eDo4ija9dvTS9k+vzQKlBScktzyeCz/ALHgSHUbpVghO6Zg2Mgdq7nWPA138S/BUOn/&#10;AA4s7iSZohJHHJASCenB9K8o+IPjHw5400uz0zwzJGLm8vUQYlwcKcnj3r9TP2fbP4ZfD34NeH7P&#10;XZtMh1KexRIowV3SMVBx061+P4/DYulhaeKXuzUno9tFe7XX8DT2MaT2u+lj8wdT/Z9+KvgzzNX+&#10;IOjy2KxodrgY3Yrs/gF8RfCnwdh/4T6WR3vIUc3Fw7ABVxx+Fe7f8FOP21fB/hDwnL8N4fhys19c&#10;nyo751XAHIyPX8K/MXxl4++IGpaReeFb2Foba+X5JYeNo/Svp+FMFnXEeGeI92MW0r7JrZ2TdzCp&#10;jMRh637nToz6V8aaT4C/aU8SXvxDi1ndeXczyeUG6gdK5HwR4dtLLxl/ZF/Y7YYJGBmYd8cZrx39&#10;mvx8Phn4nj0rxG86wIgCSEkrz05J9c/pXsOs/EiLVdRmg0yAYkOVKrySfevpMZl9fIceqEm5wWsX&#10;030PPjCar809b6nsXhWX/hHfgpqlhcLDqCHUGZt2DsXryD9RXlvi3xf4Z1DTv7As40e3kOGSMDAX&#10;qR/OsXw2vxI0SzuhLcXdxY3rcWaEEJzyc969S+Dn7C/jL4m6nY+JX1JLLTmkDXULx5YjJ468HjP0&#10;NRicbl2IxVOFWuoKT1d+p9TiXCpgIU6MdUtWeCeM9C0zw74r0u/8CeGbxmHzShYyNwxyGx19q+j/&#10;AIGp8PfilH9oit7dbvbiSOcgYfv+tfTPxL/Zv8N+HPhsINB8Pwx3KxMpuwygliuMknoFH61+e+pX&#10;h+D3jm5sbe5uCFlcOyS9Tk9a+qzvhXC43L4Tp3cls7vWO9vmct4ulyuVn3/z8j1/4+/swSWmmRav&#10;4V0fz57uY7Ibb5i43YJ46V5NrmjaX+z/AGUZ8XWeNQu4fN8mZAdhDdMetfW//BP6b4o/ELwvceLN&#10;PEer6bHKybbxgGUhvQjJHuK87/b2+Blr8cvESXA1S20PV7WQebYSuNkig9sAEV6eF4co0oxq0G46&#10;LTtocOIwzUeeLuz5F8e3yeJ7WXXbYCDKjy4YwFUZ9AOlWP2L/Ep0H4uwr9oLuLpXOO3zYr0b4vfC&#10;rUdL+Bdj4c8MfDtpdaRQl7ewDzlD7iMoRg7dvqK8v/Zk+Gnjbwl8Tl1XXdNkGHBcDgnB6YNehkOD&#10;rYXEydaV2zlor2dNJu8mz75/bY8Q+JdR+E41fw3uIjs90gB64HevzNt9a0XVdYutS1NftV0Jm3lT&#10;wnbB9ea/YOx+HTfEX4GXzNY5iOluPmGedtfjx4Z8IwWfxW8XeGJZgggvpQilMn756egr18VQdenK&#10;F2rLp1N6mvLFHs3wg8Y6zbRJqug3Jh8nIhKr0HfGab8WJfEM+lyalfM81zetzIPTHFYXwj+I3hPw&#10;vZ3em+J4Gjjsrvy2427yRwcmvd/jV4l8BRaVodvoOiL5d7ZhvOkiBHTBJwTyM5zXh4fCfU8LVco2&#10;cnyq48I9W9rHg3hf4P6t4s8JPdRaOXlibcZduCoB7/0rRvte1TRPCy+FmjKTsxWSQcb+PTtgV6fp&#10;nii28FaNLbtag3FxF+7xypGPwx6141q0fjLWtZnvpLBsSyfuwF+vWvm8wq1KOK9loopa3PRdKjWl&#10;aT3Knhv9nq58fXE+vajfiGC2Kshl6Ek9ee3+Nen/ALRvwZ0zw78GNKufC18t1d3ONttanjJ46D6V&#10;JBpPifRvhC9lqNmqGZwoPlbWHGcZ79vyruv2bfDy39zY6P4mRpo2dnj84ZK4A27c8Y5p5LPG57Fx&#10;pte5Ky6ppWPMqYSGEpTive00sfH8Hgjxl4R08X2rabJFG8h3K6n0rc8LLrs8sWs6JaDFvIu9s4HS&#10;vvb4/wD7MGk6t8LXuy1um6Nzbs0gRjkc4r5P1vwXa+CfgnNe6ZdiK8jaSOaPcOqnIOfU19Nj8qlH&#10;FRjB9rvzPIyqpj54eTxMFF3drdul/Ml0i5TxrrUF34u1iO1t9ivtDYy44Ne/fAzxvoXgC/UWGprN&#10;YsdofPT3NeLfs0/s9aR8UPh/b+Odd8UJAl3dq5M82DsY4bHcEHtX2Cv/AATw8Ft4KiufBPiB7qR0&#10;HzxOWU8dRXn4v+2aNKrQhDmUdvP0PQdN1pKL0h1N/wAS6R4R8XeAJvGkV1EG8osJImHPuD2r4q8U&#10;fFXXb3xs/hCTxZNdRLcFIYnkPK5yBxX0n4Z8FXfh7w7efDm7vZUktw0TxNnGRnn8a+U/if8ABDxP&#10;4e+Ltu+iA28stxn7VO3yKM8njrx2r4DB18xxWNq4XFVLQfwq1rPsx062Fgo0btRT76s9g+GWkN4u&#10;8ZW/g620Hdd8NLIEO2IcHLH0r6AstKutS1mH4ReCdYkihiAF9cxJuU+oGOgz29jXlcHxD0H4XeHI&#10;NB8GMraxd26jUNRaPDD65JIx6Zr3n9jVYdM36lrE9nci8w6XnBy3HDDPynk/nX1fD0cFhMb9TnJT&#10;rJXb7eSvuenSr0niOVO/Y85/aY0Txdo3w/uvhXoPjWWCFnzdW6ggS9G7884r5R8C/EPxd8K/Fa3O&#10;lxOZbY7YbkL3z1r9CP2ztA8NjUoPEdno0ao67JJSx2s2OMZ718efGuDw/penQiw0hVkllBLr6V8j&#10;n2d4hcRPC1aLsrcrfXzLzKhzVFUor3kjS0Hx98cP2jNdj+2+JpRHYRmSaKEEK6g8deh/nXUeCdE1&#10;zx/rT6dazR2ksUohlkTOFYd+e9Z3wvubT4Q+H7fxPrTCGPVSqlyCWGR6Z7DmvVNS0H4Q23hpNU+H&#10;fiWN9QvMGfy5mw7HByM9DmoxP9n0qUK9eEWoe9Ky18loYYlYfA0IxnrOS6dGc98ZP2YLqKCG7k8W&#10;i4EMJaVEYEk45Oa9W/YA+DnhnQ7e78X38EbyQqxaVhyFx/n865vXvhp4j8GfC1vFuv660puFGxXc&#10;/LnqMetc1pfxg8eeAfCj+Ffhtod5ql/qcLR21vbJuLbj1ODhQPUnFfWcOZtWxWEqYnGxhGK/h81t&#10;u7vojzKTrzw7mntsSftTft6WfgP4j3N18L9HivryxlkhlYnIj4wRn3q1+y38a739qGLWPFemahDH&#10;4jshjU9BEo3sh+YTLnqCflPptHqK8G8cfss/Fbwz4K1zx3r+gyXN7dM0979nnjmECseSdhLLjjJx&#10;gdyBzXafsZfsv+I/gxq1l4p8QX76Vqt/Gs8EKTnzliYbgzYIC5BHy8nBzgV+d8bxyLNstnXqYmHP&#10;fRwakvNO1+nzOzByr06qqVI/Fuj3K71jUdPmXWvFMFraxtIVsY4k/eS46g9weOR7VseIv2gPFvjX&#10;wjF4K0nfa6bCuJih+aYZ+4T6VT8TaRpPjbxBYeEY72KJ5JgUkTcxldgSS3dD8pBB9Rx69LoXw4tF&#10;ki0aG2UZwqhV4Pv7fjX41LEyyeq6VB806iS93blb0t+prjFzR5Yqy/U82tvCwjs5Z4YRHGzeXGij&#10;aHYjqcdSq8/jVC/8ICV4ZrWUwSIQsbY4IzwCO45/zivYPiB4TXQby20ZrZDFaQ5Dxf8APZ+Tn32h&#10;Rn0rC1vw/JJp0d6luVETKCduR17+57fSuarjK2ExfspbrR+pwU6MpxtEreGptLk8NXfw6+LfgWDV&#10;dMvflntNStxNBOV5BVfUcEEfMpGa89+P/wAKPhNLfNBb6rNp0j6XCdC0yeymlR5DLM8k48kplt52&#10;EMwyQzYbNem+FvidJ4cuLrw/q9ra3UM8n2lIbxQpj4ALAnlQMct0qHQvHXhv4mfFHw7p/gHxH/bW&#10;lX+oyJq01vcpcWsZLENEjDJ/dhSSemWwSNpz9/wbmebYapUpYZuVLkc5JpuMGtU07Na7fpodmDwa&#10;xFX2dV2Xf0MPw98Z/AP7PHii2/ZH+N3hy9/sK7+Humwx67BblbaPUCk01y6bRhJUedC2T0UHsave&#10;Mvid4/j+C2l/Ez4jSwXvjzSLT7Pp8Wo36i8ubNmJgupYVBAumjBccDcrISN1fU3hb4TfCz4y+Ar7&#10;WPHXhSy1aPUNWbULZLq3yIkil3R+m7ChRjOD0ORkH8gf2yv2E/j38M/2orz9oLQfjRrnibwVrGu3&#10;WsarrmqXUq32mSodzx3C2wJaLjaksSfKAAUG3n9s4ZyHH4ZqlWqKEGoyqq13KW8opqzV73e/8ttW&#10;j0Yygvdtdaarp/wD6T/4Xp4x/wCf24/8D3/+Lor5P/4e4eOv+pQ/8G8v/wAjUV+g/wBkZL/z5/8A&#10;JDrvR8j3/wDa8/Y38EfGnxfDptyt74Z8SXaLazeItLBaUQOGC7kJwy9ieCBkZrxj9lj42/FP4X2t&#10;x+xj8aMaT/wi1u8WmQ+X8s0YcqrmXO1lLdDnqa+ufiN4y0v4p3vh/wCMmn6m6WPizTMTus2I4dQi&#10;GHjyMbPnBP0b3r5+/bb/AGUvFH7Teo6Fqy3tro8ZtZYdG8QAhRG0D8JIqcsGz07k8c1/MnDOY/Wq&#10;MMgzd3oy+GUtZUpxuk433W6cei2t15oKnKk5xWvX0/4cZ+0J+1Z4Q8HXs/w5v7WNtUtdHaSa4iB+&#10;Vdv3WPRTnBxmvLv+Ccvg/S/FK+Mvi3qRMmr6q7Q6bcOuf9GVz5rDPqzKCf8AZrBiPiP4UyeJ/wBm&#10;D9tjweE8W6r4bil8JeKoQGmbdhbdt3G9XAxhgSCOa9Wb4O/D39nr4Rabq3xm+OE/gvw1oun20N5B&#10;oto0ura1eOxd4bdfuJvBILN09K/RswyXBcPZEspw9R+2xXKubV8yh73uxSbtJtK3nqzzpUKa1jqv&#10;x+Z9O+Dfiz4V8O+GLHwvqXg20kawXbbX0TFZbnnKwnsSenHYV7V4h+BSeFfih4Dl8OfEYNrkvhu4&#10;uNd0ewIkRyq+bDJJlc8sSjIewryHw18Vfhf8XfDHh8+EPD0FtYWOupqS2N1se5iKxBlSaQem8A9u&#10;favrH9oP4vfBrwH4a07xD4M0qW78YeJtEgtrWG1IJHI35I525JG7piv53lCChiFOChVs01J6vV/C&#10;tru2vRXvfS57OCi6MXOWvRHjfxKtLDxsfteseGYvDtiY1K21pJ5kdxdAjdtHZMZP1rkPCcNz4e8T&#10;XnirQpZkDQPb2654jVtuSV78LwPWlbVPF89u+havqD3l40hRIrYAC33E/u1JzkDv9K7rVvCGmeG/&#10;hi0VkbiW/ERa4ndAGV+6Feuc9/Svl51ZUKfJOS952strN6u39fcYyp88/dRi/wDCYeKLnQbrwh4l&#10;1N0ggVJ/KiOEuByRk9iO4zXjnxX+NHwr8Y+F5f2Q75pn1YM994ga5gKwWdu2GiYyHjJGOPevSdD0&#10;HxNc+FbhvEWpG20/zhLJNIwO4AYAXOOR6V5l8X7Pwl4ra50UaQsFhMWju5TCPOvEACrubrgAdM17&#10;mRLB/X/3ycuTWLi7KEla0ttbXdorra7SOfEVFToJS0vp8jw3wTf/AA7+GHiqbRvh1py3bTKsVzr8&#10;kgYSZ4xGR/CPX6V7npHwQ8KftO/B/QbfxR4g8/XbcTwJqUQzLEglYqCP4hjFeH6F+z9p2kalD4b8&#10;NTEWUkxK+YxyoJ6CvdPCnxM8K/sy6SbS/s55tV06RZdPt4yNlyhGSjH+E5Pf1r7viKpicTQp1ctn&#10;KVWMlaWnNqmtfJ9VtZdjwY1ISlyTtynzR+1T/wAEo/2rLO283wboEOvaZIQ63dpLhwq5bYydjjt3&#10;r5w/Zl8Far4J+PV/ZpqM2iaipkSWzuEMYjmQ8qw7HPrX7X2X7Smh/HPwDpnjH4ZNJp1/dkRX+iXJ&#10;I8mcAD5vUZJwRXxT/wAFBfh/4Rtv2hbTxrpNvZx63caKo8QCzRQpuFyofjuV2jPXivteD+O80xlP&#10;FZPilrGm/fSs+ZWvzK9u3RaplTpQw0XKPXYj+AFtBrd1LH4lVLrULeX7VHeI+0gjqCBwQfSu0uNU&#10;sLzxMLW3JITIdQoKt+BryD4M+KNP8HE65rt40dq1ysEsrN91nJwSfSvYfh3Z6Fqt1qOtWtwlwkEx&#10;80K3IXGePwNfC55Sq0sZUrTu42su13v+f4kYf2jpq7NTQYPhsth4i+GkcEOk3Wo6SdWgu1t8IL1U&#10;wG9Msq4JHUnmuR/4JuaNH8cPiDqthqi2mn3Wnqki30YUOHLHDYP3uRXfXuoaFqfhq5ti0MiRQl9P&#10;vtg3wuOTEw64PoTSf8E5/gBL8TviFq/i7TdMnsLeyt5ZmktwVWR8n92Mfe5GcV6PDmezy/J8c5ya&#10;tG8b6vntayvZ+9ordLH0WXxVSUU1seoftNePvhXb6Bf+HfBmqa7a6to8JRr/AEq6Y256KxlXoFNf&#10;NWlw/G3wlb3Xin4FeFNZ1oxp9oubTTIDKr8Z5A6jvXq+t6h8QRa67oHhvwxpmkQ6l5tjcXtxZlpW&#10;iyQSwbueue1dh+y74sg+G9/pfwp+GviNZrm9R1vbydiwMiqMDcMd+34c17tHAZXl2DryrQdao0pK&#10;PZRV5NtaK/Z/I6cdDDYqpD2krJJ3029D51+GfwM8QftV+D9S8UfEq4k0S+urxphLcwCJwwJyFU9M&#10;V6l8OtA+Hfw1vIPCF5pE2qNNbG2mvprjB+6RkAcY5qL9pf4c/E/wJ8R7vxLY+J76+e7lL3UdoMwL&#10;GThsKPunvTbXw/YCKyvtN1B5Jph92Th0OOuO1efxnxnDiDJqOFpNxhreCulFx0Sff1e9tjw3y06l&#10;ou/a/Y5T4yX/AIX8NeL7rwHptlIsQEbQpGnPIznPcV1vgjwJ4p0G0i122mKWClHs5FcEyv1KY/mD&#10;WB+0xHa+RpmowTomqSWoVSVy4dDgqfYivRv2OvGvw88CeHmPxlupTDq10gvrW7k+QLyFmjU/dI43&#10;Y65r4Kop1Mkpyi9W7STTbbWjfltvr+oqdSP1tptLQ0U8eQ+EfECavZeCLOIXlvvIuBuVj347c1Jo&#10;fxZ+IFnPJP8ADeC3tzOG8yFYQRDJnIZMdyayv2h0tb3x5cWXgyFm0wylrKaNTsaE9CPrnpXPfDXx&#10;5cfDn4h2FrdxqbeadBKsg4HuM1w4ahWp0fZQm7Xu1eTWml7X1dhTxNWnO8WeTftV/s++LfCvwt1n&#10;4w+IfhKT5moi5a7towHMjk75HUc4JxXzf8NvA9940v5de1+yePCA28JXIX3Ffqv8ePBnh9bC58We&#10;NvGcc1leQhrOzt7oNGvy9GTJDA59OtfNngXSfg98QVa08BeF5bJYbl4ZppshWYjoBgcZ/nX7Zwxx&#10;dhMqyevRzOE1FaqesrppK2+m10r9Trw1B1U6k3ax8z+ModB8N6fHDqmnGSF4h+98olenrivDZ/DC&#10;a5qt22jyB4g+VRDxjNfsDafs9/CT4kfBxPDup+A49NvY4jb3ST/NukHRx0Ir8/v2rv8Agn38ffgR&#10;oNz48+HbW2raI8rGVrUnfDluPXpXVw3xXluO5qcpKjJtcl3dSTfV20a2d9NVZswk4RTdj5d1SS78&#10;B6gFttHZcnMpZM9/88V6V+zl4107W/h/4l+Ed3pXnTaPO3iXww7uA8MPBv7dckZGD5mB/cFZfxC/&#10;tyw+EUM3ivw/MutWpBdltzmSPHyt/ie/tXN/CP4j6V4a8U6B4z8DWS3cumatBc3+kXUKOZ4wcTQH&#10;cCMOjMpU8MMZr9Sp0KVWhtzKSs30v0/yT8zOFSnGsnfdGx4o8JWHiq6vvEfgHWPMaSDlVGSvXr6G&#10;k+DvgzXPhF8Ntc+IXi7Xvs0t0GeC0lY5dsY4+tfoj8C/+CSvg/4lfDzxx+0j+z34zhOi3sJ1bwP4&#10;enshvuoJEEzQlwQqFCxhXGcNEQwFfEdx8HPid+0Vqt3/AMIro9zPpcQPky3ClV79uhxitMqw0261&#10;Go1KmrLz06fL9CpOtCq+ZczXY+afHnjr4ifEO8hv7hprNGkVbeRQyrGSQA/4dfwNf0B/s6eMfCun&#10;/Drwv4O0nXpLuGz0WG3ErRhTOqxornaeeWBr8a5vhT8Tw994JuNBgsbi2tXwZY/vqBj5S30FfqJ+&#10;xdrOr6/8L9Ilg0DbfXHh2zjkee1R0hxDGWMTsQyyeYp5xjGc19jlteFGnKnGNklocWIozkoyk38z&#10;7V1DWF1DRWSxkWCSK1ChHQEZKZDYPUL/ACr41/4LD61caP8AsCfE06WJYnutGt7CRI2BBSa+gQcY&#10;9C2TX1hoJI8PSRNK6Y+WVZSCXcYXAIGB39s18q/8FePt2lfsueI9KvI0dpZbO3l8whhNmXd24JGz&#10;INcmPqRjU9rLornThFzUuRH4VeHHg0PVTeQh2V4Cjxt2Y8Aiv0i/4IofCj4bfCX4SfEf9tv4w3bw&#10;3W+PQPDWYVl+Vj50zqp+9uMaLkf1r89PBPg7xH498f2fgLwvYfadS1O/S3t0Rf4mbGfYDr+FffH/&#10;AAUA8aW37MfwL8A/skfDKB47rSrRLnW7qBVDSXUgG/cOcHpg1hKtJ0pS6vRCoqMHZHpnw7/Z78Q/&#10;EH4tt+3f8PviDeSv460y9afQJrNJ4rKIybWjZm+ZmUqG3ADGDXzl/wAFDr9tU1Dw14va/ivLqzuZ&#10;bWe6ih8sEBgwx6jivX/gB8ctK8ZfBCxv9M8FX9idAtBoISKR1WSZo90rqQQCWzuPXGe1cF+1h4E0&#10;/Xf2fb3xLeXEVlJp8yjSbCaYB5Np+ckY+YkFuB6Cv59weZ4//iIqxGNXLafs0rJOzurNrV6NP89k&#10;ehiFTVGMVvuz6E/YQ+JPiO++FkN/4YuGfUNLhe1McMv7wx3KY+73AdFPHrXdX/h27+InivTtC8dX&#10;txbXdjp95eTa1NYhprFoEOI0lwSm4O3J4wK8B/4Jl/Em08DeM9E8WeFNGm/szULF9PZdQKuhnCKz&#10;ruHcMMj0zXc/th/8FCNK8Kafq2r6Dpun2suraZ/ZUI06cu5uJ3ZXDnA+4inPu4rPirh6vX47oPDX&#10;558v/btrq99vl16lOtOEVGWsfz6no/gn9orwjrnwWtPDnxKjle80gG3TVNSj82K8tmJQebt5YFOT&#10;69a663/akll8fXFnfeHoY/DWoaatgLnTLwS4Kj927J1VTkgDtketfI/wn8T+DNY+FljJpNw0hjty&#10;+oTyzFi02DlQB0xxhRWVe/tBfD6+0ufStPudZ/tK3iMlvaT2zQ+XMpI5Y4I55GcjBr4fF8J4rNMb&#10;icNSpznebvps72Ukl8PV6tqz12L+szVXTSx9u/BX4m/Dmz+NfhzVr/VLXWdONpd6RDLZID5Tzgsm&#10;c/xCTcnPTOK8R8feIIPBfxh1bw5qV0PM0q7tTJIjDfbbVxg4zg5Iz2rmfhB8Ubbxva21l4k0WO01&#10;fV9PLpfafEkavdW5DqzqMDeVH3wAW5Jyea0PBv7Neo+OPjrrXjiXx7a2lu8Lz6pDqLEi7M8SNtTn&#10;HyOueezV5EMuo5VXq0ca+Tki9WtZNSVldLa90lbfVrU3cpY2ChTWt737af8ADHC/8FCP2VvGf7Tm&#10;paP8Wvhf/wAVJqNpC1rLpMbBZ1EjD94vOGA6HPNfMXxistU0/wARr4fmn+yvpUEdo8KMVaPylCFe&#10;OhBUj8K9n/Ze+NXxb8I/tq+OfgV8U5Ftp7K6e50YWsxWGJFI8sRFvvRtHtP+90rzj9rXw/f+Gvjx&#10;4gs7kSSm4uzeIzNljHMN/Pr8xYZPpX7/AOHVfG5NzZBjJRnBUoVKMktJQk7tdnbmWqWut/PysVTU&#10;2qlmnez9TkP2wvGn/CVeBvC0UKTG/fTXuNc2LkNOgSLz/qyIpY+2a+yf2cNOkuP2TvBPwvR4P7Os&#10;oSt/cpEwDRIolcAnhjlwufXNfAvxV8eXEvxDtNDe0Qwrp9vYSJ5ZLNG5V3Ax1PavsDXvjP4u8f6n&#10;qui3vjOG2tUZLeH7BD5AtLdVBBkiUYQswHAPQDJyTW3HPDf1rJsLhqElCFObnd620aVkv5buyOrC&#10;U4Tw9WpJ6qyPoD4EaNqXi3x1feLYp44/JmEcccTA/ZY0GI4wB0wB/OvoAfFz4qa18QrS10ZSi2Me&#10;ZLsk8P7+tfDH7Ad/4s+G/wC0Bqvg2Hx3b6xoPiOx32155372GdOQGyecgkHFfX0J1/Q9Sv5ruYKp&#10;hk8534CjBBJ9DX8ucZZdLLs9cIzU0oRdN2a0dltvdO6t/md2HnCFBb2e58R/8Fiv26vCmqeMo/hV&#10;4e1yxv7+KNZtWv7GVXUS5I2sRxkdce9fFPwa+IEWn/FCxuE1tpLS9BF1JM+AD1r2n4yf8E1ta8EX&#10;aePdT11Ly1uw7TxyY3qWJI5z6V4Rq3wd8OaZZ3l5omqyrLAWCxh+h9P0r+tuHoZDQ4co5TSrSqKE&#10;OVya3b6tdNdj57EYyWJk5tLlbPaPibd/Bz4lW8nhnRLmOXVFXdHPGOrAZ61866pY6/pk1xblfLWF&#10;iGST7o7Zr0X4L6pYXNpPq39nxRXmnQ7Cx/iI7/jXB/E3xA+t6ndagR5Zkk5iB4HNejkWGngcTPCR&#10;vKCt8TvZ+Xk0cUKj5pI7v9hnX4fh3+0voviDXPjDB4Qs5bW6ifWrrTUurf8AeRFPs86MdohlDMjM&#10;eF4z1zX3P8Zde+G+k6BFqWg+NvB8GjQh2jubDVUjaJWALRhEkOYiwOEIIGeOK/NnwD4StPGNwtpq&#10;WrrbruUqGI659e1dX8HP2c/Dvxa/aa0n4a3016dGe6DeILvS3j+0Q2KkebLH5h2tJ90Ac5zwMmuf&#10;ibh3DZ1jY4mvinSVOPvLli4tLW99GnbTVteWrv1w51Q0XU+8/wBin9onwz8GPj/o/wAQtPey1Tw1&#10;rcZmtbG0vQ0BJBiYcco24FgG6ED2z+ufxA8LaV+2l+yHrXwk0jxJLpNx4i0N1sdUsLoo9vc/LJC5&#10;ZeSA4AJ7qWFfgd8R/DXwg/Z4+Jv/AAhPwg8KHw3pyyRzOupaoLi/u2TcAXnJ3O+75tsexEBIIJ+a&#10;v1X/AOCRf7TN9418LXnhLVp0kSxtUnkeS6CGOPdswiM2GXLKTySPoePospr4TF5eoU7zpW5byXxR&#10;ta7/ACMXea5tmj83x+0R+1P+zdreqaTrHjfUIbzwn4gbTvEGlXcW6W1nRijckbscZBOcjB711Xhx&#10;74/tKeC/2wdI1u48Q3Vr4itdQ1i5nZ7maWNGG/OGBO1C21RhRjpjNfdn/BYP/gnFb/HSx1H9qn4M&#10;agbDxQ3h6SPWdCsdFE6eJb232tA7urAxyNb74i21t7Rw+hr84v2NbLxzq/7Qnh74UfCfxhf+DvEL&#10;s0839pQSRPpZRd7ytGyljgA/IVw3TkE186sHwvk8cfCMIQcF78mlF8rjzJtqO1nq1dJp9U0d+HhO&#10;dOO7Wj36o+wf+CsHww1nxL+3J8R18CeFNDmtNQ8AaL4mtpLO4ihvLm2uFMLyz72G6YSwuAOD5SqR&#10;nmvyNvvg/wD8Jv4kvtR0DWVkujMyvaOME49PWv6Kv23v2PPB/wAd5/A/7R9pomiXHiVPCsejXeuS&#10;QTxXOpQpDMsUYCyCGKMGaeQqYyxLICwWMAfKd7+wBocmpxHR/DWgaTrFiTG9jexPEwBXK75dnloT&#10;gAbmHXsK/OH4p4XIV9TpQtC0XFqyjqr2d27xeji1bRkZlDEvlUItvd/l/wAOflh8Gfi94y/Zo8V2&#10;82hgwi1GzVLaTIS4jP3lYdDxmtz9s/4X/DOSHRP2kPgPrtosfiVd+oaDA67rSfndgDjGc199/Bf9&#10;lT9jLV/2yJNO+J/wR1vxZq+mRmaW4vdRWHRYNSjVXjtjpyxhr1BncWmkCOQAIypBPDf8FeP+CfcH&#10;wy07R/2v/wBnbTLbTtDn8SSxeLPDVnHtsoJZ2aRLi2TgwRMfMRrfpGwG3A+UfZZJ4h5HjszoZdNu&#10;NWtDmSa0vvyvW+tna67bXIwuGxFfDylU+H8j84PBGr6xq+r/ANg3ly9qZ4ZDMxIA3AZ719P/APBO&#10;34ieI/j3rWmfAPxdfWst5dObWe+vbjy91nGS6kkn5mj2jb3wMVz3ij9lLwx+1PFF4j/Zy8RW2n67&#10;Zw41jQLmUR4bu0Z71z/wR+FOtfAD4r2DeKnjt7uyvcLeSE/KDwSP8K+p4hy/B4vJJqSSqLWFtGpa&#10;2s+l3b+kZ+zeHmpNaH3n4t1DxbBDY+HLbXpktG1KSSWWOIBppzty/TpzgDoAKw/ECmSW7n1u7tvt&#10;Egd5ZoLRY3nP8DNtwC2BjNbug/FLT/G/hbTLjTFRroXClp2Yfu5FYo5XI6ZUN9DU/ifQ9D8TeANQ&#10;vrF7eSW3nZZCQVYEDpg4znPB6Gv5W5sZhK31bEQ5XGVpWtvff+vkZVlKzsxn7L/iL4UeFfivbeJP&#10;FHiQafawwtJc6jftgQKGUhnP8K5BBPQV9EftNfFL9nTx98Z/CFp4p8N2Gu6drGkz6ibzQLxXlWax&#10;G9ZfPiyGAiDOwGcBPTNfGnhrwtZaZ4X8W+MdXvEZNK0Ke4ihmJ8q4h8pjJC3PKnLL+Pauk/ZE+KH&#10;wLl0nSbPwG934V1P4eGO/wBCv7GaHUDeXMnmi5glhuvkVmtmkSNxhdxj4JFfUUMFhK2X4yU5z2SU&#10;lqoyS93ma95JcyWie7urJm+CnaUKkXqvxR6t8Y/gtqniL4teC/2h9A+JNjf+G/hrdS6tPqulagn9&#10;oWdlhYyZ1i5kiRju3ITtCgMAHNfOvxIutPP7ePxd8e+GbOK30fVdPsbzQwsPlRyWsjqwkKsozuzI&#10;RkZUvnOQK+0/Ff7CHgzw74pX43fszfHiaKy1EvfX3ha8sLKOGK3uUZpSph3eYAGPmw7QsgJwQwWv&#10;Gv2rPhfd+CLbS18fDSJfFltp6aZAdEjP2S700s80DNIiqj7GDooAHBwwG3n9N8L8XGOWrKpzi5Uf&#10;ei9m4yu5K23utXfLprsj0qlOeIbquDST9UfHn7fWv2vhH9kjUILRbq1vdS1/T7G3+cY+zL5s7BnB&#10;3F90aL3yOSa+1/8AgmF8Qx+zX+wp8NoNUim+yXGjebdrb25aQyTzs4ABwCx8xQP97r1x+cn/AAUd&#10;8Va9aeGfDHwpib7PcXOr3i38FtcK6Mm5UEYI/hyPz+6cA5/Sr4bLovgz9mvTfh1Lr2mPJbeE4rJI&#10;b24S1KYtwBh2XG5SSMnJ549a/XJ1FTw6T3bb/Q4laWJ18jyz/go5+1F4y+KXgDxPpNlfSw2ela1Z&#10;iOBLXylht7mJokRgCSjGaBxuDbd6ODlmXPwlJ8GvEvhj4e3Pxe1bVpNPfVLCabTrVpJEdbZn8ppQ&#10;TgfvGRwCOoDetfoJ4X/4J9XH7QGjaR43tNEv/CccctzazNcapbXLwWW8QstzhSrrMPMZCrFlDZYE&#10;gGq37R37P3gv9ozRtO+F39tSaYfD+nyaHoE9umwW9oHJSN+qyx7iTngjc2DX57xdxXS4ehhoVLxV&#10;SXvSWvLGNm/N30XpffY78a4u7btfY/KqLUNKuVtobZ1lRuHjIHBr60/4J7/H82n7Vnwq+Hmo3KNa&#10;2uv/ALtnu/KQSmKQRKzkjA3kZ5xyK47WP+CUvx68JeIJLjS9V0HVIkDBbWyu3jnY88qsihWxxj5u&#10;RzVr9mz/AIJ0ftD3v7Wvgaw8WfDp5dBu9ZU319eqslo0cIMskcz8hAQu054G7oc8ziM34Ozyg1DF&#10;xlaMpR1XMnZ6pOzule3dnm0IShiFZdV+Z+hP/BdH9ln42ftdfCLwzqHgT4s+HNQ8PeG76zvrXS9K&#10;ie8uZ7m6K2d0d0WQiW2CSMHdlySK8O8L/slfEf8AZVPhjTLuW41Xw5a2ht9P8RPbbIrhY5Ww2QSE&#10;BVvl5wQMivvLVtU1O40rw83hzwxo3hvWdE1qSw13RdOMjk6btZYVSSPCjcq7t2BmNgvBry74pfEv&#10;40WlleXPgl9Ra6sZkt7M2rKIII4ZCDEYXBjKEFl2MMEYzmvyXKvEvNMnzmhlVJQdHnacW7aTkkm5&#10;7xad3rzXu9NrevmuEouMar+O256n8LtUuL74cwqbdJdkI2MD3HcEf5NfEn7Wv7HnhDx18edV+I3j&#10;HU79hc2lvbpo9qBEs7RhgZGlPKqRjGBnivqfS/iBb+Jvhnp/jLwHAdBupJHTX9BtgREXABM9vk/u&#10;o2YnMQPyHhcLiuOuPFev6p4gN1qGlNK8aZh1I3bNJFnqpBGCCed3Ue9e14g+Js6dSWV4KnKFWnyu&#10;UnKKtpdxSs+6fMnt8PRvzaUI8j5utraHlWjeGbPSNNt9AsxLHbafaQxWVs0pleKNFUCLfj5iOmfS&#10;vrH4aeLtY8UabDDqQW4Tw/oJgvI9Unj8mVAxZG2uDucA7crg4UeleU/EDSNJ1e3j1/w/4ZnN4jx/&#10;a1NwgaWPPLh9uGZVA6jca7XRvjd8K9J0dfB1v8LZbiSCNg0MkcaSTEgneTyM89Sc1+FyhTz6lJ1a&#10;ypNX3u3fT+W7Xq+/XY2pOWEqNyV0zt/Fl38BPEUtjo+oJZ+G9Qu9LjnSWLP2W73rhoZTyY2zlc5I&#10;5rK1fwZpFhbr8NPhvaW9ja+HLK2hsbyC3VhDMWBaJpgfn5Y4YjgkYzit/wCEPgXwZ480VvHXg6eS&#10;QB3N4dQdJkgkBwUcsNxGBjg/NweAa6rUfBY8G+Fv+Ea0gRf6RqNvNfXksO+a6YThyWxznlsAcLwB&#10;Tp5NmU6FRvWOknbWLcbpNLT0bttfqVWxFGyUT4x1b4x+KbL4oP8AswLouoaTqXifTItT0PWfEUgM&#10;N3f2l7H9pWPHP+oLDoCe2ah/bU+Ed34l/aU1H4L31rqUb6sljovh3UbaQETtqQaIS+WDlAqLMzMR&#10;jajEcV7br/wo8Aab8f8A/hYfjDTTqcelx3lvHiVDd6XFcxhRcJG2GGw4YFSfukdcCuh/aL+KfhjV&#10;vB/hvx9Fc6fca/PZjTtN1W0g+ceaJLWWaOTqswgeVFJyUMpwBXRQz3DYDEUvYUn7RxcZWbtzuUbv&#10;/C1CN/8At9pHVVw8cTh229dH9y/4LseOfCT4hfszr4dm+FPw91dryy8Gsnh82Wl7GSIwH5ZLhvvD&#10;zPnkBXgscdRWrqnwvsv+FV6h4muNLjj0u9vN11GgChlThWPrjJ6+tc38JfgH8PfC3w4vPDnw38Mz&#10;aBp82orPqEGn3Ukt1cyy/Nuklm+eRySxOTgbeMDAr3TwS/hbxb+zx4k8FazYNpQtYGsrZby7VXuX&#10;IJTbu6s2CQvJOeM9sqiwONzCrGhOVo3d3ZSlL4uaVrq71stbJLW5486FRzvLdnxbP4V12w8YQ2/h&#10;OK7vLVpgyx2/zrjoB/tZBPr1NfG/7bvirR/B/wAStY0DwNcLbRLqTqY7bAABUFk46YbcMe1e6fGn&#10;9or4u/BH9oNvgN4a8TR6Zov9iQSXN5bIPtUxddzL5h5RcEDCgHrzXxv8YdV0PxL8Rda1Vr5FtIpD&#10;5QdtzOfX3r924ByXGU8bDGYhp05U1KNrvmTas5aWv2Sv1uzBzlThKn37+RneAfFcCaqb7ULVZIkA&#10;3Kx5Y816R4n+KXwpvvAs/mWD22pxDESIv3xXmvwi0XQfEfh3UvEU+pCJ7WTEUHcj1xUF/pKaxq0M&#10;KxswdgpBFfqONy+hWxtp80eWz0dtuhE8RUirWWpl6F4hsNQ1m7gjj8tHXcM8c1h+GNK1Pxr8TI7D&#10;SbKOFmJ2yuflwvOff6V6R8UPg7pngbw/Z63oolM0q7pkJySK8/8AA1n4lXxZ/blrZN5MDjg9c9OO&#10;eDX1eEw6oOVWOl0krilzuKvuem6l8DvHni+5/sPTrLBRl8yZwQrLjgD9a4X4g/C7x58Etbe/isXM&#10;HlgyTImVU4r3L4J/ES38H+PiPiV4ski04W5maOZyduOgznmuW+P/AO2B4P8AiXYar4V8N+GT5Ekg&#10;SzvR/wAtFHGSDXz7zTiGXEHsKVFToJK72ST83u/I5/aT9tpuij+yX8ULyLS9TufF+6RZpcQSk4C1&#10;5t8eEfxB42uzZnKtISpHf3rn/Dmq+IrOSbSdKklMTZxEhOAfXpTNVbxHpqpNqDP5j8ZYZI9q+udC&#10;rCrKakvJdjarUm4PmMmz1/VfCYnt7Gdo/OXZIyeldr8FtA8M69e3V1qszMY4STHtyMfWs3wx8F/F&#10;3j5jMY/stnndNcXA2gDr1Nbk/wBi0SaH4bfDl0mu7txDJdg5LMewPpUYunGphpKMuWTWrXl3MqMJ&#10;SSex+kv/AASa8d6J4Z/Zk8fWcenWtjLovh3V7gXaTEHUWRVIfnI3Kr+Xt4BUDvmvquw1aX46eI4/&#10;CHwx+H15dvHZE6rbNcQBILVkVJPOywWJCcnnr2zivjz/AIJofCrxFpn7G3xX03Wr2C2u7fSbmxuX&#10;mmICtcCJFkJ4+RWPzHqMg16f+zV+1B8L9J8fj4K/stX9rYx+KgmlardW+gpZ3E0kMEkwvVtoocDa&#10;QW3DOQSpOBkfg3iZkc8/VOrSTl7JSa7Pmt7176LTon6aHu0YzXs4vZ7+R9JeE/BHiz4L+EvGHhfw&#10;trWnzz+ItL/4RyOXWi00CafcTKl8URRmSXyNyqv3STy2K5r9vnRv2vfij+zVqn7Mn7OHhDTHtdQ0&#10;uxWG/wBQ1H7JG1pbSRFLK2Xj96ViVWD4RIlbOS2Kk8ZfHrwRo/wltZYvivp+reIvA+g3jatMXSNx&#10;dRxD7TdzIQHEUcbiQx9HfagALGvJL39pP9p34m+FNQ1X9ny40PXLbSbI6npumLpAt9XvUSIlxCVe&#10;a0llIyfKiEWcYUE8H8iyCrx9l9nRnSUKc3FqreMZSvdS2i5aW1ulra2htiqGHoVXCafkfNn7W/8A&#10;wTw/ap+Hei2PgT41aBpkFzd2qXttrWgSSXOnNLtYm1+0FFUTgKSU9CCM5r5/8V/D208H6FFe6hJH&#10;eWKRYvI0TMkZ+6ysOo5717Z8Sv8AgvX8RfHvwv1r4J6z8NPtj6t5cdzdeJHUfYJoZRIskMMKgecr&#10;JgFzxuOQelW/HfxG/Z3/AGlP2cZNYhuovDHjyz01g8sSCOO99Qc/e7+9fuuXUeK8DhYSzPDqjBzt&#10;yxkpJXteV1qk+nVW6nl4iOF5VGN3+h82/sL+M734Yftc6dqWh63c6Nod/P5OqlWC+bByyLkg8hsM&#10;O3y89a/X/wCMv7KX7Lv7cf7Nx+HkVvZQ+J7nw7b2eh+IdTxcTWcsUhm86GNSPJ3s7LKFwHCjP3BX&#10;4aeIPiHoct5Y3NhC9rJpsIgkS2b5pZgT+93dvp+dfrx/wSN8e3/xB+DWj+O/2gPCPhe9vvFt02le&#10;FdV8P20lvqEsUT+WXu1ixH5quhZCCCVL7lYHjLxMwOOwU6GeUaipyhywu/iundO+701a7Kz0uenl&#10;NSDhPCzXMnr5f1+p+Pnx/wDgjefA34s658Nde1i3e/0TVp7C7jiBCq8blc88gEYPPPNel/sSm407&#10;xNeaZaauhe6Mcixo/JKsDwPqKb/wUk+A/i34M/tteN/Anim41e6W51u4vtK1TWo3E9/aSyHZLuYD&#10;zPmV039D5Z5NeXfCPxFrPwl+LOj6mj5LX0aOobHyMwGD9ea/YcurPHZVRqc/M5QjK9tHdJ6Hj+0p&#10;0q7ja1m1Y/oS8EeFbGOO3tdOi2PcW4m8xM/u5OpbOOCC5r0/4e6149+OHgTWvh7rerrofizTIpbB&#10;LTUIGKG5WJWhuLW4QbX3j5m4ym9lPSvPvCk7y6zpEKwIkE1vG0rMcKflHBznJBzjGDnivp211MeF&#10;dEt7q+tJhcqGKuCQImCHd5rHlMrnnk4wea+N8VcqyHHZdhq2YYj2TpyvGPNy+02vT33dtG00nvZX&#10;PV4ezTG4F1IUocynu7X5fP8AHY434a+DvEHgrwG/wT+LPjO90vxpLZNq2n+JNHjMgt4JGKKuWAVm&#10;iZCNp+UngZr8m/2vPhn8KfhNoem+Gfhh8VZviN8a/GfxL1bT/Gms308SWy3Mt5IuNiZEZ8yWIlie&#10;rNgYxX6nJ4y8UaLetqfhWZNXTVrR/seovcszGCWVTmUOAgcFDuWLOAC2MkLXAXPgr9kz4r/EHRvj&#10;P4o+FNo/jbwW7wx3o0tYk025ULJGkkMbhHcqwZGdCxUbicgEfzbQ4wyPJMTXeGg/YRtUUI8kpSTh&#10;eKnK6fxS1Wlran1csK6tJSnJOXfZPvp0PkPwR/wQc+Mfgbw19v079qHwlrGqXOmfbdY0fUdOubVb&#10;R2OAIpAH3pjH3lDYw2BnFfCn/BQD4MfHD9i/xHcfDr4sXujvd3Fsl1bDS7wTQ3FrIWCSxuMHB2kE&#10;MFYEEEV+7fh/4y6raeNU1KfwB5kcF4xtryHUzDNIG5/fxsJI/u4XC8ALivh//gt5+wn8YP8Agoj8&#10;avhPqH7P/wAPrSLWNVtb/TPEGoXJEMNrDBKrxTXDICNgMropAycgbcivd8PPExZ5xTGjnLpwUk3d&#10;KytCLldu9o3Sd9N0tdTw8xwdSWDbp3dunqz8ivh/+0Xr3hqW2tNI0y1soFKpNIsfVSeWY+g61+sn&#10;xF0j4Y+Of+CbWjat8P8Ax81xf+HPFFhJHpKpuD3IhP2i4x2YuS4PPylRX5CWPw6vfD0eqadrQjjv&#10;NLv5bSUJKGVnjkMb7SDhgGU89xXv37EPj5pPHg+EkniW6nsrDR9Rv1tx8yCZ1hVlUcYOEUj6V/Td&#10;XKcJLMKdbDqzvq0r3Vr7/wBb+R8vRTi259D6p+BHwnsNS1mLUDc30sQaOFXZxvWPghM8AkZY446E&#10;epr7J8GeGtL0zS4bWS8drGdfmcxqJQCdgbAOflODgccZFfPXwKsEsbGxWHUoJZ52Imt0iZRCwOA5&#10;JGOeuVOOefSvedS1680hfI0eFEmjQ5a3ZZERlwc7wecckdfSrxSUIM9Oi5tpo4n9u79pfQv2Xfgm&#10;njWwTRLvxpHbPD4WTU40e5sTMUimmjX7zFRsbBPb617D/wAGuX7QOufGjTfjCnjDUvtmr32pabrM&#10;13KgWW4LI8EjkfVFPplvevzu/wCCyHiC7uLH4d33xGtoYJLmbUZ9MItNjNABCuWfOSCRuHvXW/8A&#10;Bqj+0xfaD/wVYvPhDfXirp3jn4f6np9pCGwHuLUx3keOevlwzfnTymhUeMjOF7K9+2zWnfU5s0rz&#10;qzVN6JW+fqf0qRIu3aE7V/PR/wAHeXwvstJ/bV+HXxEEGF1/4eGOV8cM9pdyIfqQJY/zr+h9Y8Hp&#10;1Havxu/4PBPhHaav8DPhD8bI7ZVm0fxFquiyXJB4W5tUuET/AL6tWr6PHf7u36fmeVBpS1PwY0/4&#10;ta18ORFbfDuaezuicyXsBKvnjgflX6bf8E2v2nr/APaC/Z//AOFVXmqvqnjS2uVR4Lif5nUnKuT2&#10;UDkn0B9DX5dfBr4IfGb9pLx9/wAKw+Cvge/8R6/JaXV6mm6bFvk8m3iaWaTHoqKfxwByRX3Z+xd8&#10;Lp/2Hf2YfEPx08e6LqFt8S/H1mln4d0gW7FtN0oMC7uM7kmnPB4LLGiqMeYxr5HPOGcqzfDqnV0l&#10;FqTatzPur9mr2OujUqRfua3KH/BQD4rWfh7XbP4FeB/E07nT7tW1LXFmLO03nb3dTnHD9OOOPSva&#10;f2tf24fjXpf7N3h/Wvgr4ril8UXlmkGoave2EUtzcHygrTA4Cq4/vYz0zXz98Af2bZP2oPiZp+je&#10;JNRuBca2s99f6mtuzpajsjN/CFxjk9S3pXo3xj+F9p+zb8HfFmq+JfjH4cl1jwe7QeHNGsp0uZ7k&#10;qIz5kqH5Vwsg2j5snk4xXxWa5Xl/EePw9P6sqkKDdlOKcO273WiVvR2O6g6iqWu1FnI/Cj4vf8FD&#10;Pjh4H03WPjZ8ZdS1TTdFuRpWieHXjCTakJABJLPMmNiKjDDuCWA+XI5P2mP2oPFvw10qzTwn4Lls&#10;Lq11I6ethMs0zQ6YmxI54nkANwfMDhgozhN3Iya/Pv8A4Jr+Ofi38Sf2jf8AhLvG/iyN9BvN8PiC&#10;0mjmSPygN5mdY8KqqVxvYhUDkLgDFfod8YdF8I6n4fty6arqBTTItTutTcKtp5DiNbS2tguQi8XQ&#10;BIGcbsfNlvy3xOjgMFxRQwsKMFGCv+7XKk3o7pe7e/z26XS6Z05Qw6lSv8+vn/WhrWn7UHhj43w3&#10;/wAEfiH4U1/xsuqWn9manZmaa0Uwbgxt3K5MUQHUbsnHTmvhL/gqF/wRJ8e/Ce68TftEfst+H4L3&#10;4cWunJql/oCa0s99oI2qs6jPzXEIbMiuuWCPhh8pNfVnxY0ee5tNI8QfDDxBrum33h+5u47rxHpN&#10;qFuDZ24wUlSRSJ3Rl+VCWyAQpAwB4NH+3r8VPH/gGb4fW/xqurl9RSWK/YxKl3e28gIaNnxu8tlJ&#10;GwYHJA4ry+B8dxRlWNjjMkqJYfmXt6dTmd7t3asrRdo+7az1s1YzqzpSo8mJje2zVtP+AflpozQ2&#10;V2FkRlkXHDDH6V0b6zpmv38enX1nsD4RpYBgke9eyfEX9kXx34/+LF/L4a0m20vSkiWQ3k6eVGPX&#10;6nH1rP8AAn7JFxrHiuTStK12HVFtW/0i4hyqpjr35r+oHxLks6KryqJPlTa35b93sjw6cmnY871H&#10;wrrXwl+KKaXPpaSL5KTQLdLlWicAg1ufFjxH4b8TWkWm+HAimFMTyRk7d2Ogr3j9o39n6fxL4O8P&#10;+IZ7gxX2m2ptb4RRlpJYk+7ivljxrbz6RdjT0097VFOIoXPznB6n+daYXFZfm9anXoz5pRXR/mdV&#10;WjGEm1syf4bazc+FvE6WIuGihuT5dw+cDaa7T45/B258F6tpXjmylabR9WkUG4znYx5IJryaW6mN&#10;yCJjyQMjtivoP4HfEq28e/D65+Cnj6ZZkmQtp8s3WN8YAB7V6OJhOE1WXazNMM4Ti6Ut90dD4M8R&#10;aF4L0qfxR4NsoZYEUJJcxx7WyByM9q9g+EHxAl8YWdpBbTs09y6gJIc8k4/rXylL4f8AHvw/bUPC&#10;63LPp8wIdQOAc9a9U/ZP+J134I+JGmaadIS7Ec8Y/echMkZb8BX55mvDlDHXbnduS97d8vn5jnh6&#10;tSTclY9i/wCCg3wR1zQPhTp8OtaMZpbyVBbsnZ26D9a+OvG3wj+IXwmltbbV7OSO4lKyJbqdxA4I&#10;zj61+r/7WUXgH48/CJNL1nVZre4ijint5IoygVgO2T+or5D8Ww/Dnwastz8Q/HZv5Y4THbW0GJJO&#10;BhSSOlfSZRgFk+CWGpXcE29ddzaWFptb9Dkv2QdVTxhrtzF4piRZYYRhpRgLjA6npU3xs0TwF4U8&#10;X6hrV48eoXM6AWtpGcqD6nFcp8KPFRGv3sFpqD6dZ3UhRWkhDOyk/pXt0HgfxNomh3fim21y1uov&#10;KzB9qs0LMMdsmvmsR/ZWU5rPE1KjUppJRs2lt2OR0KOX04zqy1lsv+AfLOkaD42+OXxQsPCEcD/v&#10;pgqQwrxHEOv4CvR/2lfjBZfATxvofgDwc0L6ZodiEu1iYZmm/iBx3FRa3+0Z481jxdYXUNjpmiTW&#10;e+2j1HTrFImcNwQ2Opryz4pfAjxHJJqeuanrDXd1ua5QsSTIG6mvucNUozlBVnZNaLvfQ6qlVxp2&#10;ju/yOkv/AIi+F/i3ayXXhbQzaXfmGW7lkYYdu1czbfBv4lfFKPUNR8O6fJef2cMybRkYxzj1rgPh&#10;5cy6frtus1zKlt5wEyxjnGa/Qj4U6XoXgv4Wv4j+GryGR4N12pXcDkZNefmca2VVW8Kk29Vf8Vfz&#10;OCpiU3GNS9nvY/PGPVtc8CeJo720d7W/spsuCCCrD1o17Wrnx7rtx4l1Bh9qupN8pA4JrtP2k/Du&#10;o6v4su/G1tpMqW1zKTNKISFVv6V5pp99PYyKscQYMvcdK+lwfJiqEMRypTcbPy2bV+1xWcJcvQ1R&#10;bSwNBbyNvXdwG6V9H/Cr4m+KINEtfDmlCcpHH+8ZCfmXGOfWvn7xAyWttp5gizMyhnHqfSvcPAGp&#10;6zb6PYq+kGzvZ4sxJIMeYvTP8q8rPIe2wsbrr3/E9DBQ563Iup0Xx81+41/R9N8PeF2lS+lODZxp&#10;kyHbyzH9a8h8ca54m1Dw9p3wc1iztx9nv/MWRUG9SSQQT6c16V498Wap4WD61pv+kanDHtWVI8hS&#10;w5A/livGbT/hI77xFJqmrJIL133l3HzAn2rzMonVhCUtFGO192/8kY46i8NVlGe6fyPp39hlNbtv&#10;iRbfB7wrp1h9pvY2Mt7cqxkit0QvMqEdN2ADjrmvvD4S+BPA7eFtE8X6NLZXq2Gvve6bqKbADdSL&#10;NY3EKY42lMgf9cya/Lf4XWfxih1p/Ffw/u9Xtr5Lee2+32BKSIkkbRsob+HKsQTXuv7DfxE+NHjT&#10;wN4P+Hln4+vrm1+GPxIstZPhtSCn2Kec29yZOAzFHkLDcxCq7Hivm6/DOOxXE1DNqWIjFU503NWb&#10;5kubnu79VypLRJXb6X1o1ISoclujsfanxB+OOj/D24XT7jSWnme3lEcTx5QOyEfN6qcuuO+RVjQP&#10;EfhKC+0a60TT9RkVdUikCXXhiBnto8xPthmwWUqwcBs5CtXDfFPSZz4ltbxNPElvPOqweXGzEksP&#10;l3HIyQCcY/lXr/ga0uNS04WsMkMMUZVLuFkCuT6HpyMEcf0r7rOq1Sm3JPY6MsvGCR9kfB/4s+K7&#10;mFrm70PTNO0R4Ukgjnk2yQSnlmz1wwPOc8gV1H7W2rafL+zvretC8Xy7HTCzsxAA3SREc9M14v4M&#10;8K28ujWl3PPNK6umXiAwGxgD1PT6V6z4/wDDVn4z/Zn8WaF4mgmksrnRlZmMmGO0hhkntkAGuTCZ&#10;lKVKSmtEm+/maYqgqb9pfVM/Hf8Aae8QfEnUPHq3NqZrnSxwkayMYxzktt6Z684ruP2Lv2ftQ+Kn&#10;xX026uLSSSG1uEuriPbwSGBRCO+WOPoprgdR+LeteE/Gd9o3iTQwLaK7ItgF3/JuwB069Pzr9Hv2&#10;VLHwR8HPBNt4x8e3GnaTq+p2Dz2GmSv5c0rxx+YWJA5VEYknA+biu7BR9jzVU9wxVeVWy5Tg/wDg&#10;qr47Xw38HNP+CPhIxyG//eXltbQ8hV+YjA67n445+Q0v/BP3TLjwD+wHrXjSG0Cya7pM7wIyHDk3&#10;KWauMf31QYPpGCO9eM/tWeLLb9oXWzqnhPxCLi71G8W309o35iO4KgG3GDli2R1ya+vfjnrGmfs/&#10;/AX4e/DaFL6aGXxtomlzs8u97yG3tZpLlnyOF2x5VeApfPJJzyZslKnSpJ6yld/JNmmXRcJTn0S/&#10;M8Db9n7Q/wBpLULzw74ZSCw8QWF0dqo5HmxqcIMA/wB0Yr5m/bs+D/if4UfFDSdG1q3mtLiK32s0&#10;rE7wCOV/LFfeH7MvwevPBvx+03xjo+rtqGmajaNJBegYYsxDFJUySr4bPcHqCQeIP+Ck3wt8O+NP&#10;jHot3riwwlbdi87rlgnU9a8n+yKMcasXF2lLR66WO5V5e0cVqkrn59ajqPh1fD6Pdys8qQheExg9&#10;+tY3we0/TfEXxA0/SLpA1skjyShmzkKuecdATXV/tV6N4A0O0n1DwZNcXltFIFdycIX5zwOnSqH7&#10;L502/wBRuNX8lA6ae5XA55OOo+mK9Tnw80402n5o5VNzqpyVizrfi/womu3Wl6Lpkds8F6yxTIwU&#10;gqcZ/AivRfhv8ZPDXi+OXwB4v0yJwbZopncfLImPXs39a8i0HQrO/wDE7XeqIy2r3cjPJ5Wd5LE0&#10;fG7wFLpOit4k+GOvTQ3cLeYIE5LYwa+Tx+dZbgMbHL4J+0ntpdfN/I7KcqMq8VUNL46aW/wh0f8A&#10;s2LwxN/Z9/c4sb27Y5VeQAPWvWfAH7AUur/C7RvHfijV7hjqqxypCW4iU4IAriPGXim3+Pv7KGk3&#10;2vXSDVNKMf2ksNuwgjrXtHwO+K3xYv8AwxBouueI4L3Q7DTgtpHGgB+UAKR6jkc1w5hVzj6rKeGk&#10;ouGsnbW1tkbZk6VHkVM+cv2g9B1L9k34padZ2d1PBod/cKJ5d2A4wNwJBr6y1P8A4J+/CP4ifCLT&#10;PjbpXhmXVw2nPeo1sS29UTfKTzg7RyfpXzB+3D+zH+2D4o0ez+KHxL+Gl6/haU+fa3lhKlyLdSpZ&#10;fOEZYwnbyQwGO9ffv/BJH4g6fY/se+HvA3jPxDcNFZxyS3Ub26iRYhNICuTyVaLd0/u9DXzfEHHG&#10;VYThqlyKNWtKSg5Rasnyyd3LpblV7nJSpVJYq1R202PzI/aM+Hvhj4I6ympi7aGc3qy2UWcLEMgj&#10;nsc468VQ8b/tt6zpWo6FruneJbiS+0K5jlSEzE+YvG4D04HPbFfqDf8A7FnhrxD4+svjF8eLjw3f&#10;63NNc6h4YstS0s3Ni5a4KxtIWBjeTygWCFSAMnGRmvlL/gsR/wAEzfht4V+E9v8AGPwXqngHwRe+&#10;GPCt1qJtdCsHSz8UW32kEFnCDZeCSRVG/KsJFQbAoNeNk2b5NmuPp4DHRc52+LRxXO2lGy110961&#10;nfe2o6kMZQw8nCOr79lvb8z5N+KH7det/HXxlLrfj/w1CbAFfKVU+YMAfm+p459q43SvGsfi/wAS&#10;zRpbqlq/MKle2OleeeANZs4vCsl54otiwOVjKgjb6c+nH8q9L+B1to3jK+N/YWyIlv2kOMjOP1r9&#10;IyzIcNleI9jhaXJCNlZfDp5d/M8WlOpVfvPUntLrRNfvW8KyaescsbNi5k42jqM1sfBjxhovi/xN&#10;eeAYdSjF3Z5CPI4Gfp6jjFebfGfxTd2PjGfwp4VTfe3RZWkgXiMdOevau1tP2YdE+GngKw+IFnq9&#10;0dduZFdZzJjB7njtXtZpk2Uzoyq4pu9r6P8AE6Y3d5RjeK3/AOAfUPwn02+HhmTT9WhEEsMhILrz&#10;t4r2r9nn44PYa/f/AA7aRmZUBt324Ut06/lXy78NvjxbR+HG0PxLIYLq3jXE5GBITnJGeuSK9S+E&#10;3iTUI5LTxK1pEDOyiJxgGTn1/Cv5+zvJ6+Aq15qkqkJr3Jb8t2tdtH0LnmCpzi0n/wAA+vdVh+IP&#10;ij4eajb37Qog5Qg8g4x1/Cvyh+LCXWmfEfWNB8S3Ja4jvJACW+8C3B/Kv0E+JPjX4zeMPDp8GfD9&#10;obJ5YtztITnH58ivzn+P/g3xv4K+KV9pXie9Oo60JFaadF4XjgD0r9poe0r8PUKdXmg+VavyRzVX&#10;PFR0TSPpb9m/9vG3/Zw+HhtY7VIl8kK6xjBfA4IFfOH7Tf7VGs/H3xlL8Rp5HswxwnlSlGKg8GuD&#10;tfDtz4w13+zJdTkEcHMyBzyR6n+lYXxH8AauxbQ9GjeVNpbC/wAPtSy+pTpcuElVcm9fRGdV1XhV&#10;T6I7L4e/te+PfDdymmReKrq6gQqG88eYAB1AbrXX+Kf2pPifq3ijTU0LSF+zMy750HD5x14rx39n&#10;b4fPrct5pt6hE+7bD5/B3HPBrsfDevSeHdaXwlrVriSC78tS3HINfQ0ajpY2NOi+az1u+ncyoOqo&#10;pS2P2E/Ye8Qa345+CDabq0B8yW2KkjoSR/Ovy2+L3wN1n4Xftz6vp3iuJ7Wy1u9k8hz3yM4/Gv0+&#10;/wCCZ2pXOo+Ekt41UwiPIwepxXzh/wAFu/CuneFNR0bx+kbRXVnqiSeYoGWBOD+hr23Fe2u+qsdU&#10;k5S5l0Pgv4n+CBpHxSu9Cif/AEO5dHJI7Z56dq9pura48bRaJ4V8FLPe3FpbhZTGMiM4GQT25Arh&#10;LXW/D3jn4h2l42Y7YWu0zbcliTwK+yf2X/DPhvwV4Vl1bTvDpkebO2aQfMw65PHNeLnmGqYulGhe&#10;0d2+uhSpwdk2fMlne6/D4pPh/wAU6XIpgkMcm7oT711enw6fNekaem9I3Ak+XIXAPX866/4v6Vba&#10;z45lggs1gurmUvhcY579BVSB9F+GvhG8sLmBZb+6YJEWGOSfT+Kvisfwxg8bOMoVZX2fU76UOaKj&#10;o/zF8S6p4c8QT6N4GW9zPqF5DFHGz8ZLAcH64r7++J3/AASr8cfDT4HWXxM8Hxx3t5pmnedc2EcY&#10;Ep+TcCjd8elfJXhf4L+A9E+Gmi/EJ9GvrvWINSgu1KwEeWwkVthJXlTjtX6vfE/9r6/0T9miyvV8&#10;LNJcXmmxZtWByFZeSM/X/wDVX23D+QZfkeSShe0ld36+pwZhUxVBqSVrn4N/HX9oP4peHtZn0rxP&#10;rl1AscjKtkxwyjpgivN/DHibw7r9tqkfjfWJY4prYG3jL/KZMk4x/u969X/4KR2F/wCIfjfD4sfw&#10;6LWGc5dki2q2eeg6kdOa8yg+Fmj+Of30BVI7aBVlZPlYMckY9cd6+YwrqSxTnGbm3e7v5lU6LjT5&#10;73T6Hheja98S9U1B/B3hnxVdWuki7c26QzEbV3Hj6Yr9u/8Agn3onju2/Zts5LOYXotLVPNmnYlh&#10;hcjr1r8sf2O/2b3+Jvx6uNAvZBLZWspdgg6Bev519i+N/wBrr4wfs8CX4KfCXRWj0+NAjXE6kFiR&#10;j5fXFfUYnEwwfv13ZdLeZzUoKjRlKR6f+0J4/wDB2gWup+K7uSG2v1JUtHjJcDmvhvxr8avGXxL8&#10;d2/iO5hWDTNOnJVFOGkxxke5r1D4zW/ib4keF7F/GmrGG+ulB2zqFdsnksFxXkOj+CV0z4rWngPU&#10;7xjZp+8uZFbK9ex9K+EzHBLK69TGOKkpJu76aXdvM554erT/AHkoXi+p3MXi1PGuv28dnpxiLKMZ&#10;XgH6+teo/Cq8+IngDVILsanKtrc3i4jJ4HPGQe1es/Crw3+zx4Zhsbq78OwMh2hpAgO/p8xz0Nbn&#10;7da/Drw3omkan4JtVtEvYwyPGMbiAD+fHSvjuC8W80zVYuhTtCLcWpfFr1X/AA56uAw1NRnWi9uh&#10;yv7ZnxC1jUPhXZvZXHlNNy1qr7xvBwX9snNeEWF2dRt9P07xjYSvJKF4KZ7dPrXW/s8Wep/FbxS2&#10;p+O9TElhbyFre2MmSvpkHivXPHvh3QvCfiaz1XSPBY1CYSD7OIYd3PbHYfWvczTNuFMfxHLC13KV&#10;Skr6LT0v89jshVnGftVt2Pnv4zW/xL19ILdPCt/a6NYwh0nkh6uB0z6ACue8AQa/JqsNtb6qditu&#10;VlPJXOe3TtX338Q9B8c+P/g81pa/DMWyFPnaGAFtuOnJ5618V/DTwr4zsPi+/gjw94QS7uppikZD&#10;fLCm75mc9FAHU1Ga4OjRw05c6p05K8pS2S7/AHHLiYc1ZzWt/I6vxp4n+L3xX1DRvg1p+tGNb65w&#10;1xJu2QQRqWkmfHQKoz7nAHWvoL4a/DXSPBuh2/hnRL9r9UT97dtH80zfxE55A9ieKn8M/DTSoLZd&#10;LtYYjdyxCO+voYPmZQclEB6LuHfIJAz6V11j4VfR7CSySLyYtxMcfGWPYuf4j7np2r8A424xw2YU&#10;o5dgaj9jT6tWc3/M/L+WPZXeui66dOy1Rg+I49J0SA3S6cs8qqTHDBIVUnurMMjBzg49a5lrvwdr&#10;fimC7VLnSPLQNbQ29t58QbGOWyGOMAYI6Cuh8R2zSX6WBZm6OefyBPp16c9K5DxtLoHgbT5dZ8Qa&#10;pHZ2Ocma4bJjfnDLnPJ6Ff4sj0GPl8ubqQVK7cpbW138jnrzla1tjt9C+GlzqPifTNc0PWtLv7Oz&#10;SW81AW82y7abaQHMUmCUAOBs3Yyc9q7nw5Y2eoqDeX+1JFByX24A6818/eGP2kvhlpegWN7reqzs&#10;L+5aGztnsmRiVYBnKsPlQBgQ3UgjvXvfg690GXRG1FMTBYvNhaNt0br64754yfpxXTi1WweKoOvQ&#10;5eW6vK6UrO/4bGTk6sNfuM3xE6XevzmwkL25OwROcjA6EE9TwBXlv7XFr408ffCyT4VfCmI/8JHp&#10;NzFqsCm58tb8Y2um7oSivjaw25r0vwnYFJ21/dezafbHzrj7PCZGiDNgAADIG49ccdaXwf4AsPB0&#10;03xMl8VTaza2up7oTLbfv4IJBmUXC7QInDOhVgdrAAjJJC+1wnjMPhMyr5nXabgnywa+K7tK1725&#10;U76fkd2CpKMXPms1aytvqfPfw1/Z58Ra/wCIbXTPHluv2zTfCN1BqcYkLsWCb4kYsc9TJkZx6E1y&#10;n/BGnU9U8G694q+AlzZtdX2keJLrT9LjEO0xTzIY1wM5VVO/J7gBvSvs3RrTS9C/aJaDxLJZXUV3&#10;4a86dNOhkjEkaySLgrwxJXncCQVKkHNfJceo+F/2dv8Agon8QD4J8b/ZNF8T+Gbbxp4durO0USwT&#10;NbyQToHYZkQNHJtDMd2cnDE1+veGmPhm8cfg5P3pWcU9mtWtuzk7pdCsSpNQml9p69Neh+ofwa0z&#10;SPNm8AaEEk0zT7cWsFwGJM7L/rZM+8m7HbaBXg/7TvgXS9E+Idt4Pt7ZVhuXc264BGT97271p/sm&#10;fH3VYPgTZ+OdL0iO51SW1j81SHkS2dlyWb+Ju2AcdcHGMVR8Z6H458X33/CY+NfFt99oncyW8anZ&#10;LN1+4owI07Zx0HGa+m458Tsj4HnTy2NKVWuknJ/DFX1bcmnzSk9dFbu1sZUadZTb6I8a/wCHeX7P&#10;3/RJtE/8Fwor0P8A4R/xj/0H9Y/8KBv/AIiivhv+JgsF/wBA7/8AA/8AgHZ7JfyL7j55+LWqfB39&#10;mL4a+D/AWuO0+nXfiJBLY6jcpvcLArSyNsJ+Vs7V2Anoau/D7w54auYP+ER1X4lW507SrhYp73TR&#10;54iV0EkI2n5g5Qg/VTzXhv8Awj/ww+LfwQT4OaJ8T9O1zxyurXWu+GLK9+Y2Eiln8p36xsXOw5yA&#10;QOMVS/Zl/tHwB8GfGnxA+POprLq+lbbq4USsstjLAjZtm5PRivA4O7jAr0sg4Tr5hzYjCzaq05NX&#10;qxaUp9Jxi+ivJX2btdaHZUjg8M/ZrVqzfoeYfE2xP7c3/BY630LwvcSato/hBojvuIWRHttOjDMW&#10;TnG6bA+pr6e/bo+GXhi8+F+t2vxF0S4Nm+lfbIUtIw88NyjARMiY5/eYXPTk9q+Nv+Cbvx20/wCD&#10;198TPjzc6DNqXivXJ4NN0AspdV8ybzJzx8zOTsUDH1r6n1D4T/G/472w8b/tC/FPVNEhu4HGnaZp&#10;ttGtwtvIABFcOcqUwWO0DI3HJrp45w88FxLg6+NxPsqOFhCMeW7nOfxScEttbXk9FbY8XCqDpynL&#10;Zs8d/Zu/aU8P+Cvh/wCLIPAeiJ4c1nw1o63mpX2vyGdbiMskUsSRMMNMzOWGCQNvQ8V9dfAr4p6Z&#10;efs8f8L48SeDtYm1S4sVVIr9xFI0O7CvECP3SNwduM818nfsgeDPhb8If2v/ABH+z9440ybUrDUD&#10;C/hubXpfPUqCJEXa3ygbv5Cvsn4waDqMenXWh3GqC2szbOckDCALjHtnpjtgVPGHh+s6y6ONwCTU&#10;nGpJybUnT5U2r7tt9L6dD0/rscRRtBar8+52Pwl+JHw68baPLfnS5I1ns457WS1l+aNsYdHyM7gT&#10;1HpXcQ+ObD+x7jRb/RpJ5Ly4jjs9x3mXkY5Hfj9K/P74eft9fAr9nbxNefD/AOImpX0N3YRtLZ3M&#10;Me6C5DHPlNzlWHvX2f8ABH4r6J4zsNB+I/gwtJpeqxxX1kD1hbncpB75z+VfgOecM47h/GLE1aM4&#10;0J6Rk1o01ryt6X5dfl0ZFDEVVS5k/e/rc9/uPh/4G1vQ7fRfEHhqKOKIq0ULngNj9TXy5+1joGhe&#10;DNeuzo6xxAE5t9nAAHUV9A/FX4o2UWu6fePqGy0tQXmhyAz5HGPWvlP9rDx5L8TpJb7QdIkW6w0B&#10;hJyWGPlavdw2U1MZVp/UKTdGnNQc1b3nJaLz+V/M8Kr7WrTlJ7nzt4y/aIu/Dmt6RYR+HRa3Ut6p&#10;t7y6XEM8Qb5lz64rV+MvilvHfiVZ7BCTcQb4ivQfL/8AW/SvMdR0z4oP4t0zQvEPhxbu2ti8tq0s&#10;JYIMjd7Dk/pXQSfFDWvDGpC/sdKt1aEFI9yfcz14NfqmNyXC5d7GlSi1Wim5JvTXb/hvNnHWowhG&#10;MZb6XZ4Wf2kfj98DfHElp4v1S5NlcykW2qWTEAAEgbgPukV23wu+I8nijxJLJ47vZ7231Ik/a7iY&#10;l2HZsmub/ao+LtjJrOl6jq/huNhqzCG6MUIWIjpn2NZngyya81uytdMRVSSVY4oJHAU852g/Sv1r&#10;h+jhK+HdZ4aMXNcraSXMk7arp6GjpQqRsndL8j6G8W+Gvh74q8Ga98N9OS7aG40kTrNGMOkinOR6&#10;nms74H+NvFq6dY+EptWmugimCC58jbJL5ZwNxH3iAAM167Y+B7e28Gw3EXh6OzuFtzlwQS+QM80f&#10;CWDSFsdP8O3mlw2OloLqa/8AEDMu5JSS2R3Ax1rwOMMiwtHKJ/VqKfvRaWmjtZtX66J23Y4y5Kai&#10;Z2neMtL03xYfAOpuIrjU7CSVIGXDO0X3iBX1x+xl+0p+zv8ADX4XXPjO78QroOlWMjo9vcLsmu5Q&#10;MFUXqQTmvx4/aJ+OvxL1H9sAeJ/gDqp1WDR3a3s7xoSbeQA4cZ6EEda6eXXfiHqfiKbxv8TtajuL&#10;u5UBLG1j2QW6+ijpn3r85znwz54UJV66i7Rnyp3fMns42XSzTb0s9Hex30Myo4Gg21ea2PuT4y/t&#10;I+Hfi9qGqadowj0+01EvNZss21WQngE98+1ec/Bm0+JGi3m5d13Osx+z/YJgiQqM/Nkda+dZNZv7&#10;+CKDRrmZXEREUbudoGO3pXr2i/tI6D8MvgCNG8Q6FNbapppIj1C3nwbhDzhs967sZTzGjlEcBgqS&#10;nUqNRb+3bXfVK217anBTx8sTWd9GfUvwa+Kd/qOrzaX4yD3XnZSWSQ8dORmus8U/s7T2ttceI/CS&#10;t5ciF1mmfO3AyAPxrwXwN8aPBGrfDXSdb8PxTQvfWX2iRJf9YCeorvvEn7bp8C/C230jWdRC3N8W&#10;SwmmGAEA6tjsOhr8ZxGUZhSx8oUaUoycuXlXePddtHc3UY6qT2ORt7n4d69b3Wtazqct5rVkrNNb&#10;yY2oQ+CQD1riRr9t4s8XRRTx+ZbI+yOIthTzwPYV5ZHN4p1DxhLqWoXS/Z75nlinsXzG4Y5Iz/Q1&#10;3fhfSLiDxNpcGnbib29ji3YyYzuHJ9hX3FbLYYFcznduOnZdzxpQqt3kup6F+0L4s+KNx8Pfh/4k&#10;8O2M9lcad4mWw1ZrWIspgGGQnH8OPlJ+tdV4i8L6l408FW3xOvBbqZJZA0UZ2tuRtp49q9U8C6X4&#10;s0m3l0vWIra5SZxb28Ey5R3yRkD8a848brqWjaVqVpa6c4tFmMMKhtqRNk+affn+VfNZjxFh83lR&#10;p0KUYVIPWSt70Za2vp1enkj6KOH5qNpHR2/7NXxN+MPhBPEOieONNskNssYE6ltygZGW6KOvT0rj&#10;fCngf4gfCDzodd8PzXFtA7t51lDlWPAL7+4yO9dB8JvjZo/hW2m8La9qdzHbPD/oFtklXk45b0Fd&#10;7P8AtXfC1fD2oeDtY1Yz3l5Ytb21qsBHlkjB5HGK+po5vHG8NyyqtFJJbtNt8uzTVmvxs9Dh+u16&#10;c+VpOL/A8tj+NGvaj4kaN72eBigI3yZyemcd+K1/CHxB1y41u68K+MjI+hXcRlubO8TCycfKVyO/&#10;WvnP9o64+L/guHS9f+EZglsVuFXUblYd08Sk8568ZFeh6F8bT4x8Dxz6rpji+sUUXF40n3wBjGO1&#10;eNh8lWEo4fMqbg6bkotJ3nGz3cf+DfVHRyQmm3I9Ev8A4e/DT4iX7Nqng+0aJ4vJjUoPkjHGK+NP&#10;HH7LXgT9nL9pO+8Za1pjR+F7m6Vora3sxM7KzYbZHn5zgkY712Wv/tGa7fapHH4N8QyWVrFOTeSy&#10;nhADz9ea4v4xftN+IB408OfFTV9In1Tw/pVwizyFMrIAw3Eccd6/qvIa8MwwfOouMbHRKWHxMFGK&#10;1j1Ps7/giD8YvD2g6r4w/Yhu/FV2tjpFlPr/AILl1lvKkuIcmWSNEJDKhUA4I67xztJr1348+AvA&#10;Hw2s9P07wJ4Zt9KtpIPM+zQxBSd3PJAwc9c9PSvztvP+Cj2haj+1h8OP2m9G+G9m8Hgky6ffXFrG&#10;u+50643KVZcYYxszMAwIYFlPBr6H+KX7XNt4k17T7z4m6RHpXhmPWEhifSrkiJ9PaT5fJkIJWMRs&#10;uAQdoGO1bRqYfAutVir8yu3u7x3Vvv8AvNaEI8zm3ZnOftS/s+eMPif4R1HxT8L9PVrnSYFaaZGC&#10;s25goRV6uxznaOcc175+xp4Z/sn4BaEfE+piDUbHQ4mu7aeUqxlFvvZE+U4JKFB7ketbn7O/xW/Z&#10;w8BarbeGvCXidLy9Zr6x1Oe+kE11d3fzyJK4AK7FUbVKBWBUcnNanhMweF7GORYWGNNhN8yy8PKf&#10;m3OAcq5DDIHTpXzXB/G1TP8AN6+F9k4wtzQbTT5Vy35l0bb0+atoZ5jOnKnFK10z1n4TzeJfGXgu&#10;SXWLaPebg+XLGvDY+ZW+pJ6V4j/wUU+GVj8R/hYPBmoXXyXN5bk+ZwGYB+AM8YyDmvfvg5BqlnpF&#10;pHezNEzFjLEeYiOMKMd9w5+lZ/xY+Cnhn4+6ze+G9W8VvpF9HD9ttbpIFdXkjRso4OPkbIyV59M4&#10;xX3+Kg6sH3tY4MLJKql0Pzc/Ym/YE8E/s7+Mb79qj4p6/BFpOjyuNNMsRkxLzsbA7BwuScYAJrw3&#10;9qLwN4w+KfxPufHsF1JqN5q9+8lskMDszKXwiKpGXJx267h9K/QX4n6F4E+MPxQ079l/RlnuvAvg&#10;rT5LnxmLW4MB1q+IcJGJVwWw6lic4ATBHNdf4e8Tfsr2Xw+h17TPhdbz3lnqKLZXMNl5bWl6n3P9&#10;JdTvbbuJB+QrnIOAR+Y8VccvhnGQwWFwlXETVuZwV4xbvZSd73fa2i1PRwdGlPmm9N9Op4r8D/2W&#10;PhL4w/YZ8O+DPhdGdD+KdpcyX+oXNxfNHHeXocxTwzCQ4QeVtZVxwygdCa7Hxp/wTR+D3iXwdceE&#10;PjN8UbnX9KspYHttRsI0tbiO9VyGyQSjoyAx4H98ngrV7xV478P+HNYtPGnj/QbbTdSh1L97LaX4&#10;cvbNiPzFK/6xkUru3ZBXIr1i38Y/DbXvhprvgz4DfD3TNU1f+2VmhvNdukEyOXRpbhiMt5YRiyqo&#10;AbAAwMmv5tzbPc6zLHVMdh8SqCb9opNq6k7e5Gpb7L6vT3tdDRSoyqKDheX9dD4G+IP7J+tfsSeO&#10;NAuPDmpaifAut69P9iiuLhXXSrl93l26sX8yY+Qu4yFQAeM1e+If7HmnNqI1S+8PDXNHe489ZIIS&#10;zedKCctg8MeBkV9pfGr4S6R8RPDqHxh8MZPEd7Y2Uy6faXcEUkvntgr9mKZKlyg78YxnHX5W+Lfx&#10;j1bTdEn+F+m3S6Fq006XOoaErsJ7ZV6/K3zKFPA9K+qyrjPO+JMmo11L/asPLkqTXVSu4y0d9LWk&#10;31ZOMwyjrY8n0nwj4X8AXTeGdJ0T+xyhVp7aOVnAk5y249CeAfpVL4y/DU6v4Y034laM8+oXEtw2&#10;ms6Af61FLAE98jI59K2vFF7bWehX/ix7c3i2WntO6Sy7nmccck9ye9b954s8C6P+yNL4luNXNtqB&#10;UXetQtNuXTFY7EQgcMWUk564r6fJs7zDLMWsxcHU55KnLXeU1832eqfbdnnui2ubseQeELj4jeEo&#10;I9V1TRkhs9PCvJd28ySLaAEj5nDfKwbjHJw1epa58YZNS+DsXw21nWo9D1jyLm68O6zqBNut4H+b&#10;yCxAzkjaG6d+lfCv7Tfiibw74htfCXg3xhHd+G9QiGqWyWlzuRZGJR1bB55XOD61xnjT9oD4vePH&#10;0LRfFWtXOrWvh6HydGilmctaxE5IXnkexr73G8Ex4lq0cbC0FK0npqrLTfd30kn07s7ssx+GwVR+&#10;0TfMnF9tf8j0P9oyT4sS67ofx48SXt3a6x4dvbTT/EBllKjKgNDKGXhkZRtz6rivof4o/Cj4mfGL&#10;Rrb9ozQbiHXtCv8AT7Zo7u1dfNhQoP3bp1JVsg10fwrs/wBiX9uP9i7xn4Yl1LxH4U+Ifh7w1A8t&#10;ldTLLDqLW4AXCcnliPm6ivJP2GNa+OX7OHijUfg78W9Bu4dBFm9zDY6o3l5BVmVkD8kMD2/pX1eT&#10;UoRw3JWpRhVoNxjok+R2do9bX6drdjnWGlGdpPmi+q/D8DhPgp8O/wDhbf7b+j+BxeMiS62GmllQ&#10;KUSMZYjcMdF47ZrqPHfxDuvFU/is+BozHbXuqSW02pzKqNIkTFN3y4GTtzx60z9l+4tPDPxR8WfE&#10;a/0q4muItLvv7IkRjsTO9WGW5PysBgVs/D34U6V450CSW21Nm+zSqLbRrWMBnbglm/OvWx9KjXtG&#10;avy2du/XUijGpyWWzd2jivgHqHiqz+I+n+HdJa6USXKxw3CyEHkjkH3OK/Ur44fGjwh4N+IY+EHi&#10;7V4QW8P209/5hKSOWAySTxyR25r5d+Ev7InjT4d/FT4f+MPFWm2wtb3WrcPabxnhgxXj2FSftZa/&#10;4M+Nv/BQ25+G3xH8WnTvD91qKWE+JFj+zKBjbuP3STxn3r47H5LkvFOTqeIoRc/aNQla7i9FdPtp&#10;qtmLG0q2DqSgpP4dfmeZ/wDBSf45TQXOl2/w11OSaMMJJnS4DQlR1XHrjivi/wAaeItR1OS61bwv&#10;KyQX2PtEIPMcmDmvZv8Agp9+zn8Lf2YPivaeF/gd8V73WtMv7UzTWdxfiY2bHjaSvBznNeb/ALK/&#10;w80bx/LqGk+M9ZXT4BAzQzSn7zgdq+pyzh7D8O5clUkpSW773fXfboeVgqLxDVGL3uzkPButeIfD&#10;UNxBHIxFyB5oz6U250vVte1XEFuZVkIJxzit7xJYaZ4fvZdF0m+W5mSchGQfeUGmW2tnRJEmAMLl&#10;hvjC12SnNSdWEVzSN3hVCF5HOeMbDWfBcCMm6PfwCOxr6D/4Jc3Ytvi34j+JOqTWdsvh3wVdXLaj&#10;qFv5qW0kskcKyAE4yFMvJ+71HOK8M+JOqjxNrNlpPnv5TfOxb1rb8DalY6dbX3h7TrmdDcQrHcok&#10;hUToGDBGx94bhnB4rHNKFbMMhnhm+WdRWbSvZX109L/PuY06vLPRnt37S9rpHxsudL8X+BbF9R1K&#10;8vkhtNQhgP7qNnCl2Uc8k5IHJzX3UP2Gfj1/wTam0nxd4w8faTrPhLUbmyt9P8TQyvbvHNNG7FLm&#10;2+Z7dY2QoZCWB3xDG5ttfCth8fIfBmhaddaPp1tbz2sH73K/x5yG+ueeK/Xf4Dft7+AP29/2Ibvw&#10;V8N9G09vF0/hA6V41k1awe4g0uR4wHKoBkhtqsuOWYR5+4MfLYrNXw5g6Xu8tCn7r3ejtbZadddF&#10;d330ft4KnhsWpU7+9ZW2Pdvh38UrH4taN4G1iz177XBFGRqj2obZGyyMsjJkA7iojwzYwvOATx8n&#10;/snfCj42fCT9sb4weGP2jH0zW5vAWoi1+Hnje8ge61W68O6mrXUKtIqEz24SONQzZZHEsYbgitP9&#10;in9oWPwt8A/D1nYnVr+3sfFFzDdyyacYGlCyOhkcNgtgbAT0+UgZ+avovxrpcPiGA+ML/VwsLwRx&#10;QNCkigWiszhSy9DveUkDu5IxmvxfiHE4rGcH51Uw9KVTE1MU1zRXvwpQsm7J8yg4Jx6p3ta222Gp&#10;wjjoxbSSX3v19S/rv7R3wh8UaBY/DHWbue5ure68qx0/SrW6ilu5PKZSokKhIJCznaN2CFPB6VxH&#10;xAtNXuPiJq1vfa5cR2d5POhiZn2rGrsNuMcDaOD2LD1rn08MXur6y1loWneXHaxkWMNudpVvMLZ3&#10;dQR659K8W/bj/aD/AGrbL416B8PP2d/BOhTQ+INLgt9f8Ra1ITLpN48r/wCkRojDdEYVDEFThyVy&#10;QAK/FMDQxvE9enhMPKKmoylKU5JJRjFdbaKMemrvtdt39WtTmouUo6Lsi3428VaP4K/aZ0PxzqGo&#10;28drqmpWmi3moGQ5mcsUhkcnvyqAn+FB6V03/BUn7PpP7KHiGyn12Mtf6vay6jpguk3JMwZo2CZy&#10;ASMjA5ANebX/AOwVofja5bXvj/4w1rxMVuxHLpurgW1mGj2KbjyIGVztbkJuPABOSCKrf8FEf2Uf&#10;hD41+C3iT9oWTxNDb+KdE8PfbE8QW9/IDfR2xEMVrdQysQd6hdjKAylhnPNfT4CpkkOLMsnhsVP9&#10;24wbUOZOScVDeSdneSb5Xb3bJ624KXNHD1UoL3rtXe2mp8i/8E5P+CffxN/bU+M95L4S8bX3gaz0&#10;yBpLzxOLYsnm8COGJdwWZzkFk3AqvPUrnu/jb8HdSvPGviD9nT4w3lppvxC8MalJp1prMRAsdYVQ&#10;DFOjAnAkQq4BORuwcEED2z/gib8UfDlz8EfE/wAF7Pw9cXviUalcarBp+r30lrp08U6LDHI7Lgld&#10;8RjY5YD5WxmvJ/8Agpp8Kta8I+K/izBr/guLw9e2WqQeINKXR5J2ifzo0aWaF5QGw0nmbl6K4IGB&#10;X9TZRnmLxfE1bLMSk6cYprvfTXX101ehhDC0o5fGondvfsbvwh/ZV+Jnww+EeoJ441SKG4tbVrqW&#10;JJAwZARna3Ynj61yus+Ob74feGtR8YajFJLFHbFbm3hGRIdpVcj0BxyBXkv7Lf7RXx1+MOl2vww8&#10;TX9/qLR7PsrPIcyIuCqn+8MgcV9QfEf9nXV/iJ+ynrOu+FIXN7daLJKkcjgbb2FsyREY+Vsg/Kee&#10;RXzXGeTRXElGFGg3Gpy81lvrZv1Stfr1PLnTilfofJmsft2y6no1zofh3wNG8ty/kXVpqSCS3kiJ&#10;AdNvBYMuRjgjPHNe5/Bf4TfCDw98Gp/jd4a+ExWbUNMnuNU0y7mkmcQAbiLVwQd0TIJEH3+CPmzX&#10;K/sS/wDBLX4kftF/FLw/pnj1l0nTtSt7ieaK4dY5JHiOFiA/2n25PYZNfVGreHtC+G8mjfDjxTfP&#10;oEcUqabp1rcZRpJRlMKD13FMZOQQfevI47wVThjAUPqFGcI1JPncXLVRSvGVvXTS61aM8JyTckla&#10;x4PB4k13XvgHquu/D74oeI/Dc/izRXi8L3uragJLewZz80jTRKW8tlVoxxuy3I4zXA6v+214j8ea&#10;78HP2aP2hLLWNE8S6JqraX4xvBCwbUrS4kXyTGkyKo8lC0plJIKsVGdwI9f/AGXL6P8AZ3/ao1H4&#10;Ka74JtPE+i6bqL+IPCWiatcBEuraZjut0ZsiN4pyhXsMnIANdv8At1Na/tG65Z+Ptf8AAGmQW1/D&#10;Hc2vh3WpYD9giiTbzJk/OkpwVTrk+hFfVcP/ANl0s7wkMGuenVg5wk2ueCcHdNpXadrNNrVJ3umn&#10;7OGqrD4OSXxNtSTta3+Z82fttf8ABPr4g6t8Qfhz478KfErQ/GOgaRe2um6wNLliibTYDctKsrKT&#10;uZGywJb5lYbSMEV9RSeEfB2ryzwat4cuX1PNvLZW06pLZShXYSCQPjc+wgLtyOTu6Cvz6/Z91Dxb&#10;4V/bn8SeBNEu0s9A0q7nS7sUvECW7Ixhj8o8k/vWC/Jn5WLdBX6S+GNFJNjaX9jaLG9pFEZ4ov3k&#10;qiQlTL2dsBSzgDdgZFfpOZSqRhGMu35nLT9lOq5RVj074VfDrRPD/h949NtLuxtJXDR28ckduJZD&#10;hskLIVPLEZBIIPfBryj4bWUOjfHOwsrlDcTz6msUltKu7gvjB+mT075r6I8CWsL2v2W3EhhtYHaM&#10;yM3lxn7z4XquSqE4wD8vHHPzD+0f/wAJFo3xcuNT0TzdNvbeWa5s9QtGBba27DgnjPPfuDX4H4nV&#10;KlTM8JRfw8k35bxtf7jPGNOnDvc+ivid4X/Zr8S+NPEcNnrV152k3JtymlSIImuEQblY53cE8FQR&#10;nqRisLxlLb/2VaavA2qw+FrK2EEF3YQo00jNKrMku1iFkXGGchdxIxwM1yPw3+M/wH+J/hDSR4l0&#10;sQ6t4bsZptQtW+Xzrln4mTA+YOQSxJ6gD0rNk+Jmg6vqOpjwjqdrZ2l5aoLTTbaRgzXDMwkYqe5O&#10;RxxjivxnMHjXiaklDk12jdWvJPfXTXTRaLy1vCqlGFpK76PzPQfij+0L4E8Y/Da28L/AObWFTStd&#10;ml8R3F7bNHKS8SrCnmMSZCNpbOSMMB2rlfhp+0Q3hq4vNC8U6bBd2k0JmnuGgLOrJzude4yByM88&#10;H1rgPD+v3/hmx1bwtFps0cr3MUmy6jK/KY1YHDc7WUkg+/tWRbWFz4kuZYri3VCGwjRDGCwx+mcV&#10;lPA0avMq2sVa0rrmtZa3SV/L8bmGJxVd1/a9e3T7j063WTWdNm17wVrVzqenXc0zzC1siFiZpC7i&#10;VRjym+YHB4xjmpJdX2eLbfwrDHbtLbWjNcy2ql9wOCC2cbcZxj2NefeBvDuqx6bq1lqmoTfY5IxH&#10;qNlDcyIJVJ6HaQeGA69/avX7fwfpfiPUZLvwDphGtPbmOz0ySbfPdPCgj8oM3oPmOeTt655PVmFK&#10;OY+3xNaq6laNtXZcyajBbJXcbxv5e9bRl0ZSqapWMjUfGPhDRdbk8PanPqSXKxJILe0tUeNw+Tw2&#10;7gjBzkcVwvjb40adqIuLZ9J2/Yt63Nwiqskka9Y1YdRgde9aP7Qn7OfxR8N6lqEutasus+KU0mfV&#10;rOx0hsopZVH2Ud3GVwp7ljxXn37OGqWvj7x7pvhfWvD8kQsNbtl1CG8twv7qPEkkT7sbXLIyEd81&#10;pSyCngKc61ZXlS0mr/C1vbuv19CJVZ4jRaLpofUH7PGoweD/AB5d/Ci715baz0bw5bwa3psJYpNq&#10;twyPL8oBH7rzBDk/d2mvff2lfiBofwn8LT/EB1t5bDSbVZryTllRMhQ4KZHBK/MM+vPSvii++Kuv&#10;fs465rPxe8YQ6Pqs1/rs7X9u10RJK0zAzxDHUEsQT2K5HSrvh39sn4bfGDW4/C3wD0u78P2MUJju&#10;NMe1a6t/MZid8m4FcRMEbAwOv4exhf7Yy7Kq+Jp0r024pzW8Wk3Lo1rfrZK/U0oYdY33ItJxTeum&#10;xx3/AAUF/a18aa18GH+JXwS+G1+/ieLTzEGt4WdrSCRgv2h8DJCtgKMfxc4FfP8A4l/aP+N3wc8M&#10;eC/hhe6zqNxrPjc2mpwTR6b5qabMXjkuoir4EMuIyxHodwHNfaPj/wDZ41T4h65LNd6zDq3nW++6&#10;1O1UWjXD+WSSFTjy3f5dp4Kk+teC/HDwxZ6l8M9T+HcXw8sNRt7DQ5tSOp3seyLSpbGNpkuEY8gp&#10;sOSckhiDkE16PD2YZZ7ajhsThVUcqvM5aJ7pRs2rNQeqiuXmvbqVHH4enyRs7qye1n591+Py2NX9&#10;o39ufW/2TH07T/gfZL4m8V+J9bhgh0zWoHdHti/zl1UKUyzooYYIJJr53/bB/bg8RfGP9qqx0fxn&#10;4shW18F6naT2eh6SrQ25njRGkcgnLueVDNkgZ96T4XeKND+IPx21n9t15rqw8FeERZaT/aGrDfHb&#10;SXqpDNdDOdywmXdkdPMBHK15b8T9W8DfEL4xa14v0a1gFpqGpyY1BUwbhVIXzhx/Fjdz7V93k/DW&#10;AyXGfVqlHmnTpy56q/5+TafJtb3KfbX3mioxVe9pW109Cx+3Te6z8ZPj9q/7UHw18PXcfhi7vooo&#10;YrmVTPDAkaoFKr16E180fGrwtN4Qv01pUeazvRuilXoSex9DXvcOm+JPB+p3UOk62JdDmcPJPcEY&#10;HHp3rw74g+OZdV8TXPgPVriOfTby5/0ZwOIXJwCPQV+x8L1sNLDU8NRV1TikvRdPl2M8XSwkaUXT&#10;neT0kuz/AMmc38LPGGm6L4lhsrubyLW6kCysx4H1r6I+H3gH4c6lqtxqOqeJ7ZYN6/ZQsmctXy94&#10;q+Hms+FNXGgahasrNzBIBxIvUMPwrR8KXmraDIYby9docghfMPBFfSYrCUcRWjVvt07nlunOTu9L&#10;M9h+PutX8d82iaTem5itk+R07Cvn+81/W7DUpRb6hMF8z7wY4zXpOj+Kp9RSVpSPKztLzN1Fc/4q&#10;0Hw7KsraHdo8oO5o0PGazo46SxEqdWGnS36mklzJ2JJ/FUPj/R00yWykN6q7XlGcYHesc+DorKCC&#10;+tZ8jzwkqjqDmuj+HutWdtEbSDSFhZB+8mYdTWbca9p41XUtJthvaXLxN2DDrXZh4xpTlCD87HHC&#10;VX2nvxsu56n8MfCPh6zN5qF1ppV0iAXeB85x1FUrjxt4X0y0uE8ReAjIUlLW8sijHHT8K0Phh4u0&#10;vxT4Usby/SWPypxb3GxeARxkn0rN+O3iuyXxQvwz0mztpkJVhdI2SQa8B5ljpZj7BUnZXu32W5U8&#10;ZU9p7OEfmcV4q+LXivx850DQ7drW0IIFtAmOg9q5z4V6leeGPiLb6mtoXktpNwDj7pzya9j8C+Dr&#10;bw2szMsWSgLTsORkc1h+JfCNhZfbbiwMbTzIWEqnAww9a0lnVHExnQ5fdkrX9dztVGtOnzvVo+6v&#10;+CS/jrWfir8JvjdE9wJI7fRbuZYdpZZGFuPLAxkctjrx3JAFeHfATw3+0J8P/h3rf7Rem+BdUOnR&#10;g2GteI9PJjmtYNjvcwxPH+8RpEAR2QcR78YzXp//AAb0a9Z+G/jJ4i+FHiXT1lsPFdpJHqMoQmU2&#10;/wBnkVwGH3QDhs9sCur/AOCnPx8+FnwuGq/sZ/s3aBpWh+HrGCGfxAb/AEZZ5Ly8YFxgy52Yzuyv&#10;A3YAAOKyqUKVHERVL4Yq3/A9P+Aejg5Sj8WvU+Sv2gv2l/DPi7RZvFnw10e9tdW8TZt/E15ezBhd&#10;IhU7IlXhY2dBISeXOOwrtf2K4P8Agof8NPDL/Ej4CaRPPpSMZYbW9tfNjZs5LIpwRzzwR0rzH9nr&#10;VPhxq3xG034e+NvC/wDaS6nPHaWs0R4ErsFQY6feIHPrX7R/Bn4bXv7Nvhy1034teGdP0/StKjhg&#10;miupw4s0JBEpVDyGGQG6c9Rg1+d8X5tlmQZe8FVw6lGXvP2lpc62SV3q1suttkdlLA1s0xftpSt+&#10;S6/cfkNp37N/xT+P37Quv/GD4z+BINJv579r7UdNsbAQxSSkAsRGuQoJBJ56knvWhpv7Or/E3Tr+&#10;88d6/H4RtDrFvbWKyQgsYZZ0iaYDco+UMDgkd84ANftMnwp/Z81nxhpOgxfDbT59P13SryC+8SXF&#10;qst2zbGeIeYpyshMmFPUhMZ+XFZ2jaV8G/h34E0fx/4T+Fuj2Emkag2nC81ayie7RVWQMfOZSSHI&#10;Zn5OeB2r4DE+K/Iva0Y80YJRhGNrRUeiTb3ta7Wy02O6PCs6c1OdWLW/Xa5+en/BTT/gmP8AsmfD&#10;D9lTWPHHwl0qPwxrXw50u0eDXkuQ0HilHdI3SchnU3DsXaNkPzGNl5XkZ/8Awb8aZ4VvjrGrfFL4&#10;kala/wDCO6mJfCnh6TxDJbwSpLbSmeVICoWV933TG+8MGBUhgaj8TfGH4BaV+0v8U/2MPj58QZtS&#10;8F+KfHVlqWg61eR7m8JamsTNFPH8x/0I/aJoJrc8BGWRQrIc9dc/sDfFv9mnxHF8Y/BPxXe11Mat&#10;Jcad4IbTYrrSZbOFl2PcT7x8jhmKsq7l8xCp5r6TE4nHw4FngM0xvPLEWqU6lSL+GUYy5NpPW8rt&#10;6RUrbWvl7JZhnyqYWilGCtJRaW271sm+y6+p7T+1D/wTy/Zm8Y/tI/Ej4mfGXxnruoT+L/D5i0g6&#10;isZtfC9psjaCWF2cOjI6tls4JdgV+cmvi79hX/gib4z/AGjPj14i0P49ReLfDVp4RtLDVLTTLjwz&#10;NDPrtpPPMokjeQKEiYW5IcZLbjj7hr7M/at+IngXwz+ysP2p/iVYWem+MrfT7+08A+I5oYW1HTXW&#10;WBfKgllB3nbK7BGzgKzKN3Nem+Evjn8QPjF8Dvh58c/hp4ytrGVfDUc19cyyAQ6oJo186KTk8LcR&#10;MyyAKUkZ15BavjpcdcV5ZwhP2Fdwc37GFRqKVOULe7GykmpR93m0s9bacxWZYLK3iYez1UE5N9ZJ&#10;v7Xmmr+aPZdX1Hwd8G3uNL1HR4Eu9Hnha0gKMkkNrNbjyznOJF3gfN1DMQa4/wCHv7U3h74/XWr/&#10;AA8j1JbuDUIBaTxrIDJHLHBkbQ33SSXy307YzjeOfj1o/jP4NWHht/BA8VePr6Ddf29rumaSHzSj&#10;eVLnCLGEDhM4OGPXFVfhL+yH8OPhb4L1741+CfGR1zxRYzmPUbG0uoxYGAos4dDjzBiOQAk8MUYD&#10;BHH5fiKWa5pRlWzLE1ataCtScpuaWl2k3087JN6a6nPGvWjVUafKobu2n/Dn0v8ADF/h94audO+G&#10;ehqPO0/TFNw96QFs40jEhUzfcYkyZdx06HHFcTq2g/BrRfiN4h8a6NHpYvNeubSTWtTsU3Jey29r&#10;HAkx52kFEABHBCivEr346+E7u1vtB8AX8N8La0MQt7q7jtoJZHbIiM7H5RuLNjqV24Br0CLxDrM1&#10;/wCH7e68P2uia9bSQwag+por272ZU/PCUHznnCM5IIx0xivjMwo476oqLTpxd7q9m9pXknrrL3m9&#10;dbW2su7CYxOm5aO/rb/I6tUEh/tuOVVW5uR5L7dm0Z2nK9Rwe/3uxroNGguNR8MjWPDvjRdFiXVp&#10;Le2u3uUieNFbYrS87gjNxkA4JU8184eCfj1f/FD9r7xh8KrjU7a20nw1BcNpNqwdbjULi1WNJ3LZ&#10;JZUZlKj3PWvavgP8TPh14g1LxX8EdG8b6ZNrmh2UVzr2nqqvNYmcMY2LDO2XK5HqCAwGa5oZVisp&#10;rJ1YO/JGel/cjNWTbWm7UW9k3bfQ7aOIVWXLHZ3Xq12Pw6/4LNfsz6x+x/8AtleINFtvDEemaB4w&#10;vZdf8L/ZmDW7W87BpYlYZXdFOZFZQeAVI4YGuR/4Jp6Rp5+OepeLNRuYJseHJ45IQwRlVmj3OCeA&#10;ewODjOa9p/4L+ftieHPjV8X7L9ljQvBssd38LtauIr7XnuEYXU00MW+KNF+6oIGfdcYGK8D/AOCe&#10;+i6honx/S0vjJEt/4dvYwgUEuBGHGM9OVxn3r/RXw+xmZY7gvAYjG03Tqypxum1JuNrRk2v542l0&#10;euqR8biKVJY+ryrmim/k/wDgH6N/CR5lvre9SAxpPGNyBPMAaQnEeccuAB9cZr2C1sIobK3ubfUF&#10;RfMMDQRSgy5I5YLj5l4xmvI/gzFdtLAHNz5G8BIwSQXAO1s+pPG6vcvBtuuralZWmqW00EQlRrkT&#10;KI9oPGdx+7jOc/WvVzG6TQ8NK8kl1Pzv/wCC7t9AYPhVFBM0sVvaalGrEn/npFzgjIFfP/8AwSk+&#10;Oem/s3f8FCfhB8b2doF0bx7YC8kDYzazv9luF+nlTt+Ar6P/AOC8T6VdeCfhrq2gSXM1laeIdZsj&#10;NeQhXZtsDZBydylSCDyM18DeC7ddPv4devnNulrOsiMpwXdTlQPxr1MDdYOD21f5nLmFJ/WnHrp+&#10;R/czIQFO0jjIGPSvzv8A+C5HwA+Kn7ef7JHjH9lPw1pNgniTRPEmma/4OuLnMEd3JCJWNuXb5VMk&#10;Dyoshwu/hsDJH2L+x/8AF20+Of7J/wAOfjDbTGRfEPgvTr15GOSztbpv59dwavNv+CkHiXwF4K+G&#10;dh411nVxY6xp92JLfybjY11ZjJmt5U6SQvhThsbWwynIIOfE+EznE4BTyuv7OrB82tnGatZwmmno&#10;73urNNaM4aMqUZtVFdPQ/IH/AII6eCNV/wCCcf7JXxO+Nfx3+Fd74R8c6x4ta007/hIdHMN5Jp9t&#10;DGFEJcbvKM00jEqQshTq20V5D8a/+Ci37R15aah+0n4D/Z+vZ/Aum6z/AGXqPi698PPcadPcCQOU&#10;a5df3BDGMEYALMqlgQFPU/Fbxr8Wv+Cm/wAdtQ+HnwtvprTwh4fa3l8SXi3AhWDzZhEkUOOsjk7V&#10;4yFVnOMc/Tep2nwT8AfAB/2S/iTr8Wj+G5dJvNO1JIwkiSRE7ZEJYFGcBgxLA/vCrcnp+U8Z8dw4&#10;NxWHoww/tqtacXWceZqMUrNx0buvsR7XbWtz1sJQg3eTtZafp/wT51/Yg8YeMv29tB8ReKJ/2tdF&#10;+HFrfXQsJPBHhbw5by30lsQTJcCRmUROWIQFVOOpPODuaL+zl+yd8JPjjrGg2HhK58V6xNcRXWt6&#10;342txerbxxgMQpICDd8p2qCSTXr3xS+In7PfwO/Y78Qal+xT+x5oUt/NpmkeGtJ1XT9Hjjup5xc+&#10;XZmZ8q+0PIztIpZnZ8uCApX3Tw38M9I8IWOh+On0C21XxgUgj8afYIG8mw1EQqW8qVvmYLjG4DGe&#10;RzzX51xxmuZYvCTx2HxU44N3XIpKFn7ru+Vc0rX2fXyuelQ9piqiT6W1/rQ5DwR+0t8Db/XH8NeK&#10;/h9pPh/dC7i2uNMigtbvADtFKI1G0kclH5A615VB+0ppHxU+L83wNuPDcEpvpIhqM1laultFGDmJ&#10;03gMVVGGAB0PFdV+1j8ObDxz488SeIvH9vNBdeGfD1tq9/cyW3kx3MTqY4lUthGO75C/3nKknpXy&#10;X4A/aR0/QPGknxh8WaXc22oKQdTm8U3TMoCnCTM0bFmG3btZuAABxgV+b4HhG+DqVo06kpSSlGMp&#10;bTdmmrvmaaSdr7pdzPG1cTh8Soyta+9t16H6JfCjw7a6NYR3kmlXFwtyLhV0ubSXgml2zyH7QqS8&#10;7CFQrkhmUqcZOK/DD9obwEPB/wC0h4l8Y/BeQN4YtPF93ceFr1dyrNYvKZIlw4DAAEoAwBAUCvvj&#10;48f8F5/hZoejeGvCnwevbLxDqkN3crrc0kciW8EZiIDKxH7w+ZgjnBA5znNfGeifErwT+0Z4U17Q&#10;7/X47fUI5Gkt5c4LgklmFfovhrw/xDwxXxOPxFCcKNdRXLNNWXNK94tX0ekXfWLvu7nHmGLw84xp&#10;wSeutvQ4z4qft0ePPjHpP/CA3fhqLTLjYLdPsy7d5Hy7iffrXPeBvin4m/Zxmm0jXNFF290ol8xH&#10;5+hrFi8CeLdQ+JeieB/BAOpvqF9HFbX0cJf5iwBzgdq/QX4s/wDBM3w/qngGM+NvGaf2rHpqeabS&#10;2VcOF55+tfrOeY3hrhyhTo4iKVGrduOt7qyTXX5Hmt4bDybk7NnhXw7+O9j8VfDc2tSwpGlvEQ1u&#10;V5J54Br5v8YfDPW/GnjLWfG48B6kukW8p3TeSxUt9a+hPCfwQ0D4TO/hzU9YmW2iR3E4GTvHKkgd&#10;RXq+vfGnwaP2d/8AhXepatHa2r25F5dRWwBY9znHPFfPYfNMPkWIdbLIOcar5Vv7sb76dWXVpTjT&#10;jOT0kfmrrC2Gq6+mnaXZpZI8mwNL2Oepr1Pw58LdG8JWVtq8usfa7qPa5aJ8BSe1Yvj3w98IdA8X&#10;3F14E1e61C1wwRrgDJkJ7e1U9AN/Z2UstzLIUc5VS56dq/UcVVqYvCU3Rk4Rsrpqzd/XVGVOMPiP&#10;TNZfUvEnh15vsZeSZwiSb/vd8DPWvdf2PvhZo9pbW2p3/hVjqTTo7XMqghRnGMGvCPG83hrw58GN&#10;B1eC4kfxBJfrLCQxCRICPz719Y/s6/Hvw74m+GsZTTYJNXtwvmvG20MOMg+9YrBKhhl66n0dGVJ1&#10;Ul2tr6Hpn7ZvhDQ7P4fWPj3xXr7W2j2IhS7SBiu2POCQBXyn8Qtb/ZmupL7XPg9pc+o20UCC4umj&#10;Lbnx2B/GvW/2yvjb4X+Ifwrs/A8Om3cbI4a6DjEcg5GAe/P9K8u/Zc/ZF+JHxb8Ja/pHw10nZatt&#10;eR2kA2nnAHv1rycy4gy3C4Sp9ZqckFo5PTc4K/7qvy1FaKWrPP7NdD1vw6/inTdLVJRKFMbcMv4V&#10;6Vo/ws1r4gfCCXxpL4/l0+z0uUJPunwqZP3R9eaq/FD9i343fADwTq3inxFp7GxMQJO/PlNzzx9K&#10;xPhPDZaZ8Ok1TxLqNxqFlqkbNNZtIVSNhwCR3NeDl08uza1bDV4zgp2Tvfpe3qYvD08S1yu6Xfc5&#10;v4gWnw/8e39j4R+GVp5/9l/8fN9KdpllPO7ntxWbqXil9P1O10XWoElKp5EknUH0q98QfBj6J4af&#10;xb4CRoUvkZoreJP3gIPVq5TwN8MPHPjfSRf3FtL528uJJAQcj3NfR4fFRqVvbRn7sW1brfqc8qjd&#10;VprU851rRLj4efFWaLU9FK2l1N5tosicMrdCPxr7j/Zk0m/+HmiW/jvVtVS80+5twZtPlI2ovXA7&#10;V82ftP3SeLvAmkLbWSNqeggR3ksQy3HHNL8IPiN8QPiF4Ts/AWjarIZbeRY4rYPgyEnj8zX1mJpf&#10;WaSqpe8lYlxim4taHun7cXiLwB4u+BGpa54R0iysRNcDdEoCszA8naP518G6JpMM0vnugATBye46&#10;1+nHxp/Yt/aI+Fv/AATnvfiBqfwbtLo3sMl5rWpu+6aFDghuegA54r8xk1tbWwa3hjHzLgn0roy7&#10;CV8LQcZ7t39DHnhN37Gv4X0q88ffEzTfDtmFYy3axJxwBnqa/T7wr+wrc+OfB9vqupJG13ZWSJZG&#10;GPBOF6D6nv7V8H/sBfBuX4tfGOPcsxWzTzQ0PUGv0/0/xN43+AelWVjqtw97ZzsyRxTn/VgD1rws&#10;8xFZYuNGGiS7aXfmfV5Ll062X1MWnrF99fuLXwI/ZO+BGl/B2XU/iN4RgNzo6yXN5NcxhiSp+83r&#10;jANfn14S+Ffi79pX9qbVde+Gngk/8I2dbkW3mVQsQiUlcBumSRXrn7ev7ZfxCtdLn+FXw61F438V&#10;ARSpE5DjedrABexr0H4OeJdK/ZR+COieHTbQR3aReZfSu2CzFcn+ZrwsBl1TB06uIqzuql1Fa6Lr&#10;+iR7OZZrgc6wuHwjppOnZzlZJya0S9Las9V8HeBvgL+zH8Ob3xN8Q9TsLVIIS80D4JLYyFx3zivi&#10;v9jHx94bT9uGfWPCV5b6VoHjjUrqxtDe3gRIjNuYIyrk8vwpI2gkA84p/wAWNX+IP7aHxGmSTUXi&#10;8NWRCyeSSI3ODk+/FeL2un6X8PviXDd6bPct/wAI3qsVyDEDwiSK2QRnHK9QO9fSZfSwuGfs4r3m&#10;tT5XHYiLqqnBe7F6H6P6rrOpXPiKXS5r9oIrW5MpiaVlIcHakgA4z82AR0z1r1X4PX0txfQaleeY&#10;32hRJcCdyJJG3DPbJOA35ivLvFbWviC8sdVmsrmVr6WGWK5a48xVtpQjJEFI+TBbjnHI4GK98/Zy&#10;+GlpPbRT6rdJcSOrgMspWRTu+YHA+U4Gc554HeujM8LXxEXYzwdWnSaPpj4Xaetz4OimlkMYjcbY&#10;wnzEkELj0PJ/Sus+Jng/xd4x/Zg8ceDvCdvevf6n4VuE02FPnfzB8wRFHOcjoB/FV74N6dp+n3H9&#10;i2tnCFEKNHGyfe7bsnPSvYdF22UEsTXSQ+TFJKu1DtUqN2fT0PvXNlmXfuvffRorF4qzdl1uflZ+&#10;x5+wzqnxD+JkHxO+KXhu4g03SJGNppl5Bsa4vExumm38pBF1JIyzjA+6a4T/AIKefGbWvC/jXxFp&#10;Ph7xFZTPr2lw6ZoZsbksulaMjMZnDsF/eXUgGSBwi9eRX2V+3v8At3aX8OvhDN4m+GqXV3q+sm4g&#10;ewgg/eSlAFRR3CksSx7DNfD/AOzj+wNL+3V4e1Txx8bPFut6f4jub/zZoVk2KVJzs2ngKF4A7AV5&#10;PEOZQwGXKNOWism0rvsdVCUlXl7Ravb0PKv+CYHh288d/tJ+GdM8X+LdljH4ptBp9hCQ82o3ADS+&#10;WgPyrFGiGSWRiNisq8mRa/QH/gqPqGq6D8PfCvii7tb17W+l1W8naAkfY7bMUbT7SOSjLGc9dsrd&#10;jXqXwE/4J3/B74I+DvDlj8OvDsdnJo+tf2lc38S7p5isKrIvmH5kRvLj3quA+0A8Cqf/AAWzsV8L&#10;/wDBPjXtT0y/SC7s/DD2Vs5OGBvZrfO30/1Q4HtWGCzCWaOhUSaUV17u3r0ZvQnTVCp5v8r/APAL&#10;H7AehX9z8KPDPiXVXDyyaYkRYHPzocBvyB/Bq+d/+C8Hxo8SfBrWPDF9oOjCd79HiFweNg2/Nj8a&#10;i/4Il+H/AI3+G9O0vSfiX8VRrFodPCWtilwZPKhGGhJz/Eqloz6iNe+a73/gvN8HtG8b+FfCuta5&#10;qgtLKw1DzLmXy9zFcHIA/GvZzOjOphnGnrqedOdanNunpK2h+XN/8f7e/wDAF1p+o+GbnUby8n3t&#10;bW0Z4YdCfyFerfsr+E/El/8AA3xL8SJvCr2EtpCqW1szYZlwWP8A6EK5z4bfFD4L/CnWp7I+DPt1&#10;uSFimkTLMPXnpzX0dpnjrSdW+Bcmr6JoMmn2l5eHzLfbjcucZ+lfm2HzvNaOOlgoYflik0ptq1+m&#10;nzO+Dx06EJ10rProV5Nf+HesfBqxvj4cit2tI1WVAo3u44JFVbXS/hZ/YUPiGXU1hM0fzwyL0HuK&#10;8k8feLtHe7jsNMuHtrZJy86j7pHQDHrVfxX42s2tk8OeF5BcpcJtldhjaO+Mc1zT4Wy7L5Rx2Lqz&#10;VRy5k1dpeX5mdRRjPlbIPjXL4Z8OaBeaJ4K8T2yR6jnftk+Vc+vauW+D/wAbtR8MDTPh5J42KxwS&#10;lZL0SA7UOeM/jx9KrftH+FPBcPhO2t9L0qRGW3BcmQnLd+DXhmvfDZtH0Oy1zR/OV5HxOQ33F67v&#10;wxmvtMwpYbH4ClB1uRT6fzNbX1X3GWKn7977H6VfB/8A4KneEvh58aX8I+LtZXxBY6pAINVsGmCG&#10;V2wPNidvl8znBRuGzjIzz7F4u8S6V8SNMuPG/wAFvHWi6Nqd9BFC+g6zKNPkUSloIgjqNhdTtc/L&#10;yAwHWvlv4Xf8E9v2TfBvwTg+If7Q+malqXibV9MjujINTa1GmC4XEPlqp2vL8yyfvMrwPTNcTrfg&#10;DxL4s8LaXrPwE8XwXr+F9Pj1DUILyR3a7uopd0AGOQQFl3Adn96/Fs78P8gliamLyypGly+7O8Vy&#10;Nu2is722tdq3exvTqyq3ck2l5vTc+iP2h/8AgoneaXd2Xwd1A3NrN4XVIr6B9zNDPCjBSMAYDqTh&#10;jwcAj71L8Uvj9cftZfs7Wf7KFp4k0GWz1TRHh8S32qPxCvm2gX7M3XzQqSyADg4APJFeIfGb9nr4&#10;UeP/AAdafETQviBq974ovZYo/Fd9BB5cOnWttG7Oxy2ZMCRlHG47E9K6jwl+wd8NoPiXa6ND8QdZ&#10;1Hw5aabb6hBq1vpKiK5WTkTI5d8KQydQM9MdMeLiauRYCNPHqu6eIpp2fK37ySTsuyb91N6rW3fO&#10;Mq/O4393Ra366/8ADnXf8FGfiZ+yt8F/+Cevif4EeGm0TSrrU9ItNP8AD9paaFby3NxNFdwzczYD&#10;p8sZy4PQnOc1+YPgz9oXw38P/BV5ZafZs2oTqBEV6bueT619t/t4fsJfFxNSttYjsYdd8BvIEi8S&#10;wqqvZAjIE0fWLOSAw4J4zXyR8bP2afhn4DNj/wAK/mOpXBkHnSmXI9/bPFfpnhVmuT5ZkFPDPFSx&#10;E6kpT5r8yV/st/Z21UtbtmeOpYmdXnUUklYi/Zvsm8UaoNS8QoHu7u53u0vUKecfnivs69+Dmm/E&#10;/QIdNh1Dy2h2lI0+5uAr5L8EDWtOuoo7DTlWREAYoO3H619l/Ar4leD9M8FW9rr12tveeWSzOcc9&#10;vxr6LN6GNxtGWKpNpSdrJ9P8jSU5exjCOyWp5R4o+HjaRv8ACHiaxiVoyQtyhwT+P4UnwX8L/GbT&#10;fijZ6tpej6hq/hrTdoe3XPyEMTnH4133iW+TxT4qXxDqUcTRs+IY1Od3ua9e+EHxk0D4P6Hd3X9n&#10;ie8uUKWVmBncccn3HNfTYDI45fgHGrafMldM561eNa3MrHA/Fz9orxbpPiA6l4Hs5bWaO1Md3byj&#10;DRg+x9PUV86+P/Fq6ndnxRqH+lazq07I8jHdhsjBH4VufFjwn8SfFfjvVfGGoXs1k+pyb4rFH4RS&#10;SQfbirvwz+E1hbxJD4wsydSBJsDKOHcDr+fanJUHXhTqQvTS0XS5VHDxmnOM9+h137K//BObxX8V&#10;vEGl21jqYhGryh7u4kGBFkk7RnqwHWvq/wDau/4IjX/we+C1348+Gc/9pX0GmGW6t51yZcAklD69&#10;6wv2T/h58QPFlvp3irwn47l0zxjodx5sekRtmKRA3OVx8ysO/BBr9hfh54c1Hx18KbJPiFbR/aZ7&#10;VftEJGQHKjIA9M17uT5LgJKeIcLTl1308uxy5lL2Cj7KenVdb/5H8s9jZx+E75rxbcx3MkpLDbgE&#10;j19O9dX8RPA3wl8X+G4fHWg6+8GqIE+02MkeX8wdSG7iv0N/4LG/8EwNF+EOoSfHb4UeG5I7K7mb&#10;+1bCztyyRux/1uBnAOee1fnJ4I+HniLxFql3YaXaMyKxxtUdAeeBXytfA4vLc6cmtOj8iMNiY122&#10;1sfov/wSKv8AULnRhbg741UDk8DiuF/4LsafY2sulprciNBNuZIMjLtjjvXmX7Jv7Vmq/s0aTeeH&#10;Ylje93Nsf+6a+a/2w/2ifjJ+1t8XDL4okuLi107KwhYyEjz1PpnFfV14OcYyva2p0wdm2ZfwV+Gu&#10;q+PLA3Xh25j8+2kysaNyhHQce1fa/hH/AIS1vhPaaBo0whv48IfMU5U8DoOvJr8zPB/x68cfs4fE&#10;S4hsnZbe5JDxMcA8YB9jX0V+zX+17468X+MXjNy3ksP3iiUqCuQQfwqa9F1qfP0aCjKk6i6nvfjX&#10;4B/E221S38WahriPdW6brmCUDa8YBJZfTnFX/wBgr9nTxv8AtVftm6RrviTw5Pc+DfDsjtfswPlS&#10;TAfJHnofX8K4jxh+0b421n4r6b8O9NkkurfVrmO3kZ3yI2cgHn0r9xP2Gv2d/h98Evgjpuj6BpkA&#10;a4gWW4nRADJIwBLkjuT/ACrLJ8DTxFT2t1aD6fqRjqkcHUvSumyv+0f8MPhN4E+A51K38MWYg06N&#10;WAEIyuCM18ff8FGPjnq2m/Cfwo/w3McdvHKrX6bhuWLA2qB6evpxX0P/AMFXPi54d+FX7Neri78T&#10;RW7TQmEL5oy7MMKuPXrivzS1v9ovwd4t+Gqx+LdXlu2XThsjwCwlVcAD17V0cRzqPByo0lq0znwU&#10;VUi51LtnmX7XXiq9+KGmafNpOktdtCo894oT6fdJ9a8j0D4DfGeLwNqnjq00G5itWiZ/L3lWKjuB&#10;3x6V9A/Anxv4o8e20Om2vw7uItBsblpp55YcG4weuSOg5rrvjx+1BA/hS48IeFPDa2dv5YinBiAw&#10;Rn5hX5LRx9HKMRGpPRvRpr8jupU6dOk3Vla+yPlL9hz45H4F/Eq78S6h4almm2YdmXP14PavtGPx&#10;34P8Z+Grj45fEfwRFp8CJmxhuAB5hHQ/iCCK+cv2RvhC3jP47yaxfWK3GjafbG41B2UBR/sn9a6v&#10;9pb4zaP8YfEf/CC+F5UttKtrnyYLZCFVyGxnFe7m2afVGsZzc0Jq0Y2vr1b8kZKVOnDmbujzn40f&#10;E608W6pJrENhO08zE2BgOQi544rz7RbTxDrfiyJdbDWzTyhFk6YyR3/GvqTxR8HPh98PfhvpWo2r&#10;wnWZo/3iiPJbPY9q85k0fQtJ8Q2U2qWBlU3Sm4V0wFGe1fO5rmWMpqMa01Lm30sl5DxTeKqKVGXu&#10;22PafGf7Pvj7wt8CrPV/DN3/AGg4tQxIOSq4znPtXl/j34w+JfiB8NNO8PeIn+0zaYwV5GTDHacb&#10;j6HFey61+11oOl3mkfDDwdbG/sbi2EdwmeYs4BB9cV87ftIeLdM8OeNri202xEZuP3kqgcHPfA6f&#10;/WrzcPhqGBwEo4aKUqkr3vrruPCuvRjzpXXU7/4V6vFo6wXunWP2e0DqbuVSBkdyWr2Xx3+0p4X0&#10;y0sJ/C32eeWMqBuYEZPGM18ND4l/GrW/CksFhoM66UB87oPlx+Vdt8MPF3hSR9Fj8T6YzwQyqbmJ&#10;T1AI6+tZ08uWHxNWrTScptarV6dzH61iFJy/I/UuX9sT4GaJ8ArKDxp4hs4rq4twjRK653EDoc8i&#10;vnJfjD+z34V1W7sPBN2TqusSlpGtrMu8qZ4G/oqgn8+aq/HDTvgZ8U/hvptr4T01Beqi+R7H149D&#10;7V876t8GPF/hfV1vbfUSxDnaY2IxzXm58v8AWajLL60JXVno7Jpa2fl5d0jWhiYwV5fF5/ofX/w2&#10;+MPhIarHot5BFb3krhEha43s+WA6jH5Y7V2+v6pDqLs0ThF9v5V8ReBptY0/4saJreriZUj1GBpJ&#10;pDwVDjP04BNfYHimWDSNBdL8fPINkQXrn+99OOvvX4JxxlGGwePw6oUPZ80WtLu7vq23u0e3pZyj&#10;8L1MqHbc3FzqVyyrbMjNvb/lljgk/QDOa+Yv2g1+JPji6k8Tz6JdS2VnJs0fTY4WbLYL+ZImM/cG&#10;/wDLtmvoG/tPEep/BjxS/h5He+g0a4ksxGcmSQLlUU+rYI/GvGvA37aPxZ0W0gj8M+E724uYYjbX&#10;VnrCGWKaPHyDYQCJE3MoP904r6LgzKK1Fyx9WHuX5Yy06Wva7W97XXZnj4x2il31PAtD1+5gisdO&#10;1O4mezvEe5nfcSY5mkIEvP8AuhSPTtwK+tPgr4p1zV/hMnh7XprnNmreWsc3ly+SeBsYdgc5z1Dj&#10;HSuT074Iy+MJLbxvqvw/itUuZTKZ7YbYLZy3zRbF4GCOuB/M17h8MfhvZ6Ho1xqU9sqWvkm2iAHz&#10;SNkFj9Bgf99V9phlR4hz/D4CnQ5+Ztyuk0o6+98tLPq7L1nCQcJuUtUaHw41/wAR2+l2+qabdzWU&#10;8UhaBEGGiQjgMD9/gE89c10Ka74WfUDqt9p0GnT3Uey/tZmIsdVG4EBgP9S+Rx/DnpjFa0fga0vP&#10;CcGuaFqCXFrM4jJMYJUL8vHJIIPGDjp+NVtR8CXNxp0cqQLvZdh2DgnkkHPTOOnTmvwvMJYjKc1n&#10;Sqx5Wm9Oy/L1Pp4U4VKScehh+DfFOi6t4u0vUtXs/PudJkOlyRW4YSQWDShzbMPvSCPzCVkHzBZA&#10;DkbGPg//AAWV+BMfgf46fBrxF4K0yW0sbGDU/DN5qECeXFskm/tG0j56Hy7llCnqOh61k/8ABUH4&#10;RfG74ffBOz+J/wAAL3VtQ0u51ON9Yi0ZJDqFhbhHSQRyR/vMAkx56qMZJU8eOfE39reT4jfBD+2J&#10;fiA/iDxD4d1PSZbSLV4pilvZGBoTA8buVjZImjw5/eGRck9h/SnhbwtOvWpZ9CsrO6cEnde6497W&#10;lzcy6KytpY87FVY/VZRm9e3nda/mfoN+xB8QfAvhy5jsU+Jx13xN4luEvtSsNKtTDaaDE4GLKQuP&#10;31wFUBwMKM9ya93+M4tJfHl1FaWsY+z2kEe8DJcmJWyT3618P/s+rb6F8S7fxfpzyMs6212pY5LR&#10;uAOW7kMp69M19h/F7V7W68Wr4msrrzbXUtLtZQyfwuIwjqffKg/8CqPpB5RVfAtKtTvOSrR5pNK6&#10;jyz0Vto3avbd2vcnLpfv7vs/0MfDf3R/3yKKof25af8APxF/33RX8U+yrdvwPb9q+x86fs5/sS/A&#10;P4Nafa6z8NPCNtHdavbb59ZvWbzbvk7zvbPO4HK4HNfL3/BWDwr8T/D+h6nrPwZ+Hd/daNrIQ+KG&#10;022LsjxjCuYlBYRsoXLDIyBk819v+PJ7Xw9o8sen/Em3urCOR2tGmQRTQFujhh9eQeDXxvZ/EX49&#10;2/8AwUC8VeOvDGrxal8Nh4Nlmjtf7QU2dzObYxpHEc5MyTAlkHJAwQc1/ZnCPidnme1cTNwprk9+&#10;ClzJSSlb2bl/O+ZcrUbaO6tqvExc4pcsU1fToeQfsE/DLSvgb8M7X4geObOX+1dXlNzaQzWRZrTc&#10;mFKDqJCMEkjivqi28fza/wCD7m6u5ntrS9wIlnXD7RwOvTvxXX/D2z/t3Spbf4i+IGg1G9VWs9Ih&#10;gjMdomR80m4fKTnGByK5z4v/AAuksLX7NpMd3FpbP/o00pBDspyR9Mn8sV6WS4rJ+MeP67zGmvaw&#10;Xux5ueDsknZtRTs30T1u+mvK6bpqNnotDx39sj4Nav418IWH7Q3wtsj/AMJT4G2TXC2qENd2akZ5&#10;9V5P0r27w18bPC37SP7KA+JNg7XGr29kqXVorKG+0Ko4565x+tdJ8L73w3o9jY+GdVjEslzAwmV0&#10;DB1KkFW9iMivkf4x+JdC/Yp+JGpfB648K3em+HvE+qfadI8QRSFrdN5yYyOilcnj0Ffuzw9L6r7F&#10;LS1reR0O1KaqdOp4NY+ALX9pD9r3RtA8aeFZraKa+Y6xZMuDGY+Qd3QqSOa/Rv4Q+LPDHw1u4vh/&#10;dRyLptlJ/oU9oQBaEdVK91NfLn7NX7PN74h+Nus6xoHxRVLi9tTcaXdp83nHOTtJ6cH9K+hv+Ffe&#10;ItOfdcIJJox+9nA++3ev5/8AFKm8dGllsYXpU1pa907f1+Wxz4nEPDRXJu3d6FTxZ428Qt4yn1e/&#10;8Q3Fzbx3zNal3OAhb5Vwe1T61rE/jS9XV/By3K+REW1OQICUkzjgf3axvEHhWdbtZ7iQgE5PmdOP&#10;arXwvk13w14p/tvRYxMoP7626rMg6rX5zhazpYVUac3FJp2Wiuutl16nle0avd7nE+LvEnxI0WLy&#10;dInYkbmQRWQkdm7Lg+pAzVPxJ4x+AvinStO174seEtY8OxxxqdZu7GIM8bqBvOwdV7+vNerfE3Vf&#10;DV/qjeJdDhiSKUfvbaNcSRscbsehFeM+G/D954j+Mlx4E1/XoIoLqz+0afHIFPmrkhgynrwOa+2y&#10;XJsfm03WjG7g1eadm0/N7/O9rHThW6tVQ+Jvo9jyfVLj9nz46eKNY+HPgrxCNd0e2dmsr5rfy5Np&#10;XghTyGBryHVfh1q1p4hfwrcatdQLYXKvZTRyc8dCffGK+mP2mvhv8HfhPCsvhvwhDZazcLze6TmN&#10;gwGM8ce/pzXyZ4NPxIi8fSaf4g1KW6VpyyyyjLMC2Rz64NftfDuW08vrVYUqspRsvdlun1d1Za9d&#10;Dpx2H+py5F+Gx9heCvFl9YfD+303WPEGoXDKpBEjc4A5GTXn/wAUf2j/AAv4yuPDP7K/hPwlqf23&#10;U9QuoNc1K0uikhtJGJRh6EL36Vb1L4u6V8MPBUNx4m0ie6uLr9xpVkyfNcTngAeozj9aZ8H/ANlX&#10;4hXepan8Z9ZZY/FV1iNbRI8GzgIGAD9AOa9nMcMvqkpuDm1rFLvZ2+45G6kqbUVdrpY9R+MfwL/Z&#10;2+B/wMsPAHwOt7039uVdvtUqzM5I+Zt2Sck5J5/AV8+W4We78nXIzjOGOMY9ua9a8HeG/ip4A+IN&#10;ppEfhCbWGvDtle9BdU3Yy2TwABmvb/iX8Fvh1pNzbXuseHLQXT7EAjTCs2PmGK/IKtLF4PB4nG1e&#10;aUU+ZuT95t2Vlp31PPWGr1YylNWa+R8zRfDK+vtPj1Lww5kESbiuecY61ynxGsLq+0Cfw1rRk3yM&#10;hQSjkEEdK9Y+Mnhy/wBC8XzaZ8Pb6Sz8sqYfLOQWxnBHcV5/N4K+JHivxHaS+IB5hikBlkCAA9ea&#10;6MDgsfLDUMxi+anJKadnzJ72f+ZrLDewcZxd0z6c/ZFh/Z98SfCux8NfEDxTFo2r6DiN47hWCXFu&#10;TnKsBjI9DXhf/BRTXrTxn8SdPtvhaZE8NaXEI7S4cFROBy7/ANB61yyfFm28Jy3T6RosV41tPtm8&#10;5SVYj+Gu58O/tCfBT436HZ/C7x5bW+lXkikJKgCiNj0GfSt+EeCa1LiN5liL8slKUVJ3s5b6dN2z&#10;sjUqNpysrlD9kK9XWvEL+F3S4864wiCaPdHJnOR7Yx2r6X8F+A7HwX8V9Ln1mMGBrtBLDngDp3+o&#10;rx7R/ht4y+Aj2/in4e2sWuWlrMJY5IGDPt69R7Zrp/jD8XNE+IfhbUtb/te5sNUhsVmht4Dtn7Eg&#10;KOc7hivd4q4Bo59GdSjL2deyX9yUet9N7f8ABNb0/bxtqY/7cH7eXjnw98bdY+Cfw4aPT5NH0xP7&#10;PkgX5wTJueRiejAHjvVz4Z/tl+KPiH4b03w/4o8J2/lQQiNrt5f3l1Nj/WyD65+ua+YNO8Val4/+&#10;J11rt5obNqV1pRt76bV4szqQQA2e5I9a9r+Gvw40/RdDjcyhpY5FDE9FyeCPcE14OYeHmQ4bKUq9&#10;DmqRjo1pJyUbc2nTTRHsTxFGcHTg0t2ehXOrXF7rE11eTKZJH+Xyx8oHYD0rQgure2tpdesSj6hY&#10;OpniJBfYfUdSOtcdcnUND1Sa1vFYMrrgOf5fnXm3xtvPEOheK/8AhLLO5ktpZ02xKkpG8BccjvX5&#10;zlPDzzjGrCqah7req0dre7bz/A+do0JV5NM978R/E7StV1m4i8N6C01pNaFJrWQ/dlKZyPXmvNp0&#10;vNJ+Hup67d6jNbTwJKJbNExhiPlHvzXm+l/tF694ZsoprhY/tD4AmcDr0/PFJ8Q/jJL8WvGuh/D7&#10;Tb4W5fa+oMnAlPGAcfnX0+H4Fx2EahCz1vJrVKMU31W7208jpVKNJcstWeW+D4vif8SNSSxu7Z4o&#10;muwtxBExBZN3JH1r7b8T/A3wt4t+CVr4QhWKG1tbUNND33kDr+IrzWT9nabwtcP8RfDOqOhsx+9i&#10;A4bua9T+CPiG38W+Hr/UfF08gsYowrwxkjewr9G4fzR5zGVLD00qCVrq8WpdrPf1OuMHh5WjHRnx&#10;l8S/2fr/AOGuqC58L6hJJG24y2YP+tBzwMd/StrRvEHiP4tfA3VfBNxfXJ1LwxJF9hsRGXFzaOx3&#10;k4BK7RjB6YB9K9S8AeFbH9oD9r6Xwvo1pdz6VbArKke5VjxxjJ7+ldr8cvgVoP7I/wARx49sLRn+&#10;yW43ypKUUwE5YOADnAJHpzzXrZdTxUaThV95J7jUbSsn8jiP2H9F8GfDy3u7/wCPnxaXTr3xXaXm&#10;j+DbbTw02pxXRt3Mc42KfL2vsXLEBgxxX2t8DJdfPwf00Bj9sTwxZ7pXcOHlFqAzuTkEZIJPJzxg&#10;18OfHH9ne38EfF3w38XPEfiw2dkLVNX0rTwgkiltfndZEZT8rnJGMZGMV9n/AAx8RQ+JvhV4b1Ww&#10;SL7P/YljParkYO5EwwPuCuK9DJsqo4LF4ivGbbqOLtokrXSS+Vr+dyMwjSjQhJL/AIJ9m/Bu70rU&#10;/C9vdxyxygx52/avNUSKvzAMAMjfuIOM9PSvOf8AgoX4mk8PfCS38Z+FNPmluLecJ/a1gWLWewiT&#10;eQDkqcEMcMducA10Xwpn1S38JRG0iWKRI0UcnYxzycjp6ng968n+Od58Qru6t5vDWvmHT2uo4tRF&#10;xLiIRh1LO4boqLk5zwBXp4mo1CULbo4cFC81JbnF/s7/AAr0L4ceHZvin8SZ2vLjUEgu7fRRI6Ne&#10;mXLedIxORFlkBzwQ3tz2Xwa8e/Dr4weIL3QfindRaPZLLJLfzwpEEEjKyKkMXRQgJPnMCoxmuH/b&#10;7/bw+E3jnxja/Bj4Q+D7G+stPtdPtLvxHo1yVS+d1B+wJKFIOzzEyRwNy571mfs9+LvgRHo00/jz&#10;w9FDJ5Jtb7RJ7lRLe25+V1jcj5nHJKAhsjIr+acfl+a1Mz9s3KU1V5rRT1Tt7z1Wtm0umulrnfWi&#10;8NiOSPZX9fkcN8SPjF+zj8MrvUPDsHxzk1fRbLXpUudS8VSNDbTLET/zz+UjavyouBI+zLAZrzG0&#10;8c+FfiX4utPHnwPvPETab4minthdTs9gZWjiLRKLnBjVGKFI2ON7MBjGa+TPidP8UPjD+1l4t+A6&#10;R3D/AA+1K+a2sYru6SVNJ02G4V43SRRw+1dpHVt+D1r7X8NftC+Gvhle6P8ADz4cafFN4fsbVLa9&#10;0URK6zeXH+6GRnawZUbP1HetOIOE6HD+JccPepXqqUuW6UFFpNJ2WknLRLS3LvZ3XLiasVJOSt3d&#10;tmd18PP2r/i9+y78Br34wfYn1y00Vxb6r4f8WXAtL+0H8Sx3Ch4ZnDZZUfynZTlC+MV84ftneOof&#10;2pfiXpP7YHwg0W80m4OnvZa59uukEkYYDa8YRiHUsDnqQK9N/aJ/4KT/AA81T4f+IPDPxQ+Ddpd3&#10;WoWDWg8PTk5vbRkUEtMARuikAkTPIwwGOK+dP2StVb4gfDS9+HzRB5byEC23bQVdWyrAnpx+Nel4&#10;d8JYqg8VmOMwToYiV4L3vdlGSTs0nyvla+Ll1vu3e3S68oUPZwlzI9G0bxBpmo/AS5l8Q6irajBa&#10;iG6jK8na24k+uRXx94u/aG8ZN4G8c/DCS1Jg8UX1tJHMrY2xxFsr+I21738eLaz+EFmPhtr+rSAX&#10;8XnSTQjqf7ufwrwTxno+n+G20/xHfeVJYvP8rHBwPev0DKspwuTw+rVo87nP2lu001JJW7cq/E48&#10;VUlGjCF/X5nkOh262k6SzwFlRgpRhya7RfCseuyJrekukBQcxE4bPpXs2sfs6ah8bvh9a/ED4X29&#10;sltYDM5VQC/Y/rWbZ/DLwz8LJU1vXtTGpXjJuisozwuB0b8a+4bqYmkq8bxfn2OGnGVSV+hL+xp4&#10;d/aC8IfGo/Ez4Z+FLK81BLcxGz1ZmEN0uRlTt6Z7E8A19O+L7bwl/wAFEPiVaeGtPsIPh1488J31&#10;1J4g0PWrh3ku1SLhYXyAyFxlewzXmH7Fvxz8WR/EC7tdL8FS3tzf6nDFp0VujAQxLyfmHHODkV1f&#10;7cvim703xRYfHHS7eTTvEdxM1pM9vaALcW5YrIM9CykAHvXyNXPqM+KaeXTp6292S3vbt0Vrq/8A&#10;kfRUaap5e5xlp1X+R578IrLX/C9j46utWaaW08G6dKkdmq713zXARyNoPu2c9zXSfDAfD26+D91G&#10;2rSaPrWtXoe1vILhkaKEHOGJ9hU/7M3j/wADaZ8IPF/iv4seCnv/AAvNeOmptBO0U8peQIuWB42Z&#10;3YPGQa5b9oD9iDxX4A8T6frHgrXJfE3gXV4VutC1uwl3IYiATDJt+5Iv3T2PWvrcXG60V3tocMMV&#10;OhS011PoT/gm58Y/F/xy+Lt74F8XeIp7/TPCF2JNGnZMjagYMxf04+tfJ3/BRXxNNrXxc8QfEq8h&#10;eBtV1+bdcW+R8m7AIx9M19t/sFfCbw18Evh38Qfiz4asvsthZ6HIsnmt+8WVogzAj2yefWvzw/bZ&#10;+M3hn4u+LZ9E8NYisbOby4vLOVfHfP4Gnh8HRwtKlRjHl6tfm/VmNWTxMKs5vXZXPE116113Vnub&#10;rUJrjBz5lySxIHua9J8Pz20Whx6taR5jRCSsY9vavH9U0G60SN5ZHIVl/dsp4rpvh3qPim98JT22&#10;nXsSCNgBDKDulB4wtb5jgvrVJTpy0TW55uDcqVRxtuejeFIvBPiXTn8UDT9l9bsSVB4OKg0vxR4N&#10;8f8AiS4stcso7ZYk/duq8Ej3rLlsPE/hRYdKOjPbteKNxb+6e/45ruNM+DNrN4WdNJIhvp48RzMu&#10;ck185jatLCXVaTSlpF3+H/gHXOFWreO3c868YjwhN4tt7K0vhGg+XzUjBIzWbfb/AA/4qWDS7tLw&#10;wyLiWIY8wHnmuhtv2cdb0uSS98TSM0aSlXcKcn3HtWrp3w/ttG1azudOtPOgZ1DMRnvXpQxWDw6j&#10;TU3LTTs/mcqoSpPla36lDx74hvNe0+GNdHTT1iiy8hOPMNfb/wDwQo12H4ka1L8I18J+GtNt/C0t&#10;1fa54pudXng1DVRqGUgs0jTCOqtAxLSEhVJCgs4FfPXxP/Zk8Va61l490qylk0VLfN+qpwgxx0r2&#10;v9hb/gnh4X8C6F4O/bd8S/tFTaTbahqUN3pHhmw0+Ro7iKK6IaO6mB2lC0YUrjKs49DXicdxyyPC&#10;lWjiZciqLlhpJ3m07L3ddVdK+i3s7WPWyqlXlj7QV7Xb22+Z9wa/osWi+FUg0/wbFosdvAP9AtpC&#10;vlSZIIJOCSW3kt3JbvXe/BHxfFq/gKDw14g8ZXdlqlrcSRWV4u//AEZNqugeP7kqZaTKkcqV5BwR&#10;yXjDS9bvG8Q67rfiG4utP1bU21TToJYUH9nQzbR9kBUZdEZSwc95SOgrifjp4t03w54Bf4keA/Ek&#10;t/FYzRPdQRNsaCNY5I5fM6Y529euPpX8m8MZnPA5/CTSmpztLe3vW0v3V3Z94nficPKpUdRPY5D9&#10;oP8Abd8U+DfjtP8ADHVZ/wCxf+EYnA1D/hD7xrmSaWOOR5HYyYXymU2rbWI2LIQwJGa8X+Fn/BQL&#10;Wvjf/wAFL/AOsfDDQrAz6xpSRamNe00IkvlWcqxxxxKzbf3geRNpwwKHJzXAftG+M9e+JP7QHhDw&#10;j+zL8Of7X+IHxMzH4v051Li9VPKjhkUEhUPlI29sjIRc9Tnwv4hfCP8Abi/Y5+N+k/tVf8K2v7J/&#10;DniKAWepSRxTwWc8fyRW1wkDt5HyKFEb7TgYFf0Bg/DLh/BzxFKlGEKlSlONJSkk25p7x3fvWad3&#10;8N15Zzx9aNBNttuS5u1l/XQ/dvxdaW8E2lzTahqMs5gK3Mmq2wR1uHYvKNqcqN8jYyTxjp0rwP8A&#10;4KoeGvh7oP7A3jtBqdjbXOrTWdtods12onlufPikbYOCygbt2M46E5ryz9hT/gqv8Wf2mfj4PAv7&#10;ZX2DSLDxBaRQ+D49D0xkjjvMs0kTuxJJmLZ3k4UqAABisL9sL4A6X8L/ANrXRvit+0X8S9P1rwT8&#10;RvETx6jqGmQyRLowVQq2/luW2KFREEg64Zm5NfjXC/hdmuX8bwjm1f2XseWrHl19rKLU+WK/u2al&#10;6WW9z1XWpVMG6lKN76a/Zvpqe/eDf28vA+gf8E8Z/HX7Lfw/s7e88B6Tp+kyR2/h9op4iVhQW8Uc&#10;iu06+fITs3kvkEHJr5S1j9r4ftq/Gbxb4Q8UeHtQ0Sy0rwjc6LbWuvwmLUBJHI5drhXZvLk8w48r&#10;cQm0qO9fpb+zp46/ZC/Yw8K3OmfDDwxH/YlxcRy6NFDDPdXGp3DRhhONwLBxtClTjZ5eQBivh/8A&#10;4Ls/BfRPBOqeEf21vhBBpWma74w8QjTvF/8AZ8oEOtvNG08d1jp5ygBXb+IMjHmv1ThHHZJPiGpd&#10;ylVnOcabbekUleMunM2pWfomTmEsXQwcVG3KrXt1f9WPnv8AYas9Z8K/F7RNA163gSW1QRo0SAF4&#10;w2FJ/wBqv1J+J/w00Sw+F954i0vTVjvL+2DXSwkqk8gAw7Dpvx1bv3r8zPgl4W8YaF8W9C8aeJY4&#10;45boiNI0fGAhGeOo61+mPxi+OHgPwp+zXJfapqcUsy2nlrZ+aN8jsuAMfWv26MqdanGrNbbX6Hz9&#10;SNX2sdN7M/Pb4pfEv4q+FfjZaap4f+Ir2p0KcCxu9NmeMW0pB+TOcHPv1ryD9on45/tC+L/jBpXj&#10;3x349uvEC2Gq212iuBlPLdSBwACOMexr6L+HnjLwt8UPg1rn7Gk3wvhn8Y+MPEKah4W1iJQJInVw&#10;XaZ+qpGoJ9COK8f/AG//ANl74w/sxXtloF3Zi6a7i/4/7SJmjJUAsFyMgjOea+Vx+UZliazxFCpz&#10;0aifPFvSL2t/wTw6tLF4bM3LRXffSx3X7VcfhTVvAmn/ALSHgrW4Y9a8MX8WqWytMA1/ZMQLq0IP&#10;O4o24D1Srvxc1jwvc+AdC1PwzeW93p2o2s18sZZma2WQ4IQdPvfNt64Y18aeIfF/xN15LTwJ4lXy&#10;otWKW9qsiEFmBHTH0FfWek+FfC3w2+G1p4c8dap9l0/w1pEl5da7dXDSfY4Qy+YmxQQ+3KhV+8WY&#10;D1FeBwXw/iMixdGlUq8zSqJafY92yv8A3ZN9vifoetRrSxFWSa18j5J/ZF1PVLL/AIKFy6npN0Yb&#10;qCTVmjnhgjYrmCQNtR1dTlN4A29SCD3H6i+E4L82iXsGoCMrZKbYzp5rF2dIzAqQkhXC5lxIU3AH&#10;aWPFfn5/wT91P4aaj/wVAn8Nad4p/tHwp4uvL62iv760aLcZI5FiuAFOVYRySEZ4xI2a/W/4g/s1&#10;y/DS3tbGyuLW6trgi5sr+JVcTiM4yjZwQVkBOeRhcYGc/omaRqSqKy0SR1YaDjB+rF8WePW+H/ws&#10;1nXLOCRl0/TXle4iQRG5+ZVTAflcbshmAyGw2eK+M/in40/ag1b4ja1411nwZLq2j6isqXt5fWE0&#10;P2REIMTEldpR1OML0cnPHJ+tfjXrOpL8AvEBvdUm8yPSLO0t0u33LIi3kUiordDtyTg5z+FZGkfH&#10;HxN+0L4XPg6fS4r24RCl7NZxFITENqruzzk9cZ/lX4b4j4zDUMwhGpHmtT0jZu927bNWemjObGNq&#10;UUj5O+Ddp4y+InjO2j8I+F4YJYLVlaKK7OWTBLDBHTgY3d69G0PwBr1h4zh8GeJ9AuFvbbxjper2&#10;09l88rabIzpMBtx5iJKqb0xkBm9Bk8cftAeCv2SPH+pReDvBunNqhPk3Ci3O0LxkFjknofzNeZ69&#10;+0zq3xJ8Sz+J7+aSwmmhBFtauVjypPKc5UOu0HHBMYPBzX57LDYzHUniKVJxi1ZX6Ws773d9fKxh&#10;QrxjUUZM98/bnbxN4P8Ajn4evPCEthqEesIDKlupMVvZJKIjG/GfNAYMCPlHTnJFZngfw5r3iHUJ&#10;bXQdIuL+5kmxbWFnGXllIGdoA5J749Pzrzjx1+1rB8RvEnhfWIVbT4dF0qLRf9CtzObh5LlmkY+g&#10;JK5PYLX1N8O/G1n+zp8D7Tx5D4fhTX/E2p3y3epXdp+8ttHRlizCzHISQpISV5b7p4Azhl3Dk8RS&#10;w+Frr2ajF88rXej2SulfVJa9TtxUVUm5paM5nx/4K134BW9trfxn0JdEh1dVjt3tbuObzWdVZWjI&#10;OSVz+8BAKEMOmGPQ+ENZ0XwXrlh8RtS1+CC3do4JLoWe86cz4VLgjPDcgZ5DDoc4Fei/tkfBPwH+&#10;0V+y3pH7S0Gtajaah4X0YSLY3BVYZop7hAFZCN3m7TndnIA5AzXyz4M8Ca/HPB4n0r4raX4d0fSi&#10;8l7Pr19GlpDbj78UgkO143GQUP4YOKx4i4Po5bm1KGGm7VVeKet4v7Oiune62/LXmVRxei0Ppm71&#10;9fGfxt8I+PfB/h57SK7W3W9uJcRiKUXYDxN82VaORG4/2hzyK+Kv+CiXiKf9k/xJ43utI0Y3S+Ov&#10;iTrRl1G/v2tZbGBz+5n2qAEYSGcmLGNi4xXsP7P37b/wh+NOq6v4X+A10mqJpmuIILKMsIw8JCvN&#10;CXO4wypHuj3HOFAOcV8p/wDBTvxH4J/ah/aK8Or8ctavLTRLyTWtQ1L+yABLLFar5SpEhzmVpshc&#10;9SxPSu3gylj4cTSwec0ZcqfPNON5S5ISklyq138P+Jq9z0lyQwiq09U3sbnw18Fr+0n4S0fxbc67&#10;cW2jXym41LUra7M0aTLkGOFGI8xy4OAOg5bA5rX8CfE/w/8Asr6V4Z1bwh8P21PwLqOuXOm6/plx&#10;fL9vv5XO1bmWcDCzAq+IR+7Abbknmsf9ij4iw2nhfxJpPirwxF4a0DwvbPbeC9KgibFvaqhDGWQj&#10;Esr5DOTySTjgYrwv4XfE3XP2j/EXiD4AanZz6bbR6VbXGhi1Quzaha3qSlwDjJlR3B6cH2r9izXh&#10;ypDJqNGrFOhCUpSg7WUHdXdvinHmTum1HltHXV+Wpr20uXrsftf8PNH8FnwhFrWhQBNPktgloN4d&#10;o16bM/3gQw+o461+eP8AwWVn1/4F+CfFunTRvaQeKrJLXTHh3AXTzsEfaexK7wQQM8g9c19AfAD9&#10;pTVLA/2N4vliXTb/AMRG30mUqSUdGBRIwM72bYztnACgnNeYf8FOP2gPCv7UP7PPjLWZoLa70/wL&#10;4isv7Ke1x/o97a38CPKjYJLFJHBHRhx05r8hyGvhY5tgI1IN8tWnFpdOaaV29rXt9zW5csJJyc31&#10;2ZxP7X3wm+EX7Nf/AASJ+Heg67rd7NpmpTWkPiuPRUiS71C5kzeGFmb5IysqhGbDEKgAFcj/AMEp&#10;774M/ErUdY8Sx/szG10iOBLOy1a68RzXc9zKrhpECSoEQBCCzBQDwncmvk/9pC5+IvxN0x7jSrPX&#10;LzQLq8M8fn3DtbSXrKd0mzOwOwzyB2IFfS//AASK/aJ8QeAfhZ4h+Anij4OyQy6FZ3mq2/iM3Cxx&#10;Qbyo8p1IyzE5xjqB6V+j8Z5Rjcr4NxVWhU9tiZVeaXLPkUVJrmfJzWk00k07u2yub0IyWMUb6W/p&#10;HF/t42HwP8KePtb8OfDtJrG2s3VryzWUOnnklnCBeFXkDaCQOa8B8Dan8EvGLN/wmmjWsdvbuB5q&#10;DEy8dfSu/wDi9pPhnVvDOqeOovEU0tzr2pTSyz3JBZHeQ4z6Dt9BXz7e+C9Z8FzyXPillSzLFg0X&#10;ST0xX2vDGBcslcVWk5qycrWfMrc1l67fI8avCc5zitFd+qPa/hno/wAKvid8V4/hXr3iqGDTkmR9&#10;M1G8xloxjMZPrjivqr4o/wDBN/4F/EPwrDJ8NdMt7OWKMYvrMgrIcYJ/E1+e3w81H4d+IdebUtdm&#10;ngktiPsflvtJr9Bte/bN+Gnwc/ZssvDHhrxOg1+60hWtYd29kYZ5Yg10ZzDMJ1KUKVSaqRVu2tt7&#10;7PzMMRWr3UYtuSPhz9p39nu/+A15Jpl1O5X7nzJj5h6eoNeDJFdLdxi0LkzyhSeg596+tfj58R/G&#10;X7U3gvT5/EMNnHf268XES7TIP9qvn/w5ayeH4NQ07VrISNBIQhKHgj0Ne3kGOrLAyhXlzVYuz8+i&#10;ZNOpUm7zepoX/wALtT8C3NlHfa1G0s6Kwjj5BDdifxrlW8LT6T8TJbXeHVYnZ2VgR0yBUfiHxjr1&#10;6jPDcTuCdschBIQD0rG8Panqkt9c3ckzySCFlYk8nIr6HAUMam51ppu1npb+rHe6kfZqFutz2D4C&#10;6fd6h8MdWSFwFS/dmyeR9K8xkury3+IR1G8uiyLPgSbs4we9bPwz+JOpeEvDl3ocdgZEml3MR1Iq&#10;XwvoWm+MNWlWK0kVVkMkzv8Aw810YiMqUptq6egpLnUVHc0PGfxC1y5Nro2mFkWb/XGPO4r7H0rV&#10;+F3hbWPiv8RtD+F99qgsoNVvY7c3DHG0E9fxrIsHsn8U/Z7YjZF8qM3BwOuKqap43v8AR/Hdrq3h&#10;6NbeexullhIYj5l6c140sOoU3Qw8UpWdn59H95u6nslq9z9Xv2Nf2ONJ/Zc/al8If8Id4pSbT9Yl&#10;l0u+uLgnzFLxNuUBSdwdQwAPcjPSvlT/AIK2+F9Js/8AgoR408O+fcQ22/S2eyLl5DusYMgHGW5y&#10;M47V2P7Ef7anxo8cftO+ELbxzrAe0Rpp5LeCMF518srIFHZvLL8jkZr07/gqN+0T8Tv2YP8AgqVF&#10;47+BXw8t9e13xD4KtorXTLjSDdTXsBkkKFNoLpIFSNhIuCMHPBIrx1SzPA5RNxSqV1dpOSin11m0&#10;0vWzXfy7I1qc8Q3HRNI5z9k7/gkXofxp8Ow/EfQPj5H4ev8A7J5umafb6O8ktnNGdxmumk2+UMDc&#10;uwN2ORX0X8cv2wPAdpqtx+zN8aLe316KLw5NpT+IZNTUSTqYeonGz5y+Sj7SPnxxXo37LHx68Nft&#10;cfBe/wDH/wC1h4H8R+Edb0q7lstQ0K7vZYruQBBl434JQ7j2OCMVx/xZ/wCCeP7J3jjQdT1/4L+G&#10;rzWbb+yV1HUdZ1DxNILnRbWJmeaRVBPmLtjKHAP316da/n/F5dn2dt4viCM3GEmqahKnKUE9FJSg&#10;4uUVa99e9kds8U4PkoStda+Z5R+x/rn7UuqahenQobOy06Se30vSNe8ReJ44bKHULSN9u3bvknDo&#10;Fb5F+brkV6zqfgz45+IvhVbeD/jBfvp1rp1wdR1LxFoojurSMK7JGI13gz7mfcwVsqiFmA6V8NeH&#10;/Bnirw94o/sO91m9l02TxZbyWWyNo497h0WQL/yyfrnIA/d4719tfsmeGtH+IfgbW7HUte+2LY6v&#10;LZrEmoO0SLC6osceDwzSFpGJzncvoBXg8WYanlNSWNhyODcfgg7p6RTu5NX7pxs2u4sHKtVpuklL&#10;z109P8jyTSf+CJn7Mvi/x+3jH43/ALVWv6hcayhmSDQdEt7U3G/H7wySySs5Of4V2/L14r62i/Y/&#10;8S/DH9hj/hWPgH4mS+O9U8IabfTfDDxjq2mqsqRu0Rk0m7jyyvI9vA6wv93cNowwXPQeHP2e/EPh&#10;rwvf3Pwxv9PP9nzMTbLcJOzoG+YjaSVToWB9Aa8m8e/8FApP2XfiXoPw21j4T+LZ4ruwa+8YafoF&#10;kksEVlFI5e5CEM2xGIY7AAQFPNerw1n3EmY4qpgc6nKvCydOEoQjorrSyilG261baunpZ90sL7GM&#10;VT/dt7y16/jr/wAA3fiF4V8D/FP4eeGPBmgeFdFvL3QL17zQoda01bq0sbh4YxJM8cwK4ByAeTzt&#10;681zXxh+BHifxl4W0j+yfFFrYanYiSGbX9IuW0yzgdrh5mHkLbmOONCz/dOMHkkgVz/7JP7c/wAE&#10;Pjb8QfEfh/4QteXjXt7dWnh218Q3oW+RlkEjtMFAA3eZlAQcCMg4wM+9/E2z8O634R0nQvi3Ay6f&#10;pNrGL60uW2mWV3ZtmM7ZN5bIOOR6V8NnuW8ZcI4mEMTRqKhGfuu3MnKV3p01TdldXd73Na+FpToy&#10;imr29LpdT5Ks/H3xW8KeOUh+F3hWLxTq2gxS6NrGqeGNWsj/AGra3KY84WzOCZY5Tu3jC4xkbiRW&#10;94O8G/GP4X+CPFviLXtf0ix8cX2nwyLp2ka0ElNsLmWKWaeMr5ZXLlHMZdFyMHjnH/bz8NL/AME/&#10;df0fxp8ILVNE1PxJci1uzEygovmo8K5C4+8hcnGFAwAOc+MeGPCXxc+JsVlf+O/iDPrNtqWq3On2&#10;MH2xTHGZyH+V1IPkvMp2qDtBB+lfYYSiswy2ljW406LsruLVSbg7yjZPlS5k9Oq7JJHzzlDCpwqp&#10;yktlfTXqeqfs0nSfGOsxR2ng4XmkJfO2qeGL/SAWt5iS8nlz5/fIJM4YBgUKj5cV9b/DT4pWnjeD&#10;SLjXvgrYWk95Zvb6NCL0m2lEcrosKngxsGzwxwCOMCvnn9lr4SRaZpserSeFHvre/l+yXk2lqg1L&#10;TJ14DmPPzxsoyCBwcg819H/Df4QeG/7Mt/hTL4yCXEl80/h+51GT7K8RYt50JRyCZg6j5RyQQa/P&#10;uJ8Rg8XmsqVO7ldcu/S99na97fErtK+u56eApVXSukkt3+n9dDgNd/4JvSfFv9sHRfj1qX7R/iP4&#10;bQWNpeS+K7DRpEWfVInHlPFb3Aybdn27HZg3yqWTDYxU+NP7J/wV+Hn7THhTxj/wTx1n/hBfEc0M&#10;ukatcQab9rtNSgG9nnuI5Az31yXZVVpZONuSMjj1DUPgh4/1jxxY2mqXWs6Xb6fZMNXutjFXicCR&#10;JWJx5hOSoySByOpNdJd/DLwPp3w50vUdPY2L3bzppms2BKXShpGKOzdWBxkjpzxivWwPG+aYfh1Z&#10;euRxhCUW5QTbpttKEk1aSi5XXMmujW99K1FU8Q+VO7t8n3R+Af8AwUR/Yz+Kf7Gn7Y+p/Dj4yeIr&#10;7WrnVYhry6/fwhJ75Lh3LtIAzL5glWRSVZlbAYEA4FT9g/Uv7T/aV0nxJeX+Y7Z7iCO3aTAdHhZe&#10;/Ar9Fv8Agt5+yvd+Lf2cLb9ojU/Eba1q/g7VY7W71iTlrizuXMflD02ShSAf7zetfmv+yy1vpfx4&#10;8NajZWxiiXVAkw7OpBGDX9XeHvGK4q4UpYpP95T/AHc3ZW5oW6JJe9Fp6JLXRLY8ivSnhZuHSTv9&#10;/wDkfpt8Mfin4dsbifRbb4jW+i3MULLbuulm6a1yGG9VBwzJ8rBDjd0yBXrfwg+M3h/VvA2k6D8U&#10;/iC2taxfxLBqesaNpJhtHY/JIrrKPvNwdykr87YxivCfhJo/hGzmuZ4tLLXE1wCrD+I47nvnmvfv&#10;g5oL6r+4GkwyQJLiWHyxzlTn8uDn2r3syr1LN3OvDRp8qikfJv8AwXc0fwle/CPwMsWkQ2+n6XrU&#10;xtJ7YY8zNuDtxnG4lRnHccV+XS3Nxq2t2f25nFvJMixW2emSBX6//wDBXT4Maj4n+Bnw5trs+dHD&#10;41kiuJCcCOI2T7SffKGvy9tv2cfHXjT45jwBojieO1ja81O+txhNOskI3zORwuMgDPV2Vepr08mx&#10;1GdJUHP37N27I4M2SWKdt2kf0mf8Edf2qvDngb/gkD4FEniO1k1DwxPdaHFFdy7uLe43HIXJIETj&#10;0xkZr4i/bv8A2j/2o/8AgpP8UfFnwg/ZnS4vrTw1oV5rPjDV4ElNnpdjbxSOisVU7nkYeVFEPmkZ&#10;s4wGYeb/ALMv7WfxX+NeneG/+Ca37NPwr8OWmn6rayWHg+bTZGOpIJV8ye61BujKjxtJJJwQF4OD&#10;ivreH4feIf2Hv+CevjL4Q/Dm1i8I3d5cPJ458YapfLaX+vQRHE80JJJiaYAxxgn5ETggyZr0JYmq&#10;1CE7uLsnLu7X/H8TPD4CUteZX0+V3v5j/gD8Cfh98AP2EPBOt/EPwXpXgvx9PoMF43gq61ONpDeB&#10;XMc1w4Ald90/nuoUspKrn5MHxTwzrX7Pus+IJfAnjeGfxmdE8QDVtS1mGO4FovmExtYuAGjERH7x&#10;/mDF8g4xkfLPxN+OXxe/4Kt/F3QfCXwK0HU7fwT8PtNs7WO0isiZXSCLEsv2w8tIzCNCobcwK9a+&#10;fPDvxG+IHxD8Zat4euWuNH1bQrieO70GJXh8iESFCyoh3EocCTJ3AMWyRkV+IZ3wvLOMVXbrezlF&#10;Xkl8VPmk+Vt3bu0ult9+h6WN9nh1TdLW11to+r/pn7KeCvD3wx/Z71C4+L4199Y8LXEpbS9MttVt&#10;7CG2Esq7YlaR/lKbsn5gxCDA4xXtPi6Dxt41ltP2h/hB4etdV1KWytoptHF2xtdStEkfEStKTtm2&#10;q2HUlSV+Yqc18mf8E1NNi+JPwE1n4Z/GzwJZeILazuY3eLU78RSrBJhYr61lb5JdhUghgSBgmveP&#10;DtnJ+zz+zA3iT4l/tEaN4OC3mrG1Y6nBNHpyRFngJlACtM6bF2Ljg7VBwa/F8wweIwOWSwFfFRxF&#10;Z1FaCWrjJqMZu1m17rT5eruduXypyqe0UeWNvx+8qfGb9qX9n/xJofjbS/in4Vsbew1W7js3t9Vk&#10;CxyXLKsMbzzMCEWOTO0DcBtJUc1+YH7Gnx5+Fnw3/al8TfB/9oC40bUre6OtaTrMqOn9l3EMYbyv&#10;JkPDs4UbTtUbiOea5f8Abc/bx+Hnx7/Z2fwn4q8T3V34qttRgktbKxBhs0cFmecovDOdx+Y5PNfI&#10;3hzUj/a9pfTINkZDu/dieTmv6B4Y4HSyWrLEqUJyVkuzjrFpvVrXbrZWdkeLmOJ9tiee9/68i/43&#10;+AOo2lxc6n4f3LBPcyNbW4+9DEWO1WPQnbjpWZb+D9V8OaQ19BezQzhSrtG23j0+lepf8LBfWbtd&#10;LsI3ULGS+8cegrgfiV4sn0N2sJUV3bnp0r7jCYzNcRNYeslft5eZ4zc7n2H/AME3Pjd8O/APwibx&#10;Hf8Ag/Tl1TQrlh9suH8xm5zu56Gvqv4mftSeH/Enwpj8c2c8M0d/bhwYD971Ar8nf2f/AIqW+nzy&#10;eC5Z/stlqG83spGQxxxxXtPwQ8XTeKbqT4eav4kaG30+1c6dE52q6g+nvX5lxvwT9cx8sbWk+WMu&#10;a2/u9vv/AANakKNZ0+dep6t8Qv2lPDXhLQZdeuPCVte3d06xW0VwR82446V5j+0p8XfiXCB4L8Vf&#10;D/TLHTrnTfMs4LWDa2GHByB9KX4rfBjxH8VfDuo6t8MAbo6RbCVhsJ2Mo5/lXb/HmDUPjR+yZ8Pv&#10;jhZWVtDd2un/ANl608r4YSRjGcepI/WvayDK8tWXxlCKlKEtU7px00PZxOIjjoyp0dopWS7LRnwJ&#10;qmparpmotbW7bHVyQB65rrvDnhj4t+K/Dj61YaZK2nwDM92DwoHX1x+NZevaBrFxqtzeXFkNyuwY&#10;ryM+1d/8Lh43+H2hR3ur3zwaDrAMdwofG5cHIx71+o4itBYdSilzLuePCLjo1Y3PDFnYQ+FdGuvG&#10;0jXa2109suzkJkcE+1fVn7FP7N9pH4TuPGd5eRS2s2ob0tg2MKDkZFfFHhj4jaZaXl7ot7+9gMyS&#10;xAnptav0b/Yt8HS/GL4dPfeG9Rksljw6oD8px/nFfJcVYTN8XklSGEm4VXZ6dfJdrnpYecXFO+py&#10;P7TPhXwx4h0fUdOiuRZGKIm2WMYxgcCsz/gmt+2VoH7M11rNt8QbK5ukv4gtpYwON7um4Z57EGuh&#10;/aG+FmrXej67bXesx2z2dqWeSeTaCw9K+Qrmw0fQru20XwjfNqfiHy/MvLh2wkKj+EevUn8K+ByL&#10;h2tnPDdWjjW3GT+1vdb6vbXcwnTxGJfuy06n6zfFP4veCP2hf2WNR8aJo4e0uIWE1qGBaEjPBx3G&#10;a/Ny90rS/FTXllHrs0NpYZ8mzhXGev8Ad75Fdh8PvjDqXgL4G6v8P7W7nll1eINOqOdkTk8gVmeB&#10;PDHiWPSl1ays1jmukWN4jDuMgPUj35618/wxktPhmeJXN7sp+5d+W/6XFQajK7dpL7iG68PR+HdB&#10;0rVJ5Z0e8iMjQ3LfIVHGRnp1HFelfAz4LfGv9orU4/Cfwh8HyCyaQJdazJbmOytwWCs8kuMYUn5s&#10;ZOSOBmvAf29PiB4m0/4o6P8AD+zneCy0PRoUaFG27pHJZixH0HHtX3Z/wTm/bhsPgD+yza+EvEcs&#10;csUMt/c2xhXcYnukRPMYDOPmI5OBhK+0zPCYnLsNTxdOXxtJ26J9dN9fzOl+zxGPl7T3Ulrbq0eN&#10;ftK/8EJP+ChX7Ns+ufGHwpD4a+Jfw7XT5tVvde8N6l5U0NvGAzpJZ3AWVZQpZtq7wQpIPGK+D9E8&#10;f3ngr4uR+MPh/pFz5EU0cyW6oSflIJ6ZxyD9Pev6Vv2H/wDgoz4L+OPhi60Q21vNPcw+RqGltcK8&#10;bXCgBwRn5d6MAVIznOeMV8efCn/glX8LP2MP2xPGnj/4h+INKi02bVbibQfDeqtGwtLC52zQ5Y8N&#10;tDlMjj5K9XCeI2BwmWurifjjZWs17y76NK9rq9ia+Ec6nLS+G9rtnzn+1P8A8F+V+Kf7C837KXhD&#10;4c3NlqusaaLPUNRuWHlxRMoDgcZJxnsK/K+/02S3VdgJ4G4nkj2r9X/+C2/wy/Y8k+Bdt44+FV34&#10;dt/FsWrAC30V03ywHruCV+XmhW2r6mot9NsPNZyFGR+tfcZFxJDiTALHQXKrtWfkcFXCTw9Xlvc+&#10;hP8Agn5+0xoX7JF7L488Q+HvtcN4vlspQZPPOCehr6U+Of8AwUA8MfH1bGHwDpUsFvbr5jrKhDZI&#10;54+vvXxr4EuPFfgjXdM8L61oVteIJhMbaaPIxn/CvZf2tPC3hzw18NLD4qeG9XtLG9u3WJtNt2Az&#10;kc8eox2GK58wc8YnTja76nrUK9XC4ZulNp9Vb7zH8AXujfHX9sezn1y8hgs9Itsjz3wocEevoa7f&#10;9tv4j6FrWvW3gXwnqySRB/8ASLiOTICg7doxXx34G8RasuqXmo6deSJcScvMp7fWvT/h14ktrENd&#10;63o4vWmGPMkbJDfj0qcWoYKnGna/KrfPuYUKylK892z2b4afEvwr8LPAM2kvwki7WcrgsxHXOa8O&#10;129sde8bXmoaRBKkF2HjeQKQMuCBnHbOK9H1jwg/ivQ7WbSbdWNxMqPGqHjtjH9a9h/Zl/Zh8cfF&#10;QS/Cn4W/Ca/8ReILlAYo9PtS7RA4w8jfdjXP8bkDPc9K8LDyrUH7SF5yb2v/AJI9DEUsO6Httj6P&#10;+FunRa18G/Dmta/IIGHhizntIpI96TutupEQK85O04z0Ir6O+CFuPIjNrI8jlFDJG2M/MP5cfXFe&#10;UWvw58afCbRrH4TeP9AjstW8K2qWeo2UThhC8ZBI3L984IIP4V7F8E7nQEN19h82M/ZikB88hmfK&#10;t5m0jgcAbeo31+h4hfu1JnhUJas+pfhW6zPZ3azcPFhgfvZGCMfrxXpTLDNaSWJndROHTOehYY5/&#10;DNeOfBT7FNYG7e9kDiMMGAyN4HAOT35r0HVrS68R+Fby1TUHtzc27QyNBKAyq8cig8cgAkHI5yor&#10;y8PL2cZX9TsqpVJI/JD47eF/jvp3x78ZXvg6W78nQNcurWyt7i3a4jgg8wsNmf4ctnNcR4H/AG1v&#10;jr8Ep73XrmG4e5gJVmtod8cx90xxivpv4h/tAt+zf8b9b1Lx5Zrd6Bf6GYrHed5Z4l24JPViOSe5&#10;r5I8OeK7fUtF1vxXrliLez1i7nuIICN4hBzjr0HSvyyrmWY47A+2o4bnanqt7xu11XU9t1aKowc5&#10;Xvdeeh9jfsYf8FtdK8UeHbjw7418PamdWsrZzfSG0JjMRO7KjseOhry79vH9v/4g/ttfDPV/hnp/&#10;hmVdAvJLQW6W6lHmjtWLoCv3SzPglv7qL0O7Pjn7CXxU+H+n/EtPh7NptpcjxMWguJGUAqB2z6V9&#10;I/tA/CzwV8KtCfTtHs47C3COQUIAUHv9a8nO8fiOGM3SpOTpNRko82kb/EkrdNrG+Fy6GJwrqRnZ&#10;pu55j/wSl+I3i/4IfFW503xlC1haTWBNvcXkhCKy44/Kur/b6/ao+Kfxgln8PeIWtp9Fjnb+zpS2&#10;zeASMgHr9a+XT4ofWPihF4d0nxVPfQCJshZPu4JPb3ru/jF4Ol8VeB9I1K51F0NsCGiDYVRgdfyr&#10;7WvmOKxuKpUtVGSTutHr6nr4fLMNSyWpi4PmlflV+nc6r9nL9nf4QfFLS1k1e1+3X6kvL9kTIVs5&#10;65r2+/8Agx4kvvAMWk+D/BRbTLHdG0s16YyWGc8Ba+ff+Cd3xWfwN461PT1st0TjEJ/vPwDzX25b&#10;ftJeGvC3w9nsRZwTsQ0kwbqGPXNXk+Qc+Y1pzi5U46pyd9WunofOYytUpUacJ79j89/i74Wl8GeL&#10;bqy1/STaSR4WWKRwfm6hhxgg8YqD4G23h/xNrcq38eJc5iBHCV1Hx11XUvjP4lvdekt1jS4kBjCt&#10;wFUYUVx3wc8Nazp3id55YisTz4AHpXs18Fh8yy90pu1mn9zuZTUnVTaNv47/AAuGtaI15capBaRp&#10;ECAThmrxj4K2Vj4y1+7+HetXKTJLOsFvKDnbuO3Pv1/PFd9+3jr2p6P4X2wPKoOAQmQOvSvJ/wBj&#10;jwx4g1z7TrejRM9yj7lkZumDwa48dTwc6EISjrHRPzfUwcprHcjWjPsHx74x+GGq+Jf+FW678Xku&#10;PDyaoul6jqduVY6VFG3kRXDbjtdYZTHx0P3cgkGvjO2/asufgN4s8SfBbwrf6npOqxC5t4tdsbnM&#10;d/KBt8sxSoPKilVcIysHVmGcbjVHxL4x+KDalqn7LHhjwdd6ddalrN3qPiJPIaeMwhTLGAxXcsLS&#10;Kr+m7Ga6O6/YD8XfGHTfCosrrWYfHt9BeQeK7LUNPmkub25RwIjEqAhV2FULvtVeCc14ORcG08NK&#10;r9bvKnU0jGVnqtFPTe/b/D5npTxEaacqenLZ69u33nQfsOeG/ir8TvCHjD43+KNR1CDS9VY2cGkG&#10;VttzKkbFpCD0ADlcDG7cfSvtX/gmR8dvDOieGbvw7qV3HZ6zoOitot7pV1cqry2nmySW1xCH++vP&#10;luv8BVTgh+PRv2Jf2F7X4SeD/D3g74zWcun6CukOGS6yMyqoYhiepJJz9PpXxZ+0CnhHwB/wUr8W&#10;eIPAE6TaDoksdvaeUwZCfKXcdw4/H2r5HjTgLEcTZVmFSvH2dmuSKS1UVZK2m6/qyscEcycKiqW5&#10;mz9FPFnjPQviN8MtTtL7R7bS76/tpbe/t9Qsv3N1EUPABypz16nkCvzt/aH/AGVbHwGG8Q+B/D00&#10;8GczbBuC/lXs3wj/AGt/CPxm8Pa1nXo4rjTrjy/sbTfMTg8/TGfxpNf+I1x4WWz8Y6fcRX9sCPP0&#10;uc8SL1+U9m+tfmPhbw/nGRcRzwzbpQi+acJbO6Vl0+T1sel9ceKo2emmrPj7S/AmqGZbmwikWaVx&#10;siQE4+voa9U+H/wS1rXopJfFFrchBF8sgGOhyK+pfDWt/sz+KV03xnpFtZabqN8Cs1hOoGH43fL0&#10;B5PTg4r6A+HPwo+EVz4JuvEWrz272EaktswSox/LmvtuOONsVw7nkIUaMndc1rpRsnZ69DijCVOT&#10;TPzzn8I3fhCCS+S6lFrbsSC6cYAHHPBq5+zH8QtI1P4nSaz4u8OSXwY+Rp6qfkAzgnH8PP4133x9&#10;8c+APG0fiT4d/D+weVIXIt9nJJxXnf7L37F37S/j/U7gaZqv9jx2iJLbyMDufOTnHfHH519tgfEb&#10;+0sun7XDulUSVk3e90mmrK9io4RTaaV16HsPx7/Zd8e64tx8T/CGoW7l0QjTTgYxztHfvXC+KPhN&#10;r/jPQtP1/wAb3Z8M/wBm3C/Y45ODOx25feO45BWvWLv4l3/w48rwH4j1ZrvVrFk+2Rg535A5+tc5&#10;+2T8UtK1rwnZwJHFbSR2qM0W/DAkfKMdjXzvD2d8eY6jUr4qivZ+9ySta1ttOqfmJclNOKV0zr/2&#10;W/2hdH/Zq/aE0tPGZTU7WeJUXUbIbyOMMrAdBjHWv1k/Zt/aE0H486lcyeHpVTT7BVWGIMN7AjOW&#10;A6V/P58DPj5onwm8SprfjSzTU18wyEONwZSOU+or2PT/APgqJ8ZPg18YtJ+IXwN8KDT9AuLPyry3&#10;1CIiO7xg8Y7jPWv1jh3P3hsNGnj5Lmtd2XVnJi8LSxCcov3kfvJ4ysfA/jhbnwl4iitpw0J8yGcA&#10;grjuDnivyG/bA/Za8Gfsn/GnVvHngrT9/hTV5WxJHB+6sZ25Kbh/CeT7ZrnPih+3/wDET442f/CX&#10;3/ivUvDl9e26xySaZdmMKncD2NelfHn9vL9nX4kfsc33wpb9/qs2l+TLLdOctMEAEu7nJzXtPMMH&#10;neHnGOiWzutTzY4evh7SWq6n5yQ6daeNPjhfweH9IuLme7vC1vaw8ck4x7DvXt3xV/Z1m+B/7P2t&#10;+MvGvhRItRurZxaLEdzEsmAW44OcCvF/2QPFuleE/wBoWxil1iK9lju181g3vjqa/QL/AIKVfFbw&#10;3rPwBtfDdksJFzbqvysCw4rxq9OtSp+2nPVLRdD7TJYwxso4OFNe9u3ufgf8atYvPFHi397EI50Y&#10;KQvXjr9Tmvbf2cfCvj7wXoZ1S68K3sMM0e5Lh7ZsYOMc10v7PvwU8At+0/o/i74oQCXRl1JXlikU&#10;FS27Hze1fs7rngH4B3fwkM9joGm+QLIPbGOBQAAAR0FeNxBxR7CnSwtKNudayva3p3MKXDtWnVqz&#10;nL4W0lvc/Kfwn4F8YXlzB4njheyWKUSJdSsFbcPmDAdc8V+y/wDwTm/aC+IXi34Pi6+LuvW0X2KE&#10;QwC3cncAoCnPTOP51+Qn7QfirXvEvxQbwV4ZuUtLVbkpF5KcvnP5cV2ltr3x1/Z20Wy0rw18S79o&#10;7mdN0Al3LJkdcdiOlcWR5nDIZVa13NPpfd9zzsZRq4inyyXXQ9H/AOCtOoal42+O/wDaV1461DU9&#10;FaddmlvdMYI5AcZUdAeawvB3wTvNc0KLxj4e0KB4bIJJHbtGH3FF5/PNcd400P4uXfxs0qz+N9k1&#10;vbXKRSeXK+SQxyGI7ZGa9d0/4yeGPhNrsmh+H7pbrT2gyQU+7zyhFZZ3nuKwCp4iLaVTV3W1/I1j&#10;WSw6Vvh0vY7j9g7436X8Rp9b+EWueDY7a40gyDy5V3FgWJzkduvFeU/tLaJpOlfEO+8MJaxGU3BK&#10;qpwSp7YxUHwu+PWmeDfijrHi/wAE+FGVLknzXC7cH1Hr1NcB44+Luo+Of2hx8QtYtpZLK0Ie6jiO&#10;cqD3qKksp4npvCRleqrS9NjhxUniKMf5rns/it/Dv7NX7Lzz6N5Fvr3i1xDEjuFY5x3x0AY9a+ab&#10;vwjZfD28juNYvvOvXh81Ag5ORkHHb1zmua/bd/aVj/ac+IekaD4DN3DZ6YSkNtHuBaQHGcVF4S0v&#10;xJ/a0UHif7RNNbou+G6cnC/j0rXiLJv9ipwgndKys9NP8zmqUHUso9F8vM9C8IfFJfEOro2sX0k8&#10;1qMRRSSMAeOuM4qv4l8d3fjHx3YeDrSzLi4njS5mByI1zjiuD8W2Pn+M7fVdBkFrFbkpIq9xnnp2&#10;966vwlot9rfiNm0e3V7hVDG5UYEY9jXwk8LQpV4+3m2v5b3UX6npwxFCdFUoLXbQ/RX4TfsT/s9a&#10;jo2larp5jfUobaPzp4mGS2M8nrXy1+2v+zFpXhf44f2jPflNLlUmYgg7SD0H4V3X7IX7R0Xwn11/&#10;CHi24uGWYtunkkLbW9OT1rzr9sj47t41+I2oWV+rjSmBS2nPGQe2fWuSpRzKhiYun70U9npdeRlg&#10;cNisRinSbsraHHeHP2rPg5o1s/wZttBjO+MRSXLLxnHJzXqHwW/Z8+Der6bPrU/iO2wp3x7HUgnO&#10;eD2/GuI/ZX/YBT9oLxnDb2sJh06JTNeXEa5eQY4QE+vevqa1/Yn0bRvET/D3T7CWwihiV28tyFl9&#10;/cV9bLJKWFwbxKTi6j01vr/l2NJ5bVjXdFyV12PC/iH8OPEngm1fxn4X1SIWkCHYsZIzxwOe1M/Z&#10;vHxL+Pd+1pqqIbZbgM+UPQH179K9G+PXwS8ZpoV54OiZ47G0jba7MQXAB4zXiXww/aXl/ZZmjs4Y&#10;ftAeTZIBkstZ4HA5lhIVMRTtzS0u92epUw2VYih7OrC8lsesftNaHd+DprOw0rw7kgGOYKo2SLjG&#10;d38J9D616X8HfHSfHrR9L8JajLHpmpxRrFdTTRebHKijbvyOjEYyD36Vp+KPiB4A+Jvwng8V3cEM&#10;F1NGr7ZCAQCPTsa80+HH7P8A4j1nxHB4g8F+MGsRNIWSROSi5GVx0/E0ZvwFQ4owGFWLhrRk5Po9&#10;d1p0fX0ViqdPCQn7COiex7x+1V8NLH4Q/BGSz8F6nKJ7aMyfbAw3SORyxx09vSvl34O/tK+Ex4jt&#10;0+MGjACIFI9RQAgkggbh1+8BnA5z7V9NfHvRb7SfhVc6Jretf2g72DBpd3JIXvzXwH4m04eQogkY&#10;oHGVHJzn+VfS0MoyzEYD6gqSjSWiiunp531u766u5yYlK3Knc/QT4P8AjD4Oy+Cbxb/xTYz28sgv&#10;LiytE8xoVJ2u6IPnYKCNy4B4BUHJql+0O9j4H+HMN54GvDf2k8gaxuET7ySHPPvyBn2r4S+BnibV&#10;Lf4n2nh+4sjcWrzBvJV2RzggEBgQfw6V+hHjOOy8afDq00p7Jbe3WOJYkRMeQq9Fx6VxZFw1XyfM&#10;5Oq42UXGElfms3fW+i+V9dVoefGk3Tk4vfQx/wBlSx+MGga1bXc1n/avhjWLbzNY0wGIG0kBOJ1L&#10;kMCwKqduQdvTvT/BHi/41+GPj34i8CfEfRo77wnr1yJNO1GSL5tKmIyoCr96LHyHupKn1qj8Xv2g&#10;9N/ZU8J2WszRiaFLcRmKI84PcD19q8E8X/8ABQ7xu3jbQdd0TR1bTtYDRhpk27sHOOe+DXm5xwPw&#10;vWddwpqpVlq+a3uXWrjppd6tO+rfoH1ytRfKmrrc+rtO8R21l4uu9F1DXYbbTo9S3xxTTFVOcKxz&#10;/ApUKWboCAcEV8zf8FXv2WvhX4n+EXib9qn4ZfCqDRdUuUt7jWrbTJDGuo2lv+7WSVkGGYYEu8jn&#10;b3BFeza/8QbDxj4RtvFI0+Bblo0aSIop3kc4bH3hXnfxt/a38Y+OfBd38Kb3TbV9Iv7SS0u2ijQD&#10;y2QoRg8AYJ9q+T4AyuvwPjKs8ZiIy51y04LrqtW3tbZRWmppi5VcbhYzpR1e5F+ync2fjP4TfDrx&#10;JYWU26+8KQ2t/I06yIbqJmU7cKGXIVTtOccnvivojULbw1pngq/i+IdrcKBbjy3huXiaMr0wQR1w&#10;OBXzZ/wSZ1bSdS+DVz4Ga8kkn8E67snjnUDy8jY2D1wNrEHvnNfYHxostB1nw7JatJFKWi+UlQcH&#10;HAr9P4ixVCNWODxNJTpT3TV01fsdGXtSoyUnZo+Xf+F0eCv+gFd/99t/jRWh/wAKwk/583/SiuH/&#10;AFL4D/6Aaf8A4CZ+1meVftg/EXwJ+xd8D9d8dRanZeJPEetWRtJ5L5gRCGbKpCB907eua+Wv2H/j&#10;F4n+KviqTQfh38MdN16LxhrO8xXyPFFpFtCC0kikfdZFLOGBByAK4L/gsF8URr/xH0n9njwjeebN&#10;YSIb+JGzunkGApP+yCK7n9gSG7+DPibwoWlntLbSL6IajcRggrHIQs59+GYGuD/iG2Ayng+rhqb9&#10;riJKUuZq3NKMfcVk7pJpWSffuJWli2lsj7t8ITeJ4tUuvC/iLU7OO7WVhY6lrGlHZdRh8Z82LJVu&#10;BztPf1rmfikNU1a1vLW5jgglQspS0kZ4vMHBZdxJwSM16b4x+Mnw88PaPefEHS/Di63ounmAXMVt&#10;IFcOXVPMjJ6ZGeDjla4bxR418L/EjU5PEPhGwuYLSeNSY7uNVkDY53BTxX5l4ORzWrnWIxGKwPs1&#10;y8rnyxi4zXK3BxVrNpp/De6erLrU+SKTlezPJ/DfjuDQtYil8RQs80EYRHhPJwc85qn+0ro3hz9p&#10;z4e3nhLxJbRFZmR7RxHueKUfxKf4Tj0rd8ReErL7XJfXNhuLKeStaPh/SorPSJttouANwGOeg5r+&#10;l3aDTRrGPMtT4e+DXiX4hfAj4mSfBTxXM9tq1lL5/h3UGG1bmE5GwenBHSvoyX4+fEj7TbnUNXW3&#10;fz082Hknk4OSa5X9sj4ITfFPSIdX8OEW/iHRna40q/R8MrKQ3ln1U4/OsX4N3/8Aw0L8MZdUmd7b&#10;xNoEht/EWnTjEo2niVR3X3rwM5yfDYyLq8icpKz8mZWp0vdqK66f5H0rcaH4m8R6gt2Y2MbxBweC&#10;OnHSsTUvFHiL4KQR67DoJuy8wRrJuSevPtWF8O/GXxB0CK0hsdb81rdVRo5eVYDpXQ/ELxT4p1vx&#10;lYa1rWlxGwbAlSNPkzjrX4jlnAOP/tJUa8JRUXq+jttZ+Z4vs+bE8r2uUfCniCD4u6nca5c+EptJ&#10;cctBOhGG/vAjgiuC+KHhzTvBnx38HfEXXdMuFezieJbmJ/k8qRiOnqOT+Ner6R8ZRH4gl8MaX4XV&#10;ohHgSiDPl9cD3BryzxnqesfETxBcaRrCSKsDsIYM8qwPQEdPpX7DkiweUNUVGyiveVtXc9qdGFCh&#10;+7+JbPzOr+Jvwi1LxprL3F6qzWi/NBMR/rE4INfOHxon8GfCjx/LpV/pTG9mCG2L4/dkjgkelfWf&#10;wj+L/giz02D4eePr+TT9TsECxi9XBkU/dwT94Yr5u/bd8J+E/Ev7QcWuoxktFsY1zE3Gf8K+ylho&#10;0Je0pJOElo/U4pYyOJpe/pNPVHzhD8dPiZ4k+OuhXHjqD7Vpfha786xsmQMgKsSSMDJ+hr9EfgP+&#10;0P4X+K/iVtWh0xLQzxRrIqjAkIHX2rw74Wfs+fD+/uf7Yu7OJ5CgZRKO2Oc/WvcfgL8E/DWl6Zrk&#10;em2whuYWSbTiWA4HOAfSsqkoNLsGGbnO63PafGngpToh1jw9ArXsCeZaY+7IuMkf0r5a+LXx01vU&#10;viPBo3iZDCtigyj5yG6nJ/DFexQ/tdeBU0xfAVzqSJrNozR+UTtJYHBGO4968I/aD+Hb+MfiBD4i&#10;0u88s6xaZZXPO8cHAr4/iTKsXj8ulh4xvFtPzO3H2r4a8HeWl0dH8OJdN+IkWsa5LeJ9rjvN1ruw&#10;Ny44A9a9H8PfDnTtX8J3U5tB5ohOCvY14z8NvCS/Da/0yxa8864SUvcqTgMueg9a+tfCVr4d1Twb&#10;Pq2gOGjaEiSIH7pxzXZwpR9lk/1acLOlJxs+y2/BnmUqclQUZrVHzb8J/wBjbw/4x8LeIr2NB9pS&#10;RyhCkncc9K8k+PX7Ith4F8K2/jVbYpc6fcqJdo2lk9a+zP2dfF/hzwwmsaRq15HHLLOT5Z4zzXJ/&#10;tn/FD4H6P4LSx8Y+IYIkupNjRQ/M4BBz8v8AWvrcRhaTownDSVmjkvVlVcVsfMnhb4neNfhT4YXx&#10;voficf2MhVLpJnDrFu4G5Sen0rs/2f8AwNHrXj7xn+0l44vrHURa2DW+jRW4PkksCxkweOn6496+&#10;dLf4QP8AELxC3iS41O8sPC8E223sJ5SEvMHhmHcV9AfGG60PwV+xhqsfgrVhYzgHE0BCoxAxj8BX&#10;m5RgsVhoKFao5779DvpwjRp2veXVnnvgaAa3deJfiHcw4ke7ZY8DBGCcdOtdp8P4/EK2As7iS6X7&#10;YMxSSqc7jjH4D+lc7+yh4T1aT4C6XqviKbfcareBiSM71Jzn9K+xZPAvh1PA1q1vpkUcqwqC6LyD&#10;jkj9KxzSkqulu50Yegq0+fbQ+bvG+sfETW723k16ezJtwpa5SMo0wX1BOOnpXjnx28X+KviVro07&#10;Q4gBaAIhjJxnnkV1X7UOq+KvDXxPsfDHh6dpIp2BZBk8E4JI/wA4rrdO+Fuk+DrWLxhq5VDNCpmR&#10;xkZ9vWvjJcN4ajiqNahBKo2/x3ZKg4txT0ufMPxB8Ea/4M0WDxJ4n1KRhDGXWNzyWrZ/YW0FPHfx&#10;In8ba8z74+Yo3BDLn+IZr0f4vaZpXxk8VWvheztMadajfOwHDH0r0PwD8J9Bs4LW88NWYsZoE2r5&#10;AwGxxyBya+3SpYag6Nt+pq6anUUz0HXfHE76bL4fFuVgVgJyvG/vj1PFd5+wp4V0TxJ4p1HwxrVn&#10;5ttJJ8i5zhT9frWN8O/h/H41SddRjWK6hOXRU5kHqK98/ZZ+E9l4S8eJcwoNzICxHcehrzMkwmHw&#10;DdCjC0W236t3ZvU/hOXY9k/ZU/Yi8E/BvxP4l8bweH4z/asweNioygT049a8J/a++EOm/FH4zf8A&#10;CL3/AIgt9Pt7iB0JurMzxyE5HllAy7gc4IzyK/RXQ7GE+D/ICctEDwfavlH44fDHTfE/juWS8sTI&#10;rqUOOK93NsJWWVVaeCkoVGnytpO0ujaaaavvoceClz1m5H55+F9Ib4qfEDxp+wHq/huJJtKie88I&#10;LJefaZPKypX7LcSIrvGyEp5JXKnqMqTXv37PfwxtfD3wi0bwNqYUvpmjQQReaWBGwZU/KQOMdfUD&#10;GMVyH7bv7LOj/DXw/Y/tU/BTxLqdr8Qfh7qEGpWH73f9os1fNwnqWVfnGeCAw719Rfs7ap8Mf21v&#10;hDD+1D8MtRt7ZdWt1bUNEFsAYb/aC8QA+5ucnA6AjGeRXnZJLHrBx+vJKrZc1tm1u15Pfy1QsXSq&#10;ukoPvdHpXw0F5o2iPptsGd/k81ldmCK6jHLArgZwRjNeW/tDeHYdZ8B+LdJvdYjjtr/QLi3na0Yp&#10;IyTx+UzKSuAwVmU9wTkV7l8PNBfU/B1tquj+aIZLcM0iRgBiRxkH+I4P0zXivx7t57Kw1y18kgLZ&#10;xhY2HzfNKp8z0xgY/GvWlQcp3aObCSUZWW58UT+HPD3we8P6dpHgXSIIbLRyq2dpcr5qsVxy+eXJ&#10;KgknuK8L+Mvx58S+AE1vxlrHh6G4tL9Li20+KGVo5I5ZVbfJAR9113jB7ZJ524r6A+LGvWXh2xk1&#10;HxHGBErn76kYAr5Z+P8AqLfEnX7Tw7pGrfZdDtrXbblLZlW4umciVFLgZ8vaVJGec4rx8TgaMcy9&#10;vFLmsk+7S2Vz0FObk1ucv8O/DepW/wAMrrxumnTxX9832m6uZbxp7iWQ8nfJgbj+Fe1fsF/Dmx+K&#10;PhDXfHmo63cxz6Rq1tL5m7KmMHDQsp7k459M1zlho9z4B8FPol+ybEtysEeMnleD9T/Wuq/YD17/&#10;AIVKPEVxq4iaz1ZVmtYLhv3REblS7oOcZYj8K/H+Ka+PqZRj5w92qpx5e7XNqlf+6Z0sZNp4Wqk1&#10;e5i/8FJ/hL5/i7w1r3hSGKOK+tZFv0RWxEwwO/PzZ/SvKv2O/FGqfDX4of8ACKa9DHcNbTq3leZ8&#10;jqQecj69q+r/AIjfbvHXiqxu9bm06/hvbyGRzbfMohDgYGPY187fG/wN4R/Z7/bY8c6HoeoeTaaV&#10;q0T6VbyRkmRHwSoP8IX+Ve54b5rXr5QsDXfNKEbp7t2l166Xt6IyqU17Vzjpf/I9T/a7+Dn/AAsi&#10;G18au2X2jhDkFT0xXyb8S/AmrzzweFoXcxgMQrNgcV98+N7zRZfgbH4wkmLW6QYkVTnDEZB+leC/&#10;sl/s+69+1d481XV5L60s/DOhssuoapqEpTyt/Coo6sTtavss6r4PLMMsyrzUYx3v1vored9DGnh4&#10;Yiqud2uZP7Iknjk/BvUfA/h69Flp0U7fbb2RSdpzjHHvzWpon7F/j/x7rKPY61BNFey4bUowShXP&#10;OM/dOOTntj3r6Msfgp8P/g7bT6N4Vu4JdOupvM8tyRHduORtzycntXYa58XY/iL4a0Pxb8E/CMEj&#10;G+Gi+JdFtbdtmn3+AUugqDIhljwefusrA18thfEfL62Ni5J/VuV3dteZbK/ntuetiMFQnR9lTaVR&#10;vTty9bnLfDXwV4L/AGfviJp3wR8N3iR2VvYNeavqkEe/E7AKrEn3Iya+ef2tvA2u+DNK0rULn4tL&#10;4iik1WST7Epw1ncZLsACT8p4P44r7Ds/h18JfC+r+LNU16Ga1uP7OW2v9QureQRyMCGCxM5wRuU4&#10;xzxXxH+0LoFnfS22seHxeNaXd7Nc3LPCxigQkKpye5bOfwrw8kznKc68Qq2IwMZRg1FWlG6bUZOy&#10;l00b2326nRVwFXD5PaclJx00fd77anovwf8AhZrHxH/Yl1O3ttOS5utV1Sa7mHKB23knAUDHPPpX&#10;in7Pf7evxm/ZE8Vy/BKWKDU9Cu7zabC6tluTbTMdrBQf4cHGPSvpW31bxf8ADv8AYt8PxafayG51&#10;GY2zy+X/AA/MV6dOPxr4+sP2ZPG9v8WNF8T3UTXR1LXYS2EJKfPnnNfs1C0K6ktW9Px0PAmuWhz9&#10;T9GfGOq+Jfhh+w58QNf8SaLEG8RTeTIIY8Isc4Byo6jCngdQa/Kvxv8AB7TbzVZdQ07VLWytmztj&#10;djk+/Wv1G/4LPXHjLwd+wB8OPh94HeT+0tdvxcXccR2l40XJJ/MV+Ql14J+I0+kXWp+JxcB0UmNd&#10;5zwen4VpmcY/W3+9UHsv+GOeniKSw6puOrd7nS+JfhrHpPhNIbzUhcvNIEt9q5wSRg/Svo/9ir4u&#10;fDT9lifUtA8SfCLSfG765optjHd2sQEExB2lPMDHuCSMH5RXzD8Nfinp8Gix6R4qkaS5iuMR7x0H&#10;Tiuj0XwX8RfiP8WLY/CrStQvryWeN7eKziLHdkYGB2ryITx9Go6FT4k21K2jfSyMMQ1NJrc2vG/x&#10;Du9S8ePqXxC04xJaMRFbW6bQidVUA+nSvdPgF8Ph8cLWK60nUksgNrW4uFIBGeR+Ved/tE/s6fEb&#10;4J+MdJm/aC0qW0fUcTTQuhVmQY3HmvuX9lH4efDLVPAOh+I/AUW6xeDCybfmzjp+dQsHDF1YrHU7&#10;yS2fQ68HKvUXvu5hftR/soaZ8TdK8HeDPhyqWOpWMQbWSME3ceOeB/OuA8Z/8Exfiz4bsV8Q+BtK&#10;ur7TYLYzTO64CFeWHPr2r6F+HX7Bv7Rnxb/bLs/jNafE6ex8L6UgC2C523CkjMR7Y7mvsb40/ECH&#10;4c+HpfhxbWFv9obTp5Zru8kENpb28Yy880jcRxrkZbBySqjLMoPvSyTAYjCupXfLCK0e1rGtbFqn&#10;VjCCuz4S/Zl+G/izxR8Jdd0zVkXStFstLaXWb99Mlu2t18yOPCwxkNI2ZAQNyjAbJwM17H8Jf2f/&#10;ANnP4Y/Cw/DjwDa+KPEPh1bJLtIPE19ulkvWnLFo7UCP7LDucvtieTO5txwFFYX7JnxaF/4/1/wJ&#10;pXjrQNb0K5ijudZl0aG/hWymjeRrbzWnt1QxyN5i5yOVB9a6jXdZ8Y+IvEsPhnwL4Kvp4HMk1npn&#10;2mOby135IgG7kAs33cnJwcYFfzD4ncY53PPFlGHa9hT5JX0Tbs9rrmTXSzW/Zq/s0Hh6MlXfW6t/&#10;XQ6q11eDxVJqt1qmvw6bDpcElvdCK0WUOh2OWlBbIjYnbvHRlU+1fK37YPwg1LV/gvqj/D/UR/Z+&#10;oXAvrN7ffFJqEMbGY255YPxuwCuQevUV9A+OPhb4p+Ivgm48K6h4H8QWF04kxqMllIG/dyo5UoAC&#10;VQrhgufvZIryyD4+eIfgtaXnhDxj8MbzUvAXh+wlu9a1m3cve6SROsS3MFuwU3dugkTzChJAf1BF&#10;fl/DVDNKWPhWy+DqVoy5nT01UVzNpv4ne9o79ErtGs5Rqraytv8A10seX/8ABPPwt8I/Fvxi8KeK&#10;viXZCy8UeHGiv9CvEu2WeHd80cbPG3KlW+aMkZJGQOd2z/wW38E/Ef8AZq/aa8Nftvfs5aHDe+Ff&#10;ixbnSPiF4avLYzaZqGqRYWaG6iXAMdxFsIYAMskbMrBgGrxWz8W/Cjw3+1rqOofBTxJHfaHPc2+o&#10;QSR2MsAhaYZZAsiq2AwOMjocdhX65fDW+0z4jfsyI2t+HLe/sdUsYZ47fVPLW2vo1cgSAyjaQpDA&#10;sMNkHHIr+q62OjQwMc3xNO0PZNzhUTjJwtzcuqupxlte2rfVpnjtydX2Sv5W1Px78b/s1/tTWsmg&#10;/tVfsg+AvEd34Ws70Ty6DfJHPqvhe8Ur5lk4I/4mEA35iuI1y0bASqsisW+2P2NfBqf8FLf2P21L&#10;9rKO812fwZ44uo7BNOEWmu8MdjGDaFo4ydr44OC4eJhkFsj0b4t3nxp0OCfxv8PbjQ7uz8JW11f3&#10;+mvr0Fhp1vE0aRqrNuHlAspXeM/NgkjrWv8ADDxL4o8M/AC28e/CPRtP8O2/iye51DUGuNO2val7&#10;rLXP7stEW+0eZulTcrH94vD4H4xjfFF43ARr+x5WpWo1rp1Ix973aml23or6cyve8k7+jSpOFSUH&#10;JuNtV+qO50vxTP8ABf4Mwap8E/hU9p4bsr2Qpp1lMXl0uJ+Q4kkJaTblty7iXJJYk5rItbT4paR4&#10;y0H4y/HLXLC98L3Ng8134D0qOPUFu4XhQYmMkhjZoTgp+5XDDG444x9f8K/FTxX4A1b4feILa8hu&#10;tRiERuLq3M9tKpZSWQR4XDAY3AnhuRg1yHgnxX4mt4tS0cyaTb7h/Z9+bnKw2aRv84UKMv8AMp4X&#10;HbrX5jk/E9XB4aVWlJSrKU5XfK1GU5N8yTjbW7Se6tvtE9WrUpywsaMr2f6dGcT+0h4F8UfFe60D&#10;x54D/Z9W11bT9YvLvV7zwhoYS1gsWJeNZUiHJTgZI4AYn0rb1T4ReHde+G9p47v7R7z7MizBpXyo&#10;2kEkqQff36d69l+CvxH8UfDix1rUvBli3/CQW1pNLpdrPIdl4ThhDvGSuOiE8EMAcdazfhG8vjz4&#10;U6hfXcSyGdXlng2BVDMSzDaPujJPHbNf0f4NZ/Wz7I6uHrtzlSnrKU+dtzbktG21HttHSy2dvBx8&#10;nCqpR9F8j4p0238WfsmftlaP+0fb6QRpusae9xocOrAyIVcKJBg4PHX8a3/2of2i/EHxo8Zx+N/i&#10;GyXnm2RgtkMISOHnPyr0H1NUf+CinxxHxu8ffDzwrbSaen/CN6PJazWVkS0obzQG3AcD7n5GvOfj&#10;p4x0bTNO07ws1tvmvLYeYMY2DuM+tfTZ/wAPZzm3FuGy3La0lRry1W0IOybk7fefM4mpTweEnias&#10;btJv7jlNS0LTPHvxi8Nm3gjkl0tmuhEsQIEefmJ/DP410H7R3i7StK8I3Hh+e0trybxToYigX7W0&#10;TW6x3UUyzMBGwcErs2vwSV74zifsWeMNMk/awtdEfSbq+ha08q5MBBZIy3C5PHNdl8Q9X+A9p+1z&#10;r+geJYNa0/w/otjdWEMsEEdwbiQuohSTdwoikVJDj+7z0xX0VHhuvlGZKs6l4U6bp+fNzXfydj0M&#10;snBcqWzSf3nhf7KGrfALwP8Atd6R8QPilZzanb3kMsF3o/hi0mN3FemFlUSwPFteGb5o3ELgxiTc&#10;Cq5A/Vz9lX4uP8WPhfF8C10G5h1PwGiW89xPLFOwsW3G2YSKF/1aK1u/y/Iyrk8jPyp8Hvgd+yRr&#10;WvrqEniqOCS4ZrN7m11wW0SOxD72+7IinDKflwF3k4+UH3DwVJ8GPAP7RuhaP4J+NGlT6fpmgX8u&#10;lafpSsRI9xNFDJC86DZIuyMSqByWBY9RXfWxmHr2eumjPacVCjJLrqe8eKPD+nz/AA3WyEcYvmub&#10;eBX1OL7Ss48wvnqBvAjQbcZOd3YiuA8J/ET4efAXx7ZaT4/8ZaPp8evakbazswojMrlRtIX75wDk&#10;noPxrz7/AIKd+IvFN3+zV4e0H4da3Gus6t8SLOO03t5Yg8qxvJWkMgYbFTKMTj5iyivyx+Mv7Snj&#10;mw+OvhDTfGmkw6nqml2Xkxa+9y8ryymT5iFJ+UDG0g9QcgnIr8u4k4Sxud8QQxVF2Sg7bfYUn1sr&#10;XaT6228uHEUozmpSdl09T68/aSSz8a/GrxPfT3saWNncTyxPbxb923oAD0BOK8QnfxUE1DWdEs7m&#10;EaUisJUkwfUAKePXg11mu+PLLS7q7mv9Utbe71WJRJDKxMnlAgZUdcHBGfY+lfTH7Mf7K/hn9qj9&#10;mtLTwNeaRcXd3rsl7481y71RIbXw1okBZkg81sCO4meN94YlljXd8qMCfL4TyiviasaU6TlCyWmn&#10;TV+eu++hlg8DGadSovdWv+X4nz1+yR4C8YftBa4vgTwJbT+IP7ZuUWWfw6gjk06Q7vtEVxuIW2BT&#10;DeZztK8Ang/pj8bfFvw60j9hJvBPxmnsofFmm3CWXhnT/D+9kn+yOsdonP7143YAFc7nUZYgswHi&#10;9tpf7KHwRuPBXj79mSDxDr+v3Xh/UYo/B3gOdLG2vriCaRf7RvJJmDRwMkaEyueY03ghevxR+2r+&#10;0D+2P4c8d2/wK+OviSG3+MPw917/AISixk0K4hntG0+6hS4g23HHnLFDJhQw5BJycKT60slr43GV&#10;cJl04SpcyVSTT5rq6tFp2tFxSbStd99vo+bDYDB2kvfauu/p5ea8j7Q8Z+IfjXJ8Ldc8NyeJ9Wvt&#10;GHmXurzXFgtnbwpFlvs0MIcssYYZLtlm2oOADn5M+KWiP8UP2UPFXh82oKsou0SRlaRB56vguoG4&#10;DsCAeTW/8Ov+Chfx4+O/w1f4d+MdK0O2jvLXybm503TjBLMhbcwYA4BbOWx15rvfhb4Z8A6VplrZ&#10;/EHwxb3mn3Lxw3OnTXTwx3/zEqGkJBj3YHXjivoOHcsfDmJq5lmvvxi4ycVraELtpbb69ex83D21&#10;enOnF8spKyfZ9z4A/Yk+M2ifsq/tQaXr3ii6kHh97o2uuDJHybWAcnoAGOSx6DmvSf2nPi78PPil&#10;+2xp/wDwo7xKl5pWoXB0W2sJbjzpITPcozKzL8hTeWkDpyQBmvYv2nf+CfvwA+HPw48Y/GjSfDPi&#10;DT1iSXUYJzqq3KaeocFoOm2SPBIyfmGR1rK/4Jx/sK/DDxd+z14B/bRj3T+IE8Y6tLeQMSQYQ4S0&#10;O0cKwKPzjneKeUZxwfxNnUs7wHNfndGN0lduLn3/AJIuKbf3blUqWJw2X+xqWcoq7flotttXqe/f&#10;Fz4SazYfsS+Ita8D+G7i61S+vpJYLayg3TzrnauAB6YPHUe9eCf8E7fglD4R+OcF/wDtF6xJ4Bn1&#10;/RJ4vCGp6oPKEzHCzoAwGJWQ7VD/AHQxYZOK+z/2hpfjz8NPA1pp8uqaU+jW8tnITa2TW9xDmZEi&#10;iUKT5hdhjaME4Nfnp+1H+2D8Qvj3dp8Pr2ztZLG019b+DUFgBk094nyCk3VcnlsEccV5+aYnPc/z&#10;f+z1gnSpSj78pSXNFNuzXLdNO21091poOhhsPB+0qNyetrbf8Oesf8FHP2gtG+Gel6t4Q+BPxn0j&#10;QfDWixW5g02zs3l1nU52wJY2uBxGilc7iQWXIA5qL/gjj4wi8VfBTxn4b8Uaal1eQeKYr4NqVv59&#10;vKLhQ4G0/wAQMe7knBIaviv4heMtK+NulaloNrp7+R4dlEg1mOcsb+XOGXYfvZznOcALz1r7n/4I&#10;feFPE+i/ADxprPjDRG/s+fVotTi1EN9+BYvLcY65XaCB33V5nF/BlXKvDqtQyylKrXhOnP3I+/dS&#10;T5vdXM7K71u0vQ2eMhXxadS0Y2tbp2Ov/bL+DTeG/hZq2oaPp/kpA39pTParlDhwWOM4HDHGO2a+&#10;J/Fvxt8deD/B954b8PawsNlrd5BcXRgQCRmjDKo3DnaQxyvTIB7V+jWm/tJfCn9pfwn4/wDBmh22&#10;NP8ADui3TCe5TBuLcROrNjtyOh7GvyWsPEel61carpd0/wA9qrtbJ1DAZPH6V8t4b4PNfZV8LnFF&#10;qtQlCclLf30pRb7NNJ909HqjDHN0ZRqUHvtY6Pw/pGheKfEKxeMNbv7bSJLZneET7Vdzjpj3rntc&#10;8K6x4jd/Ckd/JNbW9w39lGaQnC/3ST14rzPwz4r1jVvFCaVfai0cSXGIxLJhU5r2fXbprCK107w/&#10;cf2hc7d4aNeNw9DX7hVo4jKpRjf3Xv5edzghKb5qlR77njnirRbjwrqLWV9EY54idoU9a9F+H+iR&#10;eJPDi6zqczzyxKAN75CgZ9ao/ETwfc6tqC69rNm8LPGu9dpxu716V8Lv2Z/iD4s8MWE+g6vbW1tq&#10;eQrc/LgY5rnzTM8uo4OMq1VR1+L8bKxFOth4VGlqeKa98VvG3hPWrqBZ/wDRMFY4wOFHt71Bo37Q&#10;GpLpTaFfaXDO00mZLiSMbgp7Z713f7Rf7Gvxd+DmiPrfibZqFm8mReWyEhfqO1ef+Bvh6NamgTVb&#10;AmRcPA4X5WUevtXq4GpkWNy/6xQ5ZxfWPW36+oU8PGtUtDqeqmw0yX4bid/D8ckRgZ4iYwN3HXNY&#10;37PPw98JeO9cljsoVDspWeFxyK3ry78T3vh+bTJ4re2s4YTHAkfIjXHJzXY/sf8AgLSLTXi7XUcV&#10;xNJiIs+DL7j1rgymFTDuSq3Tk7pXvp5nfLCzi07aWJ/FPwL8C/DbQvtOp2sMc02WjVx2/pXiN98W&#10;PCnh3Un0Hw1pCGF5j9quT1cegr6q/b08N2dj4HaRn2yRW+Bz82a+GLDwhctpz+JJGQRl/wB1ETya&#10;+jpypyg+ZmWIq+zfKjU1vxTa3XjGHUtJsvJt8/dbkYqxeeFW8Q6xLqtqzOhG4iJCeaztFktxeR2+&#10;qqBA0gMhUcgZr6T8Cw+FLPwlCvw48Lya1eFd0kEMe5hzxn0qKmEcMBUxqmoxp8sXd62k9/lbU8uW&#10;Kp/XKeGd7yTa000tu++px37CHxfh+Ff7SWmXfjTw01xbyI1rp9227OnzSEKJdoYbwRlPm6Bq/aX9&#10;su++Dvwa8f8Ag39qjx3qgtdd8TeDZfDFs7ywJblrfNzIvnFGCyGM7QVcBgDw5Ir8XvH/AIf8XeDN&#10;Mu7zxb4OfT9Z1dUbSYmTBhKuHEufXIHFfqH4x0DXv23v+COL6/4NtLPVPGfwqvbTxnpVlPAJ45Wt&#10;MSXcDo3yvmBpjtPDNGqnrXzOfYLL+MMqr4KE2qc1bmi0m0rPz0b0flc9XDyrYaqpuP8AwPL16j9O&#10;vfC/xX+FE3jqx8WRW2rX+rfY4302zkKwQyXMUKTzMZANrmUR8oEVnWTkAqWWeveIv+CbHxNu/jPp&#10;vxL1Xx98LdR0q9ifRLj7LAbK+aJ0ht5GHLRO+Y3cbd+5gVB218f/ALK//BRf4q+Evi1LoHxjt9Pj&#10;s9ZV4bO70qxSOB4ZArPF5a8sGxnPXIA4619Ez2Fv4g+H3iX4XfFm5TUPhxqkfN4skbSx2NxLlnRB&#10;ly8ePNBAJXZzX5JDKq/C9elh6kl7B8qW0laUldJtJ35rdUvxv6NOpJz5HBOWzutfU/Pz9p79pq20&#10;j9pjVviH8AvF/iKHwtqNgk0eialcrJLp88iB5bdsjaGjlZsSAc8HPNfb/wDwRl8can4x8B6h4Ye0&#10;GnaZpuoLe6p4l8Sak/lPdXGCttbxRAeaflLFjuwzKAO9eDftk/AH4Dfss/Fe18L/ALMnh/R/iN4a&#10;n0Xffyau7PNaSlQZ/Ml3LuyI5GUDor5APBrtP2cPjppWl3vhX4Zfs5XeoXd/HpMl9o2m21i87zJI&#10;waRgRlY9gBXdJ90dDkV9pxdgsix+RRpU6F4tfF0iqaes+9tUm7976XOyGIrYHnUbNp2tbzP1x+CX&#10;hSb4FiPTPCWka1r8et2UF3Jq1xaEoRPOyzkeYyH5MrkHjbj5eMj5w/a/8Pj4EfHiDxzBYO6+IdOm&#10;0nxjpl9B5h+zfaGS0ljdm4co0kRC9tuRzmn/ALOfxD/ai+KHg/xHp2v6k2leI764sf8AhErTXLmP&#10;7TDDbuxnIQ5EmfNO7phGPXGKq/8ABSL4DftW/Gn9nLwB4oj8NXupeNvC/iB4tQ0awvvKF00pVbea&#10;YEATW+5H/eBh5TFNwIckfjFKhhcZi3QhU0/munGN9XZq3VLXmdrX6XPVrKpjsvVabtKNreev6I+S&#10;PiN+yv4VuvE2sfFz9nLxtd+DdZm8OR3Gi6vYtcLcwTwziO6hZISQ5lilhUSMpxzkgjJ6/wAK3H7S&#10;PhvXfHf7OOk/tEafrL+B/EsE2mRfEnS4mu76zkQmdor1XA3pcK6hGjZQsiMCDur6a+Df7KXxpsNA&#10;1HxB8b/hz4b07RLyw025vNT0bV3e+uLtlC3UQhwFjgLREO4B3mTK8cjyb41fshfsuaX+1JDL+0x8&#10;RvEi+G/F/hy4ufCWo2F4sMqajHcBZ45JcEN5UZiIUj5hKCfu172XZ2q9SGUYrGKUopVIKUPaq0eV&#10;prmTUmoxa0atzSkrSuebVozknUjLV7pPv/mzmf2i/hZ4s/aX8c3fj/x1d3TaToel+VolncuTHJLg&#10;Zx3wCSWbOWKhR8oqzqfh74efsh/so6f8a/FFokU2iadNeIfJHy3EQ220TK338yM5wOm4Z9vSfEM2&#10;g+Cr7UvCuj+OLfxGlqDZ6ZqK3KLFLGNrByCQFYh1LDOQTXyD/wAFnviqPF37MvhrwdYXdrJb/wDC&#10;QQ3d60d1ulR/JkAUR5+4xzk9AwFfqmc+GmDz/BYWdDFuNJuMpJJWnCV20krcukkoq1klrc+bpV3C&#10;vJShf/M+x5L3wF8Lv2frX9phVntdF1bwTa+MdRtbWTZJbvcqs8sVuxPzKN8m3JBySoxgY+Jv+CsX&#10;7QeqfGrwza6R8HbfXdR03Qkt9e1rXfsl5GdP+0In2feWO6IjeQWbuRg96pf8E0fDHxL+Pvxj8F+A&#10;f2h/iRbH4UaBpulrd6HrniVbG31CCU77O2likYGRWkVgi4wx4JGa/Qj9qn44afqHxe8V+DPBfwut&#10;o00CxOia9Z6hoIdtQt47nZGFOP39vjkIQyhSMEcV+fz4Iy3w+zf+23fESVSXs4c1uWLirKTafNKK&#10;vrdbptPp7NTG2oKj8PMv6sfB3/BFHW/2nfiL4v8AF+ueJPjb4p1SzHhiO1Wx1XxRcPG0RmUZw5b7&#10;u3AwO4r9Zfixf+DJP2fNDbwiLXULjT47YeRYXDwvPGnyyKc8xyrzvJxk9ua/DH4Jf8FHbr9iX9ri&#10;98b+Bvh7a6x4ctri7s7/AMMNKYEmhMxcKrAExtG6jGRkYIIFe2aH/wAFh/iF8Xv2wfCX7SHxH8Nx&#10;+Efh3o088WoeEPDr7zPaXKFbiVzIR5s5wuCcAbeK4fEDw94lzviHEZhQhCOGnSi4rTmbjG6pqKs0&#10;5SS12s36CwWJw0IKMm+ZXvc6T/gt1+2/8VNZ1W1/YpsbTTtE8KtZaZrPiAQ2zfb9QnIcwxzyFivl&#10;xqFYbFUsSCxJAr5H8GeALL4can4f8dSarDIh1W2lt4dw+Y+YPzAJr23xl+x7+2N/wWR/aC+If7Vv&#10;we8JaFpHhy/1Jxpdz4l8QxW0KWltGscVom3e5kWFASdgXJPJrwz9t79i39tz9kfSPD+pfHH4Kato&#10;ulQNH/ZfiaykF1pV4cCRGjuYyVywXODtI9BX6ZwVkuEyXIcDlUKsIVIxTqRTV+dpOXW7fNo3rscW&#10;KlVxNWVVJ2vp6f1qfevwQGo6z4nvYrWwcR2smTbySByicKCzdcZOOP71fU3wf0bSLSNRp93tum3u&#10;LIqxaEAcEsW5Bz/47Xxh8KtUS31C31PT7eeO41DytvlsVB3KsuzI69M/gK+rPgnqU1x400+5kubj&#10;yLiXY7KjLIEwFZCD1yp696+vxtGPJJdSqFVuasc1/wAFKtN17Xv2S21WPSZ7vVoPGmkRwWdtbgPL&#10;LNI9t8qqeNxccdM4zgc18FfGk6D8D/C9x8Ivhdpn2/xR4mu7aPxPNYNva91DnybRGUEmKJtw2ggO&#10;2WHQV9vf8FIP2ooPgF4G1HwjpSj7QNR2XN+oDmCXBaOJc/dlKMXLDlR05r5F/Y21hfgb480n9ovx&#10;v8OYvF3jXxHDPP4O0Ke6DQ6PbhJI11CdFOI2BIIZsgR7+7CooUcJl9P61iHyu1m323/4d9BVaX1n&#10;GOS2R9W/sW/Cvw1/wRR+G2qftKfEDxDYeJvi/wDEDwwlnp3hq3tYZLu2kLGZ7WxIIcl1CpI5OAFJ&#10;UEgCvkrxp+1B8QP2yf23fC1v+0/9v1fwn8To0sPC2neH/F89jpunyP8AIbeVNp3mOTCSRnbltpyV&#10;O0/SejajJ4r+H/i79oLxXoml+JvH62QW71WzaSVdCtN2yWa18wjy02gxnaMszY7gVx/gvwzqvwx1&#10;3w8viP8AZr0rw8mZ9R8PareRRTJZzi3DJIGDt5c0uFIY9TGe4r8/z7jmVWjUweHpykuWUVJTUZtt&#10;SfNGzT918rXKvhurbFOjONRKndX62eq8vI998KeIdS/ZF+GVhp+rWOm+E7XUNA1F/C2mpbrClvGs&#10;0dukswRdsQ85kUcbmZhgcGvCP2Pf2BPCv7Kl/wCIPjr4w+IX/CYeOfEGm+VcaXDpDRDT0nkEk7RM&#10;+5rndlAXwpAGcHmtL4UfFzxV+0J+yRd6r8erLFhpevxnVdfuXFy32awkeRdgIGySWdztXphCx5xj&#10;0jxF8RNf+JnhrTNZ0K5gFpf20b6beW6DzmjcDb83UEADp0zzX5BxBhc54awLwNOTpxxM26r099Ra&#10;a96zlaWraTT01bTZ6dWnRoU1K3Ny7b9rbeXod58O/iLoHh2zOmXN/YWdlf6/Fp+kSNb4UNIEUqqk&#10;f3iBz36YFbXxr+EHwO/bD+F6fsgfF2HVbW3h8QSao11o1/Hb3M8jARwAytG6jYqPIRj+MAcdeY1z&#10;wqt98PtERpBf6/pWoCaOGWEN5qsqeSSD1kDg8+mfStXx58O/GPh3w3peq2d4R48nt0ugszM0drJK&#10;zDe9spAuHQEMoYhV+UngYr8tws4UMxhiMNiPYVW3ae7i4tNS2vayu2le706nRh6vurnp80Ulp0fk&#10;z83v+CkX/BJr4CfsZfC+z8baH+1Lb+KLm71W4tI7G4s1tr62kjyRE8QZhIu3AMny4YfdxXyh4M8L&#10;WUOnRz3cZbAzuY8Y9a/Unwp/wST+GXi7WbXxj8VYfEPxQllnubjxBP4q1prGe1D5cSwQwMRMHfcS&#10;zMNuRxzXj/8AwVz/AGCPg1+zN8KPC/xr/ZzXVbLRdf1OTTdS0e+nE0enyCASxlJG+f5vnUA5ztzk&#10;dK/rjgfxFybMpUslq494jFSv73JyJtXdkt1om9UrrVKzR4+Mw3NJ1qdNRh2Wp8EX/iEaZ4tfUbC7&#10;UWsHyuR0I9BXKeMPEMfiTUp7+ZiY87UIPNN8QOyKNMtFYs5yVPeqCWb2lp5N1bnO7Nfr0MPRp1VV&#10;t71rHiTs5lfR9Rj0y8WayLKY2zljX1L+zJbaL8YvFmnXFlpg/tNYRA0Mb4ZnPGQO+a+adMNkswf7&#10;BG7A8LJ0J96+v/8AgnN4i+GMfxb0rXPi9f2Phewhb/Rbqzhw88wPC5+teRxMoVsrqK9pNWTW/pb5&#10;Exj7WEoJn3bZfDHSfgN8EtQhvtAj0m9u9P2TSTJgyuwwBz97k18za/8AC7x54G/YC8ZQePfDU8Em&#10;keJf7RsA4BSS2fknH0Nel/8ABSn9q7w9qmgWGleHZ7yZ4rhWtrmefuvQhe/brR+yv4S+KP7SfwN8&#10;UaB8YPGjahY+KdKe3sLSZCv2VwmUyfrivzbht0cDB1atTSo+VJpptrovxO/KqPJUabtzJpetj80k&#10;mivo7i4QlWdmZUT0rG8S6x46uNEtbG9vLoaZE5+zKy/Ip9R713Xxc+D/AI8/Z/8AGU3g3xfpTBxO&#10;4gmjBKSKp6Z9a5HxR8Ur3VLOHwtf6YhtojgKsYVj9fav0/L5U6z9pSalF6pmNSTp3bOWs1FtP5hT&#10;fz94Gv1+/wCCTei3mvfAOG10e5UTTqQJU6rn/CvzQ8Bfs96r8SoIv+EanCmdhuJHyx88iv2I/wCC&#10;Zngnwv8AC34b6Z4N025glubdQLuSA53Nj5gfxrrqSp1uupVL4eZHkn7ePwI1/wAA6ELa+u77VGu4&#10;nmkkHUnBxnjoCa/Pv4Z/BD4jWvxWi1vTLeXUpZ5j5wjOFXJxtP0HFfu9+0n8KdI1z4Y+IvE+rW4n&#10;lNi0dnGy/cAUkn61+UXwu/tP4Y+NZddtrB7i3aWQGInIQ7jzXy2f5tHKMO6UYr3k9O51tx5VPqdN&#10;4k+EelaXYiysLSNNQuo1M9pkbIn7t7V7/wDB39kTxTqfw4tviN4c1mxuruxZVjsniJDMCCc89K+M&#10;/iprHxM8ReMNU8WeH9dEFwMLb2O4/vUyPu+/Jr1T4VfF34u+HfBtgIPFupacglX7TaxSkh2yOCMY&#10;5r4DNKSxWW0cRVd6jasl03dmluYypynNTk7+RJ+3v/wTc+J/xG8X6n8e9O8RWNvbG2h/tOwRDui2&#10;qeV5r5c+HH7Qd5+zb8X7e30pTf6dBAbLV7SeIPHdwsCCrI+Q2M7uBnqBX2Bf/GT9oD4qfECfwXq8&#10;awaJdMIxHLIdhGOpxyfXFUfjP/wTq0z4kaMviH4XXVi2v2XzXls6eWJB1+X179qWS8RYmhXlgs6n&#10;GdN6R5UvdT0Slpv+KHXpezvUlKx6P/wTsi8CyfHHxN460Lx3p3hbwrNLHq9nrSSObNbxI7bdaSib&#10;YUjkUYByCue+Ksf8HHHhD4ofFfwf4H/ba8IavLHo+mL/AMIb4lis7sq0su97m1uSFOGjPmTRAk/w&#10;qRlWGPkzSPEV38FZbnVvHGg38VvY6VdWOs6dJaG4inPyhZWj+7hc/e7ADpXuv7Hf7TPij9rO9sP2&#10;PPjD4wg+InhW+Wx+xaXpvh+6+1QzW7mWJpCq7fkQuDkn5cZORivSwWUVMPmUs2nz2pptRteM1yuN&#10;ne95RWsXpv62+hhDAYvKuSl8drv5dUfA2kfA74+eK/hlf/FWz+H2qXehQAiTUpQdi46kZ5P1FWP2&#10;bPGPgrQNXFt4t8Km8jf5VZJMEN681+w3x1sIvhh8DdW0zwV4Utbzw7a2Dj+ybGEDC4OeMfXP+Nfi&#10;tqV9Zax4g1LUvDejPYpNdu0NqBkx/MePzr1OBuLqvGVLFqdD2cINcrT7rZ+forHy9GtKjWUorbuj&#10;6p+O/wAJPC1h4Esfi9oWrWsCXEORBHIXkTjgMT0r5L8eeKbjVVTTf7VmuAXKr5jsQhJxkZr7Y/Zx&#10;+G9j8Vfgnodh8QLlFiDFbiJ5B84HqK+fP2k9A+GMH7QcHgfwjaW8GnaXMIrh4yMPtIHaveyK8Ksl&#10;Vi7py1v0TaT+fQ9rOKmFxGIi8OlFNRul36nW/BT9l74f638MV0/R473UNfurcySvBAQqMRkDccjF&#10;Q337OfxE8AvYaDrfh/yhdXK4lbkbe5P+eK+2f2Kde+FllpyaJpl7p63f2dAgTbubjiuz+MXwnv8A&#10;4qePtC8CeBvDU+q61e3LLaW1sAT6lz2RAOS5wAASemK2iljJyUrtt9dTkdCNKVjzb/gnj+wzr37S&#10;/wAZdK+A/hmTyzcA3WqanPHvj060XBlmYfxEAhVXI3OyjIGTX7tfBv4AfBX9j3wjbfCf4K+B7ewt&#10;2H/Ey1SQq91fzBeZZ5MZkcnqOFGcKABivl7/AIJv/swxfsT+I4vFBl/tPXtciW28Qywg+XFCWB8q&#10;LPJ2sQ248sR0xX0lqniHVdH+I+teEtaR0he/+1aZM44dXwxAPfv+tfZZPltDCR5lG0n/AFY8jGTc&#10;52jsfDP/AAUl8NR6L+2Dr2pyWwBv9BtLuGWJtgctD5Ts43E/LgEbRk45Brg/hTrFu97bRG1ECz/L&#10;EzjcyttPBcY3dG4IHUV6D/wV9S2l+NPh7Xp58b/C0JITqSssq8fga8d+EmuxEfZbKTYIl2hmXgHz&#10;EA4PYhjknvinjpRSaHh4uSTR9ifDGymSJMlNpDhCpHIGN2MdCD2rvUuTCJYwvzyKQJCcbSCCo4/A&#10;/hXk/wAPfEQV/skj7T87JMzbSqvsz1/hG0nP+0fSvRLPWLOaaP7FdtKzR5k3EcP6ccY968FVacVa&#10;56k6c3ayPxP/AG4/iH8Tktr34d+PNFi/taDVJY4pXkPzKGJUKp45BrirHxZ4p1r9n0eH7rSBLq0y&#10;NbW9ra5Lqgzlm7AEivef2vfh9ZftdpZfHvwHcSG40iWa38VrCuI7OSJypf3fjr6VR/Z1tPhd8PdE&#10;/sO7v45r2/LyLd3C5MnPY+vt6V8RxBnFbhTCyr0KXtP7q7dW97Jeh30cLTqaTevS588fsjfC/XvD&#10;HxU0eHxPqE+nXVzep9n2Y3Lg7sZ7ZxX6A/8ABTjwlrGu/AzRtR8DGWS4isidRkEv3QAMH8+K+Qfj&#10;Z4ktfDnxE0rx94QeK5bTLtZJUgOeQ3OR9K+yvG3jHwh430HwqfFXjD7LZeJdGbytNeQKGlEQc5J+&#10;or5JVavE2bYPE8vLCd+aL+y1q180ghJ4dVIxdrnwB+yp4RvdY+NWkWtyXFxdAo/ufpX3x+0x+yj4&#10;i8OfsxXVz4U017/WLg58uOPL4zwAemcV8f8A7FFsrft5J4amkD2kGrMtqU6BOo/n1r9sfi3p2keD&#10;PgtfeLJLZCbTTTIvmjjIXgmv1ivl9CWJjW/lVhwxtWnhvYJ+63c/Jv8AZ8+HD/Bh7a58cIF1ieIy&#10;paE/NDnpnHfmp/2oPGl94e8NLDpc5Wa/mEc0iHkrjJFc78Pvidr/AMVfjlqOva9N5yu7Kg7Iqtxi&#10;r37U9j5lrp7DBVXZlYnvxXs4OSjlzmlZs5q8/b4yLbvp+R554X8b3Ntp4sISrTs2cyHtXWfDa6uW&#10;1xbwAj5gxXbxgV5MdWh06/DZAKplgR19a+h/gO2h39pbQw26zFly0h54rhnStrFFKu3VSZ5V+2vq&#10;MN5pe6/tQZGX5GU/Lj3Fcn+xBdaxoF009qyLCr7mDKCp/H869i/at/ZQ+N/xfsRP8M/AN5e2xlwG&#10;RcKw9j713P7Iv7B/xD+BHgW7+JXxOFl9t062Hl6EH/eWzyKQks4YYI5B2LlhvB9qiph6GDwixNbT&#10;zZ2/VMTPE83I7dGc/wDtUeKPjN8Gvhpqdz4e0m/0u+8UWMMmgX9rpyQyJcxLvjDXQDMyM7LmBlAP&#10;UsO/6J/8EP8Awj8V7v4Ral4+/ai+IEnijxzrzJ9tkuNMit1s4EXakCbFUsP4ixHzELxXwD+zR8GP&#10;ip8TP2kV8F/tK+Mkv/CtprYn0uwh1QXC3RjQqWZkJyuCEKHBI+9giv1P1X4yeAfgT8QfDlponh++&#10;jsb2MJdXUFkwhhYDAyewwK9rKMOpyeJtpLVfcePmtWUEsOntueg/tx+HfAlx8AtYk8SwxwJa2Mks&#10;UwG1kYLnII75Ar+dr4qz6V4O8NeKPGVnfyXE1zfOIzuywU56nr04r9XP+C0X7enhLSfhGfh/4R1E&#10;TT61EIkeCUEBM/NyO/Tivxn1/T7+6+Gmp2viG5YNdyCWJWbBcE4wPauXNJU51mpbK1zmwdOXsb9x&#10;v7E3ww8Z6l4W1r40R34jWS5aOGInmXOSc17ZJ4G+IV7oMeranqksglbKxKTha4L9grWtVu9Dvvh1&#10;KoMUbgxIDwBzg19WeJP7L0D4dpDeyKLpeIo8YyBjpX4rxbRz2tjq+JhCLhBq1lq42VvuPSf7vDKE&#10;X6nzj8YPBl+vhy11O38QTWOpW7ZgkWTacj+de2fsZfEb4tfEL4eS/DfSPiHJaXcfy3UNy5bzO5xn&#10;oDg9OleQ/H3TLvxFBZXyyNG0Yw5HQnPBr0X9lrw3/YtkviC2dlv7JjLFcI/3kxypHcH+lfW5JkVB&#10;8MRnj6aqyl71nFO19ba9OoqNWc6z5tUeoaVe2Xwx8VTeG7zwlE9wzj7RcEDJY96950D49aD8H/Df&#10;9vwEXF7cw7YLKFAWY+gx17V8qeLfj5oGveIxdtpV019EcXD3ERAYDjGe/Ofwq98G/FHiT4g+Nft9&#10;pEZFtXIRWTIiHr7Cvg+LJ5NSxC+qU5Uq0bJv7PRW6/kejhsVWw0WnZxfQ6DVHsvE3j658f8Ai6V9&#10;JvNRnMskcqhmK9QMHvx+teNftU+E/FXj/SdX+KVhd3s1pakx2tnGuE+Xq3GO3rxgHFeoftM6frvg&#10;+K38Uan4os57ueTfbQ5BJOcAY+oqp8WPFviO2+ByKIo1W+gAvVEWBg9CPocivdwOLx2KpRwtOpGV&#10;0uVbJtbroeg6WDWWKq46vr28zkv+CcH7Pfwd/aTii1n4geIFlTTMvLZ+ft3lTnaT15xj8KsftpfE&#10;bwh4g+K8Xwkj0a30TSPDjlbO4SIDzwyrlhjkgYABr5u8H+NPEPwr1x7z4W/arSOC6EsqwuQkkmcn&#10;P1Pauj8SeM/Hn7UfxJttYvvCsYaGDEiRKevcn1HFfS4+NGE44amuWSsn5+Rx0KdNcrT0ZN4j8aWF&#10;l4j0fRR8RXs9FkuMXUzEYKDPAyOM4AzX6EfsC/sb/si/tm+ENS1Sbw1davb6OBbzzQ300Syy7AWU&#10;vGQCR2yK/M/xR4Ustb8Uf8I7qdmILexT95ARxGfQ1+qf/BuF4x8IWPgnxd8LtC8Uw2lxHqpuby2k&#10;4dUYABgeh6da7+F6OFWYPDNrmjdnl5jXcfaeyeh8JfttfsceJP2JPjxd/EH4efDrXtP8Iz6jnTLm&#10;9tJAi9MqJMkMM5wTXLeMfjt47+LdjFa63qEoCqojizmv0A/4OGP2sPFMQtf2ZPCNtE1gkK3WpXjx&#10;FCxJ+VFJGDwCcivzh+Avwg+J/wAQ7y3h0DQ5717gqsRVOMk4BPt71zcU4arKDWEnKXI7Na7vb5EZ&#10;bi8TTcalN2a6lixgl0rw9faNdWomnvNoicn5ojnORivuX4AeONR8V/spN4e1x5Y9SsrMooYFeMY6&#10;nnpXzX8evg1rX7NHxJ8KWnim1ikW8/eXG8nAxj8xX0DP410+Xw0kFtdxadDcWvAiwN2AK/O8wo4v&#10;FunhsbG1mnfr26eR9HhsXXq4mUpy33/M9E/Y5/Y2+Atz8IL/AOOfxS0gX3iB1aSKaZ/+Pbk4Kg8E&#10;gfzNeA/G7UvC416a7mANpHdkW5XjYM4HT+VdZF+24nhLwFL8JmshGrARJdOei55P1Pr71zOofD5/&#10;HWnLqtzJFHY3DrJNMxzt5B/pX3uLnkyo01RspRtsea+eNWd3f/Iyv2svj54d8W+L/BviyXzJYpLa&#10;KG5XyvnV12L1HJyKg1nXfAFhqDy+H9FVmnyZSIywAI6nPQ5rgviL4fPiv4o23hzQbM/YtNZdkrDh&#10;nHoa3PD3hTX7eXVJfEM6oIo8wIw69eprx+K6n1jKIzpw5pNfd5nlV6M7e63a5w/xl+KdxplymheE&#10;4mia4UKGiAVsnjt711dr8O7z4afAyO8v3M2u+Icl3fBKIeox9e9aPwc/ZI8YeLvHx+IfiZVXQrCM&#10;zrJJyW7jI6D8ax9U8Yar8SvjRcaWl4X060Jt7NFb5AASDj3rt4JyOGAy9Yi2slv1a8x04un773ex&#10;598A/h34d8J/tF+H73xbNA8DSF5wCepPvxXsn7SmjWWr/Fy71r4Tac08DKYla1OQcAbgR3x7V5f8&#10;T/AN14N+N2l22rSFLWYDMzHgDJ5q5B4j+JGpeKn0L4U6u008M5NlJGpyp7jjqD1r1c6r88I05r3X&#10;23E52pe/pr0POvEni6x0/wAQSeCNVs3h1FyDEcYLZPX6+1dl4W1rxN4TKWummRCYgzYOSQemT39a&#10;84+M3hPxr4Q+J9jrfjjT5jr1zKr/AHeGOTu49+le9eBrzSPDVpHfeNltY2urfbtlbBRSOAc+nSvz&#10;7M8BRp8nsr8jV3fVp7bdiaUqeHjeDK/gjxTqXinV007TLZZb1JAzO7YIOeSTXeeOfgtrvxyv7TRY&#10;JIIGtmDTBWwxI6ivH9W8W6f4W8RXF/4ClDuXbcc8EU/4EftTeKPhb8R7vxV4vhudSt53LLBGhYk+&#10;qiinl2KxVOE4XjKnd69b7HTQzHE+xfs/iPvD9hn4q6f+y34oPhrxDod1dI8eyOaKIuVPcH0zxX0P&#10;8eP2jPh9o8Nr8QrKNRO8ewRZAOfXntzXzj+zJ8dvDPjDQ73xfrnhw2hu1R41ni2vkD5cZ6Vf8Z/C&#10;bWPjo51XS5zDaRnCIhyM/wAgfavpHmtSGEhh601NJK6tqmjnWKrUqjlL5s7Pxp45Pj34Q3viC7gS&#10;NnjkO1edo9M96/PlvDuk618SzruvQq9pbz70V8Y3Z4z7CvuY+HNa8N/Cq78KavBl1jYGReBt9cV8&#10;TfEQafaaxJpGnTKHLkS4bnGTjivoMujCth79E9D3HrGMl1R6JqHjXUvEA/sXSDIlpEBny+VkIHr+&#10;Few/so694i1PWpdDvVlEBi2rwQR6EV5B8AW00W5jvGjkDPgBVz14r64+AGleH9EuX1dLHzWMeESN&#10;Ocgevaop59JZpUwFWk17t4y6MfsIpqS+Y39pWy1jwJ4Klk1ZmulntmVZguMZGBn8OK+JrW3TWvES&#10;6Zb5IbIkGM4+lfeP7X9/qOvfD0y65YmzsEj+V1Gedpxk96+UdG03SvBfhv8A4S37OkhZQcZBY981&#10;42PzpZbjIQjTcpTtZLb5meOlFSXK9ex594P0d/Cnx60kKv8ArZOVZfpj/Gvv/wCIltu+GtrdWMwt&#10;5vLj2TLjj69q/PnTfEC658crPVXuSirKHQMOFXvmvpb9pr9qzwdofwmTwtFfmOcQD9+RjJx2r6LG&#10;4+lho06lRatbLv2OOMnChO5P8cdC+FWraRaab8UNZjnmaYNHaSzYSXkbsH6dq8z+PekeAvFfg+w0&#10;L4LaVFONGJlt51OXtpf+A8EY4Oa+U/ir8edb8cXdvHc6jcT8n7PK4OCOmQa90/4J9eJf7a1K/wDD&#10;GuOr+fgASE5kU/3fU18fLM6tatWSpcjntfd+v6HLHlq4SUlG0n3O7/Z11LxXP4a1I/EfW48wxHy4&#10;1TAAA4B968Q+KPxXhW/udM0x12RTYUsh6Bj+fbivq0/CPwz4X8aXUGnyGaHUCJfL8zcAQMFSOxr5&#10;t/bR8F+H7C8bUfDeii3eGVRMqDA2nv8Azr5rIqOAzzOEpSSqUnrF7pp9PwPcyLFf2VgZ80LupZel&#10;j1n/AIJtfEj9nL4P/EbW4fib4q1tta+I0kbJYW1qhtraExbTIzNgq29XOVJ4zkZINfeXhL4MDWNB&#10;/tn+0PtkSxnEkZ+WVezKT+YPpX5GeHIr7w7c+BvjTHqFu2l+HddhttdgvZdieROCFIOOuQyjpkti&#10;v3H/AGW7S01b4S6XZGVJVbS4RGVx88ewCNuOOUCk+tfrtDBUM2oU6laF3G6Xyf8AwLnmYuFKnipN&#10;rez+88S/4VhH/wA+Df8Af+ivpr/hUtn/AM+1vRXof2Sv6Ry+2pH80H7Bnwpk/aY+NHin9p/4u33m&#10;JaXE0umfaDkXN2zZJ+irjFfR+neCzoviQnSLIyeddnCIPlIz0+nrXpHwW/Z18J/BLwPongzwz4cl&#10;1Cys9MiZVUfNM7KCztjuWNX/AIl+GdS8ORDXYtMi077VGQtqrfNGfXpwa/Ap+MkqubVYQpqVKT/d&#10;3ai0lpqt3fd7W7m9GpOhBuSMS403X/EVpB4N06f70jMyLL8spBB5HQ4OSBXqHgPwdeab4c8i9s3j&#10;nhO2RJFwwI9a8d0XxDPoWmQXGmfvL9L8li54x1B9q67Qv26vhToEI8HeJdQQao0gilWcfMWJr7Hg&#10;fibFZ7ia9CVCMEryvHdtvdrz7maryr1E0dn4t8NqlqjPESzHCgtWZpMb26yWUoch124HQ/5NdsdY&#10;0bXdCh1QFWRl3J2wCOK5nVLgW87S26jODtU9jX6BKvrY9aLVkch4p8O2uq3K2vkFpARlPX3rwP8A&#10;ai+Bvi34B+JLP9q74MW0ouNOgMfi3S14j1C0YruYjuw/pX0u91GlydTxkooywGMVl/EfxjoPiTwF&#10;ceHNTVbi3uonimyOqtwRXI8RUhWj1XX0IrQVWDTPIvCHizTvGGi6R8T/AAcFm0HVwpeRP+XacjmI&#10;+hHqe1eha/4307wzpaHUyssUqlGB5UDrXyD4T8WeMv2FfiJe6l4csZfEnwy1SULrOizEs1op/jUd&#10;iPUdOM19Dah4d0L4s+D4fG/wc8SLrvhzU4i8IWXM1m//ADxkQHKkZxk9q0xqnSs4ap9f8zyKdOnU&#10;q+89jzf4yftbwfAjVIvEvgTULd3uWHk2szZEZzySO/0NZ3wq/bAt/iX4uk8feINHtoLp7gC8W2Tb&#10;DLjA346ZOO3rXnvxP+EdvpV9c2HjrRmleRiInZThcH+Env0rV+Gf7NB8O+EWv7ZnFvdvuVXb5gf6&#10;18rmOLwUKPtql1KLXpbqd2JhXhUUlL3EfR3xHstK+Pc2mJH4MFzbORGs8G1XVmA/i9h68V4H8evh&#10;Z4s+FPxvvPh9rV9PNb2kSCxuJX3NLCQGU59t36V7B+zd8RrD4XXZ8M+JphKV/eW7h+w6da4j9rT4&#10;g3vxC+M1v4ptrZ9o09YGZh98DgH6YAFehlNb2lZSoybpSV12v/mb16mFr0Ob7Z6V8FPA94/g/wC2&#10;/b/MaWMBB2AGa9U8F6L4j03U5df0/wDeJppiF7bqc7omGDx26VxP7M8F5r2jz2YtmhSIKsZKd8V7&#10;p8J7jSPCN1rUXiPUUJvLVUfdnkcjpivaqSlHWRjQjByVtD4//bC+Cul+HPjHafHbwLM7xySI93Dv&#10;xz1Ix/nrXnX7UPxd8Walp2h6z4EhlM0ADOq5yvPSvQ/jv4w8V61+0JJ8MbDSWOhSOXjumRthznp/&#10;9fio9Nu/gf8ADrS7zxF8SPFNvqCW7skei6datPctx0+XPX1rry+viasOeule7tbt0MX7WMpxnpqa&#10;Hwx1S58Z+ELLxP4hZ7e9hUCRJUJfqMnJ+te3+BviFovwps4tb1vWVa01CEs9jAvmTSc/3R615H4U&#10;8BfE39oTwxc6t4fuLPwn4duYWa3tYH33skZHBY4+Q4HSvZ/2efDHw/8Aht4Fl0DU9Qe71a3i8uO4&#10;1Jw8o/4ERxVUKEcJOpOP25cz/AycZJO2tzm9P8A/E74reMH8SfD/AMPx+HdFuZmke91HLTOpz91B&#10;90+mayPiz8BPgp8KPB15rHiBxquu3BP+nas+9tw+bgHgD0q3ov7Zdv8ABrxvf+G/HduX0ySQiOdB&#10;jyvcsMjH1xXnXxd1q4/aMu7zxDot88ml2LZgLcDGMngda9SNSjVw6lB6o5rVITszhvih4l8KWHw3&#10;g0iR2R5sBVtk24H1FcX8WfiBZWn7K914BhibdI6sHZctjHTPevSPg/8ADCX4janaHWdNae2jumUn&#10;jG1Rxwa9b8dfsM6R8R7SKz0m1FsAo3IMYrgw85qreotjpdGUoJs+Qv2Uv2k73TodJ+H2oD/RrNUY&#10;AjAUgEfy5r7c8DfHHQPEOmT2K6uJGjQFFzycV4fJ+wnonwf1G4ub25jBY4eTGMD8a0NMsfhl8LYf&#10;7fGtCeXaf9Gik3Fj74+lKvB4ipeKsjtw0o0abU9w8Zaf/wAJB8UZfGWqWyi2tfliLL80h67R7VLr&#10;vh3xp8QLOXxJ4gaW20izjJt7ZW27u4Pv0rr/AIP+GLf4q3Z8V+KZRBbIM2lrvAwOuT+GPzrI+LU3&#10;iz4s+LE+EPwsJis4CVu7qEgKoORgHviubFYnD4bDyrRatBXb3slvYiUJpc0lueMeDvFenaDfXl7q&#10;sfEkrLBtGelex/C+d754tS0+TZE+doZPfmuPP7FPxH8BObm71V7qJZixV4w4b1+ldv8AA6WGbXW8&#10;OzSeVJbHaY2PX6DFeDl+b0cyV6dTn5rtWVvk/NHXTpqNNJvW/wCB7j4Ylj0qxj1eBgkqoN7Dq3Ne&#10;0fs5eKp9c8YArGBhhgjjJ4rxm/0+WDT0gtIso6klgK9p/Yu0GObxO84cYU4Ax3xXvYNKNVCrRnGm&#10;+x9u+HpLtvCijofL5rwP42eJrHRNYmEpVDtOWJxmvoDzv7O8IPKUC4Tv9K/Of9uX4x6xbePZNI0+&#10;42xrGcgZzmvdxC5kkeZhFqzkfj58T217WH0PTHWYzMYvLBOHLcYOO3PTpXnX7D/wH+PHgTUNe8O6&#10;H8WD4W8N6rFIW0xrxl2StG7jYIgEgCuM9OoGTWNpN9f3OtLqV7M+N3mPN3U9Rive/B/w4m8RaUNN&#10;utduXa5ukTMLkNPuwFBwBnOec++a560X7L3EazqqDvPXsfcXgD4x+CLzwHBZ6Tr2nX96iBLy4sol&#10;UTyhQWk2rxjJPTHSvJPjnf6brKasqiORnjQGQRgHh8jHfAz161hfDLwBF4Q09LTTruG2jWIqC0eV&#10;LDLHuMHbwMZzik8Tag11BcxSW0a7n4KydBvAYEHkYzmud4ipOpZnHQpp1bx7nyh+2d4Mm0/4Tap4&#10;qFmps7OFprxGGT5Sgk4HYkDFfn14b8Lx/ELwr4SttG1bU7fxPNPf32uR3UshjhjmmVrYxg/KFKBj&#10;lepPPNfot/wVW8d23w6/Yq1h7SIPearcw2UUecErI20qvrklRjr1r51+En7EniFvEv8Ao3iuQaxa&#10;6LaxyW4fiMiJdy/7IByAD05rlx3K1F3af52T0flr+R6cabbl6f1+R0H7J3hBNY8VXnhf4seHhqmo&#10;pYqdO8wZhwCNxYdzjj869a1v9nDSDp97afDaybwpr95KNmtW6ZigiC4aEREEYkHyn8K8u/Z1vvEP&#10;w3/aPXwv4+1lUkuNMukTzFGQ67WBBPHY19weA77Qdb8VDwB43kS31EaWdS09fJy94UUYwq9Rhifw&#10;r+V/EvHZxl3GXJTcnCUYytfSy30futaa3+ehNOl7WnzWtLY8B8A/s+6/c6Qts2maXealpZXZPIGD&#10;SSAgmM45AbA57Yr4n/bh8M+KE+N2o/EjxfHJa6nqetFJbQR4ALZ6E9h0FfoN+0N8Zl/Zsgv/AB14&#10;HuktLnVXWzuLlxhreZBv84I33Wxkcjua/Pf9s74nfEj40eMrzxN4n1VrwW2n/aNPmFsEDhTuJwB1&#10;OT78dq+t8NMNm08W8yhOLw8m4tXba22VrbmcqTVDu+p9eaD8JfEMP7HEK+KWhZ9T0cX+llLmOTfE&#10;i4bcByp+bP4V5f8A8E3/AImeH/CfxK8U6CL9bNJ9IXbZSoNly6ynjHcgZ/76NeB/sleOfFHjfxSP&#10;CUfjbULm2ubZre2uLglDEJI8NFtyeAe/6VMPiv4C+EOsQeF9SsHTxFoervjVY84dSdpDDvtOfrmv&#10;0fi3h98R5RVy6U+W6dn56NXXytf5ozhKjGrGcenc+4v2lv2VL34zeCPD3ibwDret2lhHbTahLd6Y&#10;VaHT5Fclo5UHzYDfMCOQK2v2ePg1p/w9+Gtnq3jbVrNNW8S3Udxq62dyAl05yEkjA5HmRoHOO5Pv&#10;W9aeJZvFPwh8J+GvhfqTR6f4p0ovqs9mjPIr7cOuAdw67vcV5n8B/gL8Zfg/qseharq76vp0V6P7&#10;Eur+VmZIA5IXBBYDDHHoDt7V/NOZZlSrcNRyqNdU3SbbT3m+aV1fpZ2bT3tdbHoRio4hykrp9e2x&#10;7DpfwJ0zxz4L1nQ4bCcafPcTfbI4Ljc0YDbkdAxPzDrzxXwp+28dF8L+J7Pwp8Kbi7j0S802RLnT&#10;bmfzGSVZiCXbs5cb8DgZ4r67+KXjD9pD4SSarY2Gh2o0u/1Heusadd/NbBuAh9gMZz1r4r/an/ab&#10;0DRfHdjd6T4UsdVTRoPLEYjGLy4LlpJZGHJ5FfWeD+Bxs8+jW9r7Sm4yn7sk0m1y66v3tVa9nptY&#10;rGYnkwjpJ2X/AAT0z9rr4meJfgj+yx8KdMs7Z4ZrrWAk63MO0vthzu/3SHFesfso/Cq+8XeCIPG/&#10;idYppb26R7GRU4iYnnaP0rpf2k/hJ4T+Mf7OPw7+NXxS8HawI9M0OC9Hh6C2MgSeWJC3lMOPL+Yf&#10;e6Zx2p//AAT6+Js/xZ8f6V4S0K2a00e2nULaMoBRg/3SO2BjPOa/pXg2tRzPDQxUp80m6lrf3ZyV&#10;vkkl57nzuatU2oK+iRzP/Bd/xbfeFPFPgXwLZXUe3RvCO+SFypw8hwGx9BX593vjbwHpPhu0GuXi&#10;zSXAzIqcsM8V9Sf8F7fD+ufE39u+/s7TxQbSx0zRLWx8kN8pkCFm5+rV+d2s+Gx4X1h9Ovb37SkT&#10;7fNyf6152ZYPC5nm1RTqu8ZbK+lla1/XscbpqcoLoXI/Btl8QPGEsGgW62nm3H7mQnHGep/CvvX/&#10;AIJP+I9H/ZT/AGmNI1b4s3di9lOhtriVlB27gNjjIP8AEBx718t/C3wJ4YW7sdcGqMYplXasa8q2&#10;B/WvU/jz8ONV8DeEIPGqXoL7N4VlZJF444OK3pYqNeMZUrt0n18vU9rE5dUwlC847q69D6D/AOC/&#10;vxy+Gnx0+I3h2w+HfkSy6faSGWeJeoJXHIHpXqf7BXwm8TfCL9j3S/G3iaKT+zY7X7TJK38KNjkf&#10;mK/MZPGKeJ/GFhqfiC/aXGRJ58hPy+lfpHon7e954l/Y3T9nnwH8PL/VNTuNOTT7IWUQ2joMliRj&#10;jkfSvQpYqWNxUqtXR20SOejJUqKqJeR+m37HfhnSb74aW3ibS5lljuog6SKeGBGa8s/ap8VePPBv&#10;jvxBol78L9F1nw1rWjNZXtrrdqTDfxEBtnnLyu47lK9iqN1VTWN/wSIh/a7+G/7PSeGPj34MFlHZ&#10;hhpx8zzHaHHy7sZ5rzH9v/8AbI1r7fqvw/0OaIajAuJbW6YIQf4WA6569vSr40yyvm3CvsqWJlhp&#10;ppqS01Sdoytryt6uzT0RzZc/a4xuS5lqcN+zf4Z+Cvw9HiXRfhr4f1rQ7jxXqUeo6rpt7OLwW1tb&#10;xtGEguAoeWJQ7ttkG8Fzy2M16Dqmg+BtR8e33wb07VTdWmqC3vPDuth2hk0y9UlDKu0DGUCqykZc&#10;Yz91a/Of4aftH/tpv8ZLjwZ8Dbq/TVwWVpNNtBO1vG7jcAW3AA89eMFgAelfoB4p13SvDXw+0f4q&#10;+LdXg8H6zpFqsWuWOpRcXAZQ0kkcmQSwdcheq56npX8qcS+HvHFbM4Y6m/rDr+7zxbaVopRlK+0X&#10;tez21ep9KpYapHXS25oeOv2nf2hPgj8Ntd03XPCEXie701RcabqZaSC98qCQRyS2sxBDSeWp2llO&#10;CuDnpXw3+09+1Zb+H/g5oPiDw34Lh0HQ7i7nhtZbe5juNQmnuCy6j9sWVy0n2iNocIoVCYmYgEDH&#10;t3xt/a/+LvjP4K6v8XvAz6Je+HbWykt7ee80Rpp/IO5mMcm7CnJY5K9yfavkD9mDxf8ADP45raaP&#10;4T02WDxVqTXCa5qmvaRFPDZqQQn2eST/AJbEjcHA2hWxgMK/ROF+COJ+G6kZZjSpzfPpKD5tOV7u&#10;ycEujs9+VrVW1pZzTo4eWHoxUubqyn8R/wBoL4EeKfiXYDwe+prqEVlDai+isVit3ufKjMhYDoqz&#10;KwVuhUg+tfoZ8CvEPhL4nfCDzPDuv3WuWOmPb2sF5cwNbs04gV5IUgVyvlhyWGeu7Pevzu8Y/sL+&#10;NPh5411gQSb7TTLA3P2uUfJKCT/PGc+9df8A8E+/2zvH3w1ji+GNhd28VlqPiNZ72M26NIk2xYCq&#10;SHlVaMLwOpr6jxF4cxvEvCc6OFUfaQcZJy7J3lZ20bSt6Np7nJ7elCslLS62X5H3BplvHoHxCfVP&#10;E2h295aGD+ztb0e5ib7PqtvdsVns5flwyFAc5yA/zdhjW+HHx6/Zr/Zb/Z91jS9O1jUfEPg/wt4i&#10;1PSvDVnduPta6fcSefFYnzOqwJKwVgCpMQbqxx6/8HfhVa+O9A8RxRXbahqo1OG40lAxDK8ceQQO&#10;hO7gJnkFu5Gfye/am+I/hHx98afiN8NvhpfwMkWu30em3rHZGsm9ihBONmHJjOR0U1+FZBwZmnE+&#10;Dw+ExqlHDVVGrGS+F8rcWm7XjJ8zWmtnch144Ko3Bpu7Vn9/zP0U1fwvpnjFtFsl1rXrmykjdrCy&#10;hvJkmtU8oMiuFbC7DIpbHGdx7CtPwGnw911Lnw/8V9OfSdT0eJlt/EKQ7Ir4oMl7hgQEk8sct3Iy&#10;Mda84/YE8a/En4yfCPUdf/aAbVm8TeAbv+y9eeGFLCbSLRLaOSC5nUABEXD7nfhgp55FYw/bW/ZU&#10;+PHgr4heOrn4gW9hoUenXEF+dQbZDqCS2jeU0LcrFPOA5W2kIkyDgGvgq3D2e08XiMDCjOoqLtKU&#10;It8rlLRp2V1JPra9rvuekoXkqjen6He+K/2zvgh8KfiPpOlaJrEuuWN3aHfqunwC4gt5Eb5ImPO4&#10;kZ+Ze3XpT/BOgeLPiN4Dk1Twr47vNCS4aSa4gtX4Kuxbbz6A4r8svgB8Y9YS+0HwHrOotMs10iKj&#10;KCVXHfjt7V+sHwS1TTPDfw+jE0xjt2t8EFeOlf17wN4d5LwLRnVwUpSqVYwjOUmnfk5rNJJW+J99&#10;vW/iYzF1K1Sz0sfmP+1R4I+IHw5/aav7jw/em6s55lX7Xkb9x9ce9eU/HfUvi/oWsW+m6hHeNMNs&#10;v2gsWDKD1z7Cvsnxf4V8CfFn9oS/8LXsq2SNOzHUJWbggkgY/wAmvP8A9p/Q9B0fwte2VleR6kli&#10;j276hGp2q4HADEfnX0mVToV8bKvQk1KLattr1bsY1MLTlU5pO67GB+wz42tfhyb/AOIuoaat3LeR&#10;iJWz82QQeo5684rsfG1vaeLfiXc3+mzG6k1fUpLqO3s4D58jsWzHKm3BODwOcnB5I48r+Cvwj+I2&#10;n+E9BHhDw7qGq/b7lpZPIG5MkjgAe3U9OK9ia0vLbxJFrukwxHKma2ktdQjkkX94U58skxyI4H7s&#10;4JU56NmlRrZhUx1enWmpU7+6u1+/naw4YSth6s3UVtFZW6bnQ+AvCNp4gitba8w8piNrAk64IjU7&#10;lUsuCeRgdsk5ztFe8fDz4VaVpa2VxeSPdTMsXmRyW0im2uDuDRfN1HzHLpwdoPauQ+HPhPS9Jvri&#10;Sy1a21FAYzbarHbSwxSOVU7lWcIynB24ZRn5mHC5r3vwRpUTNGL+4jaMeVjMxyzEooBONrYwOVOB&#10;x61z4l8tzrpKV9DyL/gpVqejeMfhf8PfhodbOi+INW1HWL/R1vNySCW3ht4N8nTereeR9CSMEV+T&#10;nxF+DfxEl8dx+EfGmiXcHiaK6+RpLjEcgJwjKcHIzyCO2BX6tf8ABTP9h39q/wDbw/aG+E1h8FtJ&#10;ms/7I8ParqGr+LNUkEFjprTXdukYd0BEjstucRJlmCnhRlq7DV7j/gn/APsV6J4d8IfF3XrP4r/F&#10;vSYnhSe1WNZUlYhSihsxph1xgZwDkuM17WFaWDhKL97+l+JzVoSliXF6xX4Hy1+xr+xR8S/DUGmf&#10;F79u7WptH03xDqptrO6WxinuWsUjU714xbw/f/28FiE5zXovx58eeGP2qLyw+EPw8+PcHhL4O+DY&#10;rjT729tpZHuvFu9UMkaxqwjiQxKEYlePLTJdhgR/tN/Db9sb9pTwDqfjn4i+MJfD3gy7n+z+GdM0&#10;Rw+naJJEg8pjJGpEsoBAco2DubjmvAv2KNL8I/E/496N8B/jloX9karosscmuW1nbtAviC0hRmLR&#10;Hozy4RdxwGDdQc14uPqywEJToxjCqkpctvs7XsraL8DsliXTpKNN80Y/c/u62/A6TxF8Gv2ff2ZP&#10;ijoHx0/Zm8O+PL3T7yL7TBeWc8uqackUKcxyS+WHEaklijOynAzxgVzH7fWoeHfi7NpX7YGs/Fq8&#10;8TeNrXUrNL15HUl9NClBbhUwqxoB8qgYGT/er9aPh98KPgJ4uk8SeEPgv4wlg8X+FdMtbuTQ7jXh&#10;JoOnB18oaQLZNkSRkb03PuYnc5GMV+dH/BT/AOC37KPhHT9D174U6CPCcHjyBW1Tw/Cv+j6HcxSm&#10;1miRAMoFngkyDj5g2AOK8zKs7oYzN/3lP95JNKW+ivdPS6/Xu1Y0xMoVMOpRt6fd+Z03wB+AvgGC&#10;LRbjwV47sbq41C1F9aaEYnS6W22qd3UgsCxBXORszjBrV/bh+C2j+KfC2m+Fb3xRqenWo1KG5vUs&#10;5/JV4wD8rMPu5J5PXGa4D9hT4c/Dr4F+PLH4l+Jf2mH1OaxnDDSbKyEoLP8AIWGSSRg/7IFfTn7c&#10;2l+HviN8HfF7fCfU31bVLvQJpNMWwjLtNchMIkS9Q5bgDuele9jIuphJqE+XSylta/X5HHb9+ny9&#10;Oh8tf8FFviVB8I/2NfEHhjw9osdmniayjslCSO6x72QsEZjliVXJY5Jr6w/Yu8MeJvDH7Lvwk/Zn&#10;0TwxZzT6bo9lf3YdRHFG0kKyO0jKuWJck7ck9c4r80P2gfiF4i8c3/wz/Z/stTsdZ8VXGpLca5Fc&#10;A3FrZyIfs8Vv5TAKxyhdvVm56V+u/wABNLf4CfAYeMfGfibTNKXSbDyYftkQk+0ybcsBIWV2JZTj&#10;avAI4xivzrhXhXF5XgsJOd3GM6tacl1bioQd5Psnbe97+sYmuqftIt6ysrdejaPLP2x/ip8bvDGu&#10;x/ELw5ovh3VYPAWuR6leaDexHbqq2yOEEDudu9CxkVJO6jB4xX59/tr/ALRXhH9pG6s/2cv2T/h1&#10;aeGPC+kLHc+NPEoh2z6nqk5D3U0jjkp5zuscY6hQfTHTftXftb/FD9srxPN+z3+zvaXRiu7+S41e&#10;8VC8UKM7FZJWUfLszhQfmOehrsNV/wCCO/xt/ZX8A6D8RPiFrVm+gz3kUt/BaSOWSdyNjS5UByDw&#10;DnAr7XhjLc8weHxWMx0uedST5P5o0k24KXS+rdktL2baVlliMRRnyUYOyX5u1zgfCX/BOTxR4U+E&#10;mneN7aPz7G5kCzREHO1iBuPuete5/CCb9pv/AIJx/DrUfDV1oyap8P8AxnmO31GZWJ0vzyF+Y/3c&#10;np2r6u8JeFk174OWfhvw2IrmNUTiPp9ea2P2ovh18cPir+yzq/we0L4aWrWLaaY/ttyVBX5ckgde&#10;3XqK+w4cjX5Z1ZSZz4yF5wpJJ36Hxb+zz8E/FHwmj+Kl1q3irRLjT9c8IXVrpskFziVZrgDHJPzA&#10;buB7ivzy+IH7P3jz4Gy6brOu7pjqzOLdEbcQB1z+A/Wr6eFfj/B8W7rwRpGq6xf3WgX3lSRRTyPH&#10;GEbuFJyOOpFfQutP4k8e+MtDsPiYlt5draFYk27FX5Tnr0PBrxoYHDYPNMTioazrcvP/ANuJqPpp&#10;ud1RQxNBQVNxton0eup8uz/CWDxpo9v408IQkalYzgajp4XlgD1A7nGa+i/ht4R8A+NfBVpejWH0&#10;jVhdmC4tSApjAA+Zs+tcj8UD4K+BPxNttY8F64l6lwwa7tozlU4HB9ep/KtD44azo/iXUdE8S+Ad&#10;OeybUAi3rJGfLduBnjqevT0rqxUKeYYfkntbR9jjnQ/dyjez8vzOP/av0vxZ8I/Ecel6L4pivoWg&#10;ErlAG/P866T9j39o3xBJeWGl+MvEax6TZyBdiLt8sscZr6Ps/wBmP4LeJvgv/aOs266jq0tqubvz&#10;c7GOMr/9avmjxf8Asd3PgqzvtZ8G+Ji0LEl7dv4VHOOPevgHmfDOMw8stxsVzLRSt6r5Ptc8qi6U&#10;24pa/mepft8/HDUtB8U6T8OtE1hLrw7rOmiS9DlSDnGCvuM18lfErxLY+FY7fw5oV1Im1SDOhxlT&#10;yBV3WLS9v5RfeMddmvDaR+VbguT5Y9BXDfEDX49cuLXTDEitbg4cclhnjNfUcP5Rg8DSpUaC92K1&#10;ts30eu7NqU1Q5Wt0ex/s9fEHXdeL+CtStbeeymt8rJKmWHbr719n+C/hH8KLiz8PpaKIr7yVbz4G&#10;y0bAdzX5weGvEmveDH/tXR2xJEoGfUfSvp39nXVPE/xW1Cxv7zxHc6e8sIkkjinwpwe1cWcwxOEz&#10;SnmMpfuYJqy7vyOyli5Sb5jrP2/BcaPozaLrurR3a7lVZFPOzHQ+9edfso/s1eFvi78PPEOta34l&#10;gZ4l2adaFQXyFyG57E4GBzXW/t22droNjbWF4xmNxGFeaQkszbeuTXhPgX4lXPw+00N4RumimZMT&#10;BmI59ue/rXv4ed53cW9vyCuqdWqnezsjudT/AGYPAWlfDPV/7Q8WPH4rtm/0LT5ZAPNOehB6cZp3&#10;7GfizRvgHrF9r3j/AEy7kvpE8rT4opR5at614l4z8ceKNc1eTxDc6hMZXOM7yMe1S6J49/smx+0X&#10;Wn3GoX0gHlKHOImB5Y+uawzbLq2cZbLCVGuSWj5dG1vvcwoezw+LTk9L/h5H2hrHgrxn8ePDP/Cb&#10;a5rVgsuvXEkFnbXJ3NYW6MBvx0A78c17d/wTc8Z/Fr4DfE7RfhZ8KvE9hf6bL4mhm8QW+oXe2G80&#10;yVZILhAuPnyJWCqxGH8s57V4T+zr+wX+19+0N+zpeftF/CAWV1bWjtA/h6TXvs+ozZ2Z8iKRQkud&#10;4+UOGJBGOmfI/Avxk8Sfs4fEuLxP4yh1Wz1Lw9qiR6hbOmy5g2SgSo0T4IcYbhsYZRmvn8pxeW4f&#10;G/VcDa1O0ZRTTkul7dro+trYig8vnGEN3eL7dvwPvLwF/wAE5fhH4C/a2+J2gfECyhMumar9r8FR&#10;Slt0enyjzIG2k8quSrdv3ZFcj4x8S/tKaL4m+I/xS+GHw9i1LxW+srYyeEH0xmjWztEQw3Vo6HBZ&#10;wzntu80qcng/Uf7QPiaz/aJ/Zx8Af8FGvhXbBbjwdJHo/wAQpY7hDu0i6ZfLuHUHJ8icqG9FmJzg&#10;HEv7P3w78JvpfxT/AGkH1OaCx0Pwxdag15CgIMsFnI4WMsRj5/LY9jgDvkeHmOX4ipxbUyzFU1Vo&#10;VqXNFSuox5GnZWtZaa/I5sHi6UsMpSlZ316u/f7z8rPjD8dPir+1P4hs/wBnvxj8Lp/DOoal40gu&#10;NdZo5I7nTZ55BbANG+0qAZEweOMjpX65/sufBD4M/sh+G9G/Zs8LDTi2laSYNa8VeRBBqGtN57t9&#10;nkn8sgqHKsUJ+YKAScCvzQ/4KjfEW48bfF3wZ+1l9ss9D8Tao0Vzqun6VvkjtWtnt3hhd2+aXAUs&#10;X5JI6c1+t3hvw94K+I3wvsPj34c0OaXS/EHg628Q6baWWGcQm3LXAYsT82/7uAfusTyK+F8R3X/1&#10;SwtDLKXLQm5Xim907Wu73T1S120tqU4xWMlKTu119Tl/2mv2a/idP4d0f9of9nDUrW8tdIvglzol&#10;lFJJcymRXjl2qsiFolJXcjfMDyMgEH0X4J/Fv/hb3wbh8N3/AIl1CbxjY6DE1/bm3NuYN0+1UeID&#10;DqWhn2uRx82DzXi/wl/a38L+L9dtdB+EA1nTIb+Nv7Qn89LhDLxtKImMM65ViDwduK9Ek+InxH8F&#10;XGjm/wDDNr4M1jX9RbTry91W0kSea1tnaUBPLZ8OrXTupIJBkYNgdPyHC4v2OFjgq9CVKKi4ys7t&#10;c12npts0t2rXvY9XCcuLwspxmmk7bfodnf6Rfa54i8RRi6aC607SrOfTNpwM2wCMFUcAMssm4d8c&#10;185/8FN/CXw5+NP7Kcvhi+lsP+Eo0vUrPWfB1pcahHBKbmOQJPFH/Eqzw70b+EmOPP3a+lPDniJ9&#10;N+Kc0HxN0xtPsdVtillqLXUbC7V1+ZyVOIwJFywJBw3SvBf2mP2bv2f/AI5fE3/hJNd8JTW+oact&#10;vBpPivQ9RKyBYGLYZSSrKXZiMjkMeehrhyPMsHlGc4TMMVWnD2dWSmopSk4vZtNpq8ZNO15Wukro&#10;453oOUGj4J+Efx88e+OviD408G+O/hloHgjUNL1aG7u9PhuCHu2kjWNpQhYxsSka7wgA44HFcB+3&#10;/wCD38RfDS98RaXbymHRpIDG0caonlltuQMkjqO+cfjX1t4t/Yw8O+G/G2reLBZRXzzOLmG5+zlm&#10;k+XdkqPVsq2D1U8c5HzH+2Z8b/hHf/s36z4H8G6VcLqc/in7HexLKDEIowAZIgp+8JAUIYDAHQ5z&#10;X945V9SeUYeWXu+HlFOm02/ddmvi12ez22PmvaqtiJSfxdfU9J/4JjfCbx/4p+D3h19V1672anY7&#10;ltb23Esc0LXMsiElgXZSckEHKkseM19o2/w1+GGk/HGy/aJPxm1Jdft9ektpYNZtY5EtzGp3QI6q&#10;pMSLCdok3t8gOSDgeP8A/BMbRPEmhfBfw5ouo69b6lrNlZLIunJG0Umj2zEyCFzz5nJcbvl5O3kJ&#10;z1Xjb9m/wT8bvjtPqHxP+JGkXeh23iS81b/hHbG6lhe2u5FBEcrRSFZ40LlWB2NkOMYYrX5P4n4r&#10;L8Fl9OeMq+zpuU2/dlJu0dlyp6vzcVruerCmqk1za2tufKX/AAUI+EX7DHwz+LkPx6+DXiaC903x&#10;7qN3danbahGjyWWouFmkk3JkGGYymVB2O5egrxHwr+xr8Mvi1Fdavqfja7gjuXMljbQttiUY/l6V&#10;+rHxc/4JvfAv9rTwv410mw+FX9oeIdT8NwHTbTTbyO2WKaC3S2trmBNiglPKBYDlsEYJIB/I74r6&#10;T8R/2fPEsvgjU/E4tb3SFCf2fLjZMgyC6sPvDcGBA+6ykHkVwZDm0OI8qp43J61WD+F+0vpypaJ6&#10;6XdubyObG5a5VpVKLst2r7M8r+J9n4g+APiy78NeF/Hd9ZNbkss9jePEzgcA5QjmvPJv2k/jjqtr&#10;/ZfiT4teJL3TYQDBpd5q8txbKVHykQysyBh03Y7103xB0r4h/FXxAfEeqaOkSogEjh/voO/NbvgX&#10;wz4X1HxBp/w/8KeEba41bXZU06NrpQ2xpW8syZ7bclifRTX6ngK2HwuGg8RFVKrXvNW073Z50K1W&#10;8bOz8j7d+GWs+M/Djjwp47vUl1fSbe2Md3ZgoLmExRsjgA8fKQAevBr6j0bxjbfBb4PN8YfGGsQr&#10;fS2j/wDCPG5iJ8mUZBuNmRvZVztBG1j6DNY3jX9kPwj8MdZ0b4s/EXxlpT+ENJ8LW9o8NvIxm1q7&#10;t4VjXKKCIYGIBYlicfKCM5HgHjK/+MX/AAU0/aHi+G/hfULnSfAOnXltH4q1rSo1P2W385USK3UH&#10;BlaRQiqOIwwdvl4MVc2y/B5Cs0x8+SmoKTbuum9lq7u3LFattJJtm04zWIdKHfU8z/Z8/Zu+Nf8A&#10;wVJ/a7Fq9/Ja+E9IvJb3xT4g1dZZLS0jiDSFX5xJO7BcJzuLYPy8V9kfHjSPg/8AsBeBdX8DfE7w&#10;3p0+rT6NHear4msoPOu7z98Qpg2KGigXa5EShVCnnABz7v4WvfhP+yX4N0r4O/DLwvDpkOmOsk2j&#10;zMPOniMuY7uWUf6xnkjVWJ5LFvYVDcfG7QvE3jGG8/4R/T5ZtSsrqG71XULUyx22mISrPI21mMJk&#10;dhsAy+8cHFfzpx5x1S4lqYWCp1JYZ2q8sJcjkrXTk3eN7p91Fx2bSt6eGdLCKVO9n56nzl8Zfjj4&#10;o+HujaJ4ds/hhBP4C+KXhOXTl13XbG4t5LDUJHhuIX8xcFNyxADORnGOTXP/ALQNh4+i8JeHm8G6&#10;Y8njCDXbOMaZKBNAZnDb51V/ulFDv1A3KOK+1/EHj7RPjT4A1nQLPxXpBju7eW203U9Y0RJ7TT3a&#10;IhGEEjqHkAG4RA54U8cA/IX7c3x6+Hn7CXgKG7g8V2+t/EfW9Lh0yw1ZSQS0MeyW68hixV29TwCf&#10;WvY4AwdDi/DUZ+wdF4OevMnJVYvX4rJcyS5Wk27atao7cbi6cKalCWsb2t0/F/I1z8DvF+k3Hh74&#10;U+JLbd8PNK8zV/GGpRpEg1y4KCWOG6AHG2Vs7QOiMTnOK5b4r/tj/Az4NeNbfS9Hay1Sa2cNFoej&#10;SKHjg2HLKp4G0AjbjqTwK+Pv2PPir8MvHXjnxBbftOeM9QttP1vTjLpd9q2tXEVrDdLJlg+1gF3o&#10;SAx4BABxmva/ht8Pf+CTPxv+K118J/h7odnr+t2mltcyaxbaldKJSCAyxTFh5rjO4kcAZ61vxxgs&#10;sxOf1K2ZUsTUp0qa0pwXsoxe7cuZa3dnqnpZKxy4bE08VRi7q/W71bPWfg7+2+/x7vbbSvBbL4Y1&#10;G51Fra0fxCVeK2bGQ6g5cTYJXAGM85r6t+HvjHw8ujxfDjwvrsD3cVs3/CSatqhZryWZi2ZGYk7S&#10;dp2+1flp+3/+074X/YquvCnwZ/Y6hsdB1qPTJ7rxbqcVulxKWkKrbqHkUtG6qrscHPzjNeU/8ExP&#10;2pPj5F+1jdiz8XLqz+LrNx4j/wCEhuXkFwsas6spJG2UEnbjjkjmvmcd4UTzfhqrneX2oUFBzhCX&#10;xySevM7e6uVNx1le62u2XPH0qWM9nbfTTZaH7A/Ez4x6f8GPAN18ZPAsZ1G8s9Ss7G1tYkYukrFI&#10;3yFBOFXLHIwR25zXk3xb/wCCzvwC+HX7TGs/Cb44/A/wfrfhvQbCGaLWL3RPNlvLiZGE4igdfJZl&#10;BCiQKD8z8964S9uPEXjPxa1ha6zNA6zZluLadirOcAHC+i4HAr5B/wCCnOvWnjHXrXwqUtpZfAtr&#10;NYDWE5kvXeTzHJJAJjRiUXPOVbHBFed4b8D5fjs4jh66nJ8s25xk4yppqKi+11ZxVrO1Ru3ulSx8&#10;4QcopW/Bs+O/iVrWn+K/iT4i8U+GNOTT7G71m6uLGygQKttA8zukSqOFCqwXj0rnb2TUY7QTXDsS&#10;54LelaelXFmkj28i7lmb5m9Kg8Uywfbfs1sC0SqFUjnmv7Tgow5YJaJLz0XqfK1HeTb6lDSRfFw8&#10;cLOCw2qo5PPavqX9mxvCln8W/ht4d+IlrHDaJeGe4Ey92+7u/GvnvQbo6dDbTLErLFIC3HU/WvQv&#10;B2v698TfixpPiVdIkMGk3UO9IkJARGBPPbpXzfENKeLw0ov3YqM/evZpuLSt95pT5afvdz72/wCC&#10;lH7Euo3vibw58Wfh+itpUU8aX0AcmNQTneB0A969k8EaAfht8CLbxxoWr6fLa2EkT+Ss4AO3AYkj&#10;r3rw39un9q2y+IvgnSvAvw016/js5dNRdX3AKQ+3HyY9K+f/AIkftTaP4S+Bdv8ABrwk18sAgEUs&#10;1xKSzv8AxN171+J4fL89zWhglFt+znorbRvduTv8krbGLrctZTXQ+xPinY/An41/EC5g8Q6np1xY&#10;TxRSs8CAlWcYK/XkV4L+2Z/wSFvPCXgC9+P3wW1aA+Hba4X+0ku5MSWyE/Ky+oz2rn/2WPCkWpeE&#10;/D3xB0Mz3l5J4gittVhlclY4MjDEZ7V+qv7HXx1/Yw8SfGib4GfFrXtPvb+wihkh0jU5V+zkgD5z&#10;GxxIR+OPSvosupZll3iNh8FhZyjSqwnKav7unWz2d9Ftf0Pfxk8FPCOpGFm7P5s/IL4g/s+/E79i&#10;nwZo/jHSPG2n6tBr1gXha0bd5bbQSp7hhnv9a+rP+CN3jrX/AB3azT67dl51uvnycetN/wCDjDwl&#10;8HNI+MOlah8DriFDf27fa9N0px5QC8BgidCcgZwOBXNf8EMmun1G4tpLzaFuMzwFfnHsT2r9dcPZ&#10;YmVNNPX5njQq3ilHb9T9WPihptxffDa80VI3lNxaMBtXJXI7V+OWueJbbwj4s8VeD9ZjjSWwvJIp&#10;FmAMi5fIIB781+695pkFp4LkvFtDIyQAqoUc8V+Jv7Yeo+B5P2pPE1xafC4XetO//Ew8u58uNELD&#10;azA9T+teFn2T0swnGU38KbOuNKNWna9rHhvxC/Z68fmG0+LtndakbW4uEaxTJVTjngd+gH411/wT&#10;Tx6/j7SovEkU9qn22P7ZEYTIGUsckiu+g+IGqeKF8PeEb1H3WE2YrQjATpgYzzmrXxX0v4tWHjez&#10;8d+G9fsNA022ZPtwvYwXdgc4Xsw49a+Iy3G4nM8fDB8jjCCvzNbNaW+ep6Kjg6dSEaTvdJt+fY9F&#10;8FfE/wCDvgL4k67rXjjU/sEFpOIdON/aeWBKONxz/CQa6/43eJ5rY6N8f9A8RaZN4WaM2d5JpUw3&#10;HeeGAB65Yivkb9tOz+GPxk0uT4hX/wAeSbMNE10kcO3DquGRF43E9a8G0L4p6HoXhOXw98PtR1e/&#10;tjNvitNQuGZHKj74QHA+mK+hxPC+Fr0I2VkpXat1737lZhi4OhLDcq5XrfqfoX+z23wc1Ky8TWWp&#10;65p2o3usQywWltqSpJujIJYMDwcl8fhXA/sZ/GrSP2Hv2m9T+Evgrw5qGj6DqmuW9vqF4dQ+1Q2E&#10;alJvOgkCq8Q8wNyd3AA6Cvin4cX3jvVPGK6nY6nc2120p8t45WRUOMkfkRXT/EC2+JMMWpa5dXss&#10;c8H/AB9l5DuJ7HPcGvpK+MnUoQoKGkbanm4OtXwsFZXW3yP0S/4KNfHr4f8A7Nfii3+Nnwt1t9c+&#10;Efxf1G+Sd4CANG1pf+PmGND92GQ5mQdBvdQcCvye0O50fV/iJqklu8ZsrjUZXt5wAuVZiR0r9P8A&#10;4V/s8eEP+CgX/BJy/wDhVB4+0+Tx5odqNc8K6PYQCaeW7ggllMLqCCDIiOjMnAYruwWAP5XfC7+w&#10;Bdzxa6xgMUZZVfg5z09j+tcmW5RhMDGviKFL2c6nxJbNrZ26PUnHUqVLE3pu6aT/AOAekeN/iH4p&#10;+G+i2MXgXxnMHQMHgV+Pauv/AGWfhr4D8XQ3HjLx/cJqGtXc26YzDIUHsPTivm/WvGbar4+t4lib&#10;7KJlQIQTvGa+2P2Qv2R/iZ+0h8aI/h78FdOaFbi3i895X2xWy7R5k0rdURecnBPYAnFdk44vDU4Q&#10;tzSl9/oc+Hm1VcnYzvgN+yz8cPiD+15pvw9+AENzNqF3c/aI5UkYQW1sG+aSZuiRgcZPtjmv3k/Z&#10;+/Zl0D4E+EbeOW7j1PxHNaKmt66IdjTsDkxx944gw4HfGTz0X9jf9iz4X/sdfDqPwr4UUajrd1An&#10;/CQeJbiALPqEijnHJMUQOdqZOByeTmm/tZftT+E/2ZvDMRW0XWPEepyeTovh23cmed2U4kZVy3lh&#10;hgkDknAycCvcwOXQwzc5ayf4ehrXrRnUahsda/jDwl4S8Waf4c1rxJZ2t7rchj0q2nnCvcSKCx2D&#10;qcBTz7V6P8XdN0zxl4VsvE9rdtDf2myeCdRndjqCP618nfAz9k7WPF3jO1/ab/aRtLo+NdsUun6A&#10;+pNPb6IULfcGflZt2fLJbYeMkirn7cX7dunfs7/Dyb4ceAL6PUfGt7ZsNP02NgU04SZAuLjB4AOS&#10;sfBc46Lk16yrQoq7OOpT52eOf8FT/EcOseLvCl7YTJLIvh54nVXG6F/tDbQQDxwSNpHQmvm/wLr9&#10;8+rJFDP9kZ3b93ZCQxYAUrgszNglT1JIzXF+E9S8SWnhbVNb+Jus3upanqmutc3GoT3JZ2Z0XLH0&#10;y20AcYBPBxXe/AbW/wDhGPHGl+LdLuomfTpfPa3nmSLz1KSxOo+UhkCzgnvkKQOM18pm9arXq3Wz&#10;PXwVOFONlrY93+Gmm63quLlbqSQ+a5mVmbbIMAbRnp1HT2r3n4daTfQ30dnbWsiSAqsbRsxd0wN6&#10;svRl+6RuzjbxXmvwS1hrtYvtCWszRRohkS3WLzMAfMQPbqcZJNfTPwuNtaXqX0cYDxvvLphiEXGU&#10;z77if+A18lHDKWI5lP8AM9n23u2sfh34N/ack/Y4/aW+IHwN8QSG48K+IdevYNStZxlbeYzMu9fq&#10;OvrT/j14j8Q+H77StG+F8Gk3umQRM9pcRRbfI3dV3D27VZ/4KJ6T+zv4U+N/xU+I3gi3XxRq+qeM&#10;LmS1GsWLsukwNOymS2MT+XKOZSzMSymNMKoJY8t8AL+z+Nf7O2ueHfDTtPrOh3LXgKr+8mQ5bj29&#10;q954HBYqjH26U3H8PU8uc61SpJX97oeZfEm+8X6Vp3/CX3M8MMs4/eGPJAPqPaneGP2qPGvibStH&#10;0TxKX1GPw1k2typ5jjOQQD261l+JNUufiPAvhbUj/ZsUbkTedgFSOufaqfwa+Lvwy+CVr4l+HHiD&#10;widXub2HybG+KbViOSd2W64z+teTQyedShKc0k021bTQzxVCMXbm9fU7v9jL4z6Vp37bOheICY4Y&#10;ZtUTzCeuGOME1+8v7Tt9F46/Zh1e2sW2E6OxXaxAPy+1fzj/ALKvwx1rxf8AGi2S2uHhl+2CWAwK&#10;Wwd5I5/Kv6C/DfhnxR/wyjff8JBdM7ro2zdIeWwmDX1U3H2PLe+m5NKLdJSe5+R/w/vI/h542V3k&#10;8szkrJGG756816B8Wri18YaFBd2s4eVP3nlkdQRzXJ+JfhjcT6rcapZTtKkU77QeqHJ7+lZC+OF0&#10;65XTNQmaN42GAR07H606deMqHs7hRfv3OA8a2c1pBJdQwkFCdzY4556V6P8AsDTa54i8aWXh/wC1&#10;PNF9qwY3ORtJ547Vk+NY7PUbSXy3Ul1wwwK9M/4Ja6Np938ZbZYocqZeQew/Hj3rooLnrxps2opV&#10;cZCPmfrrrevaH8NPg7YaR4O8OWk+pNaII1mgDJbjHMjL1c8Hag+8eK+HviO3jL4/fGiy+DupfFGf&#10;TfBmn3cmqeNvERv1eS+jZWRrCDdysr/c3Ywic8FRWh+2L8YfH8+p+NfFXh3x5Lpei2vhUPZoqFka&#10;0t540aRcfdkkdsoWwCxAHNfN3wR8XeIfi1f/ANrX9x52p6xMkc0qQhGlkJChmVQPm5GSRknrzXDm&#10;ip5xjqTkm6VKWivpKXW6PpJZjOi5witOnkj9F/8Agn7+zx8FZfG8viz4eeDrCx8O6PAlhoNlBETF&#10;FGrFmYM3zO7MSzOxLMxJJ5r6++JXhvwUfA+oJrGn20cK2jMZGjGVwp5zXlP7MngGH4S/C/TdBsod&#10;skNuisAOWk/iqh/wUJ+Otr8Kv2aNc1W4J886e6xBWwS5GAPfk19lLlpw0VkkfnmJqvEYiUnu2fiX&#10;+3h8WIrr40654U81bvT7HWsaYFA2AbgSFI9TXlPxd8BeLfG3hmTxPb2n9m2trYuI13YDkfNhvX0/&#10;GpviZ4E8a+I0m8eiTzvss32mVs5y27OcfU1554k/aF8Z+IfDVx4bN2rRFnG0DGOxP518e6UqmKlO&#10;Lur6+R7kFThQSl2Oj/YQvfE1h45W8iRCrna7OoIxn3r61+LGvJq+u21tGkTKiEN5T8A47ivmb9mH&#10;4Z69qlnGull4XYbjIhIr2ptPj8MW02m32ovPeY5eU5I/GrdKlUlK8UTShbdnP/F1o9StrfQrUFnb&#10;qR29xjoK739l4RaXpV1ZaTeCaWNcSZPOT0Kk14f8R/GaWaSR296TclCiMRnAzyB716D+yDoOqXlv&#10;cuLpndT5jgMcsK9CjTUMOkthKcXW0O48VSR6l4veK90iIyLEVUomOcnB9zitj9m3426B8AvHupr4&#10;gS2trK9tyB54AOR6E/XofStzSfDegaV42SfxdqEMMWA++eQDaPrWT+1T4J+BPjDw1b3vhbV1k+0S&#10;GOa5hjYruwO+OTmvzfivhvB4zM6WIjFO1uaO3NZ3v6r8jWlTrVLyfQ8t8ZWt146+N1v8RtXuftei&#10;PqgNpFHu2DOD0PA69PevoL9sb4eRH9naXW9EtjCYrVXWJe0ZAP8AWvKP2cJ/DNtoh+D3jVeXkJ02&#10;9IzgDoM/3wenqOte1+Obj4rXXwf1Xwbf+DxfW8FmwhvRgrLABw4HXpnI7EV62Illqq0JVaTc0/da&#10;Xwr1X6mtSVRUrRej6Hy/+xn8Ep/jJ4W1Xw1fOC6o8kbY54zXsvwC/Z31T4R/DPXPGfinwyPPiuWi&#10;tJJBgkKzYOfcVQ/4Jazxx/FOeweP900hRlHoTgivuf8Aat07S9A+GF7HaaYBCsZYoijBPrXq5phK&#10;dXHRryWqR15c4ugovqz8ofivb/2942uZ9AsfLM24Ovdea7v9gbx/4k/ZI/ae0f4mQyONOmmW31uA&#10;HCvA5AbPrjr+dcvqniWz8QePNQjtII4blJmCRuuzPNdH8PfDl1qniqHR9dv4vNZwyoTwrZyAc/li&#10;vBxlfCZNifr9PWbabX6WRySwUFiJwqJ2P0z/AOCofgH4p/tr/DPTfh1+zx8LLG8hMQudV8QzFFSJ&#10;CFKqnGWZifwFeHf8EvvhVoPgzR7uHxsVjvLK6ltyVCkZRipye4yK3vCX/BQr4lfs5fs63ngDw74O&#10;u/EFzBbNHDdwuCQGHA3dPlHHtivPv2JvjLrf7QWtWfw2l0+Dw2kcxlvBuHnzkkk5OO+a7c8zmGJo&#10;xp4Bxdapa6clorbaXdwyrDxwuKarr3Ebv/BXD4NfCz4l+F7Txb4b14nXNIYSW8cEgOQOqkenSvhz&#10;4S+NfjH8Utesfh7p3hq4MllMfMeWM7VjU9Q3vX6I/wDBSH9mXw38M/h9F460DUJo7llWF5JJMrub&#10;gZB7knH1r8+vgn8RfiV8GfGOoa3rcsKW077YbjyygBOflJ6DnFfHYbE4uliK2GzCknOLXKu9/wCV&#10;9T3FRy3FYmL5nGMr/OxjftO2Hi3wx4xE+pILW3tvlkJOGbHU8e/H41L8Mf2prXVdGTwXb6nP9nhO&#10;0HJLEen512n7WHhbwz4m8MWfjLV/HcV1e36h0s4HBX5+TwPwGfUV5N8OPAGnaNqULxaesO4gl3TB&#10;xxz71y1cZQy2Up1Ye9bRfjqeFQq+yxTino+u56R4b+P3h7X/ABJ/wiMdgLW6hYFZQo3Pg89fX17V&#10;1uiv4h8deNLXw3pXhHUbp7mcRCZIiYkJ6EkcHpXjGpeCLm78fy6vpMscMtuB5MgTAznrxX2T+xV8&#10;ffF/gX4dXjfEPwJE1tpkzNY33kLukYZxg+nck+tejgcPg+JpwqOTpxp2bir2fXV/0i4TqYmbjTfW&#10;2x7t4/8Ag9N4O/ZqvdJuEFq0emCW7ManLuFPr71+av7LV/qNx8QLy3mQyM1/JscjPG4/yr9nbLxp&#10;8I/FH7KF142+IGtWss15ojy3SIylYWKE7TzxjpX5BfssQ2aeK9T8QxhfsjX8rRHGPkLnH6V+lRjT&#10;hhm4NW7I4ailHEcltj0T9ovw74a8QfETw4viS6jWMRKZxt5z2r0X9jLTfgB4L+LWp+KbTTAHjXar&#10;3MOY2AHOM9D7V8wftS/FO91X41aevhUefDZoftCHPKjsB6+lfRXwZ1Dw18aPg7dQaDYx2WpwRtFn&#10;G1mYcYPevis6zGpg5UpKnzK9vTUr6xKlNLl0vueQf8FCvjp8HvFf7RFkPCNrFOLNgZSgA2tzkDFY&#10;HiSw8GfEKz0vUJbG4ITZhSxwD26Vka5+xv4m8L+PbrUPiHbJDI2ZYXFwrLKCc5BzkH1Br2H4PeCb&#10;TxH8D79NFw1/p8j7GdQcgdMeuK8fG4uo8VGrGKvbU9PAYOhi6/LPa10YPgf9kLxD4oa/8RWNmYbR&#10;YibdCSCfcH1NU/hd8B3i+Nlh4evdJFx5dwDP5sWVTnt7e9e1/BL4jfEDTLBNL1S0R4QArFQMMMY5&#10;Fek+EPhjdx6zH8T7aCNZSweRdmcpnmvTwM8Xj5p4umoxeitvr3PPqUeXEyjNcsb6W6nS/F34Sz+H&#10;/B8NxpXhXbEYgRLbRcKOB259Ky/g34q1611GfwdPqf2REZQTIcfNnkflX0T4+/aE+F7eBrbwrqxt&#10;4Jbq3SMmXA9B3ryH4+fAfw9YfD698eeCNUL38sJEZtnzkkc5x79x1rws04OhgM+hjKda1NRaaf8A&#10;Wp25dlvto8iV7s0/EGoZ8OXVlql/FertIExAII9zXwj478C+H/8AhYF1JaaixEl0VkTzMgZPODX2&#10;l+yfaaF8SvBjaFqk8jSyDbPvB3D1HPSvFP2wf2YPD/wZ8d2+ueHdQMlrcSl54g2cMc8gH37V3fW8&#10;SsOqFCfvN6NdkdWOi6FaOFj7sv0MXwpL8Ofh14YtkucCU8yO+N271BFe0fs7/tBeGItagsNOmhmE&#10;rnzpZHyFHr+lfIfxc8RxXNrDZLMVHl4ZwoBA7/8A1q8TbXvGGjXs7+H/ABTcW8C5zNFKVJHpXhYj&#10;N8zxmcwrufJCk2krfEut3+RUquGo07c13sfqZ+3t+034QT4ctYQyRTRCEZKDgnB4r4g8EfE281zw&#10;hPa+eZkt3b5XXJUHPArnIfivaeNfhrF4TvNPv7yeNlM1zclmDEfxe3pXfeANP0Pw74Pjls/DoPmA&#10;Gdi/3vwFXmvEyy/MbVVzRdlpbT5k5ZhpZjjWotWjrqX/ANliw8E+MfH83irXtNaYWjhBEyNsjx3C&#10;96+hfiR+z78IvjWItSTThFa2qb7kRptbC9hXgnwn+L3hrwd4/awFlHDBc8OVQ4Uk9B6195fBj4Z6&#10;J4w+Hs17poCxzwMXYdga76Ec3x+f03r7Fw5lfv2Ns1oYeV3T0kt7PR/I/M/9pj4ReD7vVkj8AaVD&#10;Yx2rEFbZcb89M+/HNRfsx67feBPiLZ6PqI+zsW3xz9hyK9T/AG0tMg+Cvih/PgRoZP8AVNjlzz+t&#10;eV/Djw5d/GW+i1y2iMDW0hAZQQeSMfWvMweAz/MMxxEq0fdpuWvn0S8rHzeFdbE4lU6jsr2Z9d+D&#10;dXtfGXxDjtzqEUzs5ClFwD6/jXPft7/BWLwr4Xn8R6PCJ472JDyC3luBkg+n/wBau+/Zf/ZpFpax&#10;a/qGok3sfzwMex7dP6113xl02Px/4euvC1/CGff5csB52ydAfxr1uCuGZYPEVsdiI2q1JXvfVLTQ&#10;+lzKnSwzjSpyukfLv7J/7HHiT4w/sTfFhvFWl7JfEWg3CeHPOJys9sDNDKp6g+agA+tfXv8AwRF/&#10;aTuviH+zVoXhTXr6L+09Isvst1bjmZHUA4ceu0rz1yGHatPVPDl98Cv2UG8PFY7S6i0+OIbejMcZ&#10;Ptn+tfN//BJaQ/BL9rz4mfBtrWS5t9Xnh8TaBIiNI0ME3LxhQQSFZ5F6lQFHfiv16jy+1ta2x83W&#10;enMfrD/wld7/ANA+L/vuis3/AISOD/nyk/8AAc/40V6PtMOcP1eZ+bf7Oviv4g/24PCmleAIljjs&#10;kuNMOqLtM0WBjGe3Oa9B+LH7NE2o2Nlqdzc2iauyibUYpZN0UatuPHp6Zqf4J/Evwt4N8O3sfjhU&#10;uNO0aFrey1tk2ySbgQiAYJVVxtArMh+Jn/Cx5FnlkvrnR7pEhuLq1TAhj3kAbvXocV/nlnuXYXKq&#10;NHG4aSqKsmrJtSpyVr3Wt+Z7O+tnpsfTYeDrRdOpo1+KPn7xZ8JtK8Iape6LFdRKMhoYmkDPGpGQ&#10;Cf615JdfsseFvGXi6TxhfaSqXcEilpVXiQg8EY+lfYnxT+BvgPX9XuLzQrN4zLDGPtDzlnJVAAT+&#10;XSuHsvDsmmaDPpN0SZbckebtwSAa/oDgDLsolSw+JoVJxxEYL2ie07rXTyf5LTqeQ6kJ4lwj0Ibb&#10;SvsXhq1sIsiNY1HB54rN1zSr9gJIkZgPvKetdRZRu2mwJJA0gBwpI6VrwabarC88kXmsV+Zdvb0r&#10;9CxOKlRq2R6VOUpOyPK7/R7pdLM2GXzOCR0+lcLqPgS/1jV4tP8A7R+yWs8yRvcOMiMM2C30HWvp&#10;GPRPD9/PbaVLY7EmkHmGI7iB3wDxn611HiHwd+zN8IdLC/ETw1ea7Y6nIHN5p3mSXNjlSAu1MgAn&#10;r6V4Gc8U0crpxc4Tk3tyRcrdL9lbfXc15W9W0eOeI/8AgnP4D8Y2em3Pw+8fLMLgxW/iLT75hIPL&#10;PLTRnrgnnae1eJ/Gb/gnf+0F+wd4wT40/sa6vL4k0i4Zn17wZHEdlwg5LRD3GSAPSvV7vxbfeG9S&#10;17U/hfqN7FBYwv8A2fDPMWN3CyfLuJAIdfmHHavFPFv/AAUP+LcfjO1+FfwhsruXUtW0y2s7S0ku&#10;mkY3LH59pP3SCvPsc18Vw/nPHsJU+evHE03zNKUeSUo9FL+Vp/cZ1JYOba5eVvsz03wZ8OfBn7aH&#10;wWXxdYfDvVNAvoLwvd6fqdo9u8UuBvC7wN4znkVi6/8AB+aHRYfDumQFBbxGEnvkZ54r1b9o74K/&#10;tR+K/wBm7RtYj+OE+ieOtEt0uodMsY1WyZ8FmtmI+ZvmJ5PcV4h+xj+1WfiXr978GPjzZpoHjy2l&#10;Y4uzsivH6cZ7nHXvX2mJwuY5nl85zpxjNPWCd/dstb2V3vsZ4xKjTUHvY8x+IHwh1LQdRW+m8/zo&#10;l3iRQQoI7H2rgPGviK41S6tVsf3ZhjKXHGSGzzn2r7j+J+gaTPp95o+q6WY7zBWIN69setfLOt/B&#10;KfRZZr2+iYtPO5bavTPQfyrThqWKpYiNJq0GrW8zz4Qqxjz20PWP2M/E0mn2M6G4FxH5y+WhXBcY&#10;5zXqXxIn8LvEPEeqaulgJGcP5snDY52/iK5v9hj4Y29vYTG+jCs7loS6ZIOeOtVv23dE0jw7oD69&#10;c6hNBNZXqmK0xlJB7jGB7d6+wzC1HDTnON0k3bvbU2w9VKVz50+Pnxe+IupazLa6B8Pn0/w9cIIl&#10;1JY/3hUdw3Uc81u/AbUPhxo+lR+F5vDEMkepIolvJIw0mT6tW/8ADjx54W8eeEIYfG1wbewadoXl&#10;nAbLA4wPT2rd0z4Z/CbwHqFquk+LEuY7u6/cwXbAvGfY+lfneV8a1MfiZYDER9nVbagkpWdv71rX&#10;8r/odFOpCtdpdDG8SX3jf9m7XIvEPhqZ77RJULTxKxIVD2x7CneN/jT4U8ZWMHjTwpctFOU2TWyn&#10;jOB1Fepan4W0fxJbSeGmljeGW1YbpRu56Yr5+0T4WWPw18UajYaq3nw+fvAjcEAZ/T6V9hkuZ42t&#10;RlTxUbNbMywrrU5pyWlz0X4Mfs6+GPjt9q1TxFhZJkb927ZzkYyAfzrudI+FXw4+A1i/wl1i9ht4&#10;9YQpZzsRkORjGa890z4yP4FK3PgTSJmmUMWiU8KDxuHauSvfHup/tZ/F3T/DtzJNE+nY3OuRscHr&#10;X3VCFGGCjKKS7nFKVWWKlf5HuuifDQfCXybPYjQq29LhUG2Rfc/SvbPA2nS6rpSXlugDOOdv0rg4&#10;ItX8D6ANF8W2B1WyhhHly9WQAYyc13/wB8faf4rZtNsLEpbIcRysvP0NcsYwl76Z3VJSilFo+e/2&#10;r7HWtVuf+ENjuPnvptkLq+DnrjI+lfLGu/DTUvh74xNrq94IZFhJCXJ3KwGTwD619oftStpOhfEO&#10;z1bUrqOGK2uC2WGAP84/WuI8BfByx/bC+L0drJIn9mmLY11kDAB4ww6dPxrnlh5V0oJ2NvbRowcj&#10;xnwp4u1zT/Abao168kmxkijt8529j+Rr6H/Zt8E6Ovw1h8SWo8vUbkF5ZGX5hnp1719LeC/+CTPw&#10;Y+BWnt4gvvFk9/58QAs76YPGDk4IyM5/E1Y8T/Bzwv4S0yKPS7dYomz+7QYx7VFfK54ei42Tj18y&#10;cNjqVeaV9drHkC6RfanpjWkoLqzYLsuTXGa58BNH0zUX1mG2eO5b5jcxDoRyDj9K9sMdjo0TllVV&#10;DDIY1NPfadqkWw2ybSMBgRg14eWZRg8sptUVq22emowlO8jx3QW8Q3J/svUlGc7FmHRgPX3r6g/Y&#10;w8Ni2vZokjyxkzvHQ15vpnhHRYZ1eaMAs+XOM19E/spWWkW2rzLaoow42kL14r1sIpSxKuYYupy0&#10;Gke967oUj+EpFcZzERx9K/Lz9tDwJc3PxamuyrlFXAH41+r/AIjmgi8LsEAGYz/Kvz+/aV0iw1Tx&#10;9cLc7Sw7A89a9nFy5Io8/LU53TPmbwZ8O5NQuWjaA42nqvTg19EfDXQdQi8Sw6ddqWto1TCXAwVK&#10;jGVP1x1rG8M+H9M0eCaZlG4gqVI/Wu58LT2t34mki1CAxmG5Bhu41ZndcLgAbgOB36gjuDXjYHM6&#10;eMx9bCx3gk/vZ9HxDkNXLsgw2YT/AOXspJeiVzsrS2vk8OTnUS4WS3zEYRwp5J4bPy46Yry/4geK&#10;b2Wa7R1CG3iUzhE/2+Hz75A+tet28khtWmlQJCkYl2ynZt2+nYrkfp+FeFfEkapNJeXWltb4SASS&#10;xlsqYwQzuwB+6Blsg9sgc1deSp1pSfRHzmXU5VqkYxWrZ8aftb/EqL4s/tk/C74Fa7qat4d0HU4N&#10;d8Q6eXz9pZGYxoy9CAQnH+2T2r6T8MfBW20Dxde/Ey11SYNfMZJlMnDZOQce1fnp4l0v4ufEj9qr&#10;xL8XPhpp0eqQ3WuCC1vo33RxWkTr936jb+Br7i8Y/Fvxt4Y+DDyyeGpJL+PTgoEKEEvtxwf85rOq&#10;1Ul73Q9HD+83I+Uf27tUv734pXOr2QMcK5VLxXwdxOBgjvmsHS/2iPj1c/EDwp8Y5/Gk6XvhO2it&#10;rCaNjgxxLtEbov3gwzkHrgelULn9p34T+HvDV3pnjr4OzXmv3cM0N7d6zqLzpA5RiksMeBsIfb61&#10;554U16e88O/8JLoTPELF/Pt4Gb77qcgfT39q+Jzegse3KpT0V4pyS1TVnbyexwTp/vJcsvM+9f2u&#10;fif4b/aL8J6JpfivSk8PeI/EmmpdLZRsPLuC2BHcxyNwyucqV+8Dwa+UvGuseLvE3ixfhH4f0u0k&#10;urK3+yq4AJP8JBrhvF37VPxt8YS6Dfx6bofiOTw7byGy069t8z237wSDYykfKCoOMevrXqP7NJ8I&#10;fFbxq/x2Hi7TNI8QTXavqPg9ZSZViY4aTDL8mGxjnoa5uEeHK+S4SVLSMZSu7O9nfZaJpWs9evU7&#10;akqM8MpUX7/X08jx34Eya18JPjdc+Gtaje0vNN1DDooxghsEflXc/treHvhrP8Q7ceE7eVNZu4/t&#10;V9vZjGUk+YNnoD14FXf21/Cdn4K/azi8ZaYv+ia9p1veMY8AeaCY3x/3yp/Gva1/ZX/4ap8PeBV8&#10;O3ttaXl41zY63qguV3rFEqNECvUH5mH0r7ypQk8Sop7nkQi503FHqX7EPx8+Enwj/YX/AOFvfEGY&#10;z3XheyuLKzggUtNcSLIwB46DleT2r0b9m74+aD+2F+zpZfGPwZKtlqmnXtxD4j0z7RuntWJwu4f3&#10;SgVgenNfHv7X+heG/wBhXwXqP7Mdp9p1Ky13RM2N9JztnDjdk9uB+tfNX7M/xL+LXwxuNT1X4UeO&#10;bjRpr6zktLloH+V1ZSPnXowGeD1GK/n/AIi8I6eKnmGKUuSu63PTk/gdOSu4WWyvJ62vddrnoQxV&#10;pRptXVred+59Z/tb/tO+MfDngO7+G/8AwmGpJexSojMzYEsUgLKwP8Y296+S7GA6v4ph0bU7Pzrh&#10;xCkXz5Cu7A8+uVP610viP4/fFr4v/CC0+EfiXwhp9yvhiVRdeKrPT995exqNqrPJ/dQtgEhc5Gax&#10;vhp4y/sz4s6PqmuW1o9l4UYXdwJAEMsETb2RifvnjAzX6lwXw/HhzK5wVNKd5N8tve7NaLfe3S9m&#10;Y4+MI1YqLurL7+p+vUfwi8cfH74b+DfAt/8AEZrHw/o+jkX0EIxLO+1V4PZeox65rqv2Vvhp8Pvh&#10;z8eNK8CeBtDjihsVkkll/vOBncT35rwbWv8Agor8Jvh7o+keKfCPhnUfsWv+G01DStOjtSWHmn+7&#10;2BPTnFdh+wj8ZPHHj6+1z4oT+Fb2PXku5JY7CQZijtsblVj13Edq/QeF1gMFkEHhqTgrN2e6bd3f&#10;zueNjvbVsVaT6qx8Hf8ABUD4kr8ef2wfiBpiMUi0zxVcwRXsXBZUbYOR9K+S/H3gey8JTLaXOpyz&#10;CRt7SMSTiv0J039lLV9L+MPjP4n/ABE8GvONX8Q3N1FYamPLwkkjMCPUCvBv28vgH4I8M3Ftrvgx&#10;ik9+UU6eAGWJicbQc1+cx4mp/wCtEsDLmjeT6aN/8A9RYNxw6lK1zw/wJ8RrrwpoNtc6Q6zrZzA2&#10;8RXLMw7H2r0vXv2hPGHxz8OP4f8AGGkzJCsX7mG1JwoxjNY/7OP7Lfif4peMr/wHZ2E1nd21iZop&#10;DEWjZ8Z25HTOMfjXtHiH9nTxn4E0e1tLPwwYLrydk83lnB4/xr2sdWnhavLQp3Unq159WdkZYmvT&#10;ipu8dj578D/DObWvE0OmyM4AkwoI5JzxX6e/8Er/AII6l4E16O98SeHxd2UF4jxXEikgeo/Cvzr+&#10;Dy+INF+OY0jXn2yC5wd3TO7iv6Hf+CcvwVsZPgdpuoa5p8MkVwokjxHnlh94n3r18lwletjkqktt&#10;TgxMaeFw0r73se53Pi3RY/h2ZPCGkLezpbYgs4MDc23gGvzW/bn/AGGv2nvj/ouqfFjx5qOj+Erf&#10;T0kuLe3srRTO6KvCtIOTwOnSvun9oMTfADRZvG/hnVjBbwoS1ui7mkOM7VQck/Svxo/bT/4LU/tN&#10;fE3x/rPw8tPCE2l+GHhayurW7R4ZpgM5ccAjivrM2pYOrheTGN8nbo/U8zBqpGTdO3r1Og/4In/H&#10;j4I/B34keJ9O+KqxXfii4uE/s9o03y3gwwCAjoOPzr6d/bh+Cfhv9pmEeI/GiwrDDP5osY5h5dlb&#10;jkmQjq2K+Cfgt4s+BMVpY+Ivh54Nl0TXraNo7668w7pd3JK8nByPXvX6HfsSeEtG+Mvgu48N+NJJ&#10;bqx1OPy7pJH5kTuCevevPyyWHxEI4aglyWdrHp4u1HD+1T1Phf4o+IPBnjX4m+GP2JP2VdXW08Ia&#10;tdCPXriRsRPIeXCk9z6etet/swfsP/DPTvDXij4Zi3ih1rRr+eO1vo/lcDJK5PX0r67/AG6P+CdH&#10;wG+Hf7Hc+pfAr4dW+javoGpQ6lZ3unwfvgyyqznIOTke/wDDXzZ4GvvHHhn42+JL7R4zcR3MUNyr&#10;l8iTdEuTgd8g1z5rg8RSoy52r3TTW1uxOX4inVqqy0s1r+Z8c/tV/tC/GT9n7w7rPwy+I2kyyxzB&#10;reC/K7i0Wfl5+lfIHwo+JUWj+LLbUbKeSP7RcKd4P3ZVO5G9s9M+9fo3+3tAfiT8NdTj8XeEIg8S&#10;tm42EsDjtkV+dPw7+HNvLYzXUakxLdbQ2PQj8utc+IdCnlrnOO29hV06de99D9jf+CeX7amk+KPH&#10;VnZ3NtJpkVwgYTqHklluRGirGewQFAARg5JzngUft4/8E2fgjH8Y5v2oV04eH/h34lupdc+JWsab&#10;dLFLaSH5rlUWQnHmMWlAAJBZwBkV8H/AnxtL8MfE+iy2rajFBfKq3bkq2+WNyH8kdwVZDg45Yj+7&#10;X6423hDTv2wP2RNS+A/j2xiZvEWhC60aG8uGdVuVy9vcRli2wNIpPb/WMMY6cGTYXA4TLaeEw0bU&#10;0vcv08rswVRLEqrNXV9T5i/bk+Pn7B/xD/ZyufD/AIE8D+LdX8EeC9EXRtW1HTPEEtrfX1lKfs0F&#10;7eSBfOvo0ZFkVZT5fzKduBXxt4R+P/gj4LDVP2fPiT4d8G+MPhB430iM3OuaZ4ZOnTw38ULNBqDr&#10;G28vC55KcNhiFOTnwv8AaTk+Ov7NHjHU/hD4v1TU4dKvme21Czc7fOt9wzG+VyfujI4AZTxxXo/7&#10;Ev7EPxs8ZafpH7Q/jfSZJPBVpqSNBYyxGQvEHBGFJHAHQGvPy7K8Xhfa1ak01KV0vKyW3SV76rRq&#10;y6I9bDurXx0qVKGmm2347o9K/Zh/Z5+FN9BrPxmTT/Ns4tDupoVsC81tp1zvKxpFKwDSRHClJGHR&#10;gpOVNevWn7QHiD4WfDGzs/FfiGOSWXCosvBwRwPqK+lLX9gr4nfs/eHL39rD/gn58UobiyvLiXVP&#10;EfwT8W6VbNp2o2zky3Nta3a7HjbcXaNJQQMqu9dgJ+XfDNp+zz+39Bc6v4K06TwB8QbCM3F/8OtV&#10;X/RrlNzAyWe8loXbqYyzKOmQOT6eP+sxy/2XNy30jJapX79n+BnjsvxLxE1HSXbr8rnkfiyHV/GP&#10;imfVtB8x3mZZrp4HAZVY9h34NfRP7MHg39nj9ov4+/Dz9nfUZ4D4a0fT5r7xA74DahdqpCxN9Hbc&#10;R/s173+zZ+xT+zBoH7Mnif4i/FmyEWoaPaXa6hd3m6KSBogx24JBQgDpivin/gnB+zV4x+EfxutP&#10;2h/iR4X16Hwhq2rTXOg38sTgCBnO1zjOAVPftSyLInktCNWT9pNu7fc8zCxXK4Sdpdz7x+Mfw48K&#10;/sefGaa88OfDtF8Ka1ZSizubeLMdo2xgoI/hySPavgfwpaLf6i0c1nAGljWSaaMjcV4yPlPDY5we&#10;m3Pbj9Bv29P25fhf4g+FTfCrwNoUet3M3lQLKeVgi3KrvIeuAu4cc1+f3w1vk/s2HRbHQbGLy7uU&#10;3eprfSNc3yF43hDK5aJRGolClVUsZAWzxjvzH2EsRKVL527ntTxVWrl9OjU1cb69Wnax9Q/ADQ9O&#10;1Dwvdm+0Z5dRlFuLO4imXZHGrM0gKY5JTYAOxBOK9R8Py6XfWdrZaZZTm4hZ4p3kkXyt/mt86qqj&#10;Z8hTceclRivNfgvA9n4di+wQNDJFEpFq0u47M/MFO0bznAIJHXI9K9x+FEWgz5s/ESWtrDcznZqK&#10;Wkk8luqozcIrruDttQ4XjaD7n5zEtTkomFGTUjwX9vP9svx18BI9D/Zq+FviV9CvfFGh3esNqCWP&#10;nt5Uc3kpCSPmUMQ2c8djkV+Wz/Cr4jfHv4i/2JqlrPJefaAkN6CfMhkZvvIR05OcdxX1z/wV3+Ib&#10;xftgaPexrN5/h/4aWOnu1xPvkJnurm5PUcHy2QEZOMjr2+wv+CVv7G/wt/ad+D+jeM5LOK2vorlb&#10;u+u7PiYBT9xvToAM+/rXt4TCe1cHSl7y2JrShUbdTRLV+Z9o/BDTfhB8Nf2M9G/Zn1e2W58PaN4T&#10;isNQ3gM9w3lgSzEnP71pGLA9dxHtX5TfEj9lyXRv2hLrxNqnh7TdKurKa5bw94pi8Ri5Fm6uVihu&#10;0hc+Q8oK/I2BvzjqQf0r+NPw/wDh3pHjS7+Gdz8bLfw7DBFDdXclqFu7oKHw0Qh6DaTGx3Nna4IX&#10;vX5K/tZ+APiV+wx4x8T+MbfVLDxdpwsry4s9YWJkttXtA4CvOgfcpLMhK5zvUkHivm+MM9w9TM4Z&#10;ZQs8Qk0kmr3knpaz0aV3/wAA8zDYSuoqrFPkfkcp4r/aC8V+A/GkfhTSfFkemrrd7/ZfjW3t5Csk&#10;z7meS4XoW3BgikdFVR2qT9rlPFnx7+Ldx4i0/wAG31p4dmgtLPw5dQzfaob7yo3NxeGVCyo8srSO&#10;ynHPPXJrzr4P+JtD/wCCgnx18I6f8J/AO3xyNDeK78LMzNa3+och7tpHb5IUiwcsR2HX73M/GTxp&#10;+0n/AME2/jd4m+Evwp+IN5oWrWmoyW+ueFVjaWyjlVgcxCZQWjffuUkKCpyBgg1zcN5e6eYcuIg4&#10;V4wfMmrK7lZtPqtFyvaz73PSrxjSw6cZXT/Cx9Xfs6fBtHvU0jWNNW2uHjBgSWzG6QEDpnoM9CK5&#10;79sV/F/hex8K+BfA3i/+yH0+TUdY8SiMCGaPSraMDzZNg4JfCoM7mY1q/sf/ALb+p/Fs6hrH7Qng&#10;rT7G5fRoY9La2uhBN5kMSx+btLMVLEZ2j5c84HNeDftgeIbj4yfESw/Zz+Ed/f3GueIYjP4inEzO&#10;tpErb3STd0+6zkKR/CMAmvrquHp1/wB3USaejvqrdTKMuVW9Dn/2E7DQ/Dnj8ftj/GjSbt9Is5p7&#10;i0u7v9493crnGxSct87ZLDjcpNeuftR/H39pf9sfT7HWtS0W+8L/AAqtdXTTE1iODbJcKXxKbZXI&#10;8+TAJMn3c8Zr2T9hj/gnp8P/AIwXnhKT9pfxFbaxYabZxr4c+FOiXG61sLdOBLqO18ySOfnMfRS2&#10;GJIIrP8A+CwX7U/w4tPGcHwa8MTW0Vp4Tso4o9Os4o4obaUrzGqKABtGB7VMMXhcTRqUqFS/K1Gy&#10;+y7K3S2i+R2Y/J8ZltWnPHU3BTTlFu2q8tXbUqQeKvgj+xpa2vwZ+HWj20M8Msd3qN3Jh7m4uOSG&#10;mk/jbac7RgDIGOK+/P24Pij4e+Iv7HehQ22oK8V2unShN2fk+U/pmvwS8S/HQ+LPGlvfQrLcNJKG&#10;mknlLu5I5Zie9fbHw0/a3Hj7wfongfxhqMsdlYRRxlpE4CpjHGa4cgo1slymWBrTdSbTbk225Sbb&#10;k9dd3ouiPKxEqOKxEJ01ax9n/C+SL4ZeEYdXh11o4hGJRCeWJHQcdq6/S/2/ovjVok3wo0OxTTJn&#10;/cyXc5Ch+x/Guq/ZV8O/BP4l+FI/td9bXmy3XaPMU4Hv6Vznj39l74Ax/FH+0Lm/js543L2kNuRv&#10;J5yeO1fX5LTqyyuyfvM1U6cc0h7VXUdT5X+N37MGvf8ABPq91j9sL4f+GV8U2upwH+27KWEOUZmy&#10;ZFHpg/rX5dftEftZeKfi34uk160sf7LDzSGKCA42qzEhfrX7DfEb41fFTxv4j1P9n3wNDaX+hXEf&#10;2a4kuWLlM8ArnqeK/KD9rD9jbxV8Af2kT4V1N47mDUWNzZhsDhmPBAPGMmuSph8NSqOpLotb9Wej&#10;mmIxeJpR5XaF9krWuedy/D3xzb+HoPHGo20t413GWKFiTHkcb/Q+leh/s+fFi+8JWkWg+NoUmgkl&#10;3W8kgBNvx09h1r6a/Z+/Z/8AFHxG8Gw/CGPwfdSf2uWeTUIo+CwQ7UyRwPUjpWd+zZ+zn4R+B/7Y&#10;epeFP2xvA95p+kaRpM08FnqUQVblT8qybjwVA6YyW6V51WWLbiqUfdfXoePWp1sJWjDa/fqjz28/&#10;adHguKXwXo0h8lrovK8b/Iqtz+XNZviX48G4ax0Tw3aG7udQuPLkiJz8pHpVX9sL4feEbrxjdeMP&#10;hDo8em6Ndz7YrGQFWI/hOD0FeF2R+KPhPxbZeModMXOmy71x0wK+XxHCWAliHXnbmd27vd9P+Act&#10;aM6M3Jq6Z6b8c/2edf0zwa3iyG7SAztlrZjhs59K8AXwXc6HqEWoeIreVrUSDzpBnPXtXrPxR+O/&#10;xH+JFsk4t2EUDB2jbPPHIrnm+Ouk31rBpN54UE7DiZJOgPTIr08pWc4TCcsoqd272aTS9TipSrQi&#10;nJXKmraV4Iniin0XVZ0hkQb2nHvX0h+yToc2r6hpV94euAINMt2WVWPEpzmvmDUNBl8SaykOisAk&#10;z/urYH7ntX2n+yT8PP7GsbOWBWt54rci4UH5Sa65YeFWioTfMuqfTsenRtVne1jxn/goH8TvFPif&#10;xCNNu9KFrBaS/u2X+PAArwPSrbxDNAt9c2LiIgNGcHmvc/8AgoLdW1trqmMgyeacKO5rnfBvhPxN&#10;pOg2Fx8YNIuNGtrm1WTTElhAa6QjOR7V7GHw08RGFOCScmlrpvY5MyqzoSlUUbqKvpvojktE8D+L&#10;vHN9F4W0bTDPfyZeO3txltuM5Ir6d/4Jcf8ABOKf4pfHS9+Jn7SOhWbfD/wY5OueHtV1B7WXWZ3j&#10;cJboY2V1VeHZweMAc5rpNW+K37If7PHwWk8SeE/CWp3HjO809F0zU/s+0wSmP5lbPGASDz1Brm/2&#10;C/jv4z8Yad8RLLxrqbTJqIt7iTW4bt2vLYOrQuiW+QJYDGQXAKuMKysCAa4eOMvzTh7L8Rh8HVjK&#10;ore9FNpJtJtdbpX16bmGVZhQx2Dp4mdNxvqlLR+jP1H0z4ufsreCrLUvDv7M/hPTfDHh64tYotS0&#10;GwuW8uOZQsLOEZmChgkZyvDFd3ck/PH/AAUJ0X4F/Fm10f8AZ90XwDEkviTxI/iLxJqenWf70ztG&#10;0TXFxKFLDdI20AkKFQ4GTmvn3RjoPhrxQfEs3xQF9o8syadda1bFFl0k3DiJZLiGYr9pjjJy0fys&#10;wXt94fo38MP2bNY+FXjPRv2j/A3xT0e6tPFPhaPRPiR4fkkjeKa3j3Paazp08wdXhlUDzIn5BkLA&#10;kqVr+V8RkNXh/PKudVsXJPllNNy5U5K3LHm231js21ZrW7+tpVsRiaKio2T8vvPOP+CE2l6z4J8X&#10;eNv2L/iUkd54TOhXCWFjqi7l1S2uG8maJh3+RyDnpgEc16H4T+AXh/8AY0+BPxY/Zl+PEF5JoviD&#10;+0rTw54gjmBbUdEmjRY1dgc+ZEilCD/EobkVJ4w+EPhr4WfH2z+KPwu12a11q5t2k0ySK9SbTLzc&#10;jGWKVUXMZJVNjIwVZBkgqSByv7avjPWf2j4fDtr4g+MfhXRJbbTJ7HUkuY7hg/nkA7fLjy5TcflA&#10;AJHBxX1WP8UqOPyhUKdV08VpFSteUU7c97J6NLR7X6nHRw7w9fn5FL8vJngv7bf7C/w5/aE8KeEd&#10;X+H2sLoVmmpPFcaHb2qtJ9iigVYpRJ/y0eR1w5x95c9zX1t+yVrnir9nv9n3wl8EX8HXF7o3h+0e&#10;2g1ieLfNHCshkQAEc4bcCOhGK8Z8C/Bvxx430ZI734hCfT9EupLWyl01t0dsqkbwMgE7mO4sfX8K&#10;+kvBPhrw78N/BtwvifxbPf3C2whsle63/vWKnKg5xxnI7V+TY/iTHYuhRy2ti/3VK/l0bbberbu1&#10;6naqmIcnVStc8R+FnwM8J/s3/tJfFn4g/DvT4L7TfFOlxDwToF9cNFb6ZNdlZb6VgFJjII2oq/dB&#10;bpxXsfxI0vxF8UP2VbzwDrd9IniXw9e/25oGsNMWeeAq32i3EjZKEqSATnKlfQ1TTTf7C8QxeNb/&#10;AEyG8QziV7aWQkOpYHaeSe2Poa7b4bfFDwJrH7SC+ALfw0IbB7GCf7Pexkrcx3LOgVM8ELsZG9CQ&#10;K+UxfFec5lmFOpJxfJZO8fs6e9LvZ2d3d3fa56eCcqdLljprdepxHi+ey+IPw28N6DoOl3djqema&#10;YjXdtcTCR552woJQE9sgY4+Y4AxXO+IdL+IPh/wTqNxolkth4itbMTW1ner5iOAeQVz1Kg8Z4PWv&#10;jX9tHW/iX+yz/wAFcvGujXOr6/PZT3sMWhWWnXJMsllcRpNaQRoCFIzuVc8KecHHPrl7/wAFiP2b&#10;r74caV8M9M8L31/4xudSm024tmtyJdNu3uVj+aXOJdy8sOcFe2cV9tX8N88rYmnXi1XnNwnyxj7u&#10;rV4PX4XZq7su9jOVbC4ihPEVJWmna3l3/E86/aM/aTt7Lw94i8N6bfXNzf39lJBHPbwSIS5jQuFH&#10;8Cgv/COMZGc18XRf8E6vil8YtVttbsfG+gypd/NcWz3yqyCNygQhsZJVS3zDdnORmvrX4i+BdX8b&#10;a5Bo+i6eLm7uJ2EVtHCWkd2CopBXpkZODjoOR1r3f9kL9mH4aeHfE+o69rOmaXq/iPSDbrdT6Npr&#10;vZWE4hVPLiMrnzbkqpeWXcERmCxoTl6/q7i3i7LeDMsjJqzhG0KcbK0VovKMVoru3aKbdj5/DU05&#10;O63Z1H7B/wDwTw1D4EeItB+Jc+u6xq3iG60qO21WKyCpbCMjBXaWVnAHltuxkMmRXx7/AMFRbT4t&#10;fs46Npf7RXgKTxJ4dvYvEE9otoNUlm042s888qsbWQbYS0gcsyHDu7E88n9NLzwz8Q/DPjaLxrDA&#10;dKt9OhU299HG0pu2dD8ucYkCqcYVTk9yea/If/gpV/wVL8ZfFPxB4p+B2veAbJtNh1aFLGO/tZYL&#10;uzjtRgQyRMAMu4MrFhvBkK8gV+RcFYvjPivHJYxKpSjVbmpRioeylZOK015d9d7aPv24mcYw5k7D&#10;vhf/AMFf/wBrDwj4AuZbQWei3uoae9umvQTypcwllxvhUnAYcEZyAQDzXRfs5ap8Lf20PA9p8Fv2&#10;idNurfXn1LULvwz8Qta1bE+rX0yedc2ryABfNaZt6eZ8pB9Tmvzj8XfEnxL4vvoZ7y6KRxDEUEfC&#10;xjPAAHoK+tf2LLjwX8dvCej/ALOfxXttbsby38SSavHqOmymGWW2W3JCBsfIQ54bqfx4/Us1ybLO&#10;DMtqV8FR5aTbdRR3jGzblFX3Vlov+CY4LEtycZap/icn8ffAnjv4B/E2++EPiGxmjumjj+wtNAUk&#10;milG2MhSflbJ2lc43Aiv13/YO/Zt+AvwKbwp+0j4d/Z2v/hh420Xw4PDXxJ8H+Kgb6DVhMgIvreZ&#10;2cAu6ZbYV+RipA28+LeCvgpY/EDV/D3wo/a3+E9z4vt7Ei88IfGfTAovtNghIm8vUfm2qw2hW3K6&#10;yZG3nik/bU/bdg8EeT8Kfhpba1qmrylrLw7Z2M4lnnvJiUSR1ILN87YWEYxgKGHJPLg6GHz/AAlD&#10;EYeopYWSbnJSacmtORx+/mb+G1rJswr0lQrtQd3fTyX/AA5yH7bHxX8WfEXxhov7OXgyRdAXWL4W&#10;GpXUQBttPSeQqduANvynhTgg4AxzXv8A+zh8c/gH8HfA+l/Aj4DfCu+W00AbNQ1iazjgnN22C9zN&#10;ICGkdmG70GwAcAVnfAv9jq/+EXwYuPGH7WPiSXxx4rl1C112TT9D0YXJ0GZEZks7i5/dpeyIWAY7&#10;hGCmBhRk9svgbwjo9vpWq+GPCire6nbyzywXph227k4+fYQGIY9+MgY3DNfi/jBxFkfEHssDhqrq&#10;06V78kv3fNoou8X7/KnpbRN9XdG9GNShHTRvfQ9Z8K/GX4XfEWe/TxJam68RRaY1nrK3Wnk3E9sX&#10;EfmBxyYyZBzwfmyfWq3i79jj4JfFPRbPwl4Bu7vS9GiEU+pXcOqyPHeRRgqyykN87DICRDBz35Jr&#10;wb4n/BPxZIdQTRvE2qaZevor3N3fWD4urq3iUSzKuDz5qRlfo2QM4FdV+yh4u+MOv6d4o+Jei6jf&#10;aOnh+xhSHQ47Z7GOazIQIzsSVd5JGixI8e7Kvj7pz+S5Tk9fD1J43DYic4Rac46t2im0lJ2STbb3&#10;TsnquvVOuqlNKpTV+j/rqdr8C/2d/Anhe1tfFjeEJP7Q0Zbi38PXniG0Yvbl8rmKPJ2ArlTsXdtx&#10;ycV+Cf7UXx98W/tTftUX/i7xRNI8ceqTw2FvITtt4hKwIAOMZ68gHk+lfvrr3xS+Iv7Sfws1n4f+&#10;G/i1qnhHVNQtpba61G20+1S6ZWXa8SXEOCHDY+dVVgCSBX5Q/tM/sXaV+zH8NNf03Q9L/tTxElw0&#10;lvftGXlkYscsG5LdTknqT71+5eFviFgcPg55NVqSlV50oRceVrnb5pOWqau1s3ZaHJjsNUnSTjZL&#10;/LofFPxo8QX+nsnhcXSiKAExmE4Iz2Ncd4Jn8YadrCaz4Uu76zuLUGVbuxmeOSPHUhlwR6GrXinw&#10;545tphqviXR7yNpXK5mtiuTn3re+H/j6+8PadLp0trD5LHDBkAZhjkV/SNNLD4DlpRjPv2d9zxIp&#10;qaT0Of1vxDe+KbyfVvEN7cXN3K+XmuJS7uf7zMeSf8K6X9nbxwfhZ8bfDvjSW/vLSzttQj/tFrJQ&#10;ZGtycSKM9cg4x7mvX/gN8DfC3x01JJbbw2IImzlkbOQOpq34w/ZgS21ufUNIiiltLe5Ea/3gRkYw&#10;K8PF8QZRL2mX148qkuVp2tqrWXT0PUhltaEIV+dWbPq/Tf22NWv9Z1Gb4SWR0jTRYlEuLm2SWeTc&#10;uC/ORGw6DHIxXmHxs+CusfGf9n7UvG+karaR6rpEe6+e4mAe7iJ4bHUtVn4T2+t6d4Uh8MWmj2yl&#10;12zlrb5iuOua87+LXxQj+FPxP0HT9TVTpV1d+Rqlu+WR4WbBJXI6Fs/hXn5Zw3g8mpRWVpQdld2T&#10;crbczerfq9Oh0zq3fLN+6z5d8JeA9b1/xXa+F2t5oPNvFt5LoxEojE9z0rp/2hPgHr3wS8SR6Y1t&#10;f3VlJEpTVns2SB3xyobGDj617rfL4c1D4zr8LfhDqK33h+z1OK7W/mTy95PzEZHJ25I59K/Q/wDb&#10;G0P4WfGb9hGH4Y2eo6bFrKaYsunloUzLKi5I3dcnGO31qc34rllWdUaVVpQlHWO2ras/uu7HH9Rp&#10;zjNJ3cT8iPCPwwttZ+HMmpPfLFKjEne2M+1avwh+I2s+APCN/dzRQtZrfeSkZQb5Gzjg1iXGk+Iv&#10;7CfR7id4I7WZkljwch8ng4rrLbwHcX2naP4AmSC3eYrIZHbksx6mvWqxoV8LV+ty5oN39F+pyeyl&#10;KO1tDsLrxT9v0mDVJlXbc42Zb5c56Z7VvfFr4O6l4Xh0/RfGkMFrHrditxZ3cSBwVPoexFfQfhD/&#10;AIJseH/Fnwniu9V8dvpa28G+3eNAwlbHf0r52+Jfg34k6R4jm0i68ZS6tZ6JG0doWBdSo44B6cDt&#10;XwOW47K8dUlTw02pq7WnTp3NY0sHBuN23od7+y/4b1b/AIV34r8PfDXxMbmXRrX7X5qw7c7eT/Ku&#10;d/Z/+DHiL9pbxbqHiey8TmDxbNIz2M73WFjA/jJ6qB1zXd/8EnNRa2+PV34V8YxeVpniq3n09mlG&#10;1S7KQOP8a6GP/gnD49tPE+u3HhO61G1Wwv7mCC/0jUmglMJY4GBwRgivYxWMy3KKqxOKbelpNJX0&#10;1e1tLnrrL5yoRly7p2vp10Z8jeJ/jB428H/E7VND+I2tnWbzR7qSyknExlUlTg7W78ivuT/gjr4q&#10;8Kal4/l17SyEnuyGu4gMKGrwDWP2TtE8Ppew+JrKVLKBWUTSOPOkkz03dck5z6+tdh+z9a6n+z7p&#10;r674CtLgrdg7tkBZ17g8V20eKsglOnVo3tJ27nl0MJVlJxvax++ukPHqnhESREuDB8wU+1fgb/wU&#10;B+K158Of+Cj3iLRNMs4liuruEXDyL94Efyzg/hX6OfsGf8FL/g/rfg+Twb8TPG40bXtOs2aRdUbY&#10;syjuM18O/t7eGPgV8af2q9Z+Jra9aTwzWMdxHf6e5yGBICjPXj0r18ZmuHrUo1aOqd1pv+h0rC4m&#10;PuxXVDfF3hua9+HsvxE8MW8T6ja3KTzuDjZFt7emcfrXPeLfEnib4seAo9T8X2+ZJFit9K08MQv/&#10;AF0Y9zkmuWvfikdA8F3GmjxDbtbXFykP9nyBlnkjHI3ZwNvuK7v4FeLvg94p1SDU/if4lij0qzxN&#10;FDZnG9lI/dD/ABrlyrC4dSlWUbOT1O7HUcPhMSuR3ul8n1PLv2hPht8MPCPh2D4Z648FzctClxP9&#10;kb5YXwePr2/CvD4YNG0L7PD4X8pTbRGMzMuCF+o619OfthWvh74peOX1r4d6LYaXoz2ga2TOZ7n5&#10;thkPfHQfr0rwjXfhr/wimirf6nzBPMEQYxuNceIzWpTxsqEqmt9EebOdadbkSWvXqdZrXgb4WW/w&#10;n0z4heCfFeqzeIra3L6raxRbY45DIdqjHbH8zWX4R+En7UPxX8LX3jPQfg7qt3o8pzcXsqFfMx1I&#10;B5I4xX1P/wAE4dX+Cdt4Kf4XeMtAtL241rUR5jXMYLhcjapJ6gdq/QnVLLS/h94Zi8P+CtEtzYLD&#10;sS3jQKu3HTAr53jPjejw7Gj7NKcpJN9l02XV/gdtaHsZqCdna7+Z+Pv7CP7as/7Df7U+leNo9Cul&#10;e1PkPaJdGPbvdfMUg5BLY6f410//AAWN/Y7+GnhqysP29v2fW/4p34ja9dTeJ9Is0/caTqMzGbMW&#10;PuRSuZT5ZwEfKrwQK8e/4KWa94S8K/tjXN/8JtEk07VLe5iuJY2jWWNLlSGBCtkHkdCMV9n/APBP&#10;H42+EP2tf2eNd/YF+OnhPTNNsPEVrdyrq9op3215cSbw6+ZkHZIEkRBt27WGTu4+xw2Oqyy/DYzW&#10;MZLmcHu07fluvI4MPy1+ejU3fwvsfnf+zb+zf8R/2pfiZ4f+FvwJ8EPrHiLVrtYoV8siKHu800mM&#10;RxoMsWPQe9f0t/8ABP8A/YQ8CfsK/Bu28EaVeprfiW/hjl8VeJmj2tfTYz5cQPMduhyEX6sck1+G&#10;X7NGq/taf8E0f2uL/wCGnhq8t9I8WeGtQltJ45rXfaavasQQSrYMtrMm11IIIBXoQa/dv9jD9tj4&#10;e/tdeCftNrcWGk+MNOBi8TeEYdS82WxkBI3pkAvE2NykZwCATkGvdy3H5fUxcsNz/vVqk/5e6Oer&#10;g6uHjffv5M1P2q/2l9D/AGePDEENrp8mqeJtYlSDw1olvCzm6maRUUkLzsBbtye3c1znwB/Zmkt9&#10;cX4/fHPw7pN18SbiWWQ3diGMdqjsWjPl7igmC5UuvPHXOSeS/ac8Kp+zL4if9p2/8TTazrlzfC1s&#10;IbuMsbe2WBi5iVidkzMF5TaoHb5jXQfBv4lx/GD4Oav4E0LxdDpWv+LJJrPRbgXjBop1gKRSAqQU&#10;/e7GbH3huAwTXz2eccxyniGGVxo8z5XKTulurxjG+l29Ne51UqFP6vzuWr2+/qeK/t8f8FPk+Ffi&#10;a7/Zt/Zeu7TVPHfltFq+skLNa6BxyAORJcYzx91c85OBXwlA+u6dY6jrfjbW7jUNYv5zcXupXEpe&#10;WaQsMszE9efoOgwKlt/CumXXxH17x7BYJbXWp6xcXUy2+AgeSRiwXHAUndj61h+O9ZT+0I9KilYh&#10;5MMhbk89a6MzxtWjy4mvLlVtui/4Ip0IrRvQ6P4V3938S/Beu2MUqGbRtVUFJZdm8mLKqrd2POB6&#10;gV6j8PPCTw6VBb2mqFtSWe4/tazmTiBkKrGM853qWY+6CvHv2YdGu/L8cLaIZVa6gupJANxjRLeR&#10;XbGRjAIOR7jvx7j8LdMEF07W1oxyAzJG2eAQQc5/vAYJ9ea9TDyo47K6daLumt/mNVHRruK20/I+&#10;jPgT4ZnhntpNUKROgSRUjiJSQ9MZB75Jyfavb7nQda1a1kstC1g2ck9rJEreXuwWBOSAQ2B3wenS&#10;vH/AGuTadJB59o0qmRIzDEFVihPIGRgEDnrjINep6X478QWGuRWOgeHpp4pyRcXSTrutCOVcjaQw&#10;AxuXjORzwa8j2FCFWy7nfCrOyPxp/wCCrWn65pP7XniWx1zWbiGHT9F0nTxDHBGsc8i226STCd23&#10;bvm+Y5GTmuN/4J+fFLQfhr+0NomkXt7ix1xf7PuMqdrbuFJ7cE4r6r/4L6fCm0uviLceI9DuoLKa&#10;8vQZ2KKZJSIkCg4649fwr4o+Enw18Q+BvDCeL9cgivZVnE9vMp2mHBzgHseM17tDCRUpRjDtdrr6&#10;9zhjXTre12dz3z9u79kv4H/B7xdea5dfEEpqV5Obu109FIAikOfxw2RXydd/BXxh8RJ7zxRpdq82&#10;k2BD3E0fAA4XOPxH51+lXxz+EXgj9qD4IeBv2orPw5Nqv2e2S21m3tiN8i8BwxJOMMFIz0y3FfJv&#10;x90bW/hL42bT/BOhX2keHNZVY5dNeXcJGBHf/wDVXz+ZRrYSbqxlZWslf8jsdNYzEpW5Va2nXzZ6&#10;B/wS98BaPB8XLCC9EcrxyqFdlBOM9z3r9qfibpUVh+z7qEdqibRpjNhR14r8jf8AgnBodpon7QGn&#10;6eLJljl2yBJup+bAx+Vfsn450NJ/gtfwTDao01h7D5c16uHpTlh05auyOeV6clE/H7TtXstZN9HF&#10;a7WSWQOgHHBIrwbx/wCEL6+8VyXtpbkI02FwfevUbjUk8O+NNbhsbhFjS+miIdM4O45x+Oa5zU9d&#10;07RbuJtRnGy4YNvdTtBrgi5UpM640VexweqaBqyWu2428AgMR1r3b9jfwp4k+DPw/wBZ+P8AqnhS&#10;6k0kWdza2MsEqoJGHErM38IVTgjgkt8tec6Dpd38ZPiBpvw68BQfbtQ1e6jt4Ic7UXjLO5/hUDLE&#10;nsMdSK+u/HXww1/w1ovh79jvwvHdtDqyrd+JLG4ZJYp9M2sAhdVRkkd/mZcDr14Br06VSbUYpe9P&#10;Rf5/IjD0nOvaPQ8q/bM+KVv8UP2frL4p2/hNPDdv4sKJZ2DykltNhb91IS3LeY2TkfKQqkCtL/gl&#10;F8OR8TPjbYTabaO2j6HbiS5kZflaQ/dx9Dg/hXLf8FNfgB8YYINLv9d1sxaZa2kcFvYxwBUijUBV&#10;VVHAAAAAHGBX3R/wRw+AVp8PP2ebbX47QPdaqPPlkIG7Zj5RXv08tp4WrCEVpH8zpznEOgnBJp2t&#10;/mfZdnp6x+TaQnCxAFwPWvgn/gsd44fXtCX4f2FwSsUJmnUN6HgGvujxFra+DPCl7r+qv5eyJpG3&#10;HGOOK/Kv9qvxzd/E/W9Y8SXLF0uDIkHOfkGeR+NXmNf2cYwT3Pn8uw7rTlN9EfK3hzUtPHw91TRt&#10;axuuHijGfQtg14V+018KbD4can4cj0HTljS+aVpQF5LBwwz7YzXt2oLb23hWJI4AbmXUo4kyOvP+&#10;NWf2gvhD8WPHPjrwfpM/h/NvHaeb5yp24BH65z7V87SfJiHZ73uejbmp3t2O6/Yx8IRL4fS7S3w5&#10;iOTt6fLWH8YdHv7PxvNpiITPcNnaOoya+hf2dPhxF4L0yKC/iKmCIbsA/MMc123xN/ZStvFWmn4h&#10;6fp4LxOZrWVejjbgoffnj60KryTu0dFKj7SF09j8zvj/AODtR8MXpmuDsACsQep9a9r/AGINdRIp&#10;JRMPms8KCOpx+vauL/bXuba31Z9OuIwu23xtY8g+lL+x3dXFtZROkpCMpUD8ua9bDzdbCnnTl7LE&#10;3R7Z4h/Z88a/F3xTLrt9fzC2L7ViRyF2g/5/Ku++NPg6H4TfAC002Hw9EfKjALMDjAByxPvzXZfB&#10;izvbvTm1i71Dy4YFyd/Iz+dVf2ydX8S+Pfgbcad4F8ISTiOyxJd3KsqqRnJA/wAa/KpZdmVbiicM&#10;RJ+xe2um57Cqe2wzb0dj4sutJv7vQo/idH4pAh87fHFFJsZGHIK+hBr6d/ZE/acuvjh4A1n4d69N&#10;Ibm1tjHBJIhCuNpXerenXIr5U/ZU8GSavcy6H45vvtAilYNay5CKeuAPTmv02+B/we+GOhfASMeG&#10;vDVna3KQyNHPEnzZIyc4HIJ7GvoMryLE5biasq9VTg3eK2t2Mo14yw6jbRs+Y/8Agn74Wn8JftF3&#10;egarZvb3EN4wKMPvJnhh7V+gXx70/wAPz6C1n4hkZbSVdsxHUqa+Lv2WPHnhvWP2i30XxJeQ2usW&#10;t2yRMx2l13HAyevTpX13+11rWleH/h9NruruTBAm87Dy+cYA969/GyjiYaO11a5rhoqFNxTPij9q&#10;f4a/sk/D3XoNY8I6fIdVun+d45mP14HFeMxfBfXPi14qTxHoWpPp1hblGmZXKu5HetL47S+IfEni&#10;Cy8cmxWzsY5j9nt2XPmc8E11fhL+0NWjt9RjnkjLRrvSBdoOeD+Ar43+wMyy6gp4atzp35pTd5fL&#10;5bBLEJN8+6PYvD+sWelfDwaBFCJoIofLd5QCXI6npSfsbfCvSta/aJsfEWi37WMsEpLRwHh17g14&#10;746+K/iDwRpU2hraed5vMZjkORjj0z+Veyf8ErvHdxr/AMUWTWLIQ3Kj5hJ156V8ZwpluHx+fqcE&#10;3GLcpN6O/TQiddPD+bPp/wD4LCeF55f2VZb6ytnlksjE7gEZKq6nqfYV+M/7Tnjq/wDib4XsvBvw&#10;+PlFWzdyZxggZP41+6n/AAVFkMf7GPia9tbfzJF0xnXaMkY+tfiJ4P0jwFqGl7JtRhjvrtt7IDgg&#10;nr+PNfb8XQw2XVo4+UHJxatbb5nlSxEpRjF9LnM/CzwB428V6NEL22kvBpjAhmfOVHb867bVdRv9&#10;HuILyfS2UiMxvC6YIIGcj8q3fgTr2kfC34kzWHirUwlhIuUjXBDg+xr0bx74u+D2ua7a65HpS/YH&#10;ysp2cEYx+Hr+FfJUauBrTjXx0U6c3ddPkbYeUqs+Xl07nNfsq/CTWvjL4gk1e6hH2MS5K9yB1/pX&#10;s37beu2/w/8ADOhfBnwjHFDM4E0/lYHyL97OPUkD8K9M/Zl8K/Czwz4al8ReANWgS0NuWlLsANxG&#10;eOx5r51+Lfh3xj8T/HWteLvNu5YrRyhutoAgXJ4B9DjrX02eyoZRkl8DTsqj6dE/6senQlLLay5Y&#10;87T+Xqdn8XbLw/ZfsOLb2l9cDVbqJ1khjvDiQHHGM8V5D+zF4P8AsfhSSPV9iAKfkDZavPfjJ448&#10;caJ4Yt/Dy61NcWkBJ+V87RnJLHH4V1/7PXxdXQdK8vxFoM5hdc/a2OFPA7kfyrkp57iMBkEalCg6&#10;je6W5yfvcXinUqaNvZdjg/in4K/tT4+WGgeHJHM91LsSNM5Zm6qf9n3r0X4d+A/iX8LfipFptvLf&#10;xtlJFtrUFuPXnr0rRsXsta+MVv8AErwXpIuHsieMZ/Kvsj9nj4nfDrRdPm8ZfETwdEuoiMNm8AOz&#10;aOiN3+nvXJRzGnxROGClzUpW5mmtV5E4vL5zi4xkfNX7WFlr3i+wtvF9jcvJfwR/vYGTYxwOVK+t&#10;d/8AsEeFPC7/AA11YartjvbssJLb/nkzDsD0ry39ob9qHQPHH7QmoJpWkLa2At/KgjiYqrsCd3GP&#10;frWn+yp4r1698cXtrpiyubZVZ4wMB0bt+XeunD5RTjmHutytdNs9LAUY04xvP3oo9Ui+H174W8bT&#10;6XcwAR5BQ/3h6g969++C8Gk3Ogz6ZqEQYxxMi7ug571meHl0Px3ZeTdKsdzb/wCraRPmQgdDUere&#10;O4/hvp09pp+lebeSfLIQuVU9+nX8K+sw9WlOuqT3RzYmm2rN+h8q/tmXWq658f8ASfhzYSSBJcMR&#10;E+0EZHX0xivYvCnxO8Z+DfJ8O65orDw4thgXt3MSM46DPO3/AGq8E134iJqv7Tg8VfEVVtYvtUcM&#10;bSkARplck46cZ9695/bY/a4/ZS8N/D+x8OWHiq3urlrZCkNvgNu2gYypIIHp0ryeJKXLUddO7a0R&#10;tRxc8BSdWErSiJ8Df2g/hz8P/F2oaRbRIk1xLvijHbd0P0rlf2kfiLZ/EzXHeW6YPbttMRb7o9ea&#10;+YNK+JPg291WT4s2viA4j/dwWUbBjIOfyNeoaZpPi7x1p6+KG0o2TXaqwV2ySvY5rw8lwtarCOJq&#10;xceS/wA/kc88fPH1PbzVpPseU/tFX2jaVYw2FpO1zfTsEj2/wk9OlUPBv7NPjGz8PR6/qsD3XnKJ&#10;DEOQQT936813fj/wg99L5lvp8bXVqp/eDkbvxFesfsfeN4LpH0DxeEupFlRvLI5TBxgfWojisBi8&#10;HWrVcPOmnopPv5f5nmxVJzc1e5658C/2QfBlh8HYPE+saKi3OoW3EMqDg46c14JL4I1zw14k1Hwz&#10;dxO1sLhvs0Oegz0HtX3kdcj8R+FrXSLe3WK2hQlUTgivm34y+GPsWvrf6NKRKkjP5j8nPTH/AOuu&#10;TP8Ah/LKuW0JUly2krvq1pc9mhiHhJxq0tH+h85eM/gp4t0/WLbWI7VHTeCu2UZB7V+jX7Eeq6rZ&#10;fCWGzv4tkog2uHOf4a+Dvix8RPG1nqVtayNbSJtHmL5AHP4Gvrn9iPW/FPi/wulnFLFbqEXKqS27&#10;/Cv0DBumsJSdPa1l3FTkqvNLqz5p/wCCpnh3UNV1KGeSLKC8IBx0HPeuQ/Y3i0fRNNaC6uIt29cq&#10;3UD1/Ovpj9t/wHprR+VrTOVW4yY5F3KW9fUV4P8ADb4SQ3eqG+8OkiHeElWAZIIPpW1HE0V7SlbV&#10;mOGws1U5+h9v/BZ4I9Ehu7OQNG0YwQfevNPix8SoPBXjk+KRbB4xe7bpR/Eu7rj2rsvhXEfDXgeO&#10;1+1qxhg5ZuO579K+YP2jPHLgXlreFk82ST5i2M/N2rPLqracF3O7NJwhOLk7Jo+hv2qfGniH4tfC&#10;6xfwjOTDAY7mUIMmSLAOOPY5r5v+DPxO07wb+2T8PNT1XU28OeIFS90yN791+zazau48tYmJw52M&#10;QUcDDZxW9+wF+0jpni/X7v4P+LbtXkhf/QN7cyRH+DB64rpP2z/2Jo/jPok3hHwXYxR67B/xM/BN&#10;8eDBqEXzpFuGNqyEGM5yPnBPTj6WlzwqJtbHjVHTnC0Xoz7/AP7A0f8A6Gq8/wDA5f8A4qivyA/4&#10;eN/tgf8ARq/jX/wTyf8AxFFer7TB/wBNHFyP+b8D6z0H4Napqnw0HjfW53GmTXFxHHbhiFlKO3zM&#10;OnUZFcbpnxQh0yxXwnods1vGsxNxBFJhSc8HFe22EkGv/s6aZ4Z8NSrHDoeirLOZmObnzJGA2knn&#10;JP1r558Z/Au+8FXX2zXNYZZ7mcTLH/dHUDNfxjguD55rUoxwUeWk4RbqNXXNbW130elj0quFxWJx&#10;VovT9DsNI18eKrOWxutVltpEVjCwfB+hri7g6rolvKwgurqUszG+Zzt2DrkVoeF7aS7e5trAo88T&#10;pJBN1I9mHfmsL9pX4geL/C+jx6VpuhiEsAZp1OQ5b7yj2NfO4TC5zLE1Upcs8LJJyvZ3btH8Uccq&#10;EsPNxe56V8J7T/hIbbbe2m1NxMbqc7veu0t/DVhatNEshcuPlRucD1r55+Fn7Qq+DLn+zYbZhp80&#10;a/KQSY3OCfp3r0zXfHfgzU9TsPFd/rt3bGGN28q1kI3oy4wQOvtX65X4poY/KK1WM7VIpb6X81+p&#10;72CxuFc1HZre5Fqby6T4sj2zyfuXOd3Ga3vE+sJDYSyRPIfOg6DJwaq6rbN4s1K58WaPazNbKqOz&#10;lRuCkYyR6Z710fgHxZ4bTU4PBsXh2e51iePbtkhyFJPDc9sd67MZxDgsmy+nXrO8pWVurbSf6/ic&#10;lWhVg5Nddj5k1Se68UeLofB9k7mW7mYIEYAjC4I5rtP2VP2avCE/7Rd98RbvwvZNbaFCllYZgVt0&#10;qRKrz57MWB59q8t/4K4/CnxvpHhzQpPgBO8PiNfEEl5q5srtYH8uJNwCtngk8YHWvff+CeHizxf4&#10;o+A1p8QfHPhR9CvNRT/kHPJucKgC72J/iY5b8aI4LHZ7mOEzmhJwpOLUo3V1Z3WnXmel+yfcrCYe&#10;VVxnJ7HZ/tJ+KwtzBo1qxUH76KeeK8G8Vf8ABOz/AIbMS/8AGHhm8/sXxL4as1l0vXbaPBabJZI3&#10;I6g7fqK9H+IuqjXfGszxYKoxQEHOa+1P+CYfgjQdR+FfiQ3MCNcy63GJFcZIj8lduR9d1fpmTYel&#10;XzKKfmzHM6vuTmt1ZHafsi/8E+fCPhz9nPR/CX7TFjpnjbxBc6bbvqWpXOnLG8cnlKCqsPm4JPOe&#10;a4H9qj/gjp8Fde8F6t4k+D8mqafqtnbPc2mliT7RFcOoJCAN8wzjA5619s2v+i2yQouEVQB+Aqvq&#10;erW+m2c19dOFjijLO7nhVHJJPH+RX28sHhJWvBO22h87GvWjopP06H4xfsR6QZtR1TwnqOnNFc2V&#10;wY5Le5hMckLg8oykZBHpXEf8FD/AD634O8R6TbTt58lsGjYrgIykDr+VfSfwr+K3w0+LX7aPxD+I&#10;NlqKeTeXh+yrDBtX5PkycdSdoJPfOa8j/wCCk1np9vYaoLbUZYLe40uZZnjXO1TzuA9a+czKhz4K&#10;cYPurnrUFevaXVfmfnxYajovgG8sPDeuxExQyx+fM8mUOVG4lf6+tfVfw7+DPwc/aT+DzReCPEkF&#10;14kgs3nt7W2bMiSouQgPuB+tfm98YX8U6tLbrHqU0kXlLFBIpKs4HGT+dfW3/BI7wf408D6jJrV3&#10;eeTDesULyTYeKQHhge3FfiOM4eqRpUcdRq3rqSajdpN3u9b3X5GFGSWJlTjt3Oh+EfipvFF/ceH/&#10;ABdrRstU05nt/sxkw7OODnB+9muH8XaT8UtJ+It1CmlM9pI58uaY7tynHIr2v9qz9liy1TxHcfFH&#10;wdqSf8JDDObiaWzXZ5p7gheCT61wdjqnjjxBpemjVlLR222Kc4+6R1ycV+m5flVSWY/XJy0lFPlf&#10;2Zfqd83O1hfAGjSNNd3viYxxxxWbsyP/ABD8Ks/se+FNN8PeINU8eeRiOS7YISo5BPGKy/2gNVsv&#10;A3gV3sb1GuL1Qkao3Jz2+ldN+zIq638P7LRfLMd1LOHIB5YZr69N+wsc8Yp1E2fUOlXVv4jg2OgZ&#10;JYyjA8gitH4OeHo9B1o6TplsNqzsOOKo+G/Do8M6dCWZ920lya1fCHjHRvDHioalqUgWNJAzlumO&#10;9ctCzqNI9LFpRpJo8T/4KB/DfUde1iCyt1I+1TqCT0GTg/oa9T/Y/i+APwP8MXHgPxDqCRaxfWiS&#10;QuP9YcDAI9ACcfiK5D9tn9pf4F6pbrrmm+KLd57ZgsdsknLSZAAx35rz/wDZ68Ban4j1pPjF49eS&#10;S4k/5BsLkgJHnjA9DXRCrLCyVR9Ohyqg8XDk2bPuf9nf+x/jrcXen3fjua/l0yXYlrK2Nq9sjv0r&#10;vvHXwXS90WWwEJMsa/uX7+1fN/wj8YQfDHxc/jjw1YrDcOFS7RFIEi5HUZ69fzr6p8IfHLw78QY4&#10;7cYjuGXLKeOcV6eFxuFx16dTRvp39DgxWCxOAqKrDVLqfLfjzwTqPh+6/s7Wrd4ckhWYEBuetZFn&#10;4SmtnytydpPAz+VfX3j34baD8RdMfTbyCI3CjMTFhuHBI/kfyrwTxSlt8F55oNdgtg4GbeW7uAvy&#10;gZwjN91j8pDEHFfBca5vl/CGW1cbUlzxhZcqa5rydkrXW/5ans4HGLFpKSszgL7RfEunJ9muYHRi&#10;u5FkQruGSOM9eRXpP7J2ua5HqUiXaMpEx5PpXEaH4403xloL69bPeFRPIT/aF15jfMxYAE8kZPGM&#10;V3/wC1/SNKvd07qrs+SG47153CXEWEz6lTr0Zx5mk5RUruDfR7NP1S+41xEYui2mfVmr6jJN4YJd&#10;uWiPX6V8UfGTRI9S8eXl4zHenCjPFfWOu+K9NvPDRFtcAt5ZwAevFfIvxP1e7s/Ed7fNGcBuCB1A&#10;r6biLG/VMPzt2sd/CuV1M0zCGHgt2ee/EPXZPDun+QGAJzk56V6Z4Dj1K4uDNJYq8L28Ugk2nIyi&#10;jIIz1Jxz6ivAPHevT63q0kksjALnZzgV9A+AdUVLKxitYpjP5FusgjYqJFEKk9OD1HBxnFfmfhjm&#10;tTN+JcfUbulGNv8AwJn7p455PSyTgnK6EVtNp/8AgB6Hb6QJtHe3viohKk5kRnbHO5lABOFIwcc1&#10;8+ftK69bfDz4PeMvH2qH7Nt8PXMUTywlEkaQiIds4AYnjng9a+kbXTrGz8JyuArMruiTOf8AVhsj&#10;qOpwec5BxzX5qf8ABaP4k3uq+HfDP7MPhmNku/FfiOD7UIoNx2o22MgdWAZ9+BjOzGetfqeJhF1Z&#10;RmtOvofzZga1SjNTpP3k0169Dmf2QdT8IeCfgFFP4emW8F/fTynUVQ/vnL4YqTyUBGFP8QFd3feO&#10;rk2ZW7DyKyny2xkDNd1B+wHd/C34e6QPhZ4usfGPgvT7dLSDVtOhMdxAwUD/AEiBsvExJJ6lST1F&#10;Vtc+Gkmj2GFsg2F4OzpgH8q8DB5jRzKm6mHd1d6O6a8mmk011TR7uIp1Kc1BbJJfPr+J+dv7UHgv&#10;w/8A8JXNrU1x5lxJKSYem0Z4JH4gVN+zn8OtK8bXkKa5c3P9nEss6Wq4WMYxkmvVfjh+zrqfjX4k&#10;jURebracFJojxtIIII/I16D+zn8Ibn4J/CXXvD8EMNxc3Ac28kqhuGzXVOhSqtKpeyPOq4epKqmt&#10;up83ax8AtM+HfjnUNa8KaktzYCJhayK5LA+/H61D8Jfhra+M/ipHptxFcRs9sWGo2chRlbPdhwec&#10;fKa+ifgJ/wAE+/i18YNdlu7ctY2M6ubrUbrPlRlm+UIpPzHGa+1P2Z/+CePwO/Z102Oc20viHVX5&#10;n1PVCCAe4RBwo7fhXqYfAe1rRqWdku5x4iTi0up+af7UHw98YeDovD9t8TdajuYRLJFpOteQUWSM&#10;gEwu33Q4IDYr239jCy8I+NdDh8Jat4kv9PvI72K7tL+yu9iq0f31I/i3ZH5Cvtb9uv8AYK8O/tHf&#10;sN+M4fh/o0h16waK+0nT7IHDzwHIVVzxuVnHHUt7V4D/AMEl/wDgkr+2B8R9c0/Ufij4Ku/Bvhq0&#10;lBvL/WwY55kxysMe4lieMk4HvXXWwGIjVhKKuc08RBa9jyD/AIK62XhzUrbRor+8jnuLeAql0xBP&#10;5+p618Y+BvCWoeDbCPxRf30bWN9zA6H1OORX0B/wUB8C+NdR/aP8UfAG8srpr7wpr9xp940xYJGE&#10;f5ZMnrlCjfiK7L9kn9hfwZ8evB994b1jx0HTSYvLdYnAw47E9+cVhicP/aE5Ya3kzWpL2aVW+hwf&#10;wo8QaLoHxE1Xwb4kV7LQfE+mSJq0FjbLl2SMMjqT907lDe+K8w/Zc8K+AfH37SDaJ8QLOe+8N3Go&#10;tBqESj5pIWcqCcdM/KT9a9V+JNrYeB/F2swC0NxFpdnNaGReSwA2g5Hfiua/Yu+Htj4u8V6pe6Cb&#10;qEpcwx+eFOUJGSPf/wCtUzh7ClNrcmNR1akFLofUPxn07wt8Pf2hNO8J2nhe2ubHSNMsLXT40kVh&#10;DFsBC8HgAY4r7k/YZ8Nwax4S8R+Ire3htodb1+O3hmQgCKAEZPvhVz+NeN+Of2b/AIJ+PfD1t4qS&#10;6aDVdMsY0ubrfh7iaNBwe5zivRfBerW3w6+Ath4T0O3vFkWX7feXUSlRDv8AmCnA4G3A59TXk4nN&#10;4cFZVXxuZzvRk1yWTbba2sk3f8DCt7PH4mKo7q977WR6P+0/8NNM8R6R/wAU8lhqmlTXASe/spA7&#10;20ZO0k+4weK/NP8AaY/YR+NfxY+P2k/D7wDfwRadqE08mn65fZW2VYgSTLjJQ5wK+uPDf7Sh8PxX&#10;1jr2k3cOn6hPtjbTpQ0crhuPkz83J7da6Hxlr+s2Fn/aWhabF54tRI8LApsRhxuXna2OvXr3r+Tc&#10;48U+J8RxKsfLD046SjH+XXZ7vVXV9uz7nvwpYdYdKLbSPzP8Bax+11+x/wCLZfB2peElt9X1Zwtt&#10;dXQzEV3FBtkGRglTjPNfQukfBr9qe+0h/HXxE+INkj3URefTQgZAvXg17p8VvAfhz9oz4L+IPCNh&#10;YPca6DDfaePMCNLcwbmCox+7n5h6ZNfOtv4k+Pd9b3Xwn0zwRrOiRrp42XGtqWllUqRhSc5APHFf&#10;tXh3xn/rlh6v1qKp1aTScU7Jpq6ko3vbdddUaumlFcl+X9ex8o/GfQ5/Afx0sfEH9rK7zy73eNs8&#10;7ucD6cV+3/7Nfx//AGhbr9iXw9rPwX8L2unWek2EUutatrrkFrdB85iRfvOR0+hr8JdV+H3ijw18&#10;TYbXxw93cXcN6fMkuW7bvu49K/oZ/ZE+DviX4n/8EzW8L+GG+0X2t+GJbewR5vLVXdCoBYfdHvX7&#10;NkdaFSpJ09bL9Tw8dUpyoq6+0eQ+Of8Agp9+x/4UsbLxd4l+I974xuL6NjHHDAzxWzgfMCoHBz0r&#10;46+MH7LMH7fPhjxD+1z8Moo3kstRCW2jIoV5Yg3IK9iRz+FUvE3/AAT08ffBb4h6D8BvH2tWttf6&#10;5qawyeVGDsDd0JHIPT61+iX7Gn/BNLw1+zLdt4g0XxjrMzXkCi80+a7Y2sp5O7y+AG56jtSw+Iz7&#10;NsRUoYyhGNK1nrqm1dGPs8NQqQcZ3ufEHwP/AOCMfxf8VXEmueDbiCO0WBWMN2CCjYzt46mvoj9h&#10;zSfF3wb+I998GPiH4ck03U9OnwyyKdsqdnU9xX6UfDmLQ/C9ibS2sEjBG5lRAMkd68n/AGs9V+D8&#10;duPFAlso9fslzbXC4WXr931Ir38syrB5W1y306+pxYrFyr88IL3ehueMbK21r4eXNjewLLFPbFXR&#10;sEHIr8wNHa90r9qDXfDVhF+4j2Rog6Kqjj+v519rXXxu8X33w4e5NmUcRNyEOGGOtfCXws8aXOtf&#10;tV6teavAI5ZZypGMbgPrWWf8rwz8x5S5KvqdV+1Z8Ore/wDgZrbajaxCQQM2WjGcbTX5qfCz4Vx6&#10;l4SvNM0u2El1PckQrjndkgY/Sv0g/bw+Jt9oHgnUNEs7cvDcWxDEduMY/nXy1+xF4FfxB8Q9DspL&#10;Xer3DTSBj054/lXmYelCvglTltJWOnG1W6z7o2viD+y/4y8I/sx2N86x2fiHw4qanpd3GArLIMFh&#10;ntxg/VRXoH/BML9pLUhrVpZeI7vdPI6pOsiMWzkhhu6F97Hn37V6r/wUNv4fBn7PuoeU2yWdVhiX&#10;dg+nHcdexr4V+AviLX/BfxOsfEMc4/4mGJZppHJLXHO7eTk8t8+Qf4qwxWDhhaUYUvsrT5E0HOpT&#10;ep9a/wDBYD9kXwn8b/in4U1efQYLeXxpcmfS9ZVco2pRuBdWz7c4LjEoHrvxX31+zp+yFoHwu/Z3&#10;0P4f6poCxwRWEQMbw8btoycH1rM/Y28aeDvHtlotr4p02O9js7lLqEXyBjb3BDAsPU5J5wPvEdq+&#10;4DYaXrdiIbm3QxsuME9O34dDXrYCnRr0/bd+nbuW8xr4Zezird2t2fBXxz8F+LPhT4A1iPwGjmxm&#10;0qWNIFzhTsKn8wa/OL4efBNfip8S/DdroWtLpHifSZp5tJ1lCAYfLQyyecBzJBtQlk5yBgc1+q/7&#10;XX7QHwt+HXjHW/gnrUZjuf7C+0QM3zL86sAv1r80f2ffCHjK0/aT0zxFomsyaZY3j3Nlc3yQu7Wf&#10;mLuWTCfNjciBsfws1ePm1L+zcPXrUlzNRbUfNK9vmz355u83jhlWXK46OS3abVr+iPSf2mPFvi39&#10;on4bJ+zTc+KhovxIS6021+Jfh680yWyGoW6uElmt5HwsqugZlfO10A5zxX6RfC74a/DPVPg/pPgK&#10;HRLN7LTtNhto4igwqqgHA9eK+Hv+CjHwY8K+LPB3gbx1qXiG40zxTp/2gaB4w0Vf39gBsdIZlB2X&#10;Nm7lm8tiD85ClTkUz9hT/gpdq+k6lbfBn472VpYeLF3obCzL+XqMa7f9Jsmb5XQ5LfZwQ6hTt6YP&#10;n8IcSPH5fDE1laE9LrXladmn5X+7qeZm+Bj7TlpvWPTyOH/4KqfCTw18D/Gdjr/gawjjbV7r7Ndx&#10;LGOI2Vs8d6+NPgVo2iP4xsLzx1Z3sOmqkwYWViksglNvMsQUSfLgvs3HOAuepAFfav8AwVB8eaD8&#10;XfGvhk+Hb+K7il1RDHJE+V+U5fd3GBnOea+afhxod4mrRx3dgHjWYhrd13ICsbEHrwd4XnqAOOuK&#10;783bhiJOPXU7aUYV8LBRVmlr6n0D4E8Y2r+AZdFEKS/aL6GRy2XkiaJWVUIAwFkDt8vB+UV6N4W8&#10;RWup39rZ3FraoILMxCOKEbyM43uFPLDlc9TmuF8AfDbUvEUV3YWGmTCzhsZby9is1TcFQopkc4zt&#10;3OBn+HIFes/DLw/pMjMdatmndQkRy+zYzZbluCn8ee3OD1r5OvVk5qLFSw8lI/KP/goX4W8c/G//&#10;AIKoeM/h5oSTsltcadZSqEJMKRWUA2n0OS36+tfoL+x/+x9+1N+zX4at/G3wW+JtzFbxQCW502QH&#10;axxyOD7d6+eY7DTfhl/wU6+JXinX7uLWrvXPFbJZ6dbKE8hCESP53KhvlCggccV+qf7MXjXQ9Q0G&#10;/wDB17BLYapFCWuNGv4/KnRcfeCn76dt65HNfR5dVyfNsTyU5tSp6XV1r80r/wBdDOPsqWFlVupS&#10;vax+df7UWnS/EDxanim78WXdr4wa6uNQbV7WQh1lnaNpVdBgOuYVGOwXAxXwj+3R8S/jX8NPE+t/&#10;DLx/NcarbeJ9BsW0PUYrOURm1guZJJYvn4kPmSSq8fYyA5+7X6y/FnwLa+OPiNd6HHZww3n2aaSO&#10;8aDESOGI2HHA3EY9cZr89v8Agrp4W8R+Mvhv4O0zwR4Dm/tfwyNQufEO5sPZ20j26RyxqzAlWlDE&#10;EA/eOetfiPCWIr/69PDVLypylUtzfFFp8yfNvutVezbfc5KNSvTUlF6NW+R4r+w/8R/Dnw88KX/j&#10;v4ZeFr3TfFF7rEOkyW+h72u/Mdla2gjGc/v3B3Kv90A4r23/AILDfBz4saB+174b+J/x90i3i13x&#10;x4EtZL+EPGUtbi1JtzEzA4kkVCm4gYHGCduT+if/AASY/Yj/AGOv2YPB/hrxvffB7w6vxAj0O2aX&#10;X76z86+hnaJWkcM7Mqy7y37wDcMlQQvFeFf8HJVxofiXSfh3rOg6iFvYNYvIS6Y3eS8Klh06bkHp&#10;0r97jw5Sw1ermE5uU5r3b3sou2n4O3+er5frkqtb2TVrb+qPgrUv2hPB37HM+la74Z8CaR4jurOz&#10;U2cepWpeIOQxLyL0YqzZHJBxyK5n/gnZ4q0nx38b/FPjf4kavcQa34qnf7JeRW+VR5pS8i7l/wBW&#10;GD4HQDivSPg3+zF4w+MekXTXuhaZrFrpdstxfWt1pIcmJsDcZRIDuB2kIvXLehr66/ZO/wCCeFx4&#10;l8H3uv2N/YeFE0jVbSNLOLQkFlcN5P7yMrvZzvdhnqOBXzua8Q5PlNOcK9RKeiav7yT291a2637H&#10;p0ouU4yvouhY/a5/aN8G/sXSW1zqPiOyuNTt9FtdY0bxRpY8q9LOxhm05wDh0lXnnGCpOMjNfl38&#10;eBf/ABl12/8AixpMt5qup+JtUkuruCKEsqu7E7F7kCvqL/grT/wTi/aYXxBfftMa34psNZ8Lw3Nn&#10;aSQW9yUewhZQkGEOBIjPuBdM7WY5Ar1X/gnD8JvAktpZWOqeFIHlto0fzWi3YYY/DP09K8TA1Msw&#10;0I43J/3qqS5Xq1Gmlq1rrdybet3tbQ/RqFePHdF4XN8SqSoxupcqcqk27eSSUbJLRddz827z4HfG&#10;34WCHxd4m+Ht5ZWbKGRrhcblPfFegfCD4h2HjbVbLwx4j1AaVZXE+2e4AClR05Y9B15r9AP+CnPw&#10;q+JPx9+IXhz4WfDy0itNNuZ9l5JbWG4wxKpZztHUgZ4PfFeQfHb/AIJe+H7T9mZLr9nn4J+J9Q8b&#10;22pQf8TS610u95GQTIv2VlWP0Kqh3cdSOK7s24w4eynMsPQxcuWpUsk3sru15NtJJv8AI/OMblNT&#10;K8ynh0uZR/4DPq3Uv2Pfid+y/wDBTQ/j3+zt8Qb7V9OKQS6xaeeJd0DY3MvPOM5/CvfdL0/wJ8Sf&#10;BFh44g1VpdRe1xcSs/QMuDx9a/O34H/tH/t0fDn4AWv7OGpWkl7DMn2S20vUbaRri0wOV6gjaARg&#10;+lcxY/tg/tQfsvrqfhbxX4X1S5haEmQfZmIhB5yDjAFfaYDO8DzTp0b6rtpfyZ14zBYSrXo1Kbt/&#10;Npoj239rfSvjF+y1rzfG7wdqltqGn3V2hurWBwDAnQ4x7ivjb9qP46SfHL4hWnxKug4aztAmAfm6&#10;5OK0/jR8d/j743+AMnibxFeTyaPqN58sYGfJY/MNxr59s/F+pWdq1tBpazLImZprkZGfb0rzseni&#10;1yRdk9xYipyyXMrI++/+CWP/AAUxh8B/HTw/4S8aWMF9YBWtoZrt1j8jcRgknjt9a7L/AILg/tS3&#10;vif9rjwZrFx4V0r/AIR/TrNJEuLeNj5+5gSrtjBAwCACepr8/v2ZPCfw58afEzT7D4m61Lo2mT6h&#10;Glxf22UaJCeSrfwn3r9GP+CoX7RH7Enwu/ZA0L9ln4L+MD461K6EbzatfXIu5bBEHDea/wAysScB&#10;VI4zWmHX1bL5UHK0U7rq35I8rMqzqVYVptuyt8kfLP7WHjXwH8TIrTV/Bflm6eJXnt4GAVDtHQV8&#10;q+Jtb+Iek6xJBLvjRx8kbrxiuo8L+IPDWja1FcRrLvlAVURiwOTweTW98Vtf0LQ9Ga/1K0WWWZMR&#10;IyjINeDUzKrHFQoulzxltfdv/gHBVx/tlyuOhx3hC61eCOTUPEd3DIGUeTD5YGSe1eeeJ73TLPx7&#10;cBYI40Z9rBexPepW8XXV5db4PMjQfOUJ4FY5tW1HVpryaMl5mJTPOa+lwNGpQU3Usk+i6GDdPlTS&#10;salsPENp4vsrOy3rmZRFIgwHGR3r9KP2ZPD+oDw2dRu8K0dnhiwyWO0Gvl34M/sd/FqP9meX9rvW&#10;YdKl8J6XcsEjuJit0Nj7WKcYIz617r8Gf20PhbfeFm8GaFpc5vbmMbLk/TBFbYmjJQVloehhoxTu&#10;eF/Hb4UeMf2g/wBpjT/ht4VszPO8vmlApIVQckkDtX0x8ffBfhfVbPQ/AvxK1CHUNe8PWQhtmhh2&#10;xwx7s+XjjPp+Fe8f8EFPhH4B+K/7dfjjxJ41tLe4l0zQ4V0+O5ALbpJPmIB9l/Wvsn/gor/wSr+G&#10;fiK9uPir4a0qK3l5aZUO3aDyWXH51nh8TnGWZnh8ZCnGrhlpOD36+8n1tpofTYfB8OZxw9icBUnK&#10;ljH70J391pfY02b1s++h89aZ+w38K/2v/wBg68K+A4LrxXpOgyjQngQK/wBoEfy89OoH4V+fnwW/&#10;Zx+Nn/BPD9pv7R8Y/B4uEHh9rnVtFQhkmt2yHRgeGwUbj2NfqF/wTl+KEPgfxxdfs+aZ4gjubqCD&#10;zGORlowdnTnp0qH/AIK1f8E4fiZ8aP7W/aC8AeLJbjxFaaH9k0zQ4AqRzEtuw7fxcnODx/T2s1xF&#10;bHweOwa/ePpsvNP028z4GlgXRmqC1UfzR+df7YP7Q3wH16O51vxF8HbW0s7+2jisdPsI15GON20D&#10;ZjOQRyDzUPgT/gqb8OfAX7OOn/AK+Gs6gNIt3tNFaaVpwbaRi6IXUgho2ZlAPBGK8S/bD+EPxV+C&#10;OqaZ8IfEyWF94lvrXzb21sXMrQcY5A6dcVwNz4BsNT1bQfDk3haXSZGgEF40mV8yRj94nI49q/Ps&#10;1yDB8SYOMc3pbS5kou1mtn/X4Hu0cRiYU3F7H1t8bfDX7Xn7P/wK8P8A7S9/4lv7fwX4pkJs7qz1&#10;Z7s2DFl2LOgH7hWJBXJwTxnOBWX8CPit8UviF4x8GeNviX4ntte0zxNqcMCW92hhkZ2lMUihlOeF&#10;/eZ64Q5rK+G/xG+Mv7AWrX2i638QpNc8C+Oba1i8T+HnjS8ivbOOZGeHyZtyjcgZcjA59qp/tQaP&#10;+zFc6V4U+Iv7BXxn1HRrGx1v7TpXgzxNKWu9CvJHVpIlmPzeWwUlCSfuupJBFeDj+FsnhR5KcIxe&#10;zk4q+qfVK61td9rm+HoUcTVVn7q1tfVW69mfanxZ+MPj3/gn98W/CvwB8b+D/wC2IfFNrbXtr4ot&#10;L/bBeQyziOVo0C8NFwCp9ieor3jxXMR4k0S8ltg1ul/iS+ubxUVhyNoQn7ue/rXz34x/aE/Z5/4K&#10;G/seX2j6T4V1Sw8TeCdcibwHrtyFkt5NSW3EGo5YtvSCdG3YOQssMTgcEE8T/tKr4f8Ah1pniefw&#10;1qWuePFgNmvhaxQyxG5C4E0knKtB/GeMjkAZNfzpxpwjgJYjCSy6KVeSlGtDmbcZtac12lFbtvSM&#10;eq2PWVeMKlWEpXineP8AhPsPS7b4a+NZyPD3jq2nvNJulg1m2ivkdrAtjYssecoSDxuAzXCfHb4q&#10;+Hfgv8TfD97FrUElzpGmahqBeEYZ7WGWHy2x1CmUYA9SfevhD9lr9nb4k2H7Qk/7Smmftc3aeNNV&#10;a4m12Gz0Zo4Z/MQgxMsrfOiErtDqQNnAHWvoHw3+z144m1G48QftA/Em78feMPFVtLFqupC1EMdn&#10;FArGxiUDaEjZnMzrgAlOpzXyeK4SyPJcxX+3qpGEI3XJOM3JpqSXMlHljrJSvd+6kh08Y8RF8kLX&#10;ffpc9S/4KB/ATRf2uv2mPCH7U/gHxfHpt/pfgJ7DUoJtLeVm1BGZ7SddpBPlrM+4f7CV8hfstf8A&#10;BISH4TftKx/GP4wfFSDxVptrexX+k3L2kkCvfM5Mst7GdxARsFcEh85OMYr7t1v4q6vpt5FofgKz&#10;SG5ugUuEgG6OPfEEl8vcMkHBx9alvNY8CeFvEGknSrea+sTBGup2zWYJ37MMrK/XnOeeh4FPCeIf&#10;GODy+eGp17KpFQbSipcicmrSS5k23LXs/SxXw1KdXRWs/wDIxf2h4Ph78G7rSPFvw/Fhrmo6ktwt&#10;3d2NlGI4E2xL5BHVVfaTj7z7eoHXk/hrp8Hg+SLxZ8YLjUImsY3Nj4d06SOOzYMQYy0aj5NoPKH5&#10;mPcCtj49xeHtA0qG08D+ErazsLmZbiC9VnZ7SURkywbSdpCsysCfmwwAIxWVqsunXHgzT7zw7ol1&#10;FdXFoGkutSmHz4yHkjUZ3KXBALejV+k5Jl/EOZcEUa+X4P2lSu5xc5y5mqcbJOCm3GN3zL3ru6dt&#10;znmqUcS+eW3S3UZqXx9+I/jPVNR1bSvGt3oGl+G9Lu7i5WwYIwiRXdQkefkYHB459a/D79o6K91/&#10;xjqvjPXtVuL3Ub+Vri8vLucyzXEzcvI7kkszMSSSe9frz+0DbR/DT9k7xt45tLdUF14RmMVxLtLt&#10;JLN9nY7lJKgEMNpA4A69T+MPxt13U7zW2FrIjI0YIMfTB6V+9+GnDC4Zy32U1+9nrN769r9bKy/4&#10;FjzMdOUoJM3f2VfhTeeMfitoFxqOhm+sorxbi6sxGWMsSnJGO+cCv0pXwXJ8cNSW/wDhx4SsfCMm&#10;lQPa6lqM8PlJpcezYruwA82T5tyxjO7gDjmvHP8Aghb8KtX1O48RfHvx5o7WfhnQLby4dZvk2xXE&#10;mWzDBu4lcEchTxg5xXe/t+/tz3t7c6f8KvhlEs1veSNDp8NtcbzOZGUuX24JkcvyzYI5VdqgAe/n&#10;eTSzWtGeIlZQb07x6rsk9m+x6GFzGphcklg6cv4klJqy0torv9DpfjL/AMFAvDfhbwfJ8Cvg3ogu&#10;hDB/p+uSXmbrWbtXEZ/cKPkycMqKSo3EDkGvQf8Agm3+yBoum+MR8Zv2hNTmuPG97LG6kN5tvo0b&#10;l2BVhkSzgRnOMkEkDua/MPw5498Q+EvjN58/9nafqdheSQ3mmSwBYJ497bkgmLH50U4QsxJ2gFmy&#10;c/qX+wZ+0J4U8d/EDwlognuvC13pGm216l7f3Ak8p5JSkTBfuyCPbIQG+Ug7Twa/NvEatmmFyujl&#10;2UwUKMkk3HTR+6lbT3W2m7PXq908MJShVq33sfWfjme48R3nibw/4b1qSS+i8Jagun211IkU11Pm&#10;OOUrGcAIsbsCxGEDEsRivjT4u/tZ+GtN8EXHhvx1qWreGPNtJ7G51CaNrsabHAq+afkO4eZknKZ4&#10;YEZ4zn/tPfHz4y/ssfFuH9o2/KeKk+G3im4tPEOkFx5E+hTu1rcohUkKJIpMkncCXBYEDjzP9p+4&#10;+BX7VXgwar+zxaXjeArbUmkR5rLyHF9dYAtYlKjzXjOxiPuHB9sfkfCXAsq/1WlWpuVPmkpyhtTl&#10;H3mpXVusGrq0umi16q0HKblex7h+yV/wUw8J/Hm807whYeFL3ULjw3bNbWHii1k2rqoO2NwY5AGR&#10;VVixcd06ZYV9q2fivwH4x+F/ibxFpXiHzdW127OmSafp12lxd4JCITGxwGVogyq2FY8Dl818pfsN&#10;fs2fsqfsz/s42Xx68KJpd54ojmuLS21fWprNbjUisC/uYpmwkEbSpgxAAkN8xJ5Hqvg34qfAP4ef&#10;s4eIde8b+LPDuj6vFoB1jxJa6RatMLMRurskrIW3MpIzyu48KR3+2z3hbK8NTqZdk9RL+JJw3lKo&#10;qbUIru5O+iSSvtaxMHzKKlHfqYn7ROo/BbwZ4F8d+JrXxi+lz+E7S01TxPpYlW2u9PuQFlhl8kkO&#10;yXBzHgZwXdG5xXyr+1v+0p8N9W1PSte0PRJLuy1DT43CSEI6MxGAQfQkV8rf8FNfH/if4zft53H7&#10;Q3iSZZtH1jS9Nm0O5eJovOslhVYyUYllPVsE5HcnrXkXx5+L/iKTVbbRNftZ7QWflvbgbk86M8hj&#10;nqOBXv8AD/hTg8BgqdWUpOpO0mmknBuKTjo9bNfLz3fHXqtwlry2enmfZP7QK+FPBXgnRfFnjnwh&#10;Zy2l24aKR1ThioOw+pwa/O34zajpOs/ETU7/AEDRGsbOSfdHBKoXA9vavYPjf+0L4h+KXhjQ9K8a&#10;atLJpFhboLa3jOBGQPvH1PTmuItdEv8A4q30XhSLQr/UolGYtVsLTMkEf+1xgj619vwvltLJoOtU&#10;unZp6vlSTvttf7vmcCaxtNRnpLo+j9ex6Z+wN+0T4L+FFhquga1Gsuq3waLS1mHyR7lPOfXNelfD&#10;BNRsmlTxjdkpJqDSeYRxgtnP05r5X8dfs9eJ/hv4jhl0zWoZUlPmWjSOI5Dj1HrX1N+yjpd/8XdP&#10;0zwz4veS2mmnERmGBuA6kGtc2yfA5pQlicDJSlNqTv1tpZdi5xxnslB/Z27HtB+J3wsudWbw34Y0&#10;1p7mC2JuL2NMICFr5H+P3wy8YfFn4l6XqOn6c5sWv/JE8hxHyepJ4xX1r8Zf2TdI+DkkuveHfElx&#10;NbNbj7QrNyW9BjqK+Uvjb+0vPqnhmf4X+FrGKO2huBGJ9u1mfoa6clx2YfW3h69Jqy0a29Ophz1Z&#10;PlmtNyh4V0nxx8G/i/bWt74Te5CSsJJLL94pXscrmvRviv8AtMtc+HbPw9b3EljfWuprMYFY58sd&#10;RzXzrB428deBPFkNnD4nuFuQU5WXcMHnndmvT/EeuzeJmt08XWOlT3M7IzagIMPDHxnJHWuTOOH6&#10;OPzGGKqU+ZxXf176dTRxhVuotpmjrvgTQ/iX4w07xR8N/FkN5a3t0k3iDTTjdbMB8zY7ivPfHmt3&#10;/i/43XVh4T09jHBOLa1eNyASvGQe1fUP/BPv4GfCjxV+0IH8NeKlvbeaZY5IBH+7nix8/XFfU/7U&#10;/wDwTG/Z38RTXfiD4I21rpuq2IaS4trGUcSAbiSM8E15MM/hlnPgZ+/GKSTdk1fpJaXS0S7o2nQn&#10;Glyza+++nyMPRdDb4I/sV6b4m/4SH+27mCyFzf2jXY35xkxgk9q8in+BXxA/ay8FReNfgr4ai0Tx&#10;HEGEOj3r4S9jYfeU+uM14K/xm+IGmaXf+EdRKeVp149s9pOGw2Gxnaeua+vfh38Jf2xPg/8As/6J&#10;+0Hrmpf8I7YXcAm0yH7KTcJDjKsVI4yvQds18vSyTE5ZVlmcdJwknKS5mkn0aWlnf5dDrVHLqceb&#10;2iTa7Pf7j139jz9ijwl+zx4C0KTx7ptnqvixna4vLl0z9nmY52L9PWvPf+Csf7Q/xk/Z88S+ENK8&#10;B3NnbaHrtuZr42RHniRG+ZTj1WvLrL9sHx78QfiHa6fL4r8Q6vp4uoTeW7v5LsoYeYQV5HGeK+sv&#10;2zP+Ce/hXxB8IB4y+Bt3PdnxBph1TQ21K7aeaK4SPe0CM5JVWwRgfSvpsNlGFzWdevXkq00r8lmk&#10;r+T6fIVOpWVD2Tqcze2/rY/Nrxr408Y+O9TgfQjqclut356m5+UFjzgg9ea2pfi/remazb+E73x8&#10;baa7tTHJBp6jKDGNpPUV5z4U8S6xf6lcaT4uuLqC/t3KW9lFIVJlBxsYdQcjGKuDT/Cnw41o+J/E&#10;NwP7X1CRUS2lGfs4Oc/j/jXHhsthDFwpyhZQ2SV9/N9Lb2XkPDuvWpyk9FG13/XU97/ZT+HEPjbx&#10;HrGp6x4cgvLCCEolxcLukYk8nPpXWfHfwb8MvhzHoHjrw1AZtShaRJdNe2zBIvoOMcY+tc58BvGX&#10;hKaS3sI9SntJFI8uW3Yr5rn+FueM+tes/HK38UfBz4Dah4r8TyW2ox3t0s9mk0QZbYemfoa+dx2E&#10;rYDiN1IVOanUSikm/dldKz9e+h61GvQqYad3eST0Pm/4zpd+KfAGmeM/EHw6t4Iry7kjtLoRYaJy&#10;PbtzXA6J8HvF/hXR4dRs0Q6ZE3mtIXwQzdetd5Z/tZ+G/jTZaT8KNL0sSJHM7GaWIpAJueAfw/Su&#10;9+Gng7wv8Y72Pwf8YsWPh3w/A8+qNYz+TJMFbI5GGPI6Zr73M5VMJRp4SE+VyaeutvxWp5mLcsX7&#10;PmtdJdtbdz5a+J3xE1XR7631KK6kZ4gYdzvxjsPTAwK4zxT4s+J3jy1+zaU0t3DbxiaRIzkJ6mvU&#10;/wBrL4V/DfXBfax8Lbe90vw3FKTZi5lZ2lIJ7sSRXgvgT4vat8K7+W20CxWcTp5TiTLbs9a6csoU&#10;a+HdXDpVKsG1rt955mYVZPMJTV42S0PUv2cNV8drqdvdrfTxTw3Ie2nGQUYdBX6V/sW/tOfEvxdq&#10;c/w4+J8cs88KiS11B1+WRMHj0zXwV4U0zXNJ8NW/iPQdNmeTUVXZapFhhKw6AdutfR3w6sfib8Jf&#10;B8Gs+IL3V7TVok+0pp91GPLCjsCORxzz618Dn+UYfivFujJRjdtJrdSX6X0a63MXiKuIqpxT2sz5&#10;A/4KKeH9T8aft465oHgy03X11fxRwruxucivrb9n/wD4J0fF34YeD7f4lnWJn8SLZhlt4GKrE2Mo&#10;wYdSCB9RkV8j/EPwn8Qv2p/2w4Yvh9IINe1rVYYbe4ZnCQTE4VnZAfLXdgFjwM84HNfrB+wPov7S&#10;Oj/Dd/D/AO08bqw1XQrh7OfTb+28uSLYduCekg77gSGBGDzXu8Z47NMiyTA08JUhzU1FTi9ZNWt/&#10;4C+vXY3oRq0pe1ktvzM3xN8Dm/4KWfBTSvjJ45mbw38RPhhq91ouuy21qI5r22GF2levliRd6Z5A&#10;kbsa8N8H+FPH3wY+MP2/4CXVzbeI9LdmivkYiVwuMq4/jUjqpB4r7H8WeE9Y/Zb/AGh9B/aYtdMa&#10;58H+OIU0Hx/bROPLCBSbe8fthACjknlcd694+Bv7JXww8EeO9f8AG+vaWl/fy3sslleXMfzi3kAZ&#10;VI/vAcE/xY3d69ajkuZcUrCTUXQnGzne6draJPrZ7fJs0rYuMKDmtU3+Oh8+XX7Z2lft9/Dvw58K&#10;tW0drDx5Ya6kV7YwR/upJosGafnmOEwlyxbhTkelJ4m+AXxg/ZbvoV8DeLNO1nULnwr5Wn3Wnyu0&#10;ljNIWWWUL91CFICNk55PWvKf2nf2wPgJ+xR+27428S2/gi5lbT9Mt9N8jSowrNPcoskoyMbmbfEA&#10;3BAQjODz6x+yh+2f4Mn8F+IviJ8VtOtIZLPUbm0sorJhLALWKQxwIhUDI8sA9uWzinVyeWJ4p5sZ&#10;flpayqy5UpclkkkvVNt21Tsu/oYqlhMNlUMRBXlNLTe2p8geJPDXiv4aSNp2taJc24QBf3qHBGPX&#10;171s/sf/AAn0f4sfFu51rx7bp/Z9hEpXzpAqmQnGOf8APNfob+0l8Gof2mfgat58AvAFprGoXkAd&#10;7iWEbIwVBIU93x+tflt+0JoPxI+Bscvg260+/sdR02/R7whHi2SKchSfQ4peINOlicAsJFy/e25Z&#10;pe76c3oeWq1OtCN5JNvY+n/jj8H/AAD8N9Mlm8I6REi3UweRYlHYH5j6gAnj/CsD4cT28Di1lu/K&#10;diGlmZOCu5eCen+NYmofHBfjP+z74Z16B0W/MhGpbRkRqFCg47/Njj61s/DLUP7E1J9P1mzQyXXk&#10;b3ESsE2v5i9OUJyMkEjHGM16fBFGrguEaGGqNtx5lr/iYow/f2bPqb4WaAdSsrG4W2/1LK9w5JYy&#10;jpuwfu9jx6V65peizQ3iT27Dy1Uh4icKpwfmI7naenevPvgzMNS0xNS8xpSrhZJgSoJKnAP15P4V&#10;6VFNLczMf7QthLAYtkZQ7pBzlwcYJBwDnsR6V6bUPbJnclLlPys/4LjeNfFnif8AaW1fwLp4it4t&#10;InjGWfLNvgjbIHXoRXgfgj4MxeJvhyE1zxHdsXhPyI5UZx+Qr2//AILB+FdQk/bi8Va47oI54rCU&#10;EN94GyhyfXrmvP8AwnOLH4bfKzjZESG79K+owDTc1/W5wVUlTiz6F/4Jh6rfWPgvXf2UNV1NvI1O&#10;0efQJJedknIZf614Fe+A/iv8aP2p9Z+BPxo+JVrplx4SmEdqDb5ecBt6MB1O4GuW8PfGb41+E7S2&#10;8cfA50TxBoV00sOYtxZeuPcHnNfbfwG+I/w6H7Nkf7aPxf8AAdjc+PNQmVb7UUtMyMS+0ISfugdP&#10;yrxcZg6OIrqU3sehQpVK1uRtW89zjf2cdFvvCX7ZNroV0qsbaCIJP5QUMu48/wAq/Uvxl4vEPwxu&#10;9NSwkuvM09gXQcD5cV+ZXgf4pWPxM/bPi8cy28NvDLYxRJEgUBDwQOOOM9fev0ug8TeGG+G82k2b&#10;x3t1JZMBHbtu2nbjk1s3yp8u1jKSalqup+H3xv8AHen6R8SdctNJsDxqc28jqG3HiuHtLHxR8WdW&#10;h0iO3lCJMEjRFyWY9gOpJr6n8afso6TpviXXfFvjZ4rUXmq3NxFFnIjAck5z+f410PwR+Bfgv4Ne&#10;GL/9p34qubCxtIyfD1lcRmOWViBtlAxn5uAv1J7Vxxq0pwlGmtVu7HVVU7Xelzvv2cv2b/BP7Dfw&#10;kvPjL8QPsuo+KLorbi3spEnazlwHWyYKSFlLAFwcEHA9ad+yDrXi/wAZfHjUvGfjy6eW+up5JURz&#10;kwq7FhECf4VzgDoOlYnwg1CDxxY6pqGra266Te67cXvh3RJgIzawPgAyDcxaRgATuJII4PNewfs9&#10;+DbHT/GzXEEiN8wwUbOOea8zJc5o4rieOEppvl6v0/q7KwM19cjBfNnnP/BYHW5G8KWlrG5V2aML&#10;n/eHH5VufsaftW+Nvg78KbK2uYPtNpbwrlU/ugdP0rhf+CvMwhSxtJ2P/HwmVPsRTfgbZ2V78LYb&#10;e4myvkggfhX6DmM5wxkFF2OjN1CtVlzK9kj1X9rT/gpJa/EL4bT+FPCttLBPcRhJGZcFQevf04r5&#10;fTUpfE/gIzOhVtrgA9fwNdH4m+GenavrvlQAMHUsw69B0pNR8LWfhnwTb2QO0s0gJz04rx82UlU5&#10;n0OHK1D2ThHqfEnjLUvFb+LWtLPUvLgsNUEm3PTBzXqmtf8ABQ7RfBPjTw3pHiOGG5ZY1hdjz5XO&#10;D9KzPC/wf/4THxT4uVtxKQPJGVGec/8A16+LfH3w61vVfindaPLK7TQ3zogOcqu761z4adOVaXN0&#10;/UwquVOklHds/f8A+HXjb4JeK/hxDrUU1r9qubPfEgI5IXJ+vWvLrz9rrW/CHil/hbqPht4bO7c/&#10;YLkNmMjJyfbtWR+xN8Ibxv2cNG8T3Ku7w28TGRxnHyFGHPY4rr/E/wAMvDXj2Ca1e0QXUUZa2lHU&#10;HORj06V8xxDnkMsquLXupXbJw9Z4etzPZHxN/wAFQ/h55ulP8UvD9oxtWQC82LxG3Y8e/H415F+x&#10;z4qZPD8QePLLMRtJ5HSvs7xxoMHj/S9U+FniqFWPlNbzwtjkEEFhn2xz618peFP2dfFfwE+IMnh+&#10;/t5Tpk14GsbwKSrISMK3+0BgV73DuYUsbgdJXvqvQvMKKcliKPws/QL9mnQ47zwt9p1K33qduVJ4&#10;Ir1j4vaHaTfB6/sba1VIvsp4VB6Vxv7P+nx2fwytpCj5ZhknjsK7v4iz/wDFr75WwGNq2Oc8ba+f&#10;zCo4QnPrc7otxwba7H5m/Dvw2+lfFu9tIgCk02/5eCBn/wCtX6Vfsyabb6j8JY4jLvzCyOuDxgV+&#10;d3hyQr8XJzGM5c5PpyTX6Afsda/Yz+DZtOgY5jlIcMe5H1r21UlVoqT6xR5tGTlFXPjv4hfs8an4&#10;v/aE1A+E9Vm0vVrHU2fT7qE7SWDEhTjsa9M/aI8cfHDxH4N074U+PrpLeS2CNJMrHdcYXge3IrrN&#10;RsorP9pe6l8vZu1FT8pySDiqX/BSvwvc+GbDTPFmgagBqNuVaO3ViBOg52N/jXFi6tGeTuFSXKmm&#10;r9rno4ODdN2Z86/Ef4geF9P8ESaVqu59UR1VYWH3NpHSu10PxF4Fk+D9v4s8PX0EU4iCPGxGSQcY&#10;5+lcx8JfjH8GfGnjSDxn458HQS6lpimOawkA5x9eD9atfFOLw18Ury51Dwh4cbSrGaT91ZQIAoOe&#10;pxwa+DjicRw3h6OGrVpy5m7PdP8Au23NlGlOXvpWaPPZ/iLZ+JfFDNfAXItpmMiIuQecYr2P9in4&#10;oQyftHJP4StRBGUSHYoxl1PXmvLb/wDZh8VeDvA974l0jR5Lm4kHmHLkMo6j60fsB3Wq6b+0ba6Z&#10;4pje2uZJgTHJn72a+j4bwqoYydbZ1FzbWOWvBYesqV7rpY/WD9ry1+I3jX9lHxBZzWkbQSaS/AXJ&#10;K7OlfzpeIbL4i3Gvrc+GLedrhrgrbLEDnduPGBX9Quq+Ho/FX7OF/piMHMulMuT/ALtfhd8Dv2af&#10;FPiv4+63o9tcw2Ntomq3IknuMKPvMMDPsQPrXq57UxVOpTjCPNGW6e3zMKcKeIi4vR67HzbqNj8f&#10;bLxTpcXivRJFZApcMccYyP6V9N+Avhf4g8caRZaXPHI8dw2CiRHCg9RmvQtP+Bsuu/F6LwP4q1C2&#10;ma9l8iGVGDAKozt9d2RmvqHTfhJ4V+C+hJoTPAbhgCkvTOR6evFfPSyihmVK2IhyQou91p5s2wlS&#10;hh4ygk9O55frfwt0/wAL/Cqw8J6JqEmnRwBfOaBsbh6HnnmvO5/h18ffEOn3vw6+GNx59pcMDLtx&#10;lM9fccenrTf2tf2mvC3gHxnpng+91JUsw4+1KTyBnJOa95/Ys8S/D/xF4iGveGfETK13BhInXG89&#10;RgnpXdUzrAYjD01CHPCTsrq6Vn1/zOzCVsLUd3Np+R80/Gf4baN+zlpeheD/AB/4a+1S6spPnOd3&#10;RRuBJ5POTg1p+GvgbpXjXwta2+lyGO0mlBjZVKkA8bTn0q7/AMFvvH934X8e+BrC2uS6iC5uJI2U&#10;fMchRnj618uJ+2f8RLeXSH03VTZ2NhMpniUcsuehHetM3p1o5cngLQlNdvyPMa9jipNNn3DdfA3w&#10;r+zf4OTVrErvKb2aU9TjNeaeNvjRfeKvDq3hsDFaW+Q5j6bv/r1m/F/9pGH4/wDgfT59K10wxwQq&#10;LkINxc7emPbvXjtj8S/E1z4bm+H+l2paOR2Uy7DvHP8AKvzfLKeZ5XVlWxKftJPd/ke1l9p0pTqP&#10;Xsy7e+EE1/W5PH1pMj7X4hB4UkdPc/SvbfgV481r4RaZceL7nw2o89VDSMoDH0yD0rxO0+HHjD4Z&#10;6RDqF9eTNaXRDFG7A9SAfyr6S+CXwZ1b4vpZWFzqqrYsod4FfCseDznkmvZy3Ms3ljvYUI8znq29&#10;NF2RzYfFUItOavZ6/wDAPQrrWPGGoeHE+JHhKYxC/QGe3K4xwCCMV23gzWL/AFv4ZX2ry2kU+qWl&#10;s8jqyg8kds966Wy+Gt14V0q28HR2AaySMqJSMnHpVLwZ4F174favMtxZSz6bdtkAL90Z6V9dRVaW&#10;I1W27LhUWInJNWWtj85fEHhH4ifFT4xS/wDCT2FzbreXTi1jZCuSDgfyrzv4y/BafTviLH4K8T3S&#10;pNMcRxl8kduRX6V/ts6f4U0ux0/xH4Hiik1d0VbGK2QKdx5B4+tfCvxw/Zg+OumrH8a/it+5knkD&#10;W+GO9MnHPFZ8Q4TAZfRjiISab69bv9DwsRha1SEk09H/AFc7/wDY7/4Jm2vj2R9Xk8Ul4oSrR26P&#10;uRj3B9OK+i/FXhdvApbwrOp820hWOMKnGO2Pyrwb9g/9oLXPghqc934rvHeylA2Aj5W45yP619b+&#10;BPHXhH9pPUrlfCE6GUYSXbD86g+/WvMy7MsFVi4qp776NnZgvYymqNJWdl8z5S+J+pjwdpk+om3I&#10;llJY7uSfwrjvgD8RdVHxMgng0tmFxKqRsF5GWHUCvuTxX+wTo97pc9/rivJIUJDOe2fT+teU/AT9&#10;nnTfht8dZkuYY7i3dsQRzR52n1zXoYuOZZhWo4TDtezektNl3PRWAhh6DdU+oNE8M6nB4DgnUlZL&#10;iIcEdM9cV4f8Uwmm38li8uX8zDZOTX1feWsdp4OVxGCIlypI/SvkHx89/rnxQm09LRiZJQEXHDZN&#10;cvE+E9jOjh6S20RxyaVJWPNPiD8DfGfxGCz+C7BpJ9i9U+X6V9h/8E8/2Q/jx4U0L7V4kljgjdQx&#10;jVjz7Ve16w0z9nn4Dt46k0lXeC086QMnLNiu3/YZ/wCCg0PxV8Ppp0/hyW3fbgcL/Q195luVYPAZ&#10;bCniJvn6nsywFPBYe8n+8avbyPDP+CjvhTUfDVjNBqzOHVwxZT19K+fP2fb+I6StyrOJHnILqxGT&#10;719Zf8FJotY8bafcXsFk8pdRsVR0xXzF8GPCVxpGixJeQlCZ/mUnkHNeY8PChUrSjrqePhHJ4l82&#10;x9GaBHLB4BuLuElgsHIk7jHNfD3xM+JVjrPi668MXcLJJJMwlikUOuc4HPbjFfeHh3S7kfDa5Z1Y&#10;xmAjke1fImm/AdfEPxP1DUJbcMz7jgL0GfWujLfqeHwUq8/ivocOfYfNcdmlOhh/4dtfwPKfAHwr&#10;1XwN8QbD4geH9UeyuLKdZSqqTG655U+xFfqJ8HNR0j4gaLpeui5imkQJNGVbo3cevWvzY8bWN74W&#10;+NWneFLHVZYrZpAs0YbK4J5GDX3j8BtJ1D4Z2FrZyX6y2Miq8FyseBk8kH9fyr0Prypcs5a3Omng&#10;rwcF0PqTztM/591/78p/hRXgP/Dw34I/9B2P/vmio/tWH8pn9WR+eHhj9tDxR4E8ReE7nxQLmPR9&#10;OuFTU7aOYqs9umTs298MQQK9G+PX7RrfFPTtJ+JHhiBo9K1C2EkJuQOEzj5gOVIx0r4B/bd+A37W&#10;ngq/t9APjCx16Lwyu37XpBIefk/M69yO9aWieA/irZeF7Uatrt1pmoNbRRx2ksr+TIrDc67emSMj&#10;PrX5BkeCeTZcoYevTacpKUU27Nee6vp0PVjOPvQUnddf6/E+uPB3xMWLXJ75PGMflNahZoE4Rf8A&#10;gXrgVT8bfFi8+KviqzOganHJpujKm21U72lZW+bce9fO3xQ8XT+C/D2keGPCkCJBfxkzB1IdWHDL&#10;nuK7n4FWl18J/CgPi5Fsxeym5R5my2zGTtzXx2Z4TE4Wji69lP20lolo3qua619DkxclXqRpwWvV&#10;n058Lofhpf8AjLzfHus6Xp1xexCSDT55ljyOg69TxWV+0r8fPhL4Jt18MeC7m11HXJLlIltLFw4S&#10;LOGOR3FfJH7Upl8da7pvijRdQnuIVh2JKj42k5AI9DXMeGtIu/DF9BeXKOsxIbczck/WuPLcoprK&#10;4801aS1hy63XeV/0ueHiYOnV1Tufe9z+0/eeG9DtNRsdCLiO3SG7tWOJZMrgOqj7wB6ivWNN8e23&#10;gj4Q6F8ddQt5JLzVoHghm34PmJIR5QBA4wQD6Yr4sT4gap4bsNI8XW+mtqEkTLJF5w3R/Q4969i/&#10;bG/bV+Bt5+zN4UuPBUtzc6vPeutzpdkuY7K+YeXIm3qMtg8CvnsLkNfNcYoum6lSbUea91GzSvbp&#10;ypXT+R7uGxE8VTn72sEnb8jxP4t+Pr/9ob9oCPw3ceGr4TTsItQdr5ljitvM3CRcfx53DGO/Wvrf&#10;xV8QZPgV4R0zw9YTRpYW1hGkSyqTJMAOo/PGa8G/ZjtfBfwyhvdY8Zefe69M5uZbm6TctuhIIQcZ&#10;GPSvQv2hvF8HxCtdE1DS72C7sJLRlRo8ZV93I9h7V97xBmGEwmXRpZXiHFUFGCs1qrq7S+W5UK/N&#10;GUYS2+/zKfhL4uWHirx4scUeLe7Ysm/gq2M4r7m/YT8V+O9I8T6l/wAItpiXenT2if2vaSuVDAHC&#10;uhHRhz+dfm9d+HrrwnJb6tagjYylcjHP+RX6w/8ABKXwlPrX7OH/AAs/U7MxzeILpjCHXnyov3YP&#10;0LBzX0XhdnOLznMHRqTbcLy5uttrff8Amedi5+zoNNbn1ppGojUdKgliLZMYJVzyPrXz1/wVN8c/&#10;tCfC79kjxJ4u+B3hnT9RaO0MetG4uHWaztH+R7iJVGGKA5OcDHOeK9d1OHW9PtXGmuVKgbSOo4/+&#10;tXwV/wAFP/8AgoB+0L8D/CmofDjwSuj6laasjaZq9tqtn5siwzoVZkwRyA3Qgiv3vFYvD4KClWdk&#10;2l82eTRpzqT93ofJX7DfhTx9ZeNZfFy6+ohvyhnhEQxkcD9O9e4/theB4fGugPaXMsZuJ4xHCr8h&#10;8jG015b+yR4i1bwnodrca/pTxxzAJCyc7QAOor1v4reL9P8AE81mLNxj5AxlGApyea+UxUlHCTSe&#10;9z2Y8zq3Z8V/Gn9kHRJfD+n+PtV0GCzNhafZb/T7HLYcAYkHHOf514Zonxm13wb4h/sPwTcSSzWL&#10;Yit1Uhs/7QHfFff3iLUrfVNXbw7ZxS3SLKFmNuMxup4IPtXV/sh/8E0PhP46+K0/xJ1nSkMMieWb&#10;VxwGzya/IeCcL9dzetgq6bdOTdN36O719Nhqvh8PNVZK91+Jw/wE8IeMPGHwwg8Y+IvMN3cQB2im&#10;XGBjkVg/8Km0rS/FF94f1S6S2s9XiZonbjY/t+Jr7w+Kf7H+s+CPDrP8N4VlggiOy1BwQo7Cvh74&#10;8a1pRaXRNavvs2oxPJCYywV42ZSB+uDX65KjXwuIjCotH9xtSr0KtK6ep+fH7WPw5+NOi/Fu28K2&#10;91NdaYL5VguEYshXPr9K+2fgh8O7Tw94G0rXpjHDdRW6ZiBxnpk/WvKfg34otdT8S3fwj+K8KNL5&#10;xbQ9UnGc56KSe9e2+I/CviDR7eGwjvGSNB8jqcgj14r05TezOdpKSkj0+9+IFnLpcafKXVMbgOCP&#10;WuO8R20niuOXTtzRtcHCsrdc8Z+lc7YvfIq273DMoGS3Y+2K7b4c2a6hrCweYJCCCvqO/wDkV5mH&#10;rRqYhqJ3VKsZ0tT5P+MX7AviK68c2fiK8vZWtI76OV038Nhgea+4PCHg/SLDwbY2dlEgENmiDB+7&#10;ipfjXpDw+GGZoxvRA24jrivP/B3xVnuIo7JrjKR8Y6fhU4uc21zM1o1KVN+bPVdG8OweVlyAS3zZ&#10;HX3rZg8V+AvhVpq+MviB48h0CztLpFkmaB5SQxPzbU52jjJ965DRvGiyxrIW+Xjk966K01bQtbjl&#10;svEYtfsLxlpxehTEFAOSdwwOO9fO5pWrRws5Uavs5JXUrXtbW9vQ7ZVIzpuO43xt+2L4O8dpNd+F&#10;viVFpUFirRP4q0t2udOePBIEwZVMTkYAOeC2MdceY/CPwX45/az+IZsvGPieQ3FvpDPoeqXNnJNZ&#10;3AHUsw+UnG1l9iBg5FcB8VfiZ8QNV+FWv+CPgh8O9Mg+HPhHSrmaG7NqLdr24HBy7E+aAx3k99oA&#10;r5//AGCPjb41+Cfiq8+J/jfxL4jt9P8ABfiD+0/EmnIZJku7KRFLFoScjA2lXUZAK9un4ksmzbOs&#10;R9fzKp7SztHS85x7tKzu72uru1jyaNOm6kaV7RfXp08z9AfFX7L3ib4TeIm1q+8S32p28kYG64Rd&#10;gbaBkAAY4x9MVf8Ahv4Q1bWtRMtq7Eq+BjpivRf2a/2xfhn+2x4m1+DwXfWuseEb+xj1Xw1q8I+e&#10;FZXZZrGcfwyRMPlJ6qSP4c12+k/BmbwHr7XekLvtmfcUAwVzX75kXDGW5dTp4zKqXJSnZyjZqUXa&#10;zvfXp1sxVa7oJ4SurS7rZp6p/wBdTnPEGgeKPD2inz5GGI8qQTjpXgPxa8faXFBNDdXAEh+U4Oa+&#10;ufjVqNrZ+B5JZ8b0iI/SvzW+I3iCfU/iNeW0EhaGFyGUtxmvn/FTGVcFlSnHrofuvgRklHNs4lOf&#10;/LvUBK93cuxbcCxKn2r6B8BuHtNPntp1iD2kBYoGZ1cxIAdoBzgkYyMV8+2kflQ+ar7S2OCK+hPh&#10;LdWNn4Ktb90jS6hsIMO0uVcbBknP0H0r8/8AA2t/wv4tPrTv90l/mfoH0mKK/wBVcHJdK1vvhL/I&#10;9O8efGrwt8HPBVjceN4om/exyBL4rCJULAFcMRkkHgDnngHpX5//AAX8WaT+3L+2N4r+MniLwlo9&#10;lpfw+1W90rwrdxSfPJPdGSOIyhm4eNEcqQAevHp7r+2V8F/iB+2VrXhXR/h38dNB0oaMkhvrC/jL&#10;vCx2qjxKpGJFc5DDkYzz0rwd/wDgk74+8H/ECy0jVv2jdGg+HmpSF/ElpG8qXVxfSEIHjUlR5jf6&#10;veeVR24JNfseYrHLMcROlNK8EoJ7KWrba+e11c/lDAUaccHCp1v736H1bpqW/guW8ufB/iG5S0lB&#10;WOZcxGaMEffTOevIBrK1bxt8OvHVwfD/AIx1QaTfyDZBrcMamEueAs6cDHP3lwfrS+IGsbPR1tPs&#10;6xrHEEXGflUDABJPPTvXg3xERYJpZFkADAquTnBJ7V52Gw8cXSU5NqpFL346Ntd9LNeT0PVo46cG&#10;01eL6P8ArT1RnfHL4ZeMPhN4wWz8Y6KIYb75tO1KEmS1vRkY8qQDBPPKnDDuK9w/Zn/ZLvvGuiwe&#10;LvH9pNb6axEkFmyFWuR3PPOzp9a6j9hf4SfFvXfAV9d/Fu6hufCtwUfQtC1u1FxhlP8ArMP91PQd&#10;R2IAxX0usunGCPTRax2Fyg2C2ziNsDjY3YexrvwmJlgcTH+2koJu0Z/8u5N7KX8kvJ6N7S6CxVP6&#10;3QcstfM18UftRXl/MvNbdjjRoOlaJYrpWk2MNtBCoWKKNcAenA7is29N7anzVfKE+1Xvil4x8LfD&#10;bQLrxb461GPT7OyQyTSy8EgDoB3P+Nfmb+0r/wAFRviJ8RvjRpXw7+ELrofhWS6IlvJ+Jr1gRwT/&#10;AADGeK+3q1IQp+5q7aI+aipWbaP1a/Zh8daB4v1/xH8KLDVoJb/+yRerAjZwFYo36lc+le3fC74m&#10;D4f+DLq+1zRdUvzpxKHT9GsGubmR8gBI415Oc98D3r8rPgJ+1XD8Ef2m/ht8U9W1C2t9CluZ9N8U&#10;3MRygtriMq0jY/uuEf8ACvvT9nH9ub9m34j/ABH1y78H/FTS1021vhF9qv7tLZJXC5LJ5hG4e9cu&#10;RZrUxOGVPG8tOq27RTvdLa3fTc87F05xqXtoz4A/4L3fCXxt4N+McH7RHiTwbD4UsviXYeYbeOQP&#10;cQ3FskcbrcOnyCUp5bkAkAcZJBr5P/YD+Knhz4EeM9R0q6hvNRstaSSbzQSQhCE54zxmv1Q/4Luf&#10;FH9l79qL9jW98HeC/Gum+Jtf8ManFqcMmj3AlitlAaOZWlXK5ZTjaDkkZNfmZ+x3oFh8NPAF98bd&#10;Llt/t2kWkzadZ3sXmiYKf9W6kYIZcrWGZ11g6kq2HV522vu+iv3ex20KUsRheWbstkcD8ZvFmjeB&#10;tC1nxlq+kvfNfybUtDJgFmcuMn9a9T/4J0al4Q8Z+F5vGnhnwtdaNFca1u1OCTmNZFH3gwHQ5Ygd&#10;hXzt+1L8ZvCPxR8Nal4k8C2qR6XqfiCUJbi2KrA3DMgB6bWOPpX1L/wT702HRv2aJZbyKUWclldz&#10;XMdoMSSptI+UDvxxXkxrTr4CNSUXFya0e6vrZrudtOl++t0SPcvFPiG4+LXxc0bRvhzDdR6Na6iq&#10;yXULYju5eF574znrXuX7Tnxm0P4aapL4Asbq/iZPDsFswgtsW8kg+Yq77cBxjgHsa83/AGD9P8BL&#10;faRd+GNF1DTdP0OBpbh9WjIklYr99w3LGu6+Os+vp8KdSstTsCs/iXWFnSOVAZZUkfcgXOSMjbwK&#10;5/EqlGtwZiIJtJx3Sv8AL/t74fmcGVUHVq1J7cib9dT4qsrrRr3x7FFaS6rbm0klurBI7zCLKOQw&#10;XGD81d18E/jF4yuviPeaj8SfHE8+lRWFxM6yQZ8gJHyQF++cgHHWtjx3+yn4v+H37U2k/DnxrrEf&#10;h1Lexj1SfUlh82OG1ZAy8Acnd8h7Ag14t8ZfiV4ys5JLD4d2GkabaJYXSRXuo4jl1LyCyy3EaLkn&#10;JBIz1HTNfzXX4UxmNw0qVWlaVuRqXxQ7u7Tse3haGIqUlVWsL/oelat+1d4J1B9P8ZeEteik+1am&#10;yXFgzfZ7iAH5VDxdSh65FfRd747tta+DsE07x6xfXVosS6mIwstsQ2QuccDGcetfnj4b+Hvxi8Z2&#10;0F/4S8If2zdWdlLeTz29uSIUVdx3DOXXHOOtfcf7L/gPxtffs6WuteIP7NktJZC8otywaFlOAozx&#10;wPevSwPBNTJuIsFOlTk7N3s1dx6a6XUXa669UzWh7apOcbW0v5aHwf8AtwX7ab8UtPu4tv7y7XzS&#10;o6gH3r9s/wDgkX+1N8N9P/ZP0bwr4j8Q29lPpVnmRbmULleoYEnHevxa/wCCkFnHb/EmwktRu2zg&#10;59+T/hXq2kfEbUdD/ZssfC+m3Dpd6sFhi2PgndgH3r+jsBXnhKkJQjdy0Z5tTDQxMZcztbU/VDx5&#10;8CPBf7bnx80/4/8Ah3VUks/Ct6j6Vc2soKzSI3Ocfwjn86+ldLZbawWGVRuVQpB6186f8ExvCmo/&#10;B79nnSvCVxIzRtEsvz8kFhlgfXrXvc+qLJPIwOMtyBX6EqaUuZqzaR8o6mmj2D4h/FLw38LvB114&#10;l1y6ihjigZizv2r8qPEXxL8Z/tfftR3/AIj8Kapdw6fZSFLS034WQDPzEZ/Kvrz/AIKY65ej4K3t&#10;raz4DQ4bB7V8b/8ABOSWzb4y28EswDSJk4xzg/8A168XMcXBYuOHez3Pey/CWwUqy+Kx9XeHPjNN&#10;4A8Mf8IZ8RdK8tkg2pcSIdrjHrXyQy27/tTS+ItJtwLa4nyrRjjBNfpT8fvgh4Y+IXwwnWWzjEz2&#10;rYfGOcdfavzP8DavpfhT4s3ngTxDMDeWF8Y4j3Kg8GuHOabhTunpYnAyp1Z6LU1f+CgWr6Ppvgjz&#10;b6NfMnRQoI69a5v/AIJv+Cbe71e58Z+QVS0tMRkjoTzXT/t0t4Gbw/pl14yuBHbllCu7YB967n9h&#10;Twx4fh+Ed3r3h6dZYb6cJDIOhA4/pXLkS5qKuGZx5atzyb/gq34slg8B+GtAmkJkvb/ey7eqg9/y&#10;r58vPB81j4X0/XLOyRTbTxysZMhSuRuPbIwea+iP+Co+mw28mh6hfoojtpkRN3Qev614Fo3x4+Hf&#10;ibSbnwlfava2r28RQmVhtfsQM10ZleFS4sCuaNj6x/YR+P8A4/i1rWbPw/Hp2q+G4pYm0WO5iEEq&#10;IsMQbypQ5eYGXzc71UdGHDV+oPw5/aE0Sfw/pdvrdvNDPd2xUSKhZARwFJHQ4xX4Kfsd/FS6+Gnx&#10;bj8L6jrcdxZS3uzT7i4lO1oCS0SADjGHP059OP1y/Z18f3F3p0+kahiVIlaa3kIGGj6gjt0rkyjG&#10;TpYl0Z7PYMVSVSok9EtDzT/go9+zfpPijRfEHxW0m/b/AISdkN1DeiXHCDhP93Havn39kTxLfXlr&#10;HqNvH/pjcNLAcEZGCc/Q5r6w/ax1uz1vwxJ4eS4IlvVa2C5671IwPzr5y/Zp8I+JfgPoEc2qfDyy&#10;1nUr6E3lmZLhwbWHcRHwAV3nrg8gEdOa4uOM9y/hnLvrWO0jJpJW1bflvbu7MMBZzcV0PXfHuu3f&#10;xF8J/wDCnde8L6nNpV5CI/PMAh8q4t5ldWhc7t7ZDEZX067hjxSz/Y78DfEm9m8IeONPctYXcscV&#10;/C/lz2VwjELcQyZDIykBh69CDkivY9d+LWv33hK01zRPh5aWt1pdyb64maceXI/3ccKC6bQoP05J&#10;61i+AP2ivCI0W98Q654ev7bV5b5nuD5nmQy5wRMSAGRcnoc88DtX8+8G8cZHg8+xWHniOTDOalFP&#10;m3cfei77bbbdme3mzVanTnFe/bVnz143g8b/AAAl174PftGT2mqeL9S0uFPh14vsowseuJG7G4Vk&#10;48qVLZJGmVhnoRkYNed/D3xDaReIHsTbo05v1kiMnzKhKYOOOxK59sH1x7V+30dG+KHw40v4m3ep&#10;RyvpGqPA0kQKSaXezxvBFIhbBeKVGMbHBPzYxnBr5o+CWjX1n4ikjtfE625srOW5V7l2LS7SI1VR&#10;gnzGEgKqe2454r9wjmOW5ph1icvqqdN7NO6v1Rlh8RUjBRmrM+jfCmt6pBFAbad45762kW6MKyDe&#10;srwkAdOuw/KfTpnFfRfwq8H3nhy987X9Pu1u5J4pYzdBTB5bgbgYerNny8dch+gPX52sodS1vSYm&#10;t7DR7B7HTLfKW8McYvGjcR+cFbPmSMSWY/eGw9MV6x8L9f8AEEur6XNcMpliniFvPcyEFwuUA9iq&#10;KB9M4xgV4tek/bJvXY6oYhLRH58ftUeKn0r9qbxj4g8R6I1vZyeN7qDUb61ky0dn5zABD2ccspz/&#10;ALPav048rS28I6QdG8T3Nxp8NlDPoup3jss9rlAVZZsb4GxgndmM5wwHWvJv2WfgH4B0n4teNPib&#10;8Yry0tdW1+TWbrSNGldLq2WOG9WXzJY3UhpmjUyBR90eua9P8XfEzwhpGoWHi7RdZg1GyuYhLA1o&#10;42SR7Qx9gvTP1xXlcK5rw/SwmPxVfEKLpuXNZ6qMHZtJN8yu7K3W1iKFDDUm/aP3m72OH8V+Mrbx&#10;jo1/8NvHGqDStZvUL6Nri4SO7lVgySqw4DBiMgEhgSVJBr8s/wBoK61n46ft6eHPBuqava63rehe&#10;ILHSpNK1i6Ki4cS75gCrAmFFKkDqSpGCRX6p+L9B+HXxv+GetajqOnNax6aZ5p9QsHlgiDoPMO09&#10;CVGBlRgA9e1flL4G+H2sfHz4h+Ovij8IJzHd6NanUFS6kMYmvm2lYIpfviYqj7WGOUBbqM65Ni3i&#10;ow4hqyTo8jjCck4T5ZTt76fmtGrXUr+YOnT57XVj9Nvi/wCIb7wB45SSw1mWIpaxmO0hYA8gjPXp&#10;jGD718k/8FDb/wAV/EHw3ouq6+++OLVdts0ybgGKEd/auo/Z7/a48DeL4NAtv2q/H+qW1/dRwwCb&#10;WNGkW4s4mJ2x3MiqI5ZAcgsAGK9Qa9t/b6+HvwD1vwH4R8G/D/x7pmrXN3qsWoM9pOHQWke5HYsO&#10;h3cbevB4r9TnmuEr5PLEQneMYv8AA8OdCpDH81tHrdHj37MPhmLw38MF8IX0H2e71qwS8jKAxsEA&#10;ygYHHJVw2BnGa+hP2afGd58ONWsrm7knbTWKNcbZAysOzFckZXGM/XvXzPqtzq63kPiaO3KtYTFr&#10;ZlbDeWjEKmSfuhRwPRu9W7P41+FfH2t6NoFhb3+mKiybNUlk8rynaTm1lCnBiYDBPY7T0Br+XeLu&#10;COIsfnVPMoT0re/JpXVKy0TV02rWWm+uje/qUJ0/hb8vU+vPj/f/AAA+L194j/Yu8Z62ZbbW7W11&#10;O1tbZvLnh+0E3NvLaTuChDOhUqehOcc1xHwQ+DXwQ+Ctifi14Hn1SXSdGu7W7utJ1J/Mv9NZJDhp&#10;QgGY8suWK7QAfpXyj+z98YvG1/8AES28BeI5Wi8UeGdclW7vb51E9zZRyu8cRfAz5QKADoyMMV7Z&#10;onxB8G+GPH2oasmlWVuNQjhtpNAvEFy00b7hckXAx5QYtuCHjp6V4VfMOIOGsfXwPtbUpRT5U7pt&#10;6c8GlflkkpLstG7qx6eWVKNGuqs3ZJn0P4v+Il19o0z9ovwtDo8WoeIN7C3MOyOaHzCGYo4yjMgU&#10;kYHJOODVbxl4il8V+DtSvdKeCyvrvA0izuSTHdzqy5ICZdEC7juwACAAau/Bfxv4T+I/hJ/AD+Fr&#10;SytdPnY6PYJEJPJVj8yq5GeM9OwrxH4//GrT/hn46gggnjnvIZWhtLGIBgI8gdRwoI/GuXi3L8Xx&#10;gsBmuXL221N02paVIK753ezTvq04rlkrvtvisTOVeTk73WjW1uiR9QfsAfs/6B4v8T6n4y+Jmgwz&#10;a7HL5TvNEpdCBt2jPPpjuetP/bf/AGUvA3iLSNZ0VPC1oJ7+ExwyGEAgYI/HB5rL/YQ+P9pp2s6J&#10;4UE7HVPE2oiytLIRbygKF3mJJ3BUVSSfavrr4veAIvET299KA5jZSS3ev664PlhcZkFOlCCjOmlG&#10;UU01GVk3G6b2TXU86tK00qj0Vmfjpbf8EtPFHhz4ITx+JbtrnTraNpYraX15xkd8Zr89fil8HNR8&#10;H+I7jSrzS1W1eRvL2cgDPQ1/TF8R/Bum3Pw3vtJt7VGxauFQjvivxn+MPwJsPFPxE1fQtStdvl3j&#10;Kqk7QCCSK8niXL6tHMIOk7Jxfpc+mpVMJmvClS8V7WFRWfk1177fI8S8I/sf+FPFnwCi8S+CNOvT&#10;4gup1VYZ1woC53EHuDxisf8A4J8fBbQNa/4KFeEfhN4/8KWGqx3s04vbLWDiFAkbNvyeONuOR1IH&#10;Ga/Ufwn8H/hbD8HdF8HW11b2OrtYh7WCMhSHVRkj1r5N+IH7DHjX4h+O9W+J/wAINbvdK8WeCPCs&#10;13fnT0/eTTyPMsSj2KxkkepFbZXl+Ip4hSqa21Xn5HgZ/g8qeAp1sM7SUUpJ6a9/mfFP/BU600D4&#10;Y/tt+K9J8Bw6FBp2k3Ahjt9FYGJWUjcCBwGHIOOhzXz7468Xap8RLeK+QtEsK/cB6+pFdJq3wx8R&#10;eJPE9/d+L7uZroX0n9pJdMfN87cd4bPU7s5rmotEmu/ixYeB1kNjZXFysUkh4Hlnqa9CEsNjMclT&#10;SdSN/l5ep8XOmoJWdznvDd/ayaoLO+bcj/K7AdK7HWvBU3hKW31i1C3NhJtkgm6j3Br0bXfgP8Kv&#10;D/i7XPB+hay11P5NuNPcnOZHPPNVfHvwz8dfAHxRD8LvGlg19ZagisE+9tLDI2ntxXdXTm1CJ1U6&#10;SqUtV/wD3v8AZ9/4KT6VD+zD4g/Yn1b4OwapBr7Srp140g2WhlwWO0dSDyPQ1H8LP2XtD+HmhSeI&#10;osmdRkMx9h0rl/2df2d/hla3Vz43k1yeDWYrlU03SzHwyEfeP05r6X8cX9r4D+EkurzwtOSpPlhO&#10;nHH0rHEVa0aaU9kvyNKF4U7yPFP2a/2xvE/7F/7Rt58RtAMpSQos7Qt8wQNzkfxDGeK/T+8/4Lof&#10;Cb9pDQIvAsOk3kemHTw2s684EcMACZbBY8ngmvxWl1rwh8UfGUlhHBm4nlIa1DHLHoDx6V2Pj3wD&#10;q/wu+H1rpNtezCG5AEiK52yoT0b1wK+V/wBYKuW4qMXe9R/BLt3NZ5nVng/YVIJpP3ZJWku+vX5n&#10;0k3gyLwj8T/FX7Sn7MX7TCNGzbtMS3ug047vGVJ5U9cDvXqnhL/gr/8AtgtoH/CvvFej2Ot6vcqs&#10;OlRRWria8kZcA4HYdSTjpxmvzveXwD4S0231a68YT6cRKWZbaRlEpPbAPev0x/4Ie6D8Gfjt4W8V&#10;/EvxTYwt4o0a68i0ubuTLxW2z5AgPQnk59a+hyvE08dWdalzU730b0k/T/I44yf8We55n8Lv2UNb&#10;j+JF98WfjWzX/jDWJzJqEtw2RCWORGmc4A6Cq37UP7GNv44dtU0NFhuoITNFLGMYdRkfyr6g+KNj&#10;JY/EO4igcyIbhipjPB5z19Kz9Tc/ZJ57kDYLZsBj7HvXrZZh4Y7GONXWx6GZVo0MIpw0vY/MX4e/&#10;slfHz4/6rqUeo+KY5pdGkMMFvM3OBnA+vArzjx7+z1478M+NZ/hhqGn7r4xNuCtjC4/PPSvVfib8&#10;a/F37NP7SmoSfDzUZJPt1/k2olOxnyMHaevWu+0P9o3wH4M+LOk+NPj54CnttRubqCWO9aH5ZovN&#10;UupPfPOR6Vy5xhaFCLnRi+eN9upx4Jzk7tqzR7l+y3+znq/wH/Z98L/DK5sbe3vdUQ6hqcUrs1zD&#10;NLGp24J4yAuR2Oa9T8Ifs1W9vq/9vX6FZ0j3tIXIkcAYA9huI4HpXrVh4w+F/wAVviI/iXR/FOn3&#10;j6hcRS6V5LAbYXUsgAxnJHaiPUDp/wAal8I6i4EBlwsyDMecEg5/uk459a/g7PeIcfisbia1W6qy&#10;cnLSy3289Py6nq/VqlWak3pexufD34NwwWsGswaW0kUbqt+8QG4kcqR6kkYx+NZX7c41jRdX8FeI&#10;tL0Oez0v+14Y9fWFMXEh48pTyF2t8+SxAXA9a+ldE8IwN4GTSIdQFrdT6ddXdl+5LRSBHjR2LAYL&#10;ruHykg/OCM4OPjT/AIKQa1f/AAI/Y28Z/Fe+zcSm5sbPTLbUDJ5Yuri4HlxP8wOCkcpxkDAqcqyf&#10;MIY3CYKvh5OriVCXvWvaWikr7L3r/K51qMKcm73Ue3dHSfGv4gfDf4A+Fb74j/Enx9ouhabZTCSL&#10;VbjU4ygkU5MIVSXaUMMeWoLc9K4PQf2ifDfx3+HWlePvhVqMmv6NfPLd211YptaSQKQyFWwysGTY&#10;V6r361+YrftOeI/if4wlmf4J/CyLUJy1xc6tqXg+G4kkk4JctKWBY889Tjn3+w/2LdE/bBsPD8Pi&#10;7xP4otl0WRHay8H6B4atLW0t/N5WSZkjAUvgPt6njJr6nOvC3DcLZXHEYqslV5tOeSs421SjCMm5&#10;Xs+ZzjHo0m7h/avNU5XDTyPcvHPjnWtW1JtHhmuUtNOkjVUYpIxuPKWWXKoWOQZPK3HKnyx6V2eg&#10;eFNZ1bQob3SGVLS4kaGwu72wMUd3KoZsbhuIxvbdjrhD93FcTr01jqegxaxqng3T9M1NJ2W4h0p5&#10;EgvIuT8yHgMxDZC4U/jXs/gHWk8b6Ba+Jr3RraO4+w7Ejkt0VtillQZA4J+b8q/YeBOKcNmmIwmS&#10;ZVTccPh6T55SSvKS5VpytpXb5m9bs4KlT2kp1Jbt6GX8c/2D/i1+1X+yp4v8DfCxNDsNbmsUmEmv&#10;agILRlS4Eh3SqrAZ2jBA2jIJIr88v2Z/+CQfhmXwu/7RH7b3i6Gz0+w1Ly/+EG0OZS12FjWTdLeB&#10;thjBOxliySVID1+nvwn/AGpr74keObj4A2Gn3WnMFlstU8PRxSOJJ4mkFuJOAIyBHKXjBKkFNxyM&#10;D8fv+CnX7RfxS+HPxe8S/s4p4rimg0i/Ed1eaHqbSQSSbQzRIykf6v8A1L4wA8RHav17C18LHEqj&#10;TknU1bV9bbXtvYzxNKooKUtu56N+1l+3JoF5osPwC/Zzj02HRdJR4LLRtGikitngTO3ydqY4GWyA&#10;GOHJPIJ8y/YJ1DwNp/xc8S2fxi+CvhTxLrdnbfaNNn1i7uA0G1VA8tImCnOGLbs8NXL6D8BPiR8O&#10;/wBjOf8AbX8U21hPF4g1Zs3PnFroCVz3PXJxnoSe+arfs5f8E/P20P2h7Kx+Lnwk8IXMWla3JeGL&#10;X31pLWJBASZDI24Mg3AhSR82MCvH4uxFHD5ZXWNxEcPBqynKSir723XRPS+uultCqEJUmlCDb3t5&#10;HpP7f/hXwTpfgy2+IeofDuz0y58a3jxwQ6JpwS3066jAJRBnKLtC4HU4Jrmv2cPix8WLX9o74ZfC&#10;bw//AGTqNh4qurfQp9J1G8hs/PjmfaqtduMRYz8rHgHHBJr6t+Iv7I37bXxW/Z/0/wCGvin9nHTr&#10;3xPoGvFv7SfXbWK0v1EJQzQlmwN5xj1Jrtv2MP8AgiE994e8P/tH+OtbeHxZpTu39l3EQePTLhdy&#10;B02nAlhb5kcHh0UjpXx/AcMDxRgJUFUhWdJy57TU7N6RcbO8b2Ti9HpfRlYqrUwbU5Jrm8rHE/tX&#10;fs8/Evxd43l+FHh/V9Oh0O+8XW+m+I7TQ9QTUJN6ruZZdj5WIxqxftuG3PIrvP24vgf4Vl8PeD/h&#10;Horx2drpGmxSaxY+GLpLeeHUWhZYxKsXzRuYQzAkAnPfIr17wv4GsP2aPFmuftOfGLwhBd+HdEvr&#10;5tL1HUEE1zYQmFZpszHJIYxGRic5JxXwr+y18bvEP7QHxz+MviPx/wCGrZ/Et34ie8Mtxcun2Ozl&#10;dYk8sIRu8uPavOUw+TjAr67KMqlluEnolLmcnZW1bWr7uy3OrF4mFZJwVnb1Pcf2Wv2PfA/hq0sf&#10;B3jy91fX9E8PXBuPDPhbXbdPstpMeWkcKAzy85y3cYNe7/FD4ZaInwj8Q+HND0PTU0vV7Rjqumyx&#10;J/psYBkIJUfIcjIJJIK4waxPhBqcNrpc9zC7SyPZLJE6T5dCdnMhOTJ8vGMgg811HxZuZ7b4TeLt&#10;SsYgpt/DmoXEwA+QAWkg+YjtuwfXOK2jhsPTfNCCTbb0XVu7fq92+pz4erU50272PzF/bl+Gnizx&#10;Z4R8AfEr4ZeFdU1u0i0CQ6gxl86S1jRwwLnOMBeMDtxXl/7YdvpPxR+E/g340aYMSW1qNO1iNI+U&#10;cAYz+K4/GvoX9nT4q6nB+zd4dk0fxXDp91bu1ndNcfMHR4iuWzkD72ckdq8g8BW2jWnxH8Y/sxeN&#10;/EVlqWma6TcWF3akeXFOxyAPTt0r24KhToKUHqjmxCk67hL7STX3Hgnw/sLPxvq2m+DL2/iSG4u4&#10;og05+VQWHWv1T+EXwd+CXwq8Ef8ACKeBPEujajey6ZvlfTnRjtAwcqCSME96/MS18Mp8EfjMmn+I&#10;bMM+m3/yq/3XUHg16z8Fv2j5vgH8SrvxPZ2kM0OpLILnjKmJySVX0x/SvjeJ8p+vUIyhJ6NtR7tr&#10;c4a9OXJynn37cPxEs9e+J8vw90/w+IbjTbohblG5bd2HpX05+y/4d8AeFPDng/w/aR3rXN2EfVb0&#10;TMTEx9PSvlD4svH8R/jE3xO0DSvPtWuhLc2cR/elc5zjvwK+6v2NfCvg3xtpVh4v1RZbCD7YjwxS&#10;qd2APukVvUy/MqGWYShgFyqKvK76u1138+w6Ua8Jrldjuf2uPD8vg3wTdW/h/U7q9t5rMyJ9qJYn&#10;jOBnpX5gfGGabVIrPxDbaDHpfmSSLNGmfmdCctz3r9Pf29viLoNx4RuNO8F6kks6Q+QiYwRxjgV+&#10;cX7Qvw+1HTvCNhrcnieKbyXIn0zd+8hZuSWHYV9TgcPCDvbc7a7c6TTPHrbWNUnu3u57guSRhm5I&#10;9K9M8A6dc+L4JNMn17ZJJFhWZuvt1rzrw5Dc6zqkWl2FqGe4baiDrmvpr4KfD/wj8Lg/jvxtp5lO&#10;mwsyQs42vKRx9eaMwmqVWNOElGT2OXDxfP5HKeCf2hPG37L/AIu0bSfh28Ntc6LeiW4vwMvJk/MC&#10;PSvTPh//AMFMNX+Gf7RfiH4pa7dXOuQ61L5ktrFOdisVA4Xp614t8HpPC/xJ/aAubz4hw/8AEt1O&#10;5lMyKf8AVKScAfTjmu0+Cn7JHhb9p79qjTf2Y/g1pt5PeapfhItQQF0toN37yZm7BRnr1rNZBgK2&#10;MjX9neclZ7a3aepsqzpfvI7Loz7J/YV/Y6+Jn/BT/wCLk37QvhLwVpmgeFdG1WCSeS/iZo7yVXDy&#10;RjH3zjgnpX61ft5eArq5/Zv1JrPRku20TQ3+waZbxbjPcBdqIqDr82K9a/ZE/ZO+Hv7IXwB8P/Af&#10;4a6UttY6PYrEzbcNNLj53cjqxbJrsvEmkWthp0+rarFCILeFpGM/3FwM5J9uTXvVcgwM8tqYSavG&#10;a971/wCB+h4tbEVa1RTl6n4X/DL9krx5o3gHXfij440n+xbnTkDyC5h8oOzcFBkfKQTjFc5qv7dv&#10;i7wHq2heGY/Fl0ZfA+oiWysZrjMUkLjDxnnpgke1cD/wUU/4KkfFL9pDX9V+C3hW1tdD8NaL4muX&#10;eXSJ8nUjFKyozsOq8ZI7189aN4c13x5qQv8AX4rrzdTdUUxLjdxgHPbmvxqhk9PIMx+swqfZcXe+&#10;rvpp2Suezh61VW5VZs7L9v7xF4Xh+JFl8d/hJ4Xu9Pt/F0jTy3JTEaXP8YTHT1/CvEzqep+L9ZtN&#10;C1NvOlmvlma+lk6ZxkE9q/QH4Wfs26N8V/2f9T/Z3+KGnvFqOhxDU9EmkYb9oGSAfz/Ovk/V/wBj&#10;f4iWnii3m8OaOLjQ7m8xDfLOP3ag/MD3yORX10K2HxlRQoR+zdStp9/ddjqxFKo6m+j37X6neeB9&#10;Ni03TjqVhcb44WVA8PPPTj8a3viVF+0N8eba3+F82uyWnh9IczzXcm1cKM8Zr6Y/ZV/Y8TWNd0fT&#10;Y9HSTT40jM7RjKsQO/rX0B/wU8/Yx8D+AP2P9c8f+HdF+zXlnpJl32o2thRyOOn1rxMoyXEYGvXr&#10;V1zK9l2drWfrfYywlPkcnJ7n52+GdK+HHwj+Hug+D0t9NutStNV3xXEBVt0of7znPQ9PxrqP25tL&#10;8NfDfwBpPi62c2+ta/HvurKI4wu0c8dVI/lXxE/xQ0DX3tUi1Ceza0K7VYkFnBzye/Ir7N/Z1uvE&#10;n7bUVn4T8d6PZXtto2lOhv5mG+NQuEAH4daedUXUXta0WuT3tdHpvr1uiKzhVhyw0l3PlHwd8Z7r&#10;x34c1v4XeK7JtkiNJp9zkgKR2rjPh9B4S8O+J4/EHiiSIxWbfubdgCZHz6V3T+AvD2hfF7X9F1Z5&#10;UtNHvZY5Jbcfwgnk17x+yl+y/wDssfE/x5p9rqRfVjqU4EFkZd23nliB0/GscZmeXZNRqONOfJUS&#10;doK+rWtnsrrf5nHepFqNTV9zkrv4sz+DH0vx9rN2IUmkSa2tVA4wOCFr61/ZO+Kd7+1P4fFt498Q&#10;W5jEjGS0+XzZoj0U9+gHpVb9sr9nP9hiwuYPh8t7badr+i2mYoRc4wMZAxXz38C9B1bwT4ri8Q/D&#10;uGWK3sZtkqrKdkqbuue9fI0K2V4/LakIwlGtZ8rasot35bPr2bOpYpUuVWPo/wAB6p8L/wBjf/go&#10;BofxK+FVlbafNc2k2nanp1zdqkLpOPkDEg7cuFGcYya/Qyx+I3wT+PHgs2F9qd5/wjuopINX0mZj&#10;DrHhC7H+taJsktbhiXZfmVASQduQPyl+Knj3wv408TNeXXw0FxqERRZb+yJMkmAODjtXa+Cv2rv2&#10;vvglYr4g8BR6VBY2k0DJFr+lxzSmBflKLIVz9z5eQcjjpxXDLAYmjgsNWxVaLrxSs5u71d7eaT0s&#10;9GvNJr2qeHjUo3VaLUn8Lvpfv/wD7k+Ouia7+zl+yB40+F3xov4/H3hLUdLubXSNctoSHy0eRFIi&#10;klJlBV1Kkh1wy8cDkf8Agjj+1Z4y8eeAdL+FPxiN3b6tJYG88IrqV/50mqaauUlt45JPnlntmUnv&#10;uUr2IrxvxT/wU8+A3w/0uy8T/tE6Zq+maJ4vEceq+AbKeR7azdAYlnt0A2LAVAkwuGXcQAAcV2v7&#10;Lv7PHwj/AGvfhDH+014I+Ol1o8XhXVTqHgiDTUjM1p9nlVXck7Tl+U2jBwR3AFfqsuKnhcLTxuLS&#10;jGno535Yt21Ub7qy0tv26kY/KaWFi1TmpKVrpdP6Zgf8FLf2c9K8WeM9duvG3wwZ5tX1z+07TWJo&#10;4oHtoEfyrdc43yLLEiMynlQPwrnvDH7Ius6V8M4X0HxFEqOonks45MrJwDyOgP0r6t/4KDeBNc/b&#10;F/Zi1nxn8DrWaPxX4KiF3eaUke+bVNPRWLIq/wAcigbxgZbDDkkV+Y37O37fPxq1fULX4ceFpob6&#10;GKQM9zKjHbFnoMDPT+VfCZnmuO46yuGMyuP7ipeXvPlekmmn2aa26jqUL0/YS15bLQ/WD/gnt+13&#10;4f8Ahf4fh+FXj6eDSjalgjXEyqjDuck/5xXpv7Qfwb/Z/wD+CgXw4174f+ErDToLTU1El/4qeJch&#10;hkBomyMsMd6/JrxF448Y+KtcuxdWywoZVkkPO45wcgdv/r19I/BL4HeMvi74XtdW8HfEzUPDV4bF&#10;4V09L51t7onplVYAc8/hX0GW8fuFWOUYjDKTguVa9Uv616nhrCUPazc3y2266+exyXxp/YW8Ofsq&#10;FvD3gTx4+v2ciwWsarcrM6uJAeVTpkgVz3w58K+Iri9GmW+nxrIrs0he5XAwOgwTuGQAAO/pitbR&#10;Phj4g/Z/0jVofinbMutWN/Il9qqXUkizxNny3UFic7iuMd+Kr/sk/GP9oH40+Kn8Pat8LPCHh+z0&#10;q0NoxnumN5qpMi4uYg2AAPkLL2BJ7GvsMDiZVct9o4cru/dWttduh14ei6j5pM+wv2f47XwzpNrq&#10;N7p6iRBDJJEisXcK23fjocFsY/i6V6Ik8UurNfaTfebiTdF5ybSFL5OR69sVynw406bR7aWw1hWt&#10;57cBLpZZVXzJiRnbt4HQAHOSK6zT7XQnWPVYLpkjyD9nLZVGDcf0rk9rK6Vj1fZUYx3Z+cv/AAV5&#10;04337SepahPGSbrTbGUMF2hc2yjHsRjH4V5n8J/hwPEPweu7uUfcUqMJkH5Qf6179/wV2055/i/Z&#10;6tcOrFvCdioJHzOCG5PrjAGfSvMPgH4q0XQfgTfnUrtPMEjEA8fwivq8hnGUp8x5qjCpLlexR/4J&#10;+/BvTRq154p8WmJLa1u5B5D4/eKCeMH8q9u+Fnjf4YeGvjLq37NXxB0sw+DPGCGfS7po/wB3byMW&#10;DR57E9a8C/4JX6H8QP2jfjt4itLW7mt/DOm6i6PIh+SZy5+Ufhj86/SX9tf9inwxefs2f2n4W01I&#10;9Z0sxzWt7GoV42UjnI/GvRxGAi8Nztav/MnC1pTrOMXoj5Ym/wCCdmj+CfGVh4u+F/j+91fSpdda&#10;0v7Awt5ttbl3WOdZAcMu9GRxxt+Q5w1fox4N+EXgf4efDe1bwlMiw3Wko7zyS5YNjDZJ/wBoHmvk&#10;3xp8Mv2kfg58JtD+N3w005te0XTbL7V430jT5GN3FhdrXUKc+YmxV3IMnMatg4NM/Zl/aG8VfFzw&#10;PL8G7zXr5p9a0BtU0TxLbTrNCbGeVvKeVR/q9zxTKVOCrL0r8ezfiPiTKM7jgfqbnCbahJOyba9x&#10;PR6J2i3fS6bVrs6L0a1Ny59V+Rn/ABj/AGY/+Ej8eRal4+8QyLpp1ffdaJDlZZ4FJP3sFVBIztbB&#10;cHjrXx7+3t8XPi58dvG8mi/DTUpP7C0aeS1tLtFIS8fZ5ckidAy4/djjAIOOlfWnxa/ak0GD4rN+&#10;zZ4P+FereMbqew/4qDXI5jDHaQA7HaSVmwWfHQHORgdDXkXxV8LWGhanY6fpdhFb2lvEscUEKAJE&#10;i5wAOuO1et/aOJy/CQpV+X2j96SWyb6X6pbXsr721MnKNS03p27+p8w+EfAv7RvhTTbW9sZLktgF&#10;U3nr0r7W/wCCcUnjy4vLm88bySM3m/MZD0rW+Gum6TqmhW5uYEmEYzynNexfs/eD9NjjuGtbRYyz&#10;N/qxg15/BGe/XuLJUJU0mk9VuY5TGVPM97o+PP8Agrx470fU/FVl4ft7tDKk4OwnkjOK4vwX461X&#10;w38PII7ZWYCPO0niuf8A+Cpel6hpn7RunSzzOySSFQC3A5r0b4C+ANO8W+B44r1QxSPBPfp1r9cz&#10;Be0xkV2O3H1n9YqX9CX4U+O4r28h1jU0ycOXj3Y5P+elWPG2sxeKrGOysF2yQTs5UcZQ9eKoal4Z&#10;0rwz4mt/Dclw0Ykk2qQeRnvWwvhjTNA8P6nqEV48jxc5bkEV8/nOMhCp7GW7MsuhyyTWx4l8PvjD&#10;pXwp8SeIwdIE7zRSJu8vd1//AFV8neF5Lb4hftEXurTw+St1fnCEfdy1fR+niyfW/EepXEQIKMVz&#10;jAODXyKvi3V/D/xC1DVtAt2aYXbGIKucENXNQTcpP0JrSul6s/e79j/wQ0H7JDaY0QZoLd1UJ6dR&#10;Xm3hmSVtUuZvOCsPlAz15P8AhWB/wQu+Knxi+Lnwn8X6J8TI5PLhlQ2AkTHyGPtn3H61Zv8AStd8&#10;P+KtY09YZHaC/kVduRhck189xpk1PG5cqkJqLas39x5OIq8k5RsfJv7fvxH8U/CXxgnjHwgC1+kw&#10;/doD+956Ed8jivrH9l74GXn7UPwv0XxD8RNPTTJL6KOSWCQfvEY4xyfpXw5+3TqGqS/E/SredC/n&#10;6rDG0bkngyAcV+i9x4p1fwD8CfDK6PfNYyyCBA6MAScDrXucDZPQy/IIyrvm5eqPpeGqdKrga0q1&#10;2o2svM+ibz9jLRvh38LVk0PVnb7PHuAds5wK8M+K8o074dXpuD9y2YDPfivevB3xL1zxJ8OLbSNe&#10;8QCQPGA7M2Cy9/515p+0L8CvFHiLwRdQ+CFF4skR2KrYYcZxSzfD0MVC2Gjvua1ZU1RlFK25+Uur&#10;eJF0/wCJ/wDo4eNjc4JA6ivuv9hC4M+j35d2aQyBwScgjH6V8f8Aij9mL476d8VWFx8MdYdhIMPH&#10;ZM6Nj/aHAr7k/Ye+D3xW8O6Rcx674DurbzIx5Zkj2nIrsw9CVPCxg1ry2PEhaNkcJ4nu7b/hqOcx&#10;7dhmiOR3zx/Sup/bx+AU3jTwZb+N7O8upbx4kht4oySFDYGcD0rQ8c/sofGDVP2jI/F2n6IsVm/l&#10;k725JB/+vX1l/wAKe1zVfh7Fp2pWMTypCNoLdDtry6uULMcH9Wqqyb/U6qFeEaMkz8Jfij+zp49+&#10;CfjKLWm+0us7/vJOcMSehr6J+FOmza/8M7XxVpdt9piWYfafLGdijuR6jFfWP7S/7InjbxPpV1ax&#10;+H47ltpaEKcnd2r43/ZV+K+m/sx/G3WP2dv2g7WSwtNRvT9nnlH7qCVieGYcLuzjmtKPDWC5o+1j&#10;zezleN+hdWcJ01FI+xPhV4a03Ufh41xeWccqyLyGQHIx05r5J+KGn6R8Ov2rdI8W6TbeUst2oOwc&#10;ElsV90yaDofgz4fSy6BqCTafKpks5dwICkE4Jr4F/ae1mK68R6ZqttqKCS31ZAVU843r/jWWYqVP&#10;O6Mo6J6M81uarx8j9jPgHqsHiv4TQwF0InsQMLz1XpX5K/tq/Aj4k+HPih430j4cPeWVxeXrTWhs&#10;kIeXfyQuOpyOa/TD9h7W5Z/hXp7yT+YgtFw/4Vw37av7W37N37Olpe+JfH+hQyawkRNkrQgvLJnj&#10;aa9nFU6NTD3qOyOulzU67aR8UfsRfs6eK/g14Ni+NH7VtzOL8RbtPtb2XDIfXnqeleC/te/tLfE/&#10;xt8SbjxJ8PPEDR2unybILUyEAgE1z/7Qn/BSD4sftU/Em28N6Npbx2j3LR2NhDngYPJx7DNVLT9n&#10;P40trC2mu24huNQiMsEPTKDk8+3U18fmGMm8G8Ng4c3r1XV+hpXnOvG9NXtux3w98NeEvjbqNt40&#10;+ND+beQkMkDkYb1HPU1+h/7E/hT4YRObrRtCgg+yxj7IAM4THX618DSeBLH4c+ILKy8U3sbzxTLv&#10;MLZXJ5BH4ZBr6J8EfE7xp8N5D4i8Isslm9sRgnoMV8nPHVcrhGFRxjr8K6HvZbg3Vpczgk2jxf8A&#10;4LYXr+M/2o9M8Lac4aPS9DVXA/gZ3JI9u1ch+zb+yn8JviH4Xey8U3RF60TFAT1I9eeK4r4w/E8e&#10;Mfjdrnjr4g34lnuJ+EZ8nAHA5rO+E3x112y+Iv2fw7bO8GcJGDheoAIr67PKeMeWU6lCVuVJ+Z4k&#10;VL63KUlpdn038AP2ePAPwr+IMWk+JmSbTyzrF5j7ggIr6F+Bn7J/wou/jPf+OP7NhntbrEkMBX5V&#10;4wMD9a8u+Bv7P/xs+M/xG0pNRsVEN40brChOR7k/zr9G9J/ZTv8A4MaDb6hIiMMKJGH8Jx7+9bZJ&#10;k+PqOOJxy5m9VfodeIlKMeW1j5C/b++HvgvQ/B8Mun6NFCkfC7VA214h+yd8RbqLxelrayFoIWCF&#10;VbhRnFe9/wDBUO/XT/CVtYCQCSQg5UZGP8ivgP4bfFmfwDr1z5N0UW4lKkhvu5r6uWDwtKr9ZcVz&#10;JNf8A8jmcnyeaP120v4kfDieyTTL3XrX7XtASPcpfdxx1ra+KPxK+Dnwu+FTTeLdUga/nhP2W0Rh&#10;5skh4UKPU8V8C/D744+B/AsccltoQ1DXb9k8i4mbd5WRwcnp1r6j+AX7I3gr4uajp3xS+MWpyarq&#10;jSedaR3c7NFAc/KAucCvLyKnVxWKqRmkk/v+49LGV6VKhHXXsjb/AGNP2KJPjFpd38TfiuJmv7i5&#10;kksbGTGLSMnKkDpnkVL+2t+zLY3PwUvPDPi235s0Jt53GAwXlW+or6s+HGn33gLUBptgUFtBFh4c&#10;gDjk/wCNeF/8FH/2oPh3rXwxvfAfhnUIZdVZjEYMjdEc/Nn0ru4hybA1cGm7e7/Vjly7H4mtXlSk&#10;uaMl9x+SPifwVrOj6AsthC8n7wKFiXPfFfa//BLLwFbeCUm1HVUP2i5IZzKvOMcZ5rzv9m7wbpfi&#10;6GSz8RWiSCFmOCPyNet+H/F+ifD3xrJo+n6nBbp5Y+TdjHIr80w2SYahjaleK9PXqe1l+BpUsR7T&#10;ysj7K1+10nUNDkChSWiI5A5/zivjTxhenTfjxbRWcBDGXGxRxxXqOiftF6De2ctj/b0T7ISGPmcc&#10;V5N4Q1az+IXxy/tS3ZZooZNgKnOD619dw7H/AG5vyOzOIxp4NX11R9S6ZpR1zwokDwMNy8qR7V5b&#10;o3wa04/FGFprdTm6BZiORjOP8K9t0OWGx0llBBWKMYA+lcd4Bsr7Wfiq9wxJhjIPByOvFetHAwxm&#10;bQqTV1F3PNoxhKEYNbnE/wDBUXxPpnhD9nKbR12rJPEsSqB0zivmf/glj4kupfEos5BlRJtBB7Zr&#10;3X/gqFow8Y+Gf7EuAxSAGQFT3CkCvl//AIJnX7aT8RjYFctHcFV5xuIbvWuYVlVxM2vstHXjnKWK&#10;jr0sfor8UPBVl4tktory2JR0YMMZBOM4ryjxT8Hfh/YRWmjh5bfVbm5c2FxHKoi3HGyKRWIGDg85&#10;yM967v4jftI+EfBOktqPiS1jhmsAXkg+1qc4UnB7gnHFfHH7THxjh+Irj4heAtU/tDzrgCHTLOV0&#10;n06c/JHKy/xjcF9vn5r8K408Q6WZUqdDhyvJVo1F7R+zaXLG/NF8yW7tfyucicMK7zSflc+q7CGT&#10;T/htPZz25SUB1df7uBjH/wBfvXzrZX+leHvEOpag1yrBY2K9ua7Ww/aNfxTBefD3QrFLybR9KE/i&#10;G/MZHkzFQuQBgDc4YDudrY4FeL6DJda3d6lqKWE9yWJB6kL6g1+o8DZhgeI4qtOMo04u3vKybS1c&#10;ddY32el+xpmWInSw3NQ+J7Hzp8VvFLa38fLS8tXcsbrAK/Wv0IN/eWn7MU/ia+uvs8enaa1wbj0O&#10;35VB9SeB7mvzq8bix0n4+6Y97Yvbxm8DSxv3Xdzivsn9p/45aJp/7GE3hexfyl1ea3s0SOQIWA+f&#10;j1HyjPtmvrc7p0JYqnTw/wAN0efldSrDDVJ1tz4z/wCE0sv+f+H/AL6eiuX/AOEhk/6B91+a/wCF&#10;FdPLQ/lR51/7x7Z4q8Yx/EvxhqVvY+H08me4dleZANqZJAJ7mmXXgefVrS21bxArXFjZbYZJUXIi&#10;AGAx/LrU+va5pHhvQ5IokbzpEIcRphg3Y57V3f7Jnit9S0+90PxX4dS60meNra/ZuhR+jgnuOtfx&#10;NLFYn2c60bxi3r5939/3bi9nVdVpO7Z8y/tF6DoVp8Q7L4cJcKizQrJomqXkREbzMRmDd0zz/Our&#10;+J+mfEHQvhsvh74vW2lz6fZQJax6xbuvmbnGRtGc8dK6b48+HrTwtp2o+Dpd8tncMZ9B1G7gDNA6&#10;N8rDPI7CuA+IF/p3jX4SwWXxBVby/wBOlU3cZuNvmMDlTj1r7DBZtSxGTYWjSvulNreWt1JbL17M&#10;97L6K9jJu3NZ6foVLDw38NYvhTbKNULXsOE3yjDNz1xXpvxH0f4ReIvgnYWWgaEP+Eg0+0USXITI&#10;liIOXLDoQelfOviXxbIPFGm+H/D2istkVCzBudoPTnvivtv4Xfso+K0/ZZ1Dx/e6f5s+oQoIrMof&#10;tESmURlcdPusrj1BPpXoVK86CXPFXqJ27q2z8m3a55DrSrV5Rtps/lsYWkfBbwf4U+HOm+H9OupZ&#10;Y5tPiuWe45ALJlmHfAJryP4WfCfU/jn+1F9q0vwzZvpPgvNwwSNFgur5lIUn++edxOOMV9E/tf8A&#10;ijRvh34G8M/Br4K6Lca54wvtP/s+xtLT/Xldu5y57BQDyeOK5P4HeLvCnwd+GGmeFvLs4fEUEjz6&#10;pcWxyxnc8hm7nqOvavMy323C2S1MZjW51cV7qjqpcjfvz20b2V7eRrVhTp1eantZIt6t4Onj8Sza&#10;Rf6aPt7k/aFCYVyR29R1xWT8ONJ03SPEdx4Q1WJfIZzJb/aPl2NnG0V6/o3ijQvG+sQeIUiVrmFU&#10;aU4wQw7c9RXnnxcjsdL+PVreQoTbXc0cqwgcYJw1fO18kzDLMxd4Xw8muWT1XdX+WmvZmc8LUSVR&#10;K0b7mhqWm6R4n0mTSrSaM3MTeXAgGQXzgLX7M/svfDS2+FP7PvhL4fW0AjGmaFbxSKo/5aeWC5/F&#10;iT+Nfmx8HP2V/Dfj/wCLHhwaL5sMcmrwSTxJ91lVw7fyr9Z7W3W1t0gjACooUD0wOlf1FwTw7Qyu&#10;VTGWXPJRjdbWWu33fccmZXhKMG79SjqVvHFbPM68IhJNfhh/wUm8Q6z4t+PepeKLC68+2n114ooy&#10;+VDISo/RQa/bz4veII/Cnw013xHK2FtNJuJWOem2Mn+lfhT4yb/hItUtWlYSO+ptcyNJz97JwPzr&#10;v4spzxOIwVNOyVRyfnZWS+9/gY4HSTZ6V+yppeq+MNNS71qyVY4JGjUQvnHaug+LPh4eHZ723lDt&#10;DBh/M/ujJHPtXSfsp6NbWlgtvZ7Qssm59mOTnoKd+0rNaaZrN1Z3VsVWex8uZieM59K6cbTgsNd7&#10;nZTneqz4kk+OHxOj/aHj0AaVLpWn21ztS3T5RLHnhie+fWv1a/Y+ZtB8N295d3JU3sIkG9gSM9si&#10;vz78A+HtG8VfGzw54T8S2CGS73JDcOuWGOQue4Ir9CNI0mfQNFgsbEbBbJhAowAAK+D8M8tjis1r&#10;5nF+7FclvO922cOLqLkVPzudp+0L+1BbfAbwNea7rMS3EQtnIjHJPHavyS+Lfx08A/Hbxrq/jPUN&#10;NawuJJfNjhdtu5QRg+metfTf7YvxkuPGdz/whEt7lYiA4Jzu7YIr5A/aB+AK+J/CF1qXhy4+zXSQ&#10;nCxcZGK+h4i4mwccxhhJNpRavJdznoSjHct+NPgR4U+IHgpNe0fxCLbULdfMtGDEMpByBkV1f7NH&#10;xyk1GzT4R/H2KS3lVvL03VpuFlI4GT6+1eL/ALOOn+Nrx4ND1XVZmSDCOGY9q9y+IOh+C7TwTO2v&#10;GF1gG5JQwDq2Oor6GFSM/NM9lOPLpqdT8V9A1z4Y6FP4hsrNtSsUUm2ubYbiR23AH9a1P+CfWkeL&#10;vHWoal4o1uJyktwTbo+flGRwOK+e/gf+1d8T/Bt+2m6tob674VjfaySqWZEB4256/jX2H8F/2xPg&#10;RfaZaaj8OYYrW8SdY7qxRdrZbtj1HeubBxwkMRNU5Jtbq+v/AACZ2mlyPU9F/aV0S30Xwg0bxrvM&#10;WcEd6+O7eea01aRbZNoZwQGHAr7E+O/iD/hNPDn22SEr5lsXUfhXxjq2otZ65Lbs5/duenX6V85x&#10;VW+rwg07akYmXs6cWz0Lw7r8ssYUPtEY47E11mm6vp+uxNp16kc1uw2zJLyJFJxg14zYeKxCeXJB&#10;OBzXZeE9YeJAWfORuPPUmvj6eZOtFxeqMaWPk2kuh7Vrfg3w54p+HV54DmtfJ02+05rWSC2wu1GH&#10;IXjiuDtPhn4Q8L+OLfxZo1t5F7BpsVhdtsVhe28Y2osykYYhcjPGQcHIro/DfjW1utL8tZxviBDc&#10;9MVz/irWY49SE6XHDR5LZqq1bDycXZaWt5W1VvmelUxUORSRp/CT9m3w38PviAPip+xmmgeD/E7t&#10;N/bHgPWZJ4vDXiV5EKsxSEk2dxz8sihkycsg5NfX/wABv2gtA+KGjJomtSHTvE2mokHiPQbyPyp9&#10;NvNoL27h8bwP4ZVzHIuGVjzXw9F45bTrlbuC6ZHRgVkQ9/8APavcPhtqVn+0r4etbfxDrF1pPibS&#10;gU8P+K9P/wCPi1GT+7cE4mhJPzRPx6bTzX6Hw5xDGvV9lN2n+EvXs/M83EzhWSjuundf8A99+Pnh&#10;nUde8E3SaNAZHEbny0GS3FfmbqPgfxA3xD1CxNm8V3GzPKlxIsQVQcZLOQMc+vOeK/Qn4efHDxF4&#10;J12H4O/tJ/ZNO8Q3GTpF9CzfYtbhUYMkDt0YdWhb50B/iAzXln/BSr4EeDvF/wAJZfEmkaMv2+c/&#10;PcWuPuhfMRz6jcFNLjHgyHGMaUY1XCKkuddeXrbz7dD9Y8MvFCPh7SxMKtBVJzi/ZvpzLZS62721&#10;PnPTPh5qerXiaRB4j8OfagSFtjrsZfIOOigjqccHn2rp9A1FvDukjw608N7dInlFLGQSwyOqH5Q5&#10;xnhSTgDpj3rxzwRF4X+GXh9/Fi3l001xdfZmaMkqp3OzCNM8AgEA16p4G1PQotRubuZIVM3kXZFw&#10;qgpMXUErg8Ak88dq4cj8O8l4NqTxWBnNzlHlfM01a6eyS1ujHi7xXz/xAwMcBmFKnGnGSmuRSTuk&#10;1q3KV1Zvojufhr8NvDV/rcmsSeD5Q1yytHOqnO4MMuWx8vXNXPiL4N0NdZ0248S2NxG0d5FJH5l4&#10;f3Gxhln7bejZH5Zr0j4R+LLWSxFnZXMc6RK3mRRcyOqNtb8wMj6ipPjXa6fHJp4WF0zMgYKcM53c&#10;g46d/biuqq5czdz4vC0VKWuxz3i34H33iCxdvD/jDwnc7o0kRRr6fOH+6Rxjr7jHpXHfBr9j+/8A&#10;FvxBn1f4n20K6Tot1tWG2uFlS8mUj5Q65DKD34ziuo8J6L4e0b4gubW4sY7W5jiNvbwDPLDcpKg4&#10;BU4/OvTPiN8RLT4LeCBD4a8L3upXcztb6VYWduzB52+6Hb+BCzD5jxjNevluWYWm04rRa7nHia04&#10;QcUZ/wAcPjnp3wjtdO8GeC9Jt9W8U6rMtvoXh2K4WPf0y790iRcknB6e9XfiP480PwD4GPi/4hyW&#10;9qY4gZoEk3Zk2n5Y88tzwPWuB8L+D9C+CemX/wAdfjbc22oeL77M9zeuuWt9y8WtuTyqAcHHXGa+&#10;Uf2i/jv4v+NmtzahfTyW9lASLKxBJWNeef8AePHPtXTnOKwUcO8PVip8ytyvVW812JwEasayqU24&#10;ta3T1+R3/wAQvi58EP2zNB/4Vf8AEfxDeeGNXhdhoV+8m6Js/dU5+SQHvGxVh/A3avz6/bN/Yr+O&#10;PwZv1tLrRxcWLXBfS9c05mktpyOdyOANrYPMbAOPQjmvVL/TLq6mYSxgsI8NuHQ+tdn+z/8AH/4m&#10;eGtfb4aa5dxeIPDdzHsuNE1tPtEeAeApbJwM8Z6dsV+d4TL84yGup5ZU9rRe9Gbd1/17m7tf4ZXj&#10;2cT6itjsBmdJrGR5Kn/PyK0f+OPX1WvdM+fP2ddP+JGuaFFZeK7t5FifEiSKcPj+tc/8e/hjrYj1&#10;Wx0XVprbTraB7trSZyyeZgEFO4bt9K/Qq8/Z98EeK0OqfCBY9HnlXfN4f1FsRs3X9zN/JW/Ovmz4&#10;3fCbxbp3ii98M+KNEu9MuZImZYbuAoZB/eXP319xkV6OFzDD5rjtnCrB/DJWlH0XVeabT6M8vE4C&#10;rSpq6UodJLVP59/LR+R5H+xZ8Y4tQ8Kw/C6K1v5FlEja2s1wHiYA/LIi8bfl+91zivUfib8Q9N8D&#10;+HNR+DGmeHLm1xbsst2g+UKzBlYHjqCMe1fMvww8D+IvDn7RT+D9CilVbmcGL59oIc8jI7V9mftq&#10;2J+CfwG0Hx34k0i2vZZZUsdVSRd6ONuVjcryMjoeoqs+ymOMxNGdnJ05qaSdr+vf5nm0eVq09l1P&#10;h74iaV4V0mDT9PvZLuOKfVHlkigxypPzNz0bOD36V+jn7Bcnhb4e/Cnw743vYUudJttOHnQZY/aH&#10;LEYHGCckDb71+YPxB8Y3HxHvdN1Z/DUGlWySSLBZwzGRWUOcIx6hiMDJr9Z/2dorq1/Zm+GXw88H&#10;6ZD/AGobKK9kcW5YT2jyMSFH99G4Ne9XdSlQhKK95NOzdlfzf5hDlk532se3ad4kin1e1vtL8PTC&#10;98R63GJNOtYPmS1DgkEY4UDqelfTP7Qnwf8AC3iqDw748ubHZc+HpkurSNGxGSAMZHcDrivK/wBm&#10;a4bwr8fJ/Fvjjw3MulXOlm103U2jBtUcMfNBc/dc7R+Vdt+1z+1T8PtCt4fDfg66m1e/v7Yvp1jp&#10;ib2u+eMEcIv+02BXuVK+Ex1KTcozitGlZq61/MjC4OpRwii4NOTunrqtrf5nz/8A8FfPiL438Y/B&#10;jRH+DRtbXU9FxeeLtVe2V3l00Iw+xBwM+Y7EkKePl6jNfjb8XvHWt+PvifL8SdI8Oz6HZ3dukcPh&#10;9rgv9jQdUBHTJ5OPWvsH9t/4s/tGyWx0r4gat/YMOrXZaTQdOnDfuM5WKaQcPgYOBXyXLbLc6pEo&#10;iLYkGVxXn16FKtWliJQV5JLZXaXfuTCpOlT+rRbsvzPt/wD4JV/F/QdQ8f21hfTRW7tbhWVmxgdM&#10;V+jHxb8D/Br4dfBLWNR8Fx2lg18st3LBBKAnnFckqM4XJ5wMcmvw18I+IPEHwl8XQeJ/D88kKM67&#10;inGw+/tX0Be/tE/Gn4j+FzZ3HjOaTT5VyUZ8Aeg9+9XgIYdz9+KdtvK531sRKlheRXv3PBv2q9W1&#10;fxT4oE95JuMd5nJbIIDV6N8CtQn+Ivxg8F/D+zhM0FnIks6DnABH/wBevMvjpdR6bpsl5eLueMjB&#10;z15r0n/gkDp2q+KP2j4fE80nmRpkKhPAArSpCFPFRklszgpXnTlF9T9zPgZGml+G7aySEoq26gLj&#10;pxXXS3XkXzRyYwRkYNYPgmN47eICUAmIZjUVp38aJrMSzE7WAyxr7BzulfsfNwpp1OV7XPnb/goV&#10;aXOrfDC8jiU7RGSTjsK+Ef2INXv9I/aI077+3zWUYHH0r9Lv23tF0VPgvqU8UylxaMVHqcV+WP7L&#10;njSTTf2g9OtJV2D+0mQ+pr5LG00s0jNvex9VTrU3hpQp7JH7P317Nf8AgaIOThrU59+K/J/9q/4d&#10;y6B+1fD4s00Miz3QE2G4OT/9av1KOqD/AIVpBOW5Frz27V+bH7aettB8QIdRjdSsV4rOevfgfzqu&#10;IKqhKEe542WW52mzm/8Agpp8L9U8ffsyw3ujHFxbwLIm3Oc4r2L/AIJx/C7VPAv7IXhLQtWlc3d0&#10;PNkZ87gevNcd8XvFH/CQfB3TtKuQd16Y0VT6Gvqj4eeFYtB+HGiRQPt+yaXuWHHVtv8A+qs+HrvC&#10;uTXVndnUY08QoRd9D5J/4LA6DHcfCeyv7SXLnUhGWB6cV+UHjb4B+PlCatDHPIvm5V0cgkZ74r9H&#10;v20vCPxwuPDy6h8Q9YW40u+8QubK2TPyKD8v6fyrxzxvo8OjeFYUMJXdEAmR6da6czlL6wvQxwi5&#10;aLSfUydD+GN94K+Bvg/4smIFtOvl027KqVOHXdHuYjA+ZXAz6gV+h37JXxovh8PvDfiK84yiebFJ&#10;EYxLAwBV1BySjKRjcQecY458L/ZN+FB+P37MnxC+Dj2Uctxf6GZtHaWMHF7HmSFh6EsAuf8AarL/&#10;AOCc/wC0B4c+Ifhu6+GeuaLJH4jhuz/aEvmqq+Yg8soIUUBW3KOnQxjivn8bSqUIU8THTX8ma1HC&#10;dRxfl+SPqb9sHXU8K6FqHjRlvJotOuBd25t42ZgmN2do5JwcY9eK4vw34f8AFt3DZ6h4fiklu7rR&#10;bV723mcGaxaRRKY0TcM+WzbcjOGU8cV2vi74n3GqfDTxHHqrpc+IbLRbiV7SXBkdi23cY+uFckcD&#10;0r4Y8Pa/+0reftv6vp+k+I75IrZ7a3s4iCI0KxqC34uTn1rxvEHLYceVMFgW5RpRpyqynHRqS9yM&#10;U2mtbybX91EZYqdCVRS1d7LzW595/DXwreeOPANxofifxwJ9NtJy91povY0Mk7vGoZ1Y7nXncVAx&#10;kHgivLvHOda1E63pWnva2WqeIBYpDcjy4vslxmJTKw42jyYmIABHmZAHBHkX7XGr/Ff4T/FSXQ/h&#10;xqDXOpXnhuMy6JDYrK8guVkhLMCDjygfNVsg7lFZfiD4kfEfx/rPgHw9fnWbG38HapDe6vqOkEOL&#10;+UxLBG0oGB8pIO3qWJAzmv5JxHBmYZTmUaGIqJy99SvJXVr8umllL3UtX0eydvfxFSgqScl0uvy/&#10;QP2mbfXrb4Lah4I8aarO93aahaJAbfUlKXLLOreZIseSSqeYqsSvOCA3JHnnwevL03cU9rqju6nE&#10;1uzZWVhySf4hjaMjjdnrXpf7X2r6f4w8GajqHg37PPo1xqds73G1VcSRq8807qSCG2I/y49h2rzj&#10;4UafdWesJcS2M6aVAZI7+9jjxtbA24kAwGwS2M7sc9Aa/oDw5wv1LhypRUoyUa1RXjs2uVNryb19&#10;LHnVZ87jK1tD6P8AA2kzz6ZaSieMLHIW84hs7thBjVuxORnOenrzXpPhCx0Owsbi98QarPDLp0a3&#10;FvbQQSTLPIWA8t/u7D+8yDtPTkHNcLpvheG41CK88Lxy2lq53RSNch3CMpx5jEDcw2gZx/FjvXo/&#10;gO4j03xKkclvNIoCRzzOm7JA8xNx/hyVYA5J4x0r6bNMPXxWGlQpT5JSXKpWva6tdK6u1013Hh5R&#10;UrnlD/tpeDvFWq6to/wo/Z/1TWn0OQPd3Wj6gk6teBlSRXZUHzCMSEgOcltpxgivCtc/aX+J/wAV&#10;I9V+F2ifCi0hubLRbt7C10qwkA2qyskMkSNugLKjAnkFlABAzXUf8Eqvjv4E+C/7P3jPxT4zWASX&#10;Os31wiygFpC0kjYHc9e3rXzD+0LrHx21XxZJ8fvhrLN4YOp6xFEzXFuwE9nKzR4+X5ht378Cvnn4&#10;TZBk+Hp1sNLnq+6vfbUJWtdNRtZO3n536b048z5q2z6d0fV//BSP9sK6/ZB/4J/+CtL8AQWMHiTx&#10;xaQW9hZT/OkdqkKy3suwnLAl0j68mXHY48l/ZN/ZB+NPxW+D2neJ/FDjwJrd3Eslq+mRokOs3WAU&#10;Z7ZW/doqbEklO0s2di8bm87+HdtL/wAFQP8AgpD4L+EV3pjXHhX4VWNtFf3yTkwyaZp6rvBU8Bri&#10;8JJY8spQfw198fsEaf8ACSx+HvxK+Kmr2cdj4lsfiFqtlbRea22SPzExCg6H59xL9hgdMV9hxjiM&#10;uynIKdTFR5aEJQUrK6Udtl000W3M0RRi6lV222XyPO/2s9M+Iqfs3yfBb4jfsna0mn2aQ3eqa94M&#10;t7vVtN8QLFtEuw24M1vcJwQk4VR97JBNfmh4X+NC+DviOuv+KbPxRfaLZ294vhrRL+/a0Ks74gSQ&#10;yqWYRONzkDLkcYAOP6Of2e/F/h/4h+CZtQ0A+Uq3skbqgZQrqi7l+bknOTg8gkivhH/guP8As2+C&#10;/GXhfRfihd6Uh1fQdSSC3vEwjm2lb5kY4+YZOQOxz6mnw9k+TYfIKGMyyc3h8Qk1F6cvN5WTTvdO&#10;7utbHNWzSosVLDOCtFvX/PyPmP4Y+NLrx/4JsJ9b11Zry6hdryGOTKpGWJhWPdkFlUhSeOBXe+H/&#10;AIYWH2W61KTxI1tp8cAkW/SDeu9hkB1IBG0YzgH9TXI/DDwjb6cgtNDtcO0QXco3Es5GDkcAkAc9&#10;OK7jTpLu28NXKagUYXJ8xomcbsn+LHc9M+n4VhxrPOMLkM62WNKcWm27NqK1lZO6b6WatZsKLSlb&#10;ueY+BPgJ8SfBuu+E9Y+K3jnRdU1y0vVFprOnPIFubHzCVtZ5JlUSSRKVAfj5CFIwoNe8avoPhbVt&#10;VFvoVyuoXFjdq2rLbsCUDdcEEjB5Axnj1r50/bX/AGgvAngfwDb6hoHiyK1utK8WfZ7e3vI282WP&#10;DCZAncBguD2HWrn7DNx4l+OPxG8LeIPC6XcegpGG1XXVneNrpweET1OcjpgAGvxKPCHFnFyo4lxl&#10;Gb5oqPJypXfN5WjZ6JbN6bHfCVGKUami669z9FPh7D8Ovh74Csbb4i65HbOLLzF0rT0aW9vcjgzl&#10;QpRACAEzkjkmvmP4qaP4R+JPjSy8T3OoxaVqlq6rcWDZFtcIP+eTcmJs5+UkggV9CftG+Fvhz8K7&#10;bT7Xw2Jjq93Zq89srMTExQBXLkkkkgnntXzzrPh67utRihjSKa8nmBliUZKFj8oPp3615uZZ3n/C&#10;mZ/2PT5KUcPZPks1UbSu6jtr06Rtfvqb4uopyUoK6Wx9dfsMfD3RNB+KNn8T4NYhuXOmNZ2kSci3&#10;Riu4jBI5IOTxxxX3pq9+jeGXuymdkPp7V8Gfsq6PY+ATYaXZO6Kyp5pMrMDJgEkA9BntX3B4WvYd&#10;T0E2lw4IaLGT3Ff1xwLgKuD4RoSqpKpUvOVm3703e+uq0tp028zz511im+ZbOx5h4Z+IGleK9M1W&#10;SSTCQiWNlc9CM1+W3xp1zTtV/aO1yDSpFERvOOwyOtfd3xUuz8PfGOuaRpcxjSSJ5JEHTLV+dWuW&#10;l03xa1PU8Z3XRYsfrXJmP1meXN4mNpptfLufQ42GDw2Y8uCnzU5Ri2uzt1PXPF3iC7X4dWtogMep&#10;204m0fUFOGicKf3ZOPunv9BXLfs+/wDBVv4WfAvVPiDL468JXV3411PS7azisYIdyT+UsuXLdB8z&#10;gH2z612PjSWKz+HGkzzwhpbyUW9u3YO4wCa+eP2w/wBhm8+APh2P9pfw1ELq7lXyfECzHIkWQZDD&#10;6ba8nDV8xw1d1KbvBxSWl7PudGIhgM54adKCUcRSbev2o9vU+CfidcePb/x14i8d6jZQRSahqs+o&#10;XKof3aGRy+0eoGcV5xe+FPiZ8UrfUfilplggsdDlWOW4iOBGQuePwroPj58Y9ae5vNC0q0X7HPDs&#10;ZmGDk1N+yy3xc+I/hOb4EeANJke31bVUOo3m07VDnbgn6LXr5NgcRWvXrQSqS2t59/M/NJuUEubS&#10;xz3wp8ZeItM8Zwa3qlvJc+Y6ETTZ5ZenNfR/7TfjCf4reBNK+I6RRJqOlyR4AkGXEeM9s9OMV9Sy&#10;f8EtPEuofDvTvDGgpZGWCzjnlmMa78gHPIri/h7+wtq2qeAPEl0+hC7bTbt1uVLkn5TgnB/OvRxu&#10;W4nDyjJK730OzA4qlOnKLe5neHfGHw3+Kmj+DPH3hiztLTUoLFYNXhhwCWHcgd66H9oXQ9M1j4X3&#10;N3bX13Dm23FVchWIFeK/A7wdb+DfixfWVu5jsoY2V4eo8xWP69K+j/i7pWkz+AtON7My2tyVjmKj&#10;OFPcYrnr1HXnzJG9GmoU+U8q/wCCaX/BPvwr+0L4wGq+LtUuNERkleLVlf78nO1RxjrXlX7YEHxL&#10;/Z++Nut/sv8AjS6t9e1OC8YaZqVvINn2difLLDsduM+9fqN8KU0L4TfAG20HwR4Vee+vdFZtCtoY&#10;P3sku3Ic46DODmvye8X/ALNH7UmrftA6zqnxP0TULnxTBcfa9RaVizJGeVAJ7YxXHmuVZZOnCrXp&#10;81S+j66dNOhzSVSo3UUfcVl/TKHwU+E3gpPiPD4P+PE4uBqUAGjykZjjn3ZCn07V9S/ESA/Cb4x+&#10;F/Af7OniO58PalrkENv4hj02fMcoVRkgAfxYx7ZryrTfhHJ411LR9R1pJLS70u43+XIuDvGK+g/g&#10;b8I9Di+MkfxF8WT3U8lvAPJAXcVHqfQZFdf1JV8O+XRuzXkS6ipa7pHpPxu+P/hL9n/xLoPgXxbq&#10;P2i+u4oy0kkuPmYZPvxVvV/jdoeqSf8ACO+E4V1K6nhyoGcYI6Y+leGft7fA+x8efF3TPi1pPjiC&#10;eLTbfc2njmUsAOFH94Z/Ku0/Y8toEWe/udAnjkVhGs1yhBYADJ5969Lh6jXo41xkrE5jWhXwCbep&#10;4H8c/wBmzxBZftWeEPid4z09P7Ku9QUXCbhhW6jjHQdK+hv+Cov7Gs3xO+DmiXvwk0mCbWNPMEii&#10;I9FGCw44wQff6V2H7aukadcfAW78QrJElxpTrc20hxncpzwe3NeNfsFftZ/ET4qW2t6T4w1xbhbb&#10;TnSGOVskYGM/n3rXibEUcDhndavb1ObLlKqlJuyR5z+xL+0nqPwR+Idl4d+M3w8+1aj4c8Q6dPa6&#10;xJPIgjt0lHmoADtkZUOdh+8o65Wv0e/aW1Lwp4H8XT/FuHxFDZ6Ja6aZrjUpWAjMHBGM9c/LjHXO&#10;Bk5x+UPxx/blubH4h6poOjeB7ddZD3FkJYYVdGZjhWjB6NwADyeorktb8SfHb48eJvCnwsufiNrU&#10;2l3Cos9u95JMtmZMF5Jos7VEZ+XOON3FfzHxF4eY7ifMadapTWFhNvmTfO5aL4ekb9tryvbQ+kpY&#10;lRUnD3rPTp95+j37Bn7X/wAZPjD+1DH4E8OLr1/4K8QGVksJrlv7L06S4lAurq4Ej73KQAtGEwok&#10;kBPTFfY/xjsv2S/BnhXSPg3+1gunT+H/AAb4yk8QQLqelXYtby9iDYvLgSKYplVLn92gZ0JfeQu1&#10;VH4+/sSfHj4XfsyeIdOsPDtjr1h410ie4/4SSXxDIqW00UU7xmGEj77sr7wThRsI64r9NPizrvwY&#10;/wCCsn7Pdx+zlafEzUdA8X2mlQaj4c8RLZSNbWrzqypBOR8skUpRlI+8hiLDjr+rZBwfSp4Fx5mp&#10;03yQvu6aSsru+77PbseXWrTi9VdPW/Z3Pyj/AGz/AB/+zp8S/iR4h8efD7Ro7Vdb8Vatf+RAgRUt&#10;5J825UAcLtAO0f3vSvtj9lf9q+++O3wP0LTfB3wxvNG1PUIzp8+mWy+bFqd5EoRr1NvPl4baMgEM&#10;GA6An8zP2nP2Zf2i/wBkD4o3fwq+OvgmbStYt0byDJ80F3Fn5bm3kHyyxMOjL7qQCMV+q37AGheF&#10;NC/ZJ8C61oEMrjU/CkL2moW8LIEuVZjIVlGD5iPuyCcfNX5N40rDYfJ8PLFQ5pqpyxtf3fdfMnbe&#10;9lvvbRrU68FGVapJRfQ6TxR4Oewew0XXLeXTbo3UcF1BeEgpsUbj047/AJV13irXtN0H4PeK9P8A&#10;Dnh6TVxcafdmwhkuI0QhQ+wttYEfdVvrnjNZHx31iy1HRtFe31YXF7LcSLd3MuWAmYxjPmc8BWG5&#10;umTivDda8L+LPFN3Lb2vj6bTEihyHk1ER+ZIqlmVBnndjG3+InHWtvA7JK+EyirmuJi4yrNximtV&#10;GMmm9e7X4HViqbUlSi/NnjH7OnjH9vvRfFXxV8b/AADuL3w3Zad4feGZPEs4NwiQQGdpohtCSSHL&#10;qJmfcTkYJBB/NvxefEviW9n1K7a4v7mZ3muZZFZ2d3cs7scH7zsxJPOWJPrX65fFAeKfhB+yd8Qf&#10;E9l8Q7i7N7okFuJYJ/MhL3QWIqcjPmhS24cFW+U/drxb/gg/fa74I/ai8X6nPq15aeFj4Qmi8QfZ&#10;7JJo5JVkDW0TBlYZYh8Lg9Dn1r9ax2NwXDWExeceyTmoxctbOSjolzO9t9PN+ZOJVTEyp02zjP8A&#10;gnb4euf29/Bh/ZP+Nvxr1Dwn4T8IW1vqWjiDw0L+xuplm5hvSGUxR8k5Vg5G7CkjFfqr4r8cQ6F8&#10;O20zwt4Mgurnw/f/AGGSw8NQxRWY08soEwZdoaIuhlBA3MkmerYHPDw94DvvFmpXfhnwL4e8Ppe2&#10;xvLjSNOtIYjqF2i5SaXykVDIUYZwOAB3JNUG8PeOviz8TPil+zn8OfGUZ8XeEPBEWoaBoPnRhZ5j&#10;aH/R+mE2yjA3Zz0O3NfzrxTnmJ8Vc0jQiuSjTfuxbdnflu5tWXxLRpNq+j1OvDUq9JOCd7r8ix4K&#10;+IOreLfFqWfi+3kuJbgsptbaZAd3QKCTndwB04z3xivaNV+P1wfA7/s+fD3QHt9f1bdaXDworDTr&#10;c/62Y+5GVAODls5NfnR8Av8AgoH8Pvib8UdO+H+j/DXUtClu7jMdzLdArYSDBVI+4w3ZuRxyTX23&#10;8Bfi7c2/wP8AHXxj8eWMP9r6hql5Z+HdUSyDTSiJvs6Sh+SylsMyZB2k9K+y8LeHuLOF8bVoyfsc&#10;POE9I+zaUlonLRy21jaVu97k1ownye1jzNNWPz3/AOCyf/BS7xj4yv4/2QvhRdXGn6RoTXOna7f2&#10;rKRfblMMsbcYKMoOGyTtavENavbr9nr9tP4b/F+51mKHRvHWnf2XrpQ7F+zv/osysccnayNux/CD&#10;k4rR/bX+GOlyanFNotnaQXZuXutVmUgGSRmPGO3J4HpXov8AwUrH7Ok/7C3h2LQNNv7HxhplxaT2&#10;TXCjbOeEuHDH5txRgzDhRgGv2LL8ZOShBXkno3+rFj8vqYbH1I1GlZJr87H2d8F9HOlX0/h9NGEs&#10;8D7Hni3HeeBtJztxgbgR1B969K+IfhaLxP4U8S+H54fsMOqaTPa3TxJ5KKkkBTKLjBOGzweorxn/&#10;AIJbftEfDD47/s0aBp/jjxIuneOodNFmkctwoF3HEFVHYg4UsvTPPyg19JfGiyi8L/CXVrsAXUya&#10;c86sJM+Wwj5IGfTNd1HDv28Yy2uvuucU4Sp3a7afcfkl8RPhOn7PemeJ/gTptwk1lPYLdaZLcN+8&#10;+Q4OPU8818a/8JXJbfEt7+3uvKuEICSKccgY61+gnxHOnfGD4t+H7iK1WXzZJLG7G7kBgccfXFfC&#10;37WHwA8R/AT44XehXpDxNdeZDInQBjnafcV3Y7L6NPNJqLsmrI4513iMFSqP4krP5Hu2mfBjwb8Y&#10;PgTrnxQ8TzXN3r1nB++WJSZEUDIb6cV8uweML3UIovDNvFmUsUhkk657DH4Gv0d/Yj+D2s+IvhCf&#10;HelOjxwWfl39gRn7XERzn3wTXgvxd/YM8Tar+1H4VHwX8My3mm+ItWQxx20eRA+4lg/90DmsvY+0&#10;jGU437eqCpT9q1y6vqj5o1CDxX4e1qztLqKax1OJlDBSRvUng+9frt+wD4FOifDex8RfEDTYpdPm&#10;tEf7XgARuQeox05HNfAX7Xnwu1zwl+2TZfCTXLMWt7Zm1UxnGGDEk/yr9ffgL4T0Pw5+y7LY67ao&#10;YW0zy2yvQFR0/nXRVc1hlzLW17DUnSqyi91pZnw7+3LDovhvxnFqvhaK0luY9TilWJmxHIpbvxgg&#10;+orjv2lf2BPiV4g0PU/jh4q0azsz4ns0u9JstLO5GwgBGB93kZ57GuT/AGqviPrl74lt/hdp2nR3&#10;NtpN69xBqMkn7zYCcRk9wNtep+Fv2uvF91+zdqvhzxFrKT3GkaUU0kzSfMhxkAfQcCuClj6dOqqM&#10;lq02v8h1Zu9o6n5w2fhPVvBnil7PW7aaw1K0uCERRk5z19q9J8U6prmoeCzZalLNIqANjkZ4qxqd&#10;jcRR/wBveJyG1bWZxIhn6hP7xzXVeKH0Oy8GSyXlxEZnhCxKCM5x6VdSX1ipCs17y+8dFxjTcWtT&#10;xLwdc3Xh7xHZz265mmlPlqBzjFf0Ef8ABuT/AME51+CXwek/a2+K/hpIfF3jJN2lrPFiWysAfkGD&#10;0Lkbz7Yr8qP+CPX7DWoftvfttaJ4Z1LSJW8OeHnj1LX7kJlBGrfLET2LMPyFf1E6LaaF4L0yx8M6&#10;fbx29vDEkNpAi4CqoAAA7DAr6XAUNPbNa7L06nm4mo0+RGzBb+YPmUccLz3PQV+X3/Bw7/wUwi+B&#10;3w2k/ZK+EHiMw+JvEtmx129s5AX0+yPBAP8AC8nQHsAxr7t/bP8A2mNH/ZL/AGd/EfxgvbCa+udP&#10;sHbT9NtVLS3dwRhIlA9Wx9OtfzsftM/C3xl+0P8AtL6RrHiLxncat4l+I0B1DUry5Rlht5X5+zpn&#10;7qxrhQPQe9cWeY6eHoKlS+Obt8go4HE1qLrqDcI2u+nofIfgO4t9J8WC211HW0mu9yNkncu7JGT1&#10;Nfacl78N4tN8OahqGrW+hWErRLvlYbkUEZf3rwj4yfCbwT8JrSbwJ4z8e2Euo6BqMi+XbY3t6E+2&#10;ccV3X7Dn7LHiD9u7x7aeHda8RLAmkYNwlw+UWHoPlzlutfn+bcM1s3x9CpN8vK/eXfsvn1OyMGo2&#10;vvY+k/Ev7T/wIs/ijpes/D7x2urro8sdteSRKVE8Dna+emQFBPBrz79qT9nP4z/Cr4p3zfBnxnJc&#10;+F9di/trRbcEuuHIMkSHvjIOPQ+xr7S+G/8AwRV+Avwx1M3llqy393PblJ7e9jHlKxXqo7Vn+D/C&#10;Gl2vjW+/ZG8bXa/2t4fJvfB93MeZLfBzCpPpyMehr6Sjw/XyTCvlejk3bpFPovI+grZfiFhvaSaV&#10;3fQ7r/gjjY6rd/Cwajr8ck15NLtZZR8yY65FfWv7dngO08Z/sn+LPD+qYWKfRJkc4B2jaecH0rxn&#10;/gmx4Zv9Gu9T0WWIIbe+cNHgAA57V9M/tOzWtl8EtfOsws8Q0uYSwqM7l2NkV21oKrgpX6o8WLmq&#10;6iz+V7xF4M/Zw0bWlh0TxD/aF9bSMJlBIG9WwQRjGc+9eo/DD4kax4UsIdP8Ba3/AGMdZIt2vIZA&#10;AM8AN6Vm/EXxF+y54Q1vU73S/wBne4nnuL+bbO962A+85OBwATVj4G/FHwx49urrwP4W+CWnx2ax&#10;M09zNMS1s/Yj3FfDZngYQwjqzrSkoK95NNL5evTqaRw+Gw93UqK9tN/8jsbD4Z3PwI/tTWfF/h3/&#10;AISNvEFk6y3C/NEgPJcvjGa8u+AH7Qnhr9n/AOKbeN/BQlfUP7SBFtEm6OKEHlQa9H8UW3jO28KS&#10;fC3QfEVzqMV5bsXSKXf5YHUeorxz4LfBq80b4o2sl7YPPFFdfOjkc8988Vw5BmEcXl86GNmpS2TV&#10;1zJ7XXTsZUpe1pqmtV0Ze/aIv/ij+1h+07qvxJ8LaLPZrqSp9k+0SlFk2ryAfr2ru1+NXi74Z/Dv&#10;SfBsvh99N12CZl1NJHDAjPUH3FfQnx38PXep3vhu9+GfgT7VBHCgkGnQf6qQAAk4H51xv7XXwetd&#10;K8J2XjC9t1OrC1VrqyQfOuVBrXH14Ro08NOkuSNor9ELHYCOHw8Kqad3bzR2vwF+LngPSvhVL4s1&#10;zwpHbStkvcu+5riTHUA9K5C6+MN58YfGktjo/hfVNRW2t2mfT9Mt3mKQx8s7IoPyjucYGapfsEaz&#10;4Q+IGrW3gb4iaP8Aa9MZHEqsh22+O7elfWP7OOj/AAU+A3xD8T+P/h9FPNcRRRw6Te2UbljGGbzo&#10;gF4Ib5Ccg/dHSvzjG4fFZVTxeNVCVWVLWMdbPVJLZ97t9FdmuWuVScJTlaK3foY3wE/Y68Q/tVfD&#10;99f8Q6ONM8LabGJdSl1LTPPuntCjP5ttbOoM6/KRlTx1PpXrugfsZeLf2etD0TwT4D8V6f8A8IFq&#10;upEXGtaLZOraOjt9oj+0W67fLkLJg4+UkkA54rn7z9sjU/BHx08LRz6vJ4b0KfVC15d66hiWwYgl&#10;laNQfkcEr2wWBxxXR/Ef/go2mneMtXsNA0uG9iurcWev6L9uRJNc08LhLi2kzsllVW5wdxKq2Ca/&#10;LMRic1zOlOM6EuSonKEU01CV5Lmbdo+62lZ9HfRHo1a2GqtzvrfXz9D0n9nb4x+O/hD46vtQ8TX8&#10;DQ6W00GoyiMyNfRoHNokSkgfNuRsnooHfitnTfB37Mv7NXifUvijpn7PMS3Hi/VTcarHpOnxruup&#10;gWKHDfuwWy21BtBz1Ga+U/B/7UF1Nc22heHdEi1+/tblBp1xcSFZ44pWK2/nIf4lV0XkfK2R2rov&#10;EP7WPxf/AGavjNoet/EjwWbyDWLZofDush/Ms7fUWHFu4xhHcbgrk4x0z0rbI+EeN+LK2GyZVnRw&#10;VKXNNJ2TbfM2o9W91F6dLbt6YLERipVVv/W/5HGeLP2zf2Zfi58XfFFvY6Bfyak+ozWsYtdNG1kj&#10;JROFwFGAPyz3r139me51rwDoTW08kgVJTJbK5+ZQeQOnHXpU/wAEP2WPgN8ZrjVf2j/2c/DD2Lay&#10;4vdY0n7OCkUzZMoiXA+6wOQnBBDADkV6C3wW1H7OxW8Rcx7coT/TvX7pnmTxy7GU5UqWsYpKWmqV&#10;kum6+bRxY/kqVLQTv1/4Y+fP2ufFXirxNr0M1ytrfNcYV7WdipiVfnV1C8naVGQc8Vy/wmu/EWl6&#10;nZ3egyyxXkM+baUFN8Uf2d+jfez5hTIxg+X712HxV+C0/wAPfEMmrvdvO1xG4ilnmLuhDBuPQHFY&#10;nwZ3af4rt7jV73ZAJVa6eCISylTIgyqHhtpKnHf1r7fh2liI5JHnm5Nylq+l3e3yuTD2eFmoRd1v&#10;2/qx9W/D7UvGfiHVby7126hT7SsLmzS18khguXYJk7SHXbtyeo9QB6z4b0wSXQNxYp5VqiYmf+Ps&#10;QB6DI/GuC8DWduNQMGlRI1sxza3UkZDMm9hk8/KMgH/gQr0K1uo4PJRXjmnRsS7zlXAJ46+4z6HF&#10;EaX+1NzZ6MsS5UdEfJH/AAVy8MWup+INN1uO3aPf4ctgquuMBWlHX2wPzr4G1XUdRg+F13bW100Q&#10;kDghTx0x/Sv0a/4KrW9/qWkaZqAt5JAvh5VeQDOzbJJxx9a/NbXNYgTwUtkG6y8nPJyea+yyt01U&#10;lGO99TwJ3cXY/UD/AIIwfs3aN8JP2UbHxSbJFvtWkN7dTH7zMxyAfpxX3L4kt7fxH8GNRtLohhNA&#10;wOTnkjivmL9mH4ieF/h3+xdpMkMhupYbG3VktRuIZgi4OPrXd+C18c/E/wCEOrJ448YtoNnFJII4&#10;rJ8SAK7KAT6nHT3r6XEYmg8Q8PzLmjFSt1tql+KZ05PDmhOpLRX3PlH4KftVfthab+1PD8F9I0+N&#10;9Bt7dpG24RLSFSQ0s7HhYgRjdjJJAANdj4rv0bxpd/s6/sa+CbK28UeL9VurzUtT+zNNa6Ysk7zz&#10;TTFATFErTzNHFkAZKLycDmPin8QdC+Bemah8FfgHo9xrXxK8TI00t3KwmmdAcIJD/wAs4xkBVOAW&#10;z1JFc5+yB+0D8Tv2e/jev7HFz4IuY/iT4ovJ9S8c63qUIkktUSFGhJMZO1CCVRThQOeWzXwefY7E&#10;4fD/AOzQ9pP1Wnpf7tN35HVl+AWInKrPSEdfU6vwj4S+EX7MHi8/D3x54xtXlGtSRarqOotNNJqU&#10;xkZjPM0edqyE7xEjDasgAGc10XjjRv2S/HemX3jTxr4d8X+HbZJXb7Vp88UdoFXhRCJFdiWxuUHr&#10;u6VnftH/AAh8TeDfGN54ykga80y+yzZjDrHk5OR0POSfc14f8S5bd9AgbTplihWQExRjCc8dBxX5&#10;XjsnzmWZJVq8oa6qy122bT+8wljadWvJxjo39x3Pwl8Qw2fhhpbN32+Y/ktNjcY8naT77cZr3H9m&#10;Xx/pkUlwmo3IUox3EdMV8s/DC61G+0O4s7J8Mv3Ov5Vu6Ze+IPDlrdzG7aGZlxkN3Nd3COHeWcWV&#10;cQ9dDPLW45i9NDzT/go54Utvi98erNfDt4AIrnlgAepr3D9nH9nzVfDHgl7q/wBQ3YgLKSvtXySv&#10;xOM3x+SHU7wzO1yCN75C4bpX3t4R8YXl38M2kitAFmtmAZT7cGv2GGNrV81g9kz0cbCFahUqrc+R&#10;/jda3TfEyO5g1AfuX3AqeQAec0zxB4wvLXwdqFs1ySPJ5IHLd6zvivJqDeLp7nlin3ABkls9K9a+&#10;D/7DHjrx/wDD1/H3jO++y2dzF5i27DkxjPJPauTOsrxGPzWMqSvyvX7zjyrDYrFuEKKu+p+cH7QP&#10;xC8X+EYZb3RmZba9fEwXv255qt+y38OrXxr4tt7+6RZBPP0fPOetfoB+3P8AsUfBTwb+xxqnjSCz&#10;Rr2CzaSGbbzuAyK+V/8Agnh4US/1jTpLmEiNZBkYzirxVCphFyy3OrG4Opg66hVabsfqx/wTh0XR&#10;fAesTeErG1jh8/TEfaoxkg4/rWN8Y7G50P4va7ZxW2Ee48wAe4qD9mLxbb6N+1Tp3h2KTas2mOgR&#10;u5BU/wAqj/bS+IFr8M/2kNupblgvbNXRjwM5IP6Yr8+z/C4rNeFZwpu0lP8AA+ehadeSPgn9sawt&#10;tb/aF8LaYYgrTeI7ZTkc/wCsFfUH/BQ/W/Efgj4PeEbPw6p8xr5OVXqAo49uleDfF7SdD+LP7U/g&#10;670PVUUw6/FK8ci+jZr6g/4KE6fCdI8GaVKqMxuuRjqK+44UwdXLuEI0qvxJP8kfT5W5UMtrNdWi&#10;L4ca58QPGPwi0xLjVJrW7W2GyRSRnH1r0Xw3+0B8aPhLpEdpr3hqXWIIsGSZB92PGeeeetHw78Fu&#10;3w20/UkiJAtwQAOBivRRok2qeEUS20/7S8qbdoGRnFccJyoU1OXUvlnVjZdTAT/gpz+zH4TtVHjW&#10;BrS9c8xPbgndj17UngT/AIKo/DP4ueLm8J/Crwxd3UqkhpRFhVx/P8K/PP8A4KMfCXxp4T8V3PjL&#10;UNLWKA3IVRF0hB9vr/OqP/BKvxjqNl+0bZ2MyMYrksobvnFe1hVOtRU9ro8vE8tKpy2Pv/48/tu/&#10;E/4YeMtNsIPAxk+24aJ5ATg554rt9D/aY/aF8R6MNdtPCkcdssYco+ea579qv4aaprN9oniGMErH&#10;JyWXp3r0nwNqUGneBzBOVGLUcV4zxk4ZhGk3uduDw1aeCqVKivrp6Hzh8f8A/gon8W/hTfDw/rHw&#10;6877dHuW7SQgQoTjJ4PSq/wc8dfsX/HTT7nwz4xfSbjXNUIbUI71FDPLx90tycHoTXU/GKy8N+Mb&#10;rZeWMM+EbBcAkc1+bH7Q/g1PDvxzaHQhPaySXKmJ7dirFi2BjHJ5IH417aXPXcI7owbcKMZNb/gf&#10;sb+zD+zX4Vm+Kkfw9toTfeDv7JeQwPcGSOKQFQi85+UjdkVZ/aV/4IJfs4/GS7l1/wCG3irVPCGo&#10;m6E6LDi5tgw7GNiCqnHY8elaH/BKb4D/ABL+C3w1tPEvxA8YXGoT6xbRSx2t31tlK/cBPJPSvsXX&#10;vFqeGfDdz4jvYmMNrbNNLgZICjcf0Br0VhqcoR54ptHiVq0pV3KLPlT9nf4K698BNHk+Gevyx3Mu&#10;m4i+0QKdkqgcMAemR2r4W/4LRfAeXxz8afBMlxeqllPcSJJbt0kbAP8AQ19BfBD/AIKMaj+0z+0X&#10;req+DtGc+GJLsw6dcSAgsF+TcfY8kfSue/4KteHH8QXngbxVEh3W2uxFtp6hgykZ/EV4WPw9LEUX&#10;TWyZ6cVUVnPqj8+dZ/Zz8O/sv/EjRvG9lZxyXEk25Q4yACpHQjpgkV3FlD40/aW+Pmh6VoWqyabb&#10;Q2zMzWpBABGCmf4QQTWN/wAFSPGN74dm8Nx2EgyJMs2ecbDzXrP/AAST+B3iPxro0nxb1W42yxs3&#10;2VHHDIQMc/hXk5NwzThmNTFt/ErLyRdfFKhRSjo7niH/AAUR+B3iH4BeKrKKKGW5hvWXyrhizsZM&#10;cgkj3H512v7JHwi+OvijwxO/irSpE0h7XfFJcD5sH5cflzX0V/wUl+HM3xI+Gcd/fWwXUdJulltZ&#10;2yMjOCvoM4GDXQfBPxQdD/Y3ufEt+yJLb6Y4dsAEMFP68CvHzfg7Lo1JzafvP7rn0GXZtPE04ykr&#10;OPY/ND9sb9mLwlYSXOreFdaU3wkfeFO4bs9CK9R/4I4/8Ew/Gf7R9n4j8W3920S6ZIkcc5jPzSFS&#10;3Gc9Btqt8A/h7L8Y9YvNX8UTvcrc3sj5Y+rcCv02/Ya+Kngn9kL4e6j4TXSAiPIbgeUnMjbRwfyr&#10;3Mqy6Kw7wWMlzxtpfS3/AAx8/XlWkp1Ybt6Hun7Ev7K1v8I/h7a3HjW2RtbstyTSkDbkE4ZT7jGa&#10;9f8AHWpeDta0v+ydYuIijKBhz1P4V+aOof8ABXf4vfEv493/AMJ/CGgxaXp0k5SGWViWZcgHgdOl&#10;e3eM/HXi7w34Gi8QXt08jgI7OznJPU/hXvRx9DDShhYK9rL+u5eXOU6qliJaX+Z82f8ABYv4dahp&#10;N9Zah4fgnOnTHy2IBIR+wGPXPT1r4V0r9lfxrCLSXVdJnk1TUZle005E+dAWwN/o3cj3r9y9Mtvh&#10;n48+DI8ZfFyxs5beOx89k1BRsB6hwT3zyK+SLHw9a6JrOofF6WGBtOkvhJpoYcmAHhhnninnMsLh&#10;sJ7WqnZdjvzHBUcLjueg9H087LbyOp/Zq/4Jr/DjT/g/Yp4w0iO51i6t1LzTLn5iM5HGRzx+Fek6&#10;r8CNe+BvwzuINCuZZGjX9yoJyD2wfbFd78C/iTbeMbfTILAqyLEPu9AK63416vKNPhsAiHc/Ib0r&#10;jxmIwVPDLG0I+8o2T9TzcNhp18ao1VufEPiD41ftaeEW+03YS5gEP/LzLhjwcZwBX57fEr4ofFKx&#10;+NOrar4gu5Xl1O+aW4gdyVUluQuewB4r9YPjXeRjQp7eaOP/AFOEBAyTX5i/t46Df+Dbu28d6bZK&#10;SZi8hC5yO4rxIZhWx1JRr69j36uDoYSXPRVu59Cfsmf2rc2Usj2LiSeMtk/TtVa//Z08feP/AItX&#10;V+ZZobcDKhXPJzWh/wAE8PFF/wCNvDEE09kS5gwNp3cV9LaXZ3th4qNr9maNmQYUjGf8mvIfPh1N&#10;o7MLGFex88al+zj418MWc9uIpxhCTIepArs/2Ufh9eeFIJvEmsWDwObgkFv4gO9e1+LfDWsaxCEn&#10;DhMDdz9etUfiraxfDr4UXV1Aq+bb2RdCDzn/ACa9LhytOdabfoY51GEKCXmdT4b8aSa7p9wlsQdx&#10;wCOmOldX8B9Fka9vb91IZujZ44rwv4E+I2g8Ji4uGLSTRliM5OTX038DdLlh8Iz3k0RXdEWwa+1w&#10;dFe1bR5mDk5T53stj51/be1Bbvw9qgu403JGVT1wATXxJ+wt4gXR/jTJHIxz9qOQBwMnOa+l/wBs&#10;7xRq0virVtKDO8WSAvp/nNfLH7IVow+OUwuUORdAsAPU9PpXybcpVK2vU78WrVaZ96ftW/s+eDv2&#10;m/hPc6bsvbLUXWOU3OkWH2iacr2MIkjMhA6fOD65r4r+MOj6X+zZ8M7nwX4a+DPjHwb9p1+1tIvi&#10;Lrt1FINRhQnEssDMZIlwA+zC/OqgE9a/TLwPo6nTYLhQD0IBA9q8M/bz+GXhn4l6TN4H8UWxks79&#10;fKn2qNy56Mue4PIr5HP+BcpzN/XZXjK6k4xdoymrWlJL4npbXR77nFBRqVuS2r69Tzz9j74vfBT4&#10;5/sZT6v8PfEc174m0G7e0+IN5dbc3lyZHSO5GSWCuoG1T0B4Fdv8J/h7o0nh29vUMaAbsKcn8TX5&#10;peMdK/bd/wCCa9rqfhPQvBuk33gfxLrtrEnxE0m2WORLeOcSJHf4BMaqCQTjacnnPFfpj+z1418B&#10;/FP4I23xK+E3iMa5oOoRyiG9hjI/eI7JIpHUAOMAn7y4boa6cDSxeAwTpuKjCLtDla1jZWbStZ3u&#10;rWW1z3qEaNV7Wa0s+h8C/ta6BE/7SemW9lIpU3aqzEcBSRnArsP26Nc07wX4Y8KeA9LvpkMOgPc3&#10;scMAff57bApJyV+WMHtxXOftO6Pd237TFhIu8I92gXI45x09a4D9qjxgfF/xa1LUJbhtsLw2cORl&#10;UW3jRMA/3ic8fWvssNGU6dGbeyb+eh89iZRp+1ilu/wPOv7Luf8AoZ2/76hoqxvs/wDb/KiunmR5&#10;VpntGk/tu/Du419fDmvfCW21HT1tmt72+VtsrH+GReuWFP8AjF4l8Q6R8Ikl+BuqNNY3t0JtTvbW&#10;YhrMJ9xSoJKH1bp9K4X4rfs46rpPxC8Raz8GbG11PRn1KZtLW1vEZooCxKBlODwCOnpWh8Gvhl4w&#10;8M3B8SWXiSVZJFZb7T2TfFN6xuv14zX8tVqOTYGf1vCVI3Wji3dS+S+F9naz6pmEsTiKUnCb26r9&#10;Dm/AHxJ+L3xg8V6ZZahHJqF74fvYHljuGDDULXOXGMY3rjPHUV7T8Sv2D9K+O3jFfil4J+Ij2Fob&#10;tbi90qeIopULwisDg84Bz2p9/YeEvhJHY/GLwL4Uu4L57ki903ysxrJg8of7pBNdH8Pf2nNMs2is&#10;tUtbazs9TnWOWymODDub75PYevsa8HMMwzSpiYYjJYKkkuX7LWr95NarTdNba62sepRx1CMFHEO7&#10;f9I0D+wt+z/4b8D6ZP4++N/9masJWa9txEsjzSkEpGmem3GCaxvHv7WGq/s7/BS88NHWp7+DcsXh&#10;+X7RjzAzKDEQDngAgEdia6L4m3mjfEW6HxL8XHwld22gapDe6cBcSRSakkjpBJCVyB8oO7jk8mvK&#10;fjl+y58KfEnjSx1X4WavcXFpot7HOLW9vQ1vBFJ8zJhjyyHdz6V7PCePwmDxnt86rSlbZcq5eZt3&#10;1vovh/JbHTLBQqVlyJR111JfBnxF+PHwK+Og/aP8d+Anij1zQmj0Nbs+bEbaZBuiV858wryTnPbN&#10;e66X4vt9Y+Ak9lqHhrRtLl1a8Wa2s7TTlM3lnksZTznNcTNp+v8Ai74Q6L8PfGeux6vpuh75tORG&#10;BEe49mHJ449q6jwfBo0GmWdr5QIjjCQx7slVzjHNfS5vg6Wc5gsbjouUr+6rvlSW3u3a238yJTVK&#10;pKnTba7tHT/B3QiNJkuruJQ7EEBl6D696p+MtCsr/wASxXf2USSRPmMnov5V6H4J0OzNg0NqyrGE&#10;LNk1FJ4OtDdiWQhizZJx05r6PEUKNTBKjON426np1IWwCgj1z/gl+PFet/tGQ6LfT+dYaZpM125l&#10;QZRhtVe3q/6V+k6rwVJNfI//AATQ+G9rpWq+JvGiQf8ALGCyhkx15Mjc/wDfP5V9cqMDnqetfrnB&#10;0Kkchpym7uV38r2X4I+JxsnLEu/TQ8j/AG4dWXRv2YvFj+btafTjAD/v/LX40+INBNj4ht5VRpUW&#10;TAUHHHTj3r9Vv+CrPjC68M/s4Czs2xJf6pFEBjqB8x/lX5fm/N9q0UtzbbiHG4g9jXznE2ZunxVh&#10;cLfSyf3v/gGmFcVF3Z7T+yPJcSqtnBZDZGzGbPDod3FR/tY6lYr42gtLvJmmtmKLjIcDnp612XwF&#10;0S3sAL63kMczRqCBxuXFch8d4be9/aB8M2cse7zZ24bkFPSvp8TD2lFRvub0p/vHI8//AGWvgn4w&#10;+KXjKx+LVyG0+y0TVWGmxzQFXmQZXPPavr34h+MbDwh4Tn1K7mCYibGe3Xmq+gTaJo6pomlRRosI&#10;A2oABnHtXzz+238VLprM+EdKmb5gVcKe3fpXm4LK8DwDkFWpTk3KXvNt7yt0XT0PLxVZ1teux4T4&#10;y8bP4q8e3OuN/q2nYJx2B61B4svEGlsLdww2/OCMk5FYejW95gKFIKr6da3rjS/tunbXgcSMAChH&#10;6ivxBYurjsRKrU3bucim4R3OJtLCXSbWS60WDbM4J5UdfTivJdQX4qeOfiGvhHUrqUWLnc5yQFGe&#10;mK+jvDvheW41GOKfIKjBBHX60niTwdZab4iN/FAolEfDAYzX7rl1TmwlNpdEe9hanPQTOZsbHwn4&#10;R0qPw/p3l7UGJAR9447+tdR+yj+y3ovib4myeNrS5aK2WYOYVyFDdeB6+9cRrHh9p5XkgD7mmJbP&#10;OPpX1j+wT4We08MT3moLgmUY3e1fJZXCf+udV391ptrvscCnKGOaiz1r4veCodN+HYkDAMtsd2cZ&#10;AAr8+/GMskOt3LByFErZ9+eDX3L+258d/Dnwn8BIuqWckyTps/doflyO+K+KG0+bxvanxBpunPHD&#10;c5kjVs5Oe1bcZwk8NC3f9DtzCVsPFsqeE4ZtUlW5dP3aD5SOjHtXUNrEujgzHG4MFYDOAfSqek6V&#10;caTEkRh24XJH86j1C1l1G42xoxTOQDwSf8K/NqclSdrnl05xijo/C/jS6tp5kZl2yENjoee1TeL/&#10;ABdMlrGxl+YKc7RXN6dpV1bTF3cgf3cdT2ArVm8PT6nbosiHK9audS9OyZc67dNq5zU/ju+j3rLI&#10;F3AAHPQ+tfUX/BP/AFWXUAJsgr5vVfXNfNWtfDOSCF7gRM3AILGvpr/gntpJsrMPMcb5MpgYOM96&#10;93hSU5ZvC7PVyfAVMXRnWtdRR9cfHXwN8OPif8L5fCHxM0Z7jTmAlgntZDFdWM68x3NvKvMUyHBV&#10;h6YIIJB+Pfif8Y/E2r2uo/sz+KPFSS3toUXwrr16giHivEagtEVxHHckk+Zb8DcCUABwPsL4rSSf&#10;8IRLnO7yjwPpX5l/tEx6Pr1lqfhbxKFbTbnW4TKskhAjYEkMrfwNx94EH0r9AzTiXE5bxLhMBBaV&#10;ny37aXXqtD9PybgjAZzwPjc2k2qmHXMuzV0n6b/gcZ8V/A/ix7SPwZewf2Pc32pRSNaXKSIR5SMD&#10;wc4bIbPQZr2j4VaTaxRJfrpSXciuLcTsQzICOjA9TwDx3rw3wx+0BNptlJpH7QOgeJvFuh+Hr3/i&#10;Xaxb24m1XSI9xXM7DDXURAbnG7kda95+BN94HuNFXxB4S8cQ3um6rMt/pk8cgCzw7ht4PQ4Xp17H&#10;mvqcwr1JYOUZrlkvufmj85wtOnCupxd0ez/AqXTH167JsljlhdzEUIIm3bduQDhOgHcVu/FKzS9h&#10;hCaU8padX2S/M2C3KA9/bg8Vl/CjSVPiuZms/lhDFDACPOVsOvTnPB46V3XxOl0/wtp63FovmyIC&#10;F3oS0ZOcjPqP6Cvk44eW8tj044iPtrRZ83/sweMh8RNLvvDGu+HoLG98O69KrXNvced50YmKpGww&#10;D1KkYzg9cYr3e90fw/8ADrxXrnx08b69LJcT2y29patdEw2kQAzGig4ZmcZLEEjPtXkvwY8R+EvB&#10;/wAR73QJrSG2nW7nuruNl2sBJKCrDdglmZs8cYql+1B40vte1i40syGK2i+eO2HAjZh39cZxnmvY&#10;xGZUspy5Vbb6I87ESUar5tjg/jp+0Jd/E/V5G1B/KtolJtbMN8oHqfUmvD5PFa6m85a3O5G6jnIr&#10;rbzwPLcvJcsrkldqEHgVjab8OWt7oAMfmkOQO/r/ADr86ecQq4qVSpK9zH65Ck/dehiahaMbR7kW&#10;5CvwSB1rn/hfpk158ZbRYINihD5jMOCe3869a1jwaEsRDbjIXBJP0rM+GHgk2Hi5r2dMBCxR6+gy&#10;vMaNXGwUXu0DxUakHbqe+6RqWh2PgK6h1rWre1lQ/uzO+C3HFeNXP7YFvpsj+A/FGiWfj/SUdlGl&#10;SoJHt1zglJeqH0wQ3vXH/tNeC/Fvi/w/PqGmeIZAsIISGKXAJqr+wb8Bx4U+Emsa94kVptRu7uU+&#10;bO2WVfY16+a5blWYe7iYXd9Gm1KL7xkrSi/NNHq4DFYrBWdGVrrVbprs09H8zlf2jP2NfDX7QFxF&#10;4z/Y7+M1voHiBowtz4H8WyiCVweRFBdAZU4zxICOn7ypv2eP2YfjJ450vXP2f/2g7HWdGv57UyW0&#10;Gss0sc9ymFSWFmJSUDA+43TNcF+0fplpqerXmjWWrSWl1vb7M0MhV45OzKwwQc96b+xn/wAFSf2g&#10;PhZ4xs/hp8ZZ08RaXDIEhfUkH2iFQcBlfBBPXrzx1r53EYPi3JpOVCSxdJfZnaNZLS1qitGdv78U&#10;31kdlHEZNmMV7dewm3vG7pv1jrKP/bt15WHa5/wS28R+FPElo3iDxTFa2AlVLq8hkDRBgfu8/d6d&#10;DjBz1r748EaL4PtPhdoPwM8I+N9RttY0zyxba3pMINxb5IbCPygBIHGMYJ4ro9P+IfwY+Ifiqx8W&#10;L4+tNPXX2WddHuYI2tr+4CAN8j/ODgfMi9xkCvQPFcHhPwJ4MvfiR4S0OyV9NUTI+nKrRpKnK7sc&#10;oMkD5gCM808r4py7OMRLB1ZezqrelVXJO3kn8S84trzOjMMixWBpxxFKPNTf24Pmj9629GcL8O/h&#10;P8VLvxTrOj3Hie/1zU9dupnOlajdFLW2ByGklhTiPgkjGCx6V6Z4G8L3HwB0qTwBq3g5IY/K2LqK&#10;ozmZR90ZbJVQMYXoMVS/ZT8WXkk83xP1/XEv9a1q6E2rXSONij+GJMfwqOPrk19iv4e8G/FrwmX8&#10;mCeRoeehOcV9hV4bhTwdP6nNU2teVJKL9UHDnEuEy6pWo4qh7SnJW5teaPmnstT8SP8AgqpPaz/E&#10;Wwt7AqRs52denevkKK4Wz1tC6AAMG3V9j/8ABW/4f654O/aAubFYWNvs3RFedoz0r468C+A/E3xT&#10;8c/2LopOIAfMyO1d1Wm6dNKe6R8tUlB4iU4P3b6eh6b4e0SLxno0wktlzMMxBQTyBx+dekfs6fs8&#10;fFDxfe3nhq4sZbSEA/Z2njIUj2qp+zL4asbP4z6X4Q8Rk+RHdIJ1Y4DMD0Nfp58S9O8A+EvCOma7&#10;4Rs4I7iNFMpjA+YdxxW+SYCGJlOo3t0PpsJl/wBeocz2R+Pf7Zvw+8QfDCC50PxVp5WVG+R9vDqD&#10;2r0D/gjLeGDx8Z4YWVd20e5Jr3D/AIKz3/w01/4IDW7m1iTU9o8sjAYH0ryj/gkrqOh+FXl1u+2I&#10;FKsGb2PanjaMaGOjHpdHk4/DRwTlGPa5+2nwkXz9JgmlgB3r978Ks/EiRIvmikKsq5yO1c1+zn8V&#10;PBOv6ZGNO1WJ8qODIPl9q6H4tTwPayy275BhY/JzjAr6apG0bLsfGU5XnzHi/wAY7W58a+CtQ0LU&#10;75pIzC2eRkelfml4P0RfBf7VFnpxB+XWVAkIzjJr7Y1f4neMdU8Q6l4R8P6bNfSZKIIo8lT71y3w&#10;n/4JxfEXxR8XI/in8Q5I7WGO4WeK2Tg5B6sf6V8Fl1LE4/HycU2ou13to+59jTdGtRUafVH2jNYa&#10;jrPwot7fSl3PJaqM9OMV80eKP2P5dZ8RRaz4vjWWI3O8o65H3q+zdB8PR+HvDUNkZFkWGML9AOK8&#10;P/aW+Msfgu2MsdmZIomOWVeF5r6LMoZTTr0qmMls9DDAYLC4dudaV2fGH7XulrYfGnwz4F8Px7be&#10;OWNmijGAcMvb86+ur6+XRvBMt85EYtdKHJ7fKM18AN+1Vo3xr/4KCeHfA9paF2Mjbjs4AXFfav7W&#10;XjPTvhb+zZ4t8ZXc6hLfTSBz0O3v7V1SdFTk6Pw+R5eYSVbGSa26H5pft6f8FBPEfhT4laR8OfEv&#10;h2KXS7eVrqGVFzuye/4YrjvGXxn0D4s+HbHVvC7Hy2UB4z/DXjHxz+JHhb9pm90rX/sbiS3i8vzW&#10;TiT1wfTOa7DwtotlofhG307T7EQ8Lgjv6GvDxs41MS31OrCw5aFmfqx+wP4T8PaP4FtZdMlhW5m0&#10;tTMY25Bx3718ffGb4Xav+zV/wUHbxz4Zb7DpPi+b/hIIEQGKPzmbbdxr6N5wZgD08wHnFd//AMEj&#10;9b+JU3xkv9K8Rai8unDSsQpuzgj2r2v/AIKBfB3QfiL+z5b/ABk1awuRJ8PNYN3fHTYgZ5dMkdUn&#10;VNwwACEfngBTn1roqYSljchlF9G2jkkmsx5P5rIzrH44aHY/FTTJVsrEaZqce2TUCqiSN5MFmL43&#10;EbwCSeo6gnmk8C6Ba2f7VepvNZ7pJbvfvxlh8wwT6/rXi3we06P4jfCLzPMle406UvYSCPa4IOfL&#10;JxydpO7bkDPNdD8QfjxP8GdNvfjfKZLe8i0F47K7uLOWSJLxEKLLLsUnYrAO2BnoBywFeTgMbGGA&#10;nhqnR3X6o9CrhH7eFSmvJnLftG/tdeF2/bS8b/DL4U/C7SfFHic6l/ZF7d6ldzmOwt7SyQvMwiIy&#10;onaRAiYLMvHJyNyPRfiJ4Qs9U+LPxQ0pNLHhzTHu9M8P2cBt4I7qRXjhkk3Fj5vzEqXJKhWxg80z&#10;9h39izxRpuj+If28/iu8lnqPjV2tfC+nLpz2zNpSzCRL+USqHMk4OVbjKndzmu++LnwgX4zeFjpk&#10;Wuypc210LotPcO0V5t42Sc4PB+VucEehOPwLjnhLGYniGeLwsYrmSbd5OpL+ZJPRaWirdL9zfFYz&#10;DwtSk+n5HyP4qttS1fQoPF9/cRTWGomyUpNGu5JlDklVyOCgYEknqTjNdxp2ueEdW8PaPHoBka4t&#10;dKjTVLe1tFtyZzcNhSeVlbaw/eknIJX5eh6X9pvwVpvgzwr4X8I6xbNfxme4SP7PcCI24CKEOVUh&#10;zvbJUjlSwHPI5P4R/D6wluYJ7+6limQK+/zRt3HaTuUem08V93w1hcVlfDtKliafJN3ly9Um/dv5&#10;8trjw8Pb01yNNd/me8+G/Evl+H7SCOfBu7YtG72jFSylgzKScHGxhuH97vxjofh/4sTShqfi+W8+&#10;0Cxsbu6aO7hEvlyojMDukGMbUA27TwTz0rmfDvw5stE0K0j8SeKrpdKsrWWaW2iYytbxgu7LEGYD&#10;LF1Ij45bOKvQeKP2c/GXw/8AGtt8LPi5Prmot4K1Sa38O3FoI7qKRbOZt2FLKWABwo+Y/NkDBrKe&#10;bYRZvTw852k2rL12vbRX6XtfodMaEKMrN7nyT/wSn+Eup/tEeNW1/X7VE8NWkhkMHCRNIxLcJ0Hf&#10;GK+kv+CsnizwB8Ivgo0XhG4i0y4t0EcN3HFxC7KUBOATz8w454z71xP7H3i3R/gH8D/h7oGkeF3j&#10;a50Szv2MemzebPKYsPMYwN0zAyfKPu8DJryf/gut4uvPElx4W+EHh55G1DVnivbmJXEYVSWiVZEz&#10;xzuY5Py7T619LwtxbhuJcbjMMqDjGhJqMm01Kzs36817f3Utbux4+IjUVWDUm+67eh7j/wAG+H7M&#10;yfDr9kDWP2iNTUxa38S9anlsbpoEaS20u1PlQ/MRlg84mkwcr8i8Dkna8D+JfghqPhLxH8Cvhj4i&#10;1CLXtZ8U32rpda5OiyaheykLMIfJRY40zEQVBPzFeVxzw/if/grH8Ev2E/2V/AP7PP7PlnB4/wDE&#10;GmaEdFZtMZzDa3FuqBmKIpZ97yOQcjJV8Z5rL/Z6+B/xv/4KS654R+JGox6h4K8HaHPKuvQQ6elo&#10;tnIH3C1sScvJJNu3vIc7cnJztFcfH2TY3iXLYYLB1pQc3Z2ScJbNcycW2k10cbd72PVp0JRottpN&#10;dHufff7IXxe8LS+AraCfxgs+ozTy77B0CtDt/dkIi/NtPlltzZJJJzggV5r/AMFTpl1v4FalcAiS&#10;AXEBkC5Tf+8VWKsT94ZwCQRml8c/ALwJ8GPF2h2d9481WKzubURafEiRxS24hZukq4eQsJMHdnjH&#10;Fc7+2Lrmkah+zHd6LZ6xeXsFoqBbq6l82aTMuQCe/OB+FeNwhR44yuFLKcwhRhg6CUYcrbqNppra&#10;Ti01e/uxs9jxa08JTrbt1Lr0/r5ny94PkMmlx2lheXKg2MXnL5TK0AxgJ1IcjH3uh7CvKv2sPib8&#10;UPBWmWVt8KbASa0JGjtSsO5gNgJxkcvtBB+tet/D7z7kH7ZPOomgwsMQIEagADJHcAAVel+Giaj4&#10;7tIpYZGWCdbizUjI7JtBIyTgbWPrmv0yrBT0aumdVKbU7n5jyaTqGufHm48LfHC/1DxBrD6nv1O1&#10;uJ3EEdycF1K/ebBIGcjpX6xfsc6PZ+HZNJisLGOzigSEQwQxhFiUYwoA4Ar4o1X4PaTp37SWv+Kb&#10;jTsXcvie73xsPunzmAH4V+gv7MfhZrloZkiGflwB2xivRyapzZvCC6RZljVbL5zb3aPe/wBqv4r/&#10;AA88P+ELO71zRbJpPkBuDCBINowDvHOAOOvSvnvwjfaJe+Mh4g0S3hZLtcHMQIHcH2Pv1r1j9tn4&#10;FXviv9n298SRNJvtLZpAAecKM189fsVeNdH8Z6PHpk8W24t12fOvORx1/CvkeJ8qw069R1qEX7Rp&#10;O8V7yT0vprZ7X2PpJ1cI8NShQe0fx6n2N4GkTS3tr6Rx8pXp0FfXHwy1MT6TbzLJuDxgNg+1fEmi&#10;+JLaSKXTYnGQPl2n/PSvqX9nXxIureEoWabcVUZ9a/TcvcaeEp0v7qPmcHV5sVVi3u7nkv7d+h6j&#10;ot3deJtNjc77ZjJx1I5r4I+CfjTQPG3i3U9J1qCNLpJyCCvJweoOeetfqL+2Ho9rqngGe6KqzCH7&#10;p78V+SHhvw8ugfH/AFAwbYBJdjco4wM5wK8Xil82DjFHqZdRlSxU6vRtaH1J8ZPAVvp/wesZ4Iww&#10;guklheXopGcdK+ff2zP21vCdr+zy/wAJPFFwn9pXkBjAZhzjGD+Ga9//AGk/FNxpHwDge1O/EYIy&#10;M9B3FflR+2V4RvPiVJb+Kn1o4tsKy9NpavksrnOUlZ/IqOIjSw9VRV2391zyL42+F7DXfBsXizRL&#10;MNs+WcKvUZ+9X3n/AMEl/g1oeifsuWnimbRYhqWqakzi4K/Pg4xz9DX5+eGfi9caFrDeENWsFudH&#10;ZPs8vy8sTxx+VfrR+wH4y+FeofAzSvD9peRaY2kES3FvcfKQuByM9a+8yOcY12mfL5n71FOPzPf9&#10;e+MPg34B6Cs3i+cxi6jEayschR74HBryL4MeMbrVfDPjLxboViwsdXvrgiDaSM9N34iuV/ahsvil&#10;+1G6+HPhRYRR6ZHdPGuo3h+WV19F9PfvXzZ4m/aV/ap/Y/8ABWseB7nwz5AuLwiPUbmydYpONpKM&#10;Rhu3Su3NMbQw8Oaa0XWxyYajJRvfV9DhL241LQfip4qs1j2XKanJjcuOWwcDNeN/GD4+/HTQpI/B&#10;Iv5lt2uQ5kK52DPavYf2fNd8TfGrXNW8YeM3iuJ7mYsZYkxkgAdKw/2nPCFpYQ3F2tuMxcZK8jiv&#10;i/bwknUgrrc+hpy56Wh+mP8AwR18Q3nifwymqeONXbVLuLTYo7eW5UExJgHC56fhXrHxH+Hvgm4+&#10;M2reKm0q1W9vNsUhdBl1AwBX52f8E/8A/gpz8Fv2XvCMtn43kZ7l7ZFiUAk8DkAetdF8Nv8Agoz8&#10;S/2gP2jovHWneFLqDwxd6u0FqLkYOz+Ekdvxr08qx0J0o+0V5dDPMHGMFTovR7rpc9C/a/8AA1l4&#10;I+JVlFZ6UkEF/grJGMDcRz0+la3wLktdE8R2+pXumx3EbgLLC7kcZz2ra/ba8aa54k07SLDTvD1t&#10;Nex3IwoGGVTx1/Ws3wdpj288bFAmTyuc8/X8a9SUY08Q2jzb3oqPU9D8E/sBeAdf+MS/F/VJLx4L&#10;iTzEspHzECxznHbjium/aB8P+G/C1xDa+FtHt7VM4ZUjxn1r3T9n/wAE+JvE3w+g8SG6LxY5QD7o&#10;xnH9K8R/a6LaffYjYeYDk5PPFfSYZU3VUoo8qtKfI4yex8y/toeF9c+IXwFuvB/h8uZ75HiVU/3c&#10;dPxr4e/Zc8WWX7J/i3xR4S+JlvJa37Whjt3dMCRT06++K/R/w/Z/8JL4t0LT7k/JJdgEY45YCm/8&#10;Ffv2B/h5qP7OOr/F3S9AgtdX0mzEyXKIAWUEFgfrXz3EeXLGJKWz/Q6sDWUIcp+KnirU5vEXxPu9&#10;eikybnUHlDg4I+Y4IPrW7onxe8bfA5Lm9+HslvDPeanHJq1zdWAklBXJiUSZBMe7JKdCwUmm/Bzw&#10;RL4j8YxsYwyRyZfIzgDqa+q/hD+xPoP7TmleKdB09BZrdaYY9Pue0dwCCjH2DYyPevn68oxcYNXW&#10;h72DTbaTszO/a18J3Xx+8NeFv2hvCqQW1v4t8NJfS/YEKebqMbBLuHaowreYVbGcYkBr2L9hjwn+&#10;01+y78FE+OuoXl4lno7M/wDwj13M5FxYlgxYc/eQ/MAe24Ky9D45+wL8er3wz8L/ABd+xX8R/hp/&#10;aurW2ozDw+JiRc6Tqse7bJDu+6uUZXUYDqR17fe/wZ+J1n+0D+zh4n8DWcdrNqWn6TPbXFowxscR&#10;8DH9a2wFOLxkoSbTSvHs/wCv1JxcpQw6e6ej/r9T3W7l/Zc/4K0fsuxfC743tJc2koW40LxBYiMa&#10;jod4VIE0EjDDAZ2vGQFkVtrZwGHy98Iv2Rv2m/8Agn5r/i34SeJ/GetXvga5sYJvDUmlakx0zVg0&#10;0vmXMUZJ8qXasQlj4Zc85G1j81fsp/tD6f8Asv8Aw307x2vxeEupW2sz2N74RZWZEj8zG7C8g+/Q&#10;19v+Kf2qNO+OfgrQNZj3GJ7Wb7HBId4LtsMrKMjBXAXPoTTzDDZbmcVOtFe0g07NJp9E7Pqt09zL&#10;A+2o1OSPwv70YNqb3xb4qtJryYW8NtbgRLAjn7OFCMVQ7h5buSGI6kx8HBIFmw8E+H7S2GoajaO/&#10;2S2lS3Vo8yXUoCBnZmJz9xU9cxZ6HFM+HutDV0uNJd4fNaa0MDMA08bKcsAR97O9uPoODXomtSSW&#10;WtDRI0RJreW+thCw81Ij5+JDnqGJIU8Dlfqa+blRo4aKp01aK2XQ+govmZ8i/wDBWnVtR+Ff7HOh&#10;pZzW0Z1fxRFE0awqWkhVJZuGAzkuoJGflPy9M5+Rfgh/wUgsv2f/ANky4+D3w38EX0PjXxF4iur3&#10;xN4ykmjUQWjlY447VQGYyrAGAZtoRnJAJr6//wCC0dpZXfwY8CWmrhxavrl/cmSQ/JIyxKNynp/H&#10;07ZPFfmh4R+HMfjnx9aaD4Z0575Lm7VUtVOC4zyvtxWNbLcqzXBqjmEOaEZKdtbNx1V7b662el1q&#10;c+KddYq1Lqkj9h7f4v6H4x+C+h/HHwd4tbSLG4kW10K5uQkLSWn2aFovlYEn92Co3csFycHNfJvg&#10;P9sj4xfsZfF/xL+1h8PfEi6nrutJd2viO+uovtVxepPMHZmckFG3c+YM7TggY4r6X8BfDj4bfFn9&#10;nvwx8F/Fdza6AvhBZ5db0lbhYri3hEciW86bgRINxRCn+ywriPif+w34AvvhvpV38KtLtItZi2Q6&#10;rHBfb1vnU7ZZfLZjsxtMhAJ+8fSvyHJcdwhwXSxOHxDkqsqnKr2ulGUuRt7pSWreq1vpc6Kk61HE&#10;RlHeO6f+Rx37QPww8T/E79tjwtqvh74W3XhH/hZ13Ya9Pb6ZLG0dylxLva6tpYkCOrrn51RVL5bY&#10;MkH61/a++MXwu/Zy8V+Cf2JNAuFv7rwn4fR9TOnsbhTcPkkOWUMXY/Md3zc89QBpf8Et08E+F/hP&#10;4l1v4x6JaaxonwXju5/CvizU5ir2NoIvNmt4d+CIkUM6gnGcEV+Yngz48/F/4t/tiaj+2BrEV3d/&#10;254obUNahjjZ0tYZHHlx4AOAibV+gJ71+pZVGm8vjUpPSrZryi9bPzOWtiHVxyl539G+x5z8YPiJ&#10;rfjb9qJtG8ZyXVrBN4ht7d4irfLEZlAIHXHP196+nP8AgoN+yP4G8VT6f4p8N+PreC48ReIm2fam&#10;dltoHjO4Zztx5idccZHPFeef8FLviP8As7658SdD8afD62EniKC9jnu2sxjhXDDcB/Fx0PtXu+sW&#10;Xh3QvHE2gW1xd3SwSqzxagQVtFkAcpHydy4c4PqfavTo044SqlT0Vvl/Wo1zqpV9s+Z6avc81/Zi&#10;/ZZ1P4E6po2o+HPjr4RvbiXVglzptxPcG3uF3Lt+dFwGZCxAzjjnIGD+iXj3xzY3fwD8YWFiYEe2&#10;8H3sjzxAMZittIHk2kYUkYOB0IJGK84+G/wj0Hx14bNmwjtxIrJAYIQgjTB2gMOjAd/eu9+N3w31&#10;Dwn+zh4/t7CyNxejwVqdslwZCsZZrSQBy3cnp+NTUlXlJa6/5mntYzhy/wBbH5x/DDwt42bxq3j7&#10;wpr1qYLK1W8SC/kwXKAEDrxmj9rTUdU+Mvh/Tvj/AONvh1aWGmyN5cssAyryocde/T9K+e/ANj8U&#10;18NXkuseJLu0jjCQsiSnd2/SvsX9m2x0n9qr9jbXf2YPFF/Fba1oBOo6DPO4Hm7QTgnvzWeYPB4x&#10;/V1J+0TTbv1StoebhHSqRdOXy9T1D/gkZ8VPCmtadf8Aw9l0K7VGjZzPJbkQbfQGk+KH7YXgX9iX&#10;9ryDWfDDW95pjzB7vT2bItJScHbn1BBrzj9h24/av+GvhnxB/ZPgaGy060heFLvUITs3KRlgRzjj&#10;8jXx5+2X4x8Y+NPirJr3iiCFrh2IuHsjmNmB4K+or3KOLhgcDRw001Po3tZeZ6sIxy7AupOHvya5&#10;Xboux9pfFr4X6L+1J+2ov7bOt+JLCXRrmC2S1sbUjCMgwNw9fmH5V9w/Ey/stD/ZlnuS/wBmt0se&#10;HQ4XGOuRX5M/8E5PF+sap44/4VzPdyz2ktwkrQSMSFGeg9K/X34leD9N8Zfs8v4VmUKPspUrjJUB&#10;a0xU6s6bf2jyp1VUqe1e71Z+NvxijtdVu9R1nwpfi9u3EgEUeWY8nsPp+tXvC/7MPi/wp8PNI+LP&#10;xHvvO0rV7Qytb7ivlOCcKy9+nT2r0Xw38FtO+FX7Qd3eaf4mtZ47OxmurqC6j3ck4WMDuT6V7l+z&#10;Tp/wb+PngbxToH7RHio6Dc6HcPPo8OokwRiFlDbgrYDDLHpXyGMqYvC4ilWxEPcb1sr6dO/UIKbf&#10;Pppc+C/2qPh1pGjavpHinw38RrPWkurRTPBaA7bDgEI3vz14+lch4c8F+KfG91DYW1s963mKqRoT&#10;mRicBRjuSa9Y+IHh74Vz+J9e8EaXLM+ny3zMNUscMlww6MB1x+FfZH/BFH9ln4e+M/2jtIv/ABBa&#10;NfaRphMySzWxAa4TBVWyMZGR+Veyq1HFY2EISvdpK3RaasymqUP3l76a+p+k/wDwRW/YI079iP8A&#10;ZRsr/wAT6VFD4s8UQx6j4huGUFotyDZDn0RTgj+9mvqDwveP4r8R3fi+5mP2C2YxWKlcbsA7m/Sp&#10;fGniBbKzsvDXhuNZJLt1iHlDiOMdSfQcV85f8Fcf22dG/YO/ZB1LX9Mv4I/EGsqNM8NQgjLXMuR5&#10;gA5IXlj/ALtfoelOGi8l6HiybqTuzxz9s39u74V/EHxz4v8ABWpeN9PTRvCcZtUgYqftN2FzIeey&#10;8L+dfkvP+1j4++IOvT694lFrYXFhqU39n39pEEkWIsSoyOM7cVz/AO0R+zydK+FEfxj1D46XFxqd&#10;5G11cWMEp8xpXJdmcDPJJNfN+h/EOXUYl8OXWsG3hiDSbpW/1rAevXJr4vNvayrqfLaaPaoZjiKW&#10;D+rXfJ27ns/7dPxF/Zt8S+H9I034ceFrp/Es063XiDxBcEgynqUx/Fkn6Yrm/wBlH9pD4hfs/eNb&#10;D4j+BdUkVra5h/tDT7cHa8APzbjjgfiK2fj1a/DzXP2YND8aaPpVvDqMbiB2R9zuxOMkdcGsP9g7&#10;4XeNvi34zuvA2gQWkljqgEeqPO4EkcOeShPQ1yYbGV8TSVSekoy/JinGcMSlLqfuB8Dv2o/GHxo8&#10;GWXjvwT4Ij1CDCbdQiuyIGLKMp7lc4Jr4k/4Kc698TZPj3ZeMNL19PDmvWenySw3NpcEFUBBYBj3&#10;wOn+Net+F/2qvgp/wTb8GWn7JY1ybX2ubM3GgwaYnmyxznkxOQcA5459q+Hf2xvjzqvxi+KMPjf4&#10;nWy2VgkTeRo8M/75xn7r46H2r67NK0Vg7Setj7HFYylLK1aWuh+jH/BJ/wDb28H201loviXxpBqF&#10;3Jsju7iaQb3kPUk9zn8a/Qb4/wCt6d8Vvhfrej+GtQBa+0uSJHQcoWUjP61/Ph/wTn+EXijxB8eb&#10;DXPD2kS2tlLerLa2twSdvI5x3r+gTwr8Lp/Dnw2ku7eVmvrrTCJAzcBtvX26181Qk1B0ruS3+/oe&#10;BiKtCrarFKMvLr5n82Pxy+GuqfD/AOPeufA/xJrsN8tlLIxvYF+VWdjhSR0Oc8e1cLc6brX7Mumz&#10;eJfCVxLctqCskwduA2Ote2f8FGPBH7S37KnirxXp+u6LaX+neONUe8fXY7EvJaFXOE8zHynBGK4j&#10;4OeLvhn8Y/BdnoHibwvewvpMQN7OZCwuJeTn6civEzzASwVb2i1oO3PB/wBeaPHlL2/LB62erOs/&#10;4J1Wfxn8XanqV7F8P3vpL+2ci4UkuEPUgHp+FereLPhjc+DdfT/hKLE2VrG++a2ORK749fSsP9jD&#10;9p5vgj+1Lok2jXBn0OK1a1vLbyQAY88A+4r039oyH4jftCfHzUvE1xaf2R4bd1kguZ8RpGmP/Hj7&#10;V+Y47C5q+MFiMPGKhNJ2Sey9Xa/5bnr1MLSWEi6V+a+x0X7N3xK8Z+EIbrWYtGVtGQEQm7j3NO2c&#10;DrnaP1qn+0T4R0yX4i2PxE+LPxCtdO0S+sUmudIsBmVgB9zac7c8Vr6NrV9oXgE+EvhX4Xa8SAKb&#10;vWr8ZT6xr3rzr4kfsr/GfxHbwfHO+nOq6X5Lb7a+fbJgd1XP3eDX3eGyeeYYh05+/JauLWl+9/I2&#10;qSo0sG3UgnN9b7fIzfgH+0p8J9K+L+oj4eeFbPTdIjhMSWN2ihrntuzjqTzzX1P+zL8UdK+HGn6l&#10;r8/heCOPV3H2dxCJpLJGYk+UpwCcH16V+S11Lq8/xTvo/DUpgBvGEa9CnPINffH7LM3iu70Kwl8V&#10;aq0nkRjEeeOOn44FevmPDOXZhldTAYpe5USi+VuLtvo1Z7/8G6OGjVqR99bo+gP27fGPwU8S+BbG&#10;Hxf4L1KXw4LiH7VrmoqLeZVCYZkELLtbPTHZuc8155f/AAU/ZK/ay8K6J8EP2H/2YtTv7XVytlqe&#10;vETPdaFIUI+2h2cKAj7WxnBXjkmtH9pP4C6r+0V4Os5Z9fmtNPtJFjtLCI/612PVvWvtH/gn78Od&#10;C+AHhfTfhnplugMNqvnTCMKXfAzn1r4vI/BDKsLiIUcPiq8KVJ86SqWTk77pJLTppby6EYrE0YUH&#10;OUU5y0/I+Nfgn8dP2XfD3xE8SaPqGleItc1zRVt/Cfiqxn09NNaXUhcQpNfYm+aNreVWmXdy+wg8&#10;Hnof2h9U11/Dcnwf+Knhi01aw1OT7NO95YN9n1GFWGJk5B5O0hhgq3IxXnX/AAXlfwx+zF8V/Gnx&#10;j+EeuaHDrvxL0NLbxboGqoYrgXDR+Wmp2W4BZ32DEgU7lIDHrXh//BNP4kftPftoaPrPhrX/AI1X&#10;CweCfC15qd5Jq+lTXcd/B8ivapP92JyqoVHXcp44NbZTwfmXDWbVFh5xeFUre87zfurld1ZLlldW&#10;t10tofSYPEYLE5b7K1p2utOnVHr3wji+Mv7FttfS+GPF3iHxF8Mr+/gl+xR6nImoeHIvMBkljKgG&#10;VFXJBQqwIG7jOf0I1TxTbfEz4Tab8ZvgrqceuR3lgJ57R3Anuk2cyqF480Y+ePqeWGT8p+ZfD1tB&#10;eeCoiyErLByqnnLLyvrnt+OK8/0PV/iJ+zBrZ+I3wi1Ga98OO3meIPBqOWKIWy11ZKD/AKwckxD7&#10;wztwa+2rVMBipfVcWtHs+zOGrgq0qMatLW26PTfH/iK/+KfmCO0jtLuGLZC1yQERS6hyxP3ODtye&#10;hNYXwW1fw3baloGh6j8O9QupLy7urebW7PURi3UIZIrh4mXLDcojKqf4w2eMV1V18Tvg/wDG/wAB&#10;6h478F3VrPPfxRb75JCrkBgSXQdGP8XGcqB1zVL4L/Y4/EEely+UzQXDhZhMygoQOQDwg+Q4zzzg&#10;13YTLpZbgfYyalq3f7rHlV66qYhcqtovvPpj4baVLY6PHqcDPjyiJYJfm2n5D6DjIPHqRXW2n2gz&#10;yRquIpjuZHg3AnIOVI54xn8a2vg/4P0nWfD6x6jdqgjBmyBg7RgY9DztH4j1qx8HfHXwN+NGg+I7&#10;r4ZaprE6+GNYbStUl1HRZbSNbtAGeOMyL84XcFJHc15n1KbmpJ6HWqjULWPnX/gpLqtv4X+H1rAz&#10;qW/scI4POdzPz+hr8iPH18sth5MJIVrpiM5GBu7Gv2p/4KL/AAO1vxt8I28WaHA15Ja6fi7too8y&#10;RorMd4HdcMSfSvyBi+CPxC+NnxItfg58JfD0uqa1f3RWCCP7kaZy0sj/AHY41HLMeAK9XKq1J4ur&#10;GD1TVwxWDq0MLTqSVlL8T9XPh94N0fXf+CVesaToupjRbx/CBlsNTSMO8F2i+ZC4B6kyIgxkZzXC&#10;W3x++Jnw3/Zb+Hmh+JvM1nx14y0WC4NpYP57vdSbt8jqSOYySCCQBtPNbHxV+IWjfsUfsq6F8H/E&#10;OrjW9eitYLW10uwjLy6rfED5Y0HzbdxAAxnnvnjzL4ZfC/4r69PqHiv4iaPc+E9TKx/Z5RdxyXn2&#10;V8yTQGIAraHzMKdpJI9MmuvN686uJdTDxvJR5XL53tft1OXL01ScKkvdcr2+Rznj7wP4P+F/hCXw&#10;f4X+Ni6h8ZfGN6jXXiTSLxlutHV4WIe4gLDMQZmRY/YN97p9p/sdfs2n4efC9fEfjjWLPxL431Wz&#10;th4k8ZppYgn1BYIUhhjZmLSFURAPmYkkkntj82vA/hfwh4d/bHGg2VssPlsiCQFpJZFDEgs7ZZuv&#10;cmv2Q+E1rpsfw3V7aTCx2n8XGeK87Dwm5qrPc7cTXvB0o6R/rcw5tG0jxBYSaXrFok8MgKOsgzjj&#10;FeG/E/8AYU8K6hZXMvhtJVSd93kK33foM1taD+0p4V0jxhd+H9V1ZNgvmQsWHynNe2aXrdre2EOo&#10;6dMtxbuuRJGQ2a9ZUcFm9FSnHVfejyatGtgKyb1X4M+PvA/7NejeDru4t5nmRo48OkiYG4d81x3x&#10;X0Kx0mxuo0mDnB5wBjivubxb4J0Pxzp7iOQW9w64WZVAOa+Tf2hv2cvir4T0a/vfJbVLbLMkkEX7&#10;xV91/rXzksgq4HHSxCjdPqv8j2MJicFW1Xuz7f5H5m2k1pZftRLd6gcxRzqzr1B9a/Tj4ceLPDfi&#10;D4bR2eixwjbY7Fb1O2vy9jj8/wCO97HeK8c0VwA0cikMPYg19ufs7eIbrTtAmgELNEIcIc47V9Nh&#10;qEp46EorWxx16rWEnF6anOL8OJ/HHxvtvDKTIrCXfMw53KpzXvf7Xf7QM/7PnwFi8J2WoRwS/ZkS&#10;Mc5clgMfka86/ZT0W+8WftI3E9yxURR9B7tXnv8AwXEXxD4avdFFnFI9uZf3xQHG5CCB+IBr2sVJ&#10;0MLUmnaTPpMiisHkssRF6vT5bHiX7Xv7XXi3x/8As+r8PblPkuRsZ1k4Iz/hW/8A8E2fh9c3Zs7w&#10;Wr+WrAkgCvj/APaV+NulaD4U0vTpLYmQsjNtHNfa3/BKj9p/4c+JPDKaDa2hW9giAk3DFfJ1atav&#10;QUqmvmeLOpPE4lupK72PqrwJ4Z1jQ/2s9A8RW9pKsSSGOU7cj5l616v/AMFFfgPD8RLvSfEJtsMk&#10;DguF7EDHuOhrgrX45eE9J8dWLyX8SzreRghzg5JAr6Q/a/8AFtn4e+CVj47kMQSNYy7yHjBGB1+t&#10;eTUwH13I61GF073ObF4ClTxlOOyf5n4tajofiT4d/treDLPTNYmMc2vIkkcozgZORk/Svtn9uTUX&#10;1G+8Fwu2CZWdsDnjHevkD4nfEfQ/HX7bvgo2XlMY9c3N5bA425POK+nf2qNftte8d+ENPExPkwOx&#10;GeB82K+kwcJYbhpRnul/kejTjGhg6kI/zJfkfY/wR8IJf/AGxnKHd9jcEccdfx9K774a2GkWHhOy&#10;urt1+Ujzc8YIqv8Asy2tndfAK0to13FICpJHtWL4s8Pa/F4Fli0iVhIN2xV9c4rNxhGNLmXT8dCa&#10;zl7D3XqfGf8AwWK8SeB4LK60uxu45Lm/twFiTBCsXGSfQ8V5L/wTs+EM2la7oXj0WbZW8JaQJ2Pf&#10;NeV/tu+KvHWkfFGbRPiZZXLQTXRWC4niZRkMTgGvtb9iL4g/DXTvhfYWxubaPyYIyyuQGzV4qpVp&#10;wjyrr+B59CMZzab2R9O/GrXrW48EW7BFYRspII6dq8/8TeModJ+Hn2mBPvQnBHavQfGFlofinwG0&#10;1tMskcsYdCD261438T9EWx8BPbrIzKIeOegrysfhoOpCfU9jLsQ3SlBs8o+Gvjv/AISq6u1u5VJi&#10;dwobrjca5/4XfsmeIPjX+2ZoniZfCjX+g6VeLPfTNxErKcqD6884qf8AZv8ABF34l8YNpGmoxlmu&#10;GTaOeCxya/TP4EfCjQvhR4Qg06wtUE0ih5pdvLOeSTXs5dGUqzqM8zM60adFQ6s6ePTtQ0zTLa30&#10;aIRiCFUREGAMDj+VeS/tY/8ABSv4Rfsw/DzVPCvxcuCuvXWl3A0yygj3G7YxsAoPbrzXrPj/AMZa&#10;P4G8FX/iTVbxLeG2tnk8xmxjAz1Nfzw/tGfFbxd+1F+1Z4j8T634nkvrKy1GeDTkZjsih34AA7fW&#10;u3GVp0qfubvueRhKCr1dT7r/AOCUWm6Hd+FbYxRIjPcO0jJ/tMW/rX1H+314X0vUvg9a6i0GTp9z&#10;FOpC5PysDx+VfMf/AASx0200qFNJiDARzhVB7e1fbH7Wz6HpvwRudW16BUtLWEyXDycAKMHmvKhB&#10;8jvqenUnzNR6H45f8FXdG1C48L6b49i8Pz/ZLGRC8hBAVWXHTvycfjX2R/wRz8b2Or/s9abpBiWK&#10;TywrIRg46j9K+UP+ClH7U3wx+Oms+Ff2ffhhdQzfbr1Ev50cFFiA5yB3JFfTXwF8MaD+yr4G0jxL&#10;D4hjjtLe3UXMD9WGAN4/HFdOGxEcND3nZefYithnWp6H2V8XfhF4P+IngPUdN8QwxIkts++Qjg/K&#10;e2OTmvzX+NP7U3gD4UfBTxD+zhpOpTzXMV9KnmOcERZCnBPXkkfhX0t42/4KVfAy48R6f4MvPFxu&#10;5LvaDZ2Sl3ceuF6dhj3r88v27fFngTxV4s8QQ+GvAt1pc7wBbZbi3KGRWkyHGevI61GMrYLFQXvJ&#10;pa6GODlWwza2uj6G/YX+H1rrHhOG/tF+QHPmHvnBFfQ3iqxjtLS5trmUblhbA3e1eO/8ExDfP8K7&#10;O01KIptQbMjBI2jk16J8adTurHxTJYw5wY23Z+lcOHTlXbO9WULHyN4DlttK/bCijtjkPON7Yxn5&#10;q/UXX9P8P3vwytr3xPdIlnDADIrdXOBhRX5FeP8Axbd/Cj4/L45msi8cMpZUB5bB6Ad6/R/9jLXv&#10;Ef7Wfh3SvEfxA0+XTtIWVWs7CYlXkC4+Zh6Vj7J/2lGUtrmdKMnBtHtvwj+EOp/Gu1h1fxxDJF4a&#10;gQLZaaflWRQOCw/pXi/7aHh7wbo/i+28GaRqH2WKKPJto3K4TPTAOMV9+6No9hpeiQ2FhbLHCItq&#10;RgYGOlfm3/wVQsdS8BfG3QPFtojeTdSNbz4HHqP8K9/NcJUxmDcKej0O6dVVKadr8q0R7v8AsOWm&#10;lm1aS0uBJHCnyu2OfpXbfHHxLpP/AAkkWmy3QXYu7H1rmP2MPC0dp8JYvEcAEctxHubnrxmvFvjp&#10;4z8Xah8Ub2WyBkSB9gCnJOM9q+dzuEqGXwox/qwZV+9xsqnYsfHXWIr0vHo4kuGVcBY0LH9K8g8X&#10;/s/aP8UtDstL8b6YyQN8zCUYz7e1d54I+MegaT4lgt/E0LxyyzhAFiL5JNey/tC+F/7T+Btz4m8O&#10;2zebFbuUITax4NduQ5NTlThWq6rsfQYSrSxGKlCa0R2n7Dv7LPwf+GvhK2h0LR7UbYgoKqOlaX7U&#10;Xgbw9pmtafqOkLHFKs2GKDG4de1fFn/BPz9t/wCLPiiN/DmqwsHs7p4H3SZ4ViO30r6e+KXjO41G&#10;GLUtfvwTj5Fz0JFcueZjl1ahUoUY6+ljOLk8cqkHaPYTUpoprEW2zdyM4NeP/ta+KLg+GJNGjXcJ&#10;gkW1Rk5J9K7zSvFVpqU0Ntp0quzEAEnnpXD/AB/srJHtZ7+MAyXQITPUAV53DVFx5p9DnzqSaUFu&#10;V/2dvAWpavLDYyq6xkRhNvUDvX3D4Z8LxaT4JNnbxEYhAx36V87/ALLsdnqd7HJb24ChQQetfVEs&#10;y6Z4bkzGMqnNfcZdGSjObPJU3CEYRPzu/aRsbYeMNfe+tw5QtgHgCvn79lDw54c1T403eoWsqq8c&#10;oGxGyCR1r6L/AGj57e71zxI92yxeY7hS5xnGeK+DP2ePiJqvw2/aQu9Js7ljbXdyXAU5yS2MZr4K&#10;nVbr17HuYpRfskz9jPBLKdBjZFA2oB/9evJf2kUFzrMBKAlWXBHWu5+FfieV/AUWq3ygFoQzZPHT&#10;OK8e+K/xR0bxL4sh0+zkG8yYZQemK7as/a5ffyPLoxUMda5keN/hxp3xJ8LS+Ede0pLzT9QhNve2&#10;7kgSRsMFSRgj8K+c/j1+xB49/Yc8QeHP2sf2ZNQ17/hXHhm4kvPHfw9l1u7vEgDLh720WUsxRhgS&#10;RMzbWUMuAK+3fCVlpen6TBc38yq0hU5JFdFr3xY8Hw6Pc6Ob63yY2jkjYgqwIwQQeCDnkHrXz8K0&#10;6TVtV26M+glTi1ZLXuflZ8Wfij4O/aG1/wAMfGD4OyXV/pOq3CzRMLNkkik2hnjIPdTlMg4YgkcV&#10;5Pr2jXy+IZJts/nyXTzM0y4O533Nn0OG5AAxg9xXTfHnx9cf8E9fjZr2ufAq3W88A+JdZM8uhQzF&#10;f7FnkBaTymAwImkOQP4cgU3Unhu/EEuvS3clwlzi6ladgWjE+JGjJX75XeQfcV9XScVhIyjoj5XG&#10;uXtnffqYP/CF+E/7o/8AAiX/AOLorv8A/hEof+hXvP8Av0v+NFcntX3OblkS/tC/sveMP2cfj/D4&#10;I8IarePLI8N1Y3KOylww38464OfwrrfhZqHiSL4kXWhHSF826mJlCx8Fm5PFfeHxU+Dfhj4y/Fex&#10;8X32ni21vw9p7f2QJeF1KB4wSSO+05x6V8y+HvA198F/jbqXjPxrYBl8qRrW2jbOZe3+P4V/PXE2&#10;TYuOPqVaEOahG9prdWd3d/3V/TOfHYSpTknZq/4Gh8YfA9v4f8JHQrnShcSSQCTy8AFTx+VfFHiO&#10;/wBVm8bjSNL0cCUSMIAyfOjAEg59iOp9a+j/ABn8dfF/ifxpH4mitp7uOS4aMwxIMInPHPBHHOa8&#10;h/aL/bA/Za8C+PIv7F0p9V1EKIbi20aATi5lYYI3fwkHI/A1z8PZVjc5q1q+EotwhB/etku7fbpv&#10;sclOjOc0uvU8Y8G6mus63c+Bvjz4x1yfSpJRqGkXVncKqwSIxEqyhVO7PYcc19H6P4H/AGYvF2h3&#10;ng3wN8VLqGHW9ONvp8Oo6ixH2rPO1idwYEDAP0pf2cPC/wAPfDfiu78W3fhqJ5NbZGistSiDJBEM&#10;ZXBBGSSa+nZP2aP2ePijZRapcfC3S4ry3YlFit1jZTwd4K9wQMV9j/qtHiChSr08RKjONm4JLlb0&#10;d3H+bTV379z3aM/YuzV2+v8AkfLf7PGkeP8Awh4Zn8J+JLyDVrW0leNLi1mDvG4ONrjqAeufWu/8&#10;O7o9eUx5OcEKc8c1xX7QX7M2q/CXxtJ8WP2etXutN1qykaSTS2uC1rqSHl4ZFJwCTgA9a9Q+Bvi7&#10;wj+0R4di8c+FNOGma7YZj8R+GZRiWykUcnB6qeoavsKuBpYmXOrcy+Jba+h1UPZxlyy2Z3fh/wAQ&#10;S2MbyyBk+bAA5GMjii8+KC3GrQ6PHEQJGwHH8Qz3NVdX0mW32xqDuY8kdKz9A0WOXxJBFNKpYthn&#10;/pXnVqFOq+Vbnbja0GuSOlkfqL/wT00UWH7OtprT/e1W/nuN3dkBCL/6Afzr3JrmLzhbCRRIU3CM&#10;nnHrXF/s3eFk8GfArwt4cRceRpMWR6lhuP8A6FWzb3Ml34+uAbYeVaWKqZiejM3T9DX7HlmGWFy+&#10;lRX2YpfgfBV5qdaUu7Z8k/8ABXzU7i70Xwp4Ut35e5muJB7AAA/qa+HtR8H3mj6JHrU53brlYw+3&#10;pnp9a+2v+CiNzaeKvjTp3hh3D/YNIXK/3WdmP8gK8R+Mfg+z0X4TtF5QzFNGcenP86/Lc9wscVxr&#10;Ctf4XBfcl+rPTo5dOeHVa+lrkn7P01xcruZBKAg2kDBHFY3xchDfGjRFAzLE74JXJU7eD+da/wCz&#10;zq1noef7ScrCx3IWPK59/wClVfjR8QvhzD8d9PsLW4K3FuiM7svyOzkALn1r9AqK0YvtYikpOo7d&#10;mdNbFvDeg3Gu6lLiZ0OM5znHWvnvxRo6+OvEE2qTjcCccgV6p8fvHVsNuiWF0PLGM4btXlHhLUbq&#10;S5kiWJhyNgPIr8/49zb63jI4Om/dgtfNnmww6bvIo3Hw1g0uNXJUBvvbl6itXRvDOlT7YZYVBAAB&#10;Jya0PFN0smnCNxgAfK+a59Xu4ot1q5OBzg8/nX5zCoqMveRh7BOTJtXt/A/hvXYG1XVorYucZZhy&#10;aw/Gb6Tf64JNMuEmhKcGNhgV8w/tn+Evi7428b2DeG9SuIoY5cbkc+vTivRfhn4G+IXh/wAHR2+q&#10;Xk00xiXLTHBwOor9ryOqquVUprsexhEo0lc9C07wxaNcPcsoT5twbORX0V+zZaS2fh1bfThz5mWD&#10;D1r5u8HTaqdJeG9UedGdxTrj8q+if2VrqS8tJF3MymTCg8Y/z6V4WWxkuMqnZxf6HBytY5sX9q7w&#10;bN4h0r7LrqpNCUyFYCvLLTQ9I0TQLe0tRsjRCNiHp2r3D9qCz163tY57uLbbbcqR16V4Imom9kEK&#10;OSitgnHuK8jxCp16kaap66s68yhOpShymZ4i0KBpVaIBUPXGc1mWllaRApLEB/M10+swQSFJY5AM&#10;joe9YcenTveAbWfng461+bQy/G1Iq7sefTy+vLVlu00RrlUuEgYhe23lhWxZaIlqgEkDKOMAr1rp&#10;fA3h68nsg88ABxwCK1ZPDdzcrte3IxnaT0OK75YKdGF3It4CbtZnm3iaCCGJkkBwwwMN0/Gvbv2I&#10;YZrhFdUxiTBHc88V4z8TNNu9Kybi32hv4ute4fsAMl1YxlnB3MK9HhLGRnxHCiuiufu+QcNfVPD6&#10;vjZLex9KfFmIxeCJi3B8k9PpX5hfHax1HWI/EUGn2sUjQ3UcjCVuoDnIHfOM8iv1Q+NdvEvgW5wQ&#10;Ntu3T6V+YHidYNS8aajZTL5kD34acZH3VJbv9K+y4mg3x5lV/wCf9GfScDTUfCXO32pv8Wjy3XPG&#10;9tpGlJepKbTUNSFtd2htDl4kRt0e0kEMVcA4I5Ocjk16B+xV8QLCz8QX1h8U9RtZde1bXpb5ILGy&#10;MNsInK/OqcrEWbLlE4DE4wDiuR13wTot/wCJdF1RbZWttKj+1ypA/wAzglmAI989O2M13nwp8BWV&#10;3qUOt2sDm4+1Lsueo2uSVA7ZzX63jqMKnLUtqtPkfzlTqzjTlBPRn3r4CvrXxTcxC0gRUSPKDbxv&#10;7EnuBnH410XxD0iNtKB1fS4WWOMFY2fguD0Pfsa4j4SxzaZr8F4l02/7EiTQtN5cfy4GORtyB15x&#10;616P8RLqKfQpVuJmfc28K5J5yOjY/KuGtGDWplQ0lofGuu6x/wAIt+07488Ry2stxBZ+HP8ARZA3&#10;IkVN6bFPB+XIZu2AK821fx2PGmi6frpuBMZbZBv3A7zk88fTNQ/t0fHbUvhN8Y9XtNCtZZtQNlbD&#10;TI4lGTNcRMhPPDKFXcQaj+Hnge3b4R6B9lLOTYBzMVGckksOOOoxXwvGMm8rjBO3vr8mejjabqUV&#10;y+Rr6UYbi2KyR8bDncOaw4by1i1XYIQACQAD19+K2Y9MvYbZ7WO2dSc9V+nPtVbRPBN5PftPPAwB&#10;UgMRX5XSp1IzbR4lbC1ElYnuzb3lt5YA6cn1GKwL3xBD4S1O0tX0l5ftx8sSRrkDtzXZxeFkgIgu&#10;xsUH5T6n6Vf8Q+D7VdMjnFsXeJgY329u/wCtfQcO4nkzSlzdww0aiklIyvG3gO2t/htHqEdupEhY&#10;uB6VjfCMLp/wnv47YbAJJNmRz+Nei65Ld3/wu+wvZsWRWKtj0FedeHtc0/Rfh1exX+1ZAW3Ie1fo&#10;mYVp+0jy9ZI92vWnSw6a/pHxB8etOur34sC7W6cbbr5gO5z0rzz49/BmPSfjvDrOhxMttd+XLcxR&#10;HlWKqXKnpjP869Y+Jk1pqvxHW4hXO665wOOtVf2qtN8S+GviPaaz4bMSx3ukW0jxXEe5TIYwrFR2&#10;6D619DVk402zHDOLVpHpXgrwlf8AxW+GGieFbMXMs2lSC4t3WMN++LHaQf4e2TX3f4GupPCvwzsW&#10;s7mW01K2tv38kc58yQgfMC2eR14ORya/NH4NaD8Xb4/bE8c3FtGZ0hMFrJ5eBjIAQc496/Q34JWD&#10;p8P4tM1K8afFsCz3D5IY8EE/hXzGYZXgc2oyp4ynGoneykr2812fW6PocozDFYHFweHnKC5leztf&#10;XZ9/Rn054d+C9xpHh6DWdC0PR72K7hSZoY4xZy5cAnBQeWxye6jNP8M6j8X/AIR6xLfaPpl8lhJu&#10;3WF+nyxk5xskXKkexxWx4D+IfhDxVHbeGfDfiSG7ks7GMSQwHJUKoH869XsfGHhhPBl5p3iG6jje&#10;KBw284xiuqHCdDF4KlXyfMqkIwtaPOqtNNJXV5c0l5rnsuyPbhxLmWSZjVwmY4CLVTdOnyScbuza&#10;0W2zST8z8Rf+Co/xZ/aq1T416lq/iX9njX49FK7bbVbfTnuLcgfx74twHJ715d/wTr1y08RfEvVI&#10;7qzPmG2O5ZBypI6EYyv0NdT+3N+0b8WPhv8AG7xdrXwv+MuvabYxalMLe3tNSk8nAPZSSBz7Yr0T&#10;/glD4j8f/tIWWo+MfiprEOq3PmEW96+mwxykdMGREUuOO/png16VCjns5LD4lwm7W5k2n/4DZr/y&#10;Y+PzWrlVV1KuGUoXbtFpWXknf7tDlNZEnh/4nzajabUnimDhl+tfVXwG+ON58WdOk8JXh8ySzTae&#10;46Z/HpXqXh3/AIJ9fDvxhr/2+504b5iC/mHjk16Npn/BP/wb8GppPE/hezSIyJmTb/EQK+kyjLcZ&#10;l9a1V6M6Mqz6nCUKUG0no/uPgX9uH9nzxf8AGy6tfC2lXBSJJBu+mc16h+xx/wAEr3tPhwbebW7h&#10;LuZcAxttCk1W/as8XzfDTx5HdzarFbxb8EO2Aa99/ZE/av8ACV5o9vbwaxFNIdqO2/5e3NejisNg&#10;o1va1Xr5n01bDYSrVbau+z2PIrr/AIJ5/tj/AAn8RG9+Dvxdv0TLFILr54zznnPP419mfs2+DPjG&#10;nw7it/jzewveiLbcSRZAx+PrXuGg69ot5o8GqsEYOAQcZzms/wCI7S6l4dntNNl8sunBj9xXZUxC&#10;9jorn57i8NhMJiZ8y66JHgHxh/aF/Zj/AGR9NuNf1q4s4riRssigF5HHTgc5r5c8cf8ABZXWfH2r&#10;Q2Xwt8LvDp63Kia5uV2nZu5IFdP8Z/2MB4m8WT+JfF0M2pwyFgn2g7/JY7scH+GvnTxL+xH8QYfF&#10;Pk+EYIktml+YKv8ADnmvmaGZZpi4yhSw7ppPfTU1wubUZS5FHlS69T9Bfh1+3z8MtV8K2sXiHxJA&#10;lxPGow8w4bHv71wf7SfxN8GeNfAWonT9Xt2ZoiY2WQZJ7V5ZqP8AwTn8OXPwyW/1DU54b2OAPG0T&#10;EYO39K8Sb4O+L/C2nXCan4s8y1t1YBZ5TyB/M+9fGcZYqlTr0aVeXLKW2m7OD697Pmile5g/sD/B&#10;F9a/bgk+JN3DvbTrWZgVGNpJA69+lfUP/BVCWRf2NNW0O4kIOsTrAQTjIJAr5j/Z4/bO8H/so/FW&#10;+vPFegtfWd5iOS4tsM0eDnP05q3/AMFM/wBvD4b/ALQvh/wn4O+EOqtNA93HPqEYyNoznBzx3r7W&#10;jXhDDJX1siowq1JKTR89fHf4AeFfhh8NvBp0HTUS4uYFEzKAO1ZdnBJpGlfa76UeUmGwTwoA6V6Z&#10;+1rrVvrlj4Q0OzuUdYLFfMEbAlflHPHTvXjfxBtr6PwJNpVpfs8k/wAqyh9xyeB/OuLM4wji7Lsj&#10;0cG26CufSf8AwRj8e+IPHf7X2vRabKZdHstL2Mf4VkJ6Z7mv0+0PTND1LwBr3h3x7pxfSdVgurLU&#10;rVh/rYJlMbr+Ksce+K+Df+CGPwVs/hVpEslxKHv9RLTXDsfmYc7c/hX3v4jjOo+ANWQTbWEjBXBx&#10;/FWbxtWlwti6tKOsFOy72R7NDLqH+tOApzlpUUG/K7enyPzr/Z/8X/EH4U/HJv2UdbvIry38Eapc&#10;QWNxIZN00UkxkilJdmXayMrYAHzE5HSvWPjZ+zbY/Ev4o+ELPXvEy33hfTbr7brXhN7OJbbVnX5o&#10;mmOzMqCTbI0XCOF5HOK4z9r/AMMP4G+Knh742aFDubUdumas8a4LOgJgYt1BwxUH1Ar6D8CxWuv2&#10;+h+LRdSvLHYpHLJLGCAoYKwbBJJwelfI5DmKzjLKONUbOa1T6NaP8UdPEmArZFntXCt+6vh/wtaf&#10;hoej/G/TPEOqeELfUNR1V5LcICYjkD2r53+IfiS28JW/2iwZQwYHC/lX1H8ePs0PwfnkMuDFCdpX&#10;oQPQ9/rXwxd+IYPEerxQajf4iMu3a3Y5rLP6E/r1KcdtPzPhc0qKKTb1Zxn7XPiWfWoPCE5jaPz3&#10;u3llDABUUIWBJH+z17fjWb8Gns55086CN2jhDQvOn3WK5z7cDr68d63v2ubLRZrXw3ZfZZBDFaXi&#10;tFDs3S79i5+bjGQu7qdpOOayvh3qB8OzPYXmnWkv2ObdHCpy8qhGJXJGCPqccivYzmk4S5I9kvwR&#10;72T1o0svpqb7/mz1n4l/D/4l/Fn4R3PhX4V6/aaXqTWkc6PflcPGoPn/AD84IiHTjOGHQV4Za/8A&#10;Cwv2PLy3+JP7N+g+GNQ8U22kzaTfa2NQl1MXcEyxSNeRRtgxSyDzFUxMmxIWBBzz7h4L+O3ie41i&#10;0uPCXgi2itNFjlWSebYC0kkTochwQVVSUZeM+aPSuW0j4N/B/wABfCjxZ4y074bJYXtjoutaklxP&#10;cRTNZST2cy+ZAoVcKrlSFZvlYkrnJr88q8OU62J9pB8lScouV1dNWtrZpvS1uittuehVpYbErnT1&#10;/rY888B/8FZtM039oDSdK/aX0fwzqkum2Qh0/VrB57a6tHmy7HydxSRYz5ZZ5Mnc5KnIYn5u/bE8&#10;UP8Ate/8FGtJ0/wPr733ho6VBfRajp7YAs0IklYj+Ji2Y8ZB+bAOOK+wdB+I3hD4b/8ABLLxL8T/&#10;ABN4Z0m916z8CTQx6reaZFJOzSJ5caeYV3ffkX+LPtxXz1/wQf8Agxdat4N8ZfHDx/amWKe6g8O+&#10;H3uCG2Qxqtxc7cdBl7Zf+Amv1DhfhzDZfR9hhbe9q3ZLWyu9PS/zdtDxcTjaKTk46xdr9z9Xf2Vz&#10;o/8Awzd4eh8NaLZ+HY4dE8q2TTrVEW0XD8LkZwGJbBPViecmua/4J1r4EHwN1KTwLPrM0Q8aamuo&#10;XGvRRRzz3YdPNcCL5djfJtI7V3ngSyi0XwK9no9qrxQ20nkxZwrjaeP59P6V5b/wTHS7H7Nl0l5P&#10;G8q+NNXGyM5MS+cMIx7nPQ9xg19CqTpXg91odsZqaUl11+85z/gqF4utvDFr4Y1RpfLkjiujGQef&#10;vIDXyrf/AB4m8a/B+/8ADM6sctGxSPDO2JAxwDwR9a+nv+Co3hGDxTpvhsyyY8mK72L68pXxNo/h&#10;NNKS/NspkWCJWYBuhYgf1r8/zes1ncIrT3o/oeHiFbMU3tod/wDCLR77UNTgEMTleXQxABgBg4BG&#10;Mj5hz6g17V4U8Haa+qlF0fCrOrYmwGAJBDcHpnkfSvNfhP4u+Fnw+8DSa/8AEvVLuG3sAN0trZvK&#10;yfPjGIwTz6Ada94+G3iv4OfGbwOni74W6pqFut3bBbi31PTZYLiA5BGY2AdcA8AjPOa+srPlkj0a&#10;aUnzW0PgfxXavb/GPX77UHwzeJ7zaRjp57Hj86+3P2V7hbewt7nYSrOME/UV8gfGDRLO/wDjXrGi&#10;aZciV4NcuFZiSCTvPzEHkZ68+tfYP7MOmNo/hS2S4JkVUAyOm7HNdWQJSznmvsh5p+7ytx7s+lvi&#10;jeReIf2bNYheIMPskgOehGDX56fsLWkbeNZrC3jXmZuFGOcn/wCvX6M32l6dqP7Nmqq08as1nJhT&#10;1zivy6/Zr+It18MfHGo3y25dYL6QEKM4+Y8/lS4xULU29r/5HTl0G8PA+/7b4WWECvqPmgsY8gbs&#10;gVY+EX7R+m/CfxHL4Z1eYbHYlPm6D2FYnw3+JsPxB8I/2xZTEb4eQBg4xXzh8UNXv0+NsEZkMaKz&#10;b/n/AEqsdVq08Lh8Th5Ws0vk9D53FVa2Cxj5d1c+5vFfxsX4stJp1so+yCAlmfpnFfBHxI0K3sP2&#10;gb+Sy2sqyITg9DmvpjwReXA8NtHp2ZJmtW4A56V8CePfj3c+Gf2q9V8PeILtYolnVZpJDjByOD6D&#10;GK24qxFOlRpxfW34n0eS+2r4Z4qpLd2sfTX7S/xNsrP4GL4b05Y5tQlhKJDn7p28Me2BX5Q/GLWv&#10;GumQ3/8AaeoIUnlKQQI2eR6frX6jfFybwJ8Qfg8umeC1S+1K8jCi9tekSkcsW7AdzX5sfH74e+Hf&#10;h9rK6LZ3ct5cWkjNPLM2VLEnOK8OhhKNGpHllra7Rxzp8zk7vc+Zb+WfQjHPcMfOkmD+XjkHJxX3&#10;L4Nm+K11+zNZfEnxBBBpTxQLEUiby5bhOgOB3x3r5r+F/gLT/iV8fNC0K909riGS8DGFByxXov5k&#10;H8K/QD9sf9mq2+DH7N+iXMPxEeyv9Rv4bdbe7G6NVcDjHrmvchhpPAVZwetnbW2vT8TysRUVGVua&#10;xkfst/FjTtJ+FWqaz4k8UyHXo8Dw7YEl3dh92NVOQPwHPrWd+09+0l8bfi14c0j4DfHb4Ktost2p&#10;ubCW32OWBXIJKk89ewrk/wBnnTPHvwG/ag0X4Z/FDVNNt4tcAXSPFd/ZZs4i6DYCf4Se3rX0lof/&#10;AATB+Meq/FS1+JeoftDWfjW9sdWMt7DZS4jSFm3bUXJKjGBjpXi5d/bk8vdDEx5rPl3W3fXVjk6O&#10;HlHkV766nz5+yDH8J/hTp914S8XeI44NVMjbIpFwykngEE+nrTPiz4LsfiV4tGhWVz/o9zP/AKwk&#10;EEetegftrfsqaFdftjya1o9m1msOj26zwJ/G4LFmPv0FcReMPAfjKznkm/dQN8quM4retRhQbpR6&#10;I9fDODhFx0Rwvxz+GngX9l/RNCvtP+Ho1LUpL1ZJJp4A6tH1CDP+ele8aXCNQ/Y91P8AaC8GfD5P&#10;D+puvn/YVh2bdo+8Fx19vetK1+Gd7+1X8cfDEl/OzeGtA2z3sYTAnkwMD3Aya+yNU8B+EdU8OL4O&#10;utKg/s6Tar2saAKw+grr4fy+s6E5OVk9EjizKrCni0orRHwh+xn4A/aR+Jq2/wAefilq96dNkjD2&#10;1vcEgbQM5wehPavpnwvCNTt2u/JyRKc7SOOa9h8feF7bSPhDHonhvS4rS2t7cLFFEu0YAwOK8/8A&#10;Avhw2Wg2lyCMzQlZyDlQ4yc/lXv08LQwmF9kpXknfXfXc8uVRyr80VZM+u/2BfFsF34YvfBmpzIu&#10;w+ZArejdefrXkn/BQ/4ex6VqS69YHfE7fvApyEHrXn+s+N/iB8Ofh1rPiH4a3Pl6vZ2LyWwOSGYL&#10;x09yOK+Y/hX/AMFEvjH+0C0vhf4yaR9n1CAtHcBR8smDgnnnPWvRwFVKS11McRTlJaLQ9X+GVjea&#10;j4y0eSzi3eXMGG3scipv+C3vxa8eaD+yVeadpWqqljdBIb8AfMUbA2ge5o+GuvReFNVTUYht8tw6&#10;hjjAr5l/4LLftOR+NfhpF8NbGVMS3CPcYfIO3JH61z5xiYRlGD3ZnhYpzSPzd+D/AIx8aXPxDtfD&#10;3h9XBvrxYiApJAJwTn6V+z/7K/wp0z4a+BNJ060cG8uo0kvGfk7jz+Ffl9+xd8PIb7xRD4mWzBkg&#10;nDI+OnPWv1N+B2u3t1HbPfS9CoHHpXxWMxLeJjSifVYJPmZ8Cf8ABSzwXqv7IH/BRnR/jv4Tiltb&#10;TxQ8Ot20kORtuYnCXEYxgdRuI7iSv1M+CmifCy++GjfFvwJoFnbrr+g/2gt1ZgAyCSJmKsV/usCp&#10;9CCK+Yv+Cpn7H+rftW/CuDxZ4FuGfxV4TWebTNOkwY7+I7WkiXP3JiAShHBxtPUEYf8AwRV/bb0L&#10;4i/DXVP2L/iRfpYeIrSyNv4Qm1AiEPIS6yW8jNgRqXMYAI3Bm57597LayoJKqtGt/wAv8jCrShVr&#10;JX2evz3ON/ZE+J37Jvwx07xsvxp8BabdXl3rd3O11cQBncF3wFJGQeR+Vew/s56TZeNfg1oHjLRt&#10;Qi0zSbsXt1a25ykttbSTy8vn5QGGNvXO0DFfn58XtN1XwD8U9Z8EeNtDvNO16w1ueC50q8gKvDMs&#10;h+Vlb6n68EEg1+kH7NXiGbVv2X/DVxc6C9nNLp7Wps4JNkTNHOVILEYXkoef7/HevI+s+3xEnJWs&#10;ml9501ouDThbsdX4F0bw3qOtw6NrdzM2nJPJHPNp8bIZUjXYs6q+GxkRehIXPFdbottY63rkN19t&#10;a5hm23EuJZNwmJc7S2SRwd245zWd4I8O614ojurrTI5nls7YXF3fRWpZoQXChGIGNo4Oejbx3rq9&#10;P8D6i2pW9lpd7apcmWIwLLMsJmVNiRrltqDOXDEnJVPSvHxDTqK6Omjzct7nx3/wXH0+21fwT8Od&#10;Ntruciyi1SYx+ZvAVjb7QDgE5DdTwSeMV8d/8E+PCvgW4/aX8M6b8R/EtxpNjPPIs01oFExIQlUQ&#10;twCzYHtnjPb7X/4LDXsN9c+ELfUTcBrXRbuOSO6ZGCD7WVCqV4IAXg5wRtIPNcX/AME2PHf7LHgi&#10;4v8AwbqP7MWoeMPF2q3DXUniZru3VNPslVAscYdSyYbLNt5YsMHAFeVnuaQwOS1lBPmcZNbJKy1k&#10;3LRW3/IftpUMTGV9V1PZPHlp8P8A4F67PqXwz1i4vobm+VptRvI1a5CPGFdXyoJVWJ+6ORk4zXHa&#10;Z8ULaDxtqWnaXNFcXP2meQ2iPua2k8tlYBf4gVGQcZ+XkZ4r0L45eKfD+qlLa08HQWgnj8uH7VcS&#10;XMpfk52QKFCgYJlO/A4wTxXmn7Hfwv8AiR4v/au174veNfDmjjVvDtj/AMSebw1qq3NreNdL5UU5&#10;cKPnAQxhZFjkyxLITivwjIMopcWOtUx0uaq7Wknq09ErOza03W3XRk1JVq82vV/crs+rfgr8OJNa&#10;/wCCeOleCdH8CT3j+OPECLqOnQWAaS7so7gyvHMoBLrKE2EMOVJA4xWB+z18Hv2X9EvfF9h8P/D1&#10;rpmpa9rN3cTm4tUjt7eaWVi0UcMa/uYkb5dgBCgYwMYrnv2ytT+Kthr8Pww8O/E7xPpT6NrFq1kf&#10;CmrQ6fHJrSwRSPbNIVcxqpboVYMybRyGqD4T6f8ADP4TfCm6+JfxS0G4sdekuBFHrN34guL2O+uJ&#10;Czn5mCpHJuJJXaATnFffZwsfDPsNh8nzSOHxHIqcac1zQaWuq5ZXlLXXS1kkzGFSnT1lDm6vp+p+&#10;ef7SPwY8S+B/jPrq618Nrcav4kvntYNJto/lilDsO4zyBnPUgivePBXiDU717K/mhYXoUQahK1ov&#10;nuPJ8r5gQQAqjAwMjrXbfs/XWifHz9oDU/jN491KKdLG6ZdMadsqADgSHk5+UCsrRnR/ibrLWEgk&#10;8zxHOIHSPLOhkYAj0BG6v1KUPZWhO3Mlq/Pyv0PRl+/XtIr4uh9TfszafPY6bBBew4iWNhbKUIDM&#10;Rxyeucr+deo+PYQ3wm8U2V/pkcovtGuFYEkMAIJNvI5wCeR06V5z8Gb17eKyhjlnVdo3KBlY1Xvn&#10;2wD+Feq6rdJr2k3WiljGLuOSNZj8yzhomLNzz1wOOOa2jy+1i35HF7OVO6R+Sf7SH7PWmeBvENtd&#10;eFftAs9aKP5QywDY/nzWBZaJqn7OPijT/GOs6jOjwxLdR25BAmhGCyn/AAr7Z0r4Qan4q+JXhH+0&#10;beBrTStUJu7WcZ8xQP8A61fMf/BdrxZp3hz4jaDonguG3izA8d5HbrxECMAEds9q1zfhaTxs8XTn&#10;yaxaXfueHhMXtZao/RD4OftOfsz+PP2cDf3M+nwadr2n+RPaRKDI8jLgqFHJbn9a/H39sL4c6l4H&#10;+JNzo+h+H73TtDmv5H0+41KLa7Q7uDg9ucV7D/wT4+HHjyDTtC+MdvZT3+i6HqCNc24bckEmPvFf&#10;TFdD/wAFf/iH4b8RSWmq2EPmXd1CgSJE+ZWLc4A7ccVpmEYYrAwVlzxel/Pc+wr4iWKypOqvejt5&#10;o8b/AGKorX4X/GDTvFFxA1xHfzLHKYjkDriv0o+Nfxi8beAvAU/iq3iWOxaxLw+aMK5Vc4J/H9K/&#10;O3/gnZ4V1HW9eFp4z0u6srQ3Ae3u7+MxgHttJ6Gvqr/grR8SdM0v4C6D8MvB3jS3mvGidb2KxmWQ&#10;7WTClivQ5FeBhsficKprES53zKKt52/r5HiqUOW/Kc9/wTP8F/Df47eJNT/ag+PPie3s5ZNTmXTd&#10;F3hYpERuHO7h8Yqn/wAFB5tD+OXxYfTvg/4DutR0YWRt59W0qHEUQA5BI+9zVH4PfGr9nP4dfsv+&#10;GvgR8dfhVr+iyW9qHtvEcdoUWV2AywbvnvXqnwS8ZeDrhH8N/BjWdNvNEtYlZXBJmfP9739a4uLO&#10;JcwwGAl9TpRqR6u7TWvY426vteeOyPzy8PeDPFJ+Ilv8Pk0+XdPeLZ2CvC6Evu25PHT1Ptmv6GP2&#10;Sv2aJP2YP2dfh3oPwg0RL+WzkSbxLqEkY3XJkQmRsnvuwB6AV87/ALMngRJ/2lvCGp+K/hFaRm5u&#10;HFrcavpwUTJtwWjO3BOMda/RTXPEOmeF/E+mfDuztmjtr/LiSCPCQ7f4TjgV63Aip5pl8sZUpOnU&#10;bs0+lrO6v3OXFVVUqaKxN4N067in1Dx/4msls5JgRFAXH7mJeh+pr8Mv+Cp/xqg/4KDft4p4MHim&#10;CHwj4QnfTtEjMo8uacHE0/PBwRsB9ie9fpz/AMFlP2x5P2Zv2Zrzwj4I1Ar4r8VRtY6T5Jy0KFcP&#10;Nx02rkj3xX8/PgDwp4hfx59jzc3d7dO32N1ZyyvknPqSTznvmvo8zz/C0Mwjg0/edrr8kPB0qdnO&#10;XTb/ADP1d+F/7PXwYsvgi/wF+G2maNd+KNUsdjanqSi4aEsNplIOc45xXxB+2z/wSP8AhJ+zqfD0&#10;ln8RbnUr6+1Atr802FE4brsUfcwTwB2FfUP/AARu+BPxY8Ua9rPxP8c6rKZLSdrCKKSfcwK9yPTn&#10;tVj/AIKZfCbUPEvxZsdEg1pbuZkJSyhcllI53cfdHau7EezxOF9q4WuvuXcudGNPEODlex+bf7Qn&#10;7J938LLOy0q31JJ7DUG3QFXI8gL049f8a97/AOCcH/BMX4/eL9XtPGnga8bS7PU2EMmoynDiLPVV&#10;6fnXovxp+AGl+B/glc/Ez4lahJf3Wn2he2si2VhABIWvWP8Agi3+2vrfxi8Qn4eWMZt7axHlxKVw&#10;o9q8XJlgcfCXJK/K7erPssjy/AZlWtiJ2lZ2+R9deHf+CYfwl+GvwQ1XwvdeBLLWNe1Cxbfrt7Gs&#10;t0023AZnYZGDg8V+GP7Sn7NnjTwh+0HqvgTSNUGq6paayIru7BLpFKXyEGeuPWv6atCsNbvJbiLW&#10;b1ngkhI3dwMdK/Lj/gq9+y/p/wCzNoI+MPw50JY5tR8VLd6g7fM0gY9z/vMK9zOMNLEU41F9m9/u&#10;OjNMDGhSdGEk0lf/AIBh/wDBO/4W+IfhP8XNHtfHs0curz2UcgfbgAnHAH071+xeh2iX/gxZIcEt&#10;bkM3XPy9fzr8gPgj8StT8TfE7wh4ouVTzpNPjV1D8r2/p+Ffq38MfG2mWXhm3/4SDVEt4pbf5jNI&#10;FGOO5ryMIkqSdtT4yrdVHE/Fb/grn+0r8X/G/wAa9Y/Yh8AeDIZrWe/UXVwtkZZ52cZVUOOBz16V&#10;8y6b+z94/wD2ZvF9h4G1bQVsdVl2SXELwA5jccEjHbpX7NfGD4lfshfDz9om/wDF9/NodzrgiQrJ&#10;HGklxI2SFCdySTgV84ft5eCPEnxzsV+MV78P28PLaMIoZ5x/pM8DcgsP4R/jXDnuUSzHCe3dZyas&#10;2ktLdhUIOjiFzR5V+fofFk/wLiu/F2k6h4Dt1/tSxuTNe35X90d3LrgdcGvT/jbpBtPC9nqmu3lz&#10;e3XmqAhfbEg25OEHXBriPB+qfE7wrrlzHpssMmixXjLBCBmTdhS3PfNZ/wAXPix8SfFGoQ6fPpJi&#10;0+IbmjSPlVP8THsM14dKtSwsqVFrd6aav+tz2a9SFPXa57r8DPEN3f8Ah2CwltzJD8m1SuQOPSvX&#10;/ip4ouE+Ektgo2pFasNqqBgYNeafso2FtJ4at5HYDcgJDDOPxrvPjTNayeEbnTkdCHt2DAHnpX0e&#10;S13DH1INWueXj/eimj8ptCs1vfjlqN4UHlyak3Hfr1r9DPgb4Omg8Hi+SVSvkq33cjjrXwjomnLZ&#10;fGfUbMLhV1Bivr1r9Iv2ebSO9+G8lvECzNafK2OhAq68n7dN9zWk1Gl3PYv2btLtNd0pftkSzgsG&#10;QMBwce9e6+BhHo3jOFTkHzOD0GK8D/Zq1630yI2s/wAsiNhstXtFhqkcniiC6S6GBLlst0r67LIr&#10;muux42Nk3TPJf+Cv2jeFfGvwPurDxV4a0/WLWFxJHBqFmkwjOfvoGBKt7jFfmLpvjb9ov9m+0h8d&#10;/sz/ABUv9M03SC99d+D5ollsLmFI23RCHbtcbcna4OSB16V+jv8AwUt8TWt18NbvTxch/Nj2hEfp&#10;Xwf8ONU0qTX7S1kuI9pmCMH7jOK+dzmjGeN5JK6a2Pfymoo4O6dmfanwN/bG+CP7dHwp0j4gQLoX&#10;hPxvdRJaav4fit0tY7y5YtmQIDwWO1eOCW7V5n8bH8UeC75dG1PTri1Z2O6G7hKyIR2P+e9cj8Tf&#10;2KPCWheKvD37T37NWvaF4a8YaOvnDTdUsvO0m+n2kJI8a8pIN33gpGcEjjNei/D39sOw+MnhSD4O&#10;f8FE7Cw8HTqskOgeJNPuo7q4a7M0KJcwgNvmgVnAkL7RsduMrmvmMdhJ1ZaWuz1oYiSwrjDcyfg7&#10;puj2Gl61rNrDEo1R4nvYH+41x0MhA6llVRjoOfU16f8ADjxBo1vqgaVfNz9yOUnIcY+YEdM9OhHH&#10;SuR134QXvwivH8HX/jrw/e3F9qsaafqdldP9iuEEYdW8wgLGDvXO7gbgMnrXS/C20uUuLnwX4h0+&#10;0aNHYC8EbTSrkKC6MhHmqApK4OMbjg5r1cJUnLLoxnurr7nY8bFUZUsQpTVrpP70mfY3w98YF/Cc&#10;1t4L1MwzXtsssUo5e2t3IRWRmXax3ZGSOc4rX+G0+v8Agu0uY/EfinWLq3uGAntdSu/OiIJyWRSP&#10;kwQMY/vH1Fed/AfwRpGjzefp7sx+55YZh+73bgqq3QBl3Y7V71peg2t/ZQ3V9bmWNMB5AMN64OeD&#10;jGeOeOaxhQrTVr69DVYtRjypaPcd4j0PSfHHg+/tY9ZWOOexSB4mjyy+Ykg3DJ5+Vfwr4t+KHxL/&#10;AGY/+CZvwy1HQPAFhaT+KtViZ7y7n2vd6lKi7k89yeEX59sQ2qMg4Jr2H9rj9pvxx4F8aQfAL4Ve&#10;EpL3xVeW6NpkMUip58czBJZmJGFEYZXwTgKSR1r8W/8AgprZfEbwr8cNd8D/ABF8VvqeqWF4IpJU&#10;kYIAyK+Iw3RfmOM9RnntWOFpYOjmM6dJ2qTV5b7J2+W56eMeZ18pp1akf3MWlHbVtfjoj9L/APgl&#10;D4MsP2jvEuq/tufGS7Os+LbpJIPDMU3MGg2xBDGJTwZnzy5HygALjcxr134k2Mmm67q4XGWgJI7n&#10;GcV43/wQPvp/+FDnR7osTFKynnPHBr1P9rj4geFfhpr91Nr+rW9u1zblYRI+N2K+rxNKFPL1GmrI&#10;+aw05LGttnxT4Xgs2/bIF88Q88urOCQCDux0r9Y/CXiPRtD+HBjvi4ZrL5VQf7NfkZ4E8N634p/a&#10;Sg8aae32i3urtVWa1lyAM1+t/g/SI1+FZlu7fcYtPwS5z0X1rxIJ042PRrWk+buz8l/jp4v122+L&#10;niK70y7ZUOrSeXvyAo3enqK+kf2JP2wfEvh2K38I+I7hr+0kYLG27LLmvk79oH4ieFY/iF4itZtY&#10;t1ddVuNx38YDmu1/4J0eMPh5ffFaBfEGv27xxthAZeKxw+JnTqpRVrnXWhhZ07Sdz9Z/DN5Y+J9M&#10;TX9FRgJEzypq41wzRG11WzDox53JkGtzwXrHw80/wo1zpt/a7I4dw8p1wK+bPiT/AMFH/gd8KvHs&#10;nhjx9r1vb23mEfalcMsa543elfUxrJRXP1PmnDmm+ToT/HP/AIJ0fs1fHe9l8SSeFLfT9ccZGrWK&#10;+XMG7ZI6/Q15jpH7A/xB+Dmk3VrpOsf2zCkTC3dkAkxnoccdK+nfhT8b/g38ZtHj134YeOdN1KKX&#10;BVrW4DfTpXaw3F3CSk0QKY5JPNdNK1GqqiWpm5SlTcL6M/Nr4FjxF8Ov2m2tdZ0u6sTcRgkTxkA4&#10;bnBIxXpn/BWD4N6D44/ZyuvF0yxm4srY3MDsMlSBnr9DX2Pq/gDwD4luF1DVPDtrJMgyJGh+YfjX&#10;B/tXfszSfHz4L6l8M/D2pixe8sXhjkZNwXIODg/0pYh+3pSi1ufW5ZnWDoZT9Uq3TV+mmv8AwT+Z&#10;b9pDTLbxpq9np1vwY8DA6V9J/wDBOzwHL8NA/iAMQWjA5yKyP2wP+Cd/7SX7MfxVZvG3gW7u9Cju&#10;AI/ENjbs1qR23HrGR78HNe6fBX4fGw+Eb+I2kaKOGDlh9K+Jx3t6ND2Wxx4SpTVd1GdD4h8bLqfi&#10;37SrBZUmVgAecjnNfpN+0dYSfFj/AIJwy3kTlpE8PCXPU5VA39K/Hfw38aPCMviaRbvUd5WUgEdc&#10;A4xnvX7C/sqeKdF+N/8AwT6ns9MuDPEmlSW7Agk7lUriurIVN05QktGjPMsUqyjVT2Z+GfgLxRa6&#10;X+1Poet3swUWs77ue+3Ffbl3qH/Cx/iDpt7DIzxQWiAHPTua+CvDPgDW/E37TOpw2lldRQ6VqEsL&#10;FoyPmEhU9fpX3t8FdNbRVee8Xc0FuACTyQBxXbmc3SwSpdx4at7VyitVe5+s37LXh3QbT9n+xTT0&#10;3D7ECSTnLEcmvOX+Juiaf4sbQtXuo4ljuHChzgE5OAPWtr9gb4h2fif9nSCaUlDBG8TKW6bSRXxt&#10;+1z8TrjUPFeo6J4Z0m6+2LqL7JoD0w1a5gp0qVKUI32/JHbywlzKo7L/AIBB/wAFarH4b618CNb1&#10;XWtMszeRhH06YKvmeaOcqcZr4X+APi3xZqWkWqWEzj90NwD4Iwe9eo/tLfCz9oH4qaJFNqr3t1ax&#10;wjbDNIcDjrgda+ffCeq+JvhLfnRNesprPyeBIY+v+zW+H9rXo2lGx4eIqQoVeaM7n6YfCD4z6rP4&#10;IsdDvbofaFtlRwZMg++K7L4nedP8MfMeMvI8B+VOuccYr46+CvjTXIvDkXia/voirJuiy2CFHrX2&#10;P+xXquo/tGabH4i1fTDHpNlIVidxxKynBP8Au8VliME6jSidGFx0IRbl8jq/+CfP7Otx4R0g/EXx&#10;hbMt7dvvt4pB/q0PavrFL2O3jJaTaFHXsBXCJ4kgstZg8J+HYAfJRfN2jCxj0rx39vb9t/wn+zn4&#10;MOi22rwHWr4bLe38zBHHU16NOnGlBKK2PMq1ZVqnNJmB/wAFIfjPear8MdU8KeG74CBLeQXUing/&#10;KeK/Gr4HXzf8LB1m5jnBEl5N5jMQcYz0z0r6S/aH/bi07VfhJd6NY6gLi+uY3Lsz8kt1zXzn+zEf&#10;DenQXOoeILmLzLhnbezjnOSRXBXpVqrbPSwtejQja593/wDBL747+EfAviieLxdqixIlzueWQgce&#10;lfcv7dPxR+FfxU/Yr8XL4b1aG68/Q5lg2ODl2jIH4Zr8f/gl8N7/AOMfjafw14F1r7LM8mAUk+XN&#10;foJ8Bf2CfiD4E+FN9pnxP+IdzqljJGpS2bkIuckE968+tVq0/divU6406M/ek/T1PyC+D37Kvi6G&#10;xHxQ8VyywXuWazbJ+Vx0/kK7nUfj38bvHN3p/wAMPErXElrE6wTpKSN4B4yR+HPfivpr9tTxF4D+&#10;CMWmeGNNkgjtp7uUMuP9WwB4+nH518v6l8ZvBV/q4vbaaMXa8rJGuTkdM+p9xWOJoVsww210xurh&#10;6Pu316o9Z+Bf7P3xD8K/GyHxF4T8Jx3FyVzDLdxGWNZAM/dbGM/0rN/ay8A/GLTfHCzfEXT4kn1B&#10;CbVIIdqxKHyyd+uQR7Zr23/gmx+0ff8Axg+K8Xw/v9JeSS1j8xrspjjIAU55rvP+Crs+m6R8RPCe&#10;i22k+ddXU58sAgAFV+YHvyCBWlDAPL8vcZLb8jlqToTrqKejG/sn+PPDnwn+G9pNqd3GZYrZS6A8&#10;k+lafxI+LPiH4oSxav4M+Hl2n2uQQ217c2+Nx9uOc1yP7J/wB8e+OvGkY1WwjisEmjZbeVWYFcnC&#10;jPHSv1E8L/AXw7PoWl2V5o1vGlqqttS3UYYDg1OSwljISqz0V9LG2Nq08Koxhrc/ET4z/Bj4i6L8&#10;edFufijC8dtd3QMcRTAOOT+dfpJ8HfEFh4S8J6Fa6KojWJFXEYwMZFea/wDBZLwbBpHxB8APpGmh&#10;YU1J1mmWLHJHTNeh/DnQI4/hrb6hChaaO2UjPboa5M1vQxsVHpYMBXUvekfb/g/Uxqvhu3umcZMa&#10;/d+lfIX/AAVz8B2+q/Du08WNFtGmX0Uzyf3V3YY+3FfSH7O+uy6z4GiaVssFUH8q5v8AbX+ER+Mn&#10;wP1fwgEIe8s3iVlHQlTg/nX3EItxSOycUpyXRo8h+DH7Rvwq8H/AOxMniO3VY7EFiZRwcV8v+MP2&#10;y/gpZeIbzU59dhm8ydmyrjk5NcQv/BJn4zv4KW2PxV1UcASWomOzHpgfhVPw/wD8EMPHXiG6jluv&#10;F0piZt1w7E/KPoa8jGZXHMJe9K1jx6GYywTdluctq37WPhLXfifpsOkk7JdQjAO4Y5biv1N0mwtv&#10;FP7O2ZUDJJZZwB1ytflZ+01/wTf8N/sl33hbxVa+Mp7tZtftoJYZcDDFxgjNfq/8I4FP7O9tHI4I&#10;/s5c8/7Ne1g8LHDZeoLVJ2X3Hs5RiJVo1KvXmR+dn7I9nB4Z+NfiPQ44MCDWJQoJHQtnpXun7WXi&#10;i78P+HYr6SR4olcYcHAH414r8NtOn0z9rTxLa20ZEUuo7kKH72a+jP2+Pg7qXjH9lXVbvQoHN0mm&#10;CaJowcqykHnHsK/NoYL61mlRdEz05V/YQv2ueR/Av4uaTcavDqkurII0VhtL4ycVB+1h8WdO1rUL&#10;DTrS7VQgJEiyYBz/APqr5c/Zz+F3xYsNY87WJ7gx53jLFlx3xV/9pWy8U6lrdtpejyN5ruqHMuMe&#10;le7hqNPCx9lHds8/E1pYpqrJbH6Zf8E/1sdZ8NRXdvOku1FAI59K+lvGmoRaZ4YuJZGCnyzs96+b&#10;v+CWPwp1jwJ8D7D+3VJnePe7lid2frXp37Y2qatp/wAIdTTR5nWdrOTYYzgg7eMfjX1UIxoYWzei&#10;V/1MuS80uu5+eX7cHj7UdS8Tvp2gT+Ybi6w8UTg5JyDnHWvkDxj4S8W/Bzx/Y+Ob+ycw3Fyq8IRg&#10;sfevoL4AfAL4q+Ofi7Zzav8AapbSK533DXZ3bsNng9jXsH/BVz4FWXhb4IWOuWdjteyuoZpDt64P&#10;/wBevmXltGeEniabTvc6sO51IN1E009PkesfAfxLfeNfgJFc5bc1scENkjivnTwtpOqR/GKVLq5l&#10;lCXDZ3sTjn3r1j9izxRc3H7PTGI7nitf4ee3TH6/hXyj4M+NvjPV/wBrHXfBLaXcRRWl6TGXhOHX&#10;PavFoU3UwVSlJ2sRVnGnmNOolc+pvjl471Twz4QieySYyrjyvKHWvmLV/HHxM1i6ub3U725jEjEh&#10;IwRwc9ce1fRfxLvZj4dgutQQxNtGEkU4PHvXiWpeP7ePUDbxiF3UACNV4GDWGXUMtlRSlWXN8jbG&#10;5lilUtGGh84fEz+2bexvta1rQYryGW4VEF/AsiK6kYdlcEMFDHHocHtV3w3Z6Q1+s9hqTeQxWSG0&#10;mIOzyztUduMjIAHcV3H7RrHVdNXSpbOJVjtd80UQJcFuQMD/AGdv415p4YEekzW727RMYHOxpVZS&#10;ybRkFWPQHOMY+8K9TGxVJKEXoeP7WVbWSsz0Hz9H/uP/AOAKUVjfao/+eP8A5Cb/AOOUV4/s5FWm&#10;foN+xR+1r4c/amtvAfirTfhjqOjyTW13b6hFe36yGxuAhBj5+dgSpx9RXN/tv6XPofiqHXILZRBF&#10;dr9qkdgqJGSQzEn0BJrEtfEfwq/Yj+L3jceJ/G+j/ZLPVRquhKtsqXcMUuZfsjEYD7dxQMAMqBXw&#10;Z+2v+3l+0P8A8FCPGF74M+DGkT6b4WhuCL/VIA32eOInGWcfeODjGc0sLk2Hjg6uHrL3JN3809/w&#10;PQx1eFdLTojmv2wf21Z/EniS5+BP7KEE011esUv9VhHKDPOCPugf4VvfsVfsh+CfhtZjxp4h/wCJ&#10;r4lul8y6v7ld3ls3JVAeM89aPgj+z74L+Ffh2Cx0W0Nzd3HN5qdwAZJnxg8nkDnpXr2kazoXgf8A&#10;0Ga4xLIPkXHygcjmueWEw2XZasJgKfJSS2XX1ZnhaFGnDnfxXN2y0VIvEG65uAxVsoxYYPI4yO9e&#10;w+Avif8A8I3cJBeX/wAoGPvdV9PrXhEepSXk6NbRsfnyhwcHg1q6imrX1qsotZVZcD5TgHjrXwtK&#10;vVwdf20XqjSdKLTnY+m/FHgHQvij4cm1WCUBnUFXxwa+eviF+zj4j8L+ME+L3wh1dtM8W6KvylDt&#10;i1OP+K3mA+8OuCa9n/ZY1nxBf+ALux1CLzTHMybd2Tt7ZNU/jD4xk8BR3V/PaxyzTKBb25439jz2&#10;r6bMM0wuCy5ZnL3VbX56W+8yoWnP3tjnPA/x/wDDvxo8BT64lhHpHiGwkMGv6DcOA9tMO4J6qeoI&#10;rzzwz441bWP2hfDfgfSC7y6rrdtbFR33zKpH5GvGP2ovh3c/EKC78Y/DnxRNpmueSDdQ2spQ3IXn&#10;YxGPmHY19Gf8Ei/C/h/9oL9qn4c+JLS3O/SLtpNasLv/AF9pcW0LMTJnruYKQelTlNTBZvjYVcNN&#10;NvlvFWuvP0PGzWFWcJeyk99b9j90dGsV0jR7fTYVAS3gSNFHoqgAVn+FIZnu9V1W5hZDcXxCBxjK&#10;IoUf1rUv7j7FZS3LHAjQsc9OBx/Ksnwtd3dt4HTU9WuGeTyXmkL+hJYf+On9K/YF8LseXY/Ob9pf&#10;4jz+IP2yfFU32weTZX0dkqk/dEca7gP+BE1h/G3xXHJ8OrnSxeITIysjMeQN2cD8q+LPjt+2V4tg&#10;+Ovi7X7aKORZ/EF5JGzvgspnfH6Yq38Kv2hPHnxl0DUNS1eARW9tOIEMbk5OM/4V+c4nI8wlnssV&#10;O3Lz/gmfU08XB4RU+trfgfVXwZurK/gh0uGWQM67mKnO31qp8fPA2kr4z0i+nyzQOzedIOQcbgPw&#10;NRfsy3Nrey29xOWUNHl5XGMsDyB61137QEen3V7mIqSInx9QucivocT/ALucFNv2x45qviMeJNaE&#10;jrv2fIM9SB3rr/C9jpZga7vrdcIONx6n1HpXgvhvxdqo1meG9Qj98wyvYZOMV3o8V3CaalsuoEq5&#10;+UdyK/C542FbHSdTdmlKNOpV5Wjd8a38TO0VgQwwSy4H8/X+lYulTSfZvK3556t2q0LVE09b6aUk&#10;yDJOOlV9F1K3XVPIMQkjb7pzwDTnDD1YtRKlh8PKbsjD8VeGI4p1ufIEjOwIytR/EPxddeE/BpvL&#10;C13SCLAUD1rrfFmq6PDbx2lymyYsCOP8/lXK/HGxt7HwUbqUjlQR75r9O4bTWSwfqYUoRjW5EeUf&#10;Dv4wa/bat9h1K3Be6c5wOv1r6l/Z4+P/AMKvAFzDpPjTWksby4mDRwuQCx9B618w/A/RLHWdbm1a&#10;5YFYAzLu6+gr1jTf2f8Awj8XfEVr4ovkLXGn3AMRU/17UsPiKa4lXKtVFr+vkXXowVRXPp79orx5&#10;4W+IPhH7V4ckWW3WM4bGO3avm3SLaRLoNagE9JFYdRXrPxK8ON4K+HT29spYJDxgdgK434b+GG1n&#10;w7HrkuVZ1wcGvO4rlzUoza1ub1oJU42IoPDtvqRRmfhuCqtzxW/ongKzErxSWy46hSP61n3+v+GP&#10;CcypqDMCTkYPSuo8IeKLTxVdLZ6RAXB6Mpzge9fmWNqY96Uk7ehwVq9WHuxNWw0+y0u12MCuF4BO&#10;cCqGqa9p9hEweZdvDZDDj3pfGtte+HVa51EGNNhGVPy/SvKvE/imOSJ447k7hz17f4V87mCzKjS5&#10;tfP0O7IMtxeaZtSoJPVor/F7xPbTb2SYsCDwT0r3H/gntYs2gQXPmANK5OAOnPWvlXxNqMl+u/eT&#10;z8wzxX1b/wAE9LpjosSPEBtkIGD711+GWKq4rihSqdn+aP7O4yyKnw/4UOjFa6X+4+lPjzcyxeBL&#10;iEuR+5Ix68V+YurwLeeIPEMoT5o5MAjggFiCB7np+Nfpx8enVvAtwX4IgOc9+K/MrVry1l1bxZps&#10;sjQtjdHIg+YFXDDA7nIFfsfEMG+Ocrf99/8ApLPxzhTFww3hPm1NvWasvvTE8XaRpvhApZXtzChP&#10;lI8Mcn70zBMDIHXCnH4V1H7Ozyyzahb65qJurW3uUCyoFXZgEque4BOcn0rxfW/EB8f/ABCuZyiR&#10;SR3Bmad5uSQoH/ATgAe9d/8AAkRv4N8RSwxQ+ZHrjJmA43gHBAyenav1avP93c/Aoq34n114J1eK&#10;+160ubd2WEzTKqsxO4BRtOe+a9h1VCNJhkijnmZxmQoh2qCvJb24r5z+DviBRPFbxK29FL+S7FWU&#10;gbgmegNfQ93ceX4beSaJmaWHKgyHJ46HFeLWle0h042lY/Pj/gof4Vuo/jjPr6aPG7ReGrOaxDDJ&#10;NxueMcj72ASfwr0L4G2VhJ8GvDz3LEuNPVZmI+9IGwT7Z5P41s/toaJ4Z13xtpDXF+trcjwtcg+e&#10;cx7mkCoMdWAJOD71zXwu1a8sfhlpml392pkhtQskrYBLEkbSPUV8TxhhZYnARUf5/wBGelWpyqUY&#10;WOnfUfD1rdNazxKM9cdamjn0KWNjboilu4HWvO9dttTXVx9nnV0bk/Pkk1o6VPfQ2jeZfDKgKTjr&#10;zXwtXI8V7NSp31OKFKqtWdlZaKuqTLLIgbaegFWfFejvFp7QR4A255rL8JeO9Ltp0kvZNoQDcuRk&#10;4q14r+ImgX97H/pCrEznd8w6dhRleQ5pQzalUadlJHNOnV57pFmGyuz8MZ7e801YvL3bJN2Q455r&#10;5i+IFlrF5o+o2lpMVUO2Qp4r7Nay0jWvhfJ9hvVdRHk45xxXx98Z7fUtK0PUzoxxLG7MxU8n8PSv&#10;1avh51sVBRWzv9x2123hdtT5blaC38cW8WsyCOOKYEyMe4Nd3+0BLpevazp+raZKskUenRQuSm4E&#10;9evY18g/FL4gfEfxJ8Tf+ESs5ZIZvtO1ZIz6mvorwdoet+GvCml+H/FN1cyysm+Zw251PY/lXuV4&#10;uFJ362Joq/yR7v8ABPwxFPd2k1npCQ3MNurSM6/OT1HXtive/CPjK1t7C80VrO+W5hhIe5SMGNMj&#10;IyBySOoI9K8l+C/xY8KfDKxi8XeOoZJ7V0jjZ9v+tOBgEknBx6eletfCj9vr9kjxZ8brT4Paj4K1&#10;m+vNZgt18Maxowje0guQfmjnOR8uGAJ5wRXjqi6lblt/TPXw8o0V7Vv4Xc+x/wBl34Y6L4E05Li7&#10;1n+09Su7OP7Tf+SI/MyM/dHTPFcR/wAFE7Txh4W+G994p8IahJAy27NIqHgjqfxr1PwTeRx6kZXk&#10;2/MflVSMc15f/wAFQPHeneHP2bdRmmcLLJAUQbsEkjpivusPlWX5fg/q2HpqENXaKsr9X6t7nj1+&#10;I82zDNvr+JqudR6XeunRfI/ET9oKR/HeqvpU8pM0spaeRm5ck8n86/R//glJ8Ef+FffA6z1GGMBb&#10;iNSFReoHPX61+Wvji61LXPHVvFAjI1xcBFYA85av2f8A2M9B1PwP8AdI0W5lLOtsrbwvPKjI9q8/&#10;BSg8xjfY5sZ7R4aR9QfDiYI8MsJY5x8voa9P183GreGHRlwTEwH5GvG/g5rdtJKbZpvnDZVD1xXt&#10;8Dh9HMZxjHevpcTpNNHk4SThNNdD8Yv+C1+hatod3bahY3EkTCU/dOMmvBP+CffjjxJazTbbyaWV&#10;pVUGRyQPmHNfav8AwXH8Fed4UGqJHnbOORHnFfDf7Bml3k3jRdJgUkT3SqCPrmvi+I4ynibd7H30&#10;pyljYyvukfuX8EfGlxqfwv0u5u3YyGFMjPGcV6npcc2pW6zbQQwwRXyZpHxh0f4QabpGja7eBVfa&#10;AjtjHHH4V6DN+3B8OvCWjtdXXiC1hVUz88uMjFfW0IfuIpdj5bPE/wC05pI9g+I3hXS4vDcrvsCs&#10;mSD614b4S0xDqLiOFWCycHb2zXivj3/gqv4C8Z+Nk+Hnhi7kupZDy8Z+Qc4r1n4beMUukhumUZlA&#10;YgHvXfRjGNF2PArXhVTasepeIvDU+oeEJbYoApiOAFr4I/bI8I6ofAPiHTtBvvJvIldo26Hiv0Kg&#10;1KS80JlKcNCcfKfSvzA/4KVfF7UPhv4u1HS037b2BwF28Zr8342yGrmioV6Px05J/iehhoKUkfAt&#10;9quq3FhJHrjvNdQsys27LFulaHw28KXviTVbN4mcGSVUR25K84/z9K8u1z47J4M1Sae+0z7Q00pY&#10;qR+Neqfsv/tA6R4u+Leg6PbaR5UdxOu+M8AdM1tRw06laPMe058tNrsdzeeDvHujfESbQPF5dwqA&#10;2ofnC8dK6LxL8O5LfTI1hgDBpAfXvXqf7VnjL4e+FPjPpEesXkNuktkpZmPH0rI1Hxv4C8YXdp4f&#10;8KahFdyvKiKEcYyTxj2pZnB08c6aNcC1Uw6mz64/4Jx+FDY2Vj4iVCnyiM89RjivqY6DqPiLw/qO&#10;jWMxikkuGwy9fr+Fec/scfCqfwh8OIftrkThEkGB0r1TQptQk+3tbrvYXhCKODjNepkNCrHA1KWI&#10;j9p6Ps7GnEeIp08VhcRg52apx1XSSbPhT9vDWPFvwh0ZLbxD4PXxBo0l3Gb25W98ptLIcD7VtCln&#10;C5OQuCPpmux/ZZ+LPh/WfCkuj6Vrpup7MmWC5RCY2PQEDsOcZ5xiuF/4KbeMfFPg7VItVv4PMsor&#10;tVuoZlykiFgDkY6Y7V5j+yv4ht/BXj2Xw+85Au2jmtBIf3hhYCRWIGVCGNj0ORjkDFeJmOGhhbqh&#10;TUIp30Vl5nKszx+ay9pipuc1pd6ux+h2rapaeNfgxc6XCI1+z/I6K27YCM9e/Ofyr80/j14qsvg1&#10;8apPDn/CSLeQQXIlYoR8oJztNfffww8WiXTtW8J6jNGJJbaVoFZ85x86/Q7c8fSvzH+LXws1Pxp8&#10;adfutTvzIlxqDiMyNyozwM0oLCVJKpX2SuefmeHhWw6utU/0PZPjl4t0j4g+CdJ8TaLLHJLBGYpJ&#10;ASBGkm7qc46qOxPpWl8B4/Dw8a2MmuaPDqVpBayGaCQtskkELLFuIIJTzDGcZzgHrnFeWXngy78H&#10;+DrHQbeEyqXZ0kLEEEFRgN68g47/AJ12nwxk04WWbSWJSqA7Zs7AAQxBC8n5dxAHQgduCs4nTr4y&#10;U4bafkjswFoYGmu3+Z9O+FdB8JhY7nRrV7SEWMBnjuJAweYKPNwPTdnGewrS+LuiRar+zB8RFjgQ&#10;pN4N1AQMIP8Ap3kyeRnkHrXOeB/FdjZGCfXIIrna4cxys6xMgIJX92A2DzyDniu+1h/7Y+Bfi+K2&#10;hkYXnhq9CpM+4Rq0bfKpx0wcDJJwa8SjGM8bFnpULtn5TftnfFnVPDH/AAT6X4eSXC2y6xq1tGqO&#10;5UzRQHeyKMc8lMjpxX2F/wAE5/hnF8EP2GPh54fuLIw3Wo2H9r3QkTBeS7kabcfX5DGPotfnf+11&#10;NrvxZ+J3w+/Z7t7dCkl2VEUu4AvPOybxj0QJ+K+1fqknibQV8LaX4O8PwkR6VZxWsSg5G2KNUGP+&#10;+RX6RwxRp0qjX9anzWc2pR5Y922fWPwwtRrXw6itwwj+0wMglQZAzkZFL8D/AIIeFvgf4Ol8GeFI&#10;wsEuqXF6+2EJ80xBI7k4IxyaT9mzU1uvhjZaZLDIbmHduGz5Tk8YNdF471/xH4c0xrzQPDsV7OpB&#10;dLi7WBIo+7szcYHvXHm01l1OtiayfJC7dk3oj3MpSx1Slh4zjFysvekoperbSXzPmj/go74f8V6l&#10;P4RtPDGnS3M073iiKJCd2BGf696+UrfwBr+j+H9XutYsFW6aPc8My8YQrwR+p+tfaPxM+JHiLxZJ&#10;NYeINRsIYIZ2gs9V0jUYrq2aRgG8sPGxaMn1bGcYryv4rfB6Pwn4bgvfGevOF1RAifZYzIkgPGwt&#10;/eKc47Gvw+fHmR47NKs6kJQpxSak73ck1pZLS/TU/UKnhHjMZhMPicFiI1a1ScVyxa5eSzbcZX95&#10;ppJpa67Jo8P/AGcP2Zrz4xeKZPEPi+4m/sya7c2kUkzBFJkLDyVB6LnAJJxgelfWfhj9kHQfAmtz&#10;eIbTWdSmN2E+2A3/AJm91UKNz5JyFwOT/DSfD/4XtJ4Zsr3w3tn0pUG+S0YbmH9zA+4B+teoadp1&#10;vplklrp1rHbo6gNAkRUj/e5O4+9fPVuMM6zKtOpG9OH2bbteejv+B9zHgvh/JYKlG1Wf23Jdetlf&#10;3fJW9Xc/Nb4nfDa60P8Aa/8AGrTPcS2sniAzxy3DZcrJHG5LHueTX1T8KvjV8FvBfh4abqt0FaGL&#10;ncOCcV4T+1ff6xpX7Z994bt7LfFe2tvLuwfm3JtJ/wDHcV7D4B/Zn8GeIbdL3X4JNzIMoRgD1JFf&#10;vPAXPjcPDEVHdunG787a/ifgnHFOlgcdUpUlaKm7Ly6fgZvxn/bp8DP4SvvC/hLVhieFkdYz0zxx&#10;XyN8Erm51bxpdWcEPmR3E7Oxz2JzX2h8ff2SPhBoHw6vNZ03TIo50gLpJgAkgdK+Wf2S/CovviBd&#10;pICB5pVT6DNacYKUFFdP+GPJyWrOUjupP22fBf7PUreFdQgJmJC42nArwvxb+334Z8ZfGCw+wWe1&#10;Z7vaspXGM5HWvtTWv2PvhN47mOr6/oscshHDSoCa+Tv2zf2Yvh38MoJ9a8NaCPtFshaD7OMNu9hj&#10;rXq1KNGjktL2yulY8jGyVbGSfdn23+zp8UPCX/COpdandg3VzYsIIN4DOcZxXyBoH7CfxI/ak/az&#10;174mfGuyTw54en1eRLGyJAe4hX5Y2/EEH8a88/Zg/aB0a7+ItjHr11d/b0tQmlwPKQiMOoI/P8a+&#10;+PBPhfxn8ZLfS7+/19rWTTrxLmA24wHZTjax78V61fB4DOsPGpJX5XsKnUxeWv2MnZMt/tF/su6J&#10;+zx+yvFYfCzT1MenWyOxRMs4AJJz1PSvx0+LmsS+LfHN/eTY3MWZxnHWv6IfGWh6drvwQvLLXgJT&#10;9iZWMg4+4eMfnX84n7TWk6tp/wAcPE0Xh+UxW0epyrGqdlDHjFeLmODoUainBWb0O7B1pTi0/Ur/&#10;ALOXiRPhp8ftN8atbeaLF2O1V3YJ4/lX1J+2N+114T/aA8G6fZ6voU7y6TcJNbGSM7Y3HQ/zrl/+&#10;CUHwM8PfF3xvqFx4uskn8h1UO4B7c8V+gXif9gf4X65bSw2Oi2wTYQxaEde1enhsLOeUTjzJcy0f&#10;Y4MY4zxSVtj8+vGH7Vvgr48eGdL+Bd/ZrDeSTRrb6tLF/qSBwB3U9Bn2r6E/4I8/E2/+Anxl8SeF&#10;Pi54kntNL1OQDTZ9QLCKWVR1Vm4GRj8q8e+M37DfiH4K/tSaT4o0PSkvdGnlBliRf9W+7ivvrVfh&#10;n4B8b/s7XWlar4It4547Dzre4MQV0lVeCCMHOe9eBl2AxSxv1utO8o+7ps9Dpr06fNFx7Hknx48Q&#10;2fj343eJvGGnyebCbkR2ssbZDoq/yzXyj8XJdT1vxoLOxiBSORmmc/wivoPwXpf9neDFi8wtJHEV&#10;feTknnP1rhPAnwYufir4t1OzsrkpK8pUMvbmsFz18V7qu2z1qVqdK72R1vgL4gX3wh+Hg1/Q9KeU&#10;xxAv5ceS/wAo44rBm/4Ko3VrLGZvDt0uwkHdATX2h+zr+xTqOn+EPsWuWgv0kGf3kIIHy479K5H4&#10;r/sT/CzRNaAm8MW8JeQmVDCDtP4jpX1WU0KlGhyT0dzxczrQrYi8Nj5j8ff8FeYv+EVTTn0K45XH&#10;zQsOvfp0r1D9lr49S/F3w5DrEOnSIjKjrgnG08kis/8AaX/ZN+E9l4Sjmt9GiEhjGwLEFGf612f7&#10;I/gXRPCHgGK0trRFMUJVdq44HNcNWth6maSpr4l9xx0ZK9utj160sbe4L2csQKyxlWDdMV8z/Ev4&#10;C6V8OfEWpeL9PsABlnXYO5PWvqHTVS4VLsNjPYVy/wC0Nptrc+Ey0i4aaLawAHpXqYRctXl7mtZP&#10;kufnr4z/AG2vEWi6zd6DZWkpEWVJCk9P/rV8zftNfF25+Kd2tzfTeZOzKCjjkelfcusfAnwPi41G&#10;809DK4dpX8sccGvz0+PVjY6L8X7q3scrbRT/AMTcAZ9K4M0cZVUpbonBQi5XPUfgd4if4V+Bv7We&#10;3/eTbcEDnrXtHgj9ujWfD4t5LaxmYRsNw8sndXl3w9/4RPxr4bsLC1nWRUZA4Bzk+4r68+Bv7NHg&#10;HVrO1N1p0cnK+YDEPzrwYVcE8Q+eF5L8j1oOvKryQdjgp/8Agor4slIgXSLob5hIjeURtx/9euS/&#10;aQ/Yt+Jfjb4ezf8ABQ79n7wJGuowxi68Z+GhAR9oQOGN9bhSCJAQrOg543LzuFfZ6fsm/CaKaH/i&#10;UROxnAUmFRX0N8SND0H4Rfsk6gljHHDF/Zz8DgHC4Ax3HNfUYanhsXljurR/I0y6m3jp+0d7L8T8&#10;0PC/i7w5/wAFafhBo0p8Q20H7QXgLTfK0u78lUfxPpMYDfYpmb79zGS5hY843Rk/MuPdvgn8OvGX&#10;hv4ReHvDPie4uJHdCLyW+tzBJG7yPIfMBwRgnbj0Ufh+aket+Kf2evj3J8efhxFLpypqBa4S2gXy&#10;4ndwfMXnMS/LycNgk4IBr9hf2Zv2iP2ef+CmPgCz1nT/ABnH4U+KNpp6WeqWbPvs9XMYJB2FgFfr&#10;iVScg4YDAr5KVNNylD4rf18z0U4wXvLRu/p/wCX4T+C/7JtYbi11oxpLCFdYXcK53BgGAwMZUdR/&#10;Dmuq1LTZtWubV3hWa4DSSxR4UIC3Dtjud6SD/gHvXS3v7O/ir4Y6RJd6vprzaddwYj1BJwYn5Yln&#10;kAyD8x4+ULzwep5DxV4T1CO8i1TwhaRT/wBn2qmOaWXeWVt2JSy/fbcXOB3YnPQD5NY2nXm3TlzK&#10;+vqev9VUYp7Hxn/wW+1K9/sfwzAv7mSHwofJ/dBHIa7lILY6tx1PJ4Pevj7/AIJ3/GT4oeC/idcX&#10;Ghart+02jWtwWt1kDxsQSuGB7gHPtX1D/wAFrtZaa28F2VxZzQXd34Phlu2nYZmIuZo94XH7sZTa&#10;Vy3KlifmwPJP+CSvwNm+KfxN1C4itkdbOLJjA6HBx+tfQUMJSx+BdOpTU730aT/M8fFOnDG803ZK&#10;x9oWmijxH4eTxFqU86PBp/m3j+YfNuZDubG49F4AxXWfsKeAD8G/B/i39sT4oXV5KltH9ttLSUkk&#10;xAnyJkUnHmSSbivfEUfQGu30f4EtNDD4A8Rx4XUI9ksEDYmkiB+cp3ztxj3NWv29b/TfCH7OVp8B&#10;dKeTTdW1y6hvb6OxZfLtYUBWCDPdURVC9cmPdnmvk+H+DHlmf18co8qkrJdeZybk/RKysuhWZ18O&#10;nH2T0a1Pj/4U+ItE8f8Axc1Ow+O2swW+s6pa3o0y2vLxoYMRN5sSl0PJy+GyDub5+uSNj4Bf8FDP&#10;hhe2/iX9nv43acut+FdWtGbULHUI/N+1xBdy+TMvzJcKQvlycEMFJOM14H+1B4j0LwV8JU8J6Lpt&#10;zr3i0WiQJeKvzwxISNx28qT3PU4ryz9hfw18Q/FXjVvFFn8Lp9R0rToW+2XRU7IQcjr3xXPn3BlL&#10;6q6kk3Xg/aRlHSad9VfqmrXVrbnDRrRliF0v3Oqu/GXxQ0zxw/hL4MIbW01i4Wz061ZQJX3PtTeF&#10;6NjBbHGc9q/Uv9hD9jT4G+MvhjdeGPHOgmXVY2h8nxRFKftQuVTDPk5yjZ5TpzXyZ+z3beENIHi3&#10;xbYeAbC/1zVLt7DRtQRMz2WEBKIzErHu5+Yc9fSvuz9mGSb4N/AW41/V1le6i0+a9uQJAzNIVJCg&#10;+5wBX55jeLcdiM2pxlNqNNNz6Xdr6+S6fM/pbhrgKlgeA3mNe0q+KlFU9vdje7tr1as7ray2vfb8&#10;H/Cf4b6XrUvhXR9WmvoYZ1SaZF8sFlG3OVAI9xnBr0OH4f8AhXTLHyE08eTFvVZozkgtg5ye/HB9&#10;K8i+EXxv8K6Oy3Hjb4eeJbe1ufv6naLFcKjHlt6o28Dr0HFe16prPhXVNDt77wLNHJYXUW9biOQt&#10;5g9CD0I7it8t4mzDE4P2/wBY97flu72vpo+nncM74WwuBxUaM8MlF6c3LGza396Oifl+B+Vn7Zn/&#10;AAUN8VfD/wDaU8Rae/gm009NKvjZ2RsYfLW5SPgTMBwGbPOODXxP8b/2jbP49+Nr/wAUeOLJXFxt&#10;jiLclD261+s/7SX7Ev7M/wC0hYeINY+I8n2e8tZ5Jzf2t2IpI8Dkkjrx61+OP7Y3wt+Dfwr8c22i&#10;/Cfx5d6naRTsk88r5LdSOnBxg1+/YzDZlisuoQxFT3eWLut72T/M/mrFLDU83xCox5UpyXklzM/X&#10;H/gh/wCHPAl98Add8J66kdx/aG7FtGu5iuwgV8vftV/Drwvp/wC0O/hbxTZkap4bvHktNPuGBM9q&#10;x+Q4P8vau2/4IGftU+IfCfiG58B6F8JL7XrYwE3epWxUfZuDy5br+FfKP/BVL9qRvEf/AAUh8QeI&#10;9Cme3fTmhtCgfPI+Z1J9cn9KrEYSnmGRckfis121PoK9SksqhJvrb8z2D4zfEWXxToUXh3Qwlha2&#10;ceJfJTaxbA4yvQ8V4loWt+KdUgk0S202W6s77VYoPtFzlmDBhwWPTtXuv7NPjz4W/Evw7aaxrfhK&#10;S4ubG5Dy28zALODgZPqK679onWvgfofxJ8F+FfBMFnY27axHqGpxxIAqHPIPrz+f4V8Fw9wziMrr&#10;QqVp6Kzt201PGjOab6Jn0L8U/wBkvx5+0H8GtC8J69c6TbW0emxhIvs+WiIUEEN1z/jVD/gnF+x5&#10;qrfFOP4U658Pxp19YXe+71JE4ubRWGG+pxX1B4Y13QdY8H6frWiahDPZ/ZEKSREFcYHANfU37KPw&#10;10rRfC6+O7zShFf6jHkSyxjeIuw+nevv62R4LGV41parS6eqaPLrYyvUpKlf3U307nbal4C8H6fo&#10;NhDPols76VtNgxjG6N1GAV9DXhH7dP7WPw5/Y1+Dj+LfG9+ja9qbFdItym7fN2GcYCDqfxr6B8i4&#10;8S64buYsllZthEHHmv61+Un/AAc1fHbS/EXgfSP2b/AWmxX3iC3lGo6ndK6qLKHkL7gsS2B6Ka9X&#10;Mqk8NgJujpK2nrol9xjhPZLExlUjzRW67nwd+33+2V8Vv2nfi1/wuDxZ4t0+40+2shbadZaXPlbZ&#10;APmyDzuY5JNeDfCD9ofxr4f+JWn+KYfC4vrCw1FJJV2/eQHkE9OleJSmTwDqpvNcEt5bOg+0RRTE&#10;Lu9DzzXsn7PPxp8OXOs2zaj4Ztxp4uFxYIcK4yPvHrk+9fB0snhHEvHYifM9HzNapo9TFyw2KqN0&#10;Ycif2b3+4/Vj9jz9oT4v+P8AQLjwv+zP8HW0+PWdU8/VfEt/+7gt1c/MUA+8QOmOPWvZv2h/gd4e&#10;+CXw/uPH9152pa7uEl5ql2++SRhyQD2GfwFecfsDftl6brN/p/w4sdGshBcvGtj9jVUS3UYGG9fS&#10;vX/+Cpnj3wvN+zrrXw+8L+J7Z/E97pUsthY2zCSV9oySAOR35r9AwmPwFfL3Wpy50rp/dseNNTlV&#10;5dj8qP2yv2sfFvjbS9U8DW9nJBZrHtOGyGPPWt//AIN6jLbfHbVLPzy6thgQSOTXmOveE9ev/hC9&#10;0fBV1HPMN19qOqt87HodoxXY/wDBKHxLJ8A/jveXc1zDsubZUsQj8mV2wCfpXymTY/CvH+7D2ak3&#10;o9NT6zh7no4mM5dLq/qj959D+JGk2viSLw/qOs28aAbFV3w0r8cCvEf+CyXgrSfiL+yFrsGjyJPd&#10;2ti1xEIhu2lMNnI+lfO/iX9mn4Q6N8RtK+K/7U37Z+qT3eoat52neHLHVPIiiMmMR4T5j6c8fnX3&#10;R8T/AAX8LPEv7LuqeBvBE1vLDJorKI0n8yTDJgbixJ5r7OM3XoSjJJa23v8Af2PcxU3PFWatdW+/&#10;r5H5FfshywXml+GvEFvM/wBoWURysTnI/wAgV+qHh/wLJ8WPAdro0vm7Vtw3mKxBY46V+Vv7DFvL&#10;YazqPhm5t3C6JrE0Du46FZCMexr9i/2YBeXfhm0uYrddhgCqQw9q8GhSapOLPjaknCvddD8kv2t/&#10;2Wfil8If2y7T4heHvCEutyqQ9iDIQIgpAAZeh+tdP8VfE/7Y/iXTF/4THwT5WkXFrsuYjIfkUgYP&#10;tjA/Kv0u+MXw+0x/iRFqOo6fHMzqSrPGCVwQTiuD/bU+IvwS+EPwNn1T4iXcFpDdRGKBYogZHbbw&#10;AO5yRXtwjSw2Spyt1u2ebialatmF79rH4m6b4s8ZeFNavoplMxiu5EYFTwDnk/Qbf1roPHOqypou&#10;m+I9LgTGqWZhuV24wen9K73x94Pvra2/t3TfCMjWt/MbhJHVVIiY5UkfQ9K5fUtOl1AWdnDbq0aS&#10;D5FGQo9a+Fo4ijjczozjH4G7ed1Y68dRqewk7lBf2l9Z+DfhuKM2/wAjBUXA5B7Yran+LvxD8beF&#10;TqsNvIIjFyrZPHrVH49fCF/EVnplpa2SgKqsdiZ3HivULfQtO8IfDO20wQKHW2y4K4J4NfXV69LD&#10;41UYxV2eXg+epRTb2PjLwBo2peIPi5dOV/em55CdTzX6EfCeTU9A+F06adEyXaW2EUjhuOlfBngX&#10;43fDLwF8WtQ1DVrgSTLet5qBT8gz71+iH7Ies+D/AI6NbN4YuzLFeOFVSOFz614mLjOpUSit2fRU&#10;FyUm2eGeA7P9qy+8TSjRpZtpuWbocHmvS9PuP2xdD1LbLJJIWG4ls/lX2RrvwNt/gp4jiniVJbS5&#10;iBTcgyrnrz9c1meNtfsdPuhcSKkQPQYA4r67LpOlFc+mh4tWLrU9D85v2y7j9orUNKWXXpZVjJAd&#10;eea+XdGi+Ih1CGa0ll8zzQoUk8nNfqP+0pouhfFTSY9PS7dTxym3mvmLWf2StW8Dzwaxa6iZEMm/&#10;Y69Pmrw8wx0J473Gj2sDgZxwt53RjWHgD9o/xN4Ugtlv7tI2QBSzH0rF1j9j74yfEnw5LoeqakZr&#10;qLY9lLcH5oZkYNGytglMMBX258OvD93N4FgmhhDMkYzgDsKraJa63Ld/ZdIsg8+Xd1LKrYQEnG7g&#10;9OlfE53nFfDYhcqSW5Kpx9qoJu58xfsmfEx31h/2Cv2zdQl0jW7aFZfDGt3k/mxtMBiIIx4MDKCr&#10;pxwB/EAK+1vhP+yF8Qvhdbrq19DaPbxSosAtGdkYMCdynGNu0D5j646mvhv/AIKteHtPh8OLeWdv&#10;NZ+LdA8U2VzaanFFtktIp7WRhGxBBKs8edvQcEd69N/4J6f8FSvjV45tfCvww+JWuWunQfazpuoX&#10;NtZrcM1nJEqosw8zG0yZLMDu2nKgYzXpZPjq2Pyuniqkbc6vZetvudr+R9RxJkmFy3NquEoVOdQU&#10;Xd95RjJrT+Vu3y2Wx+lPwp8IiHT4HaUNG8gBwRkkZ6/hu49q9DutSt9MsFkW4eKQSFQpHyOMD5xj&#10;+IHK4Pr71T8K6VZaN4WtorQQyecrESwz5Cvg8gnlgMEZ69KytemurqXy4AjEIzhVxw24c8+4H5V6&#10;uJ/daR3Z8pS97fY8T+LVlN4R/ami+Is0sZuNb+zSO6kkpHEiwhOfu9Gb33V+Y3/BdbwHe+Hv21bn&#10;xEkP7vXvD2n3yEdGYb4W/wDRa1+pnx98C+ILjTLP4malcKs1hfw6fPblslUKErIAOg3dQa+Cf+C/&#10;2kW09z8IviQAgbUdEu7C4kxjLRPHIo/8ff8AOvzzK6eLwPHdaNa/7z3lfs4p/oftGcLC5j4ZYSvQ&#10;t7kXGVukoTV/nytv5nsv/BCLW2TwldadcvtIkyEzwMqtfQX7Zv7Adh+07rCXGq3bGNUcL5bkbSTx&#10;j8a/O7/gn1+1BpHwM0eO7XVNqvjzgp4Ffdfwr/4Kn/Cq41U6d4u1PyUcgxSkkqffPY1+uqvF0FTe&#10;5+F1oWqcyPkv9nj4L+Kv2S/2t9Q+B3iDXpryzWSG40xpiSRG4+7n2IP51+tNhbSz/CKeGNmAfT2A&#10;x7r1/Svyn+KH7SWjfEX9veXxv4d0976ztoI4IzFzkByc/rX6ffBn4h6V8Q/hY40u1nh2WZWSOeMq&#10;QdvTmvDqNSrTt2O5c86Ckfh98b/2XtTv/ir4r1G91EbZ9Zu5CpfkguTivK9D8AeKfAWvC68O+J2g&#10;dZsIQ5JHvmvoj9oH41xaX8YvFegWelSEQ65cpI7c/NuP6V4/p94vibVnEkJBaTPB6HNfK4aGf1Zz&#10;U7JdNjzKOIjz2Z7Z8Jvjz+0xa6dJpk3xjuHh8gqsUjHAXHWvlX9rv4k6kvie6sb3xQb28uTiUK2W&#10;Dnqa+jfhpZ3muTz6Z4e0cXUkMapcSl/lXPavF/iJ+wR8ZPiZ8UJfEWlaKsYWcsofLDbnrivr8gy7&#10;N3BfW5Xa26kqrGEWrWLH/BOm8+MHw/8AFaeJ/B3jjU9MQyKTDHOfLf6qTg1+w3wH/bS8fW2mQ23j&#10;3TFvIljGZ4W+Y8dSD0P0r47/AGL/APglB8XPFml2VxqXjV9MQBcJbWw5/OvtLw9/wSx8a6RZwovx&#10;Q1Bjtw3yhQeK+mw2GrU60nWenTUqriaEsMo01r3se0+Av2g/h38QgLe11BYLlhzBIcNmu8tIp1xN&#10;a3W9DySTmvnvRv8Agndc+A9Vs/Eg8V3kk0P3naQ5z+Fc/wDt1/Hj4nfs1/Co654H1hEu4EQBp13B&#10;ue9aVoQpU3O+iO7L8tlmGHnUjK0o9H2Mv/gtZ8SbHwV+yZd6LJbQteaxdRWtuzKNylmAyPoMmviv&#10;wtqXh3w3+x3rN9qswSQWxWHttbYcGvE/20/+Cj3xT/bD1nw74A8Z6fa29vo1wJpDaMf3smMZP5mv&#10;X2+HWo+NP2OdQ07RLcvc3FsTGGbvtr5PMK0K1WMr+7pr8zXC0nGhJPd3Pkz9hz9lfT/jn42l8VeO&#10;/G11HaJdP5UMDhVIz3Nful/wTY8LfDfwJ8L9R+E3hDVFubeAOZEMocgtz2r+be4sP2jvgLq76INQ&#10;v7a3WU/JBMVQk1+r/wDwRA+MmsfCuK78X/EC/nltNUtUFw0xZjGwzzz65Ar2HXweFw8avMuV6Jo8&#10;tUq9RuKWxf8A2ptK+EfgD9oPXfC3hzR7aO/GpM84ijAwzfNuP51ufs5fC6Xxl4gvDJHuh+x7gSf4&#10;q4D9s3X/AAt41/a5v/HPhebdDf28RlC9GZeMj8DX1h+wF4MF7Z3N/PAdpjKqSvXivGxL+v5pTpp+&#10;6fR5PGnCDU1qe7fsr+GF8DfBTU9MtoG2orlV7nhia/LP40/tCfEH4e/GLX9T1D4d6rJbnXZxBI75&#10;DgOcEH3Ffsl4R0i30DwdeRiLCsjcY+tfGP7TPgLwZc6TPe3XhmGQvI7F2QA5J/zzXr53mSy+MFGF&#10;/wDgI68Rgo43mhe1vxPhTx//AMFPvHFl4fe0b4aTxw7MAysScYr47+Mv7WHibx1qMuq22izx7ycx&#10;ucgc9K+1P2lPA3hFfCU8trpMG4DJKIOmKg/4J8/sA/DT9qTSNUm8QaZG09tqAhES9kK53fQVjlea&#10;Txqu48p89i8rWEd27nCf8E4vhB+0r+1v4h03w2ALTw3HKsl7cMW3GDI4XtkjIr9tvCfg/wAI/AP4&#10;e6f8OfCNrHbusCxQKn3icdTXOfsv/srfDT9jH4ZDwv4KtZZkhBCSzIPNYnkjPpnpXYaWIo7e4+Jn&#10;j3EYgUvDG4z5ajnp617D5bnA7bLYxfiV4w0D9nf4Z6j431mbzL1ojIMn5ncjhR+Nfiv+1j8Nv2o/&#10;2i/HOqfGHxVrU6pcMz2NqFIWCHJ2ge+OtfUn7UP7c0v7RXx+k8FaNMyaDot35SjIxPID97Gegp3x&#10;u8Zw6N8Iri7WFflsyeSSM49hxXjYzHVaVeMY7Pc9nB4CnVoylNan5Ua34R+Iw8RxeHIbueWSQnhm&#10;44OK95+F37EHxC8U6RHe3FxcruAzGshAJ9xWj+yt8KtU+M/xBu/Fk1q7wwXDLGXBK8HJr7q+Dmgw&#10;aPcxwSqAkWQABx759K8/Nc3q4SndSNYYbC0oOVRbHkv7AfweuPg38Zo9B1DIl+8SXzkg/wAq/YLw&#10;xZWmufDt7FyWaS2wM884Ffl1q3iCDwr+1Faa1YEi2lYJHHjGe1fqF8C9ai1XwHbPLbhS0Y6nk1OB&#10;xEcfh1Vve5jUceVOnt0Pyn/4Ke/s8Wl546tYZ5AmLiWVCwzgY7V8ufs5/A3wTY/Fea28WqfsxfKS&#10;OmQje/oP8a/RX/grPoMn/CUaVq1ugCCaWNjjjlcgfpXx98GPCb6z48dUjLhkCMCOHOf/AK9dNBVV&#10;R9nc2cac5qq0fdX7C37NPgLwTrFz8QNE0uJLl0VTOqAbwOn8/wBa+Nv+C5/x0vfht+0Z4GbTZDvi&#10;umZu+EJAYfrX6Z/s4+C/+EN+F9lZFsnyVBzyScDJr82P+Cv3we0/4sftV+GtNvISSsLtj/gS121o&#10;Rp4XlnroefKaq4ttLQ+jP2WvjPofxA8PeFbP4dEpql3ta8fb90DBYmv0w8HiWPRbWOSQO3lDLZ6c&#10;Cvz6/Y/+B2jfBL4PJ4gs9OVrq2t1eNinzAY5Ge1fQH7K37ZWjeO7mXwxrt0kd1FLtAY46cVwZPCl&#10;hOaEVZN6HZjoKth4ezXw/ez1T9oz9mzwZ8e/Db6d4h0yOWRRvidk5Rx0Ye9eTeDfhNf+BIm8IagN&#10;6RQlImPdRwM19Q2F7bXFsLuOdWjYZ3buMVwXjfWfD2oeIE0+z2STlTuCgce9deYYalUlCo90zz8J&#10;OUatjmP2bddhg1LUPCpYK9rIBs6AcV6vrFkmoWRtZOc9sV83eAtej8GftMXGhSTBBfWiyAE9SDg8&#10;flX0o95biJZmmUZXjJ6170JJwR9FWhdJrseV/FC6j8EaRNeyKPLjcFx0wCetZUPxw8H+H9Mi1WK6&#10;jeB0HmIH5xipf2rLlJPB9yiHAdMHBr4K+Lms+MNGtrmLS7+UQxxE8McgD0ryK2PjhajUloeQ8Eqy&#10;dnqeLf8ABX/9pW++LX7QHgj4e/DO2m+xWviO1n1BiT853jCj6V+qfwa0u9v/ANnCxsolxM2nrkHr&#10;nbX4oeJvG9jfftAaHBrkvmXE+rQMkpTLfeHev3U/Z4ZLv4UaYyRcNarlT/u19BhantMrT8z0cr/c&#10;0aiS2kj8q/D/AIn8U/CL9t/W/CfiKOSQzXrXFvKw6ozfd/Cv0pgiHxA/Z/mhii8wvp0iAHqflPH6&#10;18B/8FFLSz8B/tsaFr6wBTexspZRjJDA/wBa+7v2UPEceqfA7LjcUV8nPQYzXw2Eh9Xz6cVs1f8A&#10;E9HEx5qTfn+aPjnwFeWGnRX+j6rEEuLWRo3jbqpBPPPbpXhHxH1i18Q/Gew8PWUQeSS/jjyDkElh&#10;XoHxz+D/AO1T4z+I3iPVvh5p8MdqbqXyI9rKZkBwMntXzD8DNH+MOlftp+F9N+KtrJAkGtg3aSgq&#10;vAOOvXBOfwr3pYSnVzCEujPn8HWn/Bl3P3s/Zv8AC8Xhj4V6dZiPaRaoCPwry/8Abs8XPo3gW68g&#10;qWjQllYjkZGf0r2jwDr2ip4Hslt72I4tl6N04r87v+Co/wASPivdfFbw/wCDfBdgJNLvbzbq15vO&#10;IosgkY9TXVmc6aw0oSko30189D1qKcMQ5W2Pdf2J/Bz65aDxNd6aqCRt0T7ei9qyf+Cwl14f0z9m&#10;PVJNT2ZNuFQMRy2RivVv2aPGHgXwx8NbCwWeGOZLUbhvGeg61+e//Bdn46+LfF76X8PfCUpbT2n8&#10;69lRuFVei8dc/wBK52sLg8u9jCS2+9nRiZNTlJ7G9/wTL+I2la14Fl8P6hKqoIgiox+8cdKq+L/h&#10;B4d8M/tLT/EC3tFijmba7u2Bu9favmv9gzxdrcWsw6Rb3hRGdWZd23cc17l/wUA0j4xT+G7JfhQM&#10;XdzKhkaQYK+ucV8TNOcpUY6cxcPdjGtLodd8ffiv4Q0y3giutWhyVOAJAc15p4N8S+EdU1RC1zbt&#10;5wKpjGVJ7j6f0r5o+In7E37cPjOzg8RXfiImNgPLjXJ5wPUGtX9l/wDZf/aO+E3xSj8YfF7VJbfR&#10;tL0+SaI6gpijkmbKR/MVxx8zD/drwaXDVP65Fuut9u9jmlTx1WrKtGm+VeWi9ex2vxw8V3+qX1/a&#10;2lwINOkulljjTgtJGCIyT6AMTj1P0qjqJ0TxJremTeHvCMOjLDocFtqCC6aX7ReqB5swDZ5YgHb+&#10;BFS6hBda9qzSSS2VxHM4RUZySVLE+ZjADseflHGB14FepfBj9l/VviCkdvo3iO30/wC3wt9lNxeR&#10;h5CMSHaGHUIMHBI9TxX1+MptyutkebRjVldWuec/2Bbf9Aq5/wDAmL/CivqP/hgbxj/0M+kf+Dyz&#10;orzrSO76tPzPkz9i/wDYn+N3/BX74wXPxv8AjLqeq6J8MReF5LksUl1vDH91CT0jwOXHY8etfbP7&#10;Zf7MPwu+AHwLh+GnwT8DWujaTbtGgitIAC/IG52xljzkkmvsj4R+FPDHgTTNP8JeDtGttN02wtlg&#10;tLKziEccUajA2gcDgc8c5rzL9ubQIbrwbJNNFuiBy5LcivVqJclxUVzTsz821+GraLoyxYZsgfvC&#10;mAM9K5zSfBNr4k8UR22qSh/JJO3dzwa9y8Y654WiuRoBQArEo3bs9uB+dcrYeE7Ox8YRarbXBSNx&#10;ubb3OOh9a460f9hv1sTzRVflTO28J/CrSItJSaSzCN5Y24XGBUGoeGLP95EsoEcXGD1NdDpni+K5&#10;jGm2aHPTcRjmtmPw1b3tuomtDvY5LFeM1+UYhtVGpRPVqTUYpNbml+ysmkW1te291fRwxs5w78An&#10;tXn/AO1NfeDIfiFo9xrfiGBrGCc+fAkoUkkjkEdq9m+B/h3QY7i9sNVsIDDs3ruXgH1r44/b+8Ua&#10;xafEy00bQbaGNorhljmgiDw+R6Nx1rl4sWLq5FQw6qKMJvSLWvu6vXp9z7HnTmqUpNI0PiZ+zT8U&#10;vClnc/F+602GDwnIS8N+JPM8tfvBiq5PSvpv/ghR8Pvhx42/ao8RfHPwjKk11o/gxbW8uLNgILlr&#10;mYKrMvZ1WBxnrhq+H7747fHb4jLpHgKz+Md54ahs5vLAEIltrmIxlSjI2VOR0r9Iv+Dbz9lm7+Av&#10;wV+JXjbU9fm1OfxV41SOC6mj2AQ2sGMKvQAyTOa7fC3K1/aaxNR2mrpJdrbPS3Zr/Mwx6oLAOpG9&#10;2/6/U/RHxrIsHhe7V2wHiKAepbj+tcp8fPFMXw0/Zq8T+JzKE/svwtcyKx7MsBA/Wuk8Y20OoR2m&#10;nyaktuJrpPldc+Zg52j0PH6V5N/wUDu9E8Qfs7678IbvxNJpt14l097OCWJdzqpHzNjIAA6V/QGK&#10;x2EyzDPEYqSjCOrbPEy/A4rM8bDDYeLlOTskj+cP4jXdzrF+18kpaS4kdpCT1Y/419ifso/DDwz4&#10;d/ZOl1eW9ikupb0TOMgMGOTj8q82+Kn/AATF+O3he6l1Dwf4l0vXrRCZF85jby47ZDZU8d81kfAB&#10;viTb2mofD3WL24igg1IRzWwYMI3C9AVr57A8SZNm8JSwdWNR21Seqv3W/wCB9LmfDOdZU4vFUnCN&#10;9Hun5XTav5H2l+zdeabIsLQR+bJgrIp6D3/z6V0Hx4lgM4ZbcAJDISgHohrzD4B3HiTw3rBtVnkk&#10;EMKoFaPGP9onua7b4pa+Nb0q6C2uJvskkZcYzuK454qatRSjY8mmrV7HydN480m3kmu9HeNyWbJB&#10;wOtc1f8A7Q1xpetx2rRZAwAScCsy9+F3jRLJ3e0kijMxC+WnUknmp9H/AGZrnXTG11eyiVmzkLkL&#10;7nNfEUchwEqrUle56dDCxcHUa1PR9N/aGt9T05dNuJo/nTG0MM/hXTeA/EFlq6+dFL8yHgE4x7mv&#10;KrP9nmz0e+JfUZpHjYBwcjP0xXpPh34bR2emqthqsyE4DLvyPzrStw1haUf3Y6MKNOp750PxAntb&#10;26sdUN4jeScOxbG3Hfmqvxr+IPw91b4c/wBn3OuW5miiyyCQA8Driud+KHhXVbbwlc+VqTNIFOCD&#10;1OOK+Kb/AOCX7Q3jDx42pDXbw6Z5hBUMQAM9PpXv5VhpYfAeyfRkV1RhieaOx9JfA39ob4Wap4hf&#10;wlp9wjXqAjYPTNfY37Munpqfn3EaEKJTkEdq/MD4E/s7z+Dfjg3iK41gxOxwQTgMfSv1r/Y88KxN&#10;4Wjuo5g7SHDc5zV4fKoLNfrNPtqc2KlTqUeZ73Nz4+aC9z8O7iKBsHyWGGXpxXzFoPxfl8N+GpdJ&#10;tHWSW1dkZS2CT0r62/aaiu9L+H90I4OPs7fN0A4r4m0rQtJkuJLq6lRWlkJIIHPJ9arHYCjjKvLU&#10;WiOmjy1KSuc346+KninXrqOOHTMnn5h2PFesfsa/ES40fxbJaeLLkKsyDyw/rmuD1nRtLtHYi6Qq&#10;GB5IHHpVKxuYYZjPZ6kfMU5DI33PxrOGTYPlUeVFezhB7H1L+0x8VNBh8GXFlH5bzsP3ZGM4r5gH&#10;iO41e3EjEg8EjHb1qtr8mu6uIP7R1V5VP3Qzdar6dbiOd4zKQyfKQD0Ir888Ro4PK8rkkveeh++e&#10;CfDUM1zX63OCtHUn1GVRbyXG7GBnnpX1R/wT21eT/hH4YpBhvNOMfWvk3xbdQw6dskXkgksK+qP+&#10;Ccs0V54fim3hgGwtfn/hTT/4yBTa6P8ANH7f42yjDgepFd0fUH7QN7I3gadUbB8huv0r8xNUsJtQ&#10;8XeIra5vVjaUlYl83YWk3jaM9evpX6hfG2KI+DZBKQR5R4PfivzU+J2hXt7r2tP4DuIm1GC+E0KS&#10;Qqx3Bj69uK/pl5XSxObUsTPeDuj+JYZ1Uo8PTwMXZSd2eCXWulfitrUFxJDFKl25n8g5FuIsjntg&#10;lD+dfQ37OlxB4y8Ga/rdjZwwyXEtpItuiljGzHcwHbsfxFfONxo9pb/EK9tta0fzhqO5L14sZcOW&#10;D4yMBc5/Ovpj9jjwRNongPXNBRplllvInSGNyoBbJ6AfX869zGLloWXl+Z8nhlzVNdtfyPYfhtcC&#10;HXorC4CNi4UScYzgc8HnPSvp3TY2XRgnkNIHgyWJ5GRkAjvjrmvFPhd4C0bXPEM+tab4401tQ0q4&#10;hhv9HW5xLDJJ90sQOCeWxX0D9njhlSzjYZhXaAIwScrjn2r5+UpWab6lyjKnVs15nzh+034Ltz4i&#10;0HXiP9XpV7+/VAWjZCjgDPTjNfMniLxDcWGqPNZySCGeMSbX9GAP9TX2f+0RoMniPTrKwaVICl3c&#10;QzMhOza0Lkrt6EfKOK+HPj54ktvAmuTeG5LqOaSyt41V1QJhdgIGB7EitYUo19Gro9PnaoRTN+x8&#10;WQy6Os9ncyNtU7ifWsObx6ljeyI07H0Vm4z61463x+jgVrOzfywpwyhsCsi8+K73t0q282WYEk56&#10;+wzWywtC1rIi6e56L4++M+oaQpu7e82sG5XPOPbHWs3wB8Z9Q8deMrPRp7vCs2WHOMVw7aJL4s/0&#10;ibfktypNdZ8LfAtlofi201EwbHjlBO7uK3jQoU4GVS872R99/Dm20/T/AIdRBJh++jwwHNfLv7Sw&#10;fQPFF9pkSgLcRF/mHBHpX1l8E9O07xB4UisWiBGAygdsCvlr/gpzomreDCPEehkq3kMgKDLCvNwk&#10;XHGtvbUU4KVA+TPgx+zJc/GL4/ubCMfaLc7o9kW9pZCTsUAfQ813HxH0u8s9RW9urOS22gw3CvgC&#10;N1OMEZyPu/rXIf8ABNz446noXjfxL4t8U+d/aFhqVsbIs3yAEOPmJ55JAr1zVPh74q+OPie48S6B&#10;4OvLyK+nLuF+UK3zZwxAGORXPisZTwzkqs0orXVpfienhctxGKoxWGpylN9Em/yRxX/CM2Pxl8Pa&#10;V4E1T4oaVo4kvN8drqUhiEvy8fN/KvW/2Ff2FdK+Gfx5s7zUvFtrJ/Z+tpNbW1rfiWN3AyxULxgj&#10;Ga6X4bf8E/Lu/MV147/s23gddxhnjWR0OMAY6frX0D+z9+zX4E+EPi2LXNC1c3VzHE5LCMKsfykZ&#10;C/jXz+B4pyWpm9HDwrqTnJJW11v3R9DV4M4gpZTWxFWhyqEZS1aTsld6XZ9N+G/JlvSsLgjd09K+&#10;Pf8AgsB46iGiWng27lKxSkMwB6gdq+oPhLrv2rXHWWTgSk4PpmvgD/gtN40jvfilYaBZTFmt4iWC&#10;N0PSv2HGz9nQk/I/J8JeVVHxLpEekeLfjr4b8NafbId+pIzjb1Gc1+0XgfT00Pwdplg8ZVVs1UjH&#10;sK/G79i/QotX/a48PNefvCtyCOM96/Yn4oeKLbwn4WtGhYo4VcAH2HFePk1KM6jrM7cxqciUI9To&#10;vA1vqFv4xDWjSCIscYbt1r6T8OalK2iOkgGRFkZPU181fC/xTbalaW94qkyNg781714eu7p9OLDq&#10;8fIr6fEq8bnj0ZNSPzn/AOCt3x98OX8N18MdZtg0oXfknHINfK//AATr1vwLrHxHt4YbiKKeK9BI&#10;yM8ZxXqX/BZXw/cWfj+bXGj4lhdWIUZx/SviH9hPVNV0n43RX1jezRobsB1R8ZwTjmviM6quVfmf&#10;Sx9ng8TOsozlrb9D9Lv22pb/AFnXNMh0i/aJ7eEyEo3XA4FfBPx88a/FfTPEBW51e5lsjwIWkOB/&#10;9evqj9qn4ly+HtHj8Q3V2fMigGWZ89fevB9c1nQPij4AbxJGQZEUknAPPfFezSqVMXQvE8vGVoxx&#10;zqTW557+zhrWvt8YdJnnRl8ybDMRnAz61+xnwLvreTTLJ53Bbyhxjr0r8TfB3xt8H+HfiRY2bXRS&#10;aK9VNgbABzjBr9dP2YPE7eJPCen6okp2bF/i7Yr1ctpVIUpRmeTmlWFStBx6H2dpU9mPDwdiv3OR&#10;mvzz/wCCqHwk0/xBYS+JIbCOWWIlSz9QCetfcnh2++2eGXZJekXAz1r5B/beTUdTtrjTzvaMoSU6&#10;g+lZYulKVGSRphKijUTex+QfjD4XaJq2oXE+qxbQWO3OOMcYruf2K/g7p6ftB6LPZRh44pgVZTno&#10;BwK6j4o+BIpLq6gNqFXJJwPpS/sgfE/wh8Ovjnp2m6kAZ5J9kIB5HTNfKUJtYmK7M9WcZui7djqP&#10;+Cunwj8V6v8AFXStR0aYiKWwVUCkjBwK4D9jf4beL/BnxI0O+1Sd5IzqEO+N2yevTmvrL/goGlnq&#10;/ibw/qBt8xzWytGSecEDmvPfCmhR2WrWOsWLlXFxH1H8Weta5tOUcya6aDy+7wavufr/APCi6tB4&#10;atXlkTZJaIGKDA6V0l1eeHfCtlLrCXkZieXLYYcGvHPh14gvNN+Hdjd38o2vaLgdulVNL8My6+93&#10;eXGuTCO6O9bdpSUUj0FeliqmYYao50qfNFrvrf8AyFShlWIwEY1KjjUT+Vv8z5r/AOCwPjjwl4s+&#10;Gtzp9g8Zu3DEhRkn2Ir5k+Hd7D4SuvC/i2Z5hLqNtAX+ZBE6oNsmW+9uzt9sE19Z/tzfsp2njLw7&#10;Hr+n3aPPagSzIePNQckZ9QK5X9j74efBv4ieEIfh/wDEjwlBqluCUty5aKaIBh9yVCHjJOAdpG7o&#10;cg4r4/jHiinknC9fM8XQlJUYpyjCzla6Tau0tE777I0yXALFZosFRmryvZv0f/Dep9d/sjfB/wAJ&#10;/GXwu/xJvbuaziiuBZwjT4UWKMkLKpDsCW5JXd6HH0+B/wBqb4Ra18JPjvrXgzUFkjlh1HenyEB4&#10;mYsrL9R/hX69fs16J4N8N/DmP4VeE9LjsdMtoSLSBWLYyPvszcsxPzFiSTXgf7dv7MWkfEpR8Q7r&#10;SRLqnhyMx3m083FqW+8fXYcn1G6v5/4e8UqWYZjhMY5yeCxkpQjzWTpVF9mVttIqzv1k72ie/meT&#10;1nRqUYL95Ts/8S/r9D86vifYajbeGdAmnRkYrJJDLuwowQMsO/fnsad8MtFj05RfXOu6ZcvfSpNF&#10;b2l9mWEhmDJJHj92W2bgp6jBrov2kH0u+GnromoyCC0GxvsjquMtknj5nwuVKgjhiT0Fcr8K5Gup&#10;/wB3qMyhtxjSZXWM7wANy5PdeMep9a/fak+dtf1ojwWnCjCNtbL8z3vwV4N1a0tLS8eRWj1aR47S&#10;Jt0Ydo9qsQ7KE/ixw5285A616t4d1iXUfhrruhpIRbz6FcySog4i2xumevA2k578Z6dfKfCi6Pe2&#10;nkXMKJJNEfNTeyK4yPujJxnDDjrnnOBUf7T3xosfgP8Asc/EDx2Ld4JotE+wWjqAC7XMyxCFT3ID&#10;OT6kA9sV52FjyZhBrurndRnywvbY/Of9nzUvA3xj/wCChOseKdKhlvYvDFveTI7oBb2ojPkwMv8A&#10;z0LtK5HTGwnFfb/wSszda65ml3b5v3ag57/5/OvgT9gGPT/hz4e1DxbdTE3ni29eZbiTKkWsJMaq&#10;B/11MxJ/2R1r9Av2LvDXiD4geKvM0qyluRHDJdyRRjcRHGu5j1A6fqfrX3uU4qlTzS7dklr8j5fM&#10;ZTrzdJLV7H3P8A9c8Jx6xpXwvl8V2MGtajCZVsPtA84QqAWcoOVGOQTjIBIyKwf2qNW1fxX4hk8D&#10;/C/x1oi2+mv5mq3WoQPKI2eT90rII2QldrkAkkdSATXlvgb4t/tNfCVrzT/COhaDfyXl5I8OmXlr&#10;Bb3V9JdwzOtzMwRZIbePbD+8MsrSeWiRhVDGsDUP2BvBkHwv1Pxt8YPN8T/EDX7+XV9d8Uw6neQr&#10;DduPlhsojKVhtokCxqpBLjcXyTXwnFNHiDxAjVpYKcYYeN7O8mpNPZtWu77rVR2fc+h+pZfkmEUK&#10;kr1ZWv1a63XbovPU7vxb8Jfjfpvgm3l17xO3iawmjY/a9NihCKp4K+VFGhCD1IIz3B4r46/bY+G3&#10;xi13w1p2leB/iXrEOnx3ObnSWvmQHYc7lbqMAY212fwA/ac8Vy/E6P8AZx8W3KwXOiQXD6HrFnNL&#10;Bc38ZYM1vdqr+VKFA3IQisuDzgnPZ/HiyjvdCiNym95nlyMZLEivwTMcBjeG8xjCvTiqi5W9eaLT&#10;a7pafLT5H9ceD+a/X+HkqVOCpvmiuXSTai03Ja2ltqnd+R5x+yZ8f/GXguTTtHvdQ3STOFae2uvL&#10;JQk/fzlHA4ycA+9fYOifH74d3Ti0v4NRs7sTiG6NzbeYiSFtoyY8nBI6kAYr4T+D0Mlv4liW7ed4&#10;7nTVgk8wDaxjOSGXgYAHUEV9CaNcCytdZj01rdBc34YqAVzEzqRkjHCnOB26981+0YngvJHJyowd&#10;O/SL0+Sei+Vj8IXiHntadsY1Va+01aT9ZLf1aZN4x+FmoeIP28YPFuo6fHPpK+FoMzAZUSiWUfnj&#10;FfQtxpOlQRodMhAVR82VxkZqpoUFpq6aVq88au0sLIjBQu9d2QPwz3q/e6qNL1ddKMStu4DEcAV+&#10;scK5fQyvKKVGk7pK13u9T8s4mzOrnOa1MRUjyuVtO1kkeWftltcQfCDUXs2wVt2xt69K+O/2E1u9&#10;R8X3HnjLCY7gTk9a+t/2zF1C6+HV5a6acFoTllr5s/4J9eDtW0rxldzaohCGYsdpIz6V5fF1KpOM&#10;XCLl6epeRzjGTi3Y+u7IWtpiLZkgccV4T8bPh/F4j8eKdSszJbSPlw4yMfjX0HJ4b1X7Z/aMMDiE&#10;DJBGf1rkfivpsL2j6jsA5GSR2r08wpOtkqUeyPGxd4V5Ps2fPniL9g/4OiSPxRpVsbS/XkTWp45x&#10;Xuv7NFnqfg+yi0i5v2uIoDhZG6kVzmp/a5dKEtjKwTgqvY1rfCrxT5V8tlLgEtwB29a9bJsIqOBU&#10;rWbMcRjqmJnFSd0tj6D+NnjPTNB/Z81zxC0gUW2myMAzY52k5r+ej4oakdV17VfENxID9rvJHIxn&#10;JLGv1u/4Kl+O/Gngn9lSaHw9O62+obYrhweiOQDX4/8AjTT7mHSkt42LGZvlz2JrxM7fvKJ62AVl&#10;c+zP+CPnhm/02zvvFi2ciwTXB8tgM7sYr75v/imbO8Wwh+VpCFyRXIf8ExP2Zp/AP7L+ia7q+nFJ&#10;L6zSUhk4UMM13Hxi8H6B4cjOsRFfMViVwOjeterQm6WAUJw2RyYlRdfmT1CXwZ4T1+4j1jXrWJzG&#10;Qy71zljz3969B+Lmg+G/Dv7Pup6oEjjK6Y+wgYwMV4VB4rudWNvarqG9InUttPoa6j9qT4oyan+z&#10;5qGh2rkKLUK5H0q3Cm8F7SCtuzXK8PXx+JcU9Fq35Hyloni/wvp/gC4vLy6hWRpNqxeaA3J64+td&#10;p+xD8PpdV8aX3jWdWSy87AI6ORXzd4p+CuoanaQatZXsqRq++QBjgge1e9fsZ/tH6H4O0y5+HOtF&#10;V+zynMxP3s9a+Uypx/tNXex786eF+pTVSXR29dD9UPgtqmgRaLFbRBW3RhQpHt1rxf8AbTk0fS9Y&#10;gv7bCkqSygVa+D/xr8IweEX1bT5CwVcZJz+VeH/tUfFubxhHd61FvCorRRAn9a+0UFCq59D5CUly&#10;2Z4/8evHltrVrBosUgcjAZR1Fek/sv8Ag7TrvwYYJAxKl8jPNfIeu+Obm48YrPNcny4iEcHvX2J+&#10;yZ4p0ia1gt92VdQpZT3PSvh4UqmJzyq6bs2vyNafLhcTGU9UzqP+EcvvDcP9nzxugUZXeM5Fcf8A&#10;tCPIPhbc6rBEXa25wvpX0V8RPDNr4g8OW91o1r5s8R2YXq1eW+L/AApFf+G9R8OalDsM9u6gMvU4&#10;6V9NTlUhae7RtNQk3E+Gr7xBNqHhK81LHlRpE7MWHU7fWvzF+NsupeMfiNqCaWC0kl2yoB9a/U39&#10;rKbRvhZ+z/qlpblYbkQvGikYbPQV+b/wS8LSeKviKmr3yloxc73LL3zXnY+q3U52tTbDUoR2PUf2&#10;NfgB4o8FWI1bxXLKXuSpghyTgZz09K/RT4EG0tYLVPOG8sN4IPFfLuueLrPQlsrfT5hHPtVUXptF&#10;fRHwS1BrmysWEpMhYMxB6nFfL4Kc8RXqVJ9TXBVXPEM94NzE99DDuGFuAxIryX/gox+1fbr8PYvh&#10;Hot4u+6TZKQ3RB/jXd3tzc2elTXImIfJKgeu01+c3x18T6p4p+Mmpprlw7LbyEKGOeB6V9LUq1MN&#10;ki5XuzppVXDG1ILqkVvhZ8CbH4o/HHS7PxbeMdGlQl7JW4lfqAfbrxXoPxw/YY8Xfs3+KpPjT+yw&#10;bmx0uzkD3VlLcnbb3CqHHlvnjcA2FPUgjPK1wXwv8T/FOLWJvEWmeFbuKy02NjYX08e0SOBwAa+5&#10;/BNp8ZPHH7OngfXvDOmRapqusafnxJDfx4sXSVG8yKYthgjYwSnIYfLg4NfB8UZ1h8p4UrYypUUJ&#10;Qs020lJ3so3bW9/Xqtj6HIsPPFZxTpcjnGWjSV2vP5fcfY3/AASu8d+Mrn9hzwFN8W7Z57vV9OuN&#10;QuLe8TcUjuLqV40bd0xGU4PrXa/tPaj8Dvhzoeka3qJi0aDWr0aZE6gJbrO+DGrBfubiQARxkjPB&#10;zXJfsweCdG+Hfwo8P/CfwPbXAttGsBFbWtxqD3Eq7mZyA7/NIAzMAfvbQoOcV5H+1L4t+Ifx6sde&#10;+F2vfCDWfD/gLRRNJe+J9b0yWCe7nijJL22RhI0JRlcjc7DgFRz/ACJ4P8YcV5r4i16CXPhKk6su&#10;aVlyxbbik7662Sim2vS7Ptc+yejhabctJLp+TsfDX/Bfq3SHXfhbqutowS48OalC5aLZuK3wlGMc&#10;cecRj/GvEP8AgkZ+1x4L/Zv+M91B4vszHpWpp5Yu9hbYRnk17V/wceNZS/DH4B39lJJcyP4fvxc3&#10;kruJJpAlpkspwnIIbdtBOfTAr4o/4J2/DLxH+01+054G+B+kaDJcxXWtwzaw/lb1js4jvmLAnGCq&#10;7Tk/xV/cWV0a1GuqkW30SPzHG1KdS8Z/1Y/f74K6t4C8aeFNU/bk8RLPBotlppXQkPy/aLNXJWVA&#10;ehmkCsD3UIehr4x/4KM/FOTQ7ay15PGsGt+KfENwtzc6NbxDELSKCEUjoka7Yx7LnvX1d+3P4Y+M&#10;Gl/CH4cfswfDyZ5LjWD9v1e6LbIYbS2wkKEIAu1fkAX0QcV+evjfwXpEX7RWoaKfHQ8Ra9pK7dWm&#10;DAiFzj5FHbHPT1rtzDGvDYeWInFrpZdWcNGjBy1d0vy6GD+xroeqnW9d1b42fDOe5l1nKRXMKiQQ&#10;xn+E56V9sfsv/Bj4QfDP4P6p4V8BxxLBdxyMySrtcFgeuR0r5p+C3ivxP8PfiTJaQWRudMkkBljc&#10;Z2Z7819s+D4fDGreCrrUo9PiR2gJ3IoBJxx0r1MmxOGzPK1XjHutVr6HJjIyjirJnx54G8AaboE2&#10;q+B/C8xWc65vWaM4ImLjB46D+lfSn7WfxTb4Q/AeP7DCklzqmqWthbQH+PJ3sPfhDXj/AOzv4F1S&#10;/wDjVrviOWDNhHqIYE9C4zgVX/4KPeIxf+KPh/4Ijn+WK6udRljRvn4URoV9+Wr+YM9ymjU48xFC&#10;16c2m0u3KrrTuf2Lkmc1f+Id5dUWkqMJO77qb5Xr02fY9w+CPxKs9Y06S0msBbNHbo7Tbvl3Mmdo&#10;DY57eleoeB9ZWwW5sJ9QQq5yI44igXceOMY5r5r+Bsl3HowV4QZpLXksxLZ4Iz645+le46GI4DbX&#10;Kq0gmkHnJJARsKsAvJ65B49K+4/1AySUKapSlBrs7r7ne5+V4jxIzpVqka0ITTfaz080/wBD5o+I&#10;muWPirxxf/DbRNKvbyy1jUZ11KSwcs8h3EFAc/L82Pwr88v+CpnwM0T4F+JtG0DT/h/Joguixt1e&#10;78xpAMYJHbj+dfppf/CjW9H+JN/40+GN2be9g1KVpLf/AJZzgOThgO/v1r88/wDgrzrfjX4v/GTS&#10;rjUtLYXGlgx3aBi3l5x+lfsOKw3sMJTjW1cUkn5JI/HKuJ+v4qc6Sdm3Jrs27v8AM90/4JB6ZpWg&#10;/D3XviToWs32manpungTzQtiKZCpwrDuc1+bXxt16f4k/tOeJvGU775L/XZ5GcHr85H4dBX6Jfsp&#10;fG7wf8CP2LPEHh8WRuNU1OGYAIBujATaCe/U18a/sp/s3aj8R/HUvibxkv2eyEzy4nGGmO7J+vWu&#10;DCV6MsOqcXr1PVx9SLwdGlHpdv1Pt/8A4JjfATRb/Q7fxTqcrzvNEE8uQ5RVHPI9am/aw8G/Cn4z&#10;ftOH4TaAktvqWmaegkSzj2JI7PnDN2PNelfsrePPh58F/DWpCUNBbadZPN5ki7V4BwBnvx+teVfD&#10;TUvC2g6Zrf7R3xNVorrxfr8k1lcSr88Vurfu+fTv+Nc1SlF3U1psctOblpY9+8L2Hi/9nf4DyfDy&#10;G7u7VirGzvNQuA8cTgAgbia+o/8Agmr/AMFl/hz8Y3s/2f8A46va6H4mtgLSwvlkAtNS2cAox+6x&#10;4O0+vBr4d/aI/aAuf2k/2f7HwD8LfDGoanPFcHff20LbGRSOc45r4tufC/xN8GeGNZ8X6TLNaXeh&#10;ylJxIMNExxj3B79q8DE5nj8ozWnQpJyp6Xunqn27NGFanTxEHb3ZJ/ef0m/t2/tx/BP9g/4C3fxY&#10;+JXiGK2DRMmj2qMDJezkEpGg/i9z271/NN4l/bhb49/tEax49+MYu7+LxFdSzzoJcZZidieyIMKB&#10;7VQ+LfiP9rn9rD4VaT4s+Mvxj1DxNpnhtGt9L0+/vNzW6YwTjoTjjd1wAO1eQaP8L5P7VjksfNkk&#10;YBo1UZ2mvXzXMnZKScVa603OejF0p6bkXxvsZNSuLw6PYxwWb3LtFCrZCDPHP0rov2Rv2dPFvxn1&#10;618NaTrf2RbqdUaVf+Wa55b8BTviN4R1KPwFPC9vLDcqN28rg479a7b/AIJqeLruD4kwaTHqBtt4&#10;8trhv4CeCa5Mnq/W8C1JXSlZ+Z1vSre3Q9o+Lvg7wF+zj8VfDPwn+Avx7l1C43CPX7qOYx/Z5O43&#10;jpzmvs79kf8A4J6fF74y/DvVfjXcfF/bqdzvgsDOhnYRZ5O5iSAcduK+cP2sf+Cf/wAP9P8AD0Xx&#10;A+EfiR9S1aSVpNa864GSWBJYYxivpH/glp+3D8Ufhx4Av/8AhLvhzf3vgzRdNMDy6XAZTHIqjLAc&#10;5464z1p4TDQo8QP6xTcbq8VH4F5u2l/M4ZVHKPNH0PmD9vXw98Qfhf4a1nwx4gmi8uGVgz27bN3P&#10;DDHQe1fCnwa8WeMdF8YweKtB8RkyWcwkSOWcrkA8D3r6d/4KIftVePf2nPEPiPxrFpxsdFmupItM&#10;twuGECkhTJ/tEV8kfCHwZrPxF1dtC8N23+lLGWDM+0ADJP1q2sPUpTlDVX3R6EW5qNuvTzPovxf8&#10;dvFusaBP4w8Yag1/rxnX7BgE7DkY2k9OmeO9fef/AASQ+Kn7ZHijwjrvizxZrGk3Md3beTFp19Kx&#10;nkCjAPXA4r809E8CeK7y2k06dJ5p7LcrQhScMvU8eh717B+wt+078Xfgp8TY5de1ScWDhoJYJgdi&#10;jGOnUGvMyjMqGFxLhCF25Wd3q79vQ7XiYUm5JvTf9T3P4u/Hb4ueB/jvqvgjT/hzpmkWcuoibU10&#10;uXc5kYg+YT1wf61+sn/BPn4tN4h+HtklyhM6xIHJP3uDzX4s+KfiEfiD+0zqviZ7hnS8hUBUckNt&#10;7kV+sH/BL++h1LwJaLFKpkMY+ZVxgjtX00KnNVcUcVeUanvLZnv/AO134+8OfCnw6PiN4wvfs1ha&#10;NmebH3QcAfrXx78SPjT+yb+03YXGp6g95rF/p1m0litwCYcMQPkXoTkDkc19sftn/Cux+K37Pup+&#10;GtRsY7lZ7Qh0l+6eDj8q/JjVf+CevxQ+CNiPHnhbxHd3R1C8UXNoZAEtbbPIiAGScEfkKup/alSD&#10;pw5XSjumtdv8xYeOBlXjzp88tney+Z1f7Ycum+FdO06y0q0VY49JgRbdMZBKDqPavEPhHoMWsy/a&#10;9SdI1Ev3WYADFYX7V0HxQ1nW7+TRvFFxJcWMQUW003lllUBcID6DqKxvhZ+zj8YvEfhB/Ekvih7c&#10;Km4K1y3J6c+tTlmTYWli/bRfW9uxlmk6tClKhOOu1z1/xvr3hew1mGC51W0RY/lVnkAArH+Inxf+&#10;GOm6TFHceK7RiYCJESQE9OlfI/x1+GfxD0e6vDfeO2zC+GKyE9enU1zfw0/Zyu/iDfIuqeNZp1kQ&#10;ZHmd+/etq8adbH+1T2OPC4WpRhbocx438J6F4r+Nlxq3hy6DWlzcZYL0xmv1M/4J56Xo3wR8D2ni&#10;qPJt7XE85Jydo54r82fDPw/s/BfxZfw1FKHiikwu8klsHFfqJ+zro8MPwj8rUbBfsstpg7R0GOte&#10;fi6koVE10eh6tJNwaMD9o3/guH8HNX8SyeGdJE0hsblhI0iHgrxgV4D8bP8AgsLoGv2Ma6Do1w5R&#10;Bn9w2WOPpXungb9kP9mnxrql1dX3hmwubiSdt8qxJkNnPpV34sfsU/AbRreKOy8N242xZP7tR29h&#10;XsrEXocz2OSnQn7VQTPgu7/4Kc+PGtx9h0O9Eu/jEbVo+Kf+Cl/xz8RaNDaxeDbwttAybc8819Ba&#10;t+zn8I9LuLeystFtmIPy/uxlvaup8R/BTwBZWcCw6BaltqH7gwecg15fPhudWget7PFO6lU/A8Z8&#10;Aftwfth33g5YfD3wwuRGifK8q7cnHGK5/wAT/H/9tbxAbm71Xws9kGZmkjDY49sV9m6pqfgXwD8K&#10;4vM0qG1WKHPnJFk9OtfK2sfto+HdW1u8tbB4HWKRooPMUZZugOPr+lcOY4GnilzU6KbPL5ZKurvW&#10;5v8A7X3w50n4V/2f4v1F9Q1S8ubG1kZdTvpL2GNpYhE8M4Y5WPEkroc8EDGK9R/Zj179i7wHp2l2&#10;3xk+G0UMlxZYi1/w9dtcWi3z7cgRJggKjjDc7SGwKpft6/DWw8ReLPDes6gokjm8PxTLbSA7ZHRG&#10;GEHIaTHzAMMEJgEGk/Zf+DGkWegXur654H0fWdN1G2eHOoTzr9luWCsJYBFID5iheNwKYJrg4eqz&#10;q8P4aUn9lbn23GSp4bibE0aS5UmrW6aI/SD4a/FjwBqmhQWHgnxELuC3hXAIO7Zj75BwRyRnjvXZ&#10;R3tvrerWTWSJDeWC5kuVQ7JATkEgjnjK+26vmn4HeGvDvha+f7JeoqO6W8wh6B9hwxJ55IzjoTXv&#10;Op+MtG+Hl54R8Ka/4kkvdU1y98jStEjYSSwxEGSS4YEDy4EHJLHGWUAcit1XbrNSPnFRl7Ncq3PR&#10;dd+BD/EPwh4ggFyqtdwGS1jA4WRFUp+OV/WvzF/4LZ+Al8X/ALIngvWruFhN4e8c/Z2OOUS4t2H/&#10;AKElfrl4G1WWGOVIpRiPoQ2c4FfBX/BXv4Zp4j/Zk8aW+gW6vFFqVpq1uqDPltFOPMHsRuf8Go4o&#10;wKo5jgsxho04wb8nt+v3n1fBmZTxeR4/J5u+kqkF52al+h+fH7KfwF8Na94Zh/tCRvmbkA817ynw&#10;O+EvhuwlN9ZeZiM4zzj3rif2ZbC78LeE4buWJVjOSxx6e9ZPxm/aLsNHs7q3K4dhtQlsZ5r0cVSr&#10;4ui4xbufG1IRjZ2Oq/Zb8J+Hbr9pB7bTYh5COvUZ3c5r9bPhxBB4d8ASzJZIsSWhZsKADhcV+Tn/&#10;AATSlh8d/FS610ajagRupw7Yb9a/VrxTd3ei/BPWLsMqiPSZCpU+ik1hRpunZS1a0Cd1TVtmfi5+&#10;0v8AF/4Sat8cfFLWFtbrM2vTROcjO5TtJ9+Qa8wtxpl34jMemFR9qPzbSMqM89O5r4c+LfxR8XXX&#10;xv8AFWtQavLmTxLfOhLdjcPX6Uf8Ed/2O/EXx2Wy+J3xEkaW28wPBBJ/Fgjk16+E4dlUqOcZHiqd&#10;OnV9pLY+1/2LP2cvDOnfCcXN3oAia/USljH+8kGOpPX8K0459L8I+N5NNl09URyEjZkGCB7+te9a&#10;9YaT8L/CK2FggG2MIgz0GK8d8WWtrrdq+pToGIJOSOa+5wOBp0Ip3vY83E4uUk0up9A/A7xpb+Hb&#10;OOe0dUXaGZAOnfiqvxt/4KaeA/gkUsPFErxSyfLF8mcmvK/2ffElydci0y6VnhJAXzGyefWt/wDa&#10;2/Z18EfEPQhqV/o9uXjXekhiBxjmsa9ODrWaChL3Vcw7f/grN4P8d+JrLw3p99j7XOI1DccmuM/4&#10;Kvayutfs+fbvMIEsaktn3r4Y+KPg5PBH7RPhmz0VzFGNbiyVHBG4CvsL/gppJK/7KdpI8gB+zxnr&#10;1rycZNSw9SFrWPvOHowjgK812/Q/IPSCtv8AFOW6dZJFEgOTzX6BfssfHmTxJ4cHwztPC862yQZl&#10;unj+U/jXwz8MfDsvin4n+REodGuQvydBk81+pHwX+G2h+Gvh3Z2droqJNJEDJKiYJNfA4yUFScZ7&#10;WOWg7avoeJ/Gf4GeCPE+u/Z7vTEdt4d5cAjPpivQ/Dmi6V8N/hnNY6Np/loIRsEa4zxjtUfibTSf&#10;Hn2CMExCTOQOD7V6d4o0HR7TwEJZ4VX9zyH79K8/E1bUKUI7HoQ5JLmSPmrwv4Wu/H3xHtmhi583&#10;GzHO0e1fqB+x/wCAP+EW8FwwzW+x2TLEj1Ffk5oH7RVx8LvjgbnS9Ke4gScqFUdv8iv1E/Z0/ax+&#10;HmteA7W/1LVo7WYwAyRSSgFWwOK+lyOlz5im+iM8LG/vLue9eN72y8PeD5UaRQWjOOe5r5M/aU2j&#10;wakqx/eByQORxXVfFj9o3SfG+vweHPD+oiWIyAtskz8teU/th+NE8P8AwwN9tA2RE5PbA/Sp4hqQ&#10;qYpQvt+p6NFcrctz5/1b4QJ488CXzTMPOlkKQIBnse31r6f/AOCWX7FXiH9nXwjf+LPGV+fO1SQT&#10;xwbcCNSMDPvXjv8AwSg8LeMP2lNauvH3iOxkj8O6ReSRWplQ7bt1bk/7q9PrX6Ja7Kk8ieE9FkCc&#10;BX8s/dUV6mX4H6pE+WzDGrEysiGK4l8S6vhIgLK34Zj0civMv2r/ABsmp+ANS8NaBLkrA4l2HoMH&#10;jiuw+LHxJ8JfDHw9/YEmrxxXLjBRXAb614RBc6fqvhHVnTWluGuZJGWRzycg8c08fiIxg4RepGX4&#10;WU5qo1p0PyEstcv/AA7+0trFhdMVLaicAjjrjNfTvx58R6X/AMKWMM0pZ3svmjHc44/Ovmf9oTRf&#10;Evhf9qO+vJfD12IZL4lbhYCUYZHccV1/xI+JsWq6bY6HLIeGXcvYgdsV52IhGSiz0qFSUFKJ75+w&#10;p4K0nwZ8KE1UaYw88OzSEdWYZrrovFkGnXMrxzsqmZgwLdMnpWt+zFrfgnV/AkGhTX/lGRFLQSDa&#10;vQVxX7T3wk13Rkm1fwDqMizljIIJM4YdcKR/WvBznKa2cYb2VN2dzmzCE3Taicb8e/Ek9v4s0fU9&#10;K3mdZFK7Dkg55zX6ifsTeNdR8S/DTTV1aMrKLdQ49TivyB+Cza/4++NmneHvH05svszgSLdLs3c/&#10;lX7I/syaXp3hzSrS1tLqKdUjC74senB4royfLK+U4aGHqyu4meETWDtI8y/4KO6j8Lr/AMC3mj66&#10;8cd5FiSIlgGRhn5vzr4J/Y20q/8AF/xrh0u1RpEF1uZl6FQcZNfQf/BbSGPSLvTbu1nKSXTlGK8b&#10;lHzYP5V5Z/wSEEGpfFK/1C/cKImCo0hxnvxmvew8XKepc7wo3R+lujadBo+jQW0/ypFCCxHbivzD&#10;/a18YWHxD/bpX+xJ/Pj0iAQuM5AkLA4/LFfqZMLO9tpI5pBsMLA4PavyU+KujaRoP/BQjV7LQrpZ&#10;YpZ43mUc7ZOc/oBWuYtKgziwiUq2p+gvwc1E3fwblGsWoQLag7G+lfKniLQ9X03xTdeNPAF89tcR&#10;XLfuomxu5/WvrbwHpcuo/CuWOJApNqByOOhr4k+K/wAdLb4U+MbzwtqMsAHnsYZM4PJ5rky/95Tt&#10;bU75S9nK99DttM/4KofHjwPb2/wx1jQTNPM4hS9LbRzwCfwI/Kvsz9nWe/13SbHxFrNwZrm5w0jl&#10;s8sAcV+Rvjf4vaT4m8e6fqMphZY7mN2ZUxnBFfpx+zn+0J4cl8N6Np9rgmRIwu3gEYArix1SpDHU&#10;VPa5thcM67lKkr21ZR/bbu9T8A/EbRPHehSCG5gidSwP3gQDz+VYHwZ/ar+LnxS+Idl4dnvoVs12&#10;l2RiS3eut/4KB+HNR8S6BpeqabESqz/Oo6lSOleR/sFwWniD4gXtxaaUtutjIyZKnPHFev7XFwxl&#10;ov3La/cGJrzox5O59J/tKauw8Hw288+GllXBPU/WvlD4nasolltXijKMm1nx68V6H+3D8YdV8O+L&#10;dJ8KabMqvMwcu4yVH0rxzx74q0iGFYbkx7nQMDnOTwTn868/MadarC0FqyKFSNJXZ8TfHHwFrE/x&#10;18O6ppQcLaa5CyMOMASDcPpX7z/sqLInwh0mKVtxFogY++2vx1+McWmabr0WuWuxzFeoygnlBuGS&#10;P1r9ef2MNVGrfBrTLvzdwa0Q5P8AuivqcrhUp5SlPe5rhasakKij3TPgn/gsBpVvJ+0R4QnjfbIJ&#10;ZMknA7V9RfsW6q2n/C02rHcmxD8pzyV5r5O/4LB6rHcftIeGLASkFN7cdeor6b/Yet5L/wCHjAsc&#10;hEHLc/dr5DEOUc+vHs/0PVm+anK/Sx678PL3wj4ou9QhsIo/NimZZl/HNfEX/BUf4X6N4R8UaH8Q&#10;vD8awXo1NE8yJcEk554r3nSPG7/DD4l63GHCrLOxkVT3xXyr/wAFBvjmvxA8QaZ4ctJtyRagkrbT&#10;kgjI/rXqYfMaWIi4PSa6fPc+Wlh61PE8y2PoX9mr4teP7/wnaR3+vyzAW4+91xipvi3pI8Rxi+1V&#10;Vd2lBDSAE9+lc7+y01unhq2J5PkDJJ9q6j4t65bWlgscaozdQuMkc14Wc0qmJpKMnc93DTTlaRl+&#10;FPCN/MIYrO9njATja5556V88f8FD/Ad7beFLq8mtGLqQGkdckjmvtT4IeCda1PRYdUvdIkRPLGGd&#10;TyPWvHP+Cjfg+zu/h7fWunsJLiWPbEm7q5OAK8+lgXQlCdRvTudDcazcI6n59/sEabqGp/FmLTLP&#10;55FmGIYvmY9+AOenNfod8SvB+onUNLudRvrKztrcqbiS5l3SbRzgRqCSa4z9nb4LeBv2dPAUOmeG&#10;NAt4NZvIEfW9bKbrq6lxyC55VFJIVFwoGTjJp/jLxbbWsjPIxlkJwgaQkmvzvOePlhK05YSK7Jy/&#10;y/S5+18OeFUMZSgsbN36xjp+J6Td/F/4TeM/Cuo/DvQdZOk6labYDe3CCNsNht0Yz1IHrxmvDfik&#10;9j478NQafqnjb7N9kvru0uXltHdJogf3cny5Vm4wCccdO9fJX7fsHxJ034Yal8SfBWpnT4Z/FFrp&#10;dzqUc5SbzZY5GCxAcHCxjLdt1dL+wD8T7ix0qT4P/Evxxq17PdiS60y9v9UYTsWYlollGOmA6A99&#10;4z0FeJRfFuMy9cQKSU4q6VteXvba2t7dj9HxeW8BcPYpcOc8mqqi5LS0ZSirxc783NJWaVrK6V7n&#10;qnhz9nT4a+JZrZ7f4heVPDKzl2uDGHB6jiPjj0PTFYX7UehfHH4ILb+K/hJrlp4i0O28qP8A4R6x&#10;nXzbeHerTbS5/e7sfdyOexr0bxD8KPGt5GNd8M/F+7uLKOYhor+AS/Z3HPlzLwyfXkEciub8Xfs6&#10;wfEm1N94c1CTw/4mgAaW1stTe4sdQxzuCO3y57qRxk15mH4+4mw1dPEVVNPo0rfgvxT+R1V/DHgO&#10;vBexXs47NxvzRf8AecrP191r+a256r/w9D/Zw/6No8Zf+ERL/wDE0V4n/wAKT+Pv/RNtF/8AAFP8&#10;aKP9fV/0Dr/wZL/Ix/4hNw1/0HL/AMp/5n6heB/iX4XTVkFxernb0J/lXnX7dXjLTNX+GGo2Wl3A&#10;M/lHy13Yye1fLnwo/aY8FeLr+FbjW2XeMny7nBrv/iN4p8D3mnmebW34GV+0S7ge44PWv6klgIQd&#10;pM/iWGZza5opHzLFperarPHdahayLJjBKrn8a6GHSGWO3lYhWcjBwc59a6jxn48+G2h6F/aEt9Ck&#10;akA5IH0rnLb4j+BvGFvbv4T1KOXZKuVRgcE8cVw4zDUoxUY7GuHrVak+Zo7Hwl4Yjs9twlm7SH5g&#10;5Ocn1rtY9TMEC29zIowOi461z1l4gttN0hVuWAwoDMDjmszUfiR4c0x/mKOx6fPmvJq8NZdXkpe0&#10;s/Q7Kma4xvWkd7pWpwx6Xf21v5qPcQOm8fw5GM/hXivxg+Flvf8AhTSNDs7T7U8F4z3l2eZHUqBy&#10;foD+deg+FfGmka6/l2xQFsgnPXAzR4v1Pw9oMbSXEqhWG4l2A/8A1Vz4vhDJMxUKVeV+VNJ9r7/e&#10;Cx+JlBydE8a+FP7NsWj+IZrTVNPW50ojzLS4k+9G27OMdq/YP9gXwVa+A/2Y9BsbaMIbrzrt/k25&#10;Mjk5x9AK/MTw58WvCd1qEelWN3H5k7iNQH53E4H15Nfr/wDCnQV8L/DbQ9AUY+y6ZCmOnOwCvbyX&#10;h7BZHBxw7utd99ddzz8Xjp16CpOPLrci8TT2t78QNI0rfkwRTXW30K4UH/x41+fX/BWb9qNPhp8Z&#10;7PR7OCS4ltdLVrmIgqq7pcLyfUZ/Kvv3TES/+Kup3hjY/ZNPihVyOAWZiwH5CvzN/wCC0fhyf4jf&#10;tM6T4Y0K3kL2mgx/2mYgMEM5K7vcBcj6muPj3LXmXC9akpJcqUtdnytO3zPv/B3G4HCcdUFioOcZ&#10;qUFZXs5aJtdl+G584fH3/goj8PdP8SaT8Dr039q3ieOOO91eI7YrSKT5T82c7vTHrkmup0H9mnw1&#10;8J/iHY/DD4e63fXcbRLqcs1+N0qoy4O5j98ZB55r5k+MH7POkeKra50rxfOqx2Vs8lreM2GyOqg9&#10;jUH/AAT98afGvSPjDqltqXi7WtdsktFt9MmupTN5EIAxHvboAD09K/J/DX+zYYeVSnBJx/iTfV9L&#10;O9kvLoftXjblOPy2VPDYSfNTrK8aSV3pa8nvf1Vu1rI/Sj4a/Dma0VmubcyrLkGZQMj2Nc98StCt&#10;NJ1aFJEx5hdWbov1Nep/BRdY1jRmlnjETeT0cjI47c1wvxp0e+iV9QltpWjiglyWTgEjvX61LEYK&#10;uoqE4u/Zo/mV5ZmWGqSdSlJW3un/AJHjHjfTtC0i3VWkilUNu2oeQOuK5zTPGWgaRZ+e2llsk8Y7&#10;ZrF8W+MdLW6MeoTH6K2PrUVrrmg6jE0ZuCYwfnC4wK7qOT0IVOfmIWZThR5ORmp4n8b2skP2jRtO&#10;VWkX5hKuVHvn1rz3xF+0Jc+HZls5dBbYh+d4mxn8MV1sl74eAaIXO1iOEbkGuG8X6boV3K6ogdiS&#10;GPXnt9a6f7MotpydzknjnLXlZbuvjxpPjDT20pIH3SJyW/hPrXe+APDtpZ+Bi5jBZxnds/GvKdA+&#10;Hki38Dx2jCMsDjbiveNJ0+WDwiqI/AXHTtiuTG4KFCmnA1p4iVbR6HzV8T4I9D16SeC2YEPklTgt&#10;z29K+4P+Cc3xa0DRvg2NZ8VXYhS2OSJX5A/GvlPxh4d0y412WXWIh5I4Yv25rsdB+Fvjfxx8OZNB&#10;+EV4EEy4Tb0Hua1wq9lh3MVVxqTjSlp1Pq/9oj9s/wCA3jbwbqnhbQvEML3qwFQqsCRmvz/k8XXy&#10;arNFHfM0TSlo2yTxk1Y/4YS+PHwfkuPEPiPXjdreurXDScbV69a6a28IeHbC0jS5KmRVwxxk5qMD&#10;SWJryuzrxVelg6UVBN3OR1DVtSntGd7p39Bg1g2nirUbKfEryrlwUbHGPevWHsPCot2WRowAARha&#10;q2/hHwdfylpLiJVB5ZUr2nhYKO6PPjmPNNJxZy2meL7qRldpt4Uc88HNdNo2Zo/MkUKx5bJ6V1uh&#10;/CjwlMge2lQjGfu8HvXU23gbwfaoFmtoVzHySa/F+PeBs24lxClQrRUV0b/4J/Vnhh4m8NcK5OqV&#10;ehUUnu1E8N+IevmCxnclNsY2oTxmvrT/AIJklR4RsnIYM/LBj3rxvxT8HvAniC38kzwhck4L4r0n&#10;9n2x174dW0UXhZTLHEQI/KNc/BXh5mOQY1Vqs4u3Z+hn4o+LfD/EuQSwmFhNNtbxsfW37UeuvpPw&#10;2vbiF1DLasQM+3tX5T/Aj4u614p+KHjhdQ0yWZLMGSEAkAlZTgZ619qfGzxv4+8YeE303VbOaBZI&#10;cOWY4IxXzL8LvgToHw31zXNfs7iKSXU43aVZJeAfmYY56g1+1UcPKM+Zn8r1MTCdPliczeaf4cuP&#10;H1hpeqtaCOFmjLvneSylghx3ySBn0r2/4E/Zok1RrZpPNg1Bd7ouVZAG2k9CBg9a8hu9Nk1nx1p1&#10;jqE0EcSym/l3NgkxLtUZx8zEjp9a9b+Hk9pp2pXmlXjNaRTao8ZnRCuV5CKcdATxk1GZylDBSlHd&#10;HZlNOFbMKdOb0k7P5nl3hfwH40+DnxPvPH9xrGuXc+ozfa7a11K/JtbjypUCyN5TBACu/wCYMduB&#10;lc8V+h/wm+Ig8eeFLTXBp0tpLOg8y1nBV4XBKsrBudwYMCPavG/CWnWGhWo0HXLWK8jvI1M+mERt&#10;azqehO/gZGORzXsuhppfgy1kv5NC0+ylvQZ44JtV3eY7EEkDJJJIyfevwnKuO6OL5niouM1vbVeX&#10;o/Jn7DxP4bTwuKisDVU6b+Hm0lb9fVJEHxQ02fWPBmtm1O67jRpbWPd/y1xsHT0Lc56gGvzk/aD+&#10;CvjLxz8RdV1EJKziCEM3JztjAJB9Miv048T/ABa+F3gvT1h8U+GVM2oBbWSWOVhCXYbk3EdEOTk1&#10;5H4P8WfAfxl8QNY8A+NPgpYwzWUyxT3/AIevJkYKQCrsjH5hyMkV9JR43wsJTlvGNrtJ+7fbm7Xf&#10;XY8lcBYueHjZNNptXaXPbfkV7vlW6V35H5Ma/wDA/wAVaRq0v21JAAxHPRsd6Zong97a/SR5MMhO&#10;QR/n1r9L/wBuP/gnVax/De9+LP7Pnie91F7GMTz+H7lVkdoP4jG4AOVHO0jJAPOa/Pe5+HfxBMn2&#10;hNHuB8xJAQjFfY5ZiaebwdShJO2/c+JzOh/ZkoqqnZ3s/TprbY6rQbC/TTYzZQmYhduETJGO5q9p&#10;MmutqqL9nKlX5OCOnvWX4cm+JmgWjxabps2GGDuTnH1/GtWxk+IWrJ5Op6RNEgbAkjhIPNevPB1l&#10;DoeRHHYduzTPub9jzxppc/geTUNenEXksEO49SccVpftJeI/2S9f0O70n4gSaVfXQgxIhcF4gfxr&#10;xjwH/aPhH4HwWsEx3m6Bl556ZrV1z4WfDr46+FWm1WwFlqbw7Pt1tw6n3H8Q+tfhHFXEcsPn7y/E&#10;VZ0qaS96G6b62/4dn9C8F8HqfB9POKNONWpOUvdk7LR2SvaTW3az7o+bfBf7P37LfhjxpL8Sfh14&#10;ii1CK8uiy6XdXBEFm6PjAIHzAHnPbNfVnw/1azmtI9M1sWFhG4zbXWmXasj+23qPX8a+XIfg/rvw&#10;j1E+FC+ZLWSVzNg7Ztx4bB6AjHFdf8Jv2i/hz4et0tdfmvLaZX2XlubfzURg23chHavzjF0s3zvM&#10;5vCTniadPS7bb5dk2tN7X01P3qvheG+GOFMJPFeywtStHmcVZJTaTkk9E7N21vp10Pr/AMNaFpSK&#10;JLdPMduSxO78q0R5dhqcgCgf6K/G3GOK4TwP8ZvAGo6Wk+la5I0RHyusZz7cdqk+JnxYsvB3hS58&#10;WozXcSL5TE9SWr6rhnJc0pcRYFyw8o2qwu+V23V9bH5FxNnWV18lxrjioSvSqW9+Lb917anoHhnx&#10;dZ+ENGu/EMgUeVGWbLdOK/LD9un4yWfxZ+Neq+IlvQY4GMSg8Dg19P8AiL9sD7f4PvNHs9Af542B&#10;kYkADn/Gvzq+N895c+ItQ1dZXAmmaQDd0yc1/V+dS5aSXc/kLLoRlK/Y9A/YV+KHgb4efHP/AISn&#10;xxEnlwsRBI5xt5619n/Gv9trwF4zihsNBuFfZIjEK/OOP8a/MX4ZzNd63E92pckkEE9fevoKOyjT&#10;TJ7iK1H7uAtuUdMD/wCtXm4SvOjh1FHZUowlV53ufqJ+ynraeJ/CtlfJKCHUEA19b+FLhYdORHj5&#10;Kjg1+F/wG/4Km678D93hfUNCupo7NiEZY2PGeua+h/C//BeQX9zb6dpHgbVbqY4yiW7Z/CvpKmJp&#10;Vaad7aHiRo1Izeh1/wDwWl8EteWn9qQ2Z2liu8DrkV+bv7KdrpukfExN8QGy4LYJ9M199/Fn4+eO&#10;/wBt7wbqQuPh9qml2toMbr6AqSdpPH518Tfs/eGdNsPja+na1dRwRpcMjO7YyBkYFfFZ/BqoprZo&#10;+qy6nUjSXMrf0j0H9rHxzofjCybwo2o4kEK/Ih+9kdK479njw/ZWPh+bwddan/rEJiD98+ua5/8A&#10;bE1Hw58P/imk1lcxywug5Y5xXD6F+0dpfhqaK/tFjQqeGVcH9a+jy32SwkGuqPCzJ1JV5Qa2M747&#10;fs6z+E/inb+Jbe4KQzXiMcISCd1frr+w5bq/we02OOTJWJAWJ7Yr8mPiL+0fH8QkXy4CzxkNvA5B&#10;/CvW/gb/AMFG/iX8M/D8WkaRo13cLFgAIrEV69LEUo3T6nnTp1HBSSuz9yvh/pIi0KQvMCrLgYNf&#10;OP8AwUGhbRPhbqHiLQ1U3aDCj1xmvi7Qf+Cy/wAfLXS3tbP4c6pIGHDpCxx71laZ+3J8Tf2l9P1H&#10;w94y02e3ijdyFkBXj8a5MTViqUvM6aaldNngPxm+NmpWME8D2R81wQ7gd6r/APBNP4cJ8WP2jLbx&#10;Fr1ubhbe4LLvbgc9qwP2ttOk0fS5L7TpsISd56+1e1/8EW7aFvF73rRqTJGdjsvOQa+JryVOm5RP&#10;pKdpRimfUn/BQ7RrGx8ReF7awt0+WBUSMfwgACvLLYDSJtOWbO5ryIMMf7Q6V2P7XviPU9c+OFlp&#10;+pIwjt1HklhkE4HT0rlfiAL3RNPh1RYC7QkOmBnJFViayxFaFRdUhUIexi4vzP0Z8QSWlp8HtPlh&#10;ZI91kpJDDI4rn/DOqyxaWpN1uAXPJ4r84/HH/BTv4zyaDF4RbwlqEcFqPJEpjO11HTBrmZP+Clnx&#10;O0bR5Lm8067ht1Ta0kgIAr7mnKCprU+Wk0ptI+4vHfxO8U/Hj4xWP7M3gzW9O06+1gyKb7UZiI1i&#10;VCz7VHMj7Qdsa8selex+IPhZ8Jf2KvgJe60LS4v4tNEcupX0gX7TeSF1UY7KNzZCjoB361+Luq/t&#10;wDxJ4xt/G9n4ins9Vs7pLjT7y0l2SW06NuSVG6qysAQfUV+sX7M/7SnhT/grD+xjq/hj+3bXT/GN&#10;rClprihMJHfIRJBchO0UxTkdFLOB0Ffx99JDA8TfWMuxFXEOOTyrQhiYw0aTmvfm1q4W0S2Uknq2&#10;mvuuAHQwuLrVHG+Is3BvVbbJdNde7T8j6R0H9oLwx8Gfhxq/xb8Qa5b/ANkeHtFn1Ka7kmCxy26R&#10;eYhDc8uNoX1ZgB1rgNY/4LN/sI+KfE+p6N4/+JMHw/1jSNAtL69s/GssUUOp211GhAt2jd/OceYE&#10;eAhZVODsIBNfKH7ZPxGn+FP7AniD4BfFrwlONa8W2DeEtMsfNKIpKhvtXmDIMcSKG4+8Qq8bsj4p&#10;+BH/AAT+1vUvhTrfiTxPdpqmq6jcxnSU1GAvNGGdY41yXO7KELtHTI61+e+HXhTHNMjzHA4jFSWH&#10;+sfuZQ5Xfk5HGtTl73mnpZ3t3Ps8+zGhRx1Kuoe+4ptPS194tH1l8eH+Fk/ivUB8IPEl1caReas1&#10;3ZQy2hiMayID5ah8FgDnBHY44rK8BW6WCxzaXpxmhhCpPKkYCoTnYSScDGHwCOSvWs74t/Hjw7+y&#10;98EIfhR4z+A2n+JtR0S3hsPCfizw5iG6Mu0sI7sEhbqCXy2RT99Fwa7X4R+NPg78bdF03xh4X0u6&#10;0DVl0mSabw9fPHJeQgxsgf5sBozLhSVJYbgxzjj+lOHlmGGy2OHxqbqU/d55W99JaSVu63uk73Pk&#10;s2p0KmKnUw6tDouq/pnWfD9703S6jcaSl6gZYjHNdm381CSSFZQSGHUdyRjGM48f/wCCvniS4sP2&#10;LI/CQh3z6z4wtDLZqQVaO3jaQqQvQb5VBJwc88jp7d4dnms9XgiMcZR/3kse0KUfG0YAyCBuyCee&#10;cHpXyn/wWx+LXiK1X4ZfDmGDR7211PRry4nt7yNRKzQXEcUBSUHh9ssi7eFcLk8qDXp4JKePi10v&#10;+R50Wo0Gn1N/9nb9gTWNe+Bnw6g8N6VO3iC70eAz29pH5vkrLcO7M4BAwiuxZicAKSTxXuvhKB7L&#10;w7r37NX7LvxBki013+xeOPihLZtHd6gq/eg0eA8wIr70a4mzvwQgIBNR/BHVPi98SW8PfB74Kxat&#10;oPhLT/DI0fxxfXVmsT6xciCNWEDFc+QDwWBIYg7T3r1K0+Bdx8E74zwQKI548MsfRTjgD0r6vKsJ&#10;Cvjb1k1F/j5eh5uPqxwsuakk6mmvZO34l/8AZs8DQ6Vqw06PUdQ1KSHYk2patcme5nZQF3O/GTgA&#10;ADAAAAAFfSHjSGAeDprOZQpaI4zzjivF/gDdGLV55pI2Qk7vm7GvZPEEbavo7ASfwnI9OK+uo0aF&#10;FezoxSitktF9x4lWpVn783eT6n49ftpXHin4R/tZeHvH/gTcby01VJ1UZAlUEl4z7MpYfjX178S7&#10;2Dxp4I0TxbpQZrS8RZEZR2kUEDj8vwr54/4KcNZ+CPHen6+0YZreYvjHU5x/Kt/9gv8Aaz8CfFqH&#10;/hQuuyrHM6PJpqyt94ghmQZ+u7HrmvwXxRyH69GWJhpKD184/wDAevo2fu3gVxjHJs6eW1/4dR3j&#10;5TtZr/t5fikup0PgXw602pw30K747MzJcAx/OwJ6t0O3AIxjmvatDsNN1LTJdSkkjkMaBXi83gKC&#10;xbJHoW49lAPNeWfDoT2/jNktb2aF1mk2MzIzYRm2gcc8jINex+EbQQaVc2EyklXdpHjTAm8whyvH&#10;fO7PYHsK+6n7yT8j86r2p4ma7Nr8Tv8ARL+SK10KXTZyLZY3ZM9Cvy4IPcEdK7XVdHnuLRPETAEo&#10;Cao/DHw94X1k6Rol6zxwi0P2KOeX5lj4wp+hBr0Hxj4Vg0LR2sYwDGVIHPGK+3ypqOBpryPl8e4y&#10;xM7ngHxh17Sp/DskOvLGibTnPTHrWB+zN4e+HVnrBu7XUIF85wSr4G4Uv7SMUNxox0+BVwPTrXnH&#10;wg8K6pba/AYr6RFZujDjscCvclTg8PZo8uNSaq6M+9dcsPC9j4FZrNIz8n8JBNfKv7Tni630LwTN&#10;cwKqseSCcAKDya+kvAXh671fwzb2moPuVkGcnrxXl/7Zn7Lz/EL4Z32neGX8u88hhE0Y5zg4ry6k&#10;IzpOHc6akXOJ87fCzx3b+OvDHmK6FThVYN0Art/AHhm1t9VjuQ2f3nX1+teAfAHwB8QPhvpV94Y8&#10;To6y285CMR95ASc17d8HvE8tzqRsrmTcN4AIHOMivZowdPCJPseemoz2OX/4K9+K9Psf2YbbQSw3&#10;XF1GCvtkE/yr8s7/AFHwnNFaHUL1YwbheGbtnH8jX6F/8FqvE1raeAvDugwyZM9yoPtgZ5r8sfGv&#10;w013xf4isdN0C8fF1OilVY4UsQP618bmbUsVZn0+BTWH5j+lv9mzXvCWo/sdeG7jRrqKWEaPEI3Q&#10;jkCPFfHH7YXxdvNC0hvKuiuLg4AbqATx+les/sxadrHwn/ZE8N+DLmd3+z6XGrZbJxtr5B/bf8Ty&#10;yW/l2xzmXGMZ5yf8a9mcVDCScjyajcpnon7PWqXfijRY75gzebKCW2k98+ldz8dplsvh1Jpkjrvu&#10;pFTae9cX+xyinwDaNNb44GD/ADrb/aW1ZPtOlaOJwplk3hT3UZ/wrXG8tDKrrsevw1UdOdf/AAs8&#10;v8X6TFo/hF4oGQlYc7j9Oa4T9hzwrpfxF+IuvRakvmrHdlSQOnFd98S5bC78N3FlDKGnjt2d0XqB&#10;iuO/4JU6Zey+M9f1Gc5jk1NgM+1fF5VHnzCN+53Y18uGdz9CfhX8KdI0nwa+nWduQpIHzd64v4tf&#10;B3TY9K+zajclUaVyUJwMZ4Ne++EdLS30OF0womKkqDXlv7d+j6hpHw/jvdJuDE+/czoeQDX1eOdZ&#10;0JKm9T56j7KM+aoro+Hvid8CfDf9qTNo+pYkaU89a9u/ZH8F3+gWcVpey7imzbIO3NfJviDWPiJa&#10;eKrqa21WeeIzhow3TGa+tP2WfF8402FtWwjhlZwe/c14eQ4ep9fdSXZl5g6LpwnBWPtKy0mSy0VJ&#10;4nzz2HXivnf4w/E7TtA8fNp2sy7InBxk4ANfR8HiXQpvCaqmoxKyop5YelfEX7Wt5ol34zDHVYsB&#10;iSxbtX0WFpxnCUZIyqz5JKS1PlP/AIK5+OdCn0C2h0uRUFyRuKsMN9a+Vv2cvCU1zplxeW4+Z+Qy&#10;jt14x+FWP+CnfxMjvfG1t4Q0m+LRpnJD5GKb+x34p/4R7wy8msyKQqkKXPbFfMZreM5crvY9CLfs&#10;JSW9rmtrtt4oXxJFf6hFOVEoA+U4r65/Zy114tOtPPVgzFdoPGK8D1DxjpfiS+gltLiMASLtQivd&#10;Pg09lDBbvLKWzIMhV5/CvFyunUc5XVjny6pJSbloe+S6xJPpM0jqDkkE4wQMGvhHxp4di1X9oG6V&#10;YFYPOFfAzzmvunxD4a8UaH8PLrxFN4euFg2GRpMcqmOuPSvnT4Hfs0fEP4wfEG++JUdmmnaMlxut&#10;LvUCyfajnny16sP9rpW/E+d5Vw/w9GtmFaNKF7Xk7K76Lu/JantZVl+NzTNXDC03N+SuepeFfgb4&#10;h+JHhiy8AeHrGC2sA8cuqalImBbR8Z2ju55AHrycDmvpzTPD+meEfCVh4S0GLZZabapb2qN1CKMc&#10;nuT1J9TWN8Jfh9L4NsJ7e71bz2lYCOKIERxgD72D1Y+vpxXYQ6bJfyCMLlRxk1/AvjH4iPivO1hM&#10;HVUsFRtyWulOVlzSd7XabcY6WS23bf8ARvBvDiyTA+3rwtXnfmvbRX0S+Vm+v3HJfE34wy/CX4Za&#10;t42vrqeCDSbUyB7ZsSs4A2Rp6sxKge5rifDn7fX7XPx18L2sWq+Fv3qWsaWkV/JCpkZBu3+SCfMd&#10;1BBY8A4xXjP7Yvxdtfiz8V7H4N+Hy1x4X8OTtPql3YXIH2nUEOBk4IaOIHp/ExJzwK95/Z78CWcl&#10;vayWmuSCaMLJBB5fHkPGImVSD0DRkj0yAK/c/BHgH+xMkWYY2narXanFNfDFL3W09pO/N5Ll6rT4&#10;HjjPqWOzD2OHs407q/dvfXt0PmX/AILn+H/H/wAbvh78GLvUfDENhcwxaybiOSVFWGHNoiseSACV&#10;Yj0H0r6T/wCCDP8AwTk8Lfsd/B2//bB+N9iLTW9f0n7VpcV7EUbTtIxvWdwcEPPguFPzCMJkAvgd&#10;F+0x+xvr37XP7SvwkfxJY+T4K8FaDd3/AIgiabMer3Ml5FHb2Dbf4Cbd5ZD/AHDjo9d3/wAFCfiP&#10;8WfFvwp079l/4e6vbWWsXZMvivU9Pj8tILbcTFHGvOzcqj5ewUeor+n8toVL36vb/M/J8XODjb7y&#10;Dxn8dx4uv/EXxP8AGHii2s5tUURaLpTTALptogZY0Of43++545YDtk/lx+zb4P0XwN+2f4y1fxf4&#10;+iuLa8ubqQXLycSysxYDB5OBgfhXuPxA/wCCfXxJutMt7S/+K94Vuj/pCrMcEY44zXiv7RH7IXg7&#10;4IXenyQeO5o9QkRA7eflpCTkknvXpYvARcabSVovXzOOhiOTnjf4lb0PW7hLLwzfah4uur9DbBWK&#10;zIeGAPBrtvhH+3v8DdJ8GXGm6t4uiRim1t0nIPT1rK0r4QWOu/B9NGS63wtYpiQncWBGTn868x0b&#10;9hX4E2l1CutQq8jS5YMSA31x2PSunKcvjg6HsqStF6/qclarHnu3qj6/+DXxB+HXirwhbar4A2PB&#10;fu1wbiPkSE9T9QRj8DXyt+2J8QtG1r9tUWGrxNeWPh7RI7Z7OO48su7xtJ97BxhmQkAZIGOK+kvh&#10;B8EfA3wf8HwWnwzncQQzGSW0eUsFDcsV9MHnHua+I/2mtPRP2w/F04YmS7uorhCScqGgUEL+hB9q&#10;/nfE8P5jk/G9V4zVSTlCXRptfitmf1jTzzKs84Cp1su0UFGE49YyS/J2uu6fdM+u/grfTxeFYrgx&#10;H7U1urWdxcKY/MyvAw2PlIBIOcYxzX0Z4MN9daZHp63MLpK0cjogDbipVsE+nPUetfInwC+KniCG&#10;3097a9lujbuqiWdg6pGqj5AT0BAx6DmvqX4TeJTJGkrQkmUFQUTquVJA/wC+a/SKNWC5Ys/n/F8/&#10;t5W7n58fEf8A4KL/ABc0D42+KfAfhj4a6lOlh4lu7ITQwHhUmZdxP05+uK+LPjx8XPHmvftD3M2r&#10;XlxELmVZTBO/MgPOPwFfr7qPw78ED4g+LtbufDMAuZ9VuGncwqNxZ+uMdec5r47+K37BWn+M/wBp&#10;pPiTrBjh0qzi3x2kR5Z85ya+6zCjOeFheV9F+R8vgq0adabiupifDT4V+FvG/hCDVbW/XTdRuIvL&#10;ksb5tqT8ZO31JrzjxLpXxe+CfxFsbN4oLW1upitsIrcvtU+/SvU/2r/DFnreoeG/AngxJVurSR5l&#10;hs5Cpwo7kV836h8Wf2kvh14gtLD4gwSf2dc6h5NkL+PeypuA4J5r5eeEoYSoqiVm+p68cRGrrJH1&#10;p8dfC00v7M9vr11rV1Fe3uo29t5acCRXZQVP4Gum/a98G+H9M+F/g/wtBGRYQJaRMCOCCyg/TNN+&#10;Md7HD8Cfhza38QkXVPFtiXj2/M3zDivSf29fDdhcf2Da3qizgjktiiDjbyuK0neVanzPS44txhJn&#10;1R8Pvh34R8P/AAy0K28J+H7a1itrKIokUKjIKDJ465r58/bZ/Yv0nxhouq654OT7EdeaNr9IVxuc&#10;YGfyGK+ofh4qL8P9IjDAAabEAcfeG0c1oazpvhrWLaDT/EVwiQPIoHmHGTmvap0KVWvDmWzPIlfl&#10;l3Pxc+N/7Lc/7PXw/u/EWo6ve+Sh2rZiUqpz/Fj0rB/Y50LQdf8AEUU2qW6snG0E5xz61+zf7R3/&#10;AATr+F3xe8A3dvfP9ptLi0IVN/KNt9a/JP4XeBbL4LfG3X/hvazF4dI1R4Yz1JGcgVjxBhqVozja&#10;xrltVSm4t6o+l/j/APssfDzx9+zlquqWWiRR3yWD+TcRLgkge1fmx+xAl34e+NE2jMhSWC7lhfnG&#10;GRmH9K/Wyw8Y6Ho/7Pl7ceJoHeBoXDRgclSDX5Z/Aq9+Htt+1rqU+n6qtrYzX7yKZTyGZiSOa8LL&#10;1GNOcYrzPVxEPfjI+5v2ZPh+/wAbPH2tfDHxbq109tqBEXyylRGD1I98Gv1Rs/2Rbb4Z/sjQfCb9&#10;my80zww1lpvlpf3NiJsnHLEE/MT7nr9K+AvgZ4f8NfC4n4oaPd+eHYOzKfvd6+ttL/bak8b/AAnm&#10;0Pw5dKLwW7RxgnOHwQM/jivra0aNLCKpNrbU8GMak8S6cUfih+1/8Bfil8PPi54m8P634sh8Q2sN&#10;1JJfXFva+WjO3PQcD6CuC/Yd+EDfFL9ojQ/Cei6ymkzzTlo5XQkHB5QjvkZr6C+NOg+P9Q+NOofC&#10;/wCIXiEWd3rqzSQ3kjARyynJByfw4rwP9mfxXqX7PX7VGiJrsga40bW4xPIpBVo920tkexzXwsKN&#10;KlmkqLkuTSSS7PS/nqfQ5aoznGFVapn7f/s4fsWfDH4dTatpfirwdpl7qdzphMV+1kMSqU5GD35G&#10;T3wK/Jv9ub4EeKPgD8RtYuLa2li02HUXFnKvSRGkzzx24FfvXoMlp46+EOnfEDw1Cr3K2KvEy/xp&#10;tBxX5Tf8FgNV0yXQ7ua8t9ki3ADoexzX2f8AY+Br1I1nBc0L2+ehrxLWUIwcNNdT4h+A3xWs7f4n&#10;WUGvW7K8rFVaY43Z4r9qf+CVd5PdaDFKsqQwCXaihxyP8mvzM+NX7Lvh3w7+zpoHx48NWyrJClvP&#10;K8ZHQ9efxr0v9kr/AIKWeDv2aLjS7f4g3txFpLBjNPACxV+MdK8PE0/qOKk7X02R5+HX1ylGCdtd&#10;z90Pjq0Nh8ENY1KCfdJFpkrJ83dVzX4s+Cv+Cx+ga/4hvfBmuWErXGmXUsLRsMqdrlf6V+iPwf8A&#10;22fDH7XXwP1DVvAgmuLFrKSMxsMtgqRnHav549P8J3Wj/tPeObAS8QeIbtQjdQDIxxXdlmOhUdXl&#10;XRb9DPFYGdOVNTfVn2d+05+1/wDCnx3qMLW2j2322+fChVIZGOBnIr0LR/Etv4Y+Aq3sU4UPHnOc&#10;kgjNfnpL4C8V/ED41aX4d8Po7SBtxAyeM19M/Grxf4z+Efguw8E65G6rPEke106A8ZFd8ZckHK26&#10;ODFe/UjC99Tyn41WWr+NLO/uLOYlriUknB4GetO/Zl8La94emjiunWUZB46034g+Ko/CHhCTVzGG&#10;j8rJPPPFeZ/Dv9rqw0MiaO3bzixABxiuelCDoSkztqSkqyOn8SXcUX7Q013KRGsUoL88Abs1+nHw&#10;N+LPwk8SfBg6Tp3iK3F5DYMgiEgJZtvpmvyDv9f1/wCJfjW61iydkmuW48sdRnpXo/wp+Df7Q9vq&#10;0WtaNqF7a2tvCZZhuO2RduSD7V4WIgpO7ex3UFqexeF/2h/FHwm+KWs29xqxSJdQfapkO0DPpXV/&#10;Er9uHxDqsKfZpBOuwBpVb/69fEnjf9oSJPGeoW2r2fnTQ3BjkkJwSRXqvgbU9G8deBDqNtYYcwsT&#10;nscV72LVOGDWnY4MG5zxLs9j6R+HXjIfECaHUp79Y3VsnLdR6CvRo9VuNf1i2tRIJFVwOG9O1fHf&#10;gzX/ABp4U0/7NpMjCLkDI+ZVr0z9lr443Wu+P/7J1aQ7zMqqGGO4z+NfPzo2leJ7NLFTnPll957d&#10;+2HqtxoPwiISMl1gwEOQDx0r4O/Yj/ZS+IX7Xvxrm0Wziey01dSbzZIwc/e6A1+hP7XFtp9x8MDN&#10;O4A+z5weo4NeXf8ABH742eCPBfxwu/B4MKzTX2R0B69fzr6HJVCpK00eTj70ZqS6a/ie/wD7ePgF&#10;/CPjHwp4X1i4KQp4Z+SUSRpJHPEXXaGdlUg+VypOWyVUMxCm18EPDM/hm5tNU8J/bor5LkwRiwgj&#10;xCm3A2sGJLMBg71H3hj0rU/4LE/EF9D+MHhK80Tw1Fq06+F0uEtXB2N+9dfnxxgsw68bsV5/+y1+&#10;2X+0PpfjTU9E8Y/C97my04ynQ4vsMZmd5ZYxHFOuQPLUM674xvHy5yM183SwEctw6wjfwaHvZlma&#10;zfMp461uez+dlf8AE+y/BnhafRkOo3Vp5kzOQL57BAUl4kjBAYfKAXUvz94DoM1PL8IbrxXrWneM&#10;oLi5luNMVRdiIjM8RfaX3FmLNucRjA2jaPXjqfhRq954s8u8uPC89hA8DEi7+Q2xZgHGSAQQcpg/&#10;Wus8SeOfEy6lZ/DL4L+E/Dt/4kvIppPtHiK7dbazjiRnJkeMEiN1UDgjllznFefOhCvPV6CVSpHZ&#10;/idl4GvbrSdINqiOpih2kSjDDqOfevl/40Xuu69beOfCesxPc2Gp2sq2cbLnDmFhJj8dh+te1WHx&#10;vtNO8JyT+JdKbTtUkvprG7sZGDCG4R9rKjADemcbWxyOa88a7ttZ13UPFOqQ/wCjeVJHGgUELEq+&#10;nvyavjjMqNPJcLg4/wAStKFn2UWm5fp959N4a5PWnnGJx9Rfu6UZK380pbR+W/3Hxj+yV8P7rxbZ&#10;SeA/ENhJDcW0RMsLgqVU/wAQz29xmvln/gqD8FtS+D+qPLpt+4gkIkjVzgqCefwr9vPg/wDBD4U+&#10;LPBEHjjQILd7prceXcxYzt2g7c/0r8sP+Cz2ix6l4tvdNUIfs8C4QnnAbk19ksJDCx8z86rYqpXq&#10;NLS3+ZxX/BILw5Pqniq3vdUu5NxIJMbkA8nGfWv19+KPiGS1/Zz8RQWLNI1tok27enB+Q1+Wf/BI&#10;O0soPEMarFgJgAn+Kv0+/ae1618P/sieMNRj8tJV0GcKy4zkoa+f5uavL1O2Tbpxj2P5NPE90954&#10;+1a6ccya1dOR9Znr+gP/AIIsTzw/ADShbQ4H2RSMD2Ffz5JBd6l4mnMEbM89++BjqzOT/M1/Rr/w&#10;SZ8L6j4A/Zj0aG+sj9o/syMuPL5yVFfe5Y7U5/I+cxS0PUf2oPF11ZaatvA2GD8Ybn8K+e9W+MPi&#10;u50w6fpVjNIzPjaq9q94+LvgrV/FW7Vr+2McYY7d3bivIvD0GlRa0dLhZNySbQT0Yivajb2Oh5sl&#10;eoix8CfjLfeBvEUE/jG0Kr5w5nQ8D8K+lviB8fvB3jXwZ9l0tVZpLcgFG4Bx6VD8HPgZofiuKOfW&#10;9DguFYDduiBrG+MHwz8L+Cr1rfSdNEHmZ4XgCvNvCdWz3R1axjfsfnZ8a5/tv7Snh6KdSSNYj24b&#10;r84PFfRn/BUu4u9O/Zas45FG0xRKQxIwcjFeH/FvSNJg/ab8M3OpzIiLq8Y4GOd4A/nXr3/BY/xZ&#10;pWhfsxaba3E/yzywxLg8luv8ga8bFuPs6p9tktV08qqJdf8AI+Cf2L9MtdY+JXmTzQjNyCAz4zjn&#10;pX6cy+KLXw54asrC32ArGoUKOvHrX5a/sUeFG1Xx7aXdrevGZLpdgJ65r9VJPAiy6DZC4TeyRgk4&#10;welfneapVabURUo3hY8gvvEUcnirz7mRRiXbuJxwT1ro/jDr8beG/wBzeqqCzO4A9eOvWvOfiQIL&#10;DxO1rDlWD/dPsetY3x18dNpPgIxFd0jwiJTz0OK41RlenHqjeWlOx5/8E/DmleIvFN/qepW6zCKV&#10;2WQjIxXKfEPxt4jb4kSaJ4f1+6ht4AAYIJiqgk46D6V6V+zppCWXgLU9eIwHibb6814To16/iD4v&#10;ai4csftW0EHsDXs5TzTxlSV9jnqS9nh0l1Psr9kB7yPUoJryWV22jc8jE89+pr279o3wVb/E3wzp&#10;/gye+jgF/MsUk8z4WNDwfxxmvJf2bbP7BdRBUJ+UZz6gZr0H9pyK4vPhdNLbTMkiRkh0OCp2nBB9&#10;ayxiTxSb6M9TBtqhbufZf7OPwx8IfBj4Lad4D+HYtiltbhd0AHDHkkgdOTmj4keP/DHwB8Aan4/8&#10;UahGJYrd5nMpweAeADz1r+dz4f8A/BY/9sj9ib486noNl42l8Q+H4NROdJ1eRnZY+PlSTqOOxr2P&#10;4v8A/BVb4z/8FC7yIyaa2kaRZw7pLGCU5mkJ6t649K+ydVeyUl1R8cqf79pn1J4U8WeOv2vvjTq3&#10;xSuvElzDZhzHp9qJfkWINkHHqRXvOg+GdV8G+E7+Sa8E8UIOY34wDycGvnH/AIJiWmvLYX8F+qhW&#10;UFQR3xX1d4niZPDWqQOQS0PzYPHSvIxjjNNy3PdwLd0onw1qX7VvwUX4qa54V8Rj7PfWcjFBf2+U&#10;J9jzXlGknwB8X/2hBFAsT6fE4AWEYV29q8p/aA8Nix/aI8RalNkK0xPB9D+teg/AfwbaG3t9ZdNj&#10;k7llX5cnPqKwlh4p2g90dCxE5K847H3ro/7OvgaXwvFP4cNxETEBut7jmM46jFU7fQbrTL02OseM&#10;7y+skYIReQ5dD0+93FYXgi/j0b4Sf2hZahcW0iKSHilPJ/GvlL9ob9pX4xeC4NR1Dw94ukcIrPGs&#10;qK2CB9OaiNDE35YyG8Th4x5pxPpj9vf9nY6v+z7N8TvhV48tLbV9KxLBHGgVnK/NtyOegr0//gjd&#10;8YfHmt+A4Z/G2tTXEjMAY5JMlT3HNfkT4H/4KV/tR/EDwdrngXxHr1tdROoXc1qAwXdjj8OK/RH/&#10;AIIu+KL2W0ht2kaQkgybieDV1aeIw9vaMxVehiE1T2PsL/gpb+z9qv7Rdho9xokUatZuZMythSxB&#10;GK+TPAH7P3xe/Z08VJf6ZZXNssvMs1o3mRkZ7kdPpX3Z+2x8Q9R+H3wNn8ZaTpUdybaMO0TfLgD3&#10;FfKPwz/4KDfD3xPcx2ni2zbTJ5jtMdwMoOf73pVxnrcmFuWzO/8AF3xv+LGg+ADc6fqe+ZoiPmzu&#10;B/yTXwp8DvE15rf7Uuo694ouzLdT6gWlkc85yB36V+iWtar8JfiR4Q320FtPDLGxS5tpgDnGc8d6&#10;/O26g0qw/aa1CHwzJtjMxUyMPmzk1jjKz9m7ijSSmrKx+qHgT4hafpnwpu2gkgZktGVULZLNtOB+&#10;tfjR+1l8QtX+IPxtvTqvnWps5WiMXlkbvmOP/wBdfpl+zD4FbTdDm1nxn4hm+zXMf7sSN8gbrmvA&#10;P+Ck/wCxGvjXR2+MXwotYzqVnH5lzbxKNt5GM8f7w7etGW4hU0pW1sOvh042T63Ph651GS3tFuIJ&#10;ChRMK7t1NfoH/wAEyviYnjDQdPsdVDMbF0jDBe2eOa/Maw8ey620/h65t2gmiuDFNDKuGRh1BB6V&#10;+pP/AASA+FlqfDMGqXKAiZ1L5HU5rnzKXtK0HJa3R05ZWhh5S5XpY+x/23PE2maJ8Ire8utsIE0Y&#10;SZjxk4AGaxf2D/B2j3Gm3fi6N4xNPgzqigb2Pfitr/gpT4Ss779kzVwqbTBYF0cDJBUZGPyr4U/4&#10;Jw/tjfE/wJ4lvPh14zic2EqB7G6cHgZPBP0xXv11KlLnXVGWJVOslFbvZnr/APwUEkspPj9aQqyF&#10;ra3Ughuo3V82/tDya1pmoWN7ZzYjNygYA5wMgjP5V9KftO/D3Wfitq6/E7w6Ge7hgCzQA53oOePc&#10;Zr5U/bI8S6x4I+Hsmp/Z/Llhh3/vU5VlUflXNgcRF1Yt9zjxlF06fK+xwPxm8WLq2vPbaU7FWbLj&#10;HHPJ/Umv2N/4Jz6kbn9nnSJ533H7Am4D12V+CXwe+KV78SbVda1CTc8gyMcZ5r9xv+Cd3jbw9bfA&#10;LT9LTVY/NWzRSA4ODjFfUQ/gyS8h5TF8kl6Hxj/wVRS58UftdaTbWPzm2iLPg9AWwK+rv2FrqbRf&#10;D76VqkqRK1mJAzNjgEAn9a+OP+Cktx4i0X9rWw16CMNBNiMSY6jNbHxW/aS8VfCn4NJ4o8M3Yt7t&#10;LfBYdOV6H2r87r1lSz+Mns3Y9xOMqM/62Ow/bH/aA8P+Av2hb3S7XWInS7t0lQxncN54I/Svln4m&#10;+NofF/jm3uGZNySKwcOMMM9/Q18my/tfeJPiL8RrrxP418QSXF/Jc7RIpGCAThRXqfhbx5b61eLf&#10;tMHcsCcHOK+krZbhqNb28d2fMRryrVZJbH6S/szaox0O3jjkVv3IAwe9em+BfA7fEz4xafok6FrZ&#10;AZrlSfl2g968K/ZJvZrvR7UlT/qAVI6Zr0O//aW8O/s0eNIPFPia4WK1nJhmnb/lmCe/tXJRjTni&#10;Ep7fqddaUqdNyiffviO28O/Dn4fXGsB4YrWztdznAAAA6V+ZHif9o/RP2jf2hJvC3hkC6stNuZbm&#10;aSM7kCpjHTP8WBWJ/wAFEv8Agrf4V8a/Bm8+FPwb8dB7jWIzDeXkBI8mE/eAPYmvAP8Agm1pN3pn&#10;h7XviBHqLM93dRafbyDnhQZZfry8f5V5PHWIpZZw5WxM90rL1k1H9b/I+j8NMsrZ3xfQwy1inzS9&#10;Irm/FpL5n1z4x8VR6dEYUJeY5win6cmvOtRtNY1djcyBnnuGCQjn5iTgACuzs9FhuJGvNSkLgclT&#10;zuNelfs3fDFPFHii68fazaA2Gl5WyjYcSTngEDuFH61/MOU5VUz7MYUvst7dl1bP7PxudYHhbKqu&#10;Kkr8iv6vpFerPmH9u/4K6Xon7I2ieH/FKi1ll8Z2l2IpM+ZPsWUyOF4yBkZbsMV8f+Jvhxrzrp15&#10;Zsqi4hZ7PyJSJIo/MkRSBwXH7tm3JlR3IPFfcv8AwV11vw9e+NfCXhy8Nr5th4duLizU5LsZp9rZ&#10;GeQPJH0ya+MvCnhTXNX1DUzo+mXEklhb/aL4WsLEpCq5MjleWXJHpndz3Nf03h8NQo4dRgrRSUUv&#10;JKx/Guc5vi8xxEq9aV6k5Oo35yd/+G8jtv2X/wBpb42/CjULPQ/iDrY8WaO6ov8AbWnhbq5tYnJK&#10;wzx8CdUGAyN+8XsT0r7B0/Vvg34sWLVtH8X6ZpE9wolFvcGW3jcnvH5yq6A90YZHTJHNfMPw38Ia&#10;EkKa1pPi21v7ptUZEjQOroFhjcyMHGSpkYoOmTE56cn6s+AfhebWfDtxHqogmUOXRJCGDYwPkDc4&#10;3Z/Ovis38OMkzepzUm6TerUfhv3t0fo0vLqfVZL4t8QZZSVHEfvVFWTbtK3Zys+ZLpdNruLmP/oq&#10;Wjf+D2L/AOLorvv+FQ6P/wBAqL/vwv8AhRXhf8Qgwf8A0Ev7n/8AJH0P/Ea6n/QGv/A1/wDKzi7v&#10;/gkZ8O5NVEekx3FiWHy/ZrgjFcB+0D+wP4t+GejvqGn+NNVaC3jyVnuGdVA571+jelXAk1qOMuSd&#10;3615z+2pZzz+Ab2O2DHNu27b2+U1+2RzLFqXxX/E/DFleBnKzhb00PyA8XeGPEfjm1ufBtzq8zRh&#10;8B8da3/gl8G9R+EmlC4N88pU5CluARzgmvSfDvgrydTa5lt/vE5bHJ+tdbq2iWVn4UbzXVCBgF+m&#10;fWssVWnVgpSMo0Y4V+zp7Hn118dbmGNrK+nxGR8wYZFPtdb0jxHaHUIVjMWcBzgc/jXEw+AZvHHi&#10;Ca3ddloj/vZVb7xHYfWtfxTo8XhLQpPKkcRKm2OFT82fQDua7fr2DUVF0k2CyvFyblGq7Ht3wl1L&#10;wrLaiGByksSHjggHFcf8ebLV/ELtaaZrLxxKPu4HzfjWd+zDoWr3ulzX2sQzxYOYlb096j+J2q6t&#10;p3ig2VnqiMJGCBGjz8xOMVwRr5fPHtKFrHqrD5lRwS99O5hfsq/BDx74w/an8A+ExeRSwXfim0+1&#10;qC2RCkm98/8AAVNf0GQRrHClui4AUDBx90cAdfb9a/DLwW3xY+EXiLTPiB4KuUj1fTJBcWtxHF9x&#10;umPcEE8V7zqv/Ban9pP4E+HItZ+Kng/QdWhblmXdbkj6gkE16sKuGvan1PFxGFxko89S2h+p0Wm2&#10;1nJLNEvzykFz3PAFfnF+0j8S/BcXj/4n+MNWsku9TbWX0/TFkXJVIoUQEewcua2/gF/wX5+Fvxui&#10;n067+Eup2c8Vl5jz2tyksQLcLg8Hk/yr5e+KGt3PizxFfa0JZVj1HVZLnZI2SN7ljn86/KPF7jHC&#10;ZHkMsDTmniKrjaO9o2u5Nfda/U/bfA3gjHZlnX9qYiDjhoppS25pXV0uuyal9x5Z8RvB93qDwpLG&#10;JBqMeGV143H0rd/Zi8I6F8KNWu9IuvD8ziecPJJbqP3XABJH4VD+0reXfgP9ni/+IsM5SbTrSSWN&#10;8Zxj7uK84/YD/aEk+Ifg+PxL41uppXnuWSPUtuTnuhA9K/nvIsq4kxmVOVG7puaTir+87cy062R/&#10;WeccQcMx5qWNlCNeFOTUmrNQ51B2n0V2rrqfox8MbO2lsUvdF1ZLm3P3tqhWQ+jCq3xouTbeGrpC&#10;RkWz79jY42ml+B1lp2s2qahYXcLBgPmV8fgRVT9piaHw94F1jxFPKirZadNPLg9Qimvtv7FziOXw&#10;ccPJO62T7q/ofh88zymWcNe3jJesf0dmfnZ4ts9S1LUJJHd2HmsVVvQ0aHrC6QrrfKzKc7fmP8q8&#10;qsP28fDeoytaXdhFCSfvTLj8qluP2jPCevup/tyEKDkhCBX9MYLBv2ac2fzFi8fQlUaier22u2+r&#10;SsIUkUg5yo4rZ060tGuY5pBuXqSUORXJ/Cj4t/C/esup6iFBxlyRXu3g7WP2e/Et9awp4qX96y7/&#10;AJxgA16DjRowvK5xqqqsly2KNpolxqNok2mg/uxuOBzgV6N8GdMj8SafJpN0UVuR85x2969v+Gvw&#10;l+Bs3hiafSdZt28yHIy4Jzivk/46a14k+Gmv6jD4BnJMUh2unTnNefVnTqUnyjndVUpFH44eEPDu&#10;k3N1p+pazDE7P+7Ebdf1r2z9iHwzNoXgm2e2PmlnyskgySM1+cjad8cPjd8W7Ua1rs0cZvMyBGIU&#10;L71+oX7K+jy+E/BFnory7/IhBMg/CuGpXUabh3NfZe8pGp+2BoM3ivwKuk2V79nnn2rmPj/PSvmP&#10;VfgH4r0nQQLmYXCAjc5BDA44wa+qfi7YyeKPEeh6HZoxN3eKCo9snH9a9JuP2cJDp0dpLCu1kBZS&#10;uefavPp4mpRblA74RpOnaSPhPTPgVqc9hG7Wz5C5fzDwAf5dK57xJ8Nbjw1c/upHEbg7mI4H41+g&#10;cnwMg020eJ7ZT8vUrn6Cvnj9ov4dw6TDJCu5evbivBzviargsFOT003PsOAcipZtxDSg43V1c+c9&#10;BvtYs5ZFW9fqAuDj6U/xF4j12CACbUZX2jJIYCpo7eOBzFtxtOc+tc743vzBYzYf764UkZxX8w1M&#10;+zfHZg5KtNJvbmZ/oBh8kyrDYRQ9hDRfyr/I898UfE3xY2pldP1icFn2or9zX6Q/sEeEf7V8Eade&#10;eIUEkkkKtIzDqcZr4O/Zz+E9z8UviXHFLYeZbwPlzjIJzX6sfAL4dxeCvCltZQweWFUYA+gr9y8P&#10;a2Or4tyqTk4pdW2fzD45YvK8JhY4OjSjGbd20kn+BB+0T8MtJvfB1xFpNoqyfZztJHsa/PO18CeP&#10;fA2p6zqnigGa1lEv2VWUgR4yevPbgdOa/VrX7O3vtPKXCBsR4Ix1r5L/AG3PDGj2Pg+GW3iWNzdt&#10;j5PlY7eh9a/Xvr0qWYU6P8zP5cdOm8LJ21R8e6ncXjXmhahPo8KNIyF47s4ZfnZ8YH8XzAHNerfD&#10;7TLyS48SzxWNy4k1ZXFgmGMaGRSM56ELz+J/HzX4qpoF9Jo1hDDcQiETyxIjnzHIYn5s9ea9K/Zl&#10;0y71HwVrGoapHIl/cgXFwHuMtI4frkdMou4DpxXrZgr4Vozy6SjiotnV/D7ytH06a/s3S4uXd5Jb&#10;u75WDqcYPU9go6Vf+NnwC0Hxl8FLn4krcXFx4ntoorvSNRcuGtmikWSNEKnjLKAR0OSDWboDlbiW&#10;ytEF1DbytLDHuwXzkZ46nmvaI9a8Ox/Ay/0u51awsLxbb/iX3GqzGO1MwXKrKwztQtjcewzX47kn&#10;h9gcmVStXlzznzWvtFO/3vu/ut1/XuKPFbHZzmVKGDi6dOLi5P7UpK2ja2jvZL1fY5v9jr4+fBj9&#10;sfwe/wAPPig0mg+OLW02z6PdyeUbmNCMSwsw2ygE9uQCM+tevXv7Jtv4a8R3vjLTt11JOmPtEEf7&#10;xflIyy9wMA8dge/FfkTZ+Kv2hviP+3RN4quZ5202xMxmttNm8y2ikGRK6MvDIoLFWU5I256V+s37&#10;Lv7Sev694dXwH4s1Iz6tYWwa2uZPvXduBw3uwBGfUc9q8SUcJw9ipYV606sbcy+1a/uy81fR9fU+&#10;oxuGxud5dHNMHJxdOXNKm/sN6c8H/K7LmTWmm60V74S+PH8Qrd+EMBdUsHaG5syOchsFxnqp4/PF&#10;YnxV/Zn8LabMmsHRbaOO8JZljjwsbdSOnGTXJ/tKaRrfhfxlbfGbwfeS2c0kwS7uLZtrRzc7X442&#10;t059K7z4Y/tL6P8AFTQP+EI+KIitdQkXZb36DEUr443D+Fv0rw8gzlZdXqUXNxktFrZSV9Pnb/hz&#10;fiXharmuVRx+DipU5K8l9qEktfVJ/Oz1XU4vw9+zn4HuHdJ9Fhde2UGOtXPH/wCzx4NtfBd62mab&#10;HFIlqzI8cYByBXbW+lX3h/UWsbmUkRt8pB4YdjVjX9St7jw9e21w4I+zsBz7Gv0rDY3FTgnzM/Gp&#10;4OjRnyyiro+N/gtpX/Cx/Det+F76aOK4gkb7Lk8B0yB+dQeAL/VPD2qS6Rf8kMQfqO1bH7M2hJB8&#10;QtaQR4ja9fYV9Mmofixo7+H/ABtdNECv7/zUPqDX594iZfGp7PG2974W++mn6n9AeB+dSr4fFZJU&#10;leFlOC7PaVvw+fqZvxat7HUIhrMu0yRodzYxxjpXxnf+ItL0HxHJcTOB5krPiHGWUsSOtfWnxD1h&#10;5vD0zg4PksevH3TXwL4iv73WfEzQFCuJDt46846+lT4WUnTWKm11ivzZl48ynTy7LsN/18a8vgPr&#10;74OfHHR9C8PpcXciwrcOkaERZ5z1avftT0u38b/DFhNZORPcLIYmPykDI3AZ718DfDfw7rOtC10h&#10;7+aG0imE5ck/MQf/ANdffngP+0Lv4WWmj2BDXtwUH3NwU5znHbiv2zLq3s8XGVtmvxP5pr4aUqLV&#10;90/w1OS8a+APBnhn4RXepDQ7bzhG3lsE7+vNfnL8X/Dk+pyXN6QQHkP8Pqa/SP8AaY1KTTfhJd2H&#10;lujurKMrjnpX5xfFPxvD4Ygb+1od6bcED1r6zPainNKLPncti4p30PP/AARpMVpqaLDhiDzg4JFe&#10;56Bfg6ZPFMAN0YHzN17f1r5T03432Np4zItoCIfN6Fe2eleov8dob+2Sy0O2bzJRnlTgY/8A1Vy0&#10;6bVJI3dVKbsfoB+y7+yL8IfibpFveav4eimnkh3udoJJr6Y+Gn/BOr4NeGdTi1Ow8HwrI0gYosYy&#10;Pzr58/4JmfEWa88N2U2pRnzCjIecHI6V9/eAJ9d16aK4S2eGDPLZ5NfR06NOeXwUl01PLlWnHGOS&#10;KXxA+EfgbwT8FdTSz0qC2xaPgsoB+6fzr8IbvQtQvf2hNQ06yuzGq6nKQ0Z6fMeRX7f/APBQGfxR&#10;YfArVJtFnkV1sWLBAc7QK/Eb4beJbC6+M/8AprFZmuiJCepOea+S4hlClh6dKCtY+twmJ+sxjfoc&#10;d+2FolloevW8epSmaXZlnY56e9fPviLX9GhgEcbkkdhxX0l+3/ZQp4xt7jzBsdOMdPTH6V8l+I7V&#10;wGAIyD+lexlk+bLqbXY8HHXWNnfuewfsv+JPAOuay/hvWoB9pkP7jzAMGv0w/ZN/Zb+Geq2MOqXm&#10;ixSxzx52lFKj9K/E3Std1Hwnr8Gt2U7I8EwZSp/Sv2g/4JT/AB5tPif8NbVDIXlhQCRT1DYr18FO&#10;Mqr01PIxSqRXun3f8M/2P/gqvhSWJ/CNp80PGYV/wr4r/a5+E3g74S+OLiLwlpaW4nLA7IwMV+hv&#10;wq8Ti80s2g4xHjBr4v8A+CgPhxtR+ISrFyXJ+XdisMxuqMrm+EnzSSWx+f8A8ffAa+KITZzPuEnJ&#10;2jHb/wCt+te4f8Ew/At18OfEcKxWbCMk9Oe/evMfj7Zaj4URp0Bzbp68nvWx/wAE5v2n9c8ffFq3&#10;8GLprfu22vKBgY3da+Gr05TpO3Q+jpO0opn1J+3taaXovxA0HWViIklI5K8dBmubgXR/EN1pwnlR&#10;4jKitGGzwTgg12//AAUOEccnhy+ubZZNhGVxn2rwrV/C/ifUb/Tb/wAOXxtLc3UTOFPow/wrOjdQ&#10;hz6P/gm9RRU5WPt3xx+yv8H5vBVhK/heEySwIS/lrlvXtXyN/wAFHfgb8LPAXwJu3sNMihuFt2Ko&#10;uAS3YV96avpPiDX/AIZ6QmlL5zi1TJB61+cH/BaJ/iZ4W8IRWl5pl1BazybPOKHaee9fo8UnRv5H&#10;ysbSlY/K210LVrK+E0Lybg+W2jpg5r9S/wDgjJ8cv2cfhBpNnqGnalPY+M5Va31eK4uCseoQkjMf&#10;YcHlT/Ca/PLQrIDB1GHHmPyx719F/s//AAl8Ia3pJ8R6dK0NxpcyTRlSQSMjIr4/iHJcuz7KquBx&#10;kOelUTjKL2ae6/rVPVanq4DFSwWKjWh8S2P1k/bx+Ffhv9o74Q2es+H5IbqaKRb3Q7nBIBIwyEKC&#10;wyMqQBnI9q+Qfgl8WrvTr3SJ7fUzef2dqluyR+VtaUwyg7Vik2sGIj+VcgluOuK+zP2M720174ax&#10;6PdMZUihBRs5IYen418j/wDBQb9m/Vvgr4o1H4w+HdMNroniK6kliuMny4NRjHnuh64JI80Acn5i&#10;v3Tj8m8NOD8NwNlU8np15VYc85Rcklyp7R07K1+8m3pex9rn+PlmtWninBRcVFadba6/1t6HO/tJ&#10;fDi6+Jnj/Q9f1u0uobVrOJGY2uRFcyR7trqMDeq7hgY5JHFU/A3hHWfhzJaax4Knhtda0e+aa01a&#10;4t3nkmif5HikSRmjeERs5AC7gzBtx2gDY+EPju9+Nd3b+P8AxBrcM0MlvDcW84mBf7Q5VWjkDN88&#10;iksvGSQM9CcegCz1vSruW3v7eGAR3IvoYRarJv8AnVRICRkpgHj7vBr9Aq006VnufPVp1PbuSejN&#10;Twx4q0o6Up1LVrtdZs545LWKaJZba+gKZYeYeEkRkO4NksJFK5wa+Pf+CnFrP8Vf2mvh/aeRCv2b&#10;T7e3MFupfbvufMWQkhQwfc/AGR5eOc193/Dj4B23xD0+XVdS1bTtIt4WMt/qdwwRQuWJwvfClsAf&#10;3q/Or4s+OdJ/aQ/bw8O/D34Y+O7Sx0ibxJDYjXry4WIiGJijna33VMOXxxgjqCa4cupTjinK2iQ+&#10;VyhFd2ftb4Y1Lwr8MfDtlf6mgQDSEQnAAAVF5AH4f/Wr581n9tIfFnxRfaLoGnySwafdNEHEWQ5H&#10;euJ/bW/aNPwn0Sy+H2nXchh+yeRaeZKWIVVChix5YkDk9zXzL8Af2l1+GE96biIO1zM0jOBu3Zr9&#10;EpU4VGo1NrLY8TM4zw2Mmlumfqn+z/YW/iXw4mo7CkpA3fJg5r0S9sF06wkjeQnI5JHrX51/Dz/g&#10;qDf+GLX7Jp2izOrcARx81c1//gpd8RPECubTw9e42j5VjP8An/8AVXTSpUqM3yvQ4J1ZVVtqeXf8&#10;Fk/DV3M41CBiqJN0DdOT1FfnDo/xD8b/AAs8d6V468DatLa6hpeowT2kg5AdWA5HdTyCO4Jr7r/a&#10;R+Ld/wDGCMyeOEktY5Tkic44rxLQvhH8K/FXiGz0eyuI7qa4uVSGCEBmY7s5HPoM14GaZfDFYlyl&#10;bltqn1N8DVxGFqKUHaSaaa3vfSx92fCue8uNQt7l7KL7bJcDe0+GWRXJOeOg3PwBz0/D6Z0nSJ9E&#10;8PzxXVmJoI3TMtswBfdwSBxubJwcZ6A8Zrhfh/8ACTwrb6xp0fhrUm1AxpD50bxr5kEinBBCk4Bx&#10;uDdwfevcYtDuNHtJIFKGP53iRjk7eCfxzXlyjGcLw2PdnKSrP2u71LXw10jRNM0yC81jUkSe0bEK&#10;yScqmSAAxHI/xro/i18X/Bo0Fbc69ECF4O8V5Z8U/Dl94j8DJo2lXz295dWrpHLnHlzfLt/DOPwN&#10;eLa3+y58Z7nw82o6n4wmZlXcYBnnjn+tdvDud4fE1K2EnpOjJR+TSa/Nr5GvEuQVMHg8LjqavCtC&#10;/pJOz/Cz+ZvfFbxVpuvqBpV8kvJ5Vsmovh5qkpmt5xbsChXecdPevKtP0HWPAYkttbuJHYAkls8V&#10;6f8ACHxhoTqLO4VZSBj39q+9m37JHwlJ3rM+xvhZrf2rRbcAYIXnFafxG1g6D4cu9akIKxwsQp78&#10;VzHwOufN0xLdoiyryuaX9pe8n/4Vte20EmyR4GCkfQ15yXvne5e4fFGo/FOy8W+LNXMlzFCiStHD&#10;2J55NL8P9X0Pw9rovJ9ZjCq2fvjGOv8ASvMoPg1qsWsX95LrDq7zMRhs8NnNb3w4+CtzqF8x1fVZ&#10;WjHTc5xivT5qvs9tDzZK1RI8f/4KpeP9F+IPivRdNsLszxwIWyDwCcD1r5d+GQ0uL4xaFDeuVt0v&#10;o2mJ6YB6fWuz/bi+IOi+G/2gLj4bQ2srGGMMkuOM5OKw/gPoGna98YdEk1EDyhcq0yk9cDIr4nGy&#10;vj/e7r8D6rCxksNZ9j9RviD+1J8OvCXwdisk1iOFo9OQR7xjcdvQV8W2Xx/8AfGfVL3Sr2U3G25/&#10;dJnk49fSt7/goD8INV+Jfhay8L/CmKSORxH51wCeBxkDFeN/DD9mWb4A6TBrmtNJJd3LAOspPPPB&#10;5/GvWeJWIoN9Dy62H+ry1Prn4WfEXUfDeiR6f4b8PSYTptXOBisr4y+NtW8Z6zor3NhIlzbsd24Y&#10;45yP1r0f4ApYXPw9bWZLCJj5ILEL14xXmHxL8aafqHxetfD+k26lkhy6Aj1rbOPcyla9i8mrSjXm&#10;l9pHKfHG18cN4bmfwZMkNxJGVuGJ5247GtT9grwJ8RNE8PPe6NMN0lwWmkx95s8knvXP/tCnxnpe&#10;hyXv9tlIcY2IuMD0r6N/4J3aTd6h8LLVoWJaT5wcdM18vkMXPGX6I9bNZJYW3XRH0V4H0H42azo1&#10;mv8AaieUQAxhly8Xsy9R7YzWR+3D4T8a2Pw6QXV85eOIblLHLHHp2/GvVPDvhWe0ngjuY1bEYBz0&#10;INcb+0Vdx+Fb0WeqXQ1PR7obJdL1t/OjgP8Aejlb50HsSRXq51mOPy3CyrUsO68VduMLKdvJN2l6&#10;J37I48uweFx1RUp1VTk9nL4fm1t91j8sfEPjTxLH4obSJ7eTe7YDEgDg9M9K+vv2Y/hlPrGgw3d5&#10;e4LICoMvJJHtxT/id+y38AvEkkfiu98OavoIUeat9ZTMYlX+9uIdGU9eD0PavW/hJonw48LeDrPU&#10;vDPiebVrRwqieylhlUN0wdp6+3rX5lk/jfwBSrTWOqzw7X/PynNfjFSX4n1eO8NeKfZxVGEai/uy&#10;X62PVvCPwutpPDoguL9srF3ye1fEH7Y3w7h0rxhc3w1xxDDGzsM8Dr719uaX8XfCFrpxslg1FW2l&#10;R/o4JB9+fpXy/wDtX/AvUPjnYX0HhL4h21g95CVie6sHO3PQnB9691+Nfhdyyks0p7dpX+7lucMf&#10;DzjG6X1OX/kv+Z+J37SN3/wkvxiu3W98/wAuTG8nIxzW2NN1zS/Cg+w3nlLHb7yVyM47dK+uPDH/&#10;AAQm8YR6y2s+KP2kNNuFeRpJPJ0OQtz/ALz+tezaJ/wSC+Fy6ctn4v8AitrWoADLR2VpFCD7c56f&#10;1r8+zPxx8NqV5LGOflGnU/WKR79Lw54tqx5Vh+VvvKP+Z+e3wG8b3WreIVstTlberAJvI5Of881+&#10;iH7PXw71jWoNP1aLR5Xt1KvPdSnZCAP9o4H4DJrt/hZ/wTu/ZK+CV8NX8M/Cm3vtRV9y3+u3DXjh&#10;v7wVvkH5V63JbQwwpDAirHGuI40UKqj0AHAH0r82zj6RmGoxlDJcK23tKq7Jf9uxbb/8CXofU5J4&#10;P4ilPnzKurfywV3/AOBPRfczq/E/xRGr+H08Iado1usBhWO4nmTc0oAxhVPyqPcgk+1c/p9xHCqw&#10;IgCqu0BBgD6eg9qyvMIOVOPYetT6ZHe6hdJZ2ELzzOcJDGuXP0Hp71+B8R8ScT8cY+NXMKsq03pG&#10;NtFd7QitFfyV31ufrOV5LlHD2FcMLTUIrWT6vzlJ9vwOq0rUJFl2Fxgc8GvPf2pf2ibr4d6DN8P/&#10;AAk8keu30S/aLlY2/wBBgcZ3DP3pGB+UdACGJ6Z9Ni8D6raWAk1F1WZ0wsac7Pqe5/lXzd+0kFPx&#10;T1XUfEfmXc7xxpIQ5XayxRIkny5JwqgehzX7Z4bfR/xDq0854khyxi04UXu2tU6nZf3N39rS8X+b&#10;8VeI2HlzYDLJcza1qLZeUe789l0vuvPfht8PfDej2L3kls5ucC5R0lAC5IA8wlSJs852lcHAyRxX&#10;2T+zvYTaP4ctoLe4yFmVoZgqqyrKoIyDzgAcD0x3Bz83/D8QyWNlfw20UIieVLKBp0K/ahjejAHI&#10;IBVtpGDzgnBr6X+GbQL4a062MUss8krSStIpwoY4XcDjAGw4boQB9a/p72ajXUY7L/gH5RJylT13&#10;PV/jp+0L4P8A2Tf2Ttd+MPxFvYEvLSJYdPt0j3efMyfu0TPdmwB2wc818zfsua/4j+KXhKP4k+Lb&#10;lZ9S1uVry8kGSAznO1c/wqMKPZRXkP8AwX91rxm3gr4J+G9D1y5bw1d6vqz6nZE5E19F5HlMxHBC&#10;JJJgdBmvV/2FrGaf4W6dp8j+WIrFTtLcqMcV9jkurlLsrHzmYRaUV3Z3HjKG91LXltLclhHlQuTw&#10;a/Ln/gqb49vfDf7SeinU7iT7IrhPLzxywxX60aV4dax1G6nuXMj4Y7jz1HFflZ/wWL+FN74m+M+j&#10;XGmwO26f5lC8kA16OKXNGMe5z0FGm2z7H/ZLZfGHwu06a1t1kSSBUJ65FHxg8FWGleJoTYqqBJsO&#10;g5wR/Ku//wCCU3wZv9P+D1rZ+IrLaWiDwLJncBjrV/8AaK8B22ifEya2iXckhDBVGcHvUZXzwx0q&#10;XNexeM9nPDqola5J8E9AkuZLYAb0ZgmM5yDXwH+1FpviT4fftja2+n6w8MV9ZQTaReWsu9pbRlaL&#10;DHBCthSuM8Y61+kPw2trjwt4dvdfeDbHZ6fLOrY4+WMtn9K/Mb4r63d+L/j1DZ6ykQFhp6W0Mj8b&#10;18yRxu/GQ/lXxPGtfC1c6w2Fkv3nLOSfleK/G34H6vwFg8dR4HzHHwl+69pSg158tR3XpdX9T6G+&#10;APhi8tNMhupLhI4o4lJwgbLYPO0dB19+p5xX0t8LPFHh7QtY0+2niuFkkTajxsHBkJAKEcY9hjtX&#10;gvwVm0WCNU0e1uYYI4Qt1FPcBizEBG5A7knA6gV6v9mjWS3jtGjf7JOJTDI+WU5wME988j6V5srU&#10;XGSPkrupVfmdF8UPDN1quu64nhkL5t3MX3EYzkknr0r51+Jtl47glGh6XbhbtmKSzmTJQepr3HwR&#10;401rUfihqWnarMCYpWUfLjcAuePSvgr9qb9uLxP8If2uta8OQAXWmtDhIHP3H56V97VxVOrgqdW3&#10;RI+b9i6OJlT82zc+MfiHwV+zTrmkeOfGuo+bcpayb8kFpHI4GPrXzD8Z/i3qXx98QaZ4i1CHyrZL&#10;5Ws4B1Vd3f3rzD47fGDx3+0T8SPtPia/eaGOf9xAD8qLn0rvovA8miyeGrdgdsk0eRnrXjYhqslF&#10;7HdSjGCb6nv3jL9ogX3iL4YeBLzT5HtdD1uG5lYp98qBjnFen/8ABVf48Xmt/Cmx8deHU+ztFqtt&#10;DEJB/tD/AAr2v9nr/gnx8LviZo2l+LNZjf7ZGqupByDwOvp1rxj/AILkfB2DwF+z9b+FvD1ukJtr&#10;r7RkHl9g9fxrkVWMsXBW0TOppPDyfWx+gHwHvbnXvgn4W1CZizzaLA7N6koDXnX/AAUX8U3Pgn9n&#10;O61qy1GS1vYrhDayQna4cHjGSK8I/Yj/AOClnguX9m7wr4Us9EvLrVdM0iOC7eU8FkUDOa5z9rX9&#10;qjx38ePDi+D9R0C2ttLEvmkD5mJHvX1NHC1/ap20ueHKtTcWjtP2UP28vjb4401PBvim8MqrH5az&#10;b+SMdTXzL4vstRh/a/8AEUkqrm4uxM6k+uRXsX7HPgeWTVIL2OLCJyTt614r+0h4rPg39uC70e4g&#10;8tLlIz5oHQZ/+vXLxE+Wkrl5clKo2j6vu9EhuP2f9UF9bmX/AENzt64+Wvxp1XwU+t/tEavp2gag&#10;9vGNXcQOrYIGRxX7V+CNU0/xF4DTwzpJWb7babZXxkAla/Jr44eC2+Df7X+o6JIRs/tATI23GQzG&#10;vmcBN+ynKJ7VaL9pGLZ+mH7IXwh+IPiT4Q6dopSae0jiBedmJzgfrWB448Va5+zH8UIZ7fUQYizG&#10;7s2PyNxjBzX2V/wTi8QeGtU/Zq06S0tEklhtA0oCjJyP6V8Ff8FPL7UNN+MN1CjECVnce3NfQ0Kz&#10;xeDcJx2PPxMFh8TzRep8of8ABQj9pdPif4zt59FQ211aMWFxCxyOMYB7V89fB/UtS1L4o2t5qFzL&#10;cO0ylneQszc+9a3xPhl1bxFe3C5ZlX5ivbmsb4PXC2fjKCYkArOByMHkjvXHjcPToU1yroXg6854&#10;pSk+p/VB/wAE7L1fEv7Kuh29ywaQ6Yi9f9gCvy5/4LveE7zw9b6zBGqrmUuhHGcg4PtX6G/8Eyfi&#10;Hb6d+yn4f1yVsItlGsh/ACvnL/gv18H18ZfA+f4teHbPzkS0ZLvy0LfKeQ34V9BRvGhful+R62e0&#10;JV4Xir21Pij9mH49aF8bv2HLr4Ua3fw/bbexlt1jcgNuVcL+tXP+CeX7KXw7/aM0eDRfidoq3n2S&#10;/aKaMty2OMfmK/Nr4e/GLxP8JvGDDRb91hmfa8atgYJxmv1U/wCCNXxSsNQ1ya4Qosktx5zx7hnJ&#10;5JxXjY6MKzu97Hh4aUqUeVdz9bP2U/2RPh18Bvg9deGPhzocdmk8ZLgcnpX89/x88Hal4J/b2+KP&#10;h+eBojD4jlbBXnDHP9a/ok8C/tf/AAa0HUbH4d6x4mjj1TUCI4oBGWOfyr8df+Cr/wAFT4V/4KZ6&#10;1f6dZFI/Fun291E23AkbO1j/AC/OuDBqEMU1DrFr7rM7n9YnSTn0af6Gf/wTn+AFxr3xJk+Ier2J&#10;aGOIhXlXBxnORXX/ALevgq1+IfiG1hsI1xakg7U5VcYAGPevcPAtho37Pf7Pf9rS7Ipfsg5AwWJW&#10;vlLWPjqPEmoXt3cS5Wa6xCwP8P8A+uvZc4xjys8h05zxDmtdT55/a90K50H4W3ECMVMMJU4PT/69&#10;fLX7P/w9X4nXd3pJmdJ0jLQMvdq+yv24Lm01H4Y39yqAB7cMFFfL/wCwxI0Pj95Dg4BIz9a5qb/c&#10;s7anN7VXPQv2cvCGoaT8QF8Ma5GPNtrgBSx6L9a/T3wZoGgad8D9SEjwiRNJfaxA5wnavgPwfboP&#10;j3M7xgbpwoOPevuDxpp95a/Be4udJDs50112Rj/Yr5bMZuNVHpUIylHQ/Er4omdviTrv7xjjV5wD&#10;ntvIr6p/ZneSw+GKmUsQYT83X25r5Y8cWt1J8R9ViuVKudUl3qw5BLmvq74Mpa2nwyjtiwBMQJG7&#10;HNfUYhc1GKPPwz5Jzkz1X4fX9nr1tNAlvHvELEEjOPeo/g5oun6D8ZoLl5V5XkD1zUPwMigjnlku&#10;FI3AjjoB6Vtw+H4dL+KcN/E2DvBGG4PtXmVm+d2OnDNJRb6s+gf2plm1L4MiaJ2ANt2PtX5m/Dr4&#10;la38Ff2hrbx7p+oSJ9j1UNcBOpTdz+lfpn8d7hdQ+BYwMZt84/XFflF8Qba4XxxqKoRt+1MRn6mv&#10;Qyuo4x5o7pkZjFe0S7n6v/tpfFCb9oXQfhz8QfCcEl1Ff+D/ALPNLFchEYpKzNHIcgEd8Huo74B6&#10;n9n3SrKG2hPiO+ht5INPMtpBLHKZLhZCiGMSBf3bAOCdxAZTkEkV8TfsseJ9W8Q/s+jRtenac6dc&#10;TppsUsoyyHy5OhPQPyK+sfg5fatFpN5ZWdgPtk6wQQ+UqYuLSOX7Q6SnBbcJAhVwRtUMvIPHHmVX&#10;mq1JIrDRXs4RZ9u+EvFOr6d4Dgs/7K068uJEEJs769KCeNP9bC0igtu/iU4+Yr75r5zs/wBvz4kf&#10;Bj4tmP4d/D2TXvtniXFuNQ0yeWO/tJYzFc6XOIwDCQixTRybeDCeoY13/guDxpdzWkGleK7e5Edu&#10;styt7puMNyphZH+8wyCCMiuxg+Gmv2fjqHXIvEl3says47W7/sq2NzbmJ5W4YAkkedNgnkoFXtXz&#10;ccS3PmXoe1BUoR5ZK6Z0uoPrPjhn8WeM/DsGnX1zqAvo4rG53280lzCjnamSY1iTamCcsQDgd9yC&#10;0hFg1rIAUePawPcEVAngeXwhbabZNcTMJtOS4Tzl+YBiQCfwUfhgdqtSjyxtDdutfmPFGNr4zOm5&#10;PSklGPy1f4tn73wlgKOC4fpKmv4nvv1e33JJHk37N37Qmsfs8+KtY+GHjC+ZbBZZG0qSV/4N33f5&#10;fhXxH/wVU8fXHxI+MJvvC9o0lvfafl5FA2htxB/lX19+2h8NIb3R/wDhLtNXZL5SSo6dckEMP0Ff&#10;I3xi8ML4h+FVzrNnefvokYK5XkMO2fSv6IWJ+vZVSxMftRi/wR/NmYYP6nn1eg1blnJfjoY//BPD&#10;40Q/CzW4oRoU19KJsOIVzjn1Ffe37U/7UHhzWf2PPFs2r+AtQ0x5NElCtcrwxK8Ywea+O/8AgmV8&#10;HHihOp3U63T3dyZB5ij5RuOK+rP+Cl+mLF+xJ4lsdOtN9ymlMqRxpyTtzxivkJ1pKdkt2vzR6tKj&#10;Dl1Wyf5H8+Xw5Gm2fjaz1nUIl+zxagrur913k1/SX/wTs+Lvw48cfA/S7TQ5YJAtpECqfeB2iv5t&#10;vCGh6h9qW2urCcSI+HjeI5HOK/Xv/gjT46vdIsIdJuPMVCVCo/AIxxiv0TKpxfNSfXVfI+PxVOTp&#10;qXY/RX9qPUoNC+Hc01hagHyyc/hXyf8ACnwbc+MHXVrWVjItwxCjqOa+l/2ytVji+Db3Kvgi2J3Y&#10;68V84fsseIbrUtPhktHZN0pIbb1O6vaoNqgzzKitNM+y/wBn3U9T8L6WINVIciPI2jkV59+0B4wt&#10;tf8AExjt0KiONshu5r0nwJdFdAaTUI1D+XjeFrw74nXcF74ruDboCqRtvI9a56EU6smzWbtCzPgf&#10;9pix1C/+O+hy280ikavGFI9fMXmuu/4LH2d5L+znpb6hOzCC9tZA2e+3aSfwNZX7Rmr6Z4f+L2ma&#10;xq+Egtr9ZJGHbDA/0rC/4Ko/tLfDP4zfBu1+HngTW0ursyQsyxPkgpXy+Yyt7RXPosHXqUKKhFaS&#10;3PHv+CdNl/b3xCsY4IQY45QzHGMYr9RvE2vLpWiJAsmHS36H6V+dv/BNHw5B4Eu4dT1iyaZ26rjI&#10;H+FfoHbC08Yw3l8sJVEgChPTivhub3rz7n0GGouS06HzX4lmm8R/ERIGKkvNlie3PSof2nvC1pp3&#10;gPzL2GPhBtOcZPSu3sfAti3xZjRZwRJIDhiOKb/wUP8ADMNn4A06106VQ6su7aevI/xreXs/aRaK&#10;qUnCi2zzvwFor6N+z1f6hCQBJGMYb/ZzXy98D4rnUfHt7cpISX1B2Ofr2r6xbTNY0n9lmaT7K3zQ&#10;EZ/4Cef0r5g/ZhEMWuSXE68tcMSQODljXXkrdqsvM8zFXTivI+3/AIALKuoxI+RiPncevB/xr0D4&#10;uH+1PAs9m3ZT8obIxtrg/gdqVvPq8ccKBWCHdkdsV23iG8j1HTp7V+oRht+g/wDr0q8b1D08K7U0&#10;j8Cf23dMbSP2jtdt8HDXG/3r2j/gnmWu2mtTExUqeRya8/8A+Cm+jDSf2mtQ2rtEi5GB7mvSf+Ca&#10;15YDVDbTONzAc5r31LmwsX6HznKo42S8z9Zf+CeHhkW+nXd/OQMoqjcte5eLRFNBqtijjIUKePWv&#10;J/2Nb2LT9HuVtsYKAEZ9utdqnjaxvfGWoeG7m7RJHi+TLDLcdvWuXEUZVado7np4arTpVLvY/K39&#10;rTS/sXxw1lmmCI8mCCe5b/61dv8ACq/tofClrYxYJH3uenPavQ/25/2APjX4j1+8+LXw/tl1DTZE&#10;aWaCM4kUjnGO9eF/AnULtrKKxvdyyxyFJVc4IIOCPrmnTozUrS6A61OUbQdz7V8F6BLqPwSkYKWU&#10;IWUk8njpXxl8dNKN/o2p2ZRXMZkXpwOD1r7Y8B6oyfA2SNuNsXAH0r5k0TTvDPiXX9Us/E7I0Udw&#10;zbGPH404Pkk35nPUSnFRR8F/s5eDr698aa9p0Fs37vJDLwAQ2e/8q/VT/gjddRaR48bQHUht4DKT&#10;gA/5zXyxa6h8KvCXxE1DSNBtLNJ5IjmOED5ucc1pfBz4l/Ej4dePTr3w6vpYJvP3SLDzkZH/ANaq&#10;x7dSne2hOEXs5cqeux+6H7XXgq08V/sza7okcCPK2mOQqjPzBcj9cV+GXjCDUNA1K0N3kkBlbcCD&#10;w2D/AJ9q/Qf9nf8A4KGeLPGPha9+FXjnw1qk2oz2XF7JASjgjDc9j7GvjT9q6wstM1GKVbcR7p5O&#10;oxgbu/8AnvXn0KyqV+S1jtq0HRhzXufQPwHTw+vwAj16W5aCSNixfzyueK87+Hf7NSfEn4mN4r0r&#10;WsRXF0HcRy8kA+uaTwZqM9z+yVeabZXDB3icIwPOccV5B/wTP+Pfj63+LF34D8SSTSpb3rwiQjph&#10;uCPwxWePpVbtrbqb4eVGcLSWvQ/U6wsvBfgn4WLpXiLWILWGCPia5kCqSo7k1v8Aw4v/AIU/Ebw3&#10;/YV3qlupMWIZllUq/p3x3r5A/wCCvHiC70f9iHWdV0+/eJ5LZtrRsQQcjuPrX47/AAc/4KG/tM/B&#10;yGOx8P8Aj+7lt4yuIZ5iw4+tb5bQdTDtruceKr06VRRl2P1F/wCCmX/BO3wH8PfEM3xx8AyR2t4Z&#10;N+oW8CgR3CEnLkdN3HWvp3/gk5tsfhpZOyYHHJFfmIv/AAVE+IX7UPgKx8F+NJh9sWMQXbdmAOf6&#10;1+oP/BMFYU+FtisYBUAYYfhXBmUalOrBS3uGHlTk3yH1t+2boP8Awlv7L+vWKjJfSZQMf7pr5S/Y&#10;g/Zo8L+IvhMdY1Cyja6G5UmcZIHpmvt74l6Qur/Be9sWAKyWbKc+4rw/9kTRH8O/CJ7aUbfLuJAc&#10;eoY19dWTdBfIeJ9xQkjwLwV8bNL+HHxjvfhB40IjgS68qwuZjwcjoSazP+Clf7IN5+0J8ErzWfhO&#10;8a6t9kcpbggJdcfd46Mexrjv2vvBmma74z1XUVvz9oS7JjmU4Kt2wa7T9j79ojWPB2jwfDv40Xgm&#10;tGxHaahN6HoGJr5+nGVN88TevKFRWe9j8qv2bPht4q8AaVqHhvxjpE9jqenu8NzaXK4aMqSCvPX6&#10;+lfZf/BPv4u+OdB+IX9iv4gul0wqqi3LZQ8+ler/APBQvwb8HtUsf+E48KQWC6nnZcS2+Mzr/tY6&#10;+teP/sWaPZXfj9fLYnawKnHBIr6J13VwzktLo8mmnSqqKex6X+37rNtrvxL0IiMsy3Slmx2z0qX9&#10;pP4TaHr37LF9e3BwEsC/XuFqp+1/om74haF5itg3AJPqQa9E+PHhUTfsj6kFkfA05zn/AIBXwGaK&#10;SxcJrufQ4Tl9jM/nP13V73TPGd1DZ3sg8u/cKwcggBj0r7T/AGXlmm8K291fyl3l2tknOa+H/EsM&#10;z+Pb6KNS2NUlXn/fIr7u/ZU0ORvB9o0uQVVM59K+0xMn7ONj57ApKcz9Qf2MyjeGrSZRkGDA9RXz&#10;T/wWT8ea/wCEvBbPpo3BZxkOT0/Cvpn9j54LfwvZRAD7g7V84/8ABabRI7z4a3ZCAlWypzzXnUNc&#10;QvU6cQrUj8w7H4xa7qEoNzaFwW5G8jOD0/lX6yf8E/PC82j/ALM3hW+u7IwPe20uozo3JLzOSuf+&#10;A7K/I3wB4W/tvXrLSjwbq6jhJJ4AYgZ/PFfuT4B0K18K+DdM8M2CKsNlZwwRhOmERVH8q/NvGjMX&#10;TyrD4Rfak5P/ALdVvzkftvgJlzqZhjMc18EYwX/b7u/wj+J1FlvunW0jON/BI7Cvp34WW+i6R8Mz&#10;p1lJGDF8p2MAc4BOee9fOPhC23T+e6dePoK734aa7fW2s6no81wVhjdZJDn+AoDn24z+VfHeGvJS&#10;lUclrJfck/1PtfFuNSrlNNRlZRmm13una/ofKf7f3wm8Y/Hz48T+HPhnq2j3Ot6BoFtJLpt5qYgu&#10;jHNJJsSENw5YgfKWXJPGetfO/wAMtF8ReE9Zupbma/s5hbtY6k6OyZBJDxthjuUEFSCMce1eYftT&#10;/wDBQj4y+H/2qPEev+FbS3sdH1nXZpILySBxMqoI4YcOT9wJDHKBjhiSOGr3/wCH+vH9pLQpv2kR&#10;qL6jDqN+tvqXlxBZxcxqFZyigApLjzAwByH55r9up0aqjFNaWP5uxs6Mlzweq0Om+Fum2GneIo7+&#10;58OQ3ayXWc3O5fNDDPztGQQDnAK8gg5r7L/Z00fTvOtrOzhQeaSAiEHDls4UsTleBxnoBXzP8LvB&#10;kt7q8FibtraRZ1S3d22Kh3YwT0AJ4HfNfVHwK0HX/DXiKKDU7P7PNa3pVwSGCSDAzk+h9O1FOdq3&#10;Lc8v2bVJS6HtX/CBat/z8ah/38j/APiaK+ff7F8Tf9Hqa5/34Sir9tAXtV3PqPwzqPm+I0GR8xBW&#10;s79qPTb298JzxWsXmMYGIAHsa5P9m/xa/iEpp9/IWu7EjfluXTs3vzxXvHiTwnYeJ9NaK5TO6Lpj&#10;2rzMjzSjm2Ahiqf2unZ9UfU8QZXXyLNJ4Sr9nZ910fzR+WWpWGprqM7tpzQIGA6dwefw4rnPiC2t&#10;6noosIZ2j3uFDIvqfQ19A/tzfBr4j/DjV7bXfC2liXSpCwu1Aw0eOQRjqOteLbTff2ckoQb7mJW3&#10;9eWHNeziJQWHTiz5yTl9YcpI1vB3wXu9E8OW8kemnCxhizJyc96x7n4Va1ea8t/qunkRhj5ayA/L&#10;9B0zX6CfDb4L6Re+E7CW6s0KGBSSVBycdawviT8I/CtncSvcQQhYgXUsoCjjua8+E2lfuesq0XaP&#10;Y+YvC3g+ysNCNtp1knnOpHygdPfPeuHl+BV9qvjq31W5gaQpdoQj8KRu5zxzXvX2jwLoHiFbWXUI&#10;ypORBbnc7/l0Fd2ukXWq2MFz4N8FIDni5uRkn8BWGGi44iTb3O3E1Y+xijyr4x6Db+DvBU15aW0d&#10;vmBQJGGMcivz/wD27Pir4T8a+Av+EH03XTc6vvKgROSFJ4A9znpX6ieNv2U/F3xftX0/xpfTpZyA&#10;B4oztUCvM/jL/wAE8v2ZPhF4Dj8WX3hSzbVBcq1u8o3MzjnJz6HmuytmOEyuhOvUu+RNmWW5Xi8+&#10;x9LAUNHVajfe1938lqfHH7EfwEl+CXwbtE8SKZNa1Qi41GR/vJu+5GPZR29Sa9q1HT5maORGGy3j&#10;JMfck8CpVgheRcDCJ0GPoKw9V1aefWJ1ic7RJGgIbAA5ya/izjnMcZmueSxVaV5TvL0V7JfJH98Z&#10;DlGHyfLKOAwi5adKKS/Jv1erb7s8d/4KXeIfEQ/ZS1bw5pYcPczwWkSKcZDcn+VeJ/8ABLb/AISL&#10;QfBmpeCPENpIUtNY+02hHYOqkr9Mj9a0f+Cun7Qdz8OLTwt4P0kiU3bPdTqTkFV+UH8yaxf+CcXx&#10;hT4mWuqYAt2s541lKjGcgV/SXhThpS4JpYmpGzqTlL7nyr8F+J/JvjJmrnx1PD05W5KSg0v737x/&#10;mn8j9av2bY5tW8Gh9PYwyRyBsscHA65xU/7ScGnv8I/ElxrLiSK00e4kmx3AX5gfas39jy7kufDk&#10;6ySYTOE7A1tfHzwlP498DeIfh3Y3X2aXWtHubNHVMlWdCuf1r9NlG0E30PxKEpRqWW6Pyv8Ahl4e&#10;/Y9+J9y4uZraIs2QSy4PbjP516XN/wAE7/2a/FNh/aHhzXLJVI++two2k+gIr5zb/gg7+2nomrun&#10;hPxlEYgx8tlEisBnjOPaq/xu/Ym/4KB/se/DA+NPEvxHmezWQr5MQdsBQSSSfpWSxlOo0qNc6XSq&#10;K8qtE+r/AAv/AMEVdK8V6cb/AMMeNbxwy5VoLg7VP4Gqus/8EVvit4dvt3hf4l6jGych3kY8187/&#10;APBNn/gpz+2boeoXHhSw8PXviFIDuCLncCf4fevtvw7/AMFfvizo16tl8SP2evE9rOGIk/4ljOOv&#10;t1rV4rM6MnG/N9woYbLK9NStb7zgNA/Yc/4KBfDqKM+H/izdz2cJHmxSDO5B1Fd+3gHxHLockHix&#10;Gk1CNf8ASGbqTivYPCP/AAWR+A0kCad4w8N6jpkkyBANQ0eRAxPHpxVHW/Hfg34of2h4q8HzL9nu&#10;F/d/IRj3q1icTiaUlUio+drGMsLh6E1KEm/K9z5nh8LjRryfUbCMRyqrAYAyT9RX1L+ynrl8nh+O&#10;DUsl2QA7++a+T/HPxMi8JePbbwjPb7zdXOxeOpY449a+tNFsr3QPhdFq+j2+J47cNxxxjvXBOmuT&#10;U76LvLl7nXfFrx5pXwy8UaR4yuyjLZTF2iXk4wRnH413fh3/AIKY/BLW4Utru98pgoUB0I5/EV+V&#10;H7Qn7fV7Z/tI6DY+M4buHSbC/RNUDxtsaPJDH3A4r6iuf+Cg/wDwTVGjRTXfijSTIkYaYNbHg7en&#10;Tr1pYWGGTftqcpX2aDFxrRcXTmkrapn2De/tl/CTXrcrp+qQ+Z2XeO/Q184/tKfEyw8YSSxaPext&#10;uB8sq/JNfN/xn/4KOfsANpUs/hTxLpRmRG2eVuVs+wAzXyF8QP8Agqh4b069dPBeky3USt8j/Mc8&#10;nkZ6CvOzfhjKM+oOhNzgn6H2/BnFOM4UxSxtqc7dG3f5H2xdaVrNvbiV7J3DdWUZry74kPfz34tI&#10;rSZSCAu5CMk18mSf8FcfissTW+n+HLjyz90KucdvSsC+/wCChn7RHxGu1svDfhLULi43DbFbQGRs&#10;/QCvgJeCuBwtX2mHxd/Jn7hh/pL4WtR5MRgZJ91sftJ/wTm+CGnaP4bttd1MIbiYlpd2Pl5/WvtK&#10;KSws1S3t7lAo427wK/np+FP/AAUD/wCCnnw806O28OfA/XbgEbYd9hIK6u6/b9/4LHeKyJdM+C2q&#10;Q7x1NrIuDn3r7PhvhzEZKvZ3i/O6PwHjLimPE2Yzxb5veezT0P3r1rWdMis236lFGdn3mlAr5W/b&#10;11DR5fhjb6hb61bs1hf+dKFlHKheF69zgY71+Unjf9pn/gtRe6BNqOseCL+xtYkLyT+Q3yj0zms/&#10;9iX42ftVftK+LvF3w6+NviW7NmmkrOFuoyFikSQM209yACce1fS/2ZXq5lTxCatF6nxksVSp0HCz&#10;u+6PqHxXrnhG7+IzeH9e1ppLy0vozaXasR5MXmEyKRjk7WUNx2r274I2+nwWj6D4UiFxdajFG0Sx&#10;wFiVV3y2TxtCZ/A14RdeCBc+P7zWZHDyW9qs81zOoAeOWCKXqTknrXpNx8MX8a+HbqTwR8QLrw3r&#10;2n3QubPWbSYlYZ1KOFkjHDQsCAyggkMcV7uKS9i+bYywSarqx7RZeCrfTL+4FtPFPIsMTTGxkDR7&#10;WUOFJxnjOSOcEGtvwjfaZPay6Dq9wjRTxPHK8sLMjHBBHPXg9xXjH7Evjr4sp4M1Pwd+0DaBvFFn&#10;rcu+8tISUubZyGjdMAEqc8ZGQPlPSvoH4Safot94obRtRg+0wmbcjxRFk+XqWYdOoA456V4GPpKv&#10;huSLEpyhim5b3PBvjp8Kb3wrDba54c0mO9QO3mX67oZViLAHYkZQEqOgPynp0NL4m/a+/Z58A6Xo&#10;NtefEi20jxl4btIUkkdlAuUUEBHGeCVIGfqPp9QfF34aX/ibQ7ixtLBTbLGygOhGBxwBjntX5Pft&#10;l/8ABIP4z/Hv9oDVvib4I1yOKxvIraP7PIp3K6IFPA47V8fXyHA4+tLDYrSEle/W6fR9D9YwPFOP&#10;wGRwx2EadWE0mns4yTTUl1T2t91mfq34G+Jnw/8A2h/hlb+ItA1O31DRdfsvllt5Nyhs4P0KOM/U&#10;V5BeeH73wf4juNDvQd9vKVDkcOvZvoRg153/AMEqP2c/jT+yB8GNT+EPxSvRdWEOrm90WYZ/crKo&#10;MkXPbeu4f7xr6R+KvhdPEWgp4osFDXdggFwoHMkWfvf8B/8AZq/GM+y7+zs2q4Xm5uR+6+8Xqn/X&#10;mfr3BeeQq4WnWa5adbdbqM9rff7v3GZq3x21zwn8HNT1X7BJqd3oFm13BCuTJPboMyRg9SwHKjvg&#10;iviXxH/wXw+F8UslrY2DANlHBjY8HI6H3r640e4WC4D8MmNu0jjacZz7cCvjr9on/giF8OfiZ8Ub&#10;/wCKHw3upNN0/Xbnz7vTI2wlrcMcsEH91jkgdATivt+A87wVSo8Bj7v+R/nF/ofC+KPC1SinmeAV&#10;tffXk+q9Hv6+R7v+xN8UdP8AitKfHuirmLVT5gXb0PXPt1rov2k5ZbfxEk8hAONoGPvegryz9nD4&#10;VeM/2ctZs/hZpt+Y0sV2lm5JHQfpXpH7TdhrNp4OfXJmE08BSYMp6kdvyr7DiHK6GaYOphls9n2f&#10;R/efA8DcQV+Gc9o4+/wu013i9JL7tV5pHmPjHGp+E7wxZkBtZTtXr908Yr5Dtvhl400/xEt5qvhe&#10;+ggcboZLu2ZAyZ6rnGRz+Ne8/GL4lmP4YRSeHPEDWEmvXdtaW93FHvMXmOAwPYEDd+VdY/ivWvgr&#10;p8/gz9obXf7etoY45IJ5Qm6S3kQLHKn93awx6YzXx/h9gq+Cy6u5R95zas7391Wf4n654547DZjm&#10;eDp0Z3jGnzpra1R3X4K5yvwZ8MmC0aWJMsr5XeFYY9BnP1r6O8AWviy18M3l54TnCXMNs3lllAAk&#10;IP5knAxXlvw90HT9T1OW98P2Ey2vmZEZOQAfQjgg9QR619S/AzTrTSNMeK4t0DSy5OVzj0r72ngl&#10;mDVFzceZx1W6s09PusfhWBzaWU4lYhwVTlUvdezvFx1++5+e37RX7RHxr8LOnhv406QIpLlwFVdw&#10;XJA6V86fE20sfF0uJo8LIp+8O9fbH/BVbwvo2r+L9Ovbu2XdFIdhI49a+MPFcUcMb3rgCOOInI7Y&#10;r7jM48ldRW3/AAx8hhneNzyvS/hH4YPiDdJbnhuFP8+BXuPwV+DGi61rAsbeziBEbNvcAbQPw714&#10;74W+I/h5vEjG7vVUK53EnpzXtHh/4xeFvCVpNreia9Ck4iKhiQwYY5BqpKSjZG8HSep9LfsjeH/F&#10;ngzxi2gWZ8+JJDIFh43AngAfhX6O/Az4peKvsMGlTeE5o3A2l5B05r8sP+Caf7RF14h+IcupeIb1&#10;ZiX2LG7jjB4A/nX69/Cvx/oNzpUF3FDB5jIDiMg4PvX02Hi44CCaueDiJR+tyUWZP7Xl/wCf8ENV&#10;jv7QO8lhJuXbjOVIxX4FXemDQvjks1vAYw2oc89PmNfv5+0rJD4p+G93GWQI8Lj73Tivxh+Jf7OH&#10;iKb4ozala3KpGLwsCO65r5fPMJXxKi6cbntZZXp0203Y8k/4KIeH71oNN1iGFvLCqSw6HivjnWHm&#10;LOfLJGeSTya/UH42/syT/GrwXa6U3iHypLeIDKrnOBXy94u/4J3+MLAyy2WuRS4cgB1xmu7KcPiI&#10;ZdGMlZowzGpReMck9z4+1GGJ2AaPHfmv0T/4IgeI5LY3WkSTn93cMFQnjnBr5W8c/sc/FfRY3uU0&#10;dblUzjyc5P4V9E/8Ef8AR/EHhT4m3mmaxo9zblZQv71CBkivTwUZ08Sro87F8sqGjP2j+B9/N/aZ&#10;t2cBGA4Jr8//APgt54z+JPgv4m6QngC6dC8LNO6n3Hb1r7j+F1/caRqge5hK4C7X7Yr5G/4KXDTv&#10;GfxNjnnAkEUJwSc45ozifLQlIWWpc6PhDTvHXxF8dabLpvjZNwMa5cgndx1Ne+/8Eyvhlo+gfEGT&#10;WLOzj+0c5k29s15J4hutP0i+ezjPLgghR0HavoP/AIJ4arDa+JpPMwuV54/KvlsDri4X6s9fF3VF&#10;tbnuX7cizXEGifbwXJkCqw5IrlE8NTW/hO2YRggOhEg7c11v7X+o2N/Jo1vcXqKwlGAT1Oaz5I3g&#10;8JQCKbcjbCAPrV8QRjDMuWPkZ5W3LCJn3X+zTqsTeENJtr+JXUWiAb1rB/4KmfsreGv2hv2XNVs1&#10;0mI3MdmZIpPLBIZRnIOODWv8CdHvLbwTo9zGCR5Ckcdq9k+JcB1H4S32nzIG32LKVIzxivqKcvci&#10;090vyPMk9Wj+U/xX4L8Q6FqP9g3bMr21yUlXb02nBGa+rP2Cvh5P8QbfWrKCRg8Fj8yo/GQpIH0y&#10;Kz/2iv2e9ZsPjx4ktRCBbtqEjRZHGGOTivTP+CftzpvwD8X6idfKbNSUDdNwBwQQPzrzsTTqKk1F&#10;anVQnTbhzvsfoT+wV4Qmh8J2iOylPs4Lkdyeea7L9q68+CMnwS8UfAL436hb2Vn4thzomp3Em37H&#10;qcf7y2lVv4cSKAR0ZHdTwxroP2JfBFofhnBqFvAwUxAqSOoryb/gpB+z1rv7RFtZeDNG1qw02O0n&#10;FxNe34ZlUA4CqqfMzH2xXxMfYZbWdeo1GN3dvazPqsPQxWb1o4XDxcpvZLq1qfHnwS8EaJ8Lfh3L&#10;o1vNEPsd5NLLbQk4EjYAiaQDOAp27hk7c9c139trDf2Ldy6fJI/2xUhnt3uHkzCkglCgbSTgpnIw&#10;TjngkHxq78D+L/hD8Q7/AOGniXxfFNbacySWbFHjN0kiqCUyGHygs53EbUDN/DXsHww8a3ng6ee8&#10;t47C6NtbSQO8cyzwzN5LMqpIhKEnY2Dk5Gcc1p9ao14xnF3i9n+pGLw2IweIlRqxtKLs12fVHk/7&#10;Vv7d83hj4ZSfCr4c+LJvCut3U4s9UnurKLesDosjPtmR2iJZFUOBvKEjIDEj51/4J5fBiD4i/tK3&#10;fjT4m+AdP1SW91Cz0mHU7YNMk1/c3iyG9WNH2swiikZlQrGoBO3OAfqW6/YP8EfHKS2+Kfi/xdo2&#10;j6rqNs1xqOnG+8+aCHK+aWmClSxZwBgnGMZr6F/Z0+BXwH+CdpZeH/h0DqmqG6EularaxRhLGSQx&#10;iV8MAWcqCoYgZDHaTg445YyhQi1fVnfTpSrcrttsl3/zPmz/AIKhanoL/FO40aa6XzrK6njOG5GH&#10;IBHqDj8vWqP7H37O3gr4m+HV1HUAjtk5ZwWLZ9Pp/Wv1d+OX7M37If7TSzeHfjZ8L9Dv7qP5Evbg&#10;LBdJkcMsyEMD3wTxmvOPhn/wS48EfBiWVfgp49uLjTXJaLTNVkWdos/wrKnzEem4dute3k3FOX18&#10;Xaq7JXXddtbar7jDPOGMfJSr0ndys7NWe3To/vRwnwB/Yf8AhPBGtxf6BDKcgqXQcV6xcfsp/CSw&#10;X9z4XtgAvz4gXJ/zn9a73wL8N/FHgk/Yta0Z0C/8twNyEexFXvEM8drMQjHgdBX2tOtRrvmpSUl3&#10;R8PVw+Iw/u1YuL8z8o/+C1/ww0D4dfDS41bwtZC2kSLho0AI+mK/L74C3fjnxbr1rBo3jG/sLqdn&#10;gS8guSjRb1ZOGH3QQcHHY1+xn/Bb/Q4te+B19KyjmA4z3wK/GP4C+JtM8H6kIL0nBuEOD3+bp9K8&#10;/N4S5U0dOXu1T3uh+nP/AATb8Y/F/wCF/wAQraX4g69pa6ytkltJYnUjMGjQCNGB4UsUReDnbjuS&#10;TX6IWXjO88Xx/wBoW7rDJGQI7hIhtdsDt/dPSvhX4Q/DfSNNk07XdCthArRDzXt4AQ0hGQuT0IJ4&#10;r66+FOmX8Ph0WETSFlIabzM5VcDH4j0r5utGcHZbHte5UXO3dnQeOtdXS38Nafa6t5yy/aYy2ejq&#10;ykD6jp+Fb2seJvEOp6NJqCSAWBtgMLg4cD5h+dcz8TfA+sa54d0bXtMiIlsryRrhdmN5ZVOfY5H6&#10;11/gD4kQfDvTrDSJvBVtq1nqEvm3bXv/ACzYj5lX0xXxPC2LxGD8RsZRlH3akIvXyjG1u9ne/qfq&#10;3E2BweN8JsBXi/3lNtaLa8pJp9rq1vRI+Sfjd4qhn1aexWJz8vJ29BmqPwF8M6pqPiyGK1eTYZDu&#10;BPvX3trnxO/ZK0tIJ/FXwXsLeW+vkghmjs1kDOxwBnHrXf6Z8Lvg3qjxano3gKxtGRdzrDaiNh9c&#10;V+01c1hGKXKfgtLLWnzNnJ/Bjw5eWmmwrs5CDcRz6Vj/ALSDmaxaxlUgMuMV7dpeg+HbSJ7zRpGi&#10;WPh41XpXiH7SU1tFqsca3O8OhcqBytZ4bEQr17IutSdOmfIfizQZNK1GaWRNkZc8kcVW8IakftYj&#10;t5xk4UD1BNdP8WY5dRtZRaw/OoJPH5VxHwe0O/vPEotrggY67z6V9E3+7PGV1VPi/wDbt8HaHP8A&#10;G2716eyUz+UP3m3qQTXBfsyWj3nxUtZbh9m1yYyT15GK9L/4KAXsVt8drzSQ6MscY6N3JP8ATFeN&#10;fDy88SSeONOtfBEe69e4GCRwACM1+cZm7Yuevc+xwK/dxP1O+Hnga18QaIb+9tfMATcDnr8uK+T/&#10;ANtjxLD4f8Q2+hyDYfNCrGG/2hg19L/APXfiBpfgxNP8SWq7xAFlkUHhsV8lftxeDtR1v4pWNx9q&#10;YtNcx4x1A3dOa78nTnlfL5/qcucwjPGPTofYP7L3hGa4+C1t5AJaeL5Vz0FeEax8P9a0f9rK6ur5&#10;VWCKLGCOevFe4fA/4waT8PPB2keHLlBIdixkDufWvMPFHxb8E6/+0LrGravfmBdypGNuF4rt4lmq&#10;eAjHpocmR0+bENLc4r9tS5u9K8IB5H2xGVRhf4snpX1L/wAE+9J1GH4WaXPZWzQ77dSo7EV8mftV&#10;+L9A+KZ03RPCVws6NfrG6qM5IIr72/YJ/s228Kaf4Su0RJoLZA0ZGPxryeGoNudRdEennD5Yxi+p&#10;7J4a1HWT4pjs7mP5FAGAfavHP24vEjOJbWOXYyxsc9MY6V9F6d4Ylt/F7TG3URDOxh24r5d/bQh+&#10;1eJbu2JyBEw2jvk19PFpu6PDV27HxToPxp+LngHx5LN4E+JOp2ELzBpLJZzLaue+YZMpz64z719h&#10;fCvTNC+Lulx+J9b8L6NbatNCVu723sQsd1nqXQdz1yD1AIwa+Itf06PTPGQWVlXdKPlbv9K+0v2d&#10;NT+x+CbSNAcSBQMHHFfJ5v4c8H8Uqo8ywsZyf2leM1/2/Bxl+J7mX8WcQZHyrC12o7crtKP3Suvu&#10;Lutfsq6OIGu9G8ZeL9IjgO5rHRvGdyYF6/NGkxfA5J2E4Ge9cPqPhjwv4J1QL4i/bB8UW8blmisd&#10;Z8RWaurkHDBzEj5B52ksrDhlIxj6E1e4S28JXF2sh3umExX4i/8ABXLxLe+KvitPoUMg2RyMVViC&#10;fQCvxrPPo55DKnKpgcfWpeU1Cqvk5RUl68zfmfoOW+LWbRahicNCfmnKP+aP020vwHY63Il1B+3B&#10;4vuMK26S317SkXnBztS3AwMcDnr71s+GU8P/AAnt7qbxf+0vdeIBcEM8viXW7LZGw/55iNUKD2yR&#10;X4r/ALEv7Fvj/wDaE8TXCHVbiy0y0+QyRyMN5I9c4GBmvJf2k/BF/wDC7426z4AW+lvbfT7xo42k&#10;nL5H4k18fP6NmIxMHGebL2b6LDwT+9SVvke1/wARdjSleOD97/r4/wBYn9A15+0J+z4jCK/+MvhZ&#10;WPJQ65B1/Bql0nxx4H8YXItvCPimz1Hd91rSdWTr0J6dK/DL9nD4RR+IZrXWNR08oBIpUtGOea/V&#10;r9jDwbqmotp2geHbYlgwMjqPuLjk1jl/0cOHqeMdOtjatRLooxj+PvBPxazSrS5o4aEfNtv/ACPp&#10;vQPhpqHiTU47ZXKW27M88fYDspx1r1fSfDGh+FdP+x6Dp0cG/wD1sijLyH1djyx+v4Yqv4i1PR/h&#10;J4E8+4AeUIFiiU/NK54AwevNHg651q58LRah4kASeZTIU/urjIz71++8JeHPCnBtNSwGGiqnWcve&#10;n8pSu16RsvI/Nc+4tzviGq44iq+TpFaR+aW/zuZfjnxBYeHdPkvbyRQxGFU/xHtxXx18ftU1rXvi&#10;Hea1ctcuhRIEP2dgoUhc/P0O3twO/vn6V+L8Y1JJJpJCSjZjA6V5Z4a1NTq91EfD0mpsoLC0iZQz&#10;gAZxu46eldPHnEa4XymlifZ86nPlavbSzelk+x9D4b8GR41zHE4d1XTdKnzp2Tu+aK1u1prvc8v8&#10;L6yk+q2T+bNdW1kZE8m2g2GUEkBGZepOCc843Y54r6Y+Hl+T4StbWy0+Upe2O+ea2ndGG13Uhc8C&#10;MD0HBHPBqp4Z8D/Az4oQPpL2moeBNRE8c7yanpI+zSlM4/epuVVJxnO3OBW3F8H/AIjfC4wXGtmS&#10;805LUw2mpWEv2m3VC80hcEcKhLkbehyR2FfJ5TxRlmdwVSjOz7NrQ9POuDM4yHFexqx5l0aT19O/&#10;qm0u586f8Fera8u/2cPhb4h8YOwu7Lx2yTRrLuSAT28vyZIxnbFHnHGT+A3P2V/iDBcafZ6Jo9xz&#10;JFGhVGxjjp716H/wUC/Zo8UftD/BTw3pvh26guh4X19NR1e3XO9rcK8Jkx6o0oJGOQeOhq3+zl+w&#10;Dr2gTW3ibTryQIIgzRY+6fav0jhzFQdGpZ3s7P7k/wBT4HPsDUo1abkrJq6/I9KukGmwqk02Xmlw&#10;o+nFfGf7bfhjRrn416FrGs2ivAjnduXPINfV3jew8R+FvHEOk6o7FAPkY+3evnn9srw+ur65ZXn/&#10;ADykyzAdBX0zs+Rnz0Oq8j1z4Y/H2Hwnpenab4XARTaIAYlAIAHSud+LHxKn1jxbFrF+x37s5f1N&#10;eVfCzUXsNahtZZcqqjG7p7VJ8SvEV1qPi+GxXKxsc/7vOK9KNKlTquUVq0cTqTqQSbPf/FfiuaP4&#10;Bay1igAubRbdGU84fGf0B/Ovzt13w3Nqvx6mtY7iK33WZl33E4jQlVZuCeNxGcAck4r7r1q4jl+C&#10;H9nRzbgLmPec84Cmvnbwh+yb8bvjv8VFuPAHge5udM+7e6pMyw2seCMr5r4GfYZPNfg2d1K+N8Uv&#10;YxV+Skkl63f6n9RZBSo4T6Plaq7Jzr8zfzUPyR3f7PGm3E1r9riu2iEsbfag0f8ArCB8ozySTgDN&#10;e5R+Fobny0+ybTCuNrLgk7gMf7Y59iK9H/Zz/wCCflx4XsFg8ZfEDT4rlbUi4g06JpthYAEEsFBP&#10;0HavoK0/YX+Hto1trFz4j1eTYQz8ogI9eR+NfWTybGTaurH4VSzCnB3PgT4ieFr/AMBfEfWNV0+5&#10;eCO901biNpv4WC7XXJOT29+a/Er9pbxBrviL9pnxFqWs3onkF44RlYnCg8Dmv6G/+C0XwG0L4Zfs&#10;O+IPjd8OJ9ROq+G7q3+0Hf5nm28zeSxOBxtLK3HpX83F/qcmva9da5d3JknmkLu7c5J5613QWJoY&#10;GFCvbmV9V1V3Z/db7jXMp4CvmHt8Jfkajo+krLmX33t5B4FadfidarbKZQ843A9hmvc/EvxEgt/j&#10;p4a8HrYM+6SMAdsk15X+zxpKap8TYXkh3YbjPrmvdvDXgex8Wfth6FBLalhakOxVc7cMMA1nLWVv&#10;IxjK0Ln7afsL+H2l+HVjNLAu37Ouc9s4/wABXzL/AMFw/Cek+KPh1eWd++1Y7eRQ23oWGOn4V9k/&#10;sc6Stp8PYPsR+RYxwR14rw/9vr4Up8WrLU7WaAzGDdtQdzjp+NclOlKpWhGO9zWM40uZy2sfkZ+x&#10;3DceG/DUlijjfbkqcZ+YV9VeGtCk8Z+HS8cYDkDb8uMeteV/s7/su/F+XUNYt/8AhBb23DX8/klk&#10;427zivr74Gfs1ePPDulIfEWksiuOd49K/TKcEkkz5ObvNtGj+zV4Jm8LaU0kluVKphMrivh//god&#10;pWr6V+1va67PZNtntlKnpu96/RnWDc+D7WLQ9Nsm+0ycKBzz7V8Y/wDBU3wVrNt428L63cgRNNbE&#10;CQjBYelfPcTYd1qDl0PRyua50pHqv7I/iK2u9Es0ubrJCqF4zt4xivz9/wCCnZSz/a/ub6An5/lU&#10;heoBOK+3v2R/i/8AC74d+BIpPF97GJvLG+NsbgR3FfB//BRPx54d+Iv7SCa34ccPbySHysHqN3ev&#10;kMrTp0502e/i2pyhUj0PuT/gjl+0v8WW15PAdzalvDtva4kuixyD6Y796+nv2v8A9mj4TftNaZca&#10;950aTx2rmK5t3AdSDzn/APVXzJ/wTBsbbQvhje3caKsoRgrjqMp7e9Yfj/8AaO8c+FYdRtNB1GRm&#10;W5liJVzjG417X1Wc8Ap05WkefKrTji2pxuj4/wDE3wUk0f4p+JvBQuFu1tISUmVQMgE/rXhPh63n&#10;0X4gvpywnfHd7dpHQ5FfaP7KPg+/+JvxL8SeIvEMrTTXSMGcjIzz/Wvl/wCKXh5fDn7UepaRFH8i&#10;aiBxXZmtJxwFOb3sceDqqWKlGOyZ+43/AAT78fR2/wCw3YxPN5cqWR2juPQ1g/toftdWvhX9kzVv&#10;BHiXSDfzXdhJFG7AHO5SMc/WvKf2OvEmq2vwatdAjmZbfyseWG4ri/8AgpVqbW3weEsp2qABz6cZ&#10;5r18v5a2URm9TpzHNcRTxyVPRpWfmfl98Yv2avFGjv8A8Jpp1n5sbyrLLFGOEVm4x64yK+of+CTH&#10;iy/8FfGm10i6YxvPHkRv0J6V7lpv7Jkut/ssRfEy4u1mVLRJ15yHwM4NfPv7Kmp2sv7VemjQnVN0&#10;pQ7OiMDgivDx9N03oc2Dm6jP3x/Z3+Hfw/16+tfFus6daPeeRxK0WWB9j2rwT/gox8Cfhl8WPjp4&#10;X8Z6Zr8cOreHWeGWGcgi4jcj5ecdNox9TXuP7FWl6y+kyDVrlpgiZQ445rk/25Pg94OjtLb4vasr&#10;RnS2d2jBwHPOM189KU4YqnKmra/noe9RlBUaiqO9lofnr/wVT+PNr8PvCNn8OtE1ALPsRDGknTNf&#10;NPgiMXfhO1uTJ8zKCxAyK8z/AG1vi3f/ABW/aVnS4umNvZyBYlLZAJJwffAr07wPdRxeDrdGYcIo&#10;xnpXuY2EoQi+rODANJyRzf7XmqE/C6SDO7Frg/lXzp+xZqFvaeNnMzgMxKqP73Ne4/tYSLL4EkhW&#10;bJa3zjPTivmX9nnWp/DPipddawkmihOJRGvTnrUw5lhZNFVbSxUbn3D4A+H9/ffESbxJJA3kMwYM&#10;e2Ca+0/BOvQ658Hr7TraISPFZOpwMYwpHevi74a/tC6E2iR6/ZTKwJAmhY4K56DHrX2D+zPcWHiP&#10;wLf3Un7qK/snZS5wBkHPNfL46Hto3kexhuWEtD8Wfikv2r48a1A4C51qUEf8Cr6X8E6T5Xg+3ghO&#10;C+1Rj2Ar55+PehHQP2nPEWnQyeYqa1IUdW6gnNfR3wmE1xplhbueuCQecV9ZJpUIyXRfofPLWbiu&#10;rPaPhf4PttP0V9RndA4GCuevWs5PNvPiJFbpLhVlUEDnB+vpVq9u9T8P+D3uHJVcnjOOtc98OfE9&#10;nfeNd5n35nGd55xn3rzaa9pCUjurWo1acEj6Z+LdnJ/wpBScqPsxHPrjpX5c/EW0x45vkb5R9oJw&#10;eK/UX4x6ik/wTD5OzysL9ema/LL4hzS3HxAvomQ5884x9a3y12psMy0qq56j+z0mu2E93q+kSpst&#10;rcebA43GTcQxKg8AgR5yMHGevSvt79nnxnqV7Z6XaykxRQKRLdEYABAXBAJyC5VRkdGfnBNfMfwj&#10;8Gw+EvgynieN2SfUGMP2hCd0eUwccc5VmGOuCcV7D8BPE2lW+qWcc11O9tLZE/vFw0bIPMZsLwUX&#10;aR8x/iycYrz8fUU4zcTelScKMGz9HPgtY6bJpqzXkUrx21uC0kMwWR2jIG9OMEYOcd+RgnBr1Lw5&#10;pt8L6zlsMiIRAzJeOcTFZd67sZznnGNuMtzxXknwr8RWviey02aa+ilklSOOaGBQoTMeRlR0wU/M&#10;E96918JvosoiuYr2Oae3heWPYrYMgVh5WWwCxBLDnHDck4FfOYVpTd3oj0akeaC5epD8SFSHVNPj&#10;t2Jii0iFIyFxjBfcB+PH0xXPTyMy7s4yDgmu40rwB4m8fW0mq67JHbzreGO2S2dCkqFEkyuTnClm&#10;Q9OVNadt+zNqt+DHda5KrDcWEdtGxUDHUeZn1yegxXxuJ4ezjNsTPF4aleE22ndK69G0z9kyni3h&#10;/LctpYbFV1GcIpNWk7NeiZ4P8ctJXxD8I7xSV32hbO4Z+UgEV8V+Hryz/wCEC8T6Bf26yeW8jqGU&#10;DHOK/Tbxd+yjr2q+Gr/RtK8daNJJeQFYYr6cQgnPy5YFsc5HfpXxD8Wv+Ce37V3w20rWxZ/DA62b&#10;3eu7w1qcN4VBbODHvWQHHYr0wa/XOGKWLocNxwuNjyThdWbWqvdbPzPyHjXEZdiuJZYvAVFOE1F6&#10;X0drNapdrlD/AIJi6CryB47VnXe2AeijPFfZ/wAYfhBp/wAQfhzeaTqyq8bpkxN0wBXzh/wT1+G3&#10;i/4ZaQ9n4y8Jahp+o28pSawvLZo5o2HVWVgCD0r6Q+LXjTWm8JSRaRYSW8p4mEvRRXhV5whU5pdz&#10;PD051fdj1R8d3f8AwTp+FE2qNqcXhOwczP8AMwhGT7fWvWPgT+zBofw11+3Xw9piQRRuAgiHAxT9&#10;L1O6+1CFtTkU7svk8ZPNe3/ATVPC2sO1iuoRyXULgyIx5HNe3k1aP9qqSk38zHNKc45bKE46lT9r&#10;jwrDJ8GnV5Gwlocqy+1fOf7LNomjW1skajZv5Hl9ya+qv2ydD1JfhpOLckxPathgPavmv9na2k02&#10;G3kvHRg2Pwr9Hw870WfAz/iJH13osdtdeD3lEWG8vr07V84eLAq+Lb5G+6A3TPBr6Z0jVdPXwE0s&#10;aA4QZ/KvmbXVm1PxFqVyvC724z71nhrrmFWs+W58QftNW0GpfGfSdKu0WSG41FEeJ+Qw3Dj8q8X/&#10;AG/P2bvDHwR+OGkap4YlIg1BwzWyOcKCM4xXtHxzhnn/AGlNCtcA7tWjwCOg3jJ/SvPP22dd/wCF&#10;p/tL2ulRyGVLCTYmOVJHBr4/NJwvUb7n0eEc4xhbse2fsZeHrFPCk2uy6auVtvlznn3r2fwz4wuL&#10;bRdTuIyVQggYb7uBisj9m3wSmjfCC4Y2xVkgAGVxjiqHhq8M+l6nbMM5ZgwHQV8fVXMj6rAPV2PO&#10;x8S7/TfGo1pp2AjmJ8zOce1cj+1B+0tfeNryy0u1neaKFl35TqQRXT2nw61LxLr9zHDH5gBO0BeR&#10;+FeSfEXwkNM+Kdpot1BsbeNy9RXU1BN23Ixbn9Xv3Z3nxH/a/Oi/s/r4UvNDZJJYyqt5YAI24z+p&#10;rxj9mWG31eVrgQYjkkLoVPTJzW7+3nJp/hv4f6bp9rbosjoq5C+prN/ZEsSLBXaIqNoK89cZrsyy&#10;MY4FyS3Z4+JbddRfQ+wP2dbSOLWmSTkmNsE5zxXWz3Zk8ST2YIIML4B7muY/ZytxP4mcCQZETZAH&#10;TINdBeafPD8RY4nX5WST69KyqySqSv2PVw8W4R9T8dv+CumlLp37QZuFjIEiOcn61mf8E8tVNl46&#10;jVp9qswzlvQ179/wVt/ZZ8beMPH1p4k8PaLPcHcysEiJ4r52/Z2+GXxB+HXjGN9V0ma32N829ccV&#10;6uHxVGphkr6njV8NVp4xzcdLn7WfsbYudJmKBGZowzFW6ivKf2wfFPiXw58ZdM0/wbqckGpXdzHD&#10;bPCeQzECu9/4JzNqV54UkvrsPgW4AZvXFcjqnh4/GL/gohovhSFWeHTA1zKFHQqMD9a0pOM5WZT5&#10;viifoZ8PvBKab+y1by+MIoLm8itSZJiuC528n+dfh9pOqW1v8WtZtoQmx9cufLCnAA85u1fuj44j&#10;1XQ/ghDpEoGPskhdT3AFfgfp06J8ar2TfxLqkrDHvK3FddWxw0ZNybPtXQb99P8Ag3JLLJjMZwCf&#10;avkvwhrL6v4n17TzclsyMdykdetfXP8Awhut6l8D99jEW823J47cV8UfD3SdR8NfFbUtN1JNnmyv&#10;tZ/pXBTkpKae52Vkk42OOi8PS6X8Zb3UY4wTJCwBIz717h+xTpT+I/i81hexgpvG5GHvXIa34K1K&#10;TxE+tQWrsu4qWVfWvW/2VfDtx8Mvj7ZWt9grfHIYHgdOKMXUj7DV9BUINVL26n6s/A74K+CIPh9c&#10;apbaDbC4ayIMiwjd0z/Svyx/bz0yXT/FF5mEjytUlAHYDPpX7C/Ah4LrwJPEpCo1qcY+lflF/wAF&#10;HtH2eNNXt7eI/LeO+T9a4qXKqkWjpqSlLmTZl/BkT3fwFXdKTliGBHbBP9Kv/sA/BnSdT8e6n4jS&#10;zhVpL92V8ckhua4X4VfEM6J8EZdOljcyltqAL65GT6V9R/8ABPfwH5nhL+0niIknYvux0JOarMpq&#10;UbInD3hNJi/8FZ/Cng3UP2LtZ8Mavr6wTtaOIFV1yGOCowcZ6dq/ALV9Bg0uZoo7vzNrEcDHev37&#10;/wCCl3wUg1z4Y6hqOps0vlWreUjHIztPOK/A/XdGli8SXdkucR3LKAfZjXRk0rUZJ9znzWPvRl3R&#10;6B+y3DNN4rXyI93z4IWv35/4JY2d3/wqK0c8Y5bPGOlfg9+zVDe+DdWTWzYmSF5MEhehr9yv+CWH&#10;jqXxB8MolgRlA6hhj8K8/PpJVYSXSwYFWifoNr/iHTYPhxNZTzJI7W5CpnBJx0rzHwnapoPwsuJb&#10;eMxlmllKEY5JJ/rXgHxA/bf8LeCvjpafB/x3fC3F4+LOdmwuc4wTX0J8R9f0fUPgvLceHp0eUWB8&#10;llOA525r1qeYe2wa06I6at5uKXQ+BvjTc6rqerPqEkp8ma/fei/XvVX4wxwp8A31GPas0ETNGy9V&#10;I6EVzsHjbUtdW/sdS0eaF0nk84S9UO4jNdB8Rbf7d8BbsO+B9nJHftWENKSXmTV1qXXY+XPhl4z8&#10;U+PrK8s9X1OW4WPOzzCTz9K9r/Y+0+40nx9bWUMfzl+XbGAM14J8HzNpc2pmB+FUEA9Oa+hf2K9Q&#10;h1r4oRW0nylUGdx75r2Zpui1FHn0Gvaps9m/a40vTNQ8S6O1vKpnNyhAPUjI5r1Lx14KbXf2W9Ts&#10;PKiJOnMoV36/JXlH7Z+i6l4b8V6JryMzQ+aikqM7favRh4p1af8AZs1RpG3f6E/yk842mvh81io1&#10;kpLU+jwjhKDcWfzxxfBHUtT+MWrWBsgPJ8QzJtfOCPNOf0r7P+Gegp4T09NMbCCOGPAIxtz2ryrw&#10;H4h0IfFTWDMIzP8A27KXDDGPmPGT3r229v7fUdTknssCNwikfjXuQq1ZztLbQ4FQhShddT7S/ZQ1&#10;uY6VaRQSg4A57V5T/wAFb9LuNS+E97dgEsgLEnniu6/ZYWZPD1o0ecgBs8cjjj+dYX/BS/TLi/8A&#10;g7qUrK20W5BG32681rBL26fmZ19aL9D8lvAiy2+p295D/rIpllQg9CrAg/niv2q+GviAeIPCGi6g&#10;rb3vNMhmZsdAUUk/iTX48/A/wefF/wAQdI8Kj5Df6rDaj5xyJHCHHqRX7Q+E/CVr4Yjt9EsYgsFv&#10;bpFCoGAFUBR/KvyHxrlTnDBxS95czfpp+v5H754BQqRoY+q/g9xf9vLmf5P8ju/CdonkgA4JXuKT&#10;4nanfeDPhr458U6bcCGYeCLh4JSpIWRUdAeMn+IdAav+HYWhjUEe1fL3xg/buuPiFq/jr4J+C/B9&#10;xYf8Ixr/APY+paheWxY6hE6DKohwUUOud44I2j+KvnfD+liK2OSpq9lr5L/hz6PxKrUf7EqOpK2q&#10;t63vb7kz4gvfEPw91fxRDF8Z9Hj8SafZ6Xiax1SSeG5mCsThZYBgr82xcrngDoK9p/Zk+JvwHt9V&#10;muPg74rbT4Zmb7LplzMyNZlyA0RjdQpKRxooOMHk81wfiXw4moX1z9qtconzyXvCso3EHC5G7JHb&#10;OOax7rwRcyeJbXX7DVYPtdnJb+XqNnpphVisabA0bIoJVflckEOyucsOa/dZ1HSufzDJ+0s5H2r4&#10;R1e6u7y6g0+8sLtfL3vIspDBd5wc+pwOeMnnNe0+ErkXuj6Veafr2rWF5o1m7eIpG1KKa2mjU7o0&#10;XPzgncFbJJJXHQCvlDws/jrxlJc6nPb6dI01rHc6n9gVLZIEUBAfLQgkErk4HU13fxD1+D4Y/A3T&#10;Nc8PeG7i21C71xbe5uJ74yC4QgsTj+EAKMD3968mlifbYlQ6yOl4eUaMpP4Uey/8JroH/QWf/v0/&#10;+FFfLX/C8/F//QNi/wC+H/xor1P7KX9M8P6xS7/gfdPw78Z3/gXxTaeKrBtzW8o82FicSRk/Mh9y&#10;M19t+EPGGj+IdBtfEGmXivbXMKvGxPYjofftXwFZXNvcxx3drOJIplDRyo2VKkZDAjqCMfnWd8df&#10;ij+034U+Df2f9nbVraO9tbwPPFeIXAgbhmUZ6gnP51+I8DZxWwGY/UZfDUdlfRKW349T+pvEvhmn&#10;mmX/AF+mvfpJt+cN393T5n2X+1lrvhfUvhhe6Xd3du8nlNhSwJ6Gvzt8alND0pLq3jIa3kDxqOSS&#10;p3D69K4bw1qf7VIlm8afGz4tXGopKAWsVTZEvOcBQM/rXWaf4p/4Ti1gkXTmdklBkVVIXAb1Nfut&#10;bC1qdDlqLVn80Sq06kvdeiR9D/DP/goB8Qdf8KWnhXw/8J9T89IVRpngwBgYz70njzTPj98S4JLr&#10;UJZNOieL/VTS7VcfQV7T8ANL8OX/AIOtZtE0eKOUIN52A4OPWug8e+C7vUIN+4LhTjAwOlfPN4uF&#10;a1rWPVpypyp+TPnb9nL9n20tfFR1bxPqj3kgx5uzO1cdsmvszRLfQNC0OFbG0iQDjOwV4j8MtHj8&#10;P6rKJZMEyfdI4r1DVdWiksFghcYA4x2NFGU41ZSm7s6a8YSjCMdjpBqFmIJ7qSYBI13OzNwK+Gf2&#10;q/jFc/FX4gPpWnXO7TdOJihGeHYHBavUf2m/2hLjwl4afwFoU/8AxMtQBEzof9VEBgk+5r5ktrXy&#10;o9ztljkyOT+tfAcX55HFyWBov/Fbv2P6F8I+Dnl9B51jI2lJWpp9F1l89kVNQZbWALtw3OBXFRyT&#10;zExra5+072YtwQegxXQy6xp2qG51oXy/YvmjiffwAuAT+eaoW2j6PfTtd2Wqu/lAfKGyMDnP+fSv&#10;534ujLC8QVcPLeCin5O12vVN6+aP6AybHYfFYFYmPwy1T8ruz9HuvI/Nr/gqz4Q8aeMPj/DDpljJ&#10;JZ6Vo8NvEeSNx3M348iux/4JY/DbxD4Fh1C78SWpt11crJb7xjYEO0g+p6V3vxvuR4v8aarrTwo3&#10;+nMiOecqp2g/pXqXg2Oy8P8Awi8E69YadGs1xNeqxIGMrIoOfXsfxr+zuHsH/ZHDWEwb+zCKfra7&#10;/G5/AvF+N/trjDG4+9+ac7ei92P4JH3R+xwXTTJYLuI7CMyRH0xxivUW0rSXuH16eF4HjykEc3Uk&#10;Hg+9eGfsmeKG1CUP5gYTIN4HGMV3Hxa8X6nB4psNGWdYo/tsYCF+qlhyPevbqTUqVj4qnGo8RdHv&#10;Hg7wXrM5XUXQBSgKKRkc18H/APBfW48Raf8AB628MRu0dteypHMVGOpyRx68/nX6n+GtPsYNFjQQ&#10;qAEAU7ewr4a/4LpeBtE8S/s2XN26Is8ADwsw+6Qc8e/FeRgMHCGIhLfU9jFYiUqM4+R8hf8ABGH4&#10;MeHj8SpdYi0CIWuo6VbzRs8P3mHBI+lfqnqH7Nvw/nmF3d+EraUtg7vJHJr4Q/4I4WdiPBvhq/t7&#10;f/SreW4s7skZOwHIP05r9XbbT4Z9MiO0Z8pd35V0VMI54mfNuZYbEyp4aFux4P4i/ZX+E2u6JcwX&#10;ngu0kLQMArW6kA47V+WPi74t638Nv2ldf+CWjeHriGyt5f3f90A9Div3DGjxIjARjBGMCvzd/bS+&#10;C3hTw5+0JeeL7bTI1uZ7MFnCj5sMev506GHlFtJ9DSriIShdnylrnw9/4Sn4waBqFzBl2vEf7udu&#10;Dmvvrw14QQeCxZzovlragEEdenrXyP8ACZL3xb+0Bp+jrprfZ7U+Y8gHHXGK+6ZtNhg0J9gOwRbS&#10;CPatppxw9zmhJutb0PF/2Xf2JPgt8XfjDr2o+K/BOn3bWyKN8sAcAs2T145wK9+8U/8ABMP9kq7s&#10;mE3wg0MZXqumRcnPXpTf2CtNtrfXvEurxN8sl2qgbcYwpr6O1i4ST92ozkdK5cOlOhzM7J1Jqskz&#10;8z/2kP8AglX+yzZWUt1onwr09J2JZniskBx7HFfHfiX9hH4Qabrc9pbeB4VYOVwIQTX7d+K/h5p3&#10;iSMw3a7t2cA9q8svv2KvCsusPqbWQkaR92cdK/NeK+Hc9zSupYOtKCT6Nn9CeH/HnC+R5e6WOowl&#10;K3WKf5n41eOP2JvB3h3TmurLwNhG4LiIDn8q99/4JtfsreC9E1V7/WvB8BklcbDLEG2jtyRxX6G/&#10;EX9j3wtqGiC1g0lAFXn5BzWR8Jf2dbDwIzxw2vlgE7cqBmubKOGs6wVeLxNaUvVm/FviLw9nGUTp&#10;4OhGEn2SRu6b4E+F1haw2sHhazJQAZMQrRs/h54AdleLw3bZJ67Aa04fBCkjce3GDXVeHPCNqIVG&#10;OnHNfpeAXLWuz+fMVUU4aHz9+2Ve+E/AfwT1e8Tw7a4W3clCgwSB6V+Yv7LXiTwZe+EdZ8cf2XFF&#10;crqN0XaLAJVgB7ZGWr9Kv+CtGkx6F+y74h1BfkKadKcq+M8V+XX7CGgyH4AX3ia/iMq3z38FumMq&#10;7rtI/wC+Txx1r6rBcrg5L+ZHg4xN1oW2sz13xz4g0rwoNTv7SzLGLS0isYpHLLNEsfBz34NdF+z1&#10;rHiO68Oy+JHa3ac6TGs6+UdxmRcMF9Mgj+lcz8VdDsW8Gx6/fWMyQ29qYm8iEr5qCMrtIPOOc7un&#10;Feg/s0+FrfxDo7aXbeIVsWREumnvBk5CBV4HG0sACB2bNdOOsqTKwrSrxOn0x/G2heKbDRrHTHla&#10;4061nlkmUhrYkAFVYd1PT0r6F+EPwp+IepH+09Ysb+WGS4VWu5OMg8dQMcnHFcPL4r8OeGEs/iJ4&#10;v1JFhhkOUdgBvJ3bFAyec8E4GAa878L/ALds+qfGvWvjNp3hHUtunxNpXhyK38RXElpqMIGfP+zB&#10;dgIIPB5wOOWFeTUlQp4eM5at9EbTpVq2ImouyWuvc+673wzd6ZYGBo0Y+SASq4C4649M4HFfHH7Q&#10;/gX4/wAXjiOx+BfiGHyiZWvUlXoS42txx0yPrXtfw6/ah8Y/F3V5bKy8GxadpaR4t9QZZo3ckdNk&#10;oDKQT3A6Vf8AAmlKPiFqNzLbeZM0MYkkB3BhkkE44HU/j9RXh42oueFSmtV39D1sprVI4OtQm9JJ&#10;fg1qeDeEdM/a10iWHT/GdpDf2cjqt0I48FRkDK/TJ/WvVfB+sK5FreKCASssZPDDoQa9jvVzLHBF&#10;bfMp5+TrXjfxP0qTwJ8R5k8rZb3yi5tyB8uG6gfRgf0r8w8RMLKrGjmKik4+7K2mj1X43XzR+q+H&#10;FeE6NbK22/txu/RSX5P7zjfGnhpvCniOS0jUG3k+e2bsVPatrwFrf2CcqfnR127C3T0P5/yrf8R6&#10;PD408JBbcL9rtR5lufXAyV/EZ/GvPdLvZbO5CYIIYA57V+cU5yw9aNWm7Napn7BTcc3y6VCsrySt&#10;Jd/P5nn0mqXfiX9oSdfEGkvYyRSGMof48H74PcGvQPj/AOFotR+F15FZKu77IVy+cDirniTwfZeK&#10;NY03xfZIFvLM7JtvWWLr+ann6Gtj4m+JPB2m+CZrLxVd+V50exVHViRiv3vI8ypZ3gKdVb6KS7Nb&#10;n8v8SZNX4fzWpQt7r1i/L/gbH5qfEr4e6nB+zv4pWx1Vlube4jurNtx2RurjJHYfhXz38C9c+Iup&#10;fEOeH4iXVxrcdzbmKGG/neWPyxngliflB3YXoM8Cv0T8a/AHRPFnw48Q6Hpuo7ftujXHkMzYAfaW&#10;HH4Cvz5sfg14jTxdFcXPim+QJIqExELtx6EdBzX12Y5bTwF/YQS5tX5vTX7kfNU81xePowjiKjkq&#10;a5YpvaN27el27drn3r+xb4uuNO+H9v4TuYrZo3mbyDFKrmNQcbPUAdMV9I6b4s0PwTY266lJsiu7&#10;/wAuLDc7yM/0r5E/ZP8AgRpPhgR+J9K1i9uPKJkkZmZgT3wor6w+IPgka34CsLmyt3aW1vIrqNmX&#10;BK7T69+a58moxrZhTUtroyxdRwwk2t7M+ev+CiWnJ8R9XtZdAZMW5JbJ6D618U+O/AviGXT7rSra&#10;08ySWNkUE4z1r7B+MKahf6wxiZ1y7BVyPXpXkfirw3fWGpxyZ+cOGB2givuMfl9KVTmufO4XEzVO&#10;3U/O3Xf2Zfjtaa3cNH4Su9pclXiIwwJrl/EfhT4o+FJJLPVra8tQDho3JA+nXFfpBZ/Ezb45i0aS&#10;K3k4UbHiHTiub+PXwD1D4u+KB4c8KaXF9sul2qPK6MeAfpmuetGlRp819jelCdWXKj4L+GXxE+L/&#10;AIN1MT+ANVuYZ0bJKMeDXvWg/wDBVv8Abq+GulJo8fiHCREfPJEwY49811em/wDBLr9p3wfrL3UV&#10;pbFd+fngYjrxXofg3/gkp+0f8VnA8QzWVvE4wAloeh79a1wk6lek3SldIxxFGFGdqi1Z5pqX/Bbz&#10;9tLxr4fTwYrCVmGGa2LF2H0rij/wUB/aYsJGOvaLflic/NG3+Fffn7PP/BAzUPhpqR+IninX/tpS&#10;Pi2EJCAjJ7074v8AwN+EOj6++nT6DaR+SdsgcDtXoUMLVqUm3PXscdWpThUSUNO+x8K6H/wUc8f2&#10;EbNrehXyMRyfnwfwqa2/4KCT6rdfZb9ry3VjnJJwPzr6k1j4IfBnWICo0O2AY9QvSvGvi3+zd8Nl&#10;uB/Z+ixlGOSwQDHsKxnGtTejNYShMg8K/tj+CJ0Q6hqizKPvLKgP9K9Z+DX7ZPwR8G+KYtUgEMSz&#10;ODM4jGOPfivng/s//DmECBNMRWJz8r811Nl+zF4Il0EXUUUofGR1AFaQlUTv2HJRa1P0x0n9uP4O&#10;ax4bhutD1KKacoMbDkHPrjpXzP8AtOeNT4v8VNqkC4jZMhhyDV3/AIJ5fDz4Uv4V8QeEdcJXUIoi&#10;1rLMQcpg4xn0NcF45TU9L13UNA1aRZfs00qRug4KZ+X9K87PKl8Ml3ZpgIWq+h5DeWiate3U+wMU&#10;Y4OOv5fSvU/2Lr650/x55b/u4+jk9q851iy1Pwr4avPENnZlgS20AZzya7L9inxHc+LPEUkN/YmJ&#10;3+UAr7da8PDR5a1N+a/M9So5OEr9mfRP7YP9i6vHol/Z3avLauu4huOT6CrNlqk0/ge1DLhQEADD&#10;oazvjz4F/srQrC+upC29hkHjafSotL1+ws/CSrcHcwhyqEemcVrxGoxx6fkjPJrvDWfmfpP8A9c8&#10;NQ/C/SJLnV7dGSyQOC4GDgf/AF67rxF8RvBSeEbsNr9tlIWziUen1r83Ph/4f+MHi34ZL4ju/GN5&#10;pqN/x6wo+CVz61wXifwX+0ALW6ex+Kl68YDHYX+97da+hwzpSw8Zt20PLrxqKrJRV7M8G/b5/aTk&#10;0/8AaP1fStDtJJbfP+tjAIY59a5L4PeN77x5qMsd5JLA0ULSQNJwCw5Arz79oHw54+8Lalfa/rdi&#10;92ySkvM+c9eprzP4Y/G/xfrHje08O+HYCkxuB5gU9V3DP6U/rFCtJuMkw5K1O3NA/Y3/AIJo/ty/&#10;tA38zfDnx34ftl0y3cQw3nlENIpwN2a+hP2o/GelaLeW+qupmC2u6OOLq7seK8r/AOCcfw31fxZ4&#10;I03UbLwlPMHij3zrAcNkAHnFd1+1foN5ZeOZvDN3H5L2VvChSTjYSu7n8DX4f4lYuvhMhn7NWcpx&#10;S007/ofu/g7hcPi+MISntCEm/vUf1PlX4hfD/wANfFzxVD4m8Q31/o96o2Xq2EfmrOpIw3LAxsF9&#10;M84pbT9kzTdVjhB+K16oMf71V01vmbGFPLEdCeo5zyccVP8AEy48EfAPxfFP4m+IkFnB4kuZbuyG&#10;sXAjSNlWNJY1kbC4BwwUkHDHrjI7zwf8RPA17p8V8njTSTHs3iRdTh27cdc7unqelfilTi3jLKow&#10;oU6jlTUVZuGj72bWtnpuz+hs24J4FzecsbKhFVJN8yU3dPzSel9/mVPDn7EH7Nlvqb3Mui6tqkhm&#10;3wrqSxERfMrbgcAF8rySpBB6d6+gfh54S8OeDrZYPCPhbTtH24O+3tY/MAXONrAAIeTyoH8q8z0/&#10;4wfDWK3XUofGtlcRqpZns3M4woJJ3RgjgAk/SuqX4yaJDpUuq6MWu4reBnlltsPswFO3bncW+dfl&#10;UFvmBKgchLN+K83f71zkn0UXFfkvxPk6+TcM5RH9zCnDzbTf4vU8m/4K9aF430L4B2X7Uvwf8ff2&#10;B4j8E3UUGr2k7LJa63pk8oQxSxPxJJFK6vG3DYeVQfmrhf2FPjh4u+PfguDU9bt7PStUSPEkmmTP&#10;FFLjuFJ3L+Z69a+Mf+C0n7cP7TFz8TJP2e31m3svBt9pNlqYsrW3Tdegyu6ebISSQrx8KuBleh61&#10;8ufAj9s39pX4Sxsnw7urmVAcbBCzAcdMV++8J8FZdmGQQWc0U5yu4uOk4xeyclu73dndH43n3iPn&#10;ORZw6eTYhypRspRmr02+tlLZea5Wf0KeGPiR8WPh/IFt/EmoQITgZui8bfTdkGu4074/za+Fj8X6&#10;PbzSg4NzbHyZPqcZVj+Ar8NfDP8AwWR/bb8I6Sqa14ImuYiwAaa2cIx98jFe1fs7f8FydX1HXYND&#10;/aS/Z61ax06dgB4j8PWkkjQH1ktyvzp6sh3D+61edmPBnEvDdV4jIcTOcF9naX3P3Zfn5Hv5fx1w&#10;XxhBYfPcJClUf2re63/i3j89P7x9l/8ABUX4a+JfjJ8C9Tm+F2l3GqSpZvvsY0/0gDHUKPvf8BJr&#10;+fK70zxBoXi6Xw/qtpcWV/b3nlT291E0UkbA9CjAEH61/SR8Nvih4L+JnhW28cfDPxfZ6zpF1zDe&#10;WEmVBx91gcMjjPKMAwPBANch8fP2Lf2X/wBqSJZPjB8KrC61KMhodbskEF7C+c5WVMN+DZBrmwPi&#10;pmlGoqGb0L8ujcVyyXrF6P8AAWb+D+X1aft8orWvqlL3o/JrVf8Ak3+XzD+x148+0+C9DtL3U5S0&#10;Omwgu0mW8wKBkg8MxI9K+3PhZLBNJDLNfTtGuUmUZMb7l7j1BJANfNOl/wDBPrxb8DtYjvfhx4hP&#10;iLRYiSltdpsvohklcquFkA6ZXB9QetfQ/wAKINWt9Mt5ZZJIgDua1fIMR43K24DkMCPfFfY4TPMv&#10;zaHtMLNSXbqvVbr+rH5dmeQZnktb2WKpuPZ7p+jWj/TrY+gvBL6fHplxaT2Ssm/94rpww28Eg9a8&#10;1l1DQNX8ZX+kHTZPIsbsgxq2WjBxyPasT9ov9qEfst/DbTNebwjq3iG98Q+IodL03SdGsXuZ555g&#10;7IipGCzFiMYFXvhx4E+M+la9J4y+K3wb1zwxHrVuJWXVLdVMLMoIR9rHZIM9GA6V7GMyGhnGBpVY&#10;y5K1OV4zj8S7rzTIyPiXEZFia1CpT9rh6kbShJ2T81vZ/LX5Fvx1BCn2aO1sVvLM3cbQzbTujcNk&#10;HB6H3r6c+Hul3KWkWqPBMEvIlHlvJu5xzmvB9dutMub628PaONogx56uOXX1+ua+ivhlPdzabYo4&#10;dgseMNwBjjNddGGNhFQxUlKS+0tLrzXR/gcOPlldWp7TAxlCL3jJ3s/J9UdBaaNNpEN7cXISNXUO&#10;Fz7V82/GfS9Q8YeIpLm1RIkClSxPB+lfUXi22mubXynO2EIBKR3HpXxV+2d+1j8GP2afie3w08Ze&#10;LLfT7u4sUu4Uk5Ijb+vFd+EdX6ylDc8XEOHsW5HJ+KvDi2TvYAK7OPvk8mvM7z4H/EKz1U674duG&#10;QMGYAHp7UxP23P2dNUvpNRf4i2rOBw7v0qxpn7b3wn1u7ez07xnpzKEOzMwG7ivppUqjpfEeNGcH&#10;P4T88P2itO8Q3/x01XTvEyl7mKTazdSR/kUv7M3hmztvjDHd8ubaNmQEd8gVz/7W/wARvFVv8a9a&#10;8aaDbR3MU8x2NGcjBr1T/gktbaR8ZfjRdH4iRpbzR2JaOGc7BJ83OCe44OPevhMztFzZ9XgVaUEj&#10;7W8LTINEmdXxlQxz2OM//Wr5R/bO1u50/wAbaddeUGWImQMevHNfYfj/AEHRPhzNdwxazam2kz9n&#10;P2hflxztPP618Z/tPSaf4z1IyWeoW8nlW8gOJQcnHFelwy19Ra7Mxz1NYpSXVHsX7F194R+JtxbP&#10;rupp5tnYNOy7hwcECvLUWy1r4leI7yzdJoV1aaOMsMgBTj8815v+zP4c8UeA9W1HxBH4sdY5tM8k&#10;QRvwpyff3r1PwhoEHh+1a4Ehke6kaaZ89yc1HFuKcadKn3/4Bnw/R5Z1J+hL8D/Blv4q/aSsPDOn&#10;Wam3t0a4mULwGAHP519i/B+9udA+N1xptvcNGloI1C54BKjivKv2EPAelt8QdX+JNyVaeKIxKu4D&#10;Cjrx+Feq+F/GPg6P4mX+qThUuJrss5Lc8cV28ORjTwN5faNs5q0qlJU47p/ofXfhTxXJqN+0QKkh&#10;T09cV8wftMRtqXjG/WcEZTlsdK7T4fftX/C+PxxceDDrEIvBFuCsQOv1ry/48+NNLufF2ozDUocb&#10;flPmjGMdK9iMbXfQ+etZ6nxz8crfT9C8fWgmdQxYYw3PXivr/wCAk1s3g7TovK58pQDt7kda/Mr9&#10;qb4w32qftMaL4Ys7wGGS9UOUOcKDzzX6Ifsg+NNB8QWWnaab9Fdk3Kjt2HQ1002lSk0ZVneUUe6/&#10;EvULPw58Nb6/v51WK2tGLEnrwa/n/wD2pPiPZfGv9onV7rSHLxf2i0UeP7qtj/Gv3F/bx17T/Cv7&#10;Pmv3seqRAGxkCqJRzhT2r8Jfhv4Zj8VfFp/scQzJdEE9AMt1z+NfP5rWbioI9PAq8rn0V4T+IXib&#10;9lP9nTUtf0XdC13YnD46kgV8Wv480vx/4yn8UeMLrz5rufzJ5G9euK/RL9uj4Ivp/wCyMkWnSQFj&#10;ppbBlXPC9gK/JzT3u4b8ruIYPg4OOnGKqNP2NKMDPn56spM+1fhF430FrjTPD2gQ+bcXVwkVrbRf&#10;edjwAK/bj9hr4BH4L/B6DxR4yQQ6leQiWcSjmJducZr84v8Ag3z/AOCc+pfFDxWP2qPizpDto2kt&#10;jw7bXCYE0gI3S4PtkD86/Xn4maFrHjR4PBfhjVobW0R1GojZnMY/hH14qKeCw9CV4rV7jliKs4OP&#10;TocZpVgnxg8Xz+IdW02QafpU+3TxMDtkYfx4ru38M6jqSrLb24MA4bHYelYXxF8ZeHPhZodt4atr&#10;iGO4lVY4YmZQSO7V6L8Cbq11zR0t7m9ifzQGP71TXWoJxu9jBSSei1Pmb9pCWPR7IiM+WBIQV6cV&#10;8+/27c2OvW2o6bOVljAMbKeRkDNfUv8AwUO8Nab4ftle2miQS5yWbH9a+RRa3Ekaalb2dy8ELrDJ&#10;NDayOiNsB2llUgHHOSenWvyDxxwOKxfCVGOEpyk1UT91NtLllrp5n9D/AEccfl+E4rxaxtSEFKi0&#10;uZpJvmjor2u7dD3f4TfFrTJL6TR/iDHOdNv4fKmuLc/NC2chiv8AGvqPevS/DPhPVfBOopefCz4o&#10;6Z/ZcsoEtle3zNbtuOQAn3o256L69K+ZtKvYdPtFurycCNcElTnHoenTvn3r6T+AegrZ/De6+KFz&#10;owutTs7d59PsbheLdchRJjoWwdw9Biv5qymjmcasYYuhKDV2pSUotJatX05vT8T974pjltKMq+Dq&#10;xkpNRcE4zjKT0i2rvl/xbLe19+8HjPwN8MdR1vXfG+nywyXektYww27GQ3cGRJNIYiMpj5jk9lHo&#10;c7vwo/ab8I6x4j0zwZ4R8OzCyu5CjX11OC3Kkjao6nOOtfInjPxfpPwy/bM0zxl4d1PUJYfGely3&#10;Wsafqty08VjcA7HhiDnIhbJbZ0G9h0Ar2nwL8P8Aw74S1Gy+InhHVY47ebUUMWmOwJhc8kxP3j6n&#10;B5HSv3XAw4qyjhyjm+Arp4Zy5qkbK/KpJXbe99U7Wtp1dz8TxcOC81zitlOYU5fW1TSg3flcnC7i&#10;lG/K46O8nZu+2idn9pzVXh+INqZeolIbC4wK8X+O2lWes2gvZYwQig4YZPbmvW/2nZNPb4hxRzTg&#10;LNBHcQktjKkDn8CSPwrzH4x+W/h/ZZyx58rJIkB7dOtf0ThK9LF4alWpO8ZJNPyZ/NeJoVMLialK&#10;orOLafqjyfw+unW3iEeXAdoXgggjOP0qHxXZW954gSYNgFgC3cVm6Rr0ejav/p0iDOec8GrEeqaZ&#10;qOvwxtfqu8gj5gec16ylrqefGLUbns3w8+Guv+PvCU2h6PLCC212nuZNkcSLnLse2K+gf2Y9J8Cf&#10;Dvw9aaVcaxLrU1o7faktYjHDyeu1slgOeRjOc18veJ/2gbv4E6Xpumaf8L/EniMa1cR2trF4ciSX&#10;zmJG6NiHxG2CSN+AxGAc19T/AAXtNTuorHW9Su4bayvLISSbMI8e4DEcin+MYI4J54r5ujkmXQzq&#10;tmkU/aziovXSy7H2GI4qzerwrRyF2WGhN1Nvecnfd9ld2S7630t7roHjCWK4u7O1vI2BjD2fkR/M&#10;B2UnrjB65rstM1RrzT47LUJVdGAYecpyOeg9a4bwRpdnoMsdlrTxxN53m27BS+Y3425Xt7ds12sC&#10;6dc6+1rFC9ukaAkMRs9eO/5VvV5eY+di31PAf+CsOixeKf8AgnD8VNJa6igT+xVeJ5CVLMlxE232&#10;6V/KE7zWGr3kQ/hlZCM9ME1/W1/wUyk8P6x/wT5+NOmX2l+ZCnw01W4jmYMEWVLZ2jYY+bIkVCDX&#10;8jHhbzLi0Mt3IXmkALF+fmOK83FxTtc7KDVrHu/7G2g2l542hnuxtBcfM3TrX3J+zp8O/hbp/wAZ&#10;p9cu9bt7nV54gIYo+REgPf8Az3r4q+AHgu/uvCd3q1tK8ElvCXEqHkHt+tel/sSaz4kPxcn1CS8e&#10;5kw6y3BP3RnFeNPds9WmlypH9AP7K+gW1v8ADGCa3KsGjOGToRivGfijFdXHxSvdI8rEcjg/Mcj6&#10;1N+yF+1N4D8OfDWz8Hat4kF1fQxnzAvO0V8E/wDBUj/grD4m/Zj/AGtI9E8DaJHqWny6cs7SB+Gb&#10;I4xWuXzpxxcZSexhjaVaNGTtoz9HPAXgHTtKUTW+kQdOSE69/wCdHi6eBZHtCkcePugLjtX5c/Df&#10;/g5UXS4Ps/i34T3Q4Hzw4NX9T/4OI/htrl49xd/D++iXGRvhPP5Dp719OsVRbu5Hiqm1pY+zrXU7&#10;C/8AioLfUgwjhO47f88V8n/8FlPir4E8Z+KPC3hjwlrFtc3Nip+0xQNkx9RzjvmuV0j/AILmfs4a&#10;haahcap4Qvba6nieOGVY+c7eD+dfEXg74tT/ABj+KWranLcTvHPqM00Mk7EtsZyQCT9a8vM8bUnh&#10;3C2nc9DBYanGqp317Hq/w6+DHxN8b6ktjcieS1nbKzxNgRrmuG/4KBfBTTPg3d+GRp2+SVvmmlbB&#10;bp0P41+hP7G/hTStU8MRWItd8jxhSynBPtXyX/wWP1fwFD4u07wVpLMt/pzKZkbqRzn6V85ganPi&#10;HF9j18VaOG03uez/APBOzxKdN+FMs0xH+kRqWJPX5eRXjnxg+JlnpcOtQ7GJXU5CMDPVzXW/se6z&#10;aeFv2df+EjuJytvbRgzux6DGc15JqnxV+CPivT9aluvEUDPLdM8G7vyf619BQnbC8nZnl1o3rc3d&#10;Hu37As0Ur3etLZ/NLCxA29+tfHP7Tt9FYftY6jdCMLuu84X1zX6B/wDBOvxV+z/faNLb3vjawhb7&#10;PgmWULjjHrXwn/wUUj8DaJ+1rPN4N8QW15ZmXcZrd8qCDz0rvziKll0En0ODA2hipSZ+hH7Gev29&#10;38L7W2CgssY+Y1xX/BT/AFK0k+CUsAnXzEizjdjnB/wqL9hD4heD38EQQ3PiOzQeUMCSXH8zXE/8&#10;FM9V0fVvAJGm+JbaX5/mjSYEEZ6VnkdZ/wBkcnmy8zV8bfpY88+H37Znx1uv2RbrwHpGgXH2GK3a&#10;OK5IPOBg4OKd/wAEgvhroGs/EbVfjp8VfEMNvB4duN0sNxKAWLN15PPSvTr+Xwh4R/4J6s3hm3tG&#10;1JdJWSMBkyHbAyR1PWvhj4e3PiSwiudCm1u5tX1CffIkUmFkc84OD0rDMuadN8r1NMvcIVVzrQ/p&#10;c+BX7W3wIk1PTdA8M3KhrvHlsmMNnp0o/wCCtWqNB+w74x8TaDxPYaU1xFt74Ga+Jv8AgkD8Jdcm&#10;0qwvvGl89/NCymF2GQoOOB9K+/8A9uzwLa+Kv2NfG/huRMLJ4auPLB5yRGa+bXPa8u6/M96fsI1E&#10;oH8s994+TxP41l1+4HzyEFiT75rp9T/aD1LSNN+x6cwGcbRt5GK8ivNRtNN1W4tXxmOdkb8GIrT0&#10;jxB4ZeQC+G4DqSM19hKlTqpKXQ+chWqU5N9zS8efGvxb42tTY3SEjZtyB2r0P9iTwVHdXcx1iyVo&#10;5xtdZFzkZrg5ta+HiooWFQSMhuMV7p+yxr+hOF/s8qrAHI3Z45rlrUo0qbUTrozc53bOdsvAclh+&#10;0Hc6RpVw/wBha7DfZwcjk9AK/TT4ReDblvgfcQxM0TRac+0IMbflNfAnw9FvfftKGTiQG4XquOc1&#10;+ung3wRpFj8ALq/sJ4C76U+8CRePk5r5XHfFY9nDysj+erxzp+oah+0JrUW1mePWJVO4knAY19Tf&#10;CXRLizsLO6uAc7VJB4rivEnwzsR8atf11bJFaTWZs7TkYLHn2r2Dw54dvGtIRbW7ZRAoA+gr18bN&#10;ww8UvI4cDTVTEtvoX/i1qV7B8OXlt4jhs7Qec4r5X8A/HHVtG8Zi6vkkcfaSMk4wM19cfGrPhP4V&#10;h9Ytip+zkgsAMcGvgrxF4v0GK8kkttm7cTujGQea3yyjSnhpczHmVWpDELlP0cj+M9v4++EKaTE0&#10;auYjgGQcCviL4laJJonja7urlxjziQc1e+AvxA8ZeJbRtH0lLi425A8s54wOgFcl+0hYfEPw1qkt&#10;1rekXlujtkNIh5H1rSlTw9CTimY1atbEQ55o+0f2E9H8FftKeCNa+G/iG6ug+ii2uIZrCVFeMSB4&#10;z95SD0HpX1B4A/Ya0fRZYbrTvFeqGG2fdHHdadHLv4I5YMOApbt1xXwp/wAENvFt4Pip49s5Iyyt&#10;4espyc7tgS6wTjv/AKzP/Aa/XT4YajHrVq3hPxbq76NfuwfRNT8vfYXyn/lm7jmJuOCeK/nzj/iD&#10;Pso4oq4bB1nGFouz5bXcU3vtfzauz+pOAuFOG848O8PjcXhIzqc01KXvKVlNq/uu7srX3stbWTNL&#10;4YeC9O8MXMEtz4jaN2wu+ayaBZFwRtZxkfxHqe9e6fDjwhqWi3Bivmle3KCSO6jto2jnQAkAOvfI&#10;Ax05z1rz/TNGvdNlTRvF+k31peLjyNiApN6FDyrKRXb+H01fw3ZYgM2lXMw3W0R/1dwOfvRZ+X/e&#10;GPxrx8m4yzGHNHGU1OL30cX5p9vnY8bO+B8l0eBbg+mvMn2ae9l1tf5Fb9prXfDs2nWWnajokN1G&#10;9rLGWNqGZQ00eAcHIGEcj6mvAb3wTo1xr05sdHIvJfDl/ZWz26kYELxvJkZ/vOuM/wB05zzXtPib&#10;xN4i8ZazN4en0PTvt4sBHaGdSrxyb85LDh4yA21vUkcEEUngrwdpmsfFSfSbGAXEmkeHdWuXdgB5&#10;ZkMEcUZIAHzcyZJyNoH8Yr9p4XznCZ/gfaUE1yvlaatZ+XlY/KuIsjxfD2IjGs7qSumnur9T5m8P&#10;674ZsNH8K6VaeHraPUToCtHctYK88wBiYDHUkrkEj7oWr0NtH47+IHifxPdarDqem20dvPplj9k2&#10;y+b5Eo3K7ZJCvG4JPVVHrXPajqmrXFl4Z0CDTvsmqz2sFrZx28Bd4IcIJJWl+UbmeQDO3G0lc/LX&#10;e6P4N8SWX9l+CfDctvJfReFzJf6hvZfNeS5vJJDKFzjdjYAe3H8Sk+57KPKeFztTPQf2cv2u/DPj&#10;/wCLmt/CPX9BFpr+mQ6X9olVFUSvJpVlNIwx23SMMnnAFdN/wUe+Idj8Bv2TvEHxTZ8G1ttxkBxg&#10;5ryf4DfDyytv2tvG/isaQIbia808bGGGjC6RYIFAwCOFqX/gvjcXlv8A8EwvFpjikQmNFbPcF1Br&#10;zXCnXrKElpe34kzrSotyho0fmn43/wCCwUa2MP8AYD/voYRlg3DnGay/gB/wWb8d+G/jNpfijUoE&#10;isJLlE1JfNyPLyOcfrXyTH+zPrbfDeHxXLOGWa187cOijGa8TGqXNjdNGkuDHIw4+te9lMss526C&#10;u4vU8jFYzF17qctGf1eeIf2l/Cv7QP7Pltf+H9Vhk+2aeGidGBzlf8a8g+EPhXWLy0g3zKEXB+Xv&#10;+VfnN/wSe/ab8Wal8NrfwHe6oZFsVMcIdySVHI69u34V+kn7PXiy5tNSS1uGVYXfcod/0HtX29Jw&#10;jTvDZngOEuf3j6BvL59B+GMksk7KvlcEDpivz08cft2+FPC3iHWNIuNd2zQ3ckRJ6ZBr73/a48a+&#10;HvCP7OGp6rHMtu0dhJJGIhu3Hbx+tfy9fEH48+PPEXxT1aa91gsJ9ZmJABGP3hH8q45YtUYO27Ol&#10;UOeSb2PvPxT+0qvif4pWviq1mEn2Sdnik/WuM0bxN4s8Z/GQa7YMHmecs4Oectmun/Y4/ZT1T4t/&#10;DR/iLf3apbQQs438GT5eea0v2avACj46z2ShpYIJtu/HBPqK+PzPnjByktz3MPKF1Ti9j9D/ANn6&#10;x1a9+BF1JqduRKbUliOeQK8v8JajHJHq1uxy9vMQxP15r6CgS58JfBC5TT7QANYE4XjnFfLfwl1P&#10;+09Z13T7hjuklYsC3qea+bk1K69D6HBvUm8FfF+28N69f+Zo0kijKmZeccHB+leULfWvxM+PR1aO&#10;HMcZGMjvnvXrHxY+H99otgbfw7pUlze3sQSOK2HzEf571jfBf9m34heD9SfxP4x0nyIywLAtlvyF&#10;ezmGWvD4dVYato85Y+eJqewelmfMH/BSvxDby+L9J8MxuVAmAMYbqB9K6/8AZanstN8PIJNqnaMc&#10;+wrs/wDgox+xP4i1Dw8nxpt7CRY9Ptxch1HYnoRXi/wWu9ctdOCqSoIwgbv2J/Suqlhp4fL4Rkuh&#10;x+0VXEvl11Puv9k+VNR8WSsHypiOR7ZrufGa6XZfFK0S2u0zhvlJHPHNeYfsWzyNfXE8rHK2pGff&#10;Fc78QviVfH9pvSdAW8AUl96/jXj1IOtUlboj6HDtU6Ub9WevfGvTvh5qVnBNr9zaoxYAGVQMV8e/&#10;tF+EvA+l+LhdeHNStbh3b50jx07ECoP+CpnxU8V+CNEgutGvjGFlB6t8wzz0NfIfgv8Aahudb120&#10;uNbulAQqH3SZJ9qWW5TOcfrPMPM8zow/2Zx17n6d/s3/ABbi+G/wluJy2GKY4PbFbv8AwSmK/F39&#10;sPxB8Sb4eY8bNHGzdlyeK+Uo/jJpt58KYrHSJBvkiO5FHfGa+1P+CCPw7mtL7V/E9z8xlk53jkk8&#10;k17WFpuWIR4dSSjh5M/Q345eH4brwA9uhAK2z4wOny1/PH8WvDdx8PP2iZLYD5JdQlKhh0/eE1/R&#10;d8YpFj8NTxDkraSHH4Gv5+v2t5I/+GioHkhGftrYyMdWrsryfPY87D25Wz9BP2f/AA9B4p+D0Vqy&#10;8PbjB/4D0r4b/aV8Dx+Bfi99uUEQy3ewnbjGTxX2j8GvHK+Evgxb6i+dkdsNwX1xwa+Av2o/jG3j&#10;T4j3Vra3MZSO9yAsmcHNeTTpVp4y62PVqVKUaOu+h9U6R8G/D2qfCZPEQt4yPs6zBh145NeB/DX4&#10;peHPF37S9ppGl3I3aZdlS+QcAkDFe2fCX4mCX4HtpM8w/c6cyAHv8vrXyd+y/wCD76f9qi81e3t2&#10;aK5vy8m1Cdvz57VyVKc3Ccp9Njr9rBuEY9T92f2aERPBCn7SGWS3wOe2K+H/ANsH4V23jX4q6sEQ&#10;NGLgBgenPXNfa37NGiiHw3b211dgK1vhVBPJxXzJ8cUuLD4+a3psMBeIyq6rj7w21yQqVIRTRvGl&#10;TqV5Jnxl8Z/hRF4F0200W2jGySQEZTJBJ/lX3x+wh4Hj0/4c2ci23JhBIAPpXxr+1142bStTsb29&#10;siTDMoEaoQODwDivt7/gnV8fvBHjz4bW9itg9tcJGFeGWMq2fYHqPevRqc1SEWzzq1NxrS5e5lft&#10;3eDJvFXw9utKggO6WJ1wPp1r8OfiH+x1410/4uajDFo0hhaVmQrGeM81/RH8SdJ0nxTqEtldFWRY&#10;yNoHXmvGviL+zv8ADm2U61JpEAnyCSYsk8VhTxksE2u52xwlPF0o3ex+OmkfArxB4V8EreXWmMgj&#10;b5sjGcdc1+lH/BIS/wDM8Ctbjko+MAkGuS/aQ8PeDX8Hajp2j+EbuWYKwT7LYO2GI9hzzXTf8EjN&#10;C8TaJotxHr2h3tjGJzse9tmiyM/7YGa5sd7XFYdSUXv0RyVKdPD1eXm6Hkn/AAV0+EPi67+OmheK&#10;dBmlQrM3zxnJz1xXuv7JvxJ+IOk/CCDw58SNRnli+yZtZ5WztXHQ57V7B+2T4S+F3iFrDVNX8V6G&#10;ssMjE/aNUhTtyD83H5V85/Ff9pf9mTwX8KbnR7b4v6c08QeJH0q2nuQrdMZjQjg162WRqzwfs5Qe&#10;hlVlSouMoyWu6PRpoPAHj3ThrPh6wjuLh1eG78hRknpXmvi2y1jS/htqvhy+ikRoFaNQ6fMR0H5i&#10;vAP2dv8AgqN8AvgHfX9ndeHPG/jSSe5/dReH/DbbWb1BdskZ9u9dV8Zv25f26/2idKu7/wDZ5/4J&#10;ceLbPS47bKalr8axuVxndtYrk47DNbzpVVotiJV6VRKSPLdFtLrQ5dSilgZd6ZX6/SvTv2QdWuNO&#10;+JdrfrMOZRktwCM9K+Jvil8Zf+Cj+p6lcW2r/CKfQHeMo8aaeiFOexNcPoXgv/gol4vnSXSX8QQn&#10;Bw8V4sQA/wCAmvbw02mna7PNvFXP1l/a+/aP0DU/GGkaHrXiTTraAS75pZrxVAA4554rpNX/AG9P&#10;2KfB37P9/ovir4/aCtyYDGLW3nEsrnpgBetfkrff8Ex/+CgvjHSz4v8AEmhS3EcihvOvddDuQT6E&#10;12PwS/4IWftifGXVbTT7a48NaaLmYBptQ1JjsXuxCgnj2r5/NMHhMTir1Z8rb2O/B4jE0qFqcLpd&#10;T5u8UfEjT9N+Met+KPC2vNJp1xrMlxa7IeZELZHB6cV6RF+3Rc6ZYCz0PwfLcPsG2W5kxhuOcDrX&#10;118Wf+DZD9oj4M+An8Z6n8cPDGpTxrlrCx0q5XtnIdjz37V81aj/AME+fEfhW5NnrHiWzaaJghSO&#10;E8Z65zXoSWHhJQb1RhF42ULw2JvDX/BWz9qbwlarpvgbRdEsliXbGZLQyk9t3zVy/wAVv2/v22v2&#10;gbA6P40+JrC2MZUwWVsIUYH1x1r6F+CH/BKbQ/H1rHe6x8TJrZWxiOC1BKn1OetesfEH/gjr8Lfh&#10;54Ul17R/HWr393HD5i+ZGqpvx6Ch1cLF3/QTo42orSPgv9lfw94hsv2jvA2ta5qUzpa+KbCWYMxx&#10;/r0ya/eNNL3Ebj8249OxzX5qfsg/8E3fit8U/iBa6tdWN3bWdnqSPFc+Ufn2OGBH/fNfpjrMOo+H&#10;dTuNF1DIltZdj7upIyK/LfFDBObw1epH3WpL8mf0D4JV3TwuMwd1zKUZW66q36I1dEYoAkjBWUgH&#10;FfIX/BQlD8PvjkvjSGyE58SeEra2lkUYe0+yzzHcG3Dl/N6jB+QDNfV2keIbR51inYKw657j8a+V&#10;f+Cjd3per/FzR9KvLuCC3t9FjE17Iflg82RsZOepxgc9a+I4ApVaPEajB6csvusfS+J8HT4arKcd&#10;3G3/AIHHY+a5/EGkXN9d3+oWdzqiQ2jG3NnqbB7U5RQrLJu2LgnKKQPmzzmr3w/8Q+F4dUhttbsb&#10;24XzJprUQIskkylxGsa7TuLgqeG6YOMA8yeHPhT4E8Y+Mn8I+B/E9reaqbe4njj1HSL21WWJHKs1&#10;vMf3dwFIxjG4Y75rt/DvwRh0rWlhu9MguLoSKz3cEjLsl3ELFtQYzkZPToOea/Zq6m4to/myCXMl&#10;JHZaZ8YP2bdQv9L0WZtb1W6eYRqbyKKNrNduWbEi78bsrtXOcD2rR/aN+HXiDx3N4N8KeG/GiQ2Y&#10;826mkhjJedW/drweBgK/r+ldd4O/Zp8Gah4gtNVm0q0uJURZJiVI8oABsgttGVYN90v+OK2vibD4&#10;d0T9ohfD+jzI9vo+kWMTFV+UXDR+bIAOxzIMj1zXlYajLDYhYhPWKf8AkerzU69L2DWjt+Z5v/w7&#10;9i/6KZqX/fNFe/f8JtZf8/sf50V0f2rjf5vwOn+w8t/kR2Btfh18G9bs/g5a3Q8mwhW3sZHPyqig&#10;KseT6AVv6gbK0t9qqqrICrA9CGGD9civg39oT4++MNT+ILSyTSpeSXpc47A9CK2tGn+PXxBtYEtt&#10;f1AxSoAMTP8AJ74HIrXPfDXD4/MPrOCqKk3q9L+93Vuvf7z6LhzxWeCy5YXM6UqttE01rHtK+/r1&#10;R6f8ZYfD3w68aXGj63qJcId0Hmz5zGRlTge3H4Ve+FHxI8E6heDSLSOEl1G3gAFjWZ4T/Yv8T+Pp&#10;l1zxxqt3PcSxqGnupmdyo4HJ6Uzxz+yTH4CnF74P16QX0PzKFbkEV+lUaNT6rCNdqU0km11fc/Ic&#10;fUoVMXOeGXLTcnZPor6I++v2SrqKPw08OB8hOQOgr0PxXqkE1u8caq6heWxXyl/wT/8AibrWqafq&#10;HhrxJLJHe2kgXazcnjr+NfQTSvLP5DMxUy9zXyOYU1Tx0rns4NN4OLRneHtMuLzW2baFUk9R71t/&#10;EKa28CeF7zxJqUwWK3h3rk9T2pdCSC21ATMQBvAwT0FeJftr/HFPEmpx/DXw3N/olsQ186H77/3a&#10;+MzvH0cqwM68viekV5n6LwXw7W4lzqlh0vcjrN9or/PZHhPiXxDqPjXxXc+JNTLu88p25PQZ4H4C&#10;u58MfBe61P4T6v8AEvU43itoYGS0XH+sIByfzrlvAPg6+8ZeKbDwrpMRaW7nVOOwzya+xPj34c0j&#10;4d/s9HwhpkCCO3tkiK9M8c/qa+B4Tyr+0MZLG4j4IPmfm9/w6/I/dPEviR5Ll1LKsE+WpW91W+zD&#10;b8dEvmfmJ47c+HPhlb6FboY5LmURDI7s5JqHwd4gXTfD+veIJ32Q6ejRxHOMhU/+vVb9q/SviubT&#10;TNU+Gfw/TxA0WpAXlo92ISsOfvDPXArE/aE1Cfwl8AjZpphsZtRMcUsIf5kY8sM98CvyfCUY8R8S&#10;UtVJ4nESbV02lzpu6TuvdWl1rqfpWMxmH4d4Lrwhp7CgujSdoO1ns9tbaq+p80eO/F9xp+oTw285&#10;dJ5C2Qc5zzX094Z0uz1P9lX4X6hCuLh9R1XzIjgEjzEr5Sm8MTXkcNxdvliMo2OSCetfV/w2uYT+&#10;zx4Ft4rdpJrLVdRjI9AXRs+1f2TiKcY04Jd/0Z/n/SqN1ZOXW59R/soW621gblLH7POYyYUdc5NW&#10;PijrOizfGLw1Ya9qyoZtYtkUFv8AlozooX8TV/8AZkMCWkL3NuPMiHB3Z6msX40eGorr4++HLuwk&#10;htNmtW01w88W4MRMrdexPSs8SlCjocmGkpVrM/S3TNMhTTkjjbhVwMHrxXx5/wAFl/DJ1X9lvU2i&#10;UM8cDMoU9cdq+vRqka6fCkR5MQy3Y8DpXz3/AMFAfg9rvxy+Dtz4F0nUZLY3ilHmhUF1B6kZ6Gua&#10;GJo0qkW+ljsdCpUjJLqmfNP/AAQ30e0tfhTNqeo2u4jUJDA7DqvrX6L2Xi+BwsCsARxmvmr9in9m&#10;Kw/Zt+F1r4Ps9TlnVY/9ZMwMjE9Sce9e1WtobSQsZi2RyWqKuN9rXlOGzNcPg/Z4eMam6R2Nz4ij&#10;jIdXwAPm5r4Z/bKvG1r4sO0ce5VgYc/nX2XbpFdhIWcjFfHX7Vl1pPhv4wmDVrj/AI+YmEKgZya2&#10;wk5zqv0ZGKhSjQ+aPjfVPir48+DvxXi1TwfoP2u4nlVQgTGBu7199+A/Her+M/gvD4h8QaR9kvnt&#10;N08Y/vYr5n8J/D6z1T4lJrksazQiTcgZc7a+stK06xm8AyadbukcjxfLGz+1aVqVVU7PzOenVpuf&#10;umn+wVNeN4b1jVb+PaJdSk2Z9AcV9DxvBMnmM2SPavn79mK903QPDFxohuY4547ly0Yf3616lb+K&#10;pYWI8wEE4BJrzoVPq8FGSO/2XtndG3c6jFaXRUHvznvWva3trNbh2I5FchqNybqAXLYDdiKi0/xR&#10;FaKfPn6LwKr6woPXZlOinHTc7K6itbu3ZSBj1zXJeJ9Mt4o98EXzLxkCoB8QrZ2MKy/NnjmhfFVr&#10;fXDiWRdoA4NZVMRQqK1xwpTi79DFgF3GN2xh6nsKTS/FdxDcG2GTgnIzW5dz6dJbnyGXc/8ADms7&#10;RvC8Us5mZ/484FYx91rlZt+6cbyR8qf8FnfGE1h+yNrxcH99YOPXAxXwH+wLdJdfsleFY7WFnYav&#10;qDyMq5zwnrX21/wXZvLfSv2R9Wj8zG60ZQK+BP8AgnZcvc/sueD/AA1PrMVjDqGvXcUk8vJVSAWw&#10;vqMZr6PKpOUF/j/Q8jHqMaq/wv8AM9o+J3jCF/CP9kwWRfU13QxsVO1flP8AD1yRxXUfstXskmof&#10;ZUjku45rO13sUHzBUz8pI4YEf+O15p401O80KVNasvE1o93HIlwbvyvM83ygFYFD90jaMn0zXsH7&#10;I0FvNpc13fS+fH9mYwJtCBsE/Nx/tFuPevVzBv2DMMFd14mz8fLK21bwbpsetX9pawtLIfPubgQx&#10;7QH4GSFLYBIXuRxzUv7LHg+11w3S32lx+dZNm3uoZ0lWcYIEisP4T61W/bp+E4+K37K2paJPercX&#10;Nsbe/sEaTyVhnWUZjH94fPjHua+ZP2YtT8b6RrieFNL1jULXSzI0d3DbzyRvJjLKAy/Mg3gfLnaR&#10;x3rwXUSgk1c7sVR5veTtfc/UHwTefDZvDaSeFfH/AIdvJFIhufJv45GWZcny2UNndgMfXineAL9/&#10;Afxal8TeLfGMN3pOt2osorVEXbb3COXWQFRxkMVOTzxXh/wr+GHgLQ8avonhO6gvtWvDcMbghjKx&#10;yJHPynb/AKyQg5BGeetVP2mfEfihPAWr+HPBWoahHqH2e4SCGO48uLzhEQp80D3U56fLk8AV52Kn&#10;KUbtarYMGowxHKneL0Z93z2/h64sl1C1lilSRN0cqHgj2ryj9pXw9p/ijwXBrulov2rRbgM23qYG&#10;IDD8CFP4Gn/Dzw74s+F3wG8M+C/E/iKbVdX0/Q4F1TUbiQM9xclAZGyOD8xI/LFReGotW1QTpfsX&#10;guIykqkdFPH9a8DOKdPNcFUwbXxL7n0fydme5keZVMmzajjItvklr5x2a+aPOvA+sNGFQyY55DVk&#10;/Ejwumlakuq2UeILslvl6K3erVxp03hLxHcaTIuDbzFVPquflP5V08kFr4i0VtPuFBVh8jZ+4fWv&#10;wRU50+ajNWlF7em5/SaxMcNiY4um7wnv5p9f1OA8P6mbSVWEnRgQGrE+Pnhmy17R11WSPMSsHQZ4&#10;WtS7sn0u9ktpR80bkZ7VW8Y51TwXf6eUy6wtLEM/xAZP5jj8K+p4MzhZbmsKc3+7m0n5O+j/AM/I&#10;8Tj3h+Od5RKtQV6kE5Rt1VtV8/zPKIoTfRNaxTbE+zuo2H2Ir421KBB4hvLLywWiu2QIB97DEV9H&#10;eCfi5aareSaFFKvmZeMHfyeccV86eMNOudM+J19ZrFKVW+dtjSYIJcZzj3r+oc+i3hoNbf8AAR/J&#10;2A1qTR9ifskWkNro1stxGF86MM+OADjHGa+jfE1tpx8PNYRXHkh4FWJz03npXgH7Jejx3egWnliR&#10;ScFvOcnPPQe1e7fFDw/PdaA+lXUflfu1nt2EmGGOQw9B718Pia+NwGX1K2EV6sE3Fd2tUfW8P4XA&#10;5hndDD43+DOXLL0en6nyR8Tbe58O+I5tO1+1aOYZaNCM7gTncp71454g12XVtWNmwCkLjOenGfzr&#10;688W+G9E+J+jf8It4pRIdVjjb+zdS2cseo/A9x+NfJ/jLwbqngP4ly6H4qsHgmVyFO3KyKc/Mp7j&#10;jrXs8I8c4LjDC2fu14/FDr6q/T8up1cc+HuN4NxfNBOWHl8Mu3k/0fXyd0fP2iahNpvx3V9SQ7TL&#10;tUvwDzX2j+yf4et/E37S9m7xxyRx2+8AAHHIry7xJ+zVY67cw+KlRlIG4SgZ5+vevT/2FLmTwz+1&#10;FaaW6M6CEqWZvukEV7uZtfU5+h8VgLSxULH3R8RfAui6RCs66emCoydg64zVz4U6dolyqRKiBuMM&#10;BWp8WNSS90tgsOVVBz74rhfAFxcx6qI/mUBhjBrThdqeAnbuPiC0MVDzR7lr1lHbeD7i1tZFKiLl&#10;RX46f8FC7LUtM8faj/Y180chckAHiv2HVlm8KTgnrFgkmvyM/b5s7a9+KuqRyPtZpACB7V9Bh07T&#10;R4dZ35Wz4yuPij8SNFka3a4kcKc5381QvP2jtStA0OuRuR3ZhnB9K7LWPClhNN8krHLjOe/Jrz74&#10;i/D2ymiLeWFKnnK1x1VOKumdVLllpY2/C3xH0rxOouoLj5wc7D1/GvWfDOvbvDzbgpYKOuK+Pd13&#10;4U1UrZXQDK2WAPavcv2a9A8efGRbqDTtQMaW45UjIPvTpT5tOpVZRpxue1/DHxcdO1kXFjM0E5+R&#10;ZUODz1/CrHjrxHBYy3V5qDMXwWdyOT71l/C74S+ONP1gpdrHP5bE7174PpTvi0t3cLdWFxpwWQDa&#10;wUcmvOzhN0UmXgtaupD4b1Wz+JPw3u4tDtS+x3BbH3q6T9lXwvqfhTxbHPdWiqSwHJ6iu5+AHwf0&#10;7R/gvBe2UCxyzwl5QUx8xJ/+tWZpF7P4V8Y27XBVUWcDftPHP5VngsFCtRjVXRm2LrzpVeTuj2X9&#10;pGZ7vwjYefbnkgg15l4jsbxtGhSJWVTt5HXFeuftGrp+ufDjRtQ0xlLSFM4x16dBXPah4e2+CIjJ&#10;GoJiAB7dB1rzeI5qpjYtdkb5RD2eG+8+tPBvw5tbn9nXRntgNwsVzjB5xzXjHiLwpexCWGVQis33&#10;264r6C+Hd7NYfAjSVuD8n2JeB3+UV4P8X/FptLl1AzsJLBRxntXo46qqOXpre1kY4Ok6mJats9T5&#10;s/bE8GeHofhreSRW0cjPCxfA5PBr83/2ZrK3sv2r9NiEf7p9Q2lfYsBiv0Y/aP1G58U+E50itpNx&#10;TBXnHI6V8E/Czwbq+i/tPWFybMiNdQDDBwcbxxXk8PxUZe93O3HpyWiP6sv2G/h/4Y8BfAnQtK8N&#10;2ixxPZJLk4yCygn9a+OP2tfFC+J/2kvFclr9yHVGg3HuY1VD+or7K/Yl8W6N4j+DGi2thqcM01pp&#10;0cVzEjfccIPlP418dftUeCj4I/aI8WW+oPsW51N7y2b+/HNhwfzJH4V8R4uQqPKKXKvdVTX/AMBd&#10;j9d8A5Yf+38S6j9/2Xu/+BRv+h8S/wDBS60EngXwjqF8Xa0TXbq2uo1iWTAktGYPtbglfLbH+964&#10;r5J8L+LvDfge1TVbzSbSCJdSU7bXSwZpVBUEyY4ZNjnIPU4znAr7G/4KPeMovDnwn8O6ncWEFzpR&#10;8YxW+sM+BJFFJa3Cq0ef4t5HQ54wBzXx1JofhnXGddGv7IpOokXz5cmSNSSVLEA9OSMrwvfpXicJ&#10;yVThymu0pL8b/qX4owlh+MakrW5oxf4Wv+FvkevfBb9ubx1a+D/Fvhaw+JelJb+BdLt9TttFvYzb&#10;TXu6/iga3t0wC7GGRmI6jac16b4L+LWu/GHVra60/wAINcqI4po3u0KCOcyRGQsEwMnPHOSAp6V5&#10;d8Gf2YfCl59m1U6hJdXSIiXEbwqsUAUMyxxnLZUtuG84Jy4x3r7L+A3wkh0vR7KwgWKC2a+jfzmX&#10;KAKNj71JC9FRem7aMcd/TqxpTnJRW9vltc+Q/tGo6cYt7bnzH+3n+wa/7Rj+H/E9tCz6nDos1obk&#10;vko0dw7CMn0Al4HYEeuK84/4Jw/ADQPBHiDUvBvxI8KwTXmnXBXM0YIYc46191fFH9uKKf4sv8Cv&#10;C37MviTxjcaFYGTVovBmmm6n0qzhWWMSlIUy6ySeVhicYVlwSAT4te6PaeDv2ltf/sWOW7iu4lls&#10;ZJLRoHaMruBeNwGRvm2lSAQVPFfq3Cs6f1SnRtrBb20evf5nxPEcJvETraWl0vrt1R9hfCX9mb9n&#10;v4geHY7S58A6XLtAO026HJ/Liu01z9jb4EaVawxQ/DjTwqcnFqn+FeNfsT/ELxZ/bkmm6jZPGgkx&#10;GXPbNfY0l5p99apbX8i72UGvdrrlrXPDpznyanyt8efg94C+EvhW78XfCzTotF1RId7S2USqJiM/&#10;LIoGHH1/MV4X+xH+2T4j/av+I/iT4KP8KdRi8ReF4VmubzSYzNZ3ELMVV/70T5BG05GRxX0b+3tZ&#10;3eh/D3Ubuz3bGgJGPTHFfAn/AART8R6gf26fH9/Dc3FpDPYRpPcQMwOVmVh8vc5brXy/EPCOS8TQ&#10;SxMLT6TXxL9GvU+z4X46z3hepajPnpdYSbcfl/L8vnc+9rfU5rWdrW5Ro2ico8b8MhB5BB6Guw8B&#10;eMPC+l6mreK/CNnrFm3yukpMcyD1V1IOfY5FeoeMvAHgb4h6ems6/pkkOotktqcJCSMRxtkB4k5B&#10;O48815xJ8ISLny/D86X0fnBFLERscjP3SRx7g1+KYzgLirhnGfWsFeai9JR1f/b0d/XRo/dcLxzw&#10;VxfgXh8W1TlJawnor/3ZaL01T8j6b+AngX4Fa7bx/EHwl4dtZJYpQ0K3jedLYyqpHyhh8jjJ5HPo&#10;a1PEXw4g1LUfE+p6/q8jWWs2aW8FpEBmJQPmfnqWOMelePfBz4ca54P8R2Wval4uuLArI4k0myuA&#10;Yrhdh/1zZGOe2Pxr3cakl/pbym28v5WyCfvsB2OTxX7Nw9iczr5dGeNo+yns1387bxv2f5H4HxNg&#10;srwOaShgK/tYbr+7/d5tpW7rT53PkjXPhH47HjOG60bww5towEMhkXfLtOQODzxX0X4G02+g0+1k&#10;ks8youJVz9xsDiuK0qNJmOmwzxxyKsskCyncyu2TkH61ofDdLu8nutY1y7ks7qWJhLEs25OD/rAO&#10;xNe3VwcJ+9fY8GOJnDS256PfozW5ku0dxuyUA6V+f37eX7Jfwb+PHx2u/F3jvw4l3ewWcUMUkozt&#10;jXkL+pOK+0Ro/iLTZi2i+LriFGkRzI8JwwDbirMeBkAivkP9pLxtZWXjHWL61162mfzAmUnVivHb&#10;8KrB4dU8UrO+hGIrOdDVHyF8Sv8Agn/+zhHby2ulaJ5Mi5DmNiNxrlvAn7Avwk06OS+gS5EkeWU7&#10;iwBFeoXWq6nrEsupXF6ChbhSa7X4Varpq6LfS3zIdtm53H+HAr6GqoeyZ5EG+fQ/Of4reHNH074j&#10;X3htVcwRuyqH5rT+BHhK3HjeBtJ1WbTp4z+5mgYhvQ9Paq3x2kOo/FPWtWhGFa7fyzjg9a6/9kbw&#10;Bc+K/Ez6hI5225+fA49R/KvznHP35peZ9fgZX5E/I+0PhJ+zX8MfHOkRx/EfxZcXU1yuwfaJiFIP&#10;YHPFVvi1/wAEX/Bd5ZHxl8PvHV3DBtLSWc0xZWPsScj8a5bV4Nc0nwkLWCaVfLGdwkxgjkHP1Naf&#10;gX9rP4t+E/B8fhzUdda6t5pCsbXb5ZB0wD3q8hpY2pCUqMra7G2eTw8JpSjujyvxt+y74e+GPhG5&#10;NleSmaM7ZCGON69jWN4Umv8AVtIjAtMsi4JHcCvbvjnqOlH4InxDdMyT3il5pGfOWY+teTfDu80f&#10;QvCMur3E+5XUngZIGOaviuLlVhF9jlyGV6UrbXG/Aj4mL4V8cX2jaj4jlsxcMcqzbRkmuu8ceEtX&#10;WDUfEmgeK5WCozo6SHrivlfxv4407WfifJdaZMwt/NADEYwa+pfhT4gtrb4U6nLfSNJGbT/WP16V&#10;7OVw5cFCPZI4MY268mu58WD4ufE6P4o3V3beIZ1uFmKCcuQ2AelfSFn8JvjR8TPh7J4ytPiBcXdy&#10;tsZJI4myTx2xXzNqU8ep+I7/AFTT7YKDfSsgIyMbj/hX1b+wX+0VoHw9ubjRfG29rCaDOQMlCByM&#10;eh9q7ZScIN7mHKqjs2fBev6l4kHxsudInjM1/pzFvNZPmBJx1r6R/Zt+Gv7TvjbWkvPCHi+WxliU&#10;Ku3ouR0r66m/Yz/Y+/aJ1vVPihoE1vFqE0fmm8064CkFf4WHfB7Grv7Jvwnj8B+L9S0GC5S7jt7r&#10;ENwAAWToNwHHSjAVqOJUkrpx3TFjKVWhyvRp9T5b/bk8M/tR/Cr4bbPiv8RH1Cwu4irRjgj2/Gvk&#10;j9nGG3ufFMsdvqIhu55CLcE87q+5v+C1vj6KePT/AARHMCsYyy98gYr5o/4J9/s/xeOfiHDrmsW7&#10;NBE+7Occ5/wrycXF1scoI6sO1Tw7kdN8UP2WP20fiD8P557nxWs+lxxMLeGNCSUP8NeE/sGf8E+P&#10;GH7S37V1r8G7rRZFsrK7Euv3qp8sUAOcZ/vN0x9a/Z/SvBUC+Dbjw/pkBKmDbHHjOOOPzr1/9jX9&#10;kf4cfst+Fr/xfZ6XCNV1gm41K9ZcOxIzt+mOK9WtSjFp9jjVTp3O18DeCfCf7N3wo0r4Y+CtJjt4&#10;7WBLezt4VA5C4zx6c1b8Q69onwV+Gep/ETxnfhDBA9zcyv3OOgrX8Kq3izUJPGOs2nlW1ux+xrJ0&#10;wD96vzm/4Kb/ALcMXxl+L0v7LHw61IPpGkgHxBPDJ8ssnaLPcA8n6ClTpurPlb9SZyUI3Pg/9sv/&#10;AIKR/GT4xftA6t438P8Aiy5sNOiuWj0mzRyFSJWIzjuTwayfAX/BVT9ujwb5cXhD4jufLwI0kjLb&#10;h6V6Rb/sBaT8Q5ZtTPySMxKkJ0Jr54/al/Zr8ffs9+LbHTvDAad7iVVijEWSxJ+WspKtSlZPQ6Ka&#10;ozinY9B+N37Zv/BRj45wx6v4zvtQlgRP3Ys4GA5r2z9n/wD4KH+J/wBmO88O2/xB8Japf3EtvcC5&#10;cyObSSxaGFfs5RQPnDb2aRuMSgAfKc+ofsH6B46t/hjY2vxr8HWiAqokJt8E5Ixn8K5P46/DbT/E&#10;niW/8K6l8O9GjsNN128c397czNNcwl9sAHl/IBGq5CgEEkFuyjizihN4WMnJ63O/J68ViZJR2Psj&#10;4a6H4Z+JEOmrZ2haG5sYruW28w/6FbvGsi25P8RBfYd3Xb7Gvqv4JxWMs13o7xgwyWhHl9sZx0+l&#10;fMf7Okfgj4feDI9K8Mfa53uQjzXd8f3j/u0AGOyjnHryTjIA95+DfiyOz8Z2wnfENwpilI/h3YAP&#10;51/MGccRYfNuJlJSvCD5F+Tfze/yP6gwvC+JybhiVKUWptc79dGlp2Wh+dn/AAX+134k/Aj4j+Dp&#10;/g/p13Hdbr1FuLOFmPl7bYhQAODubg984r3/AP4J9+HPjD4e/Z58Oz/HjX57/wAU30P22/hkJxY+&#10;bhktwO5RNoY923V9LftlfCjwzq/jnT/GOuaDBekaaWtDcxhljl3RoSM9/kU1yvh6wSG3RRHjngYA&#10;r2eN8yqYbJMJkmHdoWc5Jf4mor8G/uPM4Py6GLzDFZ3W1nLlpxb8oRc383ZfJ9z40/4L6+M/jf8A&#10;CjwJ8O/jd8INauooxdXOiazDbgncGHnQucdPuyD8a/MjWP8Agod+2PPbgahrF4qEbSXhfn1zX9AP&#10;x8+H/hX4lfBq78OeLtGhvreGaK7ihmTdtdW+9+RNfMHxP/Zg+BNr4RKjwBZebswNsS1+t+GNfEZh&#10;w5CMp6wk4/k1+Z+OeI+Fp4LPpSS0nFS/Fr9Efjlqv7bn7SGpEtLrVwjZ6hG5/Os5/wBsX9o9ZFmT&#10;xNd7lPB2mv0nT9lv4P3Eq/avA1uqgdfLX/Cp7f8AZE+CEeowTHwhAyI4LKUUg8/QV+kfUsS/+Xh+&#10;duvSWyPhr4K/8FJf2rvBPxL8N6/4o8TatJoljrVpPqkUUDEyW6Sqzjng/KDX9Avwg8Y+EPEWmWFr&#10;bXl3qcNyRqFoNPQKwglVXRZWPTghsdRXlvgb9kL9l3U/hdDPP8OtJylv8z/ZlyOOpr0T4C+GfB3g&#10;/wAPtrGn6esdpBsgklhXe24kBECjkgpkcVeEhKMZRk7hXqXSZ9LeC7/xP4h1W5F7apbfZ/3dsINu&#10;8qOgZu/AHSuz8P2Fzp4SOe1RrkdSq/MR9T1rG8Gy+GLz7Pb6ZeRCaFVyVQjzCe2ByAOhBrvtIja2&#10;upFvLZA5AwY8HJ9h2rhxErStY0pq+p4p/wAFCdKTWv2GfjBpl4qr5/w41aLdHwFH2VyM1/Jp4h0W&#10;38KX0WmpbFCCAeM8jFf1+ftW6fpeqfss/EXStTmPkXPgrVFuFA2sVNs/97pzX8mXiXRIdY+IcOnr&#10;iVXmwhYdRn/CvNxmtJM7cMrzZ9M/scaR4P1TwfcaXrcqgTWxLpjtjv7VZ/Z60DRdJ+J/iDTdAZo7&#10;YqyxMgOdx649q674H/CrSfDXw+n1CSEx3D2jYIbquKb+xL4Rl1z4t3p+d1inOQFzu5HFeRWkqeFc&#10;7HpU7SxKXQ6rwz8AP21o/HGleJPg5fO+mO7faJ3JC+UTyGBqD9pb/gnz4Q/aL+MdtL458fR6VqsF&#10;kkNzCZQcv1J56ZOa/XH9nXwDoEPwzaU6eI3EGSm32r8lv+ClGia5bftHaxrvh6/uLd0wqtbybSpG&#10;axySDq4vmkujN8zryeH5IvRM0fCH/Bt14O8aWQudO+N2A5H+q2txiuC+OP8Awbt+Pvh3BNc+GfH6&#10;XsUILKJIR6e1dR/wT3m/a6+J/wAZbHw34d+JWrnSLebfqbSSbgFz936/0r9aPiNog0vwFHp2ozmW&#10;cRASSHucc19j9Ww8rabnzTnO9j8A/Bn/AARu+PXjTU5dOspoVMchTe3Oa0de/wCCfPxN/ZE8QpJ4&#10;0uYpEkdV3xKRgnoK/YD4U+GZtG8TyM0f7uVy+4/U180f8FDPCXj341/FO18HeDLZrqK1cPcJG4DI&#10;AN2SPSuHN8Nh6OEl0OjLqlWpWSsWf2GrKGJrFxOTugG5B/er47/4LT/AjxZpPxhn+NK6PjSLiMRP&#10;ckHhyeM193/sa+AJvBYjtdStX88Nhwx7ivMf+C7o1q3/AGXtOsrTTl+yXGqxfapf4gu44/XFfJZb&#10;TviHPyZ7+NdqKVj4Z+AHxb8Q6j+zzq/gG00wvFJDsJP8WcjAr5qm+FHimKOe5Xw9dRxRuxb5Tgc1&#10;9bfsS+Aj4i8CX1vDbF8xZUbPvYHevQvi/wCBb/wp8M9Z1A+HIyPKkYARZx8uOte7SpNxlK/U86u1&#10;dR8j4J8FaV4nurtrPwnJqccin51tJGB/HFO8QeD5bHWGTxdNdRXRHJuidx/Ovu3/AIJbfBnSPEPi&#10;qTWfEWgxSL5gJWRNw4rgf+Cx/wAM9E8HfGTSpfD2mJbRzkh1hTFd+KwU6GEVWUt+h5tKt7Wu4Lof&#10;M/h608baRhfDGtXscY+75LHH6Ve8SaX8UPEFkLfxNrF9JBnC/aM4r7b/AGBvhN4J17wja3HiTwzF&#10;NnG95Fz1r3r9uH9lLwFYfsvXvi/w14WhiuLKEuZI0xlOh/LOa5cvpvFUJTi7WZvi/wBxKKlrc/Lq&#10;2uPireeFV8Jwa/NJYgBdgckFfSsS18G+JItUjb7SVdJQx57BhX2l+wj8KvA3iz4OajrXiGzWadLe&#10;TaTjqOnWvHNR+En/AAkHj/U00ovGkTFUXI559vpWqo1G7XuZQqq9z9Z/+CSMkUPgbS7mSUySfZo+&#10;A3bjNfor8UfCunePfgvq2k3EZH2vSJYiMf3oyMfqK/Lz/glvqGs+F9G03TrgFfIhVXEg5av06i+L&#10;/wAOZPB40y/1mAXUyeW1uZeS2ORXjVlHkkm+560XNuLjufyN/G/9lbxn4e+LnifRrO0dktdfu4lG&#10;OirKwFc9/wAMxfEhbE3cVoxA6/Ma+mv+Crnir4tfsz/tv+NvB+p+H0t7LUNSfUtHkLbxLbSnIbPr&#10;uDDHbFfOUH7Y3j2K3+ztEhUsM9q7aVSvVoxlF3TRxVoOnVlGa1TOQvfg34/tZGEmmTHacDAPFehf&#10;A3xJ4t+E1xvvfD0sqkgfMpNZUX7WviAnNxpcbE98Vt+H/wBp+LUX8m+0uGMtwcrzWz9q1qjODalc&#10;7PQPiLq48W3Hi7T7KSK4JyqA8qa+hv2af2w/j/pej6zomuWt/cWctjJsil3YHXoDXjHwDj03xX49&#10;t7lLZXWWQFoyMgiv0a8C/DPwHp3wy1LxIvh2EPb6cxYiLGeOa+cxtWz9m1ue9hLqN+x+Xvhr4vRW&#10;XxE1K68W292D/aEhbzV6EMRivov4eftMfBqzS3iv7kRjAL7xjBzXHR+GNF+KHiy+a08HwD/TZASy&#10;cnLHB/QV1Oi/snHU7qOAeHbdfM2nhMkD6V6eIlSmkqjtY4cL9ag3KlG9zC/b3/aH+HXjT4ZnQ/Bd&#10;4WleDAKDqa+AbnSdUPK27kZ6ha+8/j18Lvht8ELNG8ZaCgVSF3KOM544ry+1+Lf7LikRzaaq+oMQ&#10;5rowj5KSUVdGGLnUqVW57npf/BIvQvBl74gjtfGMkUJWcYa4YAN7c19Zf8FRf2dfgrqPwWl1jRtQ&#10;sPtYsWdBE4y5wTgV8kfDHxF8GtRC3Xge7+zuTkeUdpWus8feMNFvtL+y+NPFtxcWqoVKyTblC4Pe&#10;uHE5fWrYtVlO3kdlDM6VLD+ylTueE/8ABKL4jaz8Ifiz4y1ew0yG5j/4R6OKeK4B5H22IDbj+L+g&#10;PpX7H/su/HjSfEMemaZaeHbWf7XbtNqtpNcjyY+TjBYfKAFffnkfLj7wr81P2fPDH7O17/wlupeA&#10;rJJtRs9HhknktZQptYWuAjTMD94ZYKB/ede1dP4G/ax1z9kLxFpev6rodpfW0FybhoIVd49U06eP&#10;ZJE4yGIChCHByGQcHkHxs74cyrMcW8VWoKdS2jd9bWST6H2PD3GWfZZlEcvpV3GhdvlstLu7abV/&#10;xP2++E/xEPxC8N3+keAbfQor7SLZbi20G6n+0R38DZ2vazKcfeVlIx8rYHQiuV8PfGj4U/E3xLf6&#10;XZ6RfprFhN5N8biOQiJ9gcDJ4AKtkD2Poa/Or9mv/gr54D1f4wPe/C7QLiy0yztRFpekWkU7Mks0&#10;xlmeR5QgDM4VVUAIMDHNfRX7OvxSl8O/EDUvE/xGl+wap4g+16zp+lnfIZ7SadFRW6h3jfO0ErhJ&#10;JgrHBWvmcdw1gcVTjGpHka3S202smrL5Hq4XiPFYapKUWpX2eqfmm01dX73Pojxb4x8M6F4r0yHV&#10;vB4njmt54/7VLkPByoO30PzZx0IFa/h3wP408FeObCKwhSTQtd8K6ikuq2Y3JNIJoZLZs5G3KjaU&#10;PPyDHevPfHlzf+KYLTxNBMLeKzXY0UgULOszgKv8XzKVH93qK+k/gJLp1l8KLDwprUSXCRx4aOYb&#10;gdxLH6HJ/SvC4Xx2I4d4ir4GS/cytJNpLst0teq+R9Txdl2FzbhrDYyD/eq8ZK7dr3fXa11otGmf&#10;nzZN4u8IGHxV4h0tdWurjS9K8uJpVUymW5niKDHIA8uMjHdW5+Wr3hbWj4V8QyWttCtzpkrRWWrT&#10;RRt80k0IaG3VWycAuMkcZI5r0z9sP9iLxz4S8SaH8RPhjpNz4o8M2As7BNFhl2T2cQkuZXnnkLrv&#10;RXlhCkAkBTu4ArxLQpfFeq3k80t/5Ntb6fp+k3tibXZuj3yTGaKQAbi8ZUCRcE/Lg4zj9ep4mjiK&#10;fPTd0fkdXDVqEuWf39D6E/Zi1LTdT/aX8Wma8R43u7TErIVBZbG2j6HkY2Y//XUH/BfTwk+sf8E4&#10;PGI0udCIbdZCFGQQGGa8Sn+Juq+Bfir4sTwvpkjXDXkS2zROxMai0twudwBbjrkDkHPPNcl8V/2m&#10;PjH+0/8As8+O/wBnXUbBLny7QxLqJ6NuBypHZht6H1rgjy+00Wt1+Zz1KfNed+jPzL1fx5bwfs+R&#10;2oOCNM2qA3X5QK+MZWMl27yDBeQ/zr7R8V/slfHSD4fDw7FoqSssIXChs9zxXz6/7G/7Q8eqpBJ8&#10;Obs5m2n35ruyTK62AjU595SufNurBu9z63/4JTeGJ4YbbVYmKu3MmFwNtfsR+z74ej1C1hS6tbab&#10;I4Mq4bt3r82/+Ce/wZ8UfD7w5br4k0aW2cYBUr90AZr9OvgN4h0ANa22oXUYcRqAHG3b719tPDJ0&#10;FyyOaOJSn5GN/wAFLbXU/D37LmrtpIkjxp8gAzuUfKegr+Y2ATXPjI73LO18d5PJYl+T+tf1Vf8A&#10;BQ218Iax+y/rNo+rId2myDKSD+6a/m6/Z7/ZY1n4k/E+eXXZbzT7K31Ntha1LPN+8OMDHIPrivMd&#10;Kpz6u51+1hNXP03/AGRtf8P6J+yXF4HsL8Q30tr5ZQ9ckZ5qp+y98M/Fvh34gz6nrOlSMjTbklUZ&#10;U81y0VhoHw1tLbS5tY+zx2UfM2NrL054yD+dep/CT9sb4ReFJ4m1fWvOSOQK223IY8gE579azzDB&#10;rG01BPYmhilQquW6Ps7SfCfirxR4AngjjZka1ZViLYzx0xXzH8Pvhb4w8JfGi8sNd0OW2jvbjbAz&#10;Jw3PFd5qX/BW79nHRtHFvoMWqXEiA7kSz2BvYM3SvNPHn/BWf4TeJI4p9D+FN/DfI24XNxqCnBHQ&#10;/d9q8h5FGMebm107HsYfOEp7aWZ9CeP7vR/grY/8Jd4iVJMKChI6HFYvwA/a28OfG7xJLo02jpGs&#10;cuEHl5DDpXyL8Z/22T+0do0enX1pPpkULY2C53Ep/e/Osj4I/tBaF8GLwal4TElzc5G43fQgEfNX&#10;17qYd0o01qkrHzrk1WlU2ufpf+2t4PsPE37LeqWsemIyHTZA21RkcGvy6+Enheyk0E4iAMeen5f0&#10;NfQXir/gqN4+8deDj4E1PTLGK0ljZZJYofnIIx1ycV494c8b+CNFilXRtBZ4pWLbnmyc85/pXmYz&#10;CvFJKDR0YfMKVCXvJnu/7H9ubN77auNsDc14B8SfE0kf7cGlWTS9JG6+5rsvC/xmXRdy+F91pvBM&#10;mJeCOe1XNO+KXg7T/FFv4u1Tw3ps9ysw/fm2DSADkncRXiU8grxrTnKas1a2p7MuIqHsoRVN6NO+&#10;h4J/wWe0/Ux4EjutNgaU+YvyxRlmHTsK/Of4deAfiR4k1qFdM8IatIBINzLYSYHPrjFftj8Zf2kP&#10;hp49ngtNO0SAiDG957ZW+bv9a4yD4p+HLASrbJbLt+6ERFB4/wBkV6eV5Q8Ng1CcvwPKzXPY4nGO&#10;cIfifOvwN+Cfj/ULO10q+8OXsaGMbzNAyjgc9a/WX/gkdpnhP4NeDpovFuv2tjNO+NlzKFbAA7V8&#10;XS/HXSBEwtLzGBiMIwweuQKrP+0lpEEmP7TyQAqqrZ5z3wetdtDK6NGo58719DknnVepS5PZ/mfr&#10;n8UPjr8J7jT7q1PjixZxE8ZCTAnJ7V+Qv7UP7KvxC+IHxOh8U+DktpoLe6MjvLcbSU3HkVIf2ibu&#10;ZftNhHNOgZUfbC7hDx1IB/Ks/UP2wfCujaZNeah4lmS6iYRKn2NyHJHPYcCtJ4LB83NOX5GUMfje&#10;XljD8GfRGj+FNUt/g8PBTanbpfm3Chi+RnbjHvXx6v8AwTD+LOq/EG78aa38XNIhgvLovDapCzna&#10;T90+9eiWXxx+K+taVP4n8K/D7XdQsbRv3dyIFSOUEkkguemK8Q8V/wDBTbW9F8VXHg+x+HmoNewM&#10;Fb7ZfoqpKWyfu9qxpUsspydnf5m0q+b1mm42+R9d+C/2bbXwt4Tbw/q3j6Jy8G1nWHGG47Gp/gT+&#10;zv4D+Cev3XiSPxqbyS4uCzFoVBUHOMYrwLwT8bvj58TdCm8Q2N1oOmiO0BEJSSdi2M7ueD06V5zF&#10;8YP2kvEvi+Pw3dfEtbCBZjGy6bYJGXBOM7jmsKlTJVFx5blwjn3NFqaXbb/I/W3wJ+1lYeC7NLCC&#10;2hneIDDyPjjnOMV5/wCO/jZ8K/EHimbxj4h13T7Se56B7pFyRx3b2NUP2GP2HvhP4ssbPXvilFrP&#10;iW4EedusatI0Y3dT5aYUjJ64rhv29/CP7Nf7PXxlsSvwr0W1hjty0CG03KoDDJAbODXmzxuT0VeG&#10;HuelDCZxWnaeJ5fOxS+JXxJ/Yz1/U4NR8e6vYajI06rDbxFpC0gIxgIDnrXq/wAIPHEn2VLr4L/s&#10;/wCu3UMagRz/AGIQRkdiC5zj/Cvk/wAN+OPC3xu+MOk/8IpolpDbW8isFt4VUDp6AV+oHwztBoHw&#10;9jMURCpbAZ9MCs3mylG0aEY+q/4YbyyUKj5q0pfM8Jn+Of7RN3qF5aWnwesNPeE4SfWNVT5jzkbV&#10;yelecfG39oL9qfSdHnmbW/Btk6oAirC82wHvzgVmftXfHXV/hvNq+ueXJKiuxAjPavz8+Ln7YPxB&#10;8d6iscWn3irLIq7TJgdTWLxGY1ZfuUl6JHdTwmX0Uvatv1kz3P4n/tUftfXOlz3r/GiCziVvLWHS&#10;tPhjXG3kjIJJPau5/wCCes+pfG/X5H+MPjLX/EIibbHBc6nIkRHrsQgGvkS68V61qOiTLqmn/Z4m&#10;G8PnO4getfUf/BI/WUfxnPEpGJJBwT+teVmOLzOnhZKdR/kdHsMv9qvZQX5n1L+1P8Ofgj4V0jTr&#10;XTPhfo1rILiMxPJbAtk9SSx5zWt438JeENP/AGfrm5g8P6bbg2ZJaGyjXt2wK87/AOCoviyTw/d+&#10;HooN6iW8iyY/qOteh/FyGeD9kqTUBn59KDZPulbZaqjwKqyk3dvdmuIqQlNQUUrI/PDRpFtfEc+r&#10;aRCkRS6Z4ZIkC7Tu4x+Ir7p/Zj/bfvfEHgK38IeKyft9uvkmUDlwBgGvhTwRcxyW0zAOGMpypPDH&#10;0r2/9lzw2NV8WLJE3KNlynrXctYu5y0m7i/teyRtqEmtTAnz5TgMO3SuG+A6w3uqNboAMuMNu/Su&#10;x/bsaPTDZ2gcFt+WJHA74rg/2d7aWXVPNi5XAyq9+elfQ5ZefIedi2qcpH258FfBFl8S/DA8JQzr&#10;uWNoZuSSoIOK+iP2dP2R9O8Fyw3WoX8kkkJXaPuhQPSvnP8AYx1ufS/iG9iWkHn4IJPBINfeukXE&#10;qMkkUqsXxlfyrXMMtw0sYqslr0Oahj8RTounF2Ry37R+raOvhtfCs7xb7geWnmDqDwa/K/8A4KAf&#10;s4XngDVY/Huk2B/s+7lAnaMcRN2J9Aa+n/8AgrH+0v4j+EV54fuNBsGeVNWjMp6gRjrWo1/4X/aw&#10;+A8bxwxsL6zG+NefLkx+mD/OvmcydWjilK3unt5aoVMG7bnyd+zis1v4ft9+PmkAXFfYfw0+E0Px&#10;M0mKDUYN8YA3Bl614b8JvgVqXh7Xh4SngZJIpynToueDX3t8Ffh1a+D/AAtCXTLlBktXqZZhKeIk&#10;6k/hRzY3FPDxsnqU/BPwm8J/DjRkg0rS443VMkog4NeIftD+GzN4tm8SaYN0dwo+0oBzHIONxx2P&#10;HNfTPiO7tre1kJOCRivnf4s300PiW2urVd6m5VZVP8cZO0j8Rk/hXPxpkEOI8knQTtOPvRfmlt6P&#10;b8eh7Ph/xRX4Y4ihibc0anuzXk2tfVPX8Op4pqUM0L71BX8O9fnd+35Hq/xG/aVvLaw1OSOWyt4r&#10;VZWvjArtGokGSSAdpHHqSa/XTXvAvh3yJZL6ONETO+V5AgUDuT2+tfkx+1FoDav8Z/FviKOOI2E2&#10;tyNpEi3SbZ0jBiJVt3J3KSQSSSOMV+GeHeBxFPNK1SotFGyfm2j948V89o43hyjSho3UTfmlGX6t&#10;Hn3wnn8a22tzGw8ZW1pJ/rRLd+WsiOqcbJCh5zuOONxHXgV9h/sy6X4/+IFvG7Xdtd3ABN5Olp5Y&#10;jbzCuAQdpOzDZxzu9q+QdBs5LPUI7eL51jfGDEAcMGBdsjuTgZOSQa+3P2ANe8P6LqMdlr+rT/ZY&#10;yBOHkZI1YZxI2c7v4+Ony9K/W5wg2uY/nlVpSfmfSWh/BrVLXWdNKaW6ym8ito2ityf3agAszOCo&#10;ycmvGtT+CviH4j/G/wAVaparIIx4mvUEyvjhJWRenfCj8q6n9pf/AIKC+PbD9oTSP2aPgr8Pry5k&#10;1ZYpdK1T+wnu44njnhIBVTtjWRPNG9iSuQ3U4r1bwrqfh/4d6/4gGvv5MkmvXs7CdNuN0zt0PPfi&#10;uCrCCp+69z1sHGcWpy6HlX/DImv/AN+4/wC+qK9o/wCGhfhh/wBB22/IUV5nJLuep9fj/KfDX7e3&#10;wbm8FaBp/wATdC08ymzZPtsajl0/xqT4NftV6X4c8P6bq9vp32iyKosrxpuwOOuPSvq/4nfCtfiT&#10;8OLzQbi28wyQMoDjJHyn9a/PL4H+Eta+Fvxu1j4O+NLBv7PkuWe380E+VuP8NfsUbS1aPy2V3F6n&#10;6XfBv42eCfijoaJol1EzPD/yy/w6iuF+JmlXuleI5dUtLkyHkrH6/nXknw28Ea58HvGUGq+DrqSS&#10;wnkHmQhycAnkivc/ipbSS6JBrtpNtMse5xjOBiqmlF6GUJ3jruYf7EniDVtQ+O2qxahYeUqQqSjA&#10;cknrX2XPb20cAcR4LMSc9hXy/wDsYeCJp/GWq+KJYyPMWMRtt5IAr6J8b313osCuJM4jyOelfFZr&#10;L/bpt7JI+rwC5sLG3c574o+I5PCfhe511JMKgKx467iOK+Trua41PUpdSvXZ3mcs7Meua+tLjR/B&#10;vxG8IHT/ABPdOyxOTsSUjJ965eH9m34eapIILN59g+9iQmvynibKsxzbExdG3Iltfq9z+gvDvizh&#10;vhnK5xxLkqs3q+Xotkn+JX/YP8J6Pba/qPj/AFhdzWaiCzUr0Y8sfyrV/bX+O3h2z8JtDeXCxW63&#10;QEsmO3/1q77w58OIfB3hNNH0ZjbQBCdx65PH+TXz1+1J4G0C++HOqQ6hc/aZ1lLl3b+navbynALA&#10;5dDAz+18TXdnxHEvESzviaea09YwtyJ9o7aeb1+Z4zpXjHwD4ijxpPiizlckgIJQDz068186/tv3&#10;P9r+ILDwdBdRvBDGLibYc/O3AGR3wKqa/YjT0DaedxV2+ZTjP0rB8U2F9caR/bMzO5RTmQ84wOlZ&#10;8O+EeR8L56szoVJTcU1FSSdm+t1bpfp1NeJPF7MeJMgnlsqKpubXNJSdmk0+Wz11a7nmaC3gdLO9&#10;kAwMEFscCvo74Jw6fe/DvRrCwkZtl7cSMQcgZ2ivlbxE9xNemePI+bIA75HWvqP9ia60mLwXLq/i&#10;B8Wtm+0wk/MxJydv4Cv0SuotLmZ+VUnJ6Lc+u/2eLLfPBGI2UouHJ/iruvix4BnvNXstaWFWWG5h&#10;csR0w4NeE/s7/wDBQz9krULu50m/vdT0fXLTUXsm0S7tWWSZ1bHmIRwUYbSM88177a/HPwf8W7rU&#10;PCei2csUumCOR2P3SCRgZ9a5MTUw8/dUrtk0sPioVOdxaV9T6U0rxSJlhQE4Eajk5B4FP+Ic11fe&#10;F5orPBdlwuP4T61zmnaVeQ6ZFcLlf3aHOfYV0mkz+bCouPn3LyG5r5ilOUm4yPecIpqSOW8KnW7b&#10;T0S7hZeeAeprpFuLp7crjoOBitD+yIpU3AAAcgAVBIkcG5Oue47Cr9m6avc0lVUkVLvxmfDumm8u&#10;AAIx/F39q+XPjvoGn/FPxhH4i1eByIcmJkbH6V9BfFbTU1LwnJbRlkHJDA4PSvINL0K+Fs0V0vno&#10;BjcRk5r7/hbD0Z4KVSSvK9j43PcTVjiowi7I4Twl4Rgs9dWG3kHl4UABehrtPiT4P1iHQ11jT9bm&#10;t/KhwQj8E47+1Qjw+dE1qCcxMok+bI6V2fxGSB/hxIxG4+WMk89q589glU5bdDXLallc+KvCnxZ+&#10;NngvxVqmrnxE8sa3J8uN+MjOK93+D/7amuNJHb+MLVkjJ/1inI/WvA9fsZrjxDPBb/6syk8d6uaK&#10;1vp04trqMleDknj8K6sPl2ExGGSnHoZ1sdiKNduLP0O8GeP9J8d+H49Q0i+DhhztOcms7Wn1C3eU&#10;LJjAO2vMf2PtSt7fTHgkmJTcSAzZAr0/xjrtlCGKupAU89K+FzmnRwWJlTUtEfS4Cs69BTl1OU0n&#10;Xr2y1FvtMxkLPjHpWxNqk32oSRzkMq9Aa5P7REb2OWPGWkyea2J3doWlQ89ttfKwr8zabPQ9pBnS&#10;6P4kmnuEE0hAD4A9q9A0PUoUtyylWLLwc81474bt72a/WSVmxxgD+ddbJf3WnKsayMARzz0r0cJi&#10;XTjzs5Jcs5WPkD/gvdaSat+y5fokvzCLPHevhT9inw3eeCv2X/BWs3WnCd/+Ejka3jmzgqxUnp3I&#10;BFfdf/BZCLUNc/ZqvLdIvMEkG0Hk8/hXkPww+EbaN+xf4OtHeO2EN9DOHdSQH8vOPz6+1fUZRiLR&#10;p2+1U/Q8vGpyxFu0P1OP+LUtre6QdY8PWUWlX1zeeX9hKhll8zIySOgPT8q9I/ZybUtIN9DeWS20&#10;S6TboY/NG1ZQdp2/kM/U159qP9naL4P/ALK0XUrS8ubm6Dm+hg3Mrq+NmX4HB4r0f4FXertrU+j3&#10;kETNFbt5rbMRnJDHb6EE19Tj3fDyOfBNe3SZ6D8YopvEHws126jjkvZbfSJ51iibAunjCyFAe2Su&#10;Mj3r4J+A/wAY/iXrfxdvtJ8PJqbItyJrf+04w6AAfKUA+YJhhnPqD2xX6T6hJaWnhmCxtfs0js0g&#10;jibDIyfxhiOx6fjXyr8MvhSmn+Mruye2a3mt7h44kSNcMm/GMk9NmBjnjtXh0KTqXPSxs7Ukz6m+&#10;CViNc8JwG/gkYQRxyks/3X4coDnJxsbn2HrT/jZotmlraazbpDPbvM6vMOsbOCBwR3ZQvrzXX/A3&#10;whbWfgFY9T12wthJCPK+2XGzyozsViCzZIBznvj6U79pPwHqml+EJ531a3fy5t9vKr7y4zw2fxH4&#10;GuDEQVnHscuE5+eMmtGz0bTPF1p4j8G6df3RAaXTYWcehKD/AAqfw1r+k20jQRuCAvPqa8g+HZ1T&#10;/hBNNM9yxX7OASAF7ngAcVsQanNbKxildeOp6mvzGtm2IpYuWmzaOmVWUarjbY1PjZo1tczweJrJ&#10;MB8xTYHQgHaawPCWsyowtk+RyMDdjFV9e+IZIOk3rBoXAB3evY1jw6sROJImUOrfKU6V+eZzWpyz&#10;GVaOnNq7d+p+88BZn/beQvDz+Kk+X5bxf6fI2fiJ4auLlF1oW4Rk+Wfb/ED0NclcxNDBulYKcYGO&#10;eK9G0vWLfW9NNjeYIaPBJNedeIraXTdRms5WJ8o/JnuO1edJwT5oPc+9ympVknQqbx/L+vwPkG++&#10;E958I/2oNRvr1RbeGrhP7Rsbtx+6WN2+ePPYo+4Y9Cp7ivOfjBPY6h8aL7U9BYS2moSieKUDgqcf&#10;MPyr7Z8YeD9I+Inh248N6xZRXME0bxyQyKf3kTAB1yOQSAOR3Wvztvdd8PeGPFup/BrSobxP+Ebv&#10;nsoIruRnkWEOSAXPJGCMV/TnDvEEs+4SoTbTnD3Z9+aPX5qz+8/mjjrhxcP8V1uRNQqe/HtZ7r5S&#10;urdrH2b+zd+0X8LPhbpEMvjbV4oYlUHL9jjkfpW98UvFkv7QPxS0H9oH4f3Fxa6VoWk3Om36NeOv&#10;2qOVcBxGDtOO2a+dPgn8ILr4p6taWcfhJ57WQYMWHZQAfvEjpX3l8Mv2f9G0H4Ta1oFrGRs0yRV8&#10;zBaJ9hIHP6VpQ9rOpG3c+aU6dNSvvZnh/hLWJ9Xt5dBv7km7tm8yzm6sV7Y9SOhp3xb+HNh+0L4G&#10;ktIjFZ+ItMYG1umXjeOxx1Rv0zXjt7reseF7yLWLS9CXNnPuHbdjqDx0PT8a77w/+118HLvXrHQT&#10;r6abrN6mUtbxdqO6j5o1c4XPXA74r4jjfhPM8j4jWd5JF2k7yUVtLq7Lo18tz954A4vynirht5Jn&#10;c4+0j7q52lzx6avdq1n10T7nWeDdC0rRPhbHo/jq1EN/aQFLqOXGVYZBx+PpXj37JHjbStQ/bGuX&#10;tdgtYB5cbdM9a9T/AGk7DVPE3wz/AOE58KTvI0Fl5jrEM+ZDtzuA7lf5Cvk79j7xFd2Hxhn1tJTv&#10;c4B9cnivuKXEmHzjhmeMjpOKanHrGS3X+R+M8S8NYjhHOnSnrT3hLvH/ADWz/wCCfrb4mubPWdN8&#10;iCcbvL3MPWuI0G91DT9T8iGxZf3nfkkZ61xng/4i6rfXSSXcjFWUDBbIr0L/AISO2tYFmit1LLjL&#10;kV6XhxmlLNcrqTi9mfFZxiY4nExa6I9Httdng8KXPnnb+4Pb2r8nv21NQTUfivq0izn/AFpJI6rX&#10;6ep4jbVfB12YwCREfyxX5dftO2FxP8StRWZGGbhuR35r7+grOdjzaj1R883lo0MrSSSKRjO3NZ1x&#10;ow1xXGzeMcYPGa9AvPC9hcthyEI+9nvVK+0KDQ4fMs7cOD1x1NY1l7p0QqRTsj5n+LXg220i5lvI&#10;xtP1xk19X/8ABOvwCun/AAtuvEdvbM890SX3Kct2z6Yr5p/aGN7faxFaxQ43N90DjrX3L+x/oN9p&#10;vwS01rNUiaSNfNUDHJFZYJLmbKxj9xLuN1a41nw3cPcaRp77yfmAX3rMsrG/18Pd6xp26R2xgpx1&#10;ruPE+ntE8qy3Skkkgj2rjDf63HcSR27EiNvlkGf/AK1KvFVHZipy5HdHrWleZ4S+GoFxCoTyiAqk&#10;cZrwTxj4mg1fWZYosiRXOzORk16tP42tNP8AC8Njr90WMi4x9fqTXGan4N8I+K1kh0W8WG7f7u1h&#10;kmuiDhGkox6GEuec7s7K48YT6t8IdOtvMLSxPgZbowIFc/LbfECyuUubzX5ZbN8Fbdug56etZfhD&#10;wZ458KSR6J4lcPaLITFtbqCc5/Wva08P2kvhndawFsRgqzAE/d618ZnsmsStD6LK9KLsfWHgvU4r&#10;z4BaSxQhhYLkEdDtrxDxr8PtW8S3b3Cw5Uy5OAenvivdvgHZ2/ir4F6bGsYIWMJgjpgetalz4F0f&#10;S7JkWFGfOckVGe1WsNS5ey/I6soVGNSo5Hgmk/swaLregNaXsasxU5XqQT7V4L4//wCCeNrpXxAt&#10;vFmkW4QxTBvu4Dc8D88V96eH9EtI7YyGMDLckDrWV4xtNOv7KWyMJJMZAK4Bye+fbrXjYbEVqU4y&#10;i+p61WOHnTascR+wtD8YfhsLu5t/EV5HbXdwwlBPygDIAHpzW1+2Jca7rviGw8S6peS3DlTbGR+S&#10;QPmUH9a8R/Zu+I3xP+G3xu1rwHr3iWSXRbjUS9hFcsGZQT0B9K+jPjmU13wn9vlVSYyJAAO6jP8A&#10;KvP44pvH5BiaS3UeZesdf0Z9B4Z5iso4zwlbpJ+zfpNcq/Fp/I+OP2sPCI8d/s+6/pU8CyfZ5LS8&#10;j3JkKYrmNi3qMDdkjtmvkTwH8Ftc8XeIoIdB02/8Q3VxBJcyW2mxEyqI43YpGSGyIwobJHzKCPvE&#10;A/e/xsFqnwf8STJD8yaU5G1QSACpOAeOgr4q8Nf8FBPjR+zx4xs/B3wX+HGm6sl/qMdvr+jXMZge&#10;9thuLK86NuJJOR0AOMY2nPwvhxOWJySpDa1R7+cUz73xnp063EdCo1a9JfhKX+Z9Dfs5eDfE3hqx&#10;TTta8JhngiRkh1CJ4xKvm7XQn5ckF1GCeM5719C6HdajceAf7ONtCsF1LJEsEUmxU+Ugkn7wUAYB&#10;Pd+uRg+XXf7cnjTW/jpaQ+F7LTNZ+H2s+H42tdH1ey87UNCnKbGs7e5aVVcb15STK7OQ8Z+97z4F&#10;fwt430EeM/DeuS3NvNMkM9tLCLaSApyMRNkcbR0Yg7s5PWvsa+HVJt31PyNQlC3Y1fgrYfDz4L/E&#10;T/hbuuWMFhe+MLSDw692bpTvKb7iNCwxvYrEWBH90561x/xp+DFta/HQePI7RZIb0cyLzuB5zn15&#10;/WvIf+C4Pijx54J/YBtvih4EvprfUfD/AMVPD2oxToyhokMF/AxO0AbWeRV9Oa43/gnZ/wAFOIf2&#10;tPB9p4M8bwlNasQsUwLD5mA6j2r9H4SqReXxit9fzPk8+jJYpu3RH1x4U0KHQ9fgu9Lt1h34JAGM&#10;mu3+NOoeKPDPhy38X6fK4jiQGVFP3hmuX1++tNL0pNZimCyW7g4Pcda7nU/FGl+O/gnKY2E2F/DH&#10;pX0001OL6HixdoNM80+MHjmH4zfBxrCK2eSaS32jcOd2OhrxP9gn9n6P4I/FzVPGd9p0caaijxzy&#10;EbcK2MA9+o619KeEfBWjeHvh2+qXcC7F3SNu/SuC0n4gxav4g1AeDltz9lhQeXKpYSDcAQPT1964&#10;vqtepmCnH4I3ubxrU4YZxfxM+mvCOt3Ov6fc292WMMQT7OWcLhepPvzWHqms6U2o2um6TJaJcMVj&#10;dJyQJlV/m8tj3UZ+tQ+Dri71PTYGurhYIZlCuwb5WcqdrA+gB/CvNdR+JN1o3i4x6hqFu0VjcNHG&#10;/lZeJ+WG7qOOQDkHmu+UUrowhJ3ufR3hnUvDF/fK1kkn221PzkxFUYgfLnPrkA5r0mWXdoDWUD75&#10;pUKKzALsOzhj+Pevlb4GeKLPxz4xjRdbAF3BiCaJ2JRWJJP3vl7/AHhnjgivpLTrHU9O0tp9Z1M3&#10;DF2kV33EhCD8oOScYA/WvNqRSlY6oNtHmGieItLi0mD+32MV39mUS7lwfMY4wCOuDWrpr3lv4hRo&#10;pN+LYRKo+UOAcHOePeuW8L2W/W7m1195LiyuBvgddqtCMljyfT19K6DRI4re+htngFxBazqbYsnG&#10;M45P9KvW1gu09S38QNL+JXgDwjrd5b6vbDT7fRdRvGScgsCltI6gE9Bx9a/B7S/iRqOsa9HcRePS&#10;jzsWdbq6Y/MeuevNf0LeO9P074mfBHxHp09yRBf6HdWc0sQwyJJEyEqfoxr8OfFn7CnwK0fxpf6D&#10;4U8f63KNOuGhCedGNgTjnjJPvUU1UrT5IbiqKEYc8noWfCPxDWwt4bKTWtNuSGxj7UQD7/nXf+Ff&#10;ifolvbtAHjDlds0EJJAU+3cZrhdB/Zf8NeI7JtO/4T3WozFKAk/7vgDt93n/ABqTxN8BfE3gzSbq&#10;fwb8a9fmmSEiKGaCFwTx/sj0rZ4LExi3Lb1ORTpSklHc72TRfgxrkv2zxB8P47jzGy0n2fG/HoT9&#10;a09F1L4PeBRPdeEfBC2T3BBPlRkdO9fI3iD41ftjeAdCeS31+SeCBzuS70mNw4z7Csn4DftSftHf&#10;Gv4lx/DzVdZsrBJdxF3/AGMvyrkfKB0rxqlXDR+NfgelSw+Nk17N/ifX+tfGLTLxWsX0Mm2CgsRw&#10;c55/SuT1fV/B/iFI7AWUwKEkHfjy8nirHij4X+MPCvw/n8Wan8ZIhJbqVkUaHEFfAPP6V4B8Pvi3&#10;rPjvWmsdF+M8M8rytCY00aHO5T1NdGW4jDV044TTXXoLH4fGUWnin6a3PqW+0jS/iT4Jt/Bd5dTR&#10;wxJtJJzkA/zq7ov7K2lHw4dJtvEOyNxgBkz2+teHXWp/HTw1eRWukfEyxne7wf3ujIdhHfjsa6vX&#10;/Gf7SvgPw+PEJ+IOlSMW3rFLovyn2+93xXNmdTAKsoYv4h4KGPVJyw790frX/BLrxFc61LrOifEK&#10;0eORhJFFJbnIHtivTtN/ZM8Zab8J7vwRZX8El5JGUSUE4PGK+YbD/goD+11HqHkW114aCR3Z+Y6a&#10;3I6AY3dK9W8aftYftS+AvhND8SF1/wAMSTPES1u+lOFJPod3GOn4V6NFRjBKGxzzeI5veOQ0L/gm&#10;l+0holjNZ3Hh/Tp3ldizpejjJJ9PpUHhf9gT9qLw5rCzS+BWkty5O+K5U4HcEZzWbov/AAV8/aok&#10;gw3hHwq2xArOVnGSOpwGrpdM/wCCtn7Xd7exQWXh3wbGpYeZm0mkyB2+/itRc2IS1segXv7LHxU8&#10;IeH4db8FeGNUttS8srLFZ5G4N94MAea91/ZI+HXinQdKz4w0e7hu3+aV7mMgk/XFea+F/wBs39qH&#10;xFpcd7/wlHg62mlUt5I0F2xnt9+vRvCfxu/awk0aTXNY8W+EpFjt2lVY9AdQBjgff9K64KpGk5KK&#10;9TKcpOVrn5nf8FXrf49ax+1Xe2lp8PtbudHtiircR6bK8Zyc/eAxXvP/AATz8LS6P4fXULnRLi3d&#10;wMpPblWBxzwRmn+Lv+C4P7UXhn4nX/gFvhr4B1GG0uTA05tZ13nONxBY5+lfQfwp/bz+PnxD0GLX&#10;L34T/DuOSaMcG0mJP49MfhXiUPY1MZzxd32O+pOtHDcrjoe5/CXU9KWSOS6UeYBwoHtXoemftLfB&#10;nXfEcXwv8UeILbTtRkcJbW9xJsExHQLnqfpXzRf/ALenjbQNSXTNU+G/w4g3Mql3aZDkkZ6Cugtb&#10;fTPj/fQeLNY/Z9+HWoz2EomtdSRrgOjDo6spBBr2fYyru1vxOB1OVH0l+0N41j8KfB3VT4euQjx2&#10;LgNGfujaa/FD4M+B9X8X/FbxH4wu3Mk9xfyPLM3JYljX6qfG/V/it4Z/Z71HXdT+G3he9sYbKQNY&#10;nWLpC6Af3ue1fGnwOi8Pa1CdU8Jfs+aJoi38hlb/AIqe5c579QR+GKUYey0Q+bn1kem/Afwbpt/Z&#10;x2NymJR/rCF4OKtfEn9mLwT4q+K+la5rmnRzm3lypdQf0xXWfCHwr4+h1OW00bwDoUZx5hkuNbnY&#10;gY7HaKq+I/G/xj0/xp/Z+l/BrRr2eCQY3eJWRP1TNOnG9S9hSk1HQ7T4n+CtE03wzDDY2kUMcMYI&#10;CgDpjrXxx8XdIu08T+MLzTVTH27lNu8ktFGVYjsMtkY471778fPjF+2Lp/hKML+y1oNxEEx5kHjE&#10;bsfQxjn8a+c/EVx8QbzTtV1b4m+EYNF8Q3+nr9t0a2ujN5KEqFYSD7wZQhz2IIrz8397BxT7/oen&#10;lCccVzeX6o+lPAdvcx6TYSpJj/RIt2w8Z2ivWfAmszWeq21w7cK4z+deSfDi4QeHtNjcn5bCEHn/&#10;AGFr0rQ5F2qduT25xX8COTpZjPl/mf5n+g2Pgq2BgpreK/I9q/aO8UR6vonhi1iYM0ttNJIQewZA&#10;P61yGmr+7iPtXL6/4p8Uax8QdC8PnRnl0mHwvcyyaoc4iuRdxBIPT5kZn/4BXWaUFdV2r7gelfd5&#10;xiJ4zE060utOH5f53PzvLMLHA5e6Eekp/n/kT+LEaXwNqiKoJFmxVe+Rhq+eviPNJJpyLcqQSuAG&#10;PSvU/wBqP4nan8Hv2b/HXxP0jT0urnQvCt5eW1tNkrJIkZwpx2JxX4y+O/8AgtH+0V4glMsvwv02&#10;ztlO0KfN6fj3r9x8I8fTo5ZWjJbTT++K/wAj8K8VsNKeYUJx6xa+5/8ABP0Vj0SzuNPluEt13AHl&#10;cc153YazdL4imtPKYRRvlWxyK+D7L/gsn+0BZ4QeBtHMZU/IWkGRUFj/AMFevjJbag+ot8NPDrGQ&#10;fNHJ5pB/8er9eeZUJNn5K8JUP2U+GmuSal8MLi2tbkpIkTBkU87sHt6cV2nwN0DXrHwdYanas8sd&#10;+0dxcRPkDg7dy+pGf0r8bvC3/Bc/9oHQ9Nl0e0+FPheRptyjDzKQCD784/xr9h/2GfGviX4nfs2+&#10;ENb8S6RKk+peGrW8uIrQnahljUnywf4QG4FXhasKvM4eRniacoximfVHw+sdTgE9nNJ9lXKyxtNC&#10;F3DbkEMO3bjvXovhGPVvtSyX2qSyljlEli27RjpnuPeuD8FrrETw213HceZI4iTzYQFKgD07Yr0u&#10;002aBl1EWjbnUo/IwgA4IrhxDSbNqS905f8AaeSzvPgD480+8dFMvgjVY2ZzkY+ySEcV/JQlhqd5&#10;8T7dNMYusdxiOVejADrX9cHxy8Gah42+E/ifw34emLalrPh68tbMvJsUSvbvGi8diW5NfyI67rnj&#10;f4QfEPUtA1uK0j1bRNRltL+2miJ2TROUdSfZhXm4qnKdFcp2YepGFVtn3t4W8Q3tp8NI7G/gO77J&#10;tLdP4a6//gn3pWm21zqviSWM731BYoCBkklq+Fv+G/vi0ml/2PF4c0BkEOxHMDhsdM/e61v/AAF/&#10;4KgfGL4F35/sT4daHqduZhK8F3JImXz1BB/zmvPxFCcsOoRWp3Uq1NV3OTsj+jbweB4c+FqXURKF&#10;7Tc49Plr8o/2k4f+E3+K3iK6fbKzX7JGcZqpqX/BzXqk/wAIpPDM/wCynHb6u1v5KzjXQbYNjBbB&#10;Td+tfGviH/gqn8atR8SS+I9K+HvhtGe4MrwsZHU/Uk0ZTSnhsZOdRWjbT1uTjKlOpRUYvW/4H7X/&#10;APBJr4ReFfCfw7k1pdEEV/cyl5pWTDE89a+ifib4VbxFbT2SvjaP51+JvwG/4OUvjf8ACLRV0nWf&#10;2WvC+pbAFEthqktuRjHbkZr1DTP+Dq+0km8zxd+x3qEI38/2f4gR8D1G5Bmvo/rFOVTmT0PKdObW&#10;iP0AHhvVdNlvdPijYXMds/lOF6jHBr8wPHf7fmvfs+ftR6j4F8QaDJDrEeovHdXNy2VmhJO0qT1F&#10;en6j/wAHQP7N2qQzPcfszeL7O5dcKwu4GAJ79f0r85P2yv2yfhZ+1T8aU+LSaDqNgsIOIJNu9wXy&#10;MkcZrys6pQx9DSWq6Lqd2WV3gq13G6e5+uv7H/xqsvjT4rvNStoiiwsGXaOMmqH/AAWR8M6j8QP2&#10;Uh4d8P6a09+93H5EajJ3buDXxX+xF/wV6/Zq+A3h1fD+veBtdF0Y8faFePa5H+1jivRPjJ/wUl8F&#10;fHLXbfW/CHibTbLTYY0aGzv7kM/m9cMBjGPWvHyrDV6eJtUjZW3O/MMRQq07xeqZ0v7NP7EnxL+E&#10;fwktdXuHCz30AKwp1UkZxS2/gLx9b6pdeDPiXGW02+faC6YEeT3PvTvDH/BXfVdB0n/hG4NA8Pao&#10;YwqwO91IMHv04NO8U/t2XnxP02Syv/BXh+wMoHl3StI7JzyfmOM19DSjThK0bWPFlVe8j1L9nf4B&#10;WnwV1WZNFH+jz5khYc9e2a+OP+C0Gl6/L8TNGvtJsnuiJchYxk9OK9l1v/goZf8Ag/T49G0++0i5&#10;aIoYJZInzx1BG7qa8c+Mvx60n46a8niLxTrVvG8bq0Srafcx1zlua9HG1KWJw/Ic1C9Krz9T1D9g&#10;PwR8V/GXw9jisfDMsbqgIUjByO1favjvSZPEv7KOseGfE9nsuf7Lmhljcfx7eD+lfD3wR/4KL+LP&#10;gTbxaf4Im0O4hLYAvLDd+7A5Tg/rWn4z/wCCoHxI8U2t3o+rXukwQX+4TJZ6XgbW5wOeOK4cvw9H&#10;BwlBO93c6sXip4qUW1ax5L+yXc+JvDfwZ8S2emW8si289zCJFBPQkYH4V4R8DPjdr9r8brqw1RWk&#10;ja+kRkc9OfSvpr4B+PPDfgXQ7vwraeJBHa37zSXTSWIZmaU54PtVHS/2V/2KrTxG3jrUPG+tf2r5&#10;wkkl89Uj8wnJbyxx7YrT2kKM00Y005p6H3V+x9YtqGmWOuWsHlRyxg8Ht617p8XP2LfiR478JS+I&#10;fh74ruIL6bbLG7SMACOeCDxXx54a/bQ8C+APDtr4a8E+N9Nggsgiw50xSxx1LYPJOK9O0D/guHqf&#10;hnQ28O3T6FcxqMRXK2TK23OCpAbHv+NfP4vBVMVOXS7fU9XDYz6rb/I/I3/grhb+N7L9qnUPC/xY&#10;1mS81nTrYRNPcSlsx5O0KfqGr5Qks9LQbvMAx6Gv1F/bB8L/ALIX7a3xSuPi58UPH2r2ep3TFmj0&#10;nZHHGO6gEEnjHJPc15HD+wB/wT8vjIH+PHia1zICvmNEdoHUDjmu7DYaVOhGDa0SMMRiYVK0p99T&#10;4PuLWwXEkc498UWFtC14jLN/F83PSvuDxD/wTv8A2C7MTSW/7XWq2ys6+Qs1lE7IvfJzzXMyf8E+&#10;f2PbrVBbeH/27bWFWfgajo/IHvtbFbOnJLdGHtoN3X5E37F2jS6n4u037N0BQFh1Nfq9Potr4Z/Z&#10;11eRkVs6W24H1285r4i/Z9+AH7O3wU1Kz1K1/bB8K6nFDIvlRpC6vIO+QScV9XeOP2wP2U1+Cur+&#10;F734rWMsstk1sv2eVTI5xglVYV87jctxc8Qmo3R61DH4eNJxufHXwKistR12/v7FhxO5OzHXNe1/&#10;CK9uLzx3b6fcXRCGcEn0Gab+xz8Uf2X/AIS+Cb+98P8AwlGt3JEs9pqWrbZjdEEkld2Ao6DivBfF&#10;f/BWTRLrxoNesv2cbLSdVs7qSKUafI6RSRj7u4DGD0713YrKqsp+0un5DwWb0OT2VmvMw/8Agstd&#10;i1Wyghl+/cDAX8a/PmWF2feQeDX1B+01+0jF+1NrMN5420pNPWBy0RtyxOSO+Wrz1vDXwJtkkMt5&#10;fZ2L5flzqCjfxHOOQa9ChTjToqLPPxFT2tZyWxzXwv8AGt14XZWids8AKhxmug+KXxK1LxPpMVuq&#10;yxbuCxkODVh9U/Z3015DZaFeSNJGqxM90SUcfxYHWp9SuNB16wW4XwXfSW8Sja6khRQ1zMUZnoP/&#10;AATZtbvQvixqWn6mJ20rxJobafrDIMlYFmjn3/QNGuT2ByORXqup6Xd+JoLrwn438HnxLpovGfw/&#10;qZla3+x2gnMQkQjPyM4GUblmYds15b+xZ8TrXTv2gtE0L7CLG3mg1BWkKhuRYzsAQeCDtx7Zz7H6&#10;s8CTjUz5OneGLG1u7id5L24064kEl2hUP5cqOxjeMMqsp2FlY5BryszVmrdj1ME70tWZ/wCzno3h&#10;j4S6VpFzZfsxvLqSapbXGo397rR8u+QBomUKBhOWYg9tx6bRX2n8DV8faz4vXXdW0otBcX7Lptm1&#10;x5klguElhdXZc+TgvEQOQcHHUnzX4TeHNJhlhvkso3e6tfs0NtNuWOOZ5EZQxTksrAncOob2r6v8&#10;JaDpmlxNe2YSSaS4beLeIcOOgX+7zg/UH1r5OrzSqM9fC12ppM6qw0UXmuWPhxbRGimtlnnBBLLt&#10;kYrkjg8Z+vB7CvadJuP7LtUgicKFjAH4V598OLrT9V1rV9TYjfphghlymCC8e8frkVu33iItJtR8&#10;dRxX5pmNf2WY1alR63svJL/N3P2+lR+sYGjRgtFFN+bkk/ysjurD4jHShsuSJY88pJ93HcH2r5K+&#10;LPgLwD4P8e6lovhXw9+6vxZXNqrFhDaxF71AXOdrOGO1UyDwp6EV7PqGqyyAAuevU15X428HaXrv&#10;xRh1PWI4zbW8FpKITdECeffJFuePplU8sB8nhiOMc/RcHZzXxOZSwzd1yt/dY+Y4syWhhsreIWkk&#10;1+N1+p8LeOP+Cn3wL+BH7Qfj3Q/Hfga+1G8tNemtLlIrhFBZAqfgPl/WuD+Mv/Baj4J6j8K9Q+HP&#10;wR+CC+HbjUmYza098GmJbq3AGT9fWvTvCv8AwRc/Zs/a5/ad8eeOPH3jzxOo1TxnqVzJDpF3HEgL&#10;XD/dJVjjjA56AVo/8FEv+DeP9i79mf8AZA1/4z/CvxT40/4SDSLNp4X1TXFmimIGdpQoAPwr9QpS&#10;wLqrR82n3n43WWJvJc2jvofCVh/wUQ8Q6XGVGpzXbNyGuJM4+uODUzf8FKfGTTFYIrGMbehtwe3X&#10;J718yaN4I0jUJFW41aUAHDY9a7Xw18H/AIWajc29vqOrSku6oxEuO9fSxpV2tkeK6dC+qPZLb/gp&#10;J8Sdqxr4la3BG0m2QDYBVe8/4KE/FC6kEsfxIvoHXIjkW5KnnpyOmOPyr3b4Cf8ABLj9m7xlotrq&#10;+qaBqGoFo1J2XzjcD7jpX1z+zt/wRp/4J6apqUM3in9nWbUZN65F7rN00Z55yFdciux4LGU4c10T&#10;F4a9ktT8yNa/by+Imrw/8T/4yX95Ep2/Zrm7klQ++M49K1vCX7fWr3ZS1sltluFTYk8doIzsHIA9&#10;a+xP+C2H7Bf7BX7Mv7Pd1r3wc/Zr0nQNbgAFndaXLMp3kgEtvZietflP+yvoVp4t+LFrYeIrR7i1&#10;CM3kmQgA1wVFUlNRk7miVKSemx7941+P2veKC0l/qlwzONqgtwBwOn4Vm2er6tdW2yCRtxQ7SwJJ&#10;+le26P8As9fCPUPEsVvP4YiK25yiiVgBkYJPr1r3z4G/sh/AXxJZn7f8NbSRYcunmyMwJPUcmtI4&#10;eo3e4707Hw9HqN20LCTVyrudq5YdR1HNPHiG2jg+23F4yokgjMo6ZweDX60/Ar9kD9nrTNWhurL4&#10;FeHPKSZSguNMSQBu7cg816F/wUl+Gnw90P8AZauV8P8Aw+0W0f7IoU2mkwpjkf3Vz+NaRw7bs2Tz&#10;Rim0fjb4S1+bU2xpVhql2PNEZFraPIDyOm0V614N+Af7QfjZftvhb4IeJrmNcIkv9ltGr5wScuRk&#10;cV7t+zqP+ENWylksokhfaQVhUDr3OOtfpd+zHN4Y8TaHbrA8JlVRt3Ack+lbSwyhBNszbhUZ+Qni&#10;v9kn9rHwL4fbxNrPwL1T7LGhYOk0bMwxz8oY4xXnDX/xTsVeVPh3cRKFBje6uY0wfQjdmv6BP2j/&#10;AANBqPwev7D7BHuFo+0hBjGDzX4hftPaJF4MN54bA3PayMHkLHOc/wCFeTjsS8IlKJ1UMLRqxbfQ&#10;wPh34V+L/jS4kTQ/7NgBh3EyXhJDHtwOlHiXw78RtN16PQNe8S2UBaMI7RRttDeoJ619Kf8ABLrw&#10;VoOteELzUNa0tJX2n55Bnr9a4D9tHwLpdn+0RpkNpIIrVEG+BDjcd3WvGhnspYhw2PSnk0aeHVRO&#10;9zyX4n/CvxT4R0H+3NF+J63M5tto3WfyuxBwevrXh/hG2+Nmq6gB4o+JCqkbEf6PCF3A9zX3R+1n&#10;8NvDsP7Ph1XQ7J47n+zfkdH6tjj6V8F/Bbw5fXltNJqt7K7xAhg0pNa0s0q1Kcr3CvlUaNeMElqf&#10;XX7GXwe+BGszvJ8V/ENxq0sCM0CT3TqNxB5wK/UP9iPwb+wl4Y8Bh9P8C+FpLmGPM81xYxyyBvVm&#10;cHmvz2/4JxfC/wAB+ILq+t9WsjNKkIKvuzjNfrL8D/2XfhFp/wAOI5o/C8KebahpDjl8+td+Eqyl&#10;d3bOfF03BJKKWpF4x8cfs6Wvge6l8Px+H7eFoXVWt7aFFBwfQV+Qn7Yng6PxZ4pabwu9iUS4JAiZ&#10;Rxn2FfrX8Yv2W/hMvwh1VYNNEEX2KVwit8uQpOeK/Dv9qXRfE3hjxbNa+DvGhKeeQo3HCg9BUVLe&#10;2QUo1HTdrH1J8KtNvoPg0+hXN5EJNm0QpLnHHSvhP4wfsvePl+MN/qyeHd0UsvmxTLIOVr2P4Y/A&#10;n9oTXvCk/iay+Is/lxRqxjWUgE49K+Yfj/8AHL9oHwD8QJvBNxrcTAKcF1JPvWVBQVV8jN51Kns1&#10;zo+t/wBmvw/faH4bmg1vZBtiwVaQc15ydas7b43rY2bbkN4AHU8dea+aPCvxR+OviS8+x6X4gDtJ&#10;w6oSFA9a9c+C1j4ktPFNjc+KcNdPOpd92RngjFY4inyNyvuOjU54JW2P3p/YbsIB4E02fJBNuhOR&#10;7V8Cf8HEulapP4r06XQ7swzNYyLlD3+Wvu39grxXps3gLT7a6nQOtuow7ew7V8jf8F89D/tLxPoW&#10;qxSbUihkyoGd/Tv/AErkjZOLOt+0c3yrofMP/BJbwhrdvq1tda/M80rSJsduc/jX7B6/qR8NfB2e&#10;6Pybbcktn0HWvzU/4JaaKupeIrZmwFRgw+X6196ft2zatpn7LGrw6BcmC4exZYZF7EjHT61Mrus/&#10;Mx+yfnR+334rmvvCF1d6XrI8xwxAWQZ71+f2h+M7iO636lcSvKrYA2E4r6Y8b/s0/G0eDB4j8Z+J&#10;nubdozL5LwfKRjPOK4H4U6b8M/Et02lXNrCZYJPLl2jaQemfavUoScVyx1Zy1p3fM0zi9e8darru&#10;lfYE1J9oUAREY/pX2D/wSl1NdA8S28d2GQuVLM3f35pfDP7Lfw/urGGWx04EuoOyORTu/E13Xgn4&#10;Gar4M1CO48O6JfWw/hdIN2fxHaufM8DWxlKzVjPD5lCjJpq56N/wVdiTUh4dvLKdZGiljkKRtk44&#10;54rsfid8Y9H1L9kWCxBBMukrHgMM7ggHSvMfiZ8Ptf8AEkVvcfEHUrrZAAI2khxxWRqXhKK10EW8&#10;l/ObJR8m9DtX+lceDoTo4SNFu9mzaWZQc3LlZ4V8K9BmvopxLGfv9CPevo79lrRrzQtZuLoRhUcd&#10;SOK5vwtY+C9NBjt722ckE/NECST7iu+8LeN9M8NW/wC7SIRkZJ2YrrcWoNCo4+nz6rQ8e/bd11da&#10;8VJB5pkaAkEDpmsz9l8gvNFuBx1yMYPtXqXi+z+Hniq9bUtYjs5WdgRx0p/gyH4Y+GJRLZ2lnnvt&#10;HIr2cDi6VBxUuhyYnERq80V1PXf2ZL5bP4nW0mVz2X6jtX6BeFRBqWmR3Vs4bbAMhTyDivzW8M/F&#10;r4deDtdg1mO6t45IXBPznkd8V7x4J/4Kb/CPwvbLa3V8vyJgshruxOOo137pxUlyqzPlr/gtx8a9&#10;AsPi1ovw51bUGhuGdpYiV5dMFcfXJFV/+CZv7RNvoGtD4eeJL4G0vGP2VpTgbsdqzv26If2ev2w/&#10;ilZfEHXNSiMmn5+zSi52OobrwevFeX2WgfDHwXrVlf8AhvxNJG9nIHBiuV+U57e1eDmDWIjyroex&#10;l2KpUfiP0t+JL6X4X1Ox+IFpboI0dReMFzlexr6N+FviKx8WeDoLu1lDhogyle4r4c8O/tX/AAi8&#10;VfClNIfWUubv7JsnhaRdxOMf/Xrhfgz/AMFSdJ+GHxBj+F95cRy6fFLtSRn2mJQenPWtMqxM6NOV&#10;OoXmXsarUoO591/F+LxTFcJ9gt5BHIcH5elcVP4Hn1q8ge/hyysgcMPQ5rnfiD/wVF+Bvh/wt/bu&#10;oTzTQiLc00VqXVT7kV8oeNv+C8fwTj1mS28KRSTNFLgBYyM46168sdSp0nzPozzKUZe1jy90fUvx&#10;v8A2HxI8G+IPh5qyv9l1S1mt3EZwRnOD+YHFfjD4Q8V6zaeGNc0L4narHd6pp3iG6tba4aPYBDE5&#10;QnJ6szA5OABjAzzX7T+B/iBoPxZ+H2n/ABM8OahFc2OrWK3sM0fIIZclT7g5H1r8Z/jvBBc/E28O&#10;g25ikOryzG9SZ/PA8xwEQ5wFyzM3BJPevxrgmc1LERvpdffdo/cPEP2csDhm97tX8rIZB4uvtItr&#10;O50rTrOO4t72WaG/iiDyyhgi7XVyUdFKEg4ydze1ejfAXxT46g1vzNK1KRpprorcDyRiQtubIQcK&#10;W3cDjA44rxptPksdFjlhaeWZgxuJJGB54+9jJI69ema+mv2U/A+nX9lp8emzavGlzHA2o2l0Iyxm&#10;aL541EZO6JcAh2If5iCBivr6qi3Zo/L6T116H6B/sxWHinxzZWEWo6lZT3Vxa2sUlzZ+Ssz2xYNG&#10;2UyVJUEcH+EqeRVH/gph4Q1/wp8SG8SWMZNnq2kRPb4BC+ZENjKfc8H8a3vhd4t0T9nzwDqXxo8U&#10;6RdNpvhfRZtS1GygKNKY4Iy8gBPDHhsdB6da8f8A2+P+Cr37H37Tn7JEPxD/AGevjLo2oapodwLz&#10;VPC+rA22pJAyYk2xyYLFSRkKTkZx0rnxuHdOCa3VvxZ6+DqTr05wgr3T230V1+R8l/2h8U/+f9f+&#10;+TRXg/8Aw8f0X/n2T/vk/wDxVFeZy43+RnyX1nHfzfj/AMA/YK/+KtlozS2sun4C5Aygwfy6V4B8&#10;V/Afw8+JPxHTx3pKpa38KgXABGOueR1r0KKfVfFenLqXiPTGsLuTD3NuoyI3YZZcjrV3SvgTYap4&#10;WvtditAL1YSUdQdzYHf1r9apVFKzXU4JwVOVrHkmseJW8NwhoXJki4aMjrjuK6P4f/tEeE/F3l+G&#10;PGBWPedqNIMY9K8TvvG8DeK7vw1rcxWa1mKlJDz1xWLqt3b2WqiS1gxnP3OvtXVLlldMxSsro/SH&#10;4HXPg/wzZrJodzG6zqAdrA+tTfGvxxaG8gto5wCUwB7ivgj4V/Grxt8P7+K9bUZJIEYEQSMcgZ7V&#10;7jb/ABU/4W1qlrdW8m2UKTtL8g4r5nPMDVVOVamr6Hu5RiYqtGnUdj1DwyPEEaTPDOx89ztOeMV6&#10;Z8O9Vi02FEvZx5xcF88cjtXM/D2406BbOw1Fk4T5h3JxVb4ieK7TQ5Vk08oJDcAANzxX5l9YqrCy&#10;qSVmv+AfV0G68pRPS/HnxItbHSSkrhm2bI1Br5o/aLnvbzwNdyQhi06MXx9K6m+1TWvEU8c005bg&#10;fKOlch+0pevo3w8neKcoQpVj65HSufBYyrLGUk3q5IqpD2OEl5pnw9rFhcQ25dHLbZCBkZzUD32/&#10;wdJZXEYIZyACmO1WrzxPDcy+QgLMpI4GAOayfGPiOCDRfIhUh0yM4GTX7BVXuHxkXd2PIfFBjt3d&#10;BEVZWwF2/lXbfAXxnc6TqcWn3N/stUkVjAp5Y56/rXnvinXPM1cmVcEEcE9atz2uoiwt7/SGkjla&#10;M5eNcnOePyzXiYyDnSce56eCqKlXUn0PT/jF4avfA/7UejfF+fwpOvhhlU3NzFBked26dRxyR619&#10;s/sz+LvDF14I1v4x6ayXVv4g1GOKwSIbWtgo2kt+I6V8maLpPx4+PfwdHg3XStx9jsRFp1yF2PEv&#10;YHH3j7mqvwP+DH7Q/wAA7Voo/E9/d6dd5W90maQmNs4wwHZue1fPRw9amuZaNaHt1Mdhq1S26etj&#10;9k/D3jWx1rwtZ3tkflaEKUz0IGP1q3Za1JG4nXgHj6V5h8M9QW20zSrVyUE+mQja38MgQV3M2t2F&#10;na4mdc5w2T0NfF4TNZ1VKNR6x09fM9HNsNQw841sP/DqK68u6+T0O80vXopIMPycd+c1S1i6yTJG&#10;QOOlcRB4ytS+La6UEf3Wpl78QYINqT3GSCehyTXTVz2i6GrPCc7IX4xa3cW3ga4eKYBxG2MduK8r&#10;+CeseK/Gtx/ZcFmzLv8A3kgHQfjXU+K/E9v4v0ufT4weGIwe4xXa/s523hrwloThPJS5fqHIya/V&#10;+B8ZCvw+68dbyPj82mq+OST2Rxvxd1Pwz4G1aw0/Xr2CCR8bN7gfWs3X/EWj+OdIXwl4a1KO5kmX&#10;5zG+SoxjoKyP26/gTJ8Zr3R/GekalOj6ZckywQN8sgIxg4qn+y/4a8OeGPH0ujEslzJaK4aQcvg8&#10;kZrfM6U6+PhDozqws4U8LKa3R478ZvhfL8OPEAtZN+ZV3EkfSud0u2sbkpNI/AIJZuOK+m/2q9C0&#10;jx/Bs0xMX9mduFXk/wCeK+b08Ia9Yyva6jYTRLuwCyYyO1e3Cj7OmlHZHnTm6ju9z2D4T6yPDtgk&#10;2nuSrDJyehrodc8Z3l8x3T9ewNcB8N1njtXtNzFUGSD61rx/aL28EKRkYPOK/AfEiWLw+dXpt2aR&#10;9RlvNLCLU6E6izqlxHPyi/dz3rrfh7eHUYzDPMNzHo3pXEJbXFvZ/Z7hSCzHa3oK1NI8RjSYg8bZ&#10;KjGfWviIZv8AVqqnVfqdjbi7M9a0OC1s5RKCGZSBye1WNYvEnl2GQHPYV5vpPxFYSlJ5QoHOc1dX&#10;xt9tvQ0MwK8Zrvw/FeGxH7uD1uPduw349/CDS/ix4Jfw7rduslu/LK61438dtH0P4Z/CXRvDtjbq&#10;UW9aOBFHpE2AB0JzivpG/wDEED6JhyDmL8q+Sf8Agofr0Fl8HrS9guzBLFqZNvMrlSj7DjBHQ9vr&#10;X1+T4+Tz7C0Yy0bvb5HPiZ8tNrq0fH/gSXxB4p8SXmmXGmSRTaddtKEjkDruErgGTB+Qhtpwa+nv&#10;gze2r+NtOleRZkFk5aRWySzFSY2I4JBJH4V4N4ru7JfGCW9rLb3M0niGdJI2jCecxXcpdlwXwcnJ&#10;4yDXffs13U8V9ZwS6mS9vDPbmGNeAd7ZA993Q+lfr2Oi3QlY4cK1HEI+gLXUNN1v4gfaWsvJsAyx&#10;xszhfLBIVlwOPf3rz/wvBpj/ABEuV1K4Wa0fU5VW73oq8MdpHPJGDzn0rbTwZceJbQ6LC00VvZky&#10;u7zYdmBATLLgjoOD1rj9Ak1rSNWv/C16zRT2oB3Qwghhll6H/aIPtivKwkuSep6GYJSo+6ch+2d+&#10;2L45+EEkmk+HPBLz2xtprS3u7i3ma3mhcLlHkiG+BgwUhv4gwHzAsK9A/Zo/ay8YfHHR/D/hS6+G&#10;bjS9J0qOW/1RprjzGuEO2W2kjeP+FShHzZ+6fWvM/hlqPxY0v416louoCL+yrl5pIj5aXge4wjrG&#10;8c+5QhMe7gYBAGK+jNT+GfinTvC9rbaR8QpIbCxVJ7W3tLWKN4mG5lOFA4UkAgdQoFeNjHP6w+Vb&#10;mlHGclONN66HsWk6HDZ6Rb6bpwkMQLCLdz8hJIOfpUsOguQxuIguM4YDrWF4J8aXOleH9NstfvPO&#10;ulgAmlx98jPP48V2E+uWd3o5lhcAY6ivzzGxofW6sbapsupUjz3PKvipoqRzxm3AD7iW9hWDbzzW&#10;scYfcSQATXQeM5L7WNU8uL7p747Vh62kthax27qVZFGQO4NfEZnlTxdCtXpr+GuZ+l7P8NT9B8Ls&#10;1jheJPqz0jXTj/28tV+TXzN3w5rHlSbfO4qTx/aJqFpBq8PLKNk23uPWuTtNTeN1ZTgHuDXT6fqM&#10;d9pr2ch3K64HPSvh/apJxZ/QNfDSw+IjXj/Xc56FXt5FuFUgrzxxkV8BftffDmx+Dn7YcvjTUC0l&#10;l4hghvomC4B4KkHHXkYI68V9+TOUleJ25GQM18q/8FQfhPqvirwJoPxM0RpBLoV79nvfKUlhbTEb&#10;T7Ycf+PGv0fw9z15dmTws37lay9JL4X89V80fE+JmQvNsi+tU1+8o+8vOP2l8lr8jyjwn8a/jb4W&#10;/aD0/wCInw1+J040QSRmXRLKwaNioxui/usvHWv1F/Z7+Mz/ABc0G7uP7Cksbu4tMy2sgB2krjnH&#10;Wvzy/ZT1dI4NPg1CKP5HVXllhUEjjvjjrX6Tfs8eKfC9jH5NlbebLGMHbH19s4r9upQ5Z3crI/mS&#10;rK6tY/O34l6dqcXi3WNJvwYjb386MD8p4kYdCOmBXxp+0zrDW/xe8O6THMp3agCNrcY56nHH4V90&#10;/tyamulfHjxNcDTWsGu5/Pa3ZskFl5I9uK/PH4lNceLv2j9Cs4w0gilzJgZ56Cvu6dT21KE0t0eH&#10;UXsakl2P0k/Z8+OeieH7PTPhj46v1SHUYFj06aaTcocqB5Rzxg9vcY71j2/7Ld98MPj8Nf8ADGnl&#10;/D2qSmWIoM/ZZCc7D/snsa+Zv2jtaTRtJtLE3DKY4o+EOCrADBB6gg8gjuK+lP2D/wBsDVPiRpcH&#10;hHxNZvql3p0YSRXxumQdH/3sCvxvjjK8TlGLq5lgY3p1Vy1orz2mvPv/AMFn7VwpicJxvw4+H8fN&#10;Rr04t0Jydr2Xw3fXy+1Hzir/AEnbWdroKoSoBAGNvWvSfBGgt4s0lns3yducHrWVc+CbPXLaDWbG&#10;F/KliEhhZfmjPoa2/g34p0/w94mGizqFj3gEntXreEdCWGwFZR2bTR+KZzluKyrMJYfEK0oNp+uh&#10;1vhvwbeabo1zDcLn92cgL1r4E/a88ErZ+O769t4RgMzMpHUGv0/1ibTG0lru3QHdHk7T2r8+/wBs&#10;LTPO8R39zbx4Uq2c81+x4Rtylp0PMquMYLzPjzxI+my27s7qjIeQD0rN0MDVrgWSqSrIcMOSf/rV&#10;ifEL+29P1mZJNyxtIQCV4NXvgS82o+KI4Z1P3+ST0AOair72hpTi7q54r+0Fpy6V8QbewlBUM/Ax&#10;2r7X+CbRab8HNKto3KsYxyrdeBXyV+1ZFBd/GyysoIgWEwyMds9a+0/BHhWCD4VaOBMyuIAdufYd&#10;aywqs5GmLatDUbZ6QJUmudXnLbh8obpWVcWMcfmR2cCMnfAySa3tQ0y+isF8seYWBxjtVHSLWbRJ&#10;pF1AHM3OT2FTUXvFRdopHmfj7xDb3mqRaFLD9xcZHIGPpWX4A0WZPGKlrgqC+UkJOBWR8V/FEFt4&#10;4uba2VTLvAUrwB711fwy0i4vzBI0hLghmB/hBNKnZyFfQ9Q8X+KtOhew0S43tdtt2k9CPXNavxU8&#10;aeKPA/w7W40W0V3S2JIx7VR8d+FIkh03VWgV5VRQHHb0rqfEPhl9S8DxTX8q+WIRuL9AMdvevks9&#10;TjjFc9zK5R9gfV37C9/e6h+ybo2t6xAIrma2EjoBjBxWpreqT3cjoj/IH5bNRfBnULHSv2etIi0U&#10;jyFtAI/TpXmnxY+OPh/4V6I+ra5dxqg/hL45PeubPndUYR6o1ytX9pN6anpketWWkaS9zqN4kSg8&#10;AsBzXm/iP9pj4TafqY0mbxDaGZmKlPtC7s1+en7c3/BUi4Gi32keBNfYS8iOSOTgV+d/hr9pD4n+&#10;JvjJpmp6l4wvpRNqC7wZTggmrwWU1Hy+1dr2HiMypRi+RXsfuFGNH8W/GpNa0bbLtuQeDjbX0L8Z&#10;bhtC+HVlepGZGu547RlXt5nyg/mRXyv+xGtvrd/bTgtNNJt8xnbrwK+uv2rbC48J/s83fiwWQlGk&#10;xxXqRMOojdWI9uAefWuPOMJKpOtR3unH71Y9DIsbTwmOw2JlooThJ+ikm/wPnH4maN/wkHw18Q6J&#10;vfN3otzGjqSCG8slf1Ar81NU8AaZ8U/FNnpWsxXlvqFtcok3iLTNRFsYLcRytMHODuYkoNxGFVTx&#10;yTX6X/BP4v8Awr/aL8E3Pij4b6ws6IXtr+zOPOspyMeXIvY88HoRzXw09jqD+KRby61dTrps0sPl&#10;zP5iW67zwmeUAy2RnB3H6V+ZeH2Hr4COKwtWLjKMldPvqv0P2nxixOFx1TBYyhJSjOMkmtmrxa1+&#10;Z2H7Mtj8Nfh1pA0nUPh7481S5hUppt5dW1kkKN03yvJKWc7vmIQcqpyM4I+hvh3408ZQ67omn2nh&#10;aHS7P7HNHe2llcSss86tEfMy5KqCoYgA4GTnPBrzj4TWM5uIIZbcPLJMotDLGCv7w7HYYxtbLK30&#10;jPoBXs3hyV9N1K0hgufLiuIw11E2MSAsv3nwWTBfJwVHY5HFfWY+ShGWh+N0a05StIm/4LLR6b4w&#10;/wCCafxE0S3jaCXS7PQ9RltpZ43O2C9h+YYGU4mk+Xrg59M/kV/wS38bS+CP2lbNTdFLe5k8uTGe&#10;Tu4/z71+2H7T/wAJ7r4pfsh/Ff4aatKs1vqvw5nltb1HG2Ix2pmRRnqBMifNnoQO9fhd+wdod3f/&#10;ABx0fyEYGS6Rhg89RmvsuFat8PFrozxc8gvbvs0f0MaN8P7Pxt4LF+b1tklqGCbuScVxfwS8Vy6H&#10;q+ofDDUrtmWC6Ma7z1U9P0q38Kb/AMcWel2GkxmQQeQoLH0weK8s+N+sXHws+PFnrj5WO8Uec44+&#10;Yfzr7fnbnys+ZUXbQ9a/aX+K9x4V8Ct4S02bYZiU3K2MDpmuL/Ye0AazPrtzdgTuY4I9rNwN8nU/&#10;Qg/hXkv7UnxktNf1eKC1uzhoVyAePrXsX/BOmzj1DQNbMNyJZJjAr7JMlSAWAJHTNbxml7qM0m0e&#10;2eLNP1YwJo2hav8AZ7fT0kZZIJ1jjl3NlQGzyAMo3uK8qsfiH8O9R8d3fgy5umh10XCxmfZ5tpcl&#10;fmjSRQd4kGQPRh0PavXdY8N65Z3E+lX+jtPpgdY8RbS8IJ3Pu79T+VdV4A/ZU+E/9uv4r02O1huH&#10;SNwRCFaOQRgEt65xmsq1RXsdFNOKOH+FH7NviS519vFNvr7WmmXE2LqS2tWhmEhxmPaTuERJ+U9R&#10;nnFfUdultpnhm+8J6c0yvY2MgQzA5dShwAx/Lnp3rnNK0bQ9K1mefQde8qS0nDTxLlkYbcBcE9Dk&#10;HHvXReLdTiuNDvdWs4Ck8GlXMaLs27W8k8jP3u2D71w1G3NJmsWuVtHnng2+sLPVdI0vUdFN2l5C&#10;I0vRGMKFTLY7N0wTXXJ5F1LHY28KQTXLgqsi7WADAn68dK8+8A6lf/2VaaVevcCO1hPkM+FaNWTn&#10;j6c13un6beWfhM311q5EkcSpGUbLY6A56jrSkNao0PH/AIx0r4S/BrxB4l8QWcqaXpdi7SGGIuSp&#10;YIAABySWH51+A/gf4neIY/j/AOM5tauXjF/4lumtbaR8skbSEqD74r9rf2xdX1e3/Y+8V7ZcwTJa&#10;icvJt3briMAc+p9K/DDxD4J8YeFf2mBcapZuItQvnmeUocNubk/rV4X93iE3uzOteVFxWx9nfBzQ&#10;01LQJb+4JVmBwPeo/EWnTaNN5o/1RPLMRg10/gq20/RPAMEfl43xhuTySa4n4qz3lzpJtLK62Bv4&#10;genBr28V7tOx5dKLc9Q1DXPBX9hfZddsbeYTfJsKA85rzzw78HvBNp47bxt4VWK2lRMoijHeqsmn&#10;yNYqrXMkkkb/ADM7E/lWF4t8UP8ADx4talv/AL0Z3KX46V85Wpxqppo9ujJwknFnvvxG+E9/8afh&#10;Dd+EtI15IZ5Y9srowyvB4r4f0r9k6X9kS4ubifVHnu5JpHBz8xJOevYc13Hwk/aM8cw61danYavP&#10;5M0+PK8zKnmvSPiB4o0/xF4Zn1zxfp6TZg+Vzyc1jleX0cDGTi7tnTmOOnjpxUlZI8O8Q/H7xd4d&#10;0K18Q2lkLm5jdQPk4xXaW37VPiH4seEZNH1XwzHFFDaHy5Vzy3Oc1za+FLa9hhMNihtpiCF2ZxXe&#10;aZ4C0PQvCl/PbwiMiyYghenFfOZzOM8x5Xrsejlz5MHoj5/8Iaus/iCMX0xVTd8jt96vpT9qLw1q&#10;mpfs2WA0KwmlMluoRIVJJyeOlfK1teaXY68JZHwROWYDoOepr9Kv2WtY8GfEf4U6bZXEcVz9njRT&#10;nBHA6V9XhfeVjxa7cWmfIf7LH/BOL43/ABr0V9R1K2bToGUtiRTuIHbpXQaL8C7H4U+N774beJED&#10;31mpcMwBIXGAR75r9Xvg/pel6ZZfYtMtkij8vG1F6cV+d37as9n4S/bDu7jb5ay2J3uf4vmrrioq&#10;bVjnU5NO5y/w0N0uupZ30gH2VthUcA4Y969I+Kf7R/8AwgfhuXRY7J3R7cpmJuQMYrzv4R6hZeJ/&#10;Fl+YRuMdxnjuMZz+dcp8e9Ut08SDTrmbgkLtB713YiajhVbqYUryr6nntn8B/hz4u8UzeMZdQ8q7&#10;vbgyMjsc5Jr63+BXhCw0fwtHp9vcbhGgAO6vnvwR4VWa/huYQZF3AkHvzXpHxJ+N2m/s9fCG78aX&#10;0mwwKx2g5PA7V4WHpUqVXmtqehOblC0mfKH/AAVE8deMfDnxBtNL8MavcwPcXgRBETyc4Ffp7/wT&#10;o0DxF4Y/Zq0C28S3sj3l5bRK7ynliwBPX61+OOv/ALRFl+1F8e/DU+qw7o01iNyzDrg5Ffrl4t+L&#10;lz8Ovg7oV3okwX7HAko2HH3QD/SvdwDi4Slc83ExlePKfV/7aHhyTSf2Ur21kl+WW0YOw7Aiviz9&#10;nH4c6Z4g0CGzXUHhltlXC5xkV7uf2vtH/ai/ZbazhkDXMduySxA/MWUdMVg/s4eDdKs3tNTWy3CV&#10;QJEzXFrBvmNk09j0vwHbaV4d8NT3iv5jxQlXZj83HevKtC12PWPiVeX+QU+0MEPXAFeyfGabTPAH&#10;wt1LWbSwMI8lyHx0+UnFfJ/7O/jCfxFCdWncu01wzjJ6Atwa6cHaXMY4jmg4tntXx88RvD4dit7F&#10;fMeR0QKBkckc189fFbSrPUPEviHUNSsp2uXgs4Y44hmV0EAHyjI+UsvJ9M19S+H/AASfHMy3V3CT&#10;FapuUju3vXz7+0X4Zsv+FteIZ7WZYmh0OziVlUfu9qOHJ445x0PNeNmrbhyp6L9T1ssjyS5m9/8A&#10;gG/4Bs5bHQNKW5UBjp8BcIcgHy1//V+FemaIzbVIXgVwfhG2UeEdEkChd2lW3/osV33h4ZiwR24r&#10;+A8Sks3xEV/PL82f6DRqc+UUG9+SP5I9D0JIJfhhqTugMsWsW23I6ApJ+hIpujYVgOw4zimeGSZP&#10;CuraaDxI1vKB7qxH/s1SaRbZI2qOfU19pWqOrQwz/uJfdKS/Q+I5fZ1a/nO//ksf1ucP+19cwWf7&#10;M/jOa7hMiNpJjdCuQweRFxj6GvzJ+L3g/wAM6mLHwvHoVksU0G+4cWq/L+lfpf8AtsaYX/ZW8Yyo&#10;4Zo7KGTp2FxESPyr8tdR8Yx6pqMsMsmyUSlEGcnA71+yeGqX9l1X/f8A0R+I+JUk8fRj/d/V/wDA&#10;OBn+FfhCVH0x/DVjkSMqyCJTjFdX+zb+zb4J1/XXt9Z8HWFxAj7mMtup44p7HRoro280n71lcque&#10;hxXof7O000Avb+KWSJIpGVWx1GeP6V+j1Efm0ErFa7/Zz+BupeLbi3X4Y6arxsUKrbgDHrwf/r1+&#10;ov7P0qeGfhDongzS7f8As9dPtreG1EW1WiijRcADPIwBya/NHTNehsfGeoX91K77gQ5PoR296/Tb&#10;9mKLwpp1lBO8T/aNUgiBncncpAXaFyDt56Z6V9FkcEqFRvyPFzaS9pCKPp74Y6peyXMjRyyXNxHE&#10;RL9qHHVcbGHy9feu/wBM8RR3MZtiXhck+YkijnBwSB9a57wppc8Wiw7dXhYxhWnd+Xb5ccnjJqxH&#10;balPAJkuxdTNjbIkeFjXPOfU0q1pTbMad1E6S8hmjmQ2ZJYsBGiLkZB+9nt9K/lw/aK/Z++HvjL/&#10;AIKA/E7R/ijfT2Snx/qYlaOfZw1yxLA985/zzX9TtjFNe6YElXEiA4xwCfrX8yf7fH7O3iHxH+3R&#10;8X7SO4mt/s3jm+dmVznaX3Lz2HzV5mKk1Tuu52YaKdW0uxyHiv8A4J9/s8RXwi8KeMtXnhPIYXKs&#10;xz+HSvSf2ff+CR37P3xRmMXiPxD4hUA4E1vdBSuenUEGue8C+HJPDej2dkt28sqyBXJckkfX0r9B&#10;v2EPh7ca34cW+YDezjYp61jmSnQwUXF2k+peFlGeLaesT5d+K3/BBj9m/wADeE28RW3xL8YtBFCz&#10;yTyzRuE49No/yK+KtP8A2CF1XxZcaDonxQbyluGS3lmtBwueCcd6/oh+NHw3s7b4I366tZB0+wN5&#10;qsvbb1r8XfB3iHQofi9rsAjYQwX7pCAcAHNceSuvWqTdaV0tjux/1eNKHs4pO71OF8Cf8EePFfi6&#10;+axt/jJDHIJBiRdPLLz68ivZbL/g3H+Mms2guPDn7Q/h9vMA2R3ulyrgd/uk1798C9evvtED6bD5&#10;iuwPI5FfdXwM1izuNLgn1ttjquOuOor6J0aa2R5CqTsz8ZPiz/wQG/aU+Efhi68S638TfBV7HaqW&#10;McEs4Z1xn+JBzXgkX7BviSXRZdZkudOaK2ujE7xkgk8dj2zX7gf8FItRbw78LLm5t5z5F0hUNjjJ&#10;HFfCXhfwW8v7P9zqskZZ5JfMJ29TnOamtQjGjKcVqloEarc0mePfsmf8EST+0JPFd+KPi1Z6LbSH&#10;JhttO82Qrn1YgCrH7Xn/AASL8B/sveJ9K0jw58RG1OC+Xm4ubNVZWB56Egj6V9W/s7+KfFuheC41&#10;8BW7S3zW48tiDwcfpXhf7Zvi34/6boBk+KK7o5NT3wTSRYZVzwo+nTNfKYbG4ipjYxb0b2Palg6X&#10;1SU+qRwugf8ABO34cDwVN4jvNb1K5uRGGgjgfywG9sV7H+zj/wAE1/gL448A7vHF54nhu3bc0ses&#10;uhH4dDXefsSax8Mvil8Nl0fxH4lji1HaFVJXxg9Mc17B4t/Z2+Jnhrw/Hq/gDxD9ojQbljj+bGOR&#10;0r6qNKPNqeJJy0sfMfjP/ghn4C1FpL7wV+0J4lsgNzxJqMMdwvAzgng18q+K/wBiXxHoPj6++H0f&#10;7RWkvNYthXvLRl3Ejg4Br9CNJ+OHxK065bw54gtmjkjk2S7wec8Gvhn9s74TeO7T4/P4xsYLuG31&#10;BCJLiHdtXqQT6dauVKCV7CjKV+U7/wCGf/BFL9ofx5o0ereFP2lfBbrIoaCFo5iSfwziuo8e/wDB&#10;Cj9vvwJ4am8Uab428E6zDbqWxb30scjDGejp/M1j/s0TftK+E0gvfCfie7njiYEW80jAMoOcCv0S&#10;+BH7eEfjf4eaj8M/i3pUmnatBZFW+0rgOMEbge/atIUYS1S/r7xSnKLsfl7+zP8Asr/tV/G3U9a8&#10;NaBpWg/aNBuTbag13qQUgggZGFye/wCVeXfGn4sXvwT+J8vwV+I3gwtrML4CWkodXycDBHXpn8a/&#10;SD/gmXDHaftI/E/R4phJDcao0sRDZzu5H8q+Gv8AgrJ8ITpv/BQvQtW2+Wl9IwMmMDKuD/LNFTCU&#10;21byFTrWvfYyvhJ4M8afHLxWvgfwj8NdQS/dVZUu5FhUqf4gzcV9Z+Bv+CFP7Xnjewg1tPC2jJbS&#10;ploZ/EkSuD+C1sfsm6Xo/hz4raLqcDQzGTT0EhjwOncgV+xf7P72+q+C7SQMfuKcfhXl4qFTD1nB&#10;bf15nRSnGrG62P56v2xvg18NP2BfEdh4M/am8Nalpt5fxO9odNljukcDAxlDn/PNfPvib9rz9hmz&#10;04Lonw+8T6nPtLYYpAqt6ZYknPtX7U/8F5/+CVun/tt+DY/G+mSSQ+I/D9lK2kzRgkNxkow7gmv5&#10;n/HngXxB8O/GOoeB/FVjJa6jpdy0F1BKuCrg4/8Ar06LqyoKcut/z/yHVhD2lkz0fxv+07outTyD&#10;wr8MLCwi3nyftEzTMq/jxmuTvvi9rOrukMlraRDOAYLRVPNcd5LDvUljBJLeRxxIzMXGAB1qtRJW&#10;Ptj9kD9m/wAE/FLU9LuvElrLOs+xpIvOKBvyr6O/4Kbfszfswfs2fsQy634c8BQW/ifW76GDS7uK&#10;ZmljYYZm5PTGa4v/AIJoXjyalo9rqmiSKYkQBhEeo6Vo/wDBaLxp/wALN+Lfhb4IeFLeS5TRbBWl&#10;hjbcTcy4wm0fxc7a8WEq9fMFTTdlr9x6b9lRwjlo2z5R/Zn+MPxaXS7aS18OXuoaZ4fg8q48uFnW&#10;OInqQOSR1719SeCrL4efFf4oTeI77wBp01tcaTG0s5tdiPKo25KEDB45+lT/AAF+C+pfAfwBc+Ff&#10;Efh+Sw1GSNZb6O6h2szMvAwew6VseE9a020h1XULfYCsRCqo6cVrisfOpzUuxrhMup0+Wq93urHy&#10;R+2V4V8P2/xHWz8JaZa2FuicxQYHQ9TXjOo+ETHC0097HwOQGrU/ah+JWs6t8W9QbzMrE+1fz9q8&#10;4u/F2pXMZikckEetepQqQVCN97HlVletJrYs3t7Z2F4vlsvyt9a9F8IfHGzstBbRrmU7WXBGeDXj&#10;juZDubk1YWACHdjtTVRxloStEfQX7O3jfSZPj94XuNJgH2r+0JBEFXfy0Eq/dHUc4I9Ca+8Pgyml&#10;SabbWjB4XEO2JlVvMbacnn+HCrnn+97V+af7IQI/aK8MzZYrDPPMwUcnZbynHPr0/Gv0/wD2e4ba&#10;XRIdQSBo0GpMqyLCTkkEuBnjlSFI9vc15eZP2lRN9j0cH7tJvzPoP4A2VlY+JIIri8EcE2GErKzR&#10;x4VWjbaOVywyG6bhjivrTQfDvhzwpZaedUtZ7pJbl43QMyiG5YOiuSo+6cpgMcnt3r5C+HNvPD4j&#10;OoWGpOFs1eSYx7dsWUYFVQcBdhYMP9pQeMV9jeFobYeG7f7FNZvNYxLFIEkMQAMmQqr65RT39q+X&#10;lG9V6HpU5LlTRzmla1rnh74teI9FkIS3vYI5MggbijADjOejEfnXW2GoPNyx4rnfH2n3Ft8UdP1G&#10;4QRvdafKhAb75+Un8tox6ZPrWvpr+XG2BX4lxTz4fiGpFvTc/pfIJ0sXkGHrJauKT+Wn6Ghe3fBC&#10;4zivFP2mdb11vGvhjwf4cm+ztrDRpqt9G7h7WySfe7bhwu77oz15x617LcWzsDICQCOoNcH8YLKz&#10;13X/AAl4Q1KQrb3Goy3M/lwkvL5KRtGuR90bi2c8dPWvU4EqylxJBLqpL8P+AeLxtSg+HKrS25X/&#10;AOTI539guG7tPGWsSrbMkaazeBECYIUTyAAA89AOvfNdd/wWZ07xB4x/YR8RW3hpb0MbfBgigZi4&#10;4BGAMnrWlov7W/ww+Cvim78O+Hvg5cT3zXcpkltoBiWQyNubj1Oa+gvht8Rrv426BF/b3w/SC1kP&#10;zWtyo6e4r+hqOSVozU3LTRn80VMdGTatqfyieKvgz430m3c/ZZICvVJI2RhzjkGuW8G+H9cXxvaa&#10;de6lIo+1LkFiO4r9kv8Ag6A+G9l8F7Dwv8XvC+nafYxX0z2dzbW9uqPISAQcjrjbX4k6f4u1PV/F&#10;1vdNdlC068gnjmvXjeFVXfY43ySjsftx+w9faXp3gyws5NUZmdVHlbgWx/Sv0X+BDaKLKFvJZS6A&#10;KpTOfxr8sv2APD/iK58KaffaffbuFKIRjjHTNfqL8CbMjSYTeNMjFATliR+VfQYp/u0edS0mz4m/&#10;4OIbaDUvgXLDa27eULhCDGvXnnNflB+yT8OkuvHQ1OzsFYJEASoPt0r97P8Agob8DdB+Mfw2vNLv&#10;bZZ/3ZDIOe3PFfi/8LPh7qfwR/aH1fwpPazC3jJNq24gNHu4H4V4E8D7avGqnsdCcU3qe4eENCmj&#10;1+W7uyVjSTuMDjrX0z8Bxa/Z47WxlVUk4bB4ORXhXhLRLnxczw2WUV5DlvTvXtXwd8CazZ3UUM16&#10;V2vkHOMjFehCKsGrifV3wm0gPJDBAoCqVyF7/Wt79tjwK3jL4KSaHHCW3QAEY6VY/Z68PGWCH7Sv&#10;Rhhh14r0L456PFBodsl2o8qTCN+NZxdqqsOS00Pzk+G/g1LTVV8L6pBgxOFdWA5x6V9Fab4B8d/D&#10;vR08ZfDa+bzIF8xrQsdjgdh6Gs343fB660jxDaeLNCtWQsyrMyrx7Gvdfhlptzc/Diea/iJ2WpyO&#10;xOK6KztTTIgnE8M+J/8AwV98Caf4Duvh14m0y6h11LcxSWkloxyRxkMOOSa/LH9q/wCN7+Itb1Dx&#10;DqhWAXsxcRk9B6V3/wC1nfW+p/td67ZpnbaSLHgngd68M/aR8M6drax281wDuccg96+YxS+t4lUn&#10;sj2aVOFPDuXc+/v+CVepQaj8Lbi7tyMNDkA9RXhn7d3i6/tv2mrCNXwE+8ApOPmHH6V7l/wSw0y2&#10;0D4VS2kcx5gGTjtXz7/wUBvtJtP2gobvaS+Pvk/7VeJhcBCeYyj2PXxVZ08BTXofRfj7SP8AhMf2&#10;b7SB13tJp+TgZ7Zr4K0TQl8N219BCFXdeOjEegav0B+F2p2ev/s5Q30k42pZlDg8ABa+Cvitr1no&#10;esXwhUBBPIY8cZyxqUnByppdTrq/vFGfkfZ//BIy80TVte1JV2tI2EAJ59O9fsdpUKeH/hwgX5QL&#10;QEZ4xxX4i/8ABGrVIE+Ia+aebpwME+pr9pPip4gt9I+F4kikA/0dVBH0r28H1+R4eN95xRwv7XPi&#10;258M/sr+IdfhY5h0GeQYP+w2K/nkufH+o+MPFK3eoPyZAzBnznNfvd/wUM1J9I/YT8VX6E5j8KzM&#10;Mf8AXI1/N98I9X1TUPEMTXnmHEi7wx966KslfRHHS5ufc/Vn9kTQW8QfCiUfZXw9sOCOOK/OT/gp&#10;x8NP+EN+KN1r7FkeQMo3duM1+oX7Bt7DcfDpbIRq26DCgE+lfFH/AAV08AHXPH1rZeYMtMQRjsf/&#10;AK1eLQrOni2meviaaeDv1Vj5g/YF8PXev+OYrm+BEU0gRSy54zX3Z8UP2LfiD4G0Ky+LOk6JLcaa&#10;sq+dIif6sHBU4x0rL/YI/wCCVeueOPh1Y/ECz+ICWImI2WywBuDjnJPWv1T1b4C+J9a/ZJT4TPf2&#10;0l8NOW2+2PFjeQMBsCvZhgpVaUpzWr2PKliVT5Ywe254h+yD4P1rW9B0zVLLULiBgFJjUkdvSuI/&#10;4K7/AAd+IPjjT9Ml8OWL3xtRumj38gY68+9fYP7LX7PviX4eeHLTS79Y5XgjCu6EgED2NR/tP+FJ&#10;/sN/eXmgyXFvFaHpAWGQM9q82lgJe3tNM7qmP5ad4anwl/wSr8LT6bqHk30JjnSULMkiYIIr6t/4&#10;KcazD4e/ZlnS2nXfIqKFDcjLDtXiX7D2gfZ/FGsa1FCyLLeyNGNuAPmNVv8AgqR4r8RT+BbPRJLx&#10;hE0ygqO5z0rnSSxaS7lOLlS5ttDyH4rPJrX7N6zxXBG2wIJQdfl+tflpoPxdj+F3j7U4nuEKjUG3&#10;Rv8A73X1/Cv06tA/iT9nJ7bzQHWEqMt04r8jviz8DfE+ofHPUNItfNm+03+5GQE8Ma9fAN+0kkr6&#10;nLineKa7H6h/sYfEVviBpdrqguo5bdSojTZuB9/Wv1A/Zv8ADfhnxRpEBudAhG2MBsLwfzr8v/2F&#10;f2X/AB58Pfh1pclkxdpEU7GXrX6hfsoyax4a0eKDWbFo5Qozu6fnX1GIhF0LNHhwfv3O1+Mf7Mfg&#10;H4h6MLK60mJQBzsO0/mK8X+OX7IumXnwsuvCvguExXX2cpA/DYbsa+or7xRHc2phYYIB7Vy1zdTR&#10;3YmRvl3AnI7V4/1SjKNmrHaq9SJ+WngP/gnj+1N4L8QG58TabNe2LOSZbJix25J+6cfpW98bNFs/&#10;B+jDTnjure6UhGikj2le3Q4r9evAZ0PVrER3dnExI4OPb9K/P7/gspdeAPC3iTRbDTRDFfXkpwIk&#10;AOF5y3r1rzsZg1H3oPY7cLiE7wlFO5+dnxD8Q+J9FlYW+rMPmwu7PFbn7MsPirxl4lkk1q/LxRuQ&#10;QR/KuI+LutQXGoNGJd25iVYGvTf2R9RS3gDvgnJ69TXpZdShUUeZX0ObFQsnY9O8RfCLSZb1JJrr&#10;CMcEkdMdzX1V+yt/wT3+DHxEsIPEWtaXDdARqYiyE49frXhpvtP1u3EQ4cdQSO1fYf8AwTy8XrHo&#10;cnh4TFxDIyLkdAelduIw1NRfKjjpPSx+ef8AwWU+A3hn4L/FPw7Z/D6wjtEu5JFukhbYCADjgV8i&#10;ePrmw8E+EFvprh5ribCxKpJO49Pev1j/AOCwX7JWv/F+yi8feHpJW1DRQ0sUAUETKfvKPfp+Vfk9&#10;4g0C51v4h6L4evonTy7gLJCy8hs85B+lfOYrk9skj28NTSwzbWp6r+wh8P8AxDf+NNP1/wCKUDw6&#10;VO4MYlBUDI4OO/Wvt79qL/gn/wDBfxN4Bi+Img6bH9ts0R3lhTDSR9WBx2968l8YeH4NF+GNjbab&#10;EsD29kGiK9Mhf8a9l/Ym+Plv8bPh7J8MfE2o41G0UwhJH5dPp3rya1acZqp2ex6VHDUlT5Lanq37&#10;LPwG+APxV+CEXhWz0y2uWMGx+Aw9CDwea+E/22P+CNI+FHj64+Jfwx0sTWru0s2n46E/3QK+o/hf&#10;/bP7GPxuSxuLqZfDXiC9L27u2EtpmycZ7A8192WWj+HPib4divrmCG5iliB5Gcg19ZKnQxuFU09H&#10;+B87VhOhXsfkP+x9+2Lefs3+E7z4K+KPCk9zpskshghkfy5rGV1w20NwUJ5x9cV8t/ELxv4J0P4g&#10;3E+qaJfXKJdySm1iIDurdAD9c8dziv1x/wCCgP8AwT8+F1z4BvvjBpumx2dx4ftnvGuIlC7kQbih&#10;9QScc1+KPxc0XxHrXjiO9sNQgg/sqZp7ZniVlUk7wrAjkDLZyc8gZxxXyscpp5bWqTprWer8/ke6&#10;84xmY4OlQryvGnou/Tr5JaXO0b9uL9lOWVvDms/ss61JDaXMMF7qNr4kmVwxBfbgw7FbAwc5XI4P&#10;Ga+8v2Jbr9m74hWKXPwU8YaqzmzVr/QtdsBBPbYwRIZEJRkIIAYEA4OQK/OXQNT8ZaVp7WvjD4ba&#10;d4imnnmkbU7e9ktrgo4Uoi7VKhUwcDvzXuH7HGna9ovijRJ774cW2n5nCW1yhdWebAXLv0K5OOoG&#10;eorncXGd+vrc2iqclZH6G/t5Xcnw7/4J5fFTUDcGJrnwdNZpKyBk3zukS8/7Qk49a/n6PgTVbths&#10;8QW7Ltwueg+ntX7Mf8FgfiV4p8Ff8EyNV0qygxd65rmnaX5LoHym8zNg/wAOBGACOeOvNfiK/jLx&#10;Tp1wZ30s/KTlfLPr0r6HBQoThee54mIc41LI6T/hV+tf9BG1/wC/60Vgf8La8Qf9C8f++DRXf9Xw&#10;nY5LS7M/pNfQm8PaufD94VlSOQoswXg4PX6Y7V6ToI0nTNGeIOuCg3c8c+1ea/FW4vLS4vrqBnAh&#10;lZgW4z9axfgh8a9I8YXU2haze+XcwybSjnGQO9dGEpuWGi49EjPEyTrO/dnyR/wUG+FN54Y+Ka+P&#10;PCTPGlxKWnSMYzz6V5x4Y8WXl3cQwaiiu2MOX4r7z/ao+GuheMNOcPAsjbNystfHGr/C6Iag4sFA&#10;aCTBTuef0rs1umZSfumhBaR3kf2i2bAGMhu/pWj4U8e6h4b1u2ntUKNA4JI/iHSsqya6srUQMhV1&#10;UjleKL6DyoTqQfcdvTHTmtYa7mfwu/U+0fBuuN4s8PWGtWMxQmFmZw3OQOayb6WfUtWje9mN0I5Q&#10;QScDj1r54+Cnx11bw/rEXhP7ezRTkqFY/dOM5r6E00OdJl1SVCSy7mx2r8l4xy2eDqvk+GeqPveH&#10;sTHEYV946HZeEvFWh32pR2saqrA7fKA5z61y37a2mQ2/wmu77AAUkksOMgV538JvE+vap8Wngt8i&#10;JCcMRwcV2/7ZMt9f/A26S5c7953HHbFfP5Vh08fScujR34yDWHevRn5/p4n8OksS53Kx46ZOfesn&#10;xmqz6D/aVjLuBZs57VTfStOmhdZJgJCxG4t3yaNbdtO8PLEH3KqkMOozX6/Wb9nY+Kho7nk/iy8D&#10;XfnkMSp5x9Ku/FbSfjBe/C3wV4n+CN5KL955YLuKODcrt57qhYd+gz9Kr+Vb6re3MUpwc5U4r6P/&#10;AGU9HNx4bt7BZAPs0haMOBgFmLf1ryJO0lfuddrLQ+p/2Lfh34oT4Z6OfHj2a6v9ijOpiFMB5cZb&#10;jtk54r1Tx34X0KK6jSPTyjPKpR9g2g8dTWP8ArN9K0OK21Z0kkklYxyKOTzxXZfEtmS2iEce5TKo&#10;X65rkxXIqD6bkUm1V1Oo062mks1TTZGMkEAeNc85UZFZvibxVq3iHw6dTsHKy7iJkA6MP8a1/Bes&#10;20VzC80q42hAT36ZrntOu7bR/GmoeHbplFtPOfJLdiTx+hr+bMyxUac+enLdtO34H6rwzl1PP8lx&#10;WDt79O1SH5NfOyOP0Hxr4jh1EG5jk8sjaxIwAa6aK+udUfMdwdxfke1dCfAenzEvuUMAcqnr2ot/&#10;CkOlDCoRnnJqqPJiFFReh8VXpQUuV6NFPw9HPbTO1wcqR0Iri/i54p1xISnhfVJ7SaGXIMbdfau9&#10;uXlhjcRqCY0J+X9K8b8ca3dRJqF/JZu0iRkjC9TX9IeFl1k06X2VJ2+dj4zOaUKeMTXY9J+AvxI8&#10;WaxbyaJ4vumlXu7L1967nVdO0rQtSj8R6VAWmhB2so5GRz+Ge1eR/s8+ONL1PQILy8IR2bad3U19&#10;H/D7QF1+2+1PbIbcjrjrX3OJjGFS9jkpy0Wp4l4q1z4mTXs+tQ+H0SFjkynPI9xivLPGfxdvde1J&#10;NAvYo/MRhyvBHOK+rfi8bDS/C93FG0ZCoSq+9fAHxJ8RXWmfGLT7gxbYLs46f3STWcal1cuUeqPp&#10;X4F6JFqhnacbgSSD6Zr0Wz8F6VaX/mGNdxH8S965j9n21sn0Z71JcFuVBPTiuzvpPMQ5lw2eOeTX&#10;4vx3eWaP0PqMrUvqyZzfjfT95RbZMFD0UVk6Z4dupdhuGI3N86nsK6azuLS71DbcZODsOehrR1SC&#10;2ihN5alCwO0JX5PVy+OIrupLbsdlRNyuc5rvg+JbB2t3AwMg7ao+CtCvjdZdCAzcZrsF8gabIlyo&#10;OUPVulc9pniqy0/UVtmcg4IAB4pPJsFhq8aq0M7QhNSudJquINNNuWyQuGHpxXyZ+3lo2reJvh1p&#10;2gWDwiG51wQ3v2g7R5LLhsMeFOO/avpTXvFSgNNE4IK5INeEftka34e1H4VCPyFuGl1GH/RyvysT&#10;kncR0Ax+NfUcO1KVTifDWe0v0MMZCLg31PlSDwjeadqkyrdwG4sNVQLPMC6QBWKrCr4G8lBye571&#10;6p8HY79PHmmaRouiPNFPbL5lxbSgGWSYlTtBxhs4P581wPh7xCt7eNpWkaPHdq0AvfOdzsjYJkAD&#10;uSQR7V6f8CNG1O6+I2gz22llbhtMja1l3g4l55HTGCtf0BiruhL0OHD29uj6Bfww3hrSZLa61H91&#10;dWji5uFXLFMkL+I4GfauV8aeHNL1OWDxG0s0Lyfurm2kTG8qp2sMck4FegSRavqnhm+tdSYsADFE&#10;HUnchY9z0xjNcf8AGAWNlp2iMbryTca7HHFJt65jY4B7DjGa8ej8aPVrtOjI820vwZZ+HfGIurK+&#10;uridblNs0gzGqnjrkbgdxGMcHBGele7XVteReG7exFwfJNsS7si7nPbjqMfXt36V51rFlc23iF7i&#10;7VZIXhJRTCWYlBuC59eOMdK9NmkjfR4ZvIjK29vgLIhAYMCTu+mOPwrz8ZHlq28zzqUlJps5jxlZ&#10;tomo6bb2d5M6zQlyZhgjn9K6/RtYSHQ0iklPJ+bdXA/FjUT/AGf4dvYE2t5UqTlXLHA2kc59/wCd&#10;M0DxU9zbJAkhYKQSN3NfhvE2ZLBcQ4imt7p/fFMWJnL2rS8vyPVvDGhQajqEl1clDGF+UGuB+OhW&#10;y8YadbWKhgyMrAN1XHXH1rsvBF/d3NwIYlONmZPcY6Vz/inTLqL4q6Zd3+miS3ZWXDj6V9x4eUae&#10;d+1oVI+7UhOLfqrHTh81qZRiKGMhvSnGX3NM4KS8aNRyfl68YrT0PW0XCFsH9azPG1o+jeKb3TFj&#10;2hbhii56KeRWXFeyWkodemM1/P8AmuDq4HFVKM1aUJNP1Tsz+8qEKGYYKFam7xnFSXo1dHX6o6Cb&#10;zlx83NY3iXRrXxT4evPDuphWt722aGQFAQoYEZweuOo+lPi1Q3UK4kBOO9P8zcRk8dxRgsXK0akH&#10;Zr80czwylSdOautvkfDnw/n8aeAviFqngPxpYO82k6g8M8dtxv2n92w9A6kOPZq+8/2Hviv8Rri7&#10;v9O8VfD/AEm1sbi5V9HuYpnllWPaMhzwMn9DXzz+058KvGUvjnSvir8PvD897IUW31qCxtWllIX/&#10;AFUpVeuB8uT/ALNfX/wJ/ZV+N2ieHdN16y8Q6ABcWiTf2fePJDNHvAba/HXnnHev6m4axVTPcpp4&#10;2mrvaX+Jb/5rysfxvxhlEeHOIKuBnZRveLf8r1X3beqPHv8Agr38NdD1LQtK+I+jafGt0VMWoTxx&#10;kHYDhSfbOetfmp8HPhf/AMJB8WH8d3ETNHbuRuMfAwcfzFftF8ffhD8W7jwZ4l1P4lPpeo+Hrfw7&#10;KLywhYO8Uqpw6HHT1r8xfCmtfCnSPA15qHgq6bKRsSkp+YAZ6H0r73Lqs405U5qzX5M+JxkIScZR&#10;ad9H+B4R+1L4o0+68QPZw3BO3IB29K9y/wCCMHhU+K/itNIsZYoqsdp4z6+1fF/xW8WL4p8RX9/b&#10;TENvYctwK+9v+CCt/bW3xEuI5CDJIiFc9SPSvMzVKphaifU6MLJqrFI/VW38DPY2EkWwKfLxkDpx&#10;Xmdz4RsItcludxVzyxXg5z1r6BvoxcWkgji5MZyfTArxTxBA1v4olilZkPUZFRwdShh6s4wVtB56&#10;v3MZdbnbeAtSgv8ASn0+9myQhADHk8f/AFq+R/2wrOCx8SXUFrIjB8/KT0r6O02wuVjkubWdsBSe&#10;uO1fDP7aPxA1ay8XzWtrM0kiHoDnOK+7w1o1Wz5etrCKfc8f+J3w+n8T6RJNb2p82MhlYj/CuU+C&#10;ulyaH4kA1GxdDGWUkpw3avWvAfiNfE/h51uo9kxXGzHJNcgnimHS/iVbeF5NN2LcTbdxTHJ64rKp&#10;pKx0wkmro4uT4Hr8Yvj5Be29sXit23MxBx9K+ldftYPBNjbeGoIyfLiAKgdDxXbfBb4T6b4e1JtR&#10;tbJJHdQVOMnkZqh8YLbTbfW2uTEC4OMgdPasMJPnlNJDxkGlF3PNj4ovNPlRbpdoZuA3Fa3iKKLV&#10;NBbUCAD5eeBUeseH9O8RQptYB1YEgetUPFOoz+GPD504/vF8s4BHNKouVii24o+UfGV8938SrhyM&#10;rFJ0x15716b8Ltf1OG6jWC3ypwpYduetcBfW+naj4uvLl5RvD8rj8a9J8GG302xjurQBt/ynH+FK&#10;lrIKkko2PpbQfAuo/EvwhF9iuWaW3j3HaM9Kh8X+G/Eh+HyaPPeb40+SUwj5h68DmpPgL8Q9X8HX&#10;1p5NvviuAEkTZwQa6r4kaH4h+E/ju0+Kmn2f27QL2QNqmnNz5YP8Sj/GuTNcsp42zTs+5tg8ZKjF&#10;9j0Pxx40b4ZfsmWVz4XRi9nYL8oXkAL1Nfk5+1v+1f8AFH4rX3/CHP8AaLWCY/O4B468c1+x/iHx&#10;l8DfE3wcN5Za3psNjdWpAFzdRqIyVwV5PFfkB+1tf/Bfw1qeq2Nl4102S4t5maCWGZWPU4HBNJ4S&#10;hJxnNaxG8VXgnGL0Z8cfFnwZrE6xaPb3HmSSyBWcnOc17R8Cf2J/CdrY2HinV75TcQyJM+48g8HF&#10;eDX3xOlufEQvHmMqRNmNtv3jmuxsP2nfGtjdxm1jf7LGRuCsVp+2gqnMyHSqOFkfrv8AsSXVt4e1&#10;DZCgZEYGNkPLAV7/APtk/tsfBeD4E6v8Kb+LUv7R1HSJ4UZLc7VOzHJNfkD8IP8AgrR4s+F8EFlp&#10;nw3t7maJNpluJiNx9a1vi1/wV1+KHxm0m50KfwBodklzatA06Rb3UN1IJ714mJo1a2KlUSumz1cP&#10;Vpww6hPex0//AATi0vxh8OfFniP4oWHi6S2sri5kVmVsI6KSSXB4bp3H411QhR9e1DVbC42AX0kz&#10;S3YO5gykgHYc58zYwx8pBXPPFfGfh/44/E7w74VuPCGkeKZ47O5VhII1xwx5HHTrX2b4Oh/tS10X&#10;WZ4LcxxWlrNd3HISU+UgCsWGOWYn6p71Wb/VvYwcYWlrd2V3218uhrhsTi503SnNuC+GN3ZX3sr2&#10;V+tj3P4awW+pGzvV8N2yIUy0VlPJF5sUMRYjD7ijN87mQZ5IAQBTXsfh/wANWN7qKavp+tafZM0W&#10;oMlg6NIyFRBsj3EAO8m9dgwQfKc8YIrzX4P21uNNtzHgNG0aTEuWWTCgBVcdQN3b7wYjmvdfgZ4U&#10;0X4meNIvA2hTX9xeW0CT3SW0TFbZJU4Z26MAiB25yMjj5q+Fx8HUhors9fBqc3fsdX4sv7Gf4G+I&#10;n1XT0uLaDwHfxLEY8Mx+xSJKrYIwGG0j2B+o/Bz9ldfFnwY+Ien+Ob7wubiGxkDG3EgUnocD1+pr&#10;92vjpq/w80L9mjxX4o8AeLP7R0lPBOtH7U6mN1kiSWJi0ZwUV2VwuR/yz/P8brT4k/Cq3eK3Vg7D&#10;GEiG4kY6CvqeFoTpYWXNumebncm8QlbofZK/8FofFOnaRFZeEP2dLdbiKMItzf6iWXd64Az6V4H+&#10;0L+2x+03+0LqMd5rEem6UsM26NdOg5UY6EtzS/Dv4HfGL4v28eofDL4J6veWrsClz5ARCD0OWNdd&#10;4r/Yg/am8DaQdd8RfDq0s4jywmvlYr9QK+x561RXR881BangF/d/EzxdP5viXxVqUrBQvErBQPTi&#10;v0G/4IuaRrnhfwX47vnv7mYnULRokMhdlKxMvGT6EGvj/Ufht8RNM05rqaawjcnASJd/Oetfen/B&#10;Kv4ea54R8C61eahqjXE+pXUNxAuzYIwkZ3Ln0IOefStMNCt7W8loZNxasj7hs7nRr7SbOPxPNey3&#10;Sukc06w7UyR/F/fHOCe2O9bugadpur6fcXlhbXMUiSkvtBAYYAz9BWVb388ugro+l2Zw0hdYZnDL&#10;90Z59uldrpMhubCLQVG1pm2Ga0GVj+Ud/TIrWTcdQTvoSTHS/Dt0WkZ5JJxvlkNqN6KVG1jjg4/o&#10;K2r9rDxp4UuGsJXeFrSRXmYjLfKQSPTJH6VX1i3ujoltpOphpPkAEkcXXn167c1mNqD+HfBusXC2&#10;fkW1vpsrCORjtLYPy/iTXHKXM7o6Fax5ne6jrmna3MujxAwKojdXg/1agfeD+uePpXaeDNc+3tcT&#10;X+mLIwtcukMuVkVujj0P1rznwp4gu7vSryXWLiKSSS2c3DNJt3kcjHptHp6V1fhTxVbRaJJfX88a&#10;SW9mgEdvz8uMr0+8DgfnWkkybpaF74reC9J174Z3WneMbpbnTEaNnsLhVKKY3Drzn5sYzXwB+0bo&#10;XwT8a+LLe90G5t2nhfcrQMCVIPT6V9+/G+a1vfgX4j1d2jXy9KuWR1PIPkHB+oJr+fT9jf4gfEjX&#10;f2iNT8HeKvFVxdpY37q6l8qPnOD9OlZ4eLqY5K+xpOfs8K3bc/Ru+0y1l8MQRRMRtjG0gdPw+leV&#10;eOYblZfsd3cFUXOxify5r1rUkW30eGxYhQY1BcnpXgXxe8XXU3i6HwvYW7sowXlHQD0r6HFv3Ejw&#10;6Fva6mfcWl1DZvN9p3R7TjI6Gvnz9pLXb3/hHrmN7h28nhdzGvedfu4rDRxZqzb3GSB1Pvivm/8A&#10;amvYrPwbcXbPgyShcN1rwZns0u4z9nG4F7Z2wBYb2yxznHvXuvxUuLSw8M2mnS3PySOu7I4Oe1eZ&#10;fsi+EI7/AML2+oMvzLGAMD15ru/j9cW9oul2wjLs0wdxjoAcD6cV1UEo0nJ9DKpeU7I0tE0GOC0s&#10;4wdyEbhgVN8XPFNl4f8Ah/cWUMQEsqeXuzg11HhDw82oaHb3tsCoMYwH4xxjvXkv7V9jrTQ2mj6d&#10;Jg+Zucqepr4Jr65mt+7PpINUMLZHzZrdtrEfiBd0T+VNJ27Cv0G/4J16ddaB4KQzF8SP8iscivmL&#10;4VfDW98U30U2taf8kcg3Pt+92Ffpt+zx8KvCeifDGwFrapFMqLuUr3Nfa4dcsjwarbTue4fCbV7R&#10;VjSRCDJH1x7V+fX/AAVQ0aLTf2mdEv42IW8ilhYgcsetfon8NPDNozRLGwypwfavif8A4LJ+Bmsf&#10;EXh/xNGcPb3www64Jwf0q5fxHYiKsrnhv7Onh+50jxLc3TTO0c1vu3NyCRxXJfFnTrjU/GMs2Cyi&#10;VsNxxg16/wCCLa30jwlBqsYGfKADeoIzXjXj/XF/t6Qxkn5iOD3rfEvlw8YsypS560manww1iHSL&#10;0C4bfzgDPSsf9vrw1ceM/gg+kWqPtuQA3lp6kA1d+G2hXGsakLhAdnmAbVre/a78YeHvAfwsMerT&#10;qsqW5AVj3NcVKPO9TdtJ3Pz1+BPw5tNC+NWi6JDMQyXyZYZySDz1r9Iv2gPiHFonw7tdBZixSywB&#10;6jb161+fnw81mwtvjNo3jCCQeWl0G+Y/e3HvX2D8eI9a8U+F4dat4GMbWW1fLGR0rGji6lPEumtI&#10;tHRUpRdDnW9zU/4J5/FvUjDq+nzyM1ubrbt3cL1BNfdPwP8ABniG7tofE2h63vjzk27dgfTmvzw/&#10;4Jjw2dr411bw34kKRtM5eNH4744r9MP2adIXRdTl0Vb3zIw4eJGPbPpXoTqJ0/M44wjGXkYX/BSX&#10;44aj8M/2Zbhb2yjM1xGsSEDHJOP6185/sLw6p4r02w0+0id5rh1wo7E9fwr0P/gsz4gtdQ8HaT4U&#10;uGWKCTUItzY5fB6Vy/7FHiGw+Ht3Y39tEdrL/CM4z0x6VGBr3qzit7FYqMVSi5bNn6DeHPAtl4H8&#10;BeTJgzGLLtt5LkdK+H/jppd5p3xZ1+31KO38q40a3ncytsZSrXC8EnkHPTrlBX1He/Hv+2EhMr7I&#10;kQAL7+pr54/al1a21bx5Jr+nmL7PL4PaNwDktNHNOwGCMA4frWGMw8qeClKe7aZvhKsamKjGOy/4&#10;Bu6TaR/8I3pc0YDKNOgIJXbn92uOO3GK6vQE/cqyk9OaxNAhMvhTS96sM6ZAdrjJH7tfzroPD6pA&#10;g3ntjFfwBjF/ws1pdHKX5s/v6nP/AITKceyX5HXeFnYQXsOThrTk/RlNaGnsIhvI5J4xXJatr11o&#10;sMF1ZqcTX0EExBA/du4U9frXS28wWEbvXNfR4espUYLtf87nzmIpPncu/wCiRx/7W0sdz+yz48g2&#10;FmHhyVyqjn5Srf0r8f76/wBNsvEUOprCQ00v7uIc4yTX7MfGLR4dW+B3jSxcBmuPCmoBc+v2dyP1&#10;Ar8XNdtrYvZ3iSHe6I4VTkKcAkV+5eGUr4CtB9JJ/ev+AfhXidT5MZRkuqa+5r/Mg8QMyeN0vwJE&#10;LEYQN2x/9evePglqsEuiXkCqyl/mXIxmvDxcTz+M7Fp4EMYTbKxGeeK998F6JJaeHo9YgjVImDB0&#10;AwTnpX6RU+JI/NYLQytL0+fV/FSaRYgO1xdqHAGCR1IzX6z/ALPuinxDY6JPpulx2ksFjA7NI4Zh&#10;tQEuwP8ADweTx64r88v2KvhBrHxf+MCaLomktcTBi5bb8kSf89JG/hUc5Ptiv1Y0LwtN4V0FdB8M&#10;aClxMqJFc34GPNOzCjB/g649OpFfRZZP2eFfeTPDzCMpV15I9N8FaToeoW0fl3jztGytLNwPMbGT&#10;gZxj8a7SCwtLIFrUSncMOS4xjrXN+GLK5tbK00USL5i7DK7Y4OMEZHWumaW4WyEcSqv74K7EdV74&#10;rCs3zE07WNCIW9nG8IlYptzuIyR9K/G79sL4EeHtW/bJ+J08E00M+p601xKZAM5ZFO4c9OmK/YlL&#10;SaW2dppDtROG/vDOK/Nr9sDQF079q7xprN3CsZkiidOOWBgWpp0Y1tJDdWdLWJ+ddz8OZtB8cPoE&#10;DibyJT8xPYmv0T/4Jh+FhdeFxczMx23JVUAJr4M8V3Opy/ES/u7CPc3n4yB2r7m/4J0/F6Pw/olh&#10;pYtAzNIVmV1IOc9RXFnih7KCl3NsthKpN8u59S/td3UeifBzUYZoyq/YXGVGSflNfz9eDYYrn4ra&#10;03mhA2ryMQ3BHzV+8f7afjJ7/wCAus6p5JjZbGTAxwRtr+fvT9QguvibqiW8+wPqDmRt2CDu/wDr&#10;Vhk8VFTkurRvjOZKMXvZn3/8CdS0vT7SKSFlLKACUHJOOua+xfgzq2m6j4aR76RUkH+r+bk18Ifs&#10;/wCpww6faWNnJHI5VS27n8K+wPh5M+laRbXTEGTYAEAr6Gaujz730O6/ag+C+ifHL4FX/hDUQ6P5&#10;DNDKg5U9iK+J9Q8CN4Q+A91oE8asbRHjYqMfd4z19q+4vE3xUubDwBOt9GiZgZfmFfJ3xeu7uD4P&#10;6tPaWC+bMjuFI9STTjdYad+zFf8AeKL8iX/gnr4ei1CC2WYh/lUfMnQelU/+C23gK10v4RaXqlla&#10;RjbfIHAXjr61t/8ABNLUbea3tpJBteQLuHpXX/8ABZHRxqf7M0008IKQzxtuA4HI5r4PCWWPi/M+&#10;iqT/ANnkr9D8/f2HvC2h+J9cGk6nLcWZmxtnhPQ5+tff/wAA/Cnx3+GF+2lX+pjWNAmkxbyTffjT&#10;sD/+uvz7/ZA8dadoHjCLR7t0VmkCoDxg54FfqR8KfGV3f6RaaPd2uYWVQk4HXIr7hKyPnnK2p5D+&#10;0l4M0zSdUXxHFpOJJGUylF569a858a6h4O8T6tp3hXxXo0AS7jZI5ZQOTj7pNfaXxP8AhFb654Ye&#10;VoVfMfys4zzXwx+1PpVh4S1mwsZgVlSceUM9D61pBpieqTO5+G3wlPw21iC0TThJp08n+jzBQQhP&#10;YntXr3xb/ZZ0n4jeCl1jw3ALe7itCftEQ+9x09cVl/sc/FHQviH4Uj8D+KWWW7WPETvj51HT8RX0&#10;da2FzoHhG/spLcLGLZvJcj+HFU2+Wxlfmep8Nf8ABNLwDceD/jr4zhvJGea3uQkrsnOQK8N/4KRf&#10;CLw78cf20vC3hbUvEJ08PqGWeJfnKjOQp7HpX1V+xDtHxQ+IOtSuQzag3B+nBr88P2uvi/4iv/8A&#10;gql4S0fT0mnittWy6RgkhS2D06DitHaNRfIIcrg7+Z+z37En7CPwK+GfhLTtft/CEV3etbKj31+T&#10;LI+B15/CvrfSPC+meH7KO00SNIoiAdiLgCvJv2XItU8ReANOlu5AkSwqVXOD0FezTx/2fChjUnjk&#10;muPG3lWszXD6UrlLxb4UGtaa1pPGJ1kQh125wMV/Mt/wcnfsOXfwE/acX46eHdGaLR/FDGK92x/K&#10;lyvIYntuXp9K/p98O6rdak7AQYU5AY+lfGf/AAWv/YQ0j9rr9lnxB4aSxWTUY7NrixlCglJkGVI/&#10;Gs6NpJ0n1/MubcVzI/kdhSe5kWC3id3Y4CKMk/hX1D+wj+yT8W/Evji18da58MLn+xI/u3F/bFUd&#10;v9kMOeKw/wBknRfDHw++NepeCviL4fR9XsLuS2WG6T7kiMRzn6Z/Gv0u8PfGnxRYeHrPRrfS7aO1&#10;iRQqxptGO3SlSoxvd7jnUfK7I9Y+Blj4b+D/AIOuvF+qeBNPiGk2TTtiILv2KSADjqa82/4Jl/sz&#10;XP7YP7Y2t/tffFDww0Wl2esteWdrIAym5J/doCeCEXDY9cVQ+Nnxm8T+N/BNr8HNN09DNr00Ucsk&#10;B2yAE4C4HY8Gv0s/Yo+Cmj/BT4F6L4A0e0WN7a1V7ycqN0k7AF2z9TWjhGD54rVmUZOel9EfIX/B&#10;Xj4UXXhfWB8Q9LtFSC6gZJGRfu85X6+n4V8H+GNF1FfBms6rKcKwb27Gv09/4LNQLZ/CrTYorjeZ&#10;blUKE+1fnP4os38P/Am9vpNqvJExXn2J/wAK+Ux9NQxj5etj6zL6rng1zdLn5j/GW5W4+JOqur7g&#10;LtgD+Jrlm2/xVo+L7mTUPEt9dsSS9y5OT7ms0oWbrXrxSUUjwJfExAMtgVfeGRbLfiqtlC010sSD&#10;JLYrq9W0Oay0JLiSEgMvXFKUktBqLauel/8ABM2+0u1/bV8GR6xaW89rO99DNDdLlWBsZ8AH+Fiw&#10;UBuxINfpL8CNdh8QeEp/CkmoP9gsNbuJbPdBkokpWNySh4OUQjORljzyAfyT+AHje9+Gvxw8MeOd&#10;PmEUmna7bSktypjMgV1I9CjMD7E1+lfwL8U2+nXXi/SdTWJVtLu7ARojtY+YXRT6DKqT7DNcmLV7&#10;XO/CStRdu59oeAodBSBtShkWcpcvHcWslucyrIkYLgR8nCIG3YCgRODyQK+hfAEy3EP7pWiSSJcs&#10;rcQhWYbuvAJ2p5ZBb94DkgE18efs9fEW8u/BMFy2kSPcCeRInlXyyzSqo+RiOo5IHTAOa+yvhKmq&#10;2tiX1GxnSS5uF3qZA2/iFlbIH3flP5mvl8TOCxlkenSpv2fMb/xiFlfaD4c15JE+1afqCxTzRq7i&#10;4WcYYbhwpTYp/wBoP2IxWZasdpPcHmt3x5qd/qHw91Kzt9MSOGzkgkmkxkq/mhhn0G3GO+DWHZ5a&#10;IMh6qK/G+PopZ7Ca+1Bfg2j+geAKkp8Lxi/szkvyf6lua5CxAKDkjPNch8T/ACU06LWTN5TxxtbL&#10;ceVu2iWWEMMZ4+6ORnAB4rqJ5F2qGPIGCRWF41jtpPC17evL5b20BaOZ4w6xAqd7lSRk7RgDqWIr&#10;PgNt8U0F/i/9JZvxnH/jGMQ/Jf8ApUT5qtPGPiyy+IOo3seqPPKdTmJeSIHAMjEY9Bg5x6EV9n/s&#10;ieN9U1G4hk1LV/MU8spYDv6V83afo/hOKwl1u9tSgdmd5mXG7kkH8q0vgf8AEPT9L8StdtqLwW9u&#10;WeLafldetf2GqcXR5fI/kWpf2jked/8AB2T4dt/En7OXg3VILaQpb66paRBkDKHrX4PeEPAr3/ie&#10;ztLaNneSdFAxX9NP/BUz9m3VP24f+Camo634cgaXUrG1/tDTYFXlzGxOPxUGv5+PgX8OJv8AhZcc&#10;F3byeZbybWU8FSDjp615yoKdaMX00/E1U3Gm5WP0t/4J46sfAvh2x07UAZRsQfOANvHqetfp18Ib&#10;jS7jS49RtXCF4wcA5Ffmf8DPDhtNM0+w+zsvlopwOMHHU19t/AHWtba1hsJk/crxuVzkV62JT5Ec&#10;dGS5rnpHx68P6lfaa2oWsZKmPMg2YBFfmh+098DYNJ1G6+IMdvsuVlYnamNy+ma/XyfRY/E/hA2F&#10;wAcxYBPfivzk/wCConhm+8DeG106wYhp5sKAenWuKm1yPubt2ldHgP7OF9LEh3xmTLfKvvzX0l4c&#10;sTJ5U8J2zKoJH0GMV8x/sw2mox3cFtJnMki7W7AGvtzwZ4AtikEk8yiR1yxzS2VzVPmR6p+zVqOr&#10;ho/tm4KvykYr039oaR9Q8NWrCMlVdWfb3ArG+DPhgaNYme5wwHTA6103j6K81zw69tZQbyvt0rNP&#10;94mQ7WM7WfAumeMvhlG1vAHlEAydmTuA4rlk14+Dfg/qY1GNlMMDqx6YABJr074EPNeaPJo1/Hgh&#10;cYIxgivJP2+7W98C/B7W7y1tykUlrKdy8fNtpSbTcR26o/Dj4p+M7zxT8dfFHjKOdn+16tJtlx2B&#10;x/SuP8Wadb6/qUJvtZKMsgbZvGDzmq1l410+a+1GQHfL58pJY9Pmbn/PrXz/APE/x94tTxukVheN&#10;GonGFVvevCw1VPFSkeziIOFGKP2i/wCCd+nQaZ8LLmWO43L5A+ZV7/5FfEn/AAUd+I2n2Xx9Sxmv&#10;idkh4xnjdX19/wAEtpL/AFD9nuW71SY+a1sGJz0r4C/4KT2djJ+0vJKb5VKno5AP3zzXJgFKWY1G&#10;jsxrtgadz6h8D/Hay039neLS7W9IJsxxnGM5/pXyN8d/HekLA1sJS0sknyuGyTls103h/wATtJ4G&#10;WyiuhsSNVPPXFfPPxb12CPX0tmlGQ/3c5zWToReJl95csRNYZP5H6If8Ei/EVq3xM0yCGUsxniHH&#10;XtX7ZfHfTrmX4aW8cJ258kYz7jNfg3/wRq1cXXxn0eyVxlrtPvdTzX7yfHC/uYfBWl2yjKyTQAkH&#10;qODXZl9507+bOLF2dSPoec/8FMI4rL9gbxb5h2r/AMIvMMn/AK5mv5zfgxcadceIIJI5gS0i7l4r&#10;+iT/AIK8i7h/4J4+MhZllkPhibaV6j92a/mW/Zw1TVJ/FkEMsrKfO5yOc56V2TjaFziptc+p+2v7&#10;C1vZWvg+3uImBzFkrv6cV8Vf8FAtfufH37Vdr4btyDHHOVK5PGWAr6e/Zh8XXfgD4QW+r3EpULGQ&#10;7k4zxXx/r/gb4qfHX9pV/H/hbTpDaWuokvcyAhSu/OPc15OGw8qtdtK56eNrclCKufq/+xN4Ih8N&#10;/DPQ9Lso9qrbpvDfw8A5x+FfbPhPw3p13oyRuqt8vAxXxT+yR4quYtAtdL1eZM20Cxn1BAxmvsL4&#10;da6ZrCG2t3LDI5PvX19WHLTikfO895tnoWgaFbWEHmRxgAj5gBV5/DematbSWl/ZJLHKhBRlByKd&#10;pk0C28YLZJHIrXsooEzIGP0NedNvmN1sfOup/sx+B/DPxBudT0O1WyS5YPLDEgCsc5zx39fwr5f/&#10;AOCp37Lfjrxh4Hh13wJaC6jsD5s0ITkjHBB/CvtP4t6pqNt4ujFjGpyOfpWlo1tZ654eey1q3SRZ&#10;ITuWQZA7VH1Ohze0tqzRYiqla+h+Afw2+JslpoWoeEdXLwSQzmPy5TghgeR1rl/hz8JdN+IHx7il&#10;igVlDBiQo3Zz3r7q/bM/4JSzfEH4yav44+FPiL+yxdvultIkBjZ+ASQO/HauX/Yz/YE+KPwl8eXO&#10;o+N0jvikmEmQ4+XPXBp4HD1cPj02vdfU3xNejUwt72aWx7V8JvA914UtLCCxtl8uNFDpszn1znpX&#10;2X8L/COja54ZjuY40WQRglVHevk34w+INc8MxRaB4O05/t0rhdrxlce+a+hP2Yb/AMU6f4ctYdcu&#10;P9IaMGVQehxX0WMXPSUkeFhrRepd8eHWvC8zi6snEQY4lA7VxWofEKeVltbeQgMfvZzX0teeFtN8&#10;YWZtr2JCzDnPevJPHX7OiaFcSXumxuYWO4xqPu/SvMp1IXs9ztaluiXwL44XTdHe7nnOYYSWz9K/&#10;Gz/gq9+1fL8Qf2uH0O3ui0Gj2/lZJ6Fjk8d+P1r9TPidqB8D/D3ULxJymyFst9BX4S/tA2Woa78Z&#10;dZ8ea7ciR7vUZHRt3Rd2AP0rkxb9yyW51Ybl5nJ9Ct4i16XUlFw0m4g8DPQV7X+yhqD3cJgWLBbO&#10;05rwAzW93Z7oVG7fg4719E/slWJj0pZlhGeTkVvlsf3sUViH+6bZ9BaRo7WVvJeNIcBM8nk8Zr6R&#10;/wCCe/iNNP8AFN1aPISWwVBPv1FeAeFrAajGLe6bAY4YDvXt/wCy9pqeE/GttMzhULFWJ7jtXfiN&#10;mjipXa5j6M+I/wASPDXjLxf/AMK/1WaNbhoHZIWxudR3H0Nfnn+2L+w8fDPx9svih4N07Gmz3Wb5&#10;FGPLkJ4bp0P4c10H/BTb4t+Ovgr8fPB3xe8K2l6bCzndNRmgUlEjJHLY7V9VaB468A/tFfs/R+L9&#10;Oure6S6sQZJFIJSTAOfqDXymOpezrXWzPew0ufCW7HxB8f8AVT4b+HHlzzlGgi2n6ivBf2bfizrP&#10;gHx9p/j7QdQdY2uz56fdGM4Irsv20/ivbacJ/DdxcLE6FopX91rwnw/8afhr4b+HEYW5V7iIs8nz&#10;DOefevGlGdR2senQnHkUm+h+rPx3OjftDfs2XGr6Beg3EtkJLeWLG6KZQGBHvuFR/wDBH/8AbT1X&#10;4oaZe/B74nXYi8ReG7n7JeQM/wA0gB+WTB9RXyl/wSW/bE0L4rw6r8Ktf1QeTJIz2PmScqQcEe1X&#10;v2ivCWtfsnftGad+0v8ACaWZBNKI9YgQfK65yCwHXvXoZdjKmEryw1X4WYY7DxxVJVKZ+k//AAVM&#10;1iTQf2HPF76djN8LOzBMoUOslxGpGTwMjIycCvwe0+10+38VzXWvWS6hZiWVbq3iucKHzt2iVM70&#10;DLnODkA4NfqB+19+2t4U+P8A/wAE2bnUbTUFilvtesLW7hkwWiaMvK64/wCAD/voV+aFjYX0kMms&#10;Lpbf2dPetbwhoyIzIIg7ocfxDKHA6D8a7MbrLc8rDrlunujsvCHw/u4tfg0a/wBPawuYSf8ARnCh&#10;1LBSOf8AayCGOcAY7Yr6p+CXw/uruewhSyuZo1tSgXzS3lkyMXWIMcAHjJx8x2mvm39nK1Or+LSZ&#10;rg+VLfny5XBLOANzPuOScbSMe/WvvX4EeEbJdWW7tpJpN0jSIzscsgAVTg8EkKenTpXlxg5VdTuU&#10;lB+TPJf+Csun6Pe/A/wB8O7i6iAvfENzePGHDbvs8IjBPJwQ0hBHqPwr8/8AxF8B/AGkjz76NWZk&#10;+VjjqBmvpn/guh8dbzwJ8ffAHgezZGt7bwndXRjCAmMyXWwnA7nyjXxTrnxzv/F9olhHqsSRwIQo&#10;MRyc8V6mEpyko8ux59aU1UabNX/hBPh9/wA9YP8AvkUVw39oyf8AQXX/AL4aivU9m+5lzz/mP3k+&#10;Opvo9evbNB5UbReaN49elfGHxP8AEniH4beIh4n8O3jxyQzl3Kyf6w56NXsP/BSf9pXxn8Ifj9B8&#10;K9B0zemoeGvtyXBkGBtkZCCD05FfFfjX4weOvFSyx3wDPI/zoGB5PtXZlNalLBq2vQ4McuXEWZ99&#10;/AP9p3wd8dfC8dnqs6RX8ChHidud2OfqK8w+N/huTwt48+2ae4S3umzvA45718efDDTv2n7Txbb6&#10;78Lfhh4q1OZZRui0zQLqUS8/dyseP1r6m1rwH/wVB+NfhOO0039hrxXG1qgJutStYbP5fXErq3p2&#10;rokor0IpySVtyXUNJVdPS7tELsV5I6VyWrSO6C2mgZcngZxlv89q1vH/AMI/+Chn7N3wZ1X4wfGL&#10;9niC10LRLRZdWnj121mlt4ywUM0aSFv4hXytrf8AwUi0m6nVb3wc6lQQTsPWhTUdxzcVue82OlNp&#10;fiuz1XSuq3KEqvXkjPWvuvwWU8VfD9otiq7Wucjgnivye0L/AIKR/C+y1e3vdX8PShY5A0q4ORjv&#10;X0d8M/8AgtL+y7o9tDp+p3ssClMEOTj0x0r4bjenisVhYfV4OTXY+i4dxFLD+055JX7n0l8BYrTS&#10;file22p4PluUTcvT8a7n9rW1g1X4UXVlE4UFHMZB9q+PdL/4Kp/sky+MZrm08XCDz5QzSF1IAB7H&#10;PNdP8a/+Cj37Onjb4dXNp4d+I1o7+UUj3yDJPfvXxODoY2jXpTnSkm2uh72IxuHdB++mfIuqvqlh&#10;qJgmR1USsCf+BHH1rW1GOa58L5kmyOdwbqOOprNuPjB8NddVY4/Etg43k+YJQMZ5xzSav4o8OXNi&#10;8dlr9qVZDyswNfqdTWGh8qtdUcHpv7vVZV5DBvTqDX1d+yTps1jo0dy8ImWf5SGH3RuPIr5J025U&#10;6+WSZWG7BIbOeK+x/wBlvVJbvwpbpAiP5Sc84xkjt3ryqiblH1/RnTN2iz7J+Bz/AGnTBBPGCkMg&#10;Cqx+7+NdX4505oIreDzSWMm/nnGK4/4HS+TYS3LqoWQ8+g967HxpOj2QuUjzsUkHOc8dq4sWm6Dv&#10;2ZFBvmMDw7rV1bXASVicNgHI4FTeOFubydNX09gzKuJQrfMGHQ14t4k+Ld7peoPBaStvYnCqvHXq&#10;KzdT+PHi/T4UdbeRyfvFR29a/muhkVSTmqtRbn1vCnEtfhbM1ilHmVnGSfVO346aH1P4W8Vm60y2&#10;uJTmVlCNn+9V/XdXuWhO6BtxOAqjrXkPwA8V+PviX4c/slvBd1aP54eDVJIsR7c9a+hLLwRDpGlI&#10;urXJnk6ySN29xX1vD3h7nGOg2pcsL6Nrf0MOLcyyqpm0sRl8rwqe9brFvdPzuchZyadDE7apN5JY&#10;Z+Y9sV4F8evHBtri507QIV/eZHmEZx2/GvY/iP4butR1RhFeM8KglFU4H1rwr4l+GZ/NkitlyVJY&#10;kmv6J4XyOlw7gVhoScn1b7nwGLrPEVFKXQ6H9n/RrqDw9bRysztLINpxjJ9q+qfCet6n4e0aGyvA&#10;6RbACFrwjwhoF9p/wqtpre38u4t1Ekbgdx3r0/4W/F/TfGXhBLK6aMXkB2Tow544zX0GMh7qkc2G&#10;b1uQ/FXW5ZbCWQSskBU8Oe9fD37Qryaj8UtGiso1ASbdjPXrnmvrr4tpLrN55MOpZhVCTGp4/Gvl&#10;r4vaAl38VtOkiYlIQC2D6VwWtA7E9Lo+k/gTNd6d4Tja5lZQYwVDHk8Vval4rmt5Cs74ODsNcJ4d&#10;+IGn6B4ejtI5VZlix857YHp9a5zWvilaz3Cs8x3EkEFsV/OPG+dYhZxUcY3SPqcHi4YbBxj1PUoN&#10;aVLQ3YuFL5JOe1Yk/wAVTHe/Y7icjyzgkcA5rhIvHm+3dBdKq9Thx6fWuf1HUluy96dQgVmbjMwy&#10;f1r80rZzim7wi/uZzYrHTlrE9a1b4kXQt3EN62SODmuN13xzLZoZxP8AOnzbj1Nc63iAR2Ztnuo3&#10;XHDiVf8AGuT8TeIVaYPc3imNouUVwecVnisdiJSjdPU8WeLqznqdXq3x0S6tHc3BV0XDYbGfpXnt&#10;x8WINea6sDatezwgyW9sbfzB5gORkenB5ri/iB4oWz0stbOiYzvwQMntzniuZ+DGs38njKbVBetH&#10;5Vu7MwJyfwH8q+g4SqTlxbgub+dESxVaU4qT6mp8E0e58T63quqW8du1ujzTjaQqRyITtC/w5IGD&#10;XtP7M19ZWni0ajBZ3BlksZIVUoNqtKMY2t0xkcjvmvKdF17wQG1tbnU2unusnU2tVJ8yBFTIyDgg&#10;HPToc5r0X4Y6y+h/EmCAoZLaO1jl8+0i+RwyrgoTx2z+Nf1XjLLDy9D1KKk6yPp7SLi0RGk1PV/t&#10;AhjhnW2VmAxuO5DjrxkVyvjOS28TTWo1TS1Nhb6vA9shbaBNvIROexPHvU2l3FxYzi80pmLSM5Cz&#10;qOUwcA5796oz+KtE1bxzBpesWMyi7spZ4VtAGhikgcfKw/vc7v5V4mHalUSPTxEeWhJoTxSri/gv&#10;jpyyJA7JsWciUblPK9FJzk454FdBBbyzaHbmxeQl4GDOwZijgnjDcHI9OnHpWZ4hs7S7nSQWdwwS&#10;6iDSLnAI4BGRg/f7c4Oa6jRYf+JVZ2f+lRxNvUt5JYKNwUnHHHTPsMiubGpSqtnn4dJJHQfBf4Ce&#10;GfjbZyWmvX115elPuEZAUkuTnJ7/AHf1Nem+GP2XPg/4buZIrLRELr0eX5ifzrlf2U77VNM8VeJN&#10;KFqUWDToSdrn5nEpBGD6Bh+de0wiHVminh+Q/wAfPJNdOCyDJa/+1VMPCVR7yaTfbr5HHjZNV2vT&#10;8jjNa8J+GPDtjLdW1lHBsQ5IUDIr50+J/j3TB8UdH0a0uBKZpGHIyV/zivpL40aTqOq6VNa6dMqK&#10;EOdp5xXxD4+0mXR/irp+tyatHG0F4EZZJAODnnmvrsvw+HoaQil6Kx5leUuTXU6/43aNcwa1aa59&#10;mIW6hKFtuAWQ/wDxJribm3/d8HJ6cCvZvi/qeh+JvhxHHZ3lq13aSrOiiYFiMAMAPxz+FeReWHTn&#10;PPTiv5M8WMqWW8YVml7tVKa+ekv/ACZM/t/whzuWbcD4Zy+Klem/+3fh/wDJWjMsdVltblYXPRu9&#10;b5kLY+bA6njrWDr+hzvEb+3BBU8gfzrR02aWawiZjyE5Jr8sw0XRqSg9t0fp2JjTqQjOPozpfBfi&#10;VfDmuRXcjusEitDdiFiCY3GGx6EdR6EV9gfDDSrtNG0yXU5YglnbKsU0sgZpYyvyuSeueDXxA8hG&#10;GGM+mK+rv2OfFT+OfAr+EtTlZ7nRdsbFxnfbnJjP4cr+VfvPg9xE6GLq5TVfu1Pej/iW6+a1+Xmf&#10;zz438MLFZbTzeiveo+7PzhJ6P/t2Wn/bx6t41+H/AIS+IPgvV/Cl7fJA2tWTWl1NAmW2OpUkZGA2&#10;Dwa/Dj9uP4D+B/2WNV8YeC/Ad7dvp2lX0lvaPe48x0AB+fHBIzjIxkY4r97odKt7OICNssyqY2Yj&#10;jj+Vfk7/AMHAP7NOlfDP4P3/AO0RaeLRPN4g8RLbyaGIjlnkByyN6Db3r+g0lZ23P5hg1sfjDpMs&#10;upT3V5tI8yZmIJ9TX6W/8EGdKt3+I15fPhiiqIznpX5o2N7fW1uYYNDm+bqGGK+q/wDgm3+354W/&#10;ZD8Uzah418GajcpPwZLU8qR7V4+Nw9erh5KEbtndhqtKNVOUrH9DmnwwNCVZh8y9BXh3xdh8rxiq&#10;W0m1ip3EfWvk0/8ABxp+y7pNuRL4M8S+aRyPsoP9a8i8c/8ABwp+zfrnipL+XwTr0FuuQ0jxjd65&#10;xS4do1sPiOarHlVupWb1qNaglTld3P0k8P6XIdDmkkfGI+SR7da+Lv2g9G8DS+L7681VU3pIRlz+&#10;tS/Dr/gv5/wTy1zRJbDXfiFd6PcmHaU1CwdVJx6ivmL9qj/go7+zD8StYnHgD4labJFM+VlJKgj8&#10;q+yw1alCUnJo+axEJzUYpdTfg1/T5fF32Pwz8ihudrcGtrxP8H9V1zxNpvivSYQ7wOHZvQ//AF6+&#10;cvh1+0h8IovESOfiPYyySj5I7eTcxOewr374X/tHvD4c1/X/AAzdQau+kxeZHYSOElwATkKTk1jU&#10;qxk3I0i1SSTPqLwb448F/CbQUvviP4ssNPX7OMtdzrGSce5r5l/aK/b7/Zc03xFMYviJbXK+ZgCx&#10;G/dX58ftBfHH4w/tV+NL6/13Vrm3ghmZY9MtUeV0Uf7Kjjoa8/0r4Y6VCvkzaJrF3Meuyxk/HORX&#10;mUcS6LcYK7O+pSjOzkfff/Dxv9nzzE/4R6C/uHJ56KDx6mue8T/tsaV4yllj0/ShAoGIxPKMkfhX&#10;yr4J+FviO9mC6P8ACXWJEYgJI9sVBP416Zo37M/xc1JWmTwva6UqpnN9J8w49Kftq0nsP2cErJkW&#10;q/FWOw1ifUpL+3iZ5iRj0FYGu/te/EOJvsfhXxXawhehMC5B9a7r9nb/AIJR/tCfto+Lb/StG+Id&#10;lplnYsVe7a2dlD5OVXHWvVvG3/BvD8Uvg54Qv/F/iL4r2OopZws8qpZumcc9c0rYqOq0JSpPzPk3&#10;Xf28f2rLO5jj074tyosf3WtoVBH0rM8S/to/tceP7T+zfEfxw1+5t2Ta0RuSqkemBgUt/wCB/Dmm&#10;aq/h6ea2jlhmKbsE78ZHHr0r7a/YJ/4Jsfs4/tKeD5Na1v4iXX9oRMPNsLYAeWeuM46dvrXNTxE8&#10;RJxU7msqCoLmcT89Zda+KGs6cdMvvGOuT2yncsEmoS7PrjPNcnN4P1m6d0RZWbfks7kkn8a/Yb9o&#10;D/gm3+y38D/hZq/iCxW7ku7C0lZJZrg5PBI4r8bfGfj3UrjxLdyaPdvFbCdxAueQM1dalKEbtihK&#10;L2Oi0DwLrt3N5E0HzYAztGRV/wDsC2tIJbSa4RJBn75yc/TrTfgT8XrXR9YNh4qiWXz+IruU52nH&#10;Q+1fZv8AwTd+HfwQ8b/HzVbnxl4JtNfe7sP9HtroZA4+8B61VHCuq1ZkTqqmtT5y+Gn7G/7QvxQg&#10;g1fwL8I9X1G2uAvk3UduRG2e+TjivpP4W/8ABBX/AIKB+PrddUuPAOmaLbSpmJ9S1NVb6FVBNfsj&#10;+zR4f8J6B4XtvDeg+ELOzhjZRDBEgAhUdq+l7bTXWygjSFFhwNzR8V0VcNSo6IxhWqT1Z/NH8W/+&#10;Ccnx9+Bfi2fwT43XTUuIcAyQTMUcdyOBnGK+h9C8EX/hm20rTNYM4EOi24YMpAbEi8gBgSCUUDvj&#10;kFcHP3d/wVN03wf4oubfwdrmmz2EWuSCBfEOkuEubN1YOGViDgHaAR3BNfBPwn1jxpHb2ej+N/Es&#10;ks9tbC0E17EodolJXfux8wZkOAOpIxzXiZ1FUowsuh6eBblzNvU97+DVtcXPhdLuK0lW0ivlEtzb&#10;hpAryKdqgk5J2oDtGMBWIrq7mP8AaQj0/TdL+Evi6807TtP1SK61B7zTI2tJmh2+UJVj2SuhC/NG&#10;7sHBJPKriH4YaPqvhfQEENnbxJepbzxx3Nt8z7EkVmR2xtJiMi47Fsc16Hdx3+m2M3h37VDJYtqU&#10;FwHiRgGaOKUIzMSBgpLyvPKg9ufz3F13G7vqfSYN8i06rU4b9rrUxpP7D3xa1nTWuDcXPgO+TUUa&#10;XcfPmVo5G25JHzM23JJHy49B+Nvwy8NtpOuQ3F6jBVcEeZnIIHv+H51+9Vn8LNJ+Iejv4O8W6ZE2&#10;na3awWeoQFdyXCicSK3A65yD26VwP7d3/BKX4Aad4YTxJ4Q0aLTriJAS0I2AnPfFfc8H4eVbAX2b&#10;b/Q8HOcRy4i77HL/APBLP9oqy1PwrF4C1S4jEtthEGRggdCBX0l+1/pqat8L55o+SYeorwj9gf8A&#10;4J36N4fuYfHmm+JpXuFIzH53ykZPb8TX0J+11d2Hhb4ejR7+VA5jCkZr7GnT5ayi90fP1WnTbR+b&#10;fjSye0mt9O83Mj3IBUjBI3c193/sYw3+hfDSBbSIpcSX6jJXcqxhABuHp6+1fDvjJ9N1X4o6daWU&#10;28i43OijOBnNfoL+y1/ZkXw+WLUVXKSrGql9udw2sPyGc13Rj7rZzczdkfS2l6BLqHh2x1COa3e5&#10;MTbjbRhUZjgEkelbPh8QWlwNo8vzQIsrnr1LHtjrxXFeAfF0FmJNOgthHpyzrbpC5DMgPHX0BBP0&#10;IrpJ1k1SS1sNOvIxHGjnMa/MzhuS3oD2rgqpr3TqhsjojfS6XqCsmmm7nGNu+YY2E/eAz1HpVv4q&#10;izm+HGsXbqFBspH8iRQN+R3z7nPFQ2Xg66ubSOGyvDFcBFl84jvnIU88VkftUX32H4F+IL+0uJIr&#10;xLQRrIvO1tyjI9c1xK3OkdOyPFPCmiaRraW+iaXpZkulmLvI9wCkZOQQwPO0dcV2kV7p/huf/hEr&#10;rSY9QhKI5khiKt5u7ACn0Gc+leYfDfxJb/Z01G6vBb6i6xLetJEBsIb5s49RXrU2r22vWkzaZdRM&#10;029bUlc7PlyUJH510STvboZSeuhzH/BQLxTF4A/Yx8feMLeYwyWvhS+uQrEYysJwfY8V/O3/AMEp&#10;/E+rfED49ah4g1eRpJr2682Vj6k5wPTtX7hf8Ffte1Pw9/wSz+Jmtatf/v18KTnzU7GQ7dvuOcfj&#10;X4R/8EjPHXhXwH47mv8AxHfJEWcEITjoOtZYDlWYXb/qyNMVf6muU/T743+ItettXsNA0pdqsB5s&#10;mcEDBJP5VyesWAuboX9nbiSYcbm+ldPrnxC8K/Ea2j1vRQkiqoXzF5471zWtXGq2tm8mg2u7HTJ/&#10;WvZxU1dnmUIq2p558QrLV4rkXVuwVwCD83bj/P418u/tWa5qOoaSumTg5a5UHHQc9frX1H4s0fxT&#10;LavqOouFJbDJuAABFeb+LfDPwA1lYrbx6NSN4CHZIFO0n1968mVmd6tzKx6d/wAE+vhz/b/hmGHy&#10;ZHkEK7EB4bjrVz48/B/xn/wmyXcuklLSKbA5zhfpVn9jD47eF/h78QItB8EaRO1tHHiVrg5JQ/Xp&#10;ivsnSvh98PfjPFJ4gs9VR5XTMlnMcbSe9dKv9XcTL/l8m2fOHwj8IapqOhtFMoCRp8gHp685xXnV&#10;x4N0T4kfH4+Atd1IQsifukY4z719rW37L/iTw94fuh4C1OwSec4WO6fcFFeWfHL4DeE/gv4Fb4ra&#10;/PbTeKYHy01mvJB7D2r5TAZfWo451aisj2sRi6dTDcsGclD8CdP8CeI7PRooAbOJwzNjG+varf4g&#10;6Rai20jR5/KgtlAlwf4q8G+EXxjvfinNO+swvFsXA80YOPSvTvBvwwuNfs2min+XdnCnGea+qoU4&#10;8rkeLKcuZRZ9GfBb4g2GoXUcYvgCxAGT+teA/wDBYHS2ufCFpqyncI5kbg9c816X8KfBLeG9QSJ2&#10;fcGwe9cx/wAFKdAn1j4TZaAybQhHy+lKSSncuEmz5X8H+Jo/+FJPqN0AfLtQRkdMCvB9f1uHUdTF&#10;3Flg5+cBfWvQte1WfSfg0dEZfKd4So7AV5X4Xj8+/wDs2QxOcOeeAazxEudRQUoOEnpuet/AqC6l&#10;clYNoU5JPGa+Vv8AgrZ8WbpdTt/DVpcgbpQHCnqBX178LxJZ6c83nhQiFuT2HavzL/4KOeMpvE/x&#10;ultUclbcNn5uM5rlqycKbOiCUpHnPgX4m3el6xaCaUsizqSC3OMjiv2q/ZT8NeE/ix8G9Gi1BA/n&#10;wpv9eR0z+P6V+Enh61uLzVbeFF5My/zr9sv2CfHOmeH/AIc+HtHaUGVYo96Z74Fc2HvKsrm85fu2&#10;jifHXw6g+Df7ZGj6T4aEkVvdviZImwOGx/XNfo/8OPh3L4audO8ZwXsjG4iUvk98Cvif9qGK3Px+&#10;0HxhFAVaGRtxPfkGv0D+EOtad4l+EOnagWG9IFPI6fL/APWr0tos4ZWctD86/wDguj8cbfQ/Fvh7&#10;w8sPmzyzl4lHAyvUk/jW1+wFqNt4q8P2xvpizEIWZuPyr4//AOC5/wAVLrUv2o9P0QTPi0t3bA6c&#10;tX0T/wAEwvEKXHw4gvRc/OsKkktzXTldGlGvOS3Ixs6kqEYS6H3h4n8N2VtpyiwnG4xjA3cdK8L8&#10;fTajpWq6g15MXEekuwj+8CpfGeTx1rL+Jfxw8Ux6nLplvqTxoi/u3BrkrbxFrfjHStUnmma6Mli8&#10;dzIzhCkRViT8xHGV6d81jmtV/VJI1y2DeLifT1rqKwaVZ4Xav2OIBR0A2D/GtDSb/wA+QckjHAxV&#10;CbSki0SyhH/LOxiGemcIv+fxq/4UsgWB2845zX+eWNlUlmlRLbmf5n+hVB0v7NhLrZfkdCtvDNAG&#10;ni3hHR1UqCNwYY6/zrZsElLDzs4HGCazb1jaabLOoyEVeR2+da6a304bc7MFiSR6Z5r63D4e2X0p&#10;/wB6X4KH+Z8piMTH6zKn5J/ff/IyPHbCX4eeILUniTQb5CMdjbyf41+IOl3Nyi2sd4DKGtYyzOO5&#10;A5r9xPG1vs8IayGjOBo14eO+IHr8UobC21trOS2jZd8MQJH8IwOv0r9o8Mf4GJ9Yfkz8W8UUva4Z&#10;rqp/+2lfXbiFNbhtbeExxgbY3xncTX0X4QnutT8D6d4V0uykubq5dIIba2Qs8sjkBEA7kkgV4rrX&#10;hizt/EdgI51lijcFyvPJOa/S7/gjl+zxpPjz4yzfF/X9CaXTPCMCvp0TRblbUHBERPGCUUFvrg1+&#10;rQpupNI/JZ1XShc+vP2JP2J9I/ZN+Dg8O3yw3HjHW7RLjxBPGgLBiARahiOEXJz6tk4r2ZtH0jT3&#10;hj1fUoopYyW8jf8AczjGTnnHrTfGHxBl8OXyWUduJbuYxhtzgcMQCf8A61eM/tBQwweMWt/E8eop&#10;fXmFjXYdiqwzhccfQ+/Ne3Rpt26Hi1Z88m3ue/W2o2EMe6C6hiuFOHuI4wyyY54PerGm6vLeXiNJ&#10;bkIoO5jx+VeLfDjT/FXhtEt4ybbS2TC3M07NsP8ADIxPyqQM8Hqa9Ns/GVlZPHpdrZTXly0aslyg&#10;3rgnAbIHTvWdSm15jhJW1Ozkulv0W1RmUhtxIPHFfnr/AMFD7mG3/aI8Sxfa4w76VayLGPvZMWMj&#10;8q/QnR+YBcyKPOzgsmQPfivzD/4LBaHruj/tAQ+MtGuWEd7pKWcgHaRV8wMfqm8D/dNTh/dqWCtr&#10;FHxWLnzfEt1awbS7TkyA8kV94/8ABPPwPp9xo9pfXMWWVxtIH518E+HdGvL3XRdShlfflnIxur9L&#10;f2A9Fj0zQ7KOJd6FQZP51wZ4oypxTOjAaXaOh/4KKAeHP2cdZktsqDYv+WK/AGwsZNS8VTazpswX&#10;N6/noq5J+Yn+tfvb/wAFZ9eh0z9mTXRJHgCzYA/ga/BP4Aapp0fi25TU5hJBNcuduM1GTU06D9TX&#10;GSalH0Pq/wDZ7v5dMmhuLYORsUbn6D3r7B+G3j9bjToBdsTKpABIx+NfGvwkurmPxNFEyCLTwcpg&#10;YHrzX05pfiqx0fwfqHiKWKMQWNsZGnBAGQDivoJ2S1PNi3fQ7r43/EQai2l+FtLvR+8lH2ry2HQ+&#10;1ZvijT9K1jw4dNLpIXTaFfuOhr5q/Zr+JXiL43+MdU8UySP9mhu3jtlJzgDjdXtt5PrOgeKLW3uG&#10;/dSAbNxrsVNRoKPcwnU99ts97/Zf+GPhXwRp1l/Z+mwQlsFxjn1/nX0hP4G+FXxQ8MyaJ8QvCdtq&#10;VvzmC6iDKw+hrwr4K3kWoWkb30H3MEGvorwhZ2FxZLdxyDG0YQCvIq4WhTd4xSZ106s5Rs2fmH+3&#10;/wD8EvvEngb4w2XxV/Zb+HU72Mzbr6x09fljK87gvavUPg9r/wAWNP8ABFm2veD7y1urRFEsNzbl&#10;WyOo6V+htpd2MsJtmtlYEYKkc1zXjvSdFuNNfdYRBsHKmMZpqfSw5JtaHgWhfGi48WeH30i7tzBJ&#10;GhDI4718o/tf6Vpuu63E+pxRxmN8xyn1r6g8aeErfRr+XULFNiyZ4Wvhn9vb9pX4a/DTxbZaT4zn&#10;beT91DyDgnj1rePJF3MpRm2nY7X9nW/sPA12up284Z1kAVlPC88Yr77+HPimx+KfgC40+WdGuPsr&#10;LlOudv3sf0r8kvgf+3t+zHZa/Fba5qojgL5UO/C+5r7o/Zu/bo/ZKF7ENG+IdpGXAGDOByfWhzjJ&#10;aAlKOrWhx3ww1HR/2f8Axl440nxzefYp5pnlglnOFdPmOQfyrjf2K/2Y/Bnijx34v/am8Q6DFqF9&#10;qMzQ6PdTwBtkQJO5c+uetehf8FW/hR4D/aQ/Z91Dxd8DPH1vaeJLeDzbOa3lGHk/uMR2atT9hOy8&#10;TfDD9kXw3pPj3EOoRacovvMYYVwOfrzXTR99tryM5JKJ9p/slapHrHgi3VLfbJb/ACPz1x/9avUU&#10;v5tUu2syHjRWwc9GryH9i57fVvAMmq2NyHDXLZ2jA6mvcoNNBRHZPmJ64rz8ZaOIaOmhf2SLOhWC&#10;xLtBwgzjmuK/ah8a6N8Pfhde+J9bZVsoAFuXfBVVJxk/nXcWYmWUIF+Qd64/9p74T6P8Zv2f/Fnw&#10;71eAtFquh3EOEbDBmjOCPfPNc1OVqqbNJK8Wj+ZH/gu7+y3afBb4/wBt+1d8Hn2aT4qmEl6Lf7kF&#10;11D8dmH61q/sZ/GbVviP8MLPWPFGC9suJCTneBXzj+07+2n8XtX8H6p+zD8VI3uZPD+oT6e9zOMs&#10;4gcxruB6EBB+td/+xP8A2ja/ANng+Zp7nyYVLY+82K6pSh7b3fmZ8nLRtuj9A/2Avhrp3xg+M158&#10;Ydc09IrDSJvJ06InKtIAPm56gD9a/Uv4aw3I0wDTYN8SqOgr4J/ZP8JJ4H+HmleF/CNmRKsCm52d&#10;3YZJPvk194/s9+Ibg+F49P1S2MU6JiUn1p1U+XQmmuSNj5M/4LNQ2j+C9IaaLBF0Dsx1OD3r8y/2&#10;o9bk0b4B3EEA2j7K+Pb5etfpp/wWd2HwZpkRlGXvMRls4zg1+T/7cfiJdN+DclnHKDutNp9sivls&#10;cm8ereR9Lg/dwDfqfnJdMZbqWRznc5P61A3GcU4yEjcQc1G7HOPWvTPGOk+FejjW/GFrYsvDyjPt&#10;X0h8XPhRoVt8PoIrR4zOIMsB+deS/sx6bov9tnVdQtzIyH5R6V3nxS+LOnXerf2XaylbaH5Tk9SO&#10;KTwiq1FNvY1hU5Itdzx/S/hzqK6oLuKPaIpg4ZjgDBz9e1ffvgHU9Hu9S8QTyXV0iXyJcXO7kI7x&#10;kkKwI+XBUnPckdBXyloXirwvdWrItssku3IyOn6V9Rfsz2tlJo02qxzAx3+kPO4FuzYYRlArg9ck&#10;dRkDIrPGJcqN8M0m0j6S+AvxU0i68WaP4KGpxrf2toojZhyYIyGOULFVZiuNwH8JHevv74Ra9b6n&#10;Y21hb3m6OeHzCVzt8td2ADgFSdwBHQ4H1H5q/ATwjqFn4x8P+JovAcQkls4o9UvIZIyxVSpkA3MM&#10;8NuwOpA7iv0b/Z7afw7ffZb+yjaGFTaB5WDDDGRZBsByCCInU9QW9DXwjnh8TiOak9L2fkz3+V0o&#10;vmPSH02XWbO8t7KzdhLZXCsttIRG7GHlWUj5lB2FT1ByM1x2nTMNPhPcxr1PsK9v0lbC0sfsybRt&#10;YI10zBhIrAhiMd+Dn8K8X8SaWfC3iG+8NzShpLG4aF8HgYPH6EfnX514lYR0fq+I9Y/PRr8mfrvh&#10;jj418LXwr3TUl6bP9EVrmV1GGO7NY2v2N7qFq8s0CPptkYZLjfEJEe4aQiMFSfRX68Vavb9lXCjo&#10;OOKwTqF3fR+JtIFtMTcRaQISuQMJLdPKQf4vldcjrkV5XhnSdbieE/5Yyf5L9T6TxEn7DhSr/ecV&#10;+N/yRY8GfC1/HHhW5t7i0zCxbET9fTnn6fpXhPjzwzqnwl8QXWhtIEJyIYyCQB2r6V+ENzcxWKwx&#10;3Lx7U/ebgQB7c9eO9ec/tA33hbxT8S/Dnhi1jjlvNQ1iCK4c+hcZr+woX57H8gNt3P0B/ZN8OM37&#10;NmheHdas1PnaUglV14JZemD2r8Rv+Con/BOjXv2OP24p/ih4N0h28GeNLtrqBIojssrktukjyOAC&#10;TkdOuPev3n8CWH/CPeGdO06KTCRWyKFHQYFcF+238Kfh98cPgvqPgrxUIHuJrVms5GALxyDkMvoQ&#10;cV5tGuli+Z7NnRUi3R93ex+TngN4LbQra7gbawjUnC4PT619FfsxeK9Qu9aSKeQbCcMD3r55l8De&#10;IPCT3Ph4o2+ydoXUDqV4r1j9k638RnWEjuo2GJOCe3NeniZc0lYwoRUVdn6OeD9LtLjw2rxBc+Uc&#10;c9eK/Of/AIK8xhNZsdNeM5eUlBnvX6LfCaKaPw7HFOvzKnzZ57V+dH/BY26e3+JukQwhSSrttP4D&#10;+tefT/iNGsmuQ+ZvgXpV7aeJIEC4VWHPTABr7S8BWt8sMN0sxlC4O0nJxXyF8Mn8R391CNK04B9/&#10;BzwOa+yfgFb6/BCItatQznGBnitJ3sUt9D6M+Gt1Z3mix+fEVJHfjpWl4+8aaL8KfDEviXWCFs1R&#10;nlcnhVA6mq3hey3aNGqwlD3xXKftjaVJqv7O+tadHLktYSKc9elYx1nZjlex0v7Pfx3+FPxUjXWf&#10;B3iK0kMjfMI5QR0z26Vl/wDBSjwveeK/2W/EUekRGSX+y5mi2DOX2dq/DD4G+Nvj98C/F1xr/wAL&#10;vGV7brb3jG4sjITE2GPBU9Olfpb+zh/wVR8M/HH4WXfwv+KCR22vpbbHtrj7txxtLIe/PalJRn8L&#10;s/MpO1mfhRpQW18S3tjeTCN0ndJty8hgzZH51ka/4d8PX/iSB5Z1dhIB97GSf/1V7b+3l8DYvhX8&#10;Zdf8QeHIDFpOr30lxZ7ekbFssv5n8q+WkudTuvFcIW6OPOUZOfXpXj4Sk1Wlfoenian7uKP2t/4J&#10;12lrpn7PsqWzYUW+Mk+1fm//AMFD9Oh1v9qOYzTkqrHcqnr8xNfon+wJHLB+zIzySsGa25IOO1fm&#10;v+1VpuqeIv2ttTaO5coJNgGCQPmNcmEVsXVfb/M9DGe/hKa9DsfhV4Jj1nQZLO5ukSNYchmPU14R&#10;+0J4C0XT/ibHb6dfKY2jCuwf7rZr3Dx2+teBPAHnaKp86O1y4zwSRmvlHVbfx74o1eXVb2SVpXk3&#10;ZJz+FRhMLiK1WVVPTYnF16NGlGi1qffn/BH6fT9M/ad8NaPaXKvuvgH5zmv39+Ov2X/hGtFttgG6&#10;5iA46cV/N/8A8EYNF8QQftw+Ek1W5m2rdFgpztJAzX9Hnx4lS20LRboxlvKlV8euBXpYXCTwlOMZ&#10;vVtnn4mvCvJcuh5//wAFXdIm1X9g3xVptsjeZN4dlRAo5JMZAwK/ns/ZT/YZ+NviHxfbahb+G54r&#10;ZpgXuJwQpUkfjX9Hfxx8daJ8Qfhgvhu7sRIJ7YB0dcjGOetfLFt4dtvDjSWmhaPFb+UMROkQzwet&#10;dtPDqU/eONVFFeZ514S+Etp8P/hvbeG9XQXEqpgqy5zx6Vyuo21n4EtZBo+mw2xlJMjrGA2f6V7Y&#10;8VxeW7NqMeWBJXcMY9q8Y+MGovbpKhs94DEBl5JrspUadBvkVrmVWtOq05HoP7JPi+JfEDwTvnzX&#10;Bw/Ir75+H2rWMdtbwQFVd1BG3mvy1+B+uSR+J7OJrkwmSRRgZBxX6HfAbWIrmzhHmGWWJRyw6cV0&#10;1o81JM5oy99pn0To2ousyBxn5fSunsrgToeMcVzPhcrcWkc/lA7gATiupSKKGDEYG4ivGn8R2LY8&#10;q+K9sE8SQ3KSYbBBB+tSaHcTTaXMpyNkR5FUvjd9pj8RWku47Bn5R36VZgS5sPAt3qTDDGBivr0r&#10;oV3BGb3Z4jrfiHULfxHdA5cGc5CMR3rbtfE1lotoL6VcNjLbwDx+NcP4ae51Ce8v728Uu1w7BT/v&#10;HFUtY1m9WZlvY2eMMQABx9a7FG6sY3Z6DF4y8A6xfC5vvD6PIOjGIOM+vPSuu8HX/h03/m6avls5&#10;4UCvIfDk8EUSzyhUUtg5r0/wNplo13DfJKuGA5VhjNKVkrIcVdnrPhu4vre6EsrkoRxkV1BFhfxF&#10;bkpyuCSa868b+NrX4f8AhC78SXd4nl2sDNhz6DNfkl8VP+C6/wC0rcePNV0zwB4DiXS7e+kitLie&#10;Y5dFcru47cVxSjGWrdjZN7JH6P8A/BQj4OeNNT+BmuXPwg0aO91M2UhisjwJjtPA9DX88HxY0v4m&#10;Xms3ekeLvD0ulXkF0fOsbnKyRkdsY71+o3wX/wCC03xp1u0i0b4v+AIJbOUAPdWkp3oD/Fg9cVlf&#10;tn/Bn4YftT/DmT4qeCLW2GpujPbagiBTvAz5cmPb16Vs9aNtyoc0aifQ/LnR4LqytWikBV+oB/pX&#10;07+yFLNLpDytldq8Ke2a+eZLG9024udN1O1Mc8FwUkRzkoQcEfnX0d+zDE8egK0IA3Jhz9DVZcv3&#10;yNMW7UWfTXwu006pqEaEbskH72MV9CeDPAlw7W91byshRlJIPXFfPfwt1ZdKeJ8bizDcuOB7ivpr&#10;wNqDf2Ik0Up3beAegrsxPus46bfLZHzp/wAFivir4V+HvwFazvbdG1OcfZocEfMzcZOfTBr5D/4J&#10;9/ty6j8H/DN38NPEmpb7HUwgs2kkz5chbGPpgmu5/wCC/B1ZvhtbaxFKd1veROVzwRnH9a/J7Qvi&#10;p4iGqW8VvE+5JVKeW3fP/wBavAxVB1Gj1cPifZ07NH7sfto/8E+9N+N37KGr+KfCyD/hIJ4Pt2l3&#10;UDAb22E4J9CB+dfgl4kh8aeHdavvDHiN7i2uLa4eO7tnBBRwcEH0zX9BX/BIn9s7Q/2hvgXa/CXx&#10;xfxHV9NstixyNyyYC4x34r4T/wCC7H/BP+5+GHjOf9pb4d6ITpl1JjW4IY+FOeJMDt615+FjCjVl&#10;Tl1OzExdWkpx2R8Nfsq/GXxX8Hvijp2peHNTlhb7Wh3I5GORX7ivbQftI/s4J4imjN1Pe6cNx7h9&#10;uTX4V/CeXSdZ1iJIII2lT5lK4yMYOfp71+xP/BMD432eseAW+GWszgvGn7kb+vGMVzZ1QcFGtDod&#10;OT1FeVGXVaHz3YXXiDw34b8S/D68uCIba6jZIZkyi3BLKG2+yg/nWHoXiXWNKhTTrK6acHTpobeN&#10;5pDHbvOQJHjRWCqzIp3Ehh0AAJr2f9ub4fx+BvFN5q+lRmNtfYRjEW7JRSSQAeuGHP0r5x0Od45E&#10;jtrhQEkBjUzYeVe+BzwDx+BqlUVejFmFaMqeIlFH07+zdbLbousC7likl/dpb+XFxhiSNxUlM/7J&#10;APGc5r78/ZW0S7vLuD7VIjyXAKh5PL/dYdjtBx/tc5J54zXwn8EZJfBEd3Z+JtONvc27tJe2LgSh&#10;C6hg25SQBgxd+1e8aT8SvFln4I1LVfCd1fW8dhYm6eeaBUCNHHlwBnMnK9AOSfSuaNeEHzblRpzn&#10;aJ51/wAFNf2bvh18bv2irHxlp/ia21X+zdHn0W4Lwsm24t7yfzAoYDcpZ8BxwdvpXxp8SP2a7fw7&#10;qrpoGiW5SM/MzccZ9q+uPjv8R/DWqN4G8eeHdRW6g8X+D4tVkC3Yk+xXruVvIXx/q3EqEmP+HOBx&#10;iuFvrrSNQtpJri5jlcj94UUYf/6+a+QhxRi8uzidGS91P/I5MRWpVa7pW26nyx/wrY/9AmD/AL5b&#10;/Civfv8AikP7x/7+Civpv9dYf8+yfq9Luz9s/Ef7FP7MvxJ8fWvxL8ffDeDXddtLRrKGTUV3osJb&#10;cUKdG59c1s6L8GfhZ4J8Q/YvBXw68O6VaxgOpttEgU5Hvsz+tdzCk1g8bWZLIrlnfoSKwPGMIGrJ&#10;EuqiGF4siKVfvk9ga+wo+6uWOiPPnZvme5V8V3Wn6bppMM+2V3DxC3bYuB347U/T9WtPFWjS6bLq&#10;T75I8rNBLhh7Y71Vs9FtNWvkgS4EaQOFW2JDFPU57iqWo+FbjQNTm1TQoo0ZSViRh8gB7n2Nb+61&#10;ZvUnY8e+O/wX1/4nfC74h/BK5SO5tdd8K3MSzXK53ShSyAnscqK/BfxJ+xp44kvJYovDrM6OyOEI&#10;5YHH9K/pQ8L6kda0e/8AtumPazu0kE8I+YL8pG4Hpg1+VvxK0RvAfjfUdOttPeAQ38imOSbzCvzH&#10;vW8Ki5WmtjOVLne5+aOpfsY/EycObbwfcHadpCnqMVyV3+x18Ury5eDTvB1zI6HDLz8uP51+pdzr&#10;dvbWRdLZYzKMD5BnNSfDbRobrUWvZoY8q3UR4OfTmvz7P+Lq2XYt06UE7HrYPKoVormbuflDefsL&#10;/Hlic+ALrLHIG3dWP4r/AGIv2hfCdsb7U/h/fRQ9Q6Div2lv9TsYdVS1jtYQAoO0xj8ulZ/7SOua&#10;O3wnm+x20YfyjyYgTn2rxsJxziMViaVKdKK52l1Oitl0MPDm5nc/DSb4FfF21c+Tot+pP90nmo7j&#10;4ffGrRYfnttTRQP75wK+8NV1tZI0VraMYIGTF3qhr0VlqGnG3NgrySZVFWMEs3YAAZNfo84x5NDg&#10;jBt2bPhzTLD43w3CnT3vw+4DJc+9frF+wL+y78df2evhzbax8ZvFNtqb+IYYrrTreHLG2jI+6xPr&#10;1/Gq37GP/BHL9p/9pDVI/E/i3QB4K8NFw327V7c/aJ04IMUB+bkd32/Q1+wvgP8AYu+F/hLQvDmn&#10;eILFtak0XTo7Vbi5UfvNoADFenYUU6HNBuorPoTOcYS0lc+cvg54cuNV0xks9MllwBmONCdx/KvS&#10;7L4N+LfGdxpun6joVzHYS4WV2h2MinrX1P4f8C6Bon7nQtAtbWHy9qrHCq4q4+hJcTLJOW8uPsDx&#10;XLLBUpaSY415x2Py1/ax/Zr+M3wN+OUHhTwB8KZPFeg6nCstlqzSlTESfmR8DGRn2rt/hf8As2+O&#10;tP1qz1bx/wDCWCSDKnyFuCwHrkbea+8PEumadfat5t6m8w/cST+dUNTdBB54iGF6Zrw6XBuRU8Y6&#10;/sut0tbJ+lzOpXrTWrPF7r4j2vw60v7Dp3wXvIoohgfZow3HsK4fxL+2TpkNjLYp8LdaibJ4axIF&#10;fTYjt54CZ7dW3ryCBXE+MPDGnahfi1tdHibIyS0Y4r7Si6UbLl2OVwqX+I+LfHv7YWlWF600uh3l&#10;uq/eSa1bjJxxXk3jT9pbSPGGqmXTrkQbhgq8ZG4+lfb/AMUfg14Wv7OX+0NCs2kZOGMA6+lfPGtf&#10;CDwTpWsw203hu0Z3uQAAnvXoQlGTXKck6VRK/McLq/7Zvi218IxaLYLaKtugRnJArxPxN+0d8VLT&#10;UW8QeHvFqWTtncpkwrZPU19wa18DvAMxtrSTwJbZaFSZBCCK6TR/2QvhP458EXOnyfD6x82SNkDb&#10;FJTjr0qqtTlXvamUKNVv4j8xfFP7XP7VapLJp3im2mEgyWRu2O1eLeIfj78eb3Wjq2veKblplOQE&#10;PC/QZr9V/h7+yL8P/BuqXfgvxN8PbcyrIfIlaMMCCeDzXC+NP2RfhA3xBng1HwXamNlB2eWOmf8A&#10;P514GdZnSyjLqmLqq8YK7t2OyGHnOVlI/P2P9rr4v2dmsMniKVlA/wCWkOT+dY+oftbePuXuvEsy&#10;EjgRgivuP4i/sKfs+6nKwh0FrdSD8sbY4/CsvQf+CY37Net2PmalZ3BOOHMxH9a/IqPi5wTiZuM6&#10;LUuqcE/xOr6vUa5ZO/zPgrxD+2N40SAxy+L79FbGWV+K4PXP2ufHzhli8f6gF25G2c/niv0fuP8A&#10;gkb+zDf6yY59JuJYCQCDMen516V4E/4I4/sKwaWJNR+HiXUoY7jM5Ix+ddVDxK4QxGlKg7r+4kVS&#10;wMqsrJ7eZ+Ol9+2F8U4EaK2+JV+FYdDKaxZP2u/jEeE+ImpOAeB5hOa/Z7Wf+CY37DOhavLHafB3&#10;T8r0yoYD86z9f/Yk/ZN8PCM6X8G9KBC/Kxt1P6YryMf4ocO4VNrB81vKP/BOt4Ft6tH45D9pX476&#10;qohtda1e6LHICwM39K9//YF+IP7RmrfGDHia21WHTXsMtNe2n7thvXKnfxkjpX6LaZ8A/g1oluia&#10;R8P9Kg245+yr/hWnf+EvBekaaY7PTobOJZY9620Cgv8AMML04ycV4mQ+K+WZzxLh8HQwMYc81Hmb&#10;V1fqrL9RywMYx5r7HiegeGtd8M32o3PiTw06JfaYzLbIuEjjmZsqmOc8Buc9a9K/Z11m41OOzsor&#10;faiWqQQzrnY4UgBWB44Aqf4neK9M03xLNe6lZSszwjzY2YO5+YFmwMBQF5GKT4DaLpNhrsVlZ6n5&#10;kcbzfYZk6NIWJAY8DGOfxr9+xSvh5ehvhP48T23Xddtv7GElvOWYwNEEMX8feuDM4vtZtEknnj/0&#10;xjugJwcxsSRjk9G4Hc12EGhSSWtpqkd410Iz9yUH55Mcj5ewzXKf2edN8TaQ17qa23nXivDGkRCl&#10;sNuXvkDdn8a8LDu816ntYhL2EvRm54e8UQ3rTzz3bG0JzCLkcSo+0gMCM8kdPoK9a8LBrLRjduzx&#10;vuBkt4YsRnOAFwMgYycfSvNNF8PNcapPJfLa2MMhASTcGVsZwTkHZjrgZPpXrPgmFLnR3g+2xMAX&#10;ZH80s0BLYBYAcDBJ+nXHWrxdJwkzxKMtLo5n40fFD4s/DLwqvib4NaO7apJdx21ykSNKXgIZiSOo&#10;O4LzXh17+1d+35LdvJp1rqSsi/NFDpDkDPevr3wBrXhzwt4lF14ouAba8misw0Vs8qrKzqkeeCcM&#10;xHIyBnkgV7vpfhTw9o++dbSEuVKlTGDXvZTWhHC2cb6nmZjRnUxCfNbQ/I3xn8ff29Nbhmlv9W8R&#10;wwvuDCPTWX8OleHeONb+LN/eiXxd4m1P7SzZRZlZWDflX7VfEb+wNPgm+1aTBtJJB8tfSvgL9ojU&#10;tHvvjVpcc3h+JoTdgDEAwee/Fe9RqKfSx5ksO47zPk/wX4n+KGgePtH8QavrGs3MdtfRl0lMhV03&#10;AMuO4INfddhD9ojWVBmN13cjk56V6N4O+HnhrxZDB9g8O2OYlUndAvXA9qp/EXwa3hnxXLYCDy4p&#10;UEsKqBjB7D8q/EPGrKPb4fD5glrBuD9HqvxT+8/orwGzp4aWKyucvitUj6r3Zf8Atv3HJPp4ltjG&#10;VPzCs9NNljhWNRjacHArqo9Nyu/ac1e8NaDpc2sRprUnl2xJMj4ztAHpX86vA1cTXhGmtW7fef0X&#10;PMY0KcpS2Wv3HLaR4Y1HVZR5ULuN3G1Otezfsw+G9W8LfEHGJAZ7NxNAG4KgggH6VebVfD/gi0is&#10;NC0E3TzKDHLGgYuDyCB179Patz4LaD4il8azeJdZt3tYGtyMzYV8t047V+k8I8P1sJneHnTjKU4z&#10;XNZO0ddbs/OOL+I4Yzh7FRq8sIThJR5mrybWll/lqe8SuLoR2RfBdQEWP7y/nXxd/wAF2v2ffjJ8&#10;d/2YNL8K/BX4e3PiPVbXWBPJb2rqrxxiMgttJAavtbw/fW942xrJyISEEjKOoNeVftb654hsb3R4&#10;PD86Zl83zlZiDwQF/Pmv6fpp+0SR/ITaep/NJ8TPgJ+1P8K5ZIPiF+zv4q0plBJa50WXaPfcqkYr&#10;kPCfwt+O3xe1BtO8DeA9RvZV5aOGHBHHT61/TRa+NNSuLZra8tlktnhjXbcRKykkDP3s5GaxJfB3&#10;wWg8RR6iPhDon22WUGe7s9LSCVh3YsgH61VajXlB+xtzeexnSjQUvfvbysfztWH/AAT5/a11y7Fn&#10;ffBvXkfGWLxEDH1ziut0P/gkh+0Jq1/Da3vw/uIBIR/x8XAXH1r+hC8+G/wlu7H+021i80cyMqhS&#10;RKjAn73rxXH+J/2evF1yknizwNqVnr1hbjdKbM4mCjqdjda4cvhmcsVJY2EVDo02aYtYaMU8PJt9&#10;mfjnpf8AwQJ+IVxo41jxN4g0+yVE3GIlnb/A1514v/4JdfD3wXNNZ3+uNdTxEg7BtBPsK/anx1Za&#10;hJ4OmuASoEXzBe2K/Nz42x6pqXxAupILkbVmIIY4zzXuLD0HBtRRxRnNVN7nzp4O/Yg8OadbS6z4&#10;T0NDqlhEZLVnyW3jkDB9a8G8WfF74v8Ahr4tpdfEvSb7RJoCYzDbKYvtEecc46g19rfE79qfwV+y&#10;n4KXxVr+npeanKpSx00H5pmx/L3r428a/Fn4r/th/Ey08R+LNCtNPhvL2G1sbdIeEjdwM5P3sA15&#10;WL9nCWjO2leWrR+uv/BCjwv8NPiH8BfGnxRu/hbpsdy+sCGC8ubRZHkXysk5Ycc/zqv8ZvDXhqz+&#10;JmoTWHh6zjBnPyR2iAdfQCvo39ij4NeBP2VP2V7D4c+F7jzN9s1xeTu2DNKy8n/61eA/FjWLFfHV&#10;1qHlZMkpzXkcNVI4nMMRVW2h1ZpTlDD0oPc83u7C7bVVNqVjQNgxoAP5Vm+JvA2s+LNSg0TRC7Xd&#10;86wqoHGScZ/CuzXRhqMr6rbKD8nzKOM17h+xd8DJfFviRvH2v22bWybFuW7n1/CvqJx1bPOjKSif&#10;Qf7GP7MGgfs8fB2y0a3iAv7iDzLqYDDM55JNeh634S0/xdoF54b1y0ElrcRmOVSvBB6itaJZo7CO&#10;KzcMuwKpPUACltrqCyt9s7FnY/NmudOTbbG4pJJH5U/tP/8ABFTTPEfxkGp+EdUGm6ZPK0wwhO1j&#10;2+mea9v/AGV/2SdB/Z40p9Dh01Yr2RsTXkQ2iXB6n8ea+1PFKeHdctnsNRgGSuEbb3rlrTwnaT2r&#10;adNCGCn9zMetTTpUKbcoxs2VOrVmuWTuj49/by8L22q/B7XPC3h61lub+ewdAu7Jzg1/O94w0XWP&#10;C3ie90LV7V4bmC5dZY36g56V/Tb8Zvh/e6brN/qWq7Y7OOFj5kh5bg81/Ph+20dB1n9o/wAUanp6&#10;pHEdTdQqDHQkZqMSr01IrDtOTR4mspQBs19s/wDBF/4manYftMwadMv2h5bJkjDdcc18ciPS4ocK&#10;ATnjNfSv/BI6/Nl+2Ho0cO1S8ThSTjntXPhZWrxNK8V7J3P6BfgLqk6zR38dqV3SYuEz93NfSWi+&#10;LY5fDRt0kGQMBSec18sfBca3dSSQ3O2JZfukN1Ir6D+GGj3MmnINWTEnmZTB4Nerikr3Zx0ZXVkf&#10;MX/BSrwneXfgvTfE9vMwaDUQAeflzx/Ovg/w9eeIrXxxHfeGtTmVTDdQsJP3glXCmSHaQdqbZG9A&#10;pbI+Yg1+k3/BQDXbOG50Tw5dWubee8UuQuV4/wDr1+dZu9Nk1Oe00/SJ59QfWJSqabdpC02DxEdy&#10;5wxUHIJAZRuXHI+bzxfuIu3c9PA6OXyPfvhrbJZ2sVnqFmfOkX753FZFbBDKTztww4OcD6V6d4fs&#10;Fm+W60hXjDJlQu3a+GUAsOQArv8AgTXl3wJ07xBeeBorrUYbqW0s3VpXuWiaOJ3jk8tY9r742Lqx&#10;ZW43KDgmvoD4YaTd6lfQ/aRhZCqqDHlTICuAckZzuwemT09K/MswUtLH0mEs3qzb+HemXNl4pFmZ&#10;wbc3ETxN5YZwqtwm7OQvBJHIyvbitf8Abh0y78TeCG0y3mwGUZVXxn3pvx2+Nfgr9m3wdbf214cs&#10;Ft5JkubjUUuN8qfNj7MkbAFrhyjEIjN8u3PXNcz8YfiDZ+PvC9jregtILPU7WO5tHnG1zE43KWAJ&#10;wcHkZ65r9N4OcaNNUW9VqeDxBSqQtVa0ehx37H2peKfhS0uiX9001sz7kBbOPavOP+CgHxYv/E/i&#10;KPRrWUpGq5Zd2a9d+GOmzRIb2dQ2FYquegA6mvkP9ri6vNR+JF9c2F2QqApt9Pevsayj7Vy6nzsW&#10;3TSPM/huiL8VIHnn3Sc4yeTX3z+y3r8Gpaa9pqDbYotU8hgem3aCD+or87/g7bXF38X4Eup9zAAD&#10;nvX37+zZp7Q6fqUMTBJ/t6Sxt1+YRrkdDxj+VXSt7Il3dRH0zpfw8TxNp1yuomS3MjKbWZZPLw4P&#10;HHXn+ldb4a066sNtjdWoupDKzTeS4DDJIPfsRXC6ZreryzwanJdyTQJCI5CoG1JQTwVPYnj8K73R&#10;rS5m0sSSywMZU8qKKI+X8/UN3IBJ6n0rhruR1wO28Kw6fFqwgtps/KGXLdGPYk+lZPx90Gc/CzV4&#10;7q/AzGj4cEqAJFJxW3omnbbSK1nY/aLdFZpIn+6cZxu6EZrnf2lPEdtP8FfEPnzIxeBYWURMSQWG&#10;cZ57Vwx/ipnQ3aLPnLwprmlahdCyvJSkrTyQLBHDnOT/ABHuCMCvZ9Ehg0H/AEKw00RCNN0rbMFG&#10;ZcMcHggCvFPhuZbXUmRNOjt7WTZ9mQ4zHKFxkkepwfSvY/BmotrF3Dc6jqcTzhGtplXo2TjJx144&#10;reempir3Pmz/AIL23Nqn/BJz4nhG2rHosUcbggZ/0iMD86/m6/ZT0DX9f8WPBol1JCeA8i9gfev6&#10;Ff8Ag5A8Ujwz/wAEx/HmnwWknkXtzYWsJA4UNcx8n2r+cr4LfFa++G2rIbBSzTSqCAcEnNebh6kV&#10;X5n3f6HZVjJ01Fdj9dv2avCOoeC/hNFb3dw0zzDLSO5JOf8A9dd5c6bqX9kx3Fg5bJAZc9Kyf2e/&#10;M1b4E6PqurREPPah9o5PQda1I9Tu9HPnvn7Pu4XPINe7WfuKx5NOMlNpnFeN9N121zcXd78jpkxu&#10;enavPrrwW/jOMXNlbiRoZtpYKecde9df8bNT16e1luo8JEy8fMOnXNdZ/wAE/tG0rxT4H1TxB4jl&#10;jeOK/dUD8kHJ/wAK5KcVKdmdUmoK6Kf7L3watrPxfLrJsmQmPbIpXAP519a+CNI0tbMy6erx7XAf&#10;yzgr715DaTXEmuag/hiHyooCTujXGRmvU/hPezXVr/Z8eRdSJuZ36Gu5wcKZyJuUr3PUtC0fTrSa&#10;OdL6WUkc5evnn/go94q1jwz4Z06fQPDz3iLcr58aZYlM88V9JaX4Ke10MXUlw3nhN2A2ARXzv+0d&#10;8QtNh1iyt9UthJCswSZHAO7FcXJeR1p2RznhzUPhT4p+EsPi7wrbx2OotCGntwu1wRwQa7z4A6hq&#10;O9LaeUmMgYbHbFfMHxu+KXhrw/8AE7T/AA94NiWC3uSrXESDAXd24r6E+CGsS74iJcKSowTyT3/C&#10;u2nG2GOecnKtdn054d0gmWO7Vs7uS2KxP2xdLg1P4ZPA8OcRqeRnJFdT4JvYn02NvNDcDGO1V/2h&#10;LC31fwHIXTKrCSfyrlWlRGv2T8tf2lU+yLDpVqyqAANq15R4dS6spPIUkEkcnk+leq/tJQRzfEaS&#10;0jRniTPHvmuGtNFnl1mJrEDYGG5O4FRUknM2g3bU7rR5L7TPh7f6lNIw8q2JJP0/lX5cftDXmpeM&#10;/i/qlzbWLSE3BVdgzwDX6h/HHX4PB/7P2o3sVv8AO1u4IB6jBr8yvBvxS0SDxQ+qahZrI0kx3bk5&#10;GTWNSFOpaMna5zYqvi6FOdSlT52k2l3Zzvgb4d+KjrUbzaPMg+8C0eK++v2Uvijd+Eb3TbPUpdoV&#10;412sceleTeAvHvh3xrrkWm6XpMbCSEKuE+bNb/xA8N+JNC8SWZ0OxmEiSqxGMY5FZyp08JiuVSur&#10;GGUY3G5rlyq4ij7Od7W1+R9T/tD634s1Xxtpmr6fDvt95AdTntnNfa37LHxV0vVPgokQnUSwWrCY&#10;bu6ivi74GeHfHnxGtbG28S6b+7QDmR+ORjNfVXwT/Z5174d+C9cu5NTUQPE5QKSQARziipi6MLqU&#10;kevHDzmtEfkX/wAFT7BfiD+1RqGrxXasIoAi5PTnOK+i/wDgm7c3+m+FRYxvwluMjHpXx5+1zceI&#10;j+0N4jEt6ZYU1NlR89ACeK+mf+CdvxSsYLa50aQFpI7YeZj0PetsrxCdd36oyxtJRpryaPo3xHcw&#10;HW52ueSxPLetZnhO+tbltXt7SKNp4fLa3EhGBKQ/Iz6AHOR2GMUzxFq1peaqI55uJDkfMM1PoVtZ&#10;aDPeX2nyuHvYlg+WMEnO8E89Mbs/hRmS/wBmmbZUnLGU/Nn2bcWjx6dbfPu/0SPLevyDmp9Ciber&#10;DnHQCrmp2aiwtldsYtYxnBGcKBUPh8pFKI3cEZ61/n9jI8ubTv8AzP8AM/vfD1L5el5Iv+MDKPAu&#10;rGEHzF02Ypzj5gAR+uK9A8Oamuq2kLz2vlP5KeYPRtoz+ua4fxa6p4O1eVU3FdPYgepBFdfo0yrb&#10;xMFxvQHOPUdK+9ouUOH6Dtp7Sp/6TTPh8SlUzWr3UIfnMTxfbRXuh6paRxuRLp1xGDj+9E6/1r8U&#10;dIKaVqEe5ldo4UBiIxk4H9a/cGSBZIvIOT5i7R7g8V+GsGmzhbu/tZy81vcNGRnn5WIr9O8MppLE&#10;xb/kf5n5Z4lK9LDP/Gv/AEk09PuxP44tIpoCoMmWQDIwDmv3u/4JrfDb/hVX7IugzzKYr7V4pdSv&#10;oRFgkyAGMH3CBa/HP9ib4Cv8fP2o/B3gPVysdpczG51aeQfctYVMknT1C7fxr91vh5Y3WiM+jPOo&#10;gIGIlGEh2qNqAdgAMAe1fs2Epe45n45jKi0ijK+MPg3Vrz7P4msjNNDCgMwjI3luqnPXgnmqmreH&#10;ZfjZoum4bytc0KASiTGTcxt8zQ4PqFzmvUVspNZsgZwttEseAZlyCT7CuU0O21Lwjqs0YsXeWJ2J&#10;vgmPMjA4xgds16Eal4eaPPcEnc5fTV8XR+ZG8lqbdI0xgEIWBOYyRjnoCa63wjo99oUy3lzKyvPJ&#10;udEkO1FJ4Qewqj4n0dND1VtZsdSLaLqkyzLFJysEhwXC45AJ5rR0CGG8gkXSvEk0sLsxVmX96qk9&#10;Rn+HPHHTNTOScboUFaVjvpCkFvJNvPzAbST3r84v+CzkOqWfiXRrxbMtDq8duGlXPyPEJ1Ofwcfn&#10;X6IWjNcQtY3UJQeTuUmTJXHqe9fFP/BZHwtNrXw88Lahp+RFaXc5uZR3XbtUfmTWWHtzlVrqNz4F&#10;8GaZp9zboLudUJlCxgHljxxX6QfsP+D30/SYZRkKYRjI9hX5y+C9Ja3WK5uiuIbkOmec81+oP7F1&#10;8NT8OWzOycQKQAuO1edm6560YnXgdKcpI+cP+C5/iW40f9nDU9Mt7vyvNhILfnxX4j/AOGOGKOR0&#10;ZnnlIDge4/rX6/8A/Bw1r0emfBp7Pd99+x9jX5Ifs8XlpcXNpbWkGTGAWyDx3z+tb5XHkw9vNk4h&#10;3nr0SPrHwPaWsEFppeGb92BIc4Oe9dX+0F4kuvh7+y/qUDX6pHdocEN1GcAflVb4R+Dv7Uktpr5Q&#10;puGVFAbBOfSuQ/4K8xSeAPhHofgXTZG3Xl1DuUntkV7PK5KzPPUrPzPTP+Cavgq2h+HFvqOEJmj3&#10;Fj1JY8nivob4l6bo+ia7p+ralHiPaMMa8s/4J+eFLvQ/hHpSOoUPBHkY9q9i/aB0tbuw0yHzlLGU&#10;AAj9K9OolGnGK7HEnzycvM6T4LeML271by8f6PvAiK9xX1v4FFtf6NDNZzFcKN5NfL/wn8OJo2n2&#10;rG3GEiHHB96+k/hbrFtfaMtnbW7LgYJrysUla520m0zuLGxtFl+1og8wDhgeK5zxxtJlaYY+U85r&#10;prLTZWswySEYPIrzz4/+JU8J+HLrU2UkRxEgjrXFTd5HQzg/Hvh2O/8ADsl7Guwrn5iK/GT/AIK3&#10;eAtK1r4028q3AkPltnnODwPwr9g/AXxl0D4k+CrrTUO2eNG3xt1PXmvx6/4KL3qX3x6vrRZDIYiw&#10;wx+7zz+tdLV4GUG7nzV4R+EPh551juIY95bqRwa9T8M/AWyithPpruhbkNExGR6cVh+ENKvBNHJc&#10;W+0BupPUV9KfCbwjba1pcYhUMHx36GsYxTZvzO+5514Vv/ih8OdThg0bxFemzdsXFrJMzRuvuGzX&#10;6G+CPGN94w+E+lQpIEEluomhj69K8E0j4M2qwfab+wMigZPy9819IfAr4eQjwXDcpF5MYOAxPSvS&#10;wTtM5MTJNaH1b/wTO1rf4X1bw35YKWt2BnqVBFfVEFqyO24kgnINfF37CHiWw8OfE7UfDWnFyt7I&#10;BNKo4ZhX220sSABBkjvXnZnFxxLfc2wzTpaDfJljAIwADzkVUuylzHJbTD93KhVias373rqv2dQQ&#10;OST/ACrNfXdPZ/sdxxJ7rXDFPc6D+Vb/AIOB/wBiC2/Z3/b+8TvoNwj2/i2X+3rWOKPAjEzEOv4O&#10;rf8AfVUP2UtHg0PwF4U0u7iyt1rkJkHTHOc+9fW//BxDe6f45/bjeBoWD6R4Zghk83qCzu+B7YI/&#10;E183fsu6JZ+Ndd8LadZFz9jvXmKk8ELwK2v/ALTa5F1Gkj9WP2XLrShEluq7RjIkx94YFfWnw1uN&#10;NlYxQkAHnJ+lfI/7NOlSWs0VtdQlMp8vvX1N4A025F8EkIREAywPWuyr1M4JyR8if8F4ZNVsPA/h&#10;250jO1r5VfPHGD+dfjP+3zr13/whKae8hCsRgE1+w/8AwXw1+bT/AAR4WtLMlml1RV4HtX4vftvW&#10;uoaxo9tEqscFc9q+axEHLMUe9Rny5a7HyGzvnBGfWmtyeDmulXwBqrjcID071JD8OtQDfPCV+td/&#10;K0eZc+m/+Cdf7Ntr8V7Wa/nRmLfKR26GvMv2wvhS/wAKfiDJptqpwzHORx1rv/2Tv2g9X/Z/sGsb&#10;aNlBPyMFJ9un41yf7RPjDxH8adcPiFtLnMSE5k8vr+FcVCjjljJSk/c6HfOeFlhEor3jyz4cXu3X&#10;UtrgkqxxnGQK+7/2MJkvvCljYLKxECXVqpDbdi7ycZ7LliSB6V8O+HNIax1BZJbVuG4I9K+2f2N1&#10;m07wVpGpWyBvtniCeKKEwh2Zl8s/d7ruK59hjvWmKjJvUMJbkdj1D4K6xpPhb43aJ4e1XxXFb266&#10;6I73S1MhRHYlVcjbzhirAKewzmv06+Flm1xfSym4VxcFZYzB8oWZAzBiM5243AjuSuc4Ffk/aXPx&#10;bvP2j5LQ6ZpwaXUo7s6lqloNkKJIv3Ng+UglRkjg4r9TP2edXx4etL5PPW6nZwTdRlmbccsUYcMA&#10;oAUHpzkV8xiYwcro9VyfJFH0jNMt/pq6rbpiN2hkihfAyS7bv/QCPr9a8g+K0t2nxC1Br++86WQR&#10;PJKF25JjXjHfoOa9V8OXxbw/Faa1aQFh8sksbl0RCrMjAA5ycovsSxIwK8o/aRafSfiWJNgYX2lW&#10;1whjGFxh0PPr+7/WvzzxPg3kNOp2qRv84yR+m+EdnxBVpPd03b5Sic1Jd5/dK/JIA96xNTkuYdKg&#10;8+ztFTU79JHmeVsh4biSNYwAThhjc3ruHAHXa8PaXfX8iTuFRgwaMydARyM1j+JfD2k2fw/t9MaI&#10;yHTdZ+3QFny3mtK8n3lA3Eo4PsAc1y+EGDjKdfEzX8sV993+h9F4w4xUsJQwkOrlJ/JWX5seNR1v&#10;QfBpTTy3mCMAmM8nivOfhh4Q13xz+0R4XutQEqNFq0coaQdQpzXpPhbxTp2paG+6Bo1EeFU8kn3/&#10;APrV1P7GXhxPGn7QEUt7p21bCJpIyw681/UmkYNvofytZtrzPu+7X+ztCgmeXiOABsH2r5n+Mmr/&#10;ABL1n416VNY6XJLoqKUkcMepHpX0H8S/EGj+EPDs1/rd6kNuifMztgLWX8PH8JeLdHTWtPnhuoW+&#10;ZXUg14sLxXNY77Xdj8+vj+mj+HPiPqcFzY+TJNiTHTPHJFdJ+ytc6ZdakspjXG75W3DnnvXCf8FI&#10;9c0+0+Mt+umy7ZooQnl+nXsPrVD9kPXvEVrZreSqVUnIGMZrsjKU5pGSiowuz9OPAvlnSVeLG0IN&#10;xBr8q/8Agqj4sXxj+0b/AGA0pX7DbdhnBY//AFq/QX4R/HLSv+EVmj1G6RHhhY439cD3r8v/ANrr&#10;xRpfjb9o3W9fjuFffMEVUfJAXtRCLU3cj4kjoP2YfBt4J4p/PyiyAkkdM19qfDnToTDDdBVLBR0A&#10;r5P/AGedQ03+zRDA7BmHHykZ96+rvhE1xqiQWlsDsRvnbbyDinUasVC6bPcfBotZYxb3EIXONpxW&#10;F+0H4OF94DvbZ5P3M0ZGVHQVe0ODUxqcULbwoxhgODXUeOvD82u+EpdPDBlkTaSK5lpPQ1fwn4z+&#10;LfgfZ+AfiDctgPbTXLs64xkEmjVv2WJLa/g8beFbgRyJIsqsif1FfYX7Sf7KF1pXhW68URqGltZC&#10;+WGcqc188/Bvx5d30E3hq+lwbOdkG45yoOa3tCSJvUik7Hzd/wAFH/CNjL8PIlvpwt1FOm3jncRg&#10;mvijwj8LPDcGqpql7qfmusgKqccH/Oa+yf8Ago74hnvb+DRTdADc88gPQY+7X57xeLdQPjsw3F8/&#10;2dbrHytgDnFeXDHUFWlSjuhSq1Ks0l0P0y/Z9/aL07wz8Nm8HRB4l8rb5nY8f/Xrx7xp4E0vXviB&#10;N4sZQ7zy7uQOmc1wOgeO9H03w1AYtUeSRvuoj44wBgn8K7b4TatZ+ItWR766xHyMe9Z4pUMPQlKO&#10;7PUw8q1etGMnoil8dPEfhDR/DK6dqFyis/yhAg6Yr581Lx74RtJlisbeNzu+XOBz68CvoP8AaJ+E&#10;XhnxYEBvAmxNwZZcc+9eIxfAXTdK1DzS3mop/ikFdWBjKnhYpHPjJOeJkfRf/BHrU5fEX7a3h4x2&#10;yJEsjFgo6cdRX9AXxHtk1D+wrOUBldlBVu/Ar8Mv+CS2l+H/AA3+1toSWMCqQshZsjPAr9xLvV7X&#10;Wdd0K3R9/wAm9cj0Ap4qa93uTTjpqRfGv4fWmjeGrXUrO3ACoAwUdj614le+G4kujO+045OPSvpT&#10;9p/VLfRPhZLdyMoMdqSMnjIFfEXgD4ha/wCN/FNxbliLdXIjIbgriro1VezIcHa5b8b6fcM0phXj&#10;d8jEckV5J458NSz2UzXtvvZixC9MCvop9Ot5rZpLuQBguSTXlvxkv9PtNKlFuA8mDg47fWuyMpcy&#10;Rg0nqzwLwnpCr40tngZw8cwAVeOlffv7NOoRadBA1zcKFkQYDNySa+A/B+tRX3ihQDsmWTjAr6o+&#10;EXivUzqdpZS71ZSDGM8EAda7Euek0YvSVj9BvCDl4EZF+TaCpHTpXSwB5ZAzjpzXEfBbWmvfC0El&#10;9xIqgEde1d7agE+ZwB3rwqq5Zs64tNHnXxatFuNXtVEJJzngfSsfxrqjaZ4CukZScQsPpxXTfFD7&#10;R/adskCE84yBXIfF11sfh/P55CGSPqx9q2g7qKIk7K58z6ZfwW5a58llkldt2fqa0z4r0+5txY6h&#10;adejnv7VkTW93LbFIWXaHBU45PWrVp4b1GeAXlyAEQDA4r0UlYwJxLb3GbKJ0UE4XB6Cuj8HWepQ&#10;XsM7a1K8cbAeWh6V5/rdu2n6hHcPKRHv24HY16f8P7qytbBJpAu98EBqmVkrhFts4b/gox8Wo/h5&#10;8B54Z9Z+zz6hD5US+ZgszDp+VfnV4B8A+G9ThC21vHKz4JbHPJJ5rZ/4L5/tGeIbvxj4e8C6BPL5&#10;FnuurkR9v4VFeIfsg/tL21xDDaX8qtKByG55HrXI5wvys66UHy3Pqvw98BtPuIPNubbYgQYYDn6e&#10;1dD4EurrwfJqXgWOLdaTwlghJKlgOcfhVTwD8bLTXLlbd1XYB0Fdnot9oWq+K4FDIBJuVgR1yK1j&#10;GKuCb2Z+dn7T3hhdG+MmtSQQlI7qUXCjGM7uv8q9m/ZPgjXw0PPAZQny+nWsP/goT4YtdC+J0F3p&#10;4QCa1w7D64H863f2TFV/CRldhgDjnoK0wMUsQXidaB9R/C7SrLUpo2kCsu7oB29K+nvh34csv7Mi&#10;jK8NjIxXyp8HdTlhuoo+duflKjj6V9bfCa6WWyieedcEDr0rbFWbOCgmlc+TP+Cwf7MEXxY+Dk0V&#10;umWVFddgIPBBr8kdb/Y+tfBV1Df/AGCQBm5Zux/Gv34/bWOiP8Kbu9vbpMRW7EYPTAr8j/jT8YPh&#10;vYwTxNeQ3EoY4LnAUn6/0r5ivRzCrjU4P3Op6+Gq0Y07TRxP7J+t65+zp8TbD4i6BqMkaRTp50SS&#10;cFSec1+y1g3wo/bf/Z+kgvRa3qX+mmG9gZVc/MuD196/n68d/H25k1RoPDkDLGr4G3Ir6u/4JZ/t&#10;/wDi34MePbXwz4yviui38io4kl3bST2FKrhHBc7d30OujilUfJayOI/aT/4J8ad+xL8Xby8FssWi&#10;XksjadM68AE/6vPsOlTfso/GuHwL8Y9Nu9IvGjty2JCDjOa/V79t79nnwV+2P+ztcx6T9nuJ7yzM&#10;2n3MeCYpNuVIIr8XtB+DHjn4K/EDUPBvjaBotR0qcmORyQJlDEBl9jis603iMO4y9C6MHQxCcdj7&#10;E/b7+J6+Lfiv4X8P6SnmWdtoZuJpsfKZZBuIJH+yUH4V4EwjtpUtbG08tnZQm/aSynD4G31bnHX1&#10;r0PxOLrxBqOmWV4wvVXTYXvmSTcyh4xwxH3R8oAB7Vz+oeBru5uXjt3gCSTklFJLK6tknHUcNj8M&#10;15TlHD0lDsdlSEq1RzR6j4U17UNTuHu5pcTX0itKYwsaFgQuCicFQoAB7nrmvpjwX4C1/wCInhx/&#10;C9rfSpb3u2O6xuDTksEDEggew4r5q+DdtJfeJoLDSrq2SURGaV9RuBGkccCZCJ3JbONowCR1r9Ef&#10;2O7a38V634d0KXQEgkSaKWdiAwkQNuzkcdunY5rjwyhiKns0xOU6fvPU+O/+CrnwS8K/s9+KvCPg&#10;rwmdUk0/TtOkit/7S1ea6kMm8PJh5WJALbjtGFBJwBmvjTx/8Wm03T5LKGGSGeE5Rkm7H1A/nX3h&#10;/wAHM2gaxo+ieHfGGi3Mts0OomKSWLgEOnIJ/Cvx5QeKdcZprnXZS0nB3PXrVuGlXre1jFHl0MXg&#10;Yu9b4rnqP/C5te/vp/3/AKK8u/4QfVP+gmP++v8A69FV/q3U/lR6H9qZd/SP7Bvt90sJ027ARp0I&#10;R0TgVzPxctZRbaS9lE0jLIv3gcADBOcdsZrqpGVY0gIX7XDiRcdJF9ayfi5bWt94WaxvBJ5M4Mc7&#10;QttaNCOSDXvU3y1D59rQb4L0fdcf2tYw2+51PmoDkAj09qr+NNCe7spLl1aOUKVJSTaNp6/WmeAb&#10;nQ4re207Rpz5VtAiwsHJOMYy2ep4rubuziv7Uw3EaSBl5LL/AEqpSlCQkk0eYi7m8LW4tpztt5FH&#10;mzEjggdQfccV+Wv7Z2pXHhn9oTxNYSz/AGgfa3mVh0O7lc/nX69634J0fXrNrTU5ttuowkcZ2+xO&#10;a/OP/goh8DdPg+PupDTyDDe2ELAGPLH5Oc+vIqp1V7CbW9i6cOaol3Pjjwt8afDmt64dIvbxcxNj&#10;aT0P49K9s+HsFlNZSXcE55OQAOK+Gf2lvh54p+EPjgeIdKEojMwZxt6gnnivpH9mz4padf8Aws/t&#10;TWL3zPMjwr9NhHWvx7MsLCtiZO+rPp8M1QrezZ6ZaodU1ycOCCh+Un1rzf8AaW8R3Fp4eksnlIIO&#10;JEPTHatbwR8QkuNbubaWfeVJdJFOAw7c1pzfsmfHz9rHVlg+HPg64FnPMFl1a+UpbKufmbd/F7AC&#10;vNwOXSrZ5h4wTfK1sY5tOmrJs+T49Mu9a1C20XSLJ7i5u5lhgt4YtzyOewAr9QP+Cdv/AATh8NfD&#10;6zsfiH8SPD8F/r80IliguUDJZ5HGAf4veu1/ZS/4JcfBz9mm0g8V+ILpvEPixSC2p3QXy4HOMiOP&#10;Hygcc9TivpSyN5pEQmSJlnOBGAvGDx/TNfvVOhyavc+ZqV3J2Wx0Gjf8SdItKmRQHO1EVcAY6cV1&#10;Gi38F0WtooTiHiRnXjNcxZWX2jUYJJZ2aQ4YyY6H0rttPghTEYQBZj85Pc1lWskKK6Fq1R7yQKJd&#10;uF4xUkQNpGYFGS/UntVKe0udPlW8jvmCjJ8vFVl8UII5ZL1kQH7jMcVytO90ao53xzDPYX5uJJwd&#10;3OFNUbW7s72IRlc4PTNR+KLhtRv1upZ2EYkwTu4IppXR9OcypOeR93NbbIgTVdRiIMUUWxV6sKxb&#10;xbq4gkudPXc23itOaeyvswwNkP1HeqGqXMemWZS2YJt+8GNXHcTep5r4+uSmnSrrt0EkEbbRu6mv&#10;mXxfc3zeMdOdMsGvkUnOeCetfQ3xNks9Rd7m9kJKZIAbgivnj4la/JF4hsm0a1WQJdoScdtwzXo4&#10;ZNmNS9j6YvdEeDRbQm13EwDLgVs+CVbQ9OkxcHDc4q14XvI/Ffw+tpbAZnW3A2gd/SqujyXGjOdL&#10;8RaecyE7WZeB6VjWbnHlYoKyOC+Oep6sJ7bxZpNuqtbuEuGA6r615f4r1CHUb/8AtxEJeSLOQa91&#10;+L9vp114fuNJsoRmW3OAMdccV816XqwOizWmpOrS20rRgHgivg/EV8vB2Js7aWN4PlaZx/jDXkeX&#10;ZMTuaTDDPat3wjrNstiFllCsR9wdBWFN4Zh1rUZGDbgrHH1rP12K68KzLDIR+8OenSv4UWGxdLEO&#10;pHWNy3Vk46noFpryRMzSPxng55rrtC1yZLIeXIRv54PSvE7HxHJM8ZRhknAGOa6XTfFV7b2ZaYDr&#10;wec19ZlyqxjzdOpVDEulLc6TX5RJcS3MjlTnkk1y2q3LajIIj82PulTU1z4ttbnSyzOCDw4xzWTp&#10;mowJfOUYEKvy59KWYUZT1Wz3OmOKUXZsiuLCeJDKBja/8Z4p7afHPAZ71HljwrPGi/eAIyRWohh1&#10;FlQLgv2rG+Icd1Y+Ebmx0q+ZbqZ0VTEBlV3DPX2q+Asoq/66YStCLajUi3950KpKtFqOp5v4yn8O&#10;Xks1pBKkVyHMcTzIXUoIiGyW5B4FH7O2qXWo6lp4uBG08csjxIhPl9Nq49c+/rSeHPDVrqNhHreu&#10;aVPtlvPMEd3gOVJIIx6EjIrpfD9vZ6D42TXY4TDHdarCtrH5ZyqAICrEccnmv7fxX8GUfIeGTVeN&#10;u56zrmrw6Z4HWKygIkSXdlBtbkZz7DPFcBot3Hc+O9JtxBMjqkbtK67kDktko3bgda6nxtcaZpmo&#10;CDUXmtopFaRBGRuHUKrBuqk9T1GKyNH8Czfa/DvjW1vHt3u722JijG0YcncAD1AUfUGvGw8LTTXc&#10;9WvK8GvI9InjGma9BfySLHmIGNWBLFcjdn174r0jw1BA+hMhA2XK7XMZ2spODz9ffmuF+J2u/CDw&#10;P9mj8ffF3RNEJeOLZfzb5md9oVBGuWYlmXOMnqcHFe3+FPDPh+L4e2uv6Zqmn3Fm0TSfaoZ9yuuM&#10;b1IUHAHHIycgYB5roxjjKTV9jxaFOq0ny7mB4Bs77S/HlpdRvIESJkJIAY/Lwc/xcDFe0abqct1O&#10;b66kynlYAXtXmOkwpb+LNJ1a6SUxzK7WyyDbhdrDcVPIHYZ969DBi0GMS3EqkSrlFB6DNduVuMqD&#10;5XfUxx8ZQrpS7HGfFef+1bGRbUbiuSyk4xXxv8aNQsk8a2Us9jGssN0oTjk819e/FGbTbhpJLWQj&#10;zQMiP+dfIP7RWmunjbTTpke8tdAtkc19DhtWeXPZnu/whvLo3QtjaGOCWNSJVHQ4rpfi34btdSsb&#10;PWLS4MklvIYpD/snkVg/DN2tdFtheBkdtoO70xXf32hSnRrrT7YpKs0RkhYHJDdQK+f4yyxZtkVf&#10;D2u3G69Y6r8UfU8DZs8l4kw9e9lzcr9Je6/zueYR+GptmRH27Ckj01rGeOdlPyEMQe/Nbfh/X7e5&#10;XyrhVBBxj+f8q3YrTwrqb+ReXvl8ctGuStfyrSwkJSTpys18tT+rK+Pr0m1Ui7eWpyXiO38XXuoQ&#10;+F/CGoraxJcQu8k21mlixuwD/D1H5V678P8AQ/E2naEieJElvNpDRuZMDH90mvOh4dl1HxdZWeiX&#10;MsMMUJMt1IvLbXIGAPY9K9u8NTWccC6DcO8lxAAjBgQrZ5z9a/rLJ69PFZLRxEYpOpFSlb+bq/mz&#10;+T+JoVqGd1sPObkoO0bvaO8V5aM2/CEl7Fqr3GpxSRxOoMSRvkJ6D3rxf9vHx+fCU+i3FvpzyF4p&#10;RuUHIYkY+te8+GreK2upF1Cyld87UL9AMdvb3r5t/bRFjrvjHRdO1ay2/Y5mkjZZMYA6V3UrOpc8&#10;CTstRPDviaHxh4Oso7mILMEXcDFjeCc0+9tJLK9a4ivCku85RjnbnotUtDv7CW1tNLjyhQAidD0T&#10;qB9O1dTqtkn2dmsY4vPMYQ55HufrXZTdmZX0GaRZQa+IvtkfloiYdGPD4wenaqD+J9U8IeKre+0m&#10;4uILJLgJcRxnCFTxgj05rpvsEEljarcSbZGJEqxH5gcdfpVLxL4fGmX1rZDTUvEeVWZ3JOO44rTm&#10;VjNaHO+NdKsLiy1jSInQo+5lIHTcM8fnX5eftHfBLxJ4Y8d6hqx1xUtjM0uJG6KMk/pmv00+L2uL&#10;p+qau6ItuQu1gvAU7a/JL/goz8TvFV5e3mn2OsmFZ5vIB9yef/1UpU5ewcr2FTqKNbltqz4R/ad8&#10;Vat8VviFNevK01lps3kWQJJD4OM1Y+Cut69rP7SHhbTtQtPIhN1bwxW6D5UCc5x+VdHD4QguNVis&#10;Us2kS1HLY/1j5+8fXmva/wBkL9lPxD46+Odh8Q7XTkbS/D0n2rVLxjgDAyE/Svm6ilKLa1dmepeP&#10;Ml3P1x8Avrlz8LtOjuXYr9jAO7ivAPi/aB/Eb2MaZcsx3Vvyf8FJvgH4dey+HkGs2jXsq+T5MbjK&#10;uO2K5bxHr41jxQfEb4MUzb419jWfCWFrUVVlUja9i85qUlOHLK+4z4d+GvE9/rUOj20DOlw4Ugjp&#10;6mvuv4LeCofCfgaDw/ZyhGSMGTjBJNfHXhP4oN4I1CPVrG0ik2MDsYdR619OfBb9qf4X+MYoLfU9&#10;WisL5gu+GRgMn8a+jqJtaHmQlc9z8MWVwsCmaZnKngVYk8NPeXPneey7WztJo8N65pF8y/2fdpIj&#10;DcHjbK1rWdw800kCoCccsD0rlk2jS6Zz+pQiW9SJbZcDgnHWszUIp7W/H2ePC9CtaviDXLHwtMJd&#10;RkURk8u7dKpanqdtqkkN5pzAqWB3gcc0K9xNPoeWftU+HbrxN8Pbj7PAyyGIr8q84PFfg3+3J/wT&#10;Q+MMHinUfif8PLCXU4LiYy31jHzJHnqQO9f0feL9E03VfDstnOquk8RB3DjkV+W37W/7Wi/sI/tC&#10;Wll8StAfUfCeou8fnqmWgzwDnuPY1xZgsX7Dno68urj3R2YFYZ1HCtpfZ9j8Q9T8J6joN4+n61Yz&#10;W80Zw8UqFSpHXg17X/wTmvJtL/a88Im2yomvTG5B5wRWx/wUq/aD+EX7QHxmXxR8ItOjhheMm5eC&#10;Ax72PTioP+CXemRD9sjwffeJImhhS+xHvQjJI75qcNWpuUHL3W7aMnERUVJXul1P6HfgXpywytbB&#10;DIJAuyRu1fQ/hOLT7K5EK3LEhPue+K8f+F2izLYHVNNMaMiqwzjDCvU/As9xfRtc3NoqSI2S4PWv&#10;XxN3qcNBJWPDv28tCkiXT9cMXmJFNzGw6qRyf8+lfmmfDur23ic3V1ZmFJ7IyRzvyZIfMIyAOeSO&#10;wz8v5/qF+3JaXGpeEYbm3nkHlrIz45IUI2f8ivy/0zU1eWFzqE1yqspjS0f96p+8gIYkkbjnaMAk&#10;cjk189nEr04R9T0cInJv5H0L+z1/aGnWwglnZbmVIg7KirGxDAsXyN4JwpGDxtr3a5t/Glp4Fl8c&#10;eF9SkiuY7/7NE0ERWct8xZIl/iZQdxfn7oNfP3hHxl4g1z7d4h8R6hc3V5dyZN/JMryTS4+91UDg&#10;sMHp06V2GqfFH4T33he2v/iBZ3t/cQ6fLo+n6Ibsu7pLNFM6osbp5ZJiy5BDMoYBlUkV8DiIU1Wt&#10;L5ep9NgYpz8kfJH7bn7W/hjVNEuvhz8V9H1O61Oa91M6C3heRZ5LdJPsqtd3Ab7lzCLKaMg4PlyZ&#10;4JJrX/Yf+P3ifxH4dudM1PxxNr22Kyso71pH8lLa0t/IiWMEkZIGWcYLHGfuiun/AGzdX8I6H+xz&#10;43+JFv8ABG/0e8s9GeziuZLsi3RpnWBSFky83EuMZO0sx3EEAeMf8EzhF/whscVpb+akcPA7DPf+&#10;fH+Nfb8H0YTr+0fS/pc87ifESdFwTsj9IPgnrc3iXRZxI7bVjKnA5496+NP2tvFQ0n4j6ppagBgR&#10;tPpya+qvhf4nGm6VJBp0o3CM+YAuMHFfDn7YeoXWsfEO/vFcs4OXyee9fbV1aUmfI0leKuYH7P19&#10;d6l8Y453mGUGfl5xzX6Kfsp3aXXh3XLiK8aGWC9VInDcOxizg/nxX5s/sr3lzp/iy81nUFKLH/Ef&#10;QCv0I/YE1zRPiNo+sWGlRRy7dYw3mOwEn7tAynnrzn8OKum17C4NJVrH0P4N+IWiaBoxubtGu57c&#10;hZ4XQZc4BOB0PqM807x/4q8QW9jH4t8DaiUBQy3FpGhBjOQVR/X09MVwmsaRrUfxTsPh612bTS7y&#10;4QPI1mAkTR5BAbOSc4Ht2r628A/D228RfD2+8La/DCwvIGiZlUxkqFKhifTAz61x4iUadm+p0U1z&#10;GP8ABPxteePPC8Go3Evlan5Iju4AxIjkB6BT2x396ufFdtS0/wAMvPqsCXEEqghHGwF2XheevSsT&#10;w18L9a0yx0fxx4Jv1t30+Q2+q6dc5UTtG7KH3KM7ioXA71c/bDvNa8SfBSB/D1/HBe2mpW1zesZC&#10;uyEgo5Hy9QW/SuB29ppsdEU2tTybS/DD2N1fXN/cpDLOytHgjZGrHkD3BrtvhiJDe2ejQWStF8ou&#10;GUfOjlSxwepB4NeWaFrPiKz8KXifZ/t19bai3lkzNvaLcMbjgDmvYfhFpOtSPb6pEDaeQzNM6RZD&#10;Lg4BJ/KrlJ8juKMeWaPhH/g561a7tv8AgnRqOjzgKt94m02FV6Eqswb+lfzwfDPwXN4l8eaRo8CM&#10;z3OoRqAB0Bbr+Vf0Pf8ABzZb2+ufsZ+HtElmA+0eMLfzJNvA2hj0FfmP/wAEzf2RPh548+KEuv8A&#10;ie7kWfTMS2sRTAOD09+K8qi4xgpS2v8AqdtZSbbXb9D7o+Fmif2N8MNF0GVdotrFAccZ4FTaumgJ&#10;EyyzDhs9OBU3ju3uLHUF03Q5gkcQCqxPYVyF9c6rNqYtr9QYcDLD1zX0NXSCPDpRluzkPjlateeF&#10;tQvIJtscELbBj72BnNdj/wAE6PB+sap+zhe3luo85tQaQZOC3JP8jXn/AO0n4007T/AM2iWiD7Td&#10;MkYXP3stjj8P519E/sQ+HdU8Mfs+6dbttRG/eMiDnnNY0Gvam9RJwZe8I/aY2vrK02Izg+cGXHP1&#10;rc+G/jGfSNSj0a/VVLP+7fHv61auvA7+MLiXQNBLW93MTtlXrk+uKztD/Zn+Nug63by3MiXUMUn/&#10;AB8Y5455/Cu+o/dOeGrPpC303UIvDh1gXpMclvja/RfpXgPxK0jwVqGri31pRJIgZlyOpr2nQ9U1&#10;fUvCZ0LU7pIzF8kqDivnH4wI9p8ebPRbK48yNIAXTtya89X5tTqT9258x/HDwkv/AAuEana2pECX&#10;EAjLHoK+mvhnpUb6fb3NvNhwuWwehr5s/an+I9vD8eLDwnZgQtIQZS2AflOB9a+kP2ZJYbm+EOpS&#10;/uWwRk57V2wtKizCUXGabPoTwBq2qCwgtgW+6Ax967b4rh4vhJeXU7/Mtm5UMenFVNH0/R0MZtMZ&#10;wvIPA4ql+1Z4gg8K/AHVdQeUApZORzyfl6CuVpXuaq7i2fkl8SPFOp3vjXU7qd2Ie7cI27OBntT/&#10;AAItzaah5t85ZXYE84xk1zeo3dxql1NfszBncuOegJz279q6r4XWWo6hqEcM6Foy2cAcmue13dml&#10;N6G/+1feeHdN/Z4vRqd+sLS2UgjViOu2vyAe6nt795IpTnzGxg9eeK+6f+Cs3jbX7a+03wTpd9JH&#10;a7R5qR4OcDGM/Wvnj9jz9in4l/td/Eu28HeDtOnWxVt2pak0TbII+/PQnGa48TNLVuyXU6aUeZ6b&#10;s+mv+CRP7MXjz4x6hd/EbULArpls4gtWkX/WkYLEZ9K+82/Y0s9ee51rUbfOxiI8+3f9K6D9kz4e&#10;+G/2frzT/wBnDwBGjG1gVbh1A3QqRgs2O7GvpXxlDo3hjw5cuFVRDbHnPU4x/Ws8voQxTeIqq6ey&#10;8jbE15Yf9xB2fX1PlT4FwWfhD4qW3hq7miaBJgpB5AX0r7b+JF/4T0v4EaldKhiU2TuSgwfu8Cvg&#10;vwv4T8beIvjSPF3h2HNlFeqpQjsDya+wfjn4utdF/Zk1abV7YALprhmxjadvP8q6quFpRjeMbGCx&#10;FSTtc/nf/a8+IFlZfFjW4tGYSK2oyMzFsnO4133/AATV8cC88Y6pbXbvvnaFUUHp1rwD4x2934t+&#10;JWvapaRHyZtSmePbyAN5r2X/AIJm+Gb5/i7cO8UiRoinOOpHSs8CpQr2ZWJXPTt0PtzxZo0k2rrr&#10;C3DARMflQdga6bwVqMF1p0xMTXNvHc26zIQSRvLIpwOTye1Wv7LEoSxeBHmuCB5ap1yOD71teHPh&#10;zc+HbC6TXbExrJe20iRyJt80DdnkkcglT+NdGaRawc2uxeTN/X6ae10fZ+rGI2UUanbthUbf+Ais&#10;vT3bzwu7vVrWBIUjA+VfLAGDkYxUOjW2JwWOecjiv8/cc3Ux8mu7/M/vTC2hglr0LHxF1KTSvhd4&#10;h1NVw0OiTsDnphc11Hw58Qp4j8B6B4hibIv9Es7lT6iSBHz+tcZ8dZEtfgX4qnmIVf7CmVt3uMUf&#10;si6umtfst/DnVmfPn+BtLJOeu22Rf/Za/SIU+XgyhPqq8198If5HwVSXNxNVh/06h/6VM9ZF8Jrm&#10;BYuzr19c1+L8VtpX2+8nt5T+81K4HA4b964/oK/ZKOYQMs5ONvIH05/pX5K/Bnwmusasba4tQoeS&#10;RyXXuSen51+geGTvLEv/AAfqfnfiXBRo4aKXWX/tv+Z92/8ABC74Bp4h8UeN/jVrdvmDSrOPRNJk&#10;2k4lkPmTEdjhQo/4FX6O6In9k3slpNMYInUEFxlsZ6gfWvN/2AfglB+zh+yb4b8FrYMupX0D6tqp&#10;ICP5tyfMUHH91Ci/hXs1vpljNDtu5UnlKBlT+JO+M9xX7rSSp01Fn4RWlz1GyLxB4g1KHRJ107TJ&#10;7h1Q8RLjdzxj3qHw34sPie0mEgmidYNnlNgMGAwQf5Vo2Vzb6ibfybhoGRyJI0VQpPoM9BUd74Zt&#10;Q8sEdyU8wkyeWQXUn9Kd4pWM9StLa6Hr3h2XwTr4EYvB+5IPO5cHII6Y4rDsLq48FXltZ6rDshjv&#10;TBKyRfJF8uVO70OP1rX0f4c6vFJZvJrUsqW/LKqgs/PHXpV34teFb3XvBd7Y6dE4ujagDHVueOfU&#10;HH5VDmo6IajJ621N2Q2r2gvLWQYMJPAH3a+K/wDgpxq8k/7PNhqps3SO51o2u6Rs9QXzjsMLX1F8&#10;HrnVtX8DCDX7eaK6icxESyBmODgHI7Y7V8x/8Fd4dRf4PeHNMe3/ALO0601R7m+u5oSYw5QxRxAr&#10;zvYsSF4+UEnPSlQqQjXSuOrCTptnwZ4agA+yW8JLRyzBXYgkZz2NfbPwk8QfEXw7pFhH4Oc+XsUT&#10;SRjlcCvlD4P6db+Ida03RLZwyecGJjh++Pxziv0L+BngKx8P+D2kjz5mzJEpBCj29a8zOG/bKzsd&#10;uXSUaTbR+cf/AAXQ8S6trvwhhTxCZFnmlAUy8Z45r88/2bvBl3YXsE6ZYSY5B6Y7V97f8F/NYQ6f&#10;peiRMHZ3YnHp9K+S/wBlOz/tHyrO2tSzKQVye4r0Msi1h4XObGTtWkz7N/ZI+GN54u8SWNtdWz7b&#10;WQSbm7ivBP8AgtDcLqPx48J/DuC3JUX8TbMdhjOPxFfob+xP4FbT/Cya9fWwVzHggjtXxZ+354e0&#10;fxv+2RpLzRrIbOT59/OMc4r3KcXKqkefN3hzI9v/AGdM6H4G0nTYYyAtsh6e1d98Xp4v+EctNReL&#10;d5UoZQT3rm/hg1itrbWlrCAIYVVRt4rsPivax3PgjMkICxyLjsK660rs5YRT2O7+But22t6RDNd2&#10;mS0WFHTjFfSfwdsrOz0xYDEFdiTkivkH4Z6vdW9rZx2R/dpGod1Xp7V9Z/CC5efSYVuJDgrw3fFe&#10;biV7h10ZXdjv1nVH8mIAqeuK8m/ad0qHVtCXS3k2/aG2/WvV0SGAFYoSB6mvGv2qvER8N6ZZanIg&#10;ZEu1yQO2a4aeskdEtFc8MsPhnceB5rnUtKDDZAxYEcMPevyP/bF1Q+IPj/rV26YKXpSv3M1g6Nrf&#10;gS51u0Kky2LZA6A7a/Cv9om+sz8cfEwYB9uruD9T6V1qV4GFrMoeD9OW6u49NfILAY5r6S+F3grX&#10;NGtLVoJFKkqQo9Pwr5/8Pm1S2h1SIgNEQMg8sK+t/wBm2BfGVnbRox+RRkZ449qmEddC23JWR6x4&#10;d8M6nc+H1WS3DSFMFVHJrvtEPiDwv4HOnywbEHLkjG3Nem/AX4U6RdWk11qKB2iiym4g4OKz/jHb&#10;WHh6FbPUgqRSSYeQ9duccfnXo4SMVK73Zz1HdWfQ4j9hb4swzXeteIxNxpmqyI7Z5+XrX3H8Iv2u&#10;vg38TbmDw/pPjS2bU9xWS0aQBsjtg18Sfs3/ALLl74S1LXL7RPEUT6PrV2bhDF1TdgsD6d64b4r2&#10;Nh8IPi5H4j+HGmFLmylLT3KkgMRj061hiqVOvVs9zShL2cNT9ePN/drJGQQaqXNhZ3E4maNM45av&#10;I/2R/wBoFfjT8MLHUNQkRL9Igs8KtyCO9eww2okgYTfxDgjtXh1KcqU+V7nbF8yuj8Jv+Dovwv4T&#10;+H3x28NfEzTZY0vdb8My298qEfP5MuUY++HI/Cvi7/glPc69431PVNes4IzFpMKgOxxt3sTxX0t/&#10;wd06T4i8IfGPwhrkl/JJperaTNHZxuOY5Vfcw+mCK+bf+CImoaMIdT8NaxaQQnWEX7JfMSWaWPJE&#10;YB45B69eKpe7V5n5GTbdF2R+rvwEfVLqOK5uflZAAhAxmvqLwJGZUDPMw5AJ9+K+aPgXfR2Agimj&#10;BlyFdTxkjvX094ODTWAufI29DxXbVegoXWh8L/8ABeG4Eeh+E4C2VGpAs23oApNfkp+0T4r8IXrx&#10;aTfzodsoG4kdR2r9e/8Agt9pcGq+FtAvDgiC4Z33DkfKR/Wv59/2jvEt7L8R7y2W9ciKZwAG6c14&#10;TlfHvySPXi+TL4+bPWbHTvBNzYG4huYd2OhYGqN1pmkwktD5L7TxtUmvBNP8Y6xp7DybpgAPWu68&#10;CfF61tnVNYVNpYcnJPWu2K593YyjVpr7J32mfZrm5WzjtY2yf4ofX8K9Gj0KaLw7DBGsfyxjKJEM&#10;15tbfGLwRaMtzCIGlByckgGuitP2m/DMoSKW3t1OMM2+r+rtrSQPEU39kgu/gh4muEbVII4gHdj5&#10;ZAGfYV9Ifs/+GtX0b9nnwvrWmK8V5p3ja5Ec8Eux43JidGB7MHjGD9a8c0n9p/wSbH7NcWVpIyj5&#10;CZgAK+j/ANma+0Tx9+yrdeILSPyxDrs7RNG2VXbOm8kd/lzz2rnr0JRptt3NqGIV7JWKXxL0f7J8&#10;WofF93pE80sihrSeC62+bHtBcE+pKhj7iv0C/Ze8Q+JfF9ppsGnxXEUclt++trcgtGiqpaRiTkKQ&#10;wHsRXwn8T4fGF6fD3iPw3axtHHG0UtpG44xIdkgLdDhiNo6ZWvrv9ibWdat7DTdTe/msrwxrDMIL&#10;dZIwyswC7wdzchd3oGUcjNfNY6KjBep6GHfMr9j7e+HLWut+HDM+m/Z3MnyoDnOHKtgDrwMH09q5&#10;n9pXw4l94i0HWYY8GbT5beTcvI8uQOMn6SV03w61i51aKETG3zAdq3NrCUOABksoG3cWbJIxkls8&#10;isv9pu6bTfCGn3lkyymLVirEjDDzIwMc9RmMcdia+O46w8cTwfXb+zyy+6Sv+Fz7bw6r1MPxjQhF&#10;6z5o/fF/qjy7xBeWXh/RpJDE8+0BfJjfazljtCg+pJFcd4V8U65daOPDXiZ0WdoPtge2KyRsp81S&#10;WzkqVxt4PQelWPiDql5o3haPV2mmEsmo20WYeqBpFy2DxwAa5PQvDN6vhSXx7pEdvKmnQm0kgEfl&#10;m0MdrK5wDwdxmUnAyCOvasfCfDr+zJ1GviqL8Ev8z3fFqso5hTo3u402/m2/8vxOw8K+AL+eBZ9x&#10;FpGgOCMduP8APuK9i/Y1ibTvi5OqWwVUtvmk79a4/wAFvqD/AA0tdWvisRkiDPlRggDH9K7f9lqa&#10;aHxJq+tSSKylB5JBxgYNf0DVd6Mj+e1zOojof25/Etp4jt4PBk91cLaud1y0APQdjil/Yj8W6Qtt&#10;ceF9OklktrZP3ZkJzjvVTWJY/EXiK/S+vBKj5UIV5rrP2evA9n4Z1K6mtI44klU7BtAOcda4LKNH&#10;lOhNqdz89f8AgoLrln4i/a9v9H04SYjVBPGq9STxXtXwK8CpD4ZtrY23l5hBxjHauJ+PvwnluP2t&#10;9e8U3qmQSX4YMF4AA6D0r6T+F3hYXGlQtDb7Ywg27Uq6VN0/ffUc5pxSWx5P8UPD3inwxoN/f6bd&#10;NDGtucHdjkc18Cz2mpaj8S7m/wBRn+/eMWBPDc1+o37T/hq2tvhHqU004V1gcl+3Svyz8m5l1lZ1&#10;DM4nLeYvVua1nK8UQtGfXXwH0ywFnbCW3QM4wcdz2r7A+EWkDT9L+2RR7VEROR3OK+K/2afG9jLc&#10;WujXKfvUAIOPSvuTwJrFs/g55EUArEM8dj1rGbfLY0jY6vwF4hj1HVZbV1yVcrk12HirV4PDvhiX&#10;U2PyRDLd68s+HOpRSX7XanZukYDJxmvVvEVkmqeDZbR4vMWWPaQBnNc87RkEbtanh3if4kaJ8ZPh&#10;9qVnpM6GQRyIRjOcZGK/OGLSn+HvxK8QX967JbxTtsOMYYjrj86+5rL4c6n8JNZ1OW2tJo7G4lZ1&#10;+XIwxyRX59/8FG/2hfBHw8vtSsbC9jFxPkbQerEY5x9aKk+WlL2evYqUWrXPl/8AbL8c6N8QtZuG&#10;07UBtiVo3kD5IHOf1xXwx4t8rSNYfyWJVX5kHfmvSvHnxahuZZzAwDM7NuwRuJ+prxDxl4ifULpn&#10;LgsxOa+Xy7BYqlWlVrdR06dnzHofgb4hee6adLeN/rBsGa+v/wBmfwMvi3Rbu7GrC3ESBiS2D0HS&#10;vgP4XaPe654jhihUn5h0r6r1j4n6z8EfAZGiXISR7YK5JI7V0ZjUlLlprdnt5eoqTqS2Rz37Sviz&#10;xJ4G+JV3pCeKJpoNgMYEvA46V5vdfH/V7ZPIkuZZCcZy9ea+LvHniTxbr8+t6xqEkss0jMWdie/b&#10;NZn2i4mbMpBz6V60K0lSUex5lRKVRyR9mf8ABOj9pm98LftIaXrckTkk+XuL8Lu6mv6DP2ePiUfH&#10;/iHRrpn3qlkAGz1ya/mE/YzuGs/jZpYCEhrhc4+or+lD9hSKK4Ohyk7f+JemFC+9clarN4mEejOu&#10;jGLw85PodP8A8FlvjFqHwY/Y/wBb8Zae5ElnYh+O9fFH/BPT9pLSvi1oVprjXSqZoVZVzjtyK+i/&#10;+Di2eaP9gbxIkLkZsVDYPJGRX4w/8Eovjf4h8P8AxU034bDUWFtJLiPzD0BI4FenDlSS6nnqTs+x&#10;+4fjSwuZYUOkudkgHJ6EGvF/jJpU1jbn7YDtwcnOOa9/0Yxr4ZhNzcJIywg7uMdO1eH/ABsu7jV7&#10;prK0jDqr8lMk11Rdmc7S5bI+cfDk8mkeN57iG23Rg5U9eTX1d8Cp7vxHPa6nqFq0SxgeU5G3mvn+&#10;Hw/Fomv/AGu+WMDdl2I5Jr6N+D/ifSLjRYbGML8nTaMEfl1rupO9NmM5KLTPun9n4xxaIkMsyyZ5&#10;yPpXqMm3aFjOARyBXz3+zt4iuorOJYow0ZwCTnNe921208Cuic4rx8TFxqnXTd4nPePk23FudgY7&#10;hivI/wBqPVZLLwZFbMf9bIqEAc85r1r4gzCJILiVyuJBk15v8V9Ki8UtB5ylooW3dMiqoWTTImrx&#10;PD/C+mPeRrYyQ7V4zvFa3ilIdA0UxWw3kL8oWtvXbKHRbcSWlmWI+6FTmsa5VtSw91BjA4B/nXdz&#10;czuY2ON0WyuvEl8rahbgKrcKwxmuss72y01Z7a4cIIITjd9KzPJaLxArxuSo67TwKzvjnqth4O+G&#10;eoeIzKRI8JMZP97HFOWrsNW3PgX9tT4Zab8afH2r608RmWORoUcDPyqSM18Z6T8NL34Z+PXdYZII&#10;JJOhJGcGv0M8LiTWNLe5v7NQZnZn4+9k5J/M14Z+0n4P02IPrZtFj8okb9vAGa4qsNWzrpNtWHfB&#10;/UZXuYZ/teVZAcMea+iPCk6w6lZXdsysxYHKjIPFfG/ww1uSO1fUbS42i2bG0NnA9/WvZfg18ZLz&#10;U/EdnYXNwrN9pVcN6Z/wopz1sVKKktDjv+Ch9veN4rsL+5hMZaNwM9Acg1Q/Zw1C8i8MC3tT8oUA&#10;4+leu/t1fA74pfFDwxa+JfCHga9vLaDzGknt4S2FI9ByMeteN/swvPY2P2aeA5RmRkb72c9D7+9b&#10;4KUZV2kya93Q2Prn4IRRSWcccrEybhnb1zX1V8HrSX+yTbu3zA/uzjrXyN8HU1J72GaBSI1YdT/S&#10;vsX4H3L3flq204UAkCujE6HLR0SPAv8AgqDp3jDw5+zdrviGC68tILOVsrxxtNfzyz+LNf8AEN9J&#10;c6zqjyB5CTvkyMZr+kv/AILIanFZfseeI4jAMNpcqscf7J5r+ZaZAkreWTtycZPWvNlFuKOmNSzs&#10;uh2mla1okLCD7QXwPmPrS6v8Rm8PeXPoqtHIjblffgg1wqX0sLgAAY/Kq+t6hLcxBXYkj36VMows&#10;P2k3ofsR/wAEVf8Agp8njMw/AH4oamv7wiOxeZ+QemMntX1T/wAFDv2LPDvjbwuvxc8PaTH/AGhp&#10;aecZo1/1sHDOrY4YYGefSv53vgJ8UNY+E3xX0nxppF/JbtaXiNJIiliFDc8Aiv6Y/h58ftK+KX/B&#10;NLVvjDb3EOrRW/g24LzrbyRxyTLDtKMG5B3PjIJFeXWw85S54LTqepQrp0/e3R+cnwo+N9j4wuPE&#10;tjrduzYuI5YJorKGMWQCY8o+XzIrMc7mHy7cDqafC1uZnl0eJ5HDr/pPLZ3gsSfYbl/LHevLdb0n&#10;wBf3F18UPhDcy6RfyXii5sRFwzMCJmR1ILqpGCmAAHBzmvcfgH4gtfGSXS6zar8ud8sds6rNCjDa&#10;4jYkow5GSSTkZ5rx8XT59zelWaje1rnp3wM+DOsHVBcRXdtGb20mtJWkj3MEeTDj/ZO44HtxX3l+&#10;xL4Tk8IeK7XR752drQPcwurkghkWM8dvu9K8B/Z68FzLfwXTxQssUGbnywQVYsflBPUABAo7AE85&#10;r7B/Zz0iz03xJd3N1HF5MVokcLKQFLFucewANVgsJRo1FNLW5nUry5HHyZ8H/wDB0bZeN739ma01&#10;3wtoE11Fp+qxXF68MRby4uQWOOgBIr+fqL4x+KLYlkkHJPGD1r+sH/gsTrugW/7FXjORdLS6nTQL&#10;gxweQGDjYcjp9a/kjljs57+ebywBJIzhfTJz+dfRwxGIeysl+J5Xsaad273/AAN//heHjX/nuv8A&#10;3zRWL9kh9Foq/rGJ/mD2NHsf3FWelSy26yuw8wjDMx5rifjjDqsPgfV5oL1bc2qqTJMMgDcOfyrv&#10;TM2nAIiZG0kpjOOf0rnvjBpa6l8ONYWWwiuXk0+QiOU4DYGcE/hRTdqi9SXseZ/BLxbpcwbT1mea&#10;+hAXgZHHqf1r2TStdvltla7VWLH5sDoPSvlD4Oa74u0TxDFstYS7xbNlsQcIO/PWvbfBb/EyXx/c&#10;X2rXIl0uXR4RBE6bTFKGYu3HXcCv5V0YiFpXIpNy3Z2niFrq584QnERj+RZDxn2r4u/4KC2E2nfG&#10;jQ9RumkzeaOqyALhBsbHHvg19wJFE0K3bRKjdMnOK+Kv+Cri3ek+LPCHiFL0BGtJ49q8AkMDzWUV&#10;zwlDumWnyzUvM+Df22fhpbeJdGlliVdzJhG24we1eF/Av4B/tSeLrEeC/g78N9X1OKacLLNDaMII&#10;2PUtI2FANftL+zn+yH8H9d+HujePvE/hC11a+urWO4jmvv3yqxGQQrZUH6CvZdP8G6RpbrPpWmW9&#10;qIxsaOC3VBXyNHhR1sV7WtUsuy/zf+R14nHyqV1OnpY+Lf2DP+CU0PgbRoPG37SMq6hqz/MNJSQm&#10;G34zjI5Y/XivtIQaR4e0WLQfB2lQ2Vsi7I44IwijjGABWiI2liW2ilJ5JYr1FZer36LA0tsm4wP8&#10;/FfXYPAYTBaUYJfm/VnBWrzrz5qjuyK40MxwRswJCkfO55z3qe8tbeKBZZJVf5hgA81U1O+vvEVo&#10;tpok/luNu4n+Gqmii6g8xdZudzQEhBjq3rXf7zWplpfQ6X7W6ouyPy9ygR5HU9q0tD+2q4j1GRlJ&#10;JOT615b4o+M2jeF7hrjVAzC2OFB/nXzX8Vf+Cnni7RPiWbTwp4eM9vbOUMbvne3TIrKdKUo2LTS2&#10;P0DM1upENywbA7Vx/wAQPBV14pTzNMuCkZO1ljk5Arz39lX9tLRPjLpw0rxRoDaZqygDZIOJQehB&#10;r2ryXaN57dCrBsIoPDCuO06M9dzVNSWh5Rq63nh3T49Endp4LcAmZzkj0yazrK9l1u5ITKqh4z3r&#10;ov2lJn0X4dXmpaPBH9ot4RLKijkqDzXGfC/Uv7e0C31OEqElhRh6gkc1bnFtEuLtc1b26bwxILt1&#10;zuGBj1rntW1S71ff5yspIOOeldVr+iPe2KLcSE4bJwaz7nR7eC0M1vFlkHetYWsRrzHh/wAS7XxF&#10;bW8sSM+wqc8V8/3epXem+K4bHU4mYPcHLDOAO2K+qviFYXGsF7by1VepfHT3ryjxR4GtFkEhtwWJ&#10;zu2V34eXLoY1rvQ9z+C+t2trpMDQP8gC7gF6cV2fj2zXXRbXNjIAE6gCvDPgZq9zbebpt3I2M/Ll&#10;+MV66fENkTHaSSncB0Udfesa8Wp3Q6TXLZnJ+O9Nk063kvZ5S2FOFx+lfNFzpGjX2oX6ySPDJJOW&#10;UY7Z5r6f8b3VvqtjPGC7GIEqSM18qeNvDOvz6vc3ViyxqZSegr4njinTxGRujNaSaTPq+F8qo5rj&#10;nTq7JXL2geCbi1uHubK/3KXJYE+tHi74U6prDLdKyyRkcjvXn2v/ABC8U+A42uLtTL5akHH/ANau&#10;OsP+Ciuj6PqX9j61EylM5LHpX4ZLhHBVKdqUPuPtsTwfk6p2lLl+Z3+t/D/X/DrRslozruPTqABW&#10;hDIqaYszW/AbDIRzWLo/7Z3w08WRxRSazCHmHCysK6vS/i98M9TjVvt9qVckHLCuGpwxOgnGnofN&#10;4jgmTqJ0KqaZz+o2RFqZbRSd/Coi9azdFtNYn1dQtg/C4bNey+H7vwTrVoBDcW7Fh8mGzUlzpXh2&#10;0z5d0insQK0wvC91arL8DiXB+JWI5ZSPLfGmr6h4S0Q3kdk7zqmQqjkV8U/tn/Gz4ja14dRBPc6f&#10;BFqYeOa2uHjcMAccrzj2r7e+Llrql1ZPDo8ySKVI2lcmvij9sqx1fTPADHWtGMMMeoK8l28PyJwQ&#10;MntzX6Fwjk+XZZmNJwScrrU9/F8OwyvI61TXm5dNDxzwx+1x+0z4RuIL+x+In9rJayF0tdbt1uFA&#10;9ARggYFexfCP/goR4h1m+Og+Ofh3FcTJOLqG9sNVEXC4bZslHU44568GvmTTbLRdUZXtp4TGVXDW&#10;04PUcdK0tJ0fULC+kutJ1Vg0W1hFcwZyc4BDf071+21KFGrTakj8tp4zE0aqcWfqd4R+NnhH4xXO&#10;jNbQXEMl9dBnttTsSxjRSN0bOu5fmOMAkZ7VueI9ZnsNe0q6gmmjjtdThcRKQU3FiDjsmPevzn+F&#10;P7XnxL+F2u2u7T4r6K3uYDNbQRv+9UOn90hh+BH0NfUmsft0aDq9jZf2n8LIYZ7dUuFuLO/8r98A&#10;CocAEEb8Z4UketeTLL1TSdJ7HsUc1dVNVY79UWPij8M/hr8afF2q6l4lutdudf07UYbrRL9NG+0q&#10;Z/OjMpiQrt3JEp2Fv4jX1d8BPEt74e01tLnfxDAksixrbeILj93IgXYsyr95d21Xbg4Zjmvh7UP2&#10;yPiDcyz6P4QeTSLS5nWS6ktmLXO1n5Ac8cbs4C8beK6Tw98WPiV4vurbU/Efi2/uJzbPbeZc3YJj&#10;823dMhcED97GMkYOWNebisF7S+trnTSx84uK7WP0F1K8h0PVP7RTxYl/uhgAvWztBLHcAx7AkdfX&#10;3r1bw9Z6ncwCfWXSUhAFAORzX5fad8Tr6XVtJsb2ZmX7bHEsW9mRAZgxUA/dHOcj0r9XdCgtv7Ai&#10;u4huHkgk7icjHXmunKoOjBwZjmFT28lVOC+IvhZ7dZJrGZI4yhPSvjn4+X13a/EXSbaOQl/tgBbH&#10;Havt7xTCdQtGkhRymTgE8Gvif9rm8/sD4vaNYLEEMl0Co9eK+kwz5meLUWh9C+A3sdX0eG11BWMq&#10;xr8y8Y4rt/C+20vVWGRjGGyWPNeV+APFcVvbRWcsbROUGVYda73w340s73V/7HKNGq8BgvDNTrp7&#10;CpSaszF+JHw2bwtri+JdCcz6bfSEzW4bDWznrg9Ch/MVlJq9lBcJpdpbBZZBzI0nJrqfjk+rW/hx&#10;7qwkOyNAdqnrxXkvh6/1K7MMtw4WWRvkBOO1fm+I8NcjxmNlX5pQUntG1rvdq6dvQ/WcN4q5zQwE&#10;KNWnGpOGnNK/vJbXSa18+vVXu36HFc39jq1gdL1E+bDI32lIucq2MDPr3r234Xm8uP32uIstw0eT&#10;mQZXnqfwxXjXwvu9LsLpJpUEss0i+Yz/ADbGA6D+dez6BcaLBeFBiGdcrIFjxvU9/wAa+4wmW0cn&#10;y6ngqTbjBWTe5+e5rmlbOczqY2qlGU3ey2Vkl+h1FzetJdqLG5kQOhEgK7snPUV8h/8ABQvxDpHh&#10;vXPDfibU9YeNXuhZ7Q/EkjNgDivpW+0/V7OfOm3Egj8wNAA+3AznrXxF/wAFS7u8vPHvgQ3OkOrr&#10;rUrIF5QyCMkMR36HmtoWgrpnDdX1Oz+G/jGzvdch03TdPmlLIuxDztUnBPuPavZtPut1/HCkIjAQ&#10;ux3deOteH/AbWoptNh1lQsrpDgb0wxOOme9e8+BrMyaf9tuoHBMPKbeeeePQV2RtYylboWLWWwku&#10;Le03bJLaPdJsHViOPrXRaVY3OrOjSKd6kMEZcZUHp9PeqmiWWlWbjUYix2x73kk74/wqh8Y/izoX&#10;wz8Dan4+1XUksbfS7Brhpk+XCkY5/MUT10RKsnc+b/2ifHVnJfa7qiTBY5Z5NqqeMA46/hX5Tftd&#10;+LfC/wARPHtjoNvfJ9ntb/zL0ofnJBGBXqn7ZP8AwULu/iTNdfD74RWjLaPKy3epH77OTk7fqc18&#10;x6D4btvDk8njjxncB5GwQJpNzMevPr9K58Vjoqn7Gnr3MY0v3ntJf8Oeo/Dv4LDxlq1rY6ParHda&#10;hIEtPMGAoIxub1+nU1+gXgL9jDTP2ff2dNV0ltcjE2qQF7u8j4zIU/yK+MP2Jfhh8Vvj/wCMpviV&#10;p6y2FhoYxp6gYV2PT6dTX2l+0J4g8WaD+zZd6d4iviri2ZZSh5yRjP8AhWFGgnRfdm8ZctVOXQ/J&#10;fxh+yR458BftP6b43tGur/SrnXC7SKC5g+Zvvegr9FYtPE9nYqnK/Z1BXb908V4z8PPjl4a8E6fp&#10;HhPxtp/2q4nuAkd1Ku4zRn7oOe4r6LvLPT72xguLNDHuhUxKo6Ke1dOTrEKlOFZbPfuGaexlXhOk&#10;9H+BzPijS20mGO4sySvRv615h8fpTpXgebxFpGoyW94qhopYnKlSPpXqer6fqemuU1S8Agd+Bjke&#10;9edftTW2j23wfvL63ILJCduDj15rapo3YinZam//AME9P+ChPxo0XRl8P+KdRbVYIW2I8vMmAx6n&#10;2r9G/gL+0f4U+KayCHXY4LvYDJE8nI/Cvx+/YLhs9R8Nz6lIg3An5mSu38Q/EzxX4D8Vz6l4J1ee&#10;2nR8tNHKQDz04p+zjOmr7kKfJN9j9QP2idVvfGMdl4Z8NXe5kuVN1Kg42da6nwjayQ2cWneeTGsQ&#10;GV55Ar4k/ZU/4KTfD/W3Hgb4uvDZ6hkKL9yNspPck85r7r+GF74c1HwtDq3hzV7e9SUK3ySBvlxk&#10;VzTjKmrM3hPnjc0jBaXmmNZyznMXGc1+X3/BwT8FJvEvwHl8Z6PpRumsX3uyx5KgHrX6deJ5ojcK&#10;mmk75F/eoteXfH34SeHPjL8K9Y+F2q2SzTapYvFGsgzywIH606ckpa7Clc/mi/YS/Zz1H9qr9qPw&#10;18JdLtW+z3F6s+qSj/lnbIQXz9fu/jX6ffHT9gbwp8Dv2hvDXiv4aWawW9heQoIlUfNKMBv1zX0r&#10;/wAEvv8AgkR4Z/YTstU+JHiqCO88UaxK4iuwvFrBuykS/QYye5qP9o3Tr5vjhp9nJMSv25drdhzk&#10;1VLC4ao1zJNrr/kZ1as9bPQ+lfg5pl1r2hQHQ55Y38hd8BP3zivZvCHm6VYGxuNBlikLAMznqa+b&#10;/COu+Lvhvq2m61Glxd6eZFFzBAnzRr/ezX1H4U1nQ/HOlJ4r8IeIyw4DxNhsHuCPWtMamvQdHlS1&#10;3PA/2+Nbl0L4RXWsWFs3m2SvImMHICkkfjX5S6Vq9rPqH2ZllMzSBgI8jY2Nu4Y92U8njk8AV+of&#10;/BQvXHT4L+JNL1q18iX7IxtpVT5HJOPzr8ztCWeWIR2F3IAYd4xMI0ONpZSRz90Y65HUEV8tnV04&#10;Jdj1MB8Lv3PbPCWraRpugrbeGNe/cSWkH2s3VuuTMVBaNCRkYbjcPvDcM4NbngvSvB41aLxHdaAd&#10;TktJ2a5hQiORdyY3KxGDg7dwz0Brk/Ddo0+jzRwW00RWSPzWiBAQqScPn7xK46egPauw8D2NxaXo&#10;8y3jcqUQKYyDzkMV/ukHj8T+P51mVW09Nz6bDSutjzz/AILD3LW//BN7xNDp17mbUNf0KBY4o3UN&#10;uuS8i/NjO3ylHvnI4ryr/gkZp8Gm+BEt9etCcoMMx5IPr9K9E/4LhapF4O/YLt5LRiw1Lx9pEaIx&#10;ySUgvHbIHCn5Rn1wDXn3/BMPURqPw4t7qWMq7RgqQ3av1XgmCjgbv+tj5biOpy4lJeR+gth4H0mD&#10;SJNQ0yJfmjJ+T0xX5+/tEabPP8StSt5l2qHOXdetfoP4BuZ/+EceJ0ba8Rz7mvjr49/Dh5vFOram&#10;/PmscA8mvpKkm2zyYqLR8xjXjoVjJoWkSf6TeSFWK989h+FffH/BMXw9f/D74f3dtdFmudX1BJTO&#10;6fNEwRen/AcV8W/DT4P3urfEeOe+tWEMUhILdgD/AFr7x/ZIfU7nVLvSPDuofZprS7Uxy9Qm9Qpy&#10;PQkY/GnTj7t30JvFSVj37Xfib4Dl0G+tHEk1/YXok3QQGUvKGyyDupz/ADr0/wDZ4/aKh1nUntNW&#10;tr6KGKNY0luVCiX1BB43AnGQTVDwD8JPDHhfxJd6hf63G9ybV5JAWVokf7xyccc456isfxdPD4I+&#10;JMdx4U8Px3el38Ra7jgUbEZhl5EI4BJPb61zVFGreNjqg7H034R/sG61S+8P6TfSx/bMzocDCPjn&#10;FZ3xS+Huny/DfWNNlX7RJLY+VPI5GWCkH8K5e2uLg6dpvi/RGNoQquLT75ZcANub8PrXpWuXkHij&#10;wa91YPGwu7fbJJu+YAjGPrXmSTjNO5vF8yaPl+TRdQ06wvZby2WNDMJNwGc7enA68CvTPgn46sPF&#10;3hyWBcCRZQpj3jkZyOK4nU9Kt7c3r3UssdtCh8h87ckLjBaov2a7GTQ/F2oaYbyRlv0M7iSU4yPu&#10;lV7enpW1aN6EhQdqivsfFX/ByTrdpoXwF8E6Xf3SrbXPiwyFWOMbY2INfnB+xl8Y9F0H4wRWnhyZ&#10;ZGkgCsiH8K+2/wDg631q8bwl8NPCsTkxPqF1MUBG7cqYB/8AHq/Mf/gm18Pb/Wvj0dSDOUs4Q2d/&#10;A+YVwYdRp0VKW1/1OqrPmk11/wCAff8A408Zarb6j/auqXSxRyPhUZ/rU9prWn63b5W7GcZ61wPx&#10;Nmv/ABn46i0OadktoJCPl+XOBx9elUta1DT/AAhZyWdnqzmZuiZz0r2aklNXPNprucX8Zrq91Lx7&#10;b2EMxkjglDKhOQT/AJFffn7Ldvfn4AWIefDyxfusjkBRX59eF0GueOY4mlE1zdTFVJ9K/T74JeEb&#10;XwL8F9MudcniSL7IoVZDjB2jPH5Vz4aSlWbN6sVGirdTlfCHiyXQ/G8V0l6Fnhm2shPL/hXudn8T&#10;r7WC2k2dszBl3MyDmvCLbwBHcfE2z8T799rJKTIV6Emve7LRIfD17BqUBRUnh2gBeM1312rI4aV0&#10;2kY+mJaQrdPdwSCUynPmHoa+YLnxFDL+1DfvqEquqAKiO/Qde9fWHjqGTRdGfUbmZJDKDt8pRxX5&#10;U/H74l/FPwL+0RrfiuyguEs/ObynCcY2+tcE6sYSudcIytornL/tY+JrfVf27Le0siiRw2oYbW9X&#10;r7o/Zs07+0bOCaAkDamH7nivyR8LeNfG3xL/AGvx4r18kAlY+WyoAP8A9ev18/Z8u7TSPC1vJbvh&#10;2iXccdDtHT2rvo1I1KLcTlrJ06yXc+hvDjyIFgjznjJNeI/8FM/iHqGgfCZPCkV2ytdjYwXrXa2P&#10;xVTS549pDE9xXy7/AMFG/itF4p1yx00zqVh+cpu6nGP61jLRXNEnfQ+W9Fs4TMY5MsFfDL6+1exf&#10;C6xsobhZreMAKM8jp/8AWrx/w7PeT6jvjDGLf07d69r8M3HkaBd3ghVVhtX3Oy9DtODXN0NI3ufA&#10;/wDwUL+Ith4w+M0ulyXHyWzkMeo6n+gr6Y/4J/8A7anw1/ZH/Z4v7aPR4pNTuYCyfu8HPYk9Sc9q&#10;/P39pC7v9W+NWuXdvcs6fbmVDv4OK3Ph3Y+INZttP0QSSyC5uoU8sMfmywAH5E151eksR+7krq52&#10;0p+xXMnsfsx/wSl0/wAX/EOy1r9oTxlcvPqOuXb3C+cCPLjJwigHpgdq9p/ap+IsXgX4e3WoXyYe&#10;Ung8fL6/pWh+xN8MbL4Yfs86NpwiEEj2ieYuOvArxj9vzxhZ6ncx+Dkn+8QrLvz8oPP07V68koJR&#10;jsjh5uaXP3Oz/ZJgk8Q6ImtRjBmy4BPPrmus/by8UQ+Gf2V9ciuo2CvZyAt7bDXLfsEI95CthvbZ&#10;H8q5/AVz3/BefxLffD39kDUYNDnQT3MSwqFPJ3nFRVf8xVK8paH4d3FyI725mihUmWRyFAx3zX03&#10;/wAE4tGsI73UPEWoQlHwcOK+IvL8UqwLeZgngb+9ff8A/wAEyvCF6nwrvdY12HBkl+Q7uua5sI1K&#10;tc3xLcaSPrz4T619v+KGiWUVkkqJdqpMig5zXvH7ZGm2UmqWNnoMscT2NnbfaPKkVBvml43D0wh5&#10;HpXhPwLuLa3+Jmk5ONt2igkAZ5r3D9qrTxp/xas5tTWPyprewniVkOJN0jJwR0wVzSzd2wctehvk&#10;L5sxpeq/M9X122YDATOEAPHQ8/41W0aPfcKuOc/1rsbjwq96nnYyCPvEf55pNL8DKsm8DHPHvX8K&#10;V8sxE8a5xWjZ/btPMaEMLytmF49+HknxN8A6p4FQ7V1GyaKRweQuRk1k/s8fD2T4WfArwh8ODffa&#10;P7A8P29ibg9JBGCob8cZr1WwsBocU94yb9tm+FArzrwPqUi+DtKimUqWsEOD2yM1+iYinHD8DUVP&#10;f28v/SInxmEqyxPFlbkensof+lTNvX9bXRtDv9ZkjEi2dhPcMAfvCOJnK/8AjtfCH7F/7T3wm/aD&#10;+OPg34XP+z29hdaxPG00yABIYlTzZHb0AA/Wvs74qXLWPwh8W6nIMiHwxqEgHTOLeSvzy/4J3/GL&#10;4c/BP4+r4++IelTJZWmh3NtZS2qbmjmdQqsB3AAIr7LwtwtHERr1Kl1aUetu7Ph/FPETw/1eEEnp&#10;P/20/Zq9/aT0nSbNdOv5II0LiFpVn3LFghUXA5Py7fatTXPjBoU+mvdaT4mhtvLfLMrZePaQSBj1&#10;+7z61+c/xG/ax8L+OWuNc8AeO3vJAoxZYkWRHU4J2NhQMDtXgvxW/bL+NsN6ukW2uvpNqCqr/ZZM&#10;WVH95gfQdfav3epiMLTV2z8GhQxE5NL8T9Xn/at+HGrTppt747GlTiVubleXYDOxM43H3HFeVfFH&#10;/gsF8EPgxCtpqPj+LxBqzxeRbaP4fRry6uHDY3hEB2gDOSxHNfL/AMOvF/wa+KXw5sr7QdJtYdRg&#10;hWK/1N5GmmaSRgpLu5JJ5PoPavvX9n3/AIJr/s2/CjS0uND8PW9yL6NXa5NpH5j7gGzvwSnXt1qq&#10;U6VfCqrDRPuZ1KU6NZ0pbrseWfDX/grv4n+LV5P4b8E6Xp/h2W2Kie48VWNx9ot1bG0CCNSGb6nm&#10;vuT4TePh428B2OrSanHeXJij+2XEURjVmYD5gp5UEnoeleY6l8GfBPwxvvt/ww+H9n/aLA/vPs+M&#10;juWcjPA5FbPwku9asbm9u9SsGXzDhkMhIdePmH0ya8jG4apGm6iqN+VkvyPRw9enKajyW8zY8XfG&#10;HQfAfxPg+F8nhm4W8vLb7bbyW9jiAw7iGYyLwGyCMHrnvXE/8FEdc+HPjf8AZY8SfDe81DTZ9b16&#10;GC30Kxu7pI2e9MimIqW6MuCfx966L9pH4Ea18cG8LeNPB3xBuNEutFvSLyaCFZBd2jEM0TBiMHKj&#10;Dfw5JrC/am+Hmu+GP2eL7xd8OPE9lomtaLH5suvXlik0sdq3yzBZSpaNiCDuX0rwMF9djmtpO9OV&#10;mm+nkepiVhJ5epLSa0aPEP2Jv2XNM+HvgOyHjnRbGfW1jYzQ20omMBY5AkcfKGA4wOmea+mtI8K2&#10;1npjwyWKJCRtVV4xmvCP2XPEHi6/sra11bxPc36+UjteSN8s5P8AEOmRycfj719MRWyXtuCJ2G0D&#10;8a+zxNJSf7xJnzdKbStFn5g/8F0v2I18T/C6T44eGNfcS6MgaTTpFyJULYYA9j39OtfCX7C3hRov&#10;Fdm9wyhZHXIccEZ96/U7/gs5N4itPgINK0eXMN7dpDKoGSVPX+VfEf7NvwfXRLvThHaFrmTaEQLj&#10;YD3NbUVClST2SIlKdSpbc/RL4UaTpml/DxXsCi7bbLBT14r8jP28P2oPCPw1/azuXvXUyxszvg8j&#10;naK/VnQrceC/hvPuv8sLNgx3Yxx0r+eP/go/4v0jxV+154nvJbk5FwY2VX4B5/nR9b9nB1Keo/YK&#10;U+Weh9meBv8AgrN8NfC7ebe3MPyjBRnwRXt3w9/4KU+Av2ibdfA+iwIHnI467vpxX47/AAr8IWHj&#10;nxJBYTtvRnwSedwzX6M/sofA3wp4F0yDWdOhjhugqsCqjtXnSzmr9YjTl3O+OXU50HJdEfoT8JLE&#10;W1na2sAYtNjIY9K+qvhVHcQW0FspBZVXIHfivkT9nnW9R1N42umBMQVQfUHmvrPwRrsVjbwFEI6f&#10;vBXt4nWNjyKT96x6vd3GbXLRBeOfrXgX7YiRS/Daae7I2o24Edq93t7q21KxEcbbmYck15d+1J4Q&#10;h1L4aXunpBvPlk49a8+m7S1OqXwnjvwv8QpqvwK1aKKTe0VjIE577TX4pfFFTf8AxQ8Ry3UB84a2&#10;6sGPoTX69fBZdX0Xwlr2izRuwS1kKJ+Br8jPi/fyL8WvE12lsYZIdYlDRsvUgnkjvzW7kloZpXv5&#10;E3hPQ7mUIkz7VRvu19f/ALKJGmLB9niKE4HT36f1r50+CFlZeJrTzUnDTD70f+13r6y/Z28P2iaj&#10;HbOAjxjOytI2JT0bPsz4J6jHcwyLCsnmGAAKP4jXl37U8niVLkRXMw8suuQeoGeleofBOeC31KG3&#10;8/yi7bWftziuP/bP0uzErpa3yF1AIZjg5rqw0/fszCtdq5zfwV+IOueA9Qto9M1B5Yblf31rOflx&#10;XY+NPBfg7426h9o0CddP1PaRLBIP3chPX6V5t8JoI554bnUIVkMMZyw5B4r2rw1ovh+404ahpW1b&#10;lD9xO9aVEoz5iabbjynX/sjeEdU+Emvrperaa0CeUQWz8knPUHvX1lpeope2odD8pXIr5P8AAfxB&#10;8ZeGL57HxJama2BBQyLnA9q958FfE3RvEGnRafaBoJZE+UMK8nGQlUnzM76LUY8p+Mn/AAeV6NcX&#10;vgz4T+I4LQ7IdYu4JZV7boQQD/3zXwT/AMEr/Cc2o+FrbXIL1oJrDVxcROh5O3jH61+lv/B2jY27&#10;fsm+Hm1eR/tFt4nja1l2cYO4EZ+hr87/APgk8k0Pg2OMKPLluyHGOnNZe6pRv2L+yz9fP2cW0TV7&#10;O2ubkNJO+CW24r6i8CTxxyfZJ8tGFABIr5R+BXm6HbQvaoHUqp+lfVHwq8TR3NkFurQKzcDfW1Rm&#10;UbvU+Nv+C4D2Vt8NrWWGLlScHGAODX83Xxbuhe/EHUplbdm6bnPvX9Fv/BfbWTpvwotNgABZySo7&#10;hTiv5v8AxZeNeeJ726c5LTsenvXiqNsZN+SPVk19TgvNlOGP5cHtQwY8hjx705fv0/HpXQcxCJLr&#10;GFlOPenBrwjmTj61IqjOMd6mjiDfwii1xJ3GWy3DYVn/AAJ4r9PP+CcOkS3P7DsVuc7LrWNSVZGX&#10;j5nVdpPvivzKCFGCLgnvkZ4/w/8ArV+qf/BODTzZfsX+GLS5uUYyX17dJGjFgEMj/eB4BG3k9vxq&#10;uRONma0W+fQ7+x8G2/jb4exsNIke502882IWeSfNIwp2jqD831xivoz9km2n0zw1bz2fhtbK2QyR&#10;ytLbyKTONxKlSCVLEMAepCnGcV4p8LfOv9Akhyk5kfe3mkb1IXAHGOAOnPqa9c+CWqXlrOdPsZni&#10;aCVC9uDk3EfnK+CWbkq5LA9gzDvXz+Ppe40enQmk7H3B8L4LWPS4v7LhMTmJ3e2eTqxb5juPUZVc&#10;dwHyas/HGyi1P4a4KIMPBcKgG4go4DfzOfWo/hHcWl9ocMjT7yHIjG47kQ5yOecFlA+hGe1dz4y0&#10;JNa8LTaPG2ImtWVVBzgfKVA9ATz74rxs0wf13IcRQtvCS/BntZBjlgeIcLXf2ZxfyukfJHxh1K+8&#10;N+AGu9PjgN092i2TTSbVWUq+wjg8g1mfD3wbeR3ulfCe7si0zaatxq88sx8x5zZpI5Yc54lAU9Pv&#10;ehrtfjvZ+GdFsdNfWrhIV0+8E8gCDzWkkhmSER5DAPkN1BFQfAuW+1PxNP4t1S4+0397q2pzNayx&#10;AyW8cVtZRJFvJBIRCo4yMuwwARWHh5hpYXJKMZbuTf42/Q9/xGxdPGZ1UlB7QS/N/k7nVfEzTU0T&#10;wlaeF0JXy4gpCDGQB/jU/wAEPDvinQ/C91qyq6rM/wApI4C9K1/iA0d5aQRxWi+fM20q/JXn6D/P&#10;0r0/wP4A12TwfBo0ESpBLF8zFcHnrX63WqKnSs+p+PwXtJ3PM4PEmmpHK9pbhrmI/M2epwa9T+Cw&#10;1DU9Oudcv4wqhDtGe2K0/Bf7PHgbQjJdajZeYzMTIzHjNaN/qvhPwxo97pehSxIixNuUN93iuR1Y&#10;yhZGqjZ3Z8meJzYa78X9VubuRGJvCMH07V7f4EjtbXSFjsipKoM7V6V8++A9R0XXfiFf3N7dqiya&#10;hIQd/bdX0Hruu+Fvhh8ObrxjcXKNDa2zO79gQua6a0o04q5nCLR4P/wUL+Kdl4O+Gdxo9zNta4G0&#10;bepzXw38M9B0rxKwe1cMW5Y45HNcN+0z/wAFC9U/bB+LN/YeH7Ga28OaXM8aS3AwZSCRk+3Fan7L&#10;txefaml0/US8e75hnI6/pWUatOpFcpaUo3bR9b/Av4O2/wDwkEd3bJiTHBzj8K+wvAvh99M8MtZ6&#10;iq4ZArEV82fBXxbNbX1tAsIZgRvwK+mdb1GWTw1bx2g2PJjGPWlNyvYuNnqSnwRLLbrLo1wY2jfd&#10;he9eg+E/FMtl4d8jVhlohty3rXnUPiM6BfWtreT+WJVwTu6niuw1u+s4/DjXluQSw+Yg+1Yyu1qO&#10;6Rxn7Qnj6wk+G2qXUFmpaKBs/XB5zX8wn7cPxm1/xn8evESXuouYbfUZEgiDE7Rmv6WvGtjHr/w0&#10;1iG4GMxtg7eMYPOa/mO/bY8LW+hftM+L9MilVkTWJtrKOg3Gs/ZqnF8hSnzOzZ4lrmtTzkhpic56&#10;1zlzI7TgM2Ru71va3HCnCYrCnXdIqjqWrlk3fU0jsfRP7GvhvS57s6nd2qvlsfMOAK7T9th/DNt4&#10;YVdLASUYAwfvHFdt+wj8J7DVfhhLq88G544TIPk68HvXzx+2N4muT48m8OGZvLhbOzdwOc14+lfM&#10;bdj2F+5y+/c8eWIEYx9M1LEqggECoY8kAHrVlcAdB0r11ueQ9j1v9j9Q3xr0ePcB/pCkn15Ff0of&#10;sJj91pAVhxp0dfzN/stX8tt8Y9HltzgrdKc/jX9Kn/BOq5k1Wy01xJu/4lkOSTXNU1xlP5nZRf8A&#10;ss/kch/wciawNN/YX1yMn79sgyPdhX87vwX+Jeq/Db4iaX410i4ZJbC7R/lONy55Ff0Ef8HNNrOn&#10;7FOqSrOQivCGAP8Ativ5zNDYIS3mDOP5V6k3yxizgpayaP6Ov2P/AIu6f8dfgPZ69aaykkxtFLKj&#10;5IJHNX9Us9I0eCdb5meTcTvYfWvzP/4Iq/tTXvh7xO3wp1vVneCVh9kR36L3Ffqd4y8O2+oaS15H&#10;tZXi3Lx6iuxcrdzF6XTPm34hxX91emaCUhAwwq8DNewfs6zpY2lm93B8zkZ9q8l+JcWqeH78SyzD&#10;a0mAoGc13fwaTxB4khhs7K4eMLj5h1rsoJNanPV5UkffXwUvYJFgXTYwqqAZCO3Fe/aO1vNaCSEc&#10;leRXy1+zfo3iHTYIYpryVhtXduPJr6d8KhhbZkGDsA5rzMYkpaHRRd4md46sEubZBNHn5h+FcfdR&#10;WV7usRjKdRmu+8eKqaQ8542rnNeJeGvF+n6x4jvIYbz50l2n56zpRco3Lk1exp+KvDVoulMsMShw&#10;pwcV5LrHhzxJaPJKsokT+FVHOK9l1vVoII/IceYWH5VyGqq8UhuSnysOjDpXRSk0tTOUUeZ6BpOv&#10;SuYI7RmllbH3ePzrxf8Ab98f3/hHSdO8CNIN9zIDIG7IP/r19RN4l0nw6kuq3CoqQRF2weK/ND9p&#10;j45/8Lv/AGib26tLxpLPT5jbRgNuQMp+Y/nXTH3pXMZ2tY9x+DXhHSPEHhmJCY1+Tafcgf8A1687&#10;/a1/Z5nvvC12tjJhGQg47cDmvUf2fNPS70SNoJwjDBO04Nek+LPhwvibwzPBdxeYNh5K5rnqK8rM&#10;6I7I/JXSdNi+HN1LpV7OR5rFVKnrW14em1DQPGWneI7a7K2gvIyW244JHH412v7U/wAAJbTx21yw&#10;eJYpM5XgY96xtJ8N3b6bbaZaoZ0BUjAzyDnPv0rmiuVnSmmj9l/hDrXghP2VV8R6jYQ7I9Od2ZRn&#10;gLkivx/8BeLNM8YfE7xFrei2axW15q08ttGgGFjMh28D2r688JftmaNbfCW1/Z61qMW95cWj2qK7&#10;bRMGXHX15rxrSf2dPDfwu8QW8/hVJRazKd6E52N6A+nWuDJqkYY+pd6tnTj4r6vG2x6H8MrDVdNS&#10;K6QLtkAx+VfWHwA80wxS5yWGAF9a8S8HaHA+iQvLgGPBUjgjive/gTqOnxBEDLuQjnFfQ19ZM8iC&#10;Se54/wD8FtdWtNG/Yv8AEl1dRZ/4lrpnPTcMZr+auZFILIc9xiv6fP8AgrB8J5fjH+yd4g0KJtvm&#10;6bIquD0bacH86/mF8T2s+h6pd6PcLiW2maJ+e6nH9K4XpBGy62M64XnGOtZd9LIco3GDV17tQMMe&#10;ay9SlDtuJ4x3rnnLQ0irM0vhd4Jm+I/xQ0HwBbyFX1nWYLJGU8jzXCcdecniv6abv9liC6/Yk0v9&#10;mD4I30FlqPhbR4LbSLHUbwpHfIVJuEfoDIWy24/Kcgdq/Bn/AIIzfDLVfid/wUK8DRWFvFMmjXE+&#10;rXUUsu0CK3hd9/vhivFf0M6f4qaXTbfUry9jSe2vmhvr7yl8oY5zz0OOMGvTwGHU8JJvqYYityzU&#10;UfnX4m/ZB+K/wa06XQ/HPwe8ReHI7dCRNqdg7QyZc+ZIJUDI4YlBkHGMCmfCXwzc6beJc6f5cogV&#10;Ua5SIlArkbhx1JYEAHHIr9Wvhv8AE3xPpca6vBe3ElldxuptGuNzyKDtjJR/kIJPYema3rX4WfBL&#10;xdHdeJPEvwP8Lz3Mk8c9zs0ZLch8cOWgC7zySOvJNeLjMq9ppGWx1UsS07yPmT9nuW81ATakI5La&#10;MM0W6VSBJgDkLjGRxx357YFe7fCTx74esvGmoaNrviWCyESQLCl6pRZCyFiUIBAAJ2/NjJ6d69G0&#10;j4DfBfwmkFxY+E5tPN/OAYrTUZXBKj5WCSFgo24+7gdKt/E34I/BLQfhlqmr6ho09y9tay3EV01x&#10;5cu7JKEuuCQDnC9ME1nhMHKlVjz6rUqrXi4NrqZv7S3w30j4pfAzWNFuI4LlJbGWDCMrg7lI55/T&#10;3r+Q348fCjxF8MvjV4q8D6hos8P9ma9dQITAQNglbbj8MV/U5+xLZXvii4u/D19rd9aR2lg885il&#10;3CUu2FVw2VYFeMV8Ff8ABwz+zh+x/wDAf4neDviT4M0lNM8R+LIZ5tdsomVYLhYtiicIP9WWYspA&#10;+UnJxnNejioexXLe9jClrK7Pw0/4RXxP/wBAW7/79n/Civ0I/wCGkfgT/wBC3Yf98Rf4UVw88+x1&#10;8lP+Y/qDxpzzvcIMtLGFD5+VsZx/Os7Xba/1bTLiwvrfajIyqFH3sjGKs29sNK0yNBONsLAFif1o&#10;aWKedZ4rlyJHGY+3XrWuzOY+JPhddazZeKH0y6kktzaahLF9okABVwxBB9sdK+u/DghsNGspPtXn&#10;mWIKZpCdzDFfNninSvCmjeNNYutXZheWmqSMkKHh2J4H15Fe3/DXxfceIvCtvqy6NJbiIpmC6TBA&#10;243Ajsa7sQ+dJmFNa2Ovkvfsc7Pczu0KqEYFegPT6detfJ//AAVu0vRYfBnhXX1Xz7pdRltY1HOw&#10;NEWwPXOK+nNclOp2PzwSs3GYhJjbkjk189/8FStMj0r9nzQ9W0+HdJp/iOOWTccsVMbA8/lWEGou&#10;77P8jdWbsdx/wT61u81D9lzQ4NWuCbmyV4WjY4IAY7f0OK9L1HVpVSS0K5K8nHevnz/gl98VdF+I&#10;nwY1aKCPy5bDVXikjZvmA2qQ2PTk17zJq6R3stlLaqXxxIEyMVOCmqtCM97oiolGTSE0y7EMTyGb&#10;axXIJPT2q7FBbxWO1gGMjfOdvWsHVHhvLzyonKOWGVHHFdI19BCiW8YDJ5QOfU12SVjFb3KEMOl6&#10;LLcTMPL3KWI9cDtXJ+JPFIi099SjjQIoyX3fe96n8XeIYAXkupXKFyqADpXi/wAWvH0mjac9vGvm&#10;Lkqqq/Y+1Wk9wV29Eee/Gf4oaZ4hvbu1nuXtmIKBgcBh65r5PXQPiTfa9qS+F9Ce9uPtbLBK0THe&#10;DjHzYwDjmvoDXNK0vVdcgfU9xilYO+TnbnqK+i/hT8PvhFf6Db2OnNbKy43mJR5g75PvVN8qHKy2&#10;PmT4H3Hxb+EU9nqHjbw1d3eyQNJcwMSyLnI+Uc/hX6CfCT4r23xA8IxajFOyTxph45VIP4g1z2oe&#10;FfBthZpDJNaxqq5SaXGfbNHg3xZ4P1G/uIdFv7Q3UUYSdLfAXIHXisa3LUjsOKaeg346eIIr7wZr&#10;FwZAscNmyyO30Oa+bP2Vvj9fa7LN4DsCGe3ciIE/Myev0r6J/aA0xv8AhVeu3wmh8saNJIVUdWCm&#10;vyv+FnxhvvhN8YrDxTa3BjiSdUuEz95Sec189meOhgcTRctndP8AA9fBxjUwVWDWulj9avDNo99p&#10;5k1ByrFRhS3TisrxBd3Nq/8AZtpHkE4LAdKx/CPxl8NXvhC01651ezt0uIFIkubpI15HqxFZnin9&#10;pD9m7wlbOvjj4++D9KmAyPtniGBWBJ443V7FOV9UeZZp2MPWrPU7a/mheZpEOWGBXJ/EXULe30yO&#10;K0jVtzjnuPWvJvE//BYn9jjSNS8dW9x4ytL6z8H+Wbe/05/OGqbky3k/3yjHacV8/fFD/guT+wct&#10;st5ZeJtcuZ5GIa0h0ZxJEcZ2nJwPwrvpVIxleTsYVOaS90+3/DGgLJpou7KdVkOCDvA+laejWevW&#10;utLeXTu6DpyTmvzZ8M/8HDH7LHhKTJ+H3i++Ck7FAiQAjoDk9KW//wCDoj4exIYNB/ZV1KdMkpJe&#10;a5GhB7ZwpqatelfSSClGpb4T9S/EmtW1hoDh7LDSocOB7V8ffEnQvilaeJ77VNMkD2rEvAMnA9ve&#10;vin4mf8ABzd8WvEFn9j8Hfs36Hp4YHEl7qssu09hhQARXluvf8HCn7YGr6bNptj8P/BtmZV+S6Wx&#10;kmdG6H5WbBHNfN55hnj8MqdOz1vqe5k+OeX13Vu1pbQ+j/jB8R/H6yXOma1byQuMhlOfz/lXyT41&#10;a8k8XR3s80xJciQDOMHt9a8w+Iv/AAUP/bB+Ld7Le6l44W2DJgRWOlQxqnrj5ScV5pqPjX40+KGd&#10;tZ8balMZXDFnfZtb14ArwcNw/iIxtdL0PXxfEjr0VGd7+p91+CvhvPrMdvc2kiWyIjOJJbgL2Hdi&#10;B3rI+Jvix/AcEYj+JWlxt52MR63EQD6cPjNfFtvoXjLVw0Op+Ib2WORwzJLcuwUjuATj07dq0T4F&#10;021iH215ZElbfIi4CsfX2Na0+E5upz1Kuna3/BPLXEVWnJOLP0M/Z9/bT+G3geLf43+OWi28ykQp&#10;G16ZAH9DsBwfauk8ef8ABUL4L6bIsfh74nf2mTO0bNa6XcuFYfwk7Bj6nivzdtdM0S0g3vaEgnEm&#10;6UcsP4vrV3S5bJ5VtY9PWSaUbVXzcuWPA6Hr0q3wVgKlb2kqkvTS35GK4lx9OuqsHqj9AvDH/BV3&#10;4TvLA+t2OsSJcTmKMxaY2GYA8Eswxntms/4+/wDBRf8AZo+K3wk1DwdbeE9da41L9xtu7GOJYyG5&#10;Zmd+AecNgivjzw38HPEXiGxM17aWumwPLiQXLEPj1Cn0xx716B4M+F/gvw8Ckml22oSrKHS5vkIC&#10;YGQQoOPQ/UV2UeE8ow1aNWLleLvv2+R6tXjnPMVh5UJqNpJp3Xf5nnunfC7SfiU/9qeA/h1qNuok&#10;2XV5/a8cawnopYKcc88gnbmvVvhv8Jde8IQu/inxzPfqhjIs7UArHg8oJZFJIIPoOmc812IuDcWu&#10;y8kDrJHvxj5U5GSAPXGcD1qPW9bsNOsZIr6aC38qMB2klCoB0AwSAK+iXKn2PkpSlPRl+3t7WCWS&#10;DR9NgtynlqZ7eDYTgjG4++Ow61d0fwzBLfQTXUAkTcGkgZziTJzt3Y+UnGK6z9i39nvx/wDtu+Lb&#10;rRfg5cQw6XYSBdU8QXystpD1+RCB+9c/3V4461+j3wm/4Irfs9+H/D1jrHxs+JXiHxLJtL3MWi40&#10;63Q4+4x+aSRMcYYj9BTtKSuthRioux+fPgL4YaNdylZ4ra3i8qT9/ezhAA0b7RuYgdU4Oa9J8P8A&#10;w48LXGoSPf8AjmKTyoVuLmOxcK8MW5JVZtoIAwWxkDqSM1+pnhL9kf8AY88MRWjeEP2Y/BMmydHV&#10;7vRkuJJGC4ErtLu3uMn5mB5r0u20TSvCs6R+F9H0fR44Y8S29hpUcQkUDgZjUcgYA7YrGdCM9zpj&#10;LlZ+O+n+F/hne7LTQ77W9Slky9veab4bv7xY3ZlCjMEDAHqOTwBk4r0b9qT/AILReI/2AbHQ/BPx&#10;A/Yz+IU+nXlhGuleK9atJdKtL6RYxvjT7TEC7qSuV64Oelfq7Za/dvIsr31wqOP3YVyq8ew/zzXx&#10;T/wWl/ZB+JX7Z3gvwP4e8DaXo2syaHrd3e3ml69feSs0TwhF8p9p2SBh1OOCaypUIU5txNJVFKNm&#10;j4t0f/g5Z8Ba3bSWt3+zBqtvtKFHTxJFJxnnIMY7FSNp9fSvPfix/wAFYPhR8a/Eun+Jz8JdfsZ7&#10;K5V9zXNvMXUYOflIwOePXJrB8cf8Ez/jn8N7Jl8W/sW6w4miAurvwrNBfwpg/KcBtxOB2ArxTXNF&#10;+DPhTX5vDPi66v8AwxqLRhZLTxFoktqI8HgEsm0EfMeODXVTniYfCYtUUtUfevhL/gq3+yXrVhEd&#10;buPEOlSQ7VJn0BpSh+Xk+SWOOTzXv/wn/bV/Y78WWKzad8c9EFzKFZYtT32cq+xWdVGenfua/JHT&#10;vD3w68RRg+GvG+haj9ptyYfs97EGcIcFsEg4HcdsVrP8O9Ujt5Z9OtcxFBskj3bNwOMgg4//AFVq&#10;6taXxWObmpr4bn7N+KfiD4G8WaEP+Ec8aaPqcEuNrWOqRShjj/ZY/lXnV5p8ttqkClPlZTtK9MH0&#10;NflXYrf6E1ybSKSJgoeF45MbJs849Dz2rtPDHxj+LXhm9b+xfG+tQrEqT2iC6f5OisOTg8dV96cJ&#10;WaD2qe5+nvg/Vj4YgkstLiWaaFgQZFyCP72Tx0NeteG9djl8SWVxql5MI/s6EoYSELdeG6/h71+X&#10;PhP9tr4/+EEeaz8dyzCMLLB9usVlMiNwxIK5IwOh6AivVPC//BUb46eF4ZtM1O38M6zHbqrgXFgY&#10;ndW6srKR8v3sEDpiuirXhNbEqcb6n6X6ja6p4kC6rpl2sNuF/dxFvlbGOvpXyl/wU48PTHQvBvjC&#10;4jITTfFManyjwfNjaPaT6ZIri/DH/BYvxjodrNpuu/BvSb2G0kRZnsNQeMnP8Kg5Bxzz0OK4n9q7&#10;9vNf2jfhrbeEB4JuPDc2na3bXF7I0/nqVjbOxTgfNyeO2DXFK3I0bqaaTPdPgj4FSx0/SPEcFxJb&#10;iJW3W7AFW3AjaR6dwa9s8MeJFuopWmhVl8tUkV2A2HvjHX6V8ifB/wDbl+B2laOui+JJNbgaGJTI&#10;URXVGZF2sSCDyWz6jNeleEf26P2WDqD3lx4qvbOARKZlutOf5c4Ab5fXcPzrui4OJhzKx9DaZaX7&#10;z3IgSNopm+UFvkVD1/MZr53/AOCpmvW1x8IF+GcccjS6laSm8+zJnEYGFzjqPavVdB/bC/ZS8Tqm&#10;leHvjZpMbOrBftbtCQegB3L3z618u/tefEDwV8W/ihe6ZpvxCsY4ra0iggurK8AVjj5iM8E5zWtJ&#10;KdSzMqs+WnofnlZfABfDWhtrcVi808isVVkIPHPIH0/PFV/hp+yJ43+Jlxa+O/FcEi2MkjmG1P3V&#10;CngnHHHc19j6N4Q0jw5otyl74oi1hpd3kSSsjFRg8HH41wVx8Xtc0/xRB8G/CmiRwW1/YsJpI+BD&#10;z1B7e9cFbBKlbux0a7lsd3+yJrmmfCuG40PSnhW3mmxJGcYyPTFel/tk6jo+rfs+3d28yKzQEkDH&#10;p1r568O/BHxX4S1OO50/VZngEmPmck5JySf1r079pK5mvP2dRaTyfvTARk/xE4HNdMI8sbGsneR8&#10;YeJLGzm1Pwq8skZaKdG3twT+FfaemC2XQIblWDbLZMDPtXxL4uu7vw14q8LadfWZYy3KKq7eQfav&#10;q/S9QVNNVZb9Ys26kq74HTpWMMTONbkS0ZtUw8JUed7mhfNb+ILNpHYHYcKD/ER3zXhX7VKXSeCb&#10;2yuJQsPlcLg8Dnivc5tQ0YaIhab5iOCp456149+1Xpd1qHw8urqyHypCR8vOcetbyMIdEcX+wxai&#10;D4f3UjMEAdgAOMiuq8ReHWvI7qO3ti7zbtr56jJ61nfsR6PG/wAJprh4zvDnJA64rvruI6XcvdPh&#10;oyh2jHPXP+NaQlFWiKcJJuXQ+avGHwZmhlkvl1Bopk+YZJ4I46jpWr8D/wDgoZ+0F+yV4jWys/Es&#10;upaUZNr6fczE/KOOCRx7Cu+8Z6YPELTXFlC8hZj8oTpz0ryb4lfAWG8sf7Qu1YO2SpC8irrxvrEK&#10;bja1j9Xv2Kf+CmvwB/aT0iC2vvE9tYa867Z9OuZVVg3+zk5r6Fs30/W/GQutLv4tkce5SCDmv5lf&#10;E/hbxd4C8axeIvCGuXNpJbEPHcW0hUoRz261+yX/AAQr+OPjP45fCDUI/H2uS3uoaddeStzO3JQD&#10;1rzlKLb0N3CUNT748S6peSaFLZQzRyEKcMcfnXxj8cobw/GXQhPaLK7XrbmPTpX2LrKW9wslukmQ&#10;kZyw9cV8Y/G3XrC2/aE0TSIrglvOd3XGTgEV04bR6GE7H0lo9xp1vpNvZ3cZUSYVpMZAB4NaPhf4&#10;KeIfhW8/jj4M65dXEszma60e4mzDcA84Gfums34OnRvEdmLe+uxnJKRzPz+te2eBZtJ8PxBpJxyf&#10;kVeQfalWm46BTSbPm79snxYvxX/Zq8RapqfhubTdT061R5rS8hIC7ZUJ5xypxgkdjX5ueGvCF+Ps&#10;dwsELxFJRcJCA5jJ3Ydck8ouQQQMBs54xX6y/t7+IbGT9nbxcI9Njikm0ZxuVRkgOnNfmZ4Zls9G&#10;1LTp9V0v7QFuo91ndw+ZFcRPG7gYHQqyrKCPmHlEnNfK54leLWmjPYwMHOLT2udb4UaC90ycR203&#10;kyRsHeJidqgAndzlWG4j39s133g24/s/UrXybiyuoJyphuNOLynY0TuqOgAClH5brg/Ka5qPwnca&#10;fpDy2O0WySGa4V5N295FC7m5PI+8ATznBz26vQI4Y5ILOVpCXWMeY7LulKEloyT2O88cE47V+b5h&#10;yuovU+gw2kT5t/4ODb3y/wBiPwbpVtcKsknxFRnhUEgeXYXXPQYyXPDc8DGQa4H/AIJdi4Hwyt7W&#10;4bGUXrxnIr1H/gtTpC+Nf2afBXhqC6WKIeMrl5EaQMN8dokaY99rnnPp6Vx/7IXgzVPCnw+t1smJ&#10;HlqFKp/n3r9g4RTeDjY+V4g0r6o+/fhBHKNM8i5JK7CFHWvIvjHoWg2Xiq7k1DZ5bjn613/wA1XU&#10;3sVtr5DlR12/SvK/23Tq3hzW4NVKSeRNhNykgZ68178mo1ZJnmLSKZ5W11oml+LFSz8sKQTgEZ6+&#10;1eq/ssfEzTNE+Il+bdDmdI4Z4xgk5dRn8ua+eNbupbfxBYahNMEWVAOvXnpX0J+w54Q07Vvi5cPB&#10;IDcGxaVWVVJLqVIJzx6CqhO8ddiXHk1R94eFtLsvEPhOXWRqM0d1JatF57W5CuQ3B9ASBznrisfx&#10;Df6N4Zms7W01u0huzHsvgkwZHOwZZUPCse4FdJefD34r3Hhi0h0i8jSKENK4GAGLEnGAOTg4weKz&#10;7r9kbxPr6Wl7f/YZkWAs4IAAznsBjOTjiuKU43bbOqKdlZHa/CL4i6X8Q9D/ANEtbaZ4JTbSNHON&#10;yMCcgqOhxzjrXpely3Hh+NbWOIXdqVw4GPlJ9PUDNfP3wl/Y+8W+GLm71y51KWB4rjzrKDS5mRdx&#10;7tk/N9DxXuuhWur6To4ttVuHuJ1GXlMYVVHToPWuKsoX0dzaN1ueRa1KLtb7w+unZa21WUTCeTgq&#10;pOW9vp7Vc+Hmnvp/iiPU4NMdo5VcGRmDBEbgEHtzzisxP7Qg8a+IJraCWW1utTdUVCOA2C+Aeg5J&#10;ruPh5p8Vh4iv7iGZwJYQqR7sgKi4AHbvz71dWyg0TBe8j8cv+DrjxDoWma78NNMnRjcSW97LlnON&#10;uUBI9+tfKH/BFgeCvFviXxLpF7uGoGENbsvzAA5xn0r3X/g7Mmm1f9oL4c6EsWGg0S58iJDncWkH&#10;P6Y/Gr//AASk/Zq8Kfs2fBqL4heK7IPrmsqrkOPmGRkD6AfrXj1lKpQjRTtzafjc9GnywrOpa6R6&#10;Yv7M41bWJrCw1gi8+ZnZiMjn+leU/Gf9lzx34IaW/wBNk+2TZOSVOPz6V9W2Lhdcu/EdplFMJIOP&#10;Y5/WvMNV+P0Piea48M6pEvmRXexZHXBJ5A/DmvTq4WtTguSo/mkzkp1aTleUdD57/Y0+DfjTxL8d&#10;2n8Q6EUgsImkMh+7uJ6D16V+kHxF8LX198OF0G1tdy/Z02OScIRjoBXjX7NGjNZeNb+5isVCPbBg&#10;xA9OSDXrnxl+IraF4ZtY0R0EyiNNo5LVrl0JclpbmWMnr7myM7wbaCawt/D9zcgPDFiV8/d9DXr/&#10;AIf0tLjS4rD7Z5hWMiNyc1498P7Oym1J7ia73SvbqZUbqetek+BvFdva6sujNEWRUOBj1r0MQko2&#10;Rx0mm231Mz4hQPZaDfR3ephmgRm2k9PpXxN+0T4i+HHi7wlfyRvardSxPIAuAWAJU5yeua+sv2qb&#10;XVofCGpappKYmngMcIyecjrmvh66+B5g0i7v/EZkzFFK7KB6jOB+NedOnCp8S2OyM5Q0T3PhP4X3&#10;y6X+0a+kTBQiXpKv7E8V+0f7Lfwn1Txx4GhuNKUvm3Uhh/uivwX8Z+K20D9qC6k0xsRwakIw2cE4&#10;Nfvf/wAEoPj1plz4DsNJ1RgzPbKMtjrgV2YeS+ryUd0znrKLrR5upsP8FfEOjarL/be5RGCQpHpX&#10;w1+2NbSzeOL6JF8x4DhD6V+vX7RF74Y0z4b6j4wQRgxWjuG46da/E74tfE+fxj411a9wz+bdt5W4&#10;cAZrF1XONjSUXGzOY8L6vcWsZtJMLKWyNxHrivWr/WrnTfghq+o3HyfuDgj+fvXmXg/w82u6nHdX&#10;Y2oHB24x3ru/2o9WTwF+zpeywxKFmhKgg8cDFQlrdgrxPy88a64JPE15qUsW4S3buWYf7Rr6a/4J&#10;0eENG+L3xt8N6SyAfZbtJnAGQduMZr5q1620i4SSWbkkkg4r7o/4IIfCtfEPxi1Dxc6MYbTZEmRk&#10;ZHJpYed8Rd69R1rex21P2eutItdA8F2NlDEEW3tFLLu6fLXwb8ft3iH4xSXN0hkht2OSO/NfY3x2&#10;+IMHhbwDqGpC5CGOIqu49K+O/AWpab8VLa71wMrSy3DfM3XGSBXQ9WiINctme6fsh39lpWrQrYHa&#10;pYA56Dg183/8HDXxTuLvwPpXg6xuCwmuE3ru7LzkV9H/ALNXhyXw/rgF4vy7vlGeOh5r85P+C63j&#10;PxNrfxz0zQ9DtpnggikLBGOCQcCscSvcbRpQSc1c+EnudRjdYxahgSOhHBNfpf8AsGeHorf9nyD7&#10;ZEFmlUfKD3x1P51+aenaV4ukmXzdKnLscDg9Sa+2P2XvGHxG8D+ELXTvEsbwxOo8mPkHnvXHhKio&#10;1bM6K8XOCSPrDwnZw6V460iS3vgwj1CMzLnoNwr6Z/bgFnb6t4U1GK4jRbvw7apuDZYhb0n5R36/&#10;rXzD8K/Dbm0i8WXpkM0zKwYnoK91/a18UWviDS/hle2k/wC8j0ZkdmiJz/piDlvzqs4fNl835P8A&#10;I6cjtHNqK/vL80fTOj6zK0YR5c9D1454/pWhDq3lyYT9K4zwzfpcW6sHA56YrWl1OOAhs/pX8S/X&#10;ZL3rn9k1sFFVHGx08Us2sW13bByM2r5I7DiuTsNDhtrOG3SDKRQqiDHYAAVu+F9SIjupiCd9uVA+&#10;tV7SI3EKup/gBOB7CvtcS3W4Kwsn1q1H90Yny2Eaw/FGJW1qVP8A9Kmcl8btMkvvgj4ysYEGZPCm&#10;oIpHbNu9fk0tm0FkjhjEigKwAwenXNfsP8U7GysPg54mutRlCR/8I3fM7McAKIJMn6V+PGmaokd3&#10;Daifzo0EZkyO4ABr73wxi4YTERfeP5M+A8TKiqYjDNdp/wDtp6P8NtFTw3qDG7RyZkLDd1xS/ETw&#10;n/wkd2tlbL/rSFI68Hg/pXU2B0vXib102i3twvy9c/hVNo74+IbOOFEIa7jBJ7AsBX6jBKSsz8rm&#10;3zXPeNO/Zl8I/s3/AASsLPRpZPtWtxobq4Y4bOA2Ru4HPHtX6afsR/EHTfib+zfomqx3ZkltYBZ3&#10;MjqQVeP5cn14HWvljxRpnh7WLTw5omu2MMiSaeQgmQMoBCgkA9TkV7p+wn4m8NaPHr3w/wBGtYRD&#10;aSo4S3UBOV5G0cA19K6EYZcuXofP+2c8W2+p7t4it547YNpV9vlWUbnI42+lW9EeM273M1uh+Xbl&#10;gB2JNSX0h1y3iEaCNHGQh+XZ6H61StWstOdxPcKRGCCA3De5Hc/yrzn70bM61o9Ch8FvEk9/9o0T&#10;U5P9Gv1km092PBUOVZAe+DiuvOhWPiXwde+HNe00XFveW8lvd2s658xWBUhs9sV574Yv9Ks/DMD6&#10;HaSA2880sMmdzIFchgSfXBz616poN/ZatYpqlm+ROoY898c14TpKhiPZrRatenb5Hpe09tRcvRP1&#10;/wCCfLvwi+F8Hww1OTwjEJRa2d68djK2TmLPC/Ucg/h717rABa2wG3O1TjmqfjPwXDZ6rcalp6BX&#10;luPPKherHrj0HWmW17JPYvJOrIEXj6+lfQOq60FJ7nkOHJJo+XP+Cjvgj/hPY/D/AIehJYfbTNPH&#10;1yBzXyNqXxFtvhv48j0nw94be4lUCNkVV3gjv1r6Q/4KhfF3xD8HfB9l420W2+0SRzeXJG3ZWwM/&#10;59K+XPhtY+IvE/xEtfiFr0cAtr5FeXJ/iIA3fkBUYnD1sRCMY7Lob4atTpSbe57lN4m8ReI/hZqt&#10;7dWzxzPZMFiByckcDiv52P22fB/jrwv+0B4o1rxLoV9ax3OquYpZ4HVWAA6FhzX9KGtfFP4c/Dbw&#10;c+s+IJLcWsC5n4/hr8mf+C5X7cv7Kvxy8I2PgX4XaTaXOrwznzbqCIDyuxBPrwPzrlqVqtFxpSjo&#10;+3SxaoxnGVRP7z4x/Ym36l4nUNuYqRt47Z96/T7wBZ2+jeGdNUXSAzc4yM1+e/8AwT28HRajqH2+&#10;KL5/NxnbnjNfdPj2S58Jad4feZ2WI3ARyeMA14uId8fFeZ7mGilgJeh9kfsteG73XYk1KyvwqRHD&#10;gN1r6v8ABd7JpkkWlX8ZZVA2nb1OK+V/2ZLubSdCsZ7V1aG4UE7BX2r8PdO07UNJh1e6VMHj5/pX&#10;3OImkfH043mdl4btmgtBfiA5YZKkVxv7TOtCw+GOq6tEg3Q2rMoPrivR9NuLSGM2jy8FcAV5V+0u&#10;dPg+H2px38ubZ7Zg2444rzou8zplpE+U/wBn34nHX7m+XUPKUTwMMdeeRivy1/a80uO1/aS8Y2+m&#10;RKqSXhkZQ3GT1x+Vfq78GPhr4RgkXUdOlwkpwpDcHNfnH/wU6+G0nwo/aTub6FQIdYgLBsdWBroc&#10;OYzUuTfqfPvwp8W+LPCHi6KWy8zyQ4OwE4wAa+9f2bPiLbaheWt7OQ0x2kqvWvhzwAizXIaVVLE/&#10;L6ivpb9mZdQ07xbZLMzCFpgeOjDirgtBRtyWP0ltNSs/D/w6PjK0gxNEqShQeTggkflXKftjacni&#10;f4MQ/FHw/D5kktrvYxknsDzV/wAa67a6N8A73U4WH7qxdsZ6fLXzT/wS2/b18M/tWaL46/Y98YXE&#10;UWs6AZpdGjmbme1yw+XP91hz6ZFVSqSjW5bf12M6kYuJ2X7PXjE+J/A9nLteO8ddhUevcGvoDwHq&#10;ej+FzFayyq9zcAF1ZslT9K+b/wBnSS3u9U1jwNGyQ3OmatJA2eqEMRzX1L4Q+Gml6jBDvkSS6iUA&#10;TBuc16dZR+Ry0ua+h6Vp+mR+KNKi8m5iZ8ru+XkCuy8N6LNpoR51YugxkJworN8DeFY9G0gSEl3B&#10;+f0GK7TRdX0m4t3t3XLdOK8eo7Oy2O+Gx5t+0P8AAv4I/tVeA7j4aftC+A7HXtCuchUvot21sY3A&#10;9VYdiK+A5/8AgiJb/swavc6n+zBrUup+HZbkzw6LfShprQE5KI/8Y9Aefev021XT7NyLeBGeA53J&#10;jkGsu4tV0G5ZrNn3cFdx4FTFpqxpZrU+OPhn4X8SaDEmnanpL20sS7GWVSGUjjvX0X8NvDtzNYJc&#10;PKGIXIOcdq7DUPAXhrxrF5mo2apd/wDPeJMHNVLTwXrXhiY/P5tunAKD+dTOXMrIaufm1/wcJ6x9&#10;m+FtvY3ZCYjdhu74U1/O9fSCXVJ5QeGlY/rX74f8HLfiqODwRpdpCXDlJPMzwANuK/Anf5kzP6uf&#10;515rhatKXex2OV6UV6k64Iz6UuQeAaEX5cinRoN26qIHQxqSGbpVgbOi7Rz2NEMO4cD9KHTDBVwC&#10;e36GrWi1IbuWLKwub+UQ2qs7MMBYoy5PTsOa/Vj9gPTNQ8N/sk6Fp/iDS7mCW1sp5ngktnjkhDtc&#10;k5RwCchQeOcAnHSvov8A4Nsv2Y/Dnwk/Yi1f9rObT7f/AISfxvq8sEd5LZRyTQaXattEcJYEpvky&#10;zY64GelTftteJdS1740fE97y+vJJJLK0hUzsSWH2bAAx0wSMfSu+eFUKKm99PxFQqp1nHyOd+DPh&#10;Sw1+yuLLQrqKQrKjMwbyynGf3hbCjjOMkcGvZfhv4AsNNaDxFa+IfDcXnEuty3imy8oICASS0vTG&#10;0Eere1fP3w2+ICWfxYv/AIa6totyLeHQkluZbVwRO8RgnSVh1Az8oz03MOhNdDbeHda0bQtd8X6V&#10;o93AkGoafdyppy29u9xprXNulyyySRlQig71LgorQMcA5r5bHVEpuNtj2sPQUkve3P0O+B3j74Ae&#10;GdEjXxF8ePDzTSORus5ZbqMDdgnzI4yu0NgZBwDgZr2fTRo3ibyr/wAK6tFeWUqmSC6iJxIpxjBP&#10;JBPTOOK/Nv8AZA8f+Jrnxvq/gzxRd3F5fQWVysEptY5xaXUciq6o0W0KSYwx25XjHIAr9Avh/pt9&#10;bePH8VyTRQ38nhyNNdt/O3C6fzg8Eu3OI3TdOuQPmVwD90Y5qEoyjyNaM0q0/ZNTi9V+h8U/GXxP&#10;d+O/jBelpb2Sz0rXLfTrbTChiju7zc488sAf3C5YB8/wuOjA1337PdrBc/FW2u49VW8QR6qblvLw&#10;8cxS2RwRn5MmLoeu1T6Vyv7Q3hmbwXrHiiZr2aDZ4mZLcxhQwDnep3dSTknj+FD/AHa5r/gnV8Sf&#10;CPwt+GYl8fXsbafo8mpebfzFjcs0sySh33nJ3NJsB5+6p71rlcIYWVGhHaNl93+Z2ZrXnjnWxMt5&#10;XfpfZfJfgfU3jC0W2kXVZJUhSFS0Zk45/H0rY+G37V/h/wAL6R9k8Z61HJKpwhjIIx2r55+IXxpi&#10;/aevodG8E3s1npXmbcoCrvg45/L9a9L+EH7N+jxSQReJbd5UUjb5oJzX2VRRmtT4umnFux7FY/tE&#10;6b8Q5HstDjkSNv4lHUVmfHmw8MeEvhDqXiCwnY6hcWrbFZjuZiOMD616r4E+HfgTwrYRLpOhQq4Q&#10;YKoM596+f/2zPEUw+I2jeEp1AgmJdoEPUDHUfWudJ1JckNDVtLVnyb4T8LeOZZY7qG3kSZmyWLEE&#10;k8k17NbXPiBfhlfaX40eee2S3disoyH+U/8A6q9AtvBuizWaaitsoPUDHSvMv2rvHeqfDT4Na1rO&#10;i2DXDx2MgVF/3TW8m3DUzio2PyD+I/inRdQ+KXi2x8KeGG06yt7qSGNAmCzbiSeB0r2v9h/Q9T0/&#10;QmuTZy3DSuCyEE854rw/wLrdt4ouLvxJ4qtTHc6hfsxtSM7CSetfbf7KGh2fh23guNPtlaF1XdGw&#10;9cVzUIx51LsbzdoWPo34C+DtTvfLuMGN2PClT8vNe/6jd32gyaZp12m/c6Ky7c5964b4NpdTahBN&#10;9jCRFgOBxjNa3x08e2Ph7x9otlKwy8wwob0FdN3KZi0oLQ6Px74Nk8Y6xBFZzvA8Y3JICcj8BXoP&#10;hLwZFD4VjtdQ1F7hk/568Z/CuD8M/EqxutfiN24EXl4OT0zXpi+KPDQsGGlyh2C9F5ridOvzrXQ6&#10;FKm4Wtdnnf7SF5pPgX4K6xqcexClpI20MOcKTiv5Vv2pPGj+Nfjd4k8RCQkXGqzMMn/aNf0wf8FB&#10;tB1/WfgDrl1aakYIoraSbO/GVCHIr+Xz4mxOfGGp3DZIlvpNjZ6/M1a1LqmZR+I4jUnMrFiT+NUL&#10;K3a71OC3UZLSgcfWruoAgnirPw4sV1DxtY28i5Uzrn8xXFPRXOiKufqP+wto2geFPgNcy6yUBNl8&#10;uVx1Ffnn+2Tqukax8edWuNI2+Ur7MIc+tfoha6dp/hL9lhb1jsY224lV5Ix0/Svyt8dao2reMdR1&#10;MsWEt05GfrXhZYnUxdSo/Q9nHv2eGhTKsJAAGe1WMADAOeKpxENgg1bz8mfavcPHO/8A2ZXWP4u6&#10;WW4H2hefxFf0tf8ABMWKI6NptwnX+zovp0r+Zj4C3Hk/ErTZUOCLhf5iv6Xv+CS04vvBunO7En7G&#10;nWuWppi4NHXR/wB1qHmX/Bz/AKtPF+xpfWkLDElzACc/9NBX4P8A7Ofgnwr40S907XLlY5VAaLcQ&#10;P51+5H/B0hfiL9lUWKMMyX8Axnr84r8B/wCzPEfhjSYvEel3jRb15KNjIqsz5qlCNKM+ST2fmcNJ&#10;8rbsdl8PfG+p/AD4y2+ueHr/AP48L7IMbcGPdzX7n/sr/HrSPj38GrPVLfVEe4FkvR8nO3nNfz1R&#10;6jLqFz9rupC7McsWPWv1F/4JC6l4g8OeFlg13UJVt3BaNWJwARwK9vBxnOjyyd2upz1eWM7n1V8d&#10;Cuk2Ul7qADIh4YH7vPpXT/se+JodT1iE2tzGQBnaTxj3zXB/tLXv2rw7cMtw20x5M3pXPfsdeOIY&#10;Y1uI5mDRy7DtPXPWu6i9WjOrH3e5+pnw01yHTFS+ncYyBtTpXvXhXU5tSto50jCxFQQT3rwL9m+1&#10;07VfBlrf3aibco3hjzmvefDJtI7ZIbQEIOma4MW1c0pbFrx+sTeGboBv+WJ6fSvlL4bWdpY+K9Yu&#10;1uxzdncN3A59K+rPGsYk8K3QVCWELEfka+IvBdpejxrq9wly58zUHygbpg1OF1g0OpZyR7rp0L3M&#10;X293yoOTuPaqdw8WszSo0wRU4Bz14qLSNWktdPSyuB1AFTJJp1vCxMfzseSOgz3rV3uLSx8r/wDB&#10;TH4v/wDDOf7NPiPx0b1Y5Tautvk4+YjCj8zX5d/so/ERta0mPXtTnDS3c/nzO7c5Y5IOa9I/4OW/&#10;2qY76+0H9nTw7rDGS4l8/UYI5OkathQwHq36V4L+ylomo6L8P7W6u0fG1ByOhxWlKa5uUlwTpuXm&#10;fqV+ztaC/sre5sJCwcAkI2T+Ir6H0fXrOJRpF1D/AKxOeO9fHH7I/wAf/DfhuOLR9VukWVyBFlxz&#10;nAr7r+Gnh3Q/F2nxawFVnkGVYVnWk07s0ptrc+Lf21Phbd+IPFkcWkWrrHLIN8iJwB71xfhP4GQe&#10;F57K1eEPLI6qAeepr6+/a98O2fhQ2uowxKrF1Cnt+NeINLqts03ia+gVYbeMuGPc44xmuTEVY0cP&#10;KfkdFGDqTUV3PjH9uXXYvB/xQ0SVr+KzmgnZticMSuPyNfSf7OHimD48fCi31HSW3sbc7MnlJl4K&#10;k/XH51+bf7ZPijxR8bf2m7/V01SRdO0pzHGqsdpbJJ/pX3x/wRQ0PXNU0/XPAuwNAhW6tHbPA6OP&#10;xwK8Cm6mGofWH8WjPYmo1ansejPon4LwP4i0/wDs67k2FCVkjzypHUV9BfC7wEunnfbHdkDPoK8i&#10;0X4ea74Z+MGoaVplunkXc/2lVJCkEj5uPr/Ovon4faVqWm+WLmEjPXawIr6Gnj6VempKWr6HjVML&#10;Uoy5WjxX/gqR8SJPhP8AsqeINXmkVfKsHPzDP8J/wr+Xbxjq417xJfayVKm6unlIP+0xNf0Cf8HH&#10;vxTvvC/7Kt1oFl5itqUqW5K9gxOf0r+eq48zzCWI+9VTacFZmKjJTehTujtYt/Kuo/Z5uvhjbfHb&#10;wpP8ZvD/APavhUa5brrtj9pMXnWzNtYbhyOucj+6c1zOpBUj3fhWXLudvLj55GBjPPauOvT9rTlC&#10;9rpq63V+q8zWLadz9tv+CWv7E/hL4BftffHD4h+ANFhl0WE2Ok+B5ophKkFndRm8lZZMk/cSJT6Z&#10;5zmvt3wi8d19s0vxTEt95l2Bdw2UpMcAQbiy8fewF59Sc189f8EVvCl18K/2EPDGq6/bStrPiSa4&#10;1C5iuPvSjPkxoWHQbI1IzX0lY69odjPe6BPZJKI5TD12Bxt7OuG9QCO4r6LLMNVwmV0qFR80oxSb&#10;7tLVv13OLGSp1MXJx2vodv4S0qw8WGyk0zV7Yq4jubbywdqRHO4nIGxs9VyTxyBkV674Nl1t7WTU&#10;7a7tPswHlW6wyMPuHGTxgN97I9MV458IfB0WjSWuu+PrYROtqI7TRncsIOW2DfgAnaS+eTknNeuT&#10;+I9Y0Se1tLLT4XglRTiAcRoeQPryTk1y19JuKNYK0bHQ6340t7C1W4vJlk8kZVUkxufqAD2GOvvx&#10;2rxX9vz9o+08C/CNNKs5Yxc6hewI8ZmYiNX5KgrnLBR0+tX/AIn6jcXMEF6NSjtb2eaULG5DGXZn&#10;aGxwD0r4v/aZ8Yaz8V/G2heF7yN4rjUL3y/JhQFllOAm4DvlicdxilTo8tpCblJ2R9ufsCWav8Nh&#10;4rvI8tq9xmC4lUpvhzgNyAcZUmvx8/4OjvFniQftY6Fq1/cD+zRoT2WmRhMbY0kJ5yOp68HvX7t/&#10;DfwvpnhTwHonhSQLhNPgi83ZjeFXGSB29BX5B/8AB2H8HrS88EeGfihpsQ3aZqYglKr/AMs3Ujn2&#10;yB+dctd+1nJr+rG0ZOFrH4o/8Jsv/Py3/jv/AMVRXO8f3U/KiuT2SHzy8j+4qLXdPuHggGGjlQu8&#10;brww7gnpmrK/ZADc2aBMfIg/wrG0LbZTfYYowkZhL/Nzj8+lbvh64jmtPLkQL8xOGIP41Ukkxo+D&#10;P2nvHN54P/ak1jw5Z39numdJ3huk+SQOo6++Oh/vEV9H/s6T6xepJcXzyx291EGjjHKqR/Kvl3/g&#10;rH4e8Ow+MLnW4pBZajdWtskN8iksCkqsG49CB+VfS37K/j3R9V8HWWqWyubm48pZAUO37mWI/E13&#10;1GnRVuxm0ua57DfWn2zENjbxyTq+2VpflC/l1rwX/go54JutY/Zsu5Lu+jikt9QibL42RJg5OfpX&#10;u2oasYWZ7e3JSYgGYHoTXgP/AAVF1TTdF/Yd8XeKfEP2prPSUguphBGXcKJFX7o65LDj2rlpxVRq&#10;MnZPcqb5YuSPhv8A4JkftF6X8Efib4t0T4keKl0vw7qsCS211crlDMjFcDHTKnPJ7V9i6v8A8FBv&#10;2TtJkjhb4w2MwYZdoFYkD8q/JL4d/GHTPjV420/4ZfCj4Z+JdQ1jV7lksraa2jgjlKqWJV3OAMA9&#10;a+iPDn/BO/8AbZ1wW8h+COj2EJZv3uq+I0JUH1WNTn861yrDYOhhfZUKnOot9U/O2h5Dr4ly0ifb&#10;S/8ABRn9juxmCWPxLN1JcNk4snOB65rWg/bv/Zr1XT45NM8dMhZioWWzkU/XlenvXx7Zf8Etf2sY&#10;fLXXPEvgfSIhCczxLPO6Z7fw5q5pv/BKzxaGbVfFf7VF35cJISDRtKRGdeONzk5H1r0HGlbX8y1L&#10;F7WR9FePv2xvhVFYwQaB4iW8eaVvPTyT+69PzrybxV+0H4MvLtb2ZZJXYMomVPkHt1HSuS0v/gmd&#10;4YublbHxL8d/HN3E8u8ldRS3CDPAPlgVp67+wR+y74NtFaPwTdayjcOdV1WefLE8sctjmm/Y7G8Y&#10;4zlvJowPEH7QPwE0bQrka18UdLsbgruMl7exqVPp94kVm/A39rH4c6H4wm8Vab8WL7VbuOIRLpnh&#10;7Q7rUEmUcg4ijIyQetbK/Br9m/SZW8NWPwr8OW90Lc+Uf7NSRhzwMsCTX1B+zL8OdMsvBkFjZR2u&#10;lzTDEUlvAqcduABRFxinpoFppasseEf21Phf458MfZ/+GVPjRr91HHnbY/DWYK+em15nRR9SRXgf&#10;x8+PH7ZWnahcaz+y1/wSb+LP2hGHnTeItT06whlT12JO7k+1fe3hAah4Y0uHTNSs2vHhHlrOBgsM&#10;10n2i0kV2lnCDH3doyPauCpUUZOy09WdUU7H43ftE/ts/wDBwT4s+GGoW2j/APBNPTfCOjTaXJDe&#10;3816l9cKuCDIoMy7Wx/smvzQ1vwF/wAFVfH52anoHipV2YcwPHbocjg/K3X8a/po/aR1i30r4W69&#10;e3l7GIo7CQ+WhyOBX5PeOvj/AG6yva+FbGYzE/fjHyk15eNw8q9SLjBO3dbHDmGd4TJ6P7x+89l3&#10;Pgbw7+wD/wAFcfjrdLo2l+CPFOtmGMf6PP4sjVAvTgPMBmtOX/ghr/wV11i8livP2WtVklWRVcy6&#10;9ZMSc8Hc03Ir7k+AP7Qvxc8EfF3TPE7xrDYCcJeLuyShPPFfrh8OvE2n+MfD9pr+mzxyLcRKW2kc&#10;5710Qp2iuf8ABmGUZ1DNqcpLRpn8zt9/wRE/4K1Wlq0M/wCynrwiUSSbYtUs2UlRyMCbljjgVzHj&#10;n/gj9/wUd+HHhxPGXjf9nPUbO1lwxD6layTLkZ+ZFckYr+qzUbAS2jjyFwB8pA718l/t2veyeBLi&#10;28k+WWCuq9xuGf0zW9HDUasrO/3nrubifgd4W/4JDf8ABQ/WYU1jSv2bdRuoXwVzeWwWTI46yiur&#10;0b/ghT/wU3vrdbg/sx38avn/AFusWYx69Za/Z39nXxPBeaPY6DaRu4jTDe1fR/h7xYkFsmmyW6lV&#10;x8x5/Wuipg6NN7X+ZlCvNn874/4IW/8ABROK3ebUPgCYQi5IfXLPOB9JK808R/sJfGrwFr83hfxL&#10;4JNlewMFaCe+ibB+oJFf0rfFLUrK505jbFVkKEkp1PHTivzG/aM8C67efFHUr7TURma44BH3jmvC&#10;zrE18Bhozw8E3fzZrGdHn/fSsvuPgvwf+wx8brrRZNSbSNMWFsgM2qAMMd8ba4zxv8BPiL4LdX1E&#10;WoJLK3lO5Udsk4FfqT4H+HHiH/hGlt9SgTdj5gBkZPGOOv8A9avM/wBoL4afD3w54Qnj+JHinTrW&#10;8umb+z7MsXlc5Kk7EBIAOBz0r5elxDnFWt7NRX3Hv1Mry14dTV9V3PhH4Vfs5eKPizdLpVr440my&#10;lUbfLlR32545K9ehr2iP/glzq9hp6al4s/aU8N6faNtQTXNrLgMeijcQPrmuA8G67Z/DbxFca3oW&#10;quJhM2IHQFeuACOoPYj6YNR+JPiJ8QvFN/KNW8QzGEkSCJnJI3AjIBPHAA49K9mnHPqlbmlWUYdu&#10;VX/I4sM8spYdqrS5p+rS/A1PEP7JXwx8MXEUGmfHxteMV0PtaW3hxoEZQOQjmYkknK5ZR2OCK2/D&#10;HhDwP4NDR+HvD0UUxcyJe6gRNLnGeCVBUYOPTjgCuV0LWHtH883RZ5M7t7biR1yc5x/9atRfHWm6&#10;c4vL1gSylHVmPHoFA6nDYwM17kXNU7Slf1POqRg6l4xt9/63Ol1KyjlkWeS4aQ+X/q3cbQR1259/&#10;rVa68U6VpNu9zPdxwiBPmad8bAB6s2FFeTfFD4+SaDcf2Hp2n3cl5LZpJG1zC0KxF+QWVgGI69B3&#10;rm9EutR8Z3hvfE+otdL5WZbE8QKByQI84kXvkHPtQ6yWwo0W3dnpHjv9o77BbTJ4P0ptVuPOEIlm&#10;R/siOedvmocscdlGPetD4Q/ALxb+0fDc+Kfjl4n1V7OO5U2Wk2U5higbn5hjk4Hrn3FM8OeAorvw&#10;vD47vIpI1nVIdPtJGAMaZ5ODjOc555ANfSHwM0xrXW9F8E29kBas5vJElBHnthxjPYEc4rCu5ezc&#10;rnbRpw50mj7u/wCCDfwhb4G/ALxR4cvdfurv/ippHgmvgpAiaJdoBwOevOO9foZo9xBb2FvpNzc7&#10;rYkq0kbbWBPJXAByPSvj7/gl+L668Ga7o9zoX2jT4dayjPkKUKAfe4B5z39q+xTqljoFrNdRWpli&#10;WRFEdmu8r8wXbjsfevRw0nLCwb7HFiIqOJko9yaxSysdTiIZSk5McZ2Zw3J5xwowDW1eRxWUzXMd&#10;qZWl+4wAPPTpirNpZ6Tf+UZbNBJF82ZTyv0x7VrXWq6ZYSR27SIrbQQoTJA4rOc7vRBGKSKcGn3F&#10;6Y5ILY27Ly4dSAeO3FcP8VNM1Z9V0nUV08JBGJklxIGbJxtP6Gu8ur20vleVLqXy5BtIz049a83+&#10;LrQ28Vla6XcSx7LjI+bKgD7wJ9/6VnF2Zold2OC8f6vdW1vLbzWx80g7F6ZwDzkCvzl/aZ8MW2q/&#10;HTTr/W7JZRLqgBjmjDBgeuQeCOnbtX6J+MLhtQilJZt8akL6dK/O79su8vNB+MOjSDUV8mTUVMyd&#10;ec969LDWOOreOp65p37OfwU8ZRppfir4IeFb2JgCj3Hh23Yt687c/wCe9bV1/wAEzf2FdSs45f8A&#10;hQkOlXJiMaTeHtZvLAoCSWGIpQoBJ9O3at3wZ4ij0yysRc2jSiSFSkqL7Dua9v8ACGvRHRRNqGlo&#10;8TDiQjkGrxErW6Cgnoz4r+In/BIf4OWFlJrXw3+MXxJ0LZnybW61m31S3Q4POy6gZm68bpMjFeGX&#10;v7AHxg03V00jw9+0LoF8se7jxL4GdZJSRnLy2tyvQ88IM5Nfpr8RtVsJ/DjyWkZhjX7wxXz/AK3q&#10;elT+LbKa0IDyZA564HNZQjzyRo0uRtHyVJ+wl+2FpojSz0H4d+JkUSC6k0vxXdWE1wOqBIbm3ZYu&#10;mCGkb2PGKhX9kT9sWEWkE/7IuuX8k0ZN3/wjviHTNRSJMfKiZljc/dAzsAAxkV94/DTV9KuLyLUL&#10;zFuclb15o8F2H3Wx24r2jwi9o93HezWCTRFSv2kKAAhxzkfSta9KlT0SMKcVJ6n5M3fwN+OemoLX&#10;xZ+y58UtNRUMVwbr4e3RjtEjHId4TIuM5wULBueRmuCv9Y0DS3trDxHcaroM93F5MNprdjeWLkqo&#10;5k+0Qqqtgn5mIGWJzX762NrDJapBYzsvmwgLIrn5jjGR79vzryr9oHVr6wvtC0G5iW/FxqwSaK4Q&#10;SqyBT8p3ZH4Vx04xlM2lGEVsfjXo+r6J4js1u9I8Zq/2xo1ieC+ikM8vGW+8Nwyx4AB6fht2lvqF&#10;1BNcrfRHziFlnW3UoZh/CuOAg78/wfQ1+tXi39l79nb4i6Xb6t4t/Z58F392+SZrjw1beauQcYZU&#10;Bz75ryqf/gmB+xTcanFexfAjTtOaKUyD+w765swkn98JHIFB4HOK6I001uY1Kd9j8+LrRZ7uO7hF&#10;laCaa3QMIgyHYpB2AZyS2EHJBBLcgVl6loJlW5jS3mLT2YEfk3oYxlQN2SeWJwMd8yYOetaX/BZf&#10;Qfh3+w74l8D+C/2VvFvivS9YuYp9Q1Kzn1htQtzETtCukwJGSDxkDrXFfs/eCfjV8SvhpJ4v1j44&#10;4nEv2ySK+8MwuZSefLZlKkAZyMcjAqoUalSfLFXMqlP2VNSb3Na5tNZDSwx3d7G81oVgRrdSJ3H3&#10;zkEbWUB25yDt9epBr2t6JetqbS25kbTdkFx5BDM5wpHI/wBpiVOB8hx0ry/wn+0N8ZPEPxV1D4cJ&#10;F4KuLu0ugXeaK5gLRn/lmqqSAc4+b2xjk16Lcap+0Ja3Btrj4LaJqMm5jvsPFJTZFh84EsX38Nxz&#10;jkmkoSaaaM/ZSg0zvND+K2v3UkRj8TKsa2XmhC7AbuhA3Z3D5xnGSNvtW9rvim812w/sfxXfLdWV&#10;nZ+fLbsytHdMM4AKYYdV/LtnFfP/AIJ/acsPEniS98J2XwH8T2+s6Xcsp09mtHYRchnBd138kHaB&#10;1Ar0Kw+N3gPxU934fPwe8fG4s5kW0EHgy4beT99yYd3yjC55zgdK4K1OrJ+7J/I7aEuVLnjqO+KX&#10;hHw/4wvtJ8XT6NdQrocX2m0kt0QKxCucSBhuyvy9M5FV9U+IkF/dW0urpEiyWYlW3+dC65brtLYO&#10;Bx1zz93IpviD44fADwEL7wh4l8SjSQY0wNc0+9s3kkJ2hF82IEgAHntg5rkodf8AAGoT3V7o3xh0&#10;G5lgjIuJU8R27iGI7VVCC3GQ7cc8sB1FXhqc0ve6bXDFVpuaUNjudL+N2iw6dBp0Hh+JRIjMD/aT&#10;EkBsfKCg59mI6GqvjP4lWPxD8CDwvp9gtvPepIoee4VogVIB+ZTkn5hkYGPfrXIx+C/FeqXtuNHk&#10;S9aOAqPsnlSFYWXIchSecuTn/ZHripoPCHie002A31iwkR3W3kOnsAIzkn7q8Hef/HTxiuv3m9Tj&#10;9rUgrnq/7IGpfCr4c/Dibw7451Tyry6n3AW6GVVBVSGBXp94ZB5BB4rQ1O58C39ws+mX8hEzMLaK&#10;SF/nXGc8jp7n6dq8Qj0zUY0t7jTpLN3tWkCIGIZt3OSD3ACcD15AxU9rq2vaU1i9tBkWcplU2t4A&#10;H3Aqo68YCHjp+eTzfUv9p9spO/a+h1fX5ew9m4p+fU9X0TRrHWHeO31aziVWI3CUDOMjufY/lTfE&#10;fgKCTSpbJ3jmkZiqksCEOcc++a8utvFGu6bPH/aa3jC2vmNzJE4YFO+0kdyZM5q7pHxPvbd/sN6l&#10;zGBdlroRRKxUMcnaO/LnIPTFes6qcdjgpylTOK+KX7M2vwQTXMuk4hYlgwXnb26eo5HtzXvf/BC3&#10;4nT/AA1+K+vfBTWrHy4tYiNxpc54AZcgr+WK4+P42aHc2s1vqIR/OvlaWGa3DKkZCnZwfmAyox1A&#10;FdH8Ovif8LPh54/h8deGrCwsNTtAhtLjymB8sheWGcEHjJ6/Ma5PYp6m8MY+VpxZ+lPjjxRqXhrR&#10;pYZJJGuJCdjAYJGa+Q/Hdlfx/Hyx8a3MMjvFCx2uepNdb4f/AG/9Jurb+2PH+u6TKIFUkSQshfIH&#10;JxwOvf8ADNZ/j/4jfD34la02teGPGujWkkcXzI13tCknA2lgMjPauinTaWhLxFKTs9DuvhdbeNPE&#10;GvJqdzctBbyv8qwNg4B6V9U/D5Dp9jETqKT7AP3cwyRXxz8JvE3jrwZrFvNcyw3dsZCDHazLKRjr&#10;kKT6dq941j9pD4e+C9G/t7x74gsdBtIoi813fXAhUIPvOS+AFHcnpWdeLtqawqQ6NGj/AMFC9Lt7&#10;39lLxtrjQMxTQZNxRiAq5GTkdMZzX5h+HLme+SO+0YiNYJyGjlZhlmzjy2yQp+Q8lTxIeRX3L8f/&#10;ANuf9jD4u/s5+N/hv8P/ANqrwdq2vah4ZuItO0W01yKWe6lbAWOMAkMx67Rk45xjmvinwDDpNq9o&#10;sN26o3/H4Y+VgCIGdsf3jhFDDK/Ma+SzuVnH0/U9zL25U20eyaRYXGoeG4NOhAQXfzCP7SMHaTkL&#10;tVQOgPcna3Suw0Pw35U1u66rdeY2qeesVoVaWMsu1VLEkbcdSM8D1rn/AAfp0sem2aw2weZXIaGE&#10;gCMOCx2+/wC8XJHUZ9s9Z4SvL6HVS8ckcQkQF4GdflcSR4yc8AnI9zjpX5tmCi8RH1PeoX5D5U/4&#10;Lx3v/CEfA/wTe+G44YgfEmo3MzRw43MYrb5SSOQDux0Iz0r5V+AX/BT3SfAXhWDQfECq7RkFmAOM&#10;4+lfXH/BePR9S8UfAnwxoMNvI9097ftDiIljta3XJUDcTlhzjABFfkVe/s9fEjTZb5bnTdgsUR7p&#10;9jFV3EgYIHzdj8ucAiv1fIKtahgI8m3/AAT53NoU6uJamz9T/hz/AMFp/hJ4ctllvLiNW25cAnn9&#10;K4T9qv8A4LFfDz406Gug6ErCXI2OIiRj1yQK/NS7+FvxA0+We3ltgjW8XmzqXI8tM4DNxgAjke1S&#10;eF/hj4t1TxHZ6fqCrBFOizzSPMCEtyM+afRcHr7GvUnXqzknszjhCjCNn+Z+jPwe8faz8VdMsNXu&#10;bVjDGgETPgE4r6p/YTk1OH46XGtatfvZ2tjp0gVolMjOzFQuF6N64r48+FWs+BvCXhjTdA0TxxpM&#10;wW3UmSPUosSKoGSvzcj1Ir6z/YS8Rvc+ONU8RDULC9j07T/PNnHeRlpPmABwG54NdVN1ozSbVmc8&#10;nBJtI/RLw78aP2gtSceG/CPw6GqQW8kry6leH7NAYG+ZVxnJYgjpmvUvB3iX44S3f2fxhpOm28Us&#10;AdbOykaT5MZBLHG3jsK8y+E37QOivb2+gXdnJG8kQkjiWdH3LgMgG05GQwHNez+CtTn8V2tvr62l&#10;xDB5LIVMJLoQSpwe/wAynH0rOrFQfwlwlzWdy9pvjDWY9WmXUr2GC2cboIQoIKYAxkdec+9MF9GN&#10;RaSK/AimQsitIcg9siuP8eeNvC/hNptV8QwS+XZRM0k5t2ABGe/TOO1TeFPGmj+K9DTWdHszLahd&#10;0avlHIKhlLZ7EHNcs4dUjVPuZviDVV0nxxqen6fp7SMGE0zi2ONzKMZIHHeuj+H8ZvpLrULmzeBr&#10;dmjKKMAnPJ968/8AG/i6+svjJqGi2rgSNoFvOAuGLHcwIPfIJxmu7+FY1B9FuLi/ZsSsGjMjfMAQ&#10;CS34mniPdoNip3lWSPxk/wCC2nwK8Y/tGf8ABUbwlpF2x/sPQvD8VxcShCQ2ZifL/EgflXrUOl6N&#10;pem2trDNCtvYW4iiRWGMjg4/lUH/AAWZ+Ofhr4W/tJWfhDw/tfxLrQigztyyIDuB45A4/WvJ/FFr&#10;45sNGsrq2uHMRhDS4cnJIyTXNldGdSr7WfTRfqb42ooRVOO71f8Akevar8V/7IaLTLLSxL5mFYjo&#10;F561598YPhXBr2nN4n8PKlrcIVkkKNxkY61k+C9e8SXNmRcWr5UAKXTv7Z78Gul8ba5faB4JvdNu&#10;EdpLm0fayjocV7FS3U4aTaZ6p+yHfPd6FPeXEiMY7by2dSCCQvNdj8SoW8deEdPeGPcLa9B4GeAc&#10;V5r+wUrWXwh1G5uiWKmTLP2z/n9Ki+DPxlPizxV4j+HLXak6Zcb41L+vPFZULQqxsXW96nJ9j0S5&#10;1zSNK1C0lgV1uIhtYR8bsdjVT4L/ALT/AIe8UfGm++Gut6KbLUIHBjdjgOuOPr3rlNUvoodU/tSf&#10;UNkquRscZA6Vxdz8MPE8XjtP2iJCyW0Eqxu8WQQAc5Oa3xDs7GFBJK59d/GjQNV8QeGntbcBYYB5&#10;ihl+9xxXx/8AErWTF4R1v7YiCWO1ZeDnnkV9U6V8S5/H3wzuvEcEm61trYBlzyVx1r4F+IXiXV00&#10;7xKEuZHty0mxmPDA5I/nXhYXFrEV6kYvSP5np1sP7KjTnJbn5e+MtHh1L40alqckigNqzEsTjHzV&#10;+tn/AATi8QWdjoun2kd8Vfav3T04Ffkl4k0me98d3L2krFpNSY4U5JJav0k/YYv5vDGi6eLh280F&#10;CS30rvyuNVznzbHPj3DkjY/SP9prxRj9njUoJ9Q277FsEt6r0r8kNYjsNGmlvLm+jG6QnLdh6195&#10;ftlfFSbT/wBnp7WKXMtxbDYM9civzjs9A1Lx3rEdpqqtGkbfMAeG/wAarFc8I2gtWZ0uWe+yPT/h&#10;hAPEN1Gba4CxbgWIHWsf/gpXqWraR8ErbQdMUsZlAZQODkj+leh/C3wxpPhl4bW3gJLYADdfwrwb&#10;/gpl8YYdK8W6b4JuFRoU2sRxlcL0NZRU1TtLcfMoy02PizQvCd9qkxfV5DAgH3SMV+2f/BFX4D6B&#10;8M/goniKG0AlvF812IHOe/1r8ctFtbv4geONK8P6Mqq15eRRkIM8MwH8q/oI/ZG8Ap8N/wBn/RrB&#10;iEb7Gu7jHRRV4ak6fMwryjUSszxz/gqV8Tr7wb8OjpOmTBZLn5XAOCcnArxb9jyHUE0eB2l2kIC4&#10;z1PXFUv+CpXxNn1/4naf4Wgl82NJwXRT2U9cVq/syaz9qtI7aGNUKIDgD8K2i+aWhm9Io+yPhVMj&#10;6ZcavIqqtvESAf4jg9+1fj5/wUV/adsNY/ag1fT4tPSZLJzC7Fc855xmv18+HRl074R61qGoLs22&#10;xAOR3BxX4H/tRFvEfx98U6xGAVfVZQpY+jYrDFyUYWOjDqUnzF/wv8YLHWvFen6dFo4XzbpFBx71&#10;99aX4P02907TLu6tkG21RgD2yOK/PX9nHweNf+LWj2LQhsTBvlGehr9RNF8JWo0aO0uiQRCq+4wO&#10;KrBRUoNtCxM2pJ3O0+G93YXGmpo4kV9oAGD0xXV+NdaurrwfpOkm0WdNLMiuxi3hYjJ5gBX6gmuA&#10;8I2Fp4RG5Yy7OOvXmuhjP9p2N/HNI6SBVkgGTtbuV9N3GQD2zU41Rnh5RZtl83DEQqLdO59Q33gv&#10;4geCfDWm+ONNWy1nw/rFhDeaXf21yiSmGRdyh4mIZSOhwDyDWh4QtNS8U7b/AFSaK3iP/LFZAzfj&#10;jpWL+xN8YvhN4l/Zus/hz8QPGeiw654Yu7jToINT1CNbiezLma3ZEY7mULKU4zgofauvZPAfg+5X&#10;VTNeraynMhs9OllCqSPm4Xpz3r+Q844MqUM2lTw9OUoX2u3+m39XP7AwHFlDF5ZzYpxjV/mta6++&#10;17b2S16HX+H9ItLmx1OHQG8x7XT2diRnoa5iH4heEfh3p1jrnxC1ews7OURxSC9vEh84MApVNxG5&#10;s9hmvSX1/wAK+HfhTqPiDwsriF7NhcSXEJjlLLyVZW5Xtwa/mt+NHxy8VfGn9uXWr3xJ4wv9Ytrb&#10;X7mHS47y7eWO1iVyoWNGO1Pu44A/Sv1nA8EYjHcOYXD1Zqm6c5yaSvvaytddtT8kxvG+CwOe4mpG&#10;DqKcYRWtvh5r6q9vi0tsfrd/wUG/b5+EWo+B7n4P/s9eOx4oOrxtHrGsw27xQ20B48hS2DJIejMo&#10;KgA4JzXwZp+ls0j8bZpWxgHOPyrMggOnylpGYvk9/wBK1fhXrgTWngv4POcyjYxr7TKcnwWT4d0s&#10;PG13dvu/x+R8Hm+c4rOMUp1npHRLt+C1fXRHvvw08Kf8I5Zz3Nyd4lVcgnOKl0xYNU+I1lp1koUN&#10;ex7FxnJzXSeDdJW90aa+ExKlMlWPTFYXwxtluvjzovnQMsZ1SEbU7/MK9WmldHkTerbPuv4l6U6R&#10;eGWt797W5FiogkVQQG+VskHqAAfzrqf2P/EEUHxf1vQtIkhiE9lHdLckEiQ+Z8wOOmCRwaPjfp9v&#10;DDolxZtGrWduHO49e2AfUnpXL/sgeOAPjQdBeCa1ln064FumMtKoxhsAYySM19by3wLXkfNNxWJu&#10;u590/bpHij+1hQqKMSINqlug96ybOB5tXMsZinSQsCqgnble351yw+IctrMdKutrqXIjWVuGIB/i&#10;xxVrR9dj0/VLiDToVghkAfzftGcnOMfyrx3FxTZ6F4vRlPwDdxS3VxpGmanJPawNJHJGIjuJDcp+&#10;BJ5rrfg54yl0zVb3wdrcDQyJdE2sZPSFs7SffPpWd4UZYvGsujLYuqGM3CTbRsbJ5Ge+ab4vu7LR&#10;PFUd5bkRy3TRw7wccdePxArzMfgp4icZ09JR28+6O3C4iNGMoz2kegahqi3l29pLEokRc5zkMM1h&#10;6tC4QzQICHBAXHf1qDwD4j/t2Sbwv4hRLfWrPc8ETOC1xbk8OPUZ/LitGeV2snhNttIb5sjkHuKr&#10;BYiFeipJWezT3TM8VSlSqWfy80fmF/wXG8beJNK+DOoaJ4Zkik1Fyqxs7cRkmvnT9j3X/iD4i8Ka&#10;RpXi++JZI1QgA5Xgf/Xr6N/4LR6DDY+CL242FbmWdPKL9WG7t+VfJX7EfxC1Z/F9vpGsx7YfMUBm&#10;OR1r36FrHnTfKz6d/ac+B+o/EH4NX2kaPq80TfYn5jfrxxmv57vjl8OfEPg/4vat4P1SV5pba9KG&#10;RiTvBOQelf1Ha74P0+5+G15dWMob/Qmzt75Wv53P2wtR0HRv2rfEsV4i7rbUvm39sdK8/GQapqSR&#10;10J80uVvQ+sv+CVn7ON1d+EoNQa3AZhnzGXvXrX/AAUbli+H+i6Po1myGc3EaKAcZJxXkP7E/wC3&#10;l4B+G/hdNHnu0QqAcBgMnoa4L9sf9rfTvjn8StIt9P1MNAdQjPlq+duG4r5d0qsswjLl6n0zq0o4&#10;GUU+h+l/7HR8TWXg3SxfTbojax5jY/dOBnmvv/4O6vpmueH7WyWAfuh83PcV8EfsnSSp4O003e8A&#10;2MRxnvtr6w/Zp1/U/wC3jYYxb7xn29a+zxlSKko2PjaStJn0ktjpt8v2hbcqyjAFfNf/AAUr1rUd&#10;C/Zy1iTTIZGuHhKQiI4OTX1HZWVpcxrLG5XjoK+Z/wDgolef2f8ACm5+1IJUMgURlc5rkpSind7I&#10;6Gr6I+a/2KvHF7ceBrKw8Vx7LmIrgZya8d/4Lc/DO21XRtC+JNrGp+y3CrIwwDtcY/nivVf2bvBH&#10;jTXNVW4FgbayODFIwwSPpWJ/wWH8HeIbb9ny1MCNMsc8QkYDou5eauli8NOpaDuEqFWNO8kfmP4C&#10;W1hvFf7U3yEEqRX1R+zbqb6xdQR7ADE3L4/iGea+RtN8/Tb9WlBVTJh+e1fZ37IFxpt7p4Nlahiq&#10;4lJHI966YaGDdlofXxhPiz4KavpXnZzYsFUDPG05/Ovwa+Hfxx139iz/AIKHL8V7O5nhTRfFki6l&#10;HESvnWjuRJGee6nODxxX9BPwg8MNfeFb5Ew8c1mQBnOPavwE/wCCjfwZ8S2n7a/iLQ7Hw9dPb3mo&#10;q/nQ27FdrEg84x6VNeXJT5l0aY6UXKb80fsbo1voo+P8Xxr+Hspn8M/ETTIb61uGb5EuNo3Dg9wS&#10;34Gvqz4dpdaexkt5kLXGH3ZztPt7V8Sf8E5vEnhrX/2bNN+CKaust/4bjU6eJDl4gAOOfT5h9DX2&#10;D8L9Q07TzGupXoKSR4A38qR2rto4iOKwynE56tGdHEODPoLw34ia2t7e3vZNwkU7wo4Jq5pcttd6&#10;oPsMnlkvyiiuY8IWsU2hObe7eUHPlZ521d0Ce5tpntzdBJVHyKRgk+9cco2udEb2O+NxLpkit9nU&#10;qTySKh1eK31K53bFJYcgLT7LWz/ZMaX0G6UccDg1b0i+hkvxvRAuOTiubVG2kjIgD6ZGyCIKM4PF&#10;XtNltgpllvIgCPmRjmr/AIrhtJI45AARg8IOTXB6vo6aaBMt/Iplk4iJqoWkrg7xZ+O//B1H4k03&#10;7LpEGn2qQnbJG7o2d/4dq/CiMgOeT16mv2m/4OmtRii1HQdOjUbmDs+TzzjBr8WFyG69646tvaOx&#10;vFtwVy2jDb9RUsYUKC3rUKfdqVT8gFQU9S7a8DfjimXBDk7V7HtVixjTyT3yKfpdvFcaxbWTR7/M&#10;nRCMcnJAwPzrWKu0hPY/po/YP8Oab8Hf+Ccfwe8CaTbG2u5vBMM00kg3ZluAZmYFeOd2Pxr5s+Kd&#10;tqWr/GPxxFqMPmzi+hlmLP8AJLhEUBT65cce1fZ+k+H/AA94T+CHgjwoizizsNB0+0jDuQ0AWFFT&#10;OOnH518JfG/XL3Sf2sPFESymPTIlEUxhjL+czzxruIJ+UBUYA/3j7V7eMjaiku5x4SfLiJNnKRRW&#10;Wk/tKteW0Yubi9gNndyXlzLFDAEgWSMMIiN+Xwu1iAQ57gY+mvhpouial8YfDXieOCx0mPUrJvD/&#10;AIy8Mec5sdkyu26ITMc7lkJ2r0ODzyB8k6D8Q/D2q/F6y/4RC/hv2m14288FvMs8sMuYxEzdQT+6&#10;cAZ5wRX0j+zXoOv+KPFet+G7H7Vsnleczm0eJVuoJjLaS7zkK5EjJkdhz6V8dmNHWVt/+GPo8JUu&#10;1fY1P2XvgJJ8F/jxY6wLRr3TdJFz4Z1y6u9SQTW22ZJbe7EJJeUPDKkTH1JJr9B7yCy0ubTNUkgj&#10;MqWs0BuFiChVYq/ljgbhlchscY49T8n+FfGHhW/+JD6u8BFu2tWLXWbQP5kVxFIwkDAEsQVCntmM&#10;mvqnzPD2ueGLSfSbpZ47OR2s7iZmVpnVGGAu3DIVJwfUYBrz6Lik7HVik3O72Z8q/tlWep33xf8A&#10;EenmPdZstlqcEhcIsKPayrI8hJyzkxlIwBnDvyc1wFh8OpPGtlHoOnQWq2V7ZQTTNGu5CXuGTZEP&#10;7kawovOPmL8Dqe7/AG0J5bz4qtoOmaqkN/rWgWN1FY7iJLmO2W6jZjwcKhKj0ZmQDpzW8Dan4C+D&#10;epS22pawkkUaqJmRTtgaSR5I0J6A/fO32zXp4aKlXg/M5qj5MLL0PWPg18CPD/w0gt7iz0mPfwQ0&#10;kXB6Z/WvoHT7QXaRXduUjEa/dA469K+MfiN+24s1oND8BRC6MXSRDnHJ/wAK9w/Yz+MWu+PvDz/8&#10;JEji7b+CRegJyK+jnCSjzI+cTSfqe9XviQaHpT6jE37yKMsQDX5z/FD9r3w18Rv2r9QOs61Hb/2R&#10;J9lhV5BjOQScdua/R9PBz3WhXmo6yAyyW7BUx0GK/mJ/4KJfEfxp8K/22viBoPha/MUMfiGWWFWb&#10;BAbB9ent6VFCp7OTklctwi7czP3S0n4r+DNRskjh121O1PupMDn8q5j45eJPAusfD3UtL1HU7d0n&#10;tmUoWB5xn+lfhJ8JP29vjL4c16GHW/EoW33YJEzc/ma97139ufVPHcSaPa+KU8ySDDhJc/WiWJUH&#10;axUcOpK6kc1rENr4b+N99axRo1mmos0OBwQWzX25+zV4hjuoreaeMRWzYx2z6V8U6JoNv438TRQL&#10;c5lZwXfdySa+8P2X/h1pt5pttoFxOGkhA6nBPpU0IqM5XHOSUUmfYfwOvEuYInt8GJFyMj0ry74r&#10;6wni79oaOydMrYWzMG6hSTgV638NfCWseFtKkvmt9kMNsxAz1wK+cPGfxAttE8cat4llmQyTziNQ&#10;TzweBXRT1loYNrlV9j6E+GngWx1q8864vvk6YA9K9f8AC/hzRtNn+yWoBLLg8Zrw79nzxMtxpMd3&#10;PIwMi5K9evpXu/hqa1EguinGPWsp819Sk9ND50/4K16xqXhf9mPWbXSHZDNZuCe/PGBX87/xr+C/&#10;/CL+CG1+5dzO83mDco5ByTX7x/8ABcP4yab4M/Z0v1uHxvVEXJxyTX4CfH79oe48cWJ0KHiNU25H&#10;oO1EnH2auF3d8u54bqc6HICd+K6L4A28dz8SLIyoComXgjjrXM35Vjux15r0L9knw3J4h+KlrAqk&#10;gTAdPfrXk15NU2zuoJyqJH6B/tNeJYPD37KEcNunKaY5bAxkkHH6V+VEsvnTyTZ+9IT+tfp7/wAF&#10;CNa0rwn+zlHojOu8aeqFem4nv+tfmAp68Ac9q8zKk/ZSl3Z3Zm37VJ9ieAYUfWryI5jBCnkdqpQn&#10;IA9Kv2s6oACCRn1r1jzjuv2bPCes+KPiZp8Ol2zOUnVmAXoARX9J3/BIa1u7LwjbW91AY3ijVWXk&#10;/wA6/nf/AGLPiba/Dr416Xd3tor29xKsUwIHAJHNf08fsA6j8N/EHgbTvEPhhYkee1Rm8vAIOO9c&#10;NefLi6aex3UIKWEnZnxN/wAHT15M3wDsbOL7p1OItjrwcmvwSu/FWqT6b/Ysk5aJDjbmv3E/4Ohf&#10;E9xd+GdH8PSSqtqGeRiT958HA9zX4SIQZDubJycn3rrUqeJqWa+A4GrRR6d+y/8ABLUfjd8TLLwv&#10;YxMYRIrXJAJyuelfrj4F+Dtv8N/Bll4a8OwhZ7eMGRlwOnbjr/8AXr45/wCCLPgiz1LxjqHiCa28&#10;x4pBglc8AZr9CdXf7BqZMVwgbfkAj17V9JhlGFBW6nnV3JyPNfipqetyeCrmx1P5f3J3PknpXI/s&#10;Ua666tc2atv2TbtpGcV65+0X4fsbX4PXuuT/ACEwHcw9xmvDf2IvBHirSrm48XyyMbW5uTtUjjaT&#10;2qad1VNKmlI/Wn9l3xXdQaXFbfbso2MJjpmvqrwlczfZ41gh3ZGc18Xfsz36B7OGODgheT34r7X8&#10;EXMx05PLgCjHOPwrnxys7jobG/qkRudCniAG4xMCPwr4m8I+Rp3xO1+zlwxGpSbAB0ya+25QRZTA&#10;jJ8s9a+ILi/0zw98XteluJQpk1Ftoz05rLArSSLq6NM9gm0VV09bzyycrwcfdrzr42+PbX4RfDTV&#10;fHmuXscVtZWkkhMj7QMA8n8q62z+IcmpwxWNmvmjHVeeK/Pn/g4p/aZHwc/ZMn8FW2tCDUvET/Y4&#10;II5PmcPyxx6BRVtcrvIVk2fiv+1f8f8AUv2r/wBsjVviHcytLb3WseTZIW3AQq2F5/DP4190eDdE&#10;u/Dnww02G1sXZnRAzKucDAI4r8yvgJYnVfirpNoozuuRkDqOc5r9nF0608MfBOw1WXTkaWKxQqCw&#10;BJCiuBV6irKSW9ztjShKk0zm/h58N9UbWrDWndkdJQ5UDgAHtX6gfsneMmHhO2hkmLGOJBtPXOOa&#10;+Kv2B7q4+MF/JLr+nCOOCUqkRAOa/Qr4feG/DfheKK107TlIYDePJ6GnPFV4RtOmL2VKb92Wx5r+&#10;23dtqWhwSbTujZSAe4zXxn/wUL+Pv/DP37NV1qbXIjupbYLEhIBDsMKB3PWv0M+Nnw60/wCJfk6e&#10;skcRQh0UJySozivxa/4LXeEPFeq/GDT/AId6xrTf2Ykf2pU3cSENgZHtXjVcU8fjY4WGiWsr9l0P&#10;So0Vg8I8Q3rsv8z5u+C15f8AjXSJtVvpGee5kMk0pXJJJJr9JP8AgjV8Sm8KfEG88G39uEOoQkW0&#10;rRcZB6Z9T2r4X/ZlsfB/gixuNP1Mrkwr5YkbG4jr1719V/smeKYvDfxBs/E3h+I/utTjkiCclhuG&#10;eldiw/1ypVoSWiWjOWOIlh+WfU/SL4ieEfGfhv4hr8RFSCS1voljYzbgY2HAAx2Ir0vwVJJq8ULr&#10;5au5BzHIcYrM8c/Ejw941+FMC2YjlllhUjaeQ2OcVS/Z/kujIkWoFl8uT5QewzV4DCQlhlzRs1oT&#10;i8TUdV2Z+f8A/wAHIujXdv8ABrTpyhdXv1V0dsgjB/LpX4Sahp0iTsyRHAJ4/Gv6J/8Ag428PxN+&#10;yPqPiFLPzWs2jmjGzOMNz9OCa/nW1Hxp51wwiswMjpiu7kpU4Lpc43VqTepm39rO/BjOD0rb+C3w&#10;R+I3x4+KGkfCv4beELzWdW1e6WK1srNBux1ZySQAFGSSSABzWLP4odDue0BOOBivpT/gkfo0HxG/&#10;bt8D6DJfX1nDFqDXty1mxUFII2kxJgg7MgZ9vrTpU/bVVGD1ffYG+VXaP3f+Dehn4UfCfwz8IBJC&#10;Z/D/AIbtLNEVlLy+WFSRt3AODn5u5Y1q50fXrC6vtP8ADEQu7Sbyis1x+/Z+QCq42gAAYzyQa34L&#10;/wALXlnJY6SYopYWiuFVUAeWPq4BPJBJXGOapX81vb689/caVZgSXKsIbmcI5jwoMo/l6819RUa5&#10;bHlRbnK7Om+Gfg/xH4qtrlvEtzqjz+UfKtphiO3YAfMSQGJ28Y4Uds16Y+tfYtFt9J1S1hWOWElh&#10;9pwWCgkZYDJIwQcetY/gnSZpQfHOp6dewT7PKkso5DIjyFuGAOP4Bz2xik+IdtpGheHpp76aKOOW&#10;5aWy3TbWXeT95euMmvFqSUp2O7TlueR/F/XrjRI5pbfSxIlzNva4lDJsiQEqI8ZJOSRzjPevF/2P&#10;PA+i/tC/thyeLrq8hvrjQNTjknsg2GggiUurPHjC/OQvBySCMYFXf2hvivqthf8A2LVNLaeymuDa&#10;jVJXKrIwXcvl44A+8fwrq/8Aghn8M7yOw+JXxik04C41bWxaQXM/zuqR4ICjOBkEMf8AeraclCm3&#10;2Q6Td2feWnxxeK7exuFmkhEUWdkkYUrg4C4B6ccexr4P/wCDin4BzfEb9iLxJqdnGJJ9Ms/tke1e&#10;cpk/yBr7Ii8byRfEC80yJh5UEixBlbjK8Vw3/BSDQl8c/smeKdJW0Mxn0W5j2hc5zGcfzrzUuWqu&#10;xTs4s/j985P+fdP++6K7r/hTerf9AC8/74oo+oz7sftV2P7SPEWkPeyRyqxXcdjui8svcVpWVrYx&#10;Dy4J0Vkj4UHkio/C+qQ6/IzTh41XICOuOaibToD4iGqTwtGER4iN3B3HIz+X61zSvsWrbnyh/wAF&#10;B9E0XWfF+iaXqdjC1vf2sqebKvAcdOe1O/Y31Sz8PaZLotrFdQ3EEpS58xyV46bSeox6V1P/AAUG&#10;0fStL8IaR4muYWP2a8KFgM4BGSPxGa8e+BsOpXuoRNpWtyrbLIVhhjlyz55yfcDPHtXo04qdFMzl&#10;Jxdj7hsbqyvtMjaJFO7DtsOQD9K8V/4KRHT7L9gb4kXviO3We3GiYliAGSDKqrg4/vFT+Br1L4V3&#10;JFpFosunS70iy87DKE/WuY/bW8NaDrv7L/i/RvEMXnWd1p4imgDD5sup6HrjGa82srRkvI3hB1Jq&#10;K6n4Jfss+KvFfw/+OnhbxnYWMzvp+uwyL5JOFQPtI4HQqx61+7dp4h1ZdBh1R7crBcwK+8cgAjII&#10;r80YdN+DXww0vz7yeytPLIKtIVyfy5zX2x+yl8fPCHxm+CNvfaZrpvV00m1mjTP8I9K+a4Qk6DqU&#10;JLRu6/BM78xyWrl9FVHK99Geh+IdZutQsktFBdXiJkkUYBFc5o1n5dhNtjByxUJN/D7Cpb7X7H5r&#10;ednhDH91npg9qybuy8SyagpWb90uAAOAQemfevu3ZRPEjqxviPRYbSxQOFDsMEoDyTXAfEMx2WkR&#10;QyKQRFtOG6nvXfyanENcNtqEvmGFOYs9TXAfFizsNRtpLmJ2Vw/3M8ZzUxd2W3c8fXTNA1LxXZq1&#10;vLHIJtpkGTjnofzr6s+D+kNpEZt7YG4KQgBpRwnuK+eYfDUdz4w063sVI+ZHuMN19q+rvhp4VGn2&#10;KzyyOIbnaB82dpHFbuXLAwbvJI7DwXc+ILmFr0aiJFYkLG6j5T2FW7601uB/38P3+WC5HJrT0/wu&#10;NO09BZzBwWzxxV26ub6G123KxsegavOnKN7o6ops8l/aB8PafL8EvFCRgbZNMlZ2fnGQa/LHSPh1&#10;/bLfY/DlkJWPBKx9/rX6e/tc+Ih4U/Z18aXSSYhs9CuZXkI44UmvyG/ZS/b1+HfhqzNz4u1WBJnO&#10;fKc8ivk+KM5xWU4aDoRu3f8AQ+j4b4Jy7izHOWNnyxgvLW+u7L/xe+BX7Sejxef4I8Lebt+ZQzEf&#10;yFfVf/BKD4yfHrSrKb4Y/HTQZbX7O26xm3lt65+7k9MV53d/8FRfgRPb7ZtSt9o4wcCqWnf8FRP2&#10;ftK1SK9tdYghlWQbSrgHrXxuB40zpV4+2pXjfXR7H38/CXhLBwlUwVXlnZ295NN+Z+qjaybq2FrH&#10;GdpHDHvXy3+3vJFp/gS5nt7tYzkYJ56sBjHvmvR/2a/2m/B37Q/wtg8a+DdThnQrglXGAcc14F+3&#10;9qP23wo6zXJ2m5iztPTDqa/YcBNVXGUdnqfkGKpyoylCW6djS+Cnh8xeBdO1jRbYQ3PkhnIXrwK9&#10;T0/w/r99pwlMxWRzztPSvIfh/wCL5vCPgu0vdZ1KC0sktCVuriZVTAGTznB4BOBzx0rx746/8Fxf&#10;gR8FrGPR/hZYv4y1MhklmErQWsJB7Fl3S5GWG0bSAeRXbiZqC1OSjFy0R9WeLbGHwj4bu9Wvbsu6&#10;xElnkwBx79OK/IL4y/tj6h4Q+PGo37apDc2K3b8W0wkGVJ4yOOSMe3WvMv2qf+CoP7U/7UV3JY+K&#10;fiHJY2MZk+z2Ojf6NBtbqrBMF8DgZJ4zXzTBd6pqU+Zrh3DN952OAeckH/PavIrTp1VytXRVfLqe&#10;LjFVNLPofVXxO/4KkfHTxXYDwt8PHg8OWZRku1s40lmuBz96SRPlG04IXHQHOa8NPinxN4pZv7W1&#10;Ge5aVt7OzHc5xjJJByex6Z681y1wYrFFkvpEAVwu3cMfhkjk10Wm+FfijJ4eh8YaJ8PtTXSluCr3&#10;t/D9ljKkZyrS4LcZ+6D0rgqPC4NXdo39Eenh8LiKkOSjFyS7XdjTstDEwSe5kEWWxJtHJOOP5fmK&#10;2tE8KeIfG+v2/hvwB4dvdWv7ssEtdPtGmcuDg/dB7r3IHNesfsI/An4HfFPxRb3/AMefH9zezRSs&#10;/wDYWluYoX5+USv958c5A2jmv1k+Dfg34GfDDwvFoPwi8F6Ro1osWFgsLZU38ckt95j9TzXJisyV&#10;GNqUeZ/gVlccFj8T7OpVUGnaz3/E/Mj4Pf8ABIz9pvx8E1f4pamng3S2Qs1n5QudRY/7Kq2yP/gR&#10;Yj0r3n4Tf8E//hv8DdSjudC+G7apq9tC0Y8R6+32q8wc5KFgVhyD0QDp3r7W1j4s6X4Xj8q/0jKc&#10;7nRc1w3j/wDaW+HOi6Nd6vBaM9zbW7SCFI/nfAyFA7mvjsZm2IxFXlnNpdlov+CfodLhvCUKftI/&#10;ez8QP20f2Y/Gfwd+PHiCx1DwXrGn6Qb5pNL1G6icxTW5OUZZDxwDjtnGTWv+zd8DtQ+IPhzXfiFo&#10;xux4f8IXFs+oyTxCNbuWUkJAMjAP8WVI4xkc1+inhr4naV+2DayXHx0eaDw/HdqsXhC0tWjVwACP&#10;PmkXe5OeVUKv1r2D4Xf8E+fhN4t+EHirw/4C1Wbwx4T8R+JbLUtVijQNDaRwIqGG2UDhiF7k8nNf&#10;QYHOJYmvDC04XndJ21Vrq7+4+TxmV0cNF1/ae5+PkfEPwY/Zw+J37UeuWnw/+D3hLfPbzxTXmp3D&#10;tHbWykqMyyH5UH6nPAr9MP2bf+Ccfwe+AWtWvin4p3aeNvFRLbpZS0enwbgVYRpwZCM8M2B6CvQ/&#10;g54E8EfBy2X4c/D3RbLSdFtQiraRJue4lAwZZnGS7H5Tnsa9O8D6rZ6nbXN5qloGCM3nFh8sbAjj&#10;P5fTvX3ywkIK8lc+WqYqc3aOiOg8CXNw+kNoVn4NjtFjGxYyYUjXd94BEAGAccjB49ea2PCnhiHU&#10;r19VaECQsAWEzq0gH3g/btkAD8a57Qku7spqN5dQyxrMsZlhUsu0k7GOORk9673wTPEsTujje8fl&#10;xbQdrJnqPQ1NX3ItIiOstTagu4xci3kZNkeMoRkj0Oam1NpT5IuIkfY/7raMY4/ix1HtUer6roHh&#10;mwfxJr97DbW0QUS3DqQiZYKAcAnJYgAY71rvFp00pGNnmKHUn+MDnIHpXBJ2lc3WxnWGjyR3Jkjl&#10;HlzTb/KjXCqoAzj615/+0xNB4d8Kxa+u2GKC9iFxJ2AO4Z/E16kWf7Ni3t9gjGA27nZ6/nXzZ/wV&#10;Nm8QJ+y9qj+FL2SOYanY7/KOAUEwDKfrkflWM5WhJvsbUbe0ivM1Nft9M1DwmmrWLKxaLcrL3yK/&#10;Mr/go/ZW+k/Fvw7rNpqDbn1GNZIE6E7u9fe3wD8TSeN/gVpypqSm5W3VJCWz8wGD+tfC/wDwUP8A&#10;Bb6R8WtH1K9n80C+jJU5wDur0MDJVKaa6o5a0PfaZ9UfCq1g1nwTplvcKqMYExJIM44Fe1aLpEtt&#10;o8dm6iVAOSoyMeteGfDC6iuPAtjaspUNChiO7BBwK9p8CeIb+309bC+jGSNqFuNwrfEJszomR8V9&#10;KN/4UkWB/KVU+bHtXy5p+nXlj8ULCS6/0qOKbesDH619UfE24um0GeJYgE2HJ24r5Zsdat7H4oWu&#10;lXKmR5ZsxuOo68VnRbbRcrpaHsumW1r4i3a5YrLb4kH2hAoGzkAZz1Ga9z8DfZbvRYrWe4WJ8bfJ&#10;UjGfX8a8E0zUEs9dfyWkkhkI2xf3/Ue9epfD3xA13dz30Ea5cKq5QkAdAfrxXZiVoZUmuY9guLO8&#10;tdPhEIIBj+SXPAPrivEfi54u1FPiB4S0jU5IwZdQkKyQkH7inLe/avZrbVNU1LRQlzZK5jiwp6Af&#10;T1rwP4yLaQ/GjwholnaKABdTSmRuVO0DI+rVw4dLnsaVL2PVI/EJvrL+z5zmZTtVceXleeaz9Liv&#10;b64EmnzBeRu/2gDUth9jk0ie6lVJpFGEdD8y+1YHx68bWPwZ/Z88W/GnUdQjt4PC3hq7v5DkAZji&#10;ZlH4sAMd811abIjpc/CH/gsV+1JoPjn9ubxdcaffrNa6NdrpduYj8pEIw5x67t1eo/s0/tB/D5fg&#10;LcBNZj3izzHluWbHT86/Kf4h/EnxT8QvGOp+M/Ekskl5qeozXlw7DBLySM7fhk0aF8XvGvheyfT9&#10;K1iaKF8gxhjgVy4bGyw9WTlszavRhVoqMeh9X/BPx1Hq37YOoXds4MUs2RJnPc1+gnhjTzeayL5H&#10;O0gbvcYHrxX5AfsqfEy60/44adeXkm97qba7se5PWv2E+FytcaXDqU65WaBSpByMYrrwkva0pPzO&#10;TEpKrG/Y8T/bb+Cer6n4u0v44+AbyKDUtHLC6hQeWLpDwVbH3vUV9V/8E7LOWX4fL4i13TmF3Mo8&#10;3jv0+mPwr5s/aH8U3Wr+MNP8Eae7hbu7VZEBzuGea++/2dPCWk+Cvhlp9rFZqrmEFgRU2UW7DVr2&#10;7HzD/wAFCLy8v/jR4XESDKOQUckhgSuOfqfxrhfF/hfwZ4r1cW/jP4eeHtRWIcm+0K3mBOD/AH0O&#10;f8+gr0j9vrV9MX40+G4hEoYydQPQrn+YrLv/AAxLe3n2m0ti+VBcp0XPT8ayxjtRh6o3oPmqSfZH&#10;jHin4C/sy6zci3T4B+GrYyRCOafTrJrR3XjgmBkyOBwfb0rmoPgT4Xm+J0WhaBqnivSYWt1gP9ke&#10;M9Qj2w9BGu6VgoUHjHrxjv8ATN38JrOeGKVoV38deM1z2geAAnjaTVLcA+W3yt9BVQinqzNyUlqc&#10;jrf7LOp6HdJd+Gf2jPHlsRa+WkF/cWd/HGMN82J7clnyxO9mLAnqcCsbQ/gN8Q5Jbaz0/wDaZ+13&#10;dqHEcepeCLFt5LcFzEyOWAAxztwMbea9h8SXEdvqIa6uMHGzDGuc8N2Wgab49j1aK/cOX3GIH8vw&#10;rbkippdDGVpQvZHHw/szfGa6v4dEg8ceA9QfrKs2gXtk8jZ4wUllVQcZYAclmIxnFdDH/wAE7P2q&#10;rzT7aFB4DYzTM90bPxNdRLgj+BZYDgkk5Uttr6K+F3hy213xX/atnAsmyImQEcA9a9n8FanZrBKL&#10;2DPlnaAOi/SueeIpfW3QitUrm0MI/qiqyWjZ8Baj/wAEyf21vJe5/wCEE0K6MkxklFj45tm2Dghv&#10;3iJnsNoA6Hk1wGt/sD/tw29rLqS/Be+uI7YkRomu6exZAME/63p8qjkbj71+n6eMW0mS4OGaMZG3&#10;0FP0jWrTxHpkzwIojVTkt6/jVxjz1LMhwjTjdH5XeDv+Cbn/AAUG+L9xep8PPhZqFw1mwW4N1e2K&#10;lvu5Chpdzfd5PGcc5rHu/wDgnp/wVb8PeMj4Hi+D14L5rfI+1alapH5YIwhbzsHtkDA4r9cvh3Z3&#10;3w38SHxd4e1BeBie1DcPH0yffFWfEPxE8N+L/wBozTI9qst1Zks6joc8rVypWm0tiFyyV5LVn5L2&#10;P7Hn/BW7QdSj0G68N6Vpp8pUzfeMYECqMhcsrMSVxweWHYiq/jr9n/8AbL+CnxZ0v4sft4eCY/GP&#10;hy1ENvoeqS6mutaHDIQzmK4gdSrSSHCCRwNpKkE1+4Hxc/Z/sfFfhq3v9F04NKEyrqvNcXpPwn8D&#10;eLPBur/Bn4oabb6hputabNZajpt5jbNDIpVl56Hng9QQCOlZtQnC92/I0jGMHZR6H5m/HXxp8S/i&#10;n4+0jwtp+kaB4I8GeFBa6xpFsnhuBbzVJJY5UWEvGhNu6I+/5XAdIyDjv1vhfQbeHTNP+yTxRrbw&#10;Ttd+ZbBluHEXRBtbaWYMoLAYLDkDFeJfE3xTL+zX/wAFGPFP7DT+L9Z1vRBaxWOh6pdQ5mQC0a4C&#10;XMhzuMaEgSLy20DFfVnw38BXUnhs6hpupR21vbWSzX++Z4mEbK4E0pQM0aZLAM+1WIxnjA+Uzr3p&#10;6bpHs5ZzRXKzrfh5qWp6h4bFvdm1EheTdLCuCwU/IzNjjG8HtnbxnoOy8IaPO10kUtmizbA7zW0A&#10;XaAFDDPcByhGeST2HAveEvgzq+neHbPV/OtJLe4tZJILiCVJYwiyIfvRHDjKhevBPHOcbej31uuq&#10;RRxfJDJKF3cqkbY3EZOBjBJP0FfA4+lJYqLZ7tGas+XofF3/AAXQ+JV54GT4TahBayyz6imutP5c&#10;bbQUNgQPmJ29W4z0z1zX58J8XLm9gik+w3MYSY7HMYUqSNuAAAV6KMjHFfoF/wAHCN5caP8ADb4Z&#10;6xpcrT3WnXGrtieIbHjlS0G3pwcAEEHuRivCP+CYH/BOnx5+3z4R1f4mfFLxSngrwnpkbLDrcOmJ&#10;P9pdck4WRgDt7v6iv0fA43DYPLYuo7JabXPnsbgsRicY3BXb1PnNvE9pexLC1tA0UbHG5ABGxPpj&#10;k4OM8jAHNUbq60qdxKltACU2y4Rl2r1w2MZX73AyK2f2mJfg38Ivi5qvwz+DvjyXxppOmXJhOv3u&#10;jCz8+VSQ2NsjCRRwA3GSDxjFafhz4VeIvE/gxvGgvrGFHRQkMyvucAcAkDAHXkV7lGUa0FKOzPLq&#10;UZ0pOMuhwt1bWNxLE8djA5jh2wbolDQIScheNqqTkkDqSelZ8ehadBdQ/YbKO2NqxNr5EezygSOV&#10;wMEcjrkfSvadA/ZQ+JniXSY/EMGsaI0Pl7RHN5ysoOSAcLjGcjPvXoPwn/4JZ/tBfF65lTw94j8J&#10;WSWtqZWlv725Cj5sBMrEck49BitvZTa0RjGT11PlWw0fT7REOn3F1a/Y5xLA0F++RIQOQD94dPlO&#10;RwRwK19F+KPxh8N6c+h+Hfjl46sbMMJTbWPi+8hVOvChJlG0EkhAMcnpX2Hpf/BCP9ufWQJfDWje&#10;B9UWKbajxeLGjOTgncJIc7Bn9Kr6h/wQU/4KH6eoNl8M/DN0FmbKWfje0PlPk/J84UgA9fTIqHCU&#10;XqWueR81J+1B+1dE81zp37VXxJiknl8zdH40vmFsQc/ukachR6jGCPSu58Hf8FP/APgpD8PLD+zv&#10;Bv7a/j22jeFIbWG6uoLtIo1UKGVriKRi2Bg7iQck16VqP/BCf/go5DFD9k+CmkXHm3HluLPxrp7t&#10;G4IJHLjOfeo4/wDggr/wVU1W1N7afs2wqWIWOM+NdLzF3BP7/gn0PpUPQpKpfQ4Gf/grx/wUYutf&#10;TxRrP7VWr6jeRaa1lHPd6JYEtgkhyfs5B5YnaAFJA6V2Pgb/AIL+f8FP/Ay29jF8c9E1K2hY/aF1&#10;LwHYM8rBtw2lYk2LwFK85XIzzXF+Kf8AgkP/AMFD/D/je8+Hlx+ynrt1rFnbC4mstKv7GdXiJYLK&#10;rrPtIJU989OKo6h/wSP/AOCmOjRyzXP7EPxFljgiBY21hBKHYgEFfLmJJ559Kio1y2lsXFVXK8b3&#10;Rwf7Q37aXxx/aU+OGn/tD/F+HwxfeLrSaBZL6z0mS1geONvkCwpKVDksS3QHgDGK62X/AIKd/tJv&#10;pyWl34M8FXHkuFCLbXS/u8Y/57cHpx7ViS/8E8f2+W1OXRbf9jj4ky3NvbvLPFB4amlKqqk8lcje&#10;APu9fauQ8YfsoftY+B51i8Xfs0fEDSXl+7HqPhC6hDjIHzbkyDzUwmoaRZTU5/Ej2K0/4Kq/Eqxs&#10;ntrv4L+HDICPIWDVbhBIvctuV9pAwe/XFbJ/4K5XTwTW3iP9nO0uPLtsW0lv4gZTI5wMfNDgcFjk&#10;+3rXynL8KvjDKSkPwq8Tl2+SJT4duMgcZyNlJd/Br42wwTNcfB3xXEqNs3SeHLnO/n5R8nI+U/lT&#10;dWp1YlTS2R9m/Bf/AILMeFvhlomp+HtX/Z+1V4LyNnjlstbh/cgqx2AMg3Pu2D0xn8fKvhd+3L4V&#10;8JftHat8aEuvFNvZ69Airpa2EbmJh97c4mx3PbkYr5r17wh408OT+Tr/AIS1bT3C5KXemTRZ5HTc&#10;oz1HStDT/gZ8fNbiiutH+BnjW9iuEMsT2fg+/lV0A++GSEhhxUqtUeiexpyLlVz7stv+Cof7Nuqb&#10;NR1y88RI002Pm8POeRjOQHJHUc9K9N1T/gsb+yD4m+G8ngGDxReaVHOPKuZLrRJ1CHJAPCnPTt61&#10;+XEHww+LN3cmxg+F/ikzOdn2eLw5eF8jgjAiJyMdDVPUvAPxM0yN31D4deIbWNZfLVrnQLuMBx1X&#10;5ohg5zxSdatJWYRp01L3T9gPgF/wUm/Yy0jWrzwlrX7RmhQ6HJoBt0e+MkX7/cEG4Mox8rdenBrx&#10;b4vfHz9m1vhLrMPgP42eHNQ1G4aXybWDUU8x+CRtB7Y7988V+aV3pGtwM6Xej3SPDjz0lsJFKc8Z&#10;DKMD61m3RgjbyXRPMKhiroQxXscY6YP6Vw4enDC1ZTjvLc7KspVqai+h0/g7V/EGheLE1rX9DuZ4&#10;ZLgSCRZAykFif4f8iv0M/Zn8caBfwWMsE8UKo43r5oyB75OfX8q/MZLtInQqCmxNiBcDC88D270i&#10;axd2CJ9lvp4VQ/ugs7L83tzz+dehQxzotq1zjrYZVdnY/Zn9rnxZp+reFtP0y2uRMPLj+SJt2cD2&#10;rwjwfokV9qy3SW7hM5O09T6V+c0vjzxRbv5cPjrUQ3BYjVXyG9BluBWpbfHD4v6RJEdL+J+s27Rn&#10;dCIdRf5G45GT7d6JY6EnrESwso7M/VvwJYzf2h55gbZDuLZ68Z/wr82v+ClXj2TxR+0rfJb3QZLN&#10;Sny9vmPb6VjWX7Zv7Tel7orL456vGr8sv2lTk89yOvPNcd4s+IHiHx1rcviTxhDaajd3OBcXEtog&#10;MmOh+UDB9+9YVMQpxsjWnR5JNs9W/wCCZfhG++Jv7T+iab5BljtGE8mRwDkAfrX9CVzPpnhv4aCG&#10;VlhFpZDIIwAdtfzjfs7/ALWvxG/ZW8Wr4y+FWn+Hba/ESo73emJKsiA5BIY9eOtfRGtf8F6v2ufF&#10;eizaNrvh/wAG3MVwCswt9PaJ3BHqknHA7V0UsXSjRUWzGph5zqXWx2nxj8dTfEr9qfVBc7pba1mK&#10;K3QA57etfSn7OWkWuna5DayFRlRyvG761+Yfh79sfWdI1qbxDeeDLG4vrmYyzTG6kUf7oHOBnvzX&#10;uHwv/wCCvkXgm/S41b4CwXzIAQY/EBjbr1OYzxThiqK6jnSqu2h+uvxcEvhL9mjWtRtZFVmtHYFf&#10;9096/n78U+B/iBrni7UtY+zs32m+lcu7+rmvuv4v/wDBffwN8WvgzdfC+L4C6zoc9zaPGmoQ69Bc&#10;orFcAhSqkjPv3r4Uf41Fijpqt3GzzEXW+wUhFJHKlX+Y9eOOnWoq1aM1a5VKnOL1PUP2MPhR4zh+&#10;OGnXWoQIsMRyzZ6ZNfpKLWS0ga53ZRFGUU9a/Mv9m39rHwX8N/Hra18RdU1KaxDgQtY6eGkdQThi&#10;pcY6dM96+sbb/gqV+x9MospPEPiGJWhJMk3htzk/3cK5Of0966sNWoxo2bSMq9Ocql0j6L8IeJLO&#10;9vzGbd9vZm6Cu08H2ovrqRbWYEtMg8skbTwQDgg5Pb6E18o+Hf8AgpN+xVbypHL8ULu0SQfObnw7&#10;dAQnJGGIQ4/Wvfv2UP2iPg38fJ7+X4I+Mk8QQabcwDUWgtZYTFI6PsUiZFPIVzkd1xXPiakHTfK7&#10;m2HjKM1ofRXwX+GHh7w94lfWrGwgmvJU+aaS3Q7I12kqu8Eq2c8ggkY9K+o/DegwXGjRvf29u05d&#10;i3Vj1O3knA4wM4ySO1ePfDbw/FDMmrxy/PO+3ynIBwByMevOPw9q938GrY3VifLi/dspEm1x8hzk&#10;YHryfyr5qpBRkezLEVJnB/tUarL4H/Zx1vUpExBaWUuG8w/NH5fAOehzngeme9fzAeBdX0zUf2jZ&#10;9ahl2rcavNLktz80hP8AWv6SP+Cq2vWXhv8AYh13Tz4gs7W71R5INKgu9Qjhe/ldXIhi8xl3yH5s&#10;IvOB7V/PX8Ff2S/jFqnxWi1FvhF4l+yK7kzR6cWUtkjBK57jHrXrUOeWFSWu5wzaVa7Z73qmu/2g&#10;ijTJS2wDfIpzg10XwF0g6v4gLLefMFyWfjoPenab+zh8erRfs6fAHxsh8vdsXwpeOzJ2bCRnj3re&#10;+Fnwa/aA8OavIb74CeOIRLKRE0nhG9UAZwOTFj0/Os/ZVGtEzpVWk53v+J9JfDy0k0nwXMl0eHyI&#10;pGPJwKh+A2mWWtfGvRkZQ0n9oKx9evatHS/AfxTf4eW8p+HviDztn/Hu2jXCvnGehQdqxPgt4V+L&#10;Xh/4w6VrWp/DDxJaxQXytJNNodwkar1JLFAMAdT0FZKFeMb8r08inUw8p25l95+gfxgaDUdLl8Pz&#10;aN/aBWwjkNvGxR228hVYcjPNcZ8EfGfhPS/jb4bvVja3lsL5YZHtjtdt/wAjIw6kYI5rofFXjbSo&#10;tQXV4o55pJYIlKWjhioztOccjrn+deJ6rq3xA8OfFq18UWOkT3to2pRlMIkmxQVAZsHgAZO/gDFf&#10;Y4dN4ZJ9UfMVHGFZ69T9CvFdj4bkglFuZzHtZnSCLkr0+bI5xmuX+GUvh+38Q3nhwTRyvNuaOMJt&#10;YIX4LbieR7Vhal8a/AY0GOwPju2kSZf9I/0yNnQ7hlflYng/41iD4pfA7w94kfXP+E004yXS+Y00&#10;M5dmVV4BHBTGec15UaVRQaaZ1urTvuj6Rl0hdBtk1BHA8q2Cbt+cnPGB35rlvEmkDxTbwXs0rJcK&#10;QxcL91gOw9c/yrxSH9sX4dWGlE6/8QzcAmQwW9naTzH5eVwdgGAOp6DI9RS6l/wUC/Z/0/S4baxv&#10;PEFzcREveSQ6I5VnIHyKSRubcduMdfXFTTw9dS+F/cE8Vh4rWS+89hn8Q2mvWcN1va28QaJLvspl&#10;ABbCn930BKOOo5ycdxXYaX4jTxVo1r4rtPl8/wDdXsDDHkzYHBHYn+lfIfj3/goV+z/q62Gp6JpH&#10;ie2ngdYbq7NnGiqGfCx/fO8naz8dAhzjvF4S/wCCmXwq8A6/qFzd6Rqt5o9/ZxvJbu0aTC4AY7xn&#10;jGzZnOD8wFcOJy/E0sRGvSg3fSS8u/y/I6KOPws6LpVJrTWLf5f11scx/wAFu/gxN4t+EVl4time&#10;OC0vUF5sHQE4yT6V+ePwFTS/DniqK3hmQBGXbnjB+tfof+0d/wAFGP2f/jt8NdX+F+rfDrWRDfWk&#10;qQzSXsO/zFCLkJgkgO4Xg8lTXw74T+GXgXw1qZuYPFUk6qSWL2XMI8wqnmANkZVGOemBmvboUpxp&#10;WlGzPKq4ij7a6d0foD8FNdt/EPwyuVlkDZtmDZHX5a/nf/4Kb+AdRi/bO8YS2ODFLdhvkX2P68V+&#10;xnw7/azh8B+FZNG0/QoZma3RHN1M4KhkdixReQAqoeegcZ65r5Q+Mf7KXw4+NnxC1v4g674ovbW+&#10;uro4gs4UMbMIkJjG/jG5lG7cOtZ1aFSSaSNqeNw/Mru3yPy20nwt4olhMWmPOZAMZjJ4P4Vf8M+D&#10;fij4Z8ZaZr2qaJdvFDqER3yoTgbhX6UaJ/wT1+G2iXAuo/FF+FuMeXKklv8AugZNqsRls5w/J4GP&#10;Xiuqt/2c/haNGg0rV7lZREquWur6EGdCWdXO3BVjGobahOMj1xXmSweNjWUqcVbzZ6EMdl0oOMpO&#10;/kj6g/ZIF14x8I6Lq8d2FH2GLKhgAPlAr7W+Cmn6DpN1CFJaRwC209+c1+b3w68cav8AA/RY9D8L&#10;ahZTafZW0ciTT38TuqmAOUJBA25YDcRjPGetehWn/BQH4yeEpvL0JdHMkLsjS/ZElR2/dr8hVju+&#10;djyOOCK9arSVXV7nl/WqcJO35H6pi+uUUTWT4h2g8V4B+3TFpmvfDGZr25WOGN90rv0AHXvXx7q3&#10;/BVv9qyS8/sNNX8OQCfURHbO1hEFRDOygMxGOUVsZ571w/xI/wCCg3xu+Nvh5PDfiTUbN9MvLNZJ&#10;4LazSLcAsjuwKrvX5QMsMqOOlcywcm7S2ZqsdT3je59BfBL4s2luI9E0e4ilSM7TIgA9hzXSftpa&#10;Ra/Fz9lzWtKkCGYWL+W+MlWCkjn1zXwj4X+PfjTwVFDN4VtYbKb7I/mSBfMLnyAcbADh97LggDn2&#10;rqfE/wC2l+0LeaFqHhe61238i7k8mOJYVAj/AH0akMSmQuPMHzdq0pYONFrkSSQquOVRPnuz4cuN&#10;B1G6vpIURQ0cm1kU8gg9Oa+ov2NNB8QXgaw09pREQGmKHG4AZ2g9zXFxaJ4C/tf914PhLXt4kk6g&#10;PvbMknKqcNtKgkkYHA44rb8NfF3xR4Wtbe28JaidKSJGLzQo3lPF9mZmUlU5IwvP45Boq0520FTx&#10;dPXQ+8fgN8cfC3hq8vvBOtaikN1BHtSyB3Oc55J7Cvxm/wCCzPx38SRftR6jY+EdTeztXiO4wgAn&#10;DeuM19PJ8XfH1vqtxqem+IjFezQTGeVJCJcqkOSSQGHznI984HNc78TdB8H/ABG1Y6j8Q/BOn65c&#10;Tw+Vcz6laRuXxcJgBicHJDdDn+Vc1SDqQ5WbQxChqkeK/wDBD749eIdJ+PNzpev63cXEU0aEeY+c&#10;Kxw319a/b+28OTWEjXNsolS5Ae1UDHDV+SXhPwn4M8FTDUvA3gux0e9tmt44b3S7REdIt0u1SRzn&#10;Gc5PQ98Cuwl+NHxy1J2S6+KGttaqsccEH9sOEOYXJI5HQAcDkgjoc10YaqqNPksZ1Je2lzH7S+DJ&#10;/ENnYWdnb6eVVk/ebQTjiqGq+Kdeh8UT2OmaTcuwwRM0LBT7Akc1+J+rfGL48aXFbS/8LP8AEyRL&#10;IzNcwa9NhCYI2I5k4HC/exzniqN78evj22pNCfjX4wJaeU2kbapO/UxsW+ViT8+MbalyUncblyaH&#10;74eFPG99q8sVnfQhJAu1lK9D2z9a7TS4tSilV5FHls4wor+fOy+N3xXjvIgnxA16YxySDcl9OA/+&#10;lYGW34yDu4JJG48DIos/2h/jQ0EVtL8SfEql9hW2XVLnKxGaYLhfMyF2ggE4BAOM1MoxY4Ve6P6F&#10;daa6RgwcbcdyOB1rg9Y1SbW9eVnnDRwNtKgj0H+Ir8Iof2ivijII3vvinrflvp0KSLJq1xskBgfA&#10;yXwW2hBtALYHeoZvi78SF8OC/g8f6rFI0ZdmXWZS0jfZlLfdkztGFB3lenQYpRgktyvbJM6f/g6e&#10;ks38aeHLO1ikaVldQQM7iMDA/Hj8a/G+LS795WRLV2ZWwQqk4JOAPzr9UfFPi/W/G97Nea9F/a0r&#10;zyParfo0zQSkRtuj8wnkMSTgDJ5zWPf6Hpy6jcLBpFi0sd7IHeOwjDMwuFKh8LgHcW4c5B+tYzwy&#10;bumaLFpRSsfmja6Hrdx5aw6PdOZQDEEgYlwe4wOe/wCRqxp/h7Wr/MdvpkxwQCfKOOeeuPTn6A1+&#10;k0RstLvS9nZW6mG6Bs41tlzAouNoCIBuwAWAIGBzzzVaC4t9PuIxDp9l5X2mMh/s8QVgZJByc7QN&#10;pPy8nBI5FQsNrqyvra6I+AdK+H/iQMI57KaPcOhibOMZPGPTmun+Gnwnn1f4iaFpRsZrtrnWbaP7&#10;MiMDL+9Tcme2VJ96+x7XXdk8VuLYozMsrx/ZSGxtkDMoxkKwAHOFxgHtVGLxVpttBDcy2scEWzA2&#10;xxffNsQXypwxIwPlye3bNawoxi0yfrT7H7Wax4j0+PT0um06JZItGaCBSQ4bYoI3LkggHaOffpX8&#10;53x0+PHxc+MnjjU/FXxL8Va3rWo6jdSm5luZPLjHzFSojiCIFBC8AYBx68/S9v8AFnxILZYbjxNq&#10;BZElMso1Bw5Q2+GA+bgEbeGIyD7VVl8S6fcQPK8AliWC4kjO1CsWVj59yWxngZwDmuuvWdaKS0Oa&#10;m3GVzyz/AIJ/eK5bH45TeG9XtXtrbUbE7/JiZCJUmR1Yn1Hz8nnkgd6/XD9mfxzb+EfiFf3Oi3Ky&#10;SWsZ+zMeFmRTEuCV64MycBRgjOa+FP2fY9P8c/EwaVFM9tLbaHqmoyyJCpeY20ayDpjOOTjJOcnj&#10;NfYfwwsB4cvvDfj2DxOws7EXH9vTziOMwxCNBFKqswYh1wGODhkFfNY6pGNdxT1Vr/P/AIY+lwtG&#10;r9UhVktJN287Wv8AmfTGp+F9f+H2648IahFf217IuqaasqBJoUlSQLDIQMOscjyyIMjqRyBXsPgK&#10;+1mfwF4X/wCEnkmmuYZI7qTbEI2aFoyrR/KOAGXeydAznHDceUR/Hn4La34fstQsvip4XfTW2Rq9&#10;/wCIreKR7aQERhoFYyGRZAy8gfK5r0vwH8ZPhNaaeVb4m6H9mgnVtMFk88rQ4G3ZhoxkNhl25J5z&#10;0ryJShzuzsejG/Ik0cR+1n44svhhrvhLUL7wjo+qi4s71IJrnTVluLaSJ7fhJcgxoUmycK2cdq8W&#10;ufD3w08e+D38GP4Uv9Dtpdeu74T2msHm4YqJPlndi4RWDbS5wGGNo4F3/gtj8ZIvgJ+zD4P+NKab&#10;e3EFv40k067hj2K3k32nyBDllZSN8EYII/hIHJzX5USf8FEPjR8TfEdzp3we/aI13Q/NlUQ+HbH4&#10;dLqgJayEctyrxNuRmmTYqFd21g249K+iw1SCoxutT5zEQxHt5OL0P0x0f4E618JviP8A8IVqWkPL&#10;DIvnWGo7B5dzCcc8ZCuDkMmeDz0IJ+nvgnNpXgzU4Lm0vlVWXEy9ADX5JfBz9vP9t79lb4fzat+0&#10;H8FPiL4nsNPkE9zrmp6e40qcyCMKyTzqq221BtZdvDKSfWvYtL/4OEfAHgiSz1nW/wBkXxPPpt7H&#10;JOtxB9lcqofACFJSJlC8hsru6jgV6rrR5LSepycs1K7Vz9sdJ8RWOs+HSYrxXhMR79civ5Xf+C82&#10;g6p4P/4KN+MZ7G0K2uqiK5t228FgCjAf98jP1r9KtO/4Otv2QLHQ7zwvrP7OfjjQrqQlLSaCGGVQ&#10;M4DSZcbTgbjtDDngnFfFn7e/7VP/AATz/bz1/TPiT4V+P0/h3WoISLy08a+DrqIF3IwoltTOBzkl&#10;tpAAz0Nc0XHlcVKxpeXOm4s/NCaTxDcvuS3mwCcHBrt/gFbeLP8AhOrbzo5zHI+18k9DX0Povwd+&#10;Ed/dC00H4zfD/WFmDm0ey8UwwG5CyiIbEuxC5dmPyoVDEfMBivUPCX7JGo+G7uTV7TR7a5+xSTrd&#10;fYdRt7kQtDII5d3lSNtCuQpZsDJFTGhKT0kbKpFM6z4F+CZYtbtdVe3dEaRWkZgTnHoa/Rn4E+BP&#10;DWqaXZavoWrhLkKCwzyTXyz+z74Uu7XVz4K8aaHPYzwv5Zt722eGVfYq6hh+Ir7I+CvgnSdH1GGL&#10;TI5vLBAUdsf5611048sbXMq0+aV1se4eK/E974N+F0x1K6V0aHIPsBnmvgLxHfX/AI78epAJGjtm&#10;uTO+eOc5FfUX7V3xKSy8OP4Q00HzltiMA5wSCOfQ49a+FfhR4l8X+J/inqNveMRDbXHlxYbgheMZ&#10;p0akYVOXqzKcbwutj9Gv2bNKkbSbWNLYyIEGG2+1fS2jaHaR6QspgCN3Br5o/ZL8aX+haPFBfWbS&#10;DAAYJkCvpqHW5tc0xXij2YGcYxmor/FYun8J+QP/AAcp+PZ7H4e2fhOCYgXmpoBzxgc/0r8Q9et5&#10;gN7rnk4OetfsL/wcV6P4g8R+LtDsIhi3S8YsSehAI/rX5f6h8OdNs4s3syM38IJ6nvU1KbkkOFkr&#10;+Z43cRSvwkRPB6CvqX/gmV8LpPEHxGh1G6tnwJxtP415O3g+1ml26fp7y46FU4r7g/4JheDRY+Ir&#10;eOewEWSOMAkk15mPg6WGkzvwUlOujjP+CukF/FpttpMEm2JpQnlj07fyr4Ih8K3OcFSPav1D/wCC&#10;r3wv+33Niy3gXN1nauM4xXxNL8LNGtUL3V0ScdN3FTluGvhYtFZhWTxDPH4fDohx5px65NTNY2kC&#10;Y2g4HXFeg3vhbwzbuzZQ4HIMg5+nNUZNG0KaXyLVFfONiryzZ9BXf9XZwKqmZ3wkaJfHun4wMXA5&#10;J96/pU/4JC2w1n4WWV157I8VsoUA5GAtfiD+xd/wTk/aG/aH8b2WpeC/hzdW1ksykXuoQmNG57ZG&#10;SPev6If2A/2PfHX7M3wsTS/GN3HLci3yywKQi8dBXFicLL28XJaI7sPXSoSSerPin/gvV+yDrf7S&#10;Nha2/hXxAqX1kzz21pLJ8srAEFPbivwY+Ivgm/8Ahp41vPB3iLTGt7uzk2TQS8EH+v1r9ef+C0X7&#10;cvjD4Aftp6SujXLXemLZsNS0w52OGOCR74rx34r/ALPXwD/4KJfDIfFH4bapBZ+I0t1b7RgCSJgP&#10;9XMvce9cHPWwWNlzu9N/g/M2VOGJox5FaXXzOI/4Iy/Fjw3oXim98LTQxK8pDI5OCwIxivvLxdAd&#10;R1pFsWIJlGeeF5r8lPgr4f8AHf7G/wC0na6N8QtJltFlm8qO5XmKZc8MrdCD+Nfp1o/xg8OXui2u&#10;s2s/mvcICec9O+a+ow9dVKKdzxqlNwny2Or/AGo57J/hBb+EQvmT3e2NyDnjvVf4d+Fj4C+FtnbW&#10;sKiXywTleM+lUtamHxE1DSbIFWZnGBn9K9J8daC3hWwtLK9cfNEvloB3rtp2RnUbcT2P9mLXryDS&#10;rO/1K4EO8jbuOK+5PhTr1xFYxGWcSRyAEEEHNfA/wN0D/hMfDEK217tmifgKa+r/AIO6x4i8Nraa&#10;VqtvIyKoCMw+lZYuCmrBRm4s+jomS7tpI4v4kOfyr4w+Mvwvh0/42Xr3jMsdw4mXH619eeGr6ZiJ&#10;XULv7EV4D+1HEYPiVaXXkFvMjIYgV52Eco1WjepZq5i6Da6B4OsH1NpV2QRF3dzwAB/9ev5yf+C/&#10;f7Yp/aa/bOuvC+i6j5ui+D4TaQrE+Ua5JJkbr2GF/Ov3A/4KR/Hyz/Zt/Y/8T/EKSTZMmmSfZwp5&#10;ZmXaoH44r+WLxX4k1Hxj4mv/ABRq8rPcajdyXE7MeS7sSf1NGLnywt3HSjd37Hpf7Gmkxap8cdMS&#10;VCypKpKj61+xn7QCnTfgFaLptm4D2UeCeh+X6V+Tv/BOjQxq3x4sX8ouFmUEfjX7RftF6PYQ/A2L&#10;To7cvKunqsSEdCVrzPa8uKpo9KEObCzbPNv+CcfivxToPi0LNIFglkXzI+2Miv1S+G/jzwxqDwaU&#10;10GujxhSOK/K/wDZR0q+8Daede1ZfJaNMkSDpX0R+w18QvF/xF+Ot/rU4mNjbPsjIB2EDuK9vE01&#10;Y86jZtu59mfHJbjwDYSeMrV3/dws4UZIIA5r8Dv+CsfxG+JHxj/afXUYNFltrG3sljtHPAZSxLMe&#10;9f0G/FLyvEfg9LKaIMXgZcMO+DX4Uf8ABZnxBo/wl+MWkW1lphMt1ZMCuMdHxmvCp4ejSzN1PtOJ&#10;6TrzngOR7Jnzn4estUtLCE3nMmQdx6DPWvqr9nW9uILOzu7GTHlMskZPGGBBwcV8q+Ddfk8TaVHd&#10;mMqCNwQtnFfSPwAe/k0oW9g/mMUAVF9ele3gVH2jRwYpv2aP0b+APxMXU9Kgs9TuFYquNmeATX03&#10;8NZ9PWOO4t4/mYjtX59fs8WXjnSdVjutZtWjjLA85wBmvuz4R6g1zbW4lYDO3GOK1rRim7IwjK7u&#10;eaf8FfvhxZ/FD9kHxHp97b71OlO3A7AZ/pX84fw5+Efwz1vxHKmrXihY2IVN3p2Nf1W/tW+A7Txv&#10;+z5rWjyxBhNp0keB6FSDX8h/xgh8RfC34x+KPB8d1LAdO1y5h2luQBI2P0Irk51Cmm1fU0SlKW57&#10;Z4o+Afwek1JTaX8UYGCyh+9fY3/BDn9n/wAA6F8cPGnxatYYLl9M8NLYWji0MhgM8qmRlPTLLGEw&#10;OeTx1r8qz8QPFUrrv1KRyx5+Y5xX7cf8G/Hwl1rQf2OL74u+JnuRN4l8WRz6dEY9xeCANECFPJBk&#10;Y8/7Oa7suqQqV9I7IzxEJKk7s+7fB9t4Z1S1vJfFNpe2xN4RaR24MZmXaoAC44G7n2wTVbxf4Vst&#10;G1NYjo80cEKqiKrmYOrFf9aSTti++Mf7Va194U1K6t47w68ioJ1kuEW42SIjRkPjrkjA4HetE6jK&#10;nhKLxHbaXa3EDSRQzT3TlzJAHI6L0bI6HGK9GtNOV0cdOyOx8LXmkaPp8OmaPDPbwSQ7UEBd47YA&#10;Fj8oPAPvnOK4b42XOjXWhXutaVcm8Nrcq7xhg7yIYyNxU8hc8Z6+ldXeeMns4U0PSruz0qKIxwm4&#10;3r+8QqWYoRk98HNeTfFnwTJ4HXVPGlui2t7qEccUr3F2NtyoY7MBcjJGOMDrXnxiue51Nrlsj45/&#10;ai+ItxLpF7ZqY1FpZP8AY4QXkUzMMOyFuVAARAMn+L1r9E/+CY/gGb4Q/sc6GmvWlvFqesxSapey&#10;xx7FHmKJFX3AQqCemcjtX5n/ALQfihLnxlD4f1exju9UvriK1htw2I5A0qoqlh9z74P1z9K/Wn4k&#10;TxfAv9kmc6JYxsNF8LpbwR+cdq4VV4Y5JUEnnqaMRZw5V1YqTaV2cj8NfiH4f8TeJbm53Qq73ch2&#10;K+RyxIxXp3xd06x8TfCHUrExhg9m4656qa+Pf2YNSh1O9TUIrgs0su/Bb156fjX2jY2cWpfD24t3&#10;jz/o5yv4GscVBU5ouMnODPxL/wCGK/Cf/PvL/wB8UV95/wDCnNP/AOfVP++aKr2qOL2Z+hMJRNQE&#10;FvbxiMLhv72avXNnGUBKZ3HJye9YN+2paWpu2CySI/MiDjHvW7ZXQutMS5lfLFcttOa8mSe6PVPD&#10;/wBvnQrfWvgVePPNJF9imin82NM7CD19hzXyx+ydrEOqSO+jWyz22ozf8f0kg3wTJlT34BFfbvx8&#10;06HxJ8INetvJL50mZ2gxnftGT/Kvi/8AZk0zT7DUJrXTrSGPddxmZHO1lGSDt7eld+Hm/YW7MynF&#10;OR9q/B2xv9K0KGzibzNq7T5nVVHT61w//BRTxFq3hD9jzxn4h0qDzL2LTxHbgA53O6rx7jOfwrvf&#10;hjf2cUs1tZ3O9YlAaUDhT3Fc3+2Hq1hL8G9S06+QvBdtHG6Oo2uu7PGehyK5aram21c6MPGVSpGM&#10;XZtrU/EPwT+zr8TvjHqB1G/W5EUjnddXjkn3IB6V9n/sS/Dlf2XtQuLe78TyS22p7BdQO+V3jowH&#10;b3rD8cfETwJ8I9Jle51CKEqCRCrDP+cV8n/G39ujxvNfSt4Illjii5WUJuGBX51hs4xs8anh42in&#10;17dT9Lq8KYHC4VvH13ObX9WR+rfirxFpWp3Liy0nMM6jEm7o+Oopv/CS6rHpccF1sSRCESQckg+v&#10;vxXlX7Ffx28H/tKfsv6L42W5A1m3H2fWbSNgT9ojxkgHpkYP416t4ditTG9z5UZLNxDM3IOa/UoT&#10;jUpKSPyypCVKq4voY2s63PM62z2a/aAh2T7eZD9a4v4h6pbanAnh2VBBOEV5nUffNdd8UdUQrHd2&#10;7Ilxb9IYyOnSuJi8LN4hQ+ILyZ0lgZmMTj7y+lbQSsmRe7syX4N+CgfG07XF3K48pQS6ZCZ6EV9C&#10;+E9O1rS9unx3sk2z5lVj8leIfB7UdXbWrzV9jCElYwFOQoA717n4I1XUjulurqK5RsboIxhlGOo9&#10;a0mmoamcbXO+0+SezthfXu9cDLKh4H0qrqupR+Id0FtI/wAwJ3bcba0dHvLTVrIS4dFU7drr1+tW&#10;hd6ZYRNb2lkpEmSX45ry5b7HSkfNf/BQ15rP9kLxtoiK0pudClhIB5IZTn+dfgXeeBfBVm7W8um+&#10;QynBBNfvj/wUN1i0t/2c/FFyTuBsiuwDOcnHavyw8E/sOWvxdtxrGrXJt4pcsqj5SRknnP8ASvm8&#10;7rUoVYRqK6t+p9dkGBzLF4acsLPls9fuPjXUfgV/wnOprZeFhcySMcYgYkY/CvV/hb/wSo+KPi3y&#10;7vU5p7aFiCWcnceOgz0NfXNp8Mf2av2JdNGvfEPxVYaeShe2guZN1xcso3bEQckkjbk4UFhlhXzb&#10;+0l/wWV+I2qAaJ+z/pa+FrOHess8yxTXM45ADHb+6ODgquegIY8VwwwqxUEqMbLu9j0lWeVVW8wq&#10;87/lW/z7H3p+zZ4Y8K/8E9vgzajxz8RdP0nTkiPmrqV4EaTCk5VTyx4PQc/Wvlj9u/8A4K4/CLxs&#10;T4a+DllcagiybpNSvMxBWAODGhzu/vc8cYr82PiR8Y/jP8WtSfUfG/xA1HVZPMLGa+vXkUEnJwST&#10;1POOBmuX0rR/Eeu6nFpOk215ql/NMscdnYwPJJIWzhQqgsc4HOB619bDEzhThCEdUkrnw+IVOriZ&#10;1ejbZ7p8Xf2yPjh8cvslp4/+Jep6naacNmnWsk37uAE5wqrhQfQ845HeuHja61TLXt+IoicB1l+b&#10;PU8duh/HjvX0j+yb/wAEWP2rPj5qUU/xN1Cx+GmkvKjD+1EN1qE8bckx26EbTjvIRj61+i/wi/4I&#10;o/sC/s+WFvqHi3wrqHxA1pZxLHeeK7ndGrY/hgj2oFB7HP51f1bEzd56epgqtOL5V0PyA8FfAD4k&#10;/EWVZPhX4B1bxKftKRebptq0ioWBO5j0Ax3z610f7QP7CH7S3wJ+Fc/xK8cppunoJg0enQS+fKUO&#10;eG2jCHgcZr94H8K+DfCHg9dK8K+ErLR7RY/kttPtEhQY6YVQBn3618+ftLfCrQPi58Or7wpqyBwp&#10;JG/6Yp+wjCk3J3aNaNVTrRjbRn4ofs4+JorPxNb3WreF4r2dbjzYJtUiEwikzwyKw2g8DrnpX2r4&#10;10P4hfHjwUlpc6g8kzwgI3XoOAPQD29a2L79gDQbPw0z+ELqE3EbELHkAgj8Ky/hfo3xi+EHim3t&#10;NW1D7RZLL88ckYIAHbNfnGNhhMZifaOWq7n61g54/LMF7JK0X2VvvtueZfB79jn9p34YeO4/E8Fk&#10;7WTTfM6qQdhPXjv719v+GfiZ45+G+jQX2rBpI0HIB6DAzX038Gv+EW+IHwsiuptCjjmEH7xiB1xy&#10;R+NfNvx38FazZ6nf6dYb2t3OUjIwACegzWGY1K2EUcTRnqundH57xFk+CxcfawvGa2Z3/hL9pr4Y&#10;/Ea0Fhfz/Z7jO1g54zVzxd8MfBvjjSGNi0cu45Vh1HvXyLp/wq1e016bU9PMyxYGU5Bjb1969W8A&#10;+OfGPhO5XTdZkl27BslYnBGfT1r57FY2hjrzhLlkZYbi7M8twn1evFTW1+p6d8MPgR4B0vxvp7eK&#10;tNkls2uFiu4kuCplXPdu3+Ffa9hpmjWdz/YVpbtb6X9kjjsrS3AWOAxjAQADoR3Oc5618AeIPjPd&#10;2ri5jkcDBKkDJPuPSvtn4WfEu38dfDfRfEi2rub+whVjEd3G3GSR0IwQT619R4XY9Vq2Lw00uePK&#10;0+tnp9ydvvPExeYxxzUo7dmbOsadY6Pr12wjyGjVoEjwD0XdkA5xntXQfC2xaLWruNbRoLZ33ywI&#10;PlLjhi2eo4/GuYvLDUJPElrq0dvEZreBrdDnco5wrse+BjNdL8M/GObtNO1TUIN6ExSbUPzZPPfk&#10;mv2KrzOOhxqSvqeiR6FNbRRwaLFEsMTjcYjgLGDkgEdT7V2uh2OnRr5MVoqrasBbc8FSM5/A9q4O&#10;x1SdWudNureW28oo8TAfK2e4P510Pg4HWQ9/a6rJBskOy2nPzSDd1wO35HmvPqqXLqzeD947C70u&#10;HULUiVYZMJkqyAhsHuD6YGD2xUGmwC1RruSZ5No+QP6n9cVJpdokCqGuGdgGG3OA2ajL3zXIjtEU&#10;pIRxIO3rXE9HY6Vbcmc3ABhLkLIhbJ4Ar5T/AOCxfiDUfC//AATs+InjfQZcX2j2kF3BHnksk6ZP&#10;/fLNX09Y6Vd2Es1nfyTyxCIFW3cK2c4r5E/4Lmxabcf8E0vidBqOqy2lneWtnBJLDGGYMbuLaox2&#10;bkH2p04KdRRezBvlV0fIH/BBD9q3WP2ofhl4g8Pa+US80LUcSKj9Uf5kOK2v+Cqto2j6xpmpzh9n&#10;2yPDheh3V8Zf8EKvino/wG/bHn8GpqKQ6b4p09olQSY/fRsGTIJ/ulq/Q3/gqLpGkaz4At9UISYx&#10;3aMq5/2hz+ldlCKpT5Y7Wsc9Vc99To/g09vrvw30m6ScRzx20bHjk8CvVbW3vPE+nL9iuyDAoG5R&#10;jBrxj4JWmrX3g3RPsUIQPaoDIDwBz19uK9/8I2//AAh2hyW1/KsnmLuDKOc1rVd1cmFlEq+Mpfs3&#10;w9uLTUZgzJBjea+WNI8PvqXjuLVXUBIJh5UmOo9c19MfErT7/wAR+DZLLSdwEine+Oa+f9Y03xJ8&#10;Ptd0TRLlQ8F5chGnPAQdefevMq4jkxFOin70n+W53UaLnRnVa0ieu+HvCXh3xXYJfQTCNuCiq2GR&#10;h1wPevVPC/hPRNIuINOh1SMsygx5zwSM4I+teW+CmsNNka81K3ygk/cSpjO7oMfga9I0nXBFqTwz&#10;2IEYjV1mWLLMT6GvZrtvQ8+npY7/AMNtfxKbbXbJUZAwjdXyj8/pXhXjPw9pN1+1YL9TMHttBdkd&#10;n3IjkjHHavXNT19tetBpGkXZaWJMkSna3PH6V4x4W07UrX476vYalJ58sGmKuWnyDvY4H/1658Mr&#10;Sb8jSppY7/SpLmCLyIwJFklzkngsTya+Iv8Agv78dLHwX+w5q3wzj1yRL3xXq9vbfZY2wzwRtukD&#10;H+7wM191wac9hYo0iiNNr+VGoyQcda/Gr/g4P+Kmm/En4pWfgTQNREtr4c09YrqMDb5Vyxy4/wBr&#10;tzSxWIWHouaNMNS9tU5D8qNRgsyDI1oOmWGOtZVxHpMobbaY3D06V6Tb+BnvrEsLPdhMBiclsVXv&#10;fAWm2OnK13B94HcR/B9a8P8AtVS0aPUeWyS5kzh/h0bDSfiBpWqIxXyr5MgccZr9k/g/4wtZPhdY&#10;XXmDabYKgI9q/JXwv8NrPW/GOlWml5Zp71FABIzgjmv0307RL/wF8LtMtHmKloByTjov+RXuZVV9&#10;tCVloeLmFOVGcbl/4K/DzUPiD+0YutX9v5lvZSZjyOAc9a++rHUBBbpp0OR5aBRXzN+x1a20VpJ4&#10;guUAdlDGRuv5161qfjl9MvWvGmynXjtzXVK6kzNXZ4f+3tpby/EfQdYxHGInHzHqcsM/yFa/wT+J&#10;+jPdtpurpHJvwqswBxj+tcb+2bc+NfHPjDR9Q8N2JuYIiBKVPQE5rF+F/gnX7XVZr54ZAqvlQw43&#10;dxXFmMrUoSXRo3wSXtJp9UfQvjCCw021m1O3jyJlJiHpxxXJeCLd10271O4hKNITnPUVpP8AFPRr&#10;HwlLH4js1LRQlVzyTXA6V4/uNQt2uNOVvs8jnYvTArouuYwdou5ynjrxMo8WlVBI83BxWpo2gx6j&#10;fQXFirh3YHdnoa57xvaXcGqHVzaEpISc9MV2vwM1aLxBfw2Eduxd5VVG69wBWrdpJktXi7H0B8Pr&#10;S/8AAXw4/tW/Tyru+YKGC9MnArW04+JbXT0vbUCUMd20jqa6n4x6ba6dDoHhNLPdGLdWcqvTAxk/&#10;jmpdJ+wabYJAsbSqCDvC5ArycAnU58Q95N/d0O/FSUeWitopGLor6vrc8lrrNsIcr82BxW94P8I2&#10;1vbzWto8h3S/OAc8Zram0YX+lLfWToCR82Fqx8OrjbNdLNa+W0f8TDqa9GLtUucc9YndeGfDPhvS&#10;TDqVxbLvCnAfofrXg3jm+0bwx+07o914fA2XcjiWM9FOe1fQXhua4vvDsr6jZLkhhFKWwBxXyN8e&#10;JLzT/wBpXw/ZxXwUiZidvQ1tTd6rIklGnc/Qj4deJ7ZtNh3TZBUDym57VW8deHfAeqaiL+70SNpl&#10;ztaMYI6+lcT8I/E8Nxa29kUfekYBZunHFeitpkGpwPG8BS5b7rY4A9a46kfZzN4tyR+FP/BRH4cD&#10;w3/wWg/4S+wWYRXUKTxeaJGxv0mRAoZn67g3AXArG8YRfEe38Zf274C+LGu+H7bUtMXQvFl94cs3&#10;M9xpklxFK0cu1lJCPCrqowx2kBgCwPf/APBbPQPEvwt/4Kv/AArmuUja08W6HA25Y1Dl4/tUJCv8&#10;zLgFf4cdOvUbXwZtG8R+G7e9/s1DLeTq7+ew3OFbLu3OeMZ69Ae2TXzObqUsQ7PoevgfcgpM9o/Z&#10;i/aLstN0K68Oal438SXmlRRsLbUNZ0uCL+0Z9sTvduEAaN8iRfLOeu4c5r3Dw02j+K5mvLe9LSwz&#10;R+ak2VIRnxgYPII2c9gOeorwDwX4f0SadLVpbaZvLeRNsTrx8pOPvc4yu3n7xx0zXr3w01CKw1aS&#10;CQwMrTQosZcKxbBLAk8EbVGQMjgcAjB+ExqTxMT2qFV1G2zyL/grH8FtH+ME/wAJvhZ4g8SQ2v8A&#10;b/iO9063nupN7yf8e3yL1JYKc5HTqa82/wCCrn7X3wz/AGK/2fNK/Ys+AniqPSha6YIdbi0xgshG&#10;3AjO0ghmIyT6V9V/tjfBHSfiBpXgjxdoVtd2mveEtcu7zw7rWiL5lxpt5MkKElVLFlfaFK4wRuHB&#10;Ar8uPH//AAQH/wCCr/7W/wAXdd+InizwGLT+1NduC2teLtZttMSVPMGx44ppPOdCMEHbzyO1fZ4b&#10;A1KsaUnrFa28zza2Mipzgvi7+R+e914nt9V1X7RcTT3RMwYguWbr3r7K8NeLGb4JafNp+UHlrlS3&#10;I4/nn+de2x/8GsXxA8Da7AfjD+3l8KfDkL3CrBbWrX17cSLjLZVIkG85HyKWAB6/Kc/R/gz/AIIy&#10;/sd+AfCln4V8S/toeKdXttMj3X8/hHwEzROxZsFZrhyBxhcbT93NfS03NQkpO1zx5qJ8a/DP4yeJ&#10;NG8PwWOrW221Z8IzAjB+nr1P0r74/wCCeOuT+K/Bmt3Fre5aRreKAkBiqFWYPz9OPUV02m/sw/8A&#10;BKT4d+H7K0tPhl43+JOpwxefBZ6veJFG6jA3ypEVAXIJ28sADwOBXufwd8ceBFsL3RfAH7L3g7wp&#10;ZWlvGyizdWGNjBApCKzMozkn7pH3QDXVhJOlTULuVurOWpRbg9DsPgjc3eheJGe91F2hmfbDLHjA&#10;O0547g17RqUMUfh3dZr5XnxfNODnngEcdDXzZ4D1W/g+I9nobSphAf8ATyw8gplj5Y6/OM969707&#10;UEkjks4w8sLXHmBrZSyREcEEe/cVtiotTTCk7RsaV3a22naJDaeHEvEvb9Su0OM8j5nz9eayrXTf&#10;Fvgu9bUr7W5JZRCZLtvvKWJG3HrgVtaB4Yv7S7+0m/JV3MyLEhLBc5HHY/Srmp2t2kd1q+sTRK1y&#10;AYUdfmjHcv7cdK4lKzsaqN1c+efh34ku/G/7ZvjnUrxAdP0LSLFQwGVZijPs/NunavcrK0tb1Jft&#10;FupZyZAp6A4JNeN/AXT5b3QPEnxStI1/4q7xRdXdtKI8b7SJvJiwP7uUJr1tNeih8PtewxFHWJm3&#10;N/EMc15OZ1lLEqn0ij08HTtQc3uz5m8XePdc8N+Pb2Z9y6Zb3kjzLbtt+p+prxr9oPx9c+KLw6vZ&#10;W14sGoQFYnmmYk4OSeTXefHrWL3VfD+rDw5aiW+mZvIilcKuT1LEdq8YtdI8d3evafa6xrUeoWMW&#10;nhT5URCxvn5hmuTBOUsXD1OvEwXsJW7HnU3gjU5dSS9tmcBjuZixz/OuhtNHtrqIW5vZUdMHJc9O&#10;/wDT8q9Hn8Fww3CXCMAFXlS3tXJ+IrDT1un+zThZN2ODx719ZN3dj5tXjKx8oftc+H9P8Q/Frwx4&#10;Ls/PmfU9RWB1Xkkbg3P5frX6OeFJPFvwt+HWkeDPBL3cXlWKQkxzMoiG0dcHH6V8n+Bfg5bfEr9q&#10;PTdQvmDR6TC0sbYz8xPH8q/QD4feGJZPDzafqmcs3Esi8lewqKVNU+afVl4mpzKEV0PLvhd8Ptc0&#10;+9vPE765df2jNKXuriS4fLn0yTmtz4n3ni7XdDiEPiG4DQMGk82diBj6mun+IOhPpsaW+jXscGRl&#10;wv8AFiuI17WptR0uTRJYwrYKmQN96tKjutDKKTiZP7KEy+L/AI4eM0ZhcXUXhlYWl4JcF245HI+t&#10;fLv7ZPgF9A/Z68SWWuWVtvd5y8jQJnoQAeO1ewfsN+LPFOg/t6XngmGOMWGqaTNAXOfmIO5e2Oxr&#10;iP8AgqL4M8S6R8LvGnhRLtfPiv7hgcHkMCw/Q14+GU4ZpV5uqT+49Ku1LAwUejZ+Ed/4QRNSdob4&#10;D96QeeozX2v+yZ8Jb698E28/2O3uUTazGS2RiOncivlqz+BXjm+nM0l0E+b7zYHevsb9hzVvEPhO&#10;3HhLUr0TFoyGLHge9elg5UqVR86smcWIjKcVy6na6z4U8NNqxs7nwPpMpRf3mdKhOTjvlTVrS/A3&#10;wyvLrybj4W+G3Mi7ZPM8P2x3gcAH93XUapp93da1cTW8Y3M2ST27du1afgf4f+IbvUzeOYnGSwVh&#10;j3q62IoXs3YVKlU5Tz39oTQfhd8PPhFfasnwv8MWsn2QpDLF4ftVdMg8K3l5X8D3r8sNTkjvtQmu&#10;UuTGHlZtqNgKCTxX6R/8FGNbaL4fyeE7+TyJ2XgK3XPpXwF4J+D2o+LPGum+GLKVXa8vI4iBk9SA&#10;f5151RqrUSj1OyEXCF2frV/wRe/ZD8Ew/AxfFXxB+HOia1/aUfmE61osF2SGII/1yN0rT/4Ku+B/&#10;gT4e8OJpegfB/wAIWWo3Qjiaay8MWkMhGemUjBwMV9Yfsl+DLL4Nfs3aNo0MACR2KdeMDbgV+eX7&#10;fvxaPxL/AGhB4fhkOyzmYMu7I4zz+dejNxjHlWxwwlP2l7mD8DfgD8KpfD0UviX4c6DO8UI2SXOj&#10;QuR+a19Wfs4/shfs4+JdLW3vP2ePBF8ElEi/afC9q/zDkHlM/hXmf7PXgW317S0jvZsrswdpPPHe&#10;vr79nPwpJ4LgW2twrQnHzHqarkjGGwnKd9GfE3/BZ74Lfs//AAe+C4/4V58BfBPh3VLx1WS90bw1&#10;b2spbpkNGoI4z09a/Lm00Jng837Oj4+7kAcdOvWv0Z/4OH/iPqT6zoHhe0WTynuWaTGMDC5H61+Z&#10;dh4q1SBBCxJXGB614+Kjepc9GjJRhZn2h/wTX+CPw68f3+oah428C6PqqW2fLj1PTY5kUkEcBgee&#10;c19T6r+zJ+z3aMWl+Bfg8xySBn2+HLcbsfRfXn09q8k/4JTaUv8AwqTUfEL2/wA0knJ79cV9V6zp&#10;NvcWkKyN93qBXsYeiqeFSauzz61RzrNp6HF+Ff2ff2bFlN+37PfgWJ1wEKeGLbJGCOhTHf07CvbP&#10;2fvA/gLQ9QKeDPA+jaRA0iNcw6Vo8NuZSFIRz5ar0POSD1xxXPeFtG8OSxrbXEe5gMKQa7n4dLBo&#10;niNC0WIS21mDBRFwcFjnlTg8e+a58Qo+zZvQb5kfVPw28Lf8JD4fku/tiwmK5dvOnUKYwMchzzyT&#10;6969b+FvhCG5nuJE1wSvDt/cbwG+Vcn5cAkHIOR2I9K+Af2tPin8U9S+BUui/CT4jx6LfwTJc2gh&#10;R3kYqSNrbAWTghskHkAnA5GR+wH4v/a4+FkGnj47ftH6Fq899fGTSNTGqS6pKjOiFYpYkUtAix7l&#10;ARdnzEFgQAflcTVjCsrnvYeg50HrZn1F/wAFlvhV4Q8dfsG+MdJ8TeDtN1Vre2eey/tLT47g2s4R&#10;gJY/MU+XIBkBlwcE+tfzT/s9fDS0vfig2k+I9CsLqFIz+5urVWUkdDjH/wBf3r+mX/gpt4ttfEf7&#10;F/jDUW1SF7aXTt3m2ZJH3CCCCAc9SR26V/PN8KLDSh4+bUbd2J+bacYPXGP512KtOMYxjszGnSjK&#10;7lujs9L+FHgNb24kPh6KDKbP9EuZoT7DMbrx+lXPCFjqGjamtrZeKfE1tFbjFsbPxnqcPljGfl2X&#10;Ax0HSta30TV5YLrUo1/d7MlgeR9ap+GbtNQvmtZpgG3EeYBzxxWyqTWzMuSE3sfSnw0+FMfiv4Q3&#10;XisfFj4m2k4QkyWnxQ1dPm552tOwP5VU+G+m/ErxH4kTS7j9rD4vwx30giuI0+IEsgKnC8GVH2np&#10;yuDXa/DGCGz+Bjwx3BCyW33fesf9n/w/I3iyLUpVXbFcLsLdR82Dx9Caj22I5GozafqWqNCNRNxV&#10;uuh9P+EP2RPHlx4j0qO9/a5+LUdpLp5aNpNcs7hImQLlnWSzYOSRkbs4zUvjn9jj4oeHtOuZfDP7&#10;aPxEuIXHm2j3OnaLM2/ksCxsgdhGeBwAeK+jrVrT/hHdNsbO9NvfW1uhdIYfM8yPZnBUHcQe+Kxv&#10;F/jfTk8Ny3N3F9ntIYsSgtsBjCZ3qMFhk8YwDivtIQSsn0PlpOMm3Zd9kc14P/4JyeIPFXgWy8Tz&#10;fty+PYptYsgkinwdoUiIzR8lCbcEEYGGJzx71UH/AATv+JGm6mknij9uHVmjIBih/wCFdaO5m+YE&#10;l2G3kgV9C/CXxhbXHw006DKxNcReQLZTjec5XHXnGT2re0u+TW432ZuIFQJIxsAFTnpuPGf8ivMl&#10;VrRnLV2udcaVGST5V9yPnXUf+CaHxAfTbdrL9uW7n3XSyJJdfDPSpJidxZYl2uu1Rkhu+AMEVXm/&#10;4JnftFRTzWmlftc+GwNQcKn274Tp+725BYFLzLNgg5Pf24r64hPh6y0xIEhL3UcimNQvzIT03enF&#10;F5qt35tgmJUEQfBI6cjv71NKvX5viHPD4e3wr7kfM8H/AASx/a50f7NeWH7TXw8unitnjd5vh9dx&#10;m6B2/f23bbB8oyFGGzzwAK5SX/gnB+3jqq3aQ/GP4PzzW903kSP4a1IGBCRlBktnIAyeOmTnjH6P&#10;aKyXekRO8xJaPBY1yt3eH4e/ECK6vD/xLdYAieRukcw6demRms1i8Q5NXD6nhrL3Ufnb4B/4J9/t&#10;k/Eg6lcrrnwSWWznks5dJktL5XM6O2ZmbyCMMdpAwSOTkk5HI/Hf9iv9uv4Mabo083g/4O63I0nl&#10;y3kFxdwbyRjywGt8gsCFJYnhQBjJJ/Sf4r+GdU8D6rF8U/h9piTlX8zW7WGQJJPFt++meGYY6ZGR&#10;71peItX0n40fCCXxD4LWS4mubJpLeLyx5gbGQNpz37dRtOM14+GzjGUcU8PipavWL2uv80elXyjB&#10;1MMq9CHlJdn/AJPofkp4V+B/7ZurxajNbfA74chFdpLKE+KXU27FRkOr25BOVBJXGSVAwFr5W/aG&#10;/wCCmlv+zB8X5PhV8U/2bZkubSzI1G50jX45w8hc4aIsgyo5Pz8lySegr9g/h01raQ3batp0RlZn&#10;SeWFZYzI4HzMCSUYZyOCDkdK/Df/AILS/CiTxV+1Rq/iH4fMuotb2Hm6no8ihL22jVjmZU/5bxdf&#10;mTLD+JRXuVMU4w5r2Z5tPBUqkrKN/vJ7b/gtZ8FrjSbWDUPgXr1vdWd5lY4LqBkMJ+XIPABCcYAG&#10;WZmJya2rf/gr3+zJq2rXENx8OPEJs5og/FtCBcTsgBQxl8BRhYlLZAUE98V+dUmh6XOwyuOnBHP+&#10;I703/hDS8nmW11hgcn296yjicQ+qH9Swyez/ABP108CfFTxN8XNM0rxF4O/Zc8T6h/aA8yYxrbDK&#10;sd24M0uSGYjKdNq/Su40L4EftV6vp90ug/sg+PB9nuR9kEUFp++ILASMPOAUZJfGc/dFdJ/wSj0/&#10;RfG/7O3hvUY4x9psrZFkmf8AiOAD79hX6J/C/WbjwzcR20ywvA6gkha9GquSN0zkhRozk01+LPzP&#10;m/Zu/aftrn+zV/ZU+KQS+szC876NG62pZfLAJRyWITeTwRlgK5Txv8OPi14U8ML4i8Yfsy/Eywhj&#10;uBH9nm8NN8kBK5cbDhQsSBeO7dK/aax8aaAL6O0lLruIIcocZ+teIf8ABQ3xxonhj4bG1mvjGLqV&#10;VUB8bsmuX29SXutWNlhcOl/wT8mtZ8WLPqF4p8AeKmYZuJ5P+EaudkgVjKYVO07idsaYHJplpdeK&#10;L02Etl8M/Fkzyx4eGDwvckRSxhgolHl/IDK/XuF59a+wfA8899bR3ttdkiTHIJ5H59a+gPgxYTPc&#10;xzSXTKXU/LkjjOT0p+0a6kyw1Fn5J3njTw+7XfhRLLV11bTrgwR6a+hXfm3M23ylKRBctgF3zim+&#10;JdX07SNfHh/UdD1PT7nUrVngi1DRrqBojIyJyWQbSY0cnv2zXvv7ctxrPwT/AG5tD8eaPM8L/b4J&#10;mdCRnbIM/pn86+oP+Cuehar4g8AfDr9rD4XTTXEluq2+tw26lt0UgDJIR0JWQbc9fnrhxGOqUcZC&#10;jK3LJb+Z20svpTwsqkb3j0/U/ODTdXuL6yi8Rx+HtWa1kuBZtCul3TOGLNKx2GM4ACKCxHcc1R8V&#10;ePbDwlY3KeLYzp6wIJpZ76CaJVRFaQ4cqA2CQCBjmv18/YJ+NVv8Rvh9Yx62iwXSRBZElVQzZ4P5&#10;1R/4LAfDnw14y/Yq8VWEOnxO39lymPZGCQ23OfzAraLU5WuZypJRsfjton7RfwZ1DUNOSz+JGlTz&#10;agjx20NtIXkyiKoJwPkO5yRn3+ta0vjLQtYW7XR7LUNUOmTNJMsWk3MrSEbY12KEJbgM24dq+D/2&#10;QdPupP2nvDGn20T+d/bPlgg4OckH+Q/Kv3x+AtrrHws8b6Zqd07bpVVXU4yEJ5AP61eGpuvBu+xN&#10;aEaUkj4OkfxZquvDQ7bwB4keW6hN1DEPD920aI7gMM+V8rhIxkDnDDNUrHwv8Tb+IXUfwi8a7orl&#10;YpbY+DrwyMWlZiSoj+ZcKnOe/PSv3F8gXJ+2afdNHNtEluU525612Olan4hsdNSSSMvOUG6QscnA&#10;xWjgoxM1GMnsfgVqek/ETQbq50q7+HHinFvYw3ET3Hhe8AA2vMyq3lbfvsBhQDnNTDUPGml6Va+I&#10;4PhT4jNneRLbQMvh27xujt8M23yiVzJITuOf6V+/F1JZa7pmdQkcKDh0c1w3xf8AiZa/DvwY1hpb&#10;Ya7Bit/m5HGM1HLfQpRij8KrvxRr9vNrVpbfD7WF+wBmVpdGuCzIIUjXa5iG/nPygjGOlXob7xFq&#10;Qso7XwRrZtrz7QLNotBucW6M6RDdmMhOhwCO/Wv2R+F/hG/1Sa31R7lXST5nDL3JJP6k17RZCM40&#10;6e3QKy4k/dLh/rxzzzWM7xejNo06bP54PGXxk8I+HP7TuPFUyaYYNQljkXUbaSKSQGcKSu9Qz4Kc&#10;4OMdap2fx68CXeqWsF34x0W4OqETWytcxkDdOWPcbSAoOcDr1r0L/g5J/tDxH+1BpnhnSbL9xaae&#10;3lCFQqxlmOcY6V+c1n8G54/3uqXW1M8ogrOeIlB2RqsLTcU1c+yLH9o74U3OiLrN34l0ySGLUE+0&#10;oLjByZWf1yxxgEnJ71e0/wCNHwnn12z0m98WaUZvssUqf6eMAASMTvJIVskcDB+lfLnh3wR4HsLZ&#10;ZJoYy4PJOCfpzzU+sr4fs4jDDpiHA+7Fb5rJ4yKerRSwFtVex9A2Xx4+Ez6Vp2pzeI9PW2E6WssP&#10;2r+MQsNwTqvXryAang+IngDXfEEnhWy1fT7rUVtGKQwXbPv/ANEIARhguxzwowd3SvlabVxG+ItJ&#10;ZstwSgBHv0ru/wBiy61m8/bN+GMUEVvDA/jzSvNkvW2xhftUZIJ7cAgflRHGQlNIbwKtfU98S+ud&#10;GsbKe68CaisMizRRrPpN0rFvKVfutGcYPRtrdCKg8SfEf4ewanq2kW62dveWlrd/bIPNAZYysTAN&#10;wAeVOF478V+1Pxav9HjvrLU7UWhaG4kEKBi2VbjJGD8o3ZGe9fiV4n8R6RqHxN8UwzqLy4nv7q9n&#10;S0st42jfg+oAOMqOct2rvxdFUIRknuYYaMK14voe+f8ABNzxP8OvHf7SVnouj6rbOuq+DvEUVvBa&#10;SAuf3EJb5cApgFiDzmvW7bT9E1HSrSfWtLtpZ4dMkjjubqFXeM7k+UjqDgEcHAI6V80f8ExdW8He&#10;Bf2kfC3jG/uRZvYT+TqTtEy4huo57dz/AMBLRk56jdx8tfUXiywFylzNo+k2o+zahPFYzqsuyVvM&#10;KOdwXGSrk8YHC18bONZ51Xcl7soQafS6c0167fefa1FQ/wBWcLyy1hUmn31UWfQvwa03Qb7wRn7L&#10;aJPZPG0UEUEbNGpcqADtBVQVU5HvXv3hNU1G1isPIiWwYLPbXcc7MsL4bLfOSclt+R245x0+T/2b&#10;/EGtQ6h/ZOr3Ec1s6KizE8NKOHfCHJ+ZRg47HNfSnw08bXd9pZ0zUdMiL2wkE00FwsoI3MRgYydw&#10;OTzlWOOc1xuKVS7ONS9z3dzj/wDgrN+zrF+0V/wTr1LwRPbNfG18QaRe28UOULeTOE6/wrtmcE+h&#10;4r87P2N/2UPDXwU1Qx6Hbp513bW0k8iN8xDKCVJH3lJyRkmv2G+Pnhs+Kf2Z/FXh2a3lkMmmOfs0&#10;EqqXwyNsBPGTjbnsR718K+CtF0/UbuyGm+GjpENnOLeFGZNzLEu3Hyk/KHDhTzkDOecD6LLnfF04&#10;9P8AgHnYiMVg6kmtf+Cj3z4e+AfEF3pFppsU4SGWHE6sc7kI5Ug8Ee2Me1Y/jP8A4JSfstfEq6t9&#10;S0Xw7qXhbU4OVufCt7Jb28nz7yJbNWEMg3ksNoQgklSCTXe/DBdbW9ha0JljjXDl27Y6V9C+CNNu&#10;Li0S+a2EaBctu/lX0NdpPU8KGstD8s/jT/wb5/tD6X4X1PVPh1feGfiLHK5aC2KNpmoLG8m+Uss8&#10;rRM5yfuuFOTwpJJ+B/j3+w9p3ww8XWfgL4q/DS98K65qLS+Vb6hatDvlaQxhEkGUO0AnAbBx3zmv&#10;6g9J8QJNo89nDYOQkJXftwOntX4wf8HNUiWXwv8AC2pSTNFKuslI23YO0qcqPTpXCoRldNG85tWR&#10;+afiD9jrwLeXGqSaNrgS3ge5CvkNvEY2Lk5J5fIxWBe/sreIfD4km0fXZVVxIrSQXDKJV8oO69Ru&#10;BbGQRyRXn+i/ETWdMhMei67dWpfBle1uGjMhByu7afmweRmvpb4O+DPF3xH0PTje+MLy3Ty9jTyw&#10;xyiYM+5mkZhuJ7Fsg49ahUVL4V9xanyKzZxXhzxL+178MryVfBvxt8RwyyRThfJ1WVADcW485lZS&#10;NrFUQc8AqDjjNe2fCv8A4K1/8FAfhbfw6hqHiSz1xJQQIb7ToChLWmxCAqBl2sokCqQpfkggmusk&#10;/YV+Ol/9u1DQfiJ4S1KC+imOmLfR3NoYpZBtQO211OF4DKMf7OM1z/xB/Y+/ar8D+GovFGvfs73t&#10;9ZlpfMn8O6hBqixBYgkbFYHLhTkndg45ztpSjVp90UpKXS52elf8Fk9c8f6/b3nxY+FVu8srrHNe&#10;abI8CqjWjj/V/OFbzgrDHy7SRgVo/B/9s34AS63baiLm90l9RltEuxdRBkhmlRy7HB3FFZVAYDnf&#10;0GK+a/E/hvS9A16TQfF2j3mlzWKLcSR6hZyQFo47ckncVA6sOhPQ1j6X4R8K3+m2OoWt/A2y6tSr&#10;yzJsOyN3fpycA9B6c5ohVqKSle4ThptY/a79jv8Abm/ZF1DRbWO8+NGmWEjG1RrfVHMLK9w5SIcj&#10;DZZSCRnbkZxmvsvw/wDE34e+LdLgn8FePNE1KOe3WaD7FqsLmSJmKhwA2SNw25A68da/mHs/BupW&#10;qWzafeTjdJYsP3pJU+azbQHx9eg9jWn4X1f4jeFYpbvwd4m1a0LLbgmCXDKwu/MXaVIYBWAYEdxW&#10;jqqUuZoyUXFH6G/8F5fDusnVtJvfIKK126AuuMZUnv8AQ1+Y1/4e8PWMjTazdI7bec9j9K9V1n9p&#10;T4+6vpMnh3xz4lk1y0js7lUg1g+eRI92rl187O2QnPzrzglTkEiudvNS+GniK8urrxb8Gobe5ddS&#10;dbjTNReLcx2eR+73CJViIYZUDcH+ZTwRsq9NrXQXJNqx5vdeKdOhIg0LRGcgYJVcL9a+wf8AgmVL&#10;qOueNLV57MRKrAjB57V4NJ4L+B14j/2X4y1nSJTNdeTHrlglyFjjgjeNW+zBQC7tIpdSQoCEqMmv&#10;oT9i+58F/CXx3Dc6p8ZvCElrFc+UzwXksc6hYFmaR4ChZY8ZXzASCy9siuLGuNbDNQ1OjBqVKteW&#10;he/4K6eHb0JYRpeSorXAJ8oY554zXwTdaFbR5ad3fHPzy4z61+hH/BU+yuviR4ehvPB13NqS208L&#10;SLpR8/aJYfNiyEyRvj+cZHIB9K+FfCHwh1nxD4m0zTdQ0qYQ3M6CRriUjhiPXrxg/jWmXRl7CMUh&#10;4pxdZyuemfsd/wDBOr4i/teeKobLw7pRttK8zE18y579B71+0H7En/BBX9m74N6fa674p8H2+qao&#10;MO11fwiQhvUA9PpXW/8ABM/4U/Cb4F/BrT5tllbypbo0m1lyDtGc98/UCvVvjl/wU4/Z1+Aelyze&#10;I/Gtjb+WnCNcLuz6YHevXrKVJ8tJfM4VUjPVnr/w7+Dfwt+Ed2lpomh2lqrACMLGFAxxx6V3vi7X&#10;NDh8OzvHdxbVgIOD04r8Ov2sP+DhAePvEA8OfAKyv5ZEnwt8qbEU5xxnkivr7/gn/wDtC/F/9ov4&#10;Bza58RtW8yYgjKKR/MnNeTVjJzXM9TrpxbptrY/KL/g4s8RfD3Vf2mrT+xZQNVtrWRdQRCMbWIKH&#10;+dfCHwr/AGjfiP8ABbWxrXgDxPNavuHmREZjkA/hZe4r6D/4LG+F9d/4bl8Ur5E8oZY35yeoPAz2&#10;r5Yh+H/ii6bYumynBx93FZSpTc5Jq6Y4VFFKzP0C+AP7ZP7N/wC1lYx/Dn9oLRtOtdTm2+ULyNVj&#10;kk6AxSdUb06V7rrX7Nk/w88Pf254E8QjVdEXB+zs+Z7dTz1H3x9K/Jmy+CvjiZt62yQnIKkkgj8q&#10;+wv2L/2mfir8LFi8C/F/xe95oZXZayyPve27BWznK+3auKOExWDbqUNusXt8ux3PE0cXBQq79H1+&#10;Z9ZaD8StM8NavomuxXiFYJ1WRR/Cc/54r6B8S+KtN+Klza6y8yGKGD5OepxXxf4+udM1jVY9U8Jj&#10;dbzTK8iIPlPOdwH9a99+HOrHSNPsrRrWWTMeHIGf8ivoMBiI4qClseTiqPspqL2PX/hd8X9X+HPi&#10;eKz8P6YZoxMN42dq++PhL8ULLx7otlf/ANnhZto3ArjBr4V+C1/oWqeKVtJNNPmkgnKcmvrr4SaR&#10;rB1y1t7Y+RbhgQFBGR6dK68TCLRhGTvZH0zo7TlomyMY5x9K8X/apluIPFOn3RTKZ+dh6Yz/AEr2&#10;TSLgWaJHICx28Adq+eP+CnfxV0b4GfAq++K2ssqJpsXmAk8ngjA/SvIo6VkdU9Yn4of8HG37Y3iz&#10;4g+INM/Zf8CwTDTrYfa9YkhPEnQJGcfga/KWP4deLpOTpTKP9qvdP2i/2k9c+N3xe1j4i3OlXU32&#10;+9domJztjB+UYrhx4p8XXwC2vhaXgn72ayr+/U8jalGKj5nvX/BK34aavafGK11TU7VfLW4Axnni&#10;v1W/aN8aaZpNlDpt0wCtHGkafgBX59f8EoNF8RX3jy3n1rTBbgylvmPWvqX9t7UdaHjDT7Wx3eS8&#10;yA7RxnNcNNXzSmj0HpgZM7/wzBP44tzpligjjmX5kDY46V94/sM/AbRfAPhSOLTrYNLcYeSRhk5x&#10;zX5/fA7xKzahaWUa7Zd4Dccg1+nX7KGqSQeHrdZTjMfAr6PF3UNDwaL0sd1488OXa2kdtC23LkEj&#10;sMYr8Jf+Djj4eabonjTw34qTW1+2qJYBaTEZZd2c/TrX9Bx0yLVlMrkN8vAIr+c3/g6atNb0D9qn&#10;w0i+YbSXTptpDHAbf09OleDLCupiVWT+H9T1IV1Gi6Vtz5a+C2o3M/hZC0YUKmMrX2b+yL4e1a3s&#10;4dajiLxCIFg3c+1fEv7PE7XPhBWkjIxgbTX3x+zR4l/sXwELOOH5sA4x92vZy3l9s5Mxxj5aSsfZ&#10;vwTuW8TxQWkUIRiFyrjv25r6q+GXhdtPSNrqTJ2jABr45/ZW1yZr+ORWYBnHDjG3ivtDwPdNdCJm&#10;cnAwCavEvVs4qXvI9J1jw5H4u8E3mgtlkntyhA4r+a//AIKnf8Ez9d8Kfti+ItRstZjtrPWnN1bk&#10;pnL9GHXrX9Mnhe6hSIWpIw6kEY9q/LP/AIOAPhHr2ktovxT0LakVtemG9lRBwsvyjPHrivNnGc4O&#10;EXbqdlKUIVE5q6Pxb/4YG1i3kVTrqzAyKpkAICZ4OQK/eT9jj4QeGPgd+yr4L+GGn6nEItN0C1Le&#10;VCWMtzIC4k+bkjc2Rn0r8r/2f9AvfiH8fPCvgG51r7THres29rNA46LuyfusD90N64xX7eeB/COh&#10;wSjT49ot7Py4kieVdrLHHiKJfXGQeOmD1r08opVKMJzm73M8fKnNRjBWH6HY6d4Yl0zRH1ITX7Or&#10;PbXEg3+WRuJ2n13DnPGK1PBVxqTPeaZdQRRxjVN0UNqoUYBYB2PQjPNS39rply8jW7Ri6tboRIYX&#10;EzMpzg7SAcA5zz2FK9prnh94L7T7WW9iuNssMMyKHIBOPlwMDlvwFdNWXNI44RaLP/CFxWIm8Qtc&#10;yXkyqyhdnm5+bOFY9B6ivAv2ldZ1fWdC1HWtTtjb2lkyOokkCebcMCCAvcICOvc+1e9a9q9/D4Ov&#10;9QsZVEhQm2dUwN5xyRnAAOee+K+Of269fuLXwYljDftereSLFcwNLt8xz8zZP8IxyByeeSOlRTi7&#10;tmja2PIf2StB0/43/ty+FfBsdpFJDp+pC9zcPlWjtSXlyxzuBk5A/vMT9Pvr/gqX8ZZvh78FtO8E&#10;Wd7DG/ijUDbupf5vJiwXIH4ha+c/+CHP7P1l4r+Lvi/9oe8t3gTRLWPQ9Ft5m3ANJmWV17AbQFOc&#10;nJz3Aq//AMFufH2kD45eCPhpZamjXGmaPJdXtvbuC0RlkJQn1O0Z7dOc1KaniortqaVGoRNL9jya&#10;xgeMonJAIDE9+4r758AyNfeHDCFADRFRivgP9hSxi1G2t7q6lHyKvJ/rX6A/DgRtbJDaqAo+8R3r&#10;HHO8yKPM46nB/wDCuLL/AJ9f0or1v/hG4vQf5/CivP8AalezRuNfJZRPaXVrlimXychvaprG0e3g&#10;IWTbn5+OgHpWJpF/dvbyW1xFn94VOe3uM9RW3ZbrmA7pEG3gDGM1lJWZ09DB8Yxm98M3umwxnFxG&#10;8LqeyspBP618KfCzU3bxfc6ItrNaCzvBCxlXDkhsbsdwcZzX3r4p0F9X0qXTI7+W1mlH7ua3bDqR&#10;0IzxnPrXwLocOtaB8e73wjcPBd3R1CXdcISrlN2RkdN2M9BXXhn7skZ1Gkj7I+EBa30qabzkkcz/&#10;ADrghmHr+VcZ+3zLPefBay06zn2+dqYcq3B4U12Hw6hmtdU2Mwa2KILdnzkHHIP4189f8FXviBq3&#10;h208PaBZP5CRO00gi754wacYc9dIcZuCUkfnL+0j8L9U1rxLJO95OV2gTFnOCe+K5lfCHhKDwpPb&#10;6gbeJ0tsKzLy3FerfGO6vtQ0ZtRSV1hkTcfXOM187ajrb6zM1hKCTIpB2Ow/A+hr8qxt6WYVaadk&#10;mfpGBzZV6SqTV3ax1/7CH7RFl8AvjQ3h+4v1TQ9enWC7UuQsTgnbKPQjP4iv1L0WMwYX+0ku1JSS&#10;KdXzuVhkV+F1x4V8Qa74llt7DMK28wHm78EZOM1+oP7BHjrxBqngbTvAHxE1SZNV062H2e6mbi5t&#10;84UH/aXFfc5Ji06KpzfofH5rhak+avBep7X8RtL8VXHi2A2lpHJZuMu6NyD2q5qRs9A8NTalfzIs&#10;zQk7N/Pp0q/rWvrK/wDZ0UoJ85cNEM4A965X4tpa6HaNcXaz3UssQgWJEyV3dD6Gvpou9kfP3sO/&#10;Zp1KfV2luJS7I16VZQOCvvX1H4V8N6foEourKABJEHbJFeAfBLSNN8B6bbQqFxMiSSMzZxnBH061&#10;9BaXf6jdeGo7nT0jkaRcJjkqf/11ddvlViYXlLQ6uWO2+xmGxAVnHUnnnviud1PSPEDTmWy1IRxo&#10;B5sknRR3+lcp8Xv2lvhj+y94MHiP4zeJIEuJBm2s4cefKO4Ck9v73A4r8xP2/P8AgtPqPjNLjwZ8&#10;OdQk0+2nkeOGz052kuLsEkbW2fMwYY4HHNcFnF3k7I2c9eVas+m/+CiP7cH7Pvw18FX3w61TxHDr&#10;19cSCG6tdMcOIsHl2f7owe2favyr+M//AAVZ+Iui2zaZ8OnsvDMEUhybOMSyMOOCzcDr1A7+1cB8&#10;R/gl/wAFEfjppL+NdK/Z/wDEWj+HbidVTWtdg+xQMjH5SvmkMQQd2Rz1r1b9nz/ghn4E1yzHi79q&#10;D9pWW6aaLcNH8GqqMjnqrTyqeB0+VR9a8bHfVubmqRvbbT9D1MHmOIoJYaFVQvq9bfez4c8d/Gbx&#10;p8RddlvtT1zUdSu7iVjvuZpJ5ZCxwQM5Jz3x1r2r9m//AIJaftn/ALT1yk3h34fjQbGQBk1LxU5t&#10;42TIPyxgFzgewr9R/wBnj9hr9l34F26n4QfCXSbOYwCKXVbxPtN5cADBZpJAcE9flwK+hvg7Lp8f&#10;jCTRDHu2xcNj7p9sf0r5+jntfEZnTw1Oi1FtJt9vRaH01XI8uoZbPFV8SpS5W0o9/V7nyX+zL/wb&#10;k/Anwxex6v8AtG+OtS8ZyiNW/syxb7Daq/UglTvdc9uMivRv2nf2Qvg58CPF/gtfgt8KdE8MBb9V&#10;k/suxWN5Qo43P95vxNfbOhX1za6h5MsgMbEbMCvH/wBtjTf7a8UeF1eQJIt6Crlc+lfo9OnCFZRi&#10;lY/P1Nzh7zJtN8PWq6Vb67pkjw3yKvmIg+92rtvD9jbX/kajqabyOCr9Afaq/hyyW1sYozHG0oQA&#10;krwa320ae105Lie4RULchMcU8RK6sKlHS7OR+LN/HLamC1QBAQvC9M1498QvC8sGiz39qrM0sDsB&#10;j0Fe1+JHsIrCYSw5yeHPNcz4gt9Nu9IMMWGZoWULj1Fc0UpKxu5NSTW5+OXxO/b98SfCH406l4L1&#10;WICKGcbN3TOa9W+C37UNn+0F4lstBttDjk3uplmEQwnJ4z71xP7aH/BOfxx8Tfj3d+ItAMUSTzbm&#10;zFngEf419M/sDfsWeH/gvp8epaqytOMGYyRjr6ivzjMMqwyxTdPdM/Rcu4jx6gqeJlFxa7o+r/h/&#10;aaV4B+HaXs8pgzEoCEgZ4rzv4mXtj4rtJ7uGFXIT5XjA3D3rH/am+I+pWmgDRfD16qrGP3YD4J+t&#10;eb+AviPDoXgqV/EOsqZpSd2eteJnmGf1bVaI8rPMVl/s+VS999ixoWpaYNWeG9ulZ1O0qwxmoviF&#10;PYJKi2cPz5BY+1cq2tweKr573RrmF33ksVAzjPH0rM+JvjlvCQeK9lKlUUq2M5/OvyjHRfPeLPgn&#10;CctSr4411LS3DycDd8qg19of8E4NQ1DxT8ExGsTr/ZurSwmRnIWSNlEigD6/zr4K0/VB8TFN1bxv&#10;8gIeNuPxr7I/4Jb+KNasm1/4ZXLybI5IL60d1+VSAUK+2Rj8q+m8MMe6HGsacpW54Sjb7nr9wVKK&#10;pWdj65TR7qwj/taMqJJCPNTcNpBGOntn9Kp2OjSWvilV0iFMXLfaLogHAY5HHp7fSmS66kYnaS78&#10;rLNIgePIx3BPrx9Kg8GaxdXusDX7lpImuLdmjhtWH75U4BCn7rck9K/qRJpNlaM9N1dNTt7R7x7c&#10;XsjxswhDfeVeSp9OldD4f+0adYi51O2SGaUfunRicDIx0+tc14Y10SO1+1opSCMxAtJn5uSSfbPb&#10;vXV6FfLGXuNQuNxZFO3dt8kH29BXDVvHc2i1e6Oz0COVwt5cXBMbD7px1rQutSsVjeFXHnclQBxw&#10;Oo9TWHpxTVmhmglnXzM8FgBjj/ODVo6TNHei7eWVRFny0HII6d68+esrs6ovQ0IbxLq1O9WA27hv&#10;XliOtfGX/BczR7PX/wDgl78VNUMxijsY9Ou8JxxHfQA59sMa+t766vZb4i0u2ZVX7kiY+Y+/0zXy&#10;3/wWHiu9V/4Jr/GnRba0Ekj+CbjZbx5OVWWIlv06+3FVQlyVlLsxTi5x5V1P52f2QHlsf2pvDmr6&#10;PqJMlrf+apVjkc4P4V+0f7YFs2tfs82viW6mBU28bMSfpX4g/wDBOGx1XWv2o7SOaZyLcfMMZAy3&#10;vz2r9rv2l2n139kmaztnUi2t1yx7ACvTpTjXpqolbU4XGdOo6bfQ6H9ljxbpeteCdPt01lowlsoy&#10;ORXvkOoWY0pPsmopct0Ac9a+R/2RLmDSfhhYWVvp/wBomdeHUflX094AsSmlvPrGnmLZyrNmorW3&#10;NIb2N3xzcHT/AAcWhJjMiBjt7V4n41+J3ge90jTfCUOordast1gqcMynd/Kva/El5p+p+EZnZ93l&#10;RsAAfavg6wH9l/tORXk0R+zT3oEioQDjd16V5GLwXtq1KunrB/eenhsV7OjOi9pI+oNN8M6gBBe6&#10;xqbmGRwxSFvc9BXX6Z4p8X6XfQW/hiZ7lMElpIjgqvPWsTT9AfU7w6jpd3KbRSC0BP3CO+evOa7n&#10;wFoMU2YLzU5ooYZT5TIQwGe3TNfQV2lE8uDckkjqrsXvivSn8R2bJbXqRjCxcM3sfSvIfhfd6hff&#10;EzxNq2qGVrxTFA5kUfKBuIHHXrXsHiK1vNI8O3cmkvby3EfzRHaVDL75715N8DJZftus+JI4Uu5r&#10;jVG3lBkLgbe/oeKwoJWbLqXbPUdc1W50ywfWpyGSK3JMaH7qqu4k+lfzqfthfGDTviP8QfE3irVr&#10;xWbUNduZQyNuGDK20+4xiv2e/wCCn/7S2k/s2fsc+Ldf03Vfs/iLXU/szRYHkBIkmBV29gqZNfzr&#10;ftDXsthpkFxHcSrvCk/MOa87MXCTjTZ3YPmpxlNI6TRvG/he1xEjySgNw3Ss3xN4ttdTVobPSwAz&#10;cn1ry3wh8QNI0s79UjaTDA4ZuP0robv49aLZjbpmkw565KZ/nXLDB4RPmbNamNxMlynon7Pek6xq&#10;Hxd0mSS2fyY7kOF28DHFfo34u02XxVpek6FvOVjXcOxPv+Vfm1+x58XtT8S/tBaTpItN8dxJtKgY&#10;CjI5r9cdP8IaJai01PUCqN5S5zj0r6HLoU4YduGx4eOlOVZc29jU8I6bD4H8CQ6fAwEjR/MK5rxH&#10;401GG18mSQ/M2A27gD0rpPEPiHRGsdtrMCYo9qg9DXlfiG81DVJppoI1WKJWJb0NE2VFu1i4vxKv&#10;LvxDa6IqpMJHAz3GK+qPg5oPw71bwFcRXsUMF2AWduhGR1+tfDXw7j1HUviAjee21X4b39a+nfDu&#10;qW+m61Z2UlzKjXQ8txGeDx6V5ebYOeLwEuSXK1r9x3ZfiI4fGLnV09DV8QfBrwrqE037lpo3fjL8&#10;Hp0rkPGHgDTPC2kSXGm6YIkRDtAU9q9Q8Ra7eeGJ4rOCEpAyghixyc96o6wdO8Vaa63cw2SJhiD1&#10;rLA4aUoxqSqNuyKxdWLnKCil8j5W1L4tWOtakuhXFi6or7SWFez/ALM3hixTx3pVzCEWKa4Tj33V&#10;j6j+zno91rT6tbxqUB3bhjt61J8NNdTw98Y9O0WG8CwWtzE7cY43c16s7uLt5nFGSR9WfF6LWNL+&#10;IMayy+bALFAox90ZNTaTpkFtZ+bDerIsygeXn7profiRp2n6l4isL8nzBc2oUn6YP9ajj8LaBZTJ&#10;b/atzEglFI+WuLBVE8LFG+JhJV5E+hXt1Y6Y2m/ZA4ZOD6VL4FsZ73Up9P1GdElZS0Q3cnrU9lYW&#10;TxTrHqOzAwDjkVHYWWk6V4g0/XNQ1Q7kJDgH7ymulSXNoYtXjZnS/EzUh4X+GLv5pAWMrwO+K+Ad&#10;c8X3nir9onSIpdXkmMczdT9yv0i8Y+HbTxp4Lu7FbcG3liLRsR1yO1fmt8W/CF18Iv2gdNt5IisV&#10;zqAzJIOcE9BWuHldkT0V/I+8v2fNb26jBYXdysiYGSep5r6L1HUmskgvtLsWlVgAygZIHrXyx8G9&#10;G1qXyb7SpFOxVdd2MngcV9KeD/EQ0mWOTU5GdQikqVzggg8e1ZYyPv3LoP3bHw1/wVv/AOCdvjL9&#10;vz4y/Cf4zfDj4heG9Jl+Hq3KX9vql0++6WWWOSKNCgO3JD5J6Vg/BH9hQ+CNan0LxR8aPDct9FEj&#10;C302Oa5jRNykhl2AOGBxz6k19FDUFv8AUdR8G+H9NkuL2eaWaUW0mBFbh2Chn/gYuBxhiVDY6V0H&#10;gv4c+INIvn8RzzWrCe7cSwWoX5lC7VVVC7kGzPXnjvmsK+Aw9R3mjaliakU0meY2/wCyZ8Mvh9HF&#10;HceMtV1R5QqSS6ZoapHCC2cbmOccEDjPPpXqfw1+Cvw10QReK/D3gt5pYX3rPq+oea3KugZYUAXo&#10;W4PrxzzXZWNpd+IIzZweGUS2gTA8+7SN5WIIHI5UKA2T7gc13fheDTdG02J7/TY2dAphWNckgDqC&#10;cE845z/9bzpZbl8J86prmXdXN1iKsvtOx5Prnijx3baWx0O+m0a3ikbbb6dpsVu7tnbjIHRmIySe&#10;leKatr/i/WPE8V9o+tzXF+8Jjbz7vM1wyPjDBiRtVt4z/stjNfZHi/wDpnjuyVNRiwrIDFbiQhQc&#10;EksAecZ6HjNeOfFr4DS22l/a/DF5ZWWoQT/aXke0JL4BCxjaRtHPTp85yOtdKkrWQr2Z80eJNa1L&#10;TPE88esyrcCUoFWZPP8AK6k7iOFGCc456e9Wbb/irrmRbS+s2iNgjWqi5HzjGGbyuONxwG6du1dP&#10;c+DB8MtT1OTVLNNc1a7KGc2ioBtJYqnzDO0Fm654z3NVPC3w/wDA02rx+K9U06C7upXJNha3catb&#10;EZJUvhWx/sg7c88Vty9xSkrWPO4fCs/hdrTSZoomaSyMNtp8JUSxwgne5YndnO3PHRsDNe5tNBaN&#10;pHw6t3iDWWjR3l1bRttMTTkqFPuFjJC9MNnvXnQ0zSNG8a2c2qaWk0V3JFZFmvmnukjkm2CZZiCE&#10;2l0V4sFGVFIwRk3/AAJ45g1r9on4qW1ukEtvp+vQ2NjLbzbsRw26QgYHCkFD93jk11YaK9oc1dvk&#10;vc9W8EfDuKw1rdDMiQT4nZ5lAEhYZwT228V69odpp/h27sri4u5S9xbFRDAN0Skd8j196880641O&#10;5ayW5ivLizeHy5JIolMZ2jLZPXdz+ldJeeK/DngENqGtagwSMIbQG3YmJWGcMcnIzTxCbauTSske&#10;q+Gr+z1d3hjspIpYZtiyjoxA6k+nNcf+1F4iXwR8FPEHihdSiWax0udkl29TsPHvT9A8SXGteH7W&#10;/sQyx5Zrq8SXaMluG2jkiuS/aFvrPW/Ba+G9SkKS65qtrp8MZwElRpl3EA9cqD+FcMYfvUbyfu2E&#10;+DfhOHwN8J/DXhLULUpJYaFZxyof75jDyfm7E1Q8b+L7aCC9hhl2RwoVEYHBGDW9q82v3V/FY7kc&#10;SQlpZIhjGOBgduMV4T8aNN8S6TcPCk88UTpIXLfxZHFfOY6X+1S8z38FBfV4s+Vfjz8Q9W8FeMNQ&#10;vNJ1UTQPMha3kJ2lGPOK3Zvj/wDDdvCOl+DvBWmyfaIUE13M46nqQD3qHXPhlo3iKwXTfFcEMi3D&#10;lrS/jfDsTztYdOK5i8+DPh/wjGkHha5vZABtla8wGDei47Vvlqf1qPqZ42P+zyaNbxb4/a704Xdn&#10;OwJXBUHpXB2XiCG6eQJdb5GJDY9O9aGqaTqWn2r211asQRlfeuZ8K6DJb6tIk0ZQyOTnPTpX01R+&#10;8fPRWjfU9R/Zpe10L4kNr1zOkKOwUSSjg89K+wIfil4c1DZZaffRSS7BlY8YzXyd8O/glrfj5IbS&#10;1vhFalv3jEYYD1H5V6ZrNl4e+AugJoukz/a7tuDM+C1dKjHkVznu3N2PTPH1tFeaYb8zN5wQkJH3&#10;rzUacNK099VnjkleXcdoU/JjOa5fTP2l/Fcl/DpVr4ZacBwZGkJxjNeu3XxU0HWvh3qLHw9FZ3Is&#10;m3eZxg7TyK5pKad0dHJe3Q+Zf2RviR4f1f8Abk061S6CXEOqmI89flIK/rW5/wAF2QngzQtevNHI&#10;Sa6s0lcZ+8dmCa+e/wBgVZZv257TW72Zf3euyymRm4xuP/1q+iP+C+8uhX2kWWrWupwyI+lFLhQe&#10;M5Pp9K8qvVlDHqSX2Wd9GmpYdrzR+H/hfxH4+8W6mYbdyihsbunPFfRX7J3wg+IC+Kz4g1bUWFtg&#10;ALnjrnP515hpDabZXsK6BDEr8AuDwSf/AK9fYnwgWXw74YtIpgrTShVKkcHC5J/M1wYXF18Rjow6&#10;HpYnCYfD4OTvqdPc6VHpaG7uXO4yZPPXPWul8LXFu0K6nZ3jI6j5kLdee1YmqWs2uxC3aZQxHBx2&#10;9K1PBfgqR7KW3lmaNYuQwOO2c19TUUGtEfO05STPkP8A4Kiau3i3WbODTztkiY7zjrgV5d/wT1+E&#10;Or+K/wBpHQ/tMLmK0mEjfLnuPzrtf2qdUTxF8YBogcMkTneWbqM19Nf8EoPgnbS+PrjxW9oGCkBZ&#10;APugf57V83Qrzq5n7OOydz36mGUcv9o+x94fErxJaeC/hcLbaI1ttOGPl44Wvxm+JniXWfEX7RF/&#10;qmnQmZHuSpkIz1Nfqx+3D4xg0L4WaixkwTCVx0PTpX5y/A/w5aeIvEVxqUtmr+ddlhkAnANfRVIp&#10;qyPn4tQ3Po39naO703Q4LmeMqWQEqOtfX3wQv5NRszJcxlVjB59wK+fPhb4dtrKO3jjQOBwFC8Y6&#10;17/oevT+HvCV1Imn7Alq3zbep9aqT5YaihK7PzW/4LF+IPDHj74ljQ7h0Z7KFmV85O4nGK8K/Zg/&#10;Ye8F/G77Z9o1sQtDas8S9NzAZrW/b0uhqvxl1nxJd61GI0n2Im7JHNZf7Mfxv0Xwn4t0yTT9SbDu&#10;scqh8D5jg59a+VxFTE1Od0nZn0NKOHTjzq6PrH9lb4dXnwX8AS+E7RDhbvaWz2Br2JfEVrq8OJ4W&#10;WVAFDEdPWoT/AGLPo6XullHFzAHJTpnHWqmgSSSs5MeUR+VA5ya+nwtR1MJCT6pHz9eHs6849mzs&#10;PAWlXNzfNJvzGeoI4Ara8TxW1vdLFa3nlRnCTjackHtxWt4Cs7d7WKbyvLWRedy1n+JFFt4wjijg&#10;DRlwPmyd2SFI/XvWOIhz05WN6F+ZHdfDHw3YtetDdTRS3KQqyJIB5kUO5sHb2O/fyeu32r6B8DeB&#10;dGnma5i0uGOYOpkaOMKXXsTjqDtBHXoPSvIPgaulS680UahklVDbSKpJKbT99hyW3AgA54A98fQ/&#10;g8THUd5jxxGFZMEKCrYbjocZ718rUiuc9mEmo7nkv/BSXStUt/2GfHr6fFMWSycxJtAYL04x9M/U&#10;1/P9+zLbXev/ABFewu5JQhYr+8XpyQK/oh/4KEaiIf2NfG9vJaspt9NLyMTu80EHkccch+Pavwn+&#10;B134WufEslxbW6xSQyndtGMHNehQ5PqrS3u/0MnGU6tzuNUtL3w7ZX9nEx8psgDPUcVz2gafbWMg&#10;v4cjnLBjyDwa6v4gn7TPIbZw5Zs7EPHIWuIi8xtTe0nkZdrjocVDdjRWUtD7L8BWJk+Bdo85JJhz&#10;wOuad+z7pN/L41t7BFXa0wchh2UgkY961fA2nwyfAjT7eOU5MA5Prj1rY/Zf8P3N38VkjUeZuZRA&#10;GGf4wQPfgU8PD2lSMe7Qq0+SL9D7ajSay8ONA+kifVVlYWt5aPnyl3fK3txjANcpptlrHj7xLJZz&#10;6XLDp8UoSWJ48AYU7mZupDEdB0zXa67rnhjwJdTeI7LTLiOe4gWOYwOQk5GQMjkA8k81H8PfFfh6&#10;9V7LSLG5mmuHkwY4iFmZ1I4DdQD39ea+3m2oto+WglzJG/8Asc31x4n1PxN8PfFcDzS2tzHeWrQx&#10;qq4YFcA9eCuMivStS07SfDk8lv4dt5FSVybiwhmLMqr6A968g+BOja74B/aPVbppVg1/T5bW38qQ&#10;B1nX5hgMOd3I5719Cw6THeMk82l3ETTRyRTSvOECA5PB9zjg+teTibQq36NHdRtyWXQPBNlDrllN&#10;qq2ckJMYUSTRYYNjjj2Fa48NK0kEUKEqse5g3Wm6TrMGi6MdNieW6eJVRndQBvzjnHT69K2LO+dd&#10;UikaMEvEA43ZxXLGTTujZpNWN7RJt+mxxxLgqcYPtR418H6d400Y6VqOGSRQCR1U9mHvTrSNIU8+&#10;M8P61fis5HgJaQ5ByDXM5csuZGi1jYw9K+GMK6Yum6tq9xdxRR7Y1kY8jHQ+vHrXn6adP+zl44Z7&#10;S5x4T1CbzIoi+DYys3zAf7HII+pr2WznLoVZicAZPrXmf7V/w+Tx38INX04PIJVtGkt2hOGV15BB&#10;/AcVxY3AwzGKjJ2ktU+z/rdHThcTLBybSumrNd0T+KfgP4Z1rVZPiF4AiFne6ivmX32aUoly2OJN&#10;n3d3PJxzX5E/8FWf2X/2udA+M8fxM0/4JaFrWlWkCtFq91oKXstvIHJAQ2484HPAHQiv0h/YO/aK&#10;1/4jeDpfAfji48nVNGQKk68CWPcVBJ7MDwR05FZv7en7TnwS8L+GU+Ffxf8AFOu+F7zVbhrS28S6&#10;fpZuba0ZlBRrkb1Bhflc5XnupGTlNYqcPq1Rao2pVKNKp7aGx/PL+0Z+yP4p+IELfHPSvglqfhp5&#10;1ZvGmnrpv2eGxvy5JnigY+ZFbyqVfLjCyFxnGK+fdd+CetaW/wBo0+cPlc43dfSvvv8AbT8F/HH4&#10;JeNvD/x28MeKNE8W6b4k+0JpvjrSLm/2avHbOIpLO6sr6SQxeXgKwUvGwbgmvnX4t6hpl34gh1rw&#10;jp3+g6tZpeTad5LKdJuGP761OR8yq4JQjgo685qKeEzCnbkeh1Tr4GpJ8yPvH/gk5Jr1v8AdN8qZ&#10;Y1tyFmjU/M2K/Tf4Dx6LrMEc9/Ax4BHmr04r8k/+CV/jySz0iXQ9Rn+zAz/ukz8pyeDX6l/Ba/8A&#10;F2h2iNPFHdwMAQ6DkD8K+vXNUwkXLex8xUUIYqSjtc+lm0Pwu+k+VLbw/cG1gBkV8Df8Fb/OkTw7&#10;4ftifJmujtkzxkAmvujQLzTdXtUmZ2XKjdG1fHf/AAV48Px6X4S0DxII90MWpKi4HKlgwH9K86m+&#10;WWrOh/DdHzr8FJtW0C4hs71mlg+UAP6eor6e+FerOdXgkVMx5FfPPwenh1eyt0FsGkbADY6Y4r6N&#10;+F+jNp91FK6Fjx8oFbu1yLqR8af8FufB0+k+ItB8e2i4JdkJXrkjINfQX/BKH9ozR/2p/wBkjW/2&#10;ZviBNA+vaZaslj9pALSxFfkYZ6lSADjtz2rE/wCC0fw/k1j9ntPFa2XmfYHjlcAfdUEE/pmvzx/Z&#10;U+MOu/CjxzYeOvA+tS2d/p86yQSRkgEjs3qOxrkzDCfW8PHldpLVPzOjB4n6tWd9Yvf0/wCAfefw&#10;4s9X+G3xruvC2oWt5pE9jeeTJaXClCwB4YDup6gjrX0X+03YL45/Zn13R1PmyS6VIFPXkrWR8Ovj&#10;f8Bf25vCml3fxR09fD3i6zVVg1e1IQO/Tr0ZT12t68Yr0vWfhT4p8PeEbvQdTt4r2yktGWG/tgWR&#10;gRgZHY0qGJjJ+zqLlmun+T6jr0ZJ88XeJ/Kn8O9O1L4d/tmWWmpvjnsfFpjxnBH70j+VfvV8MI9V&#10;8Q2FrrOoxErHaqUZmyQcCvxv/bk+E158J/8AgpPJpIsnt473xBBcw8/e3SAEj8RX7TfszWE1l4Os&#10;3vW82OS1TMcn8Py16OBVudeZx4huSg/I+mfhTcSeIPBFjrb3rH7O3lyBOvHHNeh6T4pjGpw2BdSm&#10;z+Pq1eF/BfxTd+HNa1HwtLP/AKJdJ5kEWPunvivUvB0Fjrn+kyZjML4ZmPIp1otXJptK1zovEGnv&#10;5/8AbWmysIFBM8ZXgd6+E/jZ8fLr4k/tGT+HtKvy+naY32dAp+Uydzivufx9pniqbwXfaP4Wnd3m&#10;gYrMD90Y5r80fDWgWfh342anp2ozNJcW2pyKW3ck5zknvToycvkOa0R9ufATzbfT4EuLl2JUYY9q&#10;9ggeFkWOW5VnHII+lePfBjWbdtJgdQpUABhXqegwWV/qDXKuCFTIC/SuGo25HRTXNA/D3/gt8I9T&#10;/a4uXuLdgYrEElhweTivzo1t9fv/ABA9ndLIiea2BH0xniv0I/4LffEOxf8AbA1Tw7Cy74rNA6Fe&#10;TyeAa+FrXxdpunX5Gt2QKOeMjNc2KwtWcXKCOzD1qV1GRmWulz6a6sI2JX7pbqcVqaZpGo67efZC&#10;uDIN2TwRWtb+IvBOuXIkgn8rBIwxziur8J+HtG1aRksNUhZzwHGAfXI9q+ZrKrTb5kfR0HSkkovQ&#10;4e9+GbxzpIHYZODz1NelfsjeArex/al+HKKU+bxxpW3zME7hdxHp36UviDwrqemuk9sRPyDFFnJ4&#10;7/Sur+Acl/4b+OXgLxMsXlTWXjHTbgyxsc/LdRkqfbGeKjC1ZvEwv3X5nRUo0vZya7P8j9hvjvqe&#10;o2WtXVhZ6OdtoJri3njA3r8xKqBjnv8Aka/KK18C2rfE4a3ptlMJ57+9t5J1DKqxNKJSW4J6EZIH&#10;3c4r9jviRdaMst7e6Zpa3UswKRWixsMLktknPTr1455r8sfD7a1pvxVurTTSYrO61dEVnHmO832d&#10;shSNu1Cu5cKc8Z6YFfoWYrmpwv5nxGAXvy+Rx37JPwn1/wAbfF3SdO0FoY4NZuVsnmuAFUP5+5SW&#10;PUjeeB2JzX114l+GPjrw1c3thq2k3um3VjPPFafb4pI0MRYdB905xuB7gdeK8m+GFpqPh3wXps2o&#10;W8emz2mpmR7q2GGjYOXRxjHPlrgj/aPJr9DPCXij43W3hU2cPjlL6yFsVht9RtI51gTaPl2Pndu7&#10;cYAJ+o4IYGGLpy1s1+p2VasqTS6Hzd8EPBt5a69caT4h8PPHLIirCZ2ZXiYs7cg8qOhwP72elfV3&#10;wf0waRewRzMZJjDuSYAjeckxgjOPuh8Z5OK19E+IXhHxTqVvf6r+y94avL1WHlavbW/kiZgu0rhC&#10;AhG0Ac4weleh+E9f0G700arq3wEsbN5i3lW9pq0jBFQlQGIYb+SxyFGM46V4VTJa0al7o6IZhC1k&#10;jpNEtNK1nQJtL17RvtNsbaaG7tpVwk0TKBIG9mUAV418Wv2TfBVt4Y0/4ufBzT7i20qKEDUNBkbz&#10;GsYyxKyI3UoM4wclR7V7tYeKvCzaR9k0vwBFLPcW7LFbx6jL88ZAU7iCCB1HXPHFbPwom0q1sJfD&#10;cfgFNNtIoW/cy3Mk0UyEfMh3bj0x1OcV6OEoyw8lKWrRzVa3tYuK2Z87fB+70PSYA0UJueOoGeen&#10;+fpXufgnV59atfKFmUTslT6V8A/gtp2ppH4e0TUYEmHmOkGqFo1JJ+6GQ8f4V2vhj4a6J4YhEtpe&#10;X3zcxi4RX3c9ioFd1WtCRyxpuJCbq40nwtdlrNYyIT29q/Ez/g5J8K+JfHvw08Mx2MfmY1d5GJbo&#10;Apx/Ov3D8ZeEtW1nQLi103VoElmj2xrcI0Y3Y7nmvzg/4KnfsCftT/HDSNFsvh18LD4jttOd3uTp&#10;d7DI6MwAH7ssrsOp4HFcGJqSjhZOCuzrwdONTFRVTSJ/NvP4I8U6TeLbXFq6uzhUVv4jmvvj9lDw&#10;Jqt98OrLQ9QdoZXA2n1HpXF/Fz9nj4pfC/xU2nfFf4RazoFzDdhBb6zpEkDq+7HG9VzzjkE89K9/&#10;/ZSvV1m4s4XtVRIxsGGIyQfcCs8qrVaylzqx15lhYUGuV3TPsb9lzwbosGgx+F/E8G93QBZ3OQDg&#10;/livZvBX7OcEuuLbw6wZ9M3ZjgkbjOf5CvM/hzazacIoQSWkICbl61798GXuL2+Nok37uFD8y54A&#10;/wAmuvGzlJqlB6vf0ODCx5E6jWx82ft03Hgmw8Y6f4Tu9Nt57WFWDQzQh1xjBGGBGCOPpUPwv/Yp&#10;/Yo+PPhWC28T/BPRYZkk80T6ZCbJyxBByYCuQR1Brif24fENlN8epLWRgUtIwH3HOST/AIZr1D9l&#10;LxXolzcWunxTrGGxkbvWvQp0IUsMopbI45VZTqtyerK19/wQv/ZE8R38epaRq3i3QDHgR/2ZrZeM&#10;YQpv2yqecMOhxxXmHjr/AIN4/idp+nXU3wT/AGobK9EM8U1jbeLdE+YqjEeW0sRPqD06jHev0/8A&#10;CfhDSL3So7lNSIOwH5SPStfSZbC3lks0n8woMZJzjt/KuSShKWxupy5dT+e39sv9jL4//sUzQT/G&#10;XT9D1HS5LcW0moeH70uIiZDIzmN1BA4B4yRmvBNL+J3w31a0uby6na38uF45BOjDmWVR156KP16V&#10;+rP/AAcKeK9N8I/C/wDtC5gRg91GpyeWBYcZr8UL74p2Ek7fY9PRQ33xhmHHI7/0pVKUdLMKc4ye&#10;p7VIPAuuqBb6zbSfaorqSBGnVi6syopAOCTmnXfgy2hYm2meIJczSBonYNtWEKQMZA6/p7V4anxZ&#10;ZL9LqXQ7e4ZCpWSaAMw2sGGCeRX6B/sA2n/BMf8Aac0JPBnxh+G3iDw14huFkS41rwv4pvbKS4d+&#10;oKuZYRyd2BGOfbiub2ainJvY2ersj5q0PUPHvgq9W58JeLtU0/ZexMHsp2jaNxbMuV2YxkHGe+SO&#10;hxWtpH7Q/jS0uLODxGsGox240yBo72ySdk+z+Zs2OwLxKA2Cq/K2OQa+oP29f2Lf2Ov2XfCltrHw&#10;x/bF8cx3MxINp4s0O1v7dmdArN51ssMkXAA5ByOua+cvCPws8QfEK/8AtPw58U+DPEcLyRfZ0i8Q&#10;SWs42w4VTHKvRW6kNk7sY4p0qvM7x2JlSnazR3/hz/gon8Ubfw3a+BptbItPsMMH2nRbho5ZAbli&#10;0jFsqjlDt6ADA+XIrzDx3p/g/wCI9tcz6z8SPEUWrJ9oFzd6nMl+omF1tjj4KiMeSyksNxLDOMGp&#10;/Hv7O37QXwr0lvEPxD+A+t21gLe3kkmsrWO5hZAH/eGSAkj5gec9st1rzyz1XwrHcw+HF1nZNcQw&#10;Ne2nmhCX3FiW3rzj2IxXQsTVfW5gsPBLaxrp8BPE2h6pfax4P+KegalDp8t8Y4bjfBPIsEgVTtKl&#10;cyKQy846g4xX6/f8ETvFd5Z/BDWPBvxN17S9M1zTr2ZJtMuNYt2cJGod3Uq5DRqrKxYEgA84r8bY&#10;ZRcxO9nqKzRhZNsW0jcHlGACrAdB1x+BrQl8ba9ZC4vF1K+Bu3vUSOO6cE70ER3bSh2kDHU5HHI4&#10;puopJpocYzpp2Z6P/wAFj/EmleHf28/FdjcatkmCCRCZFK7WTIIPQjBGMdRj1r5ntPiBpkI+bziG&#10;YYBOD9OB7V7UPjR8TLG8m/tHUrfVo0uJpCt/p8MgDrZ+T5n7yPGdh285XgEgkAjB+z/s96rc2Fv4&#10;1/Z70swRm0W8uvD15Pp7XCrbtvJkieUI7swZiFwzL91cmtHipPYiMNNTjLT4taPbxhpLReAG+d/b&#10;piquqfG1ZW8qxkgt88FlUfKM1oL8C/2cfE0unLp3jXxR4aWUWEV6k8MWoxqzlhcShi0L8YBVArBu&#10;csvFdd+yj+xl8Htf+MOhy/GL9ojw7D4bkkt5p4GjuYp3kkuPKitpQ0WyMlgGZw7RqhzvNZzrVIxb&#10;texpGnTlJJs+pP2ZPB4k+Dth4v8AFFxJK7EbZH43KRkAe1faH7OvgKz8Z6JDJZxxsyIAoIGR7VwP&#10;xksfgQPCdh4I+CvijStRtNIhY3cmmXcciKEfySx2t8qiQhc4wSQB1FbX7LfifW/CXiU2Nx5qKhCv&#10;bspBDAjGfSsslo4mKnWqaczul2OjMqlCThCnry7ntfw18KSeBviyYL+2G5/9WGXHNfV3hLxBc2TQ&#10;z22nEuAMgckV833+uxa58RbO6aMxyKARtB6+9fUvwyj02fTYyz5nMa5r2K7bgmzzoL8T0bwnqmoX&#10;7R3MkHGORXyz/wAF3/DNt4k/YU8R3V4pWO0gWWUj+6DzX1V4fkitwDDMBjsD2r5v/wCC1Ft/af8A&#10;wT38fEkqBokpLbsdFzXmQuq6sdMnaB/NTd+MPhbpDMqwwFvu8RDrWZqXxw8F20RSwsRnHKhAMmvL&#10;dRjRpHIuFPzHBqnBpkl7cLbxum52AyzcVk3Z2NFzJ3P0g/4JY+JbXxX4qS8tLf8AhyRtwFrt/wBt&#10;X4p/ZPjPpfhtuMyZHy/7RH5cVh/8Egvhw9lJFOdRiZGUK3y8KT3r72+KH/BOj9mDxNZv8UPGy3su&#10;sW6For03zKkYxn7o4657VyYeN8yUn0O2rKKwTg+p84fBbVLGy1m3upnAmYK2B3r9Ef2Z/E90+l20&#10;iSkL0CmvzQ+HOnfbvi8+jaTcvLZ2l15UUirtDorcNnuOlfph+zfoEMNhbJJd52ouR74r38SrJHj4&#10;drqtT6j8Ka2JrJVUZJQDrX4Cf8HWl2i/G7wiLiIKCk3zYye1fvj4Qgtok2qxCqMcH2r8Fv8Ag6/0&#10;q91T4teDXsbTIX7QpkB+mBXnRVua3Y6HrJWPiX9maSDVPD0UMUAzkfMo4NffXwR0/TLLwbE1+g3N&#10;GOvrjpXwh+yJo8+laFbrewqA20n5uc191eAZbBNFtjcyhUPLAeg9Peu3LYq7ZONk40oo9w+D3inW&#10;tM1dDptk5iVhkqOuO1fbHwW8dre2SC9AEpAOD2r5K+DXiHw5bW0VtAivKByAc5r374YC+/tKOYKA&#10;h5X/AANbVoRcHcxhdH1Z4Zu0kdLkDoO1fLX/AAWi+GWp/Ff9lXXrHw9LtvFsHltWEYP7xRuH8q92&#10;0LXLqztlLPgFOCAa8x/bZ+IekaX8DNUutZmQRpayE72wMbTn+dcMIP2iaNpNKOp+Pv8AwRB/Z18a&#10;eIP2odU+LXxR1VpP+ES0dptPsvIO/wC0NIE8xWHA2ru9zuxX623/AIo0LTdSt86eLp0ybryhtJxk&#10;Lj0ILAAfjXy1/wAEoIbPxz8P9f1yx8PtaWeo3klq+pW4wzwoSPKBXuzNx6ba+o9T0W9shbW2hzst&#10;vcE28ikiSclug3HHRV5x3HHevZoRUKCRyV5Sq1Lo6BLK4sYZdb0+8SKbUGKRsVDiIFejH1wM5+tc&#10;r4/8W6vZQxva6bbvJbQLHc3kT52hyAGRRn5Ruwec/NXaRfDHQ9NtLaWTWGla2YrJFcp+7k3KDliv&#10;PP3Rnv0rjvFOgvc63NH4ekaBrZ2SayC74okOSWB4AIOOTnPcVi7N6lq9tSmfFVzrBu9H33Uek2cU&#10;cl2qELG2VCqq9ycgk4r41/bm8danYXVzq93ParYRuUsIY12+SjRgl8H+Igbfpg96+tvGt3rvhzwG&#10;17caiuYImO6O7CKYlQ7YjgcuSC3HQAetfnz8ULzXv2kfjR4Y+BumBpp73U4rOS5O6aQ7iGaYeu1M&#10;jJ/uAU42sEV76ufp3/wRh+El/wDDD9iTw1feIth1PxZ52u3CMhDxfaZC0KHPJxbiD86/Mj9vf476&#10;L8Xf+CmHjvxNbXivZ2eoJpMGf4fso8lgMHGNysePWv2q8LaV/wAKq+EhMUY8jRNDK25Vdh2xxZVc&#10;biFGFUdulfzkS623jP4563qi3Kie61ye4mkTqHeZmPTjPPOOuK5sNJPEyn3dvkbVlzRP00/Yj16w&#10;jjWztL0BeCo9enNfoP8ACK7drNPKcNuAySelfmP+xpJa6SsLG/zMQobOORX6G/A7U7r7OkpkUqRl&#10;SPpTxsLNsig0lY9s8qX1X86Kyv7cuv8AnilFeX7NnTdG34btIrmJnuR8xYMQDWsVtzBkQKoJ+U57&#10;1zfh4y20xt3E6KF2sN3yrnn9K0Z4LsW6xWTZKgsFJ4b2rOcfeGtifW9r2yJEgM29RuzjI71+fHxH&#10;s4PD/wC11rGomGUh9QVI5FPKsoySPzNff2pTCexhjeMrv+VsfwN/+uvz7/au1u90f9smy02TVCFl&#10;u4o2iji2kZQkSNjqABj8a6cJu0KabR9leAYPtenwNYXCyysVJ3D7q8c/UV81f8FI9L0zxn4gj00p&#10;OZrdVy6nhMdOK9/+HHiXQPC2k2d5rXiews1Kv/rp1XeMZ7t1r4+/as/aX8Dan8Qb17XxLFf5uTCo&#10;tiGC44B4+h/L3remmpt+Rk2lE8fsfCGi3tlPoWtffZMRh+9eB/Ez4J2HhnxTPdaZfqFljOIweQ1e&#10;keOfHWo6xfJf6UTavHMAVD5Dxj1xyD3rhvFfiK7v5S0qtLcrNvjuSPnGPfuOa+AzDh3H4vNJ1otK&#10;Dfc9/C5rhMPhYwd2/IT4Nfs7eFNRgi1vxRqltDIXz++nWNG5xjJOD6123xU+PHgL4e6RBL4S8b6Q&#10;l/pM4giSO8UsxH3g2D7fSvEb/Q9R1WUQrshSVi5ZbdQXc5GTxjPpWFcfs/XPjDUv7JghkubqdyiR&#10;BCzMcgcEckZbJr3sNlSw8oyctiMVn7qwdOFOyfzPuL9nP9vL4H/FW8tPCug66t94me2L3Wk28L7k&#10;O0NhmxtXPOCSMlcV0Pxb+O1r8I9dm8b+MtQnt7a6CWtvpbQearT5/dlFIz5jZxgHBqp+xJ+x54G/&#10;ZZ8CG4ttDij8UaxCsmt34CMxGeIUcKreWCN21skEk17Br/h/4f61bed418P2c6WziZZp1XEbLyrD&#10;I4IODkenWvTrVak9EeRCMUrnzD4M+MX7Wln8e9PvfEXwp09Yvsn2rUGs9XBd9OJkSLzLb7wkLBG2&#10;jkbsHpVH4h/8Fz/idqniT/hTPwB+Bt+fEyu1uNHtLKW5uWkXO4rGBuAwM4PTrniqn7Sej/treLPE&#10;3i39pT9mnwNpOs+FLLwmLXTCLgRahdiB3eWSFQC0hDMxQ5GQCMcCvFv+CPv7avxY0T9sy28Z/tJ3&#10;2j+HrPxHoR0+a9htnkuNWj8wiISMBwY5PmMjHj6ZxsnUpRSktGZ8inJtfgfRHw3/AOCT37ev7duv&#10;wfE79tv4uN4G0q7jEv8AYtjdi71WWM9Y2P8AqrbjGQMkZ7V9w/s4/wDBMz9ir9ju0Rfhr8H9Ok1N&#10;VR28R6ugvb53A4bzZMlenbAr2HTNVOnwRKkiAPHgsOhB6EGtmzFrrNk5lIYRnHzdx61LlO+r0Kil&#10;ayPi3/gtDqsOl/sZ3d3ZStFPLqluI3HbDcD2HFfiT4W/ak+LPg7WzbR6vcG3DYZckqQCePpX7q/8&#10;FSfh7pHxL+Bc3gS4nZY5LlWABIIZT1Ffjn45/YZ1mHVWPhPV244PnLnnPT3r4viTGV6GJjGi9bHu&#10;0Mpo4/KVOVPmfM9epe8G/wDBTzx3oF2NLuHV0YhQFPb8a+yf+CdX7Uk/xl+Kz6bq0EkJFl5ikjqc&#10;ivkD9lr/AIJ5az4o+I8Uvju1Sa3ibd5Cjg49a+zfgd8JPA/wC/aV0SON0sxe28kGzoMgZArqyJ4y&#10;tOFeqla+9tT4bMqNXCZlDDx579m3b7j7YvdRW1nje2Xeom5I9M1xX7UGiWeueIvDGoCdkKTgkA/S&#10;vQJbXShsGmqJUkwSc561wn7QGm30Wv6FcxRv5SSgsDyOor7+nZ1FY9BpqLRoM0em30UFxNsheMZc&#10;/St7V/Dty3hwSaXqLTh9pwOatweGvC3jTRIlvf3dxCo29s0/wbcv4ZuZ9D1KDfb4xC5GeKwqS5tj&#10;SEX8jhfF8U0OiIZGG7GCvTmuSh1EwMTMCDsP3ue1df8AF3T4G1BZIpgibtypnAP4Vy7pDesoFqFK&#10;jG7PXjrUwRc272PHviRr76fq8tz/AGSjfJlHKV89/Er9qDxf4d8Sf2XArQRBuFjQivoX9rvVl8G6&#10;DFqUFmWXGJJkHK89K+ZdI1LwV8RvExgv5bcs45EsY5PHrX5TxPmGMyTOXKKvCSuaSy+GIoqs5ta7&#10;XOa8dfHme5i+13atLNIMneT8vHpXkfiD4peM/GUx02ynaFGYqojGAa+v2/ZM8Ga9cQ3k7RPH5ILo&#10;OB/9erms/sq/DPw7ooutL0+ISuhZbjAO1h/n8a+VWeLHtqU212JjhcKpXer83c+bfgDaeMtD8SIm&#10;r3pkhmxuQnG3HSvQvj6um6pZwwXip+8O1hjiug8GeFUtb8xXcaKUf7+Bz9c9PwrC+NXh/TNZ1RN1&#10;6paMfLDGwxjrmuetlMszneEbK25c8RgYU+Vyszl/BOo6X4CH2qBQ1uUAbaM9+lfWP7D/AIw08+Pb&#10;m+srmO3W80uRJGc7cMuGBA7n2r5o0DwrotvpkJlRcEgurnk13Ft4m0r4NxWPjqOF2tNOvInniUDH&#10;llwG69sHP4V5uQ4DDYPirDYiErTjNJ+mzPP9pOtZR1P0A8P6xf6wfs9mkdxbOxcufvMjjPGeDz1X&#10;tmtCJEu7+G6tPJWVIXVIMAZIPzAMPTGK5PwBrEE+mO/h+YSxyQu1s8hwyORkIrf3CpGPrWt4fF61&#10;ra3N5C4KQOJkSQBjIeqZ98jmv6pbVtNi7J7nqMdysWjW9rBCBf3UKSxRxHczP37YAHv2Ndd4Viku&#10;bL7TqtrIAgf7Yzx43AnGD9Bzx1rkPCumSajHZQWtk5gtLd0iuLmT/VoOo9ziux+HPhm4to5Y0uJj&#10;Dczt5cNxOXeKJuP4vX0rkqy900gpc1jttBtophHBYvH5GAUx1XjGPc4rWur2KyuYLdrvJbIcY5C1&#10;QsdKmsLVGhmETIMYh5CkHOB+HFIbWbUryO11WYyGVsS9lI/oa8uXvO9zrjsTXU13c6kBBCFjWMna&#10;VOXz/n9a8H/4KJ+DDrn7HfxPsI5plMngbUcpHGGLARF8ZPHBWvoey+w/YZLSxH7yFSvzcEDPrXkP&#10;7Yb3B/Zc8dRTxnefCmoYB+YDMD9u4xnI9DRTfvj+0j+an/glt4fhv/2h9RvngMeJAMbRk43HPHHX&#10;0r9WPiTcTav+zd4g8OWqssscBG4HnGD/AEr87f8Agl94DfSvjJrU8aqypcZBB+6B2Htiv0S09rrx&#10;B4Y17QxGoWe0dQMY+bGB+mfyr2cuhzYC67nm15TjjpfcWv2KvCUyfDXSm069WWfad+4854r6rsNJ&#10;8X6csE/iDTBNYsvIjHNfGn7Jel/8IRoaJq/i2cXNteMiQKxIxu4yAa+0vCvjjVdb0SK0jInwBndx&#10;XPXujeLu7mh8Qbfw1YeBJ7+xsDFugPyMOhxX546p4ksdV+NtqbJ/LlW62MwHIO49K/Q/xxYy634R&#10;mgC4AgbzOPavzL8Qiz0P9ooLaSDfHqygEcbPmow6Uh1G07H2b4C1u10xAt9qzRzMApUrtDD1969c&#10;+GramdSe40axEkb/AHhIPlPuD2NeK+HIIvHkbXQ2hYWwjqnO8dQPQV7H8KvEVxpaHTzbtHFJ8s8c&#10;z53Y6nNdGJXu6GdJNO503j/VND1TR7pdaY2uy3KSzK2Oee3rXmX7MmlNpGg3cFvOtwk1/NLBKEIL&#10;Lv71f+P2uaVcaBfnTomM6wloXOGUYBxkn6Yqh8AbDUJPhLpGqTCV7m6h82WFjtbJJ4OOtZU0lS1N&#10;JX5j8xv+Di/4i+KNU+PHhD4RWsMcGladpH9oP5cg/eyyOQ276KMfjX5eftN6TcW3h2zmaTcoUA/X&#10;/Cv02/4OGLaOz/ar8OXKxrEjeFo45EAyCwkbgnNfmX+0jqM9z4ds7SQHaIwwJA5rxMSpPGXfl+SP&#10;Wou2EVv61PBWiY5yaCgUcE5xirWB6CoZQACQO9Q0YH0b/wAEt9BtNU/aWspLuIMsYG3Izjkc1+sf&#10;xbvGneGxs5GjBCoCpxgCvzC/4JE2Npd/Htrm4xvhjBUE9c1+i3xP8XCTX3sYoj+6xk56V9FgZcuB&#10;UV1PKxEXLF8z6EGsWNzptkiyagzbiCeehqW8uILLwRPJIoL7Cwx+VcnrnxDs7lks5boltwAOcHNQ&#10;/EPxumm+Go7WMhyV+4CaG7ocU7knwHvvO8Zxw3ACs8xIDHtX0vPBpel3dvr0+Xe3dZADz0r5c/Z7&#10;s7/xD4uTULVWQoAR6ivo7TWurm2uLPVOJIwQofkEfjWqhzYaSezM5Sarqx33xS1uK40Sy11LcvaT&#10;IIy6jOOhB/LiuH8O61HcxS2cYDogPOfu8113w78UeG/EXwtv/B3iGRY7myDLGJDncoOQea8Q8I+L&#10;blde1rSbeTIt2cIO2AeK8XK6soqVGa1i7eq6Ho4+KTVSLvzL7n1PVrbVY5dEns7ZwZsHGG614p4V&#10;0PxBf/GOYxsGcITnd3zwP6/lUGl/ErW7XV5YETKBjl/Qd+PX/Gsf+3/FE/xCh1zQZbhjHIouFiHV&#10;SfavXlJJnBGMmtT7tv8AxLr2t/BHTvEUU6rqWmsI78L1wp2t+mD+Fa/hnwhres2UOvpq371kDMc5&#10;BGM1zHwV1iwutNFvqk8gsdWgVLgSD7kmOv4/1rufB+g+KPDdpL4bjtZZoVc/YbnkhkPQH+Wa+fwl&#10;enhsRPDyaWt16Pp8j1K9OdajCql5P1KVzqyWN09ndO4IbDFW6msHx54nGj6Kb+7u9giOUJPaukh+&#10;HfiWLWjNr2myuszE7vL4zXFfFXwPr2u2k+nTWbW9rEuQ7OORXpSxNCL1kvvOONKtLoz6k/ZS+KPh&#10;34w/CtLOKaM3VrF5cqDG7pwa+Sv+Cmvwj1bStZ0nxZZ2DSCDU42VkXoNwrnf2Wvj3qHwA+JkM6fv&#10;dNuZfJvICxOVB+9X1P8AtheNvC/iT9n+5+Jn2CG8s7S3F06pgnYvJx711U4So1l2ZjNxnFpdDlv2&#10;e9Ri0jTbC41LV0ja4hX5D/DkCvpzS9G03U9JjjF4jbkBDo3b3r5j/ZP8bfs6fGDwjpfiXSLtg89s&#10;GaC4BGz2we9e+6Nd6HCr2vg9pZ2jIX5pCQtTi1eVwoXUTyjwdbp8NfiN4o1OC2kI1C7kHzglm5wp&#10;UDk7SSx4xivQvDurSR6fc6UWvL6WeUSW1jEoVzsXDKFGCcBs8jnBNcNf6vrcviq98NxC3Oof2kkt&#10;kLn5vJByJcZyOQemMd+1aHhy3F7ban4cuVCvFJGzxm4zIZW4EmRnPRlx121rUV43YQvzHpXhc+GY&#10;J30m4gm3QgokaRMxkO4Ebm7AYyc9M10mj+H2Fy99qEMhmumWIxsxP3e3P3RxnI9a5fwKbS3mjsJr&#10;pAFChzNG0jMNuSvP3SGxz1A4rrprwK++SyuTPJjekLHdEv3iVY9hhcp9OeteZUveyOmGupv+RFpu&#10;2AXylw4WRsAKSRkqPcVjXWhrquqSXDSROs6lUAPAQgdu/wB39TUOnXJlIgitzmGQySM/Ylc/Lk/e&#10;JyD9K3dYts6RFaQqUbegTYvIO4fLkdBk9faseWzNNzw340eDY7nxDa/ZNLvpY7nzIbk2hCxoANod&#10;vxbgc5xmvFLH4fSeGdc/s+8vmfSIi7RXl1Yb5A5LMRhSPkAbq2DkDg9von4u6bri6vbHQprUmY/6&#10;RFPITnnnb6cLn33CvL7yDxLp6XsF7JBdKtyWt7WOBwSmA3zZ+8MseeOldEL7EOz0PJPjHCuteFdU&#10;1G+1X7Lpmm6RLJcJp7NbzuyodjI+CQQxjPHfPBxXjf8AwTqbxZrL67/wmOuxaheyPG+q38MYAnuH&#10;Lb5gOOGYZ7cknHNe2ftg+Jbjwd+zVPottcNJ/wAJJq4tBbrgrB5aiWZsHldx2j8K8a+CXiHQvhh8&#10;I9QhgSOXUbq1j1ae1t4T52xiVVOc7sKm7A4+auuhBKfP8jnrVXych9qeH/EFp4R0tLeKOW6DzYih&#10;mP3GIAP0yKwLuzXxFqNzqIvGll+05WzEu4AgYCgn5c9sVT+A/jzwJ+0BoUvjnwBBcxSWlsEmaZih&#10;idVwd4I5OQSPbil8DaI3g/QrmRZIppNdv3uN8UhKqzsSSFbJTBI4GB6VE581RscI+6j0bS/GviXw&#10;94v07wtqWk21jpggIlmMwYKQeVwPvHpxWj8TR4f13xv4Y05LcXD2Ty6kXCcIFUpG/tlm/Sue8L2V&#10;5ba5/Zupss7opeymkhLSggnLMTknJ6ZNXvhPBdeIvEGv+P8AX7M7ZrqXTdJlXJSW0gcr5mOgLSBy&#10;COwFczqQUrm3I2rHXXd/b286Wlvb7yIQVk/irD+IGi6N4q8FX95HGHeK1dQCnzbsEZrYhSG71aTU&#10;BtjW3ITYR94d8VU+Iky6Lpd3PYIBFJb49OTXztZc1eT6HtUrxoRS3Pg660TxTpWqW+lahpztHaXh&#10;FszJ2JqP4lypdaOv2ZAk8MxLKBjP416n8VPGWkaQyQ3pjN0+RDGe74rzP4nWt5J4S0+8l06WKRwf&#10;MZYyM59a6MvssbFCxkv9mfY8t8R+NEks2tDCJJo12AAdenNYFt4f1y7CaowMZDBj9Khn0todfMl1&#10;cHYfuAHp68V2jS2K6GI4l+cN83HQV9FK0pngRlfVHs/wstm8MeCYtUS7JlePPt0rEvntPiNqaxNE&#10;y3Imxh14Jzxiu/8A2d/B+l+NPCttDqmpKkQ4dSRkgfWvWl/Z2+GWlRxa5burPAch1bkGt6tVX9DO&#10;nFWueSeHfhRrGh3cU0Hg4Sy8ZcKNrUv7UMMui/CbULaPRIre7ls2CFSM7iO9e3S6zbWuiudHkDiE&#10;4Zj6V8u/tv8Ajq8Pw9vr61uSJdu1GJ9R0xXMnKWhttqj4i+FHwi+L/hTxT/wmdiGR/tBZZImxjnP&#10;9ai/4Kz+PvFWjfACG81q8luLmaJVO8lsnP6d66j4afFX4mSWQ0f7PvUsQGKkEj14ryL/AIK+ePtQ&#10;0b4GWWn63br5lwEBGzoS3vTcIcrbCEpqWh8FfBfxxql78QNK0maAFLi8RGDdPvV+nGi+E5dPsNPl&#10;vIiFe1Dq27gZPNfkV4S+JcuheJrHV7O3XzILtJEYDnhhX7I6Jq//AAlvwY8PeK7dVM72yBo1HYqD&#10;j8zXnUYUqeLi4re51TdSdJqRVaCZ/ks5xvB+Ttx6Vv2Danpnhq+N02XjtycnvS6B4ZnuI0up7U+Y&#10;cECo/i5e3PhX4X6vr8x2iG1JLMvQDqBXryaONLWyPzf+MPxGvrj4t6ncWWll5IrtlDBM9zmv1Q/4&#10;JSaYukfBFPEuo2Riubi3DMSmMkjt7V+OcP7Tdtb+Pr25uNIjmSa/cA+WM4L4r9wv2N9T0uf9mvTd&#10;ajtlt/NtIyF8sL/DnFcmFw2GU5TgtToxOJrTpqMnouh4r/wU9+IsemeBZrOOUh55NqqDzXhH7Nul&#10;Wmn+FbXUUXdJNlvQjIqx/wAFLPHv/CT+MrXwlZTswFwAwVjkAmtL4M2c2kaTYx28QKpGvAHTpmu2&#10;92cbatrufTPwWhlmv4XntWIIGMjivVv2oPF+lfC79m3WPE9wEjdLFyhzjkDNeZfCDxBI2o24is85&#10;dcED9K85/wCC2Xxfl8I/sp3GjW14Y5ryAoIw2PvDH41nVahBscPiSR+L/wAXvi34h+IfjHUtVv8A&#10;U3aOe9ldFzngk4qP4J3WoXfxI0fTbeeQNNfxjjvzXGuWLZbrXc/s2NbL8bfDzXf3BqCE141Np1V6&#10;npN8sT9efhQLwaPZ2Nyx321qmQT94ECut0y4svtMunxoqM0nzFj3rx5Piq3hrxRFHaMDFKioRyQB&#10;gc8dK9QuLiabQk8SWNqZVYqzug+79a6csm1SlT/ldiMbBSkqj+0rnuHgXRnTRvJk1EMAgbIPTHNc&#10;fpdxq19q9zPeXRlijumWCROq45/Mms3w18Q5b/wXLLbXZjk27QAeSSMV1Xg34d6/pfg601nW9GvI&#10;oNVmIs72WTy0l5+ZgTywHt3IzXbU96nO3Y56XxRsem/B7xL5GtQ2UdzO00wjMTmHEeMnAyerAkZH&#10;oc19NeD476KNZkfJa23M0pC7cZXHr97dyRivn/4U6VAdc025t2tnjjQxQsVz5xGPnO7+PBAJH90V&#10;7x4YDWesTGJkiR8omATu27sbuuPvYwMV8zOLu7nrKSaPPv8AgolrsFj+x747uLyEhU0sAjb0B6Es&#10;Rjnd3/Cvwb+Dd7aP4nvWgsgd0x24Fft9/wAFZfFlr4K/YH+IWqyRLELayhMOxRtIaQrgZ5HzZ49h&#10;X4O/s4+OpvHetXos7cQyp82+Mck+9KFKo7SWybN4VY8koPdntTRzT660ToUZ+Qh9Mdf0qq2jQDVJ&#10;BtyxlGd3fpxU8h1SFUupLj96VGJN3OMetZ97eX0Wr288bNIolUyHJwe5roMFufb/AIR0jb8E9NYz&#10;+WUt1LKO5xitn9ka7ib4xWemuxRo3Dxy56cnmue0/wAUWOr/AAVsj5BgP2dVZFGOaufsatDL8eYb&#10;K5kkEMltKoYR7to2kcg9ev61tl9pYmC8yMY2qUn5H3H4N1u08RW+oXNpZPcw6ZJJDd6f9/c6j5XH&#10;4EGtrwRpEz6dJqMtlbxbCBBHKrCRFZwR7A8dqzPhLoVz4DjsbTSNKaaa4t5Eu7iaVjng4ZmJ7gV6&#10;V4UXRIL1bSYC3e7gMcMDhih3/KEI6dSea+sry5b2PnKd20zzH4v6TqnhrWdL+JGoXTxHRrlZkfzg&#10;j4yFxgdeK+nbHTU8U6FFr+l6mBb3cUc0UrjI5AbOPrivMPjR4Fh8X2B0Ow0VZoba2KweqHByRkYI&#10;HXmuj/ZR+JMXjv4QR+FdRjaPUdDlawuNkQjB2HCnPI+7j3rzsQ/aU1JdP1O6krSaNnStJmSVpLm7&#10;MgMmZWAb59jcfgfSuy0bTh/aiyyRlCgAZc/jWZp0VzazR6Srgl4xIueVBBycGt7So2lvXu1YMA3J&#10;z1OK4+ZrU2aR1FxZQfZkIHC8gAVLayI0GEXA75plrN51spLYPoalcKyYjwfUiuWztqaLYgmu4oEM&#10;aRnJ/iFUNTEd1bSW97GHjliKlT6VeiTDMHTPHBpk0D3CD93hh6irTWgNXR8HeJ/tnwL/AGg9Ti0S&#10;JoY7wsVG0gFJD2x3DDNfHn/Bfb9szxX8M/AWj6jd+FrfUY7i5iSWR/kk8sqQyFu6sMnnvgg8V+m3&#10;7S3wr0/UPFFl4pltgGQ7JWKjkV+Uf/ByzoGlN+zjYGys1LQ3kWCF4HTnNehanOPPb3rbnPHmTs9r&#10;n5ueLP8AgqB4r8V+HPDvw4v3lu/DnhCK7i8M208CLJbR3U5nmViB8zGQ9T1GMYrCuf23NCvlxceH&#10;gCSASUBP1r5kbTuPlXHFRfY5A209DXEsTVijodGDP15/4JO/Efwp8W9Nv5Lay2zRXYG0DG3mv2N/&#10;ZYnYaIkEs6OcABX7Cvwl/wCCCwurN9eIuAqLcqzBjjsK/bX4AQ6iiJqFvOPJkAwqfSvYu54SLZwN&#10;KNdn0/pGjpBf75goV13AoeK+V/8Agsj4YvNW+Atnc6c5xa6tA8iqM5XdzX094UiaS0jP25mx1Vye&#10;npXlv/BQfwq/ir4B31tbRkBcOcdgDntXkygpy5Wzru0ro+CfgnqE+nWkIjO540UMx9q+nPgH4jn1&#10;zVPIugSQcBsU39kL9kXTfFfg5NauowqzLuMpU8DHTmus0/wjpPw/+IE+g6IySJC4BdecH0q44ijK&#10;o6UdWiVQqRjzvYp/t7+C9O8bfsu6/pF0uQdNlG4DplDzX4gfBzQhaeLGhubjEaSspG7tnFfvp8YN&#10;Fj8XfB3WNHBGZbFxz9K/BmLTZ/D3xg1bw7dOF+zarIrEcDhz0zXVCygc/NLnsfZP7P8A4gS3uotO&#10;s3LQhRtI4546j8P0r77/AGcfjf4s03Tk0a/ulv8AT2CoYLo8gdMKT9f0r88fgnLZWjQ/YZN7kDLD&#10;qOlfX/wamvGtrZp3MeSCTnpz0qK9CnXh7yLpVp0p+6zjf+Cmv/BInwB+134g039pb4NaJBJ4k0OU&#10;SXmkDCtcDqdmOjAr908GqH7I8niLStYm+Hvirw9PEIIwoaeMjywvBByOCDX0h8TPiV4p+GDaZ4s8&#10;H36xESKLuOYZjlQ9Qw+mSPcV6j470zwZqvw+0n4ixaAitehZLyawgXe24c5IHNfPf2hUymvKnJuU&#10;XZ+aPa+qwzGhGSsmrnjdt4BudK8T2WvWrxm1dispAzxXZ2GmR6frwSK+EqSBneGPOSK6nwBpel3d&#10;uPI8KST2gbCC7l5z64rsNO07S28RRw6R4d022kiQCRmUFsenSvVWYVqkbxpv56Hn/U6cNHNfiyjo&#10;XifRp/ClxHDYTxAW7qzPEeMCvzBtPB01/wDtFeKNRlvi8UmsytHkdOa/XiTzjpstnrdgi25+UeQv&#10;BB9h0r84P2m/hTf/AAk/aNv7jwzBINM1ZhdQl8kox++PpmtcFVqylLnVjHFRjFJxdz0r4MaKfDsD&#10;NcXG+NvmVS3avbfANrcQ2Euoi3zHJGSrZ6cV8/eCf7Xn0yOJrkyTOqhQnBGa+hPBsur6R4RTTplL&#10;MsGWZj04q60WmFN8sLH86X/Bd6y8Uwft1eIdfsbZzCIkUso+71PSvh24+IUs8Ztr9MsowSR3r9ff&#10;+Cpvwx0jxz8TfF/iK70aRplO3zVhGDhe/r7Gvxm8Y2IsvEt7bRrtEczAD0wa8nC5jUq16kV0Z62M&#10;wUaVKnJ/aQr+Ip1l32czpn0bFaejfEjxLoz+bZalJGw9GNctsYdD196MMpzitpy5t9TkiuXY9S07&#10;9pPx3brGkt4HKDCMc5Ar0P4G/tKavqvxq8F6XqQaKB/FWnLKyKCebqME/wCfWvmoSOOjYrofhXey&#10;2/xH8P3CuT5Wu2bgA46XCVFOjQdWLcVua+3rqLtJn9T/AMUdT0SfULpdCvRGs0DRbWjZclCecngH&#10;jmvzci1C1j1i3ZI4oRPHJLE+wMH8pGxwTzgsD+Ffo58WdMsV0PURf2aOp0mV7eLzQVD+UWC7hyK/&#10;L208Y+GrqHStGW7IkTQ7bUEnh+RreaJ1JIbGDuRz8vfaR3r3swb5IL1OHAvWT9DtNOlg1azk0uYv&#10;Cbm0nRYy4b/SVUqVGOAyozc556V94fs3ald6/Bpl3HHNCBYW0bgRjzHjWBVMoJOP7wPpzX58eFPD&#10;ur6E1z4Yg1CXy4/G8tvayWxACwn5n3Z6Hp8uCBkV9t/BG61OyuNN8Ipa7Imvlt7d7r5UKo3KuFAA&#10;3qSfw6issumvbyh3X6/8E3xkL0FPs/zPqfSoNW0XWY1sfB7pbLfAXMDtCou12ITIF6ptJ4J67q9G&#10;8Jz6HfrLZNoE0WUARJZlcKoPzHHVc5BHcgGsb4aaXo7QxrDqbW7xSkGFJA6eXgbVKkZOACAewPFe&#10;t2lpY6nHCscQijAIGIxjscH16UYiSTs0cdJXOVsbjw1NG9zbWRhmiJCyJHzMo4HHp8vX3rZtLHWb&#10;vTU8jaFmO/ZGfuDGCCfXitmKx0zSpCsltCY2TY0jou4E9qu6PZy290YVXMDoTCz8gc8iuOUlujoS&#10;1MbQfDWj+Gp4PtbzPPKxRPLfhYzk4P4109ne207eWJUZkjyAGzgdMisnXbaC0uVuFMauP+WckmFf&#10;J/nXMR+KYdBupb5LCdLdQwEqAsXU4yTnsCcfyrNpz1KvY6/WZn1F1soollVgdqk4yRjv2rE1QyKt&#10;xp4lFtcSIwhnjHzMwH3vYY4rR07ULKQtchF3GNfMfPLHqB6Z6VzfiRNR1G1n3MWnLl1d0BCDB+UY&#10;5IxjilBa2YN2MDxrB4c8W+HrnQPHvh3SvENpuMb2+q2S3Ebkc5CuD+Y9a+U/G3/BMv8AZT8eXw8Y&#10;/ASK58Ba3cXMnl6dHEZdOu5wdxCxk7o19SvGO3Fe7fFXU4/K+ywXTM1tbFJmWbyyQBj5W6jgYyM9&#10;68v0vWfCOqx3lpr999nSBVa2HmkbmCjaYnHzY7nHNdMY66bhHY8r1j4JfFX4K3v2P4p6IlqhUx2G&#10;pWk/m2t0B/EkoGAT/dbDD0r0f9myy1lNHv8AUb+2YGTiIdyO2PU//XrtPh74x0bSrm60Qs3iXTJI&#10;YF1PSr+2EsczSDcGAJKoecZADDp1rs7D4c+HZvD8k/wlgljhYbZNOc7ngOCDsJ5cD0OT9aiEEq0p&#10;SerCpJumorofkz+1baXGpftDawItTW4RLkRu6ghdwHKjPUDPWu9/Zu0e+0TVoblpWK7hg56YFec/&#10;Hnw/qkXxw1cz3EoYapKZY5IDEUbcQQVPI6d69T+CF5M17b6fMo3DjcOmMV7jVoJHmQfvan3p8BNV&#10;udb0kQz3J+78oz7V6t4S+G8itLqErkh+Rk14z8ATbaekG25GcKWx9K+nNE1m1XQxJGV+51WvGqtx&#10;eh3U0mtT8nP+Dg7wdoGsfDuG117HlJexFCMcc1+QkXww+EsaGSa6iB3dd/NfqH/wc6a5cyfDOBba&#10;4ZC2qQjKNjAzX4gznWYYS7X0mM84Y051OS10OlByi2j3LU/CXwhtMxmSNmHbzB0+terfsaal4O0b&#10;4j2X9ieUB9oADK4PcV8XWsmp30vkJPKzZ5O44Ir63/4J/fAbxcviWz8TXM6qsjrJCrNkbQc968/H&#10;YiHsHFu1zvwdCrKqpRWx9S/8FP8Aw1aeIfg0dUntfM22wdS3QYX/AOtX5ceH/F1x4X1pdV8NavLa&#10;zwOMNDORgg1+yP7a/gu38XfswyvNaJKRp7hiACche/f8q/In4GfseftA/tK+JL7SPg38PL3VhYs3&#10;n3CIRGnJ4LHqfauXJ+ZUeVa6m2Ype15kfbX7GX7Zfiz45eFLj4I63O9zqMdsXiOSd6Dg/wBPzr5O&#10;/bW+CWv/AAV+MEwuI57CLWo2vbUFSpBztfB/L86+3v8AggR/wT/+L+i/8FAtZ0H41eA7zTF8P+HW&#10;E8V1H8jmYjYVP8QwCeK9H/4Onf2Z9C+G2jfDzxp4e0uOKWK6ubSd4lwWSRQ4Bx23CvXmopJvRtXP&#10;OvNyt0PyK07VtZtIfsqa5cLGWQrtlIKlehBzxjrX6g/8Em/+CVfg7/goT+zj/wALP8T/ABq1zw/q&#10;mm3ZsvKtLSGe2nSOTJZ1fnJ9Qa/LKw8HeMtQthe22mTuh/jwQP8A69fvh/wbJ6FqekfsdasdSYF3&#10;1uc7cHpuOOtRTcZRlYJ80LM/Kb9uXwldfsW/tHeKvgRrOtvri2rSf2deCARs0UzkqZACVVtgGQDg&#10;HivOdP8Ajrotzbxy3dsscshcMltJ8iEpsTj6da9e/wCC8jahc/8ABR3xSsMEjloLcI2wnJx1967z&#10;/glx/wAENPir+1ZJa/GP9oDTL7w34BVhLHbyExXOpjOcAnmOM9z154rnxdanhbuTsjWjSniGlFan&#10;hWj6h4b8Q3xvtPiuPs9gFke7t7Z5rXZFGAcSKCpOSeCe1UrO00PUdKhk0nWo5BJJAu+JwwOMyHgH&#10;kY7e9fo5+3t/wUK+BP7D/wAP5v2Tf2GfD2kwavDaPY3d9YKDa6dGFKNgDiSQ5PXPXmvzG+D/AIdP&#10;xF+I0en+OLkagt1OZblZhtVieMgJt2ntxUYOtXxKu4cq6X39TTE0adCVoyu+p0Wn2/jbRodmj+Kb&#10;yKO4txFtiuWUMjyiTy2AOCNyhtp4yAe1d74Y/a2/ao+H95daj4Y+IOoRyLHdZZpT8olkjLsC4IbL&#10;KvrjJxivVtE/Y8+EHiTxLbWMP9t6U6QLxYau/lFhwMxybhn3610+lf8ABKfxX4svLjTfA3xyWJJV&#10;xAPEOjiTyzu3YMkJUjJABO0/jXofVsQndHD7Sls/yKXw5/4LS/tF+EtffU/H/grTPEJSS4lCJbeU&#10;U/dBI1VoskKsmGK85BI4xX1n8Av+DkP4F2iW9h8VPg7rGn3cl1HDcT6PqEbRCPyS0koE5U5DggJn&#10;lTnd2r5K+LP/AAR6/bA8DRWDWGl+E/FYn3J/xJtX8p/nbcWKXCJxgY6k9Oa8m8f/ALBn7WPhCSdP&#10;G/7MHjGONTNIt1b6R9rjYBBj5rfcpwDnPGMdaJVMVFa3Y+WjJ3W/kfvJ+zz/AMFhv+Cc/wAX9QsN&#10;L0r9o+10u71A26xWuv2M1qqzTKzLC021olYBGDZcAEdTkZ9N/apPwf8A21v2PvFvhb4YfFHw94j0&#10;q70mWKe70DWYboR7lZV3eWxKksGADYyVPfiv5cNb+HNjpcaf21YXeltKxRYryCS3B2L6OBzk9OnH&#10;ApdJHxK8O3h/4QvxrfQuPsqSLbXrAMI28yNWCtiRUb5gD909MZNZwrWmpNaop03ynB/GXwVZfDrx&#10;/qvhB9SjZtOvpYCjMFKlWIwQcHOR061xH9tx2dyrxNyH4B5FfQWpfFn4nXkaJ4+8LeHPFVt9h+yS&#10;/wBteH7Z5HikufPcNMIvO3Fgy+b5nmBXIDAAAZN9F+y34kUx+IvgLqXhqQm+uIJ/CWuStiR3T7PE&#10;y3ryq0EY3jgCQ7hknHOc2nK60Lip9dT72/4I56lLrmgyTzAKyWwxHGP9nrWJ+3z+118V/Bfx7sPh&#10;vZfE/VYdHuEKSaatwQrYPGfzxVT9gr9tH9in9mfT7uyu9b8SxR/a547eC605JZUt1gVlkLoEVmZ9&#10;ybQMjg85NcF+134c8L/tV/tP6Z48+C3jjS9V0+KSKLyBfokzPLbi5wqtjOxdwfHCspHJxXNhoVlj&#10;+bp3O6tOg8Hy31Pev2cPGbT6/BPZsu6VVD8cnJr9M/2W7rWWs4ri5ifZsUAmvzh+BvwZ1LwpqOl3&#10;FvEZ/tNvDPG8LiQMj52PlcjBwceuO+K/Tj9m69h0/wAJW0eopslaBAVKYIx255Jr38T8CZ48F7x9&#10;A+HdVmNr5kYIJHzCvw8/4ObvE0yfEPwzFqFgGxczGNt2MjjrX7heEhAbMTb8hlyAa/AP/g6Z1rVU&#10;+PPhfTvm8j7NO67e7ZFcMNpPyNXfnR81/s069Fq0dvHDGqbWyAGzgZr7Z+EHh7S/GaWtnf6htDJk&#10;DODX54fsU39xLqwhdyEBOCT19K/Qb4QeC9Vu7201O0mZFVASobAIrty1cyZONdoxbPpHwX8M7Hwl&#10;qkE9rfbkVQdhPWvoj4Za1cCZI4LXOzgPt618t+FNA+Id54wtjLeyPaI6liRztBBxX2J8G9Lh0+2i&#10;e4tMZXAZxnNbV3oYwbbWp2ttrGpGJEkGG4wMV88/8FQfB/ifxH+zTrNlpl28Blsn3yqOFGDn6mvr&#10;bQtB02/kSWZRkDoVFefft2+ELK6+AOq2yorE2bKqjGSSMAY6d8fjXFTneqku5q7ct2fLH/BOHwun&#10;wJ/Yr8LeDdO0d7a5ZS10XVifMnJdpMNgklWzntxX0U2lxTWgtPBlvJbajYSJLeXDS4IJPzYJ6sEP&#10;YGuW+DXhVtH8JabYX09ow0XQVtykibGd/LAJLn+LOOnau78OalpXjDwxK3h2ExfaZ0SaaJgi+aMn&#10;IHXPH49K9qo+VJLocl3OTLq2U1jeSJpuk6i0N3HD9t1DzWyCo42gg8g9eOc1m+M9QtdAv/7KvJGt&#10;JNRh8xLSaMrJx1YAjknP6VtXXim402azi8U620RjhEMckjhWkYsMcEAc9cfzrB+OWuSR6L/a+qwx&#10;ySNkSuY97xInOdo9ATjHWuLVySZqtEfP37Q/xUit9Avbi7kuoY44pLeCFygDP7twoJAyT2HFeff8&#10;ElPhdonxN/ar1v4v6lo0V3beGbLZp8wI2x3kpbe3XnbEDg/7Yrgv2sfGPhjxb4em8Nu887Ro89pP&#10;cyMyyysxUBoiSBhe56knP3RX3X/wS4/ZYuf2Zf2U7Dw14qvIzq+vSPrGqS2wBKtPsYRZH91QseP9&#10;g0V5+ypt9zWlFNtpnoP/AAUE8a694D/Yv+Jmv+GNZs7WSDwpc/Yp71tq75F2lQf7xBIX3xX81fwC&#10;8d60fiDPazSKZDPu2omeSTn261+/H/Baj4pw/D79kGPSBBHKPEOvW9sEkiDK8aq8jDaeoIAx6HB7&#10;V+K8vgPwHYatb/EnwnDtsby6ePcg5tpg3zRsM5X6dv1PmUK/sq0YSVr7P9DvjhZVMM6sdbbry6M+&#10;3/2SAbi7guLjUAvmYDLnocniv0d/Z4uLiGzhs3k35IAbOc1+V/7O97cXs9nqFjeqgXbvUHbkg+1f&#10;p5+ydd+dpEDSyAsB1x7162Li+S55NNtTse/+XP8A8+5/76FFN8x/UfnRXj3Z33NjW/HPg3w5ai+8&#10;S+LNO0uJQWklvbpIlCKMnLMR0AzXgXxU/wCCtv7Cfwnv30m9+MMeuXQikJi8LwNfbJVz+7ZowVQk&#10;jAJOBX5i+K/hZ8RPjBp02reOvGmo6lmF2mW/u5JsOAQxwehwkma8l8Yfsw+JvCmsSp4chefa7l4g&#10;nVsnGMcYOCazgqcldmUqkoux+kni7/gun4Tvw+n/AAq+DF1IXLeTda7qKJkYJD+XFuPoTkggZFfL&#10;vxw/ay8f/HXx3H8StdgtrW/jXZGmmKIhGp4xnJLccfjzivmOw0fxjDHhrOSDyEPnDnCe/pzVqy+I&#10;trot1Bb6t4hsldyBbn7QGMjD+EYzzjPFdENNYmDlVb3PbLnxj4hvbdG1TXrhymHQz3juW5Ckc+oI&#10;H4Vjy6rbWjyPDhnZMyZjJBOV+b24zWb4S8H/ABu+IlidY8A/B7WdSs4m8u4vZ7UwxwYwQ2XILKcd&#10;RVW4+Ef7Rmr+IYfDviCDTfD6vKwneSf7QTEOmAmMN0GST940clRwvZkwSvqW9U8VXckaBLgRIxAZ&#10;m4Odw4x3rG1PxXomlrC2s+JbWKOZjHbyy3iqzuwxjb1r5k/bPufjD8FvF8HhS3+IGp3tl9o3vPY2&#10;wgYDum5ecfWvc/2H/wBp74O+DtHOrXngm0i1EPulvJIA88j4+8WcEg+4rwsyzR4CF+XmZ9LlOSf2&#10;jUtKfIt72PSNF0j4k+KdMF54D+BnifWFV/LNzNp32KHA+YSLNc7VcZJwVHSsbxn/AMNGfBe8sPiZ&#10;4+1zQtDsdPkMkel6ODc3L45AllYbceoTPSvbpP8Agox8PNaX+xpZXDsPkHmZGMV5R+1Z8YPCXxR8&#10;DLY2kRkWZSkiEccjHWvlYcSZnic0pUElGDeqtr97PoMZw7lGX4KVRycpW0ben3H0z+xv+3z8G/2s&#10;bRPDOjeK7VfElpB5l9pJkZXZc/62MuB5ik8cfMvQjGCaP7QP7TfhvxB8d9D/AGadAuDdWV3fxx+K&#10;b6D7iq4DR2qPnDbgfn7ptwa/P74PfGP9or4L6emkfCz4j6bZrp0agaRJo0bSSLlgEaTqoP8AeFeo&#10;/seaV4lPxF8G6j8RdXgvtdu/FD39/NbHhpZZmfBP8RAOM+wr72nO816nxHsnZ326H66aVpvh34Ue&#10;C31u+eCw0LRNMa5uJi+1LeCOPcR6KAoNfl3rfjD4C/Fr4m6z8XP2dfh8vh3T/EMPnXdzeXIkjs4W&#10;cs0qQ5xbiVjuKJkfNnvX6heIPCenfE3wBrXw3121k/s7XtJnsLtW4wssZQn6jP8AOvxF1b9kv9tL&#10;9gLxe3wL+JHh7TtQ8I3ck82k3tq32lorJ5TsnVRgkoQRtbO0+1duOU3T06GWHUde5+tX/BLv9qaL&#10;46rqfwZ1LWbvU4/DenQyaLqVwmWkhXCNEzdwMqVJ7EjnFfbum29tZWbF12jYTk8dq/Fr9j79sPQP&#10;2J/FE3jP4Suddtdas44NZ0HVI1Sa78nOyWObgW7tk5TGw8dOTX6e/sq/t0fBL9sHwxLrXw81uNL6&#10;1hX+2PDF9KiahpjEdJIgfmQknbIuVI98iuJPmirM0ejujw//AIKreL9Y0bwPYR+GpgsjX+HI/ugH&#10;Oa/P/wAOeMPH99qs1veRwTT7gxVug9a+0v8AgqRrNxp/iDTLOe482GZmkMYPG3/9VfHmj+HfE2r6&#10;48/h+y3Dy87jwDX5VxRmSp5/Kl2UV+B9Pk1edLDqMZaXehu/DX4+Xvw2+I8cfiCzhgjlbDPG2RtP&#10;U17Pr/hrQPjB4p0vxrpGrN5lnOk9u8bYOfrXxl+0D4a8b2+rQSNZhI1I+aNiCOeSax9K/aY+KPwj&#10;gRdMnuJUhYKBzyK9/K84w6wn1ebs31PF4hw+Jo53DHwd9rrqfq34Y+K02gR29pq3AjUZLNz1r0P4&#10;ga3ofirRNJvrLbIwYEgDnpX5XfDf9trxr8S/E1joV3FcRzPKMFlPHqDX398BvGt5q+m21rqFpI8s&#10;C5ChOK+5yvMKWKop31jueTKpGtUbhFpPoetaZatKqvCCpMfPtU76jptgCuqXKBlHy7zzV/TtMv8A&#10;V1DWvl2pYfxnJ/IVa8QfC/RG0nzdQkNxNjnLc/gB2qq+Noxk1H3n2R1UcNKTvLReZ8/fETxLe+Kf&#10;G6WWmMGSA5yOjVfhvIxZi2jt8SHhmx3p83gw6H8QZpLSD91IuCAo4GatalA1pOZ2jICjJ3it8PUn&#10;OneUeV9jGtGMJWi7nmfx88ODxD4GvNN1KFWHlnaWHGcV+ePiG3tvCPiozw6pEjQysCQwGMHpzX6b&#10;eMIrPxX4R1O3tlBl8lh05zjivzS+KH7Pnim68U38lxdMsZmc5ftk9s18jxhQwEoQqYhdbHHiJ5jO&#10;mqeGO08F/th+HNJaLS7zWt8gbDAtx6da7HVfjcdVjjbTtULQORmPzOP8mvkU/sveKpPEKSQ3T/NL&#10;hWJJU855FezaN8NPF/hXTY7eaCWRPl+ZR0OOcV+UZtQwNCcamDTVzmp5ZmcY/v5avsejeN7y9n8N&#10;i70qZ0kkByE+8DXA+EPhv4w8TO11rGqGAE/IznLNx+ld54T0jXLgx2l4h2tt3IecVreMPCGvQhbn&#10;R2SNkUAOSckfhXPhM1xsE8NKfKtzoo5PSqYpOtujjdS8L/2DbiBr0uzKAjk56cUfFZrO8+CNzPqL&#10;YIMSF1zzlwM/0pNfstVlkWwmvV8xOAJW43d6n8ZpZT/DxdGvrofvbiFZvmyfvjpXm5Wow4roSi73&#10;nH80d0acadflirI+rv2IvizafE34bt4Q2QtrnhmeCwWNZFHmxYUwuWzxkZQn1WvYbuZF1iFY7gLG&#10;zt9t5IKkbtvHucc1+e//AATZ+IkPg79rYfD3XZma28V6VPZmRT86zJmSJh2z8h6197W8cUmr2lhr&#10;EqyNCXa4m2kDcVJzk+4Br+q8FNzoK/QzxMbVfxPfvDs9xbaJaWN7qYt4gFE3qY8Zbn6ZrsvCN5NY&#10;6gbOWwUS27HfO0py65G0+4wea8q0qI+IPDFroN3cqpuFELEPhpUVAWIB7HpxXqfgfQ7qSzt9R1a5&#10;ZrmAgbg/MiYwQ36VFZJLUmGrR19veyazb7odQijCzZaRRj1wufQnvWy1hMwE8YjCIhAdG4J7Ejvz&#10;3rLuLnTdKtmeaEbh8kaonP8An3rX0ZZJ9KWeRm2snzbRzXlzeh1pOxBpVk1vBLMbzLHlmK/fJrzr&#10;9ozSrrxP8EPGej/ZEZ5vDGoxQxJnLN9mkx09a9UtYnCKjWpRSDt45x6muZ+KugaheeENTtdIVEuL&#10;uwuIIpn4EZaJhuP44H4mpi/euDT6H8+P/BLjw69j4q1l9QgMcwuGDiTO4HkYOfpX3t4f0SyttOuy&#10;04Bc5xt6CqvwF/4JefEvwNqNxrGqXOkW17dMzSSwTH5snP4/jXsFt+yB8RrSPbNqunTYPSOUjI/G&#10;u3KczwUcFGMppM5MTgcZ9ZclFng3hTwpP4M8ZNd6XpUl7DcyByu3I9ePevqPQxo58JxeINGne3lV&#10;AJrdx9w1S8Dfss+ONO8Rw3l1qdpGoQqsDnO7mvQbj4C+Mbm4ezlSKC1IxO6clh6gVyYnNME20pXs&#10;dsMFiGleO55vr3xP1WbTLuxtEaTZC2916dK/ODxfLNqHx0nnSX55NXTvnBLDNfqt4o+HegfD7wle&#10;QeH9Blubl4m82WVCecHv2r8nviDcXmk/tATXMkO1l1lXZQPlJ39BV5ZjPrHM1Gy/MjF0FRSTd2fb&#10;fw21rWvA2utpd+gayXa+cYIBGT9TXr1l4ytb7XpTpWkyRWSxhypGWwRy2Ow/xrhtN8Q6F4l8NJqS&#10;6YftKpGW2JyGxyK0dD8XvYa09xpVxJLJJbqsguR8qeqj8D0r26ivqcMG1oXPjhPe3PhqW50iRjHP&#10;Eq+VFGMZPAPPXrXofwF8MSp4W0/TTKxWCzj2vIOQcDPT1NeU+PbjStOuHi0u4kklnuYxbnf8rMxG&#10;fl7DrX0D4Eh1XS9KW0dN0SwKI5UX7vHauSq1To27myu5XZ+M3/BxtoYsP2rPD0UbPm58OCSXPKg+&#10;awUj3r82/wBrbS7O08Fafc2cShiihj+FfqD/AMHKNnb2H7SPgS6eU4m8LMPc7Zif61+Yf7Wc0E/g&#10;Wx8qZWIVc4PtXiYh/wC0p+n5I9SlZ4T+u580s0nJxURLEfN0qd+v4VDJ3/Gk9zE+wv8AgkP4fmm+&#10;Jt94izhIlC9e2Dk19efELxnPp/jOe4Z96GQqWx2r5q/4JP6c1n4f1XWQmGAchiOvymvY9V1a3vLq&#10;f7Ww3Bzww969vDpxwyPNq+9VZsTT2Wq3g1ry2VI/mPeuZv8AxZN4p8RLpNoWkEWQEcYHXmoL/wAa&#10;6dHbNoVpPiST5Bg8817f+zN8EfA0ix6tqMiSXT4di7AketUk6krISXKrs6n9lHwJf2WprqEsPl+Y&#10;MID1avfdX8FWtzN9unfy2A52njjrXnvhWzvdK8byLppYQKn7vHQrXYDWdU1JJY5iynJ2gmu+zjQs&#10;zCL5ptmRqGkaHBdy/ZrplaTglTjNeQ6HLDpnxT1vTJJt21dx9w2a9T8RPJpVpukjLyNk5A4x6Gvm&#10;bxn4m1PTPjvPBCCv2u2TI9fvAY/KuBxSkmkbxk2jWHiG7l1q6ttNgVwrkNJnjr0Negfs96XqGo67&#10;PLcW+GaTjIyMVwPgvw7e+GYbnVNbwpklJ3PwOTwK9s/Zu0+KG4N9KmY224OO/XpW/s1KdpLcwVRx&#10;Wh0978XfG/wTuf7Iv/CzarY3D7ojChzEPp09819S/B74uv8AEf4eafqPh+VM26Dzxu+ZAoGc+9eZ&#10;X3gOLxhbx3dlCsixgCQkZ4qP4Tz2fwJ8dDVI55F0zUHCahEx/dgnA3geo6GvBzPIaNaqsRTesHt0&#10;aPawGaTp0pUZ7S6+Z9Dvqd/qVl9ovNSWRCuVAX5lrHvvCumavaS2uoXTN5qkAYHANa1zo2l218mp&#10;aPNut7wB4xnKjPTFYvinw/qK6vE1qWEJTkjoPWtKFHC1IqcYoxq1a8G4OTPjb4q3vhP4afEK+0zU&#10;9Wt4E80uglbAAPPGa6j4f/tX+AvEHhuf4KXXii3v4NXhaCK3E4IyR+n1r5T/AOCxHw48QaH8arO/&#10;tvF7WNveW5LEyYya8f8A2EfhHpfiL9oXSJb/AMbXF7LBIZBGl0cZx1OK9qU5Tgoo8uMeV8zP1K+C&#10;P7Knxl8L+ErbR/BF5pUSwzkq7XABEZPAr6H+HfwQ+P1ndm3vfFVhaRPGDI8VwCzH6V5jL8NfGvin&#10;QbbR/BGt3mlRMmJryK5ZT9Qa9S+DMWnfDbQH8J6pq2oapqEEeWurm7ZySeOprycTSzKcrucfuZ6d&#10;KrgYK3I/vOb8W+GNRs/GtpoF/wCMlF8bvm7CHZMYlEpDsv3eF78nbgda6rwrY2mvSXD3UAg2TWqm&#10;8bCB5CcLtI5Zs53ccD61mT6jNJqviBdLsbi3u2jjuLedIRIwCkFxgg7soHGP9rPap/h94G8fQPaS&#10;+LLhpYYljnyx2weYS5CgDhjgZyec16buqSUnrY4krz0Xc9n0SbQ9G0qJrvUrR2IVZZJLpYv3gAxt&#10;ZzzgHOPY1qaZ4pM7W0LWz3MUyl/tEMqsGUjIIcHBHI571554j8GeG9ato/Cuv+C4dRtZnDxwyJGy&#10;RuejAHoeWPqOa73SoJPD+kxwxW8D+TarHaKqjGcgDIA4Cjj8a82aR1wdzoblC32YyaePOe52QjBG&#10;CQT+PHPpxTtSnd7aZYpdybMXDo+CGxgHHQjOenfFVNPbVVaebVzteGJScSHgnsPUZzz2xWmII9Us&#10;zCk6qrwhd2eVXknPryetYXtJId2eUeINK1/V7qbVZtOleSG5zpkCAKyhQAzEkd8ED2NcX8RPHU1k&#10;r3lohVpYF+0T2xWRrcEnMLAjAOBuwATjFek/FTVx4N0SCSwvMXE8QSK3dgPNPDMxOO2PbNeW+ONU&#10;vPEet6XpWoRQG2uJiJBJH5ZRmOG6nIGMHd0rop6vUTdmfMf7bPizwnr3iGz0TxDY+J2tdK0uE3d3&#10;4f06OW3NxMPMYsWYYcKUU9Mbazv2YPgl4a+NPjC11/wLJ4sgjsbdBfXGraUI4tqLtRMBgHDL2jJz&#10;/EBX6EfAjWPEOg+GLuPxrqPh+KL7ZI1vFp7LKyQZG0ORnJxitLVf2mLOK5fTfC3he8vvs/BnkjFv&#10;Crf8C7e4FeVi88jhnybdra3+Vjrw+WyrrmSvf+tzyj4L/s46z4I+IR8T+GPDmqrpOrQsmp202yJF&#10;kCY3BCAQD+P1r0Dwx8Czqfh+40O90+60m8gJ+zTSQDEihjg+h4Pbmsbx9+3N4c8GeJYvBV9bC41S&#10;63x2tjZSDfLIqByAGxxzjOMZryfxH/wUH8bnxzYv4N8O3GoyaRfxW/iPQLZmZojKASBKRtcxjlsd&#10;OgrgrY/MKsOaFOVm+1tF6nbRwWGjLllOKaXe/wCR77Y+AfAnw5vDrviTXJpLl127DuOeOfl7DOat&#10;jx94F0Lw8LfRPCcE1rGn7q0tLhfO5PTaeB3PJHWvKNT/AGn9B+IV5pzeJlbTXEskd1axR7yjAsoB&#10;JGSCuDXf/A+8vrO41LS5b9LyKGZJNNvDAqFraYbkVsfxKcr+FKODzGvFVJT5V001/HQJ4jB0nyKP&#10;M+uun4F3QtM8F+L0e58O6zLaXMsjf8SvVY/Jmz3C5JD/APAa574u+Fr628J3d1Kly0cEf70eS3y8&#10;960NYt4LnW7zS3sw0UMxYRHgqeu5W6g96dqXiHw7q2hL4F+KVwW07Ug1pBrDy7Hgkb7iu3cZ/i/O&#10;pblTlaf3lK00nH7j4/8AifH4UsvGmlX+kvAbsFjJcXqK5Qf7CMcKfc8+lcj8RvEl3ql2LS71WUq6&#10;Nk+Z8uCPT3q7+2v+zr4s+G/xV0O41W9uU04PIbW8Qfu7nnAUnscEVw15ocv9rQ3E0zSJLz9/gYFd&#10;mAs8YtO5GMilgrnmHinQri18Rv50pEI5DEdvrXR6HBb3kKwBA4459RXUeMPAulzWaXM7A5HBzz9K&#10;xfDtuNPuo7MLhFfGQe1fSU9JangSThHQ9l+B19o+nC3tZ3miRmAOBgV794h0dbTRVn0zVmMUkWSp&#10;b2rxLwnrUSw2NlZ+H/MjJG6YJz9a9U1fWIxpsVhEzt8oyD2rautU0ZUXzK5zF/rF3axSxWt4fLP3&#10;489a+bP2tbvVPFVvb6BHAscfm5kAPUCvpjU/Ct9cWUl5GjYwW5GOMetfKHxS1i7m+JP9hapcbBI+&#10;AhPOM1imua7NJO0R/wAGvhVpiJHqM9mQAP8AWbO1fEf/AAcFXlrYaBoWh2fTz1BOOvG6v0s8Javo&#10;ul6LFpkBUvtClgecfhX5S/8ABwDr8V7430XTY5QMTM2weydaitJ+ykXTXvo/O7wNpDax4v07TljL&#10;ebdoCAeozX7IfBHTLvw/8NdEsL2RisFoNiMe/GBX5Mfs36ONV+MGjQKCdt0rfL7V+uvh/WzJodpp&#10;5tirW1uqcL7AZ/Sry+mnQlJhiZP2qVz2bwusd/okc6243benvXkH7emp6h4b/Zx197uHyhJbOEZe&#10;/Fes/Ds3F1oqqyY28gZ6e9fP3/BWfxXf6H+znPbeaFMqlGyeTmqqaQYQ1aPyP+HWhf2/8RdI0l1L&#10;C41WJG56gyDNf0C6T4h0v4Ufs2aRYRkIgs85x0wtfgZ8GTL/AMLW0F7Vcyf2tCVx67xX7GftN/FG&#10;38Jfsy6Wl7MElNkqLu45x0rDA/Ax4p+8lbofLHxA1lvih8d5L5n3RJNx+BNfSnwg0DTraJPt0ny4&#10;HXoK+YP2eLePxLqs/iS4OTK+E3V9U+BdDN40EUU+FbaDg8CupbWMI2i1c+hPhVH4bjvoItNiEjew&#10;z2r4M/4OEPiAk/8AYvg+3u8b5gfIU8fKOa+8fg74Hl8M3A1iaUlFjLZ3cDHP9K/JD/gtT8SW8aft&#10;K/2ZHd747GFgcHjLN/8AWrkxk1GFu5eFj79z4xbr1rZ+HeryaF4203VYzgw3aN+RrFroPhf4fufF&#10;PjrTPD9pFukurxEUY9wc15lO/tFbuei0uWzP1D8A+HrnXfDOnfEPU9JkXTZoY2M2OG4r0+y+JGiW&#10;Ghy+H9Ivo/LlXGHbPReldD8I20Hwd8GNP+GHiTSBdK9mq8LyMgfyroPC/wCyx4H1m4TUL3SHhhds&#10;ruzyKzw2JxVHE1KcqT3vfyN69KjWw9OcZqyVn6nmXw4uNY1G/hsFdRGZyWRWwCM1+pP7PlzY+Ofh&#10;x4e8C/E3RtN17RYLNPsqXNtiey+RWIjkQAruIUAc8rz1r5t8B/s3fCrR9Nmm8O6dHJOsRYSbdzA7&#10;ev4V9J/BPwxO/wAM7LQ9FyL1rNSsjhTGhAVcSZHKkNjj0r2sLU9vGftI29Tza9JUZRcJXuV/E/7O&#10;9z8NtfT4h+C9YTVPDGp3fmWF3ICsumzbmLQTpgKFUBVD4GfmBAOK2tCmjsrpGjuk2GFZciFh5gLP&#10;u5Bx95c46gEZ61Bp/ib4j/s4eLrqD4mypqPhLUSsOr6ZaxM32aNiR5y7uCRkEqOor0L4gfst6lq0&#10;tt4z+FWvRXuk6xNEQLbaVtLZsbnU5w4IAJI9cV5uJwlp6bM66dVcu4uifBb4f/GDwNrOh/FLwTZe&#10;IvDmt2j215o+qW+63uYgx3NtfuWG4MDkY4r89fjR/wAG1/hLw34y1j4q/wDBOvxzBFBdRlrj4Z+J&#10;L3/UuR/y53jc4OOI5sgE4DgYA/SPxh8S7DwJAnhHTklSO3iFvDEIvmA7sv6fiTXhOu/GXWNL869i&#10;8QXdndyMVthYTYmiy2VBHTrk5bsK644WEaHKjFVp+15kfjT8Tvgf8TvhJr914N+Lfg7U/DutafIU&#10;vNL1e1MMyYPB2scOh7OhZSOQSDmuWh0dNkU8CHaXAZm7k1+z/i79oRfizptx4U+P3g3wx4vs7ILa&#10;RR69ocVw7AqNxRlG9BgYypHIrxT4k/8ABOf9jf47C6vPhb4gl+FusRrxZSM13o80iKAT8zGSDnjA&#10;LAelcs8JNK6OqNaF9VY8C0HSoE+FunWMkwUPbjr3OMV0/wCyVPa+HPip843N9ikCcE4zgf1r03Vf&#10;2Cvjr4Q+HMA0jT7DxfBAuRN4XvFuWZQOojOH6DPC1z/7JnhWXwp+0HfHxpptzpcun6eYmt9QgaCU&#10;O7hQArgHP4UYCjOni4XXUMXKNShK3Y+zvht4luPGnhxFXUrR7fbH5k9swLRA/eJDdcdOK9U0PwRp&#10;OnR3epW90VaBUCmYbsKTnk9vrXB+AdBurmJGXR1ghtUKJGvBYD5txx9K9O8P69B/ZssNpaRpG820&#10;GVNwZcfka9/ETabseNRikkWo/Dur6pYl9QaK4ZDtVIcDeOy575FcH8A5/DHg79pPxh4RgvNkOr6d&#10;b34tXjwY7hT5TgA8Yxgkj0r1TR57Y27PcsAqsBGgtwoXgYwPSvOvjL4f8NfDP4ueCvivp0Eu+71Y&#10;6TqrxyZDx3APl/7u2RQa89SbcoPqdWyT7HrGtf2XZ3cRhJhCqyKxTGd38q2/C+ng2glLfePb07Vj&#10;azpthqUUbXcvnTRjAy52D2OOtaeg6/o+l2a293q9vDtYgh5AMfnXM3eBolqbzRokQiDAEUkk00Cg&#10;W/zZ64rzv4iftUfALwA0g8SfFLRbQwqTIH1GMH34zXyd8fP+Dg79iP4NQ3FpoWuXfiW5h4CaTb7k&#10;LA9A3Ax71Cg2h80b2PvmG6jMP+kgKxHFVr3XdK0pPNvdQjjwedz4r8M/jr/wc8/HXxrHcWX7Pfwa&#10;ttIiJKxajqsxdx7hF/xr4u+Lf/BQv/gov8ddWfUfEv7QHiFBK2VtNOn8iJe+0Kv1qfcW7+405Z9j&#10;+m34txaH468HTx6bqsJnVCYysmSCPSvyo/4L3/DSbWP2NdRvbpMvawhy7eqnP9a+Pf8Agnv8Z/28&#10;fFXx40PQbD4zeJZ7GK7V9Tt9RvXliMXUg7j3Gce9foD/AMFeNI1Pxd+xH4gIiaWUaW5lYLleEOTX&#10;dR0jZbM5aqsz+alzEvBI29jUUiIVIB5xSXFnLHKycHDYqJrackndgdwK86/kdS1Z9+f8ESfFOnab&#10;4v1rRpld3lRSURvav26/Z51uKy0i38q+ZUGNiux6Y6c1+DH/AARd1e30/wCP9zp11Iim5tRtDfxd&#10;a/bn4HS6ywW41BVaPzAI1X+7X0GHXNg1c8qt7uJZ9tfDe+sNW0sBF3ZGdynNXvid4N0fx/4Rm8M3&#10;84WGUbZXIxhe4z71g/BrT4oNOivLZiqsnzRt61teP3mfwpqItpdj+SxBUdDjivJqx96yO6m9EeO+&#10;N/2iPC3wiSP4Q/Dm7tmkhhEc7Rt9zIxj61yfhZUn1JtUmlLSzOSzseWNeOWvhu1TxpPfyOzTtcM0&#10;jnkk59a9S8MjUZVj8nJUY5HWihhYYeNlq+r7lVMQ6kr9D0uW5e/8L39hGm4vaMCPwNfhn+0D4M1P&#10;Sf2n/FNncKY3/td5FU8AhjnIr92PCNhcQaYWnjLFoyDmvxb/AOCl4uNC/bA1aGzHM4R0O7nkkGuq&#10;k020c8r3uer/ALNtrZ/2fau5Mkm1fmz0xX1t4JvrxLe3tLSM7jg89a+Jv2S21/ZA1zIGPAG45xX2&#10;18NbW8FxDd3ChEDDII54961bsJwb1R1X7Ro1qL4I3F9boZZ7e2dhGRyflr0b9gT9oDw78dvgLY/D&#10;jWrqK11+0sihsXPzsF4DAd+tVtX0iy8Z+BrnSriPdG0OT3yO9fPnw/05PhH8T7DxV4UuzaS2N6WR&#10;gfvRlvnQ+oYcV5eKytY+846Sjt/kd2HzBYVclt/6ufbei6QulagmmJqOJYJMTRb++eKhHxJ8EWvj&#10;q48CeKbO7sb2UgwXqR/JJ9Grc1fTl8RaLpvxX8Pr5n2mFDcQqeMetRiz8KfGPQbibRYof7X099jK&#10;/LI69F9q0w9WM6Scl5PyZjVg41Glt+Z6L4btZ7SxjhuL8TQlMwl1ySPevkP/AIKF6np+j/F7w013&#10;bxiKaB1Py/er6d8Dah4ivdDGieIbb7Pf2q7A3VWA6V8kf8FIvtkPifw3ca/bO8aXJTeg+Xp61rh1&#10;atr5kVZtU1Y43X/iBD8MtHbxPo+jSXDxrvSGJdxb6V778JvHsnjv4Xr4svdPe0ea03vDKuGXK15T&#10;8KLLS/F1mkVxpxkSNQMOvoOK9L8Mre6J4e1aG5jEduls/kxjpjBq6ttAhJONj8ff29f2ptFb4neN&#10;PANrb3BaK5KF0jzuIHTP41+RXxTYS+N7+8+zmIS3DNtPbmv0f/aX0mwn/aD8d6vqVmxMuqzbQxH6&#10;elfnx8fobRfH12bOApH5hwGPvXyuCUIYyry9WfT5jzTwlJvol+Rwvye1JsHY03aVABPalWdW7V65&#10;4g4RZGTV7wu62niSwulIDR3sTDPbDqc/h1/CqQmXIBFWdNnjivI5cAhXBxirp8qmr9yNUf1I/Fzx&#10;BZaL8LhPpbRXTXvhw3CX0jgKqizLbWUMBsPc56Zr8vvhH4GtfE+g6Rd297azagdTubZHdxGtpbkt&#10;FCx3EKf3rLjBIA6mvuL43a/p2lfBHwbr1lHKbS68CB2A/wBXHJJp67fm7f8A16+KvhBcXWo3kdvL&#10;o8AthqSyvHEv7yANPnc2On3hg4zkCvazB8sYP1MMFduXqdn4Mstct9e1nRdRIW/l1kXkLqCPnZoV&#10;D4IOMjIJHqa+xvg94p074gaJr9hH4ie6fw/4k/sU3FujAGRbaFiyMSN4Ung+5r4mW78Wap8frzTZ&#10;dklrdNaQoi7grW3niJlXnhix3lh1Cmvqv9kG2htT4/0fTtTsrpb/AMXxXFxDcAI9s7W6gkBfuttI&#10;Hufxrz8HNQzGKfVM68XDmwMrdGj6/wD2a/jBd2ngKDRrywN3e2EksOQyJNOigAyAE5dc9Txycd6+&#10;hvh5rlh4n0xb+1juCYrcRSw+ZtVCD8wwO+SAe/NfGngTQ9f+FHiGV9I00zWd5qqyXMTW+2aWcDBw&#10;xzkHIPodoI5r6N+EXxRh1QLpkbXSGGXbeO4GYpMEhWYAcAE/XjNeniaSldxPMpNppHrVnqi3pt3S&#10;D9wo3OJM/MM7eD3wwIrVtru5u5HtVEsRMWUfyzsPJAGfwrmrOy8QKy34dGt1y20qACvcDHvXV6Pd&#10;zyIXvrdUVl6BsbhgV5VRW2OpalcaTJqmkSf2spLohBZRweeevHpWH9q0jSy6393C4HzH5Sqgd+fY&#10;4FdLBbyxMtnp/mCFjvlaQ5Jz2FZniXQrNALm8tGZQpIUDhjnofris1JX1La0KHhjS9at9Wu9QkuV&#10;a2uIgwsMqyQuMAFW9SAPxzUfiCZGikhtgcW8YRp0OAx25bn6fyqc6jDfWoc6fJCiXAJP3EUnBI46&#10;gdPwrlfHXjKz07w9eT2hwoR/LjU5YYUkDHryKrVu4mkkeN/Fe7h13xkfDmn6nbQILf7Lc3b25YWx&#10;YFxnH8WGPA6sPauQ1Se10KS30X4b6E+qGC7Ro2SMOJHQHc7OxAAY574H6VX8T6dqN14gkntvFdtb&#10;3t55UnkyqGeBAoEm5iQCeCenyjPNdPp3grU9R8M2dxqHii0uLa2G5IdLmEYlJbhWY9DgnLV0LQfL&#10;bQq+CdbTwGdO0u/isWvdZmlntwrM75ClyjuBhTk/3c9AMniu+j8VeMbeP+1dE0S28ozsHNuZVkWQ&#10;jAJIQ7l5Db+g46844u1+Fmm6bbyeIdDs4UukuUe2ku7ossLZViqqxI34GCAc+lacXxA8bDUotMt7&#10;7TY3kjdZrm3fafNzlHVT/d6A9yKJRT23FzO5zHx8/Zh+FP7YNpd6lqV1beE/H9iVSTXVshIs5A4j&#10;ughwynI/eL8y9eelfMVx8DPiV+z145/4Qz4ieHnt72L545oQXguY84WWKQcOh4OeMdwOlfXHg7Rv&#10;EMmoalqHiCxvGtLyyBmSZ2R1lZkyVZCCV6nuQT1xXVaxY6fL4ZttK8e2FzrOjOZEtJOZbmxYA4eK&#10;TrxgZXOG4yOK1p150vdeqMZUoyd1uef/AAYttRlsYpAjZH3s9q998JXV4lh5UkufkrzXQfAOqeBJ&#10;FbT7+HU9InfFpqUA6Z/5Zyr/AAP7HjjjNem+ENPZ4FkkfqM/WsajTd0OEXFan4+/8HNemXd34FsR&#10;FK6A38ZGO/Nfh9qus31rKbWWUnHHFftH/wAHVPjKbRND8P6FYykfadTUSEf7IY1+H9xcyTSby2S3&#10;JNY4mavFeRpQTSfqbWneKrjTphLCxPqp7+1ew/DH9uf4jfDXTYdM0yGPbaptt3BwwGT/AI14Is4A&#10;4PNAuOTk1wVadOp8SudlOtVpJqDtc+vfEH/BU/4leLPAH/CHapbSHarKr+dxg+o/OvZP+CYv/BWz&#10;4TfseWuqWPxM8I3t3DqZZi2l26l43JJ3YJHrX5wpc4P36kS+aMHDfnWtLlo6QREpSlufsl8Lv+Di&#10;z4eeCP2htQ+IMngfUBo0qiOBordfPZMcAqTk4rwL/gq3/wAFfIf+Cg+u6bZ6ZostjommSl4oL5V3&#10;u+AMle3SvzrGpDGXfP0NSPfFkB8ztVym5LUhLldz3XTfj54f03RBpNlpgZyPmdgAB+FfuH/wboaq&#10;msfsf3GopsPm6jMzBOgy1fzkQaj5Zz5x69zX9DX/AAbNuzfsNyXPmE7r+4K+/wA5rWhZQm12/Umo&#10;20j45/4KOeHvA1r/AMFXP+E1+IltHdaLp17Zy6lbOmQ0anJ4719Xft1f8Fa/h54l/Z7t/gH+yrrH&#10;2CbULRbe71W0i8oW1vt5RPRu2a/Nn/gtz8W/EOjf8FC/FmmWNyEjjigXrz9018lTfFvxNaoJrbXp&#10;lc5+6+KwxVDD1a8ZT1cenQ0w9erChyrS59D+IPhX4IiafWta8QCeeTLs8sxYk9ckngnNYX7MQ0ab&#10;46NBpjCZIsfOSMDn24r501P4ieJNVjKXmtXMu48h5Tivc/8Agnnomoa98Rpr+IZVcKzNyB3rqozj&#10;KqlFGcvhdz738BSXeoePJJpMJHAMLnvivcvgB4o8Qaj42x5pa1tpMAN1bFebfA3wlp17Jd6rrt2q&#10;pGzMcccV2WheJtO0DXYtO8GESTTOqoo789a9uF1A82dm9D6R8Q+O9S1jW7UrbOsUJG3eODj0r334&#10;Vail7pCPaysZCnzoGI3EjFeO+LPBL+E/gDD4v1WwP29olYxgnJOQf5V6x+yLDJe+GoNVns9qTqGA&#10;bORkGp5lKm2ugJNNHtug/B/4XfFXw8ugfEb4ZaDrNmzlnttU0eKZAeeTvQ+uPxrzD9of/gjH/wAE&#10;0PiF4ZvvFF3+yV4dsdWgtHdLzw+JdPkLBSBnyGUN+Ve/fDu6toGMQAAHbNdZ4il+1eH7yER8PbED&#10;P0rxqkn7U7otuLP41/j/AOJ2+Enxu8YfCvSbR7a30jxFNBai7uPO8uKJmCKSy5zjuTXL2/xx0y/l&#10;httT0dDEsSRzSNhSCDuLfrXc/wDBXPwvH4Q/4KGfE/SYDhD4ikmQAYwHAbH61827iec1z1rqrJeZ&#10;rTd6afkez2viL4fazC80ckkEqqxfzYQwcs38JVqmOn2SwLdaRry4ldjEN+0njAwSRg9sda8Xj1K8&#10;t/njlKHHY19Gf8E7NY0jXPjZFovjDS7PUbSQDNtf2yTIef7rgj8aqjT9rUUL2uNvljdDPDXxG+N3&#10;gS7EnhT4iara7ZIRtS6cRt9nGYgyg/wEn6V7V8JP+CuH7f3wkh03TtJ+LdzfWulwRQxQaiiyb4vO&#10;80hwykyFssu4nIU4Br6x8dfss/sseLfEi3+o/BrSbee6hWKSfTmktmZTxkCNgu7/AGsZr0v4df8A&#10;BBn9lf4zeE/M0j4n+L/D1zK3nRSLJBdpGcYCbXVSVH1zXTVwuIw6+IxhUp1dDzH4I/8AB0P+0J4M&#10;WRPjJ8EPD+vRNFcNA1pC9kVdpf3Sl4mctGiZU4TecA5Pfy3/AIKS/t3/ALKP/BTmLTfEsqSeBda0&#10;m7u98d3ZyX0M9skQZGRgqMWkkBQRgFlIBO4GvafiJ/wbH/Fu58SJbfAz9orw3q9qFAeDXdPltJcg&#10;EnlN64Jr5W/bJ/4IwftofsVeC9V+Ivxs8CaTPoVhGC+taJr0c6OGbqEwHGAehFYRqVku5paDOW+B&#10;Xwc1LRNctdO8I6/4Y124kaJYYvD/AIignlmeS38/akeQ8hRA3mbQdjKwPTNfd3wvvbjQfBWnahNp&#10;kird2EU9vI0RIlicZWRCOCp5wfY1+P8AdRac9rb6nZasQs0rvFKJDuJXjoDwfyrrPA/xk+Ofwvvx&#10;Z/Dr4qavpwt7u2m8izv2VPMtwWhLKuM7NzY+pHeunC5isPdOOj8yK9N1kk3oj9x/gt49u9SvYPtc&#10;aKoABD9/f6dMV9YfDybTpLOO4muUA2AlRX88vw1/4Kufth/DuS0Gs6zp/iSKCOKOX+1dOTz5l8/z&#10;JHaVNrNIyFkDHgDHHFfYHwF/4OLvh3axXkPxs+A+qaUkQuJ7S40O/wDtKy/vB5UGxwCCQSCxOOB6&#10;1rLGUKuzsYKnUpuyV0fsYPHdhpz4tWbphQB1rzn9pLxjq3izw3ZeGrPyy17qUKMkrgAJvBJOSMjF&#10;fNnwi/4Lcf8ABNLx0I31X403egvcF1b+3dJkRoykYZixTdgckBuhIOMV6B4h/aY/Zv8Ai34s0I/C&#10;746+GdYXerwW1tqsQeWSSEtCoR8HJBztHPBz0qsN7OVdNdxVXKMHob83hTVtfiF/o2tRwxW1zPIo&#10;JIMzxFd67gTjfjAGOgNdXo8ep+EbeNG0q6gjvZ1klCxrmKIcbgCcdz33Hrim2U1tdaTZPoJtp9N1&#10;CJc38U4kWOblcAKcYPzAY71rXGk29j4cC6zfsrRwNDNLdSFQzK2QUPbI4Ga9epNyhbociVlozD+I&#10;JbW9dl0zW7g3K6a9tKriEScEkB/vDGPofu15j+0nrfj7UdA1ey8KavJagWIjur63TY4Ct8itu6Fg&#10;xYBeoPWvSPFXjh53N5oslqIpbZILeAcEgc7mf+JmcjnqMHpXgv7UXxW8UQWkVi9ypltrFnuFs0+Q&#10;OOF2sfvNkn5RWCvdXRvblPEvAnwqf42ftE+HvAVtq63Mt7dxyX9rcnCNFC4ZizdChPPqS2B3r9fL&#10;G2i0S3igSEJ5dtFGbVEAjjbLAYyRgHnn296+Hf8AglV8PrfxNrOofHXX/BeyOK5Frpl3dIAyuQGl&#10;dR2I2otfc7aWx1lf9MkuAzh5c9FHJA9wc5z7Vx4+a5lDt+ZvSVo3Pyd/4Omf2grDwNpfwv8AhVp3&#10;iHbqQW91K706EIzeU4SOKXGcjBDj05r8kPhh+0VB4P8AGTaT4omuZ9D1h4n1CFeSgIGJkz0ZQSDj&#10;qor6Q/4OFfip8M/iD/wUx8bRaTrVlrMmipZaWby2uSwt/Ktk32vp8sjOxx3YjtXlP7Ev7Bc37R2o&#10;/wDC2fHniPT/AAp4C0m8iGr+IdXvlj84FwoigVjlmPQdh1ryMyrYXCYd1a8rRj1638ktW+yR24Or&#10;Vo1oyh93R97n2n8DdNvtJsNMvvDOoRX2mXSiWyvY3BE8Z5GcdwOPfGe9fo/+yV8Qbv7Jb2YCFgVD&#10;bT0r88NG8d/BbwR8ULnwX+zr4Qkk+GenSfY0vhdSTy/aE4ku4/8Apm7ZJA6dRwa/Qf8AZQ0bSLnS&#10;7TXNEuobm2mRWW4gYHcCOM47/wBa9DCY2eKwUXXi4TaTs1Ztd/XuugsZg6VOo6tB80H+D7P9PI+o&#10;v+EjuP7y/wDfNFZ/2EejUVHIuxyWXc/LHw/8cdPuJILHwj4Q1vXl1GTdE+mabI0KuSCytIQNuS8q&#10;5wcV6B8OPgp+0H8R5rO7vtD0/wAMWpgY373Ctc3JVCgUrwqq/wAvO4H7xr9G4/gF4KMSHw34Zs7N&#10;YlBWJYFTvnsKt6n8ONHj0gO2kxQvKxaYAfMSevT6VzckYs0tGXQ+P/hJ/wAE4P2ctWs7i5+J1lrH&#10;ii+hQlLvWL/aozjaRDEVTjg/MD39a8F/b9+Cnwa+HPjjwc3ww+HGjWEkMuJRbWaKrBXGSwGOSCTm&#10;v0Pn8E6p4W8MzXClZmMmFktxhxHn39BX5vf8FV9dXQ/EnhR4nm+1yXsqxLkgOpGSCe2OSK64uEby&#10;6E8qbskfVPwB1yDXPhRPptw7LNPZJIVAzlBwv0xgV4H8UbePTvF0lxIAW3H5j256V6P+w9c3mpeD&#10;Jf7Uyd2juIGZuhCk44PPQfnXyF4r/wCCgP7OniHx/qfhzWPHC2F3Z3rwSx6hCU2urFSOeeorqclG&#10;DV+xjG3tE7HO/GD9krxl8bfGY1O0tVkWWQ7zMhxGmOtanw2/4Jy6loV46XenW0kEsYHy/MS3/ste&#10;zfB/9rL9n+9/0a3+IWkyNsUcXaqX/OvbvDnxU8B3+oQNYT2c0YUN8k6sT+Rr8izPE1njKjkran6d&#10;gFgo4SC5uh8eeJ/+CQWva1qg8S6LPe2wjIbbb7jnnpkcVzvxo/Z4b4P6RFZakZTIF3H7QpUMw/h9&#10;vWv1u8E/GPwJYaXCdRu7aGJ0Cp5nPP0r42/4Kx6p4Yv/AAvFc6OInlLEpJEMZGc9fXFdOW8lXG0p&#10;Sd3c5cylh6mFnFLVbO5+dlxEo8QyXVvbxoWjCMyEljjJGfzr1T9lqz1X/hozwddg7o01FWKs2ATg&#10;9fSvJrOSS51jK7sg52t1NfQf7KukXNx8ZvDcsNqz+XMZCNvGAMV99aPtI27nxtT4Hc/UjwrqVxdy&#10;rLFqTqi4Lptz6HbmvHv+CtPgLwZdfs93n7S2rWFxa6t8PLAz286uFjurCV0E8Eg/iXIDj0Oeea9l&#10;+G32eCJJoABHKAWjcc7q0f2i/wBneP8Aae/Zy8bfAfVNcSAeK/DdxYW88gJS3mdfkdgOSoYAnHYV&#10;6VazlrsedSdkj8SW1rQvGUia5pCxMl4vnBreQYkzk8DrjnAre8KeAvGfhXxDY/FL4U+OdR8LeItP&#10;RpdM1zSJAk0RJ3cg5DxMv3o5PlYHoAePkJvGHx0/4Ju/HTWP2cv2jvBt4X0DUjFJbSAqwiz8lxAx&#10;+/C64dCOME46Yr7o+Cnxg+HXxo8JNe/DfXLS8WFFF3FHcB2TOG2sM55yAMjtxXjP2lOWu6OppxZe&#10;+PX7eHxV+Kd5pUP7SHhG106+0+KOAeK9NVYtP1FnxteSInNrK2OU5TJBB5xXpPgrxxo/h7w7DqLy&#10;RktFuO058zPuOv1HFeSfFjwbd6joclne2MWo2VzlHjnQFHUkj+LscYHsK8U0nxhrfwQ1dtGvpb/U&#10;PC012I5NPtrcyy6UWGC8S5yYd38ODjqOK/LeMeD8ZjcS8zwM71NOaD6rvHz8uppTcqTvDofUHjfx&#10;NpfxGuvLi0+NFbhij5yO/WqujfCHwdqafY9Qji2FS43rg5HQe9cb4O1zRdQsrXW9C1uO/sJ9phub&#10;ZtwI9D6H1B5B617T4a0HTNcs0likUybMxLu+9+XUV+Zwr42jXcZtp7W7E1q9fEVLydzN8A/s9+Gr&#10;DxXZX+kWqvN5gMbInVhzivsay03XPBfhqzv5YY4HlAVmfCgZ9utcF+x98Lv7b8arq+sxN9jsiDGx&#10;GV35x+Qr0X9rLxb4Jtru00y/8V2trZ2zBp8zAMFB+9jOcV+88A4GpWy722Jb956ei6nNLETgkorU&#10;3tG1rxZqkYtf7ZeOMkfNGwjXH1612Ft4ii0u0EGpax5p2/KFfOfxrxzw3rWmXmkw3Xg3Uze2k6A2&#10;90rZVl7V1tpZm/0gSRO5nV+fM/lX3k6NOGkUrGaqSlq9SzrDRi+fxCgUBjjaeoOf5Vja/qbajCRJ&#10;aEbgRuHp60281O6+3x6ZqTAKPQdDW+ul215p5TerLjt9KcWrajcdDy7WDL4V0O81FhviERZsV8s6&#10;3400L4l6rc2+nxRq0M5V8OOTk9RX2tf+F7fU9Hu9JvyWSSJht7YNfnj+0B4F1L4J/EW+m8ORMY72&#10;43JGinIGTXx3HWHlWyf2kfsu5ph3OClY9V0T4bae9rFMskSMjZZHQfN9DXUHwVptxYGeUfNF0jY4&#10;DD29a8V+H3xo1FrKC11CGXzidhWVT8px616bonjm91KLL52hOPlOc1+G4rGy5VCa22O2WOm6aU4m&#10;R4gZfDesCDS7BWikYCVyeVOKh1fxHJcaaZVhC8bDuP8AKr3inxDaWknl6hEheZPuKeT7mn+HV0jW&#10;1NnFZDM6cRv/AAtXkV6tarUV09djHlqVqnMeS2Gg6xrepzXl8o+WUlzIcYHSsHx1OkE8GnNCjol6&#10;hjjZ8Fjnr+Ar2D4gaFqHhVGuIrHzA6YOwcDFeF+L9RTUtaaJ4pI5osMNqcD869TIcBi3xBhZTTSU&#10;0/uNHQnC0pKxwKfEa3+E37SHhH4pBgg0fxFa30jxEgGFZwXHv8m4Y75r9jINW03X7LUtXiW2ktws&#10;jRSR7W8yIqGRhj/ZNfiD8aLMa34hW03P5axKjfuzkAjkYHX1r9QP2AfFGuePf2UtAi124L3lnaGw&#10;ubh1w0qwgIrHJycxY69xX9RZbO8nBnNj4XjGa9D64+GcNlfavDG11DNHHFKdPlcbCzjBXAHPC55r&#10;2XTNZ0q3miuLCbzIQGdgEbzC+O/GAK8k+Ful6RqWmWWtWtv+6V5F8/eQ6EDaMA9FxivS/DOp6L4h&#10;Yy6VcwTvFMok8ifKK2Rnp39q6a8bvU5KZ0f9r6LrVxLcxy/OYfuDnkL/AA/Q/nW94d125v4khtrV&#10;l8rCyh0I+YjkD8cVEmiqTFdPFGJQmwBFGOvNaGjLDaWXnopyrYZF69epry6jjsjsVy+LpYiVkQlj&#10;wv1rE+IEzaj4d1O2TacWU4Vlf7rCNjx6Gth5sSCZgVUKRkkDr/8AqrA8YXlpbaFfM5KlbZycr98l&#10;TwDWcVeSsU9EfkR+z38cvj74lh1O88V/FjVLwW93NHCz3GPlVyB9019BeAPiV4mm8MPNL4lvjOP4&#10;jcsSePc185eDtHt/AngvVbuIbFluptpJ6EyMa9P+Fo1K48G2+qhiySMcYPWvdwmFw8cFF8q+48ap&#10;i6068mpO3qQeKP2nv2lfB3iS5ttG1V9RYPutDcN80Rxxz6e3Wu7+Gv7Y/wC2BZCPxB8SzYPp7Y/d&#10;QQEFR6/e5rzXwfZP4x+J+pO13hLQhWXPHX0/SvobwPp/h/xLGPD+p6dGI4lwpI4Y15GKybAe29qo&#10;a/h9x7FDNMU6CpuWn4npWk/tKjV/DUWsizt7uGSMGWMHb25HPevnv4qeF/2Dfjd4lm13XCvhjxDF&#10;Ll7qGYwhpByM/wADHPY16rfeCrHSWm0XT4EitxCW2r2OO1fB/wAUdNvW+L+oWkche3luShQ9wO/1&#10;rOOX0viptwa7Mv61LaaT9T334dadqllqLWUGrSCCa73Ic7lcZwG4+7kAce9ehabomp22oprmp2sc&#10;w84mSCNSoXHAz+AFcJ8KtWudCtIfCHibTDbyx2aypdPGQHXGRz3PSvYb7UJtY8L2tnpLQeWYy7bm&#10;xuyOufUV9DWUklc8inbVoi8NW+k+MfGtnHc6TbqsYaQKTjJXt9a9/wBLSNvDcFjGPs+UU5/unHSv&#10;B/gb4fFlfXeqsxmcSiHLx8r7j/GvcorW7v8ASxBJdArC4wN2MV5eI1kkdlK7jqfjD/wcrahbap+0&#10;b4F0xvMRY9Bk2sD8rfvO39a/Mb9qjR30jwRZgTFkCqoOQc8V+jn/AAcjSXDftSeCdAOFNv4ZaWPD&#10;DOTK2R9OK/OT9rDU3m8F2Fo8Y3YXODXl4i7xKt2X5HpUH/stn/Wp85uT0xUDdKnkIA5qB/unj6Un&#10;ojI/Qr/gmfaJYfAjVNXhUF/IlY5H9awPid8Wm0a5uWWQp13AHpW1/wAE17yeb4A6vawAvhJNwPTk&#10;V8//ALS3iO8t9fvNNjYAiVg208Yr3Ob2eFi/I8+Meau0+/8AwT0r4LavN438RnU5LhnVH3AM/Q19&#10;rfs26vZ+F4J9U164KiKBgque2Otflz8AvjW/w88RCXUnJgYgPuPA5619U3n7aHhK60B4NHdC5g+Y&#10;IemB1rlpYunu3ZmtShOWx92fAT4j6b4w8W31zAzGFBsRse/vXouoSst46QkIPVuOtfEX/BNr49Xf&#10;xE1nVLaO1YpBcZLEYyK+2w1rrUQ2QtG7DHuTXrxn7TDqSPP5XCs4mZraRFN8reYo+YAcgj0r5c+K&#10;mp2dv+01pdyLZRGY1EiE4HBNfYmneD2jsmt7qA4Zf3bHvXxj+1VFbeDfj/pdx5RO4gHB6gmuOTad&#10;zpgk00zd+NXi261LVF0TTEKQLIAWQnGTXvnwONrpvhC2SRh5kiKWZjyGCivDZvEfh3XpoLaGxHnM&#10;y7229M/z6V794A0axhsrS0W5wdi/LntXZBtzTZyVbKFj3P4DeMZm0u9065tAxydrnp+FXPEGmWer&#10;6JcrcW6qd+SHHX1+lVvh/p66SfLiSMoyck9RW7r2mXN9ppfSoS/GX2jrSq2jIuCdro7n4NalHq3w&#10;1WyvZzNLp5KowPOB0/TA/CtzUtZ8/T1EO3cq5AJ5OK4P9n5prfWrrQLtSqzW4IJHGe9dj4e0O9je&#10;SORfNInKhSe2a8SC9nXnBev3noVXz0YSW+z9Ufi9/wAHJXjjxrafFnwta28ctpbC3kw65G84HBr5&#10;j/4JF+O/Ei/tYWkN7fXUkclm5YbyQCOn619e/wDBzXf2bfEnwf4euEQTR20kpAHIHA5r5O/4Ja6Q&#10;9p8dm1vTAitb24LBsf3q2jd4uPbQmai8M/Q/dn4F+OPiTryW+kapen+yFAK3KDDY96+itKsfDSo0&#10;2nzK2EAklzkk18x/s4avNqtpa28t0qQfZ1aZV+lfVHw3+HmheJY9q6x5VuyDKB8FjXfi+WLujkoN&#10;NHC+KHvm8YSWlrdLBBDIn7ySbyxKSAVC84dskgA45x1GRW/4J1rxfPcRab4jtLWWyS1imuGtpSYv&#10;MUbmkBAVQGBzhhxtJGc1kfHHwYNN+IVt4V0m9LWX2eG6u3Y5ZXVsLt9G4ABPr35pfBWsR+GdTs9c&#10;nT7HBcXy2g0+ZQzTJ5cjYIJ+4AA2cY5FNpSoJrsO9qlj2fT9P0Z5LLxNp8m3yFVSgcy27ZPQLjO7&#10;O35+QMYrQtpLqWWW0urZZUba0FxIu3GM8bcAsc+nbHeqmi6/p82jK0Omlm2lJdsi/IccJhejfN+l&#10;WNAg0y5me1h1JZ0QbEgjJbyeRwzj7oz29DXly0ep1xSaTRvadeQ2llIDDgPJhHK/fbgnr/CPSr0k&#10;k8MLowjTMRVGVsLtwTkD2NQaVp0tw/mLY+XHbEKhDZyO5H4jGa17iymGlztfxKZBGRHHGeQPTP41&#10;g2rmiR558RNTWC0iu5bQTNPZlIZDErBDg/OQeMDHfivINQ0XS9U1q3sPihqwjsxYPLfG9uo4IJFz&#10;wCUbcAoOMjkjAHSvRvjBY61BZ6bcwaoIVkLrGix+YpO4bcj+JQVIP+/7V+Vf/BXH9pRrb4h/Dz9k&#10;/QNcli1u/kn8ReLhHJ/q7MSNBY2xIOUUuLiQKeoKmuqnTc1ZO1zCpJxkmuh+hevfHT4ceE9IttG+&#10;DR0rXzc3wsCum3SKsBwXDyfMZDEMH5g3UYJUcnwyz/anv/i1+0z/AMIHoWomXSdO0+SPUNTQDy5L&#10;iM4At1Bwka5wXJLO3cqBn4j8D/ELxf8ADWW/tvCWvNbJqtl9mvWEalpYiQSu7qAe+PSvoX/gnBaR&#10;+KPivqNpqFkJHXSiIpeAyAsMHnryDk1NDKMPhsRzyXM+7LqY6tWpJR0XY9nvPAbW37S3h/4mavFf&#10;TLJcMt9MuJDl0VTt3chSQDx6mvpi8+Ay+CfHFj8SvB2lwNZiMm9tI4gz3WRy3I46VxnjjTE023tb&#10;qcefLZ3kZnjGNu0MvHHftXvnwq1q81Tw+LWe2jK24Kx5GQi9MZ/H9K6MTKTipepFKyk0VNV+EXg/&#10;xhpCavpOi29vPIgbLQAEkjIDYH615z4Vt/HXw3+NMXg3V9Ejh0eTw4ZbKRb3zDPOkoLAjquAePav&#10;UPEPj678NsbSKzVk3jzMkDag6nntXzZ+0Z+0Z4w0j9sP4NaJpOnR/wBga3f32nXd6q/fkeAlFz6f&#10;KcepxXJCLejWhrKSS03PWrXVb+fxHdahG/752DtbzLyQf/rV5J+2fqYvPBB0rTVJRbpBII5Ofw98&#10;16Z8RZpNM0qfU9HzNcmbbtH3sY4rx39pd2074S2c+rW7LcyTrJNgcgAjP5CvAxH8SSPaw1nTizqv&#10;2c/HPhv9pL4dT/suftJ2Qe9jiK6FfzkCSVVHyFH7SrgfUV8zfHP4TeKfg3491DwDqF4JjbXG63mD&#10;MS0P8LE4xkj8M1Z0zxzrcFha65ZyyK9hdJc2s7DDIUOQQev/AOuvpuwh0f8AbL+Dj+I38PC98VaF&#10;albi1VjFJdJtLDY/ZucrngkYNZYLEPCYuKl8Lul/l/l9xrjKDq4eUo7q11+p8XapfatdCHT51baC&#10;FD7ulZfxB0668MaFBrVvc7T5pEmBg8j/APXXZ+LfhlrVhdTatodzJcWMMhFzHJEUntGzjZKnUYP8&#10;Q49cV5Z8evF90vhhdMhDSNLcLFHGhzljxn/PrX19OSc00fMTT1R9K/B2C/sfhnFqqaqtxvQMhZQS&#10;Miu10Q6lqOmQzm1c+aeZDzj3rivgLLFY/BGy0y4RhfQ2yl1Y5zx/+uvR/Brarc2cVtFhVUbpEK1t&#10;Xl7zM6MU4JieLLrXPDvh/BnSWOQcEdQK/P8A/an13V7n43w3ejQtujXbsHQn8K+9vH8d1FZvcRkm&#10;KMfNG1fEvxI8W+D/APhal7e3ARpFYKo9DWNNX1NpWsdH8J7nXbq1SXUmKvj7nvX5Sf8ABbLXNRvv&#10;2grbTru43LBHIVAbvux/Kv1L8J+Kbi/vS1hF5ajJVcYzX5Ff8FaNRvNS/aVlF4wISJvL55AL1GJ/&#10;hMKFlUPM/wBiXSG1j49aTAGwol3N+Yr9ffAPgizexclQ5VBy3OB/jX5ef8Ew/Cp1z49xXU1sGjgQ&#10;EtnpyP8ACv10+DkFpc6leaXEAzKGyD29K6cHBrBXZz4iV8Vb0E0DzNKhWPSZiSh+YYOCB618f/8A&#10;BanxtHdfC2y0T7s0jpuCtjPOc4r730nwk2nzyzX1gPIbkttr8wP+C3ut2/8AwnunaFZFhEoB2H2F&#10;YVpL2TN6Lk5JHx5+zDbS6h8evC9oyFx/a8eRt64NfoL/AMFNNe1JvAPhrw7aXRXdbruVTwCeh96+&#10;Kf2B9AbXP2ltBRLTzPKlaTAHQgV9gf8ABQ2c6l4+0Tw4rDbDbRb19DWOFjekXWl+9sVf2XvBuqw+&#10;FoJFPLAMTt6HFfUnw5tZ7G4iSZywyACO3vXjfwSa303w/a6aqgExg9O3rX0T4C0mO8ghDQfNkY46&#10;13QtyHO0m2e42U9vpXw31C/nulIhsWYcd8V/Pp+214tm8Z/tIeJdTlnLhL1o1J7bT0r93vjhex+A&#10;f2f9X1K7uiuLNvl3dflPFfz0/FHWG8QfEHWNZLbvtN/K4I92NebjG7I68Oo9Dna+jP8AgmB8IJvi&#10;z+1Jo1s0AeCybzJAwzyeBXzniv0v/wCCAvwx0m617V/HuqgKwk8uFzjt0/Ws8FT569+2peJko0X5&#10;n2H8T/h/qngHxNbXenKzWyhM7lyAARxXsNnr11N4esb0QKEaP5+AMceldH8a/Dfh3U/B7srL5yoA&#10;pHp1rkPBckDeEyt7bNKlruByM9K7Kskqyb6mNNS9k1fRE3gfx/ceHvFFxaSTBopYixy33R9PSvrz&#10;9nrX7iLWZtHubGHy10q0Np5pPRlbzG464LqMe5r41e38P63460ewsoAjXJ8suewZgOa+sPAesWmj&#10;3EMDIoW61GPc0UbO8KLCAwJUHblgcD1xXdSi5UpMwvd6nKftyfH/AF+HwRN4P8P6VO9/JAyW5gtt&#10;5VQT8pOdqZwR82QuSQD0rH/4Iqft8HXPEutfsffFPUJIbq0uBP4Sku5c5O0iawXgAKuzzE9d7Y9B&#10;7j8d/hn4V+MHgYLplnG9ltjm1CWJsszAHCkLznrkH16V+QPx9uvFvwd/aBf4mfD/AEa58NajoV3F&#10;f2McUL5jaBwiyPkfMrHPPIIY9686opTXkdtNx2P2y/aq/Z81m90+98X+CbqUglpbvSoSN8+fvmMk&#10;8MxGCMj1BGBXxDqHjHSrKOXV/Fa/2QpuFs3t7lJA0jAsrF+jEIN2Sc5zjJ25r7x/YW/bC8Dft2/s&#10;7ad8VvDh8nWLSOO18U6MWG/Tr8IGZGH9xgQ6nuD2IIHM/tP/ALG/hH4wn/hNdK0mCPWIizFXhzHM&#10;dpB34/i5GGPYe9FOq/gl0FJW2Ph6D4h+GJbKG8mja3tZp2Szu7W1aM3ScgbFPIPU7zwetEHifTIr&#10;GW40fUVijjt1VY7oHdBITkbwVxwNoJGcZOeRWR8e/Deu/D/VtQ0GDwjc2viC2ltxDYzRSlI1zsXy&#10;3UFSpVRgD3pkl9c+GLC30XxBpWpTafKnnzy3Nq6bJZMN5bKBuJGQSTn7ue9buK5SE3exq23xg13Q&#10;JI7F/EUEN3c3JS1Okh1TcXLhSRgZx1G1eeAa9E8Lftl/FdtR0qy8Y2+i65pKLHa6idW0lJ5cAjh5&#10;SeCFz8wwueOCOPI/CWtfD3xPdajfX32DFvKu2zupdp3MmWDA/wAR6n0zXaeDvD6eO/F0Gm+HJ4U0&#10;25zLeTRovlxhT85kXqCDz2OT05rKzUtDZtcup9R+GPif8JPinol34o+FWs3yPDqH2G+slgfbE542&#10;rn/WDac56133w+0vw/o1jNp1zeveynGbiNSuxexUHv0Br598OWdr4e1m10jw9rhtNLt9jQ2pQBjI&#10;cZZwDuYsR07V7P8AC1/E95byWx06Z0Cl1mnGWkzIP5D15rrqwnGj7zOBOLm+VaHS6FqF14X18zXc&#10;Y+yy3ALmS43YB6uR6AdvWvNf+CjHxS8PfDz4Daz40kvI7u1F1YSrHCWEhZbmNlKAcqSf8K9j0O30&#10;fS9Sljm+YMD5uVDbDjuSfWvOP2yPgC37TfwF17wrDbi0kEQ+xFIQW3R/vEdfT5lBH0rjuvaJm8k/&#10;ZtHcWHjBrrwraarb26SQXlnHNbGJedzKCMg8nrXwn+2j8IPi/wDGf4062ng/4h6xZwLKu63iuHij&#10;DBQCAB2zX2H+yV4lPjn9k/w34unjH9r21gLfUWyC32iAmOTI/wCA/hW/ceFfDesaTcaxc6avnsCX&#10;aNBu3UJxhJiTbSfU/JD4q/8ABNbxOPAsviOK/uri8jYm6E0zysxxzyxr5A+KX7G3inQreR7YMIt4&#10;XZ0Cn1xX7wXGn2WtNcaBcaBJFbjcoZl+8fU18w/tZ/ssC0ji1bSLYskswDwgE881MoKSNI1ZQPyz&#10;8D/ssa5oep+VfJ5iPCW3P0FeifDz4CPb3r3etiGOFWAQ45J9q9g+OepWHwtCWcEMbzYAlDLjbxXj&#10;9x8WNc1PWbCxtWDl7lCIlHB+YDtTp4dcvO0P28vacp+gH7FnwE03wzosfiDSdIjieSL5pxEMtXqP&#10;7aHhq+1b9lrXNKlszKTp0qlUGcgr6V237LfhCw8MfAHTZvFUiJfXVurKM4K5AI4rrfiD4dtfEHwi&#10;1TT7iMOHtHVc/Q81hgcZDEpuOydrl4nDyoS97rrY/ke8aaHLofie+065XbJDeSI0ZGCuHIrKlQBC&#10;TyB2r1H9tHwmfBX7UHjPQNhQR65KwXGMAnIx+deXsTu56VnOPLJocXeKZ77/AME1vGNv4P8A2l9K&#10;muEQJOwjLM3Qbs1/Q18Eo9J1nw9aXuj38UmUU4Ujr16V/N3+xbe6fp/7Rvh25vrffGboArnqciv6&#10;IP2T5rIpabbB4IjGpIDcDgV7GCbeF+ZwYlL2yPs74X3V8unxRxRKVCgNkdK6TxLDaHR7uEuG3QsS&#10;Bz2rmdN1NdB0qGTSz5okAyAPWt6SK3fQJpHkYSSxHKse5FcM1eVzqi/dPiO2uotU8W6lb2ke1o76&#10;SP5uMHNereALK6EK28+Bz8p214XeeI9J0D9pXWvAF3rMUc9xMZobbcN5z3xXvOga9Y6BZNLdOGYD&#10;I57VWtjPl5beZ22t6wuh6E9w0iqscTFiTgDivxJ/b78Z6f43/az1HUbKcS/ZsRuykkAhjkV+w093&#10;e+PNBv4YpdsX2dghJ9jX4hftU+HbvQf2lPEmmwknbqbnG7g5wc1pSik2yZt2ue//ALMvi/TY7y1g&#10;E6KqlSwVee3WvtLTPG+nS6PbRaTEdzEAuD1r88v2cbeSCMT3MjI4IC7jX2R8HNdcWcUcpDhcHlge&#10;/WtWtSXdWfc+tvAl6f8AhBpprmHBW2JGRyeDXz82jahruvedJhQZ2IZeg+bgGvafBXjGz1bwlPpy&#10;xkboSPpkVznhv4f3Unm3SRnyFly2PrW+F9zmMK9+ZH0j+x9rN/L8OpPDHiecSCJytoW7pjp+dZvg&#10;jRr34bfH3XFW8YRao4niiIyCAMEgVnfBbV7TRblLSN2KsPlH90j1rZ8c+NdPsfipoepPbF5SrQuy&#10;jIwfWvGlRq08bNxXuy/M9FVITw0b/Ej1W1gub/Vf7RHGBxtFfOH/AAUmgK+E9Jvvs+/y9STecDKj&#10;GM/Svo+w1i5MK3NtEpQjp3FeQft0aNb638HJb+4t1Z4bhXOVyByK0w8mqyuTVt7M8Q+CE15HGLi0&#10;AxIB0TA/KvZtZthD8PL2e+iVM2jEn14rzb4HWwYQwCFUTaO3Fem+O0jufAWqafMSqiwf5+natazv&#10;IikrpM/n3/ba1nRJviT4q1HS3kE769dJKEl44cjp7V+dvxMa6PiGd7lmcmQhXLZyM8V9qftXyWHh&#10;342+L531VJ7RPEFyUHmdcsf/AK9fGfxP1CzvdYd7RRtZ8gk9a+ZwcbYifr+p9Jjm3h4X8vyOTpvl&#10;D/IpcgDBOOO9LXqHkDfKzxuqSKAK4JfgckmkUZYfzp5RmxtPXj8+KqKTE2f0ZfF250q7/YA8F22i&#10;2NteJJ8MYEup1lJEa/2aAZzyGO3P6mvjr4MXUvhux1+O4/dRWSXWbmNt4JUQqpJfkHeoYYORg19M&#10;eElvL7/glx4a1WO6jtIrr4QW8NrOsBlM05t9m3B6Z5BPp06V89/s56da3Wl6hEkRe1c38ciysAcs&#10;OMg9XByMj3717GNS930ZzYPRS9TorCyv/Ffxh0a1vQ1rLZFPtBgCMrZmVygJGWGFJBGeeSSDivov&#10;4C6FD4M8W63puk3kvnajBZeIx/oygIjs8XlGRfl3Zjz64Y8cV498NbvRdK+NXhXxBqcTQ29pqNqZ&#10;RK3ykGGRlJPQ5JGF7hcGvY/hTqx8YftJeLtQ0mD7FosNjpenaQ6kolxA018jyhNv8LyZ65xkcjp5&#10;NKfJmtI9WS58DM998UWfiDxHoyeK9Dtrp4DKIr9b8FlSMLjAbgo+RuGOCD1q/wDAf4yWd74i1Xwj&#10;4b0u9jme1glury1mAtQTI/G05PmHZg+q9KofDz4g3zW174FtbWW7azZF1G4ndg0cmSE27/u7lAJU&#10;jowq9pPwP1D4b/FeXxHpOu7n1KCRtTVyFFurhXhWNcYDBstn1+tfVVElG0j5uMux9f8AhvWria3j&#10;urnft+QSoh4JYZ+736frW0/iK1ju0vIokZQodI1B8x8dfl6Aj0NcH8P9a1zxLoR0/UrNTc2aAJdx&#10;AHzBj5ZD2yPmUge3FaHh6bVraGOw12WG6dJJVuLazOSqhmEY45OQD6Zwa8GcEmzvhKTR6Rofiey1&#10;7LWUbDYCArx4Pr2+tQ6zeSGYwXap5aqCi46huOfWk0uJbezkubO0SKTYxKjoG68nuex9K4T45fGj&#10;w58OvBA8Y+LdQgsRDAJB5kgGXDYCr7lulc0Ypy0NXojnfjF8XdM0DSI/D8JIMrfejmwGKkkR8cnJ&#10;AGB+NcZe6hrl/wCHZNKsDFaSG3+QzTqZo4+4OQQGyTliDggCvNvBusav40nb4u6rMvkSJu0K1YMp&#10;LnJUbOrPg5J+p6Vbi1e/vNVj1Ua7HPfX8pWK1WPbGEVuCB94ZGG56kcVvCKuDVkc/qPgDVtB8STa&#10;tbqsn2WwENjbXEHmCR9/zu0gORgBs5POcV6fol5Notr9o0+COWUxo8cNvpoQp2ZlVsjODwrEdKy0&#10;0S6sL77H4dkkmcK8l7cTDKSjO47jnqeBn0FY/h7Rtc13TrifWdXvfItbtvNntpjGjYbJIBweGyOn&#10;OOK1teyJ1SsdzfJaeIrOCHV0n8lbwSQzWM8TCKX7pYlQVfr3wwHHaoNK8HeErf8AtD/hINQknRUR&#10;Tqd1ADJIy8EEIOWBA4AAOOaoT6TZ32p3Vvp+n3MFtFfgLHayIiJMSTvIHbJ478c81JdaV4nsfFEJ&#10;0aWOR0Plw2MsrCCUqTuUHozkDJPYYpcq6CLdp4s8J6tpTvaXRa3vLny7ST7Q2I1P9+PbwCAf3YPB&#10;xio9Q8S6EZ5NF8KalH9nntpnibUbwRM8i9cZ3fITyQMNt9Otct418SnWNDv/AA1qumT6dqdvbEzw&#10;WQMkm1lKu0W0AbsEkAnAP4VifC9JPBXiC30nxE6TSXN0ixxtLueIeUVBcEHZnjPufWqUVuHWx6D4&#10;a1/xn4Qu4IvDMsd9bSoE1CSWUSREEghZOPlXkqudzA4JIFeuaJfafqjC60CGaKAxhjFOc4fuB7V4&#10;/qkqajBZzaTM8QJMc6NlWkQseRkAkjAOe3avQPAOsvbQpaCPgKFH0rOUeoXPxD/4Orbic+KfC1nK&#10;zYa+dsdshTX46eWD0Nfs/wD8HV3h2+mufCfiNkxDHqjqSR1JRhX4xxsjA4b61z4le+vRF0VaBAY+&#10;etHl+9SMPm5PWnKinoRXNZGpD5ee9WILcP8AeP6UxoyGH9KuWsYwDTSVxMgk03ccI3X2pRptxj73&#10;6VfeIKAxqaMqyHIp2TYGQ2nyKPmbH4V/RT/wbXwR2H7BcWWGTc3DH8ZGr+e2WLKGTjOO1f0Qf8G6&#10;9h9n/YDs5VYEv5pIz/tNXTQjaE/l+ZFS9kfj3/wXCtRP/wAFDvGVwDjIhwTzng18hG2fnMhxX2F/&#10;wWpaJ/8AgoH403ODgxY/75r5EmZRwO9ZV9KrQUvgRRZVVtpBr63/AOCZUgt9U1CZVCthgOP9k18o&#10;Gynlga4EXyr/ABV9S/8ABNaMy6zfeYcIWwFzg5xV4RJVh1PhP0U+AOj23iLT7uy1K6KJJnBPfPav&#10;Wf2Zv2ctCt/jRBqV5qzSW8J3JHI2eT/hXnXwT8OwaFo39q6lMIIsggk9R617n8C/GfhlNdOqrqCE&#10;L8vynrzXucyVPTc86CbqWPp742pp1x8M5NOitxJHCCo46Disv4CeNGsdJgsVkEUW1QFUc1g+PPGN&#10;zqPgm4FkyvEV6HriqXwY1C2vLKJiFwgA5HIqaEX7Kw6j9+6PrX4e6pJLNHKpZlY16zEtlqOkPbmQ&#10;gmIjmvDfgx4gtbmSK3nkHGMHH6V7jpkNtPDviJGVxivLxKakdVLVH8nP/Bwt8P8ATvA//BTjxpDY&#10;wMq30FtdFj0YspGR6/dr4gMSqQ2M5HT0r9Xf+Drn4W2vhD9sfw/42gjVf7Y0N45DtxkxPkEn/gR/&#10;KvylIEagswwRwc9RWGJX72662/JGlG/JqRvaiYAhMcV69+w+403456fMxONwH3sZ5FeWxFWAwOMc&#10;mvUP2SY0X4y6e8jhQDkZPuKeGVsREdb+Ez9fdI0CHXDaX6XzD92h2g5PSvtb9mG9utJ0OOGcs6BB&#10;hlOO3aviX4XsLoWMMMxMaonA7nBz+Ffe37NsuipoNul46FhGAe3869jFO8bnDSikj3D4ceIm0q8a&#10;9nsGAkbO8j+tfOf/AAXXk0fxd+wl4rtr5dqyaPK3uCFJFe92vxB0efUo/DmnQoXDYIGOleFf8FmP&#10;BM/iD9h7xXbROVcaHPsA6/cJxXm04rnR1PbU/m7/AGX7Czj1AGeJJOcEOO/54J/Kvuz4Ufs/fBL4&#10;kBb3xV8P9Mu5ZxieRrVVZ1IwcsmGyfXNfB/7N6XD6tujB+8CABX6K/sn2GpzxQyGP5Coyo4JNa5e&#10;oubTRviHagmdzaf8Ee/2KfiH4fFtpujeI/D91I/mLdaN4idhG2MACO4WRSB1wRzWPq3/AAbf6J4u&#10;eFvhb+1RcaXFuRJLfxP4TF3uXuRLayx8k+qY5r69+EWlW2nhNTv7gJHgkgtXqmnfHnR9CdNP0mAT&#10;TEhdyDIH0rTEUsNe3KrnNT9q1oz8nPiR/wAG1P8AwUA8OSXlx4AuPh74ys41zaHTfErWFzNlsbfJ&#10;u41CNjrmRl9DXgXxN/4JTf8ABRz9n28t7nxJ+y144s3SeSW3m0eFb9UMa43g2jybRgkA8cHiv6UP&#10;hHqus+KbeO81S3eIOQV3jr+FZXx/Mup+P9L0PTy8L2qiYlJdhc4I59Rx0rHD4OFary7FVKrpx7n8&#10;wyeKP2wvgZqNz4Vj8Q+PPC9xOkUd3ZyC6s3KRv8AaEyPl6ShW47+2RXW6P8A8FSf+ChOjaTHolh+&#10;1J4oeG3W4H727WVibhwWMjSKS7AqAuc7cnFf0SC58IeJkSz1q287UpkEMf223WXarScrhw3UY/Ov&#10;E/jN+w5+xZ8YdbvbP4mfALwY1x5ytLc6Lpy2ctxsJO0mLaSB1JHOQa1ngKsX7k3oRGvB7o/K34b/&#10;APBdj9q7SLSHw58ZrXSvFWjR3Ek8yrpcVle7fK2RxR3MQyieZtkbcjFvmUFOK9EsP+Cwnwg8dWcO&#10;na94E1nQpV1S3lu5dMukvomHkN59wTdGJh5bjasJ+9u3bjivcv2if+CNv7BVr4JPifS9M1/wtcw2&#10;siwR2GuGWOZs7gSsoY7iOgPWvir4Of8ABJLU/wBp/wDaLX4K/Bn4rrZTzWV5dS3er6axhs4ogoDO&#10;Yzk5YgfU8Gp5cxoLR3GvYVXax+of7DH/AAWU/wCCZXhT4V6T8OvEvxQ1nRrxreK6uJNZ8NzeTHcT&#10;XDKRJLDvVXyFY8FNpB3cGvrvR/8Ago9+wp4s8Ja54r8BftZeENS/sjTru7msotXVJXW24kKxyhGI&#10;DEKCAQSwPSvxg8e/8GxH/BRjwokEnw48UeCPFZclikOqSWJiAX5eZ0IbnPQ9a+a/2v8A/gnH+3X+&#10;wZ4YTxN+0Z8NbSw0OW5Sxj1ew8RW15EJXBJjCq2/tz8mBkZ4wa5J1qk5OU46m6jTStc8F/af8F/H&#10;Dxv8fvGXj7VfhbrdvNrPia7u2T7EZCrTFrlVYxjbvMTByPTmvNbTxt4xtLAeFptevlsDcrKbBrlx&#10;EXB4JQHGeuM+temeHvi9qUd/LfJ4inWU/ODDOyncyGLPB4xGMZ967rTPjnoOt7Lbxd4b0DVbd0so&#10;7hbzRoVMkNrkIjMiqx3ZALAhmHUnFcz5Jyu+9y0fYP8AwTw11IfhvZT3MRZ0SIHPV/lA5xn0/HHv&#10;X6T/ALNdv4h8P26eMvhI6LKwDaj4dZ9sN2c/M0Wf9XIfT7pzjjv+SnwV/al8J+C/DltomkeENJgF&#10;vGIlNm0kY86S4MmWOTvCxEoB6AHOa+w/2df+CqXgj4a232nUfh7dXkEc946Pa6mqnyInAhIypyTu&#10;IYHuPQ17lXEYbE0VFvVdTloVK+GruS2fTo/VH6M/8NYeJP8AogPif/v3/wDYUV4p/wAPjf2TP+ff&#10;xT/4Bx//ABVFef7Nfznd9aw//PmP4/5n6E+H7CbUdCiluNSaO4AyzdwRzg1W1aS5tb42+x3bK4kY&#10;cEVt20MsVyzRwKsbR7mOMgn1qOSyN4UwrDLZLFelZyb5nY5Y7JmR4i8uLT2tlsVZVjLnIwDnrz+N&#10;fmH/AMFbvBemfY9C1h4F82HXERUk67XyOD+Ir9VfEdnEmkGzEgXzDgOygkZ7V+an/BbPxd4M8AfC&#10;yC61+YT3TXsTaTbKnzvJGdx24HYc5rWlUjBNy2KUXKSSOo/Y08LC703w/ZWUr29zbxeem1gFmHA2&#10;Nn2Jr8WP+CvPw51DQP24PGzahoUdlLc6pJKEijABDHIbgY561+0//BMLXfFXxD/Zs8MeKvG9hBb6&#10;rfxl0SNRmNfMwOQeu0A/WuL/AGzvgL8LfiL8bdX0/wAe+CbLVJ4IkXz5o13MpU4O7HIratbEUm/K&#10;5n9po/n0sdA1CGQXFrJIjICVdZWBH0INdP4b+LPxg8IuP7J8Za1CkahAqahIRt/Ov0W+M3/BPD4D&#10;ajf+Zo+jyaMHGCbRxgHtweK42z/4JJQeKbkW3hP4oJA0sWY1vbcMCfcjFfn0OLskq15YepJxlF21&#10;Wn36nTRjUnK0dz5W0L9uv9p/Rljj074v63Cq4xHPNuAx0610euf8FD/2ovG+hjw74u8fRalAGyq3&#10;VspIzjgcV7P4v/4I2ftIaPetZaHoula4DkiW3uxET6cHoTXiXxh/Yl+N/wAD3DeP/hRq2mISQsrR&#10;h4yfZlJ9q9bDYjKq806UoN9LWv8A5mtR4yC969jG0P8AaP8AHmnagt9daLaXGD8wTjIr7Q/4Jaft&#10;JSfE79pfRfC934Rlt2jgll8xGyowOQc/UV8DJpENrmJy6SI3IkUjH519o/8ABECzgg/a8lt7oo0c&#10;nh+4VZXTPlsSuCK97C2lWimcdarNQdj9sfD+uaRcwpBp1rEl4jEeS/fng13OjrrJcT6hArKwG2OL&#10;hicc15J8LNJZdYMmrWk0kkEreXcKp2upNeyWU0h0j+0baZw0UhVAece1enXXLLQ56bdj4K/4OK/2&#10;EPh7+0f+x9d/tJ6N4ZaLxp8PEjkW+htszXOmtJiSCRupVC3mKT93ntxX4y/8Es/hR4y8Z/tbWnw/&#10;8G67LDruo2E8mj+H5b821t4jmgQu9g0vIhmki8wxSEFQ64b5WNf1U/ZPDXxB8GXngvxx4dtdS03V&#10;rN7XUtPuot0U8LjDIwPUGvyX/wCCpP8AwSU+In7KnxX8A/tk/wDBJj4GXMus+GNfiu9T8OWUgnih&#10;lQ/JKkTtu8twzo6qehrjcVUmk+n5HVGXu2ZznxD1r4eaHpsGsaTrlxe6HeLLDJFf6d5WpaFdRsY5&#10;rDUbcDCTwsCjMoCnhgOa8j+LvwctfGNs2r+CtaW11C2wyfYcN8+MbTjBJGcDnrXr37bMHjTx0PDP&#10;7VGgeBYPCviv4naYth498MTODHYeKLeLcj9PmW4iQrvzk7UJ+bIr4fj+OHxi0LXLzWbfTRp2qE7J&#10;mtT/AKuRSQNy/dJB4HHYV4GLnmeGzBx9kpUns09V5NPe3dPYl1oq1tzG13S/jP8ABDWLnWvClpPp&#10;dxNdLLcyWMXn292eM+bC3GTySy4YEnBr0v4Vf8FL9M8JtDY/F/wZqumiOfY2paS++CZc5G5HPmJn&#10;GMc49a2PDX7XvgzxFJF4e+MHgB4YxDGI9Zthuy/AIZAM/wB4jHU8HFdFrXwO/Z4+KGiS+KNKvYDA&#10;85ESPA0Tx/Ngb0dQVbnJBAINc2MyDKs3alXpJy77P71Z/J6GkqsFqfp1+yn+0B8Bf2qvgJL4R/Z1&#10;8ZLa6jLoyy3Z2f6RaiQEH5GOd2QeR6V8NRfsjeM/iH+3nq3wP8Y+Pdf8QaJpVnFfX+oux2lHyDG+&#10;5iVPGAQRx716p/wTZ/ZY8Aaf8EPGHiLU76VZ7i8FvpN1ZXiw3NpFCDh43iIYEsSSDwRXvn7GfwUs&#10;/A/ijVPE11rtzq13qjqlzqN1KXklRBgAseoHWvq8vw9PDYWNOmrKOxx1Jpzuj0D4b/CzQfBGnL4e&#10;8LWW22iVdkJ6KBxgZrdvNA1SUyRWdj5ZwcMelbniDT7vRLmSbw0vmuw4XPXJrK1HV/FsKq9zAIBj&#10;5lznmuiTbeglZI5Y6TJaagi6th3duDjpWxPEmm2Z+zHClCT3rCk1W8i1Rm1X5ufl9/x7VqyeJ7G7&#10;tPLSLHABB+lPlfKLmbuV7KW1ntJRM3zADjPPWvlf9sLQtNj1SPULq0VlY5AVMtx3zX1PHp9vdxSP&#10;AoXcQc564rwj9qbQ1jazluYQVLEZI4FeLxBSWJyitF9r/cdGGko1lc+e9K0vwxaxQt5P8Bfc8fOe&#10;p6VYtfHlpa362sNr5ezgsuRuyfQ112j+HdPkvkuJk2wBiu7GVxio/iJ4Q8OMsV7olsss6kfNEOPr&#10;X4d/ZtOul7Q+op5ZSxFPmloTnwhF4stk1Ge1w20FZ2xwPpUR0S/8JWpvNKtDPHbqWd0XJ3VyV58W&#10;dV8G28VjeLK0zzbV8teFHoR/jWn4S/au8E+H7xdJ8csIPPmH2eX7yyE9QcV6uGyikmnJXPVwmDw0&#10;U0lqO8FePbj4m+ME8M6loc0EYI8ySSM7efXtUH7W/wCz94c+Hvw5T4jWlz5cwuFiYImCQ5/WvbPD&#10;2meGdU0qbxf4We2ka6IkG2IjH4ivAf2xfi54h1XwO/gjUnjKHU4v3Ktzhc9MivoMvwdCGOpztqmh&#10;YyEPqsrrofFvxBYy+MpVhuFMazLlACSuRxnv71+jf/BJe+TU/hd4l0S+mVpbPUIYVjXJOXiI3c9B&#10;kCvzl8V2g/4WHcWUgGxLsiNxy3HAzzzX21/wTQ8XW3h34zyeERclI9Y0xxt253zxsrj25XNfo2Cm&#10;oYiPnofGYmDlh3Y/Tr4a3dvosq6CUgWBT+9ixkZJ/PHr7DNehfDnwt4f0iK6udDFqkMsjeaEh2BS&#10;Gxg9+pHNeHaFqmq3WoW0Z05PLvbmWE/6UVMgAwrk4yAfQdele06DrMdnDC8qsrvEvmW0YJCnIHTq&#10;e3vXq4mMrO3U82k0dzplw8oW3I3MCQpDjjitix+z2paVuCw+Y461z+m3EMtnDfwQrEHwS2OhI5Fb&#10;U9xaQxrA12gB4O7GT9K8ipHWx2R2E1SRJTmO5XauGC54rA8StLc6PcafqFnv3A7Cnfgnn8q2o7dU&#10;tzEI25PypjP4mm6zGkVuENvu4O7I6nGMe2KUHyyQS+E/G34y3i6b8O9TtoVwTq0yBFbp+9avVP2b&#10;fENmvwstdM1ODc3kNsLHGOM149+0teQx6m3hk4jafxJcjYG5/wBc+BXs/gfQbLQPAtrAUEbfY8s5&#10;PA+WvrIpKkkfOxfvP1OQ+AdveJ488Rau8x8ibUduf7qjNfT3w+u9PYqFm8xg2RsHIr5z+AUFrYRa&#10;rd6nfqIpr5ijY+97V9D/AA/8R6XY3drBomg+erj95KOlediY2Vkd9J3dzttevtL0/R5r25Vt7xFV&#10;Ldjivg34nTW2i/F1tZZAyi7RwG/iJfGK+8/H+iah4w02DTdDsGExbOxBzXxT+2t4Tj8H+NtGFpZy&#10;Kwv4UnXBBdjIpAP51y0JRvy9Tqknypnuer+LtV8UadZ3nirw6mmWX2YqLiKIE7VXjnscVzPgzxF4&#10;fj8M3VvodlqF7vldre7eVgQCeBjsOK6zQ/DSeJdGh8P3HiCeAhArxucqFIHOD9ao+N/hjpngHRf7&#10;K8L+J2XYMlin33J/hI+tem2r2OVO7uz0/wDZkn8QQeBINW8RW03mzXRaVQmSEDEAf59a9yW8tJIP&#10;NitigkX5TsIyfevPfhJqOg6RpGk+Eryd/t0lijIhXHmE/eavTeLW0USIk0RA2qvUf/Xrxq0uab0O&#10;2KaifhX/AMHDUBvP23NDursnjwzGq5AGF3sOMfnX5xftcvap4fs0iVfuLgj1r9Kf+DiHw9rVp+11&#10;pXiZNHuItNfw/HDBetkpJIGLFQcYyB2r85f2itFsdU8E20yh3kjRcgfTqa82s+bE/d+SPRpK2Fsf&#10;M0zZBNQFmzXYW3hey2ZltWb16Uy58P2MPK2yjA6A81TpyauYXPsb/gk7r8MvhDXtCuZAo8p9m7pn&#10;BwK8Q/aq0yS2+JepBox5ZlYjb71g/Bf49+IfgibiPw7ENswOQB61zXj34l+JfiDrjanqpcvM+SQM&#10;Y9q75V4vCqn1RzQp8tdz6HOW9sZr0xquRn8a9c+A/wAL9R1i4mu7mNvs4gf+EdcVxPhvwbezXEc6&#10;Rk72xz9K+rv2e/CzWfhedfs+S1swxjnJFfKY7Eci5Ys93B0bvm7Hpn/BKTwi+l654hurRgAs5Vs9&#10;+tfb0Oqa0J1tYkCAHh8HmvkX/gmvoctheeI3R2VzKz498mvrm01rUL2M2draBpEK7tq88da+7wMv&#10;+Eyn6Hy2Ji3jJ9NTtNM1vVItM23dwWZVwO+PpXxb+3NEYfi9o18+WZpAMEjgZ4r660211HUx5F5u&#10;hw2R24r5L/bk0m8svi7oImnzH5q5yeMVnNWRUdZmj8OorHUPFdnZ/Z1BZFdz9B/9evozwPptqviZ&#10;ViLSGNE+QNwDXh/hPRo9Lca/GuQtsu3BGOntXqP7OfiG71LxDdalgMivtVD7V2QvzRMKkXys9Ztv&#10;EviTR9YaaKKSTnaIiOK7Dwf8V9eknbSW0p4mHJBTrxioNK/4nireGyWGVXGCU7V6Bofh3TLu0F8I&#10;o45wmCQg5qq1gpXirMi+Cfiq41X4nR6dLEsW8OuDxmvbLbTI7O+ulghG4S5YAnv3ryjwN4dtNL8b&#10;2mquAsi3AAYD1NeyeKXXw1qMlxKwZrmEFWJ4z6fWvCqJxxt+6/I9ODTw3o/zP59f+DiXxnceIv2z&#10;odJllZobHS/lz6ljmvF/+CXd5A/x5m0yW62C4sf73XDZr1v/AIOB9JgtP2t49Ynlw9zZn5R2ANfP&#10;X/BOzxFYaX+1FokEbqDclozk9elXzRWLi/QVr0mrH72fsw2NounWFnAW5hCu+O1fTvhHVfDHh66h&#10;tLuaQShhh0JwPrivhbwp8YfGfhLxDp1h4a0gPboQJWVOGH1r7U+FnxZ8IeJ/Ckc2o+HlS+RVWSIr&#10;k7q9TFRbd7aHBSepmfHnUn1f4lW15ospMc2mwwXE6Dc6KryMWGeOOOvfmqNroP2jVNDs9NeXOlpM&#10;yXwjLeSrEbQVfdsLdCRngFf4qsfEnUn8PeJYdZ1SzW2szYTtKGU/vIypUoPVzngcd63vhqLnWLSf&#10;RbTTr5r+1s7cwxuMySJuVuSDtV845OchvxC+GhF9LGis6h2PgLTdJ0LRorF0sUjuXkaNoM5ZyPlk&#10;LkktwXGCOM9wa29F1u1/ta6WPQb2O4YGNZltwFu+OE8wk5IwRg9OtY2m6vJfWCtoGnXd29t5mJbW&#10;JCYZQcshyeoGD0wQCM5rb8H+LtMv7aRPsV1BftGJ9QlvY3jW3KABsq2AuCwyeh7E151RWdzpg3ax&#10;3VrfHKaZNDHD+4V5BGm9w2R8nGBxnrWgNSPmxWkZkMkjFQp6KPf0HHHfmuR8F6lF4g1B5bPUZ0t4&#10;gSmEx9qPADKSMngHHHQmuj0BJLm4uLq6VVlWVlfD5CgDhenXgk1yTikzS+hwn7RZmsDoEMN2kIHn&#10;m5lljXCJlGLE4OB16dq/nAuPiAP2rP8AgpF8Rfi74k12STUNR1+RLFd42Q2ULeRbxrj+ERRoR9Se&#10;rGv2+/4Le/tKW/7LP7EniX4hRHztUvNPk0bQSZRGFu7sKgYkkcKm5sjJGB61/Ox+wjdaXoP7RuoW&#10;WvXZS/VU88NkBZMZZee4JxXoYNqNSCZzVruMj7q8SaZLokiW8Tl2XgkivpL/AIJ9NrcGuX+vxMii&#10;3ii+0q/8cYYl1BHI45r5M8Y+LJ4tSZIbwMu7p1PWvqH/AIJ2NdPcXNxrjzGyurmOB5VyBF8h6jvn&#10;2r0G71mccP4SR93/ABA8cfDPV/BNnqXh7UZzNLMPNhtNr8f7Xc88e1dv8I/iVofhSKz0a91mUQzh&#10;MCVsjL9ck89TXzH4k+CMvhHV38VeDdakgguVBWNZCYlXuDngZPNdx4dfVbHQbKLxHDHeopXcIZlM&#10;8RPzDPJxxnrxXJWpxceW5005WkfVnin4TaR4ugu9SN6Z2dMwh+VBA4wB1r4l/bl0DxX4O8bfDHxJ&#10;d6axsNA8eWMsl074KZlCbt3G04Y4HSvrL4V+Pby/0qNrLVVngUhJXuZBkADgcdTiuL/b90jwnqX7&#10;J/i/xLrdooTS7E6naTswIEtuRIp56crXHSvCqlLU3k+eN0besnRZNQS3gu2cSQAoZGyWGOp9+9eH&#10;ftc2uu+LfD2maDpxVRJeKsh7bB1/lXq+g3Vr410bSfFiSRAaro1tcRbCBhZIlYkY+tec/HCK30K+&#10;0/RftLyi5ZvKkJzsI96+fxKf1iS6XPawzTpRa7Hk/iDw7a6f4Zt9CdY4JouGKc/nXX/A/wCODfDb&#10;xVHF4fuBHLZiKadIzhbiIHDIR64JIPbFc3qmlT6naXsEd8rPAMvK3oO1cR4fe2svHdrrYlYxyW7Q&#10;XCsvJDDBYe4zmsauF+tUJxjuk2vVao3WI9jUjJ7Xs/Q+lv2t/DUWlB/2kfh/LEdN1MRpqcaxhkhn&#10;YYYSqeGSRTjsM/Wvl/xH8MvBmtaDJ8W9JtJFtrSbzLzR5CWNpITgMp6vET0PVc4Pavqb9mzxlpPx&#10;P0/xV8C9QmjvNOurE4068jxKgBGGHZkOAQynIIwcV5i3wT8X+AfFTRabAbrTLbdHqVpKu144jkMJ&#10;VbAZMHIYZ6DPOK7eGsyWMoWraVI6O/U4M7wf1Wt7msZaryuYn7OXxD8P+IYJvtWyKRjtVHHYdsGv&#10;WdDutRbWpV09IlhK4TB7etcXe/Dnwx5Can4D0TddFhxAMA+h9x9KqWNp8XNH11JdRj2wucIiDn8a&#10;+jr2lJtHjU9NDa+N3iKPwx4XnnvmBUwtuz61+fN7oknif4h3espKUia4LDcoIPPFfZ/7UMl5L8K7&#10;tNQucXBUYz26/wCFfL/gnwmZoEnnnKgpkyMQM81FK6Rc12Ok8JaO6RTHTEBeC3JO0Zya/Hf/AIKO&#10;af4y139pHVbi40OV0hT5GERIxuNftR4Q8O/8I9YXup290JU+zMQPf6+lflr+2X8YYrX496zZTaFD&#10;LCsqpuJGQO/1rlx9WVOikl1N8FSU5u7Kf/BJPwNNcavqmtXFkyMhwpZdvAHv71+gH7K+qwWfxUud&#10;O1OVj5zjaGPQdhXhf7Geg20PgRvEmj6QtsblSUAjx1+lem/Dy8utI+J1qJSInmflunfivUwztgYq&#10;StdHDXhH63L1Pr34i2k9vaiOxjHlMeSvYV+KP/BZ3xFFN8d4NNUEtHGxav24kluJPDQa4t9x8rJZ&#10;vocV+K//AAVW8AQ+Mv2iZXsbpVmA2bS2QSWxXm4uapUbM7cPGdWS5Sp/wRp+HyeKPi7qHiy8sS0d&#10;lAFRwnQnk816Z+1Rq1r42/ajm022IMdrMI1HHY4r1D/glv8AC/wn8CfgBqnibVtUtmv5kmdiWAIb&#10;GAPyIr5+Wa48Y/tAal4htX3Kb9toHO4butb0ZJUYxTM5xk6kmz6e+FfgWGzWEyxBlVAR+HNfSXwl&#10;0m0uJY4pEChVBYEV4v8ACCw1VdOikuLdmBIALD8K+l/hToVpqNjE0MO1+M/Wt0+VGD1meOf8FWPF&#10;7eDf2WtRFlJs8y0fHPTg1+B908lxO87csxJOT71+0X/Benxmvhv4ADw5DIFlugsWAcdSM1+LpyHP&#10;GfpXmYxp2R2YZe5ciKlWGeK/V/8A4I3eHb3RPgWNeQ7FuboEsB/tZ/pX5SbdzBSp5Ir9bv8Agnve&#10;X3hP9lDTLqAERO6lgg6epP51tlS/eSfkZ43WCR99+KNLttU8B29zDcl5WCjAOfSsvw6LDw+bnw3q&#10;i+X9oiZiWHUHpWb8IPF9rI+nRavqsT2MnzyO5yBkcD86d8TviH4N1bxrNb6ZcRMYLcRK0Z6n0rKt&#10;OU8wVO2iTZpSXJgnNvd2M/wFaaXd/tJ+G9I0nUty2qyXMoZSwZIgzkH2zivq7wHoutXmqtJotnCb&#10;i1uWlmM7lony5EgZeAcBUI5yNxxjFfGf7Kl0msftSeItQYyf8SLwjJJEVc5L3EqxKv47Wx9DX2L4&#10;N8TzaVeRTXPiSz0yfWt8qm/uUSKQrx8oY45JHfJJx6V7dJP6ucM1+9PZtX85vCU9wbKScraq8jrK&#10;droSdjAHOTtYjjptGa/ML9vPwPBp+p69rTWMdpP9hFsDcznerLLuYmTgqGDjAGcHNfph4W8f2nin&#10;QFkt7hWnjgaO4tLe2Yh95KLLlQUXkcAn5gfUHHyv+2T8L7yPwRqYu9Ms9TJsXDz3V2rSLKz5OU53&#10;87ThM8Djvjz1G0mmdSbbVj4g/wCCXX7blz+wh+2Va6vdTzp4T8WNa6P41tZJS0cCnGy7HQAxvg5A&#10;GELZ5Y1/QHNMPEGlfbNGcCCRUliueJElQ4PGDwMEY9q/l4+JXha40TxFe6rrl3/oyzEfZ7iEqPK3&#10;EbTggZJJ+UHIAxwRz+1f/BCH9s+5/aQ/ZNk+C3jPVnuPFHwzhg064lmY77zSpFJspj3LrGpgY8km&#10;EMfvVzVaaWvVHRe6ufSvxp+EmifELQki1HbbSxsvl3SRhnRz/dYjIHXB/Ec818T/ABw+HOt+E9Su&#10;NI1R9Su/KWYWlxDkJLggCNickjb1BHJXPtX6JapqEEljc/aLUbLYcR7CSwAGMepPSvPPib8KrTxL&#10;dw3jaYn2aSQTyhnyY1Y5I29evfqKcKjaszJq5+Zun6FaTaRdeNIYJIvvS3ii3GV2EqY2ZT82VXkk&#10;ZPbrXsumeFpfhV4Ct7RLW4n1TXYRfX9zKy77aE8JD03YJBJzzwK9Nvv2OE8CeI5ne0a68OajcG5a&#10;S4RgIZD86iT1UEDp1HAFeBeDvGF7rnxH8SSX2uSXNnZa21jbzEDL28IMaYxxzt3fjzzXbg+WWISZ&#10;GJ92k7H0j8MfDkF3YyXtlCYJVWKX7RGpcMBjIkzySM/lXrfh2fUoUtowYVaOJwzW8zeW6sc5AwMf&#10;rXm3w/EfiJLK18La6bOOOE+a8CBlbPPJPT6V6vLo3hLw9p8VxrF4YituG+0m4wqY+8P92tsTJOVm&#10;c9JaXRo3c1paxQ3F5cJAt22xI5IQf3nYsa7jTbXSorQqwV3IBcBOOnpXi2reNZzfgWniZb22ON4A&#10;QMU6gj3A/Sug8L/EjxhJDa3ej6Or2DN8t1PJ8zjvj2rzKkHI64NWOT/Z50CPwD8RPiH8LLK2SOwt&#10;vEB1bTIwcCOO6TeyY9BIr+3zV6vHc+HNJKxXMZTeMkqPlzXk/iiW40T9r+z1e2eVofEnhMwXKwkb&#10;Y2ikDIx7k5cgcdCc4r1qx0l0t107VrMFDjbPIM5z0pzadpPqKN02O1TwZpOrW4ns0TBbcSBXmnxc&#10;0nRrRvsosopNsbOC65ANepTrNpjfZbS5yrLggDpXj/7QTatpgW4NsSpiONveoi7X1G1eSPyO/wCC&#10;i2hr/wAJldahbYj3XSZRV7HcOPxrT/YA/ZTtNY1OD47/ABX0118M6VIZLYS/L9qmHQ4PUCvo/wCI&#10;X7IUHxf1abxx8U7pdN8NWLedd3MpC+YVfcEBPQetfOvxs/aX1zxL4li+Enwd1EWXhTTJRFZxQADz&#10;gOj/AE4z75rDF1quJw/1ag9ftS7Lt6s6MNSpUq/t62v8q7v/ACPtvwZ8cNK8e6+DZWj2Wn2j+Xa2&#10;8owAgPBxXuX2tdX8FXlvAAV+zEAA9eDXw18Bddude+yQa5cNDdxkI0q8Bz6kV9j+Drua18PSQvJl&#10;mhIBz14rsoUKWGoRpwVkjlrVZVqjnLU/mk/4KseH5vDv7bHi22ni2GS5Dof7wPf9K+dCykYr66/4&#10;LiWF9pf7bOp3s9kyJcWSNHleDhjmvjj7e/dK5q7iqrN4XcEd9+z3dTWPxn8OTwS7Cupx/Nnpz3r+&#10;j/8AZbvpJfDFhJZ3VtKJLWMsxYZB2iv5sfgZ4b1vxz8UtE0HQ5THLPqESrMB93LDmv6Mf2TPhb4D&#10;8IeHtI0DVvHxlultYvOHndTgdu1deGrzjRahG+pz1qUZVFzSsfZ/gjULBtEQavqKQug+U7uDXR6l&#10;qTXHh+ZobhJHjjJR1NQfDz4XaO+kxPAIrqID93uIINdRrfgQQ6RNb6daQxyPCRtU8Zwa4Z4irz/B&#10;+KOhUKaj8R+Yl34R8v8Aao8RfFHxhItxJwmnkDBQDtnr+FeteHfF+o+L7gWtuwZM4Uhe1ec+LrLW&#10;tH+LGueGPEsQEsN6SGJ42nkEfyr0r4HaMxvjDaxZ8txzjAzXo2srnOp8ztfY9b8G6Ldaf4YuINzZ&#10;eF8BfocV+L/7aOnXVl+1f4hikVnZroMC3ocj+lft54Vd7WK4gukBHlHHtxX40f8ABQmOfR/2uNcv&#10;LuJVjlCum7pjJ/xp092S1uQ+Azq0WjKbJcMgwML9K+lP2W9Rndhb65JlmHyqep+lfMfwD8XSapM9&#10;nNgID8oJ+XqK+j/g7cx2viOJyTsV85XpjIrW99iIu61PsjwTYnTdEmkaI7XTiux0QPaaTE1tK2Zj&#10;l021xuh+IY5vDCyRSRsI4s7V/lXZaNrzal4at7y3t1V1GCcVVC7TMajTaZ6N8KbeG5+0W508JIqf&#10;LLt610fif4etBo0HiDSbLzby3mEjBxnPPQVk/Cya3XS57ySRlmCDkjivUfDkrX+jqUu1fK4AJrix&#10;EnGpdHXSjFw1MXwFrt7rUfn3Vl5AU4KY74rJ/aO8OS+JfhjqFjZKAXiJCsO4Fbvhm3vNM1SeznYL&#10;vkJVWXrUHxotbgfDXU4LS+MU72riNz/C2ODXN73tPd3NrRa1Plf4RReM9Gv/ACr3TpTGjYQDkD8a&#10;9W+L2leI/EPwe1Sx0m9t7C5nsWSGeckLGSp+Y4PavF/hLp/xN0/TTp2teJjcurkiTZhjkmun/aF1&#10;jU7j4HavptzfTpKunPiaN9uG2nkY6Vy1IZnVvzNL8TohLBQkmk2fmS3/AAQe0Dx/Pd+J/jF+2Ja2&#10;t7fXMs8sdpaoQCzE5/eOD7Vl3X/Bs98A/iM/l+Ff22iLtQcJ9ht3Vj7hXBHT1r8z/i98Vvinp3xP&#10;1nTNV+Ies3kdrq08aNLqEh4EjY71zuofHD4p+GbpNe8I/EDWbCcEETW+oSLkj155rwKeEzFVLqt+&#10;CPbqYnCype9Tv8zY/b+/Yt1v9h/48X/whvvE1prlvAu+01S0TaHUsRhlydreozXhoOTgetdH43+L&#10;fjz4kam+sePfEtxql3ICGuLyQu7fia5954nIZVVT3ANe9TU1TSm7s8Wbi5Pl2FUEDBpdxHA9aQOD&#10;yp5p4bJ5HYknHsetaxM7XP34/ZhudV8V/wDBH3wP5d1IrDwCwt7oYyjxyuv4AAZH0rwv4BazdeHf&#10;ivqfheTTWazto5Zp5mhKt57Nv2kn+H5icgZyq56V7H/wTwvWvf8Agijp+veH9VubqLSdAv7Sa3uU&#10;VfKkNwyuVwT8qlgB3weleSeCL4ab8XfE1/c3N3HBFZJPaW0zl95dNzAYzjdsbH1I9AfVxOvK/Iyw&#10;0eVSfmdz8JINR1bxHp2mRJNC0evAy3ETACMZlJlLkE4ROduMFjk9sek/CO8T4bai/wBk8WAwx2Wi&#10;yOs8YM07LcX6JvkJ/wBTK77iowwZEznjPjXwR1zxJb/HyTwz4UZ7iE3FvqkguMBnijjlEkDc4QuH&#10;4BwGVTjkV2+hXA1LWp/G0F1KjXFlpkd/p7RkhYjcznf8wXmN4yoyOcqwz1rxa0uXGxfa35nrU4qW&#10;Hlbz/I+s9A8UPoM1n8Q9Gsnlj1G/YXMeVYKm1QpZ+rKpznIyCQOgFeo+Kde1fxrpcQsrhIbYadHJ&#10;HLHCzzO0iEAbsn5dqMWXHXb0xXj2i6ppn/CqdS0i50WaH+z4FcXk/CSuPMLEY6NyvT74YY71ofAM&#10;6xHomkahb3F6dRtziCKRyHWEPtbeM9eXB7jGe9faVEpe8fKR0909z+BOpzTTLo0t/cPcR3AkScRM&#10;IoEAYbQCRudmzuJ54HPFfQXhYWUuqXM48ua4eBQJQuDHjgDryAQT6jNeRfDjwbB4ZkutSuWlmhmm&#10;E0c6YH2UMQAGXr1U8jP3h611WifErRxqFxLb6fP5hvPI3RRFC7qvzNg9EHALdzXi4hOc3ZHbSdke&#10;oy61Y+FvCUusawB5NrbtLO6NwiDJPPU85/Ovgv4u/FiT4/8Ajkyvdq1rZuFTTIn3JBAGOSCfl3/e&#10;O459B7fYvxFOqePPhRq3hK3sjHc6npxTeQTsJzgcY54HHoetfKHw40jT/C1tbWes6fDNLOG+0zW6&#10;LE8zAklRvwODx26Y965KcbNs6Xax1vh0x3ngqyvtPtRpzQ2WYopxtKo3zAnA3CTGCQTjJI+mVaQ/&#10;6LMPB/xB06IQO0hEtqcRFmO8FWBYM+Sp5LZGBtroGkS3tAs9jPIk7+bmVQqxELllkZiOAAOeBzWR&#10;o+n+JbXx0NYuvh5Ziwkgjm2qfmJGWDlV3AkjDDkHjkVqo6OzFzItaXY+OLp3nl8SQRZ2SfaI4FQR&#10;nIJUEHJP++CRxzxV/wAF6N/YEN/4fsLKK1iLQpciRRJ9oRuS0m4/OuOpGSfxpfGPj5vDcM11pvhO&#10;11ON7pWljdj+6GMs425LjHzDOSeo4qDXfFd/d6kmp+G5DKyjzZUKKqYI+4XIXHJUjJHQYqo+hLte&#10;xI3h/UrSGw8O6fNdTXM+rpcBpIo7dlthySGAOOmFBB6+9SaTYeKG8XiX7btm8uc2rXV22EnC5MSl&#10;T8gwCDjAHUgitLw7YeMddsI725s/JEhIkt5Y1V2dV4UdeSwU5ycdap6va/8ACL+JNN1LWbNJ1XUm&#10;CtvVHndlwYxziUjJzjP3aL9AepvyxRXWmxS655t3ePZiCeSbZHKyqefnXlwpycseSAMVC2laFp9l&#10;9s1WKUi0tWk/tG6nT9wACMCQANtwcgevviqXjP4gyLAsOg6HqwuWG2Fk01rtQzMBgLCdyAnByeOC&#10;elfNHxj+OlnL8QJfhd4b8QNcRWgWPWXjvC6NO2GeIjOBtYAMB3GO3LpwcialRU1dnrOh+KrzxPr/&#10;ANqtomjtVO2CM85H97J7nr+NezeBYUkCbXy2K8I+Ft9bywRtd3XLYwQen/1q9u8F3KR7JoJO3A9a&#10;VXshU23ufm//AMHPfwZfxN+y5L4utbcNLpFxHdA4zgAjOPwzX88e1yOOCeor+qv/AILXeFrXxz+x&#10;R4qtLqBXJ0aYKW7uFOBX8rMkbxy+WUxgkHPaubEK8Iy+RtSerQzypGOQackMoPPNTBRnAH1qWMc4&#10;HeuU2KrRyA7gDSxyXCZHPXir20EYIoWNN1AESXFyyfMT7cUgmuMfKTVny8cZ/SkK4GQeKAGiW42Y&#10;3V/Rp/wbvQywf8E/NPMo5Icj6FjX86C4KAEV/SB/wQBtvJ/4J/aYwBIa37j3NdVD+HP5fmY1N0fi&#10;z/wWcjuJf+ChPjYEE/vIR/45Xyo1oyNtZW5PHFfXn/BXXyr/AP4KJeOEYZC3EKkY/wBivn8+Fo57&#10;+FBGOZVGCvXmoqxbqNDjNKKOaNhcjQl0qxtmkuJ3wI1GSa+yP+CbvwQTwLu8ZePdTFu8rjybLIzj&#10;HAI965Lw18K/CPwW8Ey/Gjx1bxnETNZW749BtGD3J71zH7IPxk8UePf2g1Or6q4gup1MVtu+REB6&#10;AfSuShKpWxPJB2XV/odUlTpUuaWr6I/Vjwj8NvF/xZtYbnTZDaWEC/6uNBknsf8A61e3/s/fsXa7&#10;r9wsiau9socFtpHzHr/Osj9mXx54b0HRl8N6jGEEkfyylPl6d6+wfhHZW+l+EE1PSiM5DKyHjpXt&#10;VaEqcEoSaPOp1YvWUbnPeMf2Vtf8J/Du6nGuyOscRcbkXoByteJ/C+O/GvHSNOneQl/nXHAwa+qP&#10;H/xSvdX+HGoafOArLA2CR1FeBfAuLS7LWvtV/IELzNnp1zmt8F7SFOXPK5nX5alRcuh9GfDSybRr&#10;e2lisQzYDYAycmvcvB2pSX9tvuLfyzt4BGPSvK/CmseH7CxW6F7EzADau4Zru/Ceva9q0+y30dhA&#10;FyJduBXFiJJrU6KWux+bH/BfLxl+xH8KfHXhDxp+1h8O7TXWmlmg01brTzcbOFJAHSvhL9or9s3/&#10;AIJA/Ej4Et4Z+GnwP0aLVPKIVYvDCRvG2ODuGCcelej/APB3p4ujl8XfD7wi6kzb7q4OG4UAIvI+&#10;pr8Tw0kefLlII6EV4+KwNCtXjW55X06u33HfQxU6VF0+Vdemp6d8dfG/wn1iKPTPhr4Ns7Ir/rLm&#10;C0MJPsRk1kfs+Xk1l8T9NmSUr++Ckg+4riAXlBdmJPqe9dB8M7yTT/G2nzoSuLlen1FdmHtCrH1O&#10;eo+ZO5+yP7PepZ0zT5biclpbcZOeRj/Jr7m+BRe9soZLaXlo1wR6V+dH7Mfi/R10vTE1G5Kt5QOG&#10;5x2r7Q+GH7Q/h74eahY6AZcyTMiqOCcN39q9bGV44ejzy2OOlTlUkorc+1vhT8NNI/tv+3Z0HmNz&#10;83rXLf8ABTrQlvv2SfFMdupY/wBjTkYGf4DzXcfCfxTZarpcN2k5Bf37YrJ/bYhj1j9nTX7XepRt&#10;NlViedylSMVwU6jc4yXU3mrRaZ/Kp+zdHd2viWRHGcTkcjpya/Rb9lzUbptMVbSBNyqMuT1r8/8A&#10;4aWVvovxO1rSQ20W2sXESqD0xKw49q++/wBkljaaOk0sJK7QVJzW2BuqzNcRb6srH1t4J0bW/Emm&#10;rbrePEuOa94+BHwZ0xGjlaBXkQ/ekAOPWvIPghetqgxsZUzkEdMV9HfC2+ks3Eds4HPXOa7q0Urv&#10;qcVObtZHt3hTTYdLt4oI1AxgfSvHvjCF8QfF65njZzNprRQQ/KcMrKCQD+pPtXqeg6hKMTSykhBl&#10;yp6V4h4w1/UJvE93rVrqaxsdZMcydSFYZA455UHp680YCD9rKXkTiLcqRRmsNY07R9R15fB7Fb6R&#10;pJZI0J2IpwVyxyAcA5HQgVx+v+Gl163fxI1tc2t3AoSW7aHAit+HTagbHmByo3/gcgmvWh440ix8&#10;Ox6streXqRQFrjTY4w+5A2MHHON3OO5rxbxv+2X8MNIvNat/EXg3VrBGgy7T26+REoABJK5IyOQM&#10;HpntXY5ybehnZWueZ/tA+KrfXpk8IeKbC6ittTdRPebd10jBcHYq8KxAIzk9Se9exf8ABJ74GeCv&#10;hdp/i/4mafFO97f3a6ZavPbjCxjEhUueTliOhx8lfP3jz9oj4S6zoMtj4R8VQyarq8cS2E1zEf3C&#10;bsE7ivJJxjODyQAcV9x/sn+HfEHhH9nzQPDk9oklzKjyTNbjEcbElixJ5ZjnHtWOLfLh356F0U1I&#10;9ng1yW2tXtba4DXiJjEi5Ck89+tfg9/wdwfE2K/+Onwx+Ecnia4mv9F8L3GpXenxFVhje7nIDsFA&#10;y5SFQM9Fz61+4Wl29prl5vntnswYwjC7kAZ8YO7Oe/8ASv5lP+C9Hxp0/wDaT/4KefELxB4Kslud&#10;L0G6j8P2l7BKZEu/siKjyBj6yb+nHy8V40r8jt6fedcU+ZHxJ88fEanG7oOMCpo765QBBI/A+UHp&#10;nNbVr8PPFN1lo9Im245OKtw/DHWUAa4hCADJLnpXJyu9mbLXY+nf2B/2dfgh8ebXy/ifZ63FI7Y+&#10;36LrcltIjY9MMh/Fa+1fCP8AwSi+GCSR6h8PP2lvGllbKIwlnqlnZ3keFOdu4JG+M9SDn618p/8A&#10;BOjTU0ZRbLqMZZ25VW4/Gv0y+Amn6nqlzbWBiWSIEKQG5HT86+hp4eg8Mnyq5wValSNZxR53/wAO&#10;vfFP/R3tr/4bu1/+Kor7Y/4VVP8A7H/fVFY+xpfymftJn3JY3Ait/NLgMmd0Z7j/APVVu31XTpLW&#10;W58srHgDdjoTxxWPpNm6SRR3csbGMbkCt+WavyPbvYpb3Q2yq275OhA5ryZJXO5bFe/1JWtjCqks&#10;gyjOua/MH/g4Z1bT9P8A2d9O/sXRmPiWbU1Ghyxjk8EuPoQOfav021eTVGVpbSIncyhAWAyD1xXy&#10;l/wUt+HHh7x98DtaXX9M86XT9Nna0l2DfZtsIDjPQ+9VGDqRcU7XVjahONOtGUldJnI/8Ek9Nkj/&#10;AGH/AANrXiy08u4utKSSXPWKbrj86wf21tQ1+z+NU2u21gRaR6VGqlUCh5ByeO9dr/wTp1HRfC/7&#10;KnhTRNSllKz6bDNbmYZDPgA4PqTWF+2zqcd38RJNPmlQ7oUVBu5RSMEn0rp5ZU6LUt0jJtTrPl6s&#10;+L/ij8SkuJJVhi3SjqByc+1aXwAfxlrfiyyulgxHkFlmYjaP92un+IPwItWvk1DS7SKNJiCZ2kwQ&#10;fat3wl4Lv/BXlXOnW5uHUHed33s1/PuOyaU8wlVj1bZ7lLL6kZKTPWtW8RXHgNYb7WEQgPkybgcj&#10;pyCK+fP+CgPx10zxh8PhYxMsnVVwvA6c16l8TdQvtX8NNNqtu0ZW2JCHOVPr718Q/tI+MLG6kXTo&#10;7kyCLqoPr1r28hw1SnmcFLa9zTFKooNdDxubRtC1mMrf6TCx6/MgORz+tfVf/BL74J+GbT4wzeIv&#10;D0Rjujoz5UHgEsM18vQQ2kqq0EvzYxx9ev619nf8Ev4Jbbx5qFxNMqfZ7BUBzydzdf0r9fof7zA8&#10;SuoqjI/Rr4Rf2nFZvaXt0zGJ8bAPvCvSzq2nadouyNG+Ztyk9mryTw3N4v8ADurRwQXMEttckESk&#10;ZKk+npXoWnXMeqxrY6vZt5ucB2BCkivRrq0rnn02+Ukj8e+J4Lp49O8NyTx5wXIxzW6dc1JbR5r2&#10;Z0DoMKW5Q+oPXNaHhtdMspIdPgQKSpLhh/jRqGjw3UbRalsCt9zC9R+dcbacrNG/qfGH/BYj4OeH&#10;PE/7A3inxxo2lxQ6xo91BqemXcPyn7TBIHjYkY6kbSfQ1+U/xQ0/SPit8OdE/aT8FWH2a3161Qar&#10;ZkDNvP8Ad5xwDkFSPVa/cH9sfS/CMX7M2s6H4k2zWM7BJdPkTes43fdr8g4PBXgnwV8W/E/wJEc9&#10;p4b8TWUesabp8JZobUs3lzhM/wCrO8CTj+9x1ry8TmVGGNjhGveacl8ugOlz07o+f4tIlfdLMiIx&#10;U7COMEVs6Jr+t6fb+QzSMjYDKzlgcdOT1xX1R4b/AOCeXwZ1D4f3M0vxI1ux1eGImNyyyQt1IPPJ&#10;+nFeT3/7G/xEth/xIPF1ldoFyDNAUGc45wa8uPEGVc3LOdr90w+o4mKvv6HJeCPE3iLSEeKx1/UN&#10;PD7mK2108ayFuoIBr0H4T/tI/Hb4TQi38A/FG/giQMBBdOZVJ9fm+n6Vv65+wZ+0t4H0/TtWuNO0&#10;jVLW/YeXJp94wKdOoZf61Jq/7IXxyswsl38K9UZc7s2gR8Y56Bs/pXvU411FThezON3T1O28B/8A&#10;BU39rjQrkSasukawsbgt9ot9rMAecYr2Ow/4K/XOuX1po3jf4LzpJI3FzYXQZB6ZzzXy/pfwb8Z2&#10;jkah8PtbjXYTLnTZcD06CtDR/B2jIGnvpJIJYPupcRsnPuGAIq5TxC3YRlbdaH1D4o/4KCfCAxPr&#10;Nxo2pxyKCixC2JG/GcEiqXiD9t3wr4Q+J/gfwlrd1Y2tp40HkyJLNte3nIJiHPY9PrXzHqelNcs8&#10;VpfwSLKcfM2cgemO+K5f4gfBXUPid4i03xD40003q6YoWwktmw0YU/I3qGHr7VaxVZR1Wg41aanv&#10;ofrXoVhDJYpdhwwdRtZemMe1ecftKaXp+reFZWljXdChZTjmvkr4W/FP41+DrGKz0/4hasbOHIij&#10;u5Q+1cY2/gR+tb+p/tBfGPUdM/sjVtftL5XiZWe7tirFv4Tn0qa9SlWoyh3TQo1NU0W/h29xq2iy&#10;ocs8M7hfTbkgZ/CuWj8c/wBiatc2N3cKJPP+RD0K54471W8NfEjxR4ZguobjwPHqCyLvzpd9tZjk&#10;7vlYY4+vIrzDxnP4wvdVTWbrwlf20KXPO+LcGGe+PavyLFZTmeHdnTdu61Pp6GY0ZUlBS1R6f4sv&#10;dL1Gx/tJo4IvMY5IXJLdOtcv4V+DfhL4h6rHH5yu0ExOQ2FUisLxP4s05vCqxaZrNsM/62NZAzRk&#10;dRtzkH2rz7wL8XdQ8B+IYriTVZ2t97efsUnec8Zx04rXBrEyi3s0etQxajK72Pt2O7vfhd4Q/s62&#10;USQxxYbntjsRXyt8fvGF74q8QQtLZKqRzhyWGW6+nWvcfAvx98O+PdMhtdYcNbyIFjjlUhm+uelc&#10;Z+1D8N/Dmm6Jb+KdHQiV7nbi3YE42k+td+B9vLMaV3pc0xtSVahKUNrHyBrD/wBseO2upISsjXDq&#10;CFxhmbH5819XfsZ6cumfHvw74hs710it7wRXgI+8PusB7jrmvknVdQmtPHMTxSOs01zHIymPIJ3D&#10;H8v1r6s/Zv1S9Ov25Tykae7EsJAwMlgeD9a+/cnBJ9dD5yME5cr6n6qeC7DTrh7bTtQhR54yXtiz&#10;AIzAgqTiu90C/vY72DUZo0kNupEhaAIsbZIC5zzg4/SvKPDkVnexQNLNLDd+Qu6Ur+7RSQAfc5P6&#10;V7D4XgsPE2gnRvNAa0lBlUON0h7NnqOR0r6Gu1a54VN3djqlvtWuIYLy1s2gtonAlULlT9K2Ugs5&#10;p4POuPN29FZcHp1z9M1Bo2ny2mmQym4keJVwybskr2yMdav280c90Ut4vnHMYk6MuOoPr7V5U2m9&#10;DtSdi3BdXMp8uKMeVuwGY81m+IpmNjdRWFwPOAyS78ntgVpW5mLuoj8uRhuAYcCszxNdWohkgkha&#10;OUruLqOnHr+VZw+JFM/Df9qbxE91+1dpvhONgAviCdmTOcYlOa+jvEtzcWHhO4KSkxxWOQMY/hNf&#10;IfiMXfxF/wCCnp0CO5EiW9/dSOx6E+afy5r7l8eeCp9M8IambhPkW1O3jJ6Gvreb3TwZxSseffsb&#10;3lr4r0Nm1yyAT7XIBv6tzxX1R4U8NWNlYrNYReVtPyBOmK+W/wBjjTptZ0EpEojEF63m844zwa+r&#10;9M1fS/DVspuCzjHHpivOxV2dVK0tTo9P1TxHpUJ1vRrBZLi3+ZFmk2q+O2e1eE/8FC/gzL8YPhpb&#10;fGXwg4tNS0XUYJ9Ws2OduyTLMMdRgV9C2WtQap4YeS05iOSWxz0rzzxd4vt/C+t6Ppd+qPZ63LJY&#10;X8TniRWX5Tj1rxJ05KoqtPSSPTpSXLyPVM4HwtfjXoIdcsTFIs8UZcqcY+UAgfzrQ8V2+nJ4p0nw&#10;/elgtzIjQtvzls8D+dReJfB2leFntp9HW7jaG6XyYrNN3fByB24rY8O+HrPxD8RLW4vLhTNCA8Ly&#10;Icp7Adq99zvDm8jzIxknY9zXQ7aaSzkNiVksogI3jQfNwOM/hXQWsF3PalzfgIDyrJgqKxLDXsqL&#10;bVAVGAqyqvDY9607bUYdVuVso4mVUT5n24D14zbud10keC/tnfsyfB79u74ceIv2dtbeCDxHZwLe&#10;aTelR5kEuCUkX2yMEdwSK/Dz9pD9irxl8DNavPhX8YtIe2vLRzGk+P3U69nRuhBFfpb+1p+1Iv7N&#10;P/BUqzmvfEz2GnXmgW0d2XbCo2W2nHocda+ef+C83/BR/wCA3xV+HFj4R8D6fDdeIIXUzXq4Hlgj&#10;lSw689h0rwE6tDNnG14t39D2LRq4BSTs0fnXf/Bn4e6UpRzEdpwdzDmuV8QeHfhrpimGJoC27uck&#10;VwGq/ELxfqZM8UuQ3RVJOK5jUrnxLeXXmXKSc/e47V9BUnO14xPJioN+9I9JbSfh9cxkpJFu7gVV&#10;GieArp1gjl/eFsIAO9eeQS6jaSAtG+3tkVf0vxLaafqEVzcQsAsgLgD0rlqVK8lblN4qknudrPa3&#10;fhq5jniQ7FJK5r6O/Z28Xxaloix+WCSjBwV5Jx29K+dPE3xa8I6tpENpbwshCYYgcivSv2d/i54G&#10;0XSy2o6wkbJkhXODkjivlcfh61r8rvc9vB1YuXLfQ+5v2D/B0mnLqd/La7Y7gE4xwOfWvpPTvBya&#10;TG+vWl0Sy87c8Zrxz9g3xDp/jTwC95pEySQv1ZBXvSXcEOdNW3Ykk7iV4GK/QsDGayykn2PksW/9&#10;vqRW1zH8O3mr69qzpLFsBOFbpXyf+3zZ3dt8YdFsZ5NyrMnOcnrX2TpcGqfb/JtrQRqFzvPevjP9&#10;uN76T4/6VZ3bk7ZUJJPvRL4WiYWUkewad4P+xfCkai0YUyW2VbHTC1H+xpqS2WsS2WpQna05Klu/&#10;PWt3xBq8Vh8FLWHO7NsAMAZIxx3+tc78DdH121uBrFmuY5DnGMGu5W9rBGcl+5k7H106SLbxrb2v&#10;lxuAUZeM/wCNdDbTT/2P/okhEkeAfeuQ+Hnik3/h9DrSMHhGAGXt+VdxoN7H5n+j24ZHA4I55606&#10;qZFOXMzV0W+l8iCe6ciVTxgV6f8AEDUINc8B2viCOZWkRASQemRzmuAsNPtZI2nkcRheQM810Onv&#10;beIfCd74N0u4xcOh8nJ+7/k142P/AHfLV/lf4dTvwrcpOHf8z8Sv+C7vw01Hxp8d9N1+MErFaMp4&#10;5wTnk18a/sk+AbnRP2kvDupS5229+AzbsV9q/wDBevxxrvw7+I+jaErlbp4XW4Uc4wBXwf8AAz4i&#10;eI4vi9ot1KJNkl+u7auM1hOUFiIu/Y6IKbpNW7n9B/wL8OaVqnheCbULeIRGMFJTyc17p8NvClpp&#10;4a6M+SzBozkfNXzx+yW8uu/DrTpbq6ZGaJCIXbkjAr2X/hIfEPhzV7OyUCS1aUAyKPu17ta8lozy&#10;KO+p3vxkih8XT2Oh3Fyq+bbG3iQj5pGOTtHvjoexrlvh34Y8SRaxDavEzWRsJheQ7miaVkwEIlyV&#10;MgIJAx6Yrd+IDS6hbWWreGnmkvLW0kYSRqCYySPmAPUjH60mnXepCOV9IhuoyXWV4mACqmeXCrwo&#10;yxy7HH04BzhpQSRt9ts9h8G258O6ek1nLHsaLyR9rxGSrHcE3Dhzknk81pafpyaA8l9Y2yP5/mF4&#10;/LLkswwAx6kDBwCSOa868D33i6OVFvINulzKZIpbxz5kbq2NmzaQOu4cnIUHivTbO2kigjik1G6X&#10;a5QrFgMityRkjHVf1968yqnGW51R1JdI0bU2ubjXLLS47aeUiMXboMvGrAlR6HHQ+49K64WUjyZj&#10;UQpkmRmblztBPTqevNVtL0thHHvv5pCBlVlHIJOcHHTA6fWrQvHht2iCbWbnceTg5/LpXLKXNoap&#10;JH5jf8HPfgCX4gfsgeG7qzt7yefSvE0kWn2lqTskae2IZpPZRGCP6V+GP7Inw68T638Vrr4hW9pM&#10;0CXG1vnLbtoAJz9Qa/dv/g5A8Y2ngv8AYX8L+INQhvrn/i5lpFDc2979n2f6HdFw5GSVdQ64AJyE&#10;5HWvyI/4J/eMP7SttUnsrANHNdySBCF3KHYt244ziunDvmxdOLM6qthZSZ67f6VaSyRaxeTvEUwW&#10;DHn2r7c/4J2SaNrngXV4mlKmC/i8icjKqdmT9OK+RNRsdC8S3Sy6jGYDGcMEbgj8K+rv2ULnQPhz&#10;8IH1XTbmS3ttQ1NkLqM8qg4f0J7V66VqrPOd1SR9q6V8JNH+Kvhc6BYeIZrdCm+4Ky9DjrjuK0PB&#10;v7H50+9sp7bx3qV3a6YoUxOwXzT/ALYxluPWvKPgR8UPDviHUP7V8N63cSJGjWzLDceW6yqcHKvw&#10;R3zX0z4G+JNrqMvkAX1s7Rx+fcXpTYzfd4I6565FceIVWLdtjopqEkQeH/hCuia61wha2iwojhjm&#10;KAkf7Iqh+1v8Nbv4/fsueOvgppt9JDca14Sv7SyPORM8DBMH03AV6hq66LqsHzXQW4jwFaMEEH1z&#10;3FZ63dnp9k811q0MhSYoEhBygzjGT/OuFSd0zpSSR4N+xvLda1+y98N9X8QEx3sfgewhniKkFJUi&#10;EbBvcFTWH+0ldeRqNhbWSLI6g7GBxgkYNdl+zzfDWfAh021kh22Ov6rZxqgwESO8kAXA6YUiuR/a&#10;BvrXTdcgs5LYM8SkA4/I15GNi1iZW7nrYSTdKJxOheGikM0t9cjBUmRAc7xivMvidaWemeIEazfg&#10;gYjUYxk16Le6hqtvZ7hCGyuf3Q6fUV5946uTqni+DzrfYViC4bgZ9c1rlybradjPH/wl6nYfCnxB&#10;caZrMHiRJPJ1CKHyzIG5cMRhs+uQMnr0r2z45aM/xM+Fy/FDwhbi51rSIszZLPI8YHzhVBwT36c4&#10;5r5dv9etPD88cizgy48vax+Vhj/Hmvp/9knx/aa1fzeF/kje4tFuLRQ+5XcD94n4gdO/SvAzbD4j&#10;Js1p4+ivdk7NHo5fWp5lgZ4Wq9Y6o4DwB8RHv72G90iwWBnwJ4kU7Q3fA7Drx2rsdWupU1ePUZW3&#10;LjJXOcGnfFfwFN8MviJJ4h0PTrddL1X96DAnyxSkfMCO2evFQNqtpeaNLfZQuFwWx3Pevt6deGJo&#10;xqw2aPmKtKpSqOD3R49+2PbLH8P5tTmuTtYZ2g96+Z/BrvqMKxQTfKuMpXuH7aGtsfCkVrHdl0Zu&#10;Uz/n1rxn4RWaRyFmU577v0raF2jOV3E7vxJ4ns/C3wl1C4vDteK1YsQP0r8Tfjd4rsPij8f70W17&#10;teXV/KIz23Yr9gP2kp30b4Ma1qOpXX7pYGzg9sV+JvgltE8X/tFQyWjOFn1t3OTjjfUV6MKripdz&#10;XDznBSaP1g+BnhaDwf8ACXSNMt5gQ0Cs5HUcVS8SSQaP8TtK1Fr0FfPXcPWt3SVXSfBGm2Nvlilk&#10;gyv0ryT9oa81LQIbbX7aIhoJkcknkDPPFejiUqfLFbHnUOaT97c/RYa9aP8ADVbyEBmNlkkj/Zr8&#10;W/21tV07xX8ataWG9VLyBnMZWToxJwMV+tPwj8a6T4v/AGYYvE0d0MppxEhB6fLX4a/tP+NIG/aZ&#10;8Qanb6nlEvWRxkYwCRivnszoyq0lyvZ/f5Hq4eU0pqLs2tH2E0v4tfGbwNp82iweJZzaspIgY/KM&#10;9f519B/seeB59Q0xfFXim6WJyQxeXjOa+eLPXNF8VT2u6ePczqrAEdAfTvXpXxi+Kuq6d4NtPDPg&#10;m4e2dlCgxNyAOp4rLCziqjnay7Myw7zJ0PZ4mzkuq2Z+j3wu1bwzPpUVpBqtu+xAAgcce9fQnwSG&#10;kSFYvtkZAxgBxgGvwv8Ag38XvjadYTSrPxg5kJ43O39K+6f2fpf2l7DwRd+J7nWt6JbZhfzWAPFd&#10;6xUZLYp0HBK7OC/4OFfFdpe67pXhyC/V1+07mjRsgEA/41+XbWqnJV+tfQn7aHxA8f8AxK+KN0nj&#10;2d5jazvHF8xK9OuTXi8fhG6u5FSPADdPU1508VCrK52U8PUpQszBjt2WQEEn6V+0v/BOXRdC1T9l&#10;vTPD+qW2fNt8qzjuQK/HaXwRrdlfR262rMGIwVGR1r9mf2AdHfQ/gVoo1JMf6OPkBGRwK9PLZRfN&#10;Y4sbeM4o9v8Ag38P9MWW98KarPvUK32X5u/YV5t8VPAHivwL4yS+s7OYwpc8gDIZff3rtEur6z8S&#10;LfaBcNtS4G7J56817bqOp+FfE2gWw1CyjeVoh5jMmSWxXTUhyy5u5jCVlynn37Kvg0aBZePPjLeI&#10;tv8A2i9hpmnic7Sxjjlkkx/wKSEE/l0NcZ4C8d+MPGfx5gk8Z2eoTWGkQLpttcKVlNzFbyvJMYlU&#10;5bzHlyWIDbY0/u19H2/h/Rf+FT6dY6dLE0U2qy3T2sqj78JAxjn5fnHpnGPeub+EnwrsPAPxk/4S&#10;AaY1491duFjuTGs1okgXJQAkPGx2nIJdDxjGWO9TD1pRpuE7KLu130/CwoTipSuvJeXmfUHgiz0W&#10;x0ax1fRdUt4olto3mmlkIYgbnXnkZAOPXJIPSvGP2lNP1zxFeX8EOmW9zFNeW0jJc7iF2jG9CvOW&#10;VcjGBkH3r1Hwx4e3eOltbOzk2zq09yTOjiDPBDSMNu4nbhQAcZya2PGPw1jdp71dOc2NspaVYtR8&#10;uUzHGWUqWUAgEbQeMA8ZxXNJqNS5qn7tz8lv2jPhRr0XiCC/1vSrmA3crtf6eLjOFkClYwvbnGcf&#10;NjANYP7AX7VviH9iH9quz+IJu57rQZ5F07xZCQwRrEvgtjuYiFYEc4UjvX2B+018NP7Q1o3F1o98&#10;FjvPtPF2qG3CqMKGY4Zm2sc8bjkcCviD44y6toGrXfhxIbSGWdFRZ+XEUWxXRWbC5fYV6Ag5NXKC&#10;tctTkrpn9GfhfVtG8ZeH7LxR4V1OG702/giu7G7t23JKkiLJHIvsysMexqlqOjX1xZXEiag4aSOQ&#10;LJuyXJyMZr87f+CA/wC3Z4a1Xw1qX7GPjTxbBPqmjySX/glpLpiZ7J2LyWaBhk+UxLAD5Qj4H3cV&#10;+msdrDDb74n27iWCgcBs5rzJJ05WNlqjkJ/L8QaO+k66kYS5DwzhP4VxtP0K54x0xX5S+CoG8PfE&#10;/wAV6PFqP+hx+KJ0kikjOTtkIyMk8Y7ZPXNfrJ4zW202wkOnIRNGJCpEe5mcAkjPYkg81+N/w98Z&#10;3NvqWq6pNaSTT3Ot3Fx9nulKu25zt3HnGBgd+a7sv/3lP1MK7ccPLtofc/7PPiXQvDviGLw+dPix&#10;LIFjYgqFUjgkd+K9V+O/ws+Ifiu2jtPDjQPYTyxEMZTE8aggsQQDkEDGK+bfDerLYJY6vOAJbnTl&#10;a2uWYtGgGCSSBwev5V9t/CTX7bx94Ftbk3MEtyIkWXyH3BDj5T+I/nXRjk4NVFsZUFCS5TgfBHwW&#10;s9J1iPUdRnEuVDCKXb8wwc8fkK9O0qPSWtYzpdpBFbwAo8D24G5ewX0wc1oX3g5JXF2dkd4kTRxz&#10;oQSFPbntWfc6tZ6dFb+G9RRIJzysvmDMnqV9/avKc3PY60uU8I/agRbD9oX4OeLtB1SKzFrr2oWG&#10;o2kuVkvIJrNgIx6/Oqt+FfRdlDDc2qx3EisNowPQ18h/t3WmrL8bPglc6dqmFk8cSGSd2O1mFu+1&#10;c9yQT+VfSkF/qNlq8SsWeFl5K9K0nG9KPzEm+ZnWXdjaR2zrEoc7Tgkc15B4ztrjxd4jjsZ7c+Ra&#10;g/aHxwFr0vV9esbDTnuZZsYXGCeteQ/FXxhd6B4WuLrw/ZebLqBKrgdvWuOrKUYcsd3ojenFOfM9&#10;kfG3/BUr4m6jceAbz4ZeC1FtpMQYXZRiDIQAQOO2RX5u+AtXfT/GEE95MGDtgMepr9B/2rfC0uvf&#10;DHVtVvbSRbmJC25889Qf51+bVjPPFf8AnIvz202QQOcZ5r1MLhoUsH7OHz833OOtUnLF878vuPuf&#10;4O6ky3FrJG+C21mfHbtX2F8NvG9o2kw2OogOwAUO30r4W/Z21f7dpFtd3JBbABUngLnNe6eOfidf&#10;+EPCKaposYd4wD8g4wDnmqcv3V+wpRtN2Pzj/wCDir4O31r8UdJ+KEWmsLacPbvMq8Z4IGfzr8xT&#10;bxqcOAOe9f0i/to/s56L+3B+xDe3c+kg6h/ZxntSF+aOZVyD+dfzmeK/D+peFPEt94X1i3Md1YXk&#10;tvPHICCroxUj9K5MRBWjNdTSlOTbTZr/AAc17UPDHxF0nU9Lu2hdL6NSyHHBbB/Sv6Hv2ILfwprf&#10;hnTvFOtzx3E72UTSHOdp2jgewxX85PhyK6OrRSWJ/erIpT65r92f+Ca1r4gPwj0PWNRu5Iz5aF94&#10;JVhgV1Za0+aJni4PlU7n6y/Cy7jbS4Bokh8oJ0PbivQ4Y5TbmSZckjvXkXwU8aaONCiMYQHb9zPW&#10;vR/D3iW7v5Q00JRC3GTnj1rmrxamzSm7wR8Cftl2EXhr9oa6uY4PmnjVnTb97nFd58EdOl/s0ags&#10;YVnAzWd/wUHtdNg+MVtfjaZJYAAQOuDmt/4MavaDw3HHOFB2A5B5robbpxMtE3Y7nw3Y3s9+zTnj&#10;aeCa/H3/AILGadqGkftRK9vbBIZrZjuHcg9K/ZnQbuxCrKoPI5OOtfkh/wAF3oLzTvjHpF3ZRcyR&#10;yDcE75B/lUx5m2aRsk7ngHwN1id7qKytm+fow75OK+w/hXodzpkEVzcv/rFHOe9fGfwCg/eQaiuf&#10;M+Xc2O/Ffc/wq8Orruk21y+o4KgZVO/ua6U7Ixk3ax7x8MTeS+H7uVpTJ+4+UZruvhv4lvn0m3h+&#10;xlk34ZBXG/CbU9O0XTLyyvXTmAhDn+deh/C7TPs+jRTwXO9PN3M2Ogz0q6XUyqRtynvHw6uNHk0O&#10;SW2jweBIpPQ12fhi6Fqu+xy4B6N0rgfAVtHJpHmKMJNLnPrXeQRXcWnlrBlwD0ArhrWcmjrpr3Ud&#10;M9rJc3Ed48I3quSayfiDax634XvbS4gJ3QNj24q3ZXN9NYxtO2xgMdam1O6hj02WxuRljGec9eK4&#10;1eMjZ/CfIPw8lvH12bT54jiK4dCc+jGj9rgf2T8APEd9AhZotLlZdvXIUmrGmX9vp/xN1LTpQVUX&#10;74AX3rT/AGi7ePU/gj4htRCrp/Z0uEP8Xyniu6fx6GEUkj+VfxhJNr3jvVdSvAP3+qTuwI55kbis&#10;Lx/Dp8FiIrfjAxj3rb+JyXdj8U9cgWBljTWLnYoGAB5jYrkPFt35sPlkc9T83evnbS9se7JxdGxx&#10;zxgNyaZhvQ1LIctmkVSwyK7jzyMOyHcSRg1KtwQNxbGP8/8A16NnHIGe1LsRvlkwAeCaE7AftR/w&#10;Sm+Jkw/4IweI9I0q3fy9L8SXCX0ijACG4t5WDdcjbkY/2q848J6/p/i74oG0e2mVr3w691Ifte4z&#10;sgnMMZAxkI7LjH93muT/AOCU/wASvEXhj/gmd8V9P0+BZrdfHemxS+ZjbEk726M+MjdjjAPUkD1r&#10;d8TeDvFWj/tF6H4U0fWNNe5klvIBcQz7DEJYRKC4I+Vgu/BGR1H19SbcoQ80Z0VbmXS5618P9Mhv&#10;P2gLVDa3trd3+gpp1i1o4XbNFHM0hBPOdpCgA8Amvo3wb4c0DxN4PvrqaSSW7/sKO3FzdxAm2WCc&#10;+UGLEksx84AjkLG397NeGfDNtE0/4oeAIdb1NrqOHVJJ1vru5VpmmeCeBkz95jlo8Y4+dc9c12Wh&#10;eJtV+HV3rZRrtrLV7Wa0gW2iVAHWaQh5ctgfI8qLt24ZeRjr4uKcliFbyPXw9o0X/XQ+n/GraR4b&#10;vYbRFHl6pbtPcLFL+8RguAVB4I4OR6gYrr/hha6TYaWbuSOXz5NjulhJiSMDHlnIxwTvzxyM5zXi&#10;vxbm8IeIIfB+teIfFLreeNtRXT/C8NihaXeEjkyyqfkA2upLA/eXsxx6P8NLj+yfGWo+EgqJpsun&#10;W88GrBjE8brmKaKUE8EOAyN/ECwI4Br6t43DSn7KMrvS6WrV1dXXS58uqUkm35/O257a3xAllgGl&#10;eJ9JkRIPJluBbXR2RjzCoXK8hsHJA4ORk8V1Hh++0rxJquoa3YpKbuYBBEzZbyowQflJwDkH65ry&#10;TwjoWsanfQ3Wn63b2xivIjJaLem4W6hG4biADgMTyQdwI5wOK9ka+Q2Q1K20q1trqzjPkiOAxSfK&#10;3AJ6jOSMH1GB689dRjsXTbbO88Ga7c62ltDO0ckYjeKYxygBCDjP16D2xXjXj7wV4Ybx9d6Xq80k&#10;jQK7wQxt+5cFi4BH98k5GOn416D4JvZb24NzcRQ29nLJltNEhW4Dk8q55IywJHbBA9cZnxa8FwXm&#10;s/2yHlhluLRTbRowHmNGcEnA9MAe2K4Le8dOttDhJtM0S3lis9HvHaKcKEiijOUZ1XcTjngYyDzk&#10;H6Vm6t4XutB1G3R7y5eKGZiDPIAN7jJBA/i7AHgYFdR4aXTbhPsLaDFi7uGtri4lm2vEy5JHBzty&#10;QAR1xXRz3Wn6pDbaFqRbbsCvawQMWeQHaCXIJTBAGe2KpaMfW5w2kNrMFlAs99dTCEBLiO3kUrJC&#10;o+XJCkgDGMdsDtxU3wS8Daz4Ze4tfF+qXCW0OqNLFbxIUyjOWYf7aHAAz93aMVrJp0fhW6ltIru2&#10;+0unnWt9Z3o/cMAuRsYevO4jGc9O1vS9S0vU0uNN0fxRpmt3MjxrHsvmjCDIL+c2D0B5UVXTQTWt&#10;zGur3xja+J5tQtPDV+YvLKSIhBiZwRgggHcSOhBHPak8UaH458Q+HjpXjDR4FVJB9jt2gBmiYFXY&#10;g4GflByRg9R3ro/Ds7W8aG3MV1awAxlLS5bNuoJwpJchj1xwCPwqrr2oeEdI0v8At6+nmggsmR2l&#10;vyWBcqwVU3EneCR90/WjqtBbI+eP2h/2hNYsvgZqV94aEmmalhraGfT5DbOpRsO2QNysoGRg4zx6&#10;18RfC26mttaFzFOZZC+5juJJJOSST1JP4819W/te+Tf+BJ9QDBTcq2OemST6AfiBXzv8CPDelRam&#10;FuJI3ZzuXHGfpXfSSjT9Tjm+eTPqn4E3018kMlyz7TjqPTtX0p4XUXEKLAdvy4OeK+efhPqem6Y0&#10;NlBb7hnAIUnrXvnhe4nIWdvl+TIDD9K5KyszopvQ5X9vL4bw+OP2Ytf0u4k3btPkGNudx2nFfyR/&#10;EHRn8OePNY8PSp81nqc8RwOm1yP6V/Yn8XdOXxV8IdY03zPvWjqSO3ymv5I/2zvCVz4H/an8b+Gr&#10;hShg1+chSOqsdw/nXLWbdFX6M2pO9R+h5nHnJBqeNSSNoqEfLyT+VTRyKBySPpXGdBJn14oB5qNp&#10;QRgEnnvTQWySBQBOZCwxj8aArkYx0pkT54Iq0oyAKAEQHaAK/pO/4IQWptP+Ce+ju2Rm0Jxj61/N&#10;oMD5eM/Wv6T/APgiJ4gsdO/4J36MrAK8VuwmOPSuzDxvTl8jCo9mfiL/AMFYtSV/+Chnj6SN87b+&#10;MD8EFeUeB4LjxR4s0zRUHNzdxqxz91c8n8q7b/gpvrtvqv7eXxG1CIrsGvOqAHoAAKrfsz+HohJc&#10;/EvWsw2VhGywyscLnHzHP0/OubF1VTc5GuHpqcoplb9vLxtfSappfgCLUWa3srfc8St8oPQcD2rJ&#10;/wCCdWhTeIv2ktK0mE7fMOA2OhyK8z+L/jKfxt48v/ED3BdZZz5W45+QdBX0L/wSi+Hep+KfjBL4&#10;iskIGnhTvUdCMmpy+lKEopbl4qcZOT6H7I/Bjw1o0GjXOha7NGs0UICSeZyQO496+xf2XIo5vhuq&#10;S3wnSIBVkJzuGADXwj8MPhVqvifwnd+I38SzrdRKwZUY4AHUfWvsH9gW2vdS+D/2MXpndXfLE/7R&#10;Fe5V5nS97c8+0PaPk2PWPF3hvSL3wvfIqYD27Yx9K+PPh14T8a6z8Q7ywj1qWC0tr5hHHF1I9zX2&#10;brHh3U4dOmM842LA25PXg14F8MfHfhnS/iLfacNOTe12y+ZjvXLGFerFwhKy6mkZU4PmlG5738D/&#10;AAHb2HlG4ha5kA5ec5wcD1r3rTYtRW1j3TrHGg+6o6j0rxvw1/aryxXmkXYxtHCt0zXqXhW9u3s0&#10;i1AMzY5HTmuOeDhT835nQsTKbstPQ/Jr/g61/Zk8N+OP2ftG+Mem2WNV0TVQrXAX5nhlXaVz7MFP&#10;4V/O5dWs9nO9tcQsjocMrDkV/Vb/AMHGGn6VD/wTq8VeIr8KjWMMckKsudziRcDFfy2+NdXtPEMi&#10;apDGFkP3wBjjsPwoqxiqcGuxnBu7TMKMFUxWj4Vle31+zmPRZlJ5wetZ2Sy8Vb0yYx3sDcfLIvB+&#10;tZw+JGlro/S34GeIdNsfDOlaxqZKqkagkdDzwD619c/B34Wt8Zda07xPY3Eq28RBHlvjoQRXxt+z&#10;zpNn4z+HWmWYCHhCpR/QAEfnX6S/seeH7Lwv4cttJs2XDqCQeoNezUhGrBqWqOSE+Wd1uj66+Elz&#10;baP4ftrV1zJDAoYnvxj8TVn9pa5k1T9nzXVgJZv7PlCqo77DioPAXhuYqlyJQQUxwc4/Cus8VeF4&#10;9W+G2qabffda3YFcex5rg5VGouysdDalE/lT8EpeQfHDxFaaooWdNfug6kdCJWr7/wD2YdSiOgRW&#10;ijllUKfSvjz9ofwTa+A/24fHfh6wYLEniKWSPBxwx3H9c19Z/st6fcC1gdiGGFJAOK6MJF/WGjSp&#10;FfV4s+9fg3Hplro8MqeWHKgsAvQV7b4HhN2oNio3Aj5lPFfNHw78TzCzi021UFmGCR6DtX0t8Dvt&#10;DWqPOm1m/hzXVXdmcVNa2PXNMI0jw1c3ruDJHavIST3UZr5q8Z+MdasdMmlWO0CJdCSG+mkwqF8q&#10;wyB1O5hn3r6O8XPaaf8ADrUryZ2bFqygR9SzcAD86+eBY3eotHb332NbeeLdBp843bwrDcOh5GOm&#10;Op9q2y7WMn5meITc0h9j41tbPTW8nVYIH8tZ3iaFj5ib+SOmeoPsATVX4oab4G8beA3uxpyl5bIw&#10;wXFhAY3mDkYOevzHge2aq+K9Ji1vWLDULy4KRWlxJFaafb/LJnaQyMp+9nOc+mRjnjD1jWda8K6d&#10;Jqum6jd3LadAboWsMBCxshwobPB68LxjHFdDS5iW7Kx5R8Ov2L/BfjH4ueFdF8QaPHPZRak+qX9p&#10;5syqojUFA2DjO5kBz1wQBX6K2sS6JZWXhbTooyibvKgi+VSiqM7T2HevEP2M9B15/Ctr4s16+Md9&#10;rM8s9zdXkSrL5PmfwKoKgK237xzzntivoLw88d35kN9bob6ASLbmEbv3anbv3HA3MTzj0rzcfNOr&#10;yLZfmdNGN48xy3xN8QJ4d+EXib4gHz7RtG0i7vEmkff5hjhfYeRwAT0r+aHRPCzeM9d1jxVqumok&#10;t1ezTzM0OGbc5O8j/Pav6NP2/vFuj+Ef2QfG0mqSSrBeaPNp+6OZUYNIoUD5iM8n7oySM1+A3xj0&#10;3xDb6bBaeBdVt7dB/rlMePNBGRjHTI6/lxXg47Fyw6UV11PVwGFVa8pehU8F/sy3Pjt5ne7PkADy&#10;2iIHFc/8VP2TdJ8HaBcavN4ivJwhK7UTgEZ6V0fwf/4Wvq2rJolrqEdrEV/eyCXZvx/CBmu8vNF1&#10;XxjrieCNMi1PXtYbKx6XpSNO8jDA2iNMljyPWvMeIxNaSsz1PqmGpxs46ni37Alvrdn4pufL8z7P&#10;Fc4UOnb39K/Vr9lTxLJHfW2nnTZbi6ldQgijLFmwMAYrj/2O/wDgjn44+H0cPxD/AGmPECeGUv4V&#10;uoPBGmQrcaoQ2MLOw/dQkDkgMzjdyAcgfbPwnXwZ8KfC0nhjwB4Hg0OKCVna9jVnuplGOGmk6v1B&#10;wRxivt8DCosIlJanzOMVOOI9x3sav2TxB/0K19/36NFZ3/Cdr/0Ll9/39T/45RW/sTn5qPY+to7a&#10;Oa5W6gkKupwXVSQVPYj6Vr3Go2lkjxiMEuMbnHWuaD6nan7Fakx+XLlXc7Tt7c96uaBfolnHB4gt&#10;2eZ5dwl6jBORXgzidSdmcf8AtAeOZvB/gY6zApi/fxLCmTulYOCyKR0JUNg9K8o/bz+I/gXRPh/J&#10;pWs+JLeGTxNazWWnWzkefc3BhYgKvUjHU9q9w+J3w/PxF0O+8NXEMb29wMW4ft36fWvz8/aJ/Za+&#10;J/w9+M6fFn7XdeJbSGyurCfTtdu2uI9Ktmhcpc2JOWifcArKSQysBxgEKHPGV4lu1j2r9hLwrev+&#10;zH4I03V3LKbOOQyP91VyPlP5Vwv7V1lb6z+0Vc6HBasxS3QkIflIAGa9A/4Jz/2pe/ss+DZrkyIs&#10;2nL5bsSRtLHgg9CMdO1effFDXbVf2hvEl090txOp8pJfQjAC47Vpj5SjhqjXRF4KMZYuMX1Z5B8d&#10;tXn8NJa2ElyIyxxDBvwePU11fwQ1+x8SaUJdRssshCNI0g+X3964v9oLwfqHjOVLqGxdZoVJjLHk&#10;ep+lcv8AB2+1rR9Yi0jUNSeKMkRqFTIJNfl1OvGnJ3Wp+iVKMYxTPoP47eFLK88AzXmm3GxkgYBz&#10;3AFfmT8abWzn126Q3KuYmOMcH3zX6E/FWbxlqPg+XTLORm3RFIUDYLEivhn41fArXPAOlyaxr1s0&#10;Us8jMWLbhuPOPr9K68oqQqZijx8emqLaWh4vpqv9tWNVJGcYX0Nfd/8AwTDit5vEWrzPHkQWELBw&#10;2Nx3EEfp+tfDuiW6QakJJmyM45GAPrX29/wSlhI+KmqRTIrw3Onxq6NnCHceQe9fotCP+0xZ8rX1&#10;oM/RrwfbmBLW4kt/Mjkj3AP2INdzo+k32r621zbSp9klQBQByrY6n0rk9EhtbfUbK3XUkLBeUzwA&#10;O9ei6ALGO4S40u5CogzcZ7muyu2cFNaAPCMmkKdTlvpGdZMJ5rcY9KNYNzeQLcscSbR5a9iK37zT&#10;o/FlmsN1dkR46ItUdT0+w0hvIurrfCi7YgTytcfNd67m7TPmn9vzWRoP7M2qTrCZZTdKm08bAWxn&#10;Nfjr40+Ifje//a28KW3hvR2Wxks57XVNZlh82FEkZWjUehVl69MGv1M/4KUeK/FurfDO/wDBWl6e&#10;g06a9USlz97nPBFfmxqfhnWtHkf7OkkckiMrFMcr3GTwP51+e5/j6WB4mo1Gr8sbP53OmhS9rSsf&#10;QN/ceIFuI9InvBPE8G6K5s3DoxwM7gvQ+xrb8L+C7vVFtmkWaIrIMg8B+a8a/YgvPELTal4G1a1E&#10;cGmamzR+YWyIpMOCSSSwOTg5r6kTVNKs9Xt7ZboYlkURqR9055Arx6uCpVswlKHwuV0e9h8J/s/N&#10;J9DT+I/j6KHVvCvgRWZJC43ruyTyO1e46GzSRCyaM+aEHk7xnP4V806ppY1X9pjTLNl8wwWoJVTn&#10;aSfvV9FWfiqDT9Qjt7qXy5YR8nqeK/aqK5MNBeR8bJfvWdToUV3payLe6NE5PRhEMH9K5rx14b8G&#10;+LrB9I1zwhZM078ebbKec9q6Lw98TbWe7+x3cW8E8EDpVTxdoN/4m1+2utCk2qD+8IHvWT1fvIu+&#10;h5H4u/Ze+GVlbxJeeBrAxu+fkgCnJ9xWXqf7HnweuoIlt7a804ywhF+yXTDBz1617b480a80qCC3&#10;1S7V1zlAR7VyGoancnVYYhICikAZ/wDrVtGMXTV0YzSctUcbc/sOaQlqE8M+OL6OI7TtmjV88c5O&#10;K5TxH+x14h04ubbxZZzk8r51pjjsOK+mdN1xTpISJMNnGccVz3iW6u2KmSAbGP3q51Sg5WaL9nSS&#10;2Pzj/aH8daz8B/ED6Dqvh7T5Rvws0Ny0fGBn6GvNde/aW+Nc1t9r+H+mwNGZAxinuw+4EZyM/iK9&#10;4/4KK/B1fF2swPattablmfpnNfMi/s9ePfCxjaZv3G3MZgnJxn27V8HmuKzTDY6cISXL0Vj28BlF&#10;KrQVRq5n6t4z+MGsXiX/AIh+AdnfyXLEy3GnygSY4yTtx/kVnTfEvRPDDRat4x+EviOzeF8MwhLx&#10;HA4655r334Iwf8I3pz2esSpul4WSQkPjnjpWl4vm0TxHeXGlSW5W02bcOgO9sdfaueljq04/v4Jv&#10;0t/mepTyhRjeMnFnm/w4/aQ/Zs8fSRaJo/im60jU5m+SLVofLRj7HHr2rufiNrd7F8MoZf7et9Qj&#10;iu5Cv2UhsDYRng14L4xt/hx4D8b+Tf6daSIz5aO4tQR+B6jPrXoWp+MvAurfDpYPD2nJZSqP3RtI&#10;xhhnueM13YWGG+sxnGFmFSjiacJOU7rtY8o0fcPGxeGUyBbhSplB+XLEAV9R/s9Tmx8Y6HoN20ch&#10;ukJijVs7Mc4r5t8KTlNZVIokcPKWlbBy4G4r1HWvob9nmwnX4k+H9W08hTFOEklPIySoxz061789&#10;Ynnwkue5+o/gzUbjTri1s76zMyzLCruFBEcYBLN+Fez6ZeadZWTxRrGjIFYyIo3Pz8xPrxXh3hOz&#10;XU9RFs2oy2txawvIzPziIcEkD2/OvVfDul3H2vY+bpGgCwXkEZURZxkkA8+ufSvoq0VZXPnoPVno&#10;Hh/V0u7MRWUaM0sWWxkfhzzWppV09yGVrbY6k7lQYU496xPChs9O04SWUojjRCJpC7BlYdDjOcH0&#10;ro9OS2vB9seQMHUlTvJIPrzXk1Uk2dsNS3DdzRwtKACqkKzk5P0rG+JmorZeG5r23CswtpCYWHLD&#10;Ye/arc1vKlt9meWUIWJD/LzWL46lmvfAGqNNbSiSCxn2SOADkIcH0NRD4kxyeh/Pb+yVrepeN/8A&#10;gpVr/iGSUBIbmVVXdnbukYmv0++Jd1B/whF59slyDaNkE+xr8oP+CeXw2+Ovgv8AbS8SeLfiv4Ou&#10;dKsL3UZWivroqqyDzWwQc46Yr9QviHrXhfxB4FuLC01aCSZ7Vx8ko4447+tfR0qkJQv5s8io/wB8&#10;16Hm37IF/d2ujXNxbR7YTfOu5erDPBr6p0uzsdXsYYIPnfy8nd3r5Y/Zm1zRvAfgueDX7xBHHdN5&#10;sznGcntXvPwu+N3wi8YazD4b0vxMkd5nakUvymQ+2eo965sZOKZrQTjoehafqV3YWx0pbHEanD7O&#10;1eBftk+ObfwmdAu5LjakGswush4CSBhjPseme1fTUejWOnB5zdqQxIIJ4Y9q+E/23fEeha/+2H8M&#10;fgb4v0R9Y0bxD4hijvdHSVl+2Rg8xllIK469ecYrzpTh7OUnskdsIS9pFR3Z9Kf8Jk0erJqVtD5y&#10;AZliVhlHZdw/nVPwZ44vLD4gXM2saa6lrf8AdF+hU9/au28cfAiHwT8Rr7WtN1XTLHw3qENsunxX&#10;ZbzICkYQx9TngDHfg5zVTVPhx4cuLgInx00GxQ2wG+6t2DZBPTn7tclDO8NPCJt6pWdk3+h11ctr&#10;xrNLbc7jw7qE+rzxadY3QVHQb0lIYHNdt4eC3EradLhWjO3B65HofSuD8O+GfBWmWlnaXP7QOmRX&#10;ky5gu7Cy3hsdsliPzxXS2vi74fLq66TF49S6eKFvNu4LRwCy9QewJrnlmVCLV729GEcDWat1+R+M&#10;/wDwcBabe6h+3DDNoNiZpl8M2wKwks0hZn7Dp/Svyv8A2ptaudP1pdK1e9M17Gv7yFHBSI+n1r72&#10;/wCDh39szUvDn7Z2sfDz4Wrb25m0OzS/1uFWFw4AbMW1/wDV+vHX1r8t/EuvXfiiY3N7cM8jNlnf&#10;qT7mql++q+0W3/ALUvZ0vZsbpXjnUbBgpdWA6AiuisPixCBi7sI2JPoK4oaUGPL/AK1Kvh24dN8Z&#10;3Ac4FdNPEVoaRZyTo0aju0eg2vxV8NyHbPpSH/gIqK+8UeBtSILWYXkluMV509i8R4Y5zyDTfs8m&#10;c7+laPG1nGzSF9VpqV03953Orr4Kms/N0+UoxGMBq5ma/a2craXLhc8kHrWcsMw6PSCOUNgOSTXN&#10;UnzvY2jHlVj9i/8Agi/qM0f7PuZmMjF+GJ5r7AgmhvZWimHlyFsA9K+RP+CTXhnUNF/ZusrtGCGf&#10;ay7u/WvreCzYyrdyn5+Mheg/GvpUksPFeR4sm/byaOisY7uwsPtSqJGTuO//ANaviT9r+M+KPj1p&#10;8cjHzlcYGenNfbi+Io7bRXtnTLEYUFeFHpmviD4yeVq/7SttuZtwmHygY79RXG0zqh5noHjqTVrH&#10;wNZaXIxz5SbGK9yOa7n4KTzaZ4ejubw5AABOMEcVw/xk1CSB9OsImOQq4B9vWup8BzXyaH9mU7+F&#10;LNn2rpi/9oVzN60bH0n8N9Q0nVdFjNxbgo2RlRzXd6HFawNutZhtXOOOhrzv4FXOmw+HY4bsqQzZ&#10;IPUdq9F0eK3XVmSxTdbscsWY4zXRW0lqc8HbY1b/AEnXdWs1j0a7CoATIx/lTvAOt33hqea5uEWV&#10;4X2llP3hnkVH4p8a2HhPQ/sVrIBLcNhUB5GateHdU0ax8OGylWNrmcHzGYj7x9K87FJThyNaM7MP&#10;eMuc/LD/AIOOvhLH4k8SeGvjLpkJNm0ZhvJBwA5+4T6f/Wr8sdK8azeGvFmnX+nuo+y3qlWHscV+&#10;7H/BRfwf4d+I3hPWfgN44aCb+2bGSXSXJwUOM8e6n0r8Gfiv4Tm8AeLLvwtqC7LywumgnXPIKnH8&#10;q+UjOaxU6Mt4benQ+gko/V41I7Svf1P37/Y51y+8S/Cjwx440oSOTZxmaMfxDAzX254U07wr4j8H&#10;QT6hp/lSEhyZDzmvzz/4JP3+pePP2OfDGpWOtiKW2tlV9xxnFfbnwt07xHO0dt4u1Pz7WMjy1hbB&#10;/wDr19pUtOlGV+iPmY3hVcbdTpvGWv6VocqX9lbKLW3iZJEGfmXHJGPp+tcppmk6d8R7y0tdG1G/&#10;hiiiFwLyO8/eLCOoIPBUM4x3Gfau7+JNlpVmmj3MG1IgXjkjZTwGIG4gA9Py9ay9Dsor+3sNU0eO&#10;ZjpkrJNdOAvmwHdlFUDHOMfTPI4qYNeyTRq0nPU7+wvtdvbK2ge1mkSyvJdkpueXcKSN2RnGP5/h&#10;Xe+H7mEadC3npJG8WJG34LyZ/wBWR1J6fTFeJaTqHiK/umvra9gtNPS35VEA85ASS8qngr8oXb1G&#10;cjBPPo/hnUtNg0W21afXrTyPN8m2gtol4bgFsEctuIK5Gcda4K1OxvA9PsdVguY/KjuVVVQ+f5Zx&#10;h+gGT2qHX5dQNj9js2UTshZ27xg47H6VyK/29/wkEFxFp0kis6iWaaY/NsyNzLjBHJ4459cV2Ntb&#10;s8E+rO7ySzERrHtxtXjJx2GTXI4qMrmt7n5wf8HQHhNrv/gljbXNrHiSx+IGkSmQjOQ6XETEe/zH&#10;86/Hn/gnPp2kR2d3ZvdmOV8hw3BHNfs5/wAHN/iO58Of8Eq/EEtrpwnEfijREDyxjEO65YFh6sNw&#10;9sMK/E7/AIJ16n/aE+o61cY5mOVPAPv9a3witjovyHXaeDlE+ldWnfSNTWK3jEhBOzA75r7r/wCC&#10;arWHi/4a6lpfibRbaZJb1kSyvIwRjy1AdT65FfCS+IdGg8URSX6IELZJbOMk1+g/7KGmT6N8DdD8&#10;U+DlQyzvcTZZRg/vcA57jaDxXsJc03Y8nVU0eoeKfgJo/gvSoH8PafLa3aziRoLeM7Tvb+LHXqK9&#10;m8GLpjeHrLStXjjkYRKojmfa31wQMHPFcxNffF7WtBtp/B2lNextCXWQIHCOcsAenGeO+MCvNLX4&#10;s+KrXUY9N+KOg3FsyTlZrxCBgq2WUngfQjFctS9TTqjanHl94+plvhcuLFNQa1t/IyZNhLRHpj61&#10;pyjTx4dL6lD56kBhcJyzsO5A9cVwHwt8QnxDpUzSalZ3tnKSbURz/O6Hpgk/h74ruNG0F9IZESVv&#10;sHlF5Fl+XkclR71wSSirM64WseFfsY6nYeJPD/jK+0y5zFD8StdihULt2gXRqj8e57NPGflbfNfy&#10;8Bn7Csf9hbTNW8C3XxV+H2pXMkj6d8VNWkgkcEM0U0nmr+jisD9pzXG07xzPCJ5C6gJEQOMn+teT&#10;j7rFNHq4Np0i14a1DTbmO4NvBvfYd7kfLn0ry/4lxXU/jJLtUKKoBYDkVs/D3xWmrGfQ9JjlF1A3&#10;z5GF3VH8VNtteG7vVCzlVVljXpx1rfALlqfIxxz/AHfzPPvHUUSWqXF0h3FsBscCvV/2fvEtr4Gs&#10;LHxIZcGGQOgJweDkf59K8r8Z6iuoWdnHbQExpL++LD7q47/jXVfDJLPxFqA06yuEkt4yMxiT8CK9&#10;54Whi8LyVo3V7niRxFXD4hypux7r8Qvi7bfEWdkt4JbezMu5Imk3KDjtjp3/AEqHwvbeHtXshZx3&#10;qoGIBG7rVC8tfDml2K20CDds5XHINUImj0SKK/m04rISfLRB3rnhSp0aahBWSOh1p1Jc8tbnmn7c&#10;ngiz0LwvFfrLuHmY456mvFfAFystqDbxkMAMn1r0/wDbT+J+k6Z4QtLbxZdfZfOmURmY4ycmvO/h&#10;hrng7UoYmstatSDjpMK0g7WJSe55/wDt8eK7vwv+zjqlyyOcwsAuO2DzX5N/sQaXpfjv9o2xjmtx&#10;gXDSfMPVgf61+uX/AAUdtvB5/Zk1O0n1uFnkt32DzQWzg1+a3/BKv4V2+tfGS98STgMlm+1Mn8f6&#10;CpUufGU0U1y4ackfpBfvbWGnxWsSh/LiAAB/SvIP2jLa41rw7Kz2uxBGenUY7165NpcEN3undmJJ&#10;2jPSuO+OmgWkvhC4uIZFZjESMHB9/wAa7MXJtuxzYeLbutzk/wBj74+3Sfs6eKvAUuoGSe0ilSGN&#10;nwcDOK/Jz4k3us6j491jUbsuXl1KZmYjP8Zr7C+D3ii/0Dx94p0WxlJWWNmKhvr1r5F8beJbi28Z&#10;apBd2SYF/MCoHQ7zmvJxL5oK7PQppxkzF0/xDfafKJILkqytnPTmt1vin4jlKvLfOxUYUFs4/Osx&#10;L3QNR+S4hVD2PTFJP4XSZfN0y5D8fczXGoyWxumk7nR+Evi9rvhbWU1uyl/eo27kfnX1B4b/AOCq&#10;3ijTvh9J4OGkLxEEUh8A4HWvie6hvLJ/LuUK49BTYrtzwJKi/L0HZPU9z8R/E7wt8RLx9S1eMR3U&#10;r75GU9D/AJNWzYeANUhSSx1dYZgMDPYd68IXUZ4yCGzjsScVo6BLe6vfxafHfCFpGCqzPgAk4/rX&#10;N9XpPQ6PrFTqfVXwYtfg9PdQ2GvXunT3JmWOJZD8zEmv0v8A2cPCAl8GW0GjMPIWMBI0Hy4PpXzX&#10;+xd/wbrftA/HH4T6D+0VoPxp0Fp5pUuU0Qxlt8fYeaDw34V98fCn9nn4tfA+3fwr4u8H3MM1lbiM&#10;XUcReKQjuDXblEsBTlUdOpeW1rnHjo4iTjKUdDivHuh6hoSRz6QjwyEgOAtdJ4TXVrvwsftr4kUj&#10;BJ7dav8AjnUGltD9ptcShsEEYxW14Ks9LuvCEj3TYcoSqkc5r2JTb6HFGKbbO/sGvbb4RWMtsBBc&#10;WFmjKY4CWeNyWLE/w5OFGeuKoeHbW51i0tkstUaT7SovXvhcEzwxk7XUrztHysu7jn6V2Hg2Gz0P&#10;wBIuo6hcoJrMQ+SU3CQZOVyBnGehwcdsVz2g3OlSa5d6gmlXDpZs8aWjQnfFvdNk5zgFNqsMkHBY&#10;n0r01/DOdNOR6B4H8P8Ahi/1Sx1O1+JES3FvZvZx+crvLdRbwVDlVC5B+Ut97nBxxXrVlo0lrpt9&#10;pmg6i01wwi8gzKGbAAyvzckAg8jr7815b8F/Fd74v8UXun+Lb6aO1trhJNNgjtkRGIjDSFjjOdxz&#10;xgH5iD0r3Iy6M2ltdaXMkNy0aiYtLsRxywIBzzznBznnmvHxHNGR1043R4N8fvg/b3ipq1pbFdkO&#10;NTaa33BypAaQkcAcsAOeua+K/wBof4e+FbbU2ntvDQjmnBESz25wsDc7920hiFzxxgjGM1+jHxA8&#10;IzyeD7y2h1eOMo7FkyxRmkYHYcZLfe+XrjPbHPxj+1V4U8fN4tj1bSNaWSM7rOULKocTIipuCEBc&#10;BlxuJLZJ5JbI0oy5oifus+CdOs/F37OHxw0v4lfD6Zo9U0nWHube6jiXYP3m/buXJO5WZGB4HPev&#10;35/Yr/ai8Nftd/s/6L8ZvDUkkYug9pqVhcsvm2l7GQksTY6FXyPcAHoRX4d/G3R59F8RpDr0NvCl&#10;o5l2QBo2dCQ7DGMqymQk9ckZ6HFfQn/BE/8Aa8h+CP7Ss3wI8VXjrpHxFmWKwhki+SHVYk3cOD1e&#10;P5evzGNazrQjKFl0N4zu79D9fPF7snh291AxbRFZytPsXLNhDyf51+PXwr8M6JrHh2+1d42tIJdR&#10;uP3HG5sP2b1BOcV+w3xBtZb/AMB6raWd7HDI2lyiG4LECN9jbHOOwbBPPavy8+Bmk6pr9lcpFawM&#10;1te3L3TEYSSRnIZkXnjcTjOeMUZWm8T5JMyxT/cP1R7L+zDp1lqHw3j0bxATcT2t0FtpZWxvUZIB&#10;9B0+teyfBXUvFXw/8bXSmwu5NNuSPJRVyjr1J9iK8e+H0E/hqwj1JIfMZyki2u7aeMbR6Yr6Q8G+&#10;Oryz0b+1NW0lGBYK/k5yit1Cjmu/GO19LpnLR+JHpkPiU67o+zQ54mvDEWhSVycfWuDtPHUviO6O&#10;m+LtAe0v7OYsjABuVyMqfQis6/1rxhpesxeJfD9nLNpbOHJgLM6c4OeBwPSr3xR8M3PibRW+JfgG&#10;3aXVbJVaayYAidc/MRjkEDPyivIUFBnc2z5q/az1vWPFf7XXwr8Lb/L0nSbw6iI5o1X9425AR64G&#10;7n3r6103VbG/08QLOEmA4GRXzh408O2PxI/aV8EeItU02ZYm0iSGFTbshWWN23Zzyp+Yd+1e2L8L&#10;tMsdSN3pnijV7G4CgeXJJvjY+hBH9aWIqwowipXLpUnUk7GJ8eNd1PSPD0dvaTeZNPMqIE9yKp+K&#10;o7qLSrDT54RuitcyDHcgf4V3C/B6w8WyxXuo+IUle3lVsR4ILDsR2qH4qeCrnTZF1mCESQNGEl/2&#10;SK8uniqVbHxs9En952Soyp4R3Wra+4+Uf2nPDkN/8HtcEcYVhbsW46da/JLw1p9sfEVzaXW0h53D&#10;YHvX7Q/tJ+H5rv4Q61LaRlVNk+VH0NfjNb201t4pudxIKXLr8w9GNfT0bezZ4VT3aiPoz9ntrdYx&#10;oyEHnaMHv2/SvpXwn8PLbxdpn9n3oEiuwAUHjHevjr4X6nrej69Bd6dk27jdMyjlSO2O9faPwI8Y&#10;C/t4JfKJYjcVHHFYRXLNxfU6KkXKKZ9FfDTwPo+i/C2fwhFbgIbQqqge2K/mo/4K9/B8/CP9tnxR&#10;Fb2fk2+qXH2qJVXALdH/APHs1/TF4Evby5hRFXgxHI9TX4X/APBxZo+g6L+01pWo6jaqBJBIHbu2&#10;SCaxqxXs5fJlU376PkD9h39m7xZ8e/idbQafpUx023mU3l4qHaBn7o9TX7dfAfQY/C/hfTvh9pcf&#10;lR2YVCFHJx1+tfOP/BMTxl+zTqf7OVpYfB/So/7YgXbqxaPDeZjls/yr3nwh8bIfBPjBLWLRWu55&#10;jhBGnT0NZZOqs69SbVlsvPzOjHunGhGmtXu/8j7Z+Afh6d7lZBIyRxxqVV2756V9HaHp6/2SrSEq&#10;cdSK+ZP2c/E+s39nJrOsxeS8nMUJGAK+gfBnjK/161NlLaBNhHznODWuLjJTsc9GyR8wf8FBfBkV&#10;74u0rU7d2MiE5I71zHwvtrjyom85gAoDL6ivQf25rgw+J9IhKfffBw3Bqh4A0qytdMguEK5ABYZq&#10;lf2cbku3Ozt/CE63dykGMLGMnJ61+an/AAXh0mFPH3h3UPJJTznQvj1X/wCtX6RaLKgvA1o2TuAI&#10;A6V8I/8ABdzRJZfBmkauloSYb6IltmeOnXtV0fjYa2Pg74QX2nafIln5+CWyBu619k/s/wB1dNbo&#10;unXhf5RgHvxXwT4H0u5uNfjJZkTfzyQMV9mfszeMZ/ClxaxCF3j3DIxkVpK6RP2j3i21XxHoWqlt&#10;RhcJNwuBwcdc19GfC+/vZ/CBgtpo4QV4B6nvXmmoar4V8X+FlvIrdVnjTcSq4PQVsfCDXNWv/wDR&#10;blRbxykLGSD8xJxXThrTpsyrO0kfUPwxvrmHRLLS7srv27vcivT9JutMgjFtg5J5FeG+DPEcT+MF&#10;0ZkIaxgUOfXJ/wAK9h0+7sbtsFWDKoPyivMrq8rnVSd4mpc3kEMot43baTnntVya1N3p7TBC7bDy&#10;TVG/0omCOWEnew45p2g31zBK+m6gCCOFPrXM1ZXRtq9D5f1LRFb4qamJ9yzG5LBR71u/Gi3hg+DO&#10;vRR/O/8AZshI/wCAGtj4n6ZaaF8V59TijyZow23HQVifEDV9O1X4Z6+oifeLGTdj02muttuz9DFP&#10;lTR/KF8W/EM1z8YfFNpejATxBeIq45AWZgP0rlNf0l3g+1W5Crz8pPNav7SJNp8fvGSw5UDxNfAA&#10;9v3z1yaeJZorYQtzgY3HmvJnSaqt+Z6Sq3ppMzZEYNkDP4UkccgT7h/KpxqqA5EPPrStrhC48gVf&#10;urcx1IvKmGN0TDPtT0t5mA2xng8nH4U19ckI4i5qM63c7spj6ChyjcNep98f8ErPHj2v7Jfx1+HN&#10;5p0MtuLzw3rF28gyDCmpQxyBv9npnHPNe8eCfEugf2lBqK36Ne6TdsumXk8oaSGSaZrcY3cuPKnU&#10;85x0HWvjn/gmN8Q1tdJ+Mfga8fY+tfDyNrJgQAJodStXBPr8pbAxyT26j2jxB4Q0y/8AGlpFoGq3&#10;cVveJClksSfMbxovkjRjgHEoTPTAx14Nd11KlF9kFO6uvM+ivg9pVj8Ttc0aXx94thks7HWTBE06&#10;HeuZojHJtzlOYxz1JIzXvPjbV9BuNQstYvtG/tCHUYtVjtJFY7oi9ymXAJGeEdgTwCwAxmvFvg38&#10;PXXX7vRre9kafULAWN3dRW0aCBREWDOXZsFnCudnAKZGC2B7Vd6lbabaW0Gkaqsdl9t1B2uZwZJg&#10;kkZ8uKLdldzs23BU4+UjjOfLxjTro9PD3VM6L4u/CT4b6x8K/D9v4/0q8k1jwrtvPDF7Z3DpNbzT&#10;xRJlSn3l3INxPQcjBANdf+z58Or7TbpNILS3s+mRPCdQv7zz2mRsuInkJ3EoxGCc8NznmvSNc8P6&#10;Ff3Gg6FBbQzqtjC92LkfeEaYkUEDHVh0GMrXaaL8KNFgvftfh63trBliEZu7aQqs+SXOCD1GVycd&#10;MjpX1P1DCUq/1iMUptWb7rTf06Hy/tak24t6XuQfCvQLqCzjF8kiyLLGmEk/0eOQ7zhicZBHTOMH&#10;Ne82EGhBm0nw7FMGstgvZxPgFjjknnPA6ehHrXLeBtJ0/wAL362uqxQ31pcTsZLmEg7j8uV8tl+b&#10;awIPPYetdZp1tpml+LZYrnWLxHaE5htthhkiGMZQjKMvB3/xBsH7tcuJmnKx0U42Oh03wxYT6sdS&#10;1Vop7iMfumPymJCB8rEH5mJBOT/eo8fyyjRZL62gMf2OcR7zEH2IUyTjuMkfgBVvw9pdsk008NqH&#10;uZIlY7WIV0BbB2twCcnnvir/AIvtPN8ITWj7ONjs7DqR15A9ePwrz+fVHRFJo8Q0jTPC0mrm+0jX&#10;QNQDAzna+do+Y4xkY+9wOea6fSoPD1pDDqmmPPdBuPMjJBUBt7ZJPZj3qz4UtfD1pe3L21ta+T5h&#10;QzQRkCaT+IYJ6jpxj171leJdRtvB6DUHtriBZyiLePGqJbAvjP8Ast7njpxWrk5aITSsZfjrxHYe&#10;G2GjT2z6klwhkFukBaVw/LbmHIHJOMCr+hPpcmmPp0Hgy3t4pZC92VbYzyFfmbGPlOfzFXbDSLWS&#10;1im1W4aZ7i6UeY127GcHPAcL8wx0xgZ7VqWlwg1BZdU0hLaUIBNNJM5kZuoLAYA7c46HpTurWEY3&#10;hvwHdaUfKvL5IYLhgXMbgYQKB82OCSQTk14n8UbHxb4w8ZQ+F/D/AIf1BNG045td3MbMT8z8cAml&#10;/a+/bp8H+APi5o37L/g/XL9PEeqD7ZeSRrHts7XPyRy4H+sc8gDooyeorFtPHHxgg1Z7jSNfh+wt&#10;GruZYfm5GSc5qb4uLU6UU/UadBq0216GF8f/AII+MfFXw9fQNK0ieS4MREfy4Gfxrjv2XP8Agnx4&#10;0vrWOT4ia9Dp5RuFifLmuG/ae/4KLeMvBHikfD7RvFVmb5nVCIl3MCf5VW+DP7QPxV8V63by3/j6&#10;9aZ5QdjMMD8gK55/27Vjam4xXzuaxWVU5rnvJ/JI++PBv7JHhrwhaLf2+qtJJGAQ7ycH3rdm8JC1&#10;kRl1WPDHG31rgPA/xo8VXfh6PTdSuA7MoBkVsE8enaui8N6pfapOIbiQspPOWyajDQx8V/tD1Jry&#10;wzf7pWOrvfDRbwteWsL7/MgYEDoeDX8r/wDwWZ8DXfgv9vDxRHJbmNb0LOoK9eSCf0r+sbRra1Gk&#10;G3YD54yCCfWv50P+DmT4V2ngv9p7RPGyW7BNRtZreWQJgFlbcPxwTXW0p0pJ9LHOvdrI/L1hKB3H&#10;1p8XmEHcc1fjbT7k4Vhx61ILSyZiFdQfQGuLlfc67mWBID/jS+YVGKvS6eG5DH2zUEllKCcgHHQg&#10;dafLIOaJHC0hOQxqVZ7hTt7+tJBEycOhFWok8wY8scUrMNGMRpnYD3Hav6If+CPdvqenf8E7tOnm&#10;fb51pJLkem04r+ecjySre43Yr+kf/gmFoE9l/wAE4/C1ssREs/h8NtHGSVP+NduFfLCV/Ixqt9D8&#10;OPi38B/iN+0z+3B430nwzpz7JPE0zXVy/SKPd1/KrH7Zcdl8F/C9t+z/AOE7pAbaIHU5oecjHC59&#10;c9a+uPjo1n+xDpXijxvdXUSa74h1e4liZVy+XY+vOAPfFfnX8WvH9x461ifxBqEzy3FwxeWV+pY9&#10;+a8hSeKxMpr4U9PN9zv5Y0KMYv4mtfQ8vusJKUc8g9T3r9Gv+CHnhjUrWx17xYNOaS3ZyhYL/s4x&#10;/WvzqitZ9T1GPT7RS0s8wRFx3Jr93/8Agkz8CvCPw6+CNh4TuY447nVEEkhZMEk969jL6TlUc77H&#10;nYmfLBLufQHwIPhC70W9sbd1jlmJLpu43ete5fsM6ZZ+HJdU0aC/YxJcORGW6ZbNeXt+zff+CdRk&#10;1rw5dqkDjc8AGQ1dh+xrqsMHxS1bwvfygXTlWCA53A8Zr0aqi6bVzljo1Y+qNasG13TLi1tW6xsM&#10;49q+Mo/CUnhv4w39pdttP2ouB6ZPWvuO10b+xoC0852uMEZ7Gvnb44eGLLQfinBrF1GEhu1KlwAM&#10;t27fWvPw9VQxaXRpo6px56D7o7f4V+ILmO+gsRdZj24Oen+ea9/8M2QmRJ/O3LgYxXz54BfTIQgj&#10;tmPGVcV7l4PvDNZQywS4UKMrmtsUnfQzo6Kx8Zf8HHmgapr3/BNXxpbaVE0jR2QkKhc8Bwf0r+Ud&#10;3kPBcgDtX9ev/BbzUI7b/gnt47MtkGRtFlDSMuQoK4z+eK/kQuoljuHTrhjz+NcNXWlD5m9P4pJl&#10;dZ3AxUttdFJlPTDA59KjZFBwBTgiqd2Pzrn16G1j9Bf2K/E8s/huwhUsfLCFSvH1r9Q/2Zl1SW3t&#10;pp+CyqeG5GRX5T/8E+bq2fw5bzvOvmIVARuhPH+NfqT+zl8SNEsI7a21W5jR8AqrDnjivdhzezPP&#10;nZtNH1la/E9Phn4fS61QMw2hT3yK9U8Ia4vxC+GlzqcOdtxasEJOCeK+fNW8TaJ43mt9GRBIDtYf&#10;L0NfSPwg0q1sPAjadEcg2pyuBzxXBK97nRpyn81H7fOkzeE/+Cjfi/TGP/H1fLL8w/vccV738CfE&#10;E9laQhSQGK4IOOlc3/wV6+Hs2if8FF59WnRQuo26SJhcfdYgj3ruvhDoWlx6PFPGAAWU4zntXdho&#10;/wC0SY5yk8JE+ufgbcWFykVzJhmYgtgevevqD4cKTCr20g25yCOPwr4r+GniOy8NWkc0twy+Xj5V&#10;Oa+qvgD4+h8RQmUSMAAApIwOlb11zRMKcmlc9Y8bajLaeHEsLqVjDcTKrHoCeoryPWtOthrkNy1w&#10;6SQxH7LFjy8OqsSQe/OOO9ei/FHVLRNMsZXlBMJM4Ac8lecce2a8i8WeL7XV9Zivbq2uIrqOJ4Le&#10;R0PmSO8gKhVPAyMAtjgA104ONqFzGs/fubmpYu9HXWtQsJJdQtGDu9tCC8ABBJ3Zw3GR/wACrzHx&#10;t4x1DW/GDaPbxzMLqJIVuYUUO7sRlWzkHbkZIHHr2rR8YeEfiLD4fuviOfE900enXLFdOtwvkqSu&#10;DuX+Lj5uvasb9nae2+K/xv0bQP7JsTNbu39qIrEDauHyX9ehwO9bJxgnPexN72Ptb4S6Zpfgrwdb&#10;eHtX04vFBZiBZYY+ZgMHcc88sensK2FjjaHT08IztbubgNLBK4LyKevB6Y6/hWX4j1GfwzYQzaXA&#10;17JEjA28Y+UKRz+IC5zx1pvgr+2NYiHiC4nhR7mIeSi2hDRk5+bcT6EDHsa+bleUnNnffSx8If8A&#10;Bx3+0t4J+Hv7Nuh/BWK/X/hI9Z1ZNWitUbIVIiVExxz8zbwP901+LEvxo8bnRZLyW7Mi4JBMeST/&#10;AJx+VfZP/ByF4+8N+OP20LW00PWFvJfDfhuLSr4QkYSVXZ3yR/EWcZHbaMdTn4C+Ht7qfjTxFp3w&#10;+sodgvdQis45ZG2orSOFDMxzhQTya8TGRdXEcq6aHt4O1KiraNnqn7Glt+1d+1V8Wv8AhUfwQ8LR&#10;3F9OPNudTu4ysGl23Rp53H3EH5k8DJr9y/2L/wBk74Y/saeFoYPAwFx4gvdNjn13xrfQeZd6hMfl&#10;lhRsHyICxbEYwdoBJ5rT/Yy/Yb+EX7G3wHtfhR4NW0uNcvHF34n8X2yFJ9ZvCxcAy9fs6ArGkWMc&#10;FuWYmvV7G61ywvbrS9F8kTWVsyyQS26FJVO396pPP3sjsa+qy7LaGEpczXvP8DxcZmFWvLkjL3fz&#10;KumRarp3jCT+yreW7EqmGaa6uhgIyrjYemMA557VTn8Na3D4mvE1G3lto2QPbxtKGikbJzjIG4ng&#10;5Pb1qDUb7UYrSSFYb+PE4+0W8Lj5Gc5DJJy20cZHb1Oa2NOuNM1Fz4d8Sa496DAJGuZYirxkgEIG&#10;HBG4HqO5+tenJuDuectdCt/wlfg3/n0H5Sf4UV0H9m6p/wA9Jfz/APr0Vl7WHZj5UfQa3tjNbi31&#10;K3cZcEux6H0HtVi3tbW7lMUNrmMMPL+brWRbafeSSLbyyqyK2dxX8q0ktbiGEwlvKwRhuoxnmvn5&#10;LXc7ldIfrqrbW8zvOYkO3YM/dINeP/HCzW4+F+pTyBZZGsZRLNjDY2twf0r1S8tZtY8P3CRf61X/&#10;AHLnvtNcV8aLddP+GOrrJbjnTJGlVxlSdp59cfT0qqS99IG3Y80/YH06Cz/Zj8JW52QqulGYxk8I&#10;SzH+tfLXi69u7v4ua/rdgGlS61KXaVXI2hzX198B9GTQP2atG84Lb3MWgsW2r8pBBYYzXyV4fu7K&#10;HVTcXanyBdMJCRn+I8VriUpYep8ysNJxqxb7jNW1GxubN5tQEvmFdr7xtwPauY0weHdQ1hNN0G+t&#10;vPRhIFJG6vaPiH4b8CeJPh5O+k38Ec/ksE3IBg4r8+YtH+OngL4yHWtMiF5bLOyKyDClPTivx+vH&#10;lxFpH6VOXNCLPv2G1uYtKSU2MUnyfek6Hjtmvl3/AIKA7m8JR3cenIqgEHEuefXFfS3wW8d2Xifw&#10;raL4naOJ1iAkV25DeleL/wDBSDRdDsfACanp9kgUghmRuoJAzivZymlGGNpyR5mYSvhJo/P+2kE0&#10;nmmMbQ3Vhnmvsz/glVrin4rXmm78iXS+CeoKt1/WvjyK4+ySeVCQcttGBnkcZ/z6V9Y/8E3o/wCx&#10;/irJrMLHf9ibK7c8ZHH6V9/Rk3iI+p8fWuqMj9K9PjsNRiS6trrbcRsN7ZwcDuPUV2nhi+u77Ufs&#10;McLFPK++BjP1rlrPw7a6voFnq2nN5cpQeYB0GR/jXefD/RNQuNI3SOfNiYjcBwcd69DESXLc4Kd2&#10;zrNDuoLDTTAJpo5RznGc1keLo5L0uiEuM7gy1tQ6raxk2AtCZNv3tvFUdWmtQHEsqpJ5ZxtPavP+&#10;1c6XsfFX/BSrxdb+Efh3pV2EQ774q8JPIxXxfeeM/DniWKBbe3iPmcSxbMcd690/4Ka+PRcvp3hn&#10;V76CQx3E8iyoexPy5HqAa8L+BVpo/ia6WzgEJZiEZieQuMGvyPi6qqnEbgnskjuwW6V92bui2c9v&#10;4o0fxx4Dlhh3w/YNdsQv+vhzlHUY++hyPoTXrmhfD/xNq1/Dr+rKJwku9Aq4Kj+tctr2jReB9ftb&#10;uOQrCsi7UjJwxByT/n1r2TTvHZt9Ciu45lLCAsq7ScDH+Fell0nKpTine1kfS1JqnQfocN8Krmy8&#10;QftO3rTy7Jba3VEZj1PpX0Xe/Cq9mf8At11aQN02nivmT9nInX/j7qPiWS3IieU7SB909MV98eEp&#10;dL1Pw4dGnIjl2YQk1+vVHKnCOh+fQfPNnDeHNH8OafZLHdQBLlhgmu58LeErK1tmu4tRTc43AZGa&#10;4Pxn8DPGN/efaNNvp2jZvlZHPAqDSfCHxb0FzGiuyxjAkmaueVpbM1V4a2KPxn1aK81L+yi5ZomP&#10;z1wulXNlcamUa4y0ZGR9K7HxXFb6VHjWLhHvJ25IIz+FcJ4csLd/FrXQl2oCSyt15rqpr90ZTtzX&#10;O503UJb5vsdvF17A4AA9au3sVvb7Y7yRSCAVGaf4ai0/7XtWLgj5iR25qn4miea+MMA4P3SB0rOX&#10;xF3aifNv7dumRW2hJrelhWZG+6E3bvavnTRrHxZ480qLydNjiY5JUk5Az6V9a/tTaF53w+uWulUC&#10;NdxaRAQPzr498E+KobaUSWWs2QVZSAzzDt2xXxnEdJrERnbofZcP1U8M4vobV18LPGenaa091ZRu&#10;SpKSYIIPtVz4SfB/xJqeovPreiPHFJLmKWYkBl7jkV2Hg34z+A9QH9ma7rloJH48veAB+RrtLP42&#10;/A3QdMnSbWLFjGpLOZh8h9Rk8V88pVeiPalKk/tHz5+0N+y94V8Y64seh2EAuhlXUHODn1xXOfE3&#10;9n2x+DPwftdXt7cpM94sZm3bhgjJGPwrtPGX7dXwH8C+LmtbjxTpEgY7o3WbLLnnnArzr4vftl+D&#10;f2ivDcfgrw5eRsbe/E5SJgTsAIz+te7gITnJNrY8TG1acE0nvoeR6TdQx6zBOspMZkYIE4z8vT9a&#10;+rP2OtPi1D4haZot4E+zS3Ktzj5nBB4/AV8qrpkNv9lvrKOVQ0jumZA42HAAx619WfsKW63Pxe06&#10;xkkHlRX8cm5l+bgjj2r2n09V+Z46bSP0w8Jxw2PiuWSHT8NLbgCRhkoAvAPrzxXq3gbVIIrCF7Z2&#10;K+SIhbqMtGAPmz9a840hLGHUjrl9HsEcZMbk/KTnAGO55rtfBlqp1Bj/AGjvsJlEhRkJJLcED2zj&#10;86+gxFpR1PCpncaFBpMTXdzDcJKerAZ+XPOCOxrc0GSy8mOOMsMc7X+8R1xXK2MT2+py2trMPJYq&#10;Txhjjop9e4rq9MvXdC1xbCONcfOqj09TzxXl1UzshsXbtLRyk9zOxUH5IguBXnP7S3inUtC+BvjP&#10;xBoZMUtj4Zv57ZZMAO6W7kL+JxXpM09vd2qrCowwyDnOceleb/tE6Lca98DPG2h2aGOe68K38cQ9&#10;Wa2kCnnpyRzWdN++ipJNH81n7N/7Tn/BQL9oC8vdP8KfCrT/ABONPuZI7xGuhbTg5+7ycZBr3fwo&#10;n7YtxarZ+Mf2WPGGkyBz509reRSomPdXzjGTnHarX/BEfwN5MHiPxFKJDcvqUqyzlsmYgkMxx1yV&#10;Jr9NbG7svsqabKMnbgg16v1Gj7FSbd35nnSnF1JJRR+H8/7ZPjnXfifL8GvCOq3qH7e0LRXEvzq4&#10;OCWHbFY/gr4l/tE+I/2zpPBH7NWg+IfGXiTSYgfJtr47IpYx87kZARAfXGTX2J/wVC/Zm/Z6+EFl&#10;d/tN+HfBlrpfiuPUkia6sW8pbhXBDMyDALe+K/Pv/gml+0l4o+BX/BSLwr8U9Md5bbUvEf2G+V/m&#10;8y3uG2EdexKn8M1wVoyo4iMW9Dpo3cHKK6HvP7R//BQb/gp98PNVEfxp0nxv4Q8iXYPtenSQwOQe&#10;dsgBU88ZzzWL8AP23Pid+03+0r4Ig+I2sXdxqtjrEI0vUJUKyREtnerj0AzX9A3iqPQviFog8PeJ&#10;/CthqFndgOYL+1SVCegO1wRnkV+c/wC19+zN4f0v/goB8O/EPw68AWmmwaXJLcXh0qySKMnYR82M&#10;Dr7VvCmqsuW9kJyUFzJao+1viJ8LvH3jrSPAnxsl+Ld/ixnN1caZ5qiC5IG0bl/iwMn8a9jstC8P&#10;eKLWHUpdMsr43tkYyfLVsHOcYPTrXkfxUtdXn/Z+8A6fZ3c9rEbdhIsbHL4PTPpUnwT8e6n4b8d6&#10;LousuBp9zeJbJleSSMZyPwrz8tw1Knhpcit70vzO/G1qk6sebsj3PRfBuieGJUi/saOK0JDiBYB+&#10;7xx6dK1mh0u5QyaTDBteXAEaDkepq34lhltpVkFwFBbJLdCp7Umh33htAEs8JIXOVYj862lFOzOe&#10;7R/Pd/wcC/sQ+Nfit/wUO1/4h+Dtd0hEvdHsRNazyMrkohUvwMdhXwhqn/BPP9oW1DLYaPp99skC&#10;f6LqC/MT0Iz15r9T/wDgtD4s8IaF+3frNld3ZjkOkWsrrE5wo2n8jXzp4c+Lnw6uzGlv4rtw+0Sb&#10;JXCkL05yK3nCMtbdji+sVoS8j4A8Y/sx/HjwMzDxH8L9WgVSR5iW/mIcd8r2p3gH4X+IpGS71a2I&#10;tpDtKsCNuSBk8cYr9PLTx14bubFrCPXbMYTLiS4XKkj0z3rlZdP8JLJcSQppUny4KMItrbuoPtWa&#10;oxhqy44ttbHxD43/AGL/ABzH4Yl8deH4TNZom5mC8EeoOeleE3MU1rcPbTLtZCQQfav2q+EH7KWm&#10;fFT4dahrf/CdeGNLt7ePyDod1ctFJMD3Vfb8c15v+01/wRy+AnhZrfVZNV06e41TTkuCfDmsO+x8&#10;8kq3Gfaoq+ynbkVmbQrSi257H5LMx3csT9Kfa/vbqNcdXA/WvurxT/wSF8NXdnNc+CviVqFvKuDF&#10;Ff2YeMDvllwfpXDzf8Em/jDpgOqWXjLSLhbe6TbG29DIvUkZB5rFQkma/WaL2Z+jn7A+hNY/szaD&#10;BaQ7P3MZOAeeK+jNPFtFp8f25sMq4zXzn+zZ8ULL4W/C3R/AfirRb2K4tCLeVo0EiZA4IK9q9n8K&#10;fGT4Xa9Evn6yI2LlYxNGy8j9K+iqVaTgkmeTSTbd9zpbpPJT7RPbkx7SA/t618heI9Pg1f8AadF5&#10;Ou0Rv0B+7zxX11D8S/B2p2j6VaaxaSFo2EREwyxHtmvlm90x9W+O1zqNoEEcZydgG4j1znpXPFpv&#10;5m7dtjZ+Lltb3vjSzt0lAVOoz14rsPBtslrZI8DBmJG0L06CvJda8XCb4pNpUoLCIcnrjNel+Bry&#10;PULgWKEqg6uD0Fap3rktJ09D3PwJFdWFvCfNVFI3N83tmu6svHcOk2U80cyhIkyxz1Pf8a8n8IY1&#10;GQ2MV4zLAuS5/lWT8XNcudI8B6ktpcYDoVWTPJOemP6iumvJJ3ZjSSkkb+nfEXUPit4mmms7e48q&#10;1mxGdpIYivUfCur3Gn27HxbpxijEWA0rc9ODXnn7Eena9pPgOBdbslknmJIlKj5s19Eaj8PtDe2G&#10;q+KX3EpuEfOBx04rzpSV9Tuivcsj8kP+CyPx78efDn9o/wAE/EfR1mHh/SrvMzJnEsTfK6+42k4+&#10;lfJP/BRv4RaBF4j0r9oDwtMk2keK7ONzcQjKiUqCGz/tDH419j/8HF9vaaX4S8Nw6LEqWoulJA64&#10;7CvkH4Cape/tHfsaeIfg1qEolvfDKm501WHKqPnUewGGAr5zNaXssVDE7bJ+j/yZ7WCm6uHdG3mv&#10;Vf5n6I/8EVPF1pqP7KenaJZcvbNsY4xxn+Yr9EPhn4fubfTFulmkkDEMu4/dr8sf+CHevF/gVJp9&#10;lb5uLW7YbcYxj1/Gv1O+F3jR4bL+x7iMI45kBNfVRblhY+h8/NxWJlY2Pixcatolpp2p3D/uZI5o&#10;WhwcSbl28kdMEj880ugW0Gl6DfnQoo5ZLhCkIkkDBWK5K+3ByMf3ehBzVr43apY674b0y2Lz7raK&#10;WaJLaXY7uu1lUEDocHd6rms/Q38JTaU5tpPOjeCI3dkS0WZDJvAfPAGScEYPfNEb+wRTtzmaNY1n&#10;xTp9v4c1N3WWS5lWWG0RVc8ABlDHK/wuQOMe/FeneD/CuvaZBBpdnqwSeaUb4ryMfPDHgqijBAcj&#10;OW9Aa4XS/DUOj6vb+LbeJZVmSUG5uJPmtpG2opUdWGwnjBHyjPevS7G4g8VwxXUcMiW8sJj3ST7H&#10;kZf4hsIC5weK5qz7Fw28z0pA8dsbt4ZJZd+Ni/fcnIGPTGfwAqfTL27gia+n6jMcBZslmJ6e49/a&#10;szw7PpNppP8AwjVhN5eLYrJ5URXaWBGQ5yQRzyPU1asbeS2cxyTiO2tYsRKJSSwAxvY9TjnqepNe&#10;e9NzoWx8Hf8AByhZHxF/wSk8dOV/cWGqaHJNI/ynP29ATz1BzjPtX4q/8E4PD0Euk36wyq43P39P&#10;T9a/eD/gvBp+jS/8Ej/ifYX1o88E2mQAyklhFi4jYTH/AHWC8+9fg9/wS/u4pPDupTEu2zPzMevA&#10;yfau3BRi8TGTMcTNxw7R7jqHhO8u7x47gsEZht49+tfoh+yjPLo37MnhLRVvVDJbyOd0uGdfMfIP&#10;p1r4STUJdSv2jtrZiBn5h719oeF/hx4zk/Z58K+PPDfidY1tdJCXNmykMMk4K4+9gg5+tenTd6jO&#10;WzlFcx9pfstfEW5gSDwnOqG2dd1tIoIK89Dnrk/hXSfGX4F6V8U9LnTxRYLEUkdVu7ePGc9Cw718&#10;w/svfG+Gfw/DpviS2a3urPUnle3X5Qrghc84I4wfTmvu/wCH/iey8X6ZH58JOEODIAcrj2rzsXGV&#10;GrzI6qdpR5D5C0LR/Gfwb1m08O61dWs2iWrCOBkQoCnRRn1Havo3wFqFlrmlSWcuoG6cgeXtOdoA&#10;6/hXReOvh74L8UaW9ldaQk0ccLFIpOfx5rgfCvw0034Raa974TtLwbxuignlLKN2cgn05rCVWNaP&#10;mXyuD8j5/wD2Yode0/8Aa5+Ouna9JMsk/itHQFsxx7oYwrKPdcflWX8bNMt9R8e3KNdl5o5dyjHG&#10;RXoXgywj8N/ti+K7SSz8qPXvD9ne5LBhvUlGOep7DmuR+JtvDJ8Q9Qu0G9beb94wOe1ebmEb4m/k&#10;j0cG/wB1bzMz4FfD2zsPEl34ou41/ej5zLKAAa4/4wTNceNtSjlVJIEb92EPHSutsvHOl2PiCHQ5&#10;JXAkbPlkYBHpXI/EbSm1HxJcX2nRAW78sRRgZfvbEY2LVM8n+L/iG90nwmbbw1ZiS4nHlqEHzDJ9&#10;6v8A7PHwP8d+HNDHjvXvFMkckjCRbQHk5OcVJHqXhGXxUgv5WkmjOBEc4XtXpuj+JrK8RLNFxEv3&#10;EPWvqoRlTopnzrXPVOw0TUpruJLnVrDaoTh25JIrb0qW317UQjzKQijZEy85rndR8RaDo3h0PfXe&#10;ZpCNoJxtroPg5qfw9bGqT6wJr5lwsXmDANedV0dzuirs/Nj/AIOOtT8f+FvBnhiTw7LJBFLqIEsk&#10;LY2gL3/Eivyv8L/tO/HrwNIqW3je6jAIwrua/ZL/AILZT6R4m+G93perLHK6ThoA4zt+YdK/Hn4k&#10;fDiS+nhtNBgeSV8khV4Bz+lfP43Funi1TvbQ9rC0FLDe0XQ0PF/x6+N3xusU8Oax42uJYnBzGXOD&#10;619M/wDBLr4Yax4MlvNUu3SRZ5WZWU9gMc18iW/wQ+I3hsLrF9YSQBGOGCk4x6V+jH7Cnhe/t/hb&#10;FeXtyXkMSjcVCliefSu3Jqka+LbUr2Rz5gofU9d2z3i2tnuLhmuwhxyMdRXnHx01NLPw1cRRjgIc&#10;7jXqVtprw3STzB9mPmI6HiuD/aN0/SP+EHvJYY8jySTz3xXtV372h5NG62PgH4LX9xfftCa5Gihl&#10;nhkXYRkcGvnj496AbL4s63G0IUtfu+0dsnJ/Wvor4AQLP8bNSu7aUKfnXjtXh/7TUN3F8YdVJjwG&#10;kBGB7V5WKfLBHpUbTT7nmEumunIT6UttdXunPuhlYew6Vd+0uvJ4x1qRLq0uGCSLgnvXNDlls9Sp&#10;KS3Re0fWdG10DTddt9rvkJKF6HtWf4t8Fz6EPttqxktXPEijpSXmjFE863O7B6p0rt/hyh8U+HL/&#10;AEDVE3GKLerkV0KHtPcluZOTi01seWqmBgv+NKQ0fzI/zDpipNStRZajNag8RuVHvTetcRuffv8A&#10;wRz/AOCnf7TvwL+JGn/BbRvGV7e6FeOfLsp3Z1hxg8eg9q/arwt/wUY8SS+KLPQvFHhq3vo7oBJW&#10;YDKkjrX87v8AwTOhnk/aa0xraHPlpuZtudvIr9kEsWh1C11I3CEjBPzcivRw2VYLEUfaThq+pyVs&#10;fiaNTkjLQ+uPjH8aPhxoKRaxqXweS7hnTc7RQqdp964u4+P/AMOPE2nPF4W8BRWZ2bSWAG0UeB/E&#10;WiePPB0nhzXnUSiLCM45xiuauPDuj+BtC1J7sRuwVjDMOduAedtYRynDqerlo+7N/wC0KtrJLXyR&#10;a+HHx51FfGTeFtcs54bnRprqK5FxblVeJwpjMbN8sgGVJI/vYHPFWfEnxUt5NXt7q50pNPTULzyI&#10;mms5I5BPGHZwyvgOpQr8g54PB4FdD4N8IaZ418M2Ot2mpm2ubXLw6jJEJGQOiuUYMfuZCnK4IIz1&#10;FT6tp0zwGfUJJY0kuIblre4tAUeSLejuZcAsC2cZ5XfnkV9VLkS0PIjdvU3Ph/4hu9Bhj8QX+t2M&#10;7BHlWxsIXErKvO6QMAudrphRzgjArv8AwN8SrzU9Mi1OO0t7Ke8u3tTb3MxljjKnIAIHycSr8v3v&#10;mx2ry258Ta7JK+h6bpdhFsma7jLXxErSkbT8vTG1eRyenTIr0Xwf8MtRh1xPEds8T25tY0GnPvSG&#10;ScrkzMc5c/NgHpkEckDHn1VH7R0xbSsjpNR+IE5S5s9W1PTmuIj8uyBtiupYljjgYC9OxGO1eD/E&#10;n4Z6b4zu0vdLuk+y6pt+zXM4CrHnazy4P3f3m4jPbHevpGw0K+ubSL+0tP0uWSyUqZIYjyGyN2JO&#10;WOR1POea878faJrTXjnUobePThvU3scIaTyychcAAFNy8dx0rmhOKdjTVx1Pzr/ac+Ees6xqcms6&#10;144n32c/m26WsAdDuIV1ZuT5mAny8cYAHNfJ/ie/8bfCTxfpPxZj1E22p+GfEa6ijzQvEqzwGOQK&#10;echiPlKj1x6198/tQTXniPSI77Tr2LT0+1PbXJEJildYpGVmIGAzFg2SSwy2B0Ffn1+2Rdz/ANrJ&#10;q6avJd2nkkzlkchGLbADhsbwp+fb/EDnPNXNWVwpJy0P6afhf470L4n/AA30Px14RulvNH1/Sbe8&#10;sp1UkSRSxKydexzn8a+EtDew8MeE7mGxgEdwdQvRKy/Ko/fsxH1yMY9q9m/4Iu+MdN+IH/BLv4Ka&#10;ympSO9n4KtLF5WbDI9uTEytj+JWjK59qyNJ8IQ32gahFdbxt1q7eWNyreWBcP1IAzmtMBaFaRniv&#10;4SR598KNUvNZ06XxRb6feTGI/ZRYqhJKoclh78/yr23wd8T9T0/Gp6Zokq2LTIdt4uNq5AYHA615&#10;B8GvFctt4yvbe/8APht575vIZFOSxPOAPUCvXL/4ex67dzaReeJprGK/tgsrbcEEnIz6DjFdeJSc&#10;nc56TklofQQ8Q+FZrO3tba2j3TRho7cNtyDznBp+mWMGnzJLoNktvFNLmaOIg5I6n2/CuS+D/hq2&#10;8PedosN39rYJtjmlYuYgF6Lntn0rrvDlte6fqwlZleDayAbxwx6kivCqRUG0j0YXktTM+JGjaVql&#10;xpOoafHCLvTNRSZgq4bDZDVvam0flKzWhclcnaKNYsUad7lYgSoyZFHUVJoetw6jb+dHgALjk1D1&#10;ivIpJp2PLfiH4QutOuR428Ma/c2Vys6vNBHJhZR3Uirlv8R28aWx8M60Vtkm+UTEjlvSun8cafp9&#10;7odw7HkISSRXiVjpj6jcyrY3JZQ+Mg8rXFPA06tR1I6SOiGMnCPJLVF39pnw5P4X+BevtdRieNLC&#10;RklAwHAU1+Cei/Hz4f8AiXxbqVkultBPb6hKkik8HDkZr+g7Rr7T7zQJvAnxJcX2kahE0TGYnKA8&#10;bSfSvyo/4KXf8Epvgx+xLqFz+0x4E8bGTwxruqZl0u+RT9nkckgK4xkE+ua6sJj5Ql7LEe7J9ejM&#10;K+FU71KeqPLvhn8R/D0l1BaRW7EMQTsNfT/gP9oD4c/D3SI73V4/KCjLu7gDHvXwl4a/ag/Z+8KX&#10;kf2EWs04b+IgknNbX7RHxd1P4o/CK7n8E+GcqIMo0ceM/LnjFa4rMsJhpe9NXKw+ExNdJKOh+gHh&#10;v/gr7+yd4W1IafqPjqxjYcFHuUyD+dflz/wXu/aS+EX7U3jvSdT+F19DdPaSN++gcMHVh6ivgzxJ&#10;D4ptvEtwviKymjmM7bhIp4/OtTSrX+2db07SrRwzz3UUYRT6kCsp46nP3bblwwko6o/Ub/gjX+z1&#10;d+BvgJJ4rvrFo7nUVMxYrjrwP0r7T+AfhLwFL4huJtYtB9uST93JIvAxXHfAa1i+HH7Nuh6RDpvk&#10;zCyjD4XPIjHPFdz8DidY1T7b5DEu+XAWvbwtot8u1jyqzbd2fX3w38MaWbOK71CYJFngpwDXpnhr&#10;V9DN4bPTCGVBjcK8i8D2N7rKR2cUriFI+hHSvW/ht4b061t5EB/eZwK4a3WTOiDeiR88f8FA7qLR&#10;r/RNYmZfL+07SzHpkYFcl8MPFdqyxI900kbKuAeld1/wVI8IpqHwvstQjkdHtb6NiwHQA14V8HI7&#10;qyijT74UDBBzWkLSoJkSfK2fTXg/7FLOJYcAE5GOrV8lf8FxYLew/Z1OseTkxSROCV9HFfUngC63&#10;wxs2VIA+UjrXhH/BYXwdD4z/AGTtUjkyTDbF0wcE7Tn+lTT/AIqG3ofkT4TvoGvo5baEneVIyfWv&#10;qb4M3FwLW2jj0+QOR1K9/Svkj4ealDZ69bW4+ZU2qdw6YIr7R+Eut2Fz9jS2dTuxvHYVu2nsNK90&#10;z6Y8C2dvL4R8yWPY3lcjPU4rt/hxfxT3ulWcFopKXIYqByMV57o0k6acogmVt0WCikV6J8JdMfQ5&#10;ZfFch/dWlk8ki7skHHX/AD6Vth5WpyZz1o+9FHsPw3nS88e6hqoVdpnVSG9AMGvfLOCD7CtwiqjO&#10;v8Ir4z/ZZ+IB8VzXmvXc5dJtRkaFB6FuK+u/CmofbzBFJDhCODnFceJjyvU3obnRaeZpYFjJ6twS&#10;KlvdPSCdWMgMjDj60slle/aFlgkQQKOnem3MMsN3FPIMjOeDXArtnU7WPJfixotxH48t7i75E8eM&#10;Y7Vi+MfCyweBNZZYlw9jJ17fKetdj8Z7y6/tiwuoINxWTHPYVR8WvZX3gLUUnRh/oD7tvXkEV0cz&#10;5YmDdrn8lH7Vfwxgs/2nPHsGpShc+Krs5U8KGkJyB6c15XrHgNrT5rUll3EAjnI9a93/AG0/M1D9&#10;rf4gWkEL7YfE9zHFleSA3FeWPoni4EqmluoHAwMmvEq16n1iWvVnvUsPSlh1p0OAfRHRirrj61EN&#10;K8xvLVcnNekweANT1aA+faPGx4DNwasaF8E5HlEt9qSIuRhFOSa2VaLWq1OV4dqW55ivhu6kbYif&#10;jjpXSaP8F9YvbE3sjIoXqD39q9Tb4d6HY3EcERklbZyAoC//AF66Hw/4D1e7dYdMtGIyOFXdke9Z&#10;t4ir8EbGsYYandzdzj/2RdB1zwp8VdT0lbDb/aHh25iFw6cKI3jmPPbIjIzX2/rDP4xsPBnh/TbG&#10;3tV0nxtZyO0kYWORWjJXceM5ww65PUDivJ/AHwhv/C9lqPjDW9Mby20W5tYVkfZummAQEfQEt9Ae&#10;ldj4W1HQdc0/UdOl3pqSizn0SWK52eXcKwi+/n5lCu/B5GTg816tDmhTUZbnM5Q5/dPsbwDf+HvC&#10;nxKj1TT0tfNvtGaeSzinCK8qbo1ySMbAGU7c5Jp+gS+JtN1zSNOjuIbfTLeT+1JdQuVL/JJEECuz&#10;ZXGXJHORtUjAJrA8K/bfGWrfbbee3e4TSZhEiLkNOqnbyeMxlHYZ9BjmpPiX4ZuvDK6VYeEr2S80&#10;vTtKudS1rz4lMl0khjjRwqYVQWC9T0zmvKxtf2NT2lr7afP/ACO6ledJn274YsdZ1Twroviz7bIs&#10;r6aUluZflWNd5/ebe67W6g9FzitA6pa6Mx0zR9UtZ727lQCSG8DoLeTcfO+QnaxEbkA87Qa8M0P9&#10;oHxB4WXSPA1pJbpHe2E815DLayNOVjeMCb5W+XCSx4GOSzZ4Feq/DTwgLHx0vje+a0k0zVbK3B0q&#10;OBPLmiBO2ZOP9YN8iksQQHYDoMfYzrSqP3dlufLJW1fme0+E/Fi/2nYym73i5tzNbvA4dAoIRvlz&#10;ndlSARjIyevFetaLPpGoQx3DatDO8kbeczlQ6r02kctnAAxXiVzrPgnwnpsOu2Hh2WeaO6ECrvBZ&#10;EYAbR/EU469OmcFa6rwzo97qRvPFOq5EbKIrLHy/ZMjjkZ3E7uQenHvXDWimrnTTbue4aLqOkww/&#10;Y7KF3ZgB8wOc88Z9BjH4VNfQGG1ksLd4yTGXyfm+9kng8EA1g+ELTV5NUt7cXttJapbIJESNkkV8&#10;fNk574zj3re8Q3thptzHJexDeHBtURsbeDk8ex6dK85r3jqVmjyfRtU+2vPpT3m++guW+V1VY9yk&#10;bigBHByOnerWpX6eLobkQ2MdwqSedHbMoJfbg5VHPTIBzj1wazLu70Z/GiCzs2NzFc+YAluCVJYc&#10;jseobB9DitW5k80SR6iVgQTtI8OOFwR/31z78/jW7ViBt5qdxJZ7bmOCSAAMERnCkDGNu0YXjnHt&#10;WD8WPivpPwS+HM3jjxDoC3NmkQgtGW5XM7c+X/Fl9wxnjOMnArq7yewh8MX8+s20D6dBE0rTshRC&#10;OpAG4njnn8q+Gf23/i3dfEXRWttChki0izVltlZm3SMw+aVznLMfU9PxNOKvoTJ6WPgnXPix4o8d&#10;ft1y/E7XtWlvtRv9SlkluJD8xB+4g9lUKoHoK9W/aE/4K5aX8ENIm8GajpzfbpLEeSQcHIGCPzr5&#10;o8Pfbbb47W2sTuyrDfK+8dCA3OKwv+CzvgLSPDcOi/EfTLVSJHCOwP8AA4yP1ro53GkzOcf3iR5d&#10;8CPit4n+On7Q2q/ELxDqE0kt7d7oYpGOIlzwB6V97fA/Xtf0zxJBbrES3VcfWvzi/YC1Y6546eG1&#10;RS6sMbu/TpX6afAOG7j8SQNfW4IRhg46V0YX3cNcyryUql2tj7p+ExkutEt5ruTaxjHJ+leveEol&#10;sJC6BWJXjJrxjwReIdKiKSbDsAAPuK9C8D3moxyiSdiU6KxNctRcxcHbU9a0zWJ32oFxj3r8xf8A&#10;g4s/ZZ0X45/Ciy1tEMWp6ZerLBcoOUyCp3exzjiv058Jxw3kaupBOOSa+d/+CsPwcuPGX7O2qajp&#10;xVbi3s3kiOzIBUbq5pxcotR3N4yhGopS2R/LB42+DPiT4fanNpOrPtlibpn7w7EZ7VyU1rqMcxCB&#10;ic4wBX3v8X/gvpPxX8Er4h06O1Oq2THzkA+Y/wB5Pb1FeCz/AACvLaVpTpO4buB5vQ/5Irz6dLEP&#10;fU7Jzw6ejseDAa9bD/USY7nFTRX12i5mQfQjk19BWvwmiltWW58NvlWKsRIazNP+DWkf2kJNV0qY&#10;RKfm+bOQfoKqKxKfwglhXtI8Xt9YgLbJ4elaWmPpt4wQ4DH+Eda9A8X/AAJ0SK6D6XBdbQclge3p&#10;iotD+CVut2s9xBclPUd63i6lrtGLUVKyZyL+Fpru7jgs3Lea6gKfc4r+m/8AY1t9G+EP7Bega34r&#10;kW2t9K8MRSSiQYAAjHNfgh8FvhHptz4/0exutLLxy38SATvgAFxz71+1X7V3ia5079hy68OaNO0N&#10;pb6BiR04BRUAA/HFFSqlQ5UrOTKUX7TfRH4j/wDBR39ry4/ae+PWp6hpE5XRdPvJYbCIPwwDn5vx&#10;r5s1G8edNrN06c0/U7lp9RuLkn/WSsxx6lif61nTSE87qwSjTXKtipScndnZ/su+D08dftAeGPDs&#10;wBjk1SN5d3Tapya/fv4f+HfD3gh/Dz+HtTUCCGFZQjZAPANfgx+xt4t07wZ+0V4c1XVoC8D3yxPt&#10;/hDEDP8AKv278XeBtek8P2HjX4e3Ly77dDcRRcjpkECvay1x9i+9zz8XHmmkfbMug6p4l8HG+0bV&#10;IwTFwXPGa+Z/g9e+Nvg9+3Xpmp+JNYhNjq6yWu1XwNxOR/Wu9/ZK+OUHivw83gLxQJrW/VdmyXID&#10;fnXif/BQj4PeMPhzs+KXhfxFI8tldrcWxdzlGQ5GD7+laaxm0yXtofrfJZ2+p2UF1uBVkV8j6c15&#10;d+0l4Hg8SeEzNYwhru0AljfbzuXJI/LNc7/wTo/aaT9pD9nvRvE13KHujaqLmMMMq68EfpXofijU&#10;Fl8dSeGbrj7VamaLJ64GGH614+J5qXvr7Lud1C1SXK+p5N8KtRvdLECajDvDYGAemR/9avfPB2rW&#10;Bt0gs1+ZhyuOleJeC7F9H8c3XhnUIWCW9w4jYj7wzx+mK9v0bSLeBY206MbyBu5NejWqRqU1Lujl&#10;hFwnZ9Dyb/gqh4IuPiZ+wv498NW1p5sknh252xE/ebyzgfpmv47tR0u+ttRmsmtz5kUrIUB7gkYr&#10;+3D40adHr/wm1jRLuEET6fJGwPQ5Vv8AEV/Jh+0H4b8I+APjt4p8MxaHC0tprlypIizz5jVzQp+2&#10;oW7P8ynU5Kl11PlweH9anYGLTpSPUoauW/gnxHc5C2D9epGK9iutU1C6crY6I4+XgLEKqHw/47vx&#10;ts/DcjZ69Tn8qSw1jT22lz3j9gjwNq+maaDqMxVSoYIG5U5r7Q8HTjWPiHptpp+oSK0SqsiA4ziv&#10;kT9k7T/EXhvShL4jtmgwhYITggV9Ffs561fnx0fEl7auVhck8cewr0U7UkcyfvXP0T+Dug3VnfwX&#10;945A8pdhbmvsH4Y2Mo0JX3E74gOK+Q/gl4wh8X6ZbWwtTj5ArgYzX2P8P7m107w/Bbs3IQfhXDKN&#10;tjplOUlqfhj/AMF/ha+B/wBrnw14p1Pai3KNEhJwch8nFZ37Od2PFnh+3kiiULIoUMueOOtez/8A&#10;BzF+zrdeLdQ8IfEfSyN+m6xskJ6FHrw/4B2+p6N4AtLTS4GE6qGDY/wruw+km11RjJ3ppXPoPw34&#10;AubcC4vrl/Kdugr6M+CDafoWjx3NuWVVIYlx6V4T8NbfWNV06KPVZ228MGcYr3zw1pdzqXhh9J0+&#10;3KO9uRGxP8fQfrTm7fEEEzvr3xdZ65ZvPaSRy+XEUCEZOcMcD0OM1wHhOS78Rzt4pm0pTfaFIbeV&#10;5pAP3DSEkg9CwAwMe9WvAnhbU/C+gwaBe3s0dxHePcTXGW+cnOEbHQYI61h/FPTrPQppvFPgnWHD&#10;2cjNPbW6+UixbQDn15PH8RJr1KMXGkonLNXrNlvxo9/oumPYaR9pvdOnQTLFLuIRhu3MVXkkg456&#10;Zq1+wtpWmeLvE3in4jxeHooLKxs00+KW2izHHcFgz5wcl9u0fic157c+JpW0VbCz1Bb5b60Mk0kz&#10;H9yrN8yY+X0IwK+mv2V9BsfBvwH0eziP2WXVrx7u6GNg8tpMcH2RcBQO9YYubpUGu+hrSgnO53+q&#10;eK7ayeW+hWCSGzhEcheQDzdxBKso5GMHr6Z6V03w5tln04Ge/id55DPFsb+DHC89Op5rh59D8PTa&#10;xPrlrZziEqzXQnb90d3yopXq5brjj3rcsdTaz8L33iHXFU28eiXTTxQsAREucnjG3K84HIxXiNXS&#10;SOl9z8Df+CjjeBfFX7SHxDm0a6jnV/El4GLXUchVxIcqpX7yggjPUV8r/Bz4ea/afEfS9Thlht0g&#10;1aCRmlddu0SqcnPpXH/tF/Ga21342+KtQ8FWcdpYT6/dmIpcOfNXzWwTuJ5wBn35rlNJ+LXjDR7p&#10;J0uQ6CQM43kZH1FeVTwEaWKlLmvd/qd8MY1FJR2P6wNLvby/8IwTxmM3As4nt5YUwJWIyAoz2z+t&#10;X49E0ubUI/EdwsoupLQboXwDnHIz24wcdeuetYXwfv8ATfFnwA8J+KpbwNJc+G7CRmAyvNtG2Rnq&#10;DkZP0q7baTrfjjWHtI4Y47e3iXEko2vIdoGARjoRn6Gvs7qSPDabkx0djdXMVtqs8JhVMsrCVcrt&#10;IGDgHAPPX1zWXZHUfC93qcVxpbQrDdbw15EzhiCPkHHzA5ADdPSpPF2kJaayt/qfjo6XC6kanaWM&#10;bpuQfIw44JPGRgUP4m0mxnstS8S3bSwFVsYGmJmE6D5RkN0b2weADQk+W6CO5vf8JXon/QqP+TUV&#10;h/8ACSeF/wDoDXH/AH6T/CiovH+v+HNLI+m9Mka2mW3uLGRkxkzZ4Den0q9fTCeGV7J/L+QgZGea&#10;x9LvIbeIxXFxLKCSVJbnk1qxw3MUBUmNodpbefvdOma+emuV3Z1ofpttE1kBOCzCM7mI2ge9eZft&#10;JJpt98L/ABLbXEj7JtDuIJnVyuVMTAlSOhAPB9a9ShtTc2jS3rK0TQbVQnGR6V5N8fLgaV8P9UAS&#10;OaOOEoUc9Vc7cZ/GnQ1qJhLY53RvEHhzwl+zRb2DF3Fj4ThiLykk5MIUEk/eNfInhtINXZ7TBVt5&#10;c7V/Wvqz47m1s/gg9rqFubd/sMENvg8MQBwRXzDBY/2FqcOoMoOScqONxx0reur4edvMmi7VoX7o&#10;yL/StQ0y6Kza1PPG54tpl+VRnrx0robDw34HudFSG6SBZITukKjj3rifjhqmo3F2k1vq0kQ8r96k&#10;S52jtzXC6h4l8ZWujS3Wn6odojw0bMeTivySql7W+5+gzxHs6aR6f4n8PxXMsuj+E5YIi2HhfzOC&#10;O5ryz9ubw54n0z4W2zancNMot1LyN91skcAeteZR/GX4l2njxZrDzrj7I4VkQk8HqD7Vp/tV/tJ6&#10;h4t8BQ+G9Y0ySGQqgkUjhR9a9PKvaPHQXS5w4uvGeGnofLKWtxaXO8ZZAQMenPJ/lX2T/wAEsb1p&#10;vi5cQ4WQPpZXay/dOc5/pXzDpvhQ+ILqI2dyuHUlucZAGcfWvrj/AIJk6PD4d8b3WqWqO0lxDs55&#10;CqScfyz+NfoEEoYqPqfL1nejI/QbwZqFxZ2wns5PPhZiki7cdO1eo+HtRaBbd9u0N94xvwAexFeO&#10;aN4m0/SpW8NyTiKVmzHIFwMmut+H0viC8u5I5rhAsT85PLL657134hXV7Hn03y6Hq+rX8UNuWsbY&#10;O/l5Dnua5qfSprqzuNZ1NBGHjIVA3KjHNPtoNchuI5prpZrXIygPPHWl8f8AiOCPw5dXKQiGNLdm&#10;UA85Aris72Nm7n4of8FZ/wBpL4b+FP2mLj4byXZEum2g85VcdWJIOfpivn74O/8ABQ/4XfDDW/Mv&#10;IxKAwJMko9RXhP8AwUK+Odj47/a98deIdVc3JbXJYUZudqo20DP4V4ZP488LMfLk0eDaeclOa8HH&#10;8F5Vjcwli603zvzFDE1ISTjHY/Q741f8FgfhxqUsB0SygOw/dSbcc9+BXY/sx/8ABV7QvjF4ttPh&#10;UsMIlubRlQtES3Axwa/K/UPEHha4UmLToFOO0fNey/8ABO3xFo9t+0lpvkxQeZ5beWAuDnj9a6cH&#10;w3l2ExEZQd36nVVzHFTi0z9pf2Xbi7HjnUbOxtv3kr5GRwPevrzQbXxJJp0dz56rcJ90ev418pfs&#10;cXdpHreo3l0Q80kh2+o9q+t9AvnCRRfYZC/Tco4NfV11ZJHk0X77Or8OfEfXNL042erWqb1/j61z&#10;vxD8SeK/EegvN4d19Ipef3ceCcfSi4TW9N1FpLuwklt5FHb/ABrU0/StPtLGfVooFAZDlDzXC+WL&#10;udd7I+fdWv7yCPzfESu10gbMsnA+tZvgC/s5725uJLk4JAz1z6VrfGCVtaiuruNWQqxEa9j2rnvh&#10;joN82ilrhT5vmfM27j8K76aj7M5J73PX/DOo2lrYmSVNxxwQO3NNur23lmFynXdwpPOKxdO1e108&#10;ppt7Oke4YBZu9dNJ4WSbSlvoJg4+9kH9KxmuV3LjrE8n/aZtP7Z+HGr2iRHzGspCoz7dK/ng+NPx&#10;U+N/gf4v6/oGm6zJbRR3ziOPdkKM8cV/Rh8R7VrvTp9Nlh4kjdcYz2Nfz+f8FL7I/Dz9pfVLBrSK&#10;Pz/nGF5PzHNYYmnSnRvNbM6MPUnCTjB6nlB+K/x5vJmmbx3dI57pPjH60SePvjTd5jufiLdL/eHn&#10;Hn6881x0/jj5f3T8d8CvZ/2JvgzYftI/EdND8Qax5VvGRujBxvrjpxw8pKKRrKdaMW2zzy28C+MP&#10;GN495J4ikmfIMknJAr2T9i/w63hj4ialPe6rJcvFp5VlPGPm6ivqP45/sdfDX9nbw4NY0BVuIXhz&#10;P5BBYEdzXi/wS+HfhXTvHGteN9I1GSZb2xMbQB8BCXz07YrWtQjTpt2M4VlKqot6npVtos2ia3bQ&#10;W968kYhLRMzcJukzyPQc19Zf8E+dHkvPjzo2lId0d3cSO8jN8oI5Az1+hr5WM0fiHxFpksEJi2pE&#10;nGT8wGTk/r+NfbP/AAS08Jz6z8f475rXzIdP0Wdo32/IshKgHPY4JxiuWjS9rNLzR3TnyU3J9j9C&#10;dKay1a+iW+PlWdtGYyz4AD5xuXuxzjFejWL3c+ktDo9sttLHPlJJU+9EcDIx7CuA065j0OdxeT+Y&#10;n+tt4Vgyc5+bkeldtolhM3kSG4KLcKY4w/J2E9/SvZr23PIpI6ixi0oWub2PzERQ5nXjLZ/Mf/Xr&#10;W8PXEt6h0qc+cAMsyrwg7Z9T0rH1Aw2WjQSTRsvljy3wOXB+70NbOlaiksezTHeOZGCzGQYIOOpH&#10;0BrzZ9TribENl9ni3QoY8ED5f4vw7VznjuwfWNFvfPkkCvazQLGTwwZCOfX2rcErLGrPcM7AnIDV&#10;naxc2t1pctxcJtjt0dyGJAO0Zzz+H51jH4kU1dH4vf8ABKbQLCw8Ma9/ZmnmBR4guoyjLjbtuHXH&#10;5V9p/wDCPzxSfa7RSVVdzyFhgV85/wDBOnwot74X17X7ayFvbXXijUJmdRhADcyH2+tdD+1N+1fb&#10;+GUk+GnwtnSfU5FKySqciP1JP419PXSSVtkjxoJyk+92fNP/AAXOvIJvgfp9ql0m+XUy85B5Kom7&#10;P54r8w/hb4Sv9HtNG+IGi2YhvbC8ju1fzOSyuGB9hxX2b/wWC8dazY/AXwlpmpawtxeXskzzvuy3&#10;IUHI9K+V9C1ldL02ythZ4WSxiAdTlT8vpXz+MkniLrsj1MLC1I/pI/Z/8aW3xB+B/g34nxxhjrHh&#10;+3uHAfOx2QbsfjXyn+1Vo0uof8FB/BQg1SZIn0S8Z4g5CM/ABI/GvTf+CVGreIPGH7CfgS+hB2wa&#10;e8TZ6EI5Hesv4xaJY6r+2X4blurLM9vo07KQfVgK68NZzu+xhVTVOx9CarZRyfAnwhc6dpr3rWzT&#10;Qyqp+4TgBhn3rgvEFheaW9lcagHtGs9RjuIpfLygwRzkV6xpOv6V4e/Z20y9hh8+O31WW2nEZHBI&#10;PrXD+NvFvhm98ES6bHoF0+9T5WISST1FcmBTgpQ/vP8AM6sReUk/JHu/ii5v7rQYbyykV4nSN2zz&#10;wQMVSsvD7RawmrXkbxblCxqp456kVD8DdRt/F3wI0bU7xmMklp5c3P8AGjFcH8hW5Jq6nTjazwqs&#10;qKVjTr0HY0rON0Tuj+dD/g4M+J8eh/8ABSLxjodowLW1nYqrs2Qv7kHn86+F7H4pandzfvueDk4w&#10;MV7P/wAFv/iSniX/AIKffFea4Vnez1pLL5wePLiQY96+T28YGJCkC7Dj0rWddU58r6GUcO3G/c9P&#10;1rx9fyW243r8rxsY/wA64bXfiL4zllaO11C6VWxllnYdDx3rBbxbdMP3hLZP8VSpq817H5ZhCk8Z&#10;FYVsS6itE0p4dQ1ep0mjfGj4vaHcw6hZ/EvV7aW3YPCy6g3yEd8Zrbtf2sv2hxfC8T4x607hiSzX&#10;JOT+ORXn8+g380Zu95IHalsEaBsi2DsvUYzXOnJM1cIPRo9y0X/goJ+1b4fszDF8RZLhW4JureNu&#10;+c5rrvhV/wAFJf2pte8baf4TutT0u7h1C7SGRpNMUtgnkjHevmy4ubpov+PBl/2ttdV+zlHPP8cf&#10;DrNbEhNRRmwOgBrWm3OpGPS5nUpUlFuyP2Y8KfDfxVqXhyy1G/8AFNhHNcWgdo5NLBAcjOR81Rjw&#10;l4407VRp1peaDOj/ACqWtpYvm/4CTXb+BJLDWvD9jbm4w62iBQT0+X1rpdG8PaWFLMq+arcHHOa+&#10;hrYahGPuqx5VNvY8x8T/AAm+J2k6ZJqFr4E0ueKNN8U9tq/ltyOflcV5h4dsba/1a7WH4e6rDexA&#10;xTzWmqRfMo54ORX1b4yvm/4RB7VSFCxEelfPXgvTp7TVtQuoSSJGbnFc9LDxqO3Q0nGMVocDAnga&#10;LxBNex6b4mtr9QqsslsJgOfYn8a9I8EeL9ItN17Ab0jfhVuNJljwB94kgEY9K5TR9RtpPGs1oVDZ&#10;bDgDvk/nXu/g6z0620yOdZAzJghT6+1RCny1dGaOKUbmZo37Rnw80JbawjnsI7q9ZgnnXwQyAZBP&#10;zAEfQ1n/ABg8Tp8RPClppng65tlQ3ANw6X8b5Uclsg4Ix261694V8I6J4st/t+p+H7CcQglTcWyv&#10;tX8Qa+QfiX4f0TxB+0y0MHhe2isLSQxPHDF5cZyeeFwOf0rSTqSlqyYUrK6Z9Zfs8/tB+GPB+k2P&#10;h3xUTb7W8sSFA/3eDyp4Ge9fRurftD/B/wAR+Exb6H4x0tp5IP3AluAjNjrw3pXgPwc+E37MVubL&#10;Tbr4aaX5zxBC7oxyD1B55r3v/hj/APZm8U6RvfwFaYkg2f6PK8Z6eoPFYVIqLTNoKd/dPyd/4Lt6&#10;Xp3ij4X6d4iuPFkVxLb3CtHb28odWyfavj3/AIJSwW+ofHG/8HXlyTDq+jSKUR8lipB7fWv0H/4K&#10;4/sXS+FLSXVPgdqmr2EMUTH7Bd3pubdVAHRJAcc+lfCv7KkPxO0j4+eGPBqeL7bSZdS1RLa4vbXT&#10;ovMVX44JHHOBivOzLDSxFCWnT/gnfha8aNaOqvc+3v8Agkr8Nb74e23jbwwGkAsfE06xPngxl88H&#10;6Gv0w+CVho2ozvLeafJNJ5fzMG6GvzxufAHxu/Zk1vW5tB+MbJPqTJdTJf6DFKJWbvkEYxXpv7IX&#10;7bPx/wBJ8Sy2vjHx14TmjjQlUudAnQuR0BKNxn6GvUwlX22Ahyrojz69N08VKL6M+3/ifpV3Yw6Z&#10;ePFCls4uWVbt9rO0ce5UUdSW6fjXN6J4k0HwhoU/id9QttQsrK2gWaG5uFZkLE7YySBwSduDkgjP&#10;Nc3cftEfFT9qDSR4X+JXwvsPDcOkzvceHtR0bVJHi1OTYNxIZVZcAbdp6lx6VT0XU/FGnWL6bBo1&#10;lqMtrF9ngkmtdqCAltxCYxuU7fmPI59a6qcZeySkZc0VPQ9Xa+aLwta+L1vtR1Irdo13DaKRJBFs&#10;YEquVVwoIYAndtUkAnArQ1XxJdeDtbtLnxBNILR1M001juPlgKNg2gZywDdguQDnJ4zvhZ4b1W20&#10;W1tdDvom0abE1xHO68OpHD+g2kjnGABXQG/0iyW+hkgl8yJkWOWKIv5cfI2AH7x6PjJyAa5ZpKTW&#10;5skz0vS/Flq1pDrGlWVxDPfwpLGJ3GxhwMhc7jhcnHOT34Namo+INEUeXdXOWtpFa4QjaW3nC8dw&#10;SeCMjg+hrxTwzr/h2+8VQahp9jeSPayZvriYO6gKAE34ORtJ4UYHPvXvGgaDDdWq3M1tG4kVdykc&#10;AgZHf1OfY1w1IxizoTufJ/8AwXSvLbW/+CQXxj0+BQ7r4UDv5Z4jIuocj64OcelfhD/wTRvfD2m+&#10;DNQ0c3EUly02C4OC3t7etfvh/wAFuNGsZP8AglF8bNNtY0hLeEmaaWMjG/zYscnqcgc9gfav53f+&#10;CdOg6bp8F9qGueJbWxwzZ+03ioCePU1thZRhWVut/wBDLEQc6LR9y6X4Zt7O3W63ohmJZWU/hj6V&#10;9z/suaK/ir4MaTZXNr5pW18tZ1nIMRDEEBehz1r8w/Efj/VEYJofjawmiQYQQahGcjP19a/Sz/gl&#10;9q/jL4j/ALPPh+9t2jj3RyJfl49wcpO6nHuRgZHFd8Zx5m7mFmkkdT4V8OWen65deFNbW2X/AEhh&#10;puozuobnoHXvnrnt0r6N+EetXHhPfpEU80zyJugaCUGPnjbuPv0FfP8A+0zZyeHvFllcw6JKBFIi&#10;DYOQSecj0r0/4Q6wt/bm30wgWsMX2eXY+4xSKQNx9qzxEeeCfRjppxlZHofj3Tvir4ijg8XeBPEM&#10;ltNbI6NayNuilU9mx0Ix1ryi6/aH+LGp6JL4Z8ZBLOOZWgU+f+/iKZ3HAA4OPlPevonwtY3FrYRa&#10;RqUTSFsEnoFBHB9qyPi78F7LxbprzWdykN1GA81zHGMyKB0Pr6VwxnBPlaOqUW9meDaHrOqwftHa&#10;JNtM0eo+D5VhvJuGdFkyu4Hoef0rlvEl19n8T647MH+0zFfmPOfWus1n7F4U+N/g/wAJ6iryXiaT&#10;eyQPKPmEagZbcfw47Vwy6dF4q8X36aXcM8gvMtkYBweledjUvbr0O3Cu1J+pxmueGPFOv+IYtS1G&#10;2KyWvMEMPBdfek1bxM8wk0twsUgwHQHJGOOtdh4k8V6d4da6kunle/hby44lPAwO3rXnOsaPLq9z&#10;dassbo8oBAx0z1owcL1rIWLk3SuyEfDrQdOb+37iRXnmPzY5IpuorH4dtjqNvI8jj/VqCcikXUP7&#10;Ggtn1Pgq+CpbORg16F8O/g5p3xX1mPVdQ1H7LZIQSgOMgV9PXnyxSZ4VKF22zzHRtF8WePddiZIZ&#10;XDcLCM47V7t4N/Z0tfAOhT+OfEbGIQwtJtMmMV1iz/Cn4e3cOleF9NS5voiAZFGfrXmX7Zn7QOta&#10;hceGvgn4Jlzf+J9ThtXSPqqZy/8A46D+Vee1KclbY646W/Q+K/8AgsU1r4R+CVr4z1uF401LUVW2&#10;MgJyOScV+Yvh/wCPvhuDUSYtLJk45KjB/E9K/UL/AIOePDl74d/Zm8A6OibGi1GNX2jGT5bZr8Sd&#10;OtL+ErKI2GOhBOTXy+bZbRxVfmm90e9gsTKjR5V3Z9O3/wC1hpniGe08I3eloTJcKieXGOC3r619&#10;+fs/6Haaf8LLOSCMRecm/AGM8V+UfwE8Eal4r+LmkA27SKtysj5UnOK/YbwBZWmmeG9O0lbXJjt0&#10;BT3wP0r0uGsow2X06lSlfXR3Z5+bV3WqRizVsnu7fQXLASPyBg559q8h/aY1d7T4aXzyKEZojhel&#10;e8xNbabtVbX5CpwCOK+df25rt7bwDOq7VZxhVzyAM17NU4KejPjH9mTRJbj4nXF0hYiSRwSOhJJr&#10;z/8Aab8HXWpfGyXSkwhlAMkjHgV9Ffsl+FbbzBcMEE7FiGPbJNeMftY6BqEXxgmniaTeF5MQP941&#10;52MpSlh1y7ndhHGnUaZ4V8QPBH/CNXgsoJPNLLn5TXJy2s0TgCM5z0FesyeE7vVJVubq3llcjrM/&#10;SrVh4JUXSQ2+iB5OSVji3E1w0qFdRSkdFSpRctDgPBHhvxHrl8llHZSJGx+eSQYAFe9+BvhHoWie&#10;HLmztJ997cRbNwPLNjIAHpU/h34U+K7gBodF8mPPLSjGPYe9dbFq/gv4S6TLqXiDU0kvhGSvmPyp&#10;A6AV6cFyQ1ZxSV6mh8e/E3wTrfgrxPPY63DscyFhXPqzORgcZ5rsvjf8R3+JXjCbWGUBdx249KyP&#10;hx4Vn8a+OdK8LWqkm9vY4zj0Lc/pmuDk56nLE3vaN2fo5/wRz/Y1A8H3Hx08WWoR7kkWgk4ITB2/&#10;mRX3DcfD3xdo+sRXti/2m1fl4t+cD19qyfhhpGnfCv8AZy0bwt4Z05s21ihnWJec7f8AP50/4Nft&#10;E2mr6xL4V1uwnimRtuJlxnmvqJRhQpxhE8VP2lRtu9z3zwf4V0G50u3uYNSEF2SPMiD+ntXL/tK+&#10;BNd0Twjd+J9N8QP9nMO2aGQ/wnvxXQ6Lqng3UpEjjmktbhOVYjGT61kfF/wX8QviFp1v8MvB9yl9&#10;Prc/kQxr1A7k/Qc1x+852Oi7Suz0r9nr+1PCvgrTba9tkv447aC4vbbJTzI3gIWQbslu4K46AnqK&#10;b4g+Mf8AY3iHVNP150srLMMdo/2VjsyCqkEbuSQOowcZNdd4M+Gnhe3msfAes6pDFd2UEVpbGSUk&#10;GWNUUghs/KdgOfXHpV/xD+zwuqeCLx/FkguY4riXy/s442N91WKrjC4JA6Dcciu6pJJmdNI4Xwj4&#10;knv7q6tYbOK6tRM1zbatEguCryLllYjcFJIwIzt4543Ej1LwR4g1PUNQs9ItdCuha3JD3f8AaE2Z&#10;LfI4VVVj5SZC4G4gjJ9a+avAfw+8Q+GPiNqCaPY3eniys9t5psF0I0u5zuZZljYYmzH8uTwCuB1r&#10;1j4P+NPEeleJLH+2rW4SK7ZfKvkITy7QZC5YgKAkgdQhwecVzzhzRbNbtSPoLxF4gOl+GGSzsLMX&#10;1ovmtbrdo5iKyAYYngEgZzyMnNcB488aeLPEHhKaw1mSws4bOENDPZRlnkKM0nlk9MZIUN05YnAA&#10;z2dtF4f8W/bLIafb2zyKCbqBFSS5Z2LBtyk7sFTuB55Fc14+8EW93b393ea0islnCLfTYj5ZCADB&#10;LDBO5snHYnFcMVGLNXc+Ovjr4au4pxZarqun6hdW3mRx28V40uJneRlRVA3M0bEA5wDjPTmvzy/b&#10;StU0nX5r7w/pqxW1r50ksBdfLc7yWZBk/wAWXJPGWIHSv1N/af1LwV4c07VPEkGn2DXC5WW5RcCJ&#10;GIGTx8xyei9dx4zX5h/8FAtS1LU/Cc1x9pK3FzExELxKqwxgsEIIHGV64PJ5rapZ0wpL30j9OP8A&#10;g2F+JVz4y/4Jtad4M1m5DSeHPEd9YiGJGBSMzeeDkjDEiYj8K9z02cw/EjxF4DUstw2vXBlC9JQ0&#10;rP8AhgYyPevjz/g1a+IMFr8M/H3wfvIhbyLq8OsW0a5C4ljCsFyfmXKAg+5r7C+Ilxb+DPjTrFwt&#10;2guJNUABi5Z/MOT+nFaYHWo13SM8UrR+ZS174HeJZtbfWtG16KxSP5oxDEAIWDd8dcjj2zXWve6z&#10;P5OgTaIt15exp7gTgN5fXcM98jGK4TxR8SdY0601DTZUjt0JMiSuSrZydvHfpj3rL8GeMde+I9uJ&#10;dG1dhcSOVcXsYAkypzGW4xwDjHPFdc1OcdTmp8qeh758PvEOmyayBpvjH7PJBLmexZeWVeWUseK9&#10;muzYX+jnULS6iLmMlWjccn8K+Vvh/wDDq41S5S4vpnuVUPHPBGThk7YbrXu/hLw9d6LpEWmaXISj&#10;qPs9uZcgHuM9eK8nE04XumehSbsdH4eudWks7k6hJGSq7UiIxkeuai8P2iXds6JCYfmIZc9DU+ry&#10;X/hrSp9RvgZ1jhJ8tMkk/T/CofCOsQC38q6P7zrKB0B9B+dc7+FtFp2lqZHjB3t9PmtZiRFtIbIr&#10;zvSvDdvZFrjTb0CNnyymu0+K3jbS/wCzLmztjudO3evMvDniwaswgkAjVuODVwj7lzOTXMWvizex&#10;aF4QuL6M7isDM2BwcDrX88v/AAVo/wCCifxy+OvjvVf2bdS8ayv4S0PVCEsghBMgO4AsOuOK/os8&#10;V6HJfeHp7R03pJbOucE8EV/Lp/wVA0rT/h7+2x448PPZbHOpecuExww//XXPiqUZ003ujfCz5Kjb&#10;PJvAS2mneKLO9vZGdVkG8uc85r9Q/wBj/VfBnjDwAdL1C6to1SEfLKwG7Ax3r8kl8QJLOrRyMhB4&#10;wcYrvfA/xa+I+iosGgeOHtgRtA808CvnMZksse1aVme9gs2p4S/NG56b+3n4UsrX4v3Wl+HxCYmm&#10;Z2lVgMHpgYrzf9n34UX+s/HDw7ayagjA6lE5VSegIOK3rf4beLviDd/23q/i9Li4lOWkaTLH6dq+&#10;h/2Bv2b7A/tA6LfazrCymGUME49jz+de5l+VSw8IQvex5mLx8Ks24q1z9TFtLcfDvR9HWEB1s0HA&#10;4BK11X7JN9o+leJLpdTiBVchUYeneqnj7R3hsba30i0XEduqhh0PFch8LNek07xRPZkgXTyYVM4z&#10;X0WHipXR4daVrWPtvQPiVo9kHh06zjVs8AV6L8OXvbywF864eQ5G09q+Yfhdb31xfyfbx+9lfhc5&#10;xzX1V8MLcWOiwwykB1UAAVzYqKgjWjJyZ5n+31oT658B9SlkYA2yeYQR0A5r5M+CvjHRbqyhi+1K&#10;XKjgHlvxr7p/aU8MDxb8INc0mJQ8ktjIF46naa/Mz4LaJq+i63LY3TMrWtwUaNu+GxxU4ezpWY6q&#10;XMfaHgO2WWVJ7abcMDgH+Vebf8FRrZn/AGRvEE8EYZo7CQhSPQEmu/8AhZcKNLgb7smwcZ7isn9v&#10;XwdceJ/2TvEdnAgkkfT5CBjrlaIaVEOy5NT8EvBl6L6GPWmUEMo5U4xzzX1N+ztc3kywPC7spddo&#10;I69a+c/hv4bCaQNMuoAssUrq49CGNfS/wIhj02GKG2ciUAbRj+Vbum0w1vofW/g6xni0UTrccFMn&#10;nocdK73S/E0Pg79nzxj4y8U3CwRLai2iLtjnDHj8x+deTeHp9Xm0uMxlgFRf8elQ/wDBRHxh/wAI&#10;T+wHotvAGS48Q+KLSBmB2kh5uR78JVQ92JnOPvI9p/YjsNNsNGtLYXfmbrdWMhX+I819qeH7e0js&#10;YHaX96R8m1ulfEP7HKamnhrS9VklWO3NvHmNhgkgCvsfwZqg1fECZQjoT0xWeKXMrl0naVjT1Cbx&#10;2NWS2sZwLXcNzFc5FdjpsF/cWqm7kGE6modHscQeWykj+91rahtFuLMrGuM8dcV5U2rnXq0eZ/GO&#10;2hkFnJAy5WT5iD0rDv57K/8AC19ZxyBmNs6kAdfl6VvfHawk0zRFuYYjuVxzn3rh/D8ov9MulXjM&#10;T7sntg8V0R+FMytqz+YL/goNr8ngf9ub4iWEVqiMniCR/niHQ4I/n1rzu0+IuqaoVtYo418znO5V&#10;xn3r0P8A4LO2c2hft/8AjSBXCGSSJyAfrXyp/aeoxNvhvGBB4w1cNajR9u5NdTsp1qvslFs+iNH8&#10;PrqBjF7q0EZfghpM13OhfCLRBapfX3iKMqF4KEYr5ETxf4iSRX+2uCnQhjWldfFv4jT2YsF16cJj&#10;CqrYraLoxWxEnNy3Pr63l+CPg+QNretW8jKM5kkP5VS8SftnfBvwRbtB4UsY5ZccNHHk/nXxheTe&#10;IdUcS6hdzPzkszE5qKPSZJDuduO5NUsQ4q0VYz9nd6s+zfhD+1J4h/aR8cP4EhshBb29uLmNpGIX&#10;d5iRDdgHHLjnFdv4A0u517xPJoVjdQDdI1tC90oSPdnAxnBwMcEgZr5u/YNKaH8Vr/UsM0SaQjTh&#10;COi3lu/PfBCkH2NfWXgPVtJ8P+JtR1iawRUivbe5htBGNskjCRQmevDMjA9GxjvWlJyqbmqSjDQ9&#10;4/ZJ+K+n3Ov32r+IV/s5rWw1K5tbmFwSroygRhTnLjzUKjHPUg7hX0p4O8KeH/GniDwJawWcUsvi&#10;nQjBqb3UJKW9uLoSTGRiBv8A3Y2BePmfIztr5w/Zd8BX3xK8ceMPCuiqIb250awCTqhDQPDJAJAA&#10;ucZVcHHdiCea/Rb4J/A+H4NaZL4r8cCO+1c6GtlZaZaxfurOFthPzH70h8peeB8zYqaWAliMctPd&#10;VrnRPExw+E1ervZHlfhL4N6J4L+Pl94otWhvNEubdNNin3Ge9s57eHyxEqt/yylhG/JOS0RFeieE&#10;ZNN1iwu4rW+e5tLd5oU06wtyGiZdhEhZwrKVP8JG3OSCaxvBFhNqF7rsnlSQXX9oI9sj4ZZoy+AG&#10;HXAJlIx05A60upy+IdI1Gx8G+H9Gs7+TUV2T3EEhzASSH3bTkgfKdnoWr6OcFTukfPuTlLU3RY67&#10;c2sGijU5dhuPm1G8jbZG+77ny/Mu1scnhgRivofwHZ6k3hVrXxbqKPLKStv/AGeGSKb7uPvdOxye&#10;+a8E0i21/SPFq6Bqniqe6t5yrWGn3VvsQZ2q0WW542kjJIGT617p4d8XaXpgTwvp1i00SSZlillx&#10;sPyEqjdyvB7dRXm4hNrQ6KatY9S8J6b/AGJFCLW0kZbi3Vi8s4DJnOcg85Jzz/8AqE2seHZdSEet&#10;TzsvlSnYQeWAbA/QGsbQ/EStqaltRZysLiQGPClhtPPHJwT09BXTl5z4Uv2tpvP3wO8YxtPzLkDH&#10;X1rzXe51JaHi2r6lo1/dzDT9ZMM6xKrzfZmXMgAH8XU88t75qeynGnzprGo+JHY20Wy4haFpWuWK&#10;gjywi/KSCoJPGc4zWTY6RJp0UqaIyalLaWpIhhfcPMyzbN/O0jkHnArhf2lv2gk+G3gmy0CyVF1b&#10;XbYm2ggc+ZbLkbnf0XKlV9+nArrSurGcpJK5V/aR+Ldz4taX4VeDrAWFpHIg1FkYsduAVhJJ69yP&#10;bHUGvnf41WE+leBLqIw+aVjb5iehxWn4O8U3JaQM7PI7FpJG5LE8kn3J5JqH4r+IfM8BajLNaZ2x&#10;Nxt4PFa8ihGyMk015n546BdS6l8VZIbuPEYmIOB0waZ/wV18JzeJf2aLLW7aRpTawQyMU527Tz+h&#10;rofhzoTeJPHN7e/ZwAbhieDngk4r0n9o34fP47/Zv1XQZLISeVbSIwdQMAjj9cUKDlBo0k1CKZ+b&#10;v/BN2yvrf4kvdW+Dhhz29q/V/wCA9ld3eqwyMCx6sQvXivzV/wCCeHhG5tvHV9a+WVmt7so4ZehU&#10;kf0r9QP2cNVj0m8SHU4ifmGD3AxXXSh7PCqLOWradRn1R4FsJ7qziSIMCFG4HpXpWiWd8oSFRxnj&#10;bXD+Ddd00acJrNRnYCDmuu8M+LHlmWNguP72a4pXNUrxR6f4UvbuwMduF5YcVl/tcaPfeIPgHrNr&#10;GN0hsJOMZ6rWj4b1SykWOYRZfHp0rX8eWL+JvBd9pQjz5to2B68VgnaSZrKKlE/lRb9qfxD8Evjz&#10;rfhrxMvm2dnrE1tdROMYUSHBx7cH8a6rxD+0D4HHi221dzaPp16csAcCN85z7A5/MGua/wCCvH7P&#10;138Hv20/FSG1MVvqk/2yHjAO7Ab9RXyze3OrfZ1tXu3KJwq5NZ1ak6VZ6f8ADFQhCpSWp+j/AIZ+&#10;O37MF1YRrey2Rk25fDgZrYX4wfsdXJMF2umkED5jKAa/LvztSR/lnccf3jSm7v8Ao078epqvr0kt&#10;jN4RPZn6h3XiD9jvVmE9vcWRHACLdL1qe2P7J8AIW5tAQmQTOCM+nWvy3TVdXj+SG6kxnPD1e0vU&#10;/EE8qpFeTZHbeeKh4ty1SNoULaNn6k6VffAXVPHeh2vhSSzBW8TDRyjduBFfd3/BQ6WPwD/wTn1f&#10;UFcA/wDCOcOB1LJX4jfsB+CvE/xF/at8H+FbO4mffqSSThGJygOTmv2g/wCC4F3L4M/4J/32hXMm&#10;0nTY4QPXCACuX2c6uIhN7K50c1OlRlFfE7H87k00zvlj15P171Wk3MTkkAVbkXJJCgAEjpVWZT0B&#10;68AVMhH0z/wS1/Zyf43/AB7tr7UYf9C0tvNZ2GQW7V+zvgmyvvhbq0G/Wkm0uIoptiwBRenGfTni&#10;vgX/AIIr+CtQ0X4aah46s9JLvLI2GCnJ6Ae9ffngvwd4U+L1m0PijUHtZ42+YGTaQfWvo8JCNLDr&#10;8Ty8RNTrNJ7H1V4O+CPwp+KehW/jHwlOIrtE3edbkKxPuBXmH7Yfwd1zxD8KdS0nVNUXZFCwAmGN&#10;3B/WvQP2TdFm+GDJpllry3do6YXe2T19a6f9sv4Wal4y+FGqX+iXphJs3OB0J2nrXPUm1Ute6LjG&#10;6TPj/wD4IN/FmPwr8T/EnwDvNWMyW8/n2yl87Mkhh9OM/jX6J/tK6jD4F8U+F/GC22UbU1tJ3HAC&#10;SkLk/iRX5B/8EjvC+veA/wBuzU7q8u3Vp3aFz1BIbOK/V7/goJf3MXwDXWrZsS2tzbzxkdcrIprm&#10;xNL2r5f5kzppz5J3XRovfFXQL3TdYtvFtlabQ8YaVwO4AFdH8K/GMuskOGyE4JPc03UNSm134VaX&#10;rd9HiO5tY3JPoyA/41ieBxZ6PfRx6TKGDuCQGrlwE/a4GKe60NMTHkxLfc9f1yCz1bw3d27J80lu&#10;wGfUg/4V/Pj+1t+xZ4U0L9qDxjqHiCWD9/rUtwDKwXarsSB79a/oNtNRtpLVoJ2UEp2PTivwB/4L&#10;Xt470j9tvXLXw/cC3sJtPt5Y5QxIdjvB4H0ropVYYelKU3poYyw869WKp7nAP8JvgR4WUR3V/Yh9&#10;udiLuJ/Grsdt8E9Mty8ESFFA5VRn9K+Q9T8TeK7WaaTVPEZmMcmAwkwSPTFdL4H+IcV/p8kdzfzI&#10;YiOkn3vrmuDFZ3Gn8Ebno4fKJTdpyse16l408Gpfo+lNshLHAI7Z719Afs5Hw1eWMV3ZRIBI4Lhg&#10;OT6+wr4u0250DxhdtpOk3krkTKWeQdD6A19a/s4eH/7G02CxWTOSucPkY+td2AxNbEayXunLjaMM&#10;NKy3Puf4Dajpdpe2tlZxKuZBu2njr+lfZfhFftNlbhWzwOBXwj+z7H5XiKzMLsU34ZM5APrX3l4A&#10;MNrpcMhA3eWO/WuislFHJBuUdT4j/wCC7sGnr8FrZrq381v7SgIcLkqd1fGHwautCt/DllNHdRlm&#10;QfICBjPrX2J/wcCXN7YfstX+v2ySI9o0csTIO4Oea/Jn4LeIPiLe+HzrY1B5FKbygbbj0AFLC4mV&#10;OtyyWljonRvQU13P0l+HOpRXcaSxqrR7AUYdxXvXwx8R6fZN5dyVQbQXSQdfYGvyu8IftefEjwiq&#10;27wXLLEoUqnzE17r8Bv20PGXxO8X6f4LEFxC1zcKhkli6c9c/TNVif8AaI8sN+gUIzjK8kfe+u3l&#10;pd6qt9b3iiPzWe6w2F8vBHPsMZHc8Vy+u6D4c1GDVtAudXk/0mSKeyW5YcybwdhI5Qnse1alpFp9&#10;xKNG04TQLe6e5u7kE72IUKgXsCOtZF4NW8L3tvofhuIf2rZzJJc31yvms0TA5YLg/MSB8x6e1e0k&#10;4xUeyPNc+aevU8ovvAOsaBY2/g2S2uLlp7uOOLyZWBh/e5bDH742ZA9Sxr7m8NWF1beEYPDemW8U&#10;8a6fFiOWErKqoB0C9OePzr5z+F2rx/ED4z6Rpd29y5spW1C6tDCAm5FOTk9c5x+NfT9xpkj6ul9F&#10;dLaXK2+yBbZflce5/AAHoDmuDMamsYnTQhGMdCG5smluIvD8WhTLIMyKxTZl8dWB6KOce9eY/t++&#10;Mbv9n39gf4h+OPDkVr9uh8Mz20Ul7eLBzN8rAFzywBJUDuBXs2n6FqN/bRahr02Eju8mQT4MqgcD&#10;I68ivkb/AIOCPFuj6f8AsLv4F13xHbWcniPxBbRQ2RhaSW5SIGRwh6Aj5eeBXl+0UdXstfuOqnB1&#10;JqC6n8zGo+D9S1HWJ5dNt5ZA8rsnmr82CepPrzVPUNA1LS5vJuYMP3IPT8K+u/h3ongKWyMb6fbz&#10;MqmNowgV9wyDk/lXAfFDwl4Hk1uWz0KyjeZn2qCc5Y9h61wUsbRq1PhaPQrYCVKKkpXP3e/4JjfF&#10;q1+MX7D/AMNL6W0ktynhazgiaFj5LzQAwzRKcscAxknPdhX0pZ61bWtt9htUeK8toButi43Sq2W3&#10;DPoMc8+mOK+Fv+CHOqpb/seaD4OvEBm0rXdRtpiAAQ0rLMmMHkBX69a+w9U8MGRINb3pNNb3WPJK&#10;l98ZYnBzyMEt9M19dFJwV+p4FVONVpDNQNr4lt7iC58y4njOQC+N5B4DEkfLgZzx2yO5xLzwlB4j&#10;uo7fRbGWG0QpLbXDxNIEmRuXKnls4PPQ5yOCK1Nfgk1eNlsvD8azzkQNEJQC6kEhS3cDp69K45dZ&#10;8XeGNej/ALQu2s7ezgcSLaSgLHtXaFGB0446ZA71ootx0M7No0/+ES8ff9BJ/wDwAk/xornv+F5a&#10;r/z8J/4EUVHsK47vsfZNkthb2cUutX4eFhtBBw2TwAa29Nlu4p2S7kZ4AAYVKfw+x71hwaSlzoha&#10;/Ma/MQisudoJ6+/rWrZXEElslnbXiSbUETRkcc9xXgVLNHetDagt7q4JczHyWztUnlB9K8x/aD0x&#10;b34ez6RNaDZLfQmKWNsEYlUjPseR+Nd/Z6SbKA21tqUm6EEoSc5HpXnX7Rmo6vHoej2dvbOxvNbt&#10;LcxwjLAGQEnHcDGTioou1RXG22jgf2qb2GPQbeyllT94gMUe/nAPWvl7x94me18N3d/F88tpE0gX&#10;1wK+gP2z9F0nytEGoXIlntWLiSIkFGx259K+aPE17DqKy2m0YljZDn0Nd0YKULdzFy5Wmfnv8Zv+&#10;Cwd54U8Tal4GuNNhMlvcYMxTk47Hv27Vh6d/wWk0xNIuINR0e1ZphnY0Rz7DNfMn/BSHwBZ+Bv2k&#10;NUVIGVJ5N+QMcgn/ABrxGx0FZ4vNmUxwkf6xsc/hXz+IyTL3Va5PxPTWYYmcVeV7H3l8IP8AgrX4&#10;F0Dxy2t+MvCqTWsku/aq87scZ+naus+Pv/BSb9nr4pQwtpCwiSU5KRsB5Y9Ce9fm+sGlkkoNyqcB&#10;geoqW30S3vZRFaQkyMwVQPU9KrD5Tg8PUVSEdfUmeMxEo8re592eDP2nvCU9+l34amluI4HVmyv7&#10;tR3DHsPevt3/AIJo/HLwL42+KV3a+BNbWUWumBruLzMtBJv4Vh9Oh7j6V+LvjDwzrXg6yTQNBvLm&#10;2V4Fa6w5BkZhkD/vkj86+sv+DfzVtd8PfttPpl1ef6Nqvh+aCVZJPvkEMv16Gu9pKqm1Ywc7wcT9&#10;/fD+i6Z4o1CR5JvLllw7OqfdbA5Fel+F7G20SxIImlBIVieDkcZHtXimh/EK30G8W1WzeaXZ5aqm&#10;Sz8e2eRXd/DtvipdXDarqXhXUpoA+ba38gjKnoT712YipTjvJI5adObeiuesaWGnJtZZVbKfLtXs&#10;areOdIe68J3ekWlo0txJauFHHJKkAc1BZW/jq0WO4tPDM8bySD5ZF5UeleOft5/tPW37M37MHi/4&#10;m6vcTQXOn6dIyFMiTzMcKvvmuGNSMpe5JXOjklFXaZ+NF5/wbc/thfFv4j698R/jp8dvh18MdL1T&#10;Wbq4t/7Y1V726KNKxXMcQREyuDgvXSwf8ER/+CNfwehXSv2nP+Ctn2jV4CPt0OiGwtEXtgKxlcfj&#10;Xwb+1n+3R8Wfjx45TW9Y+JGuarHDcCZZtT1F23t1PyA7VA6AYr568XavL4n1+6167KtLcyl3YDiv&#10;LqUsdVk3Orb0R3xq4WC9ynf1Z+ymgfsV/wDBql8NfGdtbeNf21/EvilQoYW8/igm0kI7O1vbKRk9&#10;t1e4aV+0P/wbs+G7Sf4U/sk/C/wXJ4iltWTStUs9HYXHmgcN9ol+cn3zz6V/POY1X7vHsBivTP2Q&#10;b/8Asn9oDQL3JJW449vetKOFk6sXKpJ2fczqYhKnJKK+4/fH9lrxfaS+Lbqex09oo0l4G75elfbv&#10;g3xJ9sso70FBhADj6V+cn7JviG9R7i7jXfvkG0EZzwK+4/hFqFzfaLEZlK/Q9q+rxSTppnhUnaTS&#10;PWLfWLvxHaPYwKkSqcFxzXI+OfDt9ZokVhq0zsT8yKzBW+orV0i4uLDUzZW7FopByAc4Pqa09Svm&#10;tVT+0LIFR0cDoK87WMjrWqPDfHlhLD4cuLe7gCSKhYMK534c66INALbA3lk5z3969T+KGlaffwXF&#10;zDJ8rRcg15N8O722jup9LmiG0ykYAHA9K7KD5oM56m5X8Sae/jOePVLO+kttr/IVGelejfDzxPqt&#10;v4efTr5DKFjwrsMZ960NI8E6D9i/cKql1zsPerVj4eniR7aCMBVXAyOgpVHFrUcItO5wupW93qt3&#10;M8zsBu5Havw//wCC9vw6Phv482PiKGLC3MTIXUYzyTX7s63ZNZo8aICwJ4UV+U//AAcAfCu61Lwj&#10;ZeNYbQ74HDMwHXnBqJR56Uo+RrTVql0fkBvk/wCeddj8IvjF4s+EerjWPDF20EuMHa2MiuVLAcFW&#10;z9KXKdh+deNGUqcrx3OycIzi4vY+hdS/4KE/FrxDoz+H/ENyLuB0IHnLkjIrs/2IfG194n17xNK0&#10;DDFjGwAbK8yelfIw8iEgnrntX0p/wTo1fytZ8TNFEjSDT4WCljk/MQeO9dFXFVq0bTdzGjhaMKql&#10;FbH1x8OL21h1KPVp7gITdM0EMifK7KhGCew5r9Vv+CaHgS38H/AA+P7mGM3etyvOjGEDyLeL5B7n&#10;J3V+XOkw3Z8EtqcemiYvezPabSCpyoyPw/pX7G/su2dr8PP2cfAOlDUGmRvC0Rm84bVBki34P4tj&#10;FbYGH7xtGmNlaCXdnp2kvb3V151sYWiMORMqZKjjHB9e9a1v4we1tTYalpUqMLoRxNb5aNlJAyoH&#10;KjNclpWraVHZveW91DaxTReV5jISEkbA69hnH5V09nqNhcRxPHaxk20ghuMMCWzxxz0J7131Er6n&#10;FFs7PStIlnhjl1Nmh4ZkWRydzg5wfcCt3Sv9HItzAsc00ZErplxu7EE8Ee1cvba8mgwm1iR5v3m7&#10;aVZgN2eN3bArT0vV9QuNUhuA5jgA2yFoyI3GM5U9/rXn1Iyt5HQnodJpphty5muEd0OCV7t3yOnp&#10;VPxY9t/ZMjXqllldY1jVePmOCD7HpT9G0+yWeeWzjVXmffOAed2B+A7U2706Vb6G5vwZVTMgw/G/&#10;oBjvgZ/Oua2ppe6Pys/4KJfHbw3+wL4N1r4T/DJYo9U1LUp/sduGKtD5jFuQAcqN38q8E/Y9+B3j&#10;n4u+H5fHer38z3upOZbmeXJLH05+tc5/wXc1HX4/+CmV1pXiO1mFjPptjcWGUyjB0wSPXDKc19p/&#10;sJeH7DR/gvp0UaKGa3U5A9q9WrXqVIfJHJTpwpN2Wp+Wf/BbfSL3wtreheDJAANPsg7zOvUlun4V&#10;4Vb6FLPpthczwrITZRETR/c+71+lfSX/AAXg8M+ItB+N93da6n2iy1PT0bSdvGzaTuH4Gvn74S6n&#10;Y+KfBenrpo/eW9qEuLdTnOBjNeXVk3VuzppP93Y/bf8A4ImfFWTXv2EdC8IappJjbRrq4toblVwJ&#10;oxJlW/I4/Ctz45+FoLj9pKw8XWV1JGbPRXDuRwzO+cZqr/wR208aL+wxoFvHoohZ7y6Jdl4dTKSG&#10;B711X7Qeq6TD4nmtZ5liGABOvUADOK9PBxTq/ec1ZXpanW/DyA+IP2aNZ03Rb6RGh8WJdFQ+7YDj&#10;Iz71S0bxnraaXdeHNI8M2ty6Fkhnds4JB4b069am/Z60a2039nvxpcPeyW8N9fxS20gyznjGfbJr&#10;sfhZ8MNHvoF121vzbvJGDMiN/wAtOhJB6k1x0JxVesuik/0OytH91TfdGZ+yHr/jQ+A9d8JeIQkN&#10;7pOtzNFaQSbgYmAYE/iW/Ku88MePrnWrK4ur1P8AVSMqFE5XBwf5VxPwKn0zwz+0T4j8ImUg6laL&#10;LFK643Opwcfga9L8WaLFoQn0e2SNPNViHAwT6j+daVLc/qc6+E/lS/4K16j4O8Qf8FHvjFcfaPNd&#10;vGVwolk+U5VVBB/EV83DwbpNwS0F8o+rV6J+2hq1p4n/AGtPiVrfnFhdeONScSMclv8ASXGc/hXm&#10;4sFjXfbXJznpUVUnUaauVBvkVmXdG8FaWNQEeo3ZVCep6Voa94W0Ozc/2Nfo465PHNc9LLqKJtYk&#10;jPUUkeqNkLKzDB5zzUP2CVnEtOd7pkxh1NWMKygg+jVo6bYajDGC8aEnnJNaPh7wha+IbX7Vaami&#10;N/dLDFM1nRYtHhdn1dGdeqA0/Yxiri9opbEepDUngZRAu3Pau7/Yz0nUdR/aJ0K1mtcxmbJ745HN&#10;eUDxLJEcFwRnqK9x/wCCf+tx3/7R+i24QFhJlMfXmnhlTliIrzFWlOFJs/Y/wt4aFnZwSJHs/cKp&#10;Hr7/AFr0DQPCsbWTM0zBpFO1ieM/Wp/AmnWEul28d5GpzEoyRyOK6WLwvMSotiEiJyDXuYmVmedR&#10;Vo3Z5l4zifTfD99DqTlI44yFb+9x6mvnCD48fDnQrTUo59bjMqeYAm8ZY19Iftly/wDCI/BLWNXk&#10;fBitHbePpX8//jf4y+KNR8UalMmrTKkt7KSFlYcZ471yfXFho3te5vGh7aW59wW/7bHgvwt8QNQm&#10;umgZRIQjtJ8o619P/s+/GcfFzRLfVdHvYSjgH5H4NfivceLL+6m8yWUlieWPU1+lH/BM3UNU1X4U&#10;WOrabK0j277XVe3PIIrHBVlWrMvER9lC5+k/wVkudRsp9InXbn5cqemRXIfGT9m3T/Avie38YPNx&#10;dSb3AHJJOQK9E/Z5lm1fTob63sdkof5gE6jccmvYviZ8IrX4g6Pa33lkyWzAmInHANdLlat5GajF&#10;w0Pj248R6tFriyeH7KYvbD5REc5r6B+AHxZ+NNwIrHVvCMv2Q9JmPOPcV1GlfB7wnp04v4NIjS4C&#10;guNg5r0S11rQNJ0mK10axVbhUCygR9KVSSejQ4cye586/wDBTa+sND/Zl1fx/qtgMWNmzybVxgAV&#10;+FFp8ePB1l8ePDHxJ8PXBi+ya9bT3Kk9QJVJz/P8K/dr/gqLpd/8Sf2N/GHhWyiCzzaPNwq55Kkc&#10;V/MXBfXelao0M+4SRSFTnqpU4/pXPWxHsqCg1dO5UaCqVOdOx/WTbfAv4XfH/wANaD4x1G2jk+36&#10;VGyc5GGUNj8M/pWxoH7Enwz8IXg1O28OW7kcKfJr8r/+CIH/AAU1/aA+OHxN034DeMB9r0rR7ECO&#10;7TOUXPy5r9rbfVp5o4pI5d6FcFQc81jlkK+Fy+FOT01t6F46pTr4uUore35Hj/7TDaZ8PfC2iXNp&#10;bC0tDPPFdtEdgjzGNhJHqwxg1zXw41/TfEPg97LQLmSa5S7tGkW5tMRbWJBVXLZHKjLngh8A8gV6&#10;J8b7e01uODTNYQCB5yJQ8RYMoGSMfXByemDXBaD4W0jQ/L0vwZqDxXCRJFc20bL+8hWVGjRw3IO4&#10;n3yAfavVpy5qOpyuNpXPULHxRN5q+EtM8PGF4I1a4W7d1jUsp6SL83YAdiD+fUa78LG8Utazub2G&#10;QpylgMgBRmJixbkcMMfTBxkV5ha6r4jsLvT/ABNpdktwBbmKaV7hthYMqrvAwGIDMOcfe9q9Q0Px&#10;mW0m08Y6rexwIN7xOkpH3OAFGPmUjIHpj3rgq80VdHRB6EHhDwpp/ga5gTMupX852zhmDyLGACHc&#10;ZwF4A9jXtFhqGlNpDTKTiO33SuhGVzzjI6nnr7V5OnjWw8Yzzahppa2ubZB5SwR/6xtrY3Nj7pz0&#10;77T6VseH/El21kugTaVMrXIYO0rY3sRjj1AyST05FctRORtG1tDwr/gqdBDrn/BNf426FBau0c/g&#10;PUZTDPJ8xSIKWYfjgj3HPGa/ly+A3wai+Ll9c2Fx4jnsUQfumVR831Hev6mv+Cofh6+v/wBgr4yJ&#10;BdxvBL8N9QhghRCGLogySR0BOfrk1/LD4N8YeMfh5ObrTtAljbBH3Dg8dKxq0ZTinE1oSim1I7Qf&#10;sU+NfPnTS/iFbYjBMfmxSJv9BgHA+tfuJ/wb/wCha74L/ZV0Lwv421p7mRZ7uKK485uF88sF+b72&#10;M4zX4cab+1r430dgs2gF1wN2VP4iv2I/4IkfHXxT4o/Z4tfEM+hNFbXGtXIsDIgzsUqGAwOPmB57&#10;08upVvaTUtrf5E42dL2acN0z9PPiZ8G9O8c+H7m9sII0uGt9y/Nn5l6Z9zivLPhZqdpa383h/WLo&#10;xakFb7VHHCUjALDqw78V6P8ADf4q/wBpYguRghRubGSM+op/xA+E3h/fd+LbHSJjdXERcS2o5bjI&#10;JHvXfGUor2c/kctue0onaDRmisx/Zusk27RAEDDYPbnrWj9lkk0I2L6mWlVPlcOOccnpXnvwv8SN&#10;qnhaE3wnj2ALKdjD7p6YbvW/4n8YJpujDU9PsQU8p/L8v5cDoWI9a5ZRkpWNlNHzD+2x8VUtvFOt&#10;eLPC5Gnap4H8CapKL64hWRYJmgZ4nx1PzKBj3r8Vvh//AMHDH7Xvgiyl/tzwB4P1XUhKJPtNzp8t&#10;t8p+8HVG5Poa/cfx/wCH9Nh+MGveK1CTW+o+E989tPtOJFUqQwPUH0r8T/2of2QvjP8AEn4gar8Q&#10;bjw1oMUFzrEq2tjHYIhli8whcbQMnFefj68adWMeW+h6OCw7qwbiylqn/Bwd8afEOtya7rXwG8NN&#10;IXDCO31C4VScDIOfWuj8L/8ABwrfpvXxV+zoZX42PY64QWPfh17V9Ofs6f8ABMv9nWT4P2tv8Wvg&#10;X4c1jVNokRPIaKVdw6FlIJ/Gs/4pf8Emf2I/EBbTtB+Dy6PO0mDLZX8o8snsMnpVZfOded6Wj8zP&#10;GwVFctR3TPnTWP8AguJ8OPE+qpqt38Idfg8tgUgiv4WHXnk4r1fw7/wX2+A2m6H9jGgeLLeTYAyR&#10;WUZzx67wOPXvWlpv/BvV+z74swLXxd4hsHmYFZIpkdV55HI5FaWr/wDBsP8ACJrNzo37S3iC1nB3&#10;ZuNMikQDuOor1pfXn8TR50Y4WOibNnwr/wAF8f2IdP8AC9wl3oHjY6uQAsj6NGd5PUhg5ryX4a/8&#10;FZvglF+1xpHx5+IcfiDUvD+lF2trSwt43mQuAAdjOOnOaS1/4NqPEGt6rcWXhf8AafWSJJcQm50A&#10;8J3LEN1qnoH/AAbOfHXxJ4l1HQ/Cv7TfhUJYyhRcz6XcAsMZIIU4B5rFzxT3SNlCgupqf8F2f+Ck&#10;X7Jv/BQz4R+H/C3wC1zXYtV02+WeZdc0V7aLy8DI3BiCcmvypHhDxgilrSW2mCt1S6A/Hk19Gf8A&#10;BR79hH4r/wDBNzxZpvhb4q+PtF18atuNrcaNI4IwBkMj8ivmhvH+kTOCs8sZ6MCvrXHWldpSia00&#10;43sz6O/4J0+FPElz8aY7rxNaeXaxMqK8k6EFuvTd6Yr9SdFiNvqCusDPGAqqyDIIH0r8V/Anw7+J&#10;/wASLSXXPhvpWt36xHDSaWjkjHfCYPFdRovxs/bS+Bsv2fRviT4u0XyX+WG98zYPwlUivQw+K+r4&#10;flcHbuclahKrW5lL5H7ZG0sJ9Pa6kbMirkg8Yr44/b01S9lhi02BeGGAm71NfImi/wDBVX9vbQIv&#10;s4+LdpfAN8y32k28hJ7g/Ln8Km1L/gqx+054jIPjjwN4F10lhua98OIGwD0+UjFRPE0pl+xqRd0j&#10;6B/Z28H3K28d1GSskSklBXzn+2D8atL0r4pXemf2WHuYI1VmfoG71v2v/BXT456dE8Ph74G/D7Ty&#10;2Bvg0VuAByAC/fvXjHxY/aM1L4z61d+I/Fvwc8Ipf3IJkurOwkjbPPTD8VFXEwdO0SoU6kZ3aOdv&#10;Pj3q4JW2t4Yxk4AXmm+Hf2jte0PVft7qJMHO0jrWJItrIjrJ4astrjJCIwIPPTmkk0mxlhfPh+BC&#10;54IZsLj0rj9rPe5u4RbvY9E1n9tfxxe2bQafZRRfLwT615P4v+JHibxpdtc61qEjksfkLcCtufT/&#10;AA3ICD4TKAkA+TdEfjz61SvNB8I3E7mDTtQt1YZRPOV9v4nrUynOb1Y0lHY5LOCWNe+/8E2/h+/x&#10;E/ak0TSxZ+d5QZwNuQGyAP615l/wh3gSWLamvahbSMg2+baq6hu+SDnH0r6Z/wCCYPjv9n79mn45&#10;D4i/E74x2cFqkKopfTJwVOQfQ1tg+VYiLk9DPEP9y7H6O+I/iZqvwJ8bLomr2Us1g6BPL8rKgY4G&#10;KpHx/wCHfEviwalpWim0nLggxx53fhV3xh+2Z+wD8YZI9StP2hfCzz4yFvLgwnj/AK6KOawNN+Kn&#10;wCm1xL7RvjH4PkgCZUprsGcg+u7jivdqVITtJHmRSp3SPe/BXjeXU44YdQ02MFOC7/Jmvr/9nv4f&#10;aP4M8DS/ES7hB1zUrb/QIpI8PBEemCT8u7u3oVr4V+GvxZ+DvjDx1pWi2nxV8MSvc38UKpHrkD7t&#10;zYxtViSewFfpp4w0pbTwzstlglH2RIoordsArx8wA5OAD09OKiLgndGieh8yfEDxBrOk64+s2mjT&#10;Xq2uqRzTCKLzD87FNwOR+7DBSRkHLLxXvvgn4pyeIPBiWkmmSjyHR5nOEaQbgrEB855PrjPHOePn&#10;2K+8M2Xi+/8ACWs23mKdQC3MLXflyJLKuQysThiAgwOepGM4rufho+ifD3RoNMZY5Le7PkKWkYxx&#10;HcxKnPJBUL2OME9RXVXjGUfMiLsj1PxL8KPAni6xu7uMvb6sYGEeoSRBpCgxkxr93B7dR19K891T&#10;4Z6lbWyaJe210shnMkX2W5RN68YJVj8yk4yADznbt616Z8LNXhi0y2e51GNYzI4b7MFlhVskLgkf&#10;dKhTnvuOa6DVLbTbvVYvE9zqyF4fN86zmi4lwAu9VbheBjjgj0rgc3B8pskrXOM+Gmn6hFZXB1O5&#10;0jdFaiG2vdNjKyWxVuUKkEsc557556VV8T2U2l6HcXlxq0N09vFIkUVzMhfzP4MOwyuWYHp0zgd6&#10;6SPVPB9uw1/TWhVvKEmGheNyxXhWUcsMngjI964jUdX8P+JJbzQrrwlrMkccRfUtUuo2KvLtyflx&#10;gkPhevGAKxes7o12ifJXxk1S08WaVZaFpdvPJceUs1+Cwjt32sxVnPI67sbTj93zjmvzP/bb8Q6N&#10;r00z6VqErWrwSwWsKoA7RmRgzM3QvxnI6AqK/RT9uXxLpHgee58PeHruNLnU4Db27xuGuY/mI2MF&#10;ICggA7jwRmvzw1j4aeFvHPjPUdK1zWb2O0gsWiTWrZBKsUwKLwpOCuMjg5x+VRiJ+7ZGmHhFu6Z9&#10;hf8ABuL4vsvD37Q154G1CfyTrXhdo7aEBTs8j5sf98ufwGa+4/2sNN1W4/aZ1XSfDcLxTTWdvdJJ&#10;I48q4UpyEIIIbK9a+Pv+CZHwok+C37V3w+16SWyvNPmkawGtwQlRO80TEfLjKkqSAPXtX27+27at&#10;4a+KVhr0sCNBLZKVm2H5QrNkMegABxzXXgGlWXo0c+MenzPHvHenajq0Ufh7VdLle8ntxJPLHO6v&#10;CAcjbxzj61638FvhdbDwo2nz5iP2dHhuGDEMQoO8Z/iBHNUtC0yx8b2El9ctFNfvbqphL4JQYyF9&#10;eATxXq8KWN34Yim0COS5tre1VAudpPYj8q6603y2Oemk3c0fDug2cnh62stA8UtGYYT57kgM/ZuO&#10;vOK7PwVqU2kWP2eSF5CcujEfcT19cmuJ0ibQs2+nzYtZ7hVE0hO1hkHA/l0r03wzqelyaSotRFJK&#10;iKk0wUDJx7+1eVWfc7KasatvLP4g06C4mWRUYEosg7Vn2UTW0k8scYJDHCr0z7+9b1lOZ5FKZ8ny&#10;8Js7n3rIm1BZ9RuIFyNp6lcZNcid7o1Z5t4u8LXlzBqetTybtytsDdBXnHh3QnMSSRvsKuNwX1zX&#10;q3xV1aDTtCNjDKQ0sgDY9yKoeA/Cmn2Nq11egOZDla6YzajdmTTlsa2nqs+keU33hFg578V/N1/w&#10;Wl+E2kW3/BSDXLjxRP5FtqdhHLCScDKsw49ua/pDvhBA3+jEgEEEZr8A/wDg5I8CahZ/tM6L4sji&#10;eNZrOVfNx6ODjI+tcOMTeHdnY3w6vUsj80vHfgq20vXpYtCulkhC5Qo3XmuZkj1mxcBRIMd1r0rR&#10;dK0uW1eW8mzMuDiRsCsWfV9OXU2sJoVZN2FcL1FeZSrTikt7HoOhFpPYxtI+JPjHw+VFjqcyDHd6&#10;+8P+CKE3jX4yfH1r7U7mWa301VySfU18oeH/AILL410VtXs7cJEpJZs81+oH/BBn4P6J4C8C6p4p&#10;SINcz3L7pWXnAr08vxSq1rX2Wxz4jDSo0+drc+8PH9xJotpsjGdseDntxXG/B3wx4b1/xbPrOoze&#10;WyyBsk9TXSeM9Tt76R/tc3zZPBHFeefDrVpbP4hTaeJGSCSXLdsc19BhVq7HjVmoWZ9ReGgNNkhu&#10;bZV+aQeWM5r6S8CQXUunRalcyAHywCB618reFdfB16HSpHBgO3aw9a+oPCWpzWujW8CIXVkHLCuX&#10;GJqKuaYezk7G7rKS6ho93p6oJA8LDA68ivzW1a21Hwr8dtd0C9sPs4j1F9qtu5RjkN+dfplpQBid&#10;0XnBJH4V8FftV2sEX7UN3d7lQTW6+Yqkdc4z+tYYZ7orEXSTPSPhNqLSmKBudwGF9K7H9oyyeT4G&#10;63Hb25f/AEBiwJ6/LXF/BbVdMjkhEYDN0DDnNer/ABIa01H4barbTMCJbNwB0zxTbtVTKTtE/n98&#10;HNb3Hj/VrO5VY0i1WeMjbjBDnAxX0X8FtGtRrkYlkB3KCVI6V87fE7U9H8E/G/xPo7L/AKvW5Wyv&#10;GMtmvW/g58fPAGhTR3urTMAi/NuIH8+a6pTgiFzOV0j7a8DeH7S4t4/JBJZSAu3v6V4L/wAFt/FE&#10;XhvRfg98LG1VhG2tLeTWYHURqMN7cyV1/wAFv24/hJqfj/RvBttLE0+o30VvCivksWPp+FeP/wDB&#10;c+8TxV+2B8PdHsUk8rT9L3PHju8i/wCFRzX16GkoyTSZ9xfskWia54F0gWMbMqW0ZJDZ6gV9ZeDJ&#10;7bT/AC7J4SzBOpr44/Yr1rVdG0DTLaPaI3tE3ZHK19i/D22m1qNXllG/PGB1q8UmlrsZ0nd36no+&#10;iajMY1miYbBwUPrWrDqTRTAmPk+nSsPSrO808eWjgg9jWs9wqKrXMaq4GceteRK3Q7dEcl8fXa58&#10;KGVFwd44B968z8HafcpPIk5wJYzgkeor1T4l20Ws+GJLgEgxc4NeXabqdy2pxQyKVTgcdK1jJRpk&#10;P4j+bv8A4OJvh/8A8It+39fahFJxqOmK+B/eDsM/rXwZ5coXIbGe1fq5/wAHP/hnTNI/ag8N6zBZ&#10;hnu9OljeTHJwynH05r80dN8E6prcqQaRpUkzMOAi9B71hiHCMuZu3/DGtFScLJHIK86djT4L+4jb&#10;JXOP71eiWX7P3jfULt7GLw9MJo13OAhOKxdQ+FfiGxvnsJdNmSVTtKumDWEKlKpfkkmW4zW6MWHx&#10;IVCxvbLx15rofD1pofilfszTpDL/AA5bn/69ZGpeA9T03HmwEHGSMdKyXt73TpRJG7o4OcjtVxVx&#10;Sb2Z9HfsieG7/wAFfEfVJ9QjSW2fSk2nGVlAnjJQgc4K7unJxX0N8MtI8RfFX4saToXgPRJ9R1fU&#10;NZs1tLayVTu23O3cAF4UBl5JG3GW4HPgP7CXiLUvGGo+ItK1EjbYaCbg3I4ZcONuPUkjH41+x/8A&#10;wRf/AGfPCXwy+E2u/tA681rbeIvELy2nheScgz2ulo2+5kRW4QO4ILn/AJ5be5r0sJT9o0TOpGlT&#10;uz6W/Z0/Y58C/s36RdeILnT1v/FGoSedr2qzyvI0jMd0drGxx+7DegAJAJ6VuXVzAllPqet2e64v&#10;755VUOSmMFEjBPK7fmO48E4FW/ir491Ozm07w9pwiazu3eW6vSWIUKMEnHVfmUA98nHSuD+Ifjjw&#10;2vw71PWbG4mkNvOT57vg+VwMDGQEDkk/xLjkV79Jci2PInUdWd2V9Pk1HSZpNT0uw2xfaVW5gkOY&#10;7m3idjJH7HJBB9/Q10l54S07xNqn/CWaH4bh0Z4xvunhvo/NWUBUJBUDePmVigwRnrXl3hL4taEd&#10;F0nS/EPiWzkjvptlrKblVimuXMgVA7Yz0Ix/tL1OK9G03QNdtr6O+0LVoLeBWYXy6jIPMYtErDaF&#10;4JOG+nH0rHEP3tDSEb6FmLxBqXhnxedN1jxFZN5QQb9Q01kDhlPIO47G+UMP98+le4+D7LS77ymt&#10;rG2eF4lET2YyHkOQGU/xR4AJPBySMDrXlulfCPSNYt4Lbxfc31zKbnOkF38wEDLRq5HJzvz83GQR&#10;2NeheBtV0vQ9LvtPvmkgNtyUaEgAdSocDBPQ8dOa8yva2j1OmF0ei6PZxabMLHT44mknjOVmkYGK&#10;YOyknPqBxj06nrXX2liqwSaVcojSSQ5byhwQynhj61y3hhtO1TToYPssazvCuwW2NzZXdjd1IwwP&#10;PvW/Gp0+MWEhDXEpwkpbLMAeTjPOO5968+d2zoWx438QPE1r8NvD19Ppf9mQf2fK4ayjcs8jgng4&#10;YEEjaR1HWvhTVPGut+P/AB1qHjPxneJf6hORvnWHYqKB8sar/Cqg7QPUGvbfjl8V9R8XftPeIPDY&#10;EQ0zSri5sl2nrMjnLMO7H7oPoteK6Dbmy+Jd9pC2wkEl1uRmPXJyCM16dOHs6fM9zklJSlYu+G7b&#10;WdUuJf7C0qUlj8r+X0rS8d6Jqmm/Dq9XxKMblI+btnivbPB3g7VtJskFtp0ISRRlwOcVx/7XumaX&#10;o/wun82YC4liPbkc1HtL9Cm7RvY+AvA+l2ukeOglnKGinumDFO/NfS9t8Oh4g+D2rRwLvaS3UkKu&#10;TnB6e9fMGlWEljrJv4C2RIzAbuQPWvqf4NeJbq0+EGqald3S7TAoYOccY9a0i7RBu5+cf7GugaT4&#10;d+OPiLTZLJ45Ytan3H3Lnke1fadjrekaBexSo6hsYLBupr5L+C/iLwZD8bPEGqXOuWsLS6rM5O8d&#10;2NfQMUPhDxHeLNB4xt8LhiBMBitee1NWMXHVs+1PgzqFrqvh6GYv1QEc8fjXf6XZW6ThRcKu4Yrw&#10;/wDZu8Q+Ev7BFi3im2Zoxg4nB/rXp11rGkrcB4PENvhTxtlBrlk0zRaHuvgmYLDHEWyNvBr0XRZb&#10;d7UxTKCCuCTXjfwx1fSpdOE0+swZRRhhL0Fen+GfEfhiZfIGtW5cdvNFc0tzRbH4qf8ABzR+yvPb&#10;6hpvxy0i3VYre5EF+ypj5Hzgn2yDX45Xfh8tlo5o2PYg/wCfWv6kv+CynwZ8B/Gr9lTxDo2oapaC&#10;eXT5PJZ5VGHAJUjJ9a/mIk+F3i6y1C9tbiBg1tM0eGcfNgkVjiqyVmzXDUZNv1OY/sCXJB2j1OaY&#10;3hu4wxSLIHX2rSuPB/jrzXMemuVB+Ug1B/ZPjKx+Saxk5GcCsFODdma+znFFSPw+5IGOa6zwb4JZ&#10;oDeTpkbTtx3PpXM/2hr1m+6W1dTjuM1fsvHniKzXykX5e4205KMo6ApNPU/Rv/ggt8DG1X9qabxN&#10;fWqyGygXazDO12P+FfY3/Bydq50L9mMaMsgUSyRqy59x2r8ov2DP+Cjfjn9jvx83iuz8PvqEUxXz&#10;YllCnge9ey/t6/8ABR/xZ/wUO0ePw3f6UdPsAwlWG4YFxjnGe9bwXurXYzk7yvY/PeZNuQtGnaVd&#10;6xqMGm2cW+WeVY4lA+8xOBW34m8NJoeovao+Rnrn3r0P9jT4YXPxJ+PWi6XbruW3uVmcEZBweP1r&#10;npwc6qgbStGN2z9nP+CUf7MS/C/4D6RoniJY4nvoEZ0PXJWvqHxL+ytpqyre+GX2yNydnGfxr5Am&#10;+NPxJ+FepaXoej2ha3s4I1BToMCvpT4H/tI+O/EljFezWZfYFLoWyR619K1KMfdZ4yak7vqe2fBD&#10;4Oa14dVJJxKzI+cb/lHvXoHxv1+5svhJqllcQbcWbrjPsazPhN8TNS8Rx/Y4bdYpsZZW712fxB8G&#10;ReI/h9qMevwqGa3PA+hrzqspOacjrpxXLofmF+wjDGv7UM90EVZhqrsZFbqOeDX6M/twRXGofs5X&#10;AZxwiszEZxjFfCf7JPwe1LQP2pdRuLfzGij1KRwFPYnivu39rS5nvf2e7+wEeH+xsM987ev4VpU1&#10;rQQ0nyu521rM1z+zjozTSpuOnQDIHXAFc54F0G9ttSS7MwaMkFcd+OlfM37PPxo+KHjDwpF4K8S+&#10;Ic2emqFg28Myg8ZNe8eE/iFeRwLZI3KHh2HWuTC4KthabhLuaV60K07o97sfD/2iAXAm+YjgV+Ef&#10;/BwnYN4F/a3sdWl8TvZnUtEKrH5fykpITnP41+5nwvvdR1XSTPeTE9MDFfiJ/wAHW/wv168+Ingb&#10;xVpd/wCREi3EEm4YyTgg5rOpSVaE4TNaNeVCpGcT8vtflvp9Se8E8U4c5ZkfO6ub8U+KbzTrlAtp&#10;JGhGGzxn3zWFBpvibS59zaujhOcc1otrsMgWLUXkI9NoYZrxp4Skup6ccXUmtj2L9mWK41OdNUV5&#10;ME/dc5BwfWvtT4W+LRbxQWFsuWaIZG7GD6V8Yfs3+JPtRGmWcB2KT8xT3r69+E2mSeVHJvXIUFdw&#10;5xXu5daNH3eh5mNd53kfZ/7NXim5sWGpXkZCoq5G7ODX3X8DPFbeKdLSV2+UYA5+lfn58B1ns9Al&#10;1S5lURkgA7uDgHNfZH7K3iu2n8Oxyxyrs3nDKevNddZKULnLF+8cB/wW8+Hv/CefsceJLOOIOw0u&#10;VlUdflUnP6V+GH7P/wAYtOGgp4akcLLlUfJ9OMV/RN+3Do2meOP2ddc06cAq2nyqd3QAocmv5T9d&#10;8c2vw4+IOv6LZ8iy1aeJXwRgLI2K86rOpTipRV+h24f2cm4S9T718Kw/DQ3Jutf1QHccspO3PtXu&#10;P7Odt8Lpvi34fg8FJuvZr5fLDy5BYcnkdtoNfklYftAalPcE3+qzsuSVHnkbT6V99f8ABGLx1p/x&#10;e+Otxp1hayTPouhT3s8rKzbCV8tMN0DZPA6nFZ4bEYqpi4QjDdq77I6fZ4aNGc5S2Tsfq941fUrf&#10;XbGz0m4MbzW0jCS1jH7sOACoLcZx0qtruranc+Hr3T4JfJ1WQCKQoVwYiAN+79PTBOK6O0sLLWZI&#10;otbEaW9lBHFEVRhIJWwNxb2P8q89+NPhrU9LtE/snxEgmmLP5wUqHRj8qZ/DBHfNfXtqUlE+d82d&#10;v+yN8L9Q03xLf+IvFN+iAf6Lp5Xd5aFmDMGbqSQGPHGMV7/Jc6Jpus/2nFhLZCI5Hz8kYIwqj2yO&#10;Pc15p+zD4S1jTPg3p+va1DC8E0kt7dIHYFZM/KMdxgcH3wOteoWE2ma/HCljps9mZkz5oAG0n7pc&#10;f0rxMZPmxEmehBPlRc8PLaXWtsj3iTFLreYPmJjUrwB2561+XP8AwdPfGKPwV4d+E3hXTNPkN1NN&#10;qd08hIb5AYY1RvbIzn8K/V7SbKG3trjTLW7BvxCh8xYuQwyN2f6GvxZ/4OT/ABB4z8RftEeDvAmq&#10;Ja/2LoPhkPFMJw9xPLLJuk3KPujKqQK8vGVIxw02+1jswUXLFRs/6sfEv7DmlX3xP8S3914g02CE&#10;xRlyrQsPMQjpWF8d4/D/AIV+PQ8L6PbRpArCQIp+6T2+laHh346WXw3tA3h1lSdIPJIi+ViPWvEP&#10;ijceNvFHiiXxtZi4uJi25pACTjOQM18xllXEVMVz1I8sVsj6DFKNPCcq1fc/aj/gjr4te/8Ag/4m&#10;8H+GJLddRsPENnfkNbkkW8tuImwR1AMZ44wR7193Q3FjK40X7ZIZMLM9xveMPjkqcAg5zgAnnbX5&#10;Kf8ABtp4o8Z6p4m+KmoeJFuorfT9K01yZU4YeZMCN3Rfoa/VK1kbWNPhuxdPDNYKptPKQuLy1JLg&#10;kDjcr7gemM1+mUKntaEW9D4uunGq0+pueLL6DyRbWd95Kz4SES2y/LxliHUfvACMjPp71w93e3Fh&#10;NeRaho/2mC62vqKyRLxgDMkbkAHcTuK8jt1FaE/i2x1nV7WO9jMdxLEDNbIpTy5F4DDaOM4B9OeK&#10;z/G3iSCbT5ba8lSS3s5SZ1ClZ5FDZD7SB0JOc/yq1tYiBV/4Sf4Nf9CAn/fsf/GqK5P/AIW34A/5&#10;7r/37P8A8VRS5X2Yz7g0do59Kkt57hNmS6yA9sdKxo76/XVxdWjm4SLYMFcbgegx3xVzWblP7Ni0&#10;/S9MjaIy7GkVTthHZuOSKtw6ZDpMaC6Kq0SDYGHLdx0PSvEk0rnWloXbjU7m0VJWhZ5J/m2oMbB7&#10;15n8UPiRp2ufFjwr4Cs3UTT37XbxyYJjEMbNnHbJr0mfUrKS4e7vL9IsQ4G84Dgjqa+Nvh14b8ea&#10;n/wU28Y+M9Z1s3mi6L4XUaWm4fuHlULtXswOcn0qIJJ3KsrXZa/bt8YanpvjPwdpmn2Jkj1fUriO&#10;8LJtAhWFiZFPZlYD6gn0r518UeItH0SWXUmmAhjJJI5/Kvq39sjw5p2seDtD1bVYViuLCeWWKUj7&#10;m6MgkHtkV+aHxv8A2s/g/wDD/wAWXHh/x1Ok9nIjoYoZfnz1B44wCB+ddMaihS5iFBzdkfHX7d1r&#10;bftE/tDyWXgvw7c6hPZ27TTQWNuZJWAIH3VBJ5ryMfs4ah/wlQ8P/GTxNbeAxNHut4dahYlR/DvR&#10;cFffNfqx/wAEPvjr+wz8aPi54v0vUfAUWjazZB5LXXnuBvubdjt6t8yHcOnevuP9p79hv/glf+1h&#10;psV18cLPRtavdPwsGttqCQ3ka/8APNnQguvsRXz9XP6VKvKNWFrfeenTyuc4KUJXufzlW37NXgrS&#10;9XuX8T/Gbw6+lWsRmjvNMuPMa7QdQm4DYR7gn0rsvgFb/sqRXNzrGv8Ag/XklsJDFpOqQyGQSyN9&#10;wyQucBT6gj1Nfs7d/wDBKH/gg1ofh2HVvEOt+G7O2LiNLiXxBGAH7gkng9K818aat/wbrfsRWF3r&#10;ba3YeNru3mDQ6Bp85v2eRDkKEXC9cfeOKX9t4WovcUm3tYv+zqkX70kj4u+DX7Ad3+1d4jj034Sf&#10;ArUPGd5tE2p61rF09lptqh52CUFVLcfwAnGPQE/Xv7L/AOwB+yh+yN8ePDy6ba2l/wCO9RgK3OiQ&#10;6h50mmSKCXKMWLbfmxluox0r51/bR/4ONvFfjbwZN8LP2U/h2nwz8PFTHbm1tkF7LFjGCU+WMYxg&#10;r7+lcr/wb46/rnxu/b117x14t1291G+sfC8sgutQnZ2DvIOQT9CK0p08Xj6q5p8key3fz2MpVMPh&#10;oO0eZ93sfvB8LPhZNYaINUilhsZhKWQJGCwGe5PU+p9a9U0fVl0+1RtWvSUXCtKpwD715R8O4dfk&#10;Jh1e+cxg4Kq5G7nqK77SNBt9akl01ZpEgU5ZWbJP0rvng8NReiv5nJ9ZrTWrNuW40bUZ0js9bvNr&#10;scOkxwK+KP8Aguz8J7jU/wBhnxN4jbxtcT2VmUknsJAGWUk4HJ56kV9k3VraWEY0uxDcts3J1HvX&#10;wL/wcm/FK0+EP/BNfW9H0/UWW+1a+tbdc85JcEn9Kmlh6HtotxWge2rKOj3P5pPFujy6Vqs9pLIG&#10;McpB2849qxktZCSQi4z/ABUzVPE2p6rcPcSuXeRiWwcZNVmbUZcDdtBPQ1nKUW9C9bmqYbcAB2A4&#10;5AWvQf2TL/SbD9oLw+byDzInuCroWAHTr9a8sexvgQXlbB64rtf2fdIt4/inot5cXrxNFqEZUt9e&#10;aqk37RW7kTXus/ef9kyzsINDuWtLNGikAMeV56etfUnwjOtC6hhDt5Eg2legz/Wvmj9i64sta8Dq&#10;8MW8rbqSR6j2r61+FESytGphdAP7y4r6PEW9ikjyKTtVbR6zonhmWzH2pip3juKTWklndYJEO0Yy&#10;euKt2XiCCxhWydGdXAAkz0qrqmrWk85s7WdWbG4nHSvH15j0UtDiviNbQ2OnMpQSb1bgDpxXhHha&#10;8Wz125MsQ2iX5cDkHP8A+uvePiBLbPaSWoDFgv39tfP32v8AsfXpvNukKPISckcV6GF1izkre60e&#10;mab4lvbjbHCrLj7p9j/+qtObxde2Q8qFHO5cHnGa8+PxJ0nS9sQv4A4Xghs1SufjL4enZr291lFW&#10;PryFH51U6avsCku52WstqEw+1pGwZ/vDOcV8c/8ABXX4b3Pjv9nPUUitvMktombnnHy5r1Tx9+3b&#10;4N8Hl7e21O0cLnjzg7AfQfSvm39of9uLQfiv4cvfC89+Vt7lGTcsGNuevXmpjTkUpxUrXPxH1K1+&#10;zahLC9vtKMRimxw+acCEE+y19T/EH9nP4Upqdzq1pdXNw80rSBIwSMn6CvOdR+H9jo920Wn+D7qY&#10;BsD92ST+lcMsBNXbZt9ag52SPKbXw216uTGy89dte/8A/BP/AEVdN8b6zIsbbDpyZz3+b0rlP+EF&#10;+IWpMsej+A7hQwGMxY4r3P8AZC+GXjHwjqGq6r4z0dreOS2jaJAMl/m5WuedFRizppSbkrn0to9i&#10;W8C6dbXCi2SUTr5wjA+Yt8p49K/R/wDZf+N+ufEH4C6RpzTLLNptsulXbuoAOwfI+B0yuOfavzo8&#10;K6dputeHdEspPFmnWYnmZVt7+aRmVvMIywVf3aj+8eB1PHNfR37K8PiP4e/FG88L6wptll06RzEs&#10;26OY4ykilSQykAkOOCOQcUYXERw8+aWzNa9F1o2W59++HZ/Dlt4XigEp2ySr5iABsyKRkAHnJ7Gr&#10;2satdX9pcJoVo0TTgxyXToA4UKSM9gwI/MivLvAOtQS3qwqk00UbEfZ3cZibAKtnv1/SvW9Plutf&#10;1CCaTTdjwXWyMSsAvGCXKjhhjueK9uVtzyY72Og8HavrmneHkuWt47mOSPNw2Tw5Tgk9QSOtXNA+&#10;Idkt9Hbahp0sWxlSGKKQuCu4c4bt8x/KtbRtG0y2aLRY9ZjZpYjL5ESktJ2cbQOCOo6+1WU8H2ba&#10;hLfWumuy7l24GDGQQeR6cVwzcG2dEU7HZ6Jq9tITKJQrtnfCr9fQ/l/OpbhZ9SZvsi7TG+SC/wB5&#10;en5VV8P2dpY6YQYHWdgDM7LkKmeMevNaFrHbWRLTz/xY3uMZWvOejOhXPyD/AODhb4Ox3f7Svwt+&#10;ICxgGTw/d226OIjzBFOM5b1HmDjuD7V6/wD8E7PEuiav4AtfDepyCOaBAqxt7fWuo/4LnfDnTNT8&#10;AeA/ifdBlm0rxDcWKkDOI54lk5HcZi/DNfNX7Nfj230LxZZrpGoRpFvXzFDccehr0aa9rROepJQl&#10;qdl/wVq/YytP2kvC9toHhjSLKXW4pQLa5nGNsLn58e46ivzA+Jv7D/xc/YN+KWjaZ47u0uPDN/PB&#10;C2v2cBEMJlfbyOzDjI9vev238Va9p/ifxHY3TT7pBGAcdDWD+2D+yr4P/ar+Bk3grWNLeea2xNaR&#10;RvtJlUZUg/WqrYelOlHmWtiKdbllJdDt/wBljRvC3w3+Amh+BfDuuR3FvFYBleIAby3O7HbJJrzD&#10;46W9zP8AEmLSkhZo5EMjSSvwG7DFb37Jvwv+K/w6+Eem+FvHmlq+pWMIi+1NchtyAYX8cVvfEL4W&#10;zePtFupdPv44tRtZwz3LNygHatsFaFa5FZuULHpPwQuNNtP2ctW1TUoEuFkkCKiJgEIQMfnVTwTb&#10;6zbT3C2+q74Z1LxxynDJk9MelebfB3xz4z0DwhJ8O/Efi7ThbRajvkBQBlTPrnkGu914212pHg2+&#10;Vr+NCvlv8vmA9x7f4V51PDVcPiKrn9ptr0O2VaFSnBLojmvCXif+yf2wNB07W8Qw3NhNHCTKDGZe&#10;MD68V7F8dtc1HSfBOtXlzabWsrCedbkg4JSNm6+nFfL37Rc+peGfiR8PvEV2kVtc2fiG3U+S4JYs&#10;cNnOAa+nP2l/EESfBLxLNfPtiTw5dySzlflH7lq3mlzRZg3aLP4+fiP4gPiT4ia9rd1Apa81u7m4&#10;H96Zj/Ws2CwgmwquUJOFBNdB4j8WeH5tbuLi10WNyZ5GOFHzEseags9fgvJl2aMsYDcblGB9aiUq&#10;fO7u4Wko3RQn8PanHEJI4jIp7gVUfSWbEc1myEng+XXe2XiqSK2EEWnxkqf4UyDViT+0dXjMh0t1&#10;BGA3lhQPfJrSUaTj7pip1FozhLHQtesZke1cxI/J+bAxVf4h+E9f01475FleGRdxcZNdZfaZqsri&#10;Nb+0RAc7TPuI/Kuq0/xVbxeFpPDurajbTb02lzGMr9CawdJSXLextGo4K7PnrdMpIdjx1Br6O/4J&#10;cwRXH7VOktdW++NUJLH+HntXms3wx0O4vWnfxJAqFsgA9a+pf+CWPwZ8P3Xx3TWLDXlma0C7l3DH&#10;v+NPA0J/Wo3Y8TWj7Fo/W/wlr0ZvYrC2ZiFUYUnnpXox1m1FkLSdtjlRg5xXAw/B54lj8R6NqxVo&#10;xl4wc5rs9HOl6nYIt2ivKq4XB5r2cVbmujiotqB89f8ABR6PxJD+zRrzLMzIbWTBViTjHFfz9363&#10;TX8zTpyZGyT65r+iP/goVfrF+zZrtvqlgy2/2Vx5ueBxX8+usy6I+rXDRP8AL9ocKM+9ePjI80Ys&#10;7KE/easYDRSkjYOenSv0D/4I9+Pb610jUfC7rkQTl0Qn1wT+tfCpggYBolJBHBzX0z/wTB8eQeD/&#10;AIzyabOSI7uHBAf+lTl6cMUvMeL96gz9ef2Kf2nrXTv2rv8AhT/iIRPFf2KzWgPBBAw34ZNffusa&#10;VaSuv9m3flo33gD61+LHgG9v0/bG0z4j+HmffpibdwyFKnkgmv028A/G7WviL4cDQbYJuAHDZBNe&#10;rVptPmRx0pW0O+8ba5H4cK2elWTT3BwMqOKf4c8P6/JZvquqWgV3GRxWNo0fi2KSK71JUlB6sR2r&#10;uLvxBcTabHbAhJWUAA1ztu2xqrHm3x9srDUPg1r9hNbgyvpko+Ze+0n+lfypfGHTG0L4t+ItMwQY&#10;dZuFxjGP3hNf1bfGxLuTQ5NFiVXNzbvHIwPXKkV/M5/wUB+FcHgH9q7xZosUygNftN0x97k1yYmM&#10;pUb+Z0UWlKx9xf8ABstpmlP8SfF2t3MIa5jiiWMnHAz0r97dFuDZ6TDLBpyjcgyT24r8Ef8Ag3CF&#10;7pfifxatpbgvJ5QU7uuK/cXRfE17baPBAqsXKDcpPSuyMX9Uhc5W715Gb8RNUu4J7XW42iZre+Ad&#10;Z1yrRuGRh7Yzn04rj9c0+51DxJF4j0iza5TUbKZLkwoGKlVbaNwHPzjPJIx0xium8aara6BYr4k1&#10;i0meyF6kNw0MbSMokBAIVeTz+VcfpN7HJNJL8NvE6zafLGSlvBCTch8DKqSSFU5Y8nk9cVvQ/hE1&#10;Hys6DStdjtRpli1/crdy2vly299a7ozKHULnAyTwyYbP3s9qta14jvNMvbTwj4ZWztmaECcbgXkn&#10;bP7lxGyqNoG7cOm0DkEiqNh4U1qC7S0TXImS2m3x6dfo6yTfJtBjkjHYkFv4QO/WmazPqGk6zpWg&#10;3s2jx3K3oluI/tQZiF6mTgEIDIq5PBJB7HGU0uY0he1zuLO2k0mxntItfto9SnDXN9FZgSsxXkEO&#10;TjIxtCj+82Mcg9J4a8RW8Zsb5LW9h8xo5G+1SKHKmMFI+52BmJI9eKxdP0rwk0HmLZyrdbUMs1iy&#10;TBVDbVZSgOQGY5HTBrS1rR9F0LX49Rvro6jdhhYWirBhIN+TvkI6kZIBPBOAOc1ySab1N46WOO/4&#10;KbeMLbwd/wAE/wD4o+MobpJYdP8ABN2xnu496s6Bcll6Nktj8cdq/l4l/an0PVdQubu68M2aLPMX&#10;WOOPaqZ7ADpX9Nn/AAWD1LQPCH/BLL4t/wBvWxktIPBUv2m3iA5EhVD1/wBplP1FfyJSxxCeTyXL&#10;JvOwnuO1c8606cVy9S4wjOTufQWm/HP4c3eoL/aHh212seWKDiv2s/4JYDwzpf7KHw+8WaM0UMWp&#10;/aWh05cCN4zOQQT65Umv5z1WXvk88cdK/oC/4Il+H9c179gb4ay+LbRoTC982nySA8wfaX2nBHQ5&#10;OK7MuryqTlGXYwxNJQguXufon4KvdMt9Y8y1Ux3VxDgRzwBXXnA+oFdxqvjiz8B2kuueI2ur1ILY&#10;LbQR5OOx+T1zXmgns76/t01LULcXFmw2GIjcseeN2ccfrXqPhzxT4dtktJtS8i8mkn2RzMmBIPQZ&#10;4PtVVVoroinaOjMrS/FepfEi7gh8H5sLMSH7fBd2ZTem3LAehJ71H8Zfij8LPhD4ca7+Jvi+y0lD&#10;NFDbG5fh3YgKm0ZLAsR2716o3iDw3bRTedpZJGfKcW2CSOgr86f+Ctf7OH7Tv7Veg3cXwh0bVFjs&#10;4pHsRYttzIq+YNx6nLouB+tccnJxbS2OnkTklfc9d+K3xL8B6n4/k1DQJL7VZrvwwWT+zk8yNow2&#10;4gkcLjnG7GcYr518DeOPh74v1618S694PZRplw3y3KcebuPrXtf7OGs+KbP4Fp45+Ifw1/4RrxAP&#10;Cunr4i0u6dWkW5SIiRmZcghyN+Oo3YIyK+W/i98atA8UeN59L8M2CWNvdTkXPl44f1AFeJjm5V1d&#10;bJHsYFezpvXue+3fxw8KWWqTXOlJBNcXMAhitgoG0k4yMfWr/gLUfBv2iYeLViN1uLqCeT7c18z/&#10;AAs0gS/E7ToYNUkmhZwJTJGcqRg/hXdfGTVbXS/ioEsp23Rw/MiMfmP4V62RxUqr9Dz84laCPq6z&#10;+IPg3S7a2hsUiG8YU8ccV2Xga50TxzBKi3kI8tv3gMgzivgrVPibqkMBdhNvjP7tQeVFcZr37S/i&#10;XwveyDQPEt5BLOhEkayEV7lemlBpPU8elO8rtaH2b+2b+2P8Ef2T/Bt3NpVzDcax5REVtAQWZiO4&#10;Haof+CbPjzXfGP7PM/xW8YbUvdcuHuRluUViSF/IV+VXiyHxt8ePira6XqzT3ct9drEPMYngn1P5&#10;/hX6w6Nomn/s+/spLYwxiKPTNG3SKnYrH0/Q1wzXLBLudMHeVz8Kv+Dg/wCPCfFz9t640OPUhPba&#10;BY+SsavuVXZsn8cYr4PC233Q4yenFeiftd+N7j4s/tGeLPHYYst7rMxjJ7IpwP5V5zYaTd3OoQ2s&#10;cRJklVAB15NeXVbnVdjvWkT9Qf8AglH4ZPhn4QHVIUIe4JbeEwRlvUV9Q6lq9rNqMP8Ab2mxXKNI&#10;Ny3ECuDg99wOa81/YL8Ep4Z+AGk28sG2RoRnd/SvedF8HWmtT7L2EcN8pPGa+lmuSio+R4kJuVRy&#10;7lfxb+zT+z38QPBJ1TxD8EfCt0zL5jPLoMAZmwedwUH0r4F+Jf7MXwJ1n4sXOjaH8M7SytzcHdFa&#10;SuijBxwA2B+Ffpp4ksJdL+Hs1ujARw27dfavhDw2o1r4xXrDawFwQr5OByeK8t2ctjvhJxjc5a8/&#10;4J0/Aw6PcajNouoRYtzL/o2qygKQOMZOMV8GfFe3j8E/EPVvDehTSGC0uSkYlIYjHvgZr9ePiDez&#10;eFvhbql80W4JakYPQAj1r8cPiHrv9seO9X1GR95l1CUhj6bjis8ZCEIqyNqM5TepUXxJq7AlnQs3&#10;Yp0q5B4t1ZCU8uLJHy5XIFYgnDnAIFTWg81vvD8a886DWvvHl3bviWzgfjC4GKYvxEtJCTc6OOBh&#10;dprB1Xifb1HrVSoTaA6k+M9FkIRrBwuOmetenfAH9mn4u/tRSXMHwR+Hl7rb2ceZ1ikRc8/dG4jm&#10;vByCeBX6W/8ABETWNV8LeF9X1KBPLWST5Jcck+1deDpKvVtLsc2JqOjTuu54JrX/AAS4/bd0YeZf&#10;/steKBGIy0jRWSyjj/dJya898U/srfGDwVP9k8T/AAi1/Tpdm5hc6NIpA9+K/dzQP2ivF0OjS6eZ&#10;izgEKSTnnj+Vcb4hudc8dXgn169JbcAI3GQOT+ld8sDTWxzrE1Gj8TvBXgPxX4Q8S2HiG18MXqT2&#10;V5DeQyfY5EMbRSBwQQOOR1Pav6rvhl8QLL4pfBPwb8TP7ejtrHW/C1rMgtcfNugViiv1BDB+nvXx&#10;B8O/CWnLBPHd6JbOojODJbqRx16jmvWf2Nvifd/EH9nHVNNsbg7/AAH4pv8ASWgt7f8A1aJsnjOM&#10;dBHIw+XgBjkVdCiqUmkyatRyV7EPjf4c6V8R/Cmq+J73w/dzoPFtzGUa4MckyQ4Uy74/uMx3Hj+7&#10;XBeOtT/a4+CS23/CE6tBr2leTGtvZatEB5Tx7nUebHhpWCsPmcHFfQn7OusPJ4DsbDUFFwus3El4&#10;isuVUNdThlDDguUfJHXCg9K6Hxr4Mnbw7e6JbXthPdWbl7c3MGQIiFIZhk7uu0/T6V6FWUfhMYc1&#10;tjxb4Of8FSvB3hV9PtPjb4S1HwXbzHF4t2gMDEvtZ1liUD5WO4budpAPAr6V8I/EL4c/FmVrrw38&#10;TdH1DSzeRw2k2nvmZHePcyRyK/yEnDAndgk59K+bPHfw/hvUS28aaHpeoQag0kD7ZkMXztlGTPDE&#10;KDlCM5U84YV4XrP7ImkeFvG6ar4C8W3uhG/bfavp8zWLJKfmwwQlTIE2kN8qtyMnGa4pxlHzOhJH&#10;6OeKPB1vcNeW1wBLKsIhttQnBluYVOSyoeBk8AnoetX9OsbH4ceEWs75jNHZwMkeXLL8wXlx03EA&#10;Zr4B+O/7Qv7fH7Cvwbi+Kl1470fxlpNi0H2u01jS2e4mViVMYliwTIX4xtJ2jcT3rz7wL/wcZ/Bb&#10;4peFLjw18Z/gV4o8Lam86XF1HppW4twwwVOQVfnGcbON2K4p1IxfLJ2OiMHKPu6nUfthyDWLO/1h&#10;7SB0leS5eP7NuDnLKscbNnjBGGHTBA6V8A/tl+Ndc+A3wb8Nan4TSGC/8RXkgWe5tA+LaFQPLTPb&#10;JBz1yK+9W/bc/Y3+P2mzTeG/E2xr2BmgtRHslVwSNgRhwQegAyd3Q4r47/4KbfDSw+NOp+FvC3h/&#10;xxHYW+g6GrzWkNrvxPckSEueMOVCDb0BBqMRODp6GlJWdrHlf7Hv/BUj9qHQPj94C8NPrmnXGmv4&#10;psreSxttJiy8TShBHuIyAd33hyK/oc/a+tNI+KvwT0H4i6QskjXS+WqPEAxDH5gyjgYIYEelfz6/&#10;BH/gljrseveEviX4e+NC+dbaxazrB/ZHzFlmVh827j61+9nw0Gq6j8MrHwZqFlPb2+mk/Z5TKrxk&#10;kgs7Hvkjv0zW+XpOmpx+y/waOfGK0uTuv1PLvBltpOnWdtMtvJbNHI0NxbwSETqMYUhh2446YzXr&#10;Ohx22h+FW/s/VLpZY5QyK0+ZAWHQE9R1znNcb4u03QLbW73U4ZZkviy7mRMI47qB3/Cuo8O+LV1S&#10;L7PPpexRIAxltmJBA69O/pXrVVzK6OGn7raR1fh6HxRJfNcaw9tqcPlBtk6BRGuM7QAQTj1rtfAq&#10;apNdedbGAWZLfuVAyXx6HsBWDpuheJvEOnvqGhpb+dtENvbNNt4x3yOM0uiaz418HxHw7eacI7uL&#10;dIyCAskozk4cfdI6c15lV8y03Oymkj1e21u+hlhtYrCT95J821eEUeteC/8ABR39tKy/4J+fBO2+&#10;P+sfDq68SafLr0Ol3tvY3y27xGZZGRyzAgjKYxjvXvfw78TxeJtJWedwshGdkjAP79O1fL//AAXQ&#10;/Zz8cftUf8E4PGvwr+G/hm51nxCs1lfaJpWnsBPPNDcKxROQCxQv1I9K44t8/LY3fwnwl8Qf+Djv&#10;4SeMrZRafADxFZEsGw+tW0gLZ5GQvHHtXffDH/g42/YvtNLey8faD4u0qaGNAn/ErS4Vz3CmN845&#10;59a/GT4i/wDBMn/goP8AC+wbWPHX7KvxK0iw3/8AHxP4bnkXPTAMQYHqK4Bv2bPj9HKU1L4feN4v&#10;L5cy+GL0Ko+vle9TzVbWcBKlBO/Mf0OaJ/wXz/4JdasZVvfjtdWMyweYw1Dw/cp/wD7pBOO1fmp/&#10;wW3/AGwP2XP2yPEXh/UP2fvixZaqsAledprSSDahyMZde23IX/a96+AtR+CnjXTcjUtP1yBuMi70&#10;u4iP1+dBj8ay7nwG0EyxXOtYdz8iSHazH2B71nVc6lNxcbG1GPs53TFudHgglL6Tr9rIMdGfaW9x&#10;+OTVK18Dz6rK9/NqdqgLYj3XK5c8cD86uN4RijjYya+qsDgqzDAPpinQeHArfJrELgAZJYcZ7H9K&#10;5I0IpHTKtO2p0fhzxN4s0Hw5c6Dp/keUAybzcKNuexr9E/8AgkX+1L8A/hF8Ir3QfjH8UtJ8PX6T&#10;SGWDULsBipbg5HBBHavzVXQpYpsSXMBwMMN4wPerEenNGyo0lvI2OSHHPYdq2w1NYeblFamVatUr&#10;Q5G9D947z9r39iTVWEMH7S3hLzjAJlRtTUfIRwcmvIvEP7Vn7Oun+NkuPDvxl0K5iuiTDNFqSkMA&#10;cHnivx/GnzSDa9tESMAHaORjp70n2G4jZkitgdh4UJ+be1ejTx06UrpHDPDxmrNn76fCf9rL9n+/&#10;m0m+j+OHhQM1ysYWXWogWPHHJ6190+G/2jv2aLrw3a3Ufx88GNwka48SW2A5HC/e6+1fyRm1miKG&#10;GHLIobcYtp3e34H9KspqE1uhZ7cjcwJJUgZz19M0V8W66XMrDo4f2K3P6+7T43fBvTbK4nPxW8Nl&#10;IQPPdtet/wB3nIGfn4r85/2m/jT8OfE37U1/eW3xF0aS3W0XY8WqQuu3dndw3SvwhXxHqcAaZ7q5&#10;xNjzFNy+GI6ZBOGx1/Cq8mvzC689o352q58xgcD6Hge3NZ060abukOdOVRI/oq+CHxN+GNvcQRN8&#10;S9G3SKDGH1WEEqCeV+bnp+le8al468H+JPBd5baV400u5aSzkEXk6lExOOOAG55NfyyW/juSKNY7&#10;nzAEG1WE7DaCQeDngdfzqxb+NNUt3R9I1/UrRkb90YNQlTZnr0biq9tGTJdOSVjvf2/fjj4u8Bft&#10;a+NdFsYi6jUmZTsyMYBzn0rwa8/aY+ItwpRLxULZ/wA9a6bUrnWb+Y3H9u3b3BV8yXB8xyGGCpLZ&#10;JBx61UXUvEunW6Wz6ToGoogPlLqGkRuUUksRnAJyT1rCpOcpN9DaKUVY9a/4JM+N/Gvj7/gop8L9&#10;K1XV5Ht/+Eg86deqlUjduRX6If8ABT68tvFn7e+lQM4kS2igiQdNoGTzX5e/AX9pj4g/szfFfTPj&#10;R8MPhZ4Qttd0kuLOc2DvGNwAYlS2CcfzrqPid/wUY/aq+LvxRf4v+Lo9FbVS+/8A0axVIkI6YXPT&#10;2zWtLEQhTs7kypylO5++X7NfhtTo9nLb3g8wxp5aA8EYr60+HmqS6daxTShdyfK4Q1/Nf4K/4Lx/&#10;t6eAbC0ttLsfCwFqm0zPoAZn9Dnd2/oKsL/wcCf8FQVieLTfj6ll5k3mjyvD1sD/ALmSh49q3rY2&#10;jUjb9DOnQqRlc/qLt9Um3R3Eu1QwyoJ61ctpVv52muGbKjj6V/LZP/wcOf8ABWUSF3/aYlYswKAa&#10;JaYQD+7+74rtfh7/AMHGf/BUJNYudZ1X4/JcrDZ7TaP4esmjzjAcRsoyc9Tn8K4JVafc6FCbP6S/&#10;H8Mun+HLiSPlWUgg15bFEjGN4SB0IzX4S2//AAc6/wDBTXxK1v4cvdX8I3bCcpIieE0DXAySB8p4&#10;Ppiu28W/8HCv7dngS/h0S++Gvw/glW3RobnUtOuFVy0QZQdr8MSfSn7elyON9Q9lPmOh/wCDk/4X&#10;vrvjfwr4nnwsvnMkJGPm3D+VfBnwS8MXvw7T+2PFGkxHERCkgbX9ck+1ewf8FF/+CkvxE/bb8L6J&#10;/wALx+Guj6Fq2jqlxZto128f2qXGSNnOFPQDrXzF4g/a48Zal4ds/Dlx4T0k26W4y0bu7McY3dRj&#10;n1rzMwpRxkbRPQwlf6vpNHpdt+054W0XxtcXM+iKYAy7Y0UqBjvnvXDfFD40+GPEPiv+0NM02Ieb&#10;PmRtmBjPNcdceNPDfibw6iahpMq6ohcPJbKqxHJ468nHuKwdX1vQr7R4NPi01raeFNpkFwCHPrjH&#10;H0zXFhsvhh5XirG9XGRk9PyPbvEPiX4MJ4KjmujC920PzLF1J+leNXvhnR/GuqlLe8hsYHbHnT8K&#10;o9cAc/TvWPbz+Hwf9LFy7ADBWRT1IznPTjPStjQvGPhPQ5GeTRZ5lCE83C7s4PA4I9Pzrvw+HVOp&#10;zOTOWtWjV3R9P/sOr4U+G9reSf8ACOxX1tfxk3b38BPnRxxy7mcBtwG1h8uccAgAgGv3Y+GHwoS8&#10;/Zc8DWHg69TRHtdHsd6WzBoJbeRN0ivG4O47ujH7hPHWvwD+BfxQ8L6jolze+E9Ovoxb6nbw3CXS&#10;hgrSwTRhQ6Y4JbJBHRK/oF/Y08Wv8Qf2TfCepa0GLWmgC3luIAGEyRrhpFC+wH04719HgqihF2PM&#10;xUHKCPJvjH4n8nxraWllb6ncXCymCO3ebfBMqKW3kK2Mg+oPDfTHlHxt8QeM9FgjOleLoVWa4Y3L&#10;RSiNoi23eDGy4y6BzuHBGB1NfQfxH+GtvpfiyXxhp2gw3sU9nJ/pDyuFdW5DheqSISq+hVvTmvCf&#10;EPwxh1vxLcap4z1RPs0gaNXLYEboDIqjJOQASGB5JAHGM16rq2ijiio3Gfs7aInjfwsLe3s0msdK&#10;126uLa3ul3rHJtiPynJCD5t23H8RAGRmvp7T9Tmn8OtcWXhu0uLIGNrm3urMRwjDDlJCSzM2Ae4U&#10;H3ryn9kjT73QtA1i91Oyh0iG/wBVlSxUw5+0eXGiiQFsBNzISc9uec123ibWtVnhtbHwXpMWszPO&#10;091D5u5UMcgTduB2qu0njGSTngc1Fb4gT6I9Q8O+JfBfiGCZrBLnS7mzdTLa3V0TFDIQQArADarD&#10;JI9VB4ru/hpFeQwNpWo622ozTyie5F1eI6xqQD+7UDGANoHAPY5rw5vhlf8AhFJ/iKdbDRPaCO5y&#10;ztHexcOEl8sMqEFtoJGcFT0r1P4T+N4bLS4dRn0y0s5riFTAslzvkKsR8oBALKOVyM4xg4rza0dN&#10;NTsg9LM9ftNNuIZfPtbXyIXjRGit9sYbA2kZ5Knv261r6HpMTyvrF9pwhe2LRWiGTe7DdksxGPUf&#10;lWR4T8Qw6/bhbSTIJZ5EK52ncwDMOx4HH9a3otkCIDKpRHG5UfLsuP8AGuCVzaLVj86P2itf0XwR&#10;+2R4r8FR6TbRTXXiRLxtQjjHmNHKgdo3yPul3J/DHQmrVz8N9Om8eQanFd7RIgIYDB4PWvPv+Cpn&#10;xx/Z/wDg5+2/4n174geOhotxFaWZkRtOmlFxM0EbptKKRuZWXHOBznFc54f/AOCpP/BP/wAQeErT&#10;x2n7Senaddw3YtJ9B1mwuIdRY45kEIRsx+jZ5r0frFN0km1fscnLP2jaR9r+GL6BbKK3S6L7VUct&#10;7V8xf8FGvGQ0zSbWwa62+bIqEDnjNR+Ev+CwX/BMx9PS71P9qDTbH59jNd6VeICQOv8AqunTnpXz&#10;J+3X/wAFDv2Kfir4qt7fwn+0Xo17awTASS28U5VecZ/1dcyqU29JGklKy0H6bp8N1beZZEEnBXAz&#10;0Brb8U63r0H7P2s6ZZ3TQOYZFVgcYO3g14n4f/ba/ZNscacnx50piFJysEx3KB1+5SfF/wDbg+AG&#10;q/BbUND8E/FmwudYuYp0trdIJQemFJynA561t7alFbr7zOSlskfnT4qm1rwP4ovIbzxROsj3TO0s&#10;UpGSTnnBq5pXxk8U2UZ+yfEa+jJPIEzf41xniPwf8Q/El9eanquo6ZKySHcf7TjPmHPRefm/CqB+&#10;F3jiBwjw2i/Jv/4/0wox3OcA+xrzniFc6lRske2+FP2jvinoMwm0v4sXURbhlEpOf1r0PRv2vPj5&#10;cwIsPxhn2jqTI3P6180eFPg9438QyuJdb0PTYktpJTcarrCQoQo+6AAWyTwOMH1q9pXh7xdaWD+U&#10;NNkTzNjMdYiBUnpxnJHuBVrEJCVLU+v9B/bi/aQsrUW9t8cZIhu+bDZJ9O9dJ4c/bW/ac067Oo6f&#10;+0Reh26rvDDr9a+JJvA3xQ0ad11BNMh8lC7+ZrsBCJwc5Vzngjjk+1b/AIci8Xw3Hl6d4w8JzyAA&#10;xR/8JEsZkznoXCgdD1I/lVrEU2tCI06iZ9deNP2if2jfjNp1x4b8afHO6vrOf78JfA/Q15mPgF4c&#10;srhprzV49zuWcliTz615N4d+MuraVdEy3WjKFkwWk1ddpYDpkD9elaWo/G/VtTZXbUtCDhyGiXW4&#10;x5WCPmZj8uCDxgk8HiqdWhLVhy4iLstj1FfgR4NMO231WINnIbcR1rPvP2dvA1xEPP15MhepkP5V&#10;5jc/GfX4t8CSaY4XOxo9aiIfk8rzk9O9ZWofFTxJdXDWSappK/ud7Sf2uhRTjO0kfxYxxSVSjbYU&#10;41l1O81b9mjwHcTkW2tI8jcIisDn2ro/DH/BNzX/ABXarqGnxs1u/KMG+9XhP/CceObG5i1S11bS&#10;DJ5pKxrrcZI2kDkZ4/nXqnhP/goD8fPCFjHpdrBpHkop2P8A2qnz4JHrxyO9NVqGz2F7Oruj1LR/&#10;+CXUlkUfUjGu4Zw75r0jwv8A8E39HsLUyveW8R2cYOSeK8A8Q/8ABQf443skMMOs+GJontFm8y21&#10;1CsXy7vKZnCneB/CAeeM0X/7evxsubFra513RrSRDteH+24WkjwByQpPrxjrTlXoW91DVGrJ6nOf&#10;tlfsgar8Jr+TWtM1BJoMbmXvg969s/4IY/s4XXxM+K934uu4f3Vm6qjEdGxXjS/GKx+KEq2vxb+K&#10;mmKsg3RxtOx3L1IJC4XHPWvuH/gmR+2p/wAE6f2RPA9xceL/AI9WVneTTbpIoNLu5tpxxgpEcj36&#10;VyYOsvr1mtO531aKjguZNN7W6n2T8R/gFZR61FI8QfK/MBWt8IvC03g2/lWO2TA/5ZsOvevK/FH/&#10;AAWb/wCCb2qajNdaX8dZ7trOMO5i8OXZQg4HG5Bk89q5/T/+Czn/AATxl1NfK+KOrKzybEP/AAi9&#10;zgHOMk4+UY5ya92WIpctro8dQkpfCfd3w5eS+vY7m2P2Vj02DBNeveIHvpfBVyJbl2Bt/mJ+lfnH&#10;4R/4Lt/8E4vDxa/f4tav5cEwRv8AilLotIME5VcZI468V6jcf8HAn/BKzWvB97o5/aQuLa5Nmzos&#10;/hS+AY7fuhvL2s2SAAM1w1JwlLRnQoySOp/ZKvrKf9o3WbK2s42aOY89/vV9P/tH+E9W1f4R6kwt&#10;sBLRiFxz901+c/7HH/BTn/gmx4d+MN5448U/te+HdGW+lcW51mC4tgw3Dli0WF/EivvLxj/wUe/4&#10;J8ePfhvLbaH+2x8MLz+0YfLs0tvGFszzO3Coq7s7iTgA8806k17aLTuh2Tgz5X+B1tfpO3lWaoA5&#10;3u3t2r6M8NeHLi9t7a/IVUDDeqjGa8L8CeMPhz4eM9rfeOdGgcXcmVOqxEsAcnADZJAYZA9q9rs/&#10;i38FdK8PQ2dv8Y/DiSFc7ZNXiVuDjgFsnkgcV3V6kW7p7nLBNI+jPhzc29lYJBHCAuBk/SviP/gu&#10;R+zR4E+PXgHS5/GtyIIbe63LMSAIzjgk9x7V9K/BX45eAb+EaZH8RNBupBIdjRatE2ccEfe9TXgf&#10;/BdyC98Sfsb3ifDs/bteS4gfTrLT5BJNK2/oEUliPU4xXgY6lWnQqRpStJp2fY7IKEnH1R+B/wC1&#10;/wDso+BfhBEL3RfE25GAAaOYbWJ6cV8tatJDYh0hlZ2RtrYbNfTHxq/ZJ/bl8dacvi2X4T+JNWgl&#10;AWSDT7KSUxtjOCuOMCvMdI/Y+/avihma+/Zh8fbll2uT4Quyfu56CPPTnPpXzmW0sZDDL28nJnuy&#10;dNe6rHSfsUava6lrh06VgpEv3mPUGvu3wHDiaCyhlwqgDCjBr5A/ZZ/Yt/ab8PfEBE1H4O6/pckz&#10;qFXU9OktVJPqZgo4zz1PtX61fs5f8E+vhLr/AIW8jxN8WNXHiMxKbiXTUWOO0kIB2BJE3SAf3m69&#10;utfWYGTVDXueRjneeu66HMeGvFcOhfD17COVw/mNgn6V9afsIXlrqPw0gbaJJCvzAnJznrX58ftb&#10;eINe/ZY1lvhjbftB/Cvx5cXOpvbWWi6Rqxj19nzgwvaxbwJAeO2T2Ffan/BN3xlqmhfCrT9S8ZeE&#10;L7w65iAmt/EUkVtNE3dWRmyD/MEV1SmpJpHPbkgm+p9TfFrwYdb+EeraZOQBJbOAG91NfzDftHfB&#10;fwF4R/aA8baBqibXbW7jY64wCWzn86/pU+Kn7QXhXWvCd74f0Pxbp0U8sbQmaRiyRsfl5I469utf&#10;k78Zf+COWu/GPxdq3jq//aA0eHUNW1UyLDZaHK4WItjne6ktz6Acda8rHUcTXpKEO/od2Br4alVc&#10;pvp2Pybvvgcmram0GgMvXG0nhq/T3/g3e+AHiP4f6h488a65qUbWtwlrYW8IlO5JSS25gOnC/Q81&#10;03gj/ghZpHhya6Ev7Ql5NFNabImi0aHzBOe5O4/KMZwBnjqK+wv2Fv2RrD9lv4YXPga38U/25f3+&#10;pfadV1G4gWBZAqlVVUBJGF989eK1yXD46ni71fhSfzKzHEYCeGfsn7zt32PYLGOS405/FMensmmt&#10;Zb1uRIGZWThHCkkFs9h1zXjfxy8cXkdy2gquoyRzQqNP88lWleQgMuVGTxnj1OK9G8UxanpOm6dM&#10;ddFlYwSIY7fyiSwU8KijqScfhmuf8GaUni/x/oFpfRSuJtblvLmW/wAlYEiXdsyeQzMq4A9/evrY&#10;+7ebPDUeayPqbwt4Vl8GeF9G0W00+WFUsooxCpwkLKgO4qew6Y9TVuK61ywvotNa0YCUGRZzEqST&#10;LyW4znIB4qXTbvTdQ0Wa81nVFAt5Duic856gA+p4/OoLO+m1i7F5b28Nz5ZjSWSGXzPs+5j8u4de&#10;AMgZx3r51yu7s9C1kdRpOpzTMNTQzbZGSNIXBDg4yAc98A8V/Ot/wW9+Pnh7V/8AgpN4+0aLxyb+&#10;2W+iS6ieJ1it5UjRPIwzfNt25LcDLHFf0Z6fos66i95JdbvNgQxrG+4DGR09fevy5/bI/wCDdf4D&#10;ftP/ALQniP8AaA8V/FXxlos+vajJdXunWNvbRwuxJyytImccbifSs50oVabi/IunUlSndOx+S/hn&#10;w/4T8VBL3Qre0nlVQfuFlI9hWF+0V8Qbv4fabFo9hoUYmcK3mqmAB+FfrL8Gf+CCn7NHwh0aUaZ+&#10;09r18JZx5MktzZFI0wcj5QdzD6/zrV8c/wDBv/8AsufE7UIp9c+PPiWQNEB5IitleVsHPJXgDg49&#10;6mODpU4ablvFzqO3NofDX/BuX8Xdb1P9rXxX4I1XUpbSy1jwY7iFX4mmjnjK4zxuAd8fjX696Hpv&#10;xG8NRXs3i/VHvtOW+ZbCaDCvbqeqS4PzBSuV7dQa8e/ZF/4I9/s0fsLfEGP4m+Bfibf6hq5tJLVk&#10;v9Rh2SwyDDIFRRyDjnrkV9MeJdC0m/8ADl5pula3LHFcPm4uSdzwuuCeD9MEdzXsYKTjQ5W7s5MR&#10;y1Kl4nNWOs+INAhhttR1mG8vdwe0nlRfNWJh84KYAIAwcHgZOK878RasujPqMKX2pJqMLNIFvU/c&#10;ksTv24Aygx0yT3rpr3wj4y1fx7HPO16unWNiVNwsSgXcEuPujOdwxjHXj3qn4/8ADL+I4UtfDVrq&#10;DT2kzLtuYtwAOOu1s45PJx7gHIHW3FM59nY4n/hZth/0E7D/AL7uf8aK0/8AhTvif/omkf8A33J/&#10;hRU+3XkF0fb3gK7Wa0lfwwhBNxi8huSSYx04z2/wrZ8RX89rqFrBLcNNcSQ9o8YUd6ydD2aTqdxb&#10;6JpU0TXHRl6Nnr1Przmuy8PeA4kcvr995k3ml4VLZ2A9V9xxXhVZRUrnZBPqcneQ3n9t2S6rZSTx&#10;3zJFE23KjnuOnT1r50ufh98Wfg14/wDiZ4pvPGC69/bOt2cXhyNLUItpCyr+7O3rjnn6Gvp34x/E&#10;SP4VeB9W8TNolxrFtY2Mk/2Oyi/eYRSSAByT8vX3rwv4ZfETS/GXhbTJLfSp4rjVY1u4LO9Y7ysp&#10;3IWz/dzj8KdN2TbNL/cfNX/BWr9rTUv2efhToj6ikL299DJ/aK3UR320aAgShxxyxAr+eD4r/G3W&#10;Pin8RNU8Tz38jw3d0+0McnyyffpX7rf8F+NPs5v2a7bwr4v1CG61rVLlrOK3Qhd0W5XZkz0wF5Ff&#10;htL+zj4kbWpbTR0REDZBklGQPf1ry5zqutOmr20/I9FwpwoU5rre/wB5lfC/x/8AEz4Q+IZ/E3wr&#10;1ma0u720a2d42IYKSCCD2YHofQkd69L0H4sftD+MoLyPx54j1jUFaE75Tcsoibsfl71n2P7P1/ok&#10;UVxqviNIyOWjj5NdR4M+LuhfDL7XpOr6Wb+2lTcUwMu44AP/ANasZ4KvPVRX6lUa2Hp6ybPHvFN7&#10;q0rSWMmqXdxF5m4QyzuyF8/e2k4z79azNO03WJpsLaFXc5aUoP8ACuk8QeJ7nVtVmv7DQwnmzM3l&#10;pF0yeKozWfj7WeYNOeIdiOBW9PCTSt+RhPEQb5kTr4Js5Xju/EWrpggA7myVA6f1r9Ff+DeXQ9E0&#10;T4ueN/EugO8n2bTreC4njcZUMzHj8K/OT/hXmt3Kebr+rrGFPKeZk1+nf/BuxY+FfDw+IZjkMl1O&#10;bVFlbkH5W4OPwr08HhXConJHBiKylB2P208CanYTQW93FdyuoiBDMOGOPWthfEeq2Ou266fOBbvk&#10;TLjn8D2ryz4e6lrEV61hPeDyDAF8uI5wcda9k8I+EZ4LaGWeUSoxDCSTr+NaVlZ6mdJpo1NKs7yG&#10;c6q0LsGGVU/zr8xf+DmDwL4h+If7HqR27bhBrsUuyQ88Zwfyr9WL/UrWzsC8O0FUO454xX51/wDB&#10;bG0j+Lv7NI0jTJZoIZtVCfbFGATzxz70sHD2tdRtvp+BVSShG5/Nxb/BbX5WB82HBPQvW7pH7Nvi&#10;vUnCRzWw+rV9N+HP+CfFzqV3uu/iJcc87BKoA59q9G8P/sG+H9ITzJfHLOwH3muSc/ga9OnlVFSt&#10;NP7zz6mPqR2lf5HyRbfsd+JLmPbc+I7SMDqQK1/Cf7KX9heI7HUrzxbFm3u45NoON2G6V6x8XfCO&#10;nfC++Fpda9LIij5GhQsCfevPJ/iP4bivBPD9vlZG4C2/Gc9eTWssvwlPTlOZ43Eye5+sv7EmrQ+H&#10;fCcMNll4hb4dh24r6y8BeMLpLtZLabapxneM5r42/wCCaevaV4m+E8WoTxsI5lwPPPzZwOvpX01b&#10;abfw6qljpdwVRzlZMn8uKdWMeSxph2+Zn0bofi21RA120bIRzuANct4u8UpB4mSbS4my5IY+grN+&#10;HFhK8qWOquWc8EhiK9Ci8F6PPOsN7ac4yjla8iVoT1PSjLmVjgvH2sz3nhydYJFMggY+uDjvX5L/&#10;AB1/bE+IvhP4oaz4btvEuyO3vCqkRDjHufrX6z/HnR9H8B+D9S1HzSP9Gc7mH+z9a/nB/a18U6Xq&#10;X7QHiW+m8UEo2ouREZ2IXnGOPpXTQnyQbTOfERUnqrn0frv7ZXj+6Ia++I86cnan2wKP0rjdc/ap&#10;W83DW/H8swZen2tnzz6Cvli58XfD+1i/e6k7yEclFJ/nVef4reBbHa9tpc0pHHzYX05qniYpWbRH&#10;sW9lY+irv49eDWkb7PezSuepjtyT+Z+n61jSfFbT9VvAv2K6MbP96ZgOPpXhv/C/dOhkLad4WjOR&#10;j55Cc/WrGh/Evxn8RNch8K+HNDhilunA/dpkqvr1qViqKdri9liOi0PrXwl8RPgnommRy61FA023&#10;JjkkGR9an1P9or4JKY4NO0WzcZ6sBmvjv4t+F7j4c6itjqesS/bJIxIYi2ZAD3PoK4ZPFMyXayLL&#10;KxBx8xz/AFrKtmEorlijoo4O8k5M+vviL+2L4R0K6MHh3RrQFSDhVBwfWur/AGUfjZf/ABog8T6h&#10;KltCukW8bKqouSGJ7Y56V8JeINfdbgyzQsWYddo5r6d/4Jjayuow+OLRoFANrbFnbAIAYjA964J4&#10;mdSNmd0KEKdRNH1LpM73c+jwJepJamRCnybSNzFmGfWvqL9mfUBeaneaddKWW1tJho8jf8spHX/V&#10;Kf7jEbivTcMjqc/Kng+LN9aRCJ1e3u4zHFIwYAAenavsf9jX4c+LvEl5f+J9N8B6le6bG8UUktpG&#10;WjDlh8oI4U4OecV52JTdBnoUV+9TPov4BzanrGgv4i1PSbsWaXCQXN7JCyxu2MjafrxXtfgzxNoy&#10;alZ37TS/Zb1cM8gIIU9OvQGua+E/7QE3iOFfgB8Yvh0fD+mv+70y5SLiYAjD4IXZICM4wcjvXRXu&#10;hXXhO4uIdZsEWW1cyNj5o2hRjtx6hlya6sjziOYKeGmmp09NeqfU5s0yypgnGsvhnrp+R7L4S0pB&#10;fjXJrpApjBjKzZcAdvofSuh0zULe5vZFexLSJNkyltuOMZx3FcZ4E1CPXrSz1fRrB7VZIEKjG5d3&#10;G5c/Q56V2UM1vpbym0h85p2+Tc20Z7jPUflXZWTcmcEGnE05ZWv4BpqK3Kht3pg9/wDCkvrT+2Hi&#10;somMKofnGMt25/Gqbalq4leaythEFg3gFfcDr7c0zw6dW1aX+0ZHeGFZCHjL53EdwfSua1tTa54l&#10;/wAFJ/hBB8Vvg1Z+E2uPmh1uGeIEZ5VJFP5hq+FrH9kDxFoE7DS4/JYH926r0OK/SD9qoyDwZFqz&#10;KFSC9jzk56kj+or551/xnbaVpjyrGrELw5HIrvw0pKkjlrRTnqfPdzofxQ+HGo6fquvamXto5Asg&#10;9vWvsD4L6zoviPwpFe3ZUh4gUkXrXzb4m8YQ+KJPserQloSSFJHQn2r1f9mnUoNLtv7AF2GhXBjV&#10;zg7a7a/v4dPqjmptxrNW0PV30KKyvRc2s7vbuc7W5xXiHjz4yeCfAviW+h1OR/JkvSl1DExGRnFf&#10;RN5p7Ppu62lVhjPy814GuneCvGurXfh3WNDt5Xj1Bxe3EkYLAZrHBtNybNaqS07kfgf4MfALx5rA&#10;13QvHk32i5jJWximDFfVSp5rVk0TQfhbq4vdX8QmMn5Y2unxs9B9MVRuv2WNB1FI9X+HepTafqth&#10;OGs7u2YqxIORnsRXql78N7L4weG7bQfiroSQ6rFGFe+TAWRhjnHqaKs7O7dx0lfRnyt+27oOqTaB&#10;4e+Ik92mqW1r4gtbgPZS/wCpQSqSSB2xX1H+1fqhm/Y98V6lpVqkwuPBt1JGF5yptmOfyNeDftO/&#10;s1fEfw54A13TPDt0k1kkTSWkjS5xhTgAEAfhXb6F458R/Ef/AIJeTax4o8hNZXwRc21+bbna6Qsh&#10;JHuAOKxdnGLT6mztZo/lUEdj9ueaLT5JAXJCbenNbem2eq3QVNM8LEFjhWMRNel+IvDvhJblZ9D1&#10;u2K44Pyjc3rVrTtDgutqnxhbwIxABSTp2Paj6pO7Od4mnLQ4O18IePZgN0aW6AdeFxVfUvA+pMzL&#10;cawHl2/dDE8/nXsNr8MPC92ySX3xHAGeAnJrc0zwB8JdKYNceI3nkUghmTr+lXHCVOpDqxTufI/i&#10;rwz410xz5hn2KDhlBxj2rAh0zxFdkgfaG/OvuLWfCvws1q0FtPqOYySB+6GcVQtPhp8DdHINxeK4&#10;9gKzllk5y+LQ1WOio6o+ObbwZr85AaK4wRnoa+3/APgjp8OvEfhz4pz+I9V0y5itJEASd0O0kenr&#10;TLLT/wBnmyKu1tvIPACEgj3r6G+F/wC2j8AfhX4Tj0DSPDDJME2KY7VvlHc54rsweWqjWU5S2Ma2&#10;NVSm1FH3v4Y+Inhjw1ZPHqUomjZcsc+tUr/XfDf2hdd8PysvmY+VH75z07V8Paz/AMFB/h/Lb7Y9&#10;MuQjFtpdCo7Vs+HP+Ci3h3T7NN3h2SeFSDuWPqAPrXRXppybTMqVVWs0e0f8FGZvFPj39lLWdM0K&#10;z3ytaOPlz6dTX4Tab8EfGep6m9udKdXEhDsRwDk1+vvxE/4KW/D7xl4Nn8MTeFbpEuItr7osIOPT&#10;vXzVb+KvgZLeS3bWMkbSyb8JB3zk1yywkaqTn0NFiZU37sT5Og+Bvi3Q7UI+kmZgcEKoPavRP2Yt&#10;B8QeD/ila3134eeNGQgv5YGDngV7/H4y+BcMRl+yXDOeTmA0zTfiR8JrfU0Sx0qcSFsb/I/L1ren&#10;hqUHzJmU61V3umfSH7GPhLRPF/jvVdRvYGyzkJyflyOhPb6V9rfBrwzaaBeRaFEZBG0nyZXGPSvk&#10;39gqyig1aXVw37u5k3A46c8fXivubTL3S7C6huxEHYKCrr3rasvcSHScm2zpNQ8TReHH/s+5nyqc&#10;oSO3pUemfECx8STB7a3OE48wioWk0nX4He5AZmbgt2qXRbLR7DT206K229y+OOtcDVtDpWqI/Fll&#10;NqDxxM28uPvKOma/Bf8A4Kw/sw+N9Y/bG1e60Kxcx3SAq7kADrX75Xmv6Rplj5Ec4Ztp+Zh0r8l/&#10;+Cz1xfeEvi5Z+I7bUordLqNg02QPp/OoUVNNSWg3zJqSOg/4N5Pg/rXwp8Z+IrfxUkUz3hQxqozt&#10;6V+zT6Jostr9qgi2yYH3elfif/wQv+KsGo/HTU9In8TG4fykYpknP0yAK/djwh4b/tG1hdYwyyRg&#10;j8qdZqNGKWxNL35vm3PM/iHPYpoWliO1KRvrCRTrjBkUo5xnt07c8V59N8Ar3w1rd34i8CeMJjpU&#10;somOnzSBnV+rRggZYFh09M16n8YdEutAElzqDulmQVcRqCVB43gfxbc5x3rn/hx4ZsZLiHQNN1af&#10;TzAzSO7lnjRwRjDMxIJJ7Dj2Fa0najcU377VjkdO+Kd9438QN8PzoE/28W7L51rCqsiBwN3zAEcM&#10;ckeldknhzwzp8x1FdHM0NvYiGAhD5oTKyMqydeCvCk84z2qXW/hgvgjW7nxXcXWn3t5ezoGkhlIu&#10;rZT0PPYkD8Bn2rvfCdrNNpcFlOgDeWJZvOkQDdycggbGPJGDjjn2rOpOKV1saQvomZuisqTwmK2g&#10;trSdykUwJy4I38ZUZOV5xxxW5Z+CBePHqF/KZrm3ulFkvmbImDMW3nuWAYg9uARUOlXEJ8SQ6BpC&#10;3BCxN5k73oZIycBf3YGzkdOe/Q0/7T4nh12a2Xy7qCzMWL65kbLEowYqpBxtBGO2QeBwTxyunY6E&#10;kfPv/BczRtQ13/gk38aRp6SQxQeDzcPvTDymK6iYknOSGUN9Qa/kzuGj80vGuMn7u7OPav7Dv+Ck&#10;2maT46/4J1fF6x1h1ksJfAGqCS5DYBVIHKkFuQQVANfx7yWALb4zweea5q17L5/oa03q0QwW8l5c&#10;JaQZLyuFQDuSQP61/Qz+zd8Tbn4BfBrwT8KJ7cw6d4e8HWcBjmyNrpCC7r68scg+tfz6aDaLDrNr&#10;PLEzbLqNl2nkHcK/qX+Hn7P3g3xJ4P8ADfjDxfYQTtfaXaSMNoYMn2dMn2Pr6125avdk7nPi3rFH&#10;V/BDx94R+O+gWeq/DXVUguZYSxu7l8MrH5eQTyM9M16P4Httc8Bu9p4xIvp1une0uVBVVx91sAY4&#10;5rxTxj4r+CfwAnWw8B+F5La6cBRLZWhkgKnnGQf8mtTwL+23qerQf2bqeyUWy5aRoNi7ScAc98dq&#10;65qUttTlgran1jo/ihNUs7fUNMhjuDuAfzmByD1Oa0LrxRqVml4LrRo4YEi3W8kY4Bzgc+teFfs4&#10;/tLaR4z1qW80rSrprJ5mVpIbQiFGQlSAT1yR1HFe+i4g8Z2EtpYzDyhhpVZQOQc9u1edUg4y1R1w&#10;ldXPk34tafeeGPhr8RdQ125l3ahezNEWYsVUoAMZ6DJPFfnJ4c0PQLPxLFfeIvtd/H9pxGkZ2knk&#10;An2Ga/Tf9tmWzh+DXiy3lZla4DpG27bgkV+Zi+DdQ8IeLbYazaPKcCRonmLCVM8kY9q8LEylUxEp&#10;Hu4WDWHiev8Awm0iOXx5a3dhahNs25Dv7EcbvWp/ipYfaPi7NcsAZHOCWPH19q3fgVoek3utnULi&#10;1a13gSW0SEnA9OayfjBpU6fEa8v5JiFRfuq3J+mK9vIEvbSv2/yPGzmS9nH1MD4kSnwTph1BwJXk&#10;XAUcgcV4lHqEHibxFJ/aGmoNxBDAcjJHSu78UavrmrXcizh2t1BAEnOe3SuW8N+DtUv9S+0x7mXf&#10;gKBg+1e1UbnM8qnorHon7MvwasdX+N+i38Vmzrb3Hn9M8jj+tfRf/BV74uWfwk/ZB8R3n2oRNLpr&#10;QIS2OSuOKp/sO+B7nSb6fxJqtkqxrHthbPfI5z/npXyN/wAHI3x+XTvhHY/CqzvQlxqN6pkCjOUG&#10;Sf6VwYyXJF+SO3DWnNNn4tasxuNSmuhIX82Vn3euTmtT4WaJceIPiPpWlraM2+7j7ds5rnT/AGkk&#10;H23yH2Z4bHGK95/YD8JS+NfivDfSWIkS0xglc4JP+FeTg06uIjHfU78RJRoykfqr8C9KOg/DvR7H&#10;yCVS1TPHtXsXgFLO81NftUe3OOW4xXl/h3WxBo8FrBFsESqu1h2FdLovjaA3kFvuVZG7qenPFfUY&#10;m3LZHi0YLlO4/aHvodE+F2pXEEowLcjg+1fn18J/EVsPHE980BG+8cl/bOBX1z+1b4o1K1+El1G0&#10;jASoRgj2r4w8BTrpl5FI6E7pNznHTmvLinznYklE9a/bA8b/APCMfs76hcxEFHgYZx3xX4730omv&#10;JZZQdzSEk59Tmv0v/wCCgnjue0/ZzNhjHnQ4/M4zX5ouY2HzjJB61z42Sc0jbDQ5Y3IhGG5VvpUq&#10;NKnJ44pUgjPzK2PrT/LkUfKAcCuI6SNvLmGXBHvUbWisPlNSbj/HEfwpcK33Wx6UWJur3E0nRrzV&#10;9Vt9Ls4WeS4lEaKOpJOK/VL9l+y0r4C/CjRtGms/JlnVGuGUYzxz+PWvh39g74Fa38bPjRZ2dhAX&#10;isXWWVwmccjFfrt4Z+CnhPUtOt9C8QWsIeBAuHPQAYOK9rLsO40XU7nm4qvGVTk7F/wV408P+L9P&#10;gutKkXewwwzzXbSR6ZdQGJZVimVM49vWvK7j4Oy/CXxhFe6DLI9pJKN6K2QAfTtXsd58P4/EvhqP&#10;xNpLss+wEoTgn2roq3jqYRVpWNr4bwfZ7G4a5O5Fhc9PY4r5r/4Jk/tGaU//AAUH+Nv7Jmqa01vB&#10;4x0waxoUfQyajZwukkeDnIeBw3bHk19C+Gp7/wAM+DNSudWj2NHauWLH2Nfjv4U/aAk+Ef8AwVF0&#10;742+HLo/bdO8Yp8qZw8BzHLGT3DI7A+xrklN06kWn1OqnFSi15H7tfAPXLnTvgbpT6vewM+mPcBp&#10;7dvMEMi3EoMXHKkqTz7YrVi+P+nyXC+F9KvrO6niieWN7uXEsqMAduDyQDjr3HtXFfD/AOE2h/E+&#10;68UfCb4ZeLEstQN8uv280swJfT7+MzQiTBwFEhuY1zn5kxxnjn/Hv7K/7S3wSvIfFsVpYa8VASf7&#10;Rci3mlSJwURCMgnDMV38EFgSc8dtWV2RTiooqfGr42+CfFB1DSrHV5fDOrQlCsEssgtmZVIXERBX&#10;czZwRjhsg8V4RH+0n8R9KFro91qQuNP0yMFbSa4zOuCw4ICsw2YAG48KfWvqr4SfH74C+OEl8Jft&#10;C/DxdG1U2skU9lqCFLiKDKldmSw47MrHG7tyB3Xjf/gnD+z98bvDUtz8NdajbUpkU2l9azL8rEAj&#10;K4AGBxnnv7NXDNzR1QdOStY+bPgz8TPCvxsuYNF8ReJrjUVjtWtHsJ2GwKUBDOg5YqhPBGQMY618&#10;6/8ABWT/AIJ6aN8NZ/C3xn+EPhKe3tLhG0vXdKSxODcgfu58dsABfTBWvVdb8DeIP2UfiH/wivxP&#10;8HXlrdWtxKLXxRpMrxQzxIdpZ5CjDPOByTjd2r6wt9R8DftKfCAfAzX5dOaHxFpkiQppd00s0U0g&#10;DG5DSD5GXCYX0IHPSuep78bPcpe41JH4+fDDwdpHwlFjrmuQ2OoXtuVuBpts5CmU8gSMPQjlRyfU&#10;ZNbvjLVb/wAVXk3iy6kJkvpGnZguAGcksPbk4wOOOKxfF3gHxR8I/iZq/wAKfH1g8OqaFfSWd/GJ&#10;1k2urnJ3ISpyD2/Q8VoXUNq0MSfagYScYxyPxz615sp3S7HZFLc+jPgddXOg+DfDr+awH26Au7HI&#10;Hziv1X+FjW9v4Gj0eeLzJmXbIgTIYle/oK/LH4ZaPJqfgbTEspGkjilVk2ck45A/Sv0n+BniLUtY&#10;8J2Os6dEVJgKyPKjHkDGWIHXtXrZVeWHnfujhx8bVo27f5HC+M9O17wZ4sF2ZJJbeKRorxnB2Hd0&#10;MZ6gjNekWFjBrHhd7g3Mj320SRfPyAgB/hIxxUH7RbS+HdAh8TIsk6wjfNFZ2omZj3OPb1NeW/Cn&#10;xXr0/i9Yb7ULi2srl1mj1CJRtXsY35/izg4zXr/HTujzk+Wdj6H+FWoeIluLcrFcJEWWb53L8Yxy&#10;x7+1e8Wljp2uiOKe2VtiZlIHr2rxz4beK7f/AFUOjNHbxgPI7S/KnXI5xmvUvCGradqVlJeJqgPm&#10;EMNqbfk7ZrycUnzXSO6i0zQu/A2k2UC3FpaCFlbcpj4/D6Vn+LJLZ9G8i+MplTA+QYGM8c1rX2rX&#10;nmrFcIphfCqM5P19hWd4xtlSzVY3XF0wBGeRiuWEndXNZJOOh4t+0ytpc/DaLSRclQ0wJbcR/WvE&#10;vCOnXtlqkNrY3DFUbOc5Hbn3Nex/tI6XDeaZBYTTbYw+dwbrXnehaFeI0S6Y+9Vblxz3ruhpA5ZL&#10;3rnqugTSapbx6deW6zqUAZp4g6/r/KvgH/g4n+AnhXXP2Tp/HVv4U0xLzR3WVLq302JXUbsnDKoP&#10;b171+gfhyc6dpiRG3HmkcmvBP+CtvgqTx5+w/wCLdN+xrK/9lykBh0O3OawmnO8X1NYS5Zpn8uc1&#10;zYXduyRwlW37sr6/Sl0vQb7WA/lqwyMuSxAzWufB2qpevbJEok3H5VGKsx6T4p0KXMYCrj5t4+Qf&#10;X1ryo4Wpsek8TTucvc6FqqMwlLqANrMXPNWNFtLiyuo7iS2EyxjBEjHBFaGs+JLGy3TXcjTTt94h&#10;cDP0rnL7xJreqsU063KJnuvNaqkoa3MfaKWp0ep3EE9ytzb7oQnCRROQB68g19j/APBNv4A/AT46&#10;eD9Rtfij4JGo3lrPvgnku5VbP4MM18aeD/B/ihrP+0J9PluAeVKgkV91f8Er7LXYNTvtOvkFu05z&#10;HGG5HFengY3rK63OLFcypOzPoTV/+Cbn7Ia6Hc6jcfCu6jMuHd7XW7hCp/2fm+X3r6J/Yx/4Ix/8&#10;E1vjVpon8V/CLW5JHhC74vGV2m08cjDcGrvhzSonsJNE1dC7TR885A4969I/Y+8ZWHgfxUNGsr94&#10;xFNjYTgHJr0q9CHI+VWZx0q0043Z111/wbS/8ErdSk+0R/Dnxdb4iKqLfxxcdT/F8wPP6e1fEH7e&#10;3/BCf9kL4I/FLRtC+H/iDxjZ6bdqzPDd6uk7OQwH3mjB6Gv3G8C602reH47wKDuQEc+1fGP/AAVY&#10;0PT18T+F/ENym9xI8SqPXAP9K8qhedVxnqd1VtQTjpqfnf4F/wCCDv7Jvi62SG8+I/jhJHk3SNb3&#10;dudw/unMfT3r061/4Nj/ANknXNMmvdO+PPj+1lfmMutnKIxj7pBTmvf/AIIa5JBaCa20Z3IUAEg/&#10;4V4j/wAFPf8AgrN8Qf2IPCy6doHhAzXd+DHbMzBFViO/ccZPStJ04J6WRHPVa7n5If8ABTX9mSw/&#10;YX/aDl+FPgjxvda7p72xlhuL+1SORCDgg7Dg186x/EDXAcm3ibC/3cGt/wDaO/aT+JH7TfxLvfij&#10;8S9T+0X14xIRRhYlzwo/xrgRdOx4X1rz6souo3HY64xajqfYn/BN/wDYH+JX/BRrUfEkPh7xlpHh&#10;y18L2iSXV1fWryCZ23FUUL0+6STWrq3/AATF+NFl49HgS38WaBPO1y0bXIeVUIU4zyM19xf8G4vw&#10;ri8K/sR+O/jHdoBc65q7xwOO8cUewfqTSfYdS1f9paD7LdARpIxkAJJ5avRp4ek4q610OZ1qnO/K&#10;58l3H/BF/wDajjKPpus+FbtpSFCjUXUqPU5WvQfCP/Bup+3D42s1vLdfBmyZtsTy67831PycfSv0&#10;U0jXLHSdThsp4NyqRlgMHnFfVf7P2t2t7DAbS9V48g+V3H4VvVwlGMLpGEa1ZzSbPxrP/Brh+3tM&#10;AdL1/wAASDdgo+vODj2zHSL/AMGuf/BRzR9chNpd/D6WEkNPnxETGVznYwKciv6BYkMqLIitGqnq&#10;OM10uhoZYyjYK+h9K82Uadr8q/E7lOT0TP59dK/4NbP+Cgmh30/iQeKvhyzT+Z/oVrrMgMYOSCpa&#10;PC4PYVwmv/8ABvd+31reorZeIodCv2gu9t/cL4lUCaFWHCZGQxGR+Vf0nXMQjR4oRlSD69K8Y8Te&#10;EdQ1a7uzYFVPmFhsqFCk4vQbqz0SP5/P2y/+CbP7Sf7LfgLTtf1f4GWqaTHpYt7jWBqyXckR3Hac&#10;s2VboOOMCvh3x3oXizSoP7Ki0yK6ieUy+ZBaAyIO6Me4HTFf0Z/8FXPD8njH9jDxRpNrIH1CxsJC&#10;qt3KjP8ASv5uvG3xB1WCN4RcsrtkfIfu+uKn2FKNLmW41VnKXLJHPR3F/Z3DNJZSxgtggHbiuh8L&#10;WU3jfWl0TRSHn8slQ0YIx6k159cavPPmSSZ2LHncc/zr3D9irSI73VdR1K8twypDk5HQD+VTSpqc&#10;7IbbS1OK8eW//CD3w0rWIYfP/jijjXgn1I6ViLq9peqMGCLd9wEcjFex/EP4W+FNSvb7XbmQtdGU&#10;swc8Dn3rhT4T0OBQ8tuFXs2MVhK7m0lsbKGibZ6n+x5Y2F94C8fCBvtUlnZw3UMEUmzypIgXExH8&#10;e3BHH94V+1X/AASk+Mt0PAY+F2u6vLHeTJ/aWlrcR5ZU4SZM55PKOB15JFfjP+yno2kroviBB5CW&#10;11H9kkeNAJ5GfGEDHlVxntyTX2l8BvHeq/D34k/C74jTa7rDy3NzbQWEMCRrEcSKk8bqOD+5LE5O&#10;SSMYxXoYSXLG7IqU7x5dz9N/HvirTNdkvNPm0yWa6SJxFqcFydyMP4WHbIbPYnYPevDP2gfGlvpX&#10;hKWy8L2P2xoWRC0UarI5CAnLMS3zbRjPcd6958QeFNKs/DM3jvwzqU1yl9EshjihEqsz4IKjg4P3&#10;cewO4Hr8zfHrwlqPiJrzUNNtotPX5PNQ2DhyAm0DIGN33xzwAc8nivbo+9ojypJxkerfDK1k0/wl&#10;Z+HoArGLQ43lgv5SGjmmQNnPQsrM3OO47V1nwPstPiiMNpdJJcwRTyz3l3HtK3CSMCp3H5vYkbdo&#10;4zWf4U8EXaxQfY7KZoHnhin1G1O4pGsYVQRz1baC3oM4znHR634O07T3fT/ENjYWt7PdLMVS9WES&#10;4XMbebtOclshWG35j6nF4mydjKnfm1O0m1zRvE/htZNL1CKx1KUK0kdntjinZCBsZ3GxzkHkcjge&#10;laXhWy1nwLNdSyeGPtN4AslzcGMSiVXYnZF04AA3YPOB6Gs/wzpJ8Q6FFHbhryA3Jj2PYoo8wqDm&#10;Iqy5VcDPO5Sc4weOv8PWMslvMTeX7RxYNxFfvtbpjIGOmQdrAnOSexrzZOysdkXJWOv+EemW1552&#10;pp4dNvMqBHE8WwElhJxtwrZz7139lcRNDNeywpHFB8qzJgqTu5HHoeK8z8PeKNWvrayu4NelmEy+&#10;TCjHG6NGI8xsEDrnoM8da9PASy0r7PMdzOqmUqu3huSQo6A5Hr6964ais7m8T8Bv+DlTxW/hD9uz&#10;UY/GOi2uo2F54f0S40a1G6OaJfsjJMNw/gMoZweoII71+blt8W/hjBbXOnWPgZTbsEMEs0xma1cD&#10;GRI3zAcdK/oR/wCCs/w48N+If2l/C+oat4cs7uS+8NxOwvbRH2qjMmAGUjjjjI3bjXln7Pv7NHwF&#10;/tTVNH1X4O+FbtHYEeZocBBJX5hgqe+f6Vo8B7SmqnMTHFKNTksfhr47+I3w4uITpHhe3efeiH7W&#10;uIVJ254QdefWuQt9VtJyFZcg8K28HJ7HIr+jn4lfs6fsoaP8NNR1e8+DXgKNobBlWQ6DbBlULwo+&#10;TNfz4/Hnxb4U8IftG69d+GfCWizadb6q/wBmszaL5KAMeijj8MVxPC8qWpr7ZTk0jgp5VW6ZLWZC&#10;o9WH5GgyTH5cBs8nMnTH9K+hPhL+09+zPqM6WHxN/Z98KrC3Ej/2UnzHHLZGO9fUfg7wx+wP8VPh&#10;drWv+GPh94VtL6OFEjdrRcpx0HcCtIYZT2YpVeXofmw010w2mcZ9pRzU9tNdxY2yBlGQVaQEGuV+&#10;INq+l+NdT0+zlVYINQlECxH5Qu842+2Kx1vbtXIMr4J5yxrllDldrmqd0ek2uqsGEF3AXVeXHmD7&#10;tPs7yBbhoo7IlZOYw8/JU+/evPrTXJoJvMclsjBJPOPSuq0Pxhp9wkcVzGokUARvt+ZR7GqjS5t2&#10;Jy5TbW0vzEXgsozGpOA0wGfb3NQf2ULr5J9NijOM4Vxz6/yFXbE3MluJYJd0e/7wxwaWQom5yo+Y&#10;5JC9TVrCStuRKvGLtYzp7C0eMxytGrqcAZx8v/1v61RuNMgRMxSruHTDYzzzzn6V2ul+Gp722Goy&#10;WG5SMAmPO4fWq9xJHZAqdEt1Ck482MMRz/8AWq/qco9R/WE+hysNvZLE3+kKGDYbD/rn8qlbT4Am&#10;0X0O48hWH8/wrS1PWxPkR6bFgn5lS3UVk3eoag7GSDSCWxjcUHT8qh4e32hqrd2GmwiJLpeQYY7V&#10;IfHI9OaY9gsIYSTx/u/vncDg1Xc66wCwaGo9D5eadDpniR1MjaaoBGceWCTUOlbqWpxSGSwxRy7Q&#10;kZ3DJyTz71KlgrKNg3AEBQoP8qp3XiDUNKmYT2DEqMFigGKmsPivqVg6/ZdKRsHIyOtL2eu4X6l+&#10;98M6laWcNxBC/wAyBgoiYnBJHpXXaJ8B/ixr2krrHh7wPrF0ix5KR6bK7NgdRhelL8GPjN4x8QeP&#10;tI0C08NQy+feRo4OT8uea/ez9knwOtn8ONKkuI4hILRCwRFBXI5HSu3DYGOIg5OVrGFbEeya0ufg&#10;un7NX7RFxIrWnwQ8Wz+a4VHh8PzkEke612Ok/wDBOD/goDeWrahYfsr+NJoNm/zBpuCQRx8uc85r&#10;+gy/0m2lwHTmDptfGOev5V1vgHxCkL/Ydu1G4HPUdvTmt3l1KKvdmKxUpPY/n88Bf8Ee/wDgpZ4/&#10;khTTv2WddtfOTKvqUkFuAOozvbI7cV6lZ/8ABvP/AMFRZdObUbn4P6VaxhsEXHie2DHnHQZ96/bn&#10;U9W8W6d4wtbuyuGNkB87YyQf617l4UmbxL4eS7MDcthi5/w96xlhqSNFWk0fzqx/8G8P/BUe5tRc&#10;Wfwe0+5Rn4Fv4lty2c+hIqZ/+DZ//gqVd2tzf6h8J/D+nR28XnPcXHii3XeQfujbklq/pM0LSGtI&#10;kRUGBkc9xmtTxiF/4Qq9jaPObdug6cVPsqSdkilOSVz+XP4ef8EiP+Cm2jw3dl8PNZSwYzlJ7ay8&#10;XKhYqTyM/Q+nXvXrug/8Elf+C28Ei3Fv4g0KeIIqBL7XrdlxnO44UEtnGTntX6S+ENE1BPiNqYQe&#10;TEmoSYXd94ZP+J/Ovo7w9dxx6Lb2qyHKgYI716NTAUIO6uctPE1Zb2PyN8Df8EmP+C8GTZ6T4m8C&#10;WrROkq3supxBpSCfkBA4HPpXX+OP+Can/BcX4LfDDU/ip4t+Nnw9sobDSy0lr/azyzgJuOQ4XGRk&#10;nBOK/aHwJcxPbxxSAFlA6dT61wn/AAUR0CPxZ+x5420W8nkiim0K5QtGSNoMTcj37/hXHyWfItLm&#10;snBxcml9x/NH8TP2v/26vD9rBomu/tskNES5tvDc0aOrdPndEGTgY5Nd78K/2xf+Clmp/D+5k039&#10;sq6is5Sd9zNbxNeIMDJjl2gqcDA9B6V8HeKbK/07XbyxXUDIIbp0Vy2dwDEZ96sWXxO+I2jaK/h+&#10;w8RzRWbnLRK34deK8upTxiVoVNfQ6YKkkrxR9T+Lv2w/2lvj38UfCXhXxF8XPE3ijUPD9y4sJdX1&#10;kyFpCTuI8sKEzjHc+9fQnjn/AIKOftCfsf8Awz1n4c3F8tv4zt7IMl2khnjsmuEVleJnOdwHGCWA&#10;IzXyB+xz4CvdGtH+OOsxlbi31GM6R5s+FlVPmkYqVOQWIXJYcg4zX3D438C/Bj9uSSztPE/wfmkv&#10;J9Ok+1+JE1F4mtrwsAjKq/LJCB8x3HIXoK9DDqpGHvyuzmrezc7qNkin8HvC/hz9o39jl/2w/gz4&#10;M063+KPhi2uG1ia4gaR9Vl+/ciWRvnmlYNu3nux7AV2n7O37QP7ZPibw7b6V42+E/gbVIJrUC3h1&#10;ZJStsp5IUou5Vxj5Vx+NY/7N3wT+Lv8AwTjt/FXiDxz8S9Afw3LcxMtpZK9zZXVrIu3zlJG5ZSdu&#10;VCnpWh8F/wBtr4KSJPfy+IbePbIxiUyDpnjn3GD+NeDxDmOZYSEfqSu3vpc9vI8uy7GVH9bfurbU&#10;wv2mv28fjH+zpfpplr+z54IF7LG6+fZazqQAlIyXCFwoXd/DivDrz/grz+2bf6RFaRWfhKxRZC5d&#10;7CaZnPZTvk7Hn39Ksfth+NLf4+eNW1XQdRt/ssMhMcgkB355xmvCdX+H+oQ2xhVFcqvzLFKpwfWs&#10;8FmOa1MLF12+frodWLyrK41m6aXKvM+nPA3/AAVa/b/8Q2jS6J4u8F6cbmQIlx/wi4drdBxwWfnv&#10;19a/Uv8AZh8WfEf4gfBDw54t+KetRy+INX08SXqR2iwrGN5CFVThUx29+a/D39nzw14iuPEkGgTW&#10;wSGaZY1DttyWIB57detfvV8NfD154Q+G2l6JewWzSWtnaWa3lw2FhCqAep788+tfU5BPEValSVR3&#10;tax4ua0sLQpQVKK1F1DxbLFp93Le6QLyS0l+yxTTZjiSZm+8T/dHt1rR+AOlX+pWGteLrmxti1n5&#10;dtDEULnzwCXZSTx1pPiXH4f03RY08RamHxdbpEhDfvQ+Nrtt64HPYcV1vwoWfwd4W0y3gFoqSvNd&#10;XQWJnM0bH5Qq5wzEAe/XrXt4qfLQfmeTQV6lj0TQtE07xfZwo2o3UN3PiO/ijXCDoSTnoOAM+9aO&#10;i+AtFls/7DgTIadooIVlO2YFcsWOQRyDzWV4zm0qygGsaXPLZ/bwiTtFGS6Ky8ttJx8vBwetQeDP&#10;H+q6vrFhZ2eiTvZgMIr2Z1ViVGDkDnvnmvGaclc7Voer6l5fgbRnv4vJVbOxdy8jnyoSEyu4nsMY&#10;r+Yr9p7xh4l+OX7R3jPxh8SfEV9cXN9rV0JLK2127e3jG8rtQebgKeOANvtX9FP7T/i7X/DH7OPj&#10;rULGyF1cp4Zu5khwSjIEOAeu7JxxjpX85fhOx8BfDXW9Y+LPjjUft15qReRbKRsKrMSSFXtg965a&#10;sJtLU6KXKlKT8jxLwP8AA3xj4v8AirLbX8M1npVtcYjs0uZAgTHIxnvwTX0y/wAFvBvhzwtN4p1W&#10;zNodmTm7lVhjoSd+Sen6V81Xv7aF1ovxFu762sE+yvMW2oRhSDgD34rW8f8A7Z938StG/sl/JSAJ&#10;86FirN7VTrwowva5KjGo0tjpvCvxVuvBvxR07x54DsYoLnQtQSeyupLmVgCsgbkFiGB5zkHrX9A3&#10;h+8tvjZ8LtA8S6Y7Qya5p0V0sdvcBgN8e9gCOGAYng9sV/MdF48ijgZLcTKs0nyhMHA9Otfu5/wR&#10;d+M1r8Vf2QR4P1v4gx6lfeEp/Ls7afAmEEy7kQKg3/Ix2gnqPpTyvFVZV5Qmt9UbY2jT+rqUHqj6&#10;J8N6hr/w+1W6sb1GMNsXCMW3LGduWiKdApOGHPBzWR4g1GTxsvl3q24iuEXY0a8o2AQoOBgnOcHN&#10;d34t0Hw9b+G5/EHihLx7kR+YYUZR5agY3YzlxgYIPINcKnhV7aW4uPC+pTPBe7ZlS7bfGqthsRsu&#10;ehwNrAEADA5r6GKUpXPHUXYq/Zrj/nqP+/Uf+FFW/wCybD/oY9Q/78H/AOKoq/Zw7E+yXc+jrrx3&#10;4qtrRX0bSgZZLlVkAJOyEn7w/wAK7jStTeK2g1TWdTZfMj2qWflG7iuS8Pa4ltrUa2VkYooUZbuN&#10;RkjPQ8n1rH8ZX8ksbaVqF7JNaK5eR16xrnA5HfB6V4k1zO1jti2zv/EEWnPoN9eDVI7qyuY3SZ5H&#10;7MpDKOevNeW+CvEHhTTfE8PgfRNNihnsRFBb3N38vmRBchY2PBYA9OtaHxMZ/DPgGw8MaFfyWj39&#10;/AiTJH5m5NwZgVPTI6mr2naDam0j1O40yAiErPiReN6nAK+hxxmsZWjA0jbqfjz/AMHGXxS8O6v+&#10;0z4T0ddYN3Z6LaSpPCk2NlxIvO4Dr90fnX5u6d+0P4UtNWNtc6fDCgcqzgbm4PvX03/wcUeIYD+2&#10;teWscTpMwScytIeMoAAB3wc1+clxaXV5dPK7qCWJO1Sa5KUq1OrJ9Gd2KdOdKnGO6X5n1DrfxJ+F&#10;Gt26SSeIZ8FeYhIABWDb+K/gBbTGW/TzTuz80uea+d206/GR5kpGegFNGl3Un3i449K6vrMrW5Tz&#10;/Y9eY928U/HX4baNEbfwzoERB53sMmuC1f4+alcFl09FjDEkBR0NcQ3h65x82/2NJ/wjchGS7Aj/&#10;AD61Eq9dq2w1QpRdy5q3j7XdUy014/zHkbq/Tz/g2v1G91HWvHmmpISzC3bk57cn9K/LRvD8+4BY&#10;yeeM1+on/BuH4Rv4tb8f+Ik1KSBtNNqYIt4CuWU7gfUdKrC+1niVdhV5YUnY/cr4A2NvDqktxqEs&#10;TyRjiMj8QK9kinnvbtWCiGAL0BwK8E+Fuo2+lXR1SOdJ5p4gzKj5OfbNe6aNc6TqmlQ3Et08jOo3&#10;RL0X2rpxUeWZjSa5TK8fePLDSY5NO0uNrpgoGyNSa/Oz/g44+K+tfDT/AIJ+aZq+iQNZXF34ntkx&#10;GuCCQSa/Tqy0vw7JMSLKJePm+Xn86/IL/g7K1/VdP/Zv8M+G4rpFsJfEauI16u4RsY9hU0JOMrx0&#10;aTf4FyjGWj6n4waf+2z8T9IlIt9UcnABJJ5xVhv29vi3IxeXUtxPTrgV4cQHYuw5JpBGmclc1h9f&#10;xV/iB4PDfyntV3+134j8Rx+X4mt1uM9yxFZ03x6sC5Mfh+MjB+8xPNeWq0ceAY/1pzTRggeSpyc8&#10;5q1mWKStcl4Khe9j9qf+CQ3xIh+IXwMie0EcJicxsoOMkfw193Wf/CRQy29tbWgxgZlX+Vfl1/wQ&#10;Ul1XUfAetWy7hBBcttCj1x6/Wv1H8D+JpZ3/ALNiGXCDkc7T9a93ndTDxl1scEUoVZR7HV6J4i8Q&#10;eHNTjuri3PyctuPavX/CHj208XWoYEKyDvXnvhTRE8RTRpq8y/IMHHf611mn6Snhi6+yWEZKSd93&#10;Aryq3LL1O2n8J59+3hPcp8D9bktJ90w0+Uoqnn7vQV/LJ8WJbm4+JmuS6tOyztqcxkVicg7zwf0r&#10;+sH4veBJPFmmyx6oGe2ktmjeM9MEGv5h/wDgpH8MF+E/7Xvi7w3BF5cT3xmhAGOGrOqm8PfsawS5&#10;zxSYads4lZj3GKYLnTohjYTxVRiMEkZ+tRbFzkL1rz3c3SsaCataxnEVuPqxzXsH7G2v2Fh8VbTx&#10;BfJGUtpv3sZX7ydDXh5AUggd6+i/2Af2XfF3x/8AGkzaRq0dnDBGd24HMnpg1rhYSqV0omdaoqVN&#10;tnTft8/COxudfi+L/hKdbyw1CFNzRNngD9COhFfMaXMzHbb2ZHT+DpX138bdE+JP7NHi+48D+LtO&#10;bVtDJJKSLuC56lcjivPNT0L4PeM449U8IMlpdqQZLOXjkema7MThJp3W/Y5qOKW0tjxrUfCut6po&#10;qajeWjxnaNu9cZ96+pP+CWHhHUbNvGWq3Vk32QW0OJHU7GkG4hScYz3qp4h0+T4jeHrLwnZaNFG6&#10;IqPcwRqOAMY56ZPevaP2EPB3iH4ceBfHvh/xAhMcklu4thPuU5U+w5Ge1fO4fEVpT5KsOV66eR7P&#10;JTcFNHoWjS2aSWmpvYvazTKryYUnLhRkc+tfVH7MXhsz6Ff60LzMbyW8cQimKPvDBwxUHgZAGa+c&#10;9A06HWJ4hCWCwTySpHKD8m1QSuCfevoj9lPUJ9Nn1OC9iSdDaBpINhxw2QT6dB+ldNb+Ey6WtRI9&#10;OTVvEhvohaXty0kd2/lm4Jla2Yt8rx7s7QMjp2r6o0TxTffFb9nO08Ui4hj1TS1jstRmkbejIdqk&#10;MPTBIHuRXzFcwgfEWDUdJul+0m4854ZNwcI65JPZl+lej/sx/GXSPhrqV1Jr9ms2najO1rqmlpFu&#10;S5gL7d68kB0ByMct04615VChKGPhiqPxx0a/mj1Xqt19x6GIqqeFdCfwvVeTPoD4KanrXhSxg8Pz&#10;ySJaR7m3SvknJPKk9hwNter+HhbXYkt5p/NDSgD5twUnnr/nFcHZaTpXhm8h1KyxqOhTwCXTrtTv&#10;Vo/4Rk8ggfqta3g7VLbUL54fDt5axyGVtvlnack8FgSQeM5r6yVSFeHtIO6ep8zyShLlejR3t5aX&#10;ciiGS3eONJNu2J8h09zV3RLZbKB7W1tRFFuJ3PICW+grJbVPEKyrp17pwLyxfNNEfkOOOas6Bod3&#10;KVmvtUceYmEiQAImCenAJNcb21NLuxyPxyNprnge/wBEuocHyWkAI5BUjBHrXxh44W+uZZYrW4VU&#10;AOFLdq+4PiPbrN4P1eNpUUR2U21yPn4B4B96+GfEGkNrUsd5a3bRLnkbuMeldmGa5Gjnq62OKvdZ&#10;tfB9s95rcDFHJ+YjIzXpvwCuNH8UlNR03UMkEYCt29Kwde8GWOrafFpmqQK6yjDAnOan+H/gZvh5&#10;4stYfDMzpbzEebHu+UZ9q9RWeH8zik/3uh9HWWr6jZWa29rIenIZvSvKBHN4ZuNR8VRWsUzzak3n&#10;BzweenFetabYxLpAuLk5dUyCD7V5h8PtGf4jT6zolvqcKTx6g7W8h6DnuD1rlw9oxk/Q6KkbuJu+&#10;EviXZ/EW5/4RvSr5NKvNv7kg7QcdevWul1jRfjL4atVv7+6XVtOj6/Zz+8x3IArEs/g7bXdxLbat&#10;JBBqdr9ye2QrwR2AP9a9C+DJ8V6RC1l4wQXEAcpG4JI29ATWVWyV4mlNu9jyv41XB8T/AA8lks/E&#10;81iz20nn21x1XK8DFeI/8EufHt74t+D/AMWP2ffEMwvJvD2oXXkwSZLSW08bkcHqM5H4V9YfGnwt&#10;8Hklnv8AxFapG86YyHIBXv34r4Q/Zj+K/hn4Of8ABTbUPBei6FLNB4y0ya1tpjJhAsZLDdxzxnn3&#10;qYtOmyp+Z/Pt471C68H/ABG1nw60Txiw1a5gEDjlAsrDGPbGKLP4jiNv3lrIAB2evSv+CinwuvtP&#10;/bO+JiSNFa3A8ZagZLVV2iPMzMAB6YNfP9xbazpMmZVDgc5JzWc8TXo1X2uCw1KpFXR6hB8XreFF&#10;WOzfOB96Srlh8Y445Q9xpDuc8fvTXlFprtrKwF3ahTnqCa27PUt8e20njIPYrzW1PGVJdTGphoXu&#10;eqx/HWyQqo8NsSpyczHmr2m/GHQNTuoxqukCGJTl/wB519jXjF63iuKE31rbO8Q5LCMED9KyL3xJ&#10;q18nlSSY9guKt5h7PVohYPnjaLPra3/ah+DnhqxWFPDkMrquAcZrjPFf7Yngy7kc2Pg6JWAOwkV8&#10;1u19IMPISc9CaLexnlbDMAK56uZ1pq0VY2p4CnT3dzuPHX7QfiXxVL5NuiW0IYlUjGMVtfD79rLx&#10;r4NsRpk6Q3EKtkGRMnGOleeL4esmiy1wu761A2hxhseaPbBrjeIxHNzOR0+wo2tY+jPD/wC3VbQK&#10;qap4StnUjumTXU6V+2r8LL2TfqvgyBSV5xFnH4V8jvozKcK4PuCaiktZoeN349K1WNxCVmRLDU2+&#10;p9owftgfBmeEraeHokcYxvQj9K2fD/7YfwejU21z4etgSflcryPevhVVusjawz6kmpoLbUGJLSk5&#10;GM5Jq44+quhMsJBrRn7ofsL+LtJ1zwMPEukIGhlwyBMccda+pfBPjMyaRNcRMGdThc8nFfB//BJh&#10;ph+zjZaRebhKZBtJJ+Ydea+0PDOg39vO40eUlhjch5HPevom1KjFvseVT9yb+Z6Z4TvtQ1JoHGdz&#10;N8wHUV3cCxMojmYoVX5h61yHwutNStriOXUrUQgpnJXvXeXGraJFndb7iBgk+tedPc64W3Od8TCw&#10;+ybYICGVfmYV+XP/AAX40PTLDwzoXi7UIWAiuQFAT7xPFfrroWiaFrOny3tygSPGQCcGvy7/AODj&#10;TS9JufgFa3dlEGNpqCFWGePnxWDlZP0Zq4ptI+FP+CTfx7i8F/tf6FpFkzxpqcgiY5xk+lf1PfAD&#10;UG1TwLZO84dxCuD36V/G7+x/47tvh/8AtMeDPFF1kRW+vQCRs9AzgZr+tn9mD4lf2r4L0ybTmRrc&#10;2iFSnXBFYxk62F16MbjClX9UehftDT6TbJoFpfWsR+2awsMssxwsY27g5Pse3fNeGP4/8IaN8QXs&#10;PDeoxX1y0zyiIShZIGLfMF3YGW5A9AfevQf2q/G0dl4c0fV4r4wSQ6xGjkxk/I6lWJA69evYgVzG&#10;qfBX4W/EjUoPF2nXSaPqt5sS6v44zvkMaHbjeSGyvHPYdq6qFo0FzeZnValVL3jbVdM8UyI+vJJF&#10;byMI0S3c5ViD8x7E5XI9B0rj38ReJ/DV+2h6BrtxPAkazN56NMYd7kY5GQGK8dcYPNd3L8O9AtLW&#10;98PsLaVZZQzX/nFgoGwgfMSOdrcEY5PUVbl8XxeGdR/4R/TNH+1bbUGdls0cAOcqoBwNxwSScgDG&#10;BzzMnpYuKe7F0DVtQ8R39l/Z2gW8ZkBkupYf9c3TbjHQHJX5iMV2dt4dsTqS2Q1OVPOkbzliOdhC&#10;4YFumcgjA6ACuW1HxTp3hjVrK6mhk05Z23i1W5WSW4YcbTgYxgtjqR0GM12nhi5bVjLHpbpEk8n2&#10;lIwg3JuQKN3AyfkP5/nyS7o1ieaf8FCvDula/wDsE/FnRJrpoba28AaoDIykqCbdjk+oHOfrX8e1&#10;5os1heSWUt4u+Nypx0/Cv7JP2qrGxuP2WfiV4X1y3Sdv+FfauZEYZEg+zSEggjnj1yOa/jzvNK8P&#10;6jqD3Am8oSuWK8jYT2xWbpurTTXc1jJRepS8P6csGrW9xc3q+Wk6s7DqMEH+lf1HfsP+J9O+Ovwh&#10;8K6roeos6XHh+yWJs4/5YKCNvQEV/MJB4Lsbt/Ktr9R5nAO8giv6J/8AgnJfan8IPgz4G8PWejXX&#10;nx+H7BA0L7zKGiX5sDnOO9duBhNQnH0ObFSi5RaPr+6/Z10DTc23iHSre+iUnaQceXu/iI9M1458&#10;Yv2GfE8OpNr/AIFjeewhPmpbpNs38fKp9q+m9H1zw5qOojTNV154XnVTi5XDA4+7ya9C0k2S6eYZ&#10;nt3iXKxyKfvr6UnWnSewRjGaPg/4R6Z+0b4Cv9As9ItYbLR7HWZH120ubVXN3aNu2qp/gYMQcjri&#10;vsyz1K3i0FJrG3ntpJ7c7iVwOO1J4j+Duh6pMb6fVpreKZgwS0cBQPxBxWTqum6F4Z0yXS/CFzeS&#10;Lat+8kmnL7nbqRnPHtWVWpCpsi0nHQ8A/brmOo/ATWo5mO8W7NIARl8EV8PfAGey+IfjpLfWhLNL&#10;BpDiJWTJiKjIz7V93/tZ/D+z8ZfCm70aC8ZLidcKQeTyCcjv0r4e8FWNt8JPjFBpwD/Z5LaWGYAg&#10;OGKkjn04x+NfNzd6jPoKLaoI968A6v4S1r4N2OpaRHENUtNQa3mAwrna5Ga8++Ic1rceOngkjLO3&#10;JBbrS/AHw1fWa6m/2qSeKG9kZFB4HzFh+nFcx4+8R2sPxFmubyXYsJwOOuDX0OSWcptdjws2jZRv&#10;3MHxtbrpmoOQEMJIJUdQDVa18a6ZJEtjp1pFbsQBvK4JbtVPx3r8PizUBF4etjGckM6jOO386q+F&#10;/h5q+ufELRdIjtt6T6jEsrK2TjOSfpwa9pRu7nl3T0TPv34M+EI/B3wRstT1FlZ7iASEgdMqSf51&#10;+E3/AAXE+MehfEf9p0+FJdTVxpEZXGc7S3Gf0P51+8H7Qeu2fw8+Bgt7aYRpZaWW5PonSv5Y/wBs&#10;T4kXHxL/AGjvFPii5Yv5upyIrk9QpIryMRJODb1uzuw6kpadBlvoFnrGh/2Pp9/CODtywFev/sRf&#10;EO0/Z38VzjxDbRtFcAbJT2P1r5bg1Ca3PmRXLRnPBViK1IPGeuxgKmpsyjqrnNcmHnSw8+aKszpq&#10;RnVi4y1R+yPwn+O3gLx4Io21+KJHP3WbvXuPhz4X6Hqepx6xpWuxTcKxCSj61+DXh341ePPDUiz6&#10;ZrM0JU5BilYf1r1nwh/wUd/aD8LWIsrfxRK4HCvL1x+BrveNjNHLHDyhoj9UP21dfsrDwSNAkvoP&#10;MZCQiygk9q+e/ht4a/tmIRXNsowoCsw/GvhrWf20Piv408Swax408TSXcUUmWgGVGM/WvoX4c/8A&#10;BQX4eWukta3kPkXAi2ozKTg4xx71nSqKUtTSUGqZS/4Ke/Eqx0vwzZ/DuyAZmAVyDngHn9RXwuJ8&#10;sQyd+mK9l+PPi61+MnjifxLLrIeAkiBZGOeSTmuP/wCFYxt/pFtfQuCOm/vXFXnKdS9jrhTUI2uc&#10;WCrnjj608bgnyN0610178NtUhjYwQI5PTEnFZE3g/wATWilhprkZwDWSTeyG7W3KRaTPzLx3zQI4&#10;5GC/dycZ9KmGla5F8kunSADknbW/8K/h3rXxF8c6d4Vs9Pk3XVyobC5wvUmtqdJzmopbmUpKCuz9&#10;Gf8AgkX8CdQ8D/Dub4lSwKLu9XdGX4ODyB+VfRtt8R9Yg8aCx1exaHDnD/3qi+DXhC5+GPwy0nQd&#10;PHlrDbp50ZG04xWj4m1/wffWBv7yDF0g4cL09a+q5I06aguh4Kk6s+e256rbeMPDVzo4OoRJKAFI&#10;LHPNaGn+KrjUNMUeH5FVYx/qwf0xXmHgjTNM8c+H2gtrwLKjcDcRmu8+EXgq40OaWC5RpF3EliSc&#10;muKojrgpN6jPiX4g1AfDfXpr4GIpYMu4HGeDX4keANMl8V/tkQrFBvMviVyDjIxuP+FfuD+03f6F&#10;oHwE8QaizFD9kYEnscGvxk/Y9jF9+2Dpl7cIPLk1SR8gZB+bP9P1rk5eerBLudMWoQl6H6Vftp/E&#10;P45/Av4aeBf2q/gldSReJPBL2vhnXbXBWHU9Gu3MkKSleSYJ42KtyFE7DivuH9h3/gpX4d/ao8Na&#10;ZoPxl8NHSPEk8S20guF3w3UiqquYZCNpUkD5Tg8tjivGfGPwotfin8M77wsljFcQ6xpE1pLGZCvk&#10;zqoeCVeuCrkHjGe+eteY+FPCOqW3gmwi0zR7q31CxiWS+S0GHjukOxpVKnCMNmWG0A5U5HOeyrSj&#10;7SSZzxqc1NK2p+oXxO/Zm/Z6+InhuXVPE+kWdmY9uLuNgpJXGQCe+SASOTn2ry7QP2bvFX7PmtJ4&#10;i/Z4+Kth/ZupzQSTWl3OpjnGGXYHJxkYIBI6HFeb/sq/HN/ideT/AA7+PrJq+j3SRR/aNTvFjjeQ&#10;oAzBQAA5AAzu5ywwCK9L+K/7AfirW5bbT/gZ+0DrOl+GGZWOli1iufKT/plI/I28EMckEnrt54pt&#10;03aTOuKctEdD4h8a/Cfxvok+h/FVLK5uYbEG8tb145CzZL4QdBgsQD1IIrwLwx8Gfhx8KvjVP4g+&#10;FvxThvrK5uvtcuhajOii33hWRYzwRjJBDY4ANZ2n/wDBFaLVdQuL34wfG3xbrF7M0ptmj1ueJXiD&#10;lVWRUcDlcZAxkjPGcDN8U/8ABE/9nkRNqHhHxp4p0PULOO4+1TjxVdvsmVsDIZ249Q2RjtXPz21R&#10;ryK1nLc8L/4Lb/COx0rx14d/ae8Nw28H/CYWT6brcdu2U+22oAimPPWSArk+seT1r4U8OzahqEvk&#10;z3W2MNn2619j/t3S3Xwx/ZQ0X4BXfiqPWFk8aXlzZ6o0gMkkVvEIxIEwQiuZQScZPfnp8daLZRw2&#10;IWHf5gfKsD7Zrgqpcx1U7xjY+xv2cLxLP4T29082/BQopOe/Sv0K/Zv18nSIri3uFhs7C2zPHHwZ&#10;ARkgjvivzO+Al5/xQkenmTldpwRX6bfsbafDd+HpWujEz/u/J80gKvAyeo/WvSyl2pVfl+pyZgru&#10;DN/xo41pL3UhfR3OkpZHyREpUhSp3Ejv1rxXwzo/hDw1r962kavcXGURRaySlhCGIDP6cda+xdV+&#10;EGm6rbR3mjWDlZ1ZXSFDtC/7XbGa8u+IP7L2hQ3TNpttJp91dXbLd3Ns4UqCpBXaRgg+/SvRo4im&#10;/dvqcE6M7qVih4G8d2+o2T2KyCTy5lYPGoWWRQM7gvQ17J4Pt18QQxNb3kjxSxKWEjgDr1OOh9q8&#10;B8U/CvUPAF7Drvg29jlvooNsVgqEpuA6k9Oeleh/s9+K9egt5rfX7A2ryXG+4ijYMIsjnngDnsKy&#10;rwvDmiVSlyySPfIvDFxAFdrx5QBwvTb/AI1H4muXn0GW2X55ET75/hA6Ve0zXml8tIlBjMeQ7sCT&#10;7cVV1jbHpVwxkCK2SMjkDqa8q7UtTuesdD5x/aEv5bezsra9bcJXyBmsbwO5tI444/4jwPeo/wBq&#10;vWhpmv2qSXAy67lU+ntWZ8JNZTX7pPMbMaMBkda7/wDl2jj052esaZHdTsCEyewNcT+2J4d1jxd+&#10;zx4k8Pw2x8yXTJAgxnJ2kD+del2llcQBbsR7Igv3hWT8Q501zwbqFrw5No4CgdeK5m7yNbNK5/Jf&#10;rHhXxJ4e8f61p2v3MsZstTni2scE7ZCP6VQ8Sa1NeuLGK5JVFxjOQPevRf24rnUPDX7Xnjrwje25&#10;t4otemZAyEfIxyMfnXnml+C9S1J0fpF0GG6fX2xWc5Sc3CCN401bnkLo/hfw1qVqvytNOCS7MeBW&#10;3ZeA9OhwXgRUwOcdTWlovhu10u3UWsQkcDG4DPPt6/U1umysNNtv7Q8R36Rrj/Vq43n6ntVQoNO8&#10;mVKcWrJEej3dxaWS6Rp1rv5wMR8enAFfR3/BP7TfEjfFZFvXaMDBEJOD+Qr5U1b9oTRNAg+yeFNL&#10;R9owWQfeI9SRXt//AASn+MHibxT+04keuTxraGMfucYAOeTzzXVh5xdeMUYV4tUW0fqVdJqE90PJ&#10;fyCqdzyayPBfiJ9I+JdvKruFEw8wg4yc16pY+ENK15l1WZl8vBxj0rm/Efw/trbxLBd6CgMSuGlx&#10;7GvX3djyqdmro/Qz9nPxxDqnhO1tmkD4iXJB9q+V/wDgtZ+0B8Ov2f8Awv4e8Z+NlXY9/wCXGGbv&#10;tJ6fhivY/wBl6eGLRYY0uyCIwCua+SP+DlX4S3HjP9lSw8bRxGZNH1i3eRQuSAzhM/QZrxKt6NaU&#10;o9menT/eRUfOx5V+yf8A8FRvh98ZNcbw34E8PyEx4QskOAPxr82P+C4Hx/8AH/xa+P0XhzxBCbew&#10;sULwQ55ZuRk+tfRv/BLDwz4b0HxNHLbWaRvKmD6dua+ff+C6ngsaD8f7LVYIQi3MT5AHrg/0rxKe&#10;OqVqzh0Z688FClhlJbnwjIMqB6Co0yDjOCRxxVhIXlbaoP5Vt+Afh/rXjbxtpPhLTIS0+pahDbRj&#10;HUu4UfzroVnJLuc6jJrRH9EX/BLP4Zp8Mv8AglR4R0o2oil1PTTdTELyTJlyf/Hq8d8HaZZW37Ss&#10;kxl6RnaOx+Y9a+3/AAr4Bf4Sfse+GPAVuFV9P0GCEqg9IgD/ACr4a+FGnavrv7R2sXKJ5n2GTOwH&#10;jGTwa96nrI8uyu2fT0drp04iC2SBtw3yEV73+zPrGgWOom0trZJLogYPoK8gsbCTV9JT7NYurOgJ&#10;UJzXpH7N/g+5uNZNzMzRSRPyM4Jrqq2dNmFK/Mj6w0ONb6z8yfCZIwPStGW4tEZYkwpXglDVTwxa&#10;QzWscEjg4TkA1oRaTbaazvBEXduWDGvAk9bHpx2Jp7SIQG5N0wAXpXjHiTxY3hjxVfSRqzRgZH1r&#10;2YXfmR7LiNNrDBGa8e+JNho7eJLy3hILtGSFPNKKvCSDRTR4D+3Q2l+Jv2R/GWp2Gkg3UumT4IXn&#10;JQ5r+VvxTHA0sll5pLK5BJ6jB6V/V78YDZ6h+zn4w0c6U0kiafMAhUgt8pHFfyeeMVl0/wAc6xZS&#10;5DQ6rcIyntiVhj8KmF/q6v3LkkqtzMjsYoV3Nz7V7n+xt4ii0PxNJp13IixXcJCg92HIFeJPKM4w&#10;MVo+H/E914bmS5srlo5I3DoynBBrTDyjTqXZFVOUdD6J+Mmk6rZ+KJjBAVtrk745F7/j0Feca1Y2&#10;dmuL2/VMn59rZOe2Sa73TfjbofxW8BjQtXWOHUoY8RyHI5xwRzzXiXi7R/EllqJ/tm6aQbv3cpOV&#10;OPSlWj7LVapmtGfNFX3R9afsL6Boes+HLr7FCbn7TrMEFyXnwnzSwrn67Wbntk17R8M/COoapdaf&#10;4ivvEszaZ4Z8QXgMUCh1WBWLSMGJ++xWMDHqa8G/4J3xajb+FbC20l/LmufEq3M00wLI0dvLFlNo&#10;5YnzB06hSOM5H078OfHlhefDfWfCNlb28mqWtncxzvHbMqAvJOjrhWBwBsK9wGxnvVUn7iaNm1e5&#10;+gf7JX7QFtrnwvbwhqltYC60iMi4Nxn54HJWORSe6/pXknx213xPeQ6hpvhzxfBcySajB9njji3r&#10;5TTKr5X+8eMHnp0rmP2KfF2omPQpprO2kfUIraLVba5gV9+62kf5QF+Vd4ALcsNwzkHIyviXqMk3&#10;7ROk+DLGwm0yS71O0niEYXM6SSIMgKxxynI4UA+pr08vxCquSe6djhxVBQamtmfYXh2/+yajp+ka&#10;ZaOn2qL7Ss5lAB25BUpnOM5b29677R/h3r3xQ02zttT8S/YtWiskWG6jgVhcxq5A3g9WC8Dn+KvN&#10;dQtNULk22vxtZ7d1qhHDptP7olQc9OCAGUgg9jXpOhaXpt1Ho2sadrV3pcxhxNNCxkiMQI5A3cEH&#10;jOeN/cnA68TZu6OSi1Y634c/C/XIJbi1lSa2m0+eBVunj8hjEM7mwTtXcMDg54967zRPA63plm03&#10;xYJI4E2S2sM4k3uOBk+pGBx3GawfCb6nq1h/Zuv+JW1dNxMfm52SJxgYUgEYIzn5sjPtXfeGNGtP&#10;DNqLOy0eO3WSIMJYgCzNk5IIHXAwPavJqtp6nVGxiWnw+u/D+qLEbn+z7aL/AFMZJkckkcnJ4JOS&#10;enWu/wBH1O6dPsKsnmJEDvl/jA43HuMdhWZdeDjrSWyXDyM0kZw8smWXDZJ49B65pmrf25ZNHaaJ&#10;fRwrFOWu9QeIHzFCAKhyfQiuaT5tDVK2p8l/8FR9JvNV+JvhTVbG3MjfYJ4zLnosT8Nj3LfoK8G+&#10;FfiW28OeMI9PuZ38y+XY755zX0d/wUr8P3974a8EeI7u4MUwvb233hgAUdEIGRg8lCevFfKvh7w8&#10;JPEdrrUVwr+Rcq2524xnFetQd6KRw1FJTbSPkj/guZ8WvHXwfgg0DwT8SrmC31F/3ttHJhtrDPb/&#10;ADzX5J3txcahdyXlxePLLK5Z5JDksT1Nfoj/AMF//h/q2n/FDRfE7alPPFPbNGikfJx+PXGPyr83&#10;xKy4GceteJiKjdVp9Dvo6007EziZTgNx6Zq/o/jbxV4eglttG1y5to5uJUilIBH0rJaQ9Q3600zs&#10;GAwPesVI0aTFlnFzM0kzFmY5YscnNMkg3j5e3enNIm75ox9afGI2GFNPcZVeCRF5P5U2J5Y+VJGK&#10;ulCeHXI7UjWqvgJwaXKK5r+F/HF3pcojmyU6Z7gV6V4btNO8WQ/abRgWUbniX+MZ5+leQrZiIYcn&#10;J6cV2vwL8RPoXjezs3Ja3u5hDIDzt3cbv1rpo1HzKDMakIvVHsvif4neD9J8GDw1oyf6SwXcGXBB&#10;AwR6iuGGl2+pQm/1bWhHG3IjiPJ+tdj+0z+zNqWjy2vjHRb+KKO8BGxmIywGc/lXjKw+MNAmC3kH&#10;nxxtj5WyDWlSNRVfIdOdNwO7sLrwxZhotP0N7yX+FiCa0La08SXw/wBF8HrCrDA3KB/OqHgv47aV&#10;4ehEGo+DULqPv7Rz+ldOP2ifCV8Y3OmCA7wW2KM4z71o4e5dPUzUot9iz4f+DHizWbT7XeW8EEfU&#10;sWPFei/Cj4DeE7mWWLWdSgkdCCyrGCCM4xz0qHXvj74A174eDQPD2sCO8WLguuM4HTivGfDfxG8Z&#10;eGNTuGsteilUkn95IfrXh4bE4+UZKrT5ddPQ71Spuz5j2nxb+yf8NvEepTw2IHyOQxQjAPpWBB+y&#10;d8JLYtD9qR2U/N+8zj8q5CL4j/E4WNzPYzwn975kUkcnQ+/PNW/gj4/1dtalh8Z3krxqSxZ5AoyT&#10;k810qpHnbkrFey/lPbv2Vv2bvhnF8WLJrONDJEco4B69utfrF8OXm8LeFUTT7KR9ke0YHTivzb/Y&#10;k8VeC/FHxnjttEtnby3CyN5u4V+wPgbwPZy+CY7iOCNsxAqMe3617uDlSjhbxW7PLxMZOrZng/8A&#10;wtPXbfWnhvLnYGY43DoPQ16B8PL298RTxGLVkDBgSQ36Vj/Gj4I2OoWUmo2tq9vKr5LqCAc0z9mX&#10;4cx/8JOLPUfELxx/xK7YHX61rVkuXQinFW1PoWwivrXS0ujDFMiqN5IyfSvW/BniTSP+ERiNkVjJ&#10;XGwcc96xPBPwT0u9jdLLWXuImQAqXyBj0ryv9uTxLrv7Mv7P+seMdHnWKWwtpZbd3Py5A4B9RXBO&#10;cVG/Y6IxXMkj6W0XVofJjkMqkMuevrWprc0V94cukRcEwNg46HFflD+xP/wW7+HGlQDT/wBpjxjY&#10;2FycCF5CVRxkcZPA47n0r748Aft5fsw/F/wtNqHgr4n6XcJJAxHk3iE9M9Aa56c41UpRNKtOVKXK&#10;z5pti0Xxa1fTGnSNRqL4C89TmvoHwDoIujC3mZUAZBHFeA6FZ6N4l+JuqeJ9Cv0nhkuy6yI3ysM/&#10;/Xr6T+HL6ddWUUdox8zG017tdrkTR58Nzr9F0+6stQjktJg2G+YD0q/+0focXjP9n/xBos9orfaN&#10;MlQj1yhGKd4d0y4tLgSOODjOa3PHkcc/w+1O2iXdvtXGP+An/GvKm/3iZ0ON4NM/i7+Ofgq58I/F&#10;vxJ4bYmP7FrdxFsbqAsrCsXwF4H13xz4303who1lJdXOoXkcUUEAy7ZIzgfSvof9r79mT4gv+054&#10;8vCpaEeJLx0l2H7pkJx+FeYfDPQ/iD8IfilpPxB8OQ+dd6PfLcQrtyAynk9+fzrhnicM68oqWzf5&#10;nd9UxMaSbj0PoG51Cy+GngG8+Gel6LLax6Vq93a2tpdFt0YD8bsgE8k/4V5lpf7TfxF+CPiSHWvC&#10;149yHkYrYTXTNATtxkoDjjdj8K+8P2I/EGmftlfDbUvCHxl8K+HrXUvD+qT3dxrGsLiW4juXZ0ZJ&#10;TjD5OD1woyc8Ac5/wVh/4J0fs/8AwW+D2geM/hVZNceL9SvEtNLi0C0d01BQA0rTgnaFUYIZepbn&#10;rXVDkmvdZwXkp8s1ZnxP8QP25P2gfiJ4Jf4f3WsvHpSMJUgEjOUYEkBWboOentXg8XiPWNMuHQXk&#10;8RLEsoYivdvD37HPx6u9PfVtd8OmwtFjyZro4wuewwM12/wu/Yt8K+JdRt9T+Jslqlooyyx3W13A&#10;PU/4Vn9Wqyna1jp9rCMLpnC/sq+D/iX8btZk0fSJrnyIAGL+WSnuPrXseo/sj+PdI164tbRGlVWw&#10;7MTjPpxX0X4T8cfAb9m/wO2mfD7RrW0TZie445Hrz396xNS/4KOfA/QPDF3Hbx2txfbCVd0+835V&#10;2wo0YK0jGdab0RwHwP8A2TPHmo/Gbwvpt1pyGM69aC4R5CEaMTKXU+owDX7TaxLC/hyaO1tZAiTC&#10;4jtlwQfKOctzwM4wO/Ar8iP+CYX7RfiL9qb9uDStHlsGttG0kTajcxoSwOxCqR9sKXIJJ7V+u1tM&#10;byyvvD4sILV5YmgiuYIsySqT99ckYbOe9ergoUo0eaHVnNiJTlJKW6OH8XX+seI9Kg1u5snNylyF&#10;mtPIUmGNnIK4Pcgj6V7vq+gaLqtzpH9m2Fw9pZWgXFuNgiITjOOM5P8AOvIPCfhWy1H4oWXw8tdc&#10;uWk0yQtNmMPCkYO8nGDknBGe5Ir2tVttMgSbSWma4jkAea4C/Kn3idgAGOMVnjpXcUv6uVh4qN2b&#10;esxPFpkMV1BGSYvs7mNd7gEY3AZ65xk9RXY+EvC/hqxtoodFsBbzrB5kpB3EswweT3x2rkfBmr6x&#10;4veOa+0yzZNOkBe5imOZS4OAVIyCOxHFdbZ3X2m1uhpKBpihCKGyQ23GSfQE+leXUbSsdJ87/wDB&#10;ZT46aH8CP+Ce3jrUbvX3srrUY4dJtZ7KUI00kh+4Ocn5Q2cV/MP8QfjBqniGCW2smMMJUruJyT+d&#10;fuH/AMHT/iXWvAn7DHgbwJaypfz6x44Zp766iRnWNbeVjtbjackAccAHmv569Qnu5WZZ36Hgelc9&#10;ebjCKXqXTSerK91OWuGkEhyWzmn295IowWz9arEbjzSjjpXEnY13Nqy1WWIAIxGOeGr77/4IQ/tR&#10;T/DX9sO08LeJ9aWLTvEmntpuLm7VELsy7Mg9SGAwK/O+Kd0x+lavhnX9V0bxBZa1pEm26tLlJ7dh&#10;wQ6MCDkc9R2rooVvZ1VITV1Y/rR8SXmk6e0+keK47maLUEEkVxFbBxGqjJIOMhjweODmuba/g8P+&#10;EE1aV7SS5EjwCK5iEcm0n5GIHtjPHFZP7Df7UGm/tLfsj+D/AIzT6OLW51PQ4k1IreCWO3uoh5ci&#10;tJkuA20HoMBhVjx6dbdZk0ptOE0TSC3a+nlCsxXP8PMi5z/9avpqclJHmTXK7HLf2/qP/Qt3H/fd&#10;FQf2j4p/58E/8GR/xoraxFmfWl9r76M9w+jW6X1yYg00RYI2zIBI9uetYnh3xLoXiHxvZ+DrXxF5&#10;N1Kn2i4SZASQo6f/AF6KK8SeiudkDY8X+MYvEXjweDopoJPsMQZf4TknAA9639Xh1R7N7a/UKIoR&#10;sSNsHBHT0NFFc9TRmyWx/M7/AMFxPHfiT4lf8FBPGNvd6VLbR6LOllFHPCFb5UALfia+RbHw1rMz&#10;NEjBeMgFhRRT5VOd2TOThogfwzrnm+VwxzjaJO9OuPBfiK2j33EQjB/vPRRWbilKxb0i2Fp8P/FO&#10;pEraWjOF74NaVj8FPHV3KIzCiArnMj4oorohQhK1zH2sk7Gtbfs+a2h3aj4jt4cc4Tn696/UD/g3&#10;/wDg2bfQ/G6adqa3bT30EMsocfK23O3g+lFFdtGjClUTic1SpKej2P1g+EHg+wgX7BIjI8JK+Y/Q&#10;nuBXtHw+tJNPkaG9i2w7jiR+c0UVhjHqzWkkaus6/aWO+CwgEjZ2tsPIOOtfkF/wdTaBrGo/st+H&#10;dbmjj+z2fiJGII+YblIGPaiisKKs36P8i7vmT8z8BWGGI96aSQOCPxoorzTrFDknORml8w5xiiig&#10;T2P1N/4IE/2jqHgrxJYade7ZVuSdvpwtfpn8NtB1Wx1IQS3OJt+c56+9FFfVUHfBR9EeJPSvJ+Z7&#10;foGh39qEuBekuy5fJ6/Sum0g3V1qSxahJtMfHPfHNFFedPVnZDY0da1JNSt5rQEAIhB3Gv5zv+C+&#10;nw6k8JftdDXvKwmpWzkuP4iCCP5miiokv9nmbx+JHwpsXYfYVFIV+6BRRXmnSNxmvY/2VP2svEn7&#10;O+uLNphbyJHBl2HBGPSiiijVnRqKUNzKtShWg4yPtKP9q/8AZ7/af8OrYeNr21jvzDh5JCobP+1z&#10;XiHxc/ZI8L3U0mvfDbxJEQfmVYpQVAPP1oor7Sio4zDc1RK583OpPD1JKD0TPIri0+Mnw21H/Qr+&#10;SQK2QVbP86+sf2D/AIwat4t+GnjBvGOkvLfQ3lqiMyADBFFFfP4+hTgm0e5gqkpzVz3rw/dJNc27&#10;XcEas6SkspxycDP5CvdP2fbqTS7jUJbggP8AZ/KeVedyseMj64NFFeFW/hM9qj/FR31pql4vi20v&#10;nVwfNWL7RnGB0PTkeldxoPh7Stb8RGfR7OCKF7yZYUZzsE6NwVPUHqR6UUVjlz/2qHqbY3WjI+kP&#10;2TvH8XjzQZfhvqxnsbtJnexinQKI7iNm3wDqMOoyB0yDXofw38HQad47upLqCGG5hHlRQCXcfLPP&#10;zKAArDse9FFenKKoYupRh8O/3nmzXPSjUlvt9x6Brkdza3wvoLpSsUyR+WVJOOmR7DPNab65d2kS&#10;MNPimdn2gQHr70UVne6Ri9Ecx8YruWx8B6/ObI7odLmkL5GMlT+or4PtvF9tGI7W7iPqoA60UV24&#10;f4GY1F7w7Vvidpr63a6EtpISzkKyr6AVveHbrUJNdBk+5uGCe1FFepT/AIJwtfvLntOmarNaaBJF&#10;KPvQHax+leE6RP4ns9bvDo7SQ39vqDmPy22pcxnn880UVOFS5Z/I3qfZZ6/4F8YXd7/xMr+8aLUl&#10;iAuknO4AjtXpnhKVdT0Y6ha3wgm3ljuPDH1xRRXHiUk9DSk3axF4s+H9h8S9JlstRkgdghTcOozX&#10;5VftL+F739nr/gpr8Ljpd/M8K64scx3Elo3O0iiisqDblY1tdo/N/wD4Ld+GYvBn/BSH4j2MMsu2&#10;81NLwZOD+9jVvy5r5NMCX37sz5yP4qKKc0pzswTcVoZ13onkN8qg/hzVQJNBJthJQjuKKK5KkFCe&#10;hUJOUdTt/hR8SV8PasmkeIIRcabdt5c6OMlc8ZH51D8f/h7D4A8SI+lvm0vkEsOB0BGQKKKttyw7&#10;v0YlaNWyODSaTaF/UVIrzjjzTjtRRXIdA77RcIo/eHPtTxNcN96U0UUAI0lynRyfrTWlnb770UUA&#10;NWaZXwrVJHd3O7aXP0zRRQB+yP8AwTCn0+1/Z70W4efbPIFwCcYO0c5r70+G8tlpOmR6sUWaQnLc&#10;547UUV9c/wCDH0PDSXtGdnp/jz+07zyH0/agGFIHWtuE211P9qWMfKvzD8KKK4qiSZ0w1K48WTPB&#10;Pp2lbgdpDLX55f8ABevwtPP+ybdatcXB3Lcq+w/7wNFFc76j2s/M/Fn4M6TLrvxW8O6TbqWabWLc&#10;Ko6nEgNf1Dfsq/FyH4ZfDLRIL+HbssokIc8niiioy6KlhZX7/oXinaqvT9T0P4keObb41WNha2mn&#10;NKq6ipmh2Z3Ljpj68/hW54S0qTVfC114auhHNrA2pZQSh4xGVOchvur8p4JOBmiiu3lUaCSMF8Vz&#10;XtPC954LuE17WNOlu7kTCOaMXIZC4zkMM84GeR7davePvjDa+EoYtC0Xwxm5vHjeBLiNskDapf7u&#10;VC7gCx4BwM5OKKK5Gk5am9Na2POtU0b4tS6y/iGLwt57wuxEE6FAW6K3znptY8deM11/wj+LE/ha&#10;E6Lql0ReiXEUBmHytycMxOOh/Kiis5LmWptsztPjlq9h40/Z18eajLMiifwRqayIn8MaWkm5ifcn&#10;9K/lEtPB37P3jsg6drosZm+8pBABzRRW2FST5baHJinJJNOw++/ZJknBn8G+NIJxztBlA5z9a/d7&#10;9jLw740+HngDwdN4nuIEjtPCNlbGSR93msI15FFFejClCnF8q3OKFepOolI+hLbxhoCeIINUkvXn&#10;xJkQ3Q3IGPcHqK9F0P4qax9kig0+c3NvLeBUBix5RPX6iiiuGok9z0IaXaPQrS+n1zTxbW2qCVE3&#10;b7iJgVA7+1ZPgu3hngvJ9SXNlBLmO4ZsiYZ5oorgkkjo6HmPxqj0xIY7i4lEdubgmLI6gnpXxz8d&#10;/AVlp3xhtvFkE6G3uYwuw/3hySBRRXgv4n8z16W0fQ7T4YaXo+l+D7z+zbyXc0jNMWTAxg18qfGj&#10;xxpsvja4tRN8zykRuvuf/rUUV7mRbz+R5mcaOPzKPh+4u4ozBpk37yQnEhzmvW/2NPCPiXUPj/aj&#10;WrlXjghaUAnjPTj86KK+gX8Ns8eKXOj0L/gq58W9V8Dfs8+JLrT1Z5I7Vo4lj57cY/L9a/nA8T+H&#10;/E3iHWLjVrrQrkS3M7SORCerEn+tFFeLWgppJnpUXZNlGX4ceK3QeT4cu2BGRiA1WuPAXiu2jE0m&#10;hXijGcmA0UVg6EOUqVacR+n+GdWnix9jlDDqClWW8Ka7G20aeTxwKKKr2MFEOd3sSW/hLV7uYRtb&#10;BCxxhjXsPgD9l/QLnwofEPjPxLDaZBKBZBgcetFFaUKUGm2jKpVmpWRXi/Zm8Naq/wDxJ/H9uzZz&#10;hphx+tXLT9jXxvcsx0XxdBIOoxL2oorpjh6Ut0Z1KtSDVmZPiL4B+PfBj7L7xPDwAceZkGuK1bxR&#10;r2h3TWkuoxybDz0xRRXPiKcaEU4F0KkqrakUH8c6lLwZI+V9K+iv+CZPhfUPiJ8fI7kW6SraLkAL&#10;3zx/KiipwM5TxKTZWJhFUG0j9N9Wv50uJNM2bQq7N23tioT4f0jUCbK7t0KSj72MYFFFfSSSZ59K&#10;3LcueAvCmneH9aaGx1F08wkom84Few+A9RuLa/a1kbzA3AYjrRRXn1G3c6VoeTf8FMtdtPDH7Meu&#10;SXN4YBLBIdy8H7uB+pr8gf2Kr6+tf2nfDcRu96y3+GYt1zzRRXPH+PB+YpN+wl6H77/CjVXa2WzH&#10;knyAszNvwD8u38jn8xXVafpuj6v47vPC2s6aNLk1COC80y/sHV0nt5Yn3pLGQCfmU5IyeBRRXbV1&#10;qsyo/wAJHlPxf+Dvj/4DXreM/Eegra+F2ullurjT7o3Nrh3xuKH5kLKFLDAC9fWvr/8AZB+Pum/8&#10;I+mmW3ip7uC4tt8Nq6iUxocskqGNiHT5tuR6DIzRRXHVipw1O2HRnuGua5qqadJdwac0xZFMstsA&#10;zRggHG32AHHWvB/2lPAfjXxp4Qu9d8G3D2rT3CQ3gUbFuFySZSAcqf7yn+Fc9DRRXl1NIOxvT0qp&#10;n5Jf8FCPiXqXjz9oa50bxD4e/stPB1lHoU9o8WwfbYyzXkgUH7rTlyp/uhfSvHdGs/tmm3GpWkIe&#10;KBULAJ93IwCfboM+pxRRXEdk0oy0Pev2f9Mln8BrNLblnfgAITwc/nX6ufshfCGfwL8P9L8X/Gu3&#10;utJGrwRJp/hwnE1x8m4F0+9GMDODggYz1oop0q1SnU9lF2Umr9wqU4TpqUlex6L8VPip8Sk0s6F8&#10;PtDuxqN9Zy22k2GnuYYbNXUoLuWQg8IDuHX5gMA11ej+E9Q1CwtU1u5ikvIYs3ckDHy3lC/OVDcg&#10;Ft2B2FFFGXr97UqdU7fLUnGWjRpxXVX/ACOX8WfC6DWdYSS1Mn2I2x8+ZgcRuCMAevNY+m6VbWy2&#10;l7p9o891E7Cd3fgrnkjtzRRXtqcnCzPM5UpXPTPBF9dXt6blrZVhiQDywf5Vr/EW7ittJimiUuS2&#10;1gB0oorkaXtUbx0gz5N/ajt7fU/F9mXOSlv8yn0rC8JapbaAIIrCDbvb58dsUUV2fYSOZJan0J4c&#10;1KTWNBijSXICDcp69KpxQrG09rcrlMEDPfINFFc1rG0dYn4Lf8FrP2c/Demfta3vioWKRnUYAzMi&#10;Yyy8Y9ya+TI/Cnk2LW6uIYUA3yk9Pr70UVtSilqiZtqNuxynin4maN4JhfS9GcyzkYLAc59/SvL/&#10;ABF4x1/xFO8l/fSbGbKxg8CiiuKtUk20dFNJq7KNgDtIFfT/APwSmhuLn9qGxtYlOxoyHx9aKKnB&#10;O2MiViIp4do/cvQNP1r+yo7W2sm2BOCD1ro9A8FXDWDyXdvskHXcO1FFfSOTueHBKOx7D8B57axu&#10;ktYIzvztK5rnP+Cv/hi68b/sJeLbS10zznh01pNhXn5fm4+mM/hRRXl4pJVT0KGkbo/IP9hPxfpe&#10;ka5YyvMkbpIo27xk5OOxrgv+C5cmleMvGGhX2mXaSTxviRVOTtK0UV8VCcoYp27M+ucVPCanyZ4N&#10;/Zzj8XeHBqOj3uLlcbkbufSvon/gl9+x34u8dfth+CbbUdFBh0/WFu7tZB1ji5z+e2iiujKHPEYp&#10;qo27M4cZUdCi+RdD9+P2jrMaT4FNlANggtNvoBhTXwx+yrZrqvxo8TfYthkLDe3r1oor7Sj8KPnJ&#10;I+urnQ/EMWiWv9jCNZ4x944GRWj8NvFer6F4kQvzKT++C9KKK6r81N3MY/Ej6I8E+KJL2eMpNktj&#10;5N3Suh1/xld6R4x0vRJEKRXkZO8+o7UUV4OI0Z6NHVa+Z0AsvtG1i+c9cV5h8SdNFv8AEaBIIfkk&#10;j+diPpRRRT+Nryf6ES6Gf8UfBel/8Kw1xEt1JlsJNyqoycqa/kC/a00ZPDX7Unj3RkiWNIPFV4ER&#10;eymQkfzoookksO7dzRaybPP5L2NeagnuWdeCQe1FFc12Wj3r4X/st638QPhA3xA8KamDfQ/MkIfB&#10;3A//AFq4XXvEniHS3fwz480iSKaJ9n75Mc+o+poor2cVShDDwa/rRHn4erOVaSfQ+pv2E7TRR4As&#10;LqOW5E1trdw+YXyNga3kJI6/wdvWvo/4banZ2FrcXLwvHaapd3rR3DxhWMYnZRtPXoQ2MZO04oor&#10;jpJcp6u8bs9u+BfirxHe/CTQL7wjoS215H4kilttXR1P2byYygBJ++GWRlKkdT7V3D+ANL1L4teC&#10;rbV5ol8T6Obe/tpnlxJLDvdnjbI+b7wPoBnpRRW2TwTxNX5fmc+aTlGjTSPoZPDmqSeG1uV1BLOS&#10;4hlFssDKwt52YGXPv34z07A1ZstV8RaTZw/2R4TN0626C8zcBBCoJUtgqAwJBGV4+Y/3RRRXqV92&#10;jgp7XO5+HPiLUfGcAgiWOeNr2eO4S1nHnWrghm+XjkZPPcA9RXsnhXxnZ+GtIg0u3s5bq7CfvJZC&#10;WG0E5ZeTgep7dKKK8+ok3Y6Kb924tj8dINJ01NY1mdrkTXLwQyRRlYwVGXTdjnbuUHvnPpXY6FrO&#10;keNrSMaXNFKplImjRThhn7w/SiiuScEldGqbkz5j/wCCtfiAWXwV8P6jb2e8WvijyIyO5Nu4JB9M&#10;8fUV8LaFrut6oFkTU/KSTadqn3oor0MJrSXqc9X4jzD/AILF/BHWfiL8IfD3iSzgWVoyjM+OcFCp&#10;/MqPzr8gfiV8JvFfgHUjHqumyKjDcrBeOaKK+Ix+Or0+JfqytytX/E9HCRVTCXfRnJPFcRtl4iF9&#10;SOtRZ5zRRXrA1ZikknJoQlPu8UUUXYiWK6ZD87ZAq1bNFcj0PbFFFXB3ZL3JGTysq3T3Feq/skfB&#10;jXfip8VNO+y2bCytLlZp52U7TtwQufWiiuzCwjOurmNabjTbR63/AMFRNSv/AAx4g0jQNE1KWOO3&#10;QtMkbkKWIFfKMHj3XlGJbxpM9Q3NFFGMnKFd2ZVKEPZrQLnxfeXanzo1+oFU/wC2ZgwO2iiuL2s3&#10;1NFGMVoizF4imjGU3DjqGqdfE8vlgmd8nqc0UVp7SfcUYRLH/CbaokeyLUpFVuozU9l491e1TZBd&#10;Ng96KKXO2O7T0PvX/gj5BeXviCbxLqMIO58xnGSxA6V+4X7MmtDxBo0SXUBWPbgIw70UV7FJ3waZ&#10;x4h/7R8j2vV/hX4Y17SS19Aux1yRtzXF6F8Fvhpp+rswg2OT8rLkd6KK5ozla1zVxR7B4EstP8NW&#10;nkaZLkKp2gmvhL/gvv8AFabRP2V9T0zUNQ8hLspEoU/MQzYJFFFKCUp6+ZLm4RTXl+aPwia2+GHi&#10;ixbS9bvpW6hXY5OM9K3fg/4O8F+BPF1vqXhf4pavp+24G6K3vnRX5AxgcHgniiilSw9KDukdHt6k&#10;t2frz+w94o+16VZWNpeSSQyRKd0jZLHuea+2vCMs+lxLLYpg45470UV7VZLQ8yluz0zwNdajq1vi&#10;8nPAPSum1mIx+C72OT5h5D9foaKK8ar8djsi21qfg9+0d4n+Den/ABu8YaHq/hGW4vxrMyyyojMp&#10;DEN0x15rD+G3hD4HeIFuHtPAsEAiiBMk9g7tITztUAcmiit3haFPmko6sX1mu1bmZg+OPE2g/DuW&#10;9lnu9O8OwXFnJbx6alqgumVmB8xgf9WcAAHHSuR+KX7e3hPXYtKPiTxD/aEuiWf2Wxku7lcqoAXO&#10;B6gDmiis0lCTkhL3nZnkHxI/b9ttU0uXSLG6hZHUqVt485GMD9MflXj+oftN63aKINHs2JZd3mTN&#10;gH3xRRWM8RUbNo0oKOhx3ib4r+KvFKlvEOtSPGM4t0bAFcHeXt3ez742IU8YzRRXPOUnuaRSsfpR&#10;/wAG53ws0J/i14v+J974jP23TdMjtYNNCNgiRsmVucMBt6ds1+vGtWHiSWD7b4Z82SGNUiR3GXbc&#10;+WdQOgUHP0oor6PL5NYSJ5uJ/iyYfBfwmNL+JOv6vfauJWuWW3RnlwygZIAx1zjp3rtdW+IM1j4w&#10;TTNC8NNfXROJ5JpgFhi25OfU8dMZ4oorKu+eu79i6GtJHYfDfX5NdVIbu2RTG5mu3MDxom0kKS5G&#10;GJJ/Q12ul28YtLjU/tElvGhdpEkK7pFXORuHGD2+lFFcNRW2Oqmrn41/8HVvxXgln8AfC0vGxgsJ&#10;b1le/ANtJKRtUR/xsyLjPUDPrX4k3/8ArD780UVxYp6peSKpfCUSMN1pVXcM5oorkNRxBPQ4qW3d&#10;0kBUnOOw96KKcdwP2I/4IBft5+F9H8IQfsja/est/areX2kLNIrQMzvveLbne/BJGM4Ckdq/SnXP&#10;EGpx6XJbXFhFDH9sWS1gnt3KBGyyfMOmcdiD685oor6bL250Vc4sRFKdzP8A+Eb8Yf8AQGb8l/8A&#10;i6KKK25mYH//2VBLAwQUAAYACAAAACEAx5/3Rd0AAAALAQAADwAAAGRycy9kb3ducmV2LnhtbEyP&#10;TU7DMBCF90jcwRokdq1dCjQNcSpUiS6RSHsAN54mgXgc2U6b3p7pClaj0fv0forN5HpxxhA7TxoW&#10;cwUCqfa2o0bDYf8xy0DEZMia3hNquGKETXl/V5jc+gt94blKjWATirnR0KY05FLGukVn4twPSKyd&#10;fHAm8RsaaYO5sLnr5ZNSr9KZjjihNQNuW6x/qtFpWFenBQXnm93h+l1vPznU70atHx+m9zcQCaf0&#10;B8OtPleHkjsd/Ug2il7DbKVWjLLwwvcGKLVegjhqyJ6zJciykP83lL8AAAD//wMAUEsDBBQABgAI&#10;AAAAIQBYYLMbugAAACIBAAAZAAAAZHJzL19yZWxzL2Uyb0RvYy54bWwucmVsc4SPywrCMBBF94L/&#10;EGZv07oQkaZuRHAr9QOGZJpGmwdJFPv3BtwoCC7nXu45TLt/2ok9KCbjnYCmqoGRk14ZpwVc+uNq&#10;CyxldAon70jATAn23XLRnmnCXEZpNCGxQnFJwJhz2HGe5EgWU+UDudIMPlrM5YyaB5Q31MTXdb3h&#10;8ZMB3ReTnZSAeFINsH4Oxfyf7YfBSDp4ebfk8g8FN7a4CxCjpizAkjL4DpvqGkgD71r+9Vn3AgAA&#10;//8DAFBLAQItABQABgAIAAAAIQCKFT+YDAEAABUCAAATAAAAAAAAAAAAAAAAAAAAAABbQ29udGVu&#10;dF9UeXBlc10ueG1sUEsBAi0AFAAGAAgAAAAhADj9If/WAAAAlAEAAAsAAAAAAAAAAAAAAAAAPQEA&#10;AF9yZWxzLy5yZWxzUEsBAi0AFAAGAAgAAAAhAGjgvV/MAgAADQYAAA4AAAAAAAAAAAAAAAAAPAIA&#10;AGRycy9lMm9Eb2MueG1sUEsBAi0ACgAAAAAAAAAhANV+6a1axxIAWscSABUAAAAAAAAAAAAAAAAA&#10;NAUAAGRycy9tZWRpYS9pbWFnZTEuanBlZ1BLAQItABQABgAIAAAAIQDHn/dF3QAAAAsBAAAPAAAA&#10;AAAAAAAAAAAAAMHMEgBkcnMvZG93bnJldi54bWxQSwECLQAUAAYACAAAACEAWGCzG7oAAAAiAQAA&#10;GQAAAAAAAAAAAAAAAADLzRIAZHJzL19yZWxzL2Uyb0RvYy54bWwucmVsc1BLBQYAAAAABgAGAH0B&#10;AAC8zhIAAAA=&#10;" stroked="f" strokeweight="1pt">
                <v:fill r:id="rId33" o:title="" recolor="t" rotate="t" type="frame"/>
              </v:rect>
            </w:pict>
          </mc:Fallback>
        </mc:AlternateContent>
      </w:r>
      <w:r>
        <w:rPr>
          <w:noProof/>
        </w:rPr>
        <mc:AlternateContent>
          <mc:Choice Requires="wpg">
            <w:drawing>
              <wp:anchor distT="0" distB="0" distL="114300" distR="114300" simplePos="0" relativeHeight="251666432" behindDoc="1" locked="0" layoutInCell="1" allowOverlap="1" wp14:anchorId="7FA873D8" wp14:editId="6050326B">
                <wp:simplePos x="0" y="0"/>
                <wp:positionH relativeFrom="margin">
                  <wp:posOffset>-457200</wp:posOffset>
                </wp:positionH>
                <wp:positionV relativeFrom="margin">
                  <wp:posOffset>-467360</wp:posOffset>
                </wp:positionV>
                <wp:extent cx="6858000" cy="571501"/>
                <wp:effectExtent l="0" t="0" r="0" b="0"/>
                <wp:wrapSquare wrapText="bothSides"/>
                <wp:docPr id="2132342072" name="Group 6"/>
                <wp:cNvGraphicFramePr/>
                <a:graphic xmlns:a="http://schemas.openxmlformats.org/drawingml/2006/main">
                  <a:graphicData uri="http://schemas.microsoft.com/office/word/2010/wordprocessingGroup">
                    <wpg:wgp>
                      <wpg:cNvGrpSpPr/>
                      <wpg:grpSpPr>
                        <a:xfrm>
                          <a:off x="0" y="0"/>
                          <a:ext cx="6858000" cy="571501"/>
                          <a:chOff x="0" y="0"/>
                          <a:chExt cx="6858000" cy="571501"/>
                        </a:xfrm>
                      </wpg:grpSpPr>
                      <wps:wsp>
                        <wps:cNvPr id="1783226707" name="Rectangle: Single Corner Snipped 5"/>
                        <wps:cNvSpPr/>
                        <wps:spPr>
                          <a:xfrm>
                            <a:off x="0" y="0"/>
                            <a:ext cx="6858000" cy="571500"/>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39C08533" w14:textId="77777777" w:rsidR="002A2B9E" w:rsidRPr="00B23160" w:rsidRDefault="002A2B9E" w:rsidP="002A2B9E">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29C2C9FA" w14:textId="77777777" w:rsidR="002A2B9E" w:rsidRDefault="002A2B9E" w:rsidP="002A2B9E">
                              <w:pPr>
                                <w:spacing w:before="120" w:after="0" w:line="240" w:lineRule="auto"/>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7914619" name="Rectangle: Single Corner Snipped 5"/>
                        <wps:cNvSpPr/>
                        <wps:spPr>
                          <a:xfrm rot="10800000">
                            <a:off x="5943600" y="0"/>
                            <a:ext cx="914400" cy="571501"/>
                          </a:xfrm>
                          <a:custGeom>
                            <a:avLst/>
                            <a:gdLst>
                              <a:gd name="csX0" fmla="*/ 0 w 5928995"/>
                              <a:gd name="csY0" fmla="*/ 1 h 571501"/>
                              <a:gd name="csX1" fmla="*/ 2760467 w 5928995"/>
                              <a:gd name="csY1" fmla="*/ 0 h 571501"/>
                              <a:gd name="csX2" fmla="*/ 5928995 w 5928995"/>
                              <a:gd name="csY2" fmla="*/ 571501 h 571501"/>
                              <a:gd name="csX3" fmla="*/ 0 w 5928995"/>
                              <a:gd name="csY3" fmla="*/ 571501 h 571501"/>
                              <a:gd name="csX4" fmla="*/ 0 w 5928995"/>
                              <a:gd name="csY4" fmla="*/ 1 h 571501"/>
                            </a:gdLst>
                            <a:ahLst/>
                            <a:cxnLst>
                              <a:cxn ang="0">
                                <a:pos x="csX0" y="csY0"/>
                              </a:cxn>
                              <a:cxn ang="0">
                                <a:pos x="csX1" y="csY1"/>
                              </a:cxn>
                              <a:cxn ang="0">
                                <a:pos x="csX2" y="csY2"/>
                              </a:cxn>
                              <a:cxn ang="0">
                                <a:pos x="csX3" y="csY3"/>
                              </a:cxn>
                              <a:cxn ang="0">
                                <a:pos x="csX4" y="csY4"/>
                              </a:cxn>
                            </a:cxnLst>
                            <a:rect l="l" t="t" r="r" b="b"/>
                            <a:pathLst>
                              <a:path w="5928995" h="571501">
                                <a:moveTo>
                                  <a:pt x="0" y="1"/>
                                </a:moveTo>
                                <a:lnTo>
                                  <a:pt x="2760467" y="0"/>
                                </a:lnTo>
                                <a:lnTo>
                                  <a:pt x="5928995" y="571501"/>
                                </a:lnTo>
                                <a:lnTo>
                                  <a:pt x="0" y="571501"/>
                                </a:lnTo>
                                <a:lnTo>
                                  <a:pt x="0" y="1"/>
                                </a:lnTo>
                                <a:close/>
                              </a:path>
                            </a:pathLst>
                          </a:custGeom>
                          <a:ln>
                            <a:noFill/>
                          </a:ln>
                        </wps:spPr>
                        <wps:style>
                          <a:lnRef idx="2">
                            <a:schemeClr val="accent6">
                              <a:shade val="15000"/>
                            </a:schemeClr>
                          </a:lnRef>
                          <a:fillRef idx="1">
                            <a:schemeClr val="accent6"/>
                          </a:fillRef>
                          <a:effectRef idx="0">
                            <a:schemeClr val="accent6"/>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7FA873D8" id="_x0000_s1030" style="position:absolute;margin-left:-36pt;margin-top:-36.8pt;width:540pt;height:45pt;z-index:-251650048;mso-position-horizontal-relative:margin;mso-position-vertical-relative:margin;mso-height-relative:margin" coordsize="68580,5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u8OgTQQAAIEOAAAOAAAAZHJzL2Uyb0RvYy54bWzsV01v4zYQvRfofyB0LNBYVvwRC3EWQbYJ&#10;CgS7wSbFbo8MRVkCJJIl6djZX99HUpTlZNcbpE1PveiLM4/DNzOP1Om7bduQB65NLcUyGR+lCeGC&#10;yaIWq2Xyx93lrycJMZaKgjZS8GXyyE3y7uznn043KueZrGRTcE0AIky+Ucukslblo5FhFW+pOZKK&#10;CwyWUrfU4lWvRoWmG6C3zShL09loI3WhtGTcGHx9HwaTM49flpzZj2VpuCXNMkFs1l+1v9676+js&#10;lOYrTVVVsy4M+oooWloLTNpDvaeWkrWun0G1NdPSyNIeMdmOZFnWjPs1YDXj9MlqrrRcK7+WVb5Z&#10;qZ4mUPuEp1fDsg8PV1rdqhsNJjZqBS78m1vLttStuyNKsvWUPfaU8a0lDB9nJ9OTNAWzDGPT+Xia&#10;jgOnrALxz9xY9dthx1GcdrQXzEahPMyOAfPPGLitqOKeWJODgRtN6gLVOz85zrLZPJ0nRNAW1foJ&#10;9UPFquE5uUV1NZxcSC1QsLeiVooXZOoW64IDSk+iyQ34fD2Dvip7ImiutLFXXLbEPSwTjaB8rdGH&#10;a2MxP0yjiZu0Ee4q5GXdNGHUfQGfMS7/ZB8bHqw/8RLLRy4zj+pbj180mjxQNA1ljAs7DkMVLXj4&#10;jEQj6wG+9/ChNAKADrnE/D12B+Da+jl2gOnsnSv3nds7p4cCC869h59ZCts7t7WQ+lsADVbVzRzs&#10;I0mBGseS3d5vfWlkMc/3snhEuWgZlMQodlkjK9fU2BuqIR1oBcih/YhL2cjNMpHdU0Iqqb9+67uz&#10;Rz1jNCEbSNEyMX+tqeYJaX4XqPTFeDJx2uVfJtN5hhc9HLkfjoh1eyGRuDGEVzH/6OxtEx9LLdvP&#10;UM1zNyuGqGCYe5kwq+PLhQ0SCd1l/Pzcm0GvFLXX4lYxB+54dlV3t/1MtepK00IWPsjYXTR/UqHB&#10;1nkKeb62sqx9+TqmA69dBtDpoavevOWz4znYnY0X/2bHh+oYp04Y0SRuvZ2ETheT45lTy+dC6pOM&#10;kX0dHagAWwcVcHCRV+w3BTTAfVoVnWYx8wUwZdugGH8ZkZRsyHSRnSwWXqv2DP8cGo5JRYYCPgRE&#10;LfWA2XyWTmbzQ7BD8/QAbDaA7WI8BLtn7reaA9jHA+yDHAwNw/oPoE5eijo03GcWKe2TRqug4DRn&#10;W9ElEk9oSWzxoXKUNG4XDVlF2TCDrAXZgqXL/HcdkIbgEHXuRw4gODh4uUOgP3IAd8Hh+IUhgZbg&#10;MBk6hJm69bvtzZ3WGn9as5AubHkJwWnt3vlAdah1tMVHAo2NBU6q/hDihlto7530hnZ3FIls7EYb&#10;MbTqCtxHGqmOFvGuPF4/Lda0ax2sJprFezAPff9iwxhnBGGNNDxk3lHgN9ueC0fhQCDe4gwwC5vo&#10;m5wBZl05vOoMEJ3f5gzw/47/X+34/siP/xxf2d0/mfuRGr77E8Luz/HsbwAAAP//AwBQSwMEFAAG&#10;AAgAAAAhAEMwU8fgAAAACwEAAA8AAABkcnMvZG93bnJldi54bWxMj0FLw0AQhe+C/2EZwVu7m1Zj&#10;idmUUtRTEWwF8bZNpklodjZkt0n6752c7O3NzOPN99L1aBvRY+drRxqiuQKBlLuiplLD9+F9tgLh&#10;g6HCNI5QwxU9rLP7u9QkhRvoC/t9KAWHkE+MhiqENpHS5xVa4+euReLbyXXWBB67UhadGTjcNnKh&#10;VCytqYk/VKbFbYX5eX+xGj4GM2yW0Vu/O5+219/D8+fPLkKtHx/GzSuIgGP4N8OEz+iQMdPRXajw&#10;otEwe1lwlzCJZQxicii14tWRVfwEMkvlbYfsDwAA//8DAFBLAQItABQABgAIAAAAIQC2gziS/gAA&#10;AOEBAAATAAAAAAAAAAAAAAAAAAAAAABbQ29udGVudF9UeXBlc10ueG1sUEsBAi0AFAAGAAgAAAAh&#10;ADj9If/WAAAAlAEAAAsAAAAAAAAAAAAAAAAALwEAAF9yZWxzLy5yZWxzUEsBAi0AFAAGAAgAAAAh&#10;AC+7w6BNBAAAgQ4AAA4AAAAAAAAAAAAAAAAALgIAAGRycy9lMm9Eb2MueG1sUEsBAi0AFAAGAAgA&#10;AAAhAEMwU8fgAAAACwEAAA8AAAAAAAAAAAAAAAAApwYAAGRycy9kb3ducmV2LnhtbFBLBQYAAAAA&#10;BAAEAPMAAAC0BwAAAAA=&#10;">
                <v:rect id="Rectangle: Single Corner Snipped 5" o:spid="_x0000_s1031" style="position:absolute;width:68580;height:5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uuzEyAAAAOMAAAAPAAAAZHJzL2Rvd25yZXYueG1sRE9fa8Iw&#10;EH8f7DuEG/g207VgpTOKCMIQEVbnw96O5tZ0ay6libX66c1gsMf7/b/FarStGKj3jWMFL9MEBHHl&#10;dMO1go/j9nkOwgdkja1jUnAlD6vl48MCC+0u/E5DGWoRQ9gXqMCE0BVS+sqQRT91HXHkvlxvMcSz&#10;r6Xu8RLDbSvTJJlJiw3HBoMdbQxVP+XZKth951lphvVwyw50Mu60/9xuvFKTp3H9CiLQGP7Ff+43&#10;Hefn8yxNZ3mSw+9PEQC5vAMAAP//AwBQSwECLQAUAAYACAAAACEA2+H2y+4AAACFAQAAEwAAAAAA&#10;AAAAAAAAAAAAAAAAW0NvbnRlbnRfVHlwZXNdLnhtbFBLAQItABQABgAIAAAAIQBa9CxbvwAAABUB&#10;AAALAAAAAAAAAAAAAAAAAB8BAABfcmVscy8ucmVsc1BLAQItABQABgAIAAAAIQBFuuzEyAAAAOMA&#10;AAAPAAAAAAAAAAAAAAAAAAcCAABkcnMvZG93bnJldi54bWxQSwUGAAAAAAMAAwC3AAAA/AIAAAAA&#10;" fillcolor="#156082 [3204]" stroked="f" strokeweight="1pt">
                  <v:textbox>
                    <w:txbxContent>
                      <w:p w14:paraId="39C08533" w14:textId="77777777" w:rsidR="002A2B9E" w:rsidRPr="00B23160" w:rsidRDefault="002A2B9E" w:rsidP="002A2B9E">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29C2C9FA" w14:textId="77777777" w:rsidR="002A2B9E" w:rsidRDefault="002A2B9E" w:rsidP="002A2B9E">
                        <w:pPr>
                          <w:spacing w:before="120" w:after="0" w:line="240" w:lineRule="auto"/>
                          <w:jc w:val="center"/>
                        </w:pPr>
                      </w:p>
                    </w:txbxContent>
                  </v:textbox>
                </v:rect>
                <v:shape id="Rectangle: Single Corner Snipped 5" o:spid="_x0000_s1032" style="position:absolute;left:59436;width:9144;height:5715;rotation:180;visibility:visible;mso-wrap-style:square;v-text-anchor:middle" coordsize="5928995,571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Anq5zAAAAOIAAAAPAAAAZHJzL2Rvd25yZXYueG1sRI9Ba8JA&#10;FITvBf/D8gpeSt3EiG2iqxSLVPDSWnvw9si+JrHZtyG70fjvXUHocZiZb5j5sje1OFHrKssK4lEE&#10;gji3uuJCwf57/fwKwnlkjbVlUnAhB8vF4GGOmbZn/qLTzhciQNhlqKD0vsmkdHlJBt3INsTB+7Wt&#10;QR9kW0jd4jnATS3HUTSVBisOCyU2tCop/9t1RsEm2TfJR/T0vk1/EsPHA23Xn51Sw8f+bQbCU+//&#10;w/f2RisYJy9pPJnGKdwuhTsgF1cAAAD//wMAUEsBAi0AFAAGAAgAAAAhANvh9svuAAAAhQEAABMA&#10;AAAAAAAAAAAAAAAAAAAAAFtDb250ZW50X1R5cGVzXS54bWxQSwECLQAUAAYACAAAACEAWvQsW78A&#10;AAAVAQAACwAAAAAAAAAAAAAAAAAfAQAAX3JlbHMvLnJlbHNQSwECLQAUAAYACAAAACEAQAJ6ucwA&#10;AADiAAAADwAAAAAAAAAAAAAAAAAHAgAAZHJzL2Rvd25yZXYueG1sUEsFBgAAAAADAAMAtwAAAAAD&#10;AAAAAA==&#10;" path="m,1l2760467,,5928995,571501,,571501,,1xe" fillcolor="#4ea72e [3209]" stroked="f" strokeweight="1pt">
                  <v:stroke joinstyle="miter"/>
                  <v:path arrowok="t" o:connecttype="custom" o:connectlocs="0,1;425733,0;914400,571501;0,571501;0,1" o:connectangles="0,0,0,0,0"/>
                </v:shape>
                <w10:wrap type="square" anchorx="margin" anchory="margin"/>
              </v:group>
            </w:pict>
          </mc:Fallback>
        </mc:AlternateContent>
      </w:r>
    </w:p>
    <w:p w14:paraId="67597752" w14:textId="77777777" w:rsidR="004D1E63" w:rsidRDefault="004D1E63" w:rsidP="004D1E63"/>
    <w:p w14:paraId="2E0D048F" w14:textId="77777777" w:rsidR="004D1E63" w:rsidRDefault="004D1E63" w:rsidP="004D1E63"/>
    <w:p w14:paraId="05A18F4B" w14:textId="77777777" w:rsidR="004D1E63" w:rsidRDefault="004D1E63" w:rsidP="004D1E63"/>
    <w:p w14:paraId="6FB07AEE" w14:textId="77777777" w:rsidR="004D1E63" w:rsidRPr="002A2B9E" w:rsidRDefault="004D1E63" w:rsidP="004D1E63">
      <w:pPr>
        <w:rPr>
          <w:sz w:val="40"/>
          <w:szCs w:val="40"/>
        </w:rPr>
      </w:pPr>
    </w:p>
    <w:p w14:paraId="370253E2" w14:textId="77777777" w:rsidR="004D1E63" w:rsidRDefault="004D1E63" w:rsidP="004D1E63"/>
    <w:p w14:paraId="405C2A7D" w14:textId="77777777" w:rsidR="004D1E63" w:rsidRDefault="004D1E63" w:rsidP="004D1E63"/>
    <w:p w14:paraId="0F79BF03" w14:textId="77777777" w:rsidR="004D1E63" w:rsidRDefault="004D1E63" w:rsidP="004D1E63"/>
    <w:p w14:paraId="6B9D578E" w14:textId="77777777" w:rsidR="004D1E63" w:rsidRPr="00134246" w:rsidRDefault="004D1E63" w:rsidP="004D1E63">
      <w:pPr>
        <w:rPr>
          <w:sz w:val="56"/>
          <w:szCs w:val="56"/>
        </w:rPr>
      </w:pPr>
    </w:p>
    <w:p w14:paraId="68EF1362" w14:textId="77777777" w:rsidR="004D1E63" w:rsidRDefault="004D1E63" w:rsidP="004D1E63"/>
    <w:p w14:paraId="6DD794C5" w14:textId="77777777" w:rsidR="004D1E63" w:rsidRDefault="004D1E63" w:rsidP="004D1E63"/>
    <w:p w14:paraId="19DC7398" w14:textId="76A117F7" w:rsidR="004D1E63" w:rsidRDefault="004D1E63" w:rsidP="004D1E63"/>
    <w:p w14:paraId="190229C7" w14:textId="77777777" w:rsidR="004D1E63" w:rsidRDefault="004D1E63" w:rsidP="004D1E63"/>
    <w:p w14:paraId="1C96AAA0" w14:textId="77777777" w:rsidR="004D1E63" w:rsidRDefault="004D1E63" w:rsidP="004D1E63"/>
    <w:p w14:paraId="14100D33" w14:textId="77777777" w:rsidR="00C74DBB" w:rsidRDefault="00C74DBB" w:rsidP="004D1E63"/>
    <w:p w14:paraId="61F6FE51" w14:textId="1D215532" w:rsidR="004D1E63" w:rsidRDefault="004D1E63" w:rsidP="004D1E63">
      <w:r>
        <w:rPr>
          <w:noProof/>
        </w:rPr>
        <mc:AlternateContent>
          <mc:Choice Requires="wpg">
            <w:drawing>
              <wp:anchor distT="0" distB="0" distL="114300" distR="114300" simplePos="0" relativeHeight="251662336" behindDoc="1" locked="0" layoutInCell="1" allowOverlap="1" wp14:anchorId="1A0CB0D9" wp14:editId="6F23CB41">
                <wp:simplePos x="0" y="0"/>
                <wp:positionH relativeFrom="margin">
                  <wp:posOffset>-447040</wp:posOffset>
                </wp:positionH>
                <wp:positionV relativeFrom="margin">
                  <wp:posOffset>5384800</wp:posOffset>
                </wp:positionV>
                <wp:extent cx="6858000" cy="3312160"/>
                <wp:effectExtent l="0" t="0" r="0" b="7620"/>
                <wp:wrapNone/>
                <wp:docPr id="537679790" name="Group 10"/>
                <wp:cNvGraphicFramePr/>
                <a:graphic xmlns:a="http://schemas.openxmlformats.org/drawingml/2006/main">
                  <a:graphicData uri="http://schemas.microsoft.com/office/word/2010/wordprocessingGroup">
                    <wpg:wgp>
                      <wpg:cNvGrpSpPr/>
                      <wpg:grpSpPr>
                        <a:xfrm>
                          <a:off x="0" y="0"/>
                          <a:ext cx="6858000" cy="3312160"/>
                          <a:chOff x="0" y="0"/>
                          <a:chExt cx="6858000" cy="914400"/>
                        </a:xfrm>
                      </wpg:grpSpPr>
                      <wps:wsp>
                        <wps:cNvPr id="398467327" name="Rectangle 7"/>
                        <wps:cNvSpPr/>
                        <wps:spPr>
                          <a:xfrm>
                            <a:off x="0" y="0"/>
                            <a:ext cx="6858000" cy="914400"/>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20276451" name="Rectangle 8"/>
                        <wps:cNvSpPr/>
                        <wps:spPr>
                          <a:xfrm>
                            <a:off x="0" y="0"/>
                            <a:ext cx="328613" cy="914400"/>
                          </a:xfrm>
                          <a:prstGeom prst="rect">
                            <a:avLst/>
                          </a:prstGeom>
                          <a:solidFill>
                            <a:schemeClr val="accent6"/>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689D94EF" id="Group 10" o:spid="_x0000_s1026" style="position:absolute;margin-left:-35.2pt;margin-top:424pt;width:540pt;height:260.8pt;z-index:-251654144;mso-position-horizontal-relative:margin;mso-position-vertical-relative:margin;mso-height-relative:margin" coordsize="68580,91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D0vfCAMAAJ0KAAAOAAAAZHJzL2Uyb0RvYy54bWzsVtlOGzEUfa/Uf7D8XmbJyogJiqCgSggQ&#10;UPFsPJ5F8tiu7WSSfn2vPQshRK0EaqVKvDhe7uYz55745HRTc7Rm2lRSpDg6CjFigsqsEkWKvz9c&#10;fJljZCwRGeFSsBRvmcGni8+fThqVsFiWkmdMIwgiTNKoFJfWqiQIDC1ZTcyRVEzAYS51TSwsdRFk&#10;mjQQveZBHIbToJE6U1pSZgzsnreHeOHj5zmj9ibPDbOIpxhqs37UfnxyY7A4IUmhiSor2pVB3lBF&#10;TSoBSYdQ58QStNLVq1B1RbU0MrdHVNaBzPOKMn8HuE0U7t3mUsuV8ncpkqZQA0wA7R5Obw5Lr9eX&#10;Wt2rWw1INKoALPzK3WWT69r9QpVo4yHbDpCxjUUUNqfzyTwMAVkKZ6NRFEfTDlRaAvKv/Gj59ZDn&#10;cTQeQxSoIejzBi+qaRTwwzxDYN4HwX1JFPPImgQguNWoyqD+4/l4OhvFM4wEqYGtd8AfIgrO0MzV&#10;5ooA6wEtkxgA7k1QHbgwSZQ29pLJGrlJijVk96Qi6ytjW2x6E5fUSF5lFxXnfuE6hp1xjdYEuE4o&#10;ZcJGHaIvLLlw9kI6zzao2wG4++v4md1y5uy4uGM5oAPfOvbF+NZ8ncjXUJKMtfmjiWNFG37w8F/X&#10;B3TWOeQfYke/i92G6eydK/OdPTiHf3YePHxmKezgXFdC6kMB+ABf3tr3ILXQOJSeZLYF7mjZ6opR&#10;9KKCT3dFjL0lGoQEGgPE0d7AkHPZpFh2M4xKqX8e2nf2QG44xagBYUqx+bEimmHEvwmgvWcOKJlf&#10;jCezGHLo3ZOn3ROxqs8k8CECGVbUT5295f0017J+BA1duqxwRASF3CmmVveLM9sKJqgwZculNwP1&#10;UsReiXtFXXCHqqPmw+aRaNXx14JIXMu+1UiyR+PW1nkKuVxZmVee48+4dnhD27et99f7P4rjMJ5N&#10;xxNAa18A5u8XgFE8n0ajVir/Tf9P+w7cVYqP/u/6uVW1j/7/H/rfvwbgDeT/Qrr3mntk7a69Xjy/&#10;Khe/AAAA//8DAFBLAwQUAAYACAAAACEAACHtJuIAAAANAQAADwAAAGRycy9kb3ducmV2LnhtbEyP&#10;QUvDQBCF74L/YRnBW7sbW2OM2ZRS1FMRbAXxtk2mSWh2NmS3SfrvnZ709h7z8ea9bDXZVgzY+8aR&#10;hmiuQCAVrmyo0vC1f5slIHwwVJrWEWq4oIdVfnuTmbR0I33isAuV4BDyqdFQh9ClUvqiRmv83HVI&#10;fDu63prAtq9k2ZuRw20rH5SKpTUN8YfadLipsTjtzlbD+2jG9SJ6Hban4+bys3/8+N5GqPX93bR+&#10;ARFwCn8wXOtzdci508GdqfSi1TB7UktGNSTLhEddCaWeYxAHVouYlcwz+X9F/gsAAP//AwBQSwEC&#10;LQAUAAYACAAAACEAtoM4kv4AAADhAQAAEwAAAAAAAAAAAAAAAAAAAAAAW0NvbnRlbnRfVHlwZXNd&#10;LnhtbFBLAQItABQABgAIAAAAIQA4/SH/1gAAAJQBAAALAAAAAAAAAAAAAAAAAC8BAABfcmVscy8u&#10;cmVsc1BLAQItABQABgAIAAAAIQC2D0vfCAMAAJ0KAAAOAAAAAAAAAAAAAAAAAC4CAABkcnMvZTJv&#10;RG9jLnhtbFBLAQItABQABgAIAAAAIQAAIe0m4gAAAA0BAAAPAAAAAAAAAAAAAAAAAGIFAABkcnMv&#10;ZG93bnJldi54bWxQSwUGAAAAAAQABADzAAAAcQYAAAAA&#10;">
                <v:rect id="Rectangle 7" o:spid="_x0000_s1027" style="position:absolute;width:68580;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CTjywAAAOIAAAAPAAAAZHJzL2Rvd25yZXYueG1sRI9Ba8JA&#10;FITvhf6H5RV6qxtNMRpdRQShlFIw1YO3R/aZjWbfhuw2pv313UKhx2FmvmGW68E2oqfO144VjEcJ&#10;COLS6ZorBYeP3dMMhA/IGhvHpOCLPKxX93dLzLW78Z76IlQiQtjnqMCE0OZS+tKQRT9yLXH0zq6z&#10;GKLsKqk7vEW4beQkSabSYs1xwWBLW0Pltfi0Cl4vWVqYftN/p+90NO74dtptvVKPD8NmASLQEP7D&#10;f+0XrSCdz56nWTrJ4PdSvANy9QMAAP//AwBQSwECLQAUAAYACAAAACEA2+H2y+4AAACFAQAAEwAA&#10;AAAAAAAAAAAAAAAAAAAAW0NvbnRlbnRfVHlwZXNdLnhtbFBLAQItABQABgAIAAAAIQBa9CxbvwAA&#10;ABUBAAALAAAAAAAAAAAAAAAAAB8BAABfcmVscy8ucmVsc1BLAQItABQABgAIAAAAIQCAQCTjywAA&#10;AOIAAAAPAAAAAAAAAAAAAAAAAAcCAABkcnMvZG93bnJldi54bWxQSwUGAAAAAAMAAwC3AAAA/wIA&#10;AAAA&#10;" fillcolor="#156082 [3204]" stroked="f" strokeweight="1pt"/>
                <v:rect id="Rectangle 8" o:spid="_x0000_s1028" style="position:absolute;width:3286;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Df5RywAAAOMAAAAPAAAAZHJzL2Rvd25yZXYueG1sRI9PSwMx&#10;EMXvBb9DGMFLsdkudpW1aRFBKF4WW/9cx2TcLG4myyZ247c3QqHHmffm/d6st8n14khj6DwrWC4K&#10;EMTam45bBa+Hp+s7ECEiG+w9k4JfCrDdXMzWWBs/8Qsd97EVOYRDjQpsjEMtZdCWHIaFH4iz9uVH&#10;hzGPYyvNiFMOd70si6KSDjvOBIsDPVrS3/sflyH6fXpr6OPTJqTdc5P0fGq0UleX6eEeRKQUz+bT&#10;9c7k+mVZlLfVzWoJ/z/lBcjNHwAAAP//AwBQSwECLQAUAAYACAAAACEA2+H2y+4AAACFAQAAEwAA&#10;AAAAAAAAAAAAAAAAAAAAW0NvbnRlbnRfVHlwZXNdLnhtbFBLAQItABQABgAIAAAAIQBa9CxbvwAA&#10;ABUBAAALAAAAAAAAAAAAAAAAAB8BAABfcmVscy8ucmVsc1BLAQItABQABgAIAAAAIQCKDf5RywAA&#10;AOMAAAAPAAAAAAAAAAAAAAAAAAcCAABkcnMvZG93bnJldi54bWxQSwUGAAAAAAMAAwC3AAAA/wIA&#10;AAAA&#10;" fillcolor="#4ea72e [3209]" stroked="f" strokeweight="1pt"/>
                <w10:wrap anchorx="margin" anchory="margin"/>
              </v:group>
            </w:pict>
          </mc:Fallback>
        </mc:AlternateContent>
      </w:r>
    </w:p>
    <w:p w14:paraId="5BE222CB" w14:textId="5C265B8B" w:rsidR="002D6BB2" w:rsidRPr="00B3046D" w:rsidRDefault="008A7BCF" w:rsidP="004D1E63">
      <w:pPr>
        <w:pStyle w:val="Style1"/>
        <w:rPr>
          <w:color w:val="FFFFFF" w:themeColor="background1"/>
        </w:rPr>
      </w:pPr>
      <w:bookmarkStart w:id="5" w:name="_Toc243576001"/>
      <w:r w:rsidRPr="00B3046D">
        <w:rPr>
          <w:color w:val="FFFFFF" w:themeColor="background1"/>
        </w:rPr>
        <w:t xml:space="preserve">Chapter 2. </w:t>
      </w:r>
      <w:r w:rsidR="00873FF1" w:rsidRPr="00B3046D">
        <w:rPr>
          <w:color w:val="FFFFFF" w:themeColor="background1"/>
        </w:rPr>
        <w:t>Accountability and Adaptive Management</w:t>
      </w:r>
      <w:bookmarkEnd w:id="5"/>
      <w:r w:rsidR="002D6BB2" w:rsidRPr="00B3046D">
        <w:rPr>
          <w:color w:val="FFFFFF" w:themeColor="background1"/>
        </w:rPr>
        <w:br w:type="page"/>
      </w:r>
    </w:p>
    <w:p w14:paraId="57259CD6" w14:textId="0D825421" w:rsidR="0021550E" w:rsidRPr="004D2D52" w:rsidRDefault="0021550E" w:rsidP="0037496C">
      <w:pPr>
        <w:pStyle w:val="Heading2"/>
      </w:pPr>
      <w:bookmarkStart w:id="6" w:name="_Toc243576002"/>
      <w:r>
        <w:lastRenderedPageBreak/>
        <w:t xml:space="preserve">Chesapeake Bay Program </w:t>
      </w:r>
      <w:r w:rsidRPr="004D2D52">
        <w:t>Accountability and Adaptive Management</w:t>
      </w:r>
      <w:bookmarkEnd w:id="6"/>
    </w:p>
    <w:p w14:paraId="2F5E8072" w14:textId="77777777" w:rsidR="00873FF1" w:rsidRDefault="00873FF1" w:rsidP="00BB101B">
      <w:r w:rsidRPr="004D2D52">
        <w:t xml:space="preserve">Through the </w:t>
      </w:r>
      <w:r w:rsidRPr="004D2D52">
        <w:rPr>
          <w:i/>
          <w:iCs/>
        </w:rPr>
        <w:t>Watershed Agreement</w:t>
      </w:r>
      <w:r w:rsidRPr="004D2D52">
        <w:t xml:space="preserve">, CBP established principles that include employing adaptive management for continuous improvement and operating “with transparency and accountability in program decisions, policies, actions and reporting on progress to strengthen public trust and confidence in our efforts,” (2025). Accountability for the </w:t>
      </w:r>
      <w:r w:rsidRPr="004D2D52">
        <w:rPr>
          <w:i/>
          <w:iCs/>
        </w:rPr>
        <w:t>Watershed Agreement</w:t>
      </w:r>
      <w:r w:rsidRPr="004D2D52">
        <w:t xml:space="preserve">, the Strategic Plan and workplans includes a close connection to CBP’s organizational structure and governance. Committees and groups that are assigned responsibility for the development and implementation of specific plans receive oversight from the supervising body and are expected to monitor, assess and report progress through transparent, program-wide mechanisms. Subsequent content in this chapter expands on the accountability relationship of responsibility and oversight for each of CBP’s three key planning documents (the </w:t>
      </w:r>
      <w:r w:rsidRPr="004D2D52">
        <w:rPr>
          <w:i/>
          <w:iCs/>
        </w:rPr>
        <w:t>Watershed Agreement</w:t>
      </w:r>
      <w:r w:rsidRPr="004D2D52">
        <w:t>, the Strategic Plan, and the Workplans). Progress review and plan revision are linked to drive proactive and corrective action, prevent progress from stalling or regressing, and to align with three cycles that exist within CBP’s adaptive management framework</w:t>
      </w:r>
      <w:r w:rsidRPr="004D2D52">
        <w:rPr>
          <w:rStyle w:val="FootnoteReference"/>
        </w:rPr>
        <w:footnoteReference w:id="1"/>
      </w:r>
      <w:r w:rsidRPr="004D2D52">
        <w:t xml:space="preserve"> (Figure 3). </w:t>
      </w:r>
    </w:p>
    <w:p w14:paraId="57725A0C" w14:textId="77777777" w:rsidR="00873FF1" w:rsidRDefault="00873FF1" w:rsidP="00873FF1">
      <w:pPr>
        <w:keepNext/>
      </w:pPr>
      <w:r>
        <w:rPr>
          <w:noProof/>
        </w:rPr>
        <w:drawing>
          <wp:inline distT="0" distB="0" distL="0" distR="0" wp14:anchorId="08932368" wp14:editId="79599EDA">
            <wp:extent cx="5721178" cy="3032223"/>
            <wp:effectExtent l="0" t="0" r="0" b="0"/>
            <wp:docPr id="1774221418"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4221418" name="Picture 6"/>
                    <pic:cNvPicPr>
                      <a:picLocks noChangeAspect="1" noChangeArrowheads="1"/>
                    </pic:cNvPicPr>
                  </pic:nvPicPr>
                  <pic:blipFill>
                    <a:blip r:embed="rId34" cstate="print">
                      <a:extLst>
                        <a:ext uri="{28A0092B-C50C-407E-A947-70E740481C1C}">
                          <a14:useLocalDpi xmlns:a14="http://schemas.microsoft.com/office/drawing/2010/main" val="0"/>
                        </a:ext>
                      </a:extLst>
                    </a:blip>
                    <a:stretch>
                      <a:fillRect/>
                    </a:stretch>
                  </pic:blipFill>
                  <pic:spPr bwMode="auto">
                    <a:xfrm>
                      <a:off x="0" y="0"/>
                      <a:ext cx="5772494" cy="3059421"/>
                    </a:xfrm>
                    <a:prstGeom prst="rect">
                      <a:avLst/>
                    </a:prstGeom>
                    <a:noFill/>
                    <a:ln>
                      <a:noFill/>
                    </a:ln>
                  </pic:spPr>
                </pic:pic>
              </a:graphicData>
            </a:graphic>
          </wp:inline>
        </w:drawing>
      </w:r>
    </w:p>
    <w:p w14:paraId="58F566E2" w14:textId="77777777" w:rsidR="00873FF1" w:rsidRPr="004D2D52" w:rsidRDefault="00873FF1" w:rsidP="00873FF1">
      <w:pPr>
        <w:pStyle w:val="Caption"/>
        <w:jc w:val="center"/>
      </w:pPr>
      <w:r>
        <w:t xml:space="preserve">Figure 3 </w:t>
      </w:r>
      <w:r w:rsidRPr="00190142">
        <w:t>Chesapeake Bay Program adaptive management framework</w:t>
      </w:r>
    </w:p>
    <w:p w14:paraId="5978D4DA" w14:textId="77777777" w:rsidR="00873FF1" w:rsidRDefault="00873FF1" w:rsidP="00873FF1">
      <w:pPr>
        <w:widowControl w:val="0"/>
        <w:ind w:firstLine="720"/>
        <w:rPr>
          <w:i/>
          <w:iCs/>
          <w:color w:val="0E2841" w:themeColor="text2"/>
          <w:sz w:val="18"/>
          <w:szCs w:val="18"/>
        </w:rPr>
      </w:pPr>
    </w:p>
    <w:p w14:paraId="0B8A867E" w14:textId="77777777" w:rsidR="00873FF1" w:rsidRPr="004D2D52" w:rsidRDefault="00873FF1" w:rsidP="00BB101B">
      <w:pPr>
        <w:widowControl w:val="0"/>
      </w:pPr>
      <w:r w:rsidRPr="004D2D52">
        <w:t xml:space="preserve">CBP defines adaptive management as “a framework for strategic planning, action and evaluation leading to knowledge acquisition and continuous improvement in the management of the CBP and collaborative efforts toward the achievement of goals and outcomes of the </w:t>
      </w:r>
      <w:r w:rsidRPr="004D2D52">
        <w:rPr>
          <w:i/>
          <w:iCs/>
        </w:rPr>
        <w:t>Watershed Agreement</w:t>
      </w:r>
      <w:r w:rsidRPr="004D2D52">
        <w:t>” (</w:t>
      </w:r>
      <w:hyperlink r:id="rId35">
        <w:r w:rsidRPr="004D2D52">
          <w:rPr>
            <w:rStyle w:val="Hyperlink"/>
            <w:i/>
            <w:iCs/>
          </w:rPr>
          <w:t>Governance and Management Framework for the Chesapeake Bay Program</w:t>
        </w:r>
      </w:hyperlink>
      <w:r w:rsidRPr="004D2D52">
        <w:rPr>
          <w:i/>
          <w:iCs/>
        </w:rPr>
        <w:t xml:space="preserve"> (GMF), </w:t>
      </w:r>
      <w:r w:rsidRPr="004D2D52">
        <w:t xml:space="preserve">2026). The </w:t>
      </w:r>
      <w:r w:rsidRPr="004D2D52">
        <w:rPr>
          <w:i/>
          <w:iCs/>
        </w:rPr>
        <w:t>Watershed Agreement</w:t>
      </w:r>
      <w:r w:rsidRPr="004D2D52">
        <w:t xml:space="preserve">, the Strategic Plan and its management strategies, and the workplans were produced as part of the “plan” portion of the adaptive management framework.  The “do” or “action” portion of the adaptive management framework will involve implementation of the management approaches and activities described in this Strategic Plan and the workplans, respectively. Implementation is continued throughout the adaptive management cycle. “Evaluating and adjusting” will be instituted through Annual Check-Ins, Workplan Reviews and six-year Strategy and Program Evaluations. Each of these evaluations supports program learning, decision-making, strategy improvement and accountability. </w:t>
      </w:r>
    </w:p>
    <w:p w14:paraId="5C563456" w14:textId="77777777" w:rsidR="00873FF1" w:rsidRPr="004D2D52" w:rsidRDefault="00873FF1" w:rsidP="00BB101B">
      <w:pPr>
        <w:widowControl w:val="0"/>
      </w:pPr>
      <w:r w:rsidRPr="004D2D52">
        <w:t>Each of the following three sections relates one of CBP’s planning documents to a specific assessment and adaptive management mechanism.  Oversight and responsibility roles related to the partnership structure are described for each document.</w:t>
      </w:r>
    </w:p>
    <w:p w14:paraId="7222B9A8" w14:textId="77777777" w:rsidR="00873FF1" w:rsidRPr="004D2D52" w:rsidRDefault="00873FF1" w:rsidP="00873FF1">
      <w:pPr>
        <w:widowControl w:val="0"/>
      </w:pPr>
      <w:r w:rsidRPr="004D2D52">
        <w:rPr>
          <w:noProof/>
        </w:rPr>
        <mc:AlternateContent>
          <mc:Choice Requires="wps">
            <w:drawing>
              <wp:inline distT="0" distB="0" distL="0" distR="0" wp14:anchorId="1E1E11D8" wp14:editId="029F4E89">
                <wp:extent cx="5943600" cy="2371725"/>
                <wp:effectExtent l="0" t="0" r="19050" b="28575"/>
                <wp:docPr id="1980062483" name="Rectangle 6"/>
                <wp:cNvGraphicFramePr/>
                <a:graphic xmlns:a="http://schemas.openxmlformats.org/drawingml/2006/main">
                  <a:graphicData uri="http://schemas.microsoft.com/office/word/2010/wordprocessingShape">
                    <wps:wsp>
                      <wps:cNvSpPr/>
                      <wps:spPr>
                        <a:xfrm>
                          <a:off x="0" y="0"/>
                          <a:ext cx="5943600" cy="2371725"/>
                        </a:xfrm>
                        <a:prstGeom prst="rect">
                          <a:avLst/>
                        </a:prstGeom>
                        <a:solidFill>
                          <a:srgbClr val="FBD48F"/>
                        </a:solidFill>
                      </wps:spPr>
                      <wps:style>
                        <a:lnRef idx="2">
                          <a:schemeClr val="accent1">
                            <a:shade val="15000"/>
                          </a:schemeClr>
                        </a:lnRef>
                        <a:fillRef idx="1">
                          <a:schemeClr val="accent1"/>
                        </a:fillRef>
                        <a:effectRef idx="0">
                          <a:schemeClr val="accent1"/>
                        </a:effectRef>
                        <a:fontRef idx="minor">
                          <a:schemeClr val="lt1"/>
                        </a:fontRef>
                      </wps:style>
                      <wps:txbx>
                        <w:txbxContent>
                          <w:p w14:paraId="030FE973" w14:textId="77777777" w:rsidR="00873FF1" w:rsidRPr="00EB40F1" w:rsidRDefault="00873FF1" w:rsidP="00873FF1">
                            <w:pPr>
                              <w:widowControl w:val="0"/>
                              <w:jc w:val="both"/>
                              <w:rPr>
                                <w:b/>
                                <w:color w:val="0D0D0D" w:themeColor="text1" w:themeTint="F2"/>
                              </w:rPr>
                            </w:pPr>
                            <w:r w:rsidRPr="00EB40F1">
                              <w:rPr>
                                <w:color w:val="0D0D0D" w:themeColor="text1" w:themeTint="F2"/>
                              </w:rPr>
                              <w:t xml:space="preserve"> </w:t>
                            </w:r>
                            <w:r w:rsidRPr="00EB40F1">
                              <w:rPr>
                                <w:b/>
                                <w:color w:val="0D0D0D" w:themeColor="text1" w:themeTint="F2"/>
                              </w:rPr>
                              <w:t xml:space="preserve">The Chesapeake Bay </w:t>
                            </w:r>
                            <w:r w:rsidRPr="00EB40F1">
                              <w:rPr>
                                <w:b/>
                                <w:i/>
                                <w:color w:val="0D0D0D" w:themeColor="text1" w:themeTint="F2"/>
                              </w:rPr>
                              <w:t>Watershed Agreement</w:t>
                            </w:r>
                            <w:r w:rsidRPr="00EB40F1">
                              <w:rPr>
                                <w:b/>
                                <w:color w:val="0D0D0D" w:themeColor="text1" w:themeTint="F2"/>
                              </w:rPr>
                              <w:t xml:space="preserve"> and Annual Check</w:t>
                            </w:r>
                            <w:r>
                              <w:rPr>
                                <w:b/>
                                <w:color w:val="0D0D0D" w:themeColor="text1" w:themeTint="F2"/>
                              </w:rPr>
                              <w:t>-</w:t>
                            </w:r>
                            <w:r w:rsidRPr="00EB40F1">
                              <w:rPr>
                                <w:b/>
                                <w:color w:val="0D0D0D" w:themeColor="text1" w:themeTint="F2"/>
                              </w:rPr>
                              <w:t>Ins</w:t>
                            </w:r>
                          </w:p>
                          <w:p w14:paraId="147B9A1A" w14:textId="77777777" w:rsidR="00873FF1" w:rsidRPr="00EB40F1" w:rsidRDefault="00873FF1" w:rsidP="00873FF1">
                            <w:pPr>
                              <w:widowControl w:val="0"/>
                              <w:jc w:val="both"/>
                              <w:rPr>
                                <w:color w:val="0D0D0D" w:themeColor="text1" w:themeTint="F2"/>
                              </w:rPr>
                            </w:pPr>
                            <w:r w:rsidRPr="00EB40F1">
                              <w:rPr>
                                <w:color w:val="0D0D0D" w:themeColor="text1" w:themeTint="F2"/>
                              </w:rPr>
                              <w:t xml:space="preserve">The EC is ultimately responsible for implementing and providing public accountability on progress toward meeting </w:t>
                            </w:r>
                            <w:r w:rsidRPr="00EB40F1">
                              <w:rPr>
                                <w:i/>
                                <w:color w:val="0D0D0D" w:themeColor="text1" w:themeTint="F2"/>
                              </w:rPr>
                              <w:t>Watershed Agreement</w:t>
                            </w:r>
                            <w:r w:rsidRPr="00EB40F1">
                              <w:rPr>
                                <w:color w:val="0D0D0D" w:themeColor="text1" w:themeTint="F2"/>
                              </w:rPr>
                              <w:t xml:space="preserve"> goals. Annual EC meetings enhance visibility and public support for partnership work. The PSC translates the EC’s restoration vision by setting policy, determining priorities and tracking implementation progress on behalf of and with oversight from the EC. The PSC’s Annual Check</w:t>
                            </w:r>
                            <w:r>
                              <w:rPr>
                                <w:color w:val="0D0D0D" w:themeColor="text1" w:themeTint="F2"/>
                              </w:rPr>
                              <w:t>-</w:t>
                            </w:r>
                            <w:r w:rsidRPr="00EB40F1">
                              <w:rPr>
                                <w:color w:val="0D0D0D" w:themeColor="text1" w:themeTint="F2"/>
                              </w:rPr>
                              <w:t xml:space="preserve">In meetings enable accountability and adaptive management by giving the partnership a collaborative, public forum to report on the status of implementation progress and funding, seek advice from advisory committees and address implementation needs. Annual Check-Ins keep the partnership coordinated and responsive to emerging challenges and opportunities.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1E1E11D8" id="Rectangle 6" o:spid="_x0000_s1033" style="width:468pt;height:186.7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7IbgAIAAFoFAAAOAAAAZHJzL2Uyb0RvYy54bWysVEtv2zAMvg/YfxB0X23n0UdQp8hSZBhQ&#10;tMHaoWdFlmIDsqhJSuzs14+SHSdoix2GXWxKJD8+9JG3d22tyF5YV4HOaXaRUiI0h6LS25z+fFl9&#10;uabEeaYLpkCLnB6Eo3fzz59uGzMTIyhBFcISBNFu1piclt6bWZI4XoqauQswQqNSgq2Zx6PdJoVl&#10;DaLXKhml6WXSgC2MBS6cw9v7TknnEV9Kwf2TlE54onKKufn4tfG7Cd9kfstmW8tMWfE+DfYPWdSs&#10;0hh0gLpnnpGdrd5B1RW34ED6Cw51AlJWXMQasJosfVPNc8mMiLVgc5wZ2uT+Hyx/3D+btcU2NMbN&#10;HIqhilbaOvwxP9LGZh2GZonWE46X05vJ+DLFnnLUjcZX2dVoGtqZnNyNdf6bgJoEIacWXyM2ie0f&#10;nO9MjyYhmgNVFatKqXiw281SWbJn+HKrr/eT61WPfmaWnJKOkj8oEZyV/iEkqQpMcxQjRj6JAY9x&#10;LrTPOlXJCtGFyaYpFtQlNnjEiiJgQJaY3oDdAwSuvsfuYHr74CoiHQfn9G+Jdc6DR4wM2g/OdaXB&#10;fgSgsKo+cmeP6Z+1Joi+3bTYm5yOg2W42UBxWFtioRsPZ/iqwhd7YM6vmcV5wFfGGfdP+JEKmpxC&#10;L1FSgv390X2wR5qilpIG5yun7teOWUGJ+q6RwDfZZBIGMh4m06sRHuy5ZnOu0bt6CUiEDLeJ4VEM&#10;9l4dRWmhfsVVsAhRUcU0x9g55d4eD0vfzT0uEy4Wi2iGQ2iYf9DPhgfw0OfAyJf2lVnT09Yj4x/h&#10;OIts9oa9nW3w1LDYeZBVpPapr/0L4ABHKvXLJmyI83O0Oq3E+R8AAAD//wMAUEsDBBQABgAIAAAA&#10;IQBxuXpU3gAAAAUBAAAPAAAAZHJzL2Rvd25yZXYueG1sTI9BS8NAEIXvgv9hGcGLtJsabW3MphSp&#10;B6GXxlLrbZMdk2B2NmS3Tfz3jl708uDxhve+SVejbcUZe984UjCbRiCQSmcaqhTsX58nDyB80GR0&#10;6wgVfKGHVXZ5kerEuIF2eM5DJbiEfKIV1CF0iZS+rNFqP3UdEmcfrrc6sO0raXo9cLlt5W0UzaXV&#10;DfFCrTt8qrH8zE9WwXG2uxn2d8fNYrss3tebF8rd4U2p66tx/Qgi4Bj+juEHn9EhY6bCnch40Srg&#10;R8KvcraM52wLBfEivgeZpfI/ffYNAAD//wMAUEsBAi0AFAAGAAgAAAAhALaDOJL+AAAA4QEAABMA&#10;AAAAAAAAAAAAAAAAAAAAAFtDb250ZW50X1R5cGVzXS54bWxQSwECLQAUAAYACAAAACEAOP0h/9YA&#10;AACUAQAACwAAAAAAAAAAAAAAAAAvAQAAX3JlbHMvLnJlbHNQSwECLQAUAAYACAAAACEAFfuyG4AC&#10;AABaBQAADgAAAAAAAAAAAAAAAAAuAgAAZHJzL2Uyb0RvYy54bWxQSwECLQAUAAYACAAAACEAcbl6&#10;VN4AAAAFAQAADwAAAAAAAAAAAAAAAADaBAAAZHJzL2Rvd25yZXYueG1sUEsFBgAAAAAEAAQA8wAA&#10;AOUFAAAAAA==&#10;" fillcolor="#fbd48f" strokecolor="#030e13 [484]" strokeweight="1pt">
                <v:textbox>
                  <w:txbxContent>
                    <w:p w14:paraId="030FE973" w14:textId="77777777" w:rsidR="00873FF1" w:rsidRPr="00EB40F1" w:rsidRDefault="00873FF1" w:rsidP="00873FF1">
                      <w:pPr>
                        <w:widowControl w:val="0"/>
                        <w:jc w:val="both"/>
                        <w:rPr>
                          <w:b/>
                          <w:color w:val="0D0D0D" w:themeColor="text1" w:themeTint="F2"/>
                        </w:rPr>
                      </w:pPr>
                      <w:r w:rsidRPr="00EB40F1">
                        <w:rPr>
                          <w:color w:val="0D0D0D" w:themeColor="text1" w:themeTint="F2"/>
                        </w:rPr>
                        <w:t xml:space="preserve"> </w:t>
                      </w:r>
                      <w:r w:rsidRPr="00EB40F1">
                        <w:rPr>
                          <w:b/>
                          <w:color w:val="0D0D0D" w:themeColor="text1" w:themeTint="F2"/>
                        </w:rPr>
                        <w:t xml:space="preserve">The Chesapeake Bay </w:t>
                      </w:r>
                      <w:r w:rsidRPr="00EB40F1">
                        <w:rPr>
                          <w:b/>
                          <w:i/>
                          <w:color w:val="0D0D0D" w:themeColor="text1" w:themeTint="F2"/>
                        </w:rPr>
                        <w:t>Watershed Agreement</w:t>
                      </w:r>
                      <w:r w:rsidRPr="00EB40F1">
                        <w:rPr>
                          <w:b/>
                          <w:color w:val="0D0D0D" w:themeColor="text1" w:themeTint="F2"/>
                        </w:rPr>
                        <w:t xml:space="preserve"> and Annual Check</w:t>
                      </w:r>
                      <w:r>
                        <w:rPr>
                          <w:b/>
                          <w:color w:val="0D0D0D" w:themeColor="text1" w:themeTint="F2"/>
                        </w:rPr>
                        <w:t>-</w:t>
                      </w:r>
                      <w:r w:rsidRPr="00EB40F1">
                        <w:rPr>
                          <w:b/>
                          <w:color w:val="0D0D0D" w:themeColor="text1" w:themeTint="F2"/>
                        </w:rPr>
                        <w:t>Ins</w:t>
                      </w:r>
                    </w:p>
                    <w:p w14:paraId="147B9A1A" w14:textId="77777777" w:rsidR="00873FF1" w:rsidRPr="00EB40F1" w:rsidRDefault="00873FF1" w:rsidP="00873FF1">
                      <w:pPr>
                        <w:widowControl w:val="0"/>
                        <w:jc w:val="both"/>
                        <w:rPr>
                          <w:color w:val="0D0D0D" w:themeColor="text1" w:themeTint="F2"/>
                        </w:rPr>
                      </w:pPr>
                      <w:r w:rsidRPr="00EB40F1">
                        <w:rPr>
                          <w:color w:val="0D0D0D" w:themeColor="text1" w:themeTint="F2"/>
                        </w:rPr>
                        <w:t xml:space="preserve">The EC is ultimately responsible for implementing and providing public accountability on progress toward meeting </w:t>
                      </w:r>
                      <w:r w:rsidRPr="00EB40F1">
                        <w:rPr>
                          <w:i/>
                          <w:color w:val="0D0D0D" w:themeColor="text1" w:themeTint="F2"/>
                        </w:rPr>
                        <w:t>Watershed Agreement</w:t>
                      </w:r>
                      <w:r w:rsidRPr="00EB40F1">
                        <w:rPr>
                          <w:color w:val="0D0D0D" w:themeColor="text1" w:themeTint="F2"/>
                        </w:rPr>
                        <w:t xml:space="preserve"> goals. Annual EC meetings enhance visibility and public support for partnership work. The PSC translates the EC’s restoration vision by setting policy, determining priorities and tracking implementation progress on behalf of and with oversight from the EC. The PSC’s Annual Check</w:t>
                      </w:r>
                      <w:r>
                        <w:rPr>
                          <w:color w:val="0D0D0D" w:themeColor="text1" w:themeTint="F2"/>
                        </w:rPr>
                        <w:t>-</w:t>
                      </w:r>
                      <w:r w:rsidRPr="00EB40F1">
                        <w:rPr>
                          <w:color w:val="0D0D0D" w:themeColor="text1" w:themeTint="F2"/>
                        </w:rPr>
                        <w:t xml:space="preserve">In meetings enable accountability and adaptive management by giving the partnership a collaborative, public forum to report on the status of implementation progress and funding, seek advice from advisory committees and address implementation needs. Annual Check-Ins keep the partnership coordinated and responsive to emerging challenges and opportunities. </w:t>
                      </w:r>
                    </w:p>
                  </w:txbxContent>
                </v:textbox>
                <w10:anchorlock/>
              </v:rect>
            </w:pict>
          </mc:Fallback>
        </mc:AlternateContent>
      </w:r>
    </w:p>
    <w:p w14:paraId="393949E2" w14:textId="77777777" w:rsidR="00873FF1" w:rsidRPr="004D2D52" w:rsidRDefault="00873FF1" w:rsidP="00873FF1">
      <w:pPr>
        <w:widowControl w:val="0"/>
      </w:pPr>
      <w:r w:rsidRPr="004D2D52">
        <w:rPr>
          <w:noProof/>
        </w:rPr>
        <w:lastRenderedPageBreak/>
        <mc:AlternateContent>
          <mc:Choice Requires="wps">
            <w:drawing>
              <wp:inline distT="0" distB="0" distL="0" distR="0" wp14:anchorId="349480B0" wp14:editId="4019AC24">
                <wp:extent cx="5943600" cy="3021495"/>
                <wp:effectExtent l="0" t="0" r="19050" b="26670"/>
                <wp:docPr id="958470437" name="Rectangle 7"/>
                <wp:cNvGraphicFramePr/>
                <a:graphic xmlns:a="http://schemas.openxmlformats.org/drawingml/2006/main">
                  <a:graphicData uri="http://schemas.microsoft.com/office/word/2010/wordprocessingShape">
                    <wps:wsp>
                      <wps:cNvSpPr/>
                      <wps:spPr>
                        <a:xfrm>
                          <a:off x="0" y="0"/>
                          <a:ext cx="5943600" cy="3021495"/>
                        </a:xfrm>
                        <a:prstGeom prst="rect">
                          <a:avLst/>
                        </a:prstGeom>
                        <a:solidFill>
                          <a:srgbClr val="FFFFCC"/>
                        </a:solidFill>
                      </wps:spPr>
                      <wps:style>
                        <a:lnRef idx="2">
                          <a:schemeClr val="accent1">
                            <a:shade val="15000"/>
                          </a:schemeClr>
                        </a:lnRef>
                        <a:fillRef idx="1">
                          <a:schemeClr val="accent1"/>
                        </a:fillRef>
                        <a:effectRef idx="0">
                          <a:schemeClr val="accent1"/>
                        </a:effectRef>
                        <a:fontRef idx="minor">
                          <a:schemeClr val="lt1"/>
                        </a:fontRef>
                      </wps:style>
                      <wps:txbx>
                        <w:txbxContent>
                          <w:p w14:paraId="22434B63" w14:textId="77777777" w:rsidR="00873FF1" w:rsidRPr="00C306A1" w:rsidRDefault="00873FF1" w:rsidP="00873FF1">
                            <w:pPr>
                              <w:widowControl w:val="0"/>
                              <w:jc w:val="both"/>
                              <w:rPr>
                                <w:b/>
                                <w:color w:val="0D0D0D" w:themeColor="text1" w:themeTint="F2"/>
                              </w:rPr>
                            </w:pPr>
                            <w:r w:rsidRPr="00C306A1">
                              <w:rPr>
                                <w:b/>
                                <w:color w:val="0D0D0D" w:themeColor="text1" w:themeTint="F2"/>
                              </w:rPr>
                              <w:t>The Strategic Plan and Strategy and Program Evaluations</w:t>
                            </w:r>
                          </w:p>
                          <w:p w14:paraId="0AAFD0FC" w14:textId="77777777" w:rsidR="00873FF1" w:rsidRPr="00C306A1" w:rsidRDefault="00873FF1" w:rsidP="00873FF1">
                            <w:pPr>
                              <w:widowControl w:val="0"/>
                              <w:jc w:val="both"/>
                              <w:rPr>
                                <w:color w:val="0D0D0D" w:themeColor="text1" w:themeTint="F2"/>
                              </w:rPr>
                            </w:pPr>
                            <w:r w:rsidRPr="00C306A1">
                              <w:rPr>
                                <w:color w:val="0D0D0D" w:themeColor="text1" w:themeTint="F2"/>
                              </w:rPr>
                              <w:t xml:space="preserve">Goal teams are responsible for the development and implementation of the Strategic Plan and its management strategies and are held accountable for these efforts by the PSC, which approves the strategies. These strategies are developed and implemented over the course of a six-year cycle, which concludes with a Strategy and Program Evaluation. Conducted by an independent third party and guided by the PSC, these evaluations assess (1) progress toward goals, outcomes and targets; (2) the effectiveness of existing strategies; (3) alignment with </w:t>
                            </w:r>
                            <w:r w:rsidRPr="00C306A1">
                              <w:rPr>
                                <w:i/>
                                <w:color w:val="0D0D0D" w:themeColor="text1" w:themeTint="F2"/>
                              </w:rPr>
                              <w:t>Watershed Agreement</w:t>
                            </w:r>
                            <w:r w:rsidRPr="00C306A1">
                              <w:rPr>
                                <w:color w:val="0D0D0D" w:themeColor="text1" w:themeTint="F2"/>
                              </w:rPr>
                              <w:t xml:space="preserve"> principles; and (4) the functioning of CBP governance, structure, operations and practices. Evaluation results, coupled with input received during a public feedback period, inform revisions to the Strategic Plan and its management strategies for the next six-year cycle. The 2039 Strategy and Program Evaluation will prompt amendments to the </w:t>
                            </w:r>
                            <w:r w:rsidRPr="00C306A1">
                              <w:rPr>
                                <w:i/>
                                <w:color w:val="0D0D0D" w:themeColor="text1" w:themeTint="F2"/>
                              </w:rPr>
                              <w:t>Watershed Agreement</w:t>
                            </w:r>
                            <w:r w:rsidRPr="00C306A1">
                              <w:rPr>
                                <w:color w:val="0D0D0D" w:themeColor="text1" w:themeTint="F2"/>
                              </w:rPr>
                              <w:t xml:space="preserve"> in 2040.</w:t>
                            </w:r>
                          </w:p>
                          <w:p w14:paraId="15F119FB" w14:textId="77777777" w:rsidR="00873FF1" w:rsidRPr="00C306A1" w:rsidRDefault="00873FF1" w:rsidP="00873FF1">
                            <w:pPr>
                              <w:widowControl w:val="0"/>
                              <w:jc w:val="both"/>
                              <w:rPr>
                                <w:color w:val="0D0D0D" w:themeColor="text1" w:themeTint="F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349480B0" id="Rectangle 7" o:spid="_x0000_s1034" style="width:468pt;height:237.9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HjQfgIAAFoFAAAOAAAAZHJzL2Uyb0RvYy54bWysVM1u2zAMvg/YOwi6r7bTpFuDOkWQIsOA&#10;oivWDj0rshQLkEVNUmJnTz9KdpygLXYY5oNMiuTHH5G8ue0aTfbCeQWmpMVFTokwHCpltiX9+bz+&#10;9IUSH5ipmAYjSnoQnt4uPn64ae1cTKAGXQlHEMT4eWtLWodg51nmeS0a5i/ACoNCCa5hAVm3zSrH&#10;WkRvdDbJ86usBVdZB1x4j7d3vZAuEr6UgofvUnoRiC4pxhbS6dK5iWe2uGHzrWO2VnwIg/1DFA1T&#10;Bp2OUHcsMLJz6g1Uo7gDDzJccGgykFJxkXLAbIr8VTZPNbMi5YLF8XYsk/9/sPxh/2QfHZahtX7u&#10;kYxZdNI18Y/xkS4V6zAWS3SBcLycXU8vr3KsKUfZZT4pptezWM7sZG6dD18FNCQSJXX4GqlIbH/v&#10;Q696VInePGhVrZXWiXHbzUo7smf4cmv8VqsB/UwtOwWdqHDQIhpr80NIoioMc5I8pn4SIx7jXJhQ&#10;9KKaVaJ3U8xyTKgPbLRIGSXAiCwxvBF7AIi9+ha7hxn0o6lI7Tga538LrDceLZJnMGE0bpQB9x6A&#10;xqwGz70+hn9WmkiGbtNhbUo6jZrxZgPV4dERB/14eMvXCl/snvnwyBzOA74yznj4jofU0JYUBoqS&#10;Gtzv9+6jPrYpSilpcb5K6n/tmBOU6G8GG/i6mE7jQCZmOvs8QcadSzbnErNrVoCNUOA2sTyRUT/o&#10;IykdNC+4CpbRK4qY4ei7pDy4I7MK/dzjMuFiuUxqOISWhXvzZHkEj3WOHfncvTBnh7YN2PEPcJxF&#10;Nn/Vvb1utDSw3AWQKrX2qa7DC+AAp1Yalk3cEOd80jqtxMUfAAAA//8DAFBLAwQUAAYACAAAACEA&#10;tnxJstsAAAAFAQAADwAAAGRycy9kb3ducmV2LnhtbEyPzU7DMBCE70i8g7VI3KgDhf6kcaoK1Atc&#10;SsoDOPE2SbHXaeym4e1ZuMBlpdHMzn6brUdnxYB9aD0puJ8kIJAqb1qqFXzst3cLECFqMtp6QgVf&#10;GGCdX19lOjX+Qu84FLEWXEIh1QqaGLtUylA16HSY+A6JvYPvnY4s+1qaXl+43Fn5kCQz6XRLfKHR&#10;HT43WH0WZ8cYxW45tcNbW+L+RJvt68vhND8qdXszblYgIo7xLww/+LwDOTOV/kwmCKuAH4m/k73l&#10;dMayVPA4f1qAzDP5nz7/BgAA//8DAFBLAQItABQABgAIAAAAIQC2gziS/gAAAOEBAAATAAAAAAAA&#10;AAAAAAAAAAAAAABbQ29udGVudF9UeXBlc10ueG1sUEsBAi0AFAAGAAgAAAAhADj9If/WAAAAlAEA&#10;AAsAAAAAAAAAAAAAAAAALwEAAF9yZWxzLy5yZWxzUEsBAi0AFAAGAAgAAAAhAPO4eNB+AgAAWgUA&#10;AA4AAAAAAAAAAAAAAAAALgIAAGRycy9lMm9Eb2MueG1sUEsBAi0AFAAGAAgAAAAhALZ8SbLbAAAA&#10;BQEAAA8AAAAAAAAAAAAAAAAA2AQAAGRycy9kb3ducmV2LnhtbFBLBQYAAAAABAAEAPMAAADgBQAA&#10;AAA=&#10;" fillcolor="#ffc" strokecolor="#030e13 [484]" strokeweight="1pt">
                <v:textbox>
                  <w:txbxContent>
                    <w:p w14:paraId="22434B63" w14:textId="77777777" w:rsidR="00873FF1" w:rsidRPr="00C306A1" w:rsidRDefault="00873FF1" w:rsidP="00873FF1">
                      <w:pPr>
                        <w:widowControl w:val="0"/>
                        <w:jc w:val="both"/>
                        <w:rPr>
                          <w:b/>
                          <w:color w:val="0D0D0D" w:themeColor="text1" w:themeTint="F2"/>
                        </w:rPr>
                      </w:pPr>
                      <w:r w:rsidRPr="00C306A1">
                        <w:rPr>
                          <w:b/>
                          <w:color w:val="0D0D0D" w:themeColor="text1" w:themeTint="F2"/>
                        </w:rPr>
                        <w:t>The Strategic Plan and Strategy and Program Evaluations</w:t>
                      </w:r>
                    </w:p>
                    <w:p w14:paraId="0AAFD0FC" w14:textId="77777777" w:rsidR="00873FF1" w:rsidRPr="00C306A1" w:rsidRDefault="00873FF1" w:rsidP="00873FF1">
                      <w:pPr>
                        <w:widowControl w:val="0"/>
                        <w:jc w:val="both"/>
                        <w:rPr>
                          <w:color w:val="0D0D0D" w:themeColor="text1" w:themeTint="F2"/>
                        </w:rPr>
                      </w:pPr>
                      <w:r w:rsidRPr="00C306A1">
                        <w:rPr>
                          <w:color w:val="0D0D0D" w:themeColor="text1" w:themeTint="F2"/>
                        </w:rPr>
                        <w:t xml:space="preserve">Goal teams are responsible for the development and implementation of the Strategic Plan and its management strategies and are held accountable for these efforts by the PSC, which approves the strategies. These strategies are developed and implemented over the course of a six-year cycle, which concludes with a Strategy and Program Evaluation. Conducted by an independent third party and guided by the PSC, these evaluations assess (1) progress toward goals, outcomes and targets; (2) the effectiveness of existing strategies; (3) alignment with </w:t>
                      </w:r>
                      <w:r w:rsidRPr="00C306A1">
                        <w:rPr>
                          <w:i/>
                          <w:color w:val="0D0D0D" w:themeColor="text1" w:themeTint="F2"/>
                        </w:rPr>
                        <w:t>Watershed Agreement</w:t>
                      </w:r>
                      <w:r w:rsidRPr="00C306A1">
                        <w:rPr>
                          <w:color w:val="0D0D0D" w:themeColor="text1" w:themeTint="F2"/>
                        </w:rPr>
                        <w:t xml:space="preserve"> principles; and (4) the functioning of CBP governance, structure, operations and practices. Evaluation results, coupled with input received during a public feedback period, inform revisions to the Strategic Plan and its management strategies for the next six-year cycle. The 2039 Strategy and Program Evaluation will prompt amendments to the </w:t>
                      </w:r>
                      <w:r w:rsidRPr="00C306A1">
                        <w:rPr>
                          <w:i/>
                          <w:color w:val="0D0D0D" w:themeColor="text1" w:themeTint="F2"/>
                        </w:rPr>
                        <w:t>Watershed Agreement</w:t>
                      </w:r>
                      <w:r w:rsidRPr="00C306A1">
                        <w:rPr>
                          <w:color w:val="0D0D0D" w:themeColor="text1" w:themeTint="F2"/>
                        </w:rPr>
                        <w:t xml:space="preserve"> in 2040.</w:t>
                      </w:r>
                    </w:p>
                    <w:p w14:paraId="15F119FB" w14:textId="77777777" w:rsidR="00873FF1" w:rsidRPr="00C306A1" w:rsidRDefault="00873FF1" w:rsidP="00873FF1">
                      <w:pPr>
                        <w:widowControl w:val="0"/>
                        <w:jc w:val="both"/>
                        <w:rPr>
                          <w:color w:val="0D0D0D" w:themeColor="text1" w:themeTint="F2"/>
                        </w:rPr>
                      </w:pPr>
                    </w:p>
                  </w:txbxContent>
                </v:textbox>
                <w10:anchorlock/>
              </v:rect>
            </w:pict>
          </mc:Fallback>
        </mc:AlternateContent>
      </w:r>
      <w:r w:rsidRPr="004D2D52">
        <w:rPr>
          <w:noProof/>
        </w:rPr>
        <mc:AlternateContent>
          <mc:Choice Requires="wps">
            <w:drawing>
              <wp:inline distT="0" distB="0" distL="0" distR="0" wp14:anchorId="33EDC782" wp14:editId="440B8551">
                <wp:extent cx="5943600" cy="3028950"/>
                <wp:effectExtent l="0" t="0" r="19050" b="19050"/>
                <wp:docPr id="521845622" name="Rectangle 5"/>
                <wp:cNvGraphicFramePr/>
                <a:graphic xmlns:a="http://schemas.openxmlformats.org/drawingml/2006/main">
                  <a:graphicData uri="http://schemas.microsoft.com/office/word/2010/wordprocessingShape">
                    <wps:wsp>
                      <wps:cNvSpPr/>
                      <wps:spPr>
                        <a:xfrm>
                          <a:off x="0" y="0"/>
                          <a:ext cx="5943600" cy="3028950"/>
                        </a:xfrm>
                        <a:prstGeom prst="rect">
                          <a:avLst/>
                        </a:prstGeom>
                        <a:solidFill>
                          <a:srgbClr val="AAE0FA"/>
                        </a:solidFill>
                      </wps:spPr>
                      <wps:style>
                        <a:lnRef idx="2">
                          <a:schemeClr val="accent1">
                            <a:shade val="15000"/>
                          </a:schemeClr>
                        </a:lnRef>
                        <a:fillRef idx="1">
                          <a:schemeClr val="accent1"/>
                        </a:fillRef>
                        <a:effectRef idx="0">
                          <a:schemeClr val="accent1"/>
                        </a:effectRef>
                        <a:fontRef idx="minor">
                          <a:schemeClr val="lt1"/>
                        </a:fontRef>
                      </wps:style>
                      <wps:txbx>
                        <w:txbxContent>
                          <w:p w14:paraId="595324EC" w14:textId="77777777" w:rsidR="00873FF1" w:rsidRPr="00690986" w:rsidRDefault="00873FF1" w:rsidP="00873FF1">
                            <w:pPr>
                              <w:jc w:val="both"/>
                              <w:rPr>
                                <w:b/>
                                <w:color w:val="0D0D0D" w:themeColor="text1" w:themeTint="F2"/>
                              </w:rPr>
                            </w:pPr>
                            <w:r w:rsidRPr="00690986">
                              <w:rPr>
                                <w:b/>
                                <w:color w:val="0D0D0D" w:themeColor="text1" w:themeTint="F2"/>
                              </w:rPr>
                              <w:t>The Workplans and Workplan Reviews</w:t>
                            </w:r>
                          </w:p>
                          <w:p w14:paraId="65BC5204" w14:textId="77777777" w:rsidR="00873FF1" w:rsidRPr="00690986" w:rsidRDefault="00873FF1" w:rsidP="00873FF1">
                            <w:pPr>
                              <w:widowControl w:val="0"/>
                              <w:jc w:val="both"/>
                              <w:rPr>
                                <w:color w:val="0D0D0D" w:themeColor="text1" w:themeTint="F2"/>
                              </w:rPr>
                            </w:pPr>
                            <w:r w:rsidRPr="00690986">
                              <w:rPr>
                                <w:color w:val="0D0D0D" w:themeColor="text1" w:themeTint="F2"/>
                              </w:rPr>
                              <w:t>Workplans describe collaborative implementation activities that advance progress toward outcome attainment and set clear expectations for success. These documents are developed and implemented by outcome leads, such as workgroups or action teams, and are reviewed and approved by goal teams. Accountability and adaptive management are enabled through synchronized, cross-program Workplan Reviews, which occur at the end of the workplan’s three-year cycle. Workplan Reviews are administered by each goal team. During each Workplan Review, outcome leads report progress toward completing stated workplan activities, and document implementation successes, challenges and opportunities for improvement. Workplan Reviews culminate in a CBP-wide symposium that initiates the development, review and launch of the next iteration of workplans. Workplan reviews will be incorporated into the Strategy and Program Evaluations conducted in 2033 and 2039.</w:t>
                            </w:r>
                          </w:p>
                          <w:p w14:paraId="04A34CF5" w14:textId="77777777" w:rsidR="00873FF1" w:rsidRPr="00690986" w:rsidRDefault="00873FF1" w:rsidP="00873FF1">
                            <w:pPr>
                              <w:widowControl w:val="0"/>
                              <w:jc w:val="both"/>
                              <w:rPr>
                                <w:color w:val="0D0D0D" w:themeColor="text1" w:themeTint="F2"/>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33EDC782" id="Rectangle 5" o:spid="_x0000_s1035" style="width:468pt;height:238.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VsRgwIAAFoFAAAOAAAAZHJzL2Uyb0RvYy54bWysVM1u2zAMvg/YOwi6r3bSpGuDOoXRLsOA&#10;oi3WDj0rshQLkEVNUmJnTz9KdpygK3YYdrFJkfz4z+ubrtFkJ5xXYAo6OcspEYZDpcymoD9eVp8u&#10;KfGBmYppMKKge+HpzfLjh+vWLsQUatCVcARBjF+0tqB1CHaRZZ7XomH+DKwwKJTgGhaQdZuscqxF&#10;9EZn0zy/yFpwlXXAhff4etcL6TLhSyl4eJTSi0B0QTG2kL4ufdfxmy2v2WLjmK0VH8Jg/xBFw5RB&#10;pyPUHQuMbJ36A6pR3IEHGc44NBlIqbhIOWA2k/xNNs81syLlgsXxdiyT/3+w/GH3bJ8clqG1fuGR&#10;jFl00jXxj/GRLhVrPxZLdIFwfJxfzc4vcqwpR9l5Pr28mqdyZkdz63z4KqAhkSiow26kIrHdvQ/o&#10;ElUPKtGbB62qldI6MW6zvtWO7Bh2riy/5KsyNgtNTtSyY9CJCnstorE234UkqsIwp8ljmicx4jHO&#10;hQmTXlSzSvRuJvMcExq8xAmMFslnAozIEsMbsQeAg2YPcsDuYQb9aCrSOI7G+d8C641Hi+QZTBiN&#10;G2XAvQegMavBc6+P4Z+UJpKhW3dYG+xg1Iwva6j2T4446NfDW75S2LF75sMTc7gP2GXc8fCIH6mh&#10;LSgMFCU1uF/vvUd9HFOUUtLifhXU/9wyJyjR3wwO8NVkNosLmZjZ/PMUGXcqWZ9KzLa5BRyECV4T&#10;yxMZ9YM+kNJB84qnoIxeUcQMR98F5cEdmNvQ7z0eEy7KMqnhEloW7s2z5RE81jlO5Ev3ypwdxjbg&#10;xD/AYRfZ4s309rrR0kC5DSBVGu1jXYcO4AKnURqOTbwQp3zSOp7E5W8AAAD//wMAUEsDBBQABgAI&#10;AAAAIQDmx+Ui2wAAAAUBAAAPAAAAZHJzL2Rvd25yZXYueG1sTI/NTsMwEITvSLyDtUjcqNNS9SeN&#10;U6FKHHsgUImjGy9O1Hidxk7rvj0LF7iMNJrVzLfFNrlOXHAIrScF00kGAqn2piWr4OP99WkFIkRN&#10;RneeUMENA2zL+7tC58Zf6Q0vVbSCSyjkWkETY59LGeoGnQ4T3yNx9uUHpyPbwUoz6CuXu07Osmwh&#10;nW6JFxrd467B+lSNTkF93s/X59tht1992tlptImqQ1Lq8SG9bEBETPHvGH7wGR1KZjr6kUwQnQJ+&#10;JP4qZ+vnBdujgvlymYEsC/mfvvwGAAD//wMAUEsBAi0AFAAGAAgAAAAhALaDOJL+AAAA4QEAABMA&#10;AAAAAAAAAAAAAAAAAAAAAFtDb250ZW50X1R5cGVzXS54bWxQSwECLQAUAAYACAAAACEAOP0h/9YA&#10;AACUAQAACwAAAAAAAAAAAAAAAAAvAQAAX3JlbHMvLnJlbHNQSwECLQAUAAYACAAAACEAeGFbEYMC&#10;AABaBQAADgAAAAAAAAAAAAAAAAAuAgAAZHJzL2Uyb0RvYy54bWxQSwECLQAUAAYACAAAACEA5sfl&#10;ItsAAAAFAQAADwAAAAAAAAAAAAAAAADdBAAAZHJzL2Rvd25yZXYueG1sUEsFBgAAAAAEAAQA8wAA&#10;AOUFAAAAAA==&#10;" fillcolor="#aae0fa" strokecolor="#030e13 [484]" strokeweight="1pt">
                <v:textbox>
                  <w:txbxContent>
                    <w:p w14:paraId="595324EC" w14:textId="77777777" w:rsidR="00873FF1" w:rsidRPr="00690986" w:rsidRDefault="00873FF1" w:rsidP="00873FF1">
                      <w:pPr>
                        <w:jc w:val="both"/>
                        <w:rPr>
                          <w:b/>
                          <w:color w:val="0D0D0D" w:themeColor="text1" w:themeTint="F2"/>
                        </w:rPr>
                      </w:pPr>
                      <w:r w:rsidRPr="00690986">
                        <w:rPr>
                          <w:b/>
                          <w:color w:val="0D0D0D" w:themeColor="text1" w:themeTint="F2"/>
                        </w:rPr>
                        <w:t>The Workplans and Workplan Reviews</w:t>
                      </w:r>
                    </w:p>
                    <w:p w14:paraId="65BC5204" w14:textId="77777777" w:rsidR="00873FF1" w:rsidRPr="00690986" w:rsidRDefault="00873FF1" w:rsidP="00873FF1">
                      <w:pPr>
                        <w:widowControl w:val="0"/>
                        <w:jc w:val="both"/>
                        <w:rPr>
                          <w:color w:val="0D0D0D" w:themeColor="text1" w:themeTint="F2"/>
                        </w:rPr>
                      </w:pPr>
                      <w:r w:rsidRPr="00690986">
                        <w:rPr>
                          <w:color w:val="0D0D0D" w:themeColor="text1" w:themeTint="F2"/>
                        </w:rPr>
                        <w:t>Workplans describe collaborative implementation activities that advance progress toward outcome attainment and set clear expectations for success. These documents are developed and implemented by outcome leads, such as workgroups or action teams, and are reviewed and approved by goal teams. Accountability and adaptive management are enabled through synchronized, cross-program Workplan Reviews, which occur at the end of the workplan’s three-year cycle. Workplan Reviews are administered by each goal team. During each Workplan Review, outcome leads report progress toward completing stated workplan activities, and document implementation successes, challenges and opportunities for improvement. Workplan Reviews culminate in a CBP-wide symposium that initiates the development, review and launch of the next iteration of workplans. Workplan reviews will be incorporated into the Strategy and Program Evaluations conducted in 2033 and 2039.</w:t>
                      </w:r>
                    </w:p>
                    <w:p w14:paraId="04A34CF5" w14:textId="77777777" w:rsidR="00873FF1" w:rsidRPr="00690986" w:rsidRDefault="00873FF1" w:rsidP="00873FF1">
                      <w:pPr>
                        <w:widowControl w:val="0"/>
                        <w:jc w:val="both"/>
                        <w:rPr>
                          <w:color w:val="0D0D0D" w:themeColor="text1" w:themeTint="F2"/>
                        </w:rPr>
                      </w:pPr>
                    </w:p>
                  </w:txbxContent>
                </v:textbox>
                <w10:anchorlock/>
              </v:rect>
            </w:pict>
          </mc:Fallback>
        </mc:AlternateContent>
      </w:r>
    </w:p>
    <w:p w14:paraId="65D433A6" w14:textId="77777777" w:rsidR="00873FF1" w:rsidRPr="004D2D52" w:rsidRDefault="00873FF1" w:rsidP="008A41E1">
      <w:pPr>
        <w:pStyle w:val="Heading2"/>
      </w:pPr>
      <w:bookmarkStart w:id="7" w:name="_Toc243576003"/>
      <w:r w:rsidRPr="004D2D52">
        <w:t>Monitoring, Assessing, and Reporting Progress</w:t>
      </w:r>
      <w:bookmarkEnd w:id="7"/>
    </w:p>
    <w:p w14:paraId="18CE4B43" w14:textId="77777777" w:rsidR="00873FF1" w:rsidRPr="004D2D52" w:rsidRDefault="00873FF1" w:rsidP="00BB101B">
      <w:pPr>
        <w:widowControl w:val="0"/>
      </w:pPr>
      <w:r w:rsidRPr="004D2D52">
        <w:t xml:space="preserve">Monitoring, assessing and reporting on progress are cornerstone commitments of the CBP to transparency, accountability and adaptive management. Through its Indicators Framework, </w:t>
      </w:r>
      <w:hyperlink r:id="rId36" w:history="1">
        <w:r w:rsidRPr="0017039E">
          <w:rPr>
            <w:rStyle w:val="Hyperlink"/>
          </w:rPr>
          <w:t>ChesapeakeProgress</w:t>
        </w:r>
      </w:hyperlink>
      <w:r w:rsidRPr="004D2D52">
        <w:t xml:space="preserve"> and Bay Barometer, CBP delivers publicly accessible and scientifically robust products to communicate attainment of the </w:t>
      </w:r>
      <w:r w:rsidRPr="004D2D52">
        <w:rPr>
          <w:i/>
        </w:rPr>
        <w:t>Watershed Agreement</w:t>
      </w:r>
      <w:r w:rsidRPr="004D2D52">
        <w:t xml:space="preserve"> outcomes and targets. </w:t>
      </w:r>
      <w:r w:rsidRPr="004D2D52">
        <w:tab/>
      </w:r>
    </w:p>
    <w:p w14:paraId="3D2A08A8" w14:textId="77777777" w:rsidR="00873FF1" w:rsidRPr="004D2D52" w:rsidRDefault="00873FF1" w:rsidP="00BB101B">
      <w:pPr>
        <w:widowControl w:val="0"/>
      </w:pPr>
      <w:r w:rsidRPr="004D2D52">
        <w:t xml:space="preserve">To determine whether implemented management approaches and activities are having the </w:t>
      </w:r>
      <w:r w:rsidRPr="004D2D52">
        <w:lastRenderedPageBreak/>
        <w:t xml:space="preserve">intended effect and to track progress toward </w:t>
      </w:r>
      <w:r w:rsidRPr="004D2D52">
        <w:rPr>
          <w:i/>
          <w:iCs/>
        </w:rPr>
        <w:t>Watershed Agreement</w:t>
      </w:r>
      <w:r w:rsidRPr="004D2D52">
        <w:t xml:space="preserve"> outcomes and targets, CBP has established an </w:t>
      </w:r>
      <w:hyperlink r:id="rId37">
        <w:r w:rsidRPr="004D2D52">
          <w:rPr>
            <w:rStyle w:val="Hyperlink"/>
          </w:rPr>
          <w:t>Indicators Framework</w:t>
        </w:r>
      </w:hyperlink>
      <w:r w:rsidRPr="004D2D52">
        <w:t xml:space="preserve">. Indicators measure either the direct outputs of activities implemented as part of this Strategic Plan and related workplans, or the environmental, programmatic or system condition related to those outputs and activities. Alternatively, qualitative results, case studies or other information may be documented. When an indicator is not used, this Strategic Plan describes how progress toward outcome or target attainment will be demonstrated, how often progress will be assessed and how CBP will communicate progress to support partner decision-making and accountability. </w:t>
      </w:r>
      <w:proofErr w:type="gramStart"/>
      <w:r w:rsidRPr="004D2D52">
        <w:t>Indicator</w:t>
      </w:r>
      <w:proofErr w:type="gramEnd"/>
      <w:r w:rsidRPr="004D2D52">
        <w:t xml:space="preserve"> and other methods are summarized in outcome subsections and are further described on </w:t>
      </w:r>
      <w:hyperlink r:id="rId38" w:history="1">
        <w:r w:rsidRPr="0017039E">
          <w:rPr>
            <w:rStyle w:val="Hyperlink"/>
          </w:rPr>
          <w:t>ChesapeakeProgress</w:t>
        </w:r>
      </w:hyperlink>
      <w:r w:rsidRPr="004D2D52">
        <w:t xml:space="preserve">. </w:t>
      </w:r>
    </w:p>
    <w:p w14:paraId="109ADB2B" w14:textId="77777777" w:rsidR="00873FF1" w:rsidRPr="004D2D52" w:rsidRDefault="00873FF1" w:rsidP="00BB101B">
      <w:pPr>
        <w:widowControl w:val="0"/>
      </w:pPr>
      <w:hyperlink r:id="rId39" w:history="1">
        <w:r w:rsidRPr="0017039E">
          <w:rPr>
            <w:rStyle w:val="Hyperlink"/>
          </w:rPr>
          <w:t>ChesapeakeProgress</w:t>
        </w:r>
      </w:hyperlink>
      <w:r w:rsidRPr="004D2D52">
        <w:t xml:space="preserve"> is a CBP website that provides accurate, up-to-date and accessible data and information on indicators of environmental health, restoration, conservation and stewardship. This website helps oversight groups track CBP’s progress toward the attainment of </w:t>
      </w:r>
      <w:r w:rsidRPr="004D2D52">
        <w:rPr>
          <w:i/>
          <w:iCs/>
        </w:rPr>
        <w:t>Watershed Agreement</w:t>
      </w:r>
      <w:r w:rsidRPr="004D2D52">
        <w:t xml:space="preserve"> outcomes and targets. Supplemental materials on </w:t>
      </w:r>
      <w:hyperlink r:id="rId40" w:history="1">
        <w:r w:rsidRPr="0017039E">
          <w:rPr>
            <w:rStyle w:val="Hyperlink"/>
          </w:rPr>
          <w:t>ChesapeakeProgress</w:t>
        </w:r>
      </w:hyperlink>
      <w:r w:rsidRPr="004D2D52">
        <w:t>, such as metadata and additional detail on how underlying data are collected, analyzed and interpreted, contribute to scientific integrity.</w:t>
      </w:r>
    </w:p>
    <w:p w14:paraId="1FD6B4B3" w14:textId="77777777" w:rsidR="00873FF1" w:rsidRPr="004D2D52" w:rsidRDefault="00873FF1" w:rsidP="00BB101B">
      <w:pPr>
        <w:widowControl w:val="0"/>
      </w:pPr>
      <w:r>
        <w:t xml:space="preserve">The Bay Barometer is an annual CBP publication that highlights program accomplishments and reports progress toward the attainment of </w:t>
      </w:r>
      <w:r w:rsidRPr="6E4CEC68">
        <w:rPr>
          <w:i/>
          <w:iCs/>
        </w:rPr>
        <w:t>Watershed Agreement</w:t>
      </w:r>
      <w:r>
        <w:t xml:space="preserve"> outcomes and targets based on updates from the preceding year. Using plain language to convey technical information to a public audience, the report provides insights into the </w:t>
      </w:r>
      <w:r w:rsidRPr="6E4CEC68">
        <w:rPr>
          <w:rFonts w:eastAsia="Aptos" w:cs="Aptos"/>
        </w:rPr>
        <w:t xml:space="preserve">status of Bay resources and progress toward the goals of the </w:t>
      </w:r>
      <w:r w:rsidRPr="6E4CEC68">
        <w:rPr>
          <w:rFonts w:eastAsia="Aptos" w:cs="Aptos"/>
          <w:i/>
          <w:iCs/>
        </w:rPr>
        <w:t>Watershed Agreement</w:t>
      </w:r>
      <w:r>
        <w:t xml:space="preserve">. Together, </w:t>
      </w:r>
      <w:hyperlink r:id="rId41" w:history="1">
        <w:r w:rsidRPr="0017039E">
          <w:rPr>
            <w:rStyle w:val="Hyperlink"/>
          </w:rPr>
          <w:t>ChesapeakeProgress</w:t>
        </w:r>
      </w:hyperlink>
      <w:r>
        <w:t xml:space="preserve"> and the Bay Barometer support accountability through transparency by allowing the public to access critical data and information that reflects progress toward outcome and target attainment. </w:t>
      </w:r>
    </w:p>
    <w:p w14:paraId="0ADEF3B9" w14:textId="77777777" w:rsidR="00873FF1" w:rsidRPr="004D2D52" w:rsidRDefault="00873FF1" w:rsidP="008A41E1">
      <w:pPr>
        <w:pStyle w:val="Heading2"/>
      </w:pPr>
      <w:bookmarkStart w:id="8" w:name="_Toc243576004"/>
      <w:r w:rsidRPr="004D2D52">
        <w:t>Transparency and Future Public Feedback</w:t>
      </w:r>
      <w:bookmarkEnd w:id="8"/>
    </w:p>
    <w:p w14:paraId="2638B8A1" w14:textId="77777777" w:rsidR="00873FF1" w:rsidRPr="004D2D52" w:rsidRDefault="00873FF1" w:rsidP="00BB101B">
      <w:pPr>
        <w:widowControl w:val="0"/>
      </w:pPr>
      <w:r>
        <w:t xml:space="preserve">As a critical part of accountability, CBP is committed to operating transparently. In addition to reporting data and trends on </w:t>
      </w:r>
      <w:hyperlink r:id="rId42" w:history="1">
        <w:r w:rsidRPr="0017039E">
          <w:rPr>
            <w:rStyle w:val="Hyperlink"/>
          </w:rPr>
          <w:t>ChesapeakeProgress</w:t>
        </w:r>
      </w:hyperlink>
      <w:r>
        <w:t xml:space="preserve"> and in the Bay Barometer, the CBP website provides online access to the </w:t>
      </w:r>
      <w:r w:rsidRPr="6E4CEC68">
        <w:rPr>
          <w:i/>
          <w:iCs/>
        </w:rPr>
        <w:t>Watershed Agreement</w:t>
      </w:r>
      <w:r>
        <w:t>, Strategic Plan and workplans. Documentation associated with Annual Check-Ins, Workplan Reviews and Strategy and Program Evaluations will also be posted online.  CBP further demonstrates its commitment to transparency by ensuring that, with limited exceptions, all meetings where the partnership conducts regular business or makes decisions are open for public observation (GMF</w:t>
      </w:r>
      <w:r w:rsidRPr="6E4CEC68">
        <w:rPr>
          <w:i/>
          <w:iCs/>
        </w:rPr>
        <w:t xml:space="preserve">, </w:t>
      </w:r>
      <w:r>
        <w:t xml:space="preserve">2026). </w:t>
      </w:r>
    </w:p>
    <w:p w14:paraId="690FC9B5" w14:textId="77777777" w:rsidR="00873FF1" w:rsidRPr="004D2D52" w:rsidRDefault="00873FF1" w:rsidP="00BB101B">
      <w:pPr>
        <w:widowControl w:val="0"/>
      </w:pPr>
      <w:r w:rsidRPr="004D2D52">
        <w:t xml:space="preserve">“Given that the public holds the EC accountable for the </w:t>
      </w:r>
      <w:r w:rsidRPr="004D2D52">
        <w:rPr>
          <w:i/>
          <w:iCs/>
        </w:rPr>
        <w:t>Watershed Agreement</w:t>
      </w:r>
      <w:r w:rsidRPr="004D2D52">
        <w:t xml:space="preserve"> goals… the partnership highly values public participation and follows operating standards that allow </w:t>
      </w:r>
      <w:r w:rsidRPr="004D2D52">
        <w:lastRenderedPageBreak/>
        <w:t>for accessible and robust engagement” (GMF, 2026).</w:t>
      </w:r>
      <w:r w:rsidRPr="004D2D52" w:rsidDel="007C27B4">
        <w:t xml:space="preserve"> </w:t>
      </w:r>
      <w:r w:rsidRPr="004D2D52">
        <w:t xml:space="preserve">During CBP public meetings, opportunities for members of the public to participate in discussions and provide feedback on agenda topics are provided at the discretion of chairs. Additionally, a formal public feedback period will be hosted to seek input on the Strategic Plan revision in 2033 and the </w:t>
      </w:r>
      <w:r w:rsidRPr="004D2D52">
        <w:rPr>
          <w:i/>
          <w:iCs/>
        </w:rPr>
        <w:t>Watershed Agreement</w:t>
      </w:r>
      <w:r w:rsidRPr="004D2D52">
        <w:t xml:space="preserve"> revision in 2040. Stakeholder input will be thoughtfully solicited and integrated, where appropriate, into CBP plans at these critical junctures. </w:t>
      </w:r>
    </w:p>
    <w:p w14:paraId="1DBA2110" w14:textId="77777777" w:rsidR="00873FF1" w:rsidRPr="004D2D52" w:rsidRDefault="00873FF1" w:rsidP="00873FF1">
      <w:pPr>
        <w:widowControl w:val="0"/>
        <w:ind w:firstLine="360"/>
      </w:pPr>
    </w:p>
    <w:p w14:paraId="6A3BB1B5" w14:textId="77777777" w:rsidR="00E01277" w:rsidRDefault="00E01277"/>
    <w:p w14:paraId="43A2F11A" w14:textId="77777777" w:rsidR="00E01277" w:rsidRDefault="00E01277"/>
    <w:p w14:paraId="20FEEE3B" w14:textId="4A7E7B39" w:rsidR="00B145C8" w:rsidRDefault="00B145C8">
      <w:r>
        <w:br w:type="page"/>
      </w:r>
    </w:p>
    <w:bookmarkStart w:id="9" w:name="bookmark=id.xdbnet62lzbk" w:colFirst="0" w:colLast="0"/>
    <w:bookmarkEnd w:id="9"/>
    <w:p w14:paraId="57B0A39C" w14:textId="13233ED3" w:rsidR="004D1E63" w:rsidRPr="00DE4197" w:rsidRDefault="00DE4197" w:rsidP="004D1E63">
      <w:pPr>
        <w:rPr>
          <w:sz w:val="48"/>
          <w:szCs w:val="48"/>
        </w:rPr>
      </w:pPr>
      <w:r>
        <w:rPr>
          <w:noProof/>
        </w:rPr>
        <w:lastRenderedPageBreak/>
        <mc:AlternateContent>
          <mc:Choice Requires="wps">
            <w:drawing>
              <wp:anchor distT="0" distB="0" distL="114300" distR="114300" simplePos="0" relativeHeight="251650045" behindDoc="0" locked="0" layoutInCell="1" allowOverlap="1" wp14:anchorId="09993282" wp14:editId="0BBEDF11">
                <wp:simplePos x="0" y="0"/>
                <wp:positionH relativeFrom="column">
                  <wp:posOffset>-451485</wp:posOffset>
                </wp:positionH>
                <wp:positionV relativeFrom="paragraph">
                  <wp:posOffset>-33020</wp:posOffset>
                </wp:positionV>
                <wp:extent cx="6858000" cy="4720763"/>
                <wp:effectExtent l="0" t="0" r="0" b="3810"/>
                <wp:wrapNone/>
                <wp:docPr id="875801685" name="Rectangle 14"/>
                <wp:cNvGraphicFramePr/>
                <a:graphic xmlns:a="http://schemas.openxmlformats.org/drawingml/2006/main">
                  <a:graphicData uri="http://schemas.microsoft.com/office/word/2010/wordprocessingShape">
                    <wps:wsp>
                      <wps:cNvSpPr/>
                      <wps:spPr>
                        <a:xfrm>
                          <a:off x="0" y="0"/>
                          <a:ext cx="6858000" cy="4720763"/>
                        </a:xfrm>
                        <a:prstGeom prst="rect">
                          <a:avLst/>
                        </a:prstGeom>
                        <a:blipFill dpi="0" rotWithShape="1">
                          <a:blip r:embed="rId43">
                            <a:extLst>
                              <a:ext uri="{28A0092B-C50C-407E-A947-70E740481C1C}">
                                <a14:useLocalDpi xmlns:a14="http://schemas.microsoft.com/office/drawing/2010/main" val="0"/>
                              </a:ext>
                            </a:extLst>
                          </a:blip>
                          <a:srcRect/>
                          <a:stretch>
                            <a:fillRect l="-11376" t="2597" b="1"/>
                          </a:stretch>
                        </a:blip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6A9354E" id="Rectangle 14" o:spid="_x0000_s1026" style="position:absolute;margin-left:-35.55pt;margin-top:-2.6pt;width:540pt;height:371.7pt;z-index:2516500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A2wgQTzQIAAA4GAAAOAAAAZHJzL2Uyb0RvYy54bWysVFtP2zAUfp+0&#10;/2D5HZKUXiAiRRWICQkB4iKeXccmlhzbs92m3a/fsZ2kCNAmTXtxjn3uX75zzi92rURbZp3QqsLF&#10;cY4RU1TXQr1V+OX5+ugUI+eJqonUilV4zxy+WH7/dt6Zkk10o2XNLIIgypWdqXDjvSmzzNGGtcQd&#10;a8MUKLm2LfFwtW9ZbUkH0VuZTfJ8nnXa1sZqypyD16ukxMsYn3NG/T3njnkkKwy1+XjaeK7DmS3P&#10;SflmiWkE7csg/1BFS4SCpGOoK+IJ2ljxKVQrqNVOc39MdZtpzgVlsQfopsg/dPPUEMNiLwCOMyNM&#10;7v+FpXfbJ/NgAYbOuNKBGLrYcduGL9SHdhGs/QgW23lE4XF+OjvNc8CUgm66mOSL+UmAMzu4G+v8&#10;D6ZbFIQKW/gbESSyvXU+mQ4mIdtaCnMtpES1AeAgstX+VfgmwgDkir7BqAcCfuPf6ZIgvtJ00zLl&#10;E2csk8QDYV0jjIM0JWvXrIYCb+oiMcJZ+gjVRnY4b5mnTaiQQ3XhPbDpqChOFvNIqcnsbIER8Cl6&#10;AwCjC8hDV8FfqnAqHbpM/YeX7AB9lPxesmT9yDgSNYA9ib3HqWCX0qItgQoIpdBSgsU1pGbpuZiF&#10;35LCjx7xv0gFAQ999LH7AGHiPsdOYVLf0ZXFoRoLy/9UWHIePWJmrfzo3Aql7VcBJHTVZ072A0gJ&#10;moDSWtf7BxsoEqniDL0WwLJb4vwDsTDDwB/YS/4eDi51V2HdSxg12v766j3YA6dAi1EHO6HC7ueG&#10;WIaRvFEwdGfFdBqWSLxMZ8B5IM97zfq9Rm3aSw2/qYANaGgUg72Xg8itbl9hfa1CVlARRSF3ham3&#10;w+XSwx1UsAApW62iDIvDEH+rngwdhiJM0fPulVjTj5qHKb3Tw/4g5YeJS7aJi6uN11zEcTzg2uMN&#10;SycSp1+QYau9v0erwxpf/gYAAP//AwBQSwMECgAAAAAAAAAhAHJCM4AYQwQAGEMEABQAAABkcnMv&#10;bWVkaWEvaW1hZ2UxLmpwZ//Y/+EAYEV4aWYAAE1NACoAAAAIAAIBOwACAAAAEgAAACaCmAACAAAA&#10;IAAAADgAAAAAUmhpYW5ub24gSm9obnN0b24AQWxsaWFuY2UgZm9yIHRoZSBDaGVzYXBlYWtlIEJh&#10;eQD/7QHSUGhvdG9zaG9wIDMuMAA4QklNBAQAAAAAAbUcAVoAAxslRxwBAAACAAQcAgAAAgAEHALm&#10;APxodHRwczovL2ZsaWNrci5jb20vZS83YmN4WXpoUWQ1NjJCZEpsTVRHRnpueXZCMUFTU0RCdVJa&#10;SENtT0lqWExzJTNELCBDaXR5OkFubmFwb2xpcywgQ291bnRyeTpVbml0ZWQgU3RhdGVzLCBBZGRy&#10;ZXNzOjE3NTAgRm9yZXN0IERyaXZlIFN1aXRlIDEzMCwgUG9zdGFsQ29kZToyMTQwMSwgUmVnaW9u&#10;Ok1ELCBFbWFpbDp3cGFyc29uQGNoZXNhcGVha2ViYXkubmV0LCBQaG9uZTo0MTAtMjY3LTk4NDgs&#10;IFVSTDp3d3cuY2hlc2FwZWFrZWJheS5uZXQcAnoAAldQHAJ0AB9BbGxpYW5jZSBmb3IgdGhlIENo&#10;ZXNhcGVha2UgQmF5HAJzABZDaGVzYXBlYWtlIEJheSBQcm9ncmFtHAJuACBQaG90byBieSBSaGlh&#10;bm5vbiBKb2huc3Rvbi9DaGVzYRwCVQARTXVsdGltZWRpYSBJbnRlcm4cAlAAEVJoaWFubm9uIEpv&#10;aG5zdG9uHAIAAAIABAD/4AAQSkZJRgABAgAAAQABAAD/4gxYSUNDX1BST0ZJTEUAAQEAAAxITGlu&#10;bwIQAABtbnRyUkdCIFhZWiAHzgACAAkABgAxAABhY3NwTVNGVAAAAABJRUMgc1JHQgAAAAAAAAAA&#10;AAAAAAAA9tYAAQAAAADTLUhQICAAAAAAAAAAAAAAAAAAAAAAAAAAAAAAAAAAAAAAAAAAAAAAAAAA&#10;AAAAAAAAAAAAABFjcHJ0AAABUAAAADNkZXNjAAABhAAAAGx3dHB0AAAB8AAAABRia3B0AAACBAAA&#10;ABRyWFlaAAACGAAAABRnWFlaAAACLAAAABRiWFlaAAACQAAAABRkbW5kAAACVAAAAHBkbWRkAAAC&#10;xAAAAIh2dWVkAAADTAAAAIZ2aWV3AAAD1AAAACRsdW1pAAAD+AAAABRtZWFzAAAEDAAAACR0ZWNo&#10;AAAEMAAAAAxyVFJDAAAEPAAACAxnVFJDAAAEPAAACAxiVFJDAAAEPAAACAx0ZXh0AAAAAENvcHly&#10;aWdodCAoYykgMTk5OCBIZXdsZXR0LVBhY2thcmQgQ29tcGFueQAAZGVzYwAAAAAAAAASc1JHQiBJ&#10;RUM2MTk2Ni0yLjEAAAAAAAAAAAAAABJzUkdCIElFQzYxOTY2LTIuMQAAAAAAAAAAAAAAAAAAAAAA&#10;AAAAAAAAAAAAAAAAAAAAAAAAAAAAAAAAAAAAAAAAAAAAWFlaIAAAAAAAAPNRAAEAAAABFsxYWVog&#10;AAAAAAAAAAAAAAAAAAAAAFhZWiAAAAAAAABvogAAOPUAAAOQWFlaIAAAAAAAAGKZAAC3hQAAGNpY&#10;WVogAAAAAAAAJKAAAA+EAAC2z2Rlc2MAAAAAAAAAFklFQyBodHRwOi8vd3d3LmllYy5jaAAAAAAA&#10;AAAAAAAAFklFQyBodHRwOi8vd3d3LmllYy5jaAAAAAAAAAAAAAAAAAAAAAAAAAAAAAAAAAAAAAAA&#10;AAAAAAAAAAAAAAAAAAAAAABkZXNjAAAAAAAAAC5JRUMgNjE5NjYtMi4xIERlZmF1bHQgUkdCIGNv&#10;bG91ciBzcGFjZSAtIHNSR0IAAAAAAAAAAAAAAC5JRUMgNjE5NjYtMi4xIERlZmF1bHQgUkdCIGNv&#10;bG91ciBzcGFjZSAtIHNSR0IAAAAAAAAAAAAAAAAAAAAAAAAAAAAAZGVzYwAAAAAAAAAsUmVmZXJl&#10;bmNlIFZpZXdpbmcgQ29uZGl0aW9uIGluIElFQzYxOTY2LTIuMQAAAAAAAAAAAAAALFJlZmVyZW5j&#10;ZSBWaWV3aW5nIENvbmRpdGlvbiBpbiBJRUM2MTk2Ni0yLjEAAAAAAAAAAAAAAAAAAAAAAAAAAAAA&#10;AAAAAHZpZXcAAAAAABOk/gAUXy4AEM8UAAPtzAAEEwsAA1yeAAAAAVhZWiAAAAAAAEwJVgBQAAAA&#10;Vx/nbWVhcwAAAAAAAAABAAAAAAAAAAAAAAAAAAAAAAAAAo8AAAACc2lnIAAAAABDUlQgY3VydgAA&#10;AAAAAAQAAAAABQAKAA8AFAAZAB4AIwAoAC0AMgA3ADsAQABFAEoATwBUAFkAXgBjAGgAbQByAHcA&#10;fACBAIYAiwCQAJUAmgCfAKQAqQCuALIAtwC8AMEAxgDLANAA1QDbAOAA5QDrAPAA9gD7AQEBBwEN&#10;ARMBGQEfASUBKwEyATgBPgFFAUwBUgFZAWABZwFuAXUBfAGDAYsBkgGaAaEBqQGxAbkBwQHJAdEB&#10;2QHhAekB8gH6AgMCDAIUAh0CJgIvAjgCQQJLAlQCXQJnAnECegKEAo4CmAKiAqwCtgLBAssC1QLg&#10;AusC9QMAAwsDFgMhAy0DOANDA08DWgNmA3IDfgOKA5YDogOuA7oDxwPTA+AD7AP5BAYEEwQgBC0E&#10;OwRIBFUEYwRxBH4EjASaBKgEtgTEBNME4QTwBP4FDQUcBSsFOgVJBVgFZwV3BYYFlgWmBbUFxQXV&#10;BeUF9gYGBhYGJwY3BkgGWQZqBnsGjAadBq8GwAbRBuMG9QcHBxkHKwc9B08HYQd0B4YHmQesB78H&#10;0gflB/gICwgfCDIIRghaCG4IggiWCKoIvgjSCOcI+wkQCSUJOglPCWQJeQmPCaQJugnPCeUJ+woR&#10;CicKPQpUCmoKgQqYCq4KxQrcCvMLCwsiCzkLUQtpC4ALmAuwC8gL4Qv5DBIMKgxDDFwMdQyODKcM&#10;wAzZDPMNDQ0mDUANWg10DY4NqQ3DDd4N+A4TDi4OSQ5kDn8Omw62DtIO7g8JDyUPQQ9eD3oPlg+z&#10;D88P7BAJECYQQxBhEH4QmxC5ENcQ9RETETERTxFtEYwRqhHJEegSBxImEkUSZBKEEqMSwxLjEwMT&#10;IxNDE2MTgxOkE8UT5RQGFCcUSRRqFIsUrRTOFPAVEhU0FVYVeBWbFb0V4BYDFiYWSRZsFo8WshbW&#10;FvoXHRdBF2UXiReuF9IX9xgbGEAYZRiKGK8Y1Rj6GSAZRRlrGZEZtxndGgQaKhpRGncanhrFGuwb&#10;FBs7G2MbihuyG9ocAhwqHFIcexyjHMwc9R0eHUcdcB2ZHcMd7B4WHkAeah6UHr4e6R8THz4faR+U&#10;H78f6iAVIEEgbCCYIMQg8CEcIUghdSGhIc4h+yInIlUigiKvIt0jCiM4I2YjlCPCI/AkHyRNJHwk&#10;qyTaJQklOCVoJZclxyX3JicmVyaHJrcm6CcYJ0kneierJ9woDSg/KHEooijUKQYpOClrKZ0p0CoC&#10;KjUqaCqbKs8rAis2K2krnSvRLAUsOSxuLKIs1y0MLUEtdi2rLeEuFi5MLoIuty7uLyQvWi+RL8cv&#10;/jA1MGwwpDDbMRIxSjGCMbox8jIqMmMymzLUMw0zRjN/M7gz8TQrNGU0njTYNRM1TTWHNcI1/TY3&#10;NnI2rjbpNyQ3YDecN9c4FDhQOIw4yDkFOUI5fzm8Ofk6Njp0OrI67zstO2s7qjvoPCc8ZTykPOM9&#10;Ij1hPaE94D4gPmA+oD7gPyE/YT+iP+JAI0BkQKZA50EpQWpBrEHuQjBCckK1QvdDOkN9Q8BEA0RH&#10;RIpEzkUSRVVFmkXeRiJGZ0arRvBHNUd7R8BIBUhLSJFI10kdSWNJqUnwSjdKfUrESwxLU0uaS+JM&#10;KkxyTLpNAk1KTZNN3E4lTm5Ot08AT0lPk0/dUCdQcVC7UQZRUFGbUeZSMVJ8UsdTE1NfU6pT9lRC&#10;VI9U21UoVXVVwlYPVlxWqVb3V0RXklfgWC9YfVjLWRpZaVm4WgdaVlqmWvVbRVuVW+VcNVyGXNZd&#10;J114XcleGl5sXr1fD19hX7NgBWBXYKpg/GFPYaJh9WJJYpxi8GNDY5dj62RAZJRk6WU9ZZJl52Y9&#10;ZpJm6Gc9Z5Nn6Wg/aJZo7GlDaZpp8WpIap9q92tPa6dr/2xXbK9tCG1gbbluEm5rbsRvHm94b9Fw&#10;K3CGcOBxOnGVcfByS3KmcwFzXXO4dBR0cHTMdSh1hXXhdj52m3b4d1Z3s3gReG54zHkqeYl553pG&#10;eqV7BHtje8J8IXyBfOF9QX2hfgF+Yn7CfyN/hH/lgEeAqIEKgWuBzYIwgpKC9INXg7qEHYSAhOOF&#10;R4Wrhg6GcobXhzuHn4gEiGmIzokziZmJ/opkisqLMIuWi/yMY4zKjTGNmI3/jmaOzo82j56QBpBu&#10;kNaRP5GokhGSepLjk02TtpQglIqU9JVflcmWNJaflwqXdZfgmEyYuJkkmZCZ/JpomtWbQpuvnByc&#10;iZz3nWSd0p5Anq6fHZ+Ln/qgaaDYoUehtqImopajBqN2o+akVqTHpTilqaYapoum/adup+CoUqjE&#10;qTepqaocqo+rAqt1q+msXKzQrUStuK4trqGvFq+LsACwdbDqsWCx1rJLssKzOLOutCW0nLUTtYq2&#10;AbZ5tvC3aLfguFm40blKucK6O7q1uy67p7whvJu9Fb2Pvgq+hL7/v3q/9cBwwOzBZ8Hjwl/C28NY&#10;w9TEUcTOxUvFyMZGxsPHQce/yD3IvMk6ybnKOMq3yzbLtsw1zLXNNc21zjbOts83z7jQOdC60TzR&#10;vtI/0sHTRNPG1EnUy9VO1dHWVdbY11zX4Nhk2OjZbNnx2nba+9uA3AXcit0Q3ZbeHN6i3ynfr+A2&#10;4L3hROHM4lPi2+Nj4+vkc+T85YTmDeaW5x/nqegy6LzpRunQ6lvq5etw6/vshu0R7ZzuKO6070Dv&#10;zPBY8OXxcvH/8ozzGfOn9DT0wvVQ9d72bfb794r4Gfio+Tj5x/pX+uf7d/wH/Jj9Kf26/kv+3P9t&#10;////7gAOQWRvYmUAZMAAAAAB/9sAQwADAgIDAgIDAwMDBAMDBAUIBQUEBAUKBwcGCAwKDAwLCgsL&#10;DQ4SEA0OEQ4LCxAWEBETFBUVFQwPFxgWFBgSFBUU/9sAQwEDBAQFBAUJBQUJFA0LDRQUFBQUFBQU&#10;FBQUFBQUFBQUFBQUFBQUFBQUFBQUFBQUFBQUFBQUFBQUFBQUFBQUFBQU/8AAEQgCFQMfAwARAAER&#10;AQIRAf/EAB0AAAIDAQEBAQEAAAAAAAAAAAUGAwQHAggBAAn/xABIEAACAQMEAQIFAgQDBwMCAQ0B&#10;AgMEBREABhIhMRNBBxQiUWEycRUjQoFSkaEIFiQzYrHBctHwQ+EXNFOC8SVjc5I1RCaiwv/EABwB&#10;AAIDAQEBAQAAAAAAAAAAAAMEAgUGAQAHCP/EAEIRAAEDAwIEBAQEBQQCAgIABwECAxEABCESMQVB&#10;UWETInGBFDKRobHB0fAGI0JS4RVicvEkM4KSQ6KywhYlNHPS/9oADAMAAAERAhEAPwDxTsSghWSq&#10;pZ5vl5HGRz67B8aQuVlQEClbcZzRi47dengZg5PHzwOc6US5nanVjEUvy3KkijCPSTyy5/XLEMKP&#10;wQev76sW0OZzilv5aRlMmpKxqf5kRXCjraOXjlXim5RtkdMo8Y/brXEpXpKkKB9RSzqUqOao3azU&#10;8tVbljqKlhI31NIgb/tpm2UQpRVGKXeRCYTmaPjadPHCtQK4rEwwC0DYz/bOjquwTp05qKLVYGqa&#10;7pdt09SyrDdYRk/1q6j/ALaXXcRnQamlkqxNWW29LBKadayknbz/APlGM/8A82NCD6FiYI9q6W1p&#10;8tMdLtyojhMs1PI48840WQY/sdeC0n5TTYSQM0Pv9HA1LIr0xZc8vURGXB9idNMElczVdcaVgyKT&#10;EqnNSsMcfPkQoIf9R/Or4J8uqazynJOkVeUPSTPHNTzQyoeJHHP+uvEBQkGpIQUqgirsdeOOYnHW&#10;Mqxxofh04XSgYq4tZHJCWUhWH0nj9v8A20MoINTS6FCRXxIQ5Byucd//AA64TFFCQalqbVG68nVH&#10;XH39/tqaVkbUJduCZqrBZrXMxWWm7/6W0UXDqdjUkNIODXcm27REc0081M//AK8aKm7dnzCagu2b&#10;kEVEbXOuAl3nKg5ALeNTDiDkoFBU2oGAs1Yp6C4R+Lh66e5dc+/313W2f6YrqUOpxqmrKU1VEw5e&#10;nID7p0dFStIriELSrNfmdo1+qFz13hsjU1KG9eg6Yr6J4wpLS+i3tzHvoFSCQkTzpv8Ah7a6eu3H&#10;bf4lUSwWiWbhU1dIokeOMqeRVc+R5wfOgOvqbQVIEqGwOM8s0uWvHUEOfKTn0r03eNp0d62lSVj7&#10;dnm2/UU0EUVUkvpUyU+AYFUnLApJzQFsFeYB8axzV04h9YQ4NUkkR5p5yO43rXP2rSmW06ToiJ5Q&#10;NvoaxffHwztLz0G4Ld68e3DXJQ3CCtiZ5KSUnADAdsGwwOOwQT4xrW2PEnkgtORriQRzH+Kyd7w5&#10;JUl1PyzBH5V7V+H/AMO9pbHNdU2e0UdJd60RCoqwuGjPpheC5/QMeSP18cnvXyzivH7q8R4DrhKE&#10;7A+u5jcj7V9E4ZwGzsyH0I85G/QHcUKp/jfYqe91e1K+92m0VlIC0NMs6r8yVfi8cagY+kFXXGc8&#10;Wz4188efcum1XIClkmPlwO57VsjaFhAbRA96mludM071VIZ6u5qZ6iOpqH5QQugBITPYmYdFiPHt&#10;rRsXTjduhtSAgTmNzP8A/KN6pnAoK8RR1Hl0H+asXeWe5wzVNroXmuMLLGsc4xUsjjkfTLHCt9RO&#10;CCD37atGHUsOBt9UJO3THWlXyrwy4BKhS7sj4RGj28zQ7SjlqrtUI05kUR+lCGaOQ0wAYIeI/SCS&#10;SfAA1e3/ABlbbgccehLYPPBMSNe31rOW/DWlpW4ESpRG/wBDFNFk+FmxLTeKu5wVyXGmy0dNHWMJ&#10;2KFSDHIuCHC5ZQ30le1OcazR/i+7v7FHhtKQpeZHlEbhQPKd45786uGuCNMPEKWFAfXPKO3KiFFf&#10;LZYquWK1QxS0Vtt/o0lvjX04aXDgKAiY5ZzgeT1k+dZW1RerfeuLx4qddjUqZMAbCcACtCLK1bbQ&#10;0ygJQmSABAk7k9zVNfjnTx3kVj1wa3xotMiufTf1mAyhBwRk5IBGTjrXmrAtS2gedRmZnHWafX4a&#10;EaQKCfELfE4qoJKWujmo56US+grcWUZPnPnyR/bV/wAOtm31aVpgg+1V1ytTY1J2rOX36aZmkcSi&#10;BY+HMS5I66yM+Na4cLTGI+lZ/wD1BWo9KsLvyqvdOvpWOmgg+YMstSY2y7Fe8uTg5xnxpli0SydB&#10;c5RFKvO+MAQmDXFzjve8KNGjq/4rzKxqvoEOhPQjX8eMa0dkw0lcJxVDdrcSgqGa0G02KzfAG3UV&#10;z3iv8Z3ZMvr0dgiQPHSAfpklPgt4OP8Avod5xJbjhsuF/wDzcnA7DqaZtLYqZD/EMJ/pSNye/asv&#10;398SK7eF0a43AyRtIxwXQ4XPZX7fjGiW9qllOkV558umdhyoVT32jqQnqUtG7L+p2ozlv3wdSDTi&#10;T5SfrXSEOCMVdtldRzXWnigooHfB7Wmdfx99SHiKBCiakhCG1ZrX7Ta97RW+nis1svdTQ1cfJVp4&#10;Wjh5AkE5OAPySfYapbrh9vdJV8TpGkZkjb8aa/1FdqQGZVPIVoliRtkR0q3SuX+OVEZXiqtM0PH6&#10;igP9TcDgnyO+tfN27BCVqNsJQDv8o9q0ZWt1IW8YV0r5Wb2W93S6wpHPZ6e1lqGO9VJMkTVnHiyJ&#10;H5kZRj6ACSST1jSFw0y46lpcLLn9Kfmgc5GAO5MVx240JIQY08yMT07+1Fa/dlVb6B6kUnyFDMV4&#10;3C5n03kk6yPSb6lzjkuOR6IJ7Gql3hr9oUqYdQEc0p8y8bGRj1ozF4l/Cwo94hPp1+1DN2fELbts&#10;tkN0q7oz3BystJHCOLQFDgyMBnIOCeJ85xrY8IBuWixbNTPzGefSkL8ssnW6qOlIcF02pQXO9VLX&#10;qa7TTlYZ6f5By68sOcEf1cCQ3YABx51etG+Xpb+HKANiVJg8vXf61UoRaslbingoncAGv25zRbdo&#10;p75QUU0NyqGaqp4nRTEtJLwy3FxlgrEhWUZywzoKWHbxxdlcoGhW5nMztjrznlRbgN2zabxnJTgC&#10;MQecH8a8+7n3XV36tZpKiU0svqj5T1GKL6hJbCk475H/ADOvoDFg2w0G0JAgACByFYB7iTjr2sEx&#10;nnQqepUxxqZODemcCTP1H7Z/Yn/LTiW9EUN13xMiqEkmDgE58nPnTIBoBXGBVWplywPHicYz/wC3&#10;4022YqrfVO1dI/y9Ovv9QYHiTg/n/vryoqTJ0Jr7UciHyOJAJJOQc9f/AD99BIJobw1yTQe4blkp&#10;WHpUplKADMnhj+2jIa1bmqxx5SSFJEx1oI12uMkrejEtGkh+v0kJLnOcn+xOngyiPNmvNuLbJIxO&#10;9XqGgvFaueRkXo8gvHA0qUspM00HX1AwKml2Ncas85VXgAASzY/f+2vfEITgUL4NdyrVVSXbKU7O&#10;qN68/gLB9WNFFxqExR/hdAKQc1HV2ynBK/XnAH1gDvH2zrni0N+1REDeu6bb7vHkUyzfccwCP2Ge&#10;9DLsUZuzGjIrms298tSySfLfKIgBdpJAOz0Oie/7akl7vSN1ZoCJSIoFPCsLBeQfvwOx50XVVMGd&#10;q4nuCwR8YlLnj5+x10im1BIEDeqctfV1CtkkNnx+Bom5iohJWnUd6gE82O2bj5wR40ApzFWjDpRz&#10;xUQo3qJB5XHffsMZH/z86mkQK6sF2IqGS3ynC+m/Y/8Ah0dKsUh4akiIqq1slz/y2xjr8fnTAUKE&#10;rUBkVVlt8iHvKjr2866rIqaV19hiVWUF/T894/GkyJxUpqQx/wAsKGBGMagRQ+eah9A5+kls+f31&#10;0CmIJ2qKZAoxlSce+ixIqMEHNVWUeAQcHzqFFE1GTxXAGoqxgVKqsqHPka8Ad6YTUfEnOf3866RG&#10;1E2qL0CWy3X20uUmaIFYqaKIh/t/51DnUa7kXGB+MEZ10mamcYqBz2wHZPt765yr3rXxckk4AH40&#10;Miojeakw2MjiCfxoRpgKNc+n9WD7++NCIippQTVlOzjGSMedCNNp+eK7kJIBJ4n7jzodOEGJrhoz&#10;MnTAAnyNRND0qWneviwqoyTkns5HjUCaYSgJFfSYgQCSTn7eNLKE0UgERVSqAOAp6Hece+ugxQFJ&#10;5VW9NuQy3R+3vrpNEg19aM4JJIz7Y1EqoiUVFJHy8/3GoTRtM4FVWhPqeAMff7aGo0ZCc0XW3ihg&#10;ietkMazDMNIOpJvzj+lfyfPtqifdKiUo+tXjDKhnlS3WWmt3ZNPVQhI6SD6DUyuEhjUf0g/+BqaH&#10;EW0IOSeVSKVLJIpMuNHDHIyxTGYg4zjGdWqVEjND0Gh/pAdka6a7tXp+r2E1QX9OJoK2HykhAZuu&#10;wf8A3GsojiKDEGQelWarYoxEUyba2LFd7HIKqhqZqn+iSIlSP30248lJ1BQiooGoQaHXL4MRWyCO&#10;arqGh9U/y3kGWB/t/wCdCTxQa9KBMUuq3Xzr8nwyNuh4GqpblBL9Qikb6D9+vY/tqC+IojVBSa6i&#10;3jfNINPtqGq+LP8ABqYR0aU8OWLTEhXbwOWOv21ZWNy47ZG5XkTjFRukNsuJb5mtIs3w6enLUd0r&#10;vlqdXLKsAM2fsQBjOdRXd6hraRJ+lALkeU7VJddmUNqndIhWRxHHCoqKPGT7jjnrGuIcddGQPSaV&#10;W4lo70v7y+F90t4iqLfi+W+ZQVlhQp9R/p4n309a3SB5XPKR1qLpIGoZBqLbXwzv1woTX22AMIpC&#10;jxczDMjAeMHGdTuOJ2VuvQ8sCdudBbLrvyJJo7a6XcNNI4eJVC/S5qCOP7HS5ftHMoV9KcbS4CQR&#10;Va83Sy2CESXOhs9znmIX0KZG5xH8kjA0dpNw+rQwtQHU7VFy3aaHiOpFVKfcO1JoBKbbV0Er4Mfy&#10;0iupH5U/nTKm75JjWCK8kWyvNzNMuxqDZe97xPTXuGnWMLiFizQuD+Cug3Fxe2jIW1v0rptmHlea&#10;qG4/hRtpoqmbbe6EpquMn/gq50kV+z0rqcjx/UP30RjjD2BdM4PMfpSjnCUAFTK89DSgdsXujhJM&#10;NFKq9MI6gBm/bOAf89W3xNs58qjURbPttyU1VSqWPkssMyMoIKhSSPucaKBIkGhBc1JGKP8AUsrI&#10;fPEnGNcKVVIAJzUk9Rb3UiRgxPZKnOjIbUaEpYNDqn5SZ/8Ah6jv7P1/302ElPzClXZJ8tS0dLVx&#10;YeORXHuA/n9xr0pOKglLic1Z+cnyMgde2NDKaYEqmrMFSzDk6YHjrXa5pINSu0c/RCkY7OMa4Jmg&#10;kzith+Au17Hfrfd447vHa74FjKRVNOkkb8ZBhORbPCRSwLexXBwD3Q8Ru126k6kEo6g/f2qx4ewh&#10;0qCVQccq9D2zYrU/p1FDcbOFmpfl6uzRh1p1U9AmMkgHpeXEjPLIxg6yv+pWyiUlCiZkLjP15jpN&#10;aVdo+BIiCII5fSi9J8J1t1XUvUIGp5o4wqGZZRFKGV1z/iKFFCv7jz76g7xVBQA2dj/j8OXWutWh&#10;1woYojvO63LbNLU3MyRSzXH+XDK82FSZlbPqNnCBGUHkfv5Osc+tC/IgxG/pOYrYMo0DUeleE75a&#10;LbvPdFw3LSUUVDcq6od5qJJ2do5FyS0ZPYGM4xjwR587O2e+FZSwr5QN439RVeseM54lepdnfEyK&#10;/wBVSWyHbFRDVinSZ6SSoklSZeChpBIQT9PEnB7wSD41854mXrcKdU+CmYmAI6Dv0q5DaHNKQIpj&#10;svxItG66Clt8N+mTcBkNGaGkRjKssUhbLyMOIHEMAwzkHIORqiu727WZFr/LACtaiAkgjkAZ33qS&#10;LZPiGVwTiKluX+0j6VDL/H2rKenrp6iNqekIAhTj9C+t1/Mxh8AnK+SNVFl/D0XCrwt+OSATqUYK&#10;if7ciE7ZFWLvhNo0IOk7Axkf5qtX/E7Ye2duWSmh3E5oamKWMq9KUmpm5nlG8aEn3OCMn+3eto1c&#10;Xt2ohm2MpwciMbQTAiqVy0bthqcc3O9Zhf8Ae9baqv8AiVvp3uccUZiw7tTtIOSsGJYZXKnz1586&#10;0dqwXkqS55VdBmD09udVrlwGFDSZoXbtvXP4l3q7XNZl25tKkuMdc+5Nw1Iih9QoU9F/JmkGcKqZ&#10;IAGcZ1rmbC04Kyi74qrzLBCG0DUtf/BPTqowB1qjuOLKvHVWlmnWsQVEmEI/5K69EjNONO+zkrRT&#10;1G9brX1RAp1litiwUxU9sebuWA9wcew074RKA4zaKTzMrBPuBj6Uh8Q5qLb76T2AP4mrV6+FkkNj&#10;qbrbqp7/AAQk9U8ykqMZJKjvI6yD+SOhqQfDqoAj1xQkoDYJUcUJpfiDc/8AdqdqeGHnCqo/qx4P&#10;4AHj+56/fSbdgn4geKDT67gJZKk8qftg73m+DuzBum4yrWbjuqFLJapGAjpocnNZIv2yCFH9/fVg&#10;4Pi3TY2mAn51f/yjuefSq+RbspvLvOr5E7Sf7j26VmtZ8QZL3dJ7nd0e411X20slRJGzN9yAcH9v&#10;ydaBuyRbthtrA6R+dUquJqfV4rxknH+K5o7lddx1aUtEk1VPIqxikhT1i+BgEg5ycAZPvjJ0s8pm&#10;2SVuqASOZMChtvOOq0tiT0FPm2/hbVVz5uFx2xZgqZIuNQ0UgHYHJEHJQceW4/6az/8A/U3C0L0I&#10;Drn/AAbUof8A2gD6EjvVomw4o4jWwhH/AMlhP+aftt/E74W/AanuN1Tc9JPXuqUdXXGMJDAObqAi&#10;FmkBZlABYDlkH318r/ir+KOL3Om04VYuNkk5XAJAGYAOMGd+RrbcF4CFy7dvIUeicgHpJmnjfn+0&#10;/tbZVUK+9XmKege1rcqSGmWWd6yn5iOaoKIDmGPmC2MkqGIB61juHu8Qvbn4vw1KjSII+X/lJHmM&#10;GEk5MbCtf/pSEsFAICpP25D8+lUPiTPvXetipabYqVlls9xkT5zcV2opqeSlCoHM0FL1LK0mQAW4&#10;qgXvkRrXBtm9cBvZQyJGkKQVODkCUkpQOuSo7AgVQwuz1FsBTh230p65Ak9gPes6o6jctntNNbaX&#10;d1BSCn+j10qDTylMZxnC8AG5FiOyXJOSTrQWdnwS3uHHnbdwaoABBUABzwTIOw6AVnroX9w2Aw4n&#10;G8GPx2oamyt47nFTNBNJcJlbr16mOcq/MDKEt2R5JHtk+2tnr4WpoJQNMjkkj2OMCs6U8TnzAkjv&#10;+GdqN7E+Ey2Hbc1Fvq/wXWqhlmeCWgl9eeJmbIV8YjGFxgM3XnWaXcL4dfIPD2FBCtwRA++aeNub&#10;y2ULxYkbRkilDdN2p6W8xXC13COkjQKDDDOTMgH0sXKgBiwGWA671ubRla2dD6ZO/UZzA6Acqylx&#10;c+G6HGVR2545n1qn8Qvi7X7uai+crA0dFF6ENPTKIoVQZGeA9yPb20Sz4Ym3mJOoyZM1O/4z8QgA&#10;GAOQ2rPRIJgV5/T/AEll77z51oo5Vn0JBBNcVDpJGOQ6HWAO/wC2uaeVSUUxVJqiMMeJGRk5x41I&#10;jlVeXwSc1H64JJx4Hv8AfxpkCBQi6lQrsGM+WIyMHrXoqSFJXucV20ihCePbDr9v/g1ApFTU6kjv&#10;VE1K+of5XL8HBOdeiq/xQSQqrtPVTuiyFF4HsAKD1nXFAdasGUlxOoijUe73W2PRxxU4Tly9QRD1&#10;CfYFvcaq12xK9cmrlFwjwtECKT66+1NfUPE0+YVBIjDe+e/GmQ0AAaTQ5qUQMCqi0wkOFYjOOgSC&#10;T+dMJUE70MtAqJBripsMjD1M45+SxGcf56IFg0Rduop1CrlvtnrJHGXlcY8o2OP9/bQlKSK8Ekwk&#10;TV6DYtReKn0Vp5CEPRkzj9yf76TdvEMiSaGm3VcKKFDaqm4vhrPYYVeoaEOy9pG+Suu298i5yilb&#10;nh6rcEq3NKn8KQOVx2R58jVzrkVQBISqKspSiOIgwqrZK+2fzroNH1AJKSINRyUoQ+PpP3PZOu15&#10;A0CuVpzBjghAYfqA/wA9QUaabfUggAb1WqZTGveWXodYyNDE0wpcIlVBLrXuA6RrwHscf56OiZpR&#10;xQXtS/PNNK4ZyWPv31plSoFLwkCulViPAH3Oh86jANdhGHQ7++TqKga8E6sV1HhGGGAYd4H31yIF&#10;ONjQa+uS6lioZVXsge+pBVcdGsyKqSQqxHXfnrXNzSwJmovl+fWQCT/lrkRRgaqyUuGIJGPxrnKi&#10;hdR+iFBA6A++oxUgZr6qDPjvP31AmpEwK6kj4xq5AwT7ffQicVMKqAnkAuOgfOoziizNcGLvByBj&#10;XBUSa++gwA+k9no/bXSZqaUmvg9wfP7aEd6lJ2qTiCOiMroJBmrBvTpk71NB4JOToKqZb31VN6I5&#10;Zbs599Lk0ymOdfJIgc46J6AxjXAZohSIkVWKEMRkDvXCKEncya5P0xHA5H3bUCKZSQBUEi5wSPxo&#10;cV0gQDUaoEbrrHuB764RXQADmvrdj8gYydDNFCQTUZj+jIzj8nUDRdHSiNutM1FRNdaml5wKCYXn&#10;PBHP9/OkHnkn+WD+tPsogbUk266/KbjqrndYv4xK4JCM54Z9vHsPtpS5YU80G2TpFW7DqW1SsTQj&#10;ct/r79W4mAhiUkx00Y4Rxg+wGm7dhDCQE57864tZcOqhkFJy7IMpHkaZUqKEa6qKE8AXXh14GhhQ&#10;oZFeg13JSNXlhaq1uCBJKa41OZIvfKlVHt9xg6p2bN5KNJ0g9UjHod6tHVI16gVH/kR+W9ahsjcU&#10;NypaWnoL5U2oL5Rl6x+SR3+2kneHOSVON6qm24E5FS7jorxT+q0khrI2yVJOM/kHUFWSEDUjBryr&#10;hKjBpEtkN8vNwekpiI+8YmHa/scY0stLSRK6GlR1Yq9syw1Hw03dUXGKwfx96wNFXR14DGfJ66Pj&#10;Tb1141t4KHQgco5Usq2Q68HXE6jTnL8bqKxVUtO+xEtqOpjaOSp5AD/pBBP+R1VIsL19Ai51Edvx&#10;zRlptELygj3rq8f7UVyjWCho9rEz4ytRUQ5wSMZ5YGc/31XD+HOIXDhcVeFCRyTH4VNV1YNjSpnU&#10;fSqtP8cN/wB+ikt4e20DOOJhp6RQR9snH+vnRVfwrYghy6uHHI6qMfavJ4q2kaWLdI+9Al3dTUtx&#10;qqPfjXZq58NTXG1zxhCPdXRhhj+cg60SeEW7bSTw1pChzCyqfY/rilFXbziiFrKR0SBU9JaLDuGd&#10;JLLvB46mOVXWCviMMmQQwyCeLdgeDqwS/wCAjQ9b6R2yPrSuhbh8rkn6UYl+F1xuNXPOzUk9Q7F4&#10;qWULLAzk5wQCSoPf7ftqQ4lbtNpSkn702LRxY84zQOt+Clyq+a1u3J7DURjjFPbW9ekY5/qBJZM5&#10;HYyv3x51aM8SaOzoWO+D/mkX7NxBEoI7jIpft/wdkob9BBd7qltM7FKeaphkRZJMjiqyDKAsegS2&#10;MjViu9StoqbTqjeI26wc4qvQlTTgS6qJ7H9/Wl34qfD6+Wa91E0lp506Nw+bp8SCYjyz4J+r/LUu&#10;H3DTqPmzvBqF0lYXqAwKQ0rauHC+pOg8FS5x/lq6LTZzANKqfcxk00WXcFTt9kqjKZYSDhMgsg/v&#10;/wCdJLbSvAwaZSsIE1cvlVSXiKKampp1mYZk9ZlwT/041BoKSdKjRXFJdA0igEFbRwSgS0aOB0Qr&#10;4P8AnpyFASk1XlxCTBpv2/ftlQSZuG2Kutb2b5wZH7darnU35P8AKcA9jVjbKtDlxJNc1ly220g+&#10;QsVXGM9B6kDA9hgedTb+Kj+a4D7UZaLafIgiuqUW6pLL8pNB/gywbvU1Kc6zQQ03MARUFOnqzOrM&#10;APYkY1MLkZoAGYJr46HiTx5ry/UPGig4pZSJmKN7NrIKC+RmdeVPMjQygniCrD7+2DhgT4IB0u8j&#10;WnG4zXLcBpzUa9R/DbaU9PRU24blWVVbU1UYhanDgZUdLKzITh8BD5x0T2Dr5zxfiDbQUw2AI5xz&#10;6VteG2zjg8VwzNbBWb0hit5inNM9RGwCBcLIWPYwv2P/AHI++vnC75QSSOdbBNsnTMZrJfjDvaCL&#10;aV4410snzYDTvAgeMpxIYFT7cuIZcdjI/dizWXnkSPemSgJaINeGKfdUNiNfTUrVUAo55ZI1DKq8&#10;HEbLxI7Bzzyftxx7jX05VubhAJiCB/msyXQgxT1Zfjxc6KGKWrqZa6laZ1mii+h8EgIXdMHB68DB&#10;PtnWdvf4dZdbhoQqN9x3waet+IeGfMaCU/xwv+3/AJGHbN8qS9S2W9V2zDhiHjYHoHvPJT2P8tWi&#10;OCW9ygpuWhgAevegO8SKFFSTSlEl/vtZW0FfVVVDb6yvT1VnUtE82SeYPtJwIx0PPfWtM1bssBJS&#10;nb8P31qtcvHFAya0baNve23ujFXI7UdXNKgkmODzABUMM+HUHH28ar723WP/AEiCelRbc8VJKztm&#10;t7sdiqLFzv28Ia+OyTQ+hQ2JhxqblGpymQwyigEjke8HrSbDDXCUeDbIC7hRJPRJPM/p1oYcVxH5&#10;iUtD+rmeyf15UIvu+rrv250MV0tfo2e2zGmtdkpfppKOFx2UX/EcHLn6j7nS3wb9s8bu4VrdUPMs&#10;5JHID+1I5AQOs0zNsWha2oCUDIT3/uPVXc0LvNngSm9amlb0pQWWMHIzn/U61vDuJC5Ph7xWJvrF&#10;SCVEVxt7dVy21cYa2110lLVRFWDxkFT+GBGGH4IIOr1y2Q+DrE1VC4WyIBxWh7FuVs3LZ6ye6WJm&#10;jtMq1VXW2wPyuCn9FGsIBDSvJjDLghc9dZ1kuOXi+GrabU6At3yoCjEEZKpx5Ujfviav+DFu/U4t&#10;aSW2/MqMz0SB1Ucdhmr0djue5N51F4+KFxtuz6c4WOjnqo45wF+mKFYVLMiKuQGK+QM+dIMfxBY2&#10;1t8JwRpy5czJShRTPNRUdKZPY7UG5tuI8RvTccU0st8hqExyESTA/Ggstw2DZaooILruxXkUqaaV&#10;bdDGuTkHkryOPBGFU9H76sVn+Jb1sBoNW/8Ay1OKjsEwkf8A2NIhnhjS4dUtY/2wPuZ+wrRdtfF3&#10;Z/yUNNPty42WjgDJ6dgqlVp425fTNLIvqk5bPT8fpxjGqR/+H+OLcK3nm3538RJTEbQlJKR3kE1c&#10;IvOFNpSGgtsDoQSfUnP3rQdi2n4e11qq7xt/aElrjaV5WuW7HkkppWHbuG5+m7DP6SM9577I7d/6&#10;mj+XxK5ShHJLUauwM5HY7Vy1sOEiXbVtTiiZJcKo9d4NYn8cafb/AMWordQVtyIWiqxMKy2UgipS&#10;qMeKpC31MrDJ5HHEkY8dltOEMCXWkHUQRKlSc7zyq2a48WdLIKQnokQMUq1G+EX4n26wUdvnnt1r&#10;tXo0E9TFylUlQ0kQYdGFiqtxxgH9tYB7+HH2lvockJWuYGxHL3Gc19OtuMN3Ful9JEx9K1ar+NO8&#10;dm3tVuFaLrtlHWaK5pTMsZMiP6aSKMYAYZ5D2UnHnSrf8B8MaYN2hC1lJygKMpg5IHPHKqK7/iIo&#10;eUyptCFf3EeUyMZ2B70IunxP3bXh4qm5ySpJ9SqQjK3nBU47Hk5z3r6Xw/hXAr1oXFoAobEycHmC&#10;JkEdCKwlxxridqtTVxg8sD29aOWb4xbwsdpnenqkqSRJAZJUVvTL4ZWCADiQQ2GPRJwdNp4JZJWE&#10;BOn0Jz96gePXpaU4SFEYyBiknc+6rzumumqrpVyzzzFXcqgjViFCglVAXPEAeNaq2tGWgAkbdc/c&#10;5rF3nEXX1ErO/TH4UqVFBKzMcyYA6Ct0B/41bApG1ZlalkmdqqS2x5HwrFBy7B717emUCcCiHyqp&#10;T/y5CZD1jH2+/wDnqBBp9TuhMCrFNt67XKM/LUVRUtxOFSMsMn9te1IR86gKVX4rghAJNVt3bDvO&#10;2ri9PU0zjAHByOPIYGSAcHHeOwPGmbd1h5GpJqlv7W5tXD5fShSUTry55XA7XPg4OprI5UojUcqx&#10;VgQDK4YBwCOIPWetCBmm9Q2Sa7a3KxSRpgSBgfYaGo02BkGqNXRJEGkaRpO+8Y10HVigOoShJcNc&#10;fxGKIpgSgNkDIwMft++u6ak3fJSABsaZNu3C00UzT11ma5PxzCqzcOLZ9+uxqvuUOrgNqitPYrYb&#10;VqdRJNXhdrZU1Y9exwKjMSQq46OPGO//ANWlvh3eTlMOPtpVOitL2T8Jdt7qjidC9PEWPJEcMVAG&#10;eJ+wI1U3N4/bDOau7Kyt7nO1fd0/7Ll2uhkmsFvooraE5LLWV5d85HfFV8fjzoDf8QW7KZuVGegF&#10;N3HB3VGGQI7mpdnf7P8AQbWorpNfNzUr3aASpBb7XCwEjonLDSMcg/t76rH/AOIhcOJTbMkpO5NT&#10;tuBKbbU684NQ5CgE9NQvZlmFZcVmnYl53qGLBhjo+3+fej+I4XYIFVZbQhqZ3rN96UMDssUVZUVJ&#10;YAF5ycDrPf8A760lopShJFUF/oKNM1npcthABkDDMAMke+r1O1Y5a5OlPKp3wyL5OB7+4+37amKZ&#10;UBpB51VMpK4YYIY5I/8AbTApMuKIiKj9XkAoUgYwO/fOuGvNrJIHKqs755dDs/8AwD/20QAEU04o&#10;6YFV2i+hsRCU4/SWzrpgV1pXljehVTTs0mVXiSesqB76iVTSahqM1TqaYsBhMEee/GvAztRgMVSM&#10;ZjUHj59gcnRpEUfYVXl+jznzjJ1E1xJmuBMxHH++dD0RRiTEV8ZyVz/fXojegAComl4eck5++RqO&#10;qpgSajd2JBA/Y68DNSEA1yw5D9gM6jNSBqWGmPvkZ7GNQNcUeVQ1MfHiB58AHQDipprhIyhPj/5+&#10;NcmjCakMfEde/XfeNemKkNoNc8OXkHroEe+oqVRAcxXwwZyc4Oeh1oGqmUp1ZrtYcp9QPuP7ajqk&#10;0wlGINdKnp5HeD/r1qCs0YDSIrunlyv1L1+dLKFEaXnNfZXJ/JGoppguYxVRgACSPPag6JQZ3qGZ&#10;iwwvbZ1A1MExUIyc/cfnUBvTSCTvVmjt81fMI4kaWZhk46CqPLH2AHuT0NCWoA5o6UyJr5UxQRrw&#10;ib12/qnGQp/9IPeP+o+fsBoRJia8lMmmrb9guFoWluCpSxSupeIVsfqHsYBEf/YnWbubxpyUSSO2&#10;Kv7ezdbSFKG9Bt7T1t1gSKumapiDFpKliAxH2VfAGlWFJCiUCDT5TmDQOGSy26xy1lLSVUjkFczp&#10;hAR4Gf6tHm4W7ocI9jRFNoCdQ50hmTlTGurIWdHYgFBgE/bOrWZVoQdqCEwJqKOqm+WdYEKJnkeH&#10;WP7++pEAHJqJqlR09wr5DwwgA/XK2M64VITQtVexq/4P1caU+Z5isAKw99xg94XPtn29vbTwLQOq&#10;N6gFqAg7UasOyfkaYRPArvnPqD/21Bx3TkGi64EU5I1Jb7eIqruNRj6zrOXNxPy0dDJWZrCPiXdF&#10;pqqaW0VAiJ/6sEaDbo8Q/wAwU2oaE0pWLed2dDyvJE5PFYKpg0Tfjvwf8tOPWrYIlGOtIh1QyDmi&#10;Fffq84ZXFJOucrEweM4OSB5K/t/rqbdu2NxINBddJ3Oa6rNy3Tc9PFHVXl7rFxykTzFiuRjGD3/b&#10;Um7Vi1JUhvSTzigrcU5hRqXb9fU0NQieoRGnkl8kf56k6lKhQwI3pute8IK31qaKoEbK/wDzJ6cM&#10;P7dE51D4cpAUR96eRChmhtXR2oVMkrhqyZzl5o1EQP7jzn8402lbyRAwPrQlICFTUzQW+KB6pK6W&#10;2zEBeUDdzL+R46/OM6gorUY0hVTEgawqDUO2t1z0txigh3ldbTCXCiq4CVYl8ZK8ux9+vGirtkLR&#10;qUwlUcpoSXHdg4RWh0+99x7B3F615nW/UMi+nLxfNLUqR9DtD+gnwQwwfuNJi1t7prSxKVfdJ9d4&#10;omt5DkvZT9j7U5b2/wBoix09tS4Sbdp7xR1GFMrwoDFJ/gcgAg/Yn9Q8e41n7Xg954uhL2kg1dqe&#10;tQ2Frbmsri3n8IL807XXZ1VD67ZWpoZypjPuAcnr+x1qyxxtgDw3UmOtVq08JdOxT6Z/GqdqovhF&#10;XXWphpqrc9HTsAYhM1PL/wCpSDgkecY7I10PcZQgF5tBPYkVXmzsVKOhw+9GN7/CzacEdLNRb8hp&#10;6aaHKRpa8kDxlimCp9ux/wC+u2vE31KKXLY456v1or9joGpp0R0ioIP9mC0VFroq8/EGxoas49Gr&#10;RoGV8A8eQLDvTK+PoQotlheOkGqpPB33vMlSfwo7T/7HlZEkUo3NbZqeRDIhhjd1ZR3gP0D1qsX/&#10;ABUxqKUsqkdYFPN8FuGyNRFWYP8AZPN3pZa21bnt5po/pb5mCVSGHnHHOe+tT/8A6jSnyuMqFPjh&#10;K3DqQoRQqb/Zn3DQVltia52qH55jHTevM8Xr+/05X/QgHRm/4gs1hXlVjeBMetB/0i5kDUPrVKv/&#10;ANmP4gWytI+QoJ1YngYLlCwdcewJBGmGePcOfEocP0P6VWu8K4g2vzIx2IqnP8A94WyBHuNneKOU&#10;kxSJUxOGx58MdOI4raOGELn2NTRw25SmXExQEbCu0E/CSkaNh5PNf+4OmxdNEagqkywrVBFevtoU&#10;9dT/AAvoamso4o7lRRpTzLRtGrnCcVcqDgoQFOR3knPnXwX+KbhDdx4aVjzbTPv719L4O0tbIKht&#10;Xmr4k/HwI0lLNa3provICvop3UxHJ+mVCCDgZxjHnvR7Xg/jNgpVKcY61Yu3ISopIrP13tcdw2Vh&#10;WTcZKyYyU07vl5HQrgIB5Bz/AJ6tGLRth8JSNhntS5cLiR3qPcXwpuc1VuJUpI6oRTcawRyBuAKB&#10;wVJxlRyOfcZ7GtrYXDRZQSd9qzd7bvtOEATSVQ7RntNUKWroKmSnEhhNUisgDZQBGx9y6Hr751dp&#10;Q2uQpW1Va1PNn5c1pdD/ALLW8Yq6amrLVHcKMyMyU1N9RQSHI/mqcEjsZB8aC1c2JTKXY9aIW3jk&#10;Ipx2z/ss7wgo6P5GySxNbrgLgHr6lVzggogAzyx2Mn2I761z420DkFyZxilXWrp1B0oyOtbdsL4K&#10;SbOoJd1b5sErtQVK1dqsNIytJUTJkiaRwcJEM9ZOTj+2vXl8ymGbVYKyI1HZP+aWs7W6cC1XKdLY&#10;jA3VH5VnHxC3RvT4lbhqLlVUMwVhxjjh7SGPvCg5/wBdN2NnaWDcawSdznJ60O5u7q5WEoQQkbUB&#10;t+1N0fNgrbJpWBI45Uj7H30085ZrSQpQik2l3LbkQaIbW2VueatpbJBaHraaGYu1HHFzkWNg2f5g&#10;P0DJB5N0MHWM4rdcN4Gg8QS8GycCdiegG5PYCat27ly9/wDGW2VE9Nx78qf7V8JrbAay5Www7smt&#10;Q+YqrKtbEIIiSOKz1I6kxkckhBJx+oAnVFY/xZxTjQ+EH/iFQw4pJKlD+5tsjHYuEADOkmlX+CNM&#10;w+QXAN0SAPRSvyAnvQTcu+t6XdPTu9+pYKUAGO2WRVpKaEY8KkWD4IBLMSca1XDv4Z4TaOm5S2p1&#10;47uOkrWfQnCR2SBFOK4hcqaLSSG2/wC1GB78ye5NLFotlDPOyhYoeX6pOlB/JJ1tvEcSnTExsKza&#10;WGnnCfvWg7Q+BzbsmRbSZ7jKwDH0IGKA/mT9I/z1xV8tpJU6jSnuYqJtGFHQhepXQZ/6rV6TZmy/&#10;g1C9Vfp4dy7iRTi1RMGpov8Apl/xHx5/trPO8RuL5Xh2aNKf7j+VWDPDmrf+Zdq839v61nW4tzzf&#10;FxqqS5VyxfIhWgpov5UMSg4VkC+MEDv/AD6611HD22vK4knVuef7+1EevVPDyKgJ2HKlC3Vq3Gql&#10;oqlhFdaUciy4K1Ef/wCcH2+zL7H8HQGi5wx4sPmUnKVdRzBHIj70hoaum/GawR8yeh6jsauVcUVu&#10;mWtanWaaJo1T+bwJ5SKOjjzjJx4PjVncLC0BSTzqFrcqt3lIJwQaIXepFdLCssrlIUEEaE+FBOAR&#10;74yfPjOmmGwyCEYzPuaQvLk3ZSpzl+VRWioFhVooYYpqJm5PRTLmPPuUPmM9ntSPPYOqHiHBWrt8&#10;3dqss3H96Iz/AM07LHqJ6EUa24gppPhOjxEDkrkP9p3B/cU1Wel2/f2aKnuosNTJ4juqlqc/j1k7&#10;Az/iX7d6o1XvG+Hn/wA21D6R/WyYV7tq/wD5FH0o/h2NzItn/DJ5Obf/AHH5ijjfBjdFVGWtsVsv&#10;kZ8NbLnBKf8AIsD/AKafZ/ifhyjpdWpo9HEKQfuI+9KOcM4gkEpbDg6oIV9hSluz4ebw2lRmtvG2&#10;q2hogyxfNSRr6YJwAOSk9n/31o7TiVldnTbvpWegVJ+lZ15i9Z8z9utI6kED60jGqJLHGOI8A+f2&#10;zq8TSTb+5FTU7k/q+oZ9v8vPnUpzRg9rSSK9AfA7cNism3qmW9bmgsLNVehTwykZlwnNmHX0/bWE&#10;40XS8lLTRWIk9u1bjg3hIZUpx3Sdh9KXvjm1mr73SVFvujXcPC3qzYPnr0zy/vqx4OXktEOI01Uc&#10;cLSnUltWrGaxCWilDzByrFjjHHKg61JXisUllaSoGo1oXVwTIemz4/8AmNd1RmhIZUlYCjX1o5GQ&#10;J2fYfn9/zro60yoqKcVAIXxgr0fC+T/l76gTmoAqCfMa/JRF0WQIrsGJ4k9+deCsxXg2HIUN6b9l&#10;/D3cO+mqI7NbhOKWP15pXlEaRR48sx++Ov21XXt/a2YBuFRJgVqLCzuroEMomM9KHQ0Nwp5TBPH6&#10;T5wVJ67/AO+jB1oo1pM0qoPhWhwZmK9PfDmjs22IooJLNT1ACf8AFSuDmYEDCgHHHB9zr5/d3bjy&#10;zCjHKvqFhbMsNjGedLnxi+Ldx25ZbjSbdqKKendBFHbrWTFJSyeS7uPx7DU7SxbunUF9JnqqM1O8&#10;vzboIZ2rH/gUzXLd9RcbrcpXr6ipEkaCUt2R9fIH79YP/vq443oZtwhlAAA6VTcLdW46pbqsk1s1&#10;52k9vtbwCnU0X8yeQpxLKx8An84X/XWbYuQ6sKnO1NXTXgo0AYya8+blrI7okyimWKTHZjk5A/t1&#10;7a39syWwDMivnl26X5SRFIxoGhxhc9EjHedW6CNqog2WQMSTUn8Pk9EH35kaZCRQ3NZTIOaHVEEy&#10;ciVIbweQ89ffRYApAOOK2qjUMefHAXs/V7Z1BQo/iebSKqVBYEhjkg9geNdFQcWoeUmvkbMOOHCY&#10;GASPbPvqCjR2yvBBiopQzsQVDHPletB1UwuVGaqTYZSpi79icd6InFeSRphQzVR6aNvpI9z++plc&#10;CmEJSYr41raZisakg444GdeSuamGpV5aHzUTU4HPA7PXudGkGoqJSIqo2AexgeP7e2oqMmKFXSJE&#10;5wVyp86AcVMCuZYIIyAsg5H2A10V5QO4qJIQwxnIOuGioHWrsZQKoUEsBjP20KaaQpCthmq8kIlZ&#10;m5DJ7I98aETRAyVZqKVI1cGNywHkMMH8414mBXFJCcpNdyxKYgRkA99j/toJVUlJEA1HHFleWO8d&#10;g+RoSlTUwmE667BTkpfAA7wPfQpo7ZBOal4LMMBHfl2Ao8ajNOmIrr+EzwxxyNE6RycmjY5w2MZx&#10;98ZAP517WKmEGJNcywCN8nyDoalTRQBE1WkABOB/Y6ikUIrAJqq36j12ff20QnFQJ51Gyg9466Hj&#10;QaMlU5rqmoKmuqDHTQtIx76+33OhrcQ2JUaMjUpRCaKU237pDG0RWN0kIDwioUFu+gRn/vpJy6YO&#10;QT9KtGWXT5Y+9Xn25JZqiCe4wfIxuxMcLSq7y49lwT0Mjs6q375DqClBn6/nVuzZLaWFLTFELrdo&#10;DRmomnYyEY+rKImPZfx+dZ9tKidCRirlWRJrNpLjLeKmd1kxTRKWkmkH8uJf8R+5+w9zq0Lfhbbm&#10;goEnNVb/ALhpbglFZIITQ0ijJqpmLMRjJPAe5+3/AG11plxoKe3UeVEU4hw+GBtVO61VHe6iOCni&#10;MNvpkAWJskoo8yP+TqDHiMJJWZUef76URQCvShU1wWq50ltidKUHDSyLhmP/AIH7afSkjzuHNV7i&#10;gBAojRww0MWGlTkf+nPf7nXiqc0gpR5V/Qm8XGmoUYzOqgffVKb4qMA1ei21RWc7g+J9DQF/TlQE&#10;e+ddBcd3o/wyU5NYjv74zSzsYoJS+SfB6zq0t+HlRlQpdx4Niswesve7Jz8rSVNWx8LTxs//AG1f&#10;Itm2hKiB64qmduyswBPpRKg2BuiPk8tCaBCcFquRYsfuGOuLubRvHiSe2ai01dO5Q2ffFdyyW+2A&#10;JVXj15w3Fo6JDJxI9uWca8la3PkbMd8V1adH/scE9BTNbdz7auNqpaepopBUx5DVIwkw+36Thh+f&#10;Oq51q6CypJHpyppIYUnO9XltsNTCfk7nLMkmeHqxgOAPGTriVkf+xEUINj+k1f21cjttUSWBZUkb&#10;Bmbog59tddSHwYVFMIGjenS67Wv29T85TmOoTiMJzjBH27U9/wB9JsqZt06VGKK6hbw8opLvtr3B&#10;tBudztFfSM30h5YP5bD8HwdWbJadMIWDVYpDjfzJNKC3RJ5XbtCPuvHVz4enaohW5pns+96mC3/I&#10;u3z1Gq4Ebg8ox9lP2/GkV2iFL1pwakm5gRuKp199qaOnc0ZDU868JYZRyVl/wlT0R+D4IyCNMIa1&#10;Ea96l4h3SaXqqrpZaVammQ0dVGeMq/qSQftp9IUnBM1A6FpkDNFrDJDUSpJNAk6DGfTP6RnzqLmr&#10;SdJrgQknNaVT7uojt6ptQtZm4yCRaiRlMjL7pnrA1Rm1eNwHguB0ooUkJKaW6Wjt8hDIZKGIZMlN&#10;IM//AMp8Z1ZKW4Jxn2qLbiU84r0d8Pd92n4V7V+QpbhHchUZlhjqDkRqR9aFT4GvnPEbV/iFx4mj&#10;Rp3I51qLN5tCPOZmnWr+P+3diW+kqLJbYplrQZJKaF1XEikZDEgsoweiPPnVX/pl9xBRbecgDtyq&#10;yRcW1unUEzNBLb8Wtvbq9C5X6nhuVVHNgGpyHjQ94ABAfHgMe9WQsby1BatzAI9ZPvtUDcMOwV/p&#10;VSu/2n6qhvdXTpaqOK0xuEp0jgRpFj+zFjg9aLb/AMPpU2HFuKUtWTJxPYDb0oLvFUNqKUogCjUH&#10;xQot2QRwVtvNIyj+VWROIYnz45IRxGPup7+2ifBO2xJQqesiSPekjetPnSoRFd2L4J3Hcqfxme4V&#10;jUkkgJt1BTRmeKISFWlYuw5AYzgA9d51JXHba0KmU6StAk6lRymO0/WqocPuHyFJ1aSeQBpe+PNV&#10;R7P2xUNYaue03i2rG8a8xJJF3njKBkMSAWXIPWVOcZ182F4r+Ib1DTrQUiTJG23I742P1FbRpr4F&#10;o6CRMb9q8VbttF7v1dSXF53SuqV9R3YhROf6jgeAfPYx3r69Y2yGm/BA8o27VQvXOpU02XOxCltu&#10;36lKimiaJWYemp5MSei3+E+cY9h9xqdvYJW4uhLv9IE8qZa74r1luiq6OgighjrUCT1cpVlrJs/T&#10;JJyGFlQkqf8AEp6yDjRFcOQFJSdhtUBxErJM0C2Du24bT3PXXupqQ1/q4mp55fTJRV4hQkSv/wAo&#10;KFULx8BQOvGrZfD0utJaEgAzVYviMLKlc69u7d+MtkpPhrb7rQUkcbx+lStbnfg9QxVfqjcAh2we&#10;8AdnB71894pZLs3il9cYmeQHccq0NresvM+J7UvXL/a7ulq3TSUFksNFcCZTHJR1HItEAcKPUUsH&#10;kPkqBhMYJJ6FVa/w/wAT4m0q6+NVbtwNJCUkq6mFZCeh3O4EZojvELVlQQG9Z55OPpTtRfFqv36l&#10;d/FNswJUFWXhFXzIZGAzx7Vhkjx1j2OvHgvFbdQUjiZV/wAmkH7gg1z4th0KT4Wn0V/is/js1pvc&#10;jTJs/c9JEFPAx0kFWinI6yjoT1n2zrRzx1lJDTjLk9VLRj3SoVRhu1KphQ9gfwI/CnTYXwu2fuRv&#10;Tls+5aS7KDil3Cj22ikwcZR1Lkr9lLL51U3r/wDEq1eG6pphqP8A2Ih5Q9AQkD1IPWKIjhVq5/NC&#10;isn+nKZ996s70+CHxJvsdXaLLY56GwxcWS20EUVHTTZOM8g385vy7N13q04XwTgtkpN5cXAceP8A&#10;+RxetQ9JHkHZKRSNxcPtIUxbMkAf0oTA9z/V7mqfw+/2cL/sa9U16vN62/tx1/lVdBdLkj+tSN/z&#10;I2EZ6boMrA9FR7Z09xK54Ms4uSVJyFISVQfWNt57VLho4ipOp21gK5KIB+001bj/ANmHYtdSrcxu&#10;av8AThQxVb2qg+YFQ7Esrkv9KniAAVGMDJ7Ora1/idtaCGGfEHc6YFIXvAFletT2jtE1Ds3Y20Nu&#10;3xaWxfDmsr62nESz3jdJEsYYjp1hViodvOOhrj3GLxxGpTqGk8gnKvqana8KtfECVJU6R1wn6CnX&#10;cVs+Ie5JIrfVVSWewg/zGtrrToqeDlQAQcf0586oFXdkAbhxZWsbajOfwq9NtdKUGGUBCTuR0qO4&#10;7Q21ue1Lb1pKSCCJRGpp3SOowOgOZBznyS3+ekLbi7zC9ZWTPbFWD/CG1t6NO31+tA9ofD6wfDQ1&#10;FdU201dXUL6X8MqzGyIobplbyzY9/GrG74xcXKg22YG8iq5jhTLElaZ7Gkv4o/Djcu8r/FctvbSg&#10;twiT+VVUxWOQdEFm6784wQRjGnbW6sVWirbiD+oH9yDuD3qjurO7TcB6zZA5eoO4PUUp3zaVdYyb&#10;fX5o9yBUqKX04VekuESjM8aZyUnQEkpg9AMnXiqteKuM3KLe4OtomEuTBnkFjkehwD61y74YkBbr&#10;XlXHy78s6T2+1JnqSAp6h5BQACPGvpQVisE4pQwasxTRqT6kYcODkA5P30EqM4qLawgkqqwqRNko&#10;pA+xXGh6lDehqb1SU120Ma4PFT4PI+f30TWSIrzZS3hP7+lcVs04pzGkjPH0Tk9Z1NsAKBAz6VF9&#10;1wtlKSaAmjeIM57HeQB3/lqxCoqlS3p81cUo4rk/Tg4J/vqZo9uPKcVPKsU0KK/8wMP0Efv3/pqE&#10;ZmnF/KAqu6Naeiiemp1LRyHkQSTgj8/6aiTJoQCEfy0c6jfigYMhY/uDn99EFSBAkEVWqJ5B36Yd&#10;V8McfT+33/bUvWlXpBmKGComeRyEZQe8t7/jUwarTcEqOnaidHEJ0JdSuest5z9wPtnGhKNPNISt&#10;IJECisFuKqoUAgjPnr86ApcVaMspSRpzWl2S+021KZbWkFVDV8Unknp5AyzP2VV1HTLnvvx2NZi7&#10;aVcnWrI5CvoNm8m3RpRg0ep7XNV7nO5btVrJPUkAQxxALHEMAlsDAbodfbSSl+Gz4DWKEtjxH/iF&#10;7ms5+JvxRqorg9NGG+XqZSXZG+rAPWCPAwBqy4fw1JGtW9Ru7wsCBzpfhNHUUAShlYF0OO8rlvJ4&#10;/fVmpJQqSKqFuFYqD4eWs2vdEs9XViF6aCT0po8Rgt5yx9/P48Y1W8VcloBI3ovD1K8bPKvSNNQ7&#10;sWw08BtdGEqsTSzfM/VOo92OcDHXQ61hEG3DhXq227VsXQ4tAQEb71kvxWutzp5auOosaW+ilkKQ&#10;zfLKnQ8hWwM5znOtxwlKCkKS4VGsZxHyagUgDlWSwQLM5c4Ye41rE5rLBA1SanmpvoBHEcfGmQql&#10;H0pIkUNq6APEfpwR4BGe/wDzooVJpZDQUggigVRRBZfAGATjPk6kTBpNLQCs0FqYyfCkY6AP796k&#10;CKEtskzX2EMWA4EYH6h7agvAmnbdKlmCKLWa1LcjVh5vTdIS8aDADNkdd/udU1xcKaKcYJzWgs7R&#10;DhXrwYxXVf8ADbcQCzCkaWJhyDLgjH5Opt8QtzjVmoO8HufnSJoBUUMlIMSqFkQnJ8ab8RKsg0sq&#10;3LQg7ipIts1EtIkvzTpyGRGqsxP+XjQfiEgxFTFk4E6wqKmsuwKarqUS53ZLbA7DlNMv6R98eTqD&#10;/EFIT/KRqNMWtkl7/wBy4qXcG2to0N1eC23aouFKg/55gP1EedRYubtxvU43pPSjLtLRLhS2uRUl&#10;Ja9oJBynqqqQ+QqUJJ/1cDQ1ru1K+UD3/wAVYt29lpkk/SljcNRakmZKChKxt0GmChvwcKSB/nqx&#10;aS5ErVmqq5DKFQgUtB+RGF4ke57xohmarQlJNTxsY84GSeidDUKM2oNmvqxF3yPp5fbzpUmDTqK7&#10;io2Lcifzn3/bQys10NKJr7LEwGCvE+2dA1EmuqSqdqien9PkA3t4HtrsxUSkjFfo4VUZwCPv7f30&#10;NXWmWmwAKL0ax+mA0iwg9ZHnQTVolKa5llpVP/PLHGP8vGoCRXN8Gh85SRmVAWBPfWvEwK5A2FWY&#10;bK1RAGGFU+Sw0Lx9ODTAtS4mah/gwDFSxYDv6c41A3AOKh8PpxUNTbigIwFHvrock10IjAru3Wyh&#10;YM1bUcQOwqjJxpd5azhAqwaaSR5jRm1NaKuqjoqSgWSaZgizVc4jjj67Ynwq4yST4A1VXCn2Ul1x&#10;WByAknsKtLNtsrCEjJ6nHvVjcNt2xC0FJZqmpu1zVg81ZGghpmP+CNT9bD/rbGftqvZurh1sl5vQ&#10;nlJk+/IVZ3Fu20sBtzUft7Gk3dltF/r6W2yz1FTdHw8VJTqEhijHZLDz/foDzojLyWUFzGnr1oml&#10;Tnl51PcaW07PtKRS2x7vVIRLhm4QI+emI8tj89HSgLt0oltQA+9NLaS0PMJpFtluW93OvvF2ljo6&#10;RMhufXOQjIRB7nHerNxwpSllvJpAJyVDAqGwX5KeOqp6QInrNn1JRkZHjl7kfjQrhgLUlajtyptC&#10;hpivq0uZHLyetIx5MxHEf5DTAIjFVTuCajmjiiYl+yPP40QCq0uaTmt13x8ZqWrlkjZJZUU+Y5AP&#10;/Gs9b8PcGRHvWqcuEpO9ZHd97Warlbna7hO32atVVP8AkudaJm1uQPKpI9qqbi5SeZoRHvVKZmai&#10;25bonPQkqA1Q39+Rxn+2rMWa1Dzun2xVZ8Q0N0z6zUNfv7cNaODV81IvtHSD0VH/APLoyOHsJGRP&#10;rn8an8a4kQ2dPpQxYrjcBykkkmyc5kcsf9dOJbQjCRFCXcuKHmUTUqwyRvxYHPuNTpYL1GpISIJQ&#10;y5BByR/76GelFQunvbdxLUwkik4zIeQTOfGq91MmDTjS5OKdXnpN408EVOyQVSYaVHYAD7kffVUE&#10;rtVEqEirXDsAU37d3FYtoRLSVUcvZ+uSkkyv+R9/xpN1Dz/mQPrVg06hjCqs753lcK3bFVR2CpN7&#10;oKocTEQfWhYfdD/3GgWtuk3CVXA0EfQ0e4uQWT4eQa89T0VfSTvHVpLC3krICMH++voGtChKDNYm&#10;VAwqrtTc5ko0ippFiRR9QUYLf31FDYKpNRdwnFfLIf4mZqdpWDgZX99HWNOaEwsnFRy0ctPUMk0h&#10;VGOOS6hNOjBo9Yqd6WqSWj/mjGGjHecjxqCjIiipVJgURuF4hoKhGDdSfVxPt+D9tDSCcV5zy7U5&#10;bZ2Nub4hz09tsFJ81NUlATEylYVbw795C/nGPbzoanra2l26VpSnJJxgb71U3a3gnw7VOpasD1r0&#10;X8Xf9jK47bsW1p9n1E+66iNTFdqeaphj9GURhg8ROMozBgAc+QPfXzW2/jXhfEbl7S4hDaRjOZnn&#10;2IIII71r2+B3jNsjdbh32A2z9DXl0z1ESyo0dQV5HiJI8cGB7BycjvrHt419DQlCwFJIIP7FIBwp&#10;JC8V3RUVzutVTU9HST1VVM38uKnBLv5P0/fx/po3w4z0pVy6SiJO/wC8VpWyvg9vDf8AM80VuqYS&#10;ZI6VpK+meNZJOYUoxIHB1H1HI8DVDfX1rwsJQ+sCc4I2iSd9uXrFRbU9erKWEFXX9/jXoP4YfCSz&#10;/Bi4/wAb3zU0DVESf8OlSC1HTvk8WDd+s5X6eIQhT7nXz3if8VIuCbfhKFOHElIkq2x/tAB+Ykdq&#10;0ljwd8q130AdOXudj6Cmrc/xC2fR3YXa6WRbXb/TipIKiTnE1OGAaOoREXiAFYYIOCGwex184Q5x&#10;Ml5BSla3iZCRIATjSVkyVcjiZ7VsfBtkBACoSn2BJ6Vlm7dlQXrdf8RvFahnjg510tOQ0VTC7fyy&#10;v+JQTnJ+pMnOvp3DGE27KUNJjVtyIPP986oLt1zxtJGBWK3zbFbRX6KyW2rtdgpU9eERTygV1RIs&#10;TOVMTZYL17ec5BORr6LbeEhnW4FKODgeUCY3rKvr/naJA39aVKbbl33mslFR0Zr7a8URluVL/MFI&#10;69OT2AEbs94OSuPOrB1xqyR4jitJ6Hcz070igqvHfDaEiPpG9F3+Hdt9L53b11W/JKY1qI5o8Ycq&#10;eSEEDLAK3IYI7UDvOk2rhURcI0HMTzG8/p70y62ltQ8IggR9aXl+HtXuC+RpSuaOljiElZVy9R0c&#10;K9tJIx6AC/pJP1fT76Yf4za8MZ13JlUwlI+ZROyUjcknG2Nziqx62dvVBLWJ3PQdT0FVtxfESkmq&#10;Rb9uB4aGCL5WCrDEelTgn6IAe15kszzH63LHHFcaRtODO373+ocXAKp1BvcA8ivkSNgn5R3NMP3b&#10;TDQs7LYf1dTzj15nc9qavhvuSXbVzoquJxTmmbnGUXtSB9IH21dcRa+IbUk86jaOFmJ5VrO2viHT&#10;yzVVVUkfNVIOZD7ZzyIOs0uyXAQkbVZeMMqnNaTsn4v0dDJPb7NQpSOkPMfNF55JXA9lAwMj/TVd&#10;d8OeXDi1nflypq3u0E6EjNbDsj4yvuOpgpKm2xR3KGPj/NSQwR5GAzY7APWc+NZa4sLi1cU4HISf&#10;StC0604NEZpO3tDc4b8YzHeJa2sU1CWWiqeVNTRKMMwkHscZwAPOrGxSyclKRH9RGSao7xbxVpCj&#10;nkNgBX74bQrvO1S1clMkTI70xR4hK8rjpgzH29u9W174dqrTq3zSFo47dDURTFsCLcHwsvd2pqqu&#10;aPbTzo9HSS1AlAjKkSU5HZGD49sEDWJcZt1KDzIOvmQSB+h+la4LecSltYx3r7ujdq7I9K17f/4e&#10;tnhNa8tezCFoiMq3LH1ZHWMDxjTrTKuJgOrHl2xvPekxcIsFlBGaRbpf75uxEW634ihlGGpKCJow&#10;/wBwZD3j9se2tFbcJtbdQUUT60rccccKYbxQqh+Hk0lU5stSsU/Hl6CTyAtjoAkk/nV3qtwmHEgD&#10;0qjbvLlaz4as0Yp9h/EvlLgGKWFQ8AaUTws3sGB7/wAtLrb4WdzvVii7vyT4iaUrv8f947J427ct&#10;lNtqpWKhqebOWHup66/99BP8N27gK2XJHejJ474Q0uJg06W27Wr41bYjjqGqYKiOQSeukoDRycHE&#10;cnMfpYOQR9+/bVA618K4bdaZSd+h/fL60wXPikh1BhQ27Um03w23JVXGtoa2h/4+mKv8y5WOOpik&#10;DGOZR7Z4OpHsynwMa1NnxNttsJeVtsTv79aw95wlx59Sm0wD9Ae1Da7ZF3pEkLwIkatjmFJx7eff&#10;Vym8tnBIVWec4bcJ+YUKrqaajkMck8bMR2IwRx/Gfvoza0rEgUN1tbXlJqnLOYcgZPQA770aMgCq&#10;t/ymAK+U91p4e5qc1BHQjDFVP747OmAg9aWU+mMiuLheErcgpFTgLhYo0AxplIjFSUsLEHFDGJLA&#10;BwMHPR60bPKk1KKRpFfEAyyq4zjPXnXpxSy3oOgGrahAgkVFDYH6f/f7aCVAU6hzSnUnepMJKMDB&#10;bHIe/WuzUisKid6/SoHTPLP2wO8a8VV0qOnJmhMtJ6c6kkZz5xn20RKwRVIUw4BRWnTjGAx5Ad/t&#10;3oKzzrSBMIANOW1LeKqczem0lPH2xz0T7D8aqrl/QImruzag6oxR6Wwj5iWrRuFSxDyFRgRoMAAn&#10;31Ul0wE1a+bZNc70rKy3bZq4VqooikJd4UY5cjwc+5Of9NStghx4ahRrhxaWSQcgVgNxWWvnSSSQ&#10;l1GCc9a2aEBO1ZFd0XDk5olZGkp0Kl25g9ADHH8DS7ycVNu4kZNP9lvlFK9dbrjDSwQ3OOKnNZIr&#10;LHTcP/qlFBZiACSo7Zj3jOs/dMEJS6iTpnHX9Ks2LsNuFKsTGenegK/EG+0F0kg/i0tfZ4ZGhp3n&#10;hWOoenBwAwBIQkDwM4+51A8KYKZSjSo7xkTzzzqyVxhxpekqlPI7Y60I3LeZNwzPIXnaKJCyRyTM&#10;5UfYk6trW3FunG9Zu7ujcOTOKp2tVaD1ARkEZVR5++rCYqvC5GqauSunEnodE5PjRAaWdcQBqG9V&#10;ZiAE5nHJSSQeh+dHBiuIdEDVzpfuygpyRTgDI66A17UaSuFA5TQVY3qASATg5717xKkCtSRiuzAf&#10;TXyrdkY+351ErmrBoKgDaoxG8crNyOT4K9Y/bSq4JyKtGpTk71XmqqqNWxUvkHAAYj+/nzrgSnpT&#10;BfcA+ahdQ0kpPN2AH57Y6bSkRtVS89qkk1I1XOECLUyrGR0gkIB/trnhjeKmh0qgTiqMpk7KucE4&#10;LFs69AFdXJSdNcxNJAC4LH3wfb99elMTSgWpnbauBWuV45AHnIGuAAmTRk3KtMCq8qtIBmPP4Hvo&#10;2oCuFajEio0twDdKSB7k+dQK5qaUAmujbu8ZUAec++l1OcqY+GJzUsVFjiGOQTj+2k1rpxDZEUQF&#10;KYCpVRnz4yNLhVPDymh9UhlZyM4+wGpAxXnAFSRVFkYEDBGev7/vqSqRgpMVZgoWfGBnPkfbS6lR&#10;TrKDU9PYqiskKopIxkknQlOgc6f0lQ0ipZduyqvbxn/9LQ/HqKm+lcRWR4pOUgC491PnUHHkqGKi&#10;EKSauC4W+3RMGgaZ8+XJwP7Z0lpUo0wh4AVSS/pLIWdVjh7wsfQ0Us4owWDmg9wuZmLBR9JOAPxo&#10;qE6aGTJiqClnfGAc+F1Mq0iaKgEmBW22faW1tv8Aw4NfWVcZv1TCyrxk5vybP8lF8KcEDkAW769s&#10;fOXuNXTvEVWyEHwwemPWfyxX0FnhLDFmlwnzms+sEM5sddWU0Hya0mYp5ZoiCZs/oAPnBx0O/vjV&#10;hcr1XHhLkzkZ5dT60LwwGtbcfvpSyaR6GWrrLhXTyVFc+THGV9acL3xPsiL7+wx2fbRyoOQhA+Xr&#10;sP1NTaQWQVKOaR7zuWu3TXiBZI4aZclEUsUA93Zuyx/OP2xq0Qyi3QTz/f3pNx1T57VPU7Xu+51o&#10;rbbh83R0yljMy8ELt+pjn9gO9KIfZt9TjmFHl26VNTS1gJSMVwu07PbYZI3vIlr4zxeOFSU5f4Qc&#10;dnR03DzhHkwetLOfyx3qyPkUoii00wmBJDvJnr7Y/wDOmENua9RIiq15xCk96EyREt/rp2KqIKt6&#10;grTIMuwyG6JHn8amkAU8VkiTVGmVDMRJg/nTiSY3pZxQNHqa2xdP4P4Oplwiq1eDVySijk4ckXoe&#10;/k654hokk13DTDkOK8Rn29td11CDNW1giI+pBy8eBr2uaFr6V9moqeZQrRrkfca9rqIWQcGoINvr&#10;HUerTz+jJn9JHQ/y1IqCt6faeM1NLBNFxd0YuO+aHUNIppNyBUVRc6mWMRnkR7Z9jnzqQaB5UQ3W&#10;rnRTbFzWapNFNO9NKR/Jn5FSp/DDxpZ9qBqiRRWndXlmKr3qnvcEj/MVlTWrnqR3EhP+enGC1A0p&#10;AqK0LEkqmlaWpkkyDkEEeOtWKe1VjqjECrVpdxWlVPp5Hktj9s66s4rjHzUZkqhPGyzDjNH0R7Np&#10;cCrJShtU9u3ALPLFJT8VlVh3nyP21xTeoEHnQQ6EeYVbqKKr3hfj8pSfz6qQMFUHGfH9s/8AfGis&#10;thCJUcCl7q7/ALd63n4XXO6fA3bW756arWh3dNDFFa4p4MzDJ/mSZIwIx4K5yftr4v8Ax0wnjKrW&#10;1glgKJcIMJgDAPMknPQVt/4Wb0OuPujIGB3rUfhd8RLnX7Qqaq+bnuFRcTPGlxpYCMiJ5Mkw8R1n&#10;9RB7HHIzrBN8JsrW5Sm1YGkTHIEgbK619Evb50tBSiOXt/mmLZn+zX8P77cLmxnrLpNLL83BX8wZ&#10;nU5LRSwHI7PfIEjPYPtrcv8A8a3lpaShlKdIgomCe6VDHoI9a+engoduFLU6TrMzy+laTYdobI2H&#10;c66rooXrbvzUwSUYWKWnfwGRAOEbEdHPTcT79ayKP4y4tx9v4azZ0pM6iskDbMKGTHIRVgjgltaO&#10;eO+qVDaB+RwPzqte/iFua53GppoWo1np6VhVwrIvzYjHRYc+gR9OCVAOWGgJ/hm18Na3SpQWd86Z&#10;2iRmD09zVmm8KXRpTEdT94rLo993jcdAXN4qGkp5PkqyeopFeN407jkwRkHHTJjs57Ixq2PD7Sw8&#10;JnSBMlI1mdR355HTpypZy7dudagRjsIo3tb4XXS2NNa7pSSwW2VjVIVqFlpzyIbmik/y8kjKgAYJ&#10;z41c/E2yHApChr26Hbn19aqSH1HSpJ079vasn+Okt3+HUstNST3G31VykeuE0soEaU8hLekEX6S4&#10;OOTZOQRgjOdb7hBRfrSFpBSgARzJ5H0qm4k+LZouSZPXkOla1ePhdt7dvwjs25nq5NjblorWnMUg&#10;EjSsoDIs0k2GByWHkFAwwWGsLxH+M7XhXEDw9I+IKl/050iYOE4kfeDMU8xwhy+tE3f/AKiE8/tv&#10;1rOrZszdt/2tJaNoVd3u1JWJ/wAVW09OJIouSjmqVTmKCNT9Xh2B6OM6ff4gLl5Ny+0hlKfl8Rek&#10;mOfhjU4rqBAqtSt+1BYtNa1q30IKon/dhI9zFCp907M2BY6W3VN/W41cXAPSbaD1byyKSPUkqnaO&#10;AMMn9CyDOTnJJJ2uFcQ4s6XT4hB/qXDCADySmFukHvppZVw3Yo03DiEkYgfzFk94KUJI9TVzc227&#10;J8UthfKxXi97VrZsmngv9Wk1MBFHyK/L0oCwKQ3LLRFujhsZ0/w+2b/h+98QW7a8RqRqKxJ5rXJJ&#10;5YUPSnHEq4pan+aoTyVAmB0TsPUV5Vbb1XYr18lUy0lSwkAWagrY6iGQcsZDqSMfk4+/Wvq6X230&#10;eIiR6gj7GscGVsL0Lj2M0/vypoDDCpEyHg3YIJBwcEdEfn386SJBOafcWAny1borRexBCYaOWVG7&#10;Xiw6/wBdd+It0YUr8aVWHYECtJ2nvLetoe2SNQyrV2x/+ErJ3ijZI8ceDOWGVHsD7H7aoLtqzfKt&#10;K8K3AnerGzduEgJKNtjinm2fGG7kTybguVDVOZWdEpuUlTEWx1HIgCrgexJGqY8ObwGEkdzt9N6v&#10;UXrgEuRNWav4p1l+oqOy2lxUzVsopPmK+TlO0bPyClh7AjP9jrzfD0sKLzowM4GPWgOX/iABPPFO&#10;6bygtu0K6oeSWvoKJ2jjr6UcDVFPc+AP3/Y6pnmlOvJb2UrcHlNWtuQ2jWdhWSUO/bhvC+G5Vs8l&#10;HFC6LGQeomwMDJ9vc+dXqeGs27XhJSDNKqv1rUVHAFNl/wDjRX7/ALZRW2to6IRUDP6NVDGVk4kj&#10;KjvHA/8AzGh2XB2uHKUWifNy5VW33EV3flUAI586OWO625KOITlZCCemYkhvwOsacWlWwqv1JUmF&#10;GnKybhpY6R44bJd6uCXKtU2eoCSRgecKylW7IJBI/fVJduPpI8NScclcz6g4+lWFqhAGpQPqk/ka&#10;u2XYG6qu41dytO60uccysr0N3ikt9TGTgjKktEx/IYZ0L/VOHKQBdMlo/wD2SfcZ+opw2t+JW2sL&#10;H0P79KL1HwUkqLeaXcDWiitZEklRVz1EZmdmUqfRkU5QBWYFe8k95zqNzxy1ZRrtnNR5BP5iK8zY&#10;POnQ6iAN5/WlCkq/hz8GaRLdbrhLfa4SZBmdSjH2MmOvcdD7DVWhziHE1eIW9I+/0q1DLFimCqT0&#10;o+nxts8lxpjcXjLenximgTPpKTniD2cZ7x+/31FXD31JhA2phu6anNMNbT2qWW3ySXaqkmrm9Wjr&#10;GjVo41x/Uo8qT1/rpVNy62FDw8DB6+1edQ2s4PoaQ/ib8NLzNcKy8RUq11NIxMj0SYVXH6sIexg6&#10;1PC+K26kBvVB71huK8Oe8QupEjtWU3KztTrn0yp/qU5BH9tbJpwKrF3DJSNRxQKWmXl9OeX2P+mn&#10;9QGaqFBOoaarVNOH5OBgt4C951MLmpKCVjUKiaJwBhlUdf1YyP8A5/20VJoTjepMzUkcAEYZpEUj&#10;vC99agSSaW8BISVTtXKq3LkHLKRg/nQFHNQbB3BkVKgxjjyOV9s/bXUmu6RqASalCYBOGGP8wNT1&#10;TRAiE5mv3oq5yRxAOAx9/wADXAqDXlISogxTntjaH8XpXmrpUoKRV/5rkH/TVXeXoZwjJrTWlsp5&#10;MuYFNV4vNDaNtrQW2JGQfSaoDiWz2Tn3/wDGqlAW85rX9K0cpaa0JpKg3dXrC1ODG8bAqxP6yMff&#10;308GEkzSSnsRVS/VbXGk9Rg45IqEAnsAf9tO26AgzVbdOakmKTaqBQ/JVwcBSM/9s9avELnFZp4F&#10;ErFR22vW31SVHp8jHIsgVs4Yg5A+/trjzfioKTzpW2utC/F7z9KK3Xd9zvks0tVXyzS1DepKXfPJ&#10;u8E/tkjVc3ZttAJSNqvXLxdwdQVvS5UupkyzZJHn8acCYpBbiUiFGqxq1ijcHLc/Jx5Hnv8AHQ1M&#10;J5Cl/iUtjPOrlsnRYm4/SvTHI8/vrxSakhaVAkVP82WcgDwex7j8a7tSAJdWQBUU+CGP+HyCNS1Y&#10;pwNHptQi4j1wzKxz7kHvXArkaG6PEGBFC2kVMAszAHOB1nXOdADuhITNd5jlYsAyxnGBnsf31w4q&#10;yaMnUdql9IdH+nGftnI/1/toJIO9WGuIg4oTVQ+l2VDjGD34/voqFAb0otZAnlQuVMHsYHnC6OlY&#10;mkSSTkVEYDyU4AGP38/9tcUqjoQoqEVLBTM8bBewPc6CVwaeSVFOmupKYxxsGb6GI8nz+dRK5oJS&#10;o4JxQ6ojw7AYzk+Os/jRAuuwBtXCMOPHsH/DrhVRkmcV8bKuR1+T99cJxvXkzqruBWOAuAfudKrN&#10;PJk0Rt1OJJApPNj1133pBxekVYtwmJozPbIaePnPVRo3+FTk50mHyTgU8sJiTS3JLTiX6wxQf4fJ&#10;H30+mTvSiSmc1SWETl2QMQOwSMdaktUUAwTqFXopRTA8QDj2PjSavNRUu6Iipa7cy09EYoufPyVU&#10;/f7aGlnzSTTxdBSAmhVLDWVcjefUUcsE4OD40RakgUVANfi0iMRJIwIHudABB2rjijzqhVVXrMYw&#10;Mk+MffRQkUmFSdMVUuFFLQt6NRE0TAZwwx199SSUrEpM02UxCTvVH02Z1wcgH2BOvKITvXhOqBTb&#10;S/DHdPorVNZq6CBQGaeSE4jB7HLro49j3+NVhvbdZ8MOJk8pEn0qybYdQQspMDnFS1mz7rW0Ue40&#10;rzZ6ChYGGcrmUkEFnwSMdeO8k6z63Wy8qzCdSyM9B0E1q0OENpfUfL++VCr98aINwU0Fogk+Uo6Z&#10;uFDbYouECgnLyzSL20jEZOAQM4ycZ0vbcGcslKWvzFWVqJJJPIJG2kDAqwReIfASBHQYgep70i7h&#10;vc+8rjJa7Fb4hKUEVbXQIVEmP6Vz4QH28sfOrhhsWiPFfUZ5A8qWeWX16WxRJtqzbZpo1qYTS04x&#10;IadPrqKp/YyEeAPZR0PfQPFD5JSZPXkPQczXCkNDake7bivd6uPykU0tNR8wDBTfSij7dHs/vqwb&#10;tWGU6olXeklvrUd4pot9mhtqYhRuzgvIfqOva1E71Wurk71Ky+BwLd4+kamVUmTOKjWKHP1QDPj6&#10;hoanCOddkDBqOqt4ZcMMA9Y06lUmkSSRFL1VbflJvOAfGm0GoKMCDRSgjkKrhjj896ko1Ap1UTV3&#10;kCgg5HXYxrk1IkTFWViwWwM948a9NCXvUyIFPsMfbXZpeIVNdFAzfp/B1I7VCAVZq1BH1jH7fnXq&#10;OmOVThD4667wfGpBVDK4rlqYH+hcn7amF9KGHs1BPYkqRgH0mH6WXxrvi8jTyFnlQmosVejDEpdQ&#10;fAbR0qRFNFxU5ofPQPDVcZIic+B99MBQ5Um6rzV9prXO7rIIZlz4IXydTBB50itxSPMK1Kg+Etp3&#10;L8PKC5Wi4V0m8vm5KarsKws4kj8pOjEfTkHBHjIz1nVDdcUNndhp1ADUTrJ58xHI1d2VmLuzL5c8&#10;4JGmOR2ols/4D111uUm371b73aqqnjNUTDAknpoSAGKn9SZ88W9vwddd4wwhkXTKkrQdvNE+/X1o&#10;jdk66fh/lPWJr038O9p7H+FFqpI44K6puiBw1XUR+k1WMZCyqpZevAKYOB2D518Z/ib+J+KvqU1b&#10;ISlKtvN8vfaTjrz2re8G/h2zb0ruVFShvIAn2ohv/elo3TtyZb/bVpGj5IaKdEZ190ZWB5Kp9xno&#10;/f3wVm7dJWA0sqJiTJg9d5rZuBhIJSkADbGa872bdO3Nt1NwkpYZ6qSaLElMkh9IMjZX6j22Bnro&#10;5++voOm9dQlBgAHfntnHKsy++2SedWo/9oyu2/DNQQSpHA5dX9RT68KtjDLICGGRgEDGQffzoT/8&#10;MtXoS4udSYO+CR1FTt70t7Ub+GX+0o1DdLk1UaeSG4wKlcjgQmMg9SK5z0xCksRnl58nT6eCJtwn&#10;RIgymDPtHblnIry7orJ1bH94raLZ8QJNyUKbgpKlp6oRsfX4BZYevq7Xyp6OGOD3kZyTT8TdRZ/+&#10;Os6Qd87zRGGfG/mDMVj9f8U5Ltc1tFRbbjLuUVSyQ09qPrpUfSQGKqDhfOVJ+5GcFdV9lwZbTwu0&#10;LSWv7lmNPWFE/SuuqSR4a9+nWvQMu9YqXalnhWO32reEAjna2NI8weRcBvTSJDIiMCSGKqM+3nVI&#10;7eLur/XaJU42mfOkAAjupUAx2nbeuJYDbJSuB0BM/QDNVd5Xql37LW2O5tBtippaWnuDy11FHWVc&#10;UQkb05IIiWiUcwwOSzAeUGdeteJXFuA++8pxBUpOhmUJUYg63DCvl2AgE/1UK4tDcp0JQlJiZWJi&#10;NoTt7mlqO2WlLklTT1lx3XUVP/HUtzvBSoZkj6mVIkyiLkhvGQD7Y1qLCEkBlpLIA8yU7idiVnJx&#10;vmKUUyoAhxwuKkZO3/xAwBWhfwe236K3z3anmt8NJVGtp5JagRJA5wyyQ5+lCpALDPucd60dvdpb&#10;SVNQSRG2/UHnQXmVnCiYGYnH0pbT4e7Bt28Hvl5s7fMUrmqEkKqqPKASPUIPBwxIPjsefvq9VxS+&#10;ctyywoZx++4rOqsLRVx47qds7UhbgksEFNc7labZS0FW1FPJE63BpU9TicwqjDrIP0/VkEe+m2lv&#10;qUlt4yJAOI9/1xtRihlMuoESDGZ+1eU/9257fc1zAHUY5EDOeseR1/76+ioeSW4nNYhTS0O6htzp&#10;yt1PTSMI2AgTACrnx/7aVUSVTTSdJVNVrtaJSlTI/wDNRThSPtjx+dTSZwa4vKaWHm+UbkiDHfeB&#10;/n/nqxQhMVXKUpBlJqWDcVWzCM1Eg6zyHjRQwiZigfGLUdGqtn+CFHcpYblc2QyKqpSRPMpKh5GG&#10;XTHfJEDHrGQ2M96znFHEJ0tHEyfYdfU1o+HNKKSteQK0rfrQbR2NYrJToK2CvX5mqpJJcGMsgILq&#10;PfPYH7ZGshbKVeX7j6sacA8jWjdPgMBvkaxysu8KwJS00wgiDH1Uc9t7DGta20dWpVZt97kDRyw3&#10;Gnh4FJwmR0G99FWg0qlSSK1DbV5oK2WngrKcS+o6jMTYyCcdfnVa824lCik0dASSEnnT3/GZLvLT&#10;2S2vNaKNpfSPCQqSM4LnJAzjyM6yqmhbg3LvmPetI0oOAMowKrbj+JtXs1qaz2yoVpKVAJGUFgZA&#10;MGQnv6mGM9/20lZ2RvlqfUTB+3anLy9TZNpQk1ke+9433dEc0lVX1BVQWJjOMfYjW7s+G27JEJFY&#10;W64w64SNUDtShQbMpbrY6etorhVSVNQ3ISTH/k8f1D99Wal+EsoKQAOlV6Llx1GpKprQ7Vampkom&#10;Y+tPH9PqE/qBGP7e+qslJUTVqh1UAk1pVxgudrt9pr0hkWjEapG6NjBA8E+xOq1kWzy1tGNU+tPX&#10;K7i3bQ7yihtBva9WaveqoppPm2YtJHPKwWUn3z3g/wBu/fULnhDDwgjbpXLXjDqVwoT604C7W74l&#10;0sUtzWO0XbBBmCAIxX2cDOR+dUoXc8HWUDzo771aXdva8Wb1g6V0k772fDtO5ejJSytTTRCop6mB&#10;+UTjHfePI8EftrWWl4q8b1oVtuDuK+Z8TsBYOkKSYIBBGx60mSwRVCr6bEDjyb1F8ft+NWSSpPzV&#10;UoAdA05FRT2RxIMJlR9h5/8Ag0cOxRnbZaVeXauUtUjjwF9uQ8aiXqGWioEGvrW5af8AXOuPHY0J&#10;b07UkGVMYJxX35eONiSfp6/y+3414Lo6EpQZNT+lycKeIBGfOmAZEU0qFeXlUVFCzVHpwxtNMWAE&#10;aDJ/vobi9I1KMAUkyZWUjJ6VpF3oKXau34TepzWVjDJoaNvpGfZz/wCBrPJcVdOENjHWvoAaNuwl&#10;TxyelZ1xlrjmolYQg5SDkcIv2xq2DYQMVVa1FOasyUq4+g4QYGEXzoZUaA6dIgVHNblaDp2Kjwp6&#10;GjpNKqTqTvQK403FT0WIGMt/V9vGrJC5pF5Hlg0ClX01kbKjJH05Pf8A9hjz+dOpNUS2vDBPKqtM&#10;zQscthQOtTJBo9qdAJnFRVTkhm54z9+s64KG6snM1SY8j23kZ/8Ab/8AVqdJqIKsmpqaR4yvgvx6&#10;A9+/J1wiKdbUoZr6s8gd+ODjxk4xqJFRbJSolO9fhUuXJd8N5x/8++u6QRTAcWZ1Go6icYOPPvg6&#10;Ea648mITvQ6cI6jOeWcjl4xqINASEuAE711SozMeRLn+k48DH+mgqVFOt6pztRGWL6E+njx8Z8rp&#10;crzVktMAUKrYWYEZ/cff/wC341PXQHEHTg0GkVSQjfq8YGe/xo04qvDgJINfHUYUpkL78v8AXXJp&#10;oZjpUx4AgAELg4x51yZpogSIqCql4oQ2V7/p710UNS9IoVIW5HoOvucePtjU6EhStVfEkLMS32xj&#10;7ahqp1CwoknFSiNwowwH2I8aGXKZA6VZWnYRj6ckdnSq10yBjvUlK01K0si07yEjriNBOlWCa4kl&#10;B1VXp4624SGWWFkwSAmDjUiEJEA0dtanMmoqm3MhPIcWwPfGuBQJrikSqaijqEiikQLgHAGD/prq&#10;s1wcwKqyuUDAE+cE6hAFC0FORVCZPUZcHhj21PVimUNyZonRZkCSmYiQdAg+w0ssjnVq3jM1+uaF&#10;/rjIzjv/AN9BRvQ3pO1LzylnOBkcs9acBEUBveaY7HuuWmQQ1lHTXWDGBHWKWwPwRg/6nVVcW8nU&#10;0opPb9KuG1gxqTNaV8OdmWW6VUe4XohBHBKPSt0bNid/urHPED/F3j28dZDi15cpHwiVZO5MY/U9&#10;K1PCrJgq+KUMDl3/AMUVl+LNZuTdVfQ1VZDYbBQlhOKM8VZV/UF79yQMnJYk51lbrhaLUIcQNTh2&#10;nv1rWJuPFQUxE0M3pveK47WlrKRaC5pDL/w9uem9cUsYGOXA/STnyxBP21Ph7C0X5YcUpMiSZjUe&#10;hOSPQYpC9QWmgEICh1OftXnnc9a0Fvqa28x1BranBgp2gCiSM9ZUABVX9h3+dfSGEeYBsykbmZzV&#10;ClYQkyM+kUM2v8S7tYPStFDaYKeSd1YmoyhBI8gEfSPfPZx4A0O64e26ovOLJA6fvNNs3hSNCEii&#10;u4Eu15DGuvMQpG6ZrfE/pnGPpTIGT+ST++lbdbKILaM96g+VmQTVKxbfSiJqGUU8ajEUP6mx/ic+&#10;7H7e2n1LK6o1rjamnam0bz8QL9FaNv0D3GtcF8LgJGvu7uelUe5OlLu8tuHteLdLCU7ep5ADmfSg&#10;NJduF6WkzTbevgzcNsU9SJbpS11xhz/Itf8AOiXH3mIAOPOFB/fXGr1m406QQD1EfahuIdbCpG3v&#10;WWzXkQTGN4xMV686sV245GkQ+DvUzyLKuUUhT568aYSkimFdqrz2xawNhlyR/V7aOCQaWUJOaqUH&#10;z8IMCoAvgMFGf7aIVDeuA9KOUVDJgEhmbHkjz++hKdiigA5qzJSlBkZBHXQ868lwGhLEZqNQSM4/&#10;yGmARSqiCasrT82HXXnvXicV0JBq4KbEeD9s6F4gqZEDFXqHa1zuMKTRQCOBvE8ziNP8z50uq9Zb&#10;OkmT2pdTDqxKRR637HpY4uVduG3Ux/wQF6hyft9K4z/fSTvElxDTKj64FHb4aoplbgH3rme02ymB&#10;9Coqqsf43iSNf8sk6g25euZUAn70+hllsZUVVWNBEUZxC6qOsuR0ftqwQp1I8xqalIAkV9p9q/xk&#10;s8cUc6xgsUY45484/I1Ny+QyIWYNLoR4xwJoxaYLfT3Okoa31VSXCUryAfRJnuNv8vpI7P8AbVG5&#10;xJ1JV4eYq4TZBcA1qG4vjCNk7Vp7ItFR16GeNm+ZiBaI5wzBuILqR12QRr5xc8NueJ8STe+KoBIO&#10;JxntyrXWiWLNko0Ak8+dEF/2qtvUMcU0ZjpaaFeCrMwT0mAwGX7g/bo/n31xPAb9LS21HUSZ9fpt&#10;TZubdMOztWbbx+Nt33JdGqKSR6+l9RjCYLdI1QF8rngrBgQcA49vv5sLThNrbAKfMKA5qBA9zB+t&#10;dc4gtX/rOOwNJG5Y93b6rTUUOzrvE5QCSZqOWmjfHu5k4qD9zkZ/GmUK4ZZAg3CIP+4E/aTSy7h2&#10;4GkJP0NQWfZG6I5QahrJSIg4mO43mjjAH78yQwPg94/OpK4jZgeTWr/i2s/lSpQ7sRHqQPzqhvf4&#10;YXu7z01e2/dlz1DACWOovcaGIDIEZIUqygYIIPefvnVxa8Xs2kFAtngP/wDUrf60BbN0gSAD/wDJ&#10;NWoPh5LU0xudR8SdrR0USvEXtcFRcQi9oYmVYlGMZ7Zh9x99RPGENENt2TpJ/u0o9N1E/apRcObq&#10;Sn3n8KIUF72vsKnmpaaW/bneSNaaea51iW6nVSBxzHCWd17wpaQEZxqmvRf8VWFrShmDI0guK+pg&#10;DvANWNuo26SCsqkf8R+c0Xk+Kd+tFEkFkqbRaLfLCV+WtETUxJK5KvKD63PB93IJH76rUcGs7pZV&#10;c61rB/ryPZPyx7Yoq31tfLAn970s/Dm57ip9w00MNdLRyTOY5auGMK7g+eZP6us+fOtVcotC1pUi&#10;QOXL6CkmlrDmqf361utDUV9vvLmorkrhQwtHERTqDUxSDDpKcdgg5x7HSA4bb3LWpKYkjnsRsRU3&#10;71SVwqgiSybL3rbrrteuntlHJASYqWYh6Koxj10ycMsi5V4z9gR76dXwf41taXNzz6jofTlVUOKJ&#10;tFgA1qfw2+KN1SkrrPcqiS6WupgML0jANE6suDhMY/Jx9u/vrM/6CbD/ANY0mZBrQDiqLlJIIMim&#10;3attuVhtsVS1bS23ayH5RJ2VlmaMnk9OVUcjzA6JB4hfIzjVw4+26UoQkrdPIbes426VUpbUhJcJ&#10;ASOZ+4rI98bhi3tQtW01RDbxRRpSLbFjKkxcnKOuF4nzgjr747xrb2Fqu2IDgkqyT3jIrKXV83dS&#10;pBiNqyvhcaefEbH0vDK2CDrQ6UmKqPFjaphbkqIlSchWY/fv/PRJ0nFLKcTIzmg96qKuwllgczxl&#10;iMN9YP2699OtgLqLj4A00FmnortHxdZqWtJAUBQYXz5z7r+/Y7702lSkb5FVrywuADR/YPw5rd5b&#10;mit0MYSUqzEdHAA9vv3pS94g3aslxVdsrJ28uQgCvXdguI2hY9vbdpLZR2yhqpY1qFo4WeYOQFeR&#10;VJyXyufIz+2vkawq/uFvvOFUfh0r7Eywi3YQ2lMVlm6pLilLWbkuvP1pZJlWmVQkjuv0r9Jz9GMd&#10;/jGtPY+EjSwjmB+/Wqa6QcqVyrGFghr6iSd6hVJOfTB7B9/31tYCQABWGeGtRg0Xt0kIQwrMC4GA&#10;2emPtogAO9Khak4rfvg3tm30Fim3NuCX1/SPo0NAxx67qPqdj54qesffOsXxm+WHRZWwycqPQVou&#10;HNBaC+8cDaiG4/ibU3WKamho6CnEn0tJDTjmVHQGT+/nS1jwlKDqdUT6miXHFoGhtIHfnSTUz1Uw&#10;VZZGMYOQpI851p22W2/lEVmH7txfzmRX6MRvGQwwoOW5e+vKUeVVhcCtqs2ajit9KkEb+nTo7uvX&#10;6eRyRpV1w/Maetz5QkU07aZZ5xU2ypjuCwPkwBCeWO8YI7HWqp9wKSUkRPOtHap0KC5mK1nZvxGk&#10;3olbar3QmMS8Vo4YoA1NGe8t7YYeQc41kV2BsFpfZVPUzk9BWzbu279stOJjpjAqzuP4X2uelQWi&#10;tgRUwZpayrHFVx2TxGM/tqwtv4gU3PxKT2gVVXPA0AD4dQ7yaUNzbHprPSZpr3T3KknQpIsYKyKw&#10;H2yRx78g/bOnWb1N+cNlJHWq5+zNjBDgUKt/Dy6wX6y1W1Nx1bmmETGl+YH0rLjCMreQc+QfONJ3&#10;SnLB5N3bpzz9KM0EcQZXavnkY9eWaXq3bFRt6tegroV+aQYjZRlZeumX8HWoF82+A40ZBrHoslWp&#10;KHU5FAqwJFUYCsrew+/udT8TVVc8vSupI/kZUUzoScceajB/zH2P3GoqC9xUQ40RCqEVlJDA/wDK&#10;kVyRhRxz9/7j20RJPOqd4BBhJmqUtPLHIAGKZHuMZOmgukVBaVbxRLb+06zcNyipqb1DI3RPsv5O&#10;pO3TbCNThxVhbWrt04Eoma0i4JYPhjRyUlI0dyvTr/PrgoPA/wCFD7Y1mS6/fuBasI6V9AY4exw9&#10;kE5UdzWWXW6vcpS0jcuLEr/51pWUJbTAqiun1KMk4FSUkDOV6ODjwPfXXFAUvqKjFMDWuZgGabip&#10;OfqxpNTgJxR3WVyDyoTcaP0JMGRSwGTxHWjIVNKKToO9Kd7J4Eqx5Egr9s/fVmyrNVV0ToURvSxM&#10;zyJ9f056PferIEJrNqUp1PmMVEIlDdZIHY7/APn+WvapozaQk4qpOSeeRgr0Qx1OYpd1SlSOlRJy&#10;X9Skfct7a9qBryElGFDev0LcGHE4x/UO/P51LVNMJcCTFWKZwnIt4zgE++olYo7KwhRURFfC3rM3&#10;FC3uG9s/bQ9VOE+KmQKqOeT5IIYA++uKOIqlUrU5BrlYuJBZc+evz9tLaqtGNLQlWaI06hQQyhDg&#10;4BGllq5VbsqSsScVK78167JHj20Imm3SAkEULr4lZTxwMHzjxqaD1pNwSIoJPD9RZck58/nTANV+&#10;gA6k1+SMtGR102Pq14mrASW4AqOT684Gcedc1ULUVYqqQW5A5OfIGNe1dagCNMGoTR4Q4bn+APb7&#10;68XeVFaZP9NQtQs2Po4k9ll/fzqClimyyTAow0EMdOBxDEL796VKtVWRSEACpKe6pJTqwiQkDBIX&#10;QiDRkL8REgVG16cKGXimes6BoqO9RLfZYQw9Qnl2DjRA0DvRkEJEUDut2eqYgsej22m0tgDFKuKn&#10;FD1qcv8Agj315WK5EKEVYWQEry/+2l1HpViOU1c/hJqEDMyqreBkaCpzTRVIETV+LbkiovpSxsAO&#10;sHvSrj4qYEYFcT2303Mbk8iuOSno6AH84qahGKCXCzx0p4iRe8eNOJcJzQ9MCBXy10EL1MSvIEDM&#10;F5H20J14hJIEmrJhHiKCa9J2K77V25t2GnvlItvsckeaWjpnPzlb1/zZWyOCEnoHGR7Y18E4hecQ&#10;+OUq1VrXOZHlA/tA5nvX1u2tbZNuGz5R95rJfiDSbCtKTUm2aqoqZ6yVZZIVYSsh/wABcewPsOtb&#10;vhvELq9h+7Z0lIjOPpVU9ahnyJXNZzPeqjYCSyLMkEkniDIbv2LD7D/X7atVW6L8jUNue1CU+thJ&#10;EzWd7u3jU324vcHr6mtrZFGaqsJaRMdcUGfpA9v9MDV/bWoabDYSAkchVC6vWrVuaFbcvdTb5LjW&#10;pSx19TwHCoqQX9M/sf1Z/OpXdql/QgrKU9Bz9+VcQ6W5IGaO7fmu95Pzt0uNROzjiFZ+KgZzxCjr&#10;H7aXU2y0dDSQBQnXlFOTNGp6hIgAZOsYOD3oqE1UqVBk0f2rv2t25Q1VHRTGCmqnV6hUXHr48Kx8&#10;lR54+M+dVt7wti9cS6seZIhJ6dx0PerK0vSwgoTsd+9Ed3fGSpulm+Qht8ULfpNSJWzj7BBhQP8A&#10;XQ+H8K+FWVKc1DpH570C+vEvCEIiO9ZRPI0j5wM/jrWpiaoScZp1NLAp+l3UfldJpcq0LZGKiqKJ&#10;nwRnP3xo4cFKuIINWKG2uxB4t1+DpdboFQSkzMUfgoWwM5APtjvShc1U0Eaq6qrevDLu2PwuddSs&#10;ipLaKhQ/0beGIaaUHHsmmkuq6UkWhzqxTRU7f8uQyADP1da4p1ZqSEJFEqemKyLJwVyewGzj/LS8&#10;FW9TSmDIo0lsa6W+rmqKkKKYLxikLYbJ8L9jqQWGlDSN6koBYVJqrBbPWPpwqrsB0vMg9f66Mpwz&#10;ml0gqwKbrB8PmupCzztRd4EkiFlU+3ID20g/fptvMkSelWDNst1WmYrSrdsOH4Z2RZNyT0NStfAy&#10;VdLQSCSSj76Y8lw3X1Aqc+QcHzlr/wDia14hcC24SVKgAypOkSd0z2OOhwRVxY8Bu2EF/iCQkEmA&#10;DOOR7T05VnF6ipobca+GuhWgpajEclKPRkcjoO4OcKy/bGDnSjtw4t1KSklShOdh71Ys27bQJTtS&#10;FdY4auSGuqaxqW1vKoapqoWYSLn9PEHk/wBvpyR560wbkpOhtIUvoD+x9aKtIXBJgVVv+8LLzWnq&#10;aSuvbqcos0vy9KB9gQWlb9iV11q2v31FaVBof/ZX/wDz+NRcdbTiZ+1WU37fbNSRtY6Wz2Cnb9Py&#10;dniLEeO5nDyE/nOdMJ4DavK1XK1uHutQH/1TCaAbnSJQAPb9aq1O8933qJXm3Jdo5D0RFcpgn9uJ&#10;Ax+MauEcH4Y1tbI/+o/Ok1XTqjOsz60Du9AJKI1F1ub1jcwpjqZmlPfv9ROjp8FhWlhoD0AH4UNT&#10;rixkk+5oDc7XBS0NTJQxOJEXK/LHGfzj304h5ThANcSRuaFSW+8UNNFcqhvSoYj8vJ8yPqMnsSB7&#10;d+fbU1hsrKB81GQ+knSd6YJvhzf3pqO+bcuUtbmqSOYxlgsbnI749dN9OTjyOxnQ1Lt1Dwn08udG&#10;8ZZyimez7QnWhhe9W6ZqWpyBUOnLsYDqcd4z/S2D7461ROlIVDRBjlRipWkFVGRtCjFbBSmpje1U&#10;9IJxEpIcFiwWEsOw4IyCcdEffSC1kJWtA8xMfbf3pvUVxqqKelj3RW2KIzzKYKgVBVCEZjCpYc8e&#10;cPjx9tWPCmjrUpQ5VX3j+huUnNNtXe6uSUs8hZwME++tYxZtoTAFY1/iDqiQTVVasyZB8kjv86fD&#10;YTVYt0r3q9FUshVwzKR7qxUj+41xSQrcUFTpRBBirjXmWpAWqqaydMELmcnDHwRnI840FNugGQkf&#10;SofGLX5XFE+9UElEWcMc+6k/6aegYFLBwoJM1ahl5gjPZ++iACaebWVCqs8aM5bHZ++pEc6TXvM1&#10;zT0kTMvKOOUAglXXKtjHR/B8dY61KY2rwXAzUT7Ypp3DCNYiT+kZx+B3ogeKcTUFaVjatT+E1ttW&#10;3krrgtQY7pGgMZkXMUcOQGZm+5/SB+dZTi/jXBDUeU1ruCFlglwnzflTntncVdfNzHdV9ohbrfSF&#10;6W0rXIOMsmCGkfHjgvQP+JvxrLXjSLVr4W3OpwwVRyH+a+gWTvxLgcXhKdu9CviR8UY73arjY6Cl&#10;hFcy/LyXGPBjCZGVRce4Ayw8+dO8I4c6l1D7yiAM6evrVRxe/YMsoGeteWbrtettFa6GT1FB+h1O&#10;Sw19VQ4hxINfKXypteK0n4P/AA7otz3qlN4rWo6KGNKmeAB09VD4USAdMf8AtnWd4nxFyxZUWUyo&#10;4HbvFaCxsU3seIqAM1pPxV+IFut90hpoY1pLfBEkMMMAIVFGehnvOeyT2TrPcIsnnip106lE5P76&#10;VccVdZtkBpGEil237ttNYgK1f1MRnPkH99a0MuIEEVlA82sQk0WE0FShaKZJFPeVbxoZk4pZ1nWn&#10;euYn9GXAwAe++9QANU6U6JSKIUEuAQfAXvP76GtINPsHTg0asNRFQ1qSpygYEktGeJ8aRcakQas2&#10;3wgxNMMNYI3mKu7qwwQy4BB/bz+2q1bY2NWDNyRzojNvGuRREFpSg6MT0kTocf4gV0D4Jte8/U0y&#10;7xJxUJER6Cie0/ifTQVi0lbt22+lOyj+QpiRX/SHKsSn79DSdzwtxKfEZdVNM2vGUFaUPNpINPkm&#10;x9q7kqXlslctLceRX5WGRTTh/upbHR9gpI99Z8cYft06LxHl6wZjoa03+nWzqyu1VB6cp60B3ZtS&#10;+2mzGou8cktdRsFNV6nOOWI/pIb7jwc6tbG7t3XfDtzg8uc1nOJW7zDZU6MjnSHf7VJRUFqub1NJ&#10;N/EYpGEMEmZIeLcf5i/0k5yNa3RpArGXAA0ubg0ui+SRK0aU1K6ZOTJHyP8A30cNpOc1UKeJBSAD&#10;XBu08jn/AIWmXHkpkZ/sNFSgAZNCGuPlqejorjdqiOOmpJKiblxzGC2M+MnwNLvutsoJUqupYefW&#10;AEyaaK6tpvh6xio7mtfcDGfm/S6jRv8ACCPP51QtBXEFa3Uwnl371tWmE2KQUqknesgqb9X3fcwg&#10;ccWJBYHwQdaIJSgSKGu41mKbottyeuRNNBAT/wDnG8/brXPH5AVULaJcKSYo5a6CkhSHlLFIA2WQ&#10;5Ukfv9tI3BcUPLTKEoEGmysmsklMC1HAhyO1lOf9Tqpb+KSrKq0CzbLaEigF1W1N9cMTqV667GrZ&#10;lbuNZqndSwnKRWdXsQ0jyOFL+cckyBkFfH4zkfkavW1cqyl8oNArNKMkI6AYd4PY6/fVjqJrMpT4&#10;iZBqB+Mn6Sv3L+/jsa6FRRgNStKDUHy5RzhQW8DPYP510ro7TeT1qEphTyBbA8+ND15qROCFCh8w&#10;4Y/HuRpgLAxVK55cVapJuXlR0MEk5A/GgLOasrVxS90yKldugEyF89nHjOP/AJ9tcB6094nlhG1U&#10;pCw8AFvf99S1zVU4ApXlqWnPqIh48uAJ8fbQpplClEbbV8kqWzIzAJlQPJx50NQETTTLpMqNTpIz&#10;xq3IFB+o+PxpTVnNPFwwFjaq88pJDkH6jxwT4P8A50QKzUg8FK1RVEwNJIVIPIe5GP8A5++ilwCu&#10;tiVbVzLTtHgdd+4I8f8AnUfEBphZUjyih7M3MlugT9sa9M1WBxQVmu4o4V9R5I2eQ/pA6GPvoZUa&#10;sGkpIKlCuDXekpx9H+HiPI1wTR2Do3ql83LJUqP1Ad8D3++uqp7xDIgVcNQrRyIyAs+FWRmI9PH2&#10;Hg56HfgePvoBBmRTEg771BT0r4KIQM9qP399e1da8gFI0io663SU0ReR1xjoZ1zWDyowBQM0K5OD&#10;0CxzgD3P21PxAkSakCs4AmrW6NvfwCpSD56GtqHiV5xTZIhc9mMk+WA8461y2ufHQV6YHLv3o9xa&#10;hkgTJP27UKFOVOP89HK6Glsc6lTkgB6IB7zoBzUx80VVq6qokfyFUeAo8aGYoqyaJWS4kSgTyFh7&#10;d9DVc6OYoragRRK41EYSXCSTFkIT6sBT7E/ceev9dASDM1NQoMKaaUpGOcjHoKFLMf7Ds/2GmlLS&#10;gZ/x9a8lCjsKdLBFYdm2mvrNxQiOtpkMjrUD/l//AJuBV95H8keQusnfPXFw+hm1MpP7JPb8a2vD&#10;bZptlTrw81eed57tum4K81FZUzSrPIWSliJyV/pz/mMDzrRs2jDc6AJGJiuF5ZGma6p9y3DblAGh&#10;kp4J5CUEcWXliHvlvCn/AF0Bdmh1UnIFTD5bEp51RqecVKk1a4R5xyCHPq492bOmkQSUo2FCWtRG&#10;aBCCmqKj0xOYgehz7J0ypZQMChJEmnyitNNSWJKeGTlUSH64wuAox7n76pUuurdJWIAoryUJQADm&#10;vslBLFSj0c8EGSvv++mUKSTVS7JGKomY5OWP9zjT4TVeSCYron02OOwPfU4PMVEqCTFRyylx5x10&#10;dR2qJOqqRUljjwPtogNAINP0IWRcoxYY61VkxWhWmRXUj+mQR+k+DrqVUgvBzViG8TL9GcAf21FS&#10;Ac1EuGr8Vx5dkknUEoE10K6VI9SXUheR/vo4QBRguaoCE1tQqBcljjJ1BSkpzQignlTFY9mT1VRJ&#10;AhZHTtgVP0j766q5QlOqhIYKjpFOtD8JblURxSRTJgn6gw7Uff8AOqZ3jNu2SF1aN8PeWBpppo9m&#10;WqyyhpKyaSdUAkjmj+nJ68jAwdUB/iVtxRSgc6sDwkpyaLVdJarLaoYnZEq1lWRAsMbsFx0UkADY&#10;77BOOvOpf6g/dr/lo8o5yR9vzriLVq3TKjn0r5/+JENvt7iClUVHD0/WkHFZF88XQHvz0QdVLrby&#10;iUrXj97Gr5lxoIlKc1kG+t17grKWl+eqaS1WqmlaSnrazNPI2cHiq/rlAI+nCnGfODpxly2LhLQK&#10;3CIIAn6nYe5rzgdWgI2SOpoTWfEqOshf5eVauqkUh7rXQgcif1FIV+lc/wDVn9tcRwp5xep8lKeS&#10;Qcx3Vz9B9aAVoQNKM9+VZ/crnPcboZUqUuwi6EtRMAYz7qB4Ax7KBrVM2iWm9KE6J6D896r3Hgk+&#10;YzU8dkmulQJPoph+mOKjPEY+7H398Hz1jVm23oRpOaScfC/NWjWbbUNBQU0XOR3UHlJM5ZRn/wCe&#10;+hgLK8bUs44kDep47XLDehEIIpLfNGGEqsrelIPIYdHB6xjP9tHKSZFJB5B2OaE3X4cWW41UxurF&#10;kc4X01yv+XsddaSptMJFFN2pIhNdWv4QW+ktFYltv83Jo2SNKgfQFI7U+/7HOhvEiCU0VD4c+YRT&#10;j8PPhq3o0Ul0p3q6yV0iSB2UxLxX6n68qesHz5zqsfuwidOI3qbVop44OKfb29w2paTHSxQ0DNKx&#10;iFDgJKnX1ddZPjx76HboYvnBJnHOmXS7ZpgCDWX3G9VdQ7zTMFbkWyo4gnySQPfzrQN2TSBCBVC5&#10;eurPmNA6i5GG5VknqMDUxIEYH+pQcDHv17apH2tKlJNW7FwVoSqqezaia4XRpjgpBT8cA9c2Yk4B&#10;7GQO/wC2rDh7YQI60vfqV4e+9NFSOcvINyOOjrToVFYxxRmvykcgSRgnv2zohzXVGpXWT0cMvRAZ&#10;Qe/89dAoS0ak+av3IqwbGV8f21zTmkXB4ahVkBWXlx7xjXQYo4IWJFfIUx474knH30QV1smDNSGN&#10;2cfRgec/fOplWKAqV5FTxp9DZGBnrv8AHvoWqurJKSKnp8Myqc9e/wCdRmgtqUcGnexV0Vtsjo8Y&#10;leaUSJHjJLLkIT+FyTj74+2qa4OpwRyrS2iw22Z3qTeiwW5bRZxMedLSF5eIP8yZyXbP47H9xrPW&#10;yi8646P6iB7Ctr4qWLVDerMUhUAdJD6oPqO5yNahgaAKyr73iUcgskNxlxxU+45kAD9zo6roMAkm&#10;Kqg0XVwBWl7vu62valps1BNRVkSRQyymJgzBlX9JwPCHx9/zrC27qr27W6oEQSBOPp619Bd02Vkh&#10;s7wD71j+6trPuWtEzVKeoMgrx8j7/wCut1Zv/CiAKwXEXRdYNAU+GFTGPoqlyD3g46/Grv49KsEV&#10;Qt22JBqxSbbu9jLGKpaRIxkqfcdf56iXELp0SkR0pns1yknAWQknIwCcED9tLrAG1V64B1Ux0Z9V&#10;sxvyxk8ft/bSa1CvIlS5BoxSRmDIJx56xnr8aXUZpgDTKudGYqkyxni5VwuMfcaRVB3owdKhipqZ&#10;XeFmCFz7ED/PUBAzTaFKUiahhwJ1LKGz5A+3j/vru1QQdBmmqCeRqV3hJJSJnfHRUD31T3KWzOrn&#10;WlsnHJCkbij21PiPe3ulFQXGWir7ZWU3ozU1bly2ACv1FsAgEZ1ll8Oabc8dglKgeUVqFXLjw8J4&#10;Ag9aV98UiRXOQwwLRqenpY0+lD7hfuDrccPWSgazPevm/Fmw06QkQOlI8MP845Bz46PeP/nWrzVA&#10;mss0nzZFGbTbA7ySTxMaePuTllPp+3j3xpN10/Kg5NW9sylajqGB1kUdn+JMnyElFZ7clmhnThJ6&#10;RJbHg9nvJH/fVIuxKnNb69UVdC9ShPhsIiaQ7yWEL0/S4jLs7kALg+D/AO2rNpWIFJLdUkwaAiCO&#10;W4LPBO1Q2FLSFcEnHZB+3sB+Pzp7SSKislIkZolc55pqsyGRwqp0+fPRGNFbTAiql9alqM1Xa8VN&#10;NAkbSPMnjh2T/n99MBINILultJAOauWy4/zUZ0GM9DGCD50JaRJimre5UognajFVuJaiIIwJ5EY/&#10;Hf40t4XOnnLmRFAL3VEPKrSKVQleURyrd+QSPHvp9pO1VN26CmDSzNK4LADiO+8fq08BWc8UpOlI&#10;qF+SqoXOfI7z3+2uFVc1lAGkZqaKnwcsvkdg/wDvoBcnFXVu3q89fKhQIWDKAo7IGop3muvphHmG&#10;1BKwr6n0qe/ufOmQqBWcuCNflFfaUyR/rH0N5wc/214masbIraxuDUj85pOXEqT5z+x16cU+8lZE&#10;iuTRMSCvQIzjQtQFU6mnEuAoq1TwJFFKjRK0rAKMNhfbsj31DVmau2SlDcK3qOW2mVxI+AT9PFf6&#10;RoC3oqHgBRCjXc9PHDHzKBlz2o6yPtpTxJp11CUCYxXEkSIVdFCoB4BH99SCyd6IEpMFG1V/QQEr&#10;yBz2ADnrUFOGjpbkmo5YEcqCByP39tcQsijaRISapVVMkaucHivYx99MhdKutBJM0Iq6hkfEf6SO&#10;XZ7/AH0RJkTUCooUAmhksjSyK0jEkY61PajoGs6lV08sZfmG4+2R7d66M06dJPlqETcTnLZBznlg&#10;Y12JriEnVJqX+LSRngrFTjyD/wB9QUimfEAqSATXVkSEGSSRgigdsxz/APM6WcUlsFR5U00FPYFN&#10;t2gs21aaGntbLW3dVPr3V2b6Hz2Io/0r10CeTftrPsquLtZU4YRyEb+p3rRKTb2yQE5XzPT2pIlE&#10;UbBQ3LvOT2c+/nV8mQKo3FjVvXLcDJ9KsF8DkwPX7++pajUtYmaLU+3JKq2mraSFRn+XEzYeX2JU&#10;fYaRVchK9JphLRUCqhslnqpSqpTkJnHI9ZOpKfRG9eIKgBFMVu2DQ00Aqblc4KGPyUdss34CgZzq&#10;qevVTpabKjTzdoMKUqBRP+B0VW6mzOLhCg7yOLf/AMpOevvpQXSx/wC8aashbNkBTfmpu2/vGD4M&#10;7NqrvU2eom+emeGSdJEiZQoGI1Y/UM5PjA/y1nru1e4re+GhwANwYzz3JG3pV1aKRZsSRlR/CvKm&#10;9N1S7vpK25VEM1PSrMRR05lDnkzcmYE+fyfPtrasMBlQQnJjNAKioYpb27RSwVzVlTNEJwvKJHJP&#10;FyPJJ9+/9dHuFynSn3rradSt6b22aauKOqq7lSyPBDiOliQfq7PeB2c6rDeJSdCUnfc038MVZnak&#10;u6Fqu48ZZAijoeopUf8Avq1bAQjy5pNYPy0Us9n/AJctVHB65Xy64IH9h40FboJCSaAoKAmr9GZZ&#10;VJlHAjscfGolIFV3iZqxBU1dNLygndFHni3n+2owlRyKgFKJmidLuivpI3jEVOeYIZjCA2P7a6Wk&#10;jMn61AuECAmvn8Elr4BX1q/IUJODME48z9lHjSrnEEM/y0nUr8KkzaeJmIFWaCK00hmmaljniQgR&#10;c5Szyfk+w/bVeq7fdUAj8KsPhW28mvhulJMzcLRTBE/UHkxj/LVkjxRErP0pcttuHAr7TvFSKVMU&#10;TED9GSF/yHjSbi1r+U1YhsDBqWdVfLxqyxt/9Nzkqf399SQ+Ujz0g8z5sCuaCleucpGMsh+rrTAu&#10;kRk0mphavlFNm3rbRUtdTfxVZxTzNxUQplmb/Dn21W3HEvDEMwTTtnYKcXLhgU0Xak29SW+pnoKW&#10;eteNvogEnKZl9/o9yPx/lqgHGb5b4QpICevKtErhjKElSTXFLBaKi009bDRzRc/qXmvA/Yg5H+h0&#10;6u5f1aSZoAYQkAxV237qqKSp+VcSSlRhGdR+n/CcdnQlNLdTqCq6nQlWBT3S26puVDBVCvlsqyLh&#10;pZlM0bDPRCA5H2yD/bWauLqybcLdwQuOQ/OrhoOOJhpMUN3XtW2U1qpnv1ZQ1UMwPKdK7hPTsD0r&#10;QlskH8ff28aizxdguKb4e0SoctGCexivO2r6EBbqhnuPwoW9whrWpVpKUyLCgjRYIjFHxUdcS+Sf&#10;zgHVr/565U4kIB65P0GBVKotJIEyRQa4TPLLFFFXRUUszemTRwkyKfcNI31AflQNGTZ6wS4krAzk&#10;4+gxU23xMJxNYtvnZMs12qJnqZGrVP8Azpm5F8e/IknWrs3EtNgBACegH6UJ1alKyZpQpaeWkuC0&#10;9SzTZYL6sbElc9ZA9/21aE60FTQ/zQUgzkxWubY2xZrfPItypquaAZ4zRSRD1M/pPFlOD4yNV6jf&#10;KGpASDjBk8886Cpy2aPnUTV5qelgkd4UKJyyq9ZXPt1q3RqjzVQvP5Kk7VaguclNEViYsScEE9HR&#10;QgGq9VydJq3T+lcUGZTDKRke6k/b8aifJmuNrKxVKoo6mKb6nfI++dGQUqEipa1AZqxT1EqQlAGy&#10;fwffrrXlJEajsKH4y5hNavbq2fbjzTJ6cq2+3EFUOCrvg96+f3gD507alVvbRKmkpnpU9dvGOv2k&#10;zVPy8bssb0awxjOT+oMftjvT9pYqZeCkEnrQ728bW2UkZFIUu7JTEYJaOkmQsc84xnWm8GDIJrHK&#10;uMEEUv7yellsEkyLDDPzyCq+2PC6rX5C4OaesTqVFBfh9DFBQPxfk7PyPH2Hgf360xajOKNxDYRT&#10;RLkysRgD7499XiTyrIutnVINfF+vpQGIPvo4mgqOoQK6lkkKpyc5A4DPeAPA/wA9HSaUccUNqhyc&#10;HwTnwP7HrRQkUmpRV81ErUtLMZ5q6qlhiWPMMccfJpps/pJz9K4yeXePGl3SpJAQJ/Sj25SpRW4Y&#10;HTvUSjv9ZGTnB9tGAqU8k1MrEEEHLe3/ANtRUa4pWg4qcOWVSuQQPqx51CpfMZFTU8o55yc+3Wok&#10;060kE0dtE8tTcIEpQ7SouQg7wAM6propSklWx/OrRptSiNFUbpehfd0NOJBNL5eMZ+h/HHJ8nr20&#10;pa26WERV9cErAFW6GkWskLyFYlX9WR2dWSnQhOoVTaPEVAo9LetsWuknp5Y5vmFjLrPM4Jcj2VB+&#10;dZ5T926sRtWkRYsIbnnXzbNLLVWv52qQR/MHpOXf4GnAChdVV0+VeUbVcqqZbVOBLAsue8KwyAf/&#10;AG1Ytmc1m3VBsyqvilJEf/gFAODy54x14/8An202JFBTOkmrNqiphLkwcSPKsoI1xTihzriVE5NF&#10;6qloauLjwRRnOI0H/jQvFWOdAWlKqqV+2KeKzRXK31POUSmKaBfKAYwxH2OfOhtPlTpaWPQ15duE&#10;NhxB2qK3yEhVHIv4fkOvPt7nRVkJ2qCDqwaZ7VWmHIREGVw2QTn8aq1qk04g5hIom26UoqGopxTo&#10;rMvHlj/UaGlsrIzTzdwENlOnNJc19nqKkCGMIg8sfGrpLICJNUynnNflGKP3S9PbNrR0SxrJU3Zg&#10;zVHIljCD+kL7Dlkk/wBtZd+Xbjsn8a3VgAyzqOSaH7Sucz32OJVWsMUZWRGGeyQAAfzjQVJhM094&#10;5Bp23vVXC5QU09zKs0QaONQ68gAxJyB35OMn7dadsdCMJrPcWT48LXQHZ0Yo6prvPIIqaifKxr/z&#10;J3A/QhIx+/286Zu34T4adzVXw228NZeXsPvRHde9LluOGGKpqZPlYssI5SnqFj7sygZx0B10NJ2L&#10;SWNt/wB9auLp43EAYA9ppEn3Pb7TOFq6UV4wQ8UUhQg46IOPv98afcQ64IQYNVAcZZP8wTQC9k7v&#10;r1lhpzarUFH/AAvLk8xx2XP2z7adtGyyn+adSqVuH23VS0IFEaWlWkhEUcaqgXHS+3tpvVJpAPqM&#10;pqCqUEEA9Ad4OiAxSL0xA2qGno/VcnIVfPXeP7//ADxrpVFJFoqoxDQQxxg8VYn3/wDOl9ZNWrLC&#10;QkGoqmohT9MZUqp7A68f9+/9dTRM0ZxSE0v1s6zMyp9Z/IwTp9EJ3qiefSvCc1UaIh89BRoviAVX&#10;OkhQxipTToM8lww6HWOidKrcoqA2N9xX4oIgwHQX86EFZq4ZGjE1SqeJLBv04z2Pf9tMA8648pJk&#10;GqDAGRiPAP371MqEVRLhJMDFfkideyM/ckdHUNdHYUpKxU4p1VlIznln9/zrinMRVi8EQCK6qzG4&#10;GOmXx39vf/voWqq24KVEFNUlqYyTyUHvrs9aITqGK804leDvV2CpUKBkt37jv/8AVqudwTV1aqAA&#10;nNfq0qkB5AFSCQB5zoLZzVopCUpJVkUupdTJI6Y+gdA+P7aeSJpS3UmSnkKmjqQWOftjP2/z1wop&#10;waZMV00wwM4wPbOhkRU0rAEGq9U/KMjLL9iTqQrih4lAaleZLHOMY8//ADrR01EsiZoZUM0ZJByp&#10;8g++ig0EgoONqrMS8pAB5d40QUQeY12DyYAgFsd9e+pnFHGTNVDExJBP1Z8k41ErigpTIINaFsu8&#10;yfD+zGtqU9Oa8RNFCvIrIKcHBZv+l2BAHk4z41kOJj41zw0nCMnpPSt1wdhVuwVqEFW3WKXdyiWm&#10;urpNhHP1lVx1nsDH7atLRSVthQzVZdoKHSDQqWFpMnAK+/vnTkgVVrBUZr7DCcjmQqDs470JShyp&#10;ptGoZosu4hTMGVSwRAka5/SPbSngaqZS4RmglfuCruT8ObheXZLdfnxooZSjYVIO6sVBU3JlfL8c&#10;gdDJOu6YGKMFk70S2/eKWG50CmSdIRIGnNKf5nEdsF/JGQP31XvMrWlSUxJwJqzYcAII96XdwfE6&#10;8/E6vvD1lZbrBtKmnMcVK8S/ygxIEcQwXaQgZds9e5xqCLFqwKUNgqcIyevc/kKtQ6t4SdhtWXX+&#10;qgiq2SnlWop4G9On4/pA9zj76tm0GNRGTUM11bYZJ2jllkZMe4OCf7+2guQnAo6MZr9NVVdJXcqS&#10;aWAZyvFsEj79ffQi02tPnFFLi07GuJKaqjqPUmDPOewjguxB9zqWpATCcCoFRmTTLafWpV+YpgYZ&#10;JI/TkU+4/Oq1yFK81LLWoSBXcNFUT1fpqjSSO2FRR500XU6Zqp8NRMRRVaNKCQxSqpkXyuc4PvpQ&#10;qKkymmEo04ogtxpbdTCeeGKOFBnLe/41WO+Ms6EKqwQluMilG63+s3hPwE0iUif8tCTxx+NMM2qW&#10;MxKjzrzjgQKrxKKANEMFj5JJ1bNsACVVTu3KlHSKlhAZiZSRk+xxnRya62cyaZooaipXFPCrn7q4&#10;zj/PWeK9B8xrQBINd8LlBH6b0UpH2V17/wAzqJUFCQRQy0KIbeorjNU/8PbGDDti8qqAPuTy0o7C&#10;GypSgK4lsSAJmiG690/LQfwOrt6VHqBXMlHLHJ1noB85Gqi1tXLl34ltcRjIMfSrYufCo0uDNR0V&#10;4lqeCwUcqewaasRQOv8A0HTjli4gFTix7JP60sLxLp0hNF7TvyvmqKuKjghhljJjnR5GkIIHkgAA&#10;gjXDwsPoC1uGDtgD86m5d+ErSE59ambcNxt80dafkIYo+2CwkqR+CzHGpr4W2UeGVrPvH4CaSTd6&#10;16ikUz1N2utLOk9wqGr6aRA8aCb+QysMg8Y8A5HsdJ2vCLOCG0AK6kSfqaZdvVtZJx60JqKn5olo&#10;4qaj7OfQhVDj7ZOTj++tMxZobEST++1Uj16V7iuYd1VtDMkgqA8qDCM/6v8AMeetP/BNLEERVcq+&#10;WFaqhTc9Z88KsSoZlPJfoBAP7HRU2TcRFDReuTqmqdY63WWWWpVZJHYsxI8k+dOJZbSmIqfxK1Eq&#10;mhq2KhgmEqUqq47BxoiEJTkVBy5cjeiDMDgv2v8AUfGiETSurXvXEtSjoVRBxA8j21CCBmouGExF&#10;c03Ls+xOc6mNqrkkzEUTpovAA8+AdDUaaSAKLWu21e4rhBSRcpJnITk3YVR1k/gDSD9y1Ztl1eAK&#10;6ltx9QQ3vWg7esVl2asdSamTcV+kDNQrRx/8NGwOAzE9nB8+3WADrHXHFrriSg2wgNo5lXzEdq2/&#10;DuCN26Q7cK1K5AbUG+Ik89q2xWyVDs1wuLqskg6BJbz113/40S2IeuUoGyat3vI2TS/cJ5qO30VK&#10;6jikeQVHX9taxghUqFYW7dKTBoXIRI2VBLHsZ7/+HTuoDeq0wuDQTfMctJYlkghNY75MVNEclmAJ&#10;1QOPFy4CBtzrT2dsGU+Iure06SYbbpqn5Zo8ovqfThVcjONWiCEGBVfcDxATRsRghScnI8edPtrm&#10;qNxGiSaglHEg5I9skYzp0KqmcVpUNNWgucfUTn7ffXNcUXw5GedRPT8WYnByf27+2ph2q5xjSZqT&#10;08hcnAwc5/7damFk1EoC4FdDBxk4b2HudGBmjaREDeumJBXl3n7D2z41A0BWoETUgk5sAHYA5yQP&#10;bXJgVML83lp5+H/wsuu/YnqbeI/l4pQjtK/HKgZcr9+PWfyRrMcX47bcLIQ6cmthwrgz/EkeK18s&#10;0e3ZSW3ZNpqqeyVjPdCnVS0WCMeVA8j37Oswzd3HEHQp5MI6Vt2+FtWKSAZVWSm13qJ6V2tdU3zX&#10;OSOR0KCUL2cN4bGRkjPnWqTcNgEahA+1IP26sGKa7lX0aWWES8EuMijlA5+pD44/vjvQgta3I3FJ&#10;otw2dVAbdYYVrFrquRpOOeEROQPydPtwkGKTu31gEJrR4NxU80ccJgESIBhh1jrQinOKoPE5Ghso&#10;orhKQ0rc2OFZm61LUpMRVW5/NJBqxHapI2YQK9WApdjDGWVFHknGm0uYyYoaUqB0zNQs9RGzCOQR&#10;fTjthoqgB81Clek6KI2u0VVTE1QauWGkB7qDGRGx/wCktjlj8aUU8gGAJNLs2zy5XMAVejkoYGIe&#10;pqpoz9GOKrn8kA6idZOAKa1tAmVYroVNLETw5lR4LYwdeIUd64HUJ9KmW7KFHEHOMDvAzpZSIqfj&#10;pSJTvRW2NS3NyKligA6bGc6EVFGRTzS0PfNQ6utS0s0kaEshxwPt+x04LglGaVW3oVAoRdL1/u7f&#10;rawhWWSnhyUlPljkjP8An41UwXQqOZrRWrhSgdqu2SjqbfRrcjIjVlcX/wCHBGYxntiPYd9akpGs&#10;wBimXHgnzA1o216Km3PIKeesFNJCpdwMcpIwPKcuuX41XPvqtTgb1xpsXi8naqu47qtbXLH6w+Ug&#10;X06eJQAqp+AOhoyMDO5qKgJgbCgNRJAATM/CmP8A+a7Yn7Z9tNpmIFBcWhOVfLSleTDU17zP6aJj&#10;jHHFEEEaDwD929yx7OrRlBgCshevIKyZxUVJVLEegcAdEe+mVJIFVjNyAYFWPngxxxyD57AIPt+N&#10;DSo86km6BVEVTqHJUMrDJycnGmUGamtJUJmq4rDDNxZsKD3yGOtEKJE0mlelekmrT3AEjLHj7dd4&#10;0IpO9Ph5CIzvVSpnaVXBOFzywP8A5+MaKggUq+9rkHaghm4Aqe8tkYHf/fTVUCiUYqwlwUQkIvZH&#10;Wf8A5/30uetOBYWghImvvzDSRBs4OcYx0NDJB3qXhkp8Q71w9QEUciS305Crjx+dcAnamA8lseY1&#10;RqKlXZ2QM46OcaeT8tDU8FKlImqzy+ofqHFcDr2/b/21HFCeSHAJqaGZTGpUZx0MjQSaI1sK+SoU&#10;XOSit7k/6aBqFHcZITPWqZnbIBKk4Hj99d1ACqcKCVaa5khZ5UkiQqD9u/I14PQN6dCStaVIEVLT&#10;LNG/ZwoOSB7aXcIVtV4y2tOauTyCRfqGM9Y+/wC+l0jOattQWM0GqIYnkLKVye/PWnErIpYwDI51&#10;XkVo1IwQD9u8anrNSIKTjnX0SgSxhh9JY5zrsipBGkgqqnU1YZyoYr5wCfJ0YAVLxCpVDp2UgjIO&#10;Pv4H5/OpmBiiKKSINDqmQBWx5/AHf/6tRGa5qSEwKomXk2Sc5HWNEzQ51K71ZhHqOsaKXdjhIwO2&#10;P41BTmgEmjNpJOnnWg2HYEFtlir9zT01JQw/zXglfj6pAyIy3tn3/fWQvOKrc/lWuVH7d61Vnw1I&#10;Ulb21K93rK7d97kvVS6RLzwkUWCgC9Ki464gDHjTjaUW7YZGevU1eLcUqVVRuctTdrg0lRIrPnBO&#10;CPbr/LTzZQy2Ais1cqLy8012f4fVtfRR1MqLS0rjKvKcFh9wPONVL/EkIVpBk001YqUmSKG3+02y&#10;20wjhm9acEhiddtbl11UkYqbrbaG4G9JtSgDkDPn9utX2qqkgjFUyQr9dDJ61ErqBUE4FVhC9ZUQ&#10;QRr6ksziNF8ksTgfn31BTiW0lajgU22CogdaPWna26bBJXzK8dspFzFUVNUyiKQA5wMglhkew7xq&#10;pdvbS4CRGonIAq4badZJBECsw+JFElhC0I41DzzNVSQxMcFmA4kj9vGf9NXFt/Ol4mOWaYklUDak&#10;yh/4iU+qpX7J4A0yvypkGmEKnFMIo6gW9qhmg4IeKUiHk7/diB/SNVfiAuaOtPBJ06qq2ulluicp&#10;KuGBM+Se9dWsIxFRSCaJmc2SvppLbPJXVAYYC/o/uT5/bSSodSUrwKkQoGKt1l2rROCOLSueUiKB&#10;gaghtMVXlWpZFHrRPU1PptTxf8QOwR1xP30o4ptMhZxTCUGrdZDHZUaquc8aHOeEf1Mx/b76H4/i&#10;+RgVwo05VSJdKiXdNcX+qno1/wAbZ6++B76tWW/CHU0qt4JNEadoaRYljBMa99+To3h8zvSS3gs1&#10;ZulrZ6GO5QPzp3JVh/gb3U6M08kktq3H4Us4ypP80bH8elBCfKs399TIriXMRRml3Jb5KgItaqVA&#10;IwCeDf8AsdUnhLiSmtUDppmtu4ahEaK5SQ15VvoYL6U37Ejo/wCWdIrtys/yTB+1NouER5xQy6TV&#10;9+qmAEttt/tFG4MjD8kauLS1abSFPHWruMVS3l2tSotxpFE7ZbqOmi4Rx4dv65Dlj/fRXEJJkYpN&#10;FyvTpUZNEKhooqaYtP8ALpw7kIzxP3xqnuyUABIk9KdtTqWJqjsqnajpvmEqXYSsSZOBR8jw2fP9&#10;xpsI8ulY5bVK4XKjTvXXSK907R3W3pWsy4NVCRDOwxjEgwY5f3ZQ3/VpJVu4ydVuuOypKfUHdPsS&#10;O1Vy3gfmHuP3FWqHb9I1BG1FdlpXUHNNWRsoTH/UnIYx3kjH3I1Bd+6wqHmp7pM/YwfpJoamvEEp&#10;XnoZ/Kaiu1nrKFYJauBo0mH8qcMrwzf/AMOVSVf+x05bX9vcyGFzG42I9Qcj3FJvpcQf5girG39y&#10;1O3qqakemobnZaoYqKWtpUlYEDpkJ7XH2BHv3nULm1VcqS4hZSpPQkfbY+9WNrdIYBSpAUD1qolB&#10;b7nVSTRVUdspM9RyLJKw/bHZH2yc/k6tUvONohSSo+wqvcaQtepJCR7mrq22yReb3PL+Iref/wDp&#10;xrybl04DX1UPyBrgZbG7v/6mr0dntFUirSVlbPMWwI5KZFDfgYc9/vr3xLo+dAA9Z/IUXwm1iErJ&#10;9qknoprROlOluggl4kiZ8TsR+CfpH9hqIfQvzFRNeU0WiEgUMmu12hmLGvnVlPtgL/8Ay4x/pplI&#10;bVsKRcKknNUy7zzs8gBZu2KqFGf2AA0xISmBS6jKpq7BGpCjvvxjSylUYCaKJe49r2C5z+mDVVAF&#10;PDy/T37EjsD86oL21VeuttzgGTV/wzS3qWRmm22/Eui+F6W+Ceit9Upg9Sd4VYTM7gHGPAA78edZ&#10;a54c7xJSy24pMGAOUDn61sWXU26RrG9Zzvvdw3NeIGpIJae2xt6lPRSPyIPnk3+f+utLw2zcYTLp&#10;lZ3NV19dhxMJxTFJc13Fb6GSWKKCqERD8f0jv86faBt9XOsrcI8eEDBpV3jblqqalssFwaimuUvo&#10;mspzkoFX1CikeGcAgH9/tojTjinQpacAbdf+qmyyxZoUsq1KxQy53GY3mhho6t4Z6OUs0SjuIjjw&#10;bJ85Hf21BlKVKUoj3o7tyS1HI0eim+XBVnchiZGPuzHyf31ZpGZFUC7gxpAq7TTUpDCT1OXns6cS&#10;kAUsV6gZqyRRSRgCRvOcHONcUVCq5QBwKlEUL/o+ogeRqBVTIiMVxNHGkPQwwOeiST++uJVJiln9&#10;OioZqSenjid4nSN05xF0I5g/1DPkfY6YbdBwDNV4QtICoxXxD0Mjvr3zprVRS4eldS/Ww5Bsew86&#10;6VRQlArMmj2zNtNuW90lv5tFFIcyvEByVPfzgf3OqziN8LO3U9EkbDqeVXXDOHG+eQwMA7nt1po+&#10;MXxRi2FZ12xtVZbXEjD1ZhJ/ObvPHkPucEkefHjWG4Rw93ir5v8AiEE8gNh/mvrdw8zwhkWtrgDn&#10;zrIrf8SaZabFyoJrrWSnl6kj4C/9IP2z51q3uHOeJqbUEpqsTxDUB4gkmj9ouMFFDT37ctdc44TM&#10;yUdstc+HXBzy+rIVQeJxjs6ScICzbsAE8yRUW3iSVrOKA36aXcF7WsZZTAzmQlYwrfgSBeg3g9as&#10;Lf8Alo0c6rLh0FRjamiCrpIadGljdSBgKTnRkhRNZ27cTGTXBvxnqUVC566VfGmw1iaz6n4WBX6S&#10;4MwDcXQ4DE5JHepJABoTgJOKLbZ3fdLS0z09TLGkqGCVYvLRHojHjXnW0LGRQ2XFpkjninmgqbdT&#10;0kc9sSCe4hWZluER5xDOPoQ/Qf3yf21VLLq1Q9gdqvEIaZb1NiVZ35UIrbtWVsjSVU8s8o8tI2SO&#10;/AHgD8DTaEoQPKIqkeccUmCaqNKxIIGOv76OCCKqnEqUZTXfrcuOSSVOTx/76mBil9RODViGVmlI&#10;BYBv6z4OgKFMIKiqE7UYo6z0Yz4XkMHGTpFYqzQdKKr3S9yU7Qyq3NUOSM48f/PGpIbBFFS4vUCM&#10;ik/cdcLv8QKBKiX0qeq9FeQPYAGM/tnQtPhJJFaZsBaOlbBTWGlt8VRV3OUTxsxWCGF8GUjwSfYa&#10;r1XSinQ2K6bfyys4pqtVHaL3cYJ6uY0TBOK1FIpxCSMYC/1fn3/OqVx56Y3FWdu02SATFIG65orL&#10;uCooqeuhuiROQKqmB4Se/QYAgjwR9xq6YQpaNREVTXTiWFFAM0JkuEwjMSsQD5I99WDaY3rPXN0v&#10;SUUKnJlL5PZ7H2/fvT6XAKyqwpWqoYo2BUEEFsDGfHuMamXQTQ2W1ACu2VsI2M56K56/fGiYOaPo&#10;VKVVZjuUkFNUQI4VZ1Eci8fIDBgPx2B40ROaaNwoI0nc0ImqCkgGSSP1Bf8A57/+dFKgNqq1vQdP&#10;OrFNTc4zyBU8uRGDkfjSi3Y2qxt7cuN6jircqLOMHKs3ZPQ7/A0v40GmnUhR00FuFE9PUlHw3v8A&#10;sM6tG3AsVUO2/hL85qv6eHBTrJ9h5/GpGIijoTpMpzU+SsbYCgkHOOxpJRG1OnDZFRlBJnLqFBzg&#10;/wDfGopVFVgaC51GKjlhGQEccsn+2fxowdMU0GhICTVJkXChRjPgDyPOp6prqkJxXefrI7A8H21F&#10;RxXTEwnFfWi9STDZZR7tj/4NKKMGolBWqFHFfhTRAnj2Ao89DA86Apyo/DonG1RrIvLGR/h4noDU&#10;AqjtlKVVy8gQHByfPRz50cGas2yBtmhskrzE4ckkYyDjRIA3ooSTma5ccSCR30c64VVEp5dKiZfU&#10;VWLYP2X31HVTbaNUGvwiJZSTkewJGolcVJRlWar3imgpjEKWWWQemPWaZVU+p7hQGOVHQyez9hpp&#10;p0nlQnPJGj3oRNEGQAOxPHOCPGplcmai41POhsq8c4znHYzj/LR0maCk6YA3qsIsueQ4svgDwdFK&#10;opttJXk4NXKCRqKsjqVkMbxnkG+x/GlXhrQR1qwt0QvUaJXrcNFVWmQzJWXCd2LJGRxgT2JJPk/j&#10;WcRbOoe8pCR961SFpKOs13sOjue5roBTLD6ka5FIuSqjwCfz1nXrx5q1RKvrTbaFu4FaZs/blhS4&#10;uLhT/wARrY37WI/yosfc+D3rN3l5crblswj70S3tmtRLgk0Q+IFycUbSRTRpCvXMHJH4x5xpGy8y&#10;jP8A3RLpelJissrrDVVUBMpRWc5DRsCO/Gdadm6ShUVRLt3XE7UrXe3VVsqPl6hWSXAP1DGVI6I/&#10;GtC26h1OtBkVTOoW2fDVvQiZW5FQMk+//wA/vqRoPhqmmjZFZPaqg1MSSTOq8uEag5x358gfcj26&#10;1n+JoDyCgmBWq4ZDZBVmiN7uy196/iF0tk1bOgZ/lWRlhH7vnPEddZ9hqntWlNNeE0oDvzrROtod&#10;VrUDWbXvflDt+8Wyf0KcVUkrNXTleWIvPFEHYPtnOrZFm++0tGox/Tyz1qDS22ljUMc6H7wSH4l2&#10;+ku1OkVjlHL06Cabm80ZPRAAznrxj++nLFxVgDbuHWP7uU+9cdaDpDiMV3atoblp7b6bbfelpZkH&#10;JyvF5FzjPfYH76VVe2anTpelQ6U6m3d05TApTqmipJnhkpJoI0BUqnRU/n/7atdKlZCqTIKZo9t2&#10;jW229qv1JJJ50IyxH0r9h9s6RcHiL0nYUu46QmBVPblBV199lVIjUsFy0aAsV/fQ7x1ttoKWrTUb&#10;Zo9Jp6udU+0aJFlp+E/gRv8ASSf21VtNfFEFJkU4tQRg0h10lRcqn1a2X6T2ETpRrQMsBAhNUtzc&#10;iYFdxRmoHpxfTGB2AMafQkJqlW4VYFRTRrF4P7gaIRNC11LTXOWlpqiEFTFMAro3YOPf99KLaBWl&#10;fMU0l5QbKORobM/Isc+e8H/to9BCav0cu2pb96NbJJFTqPqIi5sv+Xkj7aogq5Q1qAknvFbRTYKs&#10;Gma4Udtr7di218cEiAmGoEZxKB4VlP6f31VN3dwhcuI9R0/WjLt0FGDNBaKuuVvnR6mT1KVvpyi5&#10;H/fV547ZEJ3qoWyEb0xWu809bWRwLWUkfP6UapzGuT7EkEA/v1+dDU8UpkpPtSyWCpWIiqu5L6Ke&#10;d7aYC0h+mREIbIz2AexoCU+MQ4DgbUw20WjmjFtvMUnorEsCU6rwEcysk6fjOcMP7a5rWk+Y15bY&#10;I70yQSqsZcMGCjLAfqx+B7411T80sWSRNfZ7glKFkWXnFkOHiOO/Y9e/50JwhQzRC2UnFHrFfmij&#10;na31cWZhmoo5Yg8dR/64iCjN+cZ/bVQ9aocWlSxChsRII9x/1XiDBA2rmvsUl8t9fcLbRQUEVJ6Y&#10;qKWnkkkbDEr6qhs4XlhSMnjnPg9WbF2WnEsvKmZg45ZgxzPI86VLGrUpoRFc1e0rla7VTVslKz0D&#10;qONVDiSNT/hZhni34OrRq9aeWW9Xm6Hf1FRdtHWW9ZTjtQQfS3fg96eFU5JG9XKWpNPIkisVdPqB&#10;HRH99eUARFeS4QZrpbxPOrEOxJ8s5zqIbSNhTSXlLGa/S1LSr9R+rOSdGSNNQcGoZqNHGSQSC3vq&#10;SjShwqKtJUYxjI/OoRNGAB2otXVdPQ2SGWsjjqIcSSyryHMEDCY9/Pes+84pTxS2YOw/OtlYMobZ&#10;C1c6yGK/XC9XR5XZ2dEK9fV9H2/YdauC22w2E7VwuKcURTVYqiiM0MtSJ6peY9aOFwnIfZXweJ/t&#10;rgae0wkAdzn7Um66y1AXJNFKm5CZuEcYihBIjizy4jyAT7n8nTrbWkCd+ZrNXL2snTtVKejF1VKf&#10;kyOXR45F/VHIDlGX8g/+Roi0CKSZWtKsZ60XprRTVd4lnhkiN2EKRz0bkI7MvZMRPUi/YA8h4K6z&#10;iXjarKX5CZwrce/T39jVuptTjf8AJzHLn/n2qOu+h+JJV1+kqejn9tXrbiSBBmqhxKgO9S2+13Cv&#10;MrU9LNUCNebmKIvxBOAevbRVXLKI1qAnqaAlp5ZIQkn2q1CgC/UAhz3zHf8AlqSlg5FQQmE96tU8&#10;yoxwes94HnS+d66CEYNOXw02H/v/AH146udaK0U6iWsqWlCMIuWD6eR9TZ6/Hn21neO8cY4Fa+O5&#10;lRMJAEyYn27mneGcLd4tc+EMJGVHoO3etU+PVy2vcbPSU1BQ0VTXUxWjWohJPylNGuUjXiQuSCBk&#10;gnGfvrHfwbfXl0FuPaggknO6id/YVvP4isbNhpDLaRqGPQd6wW52WqtMVNJLTt8vUxGWCcYKTJnB&#10;ZWBwQD9J+xBB719btrlL0gHIMEdK+Yv27jAClDByD2odG0khxjIz0R/3zp0mkUlRphsNSsVou1VI&#10;7IBTlcp5J5Agft9/uNZ/iHnW233rccFGjUrtWcXa7te65krGEVLBlwoGV/Zf3OnmU+APJzq7dX42&#10;FUT2JarYK8XK9mWltkPLLRQ+o7PjKIF698An2znQLp9ceG0JUaG2lKPMrarFctRuy4pWSRpbYEQL&#10;FFCvZUe5/J+/315hlDAgnUedVF3eKAOmuJbZQ2visRljk5cmKOcn9/bVk2Aus2riDgwa4qrrH+gM&#10;7nwSxz7+2NNBpIyKTfuA5ua5oahGmVwxUo3IHl/50QpBFUxHm1TtVqSvm9UOsjhWz9Iz0c96FpAr&#10;xfVMg4pi27A3+Hn2ABoDigKtrdOgZzTeKqenEEyoQQSvLj0p98/f9tVSlAzmjPvOCFCuKmeOWYTR&#10;Hgsh+pQPB9x+2vBZikHXNRCk1AakM/FW7PsPcabbcxBqucXqMA1+D+pgk5B/qIxnUyuNqjpnzGrl&#10;MvCPyR1gEnUFGabQkIyBXQnZiyhgx+wyCdAUK6FFWBvX2ek+YVUcnPfj/v8A6aHq0b060iYTFAN9&#10;7Ycpbq6FyXgPFlPkdkjGgJeCiRV82VoGNqbLZeJqu3Uqzv236+ZznGPb7aTU3JNHW9iKL3Goaj5R&#10;iWSKRlVuB/SvJQR2PuCPfrOut28qmlF3ARIBpZmqojKZi/qOOznyTqySAkRVG/cY1Grcc6VMXI/R&#10;5PXehKmar1L8YSa5euSBinFJCes++dcKVGhyhsaRBNfFnFUMGnEfjjj26/8AfUkyneo6gobRXOFZ&#10;W48QcdNns4+/4/8AfT6VQmoJnSYoXUllJBPfLvvP9/x7aL4gqnX4hkHeuI4+BWRxnH6mH/bPtrin&#10;OlSQ0UEKWKL2zhjACkOCuCASp6Pv75HnrrrxqvcVFae0SmIq4LWZRkKFK+Hz4/Okwsk06q3B5RSz&#10;eEZKoIQHUDP0nJB+2r1hUJrP3X/tAUJFVAuXyuSSfGPGpKcqKUJB8hq8kOIi2MrjPjxpBTmaeDYC&#10;apz5XkMYDeW+/eu6pquUhWYxVSeoZV+nHIdEgHIOdMoE71Ir0jyVzSMeZcuVIJC4x9vJ1LXGKiAo&#10;HUo1PSnmVZmLK/WPf/PUVLxRbc6vMqrVXCKJVBAdsZyPA+x0qTOKe8DSRFcwTeoBHwXJ6+nvrrrS&#10;ysU0lKY0gVxdqSko1yxBcdkA/wDjXWyTSj7ISAaAyVUbuQq5CgYI04muMZXJqmtWjEqyjGeio/y1&#10;ImM1aoIOKsNUAwjI9+xjIOhgzRCjUNRofLUkFTxwAOgPbRKASqfLX01AUcyQcA8uu9CIzioqBBCp&#10;oVW1jSciGxnz3pluoJ1KM0PkqcySdnAyM/fRwK9uszUUs+XB88j1qcxUykkg195MgAHbH2x7a7q6&#10;1bNIgCvsUE1TUFI0eU+eKRk9ffGl3XAkTMU402pSyBX650M8jU0C1FVMtP2KeWICONvyPfVJ4qQp&#10;WBnnV2ltbagBypr2ldprNTSqK+Onq6rqepSPEgX7KV8A++NVtwgPEeWY2p9t0JQRMGjly37aaajF&#10;NbgYo3/5sy5aR29ySfA66GkWeHPrXrdz0HShvXTbaYTSVVXqnrpSzzVrd9uQh1fJt1tgeUVTh7xV&#10;ZOKmt1TFVVcdLb6O5XiqZgRR0UBlkc/sucY+50g82pIJUQkdTVoh9IgJk1Z3gWqrjJW7iqBR1gCx&#10;rbKTjPMiqMKrsDwTHvksf+nTlkoJbDbGR1OPp1/CkblHjOeI4c9Kz+rlXLEfq/fJzq5pRSQDIq3Y&#10;ayCF6hZo5nmdcRCHOQT+2kLlCikHlzq0sTCts1+qb7UrRPFNNUnwFyD6eftj7/8AtqqS0lLspitM&#10;FKO9Zfu2lhqayKFmeFAO+MeWck/2/wC+tGwpWkkZpB1EKk1DHu6ssAc24Q0sxQRisQ8qgIvgcv6R&#10;+AP76AuyRciHZI6bD16n3p4XJbEJFR0+97/dLq0j3OoqJXXDK7sygf8ApHge+hnh1o0jShsACpi6&#10;dUZ1UVobyq1giipKur7HOSsp2ZGPucAeP30NbC1DcD03rynGqPxTiomfhTsoC5YRpx6/A0FSS0BJ&#10;qrMLWdIrizX+emrXe0W6WN2IBLngWI9+tI3Vmh9IS+qRTTb/AIORXy5UdVU1klZXcmmmYuSxzg/v&#10;qyt0obQG29hVU+6pRKid6E1XTYAx1+2rBO1VK1E1U5AYIJP99FBikzg4riY58H/7a4VTXYgVDzGM&#10;DvHkEedRogjlUcrEjI7716o6qCw7bqaWUH1g8JP6wfH76C46mNq1ibgKGN6s3So+U+X9GpOF/wCY&#10;AfHf20tbgr1FSd6k4oxg1bpJIr0crSNM4H1FDxAH3BzryklHOKVLmIUaN09NViA0sccmAvFRJOHU&#10;D/I6AW5VKiPpQvGAOKqvb7laZg4UVbMvfF/qT7YyO9HUlCh0rpcCudErdUidWVmD1YA+mUcXz+NB&#10;U2K9rKedNQqfTp4jDNJA7dZV8ENpfQCYAqaHoNfKC3VteW+YqWil58lZSFOP28aYQ0nmK8q5AOKP&#10;W7YdzkknvtuFz4UxHqVNN9ccR+7AA8f3PWlXVMIPhOEZ60RDjrgKkJkCtR+HnxApEq1p73b/AFJ5&#10;4zTPWUL+i0qtgZP+FshSGGcEA41Q39g42jxGlSBmCOfb95qbVy2FSRB7GpotrfxdayLbe5qeskdy&#10;stmuU4t9c+OulciGf90fP/SPGnW7lLYS5cN6REhQ8yc+mR7j3qGsvhSGlz2OD/mkzcO37ltmr+Wu&#10;1uq7VNgEJW07Rch5BBIwc9YIJB9tXbN2y/htYPoQaobi3WgwpJHtQ9Ii5A7P/T9tPSKSQ3yNcphU&#10;b3UnHjUwJpiAkYrlpMDs+dSAoGqN6/IwLj757wddxU4ByKJ2ijkuVbFToMGRuOk7h9LDSnFGABRW&#10;G1OOBKRvRLe+2YbhNHbrdW07TLGBUGGNuMKDJLFskYPjAPnWP4dxBS9Ty0mCcHr6Ct6bcaAhJ5Vi&#10;tpFTVXKptVOhho4nxPKpy0oB6yfbP219AQ0FJS85udh0rOPXPgkoTT0sUcEaQxfSFHEKB1o2rFUD&#10;qp2r8SwAHZIPeTr2rlSBkCBV63RyTzRxxKXmY4RR0SfbGlnXUoEnap26VKUABmitNYEhNWbvOJKR&#10;5QrDirenMfI5Hz13jzgHB1nvjEhWpvP51pxYr0gLER+NE6Sjr7XQLPS1Xp0kiHgWcOg774qW5Rk9&#10;+P8AI6rXbqzdfLSDCx0x/j86kbW4bRKxI6n9d6/Pd5asOhr5KiogYerHO7rIpP8AUMeVP3GrVhps&#10;GVJj9/jVasKTssmPX/FV5Ud41llKwoHwWY+p9u8effVgtYSmE5pJTfiQVYz1q+bXHa9wSxiX+K0E&#10;eJuUMbFZoiMq46Bx2B7YwdLi5LltrI0K7kSCOX/Vc+CAf8MmU0zQfHOopGi2zaaGCgoURzLFAjO7&#10;g/o9UtnD8iehgYP518k4hwxziTqrq7cKiCAmThPWI696+m2K2rJsIt0wDv1NVNp8bxQV1quVZSWw&#10;jhVW9XJC8zlZYWbwoBAZSfvjWh4at6zUlQQpSecD7j8Kq+KNN3ggqCT61Yq7PbIYprPUXlaC4ULP&#10;PCHoZGiqy4jBh9Xooy8QQCMHkcHvWtTfvNLDr7KglcAzEiJyROAZ3mspdcO8VostODUiTAnIPtyp&#10;ku3wrmnikjoYI4jZLCtZd5YwXjaYEs2GHQdhIi4OPqQr2RqHC+O/GtLuV/KtwpR1KZCQfqCfTNKv&#10;cMOtDKB5ko1K6Tk/hA9azvdVQ239lrDy9KSqn5YHugHXf2z/ANtWkG4uxPIVZ2bZt2CDiT9qxmqm&#10;qauVAGkEOScexOr9KEgV0qJ2rSrVcKivhgoTHBBBDBw4RqO8nJLH3Zj2f7fbVMlhKVqVOTRXbklM&#10;EUbndaNM5y2P9NMJEnFZa5c60n18zVDySliGORnPj+2rNpMCqNxvWNQoUsrch3y7+rrxpkHrVYkK&#10;BlVE6HMjjkQmPxrxUBXFKCzBNMFFAHQowBAP0k+NKrUeVNNJ8ulQposkhp1RlGTnJYf+NVb6zVnb&#10;nTgUzxVyzwlSoZh7EedVJKqeWkLG1Uqupik5YWMcT4GAc6MhSic0gttKh6VQFYJMfyycdEYx+2mw&#10;RFVB3EjarsblgCVH2B8D9tRK4MCmkI1AYqcTeiDGx/bGphdFUCkQaijBaXIco2Qe/wDtrpdAGaQS&#10;klflNNVPaTT1dFGkiVT1CBjxHH0jn+r29/Oqhy5BnERWoRbhC0kmZFQbnoXkghRj9J+w660Jlcqm&#10;jLlJigixvFEFC4KkjC+cauE6d6Vc1aZTUopaiRAQGVc+GyBjA/8An9teLgFVgQsnUqhU0KUFQ3qf&#10;WeJ/OuoJVmlnUpROupI6x46H5dOAR2Ll8fV48Z+2ihEmqoyhGhNV/WVDnkSx7Df6aORiKUkN+Ymu&#10;xXthCvhQSTqIQJzQzcElOjapYLgYgzMwA/VgdDvyceNSUIxTrbhA1Grcs1OsKFfqbjk8sYJz4/bx&#10;57/tpRZimwhrQCRJqlLyql7Ycf8AAPH/AM/OuoWaEq28VNT08rxvHHjiB1kDvHZ7/PfnUVq1U4yr&#10;RDYG1cz32Slm9FiXA+kEHzoYRmauZEgE1NdliqKZZVGfBDrppC9OKrbxpKhgUMpCpUkAhj2CT571&#10;xazSTKNKSTvV2qhWOAPhl5HIA8H+2lQZphxHkmYoHJUcMgNyPklhnTyAKrkqCBEzXAA4qORA5D31&#10;1So2o6EpgAGp4F4dlc46GetBKzNTKBNSzRhkGGyD49teKjzplLAAAFWP4JcWpYp5YBTUsn1Ry1co&#10;iWQexXkcsPyARqBebQYUc06hlzGN6/ektAkuKmBpAuBwLMP+w0IqCzgYp34cJmli5VDTlwx5nwxH&#10;fnRkwMiq9xMgiKoyH00PXn2BzowVS/lQMVWjy8mR2O+gcnUiQaeYBNXA+EOTxH4PWdCzTqiDioZo&#10;+R7BDj8alJigaIxXAQRxsR7DsD31wTQVIKdqD1UAlOQpIJA0yk1zwiuKienBx7kEkjjo2qmQ0nTm&#10;q8iAj9XXnrXCqi+GlVMGxbXbq67iK4o9SGAEUCMV5vnwT+3tqj4pcvssyxjqavuGstrc0u57VtFf&#10;b49u2eeGh29/DJ2POJUpnk5OB+pz9WQP8jr52zcuXjwLz4UnnkbdAK3SbZtpMttx7TWRbpsF/mWS&#10;6X1IYPWcDmhCNIcdH0/IGMDse2tTbv2aFi2tyTp+1VV2y6E+IsUIo4CjMHmjiPEr40+XNJrPJJUq&#10;KrPtOeeFpnq6WCnB7lnlEaj/AD0FXG7ZpWjJV0AmvKslvDFS0cu3NvMC1O+5qlR4qHaCjB/ZcPIP&#10;7qD9zoa3eIXwBT/KR9VfomuoYtrYDUdZ+gFS7h+Iu4r7bfkxXigtX6TbrUi0lOw/6kjA5/8A6ZOi&#10;NcMYbOpQKldVGT9f8U2q4UtPlwO1K91kKkRqFRUUAADCjrV0zAFVyzODQSSd1P3ODnToNA1RVu0V&#10;9XEztSqDIUwAVB/fz4/fStyhCkwvarayfUg6k1n983Xcaq71cYqJ+EZKluX1L9wngKPPgZ/OptWz&#10;SQFAZq58ZZGTS9VXmprfTpvUMsY/lojfUx78Z8k51YJaQjzRBoesqwac7XsCLb8MclyoxW3ST6hS&#10;vF6kVKPb1c4Uv+M4Hv3qqeui6YQYHXmacS1o+aovm3gkFNJWVFKs74EFCVgjdvsVhH1fuWONKrGv&#10;ITPc5/H9K6CE70flvcUYRJoUkZBxPpszMfz9Rxn+2hNMKGUq+tAdugsxVG4Vy1skclHT1NB1g85g&#10;zN9ycdaYabcGHSFe1KOOpOUVJBxp4CIXdHbrmdTUAcEUMrxRIXdp6QQTp6nWA/WdDS0EmU0BRBEG&#10;gFbCeRCjoHPenkqqqWg8qopCT0e/zrpVFADdcTRHH6QdcCqOE4qsYyc9k4+/tqeqhlPSvhiVgM4y&#10;dd1V3T5a/Uts+eiDPzkTOPSxjrS+kDardb5nFG4NrW449OhhVseXBOpFRiJoPiqO5rm52mCzpHWK&#10;OCqexGuFH7jSB169JzTrWl3BozaBEYxPCpWGUZP/AEn/ANtEyDChQHUAGBROS3LLGesgjOpRO9Ai&#10;KH1G3I5WLHCyDxIBqYFc1KAxVc2mpWoohTymYiQtN6v04Htx+/8AfXUpEmvJcnenELlV6GPB60RI&#10;A3oJMGiNDcKijLiCV4i68WKNgsPsfuPxpdxlt0grSDG1cafWzOgxNT0iNVVSRqmJagrFGy5GHLAK&#10;evyR4+2k7xaWmCpRwnJ9BuKOlcnUcVf3bbfldwXKn+djr2jqHR5lRvSlcHDEK45AZDef8tJ8OdD1&#10;q06gFMgEA7gEdsVG4aKVkKIUaqxyv8lHT+pUSQrn/hpZOVOBgZ4p4Gff7404q3b1FzSNR3MZ+tHQ&#10;4tKQAa5hpmt00fAk0kvJFXOWiIGcf+n7fbGpNPEHw1GpPNgjWneofTCrxAx3/wCNWKVCq5TeK+GA&#10;8PGQP9NE1il/CPOqFbIYK63xqcGWYrj7gKdKl6XggdJphCQG1KPpRyOuFotdxrBIsc0ULemzEjLe&#10;2Pzqn4m2X0oZIkKImrXhyE6yelZlZ7rcairpeE0nqxqRIUJHLPZz9xrSC3ZYQQQKIq6UVYNPNBbK&#10;WgoJGZVilkILE55M32++dBL6lKA6VXrQVTNRfw2o5I/BlVzhSoyCftn7/jRPGTMTVYtBTmmG0bNu&#10;V4gaSngeVv6Ygp5Sddhf8R6PQ0ncXzdv/wCwx++vKmGrVdwPKP8ANXblHRbGWsaaqkgqIqcyRtV0&#10;rRyEjH8tF7+sk/Tg4OM51n7i/cuUhKEahMEgyM85x71f23D026pWc9xFcNWRXm10dT/Eo/mJW9Se&#10;J4pI+Qx5JwQSMnvz59tUyVL1eCGz9atnSEiSqqMPyFJL68lTVlyQ7w0yrwP4y/t4PjV4LJ1yDpA9&#10;f8VQv8SbSCN6tS3i3rIkkVumkdTkfNVmVAPlSqKBg/v+dXCLV7TpLg9k5+9UirxtedB91VNVbnac&#10;qae3222hWyppqXk3+bls/wDz76Mi0EQ4tSvU/pFAfvSRDaQn0FSz7mrpLbFSCtq46ZR9VOsxEOez&#10;lVz9Oc9qes5x511FhbpUVaBntmlTeuJ8oMUlXi319DcqC9Wytq4qilYmRKdsNIp88l/qH40le2fl&#10;OlIIIq6sOIp+R9WTtTRbvjrcrZLS1FH6NZc6eVWeKWnR/V/swx2Mjx76yBs1BRSpRSmOpEVsm1Jg&#10;EZ+9b9cVoPiVYZL3JR0stwmhVJKOphVKqUKAoCuSFC8CF4kd8VwR41VM8Setn/glrJE4IyP/AJYn&#10;fmPeiXVg0sG4SkTAxz9qIWCvp7PZaa3VtE1RU3BjDxDejLHb1wYUqPTP8yX1BkIwyFQd5IGgXjjz&#10;TpNioJS2JJIlOszIRPypjc7SRHOkbGBqNwPMswOR0dVRznEb0Wq/hDartT1VyuVBbquwxWypt9PT&#10;XoPbJ45mcKs5kdSskgX1ihZB4UkddcZ/iV5tCUuqh1RBlPnGOUJOAMSZI6cquRwtDqZ0+QA4PlPr&#10;Jrz5bvgRcbDBKIY4blecMsFQKgR0gQrhmJfAyBnIx1nIJGNbQ/xE1cqAUdKRuP6p9OneqBNh4Q2k&#10;/agtLaJtvO9JOpNUhIcp2Cf7dH99atq4Q8gKScVmLkw4UExXd9p66hscV2enf5Cod6eKoIwjSLgs&#10;o+5AxnTLK21OFsK8wzVDdpXoC4wdjShxliqJRPC8Mo6KSKUKn7Eex/fVihSTGkzVc0gzK6/UkScu&#10;I+og68okVBaEgGi9Oqgrx6I7PuP3J0EmqZShqwKJ0Ts7hSfpxkADydAcXRAtRVpJpsoo2MWcdk+c&#10;aq3FztV80kkTVsVBjBVfof3IHuNBAp5J5GoQ57XAJJzk6KIFLLIGKkiiaRuGSF7P+eoqWBtShQXF&#10;QKLUlBKzRqQMEkZHnShdANPNMKTvXyakcXAxZ5FTgH21LxgEzST6SHdJpvt21WtNQvzkUbOwDAxt&#10;yTHsc/fVQu/S8DoNXbFh4RlYzRKZIKZZBTRrEcsM4z0e+z+T3/fSSnCrJqxKAEmKBTUL1iyFyFTA&#10;wzE6OwszSoQVnNCmr3t5eOGQyJ/+88j++rtLhIobi0toIHKoGvbTo3RDAeD/APPzoyBqMmqJx+Zj&#10;lS/WSu8rMcH7g9askQBFZxxxa1auVfoXBV8sMAYXB8j86kTAoYUFTJr45DARHHHGfpyO9eC6GsyN&#10;HKozJx48VDZPZzjvREnVSqiG8JG9cRSkAnsEgdY/0686mYjNdQogVc9XBwwxnA+n/wAaUWAauExs&#10;a7pahElcfVgDI9+/7+2uacRRWnhrI5Cp1rELIT++ftpdc08haZkiqVTRCtqy8J7yDj7fnXEuRTyU&#10;ScVeNHPTQcAjMCPHH21ILE1J1BAg1SpR6b/WpUL55DIGvFU0jpjCq5rbg8zDAyqkcFH/AIGvJiq5&#10;55RVFDak5HNVIJ8gppsLERSiwVia5SSNRxB5k9ZJ/wDn7aGZNMBSQmEiSatrTTz0dTWLGy00DpHL&#10;MB9KM4JAJ/PFiB+DqKSNQSTnOO3WrBthTqS4BgR7E9acbZb7RtGzC47hgesulRB6lvs7LhGJOFmq&#10;WyCsfuqD6pOvCnOqq5eedX4dv8o+ZX5JHM99hV60w1bteJcySflT17k8h250rVt0kuFS9TUt6lRK&#10;RyZlxn7AD2UDoAdAaZSAlISKAl4OATvVZpAVOAOusE56++ikwKbA1AkUNmhd+TIrNxGTgdY++hF5&#10;KRmk3EKAJAqCptcjRLLjCg4BB8HXUuhW1KeAYCjUMFpMcDSnCJnGM9/nRw4NqdaRpFRzOqHC9fbH&#10;WmAZoyhImqyK88r4ywxkAda9NB8xXNRPUFVKkde2dTAmiEkb1U9cGTIIx57HQ0SoJVCu1fGVZEPW&#10;c5IOpzFGjUIFUakiMk8u/fvOoKVXormmnJb6ezj39tKO+YZpxpwgyKYKDdG76W31FNYb5WWYcAAt&#10;LPw5j7Fj41RuWfDlLC7lAPqNquW+JXSEFLSyIoZbbLfKh5a/cVzZmn+oLLIXycD3IBYn7++q654p&#10;aoX4PD0au42rwffeSS8anqLvSWmUvR04dsYEsw5AH7geP++pItX7xID6oHQUND6GlSBS/W1z3CX1&#10;JW9Zx4L4PH9vt/bV1b2bVumGxUVvKc9KqEB35YwfcHTswKVA1GrE0PGlplYEMx5Z+/eoJVqJptI0&#10;jNRXQrJUSemcrnzjx1qaDiouAKOKFvSF5AMhfbJ+2iKdCBJpcNqUqBRgUsVppvkpozDNL7478Z+s&#10;nx+3vkapV3XiL1g4rQsNJtx4ZGTShb/h9PVfNSTVNPDFUO3KqZuSpg/pBGfq7xxAJzjTq+ItpISn&#10;JHKnm2FLppstn2vtmn5WmjnjnQZqLnwL1ZXw3ps2fSHt9ADHIHId4TXdvvmFnPIcvfr74p5DTSMp&#10;+tZ7fa+SWujjWKa30ryMWpWYv6Kg9D6umPuTjyfcnVokakkmDFKuKAMijNpoY3jqJoo2SUKFMzZL&#10;t+5OMD8AAaVJyAaC4rVND5aQes8mPryTk/8AzoaeFVCt6/P/AC28Z69tSmKCtempBNknOSM/bQ5z&#10;Xg5OKnVwDnkfPjHtrlGMRXFQUlY4ONdk0FQxioVi4jOMfb7nXComheHiTUE4AOMZH3GupNdOKoyO&#10;oBwudGqUCMCqxlOcccH7agVUMgRFG7SyS0EckRBQjKhvt/fRTUFKUlRSrei0UhAyB/rqBE1HVNWS&#10;PmIWV1Drj9JHnQlDnRm3SnIq1RRJAiJGvEKMEe2vHNGCtRk1fjhUtgkqv4746hEV0mTBqxNa5YKb&#10;12QmmPQqF7jz9i3gH8HB1JDiVHTOagsEZFcqojxldFO9CJjFWYish6B7HeNeKqh82KK2+z1NUodY&#10;GKjonrrSzlwhv5jUwypVM+26ZLHc4694llahjaoWOQAqXAIQH/8ASYf5ayvE31Xbfw7Z+fB9Jz9p&#10;qxZY0ecjaglfS1cnGWVmm4gKQ5yy/sPxq0YUhsQkQK4tCnDKqrRQu6ZQh0z0c+f/AL6cLs1HwzMd&#10;KtS1Bo4RK0TzIh/mwoQGePGGCEggOATjIOklqKHA5+80fRrTp51buFjpYLd/ErVuG2V9s9MyYrJV&#10;oalFAyeUcpCsR943fP202bpLRCXAemASPXE8+tdFqXPO3BHQmCKr22z3C725K2ippKilkXmsqkYI&#10;+/nU3blDZ0qUB9ah8ItXyiaX57bU1W70jkhKihi5sOumfx3+FH+uu2i0ueI8DIwB+dVz7RGlpWJM&#10;0fisj1NqrIKiT04nibDKhYjIwPGhP3CUrSocjVrZW6iTSrLR0lqeit1PJT/xHgESOMlnYAYMhXyo&#10;+58aZDxfBWRCak4xpECtIsnw7c2OlrKmqEk87hIxGVZORIHHIbIbvOCM6o18WY8VSEKHlGZ/cU2n&#10;hjrjYURE7URqjZLI8u36C2penp2E1VcUYgl/BgfvC8ceR9SnvPtrPtXvEr134tpQQjISCIkf3dT+&#10;FWD9jY2TQt3/ADLOTG/p2ohDu/ct2tklPBXvDYzD6UNJHEqrGntg4Bz0AWzkkZ86sGOGWTLweclb&#10;hySSTPtsKrX+Jv8AgllkBKBjA29+tJt9SqiBeoRakuOLSzD1Dj9z3nWpbQysgIxHTFZ1Vy6T5jNL&#10;slW0fScEHYOF6A08GEUu7cqOKiSc9de+dGCYxVS66albOfH2GP76ONooC1c6mSUEDBHEdZ865MVz&#10;WDtU6K7Bi3f30PWBXPDKjNc5OfsAMj7jXpmolOnfauJoIJpFkeBTIpBV8Dmh85B8jxoLjDbydKxN&#10;Ns3TtsZbVArRdgb0pqO7u92k5UbwmMs0fM+Osj/5g96+ecU/h1SUFywMK9YrecP4+l/+VcgRWlT7&#10;m2dfWejmmAbkfTeAsrtjHTHHfj/LWMYRxuxBS+3qT3j7VpkItHzKTmkwb23DZKuooqOpj3BTRTNP&#10;BLVmSpDKVAK8GYgKBkMuAVOe+9XjnB7O6Sh7SWjEYhMd8Df7HpQU37zBKJ1DvmmrYPxN2x8TLXU1&#10;m5bjS7XvtEZ0/hlDJIYqsoP+cQozEmOShVYk/XgBcaq7+zu/4bfShpKnm3ADqKRKZPyzMKPPYACB&#10;vUrV234trW6QhSeU79xVHcnw/tX+7ttvtNWwVFslgLLLb5fWVyJCpUO2CDnIy4GD9OAR3reFcXdf&#10;dVbFtQUkx5hpPrH6HO9UF3wxsAPJPl7Z9priCHafxINnt3O5S0tA0JobfRUYVUDAeoJPqXODkmTP&#10;n6ifA1YeNfcPDjhCQVSFKJ+kfoaSctrS9CECfLsAKzX4/Xqpu3xKuUVTD6DUrCGOMwCOUKACBIR/&#10;zH/689jGNaf+Hmg3ZpWFSVZ3JE9hyHbrWT4y5/5PhkRppApUwRyBBY54+M60izNUDmBRek/4iNgC&#10;S+f9NKKMVTLTrBKd6MUUGEjOD1nI8k9+dJOq6VNCCUhUUbW5NSREKyk/1csjOlAJq3ZWptO81ELk&#10;7sqsDy9gO8/tqURTaVnnV6lqDIinHEMTj8Y0JS8UF3zCRRemqSmMFDnsZH/nVetwCiMGKvx19bVz&#10;JHAuXJ4j019/tpRwgeY1ZBwqMJrSrd8Pls9TSVdcY6umljBmpnPpzIcZyAfOqV6+1pKEmDVqnh8K&#10;C3dq6rbpCoWljczQKCis3ZQY6wf/ABpNpBPnO9NoCZ0g0uVtUYJ5Gk7QryVgej376fSNVLuAoJJp&#10;cqd6wS1JhjBaQEgheh/c+2rBpg4rPO36Uqig9VJzilccTnsknrVyhNVr7xKFKTUXqCR0ZSOOOx3p&#10;lKgkRVS4rxVAp2rmrChQFGB+NHSuuvIDYgCqUkGQXU4Ockk9DrUyud6r/hgciuZMgsUGfH1HXkrE&#10;0N1vSDpqg8zHOez37d6ODVCSqYJqWB2jb6WOP++pTOKdYlJxV6Kfmx9gwz0OzoJOaukL1mvsknFw&#10;uCSeyc4/trpVFFP8s6YzUTSMrYCknjkkdgjQ1EK2qaVQrap6WvAP0txJOezg/nSpSBirVm5AECiM&#10;1+lSPLSfgBjkaklsUdy5jzKoe13+aZu0OOsrqeiKRFx4pOK/CaIkZJDYxgDJ/bXAk0Hyk1Wra/hA&#10;yxqqjGGZgPf211MzmiHytmKrWi11F5uFPS0sfOeZhHGg6yx+3t3ojryWWytZwKWatFXTqUNjJ2r0&#10;XeN7r8LdlQ7Vsohmr44vRqql7dG68nH1ZJBDEHwx718/tbdfELpV44ohJOBqP79a+sXNwjhdomzb&#10;yoYOO2TWB1dTUXKoNVNUS1krnLS1Ehkkb2yxPZPXv4GNbYkJ2GKwDgW8rWZqezQ2eoqJHvV2/g9M&#10;i5MqReo7t7KoJAGf8RPX50JS17oTJpy2YStUqMVHVVVkSGauoWkq7aPoFXKVjQsPOCf1efbXgXCd&#10;KsK6VdM2yUkrmRSPctyz3xvlqGU0tHy79MYeX9z9tE+FCfMveuFQgoSKLWyjhoKUNIWLHyScknUM&#10;7UroHOp6gmWM+k3Tew1MYzUVIxApfnE0TMD3xOMaeQQc0qAqpqJswsVJDD3PvryzFTxpJFUawlhg&#10;5yT/AEnrxoyDIoapjzVQLchnOAfAxpjUAKglAVtX2NiOjy+3WhEjemkJgVNSUE1dLHHHG8jnpVUZ&#10;LHSFzdNMJK3DAFTaYW4sACadaT4fw2GeM7ikNLJIvJKKJ19Vh5y3niPH571iHuNvcQBRw0SBusjH&#10;t1rRNWLTBm4PsPzqDcu7HpEjpLLTUlpiI4loB6sn4Jdv+w0NngqFkv3q1Oq7wB7AUG4eEaGQEj60&#10;sCBXm/4mpeedhyZpXJfV20G0SltGkCo+GSmSZqnc2LOQSCqrhFB8DVq0RvS6k0GkX68/ce3vpwmB&#10;Q1nTVqmgVsM+eHnA8n8aWWqKI31q7GYZqqEyBGjjbBQnA4+4z+dREgGKsUlKqF3GFY5mQKEGT9I8&#10;D9ie8fvplMgCaUIGqKvbMgoWvULXGQx0sOZmCgEtxGcAHOfHjydVfE1OpYPhDzHFWdihvxJXypou&#10;V7pdxy1jWy1laYFmSvq52Du7dArH7d94J8Dx9ss2m4ZWlDrmegA/GtSnw3QooRgc6VLdap6S2w0d&#10;JH6b8/VaV/pMpJyW7OeOPOPv+c6sVugula9vwrzXkEAUp7sramoqaaz2714g0plndI+LzSDocQDk&#10;KoJwPznzqxtUhCVPvxMQM7D9aUeWVHQgUV3Hs+n29R2i2VNVBLc/TNVXRK6v8vNIBiDryyoFLH/E&#10;xHsdL2F2u58S4SPKTCd8gf1Z6naNxnnUHgEkNncb+p/Tb1qtSCKiykSeovR7HXjsas9ROTSKiJqS&#10;qo6a4QSloVjl/o4nGdTDqkqFLuJSRNAZbbJE5HAjvoH7aZ8Wariiv0VGQTyH+Wo66GN4qQ2x3XK5&#10;XOva6MkTVWemEP0/66kFV4mMVTm5RjyAf312SaGpUCKqyVJ7+340dIoYXVZXZyBjA+2PGpk0ZJFf&#10;fRBYHz+NBJrxHOiluAiq2imiNOJCXUhsjOptK8kVx9AUQse9HIbdL6Mk6jnChCu6kYBPjOp6hSgT&#10;EkVcpVC/fP2OuEzU0irS+/uDrkUcCKswkEkdZ9+tcgUUZotbZ662OamhqpKd2BVjGxUMPcMPDD8E&#10;EaAsNu+RxM1HzRKTVlJBcpClRbKcyt4noh8sw/JQZQ/2UahHgp8qzHQ5/HP41BKS5gp+lGKW2Q2C&#10;WOYlzIvaucAHr/DjzquXcKeEJFWKLcNnNQ1VdC2TzfkTknxoBCzRFaRtQeO6SUs1UiVDRU7FAxJ5&#10;eCSOtRS0FqCiJIoanCBUn8d+sqJhMvs2CM/nToa7RQfGgxXHr4kLRgqW8geG/OPvqRaM4qfi18mu&#10;EkanLZGc+MY1IIBwaiXtOapwyy1EctHGnrU0zFjSsodeX34n/wBtFgNgFXLn0oPjqUYTzqzci9JQ&#10;erNT+vITxiXADDHsfsPHX40m+sLhKNzR0ByJNENjbVo7z68clWlPJGBLLM3S5OMqB7t9tBub8WTY&#10;AEipM25uHJO5o58TrmduWims1luFTDJWgxwyRocxZ8uc+MDvzjVDZ3Kb94urThOTWhLJYTpSaBbP&#10;2tRWW3GWeb+KTzRD5m5zZR5sdcWIyygeOA7HnB86evuJrdhthEf7eQ7/AOaC22lCtThqvDdTHcau&#10;rt9LLZ1lLRrBK/qsF/TyUkkjIzgk8gD5zp614cC0BdEKJztH16xt3pO74oUmGDEfvFGNs3sUtWBK&#10;x9KVsvk5LH/1efz3p24tQEQgVn27ta16l860Kqu9LDs2OgoP6q1p3ULgoAhCj/0ksf76zrdss3Xi&#10;rOyY+8zVo64k2+hPMzSPfL0XpvlZIsOvkkjOtUwyEq1A1nlqKRBpTmcN+knOfBGrcDFVzh6Vyj9g&#10;EHP+h1IClSqanE2Scj6j10fzqe1AKkmZopDNLcWjMkiExosYZUVcqowM4A5HH9RyfGSdBcVNFt0a&#10;/lq9xVEwUDYXAYZI1XlzMVZaQ3INUJSSCx7GegBn/LTacilSJE18ijBfHRXGR/fXTIzU0NSe1W/T&#10;4IePk9DP30MuAfNtUtBQYTvTLuXdcNistJDSUzLLCzIJ5kCSytgcgf8ApBOBrJoZVdvKUs+XpX0d&#10;t1FswlIGaXtmfEm7beuM81DDDPOEl4tOSVDtgZYAdgAHr3zqyu+FM3TQbUSBjbeqc3SwokUjWj+K&#10;2DcEk1Vb3EUzOxlj/wCWzN5IAOffxq5ubZm5YSkGdMRNUaHHWFKKec1pkO6aOjowaSpdY5wHqKGe&#10;DI9XABKn7EAZOQTjsHVOLIk+ZOeoMY71YpuEoQPN7GjzfEfZtwqHnq9qzw1si4+aslYaVSx/Vyhd&#10;XTP/AKcKfsNC+BvhAS6COikyf/sCD9ZNcXe2alaigg9UmPsQaVrrBbL3XrVUtW6KyKgWqUK8QAxh&#10;gpIPXuNXtu44w3oUnbpVDchlxYcSc7ZofUWMwtIUqIZVB6eNsZH9wNGFzPKKpnWTpJBqW20IUBy2&#10;AQfB0ut4mk0MeXVRhyIYlVMFvz3gaVKid6P4egACqnCR5CTleXtnyBoqVCKGELJzUrCanb1EQjjg&#10;hgex/wDPvousU0p3Ryq/aJWZ+Tn6T2Djsn30g4RXkDUc7GjMUgSNWLFFJ4Ln3J/GkFDVkUdLRiRi&#10;tP2ld7XY6eFqj+TKo+oyUok+rPThuuJ1n7xLilGDWjs0oaAKhRK5byuFzmjjoJ5q1irMzSyh0P7E&#10;nI/bONVyGwrLgirJ18r+WlUiuoqWKoqJopZKkl2Mb+MZHED7atmwgmAKTSgoEnnSfure9bDzoHUC&#10;Ex9SDyP31aMMNfMap7y8UkFEYoPJU/NQREdd5KqcEn79ftqzShCTIrGXC5gg1O5ZogSSD/hLdf56&#10;ZTmvK8yBG9fYqhvpU5A5YB+3ecairBoGVQFVNM5MYJOQD2c+dcbJ3NHWryCaHSVJEnAAEkEgAf5a&#10;a3FVSrgpVpTXMk7Sp+SfHL/X/wC2oSAZrq1rcREVAi5BY4JHvjRfExSQZkEqFSxqwAGPK9Eex13X&#10;0pthCk8qnRZEj5/pJYDtvfQ1Lp5Dam0hQqw5My8j9Tt57/zOhhyd6syyHUzzqN0ZFHQZSRg+O9DK&#10;6GppSUjFfI4+PF+I68k68FzXAkQFAVzUcZlGMnrH/wBtFC6mv+YIFDph8uqjBD95wev20dK5FKLS&#10;GUgDepYKp+P6m6/11DVFdZUo718mRpGb6woznx1+dc1gZqTiFq51sGzvhndLLQC8VhjoY2pVkDSh&#10;ecayDoKhZWLlcYx7Ngkaw3FeOWyT4EySdhzI/LrX0ThHCXmwHlYx+P50ub03N8zBQcUUD0VppagP&#10;3MUyvIj+k9DI+/8AbReCg+GsHYqJA6A0PjDp1IHYAnrHOlae5PW1HNslgADJxxnAAycDBP8ArrRl&#10;Kk4AxVKTKwKQvikywUMatIFMrH6c+ABkHVtZAzMUz4cVlkV1q0LQySv6cWGClsqv7fbVuW0g6gM1&#10;NJIwTimPbt1+ZnLwq0s6/SuP++lHUVMZoldbhcEnDy1IiwueC+M40BsJPKpnFNu2Lh87a4JqgnLJ&#10;9S/fSD50rgVEiRJqK7fzZgwQJGvjHvrjazsaUIJVJqjDOAzgHA/B1NSiTSmo6jFfWcTHiR+ToyFY&#10;plPmgV++XUfUc/boakXIp1LaRk00bf2BNV0ouFylS1WwHueo/q/CL5ZvwP8ATWR4hx9thzwLYeI7&#10;0HL1Owq1trFSvMvCe+9EW3AaN0t20qU0bSEK1yqMGoYZxyLYxGv7d/nSbPDzcf8AkcWVqO+kfKO0&#10;cz9qm48WR4VsI786CXqijsvqpDdPn7pNkTSxg8SCezyPZ8effV406HABo0pG1LKbUnzFUk0M+RaO&#10;k9RQryY5cT98d6ktYJNESgAUDssEdZc5HqR6kkecEnI8dY0BbkCE0ykymvlWP5rcAAP8sasmCSKS&#10;mTiqsNHLPLgBifYgeNMrXAqHhlRzRGeD5enHL6yOutLA6jRVIKRmh7H0IAxAJkz0T2Bo6ZBzXASB&#10;NRCpjLLzBdwMZ1NRxiuaqZtmbfaapW6iheamicJGJV/lyvkHh7ZGPOOxnVFe3CdPh6oP3A61b2LC&#10;idYFGK6knkss1q27FBBRx8paqoMoZVOT2rt2kSg8M5y/j6s4NElxCXS/cHzHAHP0gbk79q1SEKS0&#10;EJ+tIlZulKKl+VKGrnH1VFS6JH6zD9KAAAog+wIyRk+2LAW6iSsmByG5H6n19KWU6EjTzruhoZ7j&#10;wrEoxSTMuWdGbJA+59xpZy4Q3LSl6h7UMgq84EGo7lYLVAgme4yS1zEtJGkHpICTkjkTn/TVoxdO&#10;OAAIgDqc0ottIzqzQ+WGIAOrAIO8Z08CTvSx2qsXEgypPXjr21OljKq+OT32D14PjUZqBEb1XKgH&#10;pe8/210GaCEipmWQL9I8+w1HVBqYBofWxurnl1+40wlU7VFSYNCaheiBn7k50YGllCqD0pk+rx+f&#10;vo+qhBJOa5EGMZP/AOrUFOUwkdaN7egCzTzhQWjUAAjI761VXjpKQlPOiKHlMV9uVslmpRIqHlEO&#10;Q6/01bFaEqBJqbbalyIq5ZIZ7pEkkNLLU4H6o4y3H++NMq0oPmIHvSYQoeWDijkFllADTPT0pUfp&#10;mmAb+yjJ0sp5EwM0wi3XuRFfUhywAmj+2O9e8QV0JMxR+k20JIRJJcIUBHQQEkfvqvXeQqEpNMIt&#10;ysZNEqF1t9OY4zzU5GZVwrfnvQSpTh1bU2hAbRp3qY7g/hEJaCVRUv0pjQEqP31wNqeMKGKj4iWd&#10;t6B1N2nrJTLO0jyP5Y4708loJASkUEu6smojVqq4jDSP78/bXS3NBWRQyfnJPKz8QGIP/wBtcbbA&#10;pNxRNT0wVuWAMj2GmABzpUrogisQM9Y1wkAZqYckZqrdLvabBAZLrV+lJKpWGlgUyTyt9lQdn7Z8&#10;arC464vRbJ1Hn0Hqdqsre0U8JOxphtm76v8A3QhovkaKgoM+pHOIY2rVY5J9SRgf/wCQePGdZq8a&#10;X4/jqcJO0T5SPQfjWjZSzbthpKZPWKvXi+0NbTw3ALTdIGqKqQgrAAMEyBQBk+eh1pK2W6HPDVIj&#10;YdfSc0462l1IUBVK5bvs1JaoorTcIKZUiMqVKxOwnJ88P6sj3LY/GpLZuHnZdSYnboKYabbbAIxS&#10;Xs6lu+6q2WWV6u4MpxGEGeKE9lvsP31eOJZtmwlACZ3pRQW6qN6d7tZJbKomNXSTPIFRokdvVX3D&#10;FSAPxkaNYOIuFDw5AH0NVN8042kk86BSMG89Ke+hjWl2FZhaRRC00rTPxHEhvbOlnF1FtBJopX3F&#10;JVWEpJBJGvFuL/Sx/wDGk20EKmmFq5UvzcXJwST4761btzFVzgqAD9XuvjvTYNVyuhr7FAWb6T1y&#10;HQ9h/fXFuaRighuTirUtH6En0qwjPal8f271BLmqiKthvVui+gd+Mf5DQnFdKOwjRtRKCoWKMyPO&#10;sbBS2SM/6e/7arlAk1YoTiTUlOtlvkJanuCWm4AfVR1pb5Zz4BimAPHP+CQAD2c6O0443841DqN/&#10;cfp9KC/bIWNTaoV0NfZds3el5T/I+vTgf86kmjqEA77PpsxA/cDR/iGleWc98H70BKLhv5k/Qgj7&#10;VJbayCi53GoCtBSoZAr/AKWbH0g/jOkrsKUnw0bq/CrSxAU6FrGBmkvc6V98mppp5HaaqmwrE9AY&#10;zgfgaIwltgFCBtTb7qlLk0Xo4IrXEsSEBYxjIByT/wCdFmc0gt4ioKmp9NcAknOeJPX9vtoiRVcX&#10;9IMmgMtazMU77z17DTSUyaQL561+i9WR+PIDIB71M4FCJUcUwQLIEUN1g/T9tCK42ri0KIg1ajJ5&#10;4Ynj7nOhqyKXk7UUo5jGM+c5wSdIqoyelTT1Ik4ex9/8tCJNMKAIEb1LQEq47xjx76FqIM11DagZ&#10;NFJJ1ct9PY7ydc8Qk5qDiUkkmvtFDPK+IY2IfAA9z+2gvOhtMk11kasRWi/OS/D3bK1NRBSGcrzS&#10;OqjV5wx+yHPQ9yehrKqJv3tKCY6jA+vWtm0yLdnWUz60jXbf9VumuiaoWKCM5PCBOCrk5xj28HT7&#10;Nolgcz65oDyw9BIivwlRSyCTiCcfSPPv/fTgQOlV6sEiahl3IbdTPxQHiSFJPZH/AI0ylkL3oani&#10;hEmlaqqqi71xd1zEBkj8nToQlIgVlr11aielF448tGgOFHgjwTqMkVSKSFqA6VbhLcj1leXn21MO&#10;Ac6baQsSAKszxkKGYBT5x/8Ab/zrviAmKYcZMAkRVCqmcBQAcEYCjxptJAqouULnFUiSrHI+sffz&#10;ohI5VUBGkyd6txM7fpyy4/SPB0qoxVs0FKI6VLFE4P058+B2cftqGuKMGiqYFXnpAM+wH3+/trod&#10;kU2WgkYNcvSYL4UsgGQD13/+vQiomu6CO4roKeJDKf2xj30Mrp5rziuoy4dkHajrvwTrxcpkIKyU&#10;iobhUGmjKqOIP+Q0VK5obw8NEUMhqC2eLN+QR76PQWklSZqRW5yEAY7B+oaiVRSpEuRFWY6H1G5o&#10;cnP9PWW+2hqdAp1tgb0w7R2bV7muSwxQyfJJ9dRPwykUY7ZmPjwD++D9tVl5eJYaKpzy7narC0sX&#10;bl4I0nTzq38b/irU1NfHFJUz1FHTj06anEpw5UAoQrgcI41OPJBJLDJ61leEcGSVF5YAJ58wOeeZ&#10;J+2K+hvrWsaRy/YrNaOr3Df5xNUqKRpMLBSQDkYwRkF5G7yR34Bxk4UDlr6Kwq3tU6UCY51nXLRa&#10;1lbmTRGlttbTRLUm5mocJ6uZgq0yxk4D5OPoB69Q9MThPU86sDdIcTBTURaFRwM0m7+21cbnU8Hk&#10;FVVRZdubem3IjkE4kZEjZyFIDBO+K5Gn2XEEQBFDcbLaSCaWKLZ0lTbpI/XgVZSoNTxJIAz0MfT/&#10;AJEk49tPJTNV/jNhGqiNPaItg2SKSvOJ6gM0bQZf1e/uPBHuD33pd5kk9q4hzxBqRQqitl53tLGY&#10;4HgpAfqkcFQBqvU41bjeTTukqGdqewptscdNGxxGuPHvqmUrWrUaSdX5oFdfVUK3JjkHOcd6kk1F&#10;JKhNdU1EJaeQ8uLKfAOSe9RUsJ3qaUApJNTUFnluFSlPTwvPNI2FSJCxYnoYGlHrxq3QXHlBKRzO&#10;BUm2iSABT8NuWjYKpJuFDV3wqHhs8TdxZHTTN4X9vOsMviV7x5Rb4d5Webh59k1fIQzbDU9lfIfr&#10;Q64bge+ViV97YVMcKgRUEQ4xIuelA/7k9n31oLLhzXD2/DtRBO6uZPU04H1v5XsKYrVuGO/fNUUa&#10;R2+ASKSFQKXH+AN7DStyybdQXJUft60y2hKzFBL09NTwvTz0cURjbP8AJHEefBbyf7Y11rW4dSVU&#10;F9CQIis9vW5Hin5QoA3gAL1j7atktaR5qVCk7Gq9HXPWOpZUDKpACDA/vrugA0ZekjFRLRySz/pB&#10;Y9+fGrFCwkVUpA1RX2riNBIFyObKD9PtooWFim1eTFU5GkmYKcjvyfbXAQKEVFQiqVV9bcV7wMDR&#10;0kUKJ8tWbRYqi51Sxx8VyMu79Ki/4j+P/nvpK5uEMJ1KNO29mt9YArT7DtqKO1IbhcHt9uWMiSoY&#10;H1I6c/VwiX2kk7JAxhcliBjWJub1biz4SAo/aepPQfjW4trRLDf8wwkfWen75UDvu6Yb/PBaLXaG&#10;obO2GpqGF8vIQCFkmYf8yT37wFB+kAd67btFmXSuV7Envy7D0yec0Raw4QkCBS7cYKawVYM1RSho&#10;1J9KACTixHuT5I8e+nRrfSNM55nGKQWEoNA575XVkbhpGWIjAUdD/TVizaMoO2aQcfVkUJmuE69B&#10;27GMat0oQNqqy6aqrVSMWVmwCMHUjUEuaqtR1KxqEUcj758agVRRUrjFfGcE+B+2hzXCRXa1SwLz&#10;4gkdgH31E5EV4gDNc/7z1ErmKKiQkAknHtrgt07qVXg9OBUI3IKo8JljIJwcDRCjwx5a7q14NR1d&#10;mE/KWl+pPdRrqHswreorY5ihpomDlQMtj29vzovigc6V0xg1RmjOT4I/A1wrmvRV61xNBTVMwYdF&#10;Rjx50i8qVpTU4kV+rPiHa6DBSo9fogqqtgf5gaKmyunvmEVrIZRsaq2LflvlEkTiQRliyohbAJ/A&#10;61YuMPtoECT3oUNqPSmWhv226lMS3F7bMP6JozxY/g6QW5eIOGtQ7GoKtW1/1xRSmaF4xJTyrUKe&#10;xIvYOppdWR5hBpI2+kwK/Vb1SurRFnU+VIAGiJKOdcU2RkVCrVCOHmADsMYB7GjhSOVJLUoGrqMT&#10;7ZPjXS4BSigo8qlCSn9S4H2I1LxRXNKuld+gzL9v31EuivaVGoqiglji9QgFWOFYHIOvJdSTE1Fx&#10;pQE1+poZOY+nH20RTiRzpPwlKMRVu601UIP+ArIYJY2Ber48/SHuQpwCf/V1+NZ244ggq0FJPbrW&#10;ms+HD5lULprdYLLQ1VfR0lRd7tMxSprq2YmZIz7qwHEAnOMAD21Wrubt9YZUoIb5JSME9+Z7ner4&#10;MNo85zFJ25b5T8Kax0FVcaaN5v8AimlpgvBcexB7Grm1YXm4dSDHyid/WgurSrCa/UVvl26y00Nf&#10;PU0kv0vG65EgPvj2x++vOOJuvMtAChtUEnTgGql4rWuF4hoohiCmHORs8QT7KCPf7nVhaW2hpTit&#10;ztQXXQPLTNYpauqVPkKpad1OZABy5L9uvOvOWjbh/miRUBcFAlNMD1UzqwZyzeG5eTp9llptMIFU&#10;VzcLdJ1VYp6SqlTmsMjJ9wNdW4kYJpAhUbUw22F4YOfyzFsd46Oq1awTvR2kkCYqlWK/Is0bqT3l&#10;/bUmj3oDoIMmh0q/WcDJOrBKopQivrAY6UAjOdH1Uu6J2rlQH6K4x9vOgrVNLoGo1ZpK6SOVKerj&#10;M9M5wsg8o35/GlwrmDVghHiCKaBYHWmVxAsULHp5CDy/bGlHLkTAOaf+FIE0vVNI1QWDZYK30sv+&#10;mpIcBoC8Yiv1DafTbAVize59/wAaN4gG9KhSogURWnnpnWSLMci9iRQVYfsR3rnjA4JxUSleqRXy&#10;ezpXU8cVczLSIfXqCB0FXvB/c9f30BdyQfJvyq+tGSBKqGSVibquMdYqmChpWPysC5wPbJ0dtvwR&#10;pVkneoXWk7V3W1Ho9cAGPZOMaaSmaoXHAPWgE0/zLshYjvo//bTMaciqkK8aQaP2vZFTc7cayCop&#10;+nCiCVuLt9yM9Y0k5xFDTugg0+iwWpvUk1eTZk9CqNOhwwOG6OP8tcN8heEmpm0U2ATXE1M1M4BJ&#10;AHtjUUu6qUdBqKCm9R+IbCj768pzFV4aC1wDRJ4eMrLn6QPA/wDfS/iyYp4Mmaqur8iAv9z3jU9Q&#10;jNDhQVVyi5mTByBnH5/Ok1K5UwnURTBaojXUtNKECiQZ44x1/wDMaRccimw3qFNVluFtsljulTcq&#10;YPLCoaMo/BiwPgsfA1SXPjXLiG2zg71Z2TDeklwRFIm49zVm766phDU9EruHajpW6kIHTc3yPH5x&#10;+NX9tbN2rc5VHM/pVqv+fKUml630VyqrmkUcJjiD8mLd9DrGfc6aUG41E1Sr1JMU5MrxNlgOePJ9&#10;9VilBJmaU1ebNDauiedGchlHtn/53pxt4c6G8NSZruioMQLyUftxyB/bRVPSapnU6k5q7HTr134P&#10;ePfUC5O1VXgAq1UTji5K5OMgZGo+JirxlPlJr5WzfMFQV5EKqDoeB/8APOuJcArz4CwBzqiKNpVA&#10;7znGST504l6qldsVCKpy0fGUgAfTg5HtovizVO5a6VGpqfEanIxg+fGNCKs040tLaSCKJUlPzVHD&#10;ZTwBgAnSq1kGnGkFadYo3aLBVXqvp6SjpJq6qk5IkMKc3Y/ge+Bk/bSi7pLKSpRgUwi0U64AkEmi&#10;l0+Ht6sdvWsr7dJR0hdUWSR1wWPsACTnrxpRvilu+rQ0sKParA8MdaRqUmBSzVRLEvFCrkj76fS7&#10;Imh+DoECqKz+kSSw89Fv/n76mlRVmmWU6d6GXBxVydyCNc+dNIVFLXDfiqxVIx+nITy894A0yFGJ&#10;oJaIODUyd4wAPck6CpRoC2sztTPtW3w1ldEs8pjhP1M/9X2wg92PWBqjv7gsIKxvV3wqz8ZwAnFa&#10;H8cf9pSnsW3f93dtUaW+WaOMOpjRDEF6X6QCAOIGWJ+4xqi4Dw12+WLi6MgbDOa+nuFkJ8NnFeT6&#10;6e63G4zXW617S1DZw5PEquS2V8BR3n+/vr6YGkBISgRFK6Z2qxTbkq6XBExmwwT05UDc+R/SfAYk&#10;gH89Z1z4dJNcWEEZrtd+1VFUU8rKRMknqxvJKWKyAYEgP/5zGRzOWAzxxqKmynnSylJBgV2+45Lg&#10;ssU3crAxY4kqFLfUgAIAUn6mAJaQ45l/GheKtKsVXXDKFiBVSoqKtwHmaRTxICg4YkeQOIJwOsrG&#10;qovjJI1d29wDvWau7bQPLsP36fejNlqGrVjiEMSxZA4yu5K/2x199XAKHEwqqAqcCklE49KZZq5r&#10;c5ppkZX4qwcoVDKR0wz7Ef8AnWKuLcsulNatq4Q+0FJ96HHNRW8UH6wfzjrQdWmqxweY4r5AjtR1&#10;lSyErA6q3AEgZ+5AwPfREBSjEd/ShJCo9TTptX4a3C5UD1dc0Vlto/XW13QI84RR27ftrGcT/iBm&#10;2d8C2SXHf7R+Z2Aq9tuHLWk+L5R1NNdtvb2eM2fYNJ8rK4YT3qs4/NTLjtg3iJf2yfudZ88PVen4&#10;jjK5HJA+Ufr606FBseFaD1PWkqu21VGpnghqqdq9iZJpmnWUH3Zi+Tk62Iu2mkJKU+TlA/KlU2ip&#10;Kic0uy3ampn5U6rXA9SSPkp48EHToUpZ82OlFK9Bobwq3MZhkdJp3X048d8T2vX56xqZUgGSMCjM&#10;qWVSmmjdski0VE0tRDVzmBQ/pSBuDDyjY8HVbZlKiqExnnTdwkjM5pIobcbjUfzDgn6utWS3dIpN&#10;KSaYbRbKGmqv+JQyk4QKvkEkD/PVXcuuBBKMRTTYTOldWbpcKOlSSOjovTOeJ9QZI0K3Dq4U6qhO&#10;oQk+UUq1Zeoky3WAB+MavkK0iBSysmooo1XkO849tG1g10QKnt8VHUVcMUkTRozqGmZieK+5wBri&#10;3FITIpy2aQ6sCnPbkdO785FEFipJ4xVBpVSaqYnLKgxgcUBYk5A68nGsrfuKXKB85BjGBtH3NbK0&#10;ZQyNUYofubddVud/4bb4amaKeZ5YaVZWczE5ZioOAsa4ALZ7x9RwNDabbYTLhAjc4H4bk9tqM4rx&#10;TCQazav+K6fDu6xraam23W8O0sNS0EJqI1WRCjxtKfpkbixx6Ywv+IkavW+EC8b13EpSCCJMHymQ&#10;YG3vvzFU6rnQooRzBB9D3/Su7ZaJ6uhaumifiCPUMvX1N4/udccfTrKAZoDgPKu5z6R9M99YGRqa&#10;HM4qrcMVQamBP68Ejs/bToXSMR71F/DmQ8us/fGuhdRGDXwRY9ifudeKhvRk19kXCkgA/t99Q1RR&#10;ZqFaZqx1jAyxOB9tDcdDeTUx5sUYuVsgstEaaAB6iRAZXyDxH2zpK2uDcErVgCgrSUGlMUDmQqgL&#10;Oc/tq1U6kbmuIJonbmancBSzkABlVvOlFrxT6SYirFwMksL8jHChOPTQAD/T/wA6Glc7UFYBE0Ck&#10;jJYjzjTAVS0RTLsf5OOpm+bVXTA/lyjK5++qi/LhCfDOaetQiTqrzpNHOOSuSePkN7HX1FMTimTX&#10;VDc5KI5i+hvvrymwvevAkbUXTeEkhQVUKVSq2e8qw/uNKm0AygxRPEPOn/4d7yS4SmkkPy7DtMNy&#10;AH2++qm8tlNjWKKg61U+1t5S3kI1QpyOsaz0qJwKd0JiuKa5UkjAmZCfPeouOODYUFVqk5q7HcKY&#10;/SkinS3jujlUfhU8quxlZACSfHgHOifF4zQV2tSgAMDjkc+AO9S+KFC+Fjev1ksNTT/NKZpqinml&#10;MqidVUR5/pDfbQ3+INJg8+1G+EU7gDFErg9vs0IJqIJZj7IQe/tqnVd3F0qEggVYtWCGkyRms73r&#10;cxcoURYoatWAIiYkf6j31cWLRQZUYNcd0jalGOrqrNTlIKuppVZx6kYk6Mf2I/fPWrooQ8qVJBpV&#10;SynE0wilW6iOomVGT/EPpBGO86rJLMpTS3zGlu83Ke/SVFPb6j/gab+XLXeDx9o0+5P39tX9papa&#10;CXHhk7D86i4spEDeq9riKskMLGMn6F7yf7k96s1HmaTk7mtG2nsk294qj1mmk6PJOhqqfuxGmvEm&#10;tPtu21rGlqKoJGuAFDEAAZ8/vqnevlIGlFFSwlZk0WuF2joKY0sKwFP6XUDP20klCnVa1k1N1ASI&#10;AoJV3+eRQh4qQMdLnOjBoJNIqViDQWtrGkBD45H21aNYFJOmRVDkOR/yxpwKxVcYr6V8ffz176mH&#10;IoChNSQxEH7g+M++olyaiEwasTSGOMMy5GeiesHSizO1WLPepVvH/DtDUtIYefMse15ft7e3jSZA&#10;3q2Czpg1bhZJ4wYgQo8E6kg1WuJnIqY1op8cVORpk5FKqG0UestbTVVHK1SjYhTmwHnH2Gfc6q7p&#10;Sm4CNzVraNpd+asq+J255Ja96OlZ6OAoWlhjclSSegfvgf66veD238ouumT1/Spvr0K0owKZ/h9d&#10;aC1bSpOdK1TXzO+OTfTGo8EjVZxBt965OhelAA+tMNqZDQ1iTV+TfMSVT09TaqStiX6SRkH84Ol0&#10;8PeSPEbuFA1SvXDAUU6JFW/93bLcws9IZLY7Akw1cZ4f2cDx+4/voqb26a8jw1Dqn8xQ0WjLkKbx&#10;6/kanuNE1tt6c1ZoiRiSIh1/015CvGMpNMOo8JvehbSyxU0jxSSso7HL2zo8pG9VilKIJBr8kU08&#10;aq/J2yOwP9Ne8ZIxSziVERFF6a2eiRgAnjyZiP8APSy7iaIhgI2onT2GKanLvIY3fAjJPXfvpRVw&#10;UmRT6bcFJNA54fSnaNj9S+eJ+2n0O6hmqx5AQc11T0U1ajKhMXLoP5xn/wA4++gOrmhICnMCmagK&#10;UMaI8bOAuOzjoD21XLVqNXDKCgQqqN5SS6UxpwTBF27KwyTgdD/PGptqRbrC+dSUDsKl/wBnL4PP&#10;v+6cpbhS0rD1GHzjElgCDhUHbEAjAJGe8Ho6h/EfHk8Mt9WkqPb9T+NWHCbRTzglUVuu/Np2fatm&#10;qloLFSUMEATlNyd6mo+rj6n1D6Fz7dZ/IGsbwfilxxB0LdcJnYYgdsbnvWg4hasMoOhEfiT1rFKi&#10;5Utwr0gjEiMzYOUGB+POdbVSFIGo1iilKlYr7cKYRuIQeSjot1oaXJoL6P6RXySBY4lAK8fGPfzp&#10;gucqrXWgMV8WKGFkdjwPghRk/wCmo+KJpNTQSQqrcbUc7pkMvePPn86l4iSafSEmvstMgZQhJGcA&#10;n76Ep2DiuL0g4r5TR4KRkYbLOBnzjzoqHsUEZGmqlXRFmkx2W7yPb8aYDtVT1uVkmuEpeBAwcgd5&#10;8HXi7U024GCKOU9ar2+npmiRPRd3Eir9bcj4Y/Ye2q9bh1kg5NWzSQGwgiuKu/LtuiNYlbU0rRtx&#10;+YiH6AWySxHeD469tCS0LuW1CR0604lHhwUnIo7PQ0EtqkudtuNZd5LjKZ6qrlnMlP6qDoxqOh0x&#10;B6HgDSbPlVpWgJ04A5wfvT7g1N4zSfWQkKR6pZvuRjOrZHkxVMYSO9A6uZmXoE485/OnkGRS5cBo&#10;PUT8s98gDj7adSOVA16qLWbbF7vlO9TQUDywIxV5pZFjiBA7GWIyR+M6Xdu2bcw4rP1NPptXnElT&#10;aZoum3KaR/l03Fb3uKkrLRqXYofcBgpDY9x50I3ZjUWjp64/DejmxUoZUJ6f5p0pbcnw921WXusv&#10;Zo1ERjiWGISc5CrcFdGIJXIB+nkcH21QodZ4zdosw3KZlR6Abx36CtbYWqrRHiTmvKdTdRIlbV3B&#10;ZnqpX9VpxIMphTg47BHI+OvHR+/0ctpR5W9hTKFECVb1clv4vtHN6IcPz5N4OSQPqIHv9ifb99Bm&#10;KkhRINdxUD1FKZJJAXOZMOc5bHt9j0OhqPi17STzobKhitsczAnJIHfZOMYz/mdS8QTmhKGnevtC&#10;8SyVdRLcqaCrhEa0tEyuZJcgl5MgcURQoB5HJJAAOSRzSFHakyqD2ruivKXmiljCxq0vH6JclOI8&#10;/TyXIBIyWb3H04zoRKmVA0NKPFSals1dDFVtHBKGkDkN8vJAAO+zgcjjI++m/iXEJyKqHrVMwK1a&#10;jrnNMiXCOKvp0Qqq1D/UP2YYIA9h41WXT5dUDzojNoGdhXBhpLWYaiGZCWPMcTniPYd/9tVviqOD&#10;XVW45U97CvNLYNr1088NNNHWTgJS1CllYoeQkKf1cTjGcDP7HTd85/8A29TSDpUuBIwY50kwjTd6&#10;okJ/HlV+piu27B89VAzqE5R/NusahRjtUGAB9gBrBNN2ljDbeD2Ek+p3rQKS++JO32q7S2RLbbfX&#10;qar0QrFJDTpyBfGVRD0C2DnOTjOhquAt0pCcb5x7+lHQ14bWo0m7haimtsUa2WGajjkJCvMUlAPk&#10;hl8k/c6tmFqJMLg+k0uFSIjFKFxtKHnU0dvelp429UQysZFKqR9LEEcv3P7adS6cJWqZ9qmpnWPK&#10;Iqi9DLSVtRNc3h+ZmbjzlyTGfOUQHskYA9gBoyXCuAkYFHaT4Z81CK69SPXGCljeeNO+b4LN92wN&#10;WSG/JKzFeVKzRK119OhaWSgLu39IJGeus40k+APlNSCIzRCnrpZa6ColjWAJKhCxLx4gMP8APVcs&#10;60lPahA+aTVSuEj1VSy5ZTKxyx85J041ASAOQpZZ1EmoIKV5pQAGdj1gDkc/YDRS4E5J2qASTRWP&#10;adRFl6pTSJ4Kkgyn8Bc5H7tgaSPEmwYT5vwo7VstZkiKjiszUE9UkWeSFixkwpRB3l/ZegCR99F+&#10;LS8Exz2q6s7coUQneoZ6ynhs9LXbjuQsm0KOV41nSmEk9bOfqaOCMkGV+++RCJyDOe1XSAtnF3Ch&#10;ao1OmJJOEjkVfkB5jyAEmtI68httJWccgNye367DuaQ92fEK9bstU9h2zYl27Zqs8ZTLIJKqsT29&#10;eXAZx/8Au1CxDPSHGdXtvZWdisPPOa1jn0PYbJHpJPM1QuuvPDScDoPz5n8O1UdtbHi2RIJqlVrL&#10;wy545z6APgH2X+/ehXPEVXghGG/xoSU+FvTfbKGtrn5q/qMxAd3fjGuPHFcdY+/k6o3X22hBGPvR&#10;NKl/LUd5sDwYzURSsv6uDHI02xdJdyARVa+yps5NDYqBX9TEiyPH2SnXJfuP20+p8IPakykVHJS8&#10;WGJSM+AB2ddD8cqHoPKilJZ6GioJKusArKtjinoQSE89vMR/T9kHbe5A81zt0464G2/Knmr8k9+p&#10;5cs02lCEoKlZPT9f0ofVWmquJlqJZYIz5WI4hRfsFHQXr/4dFTcpRCc/jQg2pepRodQKKG7UvzcH&#10;ONZFLx8iAw9xkfj3GivkutEoOYqLXkXCqb9zU1ppAJW9CaNziGkomDPjPS/n9zqis1vmUjBG5O1N&#10;u6SaX5LLTDjUzKlVTEY+WcPyQ+wdYznP45Y1Zi4WqUDB64+xP6UJKefKpZqFpjiAtTDoJBBSIir+&#10;5JyP75OupdSjKxPqZo4lRMH2obdLdFR59UNPKBnj4Ufv9/20w28HB5cChrEGgr4bHIBR9h7abBJ2&#10;oIFR1MvyNIJeRLSH6VXskffXUp8RemujG1Ym8yyZJfBPtjzr6IB0qwNcMIfOTnUs1HNfPUiRgQvL&#10;99eImvZr6auQShoj6LDwU6Oo6BEHNTk0coblc61VE1ZLKinoSyDA/udJOMtJPlTFHQtVGqa7tAyq&#10;FkL+wBz/AJffVctiRNNJcNWptwtRyZknEUykAwOCJBn34n20v8IHPlE9+VeU5FNm292PVERhxL7k&#10;jrH76prqx0eaKM24F4o/Wb0p7XDlSJZT5+r9Oq5Fm46c4FMEpSM1Srd6SVtpWaUhFkfgpZjxX8nz&#10;1/bR0WGl0pGYowd8mKUqnczxFoPmxMVHEtFko/5VsA4/tq1Rag+bTH40st0gQTVanhqrhGzQ0ocK&#10;M8gfP40wdDeCqkSomhda809VFC0Zilb6fSVeRY58gef89NtJTGoGRSyjvNOCbXrb3SUVBU1zU1Eo&#10;5TrB+pvsvPx++NKhbbLhdCQVcqTW/oHl50xbw2bT2Wy060sXpxFR/wAsceX5I++krS/W9cqQuppB&#10;WjUaAbD2o16r3zzBUhgfBH41eXL6WUyaWGpRgVuNDUUtjpTExaWRRjsDzrJuFT6pG1OpQBvQiruJ&#10;usvCR2jjJwADgAaYbQGxMTXCvlUkNqelgd6idJlxlUB7GpKcCiIFQM86pSzL3g5/GdGCedKrioXX&#10;kBnAz9tMpEUi5FQiP6iRkg9akSBmq5Yq9ToRx/xfbGglVRSg136X8ziOvb9tQK6kU5r9dKRmtT8m&#10;WIE5DOcZ1FCwVRTTSDuaToYrmwjcLLNHI3ALxJDHP/bT6vDiCYinUyRmtIoAaSmiWrojRSFAePEh&#10;cfcH21WShRlCpphTRA2r9JCan6aTok8SxPt9/wADXlPBoEqNJFBVhIoVu67Uu1qKSOOpWqqGbBdP&#10;0HH2Hnr76XtUOXq9ahCaf8P4ZPestWmn3FWSzyNymb6+IH/fWuS4lhASNqr3AXDqrUdjWaP5dnmq&#10;EjkjwFeXJSP/AKiB5x3gf56zd7cKk6RM0dDYWnJpi2nZf4Veaiuo7ebsrP6FNIy5AJ65FT/51WX9&#10;14jKWlr0czU7S1CHSuNR5U41W0b1W0xqZjGZmJHB5VEhP24/Yf5D21UM8RtUqKQcddx9as3bR1wa&#10;qow/Da+1DMWjjgjz9TzyjC94z+dMr43ZIE6pPakv9MuXAZohNYbNs62ww3KMXyaujeRSqFEQq3EK&#10;Gznz5I/GqdN5d8Rd1MEtpQeeSZqC7ZqyQUu+cq/cUIi9Nj6kiLCkQLLHyJAHXQ/zGrkrgBIM1VFI&#10;XyiKqrV/OSLFToyIRzmkJwAoI6/uca6iVGh6YNUqmtHNlZyAP049jpkDrU5IxRa12KC7wS1k9WIq&#10;hWAigCZ9Y+Pb7dH86A5crbcS2lMzuaILYOp1E7UTtNpnhjQIisjYycd599DfuQnY0r4JQYAorUWb&#10;1HgiLBpsYwgzn7D99U675KEkmnNEkDnQTcED2iM0ZXhVOpDCQYwp99M2z5uwFJ2qahowa+bSu0+3&#10;aK6tSFo1SmJ5KuR6i9qf389/YnU+KWybxttDgmVf4zR7V7w9UYqxct8bg3Na0gluVTVpUR/zKdJW&#10;V5CoyCxJPMKM/wDj31Dh/DrWzX5UadPPkJ6dKM++88jBkdKUthyS1u42ao6XgTk95P7+2tJekJbh&#10;NUDBJUQqmiskVaqfLcQSWJ1SBemjFIzNVYKSRovWkbljI5alrNKONeWTX4zcSFU/SFz+c64kk5qq&#10;XNfIXKOJOS5bodDH9vtrgJBmutAzNF4ljcK4Xof1Dx/bXCUzNNFAJmpEi/4ggkDrBPudQLtSS0FG&#10;atC3NNT+r0Iw2TjrB14PmYryrfGo1Tr4IkQOHHWTnzn/ANtMhc86itscqjtpwqciEUjPInXRnnRW&#10;k8jQ2/00j2+phCerBKwjIfwc/wDnTTJ0mjFJOKg+GO5Zfh7FX216QVFtrHWQiOTi8TAEFlyCvY89&#10;ew0rxBhV0pLiFAKT9/WnGHfCGgiRRC8NaC7SUtVXTs4DLHJCi8c5OCwPePuNcZD39YA9J/OkX2ka&#10;sGaWJqnhJI4IJB6yOv31Yg6RVYpOk7VZf/duCgDVVUYa+VsiAKVjRfy33P2GgFd2pZS0mUxvVxbW&#10;bITqWM1nHxXuxvd0t8FlqYHoTyWKCnmYyJjGeYwMZ9vvrT8ISWWlKuAdXf8AKi3aFKUkNbdq1P4T&#10;UVTbNppUV9krLpVUpmSjajlaNp3ZRx5+kolcIW58w/H2bOdUF+lNxd6W1gBXIiY+uM/2xM5FWdo2&#10;lDaS6JI9p/WkD4w7pvW8a2M1tDVU9JTxcIlhk5rCfc8c5Gehk+ca0nCuHW/DkHw4lWSetWIc8VeM&#10;UhWemFsuRrZ6Spq1+XUFqqE/LjvH1Mwxkk/p89jrsatVo1prq/KAVc6Yqu3WyzbcrbxS8RR00RqK&#10;gj6QM9LGucDkT0FHjycDOq1KF3C9CaGpSUpg71b2dc6Pdtko7nRiVYH5oIpB9aMpAbODg+R3pK4a&#10;WwsoVvRQORqt/ChPb6gu31wSko+fPf8A99BDnmqC8mla4UM0l2eVXWSOKEx4X9TZ++nW3QExNV5B&#10;2qvRUr0cFMPRaKVCw9SI9kDPlfcfv1qbzxM0RJ0yBTht/clFBJGtdZRUvC3JpqeoaIlMDAwcjPR7&#10;0kpQUamLdKzMxRe+fEKK4BUpralpoFVVMKTyTySn7vI+Mkn2UKAMDHvoCt5oxaSmoLelwvFYpETy&#10;k/ohUHiP8vP+YGoJABk0k+pKRpTvWpvPTbVpoKisiFWKSmSBKTpVabGWGB7KWOfzqq4gF3B8JB0j&#10;nSNiyGpcVmc/p9qO2Dc1ffkNVU2+KrnaP1ZEz9EUYHZyD17D++sZctJZKW2nCnl3JrReKIKtM0Z3&#10;AkNuampGqlplSmp3lRsuhkdQ7HA8AZUYHsNLsPOuJKyASSoD0BgClHEiY2FIMki1DSD1Q6RHJUxg&#10;lyWwAB7576/fWkZkDpSyQJg0Bv8AXUNQlQfkDQyFVX1IJy0YyQO1IOB7nvVm0VpIJVPrvTGpPLFC&#10;6a1wiWQywq0oJRgDkMB9mB+2pKdx61EDmTVKmo3eumSnQNJKSok8En2UH7k9a8u5JAk7U0iN6O7f&#10;tjmGUKw9bl/NLjCxj3Yt46+w0g8+dWaISIq9JSxSxqkbH0+XH1JBhmP3P26PjU0K05VSpSTyrqaz&#10;S18OKeKMlCvN5JFUnl0o7P3zoPxaWp10EoUoQgU42b4f1G3Nt1lddl+SutQWjoYC3aqhPqSMRnGW&#10;HEffB/Gs49xf4u7Q3bGW0wVHqTsPbc+tOi2W0yVOiFHb9az3cctPRPZFl5fI1Moap/mcGdUJZ2J7&#10;9hjsHoavGUOLQ6obpwMYzy70VlspKCdjRO/32y2CzMtzilFrRI66u+oLPO7kmmolIGFLYMrHHQUd&#10;HoGVgy9cKCm1AKMhOJCQMLXnf+1OYmeVXiii2Tkd/XoPzPtWMfEKrul53BTXa/vBS1fBY6K0iAlK&#10;CmzyWKNA2Is9nLZdjlmwSda20W00ybe1B0CZVPzHmomJUT7DkMVSlKy4XXDKj+HQdAOQHrvRvZtr&#10;r923KC10jD1plLozMsasQCfqY/pUY1R3zrdqgvLHP1+1Phsr8qKZbztr/dsyWqvgX+JqyM0kbHir&#10;AhnHfno4z9/xpRLinAHk/LGBSDgUDpXVWvQ2ybhTuzRkB4yXyQpAI7HWi27oeQNQzSjkoUYNUnNR&#10;UMA8hLH7DvUyQMCllKUrer9lomhulO8cPrS8uPpkZL56x/rpK5dBbUlRxUkCVRXApZKBqmiihjlq&#10;VfjUVUrcUjwccVPgYOe9TLvjFLiyY5Dr6gUdKQJFVq+OJ4kampVWP+qRJDKWP5Y+B+MaOkqB8x+0&#10;Uu92FAKk/wA/jHmTj0xdsKv3yR509yzv2qKQpR6USEMKiMRzfNPOoC1DxtDEh9xHkAHHXjr99Iay&#10;ZMRHKZPvHWm1NpgE1w9L/Dr5FTs0dMZjh6pU9WUnGf6j/wBsD8akFlxnWBMcpge8b1JGmYFVZZWi&#10;qZUSrqpYlJH1ycF/P0rgaMkSkEgfv1qGZgGuIav5OMCGRxk9M+Dj/wB9dU3qPmFRnTgVLW3CjrqR&#10;Y2ojT1ykYlilxG4+7IR0fyP8tQQ04hUhcp7jP1qSkhWDvVaGwmunjrq6qCUZkMbyUyc1i6yAwOCQ&#10;dGNxpBaaTKt87nrFAcaKRqO1D12qYlmud4uCW+ikcrTqIjLLUYOC0cQIwg/xEgZ6GdMm6KoYt0al&#10;c+QHqevahpQY1KwK87g519RECrOvhOuzNcmpY2B6PRP31EmuVIYXjAJHR8EaHINdzVhPW4g8OQHs&#10;NROk1MA1PHVTFPTLyLH/AIG7A/b7aGUiZooJ5VTeOQu/Z4jvz50QEc6iZpz2NuCo2/DUtDHbLj6y&#10;8TTXJOWMeChJGD+xGqbiNsi6ACipMcwYpy2WW5MA+tHar4gzXujFNuC3UKyIeq+npFimVcdKeBAI&#10;/OM6qU8MTbq12qz6EyPXPOnlPlwfzUj1iKD3O50FXMI6F8UwUYUtnLe5/vp1lh1KdTu9LFY2TUEM&#10;YllAUgnPnOinAoK+1Nq3eLaVNC0SioukwzTUykef8Tj2X8++qstG8UUkwgbmhTFHNmbSkearrKyp&#10;FVc6886iVVwoH+EfYDOovXjaQGmhCE4FeU0SJNPkvo26nigp1VCpx+nOcaWQfFlaqpX8GK+XJZr2&#10;9Gs0mIFQMyhemBP20ighC1rTvVnb/wDrFHYrLattQy1FudjRsFAkcAtDLjw2Owh+/t76j8Q+6Ah4&#10;ZFMBsIE0EuUzReox7Ljph3yz9vvp5vNKKJmq9FG0Z9WbA8BQfvpg7RQe5qeuuIdMHtgO2B864E0u&#10;tc86FLL6s2SfoP50cQKAVZo1TUgnAwxGB11qC16aGUas1GkOSfdh/bv9tC8UGklDNTBivWSMakTX&#10;UzRG2+mCC4w2fOM6TcVR0gTmq25qI1RjCBXJOOXXv7fjTDCwM0yRO1L4p7tT0EcdLLM6JnEjNlE7&#10;7IH39z+MaYLtuSde5/YouQnFOEG1t1bWpKynuNPMZaafjUQy/wA1TgZ/UMjiRg5Bxgg6pWb2xvlp&#10;Uyfm25c426g8qcXraRCt6M0dokodpTX+a2usFWrCnUPmNHB+oH749tUPELvVepsWnMjKu45Ua2aG&#10;guqFZDV2Sa/XCaSqlIycgD+kfYDW1ZeSw2A2NqRe8yqebJtajsVtlenf1lekR5nC59Jm8Ix9iSD1&#10;9tIvXqnSlBxn69xS5ECqE0b06imik4xSnL48n8aMCPmNLFRQdM011a1FBt13oakUzxzRwxMD3M5+&#10;pgAfIUAEke7L99VkNuv6XUzIn0H+Tt6E1YBRbQSDX07y3HWgSVDxSTQ/SJUjCyEH8+MDQ0cNs2wU&#10;oEA8uVdVxB5Kccqv0dyq69x6tVNXM3RgZjjP/VpR1pln5UgCuN3jzhyalrKWWvI9QkQ06tNGp8P+&#10;E+/f21BtaETp3P7zSz2p8ieWaqGZ5pKj1GXkIV5M7AD8jH+Q/PeuoKVKhNLgqUZqvDUhOSxDlI2G&#10;IXTxOkV4DM1PQW9K+q9OQemgPXudAU/G1F0BVTUNI1PePURJDwXKqSQQR3pdx46cGo6SDim2wXZW&#10;iZJ09OZieLN0SD7f56qLkkiRXQRO9fL3HPT0y1haSlp3BEMmCvqkHBKe5weifGes51VMZcKBkjcd&#10;J2n9N6lpCfPSpZrbNe7tBSCoipxK4Hrzlgqr5JPRP39uyfzrTtvC3aKyNuQoCQt5YTNNF62o9mjq&#10;6FXjrKitcCGmUMrBeuLdjsEE5+2g23Emr0hYBCU7z96sPALcp5mrr7Is23LUktTWvWX703WMxdxU&#10;ssgwmEOCSAGGR9/bUU8QXcOaGxCJ5843qamEoalZzS7Y2orHS/LPhqgcgxC4K/casnnFOr1cqqQA&#10;gaTvVi5PT8zIQrFh19z++l05NREDeg1Zcv5SqSfTB8AZxpxLeqgOq1CBQ7+LPJLHEvD6jg58A6Lp&#10;CPKKrFAzAovEpeBPAx/T76WdUkCKIlsAUapgqxIMcAfuPt99JqVRVJgQKlqEWOUvn2xyz/rr2mjJ&#10;RGavNbrlJZzWfLSxUQ4sHm+gOC2BjPnQA+yFhufNTpYc8LURAoHNVc6Pi6cST4z7e+mioRVYcpr5&#10;TSfOKsVPGxZRj+X2RpsKTFHbTrgCq94M1MY6Z42R0kPMEYZTjww/vowIJ1JppbZSYoZNRu8KSkhQ&#10;fcfb8/bUC4JilVg1G0DyxqY0knZlwFiQhR+Sx0wlQG9eKNjVd6OSjpXmJ/mEdKveD7nGjkgjy1ND&#10;IiaT661z7ulNDRvyqCrvEwGMOqklW/BAbv76Mi4RZAPK2xPuYmnA2XBpG9WfhvtKdZ/n+M1NRUsi&#10;rcbpTwpPLAOmCKj9cmxgDHYznKgjTXELpCQGyqVKB0iYkdZ5Dr/mm7Zs7pG25/Knv4qW+9UtjqLr&#10;HHUGZmSkpqQyGKnoomJLFJc8izgfo8As/Q6xX8MWh10AgDmTOSdhI7dasFtEK8RU/Tb986wG9xXS&#10;nqWqaiW60Nai+n6zVJBUk46dcK4IGAQR+R4zrS4EjOakl1Kehr7NdP49tq1UPoVcFXQ+tTy1TTkw&#10;SI8iyFsZwzkhfqwDhQD+ldcQ/wCGhSDzMj9KE+oqIWkxjaonsx3HRNb6ipnFC/LkEySGOORVSQAf&#10;pXJ98fbURcBgak70mpWAelPVmtdBtq30lp2/TSPTRjKqGNRLI5GWduI7Y4z0MDGAOtUlzdl1RcVv&#10;VigGNRpPuVXJJM4JIDS8shhjQEL1ZqK6r22tqF3A4gg9aQxjCY8nH3zppagGgTikwFKOBRyWomq6&#10;WOc03px/pEhQ8Rk98v8A20p4qdRTqk9KKG8Sauy0VqFOqhxKCMklwV688MAZz150MPkAwKaACUUM&#10;qaCgq5kMQZVjJwPqA/HWTjRUPKX81IrX1O1MFBRUVXdKD1xE8CzR+p6/Akjl0AfTH56J1ZsaYzVU&#10;8pSidIp03RBJPeRT1DHCOyIo8FsnJ68jWZu3S2VCKdbHkAFPllYWGzTRxqs9ZTxqayNW4h4iA3Do&#10;5bGMn9hrDrCnnwTgH5T0V1p0AJE0Qoay07ku1V8/M1NFUxcsJTtIyAL9IbHQPWOzqvuEXdqwlbI1&#10;aMbge/U+1PWqGX1kKMT2oLuHblLZc1NHL6yYMcYkXDNke2ewcdZONXtnerfbT4gg8+36+gpe5tQy&#10;rUk4pF3vQU6xRRUU/wA3MpQzyKOCoSAcp/0L4LtjJ8dasLG6dWSXEx05+x79qQegEIBzXc9BHDQz&#10;PHBUIVqmQzyyZDoVVlAGBgjJycnII+2iFaioAkHH0oyhiBV1oEqduVJSMI9NMhhYdcVZW5Af/pKp&#10;0NlRU6ArYg1NQ8kpqcwrFRXJUzG0k0ZK/ZSvPP7ZOdEKiSjVyB/GoJKs1QgnKqFdvUjCkAE8snHn&#10;/wDXrhWVGvFWM04/Di301ddqqleA1bVlFPTRREAhSQDz791Pf4A1nOKXC0eGUmAlQJ/AD32pu0YT&#10;5iRJI/Zqjf8Aclbue9SzcpQvIJCFGCY0OE6HjOM/31p7OwYsLZLSUxzPqcn70PxFvLzSrWWyG6Xy&#10;auuDrFYbPD6RcjkJHyCwUe+W4oB74I8EnXnnVoQGLcedZ+g6n23q7ZQPnXsBFIlTW1+7L6L1PG6W&#10;q3SOaWJpAQJT087t/U4AADYxkdYAGrVCW7Rn4ZBlSok9uQHQdvrvQnFlavENDNxGOMRxF2qWnm5q&#10;ifTHyboDJ7J7Xv8AOjtKOTsBSp3g86v2R62hqG9F1SRGZGEY+nkOiOvOB76Se8MjNHKyj5TTFTKl&#10;1R6+aZqipeoNPHCkmG5pgl2OCMFjxx5ODqudWUK0AQAJnsZ+9JqAPmJk0W3XaXS6STAoYZQGUIOI&#10;UYHQH2/bSdk+kNaeYpZ9BSua5itkdJbBVmJ3Ck8+A+kH/qP/AI1Fb5U5omKiUADUav26ebaV3FbW&#10;QoKgRSilhRwXE5jxGcfgsD/lpV4C8a0NkxIk7YnNebBQrURXN3tMVLdzRS0VTbwtOk0nz8gVVyo4&#10;/SFPfRPffeusvKLYcQoKyQIH506ohKtBGaVb3ALpcpYrW5joI/pWpVWM9Qf+lf6RnrVww4W0BT2V&#10;HlyHqfxpZaTvUNFsyWeb0YE+YmVS8pB5iD/+IwyAfvgnGpu3wSNSjHTqe47d6XDKleYbc6O3Kkp4&#10;KSWmt9TJNTRKCzTn+RMxwCQjeO/GMHHnVc04pRC3BBPTcUyRCYG1Kc1K9QrU1PAIalW5QPGxcM/s&#10;Ax+/21cJWEnWoyDvyx6UNuJpl3Ztn+A0dFP8tPFUzQrJUx1VMY2ic+2D5B8g++qqyuzcLWnUCAYB&#10;BmiPw1AOCf396Qa8sz+pIRkjogYH+WtE2BGkUpqBMmnZdrS70+HFHcLVE1TcrEskNfTxLmQ05Ysk&#10;uB5AywJ+2qMXQs+IKafOlLpBSTtO0e/Km7gEtJeRsN+3c0M+FMEFbf6u3XOoENqqKSUSO4ygdVLR&#10;k/Y8tOcXWtppDzI86VD1ic/amLMpuGn21n+gkeo2+tJ90EtTVsrSeswwuQcjA9h+Ptq+PhgeQQDV&#10;JbrU6hOvescpNvx1tJVVqOslNFKIwVOPI1vVvFBCDuatwZqlUWtFchGJ/wCk9kamHcZqBMURtO1v&#10;m5ArB0JHTMvWgruNIqJVRmp2LVUcUZaWFomx9TAhFyceRnSBv0EkQZplpJXVG822o2zKIpqZHLfp&#10;ZH5KfvojLyboEpVt1FMrQW6rCWCqQMF4kntXHWinWmoSKlktsFWh9PkkmMFR2uoh1STnapKSDtQu&#10;WkFCCjsJAfAXvGmgvWJFBIiiO26eS4+vACqFFLLK6swH4PHJ0rcKDZCvtTDMr8tXp7JLa2aon9FE&#10;Ph4l+jS/jB3yJ3oikaM1TgjuF5x8jEViPXzDDirfsPJ0UhtjzOn2pZTnSiu1KSaOpqVllEdWzBDL&#10;KnLkP8Ofbv20neqStKdA8vTaopXWq2eku8UQWOujAP8AT8sD/wD9azymm1mSD9f8UXx4EGnTb227&#10;puSenoIF/iFdxZnkSP01OOyR2QuB7E9nQ7i6ZsGS46rSkdevSq3wV3bwbaEn8qhvs0tDdQ8ERhVU&#10;EYiHZjx1g59/c/k6rbZYcSUqMmrVaPA8oolcbtcdx2ylgryGSj6SUQgyKrf0llHjroE6dbQholSQ&#10;c0Mr1CKGvZRRITHJEYiMjKlGH/6J6zowdSTtFAcTpEmhj1wYkAFj99NIPWqxx0HAqGVCMMrZ67H2&#10;0ZODSROZrin4tJlx37DUnFAb0QQabaF4mpePHDhdV63CranR8sVGsANUzcsI3nP39jn/AL6GFEUg&#10;pE7UTltK08ipUQvHKAH+r3X7j7j86X+MChKM14NlJFXjbLYtMxp6n1ZugVMZPDscmbHsBn/TSBun&#10;iqFJgfvl3poto0yK4uFrkgpacwR/ONWSMnrUuJI4YxgAZ7AcnPnGB+dHbfKioHAAmDuTTATpTgVY&#10;p6MWu0o8tRDQ2+Ti1M8kTEtyB5cFA5SP7H2ByMjVepYfd8oJWN4P7gfeuhKtEGIpmrWUVaVclStN&#10;V19PAI4qlDPM8CxqonEIOAW4Lgue85HXZomnygKbiUpKspgDUTOnUekmY980dQUFalHJjff1iq/x&#10;Nva3KKWjs8bClFSK2pbA4xo/CLLKehyk/pGcfnzofCkEOh25OY0p5kkSd+w5086vSjS0Mbmk+v2w&#10;tBSWqqUejDVxNIW4HHqI7I4/zAPn31sk3RUpaDuDj0IkVTOBRANFZbQ9HRw231mWKN0rKnngfzZF&#10;+j6RnPFcYAz5OqhNyjWbj/4p9BuaKGChGg0TsO3be9UrMgkZIUleSZMjJz0o7Gej58BSdKP8SeUn&#10;UMZgVzwEapoZfC9xlV+AWnp19OGMLgL7lj7ZY9k/29tWNrcJaHmMq3P77Uu6dXLavn8Nro7NPMkD&#10;pSIqepLgBeye8tjyR4BJ1x2/QtwInJ5UINqiitjrI5BVkQJSBYBGo4FuJKhWbxkk5PEfcjVJcKcO&#10;kEzmadb0zgU40e1SbdZ5ZEZTI7QQwRD+c7rIfThz4DM7nOCeIVvxqhe4koOuaPc8ojJ9o+tdKIKV&#10;K2P1nkPekq+0NDT8yUeWaVRLxjwiAMMjPWfJJx+NXNpdOkiIAGKWcSiIG5odQUphQiKny7kcfcjV&#10;mu7keZVBbQEgwKLJbBalVa2o9Kof6mpIfrkjHfbkdL7fT5++hsPKeyNuv6UUNFI1GvlqvSxU9XmN&#10;KiaJBMkjHsYIBA/Bz5/GnnGidOo74qJwnIrupmjpKF7gJOUaPghv6mP1HH9j4H3/ABpHV5vCApRS&#10;YGqp7/BU3i5opLKVPoRxyP8ATGEIZUXP6V4yLgeO/wA6r2nG2kEgdzHU4k+4P0rzgLqhprVbP/s9&#10;1+29pxbxus0QqouFQloCeqxhYDiWA/rzglD7ZOQRrP3PHBcufB25HmxM5xg/91q7fgziGBdr3GY7&#10;Uly/FCgs1fJPXxf7wTyxLJHRwVDRUyscjJcDmSD+pVIHfnT1rw5akgJ8veJJ9tvrQFKAcK15PSlD&#10;et0pLyKevoFNGssmJqJZWkETkZyORLYODgk/v9zeWTblupTTx1dDESPaqu6KTlOKAyVvoOnrMwkb&#10;oMTkk6ttaVbcqpVkJyaabBRjcENREjNNMkfJUDqjEZwSMj6vboYP21TXN2q1UkqMA9v3H4U8w146&#10;TG9LNXQ1LVc1C0Z+YRuBGQOx7a0rTwKArkarVA6ijnVejoo6HkZQXmQn6fODqJeNBCdG9HqeRfQ+&#10;lQDgNjl3pJ10GiEQMUYogJFqfWk4GMhETjku/XX+vZ/t50ulRKoNFQjWJVipA1PSsZrhgQIxT5fP&#10;1Ssp/SB/51Fxbihpa3P2HWm2Wsgq2qdK2tdcV9bySuJkEAf/AJMY8Dh31+P20trbSqEJ259Tzppw&#10;qUC3ODR+9/Ci7bftLXKZlr6ZESb04Y3jZY2GQxDL+2R50Zu7bcOjY0m7w9xpOpRBFK1TumCG2tRq&#10;ssWCG/kkrgDPIEe+cgd++NXbFuqQpRojSghNKFBvO53y7RQXSZajysQfiDFGHwFJHecH3z1qxXbI&#10;ZQpSBFD8YuKhVS3C5+rWLQUsbO/q8GY4OBnHXtk/c+2qdCTGtzahkajpFTPLNXU1xcVn10dHLVrE&#10;MkypEAzqmeshMt37KdGdcFvoBHzKCfdW3tOPemW7dSgrOwJ+lIEt0nuDK1BULXzknjHCSJwfwmPq&#10;/Ye2rlKQgSsR9x9aSQFHnNQbUv01p3fTThpLbcKeYGognRl5oej9PXke3QORg6Fc26Li3UhR1JIw&#10;ehFONKLSxyNembZs+l+HVroplZaKrkh9XBUCTLLhpHzg545C5z74BwDrB3F27eKWlzKdv+vXnWmt&#10;2fCRSJ8St5Wr4ibbrKW71FTDDWBaagVIy8QnUfQQThgqZAc4xknJ07w8vWryS2kSMqk5g8uY9Bii&#10;uLSUyTXli2V9Rtm4zUUsfTgrNRsf5cg/bxno4OvpQd1p8RORVc6hDyc78jRamkNdUD5OH0YypCpJ&#10;2EP5P/jQ3HpM7UqGlIH8wyauUd6pLfAkdRHDWTMGSWKrLKAuMApwYYI9uyBjVe4XnTKcDt+BowZ1&#10;elE6e+UrzJ6BeNlAEYSRiVb7g+f9dILS9Hm/Cm9GnFfpqFXmp4xH6JlyOZUHH7A9fbUG3IBJNLOJ&#10;nFVZyadmSOCKF/0OWwOwMdDJ/wDGjBRUMnFCCiJSK+VVDcbctJVEpAZ8snq4fmQfKoOgPyfOitaX&#10;CR+/r+VRU74Yg0Y2pZlquNPW1FdIjdBPVCIv4+kA/wCeniwCJA/Gqw3cHTVi9/DqS21RntlWSQcN&#10;T1LZDfgP/wC/+eqVN4EkodT7j9K4pRIqCCKoRijK8U6DJjcYYD/yPfPYPetEy4kgFNKurKTtWs1d&#10;XHUW23V80UDNWQeo6pgCOUfQev6c8c48d6pOIpT4mas7M/y9KhsajtNZSpabhJHNJ8z6SRenxH05&#10;c5IJ85CjOceceBrLOKi4QmJSM/QU2VjJFE7jcKm1S2yrJkeh9WedoYuoseoql8eCcjAHgaTKU3aX&#10;mifN5QD3IJ+9FbWu3KXOWa/TXoVVRdqqt+tiPmaenlAYvL4UOD+oKpGFGB7nOo+FDTSGeWD2A3+p&#10;511b3iS4rek2v9WWra4vWyVVbMQC0gA9RVI5Bl9wce3jGrVoAJ8HRCR+PWkCmTrO9GrpXy11rgli&#10;Ro0qGVWyMhxGMAKf26Pv0NKWyQ2+qVbfnvRCoyFVXiWSrimijjKsQOxnCqNNtw0oLNM/MMV+q7xL&#10;XXZLdbqN5/mJI4A0KcjUPx4hVHnPQwPcHOpLSEN6lq2qEalwM1AtquUsFxWmo5o2oaeWoqFmT0vT&#10;jiwJCeWP0kgY85OPfSvjIbcQhe5IA9TyPtUVIV4ZUOVaFsS0W+attNwrJzBS0lJEXZWP6+0kbx32&#10;c4yOv7ay9468EONtI1KKj9N0+nSrhllJKSDgD7193NZ6Ha9qpoaeeK4XhgWknEw9COMnCcEUcpHI&#10;yfIA5AHwdaa04iu7Sq4WNKCcAjPeSdhOB6d6cRaJaAzJrD9/7sF6qaTbVm5R0sEmHbyxkx9UjEe6&#10;5b+7ffV9aMloKu3h5jsP31qLigYQnaoK8JR2Wqp6Wm9d6aOMuiZPEZwiYHuzef7nUWlErStRjUT/&#10;AJPoKArANAbjNDW7gWFJhU0tuWOMVMY4iWUAFiowPpDEjHvjTCAtpkqIgqnHQf5FK7qnpRy+PLaG&#10;9GgojJX4WKOFEL/WfJIH+Z0hbgPeZxXl3nl6VxSipUJq/tK2zUyoaiMvJTnLnhxw7Hs49snrS146&#10;lROjmOvL9714bzG1aHeKmK5bUtjNFiahqJqRSP1PG3GRQf2LN39tZthJaulpBwoA++x/CpuhLiEn&#10;mJqrULOLcLf6sclZMiNTUoXk0HBSGdz4SPDH7sSBgd6IkpKy9/SDk9Z2AG5PpjrUi3rTpG9Qz09o&#10;2bZfmKqcyVMvI1FY8f8APqD/AEpCG7A+7Nj9hoyFO3rkJEDkOQ6lXU9h71FQQ0ABk0mVNdLuOve5&#10;3JYrZbWIdLfE7nlgADkWJZvHv576A1dJbTao8FnzK6/pGB7UFXzajuaJWmrguodAPTp1/QiJguP/&#10;AB/fSzyFtQrnXY1b03pXvtaw1VG0Ro6uvhUxh48caVu8KPu+ByJweIHkHVJ4fxbyXAZSn/8Ai/Qc&#10;u9FUvQgtxk0lVtSJ6Or5ABSFUsG4jo5B1eoRoUkzSkkg0M+SQI9Ez04ilb6naZcYAz+4/cab1qnX&#10;Bkdq423TrtvdbXLa0237pJ/E6CEEwSTrzegb+mRGPfpk/TInjH1dEaorm08G5TdMDSo7jbV1BHXm&#10;k+1NOk3DIbXunY8wf0P+ayaa1TXO9GhpkLyhzhVOQPv39h9/trYJeS0z4izvVK2CtUdKa9o3i4bO&#10;vkEu26hjcIVLyVEY+mRR5TB6Mfsc/q1UXjDV60RdjynYHcfTY+m1W7DhbkI9+nvTI162nvJUlqqS&#10;fal+rFkLPbYvUo5QMgySRZ5RAnP6c5+2kUt3tmcnxm09TCgegOyveD3oSrZlUlg6DzB+U+/Kkes2&#10;HeLIHq6GKC80nLiJrfIso78ZU4Zf7gavG7+3uPIolKu4I/x96rgHGhK0/TNY58Qdv023qgU9juH8&#10;U29KTMiRoUdCf6GyOz471vOG3Tt0nXdI0uDGenatTfWzbC5YVKTQWjp7VWxKqu1FUKAMSNnP76sV&#10;KdbVJyKqiEkZpltkApI8xMJRjB4EjH50mtzVvQimoL/PFVWuH5WQO6seWJx1+6+dDZEOnWKM2vSM&#10;0vxv/KZKgSrk/rLh1X/PwP2On9ITlNH1yM1RlpDG/FmVW9m8DRdVR1ZqSK3TykfL1cMrHzEsnFiP&#10;2/8AOoF0J+cR7VMEnarlLYmhRZa8rSxy59EGQFj7ZAHt+dDVcA+VrJrxSYk0e2/BXULTU1PL8tTS&#10;dvIVwTj8+2kn1NrhaxJFTZcKDAoyu1tvXERxXCo9WY/WuZivH/xn99KC7fQZbTA9KKs696bbJtik&#10;tNLFT0ahSpI9dny7A+2fH+Wln31vzJqtcq3TbOp7fHJwRZYJXZuLoD58g/f30Lx9ZHUYriRCZr5S&#10;2+qoqj5elQ1ETEcIOWWX8KT5H4J/vqKnQkSvAHOhrlWBvWobZtUFrtUxqLpU2241IKmNKt6ZIcZz&#10;6pHlvOAfvrGcQ4ibh0JbbCkDqJJ/4+nWrSwtPDlxaiFHoY+sVmUtetz3TCtLl4Ygctz5B+8ZB+3v&#10;/fWntGi1bla9zQ31grgU3STRUUfq/Sfp5szEBcD30MBazAoaoR5ulRVdpulwgiq6gw0cDjKy1jrC&#10;iKfBbPfY8dEn7a6HmW5Qkyochk0osrcEiqRorJbU5C6SXWpwSz0lP6cK/gNIQW/fiNTQ5cuH5NI7&#10;nP0G1LKDbeVGT6UW3DsGfbe2rbd5xJJBXJ6qGHiwjHsJDnpv+nH76VteJJeuXbVPzNmDP5dakqz0&#10;NJeOQdqU6RoTN2JFJIzkjP8AbVo5rUkz+/8AFKJgHNNDUHq1Ip4ZhOpQywz8li9RAM/1HAbAOV85&#10;GBnrSSDKdasHmO9NxqwK4o5HMmCcHOAcdHXFLgmaXODRy3bonpWhoKhFraMHPydR2o+4Q+Y8/dT+&#10;4OkXGEr1OA6VdRv6kbGO9RC1CBR+a221qe8xWmCcRVlNHJSTtLzlVFkzPAwAH1doCQewMg4bWaL9&#10;wl9oXCgdCoOIBkQkjt+ztTiEgatA3/ZFc26sFDDSmgEsFRT/AMqFoGBRy4yfUyAWRQS3FsnHWT1r&#10;zty64pSXYIMzjOOntidpzFFR5QBty+vXtVK+UUPO6231BWU1PWxUtFVRU7h52RX/AEr5VGQs3Y6I&#10;Ht3qNs+tKm34hRBKgSIG31OwFHMQU9Dg1+9KnoocH/8ALJzw9KE+pNMxwMMc9DwMDx4zoSluPrgf&#10;KPZInt+fWvIQDnnQqit1XUztUVkc8KVNREaiJF4cI43+lVZh0QTnPjI074rSElKCDpBg75I3NelQ&#10;3o5a0/mVFpnmikkpJvnKYGRXVlyA4PE4+ocCQPddMOvlSE3AGFDSdxmJn2znpQkKGopPLIq81yum&#10;57/SUtJDFLcpamOmi9GBQGZn4gEY/wCrP41TFlm3ZJUTpgkgnbE/QxTC3S4QkDO1O12pY47vumlp&#10;6kS26gdo56vhkGNCkX0Y85bOWH3wPJ1S2lwRbsKWIUsYHc5ojgha0DYflSvBZ7dWW8c6WWpZphGo&#10;aUL74xjrA7zk/wBtPruHwqJAquASpMVFe7el1WmqKmc0lqoiVgoEHPix6LA4wT15PXWNCYdLZISN&#10;S1bq7fpQ1AgauVc2eJI7lTSQSPyCD/mcUCv3+ke/7+2pvLUUFKqihR1AprQpKh7fZ7DLJweOP16m&#10;mqEcL/xGeCHk3snHPL8++es0P5jzgRvgEb43PuQaYcVDaNXcg99h9KSPiDuK3Vt7qKlkQvVktIlM&#10;FI/UScE/v0AMaveGW7yGgmduv2pZ25bLkxvQamvTvFPLAyUiEdTY5zH7Hvpf7aslMAkeIdX4elDb&#10;eCpIrmto6ykkQPJ6EiJlYMcZGaQYVpft9xnvBz11qwYeRuNuvLpjqO9MBK5yan2hYVhu7PXVTwUC&#10;B46n0hyIiCnKN7B35KqR+cuCcAaHeXytOlrzK5es7+gySe0c6E2jzwowMk+nT35UP+VIqJahEjMU&#10;6cTEX+iJlADAj3yMgH3yT1pgvBbYSTkc+vp+/Wky2VKkbGtLi33s/YNrtM9wlgve8pFaOktCozxo&#10;SVWOaZjgEqkajHY+k+TrHqsr+/ddTbpLbG5WfQkpT6kz71sbK1tmUIffIUrkn8Jo/at+3fbiV9+q&#10;7kPmq6o4Sxxs/wAs7NjgsaH38+Pv39tVD1i06tDDKYCMg41d57fetEm+IGreaQN1VFBu2403K1Ud&#10;lrZpU5vA7ekDniWZc4UYAyB7jOtdbqctgSpZUANtvp1rKXC0LXEQaR7/ALkqZIUp546SECoiSMRw&#10;JGXxy8EDLdL+dXDbKQrW2SfKec/XpWcu358sc6kah/iFXUQt3T0qiodgAvRHCNQce7sPHeEb7aG2&#10;spAKdzj9T7D8aWW14gg017DtMlLui3QtcKigrp2MsZpOpFQD6cDHXNsKo/fz3qu4g8nwFuaApKYE&#10;Hb9jc0exQpL4SVQc/Tp7mut9WSRb7TVtBR/J1U8fqyRBwR6oOGI79zjrxnIGmeH8RQtgtrOE7Hty&#10;ol5a6XQtAiRST8hUwgNPSMG5kmUA5yfY+2rgvNk+RVVpbMyaMW2mmUpIkCmaFPXKTYGV5BQ2D5GW&#10;A/z0kt5AMHY49+lS0KSMDvRaCFGrWhp/UmqufKSeZeKoTgvhR0oXvs+xzoaXCSFLOPy5UdCSVY5V&#10;zc4aeq+RBVXnRXlkcY5Hm/gfv1/YfnTqCMmnhGBRa33PZ+3JlG5q6aC5VbOoqY0DR04U4OH5Ak+Q&#10;SARnxnGklt3VykpYTIHKYmamkstn+aYJpz298SFqrVdhU7qG8IZW9JpOQWWCPj9IIA8jr9QwfvnO&#10;k3m1oUgKZLZ39fei/EJUkp1ahSVuq2bdghmhmd2Zog6yxYTn1lkLKT9QJ8+MA++NWNte3MAo/WPr&#10;SpaaTvSBQWyjiAjp0p6eerdaYs3ZZP1H6z+nOM5H3GTq+VeOFcuSQB+9qAhCAuQKYJqUVIu9SYUp&#10;jXuJS/BnkSDATGBn6CwGfBJce2lkLSSjmRgdCcn6xtHSrMtoErig3w+nrKz4pWS0WWhqamhqnZJo&#10;4oUlc08itFM5jAPBQH7H2HvonFS2OGuPPKAUnIkxkEKAB5nFRtVFb6WmhM4x3oLe/gH8RLFfKanr&#10;NlVVb6qgCpSmHy5I6LequFQg57JGNMjjvD3mC82+An12ntSKuG3TL8LaPrB/GvVHwZ+Gci7fefeF&#10;RStV0GIrXJcIhUih6BbjI31kEYXGSoz19Xj5LxXjaWrkNsAhC99OJ7xt68zzraWHC1vJUXdxt/3U&#10;XxP+AW8L7dJqqjuFtuEEDS+pTvKYj0o5hmYkgjBCEe/Wrtjilk2kpC4OByxO2OnWjL4e+kyDNead&#10;01ptFJAlTLClvhUGSjikEskIBIEjnjxyWcA/p5gdr9IOtJaNDxCqPMeewPb06dORrOuux6Uobs2r&#10;Q72ssLWqmkS70EzUrpjmxBJZSzDvHTdnGMD2OtGxdKYWfEPlUAfXrSYc0mU5FZ5HPHbq4Ud1pJqS&#10;dDxP1ZD/ALEdEftqxU2taPEaMinhpVkVJU26iWqiamQ1HqEkAdlevf7aghx0oIXijaSKaLDtiasn&#10;WGmhNRUfq9GH6yo+5A/SPydVbr+o6c1JflEk1br4YKglahBSiAkVDtIBxwcYA+4/y0FGtswMk0oN&#10;KhINUIjT0jtKUDqBhTMh4lScKSPGfx34/q8aeCVL/SlX3AmYNQz3ZqqZ+Tv6pADDOeX7d+Me3f8A&#10;6Rq2trcjMVRurgkE00bQtyST+tFIGjjXm+cDj31kYGn3FpZblVVpHnEGZp4usXzKxyxxKpYAYPXf&#10;vr5mbgLWQetaQNDFCYxSvNDHVoG9NzxDHHDPure3t0ft+dOpfdZHiNn996IWEKjUKLXbnHSU8cqe&#10;jKH4ekmBGU6CEfk+dcfuVPELmQampHgo0gUAttROrxQo0n1yl8J+r6ct/mcY0BcfN2j60NuZAirt&#10;xuFVWwUNPIeccEWIwoPHDSM5wP6vqJAP4GhNBLWpSBknPtipLKiAjkKJ0U8/ofJSxJU8HYNGQGkG&#10;B/nkaQVpnxQYn6URKZEEV1e9sqslFPTh8spkkjY5Macc8hj9QJyDn9J6P311i8CgpCj2nkaG40AU&#10;13tC7y2FpzAy1ltmUNLQ10Qkp5TjI+n2Yf4lIIx50O7b8eFfKsc04I/fQ4NNtFKQREg8jRjdXyL2&#10;Y3WzJJDSVGIWp5H5tSzE/Umeua4HIMeyD32M6DbPOuPBl+NQzgQCOR7d+/aiOIQE6kbGkWGyLdaJ&#10;wJSj+oFRCmeJPaNn/qYEZ9v8tXS7nwiCRiD7gb/SlUIMEg0T2z8Rq6DYlysNTJUVBnqqeE26adpI&#10;kgWoJnUgkgcnCAj7EHStzYoTei5bgeVRkbyR5c9hOd+VPJeLjIbVkSMdhypz3tW2GhmS3U1olpb1&#10;80qJBBLiLDDJJV2ZFYFgq9le+RAxjWeskXawpxbktwTJ3nkJgEiMnnGBTyVMTgGZ9qzP47brrNpb&#10;jrhbYKWF7kEMUo5M9PGUCFfWzwJVlKFkyCeR99bHgVs3fW7ZcJIbxHInOY3g7wdtqJcuqacVpiDt&#10;SXtKgWC3CqnSSOl4YkmTIkqcnK4z+lRj9zq2vHNbhbQc8ugHWhAiJNCnvNXTyXEUkEMSyngGDhhG&#10;3EADI6XiOR9z2dN+AhQR4hP7/Wq5S1SYpptm2Qkc8M9JzgoYYpZ4WqAslQJAQqovRfpsn9xg96qH&#10;buSFIVlRMECQI3k5jaKMnY4pm+B/w5F1FduzcssdNFC8lFT01QmEjUYDMSM/UDgYHedVPHuJ+Bos&#10;bQSTBJ68+dW1lw/xEKfWe1NtkpduzVtSFnrZohmNZIopI8uCcniTkoo/qYeTqruXbrSkaQOxP2B6&#10;9q8i3aBJJMVYstzsFbDX2qhrHvM9PcEqIoogBNLGKd+aAeOf09d99n8aWuGrltSHnU+GFJg9AZ39&#10;KWQECUNnVBP0ilSa+SxevWtGslXWNzbgQkMSf0Rhz7AY/T5OTq3SwlUIBhI+pPWO/wBqW14xuc0L&#10;po1uFYklT8vJUkHE9Scxx/8ApXwP3Oe9OE+GmETHYZPr+xQEwd6tW+1UEtVDNVzS1JDBnl9L1mQA&#10;9nhkZ/YY60Fx10J0tiOmYn3zU9POi9NZIjT3C8fRDbIZOMKrCEWfyfqQv0AMZxnHQ0it86kW5ypQ&#10;zJ29Kj4ZMrG1DbpfjWXBq6tRKqSRuTiq7EuBjDDPjx/lptm20o8NvA5RyrhOo6lZqCtoRQWr59gk&#10;E9Tl6enZm4j8L79Z8H/PRG3C474YyBuagRpFJFWFijVvVChXHqRFMkL/AIgc9Z+2r5EqJEelDmM0&#10;R2/dau1VENxt80BkhkJT1MEOpGCrJ7qQSCPcHS9y026ktOAgH6+oPXpRkL0QRRW1GRqi6V1lozQR&#10;V9GKOdqqYO9KS2XaMAfpYDC58A40m8IShp9UlJ1CBAVjE9xzqLTIbCyjZX2/7r5NSwwU38Pp4sRz&#10;9pHF3NI2OiWPkf5AAd68lalq8RR2+n/dT8MJBSBUdiuFFZYDVJOKqvqh8tUyJCqQqnuiSkYGAP6V&#10;Pn86k+05cnTEITkZyT1gfma62UoTjequ/t226rtiJSUtQ9S0mIllkMdNAg/wrgPIxx27cR30NF4d&#10;ZupcJWoRzjKj68h7T3pJ4oV8u/2/zWNK9DfLMaNSkVcpLxS8yqufYNr6Arxbd7xDlJ3H6VoCpK24&#10;50iGhuEcrU0tNhuR/mtniPv3q98VpQ1pVjpVORBonQy19O6UyVdNVT8iY1jkIcYHgf8AtpZwNqGs&#10;ggVEqEZodca6qqpopmpIoGLHA4Acj75++mm0ISNOqa9IO1dN83DEJmigj5HoL13+2ueQmBUpirdB&#10;Rvc45A8yhF7CsMDOhOOBmIFc1CiM9jVoUa3VC/MoMsq4yo/B0sl8yQ6MVMKodS2urhqS0w4tnvk3&#10;Xn2GjqdQRCakDmtA23uCo25TSwqsUsc4HITKHwfuM6obhsPqkYIoiSlGaij2mLxdXrqeupqamSMN&#10;6chb1WbP1KoAxkecEgfbUviSy3oUkk9tveiagqc1pcBpZKOCKMTNJGO5HYecfYarVuGq9eaL1Nwp&#10;5bTRRRK0dTHz9XrA8gDv/PSrc+Io8qkpQ0ACqVBUmgutPU4BaFuYz46++p3CA4ypB5iPrS6VELBq&#10;Ld38coLVFdq2NaykuRZmjmXjhcnpWyMrn/LSlu1ZqcDDatK0dOtWetwjUqq/w5ttN89zegdlmMYS&#10;N5SzKSclI8dt0Os++nuIOLFudKvMOf5nvQkEa8iafLTt2jS+VMsNSa+5055OLuyfL0R5lYxwBw8u&#10;MDg2ERuickazb/EXvhwFAISeaJ1Kxn/iBG4EkbCoBCVOkoyd87D9aD7rtlfUVNdWJcZrrHTlfmzX&#10;cI6iKRuv0Z7XOByXrsZGmuHXTAQloJCJmNOQQO/Xsc0JxDhJJM192Ns+beBqIoI3zTLFUSqi8nEP&#10;qASt/ZO/v+NM33E2+HJSpX9WB6xj6nFQbtjc+QUZu1e+4KmGepjVqOpaSjttEWCRRBVBLgeOf6Au&#10;eix761TMg26DBhQhSlRJMk46x15xTzogBMY2A/OlRts00TPUUVzWqiCnhE8XpTK+R/LdScD3+oEg&#10;kYGM6vE3ywmHUQe2RHUHmPvVMpqTqBxV9ov4Qj0srwzSzKGWMqQ1PJkhlZWAw2AR+2MHSnxPinWM&#10;AfcdR+8U4mGkwedWqiOngu9O8QPo+jA795JPpryPf/Vy/wAtAQVFBKzmT9v8Us6BrkU3/DiiFfue&#10;pq5oVd1p5QCy8lTrBYg++Ccfv+NVHFrzwmEoHMj9/Wj22kvZFEaXblRc6pzZ0MNP8xNPUS+qI4KQ&#10;En044+WSX4AHkfuB3gaq3bwIb1XGTAG0lXUmOU/qKaDSio+EO9O9Fsy33a90NfcxVTvI0U7yzfza&#10;mQjvtOsHGFwAoB77HWs6riJZYW2yQCMADCR759ZMnlRgyFrSo9j3qpeLf/vBFeDYKEwVFxq6mWeo&#10;rqj0oKKDCx83lfolsSADIwM9eNRZcFuWvilSEJAECSpWTAHQYP50byr1eGMz9P3ms7tu0KYbnpKS&#10;K7NeIiMT1dLC1PTRkdnEk3EuAAfq4gfbPR1rTdrWwVLb0TsCZJ9kzE9JNJhuFiFT6bUGp7BcL/uw&#10;UVZPMlFSkS1LyTYgjgB5ZRhnlyXHDj+rI8d4Y+Lbt7UONJGoiBAzPfpHOdqU0OOO6TMU0U9gptv3&#10;EVNFJDVxu8iGJ4sjiHDKA/luUYQfg5zqqcul3LehyQRGR6dOoM+tSA0KlMVr1bRW34eUO3N626mg&#10;/n0dRWE07FnWqeeVImVCcApGwIzgZjz51k0XD9645YrUZGkZ2jT5s9z+NXQQhltNxHU+84rOKmgu&#10;3yh/hMbS09SnCSmh6mdDhvqjbDEkqp9+9XiXbcLPjGCDg8sdDtVOvxIlOxpgtuzvStQMsJ+ekbnJ&#10;68ixqnGRBhM/qwGJP7gffVc7fanYB8u2MnYn/H3rqWtKJO9W9xbPWS5Lb1R7ZcY4xKgciWKQN9Q5&#10;47VySe/qHgdY0G0vtSfFnUkmDyIPbt2qLrK1q0AQapbftL2LcEXrxem1PS1I5eqGQS+hIIWQ5wOy&#10;P7k6PcPB9k6DuU9jGoTPtXkpDbgBGwP4UwXG229dv7Wa7xtLU0dpajp4ZRjnMsshR3xjA8EZz/ib&#10;oHNW066H3gzgKXJPYgDHeMH6c5E3AlTaC7uAR7zisz3Ht6Gy1KT1ctNUTzwxPFG7GRqfkzFRw79R&#10;3UqwJIC8gWBYgDV2l0p9ENggDflPvyAOOpyMCq1TISrWdz9un1ozaNw0+36F7dRU8FNcp4WBqK2I&#10;SzA4JITyEJAyCAPvk9YTdtl3TgdcVKEnYYHv1q0aKGkFKRk0SOyajdl5tsNG7U9fWrwM7xGQp6UQ&#10;Z2P+Injhm+xwcnOht3pt0qSchPKYmSd+gjYV7wFPLSE7n8hS9QbHe6TUL0dQflBMSkEv8qpmlzlm&#10;WNuiO+iCWOCAB3h5ziKUBQWnzdd0gcvNy/DOaAm2JIKNu+9Gvh/YZZpa243r5a1bZp5meojeNlWR&#10;kzhmbDMx+rPWfPEKSQNJcQu0ohtiVPKGDjAPaYj/ALmmrJolZWvypn7ivlt+F9HT7wve5twComug&#10;ZnoIa9Vi4CQ+oshiBOD9RPHJA8ecgQd4u6bVuytYCcBRGdsETidt4jnVv4cLUtz25UyUlJcuVBd4&#10;g00cXKa2QTp/LypK+rKAPDN0Aft3qvU+hJW2TCtlHn6DvG9FDhEEbUA3jYY7vNV1r1VFTiSQTSVM&#10;MuIm8Bn4AFifuFGAWznvVtZ3Zb0pIJI5EZ/frH2qpugHVlw/alC5WOFqGO2LNBPUxMa8VLRMVpYV&#10;YhpMEZ9RmAVPbOSegRq0auiVl04SfKQCMk8scuZPSq1TKVpjeM19tlir1o1SCmnE9bIspHIK8cah&#10;uGScgkj1XK+wU/bJi5eIC9SlDyj78494A6zSq0q0gCjlvr3pLlVV9uqF5VKNTipDgvDCY+IRVB5p&#10;hWAZxn9TAEZOl3R4rSW3htmDsSDv0OeXpXrY6XFLBknY9u3SqdPPJcdpRU9b6lTUUyACd2POIKMY&#10;bI7UgAAeQQMe+pSGbnU2YB5cj6dxTTjpU35t6WJaGoWnkkjAEbt6XKJsqD5/1z796um3kFWknNVE&#10;L0knajFo3BJRIbdcJS1HEjqiSgAtE4KtxPt0SMeOs+2vOWyXE6mRBwfcGZiipWpMBW1GLfTMbdBa&#10;qOplFTWSOgkikKiVfUAcNg+AoJz10DnOq+5eCXi84BpHbb07mmWWyEBAOSaFX+4QrbaVo3ilMyNI&#10;nX1RYPHj58YGRn2J0406pSjqGx+tdUqAO9K982x/Htk26uM8iSx1c8BOOak4SQjORxGC376fYvlM&#10;XbiCMQk/iP0qD7XiNJJOZrql25/ubsO3V9PHU/PXOtgoZ4UPqLUSFDMwAAyAgaFMDIzIexoHxqr2&#10;9U2qNLYKgdoE6fyJ9KGLdLLYXzJj33+2M96fqmhptq2CK8cTdrhIflRUpiaktkqqG4EHINQR/WQR&#10;0cZIzrwV8YoskaU7wcKUOuP6Z5dd6sltBpvUM/l/mkm83+Ke7s94Rq6FyElJfiVyuQ4yveQWB8ZA&#10;P300hvQ3/JwdxjcA7UnOlUq5UV+HVyevv6QRVIpK6sdbdSzzLiEMskckPqj7GRIoyT1xb21WcXUU&#10;NEkEoTKj1yCFR6AkiKYZcUpeDk7dOv44p12rU2TbtVuqe1W2awpURCtpZF5I1MXkcTUcrHIM0FQG&#10;jHjKIjYySdZ++XcXaLdDy9cYUDEGBhaf9q0wo/7iRPKr7hpShxa2k6ZyOUdR7HFX7xfN6T0Uj1l6&#10;NHtuchPmKKsVonQrw9MJnm4PuOseSR50m0zwxowyjU6MwRkc5PIdvpVw+5eOmHFQk96v7q3Bc91f&#10;E2CyC8VC2nblBGifKMTwdFT6ixVlaTGME/jrJJ0nbMpY4f8AEqTKnFHfaDOANwM5inytTjgQnCQO&#10;VcT/ABbnqRU0kDPR19qm9d5JJTIZF6AkLY6wMZBznOehnR2ODJKkuuZC+23+Z54xQl8RQkadiP3m&#10;vPt33LHubcc1VF8hTLKjGWn4hKSVU85RiOLMPOG+rOMDxr6iq3+HZCSok4z/AFT686wayl10nkal&#10;sk8hprpQ08FPFQVtLKUgib6nqRho3ZujjkoOPsSM6ReA1trUSSlQ/wDqcER6ffNSEJSUgUEsm0qO&#10;ZqA1MC1stPCaedJojxLJ9Q4jGP0v5PkD8afub1xJXpMAmRHf/NBYBG9M9psHw+prvirsM1CzAv6l&#10;I5niAPhjEWHn/pJ/bUEXrq0fziTFFU6tLmkKrTrLd6lrQ9l2/W2+722Illp7ZF8vNGD7PCVEh8ny&#10;GH2OrG0FuVSkwo9aQuC7Gc/es/3rtqgusLVlfE9PW06kGXkI5VBPjwPc9ZBOrW6S603rbRP77Utb&#10;OIOFLikOm2bQwV0UUlZWCilVyWlWNl+lOTEcRkdn29wM6q2+JOCVaRI9RTa2EKOkrMGitLs2w28B&#10;kiqHcMFlXkvnl17DyMEDvRFcfvEKKQlMe/61XK4awDIJ+td7kpZrbLBFIqx0xUSpEoXIBP8AVj3/&#10;AH0NPE1cQZKlbj6VJNqlhXkowl1WKngiengaCDwmPKn7keT+dZRTPnJByatUGN6muclMsccc1vFQ&#10;lSFni5N6bxI3hcgeTgkZPjH30VlWoSFQUmD0P72o7jiUgSKjISeBoYZnqzjDwsRHOqj7+xIz0RnX&#10;SrQZUIz7TUVrGneqFJWObvG8EZinhp2jnaf6EU4K828YOGXo+4/OpLAS0dZkEyI/fX6Clw75hFN1&#10;ouVssNouT05aorFoEpRVY4emOcagRHBYMQrZkOD+rGNVboceeSFYEkx9zPIjtnvTqXEpBIpbttZP&#10;HDPdqKcU1RRkyRRKhblgeOR++G698HT72gkW7okK3P6CllO6RrG4o9bbtJc4rhHUySiI07TRzR4z&#10;FMxCMpJ/ocMQe+sAjxqrdaDOgoiZiD0GRHcUVBU6c5qjuWljsFeLY/qxzRyBFhkBxAnjAP8AUcDO&#10;fGMffTlss3KPH5Rk9TXXPIdNR2umuFxt1TSR0s0kc4aWJo1J5mIn29+PLv7Z1xxbLbiVlQkb55H9&#10;eVeQFLBTRywU1LZ2r55mMl1mt6RUEUihDxkb66hivTrHErHPkM6EjIzpC5W48UoT8oUZO+2yR6nc&#10;dAYohIaQSd4AHoeftSBvq3R7fqhXUE3D0/TjuLSgpEYnKlX/APUqhST79dZGtHYOm5SW3BjOnsRv&#10;7E/SkkktkRTJs6pkq66+X5bhTmpejlmJqqfBmjf+XyhJBCqASO8EjxnVdcJQ2WbdSDpCgMHaMwr7&#10;VdsQEKWDmKRJNqzb83ClNQ1AnpLfGxnDTL3x74ID119R9gO9aNd6iwYUpSNJXtjr1obbZcO+1CPi&#10;BU0tRZlS0NVQU9JyjAaTL1RLDuTviAoyQQPGOtM8OQtLp8cAlX0T6evPvU3tP0pT2/W08jJUxU6Q&#10;Q0/FUpYRgY92JJ+piez++re5QoAoJkmc/l2FAQoAyRWqWK8x35Nxz3dqqeno5fnjMiiV6iYRBYBK&#10;2QFSPBb8tge2sk8yWFsoZiVYjaBMqjnJ29PWrBASUqc5jb1Iolb9201FtW3yCrCQRUkcPytunaPI&#10;9wM/kklsZ70i5ZqcuVjTkkmSP3iOVWXxQ8FKCcAAYpPrr9f9z0k1LSVs9isjMTLHGHMciDtubMcE&#10;D386vmmbezUHFp1ucj07CqhbqlA+YgUcsNTJRSQ1nzc8FbTvTz00hCiVSrMYyIxgRqTjAxkg51W3&#10;SQ7LUAg6gRyyM55x+NSbUEkOJwRFGdxTLe91Xm7UdIZRLMzRM8YVYlY5ADdZwSRpK3/k27bLitgO&#10;eTHM0oUgElIxVA21LfLGK2SaFiOMLIY/14JUksewMd9aOHS6CWgD1+tCBSVZplnEV8s9K8SUtK0S&#10;Os4pYwQHC5yT5XIAPfWScDVUmWHVAyZiJ/f4e9NrIKYGBSzct21V1olpY4IoT9A9U/SzKvjoYHnv&#10;OM51bM2aGVeIST26fnSRcUU6Kq0tslNTFG7wRs+HeWYkjiOyMjxnGMj76Kp1JSVJB7CiAKSJqle9&#10;0TX6qlqa2JWVIvTp1gOUQD9I7wcHrJ0wxaJYQENHuZ396CpzXvS9VRfLsJAgnR15Rqy5z91P3xqy&#10;QQrHSgTiq9likJal9VoSrqysvX8vySP+2i3BEeJvy96YREZFNFFcXor0l8WihagcGnlpsHFQp/Vk&#10;DwfHY8EA6qFtJW18Pq8wzPT99KM15CSdjQO7VjVFfI1q+Yi9QlAe2cLjHHl4Gn2EJSgB+D+E9a6c&#10;HFULei09wggujVIgicFxDl5FGOuIH6R7Z0y6dSStoAq5TtQ0kbLqhuKM7gq6ieiMFro4mEUYmDsX&#10;x9gfJ+50zbH4ZKW3JWo5MR+NCWlKjIrHbfWTLUJHzKsP6PtrduIBTJpwKinCCnxA8wkPrMORQt02&#10;qNas6YxQzBpZraCCsV6ymHy1TGcgxEgk/catUPKQQhfmBoYAIg0Ajqpg0UcrM0cbliM4JJ896sSl&#10;OVDc1AiKIcpKzl6aSyD7ZyB/fGgYT8xFemarmguMcn0wzqp8hfcaJ4jRG4rootDcqejRVekkikA7&#10;Y57OlC0pZkKBFTCTzruO+pK5AyQPY6iWCnNcohbatamZVGcsegBnGlXEFImomac6KCopGVSCuB3y&#10;HjVQ4sHIqBxTYIZ6RRHUI8M+ASkilSB7Ej++qnxEuDUgyK8TFXo5i00ceQ3Xv/76hBTgVAnNMMtt&#10;pmtxaS9W2lqijAU0rtzOO8dKQCfYE6r13kL0htSh1AEfrT6GNSNWoA9Kza+fxPcN8FHEXdU+hXmk&#10;4oFA9snAGtEwtllsuq3P1oSyoeWnOgqhtm21VTA3/wC0Qq00FQvJnHnkIgPcny58DxqicJu3Etn5&#10;Dk9/X9KGk6QVc6uQUqWoUdveqejrZInaqp5pTyD45CPDDgSR3wznPXnUH1eMVu6QUj5SB0x642Fc&#10;gJxOaK0e4Wo6J6eugp6yJYmSPmgyykY4q+Mge+D4IwdV/wAMC4HG1FJkH9jb350wlzBCq5rL1BtC&#10;0u1BX1MNdXKnOZCUKR+VHHHeeznRSyeIvBK0ApRODzPY8qmjSwPEByal3QLtfbDSX6ozW0yysHql&#10;CKRniA7Kv6eWMAjrK/fGh2pYtn1WqTB9/oCelI3LjjqQ4cxQ6Gkkiq5FrKaaIiQM7ABGUEBvqznI&#10;98H99MKclryHEfntQAJUZoxeKPhDWUciw/Qh4wnLcCcMHRz2Ov7aRYd1IDg+v6imygEU4JtmWjkt&#10;lPdqGPhJTiWlWUiFSJlLRtKQcs54j6cgcQMDB1VKvmv5hYVJBhR3+XBAHIDrnO9T8AphLg9P3+VG&#10;tv7qgpjBA+342WtWammlo45DUSyFVCpF9WC5KBR7dH7HSF5aruJShwSIInYdSTyEZPQetGQUNj5d&#10;/qewp3slrqLTbo6Wz26avrMtJIA/8iEucnnP0rMBgZA749YHes1cvtuuanFgIGAeZxyTuO0++9Ps&#10;/wApMJSSenT1PUc6rtPHtqqnrILjRSTTkJHMtUjmNshTzkDhQoJ6CqWz2e+9A0m5AbUkwNxBHpiM&#10;nuTHSoqIQrxEb0p3Osu1pra+gFJBLXw5RY4wpEBHRIQnJOOwTnGc96uWW2HUpc1EJPPOZ5bCI/xS&#10;ErSsgivsMAbZVy3JJQW1ahIBBHUGmRSzl+LoxPXIr7Y+rkDkd6aKyl9NqhR0ztJ9Qf2cbUZKTpKy&#10;AKC7Vu1TdKs2e4/zKaRXpVFKsZaPKniIyBjIZgfue+9FvGEIT47W+Dn1z9qWaWT5FVK8Is8VopoY&#10;41qZUjmHI9OcuOKnA4kgDkCftg6GF+MpxathI/DJ/AVIpSIRFaPWyx1G0ba1NGBAVJeNlDIEQEA8&#10;ifGZO8Y+rxnvWXbSpNyvVM/r19h9KccIQymNqWKSKvNyWnlMTg+i4gV1MZjk4kMp7J6xjHeQQfGN&#10;WylNlvWieeeeP39KrYWVkE04QTxU5rpG4fw+FHpXrBEoiRCFIxIf1MsgBOCR4GPOqRaC5pA+YwY5&#10;nflykTFG0kSTtB/c+tA71XVm476b9R1EkjzLTSVNt5mSSB1wQqt/UrKvTDzj99P27bdsyLZwbagF&#10;dZ5x1HPpQlAuq8RJ9R0/Wq9gmajSlgEYrKmokwrN9Yj9NizEIAcEnGSftj3OiPgLJVMJT95Eb0AK&#10;gmcmpLFJVTwTU8sNTUfw+inrRBVSMZZVQmWT1vYhvOD3wBB7OoPBCFBSSBrUlMjaTgR6fSYqKJcO&#10;g5j8BvWdWu4VNw3DTXK5KauWpklrGVcBn4RlwfsqA+mP7461p3UIbt1NNGAAB9TH139qggyrU4J3&#10;NO9Da0bdtwpyV+ctdFBEktKDLHSygk8UwPrdY+KknrLe5GdUDrpTapP9KlHBwT69AVZxT6TLxScw&#10;Bt96ffhvc7faJoxPaY5y80tS1dcZP+XFy6LLn6SAGyVyS2Ojqj4i244cLxATpA3Pbr2nlWi4YGDl&#10;ac7yelS7qrNq7neF7NPUi4Q1DTqaVCxCA9kAAEgDlhgesHvQrVN7bSH0jSRGevfP75Ci3qLRwAt4&#10;IM0GuVne4xyUkNsktdjtdVFUmT5uNmmm8OJFjJ4EKwITwOz5wdOsuhpWtS9TiwREHAGREjPr+VKF&#10;mQUxCRnPMmgwvcdVeaC21kDR0kVUY5Fq4zHzXyeQ8hXGSD7ZP504bctsrcQfMU8s5/UUB64SYSrA&#10;FEt3Xld8XS4VljlYWs1QNFRxseLEniSwwMRpGgHEAduvfROlrNj4FtCLgecDJ5gfmokz6A0k+54x&#10;Kmdun75CqN6tO4lvgmnKRRW/nJMttAZTEFbhJxB4RkhjgcuR4gnwNMMP2vglKMlW2qd5yJ3InfEC&#10;TQlpX4gCgMdOnXp6CgVtqrXb0vN2r/XrXNQkENDGoRSUjKgzT5PuZPoTJPZLDOrB1L7hbZbgCCSc&#10;9f6R12yY7CkvGbShS9+36n9KaLNcquueKt/hsVKGjb1alRwX0CRzk+shshGChuWf04JwNVL7SES3&#10;4k9PUZAkY3HSPSutrWvS4UwPtHP3pXskclXXtSw22KmBhMlTXt/zlKsPT4gABV4Bf5YHeSTkkat3&#10;1BDetS5zATyzvnrvn6YmgNCCU6fem4bHqbhRXu21UctLQW5BUzEEZjnmUGKM9Es4Qr9J8fV41Tp4&#10;ihtbbqDKlY9QNz2EgwabVbqUhSF7DJ9eQ/WkC52pfhuB87XVF4uDR8hTUwCUMR5YxJLjMkmD+mPC&#10;qSAWY9DTNXH+opBbAQOp+b2HL3zSCGi0YcVq7Db37+lLe792ybtjpKmOGSGW2KsCo6KVWIH6VyPt&#10;2MfudW1pbKtVKCjIX+NDuXA4BA2o78ObvC9uutdOE+ao6SsNPGGCMZJkKLxB8gcm6895HQOqvija&#10;/FbQnZSkzjknNP2iklBWRmDH4UkS3lnlSlmJDUcXptGMhkX6j7/jWjRb+XUnY5H79arPDkjtTjtG&#10;nqKlBJGxMEZ9QCZgqpJFGT9I8E8SQR37arLl5lpWlW+3sT+tWDTS3CCnbP2FC99b6asjprXQ07wR&#10;UVnkhMy5DSNlJnCgkfrdjybGWyB+lANNWdqE/wA1fNc/iB7xHYb70N+5BSEJGw/zS9JuGv2FU1ND&#10;G8dZaLxbqaeaAv8ATNGyLJGyvjKuhJAYD7jGM6cCUXoD06VtqUAekGCI5g9O9DaeNsfD3SoCe/f2&#10;op/unQW67TU71s1yUU6VkFL6iwyTpwV8u31cB9TDigLELn6c6SXfOuN6wjTkpJ3CSDGBz5ZMCjKb&#10;RqMHG9dw3KC3V8dUlFSGgiKNBRUrsWePH1ByxJHIZYHzkKSBpdbSnW9BUdR3J/L05j1r3lCgSPLW&#10;2VNyo922SOrF4kud06qxD6WKaYkk+qyeBI6hBIDnk6k571hktrs3vDU2Ep2mfMB0n+0GdJ6RW3tm&#10;Q434hVJMmOXr60t7Xpkmu8NyvFPUyUlApkNPHIsBmVj/ACxGMdJnAZV8jGPGrG5Vpa8Jg5VjrEbz&#10;+Rrzcata9hVufcti2jAEs0FRHW3Jmqan5plLorMeEMSjoj2DlQSoH0jXEsXN6T4x8qYAj8T68x9z&#10;Ul3LbQPh7mvPu/66sqbo9QgAaY5PAkn3OGb3xkj7Y619K4Y00loDcfvasbduErkUsRufUWWTjIrZ&#10;LSSYIDA9+/8Alq4WcGq1KtHmNbTaNkWrbFvqZr0JGrIVgaso4xkUstScU0TMexKqh5WX+kBQfqJA&#10;+fOX79y6kW+2YPXR8xH+2YAPPJGIq1QgIB1bjftOw9evtQ2CnhnqY56sGtgVuCwQHhJWuvSry7Cq&#10;BgM37Ad+GFrVp0pweu+kHn3PT70vuSTQp4qq93KWpSGBJZX4KkIWnp4gOuCgn9IxjPfYJyezptKm&#10;2GwiTHXcn1pbSpaiQM1xNQU0YSohrpKyUOFd6aBgkbeyq7Yyxx9gMZJOiJeXOlSY6Tv6kcqkQU/K&#10;aN7e3Pfr5HNa6m+3Gupo4yAKrjNFFGB9bEyBiqjOBgjsjHkDR375+3bBSqBtHUnkO/4VFDSXVErA&#10;kUGeP01qblKnCGVFgpY8YynIZCg+5C4J0uMw0N9z68qIEKUdR2qG4pLHTVMkU5jZJ/WjVXDAMwBb&#10;PX4H7Y0VBC1hJEyP8VIogTQKru0t2qXqKmUyy/qZj7n/AO2rFDaWUaEiBQSSrNE6eqkr6qOIhvSZ&#10;lEioAThiAcD3P2GknEBKSr1/CuJUSYphEV23VX1scdDU1v1sRTwxsWgwQqnAAP04Vffzqs/lWqUn&#10;UE9+tMrQpzkT6VFVbavC3JaCqoKqnmRTKonUwgIRhjmTA610XjBb8RCwQT659jUQkk6SKajd7fQ7&#10;eFHKr1d1mZC9zYBIlwOhEGBJVQcA+CSTgdHVOGnVveKkwgT5efv+nTFN6m0t6SPN1pV3bdsRVFvo&#10;QlLTR/8A9szFpWkwOUjse3OCAD/SOgBk6ubNkSFu5PXlHQdB160o52qT4e7gpLLXinSGWupKgKtV&#10;Q1SjMjZwQh8ZyRxPsTg9EjXOJ27j7fiE6VDYj8/zqbKkhWkijlTQ0logpKBKmThVLLVTch6fJIww&#10;SIjOA3INkHwQez1qsQ448VO6QdMJ65O59I2pnSlqEz1ri6yfObHsFZdKo1tVKaoQVAkBkg4Sooiw&#10;e3Qhsj3GftozPkunUMp0pGmRyMjfscUJxWptClHJn7Gi2x6j+E2+hrKZ4mraerNZFMpCsY+HB4XL&#10;efqAIA9mbVdfguuKbVISREd5wRHbFN28oSFDcGfttVjc00NypLlI1FBFGbk9LRLCUYU6cUPJgGD8&#10;fTyMD6TjDahapUhTaQok6ZVM5M8sRM7k+oppwIcSdQgzjtSPdqGnukLRYmoLm0R+TFTLmJsdB0lB&#10;78H6WBxk4Pvq+YcWyoL3SNzsRPUfpvVb4aFAkD0oBU36p2VZqS2Wmz1MF74MxrZTFWfyifo4RsCF&#10;CjIyMkdAas27dN68p95wFsbDzJz3IpkLCUBCR5qqQPa46Ch/hrRUNS3L5jJeOKqYksfUP5wTjONG&#10;UHitXi+ZPLqn06/SmwEACMUt/wAMr97bhFvo4IJnqUeSSR5UjSLiuXklc9Iirkkn2xjPjVoXWrFj&#10;xnSYSekn0A5kmlikurgV93HtGm2hbqf5a4pegrIpNJC0UIIPY5EEt1jBx4Oetctbxd6s606PUye2&#10;KGtIThJkUvXDcNdIP4HFO4oyVqZVYnjzwQD35OMDHfjVk3btf/5KhKhgelF8VWnwxtTNte2w1lFN&#10;TVaioqJQJKepk/VHIOuB98EDr7HB8HVVdulCgtvAGCOorwVKYNWrhTVK3SOk9eOemiYU/rRy8omP&#10;6ywPeUU4z92wPY6E2pBbLunJzBG3ID339M0DUSqiE9wWw01TT05KTzqKmqlc5lbHaLyPfJj5P2/B&#10;0qlsvqC1bDA6Z3PtRFOafLRlPkqHalviaond5VEs0pjUI0pJJUEnJA0ifFXcLUAABgenWpmNIigl&#10;ygqb36c5kRqinkSWNOeTLjz+xxnTzZQx5QMGZ7UooElKulN22bENw0FdFCfRZpUkMrFkEYX6jkgY&#10;Ylcjh5JHQ1T3Vx8O4lRzA2we3tnnt1pwAKSQau2/b1o30s9DR1jW+8RNiA3LEdJVjOFVZDgxOegA&#10;/wBJJHegKuXrEpcdEoO+nJHcjmBziueD46SWvmHLafQ9e1CrPap33BLtW8Iu2rysgplkrkKZYkBl&#10;bPQbj2PAYDo96duHAGResfzEETj7Edvw50K1i9UGSrQZjP736ChG8rTSRXmtpbZEktHBIYldJhUO&#10;4XouR1nJ7yOu8DVjbOENpU4rJAO0b8vUUqtBEwmBQeX5ent0dNFMstVyyaV4iSpA9j7Ej20cay4V&#10;KEDrXsFNLe4acUFRbK6oV6KEVIgleBuTH6S2CvfXWM6s7ZWsLaR5jEifXrXWx5gTTTTTQ3y01tZP&#10;UGGhpAEijj6eQt2iL1gZHZPnGqpQUw4ltKZUrJnYdSacXCQJqrtSemaaghqTUmBp8c1dWceevq6P&#10;9/30a7QsBSkQSB3iuJUnY0ktXSXTck1BJXMlIQU9VSCsh5HB5J7e2dXwaDNuHUp828f90qEa1ZoX&#10;uuWW3zpbYGqEWIcmkERMkgPghceP303ZBDo8ZUGeWw+u1AXJVpFD2+H8ctxMgBt5YACnEPOIN9xJ&#10;kgA6bHEiGwCNXeYJ9q0gtQ4qQYr7eNs322U4SKjkqRyCK1OAyknoYPWdeYurV1UlUetBds3EZAml&#10;e62m42aKOGvp5aZx+oSrgZPtq3ZdauCVNEH0pNbSmxKhFT7WtFG0fzFXDPLLIxMaQj1OQ++M9f3x&#10;qF2+seVBj1xSpp1G34UUH0jRg/4sE/31Qm5UTBM1AmKjq7c8HKSPEkarnih+r9wDqSXQrBo6DSne&#10;IV4sZA4AHhk1bsKM4ovrSjOqo+VBB1dJnnQzRnbpeOrjdjyTPg6TuIKTUDWt7Y3GbdcKerWGCqki&#10;YMq1CCRSR7lT0cecH3A1krq3DrakEwCIrwo1fbylRJcrhLKXmiQTuZGZ+TM3hm7JPf5+2qy3Y0eG&#10;2kQCY+grriUhKnDyFaXL8PWstObl8lVpaaZC9bUVEsHzcMfRaVacH6SFOQmS2Mno6qjxBtawypYK&#10;iYAExPIao++0081w151tLpQdMTnp6elS7us212s6myXCrmpUAkaqr1VYkyuQQ4ALMRjATOR++krJ&#10;y8W+fiUBJyIEzMx9O9Wq7e2bbCml6j9KziK6x7juUVOlPLcI0H13Ovf0IolHQwq4H2xyJOtX4LVo&#10;1qVieQySfc1SLXqVAz3p0sNNRClU006VNVUS+hHWzDHoPjIRR4GTnDHJyBjGqG5dKVEAadOSOo6m&#10;hEcqC2q2RXWeqo5kkSsLgrJUsFBx9jnx1nUlvqYShxMaegqKUpVIVvU1fQTU8r0ta8MhMayF4X5+&#10;ln9Luo8A+D+/3GiNuJWnxGgR68+o9alp04VQWaknr3R5uTLEPQCDsMoPjP2AOm23EtiBzzSbilKp&#10;u2SK62z26Kll4JLAI2pZovWjnyfqVl6GcEd5zgaqOILQ8FKcEkHcGCK62gyI2olbqyxRs8dPapVE&#10;TGSojmqOUSNyx/JKkFl4g4JyrEEdeNVbnxJTKl74BAz7z3juN6YUG0jAk0Y3pY0goKG4GQTTrCqt&#10;URTBo5B+lcJjKgqVyCcjI0lYXai4pk4BzB36nPP1phaElAPOnWq23cqr4f2a31DC6VO4fTraFSpN&#10;VHweRGUEn6g3pFgegoGf2qX/AA7XiK1fKEDzbR5gCNtiJz1miMIU8yFqzKiB6pMGgu1btNuSRK+0&#10;TfwKyU1Y8LboqVMsxR8NOlMBxUOzZ+pjkoRggFsuXjPwjem4la3EjyCAMbajvA6DnvOK40S4dSMQ&#10;Y1dPQdaOJTM13+cjuXp20YxG1Q0jTSEEfTkkIS3hTjPZ44PVNI8Lwy35z22HfqN88utTKNKpJxSt&#10;eb1RepWtBC0cfIJVU6kmMc+I9SME5ZnIII8EAdZUHVwwy5CQo+h9OR7DlSri0gmBTAK2lvG3rjX1&#10;NthuMo+XppJJSGlbgnIMT9yvDDDGcHvzqu0OMvobQvTue2cfbNMpWC2VkVXr7cibNWl9WZaNKmG4&#10;xvGnNGikibjkEj3AUn2wc5Ojh8qugqATBTnGQR+We9eWIR2kH2oZabXR22tjrpp2jpq5S8BGYliZ&#10;lKhlbOSVK5JI65eDo77rjyC0lPmTgzmR3HKaR0BJBJip71K01tim4rWS1kvp0kXSSPgYJDZwY/pU&#10;MeuOB50O3TDukeUASeY/7/GiBR0yTmidvo6G20lJTXKujqaelr4am4xwh0EsR6eOMgZVV8D8/V76&#10;TcUtxZcaRBUkhMwYPInqTz7YqcIKQlZwCJr5eGNtustLQzmqeGYW6lk9NhyDuzK/BsN4cliR1n2y&#10;NSZHiNBboiRqO3IQcjHKBSpGlYSD+z+lFp5P4XXXCjqK1/kII5LZWVxIcxsArAogyAuWXiijLZI7&#10;OkgPEQlxCfNhQG0jIyfxPKmVfyzoUcbHnQgUM9uuFJHbXf1hMVgphGPWi4so4vGDlUZiCFOWA7+k&#10;jt1TiXEK8TaJnl6g8yOewPeldBQsFPXb98q0K7RLc73X/JQKJ/Xjp1VIuYhkKtIxZSOLFQrceXuA&#10;SD5GbZJZZT4hxBPqAYHeDzj8KccCXVnQKTbq0G37BUUHD5i63apqaBal52IaLiVkmGD4diQCc5CE&#10;+DjV2yFXT4c2QgBUQMHkM8wPxoCQhoEgSrYfnSpZ5BSvca6Mws8SpbqWF0BWR2dXlJXH1BRwB/8A&#10;SR3nu3fHiaGlTmVHOdoHodzQESQSK1f4W7clrbEtR6hpqWv+eq65SrerHCzIkRAYhRzVMgk9e5Az&#10;nH8Xugh7RuU6QnpIBJ25AnaPqasrFpejWDAVJPYTX7cVppqu21UNdVfK0UkYnqzHCfTgp0ACQpIz&#10;L6g9geOHYk4xnXrZ5bbiVNplQMCTkk7kgTHXeQMUyUwNE4P4UqW3bN4+IFo9G1Qw2jbFvDGovFav&#10;pxsFGBCrYyyqpwAB2WJPnGrhy5t+GuanzrdVskZPcxsCecmBiKg2HHk6UCEp51c2ZZ9vWmx1tLSz&#10;3Brm5eGeranNTNVf1IFAI4IOSFlILYQd+RoF69dPPJUtI07gSAE9fU8gRieUV5so0HTM/Un9Pxqv&#10;TJWPWiNq1qj5aUrMnbuxJHPivfJD2cnvB784JllvRATGoY6fX95pPzExMxvVW0VS1G5kcZihLlWo&#10;pOScBkcDkEYGcEj2z3kaK8ki3zk9d5qAR5xyHSi+77o14tUfq1rzTwEVsNuiQtHEFJkM84HXFkXA&#10;AwcMvYGBpKzaDC/l8uQSdzyhPod+/LnU3l6kQrlmPzNd0FDTQ2+0U0EVNUinVBNUVKK0UdXM7O0a&#10;DkObZbA6IwmWZVydSX4q1uuqJE4wd0pwCe2M+sRMUIBKwlAgwMzymu7tHU7noUCSq9lpmq5iMHiX&#10;gjdmeT3OQOh47z1lQBtKTbLJUD4h0/RRG351JSFOtjScCftUfwpiuW3rbumruxioXgoRBGlaGEnO&#10;R0BjjbB+sBk+k/4jgqRnU+Lhm6W00zkTJjbyz+OdumcEUpZFaA54gjEfU1LvatqZd1m0PeY5ZqqZ&#10;66e20sZPozyE4jZwSDNjCsPbAHuQB2LaPhg+G4gaQTzA6T/TzHX6V14rU8WiqZyQOp/PrSvc6yps&#10;1ZPHWyT2sVCD/luWcxE5XjESQUDKej35GQSMWzCUPJCmoVH4+u89YoBC23CleKoXza6psW615+Vu&#10;UnzVIkddRnkW5eryDeGDZC/SwyM9HTVvdH41tsynCpBxtG3LPUGpeCTbqWM7QRSptu9SWGkWFV9R&#10;o5YpJhLHxMbBiGU47KnIGM+QNW9ywLhWo9CBmeX5V23K0Ijc0xVNO+8jW0fy8dJC8nzhdIR6aBCq&#10;O7PnPMnK4+4Awc6RQ98CEKnVGIO5kTA5d5p0fzZB9aqWqkrLVQXq4JTiJbVSelBByE0UCyhkycdF&#10;ynqOWPZP/pxrzy23lNtEzrMk7Tpg+wBgRtHrQ2tSQpY/p/PFB56JaGjirqGhpRIIYzI7KJOX08Q5&#10;IJwewCPvgHI1ZJdKlFpxRiTHL22pVTZCdbafWmulrALDa6ysSKlltVOqyrDTwo1RC/dNGPp+gCUz&#10;qePlBnwM6o1pIeW22Z1kxk4IgLPfEHPP1qSTqSCoQU423HIfWaV7/WG6yR1tKxp7o0Uck7o45SyK&#10;g8nGcrx6VSFxjokA6trdHgy24JSCY7T+Xc57xUVEFepO9Lk9wrJqqSOrUu0eV9OaIqUySWUjzglj&#10;19j1jGrlDTaUy3++U1EEknVXq/8A2drDs6m2TT3GarnlutTHJCYqw+jTU4B+oA8sEZBIJIJxjGvk&#10;X8R3NyLhTSUYSQcc52J546bV9J4Oy0q3SvVvPt+tSVO1INvUF/u1ZVU11r6wSRUVJQH5mNEUgJyQ&#10;/wDLAB7JJbHXuTpZq7+JU2yAUBOSTIJJ3zz7cq460WCpSzJO3pWOPYqf/eF665Frq7OUVJwcMoOT&#10;kdHHuF9gB9tbP4lfgeGydMcx+/qedZwwF6jmqm97VYdxUE01PVG31EL5qaealRkEbEKZOcf1lcjH&#10;6SVYjl03INcPuLq0WEuJ1JOxBIz0g4n3g8s1V3aUrGpBiP360q0+07NtxTuCnlqLrJZo40QPEho6&#10;6vZnKMFJ5hUBVypUf8r6un1bKvbi7i0WAkOTzOpKBE8oJORM88bVWLbDaQtJJ0/Qnl3xX6019Tf9&#10;uT2h5jDLPdBe7rcpJMvLDHAy9+/PlJI2fu4AHvrjraLa4FwBI06Ep6EmfpAH0rzTinEeHGSZJ9v1&#10;NVY1eq+XrayMUdslkVKSmZSfVjR+0GCOSr2zdgMxAz2cEwiUNmVgZPQnb9B6T0oqApRzsa7vtU9K&#10;fUuHKGepiDx03ICRonHluPUYI8Do48DB79bo1+VvYHJ5T+fflTaiBvuaFzXmuu/ytNLOxhhUiGnR&#10;eEcS4wSkY/qbrLHts9nrTiWUM6lgZO55n1PTsKTUsqgA1bSV46eWhi/lPJxNWyH/AJwXsRj7gHvH&#10;gkA/bSxCJ8VWw27d/wB8qgnPlGDRPeVqNju8Fr4mWroqaJKqRcGKKUqC0Sj7RghCfdlbS1i74zZe&#10;2CiY6kcifXf0IptfkIb3iqXyUlbH6MUEkshUGRY1Lt48kDTAcSggqMVAwRppehohBX8Yow8jqE4u&#10;uRknzj/xq0U5qR5jFJneE0w0NqU1lyoKVlW5QcalnUhuUgkCpFE32GWY/biOyF1VvOnQhxweU4jo&#10;IJJP4D1qTSQSe1FWsVRWMj3GvioaeR8RUvy/zFRM2cepHH1x55yA5B7HWklXCEYbRqI57Adp5+wN&#10;M6SfmMfj+/Wme87j/wB27FTWSGpnoozFiMyzevhy7cpZVbMflQoAUBcEjOO6pi2+JeVcEA5ziJxg&#10;CM95O+1EUooTo2+/1/Ss3vEdc9HU1FUEhaJlTyzO/qciCvZHseh+4861LBbKwlvM+n3pNU/1Uw2Y&#10;x3w1FXTQUzvVhSkVyhR84XDlTkAAMpbznsarHwpgBpajiflnrj7U02QoFdC7Xa4Km6I0NLzk+lpo&#10;6VWlVc4LBVyGPXgqT58HTbzqg0ZOOU7+/L12oScKkU07jt1VcYoKhIGNfAZql4FzzUArIpVWXkc4&#10;8EfqBz5zqptnUNKKScGAPw9J99vSmX06wFc6n3TZIrrT28UpEcFRUz1SMD/LiEpDOgUe4KnGOj4O&#10;MaFZ3JaUsqyQAD1MY+/OuqYSsgjbNd3KrojCtHbPVhoKbg1VNCwPrsDxiBPjirEFm65MeulGYtIc&#10;nW9BUdgeQ5n1I5chvuafGnT5BtQqkkn3VeZ6ZkpamdT6rvWSoFTljJaY4xlvuc58abWE2zQXJA2E&#10;DeP9omutN/EqMiiV02DJT2+OanutFcJuQE9KhlngplAPZnYKRjHXHOPbS7N8Fr0qbKQdjgE//ETP&#10;1HemVWumIM/lWfqlt3lAtrNWtuvOQ9H6z8I52P6fTk64u2egcK+cgqejov5tkS/plH9XUeo5gfUc&#10;5FVuiRAMH97Go7PtWK/vLRxYr9wwp6cthrZlikqCGxmKRiokXrBjY81bxnRXrtVuA6fK2chYBIHq&#10;OXqMVNKQsGMkcqSL5tiS1Txz1dP/AAnkBBFUU8RalidP/wC3mix6kTjvOR5GewQdXtvch1JS2dcZ&#10;IPzEf3JPymeX0xQlI57fh+s13Oaqh2OtLKTJSx3GaYyI3OM5jVF4H/DkED76gNC7wuDcpA775nuK&#10;HJCYoPFQlmRpXy7j6lXrgft+f308XAJ08qkU86aLDBBLU00TziitqkzVc8wLMka9K3/8wPvknGqm&#10;4UQk4lewHfn9qIgBWOVEbvuazzSx1FXVJXV7HkI6IlefE5LPyUDkSRk5OSSR33pVm0uAClCYSOZj&#10;7dugx3rnlBzvXe5NrXSe00N3emjaiuLkxSwNlWkGOUb9ArIMglW9uxkd6ja3bCHFMA+ZO8/j6d6g&#10;+ypOknnVSG2LLKjVc5lEMIEFMp8MT2QMYbB986Op3SIbEEnJ/e1TCCDpo3Yq2it1ZFzijmYBmaFi&#10;eIUeWwPt9yQNIXLbjqTBj/O1MABIzRlt70NYDS1bSSqziWP5fnBLGPYoUDICfswP7jzpD4B1HnRg&#10;94InuDB+hihLMGIxQ6901PWXIUFt3DC0wPKa33iJoJgxGeJJzGej4LDTTCloR4j7ODsU5H6/Y0NS&#10;CqPDP1ppqLzNu/bo2xvKlhlZYljt+4x9ZowD9EU8iZzCcdNyJjyPbIFSlpNm8buwVg5Ug4CupSMe&#10;b2z60w+j4xGlQh3+lXWP6VH8Dy22rPpttVtRfam1XWaS331GEYlmhzDVJ1/zHT/lsoAPLBR1w2Qe&#10;zpE3TaWQ+wNTZ5cwewO47bjakR/MJDnlcGD1/f41SulgudiZVukTU9C2HoquCRDHUN7Ms6kjHX6c&#10;579tMNXLL/8A6DKv6gZBHtjr0qKU5g7UFv8AQpBQ22+RVbvSPVhnhfksnI5DDI66J9/Y509auErX&#10;bFMKg5EUUJiFjar91DVthscUhmCrymaOBxK7SyMVRB/iIUD8aWZht90j0zjAyTQ7gy4BvA/GlW4W&#10;avWslpRJTVEqfTLFHMh9NsZIOD5+/wBtXDbrRQFZg7GDn60JCTNCdmQG4btpol9NAzemG+x+wx+2&#10;m71QTbKO9ONJM0Ru9qr7bV1q1FTOktRJyM6t9bY/8dY0sy+06hJSMDlSKsEzvQOw7jhrqelimkpJ&#10;ZJJDG9K0RjbB8cXBwf2OrN+0KFlQBA61o2XhG9Mj0cFraM07zU9NG5/4WqczJn/0rh1/bB1ValOz&#10;rEk8xg/XamioIEjA6Vzue5/xuzfw2GzUUMZ+pT6znif8Sgj/AL67aMeA94qnCT6CoP3IcRo0ige2&#10;6N7NUzJPAI4XXJSI/wBePOD4/tq1uVpfR5Tms4pBCqPJLFPEVZGQk9HVboUnY1CvtNTvUVMdGMek&#10;WyZD/So7ydeWUoSXCc8vWupJmKHXehgrZjKfqp1GC7jpsno/30dhxaE6RuaYnmKVajZ0MquaePKg&#10;5ydWyb4pjXXQNQqvFZvl8DlxI9gNH+I11wiBR62W55FEXqZDnBz7fjOq111IzFRBBqW5RT0dBXiG&#10;GoaKB446lDJxBDOvHP4yVPehtKS4tJJGZj6fuaIoa0KHatDg3BcZLhWT1VySWu58J7fdY2V3PfPE&#10;iEqW/I7ORjxrNqt2koSlKPLvqTGOmDn9KdauXhnV03pZtl/DRTW64fMn+EzYitonLq1K5yhRj2eP&#10;aknvGM+NXbjOopeRErGVREKH79KU8ctlTfLl+lOUUM1+pJUmrIZY6llahKjpCO+H2U46/f8AfVWo&#10;JQ6ktjI+bv3rusLTtFE6KV7JZKpTTTtbp6mCN62SA8KebkeH1eMsCQQDkjv21XOth+4TKoUArHUc&#10;++KhBCTjHWi26rDHR3qWrjSaWl5K/wDJwp5OgY45fVjPIggY1W2jylt+GSArO/Yx6fnU3mfDXNLk&#10;LmmqlmpKmaN1yBIr5ZSemBHnBHRHjVwo+IgJcSI/H070sTtFG4BHe3n+ZNLBLLFyRnHpJMf0jiQA&#10;M9dZwCcjIOqxWq3ACBMGDzj6k/auICV4UYqC7yna9ipqF5p4qyv/AJIiRcH0fDccnpmB48vbPfWu&#10;sRdPFQEpTn/5cvpv3pjR4aY5mrtu3FNQLV0U1FFEoo5KUR0p9Z4FfByrEd8cDoAL0fvnQ3WA4AtK&#10;p8wOcAx1HQ8+f0oRWEyFVomy9uw7ie50V2qZY9rMUqJa6ijYKFRFUOvJlBclcIhyctnwNZy7uE2x&#10;Q6B5xI0mJMyQOw6naO5phltTnlScdeg6/wCPeq+/qmSuvktNRztbY58WyCMu0r01GkePShJx9ZTi&#10;hYAFnkIAVc5jYDUjxXk6zOs43UTgmOQMxyAA3qTwCSGm9hgenX1O/vUN0v8Aa7THBR01tgjslCFT&#10;0aROHPkv0STMe24tnrwCMKMHuaGH7hRccXLip3zHUJAwMe53NDZWhnJTig1wqqq90M9bwjipyzyv&#10;HyzGjEdsx9yccVHZPjoA6bbQhlYbOT+I5R6c68VeINZwKDI0sV1pqqoqFghemdZZGOACBjPX2DHr&#10;PZGOsnVhAU2UJEkHEd/Wl1jOqmfbV2ittJBcEPKOKliNVQyAD5iFpBGFJB6dQ32678aqru38UltW&#10;JOD0VE+4MUw2QnINGbkEltNXVQV9XJZ0j+XSLLD1pAruCfdIwOxkcTLzUffVe3qDoQtACzk9pIEd&#10;zPuEwaktBKSoHA+9B6mekgalheUyUM1KssqFMPGSPocAH6WIUMQPAYA96dSlw6lAQoGAfx/QGk16&#10;cCvlilrae6NlUqZJuFOBMA8QjzhVQpkMO+R8Nkd69cIbW1jAEnG89/wHapNpzjnTHd4qOn2vCjz1&#10;VxmkVzVxQIsCzlJSycj+sr9Xfg4A/GqxguLuSQAkYg5MSMxy/wA0dxIDYBmaCTVsyTW+tEIppYaR&#10;Q1bWj1C0nIlJYUGGxxwMuQPozg8dPJbTCm9wTsMYgSFHbfOM96VUoJMjcdae9r2ealtIanE0BqXg&#10;lqappVarj5Et6igjC4TmVIxnDDo6zt2+FPQuDpkJEYMYiRvmAfUU0hpaU6kc4zzqjJbjYFqCal6u&#10;W01EkHplSDO0h5rKA3jqMvybJxjvTAd+JhIEBYB9Ox/CBigLQBkqkifvtRa33yqpPh7FV0EcQEcj&#10;VMksrERxShSgkZicEnPADs+SPfCbjCF3pbdPQeoOYj70+yVC3Kkik2oq6EVlDV10skdtjt8srSuv&#10;1opKg4UkZ7H7YcnV4hDmhSGxKiQI5Hfn239qQb8qpXtFGKH4ZXm7UFks61FLHUXmNrlVVUjkGlhf&#10;i8sjjwB9YjQg9kjrIOEnOKMMrceIMN+UDkSJAA5nbUe3tTqbJxwhscxJ7D94rRLJPWVW37Zb7JeK&#10;eChpi1NTPURKZKkciysC+FVuYkKghvt5xrMvpbD63rhslSsmJhOOm8cjkd+dWTbaihKG1ARihlw3&#10;DaaOOqt9Iz7mqZ51qqytqCJKaeSMsQOwSyjOTx4rgMM+SG2rZ9el5f8ALAkBI3AO+23vJqCy21La&#10;TrJ3J2JoPUXcSWKhopLnD8jSIEpaODm8J89lxhejyP05/fvTiWIfU4lHmVuTE/r7YqP/AOMJKoA5&#10;Ck99yXGKKmqKdgsytNM0saZUzMQokUY8ogAXrpiSBlQdXibVokpUMYx23I9zk9u1VKnikzzz+/pU&#10;dBU1k5kp6wLUwFljY1Kq7swY4wSeROT33++iuNoGW/Ke3+P0oTbilGDUV9v9ZWXu3263kytM6Ub3&#10;KNj6dPJJycoSxPJlhR24k8RyHuANEt7VDba3HeUnT1AxI2gEneOWKdcO0Uy09Pb7xdZaJnklT1Gi&#10;fJ5uyK2WZiCOZaQhSwJ+mP2XA1ULU6w34g9emY5TtAyJG5oHhAnSD/0KoV0rXe7xy0pWWqUcEhkp&#10;jl5DiFGfGeSgMWyO8YyOho6B4LR8TbrPuQJ2JiM/nUFKStcg5P8A1RetFLZ9sijmqgKyMQ26IMS8&#10;bMxVZJHPefpVsjOMN58DSSQt+41pT5TKunoB9celeWnS2Uznb/NEaPfFzV7jeJIpHlyzxp6IKCpl&#10;Z3LsvH9YHIqP0jAJ9tLOWDJ0M8ufWBAgdjieu3WopfUkqdWP2f3ik253YWqhppKRadrv/FEUXiGq&#10;ZpGEkYl4segD/MPJyp7yo8Z1fotgpwoWoFvR8sYxgkekRHLevJSmAuPNjNQ3aOvuqWqaeIygD0Ap&#10;jCAcDgqe/cnIJxnl13rzJbZ1pSe/XfY0J9JWQoia0C4XdbTbZ7Iklvp6do1jjkVgiRuTlF9styDc&#10;s9jDDyRrONM+I4m5MyCZ9OfpyjrVr4hQ2pkREfesqqLJUUty9CWGrAbCzRUuC78SGH3zgnwcZyO9&#10;a9NwhTeqR78sVTgEL0mtCuNkoWp4bGtxdBTK9zu1bHTgiaaGMenTKR02G4qzDJaRie8azTT7oWbl&#10;SJ1QlInkTlfvy/2+tWykpw2T3Pr0pJv1zeDZ17iQNmWej4lscY2Jdj14PQIH7n76vbZrVctKPRXv&#10;y3pBbultQTziobRUGppsx0XEpE8EqkHlUwzcAyNgdBZArKcZHPA8DRXgEqnVzkdiJP3EgjbrR21a&#10;kxHb1n9N6DbxFwprhXWiWoEtNbqmRmq0XMdRN0juW7yUVRGqDwATgdnT1l4SkJfAgqAxzAyRjucq&#10;PWO1IvFSFlsnA5/v9ilSjaskhaoignenILLJxJV2HsSP/B/Y51br8JOFGDzpdMqEimvbdkfcm5aF&#10;5I2NStTF87RVEh9WeLl/MKkn6yADnieXXY99Vd1cfCsKE4g6TyB5A+v0p1tkqWPvWxbD2pfLPtD0&#10;K62PLRwSyxo6lZ4ss4BJKZ+xHkZJU4wBrCcQu7a4uQppYkgdjt3/AOoxzrVWAcSzpI2mi53CamiW&#10;ast9LAsEsjGSRYyhi/6xgZZcY6/wgYHWk/htK4bUTMbTM9ux6U8XC8kEjagNwvC1aiot1EEao5QO&#10;74ViGPUfBScHGCSOzyI9zqxbZUjyvKwPsesmJ9KqHQVKlAFKdZsSaw3ue410DRwPCsiur8oKlXPB&#10;oVPjLAsCScDj+NXzd8l9gIQoTPuIzq9vvVe6x4KpXsaVLzbZrJsqCjpiUW5V9RK6k5aUQhIlJ9x5&#10;PXgnOPB1ZsOJfuyte6EgekyT++VU7qClEI5k1zatnT1VvNFHDUVUswElTHAjc+YUssQPgBePJ84A&#10;yfOMa89ehLniEgRt6dfvA6+leQwUJxvzqWyVdLU3erulzPq2e00au7/Vwde/Sp4h5PNhgE4PHmev&#10;OovpWhtLLPzuHHXuo+g+8DeisEK869hSU1RUXCqqayVVkqq1i3qkZ7J+plx4UdDP7AZOr0JQyhLa&#10;cJT+9+vWglalKMjem6o28+zaKJqugqDc6gKEpuDB4yVJDSnwJCOwmfpGSe8Yp03IvVkIUNA5z+Hb&#10;vz5YpkslKcjNAbPe/k7mk5hPro3ITMpdg4PXEH6QeWOyDjyMkaffY8Rso1Y6du/qKUCSFZq7WVqR&#10;TTTVMsZrWblLWSs54H3AUHDZz3yGfJzoCGyQEJEJ5AQPqY+kUdQySd6N1W6p63b8FOHqFwiA2umz&#10;DCQ36eIi+4OeLEkY8nPSSbVKHtRj/kcnvM/iIoq3IbABM0M2rZ3przR5p2qqmWpEAiiAf6myqwr9&#10;3YsASPGevvpm7eCmlAGABOenU9I3FKsNeYFXM1NWMLBeqypRAyUitTKaZxGJKoqRIFOeo1Zj2POA&#10;AcaG2DcMpR/dnPJPL3IH570SA0skelfae61duqf94K6Siq7jHLmlp2T9b8eRlcADCKSD3+p+IycE&#10;64pltxItWgQkjJnl0Hc/YTQkGD4hORVCqkmuDH1KfPOdpauqVGMuCfLeRgDvGB2dMICW8JVyAA5e&#10;nr3qSydyKl3baTZ6W1UbRkirgS4LEsmWAkBES8u8Hhgkfdjrlk94ynHQdiUzHTf78+1LvJKYnnVa&#10;I01Nt30TRysGlRhVMVcPNy48Yk6yOwGAzyzjzoigpb+oKAxt0Ecz9aKlOhECrdXIlMZq2dYKitml&#10;nSaNIvRSGdW+pAoAA/Vnj0MHB8aAgFcNpkJERmcetNwEjVzpoum7qqr22kNZFHSegYFo5KbKooJw&#10;GV8kxlSfqOfB7GqpmzbRcFTZmZKpzt+PbFFcWpaBOIotcb21l9G37ko2rJhTxs94pB6joSSQGjwO&#10;SMhUsMBsEdt3pNq38f8AmWioEmEH8Qc5HLPsKbcx/Kd3IGf1pVpomuPzVveULbqwM/zEBAknVM8M&#10;HwFLgdHGcHABGrc/y9LsSpOIOwnfG+2xqDbSiAgbVR2rQWpa2WGakrKiPKcVhZUM0/QJY9kLnxg+&#10;POmLpx9QBSoe4Jgdu9XFo22kkLE1R33u+OnsVZbrdR+neqhWhepMxYwD1CCiYH0jiPcse/bTtjZB&#10;dwl5w/y05iPmxiaHdKABCBk1k8MfzPL1AagwxFC8jEh/+r+wzj9hnWsUdBGnE9OVU4QOXKrL78qK&#10;64UVfwSsulC4aKerIcVUSgfyZh4dxjyTkjrJwCAjh6ENra2QobDkTmRP77UMnzBYGRWkncNvr6C7&#10;1lQkVFbauGOQIsBro/UaPC8jyEnByjjKk8WA66zrMC2eacbQg6lJJEzpMTy5SBmDuJpgOJCVzsdu&#10;efxrNTZa6qtsVxppI3pqR1pZpIpgcyfqDBTglRyC8sdEEHxrU/EtJcKHN1Sdvz9pjpShSoiRyr5b&#10;JDcNxVVuqauSmlaP00kjKSxlgQXMj94UDJyD0dedHhMJeQJzOcH2qSSFSmploaie4RWKlxUTRyei&#10;JpHYoXBIMneDxUEkAj8n31DxEpR8QrAyY/L1J3+gqSJnQKgt9tirb7U10E4FBQFYqdihZmwQesdA&#10;47yehkYzojjpQ0lpSfMrJryEAkq5CnK1byekNba6ktPRXNcPG31n1VyYpse7Ix8e6llPR1RvWSVa&#10;X04Uj8DuPf7HNMa9aC2fUeo2/wA0BucktqK0zT5qyoaUR9KmR0o/76sGgl0aoxyoWqDnemcWk37b&#10;9PaKQMFqarh8wsp41TIpeQkY6QAfSPc/VjvVX4wt31Puf0gY6SYHueZ+lPafF0p9ftUtNt2ejmqr&#10;S1LUQ1LPGflZeTlmZOeQqjlyGfA7x7DQ1XKVpS9qBTnOOsHJxBipJaEqB3FE7ZDZNnVIoZKOiuF2&#10;qZQxiuJ+bmWUgkEQKwSMdHp3c9dgaVdVc3w8RKilI/twI9Tk+wA6VArSgQkCe+f8Vcue7txU9uFZ&#10;TSO1sQn0/Qjhp6Xxg8Y0AGf3GcjQGrK2U54ax5+8lX1P60JTiwJNZ9uzdd03Ha6SOriiuwp1Ljrj&#10;PTQggEZUAMnYYLg4x15xrSWdozauKKSUT9Ceucg8p58+tKOkvEKUJI+w/MD60apd40uydmXCP0DX&#10;3StRY6axzRmSkaPyal0P0tkdKRjsnJyNIGxVfXiCVaUJmVjCp5JBG0cwQcVJUMNeERKiRg8h1oRU&#10;LZdx2yjSWnfbL1Dc3ttROZaNsjsxPjlEfGFfKn76fSX7dxRTDkY1AQr3Gx9jPao+HkKTt05j0oDd&#10;bvFJQW2KGtMZpuULejG7yp9RCoPA8f1eO9PMskLWpSd4Pb1+tLPQpeoVTpmttuf1OFSzp2GVViYE&#10;/dgxyf7aYV4rg04z++ldQQNq7rN40tsmhqJoJ3mjcNFHNx+pgcj6uIOopsVvJKQRHPfH3pxDukjF&#10;aBuWC0bjs9JuR+JoakBXMueNLUYy8UgUjjn9SknB1nLVVxauqs/6h05p5Ede/SouNJ8QlWytuncV&#10;4+p6xkPqwyBDyy0ecYP3H419uWicKFRBIM1pe3b/AHGopVaso6WohiXksk9THzX9gTn+2srd2rKF&#10;Hw1FM8oMU8lalDNMdE1NcgyypKXdc8mbkFz7darF62hgiKmADR+j25ULThoEjq0J44R+T/5edIqu&#10;0SEqMGo+ESJonbtm1c5Es6Ckhz360iqf7DOlXb5tGEmT6UL4RRzyru7UMFE5hgeKoUDB9Jxyx+dD&#10;adWsajg15TWjagklv+aqpTVRmNfpb1MZCoPZQOgfydOBzSkaMnp3P75UDTGKmsdE0tRVR0tIawIP&#10;WPJ+44w3R5DA76yffQ7h1ISkrVp5dJNQ2mKnvu36WpihioaNJKmZfUeo+YVVjA67BGME/nXLS5WF&#10;Fbi4A2Eb15agQEgZ50DW2JTs9MZYpgAO4DyU5/6vfVgp0rGoD60uMTXd2SuNgq6T/jJbfUQ5nwAz&#10;iONgzMvYYqMDPnjj20NlbYfS6YCknHviOmaPC9MDnV6ogst0tctbRvVLclQExvwkimXHiRSqtjGM&#10;HyM570AG5ad0OAafQgjuDtUk6CgHM0nXCgqau6xVlGs0clLQrMyOwWRcSYOP8fX+fvq6acQhotuQ&#10;QpW42237UB0SQDvWhbRutLXW+D66eN6dmd4pifS7H61Udd48fjvrVDcpW04QqYIjG/pRGyDg01bz&#10;leHat0rHmlq5YKWOqo1p5cJRsJlPrePYgr1x7YHONVVosO3LbSUhIKiCSMkaYj3n9mnHBpQozOPv&#10;1qzf683CjgUtNVTQQq8VwLcPXgHeQAW4kFiPPWMkZOgto8B5fIE5HQ/5FRW4XEid6G22ekqKunkq&#10;mNZW81VoZD6cTL4+twQeWceMD86I8FpQQkx35+1LCNXmplktM96rkl9amoaaOMLFCaYssxKkskcC&#10;jk/tk/SB5LZOqsPoYbggqJ3zsJ3JOB23PQVMtlTgjA+v23odeLlS3bflTTSwmK42ugp4zFWEM0Su&#10;mWXgMhuJUDz0H7znp20bcaswsHyuKUcSAY77ifypha0qcCTuBVi8Wq6XbcEc1TPNJbYnMho6JRGa&#10;+VMAAOMcl67JPED38aUZeZZZKWx5zzOdIOZ6TSr+pxcA4pttdVURwGkVmr7nQqLitO0Y+Xp/Ubi6&#10;KinCqhwA3bH6z4OqZ1KArxcJQryzzIHUnrz+lNNqkaQds1F/u3drrd6m51dXR0dRDIAssKDNFDyJ&#10;Esak9szZHLySQPpGui6YZaSw2CqR/wDY9CegHLYb0FxClHUKA1NstVxrRRmrmo46gkKJJPUyRkIJ&#10;PAGWyM4+k49hnT6XnW0awAY7fWOsD6ikzpI0zFXBTVtNX3QXKnNso4lWnrIGiAaN1OI4Y16DTfTn&#10;zjBdiQDoWttaEeCdSiZB/Enon78gJpjzSZEAb0u3OphqKiSdRD8lb6X11gB5AgHrvGGAboscciRj&#10;Vi0ChGk/Mox+/wB4oJEnHSi1wo46CQW+WY1L03JaiT/6f1MJEHH7nmRyB78EaVQ4XP5iRE7DngEU&#10;RaNBz2olcdwVFzjlt8QZqClWVRFEDH6kDyKywtgdBGLYJzjyNKN2qGSHjhRjfMESJ9SKJrKxpTtU&#10;d5Sho6mmMbGnpionWUH1JJFZfpBTAAfkCjDP9GcDONEYLq0nVk7e85+2R60uspSZr5telC1Fsqlq&#10;DRswaoT03ClP1cDyIzliO/fHQyTjXLxcpWkjVsNvr7D8d682ZUDNMG5IKy1PR1NdTGsqqyFBQ1bv&#10;6iU8fFGTgPDEoVOTllIx/T1XWym3QpLSoCTkbEnYk+/LY046VJgqEk0SNsoK6korxJIFNTEkdXDB&#10;n65IyzSHJz5CoT+Xx31pMuuNrUwNgTB7HA+mfpQ1tocSFKqKm3JVDdVro1asQRQZLQhi0pQvKoWI&#10;nDDmOsfqOAPc6Iq1QLZazGT9Ngc+kd68HFagP2YojX3aikpvkpI4/wCIS0I9Whp8lA7fVNGGJIQq&#10;oXwTxI4jIzpVphwELnyhWCRy2T++fzHlUXFA+sVT3PI87iGtnnntkBQ0tHCpgp2n4EjCkliIyTyY&#10;946BAOj2oCPOgec7k5UBPXqeQG3OorH9JOOneljdcME01THf/VM1FA6iFPo5OoIBlIH9Pb/9R4jP&#10;jVraFQSFWsQo7779B7RPISaWWlWuHOWKdbHvBI9jXOvWop7XU3VzSU7QrkRqFVIYIVXvCc2YBfJ5&#10;t2dUVxZFV4hqCoIyc78ySeqj9oGBVp46ktkiATihVdOL9HUmwwyT2Omi9OjFRmAVaLgPPMWOI4gV&#10;8kgscKOy2nEJ8Ag3RhxRlRGYPIDqT6QNzsKEfOPL8v0mr21LjSWuieumnjubxlJZZJYOFPGoVWA5&#10;EgkgkrwAA+nw3WhXbTji/DCdPac79B9d+dMNLhPepykNVa7bUJcErU9RGZWU8mBjzJH3gAciBkgf&#10;SAAPfQAVNuKQUacED22PrGfWjlMoEGgUm3KpEivFHE3qxerFWWipk+iVVJPqRHrivZ5DIIBONWIu&#10;m8sOnGCFDfPI9eg5Uqpny6ufSu7XYLzX7ggslDTxJdqmZDFIW5R00hxzlUrnkqFkAB75MoI71x24&#10;t2mTcOHygH36D3zOdppVLMr8JJyftVOot1uoqWx0bVcvOnlPAxUwaSELFIWJkXGcdtnBBZgSCdGQ&#10;66tbriUgAjrAyRyz6elDXqSUtk7HNWL3doLd8w9sphFDO/yNK0ZRMckCOOXXDiqkNxPEPJkkkY0N&#10;hlTpSHlSRk/WfeeU8hRnOoo5tSMpdo6lqdUoaW3R+gzKVdzIctnln6jzGXOc4B7z1XXmGtE+ZSjP&#10;aB+GJj8Kk0mFCRiKt1N3p/4pW01Ggp7dU1cFsUUcWJFIz+p3JPJvrf2ACKPCnAksKDaVKypIKs/p&#10;0GB1z6VOQTAHlJihUrV1129RW2jjnpq2jCE06SeoJqqeVUZuvpb6SvFST0pbJ00nwmnlOrgpVzjZ&#10;KRIHUQdzSjqCW9A3H4n/ABVSsulPQSYqJvlZImpBb4ZAJFSn4VCfMdZJIjCKAfq5MpPYGGEMrdwk&#10;TOrVvvKTp+ucYjFGCgBB5RH3FT2O4U0xiV4IYaGFElSKSJphHx8HjkeoScAqSA2fYDOgvtKAJBJU&#10;ekA55Tyjedx60MKEjOKt7g3H/HLQltdYqKee4rL68ki+rgE82kkXAByiYA6XwOhkitrb4d3xZJAT&#10;EfoD688nfepeMXU+GRGafLNt+2UOzpJZXNHd/TgVbmjFmpEEIeUq+frctKCi4HFpAMniNZ566ecu&#10;gAJRk6euYEjkIGTzAJ506GkBsq/q6+0mk64Tfw+ZaCdIqKop4PWkjVQDA6ER06tjKrCrMzAHLsUy&#10;SSRq6bGsF1JkExO0zlR6kkQMYE9KXEEwcH9x7VRjNtpds3qrqKdar17rAIIiDGrekknqMGIz+uRP&#10;byT9tMHxl3DaEmIQZ7SRHbYGfrSyVJbQsnckR+dAtuXqs23uehqYR6cVODXGRZA/qDIWMK+MOeRH&#10;RBxg9A6srtpFzbLQozPl6bZPp685rjbym1g9M0GuVzqLNXVXKZFpXDOR6OWqZcNJ9SnPeDhn698Z&#10;93mmUPISIyPsNtxHsMzzoSyZmoRs2pkstdf4xUyPC6FKCQN61OxAYrIPKkAg5xjj2MHGpG+SHkWp&#10;IBM+acHlIP8Aneupt1aS4BMcunrTfZtx1kNbXepa6Oy0lvhFU1dSwrHKEwOCc39R/qZuIHIE9/Yn&#10;VNcWjZQkoWVlRgAmRPPAgbCZiBTzdy4VqTEQM0+3PeNzRrNHFPFQUwzPNFG2WqOQPJQhUFUUHsec&#10;9g+2s63ZMnxFKGo7AkbR13knkfrV34qhpjA51nO6tyvTsirHMs00y9Rup5/UOyTnkP7ZPQ/OtJZ2&#10;qVjJEAfr++1TD0pjrX6tmqNv2sXaGnWiozySJubSCWVX7U47Ujv6M58d6k2EXDngEyqM9h178s0q&#10;+o26dewrmzbgu3xB3FQbfEcy0lRUinnWIl/RXvJyc/UApIUkcvf31N22Z4awu6BGoCR3/f23qvD6&#10;rtQbUMHFdbgu1FdLvSW6yU1PBbqRJYLXNMrSfI0Mc8pM7PnBbPI5AJ76OcAQtmXGWlPXBJUogqAx&#10;qUQPLH770EqQ45obGBgekmTRqlstyu+26VLB82lqqmliEEjiOVoh1JJPISEXI/UzHCeoFGSvdet5&#10;lp9XxUFYjIyJ5BI3PQYzEneiLaWUjwvlP7M0vXr4dJbqGit9VfbcsNROxS20RlkeeXGSS/pjl1jL&#10;AFVUKM992jHEy44pxDStQGSYgD0n7bk8qB4AQnTqHtQCzXi27UubVBuNN87TPxarp4/UcEDCRUqs&#10;OIK+8zDihOFDEEizeZevG9ISdJG3LupZ5zySMnckCoo0teY70D3DuOvvlyEwqJln9T1C/N3EIOei&#10;SSWJOTyOSc/21YW1u3boIgR6DJ/L8KWW4txWKuxbeuH8AoLlUTVU9RNLLJAruS00MStmVR7KGPEE&#10;+4bGcZ0ubpovqZQBpET2J5T1jPaiAEoBJqPbe3592V9sttVi21NU7u5eMqyxqgfIHXJiofj0Mkr9&#10;9euLlNm2t1vzAQN5zt9Bz6VFoF06TuaMG2Rz7Muk6xy08QV/SNSc/wAtGzCAQATISGQ5AGFPsdJF&#10;0pukJ3OJjqdye0QevWoFWpCikV1BYqq18UZJobzEqVNDUR8o+YLfVIGPYYNmMkjCkfT5OOKfbeJI&#10;goMgz6YHpzHXnRIhO0K5UEuVvirpLXa0rSFMHJZjCQSSzkoFHZJICA9kt9+tWDTikBx8o5nE/c9O&#10;vpSSzIABqpHXFqqGrndFzUcXp8LIzFRgR8f8IXr2wQT4HRSiUlsZxj8Z9fxqaQQQTTveKFdw7YpX&#10;s8j/AMLhjLy0qtl1YAKzMf8A6hXoE94yD4PVAy58PcKTcfOdjy7Y5TyHqKdcSVJ8h23pM3FdHukl&#10;NNOVE0FIqPwAjMuOsgAABiOI/sTnV9aMpalKNir6T17flSZOoiaufCylov8AfiCpuNS1PHb6We5R&#10;soD85IY/UhRFbrLSBRx9yNL8XWsWZSyn5iEnsFGFH6TRWP8A2yvkDX63WmeaIy3OnaAV8qevVTHC&#10;QSux/mEfqxy5Ixwe+PjXnHUoOhoyUAwOoEY6bZFNIRI1LG9Npnptq1UVIa1amankjmeGaD1ER1QD&#10;lKjYGATjj74yeh3UQ5eILhRAMjBiewjmetMFxLflCvrtUtdcKiob0bnHHXV9XOrNUVMxjapZ8gTc&#10;1BVlZGUgrxGApAOMaG20gSWsJSOQkCNxByCDvMncTTCFFR0uCSo8+Z60JvNJ/Ar1Hbvm6z1Kh1ae&#10;OqB9GaVQC5Rk6C9jtsE8gcDvTrC/iGfGCRA2jcDlg/lO1PLZ8E6TQa9XKCOGHbtJRxU0mEp3qpAX&#10;lPL8g/nP3OnWGlEm7dUSBmOWKNqRhArLd8Gltu46yzU3rPTUshpm4tzeSYfqLPjzn2XAGMDWvsNb&#10;rCLhZEqz2g7QKpFK85HeqUU0NFV5r7ea13QCG3ROyqHHSeqF7I4hm4js+T1nRlJUtENq0gbk7j0/&#10;CvJVpJxQ6eaaumqSUSoKkSNApEa8fsOP6evcd404gJQE5jlO/vn86iRk1ctO4nprbHa5p5IbZNN9&#10;bRr6kkUTMGkCDrkMqHAJ/UMjGTpZ62StwvASuPYkbE9+XpQyqBpp1pNw2d7fFR1VFG9stq5FfaAI&#10;a2SJjgM/LMbFchm5KCegW1ROW9z4pcSs+IvkrKQY5bGCMbx2rxVODsOm/wBKmrbTDc2paOz3r+Nr&#10;XRSJ6i0a0NaiBeXeCYpz0fDBiAR340Nt5TQUt9vRpIxOpMnGP6k/SOdC0uTEzjcb/SpYKaKj2u1y&#10;qJ1gaqjS1PdWTkAi9SPx6wWHGPl5wGPedRLilXIaQJAJXp78h7QTHpUpARIO/Ol5A1ieKkkannt/&#10;qt6M8QyjZPbH7nGP1DIGrIxcguAEK5g/vaipIAjlRm129qSKWpZY2leQ0tI3HChsZZh+FU5/JYDS&#10;LzgX5E7bn8BPqakAE70Jgt4mnaqhrS1KWkLiVP5nFRg8QcjJIwO9OKdCRoUnNQSgqOoVqVRaoNr7&#10;H27ca6kavu81xN3/AIe7GN1pwoEIkPhfUdc46JVTjzrLtvLurp9tBhISETvJk6iOukYnqe1WLqvh&#10;3W0pypOT2nb9Y5UmbZud/wB77u9SGsrJKSvqnlvHpKIZoyC0jeoB36RAyP24nJ71b3TVrY20KSNS&#10;AAjmDsMd6E2V+ZRMk5NLV8j+ZukitPLVJ/RI3Tp30VPsdWludLIgR16H1pT+qmmkuFZZKgRUMtRW&#10;rXBUhp2j5yOx/oPWJB7djrVSttt4algJ08+QHUdKOFHKabJ9y7Z2LVCKioqefdyU3pz1sYaSjo6h&#10;m7jgyT/NXPcoBAP6RqnTbXt+nW4shkmQJhSh1V26JwSImprebBKGd9ieXt+tL139WW0CgvVNUwW5&#10;pGkp7hCfXWmlbOWV/sf6oyRyznGdWTMJd8RhQKtik41D0/OgKnQELMAbHp2/xWY7kjvNhr0pjMsk&#10;pRZaaogflFNHnKuv9/IOCCCCNau1LFy3qjGxB3B7/kedeSpaVjqK3r4vU9j3HY9k7jpqCltkW4bY&#10;sU5p0wsFwhPpyA49mIU//paw/BQ8wbu2UoqUwucndtWR/wDU/WleIgJ4080nDbyEuo7H5Vp9NQBH&#10;Sawi5wVe3A0U9LIwLhh9PIOfYg+CPyNbhlSLqFJVy9KG3IIChBru/wByqb/S0X8QiipXjzxcYyv9&#10;tRtUJtlK8EkzRHUJUQZph2vcab4f29ap0W8Pc4+LUlVK8VGEByC6hGLtkZHjGqu7ZXxJWhB0BH9Q&#10;Eqz3xA5UfXpHgkAg8jXneG2QIA/oE56wWwRr6ep5W001oG9Frdzt3OVGo6dD7Mqt/fsedJOEOYMm&#10;upBSaLNu+dVWGKsSY4y/pxpGg/BIAJ0l8GlRJUI+s/pU1rJxRGg39JFE0frxRKwyXj9Vi3489/5a&#10;Wc4fJ2P1FcCyMVId01dacQLNKzf1OAij/wCfnQ/g20fPA/fWiBwqxRrbRkiZ2qTx9Rh9BPL9+/Ya&#10;Tugk4RUQgnej0kymNpJI4jGoJWLjlPxnP6v21WxkAVBaSkTVmlvEkFv9OCGWSNGWavkopTTGXkR/&#10;KZozhVwp49Z5E6Gq3CllSiJ2SCJjvnn17UicxXdVRUtTebjRSVlRJVEFaGSqYBHI7Qsx8kr17a8h&#10;x1LSXUgR/VH029aCoJSo0NszCe5U/wDEqWcwpIscgQ9rGvkZ+/kZ70295Wz4REkfc/kKggjUNW1H&#10;Wt7XKllhpmxVcWnpooWb+WewUOf1cl6I9xqt8XwlBattj37+x2pwK80JpVsCw3KwTQzJDTTU1QkM&#10;dUz4ZEJP0gAg5GCCfHQ++ra41NPhTZkEEx1Pr9xQUrIJBqleqSSnvVOzx1lYipwpaiFeE0aZ5ZXG&#10;QW6J79v30dhYLR0kDMkHbp9PzqCiPlqjbLglorRVtIJqcEs0oQqrA+Q6/wBDf6Z+2jOtl1vwwIP7&#10;+orkk451p++KmnrNgRG3GOSCWCmpYzDnMwkk+rPfn6Tle1yOtZawQtF//O3BJ9IGP+6Ycclr0xX6&#10;N1prlFVxRiCmk/TxysSNjBTPeOiP7EjXVytJQoyRPr61wEAiau2mxrcLpVigqUpzFGWjEqh42OO0&#10;K+49sjz5I0o9ceE2nxRM715BlcCnHbu6Ke30d2mqZJ6K81ECqaFEb61BIepjfpWQYKjJ+lmII6Gq&#10;a5tC54aG4UgE5PI8gRyJme4Azk0YOltSlKOSIjr39tvWlenrmi3HDUUCxzy1fpZp2p+B+h3ARsLl&#10;h6ZjJYnA5EnB61cFH8kpcxE5nqAZ3wZnHPFDStRckCpZJ7pvK/QXpFpoLJT0skUkzcvRgKyAKqgf&#10;UcKOh5Jb8aXCWbNg2+S4SDHM436Z+1CdKnV6hgU1WeqktFJBUSI8VS8Ugo6eKMK8rMMc1UZ4qgOW&#10;PeDwX6mJ1UPJDyikHEiSdhGc+vLrk4FFaQYClY/P/FVKTd5CLFGFgpkj4RxU9Ny8jjzdiSXc5xyO&#10;cDoAd6MuyEyckncnpmOwHIb9TUkvEkzzoRaKaSemjtRka5yTy8UFZiN0wTxVOIz+jIIJPL/XTzyg&#10;k+L8sDMZB7nl9qDoEFJpvp6S6bnMclcjtBTxJ8vNVooX5YrhTzbllyoU+7YUg9gapFLYtpDfMmY/&#10;un2gTI6Uwhtx0weVAK6astwpRHK8M9YTUyTKAhZASsY44OByDMAcnx41ZNaHdU7JgR0PP8gaCoeH&#10;g86v1m57xdZp4bhOIrdxjqKmreUEJExKiMKR0xKnryD9X2yqi2t2khTQ82QBHMc/TM99q6XFqwrI&#10;peq9x0kNTUS0tOlvpamqX5anRyyu+Tgk+eKgqFGcFssfxaItlwAsyQMn98z+GBUisDKR6UUotvXO&#10;6QI0q09HBacU9Tc7hUelFSMHY+n6ozljyYhFVyftjSq7lplUCSV5CRknlMfngClvBdWJA23J2H76&#10;CjVjqKGzXgGOQXimqaeVFWlojFEjKQ4dTJh//pkZCrgFtV1whx9mD5CCNzODiMY599qIkpaXhUgj&#10;pTfJfLKm0qQ3msjku08k09PQITI1PDJNj0owv6WfBfkR0pAHHJzShi4+JUbdMIEAqOJIG5ncDaOZ&#10;knamwtGkLcOen760BulX/Bau5LHSTq/GWalSWMxNBFxDB5FPasVAOMHsAnGBqxaR4yEFSugPczEA&#10;jcTS6j4ZOK+1284LVb5JorJb5jLDFRRPWSTSOeQCRJnmpVTnLL1n6s4HWuN2KnV6S6oQSSBHqo7H&#10;2+1SLiUiQnfrVKCk/jl8uktLR0VPQ28QWeKajpBBFzDZn9MZJJ6fyckDGQNMKV8OyhK1EqVKyCZM&#10;f0z9qVV51GBAEbUOqN609/NbX0tQscUolkIaElYI5GyoDA5HXEZ447/vplFgu20trExHOJIH079q&#10;jr1qkVeuF4te5d9RyVVK9zoaeighNLnEtRKI1AVgMd8gXPfZ4k+ACs2w9bWWlCtKiVZ6CTsft2E9&#10;aaCgpyTmBR+7X63biirKERQLaLWpNZU0agtXTnjGIIpcAon04d1wOKEISSWCDVs7bqS4Sda9gf6R&#10;uSRsTzAOZMnGKMtSVnQRgb9/3zpWpNxVl6FbBMsElujDTpSCnUQROq4iCkYOVGcKOhx+2c2y7ZDI&#10;StPznBM5M74786GlSnDp5UsXG6SPU1FqLK6xv6bM7MI4QhOSB1joZJP2GdW7bKQkPddupmh6yCU1&#10;PZt9S3CppqejiMqL/wAOvI4d17PIj26z+2hP8PCEqW4c70yl0mAmnr+NUMLxy0bzxwn+cxZ2yir5&#10;VQfJBHTe5+2s/wCA4rDkHl69/fmOVdWpA+Wj/wDs8WpV+LNiqwg9Sa4JVPD8sAlKgLSHiR3jrsse&#10;ySQPsHjLs2imuQEf8j6fuBivWqP5qSOZoTc6WouO5LTUSL6Ezh/lYKOFUHPgqs7rlfqHqIx7yApJ&#10;+2vMuJRbLRuIEkn3gfSPtUUtlSgs7nbvQLdlpzDabHbamP0KOOVBIZQfmvqy0nHPYaQSEKD5IzgD&#10;VlZvmXLh0ZVGI+XsOmIk+tceAVCEnaqe0q+Ss/gsckksEU9M6yyK/JuDyOc5z4XD9ZyuT39i3jaU&#10;eIpIGCCPUCP09aRaWdSUHaKahdKcW8imWSRvSmeKUlRGWc+m5+4IhLKP/VgaqCysufzI3AP0n/8A&#10;iyacU6lAISZiqlqr5b8i0bVUdJRBZK2aQrxEMcQ4xKSMYKoHf9u9GebSwfE0kqwB3JyT6EwDSylK&#10;cEbUOtlULdTx1VRRxy1V0jKR0EqBSlFzZYiy/qLyYLfYFRkHONMOp8QlCFQlG5GfNGR6J296iB4Y&#10;2yfw5fWj9NaZ7bQXant0f8SutRHBTQ00LB5qcTP9RZB5YDjGWH0qXOMaQW6l5banTpQCTJwDG0H7&#10;5roCkhQRlWIHTNdUnwrvlJUQSTwwwTwyNJJBLUqJCGRg30585GP8/ONRc4xbLCkpJIIiY6GposnU&#10;nbPrRvfe6KjblutdraH1qymjZlpyivHM0ygohX9LAfR9Z5HOQMYGkOH2ibla35hKufMadyO5zgct&#10;6O+6ttKUkbfntShT2+40/wAvUMs7xRTxrVw1zD1HdiFDKcAyIThQfA/T+dXSnGTKARJBgj8+mMnr&#10;vSqdRIUPeaGb6qYLbfWjRGS3wxBaCOXLtKoYkuVJz9bPIw5d+NN8PQp1nUTKiZV2xtPYQKC/pSvt&#10;yqO1biex2uuYxxSTTRlqWOmcl55mHBORx1gBnIGO+AzjUn7fx3AATjcnYAZI7zgCai2sInVnpRC1&#10;Xmp2vc6gQUFNNWSPGy3aZDK0UTE+plicKzsMFweQA6xpZ+3bumxqUdIkaRgEjaB0A9id8063cFj5&#10;EA9z0o8+45o6uWlza/nqwdiOAxJGXbhGr4wMsWZcseg4bOSNV4tUlIX5tKTzMkxk/Tf2imzcrdUc&#10;DNdbcsNTuaziW30T2uKnrxJXNHTiYSTKoTLJ0fpDMeRwASPJOdRun02zsOq1Sny5jBzg9ziKPbtK&#10;dlaMQZNWtw3g3W9y188q1NRVSs0UshVjKo6HjPsO/f6jodsz4LQQkQBv+z9vSnFCFajmhV4uluoq&#10;q2VVbCzpQ06xSszBMNyYq5Y4AwzZwBnoDPWm2GnloWhtUFRMYnpXi4hKgVcsVert8yXvbs1NdaOK&#10;ppBLzyhMwQKVAlMhPTli2MAknPRBxpdvh4t3wthUKj3zygco3moXV2XmvDUARS/TbjpqfZ1TbrdR&#10;iKrr45Vrp6Nfppoe46eJGb6nkkkJdnzk8lXwrDVkq1Uq7S66qUogpB5ndRMYgDAHYnvWeU+ltGlI&#10;ydz9hFR7YoJaqx2aqjdLfQQ0cYkad1w0fOVgGc4CKzsWbPswVeWpXLgQ6438yieW4MDYc4G3TMxR&#10;WkqCErHar1RvWhaRaa4QVtTElU0yWhfUhtyQ+plXfJ9SZCMMFAXpwMZ0IWSyfFZ0iQMmFKmMgf2x&#10;sck43oy3BpGvfpyFAt4753JW2enuDXaOgoqqokpEt1JlJWiHRYtknHIkcMgeOu8aesbC0bdLWjUo&#10;DVqORJ7dec0mp1ekKmBWdWyy/NXRBWylKQyASyg8io77x9/P7a0zr+ls+GPNBgVBtJVhW1aTT/D+&#10;6XK3UlGs3yldQRSL6AlCySB8TEKcgA4KA5PXZ9tZhXEmWlqXEpUR9pEfY+tNqt1qTA3FT2W519Td&#10;rEjyrdLiUiSNqgLIEiVXbiWU/SigE5JwBknrrQX2mg26QNKc7dSRnO5P1O1BQpRIB3qBYLfd66oq&#10;KWKGgf5SeSirKeWd2MhTpHDEhs54n7Z8dY0UKcaQlCzIJGoEACJyRzxuOsV5CAVlW1D3q6U7Jb+d&#10;LNNOsbUKFWTAhkIkSQhf5hVZMrk9cXAJOjhC/i8JgCZ2zqGCP7ZIzXHB/LE5/wAUw77rqvckstzp&#10;5pYLnbYo2tJNXhlpymDARgFhIp5EHtfOCdV3D20W0MqAKVzqxiZnVuRjYdaM/rcGo/MBj9KRabcs&#10;NTQSSrS0skkymKAY9OqpJwob1Qy4w4PFc4xIO/I1oVWikOBMkRk80kdD259tqSGRt/3VTbMQvl+p&#10;1arSkj+WblOkYCogQ5BXGC30lcHGWOdFuj8OwSlM5GPcfbM9gK62JUAaZUp6ug+HvLlwjiuCOSpw&#10;6cVVJGB9sPMg6wevsNVZUhy+9U/rH2BphQKW45A1J8R7LQvatvVtIJaSmultFRTq55Q00qsY5gD/&#10;AIXkVmK/0MTgcSNR4ZcOB11tzJQqD1IiU/QGJ/qrr6EhSdIwRI9sGgO17i1HWGqDrHQ1UbW+YR8J&#10;HgY8SY2U4x9cYwD0c9E6sLxrW3o3UPMN4O4mfQ15uJ1dcU/XGrNqtO4Km3yRGlrPpp4po+fg8nAH&#10;sE5tkHP6l8YJ1nm2w640h0ZTvGOw9ZA+3emyfDCtBwazK9XyO4wrc5QKeWpkaCeKnkLPEUA+k5/x&#10;kllJJyMnWpYty2fBTkASCcTJ/LmPSkVZ8x504vcaWGltXp1clVIvcrO2I1JP0KiKRxVUIKnIHk9Y&#10;I1ShpalOSmAdup9esnB9qtBplJSZNU68tKZKla7jKJFR3kP0RuwKqydnEbnKN3jDK3kaM3AhJTjP&#10;v1B7jce451Zk6vNNBXhpKSnq7ytbPDX0Zef5aOP6aZy4EK5PRcyHBIz0pxp8KcKk2+kaVQJneBJP&#10;oBVc4pJlU5FZvNRVNbXTi3QPLNVvHmTkMiQ/SScnrkR+o9Z861CVobQPEMAT7j/HSkQCo+Ub1Nab&#10;g20Nw1Nc8Jhq6WKqjhXkD6UrRPCGJBIPEuTkZzgd6k+0p9AZnEpnuAQr74obbghSuoI+uKVItyQF&#10;lho4ESlpWEUQkAZ5WAGDIfHeCx66H+toq1UJU4fMrJ7en73rvijZIorDAklYySwvWy8sxmnbCE+R&#10;gcf38eNJqJSjymPWJ/GukQc0Wt1AZKlWBWmVnOGmYKmD0VkRgAVPfjHg9aTcWNMb/j6g9aFoJMmr&#10;livtRt+sW90NTxdagqr0zfVGzgo4UYIA4FgMg9HPeln2E3KPAcTy59sj3kVEKcEgc+fqIp6oLLU2&#10;Xasl5eupbNDSv/wc8sy1D1MfpkR0qLkhzyZi3IDh2TjwaBx9D90LcJKyr5htBn5idwI26/eu6Fso&#10;CgQAOvOlG5W+13+goKujlp7bdKipeKstyr6cEK45CWPs8YwOuJ/q/SeJwLltx63WtCwVJABSqcns&#10;rqe45YInJNpSoJKecyOn+KZbha0vlvg+WxDBb0NPSUnqkyyKWz60xxiMyNnCgk44+AO6pt427ivE&#10;yVZUYgeg/wCI58jRkpKx+FRW6qoLKs95v/qmKNwz22SJc1UynKU3txjB+pzgDAx2SNTeQ6/Fvbc/&#10;6v7RzV6nkOtES4WAXDvy7/8AVA7vuKqvm2pdwNUTVNymuDU8+XIi5lAy5TwSEyAPYDA1YNWqGLgW&#10;kQgJBHpsc+ue9BCz4YPMnJoltC+R2WlqL40rCorrdLSBQuFDs3Bxg+Rgf2zpW8YL6hbAYQoH2iR+&#10;NMpc8NOedU9pWSTcW5AlIhqkRWlbvKgKuQCThfIA7I86PeXCba3lwx+O/Tf7VBtvWTFGNs7cqpLn&#10;U1LXmn+cpwz1lyMvOlt6sOwHUYaQjIAT/wDR++kbq6SEBPhGDEJ/qUR67Dnn36UEJ0IKicD9470r&#10;bjvVompjFaaSQKrnlW1jAT1BAIAWLIVFJx0cn7nPWre1YfBl5XsNhPU8/XalQorGBFA7Duiu2lD8&#10;7QV0lPUSZWQt9NMR39HBsiXPvyGPtqwfs2rs+G4nHbf68vamm1qbzP79KI366SXeCkqloolnjmjq&#10;VhigKpIW6dQgPRPRwD9WfGdK27IZUpvVggienQ9/WvEwoLA2rU7RVW3f2xDtC2usld8r/GLf6aNG&#10;sVVnE9MFPY+kIcE5yp1k3EvcNvfjnRCZ0K7p/pUfefap36Bdhtxv52cpPVCh5k+xg0HvO26nYNlF&#10;2r3aqe8n1Ka11IJWBsfzHK+31DoDHnvTtvdJ4k74LWA3MqHPoKE64hkJbGSrPoKUdnUdNvHcK3GG&#10;KZEppfUmp3pzUxSEHwCADjOOjnH31b3zi7K38JZEkbggEUdhnWoOI27itQrPh3dN8WH/AIiWlavk&#10;ctK3ocVK8srglvIyV9vp1k0cTYsX8A6QOuZ/eacctFv5xNeT7dV0tqdoLrSSU0oHRkXGftjX2V5D&#10;jo1MKkVxCtOFCiF0vdvSnSrhoKRwgCCJ4jzz/i5Hoj8aVaYeKy2pZoq1JiRQG4X0bjrKeSqijHpI&#10;ESOOMBVH2AGBqxbtzbpUlB+tLlQWRijjXaExmCOCCaRhhQYfrX/0keDqv8FROokj3o+oAQRQyG9S&#10;rO44yOQ3ExIACp+xzppTCdO9L6oNN1sdXEb9qD2y8skffVK7IkUcZpspuFQghgmadQO0lQAjr86q&#10;lSnKhHpU1BKkxVi3KKeZBTRBZsfWPVjQFQc4HIEZ/vn7aXdJIlZx7/lVWuEmE1JeqOklnliqC81T&#10;6YUo6hRxX+v79+PzqNutaQCnAoBSlRqtQNGLvUIX9MR0oeT1OTCJ/AwO+u8gaO4T4QI6471AGDTh&#10;QPFdK+gUOaSmcLCIoyoWNjkK57LMxOTk9+PbVM4PBbWYk79THQcqZ0yRG1ItwtlNDvC806OggicV&#10;ULOePJsYcKffsZGr5p1ZtWlq3ODGY6T7Us4kBdFdubaM8U09opqp5KEJUV9U8/poEJwzSSHCxhsk&#10;BT9RPQB0jcXQSQl9QhWEgfkOcbzsK6Easil7elqpaaplko3f56nhWR5VBRZ8lmzxPfjrDdn7Dxqz&#10;sX1qSErHlJj05UdaQRiubEP4YaWC51DybceYVENREmI4Z2j+lST1HnlkqeicHo6I+Q5qLSYdGIO5&#10;E8uv4xSmqRI2oxWo9Rb0jjZ5YqSOM/y1y/MnHjvz/wDq1XIISuSI1E1zTJmcU42a1i27nlpP59OL&#10;bTwyVReVVkpACGLcf6iOa5Hnv99Uz7pdtw7g6iQMYPKPtg02nSF6e01c3zUUW47bQXiljnqKuVxH&#10;aZPTMaIsZP8AIZA2AspYszE98uQHWdK2CHLZxdusgJHz89/6p56do9jinnEtqZ1jJ5Uu0bNea2tq&#10;pJmhppohSek02GjX11+YRFBPEH3OcADPls6tVgMoSlIkgztvjyk9ew9uVVnm1UfrKaksFoWD147j&#10;cpIEFPS0VZG8EY5lXhULkcj0eY7BLdEd6rULXcu640pkySnJxgnbG+KOUSI50altdW1ypa+odaaG&#10;SA0sssVVkOWI5BR7RBuicMSAR560gl1sNltAkzIEdNp7/SmdChCvah1DMkhrayCMXRKKNRU+lydk&#10;+vghZm+hBnHYXAx9zplYICUKOnVtMZ5nAyfrmlYEkjMVes1KgvCVE4mkkSnb5OghYHLcW4uxAXKE&#10;/pGBno9L2QvqPhaExkiSenYdeteTCiCaO2ipul+NDW1SpSRQM8UE8UPGOlh5DmVHgsWGEH9JLHPX&#10;Vc8llgKQ3knJHUnaecczG+KMyVLIJMRt2/fKi9yr6eepuNzRaaqknijjFBNMHZirKFVFj8KOI7LZ&#10;J5HGkmm1oCWSSIJOoDrMzPrtTDpScjM9a+x3YVMP8NpKaPcl0Vmklt9tk9Chp8HHqVTrjofk+2OQ&#10;ORrvglKvEWS2j+5WVHsn9+2KClQA0kSeg2pJuNLDabO9dcq+krJLhKBELfBziwrgMFcLwCKCeo+Q&#10;ycFydXbS1PuhppJASM6jB2xI6nvB5wKSgwVKj22/f2qhUbmqdySUkFOjVFPRQyelSwR5TmcoZQw8&#10;k4Az5P5zplFs3bBS1kAqiST32ihOPeJpSnamyvt1FHBWVUD3aaaNspTPKWjWMxjlz7LtxLHDeD15&#10;9qdtxwlKFhMHnzmcRyyOW9MLQ3p1Dek6nU3K7U9KJJionTi9LAHkUs6rJJyyP+Wv1KpIBIwO+9Xx&#10;HhIKyBsdzjAwIzvsYkihawQAkTTwDSWq03ChqpkuJgFbb4LjCrMtRUElo4lV/rZWGHBOADkAf1HO&#10;wt1xLjYKZ0qKcSEjcyMCMjv9gw6lCSoTIzn8KUd23eaSG5SlxNR2WOOCnjV1ZDVSIq5yoGcANjPf&#10;j31d2bKQUJ2Lkk/8Rn7/ALxSy1DE7CtB2QkV72nHVg1cl5oU406Gb01q2wPmQCP/AKhB6Yj62Tjn&#10;Os3flTF1owEK3xJTnymOmNv6ZmiNNpcBjCht36/Ws53JRU1k3NV19IFprdUQrWNS8xJwBAzGwUfS&#10;CzKoB6BYD7a01q4p+3S05lQMTt7532n70spBQdSdvrFW7aogtlXcZEerusS/Ml6qFccMsJHY9qeL&#10;cQOXeOK4x3oLsqcS0DCDjBjOIA9RvHrNNIhKNXOuKe91Bzaay3VS29mNZKS4iqCwXtmAODxB4qpB&#10;wM+7HU1W6D/PQoatuoidvzJ/SoKcAOginHdEEVpsOzPQX5o1u2oJnoxlhI5kqGQEIe/1Y6OQRj8a&#10;obVfjPXBVjS4c7ckzHT333pxQ8Nho9U/maXtz0VsvdhvNwpI4KeZzSs9RUylDPLI0nqqcjjGo4gA&#10;YA+nvvOrS1cet3m2lmQNUDBgCIzz3oAhQVHb70t2DbU9tgqLlHb3qVRG9OWH+cnHP6uS5DYBHv17&#10;jVpdXSHCGlLjOZx7Z/feuJSUjUBRy0JWVE0QuXNRRDlVRKof0I85/Rno/dR4yM4ydV75aSD4X9Wx&#10;2n3/AD+lByoyrlW8fBaR5twmvpxG8NHbJGjMa5/nyAwxs4U4PASMxJHQXA6xnA8ZV4TWhfzKV9hk&#10;x3PKrmz869aeQn67frWZ7y3lDUbkrKyz+q0EUc0NHNz5zRhj3Nw7wxVF6A6595I1pLCyIt0of3ME&#10;9DGyfqeuYpZ96FwnltSlT0Vzr7lNQPHACCRPNMq8I0CMx+odr27HI9xk9aulqYbbDgnOw5nl9cUk&#10;kGTqpgWNty26ut1lJNarKaWNYmNQlM7BGkbgpLN+pceylj79VuoWziHbn5efSdwM7de8RXtIXITu&#10;KJWPY93rKc1LvTRrUiOSAvKuREMsypED9IJ4ghseD+5Vfv2EK0JBxIPTV1J5xvicxXkMuDPWoduW&#10;qhS8VHzsnqUHzJpooWA5VciHByBnjGr9eSXZQPAOZ3TzhaGjCoknoD+J/AV5lKUrlWRtHejN5ukE&#10;V7kuMMMtwukCTVMUU49M0xjiKYMSjIIAwuc+5wDpJlpZZ8JR0pMAx/VJnfn3jlR3iNYIyR+lcfDO&#10;9QRboW+yRx06xLJTqjSNNzkdMoTkjiBwz3kkkY13irKjbfDAzME8tjnauWUB3xSIGa1u3fG+e4yv&#10;TVFN/Dy6r6czxgF1QAOoz3xywJByCCMdDWQc4J4SdSTqznPXatUi7SqZETSxu2w0qbjg3a8yyCWj&#10;eniiRjhJgoAlwBhVCMABnogkDrVnZXCzbGy2OrPpvH1+1Vl60hKvHG0fs+1L1io+V4Str5Kmohnj&#10;Yoteg/l8k5mUOBkIy4ZV/qY+FxqyuF/yihsAEdPWI9eRPIYzVK3hWedJka2Lcm4HhhiqlM9L8xND&#10;WQmaVyynlIHB5uF6zllz0BnoavCbm2Y1KIwYBGNogHkPYHqaV0h5z9alq7ZUJBW3a9UU1JYbZ1TU&#10;iwfKrNOR/LjjQAHsAuzeQqkE5xqCHUkoZt1S4vczMJG5J7bDuZ2ougEFS9h+wPzqOjp7tUyij3Fb&#10;Yp44a+mp4mZ1jSSfhmSErniwUBM5/qXiO2xqTimUjXarglJJ5mJwfczHOM8hSmpZMOpwDFcTWktU&#10;XGuuMguUFdTNKgom+p4uaLykbAAVSQrM36nyAcjXQ/5UNs+UpPPaYn68xGwzRW0rKiV59K0elpJN&#10;kUl0u9FJJWXOpQGqhp1ZPlVBOWKkYLDGSxGDk41l1OJv1IYchKE7GRk+vIdBWrt21sNFY50mQQTf&#10;JNX+aaT1AgJRllZSpd2B6jALIMjHZxnV+SnUGhuI9vfntttSZKt6pUN3obhdVoEttBcrggWX1JXd&#10;4Yge2UsOJUAjvLce+9HWy4234pWUpmMQCfbMz0AmkC6NRRAJoncbvBeKi2U1BDSW+hpIVnmuM9LF&#10;H8vCkbTOEU5VSSDgBTy+n6uxpRlhbKVrdJUpWAJJkkgZI6dyI6V4LDygAMDM+mdqSqinhobHaXqI&#10;ShipKd1py5zJI0WS8zDsKpJCIOz32OyLxKlOuuBJ3Ks9p2HrzJxtHIVXvNgET/THv60Tt95rLxT3&#10;K5zpBUpVQVKegn1/LdxkMiD9LYUqMDOHPeMaXdZQwpDQJBSU564O56c42nNNIdW4kk85xS7cXns1&#10;BRWSF2guVO3KWqRuKJJI5JUtk9hTke3L7FdWTQS84q4OUmAB6Df6/b1pNxSkpCedfrheoN3bShop&#10;Ifl6yjYinaNQI3jQvHwUeVPHiSCeyM++uMsKtLkuJMpVv1E5knnzzXVHxG9HMbUx1u26SKMTUrH0&#10;q9ElSJQAKYOnHl5+r68sB7AHPkarW7tajC90/f8AY59dqZCAgSnnTDHezV7ojpZLRTPOZQaqjYlk&#10;V8MXRQMD6QuD79Z86rPACbfWHDHI/SCZzTRdJWPLSXarvLuO53q611uaqpJ4wkrU8jQJTZHX1qMY&#10;KIwIYEN3q8dZTbMtstrgjaQDMHp6nkcUnq1rUpQo/QWqiqNv3J6CtmggHpQgSRZIOGk4cs4yyqMs&#10;o66BwCNV7r7qX0BxIJycH2+00whAW2dJ/wC6py2a5W+njltcsJhekN5p6h5yrxzElamNUwS3BkEj&#10;Lj+sNjj3o4eZcUUOzM6CANxukk8pBgHt1oZCwPIcRP5GKD07SXPb91qpIjPcEio4llM4jjCE9Fkb&#10;ywPLJz/UBgjGniA3cNoSYSSo7ZnnkdutDQfEQo8xFKdwhhudxkkR6O1eo6qGMg48gPL4GRy+6jAJ&#10;8YGrdtSmmwDKoH49J6dKirSs4xTFsm3pLR71i9GT1hTRXGnaDi74hnVKhQCRnqZG8HH1NgjvVZxB&#10;06rdU4kpM/7kyk/b8q6nSUrB3xXe9FpZN0T+vwWw1FatWjRjEvCT6pGGOjg/QT4yvQ6OuWJV8ONH&#10;/sAI7SMAH13rzgTqmMH86Y7zTKu14bTMsdupqepeCmrRNzcxSosiyuD22HBDEADBIA61VsKm4U+k&#10;lRIkiOYJBA9tp50RSThJ+tZK9PJtfdUoqwkkgcerGpys2PPEgYJAAPnx37a2gV8VbgokdOo7H1oI&#10;ToXpVTNfLglFC8tPPAscFJ6EKyksByYKsoAPbHpiSByzj21UW7ZWQlQkkydum3p0/wA0VekZG1KN&#10;prGlrlmpbckiTxJNXUUEjYmjbDI+HPUinJGMd5Grt1ASjStZBBhJgYIwRjcHnNBTvgUd23Q1d6uU&#10;EFriNbUmfESQZBlVlPhQc5Ddn/D2fGq66cbYbUp7CYz2jv8Auaet0rcc0oEmtSv+1H2NRU1dTX+1&#10;3C4UvFrlawOSemf+YuCAzkN2WQdA5x1jWUtrtF+VIW2Ug4SrbPKOQ9DvtNXFwgsEaTIG9Km7rpZ9&#10;ybWq5KCeClWpkjl+RkZS6zpyRElcdBAGZ8rkE8W8HVtZNXFtcpDgJjEjockgfb6jlSbhQsGNj9fe&#10;lPalNVwSR+lBHT1zDHGXgPmcDBU5Vldce2BnOfI6ubwoVhRlP4Z+x71xtvEig9LR2XdV4LVVNBZI&#10;yshPq+otP6gH0oygNxDZ8joe2NOLcuLRn+WorOOkweYPOPrSJZStRJxStcdpXSA0EXyy/wAAoSY6&#10;SoSRainKs/qSyGVRhuTf4j4UD8auG7xlQUon+YrcZBkYGDtA2jc5pdptaT5hRO5Rh325dbc6XKtu&#10;azslKlKUTjHKY148GyckEj7ADSrJMPMujSERnc5Enf2x1qwUkqKCnJIn7xVzfdNaqJKCi9RZq0Ri&#10;aqqWaSRJiw+kxggEKuPJzyx7Z0Dh6n1lTsQnYDaI69zUbltKISN6H2OGmqTwq6kRBJcyJBGV9RFX&#10;Pqf2YjB9gcaYuFKRJQmcYnr0+nLnQEDUYNaDuKWstm3rdbqq3UrUtwMg9KVP5EManHLJ7SQfU4fI&#10;z3nrWat0tuvrdbWdSefMk+mCOREYrzw2Qdt6CbksMdhullG36pRDLMauC5S8mncL9BjkjwMKAT46&#10;bJIONWFrcl9txV0nYQRsOsg9TQy2nWA2cGupaivslNFClfRNT26JzOssx5Ssc8w0ePpA8KCfB++u&#10;JSy+uSgyo4xsOUHnPOulSkkgHao/9zZrbs6LdNyhW/fMItTL680ixojniORXvmrDB7Gcg5Ou/Ghy&#10;6Nm0SiMDAJkCTHKCMgb0dbJbbBXnn9avSmTbuz/mP4LQQXOYLUU9O0DN8pC4I9aVWcnk46UY6Hfu&#10;NBSBc3enxVFIOTO5HIGAABz+nWgLKmmxpGT+H6/lU7RVcvwx2lUQJTRzVNwr4XWGlQR8UMeOIweJ&#10;BJz+/nQpbTxB9CphKUHJPOaYIJLKRuoE/wD7QKbJt8J8N9r3SyoYq+/1wCV1fVU/126LB5wRKwwr&#10;ty+pgMgdDVU3ZniN0i6OG0/KmcKPJR6gcgcVx58qaVbt4k+Y88f0joOtZXL8RK6mttNTUcASjWVm&#10;pqYg/Qf8Zxgs58DOcDxrVjhranC46ZPM/lnbqeRoHiEgJ5VU3fSz2W/0CXOeB7hcYfWqrfCXaSkk&#10;wOIZzkFyuCQPHQPemLJSbhhfhA6UGATsoc4HJI5deVRKCl3wx0BPY9Pagd0T0ZqeSCNJqLvFSqcl&#10;ikB+pWGThh9zgfbTzRlJCjCunblHauqwYrQKbbR//B69bgmjedUlWGBvUweQIYkdZ8jWbVchXFG7&#10;VBjEn0qF878OwhXUxVSbcVFtme0XO02+COglSGpkjQsGSZgGZwcg+ScjGji1cuw4y+s6xIzG3KrN&#10;LnhEFIxTpvPdtr+KklpqIoK+qWng9M1CVBLQSeSpjx2p++qKxsnuEBaVEJJO0YI9ag4gLUVoTmhu&#10;xGuNsrJJ4LTyWkdliFQHiXvy/wBRwxI0zxAMvICFOfNvBB9qsbR1SBmt02telvB9Wvraelfjj0qU&#10;qo1gLtksDS0kkd6tmwleTX85brdYL8kRqEqCyAKJgQR146I1+n2GF206IjpWYKgreqVJBUTZoHmp&#10;2iYgx/MMV4/sf/GiuKQn+ZBntXEycVLR08tLVskfGUK2Mg4X/PXHFJUnOKkAQab446d4Y3r4vXH9&#10;AgU5/uw1SkqBIbMetMxiVVdpqYyO0shpqdD0Ed1yfsD57/vpZawMCSagACaLQUUULj1qGWVSP/oM&#10;Sp/vpNTilfKuK6AQauizxXhG+XpHp46aMzsWcLyAIHEe5PfjS/jKZI1qknAx9/SuKOraitMqURgj&#10;pYvXnmUKnqthTnr/ACHeT+DpNcrkrMAdKQcSUqzRemuj0sDx1CUtwHJ8rLFmNyDgcCMFfxgjryNJ&#10;qZCzKJTttjfrQtUKgiuYGoZau6FqqClkbEpqpEZea4wU/PYA++NEWHQlBSknlFMJSmDOKFWu4S1Y&#10;hmpZmjmlmLPJy5MgByCqgZAVRgsf7aZdaCCUrGAMfnnvQQeYrjddGRfqas4ejSzuY5JpJfIPfJSR&#10;4z7fnXbNweAWzuNh09f1qSkkCa+XK7yCClp3R6WgVGlWgzhFJHD1uJ8sQM8m+r+x15tmSpW6uv3j&#10;26bdair5QOtUbUZ7rdK2BSolizAXd+nXh1jPv31ppwJaQlXI/rUm8mKJbfeS1bE2zFQgz/PxehU0&#10;ToXEk/M5XiRxYMhGR4HnzjSlzpeu3lL2TkHbEbn0M+tAQD4aYycz9f0q1Z6ZNuS0wu0M9DZKuRUH&#10;z2TFCQ5XHqL1JEPqH3UgZyug3CviUqLJBcHTcyBGDsT158s1MIUnMQKca+41lt3RuG3zFZ6+vjWn&#10;pp3lCxVEXqBgwxhSSqrj++M6pW223WGXE4SgyRzB2+37zTGkayr2qzsySl+cjiqqQ1NBGqQijkkx&#10;ykb2D56PR5faMFfcaBehekqQqFbzHL0/cmvIGk6TVKoWki+IE0sNTS10tyoIqkCmbgZnaV0JjjP6&#10;ieMfJSQBjPLA0ceIqxCVAgIURnMQBucRzg8+ma6tsF0K3MfnUd9SsirVUUyR0TrxkuHXFuxz9MqR&#10;joAZ7LZwOu9TYLZRJVJ/t/Cf3jnXikpINVHv0FdLUYSvekiCvJToVaEsxwgPEhj4H2AHQ0UWymwJ&#10;iTiece/+TQS5zJMdKcLXt+iuO36AT10dGKivepq44YRGkwwiRRdtwByGOOTYBxjskUjty62+rSnV&#10;CYTJkjck9fsPWi6ErSBMTv3pyqn29ZK2quL07V91qZQnOaocQpyHHAVFRQiKMFiz94UZ1SNC7uEJ&#10;aSdKAOQz9SSSScxApkoSPORk0ry1j7qi+UpqMA9QU9NSxlY4SelC+zEgDs+OyfJOrVLabT+YtXck&#10;7nrPT0FDKQRAotBJTbbt1xraiqaJ45EpIalIxKC5yZQvQU8QCP6RkjB60ooLunENoTvkiY2OJHf3&#10;7ilgNAJXvQRqm4Lt2WWqjt8VMAhD1cQENFE2OBlYdkMc+nToDJITnAUZLobaL4SgknOAZJPOJ2/3&#10;KJhO29DhSUydv3v+Q51a2xbKGsFXdrzSVtxmebFPJc6loZWVR/8AUhjYBU+sMsA5EgrnA8xu3XUF&#10;LNsoJHOMiTyBPPqo49ain+YNSs5xO/05CpbtvmnrmagorwYKak4wr8rQssVIqgcUU8l77JIjGRnA&#10;PWdCYsFtAOuIkqzkiSevp0nfehLVI0JORShfdzW2WWKmoIqqKniUI7TSl5ZsHPqMCeKt/hQDC57J&#10;71d21o8AVOESegwO3U9yd+1cJHKqdnr4Kejra+3wzmd42NLJUSxu9MASfVYAYLMB1y68499GfbK1&#10;JadI0jeAczyHYc4966gBKSob1014mvAq6qV8zzzq8KKQn81sLnAPXgMcfYeBrngpZKUJGAM+g/H9&#10;86hqKsmrlvr477BZrN8sj09NVTVNVUSRmR5GIYRoqL265bOACSw9hoTrZYU7caskAAbDuSeR/AUQ&#10;DVANaJBueo2narP/AAyhgpvUHCspZFDSdLzRzjCpgl/5eC2H7LFhrMG0TduueMon+0jbPLqeQnAx&#10;TGrw0jQKXHojbaa13K1ULTyVdSy01NDAajg8bly7oCXf0+Q4rj6nC56XuxS7rK2XlwEjJmNxsDt5&#10;ufRPc1JIKEhYFU6yyVRpXW4wV1LWArItvrozC7wj6w3YH1FuR4L9sfnTKHkhUskEbak5hRxHPlzP&#10;X2pd1HlMzP3oRSWaK/3cwwSLSLKokqKyoy5IQd4AGSMLkscd5HenVvfDt6l5jYDG+37FCSCVU7XW&#10;7i8WXbkFF87PXU1jFCrRQhpfVpqioMXLBGFZZIzkZx3joHVEwypl11bkAKXq3xCkp1fSCKeDxUwh&#10;E5Aj8auS/D65WywWq3w2y4Coko6eaurpUkdDPN6kpwwyMov0kZ/UewS2lhxJpx5biliAVaU4GBAz&#10;67z0FELZDYAEmli21dZtm/S09DLUU9wqZJIo5ZT6b0xViCT2FeQKCc5IQo3lgMW7iG7tkLWAUjJj&#10;nifUCfrIpXWps4xNOlTHZblucVtStDaobgrSU92mh5UrtMAY0qVjI4kOksZljwyniSGI7oUm4bt9&#10;CCVFOCmfNA/tnfBCtJ5TmnVeEtYUrEzn12n8KYmgm2LYmews1KLpLU0dfTwTNKjiCdlikjqeuzIs&#10;iqQF5Ad4yMVuoX7+m6ElACkkiCCpOQU+kEgzB22ovhlhv+XiZn22g86XN1wVVVUWuXcMiPSzuYxc&#10;qkIKqSMgkP6iDuNQG6kywYYB7OrO1LaEuItgQRyEwOUEHmeowRSrkggLG+3emj4N/Cup+LEyXOps&#10;Z/3XeoqZLhUNN6UcMhHJIVA4mVizqT9WFxxCgDBFxO4Xw9lbiFwUgCY9ueB0A3zMzTljZm8dAjy5&#10;mofiFF/u7uCooqasFZQCf0qf5N3p4mEj85o2UcTlFRQxJ/zGNJ8PIuWQ4R5okzk4GN+s/WpvMC1e&#10;KAZih163A1LZbYkWABG0aCUKS8ySyJ0B0AF4ueugD32NGYtgp1alevsUg/Wcd6rHlkJAFAbFX1G3&#10;9ytU+tEXtyO1ExkBjaYK/psB3y7+vx2Sv3OrJ9tNxbhMGFxPpif09JoLSlJXq6VfrKGot1uqj6sd&#10;I09OtVNKjkvDE8fKWORzkktIZCvecFj50s24264kbwSByBM4IGwgRPtTRSog6edA/h8J5rs0fFqa&#10;KSLm8/IAwZ7VcHpQw+n7gZPWDmw4kpIbBBkzt16nv1nacUJlRSqP+qI7iu9JaKoTU1VFVU8oAaaZ&#10;GZ0cfoMYIzxXvif1EgkqNLWzC3k6VpII5D7g9zz5cqfD6dQKTINaRtfd1uvVmehutFDV0FLGslUI&#10;KgqzVI5FMcSOP0sVwwIOMkffMXVo7bveKyohSsCenPJ5zvB9KtUvNOM6HRiht73HHV7lrflTDTfK&#10;wNRW5Y4RPymMawK/pnAIXmigY9/3wwxa6GE686jKsxiSTB7wSaoi8PFMCI2pKuFwpLFI237I9KMs&#10;q1laYjNJdKlMNxVsAMiH9AGEZgTgkqxvW2l3IF1cz/tTMBAONtwSNzvGMZpNag2rQ37nqeYorsOz&#10;m411Xvm5tHdaaSdIrXTTluVwrx4OHzxSLHNmOe+K+MjSnEHg2hPDWfKYlRGdKOmIkq2A9TyojUKl&#10;45HIdT+96Npbqi6pPJXSxPUTyh6P6/oo0IcSYOO3cO31YU45NkF8hAuJZ0hsQkDP+44jvAjbblyq&#10;TadZ8/Pbt1+tGFt1rrpWskFMlbb6GRKioqIppo2lnVVEcbrxGVQFggzgAM/k6R8R9CRcLVpUrABg&#10;wCcnsSd+ewq1t2ULIbSJA55oHuj48bXqqmpo6KiqrYYkjhWcu0vKRhwI4jshMDz7DrvGrK0/h+9S&#10;lLi1BUyYHQZ+/StE6+yUaBikzclNVVFnjphUGtNSJqeEl+JDOAoLM2M5Knz4OO/qxq6tVthzWREQ&#10;T6DkB9PvWYu2ilIE9aB2mkp7FuGktqBLhUV6QuvqSuExLTPxd4mBaVvrX6mwoHhcas3lruGFOnyh&#10;MjYThQxP9PoM1VgaHAgZr9uqyVlthuVxrp45qmtssSQ03pjEHrJHHTKQAAmfrcAeFUZ89js3m3i2&#10;w0mAlZk9YJKvXkCep9aEEKT5lHcf9fWoLfBV7taMQiKnE0vCKpnLFBCE4N0FJZiWUnrPgdAdGdWi&#10;0kqM42x80yO0DYTH3oqkhZxUlXcE2kkr09VJT3O3zTUsMqIiJxbJdpBhuS/8vAJBUliPGDFDZvSN&#10;aZQqCZnltG2d+0UNPlPl3qvS7ckk+UklZ5JpXYZllMaRgr23Y5OVJJPWMEHJyBoq7kDUlIj2n26A&#10;H6mpraggk1HZ92o0kclPTU09MkywRS1qq86gp03H/GSAwJGB0MdA669ZmMqIJE429PTlUUuiYSK0&#10;Tbm6qGnvs8L08Ya2rLV1FZKA0ssaqxEajH0MXCZx5yf31mrq0cU0FBXzwAOQMjJ6xmKaQ4NfmGBV&#10;bYFxrZLhfK6aWJ7hRwTVCTuwIQ+iqK5bPtG7nJBIKr3o3EGkJQ02n5VFI+5P4ge1QDisrG9L/wAP&#10;6e4U207rfaKpeiqZKkTQKqMDIqBkfLD9KnmV7JBx4On+IraVcN2zgkRB9TBGOZxQmEOBsqB9qL7h&#10;pJZLVb3tcM6CJTXVEkHpyRtLIoBkZIycDAjUFfpIyPJ0nbKCXFB4gzgTIMDufzzzoiwUpBQO59ar&#10;7SvLU24KqzIqR1ddIKy1vI//AOT3NYuKqHHX8+LnCTj9YiJGckFvGNbKbjcJEK7oJk456FQof7So&#10;V1laSfDO+47Hn9R96D7jordbIIpqVDXTyNMlMKyUFYo45YyqCJjxA4MV4t+rvoHTtq468SFGEiJj&#10;EyCMkd+me8UNYCQFJyTNKSV9CkzehDydT6jxtDxUHA9ROIxgAdjwfb86uih0plRx6yex9aXAAMRm&#10;itNsquhrbNcqWdJY5ElT1YyyxAmNsglc9cRhX8ENxOMEBJV80pLjKxkQe+IiOuTkb8xRg1sua5v0&#10;stXsu3QxpJUXO2XCWnnHqB5UgeISIjqPByrFSuVKsTnUrdKUXa1KwhaQRuASDBIPpuNwaisqKQE1&#10;bsO54Wsy0Nyi+ZSlLRPRS5SV4QCyfzAMq0bFgPuGxggdCuLRQeLjRgnn0O23ff196MlYKQFZAxFL&#10;O5rxa66SjWe3imhp5uLUqysryZVgf5nH6SgxnySCv27s7Rh5oKKVTImYxjO3OfsZoeoLhIFL+8qg&#10;0tTbrJNUpULy4Grj/TIFDMO8ZI+kYz471Z2SAsLuAOW3MTA/WhLEHTQu0XilrBFWOZaeaG3QU5HM&#10;9OCACmPbiD0fH3028ytMtbyon2qAUNU02bW3ATdH9GpiiqXIlik9QxN35wfHfXeQftqmvLcBvziR&#10;9f3+5q2tFkKMGD1orW36GoVKrhd6SvWRnRo5Uq0ZwSOZLkEZIznmx/fxpNNutHk8pSRHMe2BH2Ar&#10;rizIVmagr7TbNx7oraqgupo/VImanltFSsiKuFyeAYE58n7k6Mh562t0IcRMYnUmCT6xXg347pKT&#10;9qp190tts5BrrZ5IGORSSrUxwTEED68xg5xn6lwQcYOjNsvPRDap6ykkemftRS4gYmkjcFxpbtWL&#10;LQGBSIXjkENxmq4zIchXBkVXAH+DvwO9X1s2plEOTuDlIGOmCRnrVc4QTijO3Nwz0EFF8sRbVpaN&#10;KNGjLmTgo+t27KqznvtSR1gAkko3NqlZVq80knlHYciQPXNFS6cV+ve//VkkqGslvukEeIGq5reU&#10;ZXbPFPViKtkjl1nvvz3rjHDgkaA4UneNU49FSPtipeORmMbTX2E7WqqBqv8A3fNHckmJPy92fk6g&#10;D9McocBhnPE+QOj1jXSLxDnh+LKe6efqI+tdPnGoDNW9p2q03O5SXKjuVRScaWRQ11pwkagkszCZ&#10;GKt1gdrnrQbt59lvwloByPlM55SDBH1qTOkFRHSnqu3DDats0lrhrbleKemiSFq62iP0yuORUTtl&#10;lZWwCrKmV8EkazzdsXbhT6kpQSZhUz7pHXqCc711asAAE0lQXJ0vdxqgnzjSwCnpqWGsllFQryAu&#10;JGlZpCMDJ4lSCPtq/U0FNIRtBkmBiBiIgfjS+sgkq9qobvvdpvt6q47GrJbiTJUs7GWad41GCXAH&#10;NQA3E9E4ywzo1ky/bsBVyfNyxCRO/oTz+gqK9K1nTzpr+HBqEttFS1sMkSWyjneqgkGVFNJKW9Jl&#10;65OWZSFPWTnVRxTT4iloIlagB/yAiQeQgGY3pgAwFK5CPuSPxpf3EK61XCruldznnqpHkStHKNlU&#10;9BU5dowXClT2oAGMdmztg06hLLYgJ5d+vfOQRg0DUpM6q0Wzbkg2dtHYc0MHz9TQWyavpYZQvB6u&#10;eoZ15kjBWMKrnPkhRrLu2pvrm6SowlSgDH9qRBj1mPrTK3S0+HW/6W0gepJJPtj3rLKi41tVcJqy&#10;udrzXV0jSyorczISxLlh57P/ANtbBLTaEBtsaEpx09KTSktpA3qf+HuLXWV9plpau70Z9QUnfrRo&#10;RlniXGJSnuFORjOCBoXifzUt3AIQrE8ie/MTyJwaktJSgLTSHLUVkdxhrkzIYXjInmBJLn6s4PZ+&#10;+daFKWy2W+o22/fpQkEg4phtElMZZ5y7xh5S/MSY9dzks4VR7e/I96rXgtICRyHrHvTIzXq/4IfD&#10;+P4qfBvcW2IqyGod51npKx0DqjgZ4uh9vIP76+V8RvfgOP2z60kBXlI2OcSD2q5ueHfF8LDifmbJ&#10;I79qxi6/Be42S4T0m5prXbbLRMY4WVnR3x7qqNjrx3nX0C8vU2rhbtgpbisnaPwqnYdQ4yla8dqq&#10;WTeuytmXpKOx26orq3tlrKlm48h7qPA/bGkX7DiN8z4lwsJT0AFGad1HyYri8/EC97qqkhr5Y1oS&#10;5Cxx/wAtWOf0/vrrHDbe0QVMjzR+zUkHUvJpwsdTt2lKxyW00s+DllJJP76o7hF2rzJXqFa+zaaU&#10;nNeGZLi9C7Us9LhQ3aHpv2zr9ChoL8yVZrFlZTgimC2V9bVU7R0QqVhZSDAHVkx/3/y1XOtoQfP9&#10;c0QKxVWVKlURWSREQ9ox6H9tSBQZyK9M0y2pqqSAGNkEPgsZBgY+656/fVY/oCs5NFSSaMUzn5L5&#10;pJkdWk4PFBUcWI+59/8APrSK8q0QfcVIny6qNw74i24URaeRZFGeUspYKCNIqsFXOdWOwqRdCRtR&#10;OeoS7UMM4njiiYcyaND6h7z0W/TnxkHSaUlhZREnvt+tDKgoSKtJbJrGkUtyoZIlmbmlUTmWFSMY&#10;ByEdW6JU4bocSPcJcS+SlpW3LkY59cddqEoafnG/2q3T2+GBXMtWlTToxljMXSnrvpsEH7g4PX99&#10;CU4pRjTBOD++lLeGAZmqs7RXRYkcx0cAPIPxH6R2R+SQMaMCpuSMn8OU1NR14FV44aq67qipKGhe&#10;aouNQ0j0VBDglR2IkVf0jP8AbCkn31MqQ1bF11UBAwT9yT+5PellHSoJG5pg3fRC52d4Z5xH/DYm&#10;SCJJgUSQsT0Vz6jnGBjoAE58HVbZueE5qT/Wc9SPyHrnlTS0qIAUIilC41BulVSzzBo4AI4mOSzM&#10;D757JOc+/udXbafBSpKd8ntQlbilayVD3KWc08ZmkM0wRAxC+oSVQMR3hVGT9gD99W7yA2BqwIH0&#10;3+tD1efFaXZttWaSmthfetuorlE1PVfL1cNSDAqE8lDRRMgzhegT471TOknV5ZSZEjnPWelMJbSE&#10;75NH7fY57OaWOyGz3WpAJmkpajmtQ7Ah/wDh5go9yP08iB51SPHxSvx5A5Y26eYZ6c4rqgAIFFLr&#10;UUM8lxtf8KMtjhnkVrbTt6c8CDJ9SlLj6GA79I/Qwz+k96rGkOJCHgv+YQIJyD2V1B/u3HeiJnUd&#10;I9uvpQxrjbbQpks16SttlPTyx09esYiCCVk+p4uOY5sAqwYkHKkELprw3X8PtwokEiZmJGDOU8xH&#10;vmpwlKhoMiqtjkue4L7TT03zlXUQWycyx08cSj0ZpweEa5UfUzsSxPeSAMLor4ZYYUlUQVCJndKY&#10;knO0AARjmZrjQWtfkHI0V3RdKqRKagS3Um3Yxhgks5q6idh0HdEUAYwcd4GcjPnSloy2kl3WXD1g&#10;JA7Akz9przwMREe9CbRY1SaWeskHCRvVanM4iEjeORUA4/biT+dOP3BICG+XONvT/sUANzk0/wC1&#10;6iMLQVklRYXEJYPT3H1QwQZzzPEhUIzgZTI89HBzl2knUhKV55iOfTqR70RpOysEV+lvMO7aBq67&#10;T3Omu0mZ2eaNHh5MPoVQMMqrHwUeQAvQAOuBg2i/Dtwko2GSDjvkSTJPM9aIXPGJ8SdVVDWPZrLL&#10;LQSutV6PqPU59M+mUP8ALwMnLdkkf0joZYaPoD7yS6MT9+v5R13qCiEpwc1Y2XstZrA1ddKqSG1r&#10;wqzHEVjmrioYeorMSkMbFwvqHOTnipYdDv74oe8JpMqyJ3CZORAySImPqRSyEKWnxFHH4/vrVqr3&#10;jUXg09MLxQbcslHyNOlqoj6aEj6/TkYBpXPQMrsCSOywwAFuxDErDZccVvqP0kDCR/tAMdt6iVFU&#10;JUYA5fvn3pMkuNCslNLQc2SaRqaP+e0zs44spdyUyRhjgDgW49HjnV4ltwgpcjkdox2Gf1+tBMCC&#10;mvtTwqbexpaWeSQOZGd2+jgRhSVQDBJOST17Y9z5BKV+dQj8/c/bcdqFlYxypdvcElvsk7PHGqy/&#10;RGzNhy/fYA8DAJ7x7dasmVJW6B03FRV8vrTq1qay0huEE8NLRQ0MNGKOUA/Nv6SMvM9KFw3NiTy+&#10;sJ2XGqMOh9fgqBJ1EyOQkz33xjG55U0ESnXNLNHcKi9VtKak/PRQeIXAjAADBB9IBIGSxx9zlh51&#10;auNBlBCcE/jvPOO34VxEKPpTFtC4GK9y14oaj+CkGjYwI0jxwqBF9BU57dj9KnBz+x1WXjepkN6h&#10;4nzZjJJmCDjYb/5oiSEqkUXuG33ss1PBcKySOlSoE0J9b0xJ9J4nnglAQFy47VVJ6IGEW7kPAqaT&#10;5oz/ANbegODUNB1AHai9Lve4UtBW7flhm27acYqEtSmnMRQr6jOeXJzwZQSzEFSD2MaTVYNLcTcp&#10;IcXy1Z32AxjO0DBoqluZRsO1Ado2yG632e4XCP5qz2mIEU9S3NqmQ8hTRHj22RhjknIU56OrG7dL&#10;LKWmsLXzHIf1HPPkPWgtpK1FR2FI3zNVW16Uy1TmIgo0oAykPLkWX2UjyT0FBJ9xrQBKEI1FPeO8&#10;RmhRKu1NdrsltrKFfnI/Xycy1LyMY1KgkEMx6UlcBjnJIwO8GmefdSrynHSB+5ztTBSkpinSkvs9&#10;kpqu/YaaoqgkclPyePihYl+SjGGPEEAjwoPWdUK7dNwU2/JM53zyA7Z+pqIBBLhpc31aK+zTy1b1&#10;9bcKVzHVUdTVVJlSamlXmPTdmPE4PFsd9Yz3qz4e8y8kN6QkiQQBsUmM9eo/xXXW1J5zzFcXyeO3&#10;7JgnjtxjZadpaa4JP68ReSTJgRDjCuFQjokEMf6zqduC5eEFcyYIiDAG89jj6dKPpBbrW6G4U22N&#10;s7NsdzklltM9ipJKhRISssslU3BmGfqQCckrjOMgd4IxjjSrq4uLhkALC1R2CU59CYwevbFPhQZQ&#10;hCvlj865uNJFQVkGzaI1VVFc6x4qQVJE72uR+IenEqgmQE/VlgpMeM/UCSW3Sq5m7ICVJAmMBYjC&#10;iNhHLlq7V1xAlLQEk/ati3RcLjszbtq27YKOdYbZ/K+WppEqAz8iSZfBw31MXPEHkMZI1kW1jiLy&#10;3rlyEnaZEcpE4J5Y/CvplrbtWTQQhO29Yd8Y6uiuNRZpbYoopa+OSo+UGQYJpCoaVs9NGyoIwM9c&#10;WP4Oz4KHEBwO5CTE7yADgdwcmsDxlKA6Et4mgVtsMdq2nfLxcHdIaGNqSmiRSzevKiM5QtjCqgXk&#10;T39QHvnVg7cF26aZZGVZJ/2iRnuTMVni2EIUtfLA9aaF+mLb243o4ZKQxV3rjgoYzu8jBpf8PGNU&#10;xk94bByMaqDu7ahefLGTgCPrJJnpNNtaYQ5Ej971VlsMtzuUUNUzUtG0cdwuMwwqwUSQsZI+IOR2&#10;I1Vc5LOBnGdHS+lpslOSJSkcyonB6dSe1MFHmzgHPoKqW4ObOnOnpqWgmqZKhqWrUvSSKqZ/nOpD&#10;E/UvjHMk9r0NFejxSJJVESPmyeQ25H/j3qu2+YY77Ed6C1dupoKyOqrI5rleEKU1LTSrhZ5Hlyqe&#10;nzBiX0+sD7hmJOQH0OrKSls6Ubk8wAM5jOf0jnQg5pyRKhyq5aLlSRXeSmitbQYyCJ29ZFkRh6ka&#10;PjPFgE6bPjIwCNAuGVloKK59Oh2JHX05Y3qyQ6lQ06a+PfL5ct0rWGnp6G3UtX6aJEgiIdo3MX1l&#10;Q7Zk4se+RJXAwMiQYt0W5bCipahMyTzEmJjbblSBStTmqIE1R2rSVl4np7XAJ4akARwSzopEUcgH&#10;qcSMchiMurAEYHXejXjjbCS8oiOnWJicb5yKXbQpyEx+zTLuv+IVu6Y6aF5orfRQJHRU8A9P01d2&#10;+pQMAyueb5z/AFMffVZahpFuVqjUokknMwB9gIHtTa0HUAOWBVPdW60oTBbqdkSODEMlNTr6arD6&#10;jA/zMHHJlGCwJbjnoccFtLIrl1Yycyc5gGI5/gJ60MrMgdKN2C52y3wR11NuKruVHWgzR0ixH1vV&#10;A4sxP6CSVbCDyCMaRuGn3VeGtoJUnBPKN8bHHM56VoGNLMLbVvyrz38QrjaW3dHcLdXRSQT1HqvS&#10;TKSHdBwJLFm5ElSe8DOR1r6Twxp/4UtPpMgQD656CPagPOAr1J2pw2luG7fKRQ18DinqIh6dZVUz&#10;iQqjAibBJGVcKcjxjvOqW8tWNets5ByARGRt12mhOL1iOdXNr1lI1+o7vHHNDMaerpqjnIsjQTNC&#10;6LxwAVVUdcZGcKxPg6Bdoc8BTG4BSRyBEg56mQem9VUaV6vX711uyVp7jFBceMtNFLJWuIWUpISv&#10;CmQEHvoO3nr9sajaJShBU1gkAZ33lR/Ad66AQQF/vkKgt1eQk0zzRUE9PF6VJRCldhVLxK+mPbHe&#10;CCesggEnsrqBIRBUCcmQNPPH5fpU0Rmdxypalkip7fT0tPRmGdYIqitqqipM0pkbkOPEAKisQG44&#10;LAceTfURq0CSVla1TkgACBHPMyek7bwMUqYGIiq13uPCmtNWKiOWamhBrFAMbMCx4jl3lgT1kDAA&#10;AzorDQKnExAJxz/Y69agtRME8t6dqLaVsnp6CpguNPWVcizVKPFH8vJFCqqAjjtSQzg8gTn2HfVE&#10;5ePIUpCkFKRAg5BO8j2FOtNNmFg71cvdwliuFwrQeKSvDFJTqn8unC8FHrDJ9sH7nJyPbQbdsFtD&#10;W8TnqTO33ob4JUVcjQ+kmah2TveVpUpJJTBQmONAC8hdeUY76B4ZP4Xx3o6khy8tkpGqJVvsI3Pp&#10;MCvBADaoMdqM/Dm526ybLVqySojrZJHSBoVGFGSvPPLBdWckBweiMDvOkeJNOv3n8uCmBM7+m2BA&#10;5GnrbQhohW9DqLck1kpautpf/wAto5lX5tnAnjJZhIVU/rVivg+7YPtpldoh9SW17KG0Y7enqKV1&#10;6EkjlXNWG3XcP43bYjXzQzRzTW7iVLkRFUcKvYUnvP8AT2rEZUmaP/Eb+HeOkEEBXTORmB+oiBvQ&#10;Pn/mtb0t7ivFTNNTXWflLWziSOuWSMem0mAJQAc4Ln6z10SMdg6s7ZlACmE4AjT1A5fTYdsUFSyC&#10;Fneg6/L1stTUVEuKyWJflpZTwkdQHVWk/pdjhVYggkDrPenyVoASgYBz0HXbIHQGQKlhXmNNm06h&#10;rLBflt1pmg4VLRSEMWqolUMzqrLhWcAMXPhlAznI1SXiA+povLmRPYzESDkA8uc7c6YYlKVJSmfx&#10;FfNxyNc1DWyqioK5adZGnkiUR1yA5p1Lf0F/qyrEDkFA7ODO1AZP85JUknbPlJ+b1iOXvXVI8uDE&#10;D69KULVM1uqrVX0kzU6fOwwLHLHl4g6niSjdMhQ+PdTjVy8nWhbax/STjbGPWQZoCDBS5VDddCF3&#10;zfZWhNNRUzPypz0qOcDkuTyCHBx0esA6Ys1/+G0kGVGM9u/596lplxU7Cl3eOJIaCVXIloJpEGVA&#10;4xGNuIPZzlskY8Z1a2WCsclAe5nP2ipLTq9qjbb9XR2KGuhi5WupY8JSfqVlA/lscfrUEHHgggjr&#10;XRcoU8WifOnf67+h+2xpZTKkgKr9RUVVw+eSSnjp4E4kGUK0h5DJCnsnvv2A15xxCfJGT2/OjtzG&#10;K1Gsta0+yZaiaM1scdJTww0/fGViDJke2OmOfwv3zrItuA3YQg6cqJP2z9qdWQEyaVYrjU0CxTUV&#10;Y9KK1hPmWIqynOGR5O8BugCcjPkDVwWkLJS4mSnG8z0IHPvUrd5SASDvShIk1wu6/wAVSqorXJIW&#10;aVhmWOLkclCQA56I+2cau5Q01/IIKvsek9PypPOvz7VBue4/7z7mjelpI7ZZ6ZUigpkIRYaeIZjh&#10;U9F2/qZv+psn2BbRs2tsfEJUs5PcncnoOQ7Cuq8ypFM21bpb7xDFQVtvt0VEtZHJPc3Lq4B+n08j&#10;pI8nk2Bn29tU92y6wouIWrVpIAxB5z3PIU+zDsJIx1q38Sd0w09ZLs+up6m00lJIJka3gIomIypk&#10;hyVl6PTlg2GGCB0IcLtFKQL5shSjjzdOcKO2eUETvO9Cf86tBMR02pDa3x2z0TTSrM/NpIamCMAc&#10;PBZgfq/Pp/cDONaEOKeBCxAjIPXoDt70oSU7V0+5qWuWjpzavXklzKJZpZUOGOCQq9ccj2wOzqAt&#10;Fo1LK4joE8u/M+tEMmExU9Fd6u0StVWuiioZIz6c0qq7FvYqxLkMp91IwR7agtlt7yPLJ+mPSPyo&#10;GotyUcvWmFr/AD3WT5gLBSV8yKSqwBxwAK8UiyOj9h4A61WC2QwNJygfuZ7UYHXKudEJqWrnoqOu&#10;lRaCWCNo5q6jB/mMingEJA+srgBV+xY6XStKFqaB1ScA/n2G8miLAMKNEbvbbhR2G6U/8QrY/moI&#10;WNCy8DTlDzZfY8u+ycd/56UYdaW+2rQPKTnrOB2qCgonTOKWIILhfbfXzTiWSngMck9TKMBVb6VL&#10;McBnboKTk4H2GrYrat3EhEAmcDt07DpXlCEyqptwbcvckcEdY0MUSU3/AA9KtSHaOMHxhT5/0Peo&#10;W1zbpJKBucmOde0kmhtXfEudn4W1DTvTxqCAATNGFw2WxkH3x9ic+NNIY8J3U8ZB+x5f911SZEiu&#10;aJavb9tpq1K+rt165ielihwpiQf1s2cqxJ6A9s511ei4WpspCkbHuegHTr3rxMJqd/4nfLbPdFqY&#10;oYY5AtVSfMIDI7HuSODOcd/VgYBP51AeBbuBmM8jH2JiPTnFCIKSDODWhfCL4F3T4jVgrJo5rPZK&#10;XDGoePisnXhc4z9yfGs3xnjzXDk+C153V4AGau7WxWpJfcEJFbTsrdNn2juqW2UFLNRQSZWOtiYp&#10;6rp5yPfOshxfh1wppLy1hShkjpzp6yuUuBTRwDQj4ybAtlwEm4f4i9VE5MjQzvlYz7471a8H4o/c&#10;/wAlYhY+4qj4ham1VCRINeVdtXeaHe0K/IpWwSz+kJWOI48nsj76+lXbCDZklWkge5oNpqIGKKb0&#10;iqoN6XmOlX0YQ4iljjAKODj6gvXY/wA9KWJQqzbLmSRg7EUjbqUt1RHWK2b4YWk1lshe8pwjCfy5&#10;mHEyD8+e9YTjDwbcIt/pX0C0/wDWNeK8SEOqyerTLKAOmLAY19+6aTHasjIMzVEBTzQOEJ6HfWmD&#10;nJzQZzWy7Us+1F2rG9bc3mryuAIWXBP2bPf+WsTeP33xMNI8vf8AKra3QwW5cOaGU9HDt+5DnUpV&#10;TMvqRqsH0ID4JDj6j49sDTCnF3DZgQBvJ3+m1B0htUA0WhrqWiqDHXW2juK/1RywoMZOcqyAMP8A&#10;PSS21rTLayk+p/PFQMAwc0V3Fdoqi1fwyhoKKL1eLGeNmkdf+nLe3tpK2ZUh3xnVHHLYfamFrRo0&#10;gV+2vt2rgq0oY1krDI6QmKFlIYv4Cn/M5+w869d3LaklwwkCTz5VXzBg86LXW5TNUVNvp56R7TTt&#10;6byQKfTqCP6hy7b7DP2z40my0kBLqwQs9dx+nrUFqJOkbUpXhqWjhSW1erUxIp+bo2JX0znrgT2D&#10;jv7Z8auWAtyUvQDyP68vzoKiIq7ZpW3FVUq2Clmmnq5PT41U4VmwpJUk4Xl0fsf30B8fDhRulYHM&#10;DHqOcVAqSoDw96c7Dd2ttrX+BBpaatT5W415RUeNclnpQfKBm/UT24UAfTkGjuWvGc/8nGnKRuJi&#10;ArvjboT1ojQKVagJV+Hb/NCLz6U7zxUcvqXB3LCRsJHGDjPE9EkAYyevbTjJUmFODyj7+v8AijKI&#10;GKA3i5TWSluFHKYaj1o4qiO4ULCUQcvqGCP0nPRGOsasmGkvrQ6mRkiDifr+zQVnTgmaCbDE1spo&#10;eHGsjm5DtlXhlssST9sd/fT/ABDS6ojYj8qE3hQNfL5Xpa5rdM8ZJ9RopAx7dQ3Wfz37a9bNl0LC&#10;ek11SiTFMMVdN85EJEV4mZI2hkjDpyY/SuPHL31VlpBbMd/X2NSCiTNOW4p4Uuc9bHM9NX+s0jej&#10;OGMbFsnLjI7PhPqPXeM6pbZC9AQoSmBywfbf3x6GnFBMyN6DWO/VdhvFPVxIK2Mn6oCgIkVSW4sq&#10;qCp7yCuT+OtO3Fuh9lSFYPXp3nMjkZxXElSFA70WvO+Khd5Svtqaa0pcaeOWGZSJJGjLO7Mr/cuT&#10;llxn3AOk2bBKrUC7GsoJn1wBj05UfxiFS1gGq9NcJQrVD/WjLzaofkeSnwznOXwT2ST+PzNSE4QP&#10;pj/odvvS6zOY96d7JWx3Tc1HbJEjmsAaKtuXqxrC1ZGDmNW44Kq3FmCA5CjOcsTqjfbUzbqeTIcy&#10;ExnSee/MTk5zTAIkJHqfT9/ar0F83JerVWUNO0Vs2jIVDRQRKB6bOCVTr9DEYDNk4yBnSirezYcS&#10;4sanh1J3jc9xvApkvLUgpAATVC6x1d4o9w1ixMaRRUSLWyKFEjKZOJyMFslR/SFJBOmmlIaW0ifN&#10;5cDvE49O9KqkhVU5LvDcra1VXJDHTx8zPJVSH05JWAbgpHZCrwyBk4CgdnRgyWnNLcknpvHXtnrj&#10;rtSU605oLcd33G7Rj+JSVAt6EALIiwIQMhAfOSBkBQCQPcDT7Vk0yZZjV1yc8/3gUIrKhFcwQvuW&#10;sMYtfzMMFMjyVLERekv1AciigBVbgpOM/UMDOvKUm1TqK4JMQM/iTJO/SoobKlaRRswpQx0T09FT&#10;wyCRTFEKeVnkHEszZLEkAjA676PWkQtSyrUon3AEz6b9RTXhCdqNWO1Vk9nq0iV6OCaFokqlhMEC&#10;MxUAnrJI+n3x2T7jSL7qEOpVMkHaZP73oQQUTG1JtxoKKuua0HzD00EOIp6qqXLocn1HIHjiFwEH&#10;3UZJJOrppxxtrxQMnYDbtB9+frSqkAnQaaN62Ges25T3aP1YrPUCOliE8ZiNBGocqkqnJYyHDrMu&#10;UYgj9ShRVWNwlL6mVfOJJ56ieYjbSMFOCBByM0yto+HrGB+H/dAtvARx1ctIi1SJx5Szx/R0Ogw7&#10;yOXYBPfEEj21ZXQJhLmJ5ev7ifpQkGDNXZaellrZaKmq5KYek4a40dO9RIp9kWNSo5kFizA/TyHj&#10;wFgpzQFrTJkYJj1z05DrXlqCZEx36U97EutBuCx09uNVV3lIORpIq6KDlKnHPFlhyUT6RhnZnDDO&#10;MEg56/adtXi8EhExMFWD6mAfYRFdZWlQCTJ6bfuKp1tZS0E16tt9ttakzyJPb7tbGVnik+XizhZA&#10;fWTiyHiJF4B8r1jR20LWGnbZYgYUlXMajmR8pwcwZIz1pkkgFLg9CP3mp9obVXcVihtsNPLVJND8&#10;wtfSVyqq1x7jidSoJWTgqAlcR47PZ0O9uzbPF5RAjGkj+jmQQd074Pm9a6w0FjRvPP8AL3+1KVft&#10;+yW+2TVEl1/iFNSVMa1v8KpCpIY8ZPUqZgEZ1OMRojqAD1j6tXDdzcvLCUo0kjGo7cxCU5AP9xIM&#10;86EtoJTKjtvH6mjm1bdWVZrRZ7bDYtuqDI95q5leamXiTwSVgAJPpc4RQQMkFV70heOIRp+IWVu7&#10;aRgEzvAMxtud95NDSFKJCBCep3/79K7TdC1d9r6qktjXWlNQkcC1lOXiVVj4qfSBABRSnFclgpGe&#10;3+mK7UoZSlxzQqDJBAOTO/fMnadtqKk6lSBIrQtyQp/+HFjvtHPNczQTvaqn5ujSJVL85YQ6Acco&#10;5lQEEMoMfg9azdqSb522cGjVChBnbBg75EEjY5pwhKW0qTnTI267fes23lYrjUXu0RNcALfU0n8V&#10;pKmWb04ZMvxPp5OfUVxwZWOQyeeJBOpsrlpDLi9HnB0kbkY3PYjI6g9Zoak4A5b1re0tq3Tf8u3r&#10;dRKKqe3WxYJpJV9FI+M8gV3L98QCcDBLFQuOXjMKHhuOx5dap+w+/bvimm2nLkoCeQivQMvwOoNm&#10;V77ps10mTc5phG8aMIxxAUSNEmC4JVcFiSRknJydU124tFklLbgKQZI2UB1gZIBORitjZWjabjxC&#10;nPXl+lLE28p6e7Uk1o2zV1lU7MbhWXRAot0Ssql8dZHE9E99DAOs+3ZpDSg66BA8oGdRMxH0+9aR&#10;SirypH5VmnxesFFvmS23+3Pb7XRtTE/LI0gqCqy4LL/TgkqPPXI+fB0/CLpyy8S3WlRM9o2+tYrj&#10;bCVkO4/OqV/vEe26eLatPPxilsCIGniMjVNfOomJAP8AiDJH39P1YPjRbZg3SjfKGzh2MAIT5Y/F&#10;WM86zjwDaQ1PL7nNUts3NaGxyWloZq+kj9CSVEkV56j+UzzLwToksOKqMfpP6sk6Nds63vHB0nPo&#10;MwnJ6bn61Fs6EaU8qobirv4fRXaOrrVaGsnSWrngDFoaJCxjSL2M0z/pXsDizf06Ytm/EWgoT8oI&#10;ExlWxJ/2pAk9duddkwdXP8KA3qtq71S0Nuihjp2rTF8lbYJAA4fICgk5kl5HiSeIDcvfzZMNpt1K&#10;cJ+WZURsfyHscRSDoKhoq/baStsl12tSVBPysbyLJTxwlFpg7tFOZD5ZxlV5HrsKPBJWcW1cNPuN&#10;74gzvAkR27bxJqaGy2pCSNq+bVtZ29crfR+pO5iknSUlvpVkyr8vbIYeR3kHXrp74ltS4GYiO+0c&#10;/TNNttFOKs1F6ppa2KlV+UKRho6hI+wwOcIoIwSx/Uezj6iRnQkMLSjxDvzHbuT+A9q8c4ooaWbb&#10;drp6+lCCprqmKlphEAGHCIMoY5JIVUI6wBxyc50qFC5WptzZIJPTJzj9zNeIKB5dzQOruV82zve4&#10;0UaclsRedWihJFRVFFKyOxHY7HEHAUDxnJ1YIZtrmzS6ceLjfZM5A6d+ZPtSa1uJUU9PxoDFY5LT&#10;t+6VE7LW3KoaBXilBkJdQGIHEH1OmU4BC40+bhLz7bacJE5GP+tt9+ldQkobUqlWnlq7nVPLJW/w&#10;2GNQad8sjDDKDwCjs4yc9AYGMYA1cLDbSYCdU7/s+33mai2VKMzAFfBs2m3BWvLWKHpJUkp2mgjB&#10;cNjK4+z8lQ9efrye9eN8u2RDe4gwds7z2ifpijqCiRjFN1bS08dluPytyhaMU4oBTJGYpCQ/JpSW&#10;Y4Y8VyQRlTgjAGqZC1eMguI56pOR0Ax3ON85oQnMHtSCtt9ernasmamgjjWqnqAgMrRqeCmF85BL&#10;SFRgkdAn9ONaNTsIAQJJwByBOc+gzPTHOg6YEqonQXuovMEVZ8pS0CvJKktbF9ZgiR1GCpBCOqug&#10;HFeUgUcSDkaVWwllRQFatjHUkGemCZ3wDuDUdZVECr24N3G8VEcNpcRyU0vzFRXmb1pJQ+ELM7Nj&#10;ADFm44BZz3hMkFrZ+Ckqf2OANgCM7RueU7AZ3gdW4FGE8qrbYMVJQei9S9PT1U0hh9SNqhzhgFKg&#10;4+rjjKd5z1qV3Kl6kCSkCcx9d/3vXGkyCCYB96mvdFR0BlpIxS012pal2imihZxIMcJBg5IJUrIF&#10;J+nsAg5GuMOOOEOLJKCMyY9Pvgxv6RXVJDZKdyKK7jrYqa52i/VNKbI9VTxrUU8SFJo6pVPL6CMK&#10;pCq+MggOPJGCjatqW2u2QdcEweRTyzzjbYzRHICg7ETvXW2pqSeOorbjQxUlJUQ1GPQpjJLIyKsm&#10;S8xZPqwp4sCTkfjXrtCwQ20qSCncwBMjZMHHXHrU2jqHnGD0o58Qqa131LHUwQ3ER3Cm+ZUfPCWO&#10;CRmZVT0xGE9TggYqCGAYdd6r+HLfYLiFqT5TGxBIHOSZidicUZ9AlKkDcTvMZqOr22I7ZNPVPBDb&#10;qj0k+XpaGRXk9PkCVXl5PIcmXr6QSc6ki6Kl6UAlQnJUIExvjkNga8Uq0yo4oBPtiW3SVzoaWvgl&#10;d4pJJEdkMwjQj6QM8sg/oLHPnzqyF2HQnVKSM9MSf3kCglo55j3q1RUq0NS/KkraEQujUs8MLZJI&#10;+tkGVKEDOSze5AyfI3CXB8wMzIMewO8+ketRgNgxvRG6W+27nrliSt4XMRBaYV1DyhmKswGe+I9g&#10;fpwCfqxknSzK3rRvUUnRzg5GM8vwyeVDWkOKgbihu+K+ajkFM1HRRWumV6SehlghDxsegCUTKy5V&#10;sfpI9xpiwbSsawolZhQMn65MEddxXlAhUAYHLpSzTbwTbm4KblTwNU06SwTTrzYTMWJGMHOV6UZz&#10;7ZyOtWzlibhk+YwYI2xy++56cooiXS0uQMiqFbuCT+KVax0dJJFQ1Uk1dahFyjVSAGZSPqZQpXK5&#10;/UOSgHyw3apDaSokFQASqcnntsDPPpg10rUZkeo7fnSzUVBtqx06yPU08cnyzwVUfpv6IkZYnV/6&#10;uPIgMCCp45GCNWgQFypQgkTIMiSBMjvH4xSkqGx/fKh249zVNRvmpqaoenUSxxtOqHJWUYVyfucg&#10;nrok+MactrVDdmEIyATHp2/CjKXKs86u/ESkpI7jTTRVYq7fWl+M6Y9WSJPqyTjAcA578YOfOgcM&#10;W4pBSpMLTy6E/kak8oTiiGx77FJt2ayyTRVFtq2RAzDLRyA4hn7HWHb0z5yjN176Vvrc+OH0iFJz&#10;69U/TI70VK5T4ZGDQqooKayX6x3KehNEhqTDLGi4ZVVCsisOwTkZznB7I/Dbbq7hhxpC9RiQfXap&#10;to0rCiMU8XDdiSbZoaGAiamgaWWmEALMiEArEfY4PPGT9I8aoGrNQuFurwSADO09fTr1NOr0AwDi&#10;lma40qXVBHAtuiqY5Glp6rEojRj9XMYwzEDpQRg47GrdDa/DMnUQdxiTyjOw60ospJ8mKTxeYKmq&#10;p7dPcHt9AAqyMwLLHgk/Sq+w8j7Ek6ufh1oQXUolWf2T+NLiVmDtVSjsFy3TTVVXbaVltokanpXm&#10;OHlHMEpz/wCleBYhc5YDTDr7NqpKHleY5PYnnHczE4ozbKnEnTtVm8bYk25Q0McplmStgMnKjkZk&#10;ADEcWEiDsAZ7xjOgsXabpatMCDzAnbcQfvUHUqYISedCqKrhapPp3CoDVCGB1eHII9hyRjkf204p&#10;CtOUDGd/yIFQ1AnNFqe0fMUFVRLcKaWdwXgdkZP5mOPHOO2I6wPt+NJKdAWlZQY2O21RWFRUFtus&#10;lsprJ6tdNCW4eihiZRFGDjmcnOM5x17Z0R1oPFyEz1ON+mKYQsphRrTaP4jNuWd9v1lFRXW2ysY/&#10;mhTiNwR+mTmv1A9HvOD76yrnDBagXTailYzEz6jpFWjl58SnwVpGecUNoPhZJe73LV0VyE1HPEgD&#10;QleEQB6j5Z7PXXv2c6Zd4sGGQhaIUDzmTPP70im1IJKacNnzyw00txqNuVEv8PEqUlvmcOJJjxw8&#10;y9AquOWPOcDxnVJepSpQaQ6PPBURMwNwnoTt6VMhQT8tC7xT/MbduNXO8q3NFc10k86FJOS9EAr5&#10;5E+D7fjTTCtD6EDKD8sDoes9O1KFopGqc0qbsvF4j2/ZLfIogttJCDFHFkRSy4w8rHkTIx6HfQHS&#10;gaubNhgvOPA+c7zuBuAMYFduNSlDVyFV7BTT1NI11nQiP1BBFEGyXbOTx9x1/bRLlaG1eAk5iSa4&#10;kxBjertftqHb8099t1BWNTF8MrYlippMZdmbyQPZcde+hN3ZuYtnlCfuRy7frRXU+EdQ50Q2bsh7&#10;7XRV98ntwgqsyJ89KWeTvrEKEHHv9ZXJ0rfX/wAOgt26VSnGBgeqiPwBojDesyrattsvw72NtqS3&#10;19TXyk0is5X01Pre4LqvWRkgY9sfvrBP8U4nc62kojV9vT86t2mWWFBwia03bXxEte8dt1MNmucF&#10;DHGxjkFQgHLHsR7aokWb/Cr1Llw3qKtj0nnV4+tNzbAg4rAvibU7huF0mltlPCJqUg08kPasw99b&#10;+x+FSIeWVBWDWTcnVqTWhfD3ca722vWU1xtMVLfoYPXNLMwaGSRB2F/DAZx7EftrLX1t8DeNracl&#10;skCRvB6+lPOu+NbEAZEH9aU7DPRVFMa6K0WiipKSVpZadlxKPcFT75Orm5Q4HPB8RSidjy70IpDL&#10;KXuRG3OaG7X21/vruie4tteRIHlyXYgq5/xDGjXt38BbBn4gEgRjl2qdjZx/NWiJzWpX64WTaVLF&#10;T1VnkARRhY1wNZG3ZurpRWhyr5Smxg1/LCNyVAx1+Tr9eECsCDUsKASFusfnvUVHFRpxs7mnhQoy&#10;QOxGZKmPkv8AYe376pHwFqzmjpMU40NVcLzSmCnhSvlX6fUhUL9PjBx3j++qNxDLCtSzA6UxrKhF&#10;WrPZVirflrtztdSCVjWYZ9T9joTz50amPMOfapoRJ81S36sNor6OnpoGpliJDpyyHPsTkEDzoVsn&#10;xmytSpmvOgpIEUb2nuyagtd3igXjUSBY8BB0Gyrd+R9JPY++kryzS443q2H7j60qVFJPWoqiSOW1&#10;xziAQpG3pARg8XP/AEj2/f311CSHCiZnPpUCMCg19oqiri+Zgk+SqTGAJOf/ADF/wMPcfn208w4h&#10;B0r8w/eaEpJNFKC/W+7UqU1opKiz3mKVUqbW8xZG4qMSk/fs4YdkZz0BlRy3cZUVvqC0HZQHXkKg&#10;EoOwg1HMt0sk71NElPRXGZDFyjkVknUj9MsbqVdevPRU9g6mgsvgIcko3227ggzP2615QKDqG9dJ&#10;uaHcsCwzikttZFCqVVLBGwDlR+oZz+r75xrirZVodQlSeRJ+1H8XWPNRCs2bbquwW+926CW11pgl&#10;pZHtx4mSZDni64wwZCD2O+/tpdu8ebuFWzpChII1cge88jXUaHW9SsGs/wBu0M3+7yXX1I6SNHCq&#10;0RHqyIWOWMZ+mRBjDd57HetFcuJ8fwIkxz2B9dwaWSCQT0q9aLvJHeY3kp6WpqUcrTxzDjFJzyMZ&#10;J/lnHeTnj7H30u8wCyUgkAjMbiPxrwGaZ6S8bcrKertNbHVWisBaSYyESq1QOkYzDI4D7KBnxke9&#10;U4zdpULhshY2HI6ecDGfWmkaMhQwarXmtgjISiq467CMXMMbxrHx8/q8j8j7jRmG1HLidP0P4VAn&#10;Eg1e2rFSlqN69J1o5meFKlZ1jQzqAS5yMhEByQO8gAMCdKXhXCvDjUMxHLaPU/5orRSoiaNPTU1Z&#10;bJYaXFVXMz1lArYjkOCeTonuJUXLIP6wpA86T1LbdCnMJwlXT0J6pOx6TmiFMTGankv7122lmoo1&#10;emgqoDCkq/8A5QWXiVfonIxgKOlxgAe402/hP6XDBIPtBx/2cmo69ScbV+slydqFqSlgesuNyUv6&#10;bBmUQ4CoM+eIUAcf3BOM6jcNJ161nSlHPvzx1nnXEdtzWhWaqO06dLjc2N0u1OwSitTTKy07nzIy&#10;AFQwH2DcRjJHWM2+kXqvBY8qDkqjcdAd4+kmmf8A1edWT0rN92Xqrvm36OSprXasrqmWqqIhgQAS&#10;ythixJZiSwxyz0Gx+dPaMot3laU4SAAeeB9BGZ7xSLiitIk5NXeFTRX6lSmmpq1oFqUo/UZTCWjd&#10;Q7KhH6vqJOSWJx4IAATocZVrBTMT1yJGfyqCkqQry1d+JNVXV2/b3XAU1so/WM/rOEHCLn3xI5Y7&#10;zgdfbQeGIbbtG2zKlxHeftXnlFaiaa/h3aqiz/CvcG4Z6n5mW4ra6Klaq4lIzUVLOFx79QjP2JOO&#10;tVPEn0PX7VolMaCsmN/KmN/U96na6jrcnYD6qI/ACoLLBO96gpYGnkmeUUUbUEZ9SqjViuF444kk&#10;YCdkgk9Lkjry0hsrO0Tnkd/2fbenUglWTXG1rTW3Pbe8p442jehsM8MaNhi0r1UUKLj3JJAz+Oj1&#10;rl66209bpP8AUsfQJKj0xApANqJXB2So/hR2aeltO9N3XCGOBooK6qZpVZAwkKlcq7fTH9XIhjnH&#10;1MfAypoW/bMNKnIHpA7DfG/XA60TSA4onPX6UlHdVBV3FblWV1dueueNI6iSJDHQtCrZEQL/AMyZ&#10;RgnkeALAsCdXSbR1LXhNpDYyRzVO0wMA8oEmMEUIr1KCiZMRV2zWNLnW1tLR1VPQUL5n9aVRJDEo&#10;JzLFxwZQVdQAMMWdVxnS9w94KEqWnUoYwck9D0g+wAJmpIQVOGNqK3BIrLHKaClghgiInejlZGlh&#10;xkAVMYwrgjj/ACjgKxP1HrKrRNwoeKSScTmD10ncf8skjlRFoSgGgdmv1w2jt61yVBemqnpFNDUI&#10;scFOiDvlJIqcy6sUOB+7EYOnn2Grx5YTlIPmBkmegExBEiftSZhsBZMVotJPT7i+H+8a2lt9JHZq&#10;m4JURQQyF2t9X6dPEZolP1qH5u4DHi68l6wCM0tC7S9t0KUdYSRJ/qTKjBOxiADGUmDzMvNlLrS1&#10;gYxjoYGfQ0A3JNJt7c8h220FwSOkhFqnMzM0ihSDNGqcBzyvasMgkAjPerK1SLlgfFykydWI57GQ&#10;cdxyyDFBchBBbMio79x3hUU9XWXFuMoWJXQq8FK4IMuVYBFUSJ3gjPLJ8nUrcmySUNo+X6kcu8wc&#10;TPSurOqCDv8AjVSuvNPuG1Wy1RVEFDZ6aLg45vFLPK2GmkZiCBlgCPYhV5ZHQMhhdu4t1QJWfQgD&#10;kAMHAx2kxnNDkFKUjYfsn3ph2jNdaGau/hctvttLLST28VUkifLQQuCZXZVLFZHIRuUZJUooCkLk&#10;V14WVJHiyoyFRBkkbAY2G0Hcc5phBiUJMTWzUO46e9W2qi3Hc6h6cUa264V8EPoxx9xiKU8lMkjK&#10;xUq3EMMyEk+NYV23Wy6lVqgBUlSQTnnI3AGJBExgAVYJcDmFbRB/L371mMNEa3bdytSlaVw0t7oI&#10;5JiTQL0k0fqvgKssSxyg5A5QkjvOtSpwN3CLjfAQox83MGBklJJBHQgbUihBIKDzyP36Vqf+zXLb&#10;bFZbld5blV/x0TClqKeWNi9GqsTCSG+pfoyxHn6tUHHbm4afS2ykARKSD8x5kGeR2rW8FaZCCtav&#10;UfhWt3zc9JczFVLUW+aVHIecQyTJIV/UA5YZyCBx++B3nGsh5/lU2ZOSSfMfXfH5VrUaYhBxXmL4&#10;rbj3Nv2/2+ivF6lobbUMa2PbsVPJBNFEoC4kLEYXAcjkufqBAPWvpfDm7W0aW801qWBp1yCJ3xHS&#10;Rseu1V9w4uQArHSlzd0z0NRTxfMzV0NJAI5KeoQx8Sw5hznADYB4se+sEAMNO2iUrSolMFROR2id&#10;u+/LuaxPEHVOLiZpqhp7hvX4uVcdLQxz3C207Mf5vGN2MICSOGOYyFK/SuMk9YIOaw6LPhySpWFm&#10;O+DJA++TSJl96Y2/SqF4r6OwWm201A9HV3C2sF9WlkJip6iReKxgj9RUcsl8BQXwCckTt213DinH&#10;AQlfIiCQOfacbTymoFaW0hKcnn9KVDM8NklrKqaX5Kv9RkczgvKTxMbKoH6gYUxkgKjjGcautILw&#10;bQBKY5HoZHpk+pHpQlSlEnagVXJPWMJZeFWJlnQQohHpQI6rgjBIyvIg9EEcs51YoSlI0JEbd5JB&#10;P4/9Urmc1tt+tv8AvjQ7XurVE9Sr0ytX1AyJRJluL5BBLSjmpIyRIhPXPWDYd+CW8yQBB8oPTmP/&#10;AI7/APExyFXiWPidC07xmhF1lqL/ALhVZKf5J2/kTQyIYxJxZkJKj/E6/jvPfZOmmQlhjB1cwd42&#10;P2G1OKiIIigt9tMlNT1lJb5JYKCriE7ziGOJ3EYLNHHhiAFP1MwHeMeetWLDySUuOjKTAEyBPM45&#10;7CfU1UuCCQKYts2ySW7W6Cp409uEDW+JTIpdA8YeaYZIYhY1laRhnBZQPbVXduJDa1pyonUfYwE9&#10;JJgJFLoBLnaP+/tVPflRcbheLxT1arHBJVwV6q+Y0B9FQI245LYDsQDk9H3A0fh6Gm2m1oyYKfvv&#10;03ABoby1+IpKuZoJdN7VNHcnhorjV1ETKI4qajjWMSsDyPINgElRxBK5AwBjHb7NglbYU4kA8yTt&#10;yHtzqJJWrSNqqWa8R/EBKyCktiUEbTxhA9QKlS+CfUf1JFYkDkFIAXOATor7H+naVurnHSMdBAj1&#10;5xTTaQ5hAiqN3o6mmrLcKathrLhVRPFSLGphMPFn9QkHiidpxUDIIyf3YYcS4hZUkpSkyecztG5O&#10;8mhKlBBmqN0q4rdvuqlehqqalRyzxpGUEsTxD608Z+p2Yf0jP2000hTlmlIUCqPoQeftQgr+ZPSh&#10;l/sL1e4BbLfURGCS3mQzwxc4o45Kh3RlJP04UAZ8ks4HnTNtcBDHiugyFbE5JCRO32GwAFEW0SrS&#10;P3zo9Z/hlJUWaspYIyszFlWmkCEzjiQSpJyO1VlzggjiOyDquuOKaXUqUZ75x+9jRBbK0KpP3XSx&#10;NuaouCUvyUgCxSgDiIT6SxshXHWCuVbGc+RnV5ZrJYDWrUMx3EzON/T6VXuN/wAzVRJLxbloqOSG&#10;trInpyrLjj6GSQeRIBZFPsSpI8H76WLbutWtIg/X2GAT9O1MEp0iCaZ9r18dvoa+SlWWkFQp9d6Z&#10;o3kaYMFLs3WAUXCshUEZOO2Oqi6aUtaUrzp2BwIiYj13BB6TTLYSEqn9a7tlJaqlK213Sr+ahu6o&#10;J6iaoZ3jmR/5bogDAccD6sjpiGH2i6t9Ol5hMaNgBiDuCfyzyINKlKSNCszVew7ANfT1NTZqmXct&#10;NFUSmop7QppauGQgoVKSK+FAx2hYkEeBoj/EvDUlFwPDUQIKvMkxkZBH3AozNuSnUiSB03r5Zd4X&#10;HbsXrU9XV2yljjTNJwecO/6I0aONADIcO3LipHFsn2PX7Np86FpClE74EDc5JmMgRnfapIWU7GAK&#10;7q66mtMtdua6wNcrmtK8lDZpqgVCiNeIaabiPo78oM5OM+NQS2t1Is2TpTMKUBBPQCTn1+lBUoNK&#10;8ReVHl+dV71dmslZ6dNLe4IXjaV4/VMCKxOWUKAAo7z49/Ojssh8Er0EjG0k+pNdXIOKH08dyuVR&#10;W11KJ6uqoXiMlIKiR5HzxZcRjAz0M5Ixns6OvwWEpacASlU5iAPeloUoqUOVMtdYbhR0C1Nv29UR&#10;sxLz0rPwkjYrlXhUtkpy66+pfrVgQQxrW321uaHnQY2OYI6KxAMexwRGwOpOka0jfev26p7lua30&#10;SXG2zUVT6FFUm7fJMH9UREGKrVM5Ct9IkALqMA8gBiFmlm0WotLBEqGmeWqNSCevQ4PKDuZ5QVk7&#10;4z+tZ9ddrV9npLhWV3/B1cRpqHL4y80obscc8hwUlWXok5z1rSNXbT6ktNZB1H2Hr35e1LKQrc74&#10;qnuPeoq7nerqjRj1JHlpSzqkqRBvJCkFgMg8jk4zjTNtZaW22Y5Z3ie07eg96ZW4VFStpqO72Kae&#10;xyxq1Mwp6Z3SogU+jM8Q/wDpEEkkoPJGDnvsaky+EPA5yRI5iesjafce9AcRIEUoVkdNWvLdnTi5&#10;4QIojHH1Pq5gD+4OfuPzq6QVoAYHKT7cqGYIBqO7U/8AEoRCCrCm9SRIGmAYlgq8Qehg4Jz1qTK/&#10;BOo84zHrXSkK2qjDHW260UVUFPKiZYZS0RKMpQOVceMecYOe9MrLbjikHZQJGdjMTNSSDv0rSt4X&#10;F6yw0e6kd1BqoxAjyBkWoibsvHgjLgj6f8JySe9ZWwQEPqst8GesEcjvjr9KsHDCPEoBVyLaLJTc&#10;B/xleqznggJiZeQaRfAXOQFGBjGT4A0+geK6Z+VOPXaBnpzPtQVEJTjc0s1d2EdTTxpKFqOSOyPg&#10;hYVGOBGOyx8/gffVylk6SSMfnzPtyoSVA4q7dLZT2+krq6z0kdbTem0M9PGvKWjdh9LlTk+keXnw&#10;Pxpdl5TikIeMGZB5KA5HvTIhKTpEzVDa1fT2O3n05RGYCqpG6eoZRwyXJ6AycYA7670e7aXcOZEz&#10;z2joI5+9SZUEJmatQbym3VdJKS5SzXNa+FoI2l+qSAgZjcE9/Sfb3BI0P4EWjetgadJBIGx60JxZ&#10;c3pdWywQPNBeI62kqWb0oTRhXLgeeiAoHv0cnVip9SwCwQoc5oIQBg18p7m9HdHlernFImDEiEc5&#10;nAwgwRgfct/bUltBxuAkT+H75VwZVmpLtXTXGpNRUsstYEVyEXlxx19X/wAwNQZbS0nSj5dv3+dT&#10;XvR7Y9ULWj3md2WYSCnpFUAySO36+vGFTPn7jVdxBHin4dI7nsBt9aI2dPmNOVN8RorksEH8NanF&#10;OCBGKloolB8nio7P5zqjVwstEr1zPYT6SabD2rtTPYbJS7kqaenNVSyrPGZYUWrJYAAnLIzAr7nv&#10;zjVVcvrtUlRSQRvI/QZomgKyo1nt83Xb6mkuFnthV6GGoaUzCRsSk9CQ/V9Qx9IyOh41pLezeSpN&#10;w98xG0bdu3f71W+IFDSKoT1r1N4HqUEMkqgF/WXGFGB9LnPHIAGcdHTYb0N4Uf31A3rzhKiCaedg&#10;WKbeU6LTSmC1xSHlJJxBhyCWyR0SFB78HGcDOs7xK4TZCVCVkfXp/wBUdtCZ1E4FVN4/FeiutabN&#10;bZaO0WSk/lWuNJ5GlZhnMrArxLOc8s9YwNHsuDraR8Q8CtxeVSBGeQ5wOXellueN5jjpQ6ltVZJE&#10;rxRVFRUzR/UJ2Vkkc+y4H0H/AE0dbzYJ1QAPqPXrRk26lABJrU9q7ap/hdteWKtlmuF0r8yPHVyc&#10;vSz7A/YeB1rJXd0rityC0NKE9BvVxAaQGSZpAuzy2ppamnSoghm/WkDZDH8Y1o2Ql4BC4JHM0iVr&#10;QdM4ruy1l/AaeC5LT0IH1LWjH9h765cN2p8im5V2rqSTVkUV9ukUlTZayCSqDg5hkOCo8kL750Eu&#10;WzXkuEnT361IIJPlrXoNpNX2W3VVFSnjWovq08v6opP6lOPbPjWNN8EPLbcV8uxHMVbpt50jkK2H&#10;Z0E1htQjqFhgKjoKAMaxF4Rcuy3Jq+ccQEQKzX4qW6vvzh1mRIuXSg9t+da3hLyGUwoZqkWkmv5e&#10;fXMSoGQO+vb/AC1+scDesXM1aoqf5irjiiJZywx+NCWrSgqVtXqcKTjTD05gJQpweQ8nVGuV5Tii&#10;ahzpu2zbJK+oeWhoZJZGHH06ZXPXv0M6prt4NgBxe3WKYbyZTTbUU7wJLGZfRCqEWIoZAZPzzHWq&#10;YEKjE99se29WaUk19qKu+USGlmlYk9GKP+ZzGP8At+PbXghhZ1gfWuOagINI1zhS4X6KGFflqvoT&#10;FHGF/wAOfv8AfGr5olpgqVlPL86qnYmmiimjWSW23wSQ3np4BGnKmrUB64EYK9ZPf7aq3ESnxrfK&#10;OfVPr1oI1olDlXtvmpjuIhepEUNbIaeoJXKoCpw+PuoJ79tLXJT4eoDKcjuRy96glSgc0q1+2p5r&#10;0lZTrUCpGFR4cmUgDC4Azk46xq2buUpaLSojodv36V1SDMimSlsNxrZ44Ja2iNQoEn/FTJTVDDsY&#10;4OcZ7++qxb7TYKkJMdgSPWR+lSCdRgEe9Vb/AGOSwXGlqSkESoi+p8uofingpJnB5jAPX0nIwcHR&#10;rZ9Nw2pAntOM9R2rrjekgqq8aq3XJSkNE9FDEysHkqf5shPWOPIKCc9ddZPelg26yQVK1ewj6/jU&#10;vIdhS1tSgc0SU4rWo4aYzRGUhpVbjIeIKAjGeXkewOrW6chWrTJIGNuXWgIBymrNDaYr/Fd6c1CK&#10;aR4ecLIx9X6TgiRf0/8ASCOx/lobj6rYtqInVOenaOftRAkHE5pkv1Pa9rUNpsEjrFcadhV1lyZC&#10;/B3AURBvHCJDggjtnY461V26ri7W5dRKTgJ6gc/U7+lGCPDASo5NJ10tJs9dAkbx/JyygkxgcHBI&#10;HNH9lbokeM/brVy06HWySMgc9/QigrRowDNG9yn5SBbZTjgiKIl9YgGP+Zzbs/cnPXnGkbbzKL6t&#10;9/3+QqaoQmBVwXK3VIiFLPLHfY6X0Y52lxFTzREcHhwAQQARxbpg2fJ0DwXUEhaR4czHMg7g+/Pl&#10;RfGSpMAZq9YHie1yCGvlo6N5VpJ2VGkFDIwKioB4gkFjk9k4br9I0vcpUl0akAq3HIqG+k+gwO/r&#10;QUq1YFM1iu7fDq0ukFIauq5/KQGqiyDIoJ/lqT19+TDvAOBqruGRxJ2VmBuYP49fQU0lzwgYoBcr&#10;1AsMlWyVE94y0s3NzOsr4JAPRIxnkR2ABnrVg0yqQiQG+XL9zsJ+9KFeqVqOaoQ03HbdTJO8hqap&#10;IKGkwv0FcoJWBzjkFVFAUH9Z/TplSh8QlKNkkqVnPOB+JM9BQAcZruWmjtG4reJqoXSshjdWii+o&#10;RAdqnjBIxkqucf4ic6iFKfYXpToBIOeff3/6gV1Q0q3qzERITt2OojmaokFyr1bCiolBYRR8hkhF&#10;DZPZPJicDQ1DT/5ZTEeVPYbkx+ftUCSfKDWkWGtEPw7uNDUUxSUXChjanEqg4gppEJZgCUBdgy4B&#10;bJUAAnOsrcNlV8h1sz5VmY/uUDjrgZnESaatgkNLB5kU6/DKBLNLD8jQrHQ28XCqaaflIYZoqItF&#10;AGPQYkh3YeePHPEEGk4qsvAhaiVK0CBzBWAT6RgDlM71b2oCVp9/wNWdvqtptEz0y09G9zp6eeOl&#10;qFMsdQYHcxtGxyRGz8HHQ4iLPgZ0G4UXVhCjISSJGIkZB5SBI7k4oSQG0FXX9Z+9K24/h+t5s7bj&#10;q6m1JZI0LNNKxamjmYDEkqgcnkkY5jijDkhT3kkizteI+A58I2lWvbvAOwOwAHzKMZONspuW6ikO&#10;T5f3vWWVdXBAGtzvVSQNU+vLUVUCiWbC8VHBTmNMdBAc94Le2tilKlHxsTEDJgZncjJ7kR0FJqOk&#10;aeVNUd2ltciRU0gpZYH40yRAIoEqcWReROAJUADf0nkc951TlkOJlYkHeT0O5P8AxO3MRijBSh5k&#10;0vXi63C02qGphp0klDSRzGqphiLkAAGUnJyTlQT4UjH2smWmXXChSoGIg7x0j79yKD4pjNav8Mdw&#10;bfnmgtF9p6S5bd9YziglQPPRydKZ6OVuiCmEaJ/1KOiMA6yHFbW6TL9sSl2IkbEbhK0jmDnUOfLN&#10;MsuJB0OZT+HevlntVVtaHeVRcqWJamothvYqYYQyVEAqOScVc8GwCvIZAXjx6OcxeeReG2DSsBWi&#10;OiinO2RkT33rjTK0LdOwUJHcfv6UFkulIm3StZTRxTUjQoKuCD0mpnkb6JEjLEApIrEhDhlJGBgM&#10;LDwVl/yK+acEzMbgnG42nIMZ5VBI8mlXL89qu7jtFXZNhskdbHUUWI6K2+m2Ul5HMqMM8ua8Pcf/&#10;AFMt2dAtnm7i9kphWSrqIGDHT06QMVJSFhPmOOVZzgU5ppppSlHTLwlwmHGFHBeI8swwMjHhicYO&#10;tQCFylIyrbOO5noPvjrSyjBmj1quk1yrhIyCnKx4hp/UxDTpyXK+MnrJJ8liv21WvshtBzM5JjJP&#10;t06chUQqTIrU5bmtu2tVVkVH8nToUhjpaNGMzkkB1ADZAyWBYt9TZ4jHYyIZK7kNlUnJJMQOh236&#10;YxiaswRoMioJt2vfNsUVLPQemgVWoGX1JpYHy6yUapkclcuRjB4hCV/XoiLLwLlS0Kk/1bAHAhc9&#10;REzzmCMUQOSjb0qtdd93/Z+zBU22pnneeqFXNBVRfNNWSNxUGY/1k44hewuCvtorNha3l3pdAECA&#10;QdOkDp06k85B51aWpU21KNifrXG2/jBeKC9V3/4j1cNDYU9CoezUlOJGbkrfWyov9IXyQMZUZz3q&#10;V1wS3WylPCEy5kaie/rz7GtG1dqQsh/A6Ub3V8Y9lV1aU2XDSU1RXRHhcIKaT0qYsqgMOWSsgB+o&#10;gkBgMZAyE7fgvEEjVfSAD8s7xOPQxMcxQLu8Qkfyzk0Je0w7zuFstVEfm4I2ia5zuxdqNVYCZnkD&#10;EdnwcFmMqgZII0yHVWaVvOYmdI2mdsED35CJ2rGKm4WSD69vWm3Y/wAQaOWpIjs0VLZ7lPWVd2rq&#10;uVRVVaB5uMUg/wDpwiMRDGRnH1N/Tqo4hw9XhiVytISEgDAMCSOpmZwew51xDoQrSkY59+lZLuOl&#10;msNNDYKKmkFbLCKqteSUKyh1GcsPpU+nlFAOcu5yca11stL5Ny6ryjyp+vTcicn2xFIqJEiMneit&#10;XZLlfKCBIaOuhtEtRG0Er0UymIhOPHiwAbshA2SCCMaWbfZt3FFSgVgGRIM98dN+vWjKBWABtVN7&#10;W9moWkZWInheiqCp4SU8ofDI32OAM+emHnvRPFDytM7QocwRG/6UEynNP2woZ62mnucU5j+tWSSI&#10;fLBAowOlbAxlh9HX1cvwM7xJSW1hlSfzOe/Pl+FXVmlU6waJNC9fJcJ6lnmd0Esau4+krjjg+McR&#10;g/fOfOlp0BKE7bHvO/75VZYcCiaBbkqa2m3FHPFCk92pxCi+tE3OSH1GyMEEDokEecAnB8CwtEtq&#10;ZhRhBnbrEZ69ftiqR/UF96JsnyV/vbU1DHLUXacWW2UqTZleNpY1lblguAQ0at4LBsZ6xpQjxGGw&#10;pWEDWoxgEAwOnWOXOhJRpUv/AHYHpOamkX+IXqurqkQ1TRVsxiqqWYA+mmA0qAAFwAoHI589dA6g&#10;D4bSW2yRqAwR1yB29PrUko8RcrrLN9OsO7qiptlKLdFHPDLTw0rHOFYAuhPahxxbvxk/nWv4eP8A&#10;xQl46sEGe42jnG1BdTpdlPOm2P4cV+zbeDd54aOvkqy0UdCyKzQ9gRSMihh9TDkSSMDr2JpjxRu7&#10;choSkASTMT1EkjYR1mrT4UoR/NwSao722xJt2ihWrqGraiqp2lkkkpGEdCQygTxt9l4qCFzlcZ5d&#10;nR7G7Fyo6BAScQRKsHBHOZ58+lIvsBCgCZJqrOKestVLHHTp6a0EjV9qWukkgEsQdSywhvoJfgcj&#10;yH8aMjU24STnUNKoEwYMauY3+lBdSCBHTPtSzYLlXwxfxWZTHNKUkYBONO8EUPpBSqn6T9LOHz56&#10;wM6trhtpSvBSZAx1Mk6pnnvEdKglwxJrus3HdXoWozLLLSSKyl6mPt0OGGST7HIP/tjQkWluFayB&#10;I6dfQVwvufLNC7rf2mpTLX1IrJYYiIq5XIdE49qzkYfj0fqB8YJIxp9q3hUNpgH+nl6xyn9gVBR8&#10;vmoTY92UjyJiKkqYKiIJM0dM8LT/AFAEELgA57AxkHvTlxarSk5II2yCB9aX8WDpG1O0Nyhnq2jt&#10;8NK1PKXp6umaZ5EmRWJwB2wAIyOvpOSGxkaoFNKSiXSZGQYGCRueWdt8jEUfxM6hgflTtYdoy0RN&#10;zqLFNuCzyg8LhCDJ8ohOBgx5CumeQJTAyTniRqkffL48Jpelad09fryPY59RVpbNoTlSZBrSNq0F&#10;0qNtw1Xw09eGKeVZXgqQkCN6TleTkNji31MwBye+tZS8cZS+UcWgkA5GdxMeo5TPvWus2UtthTOx&#10;otura1FY7pcLjSXGsivd2p+dXb6BvUSVyAJHyQCoz5PIZBJ9zpS1vnrhCWloGhBwpWD2nr6RipO2&#10;bKVqdBgncV543Y9BW36vQy4VJK6nnkURxQlGKRosZJyWHp5yB5Jx7nX0mz8RtlED+wgZnGZP1+lY&#10;Z9IU6ogc6hr4LelHPQ1dwajZE+qsqjzaArgZKYAQMpH1LyLAnxjU21OlYWhE9hz9+cHB6V0o1iCa&#10;F3jZddaaN5o7pS1kUOGWpDN6XNieZZh9QB6yXGD9xpxm+aeXCkQTy5+04xyjbvUPB8MHNC5bLX0f&#10;1RNRT031H0Fq4CIuuwQx7znpge/cD3b8Zpz5pB6wrP029DQtMZJolaL9drZbooKaGXnTh41EJ7aN&#10;jzCsUYkEE9HGV/bS71sw64VqIzG/0wCI9aGJSMV1vKXcce0bYLdW1rqJAGSeQcpHmyIeYb/lgcZU&#10;DE+cfcahY/CfFL8VI/wmJiN5kEx+tQeS4EJUnafxpOp69JaapmvNd8witwVY41kBfseiPp7Y+Pce&#10;PuDq9U2dSUsJjmdx779KKIA85pltN8W5WSnSajhWcU/rxw0yqhilAAZgi+MgE+M+cjGql23LbxKT&#10;gmCeo9d8fpTqlp0ARWdU/wArSyVlDVhqV6j5dllKFxCAxHt3+knv37GtOoLWEuozE++Kqs/Kalrq&#10;m3Lb5pqmGWiHrml+coSJ0m4YzIsb4wp5KPpbvvoEY1FtDutKUHViYOInYSMTHb3qYOneq9pq6+2m&#10;qNouBnCyKRNSM6oWYABWU+P7ge41N9Dbmn4hEGDvHrg86ZQSB5TTQdx1NwuFEl4ge6QU8c0sVJNC&#10;CktQwCeoQoGQPqI98jrzqqNshKFlhWkqiTJ23j8jFGDmshKtqg3JdWp7XPNW01ItYzsklTED+jOF&#10;KR54jGcEAdYz5OdFtWpdCWlHTG34yd/ShEgDNA7JtSxbknulTFNOjvVLTU7PHhfSRF/mqPJYuW+k&#10;+w8Z0/cXlxahDZAOCTzyTsfbmKZZYQ4mZzS7eBc9u3P+IRmalkop3ommik4sJAgY4GeXEqQ3fRB/&#10;fVkx4N034ZhWoA5E4Jj0n7il1oU2o9jFWDuG2XaKaG+U726qB7rbfECsmfd4AQM+O0I/bQvhXmSF&#10;W51Dorceiv1+tTSsKwqo6SwTVcrCzUVHfaZRkNQVIkkAHuYGAkB+/wBPn31Nx9KUxcKKD/uED67f&#10;eowd0ialqrlU0dcaH5m50a1vD5qlIIEhTsBgQCG6669tDQ0haNaQk6flPSaEpZSc1VpKaK9xNcKa&#10;4RvSGYiCOYmSopmHiOQccdjP1A9+cZ0ZaywQ0pHmjtBnmM/9VFIUo6qIX/bQpapZohUM7qqTSSsA&#10;gAXIQAd8+j9J70C3uStOhXKYH5+nemCBGM1+tN8hivlBKaA0kFMC1LTyIRkAE/UD+rk3Zx341F63&#10;UWVJCpJ3P76DFTQdJBIrv4mXyqerEVtmp2Ve6inUhXVjg8Qp7494+4IIOvcKt0BEvA9if3+xQXXF&#10;KVKdqd9kVbUOwqqGheKl+dq/lmmjUc4kSJhIgYnpGZwhPWcfjWfvkBy9SpYnSJjkZIj3G9HUqWgk&#10;bzWZ0togoKoSoUeqkjyQj+oV9j1jivfWMnWqU+pxOk/KKWAg4ojU2Svp4oZBA0cTEAFEYkknOWU+&#10;3+h0qh9lRKZoi0qAE07/AAnt9TfKvcVrnra2kgWhnqfVtVKJZAuQCyoXT6fIOD1k9apeKuNMlh6B&#10;lQBk4/yeYHPrU1JKrZ1UZSJHczzPId8+lJcFObtI9uSke5yLUEQScSkgIbA5KOm9u+tXr2i3JcQu&#10;Exmdj37elDtEqfbTKPMeQM/evZPw2+GqW+20c24I46KRYgypzHI9e/5zr4dxLiKrh1SLPzDryrYN&#10;tNWyZdOazn4i1NtqNy1cVFWCrp4x/Perk4xw/ksfH/fWtsmVNMIBHmPTn6Vm1rK3VK5Vn9JS2+tq&#10;hPbrtULwYjjEjLFJ+yt3j841dKW6hGl1sZ/e4phuFnenHbu0KP4j1UdHPM1Ki/TKsy5RvyPfVFdX&#10;rnDEFxAnpVoxaJuDExWy7d+B9o2vHGaGrjVkXiHVvA/vrGP8cfvCfFGKsxbNsYFMwSi2baqqSpuS&#10;y+p9QYkfSfxquIXfvpQBEfhQ33PDbxXm7e3xfva7reggjkkgHYdGyCM+c++vptpwO0DHizWdRdrW&#10;oirNVedxXSCM00ctS5GSijJGlkMWbKiFGKYK3VfLXh6zzQyUzInCObBKuff8a/QDyVBUnasymRUd&#10;sqJ7VVNVwqpnH6Ce+LffHvqTiUvJCFbVKKJ2+CunZ3XnNKcyMoQsAB5JwOtKOqbTCdq7BNMdkvc9&#10;pjiMdUYpn+tXpy4ZT7dL2dVdwyl7cSO+a6FaBimu3X+ut7w1lTBNPFUNhhOQA5+/IZP9ujqpct2l&#10;gobIBHTlTbLykHVvT1Y6aOplZ+MMCt9SQU4kb1P+nke86ztwooEbnrjFWIcDmTQO8WGktvrSU8Yg&#10;LuSaeJipU+cseOT+/en2Lhx2Aoz3pRxCQDBzSbXsK2MR18sdFTxvyX00YyZ/xK5ySR5x1+2rxpPh&#10;mWhJ9RH02pI+YQqrNtv9VWQPRu/yqQIPUnGFeZD/AFgezP4J9saC7boQfEGSeXIHp7UESMVcgudV&#10;SJJTpM8aMAwjpwUjkBPgkfU3nsnP9tBU0hZ1ET6/uK8FkYoZWyRUldI9HiMBgBTyx9NkfUSPHAH7&#10;9nI99NtgqbAX9R+5mhqg5o9YYzWWqWCpj9ajljbNRTws0zEH/wCgCc9AY5YCjJ86r7ght0KbMEHA&#10;JEf/AC/TemEwoQdqh25c6a6eu1YKhqakxTxyTDm0EY7VWUDJbOfrHWu3LSmtOiJOcYB6529qk3pK&#10;jNVNtRViJd6iKpS6FJTJEtNIpkkdm/UwJBAA89edGu1Nnw0kacZkYj97VFKIk0W2XY6q17mS+xQP&#10;SLSn05o5AzfMl2/lhhg/UHHPrwAdKX9yh23NsVTO3br7RUUjNfrlViqu8UNQgpKrhLNMUUTKGKh8&#10;sPBGez30deaQUNFSDIxHL9npRHFAmhd5swsME1NXzyUlxeSISQxoWhiE6sY1ZG8EoCxA/TyA7IOm&#10;2H/iCFtCU5g8zp3M/bvE1BQ0ok1f2dt2fe+4xZa2Zad4KaatSVjlKpYo+QRTnpmA8e2NAvblNjbm&#10;4bEgkJ9NRiT6UBWsrS2OeJ+9faqjjttwq5qb0jRT0PYmVf5UhZTx6JDY8hl67/GopcLraUr+YK+o&#10;jfb7GpxpUPSje2rhcrXbar+IiolpaimjZKJ5TD9McmEYcu8YfzjHR70hdtMuOAswCCc775O3ptM1&#10;5J05phutzpKTbtpdqaOoqhUg1UyzMsYzF/KLRAA5dAcOW74eBnusZZWp9xIVCYwIBO+c9AeUc96O&#10;D/Lkj9xSRX3eVJZ3gjMMDEpFIvJWijbsoDyz2SST5OMHIGNaBtlJACjJ59yOdKKXIq5eaVKyhttT&#10;BNBRW0xCMTSo4WMKe40B7mfP1H0+gWOSOtAZWW1LQsEqHcZnmY+Uchqz0rqk6gIqjfacrcqWmpaC&#10;oo6dGZTNUnEkj45MSR9KYUdKMke+TphgjQpTigSeQyB0HXfnXnQBgCiG1wVtlXVKwC1DfMtyT6mI&#10;/wCWCwHLiueRx+B5I0reGXEo6CP1/wAV5KZE0Wsd4VtyCgp3DLBGBJPUOAC+AJZJJO+Kj3KgniML&#10;2SdJ3DB8DxnBvyHbYAHcnvHU4plvfSK1b4OH+EbtulJcaulu1BzqaW+AlqemipEBhjkjPZZ2wwCK&#10;CxGR3y6x/Gx49qhTaSlUAo5qKiZIO0AdTifSrS3Sbe5KVwYmenTFbvubaW3b7tC8VcVTNLPLFm3L&#10;AFQ08qyD5cZP6VVV48VGOLHOfb59a3l1b3CGyIjfnMg6vr+IrRLsWVsKdmZGM7dKDfETZFrrmo6O&#10;tra9KZZFW1z4VqeGNEJnVkwW54Ckl/bBBwCA/wAOv1t6nWwmYOscySfKQdo5QMyOuaXueGBgJbVM&#10;GI+kmdzWV3b4VUVs2nuDcLXeOpENxFtt1IsS+pUyFlWKRsHARmYsOI8IffrWvb4u45cM2oREp1qM&#10;4AzPvjruRVIqzSlLiwqQkwO5jp0pmT4H0d7us9PUW2GW5x2SGs9OkqhTpI8ksiLxQYjBXiCUyAcn&#10;rJ1UjjrjLYUhZCNZGRJAAG539DuIp5PDgTCx5tM794pYqfh4lo2YHrq+ouM9yq4fQoJwtNRIolVn&#10;+t/1SARsOC4wc9tnGrhHE/FuYQNOkEkjKtjnHIyMnftVYq0DSSVmSTty9zS5uHbVTQV0kUFG8Fas&#10;gYJA+FniZQSUJIDNg4HA9HJwCNWFrdocQCpUp/A9+nv96TcaImBTVs7flffLdX7brLfJVqaKpgjp&#10;alOFTEsiEOY8hfUTIVmQYJ4nBOqe+4e3bupvG16TKSSDgkHn0xidhzqTFytI8NYxSaTd7FdLZQy1&#10;Ma2KlkdWUsHm9QKqNMwbJRxzXimcgAn76vB4Fw0txI/mGPSJkARgzBk88UEKUlYnatY3J8NWm+Bd&#10;odqg2+oolp63tPUjkqayaokcEr31DGmCO8uq471mLe8LfFXVqEhR0jrpShP5nP15U+WSq3THIE+5&#10;UQPtWZJtPcHxArjUWu3vViNAYKH0S80qcQrSNj6CxAIKg5BdAueOtAb614egJeXE7mcA9BOeeDEY&#10;M70gGVOHyiTTHXbJsfw7uDfP1Ee47ulN6kVuiIWFpxjkssmeICnojLZ4nJUnjqrRf3PEm/5SfDQT&#10;lR3jkQO/LA5RNFLKGDJMn8+lX9y3lNu1bCaojv8AeZYxI/pEJCsz5+ksxCwxKgVQG7xgADJ0C2tz&#10;ciUjw0A4ncgc8ZKic+uaLKU/MZNDLRHUX2norqs8cVy5F+EkSgF0TmIKc/pRR2Cn6j2cnA0y+UMK&#10;UyRKfrGd1cye+w5CuBwKE9KaNu/EdNr7TgvVRa46r5epqZ6G3KvotT07ylxFlUyrLzdi2PpTAyM6&#10;qrnhhubk26F6ZSATvJAidxO23MzIxWg4e+pLaZEgExWD/EC9XXdG56q5CFq+gqaGOkqHIKJxP1Ks&#10;ZY4JDLlSSA3Z4ga+icOt2LS2S1OlSVEj2wSR+O8da9cPLcdUvrv09qYPghtShFVXW6622bEmcuHw&#10;Y/pYMDxJ749nBHhRns6reP3jgSl1pX79++1EYbQW1JUJrULXvCWKag21WUVKtvpFSkubQwwqtRWC&#10;Qwo7FBl34uMNnA7CgAZOSdsQrVeIUdSsp3wmJIzt3H1qi8eFeFy59zS5tussdrt0INIZYsxU1czP&#10;gVJid3kRACeQ+hfq7yoIHEAA2Ny3cvKPmzkjtIABO0c8ciZzSadIz7VBFu2RbjUbitlXFHc62Rp6&#10;mvngzMsrMcRRjDeihUjiQMkfTyDaObMaBavJOlOAAYBHMn+4zvJjnBoS3IJUnn+4qncb3dam80F1&#10;uMa3iT5SKqC1TuZZI+XZJGTk8GHYJ4kj7HRG2GEsqYa8gkjGwMY/H69aCVuKWCrOJo7W09Nd6S6k&#10;QyRPXvDUpFLIivSnPKQKQeDH084bOeiCuSdJIW4wtvM6ZGMz07jPseVGSkEq707Uu5qe2xU9upYR&#10;bIl48FpZHV5g46RmJL4OCA5x9TNn9QGqFVqtxRdV5j3jH5e28VpWgNEDAqGmeSCNpo5JI1MbxvFM&#10;qysqsPqRmI8gjs+MZ866dKoET0P7/e1SSCnNMtbZqWSit00tDWfOwyRlWlkkkHFMc0C46LLnBJ8d&#10;dHGaxt9wLUlKhpIIxA32yDnPTnQXW04VGaEIstr3ZDuCrhFJRbdt6VlNHIjMZK2oVngQoADyEkvq&#10;N7cYB449uBQdtvhmzKnVEHslOFGehAgdSqqtXkc1kYSBHqdvvmsttslRdb/BcPXUh6ZYqT0iGZwi&#10;niV4/Tlvq6Ix37Z1rVhDNv4Mc5PaeX+aURKs9aYbfYbQ94tMF6hpqFkjkVnk5SkB1B/nqD0gZiWX&#10;on6QMDOa5x9/wXFMEmYMRH06mNiMbnerJltBcQhzAE/s01fEHcNns9fBerxK1zlpEjhprSvF/WlD&#10;B/UmORiNSpwgIzwC9DzT8Mtrh5Bt7caZyVbQNoHczv3nemLu4GuR0FZzft2374gPO1LTVN6rGdZJ&#10;JIjxJGAQMjiiIM4C+BjHhdae2srbhoSFkIH7yd1E85996rluLdOqJNJn8Xgp6yeG2Ryz0FVTqizT&#10;xuv1BsuseMYA4MOyCVQ4yBnV74K1pSt4woGcEbbAn7e5EwaUUobIyKJTUiR2CtqqqnDI5SmhQKF9&#10;Y55vHEvgAYQMR4XPudKhZL6UJO0k/gCe+8d/ShBJ0EmgVPeKC4Vxp7mtXHzIiSpWMSqW8f8ALYjP&#10;t1kYGrBTLraNbJB7Ex969g4o7L8Pqr5Sknp7it5graczwrSrxqDEHeNgYZMOi5RweKsSR5AxmuHE&#10;ka1IWjQUmDO0xPzDE5G5GKmtopjMihMWyqm3TRsI6u3yOFeGnVm9RlDgs4iK5VevPfhvxp5V+h0H&#10;IUOZ/ATzNKFEGKPzVUVPaKilorhUw0mMzCkQvO5yTxcZyowScD6TjJyetVgQpTgW4kE8p2jt1PqZ&#10;pojEA0NtG6bjsmvWS21kVLQhiTGZWWRj4HE9EsFOeQwPb8acetGr5P8AMT5+RxA/Qdqklzwjg1o9&#10;w+Mu56qkpam23cXB6WUT0yiKT1iQMtzTGeeAc9sCPHROsujgloFlLzenVg5Edo/YNaFi8cgFJmKY&#10;qj4rfOVtNFS0HGSYinu8UdS0kdH6iF/VhQZBVsFUbv02yrDIXNWngwQhRUrAyjEFUYg9CNz/AHDI&#10;MVYv3io+X17T+VInr0VY1DduFNDT3L1JJrMzs88KOTlwzfqYDDkjGCP041oQHE6mASSmIUMAxy7D&#10;kO1UTqQEhfXlQd1iqbfU2m4zJBUUbGGjr58NEcHuOYeyeMN7cvt4dSVIUH2RIVkp2Pqnv1HOOtBk&#10;FJH0pUV7hZLjWQPFLEsgeI0/qlfQkIHEqwOSPBBOQV6yfOrohp9AVMxziZHPHXtvSskKINUKJKqh&#10;WKmvSRyuSQ4TEMnYHHkRlST98eB50dzQ5KmMfce1KwOdX7TYP4hU01xjjahSZmkWsmpcRR/pHKSR&#10;QQexjJA6wQR5Cr9yG0qbUdUcpkn0BqbSJyabL3te42qhrKiWalt3q0K0Nbb5ahGDS+pzQluZ7BCs&#10;px9JUZPnVQxdtOLShIKoVqBg7RB5DvIOD0qbjakgmeUUjXi20lhnhqzdRVRVKN8tLSRo4WnbILxK&#10;2CrlgULe31d5wdaBh1dyC2ERG8yM945c8dq54aQNRO9J0yNRPSehKY6d5FqlKMe8DB7B5AAAqR7E&#10;Z99XaSHASoZGKDGkgDaq9vZK2+0kE88XpyNJCtVUyhIsgFgHYlcd+49/v41NwFtkqQJIjAEnJjGK&#10;kCFKii1XbaSjkorfcpVRGLiMpxljdWwxflxHhnIOex113pRt1xwKcZEnEzg45e4H+a6QE4V9qrbf&#10;9S2UVyWJ5qamqaoYZzxkVV6XI8fUB+cDvRbnS6pMiSB+P6V6CcVPuW8vboTHbOU802HqGMbB2Ptg&#10;gYAHeF/z1C0YDhl7AG2cf59aIlITgUqUu6oqeWSO4U8j09WSjxOo5xFh04+2SMHVyqzKgC0RKenP&#10;tUlHSM13tPclw29a6g2+RJIqtvTq6WWMSCRcnAIYYJGSQfY6heWzdy6nxRlOQRjPtU2nlNpKRzoL&#10;WVVwld5KiokrIpD+uQ8wTxC5PuG4gL39vfTyG2gkBIAI/WfxoQWrM1UlrGU1EjFBUMOKq8WVKEeT&#10;+2jhAMRsOm9cmuKelqqOughaWL1ZFEkcpPQ84y3eM4P+muqUhxBVBxyrglNEjva9rEaeWoWuhU4+&#10;Wr/58YI8YBOQfsQRpYWNsTqAIPUYP1/WvFwnBpjp6ixUZp5oKyvtU8ikmPK1FJIR+tXBCuv1dYPM&#10;eMgDGqtSblepC0pWOuyu0cj7R2qUpSRU9VOKaoYVMyNUsqzQiCRXHoFSF+oDAOfY6GlGtI0DGxxz&#10;ouqME1NUXg2C0C6y1czPU9W+ilYugf3qCpzlV7C/4m+4GoIZ+Jc8FKRj5iMY/tnqfw9aEtUDB3po&#10;scFhs9upNxXSONa2SlQxxW+QCe4kDuZC2TEuSQ8nSk5CqT4qX1XLzirRidIOSrZHRJjeIkDlzNFK&#10;wwiOZpQkvlTJcEMcENHSqMU1NTZMdOv+HJyWPZyzZJyfvq4FugN+Ykq5k7n9O0cqXSVUxWJaqeyX&#10;Y0aUk8UkqjKRATQtkElWHZUgAY/01XXBbS83rkED2Pamx5WjFM0dVfbvtaomrbxHHR06Lz/4VSzt&#10;nCgMAMH9tVRTbs3IDbZk96MpxxxuVnalvZ96ve1bxar5TrNA9FN6TYBb1YmOHjKjshgfGrK+Ztrt&#10;py3WQdQnPIjnPIiusFaXQI3xHXt6da9KUuy7H8HrHW78uFnpae71Sk0FppGdYIi3YIEjMVJ9yW69&#10;tYM3T38R3CbFKtLDcBa9yojHLEntAqydT/o7XhM+ZxZwOgPL0H1pJ+LUl8uEWzLuZa0C60PzU1PH&#10;C080Zz2EjT9R9h7fc6b4Sq2BuLcBI0KgHYH1J271X3DS2Lnw8nypPU5pO3Ft7cPxGrbNQ2tns9BL&#10;ES8NXEgf1w2HaTHlz9P6j1nrV1bXNpwxDjj/AJ1A4iYgjYdvTeupYU+oadjViu2Rub4ZyQV13pRQ&#10;WemAMtfPiWWpf2WNF8k/6ag1eWvFUEW5JUrkBAHqa4XfhHNKt6dthfFWPc1aI6SzlWJxzIAb++PG&#10;s7xHg6rREuOVeWzxdyBWoXKrmaiZEIjZl++sm0hIXJzVitUUmUttkaZ4au5fMRynuF/AH21eqdAT&#10;qbREc6WMOJg1ZT4a0NQ6R06iJPZ/LJ+x0E8UdSCVb0ui2SNqdLfU2rYVEsNLCKudv1ue2zqidQ/x&#10;JepZ0ipreDQ0pFfyeoKaQyqMZU9dd6/Y7igBmsYASaOz09JHEUkds/8AQxU/5arkqcUZFFNEobHC&#10;lueekesSPhlmWTA/z0sq4WXNCwD7V7TivsFLc7fYJLjBe4kRyVNDKweR092zjx4+3euKWy694Smv&#10;flQ/DJTqmqlXvipudMkVR6XqR4VJFXiAPsB4H9tGRw9DSypHPeohUYp62FXVaQhbjcHwW5JHGoAH&#10;7sTn/TWf4k2gqlpOaZaX1NaW9xoY7VEvr01TNKcmKOBWnUjoYkBxg57BGsqGnC6TBAH09x+dWcoC&#10;eRntQXcFhr1rHMay0deuMwrDiQD7D7fnGn7a4b0+bKfXH6/WlHEGcVFS7JvNc9LJUUMlK9PF6bVN&#10;eoaKY8i2GyelGcY99SXfsNyEKmTgDcda4lhZ3FE6vb9VcUY1VFTQyDHy/wArxTJHtgEBVx7k+2lU&#10;XCG1Dw1HvOfvzNeLJ5ig9DtOGCaquV8onqopMsKSSVoVAHgSFDyfvsKGAPknTrl4pSUtWx0xzAn6&#10;TgeselA8JKfMuhNVvCvvNY9rt+bRbCgRLZRQlOQ/xMFOSftzY404ixbZT4zvnXzUTPsJ/IVAuEnS&#10;gYqey0dFZK6aoalrKuuhiaVvWk9IBR02QAS2c4JJ1B9x19AQFAJJgQJ/SKgiAqpa3f4sxvNTS2Kw&#10;xNTikbm1D8zNIGbDrzdiOgDjiB++oI4aXvCQt1ZnV/VAEDoB+JopdKQogD6U5RW6qRLZHDW1PCpd&#10;pvQqCsSqCSAwdSGXHj36841RlxErKkgEYkST+YryQpfn61HtqK22G/XC+XYU3y1ghEsVkqH9aerm&#10;Zxwg/l4yvfJ26UBex3qVyXLi3TbszLpgqGABGVZ58gNyTipoQFK0nAG/6e9B5tn7j+J+/JblUWW4&#10;1UMTmWetSeGAcSCRJNI+EAXln7d408m9tOFWQbS6mTgCCfYAZPQ1FwKeWIFMwl2tta+bSSnu0d1v&#10;MTyGumhm9enQiFs/zOOD3gYUt0SBquPxV23cFTRSggaQRBOQNpxOd42FdeDaG20TKgc+lVKA0ptc&#10;1TZKesu81G5SeongjkkpY8HjJDCWyEzks4BZfpwBgnXVBwuBFwQkK2EkSeilAb9AcGotpU9qW2Jj&#10;60rWaOGq3EZ6ySWeFnHreox5z5BcLzJPJW4AciSPqA+2rZ4kMaWwAeXbl7b/AKUp86hO1HrHc6RN&#10;xVKXGSCroa7j82lWSwicnmjcEZRmMnGAcccjVc+0tTCS0CCnaI9DyO4+9MyEqgVWS/2uStWgrKGh&#10;jt81TGZqumib6EViuQv1csE54jo9Ag6Mbd4I8VClagDgnf1PKuEpmIxUF1dJb1U1LVTXAND8tG08&#10;YBgh8FGUYAceCFwBj76myCloJ06cyYzJ9d4PU5qKiJwai3ne0qYbdS0sccUEMQmlK5BMnpcCFyTh&#10;R9s9knAAxqdhblBUtRkkwPSZz3/LvUXFTQ97gZrbTw0TywQyhfUeQlUmxjCKB9RRc5Zv6mIA6Gmk&#10;thLhUvJG0bjueUnYDkK9nTio9vCn/g1bKXjiqUbEEjAqxMi8QxOf0JxLlceOtSuQvxUgCRz57Zj1&#10;OwNSSUhEnet2+C25bVQ7WrKOFnrqGRisK1EYU10yjD1NTIGHpoAfpCjIA9vOvnvHbV524SsjSR0/&#10;pSdkpHMnnPOrKxdaaBKjPY8z37UU3D8SxfLbb7LA6T09LWI1PNUyGmqZoFOGaN1wT/T9XuqDPvpS&#10;04Ubd1VwsQpQMx5gDGMHHsOZpv4oKT4W4HqPpFarN8UN07WqY6m71clzFrs03y9TKqRVSyzyIAXe&#10;MkVKZjCl48EDJKnBOsw7w+1v06GUBBUsTpwDEkzI8pzgKxyBGKv/AB3bXS4Fakwd9xMAZ5iPes7r&#10;d+W683a3U9QkFJTx1NRXVtdGzAKJZOMcZYKSeJPIcccQO+8gXiOGusNLWklRgJSP+IyYmM7d55VT&#10;KuW33UtrACZJJ9eVM83xBobbvaulyd0UjW9KeWWqABMKyMD0gH+JsNgE9kgjB1UjhrrlolJHhq1E&#10;wOsd/wAMxsKeW+lu41TrERJpY3XNT22/RWasElRQVle9ZTxQEqj03B3XDrl+Ak4IQOz48nVtZpU4&#10;ybhsgKSkJJP90gZG0kSe1Vt2lCVaeuft+tIdl3DcqwPT0VyW4UZqGdJXjd4nGO4jTyDP0nAUgciW&#10;C9k9aJ+1ZRCnUaVQPXPPUOo3G3pVOFKJgGie3d1TmrojXW+Oiw/OJuIE6q+BwkiZ+PHHHpgrDv6h&#10;50pc2idCvCWT+EjmCBM+kjsaBJmFVrm4/hpXfEGy2yWlmoHvlJE8Xr8GilqoVGIonDs0cwXBCtyD&#10;qPpyy8SMZbcUb4c6tDiVeGqDG4BnJBgKT1OIO8AzVoGVOtgGCRz5x60sbp3hXtads7Dv9GNvtRz/&#10;ADPzyyvJTV0QiCxyxhh+pY0kARjnk2FABOLm1tUKW9xG3X4gI+WIKST5gY5ExkchmoOvKQhLChHU&#10;zv0/Ovo35c1ihtFirRY7QSfXjeMPM8isDJ8zJ1lQHD4+lCCfpGM6h/pzJUXrlOtfLOAOWkZ5iJye&#10;9K+IoQlCoB+p9aT/AOZft2VMNsplC0VM7vd5uUMEcCsv1QI/ICRmljRcA5aRMAAk6uhFvahbhyo4&#10;RuSSP6iOQiT2B54rgSSrSPrQWuoj/G5xJSRxU0dQ1ItK8rxrVzx9SMjF2yyFhyKlgCc8TyOn21jw&#10;gUqlUTMA6QracDBgxMetRKecU9WCzwwVc9dQpWvSQ05hltV7jjcR+qpQNBKmElBLYIKq55eSQRrP&#10;XL5UkNOxqJkKRPLPmBkgjrJFHSAZ0j6/lTps+/bZoamOlulK1TVwU9XBUQylvTHqCPGQADwHpyIe&#10;i/HCjlnVHeW946C4wqASkgiJ594nIPITJxWt4c6y2BrHX715H+KO7BW3KuWG2yUFJXTJwnkchCqH&#10;AKLgIqNnkFA+kcR7ka+y8Is9DaNSwopG3ryPMkcyedUNw6FKVAiTWp/BH4dXe00FVvPb+5qW5UsN&#10;E001VSVICROiguk6NjLAgYBGGxnWT49xNh5aeH3LBSSqACNweaT/AJxT7FutLanm1zijdaaDcFtV&#10;LcaeK4tL6sqpUenT1kxHXAkfy5SvEmNDwyPoK546STNuoFwHSBG2QAd46cpOetUCkhwTsaToqG5G&#10;nutvmSSkuEpWliSJzEyqcTTIIxnsZXIbjjJ7GdXClshTboMpGSd55Jzz9vpilEiBB3r9YK6CmrKd&#10;AUMkisnCeVngmySHQhQBg8SoYZ4njjPnXn21KSSBt7EdDnpM989qgISqJpsuECPtix11B8xNDT0h&#10;JjqcB4oJJHZckfqQ5IyMZypIXsapmlRcOtORk4OYJAAPvzA9d96OU+VJSeVC7RuGCax1tBVqjGpp&#10;jFD6gByhYZYH/pJK94yD+cht+0UHUuI5HPr/AJ96i2tQnVtVyXeTXWr9QJGqtFxwB9TDoo3ZyOm8&#10;ZHjxoIsQ0mD1/wCxVwi52ApysNzqrvRTyTQC7R9RSox+oBhhSMEMBkAch4B7GO9UdwyhlYAOk7/T&#10;7e3OrBCw4M1oG3LhT2xnttVA6VrQqgLyDMeXHKQ9/UmcfVjKkA+2s3csrch5s+XfbHYDG8ctq9qC&#10;QUkZpV+Md7UV8NJTQxS04eGqatMpijEiwrGgYr9TFFBXhkZJJAOdW/BGPIVrOciOcEye0Hefaqq6&#10;ACikCf8AqlVK6cwVM0Z/gFCaczOTAVjikAGXMYBLhhkkd4PLA71clKNQSfOqY33HSeRHKd9uVV0l&#10;PYUo1dTQUaLVUbPW1EYZ0ll+lHUHsxYOQR7ByGIJ4jxq4bQ4s6F4B5Df3n78p3ooXBB+ldV9TJc9&#10;tV1dVU6iKmUTgF/pZ14syEO2ZCy5HjPefB1xtCWbhKEHfG3XE4wINTUQUFUUW3HvBNu/D+gsVraF&#10;a6ZWq62OSD+YjS/Xk8vHEYC4ORgZzpO1sTc3y7h/5R5U5xjHvnflNdW8AyEJ/c0obfqbbSU1qnqI&#10;5CoaWZqWUkh5fTKBPVAH0knJJAIBIz3q8uUvLUtKT0EjGNyY6/jSqClG9Ur3ViprhUCJEVHX6Yx6&#10;SRDl0gA6CnGCRkeCM96Lbo0o0E5POZPr6jpQlQTKaMUdC9fUzPUSSJK3qGVZyyiAdgozrknHffjA&#10;99JuOBCQEj6c++ev2roycnNFLdcLJDt+nuV9inr47UZIqFJIwkdXylDsofOUSN3Yt9/UVRg8iE3W&#10;rhbxatiE64Ks7QIHKCSBj0k8p6nTpClctqA3rc1Tfq2GuivUxlmLTNRVSd8RhcIqsyoDjpuj9GAQ&#10;BnVjb2rdugtKaECMiNz1JyfSonzZmiH+8dVZWpJHlp60EfWauBKllkABKq4PIEKRjLYODjsHS3wq&#10;H5Hy+hgfTY5xtipzoIozU3S0xS0FXW2a3S1NXRGVwYvl3jBd4ynIueZIUEZ7Ht2BpFLL+laG3FAJ&#10;PWRsD0xvHfnR5STJANKm9rbUU1D8zSKz0IY8DTlsocnw6nL5z3k5HuB51cWLra16HN+c8/Y7doxQ&#10;9UGRtStsykv8l8ea21MHCtQ0syXJyA+Rh4vUPa5BDBj+Mn6dW98u1DEPAynI0/Yxzjp+tOMlRUdP&#10;PrTRV1VZTyfw+8/8TclYtirJnUqDxLLEP6vuFfpg3XYJqUobUPFYwjtj6n/G1Bd16wk70wJssb1r&#10;qdxcXo7oYxTmMqMVARcBgCwIUrgciMddZPeq034sElJQCiZ/4/am0tFzE5oRdbVJZY6Wy3VsTxgJ&#10;HJI4aShQo7elIoBPAkZUZyM56Bxpxh5NxquWdjk9FHAkdxtPtS7jegBKvmFV5p0o0t9OJlr2eUcZ&#10;COMIjUk55D6uOCTjK/toqUlwqUBpxtzkjkNqVUkpABzU0e6DPBWTLWU93o6cA0tvt/KKSpbwTIH7&#10;VF/6eRbH047IibPSpKSkoJ3UqCB6EYk94A51EkgGM1YoZJZqOkqZp7fRSMnPhTyELHk/THjymB0R&#10;nIAHnQVhKVqQkEx1E0wGyQCTQi+Wqess0hVaepi4tKgd1ReQUlx7Hmo7Az3jODnT1u8lt0TIJ/f0&#10;rhbkdqz2/wBUhipaekqInplJaJnH8xXYZccsDo4x39h++tLbIMqWsEH7YpJZAwDVWnWCopbezcqi&#10;UHm3Lrg3I5ByMeAOjjRVKUhS+Q/KKhsATV2gr4N33hLKa4LVyssdPUSN6aBz0y8m8Z6JPQyPtoDj&#10;arJr4jTgbjtyP75UQkqVgVdhsd0sCpRXd2t9XAZ46enmiKsqLgM59n5HsN7jjrjq0OK1NpkGCTyz&#10;t6CihJUJFIG46+WmrYqprjOhxgIIzgd9HsgY/wDvq9tUJW3oCBXJUDNVL1O715oJUDmSJPRlWTlh&#10;+mPYJHffWffRmEgI8VPKZ9Kgtc71zaqiW4VMtBC0nzCMxiVBkHvPAj/qHv7EA6k6gISHTsYn9fav&#10;TUUlbNTyyvMGJfIfn0f/AEuvvjx99TDaVAaf36dq4DNSGCO40fqorRyxkKSPaP3OD2dRBLa9J239&#10;6lVWnuK1twjYSmlgCkEgZ44BwP76KprQ3ESa8M86YqJ7Zc5op/khRNTIZJnRsrI/9J79ySPtqtV4&#10;zQKdWqcDt/ivEAV8tslNT26spqp5Gpp8OxABEco6EgGM/g48g644HNaVo3H3HSiCCCDV94KW3vZq&#10;eqhUTRh5KiaObl8zj+nifbgPP5P40uFOOBxSD0gdO5PWa4RpihG56uS57kmr7gJBRQxpIsS/QCFU&#10;cYV/wjwOvbOnbRAaYDTPzH9yaGfMqVVDS3CqutfX1tdNJM9QqxqQMAKo6Uf4VUAAampptptDbQgD&#10;P77nnUIKsnei9BSNbrfJUVNSqsAFjjxzPZ+37Z0m4sOrCEJnrTKQEiTRj4R7xgt99ntXzEk0FU/0&#10;+qAoV/uo/P76Q41ZKcZD8QU9M0dkhXlNaNvw1JSyJSrGLRRztPNTRx4LyHwzY841mOHhA8UufOoY&#10;JPLpRHEFtQ5itl+FF92xTWi03i6WSolmpXdIpRCcMxPluv8AI6w3GGLxbzluw6AFb5yK0losMAOp&#10;TKutF6haL4l/FgWbdMiUhvEfG0MtZ6RonCtwRxxYYfHYIGeux1onxCeG2CH7RCi01/7EiJXO5BOx&#10;HXMVWsNquS6iQXt0kz9PpUP+1Jt+TbVv2JZ6u41NjtdFaDBUpTOVaocN+klSA3f+Ihe9S/hNYuWr&#10;q8aQFqW6dJIGBH29qS4o4VcWVk6EtIAHUyd6y7atILx8PKeqt9HFbv4fdC1PFIFnnCMDz7IwpJUH&#10;6dX14os3pbdOoLTncCQcevvTKAtCG3u5q5vzeFw+J0T7VuNLUrRrgRyyQt9Qx5LeNR4bbo4QDdsr&#10;Eq3GPwrrjQvVpU4Min3ZOzaL4abKWOl+Xnq+P0si4P7azF/fOcVu5XITV+lpLDYSmqtBJd6up9Se&#10;N5QxwAngaK4GEJhBiohBVmmOl2vWXGqX1IloUxn1ZvpyNVi7xtpJCTqPaokeHk1FVXGG01b0prhO&#10;ifqkjbONSS0p5IXoiu+KkjahNfc7Oyyym6SuExywucEnTrbVx8ugVWOuJJr+eVvM9oijSOoV6qT9&#10;KwTBig98gDr/AD1+mXNDxJIgVngkpiav1DSW6SRJYllmkXssP0E/fOlk/wA0SkwBUlDTRm23h1p6&#10;eL0aSoVSCeceScexHjSDrCVKJk1CY2oZfbi16rZ6r5ZvqfMnpQABT+APHWm7dvwEhJV9T+NRKpxV&#10;CrtFO8BlzNDKIucXzERUSEMAxz0Dj8HTKXljBgjbBoaqcaConnC+tLBxCBV4xIS4+xXyDqidShJO&#10;gH6miJwBWmbT3Rbds2ySjmssVeJyshdsRSREf4SMf6nWWvbV66cC0uFMesH1q0ZdS2NJE1ZrPjrb&#10;bXUSUlsstPS1bsF9VpA3qfc8lB667GdCb/h955Ot10kfvr+lGXepbPlQJqOv+JFRV0KO4mlqm7Cw&#10;enDBEo9ixUyMf2Kj8663wpKFYjT3kk/SB+NDVclYkmkOm3fWVVyqprlJ6tLTMAxGVDOfAH4Az9yc&#10;+daJdihDYS0MmqpThUozUVbdqaWaWSWClWo/5sUQVmcDAP1BT3/41JthaYAJjntXEwDqNDoL7XNk&#10;RiNElkLySQxFMtj9OVbxxxjIwM/k6bVbtxmTG0mfsRXSqvtLdo477HJCamrplR6eT1IgqKrnGF9I&#10;EseX388TqK2T4BSqAcEZ6eu3rQySDIq5S7SJoLtU1MPqLGolSm4sXcB/pyFBwO8kHHXv3jQV3nnb&#10;QgxynGPf9zXoBmjkV5jMNAJZZYUio5qlzTcX58pF9Ms3soDMPpyRjSBtzK9IBkgZxyMxHPbeiJEC&#10;mm47nodx7co6CnmjttBQ1MlX6U8EkrYkCo5dioYrlVAbLgZwcdYp27R22uFuLGpSgBiBtkQJIntg&#10;1ML8QFINKHxPqb9faez21ZBFao0VPkqSQ+jJKi5aolb+s9D9ROM4AHg3fCU2rCnHzlc7ncA/0p6e&#10;2+5oTurQBVF6A2KlpqZKcPHCrJLwAX6iM8M+Rn6Sf7DrTAcD6lKKt9v3z7UsEkAEiq1q3JdqGpio&#10;aL1qe5zSkwVlPiOdVYfUQc4zgHH2OMaK9asuAuLgpA2O3b2nemm3C2fJj0pyqLzTVZWeijr1tqlv&#10;S9ZDzcnAlkCeGywy6Dtu3XvINIllaZS4Rq/DoD7YB5bUVxIWNaNh+5qC8wL6b1EkkU8FRJ6wrQ/M&#10;ZIOOwB0DnHX4I61NhfmCBIIxFLnGRV281g23abTHHTqt2egSWGViDJQGRm5SFPeUqOScj9AbkRy4&#10;gLsINy6sqPkCiD0VA2npPzRvEDEyVYgJAFBI0ekAgcCKoOBxVw7HocccScnjj3z33p9RCvNOPSP3&#10;2oGk13d9vXQCGU2mshg4hj60JhTiPYGTjnP4/wBdRYuGYICwT2z+E15WKvtdaBqGMVECQVBp5KeW&#10;SmlV3mkAIjdlB9gWBC48DQPCd1+UyJBziBzE/cTRSuU0NsW2aq+VUNBQ0rXWERnhUqwSBwq5Z5Hz&#10;iNF8sWI8YOmLi6Qwkuuq0mff0HUnlFLhBUdI3rT6S3T2/bixUNLNc5HRIPUpYvTSdF75MSAEgHty&#10;wZDlm646yi3UvXBLignnB3E9p+btmKeDehEEZqCTalS9VBVSzyV7pGGqKO3NGzrlyR9YX6UwQPpV&#10;sY9hqYvGwkoA09CZ9NuvqRU/BMgimKxXWv2xtuanejo6StvkLpaKwFnqYgZ1DHI6YgKVUHiGPZ99&#10;Vlww3dXCVJUVBv5xAAOPw5mJinG1qaQokfMIB6U1/EHaU81YKRrDX2ppldXqJaqnCNKOfGSRlLcH&#10;85B6JIBPY1UcOvUBOsOhQHKFYHQTGPvU1MFwiEQT96zhqas2fbLhWU9TWNBJTSwTevUB1BzwdMBB&#10;h/bPfE+4860viN3y0tqABkEQPecnagaXGpNXaLcEcKUV3qoJPTrKJqekX5kv/wAOkuHCqwI4FwY+&#10;x3g4PR0Ny3KiphBylUnEZIxkbkDMUstRkKNO9mpqC52BqtLTHR0cSPUBYbi6VlXNzLBcBQ3Wfpck&#10;KoHRJJJzz6nWn/D8QlRgfLKQP88x+AgVNIJGqMVNQbo+HL0/zFXYrvXmsi5VlLbrgYkVmwjFldQZ&#10;fTyrt3wBbJVsHEXLTi+vw23UpI+UkScbQRtO3WNjXlOMCFKST6Gm/bQ+HhtDXehue7do26CZqMCK&#10;mpY456ggFpTFEVMuFUMQVGATgfUdUd0OKl3wHG23VETuokDoCZifWTiaMldqrzJCkx0pr3ZsWzX6&#10;xgXu/Wa822uhjaM3eCS3SlJEEiNDPkoHwOQyfpB6Kg41UWnELi3dPw7S0KSc6SFjBgyMYnHfoaaL&#10;LekKWqQf7sb1iUEFu23fDsm5XVqm4PH69NL6Qc1qlyVMhRxmRTyX+pXDZA9tb5Snrtn/AFFhEJmC&#10;P7ccpGx35QRVatKWllMz+NEaxbVS1NuSre6Ut7tsSJUVPyLyZBkj9Hl1y+lEJAK9sqjl1jSrZeWF&#10;lvSW1kkDUBsDPbJPI4Enei6dIAWCD6Vk6xrcK+30D3Gnk4yS8aKqnMJ5OWIJaTjiQgglhjvHvgnY&#10;T4aFuJRyGR27CZHbf0qvUlUgVoFjv7bWt9RVVbR26jjHzlLRoZXNQyMUUKGZkUFwfr8fTk5P06zl&#10;xbi6WEolR2UcCJyZiDty/wC6dalv5vWiu8DbN0WyvqUg+cqqVoy9HSKzyU3HiVmOWBmUYAJJBAP9&#10;PnSdmHrRxDajpCpgmIO4I2gfvenvG1eccqWqW22TfcyU0dTQy1FQXkNsr1lEM0zHrjIxzCwI+liS&#10;jA/qJGrZb1zw+XCCAMakwSB3j5h1G46VIqS98pz0q1brdbfh986Qj2pnRqSamZQykkFZYpguHD47&#10;U4YEDo+Mhddd4lpE6oyDsexEyPXaoqufCQpJESIrmleuoaGlqLdPFTSTw+nHc6WXhHPkLzEDAlFP&#10;TkqwEnIknGevK8Jayl0TB+U/bUME8s7QKqUz/SaULK1wSS4VRiV2vFX3QvlWqYiRx4nv9ZbGM9lT&#10;k5AOrx8NEIbSYCB83Tr9B+VAVPI5pju3w/q9x2yKGyyLSjj6sVBW1EULGpYn1I4vqAY8gh4vwOB7&#10;4OatniKLZeq4EnaQCccicSOYkTmuqaJT5foarbvorjDXRVVLFUUiU8a0rUtSwili9CGIPwX/APNo&#10;0nH36I7IGp2bjJQULIMyZAkHUTE98A5+1FWlJgp2gUGu1TTCpHrryT1eDSQAIyBkDt9AyrHGG+kA&#10;g++T1YMpXpMb75znYZ9cZqGJ81XLHZq6su8FDSRT1UJppKgmCA8kVeJUyBu1yHA7OPJzoLzzbbal&#10;rIBBA3HPp9KOnUlYnarMTPVj0o54FM6Hgp5KzofPHAyMH+o/f2BGl1JCRqUnb0gHlTrawo6RWjRQ&#10;01fa6KplkaGvokEElQUCsV5jp2yWZVII/uDg41mCVNuqQB5VyQJx9O9PKSICq1Clromoqg19Xbai&#10;50kZQcZQslQMKPWZSx+lshMrkAe/trJuNq1ANJUEqjlt2kRkbwfpR9LZSSTms139f3vVskppqueA&#10;W+sdUrplE3OLgpWNFVASWK5zkeCMa1fDrcMO60idSR5ffcyYETtHeqZ4eIIPKsassAut0lgpqxhS&#10;wxfMRiSGReI5/pGQQDliR34x5xgbd9XhNBa05Jg8+X4Ui2klRE4FHaZRT1lI9FUwW2jmkSAwtEz8&#10;J3T6gGbwJEVuJOOIXHnygqVJUHEkqHfcD9CcxRCsCFcqE7grKO5743FLPPViqq5zPTRzUrQmGNie&#10;irdOoQEDicZAOfOnLdLjdmylsDSBBghU+/IlXWha0lZB50TooLZW11U1MaqKxiN1poHnKkB1zGHf&#10;HFgfJ7HXjJGlXFPIQAoDxJzjpviZxRylOrfFQV1BPQ2e2WpoI4nmQ3GR5QwWaNlKwAKoz9QDsCBk&#10;eoDjGptOIceW9Mx5e4Igq7f9UuUwkD3pitkVLH8Oq28TQSxyXOrW209OyfUwhCy1LMB0QOUCcgcH&#10;mx99VTpWb1FskyEJ1E8syECe+VewooT/ACyoc6Vb5eYBV2mCrkkpqBKcL6AUFGDyP6hIx9ySPsRn&#10;V3bsKhxaBKp36QMfp3GKGVCQOVLjJfKe4yD1mnpPUZaiBZEkiAB+oPGSCM4wcjPvqx1WzjQMQeRI&#10;I95zQyleqeVF0rBLea2KCOcwSSH5Y1FOIZGBGfT5HADLllySV+nPQOdKqRpaSVwOuZA78+x65qBA&#10;kmrdvv8AVQzqiVC5SFIi6rnsdnBwc5OPbvv2OgOW6CNRESZ/ftRWnDyqvJSXK3rI9PHJa2qGw0NX&#10;KI4nY5biyH+Xzx7ZAIII7BGiJWy5GqFR0GR779p9o511SDE0c2VbaijuBmuVtwQAFttUP5NSRniA&#10;GJIOc48qRleQOBpC/cStvSyr/wCQ3T2/Xn23ppmUnzCnG50tDT7etu4p5Ke010dRzEQpSkkD54gs&#10;MA9dee+IOT0NUTK3S+u0R5kkRM4P/f2NW6QkoD2xFD9rfGy1fwyd6+kaCKeOP5eaBljaDIIZo24k&#10;4LYLITxGOgM6auuAv+KlLR23BzPYiY9D9dqtGnWVJKnByxSQd9LW09PBcqCC+hLl80YJgRLV8IpC&#10;4MoGPqGASRnHWdX/APpykEqaWUHTE4hJJHKqd19JAQRI+9TQx0NRRw3W03OGRKmljWKhkVmkqp5O&#10;+CoOlC5VOZJ8Hzoai6hRZfQRBMqBwAO/Od4HWlHW0qR4rZxQ+gstFar36VbZlulxpsz1JB9KOnxj&#10;A4Y7B9jj9x3pl55x1klC9CTgc57/AL+tKNjSJWKry7xiuNymir9xV9ZbUdhTU3pBYx9lYR9L5wSo&#10;yceRnovwKm2wW2gFczOfafz9IoJdM/NIorHapa6FrTR3S30i1gJQW5XjZXB+lmEqnIHg/UemJ840&#10;mXA2fGcQSR/dG3QQffYUUaleQmko2augqzSXe2w1k0cnpmnmUwzOxOPpkUq5BOOxy89Z1e+O2pHi&#10;MKKQRMjIA7jaR3pUpgwrlRDcG1q2qtVR8nZzQ0PqFVhuUZgjhYSAGFHJAkxxxkZYjOQDoFvetpcG&#10;tzUr/bkmRvHL0PtiolKgIjHeqaWay0CzXSpnjmmgPqrS2yNhE7Af8s8z+nkPtg/nxo/xFy6Qy2DB&#10;xJMmOuO1F8kSN6L2D4obedIds7qpqySmjVTDVTYm+XLDIZSAssa+egXGB4xqKrG7bSXrYgpO6Rj8&#10;4n6UdJSTB360M+Inwdp7xtipu+0LhDuGmoXZ56aFw9TFGf1cQMcwD34zjP7asuG36kveG8NJPtQX&#10;AUiSKxSa0y0Lo1fWfJMMSR08amWZ8DzxXpfHliPfrWqDwWCEIkdTgDtnf2oGoUavYmqLDHPTUZio&#10;qppA7UAcc5ejh2ycEY8HrvVezpDykOKlQj5o27D9KgZMEVWWX+IQKtbCam5wqhZ4H4ggDB/9TeM5&#10;H9zopHhLPhmEk8/16UQZ2oZB6VRVfzap43RSyckLDoE9sDkfvjTigUpwmZroGaJCkW/00Z5009fC&#10;PEEqo06DxyDAfUuPPuP20prNuojMHtMH1HX7VLcYq3TcYrfWmdTCZgipxZSCwIbBAPXWNBUSpaNG&#10;d6mAN6H0taZFRS0bOcpxJ7GfBA+xB/00wtsCelR9KYbiKS4rRySQfVTzegjKpDBBGqn+2dVrXiNE&#10;gHcT96IYIqKOx1UFKErEMJSMDlMeSsAMKykZ5fbrx76kX0KV5M9h956VGMxRSGgttmgoVuFLUGo5&#10;/wD5IWBVAzdSze4yOwn+elVOPXBUppQjrH2Hp1rkBJoNPumSrrZKTMFTCJWEQqIgUH2z12P3604m&#10;0CGw5kHnG/77UQLKjEUftG2a6zw1N+ulDZqeZXCU4thQk5GSxKMVA8dEA+etV7122+RasrWRz1T9&#10;NpqS9TMKWImvRPwO28m/qc3OtRWpKY+nMoHUjL7Z18x/iC5PDleC38ytvetNbNpWyHXKLXT4p1dq&#10;qbtVxyTWygpK2K1rSiBCIoJImIqQr+6uuMj2J0AcHacS0j51KSVkycqBgpkdapnLpwlIUfmJHp0N&#10;Y7uSquNpvlNc7hPUfxNn5xz8MJIykcZEYdH2PnzrZWzbLrCmGwNG0c9sg1BkrYdSscs16N+OO6aX&#10;4mfD3ZG5LlbqitopaRqO6UdMASsinqZW9iOiMeQSNYT+HbdfDl3nDWVhKkrC0SdwcEGmuJJT8eLg&#10;/K4gexBP4zSl8OKmW4U0dtFgK20ustPdad8xSIDgHl98eQQCDnReKJDSi/4sqO6TuD6VbMkqRpWI&#10;A2rUd27zottWFYKWOnqagniGIBz7aydlZO3T+pZIFDuXkqWEIoRtCxxXyHnX1YppnbkBj6Rpu9uF&#10;MKAaEgVbtNApzTtHbLLakWOSqiLr4ZGB5HVUhTr6ipUgVNyEJlNIHxl3TPVWQRyE0tDCQXqI+jj7&#10;da0/BLW3bJCE6lk86zF06oq1E4ryzdt3UFFWLJTSVk8YfDThyysP8JxnH7nX1FmydWmFgA9IqvU+&#10;SIBq/tndAt25Kh5JjNb5EDCOX60IIypBHn99L3VoHLcADzCpNLM5rz7cdw0tpqZlt8aGZ25SSIP5&#10;YP8AhTrwPvr6U1bLdSC6cff360JxxCSdI3oUl7mrnxKAzE5799Nm3S0PLSql6qZ7NT1d1401FTvU&#10;EfU4QZwP+o+B/cjVS+pDJ1LV+/Tc1CasNYqO01D/AD1+pI5CcmkoC1VL+xKkIv8AdtDD7jyf5TRg&#10;f1EaR98/aphMfMaMSVHytmjqIbeZ6SNWRKu7Tl4V7+oBBhfPsAxJ0kEBbxSVwTuEjP6+u1eVKflF&#10;Vk+IFVS01OadoamocZKU8fy8MXeO+gz/AHx0MaIeHIcUdWB3JJP6VwKI55qxQfES+NO/OpE4br05&#10;UBiH7KMZ/voTnDLYJECPfNFS4oGitRWR7xlo7bDSYvNVUJHA9OyLEHZgoyGXK9nyG0ohs2YU8Vfy&#10;0gkzM4/fSuOOgJMpzRjd9HDbrhLbbDb7fuew0v8AJqUeR0lq5kOJJFz5XIPHz0M++lLJankeNdKU&#10;24rIxISDsOnSfpRFpU2IQQT+5oRQ7OtF6pfnduVK24SyGJrHeQARKB2scxIBbHhG4k+2dNOXr7C/&#10;Duhq/wB6encfmKgAlwZ8p77H35UKvdivckcENDbq2URp6DRRwsjowJLKVA8AYOe+jp23uLdOouLA&#10;nPIioFtQERQtqSpoKeppaqCooqucMx9ZPS5Ioyxy2APx98DTWtDqgtBBA6ZqMYiiG1JpRFFHQs8c&#10;9UcR8MsSpGFAx2Wxhcfck/c6XvAkqKnNh7fsda4DpFPNvtlrS3TCimSpvIPpzfNynhUYH1Rq6/S/&#10;ZABIHY1nXHX9Y8QQ3yjl0Mbiu4gxvSvSW82G7mSiUvKoBkttasaTwfVkhFJHqL7/AEYIOrhbnxDY&#10;DnsoTB+mx9ajJTFGNq3+ioq6O5xzLWuYZqOvs9YsgDxTck9IOAOODg4P2+k+2kry3WpBZUIEgpUI&#10;wUmZj8wdt66FhKgvmP8AqPfajd1tlw2zeTba2Ce3VFIyxyu8jMTPxVlUhvp5LkdAYBbycZ1XsutX&#10;TPiNnUk9oxtiOvrtR3WloUQsRS+t3ttYGt9eZndnZ+MEghiZyezIxUs3fuDjViWXkfzURtzyR6cv&#10;rS4UDg1WXZQuW46e20pWkYyhXImYjrJ5BiAQoAPf40c3xZYU84J9v39K9EnSK03de2025t22W6mr&#10;5660Xuxw3GMtJzlpKiOWWJ44yckg4VsDsgt41lbO5+JuFuqSAttZTtAUkgEEjlGR23psOQ15dlAg&#10;9iDFIlBc4FtSSRxi5LLS8XjdCPmJBjLcc/STjx79Z71fONLLmfLmd9h09qUQoBMVNt2zLR1tfLup&#10;5a1o6VZ1poq0LNKhP0hmOceVH369tRunitKUWIiTElOMb/n9aIneVUcm32bErpS08G2qJI1Ip7Aq&#10;ieRmGeMlS2ZM+5yR+F1Xp4eH4KyXFE7rmB3CRg57epri1wdopJrle7XKGacyVNfczK8HzE3qyYQA&#10;iPLHPIgHPvnAA9tXiCllshEBKIBxAz2oYBJzTRZ/h9UbkuZWAJa6DppJ6kEyCL3jjiGHkc+MDGT5&#10;I1VvcSTbNyoalco2nudgOprmgkxTbUTSU1HRWewWRLTAZBFBR1dMpr6xiwCmfP6u1B4Y4D6QAT2a&#10;ZKUrcU/dO6zuSD5Uj/b0xjrz2xTaAYCUCl6+3y9brjeKvutTc4IUZ6qCZsRRqGCh0wQpUEgYwCOu&#10;tWNuxb2cKaQEzEEZJ7QQfrmurUoq0qNXfhR8WK7adbWxUsQuEyUxhEju6TU6q6yFQwH0oCA2PGB3&#10;nOgcX4Q1dISHFaQTJAiDiNuv3mjWdyu3cJiZEVqexNvWD4lx1NHfqY1N5nhi/wCNpX+WX9JEbsc+&#10;n6SZHFAhckZwe85K/uLnhhC7cwgTiJ55A5yeZmKtrRlF6vQ6mSfb/Fap8OtuXK5bXt5e8U1Hcm+b&#10;tVTHcqf16NaqKQpLFjPJVdVVlOT03YzrN8RUyLpQA8hCVpM6TpIxn5SQZB29asWbVTSYCoIJScSM&#10;H8CIqx8U7duKbbqPdrUlkmoXEdLe7I/qU6hupI5Imx9LIT2BkYUY0lwty3Q+S0oqCt0rwZ3BB6zs&#10;Jinrxt5TfhuJBA2Kf0rzffGotnbvuFMFluNvoZUmts7o01K0Dr6qQyZ/5YV/WZlbo5I6719NY13t&#10;qhZISpQIUNlSDBI6kiACNqxTqQh0pBkYr9dbrd7dXvLdvWusVwkS6vK1SFjrmUZYI/QVY8oAByAC&#10;EDljXmmbd5EMwkpGkCJ09yO/eDJ5UNYKTKszVmC9VO3PWo0pS915Caoo5ijQUizSK6qx64yYZWYj&#10;HHio4+ToSmEXYCyrybAiZUUjJHbcDrnNRMoxFO1XWwU9vtVZTRPLT2suahUqQ4mllZ/VqhyBL8hE&#10;F7B+nGCQ2qFDalOKbcMFe0jYACE9MTP5YrohBBAwK13erVEdkmqZxDRHb237csMEUK+tEziN3qIH&#10;DZiZWxCyspV1yP6usbw4oSstJTq8ZxUqJPImEkbEEZmceoq2dKglJONKR94P1/zWLCxUG70kjm9G&#10;4etQVNRbFZFEDyJiUqvEhgWVHQgMChHvkHW4+IdsiCJTCkhXWDiemJBkjPaqnQXFATvND7n8W9wb&#10;XtVodrxR3yjl/lwUF4o4LjGiAsvCOWUGYKMKMl8Hl1j3ZZ4Pa3biwEFKhupJKSdiZAOmc9Kn8Q62&#10;lI1Y6HNFJviBa75aWO4tr2ioEcJStpAvoMi8QEWNDy58yeCcTkFfIC5Co4a/buxavqicHfnkk8tI&#10;yZ3qSX0rBKhmhXw9+JW3L/tqmoN10ZS5UDr6VXclf0qqKM+nFG0y5EUiRBEHIABxzHIMctcR4ZeW&#10;9wXrFcpVuEwYJySEnKgTJ6kYPKoJWMeJWxwbHpKDadVP8MZLbeYj/ONuMwqkiJAJKOhLrKcceWQG&#10;7+w1iTfLcuUo4uFJ5aoifUHBSN4EnlV6hLSm4aIJ6VnNwa332+UdO8rWq6NC0QoCU9CSoaP/AJEs&#10;LDnEwCEDiQp7I786ZnxbdkqwpEg6uekcwRhQzmc9aScbAVCj/wB0JvtreS92+2bjiNtirI44Zp0l&#10;9aOOMkCOVGxkqjHiRkkAkE9DTlu+EsretDq05AOCTuQeUkZHI79ar3kaHAh/APOhm4Ntbj2Jviss&#10;tOf4dWQRfzKWUx0sddDGAeKqSUm5KVYSFvqV8ggg6ctrm1v7QPnzAncSdJPU7jMgpjBGcUN1tbKi&#10;2BV2Smpts7xaOvtDywXOnimo3cCqenCyD1ZDE3EAepnAf6lBJB99L6l3Vr/LXlBIVymRgTvtvGCc&#10;VCEoc8w3FV902mpfdG4L9ZoI71bqqtqEaqgCzRpxkY8fSGGDsDhWIC9EgnAOi2jrYt2rW4JQoAYM&#10;gmQOfQcwJPWprbJ86BM0ev1rq7ZtTa1TWzCCWrpaysa01M4ldKr5goBFJKQqYj6IU5bxgnsV1s6h&#10;y5fQ2PlKU6hI8sc9MznbkPSouQ0hJ6z9jSRuN4Ldc6eipNuCvuNdiOCKpjknmL8ghjWPIUnOFA4k&#10;94P6Tq/tQp1srce0pTvEARvM799xQRvOneo7zdbutBYaKkuMtdLVmRq6O3SskLvIoZaboKCqhVBP&#10;6cpJjr6jJhpgrdccQEhMRqEkQYKvecDfaiEqEQaP2Pbckdr3HuermQijip6BZYlIjaSp5r/LYjJV&#10;Uil+sABmJIJAzqufuQXWbJA+YlXeExuB1JGOXrTdugklfSmXbtFU1W2pEo7XHPeeISNZigZlkyVd&#10;C+cNxI+kjsKCMMO6m5cQh+VuQjcxtI5GOXflMVcJbUpkhIk1Tv1dT0lJZ/mq1qulkhT1Is8WaSMK&#10;rOv9I/WfqH6slSMg6PbIUtTmhMEHB6A5j7eo3qnWrSd6JXeZaqnSrpSUMtMsyzEYMbDAdHU/Yty9&#10;8A57zjSrKC2fDc5GI/A+4xRiedKFdcaOptdzpZoIae5UtBU1cNXSRhVMqxllDFeuynQIH6sDGrxD&#10;TgcQsElBUkEEziYxPrQFqTpKRvFU3KUW29w1UlPI6GKguKJw/WI5Ghk4nJyQZF+r740WC5cMtpOZ&#10;Wn6gKE+sbdKTMFB+tJVzoLldLxZnjjirKWsUrTrRx8eQLh5IyAAVJyCcdFXBHROr9p1pltwEkEZM&#10;n2B7jcDnI60uoKCgdwa0F9t1n+6lvo4oG+ZVYqSRo3/4en9abgvD7iMOpPHIy3XXesx8S2q4UtRw&#10;ZI6mBJ+pHOnFfKEjcVFvvcYqvibf2PKnoKKrko6amLH6IIiII/p8ACOJevuAdHsLUp4e0BlShqJ7&#10;nJ95NCcXLuRt+tVKCtWSko7TM7zxW+pqQY43KMrTsvH6gCezHxzjv6RqbqCCt9MArAyf9oPtzryV&#10;RA6fnVrf207c0lxpDU2qee2SSUVPPUShUlkcBADjA5JUK6fV0eQyRnQbG6dhK9KgF5IjYDM+6YNR&#10;eAJMHb9/jQ/43WtKH4h32nhagWCWqRHM0qqrusaLLjP08hIr/SSPvpzgTxcs21q1SAYjPMx7QeU1&#10;J1OlRTNVI6OLb1ggkpqOI3GojM/pwvyjhjz9A5KQDyPZOO1xj9WiFarh5QWohIMZ3J54PQYH15VN&#10;GmIG9TRJRXVFWSnoaF2j4jEkkcjPknn1lSfA7Azj2OTqJ8Vo+UlUHsRHTMfaipbG9HLGIbXQRW+1&#10;8brdBzlT5oH6B+oBIyeB7AKnLEE5HnVdcanll57yowMc+WTuPt070whEI0pyaH1l0uNwqXNdLVSP&#10;GiyO9QhYuT0fqZQDg9Fj19+tMoZZaSPCAz0/MfehKUpZ83KhG879dJpoLdcqgzlI4qlaarxKXDx8&#10;o2PnH0BSVOTgjPtp2wt2EpLrI6iRjY5++MY3o7jqoLZNJ+xBVb2SpkulZVUtNSyQ0jihomrppZJO&#10;YXjApHqYEZ8EcRq64hosSAwkKUoE5OkACN1Hbf3NdQ6VIgn7U/234eWK01kUk2/aKQU7CMU9TQSU&#10;sqyOO0+rkhYIGGOXTdEjWdd4ncupKU2pE5kKBEDnyMZB2yNqFKFH59qULHYKq37rrbHRT0zPLFLU&#10;WqokkCxEM+TknoYUvgezfnV0/coXbJuHAQAQFjnty9aE3JWQN+VPlpprvuKwLRXKqhgp4Jn5yxmP&#10;GDkMys3EscgBRk95ORgazryre1f1tJzAxn6QJjqT7UZSVuJhVQf7pbKo6AV8FXHcmhch4GppJow3&#10;hIyQ8YycEYycEaL8dxFxZbUNM85A9TsfypItIIlNFLbQWmagDVy0lDc6ypDoohZ4rbTqPMEWSXYk&#10;jMh7+g+3WknXHwuG5KEjrBWo/wBxjEDkOtEbaAA1GCTM9BUtjt61dxqK+nDVrMq+qPqcsVBwzeTj&#10;o4UMoHv9tQfc0thpWN/+t4+oJoumSVV1TfECwWmvm+aAgqI/pqGgkNRUyIFx9WF4p9JxxRgc9/fX&#10;lcOunUjQccpwkHtzPqRSaXG0qiaSfihsex2iegnrf4hU2maSJ1WlnieONXX1Ar8cyGRoyCpOARy4&#10;nogX3Cb66fStCdIWJ3BmQYkbCJ3ivOgtnUMiR98xSHfK6HcCTxWWwNEszczSMZOMpH6WZIxGZD0M&#10;BmbH21o7dCrchVw7nrj3yZj2AoWoqMpFQbSvNz2lf6K5tXfwumpZAZYUeGlicEEGJlbtmx7ZOMZ0&#10;a6Q3cNFtsalHY5JHfsKKysoV/M26U1014o7Hvij+I20Iop5oZDURxQInozpgpPE0fhgQWBGO+Xt1&#10;qsuPFvbZfDr7yyInodwoHlyNOshDJ8VsYzQv48fD220tvtPxC2DSiHYG5WyjU6tzttYCfVo5mB9i&#10;cpkDK9e3Zv4e4g6sr4ZxNU3DODP9SeS0+v8AVBwarbtHgOp0nyLEpP4g9x9xWNUVZUUFWJPUMkgc&#10;g94Oc9An2z5/y1t3G0uJjl+81AEgyKP3mmobhUJdY4yrVkDmSKMiMSSeOa9EKwbp0x+RgHqtZW42&#10;PAJ+U47DofXcH2o2oHNJymWGojlBMaKR9SnHEn31dnSpBBqEnlTdLAbraqqRIIKR3kRGECsEp5QM&#10;B2BJIVvJI67J1TA+C6BkwOe5H+KMMpqnBR1FqkjWpp/Qq4JWeXA5KVUEkjHuOjj7HOjKcQ6CUGUk&#10;VBQ0iiG2ia+2SJURiodK1PqY+eSn3BGOgO9LXYDbnkxg/appgxNNz3ihp1p6KklSSumlZBMxLpTS&#10;ceiigceWfJbP386pfAdXqdcB0gbcyOhPT0ohIJgb0J31teWndK2WQRVrESNIZGaGbP8AUuMgE+/5&#10;07YXaVy2Bj7jtUXWyg5pZorWZasSiogLMclFZiT1/wCnrVst3yRpNDA51unwy2dU7lpWtdM1JWWq&#10;vwlRDVZZYpFwQ5AIIOMgYPnXzzi96m2V4y5C0jEbkGrZlkOwK2O+btotrCHbm2qWCKipcGqlgZh/&#10;MAHn/wC+sSxZuXc3d4o6jsD0p25fK8N4AxSd8Rtsv8QZKaqttSiXkqEkQvwRk9se3vq74XdDhktu&#10;jycus1XpbDi8HNFrD8Fd701ggWOOkqYY5OVRFHUJKs0ZGCCngEfcd/nSj/G+HrfVuCRjBEGetXSr&#10;B4JCgZArWrdsN9x/CvasHyxs8ltqpVq0wcTQcj9JBwTkayCrws8RuVD+ZqSCOx6+1TubdCvCLuwG&#10;1OFv+GkcPw+rqfbEcVFRRBiFQ9IT5IGh8Obu+McSPieZaRJJxXeIKQw0Cfl7V5+u3wzbcFTFQ/xu&#10;paqVul9TCgj8DWyN8rhpV4rUAUlbtJfUPCrVNtbWvmzNvu10ngro1QhAy4brWKury2v3wGQU/hVw&#10;tSmGyFGsPrt1vet6Ckijljk5kARk+c/bW+bs0s2mtRBpFh1Tqimlred+ulk3BUUdY8xhlHcT5IH5&#10;/bVpY27D9ulxsAEc6pVOAKU05WT3i10jblant9S1xkYCVpaCnMSK3n9Wfq84yR3raMvOC31ujSO5&#10;n8sUnCdUCmWGguKSIxovTj4hI8yqoOPOBn/TVUpxqMK+1Fgas1glDtqW910VHbC9fVSdJDFGSx/+&#10;ffX0Vy7Qwgre8oHOaV32p6n2pbPhVTI17jhvW4amPMVsgfMVOP8AFK48n/pX/PWfF49xdRFudDQ3&#10;Udz6Dp3NFLYbH8w56UoXreF5u8fydRIKSjx9FHAohhUf+kef3OdXLFnbtfzEiT1OTQSo7RV7alqp&#10;6Gk/itzp/WpMlaelDcPmH98nyEHvjv20C9eUtXgNGDzPQfrXEdaJfES7C53ejWNDTU0lLE0MQ/TF&#10;EVGeIwAvJg3QH9z50tw1hTLairKgTJ6mf0qTipMUt1QaomRUAQcQqgeFA8DVmghCTmonJo5Qc6Q8&#10;iDJFxy2ej1+dV7kLxMGpgRmjdvnjp5krakRzKMOYCxjYjwFBGc9d50g6krBQjHfcUQAbmjlfbaXc&#10;coqbRWSpJjLW6dgKgfiN+lcf5EfbSDbi7caH0T3Hy+43H7zXVJDg8pq1s20zVtRPaXZaiqusRVVk&#10;YyBZVzw5u36m64+B5/GgXryUgPpwEfhzxUGzCwDzx9a+7Qv0O4aW82W6vU0Jij9em9Cc+tRzx9FQ&#10;GI5qclSpP276168tzbKbuWADyMjBB69COVcQooWW1DFD6vd15sl0tlO8dRQ0sTLLKtQPVeVcE8vq&#10;6PLwBkj/AC0ymzt321rEFXbEHp/muFSk0VNzO20kmHpT1tQrSVCMgVaaE4CBmAGJCMA4x7fcnSYa&#10;+KOiYSNueo8/aoQr5quUm3hVQx1Ime1R/wDN+dx6sEeO8HoMCSR/i9saA5c6FFMauUbE/iPwrwST&#10;2qWTZ9XumuWglmO4rZKTPBVUJEdfTHGS3pP9TqTnoZ8da4m9RaILiR4axgg5SffaaJp8Q6SZq7tq&#10;Y7EvcN1NvSoajWSltcNfNmoNV6ZBq2Qjv0+2VXx9WMdLpa5H+oslkLI1QVFIxp/sn/dsSNq4U+Eo&#10;OEYHLvypg3T6279k27dttgMaWV46G8w1kkzSEMxeOuDHpllJKMe8FFDfq1XWmmxu1WTqp8QEoKYj&#10;bKI6p3HvG1FbWq7ZWU/M3vPNJnzDsNj7V9rPhRNW2S+3G32+oq5p5IYbBRUjZ9VivryyE+8UUIfk&#10;BgcmA9tETxZtpbLby43K55J+UD/kpUQek1O2aDylYxAjupWwHoASag+F9rgqfi5abe1XMbRdKSuo&#10;KWocL/8AlDUzALnPZ5csfjXeKuqTwxx5KR4jZSogT8uoZ+nKl2j4dyzq2Jg+4MVW2y7U9PtG3mpk&#10;p4I5ay3R1tVUArCX4twTyU4s3LJxnOB76ncgKU+5EkhKoA3A59+kV5SdBCR/cfvS5DE8VDUrU1VF&#10;VXSOUxmkjnWOoiUHiWL4VZOxn38jvVkYKklKSEHnGDPKNxUCg9a7ntNXLX2+WCBqWH5OSmmeWP15&#10;KhW5EOyKxyQT2F9iD7a8l1sIWlZ1eYEcgDzAMDfqfSuqnE1eqbFZ1mhrK+8V1RUQhI5BJagYlVUV&#10;eSgyDk3HoAgec+dLpuHyC222ADn5jMk+nXJomnIk05LebTcqekevu8VLQtEGeE2t6dqhFP0IZk7E&#10;agZ6OST30O6MtPtlQbblX/OY6mDzP2Aoij1OKp1dRDuC9QStHantKRutNHbsQxUwAODID9Tt92J8&#10;4A99GQlduyoebWd5zPodgO1DKwpUEQK+x7zbZlypqy13iWWogSAcHhV4XccCy8nZg2GyQ2B2BjA1&#10;JVj8Y2UOtwDPY/b9xUvF8Myk0A3JSot5vFZY29GroqiStSlgiASJc8jwySMceyuD7+dWFqs+E22+&#10;JCgEzOen486O8QslSfWiFyrKu5VRFouslKlaEippY3ME3EkLLO0S+wwcgnskE50BCEtJIfROmScS&#10;Own99BSKdUyDWobiteyLzZYo6a511vvNHQQu0iVLpUST8ccWVQYH5N132zHBOdZFh3iDLyitsKbU&#10;o8hAE/8A2HtsK04esVtJQqQoDfbP4VR2Qu4dv091orrdbjZqBIJKmludGSjvUKygo9NJyRyXkXLr&#10;hc5zjzo/EF2tyW1soStWElJyAk80qEEYmAc0ylHgEoWo6TkEGM8pHOvSy/EuKmWGF4LfU13ppHLK&#10;oDK8nABpGHIgBuzlRjBPjzr5ivhxU4XGwUpMjc4HQTme077VdtXJbbS26Zgb4rJpKeKWz3+62EyP&#10;LOsdPSzNEWpZYKYcAwReIA4lzk9OCpGdatClBxpm42GSNiFKyRJnt6Vn3G0OlTrX+MVnW4fhrf7r&#10;taGtj22bFuCaVvlaYy4Afj6olhdm4+k/LDRMcZJ44PWtPa8Stmrktl3W2AJMctoOJkcj9ar3Gdbe&#10;0K2j89652bNT7htz36qoGpLxUJFFHDO0rT0U8ZHKUggc3yrcRnBDKCe9dvgq3cFshepAkyIhQPLs&#10;OvOZ7UqkpWnUYn8K1DbPw2XclbHb/mKWruvzdPR1sUQYIYKqtidJcAdY5yAjrGce2sndcTNskrgp&#10;SQSJ3lKSCPsPWmPh/FSQkyZ5dyPwodunfH+8vxovK1wQbZqfn6CWKMjlJSu4R5GH+NSI3T8QqBpi&#10;zshbcJbU3l0aFA9FAEge+QfU0Z9eq6I/pEj2rNd22mt+Hz1VhYvHVc2STgP5RVsgyxHyeSHHgHtv&#10;bxqrN1viITcxj6ZHI+h9jiknGjbnT7+3Kg29bOaiGKaJf4ZahLUQxcGMxo1EfrLG8mMgksRnHQRv&#10;OM6dsn4JSTqXCT01Z0yB/npiklt6gFHaq8NLQ3eOS5rUyzWmISx20kOkwmLD06hwTgq/CSNUJwOm&#10;6ZgAZS3Gj4OkBZgq5iOaR6CCT7cqO00kAkmTyqlYKKpuE88USrR3CThVL6rCH60PSnJyrr6gYMDk&#10;hD50a4cQ2ApXmSMYzg8+4MQR1NSbSqcb70Rh3A9jqKilpKaG43qVGqVkhdoqqGpYAycJIyuRI4DD&#10;vzy8AnKqrZNwAtZKUDGYKSkHEgzkAx9KsDp/9ZAJqS1/E3cm9NzUlu3RXQXmKJ0gp6yoc09XC3S5&#10;hrOBkUh/aTmp4joa67wm0srdTtkkpJBJAykjfKZg4yYgjrXglalgHlWtbau1F8SNvpRU8qXu4U/O&#10;SFa6nEFajjpi8C/TKDgo7QZzjkUB8Yu5Zd4Y/wCKoaEmJgyn2O6eoCvSakpCXk+EckfWgm99yUm8&#10;tnUdivMEtLdtvPK0Fe5DMKZI5FlpZOXmMAkIwJKkkcTyA09w+2VZ3JubcgodiQP7iRCx0MjO3riq&#10;twnww25unY9ulA6T+C19FTTiGrWqDtBRiKR+NQGli9SIDP8ALzkLGMnBJ5AZGH1i4bUUgiIk7YgG&#10;D3jdRxIGKGhKVgE0fqtxQWm6LHb7dDQJT854KCGX5ZayLiemZcmRhlfpc9FT9PY0gm3U8iXFzMAm&#10;Jg++w7jlzph1SyIbEAVe3pZ6e+/BfbNRSQmyVdnrKmi9G5EyRyLXIk8XF3JK5lSTA74sAOutLWDy&#10;7bizyHDrS4lJlOI0SkyOeI9aGptL7QjBH55pdt1NFLFaBe6r5GKqeoonqJzKBErw9EtH/MHLi8fJ&#10;c5Bzh/GrN1aklwW4kiDGMwehxjBzzxigAnUAvahV0pk2lFSx0z0dIJ6cz28XCAy0lRGWXlJHUxco&#10;5sLwQGRI+H1AqGzpxpRvNSlgmDCoMKG+CkwRO+CdRjMRXS3oyDv+96IrHcrD8G991tzPrxVl7ss6&#10;1Jf1Emws4Y+oCVYBSRgHHjoZ0oos3HFbVprGlDgiIIkpO0Tk9R70VrWhCyc5FOXw857woWmst3E9&#10;wlj9R7dLQotfPURsMCOT9MwABAH61X2PnVNxL/xHIfbhIOFavKEnqN0/cE86vbZ8OI8ppN3vE8tw&#10;po6WD0GpCIRQS5ZM8jJhV5clDZORno5AxjGrqwUEtlSzIOdQgdvTHLG2aprhILnlGaO7alh2rd/k&#10;LhV00tTCkb11KDyiMhVvXjRT3xjDInMHlzQkZGcIXQVdNeI0kgGdJ5xI0knqcmNoNEaI1Gam3BtT&#10;bltmrJqtqma11SmNJUVedNM8bRj1GBHHAYnBB5KTgZGh2t3duhKUABafWCJ5YPPpsd8VJTLYVKtq&#10;F7Pmp6rlb4bQRb7hEKevirqn1vSmlC5mRF48VLIgPE5ZVyQCAdNXgUIdU55k5SQIkJnBmcxMYwT0&#10;NLBHKMUXjsVbY6Wrs5mtFJWNGDHQ05+VlkmD5MfJS0mDH6i8F+pwy+PGlC+h9aX4UoTknIiN4wnB&#10;5nCYM0KFI8oiaS6W9GmsklxqLpVV9ZVX2ht8TtTuienCjyyxhJGUhT6yAkAHlx1drtwt3wkoCUhC&#10;1HOZJABkDcQfbbFLCQNZOSQKWPjFt6kl39da+nrUeKskFesEyFHWKZQ4YHGGXJYEjwRq34JcLFkh&#10;paMp8sjaRjPMcsHcGuOtjXqB3zTFtywRf/jTtmtFxilLSUNRU0BhlMkitBFIOwnH9YVs5wPfVdcX&#10;Cjwp5vRnzAKxAhRBkT06CaYbTDog9K4scFtsO8aW2XCrn3Y94uSU8nyVPG8EEzSKzrI7MQ8gPFiF&#10;+noE5wQOPl25sy40kNaEk5JBIiAQAMD1zyxSzbeleczRC1Wg7+3pui4Vt2jpYaZqi7V8NPC8sscL&#10;yclR3ccGZjLGirhhlj9XXS7z/wDp9ow222TqhCZwJA3EZ5E5IMcs0YIK1KWTtk++1W9nU67hv1Hu&#10;GStojZbak9XUTxkCnV4ixp4ywUhFDLEGDAdA9HA0K9UbZk2gSfEWQkDnn5ueTExHOuo/u5VQqbRS&#10;pVQi22y+7xvMjxNLWystBbpJZCSpQpzeQkhuyUXo/bRkvuBBL60MoAMD5lwN94A9pNeQ4or0oQT1&#10;JwM+nSoa2GO/Vz0FupI47daZ/k6WaKTnEnbM8kyk5LSEMQ+fCgaK2Tbt+K6ZUsSZ9oAjkOnerVtB&#10;UISNudNmytjxV81PWXW3NUrQRyVH8OglDiZEXMSMAcMspGCuAQvIknxqlveIFEtsKjViTyk5O39P&#10;LkTAptLOoBShtWaQW2o3JvK71FdO9XcqmRamR6hTCZqiRsMgJGE4g4HfFVQftrVrdTa2jaWxCRIx&#10;mEjn6n7k1XBtalnXvRz4gJb5bCtJsWf+H2V7nURXqut8nF6xFphklx24DcgoGFbyVAbVfw5TvjFz&#10;iQ1L0goBGx1dDgHr02moPJKoSg4zNJFvstTuzck9roKqC1GzWyWpqZZ1kaOKWQ4d2KqQpRTjDEZJ&#10;wMnIF+6+i0t/GdSVeIoAARMDaMyZ+wztSiUBS1adk0v7t3FLPdILhaaaroaSzOkFKp5K8aRgLg+4&#10;LheZH3Y96sbS2AbU0+QVOZPQk5+21TQc6k8q1Kq3/BRpT1lfS0VZR1KLVJPUU5lldsY+hhgjwDjJ&#10;7z1rJJ4cVlTbaikpJGDAqzCwRMVDtrcA3pv0VNu//Zk0FPJc6OB1BieohjMjMUZTy5JG3XQLD20S&#10;6tjY2el3zSQknnCjETyyd6XKwpRUOWfpRSy7kt1FQfPXCmpLhdKpi9NNdy0lOrDOJHiTHqOR4TIR&#10;Bj6Sc4UetXnF+E0ohAGQnB9AeQ6ndR7UHXA1D5jzOY9tie/LpRO2Xuv3XfkFzvSFjD6bfJxiEQpk&#10;dCOJUVU/OTpR5hq1ZPgtc5yZnvJJzQwVLV51T3/6irVts22JLVBU1XxXuFieNGzC9vkkEDKSpUfX&#10;34zjGe9BdfvkuFtFgFj/AJASDREtW5HmdIPpSJvC2WetEdRavizatzVfoenTm7U89vYqmeK8+JXC&#10;5P0noZOtFYu3DflesFNpnOkhe/PfnzoK22jGlyfURWb3e87ltE/oXd7ZRxNh6aSnqIxyJ65eqhAY&#10;fYnOtOwxaPp1MalEbyD9IORSqgpOCaRnFZUhlhu1l+eZyUeKtBmcHyhJGPyMd5yMnOtAPDRBU2rT&#10;3GB9M1wNyN6I7NuN2jb5d7tb53eTKFKhZTyYYBHE+c/cd6Vvm2FfzA2RHYj8f2Km2SMVq/wh+Jtj&#10;2duq9be3EjV2w9xN/DtxWpImaOJwMrWw46V4z9Rx5UN7jWQ4zwy5urZu8tTpuGhqbVO45oV1Chj1&#10;ptCm3kqtX8oV03SRsofnSD8WvhlS/CX4j123a6ZJaZuNTRXDt6atpm+qKaORfqjJBGR2Ac941pOE&#10;8VXxexTdNDzCQpOykn+pJBwY5dRVUgLStTL/AM6cHp6jsf1qlJtWKlZ6CevSjiqiZoDMQQJf6ZYJ&#10;Vyj/AGKnB9u9F+KUseIlMkYPp0UDkdtxTfhkUs1e36me+R0i0MNBU1E6QSRIzOqNgcnBb2YZfrI7&#10;6661apuUJa8QqkAEg7T0GOYqMRvV6yUVXdJbnU2ykqJaFaxYUKQmRJQvLKH2yU7K+40C4U22EIdI&#10;1RmcROeW0GM8qK2FlJUNqusKL0KispqwJPStHGKjv1EA7AcEZ4rgKCQSueJyoyADxdQQtODmORPb&#10;8enPevQlXOmLc+wKvZ6W71Y4YBcKZLqgpiWiKuhPTYGQpz14BbHeBqttOIovNRSSdJKM74/X70N1&#10;HhrLatxH3pIjuUVLQuQiFnkBMh8k/j7HV4prUvfArycHFO9NdKm9Wmi+ajqJxToyLTySfQI85ygP&#10;g+c/541RLaTbuKKCBPPvTa1eIM71QntNbXmGDb7Connz6KQxLyf7hW85X39vtpgPNtgquhAHUnHr&#10;2oaUFZCEc62mssFJ8NtsS2X5iZt5pTJWyVUbgqoIGT1gEDWFQ+5xS4FwR/48kVYOuJaRpZORvRyw&#10;bhNVt2mSqnhevnI9ecRKcjP6uvxqtuLXRcKKAdI2zXNQUjy+9KlReZFr5ooadZI2do1wME94GrlL&#10;I0BSjBpRpKlGEinH4XbJ3Lti9SXuouM1ktiqGNO8hKv+SCcD+2qPi1/Z3TQtkI1r6xtWgtQu18y1&#10;e1anuv4uSX2xtQi5Q0XYHzD/ANS4x1qgsLR61XOkrB5R+dEunEXICl8qobM35B/A6SjtN0erp5Fd&#10;KjDMAHBwdeft7i1uFPxoUOnSmNLd03oUMUc2jsfbO2qir3HU3Rqu7vy9Ok5/Sh/A++q/iHFL/iJF&#10;spMJ5mN6K0lnh6ZayaDb7qd0bzpGjp4moSQREFcEfjOj8ORZWKtSiFdaVuUuPgQaTdpWS+7GSStv&#10;NhNTUxgkTRDOT55avL24tuIQhh6EnlQmlLt0kqTkUl/GDdB3LSNe1j9GGLNPUTRAgofZXwM41fcE&#10;tPhVfDTk5A3+nKqC7Otfi/3VglXe6eZvUhjeV07V0b6Qc+SqnI/9R19FQwtI0qMdf+z+FKpBnFFo&#10;7W1wekdK+Ci9RmmklqZyoyVwAMjSfihrUCkmMYAptLJWR5o9aZaKipfhftk1ldHBt6OaLlSW2ocm&#10;tr29nqCuSkef6FxkeTqrccc4tcaGyXI3I+VPUJ6nua9bt6R4ivl/E0t7C+Fu7PiLXV97lpfVpnBm&#10;mrZ19KLA8KGfCqgHuegPvq04hxey4ahNuhWRsBk+sDJPaooacuV6hXG49u/D6lqxS3C+/wAeuFGh&#10;9ZbHH6dGrf0xCdhmQk57VQOvOpW11xRSfEaa0JVtrPmPfSNvQ/SoONoRgmTSne7jBfofVo4Y8QMq&#10;LErlREg/pVft/wDr1cMNrtlQ4d9+570ImdqCUtopjcmkrzIIWbLBR9R/AIzjTynlJbCW4moROTRi&#10;COz01XIyQGGH+gFyzY/v76TUbhSYJk86OkoB2riuqqHuOP1qhM8vTlx6a/lsdt+2pNoc3OPTf/Fd&#10;Kk1BRLUX6omlWbgVGTMzBc/9IPsP20RzSwkCJmoTrq1CKikkip+VPJK5+iQNkP4+nJ9x7e+gHQsF&#10;Z26V7IMU82S3SNc6O5VDG1SU8sciT1DuJGZSCAIx9T9/fA/OqC4dHhKZT5pBEYgTznYVAoJq18Ra&#10;u2VQmuNEEt8slSTVUqQHECFyyhpB2c5b6QOutB4Yl0ENOeYAYJO/tt7mmVwQVc6FbUhhvVB89W8a&#10;j+EyFqWRY2HBCMmI8v1YP1Afc4OnLxSrdfht4177b9e2MGl0qnB2r9fKiS91kdWsBoaVG5U8CJ64&#10;iHnOAMzSknLM30gnHeOvW4SwgtqOonc7T+QHIAZO9TX5s8q6t8N2prf8zA1XHXVlZHGk9Znmyjsn&#10;DeB+wPjUXVMOL0rjSlPLr60vE5pv2jfdtpeTXXCwpC8ksr09YvMM0SZAeROXQzyI45B9xjVLe290&#10;WQ207OBI7nkD+tNI0oVqIonDeabcc09Slzs25KeqXAp9x07UUygEfpl8BvYENgZ0othdqkNqQptS&#10;eaIUPp+OKkHEqMz9aJ3uyjYcNbNZWekguCGg/h61cNfT1BmXDxRur80GASeQKjGeutKsv/HqSm5y&#10;U+bUQUkadiQRB7RvXZQwS8zgie8zv9aNfDK5LaIapuLV622hqKUUMEjGaJJ4WjeeJP61Qdtx7wNI&#10;cVa8ZQHy6ykyRvpUCEk8p7+ldtHPDWknYGY9on2pFstVW2i4bYum2oqetmpZYqqrkmqUHzDxuAqQ&#10;gjAVY1P1D6iXYHAAGtC8lDzbzN2SAoECAcAjMxvJ/Cl0oGkEfNz9jihF+pkaruIp6O4Ss9VUV38O&#10;OAqI2XZh2MjjnvA6Gm7dRDaNSgISEznPLp9q47qcBIEH84op8Uto0tu+Is6WKjqJbHcqKGopEp5E&#10;k9L1IVZUZ2ICEHPRwdL8JvHHbEG4I1oUQZBzB3HWpKWlWhwY1AGOnaq7247ZsmyFoYfSFRazUz1I&#10;AQicVEiysX9+iB14AGjLWi4fudZmCAB2KRsPrXEthTTa/X7H/qpI75/CLmrvUzTcDmnRpBM7ZXoB&#10;RniAvkH7eRoRt/Fa0gATvGOffnUkkpVIzVW6bo3RU8LogWZIv+HiolWJWiTGR9IDOUIB+onsg5x0&#10;NGZtLNP8k4O8mT95AmiKKlZqnZtu1m5LlUVdXHSGSFQ0iVNyeIRr3ykyFCgJgdfkYz3or9w3atht&#10;MwTySPpz3oSW9RJFS1FFVXZp5Q4o6vDERs0bU84QYPg/TxGMsBg5z3qCFoZAxqT2mR9Rz6VBQBo3&#10;tbYV+lqJilUbd60f1xVVKtZBLkK3HlHhgGAB+nPWR99JXnELUAAp1QeR0kbic4x3phLGo5MU5WyR&#10;qo09PeNucbpQSR072+35gF2oZZOBWKVBlXjZ+mbsK5B6GqJ0adS7d3yrk6jnQsCZKTuFDkMGJFGb&#10;woJcTlO3cdDTTa4/h/T1Dyb1AjjEBWhFnkVTTujFAkqrhjUZBPqsCjAEqBk6qH18TWI4dEz5tWxE&#10;Ticae0yDV+z8EsTdplPKNxnnEZ7ncVXqrjU1U8VXb9x0TW/hNEKW/wAM80tKRg+o8ZUB8qBhmPpg&#10;nxkE6OlpCE6XGzqJGUFIB7byI3gZNB8MLMtKMdFA0oNeJZqIWr+K1EdsEs8F0qKCteP5rrgsToUY&#10;RrnJYqpL4KjGrYMJSrxwga4BSCkGO8zJPQEwN6TUvGlJgc4Jpw2Vv2vh3BT+td6aeVJF9WhulKrT&#10;vCOSclZVCgIFH60AAcAAZyKW/wCHtKZUQ2dsEHE7xkneeRJ9qPbOEKknHeKZNw7ckkoL7V2myW6v&#10;pa+IpTi3hV+QqijZcqewn6jyH6T+NVVtcALabecIUnef6k9JHPlB3FMusmFOJAKT+NIor7EIpLbu&#10;CKooLs9Fztk8MiRK/pQsOSTK3FlJA5J3nPjOtF4V0SHbQhSNUKBE7kYIiQcmDVWosklLiYMYrRf9&#10;nzedXsvcm1KyVkvFBUCmt9fJHBh6aWojWRfXByfPBhMnTcWBCnrWa/iKxbvWHkDyqGopBOFBODH3&#10;EHaoWjjjLqVjIwD7/wDVD9132qMtClypqT51Um+Z+UpvrhUOIsv2GZgwwSMeOvvo9lbo0q8FRjyx&#10;J3xPptmm3SEmSM5pVrqj+NbQS6yzfKVRYUUzSLGXihjA+XaJZAQyEK6MoyxKgZ61btI8C68BIxuN&#10;4k/MDGxBIIO29Vy3NYk77e3Kh2/zPXfDm2TVBMdLWU5pYKRSYsVDztHFJKc5ZVDF1U9Dic5B0zw4&#10;pbvnAjdJknfAEkJGwJ2J74ry5KBNWPiNeKHbtko7ZS0VOs9Jb3RDERJJKwjZKaMqARjP1+OxggnI&#10;Jjw1hy4eU64swVekZ8xk84x0BqzfU02hISnMH8MfQ0gpUZejmlm/4mLgghlGQI1X1EkBHZweeV8j&#10;6RjGtGUHzJSMdfsR6bVUgzBnNRXdErLgn8EeWjo1hjmRqxlkklCAjIYY5EkN0OPf04GpMqLbZ+IG&#10;pUnbAE9v19asUwCCjEdacbftelum6TBGtAt0qh/LnE8jOzEKysOY4qnXYH1AZGR51RvXa2rcqVOh&#10;O8gekYyT9tiZqwKEOnlJqjebJNs6rvNQ8NVUx0nCd4YIDM0KBwOUYJUhU+pg2QQpz2dHYuEXqG0y&#10;BOASYHod5J29e1IXDK2UmMmrd4udx+JdntlrN2nutU3GqtUF2RPWqmjOZqA1SFTzZcKiycuTemR+&#10;oMBstNcMdW8W9I2WUkwJ2XpIiAdyIxMzVYta3gEEntP7/GpKbb3zG2LZdIJYa756raOliklET3D0&#10;wrGCRSAY6lVz58mPrxjQnLoi5W0oRpAJMSEz/UOqSfpPeaigyAYim2/1NTuWgvr0lFPU19tqmqYp&#10;YF+qeMsY5/Y4cxA8x5Jj5DB1T2yU2jjaVrASsaY6HdOOYk49YqZlxKinlSFtveFZZppIKGs9S0vN&#10;GKumYcI6hPUUoSrcirI3Dg47x34J1orqxaeTqcT54MHcgxnIjBEyDjlSbalIUIzWhVW21rNlb1nt&#10;8s09LSSC5001ZCsK0jh2HoZD4BXkB7DBHXes0i6Ld3bJcABV5SAZ1Y+b0O/M08W9SFqAxvWW3ndR&#10;25UyWGenNdtqpMdyjtygRvTvOvqmemfH0TZcqc/S6qFYHyNdb2YuEi6QdLolJVyVpxChzTif7gTI&#10;PIq6/DOjdPT9O9HrZDXWHZy2uw1kbT3q6fNB/pQVMYQosckRzh2PqRmJwcMf/S2q51Tb1141wmA2&#10;mOZgkzIPQYIUOXeRRxqCAEmZNGbVU2687PsF0pnSyVD1VRA8dDEJYYqiPg/1SK3qqSjKR0yrwbGO&#10;wEX0PM3LzC/OmARJglJkQBBBEjln1phCwptKhgzTvu+U74sNfvSjgpFq7XUxxzfLEPUVhBcx1M39&#10;IK/8vlx+ooX9xqhsgLG4Tw9wnS4CROw2lI553icSByo60l1Jd5j70j7TENx3NR1ssbYmheSQyfUw&#10;Loq80ywIHtnGex7av7vU1bqbB2Ptg+kUozCnAe1PF0s9XFHUU1dXKlDCVaolCKR6bRoVYAYY+CMH&#10;OD4B7GqBl5vUFNo8x25ZB2PIdcVYKbIBk0NjgqqC12qgrBLV2OalR6eZY0SpVebxpy4jvGAPT7YA&#10;kDIGAzqaccW6iAsEyJJHU+nWdjSSkyNKtqGVlmtV2tNAWNLIyVTQSpKkgSfgF5RyyBOSqAyuoPfE&#10;Y8xjDSHnmXVCDlIOI57QJjfB79jQg0kx1ovdfg3XUVx2/RXi7RJaJXlqqO4mP1hDVz8C8NX2vJ2E&#10;cYjl6DgEH6gCVGeNtrQ67boOsAAjYlKZgoxgAk6k8txiiu2qiEJUcGfYnrQr4pfCS+RbIs9spE/i&#10;d1t1PLHBXRxmOOpjEh/lkknif5gdCTgn1UPfHTXCuM26rpx5flQsglJOQY3HuIPTB2miPWag0En6&#10;9qz7eLXWl3zPa7Q3yr1TrTwyxDDzx00Sov548oDhQRn3zrTWXw7ln4z2QJJ7FRJ+uc1WQrxFAfuK&#10;s/Bso3xEF2pXlioESpuVXHUIOKxx088yMADjmjgFe+QIIGQx0PjRIsvAXlUpSI7qAOTyI3G32ojE&#10;6irsfwNBLBuC87L2jco6+3+g9xWltjhaoJViGImpUFeyEb0+iQCPsdOP2tvfXLfhrnRqVt5ZI0+k&#10;iaAhRCSnrH2p82hUte/hLdXt1G8V7ustPb4KSij5RDE7Pw4d9lUjLE/qA7Pes/ep8DijYdUC2gEk&#10;n0AmexJj7U603qSQkZJpv+EcQ2zb2pZ6aJbjUW6ppzHSoFCGJpDkTdjiqTlfTHL6ivtqm4wfiXPE&#10;bUdAUDnnMf09ynfBiatrdtttJ1nJGw9+fal7blNT0csddSUrepUepTQVsjfMzFY4HIZ+YCIBIFTH&#10;DIIx2e9WFwVueRw7QSNhk8oyTGd6Cm6SwJYTvzOT+n2NS7bulbf927Lsr3Koqqe9VEbzT8uSosje&#10;gYowMKOPCRskdF1+w1G5aat7a4uCgAtiAD280q3OZAx0oTd4+44kKVP77V83zb6i0xVtytjzQVNP&#10;QxS0zpUSDkV5KFwW65syE574DPknXuHOpe0NPAEEmcDnzmOWff2rgfdQdQVmg2yL7vDd0EFgimo5&#10;hUVnqyXC80qy0VNTCMAyP0CcKrS4GCFZRkchp/iDFhZqN0QQQnASSFFU4A6ZwZG89Kda4ndGEKIU&#10;Jk6kgiKqbj3Zt2id7LZaKqtFjp66WdGgXD1zkkGepjJLF8A8AJCEQgAZJJPa2V2uLh9YUspAz/TH&#10;JJwI64Go55COKds7kBARojpkGeo3HsTFJdPtOsrZIjYLY1xoa/8A4cXGCR3hJYEqZWJxDgfUTIF6&#10;BPer03iG0/8AkL0qTnSRnH9v93tNLu2TiSC2JSeYyPfp70X+HtLT0FPW2Otf+INTzh4qmnDypxb6&#10;VmgyB9PMgYPbHHXek+IrW4U3LXlBGQfwV3j2FJDzAgVa3Htmbb08dat3WovkSK9LJlvVnkBJmAHh&#10;ECEAexbIA86Ba3SblJb8OEH5h0B+XO5JI+lBU3p2P750sXHdtQTE9HRy1ciJyc1UavGrEDKRoelU&#10;YOB2x7zjAGrVqyTkLUADtEzHKTvPfYcqGdvLU8t4L2mspnttNTLUOrzywTNEoZMjD/URjs5QdZwS&#10;NRDH8xKkrKo2BAP0xUzOmpaSF6qI2Ovm9CKtVaq2VBDFQ+AOPMheSuMd9ZKj3GdQX/LULhoSUmFd&#10;x19qGlM71mFxSjtVxkWRJ6SQSthO0UHOGXizH9iPzrVNKW82Ckg/vG1AIAMVRrp7XSUwtNXWVEVA&#10;FZ4o2p/UAY/pdWDgp31kDHtjTTaHlnxkJBI7/wCM1FWcGgFusjVN1QB2e3wssktXEwUJGD+oE9c/&#10;svknr86sXH9LZEeY4A6/46nlXAM0z7btsVFT3rdBpmqLYaYfLfUI2+YZ/BXvPHiSQD1yGNVN06px&#10;TVmVQuTPSAPz5da98o1CrtlkeESbm+WZ1ktVT8ywYBIpFiMXIj3JLp/bOdAegxZhUQpMdwSDH2on&#10;ypKo7UVrb7S76+E216u7SepWbUD0PFmPOpjGGhjP27IBP2XSbdsvh3Enm2B5Xs+h2Joax4ikuE5i&#10;D7UnUd/qktKRs3qmUPKsIHbkMeXR6Ldgjr7jV2u2R4pIG0T6cv8AJouogUxWK6iKlYSpNCgjNTT1&#10;1OwliUBO1eMkkqR/SpBBBxqsfa83lPYgyCc7gjn3OOtTGRBqtW7QqrHaqO4JbjRW1iamOqgreUVU&#10;v6Q8SMeYUA9nOBno6K3eIfdU2pUqGCCn5fUjB/HrUyAlISce/wCVF6LactytVtordSH1ZWepX1KZ&#10;2epYnisTdksSABkdY7zpFy8QytbjxEDG8Adx0E15lKnnAlIrVf8AabqaXb9TtPb0rrHd7XYKRaiP&#10;BP8AMbLFFwMDGfHjWV/hVK7hp+6T8q3FQewx9alfEG8WByAHuBWC1FyoaA07wwyGaN25yqwywySP&#10;I+k/fX0FLTiyoKODQJjai9sppL9XU9Q9S9AWT1UqFHqcGHgsCQCPv/2OkXVi3QUgBXIjanEI8Q1r&#10;G3LBRfDvb026q+njinkXMEKjmKfJ/wCdGD2FPuD+kfcaxt1cr4m+LJoyOZ6xyPf8aO4jwE43P2qz&#10;sz4W3P4nPJfJ5JYb7FzeMiZXSVT3Goz0UIDKV9ufv2NDvuKs8J/8ZIlsxONuvvOfau29oXUaudPH&#10;wo+Gotk14p7rRyqKuFqaFgCph+oHOD4P7eMdaz3GOK+KltTCh5TJ71aMWBDak9a02k+B1h2xXJev&#10;mXnqBFj0WGQ7A9Pj/F+dZtXG7q9aLIgCd6aRaJtsgZqKr3HcZZPUuVijrKONv5dMr/X+5B6I/Ght&#10;2rQENOQo7nlXgozKkzRWTa9L8UrYaMbdhtksigxSyqPo/fHj9tRVfnhagrXqijm0L+TgUzybT278&#10;Itl1KS0SVdXTw+tM0agHH3P2GkGlX3GLpLryihtRgTzrl6+00nSzyryr8Wa6UMLnaeQScCSN5JQs&#10;aKe8519R4O2mSy9yxtms7cgoVvWc0XxVvz1pp6SsmknVempM8M495GGf8sa0rnB7XRqcSI77/SlU&#10;PrTzo5UfGm80FvcXG+OjswpnpyS5pmIzykcDr98daQTwK3ccHhNd52n0qSrlxQgnemT4SbjpV3JU&#10;bT3Rwgte5IStJdZHBK1PfCTlni6nwRjI1V8ZtVlgXtnlbXzJzlPMdQRRG2xeNKtNlxKT36e9ZJuC&#10;0bksu/LraTaKCOutjstYRbovqTOBIjgjIPRx+ffW0tnrS4sm3vEJSuI8x36EdqprJa7hrxCNJGFD&#10;oRuK0L4XfDqHeFTVtuOJ6Wmpz9J+UDDJHscZH/bWZ4txRVkEi0OonfP41rrOyadEv4qK8y7N2TUz&#10;7r3bMd6bucc4qJsRUtP/AIVWMk4A/wCrv8aIwOIXyRZWA8Fkc/6j1z/161XuAuQ7dGOiRy9qyD4q&#10;fHLcfxKWOOuq/Rs7J/wlpoR6UEbfZl/rI+5/tjW04T/D9pw0koTKxuo5PseVLO3S1jSnCelZ1Aam&#10;0j+egaFx9eBnGdahWh7CdxSImrcZBWKaGYklv6T4/fQFE5SofWuUXqi8YLligI7XkATpJEEwBXSY&#10;qKgpbYlPVT1E5f0xyWJf6z7At7am4t3UEpETzrqRNCqyskqFCMhSSQgBE7J+ygDTaEJRKpwKiozW&#10;jbb+HNc220q7ssO3FEpxUXaQxCSHjn6YgDIxzj+nvPnWZu+JtfEaGJcxsnMH12A9/ajtoJTJorSb&#10;Vof4eK20zSzojkNf7lCtHQrj+mEEtI7fYKC37aTXeOlfh3Aif6EnUr/5bAe+KnoHKqy11TU0vDb9&#10;XUXCMkietlQpzP2Vc4QecliWP3GieGhBm6Tp6AfvP0AryiIxVy0XBqWwVNpu9RS3Jmd3p1jUt8mz&#10;lSzB/GTwA767OPOhPta3kvMApA3nnE8umagFBM6qYoq2zbTsqI9ElbWVPI0lrRS6uxPcjqCAEB8l&#10;icnrrzqrWi5vXtQVAG6unYd/SveVAmgF9+ItfJRLDPUUMbzuYTTWmkgVlAAODIF+k9+xP21ZscMb&#10;CypIUYzKlEg+0/jQy4uM1RsVmqt1x/xKMwUduohLE9XK2Vpxw7kdiexkhR3yZiANGuXkWR8EyVKg&#10;gcznYe2egAzXEmTih1xmS2V77btVRVSQGQiprahVjeeJFLOAy5wpYfpBOAADkjTTQ8RPxb4E8gJI&#10;B5e4/wCqkqE+UUH25eKmzbdiiAp7lSVNRITSTofTjXPs2RnsZyPGNO3LKHnyRKCAMgjfnjNBRKCS&#10;KKUtSrmetijKxtKUgExLPGeySsmRns4Ix0NLLRphsnln07iuwCZrTdsG1pF83Jxjie2yq9HUvJJJ&#10;DMmCDFKpHASt2HB64spB1kroPSGxyUIIgAg9Qd9I5e4ojYBKZ5TS5tOjqrnS3K9ippJKWimp0ns9&#10;yflFUiQsonQrwIkDADIGcEcs51Z3a22yi30mVAwpO4jMHeRHL6V5Dg16Qc7+21MFHeoVtdQpR1qo&#10;JQTDNGssBlB6kjx9ShFHfnPXnVathXiDOOxIMdDyM+1TKyeVHN47IO8drWS50FVSCOOY2utmWmzM&#10;ahgZFeXwxdz0AQMfT4Gq+xvhY3LrDyTJGoCcQMQOUDfc0TSHG9fQwffnQrclBLZtj0NjglRqK3ST&#10;8fRjMrtNMys6q4/WQVJPQX/DnyXLZwP3arhYhSgOwhMwSOQM451PToTpHr70FsNotq0E71lwuVlu&#10;0gijt9HTxRwwCQvgLLI7YPJTyMh44brseHrh94qAaQlaMlRJkxHIRy2jmOc0NJbTldW9z2K47fqK&#10;mGpSGCSGf5aanjfM8Uh74N1kk+f8PjGdCtX2bgApyCJHSOvpy61JyU7b0ri7VNHSVUNIjy1Eic3i&#10;VOYwpJ5PkElR2cDyRn21b+ClxQK9gfx/PvQEqI2qxtKuvF2MFXCKKomEDzzT1MUTpBGAQxPNfox1&#10;gL7soHZGg3rdu1qQqd4AE52759+QzijAqiRWgpuG6/7uxVU8dMLdTQ/JQ1MVqSNHbigIdo8c5FJ9&#10;zlSfJJ1mjaseOUJJ1E6o1SYzBE8j9/Sm9ZKAo7dYriqqZ66oqKNp3kUsWiqaJndX9MiPKq+H/UcB&#10;Tyz31rqUIbSHNIHUGBuCckYOOeIqClT5ZydoqO87rrLjW1dgvFn+RvdNCI6mGFBCtQUBHzSIMcZV&#10;UBTgEjv7jRGbNDSE3LDmpsnGZj/aeo57xzryvEP8peD9J/zTbYdx77+KW3p6GMShIHSC4XA1Ihlr&#10;YiD6KRvyDfzFDCTj0AGPk9VFza8O4VcBw7mSBEgHnyO39M845VesO3N0zpB23M79KFNu2yVnw+Kt&#10;BCLxSpJQ0ycmSFElkbgYgc5xxyWYg4wc/dkWdym+kElCoUesgZnpPICvF5lVpChkY9KHbI3jTbod&#10;7PWVlNUL83TGma5gqPSDMsgVl7V8FcMPGCTgE6bv7JdqBcNpIwZ09YkEzuOtVKSlUJJitGsc9yu1&#10;ZarNFXenE8kkvGWRXdIolkEi+ouVkABDYPZyO+8ay1wlllC31okiBtzJEGDkTt2NNtOLSQ0k+Ws9&#10;ehpr1fLncoqalvtljqY7eu2/muNVUtK6erPSD+lWlVFXPjJ7xrShxTDKGlEoWQVFyJSIGArqQMmK&#10;r3E61FSM5269xR/4Xbpkp4b8JJBClLwovlrh6j8AWYcGxmROBUdjmOYBGMarOLWaV+FpEkyqUxmO&#10;fQzJxgxg1xhWgq1Y5Zpy+O+81sc9kuFHb0/htz9PcUtwgcetUVU6FBHG2AVSORJCwyMls+PNTwCz&#10;+JQthZ87ctgHbSDMnuQRHYRTt04MLGyoPuBFKG3LVJe4KuI0y01xjBCII/op2ccozGntHjk3kliG&#10;B8Y1cXLnw6kqSZTzPMgYMnr7YG1VyEhc0rb8lr9xWT4V2yJJagtUPRvDGebSVAlHFCSR2EYjsjAJ&#10;ORjVtw1Lds7fPHEAGegj9fyFQcVKUpqtuq9NZk+RWaiSP5WWEXSGo6ROJDxQsWL+mCwJYYYgKBhC&#10;VJbNjxx4sGZB0kDtlWInp7kyc0NayBFV7vtSJdv01HTleUXpwwRQMDJPiMglSOj+ofUDgEYBONTZ&#10;vP55WrnzOwz/AI+ldHIClequcy3eqtCGKspqeFhHxdeQPAhsrnkYiSMjGVYBvHLVyhpKm03CsKJz&#10;9d+x6HmO9Mao8prSfhp8XLXbrNU2PcdqlhehdDUxvGGmZGR0AhkXiU5fSMgnoEg9k6ynFODPPOpu&#10;LNz5tum4PmGQY+vKrq0v222/DdT+tHX3um4ajlaKmoa4+qaWleum4vFC6ZV3lUkkAchjJbpTg4Ok&#10;E2BthqfA07nSJkjBAB/HAqDz6FZanNJ1qvVPs+8yW57VK8dwmCNGSaxKtgeMDQhQpJBJKyR/X9Y7&#10;x1q6eZVetB0LEpE/2kdZz9Qcb1ntXhyI33rQt/Q2yS53mzPX0dFDXotZcqOqqI1lpa1CCKpWzjLA&#10;FJVB5Zbkey2s3w9TwQ3cBBJRhJAwUndPtumRHLamFqStcHE7+vWiezrfPti9V9Vdn+dsdXiGtRqi&#10;OdI+acHEgHXNkKt4H6nPY7Cl64m6ZQ2z5VpyMEZBkR2nHTbFMW6FNE69qX7tbxsI/JT0lBVwWmtZ&#10;JZo5PSnePirw8pR2eULcR4KsmAcjVkw78f8AzEqIKxgbgHnjqFCe43pZ1ARJNOfwwusEdP8AEWrt&#10;tBSw09FZw3ya85WnAkU8ZElZhyZVZQQSnjono0XF2VzaNuqMqWc4AGNwQBgTJGD7VO1VHiEbRWb/&#10;ABM27RXaisFdZLcIprgr09DBFKGhWCKU8ZMthlCh8Mn/ANPiQchcjUcKuXGVutXC8Jgk9yNsb7YP&#10;9U4oLyRAUBvVaHbD1NsqYqKszNTskFJIkaM9W/AyVL+iR+hll6kz9JVB22MGN2EuAuJwrJGYAmE5&#10;6425gkxG8UggYNdWevq5BXUUVXI0k4+ZlEWP+IqEUEhs95ZGZxxwCSf2151tHldKcDA7A/oRH0qS&#10;IBitG+G24UsdoucL0ckkhCGogVxFK5MxYKGIyoAaQZx0QfZhrLcUti+4haVQMwYnlH6Yq8t1pQII&#10;p92rsnbFVQ1dbbIxRXWqgaOoaYSvHwMhBYxMzd4AXkGwcazl3fXiFpadMoScRAMgbAwPpFWzNrbr&#10;SVNiFGuqzblRV1jMKSOuqrbCsMsFUo/mKhJhmOMgfy3yD7FZB+oZ1xFyhtO+kLM45TEjlzx6QdqT&#10;UkgkKG1J1/qamfaTQfzLdets1Dzp6I9LjTTMpdVU5/RxJOQe+I75nV5boQi6Cj5m3RGeakjB5bz+&#10;PSqVwFQj+pNO/wAKNt1nxUpK+WttqQ0sttnqpKma2tTyzVMJJ+pl4qfUhLsrqG+oOvWc6VuGQy6p&#10;ph2FoBIGqRAEkDeIjInMCmGf5ghY/wC6G3++1M0UlLerRNQUFbEY5Ka4U5eNmbBEZZMEL1k9ZBAI&#10;IIzpO3tmwQ4wsKUnMg59c/bkRRiV7LECly63C4WKjmvFtucdYIaf+Waj+aKogjjTVKg/VIevSqF4&#10;lmUCTDHu2ZaauFhh5vTJ9I6qTzH+5OYnyyNgOKKJUk/voazLat0przv2kqGgmkuaoeDvJhVgh7b1&#10;ielldlI5D25ZHYOtZdNLYsigK8n4lXIdh05Yidqpm1+cdTRrY9svdF8N6mitK1NLuK4zy2uRYKVv&#10;UWWQmd2Ts/QsEFOGYAkJO2COya+9dYcv0LegtoAUJOIACYPcqJMTunntTSEOLbIb3P6z+lJt5str&#10;2pabQd2z1VfeabmZ7ZZ5A7THLCL16kgrGQhYMFDuQnsQcXbL7924v4EBLZ2Url10p3IJiJgdaHoa&#10;tQFPZV0H5n9mmS27qrb5sStpbNR0FnV5A0FgsyFfVRuSOsuSZJCQMhmbv0iOidVb9m1b3aV3CiuN&#10;1q5bHHID0GJo67lTrehGAYwOfr1o7braaxa+jgnkpp7Tu+60dDU1jZT0lpUL8nHZAVJJOsgiPHuu&#10;kH3A2pDi0ghxlBUB11GIH0HWTNQbgyOilD2o1Q32nXcNosUsE9UaZIy1wm/mVUZjwwSUZ+v+VImS&#10;fqBdhk9LqvWwrwF3QIGo7f0nlI6eYGORgY51EunUGVcqj2tZovhp8b7VZTM9PRxwPLA9XFnjNHGW&#10;+gHGGkWNAx8lom8Z0S7fVxPg67iJVIBjoTz7JJMdjzimWAlm4AP7io/jPHStf6K22+SiYzOJK6as&#10;kDQ0fI5kknwfpTtQMYzxCrrvAysMl14EROkDcxyT33J9zUnkpCoQcc6o0dDTQ7MmVPWgtctS1M9X&#10;USEiskwKioMy/pACpETx4gH007CkaYW4tV4FHKwAYG6R8qQD7mJ3ycTShUAjOAcA+m/tWQHbtwv0&#10;QeFkjqZXcz07EmcDyGCj9X0jpR3jDAEa24uWrchKhgRB5e59fXOKGwSTFMey6is+G+yEqqOuS3VF&#10;fSzRVE0k3ArRFmEaMSCCHYysVZT9PDHnVXfpb4neEOJ1BJEd1Yn0AEAEHJmn1PKYSQ2YJ3/fOr86&#10;QWWwWrdVG627cdEDSxR4MkAiIHKoMT4aNh6hZSMjK8uAwNLJKn33LJwamzknnI/pBEyMQRjHM11S&#10;mVNpWgaVjB6H9KtWmx3mhNwkvzx1NviT5imuBqBMjS8fp9CRTiRSBlkH27GdDefYVoFrIUcFMEGO&#10;4ORB5/lUVWrjclYx15H0rO2t1PR1Sp6kfzDo/Ecv0SHolgufoySR4z+2tGHFLTMSBHLcdp+9Iogn&#10;FP8AZPhWbRVU8+6qMVdRfITDY7RSKkqVEiRATVzAfy2CoV9NM4Z1yThTnOv8XD6SiyMBsytRxAJ8&#10;qBOcmdR5DA3qxRbaVaXNyJA7daw/dtNc7Pf7gjQV1LRwTmFPmPpIVOo89kBsBT/f8631kph1hMEF&#10;REmO+9VS0ltZmqO4K6tvkVLWpKFrIlEVRLywGP8ASXU9Bv8AqPnrTVu2i3KmiDByB+n6cqEoA5qn&#10;JtWvvlLU0Itc81TSwx1aTRwnpWUs0YKgjtcMMjBII0YXTTBDoUIJIz2xt60IpJMCriRVu5EtW3aO&#10;J7jcUKUcdOAEd3ZsRq6DxxJOGyfLd6ApTVqXLtw6UmVT2GTB7+1ETK9KOdPN32hQ2Tb1y2ZbK6Kq&#10;r9uRtWTyIMieXIFSqY7YR5AH7aoGb1x59HEXkkJdMDqB/RPrzoxaCgdJ2oP8L7TVbws1x+Hqqgrt&#10;x3GljtklU4iSGdQzAlvPGXCpjxy4k6d4u8iydRxT+lpKtUZ8uBjuN56bVNptVwBbJ3JEe361S3HT&#10;2+wWi5bcpqf0/wCEqIqud4yrzVIfM7EecKQUA9go0W1W4+6i8Ur55IHRMeX670uSnIHKhVo+Fd13&#10;tSGDb6JUxWepM1VcDULBDTQSYIkd3ICgFcffPgHTzvFmbFc3OCsQEwSSRygbzRPCJSV7JG5OK2Wl&#10;+GNP8Ltu2m93G522q+e41HrR0yzmESnixpaaTBlKhRJmTC5Y4XWFVxZfFnnGGUKGmRuQDGRrUNhy&#10;8uY502VNNATMdt/ak7cHxyoaa6VVNtPb/qGWQGsvm6n+cuNWR1nif5UAA6CqpwMDWgY4AtTSVXru&#10;YwlvyoT+au5JpJLzq1EISEDpuo+quvYVsnwyo6D4R7arfiDuCNpdx3GnJo6ecjhaoTnEjZ8O4zxH&#10;sNYTirjnGblPC7Uw0k5I3WenoOZ2mnS+LFBbakrVuenYViG8rTvO+Xd9136y1VrpL8zm3VssZCVM&#10;K4JCZ7IUY+riM519AsV2Nvb/AAtqvV4UBUclHqdgT0ye1JmzctVJQ+IUsagCRJHWN470vrsmWGni&#10;qauEw0jAyLJM4iH6sZJJ9yNPqv0klDZk/WilATvWibCr4JLjHUxUMF3pYIfRnpZIsLKoOSQSMZ1m&#10;eJNqCChSyhRMg9PWrO2UEkK5VpW99kXHf9spdw2Cpp6inhj4JboPqMYxgqwPt7HWWsL9nhzirW6B&#10;BO6jz6Zolyyp1WpBkGh+xdt7u2hd6eptlG1NJjIpCTxi/wAQ/Kn/AE0xxC64fetFDyh68z3qTKXG&#10;VYrcbV8RbnSTpDdrRDybBMyYIGfvrCOcPaKSbdeOlXrb5Vg1DuzdF5gqkellLQsMhfTDKNTsrdha&#10;ClwZpZ9awqZqlZ4tyb8DiKiWnpYW/mVfHALD2X7/ANtTfVZcOjUqVHlRWwrTrWIAolbPiLUbWuX8&#10;Mr+JKHiKqM5Rv/vpV7hibpvx2vod6fTcoUkUdr92bR3CKu0XqWahqauL0zUcso6H/wAaJbi+ZQg/&#10;M2g7cx6VWXCGXklCcE1inxP2VQbesCLVVVPW2qH6IpIvdfZT7a2ti+XLjVbnzK5c+9Z29V4MB30r&#10;DtyVf8J2/DcbDRRtbZXMLVaEM8L4yYyo/Q357JHY99bS1b8d4tXSvMMxyI6zz9Kr3MQeRrO7DUCC&#10;4mpf+XQ1T+hUTp2Fc/pLk+/2z5AONaW4TLegfMMgdu3r9qinBioL3d7hsC7T2i7Ua3K2SsJXpJWK&#10;r32skTDtG8HI0VhhriLQeZVpXtI6/wBquo7GuFcK0nl9favV2w6a3fFrY1uuN1tFTLLDCsa3RoRJ&#10;LJEv6UmXOHZT1yHkDXx3iKnuEXi2mXBBPy8gf9v6VrG7Xxh40fNk9z19a0WxCgnsAtVU9G4pjxii&#10;Z2ppuOfY/b8ZOstch3xi8gETudxV6Gw6zChtX8yZ7hU3OeSaaR5ZpWyzMcsx/Ov1glpDSQlIAAr5&#10;oSVmTVu0wP6oZ0SSc/TBGT2CPJx4x++hOqxCdudSAq+I5ZQUcKfZgx9/20rqAyKIK5W0yipZKaF+&#10;LHP8oZ/010vJ0Ss/WolNEpNuVCPGatHDHGEc4Y/2OlhcpzoqJTTXt7bnH+WgUylSTHAgkcDH3b6V&#10;/v8A6ap7i6MyfuYH+aKgUXtVmSz18a0EUNJUsM/M8vUlA/8A4pBI/wD0F/bOkXny8glwkgcth9P1&#10;NdiDTJNWWWgklmrIXv8AcIk5xGuIkgWTIwDTKSWA88pnP7aq0ouHPK2QhJ3jBI/5cvRI96aSUI3z&#10;QC4XAbnrZJqpRXVVNGX51DNIlNGPYKpCRr3+kZ/bVi218IjQjyg9MSfeSTQioroL6k4CVFwZ6qkD&#10;AUtFTr6aSt+EHhR9z2fH50/CZ0tCDzJyR7/lQIJyasbFoK3dtctTeVhp7RTOJGFO6qrZk4IuAfJY&#10;hR7nH4J0PiK27Nsot8rPXsJJ9hQx5lQakprZNfBfq4Ucr26jqGSsaGo/mIrSmJTwz2gbiOsgZGdD&#10;W8m38JrV5lDGMSBO/UijiFLUlPKo5tkiH5ajhIWonXi004ykKDPOQAY6AGMeejoib/VLixj8TyFR&#10;UBMJoqbn6ezIpLfSVFBQ088a22P5b1fXRTj1ZMkdseTfpJJIC9LnSQbCro+IoKUoHUZiOw54GN/W&#10;vJmCAKDbfvfoerYr9tp6621RdPUgbhUUrNkkxyeF66K9jT9zb6gLm2f0qTG+Qekjnnng1AL5EYqO&#10;TZ9ZV0lS1lpFrKejhjWeppxyekUnPF8n6uPXJlXGffRE3yEKHxCinUTAPM9uk9DXCgqnTV+k2vHd&#10;6CjlkqzQWOlDRUcUWTUV83ZcxLkZPu8jEIo9ycDSy7ssuKSE6nD83RI7/kBk1JtGoRQTZd6rrdXm&#10;ppZGp3kUIFZiyt2CCw8MM/cedO3zDbjeleYz++YqCVEGm652GKG8RQW2aWptKCKqrKiWE8qZnyfR&#10;fjkc8g9r9JBBHvimauNTZL4AWZAHUD+rPLsdqIpAJlNW9vW+s3LeFgpIfW+XQytLNJwpqeMH/mTS&#10;HpEH3OPxk9Fe5dRbMysxOIAkk9EjmfT3ryQVK8v+Pemen3BHtf8AidmqYqm87dvUPytzu6szc2Pi&#10;aJB3xQk9MeZXOQOl1VrtjdBFwiEONmUpj7Enr2wDRUnw1EnKTg0Kt3zNvrFoIro97jo3WOlf1F5U&#10;xZgoZZm64lQCC/jHnrGm3NDqfEKNGqZxvHKBz610BIMJMiurzYqfdtRIbDST1XpUzTSRSrzknwMl&#10;FjOWkkLZyw+nvrXLe5VZpBuVASd9gO5IwBHLfrUnEpdOlsfWmSp29d5DNVXOQVFbb7XBBVAksz07&#10;AenEUVvqkjwWwT4jA6GqtF0wmEM4SpRI7EbkHoo4HqaKi3dVuJIHv6V+2v8ACO11F5Wout7jZqa+&#10;GJqCYtFlPRM1PK0qhjlvpPFQRnKnUrrjLwaKGWt0TODzhSYJ5UZixQo6lr5xEddjQjfdS9zv1xlo&#10;6OWkooZliniiPMwszZEQIJ5OzEn7/V7Hw3w9PhsoQ6ZUQSJ5xuewAx+tK3K9bqtIij2z7sd0bhsl&#10;ur56aioD6VLUUtJT+nTCKFTI0aQuSMs+Axbs95PvqvvmRasuvNAqVkgz5vNiZ7DYDanbcm5WltZg&#10;flRL4pptbb1RTPtvpGilLilmJ9CVpEZJFc+MAdL7fnrSnCDe3KVC85R7gAyI/E867dIZS4EtbAms&#10;d3c9TPJRVc9S8whqRiphVjPE4B6STzy/B6Iz+2tvZpSkKQExI2xBHWOnL1oL6ZAJNGto/FS62qG5&#10;Q1FspK6kpqean/iNtQB4PXUJ6gjJyT9Z+lcZwcAaQveDsPlCkLIUSDpPPSZiduWZ7VBl5TapTtmo&#10;tzUsDQVcduIkgmlkWEFhxMZOQxY+CEVV7xxGfzolqtYUkvbjfee8e/1qS1hU6aCbJrrdQUVZR2+S&#10;UySRelU3tIz+s4wsCnBEQ6y2QzBs+OtPX7Tri0uOgdkzyHU/3GcDYetLYIrYtg3uSG8U1dGZ6VJB&#10;HQSmJVZJTLGYisIIALcmU5A9+/0nOI4gwC0WyBjzDtpOrPtTDLmlWKzjeUafDrfFLSG5tBPQSQ09&#10;wqaFWMaRo6sUUE5dFZVbvHYcAYxnUWJPEbErKMKBKQYmdgcYBMx1ilHjpcitrvNssu871eq6v9O1&#10;zUz+jS1oQiF/+bOWWQfoLc8e4zgEHOsK09c2LbTTfmByRzGyYg7/AG605KHZJqG726S7WmyDdMXO&#10;2WqzzcOKoY4fmGeREIVvqzxA6JKmXsYGvMOBlxw2fzLWJ3k6YB5Yj2mMGuhJKEhewn71m0NTXWGS&#10;nirkeknoYBJ64HMy0gIfkSDx5xPyGeuWMZydakoZuAVN+YKPbCtsc4I+lBUhTZE0QpbTVX34M1lc&#10;TTw3ulvZv0MErCIAOnNokLdceCFQPc9d6XW8i34slsAlBR4ZO+2JMc5OT0zUQnU0o86qbV21T7kt&#10;8txhtlPOecbfMR0haOnZiMCQSMQ7DkpIH0jrIJ6Bru5XaqDJWRg4J39I26dT6UJpkuAmqt02Hue4&#10;bjqa2ehnp6aJ0daqok9KJWWTKyc3woJ9wewSOvudniFmi3DaVAkiCBk5GRjp9+tEDS0riKFVd2t9&#10;AI7+tNQ3G51izxPSRQ/yqqviwCnFgMpzeOYk4ywwvtptDLrw+F1EIEQeYSr3MGJT23NEWoQFUOuF&#10;eu77VLXXSvnehqHWOGtdo0qROSW9F2YElVZieGMAZK9nGmUN/BuhtpI1CSRmIGJHKSOc550MOSIN&#10;FqShqdtPPHAabElMyQyzzAetzk4F4icEksP0nDeDjB0mt1F0ApZO+YG0CYPLHM5FRDihzppo6qXa&#10;NiFDFcamG9VP1TmiYs9FlSqwxlfphZgSXflkfSvs2adaRfPa9ALY2nY8yTPzQdsd+lD+VMVFt+Ol&#10;uW6HSot0V3pJ43udMsk6hniWBozESv0x8W9Uk8e+OBnI0S5UpFvqSvQRCTjnMzneRAHKhJEqM5p4&#10;slHHc7NDQwVU1wjoFmmpKRHkElRTgZlp1JALz06MHRv1PEWGCV1QXCiy8XFpCSqAowMK5K6BKjgj&#10;YKjORVihAW3CTJ3Hft6/jVTaW9fn7zbKW9IAhpflIa1IUnEyo4aL1UbIbjh8deDnvsg15YlDK3Lc&#10;5mSJIiRB0kZzOe9KpeJICq07aNILZaN2XBIaFKdqeClU0lJFHG5EsqgiWPDnoqfTcclK5B8Yyd2v&#10;xXbdqVTJOSTyBiDj3GCMRR21ElSuXpWNbI3DPu2z/IXiemjpZoy8FVV8fUhLcUkBlJ/RMVWNieyc&#10;HOFbW3vrZNm74tuCVDcDYxkY6o3H0jIoLatQ0KOOtAN13I0F0Fvp4XMkFQvP0XZJfWVgoaRusGN8&#10;Kqg8VyCR9WdWdmyHm/EWdxzyIOYHqJk7k+lKrUpKoA2q3LdI6VRdKdFgglrYhNTSLgiqxKrLnBwr&#10;H6hjoAkYwM6CGSs+C5kgGD/txHuOffNM6iBNXdrGP+G+gjGNYZS0jyuCI4c8GcZ7IVmTnjsA8uwN&#10;LXaYXrVuRjueXpOY5T3NMNLMRWq7CraWqr7Vc47PWyXeplFLFSRSen2YJBLK3gBFdUcswwocNgjr&#10;WR4i2tCHGS4NCRJO+xEDqTBIxkwRV3bXCW1BShnb7b003TcFo27SWCzW66vLRzySF7ksrOK9AGll&#10;iZgOQhAd+I8MSZM9ACoZtnrlTtw4iFAbR8pwEnoVYHp8vcyuFhJRJgHP/dBNpVO3bPT7gulDRXa6&#10;zQ0qzxmurCnrq8ixqyAJyK/qHIt/RnA9nbxu7eUyy4UpBJGBMQJyZidsROetVqfDTqUkT61+i3RS&#10;bd3pbOMENoluNQZKedZpqh5aRuUSytI8pMYk5lQgAICvn20ZDDymFLbUSUAgwAIVuQIAmBuSczFe&#10;UpKVQRvUx9Hc90t0sMS2hDWvQStSxOoiqC5jz5J5cmSbvoqGGAQdLgKs21JJ1eUKEkbRPboQeexr&#10;pdClCBA2oWaCivFFUcvlq66UyTUlxSCZaOr4rgOUyPTnUsHHBxz/AJZwx9mw64woaZSgwU4Kk5z6&#10;p5ZGMxFSWlDghJkjfl/3+NLtPsil29fTeK2szAQ8cqvG0dWJXhkjTnB+p8+oAQnLkQpBBHdou/Xc&#10;s+AhOeXNMAgmFbCIxOwP0r/h9KpmrdPbrvQbCttJDdbpbY3mls4SOlP8RKxx8i0o64pl1jVeR9gS&#10;2OICXWFXy1lAUQAuZ8uTEA8zgk46nnNGKChAyY+9ALBZKerMtNe4KS3ruCZDRyTSB1pp4XYROP0n&#10;02fm7RqM4kPX04NhcXBRCrclXhTMYkK3HPIEAGYMCeyik+JOoRO1CNgpHtn4h01PdYK/5+a4cqmr&#10;QFxHK0okjBIAEsZCLJyGCA3JQVLDT/ENd3YqW0RATgHEiIPWCDI+xzFQY8jgBrW6Cx1dv+BN7ro6&#10;CFay97gehRoWIYQt6vrsuWIXnxZRjyC2D1rFOvNucYbaKvK23JB6iNPSY3+lPBtSbbVGVH9TQOk3&#10;aYN6bovktvSp5h6uWSKTMXzcfBIUQq2cvIpYjscEx2QSLJy0LlozbhcbATvpOSTOIAxyMnocwbjW&#10;pZE8/wB+tD/ijcJNp7bFy5mquJ3C91pxIRIIiv6wT+oFnZjj/wBWmOENC7ufC2T4YSY5/ltEUJw6&#10;YPc0MpBBYrbdGjrFuMN0oEkqa9lSQXD15jkOhyEzxKqnkKpPXnTK9T60Ap0lCjCcjTpEYPPqfWvZ&#10;0qHUU53qxrS/Dagq7xNBT2mkt0tP8vLDyeoqZZTNIkYBywctDyc4VAMEnpdUjD5XfrQwCVlQMzEJ&#10;A0gnkIz5dyTgc66seGgKVnkB+Pt3rMJtvwV1qpbpepotomqcqUpA0ldKrpzidUkI9GAEqolLD6WB&#10;UHjrV+OptambYF2OvyiMGSn5lRmOu8VJLQSkLXjoOf0/Wjproq+aC+1MdLZq6aR7fJBUqspqBEgU&#10;xTOwwnpkwqJFAyGJ7HekChTc26CVpHmBEgCTuI65MHp7VFJJMqoDcdrJca67UEVY8e4jx5088yFZ&#10;S65URzscY8fQ2G784GrNm60IbcUB4fUA4A6gdeoxXANRIFUq+Ss2EotdvuPo2SglmpqpKiBJPmql&#10;Yo5Z4vTx/MA54STAAGcHrszaW+IKLziJcVBG+BJCTPI4yPtFMC7ctk6EmU9NxQj4cWCTfjSyNdms&#10;Fvp54zWU8fGaJVIb0VickEuTkBWJPnGfGnOJ3CeHAJ8PWogwdjuJ1bjAzIxRLW3TdpJbMGdv0NR7&#10;smuVLPaaP05KWq220lHOIaiZWlHJjyCSHEf0MQoUKCPIzk6LZ+AtC1xIdhWYjYYwMwRJO+aUV4zL&#10;2cRiIjrn329qX7hQVO77BVillp6W22D5Y+lLHwkcTS8Gdyv6mVgvInPTDHQxp9pxuxeTrBK3Zzy8&#10;omB0BG3cVBxRcT6UY2V8GrjdKPdtxaWjt9utNLNUTtVPzlrmCqxVY/PBg68X7A/fSV9xtplVu0AV&#10;LWQBGyd9z1xkbzRUWZLDr61ABA25mrc3+zddl2vQ79sq0tysNLDEUrI6pzV0GAAzSooy6xuGJUEM&#10;AOgw0AfxRb/EK4Zcylwk4IGlXSDyJHPYneKec4W6lv4hJBQefMe3an+9/DW1bT+Dj3K6bhpazd5q&#10;KKWO50IE2IvWXMtK4xnkpLcm9xjA1nmOKPXfEyyyyQxChpViTGyxyzjG3ejqs2/ASVHIIBI37kVo&#10;9v8AgnsWyVttrNpS1133NDA9TXLX1UchrKfpZIo4wVUSSAsePIlQP6tZtfHeIPtuNXwCWyoBMAgJ&#10;O4JJkwDAGIOdqubvhLDDhRb8gSZMlUxAHIYkn6V5rqdkzbT3huG3WN6u6y0jS0Nrlp4mkImnJEbD&#10;iMgomcnyCoPXWvpqb5F1asuXMIBgqBMYTvvvJ267Vj0NOSpLckzAI/GiG/7VVXmu2xWbuhFJu26g&#10;Um4f4dNFIawxoMTuiklKkqOEhxh2XmACWytw59DLb7didTKMt6p8s/05GUzlP9oxtFCWgF8Be53j&#10;bH60Lvm+KXcW05KSxxjbe3KZzBbljhErzz8SWMMI7d8DuRyzd+R400zYqtrnxbk+I6cqzEDuo4ie&#10;Qj3oC0rfUFKx0HSiHxE2vcP97qCiRapqGlpbdaoZqrLyvypllZwnl+2YsR4J0Dht20m2U4YCiVqM&#10;bfNET+AojjSwtRjAx9Kq7D2lbjfo54aOK47rWT06akqG9OkDKTxlnLfkdKPOO9F4leu+AULVpZjJ&#10;GVQeSf3FMW7ZUoBG/et2uEFp2FSUtz3Tt2r3nuAkTwUVLIZqOprCCRNUj/8ANp/SoGNYrh+niV0W&#10;g/4NuPmMQvT/AGIPIq5q5U66+bBJNq2Fv/0lXyJ6qI3JHIc6wn4lfEjcV6vEu4d11slVfaglKWmI&#10;EaQIvhFjHSIvWFH99fUUeA+0ixsGw1bt5CU7Z3UTupR/qUZPes00wGnVvOKLjy/mWr5lfoByAwK0&#10;3/Zhotp7jd6/d8FNW1uOL+uMFl/K9jP5GNfPf4oVeWziWbIlKJ5VsLBtlaT4u9Pvxt2Rt7YVAl1s&#10;NI8VglP1PSoR6ffjI8A586PZNucQSClcrHIn9aSuJYWUEYpT+E227duNluG14LntpIpeUtQJMwTj&#10;PeBnBJ/bVTxm6etf5d4UuE7DmKftGCFB1RhNbHe982ZaiK3SVTQVaLgVbpgEj2zrEW9hcaS7pkdK&#10;k+8FKlFKmyXG4LnebXAlT8tIAfnWBOX76APkauL4G3badMT0H596nblS0lShFMWxtmXjeN5qqQzS&#10;Q2ShcxzzumCxH9Kn/wA6Q4jdtWSU6Uy6rYDvTLAUsF9/CRV34qfGCg23bn2ltL0i0S+lUVUJ+mH7&#10;qMeW1dcJ/h9VmRf8TEuq+VJ5DqfyrP3N65xRwoaw2Nz+QrIaK6UtTap6aq9RJwMiTGc/nOrF1Dge&#10;DqIg0xJSkAcqX6xLhFY5r3UVCVNBTERPKFJIJOF/cHVi2Wi8LZKYUqoPuFptLp2NS7Zhj+J+0N4b&#10;fpqiOerFIKqkpp2MTmRO/pz5BGRod1q4TdW90pMCdJIzg0vdxeWKjPmQQR+deZaO6TbP3FNT84Ll&#10;IUAmpahcQVC5y0Le4P2dSCreNfWHGU3rAUAUjMHmOihyg8wcGqtDgKZ3FHKqzRVNuqr5tYNNSOjR&#10;zRS9zqn6minj/S7J5DADkMMACDquQ+ULFte4I2I2nkQeQP2Mgmp+ZOeXX9e9N9v2rT/FrYtHR1oS&#10;O+UC8rdUVBCPMo7aBv8AEvup8+xGqZy8Xwe9U43PhqPmA5dFDp3pl1KXAHR8w+4qrb9zXa02s0NB&#10;PPRCB/SlihcqAR7EaI5aMPO+K6kGcgnNW7N2rT5aNUvxXoqejjh3HSJOV6SbJBI+x1Xr4M4pWq0V&#10;HarZF+mIUK82xxR2CgZZFV7zU9KMhhTxHyf/AFHwB7DJ99fVSr4hc/8A40/c8vYVi0p0771CLbUU&#10;ozUwvEJQAry/Qzk+OIPZ/sNTLqF/KZivQRvRGirqK2yCKtFRcJFPFljHpgfYE5JP7YB0qtC3JLZC&#10;fv8A9VEKA3pu23T7h3jVTW+xUohpIfqlNKRBFCP8U07n6R+WOT7DVNdLtbJIduVSo7Tkn0AqUlRh&#10;Ipjk+HVus8QZrjJeKxj3DaUIg8/1Ty9t/YAfvqpHFHXjhGhP+7J/+o29zNG8LqauVV4oNs0TUhlh&#10;Mp/TbLaeaqf8Uz9tIR7AkDPhfGhIZcul+JBA/uP/APKNh3596JASM0sf7z55COlc8jl0ZWQMfu5H&#10;1P8A3YD8atvhMST6c49OQ9gTUZmjVrtT14hrLnEY7dIp9NVCxrjr6hGvkD/Eff30g88G/wCUyZVz&#10;5/c0RKQTJrq4PTUJqKWBEpo24STqRhYkz9C4ycH+o/nGvNal6Vrydh360FR0SRRGu2Z/DLS16uFQ&#10;1MZIxM8MygNIrD+XEi/0AjBPuSfsNJt33iufDtJnlI6jc9+3SKIGv5fiE1TuiS2iCxW40TUJkroL&#10;rKUAEUqDAi6AH6BzIH3bJ0w0UPl13VI0lPcdY9cfSk1SEnvRdNurtu71t3q7kaShqRUYpgO6uGQn&#10;6Qo+pgxxg4AyOj1pI3RumUsoRKhpz0IqYQUnXMVAN7LY3rqyjskFHBCPSkqljM09Q7Hig54PFc+e&#10;Pk5GdE+A8bS2twqJ5bAdTHM1wLM4FL+49wVE7wGsqZ5qyb+YYuZK8wCOYQdDGcAknGrO1t0pktgQ&#10;MT26T1qSl0MqlXa9mWomAa41EfFExlo1/H2/8++mEf8AlPaE4SOdA1aRNVLht6s29ZbXeJYVtZvI&#10;kjigSsLTzQjqWbiAOEbH6QD0TnHQ0dFy3cuuMA6vDyTGAeSe5G9cKPKV7cqNRXyjl2lVVdyjDXVz&#10;8lQpTylTT06JkZQEYBZlUHODgkjSSrdwXQQxhHzHuSevp9KIysBJChSxBdJaEQJa1kpC8TxVNZwz&#10;zLdFVz0BgEfc5OrdTQclT2cyB0jrQVGBinbbt7qrBTx2yWrnltNcUaso1H8uYJkozgf1A+M49vI6&#10;1nrlhFwrxQkBaZg9J3iptrUkwNq6u1pv8tsksMs3y9ga3z3ikgpZAaeu/l8xNIy4Mp6ZMN+jiQAM&#10;a4y9ahYuQJcCgkk/05iAD8vXETvR4UpMA+UyaXNoVt0VgIZkt0MZAkliXgiDGVTC+WAwWwPdQSNW&#10;t62xMkaiev726UmJ22p32xcYJLnDHPTTVkcbBPRqD/JaNjnjIo7JJyQc/TjPZGdUF20oNkpIE9N/&#10;Y/lzppqNUU/zUlhs1+s0St68c7TNULM7iampIxykJaMjm4PFI5FIPJxkdEHNJXcvsOKPKI6KUcDf&#10;Yc1DIx6U+UNpKY51Tt26LlZdxNaaW8xJT7mtjU4qQRNJTVLMVkjll/o/lHizjzwxppy0auLYOrbJ&#10;UyoHoCkDBA2Odh3miJeUypJQcKkHt0qzerol5u9wuFDVin21TtRfOXGdeEEckMfA+kF+uSRu+KKQ&#10;T0TgDOgsNFltDTiZdOqE7khRnPIAf1HlUVOADSjYRmoZ6+z1G35rRQ0NMPljFVWur9V5KtHYh1kI&#10;XCmXIdXLDHWPzroafbeD7ijmQoQNOOWcx0ArqFtaCAmT1qjNe6dN0VtNRSRCOeKOklqIw8xM4JKy&#10;JxGTKVK8ymRnsedNeAosBbnIkgbYPX/aMxOagFhLnl5/uaX71cErf4nFUmGGWgp+cKwovpxusnOX&#10;LEnx0CeyxwOgNWDLRb0LTkKOZmdoGPy2G9dBCyQrlQOqvNqa9NbYWgucLVztUyMv0OSCOSlSQ3H2&#10;x0T2NWSLd7w/GIKTGM0R1xE6Umamr9qers6S7UVRGzQhIKhgCXkVhyRHRvIXiCSva6E3ef8AlC3d&#10;G+R0HI5H3ml1I8oUKu7tWlSipLPT0gS51dNG9fCh4NUSMDhBnIU+CWP6iAD4zoFkV+Ip9avIFHT0&#10;Gcn05Ry3FBWQYgU12D4QUVl2hQ37cN5msNhMEL0MNXSGStuDN1K8VNzD8WJOHbipwq5ONU9zxtbt&#10;0q2tW9bkkKIMJT0BXEY5gSRmjBKUo1LwPuad9w223bC2wltslDPFueboC8VgesokdCU/koAkc0mQ&#10;OILPGr5PZyKC2de4jc+LcKBaH9qYSqNxqOSkbyYCj2iphGlMnc8vz9azSv8A4XvGvtFHflNJd6f1&#10;qCWH0wsbwBcpHx/VzQ5AJznxnxrVtB6xQ4u1y2YUOoPPtB7bb1A6XCkOYIpislfcTtCRYIVlmhpV&#10;iqmKvF6cvIQOSx/WxX0sEHCq2D3qqfQz8SFKMAnHMx8w9BMzjJFQbQQmj13u1Js3elHZLq/zFuir&#10;rfBPAFAijhp4Vdw6eGQdqGHfRz51XsMLvbVVwz8xCyDzlRIEc5O/TNNFaWlhKjO34Um78rbluQ0V&#10;mRY6meOP+KVwSXPOCUCQQSFRkPKcD0yScJkjxq74chq11XBMAnSnHMY1AdE/3d6GslyKI7fMN5Sq&#10;2pYa1UrKp0aGorf50skciMWWNQCFYryVM9/rY4CjS9wlTJF7cIkDcDABBGSeY5q9hQ0wqUIofs2G&#10;42pNyUVooaC3yFZqe1LAgEtY6I0pdZmJPFAORJwpIye9MX3hPFlx9SlbFU7JBxGkYyekmuJ1JkJx&#10;SrvTclxvFpjuODW3KYR82MkkpI4gepwY9uC5OASCO8AjVxYWjLLpa2QJ6D2n27e9SKlaJ51ELLU7&#10;0s1mr6Ol+ZWCtqrtXKECInpiGKVpCWUKGaNmGW9yAc9an8QixdcbWqJSEpzMzJEdYBg70EgqApko&#10;NrpZn+bho0pZHm7WGL05oVdR9fN88X5cS3FSVDnJwANVjt2p4eGpUgesH2G4jaSATXAiM0Tp5IrH&#10;d4au3zmab6aWanuHOenmjkj5h+Tn6v5qYyeLZxjHWlDruGi24IBkgiAQQYiBtIPcetDjwzqFCd07&#10;qoYqahvtouqpemkhdLYyMFo/VhBSVWH0MArMclealcHJ703aWjpUq3fR5M+bEq0nY8xkcvLmpahE&#10;iqFqr6yzU0dYRHPZKaOG1VqLFh2iRvW4nodfWAewxUEYzpl5pt9RbGFklSfU+X7R6A14KMTTrZtx&#10;VU24ZoqT06VayRRR1wlINPXR5emlU5P0ZcxcvswJzg6oLi1QlgFckpGRG6DhQ9caoouo4Kcfr1q/&#10;vRGmln3VaGNrqYahBe4aFOrfVqf5dSqn/wDt5GDZGPpYup6I0vYkJSLJ/wAwI8hP9SeaSf7kjY88&#10;GoO/zD4nPmPzFMcG+LrUbYrUp6T+ZWzU0SiHEclLWROZUiLt+uBlVm8EcRjIwDqtVw9hFylSz8sn&#10;1ScE4/qnHrmo+IuCkc6SL/WUFbHT0M0FQ8FVClTihAEuFjCHKEcT4YAfSAvjrOr22Q6iXEkSmR5t&#10;t+oz7571wKCuVDK6Oj3pSxXCCWnudXaFkiuESo8dRVUOVTmeeQZVjPElSSViDZPEnTaCuxUWVApS&#10;v5c+VK84xGCciQMkjnFcV/M8w3G/cVNW7apqG4VNlnmaWOsrWrGqjnuKNStMwIGctnmT4AIA86ii&#10;6W4gXKRsIjufm/QV0QDE77UbqdqC7Wt7lZxEz0zpa5mgd4oaXI9T+IEsc+nKFGfbKuOP1gar0Xfh&#10;O+C//UNQ5lWY8OBzT+h5UwUak6k4I/c+9axs2ppN/fDqoucTfw+4BQ1cXmYlplT05IuWMrG6L47z&#10;lSQcY1j71DlhfpZI1J/pxyOZjmQefQHrVyytpxnWoxFK1yoaisjm2y0Dz1lYpqaWnYqXoQScBnX9&#10;QaLL+wBeP/ERq2acSmLsGEjBOfNG+ORBx3APShvp1gtAenaq5M9l2zV2NSr3SsraRYlUASelEskh&#10;jwpIBRnJHnJU5761OEXNwLn+gBU9JJAnuDH6VVEqQko54pjvtN/+IttnvMjxU1bY6mKT1yeRajLq&#10;4JI65qygfbEg686rbdZ4c4GBlLoOOWr9CPuDTDqS63q5p/Cl/ZV4FLRwU8s89rN6qXkluZZ8QhXV&#10;hNxGMcTK+fIKn26OrDiDHiKUsAK8MYTgzIMj3AHoetLoWE6QowFHf996t78pLZON5WanplsVupL2&#10;08qRJ6r1Ei+rySEZyzHkDknAAz4HYrBTyQw+4dalIAziBjJ6RtAoal6itAEAE19prNb910H8Z3Xf&#10;5Z6uaFoKWCFQ5DRBYlz4CjiY8uDliwC/UDry33bRw29k0AAZJO2c/rjlzwRTSCl0S6r0pVv25Lrt&#10;3bMu3auesq/+J9S3VrIJS8RRSJFkB5GRWjXGcgqM4DqdW9vasXVwLtCQMeYbZnaOhBPecbEVFRUE&#10;aDREXq9/JwUEZ5zQ26KUGVv/AOoxqi5ychsjIfkjZcJ5z5W8C3Ci4TgqIwJ0mfz2g7TUnCYANE7N&#10;sS4RfEe0NuW3y0LVFG97tpIKQo1KrMPTYkD0m4kfWBx5qD50C4vEJ4co2plM6D1IUYPuOxjeuIZP&#10;iefGCR7Vstr2i9bsKrs8VdJDfpbPQ3haappOApDFM5k4+mSM/wDGSArxA67zrAu3ui9S+pMthakS&#10;DkyMb/8ADeatiwA2WwcwD+VZJSbRm2fe1rbhSMm3UqVr5qilYTBW5FUiH/51GkfmqqDICzDHeto5&#10;epvWS20qXI0gHGOZ/wBpAEGcYGaqEtqbVO4/Ood5bclvt+kt1ZTGS6NapKmKlqMK2ZVkCuR/TKGU&#10;sV8jsHsHU7K5DDIeQryhQBI7R9Ukc+ZE1FSFBZSvePxpC+EEtuiu9Zb75WehGKT06SBgw5zFvoCE&#10;ZCtmRzyPQUsB2RrS8ZS6W0O2yZOqSeg3yOYwMdYobeiDNWKTdFw3nYbVaq9VjeiNGIaqWPmsCgNG&#10;xdeQ5ZIGQesL12e11WjVi6t9r+rVI2J2Ij9868lXiJ0mr9s+Cs103nXwXi/Ms05qpUaWd55YQ5CQ&#10;o7YHPGUZSpIAU56AAA7x1LVohVu1gaZgATGSR05gzkk04m3JJStVDbDdBuDctFT11viopa2gYVMk&#10;UZRDPTSBKhpOvqYlDIfscD2wW32vh7dS21yEqEZzCgSn2zHpSiT4hBI3Fc3+7UVk3peKutYmsjSO&#10;phtyU4lWWZoWCfMSseuHMlgAWLD8a9bNOP2baWx5diZ2EidI7kYJwBXApCJqCSjrL1tuPb+61utB&#10;KiLW2pxChqpICOCqefccecsxcA8RowWll/4myKVf0qydM78tz0jE0OMHXWYxXikF6mo5OC26CCOk&#10;Z7TTCGKWJGIWZoGyHc5Y8j2Sc5zjWpUwsMhwfMok+YyZPLVuB22AwaGhwzAp1qdw1zilrZp6W6xE&#10;y0wpuTGto4M4SOUMM4IPJRkkd4IBxqiTbtAqbTKTgzjSTzIj77U4t9xYGszRuP4USpaoqu1ZntFd&#10;TSRS1Lsx9OcANmTj4AC/pPk499IHjALhQ/haSIHbbH51L4ZZRqRtTf8ADz4eTXGlrrNUCWiudJBJ&#10;Tx2yt9RPVp5U/lmUYDKGYlgO8DogY1S8T4khpSLhIBQSCVCDBBzHXH+KfYtjdW6wkwsSPaJo3/s+&#10;3KTYlbLbqqSlF/qreY6UV1TIsMM0UxjqYZFwUUlgp5kHo499V/8AEbQv0h5E+GlUnSkSQQCkg7xG&#10;I61OycSFFCsgj7cx9ayH4g2a9bI3XXbQuVsNDZbrViqsoRhLHCnqh5oIZR0yDlyA9h5A1tOHPW1/&#10;bpv2ly4gQs7EmICiOROxoClaXfBIxM+1PZ3UtjFdVRUnK4SBWt3pc/SnP6XGB2knayKw661njaF/&#10;QlR8o+bbE5HqORppb6kNqRHmOx7H9yK0v4d7ZpLTYqagguLU93ipZZai4xPwmKzt3UKT9Prq3FCH&#10;6KnIPYIy/Erxxb5dWiWyRCTkeUfL10kZkc6J4aUANoVECJ+/471gPxNlg2/8QttVBpjeKCjy3G2n&#10;IncFQZgsYJUk/Uw8nGM96+i8K1P2DySrSo/3chE6ZP0FZ0Ki7wJAHLnTvXUu4ay52y21d2sNju1d&#10;URQUojWNvn4ZJQMBeBkhcggCUYTLAMAcNqiQq2Q2t1CFrQkEncaSB1mFDnpyeY6VZ2xddeQlZAMj&#10;bnTf8SLbJFvu8wWa2UtPfUZEa4KDL6hjUK8P1ZCfpAJTHjVLwx0G0aW+slsz5donOrEb9644C+6u&#10;Bgk7etUPh3s2XaZWqxDDVzcmKTHPRzlRnxg50fiV8LsaJJSMUwkJQkgVBed5UC3IxXOimcAsA9OG&#10;JBP5H/nRWbJ1SAplQ9DSsoBlQmlqbcHwsuElHQU2zFuFVCSGqayURAMTn6mc9En7nVm3bcYaSpxd&#10;zAOwAn7VxTrJxozVSL4X2S5XSS52mCssAgl5GmiqfURv/TgnI0dXFrhtsM3BDk84o9s0FkKTWt7Y&#10;o75Ja5bjdbhJS7Y9MoaCZMmYeMkH/trLu36bdfw9oJdPMbVYrCJl2lb4hfHTb2zLJTW7aFLSUEE0&#10;giyicGcn/CPA1YcL/h64vlqfv1lShmq+6vCSEI+Wsxm3HVXfdNGlbM1RC0vpiCT6QCw6I++DjWoT&#10;aoat1BsQetVoWVLIFb/8Gv4pftvwVFfDLQUwQP8AMqpBxnxn+3+uvm3HCzbvlLJ1Knb2rWWydLQL&#10;laHvb4kV09gqLRteBHqJKeSKWoilCNgjAdT/AIvz+c+2q/gdq3w+9TxC9yQcAyQD3qj4k69etFho&#10;wPy6V5GG3N7Wq4QR1G36lKJSwqVjUFvc+opGef58f319XXe2F0FOF4FZ2J+4PSkrdKmUhEQBTZbD&#10;TX20zpEHhuFOMx8uiw9wdUTuthxJOUqplZ8tSfDqrntdTeLfuJae4bYvEXy1T6aFDAx/S+CcEg41&#10;ziSEPBp22JDqDI5gjp711soctnLZ04O3YjY1j0EU+3bzPNRxvWVFBOyFEzl1U++PYr5++dbUlN0y&#10;EueUKH0J/Sq23UrSFHnvQz4s7LW1VMW5aW1o+3LzxqIkjBElHN4+nP2ORxPRB+/eneDX3ipNmtf8&#10;1uR2UO/tsdxQlNlhWk7HIpS2bLd6q/M9As9IakAVC0/FHkVT2yx46I89kYz151cXwt0M/wA2DG3P&#10;2mpNpJJA2ppu0n8Bdrph5lpGLJLTP6iI3gZUY7/tqoZAuR4BxqxEcuxrqnPCOBUhvVNvKibcFAvy&#10;lbKQtapBVeYx9ePbOo+AuxX8K7lI+X0plhICwAcKppTaNotdkW83+cSRSYVABktn7apze3Ljxt7Q&#10;QRvVm+W7cZ3rDqq92qmirP4DIbcpfglZIPUqqgf4mZh/Lz9hjH519BQw8opN2NXaYSPSN/U1Rahm&#10;KNbU+Cl9ukIvl8CbbskuR/GL/O0Xrk+0UYzNMf8ApQd/fSF5x22Y/wDHtv5jn9iBMf8AI/Knvq26&#10;VJDK3PNsOp2pi3Xads/DKyNDZbQLlV1UYpxfL2PSqY2PloaZTxi68FsuPxqtsn7zijwL7mhKTOhG&#10;0dCrn7YpkpQwCQJJ5mh1t3jbLLY6SEU9TWUsRzj6TEJP6iAfoLZ/qIY6YcsXn3VEkJJ75/X8BSox&#10;UN7+K90ubCCCCCjV0wZCTPLj7c28DHsoGiW/B2m/MolR+g+g/OveKRgUv3BE24Ypbg8jVkyiSGkQ&#10;jAU9hnI9j7DVk0TciGflGNX5VwmPMabLKKe60zVFcq09FAA07SOAjA+2PJJ+3k6prjWyrS0ZUduv&#10;r6UdCtVFvijQUe3N5SR0dVLNbv4fDUUNOXC4LgFUYD9IXzx/z0nwla7q1lxML1EKPp+vWpOLbhCk&#10;nlXG1aKgvtdbPWr4VstPIK24QyofUdl7Kj7qSB1rt245bNr0pOtQhPTp7R1oAhdHL3Tyb83bAZ1n&#10;nnqJWaltsOSxHklwM+2SfsB9tV7Chw61MQAPmVy/c470Z1RWAhNFbu+2rr/Epodw26qu/wAxHAlV&#10;WB0paMADikS9iSfAxyPSjOFJ70k18W1oSpohEEwIKlTuT0T0HPrRDpAzyoBd/h1uG63iaanrLXdJ&#10;ZHJq/lLkr1MrkHIIY5BwAMDwNWrPE7VtsJWlSekpgfp9aXI8QwhY+tcVG2rjBSUdLcLeol9VYovT&#10;TCxqxyXdh+oAjC8j19RA7zrybppSytpcDf8A6nbvG/tXShSBpNJSGBty3YyLUn5dVRUBDmVgel6A&#10;IU+SAPA1e+YW7UQJ9o/z3pNRGqKs09tNdeUrrvUelTgH14o2HPgcgRY9uQ6yfA0JTpbaLTCc8vXr&#10;7VAjxTE4oJuXcddft21dyklQrSExKkQ5RpEvSRx/9KqAMe/9zqxtbVu3tg0kZVk9ZO5Pc/apuZMD&#10;YV8vDXC+FpoOAggA9atquKIjEZyz4xn7KO/sNeYDTPlO52AyfYb+9ejGKgtN2FwmbNNb+UmXLRQm&#10;ELgYwoVgoBHeCDk6m+z4YBk/v1zUd6NXauj21VRFUaSpkVWM+ChTIBGMdHHjsaQZQq6ScwAdt5qS&#10;vLgU9WO70O4bEtLLT1lA700i0lygdXihLuTKXi48uDKMYXIHZ9zrOvsLtngpKgRI1JIyYECDMT67&#10;7cqYalSdJ2oZsuno4dwyLUckoKEJ8tRxJ63zzs2cBv8AEwy5z598Y07fLcUwFI+ZW5ONI9OQGwiu&#10;NtgkjpUtOwnkv919aSljFS0qsEA4wrjBLH3IxhVGTnzjUFDSGmRnGfU/vJqYCck1Lta23GpX+J1Z&#10;WnrpoTHTGVy0oiQ5BI/xAnJ+5AJ8aHduMo/koykET0mPw5DlFRT1pp2x8P6neUpqV9Gy2GWreKou&#10;yggOwj5zLFn6n4qhZ28AtjP1DVTd8RTYgoMrdjCY7+Wek8h0FMIbLip5TVrd9ZQ7usgs1BJ8pSmR&#10;orfboYTiCmRCxkVFHJmc/rckE49hoVkhyyd+Idyd1KndRO08o5DYV0qCwUJ32Aru8W+Uy2OWnssj&#10;tcKeOjpobZDFEasKilCOyX6xnC4OceTnUWHAA6FOAaSSSZxJz6fX7UdaFBCFRuMenWlmuqpLcK+C&#10;3wyQzE8c45VHHJ5r1jiWOcnrHjwNWqEBzSpwz+Hb7bD350p8pPWlW50z1NJXQUxiozNGYozIpZQp&#10;xkHiCWIA+3Z8DVy0rw3EqVmDJ/xNcAmaX6OxfwOnmT16QTxxpIwE2ZDxJLKAOhgYOD334GrBy48Y&#10;gwYkjbG2KgoRsa2C22CWp2btC3y0rgL6t1qqfhyYFuMcMZx2XZVLcP6V5H31iXrlKLq4d1dEDMDG&#10;SZ/PmaKF+TRTZR0g2dWy1s9HQ3/db1cJSjqFDUdnLq49SYj/AJ0nphmMeeEYGWOTjVQtw3qPDSot&#10;swcj5lxyTOyZwFRJ2Fe2yBJ+w9asDdlLsySuvlUlwuW86+pdWufNaw2k+mjIyRPn1JuLqVz9MSFe&#10;Kls4CLNd7oYQUpYSB5fl15yCREJ681HcgVJAIJcOVHHp+/tWZVzUok+au92uVBzoJhL/ABZoJqh5&#10;GVuTYjw3JmYZLAN0O861baXQPCYbSrzCNMhMchnEAe1cIBhSqO01ktV2vVr3JbL1UmmtS0s9QzW8&#10;yvMXjVVZ/ryFIDAL7Z/Oq9Vw800u0ebErKgPNA35YqUJUoOJO1av8N7tbtx0e4bVA095lrrtEyLL&#10;FwYD1olm9Ps9HgnLljAXPfesfxNl22Wy+oBASk7GcwSmfqYpppUhSAJJIrKPjfNFFfpqgCZLnca2&#10;WSKEU5EfpyPxad25EEBsKAMFuh1rYcACiwE40pSJMiZA+UD036Upc4WSedDbxe6KwSx2y1TSVHpI&#10;ZS5k5NX18wVFaQ4GSqq7MSMIoAAwBptm3cuR4z+JMdkoTnA77dTzrqiEQlPKqm2qGv2qbaKQF7vT&#10;xxyy1sDlj8y7njnj3+k8f+lV8Yzo1063d6yowgzA6AD9fqaEUEQOdNbXX5xcQUtvp45PVpqaoKcI&#10;vrBQxMcYi5ScQcgfpOdU3ghvdRMQSOeDv3gUTWo7iKTKu1Wy3XO6Upov4tU0IeaOrfn6FPGcmZxH&#10;lWch2KhmbrCnieQ1eocedbQvVpCtxjUTyE5AkZIA9xQ4gkETXdY9fd4IBeZZJ7sJIWp46scCkGCq&#10;FkIUABVIUEZyxb7k8SGmiTbiEZkjPm5xuZJ3I5YrwJPlO9Nl6sVXYrdSXeQhK5aaYMtRJxMf/wCd&#10;f25KQ+BggHIxnrVOw+i4cUwkeWREDeNh2OOed6dUjw070q18rVmz3aamknoa2TjTzNMRwjQZDjAz&#10;xZulzjAJPuNWqAlN1hQ1DfG8n8hvHOq5Zn3oJSJSh3hmoVg+WjE7zzYCRF+lBIyOkhXiAOWT+dWL&#10;niadeqZMfTP4kzyxUEgJya+R7oS6WO525WcRNULc4XkBZwEPpvyPnIjYHBJ8a8qzUy8h07xpPTOc&#10;e9QKpNWJ6yBagRZkgz6TqsI4qSqj2J6HRyBkgt4Oghs6JMRn8+f7x0opM1tdbeGrJ49zJUUQqHpv&#10;kbtDUAenUgjLpLxIJWSPDBlBw6MCM41hW2QhJtCDAOpBG45Ag9UqxBIkR3o+VQscqD7ftlqq7zVx&#10;Q1Ur7coYzL6qqwqKcNE4VGkC/SVDMAVBMg7UedOXDrzbSVEAOqx2MRJjvuZ+XrUNKC7M4NJcb1dg&#10;NNUpCb1a45aqL5uL9cMchRlKf1Rn9eUcFQx7AydX+lu4lE+Go6THcSDP2yMkbUMAtnFMfwS2pc1l&#10;epmqZIqa3k1kE/fGrVFOEAHQJU8WHtkr7jVVx68ZKdCRlUAjpPPvByD71JtBBnlWj7jgpqmkodxU&#10;FFQyRVEWI57nAzLFC5YAICVdVXKhB2WTiPMbDWXtvEC12jilAg5CTzjnuDO57ydiKOUAwsUuWHfV&#10;Jtqattz2R6+1yQyCen+a4RzxvxYnHEgeCR/hwuPBJtLjh67pKXw5CgQQYmCJ7+xHPNRQ7pORNM/w&#10;+23B8PL3V3amqJr18PblCZqmmni9YvChXi8npnMTrxRvUHjiGGQTqr4jcq4gyllY0XKCACDGTOBO&#10;4MkR3g0whJalWmUHl++9E6251l5upkoq9Eqa5vRpLhHTor1TLl/lJSB0pyDxzg4XBZSCE22W2mtL&#10;qCUpyQScTjUPfc/WDu+hXjAFJxypKpVqd47ttxtcUFPUVFaVY10npRRPIjxuS3XADBOOvC49xq9W&#10;U2dssvkkAchvBnbnO1KIZLrsJ3p6+I2zrztra+7Y7kRbHgFPNDIhDQ1YkZU5LUqAJMY5cT7O2exr&#10;PcOvbe5uGC15p1AzumBOUnbpPanLu0Wy2oLxt70lNehTWm57dq7bR1lrp6cQM1wHzMaQByGMbAD0&#10;0ZwxyT1lB30NaA22t1F0hRCyZxjzcp3kxy9arlOHw1NEAjvy9KHziqn3lbK+pPpUtTB/EVWDKCX1&#10;InZkYHwWwFIA8Iy9DydBQm0W2nKknT9Dj6TI9ZOdlQgIWBECJ9aN26lTcXw4pLRb6Omp910VRTH0&#10;zD/+UvTIxidSO0PpsSygBWYK6gvy1XvKVbXynnVEsqCvbUcg9cxBmQMHFGQpK2ggbz+H7zRj4tU8&#10;FRttnSq5muMNTTRtR8jCWZUPGVSODqwdwhHf1Z/UdJ8IUU3BMRpkEzE7nIPIiAT6dKZuDPP2oRHR&#10;LNadsXSghihudOslJPbJI2VyIFKMVfAVg6jII6UNxPenFOaXX2XT5TCgqf7tu4g46kiRioqAWlCk&#10;/uKAVN83HuyCuusVTdLvZbZHJVN6cv8AKippeJqFLdL/ADUUqU8kgddDVmlq1s9FuoBC1GO8j5SB&#10;y5GaESo5IkD8K9F7N+JDXaoe7RQQRVdYht4lgTPCIEcQ4JP6iAMj245OdfMr7hngJ8FRJSnzZ5nn&#10;HoOverdN0FK1nc0O39VWsXi3SXC4GGegkkqXp6DLCScheJMZB+pMMcD9P1E4wNMcObeLaw2idcJB&#10;PT1798GoOpbSsOzkcqUrHPbL7d6q6V1RUC+7jeCa3U4I/kwhxHHKuCCrFRzUN3xdiAc6uX0vMNJZ&#10;aSPDakKPVUSR3zgkdBtFVgCRk/MqkDfHw5luNM247DSh4y49SKFMFTHIwaZFz0vf1p/SfbrWh4fx&#10;NKD8JcKg8vcbHv0POhLbkeIn9xQb4Y2SwRfESee9RtLTSwvUUEDjMTynJdWHYYAMzBes4z7asOL3&#10;F0bEJtjCgYPUDEfpPKjWhbQ4SsTWhWGurRueegIjhkWb5uguVVOXdbXxaNVc+XRQiqeQyAo/fWbu&#10;G0fDhwZxBSBjXuSOhzvzplLn8wg4HI9ulLW8bLedj7optwU0XOGa5PdbVCW9QVMdTTuKhY093jdX&#10;Lg9glDg5GrOxuLe/tzaLOQkJVygpI0knooRHaaUeUpgyNiSR3BpHsd0qEmvNbHSJW3uaGleJ0pTJ&#10;LTZST1JQ2OIccVLE/wCIkEEa0DzSYabKiGwTOYByIGOXSKWGtTalJGaV56566Gkuhknqpa8ca2qq&#10;pssZeJyrOfKsOxns4OrZDQbK2IACdgBy9BQVgiDWg/DC47V2RXUb7m25QXjnxnpGVXiujlXVlVRn&#10;BiTAwrDs+NZvizd7fIV8G8Ucj/ZkZnueoNNW5SlYBE1qO6f9nuu35frlufal8XdFTKWkudmvEQpr&#10;rb1YcgXgH6sDodAgAHB1lLT+JUcPaRZXzfhgfKpOUKj/AHcp+nKmja658IzG4nIoZ8ONrVdtrYLY&#10;Nz3ekvD8lq6SkgDGkcHKiSNiSy8RkOBj3Hg6Z4ndoeQXvASpvkSTn0I+ke1EZRpOjUfSn21fCS+2&#10;a7w1dPfYBdoY5/RYUyxGrZ8uVLZPMOf8WWBPRxjGbd4zbPtFtTR0GJyTEYwOUdsEVdM2BA1NLyJx&#10;G9ZVcdyRWTdNGbZS1ENfcJq9J+KmaT1uKmVWhKk5OA3ffX99bJu1+ItlB5UhITHIRmCD9vpVEglh&#10;aU8oP1nNUvjHQXO87J9OXcdsrLtbZIr1SW9I+BcqPqXOcKzJkMuAT0CNG4I40xd+VohC5QVHO/7x&#10;UryRDoVJTSod5xfEako7zZU/gdLbqaHjUx5Po1hzxklUZwARwyox2M+dXPwJ4atbFx5isnHVPOD9&#10;+uK8478QnUkRFaht60btu99pb5QvT26Knokjq4VZVCVBAEqtntlxhgfbGMayVy/YssqtlyolRI32&#10;5R+YrrSVrc1ziu90/Dw0m5rbuXbF0oaR44zDO0NVhnkdyzsxI7OWJBx7Dz50ayv0uWblvdAnMwRy&#10;5URTEOhSDTV/DBa71ZJpqCCWccZJJZ1DhiGB+mTyucA/bI/bVB4xdZcSFkDoMfbamkJKFhR5Ufq6&#10;ymeoephZaapRucgc8gWz2c++q1CFkBCsg7UIhLZlNY5vO+w753SaeiqVpno/qeSMkGQ/4QNbqzYV&#10;Y2oWtMhVVgStxwxXNuvF2srRQ11sZ1+aA9YDtoiO2/fsf5a44ww/Km18tu9PpQsAJUKz/e23N4WP&#10;erWqmqHqqmR+dJ6qK6zRN2vkdj2I/GtHYXVg/Z+MsQBg5III/Cq/4Z1T3hASa9M/D7alr+DuzDdd&#10;1ChpLxXqF+UBKQxt7cFYnjnXyriN4/xq8DFnqU2nnzP61pHFscMY8FGXDufyrHPiR8XDeqSe33eR&#10;7IUZhBCx/kz4PjmOjrccM4MGFhy3887nmKzzl14oJVWdUfxP23WWqSgmFEakH6YK9crn2IcD/UjW&#10;lXwq7QsOgmOo/Og/EDRHOnv4Kf7P9f8AFu+fxeod7XY4JFb5ilqC6TENniAT0OtUXHP4iRwpn4Vo&#10;a3VAiCNp5+9XPD7ENo+MuTCRkd/8V6C+NnxhoNvbVNl276cscoNO9RCPo5KO1BH+p/fVDwH+Hvgy&#10;u54iJeVkJP8ASDtVJxDiq71f8nCAfrXnvanxK/3liu1os1RLBuWmp2mo2XGKhk7IX+4wQfY6vL7h&#10;Zti2/cCWlGD2nb99q6kqda8hhVU91bx3/ZzHcrZXXOiJ4yzWq5xcZKUMP6OQHOPJOCM4zgnTtgxw&#10;5RLKwk8gpP8AV69DS6wtsyaXtu/Gmtu+4OFcaE1gA5rCCh/cjT95wVCGdSAQK62oqME1Z3zUVFsn&#10;NSfUegrB2EJwDpfh6UPJ0f1Jrq5Bon8MGp7vte8VFNbXulXRVMTTS05zKkRPFiR7jvvSvFtbNw2l&#10;a9CVAxO07irVhB+FBA2OaarLbLZUWTcu0bjHO1sDfNW6rZCUywy8Wc9YPY8ap3nXQ8xfMxr2UPTY&#10;x+NBlKmVJXuk49KzTbvp7bkuN3Dz22jgYQt6mJKurYjADPjoY66/8a1dyVXYQwfMTnsn0FDS7oSV&#10;nc0k7yutddqmho5YZqenmJMRKr/KbPSnwGU/nV9YstMJU4kyob75pQStY1UwU9woNqzUFDcqUUdB&#10;W8YqlUxgMes4GdVq23LpK3G1SpO3p0qyxrDdPnxEsVjh2zb7Zdal1poMekkX6mXyDrO8NfuVXC3m&#10;UyTS144dcGvPnw83FUpBJNYbRazuKI8vnqqBWFMCemjQ/QuPuQWOvpnErUSBcOK8M8h/V77n02qv&#10;ZUTMDNMk16hDS3q43qfcF8UFZ71WTFwje6RschR7YQZP41UJYJi3ZbDbZ2SPxIG/vTpUBleTSCZ5&#10;d33VJqj12pFBZC4JPpjs8Vz1nx2daPQLJooT82x9fzpfWVmuHhgusUvzmLYqEmNC2eC5/SFGuytl&#10;Q0eavFVCkoquvqKpKBZKxYxnMKnOB+PbTuttsJLuJ61AgqJCaLVdB/Fq2kqZIZI2SFEEDZ5FwMeD&#10;3pNtzwkFCTOd66ArSNQpuq4KW00NDUU0rx5UmNKjAIb3KKASXOfJ6H41SNrU8tSVCe4/M8hTYQEp&#10;1VWuFC81us93eZqmrrPWDhj0ojIC/wCmjNuBLjluBCUxSqgYmnfYW0Lremis1opy9TUfz6qZWEYj&#10;QdsWkb6YkUds56H76z/Eb5hiX31YGAN5PoMk9AOdEaSVHSkZrS6jZSbE+Xtltqq3ldX5SVtKh/id&#10;3jHbRQKf/wAlol8tK5DSdHB6Gssi/wD9QPjOgeTYE+RHdUfM50AkA85p0N+D8hyef5Dp686zzcG3&#10;rjSlf4XQLW3VgxinpgEt9oiY/U6Ox4tKfeVzn7Z1pbW6bcy8vSgRj+tZ6GMwOQHvQFoI5fpS423L&#10;bT0gtzbhWGOCL155bVF8xJK3hl9XKr0MDIJznrPerMXLqleIGpnACsAdMZP2FL+EmYJqzsm7zPDe&#10;bnJWPR2220npQiokPESSfSvNVH1tgHx340K+ZQC0wlIUpRkxuQBy6D1riD/N0jYUuWSpk3PW1NNT&#10;1np8ELPXuqxyykeSQDhcD+kEnHk6tX0C0QFqTPbcCggpKzJoHc3kmp6egoyJGiy/OBERJFGcyMxP&#10;Isesf6afaCQS65gY3kx0AG1SUmBiiFsof4bR063D/iHkjNRPBK5WOOPrj2PLHzgd6WdX4y1BrEGB&#10;G8+nao7DNSXS4WXcFLTTXCCv+VyVpkiZEpwScdRjtB5OeycdnUGm7m3UfDInnMz9ef5VKZEVLa7Z&#10;apKiWK3Clr0DMiNUSTREqoBLsRkDPfQycDJ1F514DU75eZgA+3U/aphINNdTZ7LuCionrqVXq5EA&#10;hpbXcTKrsmeSFsH+nsk4841UJfuLdaktKhI3Kkxg8/epFuc1Zutze3xxNR0ax1OMMHrlcQIRgKQp&#10;BJx/Y/20FlrxVHWuR1g5PuPpRA6UZFVNo3EfLV0Fu+UElcsi1NPNxCiFsBXUL9UZQ9lvcHHejXrZ&#10;KkKcmExB78xmAZHLMb11C1CSKYKS3zXO5x2+7XZHoKacztNFHyhyqgKIl8uwC4DHCL19idVy3EtN&#10;+LboOpQgDnvz5D2yaGDqMKVWg/D/AGfTbhStrq/NPt6hRZ6uVZAhEQzwiDn9HL7t2RybGOzmeI3y&#10;7YpbaEuqwB35kjnHQY5b08y1rkxgUag+T3Lt+8VdAopKGBEt9H6JKrSUifzHRFxmNHbjnH8x8cnI&#10;yFCB12lw2h0yr5jOZUcD1I5f0jYbUykJUCY9Kxym2jdDuWW8R1dLt6CCumlkuEisVNKY1QxIo7YN&#10;9XkgD3Otyq9YFuGCkuEpAgf3STJPKMUgJQ4Fg5FN9v3BDQ7Ygl2x8xQ0Ip/lYblVOf4hXRqCeETD&#10;/lRZBBCYBz5OqNdspy4Iu4KiZIHypJ69T6/SjeISjFKcM1XfK1KW00gSnMXrOKZOfqEjzLKxGQfq&#10;HHrH299XRS2wjW8c7Dl7JA/GlSoGhd1+F9aTJNFeLdbIUVTLFVV49SMn+n+Xy9wMabZ4s2kR4ZJ5&#10;QnB75j3rm+AavWLYcVPuJeTUEk0MsaUFFTy8oFLD6ZJWIGSPqYr/ANJJ660C54iSwdIIBmScHHID&#10;py/CvECa2jcdovlcjJtaMAS8IIblUExrHEABJVMx/QmMgHHJ2kwoODrB2r9uiDdnaTHU8kjkT22A&#10;EmplCj8orp7Za9nbXuD/ADbrZLZI1VW00C8muVQhB9OTkSIogcfyVyxOOZGca8l16+uUpCf5i8A5&#10;8qeoxk/7jgcga8IBIGY3rzzt7e1Tu61bwoKeOW1S1xN0U0czCqqCvIzxyS+WLRFiEUBQI8Aa+mXN&#10;gmzdt3VnWE+XIwJjSQOgVzMnOa4hRUSNppTtFRFdaKCn9WBRUwzBDVgNgkgZJAPZx3q3eSppZUBs&#10;RtUEqnBp6s93pYbJcaaCOqN2qpY1avaU4SNM8iUVQWb6VPWAqgKB2dUD7SlPIcWRoTMD12zyHrRw&#10;pIQUmtC2Fu+TYdyt90t8BlpliikV2HBpWgX+Y8gYjiHiZuQ9ygPZ1meI2Iv21MumDme2rYD0MQaZ&#10;adDTgWBSd8WbDWWncF4o6qoSSNamW5rXtMGY0yNmnViT9K4YcVHtk9k6vOC3DbrDbiBmAkgbaj8x&#10;A57ZPpSzoKlGaS6a2Vz1s8rIE5Bqz5V1IdICcCSTwE5ZACnsjHQ1erdbDYTy+WeU9B1jrQSDvTdZ&#10;bhTokfqShRIXJjJKl5GXJcuO1xjGR7ge2dUr7aiTAmPeAOUc+tSaWNq0HbFqfclCqVrVNGlSKeTm&#10;IuTxTKuFnfBI4D6Prx2c+O85u6e+GXLUEpJ58j/SOc745U4lOskmk57XW3VJrjb0nn/h4klrKumQ&#10;8lZSrRoiHJkRhIrFmX6cqMk9aug620Ay5gLgAeuDJG0QYgyYJiltCsqHKjtNaP8Af680vzFvS5Tz&#10;H1mkmqB8vTsFQH1JGI9VlY8QP0hm9/GkVvf6e0opXpAxgGT0gcgRmdyM0RILyxIzSvf6pd0bmipK&#10;6mlkgpqdONPHLy9SXJ4idjlmX3OOjgDwMatLdHwluXGzBJ3I/wD4eU8s1xcLIAo9exaLtdYrPK8l&#10;ZIgaSCst07xESRKQUccWGMPkELjicdY0hbquGmjcJx1BAyDzGQeXWZnrUnEoQQg0B/3Mp7jS1kNd&#10;G9hkWoWdHlCP2jFVDqDyJKn9SnBIUgaf+OU0tK2iFyI+uekb8j7mk9OqQcUPsm3bLYDLVx1NTdxT&#10;uYJM4igy2f5bDtmODn9XQ84zph+5uLn+XAROep9QeX0qIQkU4bZv9bHc6hqGkioKCCItJWU/0OpY&#10;8EiQ45eoxIKnOP3wRqnumEFA1q1KJwD6TMbQKmCOW1W7JdaSr3TLZblURWW0LNHE9ZTwlpII1eOU&#10;SIXP0kclwT1gvkaXuGVotxctArXBwdiciDHv3xipoISrSrY70F3Bui4jdDWympTtigqIqmko7TC7&#10;A0FTC6tGxfOWkJwDJn6h4wpA1YW9o0bfxVq8RQIJUf6kqBkdh0EY5yaA5q1YxWtVNv29v+oF1eZ7&#10;Zd44MG6Uh4SwzxyujJLGo/mo3JDn9YGfOCusaHbrh/8AJjU2T8pyCkgEEE7EfSmj4bmV479PbnUE&#10;NBuGex3KkrHma3CoiStlo14s6cldW4qp5IxZwzKB5UnIbU1O2weQtEayDpnkdjucEcge4HeQQogi&#10;fWoLhFQ7MvbWqoia1W2dmoa23TgsKNm6YqGJwSeJyDkOnhQ+ptld8146fMoeYK2Jj05dunWK8pKW&#10;VxypUo7JcNxXkzxWqpnmhCiVaRGNSoIP8yfI4qAU7U48gdnVwu4at2tJWOZzt7czvvQ9OJSKJbbv&#10;9VZJrktHe5LPY46SqorTcJKJWEsIlzL6gUFvTEjZQkMArOMAHOlbq3be0KW3rclKlgK2MYiYExE7&#10;TAroUopjVFcUwW33QUH8Utk1VIw409HVtEI8DkFYGPoAklPBXwGHg9X52vGLagBzI33E7+x69DRG&#10;pbMA5PQ1vlw+GNqrqdauOa2tuwrBXXdK7oiHH/5Ryj6y2CS3gkHrXz1HFH21eGoHwZUlEdZ2M/Yb&#10;1pBao0hU5G9KN4+Lgvn+7m1oLgt+sNvqP4m6tT8FdKc+pHHgqCymQYPEHKKfONXDHCSwl68Unw3F&#10;jSM5BVgntjvgkUBd4VFDazKUmaW/jTcLNdKan3XbkpmslzlNO6UDmGOpkjX1JO/JTK9DxnBxnrVn&#10;wNu4ZUqydnxECc5IBwPfrSF8W3FB5seU0kb1nrKjdl0sqtzS2Vc0UdUjDAp5QHCA/pBHNlGeskk+&#10;Ma0NklDdsh84KgCR3GD+APoKo3CorIHKrsNa9FfaeCyCaNrfHTTxtC6RySSRKrMcN9QwhGTjJUHH&#10;ZxpVTYWwpVxEKkdQAcAY3k7chietMJTCvKYNM933JRV98hhuJpZK2lroWhHIq9bSkBiWUHuSPByw&#10;wTnsZOdVbNq400VMzpKTP+1XbsqRjYHbFFU8FnO4p62VW0d/qr/bLWprZKOvpb7a8I4SjqJIBBVR&#10;KzgAK6LFLw7HTeetUN8l62Q068dIIUhW2QDqSTEnBlNPMKDmpKNwZFDqqmrqS+U9Je5YYLNeK028&#10;2qRAnoIqkDKA4USSSAFuyeKsCQRk7amnGi5bglxsatW8z35wBjaNo3qLiVhRSvY0tbC2gK/5O2mj&#10;hiuEaMKmrmlPqxFEwTgEBgZQPpP6cEasr+88OXtRIxAjfP5J+uKhbMB5zTFXd3W6sv8AbpLVSTwz&#10;xtTk3B6mXitGQORp1b/FL0PwvLs5A0Gxdbt1eOsEZ8sf1dCeyd6acYOwqPYFvoay4RG+W+WeqqJY&#10;0p2MoLZNOvIhe8oB0BkccZBHE6nxJ11CCbdWACTjorE9Cd+9Ltthaj9q0z4e0iVZvOzaa8xJcOSV&#10;lqguQWCsp6gDiInXxIkqDjyUnPk+dZXiK1I8K/W2dOyinKSDuZ5FJ5H2oiEgAtA53rPbns2m3rYr&#10;iLRDLbL9SsZvkVwHpKlCc8B7dggr9ifvrSM3q7J5HjnU2rE/3JI5/rSmnV5gM1nTb2qLtLQ1dbCq&#10;X63VDrXQ4B5xugVXUAAmP6FGMkKSRgZOtMLBLSVIaMtrA0mf6gZg9/xrynZAEZFMNs+Kdlu9Dfts&#10;7tlqKzZ8UHqI1KoFbQ1qMCKqjb/86FbDITiUKFODxIrneEPsrau7GA8TGcpUg7oWOkjB3TM9a8lY&#10;WFJd2/eRUN62fWWneNZSVDtVUNRbqSr/AI1bYyKa+UkzMI5miyM/WoJH6g4Iccu9TYvUP2qXEwFB&#10;ShpV8zak7ifQxjEbEiooQUrUk9B7g7fWkGz0wsNnrLLWwhq601xltyVJPoek5DLIoLYLKWPRHv8A&#10;jWjfX8Q6m4aPlWmFEbyOXXNLAEJAWK+ilgT4vWm/NWU06CmqfSpY52LwyjiqsrvknBPLvGD+O9dK&#10;1f6Y5bBJ3TJjcbmQNp29KkhWhzUDyrXvhZK1tusI2tW023Zqyo+XiutvjHqLUdtyqax88uWGPpgt&#10;yOMtjrWH4slLrX/mJLgSJ0q5jbyoG0YziOQo9ugNkaDpnp+fWt0bdu1/indxbZ54rLvsQRenuGmi&#10;SBbkASoQsueDEg8RnGT1+cB8He8Jb8ZIK2J+QySnEyOsYmrAOofOkfMOdZzYt7Vlk3HV7B3GJXMc&#10;o/hxmPpywN7wljnyQSM9d/SfGtO9YIuGE8Us+fzRkHuB25x70VF4pteg1nnx/najr6irraCppqta&#10;+julDVqxaM8cwVCSMO/0MrcvP0960v8ADgDraW0LBSUqQoc/7kkUi+vxHNoMgj8DS9JsbdVsutbb&#10;brYoI8SLLTTpIAlTFJ4KSdh1x3n28HvVoniNk62l5h0nkR/aR1HKpKbc8zaxmh3+ztteKmtN4o3x&#10;BeKC4VNKlLJAStQoYExM2cEe/f3B9tMfxLdlTjbictqSkzO3frNet2gGNRwa12z222Wrc1ZeIGuE&#10;UpQCeknfKAqMYH9v9NYt91563TbmCORG9MNpAGDTNWXOGS2xw2+00jh2Eg5qCy/vjVWhohZLyzTW&#10;kn5RQ6p37BTSwxXHh6n6OBH+mmE8OUoFTNOISkiFUs75uIpIjXLIFo2/UM9r+dW3D2is+GRkVS3g&#10;LRzVX4HbfotwXior65EeCGTlH6Z7K/vo3H7ly2aS01gkVZ8NSgjWoTXo+Xe+xaeGK3Vdjjq8/R1g&#10;trG21qptBWqST3q1cuA+dMVYk29tKApuC2wrV11JEflaapQloc94+/HIGgPL8YeAHClKiNXp26ml&#10;4U0FLbGYrw98ffiHvm/X2qiusFRZ4g/8qOopxNTkfvg4/H219q4JYcJabSq1AUI6waxC2ngvxHck&#10;02fC3blovm2Vl3VMlfBIgDqoDqT98DoEfcYOs9xa6uGLgoshpNXjTLARKsmiW0/9l217p3tFXWK5&#10;PFtuNudRBVQoS5BGAjkAkffOl73+LLi0tSzcJl04BBP3zR7exbCi65hPTrWlfEr4x2ra1gntdrDW&#10;/btC3ysslAv8+ul//MQAeMkfU56UZOk+E8Kdt3fHX57teZJlLY6nuOnXFUXErs35/mCGRgIG6z+S&#10;eprzdtPcUm67tuDbcqRWqComZ6SKJyI1m4ZCK7ZI7IUt+SdbW+tzbIavpK1D5juSJ3j7xSjaCpkg&#10;iIzA/Ks8tF8ttq3BSNBBUQtSziNoKrijxMDxaMuvTA9jvGffWifYddYUFKBkcvsY7dKlbuiUmK12&#10;Lely21XV8VsuVR/BZ8zpSPxqoAf64nickD3IZcHGfONYxVi1cISXUDWnE7HsQR9x1pkOaVqTODSn&#10;8TrRtq51hrttVvoVNRTrIzU0WFimP64zGfIBHWCCB7HVzwp28ZT4V2jAMZ5jkZ/HeoLShJJRUlmv&#10;sl/2b6FcUapiHE8SfI98Hsfse9DetxbXetrY1BQKs1x/s/b1f4T/ABSerqFLW2rcQ1ULg8JIm6b/&#10;ACzn+2p/xLYji/DQlHzpEg9CKtOFvhpZbc+VWKfvjbWfI/Geax2lxFT3AQtTvSggOrjIJHg6znAm&#10;wvhIuX8lMgz2pBvULpxlXIn6UJ3/AA1VFuWCkr1NTakj9GpZIv8AlsB03XvpzhxQ5blxvC5x78qG&#10;oalkHas13Ltq5UFxZJZvm6GqT1qSYdIy/b8EfbWptbplxGBChhQ71xTSkqzXzbNLPufdtjhradIa&#10;OnYNKSuMgfcnUrpabW2dU0qVKwKfZUkOeKvYCtf3huiz/FBqrbsMNPS3C3BDRVCrklAQGH561ibO&#10;0ueFAXapKV/MO/KgK/8AKGsYNYFT3qo2lRGC60trtKyAFbJb4E9QDHmeQ5Kk/wCHtv8A0jX0ddui&#10;8XqYUpcbrUcf/EfsUg3KBqVigW8qtrXT0FTT2yjraKZfVp5p0LIh/wACp4GPzknVhZIDxWhaylQw&#10;Rz9fSpkgiU7UOsfxEW2NUxXK001ziuRHzCFmjwo8KuD9OmbjhnihKmnCko25+5qCVFKpqxeLS9DU&#10;1cQtNsgilUTQehLI6quPOWbJP76Gw8laUnWrvt+lTIMyaq2KtqLPSFIAU9eQMzxMQ/X/AFewz7aL&#10;cIQ+qVchUQSiSN6c7JfKy6VXp3eVBRx5YiePkXA9uzn9ydUdxboaRqYHm7VxC1FYBNQXLdkN5qhE&#10;LbGLZCeME4LRSAHpiApI7HQzn76K1ZqYTq1nWdxiPv07U4XJ8poztW1re622Wyjo2jpoS+FkfofV&#10;nJb2HjJ/Gq+8dLDa3lqkmNqVMk6RWqUm5bbsK71FDRVcEawUYWpr542mZ5i3IslPnjIVwAiueK9M&#10;2TrIrtX+ItBxxJMnAEDA5FW4nmRk7CKbIDCkpGeveq9bvxL5Y6laKZ5JDHJWLS19U89TXsjfW1Sw&#10;IznysYHHrxjU0WBt3v5g5gYEBIPQfirevBwmQf8Aus93FcrrfL/Ty3B5bvTQQrVR25jxp42x0vpr&#10;heicEkZ61prZplhohqEqJjVuT3k/lQlEqMqzQG83Nag49RaSsPDIRQ3H/I+cnoasWGSkdU5qK1BW&#10;RVTdFzp7RtClsqAUss8pqall7bPsT/ibH9hnRbRlb10q4UJgQP30oAOlJ6mlW21qV1RBBHbqenp1&#10;ZSQSxIQdkt9Xk96uXWyhJUpUn232+1RBEijNodrxNNcKiKP+dKRHCcLEir46/b28DSL48EBpJ2Hu&#10;Sd6ITOTU93X/AHnvlNSLW+lQz8QHIOAGBLSNge4BC4PQ0Nkm0ZLhT5h+49udcXBVili4T0st1qRQ&#10;UYio4SyIRnPn6c/kAYyPPerZtKw2kuHzHeoUYstPJ6FT6sxpIAec80A7UEjCqVxxY+F+/ftpG4Un&#10;UIEnlP3nt+FSArSbPa6/ctpqKQU0lqpViAQlyrIMgl5GxgKRnLNgE5xnWYeeatnguQpU/uP0GeeK&#10;YQgqEGvt2FFVLQRS3BrnNbYJIhT0lNHDFD5JLPjk/tk47++vMF2VKCNOogySSfptU1ElAQpUgTFV&#10;reLxc7LT2G0mmppqil+ZJiQRxMmf5jzuR4UHPInAxgAkjU3Cw26q6ekgGN5M8tI79KFCikaedFth&#10;7Wp5ruYqi8S02yqcxxXfcBpSEgLcuHpqDluZXiit5PZ6zpLiN2oNS22C+fkRO+0zyGndUegzXEN6&#10;zpmBzNN26PiJZN7ij25t2irf91aBm+TtcZaNahx+qefj9c0jYyWYqB7AAapbThlxY6rq7UC8rdWD&#10;H+1M4SOwk95mrNTzRAaaEJH1PrQ+g3X6O22pmhBgnkaKkoqGQopJcMZDxP1MwHHsnAZic9YZcs9V&#10;wFg5GSVDtt2A3+nKq8KjHKgL3uGprJorskdfLHHyitsP/wCSkA9eo5AAiUef8R8nHmyTbqSgKYwD&#10;uo/MfQdT9vWuTmge5bxX1EoqaWo/jd1ZVKkIQkCD9CxqMYQdHAAGAD40/aMNp8qxoR33J5yepr3m&#10;OaHU1XUV9VQ1V5qlltM0peqhkl9ONuB9MgiM/WxIJCgdeT1plaEJQpFuPPyMSc5nO0Vw4iaZtpRX&#10;rcO4jHsrbVRR0LBl9eCIRiKM58O5CjvvsknvVVdqt7VkK4i8CreJmfYZ/Kp6fEV5ExWobA/2cpbY&#10;1Kd0b32/TVTkzVFOlW1TKDg/ywyAgBuuTFuxyAA86yd//EoflNnbLgYBICRyE5gn/aB71JSG28uO&#10;Aema0K/V22N31f8AA6Hft4lwY1l/3esTOs0zMEWNZ3kUGRi3FFUdAkj3Os0y1eWKPiXbZI3+deQN&#10;50gbDcn2poOsKASkqPsBVP4jn4f2e2U2zjRXCqgtVRJQfKQGFIZKtFLtG7gkH6mA7PHl55HOi8LH&#10;FX3VX2pIKwFSdROkmAQMQOfp2qbi22h4YTkd68ubivNtpNv22vt23ZLDXrUtXwgpCjpChEY58VVi&#10;GPIcRnIyTjrX1y1YeW8tt14OJ06SZMaiJxM/XEbCq5S8TEUtXy3R0ssNZbUeOjrmMlPAgyYQ/wCu&#10;E/sSQPwV1bMrUpKmnfmTv3jZQqKhjWK0XbW26vcccs1PLHFD6gpoZqktxLJ0FHHJGMdfhSTrMXd0&#10;i2OlQk74/GnWmS95jtTdb7BBaLBu2oqK9Lo9FbJX5iD00UyPGkQI9+JZgMD6ieXjGqR25Lz9uhKN&#10;GpQxPSSf1PTaiqSGtjXO7qek3jbdrbolgaqigkW31kNKgEEpgB4zFWIJCZCqCAMEHzjUrNS7Jx+y&#10;SqJ8ySdxq3Hr1+lDVC0hZoLUVlppFFxjty0ES85orfHGcEAni8jMSzOzE4yT5AHvp5KH1nw1KmYk&#10;yPoBsABvQyROBSxFa7vuKK43SElK2A+rU0tQVjWPJJKBs4665eAPznVsXmLUoYVkHAIz7n15UDwy&#10;JWKdvh1v21Nt25QvVVU9QKcwPOihYaNRKh9KNB9UnLjjJIHf0jydUHFOHveOlWkATPc7iTOBBPL3&#10;PKnG3QEnrVWmvdNX3G64NVa7dUFPXSlbi0hA/U4HkKir9PZJxo67dbbaJhShME/gO5JOelCUsknp&#10;XZo1vVDUT0EZtwqPoMDxLGzuVHqylACEjQfpAA5OwI8a5qLKwl3zR32zgTzP4JqAhXy0DktFNc79&#10;XSGZEnWZTKkAECO69LGshAwoHEce+JyMjOng8tppIjHKcx3I6nrzox8yqMUEFUtxq0nuC7e2/Ev/&#10;ABtVTRl5nYkFUiyeUsjj6VB9zkkAY0k6pBbGlHiOnYHaOp6Abkj03pZUlUTio9z76ivdbZzFT09N&#10;Z6CU0tDRRDlGV5ZzIxGZnyAzynosSF6UaJacPVbpckkrVlR5/wDx/tHIDpk1BThUewoJchU01z9K&#10;StE8Qly0ioClUGbDNk+7kYB9sd+NOs+GpsQmDHumOXt+NCWqasi8U+ybDaYqlneC4zzVlVPBLzVJ&#10;xlYqdh1hkiXmB5HqZGfGhFlV+84pP9IAAOJHNQjkTjpiDXkwlMHar16s3o1tLumhnFftyYRpVen0&#10;9M3L0myMdDMign/94vsRoDD8pVZOjS6Jjoef1x9j0o6gFDWnajXxAsFGbZbbjUSzpUU0EU0VtVz6&#10;jBIwrqWzlWD4I8ngQM5TSHD7hzWtlCQQokE8pJwfSPaZNcdCZTnatB2pZqiKovE4YXBXqYa5qunj&#10;IhSRYuX0HHZlRyoyBhiSfB1nLx5Kg2naARB3ief/ABImekU82zIJBobct0y0jUl3djQ2qqaOmqFi&#10;naSOKVoSyqmCGKqYkDL0OLsCDozdml1KmB5liSMbgGDPrJyeYFBcVB1Cj/x7u91r/j1fbPNT22o2&#10;1U4uDyTU2BHSugeTk64ZslsAHJJIAwfCP8PssI4M3cJJDo8sTuoEgYOBAyeXWmrlK1PkHY/hWe1n&#10;xCvN0sVZtt56uSlVzHBUM45TUIUekkyeTNF/ywzFuXJfcEnSo4cw06m6AEnJxsvnB2CVbxgDPI1W&#10;PLKjBO21TXWtkvm0IrfRO1AaSeKNTCpBp51Q+rEysB9KAhDnAP1kZBxobSE292XnfNqn3HIyOZ37&#10;Yrw2iaqbethuFsmlmiigulvqI4/mashFCTH0girx5FiU6KjAKlsrgnRbl7wXAEE6FjlnKcyTtzz1&#10;mM1NoSc067d3XubZ9DVyvVKLRLcODXqpg5rIyjjIzDomNQSv+EHsdZ1Q3VnZ3a0hKfOE/LMRO3vz&#10;6nnWibW+1beKoeU1Rqb89r3DI9CrztSL3VSAiSZJYXidMqMBfTlAC+FPH3I00lgOMBLmNXKdikgj&#10;3kZ6iqZxZBxtVCS1vuiwvsOyUz1ldbJUrKKSL6IfRSBk+se7NI4wx6wctgDOjhwWjw4k+YSsFJB3&#10;kqBx2An8BQgCpJbHLP2ozbrZtiw1tS1G8lz2xQ1JqP4hJUemK2vUcWZW6zHGoKA4wez2TpF168uU&#10;AL8rqhGkCdKP1UcmfyqKVIQvGQPxpX3VuSy703lT1NPbpbRU3OfEa0jqP1DBAcqSoJHfEeTq3s7W&#10;5srUoUsLCBz/AE2PSulYdcmIozPQWLbU0MSQiokkLipDqTGhVORV3HcjkNkLnrHYGkEuXV0gqJjm&#10;Opkx7AV1SQg4rSYbZR7ev9HdLTVGv/ilLPGsFMWGHpkY8ZFOQoETDHeCARjrWdcDz9pD4ACVRnfM&#10;ZG255x7080lKHJQeVMMDW/eNmt5r6Cnnt4imWQLIZnRDG/8AX0RgJ9JByufbAIpVByzdV4ayFSOU&#10;CQRsOe+RVuqHEJkU7/APY7Xu1uySRV4WUO1RJBwmqYpPqViD2MEnPuc65dtrvLrwhIiMA7EGDEen&#10;tRLVoNo1Kqe9fBm50tZc6FrXDTPISSAoMfHBCkY9vGc++kLq/Ni+G7gkFO3pTK7XxUFSOdYXuGiu&#10;Fg3PSWcUTir/AJ6RwcwlRLHGVdmgP6eb8nwGwGGVBBOtdbuM3Nsp8qxiegJkebsO2xg1SKYW2YNI&#10;e/L07/GC23GzzJLItNDGlTEpEtEc8Uf0s5R18EH9LDvyNaKwtweFOMvjmTHJXXPQ7yN6q3XT42oc&#10;q9D2u5Wv4oUty3rYLekm8KdCtfT07mOQyp0tUiqfqDAfUh/8a+aPNP8AClo4fcrPgH5SYOD/AEk8&#10;s86tElLoKx81Yp8VrB/+IVKdzbdplotzUTBq6CKTiIoipDOE8mJyMMo7DZOt5wi4/wBOV8HdqlpY&#10;8p3kzgT/AHDl2xVW8krGsCkHbtwoLxQxyTMyzJOaaeinj9RKfnGUJceCeQTGTg5z1jWkukOtLITs&#10;RII5wZxUJC0zzFGPh9um8XXa1faaypWOy21FxVu2ZIGTDMEPnL+iGwOuQz7nSXEbRhq5RcIEuL3H&#10;IzjPcT+VESpSkKB2pO3JuuHclyss4kWgniDRwVnPPOMEAs3WCBywT9w2NXVraKtGnEnzA7joYnH6&#10;UlrKzFWLfsuqrPjfDQXOso7HNbo3ttYhZWUuH58kYdfUMEE+xB/Ghu3qG+EFbKSvWQobzG2RvjtX&#10;WE6nCa0b4i78uO7PT2ftag/hNpgjFZTMIfqqqqKRWJYk9LgEj3JYE9day/C+HtWh+PvV6lnBzslQ&#10;5dfwpgeI85CcRtQ/4bNcNy22xSU068K2lVaunVQgz8wcKOvpALFgfbGmOKeDardSsfKfKf8A4/fG&#10;Kdt7dT7vkwVCm3dW8I6vcNsr70I7hU2pjS1VVCR/xcPLEbhyueQYKwbH3HvqntLIpYW3beVK8pB5&#10;HmI6RyoiwlDxDqcjenCiuNP8Ytk1dtpvlblWMJ44aaaXBuEKHDAMQCsq5GHxxPWffFKppfBbxLy5&#10;SnEmMIJHON0npXnk6xKedB/hrdrjujZkFtrIZKutsEzU8tLMSkriPyWQnMchTB66JGm+KNNWl2Xk&#10;EAOgEEd/xE0zbkuJBPKtRk21TbrjRloZqaBmWeO5yRCKUsBgcz0ScdEnWYRcLtzAWCdince1XSmg&#10;8kTirVu+G1qo6mRlqpLrcJPKpkj+/sNeevnikBRCUiiNWaUiAKGb4udj+GduIqPShrWUsI0wcD86&#10;PZ2l5frG+nvQ33WbZOlO9eZ6/f1F8SKioNMFhrBNiJQMF+/K/fX09vhzvDEgKyIzVGLjUZq/ft4x&#10;0m3amz1/y0lWicf5n9XXj8HS9vYldwLlqdJpO7uA8mKQ9jfFC87MuwiprdI1E7BS0fanOtDxDhNv&#10;fNFS1+YVC3fcbMJrc7Zc4dgW2q3vvApG/EyUdC5+osR0Tr5840riTieG8Pz/AHH8asnX02KNS/nO&#10;wpP+Hn+0tPNvU1V/mNrt88mKeanPcak/1D3Gr7iP8LJbtdNoNSk7zz9K5a3uYd516D+JM1ouNjiu&#10;VXNR7hsEyhmq6eMc1H3KjwR9xrOtWzwANsrS6OVOqWhWFbVklt2TQ1N1Fz2ZFM+3U/mVQmUiKX/+&#10;G3gn76tr28baZS1dLl5XLmPWlmEqSouOCECtCrfiBT1O0qmCxRGmEMbKzBfOPtjWYtLL4e68S5Go&#10;nbtQOIvLcT/LOK8/1vxC25veOltu84vTGJIqXcNtQx1FMVPF454hhZUz3npsa3iOG3dipT3DzPVB&#10;MgzzB5H7VXJdafAS/wCU7ahyHQj86WL/APCu9bHloNw09MdzWFHDU15sbGdChPZdf1qR7hgdW1vx&#10;i2vwq1cV4Th3SsR9DsR+NRUy4wZOx2IyDSHXVFBtu73yrhkiarndpw1QpEfBh2o+7HJJ8a0TaXbl&#10;ltsjygRjef06Uj8sirNvlrKLcNpuVpkWooSiTTUHHkzx+7oPLr5Bx2PcaE74S2HGnsKGArbPQ/vN&#10;TShWsE1J8YNu1FhuS3a21JjopIVraYojMZUP6lK47wT2D41Hglwh9HgPDzAlJ7Vx1BaXHKhFk3XF&#10;XVdM0xNHXTIA0LE8Zf8A76dftFISrT5kjn0oiFZitAv1oi+UprjTRNJFheagZII1mrd4hSmVn0qU&#10;FC8U4m2mt31syqSqWrdolYK5KzxIPA7/AFAf56pfGCLK5QRAn2PftTWk/GA9qD783BcKW77j/wCJ&#10;KlHMmXBI6x+ofbTvDrZpbTPlpBa1FEjrVv4X/Fmw7opzZL7FC6p+iWJSyL+zEZGgcW4PdWp+JtT7&#10;GrdlbbzYB3r98UtnjZsMl0shesoJFLKsZyR+x13hN8b1Xg3OFCk3gU+U1hNLe3prutVH8zFUlT3x&#10;778jOvoK7cKaKDBFcZOmssnr5ZI5Z5ZGkqJWwHY+3uf762CW0phIEAVXElWTTjs7ekL7ZrdvXYBa&#10;FsvTzheciy+ygfnVLfWKhcJuWfm5jtzJrzUpkcjQMxTWurZpKM0tSV81C/UoPghfA/fT2pLqcKkd&#10;q9ttTptHbG4L9SmSRPlaQgkVdUOIYfgnyPzqjvLu1t1QnKugowSpW9faejoqOsej+b9dU+l56fJz&#10;9wNRUtxaA7pjsa4RGKubP2dctz/MGjjEdvE/p/O1ThI3Gf6nP6sfYZ0G9vGrSAs+YjYfkOXqainf&#10;FH9x26m2fELfTQGsukmD81J+hSfBRfA/Hk/bVbaurvT4rh0oHIb+/wCxTSgGx3o1TUrbZ2bBVQyM&#10;a+o/kmok6VAO3I+3/c6QWRd3ZQoeUZj8Kg2nylZpYfcMdGjcOVRUzkARsAfXb7vnoL+B/fVuLYuH&#10;OAPt/n9ioE6smr9NvG+y4etuEtRR9xinhjVBM/8AgQKBgAeceNLKs7YABtMHr+skzUZUDX2Oro6+&#10;zyTXOpekiBZFtttVUJI8At27kn26HnvXChbToS0Af9ys/oKOnIlVJJWSk9N3REZiTHEg+iJfc5/r&#10;b2z/AJavgNYge55/oBS80u1xarruTSqszN9KfqKL9zn3/GrRuEJwMCgmtSqNv2P4ebTtTXKNqy+X&#10;CJ5TRcuIpoWGFZj59Rs5x7AD76yKbm54jcrDJ0tpO/U9u350RIARqVSVPPNVfUQKShdfQFOhCloQ&#10;cvgnvkcYGr5KQ2Oqhz78vao96PUa001T/E+Hy9spMIPUXCBP6MjOcdBfvn21XqKkp8KZUrP60TFB&#10;bXZq2/XJYKOldZ5HaV0ClgmOy7Z9lHf7DTz1w3atanVCB9+w9ahBJxWq2OgsO04qSa5zmVoXBprV&#10;SsPXlkPRlnk79Mn2VQWA+2shcOXd4VJZETuo7AdAOY6zj1plACcmqe793G6TvTx1AS1QFWFqocRA&#10;EsAxCnPOTBP1uWPXXvotnY+EnWR5z/Uc7deg7AAVx1ZIMbdKr32hpLUbhQV8b3UpEY7VdEnWLMMn&#10;1xrIqfqZVJz3j7aKw449odaOnMqTB3GCR26VIhKTjM5+1aHR/D2lvW2dt0UN5FBDcra1yrZmAiho&#10;qKMkLNUOe2yVZgg68ABmJIzbvEF29y8st6yhQSkbkrO6QOUczyzyojKAtlAnJn2A50qbxu8G4LUt&#10;qso+Q2jSxl7bR1n0z3Fv0vXzL5kkb+lR0qjA6HdtYsqt3PHuPM8r5iNk8whPQdSck53qKo/9aD5R&#10;96X4K96K3RsBJDEilQYh/MkBHfFR+nPvn2J1ZqQHF5yT1/WgTpECjdHxt3ptcG+XaWnV0iCECPvu&#10;LP3I4lvfHXucIL/mSlkTB/Z9uXWupHM0v0tZBuKsmuV6kNBZjNxhgEPOSqkH6SU65Y64g9A+3Xdg&#10;4k2yA1bjUuMmcAdJ5eu9e1gnaaLW7c+xae0VlJcbTfopUqCJ7qksZqEJ748MjivXg+cEaUdtOJKd&#10;S404giPlg6frzPepF1baTKOdGKT4KSXakpd2WLeFINt1a8Gum44/lpKXB8RxkfzCfugP4GkVceSy&#10;TZXNuS6nOls6tXcnkPU4rwCHE65j1qa6Xe37Ut0sVsmqrrPgRNer65ig5eB6FFGTI+fb1WA/6dQa&#10;t3bt0F4BA30IyfdZgAddI966SgCBVCl3bUJsyugadnwI6JWEap6kj/XM4A6DEADA8AqNMqsk/FJM&#10;RurrEYT7fjUQRpit8+Du1ar4YfC2g3iKJazdlweSl2rbelio5GPpzXGZ26HDLRR57LliATjHz3jd&#10;03xK/VY6oaTCnFb6gMhAHfdXarG1bDbfi8+Xr19qyy5U1vMy7eBlvVFbmFTXVvrGISVrSc5PSP8A&#10;W5HRdvpRQCBls61bPi6fiD5CryhMbJiBPQc43PPakl/MZM/rWM7qqn3wLhc621enc6WoMdxpBKyy&#10;U7BjxaMt5TBCkH9Jz7MDrc2Y+ACGkOeVQ8pgQeoPc8utc/8AaNtqbK2x0Vo+Ee1oiCf94KmquMUs&#10;8a+rDChjpojkeVZ1nyfcYI8apUPuP8SfUP8A8QCTEwSZUY+o98UUAJRHU0fLVVgPp0jw2yjopEil&#10;aFhxQlRkFvA6z/rpAhu4lSwVKUDHWrVCdKRpwKKw0Aqvg58QJILWtOi1FsgllhlIeeITNI31ZOTx&#10;T29uvtpMr0cWtEqXOFkSMAwB+JpZwakKgdPxpY2jWVl92fcrJQPFTTQpJdxDIhf1Z4wEVQe/AZsg&#10;4UBR75OrS8bbYukXLgkGEdIB/KR6yaRQCZTPf3qZbba9y7Jmvdyudzt0Rq41+bjYSLUU6D60RiOT&#10;vyAAK/QueyT1oannrW7Fuy2lWNjIgnaeQEZzk8oFHIbKJVM1xuLddouFke00NPNQQxAN6UVIobBP&#10;NucrMWck8SWIHgAAAaJb2dw298Q6dR9cdoAGAKEp5JRoApb2ruC32TdFr5cKShEkRlErZZe+5ioG&#10;SB1kg9as7q2eftlxlWYjb0pQGFUX3A1bctyUNrt1JxrKtkgRISB6sjNhiGPQGcDvAGCSetJWwaat&#10;1PvqlIyZ5R+9t+lSBKzpG9Q2uS+2u9VFpWjqpNyx1i0gp4I8vJOrcFhC+6gnkSPIw3jvU3hbuNB8&#10;keFpmTjEST6kYA9t6mgrQrQPmo/PeLdtey7gsNbXT1Nzt8skVLJ8uGX1HC/MLnP9UnL6h54jHWq9&#10;Nu7cvM3DaQEK3z0nT9BiOUmc0yYbBQDMUP3DQPVVqQVTItDbAHlWCT/hzM6g4jx/hU5d8kksVHno&#10;9s4EIK0DK/qAJ39dgOQzSqpjFLV1nhqhHVs/pLDJ6EVPGpbmQB/NBzggnrA8fsO7dhCkSgZJzP5R&#10;+5pY+YGpVrIK+kgoJnhSKrPy8BZuBpnPHLFx0VLfsOusZOoaFNqLiBlOT3HQDrUCDqEUzXrYF+t1&#10;POayzV4ssR9ItOnKKaIgLHzJxxfD4De2qpjiNqsjw3BrP1B5gdRjIphTa0CSMV3YrfW/DS3V9ou8&#10;0FVb/SU1UbsrhI5RwHPg31ZSTgyqM/pOPozody43xRaH2BCpMHIkjJ+4kdvWuoBb51++Iu27rJTK&#10;l3r6WohhrQsNwilUSFXU8I2x4yQOzkdjsA6lw25Y1HwEEEpMpIxvvXHEEZpr+Hn8ZvFn+Sjj+bqI&#10;xC72/DGYNCzRs4QdBSiqpbsggY890vExbtOl04BnPLzQQCexmPenmVLKNKc7YqrvWple0L85RVNH&#10;NXyzV0Np8MjpIMVH8wcljk4urAEFnjDY7Oj2SB4v8tWoJATq5ZHy4wSJBB5AxXHklHzjPStK39uy&#10;l3VGsIq52tdZbKO80lev0z0gjBjZseHVZEXnGT0X5L4IOW4dartDqIGpKlIUnkZMjPIkHyntBp11&#10;yUwdsVmNk2BW7hvUVNcoqu20tXCztUhWhaElQ8MiMOsgnIHeWwNaq44i3bNFTRCikxHXMKB7de1V&#10;YaKjMUT+Gl2tdz3FFBvVxSVrvJS3cwdA5VzFcEA6Yxsp5A+4IIx3pTijTzduV8PymAU9sjU2ekgi&#10;PUZridMwqjV22/Dtmx2KCtuztfa8zVVVWQNirfmD6EakHKBIyjnxn1Wxk6QZuVXTzqm0eRMAA7Y3&#10;nkZMj2FMaQ1CRzqlXDdO34KeopjPfbOpNG9oqGMtZTyZ+swuVHJCSCVbxk+QemWvg7hRSuG3N9Yw&#10;k9JGYI6irMuuhtOlXlPI8vSjW2bMzyjae3Ve63S5JVyUUMTZjhUJEJ4geXB3iJVhkfSuP1cRhK4d&#10;JHxtyNKE6Zxk76T1hQ95xzqvDSnFaGxJNR1NQvw/2b8rbbHWV+4qyNluTtFJ6YMblSjMBngCq5Uf&#10;4QDg64lP+o3ep5wJaT8uRORynn0J9elRKHUIhKTJ51Vjssaybbue5KyKqrW9X5imrA0VPSJ6ZaON&#10;YQAoZGGQwPE8lzg5AOq4J8Zm0TCcQRkqzBM7wdj0zFQS0lEKVQfeG2KGXe1lrpHmhlmVZYDBM0TQ&#10;kv5YMDxfiGwTg5UnGANO2V26mzca6YMwZEcuo69sb11xtOsd6bZWslZseC3UkT3KtixUw0rRBZ6y&#10;J+SyRc8dsV4sMHtkxnBwtMPiUXinl+VJwTySRkH229DR1JQW4G9XfhTZZP8AeS5iiWoqaqaipKSm&#10;rkVwnMFi7Mvj9R4OD4Ax5IOg8XfHgI1kABSiRjtAHPuKYYASFAc+dN+zNw0lDY6YQIxrkoystLCv&#10;6vqdXV2Pjl4BHkKfzqivrZx10lXyk4J9iI9OdOMOgACvQGwNy0liqYLrRiqMvAI9AUBeE4/SwHWA&#10;PfxrItXNxYXaXZHlMz1FXw0uo8MDenLdm92INessjSzIOUKhegB5B/76DxV//Wrj4lZ8xAH0pxhC&#10;WE+HyFZF8Taig3hZaOtpqWlqpYpOD1SEFijKQyqw7Gc+QfbR+FByxcU0okTmOUjbHOleINSAU14q&#10;3Lb7rDv7cV8pvUojTzP8s1VEOFSqyenxLdZbHkjx0Tr7vaOMKs2bZWZAmNxiZ9P+qwTrJSSo0w/D&#10;7fMtkrUaimFkFqgnnrRJIBIjlsRpGykMwY4+oZIwSOgQaviPDxcI/mDXrgJ9OZM4EDlsdt6m1IGe&#10;VbDtLdO2PiJd2uEtfDt7ekUIIvFOgxLkDMdVEAFlXIKiVBg/V0DnOJvLS94Y2GkpK2CflPLuhW46&#10;6T9acbdbcwvCqzL4xbCvWyLtVbst1riWmcIt9tEeCjQsfpqI2PTRFgCp9j9JxrWcD4lb3zYsXl+Y&#10;ToVzBG6SOvUc+VAdZW1507VltFVzx7yvCRURrWeN600yLwVwIeTll64phuyo6OAPOtctCTaNnVEQ&#10;JOSDP44pSTJIFD6ykpJr3YKSmgfhK1PDIlUSzoqvx9Nh7hQzYPnie+86ZQpxLLq1nPmI9SJn9864&#10;hI1gimLZ9qqtyb5vsdHiumu94kggPbOYIAY0cMfYKAMe+qu9ebtbNorOkIQD7qyRHfnTFowpxWlP&#10;etY33Sjam2aO/wBtqGrKFEAMlaVmMcyrhSr+V9xg9jGsfw1z4y4VbOiCTOMSPTt1qzv2DbIS61tt&#10;SP8ABG+S2e2yW6RXFXQzHi3qmNkRmDEHHZAJDdfc51f8et/FcDyflVHLmBj3IFCtHFNSE7ij3xDv&#10;kFPuu1V1fTVqQVay0lb6cAEbRccPHH0M9EHJ78HPjVdwy3UbZxDah5YKc8xzJ5eleuypVzrUN6Yd&#10;t7Rg3BPt1rI24pfReOottTFPHCY8MQW+kd9kqynP7eNV11em2Q8m50SZCgRM/Uz6EUdm2W6tCgnb&#10;YzXpCx7UWnuM91uNJGt2lAWWpeIB24jAyfcj76+ZP3KloS02To5CtGhgNjIipbvXwUNFNcbxeEgt&#10;yE5QjGfsANHtGnbl3wLdMHmaO4W7VAUrJNY5XfHZrpVyWna8kNkimYxLWVWQSf8AESBkD/trct8E&#10;as0eM8CtQ/eB1qkcvlvHQkwK8+/Fe7bk2+Kqk3FBKtXIC8UkriVJweg8UgJV1J9wffvGt1wpm1uC&#10;l23OOfKI5Ecqzr/jBwtrq1ZtsxbM2fAIImuO5TTiYwQ4aSgR/Mqjyx77HnGgP3Sr26Oo6WQYnkrt&#10;XVoUAEI96BXPZonhtcNddlqrlWNmRmj678f3/Gn2b/RrU03CU1EMAqCE1sHw4+DtP8MLTV7l3P6c&#10;lFAOdNSgkiUjvIB98+2sVxLja+LOps7P5juasiE8Pa8RQk8qxD4kb0r/AInVku4KpFrrBFUinegE&#10;jJ8uD+hiPABII79xg+Rr6BwuxRwpAtEEhwidUDPX6VmgVuL+IeMk/btSxf6m31FPTVVppmWCEhZs&#10;jLQk+zD2H58fnVrbIeSpSHzk5HemlmcpraP9nS33+/rXUyyEbfidZmMmSkqHp4176PWQfA1hf4ke&#10;t7RSXE4dOMbg8ifwirqyJS2XHT5B1p/358Sf95Vh2R8JaqkhFE6x3WFcJLGh9k/pYffBzqt4Zwxn&#10;hbSuIcfbKnFiUTkD17mq9x53i9wlbStLKNx17DsKSvjjDc9o7QpKGepqLbSyMrNd7Un1xOPuPt99&#10;Pfw+hu9fVcJRqj+lW1Tvlp1pRMVl1qr7vcbbDQXKmp97UBkDR3SU4lQnr6mTDr11nsfvrVPNsNue&#10;I0rwVc0jb74pVKiRoUJ70f2VvVtqYqNv3NrRQVExo6qy34u9LUsoPiZByikx4ZlB8d+2q2+sPjBF&#10;yjWoCQtEah7HBHUA0dD6UDR/SeR/EdKO702dV7w2w1/s9lpN2W6Hqut9XxFwpPsyVMTKJovs/n7j&#10;Sdheos7kWz7qmlnKVCdCvVKhhXUbdKhcW+hvxmzKPw9azeS00ZtFuepo7ztSKB29MzU0lbFA3RDi&#10;WMCRAfGQGBHnWmDziXVaVJcJyYISSOkHB+opTXJCtqftlbcn3xtprLeqqnr62md62w32yVSVEVRh&#10;cy05xjDEd+nIqnI1nL+6TYXAftxpSryuIUCI6K79NQJFNj+c3ndO3pWW7z+Gcl1ie5WSrpbhFCOb&#10;JT5SandTlleE/Wn+o9s41rrHiqWz4NykpJxnIM9CMGkikiFDNHNibz+fojb5J1fKjKscHPv+2q7i&#10;FiEL8YA0x4k5plTfq2i/2+4XphVx0K/LtAYe/QJ/5iOvhlz/AJaq1cP8ZhbVvgqzvuRyIPWmbdaQ&#10;74jmZwe3emSq2tR7h+IcyU1b8zSXOk5xMRgMCpI/7arE3TltYgrTCkGD1rvwwhSRSENrUG0KqoxH&#10;/wASrNGVDdHWg+Mevkpk4qDSglANO2w94RV1sraGohjrIYe2pJSSSvvg6ouIWRbdQ6k6SeffvRi4&#10;HEEqG1IO+fh21TE152OrXCKVsTWsnLxN9wB7ftrRWHEtP/j8S8pGytppNRU2NbQkGsz3D8ML1Yaa&#10;lq69RS0Y6kUwxgjHsOI7z++tXa8Xtn1KQyZV6n86YXZuBGuMVBdKagj+WgipS12qCq08EC4FOv8A&#10;iYeWc+y/56IypwypSvINyeZ7dqSIE1pFnt1JLMrboZLhfKeLjR19QnOGnI8LIvQkPj7gfbWZedWE&#10;/wDheVsnzAc/Q8h+NTZAGFjFLF+qL/dWnVHaedm4jm2cnx14B/sMas7dNozBOBUlgqMCv2z6eh25&#10;K63Kllul2VuEdOFJjDn+p8dt/wCkf31K9W7cwplQSjrzjtQAIPmproIPkrfOv/GzzxVH85ZAEpoC&#10;e1TI9/OUQZOPbVI551zgAjHMnvn8TTmlCU43rie9pAlSLfG3zJxE9xqQPXnduuEa+IY/wuWPu3to&#10;iWCY8U+XeBsAOZ6nucDkKXU4EJKv37Ue+IFuWChobTTn5iS1UaifiobEjfW5bJAH2J1XcNWVOLfO&#10;NajHoNqYSkoZSDvE1kj1NsgjkmcST1sjEBT9MMK++Mdt/wBtbMIeVCdk/jShjejH8OvE9vttHTwT&#10;S1txi9f0YD/MhpgcIv8A082yzE4yNI+KwHFrUQEpxJ2JO/0rhnTNfXmotnQ1P8TYT1khxFRxsACP&#10;cysO8e2B510By9KSxhI3J/KvAwINKVQt43A81bCAzSIZI5fTw0oXrhAgznGfPgY1cJ8C3AbVj8AT&#10;zUaDkmq1NRx2K9U05jFXWzKsiUvZWJsd82PROeyB1+dGU4bhkp+VI5/pXCAKNbfslf8AEjdnpTT8&#10;5Wf+bI7ZyfJOfxpC5fa4XbSkCOVQJ1KCetCNyS2qv3LWxwu6WygkEFMYxlpSowSD+SPbTlsHm7dK&#10;lDzKEntP6UVeDA5VYttZNc7vQzVFH84s+UWiVjlmDcBnPXMZyM/fOhPIQ02pKVQRmfvv061EGTFM&#10;Zq63bNmudDRpJHEkvCrrGlJdguP5XR8BvOO2IAPjVYEN3LiHFkTGBGPX9JxR5KMDerFm2lV1jItw&#10;Y26i7njgq0CyyqPDOo7XP+H/AD0J+7bbB8JOpW0jl6du/KuobKoJq3FZrbDcKitrIXp442DymsGG&#10;YDwI4lOEB8AuSezhffQlPvKQG28k9OXqeftjvUgM55VfoqOa/Ty1lQIKSjQcIqdYhIZC65YIV/qA&#10;45bwB150s4pNunQmSTmZiPry3xvUFCfMa0/4mb62rdv4fYquSOegpqSN75JDypVnnVQEpY48ZFNA&#10;q4PlpHyT1gayXC+H3rWu4RhSlEInzQDuon+9fI8hTanG/DQg7xn8h+96xp6hrxWpuCWtSoarkK0l&#10;GqFZI41OEJ9kX3AGca3ZT4KTahBEbnqeeeZ/OkTJ81N23rHEZnvFTWC5SU8gVI6aJ+Cy+yc8fUxJ&#10;/SPqPvgapLm4OGEp0g8yRMdY5epxRkIkSar7qukVVMtOY1lq6d3ldYpCvpof1BmJIHjLHycY0SzZ&#10;KRr/AKTj9CPy+tRUCraluFrhQUUF1r7RDQU8kWaOW4t/NqCWGBCh7yT5fAAHvqzJZcUWmndRHzRs&#10;PU7e29dQhSM0Ttm3rlcp0r3sr7hu0sgant0VOz0cTf43AH85/f6jxB9tKO3TDKfDDobQMFRME9h/&#10;aPSplC19TRi4fB74wbyuPz9zp54Plmy8l7rY6WGAEDHEE4VQOsKOtKN8a4FZI8NkzP8AaCok9zuT&#10;UV27m5GKP7e+CG3bDt4fxX4g22MU7tUzLaYJa4o0rccg4UfT9QUnA7LE+NVlxx66uH//AB7MwcDU&#10;QkYE/fmKkEshMFc1BtKp21HT/wAMtNrqb1QT08UkdwuBCvREOcuIU+l5XfHAMcDjkjxqd4i8J8V5&#10;YQoEiBz7ajkBI3jrE11OmSEiR16Voe7Piut+mjssJSnu8amCBqZ/Ui29b1iEaxIf0yVJRXYuAfT5&#10;O2ctrP2/ClIUbtY8hzkQXFzz5hAxH90DpRTcSPDTXmX4j/EOa8NPTULfw+0yQU8axcDG8SBuYVRn&#10;OSBED+2vqPCuGIZAU4NSs955T6TMUkVEkxTV8Orx/wDiLebfQoyNuyQx08c4AMdaegnNSMGRfBJ6&#10;YDvVRxRv/TWlvf8A4RJI5p5n26Uy2oHHOn344We3xfEuejpf/wCj7Vo0t1NRrHlZYqWMlmXHQ5yl&#10;iR5+rWf4A+78AHVfO8SonoVn8k86ZebAVHIUnncn8AgoZ66KGZlHJ5C3qSlcKVJTxnJwOWfI1dC0&#10;+IKkNGPsO8Gjh/QAIp82xf4Zf9nG4101shkppt3Q0q0vq+mgX0ZJMcvYLk9azd5bKTx5DaFwQyTP&#10;/wAgP+6k25rbUY5iluWqt1tr5rrdaaSKK6zSmC08y1RMrrlvWkU/TERyJQDk3Q697cJeeQGWVfIB&#10;KuQg/wBIO57mkVKHiT1pd3Duue/Kkpx8vJEKejtipwKR4GFCAcUUYwAPH5PerK1tEW+OYypW/wB+&#10;ZNLrMmvj/DyS2WlbluCuhtFFL2ausyObY/TBEPrmPjsdfnXf9RDjvhWydShyG/qTsB150LwwkSox&#10;Ve1U+3v95aCpohcbfaaBTJW3SsZJpqtsfQFhX6YowfP1E4wTnxorqrv4dSHdKlq2SMBI5ydyT6RX&#10;CULgDAq/tWsr7xu2GijHzNR6LpFFUY9SOEggmTr+WuCWbPYBz5IGlrxDbFsVnAmTGxPbr271NBIO&#10;KbZN/UVnnuNBtdEqayeANddySA+tV5cI8UCnJSJRxBA+qUAAniMapU8OceCXbzCQfIjkMSCrkSc7&#10;4TyzTBcKZCdzzrKfkhRVH8PXnBHRyKahpgElJQeWX2IA6XwMgffWxCiR4h3UMRsJ/e9KEcq+2Tcs&#10;1K5AIiSq/lyPIOXqwkhjzBGfPgjHfL21560SoBR/pz6HbFcQojFQXO0VE6LTCQU5DO7ySZ/lqeIA&#10;/JPeANEZeQDridhA/fLnUlDpRu21FVbGaKOloIXq4WiNXco0DRwdcUjL5TDnILYzywBgDVe8hL3m&#10;USYIwknJ5kxB9BtG9QAIpmgv15qdux0V1tskf8MM0TTTM/ryRhAwLL2CEUgtIT3kDxqqVbW6LjxG&#10;F/PG2wJxv3OwrytSk6VUNnjot1UdZZqlEhrxxkp50c/zWJwCWOeKtkDrwSD7HTSS5ZqS+k+XYjp+&#10;v5iutEKTpoTeatxtSkgqImpA8rkQyR5lj4yABWb+kqVbvwRj202wgfEqUnONx3B/GfaoL3itH+Hd&#10;Lcq2wz1OakoJZopriOSLDwqCY1LpllYmQgY6wcHrWZ4oppDwRjYQnBmRnBwQIk8+lW9sFqQVJFL9&#10;6ulRvO72+gE8rVsrFHNXG3qwFAxEckpJJ4YP/pBJPZ1Y27Ldk0t4AaYxGxmMgd+vaKXdc8SEj/NP&#10;d6udLVfCS3RRzJBSW6ojp29By/zULt/NlYnwvrKwA9wNZ5htaOKLURKlgnpBAwB30nJNEWpJaHai&#10;lH8Taymvk237r60NEhSmElIrSeizgFFaBiVZCSpZOmXBZeJBBUc4UgsJumMq3ziY3g7gjYHY7GuN&#10;vGYO1A97bVpqLftBLVTfNJ84lbRVFOxZJ6Z04OTIpx6bANyz2WA+5BsLG6WuyUlsRiFAjIUMjB5j&#10;l0BqDzaUGJmnHe8dNuba9DuiU/J1W36hhNFC6p61LJ3E5briUY8S2PHgapOHqctbhVmnKXRjsobi&#10;OereOtFJC0AjcV92daNy73p5L/caWugsQoXeGOlBWe4oqt2pPaICD5wW771y9es7BQtmVAuTuYIT&#10;P4n8KbaSrQFrGKzCTd42huW1XCzVaUk9Jd4aiUSqFFNJx9F5fyJI3IkUjwFz3rWJs/jLdxq4TIUg&#10;j1G4HsflPrSjdwW3daa9FbO/2sdm7drK6ybp27Wzw1FZ8w1cJ+PAuB6haLsKrMD+nsefxrGj+FEO&#10;24eJUViI0mPKP6SCMyP6qtU3y9fhwIM/fnVP/aA2W429bNyUMizWljzWmilVvTmlC+mOR6aLBABI&#10;BGe86rf4evQLhy1WIVnJ3gSTMR5uvJXahcQtiEpcScGs3rLnba21wW/bMVVcLxDD/EKyton8yFjm&#10;OXm3pLkkhSc8eAX+rOtM20624p26ISgnSAenURk8iRz35UgCkgIjbNItvY3PclQHqLclXRqsfo+l&#10;LPFKWJJKj6eBUklmJ+gj9s6B1IaYEJVpVOZAIx77jYAGfw5MKIJ2rTZq2qv1vq6WvuVZBPbK6J4v&#10;Scwx1rShivrxo5KEoigTK2H65qCQ2soEItnEuNpBCkmZyUxvpJHckpIxukmCKJp1Agnb6fSkxN7x&#10;2mrho6JnpaigpZUrYI/+aIklZvVVv6+AJwW7YBxnxq8/08upK3chRGmdpIiD0nt2NeCj8o5VsW2d&#10;/VtDbrTcbfiWBacRuORCSYP6T/371iLrhzTi1tO4JNW7LhACkmt4hu9v3Nt+3TNC9FV1EXqBkJbG&#10;CcqPwdfOlMO2r6gDKQedaUL8RINCaLaVJQUara1eG3xyZNM69YY9lT/fxp1d44tUvEaowakUSiKT&#10;N3/CGHdIrKijpJGuVOTK9BUqXo60qpUMQP0uFI7H299X1lxldnpQ4fIeY+ZMn71RXNkSCsVh16sS&#10;0NtpL/Xg0Vyp2dbeEQfMzMGBZkQj/lLxxhv1YIXX0Bi58VxVq35kGNU7AHaT1PbbnWfUkxrVQiXc&#10;NXvimoqpWjtFSlNJSqaen9GOcLM8gcEj6ePLjxHgYOME6bTbN2JUg+cEzkyRgCKApPilKlYNbftv&#10;erXG2UW1dwtTGrlpD/DayfDwzclxLTy+xRh5Hhl7ADLrA3ViGnVXtrOkHzgbjoodwefLbarXxCR4&#10;aq84V1mk+H2/7ntSsSqt1uqIHnoIbmDKaeFvpmpzIPqaNR2kintcdZB19RbfTxKxbvUQpQI1FOJI&#10;2VGwV1BG85qpgtK0qo98E6/aV4+Jlztd8WnWw3Oi+Rpqz1i7UMmP5UsbsAfIx2M6r+Ot3zPD0PW0&#10;+IhWoiI1Ccgj9KNbLRCgsbjHamb4U7Tm2TftxWmllWuvFBSxUdBCy/VUu7lll4nyp4gk5yNU/GL0&#10;X1u0+sQhRJV2AERPUVbcLlAWRvR3/aOtk8lWu1bZO9VcJx6t1KAKjTH6uAVQAMDOevAGkv4ZdSkG&#10;+eEJHyTvp65qF06bhfhIMgfjWdbX2rW00xu0VBVRTVF8qAvpHiRHwSNWVj9yD32DnWlu7xlQ8EqB&#10;CUD65NJMNLC5AO9egtufAdqeekv1+uVWsVM3qRmo649Y8D39s+/7a+c3PH1LQq3tG98YrUt2SQoO&#10;Ob0eqd9260TvbtuoaypQYjaCLPFvwB+dDasCQH7vBOf3NMhRKtKBRK4XmtitVFUbqvs1BGwyaKR1&#10;E07jsjr20VpNxfFQtUAp/vjAH5miOO2zAlwyroK89fGr46TbmE1LaaZUo7YVLU5+pnXOOWPfGt5w&#10;rgjNshKST5ufU1k7u6Vcq1GlSxzzXyiphBRx0NRNSVNVDWKeSc4cHiPyQQMH76ZuEJtlq1qkApBH&#10;/Ln3ilYgEmg2+77c0t9oir5hc7eK5J5KPiY0JU5OB2VbB7K+e/OnuHstAuhryGDnffb27fhS/iEq&#10;RJkCify1HDUvujbVxlaSeTnLaruT6rf+iQdNjwCuDjGV0prcUBZ3aBgYUj9P1mm3EgS42YmtD+DN&#10;BB8Qd53K/wB3p2kp7dHiGBh4Ydkn7n86zPHXF8OtEWturKzvTFggQp878qb9/wDxJs1425NBd6Ir&#10;Rs3pUjRjw3sD9jpb+H+Hi1uFEnJGa9dqDzI6148/3svQ3NU0ktB61lTlDVxT0/EyQ+6ggDkegQTk&#10;ggEa+umztvhw4lfn5Qcz37VQJSrZW1Ovww+DNTv3cWNuz1NrpaRgZK2tiDiSIjJVX8E94KOPbOTr&#10;P8V42jhzEXQC1KwAD/V1j8CDVraWviDxVHSlPXnWs/EXdqUK0fw7+H8Spc1YJVzUo4pF9zlfB71n&#10;eFWS7eeNcW55SDv2JB59BVc/cjjLvw9v/wCtG/Q0f27a7F8E9uXT56eCW9wUEtxq3+lZWC9YX8li&#10;qj99UN2/dcfuUaAfDKgkdPfvTN0+3Y2i/D/pAAjmSQAPrWKWz46Ve7LTJbL1DA7VAL/LTHkrg9/S&#10;3kHGNb5XA/gVh20WYGJHbrVeSXkBCzJpIqZEsaQxWao/hjs+Y5KpjGjfdRIAUJH2OP7au0A3BJuB&#10;qHQZ943qaQU4rVNt7e/3qttNLdadDcIQ1VLUxfQGZFOCHGVc8T+ftnWRurn4R0hlXlOAN8E+0dul&#10;WHw3itqWTsJqbZu032Va7LWWOZrXLUxkxXOmh4tKrE/TKmeMyexRgT9iDoN5eC+ccbuBqg/KTt3B&#10;3B7g02hnwEJ5AjfrNU7z8IDdbfuGs2otFS7gWP5utsFBMywTHHc1NgqygjynTL7aYY40GltIvZLR&#10;MBagJHQL3HorINKvWSW0FTXLcDl6dqxmxXy8WavjqqGpr6GuikEuK4eqFdfGJ+If8YfPnzrdXDDF&#10;wgocSFJP9uCZ/wBsx9KrG1lshSafd2XOl3tS0e5rdSxWjc0bj56kVuMdQ3u8br+lj5xrO2jLliVW&#10;bqtbR+UnMDoRU1FIVqTsaS6uqFNcg1xT0jOS0Mwj4OSPIYjot+/Z1eoSVt/yjIG4/QVEgb012q4S&#10;RvDcKURVMkOQUlXKTIRhlYfYjOqd5sZaVienL0oiTBpn2Nu+1We80M09E9Nbopv5fBuZpFboqD54&#10;ZPg+NVHELJ55lSUqlRH1/wA1ZsuCClXSkn4i0skW8rkFlMsEj+tESSAVbsd+4/Or7hi0qtESIIEH&#10;1FUqSUgpNKO2bxX7e+IFNcYuQpCRHMrfpYZ9j4Oru7YauLAtHfcetN2yoXB2NOu/6Kt2RuL+NWH1&#10;f4TcV5lI2ICsdUPDVtX7Hw9zGtFKq1WzqkTg7VqXxe3vY9vfDuS0iRajcNT4pFiDvEB5ZsZ46p2L&#10;JVzxQPsYaSMnYE9uv4Vrm3BasuId3Ow/OvOS0UVvjjdXkNynXlJVBghiB8AN9/21uVOKcJBA0DlW&#10;YiBPOrDW+pgRDb6OSWrlGEkkLSSH/qYnpR+PfQvFQo/zVQB+8daiUk7UUpqW7CJIKClqXrmH/E3S&#10;ROKxj/CrHpR9z50qpduSVOKGnkkfjREW7hOB70yfC/asVxmnWrqBHRJJ/NqYv+fMfcIx/Qv3btvt&#10;qq4tdlkJ8NMqjA5D/PY4pi1ty65pVU25Kyz1W43NroFodvUKCBY6djxlkHnGT2c+W71C1bfRbjxl&#10;anVZk/vFWN34OoJbGBShQyxXTettoaCKSaYVImWlVsp12S7e+MeBq6cCmrRbjpxETz9qz7oStQQO&#10;tOW7aOquVslBhM1TWStNPI5EMa9kDJPsNUdmpLbgk+VIgczTZUZOqkOl23tu3SA19dPfqstn5a1j&#10;06dfw0rDJ/sNaNdzeOgllAQnqrf2AoBSkUWqviHb7eK2ioTTW+BFDzw0QYvNgdB5D9TfYeB+NJJ4&#10;a6spcclROxPL0AwKHrjasyjjqN17gmuFe3oUhPJyBhUjHhR/bWqUU2bIZbyr8+9AJk1pKbb9C0xb&#10;tvErWi0VA+VoYQCKqvA69OFB2sf3Yef76yxuwXfgmBqWnKj/AEp7qPM9uVGSnGs7Uk3v1I6n5w7b&#10;9GnjAp4pJCymMHwD3jP4896v7eCnwy9Ktz3oSkkjUNqNbfSfaG3rhLCD/FKinZYo0zlOfRY/YAHS&#10;FyU3ryEn5ARM9uVeQ2QdZrPgstDAWo6Z2KuEjmYciWP6nB8ePf8AOtKSlwwtXqPTlXDT7YqeH4f2&#10;xbhcnmm3DVj1ViWRYzb4iMc2ZuvWceBg8Rg4yRrP3Cl8Rd8JnDQ//Y9AP7Rz6mihIQJO9d7SoIL3&#10;BUXaamj/AIfTsYqW2sxUIWBxKWPbH3/f86FeLVblLCSdR3V+UchQ24WsgmpbBRvZppGUzxSl8AuS&#10;8kje3HPZJ9vOoXCw8kAwR9APX86MgEKq3fLDdrJX01fepI7WT/Njt8o9ScK3WZEPQZhkfUc/gaFb&#10;3Fu+gt24Kv8AdsPQHmB2xXlAgyaZPglT3He3x0sFrpQtPQwSxPIaeMLFTxluWceCfpOF9yCTqs46&#10;pqw4O68vK1A88k+tRbBcdSjlI/Glj4j3xdz7kuFLSRyVEMlXNK5CjlwLlgpI/qYnJx4Bxq14UybS&#10;3QtwwYA+0faj3RCnVR1opsj4f1246iKqvBNroS3HizhHceygnpf7aTv+JNW6Si386vTHr3oaEgnN&#10;Ou7N27ftNvgoYNz0lohgQxRw0UfzdSEPlYo0Ppwg95ZnLtn6j7aorOzu3nC4phSyeZ8qccyTk+kQ&#10;OQo6loGJrKqvcG04ZhTRm7pSyFWmZ3jNRVYbJBkI9OJSQOlVica16La+UnUQkq5YMD23J7yKApxJ&#10;2FMdF8Skgqv4pSW6NJJTgV1dIK+q4g9lOYwAAft5/Gq1zhalp8NxZMch5RPeM5onicxRjYvxB3Tv&#10;rftzium7rtSbVsyGrulVRssTLTgdRpwAHORiEUD759tJcR4bZ2FmgtMJU855Ug5yeZnkkSSaAFKc&#10;VBOKr7juFHZoYLldIpprpeGeeloqqpM3yNP3iefkTlz/APTjPsObZyo1K1ZcfUW2Y0twCYA1K/tT&#10;j5f7ldcCvLSlIk7nagdPM7bXu7UNykpKataGmMtaC0kxViw6HRPeQB4JGdPrSPiG/FRq0yccv33q&#10;CAOtaLuLeNPsf4K2bbVtMdJc64tdrrccAyKoHpU8QPsSodsD/GNZq3slcQ4u5dveZCfIlJ2JPmUf&#10;rA9qc8dKLcojJP2rPLZumkse0KnctTTGSWvkNuoKdV4CT6QZuP8A044ozflu9aVy1XcXIs0KwmFK&#10;P4fr9KE2UpSV1mMV8gqa+Stq6RaqsadnWVpDwLEfVhAMddAd61pt1IQG0KhMbUvqBNb3/sx1bUVx&#10;3N8QK+GKS37MoJLjT8gCWrHUpCgP4P1D9tfO/wCKk60McLaPmuFBJ/4jzE/lTrA8xX0Fd7WuyfEO&#10;wXeeodEu8NP6M1Y5K4V2BLZ8fqB6PZJxnQrtg8MfbQn5CcD0FFSfESc5pNp6GoasBqo1q56cNDJJ&#10;EoCTR4wyv/gkAII67K51ercRo8hgEyB0PbtUdjBrRbPcKrbfwKnsNJapa8w7mFwa4yDlFTvJEY6Z&#10;WGMcgokc9YXA/fWaeaRdcaF0temW9MDcgGVfeAOpmvNqUhCgBgkVkd+uE1zrqesEs5JZmjDtykYt&#10;1/2yf/0tbG3bQ02pCgI59KUUTyp72LYv4TbrhuBqAXy700RIlqCFt9E5IwryMQrye+M4GNUHELjx&#10;nE2urQgnYfMr0G4HfnRUJCElSqXJLdWbwuz1l9uNTWzVo9P1y3sBk+kpAxGmck/SoAPf3tA63ZN+&#10;HbJCQn957npkntS5BXk1St9ouW5LpBa7BTJXWunjE0Ekx4pM4lCyTy+ACMdKR0qg4yQdGcfYtWi9&#10;cnSsnI6SPlG/vXNJBrW90/wr4fbKtdit1c8lzveZbhLKzu8kJXCABRkeo4Z1XIAUDl22sbZ+PxO7&#10;XcOp8jfygbT74wME9TTa1IQkBG/Osft/GluQuVSzUMZJkmdhyepdHx6aL12CATjCjPZOto552y03&#10;5jy6CRuT+yeUUpsZNELdbFu9zmeGDnTpyjjg58jI75BZmP8Ackn28edLuu+A2Ek53PKAOUfgPrUB&#10;BJpn/g22trW+O5VQqtxuzhTBQTKgZwpIEkhyUBxgBF9iM51V+NeXbhab/l43UMgTyHPrk86lKUZG&#10;aXfipuaG7L65oY7WaNYqJaGlLLH6fAEHk2WypYozE+499WPB7RTPk1atUqkxO8csZ3AqSla5xFLF&#10;PcmkjilZGknUBiZJA6q2OggGRxwPscEZbVspoAkcu351zIMmnmPcNbZd0Wuspo4p6S2xuJ/UYlDD&#10;6bGUMPJEqiRce/LvWfVbNvW621nzKOPXYR6YIrijEGapbp2muxqmtnp6xzY5aY1FrWVS5aKRxxR2&#10;AILIzMMMe+jkZA0e0vPj0pQtP8wEBXqBuNsEZ7bV3w4BUDVzclPSXuS3wSVA/j0NHHDUh24epJ6Y&#10;bhIv9PbZB7IHLyAdAtVLZ1qA/llUiM4ncde/tXiQo0W2ul3oLNNLSVs9NVpVXCmq6EsYy3NIWEDY&#10;6Ykq2O/sR5Gkrw27joDiQQQgg+6pI+v5Uy2pxCISat2SjqrrvpY7jIJLklsmr62P5ho1acx4/msD&#10;lXKqObDyVOh3LqGbMlr5SoJTzxPL8q8CSrO9fL/cKKoqlt9EwS2vT/IUtLnMoVY2aMYODluIxnyS&#10;fvrts24keK7lU6ieW8H6TntXFmfLRD4e7kSlslyF7tqSD5khLjGjJVMzr/Np5SSMgsAgf9SDljrr&#10;SnEbQqdQbdUY+X+mAcKHsZjY1MEBBBqhU3dbZa1pIV4V1VOXf5SEzEDAVI4lH6/HjrJ7770wljxH&#10;PEVGlI54zuSek86XQIwKatr7XbZlTVXHcdTUxVdbGEltdbMGmVHkU85wMrF9SjiqgkEDJGqi8uxe&#10;hLVokEJyFAYwNkzk9ycEUyAEbnPSpd4b+qb/ALeudgqZltFoa7QUlFFTSiCOOJkZ2MhbPqk/USWO&#10;eQUjxjUbLhiLd9F0ga16SVEiZIMYjbpjlNDU4p0FBOOVKkda3ylRPX3KG8VCLO8omt8ciK3qMgf1&#10;5AOQIU9jPXkdauVIlYQ2jQDH9RHKY0g4+0GuMICRvNLFXNX1G947bdaKOsaoRvk5PS4GpCdoo4AE&#10;uh+n/qBXI1bIQ2i0LrCtOkjVnYnBPPB35xmjydcmtu+HO7bV8TqFNq3qpgs1ntUgqqqhnqJC0p9L&#10;jHxyDhUdy5B/TgAeMDAcSsn+GLN9bDWtYgEAY82Z7kYHXerNt5LyQ25gD8aVJLlW2+9XWug+Vnr4&#10;VFCYYFCRrIq8vUCqPqTrllR7eezq5DbbrSG1zpPm674jPP8AKklGFH6VDDU1U9ntElVDR0u4oJZK&#10;WquETs88okZuIkRP1FnKKxH6lcA9qNSUlCXVhBJaIBAxAjGCdoGR0PY1MHxCMQaMbTuU1VHfGqhF&#10;SPV1hhmh4qZY0SNAMS/4gUBH5Hjs6RvWko8IIyEpkHlJJ5d5oiCRINcWSin27eJ5LwzS3OqSOpIM&#10;MavV0jFgCj4zhHLllPv460R5wXDaUsYQJG5hKu/qNjUm1eGSF70y/BI09psUe3DMtR836dRFE65/&#10;lBeDpkn9TOmQMdKV88tU/HQp534sCIwfX9AOfWmrIiQjlW+7t3e20qu00lNa/lTTIkbn1OShHx3g&#10;e4zr53Z2Qu0uOLcmZ+361oHFlCgAKP0u+Ja+jpIKGmWanLNFUTAfSD9tVquHpQtSnVQeQpptyU0w&#10;W292Co29MlaZY56qT0C9M+Sr+Mkg5Ggt2627grM4EjAoingtMV5G+Kltarju24qKskaaiaaFcIFH&#10;FGP81uQJAUdDA8tr67wl0IKLRxOFQfc8o6nqaxdykglQpYW5Qnam3kqVa4VCwPKEicoRM4XpCOyU&#10;IBx5yD5HWrUtL+KdKTpE+uBzPrtUSAUJTvXN1E25LJb6eoKxXKkMjQgsU9T6QylTjHflfv2vWpM6&#10;bZ5SkfIqJ/MH8/alFSrFMFp3dT7y2lYKO9LOl4oZmehucyA1FobgGUkH6pI2BwUboqTjvrVW5ZLs&#10;bpxy2I0KA1JBwvJB7Ajkeu9HB1o0qyRSDRbWuV6o91X1IaGWGW6wxVdPTv8AVHhslkXyYzjogfg6&#10;0i7xplTFsSqdBIJ2yMAnr1HPlSpQdIUTzr1l8Kqi33zaUHxNFuaO8UVDJaqan49SyK5CP+TjHevj&#10;3Fkus3Z4OVy2pQWo9ARmrdWoMeI18ysCkik+FFfVXIVd+qZLbCzGequTvxdpmyTwx3nvGdXiuLtI&#10;b0WqdR2CY5Dr603Z2HhJHiH/AD1pq23d7Rsu9W7atppZbtFWxtHDPcJi3y8ueXPkfY6rrhm4um1X&#10;1zAjMDEjpirRsoQQ03tT/vmojttgP8S3DDVFiFEUXu3+HUbRN43swEg86m662TINYHD8S6XYdBeT&#10;aIUiuRmOZpACwyOuOtCnhq7x5pb+UxMcqri+fCOkxWAGvuO4L3dL3frtXVdR5ikmcssbZ6AHga+m&#10;PKSltDDKQB2xWbnw5VzNMO8LvRXX4Vie026imuNIQ3IcUroCPJPeZI2GexkgjBA6OqWyYca4lpfU&#10;QlXXKT+h9favOOlTQ0io/htve0XLYcUDSS0dbUSh5Z4ofUEkePqyOsEH3Gu8VsH270qA1JGwnnXi&#10;Q42BWg/C6zbKvd7tltvclRepoop6lblHEeTM0mF5KO1CqBhTnyT76znE379htTrBDaSUgie2fWe1&#10;WVi204gjT5hWt3P4TWa2bOr2x8tZo+U0Tyr2ffPfY1l08UcdvUIZVrWcGm71CWbcqVisX+G28ZNm&#10;bXraiCdIaaeoYBpV6YFjjOPbGtbxSyF9cJQoZA5VVsLLduEnE0R218UKG27pns9/s8FRabn/ADcS&#10;leB//eRN4Yft2NRe4UpbSbhlZ1IwQN/Qjl+dFYd0ktLAg0bh+G133XveOG20cM20ZIuaXPrnB/0d&#10;/qPtjS99xSysrcrSsh3+39am3ZueIVvmED70S3luwWinn2VsSmaapRDHVXKBMrCcd9+7HSvDLXQt&#10;PFOKkdUpPPoe1V9zcr4qlVvbjS0Nz17D9az/AG9c9vf7Pu3KyqrI5KzcVRl5KqQHmGP3J1cXTd5/&#10;E1yAkgNjlS6lJsGBbW4jvWZ3rd9x3ZZbjcbkklypKxhTNVxqMSRhvUCBh3gHGR+NapixZsnUNM+V&#10;Scx32n/NI+GFIhWedKabcFtt38QtlvetR5As1TH9Xon/AKx5X8e2rg3Jec8J5cEbDafQ0ylOJSKD&#10;Ve9jaLwKC4QGGlqlDLUJ2sgzj6l8HB6708iw8ZnxWjJB2/Q0PxAFFNaxsuqhqrdVUNPUvb8wPJC1&#10;Jn0mfiThlHa5xj7d+2sdfpUhxLikznM756Hn+NXbYbdZWJyAcVo+w9x0SbEtdMLh85NVQZqbTU04&#10;lh6cj6RnkPuCBke2stxG2cN4tejSAcKBzV20lDlqgTuOfKqFRc4EqKZKGqntV0SXFFcXzIPUHZTJ&#10;wxBHWDnTKWllJ8RIUj+pOBjrGapy2pB8n161a3p8NJ/jLZo6uKioYN0Qg/M2+N+C1wH/ANWnkXDI&#10;/wB42BB9tCsOKJ4I94aiS0dlHOnsrkR3BqD1ip4B1Ag8x+lYEdlVW3qqotlLUVQqF/Xbq9QKiM/9&#10;J8SAfbzjX0VN83dJDqwI5KGx9elUym9GK+UizXCmNNdqT+I0isMorlZImHgqf1KR9jn7akspQrWw&#10;rSr7H8qmPMM1b2/TTfxJorTK1TAAWaCoXi6D+30n/TQLlafDBfEHqK9pkE8qn3HTXG0RGuooFlB/&#10;58BGQfzodopl4+G4YPI1AOGINS0u4/43YYmqIecMf0pJ5aD/AKc/b8HUVW3gPHQYJ5dakoFQmlS7&#10;UsUJaspiyK36mpzxIP5Hgj+2rhlZPkXQwIyKdNjfEChudkksm4THLCjc4ZHGD1qi4jw11t0XFqMn&#10;eiLWHEgKGRTjs/b8MldX7d2dSx7y3RU//wBT3FcAVoqPP6myfP4H460vcocuUi6e/lMIGEjBPQdh&#10;V2l3wnSCdbqsdhSzdvhUtFuyS2U13ju0sKg1dZEv0o3uM54qB9v8zqTPFy5bB5TekHYdvTc+tDuL&#10;PSsAKk8/WtE218PbPSW8lLmlBbwQauuYNLJM3tGp/qJ/wxg9fbzrL3PE7hawdGpXIYETzP6mKaZt&#10;20DJqtu7dW3XoZ6IVLGCHJSB19SaX7eosZ4Rr4wgP7sfGjWVpdhaXCM9eQ9JyT3+kU4p9oiFH6Vl&#10;Nnq/lbHcp55lp6ZXOBwy8zeyAZAA/AzrYPNlbqEJEn957mqdnZapgVzRU8lZZOFLGlRVzZ/UwLke&#10;eKAYCqP8XQ8664Upelwwkfv3PaoSNBI51W2HZP4Feaq40FQl0vfB09SH/wDJaUHyOZ6Zvz40biFw&#10;LhpLTg0tz/8AJX6VWpRCtVc32ipaqZTebzPeZ1+poIG4wr+B7Y/I867bqUgf+O2EDqcqqUDnQKpr&#10;7ldrhBFR0sNFaoDyYKvBTjwB9/8AXOrBLbLTZU4dSzQVLk0Kp7XS09zmpoKaa8XGsb1JIwmIwAf1&#10;FR2R+/WnVPLU2FKUEJTtQzArRpNtbeokWpu7qbVTorp6WSJZf/zSoMBm+/sNZf4q7cJQz853B5Dr&#10;NdCQaBVHxE3R8R72TSU0dJQUI9L51owEpox4QOfHXsPfVgjhtnwtrzqlSsx1PWu6lnyzgUrX7d0d&#10;/uVvs0FY1wpYZ+csqj+Wcdkg+5z7/jVtb2Rt213Ck6SR714qJGmuqresyfxSakWMFWK4bw4HWG/H&#10;415FgklCXOefSvKXOBU1uu1wIpa2qmjghyvo08MQ9WUj6jxTHgHrJ61B1pnzNoEnmScD3qIxS7uW&#10;rrN0TVl0+Vp6OlSbi0gU4Dtk/UfLueyT7Y9tWVohq0SlqSSfwH4CuLJXk0T2LbG3FUwWyhrzJJNI&#10;qzuxCiU+y9/pUe5+2dK8QdTapLq07bdfX1qKQDFOt4rbft/cgg2/dHmmpoylReEbALY7Wn8lVA6D&#10;ZydUNu27csarlEBRwn81fpTCyGzApSr9wpdaiSOST5z0FR1qJnYemT5xnyWPlj9tXLdsWU6k+WeQ&#10;A/KhKVNPUG5K+27aSm2wzU0jyK8lRCgjqq2oxjAYdrGgOAOvdj5xrPqtWnbgrvMjochI9Nio8/pU&#10;kLUBCaULZUVNkgq2prhFX8C01ZV0lMWhhPuqyuQHIPlgAufHLV06lD6khadPIAnJ9QNv3tXNs1Tu&#10;e6JaGiLXKOS4XSqHKE1TF0pIT4PHwHPnx1o7Vn4i4aOlKenM9PQda6T1pBvVziuNVHJSUaUagheK&#10;Z7J8Z9s+/X31o2Gi0iFq1etAUZOKIUMgmpS1c8gjXI9OPAd8fk/pXxk/2Gl3BpVDe/4enepTR+nt&#10;6pbqOcSVPz0yl5Y1QcEiY9RIPOSMfvy1WLclagQNI585G5NGGEzWkippNmbEqqGV4kpqef5m7yUz&#10;ASVNcVIgpEOMFYwQC3thzrLFDl7eBwCSRCQeSf6lH/lyHpXkgBM9aS6sre6sV9TXiO7V9OKhamqU&#10;elKz5BGPCnoqPsANXqB4CS0lMoSYgbwNq8TqrQPgvsVN+b1sMNfQ1FPTrXwz1NS78oWpo1Zpyqgd&#10;EqD37cs6z3HOIGwtXVNqBJSQBzkxpnsDUmWvEMDmaXtwXN96XC81FRLBa9rJK1VcZ4YfpgpC/wDJ&#10;hjz5kbCiMA56z0AdWFo38G20lAKnjASCd1RknoBz+m9RVC1kf00E+JFVNfbVZFFMllo7bSSiOl+p&#10;lpo2K+lH+ZPAJx2xYn3xYcLQlh10zrKyM9SN/bp2xUFKkAdKzowFzDVI8aoG9KKBcswAXHnGCSck&#10;++SdabWEyg+v79KiEzkV6HpaeXaP+ydW0jlqSv3Bf09VJEIeSCFAQuPI+/f318zWpN7/ABMle6Wm&#10;8epMU+gaWlzuYFLFkUbV+Dl6uMFZOlXV3ekplCNxBjRXY9+SQ7e3QGc6tnibzirTK0jSlCj7mB+F&#10;BQnSgqovT1d3tVhoLxehS4uUf/AqF/4hkLYV5F8cDxZhn2APuNJqQw+8q3t5OgjV0mJIHQjn/ipy&#10;oJlXOmKXcyVPwMudjl9aCsqb1R1lNxP8ypVopVkbrsnIxj7Ee2qtFopPGUXSYICFAzsDII/fWp+L&#10;paUkbmqe2rBYbFUsbnTNuvdhiEv8DiqPSordGfD1tQPHjPpr39z7aNdXN0+IYV4TP98edR6IT+Zx&#10;SqYT3NKm+963LdFfQ2sVaVtOk3p08FHF6NIhI7Smg6AUD+o9kZLHGrjh9izaNqf0wSJJJlR7qV+Q&#10;9BQllUwTVy2V1aKQW2kqnuJZGiavqF9RArkfRGvXFDxJHsxXl4xkTzbeourTpHQY9z1PXp13qZUQ&#10;mBTYN1ChonpjX1Fyo6cg1nrzmWSV8ZFNEcZWM4+oDPWRqn+F8VYWUhKjtAAAH9x6npXBq0xSveKB&#10;lvVLuHcNQae73OFj/DJH4iQc+OXQnlHEEHXHGQuB51bMOAsm1tkyhBHm6YnB2JJ+h9KmUacnev1j&#10;2tdN30gum4Zo6G1xO8nrywcPVBI4rGPJHg48DXH7xizV4NqNSyBgco60AoEkmqtduG1/LJBbKeeW&#10;yyTCnmZZ/l5ZAcryLgHGCfGiptnyoqdIDgEiRIEdqGkQqTR62fC6Hcd9pE21UUtRQUta0tXb3Hp1&#10;aqhLECInjNjHEMp8EAj30g7xU27R+LSQoiEq3TmOe4noacS2lwykx2O/tWeT3Fhe7sm445opq5Ya&#10;+epQH5iCLhJmNom6Z+RUEZBHHrPjWjQ2PAbVaGQmQByJkZnpvUI0SF0cg2yYo66VqyC5UkVFJ6Et&#10;CuY1iUfoYYDxMGyMN2ST2RpJdyJSkp0q1AEHqTyMwRHTFd1yOtR7SqzNUXKepRZ6ZaRozA2Rz5Oi&#10;uD5zlWGD7HONSvEgBATgkzPpP50BWRTFtKOfeG39uULzNUQwNNEalWzwp4ZY888jILJxjI98Rn76&#10;qr0psX3XQIJjHVRB/PP1ozapTFI9wmrqrcV1lKS0dRWVBaaGU/XTTFi0D49sHKFfYOQdaFtLaWED&#10;cJGD1EQofn6igkEKmtf2RcZrfYLjJWstLUVNRHUxNVHglNURoY5ZyCe0SN4sjwHK/wCHIxV+2lx5&#10;sNCUpBGOaSZCexJn2nrTbawlJB51Q2/Tisu9whrbi/q1vqwJ6GUWSnij4JghSx5yBsk9cctnvR7l&#10;XhtILaMJg+5yd+g+/pUgCpWa6otnFRJe7hJPO1vrEllMU4WCKVAB6TOM+oeJJVU7yCSR1rzl8T/4&#10;7MDUIyJJnnHLO5P0NE8GBqNMkEtip7rI1xnr2fh87DHK8cMMsD5Kyz8clPpTLL+o8lGcnVWpNyWx&#10;4SRjB3JBHJPXJgcu1c8oVJ2pe2TveDbstPLCnC5zLlq2RSTQ05JCQp7hnJwSPqAz/ewvrFVwCFny&#10;jl/ceZPWKCFFPmFcTXqeHctdNMKOnkuaycoI1ZqSkqHwOI5fUYXPAEk9OAfB1NNulVslCZOiMmNR&#10;A9OY2A5jFRmTJrnc1Mt4rqCskqhSyhWaVZEZ445FUgOUA7cH6BjH6h2POu2iiyhbaUz06me/Tman&#10;pAyaBUTLQUdbbfmTJHPHl5ArEsyxsXC5+lf+YSSPxjydWDn80pd07csRkiO/Kuo8s1FvCviprDTf&#10;wcwVu4FrEqFqmmy0LAcvWD9FWOADkZ+460WyaUt9XxEpbgiIweUR0+1SWrSkRvSjR77qa68W68VC&#10;+nHVRyQRyqvGQzK4PZ8hj9RyfudW7nD20Mrt07pg+0ch9KilZJCjWw26noN11tf8xC1DNBPKsddS&#10;zPJC6P8AWgOccm67ZevpIHjWJeU7ZoTpOoEbEAEEYPpTSQVEmvQ/wm/2eNw0mxLhu+0GCp3FBG60&#10;FOCAZpD36vqN+hhnIA66+51hr/i6by5+HKT4KSNZ6DpHMdeYrRt2MW4KVec7Vm+1Pgzuyv3GLLVo&#10;bfWzGWoaKvjwC4wSwGOzknVvecbsm2PGb8wEDynPpS7Vg6VaV4o/c/8AZg3bHcY7nLeBXV9ugRVr&#10;Zz/OyjEoGQ9enxZkKr/SR5xqub/iuyCFMhrSlRykbQQAc9efrRF8MO4NL1Ran2zvKjp6a7i4Mspm&#10;kqWJEjELhYVBGQBlv7BftqwS+m7tFLW3AOI/M+sDNLJa+HcFbluSj27unbbVNJdJaa7TQI0Yl+pE&#10;dMZXP31gbVd1aXGhaAUAn71oHAl1uRvS3tOq3PtO3yRVkK0cdUxkWSXtXP3H2++rK8TZXjgUgyU4&#10;oLco8po7tmjamuT1NVFLUROvrSvEemJ/rAOq+6c1thCCAds/ejDy0kfGauNdaq2z01BHTvc4EjiE&#10;IHKWYN32egzr9I9ixH51oOBthDqLhS50HM9CPyOfSqS983lFYnerxJSXCmmNNKKYI4pyU4mFlb6v&#10;ox04YYK4yDn763rDIW2QFZP3n8jVRqVAr9fNw1sW3qiWpo/TNbUKscsJIDI5Chc+cDJ+no5Oca4x&#10;bNF4BCsJGx6jP361xQI350QNRcaK80clFILy4nmtbFouLNwBI5E9nHLGfyNB0tLbUHfJsved/wBe&#10;dSS2ZkUR+GGz7jR3+iorZchFc0qFqKqq4CWOnyTyRgejkdY8YOk+K3rS2FOPIlMEAcz6HlTlqyXF&#10;42Feo9z7/tu3Nu0FntslLTrAfpEChY+X9TBfbPevmVhw1T7jlxcDUVdckDlPpV2kJBE7Csq3z8Zp&#10;7rQtTUVgrK2VMJ6k9OXi6bthxPetfa8IZRkuBPpg/U0JV2QISKT7hvpqivhhgjhoii8jUxggsx+w&#10;P6SNOt2ACCsmZ5UBbhOaU9qyXe/76miuVXWTW+nlNUJ2kPAnvA1fXy2mrJOiNRERGaCFEgirVy+H&#10;O4jWVFdJEaiOrJqYY41JLIO8/bONKM8TtNCWgYjB9akq3cCNQ2pWtVwhqLnT0KcJ1qa6BSkg6cDJ&#10;II++f+2rl1tSWy6eST/iqJxQOBQCezvVTVDWiQtd6B5JKm3OBippskGSM/40/qXvK9jwQbBL4Qge&#10;OPIqIV0PQ9lcj13oSRKSU8t6P/Dmt2vLcqG229JKCiVC61TDKysT2AT5IYkdaruJovQ2p9yFKPLo&#10;KYZUlSwkbV6h2ttiy7YoEr0nWWcDma8H62B9ifcfjXyS7u7m8c8IjHTpWkS4lhIob8dfifTTfDSo&#10;pvnxmZOEcajHPI60/wDw1wxbfENenHM9KqeJvh4JRzrzVcbsKOx220VMc1LDMVZ5gCVYe6EfnX01&#10;pnW85cJIJFKOajCDWkfBf/Z13DvW/wBVEJ/V2S7CeN5wH5E/4M9xuMkMRj9jnOsvx7+J7SxYSSP5&#10;+x7evUHl0q2s7AgeK+fLy/xXrO4bMXau0htvbgNPEqcZJVOOC+4X7H86+NsX5ubr426yeQ71G9Uq&#10;7T4QMJ5+lYf8UPiXtn4H7PlisMS1VwJCVToM+mx8FvfGffX0DhPC73+ILoKujCdx39Kzt7f6Eptb&#10;MY2np6V5tXf0/wAQtp1lNcmirLikx5YGA8Tfj/Ep19S/01PDLlC2fKkj6H/NCKStAk5oJLJQ7NsN&#10;Bbkf5eH1H9WbHII7HpmXx+PyNPpDt88p45OMem4BqerSIqlT3G62itN9sVXJSVlGfRr6aM8kx7MV&#10;8PGw7B/PfY0dbTLyDbXKQQrKT+9iK6CdxVq8W/bXxn2m1zmng2re7XKY5pY0Z6Nlc5VnUdorYzke&#10;CD5GhMu3fArkNJBdbWJGQFY5A846c65pQ4AvY0e2bsS52e2U1PdZoqaqjyKW4xSerSVMf9P80ZCn&#10;HgnojzjVdf8AEGXnCtkSDuk4UD6fvrVwwwS3vmj92p6uxUUlsrbfJQ1DESpKBjo95B91PnIONVrS&#10;m31h9CtQ2/x6ijeOptHgqEGh1y3HUU1qay3KoqKammJkKSP9LZ8MhPX+R003apU747SQSP3BrqnA&#10;prwiaQLtuu+wM8dBeHkjpyHBVsspHYZDnIb8jWjas7VeXmhKvv6iqUuLSuQcitS2/wDEOk+LVCln&#10;3tC1XcKaAS0m6qSMI5Xr6ajHRIOBy1krrhrnB1G54eYQTls5+lPFQflSsEc6GXu001q3bT2uumdq&#10;mYBYa6SHBmX2DkfqH2Yaat3lvWqnmxgbpnY9ulDCBr0xmrO2bdJYL9dJqxTAsCsv0jIYH3zoV26L&#10;lltKDM0suUoVSh/vTSw3KohqWZY2JKSxtkEH7jV0LNxTYU2M8x+lCTBTmhVg3JbtrbokFxJey1Lc&#10;ZXUZXiffH407c2rt3bS1hwbUZlSR5F7GrF92++ydwMFqVrbBcMy0Vava8T7H7aFb3IvmMp0uo3FD&#10;SnSrQuhl32iVxNF9CN7hCV02zeD5VVNbOmtMp624WC1NZqbjZbYDl6SkcgzN7mRyeTn7nOqB1/4y&#10;Cs6unT2FPtpDUxiuabfUFjtCUtstNDV1BYs9bWMZEU/9EY+nr7nkdKL4cq4c8R5ZA/tAgn1O/wBI&#10;FGS+pIIRuapXLfkF3gSGriaecji0i1LIp/HWOI/Axphrh62SSg49B+57mpawoQaoVt+obfQpS0vo&#10;tWTf/mECRQjH/wBNfc/d2JP2xphthxxZUvYddz69B2HvRNSG0wN/tSUu3JayWWZ6lRCG+uaTLcfx&#10;5wT+Bq++JS2AkJz0qoUJJzR6na3UdukpzRy1kBHF41cxRyEf/nZB2w/6F6/fVarxXHArUAfTb0Gw&#10;9TmoFQAiq1tvdTX1goaeBGAUslLChWFAB/hH6j+W0ZxhLafFWffn9aEF5gUkXS+zLM6NKQOXaIPJ&#10;+w1fM26SkQKCpUGnr4cbDqtxWysvNzuUNhsNKOVRc6s5wB5WJf62/brOqDinEEWzibdpBW4rZI/E&#10;nkOtcahatM+tRybws9ZTV0FkpTZdmQECrrmc/PXRvZWk/P8AhXAAPedSFlcIKFXJ1Pq2T/Sgdh+Z&#10;oy1D5EDAo38LbtQfEnflPDJQKtNa6N2paIf8mJcdAD7+MnydIcWZd4XZFQVlasnn/wBdqAwuX0t9&#10;azDfV+vNfWV1JWulHZKaZ+dNTnjG3eQrYxnPX0jWs4dbW7aELQJcUNzn3HSivJ0uGorfboKWspbr&#10;X1kDSVP0VEFMgxSoAOKLjofTgfuTqTrqloUw0k42J3J61EJAGqg11uNDRbpqo7XGDQVDhxG/14I0&#10;+0245bAvfMKCoicVo+zrFvTc1HL/AAO2y1cM8weapGIYwg64GbrivnoEazF7ccPtXIuFwRsN89Y6&#10;+tFQkxRK0fDTbtt3HHBet7wQXZpCYrNtKP5mSInyPVb6VAHlu+u9KPcUu3mCu3tiUD+tzE9MDNdl&#10;oYUST2/WnC9fEf4a7OqpEh2bX7smgb5cVN0ruCzNjyeIyRqmt+F8Xvh5rgNA5hI2+tMi68KNDY98&#10;1m09yfc13luabft9vjcn0qKgCxwRD7kt7D7nWmQ0LZoMl1So3JzQHXC+vWoAelSQ2tL2WmYgUxH1&#10;z00QRXA90yMsB7McAnwNRLxYGnn+96hE0MiuTRSVNJbsIHjaD1XY4ii/rJPklvBPk5P302WdQSt0&#10;d46n9KgDp2oTL/xFKax1mmp6ZsU6TMcOQOgE8AZ/GnE+VWgbq3/yd67mJpcqpa+urZFKM9axJYSE&#10;AZ++SfHf+mrVAbQiZ8te3xRK6WWHbtNTcmMlZlXWBz0/WS7/AOEE+3nrSbT6rhSownr+lFU2AKi2&#10;/SU99vFKlzBK88vIJAqsoyfTOBkg+BjvU7pardpRZ9vfnNcSgE1oE/zUIkvC8JJ5FxQKqFEjLHHr&#10;MD4CjAXPnGs2koP8hWw+bvHIde9SUIpRvlGK/wBCle9RRUdLIRFFGkkpaQjtyAO2YnyT76urdZal&#10;aW/MeeBjl6AUJVNVt2nSXeSzUnzUzvTwzBYooFj9YoSzLnvsZOP2Oqdy9cZ8RYTEkbk4n95qSQDv&#10;W5/BoQUPwc+IW8onqqlKWjTbNppzIFcGVPVrZU+2IRx5f9Z18/45qc4raWBgaiXFHPLCAf8A5Zjt&#10;VjZ6YdcG6RA9T/is4+H1HU/FTfFDaJ6GO2bfsx+be2LDzgDlgEZpc5ZyQGLOCeCEDAzrU8SUjhVm&#10;p5BKnHMAznuAOQHbmRNINIK16QcdKX920cu8dy3OulWaCwpWlY1SPMlTI78UH2XkD5PQGT3nVjZu&#10;ps7dCJBcKZycARn98zUvDKlYGBThbfgvuS0xJMNvJaVuA9C3tEPUqJnz23MjoAeyhRqmd43avEJ8&#10;Uq05UOQ9ufvNPfCOJyRVv4zfD/cOyfhps22XimelKT1FZUF5A5+shUGRn2Gh8Gvre64jcON8wAMR&#10;t6xzoblu6hvNCL3s2tuvwx+HdoaN/lpa2a61yyIxiihOAXbOMErywM5Jxpi2vm2uJXbwOQAhPUnt&#10;770uG1FAApbve4W3tuitujq1HaKRcQ+p2FiA4x8R9uIUAfjGrW3thZW6Wk5cVk+u5mgKUZg1Js7b&#10;F737cnkt0UtLQUq4kqipPooP+r2OM96jfXVtw9vS5BUrYdT1qIQpeeVMl1vFvp2TbVp+iGaUesyR&#10;c5ahgP1NgfVgDr+kefzqqYYdWPi39wMcgB26fiamkzmkAKi3CptMcbTXGrOKqoVxwggyT8tG33Jx&#10;yYdHOM4GtIVamhcEwgbDOT1PpyHvQxgxT7cNlXWlp6eKwkSNXU8dRLPGwAXMZJWMf1FePAY84J+w&#10;1nWr9halLusaCQB6cz9aPoJEimH4e/DbcVJdreNv29K270UiyGvrAfkaFiMyZJ/50zZIJGQg6BJ7&#10;1V8T4paraX8UuEKEQPmV0joBv3rwQobYNaTvHaGwbJd7rucUEF2vEEa1FXE0xkgglwAxXkTkZ74+&#10;2svY3vFLhtFmFFDZwDzIG00Re8mvOm8t4V+/L7bppq1aenE6BLeuV5RB+JAx419PsLJrhzK0JTJg&#10;+bvS2kFQJpfprjTV89tqqVUhs0swpZ4nUgIwI4MAPOGXOfcA/fVittTSVNuH+YMj8x9KEASo1odv&#10;sx2jsq7XC9vU0tXd3+TppECmZV5erIy/4eXX9sZ8gazLjxvrpDVuAUoGozMdI9ulMlKUoOrnVDcq&#10;094s8U9RUTXSGlnjVjXqUqain5DkC4JL4yGHeRgd96ZtSpl0pQkJkcspB98Cdj1oKdOmBTxZPhnf&#10;6S1bnrLXQNSWs0EZt8VviFTL3KgBVgSWYJzPE9ZfvONUD/FLZTjDbypXqIUT5RsfSBPPtTjLRUCE&#10;1l+yJPWoDQV1bPEJq9IFibkfRIYgr6ZIGWPZx2OOtbf4c8RtIwkmevv9KT0nnTBteG17Q+GN73JT&#10;tWyU90qorZDG8YpyAoDTNGFJIUfQCT+x1V3ZeveIN2pgFAKjz3OJmOU+1SQAgFVWNwW273C7R1W3&#10;qmkigmj9cXanXiwp2TEkkzHJ5rxPIZ8gY/VqFs4w20W7lJkSNJ/uBwB2PLrUFgkgjahd4sVwvdZR&#10;3NIpaHbNHwFPdmiaR41HISBQf+Y75JbGQOWdNMXDLCFNEhTqplOwPqf6Y5damRseVMG27LHuT/8A&#10;aiCez2iFPlpa3DRVEkQJ4RKucKeOFVF7x25x0a67fNr/ACD51nITiJ5n8yTicCmUpkaqLV09LVNR&#10;0s89LZ7HRMBTW4hmDccfqVez57c+cnSbaFo1LSkrcVur9Dt6ClS9qXpBpP3Buddz37+FU1ItJRNN&#10;xqZFX653Q9ISOsHpuI8ADV3b2nwrPjOKlUYG8TzrpMqzVA7hXb1VU/ILUS0bSq1SJpV+XnWOXIR1&#10;PTd8vcYXOmPhzdIHiEA5jGQSIweWI96NMDyir173BHd6+our0dLC0yYWgpg8kOeCcY1Of0MGwfOA&#10;v30Bi38FAZCiQP6jvzye9DJBEiiVNTCX5WhmZqm4yZigijYmSrwv1pg+Tj29xgjsaVUr5nEgBG56&#10;Dv1/fSjADY1DuGopLLtZJzV/MYUrGtQS0isrIGiXIADEYH0jP04JI122S49cFJTHXpEbnt64k4qS&#10;lJCdIrO5LRS3a30bUdNN89HVSJN6OElHF2Yt9z9PEDPg8vbGNQHVMOKDhGkgRPcAc+9LhOpMiuKO&#10;Cit1tko7hUSmKnu8dUkYILlXPalsDGeRydScW665raGSgj3G3+KkgYg8q0nZW6KwxTWCmpPUPzCQ&#10;cyzP6n1qgZsn6fockBcZ86yt/aIxdKPKfTE/iOdMtOkGK9mfBv4m7tr6WkoLPbDNt1ZpUkrBhxGy&#10;fTg+4zjXyXiCWeHhzU551QY6zWutA8SNWU16hnqKA0NHLcYo5KyJQ6SBRyGeiA3sNURuLf4ZLryR&#10;qHQZqz0LDh0nFJ25NwQVEVXUU8cclygjf0KY4PqfTkZ1QL/8p7xFYRIoxASggVgNi+Hc2/NlUe77&#10;oomu/wAzO8LhcAJzKkED9sa1lzxMWF4uxZPkgT9Jqratg4lK1b0ybJ2tS2iaotteIZpElMkMAcNx&#10;5DP1fjVXxC7W8A83IBEE02hsIxNMm5NpyXM09TDSfNTRsi8Fkwqqvjr386qrW9DRUgqgGjqQkxXy&#10;47UrKuIzyRNDHGmOMR6A+3XtrrV42g6UmT1ofh1jnxmsdVTUVKY48BPqWUfq/BU/4hrb8CuEKWqT&#10;VDepKSK8+113sey56KqsMsl2uTs8871UTFY2YYMaI3urcvq19JbZuL5KkXQCEwAI3gHcnoelUZhM&#10;FNBN2XS93agWplqYKyFaxM/JMYeDEZA4HsNkDv2I99WFm1bMr0hJBjnmffpXFgqIrZ/gbsI1dja4&#10;36MVEYmaWFJTiV5WABBPWT9I7++dYXj9+Evhi2942gVZssqQ2dXOiHw9h/3GtNwr5qYIa+okYJUA&#10;rjvHHOleIq/1B1DYV8gG340dKSy2BQXbhot6blmtlTCIKL1WSoMrFPlj5bJPjI9/HenrkOWNuHUG&#10;VbgRvSyrgQQoUqz1bWxqmO2XCeKGmkeC01qycUmIfkEnx4kI6z4YEHo6uEo8YAupEkAqB3EjdPbr&#10;0qrzOdqFbr+I1ruFXTtUOLrI0JaqRIzHUwOPKAj9WnbXhj7aVFA0CcHcEGjIcBBB5U1bBe0Naaqo&#10;F2qI6atji9OlqlClRIAe/wA4OqfiSbgupbLYJE5HapFwDyk0cuW67rsaerstLUfKy8ofkZpmZqeW&#10;N3VChYZKEcsj8EjvGq9q0Z4gBcqEjOrqCBv32giirecQAEq3rOBRPZfi+Wno2jEsrO0FaAslLL7q&#10;SOmAPhx0w799ajWH+FDQdgII2P75iqxQJJ1UKlmql3fWXe0U6zRwmamkfHSowIZ8/cAdEacQEG2Q&#10;y+rOCPb97VAIWkE9arfCfadV8S7rbqaGZ4YqHn87LJFwCgH6SCOske+NE4zeo4WytShJVGmnbNqT&#10;4ithXqyhrLVJanqqrENgsisohYdVTAdMPcgHXx9aH/FCUZdcM/8AGnlOBCfiHfYV5I+LPxFl3nvq&#10;OZUSGkVwYoI+gqDwf8tfZ+DcLTY2JBMnme9Z5t0vO+Iedelvh98L7pvO0RyNQRKiwrhKmMMrKQO9&#10;fK+J8WZsXSNc55Vsxa6gFKxXpGx7it3w12XBb544aSaKLiRF/Vj7a+XP273FLtTqSSD1oN7c6QEz&#10;NebPjj/tM10tsWLbDxossphlmDAtH15K+fOvqP8AD/8ACjSXNV6NhMdfes0+866QgHSPxrzhed00&#10;G6a1K6qp3eulhFLcfSU+nVY/S5X2bX1Fmzds0FtBhIMp6jt+lCXCiIEUOoLHPcBVvY7dG8tOhaZI&#10;5Qs2AM54nzgd9ZOPbTbj6Wyn4le5xjFdExIpdvS1Fwt7XCjVnrKaL07jQyr6izwjxJw98D9QHYA5&#10;DxqyZKG1+C6fKflPQ9J/DlyNQJPzVNtO5W+daS5W55XejQ01XRN9ZNO2MAt/UEP6Se8HBzqF608k&#10;qZeGFZSrofynmK8COVO+yPhpf6bd1xutq21LVWCpgaGuELq1NU07DI+gsHjkU/UGXkMjwudUN9xW&#10;1VaoYfeh1JlO4UD67EHaDBqxt+HXDiVOhPkpr2zSy/DOSJa6KQbbrHaBJDn0lcdgMP6Wwej4bB99&#10;Ut0pPFP/AFn+cnfr/wBVZhXw8JdGDtUNXueC4VaOIXUU+YokVy8ToPAA8xnyRjIz7HRG7NbSYnJ3&#10;xme/UfekHTqPiirVvr7JuiL5WmrVhMhKxVEiq9Mz/wD5ueI/8t/+sdN9h40JbdxaHWUyOYGDHUHm&#10;OxoPihdZjv74fLYbg9ZUl9vSSP8A/lCD1qCVvww/Qfwca1nDuJ/ENhCfOByOFj9aUWkVV+H1dPsT&#10;e1qqKwR1liqnMNQKeQPE8bjiwH5weQH40biTab+zcCAQ4nIkZEZH1pm2KCstr2UCPtv7b1qdbebX&#10;Yrodn7xL3CwU8+bddKX6qihB+qOSM+XTBGVOsghh99r46x8rhHmSdldR6964w8cNO7p2P5+9Qbzp&#10;bttpmlWsivG365OHzkXauMfS2PKsPcaLw9bF15dOh1P9NcuUapM15m3ubntytMFRmSByWgmx06k+&#10;NfVbDwLlGob8x3quSopwag29ulYGMdSnzFK4wyN3j8jRLmzJ8zeCKMlQNaRtVzJZpbUar52zu3OF&#10;WOXpyftrK3aQl0PJTCxv0NH+YZpt2JuBbPXzWi6urwheUbuMhhqn4jal9AfY36U6w6CIVSbWXmW/&#10;09TVhaqpoXbmBOMMQfYBfA1dpZRbFKCQDHKgF0rJKRS3VX64VMvo01nqoqdPp4xwt4/fGrRNuyka&#10;luDV6ihBS52q7a7FfL5MsNFb6uKbGT60ZCgffvwdBdftrcalrBHbNHk+lNVLtO27aZTdKtrvcj3/&#10;AA+hflk/Z3HWPwMap3Lx26/9I0I/uNQU6AIo1FZb1c0FdcTQbctsIxDGUDso+yg4Gf2GkDcW7R8N&#10;qXFnf/ugFcmhdZddvUU4+aqKuuI8yzscH9h4GnEM3a0+QBPahqWRQ6Q08tXJLZEZJZImLPy+oL7j&#10;9tNALSnTcbA/euzMEUq2qxRXGqNVLKMpkemPb/76t3rhTSNAG9BOTV7dV6rbnS09AMGhphxhpP8A&#10;6Sn/ABMPc6Ws7dtpRd/qO55+npXkICAQKQZZxDMlLPUyvBCpKoB/Uf8ACv8A51owkEFxKRJqJ6Vs&#10;f+yhcYod23H1gFL0zoD4KjH31if4xbJtUaeRmgtA/Gtq5Clu47LgvU+7rx6s8tptXM0Rc4FROz4L&#10;jPlV71ZNXymE29vHnX83YRt2qwf8y1HlSfQWqqvVTS2u2U0tTUzN+mNc59yf/wBer119DCVPvqAA&#10;/ClKe49r7W2BA4uX/wDkW5ApC0dLJilpGI7Msg/W3/SOtZ03d9xFQ8L+W1Myd1DsOQ71JJSJmlys&#10;3zf7zDBZp7jKbZT9RW6B/Tgz+VH6v3OrNPD7Vkl9KPMeZyfvUYo7t6kptl2utvEwCXKqT08HxCv+&#10;EffPk/tqvuVrvnU26coT96IAEiTSvUVB3PWEUcjx0NP9Mtawxgn9RH/Ue9W6UC1RDglR2TQlHVtT&#10;dT2KS5+hbadP4fRLxNS7nLOo7+r8ke2qVVwG5eX5jy7UZI61e3/ueWWYWa1xLHhFM7IMCGLACp+5&#10;A799LcOtUpHxNwZ3jvzn0FTJpWnr6G1Xamts9LhKaERzE5HrMeyTq4DbrzJdSdzjtFLrmYFXN12y&#10;WstW2I7XM7SV8s7xU6dycC+Aw9zjjjAH5zoVm8EOvqfHygAnvG1SGUzQYxxbPjAkaO53BWxyTDQw&#10;t7HPfqP/AP6j86czenHlT9yPTkPuaKny5qhX2a4SRLdLpJ8jRytkVVSSzOfsiD6nb8dD7kaabfan&#10;wWfMoch+Z2AqahzNHNimkSqe4SQS09opI5Gaef8A/KJSVKgqM8U7I/Tk/k6r+IeIpHhJMrVAxsPX&#10;ma5J6Yrul3Jcayz3q7kNFD6cdJSUcP6ZHYkRpx/qIX6vudQXbMtONsDfKidoA3P1xyoQUTNaHaaO&#10;xbbt1Hcd72yegq6N40kt9GQhMjH6XlySY/vjo6zT7lzcOLa4csKBBIJzAHIdfwomrT8wpkn2puPe&#10;tRWX2xWpJEtdOlTDDbwEipoP0hOPkgREHPWSTjrVWm8tLBKba5cjWYJOZO/3NNtWzt5/6k7ZitM+&#10;HdoazbD2vZo0dKW7UtfV1MzRHi0rv6fHP4jUAf8Aq1l+KrLl67dL3SUhOeQzP1qLaTbsJWBuozQL&#10;4d2qoqrxeds0NmS3V1TVxxTVFHCQPQCcAw/w/QzKP/UT5OrZ9HxHgvFzUANj1Jn8aYRlcJGK9pbX&#10;+Be2bBY6ay09mp52kKzVDzoG4keCc+/Wq11kvL1qJJFXKVeGnSKz7ZEMnxT+Nm4Lyax5dt2JpLVR&#10;QxHCMfDlMdDHjRG7QNW+giCvPtyoQd1O9qdviD8BbTfbZIKC38ZQoRIp5CyOo8gg+B+dIKDyVakr&#10;J704pKXBCqVb/sag298Kq+4S26hnmiXEnzr4WeT3BHn019lHnQnLVIShaSQqdxvNIBGnUVV4jW22&#10;HcF4ae5n5Pbsc7GOgtw4S18g7JXyEQZHZ6UHrW9LtzbMhDOXY3Vsn9T251mirWuYpu3Fvabc9JJs&#10;natNDaqKkoJayK0WtCfWKceKt/VKzE4yfJ71S21gm0UOI3pKypQGpXKecbCmTrVCAN6z+ut62OGl&#10;oRSQTXWaQWy83GKQ8YjgyGnBT2HiRgfP0jPetI2545KyohAGpCd5zGqD/wDqD60PSUiKtbF+Gd23&#10;u8n+7tkhjhizHNVF5BTnvGPUdieIGQQv+mgcQ4qzYR8W5J5DE/Qc+9dS0V+blXomy2ramydt2G2V&#10;vo7iuFjYiEUbenTQtkkBmJPQzgdnXzN92+vrh11v+Wl3r8xjtTettKQlAkikDffxfrrruCKgWrFN&#10;ZY6aWWSht6elTnH0iIuO2fJ7X7d60fDuCNtsF0iVkjKsn1jkI270BS1Eyaw/dG9pqyRYfmktdMpD&#10;Iko+lmznio91AHbeOxrfWlglA1adR/CPz7Uso86NVdxt98ucM14pJTJS0bVSVtFhW4gAcmToN9RO&#10;MaTS29btlNuoQpWxrkxmi23dgw7X2vNLQXqKKmVYqmlS5Q8ORIYByjeWXviT0CcnwNJ3PEV3dwEu&#10;NGSSDpP2nvzqQIiKm3Xt25XOyWOmpaxa1qCJ5GqYkErCZyDI31e7YH1+wXod6FZXLLTrjikxqjHY&#10;bD2/7oiwFJAmg9RT1Nk+G9fc4n+drGroqKuIUg+k6SBeLHsKWRuh5JGfA06lSH79LJGlOkqT64nH&#10;v7VBIhoqTvV74T7ki21te/TTPXrOk9FUfJUlW1NM1PGzlikg8EMyFgOyBoHGLU3N00ABBChJTqEm&#10;IkexjpQUnSIUKl+DW9rxtmC422pttt3BbDeZJTHcaMVCtUnGSkw+pXP4Pk+NR45ZMXBQ82tTa9Ay&#10;FRjuNj+NEYfdZJCCIPIia2fee1fh/U3OKyTRz7WXbyjmURZ7T68vGWWF1JEnMEglhkj7e2sJYXfF&#10;W2zcoh3xPZyB5Qqdo7U08tlJhwR3G1DG21btvbKr7xtC3UO+BKfVK0tWs9HTKF6xTDDOOXlWIUkK&#10;SDxGmviHbi7SxfrLEYykhR/+Wwxt9q42UqTLWT++VZ/ubYNxqbFZdz3Lcc4lneWGSCJSopalehDH&#10;HH0F44KoAAT56GdaW04k0l9yzYZGIIPVPUk853NR8MBOtdAt9fFYUFtp7PYVkhpbYjYqKqT1Ckp/&#10;WxPgyscZPhOgNWHD+EeI6X7rJXyHQbf/AB6daXW5AgUq2etmr6WOuqIwVq0k41shEkrBVPLjg5GW&#10;GMtq3fbS2otoPyxgCAM/jUUgxNUGvr0lOG+bq1poZ+MzQ4xk5A45HlvHL99M/DhStOkSRtXSc067&#10;euEtlSS6V87G1QlY54pZI+TAjP6GzyU5OOsZB8aorlAf/ktjzHmAfx7c+1GTKQFUWtnxhprrRzG8&#10;7LsN6o6ORhTLLAaScYOPKEAZz4x+dJu8FW0sfD3K0KVvB1D771MXJHLFWrhP8P71RrXirvu0brY5&#10;Y635wf8AGUoQyemR1iRVBcDIzgHPgaC0nijK/CCUPJdGmDhUgTnlONtuVTJbUNRTBHMH8qRt/R1N&#10;urI71UVNPeLBXZRo45eIkYScXEYOGVuQ5DI9z99X/DlIdQbdsFDidjGwInPIiMUovTOpJmg9ju1L&#10;arnX1FK80cVTgtyIKxuzZfwP05ByB2M++nrhlbzaUORj8IxU0q0k6aHSmr3lBeKi207y1QYrPFCP&#10;+agPToD5J4jx9jpoFFiW0OmByPQ9DXk6nFGK9A/Av4RX6+bquNYUgpKaNVida6QK3rqPobj/AOlv&#10;H4182/iDjFsxboaSCpRPLpzE+tXNnZlxcrxXrn4eUdw+DtJDYKque7pKxaOaCED1AR9K4A8gdd+d&#10;fIuKrN+tT6E6DGcz+5raWDQkiZAp5+IG6Jdh7bRrraJJfn3/AOGmlcp8vxHIk+xBHWNC4dw5K23G&#10;7ppWogFB2E9e4NHddGoFlQgbisng3Hc6apq9w09MkInjIiyM5iC579iR3ps2zJCbVStt/WgKkoUq&#10;hPw8+Jxtfw1tlJBTSNcRDOxVjhW5MW/86c4lwnxL9a1K8kj8KnaLSbcA11s2vqYPiFK9RHGUqKOO&#10;oZScsc+eP4/7Y1G+bQbEBJyDAoTWFEVtsN+p2pw9PSTRhB9THvI1g1W6p0qOafkz5qgp980088dP&#10;G2RN9HFlxkaKbFxtJV0qWgKqnu7YyXimjiHFWRsqsoyvfsdGsb9TKp6xSTrCVzNeQfix8O6fb9wq&#10;0W0TRUUMqzSzJOzRxjkOYUDsHyf7a+2cI4m48hOpY1Gccz0msq+wlCieVFfhZLYrZdq+1TbNtUtq&#10;q3V47oJ2lPLwJPq7GfP76T4sLpxpDwuFBYBGmAPwpm1fSnyQI61P8XN+UVFeKHaVujmprdAwmqXp&#10;/wBXI+CD+/21zg3D1KZVfLIKlYE/hQ33ZXApG3f/ALQEdbbE2/dY+UMp4UkwwGiYNhTJjxnrs+c5&#10;1eWX8NqQ58S0YI3G8+lVL12pZCaFw/EGRJPSu1Slruj0oRKmFBJFKpIxzA9yuRn2wMjGnFcN/qYG&#10;pAOxwQe372pRT0HzCor/AL4oBdYLPLRBdmGFYsxxEzTNIfrqAw6Vw31YPRA1K24e6Wi+lX8+TucA&#10;D+nO4IxXg4XDJECss3ps+q+Hu8KugqKg10dbGK613WI8vmY8AOB9zjBxnIwda2xvUcStEvJGkp8q&#10;09PblQ1Etkg0xVt9ikJpamRqiinMKmfH1jESdgYGMEnz31qubtlTrQIUJx71EmTJ51rU9tj398IF&#10;twLi/Wi3rKJFJ5VUCdOVPksjBTn8jWMQ7/p3FPGiWlq+hO09ARNNPJ8Vvy7ilfbFRW7r3vQ0O55B&#10;Xym3Rslcy8ZWBAxzPucHzq2u0os7JT1mIhWRy9qEwkOLzXqizbF2DUbbpbFTcaGuZMGZweLD3yfv&#10;rBKN4W1Xrj0rnCdsVriWndKdMJHOuqrYG3tlWhbbbp6VKSQ86p4WHLHkjOqZV1fXLnjvpM/05mgX&#10;C2EkIRtXm34v/FB7huejgt0iUNmto400g/TI48h191I8E6+k8E4SG7dS3fM4vfsOx7VlLh/x3CVf&#10;Slv4G7Js3xR+JVdXVwMUETho6ZT9HL379x9hq0/iC/ueE8OQ21uedWHDGGypTiuVeu9+/Gy1/CSy&#10;xU9OVL4Ecaj9cjfYDXxXh3AXuNPFStudFveKEueGivNXxD+M91v3CtqzMtLVNwWRfMMn+AqPbPvr&#10;6pw3gbFtKERKfvVSp1S1QTJqOq2Rbd3WqmuF+pzt260ZEoqKU/yapf8AqHtnUkX71k4pq2PiIViD&#10;uDTK1JA829IG8JoaASVVko0npqf/APKAnTMvgsPzrSWQU55LlUE7dPSlFyc1+jmot2Nbq0MUrggh&#10;r2oG9ORwoyknXvjr9xrxS7Z629xumcjvU2lJUqF7Ur3O4R7Y3pM9PW/O0gZSZwvFihHllPh1Pn7/&#10;AN9W7TaruzAUnSenp35g0qDpWRVa47ZpLdfnudI4oxMQVjRiIXYkNxJ9g3t7DIGit3S3WPAWNUfU&#10;d+8fWjpACpFelrBuSCiWGkt0k9Aa6nE0UJIJ66cKG6JB8jXyy6tVuEuOgK0mJ/fLvWoafCExyNJP&#10;xH3Ot6sdbtuhuC10gX5h7f6RjLMvZ4g+HHZ4jrvrV5wuz8F5N04jSNgZnH6Gqa8eLnkQZArLbHfp&#10;6uOP0+JlhH8zrDkDw39vB1rri3Qkk8jt0oSHCBpNUt5Q11Ef4/aMqJhipjX6S35/OmLFTa//ABX+&#10;Wx6Ui4Ck4orsn43m604s1RVQ01ZIvpx/PR86acf/AJqVT7H7+2lb/gBZPxDYJA6bjuK4hw1+uG1L&#10;bdqg0UdFHtC+MfopJpSKWY+xik8fsD468ai1eOsDxCrxW+v9Q9RRp1GRvRSWGsoqVafcFske6UwA&#10;SSL6sgeCfv8AjGlAptxRVarAQrcV1UDzRmi20b185TVdvkqWp4qs/VTVqYj5+xB9s/fSd4xpUl0C&#10;SOY3ijIJXg0l71o5UrZrRWWk1EGcekTkqT/UjDV/YLGgXDa4P7waA4mTFZbddk1W3Kzk0cggY5Cy&#10;DvGtYzfou0QD5qCU6DBpw2hIKJzEMeoVzBMPf/pOqS+GsajtzFMowKMTXH+JFqetj9OoiPTDrrSQ&#10;Z8KC2cGoKxSxPve+R3c2rb8HJQ38qIQB5G/tq2TY23h+PdHPriozp2pztN3ve3SZd23sU3Acv4Xb&#10;VWSpb8Ow6T/M41RvMW9ydFi2T/uVgfTc0VMxJNX6/e1x3pS8I5025Yc8WSE8qmb8Fz5J99Kt2DVk&#10;qSC45y/tFdU6SIFGbHZqxraZrJR09st0K5atquzx+4H6pGP/AMIA0i+82HNNwrUo/wBI/cAVNLBc&#10;rLbvua411xlkqqh56WKUonqHHM566BI/OtezaMttBKEwSPX70uUhJIFL25L3/Mk9ZxI4P1YHQPso&#10;H31Z21viU0NR61f2JUVxgrmjR2uNwHy9MFOMKP1sT7Ko8/c6W4ghsKRJ8qMn32964jGaP7R2Tc77&#10;uFbNamaoA/59QoOM++q29v2bdj4h/HQVzSVKCRTb8SdgVe1jDRvEkMSJylqppBHGg/LE9k/Yd6p+&#10;F8SRdy4DPYCafeYUyADWQV9NSUZqK6Qq5ZcRiPsY/HvratrcXDY95qvMUc+B92q7Zu01MiNHA0Lr&#10;I2CAq4++kOPMtu2oSDkGotkh0K6U5WLbdVu+oa3364S023oZXNNRwMBJKSevUYf0/Yaon7pFkkO2&#10;yJdIEk5Ajp3ospU5k4NXd07du+zqaW2bdpR8vKmJKimy0zqTkjPsoH27OdL2dyxekPXasjkdp9KY&#10;cbAPkrNE27IwknqvWp6ONuMcBHFpGJ6z9vzrV/EpHkbyTz5R2pYINW5rFVWSNbutKiU1Oyjxnvyf&#10;7aCm4Q+fhyrzGiFPlr9uyrqN3yUFDTCNZKnBVTKqAZySzMThAACTy8Aa9ZNpsQp1XL/r3NAVJEUx&#10;UNipaZI5aSoSWgpAkdKqxlIi5GS/Fu2JOW5P7DOAMDVW5cLWSlY8ysnrA5dumOdFKIOKuXm8fIx0&#10;UVO3qtKSxmUdOR/Ufc96Cwz4hUpeI5V4qqhSXCKsuCUtJSrLSUitXVU8x4vUsvbO7ey8sADTKmi2&#10;jW4YKvKB05Y9t6iDO1LVwpK6p9S510gjSpJLTMo4o32X7jvVm0ttEMt5jl1HWgrwZpg3/fkl2Vte&#10;3WQGNmt70tW8UHGaY+oSE5+QpySQPPg6ruHW5TePvXOfNIk4GOYoqctAd6I7B+BFfHSQXHddfHb7&#10;PD9cMM5wzD858AfjS3Ev4hbKi3YpKnDuRtUk6UmCaeqndO0NvV1HPJav4pEin0JKk9ui/qcKf0xg&#10;AksdZ5Npf3KFJDmgk5gbE8p6nkPrUi6qcVW3b8WRv+xSWin2jb6GhlVHa4TsqRwcv+WrMRkt4PBQ&#10;W7A0ay4OeHv/ABDlwpSgflEkmN/bvU/iHI0qAilJr7bvhft6llo6mea90ZX0HekWMc2XLyqzZZSc&#10;YVsA8R1jVym3e4rcFLgAbVvBn2xAPUid6Bq0DFUto3Ebk29W1c9LVV0KTesVqXDGpnAJYZHRXvse&#10;ezk+NHvGvhX0NpUEmIx/SP1qCSV716Z+DHx0tPwl2jTbUita1e5rxGJ7lMTywH7AbHQwDgKPAwNZ&#10;bi3Dmb9ouufIn8udWdlcm2XKa2RrQvxH2TRtasQi2VLwiONeLIyt9XXv3kY1jOItm0KLhGUlP2rQ&#10;MuIuELQRGfvTF8Errt3abXF72ES4wz8BGV+qR/bJ+wGrKwLJtfFJ9KpCSw8UcqD/AB9/2g5rTY6q&#10;z7d7vt4m+TpmTJKhui39hk6lZq8ZSgcITlR9OVMOuSoRT78ENk1OytiUFto6dFkjj9SR2PcrntmJ&#10;99Bdfcfc1BOKM2jSMUm/EX4v7itnxJuVlmlWOjigU08MHbkY+rkfyf8ATQA+fCKjjMUdaSmI3NYd&#10;8XPjLdL/AG+CyVarDHUsYY0V8YUeScasrNgvK8WcJzVc+4UgpNZ1fbRFdNs09ooJIY5owIsxphyM&#10;+M6et3lM3Cn3QYM0klIUITT3ZPgvJW3OS4bd33ZY79/DxSQ0rQzRilBGJWLgfU5AKg567x2dZ+44&#10;+ltHh3Vqst6tRMgzGwjkOdOtIZlJKiCOorj4bf7Nlv2HbnN1qP8AemqEhlnpKd1goo5e+3ZjgDHn&#10;99S4n/E7vEFhFunwkxAJEqI7AfaoaG0EkqB9cUWvl2huFVSWy7b829ty1c1ihsW3Y5a52bOAGKBV&#10;84yM6VYtnG21Ps2q3FblThCfpMn7UIOMLOXJ7AH9KrbOO2LvTb225a62+O8NKao1NZb4oFj4McGn&#10;XmeT5BP19HI+2pXwu2F2128EQTEBRO/JWBj0rjehThbSCPcflt715n3XOthppo6KeS51ZnZqm4TA&#10;81LKVACr10uASPJ19Vs0/EKT4oCRAhI7d+fYUNxIA8tXU29LuraG055K23wVlqeSiqfWyKiVGIdB&#10;GrAlicsD7D+2gfEi0uX0pSopWARHygjBmOlLJAUkgmKbks8u17LSVVja3X0+lI7NRSCoqkjyecbR&#10;gZUg9EEapfGTeOqRchSAY3GlM8iDzFGKEgYM0lUtyluF4NTuKkSphr54qQNM7KYY2ZWZez+rAxx/&#10;Htq8caQhnTaKgpBOMyQPwpUHzQa0jcF4tt0vV8e3TLJWwGaeaKGIMtPDlQv1Kw5OcdDGFzjWZYZd&#10;aab8YQkwBJyTzjsOvOirIUfJmhNmoILlRX213NKqmoLjRx1K/KuvzASmmSRSqv0CcuMkYwc+2mn3&#10;FNKbfZIKkEgzt5gREjNdZhJUlQx2oPcamy0lypUtdpemrKWpqGlM8pmkkiUJw59BSTh+wB13p9tF&#10;yttReXKVAbDEyZg74xvQVq1mAK1TY+2bVbNqVVPdUgllpZ6u6/M0LmOFGkh9VIUIx6zBwvH2Uqw+&#10;r2yN/dvO3SSycKCUwckwYKj/AGyJnrg1ZoZCEQR3rJrzuqbeaSVG6KI111VysnzyTn0zx5ZAVgO8&#10;dnGtkxZosiE2hhHbSPuaq1lS1ajV7Y9ZerTLGm25aWz8l9V6yij+WLnrl9b5LjB8+NK8QRbOgm8B&#10;WRiDmPYbV5GpBKga0q37zt98tu79rVNdTvfZLe1ymuVJGY09eE9kqO+Rj5ZKgZH5zrMOWLts4xep&#10;SfDCgkJPQ5594oyXQZSrnXnvfluolY0FtuMN2dYkkjkoKd0hCHPJQHwQwHk47++vpPDnXI8V5GjP&#10;9Rz7xy6UFUK+Sqey6+WjooI5aeVDGZEbmO40LHK8D4/V59+saYv2kqWSk7wcdY6/lU2jimGt2zcr&#10;DUQ14p5a+zSRrUR1kCc4/UQqPqGPpdc4Kt7H86q27tq4SWyoJWMQd47dQeRqSm1bjahkFUwpkqLi&#10;GFBQyeqIwvNVlJI9Rs4PEsAFB6BP7aaWgBRQ18xEbweWB7b9aikGr1tquaUsbUUqLS00dVUT9hWm&#10;Ad5OY9+XgfbGgOpjUQoZMAdpgR6c6OYgAUGutye30NbSFQtPVq0JCPyZyFVZMD2XLH/InT7LQcWl&#10;c7Qf0ND1wDVraV2e8T1Quh+dqJ4kmiLqG4TKpAclvCkrg/kY9xoN4z4ISpnABg9xO3qKinO9DbRV&#10;SR3a4OkYpZkpBIVKFhlW4swBIx0xOe8Z8daaeQC2gZOY+u3751xKc1HteuqrTWOpjaGWQfL008QK&#10;KZF+rs/lXYH+2u3jbb6JBkbkdtvyojZKTXrn4CWDcvxDscNltZSCpp5Wnq7vUK30JjERDf1NjyNf&#10;Gf4hfteHvl53IIgJH3rY8Pt1PpkmAK9JDflVtKktdoqoTcK4TCNq8J9EjKcMVJ18y+DTeOOXQOkb&#10;wfsK1DaUp8oOKBf7RHxfjvm2qpJfXr/l3EbUJ+lfqHE8fvrWWDl9xG4aD6gEgY7RSLjLbDZUgZNZ&#10;3tbcssWx7bTvWZjkR4kjmOeB4n6c/t/20W6tUqvVKSnIgyOlLLeIaIPSifwQt9sit1ouVxqaiRpk&#10;MSQKgaMpk5z/AO+kuPOvFa2WU7ZnvR+HlPgCTmnT4Z2621fxHukUM9RU09NUBIZzB/8Ak6upJjBH&#10;6lBx17arLsOOWrKHPLr35z3jf6VNJ0qKgNq1X4j2eTadpnuVLOsnyMfq1PonB9L3cD3A9/toSuAP&#10;MGCQtJ5/h7GhfFoXPKsao97Ud4K1UgLkHIZeuvI0Vdg4x5BR0PYp5p/iPRNSxtNUCNcYBkbOdZ88&#10;LdCjpGampwRmlfdtLYdyR19xjrKSGSshNNIHf6WYqQCV/v5Gru0cumFJQtJ8pnaqW70KSRXm7a+3&#10;LpWbVSSkvVuSCkdoaiOUlWjKEg/V7+B/nr6ZdXLDdxDjSpIHpnNUzbcp1hURWT2XfgrN+yV087Vi&#10;UzGGX3QgHGtnccP8OyDaRE5FJB469VXb8Ldd79FJWlTKqSy03y8QYuo+n03yQOOG6986Wti6wwUt&#10;7YmT9/tQFkOOTFW7BaLbW3O5XaGpqVuVBTMZDVxAIrMvBXyCfYnyP6ToVw+8hCGCBpUcQcnMx9aC&#10;oSTXNFPYfm7fbL0lc23JCscVztD+nVBj3wkVhxYEglQ2CcEDvGvLFxoW9b6fF5pVlPtGR3j3oyNK&#10;DDgx2pw3r8Hq6t2fUUlqudNuK1UfGttlxiUx1tumA5KtRAe1Rx9JI6PLPtqmsONNt3YcfQW1qwsb&#10;pUP9quZHLpUnUJUklCp/GlIW+0334VU139CKlrI6lkqFpnLSRSA4ZHX8HPY8j9tXHiP2/EzbkkpI&#10;xOBHIz+80AiUA0z/AA/3Xt7bdRZp4LhLJLb6kr/xD8WMcwCtEy4wyE+D9yB9tVPE7O6uUuBaQNQ5&#10;dU7EdFdqO24EkTV74q0sOzPivaaiiLfwq503/BSovWAf0Z/xL4x7jGg8JUq94a4h350HI9vzqJQW&#10;39I2O1bLspbrHY0groDUSVDkcyADEv3OsJflkvamzGkbdfStClCikBVZPv8AhusW9JbVtVqi7TqQ&#10;1RzJMa/dCfGQPbWx4YWDZh69hAO0VUqZU49/L2FOW5rH8O6Paclwv9HHDfYYMS0gOWY464j751UW&#10;LvFXbrw7Zf8AKnBNG4k7bstgITKjWd/C3eW2/hdtKsrhgXCpZvTjYdoD7f261o+L2V7xe6S2r5Ux&#10;J60kLg27AQMqO9MFJsys+IkcO6KuJqqoiyYYmb6cE6q3L5vhpNijAO9RbYA8x3NGJLVtP4aUV3q7&#10;y8VTPWSmaKCTzEPKqB+MkZ0mHr7iq20W2AAAT1rzr7VunSB5qwbe/wATLhuyWo+RKx0NPjEfIAKC&#10;cAt/05Pn2zr6Jw/hLdkB4mVH94qqLinMr3rOqK91Nnu80N0laopnkEksdKw5qPcBv89ahxhDzQWy&#10;IIECdjRkuAjNM6U52bWLuKzVP8e2nUgpJURdTUgYENFOo7XrOGGQdVJWL1HwlwNDqdhyV3T+YrxA&#10;2GxpfulqqIo6UxzrdKRU/wCGndR67wH9KuR0/HsZ+321YsupOoKGkzkcp7dJ5ihGZzRLad7s1W77&#10;a3S0lLAYWWmqB0zL5C99clPX5BGlbu3uERd2QkzkdO9MNqSZCqcNmbsuNNt6poFZbtV25zLQpc4w&#10;HKAY48l7BI8EH/PVFfWTSnkunyBYhWnb6fjRQslEiqFPf7b8U7hJdKannte5Lev100bhhPg/qRvP&#10;IfY6aVbPcIbDKiFNL2PT1FDbPM1Jt7bMW6dw86Gtho77EecazD04qr2aN/8AA5GQD4J61y5u1WjE&#10;OJlvtkjoR1HamAkLBjerVLbMVt3tNQHQRuU9GYdxN5xn7aCt2ENvp59KWHnQZ3FYF8Q9ty2a9uOB&#10;gUnrIxg6+jcMuw+yMyaSyDTnsv4iU15tAst7U3GniGBKTmZP+pT7/t76or/hi2HPiLfyk/Q+tMJy&#10;M0+WPf02z3paes9K92UNmI1DfXwPtHJ7H/pOs9c8OF5Km/I522nuK6FEYNTT214aSsuNhrTfLMcy&#10;tQyjNRSAntSPLL9iNQS4CpLNynQvaRsr35UZMgYohR3WzfEm0QWulnFp3XSJilaRsLVIO+Gfcj86&#10;VWy/wxwuqGtlRzHI9fSjKKVgEbiju0bcPiXZ63aW4qaOl3DRoflKjHUuO+J/OkL13/SnU31oZaVu&#10;OnpXVNl9olPzCkOl2qlurqm1VFIae4U8naMfPfka0CrzxEB9CpSaFbrDqc71JueyMUSQxcJl+ksB&#10;+oahaXA2nFecB5Uj1m+bTEslNY2ezxSMS70wHqOP+uU/Uf2GBrQN8OfVC7nzR12HoNvehkgnIqpT&#10;ChubxUNPPLVyytyZFbLN9ydGV4jQLigEgUTUDinahorVt+cRVaiWrhj5vCzZSBfu/wBj9h76onHH&#10;7gS3gH6mugJGTQm/7iue766OGkqjBaUIAgRuPqD7nHkf6fjTlvbM2aCtxMr69KitzkKVN7QvbrxD&#10;BTx+rSxIpZkH08vf/wDXq4sCHGSpRgmoEmvkFjtlwUV1ZVrDTRDk8SfVJI3+BB/iPjPtryrh5uW0&#10;JyefIdzXANWTTnY6GanhPpxJDcKuPj6anC00A8Jn2+5++dUj7gWd5SPurr+nSuhOrNegf9ku10NT&#10;X1lSHjmRCVMirhSR9vvr5t/GbrqW0JyO1LsK13QTSb/tWQUl63nH6kXzHogiMMSVT848au/4PK2L&#10;TBia0d7CoBrE4vh3PPXCuiqkrGA+inl6A/fW9PE0JR4Skx1IqnU0N6JvBVUlRFb34idmy/p+APsA&#10;PGlQpDiS7yFDAqbd98is08K0Dyw0kYxPNFgyO2PYHwM6hZW6nwS6AVHbpFTcSmBFWvhXvLcr3KT0&#10;6k09DVt6IaqILv8Atn2HudC4vY2YbkplSem1BaJQrVTNfPg3KayW41N6a4UQdioU/TLJ9hj9KLjz&#10;76qbfjidIZQ3pV+A6+varY2+tOqaSrxeKe60kdJADJb6ZyjYHFZH+/5A/wBdXjDKmllxZ8x+1IqI&#10;+Wlrb3wuuF3vEkyUbPbYyZRO4/lMB3k/4gPt7nVrdcWaZZCSrzbEc6EGSTNaU1NRUdE0Mw/4Yo0Y&#10;lkYg9/qbr3OO/wAAAay2p1a5HzUeABFLxNCLhQPSLNcLeiDm030hkA6CqPb3/OrJJWW1BeFHalVJ&#10;HKl+o3Y+34btBZqVmlkUzy3Oqwxk+oZEcfhVGQB58Z1ZpsxcFtdyrbGkcvU9a8kkTUdJabjd9sTN&#10;XCeomq0DJK4zxbyMfjUlPss3IDRwKmEahJrWdrJb9nbWtlXdY4rjd4YP+FpwPpQn3b7nOshdly8u&#10;VoZlKCc0JKSAY2pGv9duHel+e67neaG2QOflaOEfTUYH0qif1H/TV8wi1smvBtACs7k8vWpaAjzV&#10;H87QVU88TWuouN0JB+UWTmJmGcI5HXpoR+kdEg51Lw3UpB1hKOvMdSO56mphQIwM1EJ6molae4AX&#10;zdUT8qeOE8qajlI+hFXpWcAFuugFOSetT0pA0teRk7/3K653An3zXCqE96G1Vrm3ZdKykuNabbZK&#10;JRcLxd2PqM6YGD+XcjiiD7fYHTSHU2jYW0nU4ryoTsAf0G5NLBJUZNGNqbnO47pVtRxw2yzQwpT2&#10;+1xyZamiViTyHuzE5Zvcn7AaSvbT4ZtPiSpZMqUeZPTsNgOlETvArRfhpYml+J9DclheqjURmanh&#10;Tk7hTkAD8kD/AC1l+J3AHD1MzBOxO2cU801LiQmv6D7I2dbdqbPorjLJLBeqpWmMRbGJHJYkr9+z&#10;+2sc/bLS1pSqUxH2q+Z8uoEV5b+J99i29uupqXlLR8ySQcfV3ofDLZT7AbAzVZfShWoUk/CveFNu&#10;z4l1G5bqA0FIDFQxyHoH3b+//bWpvLT4G2Rbp3OVGgMBS1ajXqX/APEeKu27Jc4ry0i0wYsIW4ou&#10;PC/31Tuq8KEpq7GBJFYRuLdVwF/lvVbG01XVYDzFcrHGPCj+3vpcMi4SUTH50Na8TWK1VZU7z+JF&#10;wkpI3qTS4ggjX/Eeyf8AtrZoQixsEJcMasn8qpXZcVW67V+FFJt6iiu+7a0W5WcN6EROXb2X7n9t&#10;fPrzjDlyo29ijV35CmENpSPNVfefxeNJtCsm24Httolf0ErEg5SEjx1589ffOi2PBddyBd+ZYzE4&#10;qS16kEExXmveM9+qLlQpcLhcLgtTIvqTRSenTInfNQoPbADtm9yOtfUrFNqhCi2hKdIwCMk+u8Ty&#10;FUhZbJkiT3pl+HWynNbYr1c5DbLHZ6qSa3xFPTDliWKxg/VJ2Mlvc+NVfEr4BDluyNTiwArnHc8h&#10;0imUpgg9K1X/AGZt3Ut6+LclmpqSq/hf8MqjwqCGmqGAHIsD37nodDWQ/iqyct+GJuFqGvUnbYdK&#10;lblKbjWdzSHuvcNkooVs22aqnr5VqZUC01Nxw4bHF3f9ZX8dA/fWntba4UkO3SYwDMyfoMCpO3KV&#10;khsn3EUiWmvivlferNHJHf7hWR8BKvNTS8e5Bnrx46/tq8faUyht8jQlPLrO360sle4q/tHlYrjN&#10;daa6P/FmxmVY25hV6VVJ7bAJ8+ffS14RcIS0pHk5Z9ySKhpOqRVmvoay+1Ftt9xj9FUDNCgCiqmX&#10;GW79vHZPf50JtbdulbjR/QUTTJ70YrZ4tj0s1PYbZSR3uogWoq0c82jT9SqSei/XY/brSTaFX6gu&#10;6WfDBgRgTz9JrhKgYr78MNw0W6mq75uOrqEiVJKasnmVUjWL6WWKMjsSN4VAPIJPWo8Wtl2mm1tA&#10;JJBSOpnc9QOZojJCRrc2pZkp4bncK6vokkhgnkkMSrJ1Hk59FmPfS/Sc+c6tkqU22lp0yRE437/W&#10;hJhZ1JwK2XbO9L9bNobWt1EKCajr480xuAB9GJZZI2d1748mOVJ9u9Ye6srZy7eedkKTvHMkA47d&#10;af8AHXpDc0BvVnpGgjvl2qY4bhFNNTvcqXjLGJO8lkyQCcEdZ8DVjbvOSbdhMpIB0np69vagrSlG&#10;ZpEve6amqoaig2zOlW9SAk9Ykys0MQ8RIpwwzjJY/fA8a0VvZoQtLl2CNOwjcnck8+gFKkzgV++H&#10;ckttjgmulAI/lopo6Wqc+nLEkikOhP8A9SNsklW7BBZSOwecTCXSUsqwSJA2JBx6EdemOlcGBkVW&#10;2rNSWK91EVfHDLRcjDOWcM4j4hWKffpifsdFuw6+ylTXzDI6T3+gqSBQ/ae3a/Y+6pnp2NTSxBjQ&#10;1LYeOWIn6CeWcEDH7HTF5cNX1sEqwf6htB5x70VAKdhU025t0U1te4VSVkkFQgevpZSEWpQt9eF8&#10;Bx/S3t1qCbWzUvw0Eah8pHIx+HUVPzJ81XqukssNLV1tHO1TQ3WGSShlPhqdnBdHB/rQqQy/cAjz&#10;oKXLgrDbggoOfXaR2I2NS8sSnagNxrZKCyXiokr2rRVn5KkcNgtE+GbIPYwo44/Oc9dvtoDrzaAi&#10;NOT6j9d6graaVIUW2QfxG4UkjUsscoXgcNCQv0Zz7EnOffvVyo+Irw2VAEEe/X/rlQSNJq5FW0or&#10;nNPTtT1dMnqNThg8bxFUMiq484YcsY+k5+2gFtegajKTie4Jifw7ipYq5uart1daqOpMEsVTTQzQ&#10;1TxMBG8ZwxZh5DleI9we9L2qHUOrbJBBKSOoO0en3FQnvVd47huKikuVKs81daYBUVUCDDRR+kA0&#10;oHjihZVP4KnRpat1hhUQ4YB5EzgT1O9MJTrE9K9WfBD46XiwbNprNS2qWnoa9vTWuMeGCNg+pn+/&#10;nxr5HxrgjLt4q58QagNpn2rX8NflIbG1Om5NzXS2z0VZQwvdKSSTlFNW1PH1PdjGuMAZz++s7a2j&#10;TyVNunSqMgDY960C1KbV5RvVHc/xDtslsnhnKCterWqEMoGFUYJGfz3o9pw14OhSPlgiaUuLiAAB&#10;QW3XWXdzzQUBjjBWSrShlX+TMMEni33A0+40mzhTm+BI3HSlXD4iCSKtfB3d09JZqCmqI2+gPFS8&#10;lwrHl+kH76X43ZIW6pSDvE/Tep8PXDYmj24d7XP4e7unue0r/HaVq4UlqLc+JlnlBwSB7HAx1rnC&#10;hrZAuG9RSYBPTpQbtHiOeUxVVN1b33vfFut0nrszJ6ZiVTGhQ+Rx+xz3pu7etm0lKSJ7URhk7RPr&#10;TZT2Cosgpnp7QsEHfrSzy8kjH3wP+2smu5S8SFuSeUb/AOKdLak7kRS424rXU1lVD6M90khbKvGn&#10;poBjvI1aC1eShKgoJn3NIqcOyRVO5XeprqLFFHBEUUqmWAP7ZPnR2mENr/mE1XvqKk5rz5SQ1lXu&#10;O+2iqappqmY/MqY88ORznOOtfSVltDDVwmCBjNVDaCslNLW34aDbdpr6OJ1NTM7SSSv5Jz0o1a3C&#10;nbp1DqhgcqTwmU097b2hcN02ez1NtkjephqD60XpgllPWG78D7fnOs/d3rNm64h0GCBHrRG0z5hU&#10;29bza9oU89LDGpuFPU07V5Eob5o8fpXHl1VhxP8AmdCsWHr0haj5VA6e2cmguOBJkDNMUYodxbBp&#10;quqpaZKG6epJUQW+duEcvM4jMWRxKHsH74I7xqvJdt70ttqOpEASAZEZM9+lWKgFthUb1kFFdbrt&#10;3cstVBNWQ170qoK+nmI54JKMRnwwyCDkZzrZOMsXNuErA0gzBHpOe3Xc1VqRpO1NFqpTNtrdUoZp&#10;YquSOocRBYwHwPrXyAc9FTjxqqeUBcMJI2BH769jXcaaK/7POxU3juqeSmr5lWnMM08I+lyuD6kb&#10;A5VoyQrYxkFQRpP+JeIGytgFJ3kA/gZ3BirCyYDiiqcCtr+M1m2tatvW96Cuaato7otR8lK2VQk9&#10;8M9gHWX4ZbXzSlreUPMmMdOVHdeYU+0G0nBrW3ms9t2Y10rbhFE7xdRqw8418403Dt54DaDg86tr&#10;p1pgROaw69fGGipduSV206NqcOTBLPJD9Rm/xj/yTrfW/BHV3AavlTzAB5dKzb1y6SEt4BrBrnbL&#10;78StyxVZnkWumX05mGeJx469tfRGXbXhVuUR5RtSqWio5NaDtP4H2m21MZ3jcIq2mLcEhJIVG67O&#10;s1e8fedSRYIg1ZNoZbHmyacfiR8TjsehWy7cQIhUcGHfX31S8K4UOIOG5u8mkHnVLVpRgVjlftO5&#10;79oam5X25PRloZJYJ5GwvIKSv+ZGNbhq8Y4e4lm1RORMUBTCW0Fxw5rEbNLVJUUa1P8AIkqsqskm&#10;eLEj9Jx5BA7Gt6+lBSopHy9N/bv3pZI2o3vraUO3Zqa5WyVprTWYTLdvSzhQWgY+48lX9xj3B0jY&#10;XqrnUy8IWn6EHn+o5GprGkyNqHW++3nZ9Cl7tKD0nkaCoXPJWOOXFl+xGej5AP2OmnLe3vVm3fOd&#10;xy9wa9JAxR2gv1u3DTU00Xq0FBKWzBAQwpZj+oAH+k9EarXLd22JCoUoczjUP1qQzUyWymuKwR3C&#10;aKpC8qYvMMEZ68/kagXlNSWxHPFSCZxRyz2yr2U8UFxjnq6DzBOCBUQr/wBEnayr/wBLYP20g+6i&#10;+lbRAVzH9J9twe9FT5RpVQbb206wSXncNqldpaSrMhaMemyr55cD7HJyBp26vG4btXhgj1+9dQ2U&#10;o10d3POZ0prtSsKS4MuZIsYUke4+4I8jSFomCbdeUDn07Ht3oDhUhWDRvYm6LfcoBJcUeGq9QI1S&#10;p9QxZ8ch/XGfv5Gq7iFo40r+VkRt+Y6EUxbrAwRvRj437DirbEa4RcaqJQxeNQ4wO8j7jSfAOIqb&#10;e8MnB9qjdoCTqTXmGGuqo7ohcKSfJjQcWH34jx/b/LX1lTaC0YP40kgmtAFvkemigrU4UFeucZyF&#10;b7r9tZrxAFEt/MmmCmotv1Fb8P7yIxPKYmH0SKfH7f8AtqdylviTMxtyryVaaabxXWjepgevRLZe&#10;Y2zDdaROIc+wlUe/5Gqhlu4sZDZ1IO6Ty7iiyFGRvRyg3A8NbQx3uoegvtMwejvMXaTKP6ZMeQdV&#10;7luFIUbdOps7oO470whekhQwa07edNHvO10W5qWFVusKBKpYiCsn/UMayVis2TirJeUHaaC6EsPB&#10;xA8qt6SrxWQ11IvqNw8Ek6v2EKbXjNHX5kzXl+espPlysUQWQ+GxjGvrSUOTKjikSTUm3oq+omxQ&#10;zi3069y10p4gH8Hyf2GuXKmkp/mDUelR3ozV3KH5aShppZKmkB9SrrZ8gyuPf/7edIIZVqDiwAf6&#10;R2rpIipNkVvqV1VUzlzFw+nl/T9sajfohCUp3qKUzV28biWnrI4xF/wDDiT5JOl2LQlJM+YVJUg1&#10;YtM0FHUpVQRBYR2AR3obyVrSUKOaiZ3FaDZ97bfZWhqbfNNNUEL/AC8sxJ9gB5Os2/YXQOtCwAOu&#10;K6m5U3ymvRvwNsdqslIYqGGWjmKl2pmOWTPsw9j+NfL/AOILi4fVqdMgYnkfSm7ZLalhexoDvfZy&#10;3jdbiVQ/I/31Y2F94FrjFO3KhNEG+BNDdLI8dMfRqzgYU9jSo/iJxh6V5FQaSlzBrHt8/Cy4/DeQ&#10;pSQNWvL/AM6tf6iv/Sv/AL63HDuLs8UErMAbAV1y1KRKc0t0G2rXXQOKghqhhluX9OrRy6fbUNG1&#10;KiDg1dsezqKO6kz3EwhIz6UZHnPj9gfvoFxerLflT71EISTFNg3DVWynloK1UemEXop6a/SFx4xq&#10;l+GQ6oOtb7+9OhzQIFNXwb/2bBv+lFZXQPRWCEl+LfQZRnPn2Gqfjn8U/wCnK8No6nD9q6xbF4k8&#10;q4+MO5aX5hNsbapFprVS4hklgTBnC+ET/p/76nwO1WR8beKlasieXr3r1yoJOhG1ZzeNg7juFvpI&#10;aW3s9RWSpG5Y/RTQFhzz+WHX7a07PEbRC1Fa40g+pVyjtSxTpRNFKH4R3mK53G5NJTxU5kaONWlU&#10;YUjAwM+2BpZzjVuttDQBJ6gfnUNImSaG0Xw0qHb5ijpqGpkjX0vma2ZQoP8A0r7jOmHOKpCdLhIB&#10;zAH4mly2DnVFDvibtyStttkSguzA0/qJd6eGQCMMGyhGO8Ee340zwu6Dbjheb3+QkcudFU2hSQlF&#10;Gt07xt1Jtzb1rNkgNXG31VaITJIoGEjP2XsnA86RtLFxx954OGOnQ9akXVBvw+VBK2We81iTLIkd&#10;UIysTMmfSXHYVMgasWwlhOk/LP1Pc0stYVAVSWLzWTmtpHoZrewJDsExPWn+nLLjimeyq9ffOrrw&#10;W0hC0qCvwT7cz3NdE1Y/3YenpYKWCoLVhDKECYJlkxzx+y/T9gOR6zqBukqUpax5Rv6Db6nPc7VL&#10;wyau3va1ItnoNnQ13rXWpqTV1VLSRPNLUyeEPIdYH6VHgDJ99AZvF+Ku/UjyJEAnAA6e/PnU/CAG&#10;nnWjfBv4EWwXp7DJSFa+ofjJfq6bAjwMmOGFem+3Jj99Z7i3Gn30fENqwkYQBv3J5e1HabDZhad+&#10;dbb8DKS0/Dv4r3my1n8yZY1Wmq5VwVXHbD851lrwjivD03Csc45SKdTNpeJSPlNekdk7SqNyter/&#10;AFFXLLCF9GlikHFVUH6mA+50sjxzZl4mrl5SC6EJrzl/tiWi37e2XRVMNL6ldcahEhQDOOyO/wB+&#10;9S/htLv+olK1wnSVUvfJBtSqJg1mfwPvW0KHbF2sN8omgvcsgWJyO198LrR8dtH3Qm7t3MjlyI71&#10;T2lytlwoUnFPF0aSuio9qU9N/CLchE5DjDz99EgaybStIVdrVqVt2FOKWt5Xaln4r08uxbOJ3r8g&#10;9R057eZj4UL5OrXhKxxB0p07bnpQX/5YxVP4cxD4VbdkvV4pOd/uzGUrxyIiewv46A1Pih/1d8Wz&#10;Kv5TeKVDa4mK5uPxeF7p6a7NSyVW5qGpUoJuoKRFOS5H9TkkcftjR7fgwtXC2SPCUMjmo/lSweWA&#10;U8xzqhBR7n+IbKKGjMlvTBMkg9KmhYeWyeseT++dFK7Thn/sPn5cye1F87uTSpuDeW0fg6tVT00K&#10;b1vcToZw300lM7t5A8t46GNXFrYcQ40UqJ8FszH9ygPy70qtxIJCKpC81G/tyUW4Vr2qBhx6U+Yz&#10;CoRl/lp4XvAGNMeAjhrCrUpjbPXI3NdSvMc6Vv8AZ23Zdfh18TLpfJKaWe601umoqalg/m/z5cAR&#10;k94OAST++rb+JLJninD27dJhBUkknGE8/wBKCgKQ6FDelWW/TVSV1y5iOpl5VAbjjiivjGfI5OW/&#10;fjq3TbpToZiQIHuR+VcJJJNM3w5sz0VVR7lkHyt0aqFTDTxDKSQlCOJHt2QdVXFLgLSq0GUAAEnk&#10;Znf7VFKMTTZX1f8ABnaSdfTqZD9KnyMnPf21TtIL/lTkCjDelemslbet4q9TBNKHpJpoGdzEOl/U&#10;W/wqcE/fVsq4aYsyGyBBE4n9k1xaSFQKGyWSayNa6u/3GZ4ZZ2ZDBUhayWJT3KAf0rnwx84PWmvH&#10;S/rbtkCQOY8oJ5dzQ0pI8xp33JdqLdNtp6GxQytLUMXSDiscVP8AX9b4H6pG6y584PgaobZl20cL&#10;tycDfqcYHYDp0oi4irm09t3G3XG2UMc1NNUSLJBHRVMgdZ05sWLqPBPPPI9+NL3l004hbhBAEGRi&#10;DAiO2Nq8CJCQaK1ts21YK+K2Hd1RRVduqi4SnpS4k4+Iyc94PtnGNJtuXlwgvJYBSoRkx7npNeUU&#10;pM6Sap7n27Tb+opoLHMEk4ys9AI+OJ+ORJGD5ycHH3JI0e0uF2Cgq5T0E9uh/WpGF5pE2rR22Cge&#10;pjtLVV9VjJUPW8jBA+SMCMY5NgHo+M5xrRXi3XHNJchvlp3I9Tt+xQ0AgkEVDR3G7bhqUrJJp4JJ&#10;45OUE7HhH/MKpgEdADA/bU1NsW6C2gDEZHpmvKg4r7RBJ665Ub0sVU8iqxKrxUYHEkfdT515zypQ&#10;6kkCa8PLire171Hcg9rEBSWnQmWGA5wA2D6f3x3gHyM6BdMKaIfJwecfSRR0GajEN/qXaGvhnqIW&#10;jeaknjOFCKxXGD7DCjHkDrU9VqgamyAQYIPpNEIUTnaqNpq44fmrBXM1LbqmR2SMDi8MgUBsA/pD&#10;Hx98DOmHUE6bpoSsD2I/OPtQcDFD76qU1vpYbnzihoZJJ2UKOVQX4iNVPkDiCSxzjONM25KnFLZE&#10;lQHt1/xXThNWzcqMpSST11HVMXUGQJK1NyQdR4KfWO8ZUYBzoPguSoJQQPafXfHvUjBAzRqk26gu&#10;CS0FpN8mnkNS8lFO0s0B74j0/IyfYjBBA0gu5OiHnNAGMgQe/wC+dES0VHyiaI3nZlLsXZdRQ71H&#10;rXWpSGoNpt8ql6JuR4rO/tlcDiO+tK298u/ukucOwhMjUR83XSOvfApdSUDCTJodtKyx7apqqvvF&#10;tkktjxGZ5GkI+aJCOkRCnPE8EBBzkZ+2mr183aktML809NuRPrknEUZAKBmty/2R9zUV83dfqncU&#10;4qRVETLE3/LXkSSEXwo9gBr5/wDxnaOsWzSLQRp3PPEZmtLwMgrJNbp8bts7Zrfh/DdraJbZV2+r&#10;SKmyCOML+WVD0QDrCcAeu03Sm3VBQUPMOZPrWvvVjQJ3NY5tylk3vfmaKlpLzHTlYJ3I9NEX/Fn3&#10;P41sLpYsGIUoonIHWqRAKjFaNK1Az19oBjmit1LI0M1DEEWFgvSs3ufOs0kOyh47qImeeeQorxHh&#10;GKn+Hm7KGxfDKwxTQ0jyLA0nKVQW5ZPegcRtHX+IOqSSB2r1q5DAFIt/3PcaGKSassFsp6osZ45Y&#10;gHmePyGUff8AGtHb2jS1BKHVEbRynvSy1q5b0j374qXmrhodx26urXpirx1dOwCIgA8hfIOr+24T&#10;boUq0eSAf6TuaU8RYTrBpg+EG8t3bkhrLpYkrbhZl5JUxyNkIxHkBvPWqzjNlY2ulm4IS5uP80Rp&#10;RWjVOKFN8Saxa6e1QRR5WRv58q8ZCfdWxp3/AEpsoS+s8tvwNLKfMwk4pZ+Lvxaq4tv/ACkVrpaQ&#10;wp6sU0GcsQe86tODcHQp7WVlUmIPeqy5eUTmjPwvvsyb4oKuoggnttZaXjlkBLAM2GU8j35yvfjx&#10;pLituk2a22yQtKpAqz4e4A8QoYIpavHw4o6jcdUlC0tU07sKVI1ywkz2rD7fnVozxRxLAU7iN5qo&#10;daT4igiodq7rrPhduGptDzmCvmVklXP6WIx/not3Zt8WYD4EpGRSbbkSkGlK/wBsrItw+u+JzEWd&#10;M/1K4+o/vq5tXm/A0pxt9RXdJJmmP4RSC83eu2xXoDTS/wDE01QX4NER3yB8AjA698DVVxpPgNJv&#10;GvmGCN5ntTdssZQramK4betNuqm9KETQ26D6rnUAgVUryHoL4AGcYHWq1q5fcSNRgqOEj+kAc/Wh&#10;3RQiEilz4ey22+U25bPGlXQ3Gpp5jPHJh0DoxYMMYI4485PXtqz4kh5hTD6iCkEQecER96TSAU0Y&#10;+CV4vVDupYrfCj1VQPRmdB2FI6kz7r2DpLjzNs7b6njgZH6etO2pVJA2rXfjFZzQ/DmcyCCW8p9c&#10;lQuBzPksdYzgtwXuIDJ0HlTVylKEgprPaaon3xta3yQ1Mr+mimrpkYs/pj+pF99aRSUWNyuU77Hu&#10;aWdhZCjvTS9NS0e3Y1kjEVHHGSqP7D8/nVQFrcuDBlRpZw5msb//ABLuVkkrp7PFGlarZEMgwJY/&#10;+k/fGtx/pTVwEJuD5SOXI0uVqFOO0tzUu9YXvwrBNHjhXWqbsxSf411RXlm5YEWumD/Socx0NNJI&#10;CdVRbPu9Pu740WKlIBpmrVjMbjIZftqd6yqz4Q6sYOn9mp2QDj4TWgf7VMVBZ7i9iSECg5OklOnX&#10;0nxx+xHnWc/hBTr7fxRPm5H9arrpzx3lNn+mvNO6rNJaaaz1tBKfSpP+XPGAwycjv7HBxr6rZPpd&#10;U4h0fNuDXDvNWduVQqLNUUtayVSmIJWwDsPHn+VN+GVvOg3KdLocbxnB78x6GpSCM0lzyU9pNxt9&#10;QJSr49GRGwvnrI8H3/Y6v0hb+h5I9ZodV7JSRUlRMssvy0sgHHmOKO2PpDj25DoMOs41O5UtaZAn&#10;8fb97V4b1oNluNMfl3raOnnEg9PlVAhH/wClyPB/Os4+2vPhqI9N/ajgxkVDe92RU9R/B1o6q2nl&#10;lKcVHrQuPwGHRPtqVvZKWnxyQrqYgj1iorXO9cbH3XRmlu1LLcfmSg6gnQwycfdH9jj2I12/s3NT&#10;biER3GR7VNC/5emmuejobrYqNaSZ6Ux/8mKtHNQP8Kyap0rdZfUXBPUj9K8oajqqlJt+OxrHfaKJ&#10;1RHBrKFewPu6fj7jxo/xRuP/ABnTy8p/AGihICga2q2XWKuhS3ylKmkqYQYXx5UjrrWDdZKCXk4U&#10;k5ppxOsRXm/4h7IOz9zVQjpgYJcyU5P9J91H219R4ZxA31uCTkb1UfKSml6e41VTbKYHJkiJCx5z&#10;xGrQNNpcVGxomommGkq47nSIJwGkReLqR2R99Vi0FpZKNq9FArkTaHZwTJSk9Mp7TVg1/Ox/VXgY&#10;o5trd1JdqE22rjStpifpRjgg/dG/pbSF3ZLYX4zeD+96MhzUINOmyviJP8PK007Stc9v1DcJIZ14&#10;yw59/t/fVFf8MTxNGr5XE7EbGja5Ghe1M252tMsiz0brJSzjmFx2NVVmLhI0ubihTo8przncLfSW&#10;dvToLc9dUnAV6hcqD/6ffX09t1b4l1ekdq8pBFCqmjnXMt0q+T+floT+n8H2X+wzpxC0/KymB1qM&#10;VCk7VSASKIqND1HGDxz+T7nUykJPlMqoVGoIpJ7ZDT06LDJUtgZOOKD+o6rlKSHCpRmPvUxEUacW&#10;y9zWq1U1Gaj5AH1XjORIxPkn30j/ADmA4+pUatq5M4FOUuzau9UqW+zW0/NKDJNJ4SNR7sx6A1SJ&#10;vkMKLr68cu5owQVDSBQe0Xuo27NJbrZEv8TcFDcEAJHt9GfH76eeYTcpDzyvLvp/Wllp016p/wBn&#10;G2S2jbsrTMJalkLswPIkn7n318e/id1Lz404A+1FsEy9qNJ28bnWbb3NPdausEYyeMTN+fGr2xab&#10;u7cMNp96srpsHM0Y2T8Z4aq7xUtXL6MjgcQTpG/4EpLJcQJAqp8QskTW2VNppd02dopY1nV16YDO&#10;sEl5yzd1DFaO1eChXlD4r/D+r+H16lrKaBmhkzxz4B19i4PxJHE2Q2pWRQ7u20+dIwaEbParkt0k&#10;YjElZWSc5aqUZYDPSr9hp2+8NLkgwlI2FV6MDNbP8IPg3Nu7dcDVEgq6WJg0obsA/bWF43xxNnaq&#10;0CCdqaZR4iwBW6fG3e1t2TYItr22VKZmTg3p/TgfbXz3gNg/xB43rwJ9aunloYbjavF+9rvVWy7t&#10;JRHmyKM9/Uq/cD76+78PZbdahzANZpxUqmqlkrrzf71aSlYEgMwcw1ErBG49/Xg5KgA9e+jvt29s&#10;0tOnIG8benelSvzAGh1uuctXad1V8kr1dTSVrxrLnpQx4jC+w8YGjusobdYbAgKTJqafMsp6VYuu&#10;z2+H1o2qk1z+ZF3t3zjSA4Kyc+LJjPWPzqDN5/qDz+huPDVpjtG9d0J8NK+s1Ft2CltO4bhbqynT&#10;5O6wBRMf1IQQSwP3wP8AvrtyVPW6HGzlBroUULBG0VTvm87TX73r7eJYUX1T8sIh1CmMDs++mbex&#10;fbtEPRyk96TccKVjGKRL/t++7Wq57zbqqorcHPOT6gE/b/QY1oLa5trtAt3k6Zoi2g4mU0+7V3et&#10;9S2K1MtVLWyiMqVwUkHZP3x0dZ28sjbFcKgJ+9SaURiK0DbW1dvblqqcJVNTemzpKcci45ZZcnwO&#10;Xn76zVzd3VqgjTM7U+kEnArQqbZbbd3BW3fbb0FBUTQpBHPLCHdf8TZPudUA4l4jSWroFUGY5U0A&#10;pOYrRvhztGipbrDcKm4QLWr5bOST7nQUXYdSUAQNs4rynBzE0r/HG30+0982i+0VSkzBwsrL2CD3&#10;3qHBVKU27arEgbUW8IdQlxO4rfLZ8Tnods0bRemYpArtGD1pp28RbK8FacV1khxIVOavbxrdpfER&#10;LRTVa0MgwDLlgPSP9/fS7dmLq6KmVFMpxBoirzw29Cs15P8A9qT4T2v4cXCm3Vtmtppo6aUF4UfJ&#10;lGez/bV5wW4u1OL4VxFPzbK5RS9wpm4Z1MmCKF/DX4yUF7hve4r76RempwRLL0Rx/Sqj765xDgqr&#10;YotmP6un41XWjygYVX34TVNP8Y9x3ffV7jjmgt8JjtdDMeo/OZSPv9tC4sy7wi2RYW8yoytQ/CrJ&#10;hxDjhUuhe5N9R0lfEsMlPWUyRH1I+2Bcns5P20a04eVoJMgmlrp0FY0GlXbt3s0l2krKyA1sSOZT&#10;Sxj6WPsM/bVxcsvpaDbZg7TzqvHlMmje8PjVuGuplWppqWjsBjeAWiBMxmMjDA+CWwc59jpCy4Da&#10;tnyqJcwdZ3B/Q0XxFH0rzxedr227VctZRXKOhgnfFPFOhZFAbPEv5yuAO9fS2Lt1lAacbmN43+lI&#10;qUFEwIq1Ztrblstxir6V4Kpo5I3CUlZ9RUPkhc/jQn7yzebLSwRIjIqMHevQGzf4f/8AiXcbtcLd&#10;R7aSz2yq9CZHOK5mysczk55MA3ZHvr51feIbFDLKy7rUmR/aBuB0HSm0rWD549q8/wBbt8Um4lsc&#10;Ui3IjijmJSFmA/QBnvjjs/udfRG7jVbG5WNP5dfeg6TMVu22NtpDapqirq46NYI2nrbiRyMcaDLR&#10;wKPOBr59d3alOhKBM4A7/wC7pTJCUpg1XuVHYt72WkmsVvkt9LTVQirKqvk51RRhn1H9l69vbI1N&#10;pdzYuqRdLkkGAMCenf1pcEKXAotuTdVo2bUrd6ugjqY/QS30NFP+uaMsC8hX7HAyfGAAOzpW2tLi&#10;+SWUKgzqURsCMAT2miLUNU86Rkr7CLfT7iuG1YrfS100hp0qyWSXAP8ALznKAnyRkDV/4VzrNoy+&#10;VFIExv6+vY0LSUxNB57/ABxyTJT2misVzqolfnC7ei6gd+nnoZHWdOptlEDW4VpHXf3oa5Uc5FUt&#10;m3CO371p71NJJTCnimZYTlgZmGEZT46JJ768aZvGiu0NskTqI+ldR5FSKtXoS3opyZf4gwaRKdW4&#10;/KRL5yf6pGz2dAtyGN/l2/5H9BU1ZzSnc7pcdvXKhr2rZSqE+nVIcEHofV+RjVy0wzdNqbCR3FDM&#10;gSK0NN622r25TSblSWe9VLErU0KelNFDjCu7DAkJH271mjYOpfKbQgNiMK2neB0o+qU5oHZbFHWl&#10;pq7c1HAVhkZxc45DHCcj0wzJnIfPX299P3FwpA0tsk5GxEmZnB6VxOg/MYrq4WGhse4NpSteLZVx&#10;VSkyNa3kkQR5OCcqDjII6zriLlx5i4HhKGnbVG9EcSlACgZqW4rs3bNCam13evuMcSIjS22gEMru&#10;HLk83PjP05xobP8AqFysIebCTn5lSANhgfWg+KD8qTV6HeEE0VxPy61FK8qyNb5ZBzkXILSxN/S2&#10;MgkdZ8jQFWSm9EKggYUNp5Azv2oiHFqhJFRV23rTDNXVtHMt4oI5mjliqmD1lHISAobB+tCPLDrU&#10;kXL0JacGhRHL5VDr2POKNiZTQbc1kt95rIxVJKtJHIQq0p5x0/eWhXPZJwANWFo86ykhG/OefeuL&#10;IjNSbD2PBvK9yS1FbR2G3orKkEqn1Kbicj6AP0/cnznUOI8QVZNQhJWrmeRqDSEqy4YFbrR3GDZG&#10;wKqn2Esf+8tSohq9yzQ9wZHcUOey2P7DHevnq2lX98lfE/8A1p2bHPue1MrcGgobMDmaxqa8J6Eb&#10;vLbau+3B2SK4QK0nqyq3FuQ9nyM/nsjW5SydRACg2j+k4gR+FIpQE/KcVX3Il+tsVktl6p5GWFoa&#10;lbuEwvrl8oD/AGypXHhs6LafCrLj9ucmRpnMc/1mipJJzW7/AAt+Gltsm1VvLl7VcaiQ5z2EIboj&#10;/pOvnXF+KPP3Bt0jUkYrY2DaW0hXOt7lsybztdJR3GYxR4WSDifoLgdMNfPEvGxdU4wmTOaulqC4&#10;B5UsXr4ZUtNt5rNtiq+Ql9blVU6HDPny5I99WzPFHC/496nUIxNKhpKzpTQzdVmn2H8OqukpKiIe&#10;pGyuHP1N122fudM2byeIXyVuJ2NcvYbZIFZRtq/2Oz26nirpGqalo+CDOVUHx17a2N3bXLzhU2IA&#10;NVTLqG0AKpf3L8Ubfs6Wtr4Y4qmYIFiikf1CoHkAe2rO04O7eBLKpSJzS712lOU1llf/ALTFRX2V&#10;qGnsVJTyTVDTThV6Y4wpGtc3/CqWnvFW6cCBVYq9WoRyoVTfFm+yvDbqKsnoIKuQNUQUkhRGb840&#10;6rg1skF51IUU7E5NCLpXCa0fap9athX6ix8s5yf31lrvytqNPo6Ctgu3w+s9HsLdd0rGgu9O9KlN&#10;AQMBZH7bGfDDWKa4k+5esMNSkzJ9BtQ3tIAHMmlG21MVTR296GKCuvCywwxxU+QXhVcEOB1nxk6u&#10;XUqQpQeJCMmT17VJD3JIp8orlafhzNJFLIj7nrf1sCGFID7j9s6zy2n+JgKAPgp//aKXC0LJQD71&#10;5W3ztrckO7LjWTmatjR+bVzMMN7g+c6+v8PurQ2qGwNPaqgoCFQDTlY9xUm4LPTSzuFrKccHAGSw&#10;99UdzauWzpCR5TTyFwK5o6Bbte4LVbQY6qslAEo8ga8twsMl97KUjaopJJg1d+KF0qVmte1/Xpo4&#10;bWxaqkaTiZX/AKdL8JaQAu9IMr2pWQ6vVOBS/ZtwyWTeVpu9JJE04b5WsWMhkfIxk/uP89Wb9sl6&#10;1cZc23T++xo6ACrSK9W7W2HF8OrZV3KjojNdKxSEp4jyPpE5UL++cn9tfHbziCuJrSytUITz796s&#10;0NlADad6XfiRZ6qs2JcKCGq+auiRGtq6Rv8AmPB/W0Y8nhnJH21acKfQi9bdUmG5gHlPf1qHEB4a&#10;NKdxWX/CG926e12+IuKest0rFKiLpiv2P3H4OtZxq3dS4pUSlY2oKFgoBr98U9w3DdNZV0tv5fIw&#10;IGneIZABOOWB4GfOu8ItmbRCXH/mO00qUlwzStc9lS7np6KngdI5jEAskZwcj76t2r9Nota1DE1F&#10;SQaI7Q2THsJXjrJglVM384qej+dK3t+eIkFoYG1dSQmK1al+FdJe4KPcOz6tIL7QTLN6JIwzD/31&#10;j1cXcYUq0v0ktrETTg0yHGsEUifG7ctz3hu2Osu1MYHA9OojXOVb760XALViyti2wqRuPTpVX4RS&#10;4pZ50oDb81VTv8pOcOPrjYfS/wBjj2Ork3KUKl1NG0TSy+x7kt2jYNLHITwcRnHOM+evfVuOIM+G&#10;Rv8Aka4WoM0J3vZobffqWGQP6Ey+mS4w2nLB9TrKlDcGoFOYoJT29KS8yUHrJBXqeVO05HpVKn+h&#10;uXWT1jJAPjIODp9TmtkOx5TvG479f0qIAO9aVR2FrPZYqh480tQv10zg5gcfqBB7Az41lV3HjPFI&#10;PmHPrRHEhG1KHGnvdbLbqtjiMF4Jh28QH/ddXXmYT4rYydxyNDGRnely026qtc11lMbyVEMmQrrn&#10;1F/xA+/WrR91DobEwCPpXEJJTNOlv3f8tRUzwssSNKokik7hZT/iHt37jVE5ZalKBzvkb+1FBIrS&#10;bTd3n9V7UflKqIfzKV2EikY9vZl1lnmQmA9kHY86Lkijtr3BHuC0Q1dXDHR3e0P18ieIdM+6nVa9&#10;bG3dKEGUOdfyo4diFkUd33tyj+KOznuNtlVqyJDzjfo5GkOH3TnCLvwnh5SaDcNBR8RHOvM9xtVb&#10;bXkiqYwCfDK2e9fVmnmnQCg0tUdDVMsgZCRKvWD7jUnEAiDtXau12FQVBiMtFN9E6AZ9NvvoDefI&#10;DCht3qJFKv8AC59vX1DA6tTVH6C5wD9hn76uC8m5YheCN64MGnSTcC1VAaaqjAkA6ZumX8HVCLbQ&#10;54jZxRirFGtq1Ud6snyEkvGaBzgk/wBP76QvEFh4OAYNS+ZM0Eu16t96pWWOYxK3REX0k/gnVgww&#10;6wrzCjFwHelKPaUNXMAzvBCD2Ack/wB9XJvFITgSaDIJotXzWq3inQoiwwKVhh8hc+WP3Y/c6TQl&#10;92c7864pSeVRUt9p6yT04rc9QWwpyPI9v7akthSRKlxQgqdq0LbYraGhqKyG201vpIV5y1cx4qOv&#10;H5Os3dBtxaWlLKlHlR0oVvNVdu/ETdG9f4pSWpY1t0CGSeVm4IQo/wBc/bR7nhdnY6FvSVnYdKmh&#10;0lWlJzQKy3GluVT/ADcQTSHiXBxp19tbaPLkUspeCTXtP4R26PbmxJajkxAjzyb9tfCeNOm6vgim&#10;eH+ZRVXl34pM+891vVz3ZKOihkIMR759+2vrfCQmxttCWtRI3pm4OpdCZbDBTXeG6Pc5OSgCKJV7&#10;OPc6dFwpTRZCKXW0hYzXpf4PfEyL5aGlqK3D9KOZ7OvlPHOFKkuIRQ7dSmlaRRz4yV1FuextA0iS&#10;yRLzUr/21X8DbctHtUb1ofGC29JrBbRQVMlVDR0ILVMrhUAPjv8A8a+jPuoSkuPbCqhQAxXsjZ9L&#10;TfBP4ZPcKyVfnJIyzSucHOOzr4berXx/iIZbHlHKrK1R4aS4a8cbo3TWfEbd6ViVMlZPVVQWGBW8&#10;oD5/A19wtLRvhdr4ZEADJqvuHi+qJpZ3Zb7xb961Mr0zNHIVhKJ2qY8//r1b2jlu5aAA53oDiFJI&#10;mv1PDV0l1URyrHCmeKt515Sm3G5UJNLFHm1VStNJLtKyXeiWsjmqLjVCVmk6VQG5Zx9+tHdWm9eb&#10;c0YQIrwlJ1CicW26CfYklEXrarc8lWKiOrkQlY6YZPpoT7Z760kbp1N54ggNARH+7bPtRmwotqSU&#10;0Vt+2Du7b3OnlxPCuFY9NnHsf89Ku3fwT8EYNTbBKYrJa74SVT7jkq5qsNCvbhDhiR7D/TW0b403&#10;8OEJTk0qtKZzWt7M+F+7rntuJpKVJHmBZKYtkqn9OfzjWNveK2TL5IJEbmKfYYCx5VD609/BDbm3&#10;/hxd7nBfrZJDfax+EDVa5igJGCy+2caXv1njdvLDwwMR+fWpJCrR8eIMVv8AYPgrZJdu1tNYlhlq&#10;JFP1r5Uk5LHWKvW+INrS88ZirZDzDyoTTdt3Z9ghSl21LURVdy4gzPj/AJYHn++q1vhzt854qFaa&#10;ZLwaGRWl2v4LbRpSJHpxIAvnPerH/QtSiXX1H0ihG4T/AEpFYt/tJbBsVHtOramovlqpSHjmZuuP&#10;2H51XWKHeH8RS0lZUk8iP3NHUUuskED2pS+Ctqo9zfDKarMs09XTAgqT1nxjTnGrO4bfS63srlVb&#10;YOoJU2U7VZkptv0tfHbK6ITVc6gM4OFj9yc/jQG7S5cR4jTkEVO4WlKh5cGkrdW4Nq11Ne6L5Zo6&#10;OIcIJJ3LF8f1D++nmLW+bcbcK9SjvQjcstnTAg15gO36elrqhnqT/DnYsYOWFP7j319V+JWtCQB5&#10;hzqkW6hKyU13QX+awQVUVleVIZVxMY2+kL9sai5b/EFPxG/KugkmU1cu9utFXbKSZKuSpMSh6hQ/&#10;HLZ8H76Ay5cIcUgpidqmdPPegMW7P95UuNJbFEXy2OKKePL2znVibP4XQt4zNC+Y0EuG5ayluVDB&#10;WOJprczwtGpJWQvjl/cY0+3atrQtbeAuD6RUkeUkV1Y6GOovFwstekkNmZkqFqnYL6EjHCcc+Sw6&#10;xrlw4UtIuWzLm0dR/ihKHnmqFCKm63e/VNTHLYEo1Ag9JciJUY/y8f1Mcfq/fR3NDDTSEHXq37k8&#10;/QbVwDWTNaZbEaC1UlxudXJRlKKJzDUAPJJmRiqhD5J9/wC2ss6Qp1TLSZ8x22GM5qaEyaJmFLXd&#10;Wv1YyXi+VmJmp6dsJTjACxZ8L1gsfbSmouti1b8jaeZ3PU9+1GUpDeOdPOyL5TbvuVTarrHb7e9B&#10;SGeoqHpHkgRT20Pqg4C4x7d6z1/bqs0JfZlWowBMH/lFeYUXCSRFFNuUtutiVs9ss1JaluDD06WI&#10;mojqHzlpn5f0KMHH+ek7p114oS+4VFHM4I7DvXlArUAmgW7LHte7XAbovUMkC00rUs9wSX1JrtMD&#10;9MVKg6VR7t4A686srN+9ZR8HbmSRIH9g6qPM9t66W0hOspiPuaXrruy3bgubm67DvFXT08Ip6OOF&#10;glPTRDH0ICPqJIGW/bVkzZvW7X8i6SCTJJySep7DlQPF0HKc0i1l5oKW93BVoaeosrziJbdLIXmR&#10;ePmM+3Y9hrQtsurZR5iHImeR9aXUrUZTQa80dDS2ulrrRVSU9JKwhSOoJYSy5+pfwVHn7dadYccU&#10;6pp8SRmR05VPcbVYtO4aRKwQ3OnZ6hIyqyRHGM+Dn3xob1s5o1MnB5df0r2RRyltFHeoJqa4p69N&#10;KCSEH9eP1D7aQU84woKZPmH4V0ZMGk/+CVm37fLb62knqlpKgBZFP1rE4ymCPf2wetXQuG7lwOtq&#10;jUM+tRIKRXFJEb18rTVdUYIykdHWtSKcKeihZffvivWuqV8PqW2JOSJ59f1rrYPPaudx2uvsdgoK&#10;Z1cVNExjEsa4VYw5KjPkElm+k99anautPvqWNlcu/P7UQ/Liq1NR1MlraWmlYSl45ixXkCCr8gfw&#10;RjOiKcR4gSvuPuKHpxiim2hdLZIt+oYolqmPChR2XiO++m/oOMfnSt0pl3/xlkwN/wB9amkkbVoW&#10;3Nh0dXbdwbhNfUR3OunjMUFIVEMUgJeVHB6KcQxH9tZq6v3EOM2gSChIO8yRyI7z9abaSChSjvSn&#10;VTvCVDlZ3A5vTYBid+WFYY9vOCO9W6AFduh5jrQVZ3pjsskkzfIRW6eoq2Qsoo4+bgj2B8/2Oqu4&#10;CQPEKwB3OKI22pWKOWbaO6lilpNyNT7c2fWwSU8kdZXRrNA8g/lykDLCVWCtgeRkHo6RfvbIkLtJ&#10;W8kgyEmCBuPSPyIqRbQDCyPSptobBo7DZ4bNda2Kqqaef1I2hjaNI5QT1yIyuT1oV7xFy4dL7KCk&#10;EQRI29P80ZtGgaasfCj/AGdd4fG2Kvknqai12KN1qVp5mYyvJG5wzM3ZOcjPQx7ahxb+JLDgikpb&#10;TrcI3HSOQG1WNpwxbx1u4FeqrJ8L5qG0QUtxqYyvDiyk8snXx+44qlbpWynO9alq2SkACvu55LXb&#10;6emopqgu0ODGVYqFxqNql55SnQN96IuEHNI15+L1usVU8FCge5Bx6pXtnTWgY4K9cICnj5KU+MCT&#10;Cazz40fE+mvEEVDHAQ7rnDNgk/j7603AuErZUXSedVvEboFMdawet3xBRUNWtHj1QpR1fs5/Gvor&#10;fD1uLSXdqoNfSsquNc0zsxBVznPf31r2W9AgUBappfibhKWX86slCRSw3o9ZqgxSxyLgFHD/AOuq&#10;+4TIIPOjoOZFbdZ6n0yksZyWwQB+dYB9MylQqzQdjW1/E/eMWxvh9tqx1FL83LVo1TPGrcSZG/ST&#10;98DrWE4VYq4hfP3KVQBAHtvSV08V3CUjkKE2LdFt+CuzIqxqB6rdd2R54ouP1Ih+xPWB7403cWj3&#10;HLsthcMtwD/muOrLSQykZO5rKKu33Pc9ZVbltVQ13Jy9ZSEYng92wP6lH3Hf31sUOMWiBZvp0cge&#10;R6UFLJ0+Ss4ttDPdt4x0JeSRHPqSLI5J4eff8HWodcQxaF2NtvWlkplUGrVzoRt26EUU+U5Edfvo&#10;LS/iWpcTUwYNabsK5iyzreGAkdI2AbHakjWV4g144NuOtSUTpNMdn/2aNw/FvaNdvu11UVxk9Yma&#10;k/rCjxj86izxc2j54c0ySEDcbDvTosm22Ur1ZPKnT4Q/A/aaRi+VdVivpgFrbXVDsMpyjAe2D7++&#10;shxnj9+o/Dtp8ivlUPuKsUt2zCPEJ81NlqvVZfN70N0oLgUprc7R/KHDJKucapXrdu3tFMvJkrEz&#10;UbXzKLtL3xLudTeN7QbkttQluvVsLYQfpmjIIZWB9j9tWvC20MWnwrqdSFx7HkfUUu+UKUdRzWDb&#10;Qu9JHXbiRYxSuJmdYlP0pk5IH47Ovod6w4UM88Uo1ASUmmH4f7qbat3mvMifMU7oySwkZWWI5BUj&#10;VdxG0F02GAYIyD0NQCtIq2m5rBAhqaAN6Ebs0D8v0qTkKf20sbO6MId3O9RJFCaHd9LfNyOtavKn&#10;fw6no/t+dPLsV29uPC3FeRpyDVzb29q3aG85J7bUlqVGX1IyemBP2++l7mwbvbQJdTk1FBhUCvQl&#10;72xtz4t0cckNRHSX0wq/HwWGOsj3Gvmtvd3nBlFKhLc0wsJmOdYFd7VctiXuoo6iMxyxHIz+lh9x&#10;+NfRWXmeIshxB3pYmq1RuJ7vB6zUzOKcFmlgGWQe5OPbRhahkhM78jzqMkiRS5uW3ybxjpOEkclT&#10;E3OGXOOY1aWrgsSoRg1AeZUilHd1jR5Tb7grUdcn/LlI8H7H99XVlcQnxmso50FWDiitm3dI1iFB&#10;WcY7pRqY5VJ6lX+lhpN+ySl/xEfIr7V1yFgTVL/d2S+2mattz+jcoMsIc4Lj7A/fTHxQt3A09lBq&#10;aoAoBtuvqpIDT1snCRJCvNv1wt9mHup1ZXTaAoLbGCPb27iupmtFl+G7Xjav8Xt4SoCN6FbSn+hi&#10;Mqy/g6zA4n4Vz8O7zyk/lTa2ho1ilSzblk29e41lRxCB6cqHyB41bv2oumdSDncUtqinlqxdr38X&#10;MepcNvXJeMvE4MefDA/cHWf0fFMeB8riDjv1oqTpwaf9j3+HalYZoK0XKzVLem5bAePP9Lj2P599&#10;ZviFuq8RCkaXBmmmlJgoPOlL4wfD4014S8W1jJQT5YovsTq64JxLU18M8PMKTU0WyQayeqFQqymn&#10;kaZqfLPCVBkVfuPuNbJGgkaxE8+VCIiu7RuqX1FE0aVMEgCsy+4/I1F6zSflMEVEEmjMsNuYCCpi&#10;M9pm7XH6oW/H20ilTw8yTCx9xRUhKt6W9ySU1sc01TzcDuKeM+V9tWtqlb38xGOoqKsGKt7OqY3i&#10;MsczgnyT50C+SrVBFERtTTZ/hXt+2zMbzezX1ES83hgfEcajyTjvVQ/xe7dEW7WlJ2J51IBAO80K&#10;3XvWyVcJodt0TCCMfVUsmCR91+w05Z2Fyg+Ldqz0ry3Ex5RS1aZLLIQ1RzlmY9sx99WrwuB8mBSW&#10;oztWp7Xrtt2O2GsmjQyf0gkfT+dZC7bvbhzw0kxTLSuopF+JXxNh3BTC10ZLU2csFPWtBwrhKrY+&#10;M5vUlu4gUsbOqaw3aOgiEiwzIR6cfQI/Ora+S34XiL3B50okeYEb1pXw++HpuW4IJKhWWKKXOCMe&#10;/vrLcT4n4TBCdyKk6gkaRXsLcl4p7L8OZIKf6AIuIx79a+I2rC378LX1q3sEBts14cfciVN8qoZF&#10;GfVPFm++v0ALUoaSodKWWqVmm2CBESCES+vUVP8AV54qPOqVSidR2ArtHqBDYqynqFLGQfVxHtqv&#10;d/8AJSUEV4okzRC6bwkqqh/WeRVYZ4n30s1ZpQPLR9RTitT/ANnSxRX3cJr5YwIoWAXI61kP4nuF&#10;27HgpOTUE+dQoh/tdfEM16rZKaZUpl+ggN7DS38F8M0TcrEmrS5WEthAryVb9wS7VuprKKpVZY/0&#10;Fj4/bX2dy2TeN+G4nB3rPqGZBpto/iY9wo7rdrkRIIIi4wf1SnpQP76pV8LDam2msSft3rusnJqO&#10;zXpazbcFwrYHhmlbAZx3++pP25RcFpsyBU0gkTQ6ttUm46uOV2PyyyKF9P8AUPfTKHRbJ0xk14jV&#10;gVr/AMD79uKx7pkqrlTRyWiR2p+VVD0seOgusXx9m1ftwllRCwJwefemGWnQoKRyrSKC32yq3FPb&#10;LJCsdAuWYsO3Yn6j+BrKuOPJtw9cHzVYuABUxvWJ/Hnaj7Mupr5an0LJAhmkpoBmWd89Ln2BOt7/&#10;AA9eC+b8KJWcSdgOsVW3LKQNdALF8Z7psXcFDSPI9PWPSR1EtLnkIS45BD+QCP8APV2rhSLhlTjc&#10;aZImN43NVxQCRGDT429qn4tSyNNTyevTKDyRSMfbv76yvwSeDwEqjV3q5aQ68AkiRT38N6ne9kim&#10;moDO1GOmL5BYfbS13xZhI8NSxmip4aonUnFOFq+IEtpuoraz+TPkc+sH++q22WUqhGxoikLQJVWv&#10;Q/EmXc+3pf4RcUildOJYnsaXu37q3IUhOpNHt1MO4Vg1g3+0l8amstspbfdB82xiCcx/ixjOnuE2&#10;j3GLjxx5Y5VK7cFo1oRmsE2N/tIXvatvmtNpQtTzymQRhcZJ1v7jg6FgKdjHWsolTviEoMTRmurv&#10;iXuWZrq1AaWGXoVErYHeqJI4Rbkta5PQVaeA+4JUqlu+Wu72uSWS81BeOFQXjj8d9+dWFu5buAC3&#10;TBO1RUxpyaybee84N2bgee2U0trtcEYhjjd8l3A+pj+/21s7GxVZsBLygpZz6Ug5CjMUU+G18gmr&#10;JaKrYuueYib9LN7FvvjSnFLdSUBxNTYXoOaLb92jVUFalJbVapmmVZJWD4Vs95/tpLh16hxBW9gA&#10;wB0o7qZgppU2VRS0d/jiEnyrpzeQuc82Udf21cX7iVsFW+wHagAQaIVs1Ft6WH/m1U9RJJUNO4B9&#10;N288R76XbDlxPIJgR6bVxRiqldz3Edu24QNLSwSAzlnIPpg9sT/iwTj+2itRah50nJ29f3vUCZ3p&#10;/oDQVFBU325+vBbKaSSjeOp+mSoUdDA/rdsYJ1nnS6lYtmcrOZGYnr0AowgCas1MlCLHVbnuju1w&#10;K8KSnJ+inhH6VH3c/f20BIc8ZNmyPJzPU8zNdEaaNbM2Ff8AcAtg/hlVWPV1CiKjpByjCcSS8zey&#10;j8nVffcRtLfWNYGkZJ3n/bR27UryqnB9iy7QauvG9b5HPLOpo4du2yUGGNSwPB+HWelBAye8apf9&#10;RTfBNvYNEAeYuK3Pp098VAoCVQk11UXqvtt7qIrn6lDTSRiKopKIhJGgOD8ty8RKcBpH8gYUdnXE&#10;sNuMgt+YjYnadtXfsPeuK/lmVCiPw7+K21t20l5W/WrnaqJkihWjjASBAcAxK39I9yTnHZ0rxPg9&#10;7Zqb+FX51TM7knqep5fSvJulBX8wSKQLzYafee/LnRfDK8JVPEvqvNcKwRv6nZ9OBHb3zjI/0GtL&#10;b3C7CyQ7xluBMeVMj1UQNhXAG7hZ0EJnrStbNr1fw/3ZcpLvbJ3uFDHBWS0NSBIUqGyQCy5B/A1b&#10;O3aOIWzYt1gJUSAdgQOxoaWVtqIKdqUt/W8i81k1vnqaaVmEsySuOC1JbmGCjoI4x39wM6ueGuQy&#10;lDoBAwOunoe43oK4ma7t1RHUUC3SQSLEwZJIEGPSn4kqD9lY4/PWouJKV+CmJ5Hqnr7VJJxWpWTb&#10;8l5qDPZ7ZVVZtaevcpXPGFIlX6gWOMZPYxrIv3AZTpfWBrwkc5p3wQ4JRVSrvNCLlSbQuNknt98q&#10;qpW+ZqagemkLJmBGI+4YnJ/GjoYdDar9p0KQkchmRg0mpSgdKhTncPhPFZIXkrNsSVQZXhma3Vsc&#10;jxDIIyinI77zjxqjb4wt8w29HMagYPv9cUyAEYBBpG3xu6Db9dRWS226gn9GVayRa9GMlW6j9PAj&#10;DD7/ALa0PD7NVwhVw6tQnHl2E8+1LFbmvO1Q2+v2puOiMddtyaymSnRGNkreYwCeBMTfpJDEYBz/&#10;AJa663fWqtTT2uCfnH58/wBaMlYV8yZrum2ZsfcUBqot31c9ui5gUb22RJAAAgROORhSASfPk64u&#10;/wCJ2pLZtwFHnqBHWTPXapIDS1QJpmn2xa6i22qmpr08FDVALdLfDDIKmCIECSRgVwF8YPnB1UC7&#10;dQ44pbYKk/KqRBJ2AjvTgaSYMyBuKF7yorLszdFzisEdRU1Bm9Cnhnj6hVRxUKD2QfPf307ZuXN7&#10;boN2QkRJIO/X6UotXiOHwxAoLRV9fReitrq5bXuNQyvA/wBMgbl59vcY7++n3G23NXjjU0YzyjpX&#10;iSMc6ObO+GF03RVUtyvF1l+XqK5qaaJoiZWmJyeRI6A/7arb7izFmlTLDeQmRnEdKZtrbWQqvXey&#10;/h9tSx04gv8AVx3GumZnFSVz19vyc6+M33Eb65Vrtk6Ujl1rb21sw2jzCTR6C7C23D+C2Orgp6V8&#10;qzfpMvvjOkQhZQbh4GfsKmSknSMCg113VNb6GWCGneWSmJdwTk49+9NM2aXlhSjAVUg4pIgVlm4t&#10;y0F8pmZJniuQOWhk+x9gda21tXbdUESnrSbrutMc6V9ofD2vuVVXVwMIemUhkY8nYnsEfjVxecSa&#10;ZSlogkGlLdgGVk1mW+o/nd8WZaqErPDIVGBjI4nzrV8NPh2bhbODVNfq8wHSsGroRbtw3FpZxJDJ&#10;JJxYf0nJ6I19DbV4jCNKYMCqqYNA6iVzTmRm+onC/cjVigCYFDJqjChVh+dMHah0Ys80UHP1gSF8&#10;49xpJ9KlfLREmBXo74M2BNz7jtgIJo4VFRMD3hR7a+X8duFWrDn9xwKsUK0pKzyo3uq8Q7v+JVzv&#10;dex/h1skWnpaduuTgaQs2VWfD22GvmXkmkmU6iXFbmpfipf5t5T7HgMyR0lnWZHqoxhohKRgP91G&#10;P9dD4Pbpsk3KoOpwgx1jpTL6i4sK6Vm9ZPe9n01TZRSSQXCaqNVS1sbY5KSAwUj74H9taptNterT&#10;cFUpAgjvSKlLTgUc2xuKzlKdN0WYRXKJJaKkvVuYLVq5B/lzRHp1AbpuuutV91bXGVWTkoMKKVfL&#10;HUHcGiJdIwsTQ+T4aVe4tv3C+0cRraOKP1RUUbcxE4Yh45k/UhIGQfGmU8VRavJtnDBOM8+hB2Ir&#10;qkSnWmqWzK8VNLJb3/V+dGv29KvFFDTnFbN8Ed43LYN9jgpKyrNLNUL69ChxF6fux++NUd1ePsNq&#10;dYIBIz37U4ylClgOcqOf7Vb0Cbxo67b9UBT10KmoMLYwT5zjSnDEtuteIsZOY6Gi3MLcIG1KTbmP&#10;wps0s9dxqKesOIWQ9oce37nS3wg4w7pawU7jrUkvfDJgc6obhuQrqvbG4pJxU2u4t8tOV6xnxn8g&#10;nTNs34SX7VIhaMilQdToKtjWa37ar7W+IVypY8mimUSLIT2VPetTbXYvLBCz8wMe9QKChahU9rrL&#10;lYdwUFDBQ/P2mvz6cg7GR5GfYjQ3kM3DCnFL0rTyqGk6oFOXxL2tbrPtWpkoY1glbsqBjs+dUnCr&#10;t566SHciuPDSI51m2z7WJtrSF+QqAxZTnvI1qL52LgAbVBHy1xFOaiO4SAESgpnrvA+2pKASUDlQ&#10;gc0y713VdqCHa18stRLDXUVPxkZDgsoOTyHuMaq7GzYdU/bXCQUqOJ5VJ/UXAtO1alQ3yX4s0ljq&#10;brGsT1aFPVX+pseNZBy3TwZTqGDITREI80GqF52ddfgjfKa9RRfN2stlwRlWQ/qRvxjTTF8zx1lV&#10;uTC/z5EVP/0KnekT4xbQprTHbt77RqHbadbMDLAr5a3zE5Kf+ns4+2tBwW8U6V8Ovx/OSME/1D9a&#10;TWQh2BsaFfEG0fx/+EVU0xMdUnAzjyD7Z/Om+HP/AA3iJAynlXS3CwDzpD3NZZrLOaWs5x3Sl/5M&#10;5XC1UJ77/I1o7V5L6dSPkVuP7TXlJ0mKYds3HlRJNTSfUP1KfOqy7b8+lYqRIIg1xfbH/G6ppqZk&#10;prkFzk+JR/hYe4123f8AARpXlH4UMAjAp5+B939a43Cw1ReE1VOYZYmPasP0sp99UPH2YQm5RnSZ&#10;nt0pvKmVJFZdvmGqS6XAVSfzoG9JnUYDke/99avhymy0jQcETSqJKQafNq3OmuW3Ka2RciHp/VZi&#10;c8G8YOqC7bW3cKfVjP2pxyCARWc7kvFZZpvTgeSknUmOQqfpZc9BvuNaa1YbeTqVkUkVEHFb98Ft&#10;4U+87B/A7wyrUhMJzP8AqD76+b8dsVWL/wATbbVcoIfbg70i/Fj4dVm27ulXTs1HIh5QViDK/s34&#10;OtBwbijdy0ULyDuOftVUsFKoNJK1VHPUp85Si0Xb/wCoqj/hqn/qQ+x/HjWgKHEphtWtHLqO1eEV&#10;e3FzskdPVRqXoahcSpjpTpe1h8qQfmG3eomUGrdLbLbuy1pSVGEk6ME49vwdBW69ZOa0bcxRgkKE&#10;0Zodkmw0+PTznrI8aRcv/iFSTFQKgmsnue5oaO2NYbdOFoCeVdVxjD1bD2LeSv2Hj8a2TVoVufFO&#10;jzf0g/0j986hq0jSKJ7YqqW50MtFSwuikfUxxzb+/t+2lLtC21h1ZqSKgr7bT2p/RpQZ5/cA5C6I&#10;28t4al4FSirTirhtDo8JaR+gM9aEC2XpBrx2pbp7BPGrPM6RdknOrRVwkwE5oMZrRfhHYqus3DHN&#10;TgSiNeHqY6BOsxxq4bQwUrxNTRhQNa3uK8x7drIKSmYLMzfWw++sXasG6QVr25UZSuZpi3zuj19g&#10;QIswVyhLH+2q3h9poviSKdaWA1FeZLdb6WuvgWacxSEl8t7/AJ19XcdcQzKU0hzrQttCOiqZB6iy&#10;rG2FfzkazN0S4kUdJG9NNiSO/wB8aF34BffzjVRck2zOoU6yAtVBty1CfxqoVG5U8BCA/wCI6ftE&#10;nwQTuaDcEBcCt/8AhTeV2fsCpriMStGWX751834wyb2/S3uAagwZXqrAL9b7hvfcvzlyrC5klLml&#10;gPqPjPS9eNfR7Zxnh9v4bSYgRJ2ryz4qqE/EvbdBs9Ifnre6Vc6gxQucFB+dOcKu3b2fDXgVx1vw&#10;wNXOkeivB5+mYFWEHpAOsjWgcY/q1ZpKa1S2y01wsMEc/CRwMrEp8nWPdStp8lM0ZKwExXFVV1Vv&#10;pf5PCL6lymPONTS2h1XmzUAYNazsL4sWrb21pITSfO1s8v8AMMo5sSRgkZ8AD7axvEuDP3NzrmEg&#10;csVcMXYaTEU4Um5aeuMtwpxDS01CqxyMvTyuzAAfsM6ol2qkJDS8lX2oS7gOyaC/7TOyjdRtm7Sz&#10;1EVtilWoqxTrkyIoJIP2GRqw/hW/DXjsJAKyIE9TU3kFxiRXnWg2xcNy3aquwt0ZlucvryTnIxGS&#10;OK59jjA19OcvGrZlLOv5BGOvM0khsqJIFeyvhfaXmpKWlNDTwKwCgRx8Qf3Pvr4rxFQcdMKJJ71r&#10;LULCAFbVom6If92+dHFNHJVsgDLGPpUEZxqhaROHBzq1UER5azS/yW9Lf6dRAGdj5Ye51esBwrBa&#10;JqucANZnuWppdq1Ae03NpJmTMqRN9Kk+2tXZl64SQ8mBVM82kGRQLcNJH8VrJHT1M0dJPS5Zppj2&#10;4/GnrVxXB3ipAkHlSTqtSdKqy7YFlE2+xalVSokCLIwH3861nEn9Nj488qrAIVivXFzpKKloYLfX&#10;VD3OKIcVhgP0ofuTr4y0444tTrY0k9edaZGlCINYn8a4LfQbdr0t9VHIQV+YflkoPsNbzgKnnH0K&#10;dSR070m8sEQK8qXamkguENtjKmn9bkJAc9N7nX2FlYU2p5W9UqxyFWKizPS7zaktVSFVEBad2wo6&#10;yTnQkvhdprfHPahqTmBW0bZo7n8VNq0tNY6N6ie3U5WsrDIEBbOcZPg48Aawt0pnhNypdyqAs+Ub&#10;1ZWrbjyNKRtSXu/ZO4LZaJrreqRbVLRvHFTxBsvVRt5K484HZ1e2N/avOpZt1awqZxhJ96i8wtsS&#10;qqq0L3Ols8kEUzxxDLPMMZP2H40XxEtKcSsiT0pAimKXbxlqbfVqscPCQNNg4GM+4/tqr+JhDjZz&#10;jFDJrrccsN/3FPXSTB9s2jqmI7WolPbMPvg++vWwVbMhuP5q9+w5UYEneituuG2LDbFvu9zNcKoy&#10;IaHbdKwBAP6WmPhQ32Pt7aTdZvX3PhuHDSB8yz9461IOIbzEmt5tfxBvG7LCytE+0drQRABbcOD1&#10;rkf8tGP1EKOyw6GvnrvDGLR/B8V4n+rOnvG2eQprxVrT/MPtWV2vdFFJdHvKiKnWmk+Vs1JgypGT&#10;nMvH/wCpIT0M+/ZOta7auBoMEzOVq2n/AG9kjn9KG24lEqNcXndS1N3NsZKWKa5wcXjmcmeVQO5J&#10;GHuW9/PZxqdvZltsPAnyGew9PQcqGt3Wc1le4N3rtxRaTItPI8YhrBAP5cUYOTDEP8J9yck+TrW2&#10;9kboeOBIzE7yeavy6UAqCTRXeVkt1N8VJK+2zvbZnp4pKdoAAlGYoEE0hYdEAKzYHv1pSzfeXw4N&#10;PDUASDOSdROkR3wPavLCVGSKlH+0Tuu17kulytckLwVyrLUWuupxMtRjyD1kEKyno++oj+GbF5hD&#10;LwynAUDEfsihlx6ZQuPw+lFJN47W3YnO+7bWirJ5vlVuNpk4RMGHIwmNvsAcfY6UTZXtmYtniUpE&#10;6VZOP6pqaXnP/wAoBHUVSe22e01FTYGrRUwV0TCnq3Qo584Eg9nUgd+470cOvvhNzpgpOR+Y/wBp&#10;opSlHy7UJoNz3q1Wyto5qiWSieRFuKqWYlAcBmA8r99OO2ls84lyPNHlPft3NCkAg1d3jTxblmiu&#10;FADHOVDSunfGRV6YH/CQAR9uxoNitVqC07sdh2PL160VQCtqa7T8RtvbpsdWd02qen3VQj0xW0L+&#10;mzuMBA3EjOQQRqkf4VdWryTZKBZVyOcc49KGHceGtIJ61oV9/wBnmt3rb7bdbddINyQRKRJUwH/i&#10;o8j9R++ASCPPWs2x/Erdgtxh5BbJ5H5Y6fpVkm1SsSjMUrS7fgsdy/g8FRBbp4f5QEqnMlQBhzIS&#10;PP6QAPY6t0XS7hHxCklQ7ck9B2596Xjw8EUlW+53W37wlu1DGKD5GGQVCKpEcPJTF6ar92c+PfOr&#10;5xphdqGHDOqI6mM7+lRQVJXqFNs9Re6y11NlstTVtWVn/DRqH5TmHgFkMh+zN4HsF1TJRbIcFxcA&#10;aU57Tyj0/GjF1avIk4p52D8Hb7QUFRJXtaae/VEgjjkuMnqzRwFTylC57c+2fGM6z/EeN2zjgS0F&#10;FsZOkQCrkPTrTrLAW3oBzSRXWKkqnvNZPcKysqLdKIUq+HUrdKgfPfI9kn8avmrlxHhJSkJChJHT&#10;r6RS4b3A5Vv/AMMb3bzsuyPBG9T6H1OhPPEgP3Pvr5xxZh74twKMTt6VoLIAoAirG/qCuKpUgqgB&#10;LgRnHHPtofDnGpKD6VdKGKQKm/3Cor6eeOQxek3ag4JAGtGm2aQgpImaRcUJkUYt24rhuV2eGo45&#10;X0WSQ45jSDtqzagBQ71Jt0qOKDLtqoq62tFTTu88QPHHjH3B08btKUJ0HBrpbMzV+88Np7DpLhDU&#10;Mt0NQ0dXCuVJUA8G/brQWJvb1TSh5Iwe9AuFBpGN68z265HdHxms9U90ZzJKUamYHivnrX1Vxn4T&#10;hLiAjlvWYdV4iiZrNN6UjW3dF4p5C2Vq5B2OvP31qrBYdt21p/tFIGRS47cmAycLq0Aio13x4scD&#10;rHRzrnrXqu0g5USVQdBmb0Wjz9Q684+2lnPmKD0mpCva/wAHGt+xPg5cL9VcPmq91p48j6lQL4H9&#10;9fCOOB3iHFk2rfyoyaadWnw0sjcms0utzivFXVzeosaSt6kSKMEv7/6a1LLKmEpTGdjTBATijFNt&#10;/wCZ2rd5omLMYOLg++R/9tIruQm5bSrrXFpAbNL272oLpsu2QRzVLVDW8yK0pyYZkOcofbxqzsg6&#10;1eLUQI1R6g0otWoY5Vm23Lk92vBuNXVvPXI3qkkdyEjBz++fOtVdNBprwm0+WlJmm74aWzclNc56&#10;20VVTbKiV2jMPIqs6MTlWHhgfzql4q7ZqQG7gBQA35iOhpltouYG9ft+bG3B8N7vT1txhNN6z8vo&#10;/wBdc4dxC04o0WmTMUZ1hduRrrWxaKmzWG27lop1qIKhQXkX2yP/AIDrGF5D767RwQRtRCnTChTj&#10;8M9q7f33NcItzSZllQmmJbGOtUvE7q6sPD+DGOdWtsWloVr3rLd/7fstA1dbbnVTzPQy/wDDwNIe&#10;L4PQOfI1ruHXFyvS6yPmGTVJcOthRHOrXw9pqDcnw6utiT6lo2NQhVssneetA4op21v0XJxqwe9c&#10;QoKRJriqthrRT3M1C1ZjQQ4fycdY1JL2jUzESZok6yCKbdo7cp9pUlwv1REIKWSLl6D9qjgdMv2O&#10;qW9ulXqkWqDJBrrn8pM1km/93fxayTxicSrO7MjL7a2fDrLwXgYiKrlrKqVNpXnjSz0Zf+ZAQcYx&#10;0fB/bVxesalhwbGvJMCKbrbth6xnulBLGySJh6dx2r6p3bsIhl0bbURKZpq2DBT3iY2m825vXy3o&#10;upxhcYIP3GqfiKlsJ8e3XinGhIg0xbs2++0tu0dNQ8oo6Zy8cifqTVVZXIvH1LdzqEHvQHZQ5PKm&#10;jZfxKg3pZf4DuaGJpXTglRkenOMY4t/hf/Q6qb7hS7B74qzmJ26f4qeoOjTzrId/7LufwwhqqenZ&#10;67ZtXKDPSfqMKnz/AG9xracNv2eKkKX5X0jBpJaBq0ro7d/hZJZdnRpR1TV1lrYhVW2tjPIxkDJj&#10;P2I7/fGkGeLh6886dLiTCh1706toJFZHvKpluO16eaSZaiopTxZsdOPx7g/fWzsUJbuCkCEqpFXW&#10;lHbMVUlQvoEzUkx5qyfVxI8qw8jV3dlCkyvCh9/SupzTdVU89TAJUBWroiXPEfqj9/8ALVIlSQqN&#10;0qx70SINWNpzVNn3tbq6H+fHK4LnPjPeRod6EP2a2lYjaiIwYqH4qzUUW77hFI/pirPPgfv9xonC&#10;A4bVKhmKWmCU0I2vuhdu7YroYY1NwikHHkP+annP9tO3dobq4SpR8pH3opWSmBXE3rVatNWUqq9Q&#10;mQh75g66nSjytK2qIRAzQvbl0qdqXeIo7inDZibPcZ+37acumkXjRB3/ABojay2Zr1psrdNs+Ju3&#10;jQV/BqkJj6sd/wBtfGb+ze4S/wCKz8tWGlD4nnWQfEX4az7Xq3VYPXoWJIhkGQP/AE/bW24XxVF2&#10;gajCutVakltUGuduUVDeNsyUTxmSNAQYZf1KP3126cdYuQ6DB60ZY1IoVsbZ81tuc5p5/XoQxHy8&#10;q4ZP2PvpviF6l1sahCuoqbSQlOaN74un8IohwnEHY6cE6Q4e14q5IpF2JisPfZNPThfm7pBCn+AH&#10;J19BF+tR/loJrxUnlTVtygoYmShtatNK36p8+B+dU1046qXX8Acqkg5rm/VdLYpH9EI4Q8eZ/rbU&#10;rdtdwBq+lTJilKq3JNXMA0pC/wCFOtXCLVLfKo6pottuwSbluEcSFnX+pm7A0ndXCbVsqNcreY66&#10;2/CzbBig4/MlMswGSNfOy29xe41L2oqcZrIhuOq3Re/mVLEl8BftrafCotGtB6UFatVN26Kmpr6C&#10;htEZZ5pcLhD3qltEobWt87CipJCYFEbJ8OrZXwz2eKnImQcZa+XoFvJ7+w8daWuOJutkXCjg7JFN&#10;stk4Jr9LsEWOtMdHWetGoxnOcnXhxIvplxMGjqYg4NHKPbVzt1DLJQfy5mGWkkHt+NV67pl1YDm1&#10;SQhSdqAbF25ct3XHjVRPBEKgs3qDBIB7Y/jVjxC6Zs2/5Zkkfv8AzSZSpRNNXxT35DQWr+CW5y0j&#10;YjAj84HWdU/COHF134l4Y3oo8gjnTh/sgbTium5+VbCGdWDEv33ql/jW8LNsA2YmgNrPjpQaD/7S&#10;NnpN1/G2OgZxHTwplwD/AEgdk/gDT38KvOWnCC7zUfvVtfRqSmvPe4LzTV1bULbaaJaQy+jSRxyK&#10;XZR9OTj3PnX0q2YWhALxMxJ/SqRRGqBTVS2afa70izSgVBjWV4c9pnxnVO4+m71FIx1qSkaRNMqz&#10;xXSExMwJODnVUUqZMiuDOK/WOGnoqwCTLRhuWB5OuPqU4mRR21Ab0xWKrmp7qEqQwtkk/wAyyZ/U&#10;w/SP21WvoStuUfOBFDJTMivSe7LRNv7YVtt1vmVfmOKuxUMePvjXyyxd+AvluLEkbVo7bStqKsbZ&#10;/wBnAWJ1rr1JJNTIw9NGIXP7L7D99WK+LPXvlbTpHM86tW7VloE71ssNx29YrdGzxRUlJGMCZ8AH&#10;UE8NbcUMmTXfGUjMUP3LabRdLPNWWlllqnQuhDZLH21S3XD37F4GSUTmjIuEvjvXmb4h7du+3trV&#10;lyvspS5z5+WoovI+xxraWKm13CGmk+TmTSLggGTNT/Bn/ZfvG8Nvx3C6tJQxzjmolGGbP76b4pxl&#10;bbumzb1AYnl7UJltuJdNE93/AOzGLHHVFLxEphQsMkYH4Oqtnj9wlQFwwRNSXbWrgIC68yQUVNt/&#10;4j2+e814oLZTzFKiqjPRH4/c9a+ptJN/ZqaZ+ZQxNYy8UqzBWE6oPL139q3GrvVFRRVEtJWSfwio&#10;HqJg5JH5Ptr5ylh1xSUrSNaasQrx0+Ig1nd0XbayzTyIpSsGCjv+rr3/ADrTMi8ICBumlVLWDmsw&#10;rqnaYuOaelE0sQI4xjP9tattF/4fmMA0vqUTVOxbXF4vVZVV9lqUhkVfSDHhGQPv9/20e4u/AZSh&#10;twEjfr7UZsAGVCmqzbRjs0N2krLw8MWTOtNSMYwMrgAcffHXeqh+9U8pvw2xO0mpJUQTpNEHp7jX&#10;2mm9K1yThE4iquLYEMQGcAt460uCy26ZXHZPM1BfiDLlZxSfEN52a2yQokHqcUkHSg59taZXDQkB&#10;4KzFK7eYV3XVdxuE00RRo7NQMPmapeg5IyEz+2otIaaAP9ath0qaROaLQxVe75qGgsVtnrooyogp&#10;KePInk9vbpB5yejpIrbsgp26WEk7knYdupPSjhBXhIrSdq/BCw/Dl3rt9ul93NJN85BYoZuccJxh&#10;XqG8HGT141mLzj1zxOGuGjQ1EFcQT1CR+dc/lW8lXmV06UTvNVed7zVMvzUdYHBWGih+iGNcfTH/&#10;AOkY8e/edKsIt7EBJSR1JySetR8QuHUay+5TS7HuJpkimk3VDCZkrGT+RTnoYjB6Zjk/V7eBrWMg&#10;X6AuR4RMR/UfXt2qRHh5G9CN51lNab7frtT4+ZEXpJMzFmD4HgfbTli2t1hlhXyzn0mgLGk0Dulu&#10;TclFbbklC8t2p6IfMKOkdifoY/3I/tqxadVbLWyVeQkxXuU01/GhLdBV2W3Wj/hoUsVKLk8LBiZH&#10;QmQk9/qOMj2yM6qOBl0pccuMkrVp5YBx9OVEecSsjSOQrMflKieGlrnf044mPJlbDCWUg9fsCv8A&#10;Ya1fiJBLaRk7eg/zQIkTR2eqoaratasMshkhrVlp5Jv5YXgxB5Y6PJT5+5Gq5KHBdI1DBTB577fv&#10;tUjARNFq64x1ViX1RznYlfoYH08ZIIP40m22UvY2/GvTAmnGw2CjuPw8hu1FX0tur6VZYLlJO3J5&#10;lYdEKPup6/Y6ori4davlMrQVJVlEDb1phBaUjzGCK+7Rio47hdfk1NVb4p1WFf0iaIp47/uNSvVL&#10;KEeJhRGexnH+a6ydRpWrNuE/Ea00yyLDSXWpgozUytxWL6wys35C8hj8atm7mbBxREqQCY64gx7w&#10;fehrTCwa2K//ABIrYrxcazbMVRS0tPO60T0hZecESiME46blgtrD2/C2lNIbvCFFQzPU5P6UZSlA&#10;yKktfxm/3ro6m3bxt9tqxBDLVipqFMcisF5KjEeCRjv9tRd4ILVaXbBahJAiZEdQO1dTcYIXQe43&#10;qOmtYeA0/wA9WBJFaNcmWR15BWBHRUHP7j86eaYUt2FzpTI6QAYn61ArxANAfhr8xbbde6ma4mR5&#10;sLV5yrJGSQPqHag4OrDihQ8ttARgbev50VlAWK0rYdPX22CqqYK6KohpmLAVsxYRfT4DHskDx+41&#10;l+IFp5SUKQQT05+1WbSA2kkVJ8MNvx3ida6tqplo2YVE8XH6JCQcHv7ZP+eh8VulMjw2kgq2B/Gi&#10;WbQWrUvY02fCuroLDftxWn18U4lMsAbwVPfWqfi6Hblll8DOxp6zWht1aK/b4vFZLKzUdQZFP9LH&#10;213h7DaRDiYqydcP9NZjXbnqKeqFPGGaoftj5xrVt2qFJ1naqsuFR0inHaO3aipsyn1nSumnARVO&#10;OK/c6pL26Qh6ABpAqwZawDT7ui+RbVpqSlgrUapljKyTuMgYGs5aW5vFKcUnyg4FOuLCU71hu777&#10;JdEipo6qeqSodhNORgFhnAX/AD19AsbcMkrIAjYdqzVw4XDFYdtkm1/FWwQCmKyi5IplfsspPtrf&#10;3f8AO4a6ucaTiqf5VxRL42WM0+8dwhpQpjqmZUPuD40twC4CrRmOlDWCaymgts1dPwSN3GcFlHga&#10;2LjqW0yTS6U0zX7Yn8IhWWOqFTAyriSMjHI+V1UscQ8YlJTBH4UYoovsjZEd5ucVClPJPNMpfKDw&#10;QM96S4hflhvxJgDFFQkATWj367S1O2bdaZp2pqCiYkjwGJ1l7ZpIuVvpEqV+FDbSSvUaGUtUIoRT&#10;ykyA/VDIBnB+x/tplaZJWPenZBxWzbTutPbNgT1N4phTrUAxRsG7kOsPeMrevgi3MxvRHFBtsFXO&#10;sgo7rTSPHRVTfy/UdI3YdKpyDn+x1tlsuAF1vfH1qqUsCs1sdCP98Ep6JnmUM1OxjUnAz9JP/vrU&#10;vu/+LrcxzoSEEqxWubXlTYe7bRbKmuaaQT8pQXyFGPvrF3gPELVx5CIEYp1hxKHRXor4rPZfitsl&#10;qfKGvojiJ1/8/jXzXhBf4PcpMeU71d3Tjdw3isV2ZXT2hht24zmC1z8hiRvpR/wfbP8A7a3F60Hh&#10;8WyJWPvVEDiDVqk33T7arf4dcKP+M0KS8Flp39Koj+zK4/7HQV8OVdo8ZpWhXfI+n51xDxQcUL3M&#10;9HuOumuDRTVtC5VTJIuZEH2bHkj76bttdsgNSArpy9vWhk+IrVFEtjbAo1ra+rsl5al5oYvl3bpv&#10;3GluIcRcKEN3LUwd66SnamnZnwnu1HW00dUfUpRJzJXVRfcZt1oUUYVEU802E5oz/tDbsodt2eko&#10;YsrCcJKnHoj7aR/hmzdunVOq35UpdvSoJFYUNo0VbaFqaZ2NNU5ZO8lT9x/7a+hfGuod0KHmH3oW&#10;kaZqju2oprf/AAa/wwLHWW9hRXODhiOaI9LIPwetGs0re8S1Uryryk8welCXAyKY7fcmoaqkjtr4&#10;t9fJhORyA3uh/wDH41Wut+IlReHmTXUElWmtfulqt/w8uoqpZuZMSTRxnsoxHYB+2sSy67xJvw0i&#10;BJE0266llekVF8VlqKzaVPfbWGmpZ05OpH6dT4OUN3RtX8KG1BfM5NYraL9b73XRW+tX0a1iRHKh&#10;K5I9sjW6ftnWEF1synmDQkwcUYm+I902xK1nvlObjbz9MdSw5EL9m+4/Okk8LYuwH7ZWlXShuAkw&#10;ae9k7to7Ha2t6TfN7aqm9RYM5ajY+Sv/AE/jWev7Nx9zxCNLo+9HQ5ODWL/HTby7TujS0zerQ1R9&#10;Tip+k57yD79a3n8P3JvG4cwtNLOYVS/WWR9s0Fu3FapZTa6vAaeHowvj+r7Ee/3GrJFwLlxdq+PO&#10;OR5iprGiFDnVmzbpmsjwl1FQkbYeVu+aHzn/AO2gv2iX5gwaklcYNaDSbOo902p6vbtQBX0hM3yn&#10;I/Wnvx/I7ONZtd45aOBu7T5TiaYI8upNI/xDt4rpYKypiX5qNR2w8+3etBwxzwwptB8ppBSiFz1o&#10;bYrY8ZerqoBNRKoDGIZaPPv+QNNXDwI8NBhXfY9qOmN6+7g3CbZPDJNSc4kP8maM/SV9sjUba18Z&#10;JSlUTvUlLyKl3EtJeRBcLdEPmWUNNTL/APUHuVH3H21y31s6mnTjkf1rijma5sm56vaUkN4t7Gop&#10;omAlVemA98jXri0bvQWHME7VNtwtnVXp+ybqtHxS2rESyszqMN7qdfJbizf4Rcmn3CH0yKTa7aEu&#10;3KiVTFgN4lQdMNXrd6LpINLQUphVfrJSChLu4GCc5159euEihqXArMvifd0NSUBU9+561rOEMkJB&#10;quUrUawW208lZOGcllB8nvOvobqktpxvRop2orodsQ1TPJ6PJOPXn+351QuM/FlIiaIBFLdVcTev&#10;WqpMqiDjHGT0B/76tUthghA3O9RUZqGzW2S5TAJ+nPZ1N90Npk1EZrYtuyU2zrQ05GJW8E+f31iL&#10;oLvndNFAil1t6R3i5VElSDOioeCsfLe2rQWBYbARjrUwYM1V2JT1VLdpJaiPgrklQPbJ0XiKkLaA&#10;SZoOnNarQTQ01atVxVpguFLf0589ax6wpSPDO1HSBUK3q41EjQ0TcEySzE4znUzbtJGp3JppEq2p&#10;o2hZ7yYnrBTmoVTgzsPpJ+w1U3r9vhuY7VYNtrVtR+qS63Cpip4mUTSfSQB0BqsSWGklR2FTWhYw&#10;actwUcGw9mvx4m4VC8Mj9WMapLZauI3f+0UBSYFY1QbOgDz3avMktTLn0k4/Sv8AfW5cvVR4DWEj&#10;eis22pJWqtb/ANmK9rab5eppQYEhU4ZxjsjrGsZ/FbBeYaSnMnlSHgrTcpXGKyH4vNcXvG59ywGS&#10;oqbmWoKGONSWVP63/wDA1s+CeCllizVgI8yp600+2taisCelZh8NPhdLU3akrq+NqKiopQ8vM4aV&#10;h4Uf9zrX8W4slLammjKlbdqrUMKK/NTqd3Ut9vF+lrKSH5WmPD5pThifZR98Y1n/AINbLTQbUZVy&#10;oxcCiUkYFdW+aFbgvpn+WwBHLydddSooOrelCoDavu8JDZY6SohbIkbBUeTqNiA/qSobVJW2KPUF&#10;kvV22tFek5PRs7ry8BVQZZz9gOtIOv27N0bY/MP2KK2yVo1U92L4obk2Ht6iroWWSOM4QsM4HscH&#10;VQmxtnrwkDzfnRmwtCTpNaVsT/aKXek4przUztOfDyN0fwBqn4jwh1tzxphPQVeWt6pA8NSZJ50E&#10;+Ku7rpu6qMNGryUFL9KRD9JP/nULFttvzvnJp0yrata+C9dUWrbtNPcHJqI07DeB+NK3N0jxDGRQ&#10;UNkb0F3He6fdfxISvqENXLTlY4aNu1J9utFYVrTPI0NZKcCif+0d8eLh8Jds2620LoLzVr6tRx8Q&#10;L7INXnC7ZFw8oEbVXPqITvXj1PjzftxUtbTz1klS9TKMyO3gZ7GtXccKRqClbCq1tRBmaG7+tdLc&#10;tn3ASxv8wkZkV8+CND4c6tu7Tp2OKOqFAzQv4TXK6bi2Lc6StuPGGqPoxsT9UYUe3205xltm2vUL&#10;bRkZ9TVZajwJCDg8qv0G3LPQJAlbVmvan+hXlk5fvpV25uHJLadM0UuRtU1n3FtoXGWks9NFJPE3&#10;1enH/wCdRetbwthy4VANDTKzimevpXe3S3G61JoKDGI40GWc/wDYDVS2sJcDTI1K69KsfBgVmlsk&#10;rGuVVZ6gCN7g3/D1sinOB4x/prUvBsNpuEf07gUolpSV5q1u63XquJsVxqZ6i5RrwgLuVicH+rH/&#10;AI0Kzdt2/wDyWkgJOTzo9w0Uq0qzRyq+EFxtPwtj/wCGpGNM71Ukw+qZm9h9wMar0caZe4kZUc4A&#10;2EU4LWWDFB/hhtt937ev9PUXCOjo1k+amapYBWYYwMH9vGnuL3PwT7S0oKicCOlVbSRGk1o9k+Lw&#10;2rZJrPSU8FgqqjJkvFOgZ5QfAVv6etZe44N8a8Lhai4B/QcR+tTeU62nTypUkr0vLTRxTP8AKL9U&#10;9TJJl5z92J7OT4GrdLXgAEjPIdKTbAOTS7vu5yW3bJr7Zevl2MixwU8OQYlU5fJHkk4BP9h76teG&#10;thy5CHW53knMmMe1EdTqETTn8N7tT/F3YspvKq94spEqze8ijxg+T+2qbi7auEXgNthDmCOU9RQb&#10;dakfy15FZxebE24t7PDDLBCVHNTUv6cEZ8ZkP2H28nWkt7gW1mFKBPLG9GWNSq/Xvcb7dWW01tM0&#10;z1NL6FRJB9KI2Mrwx758H7a5b2wuiHm1QEmR1jnNCcMVE1PT2/bdhhuSOautlqqWoUfrk5SAFiff&#10;AwR/fRAVOXDpZwlOkjtia7jSKVNuQwXC/UNNcHEdBHUPNWH3EMKlpP7lUx/cat7gqbZUpv5iAB6q&#10;wPua8g8qvXC33KqorhX3QNRNejI0NJGjYh5MGUMccQmOOPfAGgtutBxDbOfDiTzMA7d6kUkCTQ+O&#10;Zlp0gp1BqDUR0yqgxGw45YkH8DzpgpBOpe0E96HvRGsFDPFD8nCaWplblPFM/wBGM+EP57/z0qjx&#10;AT4hkDaN/evRmtor7F/BNo226WukMlqqoIy1UHDcZ1yHXjnIHvrCtvm4u1svKhYJx2O3vTaCIkVn&#10;G9qk324263oZ4LfUVcTzkNmfC4DSD7YBYAe2daewAt21unKgDHTOw+uTQVqBUKaZqy6bRu244rdW&#10;zU9qttM70Z5BldQAIyG/P2/fVSG2bxtoupGtZAV260YzJjahtD8eLy4qaOsobZWNcKhXq5aqiRvo&#10;CiMAffoHTLv8PsYdbWoaR5YPPrQAtYO9MVt3/ZdzQs1x2jTRTQt6lPNQ1BhkIDcV68Ekaq3eG3Nq&#10;YauCQcGRPeiBxRPmAP2pgob5tuikvlvtFpmprrXRxmopJZjJH0+HDEeMY6X8/nVc4xeK8Jx9YKE7&#10;GIPaO3U00y/CoCIFBVr4aCC5PVRwVSmF46WlSYosMxwFbiD3jvGfvp3wi6UBskZySJkev50yHUJS&#10;qRMitB2duE1fw4SKnkYyinMCuMEkKc5x7e+s7e22niBUraZ+tMsuEtYpfYVdNd7dcWcCOqUKAhwP&#10;t3qyBbW0tkD5a4ElshfWje4bhNQzUoTlI7ntR2f21X2zaXEqJ5VauK2Aq7tnZ9C24pZrvAwkkKmO&#10;HP6c95OgXd66GAhhW3OiMtAKKlVom5rnb9vbbl/hUYmdnCK6j6gfcA6zFo07c3AD5gVYOL0o8tYh&#10;vPct3qaSWmrOKZP8pfdV/J19AsbRhKwtv3qjdcWoQayee8XG1Qy8+TRIwfi3v37a2KWGXiI3qsOp&#10;Io5b446u5WmuEH1rULKrkdrgjVc6VNtONziCK6U86ePjzs8y7xqq2CnjqzURK0kbHDKCo7GqL+Hr&#10;2LUNKMQTH1oa0ahIrFWtdSkDUSUbU8LwshmXyDnW68ZBIcKpINB0TVOy7Y9CNo3qmnX2RuwD7HRr&#10;i71EEJiupbgZr05/s8bL/wB1do3reVcsZ9SmaCnR19vc6+U/xJfm7um+HtdZNEehpmOZrE7wt1Wu&#10;AaNDRCUSKjfpcE9qT7edbtjwdGD5oqKCpIANC9wRTWmvq5IqZqA+oHROXNVHWe/cHTbBS6gJUZje&#10;uLOlRMU0/Ei+tc9o7Yemqx6SZZ4wcAN58f6aqeF24au3wtOajcueJoNLtzpaSOrur1lX8iIolqY4&#10;VHIvyXrH99WjS1lDYbTMmJ6VXHCs0b21vi1W+21r0dElmlBSUNwDSSOP+o+341X3dg+44kOK1j1w&#10;K646SnQjnQi0x26v3It0ukx+vJd27GT4zjxp19TrVv4LI2iutjTXoeg2VJtxILlb5XudouEYJSNu&#10;TISPt7jXzJ2+FySy6NK0VdsokgdaWfi/sQUdFiOo5ll5gj9Q9/OrbgnEdbmU9qBeseFkViVmq6oT&#10;tG4MhVsEk63r7aNIKaqQTWvfC/clv23Vpb5pElhrTnMgyEY+2sXxa1duk+MkQU0TUY0ikvctqvO0&#10;N6VoVmjpamX1IpY/0jOry0dt720TIlQwa6hJSc16G+F9/vf+5dZIpSuqadOYTP14xr5pxa2tjdoE&#10;aQedPqB0Eis6uO/7XvoVNvv1JxkYEIfPf21p2uHP2AS7aqqsbVrMEVS3zsent207aliqlhyOSo5y&#10;MjR+H8QU7dLNymasHkpAATSVNQyXaz1dtuKAGWMx+oO+/vq+DiWHUvMnAzFJFBIqlsOxzyLFZLlK&#10;wX1Aizx/0kH6XH2I60fiL6c3DX0/EfpXQg7im/4pXa+Xu7U9vuxENzs8YhqFTxURgYWUfcH31TcI&#10;Zt2Wy6zlLmRPI8waG4NThWd6LfDj4mItirNs3NvUpihMTHvHnSXFOFHxk3rOCN64tepGk1myWlYN&#10;/W/MyU0C1Y/mSLlWUnB/761Sn5sV4kxUmI15p6+IppbHvOpsd1WNKeRQ9POfBU9ZzrPcM1v2ouWN&#10;xuK6SCsg0mJQXD4fVEsis1ZaZDyaP3QH3X8fjV2XGeIpAIhYrmkpzR/c1DDvvafyVtK1VRCnOFCe&#10;z74/Gq60Wrh1z4j2AcGKG7KxSR8N9wix0tZbbhH87Yaw/L1lFKp9SBvHj2I8g60HFLfx1JeaMOJy&#10;COdGaUFJ0K2qpujY8+3JxSiX5q3VAMtvrUOVni/w/hl8EaNa36blOuIWMKB5f970NSSk5ofsPelx&#10;2HuGGup0kmpkcCWMHJ4++mOI2LPEbctqgEjBojSoPatx+IFgtO/tvJfbIQ1JUr/PiXpoHPfj2zrA&#10;cNuH+HXHw1xgjY9R0qDyIOK87i4XHZdyalmdjCDx5fcHX0zw2b5vxEDNDSYxU246xv4O9O49Snf6&#10;4pB/Qft+2o2jY8UKGDzrzm1CqK+y0kNvqY8epTt3j+oabWwlZWhWyqkFc6foZaC+I9zsZj9d1xV2&#10;6Trn7Er+dZ1SXWD4NztyVRdQOBRPY12Oz7mvpF0tdWxKsf8A6Tnyp+2k+IM/Gt5+dP3FFQopxW52&#10;fecNeRRV6rID+lz7jXz5+xU3/NaNT8Wd6Fb0ENpjY07DgwPX205Y6nzCqrXl5ivMnxAuzS1zHlyB&#10;OvrPDWQlIFASJ3qK2QUG2rWLlWfXMwxT0/5+51J1Tt054Le3M1YIiJpJuVTNdauSomOSxzj2H41f&#10;NISwkJTUCSTVygopK2JKaHot5J9tAccCDrVyqO9aftDaMFmpfmJmDlRkk+M/jWSvbxT6tKamlMVU&#10;vVwludVIwizAvSljgaOw0Gk75qRFCaamhjk5gRI+eznOnlqWRG9epp27StUEzITL3jK+NU1ysI8p&#10;qYE0Yc1ayEqpKjycaSGhQo6Gyo4ofR3urjrePplUByV44zpldu2UYNS0rTitu+H3xftsVDHa54vT&#10;k5ceJ99YHiXBHSsvpzRWrpxlUKpxrbhQ2mpWvjZMn2Pkaom2nXU+EaeduAsSKzT4j/ERbzUZdsrH&#10;0q5zrWcL4YWU+tVxdk0LtPx6q6SKnt9LbKefh0HePJ009/DrayXVrIpxq7eEJTXoLa122/cNmvU1&#10;5hikkHKfIC948Y182vGLtu7CGpIG1au3W263/O3peb0t2yGn24sMMi5jjm9IMI1/APWrMarJOu7J&#10;zkjrXvDS6IQaYLL8E7PTAvdamatqAhURswwXby37n/TVXcceuFyGAAOtHb4c3OpWaXL/AP7PWyLD&#10;Z6ihgmArpi87Ro+frb76tbf+JeJXDwcWPKMUJXDbYJUAM15/3NY129eowsihVwgjHtjX0i0uDcsn&#10;FYS6t/h1RTlR7Lrt7WjFDSpVVAX6Aw8HVG5ft2Dv8xUCiWzXiggVrW2vg/WXD4e2ywXhvRhpGaSa&#10;OIlVkZjnBHuAfb8axt3xttu+cuWBJV9qvraxCUaV0+3P4Jw3LZbUyx5VVyM/gazjXH1NXgUTTqLN&#10;CvKKQNj7a29t6qqGuVPGs9CCsY92P/vrS391d3KR4SsK3pXWGHS0oVr2wptrpaZJ7lRiFpnJQNjp&#10;R41UOMpWdK1ZFModUgzSp8V/jLYLRF8naVB9PoInjT9nwl64IP8ATS1xeCMb0mfDH4vWu3V9Tcai&#10;mNRcjkxqRnH51shZtWrMLFUD107PlrCP9p/4oxbzrpp5ZXW6TP1H9lHjWk/h6ycS4p1Q8pzQHrgr&#10;SBWWbOFTb6COZvqqC44xN4P51pL4odcKRtS6TFEfiTvWqtErW5ZVkaWEiYg+5HjSnCrBLw8YjY4o&#10;hdis+2xuK5UNtqqOizhjzyD2v7a015bMuOBxygIMExX60Xquo6WpYAyrExLu5J4sdcfYaWtIj0rg&#10;kzTr8HJKilStnSEcpyP5recDyBqi44EK0oJ25U5bNkmYrd3tNXuWxevOj1kNNHhYgPpUZz4187Dz&#10;dq9oRgmrrwyRQ9dv1l1sUdR6JWuhJMeR+jHjTRum2XikHyneorQSnzUD3JUyX2nPzchFdRKCk2O8&#10;j2/OnrVCbZX8seRR2pRSdSYNaJ8Ht/26ew1lHdmAnWIxYlGQQRjOs1xvhrqX0rYGJnHrU7a4S2Ch&#10;VYeKi3WQW+ro0WrYVMsdVSuCY5OMh4ZP2xrfFLj+tt3GBB5jFV0jUVJ5Vf3LVQbxnhpaqaCKSLlU&#10;yyRoI4ow3Sog98HA0vbJVZJK0AwrAnfHM1xSy781LlnuUkFujs1Mpkraud4WfPEqucAL9iQCc+w8&#10;atXmQpz4hWAkT/32pQDNdXe2pebik1KzGit/CBQBjn9BZsD3JbHeosO+A3C/mXn74+1TgTTF8Iaa&#10;stVYBFV01DU3AFaiNlzjJ6VR9hqr40pt5PmBITt+teSgLUBVa7xUtp+I91pRFLV1VJTiSNqhevWz&#10;5K+P2zozKlvWCHCYSox7V5zyrjpSZuOGe41U0MlRIWgxLIy9lmJ/9z/bV3aqS0kKSnfHtQzCqLT7&#10;eum7NlWwpVLLcI0lkpYyeLyx+qVZgf3Of7aUTcsWd4uR5DAPYxUwmRQq32w7cr7rSvTitv8A3TRQ&#10;yLiJckFpCP6v0jCnr76ddd+KQ2uYa3PXsP8ANc0xioFrtxWmml9aWtr3uBxJBPkxkhs8uP3GMA+2&#10;plFo8oFICQnII9NqiNSedd3i7/JbqWsejSkeKnEjQyKShk48QzD85J1FljXbeGFSCYnnG+K6VZq5&#10;bIIrvaoKtWQ1/rpHSRN3HGvf1SAfcg4HsNAdWWHC2fkiT/ipBOod6PbV3JPClwsnz0UUcNLMsQlB&#10;cTuWUGNPbOSeJ8YGq67tEKKLgJkkj1AHM+29cQYkGlYXGp3nvChjgn9EFDTDmOH1MDkf6Aatw0my&#10;tFFQnn7ChHfNOURq4fhJ/DamOSnukDJE/rtgvE0p44z5wVI/bvVGQ2eKeMjKDO3I6c0dBGjTS1RW&#10;VKattDVUy+rUSA+mEyWVR1375LAf31aOXBUhwI2ArwSNQBpxqLpt6z+sHoqqrqlysqMRCskoOQqk&#10;DKqM4OPONUwZu34OoAdd4Hptnl0qSimYFGrPuMpSELBFRCsDskUMfHm7fqdnPb/bVe9a+aJKtPfk&#10;OQG3rRAIiaGVVdQwXew0UktFDCJ/n6ngDGWRSAAfcsOz9utNJbdU065BmNI9e3QVIkSK1HZ+3Ibm&#10;0l2obgxgrq15XhAxGFIwVX8e/wDfWRvrstwy4jKRE1d2jQUAoUU34lPa7TQ0scaj5eYcD7j/AOY0&#10;pw7U66tZ5imroBKABVex7mq5LnFWfLwNLEjIqSR8h3/UPudFftWw2USYNSaUpUGtB2RRw/wK61t0&#10;qvWucv6VIAYL9gNZq/cWHW22BCBTySAmOZrMd0bpqaGlqrErelKk/IMV+tRrXWlmhxabjfFLOOFI&#10;00u2Kqt1xqJqevrFedU5LyGT/fVjcIdaQFtJgUshaTIVVe9WeyXlJ7fTyl2WMvDMRhmcDJT9tGt3&#10;7i3IcUMbR+dRKEuYSKU6auko6+kikUgjHEDw2NXCmg4hRTSZ8qtJr0B8ZrQ3o7cvVP2Kq3Rl2B/V&#10;geNfN+BvAl63XulRqWkQYrDbmZHnmCDCyL+lx/Vr6A1pCQTypYgg0kRzc73T2+FCKmWRUwfck+dX&#10;6kwyXjsKCD5or1juauNs2Zbdq0alpPl19YA+GI18btG/Gu13zm0mPQUs6rxlhI2FecPiQ1RtuuWy&#10;PK0krYeQk/o/GvqXCwi6QbkDA2713UZjlQd7q1TRhahizKOKlvtpwMhCpRXlGagp5ad9r1tNMjCe&#10;mY1ED/dSe10VaVi5StOxwaCoykE1c3nc6e5paKmAJK8lIikr9x1g6BYsra8RCsZpYq1GBVei2JW3&#10;GupqV2Mskg9QRoPqP7aI5xBppClp5Uyi3K1ACmqH4e1ltSGqqkb5H1AknJPGfY6p1cTbdJQ2fNTZ&#10;tFoyoV6NsY//AAmslPdKyXNokQGmppBnCkf0/wDtr5fcn/WXlMtD+YNyKdU4i3SDO9LnxBqJb1a6&#10;q50SGahnXLAHIiz/AIdWvDkJYdDDmFClX3PFRXm+9LLY6z1oHLRyjPIdg6+osFNwnSoZFVIMYqKi&#10;rWq6hGD4PsfcaktsISRFdmK2bYl2p9/WKe0XIhq+Afy3b9Rx471h+IMq4a8Lhn5TTiFSM0vR7mv/&#10;AMId6UtxgeWWlUiKaHsrJETgqR9+9WRtbTjVmptQGrke9QKig4ov8Rds0VLuek3DQMRarwweIe0c&#10;h8r+NJcNuXFW6rR352/woWmFSKWPjLT3SjpKeiarenaJVcTRNjgG8Ej7atuBqYcWp0CZqLhJOaT9&#10;obvuSW+qasngk+WYDjn68+4I/wBf76vL2yZLifDBE/SuJUYp0sO+LRV1yJkQTnDAE++qG4sLhtEx&#10;IoqXY3pg+JVbFuatW4hwlZSxKY50PbKB2D9xqt4U2q0R4X9KjtQ1LlU1n9fZ51pqe8W/+bA5PGSI&#10;/ob3VhrRtPJ1Fh3BHKvFPOnn4aUdB8SKZ7dcgq1fYRwMFT7az/FVucLUHWflplltLgPWs++M9pv9&#10;FU/I3aZ6ia3j04KgjJZB4OdaTgb1q4nxGBAXkjvSK0kKJonsT4m2+5wm3VsDpAIlT+YeQDYw3f76&#10;W4lwl1lXjNHMmjBwxFUrrHVbA3DDfLRze2lhzSE5C9+caMypviFuba4wuvJ3olui30t/nO4rQ0cb&#10;1S5niHSyH3zpezdcth8G/wAtqHBSqh1l3P8ALUL2y700lVYpWPMAH1aSQeJo/wA/ce40y/aa1+Kw&#10;qHAPYjofyoxVKYpTuNP/AAW/l0kWpp5G/wCYhyrg+G/vq4aV47A1CFfh2oCDWu/C+90dnkMZcm31&#10;Y4Tw/wCHP9QH41i+LMOPDVHmTsaeRCxpVVb4mfDSO+zyUaMsdTj1KWqUfTKvtnReE8VNsA5/TsRz&#10;BoS2TyrEq22XLbTta7vTvEDkKT2rD7g63jbrN1DzBmlztBoXBSmNJ4RkpjII8Y06teqFc6hyqxt2&#10;CsiPztFIPViJ5JnsjQrlTav5Tox1qaQYmtJ23f7ReI5IZgaadxiWnf8ASzf4h+dZa7trhghSMgbH&#10;8vSjJOK0XaFE0RCTOKmlRT6U2fqx7A6zF8vmnB5ijGAmTVD4gbgMUCxFuXt2fGmOG22pU1VuHWQB&#10;WP7h2/JcYFmX6gT/AEjOtvbXIbJRRtAAgUswxG/1jCZyscXSIO8atQfBT5RvTMTipam0x/M09FEf&#10;TEr8TJjJ1FDxguKzFc01r20fhLbKIRTzzy1cuAewFH+WsXfcXeXKUgAUVLYrn4oXL+BUy0tHCkS/&#10;4vvrnCWvHUVuGpOAIECsbuV5rKiaOAzFUPfQ1uGmGwCqKTJqFKd1KlpmYHsg6JIM4r1a7saod7fG&#10;MgDoYAxrFcQSAsmitmCK3XaW3qKspU9WIOe+zr59eXDiF4NbOxZSd6z3ftpp7XfcwpgEEcfbWl4c&#10;6p1nzGg36EpUCKF0lJCIXuAjX5hP0Ejxppa1f+ucVTqAIk1cvN4qZaAFnOSo99AYZQF4FV7hgwKS&#10;byGSAvzJbs960LMTFR2px+FNvpKNWr5qdat48kJJ41Q8ZdWR4STAq6sSAoEiaNbu3SJJI446JIYm&#10;bLIrnvvVdZWsAkqkirS4f5AVquw7+0O3VNHTxUbseHNOzrI8Qt9b58RRIFW/D/MmaEbh+IN3pax0&#10;Sc/SMA507bcOt1pEpoz7ykSBSxTbmraiN6mWVnkzk5PnVwuzbT5E7VXBxREmkL4lXhrjd4XMSxsF&#10;B+k+daLhLAQ2QDWU4k6VrzWh/Bbe1fbKuOCIjg+Ae9Zrj1g06CVUjbLUhUg16QtO45rtVpE0YjRf&#10;ZT5P518tft0spkVt7d1SkZrW5bitq2zIwgEoVPBbHtqr4ZYt3zjnibiheMW1SK8Sb03VPcPiSYhG&#10;IIV+r01OQTn319c4daJRw+SZNVN9cFb4xVvde9a6MwUafRFxP6W0CzsWjKzvTBWSmvPm4d2VpuVZ&#10;9XhsDJzr6VbWbQQjFUyzKjW9fBTalOm1muskjTVMy/VyGvnvHrpfxAZTgCuACK8/fHS2RNevmo/5&#10;UiPx67yM6+kfw44rwNB2ilViaV9v3WaKcIT6mB0W9tWl00mJoYr7crHHflq62aRhP2cjvxrrL5ty&#10;lpAxUgAaU9vTG33kYHqBcnB6Bx99XNyAtoTQxhVMVutsVdS/KktGlRUK0pU+fPWqpx1SFa+YGKYS&#10;Bt1rb9uW6jssQhgplKp0MnwNYK6ccfVKjV40kIECnT4f3iqrL41tEhipHUuyL4ODjVFxJhCGvFiV&#10;CnGFFSxNXPjBdntUVHDSIKcMcMUOOWgcEYDpWpZmu3ZgiKyvcu7ZlWiRYI1UkqQvWf31r7WzTKiT&#10;tVK8SBik/a1XOs87NKzmSR/J8DOMavL1pICU9hSCN6O22ra27SuFDEkZWqqRGXdASObAE/21WvJC&#10;7pCzyG1S1FJIHOoY+NDS1dtRFKSsoaRhk/TID19skaKZccS6TkfmKCTFDtsWkV9W07SlZo39VGCj&#10;ok4Ombp3w0BIGCI+1Qp33JspLNC0lLWPGTEJccBjOD+fxqjtbxTxAWO1H0ApmhHwlU2XcNHdZD87&#10;Vy1xAMnSrgE+P7aZ4yfHYUynyjTyqLQhYoNJdZarf+773N9dV6siqD4GPB06hCU2Ntbp2gUB4kuE&#10;1Wt067esUdyEEdZUV8xST5gZAXBJ/wA8DR30l93wZgJE4rwGRTxT3L5LY0VxSCPmkKGNAMBAFZyo&#10;P+EnyNZ9SNd54Sjgn896cOBSTRUhrd1Vt0WVoKj5sFQvYXkATq+UrRbIYiRp/A0EZVNEVkqLhXTU&#10;aVDQT+m8gqMBsYGccT99LaUNt+IRIwIoLnzUs7juAuN33BbKyniqVWFmSZhh0ZUUgg/v7atbZvwk&#10;NOtmM/iaiMk0P2bdZqO0VdyU4mpjHFEEwuMgrk/c4J0zxBtJcS3yMz7VJJzNVtwUywVMlMhPp0VP&#10;HwPueX3/AG0a3UYk/wBRP2rit6sXh1uA21OI1ppnoikrQfSJGiLKj49mxjJ98Z0JhPhl9BMgKxPe&#10;CR6V45in3+Iz32lssNUVeRo1/nFe8kccn74ydZ0NJYW4Uda6ncUs3Grlg3bYImfmaWngRD47M3Zx&#10;/YatW0D4Z4jmT+FTXhdGLBaY71uCaeV2Hp1DxBT2Mu+Of7jJI0jcOeBbhKBuB9hRWkgqk0Zve3Du&#10;ymus5rpqEUdUbdTRw44xqjABvzns4686Tt7kWa0I0hWoSSe9M+EHEFU0s7erVrN8UsVRF60gpKik&#10;eRm/UAyx5x7dA9fnVtcNeHZqUgx5gftNBRBWAeleh9m3cx7PoIUhRHilkj9VTgth8ZI++vl9+1N2&#10;oqMyB+FaK0V/LFR7xqzXIfUQZViM/sNTskhs45124ynNGNgUSXC2kv1JCQVcefHjSnEFlt0Ac6bs&#10;BqbM1HvGuktl6jggJVmT1PUB8H9tcskB1rUrrXXvKvSKyu+3Goqrk1XUymepd+LSN5IHjWxt2kIb&#10;DaBApAmTQ+ktaW7dS10ZDO0CycWXIBOdNLcLlroO0xUNACprbIq+isvw8gqmtFHU1w5OtSyYcFut&#10;YBSXXr9SA4QnpVu4otMwmshW2Q1s0NeRwfLOEHYBzrbeKptJaHaqhKQuFGtk+JtTKv8As+7aqg/8&#10;+njYK5HeAetYnhaB/rjzfIxS7hKdUVj9pnW8bYSsqIwZjgg/bvWydHg3GhG1BUTAr5sbb1FWfEql&#10;qpogzU0Mkyj7kL1ol/cOI4epCTuQPrS6vKhSudb58J7dDuey3fcVePVqlklKofC8fAH+WvnHF3FW&#10;rjds0YSQPvULZIDGrma8ufEiqFbub5t4x60hYu2c5OTr61wpOi20A4FDjE0p3bNPR0/A4edsFz7a&#10;uWjK1TyoS9qadyxQbZtlttUEIlM8JmlqHP1MWHYx9tVNupVw6t1R2OBXnFefw+QpYsNuSqqo1YkK&#10;D0B7auLhZSkkUEAA1qHw7lkm+KFomDlPlgF4Dw/eO9ZDiaQnhrojerKxEvTXo/dVVDe4NwWaWkij&#10;hih9QOg7J8a+XWiVMraeCiScVcukqQoGsPv+4a34gbUNjuUmYLWGqKdx5DID5/Bxr6DaWrdhdfEM&#10;jK8H3rMrJVvyoR8CPiLcL8lTaapEeilQj0yelGSNM8f4c0yUPt4UDvUkDUkzS7uCxRCvu1BzJiic&#10;yRHHaZ9h+NW1tcHS25GTvQ9I01mzyvRVhRGzwbGfvrVaQtOaXmmK07gq7XEa2mf0qiN+Qdes6qXr&#10;dDx0L2NTSTNegqRU3lstLxUIsVXCCrcRyWTH3GvnBm0u1MIPl/zTBzSXte9PuPdM20q6JJLfLEZ4&#10;WHTU8idhl1eXbAtmBeNnz4HqDyrrY1GDTP8AHXbMD7X2lfHcvPUxGhqIyPplQeCfsdVn8PXSg++w&#10;BhJkdjXbpASoEc68v3RHsd6SSOT1CJjTOGHUi46z+R99fWGiH2CFDlNI0K3BK6JFPGxjlXwy9Ead&#10;tkiSg5FR50/7U3DV3ez08lQ/JynAnPkDWZvLdtl5QQKYgVd2fuOr2zea63Rt8xRzsSYpPC/toF/b&#10;IuWUvKwoc6IjpT5sCFbf8UqdYMpHOhdkHWDrP8TJc4coryRTdqIXFax8QNq0e8LXcBVLxlpgQkoG&#10;SRjwdY7hl25ZuJ8M4PKhPoEk14ocyWG91dPTynjyKnrojP2194ATcsJWsUiMVpXwov8ANXVL2usR&#10;aqndiPr8jWU4zbJbSH2zBoyTiiu6LNHtS5PT0bsKWcFvR8BT+NLWbyrxvUvcV35kyaTNw3Kd7LVx&#10;B+DwyBo5V8r14/Orm1aR4ySRuKDFK8k7zUseWP1Lyx9tXISAqo7U87MqHqbaJmYhx1kHyR76z96k&#10;ByKZRW67Lc7itK0lV9Xy/wDypP6k/bXzy+/8Z4rb571YRKZpT3xaKaprDa62MVdNKvJSww0Z+4Or&#10;mxfWhPit4IqsdEGsbFnjt9XcaHmZVgyFkYd41uy6pYQs86jEpmlSz18lvM3p46c96tX0ByJqAOKk&#10;nq3eZalP5coOcrqKUAJ0HapDevQnw+rnbb0cnX1R5I9s6+a8SbAfI70y58lI++q15rjGpH08sY1f&#10;cOQAgmq1v5qVprvPYa8JEfUhkGfTbwD+NW4ZQ+3Kt6aOK//ZUEsDBBQABgAIAAAAIQC2OVT23gAA&#10;AAsBAAAPAAAAZHJzL2Rvd25yZXYueG1sTI9BbsIwEEX3lXoHa5C6AzupKCHEQU2kHqCUTXcmduMI&#10;exzZDiS3r1m1uxnN05/3q+NsDbkpHwaHHLINA6Kwc3LAnsP562NdAAlRoBTGoeKwqADH+vmpEqV0&#10;d/xUt1PsSQrBUAoOOsaxpDR0WlkRNm5UmG4/zlsR0+p7Kr24p3BraM7YG7ViwPRBi1G1WnXX02Q5&#10;uHO71f1+WZoJ/XcTW6Oba8b5y2p+PwCJao5/MDz0kzrUyeniJpSBGA7rXZYlNA3bHMgDYKzYA7lw&#10;2L0WOdC6ov871L8AAAD//wMAUEsDBBQABgAIAAAAIQA3ncEYugAAACEBAAAZAAAAZHJzL19yZWxz&#10;L2Uyb0RvYy54bWwucmVsc4SPywrCMBBF94L/EGZv07oQkaZuRHAr9QOGZJpGmwdJFPv3BtwoCC7n&#10;Xu45TLt/2ok9KCbjnYCmqoGRk14ZpwVc+uNqCyxldAon70jATAn23XLRnmnCXEZpNCGxQnFJwJhz&#10;2HGe5EgWU+UDudIMPlrM5YyaB5Q31MTXdb3h8ZMB3ReTnZSAeFINsH4Oxfyf7YfBSDp4ebfk8g8F&#10;N7a4CxCjpizAkjL4DpvqGjTwruVfj3UvAAAA//8DAFBLAQItABQABgAIAAAAIQDa9j37DQEAABQC&#10;AAATAAAAAAAAAAAAAAAAAAAAAABbQ29udGVudF9UeXBlc10ueG1sUEsBAi0AFAAGAAgAAAAhADj9&#10;If/WAAAAlAEAAAsAAAAAAAAAAAAAAAAAPgEAAF9yZWxzLy5yZWxzUEsBAi0AFAAGAAgAAAAhADbC&#10;BBPNAgAADgYAAA4AAAAAAAAAAAAAAAAAPQIAAGRycy9lMm9Eb2MueG1sUEsBAi0ACgAAAAAAAAAh&#10;AHJCM4AYQwQAGEMEABQAAAAAAAAAAAAAAAAANgUAAGRycy9tZWRpYS9pbWFnZTEuanBnUEsBAi0A&#10;FAAGAAgAAAAhALY5VPbeAAAACwEAAA8AAAAAAAAAAAAAAAAAgEgEAGRycy9kb3ducmV2LnhtbFBL&#10;AQItABQABgAIAAAAIQA3ncEYugAAACEBAAAZAAAAAAAAAAAAAAAAAItJBABkcnMvX3JlbHMvZTJv&#10;RG9jLnhtbC5yZWxzUEsFBgAAAAAGAAYAfAEAAHxKBAAAAA==&#10;" stroked="f" strokeweight="1pt">
                <v:fill r:id="rId48" o:title="" recolor="t" rotate="t" type="frame"/>
              </v:rect>
            </w:pict>
          </mc:Fallback>
        </mc:AlternateContent>
      </w:r>
      <w:r>
        <w:rPr>
          <w:noProof/>
        </w:rPr>
        <mc:AlternateContent>
          <mc:Choice Requires="wpg">
            <w:drawing>
              <wp:anchor distT="0" distB="0" distL="114300" distR="114300" simplePos="0" relativeHeight="251672576" behindDoc="1" locked="0" layoutInCell="1" allowOverlap="1" wp14:anchorId="0A530C83" wp14:editId="23859234">
                <wp:simplePos x="0" y="0"/>
                <wp:positionH relativeFrom="margin">
                  <wp:posOffset>-454025</wp:posOffset>
                </wp:positionH>
                <wp:positionV relativeFrom="margin">
                  <wp:posOffset>-481965</wp:posOffset>
                </wp:positionV>
                <wp:extent cx="6858000" cy="571501"/>
                <wp:effectExtent l="0" t="0" r="0" b="0"/>
                <wp:wrapSquare wrapText="bothSides"/>
                <wp:docPr id="1893408438" name="Group 6"/>
                <wp:cNvGraphicFramePr/>
                <a:graphic xmlns:a="http://schemas.openxmlformats.org/drawingml/2006/main">
                  <a:graphicData uri="http://schemas.microsoft.com/office/word/2010/wordprocessingGroup">
                    <wpg:wgp>
                      <wpg:cNvGrpSpPr/>
                      <wpg:grpSpPr>
                        <a:xfrm>
                          <a:off x="0" y="0"/>
                          <a:ext cx="6858000" cy="571501"/>
                          <a:chOff x="0" y="0"/>
                          <a:chExt cx="6858000" cy="571501"/>
                        </a:xfrm>
                      </wpg:grpSpPr>
                      <wps:wsp>
                        <wps:cNvPr id="1142609660" name="Rectangle: Single Corner Snipped 5"/>
                        <wps:cNvSpPr/>
                        <wps:spPr>
                          <a:xfrm>
                            <a:off x="0" y="0"/>
                            <a:ext cx="6858000" cy="571500"/>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551B8675" w14:textId="77777777" w:rsidR="00D608D5" w:rsidRPr="00B23160" w:rsidRDefault="00D608D5" w:rsidP="00D608D5">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1C02100C" w14:textId="77777777" w:rsidR="00D608D5" w:rsidRDefault="00D608D5" w:rsidP="00D608D5">
                              <w:pPr>
                                <w:spacing w:before="120" w:after="0" w:line="240" w:lineRule="auto"/>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49967794" name="Rectangle: Single Corner Snipped 5"/>
                        <wps:cNvSpPr/>
                        <wps:spPr>
                          <a:xfrm rot="10800000">
                            <a:off x="5943600" y="0"/>
                            <a:ext cx="914400" cy="571501"/>
                          </a:xfrm>
                          <a:custGeom>
                            <a:avLst/>
                            <a:gdLst>
                              <a:gd name="csX0" fmla="*/ 0 w 5928995"/>
                              <a:gd name="csY0" fmla="*/ 1 h 571501"/>
                              <a:gd name="csX1" fmla="*/ 2760467 w 5928995"/>
                              <a:gd name="csY1" fmla="*/ 0 h 571501"/>
                              <a:gd name="csX2" fmla="*/ 5928995 w 5928995"/>
                              <a:gd name="csY2" fmla="*/ 571501 h 571501"/>
                              <a:gd name="csX3" fmla="*/ 0 w 5928995"/>
                              <a:gd name="csY3" fmla="*/ 571501 h 571501"/>
                              <a:gd name="csX4" fmla="*/ 0 w 5928995"/>
                              <a:gd name="csY4" fmla="*/ 1 h 571501"/>
                            </a:gdLst>
                            <a:ahLst/>
                            <a:cxnLst>
                              <a:cxn ang="0">
                                <a:pos x="csX0" y="csY0"/>
                              </a:cxn>
                              <a:cxn ang="0">
                                <a:pos x="csX1" y="csY1"/>
                              </a:cxn>
                              <a:cxn ang="0">
                                <a:pos x="csX2" y="csY2"/>
                              </a:cxn>
                              <a:cxn ang="0">
                                <a:pos x="csX3" y="csY3"/>
                              </a:cxn>
                              <a:cxn ang="0">
                                <a:pos x="csX4" y="csY4"/>
                              </a:cxn>
                            </a:cxnLst>
                            <a:rect l="l" t="t" r="r" b="b"/>
                            <a:pathLst>
                              <a:path w="5928995" h="571501">
                                <a:moveTo>
                                  <a:pt x="0" y="1"/>
                                </a:moveTo>
                                <a:lnTo>
                                  <a:pt x="2760467" y="0"/>
                                </a:lnTo>
                                <a:lnTo>
                                  <a:pt x="5928995" y="571501"/>
                                </a:lnTo>
                                <a:lnTo>
                                  <a:pt x="0" y="571501"/>
                                </a:lnTo>
                                <a:lnTo>
                                  <a:pt x="0" y="1"/>
                                </a:lnTo>
                                <a:close/>
                              </a:path>
                            </a:pathLst>
                          </a:custGeom>
                          <a:ln>
                            <a:noFill/>
                          </a:ln>
                        </wps:spPr>
                        <wps:style>
                          <a:lnRef idx="2">
                            <a:schemeClr val="accent6">
                              <a:shade val="15000"/>
                            </a:schemeClr>
                          </a:lnRef>
                          <a:fillRef idx="1">
                            <a:schemeClr val="accent6"/>
                          </a:fillRef>
                          <a:effectRef idx="0">
                            <a:schemeClr val="accent6"/>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0A530C83" id="_x0000_s1036" style="position:absolute;margin-left:-35.75pt;margin-top:-37.95pt;width:540pt;height:45pt;z-index:-251643904;mso-position-horizontal-relative:margin;mso-position-vertical-relative:margin;mso-height-relative:margin" coordsize="68580,5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KGtETgQAAIEOAAAOAAAAZHJzL2Uyb0RvYy54bWzsV01v4zYQvRfofyB0LNBYdmw5FuIsgmwT&#10;FAh2g3WKbY8MRVkCKJIl6djpr+8jKclysnWDtOmpF31x5nHmzfCROv+wawR55MbWSi6T8UmaEC6Z&#10;Kmq5Xia/3F//eJYQ66gsqFCSL5MnbpMPF99/d77VOZ+oSomCGwIQafOtXiaVczofjSyreEPtidJc&#10;YrBUpqEOr2Y9KgzdAr0Ro0maZqOtMoU2inFr8fVjHEwuAn5ZcuY+l6XljohlgthcuJpwffDX0cU5&#10;zdeG6qpmbRj0DVE0tJaYtIf6SB0lG1O/gGpqZpRVpTthqhmpsqwZDzkgm3H6LJsbozY65LLOt2vd&#10;0wRqn/H0Zlj26fHG6JW+M2Biq9fgIrz5XHalafwdUZJdoOypp4zvHGH4mJ3NztIUzDKMzebjWTqO&#10;nLIKxL9wY9VPxx1H3bSjg2C2Gu1h9wzYf8bAqqKaB2JtDgbuDKkLdO94OsnSRZYhHUkbdOsX9A+V&#10;a8FzskJ3CU6ulJFo2JWsteYFmflkfXBA6Um0uQWfb2cwdGVPBM21se6Gq4b4h2ViEFToNfp4ax3m&#10;h2ln4icV0l+luq6FiKP+C/js4gpP7knwaP2Fl0gftZwE1LD0+JUw5JFi0VDGuHTjOFTRgsfPKDSq&#10;HuF7jxCKkAD0yCXm77FbAL+sX2JHmNbeu/Kwcnvn9Fhg0bn3CDMr6XrnppbKfAtAIKt25mjfkRSp&#10;8Sy53cMutEbW1flBFU9oF6OikljNrmtU5ZZad0cNpAO9Azl0n3EphdouE9U+JaRS5o9vfff26GeM&#10;JmQLKVom9vcNNTwh4meJTl+Mp1OvXeFlOptP8GKGIw/DEblprhQKN4bwahYevb0T3WNpVPMVqnnp&#10;Z8UQlQxzLxPmTPdy5aJEQncZv7wMZtArTd2tXGnmwT3Pvuvud1+p0W1rOsjCJ9WtLpo/69Bo6z2l&#10;utw4VdahfT3Tkde2AljpcVW9+5KfTheLbD5fTP/NFR+7Y5x6YcQi8fm2EjpbTE8zr5YvhTQUGSOH&#10;OjpQAbaJKuDhOl6x3xTQAP9pXbSaxeyvgCkbgWb8YURSsiWzxeRssQhadWD429BwTCoyFPAhIHqp&#10;B5zMs3SazY/BDs3TI7CTAWwb4zHYA/Ow1RzBPh1gH+VgaBjzP4KKPumJOIo6NDxkFiXti0arqOA0&#10;ZzvZFhJPWJLY4mPnaGX9LhqrirZhFlWLsgVLX/m/dEAZokOnc3/nAIKjw+SVM4C76HD6SgfQEh2m&#10;QwdQgtDa/P325k9rIpzWHKQLW15CcFp78D5QHeo8bd0jgcZ2DU6q/hDihxto770Khm5/FOnY2I8K&#10;ObRqGzxE2lHdWXR3HfD6aZHTfukgm86su0fzuO5fbdjF2YEwoSyPlfcUhM2258JTOBCI9zgDZHET&#10;fZczQNhfkcObzgCd8/ucAf7f8f+rHT8c+fGfEzq7/SfzP1LD93BC2P85XvwJAAD//wMAUEsDBBQA&#10;BgAIAAAAIQAvkYuv4AAAAAsBAAAPAAAAZHJzL2Rvd25yZXYueG1sTI/BTsMwEETvSPyDtUjcWttA&#10;oA1xqqoCThUSLRLqbRtvk6ixHcVukv49zgluszuj2bfZajQN66nztbMK5FwAI1s4XdtSwff+fbYA&#10;5gNajY2zpOBKHlb57U2GqXaD/aJ+F0oWS6xPUUEVQpty7ouKDPq5a8lG7+Q6gyGOXcl1h0MsNw1/&#10;EOKZG6xtvFBhS5uKivPuYhR8DDisH+Vbvz2fNtfDPvn82UpS6v5uXL8CCzSGvzBM+BEd8sh0dBer&#10;PWsUzF5kEqOTSJbApoQQi7g6RvUkgecZ//9D/gsAAP//AwBQSwECLQAUAAYACAAAACEAtoM4kv4A&#10;AADhAQAAEwAAAAAAAAAAAAAAAAAAAAAAW0NvbnRlbnRfVHlwZXNdLnhtbFBLAQItABQABgAIAAAA&#10;IQA4/SH/1gAAAJQBAAALAAAAAAAAAAAAAAAAAC8BAABfcmVscy8ucmVsc1BLAQItABQABgAIAAAA&#10;IQCZKGtETgQAAIEOAAAOAAAAAAAAAAAAAAAAAC4CAABkcnMvZTJvRG9jLnhtbFBLAQItABQABgAI&#10;AAAAIQAvkYuv4AAAAAsBAAAPAAAAAAAAAAAAAAAAAKgGAABkcnMvZG93bnJldi54bWxQSwUGAAAA&#10;AAQABADzAAAAtQcAAAAA&#10;">
                <v:rect id="Rectangle: Single Corner Snipped 5" o:spid="_x0000_s1037" style="position:absolute;width:68580;height:5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lwamzAAAAOMAAAAPAAAAZHJzL2Rvd25yZXYueG1sRI9BS8NA&#10;EIXvgv9hGaE3u2krUWO3pRQKIiI02oO3ITtm02ZnQ3abRn+9cxA8zsyb9963XI++VQP1sQlsYDbN&#10;QBFXwTZcG/h4390+gIoJ2WIbmAx8U4T16vpqiYUNF97TUKZaiQnHAg24lLpC61g58hinoSOW21fo&#10;PSYZ+1rbHi9i7ls9z7Jce2xYEhx2tHVUncqzN/ByvF+UbtgMP4s3OrhweP3cbaMxk5tx8wQq0Zj+&#10;xX/fz1bqz+7mefaY50IhTLIAvfoFAAD//wMAUEsBAi0AFAAGAAgAAAAhANvh9svuAAAAhQEAABMA&#10;AAAAAAAAAAAAAAAAAAAAAFtDb250ZW50X1R5cGVzXS54bWxQSwECLQAUAAYACAAAACEAWvQsW78A&#10;AAAVAQAACwAAAAAAAAAAAAAAAAAfAQAAX3JlbHMvLnJlbHNQSwECLQAUAAYACAAAACEAA5cGpswA&#10;AADjAAAADwAAAAAAAAAAAAAAAAAHAgAAZHJzL2Rvd25yZXYueG1sUEsFBgAAAAADAAMAtwAAAAAD&#10;AAAAAA==&#10;" fillcolor="#156082 [3204]" stroked="f" strokeweight="1pt">
                  <v:textbox>
                    <w:txbxContent>
                      <w:p w14:paraId="551B8675" w14:textId="77777777" w:rsidR="00D608D5" w:rsidRPr="00B23160" w:rsidRDefault="00D608D5" w:rsidP="00D608D5">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1C02100C" w14:textId="77777777" w:rsidR="00D608D5" w:rsidRDefault="00D608D5" w:rsidP="00D608D5">
                        <w:pPr>
                          <w:spacing w:before="120" w:after="0" w:line="240" w:lineRule="auto"/>
                          <w:jc w:val="center"/>
                        </w:pPr>
                      </w:p>
                    </w:txbxContent>
                  </v:textbox>
                </v:rect>
                <v:shape id="Rectangle: Single Corner Snipped 5" o:spid="_x0000_s1038" style="position:absolute;left:59436;width:9144;height:5715;rotation:180;visibility:visible;mso-wrap-style:square;v-text-anchor:middle" coordsize="5928995,571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p23bywAAAOIAAAAPAAAAZHJzL2Rvd25yZXYueG1sRI9Ba8JA&#10;FITvhf6H5RV6KXWjCdpEVxGLVPDSWj14e2SfSTT7NmRXTf+9Kwg9DjPzDTOZdaYWF2pdZVlBvxeB&#10;IM6trrhQsP1dvn+AcB5ZY22ZFPyRg9n0+WmCmbZX/qHLxhciQNhlqKD0vsmkdHlJBl3PNsTBO9jW&#10;oA+yLaRu8RrgppaDKBpKgxWHhRIbWpSUnzZno2AVb5v4K3r7XKe72PBxT+vl91mp15duPgbhqfP/&#10;4Ud7pRUkSZoOR6M0gfulcAfk9AYAAP//AwBQSwECLQAUAAYACAAAACEA2+H2y+4AAACFAQAAEwAA&#10;AAAAAAAAAAAAAAAAAAAAW0NvbnRlbnRfVHlwZXNdLnhtbFBLAQItABQABgAIAAAAIQBa9CxbvwAA&#10;ABUBAAALAAAAAAAAAAAAAAAAAB8BAABfcmVscy8ucmVsc1BLAQItABQABgAIAAAAIQCup23bywAA&#10;AOIAAAAPAAAAAAAAAAAAAAAAAAcCAABkcnMvZG93bnJldi54bWxQSwUGAAAAAAMAAwC3AAAA/wIA&#10;AAAA&#10;" path="m,1l2760467,,5928995,571501,,571501,,1xe" fillcolor="#4ea72e [3209]" stroked="f" strokeweight="1pt">
                  <v:stroke joinstyle="miter"/>
                  <v:path arrowok="t" o:connecttype="custom" o:connectlocs="0,1;425733,0;914400,571501;0,571501;0,1" o:connectangles="0,0,0,0,0"/>
                </v:shape>
                <w10:wrap type="square" anchorx="margin" anchory="margin"/>
              </v:group>
            </w:pict>
          </mc:Fallback>
        </mc:AlternateContent>
      </w:r>
    </w:p>
    <w:p w14:paraId="7F8BAC95" w14:textId="77777777" w:rsidR="00634186" w:rsidRDefault="00634186" w:rsidP="004D1E63"/>
    <w:p w14:paraId="5F6F97B5" w14:textId="77777777" w:rsidR="00DE4197" w:rsidRDefault="00DE4197" w:rsidP="004D1E63"/>
    <w:p w14:paraId="4DD909EF" w14:textId="77777777" w:rsidR="00634186" w:rsidRDefault="00634186" w:rsidP="004D1E63"/>
    <w:p w14:paraId="47033F98" w14:textId="77777777" w:rsidR="00634186" w:rsidRDefault="00634186" w:rsidP="004D1E63"/>
    <w:p w14:paraId="68B3E818" w14:textId="77777777" w:rsidR="00634186" w:rsidRDefault="00634186" w:rsidP="004D1E63"/>
    <w:p w14:paraId="0334533C" w14:textId="77777777" w:rsidR="00634186" w:rsidRDefault="00634186" w:rsidP="004D1E63"/>
    <w:p w14:paraId="3B22380C" w14:textId="77777777" w:rsidR="00634186" w:rsidRDefault="00634186" w:rsidP="004D1E63"/>
    <w:p w14:paraId="134C36B1" w14:textId="77777777" w:rsidR="00634186" w:rsidRDefault="00634186" w:rsidP="004D1E63"/>
    <w:p w14:paraId="07C83B20" w14:textId="77777777" w:rsidR="00634186" w:rsidRDefault="00634186" w:rsidP="004D1E63"/>
    <w:p w14:paraId="74FECA8D" w14:textId="77777777" w:rsidR="00634186" w:rsidRDefault="00634186" w:rsidP="004D1E63"/>
    <w:p w14:paraId="326CF761" w14:textId="7603F034" w:rsidR="00634186" w:rsidRDefault="00634186" w:rsidP="004D1E63"/>
    <w:p w14:paraId="581C313F" w14:textId="1F804592" w:rsidR="00634186" w:rsidRDefault="00634186" w:rsidP="004D1E63"/>
    <w:p w14:paraId="4075EB1E" w14:textId="1022FBB2" w:rsidR="00634186" w:rsidRDefault="00D608D5" w:rsidP="004D1E63">
      <w:r>
        <w:rPr>
          <w:noProof/>
        </w:rPr>
        <mc:AlternateContent>
          <mc:Choice Requires="wpg">
            <w:drawing>
              <wp:anchor distT="0" distB="0" distL="114300" distR="114300" simplePos="0" relativeHeight="251670528" behindDoc="1" locked="0" layoutInCell="1" allowOverlap="1" wp14:anchorId="4F799508" wp14:editId="38DA2336">
                <wp:simplePos x="0" y="0"/>
                <wp:positionH relativeFrom="margin">
                  <wp:posOffset>-451485</wp:posOffset>
                </wp:positionH>
                <wp:positionV relativeFrom="margin">
                  <wp:posOffset>4621530</wp:posOffset>
                </wp:positionV>
                <wp:extent cx="6858000" cy="4139739"/>
                <wp:effectExtent l="0" t="0" r="0" b="0"/>
                <wp:wrapNone/>
                <wp:docPr id="1612684854" name="Group 10"/>
                <wp:cNvGraphicFramePr/>
                <a:graphic xmlns:a="http://schemas.openxmlformats.org/drawingml/2006/main">
                  <a:graphicData uri="http://schemas.microsoft.com/office/word/2010/wordprocessingGroup">
                    <wpg:wgp>
                      <wpg:cNvGrpSpPr/>
                      <wpg:grpSpPr>
                        <a:xfrm>
                          <a:off x="0" y="0"/>
                          <a:ext cx="6858000" cy="4139739"/>
                          <a:chOff x="0" y="0"/>
                          <a:chExt cx="6858000" cy="914400"/>
                        </a:xfrm>
                      </wpg:grpSpPr>
                      <wps:wsp>
                        <wps:cNvPr id="1882957874" name="Rectangle 7"/>
                        <wps:cNvSpPr/>
                        <wps:spPr>
                          <a:xfrm>
                            <a:off x="0" y="0"/>
                            <a:ext cx="6858000" cy="914400"/>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48640303" name="Rectangle 8"/>
                        <wps:cNvSpPr/>
                        <wps:spPr>
                          <a:xfrm>
                            <a:off x="0" y="0"/>
                            <a:ext cx="328613" cy="914400"/>
                          </a:xfrm>
                          <a:prstGeom prst="rect">
                            <a:avLst/>
                          </a:prstGeom>
                          <a:solidFill>
                            <a:schemeClr val="accent6"/>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7184B5F0" id="Group 10" o:spid="_x0000_s1026" style="position:absolute;margin-left:-35.55pt;margin-top:363.9pt;width:540pt;height:325.95pt;z-index:-251645952;mso-position-horizontal-relative:margin;mso-position-vertical-relative:margin;mso-height-relative:margin" coordsize="68580,91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QDXjDAMAAJ0KAAAOAAAAZHJzL2Uyb0RvYy54bWzsVltr2zAUfh/sPwi9r7ZzdUydEtq1DEob&#10;2o4+q7IcG2RJk5Q42a/fkXxp2oQNWjYY9EXR5ZzvHH0+54tOz7YVRxumTSlFiqOTECMmqMxKsUrx&#10;94fLLzFGxhKRES4FS/GOGXw2//zptFYJG8hC8oxpBCDCJLVKcWGtSoLA0IJVxJxIxQQc5lJXxMJS&#10;r4JMkxrQKx4MwnAS1FJnSkvKjIHdi+YQzz1+njNqb/PcMIt4iiE360ftxyc3BvNTkqw0UUVJ2zTI&#10;G7KoSCkgaA91QSxBa10eQFUl1dLI3J5QWQUyz0vK/B3gNlH46jZXWq6Vv8sqqVeqpwmofcXTm2Hp&#10;zeZKq3u11MBErVbAhV+5u2xzXblfyBJtPWW7njK2tYjC5iQex2EIzFI4G0XD2XQ4a0ilBTB/4EeL&#10;r8c8Z9FoBCiQQ9DFDV5kUyuoD/NMgXkfBfcFUcwzaxKgYKlRmUH5xvFgNp7G0xFGglRQrndQQESs&#10;OENTl5zLAsx7ukxigLk3cXXkxiRR2tgrJivkJinWEN1XFdlcG9uQ05m4oEbyMrssOfcL1zLsnGu0&#10;IVDshFImbNRS+sKSC2cvpPNsQN0O8N1dx8/sjjNnx8Udy4Ee+NgDn4zvzcNAPoeCZKyJH41dWTTw&#10;vYf/vB7QWecQv8eOfofdwLT2zpX51u6dwz879x4+shS2d65KIfUxAN7Tlzf2HUkNNY6lJ5ntoHi0&#10;bITFKHpZwqe7JsYuiQYlgc4AdbS3MORc1imW7QyjQuqfx/adPVQ3nGJUgzKl2PxYE80w4t8E1L2v&#10;HJAyvxiNpwOIofdPnvZPxLo6l1APEeiwon7q7C3vprmW1SOI6MJFhSMiKMROMbW6W5zbRjFBhilb&#10;LLwZyJci9lrcK+rAHauuNB+2j0Srtn4tqMSN7HqNJK/KuLF1nkIu1lbmpa/xZ15bvqHvm9b76wIw&#10;GcWTUTgMh4f9H7+//4eDeBIBtJPKf9P+k64B94Xio/3bdm5E7aP9/4f2968BeAP5f5D2veYeWftr&#10;LxfPr8r5LwAAAP//AwBQSwMEFAAGAAgAAAAhAPeXgxbjAAAADQEAAA8AAABkcnMvZG93bnJldi54&#10;bWxMj8FuwjAMhu+T9g6RJ+0GSUBboTRFCG07oUmDSRO30Ji2okmqJrTl7WdO282WP/3+/mw92ob1&#10;2IXaOwVyKoChK7ypXang+/A+WQALUTujG+9QwQ0DrPPHh0ynxg/uC/t9LBmFuJBqBVWMbcp5KCq0&#10;Okx9i45uZ99ZHWntSm46PVC4bfhMiFdude3oQ6Vb3FZYXPZXq+Bj0MNmLt/63eW8vR0PL58/O4lK&#10;PT+NmxWwiGP8g+GuT+qQk9PJX50JrFEwSaQkVEEyS6jDnRBisQR2ommeLBPgecb/t8h/AQAA//8D&#10;AFBLAQItABQABgAIAAAAIQC2gziS/gAAAOEBAAATAAAAAAAAAAAAAAAAAAAAAABbQ29udGVudF9U&#10;eXBlc10ueG1sUEsBAi0AFAAGAAgAAAAhADj9If/WAAAAlAEAAAsAAAAAAAAAAAAAAAAALwEAAF9y&#10;ZWxzLy5yZWxzUEsBAi0AFAAGAAgAAAAhAJhANeMMAwAAnQoAAA4AAAAAAAAAAAAAAAAALgIAAGRy&#10;cy9lMm9Eb2MueG1sUEsBAi0AFAAGAAgAAAAhAPeXgxbjAAAADQEAAA8AAAAAAAAAAAAAAAAAZgUA&#10;AGRycy9kb3ducmV2LnhtbFBLBQYAAAAABAAEAPMAAAB2BgAAAAA=&#10;">
                <v:rect id="Rectangle 7" o:spid="_x0000_s1027" style="position:absolute;width:68580;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K9D6yQAAAOMAAAAPAAAAZHJzL2Rvd25yZXYueG1sRE9LS8NA&#10;EL4L/odlBG9204dNjN2WUigUkUKjPXgbsmM2NTsbsts09de7guBxvvcsVoNtRE+drx0rGI8SEMSl&#10;0zVXCt7ftg8ZCB+QNTaOScGVPKyWtzcLzLW78IH6IlQihrDPUYEJoc2l9KUhi37kWuLIfbrOYohn&#10;V0nd4SWG20ZOkmQuLdYcGwy2tDFUfhVnq+DllE4L06/77+mejsYdXz+2G6/U/d2wfgYRaAj/4j/3&#10;Tsf5WTZ5ekyzdAa/P0UA5PIHAAD//wMAUEsBAi0AFAAGAAgAAAAhANvh9svuAAAAhQEAABMAAAAA&#10;AAAAAAAAAAAAAAAAAFtDb250ZW50X1R5cGVzXS54bWxQSwECLQAUAAYACAAAACEAWvQsW78AAAAV&#10;AQAACwAAAAAAAAAAAAAAAAAfAQAAX3JlbHMvLnJlbHNQSwECLQAUAAYACAAAACEAXCvQ+skAAADj&#10;AAAADwAAAAAAAAAAAAAAAAAHAgAAZHJzL2Rvd25yZXYueG1sUEsFBgAAAAADAAMAtwAAAP0CAAAA&#10;AA==&#10;" fillcolor="#156082 [3204]" stroked="f" strokeweight="1pt"/>
                <v:rect id="Rectangle 8" o:spid="_x0000_s1028" style="position:absolute;width:3286;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BXF4yAAAAOIAAAAPAAAAZHJzL2Rvd25yZXYueG1sRI/NSgMx&#10;FIX3gu8QruCm2ERbhjI2LSIIxc1gtXV7Ta6TwcnNMImd+PZGKLg8nJ+Ps95m34sTjbELrOF2rkAQ&#10;m2A7bjW8vT7drEDEhGyxD0wafijCdnN5scbaholf6LRPrSgjHGvU4FIaaimjceQxzsNAXLzPMHpM&#10;RY6ttCNOZdz38k6pSnrsuBAcDvToyHztv32BmON0aOj9w2Wk3XOTzWxqjNbXV/nhHkSinP7D5/bO&#10;aqiWq2qpFmoBf5fKHZCbXwAAAP//AwBQSwECLQAUAAYACAAAACEA2+H2y+4AAACFAQAAEwAAAAAA&#10;AAAAAAAAAAAAAAAAW0NvbnRlbnRfVHlwZXNdLnhtbFBLAQItABQABgAIAAAAIQBa9CxbvwAAABUB&#10;AAALAAAAAAAAAAAAAAAAAB8BAABfcmVscy8ucmVsc1BLAQItABQABgAIAAAAIQBFBXF4yAAAAOIA&#10;AAAPAAAAAAAAAAAAAAAAAAcCAABkcnMvZG93bnJldi54bWxQSwUGAAAAAAMAAwC3AAAA/AIAAAAA&#10;" fillcolor="#4ea72e [3209]" stroked="f" strokeweight="1pt"/>
                <w10:wrap anchorx="margin" anchory="margin"/>
              </v:group>
            </w:pict>
          </mc:Fallback>
        </mc:AlternateContent>
      </w:r>
    </w:p>
    <w:p w14:paraId="596EDF88" w14:textId="508FD51A" w:rsidR="002D6BB2" w:rsidRPr="00D608D5" w:rsidRDefault="008A7BCF" w:rsidP="00634186">
      <w:pPr>
        <w:pStyle w:val="Style1"/>
        <w:rPr>
          <w:color w:val="FFFFFF" w:themeColor="background1"/>
        </w:rPr>
      </w:pPr>
      <w:bookmarkStart w:id="10" w:name="_Toc243576005"/>
      <w:r w:rsidRPr="00D608D5">
        <w:rPr>
          <w:color w:val="FFFFFF" w:themeColor="background1"/>
        </w:rPr>
        <w:t xml:space="preserve">Chapter 3. </w:t>
      </w:r>
      <w:r w:rsidR="00497DDA" w:rsidRPr="00D608D5">
        <w:rPr>
          <w:color w:val="FFFFFF" w:themeColor="background1"/>
        </w:rPr>
        <w:t>Management Strategies for Goal 1: Thriving Habitat, Fisheries and Wildlife</w:t>
      </w:r>
      <w:bookmarkEnd w:id="10"/>
      <w:r w:rsidR="002D6BB2" w:rsidRPr="00D608D5">
        <w:rPr>
          <w:color w:val="FFFFFF" w:themeColor="background1"/>
          <w:sz w:val="40"/>
        </w:rPr>
        <w:br w:type="page"/>
      </w:r>
    </w:p>
    <w:p w14:paraId="68132B94" w14:textId="6CBCB393" w:rsidR="00497DDA" w:rsidRPr="008A7BCF" w:rsidRDefault="00497DDA" w:rsidP="00DD772C">
      <w:pPr>
        <w:pStyle w:val="Heading2"/>
        <w:rPr>
          <w:szCs w:val="40"/>
        </w:rPr>
      </w:pPr>
      <w:bookmarkStart w:id="11" w:name="_Toc243576006"/>
      <w:r w:rsidRPr="008A7BCF">
        <w:rPr>
          <w:szCs w:val="40"/>
        </w:rPr>
        <w:lastRenderedPageBreak/>
        <w:t>Thriving Habitat, Fisheries, and Wildlife Goal</w:t>
      </w:r>
      <w:bookmarkEnd w:id="11"/>
    </w:p>
    <w:p w14:paraId="46DB2902" w14:textId="79552712" w:rsidR="00497DDA" w:rsidRPr="00DD772C" w:rsidRDefault="00497DDA" w:rsidP="00497DDA">
      <w:pPr>
        <w:jc w:val="both"/>
        <w:rPr>
          <w:sz w:val="28"/>
          <w:szCs w:val="28"/>
        </w:rPr>
      </w:pPr>
      <w:r w:rsidRPr="00DD772C">
        <w:rPr>
          <w:sz w:val="28"/>
          <w:szCs w:val="28"/>
        </w:rPr>
        <w:t>Protect, restore and sustain fisheries and wildlife, as well as the network of land and water habitats they depend on, to promote a balanced and resilient ecosystem and support local economies and recreational opportunities.</w:t>
      </w:r>
    </w:p>
    <w:p w14:paraId="337FBF33" w14:textId="77777777" w:rsidR="00497DDA" w:rsidRPr="00497DDA" w:rsidRDefault="00497DDA" w:rsidP="00497DDA">
      <w:pPr>
        <w:rPr>
          <w:b/>
          <w:bCs/>
        </w:rPr>
      </w:pPr>
      <w:r w:rsidRPr="00497DDA">
        <w:rPr>
          <w:b/>
          <w:bCs/>
        </w:rPr>
        <w:t>Introduction &amp; Overview</w:t>
      </w:r>
    </w:p>
    <w:p w14:paraId="46D6DAEC" w14:textId="77777777" w:rsidR="00497DDA" w:rsidRPr="00497DDA" w:rsidRDefault="00497DDA" w:rsidP="00497DDA">
      <w:pPr>
        <w:rPr>
          <w:b/>
          <w:bCs/>
        </w:rPr>
      </w:pPr>
      <w:r w:rsidRPr="00497DDA">
        <w:rPr>
          <w:b/>
          <w:bCs/>
        </w:rPr>
        <w:t>Governance Context &amp; Implementation Directives</w:t>
      </w:r>
    </w:p>
    <w:p w14:paraId="3B996FF1" w14:textId="77777777" w:rsidR="00497DDA" w:rsidRDefault="00497DDA" w:rsidP="00497DDA">
      <w:r>
        <w:t>While the Chesapeake Bay Program (CBP) facilitates regional alignment of resources, priorities, policy, scientific integration, and progress monitoring, the CBP partnership does not directly manage land, water, or living resources. Statutory authority over fish and wildlife management and protection, land use, and habitat restoration resides within individual signatory jurisdictions (states, the District of Columbia, and federal management agencies). Water quality regulations are separately administered under Clean Water Act (CWA) authorities by the U.S. Environmental Protection Agency (EPA) and watershed jurisdictions.</w:t>
      </w:r>
    </w:p>
    <w:p w14:paraId="6B32D0D5" w14:textId="649C0E65" w:rsidR="00497DDA" w:rsidRDefault="00497DDA" w:rsidP="00497DDA">
      <w:r>
        <w:t>Achieving</w:t>
      </w:r>
      <w:r w:rsidR="001D1207">
        <w:t xml:space="preserve"> the Thriving Habitat, Fisheries and Wildlife</w:t>
      </w:r>
      <w:r>
        <w:t xml:space="preserve"> </w:t>
      </w:r>
      <w:r w:rsidR="001D1207">
        <w:t>(</w:t>
      </w:r>
      <w:r>
        <w:t>THFW</w:t>
      </w:r>
      <w:r w:rsidR="001D1207">
        <w:t>)</w:t>
      </w:r>
      <w:r>
        <w:t xml:space="preserve"> outcomes relies on leveraging regional science, funding, and management to guide local, state, and federal decision-making, ensuring that voluntary and regulatory actions achieve maximum ecological impact.</w:t>
      </w:r>
    </w:p>
    <w:p w14:paraId="24D22213" w14:textId="1206814C" w:rsidR="00497DDA" w:rsidRPr="004F0FFE" w:rsidRDefault="00497DDA" w:rsidP="004F0FFE">
      <w:pPr>
        <w:pStyle w:val="Heading3"/>
      </w:pPr>
      <w:r w:rsidRPr="004F0FFE">
        <w:t xml:space="preserve">Situation Analysis for Goal 1: Thriving Habitat, Fisheries </w:t>
      </w:r>
      <w:r w:rsidR="00D819D0" w:rsidRPr="004F0FFE">
        <w:t>and</w:t>
      </w:r>
      <w:r w:rsidRPr="004F0FFE">
        <w:t xml:space="preserve"> Wildlife</w:t>
      </w:r>
    </w:p>
    <w:p w14:paraId="7C8CADD3" w14:textId="2C71F67D" w:rsidR="00497DDA" w:rsidRDefault="00497DDA" w:rsidP="00497DDA">
      <w:r>
        <w:t>Across all of the Goal Team’s eight outcomes, living resources face cumulative stressors from environmental shifts, land-use changes, and resource constraints.</w:t>
      </w:r>
    </w:p>
    <w:tbl>
      <w:tblPr>
        <w:tblStyle w:val="TableGrid"/>
        <w:tblW w:w="9350" w:type="dxa"/>
        <w:tblLook w:val="04A0" w:firstRow="1" w:lastRow="0" w:firstColumn="1" w:lastColumn="0" w:noHBand="0" w:noVBand="1"/>
      </w:tblPr>
      <w:tblGrid>
        <w:gridCol w:w="1811"/>
        <w:gridCol w:w="3335"/>
        <w:gridCol w:w="523"/>
        <w:gridCol w:w="536"/>
        <w:gridCol w:w="525"/>
        <w:gridCol w:w="528"/>
        <w:gridCol w:w="523"/>
        <w:gridCol w:w="523"/>
        <w:gridCol w:w="523"/>
        <w:gridCol w:w="523"/>
      </w:tblGrid>
      <w:tr w:rsidR="00002216" w14:paraId="2BD928F2" w14:textId="77777777" w:rsidTr="00F35898">
        <w:trPr>
          <w:cantSplit/>
          <w:trHeight w:val="428"/>
        </w:trPr>
        <w:tc>
          <w:tcPr>
            <w:tcW w:w="1719" w:type="dxa"/>
          </w:tcPr>
          <w:p w14:paraId="4ADC702F" w14:textId="77777777" w:rsidR="00002216" w:rsidRPr="00C02ABE" w:rsidRDefault="00002216" w:rsidP="0029776E">
            <w:pPr>
              <w:rPr>
                <w:b/>
                <w:bCs/>
              </w:rPr>
            </w:pPr>
          </w:p>
        </w:tc>
        <w:tc>
          <w:tcPr>
            <w:tcW w:w="3426" w:type="dxa"/>
            <w:vAlign w:val="bottom"/>
          </w:tcPr>
          <w:p w14:paraId="05C893CB" w14:textId="77777777" w:rsidR="00002216" w:rsidRPr="00C02ABE" w:rsidRDefault="00002216" w:rsidP="0029776E">
            <w:pPr>
              <w:rPr>
                <w:b/>
                <w:bCs/>
              </w:rPr>
            </w:pPr>
          </w:p>
        </w:tc>
        <w:tc>
          <w:tcPr>
            <w:tcW w:w="4205" w:type="dxa"/>
            <w:gridSpan w:val="8"/>
          </w:tcPr>
          <w:p w14:paraId="2AD44148" w14:textId="7B8D304C" w:rsidR="00002216" w:rsidRPr="00C02ABE" w:rsidRDefault="00002216" w:rsidP="0029776E">
            <w:pPr>
              <w:jc w:val="center"/>
              <w:rPr>
                <w:b/>
                <w:bCs/>
              </w:rPr>
            </w:pPr>
            <w:r w:rsidRPr="00C02ABE">
              <w:rPr>
                <w:b/>
                <w:bCs/>
              </w:rPr>
              <w:t>Outcomes</w:t>
            </w:r>
          </w:p>
        </w:tc>
      </w:tr>
      <w:tr w:rsidR="00380ED7" w:rsidRPr="00380ED7" w14:paraId="3B1EFE5D" w14:textId="77777777" w:rsidTr="005A4D1D">
        <w:trPr>
          <w:cantSplit/>
          <w:trHeight w:val="2150"/>
        </w:trPr>
        <w:tc>
          <w:tcPr>
            <w:tcW w:w="1719" w:type="dxa"/>
            <w:vAlign w:val="bottom"/>
          </w:tcPr>
          <w:p w14:paraId="450491D2" w14:textId="77777777" w:rsidR="00380ED7" w:rsidRPr="00380ED7" w:rsidRDefault="00380ED7" w:rsidP="0029776E">
            <w:pPr>
              <w:rPr>
                <w:b/>
                <w:bCs/>
              </w:rPr>
            </w:pPr>
            <w:r w:rsidRPr="00380ED7">
              <w:rPr>
                <w:b/>
                <w:bCs/>
              </w:rPr>
              <w:t>Challenge Category</w:t>
            </w:r>
          </w:p>
        </w:tc>
        <w:tc>
          <w:tcPr>
            <w:tcW w:w="3426" w:type="dxa"/>
            <w:vAlign w:val="bottom"/>
          </w:tcPr>
          <w:p w14:paraId="5B5B112F" w14:textId="77777777" w:rsidR="00380ED7" w:rsidRPr="00380ED7" w:rsidRDefault="00380ED7" w:rsidP="0029776E">
            <w:pPr>
              <w:rPr>
                <w:b/>
                <w:bCs/>
              </w:rPr>
            </w:pPr>
            <w:r w:rsidRPr="00380ED7">
              <w:rPr>
                <w:rFonts w:eastAsia="Calibri" w:cs="Calibri"/>
                <w:b/>
                <w:bCs/>
                <w:color w:val="000000"/>
              </w:rPr>
              <w:t>Shared Chapter-Level Challenge</w:t>
            </w:r>
          </w:p>
        </w:tc>
        <w:tc>
          <w:tcPr>
            <w:tcW w:w="523" w:type="dxa"/>
            <w:textDirection w:val="btLr"/>
          </w:tcPr>
          <w:p w14:paraId="4FAF277E" w14:textId="005E2249" w:rsidR="00380ED7" w:rsidRPr="00380ED7" w:rsidRDefault="005A4D1D" w:rsidP="0029776E">
            <w:pPr>
              <w:ind w:left="113" w:right="113"/>
            </w:pPr>
            <w:r>
              <w:t xml:space="preserve">1.1 </w:t>
            </w:r>
            <w:r w:rsidR="00380ED7">
              <w:t>Blue Crabs</w:t>
            </w:r>
          </w:p>
        </w:tc>
        <w:tc>
          <w:tcPr>
            <w:tcW w:w="537" w:type="dxa"/>
            <w:textDirection w:val="btLr"/>
          </w:tcPr>
          <w:p w14:paraId="0D8AEA70" w14:textId="4D548FE7" w:rsidR="00380ED7" w:rsidRPr="00380ED7" w:rsidRDefault="005A4D1D" w:rsidP="0029776E">
            <w:pPr>
              <w:ind w:left="113" w:right="113"/>
            </w:pPr>
            <w:r>
              <w:t xml:space="preserve">1.2 </w:t>
            </w:r>
            <w:r w:rsidR="00380ED7">
              <w:t>Brook Trout</w:t>
            </w:r>
          </w:p>
        </w:tc>
        <w:tc>
          <w:tcPr>
            <w:tcW w:w="525" w:type="dxa"/>
            <w:textDirection w:val="btLr"/>
          </w:tcPr>
          <w:p w14:paraId="2550801D" w14:textId="0FCA0E7C" w:rsidR="00380ED7" w:rsidRPr="00380ED7" w:rsidRDefault="005A4D1D" w:rsidP="0029776E">
            <w:pPr>
              <w:ind w:left="113" w:right="113"/>
            </w:pPr>
            <w:r>
              <w:t xml:space="preserve">1.3 </w:t>
            </w:r>
            <w:r w:rsidR="00380ED7">
              <w:t>Fish Habitat</w:t>
            </w:r>
          </w:p>
        </w:tc>
        <w:tc>
          <w:tcPr>
            <w:tcW w:w="528" w:type="dxa"/>
            <w:textDirection w:val="btLr"/>
          </w:tcPr>
          <w:p w14:paraId="1C4F9F92" w14:textId="070DF74D" w:rsidR="00380ED7" w:rsidRPr="00380ED7" w:rsidRDefault="005A4D1D" w:rsidP="0029776E">
            <w:pPr>
              <w:ind w:left="113" w:right="113"/>
            </w:pPr>
            <w:r>
              <w:t xml:space="preserve">1.4 </w:t>
            </w:r>
            <w:r w:rsidR="00380ED7">
              <w:t>Fish Passage</w:t>
            </w:r>
          </w:p>
        </w:tc>
        <w:tc>
          <w:tcPr>
            <w:tcW w:w="523" w:type="dxa"/>
            <w:textDirection w:val="btLr"/>
          </w:tcPr>
          <w:p w14:paraId="35A95F02" w14:textId="755D2418" w:rsidR="00380ED7" w:rsidRPr="00380ED7" w:rsidRDefault="005A4D1D" w:rsidP="0029776E">
            <w:pPr>
              <w:ind w:left="113" w:right="113"/>
            </w:pPr>
            <w:r>
              <w:t xml:space="preserve">1.5 </w:t>
            </w:r>
            <w:r w:rsidR="00380ED7">
              <w:t>Oysters</w:t>
            </w:r>
          </w:p>
        </w:tc>
        <w:tc>
          <w:tcPr>
            <w:tcW w:w="523" w:type="dxa"/>
            <w:textDirection w:val="btLr"/>
          </w:tcPr>
          <w:p w14:paraId="3DAEA7B1" w14:textId="0CCD429C" w:rsidR="00380ED7" w:rsidRPr="00380ED7" w:rsidRDefault="005A4D1D" w:rsidP="0029776E">
            <w:pPr>
              <w:ind w:left="113" w:right="113"/>
            </w:pPr>
            <w:r>
              <w:t xml:space="preserve">1.6 </w:t>
            </w:r>
            <w:r w:rsidR="00380ED7">
              <w:t>Stream Health</w:t>
            </w:r>
          </w:p>
        </w:tc>
        <w:tc>
          <w:tcPr>
            <w:tcW w:w="523" w:type="dxa"/>
            <w:textDirection w:val="btLr"/>
          </w:tcPr>
          <w:p w14:paraId="70641494" w14:textId="6E36FDAD" w:rsidR="00380ED7" w:rsidRPr="00380ED7" w:rsidRDefault="005A4D1D" w:rsidP="0029776E">
            <w:pPr>
              <w:ind w:left="113" w:right="113"/>
            </w:pPr>
            <w:r>
              <w:t xml:space="preserve">1.7 </w:t>
            </w:r>
            <w:r w:rsidR="00380ED7">
              <w:t>SAV</w:t>
            </w:r>
          </w:p>
        </w:tc>
        <w:tc>
          <w:tcPr>
            <w:tcW w:w="523" w:type="dxa"/>
            <w:textDirection w:val="btLr"/>
          </w:tcPr>
          <w:p w14:paraId="4A766574" w14:textId="4F7B874B" w:rsidR="00380ED7" w:rsidRPr="00380ED7" w:rsidRDefault="005A4D1D" w:rsidP="0029776E">
            <w:pPr>
              <w:ind w:left="113" w:right="113"/>
            </w:pPr>
            <w:r>
              <w:t xml:space="preserve">1.8 </w:t>
            </w:r>
            <w:r w:rsidR="00380ED7">
              <w:t>Wetlands</w:t>
            </w:r>
          </w:p>
        </w:tc>
      </w:tr>
      <w:tr w:rsidR="00F35898" w14:paraId="582185CF" w14:textId="77777777" w:rsidTr="00F35898">
        <w:trPr>
          <w:trHeight w:val="333"/>
        </w:trPr>
        <w:tc>
          <w:tcPr>
            <w:tcW w:w="1719" w:type="dxa"/>
          </w:tcPr>
          <w:p w14:paraId="2F110CDA" w14:textId="291B1A85" w:rsidR="00F35898" w:rsidRPr="00136B09" w:rsidRDefault="00F35898" w:rsidP="00F35898">
            <w:pPr>
              <w:rPr>
                <w:b/>
                <w:bCs/>
              </w:rPr>
            </w:pPr>
            <w:r w:rsidRPr="00136B09">
              <w:rPr>
                <w:b/>
                <w:bCs/>
              </w:rPr>
              <w:t>Changing Environmental Conditions</w:t>
            </w:r>
          </w:p>
        </w:tc>
        <w:tc>
          <w:tcPr>
            <w:tcW w:w="3426" w:type="dxa"/>
          </w:tcPr>
          <w:p w14:paraId="3C26E395" w14:textId="0E598DAD" w:rsidR="00F35898" w:rsidRPr="00FD54A8" w:rsidRDefault="00F35898" w:rsidP="00F35898">
            <w:r w:rsidRPr="00B51A0A">
              <w:t xml:space="preserve">Climate-driven impacts (rising water temperatures, sea level rise, altered hydrology, extreme weather) degrading tidal and freshwater habitats </w:t>
            </w:r>
            <w:r w:rsidRPr="00B51A0A">
              <w:lastRenderedPageBreak/>
              <w:t>and shifting species distributions.</w:t>
            </w:r>
          </w:p>
        </w:tc>
        <w:tc>
          <w:tcPr>
            <w:tcW w:w="523" w:type="dxa"/>
          </w:tcPr>
          <w:p w14:paraId="3AF5A38C" w14:textId="10F269EE" w:rsidR="00F35898" w:rsidRPr="00F35898" w:rsidRDefault="00F35898" w:rsidP="00F35898">
            <w:r w:rsidRPr="00F35898">
              <w:rPr>
                <w:rFonts w:eastAsia="Calibri" w:cs="Calibri"/>
                <w:color w:val="000000"/>
              </w:rPr>
              <w:lastRenderedPageBreak/>
              <w:t>X</w:t>
            </w:r>
          </w:p>
        </w:tc>
        <w:tc>
          <w:tcPr>
            <w:tcW w:w="537" w:type="dxa"/>
          </w:tcPr>
          <w:p w14:paraId="7C8FF238" w14:textId="3ED68629" w:rsidR="00F35898" w:rsidRPr="00F35898" w:rsidRDefault="00F35898" w:rsidP="00F35898">
            <w:r w:rsidRPr="00F35898">
              <w:rPr>
                <w:rFonts w:eastAsia="Calibri" w:cs="Calibri"/>
                <w:color w:val="000000"/>
              </w:rPr>
              <w:t>X</w:t>
            </w:r>
          </w:p>
        </w:tc>
        <w:tc>
          <w:tcPr>
            <w:tcW w:w="525" w:type="dxa"/>
          </w:tcPr>
          <w:p w14:paraId="394C4FAC" w14:textId="46E59D4C" w:rsidR="00F35898" w:rsidRPr="00F35898" w:rsidRDefault="00F35898" w:rsidP="00F35898">
            <w:r w:rsidRPr="00F35898">
              <w:rPr>
                <w:rFonts w:eastAsia="Calibri" w:cs="Calibri"/>
                <w:color w:val="000000"/>
              </w:rPr>
              <w:t>X</w:t>
            </w:r>
          </w:p>
        </w:tc>
        <w:tc>
          <w:tcPr>
            <w:tcW w:w="528" w:type="dxa"/>
          </w:tcPr>
          <w:p w14:paraId="3F9940BE" w14:textId="71D0549B" w:rsidR="00F35898" w:rsidRPr="00F35898" w:rsidRDefault="00F35898" w:rsidP="00F35898">
            <w:r w:rsidRPr="00F35898">
              <w:rPr>
                <w:rFonts w:eastAsia="Calibri" w:cs="Calibri"/>
                <w:color w:val="000000"/>
              </w:rPr>
              <w:t>X</w:t>
            </w:r>
          </w:p>
        </w:tc>
        <w:tc>
          <w:tcPr>
            <w:tcW w:w="523" w:type="dxa"/>
          </w:tcPr>
          <w:p w14:paraId="755588E5" w14:textId="604AC301" w:rsidR="00F35898" w:rsidRPr="00F35898" w:rsidRDefault="00F35898" w:rsidP="00F35898">
            <w:r w:rsidRPr="00F35898">
              <w:rPr>
                <w:rFonts w:eastAsia="Calibri" w:cs="Calibri"/>
                <w:color w:val="000000"/>
              </w:rPr>
              <w:t>X</w:t>
            </w:r>
          </w:p>
        </w:tc>
        <w:tc>
          <w:tcPr>
            <w:tcW w:w="523" w:type="dxa"/>
          </w:tcPr>
          <w:p w14:paraId="6D71AB28" w14:textId="2F27F194" w:rsidR="00F35898" w:rsidRPr="00F35898" w:rsidRDefault="00F35898" w:rsidP="00F35898">
            <w:r w:rsidRPr="00F35898">
              <w:rPr>
                <w:rFonts w:eastAsia="Calibri" w:cs="Calibri"/>
                <w:color w:val="000000"/>
              </w:rPr>
              <w:t>X</w:t>
            </w:r>
          </w:p>
        </w:tc>
        <w:tc>
          <w:tcPr>
            <w:tcW w:w="523" w:type="dxa"/>
          </w:tcPr>
          <w:p w14:paraId="3CC00203" w14:textId="2A6B8A0B" w:rsidR="00F35898" w:rsidRPr="00F35898" w:rsidRDefault="00F35898" w:rsidP="00F35898">
            <w:r w:rsidRPr="00F35898">
              <w:rPr>
                <w:rFonts w:eastAsia="Calibri" w:cs="Calibri"/>
                <w:color w:val="000000"/>
              </w:rPr>
              <w:t>X</w:t>
            </w:r>
          </w:p>
        </w:tc>
        <w:tc>
          <w:tcPr>
            <w:tcW w:w="523" w:type="dxa"/>
          </w:tcPr>
          <w:p w14:paraId="2D19F6E5" w14:textId="7A9B8236" w:rsidR="00F35898" w:rsidRPr="00F35898" w:rsidRDefault="00F35898" w:rsidP="00F35898">
            <w:r w:rsidRPr="00F35898">
              <w:rPr>
                <w:rFonts w:eastAsia="Calibri" w:cs="Calibri"/>
                <w:color w:val="000000"/>
              </w:rPr>
              <w:t>X</w:t>
            </w:r>
          </w:p>
        </w:tc>
      </w:tr>
      <w:tr w:rsidR="002E1CB6" w14:paraId="0293A112" w14:textId="77777777" w:rsidTr="00F35898">
        <w:trPr>
          <w:trHeight w:val="315"/>
        </w:trPr>
        <w:tc>
          <w:tcPr>
            <w:tcW w:w="1719" w:type="dxa"/>
          </w:tcPr>
          <w:p w14:paraId="19172F24" w14:textId="02E96351" w:rsidR="002E1CB6" w:rsidRPr="00136B09" w:rsidRDefault="002E1CB6" w:rsidP="002E1CB6">
            <w:pPr>
              <w:rPr>
                <w:b/>
                <w:bCs/>
              </w:rPr>
            </w:pPr>
            <w:r w:rsidRPr="00136B09">
              <w:rPr>
                <w:b/>
                <w:bCs/>
              </w:rPr>
              <w:t>Ecosystem-Based Science &amp; Management</w:t>
            </w:r>
          </w:p>
        </w:tc>
        <w:tc>
          <w:tcPr>
            <w:tcW w:w="3426" w:type="dxa"/>
          </w:tcPr>
          <w:p w14:paraId="4D66392C" w14:textId="77777777" w:rsidR="002E1CB6" w:rsidRDefault="002E1CB6" w:rsidP="002E1CB6">
            <w:r>
              <w:t>Gaps in science and data integration needed to support</w:t>
            </w:r>
          </w:p>
          <w:p w14:paraId="297842DC" w14:textId="65AC2732" w:rsidR="002E1CB6" w:rsidRPr="00FD54A8" w:rsidRDefault="002E1CB6" w:rsidP="002E1CB6">
            <w:r>
              <w:t>ecosystem-based fisheries management, multi-species forage assessments, and targeted habitat restoration.</w:t>
            </w:r>
          </w:p>
        </w:tc>
        <w:tc>
          <w:tcPr>
            <w:tcW w:w="523" w:type="dxa"/>
          </w:tcPr>
          <w:p w14:paraId="05A9B00B" w14:textId="65135F37" w:rsidR="002E1CB6" w:rsidRPr="00FD54A8" w:rsidRDefault="002E1CB6" w:rsidP="002E1CB6">
            <w:r w:rsidRPr="00F35898">
              <w:rPr>
                <w:rFonts w:eastAsia="Calibri" w:cs="Calibri"/>
                <w:color w:val="000000"/>
              </w:rPr>
              <w:t>X</w:t>
            </w:r>
          </w:p>
        </w:tc>
        <w:tc>
          <w:tcPr>
            <w:tcW w:w="537" w:type="dxa"/>
          </w:tcPr>
          <w:p w14:paraId="59D3395C" w14:textId="3338ABC1" w:rsidR="002E1CB6" w:rsidRPr="00FD54A8" w:rsidRDefault="002E1CB6" w:rsidP="002E1CB6">
            <w:r w:rsidRPr="00F35898">
              <w:rPr>
                <w:rFonts w:eastAsia="Calibri" w:cs="Calibri"/>
                <w:color w:val="000000"/>
              </w:rPr>
              <w:t>X</w:t>
            </w:r>
          </w:p>
        </w:tc>
        <w:tc>
          <w:tcPr>
            <w:tcW w:w="525" w:type="dxa"/>
          </w:tcPr>
          <w:p w14:paraId="174C7470" w14:textId="2021DEBC" w:rsidR="002E1CB6" w:rsidRPr="00FD54A8" w:rsidRDefault="002E1CB6" w:rsidP="002E1CB6">
            <w:r w:rsidRPr="00F35898">
              <w:rPr>
                <w:rFonts w:eastAsia="Calibri" w:cs="Calibri"/>
                <w:color w:val="000000"/>
              </w:rPr>
              <w:t>X</w:t>
            </w:r>
          </w:p>
        </w:tc>
        <w:tc>
          <w:tcPr>
            <w:tcW w:w="528" w:type="dxa"/>
          </w:tcPr>
          <w:p w14:paraId="6B1BA362" w14:textId="4E6AA10C" w:rsidR="002E1CB6" w:rsidRPr="00FD54A8" w:rsidRDefault="002E1CB6" w:rsidP="002E1CB6">
            <w:r w:rsidRPr="00F35898">
              <w:rPr>
                <w:rFonts w:eastAsia="Calibri" w:cs="Calibri"/>
                <w:color w:val="000000"/>
              </w:rPr>
              <w:t>X</w:t>
            </w:r>
          </w:p>
        </w:tc>
        <w:tc>
          <w:tcPr>
            <w:tcW w:w="523" w:type="dxa"/>
          </w:tcPr>
          <w:p w14:paraId="1E57D75F" w14:textId="6BB11F86" w:rsidR="002E1CB6" w:rsidRPr="00FD54A8" w:rsidRDefault="002E1CB6" w:rsidP="002E1CB6">
            <w:r w:rsidRPr="00F35898">
              <w:rPr>
                <w:rFonts w:eastAsia="Calibri" w:cs="Calibri"/>
                <w:color w:val="000000"/>
              </w:rPr>
              <w:t>X</w:t>
            </w:r>
          </w:p>
        </w:tc>
        <w:tc>
          <w:tcPr>
            <w:tcW w:w="523" w:type="dxa"/>
          </w:tcPr>
          <w:p w14:paraId="2AEE193A" w14:textId="0513538A" w:rsidR="002E1CB6" w:rsidRPr="00FD54A8" w:rsidRDefault="002E1CB6" w:rsidP="002E1CB6">
            <w:r w:rsidRPr="00F35898">
              <w:rPr>
                <w:rFonts w:eastAsia="Calibri" w:cs="Calibri"/>
                <w:color w:val="000000"/>
              </w:rPr>
              <w:t>X</w:t>
            </w:r>
          </w:p>
        </w:tc>
        <w:tc>
          <w:tcPr>
            <w:tcW w:w="523" w:type="dxa"/>
          </w:tcPr>
          <w:p w14:paraId="0B4A8503" w14:textId="51789259" w:rsidR="002E1CB6" w:rsidRPr="00FD54A8" w:rsidRDefault="002E1CB6" w:rsidP="002E1CB6">
            <w:r w:rsidRPr="00F35898">
              <w:rPr>
                <w:rFonts w:eastAsia="Calibri" w:cs="Calibri"/>
                <w:color w:val="000000"/>
              </w:rPr>
              <w:t>X</w:t>
            </w:r>
          </w:p>
        </w:tc>
        <w:tc>
          <w:tcPr>
            <w:tcW w:w="523" w:type="dxa"/>
          </w:tcPr>
          <w:p w14:paraId="44DD8DBF" w14:textId="19934989" w:rsidR="002E1CB6" w:rsidRPr="00FD54A8" w:rsidRDefault="002E1CB6" w:rsidP="002E1CB6">
            <w:r w:rsidRPr="00F35898">
              <w:rPr>
                <w:rFonts w:eastAsia="Calibri" w:cs="Calibri"/>
                <w:color w:val="000000"/>
              </w:rPr>
              <w:t>X</w:t>
            </w:r>
          </w:p>
        </w:tc>
      </w:tr>
      <w:tr w:rsidR="00AE3C16" w:rsidRPr="00285A84" w14:paraId="633DCEBA" w14:textId="77777777" w:rsidTr="00F35898">
        <w:trPr>
          <w:trHeight w:val="315"/>
        </w:trPr>
        <w:tc>
          <w:tcPr>
            <w:tcW w:w="1719" w:type="dxa"/>
          </w:tcPr>
          <w:p w14:paraId="7496EA5B" w14:textId="69C5E447" w:rsidR="00AE3C16" w:rsidRPr="00136B09" w:rsidRDefault="00E95A80" w:rsidP="00AE3C16">
            <w:pPr>
              <w:rPr>
                <w:b/>
                <w:bCs/>
                <w:sz w:val="23"/>
                <w:szCs w:val="23"/>
              </w:rPr>
            </w:pPr>
            <w:r w:rsidRPr="00136B09">
              <w:rPr>
                <w:b/>
                <w:bCs/>
                <w:sz w:val="23"/>
                <w:szCs w:val="23"/>
              </w:rPr>
              <w:t>Habitat Degradation &amp; Land Use</w:t>
            </w:r>
          </w:p>
        </w:tc>
        <w:tc>
          <w:tcPr>
            <w:tcW w:w="3426" w:type="dxa"/>
          </w:tcPr>
          <w:p w14:paraId="5CA99574" w14:textId="4E673194" w:rsidR="00AE3C16" w:rsidRPr="00FD54A8" w:rsidRDefault="00D21BA2" w:rsidP="00AE3C16">
            <w:pPr>
              <w:rPr>
                <w:sz w:val="23"/>
                <w:szCs w:val="23"/>
              </w:rPr>
            </w:pPr>
            <w:r w:rsidRPr="00D21BA2">
              <w:rPr>
                <w:sz w:val="23"/>
                <w:szCs w:val="23"/>
              </w:rPr>
              <w:t>Historical and ongoing habitat loss driven by land-use changes, coastal development, altered stream channels, and legacy water quality impairments.</w:t>
            </w:r>
          </w:p>
        </w:tc>
        <w:tc>
          <w:tcPr>
            <w:tcW w:w="523" w:type="dxa"/>
          </w:tcPr>
          <w:p w14:paraId="70D75F60" w14:textId="5F89C506" w:rsidR="00AE3C16" w:rsidRPr="00FD54A8" w:rsidRDefault="00AE3C16" w:rsidP="00AE3C16">
            <w:r w:rsidRPr="00F35898">
              <w:rPr>
                <w:rFonts w:eastAsia="Calibri" w:cs="Calibri"/>
                <w:color w:val="000000"/>
              </w:rPr>
              <w:t>X</w:t>
            </w:r>
          </w:p>
        </w:tc>
        <w:tc>
          <w:tcPr>
            <w:tcW w:w="537" w:type="dxa"/>
          </w:tcPr>
          <w:p w14:paraId="1172D6B8" w14:textId="4358651A" w:rsidR="00AE3C16" w:rsidRPr="00FD54A8" w:rsidRDefault="00AE3C16" w:rsidP="00AE3C16">
            <w:r w:rsidRPr="00F35898">
              <w:rPr>
                <w:rFonts w:eastAsia="Calibri" w:cs="Calibri"/>
                <w:color w:val="000000"/>
              </w:rPr>
              <w:t>X</w:t>
            </w:r>
          </w:p>
        </w:tc>
        <w:tc>
          <w:tcPr>
            <w:tcW w:w="525" w:type="dxa"/>
          </w:tcPr>
          <w:p w14:paraId="7DA41998" w14:textId="312B5BD5" w:rsidR="00AE3C16" w:rsidRPr="00FD54A8" w:rsidRDefault="00AE3C16" w:rsidP="00AE3C16">
            <w:r w:rsidRPr="00F35898">
              <w:rPr>
                <w:rFonts w:eastAsia="Calibri" w:cs="Calibri"/>
                <w:color w:val="000000"/>
              </w:rPr>
              <w:t>X</w:t>
            </w:r>
          </w:p>
        </w:tc>
        <w:tc>
          <w:tcPr>
            <w:tcW w:w="528" w:type="dxa"/>
          </w:tcPr>
          <w:p w14:paraId="1B76EABC" w14:textId="676EB57F" w:rsidR="00AE3C16" w:rsidRPr="00FD54A8" w:rsidRDefault="00AE3C16" w:rsidP="00AE3C16">
            <w:r w:rsidRPr="00F35898">
              <w:rPr>
                <w:rFonts w:eastAsia="Calibri" w:cs="Calibri"/>
                <w:color w:val="000000"/>
              </w:rPr>
              <w:t>X</w:t>
            </w:r>
          </w:p>
        </w:tc>
        <w:tc>
          <w:tcPr>
            <w:tcW w:w="523" w:type="dxa"/>
          </w:tcPr>
          <w:p w14:paraId="3C17F45B" w14:textId="1D35AF0B" w:rsidR="00AE3C16" w:rsidRPr="00FD54A8" w:rsidRDefault="00AE3C16" w:rsidP="00AE3C16">
            <w:r w:rsidRPr="00F35898">
              <w:rPr>
                <w:rFonts w:eastAsia="Calibri" w:cs="Calibri"/>
                <w:color w:val="000000"/>
              </w:rPr>
              <w:t>X</w:t>
            </w:r>
          </w:p>
        </w:tc>
        <w:tc>
          <w:tcPr>
            <w:tcW w:w="523" w:type="dxa"/>
          </w:tcPr>
          <w:p w14:paraId="7E061A86" w14:textId="2F88EDAC" w:rsidR="00AE3C16" w:rsidRPr="00FD54A8" w:rsidRDefault="00AE3C16" w:rsidP="00AE3C16">
            <w:r w:rsidRPr="00F35898">
              <w:rPr>
                <w:rFonts w:eastAsia="Calibri" w:cs="Calibri"/>
                <w:color w:val="000000"/>
              </w:rPr>
              <w:t>X</w:t>
            </w:r>
          </w:p>
        </w:tc>
        <w:tc>
          <w:tcPr>
            <w:tcW w:w="523" w:type="dxa"/>
          </w:tcPr>
          <w:p w14:paraId="4B349438" w14:textId="3312AD90" w:rsidR="00AE3C16" w:rsidRPr="00FD54A8" w:rsidRDefault="00AE3C16" w:rsidP="00AE3C16">
            <w:r w:rsidRPr="00F35898">
              <w:rPr>
                <w:rFonts w:eastAsia="Calibri" w:cs="Calibri"/>
                <w:color w:val="000000"/>
              </w:rPr>
              <w:t>X</w:t>
            </w:r>
          </w:p>
        </w:tc>
        <w:tc>
          <w:tcPr>
            <w:tcW w:w="523" w:type="dxa"/>
          </w:tcPr>
          <w:p w14:paraId="3B2706D4" w14:textId="6E992B20" w:rsidR="00AE3C16" w:rsidRPr="00FD54A8" w:rsidRDefault="00AE3C16" w:rsidP="00AE3C16">
            <w:r w:rsidRPr="00F35898">
              <w:rPr>
                <w:rFonts w:eastAsia="Calibri" w:cs="Calibri"/>
                <w:color w:val="000000"/>
              </w:rPr>
              <w:t>X</w:t>
            </w:r>
          </w:p>
        </w:tc>
      </w:tr>
      <w:tr w:rsidR="00AE3C16" w14:paraId="54B930EF" w14:textId="77777777" w:rsidTr="00F35898">
        <w:trPr>
          <w:trHeight w:val="315"/>
        </w:trPr>
        <w:tc>
          <w:tcPr>
            <w:tcW w:w="1719" w:type="dxa"/>
          </w:tcPr>
          <w:p w14:paraId="55309BFF" w14:textId="7EE6F229" w:rsidR="00AE3C16" w:rsidRPr="00136B09" w:rsidRDefault="00065B18" w:rsidP="00AE3C16">
            <w:pPr>
              <w:rPr>
                <w:b/>
                <w:bCs/>
              </w:rPr>
            </w:pPr>
            <w:r w:rsidRPr="00136B09">
              <w:rPr>
                <w:b/>
                <w:bCs/>
              </w:rPr>
              <w:t>Capacity &amp; Living Resource Leadership</w:t>
            </w:r>
          </w:p>
        </w:tc>
        <w:tc>
          <w:tcPr>
            <w:tcW w:w="3426" w:type="dxa"/>
          </w:tcPr>
          <w:p w14:paraId="44DD6B17" w14:textId="0136BF95" w:rsidR="00AE3C16" w:rsidRPr="00FD54A8" w:rsidRDefault="002256F9" w:rsidP="00AE3C16">
            <w:r w:rsidRPr="002256F9">
              <w:t>Sustaining the funding, long-term technical partnerships, staffing pipelines, and leadership commitments required for ongoing living resource conservation.</w:t>
            </w:r>
          </w:p>
        </w:tc>
        <w:tc>
          <w:tcPr>
            <w:tcW w:w="523" w:type="dxa"/>
          </w:tcPr>
          <w:p w14:paraId="7D6228F1" w14:textId="50DA28FA" w:rsidR="00AE3C16" w:rsidRPr="00FD54A8" w:rsidRDefault="00AE3C16" w:rsidP="00AE3C16">
            <w:r w:rsidRPr="00F35898">
              <w:rPr>
                <w:rFonts w:eastAsia="Calibri" w:cs="Calibri"/>
                <w:color w:val="000000"/>
              </w:rPr>
              <w:t>X</w:t>
            </w:r>
          </w:p>
        </w:tc>
        <w:tc>
          <w:tcPr>
            <w:tcW w:w="537" w:type="dxa"/>
          </w:tcPr>
          <w:p w14:paraId="39C9B2B7" w14:textId="5C62E4CC" w:rsidR="00AE3C16" w:rsidRPr="00FD54A8" w:rsidRDefault="00AE3C16" w:rsidP="00AE3C16">
            <w:r w:rsidRPr="00F35898">
              <w:rPr>
                <w:rFonts w:eastAsia="Calibri" w:cs="Calibri"/>
                <w:color w:val="000000"/>
              </w:rPr>
              <w:t>X</w:t>
            </w:r>
          </w:p>
        </w:tc>
        <w:tc>
          <w:tcPr>
            <w:tcW w:w="525" w:type="dxa"/>
          </w:tcPr>
          <w:p w14:paraId="09D9F86A" w14:textId="58F0481D" w:rsidR="00AE3C16" w:rsidRPr="00FD54A8" w:rsidRDefault="00AE3C16" w:rsidP="00AE3C16">
            <w:r w:rsidRPr="00F35898">
              <w:rPr>
                <w:rFonts w:eastAsia="Calibri" w:cs="Calibri"/>
                <w:color w:val="000000"/>
              </w:rPr>
              <w:t>X</w:t>
            </w:r>
          </w:p>
        </w:tc>
        <w:tc>
          <w:tcPr>
            <w:tcW w:w="528" w:type="dxa"/>
          </w:tcPr>
          <w:p w14:paraId="0A1BBD7F" w14:textId="150B70DB" w:rsidR="00AE3C16" w:rsidRPr="00FD54A8" w:rsidRDefault="00AE3C16" w:rsidP="00AE3C16">
            <w:r w:rsidRPr="00F35898">
              <w:rPr>
                <w:rFonts w:eastAsia="Calibri" w:cs="Calibri"/>
                <w:color w:val="000000"/>
              </w:rPr>
              <w:t>X</w:t>
            </w:r>
          </w:p>
        </w:tc>
        <w:tc>
          <w:tcPr>
            <w:tcW w:w="523" w:type="dxa"/>
          </w:tcPr>
          <w:p w14:paraId="65417372" w14:textId="72F53FBF" w:rsidR="00AE3C16" w:rsidRPr="00FD54A8" w:rsidRDefault="00AE3C16" w:rsidP="00AE3C16">
            <w:r w:rsidRPr="00F35898">
              <w:rPr>
                <w:rFonts w:eastAsia="Calibri" w:cs="Calibri"/>
                <w:color w:val="000000"/>
              </w:rPr>
              <w:t>X</w:t>
            </w:r>
          </w:p>
        </w:tc>
        <w:tc>
          <w:tcPr>
            <w:tcW w:w="523" w:type="dxa"/>
          </w:tcPr>
          <w:p w14:paraId="1AF6D31A" w14:textId="459B7973" w:rsidR="00AE3C16" w:rsidRPr="00FD54A8" w:rsidRDefault="00AE3C16" w:rsidP="00AE3C16">
            <w:r w:rsidRPr="00F35898">
              <w:rPr>
                <w:rFonts w:eastAsia="Calibri" w:cs="Calibri"/>
                <w:color w:val="000000"/>
              </w:rPr>
              <w:t>X</w:t>
            </w:r>
          </w:p>
        </w:tc>
        <w:tc>
          <w:tcPr>
            <w:tcW w:w="523" w:type="dxa"/>
          </w:tcPr>
          <w:p w14:paraId="0A0D5B80" w14:textId="788EFC60" w:rsidR="00AE3C16" w:rsidRPr="00FD54A8" w:rsidRDefault="00AE3C16" w:rsidP="00AE3C16">
            <w:r w:rsidRPr="00F35898">
              <w:rPr>
                <w:rFonts w:eastAsia="Calibri" w:cs="Calibri"/>
                <w:color w:val="000000"/>
              </w:rPr>
              <w:t>X</w:t>
            </w:r>
          </w:p>
        </w:tc>
        <w:tc>
          <w:tcPr>
            <w:tcW w:w="523" w:type="dxa"/>
          </w:tcPr>
          <w:p w14:paraId="3D7BE2D1" w14:textId="2074F9A5" w:rsidR="00AE3C16" w:rsidRPr="00FD54A8" w:rsidRDefault="00AE3C16" w:rsidP="00AE3C16">
            <w:r w:rsidRPr="00F35898">
              <w:rPr>
                <w:rFonts w:eastAsia="Calibri" w:cs="Calibri"/>
                <w:color w:val="000000"/>
              </w:rPr>
              <w:t>X</w:t>
            </w:r>
          </w:p>
        </w:tc>
      </w:tr>
      <w:tr w:rsidR="00AE3C16" w14:paraId="32603DDA" w14:textId="77777777" w:rsidTr="00F35898">
        <w:trPr>
          <w:trHeight w:val="315"/>
        </w:trPr>
        <w:tc>
          <w:tcPr>
            <w:tcW w:w="1719" w:type="dxa"/>
          </w:tcPr>
          <w:p w14:paraId="5F9725D3" w14:textId="2C1C8767" w:rsidR="00AE3C16" w:rsidRPr="00136B09" w:rsidRDefault="00260913" w:rsidP="00AE3C16">
            <w:pPr>
              <w:rPr>
                <w:b/>
                <w:bCs/>
              </w:rPr>
            </w:pPr>
            <w:r w:rsidRPr="00136B09">
              <w:rPr>
                <w:b/>
                <w:bCs/>
              </w:rPr>
              <w:t>Cross-Jurisdictional Alignment</w:t>
            </w:r>
          </w:p>
        </w:tc>
        <w:tc>
          <w:tcPr>
            <w:tcW w:w="3426" w:type="dxa"/>
          </w:tcPr>
          <w:p w14:paraId="44930A29" w14:textId="36AE2DEA" w:rsidR="00AE3C16" w:rsidRPr="00FD54A8" w:rsidRDefault="006D740F" w:rsidP="00AE3C16">
            <w:r w:rsidRPr="006D740F">
              <w:t>Coordinating policy, regulations, and resource allocation across multiple state and federal jurisdictions with differing statutory frameworks.</w:t>
            </w:r>
          </w:p>
        </w:tc>
        <w:tc>
          <w:tcPr>
            <w:tcW w:w="523" w:type="dxa"/>
          </w:tcPr>
          <w:p w14:paraId="57F9A00F" w14:textId="5784C879" w:rsidR="00AE3C16" w:rsidRPr="00FD54A8" w:rsidRDefault="00AE3C16" w:rsidP="00AE3C16">
            <w:r w:rsidRPr="00F35898">
              <w:rPr>
                <w:rFonts w:eastAsia="Calibri" w:cs="Calibri"/>
                <w:color w:val="000000"/>
              </w:rPr>
              <w:t>X</w:t>
            </w:r>
          </w:p>
        </w:tc>
        <w:tc>
          <w:tcPr>
            <w:tcW w:w="537" w:type="dxa"/>
          </w:tcPr>
          <w:p w14:paraId="1E7E3F23" w14:textId="1C0BAB5E" w:rsidR="00AE3C16" w:rsidRPr="00FD54A8" w:rsidRDefault="00AE3C16" w:rsidP="00AE3C16">
            <w:r w:rsidRPr="00F35898">
              <w:rPr>
                <w:rFonts w:eastAsia="Calibri" w:cs="Calibri"/>
                <w:color w:val="000000"/>
              </w:rPr>
              <w:t>X</w:t>
            </w:r>
          </w:p>
        </w:tc>
        <w:tc>
          <w:tcPr>
            <w:tcW w:w="525" w:type="dxa"/>
          </w:tcPr>
          <w:p w14:paraId="6C48D377" w14:textId="06BA04BA" w:rsidR="00AE3C16" w:rsidRPr="00FD54A8" w:rsidRDefault="00AE3C16" w:rsidP="00AE3C16">
            <w:r w:rsidRPr="00F35898">
              <w:rPr>
                <w:rFonts w:eastAsia="Calibri" w:cs="Calibri"/>
                <w:color w:val="000000"/>
              </w:rPr>
              <w:t>X</w:t>
            </w:r>
          </w:p>
        </w:tc>
        <w:tc>
          <w:tcPr>
            <w:tcW w:w="528" w:type="dxa"/>
          </w:tcPr>
          <w:p w14:paraId="40E56D73" w14:textId="2954034D" w:rsidR="00AE3C16" w:rsidRPr="00FD54A8" w:rsidRDefault="00AE3C16" w:rsidP="00AE3C16">
            <w:r w:rsidRPr="00F35898">
              <w:rPr>
                <w:rFonts w:eastAsia="Calibri" w:cs="Calibri"/>
                <w:color w:val="000000"/>
              </w:rPr>
              <w:t>X</w:t>
            </w:r>
          </w:p>
        </w:tc>
        <w:tc>
          <w:tcPr>
            <w:tcW w:w="523" w:type="dxa"/>
          </w:tcPr>
          <w:p w14:paraId="3CA499F0" w14:textId="170F6F80" w:rsidR="00AE3C16" w:rsidRPr="00FD54A8" w:rsidRDefault="00AE3C16" w:rsidP="00AE3C16">
            <w:r w:rsidRPr="00F35898">
              <w:rPr>
                <w:rFonts w:eastAsia="Calibri" w:cs="Calibri"/>
                <w:color w:val="000000"/>
              </w:rPr>
              <w:t>X</w:t>
            </w:r>
          </w:p>
        </w:tc>
        <w:tc>
          <w:tcPr>
            <w:tcW w:w="523" w:type="dxa"/>
          </w:tcPr>
          <w:p w14:paraId="11B258C4" w14:textId="463542C3" w:rsidR="00AE3C16" w:rsidRPr="00FD54A8" w:rsidRDefault="00AE3C16" w:rsidP="00AE3C16">
            <w:r w:rsidRPr="00F35898">
              <w:rPr>
                <w:rFonts w:eastAsia="Calibri" w:cs="Calibri"/>
                <w:color w:val="000000"/>
              </w:rPr>
              <w:t>X</w:t>
            </w:r>
          </w:p>
        </w:tc>
        <w:tc>
          <w:tcPr>
            <w:tcW w:w="523" w:type="dxa"/>
          </w:tcPr>
          <w:p w14:paraId="0204231C" w14:textId="044F14B3" w:rsidR="00AE3C16" w:rsidRPr="00FD54A8" w:rsidRDefault="00AE3C16" w:rsidP="00AE3C16">
            <w:r w:rsidRPr="00F35898">
              <w:rPr>
                <w:rFonts w:eastAsia="Calibri" w:cs="Calibri"/>
                <w:color w:val="000000"/>
              </w:rPr>
              <w:t>X</w:t>
            </w:r>
          </w:p>
        </w:tc>
        <w:tc>
          <w:tcPr>
            <w:tcW w:w="523" w:type="dxa"/>
          </w:tcPr>
          <w:p w14:paraId="73C39CB8" w14:textId="68D9D30B" w:rsidR="00AE3C16" w:rsidRPr="00FD54A8" w:rsidRDefault="00AE3C16" w:rsidP="00AE3C16">
            <w:r w:rsidRPr="00F35898">
              <w:rPr>
                <w:rFonts w:eastAsia="Calibri" w:cs="Calibri"/>
                <w:color w:val="000000"/>
              </w:rPr>
              <w:t>X</w:t>
            </w:r>
          </w:p>
        </w:tc>
      </w:tr>
      <w:tr w:rsidR="00AE3C16" w14:paraId="33CFAAEB" w14:textId="77777777" w:rsidTr="00F35898">
        <w:trPr>
          <w:trHeight w:val="315"/>
        </w:trPr>
        <w:tc>
          <w:tcPr>
            <w:tcW w:w="1719" w:type="dxa"/>
          </w:tcPr>
          <w:p w14:paraId="31319A1B" w14:textId="6BD53F54" w:rsidR="00AE3C16" w:rsidRPr="00136B09" w:rsidRDefault="00A45CF9" w:rsidP="00AE3C16">
            <w:pPr>
              <w:rPr>
                <w:b/>
                <w:bCs/>
              </w:rPr>
            </w:pPr>
            <w:r w:rsidRPr="00136B09">
              <w:rPr>
                <w:b/>
                <w:bCs/>
              </w:rPr>
              <w:t>Community Engagement</w:t>
            </w:r>
          </w:p>
        </w:tc>
        <w:tc>
          <w:tcPr>
            <w:tcW w:w="3426" w:type="dxa"/>
          </w:tcPr>
          <w:p w14:paraId="56F1C357" w14:textId="7F49DCE5" w:rsidR="00AE3C16" w:rsidRPr="00FD54A8" w:rsidRDefault="00597514" w:rsidP="00AE3C16">
            <w:r w:rsidRPr="00597514">
              <w:t>Engaging local communities and waterfront stakeholders—especially in areas where human activities and critical habitats overlap most heavily—to build stewardship and guide local actions.</w:t>
            </w:r>
          </w:p>
        </w:tc>
        <w:tc>
          <w:tcPr>
            <w:tcW w:w="523" w:type="dxa"/>
          </w:tcPr>
          <w:p w14:paraId="13DFD007" w14:textId="60B5BC17" w:rsidR="00AE3C16" w:rsidRPr="00FD54A8" w:rsidRDefault="00AE3C16" w:rsidP="00AE3C16">
            <w:r w:rsidRPr="00F35898">
              <w:rPr>
                <w:rFonts w:eastAsia="Calibri" w:cs="Calibri"/>
                <w:color w:val="000000"/>
              </w:rPr>
              <w:t>X</w:t>
            </w:r>
          </w:p>
        </w:tc>
        <w:tc>
          <w:tcPr>
            <w:tcW w:w="537" w:type="dxa"/>
          </w:tcPr>
          <w:p w14:paraId="0C3C53D8" w14:textId="36FDA562" w:rsidR="00AE3C16" w:rsidRPr="00FD54A8" w:rsidRDefault="00AE3C16" w:rsidP="00AE3C16">
            <w:r w:rsidRPr="00F35898">
              <w:rPr>
                <w:rFonts w:eastAsia="Calibri" w:cs="Calibri"/>
                <w:color w:val="000000"/>
              </w:rPr>
              <w:t>X</w:t>
            </w:r>
          </w:p>
        </w:tc>
        <w:tc>
          <w:tcPr>
            <w:tcW w:w="525" w:type="dxa"/>
          </w:tcPr>
          <w:p w14:paraId="01693AE6" w14:textId="3BBE7113" w:rsidR="00AE3C16" w:rsidRPr="00FD54A8" w:rsidRDefault="00AE3C16" w:rsidP="00AE3C16">
            <w:r w:rsidRPr="00F35898">
              <w:rPr>
                <w:rFonts w:eastAsia="Calibri" w:cs="Calibri"/>
                <w:color w:val="000000"/>
              </w:rPr>
              <w:t>X</w:t>
            </w:r>
          </w:p>
        </w:tc>
        <w:tc>
          <w:tcPr>
            <w:tcW w:w="528" w:type="dxa"/>
          </w:tcPr>
          <w:p w14:paraId="3D052A39" w14:textId="1404C2E4" w:rsidR="00AE3C16" w:rsidRPr="00FD54A8" w:rsidRDefault="00AE3C16" w:rsidP="00AE3C16">
            <w:r w:rsidRPr="00F35898">
              <w:rPr>
                <w:rFonts w:eastAsia="Calibri" w:cs="Calibri"/>
                <w:color w:val="000000"/>
              </w:rPr>
              <w:t>X</w:t>
            </w:r>
          </w:p>
        </w:tc>
        <w:tc>
          <w:tcPr>
            <w:tcW w:w="523" w:type="dxa"/>
          </w:tcPr>
          <w:p w14:paraId="0A31AE0B" w14:textId="15B56844" w:rsidR="00AE3C16" w:rsidRPr="00FD54A8" w:rsidRDefault="00AE3C16" w:rsidP="00AE3C16">
            <w:r w:rsidRPr="00F35898">
              <w:rPr>
                <w:rFonts w:eastAsia="Calibri" w:cs="Calibri"/>
                <w:color w:val="000000"/>
              </w:rPr>
              <w:t>X</w:t>
            </w:r>
          </w:p>
        </w:tc>
        <w:tc>
          <w:tcPr>
            <w:tcW w:w="523" w:type="dxa"/>
          </w:tcPr>
          <w:p w14:paraId="2EEE9910" w14:textId="689C08D1" w:rsidR="00AE3C16" w:rsidRPr="00FD54A8" w:rsidRDefault="00AE3C16" w:rsidP="00AE3C16"/>
        </w:tc>
        <w:tc>
          <w:tcPr>
            <w:tcW w:w="523" w:type="dxa"/>
          </w:tcPr>
          <w:p w14:paraId="1272D614" w14:textId="6C3092D3" w:rsidR="00AE3C16" w:rsidRPr="00FD54A8" w:rsidRDefault="00AE3C16" w:rsidP="00AE3C16">
            <w:r w:rsidRPr="00F35898">
              <w:rPr>
                <w:rFonts w:eastAsia="Calibri" w:cs="Calibri"/>
                <w:color w:val="000000"/>
              </w:rPr>
              <w:t>X</w:t>
            </w:r>
          </w:p>
        </w:tc>
        <w:tc>
          <w:tcPr>
            <w:tcW w:w="523" w:type="dxa"/>
          </w:tcPr>
          <w:p w14:paraId="5A8B79E2" w14:textId="1E7DA077" w:rsidR="00AE3C16" w:rsidRPr="00FD54A8" w:rsidRDefault="00AE3C16" w:rsidP="00AE3C16">
            <w:r w:rsidRPr="00F35898">
              <w:rPr>
                <w:rFonts w:eastAsia="Calibri" w:cs="Calibri"/>
                <w:color w:val="000000"/>
              </w:rPr>
              <w:t>X</w:t>
            </w:r>
          </w:p>
        </w:tc>
      </w:tr>
    </w:tbl>
    <w:p w14:paraId="5157A894" w14:textId="77777777" w:rsidR="00497DDA" w:rsidRDefault="00497DDA"/>
    <w:p w14:paraId="73E00045" w14:textId="77777777" w:rsidR="00894F94" w:rsidRPr="00894F94" w:rsidRDefault="00894F94" w:rsidP="00894F94">
      <w:pPr>
        <w:rPr>
          <w:b/>
          <w:bCs/>
        </w:rPr>
      </w:pPr>
      <w:r w:rsidRPr="00894F94">
        <w:rPr>
          <w:b/>
          <w:bCs/>
        </w:rPr>
        <w:t>Goal Team-Wide Strategic Connections &amp; Synergies</w:t>
      </w:r>
    </w:p>
    <w:p w14:paraId="5623E7E2" w14:textId="737751DF" w:rsidR="00E01277" w:rsidRDefault="00894F94" w:rsidP="00894F94">
      <w:r>
        <w:t>The success of the THFW Goal is deeply interwoven with other Chesapeake Bay Watershed Agreement goals, requiring explicit integration across teams:</w:t>
      </w:r>
    </w:p>
    <w:p w14:paraId="6457A34A" w14:textId="363AD54F" w:rsidR="0067727B" w:rsidRDefault="0067727B" w:rsidP="0067727B">
      <w:pPr>
        <w:pStyle w:val="ListParagraph"/>
        <w:numPr>
          <w:ilvl w:val="0"/>
          <w:numId w:val="3"/>
        </w:numPr>
      </w:pPr>
      <w:r w:rsidRPr="00DB07B1">
        <w:rPr>
          <w:b/>
          <w:bCs/>
        </w:rPr>
        <w:t>Clean Water Goals (TMDL Synergy):</w:t>
      </w:r>
      <w:r>
        <w:t xml:space="preserve"> Fish and wildlife habitat assessments and implementation successes, stream health metrics, and SAV targets directly align with the Agreement’s clean water objectives. Best available science from fish </w:t>
      </w:r>
      <w:r>
        <w:lastRenderedPageBreak/>
        <w:t>habitat mapping provides a framework to prioritize water quality practice implementation (such as TMDL Best Management Practices) in areas that deliver the highest co-benefits for living resources.</w:t>
      </w:r>
    </w:p>
    <w:p w14:paraId="11204998" w14:textId="014B063C" w:rsidR="0067727B" w:rsidRDefault="0067727B" w:rsidP="0067727B">
      <w:pPr>
        <w:pStyle w:val="ListParagraph"/>
        <w:numPr>
          <w:ilvl w:val="0"/>
          <w:numId w:val="3"/>
        </w:numPr>
      </w:pPr>
      <w:r w:rsidRPr="00DB07B1">
        <w:rPr>
          <w:b/>
          <w:bCs/>
        </w:rPr>
        <w:t>Healthy Landscapes:</w:t>
      </w:r>
      <w:r>
        <w:t xml:space="preserve"> Conserving riparian buffers, forested watersheds, wetlands, community greenspaces, and coastal shorelines preserves the structural land-water connections needed to sustain </w:t>
      </w:r>
      <w:proofErr w:type="spellStart"/>
      <w:r>
        <w:t>coldwater</w:t>
      </w:r>
      <w:proofErr w:type="spellEnd"/>
      <w:r>
        <w:t xml:space="preserve"> species (e.g., brook trout), freshwater mussels, and upland and aquatic ecosystems. Ensuring integration of adaptation strategies will strengthen resilience of fisheries, wildlife and habitats to changing environmental conditions.</w:t>
      </w:r>
    </w:p>
    <w:p w14:paraId="6725C830" w14:textId="29C8394D" w:rsidR="00E01277" w:rsidRDefault="0067727B" w:rsidP="0067727B">
      <w:pPr>
        <w:pStyle w:val="ListParagraph"/>
        <w:numPr>
          <w:ilvl w:val="0"/>
          <w:numId w:val="3"/>
        </w:numPr>
      </w:pPr>
      <w:r w:rsidRPr="00DB07B1">
        <w:rPr>
          <w:b/>
          <w:bCs/>
        </w:rPr>
        <w:t>Engaged Communities:</w:t>
      </w:r>
      <w:r>
        <w:t xml:space="preserve"> Connecting local decision-makers, private landowners, and waterfront residents with habitat science drives stewardship. Engaging residents who live near the water, as well as individuals who work or recreate on the Bay and its tributaries, helps mitigate local user conflicts while promoting habitat protection and ecosystem services.</w:t>
      </w:r>
    </w:p>
    <w:p w14:paraId="32BD75EA" w14:textId="2F3E0AAA" w:rsidR="00244360" w:rsidRDefault="00244360" w:rsidP="004F0FFE">
      <w:pPr>
        <w:pStyle w:val="Heading3"/>
      </w:pPr>
      <w:r>
        <w:t>Management Approaches for Goal 1: Thriving Habitat, Fisheries and Wildlife</w:t>
      </w:r>
    </w:p>
    <w:p w14:paraId="051133EF" w14:textId="654C4D15" w:rsidR="00E01277" w:rsidRDefault="00F16504">
      <w:r w:rsidRPr="00F16504">
        <w:t>To address cross-cutting challenges and support outcome attainment across all eight subchapters, the THFW Goal Team will pursue the following core management approaches:</w:t>
      </w:r>
    </w:p>
    <w:p w14:paraId="758E4BE8" w14:textId="77777777" w:rsidR="00C6752D" w:rsidRPr="00BE72C3" w:rsidRDefault="00C6752D" w:rsidP="002D763B">
      <w:pPr>
        <w:rPr>
          <w:u w:val="single"/>
        </w:rPr>
      </w:pPr>
      <w:r w:rsidRPr="00BE72C3">
        <w:rPr>
          <w:u w:val="single"/>
        </w:rPr>
        <w:t>Management Approach 1.0.1: Advance Ecosystem-Based Science for Fisheries, Habitat and Wildlife.</w:t>
      </w:r>
    </w:p>
    <w:p w14:paraId="68E2E15E" w14:textId="6F02F385" w:rsidR="00E01277" w:rsidRDefault="00C6752D" w:rsidP="002D763B">
      <w:r>
        <w:t>Leverage best available science, spatial modeling, and watershed-wide fish habitat assessments to fill gaps in ecosystem-based aquatic resource management, evaluations of forage availability, and habitat restoration and protection prioritization.</w:t>
      </w:r>
    </w:p>
    <w:p w14:paraId="441EB140" w14:textId="77777777" w:rsidR="003601D4" w:rsidRDefault="00F1165E" w:rsidP="002D763B">
      <w:r w:rsidRPr="002C59E3">
        <w:rPr>
          <w:u w:val="single"/>
        </w:rPr>
        <w:t>Management Approach 1.0.2: Strengthen Cross-Jurisdictional Coordination &amp; Living Resource Policy</w:t>
      </w:r>
      <w:r w:rsidRPr="00F1165E">
        <w:t xml:space="preserve"> </w:t>
      </w:r>
    </w:p>
    <w:p w14:paraId="30025F6C" w14:textId="44C491EB" w:rsidR="00E01277" w:rsidRDefault="00F1165E" w:rsidP="002D763B">
      <w:r w:rsidRPr="00F1165E">
        <w:t xml:space="preserve">Facilitate alignment among state and federal resource agencies as well as </w:t>
      </w:r>
      <w:proofErr w:type="spellStart"/>
      <w:r w:rsidRPr="00F1165E">
        <w:t>non governmental</w:t>
      </w:r>
      <w:proofErr w:type="spellEnd"/>
      <w:r w:rsidRPr="00F1165E">
        <w:t xml:space="preserve"> organizations and private entities to harmonize management policies, support joint monitoring, and coordinate regional restoration priorities.</w:t>
      </w:r>
    </w:p>
    <w:p w14:paraId="4C4CD514" w14:textId="77777777" w:rsidR="00F764BF" w:rsidRPr="00F764BF" w:rsidRDefault="00F764BF" w:rsidP="002D763B">
      <w:pPr>
        <w:rPr>
          <w:u w:val="single"/>
        </w:rPr>
      </w:pPr>
      <w:r w:rsidRPr="00F764BF">
        <w:rPr>
          <w:u w:val="single"/>
        </w:rPr>
        <w:t xml:space="preserve">Management Approach 1.0.3: Align Habitat Restoration with Clean Water &amp; Landscape Initiatives </w:t>
      </w:r>
    </w:p>
    <w:p w14:paraId="16FFE5EE" w14:textId="417BFAAF" w:rsidR="00E01277" w:rsidRDefault="00F764BF" w:rsidP="002D763B">
      <w:r w:rsidRPr="00F764BF">
        <w:t>Partner with Clean Water and Healthy Landscapes Goal Teams to prioritize and align implementation of TMDL BMPs, habitat restoration, and land conservation in areas that maximize benefits to both living resource resilience and water quality.</w:t>
      </w:r>
    </w:p>
    <w:p w14:paraId="6417312F" w14:textId="77777777" w:rsidR="00BD5289" w:rsidRPr="00BD5289" w:rsidRDefault="00BD5289" w:rsidP="002D763B">
      <w:pPr>
        <w:rPr>
          <w:u w:val="single"/>
        </w:rPr>
      </w:pPr>
      <w:r w:rsidRPr="00BD5289">
        <w:rPr>
          <w:u w:val="single"/>
        </w:rPr>
        <w:lastRenderedPageBreak/>
        <w:t>Management Approach 1.0.4: Expand Community Engagement in Shallow-Water &amp; Living Resource Zone</w:t>
      </w:r>
    </w:p>
    <w:p w14:paraId="68C6CCBC" w14:textId="77777777" w:rsidR="00BD5289" w:rsidRDefault="00BD5289" w:rsidP="002D763B">
      <w:r>
        <w:t>Collaborate with the Engaged Communities Goal Team to build awareness among local leaders, coastal communities in tidal and nontidal areas, and landowners to empower local stewardship to protect aquatic and adjacent upland habitats.</w:t>
      </w:r>
    </w:p>
    <w:p w14:paraId="513E1475" w14:textId="77777777" w:rsidR="00BD5289" w:rsidRPr="00BD5289" w:rsidRDefault="00BD5289" w:rsidP="002D763B">
      <w:pPr>
        <w:rPr>
          <w:u w:val="single"/>
        </w:rPr>
      </w:pPr>
      <w:r w:rsidRPr="00BD5289">
        <w:rPr>
          <w:u w:val="single"/>
        </w:rPr>
        <w:t>Management Approach 1.0.5: Build Capacity, Technical Networks, and Adaptive Leadership</w:t>
      </w:r>
    </w:p>
    <w:p w14:paraId="55A3ADC3" w14:textId="77777777" w:rsidR="00BD5289" w:rsidRDefault="00BD5289" w:rsidP="002D763B">
      <w:r>
        <w:t>Support partner capacity by identifying, implementing, and institutionalizing long-term funding mechanisms, technical assistance networks, and workforce development strategies necessary to sustain living resource programs over the six-year cycle.</w:t>
      </w:r>
    </w:p>
    <w:p w14:paraId="5E041324" w14:textId="77777777" w:rsidR="00BD5289" w:rsidRPr="00BD5289" w:rsidRDefault="00BD5289" w:rsidP="002D763B">
      <w:pPr>
        <w:rPr>
          <w:u w:val="single"/>
        </w:rPr>
      </w:pPr>
      <w:r w:rsidRPr="00BD5289">
        <w:rPr>
          <w:u w:val="single"/>
        </w:rPr>
        <w:t>Management Approach 1.0.6: Facilitate cross Workgroup and Goal Team coordination</w:t>
      </w:r>
    </w:p>
    <w:p w14:paraId="2329BCAC" w14:textId="5D5F3F65" w:rsidR="00B1567D" w:rsidRDefault="00BD5289" w:rsidP="002D763B">
      <w:r>
        <w:t>Work across THFW workgroups and those of other Goal Teams to identify complimentary outcome priorities, areas of collaboration, and opportunities to address shared challenges.</w:t>
      </w:r>
    </w:p>
    <w:p w14:paraId="022460FD" w14:textId="1309F73F" w:rsidR="00436803" w:rsidRDefault="00436803">
      <w:r>
        <w:br w:type="page"/>
      </w:r>
    </w:p>
    <w:p w14:paraId="005EDAB9" w14:textId="78F6B420" w:rsidR="00E01277" w:rsidRPr="00F82A63" w:rsidRDefault="00436803" w:rsidP="00B35B26">
      <w:pPr>
        <w:pStyle w:val="Heading2"/>
        <w:rPr>
          <w:szCs w:val="40"/>
        </w:rPr>
      </w:pPr>
      <w:bookmarkStart w:id="12" w:name="_Toc243576007"/>
      <w:r w:rsidRPr="00F82A63">
        <w:rPr>
          <w:szCs w:val="40"/>
        </w:rPr>
        <w:lastRenderedPageBreak/>
        <w:t>Blue Crabs</w:t>
      </w:r>
      <w:r w:rsidR="00482948">
        <w:rPr>
          <w:szCs w:val="40"/>
        </w:rPr>
        <w:t xml:space="preserve"> Outcome</w:t>
      </w:r>
      <w:bookmarkEnd w:id="12"/>
    </w:p>
    <w:p w14:paraId="1AD37703" w14:textId="77777777" w:rsidR="00986F9A" w:rsidRPr="00F82A63" w:rsidRDefault="00986F9A" w:rsidP="00F82A63">
      <w:pPr>
        <w:jc w:val="both"/>
        <w:rPr>
          <w:sz w:val="28"/>
          <w:szCs w:val="28"/>
        </w:rPr>
      </w:pPr>
      <w:r w:rsidRPr="00F82A63">
        <w:rPr>
          <w:b/>
          <w:bCs/>
          <w:sz w:val="28"/>
          <w:szCs w:val="28"/>
        </w:rPr>
        <w:t>Blue Crab Outcome:</w:t>
      </w:r>
      <w:r w:rsidRPr="00F82A63">
        <w:rPr>
          <w:sz w:val="28"/>
          <w:szCs w:val="28"/>
        </w:rPr>
        <w:t xml:space="preserve"> Achieve a sustainable Bay-wide blue crab fishery through cross-jurisdictional coordination that supports healthy blue crab populations and thriving fish communities.</w:t>
      </w:r>
    </w:p>
    <w:p w14:paraId="5B1781D8" w14:textId="2E45CDA8" w:rsidR="00986F9A" w:rsidRPr="00F82A63" w:rsidRDefault="00986F9A" w:rsidP="00F82A63">
      <w:pPr>
        <w:pStyle w:val="ListParagraph"/>
        <w:numPr>
          <w:ilvl w:val="0"/>
          <w:numId w:val="4"/>
        </w:numPr>
        <w:jc w:val="both"/>
        <w:rPr>
          <w:sz w:val="28"/>
          <w:szCs w:val="28"/>
        </w:rPr>
      </w:pPr>
      <w:r w:rsidRPr="00F82A63">
        <w:rPr>
          <w:sz w:val="28"/>
          <w:szCs w:val="28"/>
        </w:rPr>
        <w:t>Maintain blue crab abundance and harvest rate targets as determined by the most recent benchmark status assessment.</w:t>
      </w:r>
    </w:p>
    <w:p w14:paraId="2A3EC500" w14:textId="54DFF072" w:rsidR="00E01277" w:rsidRPr="00F82A63" w:rsidRDefault="00986F9A" w:rsidP="00F82A63">
      <w:pPr>
        <w:pStyle w:val="ListParagraph"/>
        <w:numPr>
          <w:ilvl w:val="0"/>
          <w:numId w:val="4"/>
        </w:numPr>
        <w:jc w:val="both"/>
        <w:rPr>
          <w:sz w:val="28"/>
          <w:szCs w:val="28"/>
        </w:rPr>
      </w:pPr>
      <w:r w:rsidRPr="00F82A63">
        <w:rPr>
          <w:sz w:val="28"/>
          <w:szCs w:val="28"/>
        </w:rPr>
        <w:t>Achieve cross-jurisdictional coordination by annually evaluating and communicating blue crab population status to resource managers and the public through the Blue Crab Advisory Report.</w:t>
      </w:r>
    </w:p>
    <w:p w14:paraId="5451B114" w14:textId="23B6216B" w:rsidR="00E01277" w:rsidRDefault="0046632F">
      <w:r w:rsidRPr="0046632F">
        <w:t>Note: Chesapeake Bay Stock Assessment Committee (CBSAC) clarifies that the term “fish communities” in the outcome should be interpreted as “fishing communities,” reflecting the Committee’s focus on sustainable fishery management and support for the crabbing industry rather than broad ecosystem health. Additionally, CBSAC recommends updating the term “status assessment” to “stock assessment” in the first target statement. “Benchmark stock assessment” is the standard fisheries management term for a formal, comprehensive evaluation of population health, which more accurately aligns with the intent and underpinning science of this target.</w:t>
      </w:r>
    </w:p>
    <w:p w14:paraId="59EF8810" w14:textId="320FC6D5" w:rsidR="00AC22DA" w:rsidRDefault="00AC22DA" w:rsidP="004E4272">
      <w:pPr>
        <w:pStyle w:val="Heading3"/>
      </w:pPr>
      <w:r w:rsidRPr="00AC22DA">
        <w:t>Baseline and Current Condition</w:t>
      </w:r>
    </w:p>
    <w:p w14:paraId="3BA58AF8" w14:textId="77777777" w:rsidR="002500D9" w:rsidRDefault="002500D9" w:rsidP="002500D9">
      <w:r>
        <w:t>A significant decline in the blue crab population in 1998 followed by continued low abundances through 2008 drove jurisdictions to rethink the management framework for the blue crab fishery in the Chesapeake Bay. A 2011 benchmark stock assessment emphasized the need to protect the spawning stock and identified female-specific biological reference points for management. These reference points were revised in the 2017 stock assessment update and adopted for management in 2020. Through 2026, the status of the Chesapeake Bay blue crab stock was evaluated by comparing estimates of adult female abundance from the Chesapeake Bay Blue Crab Winter Dredge Survey (WDS) and female exploitation rates from harvest reports to these female-specific biological reference points.</w:t>
      </w:r>
    </w:p>
    <w:p w14:paraId="5F1B717C" w14:textId="6872CCF9" w:rsidR="00E01277" w:rsidRDefault="002500D9" w:rsidP="002500D9">
      <w:r>
        <w:t xml:space="preserve">Since 2014, the stock has not been overfished, and overfishing has not been occurring as defined by the management reference points; however, concerns resurfaced in 2020 with declining abundances and, in particular, low recruitment (juvenile crabs). In 2023, a new benchmark stock assessment was conducted to re-evaluate the dynamics of the population and the fishery. The benchmark, completed in June 2026, revised the outlook of </w:t>
      </w:r>
      <w:r>
        <w:lastRenderedPageBreak/>
        <w:t>the stock and recommended new management reference points for both mature females and males. Starting in 2027, the status of the Chesapeake Bay blue crab stock will be determined through an annual stock assessment update that will provide a comparison of sex-specific estimates of abundance and fishing mortality relative to the new corresponding reference points. A recruitment reference point was also developed and can be used to provide additional context for changes in the population and fishery.</w:t>
      </w:r>
    </w:p>
    <w:p w14:paraId="7921D89B" w14:textId="77777777" w:rsidR="00A84EAE" w:rsidRDefault="00A84EAE" w:rsidP="004E4272">
      <w:pPr>
        <w:pStyle w:val="Heading3"/>
      </w:pPr>
      <w:r>
        <w:t>Monitoring Progress and Indicators</w:t>
      </w:r>
    </w:p>
    <w:p w14:paraId="227FA480" w14:textId="77777777" w:rsidR="00A84EAE" w:rsidRDefault="00A84EAE" w:rsidP="00A84EAE">
      <w:r>
        <w:t xml:space="preserve">The status of the Chesapeake Bay blue crab population is assessed annually by the CBSAC, which functions as the CBP Blue Crab workgroup. Historically, stock status was evaluated solely based on WDS estimates of adult female abundance and calculated female exploitation rates from harvest reports. These estimates were compared to target and threshold reference points for adult female abundance and female exploitation identified in the 2011 benchmark stock assessment and 2017 update. If adult female abundance fell below the threshold reference point, the stock was considered overfished (or depleted). If the female exploitation rate exceeded the threshold reference point, overfishing was occurring. </w:t>
      </w:r>
    </w:p>
    <w:p w14:paraId="15D69573" w14:textId="77777777" w:rsidR="00A84EAE" w:rsidRDefault="00A84EAE" w:rsidP="00A84EAE">
      <w:r>
        <w:t>Starting in 2027, CBSAC will conduct annual stock assessment updates by running the 2026 benchmark stock assessment model using new data from the previous year, including the most recently completed WDS data. Model-estimated abundances and fishing mortalities for both males and females will be compared to the corresponding management reference points. Stock status will be determined based on where the model estimates fall in relation to the threshold reference points. If abundance estimates fall below the threshold, the stock will be considered overfished (or depleted). If fishing mortality estimates exceed the threshold, overfishing is occurring. Abundances below the threshold and fishing mortality above the threshold would indicate that fishery managers need to limit harvest to conserve the population. A recruitment reference point developed in the 2026 stock assessment can also be used as a population indicator.</w:t>
      </w:r>
    </w:p>
    <w:p w14:paraId="602E0AE2" w14:textId="235C7A3E" w:rsidR="00E01277" w:rsidRDefault="00A84EAE" w:rsidP="00A84EAE">
      <w:r>
        <w:t>Each year, CBSAC publishes the abundance and harvest estimates, the stock status, and the resulting management advice in the annual Blue Crab Advisory Report, which is distributed to fishery managers and the public.</w:t>
      </w:r>
    </w:p>
    <w:p w14:paraId="3DEF4B7F" w14:textId="2CCDCF5E" w:rsidR="00984BA0" w:rsidRDefault="00984BA0" w:rsidP="00984BA0">
      <w:pPr>
        <w:pStyle w:val="Heading3"/>
      </w:pPr>
      <w:r>
        <w:t>Situation Analysis</w:t>
      </w:r>
      <w:r w:rsidR="00A9128E">
        <w:t xml:space="preserve"> </w:t>
      </w:r>
      <w:r w:rsidR="003777BF">
        <w:t xml:space="preserve">for </w:t>
      </w:r>
      <w:r w:rsidR="00057D55">
        <w:t>Outcome 1</w:t>
      </w:r>
      <w:r w:rsidR="00BE63AF">
        <w:t>.1</w:t>
      </w:r>
      <w:r w:rsidR="00057D55">
        <w:t xml:space="preserve">: </w:t>
      </w:r>
      <w:r w:rsidR="00A9128E">
        <w:t>Blue Crabs</w:t>
      </w:r>
    </w:p>
    <w:p w14:paraId="271EE9DD" w14:textId="679C5533" w:rsidR="006517BB" w:rsidRPr="006517BB" w:rsidRDefault="004E588A" w:rsidP="006517BB">
      <w:r>
        <w:t>The following table identifies challenges that will impact progress towards attaining this outcome and its targets. This analysis c</w:t>
      </w:r>
      <w:r w:rsidRPr="00127D22">
        <w:t>onsider</w:t>
      </w:r>
      <w:r>
        <w:t xml:space="preserve">s </w:t>
      </w:r>
      <w:r w:rsidRPr="00127D22">
        <w:t xml:space="preserve">scientific, environmental, fiscal or policy-related developments that have already or may influence work during the upcoming six-year Management Strategy cycle. </w:t>
      </w:r>
      <w:r>
        <w:t xml:space="preserve">Consideration is given to which challenges are within </w:t>
      </w:r>
      <w:r w:rsidRPr="005563ED">
        <w:t>and</w:t>
      </w:r>
      <w:r>
        <w:t xml:space="preserve"> </w:t>
      </w:r>
      <w:r>
        <w:lastRenderedPageBreak/>
        <w:t xml:space="preserve">outside of CBP’s ability to influence. </w:t>
      </w:r>
      <w:r w:rsidRPr="1FC04E11">
        <w:t>Challenges associated with Changing Environmental Conditions are denoted with an asterisk (*).</w:t>
      </w:r>
      <w:r>
        <w:t xml:space="preserve"> 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FF17D9" w:rsidRPr="006350C4" w14:paraId="4AA25A73" w14:textId="77777777" w:rsidTr="009B55B5">
        <w:trPr>
          <w:cantSplit/>
          <w:trHeight w:val="2429"/>
        </w:trPr>
        <w:tc>
          <w:tcPr>
            <w:tcW w:w="8005" w:type="dxa"/>
            <w:vAlign w:val="bottom"/>
          </w:tcPr>
          <w:p w14:paraId="5D38E155" w14:textId="77777777" w:rsidR="00FF17D9" w:rsidRPr="00257DE1" w:rsidRDefault="00FF17D9" w:rsidP="0029776E">
            <w:pPr>
              <w:rPr>
                <w:b/>
                <w:bCs/>
              </w:rPr>
            </w:pPr>
            <w:r w:rsidRPr="00257DE1">
              <w:rPr>
                <w:b/>
                <w:bCs/>
              </w:rPr>
              <w:t>Challenges</w:t>
            </w:r>
          </w:p>
        </w:tc>
        <w:tc>
          <w:tcPr>
            <w:tcW w:w="720" w:type="dxa"/>
            <w:textDirection w:val="btLr"/>
          </w:tcPr>
          <w:p w14:paraId="6A296AF2" w14:textId="2A26A9EC" w:rsidR="00FF17D9" w:rsidRPr="00257DE1" w:rsidRDefault="00FF17D9" w:rsidP="0029776E">
            <w:pPr>
              <w:ind w:left="113" w:right="113"/>
            </w:pPr>
            <w:r w:rsidRPr="00257DE1">
              <w:t xml:space="preserve">Within </w:t>
            </w:r>
            <w:r w:rsidR="006E0B1C" w:rsidRPr="00257DE1">
              <w:t>CBPs sphere</w:t>
            </w:r>
            <w:r w:rsidR="009B55B5" w:rsidRPr="00257DE1">
              <w:t xml:space="preserve"> of</w:t>
            </w:r>
            <w:r w:rsidRPr="00257DE1">
              <w:t xml:space="preserve"> influence</w:t>
            </w:r>
          </w:p>
        </w:tc>
        <w:tc>
          <w:tcPr>
            <w:tcW w:w="720" w:type="dxa"/>
            <w:textDirection w:val="btLr"/>
          </w:tcPr>
          <w:p w14:paraId="51F8A36C" w14:textId="4007DBFE" w:rsidR="00FF17D9" w:rsidRPr="00257DE1" w:rsidRDefault="00FF17D9" w:rsidP="0029776E">
            <w:pPr>
              <w:ind w:left="113" w:right="113"/>
            </w:pPr>
            <w:r w:rsidRPr="00257DE1">
              <w:t xml:space="preserve">Outside of CBP's </w:t>
            </w:r>
            <w:r w:rsidR="006E0B1C" w:rsidRPr="00257DE1">
              <w:t>sphere of influence</w:t>
            </w:r>
          </w:p>
        </w:tc>
      </w:tr>
      <w:tr w:rsidR="00257DE1" w:rsidRPr="000F3901" w14:paraId="479A6519" w14:textId="77777777" w:rsidTr="0029776E">
        <w:trPr>
          <w:trHeight w:val="286"/>
        </w:trPr>
        <w:tc>
          <w:tcPr>
            <w:tcW w:w="8005" w:type="dxa"/>
          </w:tcPr>
          <w:p w14:paraId="5174BD0D" w14:textId="2B76793A" w:rsidR="00257DE1" w:rsidRPr="00E53A11" w:rsidRDefault="00257DE1" w:rsidP="00257DE1">
            <w:r w:rsidRPr="00E53A11">
              <w:rPr>
                <w:rFonts w:eastAsia="Calibri" w:cs="Calibri"/>
                <w:b/>
                <w:bCs/>
                <w:color w:val="000000"/>
              </w:rPr>
              <w:t>Consistent high male exploitation rates</w:t>
            </w:r>
          </w:p>
        </w:tc>
        <w:tc>
          <w:tcPr>
            <w:tcW w:w="720" w:type="dxa"/>
          </w:tcPr>
          <w:p w14:paraId="06857C4F" w14:textId="7B158108" w:rsidR="00257DE1" w:rsidRPr="00E53A11" w:rsidRDefault="00257DE1" w:rsidP="00321E8F">
            <w:pPr>
              <w:jc w:val="center"/>
            </w:pPr>
            <w:r w:rsidRPr="00E53A11">
              <w:rPr>
                <w:rFonts w:eastAsia="Calibri" w:cs="Calibri"/>
                <w:b/>
                <w:bCs/>
                <w:color w:val="000000"/>
              </w:rPr>
              <w:t>X</w:t>
            </w:r>
          </w:p>
        </w:tc>
        <w:tc>
          <w:tcPr>
            <w:tcW w:w="720" w:type="dxa"/>
          </w:tcPr>
          <w:p w14:paraId="49FE9B58" w14:textId="77777777" w:rsidR="00257DE1" w:rsidRPr="00E53A11" w:rsidRDefault="00257DE1" w:rsidP="00321E8F">
            <w:pPr>
              <w:jc w:val="center"/>
            </w:pPr>
          </w:p>
        </w:tc>
      </w:tr>
      <w:tr w:rsidR="00257DE1" w:rsidRPr="00C032A5" w14:paraId="577C1135" w14:textId="77777777" w:rsidTr="0029776E">
        <w:trPr>
          <w:trHeight w:val="286"/>
        </w:trPr>
        <w:tc>
          <w:tcPr>
            <w:tcW w:w="8005" w:type="dxa"/>
          </w:tcPr>
          <w:p w14:paraId="092539AA" w14:textId="0303FD61" w:rsidR="00257DE1" w:rsidRPr="00E53A11" w:rsidRDefault="00257DE1" w:rsidP="00257DE1">
            <w:r w:rsidRPr="00E53A11">
              <w:rPr>
                <w:rFonts w:eastAsia="Calibri" w:cs="Calibri"/>
                <w:b/>
                <w:bCs/>
                <w:color w:val="000000"/>
              </w:rPr>
              <w:t>Improved commercial and recreational harvest estimates</w:t>
            </w:r>
          </w:p>
        </w:tc>
        <w:tc>
          <w:tcPr>
            <w:tcW w:w="720" w:type="dxa"/>
          </w:tcPr>
          <w:p w14:paraId="7421F078" w14:textId="4B1C3440" w:rsidR="00257DE1" w:rsidRPr="00E53A11" w:rsidRDefault="00257DE1" w:rsidP="00321E8F">
            <w:pPr>
              <w:jc w:val="center"/>
            </w:pPr>
            <w:r w:rsidRPr="00E53A11">
              <w:rPr>
                <w:rFonts w:eastAsia="Calibri" w:cs="Calibri"/>
                <w:b/>
                <w:bCs/>
                <w:color w:val="000000"/>
              </w:rPr>
              <w:t>X</w:t>
            </w:r>
          </w:p>
        </w:tc>
        <w:tc>
          <w:tcPr>
            <w:tcW w:w="720" w:type="dxa"/>
          </w:tcPr>
          <w:p w14:paraId="551310E5" w14:textId="77777777" w:rsidR="00257DE1" w:rsidRPr="00E53A11" w:rsidRDefault="00257DE1" w:rsidP="00321E8F">
            <w:pPr>
              <w:jc w:val="center"/>
            </w:pPr>
          </w:p>
        </w:tc>
      </w:tr>
      <w:tr w:rsidR="00257DE1" w14:paraId="3D857D74" w14:textId="77777777" w:rsidTr="0029776E">
        <w:trPr>
          <w:trHeight w:val="286"/>
        </w:trPr>
        <w:tc>
          <w:tcPr>
            <w:tcW w:w="8005" w:type="dxa"/>
          </w:tcPr>
          <w:p w14:paraId="4DAD0D4C" w14:textId="140D5612" w:rsidR="00257DE1" w:rsidRPr="00E53A11" w:rsidRDefault="00257DE1" w:rsidP="00257DE1">
            <w:r w:rsidRPr="00E53A11">
              <w:rPr>
                <w:rFonts w:eastAsia="Calibri" w:cs="Calibri"/>
                <w:color w:val="000000"/>
              </w:rPr>
              <w:t>Land-based pollution (hypoxia)*</w:t>
            </w:r>
          </w:p>
        </w:tc>
        <w:tc>
          <w:tcPr>
            <w:tcW w:w="720" w:type="dxa"/>
          </w:tcPr>
          <w:p w14:paraId="02E3FDCC" w14:textId="5EAB9A59" w:rsidR="00257DE1" w:rsidRPr="00E53A11" w:rsidRDefault="00257DE1" w:rsidP="00321E8F">
            <w:pPr>
              <w:jc w:val="center"/>
            </w:pPr>
            <w:r w:rsidRPr="00E53A11">
              <w:rPr>
                <w:rFonts w:eastAsia="Calibri" w:cs="Calibri"/>
                <w:color w:val="000000"/>
              </w:rPr>
              <w:t>X</w:t>
            </w:r>
          </w:p>
        </w:tc>
        <w:tc>
          <w:tcPr>
            <w:tcW w:w="720" w:type="dxa"/>
          </w:tcPr>
          <w:p w14:paraId="7F8C1EC6" w14:textId="77777777" w:rsidR="00257DE1" w:rsidRPr="00E53A11" w:rsidRDefault="00257DE1" w:rsidP="00321E8F">
            <w:pPr>
              <w:jc w:val="center"/>
            </w:pPr>
          </w:p>
        </w:tc>
      </w:tr>
      <w:tr w:rsidR="00257DE1" w14:paraId="6C8846DC" w14:textId="77777777" w:rsidTr="0029776E">
        <w:trPr>
          <w:trHeight w:val="64"/>
        </w:trPr>
        <w:tc>
          <w:tcPr>
            <w:tcW w:w="8005" w:type="dxa"/>
          </w:tcPr>
          <w:p w14:paraId="452AAEB8" w14:textId="784D2FCE" w:rsidR="00257DE1" w:rsidRPr="00E53A11" w:rsidRDefault="00257DE1" w:rsidP="00257DE1">
            <w:r w:rsidRPr="00E53A11">
              <w:rPr>
                <w:rFonts w:eastAsia="Calibri" w:cs="Calibri"/>
                <w:color w:val="000000"/>
              </w:rPr>
              <w:t>Changing environmental conditions (temperature/salinity)</w:t>
            </w:r>
          </w:p>
        </w:tc>
        <w:tc>
          <w:tcPr>
            <w:tcW w:w="720" w:type="dxa"/>
          </w:tcPr>
          <w:p w14:paraId="117DB20C" w14:textId="77777777" w:rsidR="00257DE1" w:rsidRPr="00E53A11" w:rsidRDefault="00257DE1" w:rsidP="00321E8F">
            <w:pPr>
              <w:jc w:val="center"/>
            </w:pPr>
          </w:p>
        </w:tc>
        <w:tc>
          <w:tcPr>
            <w:tcW w:w="720" w:type="dxa"/>
          </w:tcPr>
          <w:p w14:paraId="1E242ABD" w14:textId="442FEC1E" w:rsidR="00257DE1" w:rsidRPr="00E53A11" w:rsidRDefault="00257DE1" w:rsidP="00321E8F">
            <w:pPr>
              <w:jc w:val="center"/>
            </w:pPr>
            <w:r w:rsidRPr="00E53A11">
              <w:rPr>
                <w:rFonts w:eastAsia="Calibri" w:cs="Calibri"/>
                <w:color w:val="000000"/>
              </w:rPr>
              <w:t>X</w:t>
            </w:r>
          </w:p>
        </w:tc>
      </w:tr>
      <w:tr w:rsidR="00257DE1" w:rsidRPr="000F3901" w14:paraId="6C1564E3" w14:textId="77777777" w:rsidTr="0029776E">
        <w:trPr>
          <w:trHeight w:val="286"/>
        </w:trPr>
        <w:tc>
          <w:tcPr>
            <w:tcW w:w="8005" w:type="dxa"/>
          </w:tcPr>
          <w:p w14:paraId="43135A96" w14:textId="7D822585" w:rsidR="00257DE1" w:rsidRPr="00E53A11" w:rsidRDefault="00257DE1" w:rsidP="00257DE1">
            <w:r w:rsidRPr="00E53A11">
              <w:rPr>
                <w:rFonts w:eastAsia="Calibri" w:cs="Calibri"/>
                <w:color w:val="000000"/>
              </w:rPr>
              <w:t>Predation pressure (e.g., blue catfish, red drum)*</w:t>
            </w:r>
          </w:p>
        </w:tc>
        <w:tc>
          <w:tcPr>
            <w:tcW w:w="720" w:type="dxa"/>
          </w:tcPr>
          <w:p w14:paraId="5886FF49" w14:textId="77777777" w:rsidR="00257DE1" w:rsidRPr="00E53A11" w:rsidRDefault="00257DE1" w:rsidP="00321E8F">
            <w:pPr>
              <w:jc w:val="center"/>
            </w:pPr>
          </w:p>
        </w:tc>
        <w:tc>
          <w:tcPr>
            <w:tcW w:w="720" w:type="dxa"/>
          </w:tcPr>
          <w:p w14:paraId="4DFC88B5" w14:textId="04E64B5E" w:rsidR="00257DE1" w:rsidRPr="00E53A11" w:rsidRDefault="00257DE1" w:rsidP="00321E8F">
            <w:pPr>
              <w:jc w:val="center"/>
            </w:pPr>
            <w:r w:rsidRPr="00E53A11">
              <w:rPr>
                <w:rFonts w:eastAsia="Calibri" w:cs="Calibri"/>
                <w:color w:val="000000"/>
              </w:rPr>
              <w:t>X</w:t>
            </w:r>
          </w:p>
        </w:tc>
      </w:tr>
      <w:tr w:rsidR="00257DE1" w14:paraId="373EFBCF" w14:textId="77777777" w:rsidTr="0029776E">
        <w:trPr>
          <w:trHeight w:val="286"/>
        </w:trPr>
        <w:tc>
          <w:tcPr>
            <w:tcW w:w="8005" w:type="dxa"/>
          </w:tcPr>
          <w:p w14:paraId="0BCC5034" w14:textId="11E605EE" w:rsidR="00257DE1" w:rsidRPr="00E53A11" w:rsidRDefault="00257DE1" w:rsidP="00257DE1">
            <w:r w:rsidRPr="00E53A11">
              <w:rPr>
                <w:rFonts w:eastAsia="Calibri" w:cs="Calibri"/>
                <w:b/>
                <w:bCs/>
                <w:color w:val="000000"/>
              </w:rPr>
              <w:t>Standardization of data across jurisdictions (Data Hub)</w:t>
            </w:r>
          </w:p>
        </w:tc>
        <w:tc>
          <w:tcPr>
            <w:tcW w:w="720" w:type="dxa"/>
          </w:tcPr>
          <w:p w14:paraId="382D988F" w14:textId="407E3874" w:rsidR="00257DE1" w:rsidRPr="00E53A11" w:rsidRDefault="00257DE1" w:rsidP="00321E8F">
            <w:pPr>
              <w:jc w:val="center"/>
            </w:pPr>
            <w:r w:rsidRPr="00E53A11">
              <w:rPr>
                <w:rFonts w:eastAsia="Calibri" w:cs="Calibri"/>
                <w:b/>
                <w:bCs/>
                <w:color w:val="000000"/>
              </w:rPr>
              <w:t>X</w:t>
            </w:r>
          </w:p>
        </w:tc>
        <w:tc>
          <w:tcPr>
            <w:tcW w:w="720" w:type="dxa"/>
          </w:tcPr>
          <w:p w14:paraId="48426C3B" w14:textId="77777777" w:rsidR="00257DE1" w:rsidRPr="00E53A11" w:rsidRDefault="00257DE1" w:rsidP="00321E8F">
            <w:pPr>
              <w:jc w:val="center"/>
            </w:pPr>
          </w:p>
        </w:tc>
      </w:tr>
      <w:tr w:rsidR="00257DE1" w:rsidRPr="00285A84" w14:paraId="6DCE646E" w14:textId="77777777" w:rsidTr="0029776E">
        <w:trPr>
          <w:trHeight w:val="286"/>
        </w:trPr>
        <w:tc>
          <w:tcPr>
            <w:tcW w:w="8005" w:type="dxa"/>
          </w:tcPr>
          <w:p w14:paraId="064F0F04" w14:textId="45488E6F" w:rsidR="00257DE1" w:rsidRPr="00E53A11" w:rsidRDefault="00257DE1" w:rsidP="00257DE1">
            <w:r w:rsidRPr="00E53A11">
              <w:rPr>
                <w:rFonts w:eastAsia="Calibri" w:cs="Calibri"/>
                <w:b/>
                <w:bCs/>
                <w:color w:val="000000"/>
              </w:rPr>
              <w:t>Habitat availability (SAV, marsh)*</w:t>
            </w:r>
          </w:p>
        </w:tc>
        <w:tc>
          <w:tcPr>
            <w:tcW w:w="720" w:type="dxa"/>
          </w:tcPr>
          <w:p w14:paraId="21FFC5A0" w14:textId="0B8D1F6E" w:rsidR="00257DE1" w:rsidRPr="00E53A11" w:rsidRDefault="00257DE1" w:rsidP="00321E8F">
            <w:pPr>
              <w:jc w:val="center"/>
            </w:pPr>
            <w:r w:rsidRPr="00E53A11">
              <w:rPr>
                <w:rFonts w:eastAsia="Calibri" w:cs="Calibri"/>
                <w:b/>
                <w:bCs/>
                <w:color w:val="000000"/>
              </w:rPr>
              <w:t>X</w:t>
            </w:r>
          </w:p>
        </w:tc>
        <w:tc>
          <w:tcPr>
            <w:tcW w:w="720" w:type="dxa"/>
          </w:tcPr>
          <w:p w14:paraId="6C4D554D" w14:textId="77777777" w:rsidR="00257DE1" w:rsidRPr="00E53A11" w:rsidRDefault="00257DE1" w:rsidP="00321E8F">
            <w:pPr>
              <w:jc w:val="center"/>
            </w:pPr>
          </w:p>
        </w:tc>
      </w:tr>
      <w:tr w:rsidR="00257DE1" w14:paraId="241FEC52" w14:textId="77777777" w:rsidTr="0029776E">
        <w:trPr>
          <w:trHeight w:val="286"/>
        </w:trPr>
        <w:tc>
          <w:tcPr>
            <w:tcW w:w="8005" w:type="dxa"/>
          </w:tcPr>
          <w:p w14:paraId="21EFBABC" w14:textId="3FFB700A" w:rsidR="00257DE1" w:rsidRPr="00E53A11" w:rsidRDefault="00257DE1" w:rsidP="00257DE1">
            <w:r w:rsidRPr="00E53A11">
              <w:rPr>
                <w:rFonts w:eastAsia="Calibri" w:cs="Calibri"/>
                <w:b/>
                <w:bCs/>
                <w:color w:val="000000"/>
              </w:rPr>
              <w:t>Interjurisdictional coordination</w:t>
            </w:r>
          </w:p>
        </w:tc>
        <w:tc>
          <w:tcPr>
            <w:tcW w:w="720" w:type="dxa"/>
          </w:tcPr>
          <w:p w14:paraId="04DB91FF" w14:textId="2C060880" w:rsidR="00257DE1" w:rsidRPr="00E53A11" w:rsidRDefault="00257DE1" w:rsidP="00321E8F">
            <w:pPr>
              <w:jc w:val="center"/>
            </w:pPr>
            <w:r w:rsidRPr="00E53A11">
              <w:rPr>
                <w:rFonts w:eastAsia="Calibri" w:cs="Calibri"/>
                <w:b/>
                <w:bCs/>
                <w:color w:val="000000"/>
              </w:rPr>
              <w:t>X</w:t>
            </w:r>
          </w:p>
        </w:tc>
        <w:tc>
          <w:tcPr>
            <w:tcW w:w="720" w:type="dxa"/>
          </w:tcPr>
          <w:p w14:paraId="767C92FD" w14:textId="77777777" w:rsidR="00257DE1" w:rsidRPr="00E53A11" w:rsidRDefault="00257DE1" w:rsidP="00321E8F">
            <w:pPr>
              <w:jc w:val="center"/>
            </w:pPr>
          </w:p>
        </w:tc>
      </w:tr>
    </w:tbl>
    <w:p w14:paraId="3C055391" w14:textId="77777777" w:rsidR="00024007" w:rsidRDefault="00024007" w:rsidP="00024007"/>
    <w:p w14:paraId="0DDD4D04" w14:textId="2ADE4A1C" w:rsidR="00984BA0" w:rsidRDefault="00984BA0" w:rsidP="00984BA0">
      <w:pPr>
        <w:pStyle w:val="Heading3"/>
      </w:pPr>
      <w:r>
        <w:t>Management Approaches</w:t>
      </w:r>
      <w:r w:rsidR="00057D55">
        <w:t xml:space="preserve"> for Outcome 1</w:t>
      </w:r>
      <w:r w:rsidR="00BE63AF">
        <w:t>.1</w:t>
      </w:r>
      <w:r w:rsidR="00057D55">
        <w:t>: Blue Crabs</w:t>
      </w:r>
    </w:p>
    <w:p w14:paraId="17D78EC1" w14:textId="77777777" w:rsidR="004F09BF" w:rsidRPr="004F09BF" w:rsidRDefault="004F09BF" w:rsidP="002D763B">
      <w:pPr>
        <w:rPr>
          <w:u w:val="single"/>
        </w:rPr>
      </w:pPr>
      <w:r w:rsidRPr="004F09BF">
        <w:rPr>
          <w:u w:val="single"/>
        </w:rPr>
        <w:t>Management Approach 1.1.1: Maintain Sustainable Population Based on Best Available Science</w:t>
      </w:r>
    </w:p>
    <w:p w14:paraId="438C30B9" w14:textId="77777777" w:rsidR="004F09BF" w:rsidRDefault="004F09BF" w:rsidP="002D763B">
      <w:r>
        <w:t>CBSAC will assess blue crab stock status annually based on sex-specific abundance and fishing mortality estimates and the corresponding reference points identified in the stock assessment update. CBSAC will make management recommendations for the upcoming crabbing season based on the status of the stock. Jurisdictions will be responsible for responding to CBSAC recommendations through appropriate management action that will ensure a sustainable population.</w:t>
      </w:r>
    </w:p>
    <w:p w14:paraId="54B5B0D6" w14:textId="77777777" w:rsidR="004F09BF" w:rsidRPr="004F09BF" w:rsidRDefault="004F09BF" w:rsidP="002D763B">
      <w:pPr>
        <w:rPr>
          <w:u w:val="single"/>
        </w:rPr>
      </w:pPr>
      <w:r w:rsidRPr="004F09BF">
        <w:rPr>
          <w:u w:val="single"/>
        </w:rPr>
        <w:t>Management Approach 1.1.2: Enhance Harvest Estimates and Quantification</w:t>
      </w:r>
    </w:p>
    <w:p w14:paraId="594DDEE0" w14:textId="77777777" w:rsidR="004F09BF" w:rsidRDefault="004F09BF" w:rsidP="002D763B">
      <w:r>
        <w:t>Jurisdictions will continue to promote electronic reporting systems for commercial crabbing to improve real-time harvest data. Work will continue to address gaps in recreational harvest data and better quantify effort to determine the efficacy of limited-entry, pot-limit, and seasonal closure regulations.</w:t>
      </w:r>
    </w:p>
    <w:p w14:paraId="2058290E" w14:textId="77777777" w:rsidR="004F09BF" w:rsidRPr="004F09BF" w:rsidRDefault="004F09BF" w:rsidP="002D763B">
      <w:pPr>
        <w:rPr>
          <w:u w:val="single"/>
        </w:rPr>
      </w:pPr>
      <w:r w:rsidRPr="004F09BF">
        <w:rPr>
          <w:u w:val="single"/>
        </w:rPr>
        <w:lastRenderedPageBreak/>
        <w:t>Management Approach 1.1.3: Quantify Environmental and Ecological Drivers</w:t>
      </w:r>
    </w:p>
    <w:p w14:paraId="712BB66E" w14:textId="77777777" w:rsidR="004F09BF" w:rsidRDefault="004F09BF" w:rsidP="002D763B">
      <w:r>
        <w:t>CBSAC will identify and support research needs that will improve understanding of blue crab population dynamics and inform management decisions. Research priorities include habitat availability, predation (e.g., blue catfish), food availability, and environmental stressors (hypoxia, temperature, and oceanic conditions).</w:t>
      </w:r>
    </w:p>
    <w:p w14:paraId="35028A94" w14:textId="77777777" w:rsidR="004F09BF" w:rsidRPr="004F09BF" w:rsidRDefault="004F09BF" w:rsidP="002D763B">
      <w:pPr>
        <w:rPr>
          <w:u w:val="single"/>
        </w:rPr>
      </w:pPr>
      <w:r w:rsidRPr="004F09BF">
        <w:rPr>
          <w:u w:val="single"/>
        </w:rPr>
        <w:t>Management Approach 1.1.4: Standardization and Accessibility of Data</w:t>
      </w:r>
    </w:p>
    <w:p w14:paraId="62E69832" w14:textId="3D8B29E8" w:rsidR="00E01277" w:rsidRDefault="004F09BF" w:rsidP="002D763B">
      <w:r>
        <w:t>CBSAC will develop and maintain a data hub to house all relevant blue crab data sets including commercial harvest data, trawl survey data, and WDS data. Standardizing and compiling all of these data sets in one location will streamline the annual stock assessment update process and provide more opportunities for collaborative, Bay-wide blue crab research projects. Access to these data will be provided at the discretion of the data custodians and will be limited to CBSAC members conducting the stock assessment and other applicable research projects and approved research partners.</w:t>
      </w:r>
    </w:p>
    <w:p w14:paraId="429BC43A" w14:textId="49630B62" w:rsidR="00515DFD" w:rsidRDefault="00515DFD" w:rsidP="00515DFD">
      <w:pPr>
        <w:pStyle w:val="Heading3"/>
      </w:pPr>
      <w:r>
        <w:t>Participating Partners</w:t>
      </w:r>
    </w:p>
    <w:p w14:paraId="7D098C36" w14:textId="5F181144" w:rsidR="00515DFD" w:rsidRDefault="004C17A3" w:rsidP="00515DFD">
      <w:r w:rsidRPr="004C17A3">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6BB908B6" w14:textId="77777777" w:rsidR="0030708A" w:rsidRPr="00860A35" w:rsidRDefault="0030708A" w:rsidP="0030708A">
      <w:pPr>
        <w:pStyle w:val="ListParagraph"/>
        <w:numPr>
          <w:ilvl w:val="0"/>
          <w:numId w:val="6"/>
        </w:numPr>
        <w:rPr>
          <w:b/>
          <w:bCs/>
        </w:rPr>
      </w:pPr>
      <w:r w:rsidRPr="00860A35">
        <w:rPr>
          <w:b/>
          <w:bCs/>
        </w:rPr>
        <w:t>Signatory Partners:</w:t>
      </w:r>
    </w:p>
    <w:p w14:paraId="4E2C6D75" w14:textId="77777777" w:rsidR="0030708A" w:rsidRDefault="0030708A" w:rsidP="0030708A">
      <w:pPr>
        <w:pStyle w:val="ListParagraph"/>
        <w:numPr>
          <w:ilvl w:val="1"/>
          <w:numId w:val="6"/>
        </w:numPr>
      </w:pPr>
      <w:r>
        <w:t>Maryland Department of Natural Resources (MDNR)</w:t>
      </w:r>
    </w:p>
    <w:p w14:paraId="0513EFF2" w14:textId="5443F575" w:rsidR="0030708A" w:rsidRDefault="0030708A" w:rsidP="0030708A">
      <w:pPr>
        <w:pStyle w:val="ListParagraph"/>
        <w:numPr>
          <w:ilvl w:val="1"/>
          <w:numId w:val="6"/>
        </w:numPr>
      </w:pPr>
      <w:r>
        <w:t>Virginia Marine Resources Commission (VMRC)</w:t>
      </w:r>
    </w:p>
    <w:p w14:paraId="308FCF2C" w14:textId="77777777" w:rsidR="0030708A" w:rsidRPr="00860A35" w:rsidRDefault="0030708A" w:rsidP="0030708A">
      <w:pPr>
        <w:pStyle w:val="ListParagraph"/>
        <w:numPr>
          <w:ilvl w:val="0"/>
          <w:numId w:val="5"/>
        </w:numPr>
        <w:rPr>
          <w:b/>
          <w:bCs/>
        </w:rPr>
      </w:pPr>
      <w:r w:rsidRPr="00860A35">
        <w:rPr>
          <w:b/>
          <w:bCs/>
        </w:rPr>
        <w:t xml:space="preserve">At-Large Members of the Blue Crab Workgroup (CBSAC): </w:t>
      </w:r>
    </w:p>
    <w:p w14:paraId="2B205AEC" w14:textId="77777777" w:rsidR="0030708A" w:rsidRDefault="0030708A" w:rsidP="0030708A">
      <w:pPr>
        <w:pStyle w:val="ListParagraph"/>
        <w:numPr>
          <w:ilvl w:val="1"/>
          <w:numId w:val="5"/>
        </w:numPr>
      </w:pPr>
      <w:r>
        <w:t>Potomac River Fisheries Commission (PRFC)</w:t>
      </w:r>
    </w:p>
    <w:p w14:paraId="34B55DFF" w14:textId="77777777" w:rsidR="0030708A" w:rsidRDefault="0030708A" w:rsidP="0030708A">
      <w:pPr>
        <w:pStyle w:val="ListParagraph"/>
        <w:numPr>
          <w:ilvl w:val="1"/>
          <w:numId w:val="5"/>
        </w:numPr>
      </w:pPr>
      <w:r>
        <w:t>University of Maryland Center for Environmental Science (UMCES)</w:t>
      </w:r>
    </w:p>
    <w:p w14:paraId="6A1335C3" w14:textId="77777777" w:rsidR="0030708A" w:rsidRDefault="0030708A" w:rsidP="0030708A">
      <w:pPr>
        <w:pStyle w:val="ListParagraph"/>
        <w:numPr>
          <w:ilvl w:val="1"/>
          <w:numId w:val="5"/>
        </w:numPr>
      </w:pPr>
      <w:r>
        <w:t>Virginia Institute of Marine Science (VIMS)</w:t>
      </w:r>
    </w:p>
    <w:p w14:paraId="07867EFC" w14:textId="77777777" w:rsidR="0030708A" w:rsidRDefault="0030708A" w:rsidP="0030708A">
      <w:pPr>
        <w:pStyle w:val="ListParagraph"/>
        <w:numPr>
          <w:ilvl w:val="1"/>
          <w:numId w:val="5"/>
        </w:numPr>
      </w:pPr>
      <w:r>
        <w:t>National Oceanic and Atmospheric Administration (NOAA)</w:t>
      </w:r>
    </w:p>
    <w:p w14:paraId="787EBFFD" w14:textId="77777777" w:rsidR="008A700D" w:rsidRDefault="0030708A" w:rsidP="00B0603E">
      <w:pPr>
        <w:pStyle w:val="ListParagraph"/>
        <w:numPr>
          <w:ilvl w:val="1"/>
          <w:numId w:val="5"/>
        </w:numPr>
      </w:pPr>
      <w:r>
        <w:t>Morgan State University, Patuxent Environmental &amp; Aquatic Research Laboratory (PEARL)</w:t>
      </w:r>
    </w:p>
    <w:p w14:paraId="38915D5A" w14:textId="77777777" w:rsidR="008A700D" w:rsidRDefault="008A700D">
      <w:r>
        <w:br w:type="page"/>
      </w:r>
    </w:p>
    <w:p w14:paraId="31D1D5DE" w14:textId="31983E0E" w:rsidR="00B0603E" w:rsidRPr="008A700D" w:rsidRDefault="00B0603E" w:rsidP="008A700D">
      <w:pPr>
        <w:pStyle w:val="Heading2"/>
        <w:rPr>
          <w:szCs w:val="24"/>
        </w:rPr>
      </w:pPr>
      <w:bookmarkStart w:id="13" w:name="_Toc243576008"/>
      <w:r w:rsidRPr="008A700D">
        <w:lastRenderedPageBreak/>
        <w:t>Brook Trout Outcome</w:t>
      </w:r>
      <w:bookmarkEnd w:id="13"/>
    </w:p>
    <w:p w14:paraId="677B63C2" w14:textId="77777777" w:rsidR="00843F01" w:rsidRPr="00843F01" w:rsidRDefault="00B0603E" w:rsidP="00843F01">
      <w:pPr>
        <w:jc w:val="both"/>
        <w:rPr>
          <w:sz w:val="28"/>
          <w:szCs w:val="28"/>
        </w:rPr>
      </w:pPr>
      <w:r>
        <w:rPr>
          <w:b/>
          <w:bCs/>
          <w:sz w:val="28"/>
          <w:szCs w:val="28"/>
        </w:rPr>
        <w:t>Brook Trout</w:t>
      </w:r>
      <w:r w:rsidRPr="00F82A63">
        <w:rPr>
          <w:b/>
          <w:bCs/>
          <w:sz w:val="28"/>
          <w:szCs w:val="28"/>
        </w:rPr>
        <w:t xml:space="preserve"> Outcome:</w:t>
      </w:r>
      <w:r w:rsidR="00843F01">
        <w:rPr>
          <w:b/>
          <w:bCs/>
          <w:sz w:val="28"/>
          <w:szCs w:val="28"/>
        </w:rPr>
        <w:t xml:space="preserve"> </w:t>
      </w:r>
      <w:r w:rsidR="00843F01" w:rsidRPr="00843F01">
        <w:rPr>
          <w:sz w:val="28"/>
          <w:szCs w:val="28"/>
        </w:rPr>
        <w:t>Protect and enhance brook trout within the Chesapeake Bay watershed by increasing occupancy, abundance and resilience to changing environmental conditions.</w:t>
      </w:r>
    </w:p>
    <w:p w14:paraId="03AF0556" w14:textId="16FCC724" w:rsidR="00843F01" w:rsidRPr="00843F01" w:rsidRDefault="00843F01" w:rsidP="00843F01">
      <w:pPr>
        <w:pStyle w:val="ListParagraph"/>
        <w:numPr>
          <w:ilvl w:val="0"/>
          <w:numId w:val="5"/>
        </w:numPr>
        <w:jc w:val="both"/>
        <w:rPr>
          <w:sz w:val="28"/>
          <w:szCs w:val="28"/>
        </w:rPr>
      </w:pPr>
      <w:r w:rsidRPr="00843F01">
        <w:rPr>
          <w:sz w:val="28"/>
          <w:szCs w:val="28"/>
        </w:rPr>
        <w:t>By 2040, increase brook trout occupancy by 1.5% (233 miles) in watersheds supporting healthy populations while achieving no net loss in other watersheds.</w:t>
      </w:r>
    </w:p>
    <w:p w14:paraId="6C6C7162" w14:textId="48E3BF80" w:rsidR="00843F01" w:rsidRPr="00843F01" w:rsidRDefault="00843F01" w:rsidP="00843F01">
      <w:pPr>
        <w:pStyle w:val="ListParagraph"/>
        <w:numPr>
          <w:ilvl w:val="0"/>
          <w:numId w:val="5"/>
        </w:numPr>
        <w:jc w:val="both"/>
        <w:rPr>
          <w:sz w:val="28"/>
          <w:szCs w:val="28"/>
        </w:rPr>
      </w:pPr>
      <w:r w:rsidRPr="00843F01">
        <w:rPr>
          <w:sz w:val="28"/>
          <w:szCs w:val="28"/>
        </w:rPr>
        <w:t>By 2040, increase abundance at 10 long-term monitoring sites.</w:t>
      </w:r>
    </w:p>
    <w:p w14:paraId="1BBB1FD2" w14:textId="199519B1" w:rsidR="00E01277" w:rsidRPr="00843F01" w:rsidRDefault="00843F01" w:rsidP="00843F01">
      <w:pPr>
        <w:pStyle w:val="ListParagraph"/>
        <w:numPr>
          <w:ilvl w:val="0"/>
          <w:numId w:val="5"/>
        </w:numPr>
        <w:jc w:val="both"/>
      </w:pPr>
      <w:r w:rsidRPr="00843F01">
        <w:rPr>
          <w:sz w:val="28"/>
          <w:szCs w:val="28"/>
        </w:rPr>
        <w:t>By 2040, reduce identified threats by 15% to increase brook trout resilience in watersheds supporting healthy populations.</w:t>
      </w:r>
    </w:p>
    <w:p w14:paraId="251EBF07" w14:textId="544A6A7C" w:rsidR="00E01277" w:rsidRDefault="007231FC" w:rsidP="007231FC">
      <w:pPr>
        <w:pStyle w:val="Heading3"/>
      </w:pPr>
      <w:r w:rsidRPr="007231FC">
        <w:t>Baseline and Current Condition</w:t>
      </w:r>
    </w:p>
    <w:p w14:paraId="600024F0" w14:textId="77777777" w:rsidR="00462BD1" w:rsidRDefault="00462BD1" w:rsidP="00462BD1">
      <w:r>
        <w:t>Wild (stream born) brook trout populations occupy approximately 30% of their historic range. Within the Chesapeake Bay watershed, most wild brook trout are found in headwater streams where human disturbance is minimal and forest cover is greater than 68-75% (Hudy et al. 2008, Wagner et al. 2013).</w:t>
      </w:r>
    </w:p>
    <w:p w14:paraId="53799F90" w14:textId="14854C6E" w:rsidR="00E01277" w:rsidRDefault="00462BD1" w:rsidP="00462BD1">
      <w:r>
        <w:t>The 2016 Eastern Brook Trout Joint Venture (EBTJV) assessment, established as a baseline, indicated 1,713 wild brook trout patches in the Chesapeake Bay watershed, covering 33,250 square kilometers. The 2024 CBP Brook Trout Workgroup Facilitating Brook Trout Outcome Attainability report documented a 0.5% net increase in occupancy from 2016–2023. This net increase, combined with newly discovered populations, brings the total area of allopatric (i.e., brook trout only) occupied habitat to 15,305 square kilometers.</w:t>
      </w:r>
    </w:p>
    <w:p w14:paraId="1AD793F8" w14:textId="15F30F3D" w:rsidR="008D7DAA" w:rsidRDefault="008D7DAA" w:rsidP="008D7DAA">
      <w:pPr>
        <w:pStyle w:val="Caption"/>
        <w:keepNext/>
        <w:jc w:val="center"/>
      </w:pPr>
      <w:r>
        <w:t xml:space="preserve">Table </w:t>
      </w:r>
      <w:fldSimple w:instr=" SEQ Table \* ARABIC ">
        <w:r w:rsidR="00507E75">
          <w:rPr>
            <w:noProof/>
          </w:rPr>
          <w:t>1</w:t>
        </w:r>
      </w:fldSimple>
      <w:r>
        <w:t xml:space="preserve">: </w:t>
      </w:r>
      <w:r w:rsidRPr="00A31B09">
        <w:t>2024 changes in brook trout occupancy in the Chesapeake Bay Watershed (Rummel et al. 2024)</w:t>
      </w:r>
    </w:p>
    <w:tbl>
      <w:tblPr>
        <w:tblStyle w:val="TableGrid"/>
        <w:tblW w:w="0" w:type="auto"/>
        <w:tblLook w:val="04A0" w:firstRow="1" w:lastRow="0" w:firstColumn="1" w:lastColumn="0" w:noHBand="0" w:noVBand="1"/>
      </w:tblPr>
      <w:tblGrid>
        <w:gridCol w:w="1771"/>
        <w:gridCol w:w="1504"/>
        <w:gridCol w:w="1514"/>
        <w:gridCol w:w="1514"/>
        <w:gridCol w:w="1511"/>
        <w:gridCol w:w="1536"/>
      </w:tblGrid>
      <w:tr w:rsidR="00754CBE" w:rsidRPr="006A0C0D" w14:paraId="3EB01D8A" w14:textId="77777777" w:rsidTr="00754CBE">
        <w:tc>
          <w:tcPr>
            <w:tcW w:w="1558" w:type="dxa"/>
          </w:tcPr>
          <w:p w14:paraId="7B70766A" w14:textId="27F83552" w:rsidR="00754CBE" w:rsidRPr="006A0C0D" w:rsidRDefault="00FF519A">
            <w:pPr>
              <w:rPr>
                <w:b/>
                <w:bCs/>
              </w:rPr>
            </w:pPr>
            <w:r w:rsidRPr="006A0C0D">
              <w:rPr>
                <w:b/>
                <w:bCs/>
              </w:rPr>
              <w:t>Population Category</w:t>
            </w:r>
          </w:p>
        </w:tc>
        <w:tc>
          <w:tcPr>
            <w:tcW w:w="1558" w:type="dxa"/>
          </w:tcPr>
          <w:p w14:paraId="6F6EB4CC" w14:textId="77777777" w:rsidR="00684805" w:rsidRPr="006A0C0D" w:rsidRDefault="00684805" w:rsidP="00684805">
            <w:pPr>
              <w:rPr>
                <w:b/>
                <w:bCs/>
              </w:rPr>
            </w:pPr>
            <w:r w:rsidRPr="006A0C0D">
              <w:rPr>
                <w:b/>
                <w:bCs/>
              </w:rPr>
              <w:t>2016</w:t>
            </w:r>
          </w:p>
          <w:p w14:paraId="247BB1E0" w14:textId="051AF484" w:rsidR="00754CBE" w:rsidRPr="006A0C0D" w:rsidRDefault="00684805" w:rsidP="00684805">
            <w:pPr>
              <w:rPr>
                <w:b/>
                <w:bCs/>
              </w:rPr>
            </w:pPr>
            <w:r w:rsidRPr="006A0C0D">
              <w:rPr>
                <w:b/>
                <w:bCs/>
              </w:rPr>
              <w:t>Baseline Area (km²)</w:t>
            </w:r>
          </w:p>
        </w:tc>
        <w:tc>
          <w:tcPr>
            <w:tcW w:w="1558" w:type="dxa"/>
          </w:tcPr>
          <w:p w14:paraId="3863B179" w14:textId="716CBFB9" w:rsidR="00754CBE" w:rsidRPr="006A0C0D" w:rsidRDefault="000355E6">
            <w:pPr>
              <w:rPr>
                <w:b/>
                <w:bCs/>
              </w:rPr>
            </w:pPr>
            <w:r w:rsidRPr="006A0C0D">
              <w:rPr>
                <w:b/>
                <w:bCs/>
              </w:rPr>
              <w:t>2024 Apparent Total Area (km²)</w:t>
            </w:r>
          </w:p>
        </w:tc>
        <w:tc>
          <w:tcPr>
            <w:tcW w:w="1558" w:type="dxa"/>
          </w:tcPr>
          <w:p w14:paraId="639C334A" w14:textId="5CE28B3E" w:rsidR="00754CBE" w:rsidRPr="006A0C0D" w:rsidRDefault="00E91649">
            <w:pPr>
              <w:rPr>
                <w:b/>
                <w:bCs/>
              </w:rPr>
            </w:pPr>
            <w:r w:rsidRPr="006A0C0D">
              <w:rPr>
                <w:b/>
                <w:bCs/>
              </w:rPr>
              <w:t>Apparent Net Gain (km²)</w:t>
            </w:r>
          </w:p>
        </w:tc>
        <w:tc>
          <w:tcPr>
            <w:tcW w:w="1559" w:type="dxa"/>
          </w:tcPr>
          <w:p w14:paraId="7A6890E5" w14:textId="6F2F0B29" w:rsidR="00754CBE" w:rsidRPr="006A0C0D" w:rsidRDefault="00DE78A2">
            <w:pPr>
              <w:rPr>
                <w:b/>
                <w:bCs/>
              </w:rPr>
            </w:pPr>
            <w:r w:rsidRPr="006A0C0D">
              <w:rPr>
                <w:b/>
                <w:bCs/>
              </w:rPr>
              <w:t>Adjusted Net Gain (km²)</w:t>
            </w:r>
          </w:p>
        </w:tc>
        <w:tc>
          <w:tcPr>
            <w:tcW w:w="1559" w:type="dxa"/>
          </w:tcPr>
          <w:p w14:paraId="188B9A6E" w14:textId="1BFB262E" w:rsidR="00754CBE" w:rsidRPr="006A0C0D" w:rsidRDefault="00C55C2F">
            <w:pPr>
              <w:rPr>
                <w:b/>
                <w:bCs/>
              </w:rPr>
            </w:pPr>
            <w:r w:rsidRPr="006A0C0D">
              <w:rPr>
                <w:b/>
                <w:bCs/>
              </w:rPr>
              <w:t>Confirmed True Net Gain (km²)</w:t>
            </w:r>
          </w:p>
        </w:tc>
      </w:tr>
      <w:tr w:rsidR="00740372" w:rsidRPr="006A0C0D" w14:paraId="41855B98" w14:textId="77777777" w:rsidTr="00754CBE">
        <w:tc>
          <w:tcPr>
            <w:tcW w:w="1558" w:type="dxa"/>
          </w:tcPr>
          <w:p w14:paraId="056A1E17" w14:textId="06F31155" w:rsidR="00740372" w:rsidRPr="006A0C0D" w:rsidRDefault="00231A43" w:rsidP="00740372">
            <w:pPr>
              <w:rPr>
                <w:b/>
                <w:bCs/>
              </w:rPr>
            </w:pPr>
            <w:r w:rsidRPr="006A0C0D">
              <w:rPr>
                <w:b/>
                <w:bCs/>
              </w:rPr>
              <w:t>Total Occupied Brook Trout</w:t>
            </w:r>
          </w:p>
        </w:tc>
        <w:tc>
          <w:tcPr>
            <w:tcW w:w="1558" w:type="dxa"/>
          </w:tcPr>
          <w:p w14:paraId="5310FB7F" w14:textId="1F170C9C" w:rsidR="00740372" w:rsidRPr="006A0C0D" w:rsidRDefault="00740372" w:rsidP="00740372">
            <w:r w:rsidRPr="006A0C0D">
              <w:rPr>
                <w:rFonts w:eastAsia="Calibri" w:cs="Calibri"/>
                <w:b/>
                <w:bCs/>
                <w:color w:val="000000"/>
              </w:rPr>
              <w:t>33,213</w:t>
            </w:r>
          </w:p>
        </w:tc>
        <w:tc>
          <w:tcPr>
            <w:tcW w:w="1558" w:type="dxa"/>
          </w:tcPr>
          <w:p w14:paraId="4D8D183E" w14:textId="524B723F" w:rsidR="00740372" w:rsidRPr="006A0C0D" w:rsidRDefault="00740372" w:rsidP="00740372">
            <w:r w:rsidRPr="006A0C0D">
              <w:rPr>
                <w:rFonts w:eastAsia="Calibri" w:cs="Calibri"/>
                <w:b/>
                <w:bCs/>
                <w:color w:val="000000"/>
              </w:rPr>
              <w:t>36,168</w:t>
            </w:r>
          </w:p>
        </w:tc>
        <w:tc>
          <w:tcPr>
            <w:tcW w:w="1558" w:type="dxa"/>
          </w:tcPr>
          <w:p w14:paraId="38E7EBF3" w14:textId="336AAFDB" w:rsidR="00740372" w:rsidRPr="006A0C0D" w:rsidRDefault="00740372" w:rsidP="00740372">
            <w:r w:rsidRPr="006A0C0D">
              <w:rPr>
                <w:rFonts w:eastAsia="Calibri" w:cs="Calibri"/>
                <w:b/>
                <w:bCs/>
                <w:color w:val="000000"/>
              </w:rPr>
              <w:t>+2,955</w:t>
            </w:r>
          </w:p>
        </w:tc>
        <w:tc>
          <w:tcPr>
            <w:tcW w:w="1559" w:type="dxa"/>
          </w:tcPr>
          <w:p w14:paraId="3453928F" w14:textId="1EE93DA7" w:rsidR="00740372" w:rsidRPr="006A0C0D" w:rsidRDefault="00740372" w:rsidP="00740372">
            <w:r w:rsidRPr="006A0C0D">
              <w:rPr>
                <w:rFonts w:eastAsia="Calibri" w:cs="Calibri"/>
                <w:b/>
                <w:bCs/>
                <w:color w:val="000000"/>
              </w:rPr>
              <w:t>+742</w:t>
            </w:r>
          </w:p>
        </w:tc>
        <w:tc>
          <w:tcPr>
            <w:tcW w:w="1559" w:type="dxa"/>
          </w:tcPr>
          <w:p w14:paraId="052A4428" w14:textId="74EEE204" w:rsidR="00740372" w:rsidRPr="006A0C0D" w:rsidRDefault="00740372" w:rsidP="00740372">
            <w:r w:rsidRPr="006A0C0D">
              <w:rPr>
                <w:rFonts w:eastAsia="Calibri" w:cs="Calibri"/>
                <w:b/>
                <w:bCs/>
                <w:color w:val="000000"/>
              </w:rPr>
              <w:t>+167</w:t>
            </w:r>
          </w:p>
        </w:tc>
      </w:tr>
      <w:tr w:rsidR="00740372" w:rsidRPr="006A0C0D" w14:paraId="75D94541" w14:textId="77777777" w:rsidTr="00754CBE">
        <w:tc>
          <w:tcPr>
            <w:tcW w:w="1558" w:type="dxa"/>
          </w:tcPr>
          <w:p w14:paraId="34179E60" w14:textId="5FC7905C" w:rsidR="00740372" w:rsidRPr="006A0C0D" w:rsidRDefault="00195CCF" w:rsidP="00740372">
            <w:r w:rsidRPr="006A0C0D">
              <w:rPr>
                <w:b/>
                <w:bCs/>
              </w:rPr>
              <w:t xml:space="preserve">Allopatric </w:t>
            </w:r>
            <w:r w:rsidRPr="006A0C0D">
              <w:t>(Brook trout only)</w:t>
            </w:r>
          </w:p>
        </w:tc>
        <w:tc>
          <w:tcPr>
            <w:tcW w:w="1558" w:type="dxa"/>
          </w:tcPr>
          <w:p w14:paraId="09239FA5" w14:textId="0B61B60F" w:rsidR="00740372" w:rsidRPr="006A0C0D" w:rsidRDefault="00740372" w:rsidP="00740372">
            <w:r w:rsidRPr="006A0C0D">
              <w:rPr>
                <w:rFonts w:eastAsia="Calibri" w:cs="Calibri"/>
                <w:color w:val="000000"/>
              </w:rPr>
              <w:t>19,402</w:t>
            </w:r>
          </w:p>
        </w:tc>
        <w:tc>
          <w:tcPr>
            <w:tcW w:w="1558" w:type="dxa"/>
          </w:tcPr>
          <w:p w14:paraId="36B03D75" w14:textId="3E9201A4" w:rsidR="00740372" w:rsidRPr="006A0C0D" w:rsidRDefault="00740372" w:rsidP="00740372">
            <w:r w:rsidRPr="006A0C0D">
              <w:rPr>
                <w:rFonts w:eastAsia="Calibri" w:cs="Calibri"/>
                <w:color w:val="000000"/>
              </w:rPr>
              <w:t>15,305</w:t>
            </w:r>
          </w:p>
        </w:tc>
        <w:tc>
          <w:tcPr>
            <w:tcW w:w="1558" w:type="dxa"/>
          </w:tcPr>
          <w:p w14:paraId="2232740B" w14:textId="0255C028" w:rsidR="00740372" w:rsidRPr="006A0C0D" w:rsidRDefault="00740372" w:rsidP="00740372">
            <w:r w:rsidRPr="006A0C0D">
              <w:rPr>
                <w:rFonts w:eastAsia="Calibri" w:cs="Calibri"/>
                <w:color w:val="000000"/>
              </w:rPr>
              <w:t>-4,097</w:t>
            </w:r>
          </w:p>
        </w:tc>
        <w:tc>
          <w:tcPr>
            <w:tcW w:w="1559" w:type="dxa"/>
          </w:tcPr>
          <w:p w14:paraId="049A88DD" w14:textId="2EB96E43" w:rsidR="00740372" w:rsidRPr="006A0C0D" w:rsidRDefault="00740372" w:rsidP="00740372">
            <w:r w:rsidRPr="006A0C0D">
              <w:rPr>
                <w:rFonts w:eastAsia="Calibri" w:cs="Calibri"/>
                <w:i/>
                <w:iCs/>
                <w:color w:val="000000"/>
              </w:rPr>
              <w:t>Unknown</w:t>
            </w:r>
          </w:p>
        </w:tc>
        <w:tc>
          <w:tcPr>
            <w:tcW w:w="1559" w:type="dxa"/>
          </w:tcPr>
          <w:p w14:paraId="378148F9" w14:textId="1AC7CEDF" w:rsidR="00740372" w:rsidRPr="006A0C0D" w:rsidRDefault="00740372" w:rsidP="00740372">
            <w:r w:rsidRPr="006A0C0D">
              <w:rPr>
                <w:rFonts w:eastAsia="Calibri" w:cs="Calibri"/>
                <w:i/>
                <w:iCs/>
                <w:color w:val="000000"/>
              </w:rPr>
              <w:t>Unknown</w:t>
            </w:r>
          </w:p>
        </w:tc>
      </w:tr>
      <w:tr w:rsidR="00740372" w:rsidRPr="006A0C0D" w14:paraId="4DEC4C31" w14:textId="77777777" w:rsidTr="00754CBE">
        <w:tc>
          <w:tcPr>
            <w:tcW w:w="1558" w:type="dxa"/>
          </w:tcPr>
          <w:p w14:paraId="6281D905" w14:textId="0332B606" w:rsidR="00740372" w:rsidRPr="006A0C0D" w:rsidRDefault="006A0C0D" w:rsidP="00740372">
            <w:r w:rsidRPr="006A0C0D">
              <w:rPr>
                <w:b/>
                <w:bCs/>
              </w:rPr>
              <w:t xml:space="preserve">Sympatric </w:t>
            </w:r>
            <w:r w:rsidRPr="006A0C0D">
              <w:t xml:space="preserve">(With </w:t>
            </w:r>
            <w:r w:rsidRPr="006A0C0D">
              <w:lastRenderedPageBreak/>
              <w:t>brown/rainbow trout)</w:t>
            </w:r>
          </w:p>
        </w:tc>
        <w:tc>
          <w:tcPr>
            <w:tcW w:w="1558" w:type="dxa"/>
          </w:tcPr>
          <w:p w14:paraId="2A6F7567" w14:textId="7E57F2E9" w:rsidR="00740372" w:rsidRPr="006A0C0D" w:rsidRDefault="00740372" w:rsidP="00740372">
            <w:r w:rsidRPr="006A0C0D">
              <w:rPr>
                <w:rFonts w:eastAsia="Calibri" w:cs="Calibri"/>
                <w:color w:val="000000"/>
              </w:rPr>
              <w:lastRenderedPageBreak/>
              <w:t>13,811</w:t>
            </w:r>
          </w:p>
        </w:tc>
        <w:tc>
          <w:tcPr>
            <w:tcW w:w="1558" w:type="dxa"/>
          </w:tcPr>
          <w:p w14:paraId="10F7A911" w14:textId="0F0ED3CD" w:rsidR="00740372" w:rsidRPr="006A0C0D" w:rsidRDefault="00740372" w:rsidP="00740372">
            <w:r w:rsidRPr="006A0C0D">
              <w:rPr>
                <w:rFonts w:eastAsia="Calibri" w:cs="Calibri"/>
                <w:i/>
                <w:iCs/>
                <w:color w:val="000000"/>
              </w:rPr>
              <w:t>20,863</w:t>
            </w:r>
          </w:p>
        </w:tc>
        <w:tc>
          <w:tcPr>
            <w:tcW w:w="1558" w:type="dxa"/>
          </w:tcPr>
          <w:p w14:paraId="081DB0F2" w14:textId="46E01C64" w:rsidR="00740372" w:rsidRPr="006A0C0D" w:rsidRDefault="00740372" w:rsidP="00740372">
            <w:r w:rsidRPr="006A0C0D">
              <w:rPr>
                <w:rFonts w:eastAsia="Calibri" w:cs="Calibri"/>
                <w:color w:val="000000"/>
              </w:rPr>
              <w:t>+7,052</w:t>
            </w:r>
          </w:p>
        </w:tc>
        <w:tc>
          <w:tcPr>
            <w:tcW w:w="1559" w:type="dxa"/>
          </w:tcPr>
          <w:p w14:paraId="7619D721" w14:textId="1EADF5A8" w:rsidR="00740372" w:rsidRPr="006A0C0D" w:rsidRDefault="00740372" w:rsidP="00740372">
            <w:r w:rsidRPr="006A0C0D">
              <w:rPr>
                <w:rFonts w:eastAsia="Calibri" w:cs="Calibri"/>
                <w:i/>
                <w:iCs/>
                <w:color w:val="000000"/>
              </w:rPr>
              <w:t>Unknown</w:t>
            </w:r>
          </w:p>
        </w:tc>
        <w:tc>
          <w:tcPr>
            <w:tcW w:w="1559" w:type="dxa"/>
          </w:tcPr>
          <w:p w14:paraId="585EF510" w14:textId="12B5F2E5" w:rsidR="00740372" w:rsidRPr="006A0C0D" w:rsidRDefault="00740372" w:rsidP="00740372">
            <w:r w:rsidRPr="006A0C0D">
              <w:rPr>
                <w:rFonts w:eastAsia="Calibri" w:cs="Calibri"/>
                <w:i/>
                <w:iCs/>
                <w:color w:val="000000"/>
              </w:rPr>
              <w:t>Unknown</w:t>
            </w:r>
          </w:p>
        </w:tc>
      </w:tr>
    </w:tbl>
    <w:p w14:paraId="0C1970B1" w14:textId="5D0D5217" w:rsidR="00E01277" w:rsidRDefault="00E01277"/>
    <w:p w14:paraId="23D74191" w14:textId="77777777" w:rsidR="000237B3" w:rsidRPr="00EF34E0" w:rsidRDefault="000237B3" w:rsidP="000237B3">
      <w:pPr>
        <w:rPr>
          <w:u w:val="single"/>
        </w:rPr>
      </w:pPr>
      <w:r w:rsidRPr="00EF34E0">
        <w:rPr>
          <w:u w:val="single"/>
        </w:rPr>
        <w:t>Explanation of Net Gain Categories:</w:t>
      </w:r>
    </w:p>
    <w:p w14:paraId="13FB235B" w14:textId="56C5E70E" w:rsidR="000237B3" w:rsidRDefault="000237B3" w:rsidP="000237B3">
      <w:pPr>
        <w:pStyle w:val="ListParagraph"/>
        <w:numPr>
          <w:ilvl w:val="0"/>
          <w:numId w:val="7"/>
        </w:numPr>
      </w:pPr>
      <w:r w:rsidRPr="00EF34E0">
        <w:rPr>
          <w:u w:val="single"/>
        </w:rPr>
        <w:t>Apparent Net Gain (+2,955 km²):</w:t>
      </w:r>
      <w:r>
        <w:t xml:space="preserve"> The raw difference in total area between the 2016 and 2024 assessments, representing an 8.9% increase.</w:t>
      </w:r>
    </w:p>
    <w:p w14:paraId="24881F12" w14:textId="013DEB44" w:rsidR="000237B3" w:rsidRDefault="000237B3" w:rsidP="000237B3">
      <w:pPr>
        <w:pStyle w:val="ListParagraph"/>
        <w:numPr>
          <w:ilvl w:val="0"/>
          <w:numId w:val="7"/>
        </w:numPr>
      </w:pPr>
      <w:r w:rsidRPr="00EF34E0">
        <w:rPr>
          <w:u w:val="single"/>
        </w:rPr>
        <w:t>Adjusted Net Gain (+742 km²):</w:t>
      </w:r>
      <w:r>
        <w:t xml:space="preserve"> The recalculated gain after removing 2,212 km² of newly sampled "unassessed waters". State biologists noted that these areas were likely already occupied by brook trout in 2016, but simply hadn't been sampled yet, making this an estimated 2.2% “true” increase rather than an 8.9% increase.</w:t>
      </w:r>
    </w:p>
    <w:p w14:paraId="1C5544B6" w14:textId="3F7747C0" w:rsidR="000237B3" w:rsidRDefault="000237B3" w:rsidP="000237B3">
      <w:pPr>
        <w:pStyle w:val="ListParagraph"/>
        <w:numPr>
          <w:ilvl w:val="0"/>
          <w:numId w:val="7"/>
        </w:numPr>
      </w:pPr>
      <w:r w:rsidRPr="00EF34E0">
        <w:rPr>
          <w:u w:val="single"/>
        </w:rPr>
        <w:t>Confirmed True Net Gain (+167 km²):</w:t>
      </w:r>
      <w:r>
        <w:t xml:space="preserve"> The most accurate, verified estimate of newly occupied habitat. This is calculated by taking the adjusted net gain and additionally removing any</w:t>
      </w:r>
    </w:p>
    <w:p w14:paraId="75806D59" w14:textId="77777777" w:rsidR="00FF11AD" w:rsidRDefault="00FF11AD" w:rsidP="00FF11AD">
      <w:r w:rsidRPr="00FF11AD">
        <w:rPr>
          <w:u w:val="single"/>
        </w:rPr>
        <w:t xml:space="preserve">Specific Area Shifts for Allopatric and Sympatric Populations: </w:t>
      </w:r>
      <w:r>
        <w:t>The final assessment does not provide the exact final net gain totals for the allopatric and sympatric sub-categories, but instead details the following specific spatial changes between 2016 and 2024:</w:t>
      </w:r>
    </w:p>
    <w:p w14:paraId="5AEFEDE2" w14:textId="663077DC" w:rsidR="00FF11AD" w:rsidRDefault="00FF11AD" w:rsidP="00FF11AD">
      <w:pPr>
        <w:pStyle w:val="ListParagraph"/>
        <w:numPr>
          <w:ilvl w:val="0"/>
          <w:numId w:val="8"/>
        </w:numPr>
      </w:pPr>
      <w:r w:rsidRPr="00FF11AD">
        <w:rPr>
          <w:u w:val="single"/>
        </w:rPr>
        <w:t>+3,114 km²:</w:t>
      </w:r>
      <w:r>
        <w:t xml:space="preserve"> Catchments that had no brook trout in 2016 became </w:t>
      </w:r>
      <w:r w:rsidRPr="003902AE">
        <w:rPr>
          <w:b/>
          <w:bCs/>
        </w:rPr>
        <w:t>allopatric</w:t>
      </w:r>
      <w:r>
        <w:t xml:space="preserve"> in 2024.</w:t>
      </w:r>
    </w:p>
    <w:p w14:paraId="4185EF5D" w14:textId="6C732363" w:rsidR="00FF11AD" w:rsidRDefault="00FF11AD" w:rsidP="00FF11AD">
      <w:pPr>
        <w:pStyle w:val="ListParagraph"/>
        <w:numPr>
          <w:ilvl w:val="0"/>
          <w:numId w:val="8"/>
        </w:numPr>
      </w:pPr>
      <w:r w:rsidRPr="00FF11AD">
        <w:rPr>
          <w:u w:val="single"/>
        </w:rPr>
        <w:t>+1,739 km²:</w:t>
      </w:r>
      <w:r>
        <w:t xml:space="preserve"> Catchments that were </w:t>
      </w:r>
      <w:r w:rsidRPr="003902AE">
        <w:rPr>
          <w:b/>
          <w:bCs/>
        </w:rPr>
        <w:t>sympatric</w:t>
      </w:r>
      <w:r>
        <w:t xml:space="preserve"> in 2016 shifted to </w:t>
      </w:r>
      <w:r w:rsidRPr="003902AE">
        <w:rPr>
          <w:b/>
          <w:bCs/>
        </w:rPr>
        <w:t>allopatric</w:t>
      </w:r>
      <w:r>
        <w:t xml:space="preserve"> in 2024.</w:t>
      </w:r>
    </w:p>
    <w:p w14:paraId="4A3C8AB7" w14:textId="18217F75" w:rsidR="00FF11AD" w:rsidRDefault="00FF11AD" w:rsidP="00FF11AD">
      <w:pPr>
        <w:pStyle w:val="ListParagraph"/>
        <w:numPr>
          <w:ilvl w:val="0"/>
          <w:numId w:val="8"/>
        </w:numPr>
      </w:pPr>
      <w:r w:rsidRPr="00FF11AD">
        <w:rPr>
          <w:u w:val="single"/>
        </w:rPr>
        <w:t>-1,347 km²:</w:t>
      </w:r>
      <w:r>
        <w:t xml:space="preserve"> Catchments that were </w:t>
      </w:r>
      <w:r w:rsidRPr="003902AE">
        <w:rPr>
          <w:b/>
          <w:bCs/>
        </w:rPr>
        <w:t>allopatric</w:t>
      </w:r>
      <w:r>
        <w:t xml:space="preserve"> in 2016 shifted to </w:t>
      </w:r>
      <w:r w:rsidRPr="003902AE">
        <w:rPr>
          <w:b/>
          <w:bCs/>
        </w:rPr>
        <w:t>sympatric</w:t>
      </w:r>
      <w:r>
        <w:t xml:space="preserve"> in 2024.</w:t>
      </w:r>
    </w:p>
    <w:p w14:paraId="2443F50D" w14:textId="582373F5" w:rsidR="00E01277" w:rsidRDefault="00FF11AD" w:rsidP="00FF11AD">
      <w:pPr>
        <w:pStyle w:val="ListParagraph"/>
        <w:numPr>
          <w:ilvl w:val="0"/>
          <w:numId w:val="8"/>
        </w:numPr>
      </w:pPr>
      <w:r w:rsidRPr="00FF11AD">
        <w:rPr>
          <w:u w:val="single"/>
        </w:rPr>
        <w:t>-665 km²:</w:t>
      </w:r>
      <w:r>
        <w:t xml:space="preserve"> Catchments that were </w:t>
      </w:r>
      <w:r w:rsidRPr="003902AE">
        <w:rPr>
          <w:b/>
          <w:bCs/>
        </w:rPr>
        <w:t>allopatric</w:t>
      </w:r>
      <w:r>
        <w:t xml:space="preserve"> in 2016 shifted to having no brook trout present in 2024.</w:t>
      </w:r>
    </w:p>
    <w:p w14:paraId="66D6334E" w14:textId="77777777" w:rsidR="004F1A26" w:rsidRDefault="004F1A26" w:rsidP="004F1A26">
      <w:pPr>
        <w:pStyle w:val="Heading3"/>
      </w:pPr>
      <w:r>
        <w:t>Monitoring Progress and Indicators</w:t>
      </w:r>
    </w:p>
    <w:p w14:paraId="232CBA92" w14:textId="77777777" w:rsidR="00595B2E" w:rsidRPr="00595B2E" w:rsidRDefault="00595B2E" w:rsidP="002D763B">
      <w:pPr>
        <w:pBdr>
          <w:top w:val="nil"/>
          <w:left w:val="nil"/>
          <w:bottom w:val="nil"/>
          <w:right w:val="nil"/>
          <w:between w:val="nil"/>
        </w:pBdr>
        <w:rPr>
          <w:b/>
          <w:bCs/>
          <w:color w:val="000000"/>
        </w:rPr>
      </w:pPr>
      <w:r w:rsidRPr="00595B2E">
        <w:rPr>
          <w:rFonts w:eastAsia="Calibri" w:cs="Calibri"/>
          <w:color w:val="000000"/>
          <w:u w:val="single"/>
        </w:rPr>
        <w:t>Indicator: Brook Trout Occupancy</w:t>
      </w:r>
      <w:r w:rsidRPr="00595B2E">
        <w:rPr>
          <w:rFonts w:eastAsia="Calibri" w:cs="Calibri"/>
          <w:b/>
          <w:bCs/>
          <w:color w:val="000000"/>
        </w:rPr>
        <w:t>.</w:t>
      </w:r>
    </w:p>
    <w:p w14:paraId="05FE4B4F" w14:textId="77777777" w:rsidR="00595B2E" w:rsidRPr="00595B2E" w:rsidRDefault="00595B2E" w:rsidP="002D763B">
      <w:pPr>
        <w:pBdr>
          <w:top w:val="nil"/>
          <w:left w:val="nil"/>
          <w:bottom w:val="nil"/>
          <w:right w:val="nil"/>
          <w:between w:val="nil"/>
        </w:pBdr>
        <w:ind w:right="1079"/>
        <w:rPr>
          <w:color w:val="000000"/>
        </w:rPr>
      </w:pPr>
      <w:r w:rsidRPr="00595B2E">
        <w:rPr>
          <w:rFonts w:eastAsia="Calibri" w:cs="Calibri"/>
          <w:color w:val="000000"/>
        </w:rPr>
        <w:t xml:space="preserve">Progress is assessed using the EBTJV’s 3–5 year range-wide assessment. Jurisdictions report annual habitat gains and losses (km²) to the EBTJV using a standardized occupancy reporting protocol for integration into their range-wide assessment reports. Progress will be assessed relative to percentage gains in </w:t>
      </w:r>
      <w:hyperlink r:id="rId49">
        <w:r w:rsidRPr="00595B2E">
          <w:rPr>
            <w:rFonts w:eastAsia="Calibri" w:cs="Calibri"/>
            <w:color w:val="0000FF"/>
            <w:u w:val="single"/>
          </w:rPr>
          <w:t>healthy watersheds</w:t>
        </w:r>
      </w:hyperlink>
      <w:r w:rsidRPr="00595B2E">
        <w:rPr>
          <w:rFonts w:eastAsia="Calibri" w:cs="Calibri"/>
          <w:color w:val="0000FF"/>
        </w:rPr>
        <w:t xml:space="preserve"> </w:t>
      </w:r>
      <w:r w:rsidRPr="00595B2E">
        <w:rPr>
          <w:rFonts w:eastAsia="Calibri" w:cs="Calibri"/>
          <w:color w:val="000000"/>
        </w:rPr>
        <w:t>and no net loss in other watersheds.</w:t>
      </w:r>
    </w:p>
    <w:p w14:paraId="7E5956D4" w14:textId="77777777" w:rsidR="00595B2E" w:rsidRPr="00595B2E" w:rsidRDefault="00595B2E" w:rsidP="002D763B">
      <w:pPr>
        <w:pBdr>
          <w:top w:val="nil"/>
          <w:left w:val="nil"/>
          <w:bottom w:val="nil"/>
          <w:right w:val="nil"/>
          <w:between w:val="nil"/>
        </w:pBdr>
        <w:rPr>
          <w:b/>
          <w:bCs/>
          <w:color w:val="000000"/>
        </w:rPr>
      </w:pPr>
      <w:r w:rsidRPr="00595B2E">
        <w:rPr>
          <w:rFonts w:eastAsia="Calibri" w:cs="Calibri"/>
          <w:color w:val="000000"/>
          <w:u w:val="single"/>
        </w:rPr>
        <w:t>Indicator: Abundance Monitoring</w:t>
      </w:r>
      <w:r w:rsidRPr="00595B2E">
        <w:rPr>
          <w:rFonts w:eastAsia="Calibri" w:cs="Calibri"/>
          <w:b/>
          <w:bCs/>
          <w:color w:val="000000"/>
        </w:rPr>
        <w:t>.</w:t>
      </w:r>
    </w:p>
    <w:p w14:paraId="4464EFBD" w14:textId="77777777" w:rsidR="00595B2E" w:rsidRPr="00595B2E" w:rsidRDefault="00595B2E" w:rsidP="002D763B">
      <w:pPr>
        <w:pBdr>
          <w:top w:val="nil"/>
          <w:left w:val="nil"/>
          <w:bottom w:val="nil"/>
          <w:right w:val="nil"/>
          <w:between w:val="nil"/>
        </w:pBdr>
        <w:ind w:right="1079"/>
        <w:rPr>
          <w:color w:val="000000"/>
        </w:rPr>
      </w:pPr>
      <w:r w:rsidRPr="00595B2E">
        <w:rPr>
          <w:rFonts w:eastAsia="Calibri" w:cs="Calibri"/>
          <w:color w:val="000000"/>
        </w:rPr>
        <w:t>Jurisdictions conduct annual monitoring at 10 long-term Brook Trout Abundance Monitoring Sites (BTAMS), and report population census data to the Brook Trout Workgroup (BTWG).</w:t>
      </w:r>
    </w:p>
    <w:p w14:paraId="6F4DEEB6" w14:textId="77777777" w:rsidR="00595B2E" w:rsidRPr="00595B2E" w:rsidRDefault="00595B2E" w:rsidP="002D763B">
      <w:pPr>
        <w:pBdr>
          <w:top w:val="nil"/>
          <w:left w:val="nil"/>
          <w:bottom w:val="nil"/>
          <w:right w:val="nil"/>
          <w:between w:val="nil"/>
        </w:pBdr>
        <w:rPr>
          <w:color w:val="000000"/>
        </w:rPr>
      </w:pPr>
    </w:p>
    <w:p w14:paraId="1BCBC025" w14:textId="77777777" w:rsidR="00595B2E" w:rsidRPr="00595B2E" w:rsidRDefault="00595B2E" w:rsidP="002D763B">
      <w:pPr>
        <w:pBdr>
          <w:top w:val="nil"/>
          <w:left w:val="nil"/>
          <w:bottom w:val="nil"/>
          <w:right w:val="nil"/>
          <w:between w:val="nil"/>
        </w:pBdr>
        <w:rPr>
          <w:color w:val="000000"/>
        </w:rPr>
      </w:pPr>
      <w:r w:rsidRPr="00595B2E">
        <w:rPr>
          <w:rFonts w:eastAsia="Calibri" w:cs="Calibri"/>
          <w:color w:val="000000"/>
          <w:u w:val="single"/>
        </w:rPr>
        <w:lastRenderedPageBreak/>
        <w:t>Indicator: Reducing Identified Threats.</w:t>
      </w:r>
    </w:p>
    <w:p w14:paraId="72970103" w14:textId="77777777" w:rsidR="00595B2E" w:rsidRPr="00595B2E" w:rsidRDefault="00595B2E" w:rsidP="002D763B">
      <w:pPr>
        <w:pBdr>
          <w:top w:val="nil"/>
          <w:left w:val="nil"/>
          <w:bottom w:val="nil"/>
          <w:right w:val="nil"/>
          <w:between w:val="nil"/>
        </w:pBdr>
        <w:ind w:right="1271"/>
        <w:rPr>
          <w:color w:val="000000"/>
        </w:rPr>
      </w:pPr>
      <w:r w:rsidRPr="00595B2E">
        <w:rPr>
          <w:rFonts w:eastAsia="Calibri" w:cs="Calibri"/>
          <w:color w:val="000000"/>
        </w:rPr>
        <w:t xml:space="preserve">The BTWG uses the </w:t>
      </w:r>
      <w:hyperlink r:id="rId50">
        <w:r w:rsidRPr="00595B2E">
          <w:rPr>
            <w:rFonts w:eastAsia="Calibri" w:cs="Calibri"/>
            <w:color w:val="0000FF"/>
            <w:u w:val="single"/>
          </w:rPr>
          <w:t>Habitat Tracker</w:t>
        </w:r>
      </w:hyperlink>
      <w:r w:rsidRPr="00595B2E">
        <w:rPr>
          <w:rFonts w:eastAsia="Calibri" w:cs="Calibri"/>
          <w:color w:val="0000FF"/>
        </w:rPr>
        <w:t xml:space="preserve"> </w:t>
      </w:r>
      <w:r w:rsidRPr="00595B2E">
        <w:rPr>
          <w:rFonts w:eastAsia="Calibri" w:cs="Calibri"/>
          <w:color w:val="000000"/>
        </w:rPr>
        <w:t xml:space="preserve">to document restoration projects (e.g., forested riparian buffers, </w:t>
      </w:r>
      <w:hyperlink r:id="rId51">
        <w:r w:rsidRPr="00595B2E">
          <w:rPr>
            <w:rFonts w:eastAsia="Calibri" w:cs="Calibri"/>
            <w:color w:val="0000FF"/>
            <w:u w:val="single"/>
          </w:rPr>
          <w:t>aquatic organism passage</w:t>
        </w:r>
      </w:hyperlink>
      <w:r w:rsidRPr="00595B2E">
        <w:rPr>
          <w:rFonts w:eastAsia="Calibri" w:cs="Calibri"/>
          <w:color w:val="000000"/>
        </w:rPr>
        <w:t>, acid mine drainage, dirt and gravel road improvements) and land conservation projects to monitor progress toward this outcome.</w:t>
      </w:r>
    </w:p>
    <w:p w14:paraId="171A7722" w14:textId="00FA76F4" w:rsidR="00D54BD1" w:rsidRDefault="00D54BD1" w:rsidP="00D54BD1">
      <w:pPr>
        <w:pStyle w:val="Heading3"/>
      </w:pPr>
      <w:r>
        <w:t xml:space="preserve">Situation Analysis for Outcome </w:t>
      </w:r>
      <w:r w:rsidR="00BE63AF">
        <w:t>1.</w:t>
      </w:r>
      <w:r>
        <w:t>2: Brook Trout</w:t>
      </w:r>
    </w:p>
    <w:p w14:paraId="051E44B4" w14:textId="753E4F7B" w:rsidR="00F827E5" w:rsidRPr="00F827E5" w:rsidRDefault="00F827E5" w:rsidP="00F827E5">
      <w:r>
        <w:t>The following table identifies challenges that will impact progress towards attaining this outcome and its targets. This analysis c</w:t>
      </w:r>
      <w:r w:rsidRPr="00127D22">
        <w:t>onsider</w:t>
      </w:r>
      <w:r>
        <w:t xml:space="preserve">s </w:t>
      </w:r>
      <w:r w:rsidRPr="00127D22">
        <w:t xml:space="preserve">scientific, environmental, fiscal or policy-related developments that have already or may influence work during the upcoming six-year Management Strategy cycle. </w:t>
      </w:r>
      <w:r>
        <w:t xml:space="preserve">Consideration is given to which challenges are within </w:t>
      </w:r>
      <w:r w:rsidRPr="005563ED">
        <w:t>and</w:t>
      </w:r>
      <w:r>
        <w:t xml:space="preserve"> outside of CBP’s ability to influence. </w:t>
      </w:r>
      <w:r w:rsidRPr="1FC04E11">
        <w:t>Challenges associated with Changing Environmental Conditions are denoted with an asterisk (*).</w:t>
      </w:r>
      <w:r>
        <w:t xml:space="preserve"> 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E442B4" w:rsidRPr="006350C4" w14:paraId="1886017F" w14:textId="77777777" w:rsidTr="0029776E">
        <w:trPr>
          <w:cantSplit/>
          <w:trHeight w:val="2110"/>
        </w:trPr>
        <w:tc>
          <w:tcPr>
            <w:tcW w:w="8005" w:type="dxa"/>
            <w:vAlign w:val="bottom"/>
          </w:tcPr>
          <w:p w14:paraId="72C5B400" w14:textId="77777777" w:rsidR="00E442B4" w:rsidRPr="00D44C30" w:rsidRDefault="00E442B4" w:rsidP="00E442B4">
            <w:pPr>
              <w:rPr>
                <w:b/>
                <w:bCs/>
              </w:rPr>
            </w:pPr>
            <w:r w:rsidRPr="00D44C30">
              <w:rPr>
                <w:b/>
                <w:bCs/>
              </w:rPr>
              <w:t>Challenges</w:t>
            </w:r>
          </w:p>
        </w:tc>
        <w:tc>
          <w:tcPr>
            <w:tcW w:w="720" w:type="dxa"/>
            <w:textDirection w:val="btLr"/>
          </w:tcPr>
          <w:p w14:paraId="25976B06" w14:textId="44DAB039" w:rsidR="00E442B4" w:rsidRPr="006350C4" w:rsidRDefault="00E442B4" w:rsidP="00E442B4">
            <w:pPr>
              <w:ind w:left="113" w:right="113"/>
            </w:pPr>
            <w:r w:rsidRPr="00257DE1">
              <w:t>Within CBPs sphere of influence</w:t>
            </w:r>
          </w:p>
        </w:tc>
        <w:tc>
          <w:tcPr>
            <w:tcW w:w="720" w:type="dxa"/>
            <w:textDirection w:val="btLr"/>
          </w:tcPr>
          <w:p w14:paraId="3CF184F2" w14:textId="720A348A" w:rsidR="00E442B4" w:rsidRPr="006350C4" w:rsidRDefault="00E442B4" w:rsidP="00E442B4">
            <w:pPr>
              <w:ind w:left="113" w:right="113"/>
            </w:pPr>
            <w:r w:rsidRPr="00257DE1">
              <w:t>Outside of CBP's sphere of influence</w:t>
            </w:r>
          </w:p>
        </w:tc>
      </w:tr>
      <w:tr w:rsidR="00222B8B" w:rsidRPr="00222B8B" w14:paraId="2936E532" w14:textId="77777777" w:rsidTr="0029776E">
        <w:trPr>
          <w:trHeight w:val="286"/>
        </w:trPr>
        <w:tc>
          <w:tcPr>
            <w:tcW w:w="8005" w:type="dxa"/>
          </w:tcPr>
          <w:p w14:paraId="67F426D9" w14:textId="5216187D" w:rsidR="00222B8B" w:rsidRPr="00222B8B" w:rsidRDefault="00222B8B" w:rsidP="00222B8B">
            <w:r w:rsidRPr="00222B8B">
              <w:t>Land development and habitat fragmentation</w:t>
            </w:r>
          </w:p>
        </w:tc>
        <w:tc>
          <w:tcPr>
            <w:tcW w:w="720" w:type="dxa"/>
          </w:tcPr>
          <w:p w14:paraId="1C833823" w14:textId="4BBEE960" w:rsidR="00222B8B" w:rsidRPr="00222B8B" w:rsidRDefault="00222B8B" w:rsidP="00222B8B">
            <w:pPr>
              <w:jc w:val="center"/>
            </w:pPr>
            <w:r w:rsidRPr="00222B8B">
              <w:rPr>
                <w:rFonts w:eastAsia="Calibri" w:cs="Calibri"/>
                <w:color w:val="000000"/>
              </w:rPr>
              <w:t>X</w:t>
            </w:r>
          </w:p>
        </w:tc>
        <w:tc>
          <w:tcPr>
            <w:tcW w:w="720" w:type="dxa"/>
          </w:tcPr>
          <w:p w14:paraId="710D605E" w14:textId="77777777" w:rsidR="00222B8B" w:rsidRPr="00222B8B" w:rsidRDefault="00222B8B" w:rsidP="00222B8B">
            <w:pPr>
              <w:jc w:val="center"/>
            </w:pPr>
          </w:p>
        </w:tc>
      </w:tr>
      <w:tr w:rsidR="00222B8B" w:rsidRPr="00222B8B" w14:paraId="64499D14" w14:textId="77777777" w:rsidTr="0029776E">
        <w:trPr>
          <w:trHeight w:val="286"/>
        </w:trPr>
        <w:tc>
          <w:tcPr>
            <w:tcW w:w="8005" w:type="dxa"/>
          </w:tcPr>
          <w:p w14:paraId="3A036A22" w14:textId="211FFCDD" w:rsidR="00222B8B" w:rsidRPr="00222B8B" w:rsidRDefault="00222B8B" w:rsidP="00222B8B">
            <w:r w:rsidRPr="00222B8B">
              <w:t>Climate change: Increased water temperature, droughts, flashier storms*</w:t>
            </w:r>
          </w:p>
        </w:tc>
        <w:tc>
          <w:tcPr>
            <w:tcW w:w="720" w:type="dxa"/>
          </w:tcPr>
          <w:p w14:paraId="300B7252" w14:textId="77777777" w:rsidR="00222B8B" w:rsidRPr="00222B8B" w:rsidRDefault="00222B8B" w:rsidP="00222B8B">
            <w:pPr>
              <w:jc w:val="center"/>
            </w:pPr>
          </w:p>
        </w:tc>
        <w:tc>
          <w:tcPr>
            <w:tcW w:w="720" w:type="dxa"/>
          </w:tcPr>
          <w:p w14:paraId="422D70B5" w14:textId="760BF39E" w:rsidR="00222B8B" w:rsidRPr="00222B8B" w:rsidRDefault="00222B8B" w:rsidP="00222B8B">
            <w:pPr>
              <w:jc w:val="center"/>
            </w:pPr>
            <w:r w:rsidRPr="00222B8B">
              <w:rPr>
                <w:rFonts w:eastAsia="Calibri" w:cs="Calibri"/>
                <w:color w:val="000000"/>
              </w:rPr>
              <w:t>X</w:t>
            </w:r>
          </w:p>
        </w:tc>
      </w:tr>
      <w:tr w:rsidR="00222B8B" w:rsidRPr="00222B8B" w14:paraId="0FCD2CEA" w14:textId="77777777" w:rsidTr="0029776E">
        <w:trPr>
          <w:trHeight w:val="286"/>
        </w:trPr>
        <w:tc>
          <w:tcPr>
            <w:tcW w:w="8005" w:type="dxa"/>
          </w:tcPr>
          <w:p w14:paraId="771BF37C" w14:textId="5A89AE48" w:rsidR="00222B8B" w:rsidRPr="00222B8B" w:rsidRDefault="00222B8B" w:rsidP="00222B8B">
            <w:r w:rsidRPr="00222B8B">
              <w:t>Changes in water chemistry (e.g., 6PPD-q, fracking water)</w:t>
            </w:r>
          </w:p>
        </w:tc>
        <w:tc>
          <w:tcPr>
            <w:tcW w:w="720" w:type="dxa"/>
          </w:tcPr>
          <w:p w14:paraId="0658D97B" w14:textId="438DFC3E" w:rsidR="00222B8B" w:rsidRPr="00222B8B" w:rsidRDefault="00222B8B" w:rsidP="00222B8B">
            <w:pPr>
              <w:jc w:val="center"/>
            </w:pPr>
            <w:r w:rsidRPr="00222B8B">
              <w:rPr>
                <w:rFonts w:eastAsia="Calibri" w:cs="Calibri"/>
                <w:color w:val="000000"/>
              </w:rPr>
              <w:t>X</w:t>
            </w:r>
          </w:p>
        </w:tc>
        <w:tc>
          <w:tcPr>
            <w:tcW w:w="720" w:type="dxa"/>
          </w:tcPr>
          <w:p w14:paraId="199BF9DC" w14:textId="3912BC80" w:rsidR="00222B8B" w:rsidRPr="00222B8B" w:rsidRDefault="00222B8B" w:rsidP="00222B8B">
            <w:pPr>
              <w:jc w:val="center"/>
            </w:pPr>
            <w:r w:rsidRPr="00222B8B">
              <w:rPr>
                <w:rFonts w:eastAsia="Calibri" w:cs="Calibri"/>
                <w:color w:val="000000"/>
              </w:rPr>
              <w:t>X</w:t>
            </w:r>
          </w:p>
        </w:tc>
      </w:tr>
      <w:tr w:rsidR="00222B8B" w:rsidRPr="00222B8B" w14:paraId="31814A98" w14:textId="77777777" w:rsidTr="0029776E">
        <w:trPr>
          <w:trHeight w:val="64"/>
        </w:trPr>
        <w:tc>
          <w:tcPr>
            <w:tcW w:w="8005" w:type="dxa"/>
          </w:tcPr>
          <w:p w14:paraId="4D40C521" w14:textId="5DCA3F00" w:rsidR="00222B8B" w:rsidRPr="00222B8B" w:rsidRDefault="00222B8B" w:rsidP="00222B8B">
            <w:r w:rsidRPr="00222B8B">
              <w:t>Legacy Acid Mine Drainage (AMD)</w:t>
            </w:r>
          </w:p>
        </w:tc>
        <w:tc>
          <w:tcPr>
            <w:tcW w:w="720" w:type="dxa"/>
          </w:tcPr>
          <w:p w14:paraId="48D75EB3" w14:textId="1ED65C82" w:rsidR="00222B8B" w:rsidRPr="00222B8B" w:rsidRDefault="00222B8B" w:rsidP="00222B8B">
            <w:pPr>
              <w:jc w:val="center"/>
            </w:pPr>
            <w:r w:rsidRPr="00222B8B">
              <w:rPr>
                <w:rFonts w:eastAsia="Calibri" w:cs="Calibri"/>
                <w:color w:val="000000"/>
              </w:rPr>
              <w:t>X</w:t>
            </w:r>
          </w:p>
        </w:tc>
        <w:tc>
          <w:tcPr>
            <w:tcW w:w="720" w:type="dxa"/>
          </w:tcPr>
          <w:p w14:paraId="0958DF75" w14:textId="77777777" w:rsidR="00222B8B" w:rsidRPr="00222B8B" w:rsidRDefault="00222B8B" w:rsidP="00222B8B">
            <w:pPr>
              <w:jc w:val="center"/>
            </w:pPr>
          </w:p>
        </w:tc>
      </w:tr>
      <w:tr w:rsidR="00222B8B" w:rsidRPr="00222B8B" w14:paraId="73721CCF" w14:textId="77777777" w:rsidTr="0029776E">
        <w:trPr>
          <w:trHeight w:val="286"/>
        </w:trPr>
        <w:tc>
          <w:tcPr>
            <w:tcW w:w="8005" w:type="dxa"/>
          </w:tcPr>
          <w:p w14:paraId="481780CF" w14:textId="16B879AB" w:rsidR="00222B8B" w:rsidRPr="00222B8B" w:rsidRDefault="00222B8B" w:rsidP="00222B8B">
            <w:r w:rsidRPr="00222B8B">
              <w:t>Undersized/blocking culverts (fish passage)</w:t>
            </w:r>
          </w:p>
        </w:tc>
        <w:tc>
          <w:tcPr>
            <w:tcW w:w="720" w:type="dxa"/>
          </w:tcPr>
          <w:p w14:paraId="48B56C00" w14:textId="20A7B12F" w:rsidR="00222B8B" w:rsidRPr="00222B8B" w:rsidRDefault="00222B8B" w:rsidP="00222B8B">
            <w:pPr>
              <w:jc w:val="center"/>
            </w:pPr>
            <w:r w:rsidRPr="00222B8B">
              <w:rPr>
                <w:rFonts w:eastAsia="Calibri" w:cs="Calibri"/>
                <w:color w:val="000000"/>
              </w:rPr>
              <w:t>X</w:t>
            </w:r>
          </w:p>
        </w:tc>
        <w:tc>
          <w:tcPr>
            <w:tcW w:w="720" w:type="dxa"/>
          </w:tcPr>
          <w:p w14:paraId="72FD1DEE" w14:textId="77777777" w:rsidR="00222B8B" w:rsidRPr="00222B8B" w:rsidRDefault="00222B8B" w:rsidP="00222B8B">
            <w:pPr>
              <w:jc w:val="center"/>
            </w:pPr>
          </w:p>
        </w:tc>
      </w:tr>
      <w:tr w:rsidR="00222B8B" w:rsidRPr="00222B8B" w14:paraId="1CDB351D" w14:textId="77777777" w:rsidTr="0029776E">
        <w:trPr>
          <w:trHeight w:val="286"/>
        </w:trPr>
        <w:tc>
          <w:tcPr>
            <w:tcW w:w="8005" w:type="dxa"/>
          </w:tcPr>
          <w:p w14:paraId="7BC81A05" w14:textId="6BE6A47B" w:rsidR="00222B8B" w:rsidRPr="00222B8B" w:rsidRDefault="00222B8B" w:rsidP="00222B8B">
            <w:r w:rsidRPr="00222B8B">
              <w:t>Livestock access to streams</w:t>
            </w:r>
          </w:p>
        </w:tc>
        <w:tc>
          <w:tcPr>
            <w:tcW w:w="720" w:type="dxa"/>
          </w:tcPr>
          <w:p w14:paraId="469B3684" w14:textId="5C451643" w:rsidR="00222B8B" w:rsidRPr="00222B8B" w:rsidRDefault="00222B8B" w:rsidP="00222B8B">
            <w:pPr>
              <w:jc w:val="center"/>
            </w:pPr>
            <w:r w:rsidRPr="00222B8B">
              <w:rPr>
                <w:rFonts w:eastAsia="Calibri" w:cs="Calibri"/>
                <w:color w:val="000000"/>
              </w:rPr>
              <w:t>X</w:t>
            </w:r>
          </w:p>
        </w:tc>
        <w:tc>
          <w:tcPr>
            <w:tcW w:w="720" w:type="dxa"/>
          </w:tcPr>
          <w:p w14:paraId="4B8733CE" w14:textId="77777777" w:rsidR="00222B8B" w:rsidRPr="00222B8B" w:rsidRDefault="00222B8B" w:rsidP="00222B8B">
            <w:pPr>
              <w:jc w:val="center"/>
            </w:pPr>
          </w:p>
        </w:tc>
      </w:tr>
      <w:tr w:rsidR="00222B8B" w:rsidRPr="00222B8B" w14:paraId="437B46E9" w14:textId="77777777" w:rsidTr="0029776E">
        <w:trPr>
          <w:trHeight w:val="286"/>
        </w:trPr>
        <w:tc>
          <w:tcPr>
            <w:tcW w:w="8005" w:type="dxa"/>
          </w:tcPr>
          <w:p w14:paraId="209153C2" w14:textId="32664A89" w:rsidR="00222B8B" w:rsidRPr="00222B8B" w:rsidRDefault="00222B8B" w:rsidP="00222B8B">
            <w:r w:rsidRPr="00222B8B">
              <w:t>Increasing human population strain</w:t>
            </w:r>
          </w:p>
        </w:tc>
        <w:tc>
          <w:tcPr>
            <w:tcW w:w="720" w:type="dxa"/>
          </w:tcPr>
          <w:p w14:paraId="0246F220" w14:textId="77777777" w:rsidR="00222B8B" w:rsidRPr="00222B8B" w:rsidRDefault="00222B8B" w:rsidP="00222B8B">
            <w:pPr>
              <w:jc w:val="center"/>
            </w:pPr>
          </w:p>
        </w:tc>
        <w:tc>
          <w:tcPr>
            <w:tcW w:w="720" w:type="dxa"/>
          </w:tcPr>
          <w:p w14:paraId="76C37563" w14:textId="6173FF66" w:rsidR="00222B8B" w:rsidRPr="00222B8B" w:rsidRDefault="00222B8B" w:rsidP="00222B8B">
            <w:pPr>
              <w:jc w:val="center"/>
            </w:pPr>
            <w:r w:rsidRPr="00222B8B">
              <w:rPr>
                <w:rFonts w:eastAsia="Calibri" w:cs="Calibri"/>
                <w:color w:val="000000"/>
              </w:rPr>
              <w:t>X</w:t>
            </w:r>
          </w:p>
        </w:tc>
      </w:tr>
      <w:tr w:rsidR="00222B8B" w:rsidRPr="00222B8B" w14:paraId="3472B52F" w14:textId="77777777" w:rsidTr="0029776E">
        <w:trPr>
          <w:trHeight w:val="286"/>
        </w:trPr>
        <w:tc>
          <w:tcPr>
            <w:tcW w:w="8005" w:type="dxa"/>
          </w:tcPr>
          <w:p w14:paraId="6B5C316F" w14:textId="104637C8" w:rsidR="00222B8B" w:rsidRPr="00222B8B" w:rsidRDefault="00222B8B" w:rsidP="00222B8B">
            <w:r w:rsidRPr="00222B8B">
              <w:t>Consistency in interjurisdictional funding</w:t>
            </w:r>
          </w:p>
        </w:tc>
        <w:tc>
          <w:tcPr>
            <w:tcW w:w="720" w:type="dxa"/>
          </w:tcPr>
          <w:p w14:paraId="4AE15287" w14:textId="77777777" w:rsidR="00222B8B" w:rsidRPr="00222B8B" w:rsidRDefault="00222B8B" w:rsidP="00222B8B">
            <w:pPr>
              <w:jc w:val="center"/>
            </w:pPr>
          </w:p>
        </w:tc>
        <w:tc>
          <w:tcPr>
            <w:tcW w:w="720" w:type="dxa"/>
          </w:tcPr>
          <w:p w14:paraId="4127F1C4" w14:textId="3A19DDF2" w:rsidR="00222B8B" w:rsidRPr="00222B8B" w:rsidRDefault="00222B8B" w:rsidP="00222B8B">
            <w:pPr>
              <w:jc w:val="center"/>
            </w:pPr>
            <w:r w:rsidRPr="00222B8B">
              <w:rPr>
                <w:rFonts w:eastAsia="Calibri" w:cs="Calibri"/>
                <w:color w:val="000000"/>
              </w:rPr>
              <w:t>X</w:t>
            </w:r>
          </w:p>
        </w:tc>
      </w:tr>
      <w:tr w:rsidR="00222B8B" w:rsidRPr="00222B8B" w14:paraId="1B3920A8" w14:textId="77777777" w:rsidTr="0029776E">
        <w:trPr>
          <w:trHeight w:val="143"/>
        </w:trPr>
        <w:tc>
          <w:tcPr>
            <w:tcW w:w="8005" w:type="dxa"/>
          </w:tcPr>
          <w:p w14:paraId="2F9DA2C5" w14:textId="534FAB2E" w:rsidR="00222B8B" w:rsidRPr="00222B8B" w:rsidRDefault="00222B8B" w:rsidP="00222B8B">
            <w:r w:rsidRPr="00222B8B">
              <w:t>Data consistency in eDNA/occupancy monitoring</w:t>
            </w:r>
          </w:p>
        </w:tc>
        <w:tc>
          <w:tcPr>
            <w:tcW w:w="720" w:type="dxa"/>
          </w:tcPr>
          <w:p w14:paraId="4D7A191C" w14:textId="0D646A5A" w:rsidR="00222B8B" w:rsidRPr="00222B8B" w:rsidRDefault="00222B8B" w:rsidP="00222B8B">
            <w:pPr>
              <w:jc w:val="center"/>
            </w:pPr>
            <w:r w:rsidRPr="00222B8B">
              <w:rPr>
                <w:rFonts w:eastAsia="Calibri" w:cs="Calibri"/>
                <w:color w:val="000000"/>
              </w:rPr>
              <w:t>X</w:t>
            </w:r>
          </w:p>
        </w:tc>
        <w:tc>
          <w:tcPr>
            <w:tcW w:w="720" w:type="dxa"/>
          </w:tcPr>
          <w:p w14:paraId="60223431" w14:textId="77777777" w:rsidR="00222B8B" w:rsidRPr="00222B8B" w:rsidRDefault="00222B8B" w:rsidP="00222B8B">
            <w:pPr>
              <w:jc w:val="center"/>
            </w:pPr>
          </w:p>
        </w:tc>
      </w:tr>
    </w:tbl>
    <w:p w14:paraId="0ED683B7" w14:textId="12586343" w:rsidR="00E01277" w:rsidRDefault="00E01277"/>
    <w:p w14:paraId="4BC4B938" w14:textId="021EBE3C" w:rsidR="00D54BD1" w:rsidRDefault="00D54BD1" w:rsidP="00D54BD1">
      <w:pPr>
        <w:pStyle w:val="Heading3"/>
      </w:pPr>
      <w:r>
        <w:t xml:space="preserve">Management Approaches for Outcome </w:t>
      </w:r>
      <w:r w:rsidR="00BE63AF">
        <w:t>1.</w:t>
      </w:r>
      <w:r>
        <w:t>2: Brook Trout</w:t>
      </w:r>
    </w:p>
    <w:p w14:paraId="1F1991FF" w14:textId="77777777" w:rsidR="00D61F20" w:rsidRPr="00D61F20" w:rsidRDefault="00D61F20" w:rsidP="002D763B">
      <w:pPr>
        <w:rPr>
          <w:u w:val="single"/>
        </w:rPr>
      </w:pPr>
      <w:r w:rsidRPr="00D61F20">
        <w:rPr>
          <w:u w:val="single"/>
        </w:rPr>
        <w:t>Management Approach 1.2.1: Identify and Communicate Priority Focal Areas.</w:t>
      </w:r>
    </w:p>
    <w:p w14:paraId="18D92CB9" w14:textId="3302A4AD" w:rsidR="00E01277" w:rsidRDefault="00D61F20" w:rsidP="002D763B">
      <w:r>
        <w:lastRenderedPageBreak/>
        <w:t xml:space="preserve">Use Trout </w:t>
      </w:r>
      <w:proofErr w:type="spellStart"/>
      <w:r>
        <w:t>Unlimited's</w:t>
      </w:r>
      <w:proofErr w:type="spellEnd"/>
      <w:r>
        <w:t xml:space="preserve"> Conservation Portfolio and Management strategy to help identify restoration priorities in watersheds supporting healthy populations (i.e. stronghold and persistent patches).</w:t>
      </w:r>
    </w:p>
    <w:p w14:paraId="497F69CF" w14:textId="77777777" w:rsidR="003209DA" w:rsidRPr="00EE05A1" w:rsidRDefault="003209DA" w:rsidP="002D763B">
      <w:pPr>
        <w:rPr>
          <w:u w:val="single"/>
        </w:rPr>
      </w:pPr>
      <w:r w:rsidRPr="00EE05A1">
        <w:rPr>
          <w:u w:val="single"/>
        </w:rPr>
        <w:t>Management Approach 1.2.2: Refine and Apply Decision Support Tools.</w:t>
      </w:r>
    </w:p>
    <w:p w14:paraId="1C4D26C9" w14:textId="15011F9C" w:rsidR="003209DA" w:rsidRDefault="003209DA" w:rsidP="002D763B">
      <w:r>
        <w:t xml:space="preserve">Educate managers on the use of </w:t>
      </w:r>
      <w:hyperlink r:id="rId52" w:history="1">
        <w:r w:rsidRPr="009B2849">
          <w:rPr>
            <w:rStyle w:val="Hyperlink"/>
          </w:rPr>
          <w:t xml:space="preserve">Trout </w:t>
        </w:r>
        <w:proofErr w:type="spellStart"/>
        <w:r w:rsidRPr="009B2849">
          <w:rPr>
            <w:rStyle w:val="Hyperlink"/>
          </w:rPr>
          <w:t>Unlimited's</w:t>
        </w:r>
        <w:proofErr w:type="spellEnd"/>
        <w:r w:rsidRPr="009B2849">
          <w:rPr>
            <w:rStyle w:val="Hyperlink"/>
          </w:rPr>
          <w:t xml:space="preserve"> Eastern Brook Trout Conservation Portfolio</w:t>
        </w:r>
      </w:hyperlink>
      <w:r>
        <w:t xml:space="preserve">, the </w:t>
      </w:r>
      <w:hyperlink r:id="rId53" w:history="1">
        <w:r w:rsidRPr="00BB1F37">
          <w:rPr>
            <w:rStyle w:val="Hyperlink"/>
          </w:rPr>
          <w:t>Chesapeake Bay Fish Passage Prioritization Tool</w:t>
        </w:r>
      </w:hyperlink>
      <w:r>
        <w:t xml:space="preserve">, </w:t>
      </w:r>
      <w:hyperlink r:id="rId54" w:history="1">
        <w:r w:rsidRPr="00AE4D54">
          <w:rPr>
            <w:rStyle w:val="Hyperlink"/>
          </w:rPr>
          <w:t>NACC</w:t>
        </w:r>
      </w:hyperlink>
      <w:r>
        <w:t xml:space="preserve">, and the </w:t>
      </w:r>
      <w:hyperlink r:id="rId55" w:history="1">
        <w:r w:rsidRPr="00447469">
          <w:rPr>
            <w:rStyle w:val="Hyperlink"/>
          </w:rPr>
          <w:t xml:space="preserve">USGS </w:t>
        </w:r>
        <w:proofErr w:type="spellStart"/>
        <w:r w:rsidRPr="00447469">
          <w:rPr>
            <w:rStyle w:val="Hyperlink"/>
          </w:rPr>
          <w:t>ecoSHEDS</w:t>
        </w:r>
        <w:proofErr w:type="spellEnd"/>
      </w:hyperlink>
      <w:r>
        <w:t xml:space="preserve"> website to adapt to changing environmental conditions.</w:t>
      </w:r>
    </w:p>
    <w:p w14:paraId="56D5B8EC" w14:textId="77777777" w:rsidR="003209DA" w:rsidRPr="00EE05A1" w:rsidRDefault="003209DA" w:rsidP="002D763B">
      <w:pPr>
        <w:rPr>
          <w:u w:val="single"/>
        </w:rPr>
      </w:pPr>
      <w:r w:rsidRPr="00EE05A1">
        <w:rPr>
          <w:u w:val="single"/>
        </w:rPr>
        <w:t>Management Approach 1.2.3: Continue and Expand Monitoring.</w:t>
      </w:r>
    </w:p>
    <w:p w14:paraId="62792BF1" w14:textId="5ADF592D" w:rsidR="003209DA" w:rsidRDefault="003209DA" w:rsidP="002D763B">
      <w:r>
        <w:t>Jurisdictions will continue assessment reporting to EBTJV to track occupancy. A minimum of two BTAMS</w:t>
      </w:r>
      <w:r>
        <w:rPr>
          <w:rFonts w:ascii="Aptos" w:hAnsi="Aptos" w:cs="Aptos"/>
        </w:rPr>
        <w:t>￼</w:t>
      </w:r>
      <w:r>
        <w:t xml:space="preserve"> will be identified in each jurisdiction in 2026 to establish a new long-term monitoring network to track abundance of brook trout (10 total). Expand the use of eDNA to complement ongoing monitoring efforts to better inform brook trout losses and track occupancy progress.</w:t>
      </w:r>
    </w:p>
    <w:p w14:paraId="5D97B82E" w14:textId="77777777" w:rsidR="003209DA" w:rsidRPr="00EE05A1" w:rsidRDefault="003209DA" w:rsidP="002D763B">
      <w:pPr>
        <w:rPr>
          <w:u w:val="single"/>
        </w:rPr>
      </w:pPr>
      <w:r w:rsidRPr="00EE05A1">
        <w:rPr>
          <w:u w:val="single"/>
        </w:rPr>
        <w:t>Management Approach 1.2.4: Targeted Restoration of Strongholds.</w:t>
      </w:r>
    </w:p>
    <w:p w14:paraId="2A8A0215" w14:textId="41B579DD" w:rsidR="003209DA" w:rsidRDefault="003209DA" w:rsidP="002D763B">
      <w:r>
        <w:t xml:space="preserve">Implement priority restoration practices that address aquatic organism passage, AMD, dirt and gravel road runoff, riparian forest buffers, livestock exclusion, and unprotected lands to expand occupancy and increase resiliency in priority watersheds. Use the </w:t>
      </w:r>
      <w:hyperlink r:id="rId56" w:history="1">
        <w:r w:rsidRPr="00EE05A1">
          <w:rPr>
            <w:rStyle w:val="Hyperlink"/>
          </w:rPr>
          <w:t>Habitat Tracker</w:t>
        </w:r>
      </w:hyperlink>
      <w:r>
        <w:t xml:space="preserve"> to track progress.</w:t>
      </w:r>
    </w:p>
    <w:p w14:paraId="1273BDC2" w14:textId="329D5F63" w:rsidR="003209DA" w:rsidRPr="00EE05A1" w:rsidRDefault="003209DA" w:rsidP="002D763B">
      <w:pPr>
        <w:rPr>
          <w:u w:val="single"/>
        </w:rPr>
      </w:pPr>
      <w:r w:rsidRPr="00EE05A1">
        <w:rPr>
          <w:u w:val="single"/>
        </w:rPr>
        <w:t>Management Approach 1.2.5: Management Approach 1.2.5Provide science to support management</w:t>
      </w:r>
    </w:p>
    <w:p w14:paraId="21547DAC" w14:textId="2A899923" w:rsidR="003209DA" w:rsidRDefault="003209DA" w:rsidP="002D763B">
      <w:r>
        <w:t>Coordinate with academic and federal partners to model groundwater influence on stream temperatures, emerging water quality threats, and assess the impacts of land use and climate change on population dynamics.</w:t>
      </w:r>
    </w:p>
    <w:p w14:paraId="416603EE" w14:textId="77777777" w:rsidR="003209DA" w:rsidRPr="00EE05A1" w:rsidRDefault="003209DA" w:rsidP="002D763B">
      <w:pPr>
        <w:rPr>
          <w:u w:val="single"/>
        </w:rPr>
      </w:pPr>
      <w:r w:rsidRPr="00EE05A1">
        <w:rPr>
          <w:u w:val="single"/>
        </w:rPr>
        <w:t>Management Approach 1.2.6: Implement recommendations of 2026 STAC Report, as funding and partner interest allows.</w:t>
      </w:r>
    </w:p>
    <w:p w14:paraId="1B69C9E4" w14:textId="01B19024" w:rsidR="00E01277" w:rsidRDefault="003209DA" w:rsidP="002D763B">
      <w:r>
        <w:t>Establish and maintain Brook Trout Collaborative with State, Federal, County, and NGO partners. Work with partners to share conservation grant opportunities and coordinate project tracking.</w:t>
      </w:r>
    </w:p>
    <w:p w14:paraId="667C9CAB" w14:textId="77777777" w:rsidR="00020FE9" w:rsidRDefault="00020FE9" w:rsidP="00020FE9">
      <w:pPr>
        <w:pStyle w:val="Heading3"/>
      </w:pPr>
      <w:r>
        <w:t>Participating Partners</w:t>
      </w:r>
    </w:p>
    <w:p w14:paraId="0858A410" w14:textId="55933BC3" w:rsidR="00E01277" w:rsidRDefault="00020FE9" w:rsidP="00020FE9">
      <w:r>
        <w:t xml:space="preserve">The following partners participated in the creation of this Management Strategy and expressed their intention to collaborate on Management Strategy implementation over the next six years. Per the Chesapeake Bay Watershed Agreement, “participation in developing </w:t>
      </w:r>
      <w:r>
        <w:lastRenderedPageBreak/>
        <w:t>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3FF1EE95" w14:textId="5D7BFB1F" w:rsidR="00C66509" w:rsidRPr="00860A35" w:rsidRDefault="00C66509" w:rsidP="00C66509">
      <w:pPr>
        <w:pStyle w:val="ListParagraph"/>
        <w:numPr>
          <w:ilvl w:val="0"/>
          <w:numId w:val="9"/>
        </w:numPr>
        <w:rPr>
          <w:b/>
          <w:bCs/>
        </w:rPr>
      </w:pPr>
      <w:r w:rsidRPr="00860A35">
        <w:rPr>
          <w:b/>
          <w:bCs/>
        </w:rPr>
        <w:t>Signatory Partners:</w:t>
      </w:r>
    </w:p>
    <w:p w14:paraId="3F5AA086" w14:textId="785DB6A4" w:rsidR="00C66509" w:rsidRDefault="00C66509" w:rsidP="00C66509">
      <w:pPr>
        <w:pStyle w:val="ListParagraph"/>
        <w:numPr>
          <w:ilvl w:val="1"/>
          <w:numId w:val="9"/>
        </w:numPr>
      </w:pPr>
      <w:r>
        <w:t>TBD, will need to be added after November by signatory partners</w:t>
      </w:r>
    </w:p>
    <w:p w14:paraId="12CCF8B8" w14:textId="3E349E60" w:rsidR="00C66509" w:rsidRPr="00860A35" w:rsidRDefault="00C66509" w:rsidP="00C66509">
      <w:pPr>
        <w:pStyle w:val="ListParagraph"/>
        <w:numPr>
          <w:ilvl w:val="0"/>
          <w:numId w:val="9"/>
        </w:numPr>
        <w:rPr>
          <w:b/>
          <w:bCs/>
        </w:rPr>
      </w:pPr>
      <w:r w:rsidRPr="00860A35">
        <w:rPr>
          <w:b/>
          <w:bCs/>
        </w:rPr>
        <w:t>Other Partners:</w:t>
      </w:r>
    </w:p>
    <w:p w14:paraId="5C6E5B9F" w14:textId="54621EFF" w:rsidR="00C66509" w:rsidRPr="00860A35" w:rsidRDefault="00C66509" w:rsidP="00C66509">
      <w:pPr>
        <w:pStyle w:val="ListParagraph"/>
        <w:numPr>
          <w:ilvl w:val="1"/>
          <w:numId w:val="9"/>
        </w:numPr>
      </w:pPr>
      <w:r w:rsidRPr="00860A35">
        <w:t>U.S. Fish and Wildlife Service</w:t>
      </w:r>
    </w:p>
    <w:p w14:paraId="10BDC61F" w14:textId="7A601DBF" w:rsidR="00C66509" w:rsidRDefault="00C66509" w:rsidP="00C66509">
      <w:pPr>
        <w:pStyle w:val="ListParagraph"/>
        <w:numPr>
          <w:ilvl w:val="1"/>
          <w:numId w:val="9"/>
        </w:numPr>
      </w:pPr>
      <w:r>
        <w:t>U.S. Geological Survey</w:t>
      </w:r>
    </w:p>
    <w:p w14:paraId="5B664131" w14:textId="3AFC4141" w:rsidR="00C66509" w:rsidRDefault="00C66509" w:rsidP="00C66509">
      <w:pPr>
        <w:pStyle w:val="ListParagraph"/>
        <w:numPr>
          <w:ilvl w:val="1"/>
          <w:numId w:val="9"/>
        </w:numPr>
      </w:pPr>
      <w:r>
        <w:t>National Park Service</w:t>
      </w:r>
    </w:p>
    <w:p w14:paraId="7CDFDBE6" w14:textId="58C5E558" w:rsidR="00C66509" w:rsidRDefault="00C66509" w:rsidP="00C66509">
      <w:pPr>
        <w:pStyle w:val="ListParagraph"/>
        <w:numPr>
          <w:ilvl w:val="1"/>
          <w:numId w:val="9"/>
        </w:numPr>
      </w:pPr>
      <w:r>
        <w:t>USDA Forest Service</w:t>
      </w:r>
    </w:p>
    <w:p w14:paraId="3304045C" w14:textId="0959E57F" w:rsidR="00C66509" w:rsidRDefault="00C66509" w:rsidP="00C66509">
      <w:pPr>
        <w:pStyle w:val="ListParagraph"/>
        <w:numPr>
          <w:ilvl w:val="1"/>
          <w:numId w:val="9"/>
        </w:numPr>
      </w:pPr>
      <w:r>
        <w:t>USDA Natural Resource Conservation Service</w:t>
      </w:r>
    </w:p>
    <w:p w14:paraId="3C28165D" w14:textId="1B899D07" w:rsidR="00C66509" w:rsidRDefault="00C66509" w:rsidP="00C66509">
      <w:pPr>
        <w:pStyle w:val="ListParagraph"/>
        <w:numPr>
          <w:ilvl w:val="1"/>
          <w:numId w:val="9"/>
        </w:numPr>
      </w:pPr>
      <w:r>
        <w:t>EBTJV</w:t>
      </w:r>
    </w:p>
    <w:p w14:paraId="68EEB890" w14:textId="7D28A688" w:rsidR="00C66509" w:rsidRDefault="00C66509" w:rsidP="00C66509">
      <w:pPr>
        <w:pStyle w:val="ListParagraph"/>
        <w:numPr>
          <w:ilvl w:val="1"/>
          <w:numId w:val="9"/>
        </w:numPr>
      </w:pPr>
      <w:r>
        <w:t>Trout Unlimited</w:t>
      </w:r>
    </w:p>
    <w:p w14:paraId="292B50CB" w14:textId="6AFCBE97" w:rsidR="00C66509" w:rsidRDefault="00C66509" w:rsidP="00C66509">
      <w:pPr>
        <w:pStyle w:val="ListParagraph"/>
        <w:numPr>
          <w:ilvl w:val="1"/>
          <w:numId w:val="9"/>
        </w:numPr>
      </w:pPr>
      <w:r>
        <w:t>Western Pennsylvania Conservancy</w:t>
      </w:r>
    </w:p>
    <w:p w14:paraId="7DC74579" w14:textId="3C6788ED" w:rsidR="00C66509" w:rsidRDefault="00C66509" w:rsidP="00C66509">
      <w:pPr>
        <w:pStyle w:val="ListParagraph"/>
        <w:numPr>
          <w:ilvl w:val="1"/>
          <w:numId w:val="9"/>
        </w:numPr>
      </w:pPr>
      <w:r>
        <w:t>West Virginia University</w:t>
      </w:r>
    </w:p>
    <w:p w14:paraId="60C128F8" w14:textId="3C12E853" w:rsidR="00C66509" w:rsidRDefault="00C66509" w:rsidP="00C66509">
      <w:pPr>
        <w:pStyle w:val="ListParagraph"/>
        <w:numPr>
          <w:ilvl w:val="1"/>
          <w:numId w:val="9"/>
        </w:numPr>
      </w:pPr>
      <w:r>
        <w:t>Eastern and Western Pennsylvania’s Coalitions for Abandoned Mine Reclamation</w:t>
      </w:r>
    </w:p>
    <w:p w14:paraId="6D4D8F3A" w14:textId="1E519D79" w:rsidR="00C66509" w:rsidRDefault="00C66509" w:rsidP="00C66509">
      <w:pPr>
        <w:pStyle w:val="ListParagraph"/>
        <w:numPr>
          <w:ilvl w:val="1"/>
          <w:numId w:val="9"/>
        </w:numPr>
      </w:pPr>
      <w:r>
        <w:t>Various county governments/DOTs.</w:t>
      </w:r>
    </w:p>
    <w:p w14:paraId="537C9BCE" w14:textId="3BAE070F" w:rsidR="00C66509" w:rsidRDefault="00C66509" w:rsidP="00C66509">
      <w:pPr>
        <w:pStyle w:val="ListParagraph"/>
        <w:numPr>
          <w:ilvl w:val="1"/>
          <w:numId w:val="9"/>
        </w:numPr>
      </w:pPr>
      <w:r>
        <w:t>Maryland</w:t>
      </w:r>
    </w:p>
    <w:p w14:paraId="6E7211DD" w14:textId="3D748F66" w:rsidR="00C66509" w:rsidRDefault="00C66509" w:rsidP="00C66509">
      <w:pPr>
        <w:pStyle w:val="ListParagraph"/>
        <w:numPr>
          <w:ilvl w:val="1"/>
          <w:numId w:val="9"/>
        </w:numPr>
      </w:pPr>
      <w:r>
        <w:t>New York</w:t>
      </w:r>
    </w:p>
    <w:p w14:paraId="292437EF" w14:textId="2B1771C6" w:rsidR="00C66509" w:rsidRDefault="00C66509" w:rsidP="00C66509">
      <w:pPr>
        <w:pStyle w:val="ListParagraph"/>
        <w:numPr>
          <w:ilvl w:val="1"/>
          <w:numId w:val="9"/>
        </w:numPr>
      </w:pPr>
      <w:r>
        <w:t>Pennsylvania</w:t>
      </w:r>
    </w:p>
    <w:p w14:paraId="6D828DFC" w14:textId="4FD7F679" w:rsidR="00C66509" w:rsidRDefault="00C66509" w:rsidP="00C66509">
      <w:pPr>
        <w:pStyle w:val="ListParagraph"/>
        <w:numPr>
          <w:ilvl w:val="1"/>
          <w:numId w:val="9"/>
        </w:numPr>
      </w:pPr>
      <w:r>
        <w:t>Virginia</w:t>
      </w:r>
    </w:p>
    <w:p w14:paraId="05955CFA" w14:textId="7BC50183" w:rsidR="00E01277" w:rsidRDefault="00C66509" w:rsidP="00C66509">
      <w:pPr>
        <w:pStyle w:val="ListParagraph"/>
        <w:numPr>
          <w:ilvl w:val="1"/>
          <w:numId w:val="9"/>
        </w:numPr>
      </w:pPr>
      <w:r>
        <w:t>West Virginia</w:t>
      </w:r>
    </w:p>
    <w:p w14:paraId="0E3333B8" w14:textId="77777777" w:rsidR="00CE5DB1" w:rsidRPr="00CE5DB1" w:rsidRDefault="00CE5DB1" w:rsidP="00CE5DB1">
      <w:pPr>
        <w:rPr>
          <w:b/>
          <w:bCs/>
        </w:rPr>
      </w:pPr>
      <w:r w:rsidRPr="00CE5DB1">
        <w:rPr>
          <w:b/>
          <w:bCs/>
        </w:rPr>
        <w:t>Literature Cited</w:t>
      </w:r>
    </w:p>
    <w:p w14:paraId="5D53D0C4" w14:textId="77777777" w:rsidR="00CE5DB1" w:rsidRDefault="00CE5DB1" w:rsidP="00CE5DB1">
      <w:r>
        <w:t xml:space="preserve">Hudy, M., Thieling, T. M., Gillespie, N., &amp; Smith, E. P. (2008). Distribution, status, and land use characteristics of </w:t>
      </w:r>
      <w:proofErr w:type="spellStart"/>
      <w:r>
        <w:t>subwatersheds</w:t>
      </w:r>
      <w:proofErr w:type="spellEnd"/>
      <w:r>
        <w:t xml:space="preserve"> within the native range of brook trout in the eastern United States. North American Journal of Fisheries Management, 28(4), 1069-1085.</w:t>
      </w:r>
    </w:p>
    <w:p w14:paraId="737CCE82" w14:textId="77777777" w:rsidR="00CE5DB1" w:rsidRDefault="00CE5DB1" w:rsidP="00CE5DB1">
      <w:r>
        <w:t>Rummel, S. M., M. Mayfield, L. A. Maloney, H. C. Smith, and O. H. Devereux. 2024. Facilitating Brook Trout Outcome Attainability through Coordination with CBP Jurisdictions and Partners. Final Report to the Chesapeake Bay Trust. Trout Unlimited, Arlington, Virginia.</w:t>
      </w:r>
    </w:p>
    <w:p w14:paraId="160B533B" w14:textId="77777777" w:rsidR="00CE5DB1" w:rsidRDefault="00CE5DB1" w:rsidP="00CE5DB1">
      <w:r>
        <w:t>STAC 2026. Blueprint for Building Partnerships and Recommendations for Scaling Brook Trout Restoration in Stronghold and Persistent Patches.</w:t>
      </w:r>
    </w:p>
    <w:p w14:paraId="3860030F" w14:textId="4B84B79A" w:rsidR="00E01277" w:rsidRDefault="00CE5DB1" w:rsidP="00CE5DB1">
      <w:r>
        <w:lastRenderedPageBreak/>
        <w:t xml:space="preserve">Wagner, T., Deweber, J. T., Detar, J., &amp; </w:t>
      </w:r>
      <w:proofErr w:type="spellStart"/>
      <w:r>
        <w:t>Sweka</w:t>
      </w:r>
      <w:proofErr w:type="spellEnd"/>
      <w:r>
        <w:t>, J. A. (2013). Landscape-scale evaluation of asymmetric interactions between Brown Trout and Brook Trout using two-species occupancy models. Transactions of the American Fisheries Society, 142(2), 353-361</w:t>
      </w:r>
    </w:p>
    <w:p w14:paraId="106D525A" w14:textId="77777777" w:rsidR="00E01277" w:rsidRDefault="00E01277"/>
    <w:p w14:paraId="1F1F06C8" w14:textId="32BFE778" w:rsidR="00CE5DB1" w:rsidRDefault="00CE5DB1">
      <w:r>
        <w:br w:type="page"/>
      </w:r>
    </w:p>
    <w:p w14:paraId="2559A587" w14:textId="2F7FF63D" w:rsidR="001958E3" w:rsidRPr="00F82A63" w:rsidRDefault="0006636C" w:rsidP="001958E3">
      <w:pPr>
        <w:pStyle w:val="Heading2"/>
        <w:rPr>
          <w:szCs w:val="40"/>
        </w:rPr>
      </w:pPr>
      <w:bookmarkStart w:id="14" w:name="_Toc243576009"/>
      <w:r>
        <w:rPr>
          <w:szCs w:val="40"/>
        </w:rPr>
        <w:lastRenderedPageBreak/>
        <w:t xml:space="preserve">Fish </w:t>
      </w:r>
      <w:r w:rsidR="009F4211">
        <w:rPr>
          <w:szCs w:val="40"/>
        </w:rPr>
        <w:t>Habitat</w:t>
      </w:r>
      <w:r w:rsidR="001958E3">
        <w:rPr>
          <w:szCs w:val="40"/>
        </w:rPr>
        <w:t xml:space="preserve"> Outcome</w:t>
      </w:r>
      <w:bookmarkEnd w:id="14"/>
    </w:p>
    <w:p w14:paraId="12EF598C" w14:textId="77777777" w:rsidR="00976932" w:rsidRPr="00976932" w:rsidRDefault="0006636C" w:rsidP="00976932">
      <w:pPr>
        <w:jc w:val="both"/>
        <w:rPr>
          <w:sz w:val="28"/>
          <w:szCs w:val="28"/>
        </w:rPr>
      </w:pPr>
      <w:r>
        <w:rPr>
          <w:b/>
          <w:bCs/>
          <w:sz w:val="28"/>
          <w:szCs w:val="28"/>
        </w:rPr>
        <w:t xml:space="preserve">Fish </w:t>
      </w:r>
      <w:r w:rsidR="009F4211">
        <w:rPr>
          <w:b/>
          <w:bCs/>
          <w:sz w:val="28"/>
          <w:szCs w:val="28"/>
        </w:rPr>
        <w:t>Habitat</w:t>
      </w:r>
      <w:r w:rsidR="001958E3" w:rsidRPr="00F82A63">
        <w:rPr>
          <w:b/>
          <w:bCs/>
          <w:sz w:val="28"/>
          <w:szCs w:val="28"/>
        </w:rPr>
        <w:t xml:space="preserve"> Outcome:</w:t>
      </w:r>
      <w:r w:rsidR="00976932">
        <w:rPr>
          <w:b/>
          <w:bCs/>
          <w:sz w:val="28"/>
          <w:szCs w:val="28"/>
        </w:rPr>
        <w:t xml:space="preserve"> </w:t>
      </w:r>
      <w:r w:rsidR="00976932" w:rsidRPr="00976932">
        <w:rPr>
          <w:sz w:val="28"/>
          <w:szCs w:val="28"/>
        </w:rPr>
        <w:t>Fish Habitat Outcome: Achieve and maintain suitable shallow water fish habitat in tidal and nontidal areas for key species through focused water quality conservation and restoration improvements informed by assessments of habitat and fisheries information.</w:t>
      </w:r>
    </w:p>
    <w:p w14:paraId="034B0D4E" w14:textId="77777777" w:rsidR="00976932" w:rsidRPr="00976932" w:rsidRDefault="00976932" w:rsidP="00976932">
      <w:pPr>
        <w:pStyle w:val="ListParagraph"/>
        <w:numPr>
          <w:ilvl w:val="0"/>
          <w:numId w:val="10"/>
        </w:numPr>
        <w:jc w:val="both"/>
        <w:rPr>
          <w:sz w:val="28"/>
          <w:szCs w:val="28"/>
        </w:rPr>
      </w:pPr>
      <w:r w:rsidRPr="00976932">
        <w:rPr>
          <w:sz w:val="28"/>
          <w:szCs w:val="28"/>
        </w:rPr>
        <w:t>Improve the quantity and quality of tidal shallow water fish habitat above baseline conditions as determined by a Bay-wide assessment of fish habitat conditions.</w:t>
      </w:r>
    </w:p>
    <w:p w14:paraId="714A1AB6" w14:textId="77777777" w:rsidR="00976932" w:rsidRPr="00976932" w:rsidRDefault="00976932" w:rsidP="00976932">
      <w:pPr>
        <w:pStyle w:val="ListParagraph"/>
        <w:numPr>
          <w:ilvl w:val="0"/>
          <w:numId w:val="10"/>
        </w:numPr>
        <w:jc w:val="both"/>
        <w:rPr>
          <w:sz w:val="28"/>
          <w:szCs w:val="28"/>
        </w:rPr>
      </w:pPr>
      <w:r w:rsidRPr="00976932">
        <w:rPr>
          <w:sz w:val="28"/>
          <w:szCs w:val="28"/>
        </w:rPr>
        <w:t>Increase the consideration of forage species in fishery management decision-making for key predators by developing annual reports of prey status as good, uncertain, or poor.</w:t>
      </w:r>
    </w:p>
    <w:p w14:paraId="42EFACDC" w14:textId="77777777" w:rsidR="00976932" w:rsidRPr="00976932" w:rsidRDefault="00976932" w:rsidP="00976932">
      <w:pPr>
        <w:pStyle w:val="ListParagraph"/>
        <w:numPr>
          <w:ilvl w:val="0"/>
          <w:numId w:val="10"/>
        </w:numPr>
        <w:jc w:val="both"/>
        <w:rPr>
          <w:sz w:val="28"/>
          <w:szCs w:val="28"/>
        </w:rPr>
      </w:pPr>
      <w:r w:rsidRPr="00976932">
        <w:rPr>
          <w:sz w:val="28"/>
          <w:szCs w:val="28"/>
        </w:rPr>
        <w:t>Improve the quality of nontidal fish habitat by continuing to assess the overall condition and suitability in the watershed to support healthy communities and inform effective restoration, conservation and management actions.</w:t>
      </w:r>
    </w:p>
    <w:p w14:paraId="7FC73E52" w14:textId="77777777" w:rsidR="00976932" w:rsidRPr="00976932" w:rsidRDefault="00976932" w:rsidP="00976932">
      <w:pPr>
        <w:pStyle w:val="ListParagraph"/>
        <w:numPr>
          <w:ilvl w:val="0"/>
          <w:numId w:val="10"/>
        </w:numPr>
        <w:jc w:val="both"/>
        <w:rPr>
          <w:sz w:val="28"/>
          <w:szCs w:val="28"/>
        </w:rPr>
      </w:pPr>
      <w:r w:rsidRPr="00976932">
        <w:rPr>
          <w:sz w:val="28"/>
          <w:szCs w:val="28"/>
        </w:rPr>
        <w:t>By 2040, improve 270 stream miles of waters impaired by acid mine drainage to continually increase available habitat supporting fish populations.</w:t>
      </w:r>
    </w:p>
    <w:p w14:paraId="071FB978" w14:textId="19AEDE28" w:rsidR="00E01277" w:rsidRPr="00976932" w:rsidRDefault="00976932" w:rsidP="00976932">
      <w:pPr>
        <w:pStyle w:val="ListParagraph"/>
        <w:numPr>
          <w:ilvl w:val="0"/>
          <w:numId w:val="10"/>
        </w:numPr>
        <w:jc w:val="both"/>
      </w:pPr>
      <w:r w:rsidRPr="00976932">
        <w:rPr>
          <w:sz w:val="28"/>
          <w:szCs w:val="28"/>
        </w:rPr>
        <w:t>Develop comprehensive freshwater mussel conservation plans for 10 tributaries and implement key recommendations from at least five of these plans by 2040.</w:t>
      </w:r>
    </w:p>
    <w:p w14:paraId="59BE13FB" w14:textId="77777777" w:rsidR="0006636C" w:rsidRDefault="0006636C" w:rsidP="0006636C">
      <w:pPr>
        <w:pStyle w:val="Heading3"/>
      </w:pPr>
      <w:r w:rsidRPr="007231FC">
        <w:t>Baseline and Current Condition</w:t>
      </w:r>
    </w:p>
    <w:p w14:paraId="240B2116" w14:textId="77777777" w:rsidR="002D763B" w:rsidRPr="00BF083C" w:rsidRDefault="002D763B" w:rsidP="002D763B">
      <w:pPr>
        <w:pBdr>
          <w:top w:val="nil"/>
          <w:left w:val="nil"/>
          <w:bottom w:val="nil"/>
          <w:right w:val="nil"/>
          <w:between w:val="nil"/>
        </w:pBdr>
        <w:rPr>
          <w:color w:val="000000"/>
        </w:rPr>
      </w:pPr>
      <w:r w:rsidRPr="00BF083C">
        <w:rPr>
          <w:rFonts w:eastAsia="Calibri" w:cs="Calibri"/>
          <w:color w:val="000000"/>
          <w:u w:val="single"/>
        </w:rPr>
        <w:t>Tidal Fish Habitat</w:t>
      </w:r>
    </w:p>
    <w:p w14:paraId="5A00FDF7" w14:textId="77777777" w:rsidR="002D763B" w:rsidRPr="00BF083C" w:rsidRDefault="002D763B" w:rsidP="002D763B">
      <w:r w:rsidRPr="00BF083C">
        <w:t>The watershed-wide assessment will provide the quantitative baseline for tidal shallow water fish habitat, utilizing the Habitat Suitability Index (HSI) to score 92 tidal segments. The model will be integrating substrate, wetlands, SAV, bathymetry, shoreline armoring, and WQ data along with fish survey data for three species (croaker, juvenile striped bass and bay anchovy). The HSI is under development with initial demonstration models expected late 2026-early 2027.</w:t>
      </w:r>
    </w:p>
    <w:p w14:paraId="731BD6AD" w14:textId="77777777" w:rsidR="002D763B" w:rsidRPr="00BF083C" w:rsidRDefault="002D763B" w:rsidP="002D763B">
      <w:pPr>
        <w:pBdr>
          <w:top w:val="nil"/>
          <w:left w:val="nil"/>
          <w:bottom w:val="nil"/>
          <w:right w:val="nil"/>
          <w:between w:val="nil"/>
        </w:pBdr>
        <w:rPr>
          <w:color w:val="000000"/>
        </w:rPr>
      </w:pPr>
      <w:bookmarkStart w:id="15" w:name="bookmark=id.956khztx7igk" w:colFirst="0" w:colLast="0"/>
      <w:bookmarkEnd w:id="15"/>
      <w:r w:rsidRPr="00BF083C">
        <w:rPr>
          <w:rFonts w:eastAsia="Calibri" w:cs="Calibri"/>
          <w:color w:val="000000"/>
          <w:u w:val="single"/>
        </w:rPr>
        <w:t>Forage Fish</w:t>
      </w:r>
    </w:p>
    <w:p w14:paraId="0E07A4E9" w14:textId="54ACA1D8" w:rsidR="002D763B" w:rsidRPr="00BF083C" w:rsidRDefault="002D763B" w:rsidP="002D763B">
      <w:pPr>
        <w:pBdr>
          <w:top w:val="nil"/>
          <w:left w:val="nil"/>
          <w:bottom w:val="nil"/>
          <w:right w:val="nil"/>
          <w:between w:val="nil"/>
        </w:pBdr>
        <w:spacing w:before="80"/>
        <w:rPr>
          <w:color w:val="000000"/>
        </w:rPr>
      </w:pPr>
      <w:r w:rsidRPr="00BF083C">
        <w:rPr>
          <w:rFonts w:eastAsia="Calibri" w:cs="Calibri"/>
          <w:color w:val="000000"/>
        </w:rPr>
        <w:lastRenderedPageBreak/>
        <w:t xml:space="preserve">The foundational work for assessing forage baseline is </w:t>
      </w:r>
      <w:hyperlink r:id="rId57">
        <w:r w:rsidRPr="007039A9">
          <w:rPr>
            <w:rStyle w:val="Hyperlink"/>
          </w:rPr>
          <w:t>here</w:t>
        </w:r>
      </w:hyperlink>
      <w:r w:rsidRPr="007039A9">
        <w:rPr>
          <w:rStyle w:val="Hyperlink"/>
        </w:rPr>
        <w:t>.</w:t>
      </w:r>
    </w:p>
    <w:p w14:paraId="564E2E13" w14:textId="77777777" w:rsidR="002D763B" w:rsidRPr="00BF083C" w:rsidRDefault="002D763B" w:rsidP="002D763B">
      <w:pPr>
        <w:pBdr>
          <w:top w:val="nil"/>
          <w:left w:val="nil"/>
          <w:bottom w:val="nil"/>
          <w:right w:val="nil"/>
          <w:between w:val="nil"/>
        </w:pBdr>
        <w:spacing w:before="1"/>
        <w:rPr>
          <w:color w:val="000000"/>
        </w:rPr>
      </w:pPr>
      <w:bookmarkStart w:id="16" w:name="bookmark=id.4qc2gpulw2c9" w:colFirst="0" w:colLast="0"/>
      <w:bookmarkEnd w:id="16"/>
      <w:r w:rsidRPr="00BF083C">
        <w:rPr>
          <w:rFonts w:eastAsia="Calibri" w:cs="Calibri"/>
          <w:color w:val="000000"/>
          <w:u w:val="single"/>
        </w:rPr>
        <w:t>Nontidal Fish Habitat</w:t>
      </w:r>
    </w:p>
    <w:p w14:paraId="104A67EC" w14:textId="77777777" w:rsidR="002D763B" w:rsidRPr="00BF083C" w:rsidRDefault="002D763B" w:rsidP="002D763B">
      <w:pPr>
        <w:pBdr>
          <w:top w:val="nil"/>
          <w:left w:val="nil"/>
          <w:bottom w:val="nil"/>
          <w:right w:val="nil"/>
          <w:between w:val="nil"/>
        </w:pBdr>
        <w:spacing w:before="80"/>
        <w:rPr>
          <w:color w:val="000000"/>
        </w:rPr>
      </w:pPr>
      <w:r w:rsidRPr="00BF083C">
        <w:rPr>
          <w:rFonts w:eastAsia="Calibri" w:cs="Calibri"/>
          <w:color w:val="000000"/>
        </w:rPr>
        <w:t>Baseline assessments are ongoing to identify healthy fish communities and target conservation and restoration. Efforts have compiled needed predictors and response data sets that have led to completion of an interim 1:100k assessment and a soon to be released 1:24,000 assessment that satisfies this need.</w:t>
      </w:r>
    </w:p>
    <w:p w14:paraId="1181741F" w14:textId="77777777" w:rsidR="002D763B" w:rsidRPr="00BF083C" w:rsidRDefault="002D763B" w:rsidP="002D763B">
      <w:pPr>
        <w:pBdr>
          <w:top w:val="nil"/>
          <w:left w:val="nil"/>
          <w:bottom w:val="nil"/>
          <w:right w:val="nil"/>
          <w:between w:val="nil"/>
        </w:pBdr>
        <w:spacing w:before="268"/>
        <w:rPr>
          <w:color w:val="000000"/>
        </w:rPr>
      </w:pPr>
      <w:r w:rsidRPr="00BF083C">
        <w:rPr>
          <w:rFonts w:eastAsia="Calibri" w:cs="Calibri"/>
          <w:color w:val="000000"/>
        </w:rPr>
        <w:t>The 1:24,000 map scale assessment is also predicting watershed-wide conditions back to 1985, which can help evaluate long-term trends and thus optimal improvement goals. Going forward, the non-tidal fish habitat team will increase its interaction with the Stream Health WG (and other WGs like Brook Trout and Invasive Catfish) to leverage their efforts to improve our assessment of fish habitat. The assessment would also benefit from adding additional measures to the existing metric-based assessment, including incorporating key fish species of interest (e.g. Brook Trout), fish health, and important instream stressors.</w:t>
      </w:r>
    </w:p>
    <w:p w14:paraId="2E508342" w14:textId="77777777" w:rsidR="002D763B" w:rsidRPr="00BF083C" w:rsidRDefault="002D763B" w:rsidP="002D763B">
      <w:pPr>
        <w:pBdr>
          <w:top w:val="nil"/>
          <w:left w:val="nil"/>
          <w:bottom w:val="nil"/>
          <w:right w:val="nil"/>
          <w:between w:val="nil"/>
        </w:pBdr>
        <w:spacing w:after="100"/>
        <w:rPr>
          <w:color w:val="000000"/>
        </w:rPr>
      </w:pPr>
      <w:r w:rsidRPr="00BF083C">
        <w:rPr>
          <w:rFonts w:eastAsia="Calibri" w:cs="Calibri"/>
          <w:color w:val="000000"/>
          <w:u w:val="single"/>
        </w:rPr>
        <w:t>Acid Mine Drainage (AMD)</w:t>
      </w:r>
    </w:p>
    <w:p w14:paraId="61C84514" w14:textId="77777777" w:rsidR="002D763B" w:rsidRPr="00BF083C" w:rsidRDefault="002D763B" w:rsidP="002D763B">
      <w:pPr>
        <w:pBdr>
          <w:top w:val="nil"/>
          <w:left w:val="nil"/>
          <w:bottom w:val="nil"/>
          <w:right w:val="nil"/>
          <w:between w:val="nil"/>
        </w:pBdr>
        <w:rPr>
          <w:color w:val="000000"/>
        </w:rPr>
      </w:pPr>
      <w:r w:rsidRPr="00BF083C">
        <w:rPr>
          <w:rFonts w:eastAsia="Calibri" w:cs="Calibri"/>
          <w:color w:val="000000"/>
        </w:rPr>
        <w:t>The spatial extent and severity of historical legacy impacts from acid mine drainage (AMD) vary across the Chesapeake Bay watershed, though impairment remains high in South-Central and Central Pennsylvania and Western Maryland. Hundreds of legacy coal mine discharges release heavy metals—primarily iron, aluminum, and manganese—and low-pH water into local tributaries, with Pennsylvania alone accounting for over 1,300 AMD-impaired stream miles within the Bay basin. In Western Maryland, hot spots remain concentrated in Garrett and Allegany counties, impacting key sub-watersheds of the North Branch Potomac River. While active lime dosing and passive limestone treatment systems have mitigated localized acidity, AMD remains a primary chemical stressor limiting aquatic biodiversity in impacted upper-watershed streams.</w:t>
      </w:r>
    </w:p>
    <w:p w14:paraId="5B0F02C1" w14:textId="77777777" w:rsidR="002D763B" w:rsidRPr="00BF083C" w:rsidRDefault="002D763B" w:rsidP="002D763B">
      <w:pPr>
        <w:pBdr>
          <w:top w:val="nil"/>
          <w:left w:val="nil"/>
          <w:bottom w:val="nil"/>
          <w:right w:val="nil"/>
          <w:between w:val="nil"/>
        </w:pBdr>
        <w:spacing w:before="44"/>
        <w:rPr>
          <w:color w:val="000000"/>
        </w:rPr>
      </w:pPr>
      <w:bookmarkStart w:id="17" w:name="bookmark=id.yqj4fcr7fllf" w:colFirst="0" w:colLast="0"/>
      <w:bookmarkEnd w:id="17"/>
      <w:r w:rsidRPr="00BF083C">
        <w:rPr>
          <w:rFonts w:eastAsia="Calibri" w:cs="Calibri"/>
          <w:color w:val="000000"/>
          <w:u w:val="single"/>
        </w:rPr>
        <w:t>Freshwater Mussels</w:t>
      </w:r>
    </w:p>
    <w:p w14:paraId="69E994EE" w14:textId="77777777" w:rsidR="002D763B" w:rsidRPr="00BF083C" w:rsidRDefault="002D763B" w:rsidP="002D763B">
      <w:pPr>
        <w:pBdr>
          <w:top w:val="nil"/>
          <w:left w:val="nil"/>
          <w:bottom w:val="nil"/>
          <w:right w:val="nil"/>
          <w:between w:val="nil"/>
        </w:pBdr>
        <w:spacing w:before="80"/>
        <w:rPr>
          <w:color w:val="000000"/>
        </w:rPr>
      </w:pPr>
      <w:r w:rsidRPr="00BF083C">
        <w:rPr>
          <w:rFonts w:eastAsia="Calibri" w:cs="Calibri"/>
          <w:color w:val="000000"/>
        </w:rPr>
        <w:t>The availability of historic as well as contemporary freshwater mussel survey data varies considerably across the Bay watershed; therefore, uncertainty about current conditions for freshwater mussels is generally high. Despite uncertainties, most of the Bay watershed’s native freshwater mussel species populations are declining. Of the approximately two dozen extant native species, four species are federally listed as endangered (2) or threatened (2) and ten are considered vulnerable/at-risk by at least one Bay jurisdiction. Only three species are considered to have secure/stable populations in the Bay watershed.</w:t>
      </w:r>
    </w:p>
    <w:p w14:paraId="60C987BC" w14:textId="77777777" w:rsidR="0006636C" w:rsidRPr="0006636C" w:rsidRDefault="0006636C" w:rsidP="0006636C"/>
    <w:p w14:paraId="188C6160" w14:textId="77777777" w:rsidR="0006636C" w:rsidRDefault="0006636C" w:rsidP="0006636C">
      <w:pPr>
        <w:pStyle w:val="Heading3"/>
      </w:pPr>
      <w:r>
        <w:lastRenderedPageBreak/>
        <w:t>Monitoring Progress and Indicators</w:t>
      </w:r>
    </w:p>
    <w:p w14:paraId="0C0E40B0" w14:textId="77777777" w:rsidR="00B2392B" w:rsidRPr="00BF083C" w:rsidRDefault="00B2392B" w:rsidP="00B2392B">
      <w:pPr>
        <w:pBdr>
          <w:top w:val="nil"/>
          <w:left w:val="nil"/>
          <w:bottom w:val="nil"/>
          <w:right w:val="nil"/>
          <w:between w:val="nil"/>
        </w:pBdr>
        <w:rPr>
          <w:color w:val="000000"/>
        </w:rPr>
      </w:pPr>
      <w:r w:rsidRPr="00BF083C">
        <w:rPr>
          <w:rFonts w:eastAsia="Calibri" w:cs="Calibri"/>
          <w:color w:val="000000"/>
          <w:u w:val="single"/>
        </w:rPr>
        <w:t>Indicator: Tidal Fish Habitat Assessment</w:t>
      </w:r>
    </w:p>
    <w:p w14:paraId="19D451EB" w14:textId="77777777" w:rsidR="00B2392B" w:rsidRPr="00BF083C" w:rsidRDefault="00B2392B" w:rsidP="00B2392B">
      <w:pPr>
        <w:pBdr>
          <w:top w:val="nil"/>
          <w:left w:val="nil"/>
          <w:bottom w:val="nil"/>
          <w:right w:val="nil"/>
          <w:between w:val="nil"/>
        </w:pBdr>
        <w:rPr>
          <w:color w:val="000000"/>
        </w:rPr>
      </w:pPr>
      <w:r w:rsidRPr="00BF083C">
        <w:rPr>
          <w:rFonts w:eastAsia="Calibri" w:cs="Calibri"/>
          <w:color w:val="000000"/>
        </w:rPr>
        <w:t>Use of the Habitat Suitability Index (HSI) scores across 92 tidal segments to assist in the prioritization of water quality improvements and habitat conservation &amp; restoration opportunities.</w:t>
      </w:r>
    </w:p>
    <w:p w14:paraId="01576946" w14:textId="77777777" w:rsidR="00B2392B" w:rsidRPr="00BF083C" w:rsidRDefault="00B2392B" w:rsidP="00B2392B">
      <w:pPr>
        <w:pBdr>
          <w:top w:val="nil"/>
          <w:left w:val="nil"/>
          <w:bottom w:val="nil"/>
          <w:right w:val="nil"/>
          <w:between w:val="nil"/>
        </w:pBdr>
        <w:rPr>
          <w:color w:val="000000"/>
        </w:rPr>
      </w:pPr>
      <w:r w:rsidRPr="00BF083C">
        <w:rPr>
          <w:rFonts w:eastAsia="Calibri" w:cs="Calibri"/>
          <w:color w:val="000000"/>
        </w:rPr>
        <w:t>The HSI is still under development and decisions regarding which elements will serve as indicators and how often the HSI will be updated will need to be determined by both the Fish habitat WG and Clean Water Goal Team.</w:t>
      </w:r>
    </w:p>
    <w:p w14:paraId="116E4370" w14:textId="77777777" w:rsidR="00B2392B" w:rsidRPr="00BF083C" w:rsidRDefault="00B2392B" w:rsidP="00B2392B">
      <w:pPr>
        <w:pBdr>
          <w:top w:val="nil"/>
          <w:left w:val="nil"/>
          <w:bottom w:val="nil"/>
          <w:right w:val="nil"/>
          <w:between w:val="nil"/>
        </w:pBdr>
        <w:rPr>
          <w:color w:val="000000"/>
          <w:u w:val="single"/>
        </w:rPr>
      </w:pPr>
      <w:r w:rsidRPr="00BF083C">
        <w:rPr>
          <w:rFonts w:eastAsia="Calibri" w:cs="Calibri"/>
          <w:color w:val="000000"/>
          <w:u w:val="single"/>
        </w:rPr>
        <w:t>Indicator: Forage Status Reports</w:t>
      </w:r>
    </w:p>
    <w:p w14:paraId="4E1DE6D5" w14:textId="77777777" w:rsidR="00B2392B" w:rsidRPr="00BF083C" w:rsidRDefault="00B2392B" w:rsidP="00B2392B">
      <w:pPr>
        <w:pBdr>
          <w:top w:val="nil"/>
          <w:left w:val="nil"/>
          <w:bottom w:val="nil"/>
          <w:right w:val="nil"/>
          <w:between w:val="nil"/>
        </w:pBdr>
        <w:rPr>
          <w:color w:val="000000"/>
        </w:rPr>
      </w:pPr>
      <w:r w:rsidRPr="00BF083C">
        <w:rPr>
          <w:rFonts w:eastAsia="Calibri" w:cs="Calibri"/>
          <w:color w:val="000000"/>
        </w:rPr>
        <w:t>Potential suite of forage metrics: (1) Relative prey abundance/biomass, (2) Diet-based indices, (3) Prey-Predator Ratios (PPR), (4) Consumption-Prey Ratios (CPR), (5) Other (e.g., predator condition) tracking 14 dominant forage groups that also assess when status is good, marginal or poor.</w:t>
      </w:r>
    </w:p>
    <w:p w14:paraId="6C2D5D7B" w14:textId="77777777" w:rsidR="00B2392B" w:rsidRPr="00BF083C" w:rsidRDefault="00B2392B" w:rsidP="00B2392B">
      <w:pPr>
        <w:pBdr>
          <w:top w:val="nil"/>
          <w:left w:val="nil"/>
          <w:bottom w:val="nil"/>
          <w:right w:val="nil"/>
          <w:between w:val="nil"/>
        </w:pBdr>
        <w:rPr>
          <w:color w:val="000000"/>
        </w:rPr>
      </w:pPr>
      <w:r w:rsidRPr="00BF083C">
        <w:rPr>
          <w:rFonts w:eastAsia="Calibri" w:cs="Calibri"/>
          <w:color w:val="000000"/>
        </w:rPr>
        <w:t>The foundational work for developing these forage indicators is provided in more detail</w:t>
      </w:r>
      <w:hyperlink r:id="rId58">
        <w:r w:rsidRPr="00BF083C">
          <w:rPr>
            <w:rFonts w:eastAsia="Calibri" w:cs="Calibri"/>
            <w:color w:val="000000"/>
            <w:u w:val="single"/>
          </w:rPr>
          <w:t xml:space="preserve"> </w:t>
        </w:r>
        <w:r w:rsidRPr="001C7E0A">
          <w:rPr>
            <w:rStyle w:val="Hyperlink"/>
          </w:rPr>
          <w:t>here</w:t>
        </w:r>
      </w:hyperlink>
      <w:r w:rsidRPr="00BF083C">
        <w:rPr>
          <w:rFonts w:eastAsia="Calibri" w:cs="Calibri"/>
          <w:color w:val="000000"/>
        </w:rPr>
        <w:t>.</w:t>
      </w:r>
    </w:p>
    <w:p w14:paraId="23682B4D" w14:textId="77777777" w:rsidR="00B2392B" w:rsidRPr="00BF083C" w:rsidRDefault="00B2392B" w:rsidP="00B2392B">
      <w:pPr>
        <w:pBdr>
          <w:top w:val="nil"/>
          <w:left w:val="nil"/>
          <w:bottom w:val="nil"/>
          <w:right w:val="nil"/>
          <w:between w:val="nil"/>
        </w:pBdr>
        <w:jc w:val="both"/>
        <w:rPr>
          <w:color w:val="000000"/>
        </w:rPr>
      </w:pPr>
      <w:r w:rsidRPr="00BF083C">
        <w:rPr>
          <w:rFonts w:eastAsia="Calibri" w:cs="Calibri"/>
          <w:color w:val="000000"/>
          <w:u w:val="single"/>
        </w:rPr>
        <w:t>Indicator: Nontidal Habitat Suitability</w:t>
      </w:r>
    </w:p>
    <w:p w14:paraId="6E51E6F0" w14:textId="77777777" w:rsidR="00B2392B" w:rsidRPr="00BF083C" w:rsidRDefault="00B2392B" w:rsidP="00B2392B">
      <w:pPr>
        <w:pBdr>
          <w:top w:val="nil"/>
          <w:left w:val="nil"/>
          <w:bottom w:val="nil"/>
          <w:right w:val="nil"/>
          <w:between w:val="nil"/>
        </w:pBdr>
        <w:jc w:val="both"/>
        <w:rPr>
          <w:color w:val="000000"/>
        </w:rPr>
      </w:pPr>
      <w:r w:rsidRPr="00BF083C">
        <w:rPr>
          <w:rFonts w:eastAsia="Calibri" w:cs="Calibri"/>
          <w:color w:val="000000"/>
        </w:rPr>
        <w:t>Refinement of the existing metric-based assessment of fish habitat. Occupancy and/or abundance for key species of interest. Identify key invasive species and their effect on fish habitat in partnership with the Invasive Catfish WG. Refinement and expansion of health assessments of key species. Once a team is established, agree on a set baseline and improvement target based on members expertise and experience.</w:t>
      </w:r>
    </w:p>
    <w:p w14:paraId="57156758" w14:textId="77777777" w:rsidR="00B2392B" w:rsidRPr="00BF083C" w:rsidRDefault="00B2392B" w:rsidP="00B2392B">
      <w:pPr>
        <w:pBdr>
          <w:top w:val="nil"/>
          <w:left w:val="nil"/>
          <w:bottom w:val="nil"/>
          <w:right w:val="nil"/>
          <w:between w:val="nil"/>
        </w:pBdr>
      </w:pPr>
      <w:r w:rsidRPr="00BF083C">
        <w:rPr>
          <w:rFonts w:eastAsia="Calibri" w:cs="Calibri"/>
          <w:color w:val="000000"/>
          <w:u w:val="single"/>
        </w:rPr>
        <w:t>Indicator: AMD Remediation Progress</w:t>
      </w:r>
      <w:r w:rsidRPr="00BF083C">
        <w:rPr>
          <w:rFonts w:eastAsia="Calibri" w:cs="Calibri"/>
          <w:color w:val="000000"/>
        </w:rPr>
        <w:t xml:space="preserve">  </w:t>
      </w:r>
    </w:p>
    <w:p w14:paraId="6B2A7302" w14:textId="77777777" w:rsidR="00B2392B" w:rsidRPr="00BF083C" w:rsidRDefault="00B2392B" w:rsidP="00B2392B">
      <w:pPr>
        <w:pBdr>
          <w:top w:val="nil"/>
          <w:left w:val="nil"/>
          <w:bottom w:val="nil"/>
          <w:right w:val="nil"/>
          <w:between w:val="nil"/>
        </w:pBdr>
      </w:pPr>
      <w:r w:rsidRPr="00BF083C">
        <w:t xml:space="preserve">Number of AMD stream miles improved which demonstrate sustained improvements in fish habitat by reaching the water quality and biological standards required to support healthy aquatic life, as documented through state-level biological monitoring and assessments </w:t>
      </w:r>
    </w:p>
    <w:p w14:paraId="568AFDF9" w14:textId="77777777" w:rsidR="00B2392B" w:rsidRPr="00BF083C" w:rsidRDefault="00B2392B" w:rsidP="00B2392B">
      <w:pPr>
        <w:pBdr>
          <w:top w:val="nil"/>
          <w:left w:val="nil"/>
          <w:bottom w:val="nil"/>
          <w:right w:val="nil"/>
          <w:between w:val="nil"/>
        </w:pBdr>
        <w:jc w:val="both"/>
        <w:rPr>
          <w:color w:val="000000"/>
        </w:rPr>
      </w:pPr>
      <w:r w:rsidRPr="00BF083C">
        <w:rPr>
          <w:rFonts w:eastAsia="Calibri" w:cs="Calibri"/>
          <w:color w:val="000000"/>
          <w:u w:val="single"/>
        </w:rPr>
        <w:t>Indicator: Freshwater Mussel Plan Implementation</w:t>
      </w:r>
    </w:p>
    <w:p w14:paraId="2D3E292D" w14:textId="77777777" w:rsidR="00B2392B" w:rsidRPr="00BF083C" w:rsidRDefault="00B2392B" w:rsidP="00B2392B">
      <w:pPr>
        <w:pBdr>
          <w:top w:val="nil"/>
          <w:left w:val="nil"/>
          <w:bottom w:val="nil"/>
          <w:right w:val="nil"/>
          <w:between w:val="nil"/>
        </w:pBdr>
        <w:rPr>
          <w:color w:val="000000"/>
        </w:rPr>
      </w:pPr>
      <w:r w:rsidRPr="00BF083C">
        <w:rPr>
          <w:rFonts w:eastAsia="Calibri" w:cs="Calibri"/>
          <w:color w:val="000000"/>
        </w:rPr>
        <w:t xml:space="preserve">Conservation plans developed for </w:t>
      </w:r>
      <w:sdt>
        <w:sdtPr>
          <w:tag w:val="goog_rdk_0"/>
          <w:id w:val="215593057"/>
        </w:sdtPr>
        <w:sdtEndPr/>
        <w:sdtContent>
          <w:r w:rsidRPr="00BF083C">
            <w:rPr>
              <w:rFonts w:eastAsia="Arial Unicode MS" w:cs="Arial Unicode MS"/>
              <w:color w:val="000000"/>
            </w:rPr>
            <w:t xml:space="preserve">≥ </w:t>
          </w:r>
        </w:sdtContent>
      </w:sdt>
      <w:r w:rsidRPr="00BF083C">
        <w:rPr>
          <w:rFonts w:eastAsia="Calibri" w:cs="Calibri"/>
          <w:color w:val="000000"/>
        </w:rPr>
        <w:t>10 tributaries. Number of key recommendations implemented.</w:t>
      </w:r>
    </w:p>
    <w:p w14:paraId="135DF3E0" w14:textId="77777777" w:rsidR="0006636C" w:rsidRPr="0006636C" w:rsidRDefault="0006636C" w:rsidP="0006636C"/>
    <w:p w14:paraId="3A277A5F" w14:textId="6CED6938" w:rsidR="0006636C" w:rsidRDefault="0006636C" w:rsidP="0006636C">
      <w:pPr>
        <w:pStyle w:val="Heading3"/>
      </w:pPr>
      <w:r>
        <w:lastRenderedPageBreak/>
        <w:t xml:space="preserve">Situation Analysis for Outcome </w:t>
      </w:r>
      <w:r w:rsidR="00200F50">
        <w:t>1.</w:t>
      </w:r>
      <w:r w:rsidR="00F70B6B">
        <w:t>3</w:t>
      </w:r>
      <w:r>
        <w:t xml:space="preserve">: </w:t>
      </w:r>
      <w:r w:rsidR="00F70B6B">
        <w:t xml:space="preserve">Fish </w:t>
      </w:r>
      <w:r w:rsidR="009F4211">
        <w:t>Habitat</w:t>
      </w:r>
    </w:p>
    <w:p w14:paraId="21318D06" w14:textId="530A8784" w:rsidR="00E01277" w:rsidRDefault="00B85191">
      <w:r w:rsidRPr="00B85191">
        <w:t>The following table identifies challenges that will impact progress towards attaining the Fish Habitat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Challenges associated with Changing Environmental Conditions are denoted with an asterisk (*). Challenges listed in bold font have been identified by the Workgroup members as being priorities for the Fish Habitat Workgroup to seek to address or make progress against through the development of Workplan activities.</w:t>
      </w:r>
    </w:p>
    <w:tbl>
      <w:tblPr>
        <w:tblStyle w:val="TableGrid"/>
        <w:tblW w:w="9445" w:type="dxa"/>
        <w:tblLook w:val="04A0" w:firstRow="1" w:lastRow="0" w:firstColumn="1" w:lastColumn="0" w:noHBand="0" w:noVBand="1"/>
      </w:tblPr>
      <w:tblGrid>
        <w:gridCol w:w="8005"/>
        <w:gridCol w:w="720"/>
        <w:gridCol w:w="720"/>
      </w:tblGrid>
      <w:tr w:rsidR="000526E6" w:rsidRPr="006350C4" w14:paraId="07A1CB9B" w14:textId="77777777" w:rsidTr="0029776E">
        <w:trPr>
          <w:cantSplit/>
          <w:trHeight w:val="2110"/>
        </w:trPr>
        <w:tc>
          <w:tcPr>
            <w:tcW w:w="8005" w:type="dxa"/>
            <w:vAlign w:val="bottom"/>
          </w:tcPr>
          <w:p w14:paraId="6C12FBE4" w14:textId="77777777" w:rsidR="000526E6" w:rsidRPr="00D44C30" w:rsidRDefault="000526E6" w:rsidP="0029776E">
            <w:pPr>
              <w:rPr>
                <w:b/>
                <w:bCs/>
              </w:rPr>
            </w:pPr>
            <w:r w:rsidRPr="00D44C30">
              <w:rPr>
                <w:b/>
                <w:bCs/>
              </w:rPr>
              <w:t>Challenges</w:t>
            </w:r>
          </w:p>
        </w:tc>
        <w:tc>
          <w:tcPr>
            <w:tcW w:w="720" w:type="dxa"/>
            <w:textDirection w:val="btLr"/>
          </w:tcPr>
          <w:p w14:paraId="2F564C05" w14:textId="77777777" w:rsidR="000526E6" w:rsidRPr="006350C4" w:rsidRDefault="000526E6" w:rsidP="0029776E">
            <w:pPr>
              <w:ind w:left="113" w:right="113"/>
            </w:pPr>
            <w:r w:rsidRPr="00257DE1">
              <w:t>Within CBPs sphere of influence</w:t>
            </w:r>
          </w:p>
        </w:tc>
        <w:tc>
          <w:tcPr>
            <w:tcW w:w="720" w:type="dxa"/>
            <w:textDirection w:val="btLr"/>
          </w:tcPr>
          <w:p w14:paraId="1CAF2EC4" w14:textId="77777777" w:rsidR="000526E6" w:rsidRPr="006350C4" w:rsidRDefault="000526E6" w:rsidP="0029776E">
            <w:pPr>
              <w:ind w:left="113" w:right="113"/>
            </w:pPr>
            <w:r w:rsidRPr="00257DE1">
              <w:t>Outside of CBP's sphere of influence</w:t>
            </w:r>
          </w:p>
        </w:tc>
      </w:tr>
      <w:tr w:rsidR="000432BA" w:rsidRPr="000432BA" w14:paraId="3267F625" w14:textId="77777777" w:rsidTr="000432BA">
        <w:trPr>
          <w:trHeight w:val="286"/>
        </w:trPr>
        <w:tc>
          <w:tcPr>
            <w:tcW w:w="8005" w:type="dxa"/>
            <w:shd w:val="clear" w:color="auto" w:fill="E8E8E8" w:themeFill="background2"/>
          </w:tcPr>
          <w:p w14:paraId="650CA7D6" w14:textId="401F4E7C" w:rsidR="000432BA" w:rsidRPr="000432BA" w:rsidRDefault="000432BA" w:rsidP="000432BA">
            <w:pPr>
              <w:rPr>
                <w:b/>
                <w:bCs/>
              </w:rPr>
            </w:pPr>
            <w:r w:rsidRPr="000432BA">
              <w:rPr>
                <w:rFonts w:eastAsia="Calibri" w:cs="Calibri"/>
                <w:b/>
                <w:bCs/>
                <w:color w:val="000000"/>
              </w:rPr>
              <w:t>Tidal Fish Habitat</w:t>
            </w:r>
          </w:p>
        </w:tc>
        <w:tc>
          <w:tcPr>
            <w:tcW w:w="720" w:type="dxa"/>
            <w:shd w:val="clear" w:color="auto" w:fill="E8E8E8" w:themeFill="background2"/>
          </w:tcPr>
          <w:p w14:paraId="318FB53A" w14:textId="77777777" w:rsidR="000432BA" w:rsidRPr="000432BA" w:rsidRDefault="000432BA" w:rsidP="002E4B98">
            <w:pPr>
              <w:jc w:val="center"/>
              <w:rPr>
                <w:b/>
                <w:bCs/>
              </w:rPr>
            </w:pPr>
          </w:p>
        </w:tc>
        <w:tc>
          <w:tcPr>
            <w:tcW w:w="720" w:type="dxa"/>
            <w:shd w:val="clear" w:color="auto" w:fill="E8E8E8" w:themeFill="background2"/>
          </w:tcPr>
          <w:p w14:paraId="71284EE7" w14:textId="77777777" w:rsidR="000432BA" w:rsidRPr="000432BA" w:rsidRDefault="000432BA" w:rsidP="002E4B98">
            <w:pPr>
              <w:jc w:val="center"/>
              <w:rPr>
                <w:b/>
                <w:bCs/>
              </w:rPr>
            </w:pPr>
          </w:p>
        </w:tc>
      </w:tr>
      <w:tr w:rsidR="000432BA" w:rsidRPr="00B057AD" w14:paraId="4F5A6C60" w14:textId="77777777" w:rsidTr="0029776E">
        <w:trPr>
          <w:trHeight w:val="286"/>
        </w:trPr>
        <w:tc>
          <w:tcPr>
            <w:tcW w:w="8005" w:type="dxa"/>
          </w:tcPr>
          <w:p w14:paraId="595AB797" w14:textId="0C12BA40" w:rsidR="000432BA" w:rsidRPr="00B057AD" w:rsidRDefault="000432BA" w:rsidP="000432BA">
            <w:pPr>
              <w:rPr>
                <w:b/>
                <w:bCs/>
              </w:rPr>
            </w:pPr>
            <w:r w:rsidRPr="00B057AD">
              <w:rPr>
                <w:rFonts w:eastAsia="Calibri" w:cs="Calibri"/>
                <w:b/>
                <w:bCs/>
                <w:color w:val="000000"/>
              </w:rPr>
              <w:t>Shoreline Condition*/Local Land Use</w:t>
            </w:r>
          </w:p>
        </w:tc>
        <w:tc>
          <w:tcPr>
            <w:tcW w:w="720" w:type="dxa"/>
          </w:tcPr>
          <w:p w14:paraId="08420702" w14:textId="457FDC80" w:rsidR="000432BA" w:rsidRPr="00B057AD" w:rsidRDefault="000432BA" w:rsidP="002E4B98">
            <w:pPr>
              <w:jc w:val="center"/>
              <w:rPr>
                <w:b/>
                <w:bCs/>
              </w:rPr>
            </w:pPr>
            <w:r w:rsidRPr="00B057AD">
              <w:rPr>
                <w:b/>
                <w:bCs/>
              </w:rPr>
              <w:t>X</w:t>
            </w:r>
          </w:p>
        </w:tc>
        <w:tc>
          <w:tcPr>
            <w:tcW w:w="720" w:type="dxa"/>
          </w:tcPr>
          <w:p w14:paraId="68138176" w14:textId="553AFDA1" w:rsidR="000432BA" w:rsidRPr="00B057AD" w:rsidRDefault="000432BA" w:rsidP="002E4B98">
            <w:pPr>
              <w:jc w:val="center"/>
              <w:rPr>
                <w:b/>
                <w:bCs/>
              </w:rPr>
            </w:pPr>
            <w:r w:rsidRPr="00B057AD">
              <w:rPr>
                <w:b/>
                <w:bCs/>
              </w:rPr>
              <w:t>X</w:t>
            </w:r>
          </w:p>
        </w:tc>
      </w:tr>
      <w:tr w:rsidR="000432BA" w:rsidRPr="00B057AD" w14:paraId="1F180A4F" w14:textId="77777777" w:rsidTr="0029776E">
        <w:trPr>
          <w:trHeight w:val="286"/>
        </w:trPr>
        <w:tc>
          <w:tcPr>
            <w:tcW w:w="8005" w:type="dxa"/>
          </w:tcPr>
          <w:p w14:paraId="5AFC76EA" w14:textId="5320EF3D" w:rsidR="000432BA" w:rsidRPr="00B057AD" w:rsidRDefault="000432BA" w:rsidP="000432BA">
            <w:pPr>
              <w:rPr>
                <w:b/>
                <w:bCs/>
              </w:rPr>
            </w:pPr>
            <w:r w:rsidRPr="00B057AD">
              <w:rPr>
                <w:rFonts w:eastAsia="Calibri" w:cs="Calibri"/>
                <w:b/>
                <w:bCs/>
                <w:color w:val="000000"/>
              </w:rPr>
              <w:t>Availability of data</w:t>
            </w:r>
          </w:p>
        </w:tc>
        <w:tc>
          <w:tcPr>
            <w:tcW w:w="720" w:type="dxa"/>
          </w:tcPr>
          <w:p w14:paraId="226AD942" w14:textId="3186EAA0" w:rsidR="000432BA" w:rsidRPr="00B057AD" w:rsidRDefault="000432BA" w:rsidP="002E4B98">
            <w:pPr>
              <w:jc w:val="center"/>
              <w:rPr>
                <w:b/>
                <w:bCs/>
              </w:rPr>
            </w:pPr>
            <w:r w:rsidRPr="00B057AD">
              <w:rPr>
                <w:b/>
                <w:bCs/>
              </w:rPr>
              <w:t>X</w:t>
            </w:r>
          </w:p>
        </w:tc>
        <w:tc>
          <w:tcPr>
            <w:tcW w:w="720" w:type="dxa"/>
          </w:tcPr>
          <w:p w14:paraId="781D822E" w14:textId="77777777" w:rsidR="000432BA" w:rsidRPr="00B057AD" w:rsidRDefault="000432BA" w:rsidP="002E4B98">
            <w:pPr>
              <w:jc w:val="center"/>
              <w:rPr>
                <w:b/>
                <w:bCs/>
              </w:rPr>
            </w:pPr>
          </w:p>
        </w:tc>
      </w:tr>
      <w:tr w:rsidR="000432BA" w:rsidRPr="00B057AD" w14:paraId="5AF41701" w14:textId="77777777" w:rsidTr="0029776E">
        <w:trPr>
          <w:trHeight w:val="64"/>
        </w:trPr>
        <w:tc>
          <w:tcPr>
            <w:tcW w:w="8005" w:type="dxa"/>
          </w:tcPr>
          <w:p w14:paraId="78504C3E" w14:textId="1FE3D272" w:rsidR="000432BA" w:rsidRPr="00B057AD" w:rsidRDefault="000432BA" w:rsidP="000432BA">
            <w:pPr>
              <w:rPr>
                <w:b/>
                <w:bCs/>
              </w:rPr>
            </w:pPr>
            <w:r w:rsidRPr="00B057AD">
              <w:rPr>
                <w:rFonts w:eastAsia="Calibri" w:cs="Calibri"/>
                <w:b/>
                <w:bCs/>
                <w:color w:val="000000"/>
              </w:rPr>
              <w:t>Environmental Drivers of Recruitment*</w:t>
            </w:r>
          </w:p>
        </w:tc>
        <w:tc>
          <w:tcPr>
            <w:tcW w:w="720" w:type="dxa"/>
          </w:tcPr>
          <w:p w14:paraId="3B89D4AB" w14:textId="77777777" w:rsidR="000432BA" w:rsidRPr="00B057AD" w:rsidRDefault="000432BA" w:rsidP="002E4B98">
            <w:pPr>
              <w:jc w:val="center"/>
              <w:rPr>
                <w:b/>
                <w:bCs/>
              </w:rPr>
            </w:pPr>
          </w:p>
        </w:tc>
        <w:tc>
          <w:tcPr>
            <w:tcW w:w="720" w:type="dxa"/>
          </w:tcPr>
          <w:p w14:paraId="31B07E90" w14:textId="020D1C7C" w:rsidR="000432BA" w:rsidRPr="00B057AD" w:rsidRDefault="000432BA" w:rsidP="002E4B98">
            <w:pPr>
              <w:jc w:val="center"/>
              <w:rPr>
                <w:b/>
                <w:bCs/>
              </w:rPr>
            </w:pPr>
            <w:r w:rsidRPr="00B057AD">
              <w:rPr>
                <w:b/>
                <w:bCs/>
              </w:rPr>
              <w:t>X</w:t>
            </w:r>
          </w:p>
        </w:tc>
      </w:tr>
      <w:tr w:rsidR="000432BA" w:rsidRPr="00B057AD" w14:paraId="50A750FF" w14:textId="77777777" w:rsidTr="000432BA">
        <w:trPr>
          <w:trHeight w:val="286"/>
        </w:trPr>
        <w:tc>
          <w:tcPr>
            <w:tcW w:w="8005" w:type="dxa"/>
            <w:shd w:val="clear" w:color="auto" w:fill="E8E8E8" w:themeFill="background2"/>
          </w:tcPr>
          <w:p w14:paraId="61236025" w14:textId="4C0A75F2" w:rsidR="000432BA" w:rsidRPr="00B057AD" w:rsidRDefault="000432BA" w:rsidP="000432BA">
            <w:pPr>
              <w:rPr>
                <w:b/>
                <w:bCs/>
              </w:rPr>
            </w:pPr>
            <w:r w:rsidRPr="00B057AD">
              <w:rPr>
                <w:rFonts w:eastAsia="Calibri" w:cs="Calibri"/>
                <w:b/>
                <w:bCs/>
                <w:color w:val="000000"/>
              </w:rPr>
              <w:t>Forage</w:t>
            </w:r>
          </w:p>
        </w:tc>
        <w:tc>
          <w:tcPr>
            <w:tcW w:w="720" w:type="dxa"/>
            <w:shd w:val="clear" w:color="auto" w:fill="E8E8E8" w:themeFill="background2"/>
          </w:tcPr>
          <w:p w14:paraId="252C6307" w14:textId="77777777" w:rsidR="000432BA" w:rsidRPr="00B057AD" w:rsidRDefault="000432BA" w:rsidP="002E4B98">
            <w:pPr>
              <w:jc w:val="center"/>
              <w:rPr>
                <w:b/>
                <w:bCs/>
              </w:rPr>
            </w:pPr>
          </w:p>
        </w:tc>
        <w:tc>
          <w:tcPr>
            <w:tcW w:w="720" w:type="dxa"/>
            <w:shd w:val="clear" w:color="auto" w:fill="E8E8E8" w:themeFill="background2"/>
          </w:tcPr>
          <w:p w14:paraId="32DFD97D" w14:textId="77777777" w:rsidR="000432BA" w:rsidRPr="00B057AD" w:rsidRDefault="000432BA" w:rsidP="002E4B98">
            <w:pPr>
              <w:jc w:val="center"/>
              <w:rPr>
                <w:b/>
                <w:bCs/>
              </w:rPr>
            </w:pPr>
          </w:p>
        </w:tc>
      </w:tr>
      <w:tr w:rsidR="000432BA" w:rsidRPr="00B057AD" w14:paraId="0306499A" w14:textId="77777777" w:rsidTr="0029776E">
        <w:trPr>
          <w:trHeight w:val="286"/>
        </w:trPr>
        <w:tc>
          <w:tcPr>
            <w:tcW w:w="8005" w:type="dxa"/>
          </w:tcPr>
          <w:p w14:paraId="3DDB3681" w14:textId="485BA7E6" w:rsidR="000432BA" w:rsidRPr="00B057AD" w:rsidRDefault="000432BA" w:rsidP="000432BA">
            <w:pPr>
              <w:rPr>
                <w:b/>
                <w:bCs/>
              </w:rPr>
            </w:pPr>
            <w:r w:rsidRPr="00B057AD">
              <w:rPr>
                <w:rFonts w:eastAsia="Calibri" w:cs="Calibri"/>
                <w:b/>
                <w:bCs/>
                <w:color w:val="000000"/>
              </w:rPr>
              <w:t>Data Gaps in Forage Monitoring</w:t>
            </w:r>
          </w:p>
        </w:tc>
        <w:tc>
          <w:tcPr>
            <w:tcW w:w="720" w:type="dxa"/>
          </w:tcPr>
          <w:p w14:paraId="1DC6D3F9" w14:textId="7F44EB02" w:rsidR="000432BA" w:rsidRPr="00B057AD" w:rsidRDefault="000432BA" w:rsidP="002E4B98">
            <w:pPr>
              <w:jc w:val="center"/>
              <w:rPr>
                <w:b/>
                <w:bCs/>
              </w:rPr>
            </w:pPr>
            <w:r w:rsidRPr="00B057AD">
              <w:rPr>
                <w:rFonts w:eastAsia="Calibri" w:cs="Calibri"/>
                <w:b/>
                <w:bCs/>
                <w:color w:val="000000"/>
              </w:rPr>
              <w:t>X</w:t>
            </w:r>
          </w:p>
        </w:tc>
        <w:tc>
          <w:tcPr>
            <w:tcW w:w="720" w:type="dxa"/>
          </w:tcPr>
          <w:p w14:paraId="6FBEBA84" w14:textId="77777777" w:rsidR="000432BA" w:rsidRPr="00B057AD" w:rsidRDefault="000432BA" w:rsidP="002E4B98">
            <w:pPr>
              <w:jc w:val="center"/>
              <w:rPr>
                <w:b/>
                <w:bCs/>
              </w:rPr>
            </w:pPr>
          </w:p>
        </w:tc>
      </w:tr>
      <w:tr w:rsidR="000432BA" w:rsidRPr="00B057AD" w14:paraId="10FB2D83" w14:textId="77777777" w:rsidTr="0029776E">
        <w:trPr>
          <w:trHeight w:val="286"/>
        </w:trPr>
        <w:tc>
          <w:tcPr>
            <w:tcW w:w="8005" w:type="dxa"/>
          </w:tcPr>
          <w:p w14:paraId="23423EF0" w14:textId="11F89E5F" w:rsidR="000432BA" w:rsidRPr="00B057AD" w:rsidRDefault="000432BA" w:rsidP="000432BA">
            <w:pPr>
              <w:rPr>
                <w:b/>
                <w:bCs/>
              </w:rPr>
            </w:pPr>
            <w:r w:rsidRPr="00B057AD">
              <w:rPr>
                <w:rFonts w:eastAsia="Calibri" w:cs="Calibri"/>
                <w:b/>
                <w:bCs/>
                <w:color w:val="000000"/>
              </w:rPr>
              <w:t>Variable Habitat Requirements by Species</w:t>
            </w:r>
          </w:p>
        </w:tc>
        <w:tc>
          <w:tcPr>
            <w:tcW w:w="720" w:type="dxa"/>
          </w:tcPr>
          <w:p w14:paraId="3F753430" w14:textId="09E052B2" w:rsidR="000432BA" w:rsidRPr="00B057AD" w:rsidRDefault="000432BA" w:rsidP="002E4B98">
            <w:pPr>
              <w:jc w:val="center"/>
              <w:rPr>
                <w:b/>
                <w:bCs/>
              </w:rPr>
            </w:pPr>
            <w:r w:rsidRPr="00B057AD">
              <w:rPr>
                <w:rFonts w:eastAsia="Calibri" w:cs="Calibri"/>
                <w:b/>
                <w:bCs/>
                <w:color w:val="000000"/>
              </w:rPr>
              <w:t>X</w:t>
            </w:r>
          </w:p>
        </w:tc>
        <w:tc>
          <w:tcPr>
            <w:tcW w:w="720" w:type="dxa"/>
          </w:tcPr>
          <w:p w14:paraId="0E5FEC5C" w14:textId="77777777" w:rsidR="000432BA" w:rsidRPr="00B057AD" w:rsidRDefault="000432BA" w:rsidP="002E4B98">
            <w:pPr>
              <w:jc w:val="center"/>
              <w:rPr>
                <w:b/>
                <w:bCs/>
              </w:rPr>
            </w:pPr>
          </w:p>
        </w:tc>
      </w:tr>
      <w:tr w:rsidR="000432BA" w:rsidRPr="00B057AD" w14:paraId="41926C62" w14:textId="77777777" w:rsidTr="0029776E">
        <w:trPr>
          <w:trHeight w:val="286"/>
        </w:trPr>
        <w:tc>
          <w:tcPr>
            <w:tcW w:w="8005" w:type="dxa"/>
          </w:tcPr>
          <w:p w14:paraId="0F0DB4E3" w14:textId="7DD12245" w:rsidR="000432BA" w:rsidRPr="00B057AD" w:rsidRDefault="000432BA" w:rsidP="000432BA">
            <w:pPr>
              <w:rPr>
                <w:b/>
                <w:bCs/>
              </w:rPr>
            </w:pPr>
            <w:r w:rsidRPr="00B057AD">
              <w:rPr>
                <w:rFonts w:eastAsia="Calibri" w:cs="Calibri"/>
                <w:b/>
                <w:bCs/>
                <w:color w:val="000000"/>
              </w:rPr>
              <w:t>Environmental Drivers of Recruitment*</w:t>
            </w:r>
          </w:p>
        </w:tc>
        <w:tc>
          <w:tcPr>
            <w:tcW w:w="720" w:type="dxa"/>
          </w:tcPr>
          <w:p w14:paraId="1BE12815" w14:textId="77777777" w:rsidR="000432BA" w:rsidRPr="00B057AD" w:rsidRDefault="000432BA" w:rsidP="002E4B98">
            <w:pPr>
              <w:jc w:val="center"/>
              <w:rPr>
                <w:b/>
                <w:bCs/>
              </w:rPr>
            </w:pPr>
          </w:p>
        </w:tc>
        <w:tc>
          <w:tcPr>
            <w:tcW w:w="720" w:type="dxa"/>
          </w:tcPr>
          <w:p w14:paraId="27CB6946" w14:textId="5B1CA654" w:rsidR="000432BA" w:rsidRPr="00B057AD" w:rsidRDefault="000432BA" w:rsidP="002E4B98">
            <w:pPr>
              <w:jc w:val="center"/>
              <w:rPr>
                <w:b/>
                <w:bCs/>
              </w:rPr>
            </w:pPr>
            <w:r w:rsidRPr="00B057AD">
              <w:rPr>
                <w:rFonts w:eastAsia="Calibri" w:cs="Calibri"/>
                <w:b/>
                <w:bCs/>
                <w:color w:val="000000"/>
              </w:rPr>
              <w:t>X</w:t>
            </w:r>
          </w:p>
        </w:tc>
      </w:tr>
      <w:tr w:rsidR="000432BA" w:rsidRPr="00B057AD" w14:paraId="3ED92BCE" w14:textId="77777777" w:rsidTr="000432BA">
        <w:trPr>
          <w:trHeight w:val="143"/>
        </w:trPr>
        <w:tc>
          <w:tcPr>
            <w:tcW w:w="8005" w:type="dxa"/>
            <w:shd w:val="clear" w:color="auto" w:fill="E8E8E8" w:themeFill="background2"/>
          </w:tcPr>
          <w:p w14:paraId="2954D028" w14:textId="7525C8B1" w:rsidR="000432BA" w:rsidRPr="00B057AD" w:rsidRDefault="000432BA" w:rsidP="000432BA">
            <w:pPr>
              <w:rPr>
                <w:b/>
                <w:bCs/>
              </w:rPr>
            </w:pPr>
            <w:r w:rsidRPr="00B057AD">
              <w:rPr>
                <w:rFonts w:eastAsia="Calibri" w:cs="Calibri"/>
                <w:b/>
                <w:bCs/>
                <w:color w:val="000000"/>
              </w:rPr>
              <w:t>Nontidal Fish Habitat</w:t>
            </w:r>
          </w:p>
        </w:tc>
        <w:tc>
          <w:tcPr>
            <w:tcW w:w="720" w:type="dxa"/>
            <w:shd w:val="clear" w:color="auto" w:fill="E8E8E8" w:themeFill="background2"/>
          </w:tcPr>
          <w:p w14:paraId="35C25F3B" w14:textId="77777777" w:rsidR="000432BA" w:rsidRPr="00B057AD" w:rsidRDefault="000432BA" w:rsidP="002E4B98">
            <w:pPr>
              <w:jc w:val="center"/>
              <w:rPr>
                <w:b/>
                <w:bCs/>
              </w:rPr>
            </w:pPr>
          </w:p>
        </w:tc>
        <w:tc>
          <w:tcPr>
            <w:tcW w:w="720" w:type="dxa"/>
            <w:shd w:val="clear" w:color="auto" w:fill="E8E8E8" w:themeFill="background2"/>
          </w:tcPr>
          <w:p w14:paraId="7CCC25F5" w14:textId="77777777" w:rsidR="000432BA" w:rsidRPr="00B057AD" w:rsidRDefault="000432BA" w:rsidP="002E4B98">
            <w:pPr>
              <w:jc w:val="center"/>
              <w:rPr>
                <w:b/>
                <w:bCs/>
              </w:rPr>
            </w:pPr>
          </w:p>
        </w:tc>
      </w:tr>
      <w:tr w:rsidR="000432BA" w:rsidRPr="00B057AD" w14:paraId="296026E2" w14:textId="77777777" w:rsidTr="0029776E">
        <w:trPr>
          <w:trHeight w:val="314"/>
        </w:trPr>
        <w:tc>
          <w:tcPr>
            <w:tcW w:w="8005" w:type="dxa"/>
          </w:tcPr>
          <w:p w14:paraId="2C7244CB" w14:textId="459128E2" w:rsidR="000432BA" w:rsidRPr="00B057AD" w:rsidRDefault="000432BA" w:rsidP="000432BA">
            <w:pPr>
              <w:rPr>
                <w:b/>
                <w:bCs/>
              </w:rPr>
            </w:pPr>
            <w:r w:rsidRPr="00B057AD">
              <w:rPr>
                <w:rFonts w:eastAsia="Calibri" w:cs="Calibri"/>
                <w:b/>
                <w:bCs/>
                <w:color w:val="000000"/>
              </w:rPr>
              <w:t>Changes in flow regimes*</w:t>
            </w:r>
          </w:p>
        </w:tc>
        <w:tc>
          <w:tcPr>
            <w:tcW w:w="720" w:type="dxa"/>
          </w:tcPr>
          <w:p w14:paraId="36C5FA1C" w14:textId="548B2B93" w:rsidR="000432BA" w:rsidRPr="00B057AD" w:rsidRDefault="000432BA" w:rsidP="002E4B98">
            <w:pPr>
              <w:jc w:val="center"/>
              <w:rPr>
                <w:b/>
                <w:bCs/>
              </w:rPr>
            </w:pPr>
            <w:r w:rsidRPr="00B057AD">
              <w:rPr>
                <w:b/>
                <w:bCs/>
              </w:rPr>
              <w:t>X</w:t>
            </w:r>
          </w:p>
        </w:tc>
        <w:tc>
          <w:tcPr>
            <w:tcW w:w="720" w:type="dxa"/>
          </w:tcPr>
          <w:p w14:paraId="6418E042" w14:textId="77777777" w:rsidR="000432BA" w:rsidRPr="00B057AD" w:rsidRDefault="000432BA" w:rsidP="002E4B98">
            <w:pPr>
              <w:jc w:val="center"/>
              <w:rPr>
                <w:b/>
                <w:bCs/>
              </w:rPr>
            </w:pPr>
          </w:p>
        </w:tc>
      </w:tr>
      <w:tr w:rsidR="000432BA" w:rsidRPr="00B057AD" w14:paraId="707188F9" w14:textId="77777777" w:rsidTr="0029776E">
        <w:trPr>
          <w:trHeight w:val="286"/>
        </w:trPr>
        <w:tc>
          <w:tcPr>
            <w:tcW w:w="8005" w:type="dxa"/>
          </w:tcPr>
          <w:p w14:paraId="68C07CF2" w14:textId="0CC5475D" w:rsidR="000432BA" w:rsidRPr="00B057AD" w:rsidRDefault="000432BA" w:rsidP="000432BA">
            <w:pPr>
              <w:rPr>
                <w:b/>
                <w:bCs/>
              </w:rPr>
            </w:pPr>
            <w:r w:rsidRPr="00B057AD">
              <w:rPr>
                <w:rFonts w:eastAsia="Calibri" w:cs="Calibri"/>
                <w:b/>
                <w:bCs/>
                <w:color w:val="000000"/>
              </w:rPr>
              <w:t>Shoreline Condition*/Local Land Use</w:t>
            </w:r>
          </w:p>
        </w:tc>
        <w:tc>
          <w:tcPr>
            <w:tcW w:w="720" w:type="dxa"/>
          </w:tcPr>
          <w:p w14:paraId="3B864FBE" w14:textId="074F6D11" w:rsidR="000432BA" w:rsidRPr="00B057AD" w:rsidRDefault="000432BA" w:rsidP="002E4B98">
            <w:pPr>
              <w:jc w:val="center"/>
              <w:rPr>
                <w:b/>
                <w:bCs/>
              </w:rPr>
            </w:pPr>
            <w:r w:rsidRPr="00B057AD">
              <w:rPr>
                <w:rFonts w:eastAsia="Calibri" w:cs="Calibri"/>
                <w:b/>
                <w:bCs/>
                <w:color w:val="000000"/>
              </w:rPr>
              <w:t>X</w:t>
            </w:r>
          </w:p>
        </w:tc>
        <w:tc>
          <w:tcPr>
            <w:tcW w:w="720" w:type="dxa"/>
          </w:tcPr>
          <w:p w14:paraId="2AAE0138" w14:textId="7A138795" w:rsidR="000432BA" w:rsidRPr="00B057AD" w:rsidRDefault="000432BA" w:rsidP="002E4B98">
            <w:pPr>
              <w:jc w:val="center"/>
              <w:rPr>
                <w:b/>
                <w:bCs/>
              </w:rPr>
            </w:pPr>
            <w:r w:rsidRPr="00B057AD">
              <w:rPr>
                <w:b/>
                <w:bCs/>
              </w:rPr>
              <w:t>X</w:t>
            </w:r>
          </w:p>
        </w:tc>
      </w:tr>
      <w:tr w:rsidR="000432BA" w:rsidRPr="00B057AD" w14:paraId="2B7DE44C" w14:textId="77777777" w:rsidTr="000432BA">
        <w:trPr>
          <w:trHeight w:val="286"/>
        </w:trPr>
        <w:tc>
          <w:tcPr>
            <w:tcW w:w="8005" w:type="dxa"/>
            <w:shd w:val="clear" w:color="auto" w:fill="E8E8E8" w:themeFill="background2"/>
          </w:tcPr>
          <w:p w14:paraId="4EA0AB2C" w14:textId="662FF83A" w:rsidR="000432BA" w:rsidRPr="00B057AD" w:rsidRDefault="000432BA" w:rsidP="000432BA">
            <w:pPr>
              <w:rPr>
                <w:b/>
                <w:bCs/>
              </w:rPr>
            </w:pPr>
            <w:r w:rsidRPr="00B057AD">
              <w:rPr>
                <w:b/>
                <w:bCs/>
              </w:rPr>
              <w:t>Acid Mine Drainage</w:t>
            </w:r>
          </w:p>
        </w:tc>
        <w:tc>
          <w:tcPr>
            <w:tcW w:w="720" w:type="dxa"/>
            <w:shd w:val="clear" w:color="auto" w:fill="E8E8E8" w:themeFill="background2"/>
          </w:tcPr>
          <w:p w14:paraId="04D3946D" w14:textId="77777777" w:rsidR="000432BA" w:rsidRPr="00B057AD" w:rsidRDefault="000432BA" w:rsidP="002E4B98">
            <w:pPr>
              <w:jc w:val="center"/>
              <w:rPr>
                <w:b/>
                <w:bCs/>
              </w:rPr>
            </w:pPr>
          </w:p>
        </w:tc>
        <w:tc>
          <w:tcPr>
            <w:tcW w:w="720" w:type="dxa"/>
            <w:shd w:val="clear" w:color="auto" w:fill="E8E8E8" w:themeFill="background2"/>
          </w:tcPr>
          <w:p w14:paraId="43F1BA1E" w14:textId="77777777" w:rsidR="000432BA" w:rsidRPr="00B057AD" w:rsidRDefault="000432BA" w:rsidP="002E4B98">
            <w:pPr>
              <w:jc w:val="center"/>
              <w:rPr>
                <w:b/>
                <w:bCs/>
              </w:rPr>
            </w:pPr>
          </w:p>
        </w:tc>
      </w:tr>
      <w:tr w:rsidR="000432BA" w:rsidRPr="00B057AD" w14:paraId="7FAAA443" w14:textId="77777777" w:rsidTr="0029776E">
        <w:trPr>
          <w:trHeight w:val="286"/>
        </w:trPr>
        <w:tc>
          <w:tcPr>
            <w:tcW w:w="8005" w:type="dxa"/>
          </w:tcPr>
          <w:p w14:paraId="17ABF175" w14:textId="5952B7AA" w:rsidR="000432BA" w:rsidRPr="00B057AD" w:rsidRDefault="000432BA" w:rsidP="000432BA">
            <w:pPr>
              <w:rPr>
                <w:b/>
                <w:bCs/>
              </w:rPr>
            </w:pPr>
            <w:r w:rsidRPr="00B057AD">
              <w:rPr>
                <w:rFonts w:eastAsia="Calibri" w:cs="Calibri"/>
                <w:b/>
                <w:bCs/>
                <w:color w:val="000000"/>
              </w:rPr>
              <w:t>Regulatory/Fiscal Constraints on AMD Restoration</w:t>
            </w:r>
          </w:p>
        </w:tc>
        <w:tc>
          <w:tcPr>
            <w:tcW w:w="720" w:type="dxa"/>
          </w:tcPr>
          <w:p w14:paraId="3A5AD1AC" w14:textId="555CD27E" w:rsidR="000432BA" w:rsidRPr="00B057AD" w:rsidRDefault="000432BA" w:rsidP="002E4B98">
            <w:pPr>
              <w:jc w:val="center"/>
              <w:rPr>
                <w:b/>
                <w:bCs/>
              </w:rPr>
            </w:pPr>
            <w:r w:rsidRPr="00B057AD">
              <w:rPr>
                <w:rFonts w:eastAsia="Calibri" w:cs="Calibri"/>
                <w:b/>
                <w:bCs/>
                <w:color w:val="000000"/>
              </w:rPr>
              <w:t>X</w:t>
            </w:r>
          </w:p>
        </w:tc>
        <w:tc>
          <w:tcPr>
            <w:tcW w:w="720" w:type="dxa"/>
          </w:tcPr>
          <w:p w14:paraId="492A87DA" w14:textId="77777777" w:rsidR="000432BA" w:rsidRPr="00B057AD" w:rsidRDefault="000432BA" w:rsidP="002E4B98">
            <w:pPr>
              <w:jc w:val="center"/>
              <w:rPr>
                <w:b/>
                <w:bCs/>
              </w:rPr>
            </w:pPr>
          </w:p>
        </w:tc>
      </w:tr>
      <w:tr w:rsidR="000432BA" w:rsidRPr="00B057AD" w14:paraId="55CAAAD3" w14:textId="77777777" w:rsidTr="000432BA">
        <w:trPr>
          <w:trHeight w:val="286"/>
        </w:trPr>
        <w:tc>
          <w:tcPr>
            <w:tcW w:w="8005" w:type="dxa"/>
            <w:shd w:val="clear" w:color="auto" w:fill="E8E8E8" w:themeFill="background2"/>
          </w:tcPr>
          <w:p w14:paraId="506C9806" w14:textId="65040E87" w:rsidR="000432BA" w:rsidRPr="00B057AD" w:rsidRDefault="000432BA" w:rsidP="000432BA">
            <w:pPr>
              <w:rPr>
                <w:b/>
                <w:bCs/>
              </w:rPr>
            </w:pPr>
            <w:r w:rsidRPr="00B057AD">
              <w:rPr>
                <w:rFonts w:eastAsia="Calibri" w:cs="Calibri"/>
                <w:b/>
                <w:bCs/>
                <w:color w:val="000000"/>
              </w:rPr>
              <w:t>Freshwater Mussels</w:t>
            </w:r>
          </w:p>
        </w:tc>
        <w:tc>
          <w:tcPr>
            <w:tcW w:w="720" w:type="dxa"/>
            <w:shd w:val="clear" w:color="auto" w:fill="E8E8E8" w:themeFill="background2"/>
          </w:tcPr>
          <w:p w14:paraId="7110F76B" w14:textId="77777777" w:rsidR="000432BA" w:rsidRPr="00B057AD" w:rsidRDefault="000432BA" w:rsidP="002E4B98">
            <w:pPr>
              <w:jc w:val="center"/>
              <w:rPr>
                <w:b/>
                <w:bCs/>
              </w:rPr>
            </w:pPr>
          </w:p>
        </w:tc>
        <w:tc>
          <w:tcPr>
            <w:tcW w:w="720" w:type="dxa"/>
            <w:shd w:val="clear" w:color="auto" w:fill="E8E8E8" w:themeFill="background2"/>
          </w:tcPr>
          <w:p w14:paraId="32F0AA86" w14:textId="77777777" w:rsidR="000432BA" w:rsidRPr="00B057AD" w:rsidRDefault="000432BA" w:rsidP="002E4B98">
            <w:pPr>
              <w:jc w:val="center"/>
              <w:rPr>
                <w:b/>
                <w:bCs/>
              </w:rPr>
            </w:pPr>
          </w:p>
        </w:tc>
      </w:tr>
      <w:tr w:rsidR="000432BA" w:rsidRPr="00B057AD" w14:paraId="0B33FE3D" w14:textId="77777777" w:rsidTr="0029776E">
        <w:trPr>
          <w:trHeight w:val="286"/>
        </w:trPr>
        <w:tc>
          <w:tcPr>
            <w:tcW w:w="8005" w:type="dxa"/>
          </w:tcPr>
          <w:p w14:paraId="5B0839D1" w14:textId="67AE3A51" w:rsidR="000432BA" w:rsidRPr="00B057AD" w:rsidRDefault="000432BA" w:rsidP="000432BA">
            <w:pPr>
              <w:rPr>
                <w:b/>
                <w:bCs/>
              </w:rPr>
            </w:pPr>
            <w:r w:rsidRPr="00B057AD">
              <w:rPr>
                <w:rFonts w:eastAsia="Calibri" w:cs="Calibri"/>
                <w:b/>
                <w:bCs/>
                <w:color w:val="000000"/>
              </w:rPr>
              <w:t>Data sharing across jurisdictions</w:t>
            </w:r>
          </w:p>
        </w:tc>
        <w:tc>
          <w:tcPr>
            <w:tcW w:w="720" w:type="dxa"/>
          </w:tcPr>
          <w:p w14:paraId="659EE69B" w14:textId="22001722" w:rsidR="000432BA" w:rsidRPr="00B057AD" w:rsidRDefault="000432BA" w:rsidP="002E4B98">
            <w:pPr>
              <w:jc w:val="center"/>
              <w:rPr>
                <w:b/>
                <w:bCs/>
              </w:rPr>
            </w:pPr>
            <w:r w:rsidRPr="00B057AD">
              <w:rPr>
                <w:rFonts w:eastAsia="Calibri" w:cs="Calibri"/>
                <w:b/>
                <w:bCs/>
                <w:color w:val="000000"/>
              </w:rPr>
              <w:t>X</w:t>
            </w:r>
          </w:p>
        </w:tc>
        <w:tc>
          <w:tcPr>
            <w:tcW w:w="720" w:type="dxa"/>
          </w:tcPr>
          <w:p w14:paraId="1C01C6CA" w14:textId="77777777" w:rsidR="000432BA" w:rsidRPr="00B057AD" w:rsidRDefault="000432BA" w:rsidP="002E4B98">
            <w:pPr>
              <w:jc w:val="center"/>
              <w:rPr>
                <w:b/>
                <w:bCs/>
              </w:rPr>
            </w:pPr>
          </w:p>
        </w:tc>
      </w:tr>
      <w:tr w:rsidR="000432BA" w:rsidRPr="00B057AD" w14:paraId="251CC770" w14:textId="77777777" w:rsidTr="0029776E">
        <w:trPr>
          <w:trHeight w:val="286"/>
        </w:trPr>
        <w:tc>
          <w:tcPr>
            <w:tcW w:w="8005" w:type="dxa"/>
          </w:tcPr>
          <w:p w14:paraId="64AD2F3E" w14:textId="788447CB" w:rsidR="000432BA" w:rsidRPr="00B057AD" w:rsidRDefault="000432BA" w:rsidP="000432BA">
            <w:pPr>
              <w:rPr>
                <w:b/>
                <w:bCs/>
              </w:rPr>
            </w:pPr>
            <w:r w:rsidRPr="00B057AD">
              <w:rPr>
                <w:rFonts w:eastAsia="Calibri" w:cs="Calibri"/>
                <w:b/>
                <w:bCs/>
                <w:color w:val="000000"/>
              </w:rPr>
              <w:t>High uncertainty within FWM population demography</w:t>
            </w:r>
          </w:p>
        </w:tc>
        <w:tc>
          <w:tcPr>
            <w:tcW w:w="720" w:type="dxa"/>
          </w:tcPr>
          <w:p w14:paraId="62FA497E" w14:textId="77777777" w:rsidR="000432BA" w:rsidRPr="00B057AD" w:rsidRDefault="000432BA" w:rsidP="002E4B98">
            <w:pPr>
              <w:jc w:val="center"/>
              <w:rPr>
                <w:b/>
                <w:bCs/>
              </w:rPr>
            </w:pPr>
          </w:p>
        </w:tc>
        <w:tc>
          <w:tcPr>
            <w:tcW w:w="720" w:type="dxa"/>
          </w:tcPr>
          <w:p w14:paraId="36E25D29" w14:textId="05C32BCA" w:rsidR="000432BA" w:rsidRPr="00B057AD" w:rsidRDefault="000432BA" w:rsidP="002E4B98">
            <w:pPr>
              <w:jc w:val="center"/>
              <w:rPr>
                <w:b/>
                <w:bCs/>
              </w:rPr>
            </w:pPr>
            <w:r w:rsidRPr="00B057AD">
              <w:rPr>
                <w:rFonts w:eastAsia="Calibri" w:cs="Calibri"/>
                <w:b/>
                <w:bCs/>
                <w:color w:val="000000"/>
              </w:rPr>
              <w:t>X</w:t>
            </w:r>
          </w:p>
        </w:tc>
      </w:tr>
      <w:tr w:rsidR="000432BA" w:rsidRPr="00B057AD" w14:paraId="5C2CA5B4" w14:textId="77777777" w:rsidTr="0029776E">
        <w:trPr>
          <w:trHeight w:val="286"/>
        </w:trPr>
        <w:tc>
          <w:tcPr>
            <w:tcW w:w="8005" w:type="dxa"/>
          </w:tcPr>
          <w:p w14:paraId="5C1BC97C" w14:textId="2B738D5F" w:rsidR="000432BA" w:rsidRPr="00B057AD" w:rsidRDefault="000432BA" w:rsidP="000432BA">
            <w:pPr>
              <w:rPr>
                <w:b/>
                <w:bCs/>
              </w:rPr>
            </w:pPr>
            <w:r w:rsidRPr="00B057AD">
              <w:rPr>
                <w:rFonts w:eastAsia="Calibri" w:cs="Calibri"/>
                <w:b/>
                <w:bCs/>
                <w:color w:val="000000"/>
              </w:rPr>
              <w:t>Invasive Species*</w:t>
            </w:r>
          </w:p>
        </w:tc>
        <w:tc>
          <w:tcPr>
            <w:tcW w:w="720" w:type="dxa"/>
          </w:tcPr>
          <w:p w14:paraId="310D83EC" w14:textId="0B0336B4" w:rsidR="000432BA" w:rsidRPr="00B057AD" w:rsidRDefault="000432BA" w:rsidP="002E4B98">
            <w:pPr>
              <w:jc w:val="center"/>
              <w:rPr>
                <w:b/>
                <w:bCs/>
              </w:rPr>
            </w:pPr>
            <w:r w:rsidRPr="00B057AD">
              <w:rPr>
                <w:rFonts w:eastAsia="Calibri" w:cs="Calibri"/>
                <w:b/>
                <w:bCs/>
                <w:color w:val="000000"/>
              </w:rPr>
              <w:t>X</w:t>
            </w:r>
          </w:p>
        </w:tc>
        <w:tc>
          <w:tcPr>
            <w:tcW w:w="720" w:type="dxa"/>
          </w:tcPr>
          <w:p w14:paraId="6E8AC175" w14:textId="77777777" w:rsidR="000432BA" w:rsidRPr="00B057AD" w:rsidRDefault="000432BA" w:rsidP="002E4B98">
            <w:pPr>
              <w:jc w:val="center"/>
              <w:rPr>
                <w:b/>
                <w:bCs/>
              </w:rPr>
            </w:pPr>
          </w:p>
        </w:tc>
      </w:tr>
      <w:tr w:rsidR="000432BA" w:rsidRPr="00B057AD" w14:paraId="63DFBAAB" w14:textId="77777777" w:rsidTr="000432BA">
        <w:trPr>
          <w:trHeight w:val="302"/>
        </w:trPr>
        <w:tc>
          <w:tcPr>
            <w:tcW w:w="8005" w:type="dxa"/>
            <w:shd w:val="clear" w:color="auto" w:fill="E8E8E8" w:themeFill="background2"/>
          </w:tcPr>
          <w:p w14:paraId="37DDE280" w14:textId="15564BEB" w:rsidR="000432BA" w:rsidRPr="00B057AD" w:rsidRDefault="000432BA" w:rsidP="000432BA">
            <w:pPr>
              <w:rPr>
                <w:b/>
                <w:bCs/>
              </w:rPr>
            </w:pPr>
            <w:r w:rsidRPr="00B057AD">
              <w:rPr>
                <w:rFonts w:eastAsia="Calibri" w:cs="Calibri"/>
                <w:b/>
                <w:bCs/>
                <w:color w:val="000000"/>
              </w:rPr>
              <w:t>Challenges for all Targets</w:t>
            </w:r>
          </w:p>
        </w:tc>
        <w:tc>
          <w:tcPr>
            <w:tcW w:w="720" w:type="dxa"/>
            <w:shd w:val="clear" w:color="auto" w:fill="E8E8E8" w:themeFill="background2"/>
          </w:tcPr>
          <w:p w14:paraId="564728DB" w14:textId="77777777" w:rsidR="000432BA" w:rsidRPr="00B057AD" w:rsidRDefault="000432BA" w:rsidP="002E4B98">
            <w:pPr>
              <w:jc w:val="center"/>
              <w:rPr>
                <w:b/>
                <w:bCs/>
              </w:rPr>
            </w:pPr>
          </w:p>
        </w:tc>
        <w:tc>
          <w:tcPr>
            <w:tcW w:w="720" w:type="dxa"/>
            <w:shd w:val="clear" w:color="auto" w:fill="E8E8E8" w:themeFill="background2"/>
          </w:tcPr>
          <w:p w14:paraId="02F74A08" w14:textId="77777777" w:rsidR="000432BA" w:rsidRPr="00B057AD" w:rsidRDefault="000432BA" w:rsidP="002E4B98">
            <w:pPr>
              <w:jc w:val="center"/>
              <w:rPr>
                <w:b/>
                <w:bCs/>
              </w:rPr>
            </w:pPr>
          </w:p>
        </w:tc>
      </w:tr>
      <w:tr w:rsidR="000432BA" w:rsidRPr="00B057AD" w14:paraId="225D5C9D" w14:textId="77777777" w:rsidTr="0029776E">
        <w:trPr>
          <w:trHeight w:val="286"/>
        </w:trPr>
        <w:tc>
          <w:tcPr>
            <w:tcW w:w="8005" w:type="dxa"/>
          </w:tcPr>
          <w:p w14:paraId="190920F2" w14:textId="2AAB3683" w:rsidR="000432BA" w:rsidRPr="00B057AD" w:rsidRDefault="000432BA" w:rsidP="000432BA">
            <w:pPr>
              <w:rPr>
                <w:b/>
                <w:bCs/>
              </w:rPr>
            </w:pPr>
            <w:r w:rsidRPr="00B057AD">
              <w:rPr>
                <w:rFonts w:eastAsia="Calibri" w:cs="Calibri"/>
                <w:b/>
                <w:bCs/>
                <w:color w:val="000000"/>
              </w:rPr>
              <w:t>Changing Environmental Conditions*</w:t>
            </w:r>
          </w:p>
        </w:tc>
        <w:tc>
          <w:tcPr>
            <w:tcW w:w="720" w:type="dxa"/>
          </w:tcPr>
          <w:p w14:paraId="0E41A0D6" w14:textId="77777777" w:rsidR="000432BA" w:rsidRPr="00B057AD" w:rsidRDefault="000432BA" w:rsidP="002E4B98">
            <w:pPr>
              <w:jc w:val="center"/>
              <w:rPr>
                <w:b/>
                <w:bCs/>
              </w:rPr>
            </w:pPr>
          </w:p>
        </w:tc>
        <w:tc>
          <w:tcPr>
            <w:tcW w:w="720" w:type="dxa"/>
          </w:tcPr>
          <w:p w14:paraId="06C3D8B5" w14:textId="055705A7" w:rsidR="000432BA" w:rsidRPr="00B057AD" w:rsidRDefault="000432BA" w:rsidP="002E4B98">
            <w:pPr>
              <w:jc w:val="center"/>
              <w:rPr>
                <w:b/>
                <w:bCs/>
              </w:rPr>
            </w:pPr>
            <w:r w:rsidRPr="00B057AD">
              <w:rPr>
                <w:rFonts w:eastAsia="Calibri" w:cs="Calibri"/>
                <w:b/>
                <w:bCs/>
                <w:color w:val="000000"/>
              </w:rPr>
              <w:t>X</w:t>
            </w:r>
          </w:p>
        </w:tc>
      </w:tr>
      <w:tr w:rsidR="000432BA" w:rsidRPr="00B057AD" w14:paraId="46698458" w14:textId="77777777" w:rsidTr="0029776E">
        <w:trPr>
          <w:trHeight w:val="286"/>
        </w:trPr>
        <w:tc>
          <w:tcPr>
            <w:tcW w:w="8005" w:type="dxa"/>
          </w:tcPr>
          <w:p w14:paraId="72B6CA19" w14:textId="768084C6" w:rsidR="000432BA" w:rsidRPr="00B057AD" w:rsidRDefault="000432BA" w:rsidP="000432BA">
            <w:pPr>
              <w:rPr>
                <w:b/>
                <w:bCs/>
              </w:rPr>
            </w:pPr>
            <w:r w:rsidRPr="00B057AD">
              <w:rPr>
                <w:rFonts w:eastAsia="Calibri" w:cs="Calibri"/>
                <w:b/>
                <w:bCs/>
                <w:color w:val="000000"/>
              </w:rPr>
              <w:t>Differences in management strategies across jurisdictions</w:t>
            </w:r>
          </w:p>
        </w:tc>
        <w:tc>
          <w:tcPr>
            <w:tcW w:w="720" w:type="dxa"/>
          </w:tcPr>
          <w:p w14:paraId="697423D4" w14:textId="3B72871B" w:rsidR="000432BA" w:rsidRPr="00B057AD" w:rsidRDefault="000432BA" w:rsidP="002E4B98">
            <w:pPr>
              <w:jc w:val="center"/>
              <w:rPr>
                <w:b/>
                <w:bCs/>
              </w:rPr>
            </w:pPr>
            <w:r w:rsidRPr="00B057AD">
              <w:rPr>
                <w:rFonts w:eastAsia="Calibri" w:cs="Calibri"/>
                <w:b/>
                <w:bCs/>
                <w:color w:val="000000"/>
              </w:rPr>
              <w:t>X</w:t>
            </w:r>
          </w:p>
        </w:tc>
        <w:tc>
          <w:tcPr>
            <w:tcW w:w="720" w:type="dxa"/>
          </w:tcPr>
          <w:p w14:paraId="278F7ADF" w14:textId="77777777" w:rsidR="000432BA" w:rsidRPr="00B057AD" w:rsidRDefault="000432BA" w:rsidP="002E4B98">
            <w:pPr>
              <w:jc w:val="center"/>
              <w:rPr>
                <w:b/>
                <w:bCs/>
              </w:rPr>
            </w:pPr>
          </w:p>
        </w:tc>
      </w:tr>
      <w:tr w:rsidR="000432BA" w:rsidRPr="00B057AD" w14:paraId="6B4A609B" w14:textId="77777777" w:rsidTr="0029776E">
        <w:trPr>
          <w:trHeight w:val="194"/>
        </w:trPr>
        <w:tc>
          <w:tcPr>
            <w:tcW w:w="8005" w:type="dxa"/>
          </w:tcPr>
          <w:p w14:paraId="5906FACF" w14:textId="33B5F54B" w:rsidR="000432BA" w:rsidRPr="00B057AD" w:rsidRDefault="000432BA" w:rsidP="000432BA">
            <w:pPr>
              <w:rPr>
                <w:b/>
                <w:bCs/>
              </w:rPr>
            </w:pPr>
            <w:r w:rsidRPr="00B057AD">
              <w:rPr>
                <w:rFonts w:eastAsia="Calibri" w:cs="Calibri"/>
                <w:b/>
                <w:bCs/>
                <w:color w:val="000000"/>
              </w:rPr>
              <w:t>Funding availability</w:t>
            </w:r>
          </w:p>
        </w:tc>
        <w:tc>
          <w:tcPr>
            <w:tcW w:w="720" w:type="dxa"/>
          </w:tcPr>
          <w:p w14:paraId="7BD0C50A" w14:textId="669019F5" w:rsidR="000432BA" w:rsidRPr="00B057AD" w:rsidRDefault="000432BA" w:rsidP="002E4B98">
            <w:pPr>
              <w:jc w:val="center"/>
              <w:rPr>
                <w:b/>
                <w:bCs/>
              </w:rPr>
            </w:pPr>
            <w:r w:rsidRPr="00B057AD">
              <w:rPr>
                <w:rFonts w:eastAsia="Calibri" w:cs="Calibri"/>
                <w:b/>
                <w:bCs/>
                <w:color w:val="000000"/>
              </w:rPr>
              <w:t>X</w:t>
            </w:r>
          </w:p>
        </w:tc>
        <w:tc>
          <w:tcPr>
            <w:tcW w:w="720" w:type="dxa"/>
          </w:tcPr>
          <w:p w14:paraId="13241BC7" w14:textId="77777777" w:rsidR="000432BA" w:rsidRPr="00B057AD" w:rsidRDefault="000432BA" w:rsidP="002E4B98">
            <w:pPr>
              <w:jc w:val="center"/>
              <w:rPr>
                <w:b/>
                <w:bCs/>
              </w:rPr>
            </w:pPr>
          </w:p>
        </w:tc>
      </w:tr>
    </w:tbl>
    <w:p w14:paraId="3385E7E6" w14:textId="77777777" w:rsidR="00B85191" w:rsidRDefault="00B85191"/>
    <w:p w14:paraId="033B388B" w14:textId="3F1F3A79" w:rsidR="0006636C" w:rsidRDefault="0006636C" w:rsidP="0006636C">
      <w:pPr>
        <w:pStyle w:val="Heading3"/>
      </w:pPr>
      <w:r>
        <w:lastRenderedPageBreak/>
        <w:t xml:space="preserve">Management Approaches for Outcome </w:t>
      </w:r>
      <w:r w:rsidR="00200F50">
        <w:t>1.</w:t>
      </w:r>
      <w:r w:rsidR="00F70B6B">
        <w:t>3</w:t>
      </w:r>
      <w:r>
        <w:t xml:space="preserve">: </w:t>
      </w:r>
      <w:r w:rsidR="00F70B6B">
        <w:t xml:space="preserve">Fish </w:t>
      </w:r>
      <w:r w:rsidR="009F4211">
        <w:t>Habitat</w:t>
      </w:r>
    </w:p>
    <w:p w14:paraId="2F4E6522" w14:textId="77777777" w:rsidR="00390F61" w:rsidRPr="00390F61" w:rsidRDefault="00390F61" w:rsidP="00434A90">
      <w:pPr>
        <w:widowControl w:val="0"/>
        <w:pBdr>
          <w:top w:val="nil"/>
          <w:left w:val="nil"/>
          <w:bottom w:val="nil"/>
          <w:right w:val="nil"/>
          <w:between w:val="nil"/>
        </w:pBdr>
        <w:spacing w:line="240" w:lineRule="auto"/>
        <w:rPr>
          <w:rFonts w:eastAsia="Calibri" w:cs="Calibri"/>
          <w:color w:val="000000"/>
          <w:kern w:val="0"/>
          <w:lang w:val="en"/>
          <w14:ligatures w14:val="none"/>
        </w:rPr>
      </w:pPr>
      <w:r w:rsidRPr="00390F61">
        <w:rPr>
          <w:rFonts w:eastAsia="Calibri" w:cs="Calibri"/>
          <w:color w:val="000000"/>
          <w:kern w:val="0"/>
          <w:u w:val="single"/>
          <w:lang w:val="en"/>
          <w14:ligatures w14:val="none"/>
        </w:rPr>
        <w:t>Management Approach 1.3.1: Conduct 2026 Baseline Assessment for Tidal Fish Habitat and Utilize</w:t>
      </w:r>
      <w:r w:rsidRPr="00390F61">
        <w:rPr>
          <w:rFonts w:eastAsia="Calibri" w:cs="Calibri"/>
          <w:color w:val="000000"/>
          <w:kern w:val="0"/>
          <w:lang w:val="en"/>
          <w14:ligatures w14:val="none"/>
        </w:rPr>
        <w:t xml:space="preserve"> </w:t>
      </w:r>
      <w:r w:rsidRPr="00390F61">
        <w:rPr>
          <w:rFonts w:eastAsia="Calibri" w:cs="Calibri"/>
          <w:color w:val="000000"/>
          <w:kern w:val="0"/>
          <w:u w:val="single"/>
          <w:lang w:val="en"/>
          <w14:ligatures w14:val="none"/>
        </w:rPr>
        <w:t>Results for Water Quality Prioritization</w:t>
      </w:r>
    </w:p>
    <w:p w14:paraId="6D8A87FD" w14:textId="77777777" w:rsidR="00390F61" w:rsidRPr="00390F61" w:rsidRDefault="00390F61" w:rsidP="00434A90">
      <w:pPr>
        <w:widowControl w:val="0"/>
        <w:pBdr>
          <w:top w:val="nil"/>
          <w:left w:val="nil"/>
          <w:bottom w:val="nil"/>
          <w:right w:val="nil"/>
          <w:between w:val="nil"/>
        </w:pBdr>
        <w:spacing w:line="240" w:lineRule="auto"/>
        <w:rPr>
          <w:rFonts w:eastAsia="Calibri" w:cs="Calibri"/>
          <w:kern w:val="0"/>
          <w:lang w:val="en"/>
          <w14:ligatures w14:val="none"/>
        </w:rPr>
      </w:pPr>
      <w:r w:rsidRPr="00390F61">
        <w:rPr>
          <w:rFonts w:eastAsia="Calibri" w:cs="Calibri"/>
          <w:color w:val="000000"/>
          <w:kern w:val="0"/>
          <w:lang w:val="en"/>
          <w14:ligatures w14:val="none"/>
        </w:rPr>
        <w:t>Habitat conditions are not currently used by the CBP to target water quality and habitat restoration actions that could have a greater positive impact on living resources. The development of a HSI creates a common science based baseline by which the CBP can better target water quality and habitat improvements with the goal of more effectively improving living resource outcomes. This approach executes a Bay-wide HSI analysis. Workflow includes habitat data compilation (NOAA), statistical analysis (UMCES/USGS/EPA), modeling (VIMS), and segment scoring/review (CBP). Tiered targeting will identify "hot spots" for restoration based on HSI scores. The HSI outputs will be shared through a coordinated process between THFW GT and Clean GT to utilize the results in identifying priority areas for water quality improvements that can be integrated into WIPs and to identify synergies with other outcomes where joint restoration initiatives could occur. Updated tidal fish habitat assessments will be planned and implemented to track changes through 2040.</w:t>
      </w:r>
    </w:p>
    <w:p w14:paraId="0AE0B51D" w14:textId="77777777" w:rsidR="00390F61" w:rsidRPr="00390F61" w:rsidRDefault="00390F61" w:rsidP="00434A90">
      <w:pPr>
        <w:widowControl w:val="0"/>
        <w:pBdr>
          <w:top w:val="nil"/>
          <w:left w:val="nil"/>
          <w:bottom w:val="nil"/>
          <w:right w:val="nil"/>
          <w:between w:val="nil"/>
        </w:pBdr>
        <w:spacing w:line="240" w:lineRule="auto"/>
        <w:rPr>
          <w:rFonts w:eastAsia="Calibri" w:cs="Calibri"/>
          <w:color w:val="000000"/>
          <w:kern w:val="0"/>
          <w:lang w:val="en"/>
          <w14:ligatures w14:val="none"/>
        </w:rPr>
      </w:pPr>
      <w:bookmarkStart w:id="18" w:name="bookmark=id.nr46bqvz2ss" w:colFirst="0" w:colLast="0"/>
      <w:bookmarkEnd w:id="18"/>
      <w:r w:rsidRPr="00390F61">
        <w:rPr>
          <w:rFonts w:eastAsia="Calibri" w:cs="Calibri"/>
          <w:color w:val="000000"/>
          <w:kern w:val="0"/>
          <w:u w:val="single"/>
          <w:lang w:val="en"/>
          <w14:ligatures w14:val="none"/>
        </w:rPr>
        <w:t>Management Approach 1.3.2: Integrate Forage Species into Fisheries Management</w:t>
      </w:r>
    </w:p>
    <w:p w14:paraId="6990D9E5" w14:textId="77777777" w:rsidR="00390F61" w:rsidRPr="00390F61" w:rsidRDefault="00390F61" w:rsidP="00434A90">
      <w:pPr>
        <w:widowControl w:val="0"/>
        <w:pBdr>
          <w:top w:val="nil"/>
          <w:left w:val="nil"/>
          <w:bottom w:val="nil"/>
          <w:right w:val="nil"/>
          <w:between w:val="nil"/>
        </w:pBdr>
        <w:spacing w:line="240" w:lineRule="auto"/>
        <w:rPr>
          <w:rFonts w:eastAsia="Calibri" w:cs="Calibri"/>
          <w:color w:val="000000"/>
          <w:kern w:val="0"/>
          <w:lang w:val="en"/>
          <w14:ligatures w14:val="none"/>
        </w:rPr>
      </w:pPr>
      <w:bookmarkStart w:id="19" w:name="bookmark=id.fogrbqx1xm6f" w:colFirst="0" w:colLast="0"/>
      <w:bookmarkEnd w:id="19"/>
      <w:r w:rsidRPr="00390F61">
        <w:rPr>
          <w:rFonts w:eastAsia="Calibri" w:cs="Calibri"/>
          <w:color w:val="000000"/>
          <w:kern w:val="0"/>
          <w:lang w:val="en"/>
          <w14:ligatures w14:val="none"/>
        </w:rPr>
        <w:t>Many forage species in the Chesapeake Bay watershed are not managed, however, their importance as food for managed predators (such as Striped bass) is well known. Changes in forage species composition and abundance in the watershed can therefore impact managed predators, yet information on forage dynamics and impacts to higher trophic levels is not currently considered when making fishery and habitat management decisions. The development of forage indicators can address this gap by developing clear and useful information that can inform fishery and habitat management decisions. Development of annual forage status reports to inform knowledge of predator-prey dynamics. Monitor 14 forage groups (e.g., Menhaden, Anchovy, Mysids, Polychaetes). Utilize gastric evacuation models to quantify predatory demand by six biomass-dominant predator fishes (Striped bass, summer flounder, weakfish, Atlantic croaker, white perch, spot). Information will be shared via annual forage reports.</w:t>
      </w:r>
    </w:p>
    <w:p w14:paraId="3B6CE06D" w14:textId="77777777" w:rsidR="00390F61" w:rsidRPr="00390F61" w:rsidRDefault="00390F61" w:rsidP="00434A90">
      <w:pPr>
        <w:widowControl w:val="0"/>
        <w:pBdr>
          <w:top w:val="nil"/>
          <w:left w:val="nil"/>
          <w:bottom w:val="nil"/>
          <w:right w:val="nil"/>
          <w:between w:val="nil"/>
        </w:pBdr>
        <w:spacing w:line="240" w:lineRule="auto"/>
        <w:rPr>
          <w:rFonts w:eastAsia="Calibri" w:cs="Calibri"/>
          <w:color w:val="000000"/>
          <w:kern w:val="0"/>
          <w:lang w:val="en"/>
          <w14:ligatures w14:val="none"/>
        </w:rPr>
      </w:pPr>
      <w:bookmarkStart w:id="20" w:name="bookmark=id.yc06dc1pc96l" w:colFirst="0" w:colLast="0"/>
      <w:bookmarkEnd w:id="20"/>
      <w:r w:rsidRPr="00390F61">
        <w:rPr>
          <w:rFonts w:eastAsia="Calibri" w:cs="Calibri"/>
          <w:color w:val="000000"/>
          <w:kern w:val="0"/>
          <w:u w:val="single"/>
          <w:lang w:val="en"/>
          <w14:ligatures w14:val="none"/>
        </w:rPr>
        <w:t>Management Approach 1.3.3: Continuous Assessment of Nontidal Habitat Quality</w:t>
      </w:r>
    </w:p>
    <w:p w14:paraId="5AEA779C" w14:textId="77777777" w:rsidR="00390F61" w:rsidRPr="00390F61" w:rsidRDefault="00390F61" w:rsidP="00434A90">
      <w:pPr>
        <w:widowControl w:val="0"/>
        <w:pBdr>
          <w:top w:val="nil"/>
          <w:left w:val="nil"/>
          <w:bottom w:val="nil"/>
          <w:right w:val="nil"/>
          <w:between w:val="nil"/>
        </w:pBdr>
        <w:spacing w:line="240" w:lineRule="auto"/>
        <w:rPr>
          <w:rFonts w:eastAsia="Calibri" w:cs="Calibri"/>
          <w:color w:val="000000"/>
          <w:kern w:val="0"/>
          <w:lang w:val="en"/>
          <w14:ligatures w14:val="none"/>
        </w:rPr>
      </w:pPr>
      <w:bookmarkStart w:id="21" w:name="bookmark=id.vyn5w1kbmmw2" w:colFirst="0" w:colLast="0"/>
      <w:bookmarkEnd w:id="21"/>
      <w:r w:rsidRPr="00390F61">
        <w:rPr>
          <w:rFonts w:eastAsia="Calibri" w:cs="Calibri"/>
          <w:color w:val="000000"/>
          <w:kern w:val="0"/>
          <w:lang w:val="en"/>
          <w14:ligatures w14:val="none"/>
        </w:rPr>
        <w:t>Refinement of assessment tools to monitor habitat suitability, supporting informed land management and planning.</w:t>
      </w:r>
    </w:p>
    <w:p w14:paraId="1CFD5295" w14:textId="77777777" w:rsidR="00390F61" w:rsidRPr="00390F61" w:rsidRDefault="00390F61" w:rsidP="00434A90">
      <w:pPr>
        <w:widowControl w:val="0"/>
        <w:pBdr>
          <w:top w:val="nil"/>
          <w:left w:val="nil"/>
          <w:bottom w:val="nil"/>
          <w:right w:val="nil"/>
          <w:between w:val="nil"/>
        </w:pBdr>
        <w:spacing w:before="1" w:line="240" w:lineRule="auto"/>
        <w:rPr>
          <w:rFonts w:eastAsia="Calibri" w:cs="Calibri"/>
          <w:color w:val="000000"/>
          <w:kern w:val="0"/>
          <w:u w:val="single"/>
          <w:lang w:val="en"/>
          <w14:ligatures w14:val="none"/>
        </w:rPr>
      </w:pPr>
      <w:bookmarkStart w:id="22" w:name="bookmark=id.37qmx7hwd1sl" w:colFirst="0" w:colLast="0"/>
      <w:bookmarkEnd w:id="22"/>
      <w:r w:rsidRPr="00390F61">
        <w:rPr>
          <w:rFonts w:eastAsia="Calibri" w:cs="Calibri"/>
          <w:color w:val="000000"/>
          <w:kern w:val="0"/>
          <w:u w:val="single"/>
          <w:lang w:val="en"/>
          <w14:ligatures w14:val="none"/>
        </w:rPr>
        <w:t>Management Approach 1.3.4: Prioritize Acid Mine Drainage (AMD) Restoration Sites</w:t>
      </w:r>
    </w:p>
    <w:p w14:paraId="3D55E862" w14:textId="77777777" w:rsidR="00390F61" w:rsidRPr="00390F61" w:rsidRDefault="00390F61" w:rsidP="00434A90">
      <w:pPr>
        <w:widowControl w:val="0"/>
        <w:pBdr>
          <w:top w:val="nil"/>
          <w:left w:val="nil"/>
          <w:bottom w:val="nil"/>
          <w:right w:val="nil"/>
          <w:between w:val="nil"/>
        </w:pBdr>
        <w:spacing w:before="1" w:line="240" w:lineRule="auto"/>
        <w:rPr>
          <w:rFonts w:eastAsia="Calibri" w:cs="Calibri"/>
          <w:kern w:val="0"/>
          <w:lang w:val="en"/>
          <w14:ligatures w14:val="none"/>
        </w:rPr>
      </w:pPr>
      <w:r w:rsidRPr="00390F61">
        <w:rPr>
          <w:rFonts w:eastAsia="Calibri" w:cs="Calibri"/>
          <w:kern w:val="0"/>
          <w:lang w:val="en"/>
          <w14:ligatures w14:val="none"/>
        </w:rPr>
        <w:t>Addressing AMD relies on collaborative communication, comprehensive water quality monitoring, and targeted aquatic resource data to effectively identify and prioritize watersheds and measure stream mile improvements. By implementing strategic active and passive treatments and projects, the Partnership will focus on remediating degraded streams to maximize habitat availability for fish populations.</w:t>
      </w:r>
    </w:p>
    <w:p w14:paraId="37384D56" w14:textId="65A15926" w:rsidR="00390F61" w:rsidRPr="00390F61" w:rsidRDefault="00390F61" w:rsidP="00434A90">
      <w:pPr>
        <w:widowControl w:val="0"/>
        <w:pBdr>
          <w:top w:val="nil"/>
          <w:left w:val="nil"/>
          <w:bottom w:val="nil"/>
          <w:right w:val="nil"/>
          <w:between w:val="nil"/>
        </w:pBdr>
        <w:spacing w:line="240" w:lineRule="auto"/>
        <w:rPr>
          <w:rFonts w:eastAsia="Calibri" w:cs="Calibri"/>
          <w:color w:val="000000"/>
          <w:kern w:val="0"/>
          <w:lang w:val="en"/>
          <w14:ligatures w14:val="none"/>
        </w:rPr>
      </w:pPr>
      <w:bookmarkStart w:id="23" w:name="bookmark=id.okuwqfn64si7" w:colFirst="0" w:colLast="0"/>
      <w:bookmarkEnd w:id="23"/>
      <w:r w:rsidRPr="00390F61">
        <w:rPr>
          <w:rFonts w:eastAsia="Calibri" w:cs="Calibri"/>
          <w:color w:val="000000"/>
          <w:kern w:val="0"/>
          <w:u w:val="single"/>
          <w:lang w:val="en"/>
          <w14:ligatures w14:val="none"/>
        </w:rPr>
        <w:t xml:space="preserve">Management Approach 1.3.5: Develop and Implement Freshwater Mussel Conservation </w:t>
      </w:r>
      <w:r w:rsidRPr="00390F61">
        <w:rPr>
          <w:rFonts w:eastAsia="Calibri" w:cs="Calibri"/>
          <w:color w:val="000000"/>
          <w:kern w:val="0"/>
          <w:u w:val="single"/>
          <w:lang w:val="en"/>
          <w14:ligatures w14:val="none"/>
        </w:rPr>
        <w:lastRenderedPageBreak/>
        <w:t>Plans</w:t>
      </w:r>
      <w:r w:rsidRPr="00390F61">
        <w:rPr>
          <w:rFonts w:eastAsia="Calibri" w:cs="Calibri"/>
          <w:color w:val="000000"/>
          <w:kern w:val="0"/>
          <w:lang w:val="en"/>
          <w14:ligatures w14:val="none"/>
        </w:rPr>
        <w:t xml:space="preserve"> </w:t>
      </w:r>
      <w:bookmarkStart w:id="24" w:name="bookmark=id.zeg2jec07hv9" w:colFirst="0" w:colLast="0"/>
      <w:bookmarkEnd w:id="24"/>
      <w:r w:rsidRPr="00390F61">
        <w:rPr>
          <w:rFonts w:eastAsia="Calibri" w:cs="Calibri"/>
          <w:color w:val="000000"/>
          <w:kern w:val="0"/>
          <w:lang w:val="en"/>
          <w14:ligatures w14:val="none"/>
        </w:rPr>
        <w:t>Develop conservation plans that may contain, yet not be limited to, inclusion of the following:</w:t>
      </w:r>
    </w:p>
    <w:p w14:paraId="7AB03353" w14:textId="7C175630" w:rsidR="00AE3AD7" w:rsidRDefault="00AE3AD7" w:rsidP="00434CD4">
      <w:pPr>
        <w:pStyle w:val="ListParagraph"/>
        <w:numPr>
          <w:ilvl w:val="0"/>
          <w:numId w:val="11"/>
        </w:numPr>
      </w:pPr>
      <w:r>
        <w:t>Synthesize existing/available information to: map and categorize habitat in order to define historic range according to a combination of population status, habitat condition, and habitat vulnerability. Note that key recommendations may be: conduct FWM surveys to close data gaps; develop habitat suitability models; generate conservation/restoration opportunity maps.</w:t>
      </w:r>
    </w:p>
    <w:p w14:paraId="54ADFD20" w14:textId="26526EAB" w:rsidR="00AE3AD7" w:rsidRDefault="00AE3AD7" w:rsidP="00434CD4">
      <w:pPr>
        <w:pStyle w:val="ListParagraph"/>
        <w:numPr>
          <w:ilvl w:val="0"/>
          <w:numId w:val="11"/>
        </w:numPr>
      </w:pPr>
      <w:r>
        <w:t>Take actions to maintain and conserve existing populations.</w:t>
      </w:r>
    </w:p>
    <w:p w14:paraId="31D485C6" w14:textId="436C5A15" w:rsidR="00AE3AD7" w:rsidRDefault="00AE3AD7" w:rsidP="00434CD4">
      <w:pPr>
        <w:pStyle w:val="ListParagraph"/>
        <w:numPr>
          <w:ilvl w:val="0"/>
          <w:numId w:val="11"/>
        </w:numPr>
      </w:pPr>
      <w:r>
        <w:t>Implement actions to improve population health and diminish threats to key populations.</w:t>
      </w:r>
    </w:p>
    <w:p w14:paraId="411CCBE8" w14:textId="2EC8A7CE" w:rsidR="00AE3AD7" w:rsidRDefault="00AE3AD7" w:rsidP="00434CD4">
      <w:pPr>
        <w:pStyle w:val="ListParagraph"/>
        <w:numPr>
          <w:ilvl w:val="0"/>
          <w:numId w:val="11"/>
        </w:numPr>
      </w:pPr>
      <w:r>
        <w:t>Increase species representation and population redundancy through augmentation and reintroduction.</w:t>
      </w:r>
    </w:p>
    <w:p w14:paraId="3236163F" w14:textId="62DA4AF2" w:rsidR="0006636C" w:rsidRDefault="00AE3AD7" w:rsidP="00434CD4">
      <w:pPr>
        <w:pStyle w:val="ListParagraph"/>
        <w:numPr>
          <w:ilvl w:val="0"/>
          <w:numId w:val="11"/>
        </w:numPr>
      </w:pPr>
      <w:r>
        <w:t>Adopt monitoring programs to inform recovery and adaptive management strategies.</w:t>
      </w:r>
    </w:p>
    <w:p w14:paraId="3DA7E6F6" w14:textId="514A8AF1" w:rsidR="00AF2B2D" w:rsidRDefault="00AF2B2D" w:rsidP="00AF2B2D">
      <w:r w:rsidRPr="00AF2B2D">
        <w:t>Freshwater Mussels Workgroup intends to identify ≥ 10 tributaries and count implementation for key recommendations from ≥ 5 tributaries by 2040.</w:t>
      </w:r>
    </w:p>
    <w:p w14:paraId="35688D56" w14:textId="77777777" w:rsidR="00414992" w:rsidRDefault="00414992" w:rsidP="00414992">
      <w:pPr>
        <w:pStyle w:val="Heading3"/>
      </w:pPr>
      <w:r>
        <w:t>Participating Partners</w:t>
      </w:r>
    </w:p>
    <w:p w14:paraId="0702E7A0" w14:textId="77777777" w:rsidR="00414992" w:rsidRDefault="00414992" w:rsidP="00414992">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3888682C" w14:textId="4ABA9B9A" w:rsidR="00F940DF" w:rsidRDefault="00F940DF" w:rsidP="00434CD4">
      <w:pPr>
        <w:pStyle w:val="ListParagraph"/>
        <w:numPr>
          <w:ilvl w:val="0"/>
          <w:numId w:val="12"/>
        </w:numPr>
      </w:pPr>
      <w:r>
        <w:t>Signatory Partners:</w:t>
      </w:r>
    </w:p>
    <w:p w14:paraId="64112CA2" w14:textId="64FF1E2B" w:rsidR="00F940DF" w:rsidRDefault="00F940DF" w:rsidP="00434CD4">
      <w:pPr>
        <w:pStyle w:val="ListParagraph"/>
        <w:numPr>
          <w:ilvl w:val="1"/>
          <w:numId w:val="12"/>
        </w:numPr>
      </w:pPr>
      <w:r>
        <w:t>TBD, will need to be added after November by signatory partners</w:t>
      </w:r>
    </w:p>
    <w:p w14:paraId="01EA3C17" w14:textId="5966231E" w:rsidR="00F940DF" w:rsidRDefault="00F940DF" w:rsidP="00434CD4">
      <w:pPr>
        <w:pStyle w:val="ListParagraph"/>
        <w:numPr>
          <w:ilvl w:val="0"/>
          <w:numId w:val="12"/>
        </w:numPr>
      </w:pPr>
      <w:r>
        <w:t>Other Participating Partners:</w:t>
      </w:r>
    </w:p>
    <w:p w14:paraId="120FEDCA" w14:textId="3DE4256A" w:rsidR="00F940DF" w:rsidRDefault="00F940DF" w:rsidP="00434CD4">
      <w:pPr>
        <w:pStyle w:val="ListParagraph"/>
        <w:numPr>
          <w:ilvl w:val="1"/>
          <w:numId w:val="12"/>
        </w:numPr>
      </w:pPr>
      <w:r>
        <w:t>Chesapeake Bay Foundation</w:t>
      </w:r>
    </w:p>
    <w:p w14:paraId="0822110A" w14:textId="5827208F" w:rsidR="00F940DF" w:rsidRDefault="00F940DF" w:rsidP="00434CD4">
      <w:pPr>
        <w:pStyle w:val="ListParagraph"/>
        <w:numPr>
          <w:ilvl w:val="1"/>
          <w:numId w:val="12"/>
        </w:numPr>
      </w:pPr>
      <w:r>
        <w:t>NOAA</w:t>
      </w:r>
    </w:p>
    <w:p w14:paraId="1DF46F06" w14:textId="07ABF49C" w:rsidR="00F940DF" w:rsidRDefault="00F940DF" w:rsidP="00434CD4">
      <w:pPr>
        <w:pStyle w:val="ListParagraph"/>
        <w:numPr>
          <w:ilvl w:val="1"/>
          <w:numId w:val="12"/>
        </w:numPr>
      </w:pPr>
      <w:r>
        <w:t>EPA</w:t>
      </w:r>
    </w:p>
    <w:p w14:paraId="4553EA1C" w14:textId="5643E760" w:rsidR="00F940DF" w:rsidRDefault="00F940DF" w:rsidP="00434CD4">
      <w:pPr>
        <w:pStyle w:val="ListParagraph"/>
        <w:numPr>
          <w:ilvl w:val="1"/>
          <w:numId w:val="12"/>
        </w:numPr>
      </w:pPr>
      <w:r>
        <w:t>USGS</w:t>
      </w:r>
    </w:p>
    <w:p w14:paraId="6FBC857F" w14:textId="101973A2" w:rsidR="000A35A7" w:rsidRPr="00D3710F" w:rsidRDefault="00F940DF" w:rsidP="00434CD4">
      <w:pPr>
        <w:pStyle w:val="ListParagraph"/>
        <w:numPr>
          <w:ilvl w:val="1"/>
          <w:numId w:val="12"/>
        </w:numPr>
        <w:rPr>
          <w:rFonts w:asciiTheme="majorHAnsi" w:eastAsiaTheme="majorEastAsia" w:hAnsiTheme="majorHAnsi" w:cstheme="majorBidi"/>
          <w:color w:val="0F4761" w:themeColor="accent1" w:themeShade="BF"/>
          <w:sz w:val="40"/>
          <w:szCs w:val="40"/>
        </w:rPr>
      </w:pPr>
      <w:r>
        <w:t>Delaware Department of Natural Resources and Environmental Control (DNREC)</w:t>
      </w:r>
      <w:r w:rsidR="000A35A7" w:rsidRPr="00D3710F">
        <w:rPr>
          <w:szCs w:val="40"/>
        </w:rPr>
        <w:br w:type="page"/>
      </w:r>
    </w:p>
    <w:p w14:paraId="56ECB358" w14:textId="528C699D" w:rsidR="000A35A7" w:rsidRPr="00F82A63" w:rsidRDefault="000A35A7" w:rsidP="000A35A7">
      <w:pPr>
        <w:pStyle w:val="Heading2"/>
        <w:rPr>
          <w:szCs w:val="40"/>
        </w:rPr>
      </w:pPr>
      <w:bookmarkStart w:id="25" w:name="_Toc243576010"/>
      <w:r>
        <w:rPr>
          <w:szCs w:val="40"/>
        </w:rPr>
        <w:lastRenderedPageBreak/>
        <w:t>Fish Passage Outcome</w:t>
      </w:r>
      <w:bookmarkEnd w:id="25"/>
    </w:p>
    <w:p w14:paraId="5EB881E2" w14:textId="77777777" w:rsidR="009A625D" w:rsidRPr="009A625D" w:rsidRDefault="000A35A7" w:rsidP="009A625D">
      <w:pPr>
        <w:jc w:val="both"/>
        <w:rPr>
          <w:b/>
          <w:bCs/>
          <w:sz w:val="28"/>
          <w:szCs w:val="28"/>
        </w:rPr>
      </w:pPr>
      <w:r>
        <w:rPr>
          <w:b/>
          <w:bCs/>
          <w:sz w:val="28"/>
          <w:szCs w:val="28"/>
        </w:rPr>
        <w:t>Fish Passage</w:t>
      </w:r>
      <w:r w:rsidRPr="00F82A63">
        <w:rPr>
          <w:b/>
          <w:bCs/>
          <w:sz w:val="28"/>
          <w:szCs w:val="28"/>
        </w:rPr>
        <w:t xml:space="preserve"> Outcome:</w:t>
      </w:r>
      <w:r w:rsidR="009A625D">
        <w:rPr>
          <w:b/>
          <w:bCs/>
          <w:sz w:val="28"/>
          <w:szCs w:val="28"/>
        </w:rPr>
        <w:t xml:space="preserve"> </w:t>
      </w:r>
      <w:r w:rsidR="009A625D" w:rsidRPr="00E51CC5">
        <w:rPr>
          <w:sz w:val="28"/>
          <w:szCs w:val="28"/>
        </w:rPr>
        <w:t>Improve habitat and water quality while creating more resilient and sustainable populations of fish and other aquatic organisms by removing barriers throughout the Chesapeake Bay watershed’s coastal and freshwater rivers and streams.</w:t>
      </w:r>
    </w:p>
    <w:p w14:paraId="51A92364" w14:textId="5B3D795B" w:rsidR="000A35A7" w:rsidRPr="009A625D" w:rsidRDefault="009A625D" w:rsidP="00434CD4">
      <w:pPr>
        <w:pStyle w:val="ListParagraph"/>
        <w:numPr>
          <w:ilvl w:val="0"/>
          <w:numId w:val="13"/>
        </w:numPr>
        <w:jc w:val="both"/>
      </w:pPr>
      <w:r w:rsidRPr="009A625D">
        <w:rPr>
          <w:sz w:val="28"/>
          <w:szCs w:val="28"/>
        </w:rPr>
        <w:t>Restore passage and connectivity to at least 150 miles of aquatic habitat every two years.</w:t>
      </w:r>
    </w:p>
    <w:p w14:paraId="60BF86CC" w14:textId="77777777" w:rsidR="000A35A7" w:rsidRDefault="000A35A7" w:rsidP="000A35A7">
      <w:pPr>
        <w:pStyle w:val="Heading3"/>
      </w:pPr>
      <w:r w:rsidRPr="007231FC">
        <w:t>Baseline and Current Condition</w:t>
      </w:r>
    </w:p>
    <w:p w14:paraId="538C4884" w14:textId="77777777" w:rsidR="00D5261F" w:rsidRPr="00D5261F" w:rsidRDefault="00D5261F" w:rsidP="00D5261F">
      <w:pPr>
        <w:rPr>
          <w:lang w:val="en"/>
        </w:rPr>
      </w:pPr>
      <w:r w:rsidRPr="00D5261F">
        <w:rPr>
          <w:lang w:val="en"/>
        </w:rPr>
        <w:t>Across the Chesapeake Bay watershed, over 6,960 dams and 1,397 road-stream crossings are classified as ‘severe barriers’ that fragment our rivers and streams. Fish passage projects are vital to restoring connectivity to aquatic communities including migratory and resident fish and freshwater mussels throughout the watershed.</w:t>
      </w:r>
    </w:p>
    <w:p w14:paraId="47C6D9FA" w14:textId="77777777" w:rsidR="00D5261F" w:rsidRPr="00D5261F" w:rsidRDefault="00D5261F" w:rsidP="00D5261F">
      <w:pPr>
        <w:rPr>
          <w:lang w:val="en"/>
        </w:rPr>
      </w:pPr>
      <w:r w:rsidRPr="00D5261F">
        <w:rPr>
          <w:lang w:val="en"/>
        </w:rPr>
        <w:t>Dams, road-stream crossings, and other instream barriers block diadromous fish (those that migrate between sea and freshwater to complete their life cycle) from accessing their historic spawning and rearing habitats, contributing to declines of migratory species including anadromous and catadromous fish. Resident fish and other aquatic organisms, including species of conservation concern and Brook Trout, are also significantly impacted by habitat fragmentation caused by instream barriers. Fish populations may also be negatively impacted by degraded habitat quality (e.g., water quality including acid mine drainage and thermal barriers), and other impacts driven by changing environmental conditions.</w:t>
      </w:r>
    </w:p>
    <w:p w14:paraId="32A5267C" w14:textId="77777777" w:rsidR="00D5261F" w:rsidRPr="00D5261F" w:rsidRDefault="00D5261F" w:rsidP="00D5261F">
      <w:pPr>
        <w:rPr>
          <w:lang w:val="en"/>
        </w:rPr>
      </w:pPr>
      <w:r w:rsidRPr="00D5261F">
        <w:rPr>
          <w:lang w:val="en"/>
        </w:rPr>
        <w:t>The Fish Passage Workgroup (Workgroup) supports efforts to restore aquatic connectivity through actions such as removing obsolete dams, installing fish lifts or technical fishways, and replacing culverts. Aquatic communities in the Chesapeake Bay will benefit from increased access to habitats necessary for spawning, rearing, refuge, and foraging. These efforts also improve habitat and water quality (including drinking water supplies) and deliver social benefits including increased safety, recreational opportunities, and lower infrastructure maintenance and repair costs.</w:t>
      </w:r>
    </w:p>
    <w:p w14:paraId="04C234A6" w14:textId="77777777" w:rsidR="00D5261F" w:rsidRPr="00D5261F" w:rsidRDefault="00D5261F" w:rsidP="00D5261F">
      <w:pPr>
        <w:rPr>
          <w:lang w:val="en"/>
        </w:rPr>
      </w:pPr>
      <w:r w:rsidRPr="00D5261F">
        <w:rPr>
          <w:lang w:val="en"/>
        </w:rPr>
        <w:t xml:space="preserve">Workgroup members and their partners remove dams, install fishways (when dam removal is not feasible), and replace culverts to restore fish passage across the watershed. From 1989 to 2025, approximately 28,919 miles of river and stream habitat in the Chesapeake Bay watershed have been re-opened to fish passage. These projects are evaluated and </w:t>
      </w:r>
      <w:r w:rsidRPr="00D5261F">
        <w:rPr>
          <w:lang w:val="en"/>
        </w:rPr>
        <w:lastRenderedPageBreak/>
        <w:t xml:space="preserve">prioritized across the watershed using the </w:t>
      </w:r>
      <w:hyperlink r:id="rId59">
        <w:r w:rsidRPr="00D5261F">
          <w:rPr>
            <w:rStyle w:val="Hyperlink"/>
            <w:lang w:val="en"/>
          </w:rPr>
          <w:t>Chesapeake Fish Passage Prioritization Tool</w:t>
        </w:r>
      </w:hyperlink>
      <w:r w:rsidRPr="00D5261F">
        <w:rPr>
          <w:lang w:val="en"/>
        </w:rPr>
        <w:t xml:space="preserve"> (Tool) jointly developed by the Workgroup and The Nature Conservancy.</w:t>
      </w:r>
    </w:p>
    <w:p w14:paraId="4426F9EE" w14:textId="77777777" w:rsidR="000A35A7" w:rsidRDefault="000A35A7" w:rsidP="000A35A7">
      <w:pPr>
        <w:pStyle w:val="Heading3"/>
      </w:pPr>
      <w:r>
        <w:t>Monitoring Progress and Indicators</w:t>
      </w:r>
    </w:p>
    <w:p w14:paraId="40937DE2" w14:textId="77777777" w:rsidR="00226866" w:rsidRPr="00226866" w:rsidRDefault="00226866" w:rsidP="00226866">
      <w:r w:rsidRPr="00226866">
        <w:rPr>
          <w:u w:val="single"/>
        </w:rPr>
        <w:t>Indicator: Miles of Aquatic Habitat Opened</w:t>
      </w:r>
    </w:p>
    <w:p w14:paraId="7551158C" w14:textId="77777777" w:rsidR="00226866" w:rsidRPr="00226866" w:rsidRDefault="00226866" w:rsidP="00226866">
      <w:pPr>
        <w:rPr>
          <w:lang w:val="en"/>
        </w:rPr>
      </w:pPr>
      <w:r w:rsidRPr="00226866">
        <w:rPr>
          <w:lang w:val="en"/>
        </w:rPr>
        <w:t>Workgroup members and coordinators from each jurisdiction use the Tool to document completed fish passage projects and calculate upstream functional network (UFN, Figure 1) restored annually. The UFN is reported as the river and stream miles of habitat opened every two years through the Strategy Review System. This standardized process maintains consistency and comparability of reporting from across the watershed, and results in a reliable dataset that supports integrity of the indicator.</w:t>
      </w:r>
    </w:p>
    <w:p w14:paraId="3DD940B9" w14:textId="77777777" w:rsidR="00FA3769" w:rsidRDefault="004F3951" w:rsidP="00FA3769">
      <w:pPr>
        <w:keepNext/>
        <w:jc w:val="center"/>
      </w:pPr>
      <w:r>
        <w:rPr>
          <w:noProof/>
          <w:sz w:val="20"/>
          <w:szCs w:val="20"/>
        </w:rPr>
        <w:drawing>
          <wp:inline distT="0" distB="0" distL="0" distR="0" wp14:anchorId="0EC1290B" wp14:editId="71BA0318">
            <wp:extent cx="5327361" cy="3954484"/>
            <wp:effectExtent l="0" t="0" r="6985" b="8255"/>
            <wp:docPr id="37" name="image1.jpg"/>
            <wp:cNvGraphicFramePr/>
            <a:graphic xmlns:a="http://schemas.openxmlformats.org/drawingml/2006/main">
              <a:graphicData uri="http://schemas.openxmlformats.org/drawingml/2006/picture">
                <pic:pic xmlns:pic="http://schemas.openxmlformats.org/drawingml/2006/picture">
                  <pic:nvPicPr>
                    <pic:cNvPr id="0" name="image1.jpg"/>
                    <pic:cNvPicPr preferRelativeResize="0"/>
                  </pic:nvPicPr>
                  <pic:blipFill>
                    <a:blip r:embed="rId60"/>
                    <a:srcRect/>
                    <a:stretch>
                      <a:fillRect/>
                    </a:stretch>
                  </pic:blipFill>
                  <pic:spPr>
                    <a:xfrm>
                      <a:off x="0" y="0"/>
                      <a:ext cx="5348804" cy="3970401"/>
                    </a:xfrm>
                    <a:prstGeom prst="rect">
                      <a:avLst/>
                    </a:prstGeom>
                    <a:ln/>
                  </pic:spPr>
                </pic:pic>
              </a:graphicData>
            </a:graphic>
          </wp:inline>
        </w:drawing>
      </w:r>
    </w:p>
    <w:p w14:paraId="264EF435" w14:textId="703825B5" w:rsidR="000A35A7" w:rsidRPr="0006636C" w:rsidRDefault="00FA3769" w:rsidP="00FA3769">
      <w:pPr>
        <w:pStyle w:val="Caption"/>
        <w:jc w:val="center"/>
      </w:pPr>
      <w:r>
        <w:t xml:space="preserve">Figure 4.  </w:t>
      </w:r>
      <w:r w:rsidRPr="009A1211">
        <w:t>Description of Upstream Functional Network Length</w:t>
      </w:r>
    </w:p>
    <w:p w14:paraId="3DFB5970" w14:textId="248EEE57" w:rsidR="000A35A7" w:rsidRDefault="000A35A7" w:rsidP="000A35A7">
      <w:pPr>
        <w:pStyle w:val="Heading3"/>
      </w:pPr>
      <w:r>
        <w:t xml:space="preserve">Situation Analysis for Outcome </w:t>
      </w:r>
      <w:r w:rsidR="0066663E">
        <w:t>1.</w:t>
      </w:r>
      <w:r w:rsidR="009F4211">
        <w:t>4</w:t>
      </w:r>
      <w:r>
        <w:t>: Fish Passage</w:t>
      </w:r>
    </w:p>
    <w:p w14:paraId="6EA302C3" w14:textId="52A96468" w:rsidR="000A35A7" w:rsidRDefault="000E105B" w:rsidP="000A35A7">
      <w:r w:rsidRPr="000E105B">
        <w:t xml:space="preserve">The following table identifies challenges that will impact progress towards attaining the Fish Passage Outcome and its targets. This analysis considers scientific, environmental, fiscal or policy-related developments that have already or may influence work during the upcoming six-year Management Strategy cycle. Consideration is given to which challenges </w:t>
      </w:r>
      <w:r w:rsidRPr="000E105B">
        <w:lastRenderedPageBreak/>
        <w:t>are within and outside of CBP’s ability to influence. Challenges associated with Changing Environmental Conditions are denoted with an asterisk (*). Challenges listed in bold font have been identified by Workgroup members as being priorities for the Fish Passage Workgroup to seek to address or make progress against through the development of Workplan activities.</w:t>
      </w:r>
    </w:p>
    <w:tbl>
      <w:tblPr>
        <w:tblStyle w:val="TableGrid"/>
        <w:tblW w:w="9445" w:type="dxa"/>
        <w:tblLook w:val="04A0" w:firstRow="1" w:lastRow="0" w:firstColumn="1" w:lastColumn="0" w:noHBand="0" w:noVBand="1"/>
      </w:tblPr>
      <w:tblGrid>
        <w:gridCol w:w="8005"/>
        <w:gridCol w:w="720"/>
        <w:gridCol w:w="720"/>
      </w:tblGrid>
      <w:tr w:rsidR="00F831BD" w:rsidRPr="006350C4" w14:paraId="257CBBC6" w14:textId="77777777" w:rsidTr="0029776E">
        <w:trPr>
          <w:cantSplit/>
          <w:trHeight w:val="2110"/>
        </w:trPr>
        <w:tc>
          <w:tcPr>
            <w:tcW w:w="8005" w:type="dxa"/>
            <w:vAlign w:val="bottom"/>
          </w:tcPr>
          <w:p w14:paraId="5575DAF5" w14:textId="77777777" w:rsidR="00F831BD" w:rsidRPr="00D44C30" w:rsidRDefault="00F831BD" w:rsidP="0029776E">
            <w:pPr>
              <w:rPr>
                <w:b/>
                <w:bCs/>
              </w:rPr>
            </w:pPr>
            <w:r w:rsidRPr="00D44C30">
              <w:rPr>
                <w:b/>
                <w:bCs/>
              </w:rPr>
              <w:t>Challenges</w:t>
            </w:r>
          </w:p>
        </w:tc>
        <w:tc>
          <w:tcPr>
            <w:tcW w:w="720" w:type="dxa"/>
            <w:textDirection w:val="btLr"/>
          </w:tcPr>
          <w:p w14:paraId="255DCFA8" w14:textId="77777777" w:rsidR="00F831BD" w:rsidRPr="006350C4" w:rsidRDefault="00F831BD" w:rsidP="0029776E">
            <w:pPr>
              <w:ind w:left="113" w:right="113"/>
            </w:pPr>
            <w:r w:rsidRPr="00257DE1">
              <w:t>Within CBPs sphere of influence</w:t>
            </w:r>
          </w:p>
        </w:tc>
        <w:tc>
          <w:tcPr>
            <w:tcW w:w="720" w:type="dxa"/>
            <w:textDirection w:val="btLr"/>
          </w:tcPr>
          <w:p w14:paraId="1AF43407" w14:textId="77777777" w:rsidR="00F831BD" w:rsidRPr="006350C4" w:rsidRDefault="00F831BD" w:rsidP="0029776E">
            <w:pPr>
              <w:ind w:left="113" w:right="113"/>
            </w:pPr>
            <w:r w:rsidRPr="00257DE1">
              <w:t>Outside of CBP's sphere of influence</w:t>
            </w:r>
          </w:p>
        </w:tc>
      </w:tr>
      <w:tr w:rsidR="00F76945" w:rsidRPr="000F3901" w14:paraId="115EE9C1" w14:textId="77777777" w:rsidTr="0029776E">
        <w:trPr>
          <w:trHeight w:val="286"/>
        </w:trPr>
        <w:tc>
          <w:tcPr>
            <w:tcW w:w="8005" w:type="dxa"/>
          </w:tcPr>
          <w:p w14:paraId="3D3C5C7E" w14:textId="2F3E082B" w:rsidR="00F76945" w:rsidRPr="00F76945" w:rsidRDefault="00F76945" w:rsidP="00F76945">
            <w:pPr>
              <w:rPr>
                <w:b/>
                <w:bCs/>
              </w:rPr>
            </w:pPr>
            <w:r w:rsidRPr="00F76945">
              <w:rPr>
                <w:b/>
                <w:bCs/>
                <w:color w:val="000000"/>
              </w:rPr>
              <w:t>Community/landowner willingness to allow barrier removal projects</w:t>
            </w:r>
          </w:p>
        </w:tc>
        <w:tc>
          <w:tcPr>
            <w:tcW w:w="720" w:type="dxa"/>
          </w:tcPr>
          <w:p w14:paraId="4FB52524" w14:textId="782620B6" w:rsidR="00F76945" w:rsidRPr="00F76945" w:rsidRDefault="00F76945" w:rsidP="00F76945">
            <w:pPr>
              <w:jc w:val="center"/>
            </w:pPr>
            <w:r w:rsidRPr="00F76945">
              <w:rPr>
                <w:rFonts w:eastAsia="Calibri" w:cs="Calibri"/>
                <w:b/>
                <w:bCs/>
                <w:color w:val="000000"/>
              </w:rPr>
              <w:t>X</w:t>
            </w:r>
          </w:p>
        </w:tc>
        <w:tc>
          <w:tcPr>
            <w:tcW w:w="720" w:type="dxa"/>
          </w:tcPr>
          <w:p w14:paraId="735EA7F9" w14:textId="77777777" w:rsidR="00F76945" w:rsidRPr="00F76945" w:rsidRDefault="00F76945" w:rsidP="00F76945">
            <w:pPr>
              <w:jc w:val="center"/>
            </w:pPr>
          </w:p>
        </w:tc>
      </w:tr>
      <w:tr w:rsidR="00F76945" w:rsidRPr="00C032A5" w14:paraId="7797BCF1" w14:textId="77777777" w:rsidTr="0029776E">
        <w:trPr>
          <w:trHeight w:val="286"/>
        </w:trPr>
        <w:tc>
          <w:tcPr>
            <w:tcW w:w="8005" w:type="dxa"/>
          </w:tcPr>
          <w:p w14:paraId="013A52FB" w14:textId="355D1689" w:rsidR="00F76945" w:rsidRPr="00F76945" w:rsidRDefault="00F76945" w:rsidP="00F76945">
            <w:pPr>
              <w:pBdr>
                <w:top w:val="nil"/>
                <w:left w:val="nil"/>
                <w:bottom w:val="nil"/>
                <w:right w:val="nil"/>
                <w:between w:val="nil"/>
              </w:pBdr>
              <w:rPr>
                <w:b/>
                <w:bCs/>
                <w:color w:val="000000"/>
              </w:rPr>
            </w:pPr>
            <w:r w:rsidRPr="00F76945">
              <w:rPr>
                <w:b/>
                <w:bCs/>
                <w:color w:val="000000"/>
              </w:rPr>
              <w:t>Limited State and Federal Legislation to facilitate fish passage</w:t>
            </w:r>
          </w:p>
        </w:tc>
        <w:tc>
          <w:tcPr>
            <w:tcW w:w="720" w:type="dxa"/>
          </w:tcPr>
          <w:p w14:paraId="358E0DB3" w14:textId="69C1E6FE" w:rsidR="00F76945" w:rsidRPr="00F76945" w:rsidRDefault="00F76945" w:rsidP="00F76945">
            <w:pPr>
              <w:jc w:val="center"/>
            </w:pPr>
            <w:r w:rsidRPr="00F76945">
              <w:rPr>
                <w:rFonts w:eastAsia="Calibri" w:cs="Calibri"/>
                <w:b/>
                <w:bCs/>
                <w:color w:val="000000"/>
              </w:rPr>
              <w:t>X</w:t>
            </w:r>
          </w:p>
        </w:tc>
        <w:tc>
          <w:tcPr>
            <w:tcW w:w="720" w:type="dxa"/>
          </w:tcPr>
          <w:p w14:paraId="25B04D71" w14:textId="77777777" w:rsidR="00F76945" w:rsidRPr="00F76945" w:rsidRDefault="00F76945" w:rsidP="00F76945">
            <w:pPr>
              <w:jc w:val="center"/>
            </w:pPr>
          </w:p>
        </w:tc>
      </w:tr>
      <w:tr w:rsidR="00F76945" w14:paraId="2B44CFA3" w14:textId="77777777" w:rsidTr="0029776E">
        <w:trPr>
          <w:trHeight w:val="286"/>
        </w:trPr>
        <w:tc>
          <w:tcPr>
            <w:tcW w:w="8005" w:type="dxa"/>
          </w:tcPr>
          <w:p w14:paraId="1338620A" w14:textId="55AD4D07" w:rsidR="00F76945" w:rsidRPr="00F76945" w:rsidRDefault="00F76945" w:rsidP="00F76945">
            <w:pPr>
              <w:pBdr>
                <w:top w:val="nil"/>
                <w:left w:val="nil"/>
                <w:bottom w:val="nil"/>
                <w:right w:val="nil"/>
                <w:between w:val="nil"/>
              </w:pBdr>
              <w:rPr>
                <w:b/>
                <w:bCs/>
                <w:color w:val="000000"/>
              </w:rPr>
            </w:pPr>
            <w:r w:rsidRPr="00F76945">
              <w:rPr>
                <w:b/>
                <w:bCs/>
                <w:color w:val="000000"/>
              </w:rPr>
              <w:t>Insufficient funding to incentivize projects or support implementation and capacity building</w:t>
            </w:r>
          </w:p>
        </w:tc>
        <w:tc>
          <w:tcPr>
            <w:tcW w:w="720" w:type="dxa"/>
          </w:tcPr>
          <w:p w14:paraId="7515D01A" w14:textId="4EC7884C" w:rsidR="00F76945" w:rsidRPr="00F76945" w:rsidRDefault="00F76945" w:rsidP="00F76945">
            <w:pPr>
              <w:jc w:val="center"/>
            </w:pPr>
            <w:r w:rsidRPr="00F76945">
              <w:rPr>
                <w:rFonts w:eastAsia="Calibri" w:cs="Calibri"/>
                <w:b/>
                <w:bCs/>
                <w:color w:val="000000"/>
              </w:rPr>
              <w:t>X</w:t>
            </w:r>
          </w:p>
        </w:tc>
        <w:tc>
          <w:tcPr>
            <w:tcW w:w="720" w:type="dxa"/>
          </w:tcPr>
          <w:p w14:paraId="60DD77AB" w14:textId="77777777" w:rsidR="00F76945" w:rsidRPr="00F76945" w:rsidRDefault="00F76945" w:rsidP="00F76945">
            <w:pPr>
              <w:jc w:val="center"/>
            </w:pPr>
          </w:p>
        </w:tc>
      </w:tr>
      <w:tr w:rsidR="00F76945" w14:paraId="79A684E5" w14:textId="77777777" w:rsidTr="0029776E">
        <w:trPr>
          <w:trHeight w:val="64"/>
        </w:trPr>
        <w:tc>
          <w:tcPr>
            <w:tcW w:w="8005" w:type="dxa"/>
          </w:tcPr>
          <w:p w14:paraId="09DE6501" w14:textId="4ADB6FEF" w:rsidR="00F76945" w:rsidRPr="00F76945" w:rsidRDefault="00F76945" w:rsidP="00F76945">
            <w:pPr>
              <w:rPr>
                <w:b/>
                <w:bCs/>
              </w:rPr>
            </w:pPr>
            <w:r w:rsidRPr="00F76945">
              <w:rPr>
                <w:b/>
                <w:bCs/>
              </w:rPr>
              <w:t>Limited understanding of ancillary social and safety benefits among dam owners, policymakers, and local governments</w:t>
            </w:r>
          </w:p>
        </w:tc>
        <w:tc>
          <w:tcPr>
            <w:tcW w:w="720" w:type="dxa"/>
          </w:tcPr>
          <w:p w14:paraId="33D58119" w14:textId="57C4A645" w:rsidR="00F76945" w:rsidRPr="00F76945" w:rsidRDefault="00F76945" w:rsidP="00F76945">
            <w:pPr>
              <w:jc w:val="center"/>
            </w:pPr>
            <w:r w:rsidRPr="00F76945">
              <w:rPr>
                <w:rFonts w:eastAsia="Calibri" w:cs="Calibri"/>
                <w:b/>
                <w:bCs/>
                <w:color w:val="000000"/>
              </w:rPr>
              <w:t>X</w:t>
            </w:r>
          </w:p>
        </w:tc>
        <w:tc>
          <w:tcPr>
            <w:tcW w:w="720" w:type="dxa"/>
          </w:tcPr>
          <w:p w14:paraId="20C67C98" w14:textId="77777777" w:rsidR="00F76945" w:rsidRPr="00F76945" w:rsidRDefault="00F76945" w:rsidP="00F76945">
            <w:pPr>
              <w:jc w:val="center"/>
            </w:pPr>
          </w:p>
        </w:tc>
      </w:tr>
      <w:tr w:rsidR="00F76945" w:rsidRPr="000F3901" w14:paraId="0E328719" w14:textId="77777777" w:rsidTr="0029776E">
        <w:trPr>
          <w:trHeight w:val="286"/>
        </w:trPr>
        <w:tc>
          <w:tcPr>
            <w:tcW w:w="8005" w:type="dxa"/>
          </w:tcPr>
          <w:p w14:paraId="04452F72" w14:textId="3066C922" w:rsidR="00F76945" w:rsidRPr="00F76945" w:rsidRDefault="00F76945" w:rsidP="00F76945">
            <w:pPr>
              <w:pBdr>
                <w:top w:val="nil"/>
                <w:left w:val="nil"/>
                <w:bottom w:val="nil"/>
                <w:right w:val="nil"/>
                <w:between w:val="nil"/>
              </w:pBdr>
              <w:rPr>
                <w:b/>
                <w:bCs/>
                <w:color w:val="000000"/>
              </w:rPr>
            </w:pPr>
            <w:r w:rsidRPr="00F76945">
              <w:rPr>
                <w:b/>
                <w:bCs/>
                <w:color w:val="000000"/>
              </w:rPr>
              <w:t>Lengthy, complex permitting processes and infrastructure conflicts (e.g., sewer/water line relocations) for barrier removal and road-stream crossing projects</w:t>
            </w:r>
          </w:p>
        </w:tc>
        <w:tc>
          <w:tcPr>
            <w:tcW w:w="720" w:type="dxa"/>
          </w:tcPr>
          <w:p w14:paraId="6D39CB67" w14:textId="2E2B9D07" w:rsidR="00F76945" w:rsidRPr="00F76945" w:rsidRDefault="00F76945" w:rsidP="00F76945">
            <w:pPr>
              <w:jc w:val="center"/>
            </w:pPr>
            <w:r w:rsidRPr="00F76945">
              <w:rPr>
                <w:rFonts w:eastAsia="Calibri" w:cs="Calibri"/>
                <w:b/>
                <w:bCs/>
                <w:color w:val="000000"/>
              </w:rPr>
              <w:t>X</w:t>
            </w:r>
          </w:p>
        </w:tc>
        <w:tc>
          <w:tcPr>
            <w:tcW w:w="720" w:type="dxa"/>
          </w:tcPr>
          <w:p w14:paraId="5D3D27F3" w14:textId="77777777" w:rsidR="00F76945" w:rsidRPr="00F76945" w:rsidRDefault="00F76945" w:rsidP="00F76945">
            <w:pPr>
              <w:jc w:val="center"/>
            </w:pPr>
          </w:p>
        </w:tc>
      </w:tr>
      <w:tr w:rsidR="00F76945" w14:paraId="0E034E46" w14:textId="77777777" w:rsidTr="0029776E">
        <w:trPr>
          <w:trHeight w:val="286"/>
        </w:trPr>
        <w:tc>
          <w:tcPr>
            <w:tcW w:w="8005" w:type="dxa"/>
          </w:tcPr>
          <w:p w14:paraId="43757A30" w14:textId="736AB475" w:rsidR="00F76945" w:rsidRPr="0087186D" w:rsidRDefault="00F76945" w:rsidP="00F76945">
            <w:pPr>
              <w:pBdr>
                <w:top w:val="nil"/>
                <w:left w:val="nil"/>
                <w:bottom w:val="nil"/>
                <w:right w:val="nil"/>
                <w:between w:val="nil"/>
              </w:pBdr>
              <w:rPr>
                <w:color w:val="000000"/>
              </w:rPr>
            </w:pPr>
            <w:r w:rsidRPr="00247EAA">
              <w:rPr>
                <w:color w:val="000000"/>
              </w:rPr>
              <w:t>Target species populations in decline region-wide*</w:t>
            </w:r>
          </w:p>
        </w:tc>
        <w:tc>
          <w:tcPr>
            <w:tcW w:w="720" w:type="dxa"/>
          </w:tcPr>
          <w:p w14:paraId="0CDD4E72" w14:textId="77777777" w:rsidR="00F76945" w:rsidRPr="00F76945" w:rsidRDefault="00F76945" w:rsidP="00F76945">
            <w:pPr>
              <w:jc w:val="center"/>
            </w:pPr>
          </w:p>
        </w:tc>
        <w:tc>
          <w:tcPr>
            <w:tcW w:w="720" w:type="dxa"/>
          </w:tcPr>
          <w:p w14:paraId="21171813" w14:textId="5A33E7F6" w:rsidR="00F76945" w:rsidRPr="00F76945" w:rsidRDefault="00F76945" w:rsidP="00F76945">
            <w:pPr>
              <w:jc w:val="center"/>
            </w:pPr>
            <w:r w:rsidRPr="00F76945">
              <w:rPr>
                <w:rFonts w:eastAsia="Calibri" w:cs="Calibri"/>
                <w:color w:val="000000"/>
              </w:rPr>
              <w:t>X</w:t>
            </w:r>
          </w:p>
        </w:tc>
      </w:tr>
      <w:tr w:rsidR="00F76945" w:rsidRPr="00285A84" w14:paraId="21113599" w14:textId="77777777" w:rsidTr="0029776E">
        <w:trPr>
          <w:trHeight w:val="286"/>
        </w:trPr>
        <w:tc>
          <w:tcPr>
            <w:tcW w:w="8005" w:type="dxa"/>
          </w:tcPr>
          <w:p w14:paraId="2FDE7DD7" w14:textId="205DDC5D" w:rsidR="00F76945" w:rsidRPr="00F76945" w:rsidRDefault="00F76945" w:rsidP="00F76945">
            <w:pPr>
              <w:pBdr>
                <w:top w:val="nil"/>
                <w:left w:val="nil"/>
                <w:bottom w:val="nil"/>
                <w:right w:val="nil"/>
                <w:between w:val="nil"/>
              </w:pBdr>
              <w:rPr>
                <w:b/>
                <w:bCs/>
                <w:color w:val="000000"/>
              </w:rPr>
            </w:pPr>
            <w:r w:rsidRPr="00F76945">
              <w:rPr>
                <w:b/>
                <w:bCs/>
                <w:color w:val="000000"/>
              </w:rPr>
              <w:t>Selecting the most cost-effective projects for implementation given limited funding</w:t>
            </w:r>
          </w:p>
        </w:tc>
        <w:tc>
          <w:tcPr>
            <w:tcW w:w="720" w:type="dxa"/>
          </w:tcPr>
          <w:p w14:paraId="058E739B" w14:textId="1456C114" w:rsidR="00F76945" w:rsidRPr="00F76945" w:rsidRDefault="00F76945" w:rsidP="00F76945">
            <w:pPr>
              <w:jc w:val="center"/>
            </w:pPr>
            <w:r w:rsidRPr="00F76945">
              <w:rPr>
                <w:rFonts w:eastAsia="Calibri" w:cs="Calibri"/>
                <w:b/>
                <w:bCs/>
                <w:color w:val="000000"/>
              </w:rPr>
              <w:t>X</w:t>
            </w:r>
          </w:p>
        </w:tc>
        <w:tc>
          <w:tcPr>
            <w:tcW w:w="720" w:type="dxa"/>
          </w:tcPr>
          <w:p w14:paraId="44F5B443" w14:textId="77777777" w:rsidR="00F76945" w:rsidRPr="00F76945" w:rsidRDefault="00F76945" w:rsidP="00F76945">
            <w:pPr>
              <w:jc w:val="center"/>
            </w:pPr>
          </w:p>
        </w:tc>
      </w:tr>
      <w:tr w:rsidR="00F76945" w14:paraId="146A1ABF" w14:textId="77777777" w:rsidTr="0029776E">
        <w:trPr>
          <w:trHeight w:val="286"/>
        </w:trPr>
        <w:tc>
          <w:tcPr>
            <w:tcW w:w="8005" w:type="dxa"/>
          </w:tcPr>
          <w:p w14:paraId="2C41FE75" w14:textId="52481466" w:rsidR="00F76945" w:rsidRPr="00F76945" w:rsidRDefault="00F76945" w:rsidP="00F76945">
            <w:pPr>
              <w:pBdr>
                <w:top w:val="nil"/>
                <w:left w:val="nil"/>
                <w:bottom w:val="nil"/>
                <w:right w:val="nil"/>
                <w:between w:val="nil"/>
              </w:pBdr>
              <w:rPr>
                <w:rFonts w:ascii="Calibri" w:hAnsi="Calibri"/>
                <w:b/>
                <w:bCs/>
                <w:color w:val="000000"/>
                <w:sz w:val="22"/>
                <w:szCs w:val="22"/>
              </w:rPr>
            </w:pPr>
            <w:r w:rsidRPr="00F76945">
              <w:rPr>
                <w:b/>
                <w:bCs/>
                <w:color w:val="000000"/>
              </w:rPr>
              <w:t>Invasive species may be able to spread if barriers are removed.</w:t>
            </w:r>
          </w:p>
        </w:tc>
        <w:tc>
          <w:tcPr>
            <w:tcW w:w="720" w:type="dxa"/>
          </w:tcPr>
          <w:p w14:paraId="7ACB9A1A" w14:textId="1CCB184E" w:rsidR="00F76945" w:rsidRPr="00F76945" w:rsidRDefault="00F76945" w:rsidP="00F76945">
            <w:pPr>
              <w:jc w:val="center"/>
            </w:pPr>
            <w:r w:rsidRPr="00F76945">
              <w:rPr>
                <w:b/>
                <w:bCs/>
              </w:rPr>
              <w:t>X</w:t>
            </w:r>
          </w:p>
        </w:tc>
        <w:tc>
          <w:tcPr>
            <w:tcW w:w="720" w:type="dxa"/>
          </w:tcPr>
          <w:p w14:paraId="6FE3E236" w14:textId="77777777" w:rsidR="00F76945" w:rsidRPr="00F76945" w:rsidRDefault="00F76945" w:rsidP="00F76945">
            <w:pPr>
              <w:jc w:val="center"/>
            </w:pPr>
          </w:p>
        </w:tc>
      </w:tr>
    </w:tbl>
    <w:p w14:paraId="37B27D18" w14:textId="77777777" w:rsidR="00F831BD" w:rsidRDefault="00F831BD" w:rsidP="000A35A7"/>
    <w:p w14:paraId="7EADF450" w14:textId="6CB46307" w:rsidR="000A35A7" w:rsidRDefault="000A35A7" w:rsidP="000A35A7">
      <w:pPr>
        <w:pStyle w:val="Heading3"/>
      </w:pPr>
      <w:r>
        <w:t xml:space="preserve">Management Approaches for Outcome </w:t>
      </w:r>
      <w:r w:rsidR="0066663E">
        <w:t>1.</w:t>
      </w:r>
      <w:r w:rsidR="009F4211">
        <w:t>4</w:t>
      </w:r>
      <w:r>
        <w:t>: Fish Passage</w:t>
      </w:r>
    </w:p>
    <w:p w14:paraId="6CAACA16" w14:textId="77777777" w:rsidR="00A713D1" w:rsidRPr="00A713D1" w:rsidRDefault="00A713D1" w:rsidP="00A713D1">
      <w:pPr>
        <w:rPr>
          <w:lang w:val="en"/>
        </w:rPr>
      </w:pPr>
      <w:r w:rsidRPr="00A713D1">
        <w:rPr>
          <w:u w:val="single"/>
          <w:lang w:val="en"/>
        </w:rPr>
        <w:t>Management Approach 1.4.1: Prioritization Efforts for Fish Passage Projects</w:t>
      </w:r>
    </w:p>
    <w:p w14:paraId="6F178C53" w14:textId="77777777" w:rsidR="00A713D1" w:rsidRPr="00A713D1" w:rsidRDefault="00A713D1" w:rsidP="00A713D1">
      <w:pPr>
        <w:rPr>
          <w:lang w:val="en"/>
        </w:rPr>
      </w:pPr>
      <w:r w:rsidRPr="00A713D1">
        <w:rPr>
          <w:lang w:val="en"/>
        </w:rPr>
        <w:t>To prioritize projects, the Workgroup will use the Tool to assess the likely ecological "return on investment" associated with a fish passage project. Project prioritization may be conducted in coordination with the state barrier removal communities of practice (e.g.,</w:t>
      </w:r>
      <w:hyperlink r:id="rId61">
        <w:r w:rsidRPr="00A713D1">
          <w:rPr>
            <w:rStyle w:val="Hyperlink"/>
            <w:lang w:val="en"/>
          </w:rPr>
          <w:t xml:space="preserve"> Virginia Stream Barrier</w:t>
        </w:r>
      </w:hyperlink>
      <w:r w:rsidRPr="00A713D1">
        <w:rPr>
          <w:lang w:val="en"/>
        </w:rPr>
        <w:t xml:space="preserve"> </w:t>
      </w:r>
      <w:hyperlink r:id="rId62">
        <w:r w:rsidRPr="00A713D1">
          <w:rPr>
            <w:rStyle w:val="Hyperlink"/>
            <w:lang w:val="en"/>
          </w:rPr>
          <w:t>Removal Task Force</w:t>
        </w:r>
      </w:hyperlink>
      <w:r w:rsidRPr="00A713D1">
        <w:rPr>
          <w:lang w:val="en"/>
        </w:rPr>
        <w:t>). The Tool provides data on 39 metrics available from 5 prioritization categories including: Connectivity Status, Connectivity Improvement, Watershed and Local Condition, Ecological, and Size/System Type. Other available map layers will be used to prioritize fish passage restoration at instream barriers and to ensure projects provide socioeconomic benefits to local communities. In general, high-priority barrier removal projects have the following qualities (not in order of priority):</w:t>
      </w:r>
    </w:p>
    <w:p w14:paraId="7746D18A" w14:textId="4600344F" w:rsidR="00F55204" w:rsidRDefault="00F55204" w:rsidP="00434CD4">
      <w:pPr>
        <w:pStyle w:val="ListParagraph"/>
        <w:numPr>
          <w:ilvl w:val="0"/>
          <w:numId w:val="13"/>
        </w:numPr>
      </w:pPr>
      <w:r>
        <w:t xml:space="preserve">Reconnects habitat for migratory and resident fish and other aquatic organisms </w:t>
      </w:r>
    </w:p>
    <w:p w14:paraId="72E183CE" w14:textId="10E38B1A" w:rsidR="00F55204" w:rsidRDefault="00F55204" w:rsidP="00434CD4">
      <w:pPr>
        <w:pStyle w:val="ListParagraph"/>
        <w:numPr>
          <w:ilvl w:val="0"/>
          <w:numId w:val="13"/>
        </w:numPr>
      </w:pPr>
      <w:r>
        <w:lastRenderedPageBreak/>
        <w:t>Provides benefits to multiple species including species of conservation concern and species supporting commercial and recreational fisheries</w:t>
      </w:r>
    </w:p>
    <w:p w14:paraId="508A6C99" w14:textId="045C141B" w:rsidR="00F55204" w:rsidRDefault="00F55204" w:rsidP="00434CD4">
      <w:pPr>
        <w:pStyle w:val="ListParagraph"/>
        <w:numPr>
          <w:ilvl w:val="0"/>
          <w:numId w:val="13"/>
        </w:numPr>
      </w:pPr>
      <w:r>
        <w:t>Achieves the largest habitat gains</w:t>
      </w:r>
    </w:p>
    <w:p w14:paraId="6974FFAC" w14:textId="5B7BF100" w:rsidR="00F55204" w:rsidRDefault="00F55204" w:rsidP="00434CD4">
      <w:pPr>
        <w:pStyle w:val="ListParagraph"/>
        <w:numPr>
          <w:ilvl w:val="0"/>
          <w:numId w:val="13"/>
        </w:numPr>
      </w:pPr>
      <w:r>
        <w:t>Improves access to high-quality habitat</w:t>
      </w:r>
    </w:p>
    <w:p w14:paraId="48815E5F" w14:textId="7DFA18DD" w:rsidR="00F55204" w:rsidRDefault="00F55204" w:rsidP="00434CD4">
      <w:pPr>
        <w:pStyle w:val="ListParagraph"/>
        <w:numPr>
          <w:ilvl w:val="1"/>
          <w:numId w:val="13"/>
        </w:numPr>
      </w:pPr>
      <w:r>
        <w:t>Consider invasive species when evaluating barrier removal</w:t>
      </w:r>
    </w:p>
    <w:p w14:paraId="72829C77" w14:textId="7E98E28C" w:rsidR="000A35A7" w:rsidRDefault="00F55204" w:rsidP="00434CD4">
      <w:pPr>
        <w:pStyle w:val="ListParagraph"/>
        <w:numPr>
          <w:ilvl w:val="0"/>
          <w:numId w:val="13"/>
        </w:numPr>
      </w:pPr>
      <w:r>
        <w:t>Provides community co-benefits</w:t>
      </w:r>
    </w:p>
    <w:p w14:paraId="048AA1A7" w14:textId="77777777" w:rsidR="00D675C9" w:rsidRPr="00D675C9" w:rsidRDefault="00D675C9" w:rsidP="00D675C9">
      <w:pPr>
        <w:rPr>
          <w:lang w:val="en"/>
        </w:rPr>
      </w:pPr>
      <w:r w:rsidRPr="00D675C9">
        <w:rPr>
          <w:u w:val="single"/>
          <w:lang w:val="en"/>
        </w:rPr>
        <w:t>Management Approach 1.4.2: Funding Fish Passage Projects</w:t>
      </w:r>
    </w:p>
    <w:p w14:paraId="5568350B" w14:textId="77777777" w:rsidR="00D675C9" w:rsidRPr="00D675C9" w:rsidRDefault="00D675C9" w:rsidP="00D675C9">
      <w:pPr>
        <w:rPr>
          <w:lang w:val="en"/>
        </w:rPr>
      </w:pPr>
      <w:r w:rsidRPr="00D675C9">
        <w:rPr>
          <w:lang w:val="en"/>
        </w:rPr>
        <w:t>Leverage Workgroup to identify and secure all available sources of funding in support of aquatic habitat connectivity efforts to include traditional and innovative sources. Continue to participate in the grant application process to either directly apply for grants to fund feasibility, design, and fish passage implementation or provide technical assistance to partners that apply. Restoration funding is often available through the National Oceanic and Atmospheric Administration, U.S. Fish and Wildlife Service, Chesapeake Bay Trust, and National Fish and Wildlife Foundation. Further, infrastructure funding may also be used to fund fish passage projects with transportation or dam safety nexuses</w:t>
      </w:r>
    </w:p>
    <w:p w14:paraId="19C7DBBD" w14:textId="77777777" w:rsidR="00D675C9" w:rsidRPr="00D675C9" w:rsidRDefault="00D675C9" w:rsidP="00D675C9">
      <w:pPr>
        <w:rPr>
          <w:lang w:val="en"/>
        </w:rPr>
      </w:pPr>
      <w:r w:rsidRPr="00D675C9">
        <w:rPr>
          <w:lang w:val="en"/>
        </w:rPr>
        <w:t>Work collaboratively with dam owners and hydropower operators to voluntarily explore, maintain, and improve fish passage facilities in support of aquatic connectivity objectives. Work with bank sponsors to implement fish passage as form of compensatory mitigation</w:t>
      </w:r>
    </w:p>
    <w:p w14:paraId="234594FD" w14:textId="77777777" w:rsidR="00D675C9" w:rsidRPr="00D675C9" w:rsidRDefault="00D675C9" w:rsidP="00D675C9">
      <w:pPr>
        <w:rPr>
          <w:lang w:val="en"/>
        </w:rPr>
      </w:pPr>
      <w:r w:rsidRPr="00D675C9">
        <w:rPr>
          <w:u w:val="single"/>
          <w:lang w:val="en"/>
        </w:rPr>
        <w:t>Management Approach 1.4.3: Project Development</w:t>
      </w:r>
    </w:p>
    <w:p w14:paraId="3F7171A5" w14:textId="77777777" w:rsidR="00D675C9" w:rsidRPr="00D675C9" w:rsidRDefault="00D675C9" w:rsidP="00D675C9">
      <w:pPr>
        <w:rPr>
          <w:lang w:val="en"/>
        </w:rPr>
      </w:pPr>
      <w:r w:rsidRPr="00D675C9">
        <w:rPr>
          <w:lang w:val="en"/>
        </w:rPr>
        <w:t>Develop new barrier removal projects using the Tool that also provide ancillary benefits to owners and communities</w:t>
      </w:r>
      <w:r w:rsidRPr="00D675C9">
        <w:rPr>
          <w:b/>
          <w:bCs/>
          <w:lang w:val="en"/>
        </w:rPr>
        <w:t xml:space="preserve">. </w:t>
      </w:r>
      <w:r w:rsidRPr="00D675C9">
        <w:rPr>
          <w:lang w:val="en"/>
        </w:rPr>
        <w:t>Collaborate with state and federal regulatory programs to streamline permitting activities and accelerate project timelines for priority passage enhancement projects. This could include identification of common permitting challenges and/or development of guidance documents for the regulated community</w:t>
      </w:r>
    </w:p>
    <w:p w14:paraId="7E21A892" w14:textId="77777777" w:rsidR="00D675C9" w:rsidRPr="00D675C9" w:rsidRDefault="00D675C9" w:rsidP="00D675C9">
      <w:pPr>
        <w:rPr>
          <w:lang w:val="en"/>
        </w:rPr>
      </w:pPr>
      <w:r w:rsidRPr="00D675C9">
        <w:rPr>
          <w:u w:val="single"/>
          <w:lang w:val="en"/>
        </w:rPr>
        <w:t>Management Approach 1.4.4: Dam Removal</w:t>
      </w:r>
    </w:p>
    <w:p w14:paraId="6C4CDCE0" w14:textId="77777777" w:rsidR="00D675C9" w:rsidRPr="00D675C9" w:rsidRDefault="00D675C9" w:rsidP="00D675C9">
      <w:pPr>
        <w:rPr>
          <w:lang w:val="en"/>
        </w:rPr>
      </w:pPr>
      <w:r w:rsidRPr="00D675C9">
        <w:rPr>
          <w:lang w:val="en"/>
        </w:rPr>
        <w:t>Share effective strategies to increase dam owner and local community support for dam removal projects and foster a system of cooperation for fish passage restoration</w:t>
      </w:r>
    </w:p>
    <w:p w14:paraId="321036BE" w14:textId="77777777" w:rsidR="00D62CC6" w:rsidRPr="00D62CC6" w:rsidRDefault="00D62CC6" w:rsidP="00D62CC6">
      <w:pPr>
        <w:rPr>
          <w:lang w:val="en"/>
        </w:rPr>
      </w:pPr>
      <w:r w:rsidRPr="00D62CC6">
        <w:rPr>
          <w:lang w:val="en"/>
        </w:rPr>
        <w:t>The Workgroup will strive to develop:</w:t>
      </w:r>
    </w:p>
    <w:p w14:paraId="3310F0A4" w14:textId="77777777" w:rsidR="00D62CC6" w:rsidRPr="00D62CC6" w:rsidRDefault="00D62CC6" w:rsidP="00434CD4">
      <w:pPr>
        <w:pStyle w:val="ListParagraph"/>
        <w:numPr>
          <w:ilvl w:val="0"/>
          <w:numId w:val="14"/>
        </w:numPr>
        <w:rPr>
          <w:b/>
          <w:bCs/>
          <w:lang w:val="en"/>
        </w:rPr>
      </w:pPr>
      <w:r w:rsidRPr="00D62CC6">
        <w:rPr>
          <w:lang w:val="en"/>
        </w:rPr>
        <w:t>A model for dam owner (and broader community) engagement that can be replicated in communities throughout the region and beyond</w:t>
      </w:r>
    </w:p>
    <w:p w14:paraId="2BEC8059" w14:textId="77777777" w:rsidR="00D62CC6" w:rsidRPr="00D62CC6" w:rsidRDefault="00D62CC6" w:rsidP="00434CD4">
      <w:pPr>
        <w:pStyle w:val="ListParagraph"/>
        <w:numPr>
          <w:ilvl w:val="0"/>
          <w:numId w:val="14"/>
        </w:numPr>
        <w:rPr>
          <w:b/>
          <w:bCs/>
          <w:lang w:val="en"/>
        </w:rPr>
      </w:pPr>
      <w:r w:rsidRPr="00D62CC6">
        <w:rPr>
          <w:lang w:val="en"/>
        </w:rPr>
        <w:t>A pool of three to five high-priority dam removal projects with willing dam owners and completed baseline (i.e., feasibility) assessments that are ready for implementation</w:t>
      </w:r>
    </w:p>
    <w:p w14:paraId="10780B9C" w14:textId="77777777" w:rsidR="009A52FA" w:rsidRPr="009A52FA" w:rsidRDefault="009A52FA" w:rsidP="009A52FA">
      <w:pPr>
        <w:rPr>
          <w:lang w:val="en"/>
        </w:rPr>
      </w:pPr>
      <w:r w:rsidRPr="009A52FA">
        <w:rPr>
          <w:u w:val="single"/>
          <w:lang w:val="en"/>
        </w:rPr>
        <w:lastRenderedPageBreak/>
        <w:t>Management Approach 1.4.5: Road-Stream Crossings</w:t>
      </w:r>
    </w:p>
    <w:p w14:paraId="68621B3D" w14:textId="77777777" w:rsidR="009A52FA" w:rsidRPr="009A52FA" w:rsidRDefault="009A52FA" w:rsidP="009A52FA">
      <w:pPr>
        <w:rPr>
          <w:lang w:val="en"/>
        </w:rPr>
      </w:pPr>
      <w:r w:rsidRPr="009A52FA">
        <w:rPr>
          <w:lang w:val="en"/>
        </w:rPr>
        <w:t>Invite federal and state Departments of Transportation (DOT) to become Workgroup members and to attend Workgroup meetings, prioritize potential projects, and work collaboratively to implement restoration</w:t>
      </w:r>
    </w:p>
    <w:p w14:paraId="16BBE803" w14:textId="77777777" w:rsidR="009A52FA" w:rsidRPr="009A52FA" w:rsidRDefault="009A52FA" w:rsidP="009A52FA">
      <w:pPr>
        <w:rPr>
          <w:lang w:val="en"/>
        </w:rPr>
      </w:pPr>
      <w:r w:rsidRPr="009A52FA">
        <w:rPr>
          <w:u w:val="single"/>
          <w:lang w:val="en"/>
        </w:rPr>
        <w:t>Management Approach 1.4.6: Local Participation</w:t>
      </w:r>
    </w:p>
    <w:p w14:paraId="1016C201" w14:textId="41C08C03" w:rsidR="009A52FA" w:rsidRPr="00D675C9" w:rsidRDefault="009A52FA" w:rsidP="009A52FA">
      <w:r w:rsidRPr="009A52FA">
        <w:rPr>
          <w:lang w:val="en"/>
        </w:rPr>
        <w:t>Engage with local governments, watershed associations, nonprofits and the private sector, including private landowners, and disseminate information regarding the benefits of aquatic habitat connectivity</w:t>
      </w:r>
    </w:p>
    <w:p w14:paraId="17B987BB" w14:textId="77777777" w:rsidR="000A35A7" w:rsidRDefault="000A35A7" w:rsidP="000A35A7">
      <w:pPr>
        <w:pStyle w:val="Heading3"/>
      </w:pPr>
      <w:r>
        <w:t>Participating Partners</w:t>
      </w:r>
    </w:p>
    <w:p w14:paraId="4398C635" w14:textId="77777777" w:rsidR="000A35A7" w:rsidRDefault="000A35A7" w:rsidP="000A35A7">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17C9DAE6" w14:textId="77777777" w:rsidR="00C90E81" w:rsidRPr="00C90E81" w:rsidRDefault="00C90E81" w:rsidP="00434CD4">
      <w:pPr>
        <w:pStyle w:val="ListParagraph"/>
        <w:numPr>
          <w:ilvl w:val="0"/>
          <w:numId w:val="15"/>
        </w:numPr>
        <w:rPr>
          <w:b/>
          <w:bCs/>
        </w:rPr>
      </w:pPr>
      <w:r w:rsidRPr="00C90E81">
        <w:rPr>
          <w:b/>
          <w:bCs/>
        </w:rPr>
        <w:t>Signatory Partners</w:t>
      </w:r>
    </w:p>
    <w:p w14:paraId="35DF6918" w14:textId="77777777" w:rsidR="00C90E81" w:rsidRDefault="00C90E81" w:rsidP="00434CD4">
      <w:pPr>
        <w:pStyle w:val="ListParagraph"/>
        <w:numPr>
          <w:ilvl w:val="1"/>
          <w:numId w:val="15"/>
        </w:numPr>
      </w:pPr>
      <w:r>
        <w:t>TBD, will need to be added after November by signatory partners</w:t>
      </w:r>
    </w:p>
    <w:p w14:paraId="56CF98C1" w14:textId="77777777" w:rsidR="00C90E81" w:rsidRPr="00C90E81" w:rsidRDefault="00C90E81" w:rsidP="00434CD4">
      <w:pPr>
        <w:pStyle w:val="ListParagraph"/>
        <w:numPr>
          <w:ilvl w:val="0"/>
          <w:numId w:val="15"/>
        </w:numPr>
        <w:rPr>
          <w:b/>
          <w:bCs/>
        </w:rPr>
      </w:pPr>
      <w:r w:rsidRPr="00C90E81">
        <w:rPr>
          <w:b/>
          <w:bCs/>
        </w:rPr>
        <w:t>Other Participating Partners</w:t>
      </w:r>
    </w:p>
    <w:p w14:paraId="7524188D" w14:textId="77777777" w:rsidR="00C90E81" w:rsidRDefault="00C90E81" w:rsidP="00434CD4">
      <w:pPr>
        <w:pStyle w:val="ListParagraph"/>
        <w:numPr>
          <w:ilvl w:val="1"/>
          <w:numId w:val="15"/>
        </w:numPr>
      </w:pPr>
      <w:r>
        <w:t>American Rivers</w:t>
      </w:r>
    </w:p>
    <w:p w14:paraId="04CEBD68" w14:textId="77777777" w:rsidR="00C90E81" w:rsidRDefault="00C90E81" w:rsidP="00434CD4">
      <w:pPr>
        <w:pStyle w:val="ListParagraph"/>
        <w:numPr>
          <w:ilvl w:val="1"/>
          <w:numId w:val="15"/>
        </w:numPr>
      </w:pPr>
      <w:r>
        <w:t>Anne Arundel County's Department of Public Works</w:t>
      </w:r>
    </w:p>
    <w:p w14:paraId="0A44ECB7" w14:textId="77777777" w:rsidR="00C90E81" w:rsidRDefault="00C90E81" w:rsidP="00434CD4">
      <w:pPr>
        <w:pStyle w:val="ListParagraph"/>
        <w:numPr>
          <w:ilvl w:val="1"/>
          <w:numId w:val="15"/>
        </w:numPr>
      </w:pPr>
      <w:proofErr w:type="spellStart"/>
      <w:r>
        <w:t>BioHabitats</w:t>
      </w:r>
      <w:proofErr w:type="spellEnd"/>
    </w:p>
    <w:p w14:paraId="1139E939" w14:textId="77777777" w:rsidR="00C90E81" w:rsidRDefault="00C90E81" w:rsidP="00434CD4">
      <w:pPr>
        <w:pStyle w:val="ListParagraph"/>
        <w:numPr>
          <w:ilvl w:val="1"/>
          <w:numId w:val="15"/>
        </w:numPr>
      </w:pPr>
      <w:r>
        <w:t>Chesapeake Research Consortium</w:t>
      </w:r>
    </w:p>
    <w:p w14:paraId="75B4E0C8" w14:textId="77777777" w:rsidR="00C90E81" w:rsidRDefault="00C90E81" w:rsidP="00434CD4">
      <w:pPr>
        <w:pStyle w:val="ListParagraph"/>
        <w:numPr>
          <w:ilvl w:val="1"/>
          <w:numId w:val="15"/>
        </w:numPr>
      </w:pPr>
      <w:r>
        <w:t>Delaware Department of Natural Resources and Environmental Control</w:t>
      </w:r>
    </w:p>
    <w:p w14:paraId="372057E3" w14:textId="77777777" w:rsidR="00C90E81" w:rsidRDefault="00C90E81" w:rsidP="00434CD4">
      <w:pPr>
        <w:pStyle w:val="ListParagraph"/>
        <w:numPr>
          <w:ilvl w:val="1"/>
          <w:numId w:val="15"/>
        </w:numPr>
      </w:pPr>
      <w:r>
        <w:t>District of Columbia Department of Energy and Environment</w:t>
      </w:r>
    </w:p>
    <w:p w14:paraId="6ED8636C" w14:textId="77777777" w:rsidR="00C90E81" w:rsidRDefault="00C90E81" w:rsidP="00434CD4">
      <w:pPr>
        <w:pStyle w:val="ListParagraph"/>
        <w:numPr>
          <w:ilvl w:val="1"/>
          <w:numId w:val="15"/>
        </w:numPr>
      </w:pPr>
      <w:r>
        <w:t>Interstate Commission on the Potomac River Basin</w:t>
      </w:r>
    </w:p>
    <w:p w14:paraId="7E6B1CC4" w14:textId="77777777" w:rsidR="00C90E81" w:rsidRDefault="00C90E81" w:rsidP="00434CD4">
      <w:pPr>
        <w:pStyle w:val="ListParagraph"/>
        <w:numPr>
          <w:ilvl w:val="1"/>
          <w:numId w:val="15"/>
        </w:numPr>
      </w:pPr>
      <w:r>
        <w:t>Maryland Department of Natural Resources</w:t>
      </w:r>
    </w:p>
    <w:p w14:paraId="6E3B9931" w14:textId="77777777" w:rsidR="00C90E81" w:rsidRDefault="00C90E81" w:rsidP="00434CD4">
      <w:pPr>
        <w:pStyle w:val="ListParagraph"/>
        <w:numPr>
          <w:ilvl w:val="1"/>
          <w:numId w:val="15"/>
        </w:numPr>
      </w:pPr>
      <w:r>
        <w:t>National Aquatic Connectivity Collaborative</w:t>
      </w:r>
    </w:p>
    <w:p w14:paraId="7F70CEBB" w14:textId="77777777" w:rsidR="00C90E81" w:rsidRDefault="00C90E81" w:rsidP="00434CD4">
      <w:pPr>
        <w:pStyle w:val="ListParagraph"/>
        <w:numPr>
          <w:ilvl w:val="1"/>
          <w:numId w:val="15"/>
        </w:numPr>
      </w:pPr>
      <w:r>
        <w:t>National Oceanic and Atmospheric Administration</w:t>
      </w:r>
    </w:p>
    <w:p w14:paraId="25B7C55C" w14:textId="77777777" w:rsidR="00C90E81" w:rsidRDefault="00C90E81" w:rsidP="00434CD4">
      <w:pPr>
        <w:pStyle w:val="ListParagraph"/>
        <w:numPr>
          <w:ilvl w:val="1"/>
          <w:numId w:val="15"/>
        </w:numPr>
      </w:pPr>
      <w:r>
        <w:t>Natural Resources Conservation Service</w:t>
      </w:r>
    </w:p>
    <w:p w14:paraId="161B23C8" w14:textId="77777777" w:rsidR="00C90E81" w:rsidRDefault="00C90E81" w:rsidP="00434CD4">
      <w:pPr>
        <w:pStyle w:val="ListParagraph"/>
        <w:numPr>
          <w:ilvl w:val="1"/>
          <w:numId w:val="15"/>
        </w:numPr>
      </w:pPr>
      <w:r>
        <w:t>New York State Department of Environmental Conservation</w:t>
      </w:r>
    </w:p>
    <w:p w14:paraId="2A385C77" w14:textId="77777777" w:rsidR="00C90E81" w:rsidRDefault="00C90E81" w:rsidP="00434CD4">
      <w:pPr>
        <w:pStyle w:val="ListParagraph"/>
        <w:numPr>
          <w:ilvl w:val="1"/>
          <w:numId w:val="15"/>
        </w:numPr>
      </w:pPr>
      <w:r>
        <w:t>Pennsylvania Fish and Boat Commission</w:t>
      </w:r>
    </w:p>
    <w:p w14:paraId="4F400C88" w14:textId="77777777" w:rsidR="00C90E81" w:rsidRDefault="00C90E81" w:rsidP="00434CD4">
      <w:pPr>
        <w:pStyle w:val="ListParagraph"/>
        <w:numPr>
          <w:ilvl w:val="1"/>
          <w:numId w:val="15"/>
        </w:numPr>
      </w:pPr>
      <w:r>
        <w:t>Princeton Hydro</w:t>
      </w:r>
    </w:p>
    <w:p w14:paraId="672DAC4C" w14:textId="77777777" w:rsidR="00C90E81" w:rsidRDefault="00C90E81" w:rsidP="00434CD4">
      <w:pPr>
        <w:pStyle w:val="ListParagraph"/>
        <w:numPr>
          <w:ilvl w:val="1"/>
          <w:numId w:val="15"/>
        </w:numPr>
      </w:pPr>
      <w:r>
        <w:lastRenderedPageBreak/>
        <w:t>Smithsonian Environmental Research Center</w:t>
      </w:r>
    </w:p>
    <w:p w14:paraId="5E37D937" w14:textId="77777777" w:rsidR="00C90E81" w:rsidRDefault="00C90E81" w:rsidP="00434CD4">
      <w:pPr>
        <w:pStyle w:val="ListParagraph"/>
        <w:numPr>
          <w:ilvl w:val="1"/>
          <w:numId w:val="15"/>
        </w:numPr>
      </w:pPr>
      <w:r>
        <w:t>Trout Unlimited</w:t>
      </w:r>
    </w:p>
    <w:p w14:paraId="1F950B9E" w14:textId="77777777" w:rsidR="00C90E81" w:rsidRDefault="00C90E81" w:rsidP="00434CD4">
      <w:pPr>
        <w:pStyle w:val="ListParagraph"/>
        <w:numPr>
          <w:ilvl w:val="1"/>
          <w:numId w:val="15"/>
        </w:numPr>
      </w:pPr>
      <w:r>
        <w:t>U.S. Environmental Protect Agency</w:t>
      </w:r>
    </w:p>
    <w:p w14:paraId="33EB70CF" w14:textId="77777777" w:rsidR="00C90E81" w:rsidRDefault="00C90E81" w:rsidP="00434CD4">
      <w:pPr>
        <w:pStyle w:val="ListParagraph"/>
        <w:numPr>
          <w:ilvl w:val="1"/>
          <w:numId w:val="15"/>
        </w:numPr>
      </w:pPr>
      <w:r>
        <w:t>U.S. Fish and Wildlife Service</w:t>
      </w:r>
    </w:p>
    <w:p w14:paraId="6A5388D1" w14:textId="77777777" w:rsidR="00C90E81" w:rsidRDefault="00C90E81" w:rsidP="00434CD4">
      <w:pPr>
        <w:pStyle w:val="ListParagraph"/>
        <w:numPr>
          <w:ilvl w:val="1"/>
          <w:numId w:val="15"/>
        </w:numPr>
      </w:pPr>
      <w:r>
        <w:t>U.S. Geological Survey</w:t>
      </w:r>
    </w:p>
    <w:p w14:paraId="21B4AF0A" w14:textId="77777777" w:rsidR="00C90E81" w:rsidRDefault="00C90E81" w:rsidP="00434CD4">
      <w:pPr>
        <w:pStyle w:val="ListParagraph"/>
        <w:numPr>
          <w:ilvl w:val="1"/>
          <w:numId w:val="15"/>
        </w:numPr>
      </w:pPr>
      <w:r>
        <w:t>Virginia Department of Wildlife Resources</w:t>
      </w:r>
    </w:p>
    <w:p w14:paraId="4ED565C9" w14:textId="2BABE8CD" w:rsidR="00E01277" w:rsidRDefault="00C90E81" w:rsidP="00434CD4">
      <w:pPr>
        <w:pStyle w:val="ListParagraph"/>
        <w:numPr>
          <w:ilvl w:val="1"/>
          <w:numId w:val="15"/>
        </w:numPr>
      </w:pPr>
      <w:r>
        <w:t>West Virginia Division of Natural Resources</w:t>
      </w:r>
    </w:p>
    <w:p w14:paraId="26A02FA1" w14:textId="77777777" w:rsidR="00E01277" w:rsidRDefault="00E01277"/>
    <w:p w14:paraId="1B41AB05" w14:textId="77777777" w:rsidR="00E01277" w:rsidRDefault="00E01277"/>
    <w:p w14:paraId="65BB4ED4" w14:textId="77777777" w:rsidR="00E01277" w:rsidRDefault="00E01277"/>
    <w:p w14:paraId="77FE1EE1" w14:textId="77777777" w:rsidR="00E01277" w:rsidRDefault="00E01277"/>
    <w:p w14:paraId="7E6A5892" w14:textId="77777777" w:rsidR="000A35A7" w:rsidRDefault="000A35A7">
      <w:pPr>
        <w:rPr>
          <w:rFonts w:asciiTheme="majorHAnsi" w:eastAsiaTheme="majorEastAsia" w:hAnsiTheme="majorHAnsi" w:cstheme="majorBidi"/>
          <w:color w:val="0F4761" w:themeColor="accent1" w:themeShade="BF"/>
          <w:sz w:val="40"/>
          <w:szCs w:val="40"/>
        </w:rPr>
      </w:pPr>
      <w:r>
        <w:rPr>
          <w:szCs w:val="40"/>
        </w:rPr>
        <w:br w:type="page"/>
      </w:r>
    </w:p>
    <w:p w14:paraId="1565FCA2" w14:textId="4B902964" w:rsidR="000A35A7" w:rsidRPr="00F82A63" w:rsidRDefault="009F4211" w:rsidP="000A35A7">
      <w:pPr>
        <w:pStyle w:val="Heading2"/>
        <w:rPr>
          <w:szCs w:val="40"/>
        </w:rPr>
      </w:pPr>
      <w:bookmarkStart w:id="26" w:name="_Toc243576011"/>
      <w:r>
        <w:rPr>
          <w:szCs w:val="40"/>
        </w:rPr>
        <w:lastRenderedPageBreak/>
        <w:t>Oysters</w:t>
      </w:r>
      <w:r w:rsidR="000A35A7">
        <w:rPr>
          <w:szCs w:val="40"/>
        </w:rPr>
        <w:t xml:space="preserve"> Outcome</w:t>
      </w:r>
      <w:bookmarkEnd w:id="26"/>
    </w:p>
    <w:p w14:paraId="5DDCFDB2" w14:textId="77777777" w:rsidR="009D0237" w:rsidRPr="009D0237" w:rsidRDefault="009F4211" w:rsidP="001A08F5">
      <w:pPr>
        <w:jc w:val="both"/>
        <w:rPr>
          <w:b/>
          <w:bCs/>
          <w:sz w:val="28"/>
          <w:szCs w:val="28"/>
        </w:rPr>
      </w:pPr>
      <w:r>
        <w:rPr>
          <w:b/>
          <w:bCs/>
          <w:sz w:val="28"/>
          <w:szCs w:val="28"/>
        </w:rPr>
        <w:t>Oysters</w:t>
      </w:r>
      <w:r w:rsidR="000A35A7" w:rsidRPr="00F82A63">
        <w:rPr>
          <w:b/>
          <w:bCs/>
          <w:sz w:val="28"/>
          <w:szCs w:val="28"/>
        </w:rPr>
        <w:t xml:space="preserve"> Outcome:</w:t>
      </w:r>
      <w:r w:rsidR="009D0237">
        <w:rPr>
          <w:b/>
          <w:bCs/>
          <w:sz w:val="28"/>
          <w:szCs w:val="28"/>
        </w:rPr>
        <w:t xml:space="preserve"> </w:t>
      </w:r>
      <w:r w:rsidR="009D0237" w:rsidRPr="009D0237">
        <w:rPr>
          <w:sz w:val="28"/>
          <w:szCs w:val="28"/>
        </w:rPr>
        <w:t>Increase ecosystem benefits from oysters through reef habitat restoration, sustainable harvest, and aquaculture.</w:t>
      </w:r>
    </w:p>
    <w:p w14:paraId="01FD88D5" w14:textId="065A355F" w:rsidR="009D0237" w:rsidRPr="009D0237" w:rsidRDefault="009D0237" w:rsidP="00434CD4">
      <w:pPr>
        <w:pStyle w:val="ListParagraph"/>
        <w:numPr>
          <w:ilvl w:val="0"/>
          <w:numId w:val="16"/>
        </w:numPr>
        <w:jc w:val="both"/>
        <w:rPr>
          <w:sz w:val="28"/>
          <w:szCs w:val="28"/>
        </w:rPr>
      </w:pPr>
      <w:r w:rsidRPr="009D0237">
        <w:rPr>
          <w:sz w:val="28"/>
          <w:szCs w:val="28"/>
        </w:rPr>
        <w:t>By 2040, restore or conserve at least 2,000 additional acres of oyster reef habitat concentrated primarily in restoration focus areas to provide ecosystem service benefits.</w:t>
      </w:r>
    </w:p>
    <w:p w14:paraId="76770DD2" w14:textId="5DE3C71B" w:rsidR="009D0237" w:rsidRPr="009D0237" w:rsidRDefault="009D0237" w:rsidP="00434CD4">
      <w:pPr>
        <w:pStyle w:val="ListParagraph"/>
        <w:numPr>
          <w:ilvl w:val="0"/>
          <w:numId w:val="16"/>
        </w:numPr>
        <w:jc w:val="both"/>
        <w:rPr>
          <w:sz w:val="28"/>
          <w:szCs w:val="28"/>
        </w:rPr>
      </w:pPr>
      <w:r w:rsidRPr="009D0237">
        <w:rPr>
          <w:sz w:val="28"/>
          <w:szCs w:val="28"/>
        </w:rPr>
        <w:t>Maintain sustainable oyster abundance through oyster fisheries and aquaculture practices.</w:t>
      </w:r>
    </w:p>
    <w:p w14:paraId="0499825C" w14:textId="3776A6A5" w:rsidR="000A35A7" w:rsidRPr="00D40A4D" w:rsidRDefault="009D0237" w:rsidP="00434CD4">
      <w:pPr>
        <w:pStyle w:val="ListParagraph"/>
        <w:numPr>
          <w:ilvl w:val="0"/>
          <w:numId w:val="16"/>
        </w:numPr>
        <w:jc w:val="both"/>
      </w:pPr>
      <w:r w:rsidRPr="009D0237">
        <w:rPr>
          <w:sz w:val="28"/>
          <w:szCs w:val="28"/>
        </w:rPr>
        <w:t>Maintain reefs established under the 2014 Chesapeake Bay Watershed Agreement to achieve restoration success metrics.</w:t>
      </w:r>
    </w:p>
    <w:p w14:paraId="34EF8CE1" w14:textId="77777777" w:rsidR="00D40A4D" w:rsidRDefault="00D40A4D" w:rsidP="00D40A4D">
      <w:pPr>
        <w:jc w:val="both"/>
      </w:pPr>
      <w:r>
        <w:t>The Oyster Workgroup will oversee Targets 1 and 3, while a dedicated Action Team will spend the next 12 months developing the detailed implementation plan for Target 2. Following this planning phase, the Action Team's efforts will be integrated into the Oyster Workgroup's operations.</w:t>
      </w:r>
    </w:p>
    <w:p w14:paraId="21E26B5F" w14:textId="3EF9C6FF" w:rsidR="00D40A4D" w:rsidRPr="009D0237" w:rsidRDefault="00D40A4D" w:rsidP="00D40A4D">
      <w:pPr>
        <w:jc w:val="both"/>
      </w:pPr>
      <w:r>
        <w:t>The 2025 outcome transitions from a tributary-specific model to a broad, large-scale restoration strategy in focus areas determined by the Oyster Workgroup. This updated framework also facilitates greater participation from community organizations, whose projects will contribute toward the overall acreage targets.</w:t>
      </w:r>
    </w:p>
    <w:p w14:paraId="102ABD0C" w14:textId="77777777" w:rsidR="000A35A7" w:rsidRDefault="000A35A7" w:rsidP="000A35A7">
      <w:pPr>
        <w:pStyle w:val="Heading3"/>
      </w:pPr>
      <w:r w:rsidRPr="007231FC">
        <w:t>Baseline and Current Condition</w:t>
      </w:r>
    </w:p>
    <w:p w14:paraId="379A18B6" w14:textId="77777777" w:rsidR="000D4570" w:rsidRPr="000D4570" w:rsidRDefault="000D4570" w:rsidP="000D4570">
      <w:pPr>
        <w:rPr>
          <w:lang w:val="en"/>
        </w:rPr>
      </w:pPr>
      <w:r w:rsidRPr="000D4570">
        <w:rPr>
          <w:u w:val="single"/>
          <w:lang w:val="en"/>
        </w:rPr>
        <w:t>Oyster Restoration</w:t>
      </w:r>
    </w:p>
    <w:p w14:paraId="2DB2D0C4" w14:textId="77777777" w:rsidR="000D4570" w:rsidRPr="000D4570" w:rsidRDefault="000D4570" w:rsidP="000D4570">
      <w:pPr>
        <w:rPr>
          <w:lang w:val="en"/>
        </w:rPr>
      </w:pPr>
      <w:bookmarkStart w:id="27" w:name="bookmark=id.wcrtdiqju890" w:colFirst="0" w:colLast="0"/>
      <w:bookmarkEnd w:id="27"/>
      <w:r w:rsidRPr="000D4570">
        <w:rPr>
          <w:lang w:val="en"/>
        </w:rPr>
        <w:t>The 2014 Chesapeake Bay Watershed Agreement guided the restoration of native oyster habitat and populations in 10 Bay tributaries. Partners achieved this goal in late 2025.</w:t>
      </w:r>
    </w:p>
    <w:p w14:paraId="3FFFB017" w14:textId="77777777" w:rsidR="000D4570" w:rsidRPr="00867FBC" w:rsidRDefault="000D4570" w:rsidP="00434CD4">
      <w:pPr>
        <w:pStyle w:val="ListParagraph"/>
        <w:numPr>
          <w:ilvl w:val="0"/>
          <w:numId w:val="17"/>
        </w:numPr>
        <w:rPr>
          <w:lang w:val="en"/>
        </w:rPr>
      </w:pPr>
      <w:r w:rsidRPr="00867FBC">
        <w:rPr>
          <w:b/>
          <w:bCs/>
          <w:lang w:val="en"/>
        </w:rPr>
        <w:t xml:space="preserve">Tributaries Restored: </w:t>
      </w:r>
      <w:r w:rsidRPr="00867FBC">
        <w:rPr>
          <w:lang w:val="en"/>
        </w:rPr>
        <w:t>10 (5 in Maryland, 5 plus a 6th "bonus" tributary in Virginia).</w:t>
      </w:r>
    </w:p>
    <w:p w14:paraId="4F1347BC" w14:textId="77777777" w:rsidR="000D4570" w:rsidRPr="00867FBC" w:rsidRDefault="000D4570" w:rsidP="00434CD4">
      <w:pPr>
        <w:pStyle w:val="ListParagraph"/>
        <w:numPr>
          <w:ilvl w:val="0"/>
          <w:numId w:val="17"/>
        </w:numPr>
        <w:rPr>
          <w:b/>
          <w:bCs/>
          <w:lang w:val="en"/>
        </w:rPr>
      </w:pPr>
      <w:r w:rsidRPr="00867FBC">
        <w:rPr>
          <w:b/>
          <w:bCs/>
          <w:lang w:val="en"/>
        </w:rPr>
        <w:t>Total Reef Habitat Restored (10 Tributaries Initiative):</w:t>
      </w:r>
      <w:r w:rsidRPr="00867FBC">
        <w:rPr>
          <w:lang w:val="en"/>
        </w:rPr>
        <w:t xml:space="preserve"> 1,905 acres.</w:t>
      </w:r>
    </w:p>
    <w:p w14:paraId="31B3C7EC" w14:textId="77777777" w:rsidR="000D4570" w:rsidRPr="00867FBC" w:rsidRDefault="000D4570" w:rsidP="00434CD4">
      <w:pPr>
        <w:pStyle w:val="ListParagraph"/>
        <w:numPr>
          <w:ilvl w:val="0"/>
          <w:numId w:val="17"/>
        </w:numPr>
        <w:rPr>
          <w:lang w:val="en"/>
        </w:rPr>
      </w:pPr>
      <w:r w:rsidRPr="00867FBC">
        <w:rPr>
          <w:b/>
          <w:bCs/>
          <w:lang w:val="en"/>
        </w:rPr>
        <w:t xml:space="preserve">Total Oysters Planted: </w:t>
      </w:r>
      <w:r w:rsidRPr="00867FBC">
        <w:rPr>
          <w:lang w:val="en"/>
        </w:rPr>
        <w:t>7.3 billion.</w:t>
      </w:r>
    </w:p>
    <w:p w14:paraId="59096D4B" w14:textId="77777777" w:rsidR="000D4570" w:rsidRPr="00867FBC" w:rsidRDefault="000D4570" w:rsidP="00434CD4">
      <w:pPr>
        <w:pStyle w:val="ListParagraph"/>
        <w:numPr>
          <w:ilvl w:val="0"/>
          <w:numId w:val="17"/>
        </w:numPr>
        <w:rPr>
          <w:lang w:val="en"/>
        </w:rPr>
      </w:pPr>
      <w:r w:rsidRPr="00867FBC">
        <w:rPr>
          <w:b/>
          <w:bCs/>
          <w:lang w:val="en"/>
        </w:rPr>
        <w:t xml:space="preserve">Total Bay-wide Cost: </w:t>
      </w:r>
      <w:r w:rsidRPr="00867FBC">
        <w:rPr>
          <w:lang w:val="en"/>
        </w:rPr>
        <w:t>$121.16 million.</w:t>
      </w:r>
    </w:p>
    <w:p w14:paraId="59B2B7CD" w14:textId="77777777" w:rsidR="000D4570" w:rsidRPr="000D4570" w:rsidRDefault="000D4570" w:rsidP="000D4570">
      <w:pPr>
        <w:rPr>
          <w:lang w:val="en"/>
        </w:rPr>
      </w:pPr>
      <w:bookmarkStart w:id="28" w:name="bookmark=id.oxdav2xmgpyv" w:colFirst="0" w:colLast="0"/>
      <w:bookmarkEnd w:id="28"/>
      <w:r w:rsidRPr="000D4570">
        <w:rPr>
          <w:u w:val="single"/>
          <w:lang w:val="en"/>
        </w:rPr>
        <w:t>Oyster Maintenance</w:t>
      </w:r>
    </w:p>
    <w:p w14:paraId="38422058" w14:textId="77777777" w:rsidR="000D4570" w:rsidRPr="00867FBC" w:rsidRDefault="000D4570" w:rsidP="00434CD4">
      <w:pPr>
        <w:pStyle w:val="ListParagraph"/>
        <w:numPr>
          <w:ilvl w:val="0"/>
          <w:numId w:val="18"/>
        </w:numPr>
        <w:rPr>
          <w:lang w:val="en"/>
        </w:rPr>
      </w:pPr>
      <w:bookmarkStart w:id="29" w:name="bookmark=id.ox9r9acz2y7c" w:colFirst="0" w:colLast="0"/>
      <w:bookmarkEnd w:id="29"/>
      <w:r w:rsidRPr="00867FBC">
        <w:rPr>
          <w:b/>
          <w:bCs/>
          <w:lang w:val="en"/>
        </w:rPr>
        <w:t xml:space="preserve">Tributaries Restored: </w:t>
      </w:r>
      <w:r w:rsidRPr="00867FBC">
        <w:rPr>
          <w:lang w:val="en"/>
        </w:rPr>
        <w:t>10 (5 in Maryland, 5 Virginia).</w:t>
      </w:r>
    </w:p>
    <w:p w14:paraId="5BDFA6E2" w14:textId="77777777" w:rsidR="000D4570" w:rsidRPr="00867FBC" w:rsidRDefault="000D4570" w:rsidP="00434CD4">
      <w:pPr>
        <w:pStyle w:val="ListParagraph"/>
        <w:numPr>
          <w:ilvl w:val="0"/>
          <w:numId w:val="18"/>
        </w:numPr>
        <w:rPr>
          <w:b/>
          <w:bCs/>
          <w:lang w:val="en"/>
        </w:rPr>
      </w:pPr>
      <w:r w:rsidRPr="00867FBC">
        <w:rPr>
          <w:b/>
          <w:bCs/>
          <w:lang w:val="en"/>
        </w:rPr>
        <w:t>Total Reef Habitat Restored (10 Tributaries Initiative):</w:t>
      </w:r>
      <w:r w:rsidRPr="00867FBC">
        <w:rPr>
          <w:lang w:val="en"/>
        </w:rPr>
        <w:t xml:space="preserve"> 1,905 acres.</w:t>
      </w:r>
    </w:p>
    <w:p w14:paraId="2E1220EB" w14:textId="77777777" w:rsidR="000D4570" w:rsidRPr="000D4570" w:rsidRDefault="000D4570" w:rsidP="000D4570">
      <w:pPr>
        <w:rPr>
          <w:lang w:val="en"/>
        </w:rPr>
      </w:pPr>
      <w:r w:rsidRPr="000D4570">
        <w:rPr>
          <w:u w:val="single"/>
          <w:lang w:val="en"/>
        </w:rPr>
        <w:t>Oyster Fishery</w:t>
      </w:r>
    </w:p>
    <w:p w14:paraId="088591AB" w14:textId="77777777" w:rsidR="000D4570" w:rsidRPr="00867FBC" w:rsidRDefault="000D4570" w:rsidP="00434CD4">
      <w:pPr>
        <w:pStyle w:val="ListParagraph"/>
        <w:numPr>
          <w:ilvl w:val="0"/>
          <w:numId w:val="19"/>
        </w:numPr>
        <w:rPr>
          <w:lang w:val="en"/>
        </w:rPr>
      </w:pPr>
      <w:bookmarkStart w:id="30" w:name="bookmark=id.58rj7kneqp6p" w:colFirst="0" w:colLast="0"/>
      <w:bookmarkEnd w:id="30"/>
      <w:r w:rsidRPr="00867FBC">
        <w:rPr>
          <w:b/>
          <w:bCs/>
          <w:lang w:val="en"/>
        </w:rPr>
        <w:lastRenderedPageBreak/>
        <w:t xml:space="preserve">Total acreage of oyster reefs monitored within the fishery : </w:t>
      </w:r>
      <w:r w:rsidRPr="00867FBC">
        <w:rPr>
          <w:lang w:val="en"/>
        </w:rPr>
        <w:t>~10,000 acres monitored in Virginia.</w:t>
      </w:r>
    </w:p>
    <w:p w14:paraId="07320CBD" w14:textId="77777777" w:rsidR="000D4570" w:rsidRPr="00867FBC" w:rsidRDefault="000D4570" w:rsidP="00434CD4">
      <w:pPr>
        <w:pStyle w:val="ListParagraph"/>
        <w:numPr>
          <w:ilvl w:val="0"/>
          <w:numId w:val="19"/>
        </w:numPr>
        <w:rPr>
          <w:lang w:val="en"/>
        </w:rPr>
      </w:pPr>
      <w:r w:rsidRPr="00867FBC">
        <w:rPr>
          <w:b/>
          <w:bCs/>
          <w:lang w:val="en"/>
        </w:rPr>
        <w:t xml:space="preserve">Estimate of non-monitored oyster reef acreage: </w:t>
      </w:r>
      <w:r w:rsidRPr="00867FBC">
        <w:rPr>
          <w:lang w:val="en"/>
        </w:rPr>
        <w:t>Establishing this baseline will require further discussion of the Action Team.</w:t>
      </w:r>
    </w:p>
    <w:p w14:paraId="261F6A4E" w14:textId="77777777" w:rsidR="000D4570" w:rsidRPr="00867FBC" w:rsidRDefault="000D4570" w:rsidP="00434CD4">
      <w:pPr>
        <w:pStyle w:val="ListParagraph"/>
        <w:numPr>
          <w:ilvl w:val="0"/>
          <w:numId w:val="19"/>
        </w:numPr>
        <w:rPr>
          <w:lang w:val="en"/>
        </w:rPr>
      </w:pPr>
      <w:r w:rsidRPr="00867FBC">
        <w:rPr>
          <w:b/>
          <w:bCs/>
          <w:lang w:val="en"/>
        </w:rPr>
        <w:t xml:space="preserve">Harvest trends in MD and VA: </w:t>
      </w:r>
      <w:r w:rsidRPr="00867FBC">
        <w:rPr>
          <w:lang w:val="en"/>
        </w:rPr>
        <w:t>Harvest is stable in Maryland and more impacted by market conditions than resource health. In Virginia, the level of harvest is determined by season length and market conditions and is not limited by available resources or the market size oyster population.</w:t>
      </w:r>
    </w:p>
    <w:p w14:paraId="1E3DFC4B" w14:textId="77777777" w:rsidR="000D4570" w:rsidRPr="00867FBC" w:rsidRDefault="000D4570" w:rsidP="00434CD4">
      <w:pPr>
        <w:pStyle w:val="ListParagraph"/>
        <w:numPr>
          <w:ilvl w:val="0"/>
          <w:numId w:val="19"/>
        </w:numPr>
        <w:rPr>
          <w:lang w:val="en"/>
        </w:rPr>
      </w:pPr>
      <w:r w:rsidRPr="00867FBC">
        <w:rPr>
          <w:b/>
          <w:bCs/>
          <w:lang w:val="en"/>
        </w:rPr>
        <w:t xml:space="preserve">Brief description of sustainable management practices in each jurisdiction (MD, VA, PRFC): </w:t>
      </w:r>
      <w:r w:rsidRPr="00867FBC">
        <w:rPr>
          <w:lang w:val="en"/>
        </w:rPr>
        <w:t>Season lengths, harvest gear, and areas can be adjusted based on condition of the resource (abundance) and the ability to target replenishment effort inputs at a level that can sustain fishing effort. Maryland works with the county Oyster Committees and other stakeholders on closing and opening areas to oystering based on market abundance and effort; seasons and daily limits can be adjusted by public notice based on stakeholder input, survey results, and stock assessments. The Potomac River Fisheries Commission (PRFC) is advised by its Oyster/Clam Committee and Oyster Strategic Planning Panel to revise seasons, harvest restrictions and areas.</w:t>
      </w:r>
    </w:p>
    <w:p w14:paraId="4B048770" w14:textId="77777777" w:rsidR="000D4570" w:rsidRPr="00867FBC" w:rsidRDefault="000D4570" w:rsidP="00434CD4">
      <w:pPr>
        <w:pStyle w:val="ListParagraph"/>
        <w:numPr>
          <w:ilvl w:val="0"/>
          <w:numId w:val="19"/>
        </w:numPr>
        <w:rPr>
          <w:lang w:val="en"/>
        </w:rPr>
      </w:pPr>
      <w:r w:rsidRPr="00867FBC">
        <w:rPr>
          <w:b/>
          <w:bCs/>
          <w:lang w:val="en"/>
        </w:rPr>
        <w:t xml:space="preserve">Assessments of Population in MD and VA: </w:t>
      </w:r>
      <w:r w:rsidRPr="00867FBC">
        <w:rPr>
          <w:lang w:val="en"/>
        </w:rPr>
        <w:t>Stable or increasing over long-term average. Maryland completed a Benchmark Oyster Stock Assessment in 2024 and is currently working on an update assessment for 2026. A five year review of the Oyster Management Plan was completed in 2026 to evaluate the management of the public fishery, sanctuaries, and aquaculture sectors to the objectives in the plan.</w:t>
      </w:r>
    </w:p>
    <w:p w14:paraId="07CCA464" w14:textId="77777777" w:rsidR="000D4570" w:rsidRPr="00867FBC" w:rsidRDefault="000D4570" w:rsidP="00434CD4">
      <w:pPr>
        <w:pStyle w:val="ListParagraph"/>
        <w:numPr>
          <w:ilvl w:val="0"/>
          <w:numId w:val="19"/>
        </w:numPr>
        <w:rPr>
          <w:lang w:val="en"/>
        </w:rPr>
      </w:pPr>
      <w:r w:rsidRPr="00867FBC">
        <w:rPr>
          <w:b/>
          <w:bCs/>
          <w:lang w:val="en"/>
        </w:rPr>
        <w:t xml:space="preserve">Aquaculture baseline VA: </w:t>
      </w:r>
      <w:r w:rsidRPr="00867FBC">
        <w:rPr>
          <w:lang w:val="en"/>
        </w:rPr>
        <w:t xml:space="preserve">Containerized hatchery-based aquaculture (surface and bottom cages) production is stable or increasing over 10-year average. </w:t>
      </w:r>
    </w:p>
    <w:p w14:paraId="50CB357E" w14:textId="77777777" w:rsidR="000D4570" w:rsidRPr="00867FBC" w:rsidRDefault="000D4570" w:rsidP="00434CD4">
      <w:pPr>
        <w:pStyle w:val="ListParagraph"/>
        <w:numPr>
          <w:ilvl w:val="0"/>
          <w:numId w:val="19"/>
        </w:numPr>
        <w:rPr>
          <w:b/>
          <w:bCs/>
          <w:lang w:val="en"/>
        </w:rPr>
      </w:pPr>
      <w:r w:rsidRPr="00867FBC">
        <w:rPr>
          <w:b/>
          <w:bCs/>
          <w:lang w:val="en"/>
        </w:rPr>
        <w:t xml:space="preserve">Aquaculture baseline MD: </w:t>
      </w:r>
      <w:r w:rsidRPr="00867FBC">
        <w:rPr>
          <w:lang w:val="en"/>
        </w:rPr>
        <w:t>Maryland's hatchery-based oyster aquaculture has grown steadily in both scale and production since the state overhauled its leasing and permitting system in 2010. Most operations are relatively small, averaging about 20 acres, with leaseholders managing just one or a few plots. Roughly 20 percent of these businesses use intensive containerized gear, while the remainder focus on extensive bottom culture.</w:t>
      </w:r>
    </w:p>
    <w:p w14:paraId="568DE07E" w14:textId="77777777" w:rsidR="000A35A7" w:rsidRDefault="000A35A7" w:rsidP="000A35A7">
      <w:pPr>
        <w:pStyle w:val="Heading3"/>
      </w:pPr>
      <w:r>
        <w:t>Monitoring Progress and Indicators</w:t>
      </w:r>
    </w:p>
    <w:p w14:paraId="3B94C83B" w14:textId="77777777" w:rsidR="00C72CF2" w:rsidRPr="00C72CF2" w:rsidRDefault="00C72CF2" w:rsidP="00C72CF2">
      <w:pPr>
        <w:rPr>
          <w:lang w:val="en"/>
        </w:rPr>
      </w:pPr>
      <w:bookmarkStart w:id="31" w:name="bookmark=id.8ozbtdkdhyje" w:colFirst="0" w:colLast="0"/>
      <w:bookmarkEnd w:id="31"/>
      <w:r w:rsidRPr="00C72CF2">
        <w:rPr>
          <w:u w:val="single"/>
          <w:lang w:val="en"/>
        </w:rPr>
        <w:t>2,000-Acre Reef Restoration Goal</w:t>
      </w:r>
    </w:p>
    <w:p w14:paraId="55D24F0B" w14:textId="77777777" w:rsidR="00C72CF2" w:rsidRPr="00C72CF2" w:rsidRDefault="00C72CF2" w:rsidP="00434CD4">
      <w:pPr>
        <w:pStyle w:val="ListParagraph"/>
        <w:numPr>
          <w:ilvl w:val="0"/>
          <w:numId w:val="20"/>
        </w:numPr>
        <w:rPr>
          <w:lang w:val="en"/>
        </w:rPr>
      </w:pPr>
      <w:r w:rsidRPr="00C72CF2">
        <w:rPr>
          <w:b/>
          <w:bCs/>
          <w:lang w:val="en"/>
        </w:rPr>
        <w:t xml:space="preserve">Indicator: </w:t>
      </w:r>
      <w:r w:rsidRPr="00C72CF2">
        <w:rPr>
          <w:lang w:val="en"/>
        </w:rPr>
        <w:t xml:space="preserve">The primary indicator will be the number of restored reef acres that meet the updated success metrics. NOAA will lead a process to evaluate the 2014 </w:t>
      </w:r>
      <w:r w:rsidRPr="00C72CF2">
        <w:rPr>
          <w:lang w:val="en"/>
        </w:rPr>
        <w:lastRenderedPageBreak/>
        <w:t>Chesapeake Bay Watershed Agreement metrics and recommend revised standards for the 2025 outcome.</w:t>
      </w:r>
    </w:p>
    <w:p w14:paraId="002F45CC" w14:textId="77777777" w:rsidR="00C72CF2" w:rsidRPr="00C72CF2" w:rsidRDefault="00C72CF2" w:rsidP="00434CD4">
      <w:pPr>
        <w:pStyle w:val="ListParagraph"/>
        <w:numPr>
          <w:ilvl w:val="0"/>
          <w:numId w:val="20"/>
        </w:numPr>
        <w:rPr>
          <w:lang w:val="en"/>
        </w:rPr>
      </w:pPr>
      <w:r w:rsidRPr="00C72CF2">
        <w:rPr>
          <w:b/>
          <w:bCs/>
          <w:lang w:val="en"/>
        </w:rPr>
        <w:t xml:space="preserve">Monitoring: </w:t>
      </w:r>
      <w:r w:rsidRPr="00C72CF2">
        <w:rPr>
          <w:lang w:val="en"/>
        </w:rPr>
        <w:t>Future monitoring will focus on ensuring the 2,000 acres of restored or conserved reefs meet revised success metrics as determined by the oyster success metrics review process.</w:t>
      </w:r>
    </w:p>
    <w:p w14:paraId="30954CB2" w14:textId="77777777" w:rsidR="00C72CF2" w:rsidRPr="00C72CF2" w:rsidRDefault="00C72CF2" w:rsidP="00434CD4">
      <w:pPr>
        <w:pStyle w:val="ListParagraph"/>
        <w:numPr>
          <w:ilvl w:val="0"/>
          <w:numId w:val="20"/>
        </w:numPr>
        <w:rPr>
          <w:lang w:val="en"/>
        </w:rPr>
      </w:pPr>
      <w:r w:rsidRPr="00C72CF2">
        <w:rPr>
          <w:b/>
          <w:bCs/>
          <w:lang w:val="en"/>
        </w:rPr>
        <w:t>Reporting: T</w:t>
      </w:r>
      <w:r w:rsidRPr="00C72CF2">
        <w:rPr>
          <w:lang w:val="en"/>
        </w:rPr>
        <w:t xml:space="preserve">racking </w:t>
      </w:r>
      <w:r w:rsidRPr="00C72CF2">
        <w:rPr>
          <w:b/>
          <w:bCs/>
          <w:lang w:val="en"/>
        </w:rPr>
        <w:t>Oyster Reef restoration</w:t>
      </w:r>
      <w:r w:rsidRPr="00C72CF2">
        <w:rPr>
          <w:lang w:val="en"/>
        </w:rPr>
        <w:t xml:space="preserve"> implementation and performance will be the responsibility of the Oyster Workgroup.</w:t>
      </w:r>
      <w:bookmarkStart w:id="32" w:name="bookmark=id.9s55dmrrb8d7" w:colFirst="0" w:colLast="0"/>
      <w:bookmarkEnd w:id="32"/>
    </w:p>
    <w:p w14:paraId="6AAC1B3C" w14:textId="77777777" w:rsidR="00C72CF2" w:rsidRPr="00C72CF2" w:rsidRDefault="00C72CF2" w:rsidP="00C72CF2">
      <w:pPr>
        <w:rPr>
          <w:lang w:val="en"/>
        </w:rPr>
      </w:pPr>
      <w:r w:rsidRPr="00C72CF2">
        <w:rPr>
          <w:u w:val="single"/>
          <w:lang w:val="en"/>
        </w:rPr>
        <w:t>Maintenance (Stewardship) of ‘10 tributaries’</w:t>
      </w:r>
    </w:p>
    <w:p w14:paraId="679DBB77" w14:textId="77777777" w:rsidR="00C72CF2" w:rsidRPr="00C72CF2" w:rsidRDefault="00C72CF2" w:rsidP="00434CD4">
      <w:pPr>
        <w:pStyle w:val="ListParagraph"/>
        <w:numPr>
          <w:ilvl w:val="0"/>
          <w:numId w:val="21"/>
        </w:numPr>
        <w:rPr>
          <w:lang w:val="en"/>
        </w:rPr>
      </w:pPr>
      <w:bookmarkStart w:id="33" w:name="bookmark=id.ewktifgcq4jv" w:colFirst="0" w:colLast="0"/>
      <w:bookmarkEnd w:id="33"/>
      <w:r w:rsidRPr="00C72CF2">
        <w:rPr>
          <w:b/>
          <w:bCs/>
          <w:lang w:val="en"/>
        </w:rPr>
        <w:t xml:space="preserve">Indicator: </w:t>
      </w:r>
      <w:r w:rsidRPr="00C72CF2">
        <w:rPr>
          <w:lang w:val="en"/>
        </w:rPr>
        <w:t>The workgroup will consider continuing the current success metrics for these areas or developing new metrics through the review process.</w:t>
      </w:r>
    </w:p>
    <w:p w14:paraId="292DA8F0" w14:textId="77777777" w:rsidR="00C72CF2" w:rsidRPr="00C72CF2" w:rsidRDefault="00C72CF2" w:rsidP="00434CD4">
      <w:pPr>
        <w:pStyle w:val="ListParagraph"/>
        <w:numPr>
          <w:ilvl w:val="0"/>
          <w:numId w:val="21"/>
        </w:numPr>
        <w:rPr>
          <w:lang w:val="en"/>
        </w:rPr>
      </w:pPr>
      <w:r w:rsidRPr="00C72CF2">
        <w:rPr>
          <w:b/>
          <w:bCs/>
          <w:lang w:val="en"/>
        </w:rPr>
        <w:t xml:space="preserve">Monitoring: </w:t>
      </w:r>
      <w:r w:rsidRPr="00C72CF2">
        <w:rPr>
          <w:lang w:val="en"/>
        </w:rPr>
        <w:t>When revised oyster metrics are available, the Oyster Workgroup will identify specific indicators and monitoring protocols to apply to this target.</w:t>
      </w:r>
    </w:p>
    <w:p w14:paraId="57B6B775" w14:textId="77777777" w:rsidR="00C72CF2" w:rsidRPr="00C72CF2" w:rsidRDefault="00C72CF2" w:rsidP="00434CD4">
      <w:pPr>
        <w:pStyle w:val="ListParagraph"/>
        <w:numPr>
          <w:ilvl w:val="0"/>
          <w:numId w:val="21"/>
        </w:numPr>
        <w:rPr>
          <w:lang w:val="en"/>
        </w:rPr>
      </w:pPr>
      <w:r w:rsidRPr="00C72CF2">
        <w:rPr>
          <w:b/>
          <w:bCs/>
          <w:lang w:val="en"/>
        </w:rPr>
        <w:t xml:space="preserve">Reporting: </w:t>
      </w:r>
      <w:r w:rsidRPr="00C72CF2">
        <w:rPr>
          <w:lang w:val="en"/>
        </w:rPr>
        <w:t>Performance assessments will be based on monitoring results, and tracking will be the responsibility of the Oyster Workgroup.</w:t>
      </w:r>
    </w:p>
    <w:p w14:paraId="17A8ED28" w14:textId="77777777" w:rsidR="00C72CF2" w:rsidRPr="00C72CF2" w:rsidRDefault="00C72CF2" w:rsidP="00C72CF2">
      <w:pPr>
        <w:rPr>
          <w:lang w:val="en"/>
        </w:rPr>
      </w:pPr>
      <w:r w:rsidRPr="00C72CF2">
        <w:rPr>
          <w:u w:val="single"/>
          <w:lang w:val="en"/>
        </w:rPr>
        <w:t>Oyster Fishery</w:t>
      </w:r>
      <w:bookmarkStart w:id="34" w:name="bookmark=id.qhzgrdforumd" w:colFirst="0" w:colLast="0"/>
      <w:bookmarkEnd w:id="34"/>
    </w:p>
    <w:p w14:paraId="469ECF5A" w14:textId="77777777" w:rsidR="00C72CF2" w:rsidRPr="00C72CF2" w:rsidRDefault="00C72CF2" w:rsidP="00C72CF2">
      <w:pPr>
        <w:rPr>
          <w:lang w:val="en"/>
        </w:rPr>
      </w:pPr>
      <w:r w:rsidRPr="00C72CF2">
        <w:rPr>
          <w:lang w:val="en"/>
        </w:rPr>
        <w:t>The Oyster Fishery and Aquaculture Action Team will spend the next 12 months developing a detailed implementation plan including indicators.</w:t>
      </w:r>
    </w:p>
    <w:p w14:paraId="558595E6" w14:textId="77777777" w:rsidR="00C72CF2" w:rsidRPr="00C72CF2" w:rsidRDefault="00C72CF2" w:rsidP="00434CD4">
      <w:pPr>
        <w:pStyle w:val="ListParagraph"/>
        <w:numPr>
          <w:ilvl w:val="0"/>
          <w:numId w:val="22"/>
        </w:numPr>
        <w:rPr>
          <w:lang w:val="en"/>
        </w:rPr>
      </w:pPr>
      <w:r w:rsidRPr="00C72CF2">
        <w:rPr>
          <w:b/>
          <w:bCs/>
          <w:lang w:val="en"/>
        </w:rPr>
        <w:t xml:space="preserve">Indicator: </w:t>
      </w:r>
      <w:r w:rsidRPr="00C72CF2">
        <w:rPr>
          <w:lang w:val="en"/>
        </w:rPr>
        <w:t>TBD by Oyster Fishery and Aquaculture Action Team.</w:t>
      </w:r>
    </w:p>
    <w:p w14:paraId="00D4691B" w14:textId="77777777" w:rsidR="00C72CF2" w:rsidRPr="00C72CF2" w:rsidRDefault="00C72CF2" w:rsidP="00434CD4">
      <w:pPr>
        <w:pStyle w:val="ListParagraph"/>
        <w:numPr>
          <w:ilvl w:val="0"/>
          <w:numId w:val="22"/>
        </w:numPr>
        <w:rPr>
          <w:lang w:val="en"/>
        </w:rPr>
      </w:pPr>
      <w:r w:rsidRPr="00C72CF2">
        <w:rPr>
          <w:b/>
          <w:bCs/>
          <w:lang w:val="en"/>
        </w:rPr>
        <w:t xml:space="preserve">Monitoring: </w:t>
      </w:r>
      <w:r w:rsidRPr="00C72CF2">
        <w:rPr>
          <w:lang w:val="en"/>
        </w:rPr>
        <w:t>TBD by Oyster Fishery and Aquaculture Action Team.</w:t>
      </w:r>
    </w:p>
    <w:p w14:paraId="6FD0EE66" w14:textId="77777777" w:rsidR="00C72CF2" w:rsidRPr="00C72CF2" w:rsidRDefault="00C72CF2" w:rsidP="00434CD4">
      <w:pPr>
        <w:pStyle w:val="ListParagraph"/>
        <w:numPr>
          <w:ilvl w:val="0"/>
          <w:numId w:val="22"/>
        </w:numPr>
        <w:rPr>
          <w:lang w:val="en"/>
        </w:rPr>
      </w:pPr>
      <w:r w:rsidRPr="00C72CF2">
        <w:rPr>
          <w:b/>
          <w:bCs/>
          <w:lang w:val="en"/>
        </w:rPr>
        <w:t xml:space="preserve">Reporting: </w:t>
      </w:r>
      <w:r w:rsidRPr="00C72CF2">
        <w:rPr>
          <w:lang w:val="en"/>
        </w:rPr>
        <w:t>TBD by Oyster Fishery and Aquaculture Action Team.</w:t>
      </w:r>
    </w:p>
    <w:p w14:paraId="020F26BC" w14:textId="6A3E4732" w:rsidR="000A35A7" w:rsidRDefault="000A35A7" w:rsidP="000A35A7">
      <w:pPr>
        <w:pStyle w:val="Heading3"/>
      </w:pPr>
      <w:r>
        <w:t xml:space="preserve">Situation Analysis for Outcome </w:t>
      </w:r>
      <w:r w:rsidR="00D26347">
        <w:t>1.</w:t>
      </w:r>
      <w:r w:rsidR="00547400">
        <w:t>5</w:t>
      </w:r>
      <w:r>
        <w:t xml:space="preserve">: </w:t>
      </w:r>
      <w:r w:rsidR="009F4211">
        <w:t>Oysters</w:t>
      </w:r>
    </w:p>
    <w:p w14:paraId="1A4D9E44" w14:textId="706ABA87" w:rsidR="000A35A7" w:rsidRDefault="00253336" w:rsidP="000A35A7">
      <w:r>
        <w:t xml:space="preserve">The following table identifies challenges that will impact progress towards attaining </w:t>
      </w:r>
      <w:r w:rsidR="00CA4BB2" w:rsidRPr="00CA4BB2">
        <w:t>the 2040 Oyster Outcome and its targets</w:t>
      </w:r>
      <w:r>
        <w:t>. This analysis c</w:t>
      </w:r>
      <w:r w:rsidRPr="00127D22">
        <w:t>onsider</w:t>
      </w:r>
      <w:r>
        <w:t xml:space="preserve">s </w:t>
      </w:r>
      <w:r w:rsidRPr="00127D22">
        <w:t xml:space="preserve">scientific, environmental, fiscal or policy-related developments that have already or may influence work during the upcoming six-year Management Strategy cycle. </w:t>
      </w:r>
      <w:r>
        <w:t xml:space="preserve">Consideration is given to which challenges are within </w:t>
      </w:r>
      <w:r w:rsidRPr="005563ED">
        <w:t>and</w:t>
      </w:r>
      <w:r>
        <w:t xml:space="preserve"> outside of CBP’s ability to influence. </w:t>
      </w:r>
      <w:r w:rsidRPr="1FC04E11">
        <w:t>Challenges associated with Changing Environmental Conditions are denoted with an asterisk (*).</w:t>
      </w:r>
      <w:r>
        <w:t xml:space="preserve"> 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370BC3" w:rsidRPr="006350C4" w14:paraId="73B863AD" w14:textId="77777777" w:rsidTr="0029776E">
        <w:trPr>
          <w:cantSplit/>
          <w:trHeight w:val="2110"/>
        </w:trPr>
        <w:tc>
          <w:tcPr>
            <w:tcW w:w="8005" w:type="dxa"/>
            <w:vAlign w:val="bottom"/>
          </w:tcPr>
          <w:p w14:paraId="521A428C" w14:textId="77777777" w:rsidR="00370BC3" w:rsidRPr="00D44C30" w:rsidRDefault="00370BC3" w:rsidP="0029776E">
            <w:pPr>
              <w:rPr>
                <w:b/>
                <w:bCs/>
              </w:rPr>
            </w:pPr>
            <w:r w:rsidRPr="00D44C30">
              <w:rPr>
                <w:b/>
                <w:bCs/>
              </w:rPr>
              <w:lastRenderedPageBreak/>
              <w:t>Challenges</w:t>
            </w:r>
          </w:p>
        </w:tc>
        <w:tc>
          <w:tcPr>
            <w:tcW w:w="720" w:type="dxa"/>
            <w:textDirection w:val="btLr"/>
          </w:tcPr>
          <w:p w14:paraId="5477C6FB" w14:textId="77777777" w:rsidR="00370BC3" w:rsidRPr="006350C4" w:rsidRDefault="00370BC3" w:rsidP="0029776E">
            <w:pPr>
              <w:ind w:left="113" w:right="113"/>
            </w:pPr>
            <w:r w:rsidRPr="00257DE1">
              <w:t>Within CBPs sphere of influence</w:t>
            </w:r>
          </w:p>
        </w:tc>
        <w:tc>
          <w:tcPr>
            <w:tcW w:w="720" w:type="dxa"/>
            <w:textDirection w:val="btLr"/>
          </w:tcPr>
          <w:p w14:paraId="12196806" w14:textId="77777777" w:rsidR="00370BC3" w:rsidRPr="006350C4" w:rsidRDefault="00370BC3" w:rsidP="0029776E">
            <w:pPr>
              <w:ind w:left="113" w:right="113"/>
            </w:pPr>
            <w:r w:rsidRPr="00257DE1">
              <w:t>Outside of CBP's sphere of influence</w:t>
            </w:r>
          </w:p>
        </w:tc>
      </w:tr>
      <w:tr w:rsidR="00B62A8C" w:rsidRPr="000F3901" w14:paraId="3363C1B5" w14:textId="77777777" w:rsidTr="0029776E">
        <w:trPr>
          <w:trHeight w:val="286"/>
        </w:trPr>
        <w:tc>
          <w:tcPr>
            <w:tcW w:w="8005" w:type="dxa"/>
          </w:tcPr>
          <w:p w14:paraId="03D4D837" w14:textId="1BF32994" w:rsidR="00B62A8C" w:rsidRPr="00B21358" w:rsidRDefault="00B62A8C" w:rsidP="00B62A8C">
            <w:r w:rsidRPr="00B21358">
              <w:rPr>
                <w:rFonts w:eastAsia="Calibri" w:cs="Calibri"/>
                <w:color w:val="000000"/>
              </w:rPr>
              <w:t>Funding for long-term restoration and monitoring</w:t>
            </w:r>
          </w:p>
        </w:tc>
        <w:tc>
          <w:tcPr>
            <w:tcW w:w="720" w:type="dxa"/>
          </w:tcPr>
          <w:p w14:paraId="17776CE8" w14:textId="5A8ED959" w:rsidR="00B62A8C" w:rsidRPr="00B21358" w:rsidRDefault="00B62A8C" w:rsidP="00B21358">
            <w:pPr>
              <w:jc w:val="center"/>
            </w:pPr>
            <w:r w:rsidRPr="00B21358">
              <w:rPr>
                <w:rFonts w:eastAsia="Calibri" w:cs="Calibri"/>
                <w:color w:val="000000"/>
              </w:rPr>
              <w:t>X</w:t>
            </w:r>
          </w:p>
        </w:tc>
        <w:tc>
          <w:tcPr>
            <w:tcW w:w="720" w:type="dxa"/>
          </w:tcPr>
          <w:p w14:paraId="5B99B93A" w14:textId="77777777" w:rsidR="00B62A8C" w:rsidRPr="00B21358" w:rsidRDefault="00B62A8C" w:rsidP="00B21358">
            <w:pPr>
              <w:jc w:val="center"/>
            </w:pPr>
          </w:p>
        </w:tc>
      </w:tr>
      <w:tr w:rsidR="00B62A8C" w:rsidRPr="00C032A5" w14:paraId="1FAEEBC7" w14:textId="77777777" w:rsidTr="0029776E">
        <w:trPr>
          <w:trHeight w:val="286"/>
        </w:trPr>
        <w:tc>
          <w:tcPr>
            <w:tcW w:w="8005" w:type="dxa"/>
          </w:tcPr>
          <w:p w14:paraId="150B1C37" w14:textId="35350938" w:rsidR="00B62A8C" w:rsidRPr="00B21358" w:rsidRDefault="00B62A8C" w:rsidP="00B62A8C">
            <w:r w:rsidRPr="00B21358">
              <w:rPr>
                <w:rFonts w:eastAsia="Calibri" w:cs="Calibri"/>
                <w:color w:val="000000"/>
              </w:rPr>
              <w:t>Permitting and regulatory compliance</w:t>
            </w:r>
          </w:p>
        </w:tc>
        <w:tc>
          <w:tcPr>
            <w:tcW w:w="720" w:type="dxa"/>
          </w:tcPr>
          <w:p w14:paraId="66462D30" w14:textId="4EAF73AC" w:rsidR="00B62A8C" w:rsidRPr="00B21358" w:rsidRDefault="00B62A8C" w:rsidP="00B21358">
            <w:pPr>
              <w:jc w:val="center"/>
            </w:pPr>
            <w:r w:rsidRPr="00B21358">
              <w:rPr>
                <w:rFonts w:eastAsia="Calibri" w:cs="Calibri"/>
                <w:color w:val="000000"/>
              </w:rPr>
              <w:t>X</w:t>
            </w:r>
          </w:p>
        </w:tc>
        <w:tc>
          <w:tcPr>
            <w:tcW w:w="720" w:type="dxa"/>
          </w:tcPr>
          <w:p w14:paraId="2D408805" w14:textId="77777777" w:rsidR="00B62A8C" w:rsidRPr="00B21358" w:rsidRDefault="00B62A8C" w:rsidP="00B21358">
            <w:pPr>
              <w:jc w:val="center"/>
            </w:pPr>
          </w:p>
        </w:tc>
      </w:tr>
      <w:tr w:rsidR="00B62A8C" w14:paraId="2169991C" w14:textId="77777777" w:rsidTr="0029776E">
        <w:trPr>
          <w:trHeight w:val="286"/>
        </w:trPr>
        <w:tc>
          <w:tcPr>
            <w:tcW w:w="8005" w:type="dxa"/>
          </w:tcPr>
          <w:p w14:paraId="14980178" w14:textId="3BF56E84" w:rsidR="00B62A8C" w:rsidRPr="00B21358" w:rsidRDefault="00B62A8C" w:rsidP="00B62A8C">
            <w:r w:rsidRPr="00B21358">
              <w:rPr>
                <w:rFonts w:eastAsia="Calibri" w:cs="Calibri"/>
                <w:color w:val="000000"/>
              </w:rPr>
              <w:t>Environmental changes (temperature, salinity, disease, oyster reproduction levels)*</w:t>
            </w:r>
          </w:p>
        </w:tc>
        <w:tc>
          <w:tcPr>
            <w:tcW w:w="720" w:type="dxa"/>
          </w:tcPr>
          <w:p w14:paraId="267D19B5" w14:textId="77777777" w:rsidR="00B62A8C" w:rsidRPr="00B21358" w:rsidRDefault="00B62A8C" w:rsidP="00B21358">
            <w:pPr>
              <w:jc w:val="center"/>
            </w:pPr>
          </w:p>
        </w:tc>
        <w:tc>
          <w:tcPr>
            <w:tcW w:w="720" w:type="dxa"/>
          </w:tcPr>
          <w:p w14:paraId="285008AD" w14:textId="519DA068" w:rsidR="00B62A8C" w:rsidRPr="00B21358" w:rsidRDefault="00B62A8C" w:rsidP="00B21358">
            <w:pPr>
              <w:jc w:val="center"/>
            </w:pPr>
            <w:r w:rsidRPr="00B21358">
              <w:rPr>
                <w:rFonts w:eastAsia="Calibri" w:cs="Calibri"/>
                <w:color w:val="000000"/>
              </w:rPr>
              <w:t>X</w:t>
            </w:r>
          </w:p>
        </w:tc>
      </w:tr>
      <w:tr w:rsidR="00B62A8C" w14:paraId="25F551FD" w14:textId="77777777" w:rsidTr="0029776E">
        <w:trPr>
          <w:trHeight w:val="64"/>
        </w:trPr>
        <w:tc>
          <w:tcPr>
            <w:tcW w:w="8005" w:type="dxa"/>
          </w:tcPr>
          <w:p w14:paraId="6B238CDA" w14:textId="271FA98C" w:rsidR="00B62A8C" w:rsidRPr="00B21358" w:rsidRDefault="00B62A8C" w:rsidP="00B62A8C">
            <w:r w:rsidRPr="00B21358">
              <w:rPr>
                <w:rFonts w:eastAsia="Calibri" w:cs="Calibri"/>
                <w:color w:val="000000"/>
              </w:rPr>
              <w:t>Funding for seed production capacity</w:t>
            </w:r>
          </w:p>
        </w:tc>
        <w:tc>
          <w:tcPr>
            <w:tcW w:w="720" w:type="dxa"/>
          </w:tcPr>
          <w:p w14:paraId="4DDF848D" w14:textId="04B82BB1" w:rsidR="00B62A8C" w:rsidRPr="00B21358" w:rsidRDefault="00B62A8C" w:rsidP="00B21358">
            <w:pPr>
              <w:jc w:val="center"/>
            </w:pPr>
            <w:r w:rsidRPr="00B21358">
              <w:rPr>
                <w:rFonts w:eastAsia="Calibri" w:cs="Calibri"/>
                <w:color w:val="000000"/>
              </w:rPr>
              <w:t>X</w:t>
            </w:r>
          </w:p>
        </w:tc>
        <w:tc>
          <w:tcPr>
            <w:tcW w:w="720" w:type="dxa"/>
          </w:tcPr>
          <w:p w14:paraId="12ECEAB8" w14:textId="77777777" w:rsidR="00B62A8C" w:rsidRPr="00B21358" w:rsidRDefault="00B62A8C" w:rsidP="00B21358">
            <w:pPr>
              <w:jc w:val="center"/>
            </w:pPr>
          </w:p>
        </w:tc>
      </w:tr>
      <w:tr w:rsidR="00B62A8C" w:rsidRPr="000F3901" w14:paraId="07F9DE3F" w14:textId="77777777" w:rsidTr="0029776E">
        <w:trPr>
          <w:trHeight w:val="286"/>
        </w:trPr>
        <w:tc>
          <w:tcPr>
            <w:tcW w:w="8005" w:type="dxa"/>
          </w:tcPr>
          <w:p w14:paraId="4F5712C7" w14:textId="2870D1E3" w:rsidR="00B62A8C" w:rsidRPr="00B21358" w:rsidRDefault="00B62A8C" w:rsidP="00B62A8C">
            <w:r w:rsidRPr="00B21358">
              <w:rPr>
                <w:rFonts w:eastAsia="Calibri" w:cs="Calibri"/>
                <w:color w:val="000000"/>
              </w:rPr>
              <w:t>Substrate availability, cost and acceptability</w:t>
            </w:r>
          </w:p>
        </w:tc>
        <w:tc>
          <w:tcPr>
            <w:tcW w:w="720" w:type="dxa"/>
          </w:tcPr>
          <w:p w14:paraId="5A783B27" w14:textId="0B30A7DE" w:rsidR="00B62A8C" w:rsidRPr="00B21358" w:rsidRDefault="00B62A8C" w:rsidP="00B21358">
            <w:pPr>
              <w:jc w:val="center"/>
            </w:pPr>
            <w:r w:rsidRPr="00B21358">
              <w:rPr>
                <w:rFonts w:eastAsia="Calibri" w:cs="Calibri"/>
                <w:color w:val="000000"/>
              </w:rPr>
              <w:t>X</w:t>
            </w:r>
          </w:p>
        </w:tc>
        <w:tc>
          <w:tcPr>
            <w:tcW w:w="720" w:type="dxa"/>
          </w:tcPr>
          <w:p w14:paraId="51821F5C" w14:textId="77777777" w:rsidR="00B62A8C" w:rsidRPr="00B21358" w:rsidRDefault="00B62A8C" w:rsidP="00B21358">
            <w:pPr>
              <w:jc w:val="center"/>
            </w:pPr>
          </w:p>
        </w:tc>
      </w:tr>
      <w:tr w:rsidR="00B62A8C" w14:paraId="1BA43BEB" w14:textId="77777777" w:rsidTr="0029776E">
        <w:trPr>
          <w:trHeight w:val="286"/>
        </w:trPr>
        <w:tc>
          <w:tcPr>
            <w:tcW w:w="8005" w:type="dxa"/>
          </w:tcPr>
          <w:p w14:paraId="17CFD7DA" w14:textId="64A49E2D" w:rsidR="00B62A8C" w:rsidRPr="00B21358" w:rsidRDefault="00B62A8C" w:rsidP="00B62A8C">
            <w:r w:rsidRPr="00B21358">
              <w:rPr>
                <w:rFonts w:eastAsia="Calibri" w:cs="Calibri"/>
                <w:color w:val="000000"/>
              </w:rPr>
              <w:t>Maintaining reef structural integrity</w:t>
            </w:r>
          </w:p>
        </w:tc>
        <w:tc>
          <w:tcPr>
            <w:tcW w:w="720" w:type="dxa"/>
          </w:tcPr>
          <w:p w14:paraId="1B988C2E" w14:textId="77777777" w:rsidR="00B62A8C" w:rsidRPr="00B21358" w:rsidRDefault="00B62A8C" w:rsidP="00B21358">
            <w:pPr>
              <w:jc w:val="center"/>
            </w:pPr>
          </w:p>
        </w:tc>
        <w:tc>
          <w:tcPr>
            <w:tcW w:w="720" w:type="dxa"/>
          </w:tcPr>
          <w:p w14:paraId="46468D36" w14:textId="1A551CD6" w:rsidR="00B62A8C" w:rsidRPr="00B21358" w:rsidRDefault="00B62A8C" w:rsidP="00B21358">
            <w:pPr>
              <w:jc w:val="center"/>
            </w:pPr>
            <w:r w:rsidRPr="00B21358">
              <w:rPr>
                <w:rFonts w:eastAsia="Calibri" w:cs="Calibri"/>
                <w:color w:val="000000"/>
              </w:rPr>
              <w:t>X</w:t>
            </w:r>
          </w:p>
        </w:tc>
      </w:tr>
      <w:tr w:rsidR="00B62A8C" w:rsidRPr="00285A84" w14:paraId="47F41031" w14:textId="77777777" w:rsidTr="0029776E">
        <w:trPr>
          <w:trHeight w:val="286"/>
        </w:trPr>
        <w:tc>
          <w:tcPr>
            <w:tcW w:w="8005" w:type="dxa"/>
          </w:tcPr>
          <w:p w14:paraId="069B5E0C" w14:textId="4E3FF437" w:rsidR="00B62A8C" w:rsidRPr="00B21358" w:rsidRDefault="00B62A8C" w:rsidP="00B62A8C">
            <w:r w:rsidRPr="00B21358">
              <w:rPr>
                <w:rFonts w:eastAsia="Calibri" w:cs="Calibri"/>
                <w:color w:val="000000"/>
              </w:rPr>
              <w:t>Public outreach, coordination and support</w:t>
            </w:r>
          </w:p>
        </w:tc>
        <w:tc>
          <w:tcPr>
            <w:tcW w:w="720" w:type="dxa"/>
          </w:tcPr>
          <w:p w14:paraId="1173A444" w14:textId="0688BDD9" w:rsidR="00B62A8C" w:rsidRPr="00B21358" w:rsidRDefault="00B62A8C" w:rsidP="00B21358">
            <w:pPr>
              <w:jc w:val="center"/>
            </w:pPr>
            <w:r w:rsidRPr="00B21358">
              <w:rPr>
                <w:rFonts w:eastAsia="Calibri" w:cs="Calibri"/>
                <w:color w:val="000000"/>
              </w:rPr>
              <w:t>X</w:t>
            </w:r>
          </w:p>
        </w:tc>
        <w:tc>
          <w:tcPr>
            <w:tcW w:w="720" w:type="dxa"/>
          </w:tcPr>
          <w:p w14:paraId="1C717722" w14:textId="77777777" w:rsidR="00B62A8C" w:rsidRPr="00B21358" w:rsidRDefault="00B62A8C" w:rsidP="00B21358">
            <w:pPr>
              <w:jc w:val="center"/>
            </w:pPr>
          </w:p>
        </w:tc>
      </w:tr>
    </w:tbl>
    <w:p w14:paraId="4C4A1BD3" w14:textId="77777777" w:rsidR="00370BC3" w:rsidRDefault="00370BC3" w:rsidP="000A35A7"/>
    <w:p w14:paraId="2EBD5160" w14:textId="49F51A9A" w:rsidR="000A35A7" w:rsidRDefault="000A35A7" w:rsidP="000A35A7">
      <w:pPr>
        <w:pStyle w:val="Heading3"/>
      </w:pPr>
      <w:r>
        <w:t xml:space="preserve">Management Approaches for Outcome </w:t>
      </w:r>
      <w:r w:rsidR="00D26347">
        <w:t>1.</w:t>
      </w:r>
      <w:r w:rsidR="00547400">
        <w:t>5</w:t>
      </w:r>
      <w:r>
        <w:t xml:space="preserve">: </w:t>
      </w:r>
      <w:r w:rsidR="009F4211">
        <w:t>Oysters</w:t>
      </w:r>
    </w:p>
    <w:p w14:paraId="61E2DE54" w14:textId="77777777" w:rsidR="007352F4" w:rsidRPr="007352F4" w:rsidRDefault="007352F4" w:rsidP="007352F4">
      <w:pPr>
        <w:rPr>
          <w:u w:val="single"/>
          <w:lang w:val="en"/>
        </w:rPr>
      </w:pPr>
      <w:r w:rsidRPr="007352F4">
        <w:rPr>
          <w:u w:val="single"/>
          <w:lang w:val="en"/>
        </w:rPr>
        <w:t>Management Approach 1.5.1: Strategic Expansion of new Oyster Reef Habitat Restoration or Conservation:</w:t>
      </w:r>
    </w:p>
    <w:p w14:paraId="57783693" w14:textId="77777777" w:rsidR="007352F4" w:rsidRPr="007352F4" w:rsidRDefault="007352F4" w:rsidP="007352F4">
      <w:pPr>
        <w:rPr>
          <w:lang w:val="en"/>
        </w:rPr>
      </w:pPr>
      <w:r w:rsidRPr="007352F4">
        <w:rPr>
          <w:lang w:val="en"/>
        </w:rPr>
        <w:t>Partners recognize the success achieved from focused large-scale restoration and intend to apply a similar collaborative approach to restore or conserve 2,000 additional acres of non-harvest oyster reef that follows these key elements:</w:t>
      </w:r>
    </w:p>
    <w:p w14:paraId="39D27B1F" w14:textId="77777777" w:rsidR="007352F4" w:rsidRPr="007352F4" w:rsidRDefault="007352F4" w:rsidP="00434CD4">
      <w:pPr>
        <w:pStyle w:val="ListParagraph"/>
        <w:numPr>
          <w:ilvl w:val="0"/>
          <w:numId w:val="23"/>
        </w:numPr>
        <w:rPr>
          <w:lang w:val="en"/>
        </w:rPr>
      </w:pPr>
      <w:r w:rsidRPr="007352F4">
        <w:rPr>
          <w:b/>
          <w:bCs/>
          <w:lang w:val="en"/>
        </w:rPr>
        <w:t xml:space="preserve">Clear Shared Goal: </w:t>
      </w:r>
      <w:r w:rsidRPr="007352F4">
        <w:rPr>
          <w:lang w:val="en"/>
        </w:rPr>
        <w:t>Unify regional stakeholders under this single, well-defined restoration target.</w:t>
      </w:r>
    </w:p>
    <w:p w14:paraId="5ACA264F" w14:textId="77777777" w:rsidR="007352F4" w:rsidRPr="007352F4" w:rsidRDefault="007352F4" w:rsidP="00434CD4">
      <w:pPr>
        <w:pStyle w:val="ListParagraph"/>
        <w:numPr>
          <w:ilvl w:val="0"/>
          <w:numId w:val="23"/>
        </w:numPr>
        <w:rPr>
          <w:lang w:val="en"/>
        </w:rPr>
      </w:pPr>
      <w:r w:rsidRPr="007352F4">
        <w:rPr>
          <w:b/>
          <w:bCs/>
          <w:lang w:val="en"/>
        </w:rPr>
        <w:t xml:space="preserve">Strategic Partnerships: </w:t>
      </w:r>
      <w:r w:rsidRPr="007352F4">
        <w:rPr>
          <w:lang w:val="en"/>
        </w:rPr>
        <w:t>Leverage federal, state, and non-profit strengths to expand operational capabilities.</w:t>
      </w:r>
    </w:p>
    <w:p w14:paraId="182C7A92" w14:textId="77777777" w:rsidR="007352F4" w:rsidRPr="007352F4" w:rsidRDefault="007352F4" w:rsidP="00434CD4">
      <w:pPr>
        <w:pStyle w:val="ListParagraph"/>
        <w:numPr>
          <w:ilvl w:val="0"/>
          <w:numId w:val="23"/>
        </w:numPr>
        <w:rPr>
          <w:lang w:val="en"/>
        </w:rPr>
      </w:pPr>
      <w:r w:rsidRPr="007352F4">
        <w:rPr>
          <w:b/>
          <w:bCs/>
          <w:lang w:val="en"/>
        </w:rPr>
        <w:t xml:space="preserve">Collaborative Planning: </w:t>
      </w:r>
      <w:r w:rsidRPr="007352F4">
        <w:rPr>
          <w:lang w:val="en"/>
        </w:rPr>
        <w:t>Jointly design and execute synchronized, in-the-water restoration projects.</w:t>
      </w:r>
    </w:p>
    <w:p w14:paraId="7D66ECA8" w14:textId="77777777" w:rsidR="007352F4" w:rsidRPr="007352F4" w:rsidRDefault="007352F4" w:rsidP="00434CD4">
      <w:pPr>
        <w:pStyle w:val="ListParagraph"/>
        <w:numPr>
          <w:ilvl w:val="0"/>
          <w:numId w:val="23"/>
        </w:numPr>
        <w:rPr>
          <w:lang w:val="en"/>
        </w:rPr>
      </w:pPr>
      <w:r w:rsidRPr="007352F4">
        <w:rPr>
          <w:b/>
          <w:bCs/>
          <w:lang w:val="en"/>
        </w:rPr>
        <w:t xml:space="preserve">Collective Metrics: </w:t>
      </w:r>
      <w:r w:rsidRPr="007352F4">
        <w:rPr>
          <w:lang w:val="en"/>
        </w:rPr>
        <w:t>Use shared science-based protocols to ensure accountability and adaptive management.</w:t>
      </w:r>
    </w:p>
    <w:p w14:paraId="7091DD05" w14:textId="77777777" w:rsidR="007352F4" w:rsidRPr="007352F4" w:rsidRDefault="007352F4" w:rsidP="00434CD4">
      <w:pPr>
        <w:pStyle w:val="ListParagraph"/>
        <w:numPr>
          <w:ilvl w:val="0"/>
          <w:numId w:val="23"/>
        </w:numPr>
        <w:rPr>
          <w:lang w:val="en"/>
        </w:rPr>
      </w:pPr>
      <w:r w:rsidRPr="007352F4">
        <w:rPr>
          <w:b/>
          <w:bCs/>
          <w:lang w:val="en"/>
        </w:rPr>
        <w:t xml:space="preserve">Engaged Public and Sustained Resources: </w:t>
      </w:r>
      <w:r w:rsidRPr="007352F4">
        <w:rPr>
          <w:lang w:val="en"/>
        </w:rPr>
        <w:t>Foster community stewardship and secure reliable funding pipelines.</w:t>
      </w:r>
    </w:p>
    <w:p w14:paraId="6A848CE1" w14:textId="77777777" w:rsidR="007352F4" w:rsidRPr="007352F4" w:rsidRDefault="007352F4" w:rsidP="007352F4">
      <w:pPr>
        <w:rPr>
          <w:lang w:val="en"/>
        </w:rPr>
      </w:pPr>
      <w:r w:rsidRPr="007352F4">
        <w:rPr>
          <w:lang w:val="en"/>
        </w:rPr>
        <w:t>More specifically, the Oyster Workgroup anticipates that implementing restoration or conservation for 2,000 additional acres of non-harvest oyster reef habitat primarily in defined restoration focus areas will require:</w:t>
      </w:r>
    </w:p>
    <w:p w14:paraId="7A1D7897" w14:textId="77777777" w:rsidR="007352F4" w:rsidRPr="007352F4" w:rsidRDefault="007352F4" w:rsidP="00434CD4">
      <w:pPr>
        <w:pStyle w:val="ListParagraph"/>
        <w:numPr>
          <w:ilvl w:val="0"/>
          <w:numId w:val="24"/>
        </w:numPr>
        <w:rPr>
          <w:lang w:val="en"/>
        </w:rPr>
      </w:pPr>
      <w:r w:rsidRPr="007352F4">
        <w:rPr>
          <w:lang w:val="en"/>
        </w:rPr>
        <w:t>Defining "restoration focal areas," including specific acreage thresholds.</w:t>
      </w:r>
    </w:p>
    <w:p w14:paraId="57A8256D" w14:textId="77777777" w:rsidR="007352F4" w:rsidRPr="007352F4" w:rsidRDefault="007352F4" w:rsidP="00434CD4">
      <w:pPr>
        <w:pStyle w:val="ListParagraph"/>
        <w:numPr>
          <w:ilvl w:val="0"/>
          <w:numId w:val="24"/>
        </w:numPr>
        <w:rPr>
          <w:lang w:val="en"/>
        </w:rPr>
      </w:pPr>
      <w:r w:rsidRPr="007352F4">
        <w:rPr>
          <w:lang w:val="en"/>
        </w:rPr>
        <w:lastRenderedPageBreak/>
        <w:t>Identifying locations for the additional 2,000 acres (approximately 1,100 acres in Maryland and 900 acres in Virginia).</w:t>
      </w:r>
    </w:p>
    <w:p w14:paraId="68B0A814" w14:textId="77777777" w:rsidR="007352F4" w:rsidRPr="007352F4" w:rsidRDefault="007352F4" w:rsidP="00434CD4">
      <w:pPr>
        <w:pStyle w:val="ListParagraph"/>
        <w:numPr>
          <w:ilvl w:val="0"/>
          <w:numId w:val="24"/>
        </w:numPr>
        <w:rPr>
          <w:lang w:val="en"/>
        </w:rPr>
      </w:pPr>
      <w:r w:rsidRPr="007352F4">
        <w:rPr>
          <w:lang w:val="en"/>
        </w:rPr>
        <w:t>Developing restoration implementation plans in coordination with multiple partners.</w:t>
      </w:r>
    </w:p>
    <w:p w14:paraId="5C2CED2B" w14:textId="77777777" w:rsidR="007352F4" w:rsidRPr="007352F4" w:rsidRDefault="007352F4" w:rsidP="00434CD4">
      <w:pPr>
        <w:pStyle w:val="ListParagraph"/>
        <w:numPr>
          <w:ilvl w:val="0"/>
          <w:numId w:val="24"/>
        </w:numPr>
        <w:rPr>
          <w:lang w:val="en"/>
        </w:rPr>
      </w:pPr>
      <w:r w:rsidRPr="007352F4">
        <w:rPr>
          <w:lang w:val="en"/>
        </w:rPr>
        <w:t>Establishing a process to include and account for community-based restoration projects.</w:t>
      </w:r>
    </w:p>
    <w:p w14:paraId="429365A9" w14:textId="77777777" w:rsidR="007352F4" w:rsidRPr="007352F4" w:rsidRDefault="007352F4" w:rsidP="00434CD4">
      <w:pPr>
        <w:pStyle w:val="ListParagraph"/>
        <w:numPr>
          <w:ilvl w:val="0"/>
          <w:numId w:val="24"/>
        </w:numPr>
        <w:rPr>
          <w:lang w:val="en"/>
        </w:rPr>
      </w:pPr>
      <w:r w:rsidRPr="007352F4">
        <w:rPr>
          <w:lang w:val="en"/>
        </w:rPr>
        <w:t>Establishing revised success metrics to evaluate oyster restoration performance.</w:t>
      </w:r>
    </w:p>
    <w:p w14:paraId="2BAFD279" w14:textId="77777777" w:rsidR="007352F4" w:rsidRPr="007352F4" w:rsidRDefault="007352F4" w:rsidP="00434CD4">
      <w:pPr>
        <w:pStyle w:val="ListParagraph"/>
        <w:numPr>
          <w:ilvl w:val="0"/>
          <w:numId w:val="24"/>
        </w:numPr>
        <w:rPr>
          <w:lang w:val="en"/>
        </w:rPr>
      </w:pPr>
      <w:r w:rsidRPr="007352F4">
        <w:rPr>
          <w:lang w:val="en"/>
        </w:rPr>
        <w:t>Develop a monitoring program based on the revised oyster metrics.</w:t>
      </w:r>
    </w:p>
    <w:p w14:paraId="53916526" w14:textId="77777777" w:rsidR="007352F4" w:rsidRPr="007352F4" w:rsidRDefault="007352F4" w:rsidP="007352F4">
      <w:pPr>
        <w:rPr>
          <w:lang w:val="en"/>
        </w:rPr>
      </w:pPr>
      <w:r w:rsidRPr="007352F4">
        <w:rPr>
          <w:u w:val="single"/>
          <w:lang w:val="en"/>
        </w:rPr>
        <w:t>Management Approach 1.5.2: Adaptive Management and Monitoring:</w:t>
      </w:r>
    </w:p>
    <w:p w14:paraId="022ECCC1" w14:textId="506CCF32" w:rsidR="007352F4" w:rsidRPr="007352F4" w:rsidRDefault="007352F4" w:rsidP="007352F4">
      <w:pPr>
        <w:rPr>
          <w:lang w:val="en"/>
        </w:rPr>
      </w:pPr>
      <w:r w:rsidRPr="007352F4">
        <w:rPr>
          <w:lang w:val="en"/>
        </w:rPr>
        <w:t>Continue monitoring tributaries previously restored under the 2014 Chesapeake Bay Watershed Agreement to ensure they meet revised success metrics. Utilize monitoring data to guide adaptive management to ensure these tributaries continue to provide ecosystem services and remain protected as non-harvest areas through 2040.</w:t>
      </w:r>
    </w:p>
    <w:p w14:paraId="5871BA3D" w14:textId="62916DB9" w:rsidR="007352F4" w:rsidRPr="007352F4" w:rsidRDefault="007352F4" w:rsidP="007352F4">
      <w:pPr>
        <w:rPr>
          <w:lang w:val="en"/>
        </w:rPr>
      </w:pPr>
      <w:r w:rsidRPr="007352F4">
        <w:rPr>
          <w:lang w:val="en"/>
        </w:rPr>
        <w:t>Establish revised success metrics to evaluate oyster restoration or conservation performance for areas established under the 2025 Chesapeake Bay Watershed Agreement</w:t>
      </w:r>
      <w:r>
        <w:rPr>
          <w:lang w:val="en"/>
        </w:rPr>
        <w:t xml:space="preserve"> </w:t>
      </w:r>
      <w:r w:rsidRPr="007352F4">
        <w:rPr>
          <w:lang w:val="en"/>
        </w:rPr>
        <w:t>and develop a monitoring program based on these revised oyster metrics.</w:t>
      </w:r>
    </w:p>
    <w:p w14:paraId="6654F667" w14:textId="77777777" w:rsidR="007352F4" w:rsidRPr="007352F4" w:rsidRDefault="007352F4" w:rsidP="007352F4">
      <w:pPr>
        <w:rPr>
          <w:lang w:val="en"/>
        </w:rPr>
      </w:pPr>
      <w:r w:rsidRPr="007352F4">
        <w:rPr>
          <w:u w:val="single"/>
          <w:lang w:val="en"/>
        </w:rPr>
        <w:t>Management Approach 1.5.3: Sustainable Oyster Fishery and Aquaculture in each Jurisdiction:</w:t>
      </w:r>
      <w:r w:rsidRPr="007352F4">
        <w:rPr>
          <w:lang w:val="en"/>
        </w:rPr>
        <w:t xml:space="preserve"> An Action Team will be established to collaborate with jurisdictions to:</w:t>
      </w:r>
    </w:p>
    <w:p w14:paraId="647DB232" w14:textId="77777777" w:rsidR="007352F4" w:rsidRPr="007352F4" w:rsidRDefault="007352F4" w:rsidP="00434CD4">
      <w:pPr>
        <w:pStyle w:val="ListParagraph"/>
        <w:numPr>
          <w:ilvl w:val="0"/>
          <w:numId w:val="25"/>
        </w:numPr>
        <w:rPr>
          <w:lang w:val="en"/>
        </w:rPr>
      </w:pPr>
      <w:r w:rsidRPr="007352F4">
        <w:rPr>
          <w:lang w:val="en"/>
        </w:rPr>
        <w:t>Define sustainable commercial oyster harvest and aquaculture practices.</w:t>
      </w:r>
    </w:p>
    <w:p w14:paraId="452A0DC4" w14:textId="77777777" w:rsidR="007352F4" w:rsidRPr="007352F4" w:rsidRDefault="007352F4" w:rsidP="00434CD4">
      <w:pPr>
        <w:pStyle w:val="ListParagraph"/>
        <w:numPr>
          <w:ilvl w:val="0"/>
          <w:numId w:val="25"/>
        </w:numPr>
        <w:rPr>
          <w:lang w:val="en"/>
        </w:rPr>
      </w:pPr>
      <w:r w:rsidRPr="007352F4">
        <w:rPr>
          <w:lang w:val="en"/>
        </w:rPr>
        <w:t>Provide recommendations to each jurisdiction based on these definitions and establish coordination between state and federal partners.</w:t>
      </w:r>
    </w:p>
    <w:p w14:paraId="4C38CD7E" w14:textId="77777777" w:rsidR="007352F4" w:rsidRPr="007352F4" w:rsidRDefault="007352F4" w:rsidP="007352F4">
      <w:pPr>
        <w:rPr>
          <w:lang w:val="en"/>
        </w:rPr>
      </w:pPr>
      <w:r w:rsidRPr="007352F4">
        <w:rPr>
          <w:lang w:val="en"/>
        </w:rPr>
        <w:t>The recommendations from this Action Team will be integrated with the Oyster Workgroup for implementation.</w:t>
      </w:r>
    </w:p>
    <w:p w14:paraId="6463EECA" w14:textId="77777777" w:rsidR="000A35A7" w:rsidRDefault="000A35A7" w:rsidP="000A35A7">
      <w:pPr>
        <w:pStyle w:val="Heading3"/>
      </w:pPr>
      <w:r>
        <w:t>Participating Partners</w:t>
      </w:r>
    </w:p>
    <w:p w14:paraId="68CCAE65" w14:textId="77777777" w:rsidR="000A35A7" w:rsidRDefault="000A35A7" w:rsidP="000A35A7">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04BA9C66" w14:textId="67495477" w:rsidR="00E4317E" w:rsidRPr="006458C0" w:rsidRDefault="00E4317E" w:rsidP="00434CD4">
      <w:pPr>
        <w:pStyle w:val="ListParagraph"/>
        <w:numPr>
          <w:ilvl w:val="0"/>
          <w:numId w:val="26"/>
        </w:numPr>
        <w:rPr>
          <w:b/>
          <w:bCs/>
        </w:rPr>
      </w:pPr>
      <w:r w:rsidRPr="006458C0">
        <w:rPr>
          <w:b/>
          <w:bCs/>
        </w:rPr>
        <w:lastRenderedPageBreak/>
        <w:t>Signatory Partners:</w:t>
      </w:r>
    </w:p>
    <w:p w14:paraId="060E974D" w14:textId="033A4954" w:rsidR="00E4317E" w:rsidRDefault="00E4317E" w:rsidP="00434CD4">
      <w:pPr>
        <w:pStyle w:val="ListParagraph"/>
        <w:numPr>
          <w:ilvl w:val="1"/>
          <w:numId w:val="26"/>
        </w:numPr>
      </w:pPr>
      <w:r>
        <w:t>Maryland Department of Natural Resources</w:t>
      </w:r>
    </w:p>
    <w:p w14:paraId="78CF18D2" w14:textId="6E1BC4CC" w:rsidR="00E4317E" w:rsidRDefault="00E4317E" w:rsidP="00434CD4">
      <w:pPr>
        <w:pStyle w:val="ListParagraph"/>
        <w:numPr>
          <w:ilvl w:val="1"/>
          <w:numId w:val="26"/>
        </w:numPr>
      </w:pPr>
      <w:r>
        <w:t>Virginia Marine Resources Commission</w:t>
      </w:r>
    </w:p>
    <w:p w14:paraId="3BF824CE" w14:textId="3A59C989" w:rsidR="00E4317E" w:rsidRDefault="00E4317E" w:rsidP="00434CD4">
      <w:pPr>
        <w:pStyle w:val="ListParagraph"/>
        <w:numPr>
          <w:ilvl w:val="1"/>
          <w:numId w:val="26"/>
        </w:numPr>
      </w:pPr>
      <w:r>
        <w:t>National Oceanic &amp; Atmospheric Administration</w:t>
      </w:r>
    </w:p>
    <w:p w14:paraId="2C3CEF9F" w14:textId="21956E41" w:rsidR="000A35A7" w:rsidRDefault="00E4317E" w:rsidP="00434CD4">
      <w:pPr>
        <w:pStyle w:val="ListParagraph"/>
        <w:numPr>
          <w:ilvl w:val="1"/>
          <w:numId w:val="26"/>
        </w:numPr>
      </w:pPr>
      <w:r>
        <w:t>Chesapeake Bay Commission</w:t>
      </w:r>
    </w:p>
    <w:p w14:paraId="3ABCF1BA" w14:textId="19CC7ECA" w:rsidR="006458C0" w:rsidRPr="006458C0" w:rsidRDefault="006458C0" w:rsidP="00434CD4">
      <w:pPr>
        <w:pStyle w:val="ListParagraph"/>
        <w:numPr>
          <w:ilvl w:val="0"/>
          <w:numId w:val="26"/>
        </w:numPr>
        <w:rPr>
          <w:b/>
          <w:bCs/>
        </w:rPr>
      </w:pPr>
      <w:r w:rsidRPr="006458C0">
        <w:rPr>
          <w:b/>
          <w:bCs/>
        </w:rPr>
        <w:t>Other Partners:</w:t>
      </w:r>
    </w:p>
    <w:p w14:paraId="7D923758" w14:textId="03CF5D94" w:rsidR="006458C0" w:rsidRDefault="006458C0" w:rsidP="00434CD4">
      <w:pPr>
        <w:pStyle w:val="ListParagraph"/>
        <w:numPr>
          <w:ilvl w:val="1"/>
          <w:numId w:val="26"/>
        </w:numPr>
      </w:pPr>
      <w:r>
        <w:t>Potomac River Fisheries Commission</w:t>
      </w:r>
    </w:p>
    <w:p w14:paraId="6D6235CF" w14:textId="5C9FF3E1" w:rsidR="006458C0" w:rsidRDefault="006458C0" w:rsidP="00434CD4">
      <w:pPr>
        <w:pStyle w:val="ListParagraph"/>
        <w:numPr>
          <w:ilvl w:val="1"/>
          <w:numId w:val="26"/>
        </w:numPr>
      </w:pPr>
      <w:r>
        <w:t>U.S. Army Corps of Engineers</w:t>
      </w:r>
    </w:p>
    <w:p w14:paraId="6BB7365D" w14:textId="483FC66F" w:rsidR="006458C0" w:rsidRDefault="006458C0" w:rsidP="00434CD4">
      <w:pPr>
        <w:pStyle w:val="ListParagraph"/>
        <w:numPr>
          <w:ilvl w:val="1"/>
          <w:numId w:val="26"/>
        </w:numPr>
      </w:pPr>
      <w:r>
        <w:t>Oyster Recovery Partnership</w:t>
      </w:r>
    </w:p>
    <w:p w14:paraId="6EAD8AD7" w14:textId="448B2A5B" w:rsidR="006458C0" w:rsidRDefault="006458C0" w:rsidP="00434CD4">
      <w:pPr>
        <w:pStyle w:val="ListParagraph"/>
        <w:numPr>
          <w:ilvl w:val="1"/>
          <w:numId w:val="26"/>
        </w:numPr>
      </w:pPr>
      <w:r>
        <w:t>Chesapeake Bay Foundation</w:t>
      </w:r>
    </w:p>
    <w:p w14:paraId="12B43A17" w14:textId="07B40D22" w:rsidR="006458C0" w:rsidRDefault="006458C0" w:rsidP="00434CD4">
      <w:pPr>
        <w:pStyle w:val="ListParagraph"/>
        <w:numPr>
          <w:ilvl w:val="1"/>
          <w:numId w:val="26"/>
        </w:numPr>
      </w:pPr>
      <w:r>
        <w:t>Christopher Newport University</w:t>
      </w:r>
    </w:p>
    <w:p w14:paraId="2725520F" w14:textId="3FF856C7" w:rsidR="006458C0" w:rsidRDefault="006458C0" w:rsidP="00434CD4">
      <w:pPr>
        <w:pStyle w:val="ListParagraph"/>
        <w:numPr>
          <w:ilvl w:val="1"/>
          <w:numId w:val="26"/>
        </w:numPr>
      </w:pPr>
      <w:r>
        <w:t>Virginia Institute of Marine Science</w:t>
      </w:r>
    </w:p>
    <w:p w14:paraId="5DC9CAC9" w14:textId="1C3A928A" w:rsidR="006458C0" w:rsidRDefault="006458C0" w:rsidP="00434CD4">
      <w:pPr>
        <w:pStyle w:val="ListParagraph"/>
        <w:numPr>
          <w:ilvl w:val="1"/>
          <w:numId w:val="26"/>
        </w:numPr>
      </w:pPr>
      <w:r>
        <w:t>Smithsonian Environmental Research Center</w:t>
      </w:r>
    </w:p>
    <w:p w14:paraId="6E9B31B7" w14:textId="098BEA12" w:rsidR="000A35A7" w:rsidRDefault="006458C0" w:rsidP="00434CD4">
      <w:pPr>
        <w:pStyle w:val="ListParagraph"/>
        <w:numPr>
          <w:ilvl w:val="1"/>
          <w:numId w:val="26"/>
        </w:numPr>
      </w:pPr>
      <w:r>
        <w:t>Community based organization</w:t>
      </w:r>
    </w:p>
    <w:p w14:paraId="50D4E561" w14:textId="77777777" w:rsidR="000A35A7" w:rsidRDefault="000A35A7" w:rsidP="000A35A7"/>
    <w:p w14:paraId="0C15E418" w14:textId="77777777" w:rsidR="000A35A7" w:rsidRDefault="000A35A7">
      <w:pPr>
        <w:rPr>
          <w:rFonts w:asciiTheme="majorHAnsi" w:eastAsiaTheme="majorEastAsia" w:hAnsiTheme="majorHAnsi" w:cstheme="majorBidi"/>
          <w:color w:val="0F4761" w:themeColor="accent1" w:themeShade="BF"/>
          <w:sz w:val="40"/>
          <w:szCs w:val="40"/>
        </w:rPr>
      </w:pPr>
      <w:r>
        <w:rPr>
          <w:szCs w:val="40"/>
        </w:rPr>
        <w:br w:type="page"/>
      </w:r>
    </w:p>
    <w:p w14:paraId="12709C53" w14:textId="3C2B48E7" w:rsidR="000A35A7" w:rsidRPr="00F82A63" w:rsidRDefault="00324930" w:rsidP="000A35A7">
      <w:pPr>
        <w:pStyle w:val="Heading2"/>
        <w:rPr>
          <w:szCs w:val="40"/>
        </w:rPr>
      </w:pPr>
      <w:bookmarkStart w:id="35" w:name="_Toc243576012"/>
      <w:r>
        <w:rPr>
          <w:szCs w:val="40"/>
        </w:rPr>
        <w:lastRenderedPageBreak/>
        <w:t>Stream Health</w:t>
      </w:r>
      <w:r w:rsidR="000A35A7">
        <w:rPr>
          <w:szCs w:val="40"/>
        </w:rPr>
        <w:t xml:space="preserve"> Outcome</w:t>
      </w:r>
      <w:bookmarkEnd w:id="35"/>
    </w:p>
    <w:p w14:paraId="45D6B981" w14:textId="77777777" w:rsidR="00105EDD" w:rsidRPr="00105EDD" w:rsidRDefault="00324930" w:rsidP="00105EDD">
      <w:pPr>
        <w:jc w:val="both"/>
        <w:rPr>
          <w:sz w:val="28"/>
          <w:szCs w:val="28"/>
        </w:rPr>
      </w:pPr>
      <w:r>
        <w:rPr>
          <w:b/>
          <w:bCs/>
          <w:sz w:val="28"/>
          <w:szCs w:val="28"/>
        </w:rPr>
        <w:t>Stream Health</w:t>
      </w:r>
      <w:r w:rsidR="000A35A7" w:rsidRPr="00F82A63">
        <w:rPr>
          <w:b/>
          <w:bCs/>
          <w:sz w:val="28"/>
          <w:szCs w:val="28"/>
        </w:rPr>
        <w:t xml:space="preserve"> Outcome:</w:t>
      </w:r>
      <w:r w:rsidR="00105EDD">
        <w:rPr>
          <w:b/>
          <w:bCs/>
          <w:sz w:val="28"/>
          <w:szCs w:val="28"/>
        </w:rPr>
        <w:t xml:space="preserve"> </w:t>
      </w:r>
      <w:r w:rsidR="00105EDD" w:rsidRPr="00105EDD">
        <w:rPr>
          <w:sz w:val="28"/>
          <w:szCs w:val="28"/>
        </w:rPr>
        <w:t>Improve and protect local stream health and function, including their living resources and ecosystem services throughout the watershed, using the best available science to inform land management, planning and conservation.</w:t>
      </w:r>
    </w:p>
    <w:p w14:paraId="0529C6B7" w14:textId="0B6F28FF" w:rsidR="000A35A7" w:rsidRPr="00105EDD" w:rsidRDefault="00105EDD" w:rsidP="00434CD4">
      <w:pPr>
        <w:pStyle w:val="ListParagraph"/>
        <w:numPr>
          <w:ilvl w:val="0"/>
          <w:numId w:val="27"/>
        </w:numPr>
        <w:jc w:val="both"/>
      </w:pPr>
      <w:r w:rsidRPr="00EF6C7E">
        <w:rPr>
          <w:sz w:val="28"/>
          <w:szCs w:val="28"/>
        </w:rPr>
        <w:t>Improve the health and the ecological integrity of at least an additional 4,340 (approximately 3%) nontidal stream miles every six years.</w:t>
      </w:r>
    </w:p>
    <w:p w14:paraId="2EB9148D" w14:textId="77777777" w:rsidR="000A35A7" w:rsidRDefault="000A35A7" w:rsidP="000A35A7">
      <w:pPr>
        <w:pStyle w:val="Heading3"/>
      </w:pPr>
      <w:r w:rsidRPr="007231FC">
        <w:t>Baseline and Current Condition</w:t>
      </w:r>
    </w:p>
    <w:p w14:paraId="10FA4B9F" w14:textId="77777777" w:rsidR="00630078" w:rsidRPr="00630078" w:rsidRDefault="00630078" w:rsidP="00630078">
      <w:pPr>
        <w:rPr>
          <w:u w:val="single"/>
        </w:rPr>
      </w:pPr>
      <w:r w:rsidRPr="00630078">
        <w:rPr>
          <w:u w:val="single"/>
        </w:rPr>
        <w:t>Stream Health Outcome</w:t>
      </w:r>
    </w:p>
    <w:p w14:paraId="6D33CE54" w14:textId="77777777" w:rsidR="00630078" w:rsidRDefault="00630078" w:rsidP="00630078">
      <w:r>
        <w:t>This outcome is currently tracked via improvements in the Chesapeake Basin-wide Index of Biotic Integrity (Chessie BIBI). See the Monitoring Progress and Indicators section for more information about the Chessie BIBI.</w:t>
      </w:r>
    </w:p>
    <w:p w14:paraId="0D56364C" w14:textId="281F7948" w:rsidR="000A35A7" w:rsidRDefault="00630078" w:rsidP="00630078">
      <w:r>
        <w:t>The Stream Health Workgroup analyzed the Chessie BIBI scores for stream health between 2000 and 2023 in four distinct intervals for the 2014 Chesapeake Bay Agreement progress. For purposes of CBP reporting, scores that rate Excellent, Good, and Fair indicate “healthy” stream macroinvertebrate populations.</w:t>
      </w:r>
    </w:p>
    <w:p w14:paraId="514F81F2" w14:textId="77777777" w:rsidR="00700307" w:rsidRDefault="00700307" w:rsidP="00700307">
      <w:r>
        <w:rPr>
          <w:noProof/>
        </w:rPr>
        <w:drawing>
          <wp:inline distT="0" distB="0" distL="0" distR="0" wp14:anchorId="0398ADCB" wp14:editId="5E9D254A">
            <wp:extent cx="5976257" cy="2172439"/>
            <wp:effectExtent l="0" t="0" r="5715" b="0"/>
            <wp:docPr id="40" name="image4.jpg"/>
            <wp:cNvGraphicFramePr/>
            <a:graphic xmlns:a="http://schemas.openxmlformats.org/drawingml/2006/main">
              <a:graphicData uri="http://schemas.openxmlformats.org/drawingml/2006/picture">
                <pic:pic xmlns:pic="http://schemas.openxmlformats.org/drawingml/2006/picture">
                  <pic:nvPicPr>
                    <pic:cNvPr id="0" name="image4.jpg"/>
                    <pic:cNvPicPr preferRelativeResize="0"/>
                  </pic:nvPicPr>
                  <pic:blipFill>
                    <a:blip r:embed="rId63">
                      <a:extLst>
                        <a:ext uri="{28A0092B-C50C-407E-A947-70E740481C1C}">
                          <a14:useLocalDpi xmlns:a14="http://schemas.microsoft.com/office/drawing/2010/main" val="0"/>
                        </a:ext>
                      </a:extLst>
                    </a:blip>
                    <a:srcRect/>
                    <a:stretch>
                      <a:fillRect/>
                    </a:stretch>
                  </pic:blipFill>
                  <pic:spPr>
                    <a:xfrm>
                      <a:off x="0" y="0"/>
                      <a:ext cx="5991580" cy="2178009"/>
                    </a:xfrm>
                    <a:prstGeom prst="rect">
                      <a:avLst/>
                    </a:prstGeom>
                    <a:ln/>
                  </pic:spPr>
                </pic:pic>
              </a:graphicData>
            </a:graphic>
          </wp:inline>
        </w:drawing>
      </w:r>
    </w:p>
    <w:p w14:paraId="05CA91C8" w14:textId="7F3FE560" w:rsidR="0069145C" w:rsidRPr="0006636C" w:rsidRDefault="00700307" w:rsidP="00700307">
      <w:r>
        <w:rPr>
          <w:noProof/>
        </w:rPr>
        <w:lastRenderedPageBreak/>
        <w:drawing>
          <wp:inline distT="0" distB="0" distL="0" distR="0" wp14:anchorId="2667B900" wp14:editId="0DAFC60E">
            <wp:extent cx="5246914" cy="2816347"/>
            <wp:effectExtent l="0" t="0" r="0" b="3175"/>
            <wp:docPr id="39" name="image3.jpg"/>
            <wp:cNvGraphicFramePr/>
            <a:graphic xmlns:a="http://schemas.openxmlformats.org/drawingml/2006/main">
              <a:graphicData uri="http://schemas.openxmlformats.org/drawingml/2006/picture">
                <pic:pic xmlns:pic="http://schemas.openxmlformats.org/drawingml/2006/picture">
                  <pic:nvPicPr>
                    <pic:cNvPr id="0" name="image3.jpg"/>
                    <pic:cNvPicPr preferRelativeResize="0"/>
                  </pic:nvPicPr>
                  <pic:blipFill>
                    <a:blip r:embed="rId64">
                      <a:extLst>
                        <a:ext uri="{28A0092B-C50C-407E-A947-70E740481C1C}">
                          <a14:useLocalDpi xmlns:a14="http://schemas.microsoft.com/office/drawing/2010/main" val="0"/>
                        </a:ext>
                      </a:extLst>
                    </a:blip>
                    <a:srcRect/>
                    <a:stretch>
                      <a:fillRect/>
                    </a:stretch>
                  </pic:blipFill>
                  <pic:spPr>
                    <a:xfrm>
                      <a:off x="0" y="0"/>
                      <a:ext cx="5255246" cy="2820819"/>
                    </a:xfrm>
                    <a:prstGeom prst="rect">
                      <a:avLst/>
                    </a:prstGeom>
                    <a:ln/>
                  </pic:spPr>
                </pic:pic>
              </a:graphicData>
            </a:graphic>
          </wp:inline>
        </w:drawing>
      </w:r>
    </w:p>
    <w:p w14:paraId="1704956F" w14:textId="73F7F5CA" w:rsidR="00953D64" w:rsidRDefault="006D41B3" w:rsidP="006D41B3">
      <w:r w:rsidRPr="006D41B3">
        <w:t>The most recent interval, 2018 - 2023, will be used as the new baseline for tracking the Stream Health indicator outcome for the next six-year interval.</w:t>
      </w:r>
    </w:p>
    <w:p w14:paraId="3F6DC99E" w14:textId="25E58FAE" w:rsidR="000A35A7" w:rsidRDefault="000A35A7" w:rsidP="000A35A7">
      <w:pPr>
        <w:pStyle w:val="Heading3"/>
      </w:pPr>
      <w:r>
        <w:t>Monitoring Progress and Indicators</w:t>
      </w:r>
    </w:p>
    <w:p w14:paraId="243296BD" w14:textId="67342C4C" w:rsidR="00442807" w:rsidRPr="00442807" w:rsidRDefault="00442807" w:rsidP="00442807">
      <w:pPr>
        <w:rPr>
          <w:lang w:val="en"/>
        </w:rPr>
      </w:pPr>
      <w:hyperlink r:id="rId65">
        <w:r w:rsidRPr="00442807">
          <w:rPr>
            <w:rStyle w:val="Hyperlink"/>
            <w:lang w:val="en"/>
          </w:rPr>
          <w:t>Monitoring: Stream Health Outcome</w:t>
        </w:r>
      </w:hyperlink>
    </w:p>
    <w:p w14:paraId="43CD8C4E" w14:textId="77777777" w:rsidR="00442807" w:rsidRPr="00442807" w:rsidRDefault="00442807" w:rsidP="00442807">
      <w:pPr>
        <w:rPr>
          <w:lang w:val="en"/>
        </w:rPr>
      </w:pPr>
      <w:r w:rsidRPr="00442807">
        <w:rPr>
          <w:lang w:val="en"/>
        </w:rPr>
        <w:t>CBP uses the Chessie BIBI as the primary stream health indicator. The Chessie BIBI is a multi-metric index of biological health from benthic macroinvertebrate data.</w:t>
      </w:r>
    </w:p>
    <w:p w14:paraId="05D73971" w14:textId="77777777" w:rsidR="00442807" w:rsidRPr="00442807" w:rsidRDefault="00442807" w:rsidP="00442807">
      <w:pPr>
        <w:rPr>
          <w:lang w:val="en"/>
        </w:rPr>
      </w:pPr>
      <w:r w:rsidRPr="00442807">
        <w:rPr>
          <w:lang w:val="en"/>
        </w:rPr>
        <w:t>Benthic macroinvertebrate indices are a biological endpoint which will reflect overall improvements in stream health. The data comes from individual federal, state, county and volunteer benthic macroinvertebrate datasets which are collected with similar procedures. The CBP Data Center acquires this raw data every six years, along with additional physical habitat and water quality data collected by program partners. The Interstate Commission on the Potomac River Basin (ICPRB) calculates and reports the index with a common method agreed to by the Stream Health Workgroup.</w:t>
      </w:r>
    </w:p>
    <w:p w14:paraId="5BA2F77E" w14:textId="77777777" w:rsidR="00442807" w:rsidRPr="00442807" w:rsidRDefault="00442807" w:rsidP="00442807">
      <w:pPr>
        <w:rPr>
          <w:lang w:val="en"/>
        </w:rPr>
      </w:pPr>
      <w:r w:rsidRPr="00442807">
        <w:rPr>
          <w:lang w:val="en"/>
        </w:rPr>
        <w:t xml:space="preserve">Additional information on the Chessie BIBI and the most recent interval analysis can be found in the ICPRB reports </w:t>
      </w:r>
      <w:hyperlink r:id="rId66">
        <w:r w:rsidRPr="00442807">
          <w:rPr>
            <w:rStyle w:val="Hyperlink"/>
            <w:lang w:val="en"/>
          </w:rPr>
          <w:t>Stream Biological Health in the Chesapeake Bay Watershed</w:t>
        </w:r>
      </w:hyperlink>
      <w:r w:rsidRPr="00442807">
        <w:rPr>
          <w:lang w:val="en"/>
        </w:rPr>
        <w:t xml:space="preserve"> and the </w:t>
      </w:r>
      <w:hyperlink r:id="rId67">
        <w:r w:rsidRPr="00442807">
          <w:rPr>
            <w:rStyle w:val="Hyperlink"/>
            <w:lang w:val="en"/>
          </w:rPr>
          <w:t>2018 - 2023 Update</w:t>
        </w:r>
      </w:hyperlink>
      <w:hyperlink r:id="rId68">
        <w:r w:rsidRPr="00442807">
          <w:rPr>
            <w:rStyle w:val="Hyperlink"/>
            <w:lang w:val="en"/>
          </w:rPr>
          <w:t>.</w:t>
        </w:r>
      </w:hyperlink>
      <w:r w:rsidRPr="00442807">
        <w:rPr>
          <w:noProof/>
          <w:lang w:val="en"/>
        </w:rPr>
        <mc:AlternateContent>
          <mc:Choice Requires="wps">
            <w:drawing>
              <wp:anchor distT="0" distB="0" distL="0" distR="0" simplePos="0" relativeHeight="251674624" behindDoc="1" locked="0" layoutInCell="1" hidden="0" allowOverlap="1" wp14:anchorId="77BF71E4" wp14:editId="06813E67">
                <wp:simplePos x="0" y="0"/>
                <wp:positionH relativeFrom="column">
                  <wp:posOffset>5327650</wp:posOffset>
                </wp:positionH>
                <wp:positionV relativeFrom="paragraph">
                  <wp:posOffset>308041</wp:posOffset>
                </wp:positionV>
                <wp:extent cx="1270" cy="12700"/>
                <wp:effectExtent l="0" t="0" r="0" b="0"/>
                <wp:wrapNone/>
                <wp:docPr id="36" name="Freeform: Shape 36"/>
                <wp:cNvGraphicFramePr/>
                <a:graphic xmlns:a="http://schemas.openxmlformats.org/drawingml/2006/main">
                  <a:graphicData uri="http://schemas.microsoft.com/office/word/2010/wordprocessingShape">
                    <wps:wsp>
                      <wps:cNvSpPr/>
                      <wps:spPr>
                        <a:xfrm>
                          <a:off x="5333300" y="3779365"/>
                          <a:ext cx="25400" cy="1270"/>
                        </a:xfrm>
                        <a:custGeom>
                          <a:avLst/>
                          <a:gdLst/>
                          <a:ahLst/>
                          <a:cxnLst/>
                          <a:rect l="l" t="t" r="r" b="b"/>
                          <a:pathLst>
                            <a:path w="25400" h="120000" extrusionOk="0">
                              <a:moveTo>
                                <a:pt x="0" y="0"/>
                              </a:moveTo>
                              <a:lnTo>
                                <a:pt x="25399" y="0"/>
                              </a:lnTo>
                            </a:path>
                          </a:pathLst>
                        </a:custGeom>
                        <a:noFill/>
                        <a:ln w="12700" cap="flat" cmpd="sng">
                          <a:solidFill>
                            <a:srgbClr val="000000"/>
                          </a:solidFill>
                          <a:prstDash val="solid"/>
                          <a:round/>
                          <a:headEnd type="none" w="sm" len="sm"/>
                          <a:tailEnd type="none" w="sm" len="sm"/>
                        </a:ln>
                      </wps:spPr>
                      <wps:bodyPr spcFirstLastPara="1" wrap="square" lIns="91425" tIns="91425" rIns="91425" bIns="91425" anchor="ctr" anchorCtr="0">
                        <a:noAutofit/>
                      </wps:bodyPr>
                    </wps:wsp>
                  </a:graphicData>
                </a:graphic>
              </wp:anchor>
            </w:drawing>
          </mc:Choice>
          <mc:Fallback>
            <w:pict>
              <v:shape w14:anchorId="0D0C206B" id="Freeform: Shape 36" o:spid="_x0000_s1026" style="position:absolute;margin-left:419.5pt;margin-top:24.25pt;width:.1pt;height:1pt;z-index:-251641856;visibility:visible;mso-wrap-style:square;mso-wrap-distance-left:0;mso-wrap-distance-top:0;mso-wrap-distance-right:0;mso-wrap-distance-bottom:0;mso-position-horizontal:absolute;mso-position-horizontal-relative:text;mso-position-vertical:absolute;mso-position-vertical-relative:text;v-text-anchor:middle" coordsize="25400,1200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UOIWQIAANoEAAAOAAAAZHJzL2Uyb0RvYy54bWysVF+P2jAMf5+07xDlfbSU4zgQ5TQdY5p0&#10;2iHd7QOYNKXV0iRLUijffnbKn257mDQtD8HGjv3zz3aXj12j2EE6Xxud8/Eo5UxqYYpa73P+7W3z&#10;4YEzH0AXoIyWOT9Jzx9X798tj3YhM1MZVUjHMIj2i6PNeRWCXSSJF5VswI+MlRqNpXENBFTdPikc&#10;HDF6o5IsTe+To3GFdUZI7/HfdW/kqxi/LKUIL2XpZWAq54gtxNvFe0d3slrCYu/AVrU4w4B/QNFA&#10;rTHpNdQaArDW1X+EamrhjDdlGAnTJKYsayFjDVjNOP2tmtcKrIy1IDneXmny/y+s+Hp4tVuHNByt&#10;X3gUqYqudA39Ij7W5Xw6wZMifaecT2az+eR+2hMnu8AEOmTTOzILtI+zWWQ1uUURrQ+fpYkR4fDs&#10;Q096cZGgukii0xfRYeuoaSo2LXCGTXOcYdN2fW4Lgd4RTBLZ8QqjIhQpHpzFLriWZvPlO3WbnBtz&#10;kG8mPgtUXF/WBfPNqvTQK5tO5vNIwMWzt2OZlH21PAsREcrDmrXZ1ErFopUmnMQR0QU48KUCLE40&#10;tsi51/sI0RtVF/SGUHq33z0pxw5AIxwPEYA5fnGzzoc1+Kr3i6aeJ2daXcTklYTiky5YOFncRI37&#10;yAmNbzhTErcXhegXoFZ/90MASiOO29yQtDPFaeuYt2JTI6Jn8GELDldqjLlwzTDLjxYcZlZfNM7x&#10;fHyXTbHFQ8UNld1QAS0qg4MgAo5CrzwF1PvOavOxDaasab4irB7MWcEFiqydl502dKhHr9snafUT&#10;AAD//wMAUEsDBBQABgAIAAAAIQDdgPz23wAAAAkBAAAPAAAAZHJzL2Rvd25yZXYueG1sTI/BTsMw&#10;EETvSPyDtUhcELUJDYSQTVWhVr1CoerVjU0SEa+j2E3C37Oc4Dg7o9k3xWp2nRjtEFpPCHcLBcJS&#10;5U1LNcLH+/Y2AxGiJqM7Txbh2wZYlZcXhc6Nn+jNjvtYCy6hkGuEJsY+lzJUjXU6LHxvib1PPzgd&#10;WQ61NIOeuNx1MlHqQTrdEn9odG9fGlt97c8O4VEl3fHQb5Ybmexujq/TYbcet4jXV/P6GUS0c/wL&#10;wy8+o0PJTCd/JhNEh5DdP/GWiLDMUhAc4EMC4oSQqhRkWcj/C8ofAAAA//8DAFBLAQItABQABgAI&#10;AAAAIQC2gziS/gAAAOEBAAATAAAAAAAAAAAAAAAAAAAAAABbQ29udGVudF9UeXBlc10ueG1sUEsB&#10;Ai0AFAAGAAgAAAAhADj9If/WAAAAlAEAAAsAAAAAAAAAAAAAAAAALwEAAF9yZWxzLy5yZWxzUEsB&#10;Ai0AFAAGAAgAAAAhAMX9Q4hZAgAA2gQAAA4AAAAAAAAAAAAAAAAALgIAAGRycy9lMm9Eb2MueG1s&#10;UEsBAi0AFAAGAAgAAAAhAN2A/PbfAAAACQEAAA8AAAAAAAAAAAAAAAAAswQAAGRycy9kb3ducmV2&#10;LnhtbFBLBQYAAAAABAAEAPMAAAC/BQAAAAA=&#10;" path="m,l25399,e" filled="f" strokeweight="1pt">
                <v:stroke startarrowwidth="narrow" startarrowlength="short" endarrowwidth="narrow" endarrowlength="short"/>
                <v:path arrowok="t" o:extrusionok="f"/>
              </v:shape>
            </w:pict>
          </mc:Fallback>
        </mc:AlternateContent>
      </w:r>
      <w:r w:rsidRPr="00442807">
        <w:rPr>
          <w:noProof/>
          <w:lang w:val="en"/>
        </w:rPr>
        <mc:AlternateContent>
          <mc:Choice Requires="wps">
            <w:drawing>
              <wp:anchor distT="0" distB="0" distL="0" distR="0" simplePos="0" relativeHeight="251675648" behindDoc="0" locked="0" layoutInCell="1" hidden="0" allowOverlap="1" wp14:anchorId="2743B196" wp14:editId="6B009BDC">
                <wp:simplePos x="0" y="0"/>
                <wp:positionH relativeFrom="column">
                  <wp:posOffset>6470650</wp:posOffset>
                </wp:positionH>
                <wp:positionV relativeFrom="paragraph">
                  <wp:posOffset>308041</wp:posOffset>
                </wp:positionV>
                <wp:extent cx="1270" cy="12700"/>
                <wp:effectExtent l="0" t="0" r="0" b="0"/>
                <wp:wrapNone/>
                <wp:docPr id="35" name="Freeform: Shape 35"/>
                <wp:cNvGraphicFramePr/>
                <a:graphic xmlns:a="http://schemas.openxmlformats.org/drawingml/2006/main">
                  <a:graphicData uri="http://schemas.microsoft.com/office/word/2010/wordprocessingShape">
                    <wps:wsp>
                      <wps:cNvSpPr/>
                      <wps:spPr>
                        <a:xfrm>
                          <a:off x="5326950" y="3779365"/>
                          <a:ext cx="38100" cy="1270"/>
                        </a:xfrm>
                        <a:custGeom>
                          <a:avLst/>
                          <a:gdLst/>
                          <a:ahLst/>
                          <a:cxnLst/>
                          <a:rect l="l" t="t" r="r" b="b"/>
                          <a:pathLst>
                            <a:path w="38100" h="120000" extrusionOk="0">
                              <a:moveTo>
                                <a:pt x="0" y="0"/>
                              </a:moveTo>
                              <a:lnTo>
                                <a:pt x="38100" y="0"/>
                              </a:lnTo>
                            </a:path>
                          </a:pathLst>
                        </a:custGeom>
                        <a:noFill/>
                        <a:ln w="12700" cap="flat" cmpd="sng">
                          <a:solidFill>
                            <a:srgbClr val="000000"/>
                          </a:solidFill>
                          <a:prstDash val="solid"/>
                          <a:round/>
                          <a:headEnd type="none" w="sm" len="sm"/>
                          <a:tailEnd type="none" w="sm" len="sm"/>
                        </a:ln>
                      </wps:spPr>
                      <wps:bodyPr spcFirstLastPara="1" wrap="square" lIns="91425" tIns="91425" rIns="91425" bIns="91425" anchor="ctr" anchorCtr="0">
                        <a:noAutofit/>
                      </wps:bodyPr>
                    </wps:wsp>
                  </a:graphicData>
                </a:graphic>
              </wp:anchor>
            </w:drawing>
          </mc:Choice>
          <mc:Fallback>
            <w:pict>
              <v:shape w14:anchorId="7831B0C7" id="Freeform: Shape 35" o:spid="_x0000_s1026" style="position:absolute;margin-left:509.5pt;margin-top:24.25pt;width:.1pt;height:1pt;z-index:251675648;visibility:visible;mso-wrap-style:square;mso-wrap-distance-left:0;mso-wrap-distance-top:0;mso-wrap-distance-right:0;mso-wrap-distance-bottom:0;mso-position-horizontal:absolute;mso-position-horizontal-relative:text;mso-position-vertical:absolute;mso-position-vertical-relative:text;v-text-anchor:middle" coordsize="38100,1200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ExFWgIAANoEAAAOAAAAZHJzL2Uyb0RvYy54bWysVNuO2jAQfa/Uf7D8XpJAYRdEWFVLqSqt&#10;uki7/YDBdohVx3Zth8Dfd+xwybYPlaryEGaYycw5Z2ZYPhwbRQ7CeWl0SYtRTonQzHCp9yX9/rr5&#10;cE+JD6A5KKNFSU/C04fV+3fLzi7E2NRGceEIFtF+0dmS1iHYRZZ5VosG/MhYoTFYGddAQNftM+6g&#10;w+qNysZ5Pss647h1hgnv8dd1H6SrVL+qBAvPVeVFIKqkiC2kp0vPXXxmqyUs9g5sLdkZBvwDigak&#10;xqbXUmsIQFon/yjVSOaMN1UYMdNkpqokE4kDsiny39i81GBF4oLieHuVyf+/suzb4cVuHcrQWb/w&#10;aEYWx8o18RvxkWNJp5PxbD5F+U4lndzdzSezaS+cOAbCMGFyX+QYZhgvxndJ1exWhbU+fBEmVYTD&#10;kw+96PxiQX2x2FFfTIeji0NTaWiBEhyaowSHtut7WwjxvQgzmqS7wqgjihw/uIvH4Nq4m88/4rRj&#10;cmMO4tWk10Ik19O6YL5FlR5mnRkiwUtmH0easftqeTYSIrSHnLXZSKUSaaUjzqhRlAtw4SsFSI41&#10;lpfU632C6I2SPL4TUXq33z0qRw4QVzh9ogDY402adT6swdd9Xgr1OjnTap6a1wL4Z81JOFm8RI33&#10;SCMa31CiBF4vGikvgFR/z0MASiOO295Ea2f4aeuIt2wjEdET+LAFhydVYC88M+zyswWHndVXjXs8&#10;Lz6OpzjioeOGzm7ogGa1wUVgAVehdx4D+v1ktfnUBlPJuF8JVg/m7OABJdXOxx4vdOinrNtf0uoX&#10;AAAA//8DAFBLAwQUAAYACAAAACEAYTr1U90AAAALAQAADwAAAGRycy9kb3ducmV2LnhtbEyPwU7D&#10;MBBE70j8g7VI3KidCqMQ4lQIUcSRlAqubmziiHgd2W4T/p7tCY4zO5p9U28WP7KTjWkIqKBYCWAW&#10;u2AG7BXs37c3JbCUNRo9BrQKfmyCTXN5UevKhBlbe9rlnlEJpkorcDlPFeepc9brtAqTRbp9heh1&#10;Jhl7bqKeqdyPfC3EHfd6QPrg9GSfnO2+d0ev4C0WL1v5un8u5zzI+aN17adplbq+Wh4fgGW75L8w&#10;nPEJHRpiOoQjmsRG0qK4pzFZwW0pgZ0T5KyBHRRIIYE3Nf+/ofkFAAD//wMAUEsBAi0AFAAGAAgA&#10;AAAhALaDOJL+AAAA4QEAABMAAAAAAAAAAAAAAAAAAAAAAFtDb250ZW50X1R5cGVzXS54bWxQSwEC&#10;LQAUAAYACAAAACEAOP0h/9YAAACUAQAACwAAAAAAAAAAAAAAAAAvAQAAX3JlbHMvLnJlbHNQSwEC&#10;LQAUAAYACAAAACEAVpRMRVoCAADaBAAADgAAAAAAAAAAAAAAAAAuAgAAZHJzL2Uyb0RvYy54bWxQ&#10;SwECLQAUAAYACAAAACEAYTr1U90AAAALAQAADwAAAAAAAAAAAAAAAAC0BAAAZHJzL2Rvd25yZXYu&#10;eG1sUEsFBgAAAAAEAAQA8wAAAL4FAAAAAA==&#10;" path="m,l38100,e" filled="f" strokeweight="1pt">
                <v:stroke startarrowwidth="narrow" startarrowlength="short" endarrowwidth="narrow" endarrowlength="short"/>
                <v:path arrowok="t" o:extrusionok="f"/>
              </v:shape>
            </w:pict>
          </mc:Fallback>
        </mc:AlternateContent>
      </w:r>
    </w:p>
    <w:p w14:paraId="38463080" w14:textId="77777777" w:rsidR="00442807" w:rsidRPr="00442807" w:rsidRDefault="00442807" w:rsidP="00442807">
      <w:pPr>
        <w:rPr>
          <w:lang w:val="en"/>
        </w:rPr>
      </w:pPr>
      <w:r w:rsidRPr="00442807">
        <w:rPr>
          <w:lang w:val="en"/>
        </w:rPr>
        <w:t xml:space="preserve">Currently, the Chessie BIBI (Chesapeake Basin-wide Indicator of Biological Integrity) is the sole indicator of stream health utilized by the Stream Health Workgroup (SHWG). While it is an excellent indicator of the overall biotic community, the data necessary for analyses are collected in 6-year increments throughout the watershed. The Chessie BIBI does not necessarily reflect Best Management Practice (BMP)-driven improvements in hydraulics, </w:t>
      </w:r>
      <w:r w:rsidRPr="00442807">
        <w:rPr>
          <w:lang w:val="en"/>
        </w:rPr>
        <w:lastRenderedPageBreak/>
        <w:t>geomorphology, and physicochemical qualities because the site-specific scores are averaged by location and time periods. However, hydraulics, geomorphology and physicochemical parameters are also components of stream health and must be in good condition to support biological communities. The workgroup is exploring additional metrics for a variety of environmental stressors to help future investigations characterize Chesapeake watershed health and assess the reasons for the current trends.</w:t>
      </w:r>
    </w:p>
    <w:p w14:paraId="32704F31" w14:textId="3F1963E1" w:rsidR="000A35A7" w:rsidRDefault="000A35A7" w:rsidP="000A35A7">
      <w:pPr>
        <w:pStyle w:val="Heading3"/>
      </w:pPr>
      <w:r>
        <w:t xml:space="preserve">Situation Analysis for Outcome </w:t>
      </w:r>
      <w:r w:rsidR="00AE52FE">
        <w:t>1.</w:t>
      </w:r>
      <w:r w:rsidR="00261710">
        <w:t>6</w:t>
      </w:r>
      <w:r>
        <w:t xml:space="preserve">: </w:t>
      </w:r>
      <w:r w:rsidR="00324930">
        <w:t>Stream Health</w:t>
      </w:r>
    </w:p>
    <w:p w14:paraId="199ACCAA" w14:textId="1570B240" w:rsidR="000A35A7" w:rsidRDefault="00CB2F77" w:rsidP="000A35A7">
      <w:r w:rsidRPr="00CB2F77">
        <w:t>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Challenges associated with Changing Environmental Conditions are denoted with an asterisk (*). Challenges listed in bold font have been identified by Workgroup members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8D1F74" w:rsidRPr="006350C4" w14:paraId="2CCC04DA" w14:textId="77777777" w:rsidTr="0029776E">
        <w:trPr>
          <w:cantSplit/>
          <w:trHeight w:val="2110"/>
        </w:trPr>
        <w:tc>
          <w:tcPr>
            <w:tcW w:w="8005" w:type="dxa"/>
            <w:vAlign w:val="bottom"/>
          </w:tcPr>
          <w:p w14:paraId="05C236CD" w14:textId="77777777" w:rsidR="008D1F74" w:rsidRPr="00D44C30" w:rsidRDefault="008D1F74" w:rsidP="0029776E">
            <w:pPr>
              <w:rPr>
                <w:b/>
                <w:bCs/>
              </w:rPr>
            </w:pPr>
            <w:r w:rsidRPr="00D44C30">
              <w:rPr>
                <w:b/>
                <w:bCs/>
              </w:rPr>
              <w:t>Challenges</w:t>
            </w:r>
          </w:p>
        </w:tc>
        <w:tc>
          <w:tcPr>
            <w:tcW w:w="720" w:type="dxa"/>
            <w:textDirection w:val="btLr"/>
          </w:tcPr>
          <w:p w14:paraId="06BD03A9" w14:textId="77777777" w:rsidR="008D1F74" w:rsidRPr="006350C4" w:rsidRDefault="008D1F74" w:rsidP="0029776E">
            <w:pPr>
              <w:ind w:left="113" w:right="113"/>
            </w:pPr>
            <w:r w:rsidRPr="00257DE1">
              <w:t>Within CBPs sphere of influence</w:t>
            </w:r>
          </w:p>
        </w:tc>
        <w:tc>
          <w:tcPr>
            <w:tcW w:w="720" w:type="dxa"/>
            <w:textDirection w:val="btLr"/>
          </w:tcPr>
          <w:p w14:paraId="1C420BD1" w14:textId="77777777" w:rsidR="008D1F74" w:rsidRPr="006350C4" w:rsidRDefault="008D1F74" w:rsidP="0029776E">
            <w:pPr>
              <w:ind w:left="113" w:right="113"/>
            </w:pPr>
            <w:r w:rsidRPr="00257DE1">
              <w:t>Outside of CBP's sphere of influence</w:t>
            </w:r>
          </w:p>
        </w:tc>
      </w:tr>
      <w:tr w:rsidR="006801DA" w:rsidRPr="000F3901" w14:paraId="58CE6401" w14:textId="77777777" w:rsidTr="006801DA">
        <w:trPr>
          <w:trHeight w:val="286"/>
        </w:trPr>
        <w:tc>
          <w:tcPr>
            <w:tcW w:w="8005" w:type="dxa"/>
            <w:shd w:val="clear" w:color="auto" w:fill="E8E8E8" w:themeFill="background2"/>
          </w:tcPr>
          <w:p w14:paraId="29E2F451" w14:textId="5C644257" w:rsidR="006801DA" w:rsidRPr="006801DA" w:rsidRDefault="006801DA" w:rsidP="006801DA">
            <w:r w:rsidRPr="006801DA">
              <w:rPr>
                <w:b/>
                <w:bCs/>
              </w:rPr>
              <w:t>Pressures Directly Influencing Stream Health</w:t>
            </w:r>
          </w:p>
        </w:tc>
        <w:tc>
          <w:tcPr>
            <w:tcW w:w="720" w:type="dxa"/>
            <w:shd w:val="clear" w:color="auto" w:fill="E8E8E8" w:themeFill="background2"/>
          </w:tcPr>
          <w:p w14:paraId="02C38818" w14:textId="77777777" w:rsidR="006801DA" w:rsidRPr="00BE3933" w:rsidRDefault="006801DA" w:rsidP="00BE3933">
            <w:pPr>
              <w:jc w:val="center"/>
            </w:pPr>
          </w:p>
        </w:tc>
        <w:tc>
          <w:tcPr>
            <w:tcW w:w="720" w:type="dxa"/>
            <w:shd w:val="clear" w:color="auto" w:fill="E8E8E8" w:themeFill="background2"/>
          </w:tcPr>
          <w:p w14:paraId="2248AAD5" w14:textId="77777777" w:rsidR="006801DA" w:rsidRPr="00BE3933" w:rsidRDefault="006801DA" w:rsidP="00BE3933">
            <w:pPr>
              <w:jc w:val="center"/>
            </w:pPr>
          </w:p>
        </w:tc>
      </w:tr>
      <w:tr w:rsidR="006801DA" w:rsidRPr="00C032A5" w14:paraId="45910DBD" w14:textId="77777777" w:rsidTr="0029776E">
        <w:trPr>
          <w:trHeight w:val="286"/>
        </w:trPr>
        <w:tc>
          <w:tcPr>
            <w:tcW w:w="8005" w:type="dxa"/>
          </w:tcPr>
          <w:p w14:paraId="00DF54CE" w14:textId="0D51F3DA" w:rsidR="006801DA" w:rsidRPr="006801DA" w:rsidRDefault="006801DA" w:rsidP="006801DA">
            <w:r w:rsidRPr="006801DA">
              <w:rPr>
                <w:rFonts w:eastAsia="Calibri" w:cs="Calibri"/>
                <w:color w:val="000000"/>
              </w:rPr>
              <w:t>Excessive sediments in-stream</w:t>
            </w:r>
          </w:p>
        </w:tc>
        <w:tc>
          <w:tcPr>
            <w:tcW w:w="720" w:type="dxa"/>
          </w:tcPr>
          <w:p w14:paraId="12C51F88" w14:textId="77777777" w:rsidR="006801DA" w:rsidRPr="00BE3933" w:rsidRDefault="006801DA" w:rsidP="00BE3933">
            <w:pPr>
              <w:jc w:val="center"/>
            </w:pPr>
          </w:p>
        </w:tc>
        <w:tc>
          <w:tcPr>
            <w:tcW w:w="720" w:type="dxa"/>
          </w:tcPr>
          <w:p w14:paraId="2F575CD4" w14:textId="1C04A96C" w:rsidR="006801DA" w:rsidRPr="00BE3933" w:rsidRDefault="006801DA" w:rsidP="00BE3933">
            <w:pPr>
              <w:jc w:val="center"/>
            </w:pPr>
            <w:r w:rsidRPr="00BE3933">
              <w:rPr>
                <w:rFonts w:eastAsia="Calibri" w:cs="Calibri"/>
                <w:color w:val="000000"/>
              </w:rPr>
              <w:t>X</w:t>
            </w:r>
          </w:p>
        </w:tc>
      </w:tr>
      <w:tr w:rsidR="006801DA" w14:paraId="4E4FE138" w14:textId="77777777" w:rsidTr="0029776E">
        <w:trPr>
          <w:trHeight w:val="286"/>
        </w:trPr>
        <w:tc>
          <w:tcPr>
            <w:tcW w:w="8005" w:type="dxa"/>
          </w:tcPr>
          <w:p w14:paraId="68C8F040" w14:textId="79E442B0" w:rsidR="006801DA" w:rsidRPr="006801DA" w:rsidRDefault="006801DA" w:rsidP="006801DA">
            <w:r w:rsidRPr="006801DA">
              <w:rPr>
                <w:rFonts w:eastAsia="Calibri" w:cs="Calibri"/>
                <w:color w:val="000000"/>
              </w:rPr>
              <w:t>Excessive nutrients in-stream (e.g.: from untreated runoff, leaky wastewater infrastructure; etc.)</w:t>
            </w:r>
          </w:p>
        </w:tc>
        <w:tc>
          <w:tcPr>
            <w:tcW w:w="720" w:type="dxa"/>
          </w:tcPr>
          <w:p w14:paraId="7FB5AEA6" w14:textId="77777777" w:rsidR="006801DA" w:rsidRPr="00BE3933" w:rsidRDefault="006801DA" w:rsidP="00BE3933">
            <w:pPr>
              <w:jc w:val="center"/>
            </w:pPr>
          </w:p>
        </w:tc>
        <w:tc>
          <w:tcPr>
            <w:tcW w:w="720" w:type="dxa"/>
          </w:tcPr>
          <w:p w14:paraId="77FA099E" w14:textId="44DF4B74" w:rsidR="006801DA" w:rsidRPr="00BE3933" w:rsidRDefault="006801DA" w:rsidP="00BE3933">
            <w:pPr>
              <w:jc w:val="center"/>
            </w:pPr>
            <w:r w:rsidRPr="00BE3933">
              <w:rPr>
                <w:rFonts w:eastAsia="Calibri" w:cs="Calibri"/>
                <w:color w:val="000000"/>
              </w:rPr>
              <w:t>X</w:t>
            </w:r>
          </w:p>
        </w:tc>
      </w:tr>
      <w:tr w:rsidR="006801DA" w14:paraId="4BFE7718" w14:textId="77777777" w:rsidTr="0029776E">
        <w:trPr>
          <w:trHeight w:val="64"/>
        </w:trPr>
        <w:tc>
          <w:tcPr>
            <w:tcW w:w="8005" w:type="dxa"/>
          </w:tcPr>
          <w:p w14:paraId="697FEDB2" w14:textId="455E822C" w:rsidR="006801DA" w:rsidRPr="006801DA" w:rsidRDefault="006801DA" w:rsidP="006801DA">
            <w:r w:rsidRPr="006801DA">
              <w:rPr>
                <w:rFonts w:eastAsia="Calibri" w:cs="Calibri"/>
                <w:color w:val="000000"/>
              </w:rPr>
              <w:t>Loss of forested riparian and wetland areas</w:t>
            </w:r>
          </w:p>
        </w:tc>
        <w:tc>
          <w:tcPr>
            <w:tcW w:w="720" w:type="dxa"/>
          </w:tcPr>
          <w:p w14:paraId="6BCEA306" w14:textId="55B4B470" w:rsidR="006801DA" w:rsidRPr="00BE3933" w:rsidRDefault="006801DA" w:rsidP="00BE3933">
            <w:pPr>
              <w:jc w:val="center"/>
            </w:pPr>
            <w:r w:rsidRPr="00BE3933">
              <w:rPr>
                <w:rFonts w:eastAsia="Calibri" w:cs="Calibri"/>
                <w:color w:val="000000"/>
              </w:rPr>
              <w:t>X</w:t>
            </w:r>
          </w:p>
        </w:tc>
        <w:tc>
          <w:tcPr>
            <w:tcW w:w="720" w:type="dxa"/>
          </w:tcPr>
          <w:p w14:paraId="71510374" w14:textId="77777777" w:rsidR="006801DA" w:rsidRPr="00BE3933" w:rsidRDefault="006801DA" w:rsidP="00BE3933">
            <w:pPr>
              <w:jc w:val="center"/>
            </w:pPr>
          </w:p>
        </w:tc>
      </w:tr>
      <w:tr w:rsidR="006801DA" w:rsidRPr="000F3901" w14:paraId="615ADAAC" w14:textId="77777777" w:rsidTr="0029776E">
        <w:trPr>
          <w:trHeight w:val="286"/>
        </w:trPr>
        <w:tc>
          <w:tcPr>
            <w:tcW w:w="8005" w:type="dxa"/>
          </w:tcPr>
          <w:p w14:paraId="7C2BBA98" w14:textId="107B2074" w:rsidR="006801DA" w:rsidRPr="006801DA" w:rsidRDefault="006801DA" w:rsidP="006801DA">
            <w:r w:rsidRPr="006801DA">
              <w:rPr>
                <w:rFonts w:eastAsia="Calibri" w:cs="Calibri"/>
                <w:color w:val="000000"/>
              </w:rPr>
              <w:t>Significant changes in watershed hydrology* (</w:t>
            </w:r>
            <w:proofErr w:type="spellStart"/>
            <w:r w:rsidRPr="006801DA">
              <w:rPr>
                <w:rFonts w:eastAsia="Calibri" w:cs="Calibri"/>
                <w:color w:val="000000"/>
              </w:rPr>
              <w:t>e.g</w:t>
            </w:r>
            <w:proofErr w:type="spellEnd"/>
            <w:r w:rsidRPr="006801DA">
              <w:rPr>
                <w:rFonts w:eastAsia="Calibri" w:cs="Calibri"/>
                <w:color w:val="000000"/>
              </w:rPr>
              <w:t>: overland flow increases in impervious cover; inadequate stormwater management controls)</w:t>
            </w:r>
          </w:p>
        </w:tc>
        <w:tc>
          <w:tcPr>
            <w:tcW w:w="720" w:type="dxa"/>
          </w:tcPr>
          <w:p w14:paraId="34A2421F" w14:textId="77777777" w:rsidR="006801DA" w:rsidRPr="00BE3933" w:rsidRDefault="006801DA" w:rsidP="00BE3933">
            <w:pPr>
              <w:jc w:val="center"/>
            </w:pPr>
          </w:p>
        </w:tc>
        <w:tc>
          <w:tcPr>
            <w:tcW w:w="720" w:type="dxa"/>
          </w:tcPr>
          <w:p w14:paraId="4FCF5E20" w14:textId="5E98CDF7" w:rsidR="006801DA" w:rsidRPr="00BE3933" w:rsidRDefault="006801DA" w:rsidP="00BE3933">
            <w:pPr>
              <w:jc w:val="center"/>
            </w:pPr>
            <w:r w:rsidRPr="00BE3933">
              <w:rPr>
                <w:rFonts w:eastAsia="Calibri" w:cs="Calibri"/>
                <w:color w:val="000000"/>
              </w:rPr>
              <w:t>X</w:t>
            </w:r>
          </w:p>
        </w:tc>
      </w:tr>
      <w:tr w:rsidR="006801DA" w14:paraId="373C13C2" w14:textId="77777777" w:rsidTr="0029776E">
        <w:trPr>
          <w:trHeight w:val="286"/>
        </w:trPr>
        <w:tc>
          <w:tcPr>
            <w:tcW w:w="8005" w:type="dxa"/>
          </w:tcPr>
          <w:p w14:paraId="7583EBA5" w14:textId="2722760B" w:rsidR="006801DA" w:rsidRPr="006801DA" w:rsidRDefault="006801DA" w:rsidP="006801DA">
            <w:r w:rsidRPr="006801DA">
              <w:rPr>
                <w:rFonts w:eastAsia="Calibri" w:cs="Calibri"/>
                <w:color w:val="000000"/>
              </w:rPr>
              <w:t>Toxicity of effluent from resource extraction activities (i.e., acid mine drainage, fracking).</w:t>
            </w:r>
          </w:p>
        </w:tc>
        <w:tc>
          <w:tcPr>
            <w:tcW w:w="720" w:type="dxa"/>
          </w:tcPr>
          <w:p w14:paraId="60F4201C" w14:textId="77777777" w:rsidR="006801DA" w:rsidRPr="00BE3933" w:rsidRDefault="006801DA" w:rsidP="00BE3933">
            <w:pPr>
              <w:jc w:val="center"/>
            </w:pPr>
          </w:p>
        </w:tc>
        <w:tc>
          <w:tcPr>
            <w:tcW w:w="720" w:type="dxa"/>
          </w:tcPr>
          <w:p w14:paraId="1080C617" w14:textId="70173A64" w:rsidR="006801DA" w:rsidRPr="00BE3933" w:rsidRDefault="006801DA" w:rsidP="00BE3933">
            <w:pPr>
              <w:jc w:val="center"/>
            </w:pPr>
            <w:r w:rsidRPr="00BE3933">
              <w:rPr>
                <w:rFonts w:eastAsia="Calibri" w:cs="Calibri"/>
                <w:color w:val="000000"/>
              </w:rPr>
              <w:t>X</w:t>
            </w:r>
          </w:p>
        </w:tc>
      </w:tr>
      <w:tr w:rsidR="006801DA" w:rsidRPr="00285A84" w14:paraId="3ADA5B39" w14:textId="77777777" w:rsidTr="0029776E">
        <w:trPr>
          <w:trHeight w:val="286"/>
        </w:trPr>
        <w:tc>
          <w:tcPr>
            <w:tcW w:w="8005" w:type="dxa"/>
          </w:tcPr>
          <w:p w14:paraId="16CEC42F" w14:textId="46280996" w:rsidR="006801DA" w:rsidRPr="006801DA" w:rsidRDefault="006801DA" w:rsidP="006801DA">
            <w:r w:rsidRPr="006801DA">
              <w:rPr>
                <w:rFonts w:eastAsia="Calibri" w:cs="Calibri"/>
                <w:color w:val="000000"/>
              </w:rPr>
              <w:t>Increased in-stream temperatures*</w:t>
            </w:r>
          </w:p>
        </w:tc>
        <w:tc>
          <w:tcPr>
            <w:tcW w:w="720" w:type="dxa"/>
          </w:tcPr>
          <w:p w14:paraId="1548F639" w14:textId="77777777" w:rsidR="006801DA" w:rsidRPr="00BE3933" w:rsidRDefault="006801DA" w:rsidP="00BE3933">
            <w:pPr>
              <w:jc w:val="center"/>
            </w:pPr>
          </w:p>
        </w:tc>
        <w:tc>
          <w:tcPr>
            <w:tcW w:w="720" w:type="dxa"/>
          </w:tcPr>
          <w:p w14:paraId="2B1AB68F" w14:textId="090491B1" w:rsidR="006801DA" w:rsidRPr="00BE3933" w:rsidRDefault="006801DA" w:rsidP="00BE3933">
            <w:pPr>
              <w:jc w:val="center"/>
            </w:pPr>
            <w:r w:rsidRPr="00BE3933">
              <w:rPr>
                <w:rFonts w:eastAsia="Calibri" w:cs="Calibri"/>
                <w:color w:val="000000"/>
              </w:rPr>
              <w:t>X</w:t>
            </w:r>
          </w:p>
        </w:tc>
      </w:tr>
      <w:tr w:rsidR="006801DA" w14:paraId="733F0FA8" w14:textId="77777777" w:rsidTr="0029776E">
        <w:trPr>
          <w:trHeight w:val="286"/>
        </w:trPr>
        <w:tc>
          <w:tcPr>
            <w:tcW w:w="8005" w:type="dxa"/>
          </w:tcPr>
          <w:p w14:paraId="65EA7A4A" w14:textId="0F55F0BF" w:rsidR="006801DA" w:rsidRPr="006801DA" w:rsidRDefault="006801DA" w:rsidP="006801DA">
            <w:r w:rsidRPr="006801DA">
              <w:rPr>
                <w:rFonts w:eastAsia="Calibri" w:cs="Calibri"/>
                <w:color w:val="000000"/>
              </w:rPr>
              <w:t>Increased salts in streams* (Road de-icing practices)</w:t>
            </w:r>
          </w:p>
        </w:tc>
        <w:tc>
          <w:tcPr>
            <w:tcW w:w="720" w:type="dxa"/>
          </w:tcPr>
          <w:p w14:paraId="6F6247E4" w14:textId="6F0180C3" w:rsidR="006801DA" w:rsidRPr="00BE3933" w:rsidRDefault="006801DA" w:rsidP="00BE3933">
            <w:pPr>
              <w:jc w:val="center"/>
            </w:pPr>
            <w:r w:rsidRPr="00BE3933">
              <w:rPr>
                <w:rFonts w:eastAsia="Calibri" w:cs="Calibri"/>
                <w:color w:val="000000"/>
              </w:rPr>
              <w:t>X</w:t>
            </w:r>
          </w:p>
        </w:tc>
        <w:tc>
          <w:tcPr>
            <w:tcW w:w="720" w:type="dxa"/>
          </w:tcPr>
          <w:p w14:paraId="286CDBF5" w14:textId="77777777" w:rsidR="006801DA" w:rsidRPr="00BE3933" w:rsidRDefault="006801DA" w:rsidP="00BE3933">
            <w:pPr>
              <w:jc w:val="center"/>
            </w:pPr>
          </w:p>
        </w:tc>
      </w:tr>
      <w:tr w:rsidR="006801DA" w14:paraId="08845220" w14:textId="77777777" w:rsidTr="0029776E">
        <w:trPr>
          <w:trHeight w:val="143"/>
        </w:trPr>
        <w:tc>
          <w:tcPr>
            <w:tcW w:w="8005" w:type="dxa"/>
          </w:tcPr>
          <w:p w14:paraId="55488F13" w14:textId="27B5AD94" w:rsidR="006801DA" w:rsidRPr="006801DA" w:rsidRDefault="006801DA" w:rsidP="006801DA">
            <w:r w:rsidRPr="006801DA">
              <w:rPr>
                <w:rFonts w:eastAsia="Calibri" w:cs="Calibri"/>
                <w:color w:val="000000"/>
              </w:rPr>
              <w:t>Invasive species*</w:t>
            </w:r>
          </w:p>
        </w:tc>
        <w:tc>
          <w:tcPr>
            <w:tcW w:w="720" w:type="dxa"/>
          </w:tcPr>
          <w:p w14:paraId="5BA5AD3C" w14:textId="77777777" w:rsidR="006801DA" w:rsidRPr="00BE3933" w:rsidRDefault="006801DA" w:rsidP="00BE3933">
            <w:pPr>
              <w:jc w:val="center"/>
            </w:pPr>
          </w:p>
        </w:tc>
        <w:tc>
          <w:tcPr>
            <w:tcW w:w="720" w:type="dxa"/>
          </w:tcPr>
          <w:p w14:paraId="7DF3AEC2" w14:textId="7FD0E09A" w:rsidR="006801DA" w:rsidRPr="00BE3933" w:rsidRDefault="006801DA" w:rsidP="00BE3933">
            <w:pPr>
              <w:jc w:val="center"/>
            </w:pPr>
            <w:r w:rsidRPr="00BE3933">
              <w:rPr>
                <w:rFonts w:eastAsia="Calibri" w:cs="Calibri"/>
                <w:color w:val="000000"/>
              </w:rPr>
              <w:t>X</w:t>
            </w:r>
          </w:p>
        </w:tc>
      </w:tr>
      <w:tr w:rsidR="006801DA" w:rsidRPr="009B240B" w14:paraId="50C7F773" w14:textId="77777777" w:rsidTr="0029776E">
        <w:trPr>
          <w:trHeight w:val="314"/>
        </w:trPr>
        <w:tc>
          <w:tcPr>
            <w:tcW w:w="8005" w:type="dxa"/>
          </w:tcPr>
          <w:p w14:paraId="574F3CA9" w14:textId="0B456BFC" w:rsidR="006801DA" w:rsidRPr="006801DA" w:rsidRDefault="006801DA" w:rsidP="006801DA">
            <w:r w:rsidRPr="006801DA">
              <w:rPr>
                <w:rFonts w:eastAsia="Calibri" w:cs="Calibri"/>
                <w:color w:val="000000"/>
              </w:rPr>
              <w:t>Alterations to channel flow* (e.g.: Higher and lower discharges than expected in stream channels; “flashy” flow)</w:t>
            </w:r>
          </w:p>
        </w:tc>
        <w:tc>
          <w:tcPr>
            <w:tcW w:w="720" w:type="dxa"/>
          </w:tcPr>
          <w:p w14:paraId="15D71197" w14:textId="77777777" w:rsidR="006801DA" w:rsidRPr="00BE3933" w:rsidRDefault="006801DA" w:rsidP="00BE3933">
            <w:pPr>
              <w:jc w:val="center"/>
            </w:pPr>
          </w:p>
        </w:tc>
        <w:tc>
          <w:tcPr>
            <w:tcW w:w="720" w:type="dxa"/>
          </w:tcPr>
          <w:p w14:paraId="76CA7A6F" w14:textId="014C55BA" w:rsidR="006801DA" w:rsidRPr="00BE3933" w:rsidRDefault="006801DA" w:rsidP="00BE3933">
            <w:pPr>
              <w:jc w:val="center"/>
            </w:pPr>
            <w:r w:rsidRPr="00BE3933">
              <w:rPr>
                <w:rFonts w:eastAsia="Calibri" w:cs="Calibri"/>
                <w:color w:val="000000"/>
              </w:rPr>
              <w:t>X</w:t>
            </w:r>
          </w:p>
        </w:tc>
      </w:tr>
      <w:tr w:rsidR="006801DA" w14:paraId="0C6EB1B6" w14:textId="77777777" w:rsidTr="0029776E">
        <w:trPr>
          <w:trHeight w:val="286"/>
        </w:trPr>
        <w:tc>
          <w:tcPr>
            <w:tcW w:w="8005" w:type="dxa"/>
          </w:tcPr>
          <w:p w14:paraId="226CCBD3" w14:textId="6881765E" w:rsidR="006801DA" w:rsidRPr="006801DA" w:rsidRDefault="006801DA" w:rsidP="006801DA">
            <w:r w:rsidRPr="006801DA">
              <w:rPr>
                <w:rFonts w:eastAsia="Calibri" w:cs="Calibri"/>
                <w:color w:val="000000"/>
              </w:rPr>
              <w:t>Alterations to channel form (e.g.: Piped and channelized streams; undersized culverts;</w:t>
            </w:r>
          </w:p>
        </w:tc>
        <w:tc>
          <w:tcPr>
            <w:tcW w:w="720" w:type="dxa"/>
          </w:tcPr>
          <w:p w14:paraId="42D41759" w14:textId="77777777" w:rsidR="006801DA" w:rsidRPr="00BE3933" w:rsidRDefault="006801DA" w:rsidP="00BE3933">
            <w:pPr>
              <w:jc w:val="center"/>
            </w:pPr>
          </w:p>
        </w:tc>
        <w:tc>
          <w:tcPr>
            <w:tcW w:w="720" w:type="dxa"/>
          </w:tcPr>
          <w:p w14:paraId="5D9085ED" w14:textId="49A6DE06" w:rsidR="006801DA" w:rsidRPr="00BE3933" w:rsidRDefault="006801DA" w:rsidP="00BE3933">
            <w:pPr>
              <w:jc w:val="center"/>
            </w:pPr>
            <w:r w:rsidRPr="00BE3933">
              <w:rPr>
                <w:rFonts w:eastAsia="Calibri" w:cs="Calibri"/>
                <w:color w:val="000000"/>
              </w:rPr>
              <w:t>X</w:t>
            </w:r>
          </w:p>
        </w:tc>
      </w:tr>
      <w:tr w:rsidR="006801DA" w14:paraId="1A52D15E" w14:textId="77777777" w:rsidTr="0029776E">
        <w:trPr>
          <w:trHeight w:val="286"/>
        </w:trPr>
        <w:tc>
          <w:tcPr>
            <w:tcW w:w="8005" w:type="dxa"/>
          </w:tcPr>
          <w:p w14:paraId="0DA45A14" w14:textId="21A0645F" w:rsidR="006801DA" w:rsidRPr="006801DA" w:rsidRDefault="006801DA" w:rsidP="006801DA">
            <w:r w:rsidRPr="006801DA">
              <w:rPr>
                <w:rFonts w:eastAsia="Calibri" w:cs="Calibri"/>
                <w:color w:val="000000"/>
              </w:rPr>
              <w:lastRenderedPageBreak/>
              <w:t>Endocrine disrupting chemicals and other contaminants</w:t>
            </w:r>
          </w:p>
        </w:tc>
        <w:tc>
          <w:tcPr>
            <w:tcW w:w="720" w:type="dxa"/>
          </w:tcPr>
          <w:p w14:paraId="75206543" w14:textId="77777777" w:rsidR="006801DA" w:rsidRPr="00BE3933" w:rsidRDefault="006801DA" w:rsidP="00BE3933">
            <w:pPr>
              <w:jc w:val="center"/>
            </w:pPr>
          </w:p>
        </w:tc>
        <w:tc>
          <w:tcPr>
            <w:tcW w:w="720" w:type="dxa"/>
          </w:tcPr>
          <w:p w14:paraId="76D9BDC9" w14:textId="21376256" w:rsidR="006801DA" w:rsidRPr="00BE3933" w:rsidRDefault="006801DA" w:rsidP="00BE3933">
            <w:pPr>
              <w:jc w:val="center"/>
            </w:pPr>
            <w:r w:rsidRPr="00BE3933">
              <w:rPr>
                <w:rFonts w:eastAsia="Calibri" w:cs="Calibri"/>
                <w:color w:val="000000"/>
              </w:rPr>
              <w:t>X</w:t>
            </w:r>
          </w:p>
        </w:tc>
      </w:tr>
      <w:tr w:rsidR="006801DA" w14:paraId="140BA775" w14:textId="77777777" w:rsidTr="0029776E">
        <w:trPr>
          <w:trHeight w:val="286"/>
        </w:trPr>
        <w:tc>
          <w:tcPr>
            <w:tcW w:w="8005" w:type="dxa"/>
          </w:tcPr>
          <w:p w14:paraId="7636B4AC" w14:textId="64C43E34" w:rsidR="006801DA" w:rsidRPr="006801DA" w:rsidRDefault="006801DA" w:rsidP="006801DA">
            <w:r w:rsidRPr="006801DA">
              <w:rPr>
                <w:rFonts w:eastAsia="Calibri" w:cs="Calibri"/>
                <w:color w:val="000000"/>
              </w:rPr>
              <w:t>Degraded soils in riparian area</w:t>
            </w:r>
          </w:p>
        </w:tc>
        <w:tc>
          <w:tcPr>
            <w:tcW w:w="720" w:type="dxa"/>
          </w:tcPr>
          <w:p w14:paraId="2BBE2D29" w14:textId="77777777" w:rsidR="006801DA" w:rsidRPr="00BE3933" w:rsidRDefault="006801DA" w:rsidP="00BE3933">
            <w:pPr>
              <w:jc w:val="center"/>
            </w:pPr>
          </w:p>
        </w:tc>
        <w:tc>
          <w:tcPr>
            <w:tcW w:w="720" w:type="dxa"/>
          </w:tcPr>
          <w:p w14:paraId="39D74F58" w14:textId="57933D3C" w:rsidR="006801DA" w:rsidRPr="00BE3933" w:rsidRDefault="006801DA" w:rsidP="00BE3933">
            <w:pPr>
              <w:jc w:val="center"/>
            </w:pPr>
            <w:r w:rsidRPr="00BE3933">
              <w:rPr>
                <w:rFonts w:eastAsia="Calibri" w:cs="Calibri"/>
                <w:color w:val="000000"/>
              </w:rPr>
              <w:t>X</w:t>
            </w:r>
          </w:p>
        </w:tc>
      </w:tr>
      <w:tr w:rsidR="006801DA" w:rsidRPr="000F3901" w14:paraId="3F30F888" w14:textId="77777777" w:rsidTr="0029776E">
        <w:trPr>
          <w:trHeight w:val="286"/>
        </w:trPr>
        <w:tc>
          <w:tcPr>
            <w:tcW w:w="8005" w:type="dxa"/>
          </w:tcPr>
          <w:p w14:paraId="1E23E7BB" w14:textId="46A119A9" w:rsidR="006801DA" w:rsidRPr="006801DA" w:rsidRDefault="006801DA" w:rsidP="006801DA">
            <w:r w:rsidRPr="006801DA">
              <w:rPr>
                <w:rFonts w:eastAsia="Calibri" w:cs="Calibri"/>
                <w:color w:val="000000"/>
              </w:rPr>
              <w:t>Physical and chemical barriers to connectivity increase stream fragmentation*</w:t>
            </w:r>
          </w:p>
        </w:tc>
        <w:tc>
          <w:tcPr>
            <w:tcW w:w="720" w:type="dxa"/>
          </w:tcPr>
          <w:p w14:paraId="627DBB8F" w14:textId="2D6253B1" w:rsidR="006801DA" w:rsidRPr="00BE3933" w:rsidRDefault="006801DA" w:rsidP="00BE3933">
            <w:pPr>
              <w:jc w:val="center"/>
            </w:pPr>
            <w:r w:rsidRPr="00BE3933">
              <w:rPr>
                <w:rFonts w:eastAsia="Calibri" w:cs="Calibri"/>
                <w:color w:val="000000"/>
              </w:rPr>
              <w:t>X</w:t>
            </w:r>
          </w:p>
        </w:tc>
        <w:tc>
          <w:tcPr>
            <w:tcW w:w="720" w:type="dxa"/>
          </w:tcPr>
          <w:p w14:paraId="0C9159DC" w14:textId="77777777" w:rsidR="006801DA" w:rsidRPr="00BE3933" w:rsidRDefault="006801DA" w:rsidP="00BE3933">
            <w:pPr>
              <w:jc w:val="center"/>
            </w:pPr>
          </w:p>
        </w:tc>
      </w:tr>
      <w:tr w:rsidR="006801DA" w:rsidRPr="000F3901" w14:paraId="0646563B" w14:textId="77777777" w:rsidTr="0029776E">
        <w:trPr>
          <w:trHeight w:val="286"/>
        </w:trPr>
        <w:tc>
          <w:tcPr>
            <w:tcW w:w="8005" w:type="dxa"/>
          </w:tcPr>
          <w:p w14:paraId="54BB484E" w14:textId="30318B56" w:rsidR="006801DA" w:rsidRPr="006801DA" w:rsidRDefault="006801DA" w:rsidP="006801DA">
            <w:r w:rsidRPr="006801DA">
              <w:rPr>
                <w:rFonts w:eastAsia="Calibri" w:cs="Calibri"/>
                <w:color w:val="000000"/>
              </w:rPr>
              <w:t>Limited availability of land to retrofit and implement upland BMPs in urban areas)</w:t>
            </w:r>
          </w:p>
        </w:tc>
        <w:tc>
          <w:tcPr>
            <w:tcW w:w="720" w:type="dxa"/>
          </w:tcPr>
          <w:p w14:paraId="2FD1BC71" w14:textId="77777777" w:rsidR="006801DA" w:rsidRPr="00BE3933" w:rsidRDefault="006801DA" w:rsidP="00BE3933">
            <w:pPr>
              <w:jc w:val="center"/>
            </w:pPr>
          </w:p>
        </w:tc>
        <w:tc>
          <w:tcPr>
            <w:tcW w:w="720" w:type="dxa"/>
          </w:tcPr>
          <w:p w14:paraId="1C37084E" w14:textId="77BB3A81" w:rsidR="006801DA" w:rsidRPr="00BE3933" w:rsidRDefault="006801DA" w:rsidP="00BE3933">
            <w:pPr>
              <w:jc w:val="center"/>
            </w:pPr>
            <w:r w:rsidRPr="00BE3933">
              <w:rPr>
                <w:rFonts w:eastAsia="Calibri" w:cs="Calibri"/>
                <w:color w:val="000000"/>
              </w:rPr>
              <w:t>X</w:t>
            </w:r>
          </w:p>
        </w:tc>
      </w:tr>
      <w:tr w:rsidR="006801DA" w:rsidRPr="000F3901" w14:paraId="038DD3CE" w14:textId="77777777" w:rsidTr="006801DA">
        <w:trPr>
          <w:trHeight w:val="286"/>
        </w:trPr>
        <w:tc>
          <w:tcPr>
            <w:tcW w:w="8005" w:type="dxa"/>
            <w:shd w:val="clear" w:color="auto" w:fill="E8E8E8" w:themeFill="background2"/>
          </w:tcPr>
          <w:p w14:paraId="5366CA42" w14:textId="64C06604" w:rsidR="006801DA" w:rsidRPr="006801DA" w:rsidRDefault="006801DA" w:rsidP="006801DA">
            <w:r w:rsidRPr="006801DA">
              <w:rPr>
                <w:rFonts w:eastAsia="Calibri" w:cs="Calibri"/>
                <w:b/>
                <w:bCs/>
                <w:color w:val="000000"/>
              </w:rPr>
              <w:t>Challenges to Improving Stream Health</w:t>
            </w:r>
          </w:p>
        </w:tc>
        <w:tc>
          <w:tcPr>
            <w:tcW w:w="720" w:type="dxa"/>
            <w:shd w:val="clear" w:color="auto" w:fill="E8E8E8" w:themeFill="background2"/>
          </w:tcPr>
          <w:p w14:paraId="296A21FD" w14:textId="77777777" w:rsidR="006801DA" w:rsidRPr="00BE3933" w:rsidRDefault="006801DA" w:rsidP="00BE3933">
            <w:pPr>
              <w:jc w:val="center"/>
            </w:pPr>
          </w:p>
        </w:tc>
        <w:tc>
          <w:tcPr>
            <w:tcW w:w="720" w:type="dxa"/>
            <w:shd w:val="clear" w:color="auto" w:fill="E8E8E8" w:themeFill="background2"/>
          </w:tcPr>
          <w:p w14:paraId="67A6C2D8" w14:textId="77777777" w:rsidR="006801DA" w:rsidRPr="00BE3933" w:rsidRDefault="006801DA" w:rsidP="00BE3933">
            <w:pPr>
              <w:jc w:val="center"/>
            </w:pPr>
          </w:p>
        </w:tc>
      </w:tr>
      <w:tr w:rsidR="006801DA" w:rsidRPr="000F3901" w14:paraId="75F8B822" w14:textId="77777777" w:rsidTr="0029776E">
        <w:trPr>
          <w:trHeight w:val="286"/>
        </w:trPr>
        <w:tc>
          <w:tcPr>
            <w:tcW w:w="8005" w:type="dxa"/>
          </w:tcPr>
          <w:p w14:paraId="7303388F" w14:textId="44168ABC" w:rsidR="006801DA" w:rsidRPr="006801DA" w:rsidRDefault="006801DA" w:rsidP="006801DA">
            <w:r w:rsidRPr="006801DA">
              <w:rPr>
                <w:rFonts w:eastAsia="Calibri" w:cs="Calibri"/>
                <w:color w:val="000000"/>
              </w:rPr>
              <w:t>Lack of common watershed, stressor and stream assessment and restoration guidelines.</w:t>
            </w:r>
          </w:p>
        </w:tc>
        <w:tc>
          <w:tcPr>
            <w:tcW w:w="720" w:type="dxa"/>
          </w:tcPr>
          <w:p w14:paraId="5D9DC507" w14:textId="2FD51BA0" w:rsidR="006801DA" w:rsidRPr="00BE3933" w:rsidRDefault="006801DA" w:rsidP="00BE3933">
            <w:pPr>
              <w:jc w:val="center"/>
            </w:pPr>
            <w:r w:rsidRPr="00BE3933">
              <w:rPr>
                <w:rFonts w:eastAsia="Calibri" w:cs="Calibri"/>
                <w:color w:val="000000"/>
              </w:rPr>
              <w:t>X</w:t>
            </w:r>
          </w:p>
        </w:tc>
        <w:tc>
          <w:tcPr>
            <w:tcW w:w="720" w:type="dxa"/>
          </w:tcPr>
          <w:p w14:paraId="089C79C9" w14:textId="77777777" w:rsidR="006801DA" w:rsidRPr="00BE3933" w:rsidRDefault="006801DA" w:rsidP="00BE3933">
            <w:pPr>
              <w:jc w:val="center"/>
            </w:pPr>
          </w:p>
        </w:tc>
      </w:tr>
      <w:tr w:rsidR="006801DA" w14:paraId="3F8D39A1" w14:textId="77777777" w:rsidTr="0029776E">
        <w:trPr>
          <w:trHeight w:val="302"/>
        </w:trPr>
        <w:tc>
          <w:tcPr>
            <w:tcW w:w="8005" w:type="dxa"/>
          </w:tcPr>
          <w:p w14:paraId="61BCDF52" w14:textId="1D918DFD" w:rsidR="006801DA" w:rsidRPr="006801DA" w:rsidRDefault="006801DA" w:rsidP="006801DA">
            <w:r w:rsidRPr="006801DA">
              <w:rPr>
                <w:rFonts w:eastAsia="Calibri" w:cs="Calibri"/>
                <w:b/>
                <w:bCs/>
                <w:color w:val="000000"/>
              </w:rPr>
              <w:t>Limited integration of water quality and living resource goals during WIP BMP implementation.</w:t>
            </w:r>
          </w:p>
        </w:tc>
        <w:tc>
          <w:tcPr>
            <w:tcW w:w="720" w:type="dxa"/>
          </w:tcPr>
          <w:p w14:paraId="25D02714" w14:textId="7400D39C" w:rsidR="006801DA" w:rsidRPr="00BE3933" w:rsidRDefault="006801DA" w:rsidP="00BE3933">
            <w:pPr>
              <w:jc w:val="center"/>
            </w:pPr>
            <w:r w:rsidRPr="00BE3933">
              <w:rPr>
                <w:rFonts w:eastAsia="Calibri" w:cs="Calibri"/>
                <w:color w:val="000000"/>
              </w:rPr>
              <w:t>X</w:t>
            </w:r>
          </w:p>
        </w:tc>
        <w:tc>
          <w:tcPr>
            <w:tcW w:w="720" w:type="dxa"/>
          </w:tcPr>
          <w:p w14:paraId="3D77FF62" w14:textId="77777777" w:rsidR="006801DA" w:rsidRPr="00BE3933" w:rsidRDefault="006801DA" w:rsidP="00BE3933">
            <w:pPr>
              <w:jc w:val="center"/>
            </w:pPr>
          </w:p>
        </w:tc>
      </w:tr>
      <w:tr w:rsidR="006801DA" w14:paraId="3CAB1EE5" w14:textId="77777777" w:rsidTr="0029776E">
        <w:trPr>
          <w:trHeight w:val="286"/>
        </w:trPr>
        <w:tc>
          <w:tcPr>
            <w:tcW w:w="8005" w:type="dxa"/>
          </w:tcPr>
          <w:p w14:paraId="27E8A5F7" w14:textId="5EC30A6C" w:rsidR="006801DA" w:rsidRPr="006801DA" w:rsidRDefault="006801DA" w:rsidP="006801DA">
            <w:r w:rsidRPr="006801DA">
              <w:rPr>
                <w:rFonts w:eastAsia="Calibri" w:cs="Calibri"/>
                <w:color w:val="000000"/>
              </w:rPr>
              <w:t>Stormwater and other NPDES permits focus on specific aspects of water quality, which may or may not be the only stressors for stream aquatic life.</w:t>
            </w:r>
          </w:p>
        </w:tc>
        <w:tc>
          <w:tcPr>
            <w:tcW w:w="720" w:type="dxa"/>
          </w:tcPr>
          <w:p w14:paraId="2333AB5B" w14:textId="7B73A9B9" w:rsidR="006801DA" w:rsidRPr="00BE3933" w:rsidRDefault="006801DA" w:rsidP="00BE3933">
            <w:pPr>
              <w:jc w:val="center"/>
            </w:pPr>
            <w:r w:rsidRPr="00BE3933">
              <w:rPr>
                <w:rFonts w:eastAsia="Calibri" w:cs="Calibri"/>
                <w:color w:val="000000"/>
              </w:rPr>
              <w:t>X</w:t>
            </w:r>
          </w:p>
        </w:tc>
        <w:tc>
          <w:tcPr>
            <w:tcW w:w="720" w:type="dxa"/>
          </w:tcPr>
          <w:p w14:paraId="1041857F" w14:textId="77777777" w:rsidR="006801DA" w:rsidRPr="00BE3933" w:rsidRDefault="006801DA" w:rsidP="00BE3933">
            <w:pPr>
              <w:jc w:val="center"/>
            </w:pPr>
          </w:p>
        </w:tc>
      </w:tr>
      <w:tr w:rsidR="006801DA" w14:paraId="657A0BE8" w14:textId="77777777" w:rsidTr="0029776E">
        <w:trPr>
          <w:trHeight w:val="286"/>
        </w:trPr>
        <w:tc>
          <w:tcPr>
            <w:tcW w:w="8005" w:type="dxa"/>
          </w:tcPr>
          <w:p w14:paraId="0BCD1528" w14:textId="1F430BE8" w:rsidR="006801DA" w:rsidRPr="006801DA" w:rsidRDefault="006801DA" w:rsidP="006801DA">
            <w:r w:rsidRPr="006801DA">
              <w:rPr>
                <w:rFonts w:eastAsia="Calibri" w:cs="Calibri"/>
                <w:color w:val="000000"/>
              </w:rPr>
              <w:t>Inadequate financial resources to support local implementation efforts.</w:t>
            </w:r>
          </w:p>
        </w:tc>
        <w:tc>
          <w:tcPr>
            <w:tcW w:w="720" w:type="dxa"/>
          </w:tcPr>
          <w:p w14:paraId="55B14A77" w14:textId="6A2C73C2" w:rsidR="006801DA" w:rsidRPr="00BE3933" w:rsidRDefault="006801DA" w:rsidP="00BE3933">
            <w:pPr>
              <w:jc w:val="center"/>
            </w:pPr>
            <w:r w:rsidRPr="00BE3933">
              <w:rPr>
                <w:rFonts w:eastAsia="Calibri" w:cs="Calibri"/>
                <w:color w:val="000000"/>
              </w:rPr>
              <w:t>X</w:t>
            </w:r>
          </w:p>
        </w:tc>
        <w:tc>
          <w:tcPr>
            <w:tcW w:w="720" w:type="dxa"/>
          </w:tcPr>
          <w:p w14:paraId="0D829425" w14:textId="77777777" w:rsidR="006801DA" w:rsidRPr="00BE3933" w:rsidRDefault="006801DA" w:rsidP="00BE3933">
            <w:pPr>
              <w:jc w:val="center"/>
            </w:pPr>
          </w:p>
        </w:tc>
      </w:tr>
      <w:tr w:rsidR="006801DA" w14:paraId="066231D6" w14:textId="77777777" w:rsidTr="0029776E">
        <w:trPr>
          <w:trHeight w:val="194"/>
        </w:trPr>
        <w:tc>
          <w:tcPr>
            <w:tcW w:w="8005" w:type="dxa"/>
          </w:tcPr>
          <w:p w14:paraId="1627B387" w14:textId="4661C752" w:rsidR="006801DA" w:rsidRPr="006801DA" w:rsidRDefault="006801DA" w:rsidP="006801DA">
            <w:r w:rsidRPr="006801DA">
              <w:rPr>
                <w:rFonts w:eastAsia="Calibri" w:cs="Calibri"/>
                <w:color w:val="000000"/>
              </w:rPr>
              <w:t>Inadequate infrastructure to communicate newest research and technical guidance to jurisdictions.</w:t>
            </w:r>
          </w:p>
        </w:tc>
        <w:tc>
          <w:tcPr>
            <w:tcW w:w="720" w:type="dxa"/>
          </w:tcPr>
          <w:p w14:paraId="0C1EF945" w14:textId="30287992" w:rsidR="006801DA" w:rsidRPr="00BE3933" w:rsidRDefault="006801DA" w:rsidP="00BE3933">
            <w:pPr>
              <w:jc w:val="center"/>
            </w:pPr>
            <w:r w:rsidRPr="00BE3933">
              <w:rPr>
                <w:rFonts w:eastAsia="Calibri" w:cs="Calibri"/>
                <w:color w:val="000000"/>
              </w:rPr>
              <w:t>X</w:t>
            </w:r>
          </w:p>
        </w:tc>
        <w:tc>
          <w:tcPr>
            <w:tcW w:w="720" w:type="dxa"/>
          </w:tcPr>
          <w:p w14:paraId="1B4D7A86" w14:textId="77777777" w:rsidR="006801DA" w:rsidRPr="00BE3933" w:rsidRDefault="006801DA" w:rsidP="00BE3933">
            <w:pPr>
              <w:jc w:val="center"/>
            </w:pPr>
          </w:p>
        </w:tc>
      </w:tr>
      <w:tr w:rsidR="006801DA" w:rsidRPr="000F3901" w14:paraId="167BA859" w14:textId="77777777" w:rsidTr="0029776E">
        <w:trPr>
          <w:trHeight w:val="286"/>
        </w:trPr>
        <w:tc>
          <w:tcPr>
            <w:tcW w:w="8005" w:type="dxa"/>
          </w:tcPr>
          <w:p w14:paraId="001E9957" w14:textId="1BCC9548" w:rsidR="006801DA" w:rsidRPr="006801DA" w:rsidRDefault="006801DA" w:rsidP="006801DA">
            <w:r w:rsidRPr="006801DA">
              <w:t>Current lack of Chesapeake Bay TMDL crediting for stream health beyond modeled nutrient and sediment reductions</w:t>
            </w:r>
          </w:p>
        </w:tc>
        <w:tc>
          <w:tcPr>
            <w:tcW w:w="720" w:type="dxa"/>
          </w:tcPr>
          <w:p w14:paraId="30ED53BB" w14:textId="1287AA53" w:rsidR="006801DA" w:rsidRPr="00BE3933" w:rsidRDefault="006801DA" w:rsidP="00BE3933">
            <w:pPr>
              <w:jc w:val="center"/>
            </w:pPr>
            <w:r w:rsidRPr="00BE3933">
              <w:t>X</w:t>
            </w:r>
          </w:p>
        </w:tc>
        <w:tc>
          <w:tcPr>
            <w:tcW w:w="720" w:type="dxa"/>
          </w:tcPr>
          <w:p w14:paraId="1BB1FE76" w14:textId="77777777" w:rsidR="006801DA" w:rsidRPr="00BE3933" w:rsidRDefault="006801DA" w:rsidP="00BE3933">
            <w:pPr>
              <w:jc w:val="center"/>
            </w:pPr>
          </w:p>
        </w:tc>
      </w:tr>
      <w:tr w:rsidR="006801DA" w:rsidRPr="000F3901" w14:paraId="3304268B" w14:textId="77777777" w:rsidTr="0029776E">
        <w:trPr>
          <w:trHeight w:val="286"/>
        </w:trPr>
        <w:tc>
          <w:tcPr>
            <w:tcW w:w="8005" w:type="dxa"/>
          </w:tcPr>
          <w:p w14:paraId="20F609A5" w14:textId="799DEA58" w:rsidR="006801DA" w:rsidRPr="006801DA" w:rsidRDefault="006801DA" w:rsidP="006801DA">
            <w:r w:rsidRPr="006801DA">
              <w:rPr>
                <w:b/>
                <w:bCs/>
              </w:rPr>
              <w:t>Limited research into resource tradeoffs for BMP implementation</w:t>
            </w:r>
          </w:p>
        </w:tc>
        <w:tc>
          <w:tcPr>
            <w:tcW w:w="720" w:type="dxa"/>
          </w:tcPr>
          <w:p w14:paraId="19DCB1F8" w14:textId="3A343B03" w:rsidR="006801DA" w:rsidRPr="00BE3933" w:rsidRDefault="006801DA" w:rsidP="00BE3933">
            <w:pPr>
              <w:jc w:val="center"/>
            </w:pPr>
            <w:r w:rsidRPr="00BE3933">
              <w:t>X</w:t>
            </w:r>
          </w:p>
        </w:tc>
        <w:tc>
          <w:tcPr>
            <w:tcW w:w="720" w:type="dxa"/>
          </w:tcPr>
          <w:p w14:paraId="42A44552" w14:textId="77777777" w:rsidR="006801DA" w:rsidRPr="00BE3933" w:rsidRDefault="006801DA" w:rsidP="00BE3933">
            <w:pPr>
              <w:jc w:val="center"/>
            </w:pPr>
          </w:p>
        </w:tc>
      </w:tr>
      <w:tr w:rsidR="006801DA" w14:paraId="1671E3C5" w14:textId="77777777" w:rsidTr="0029776E">
        <w:trPr>
          <w:trHeight w:val="286"/>
        </w:trPr>
        <w:tc>
          <w:tcPr>
            <w:tcW w:w="8005" w:type="dxa"/>
          </w:tcPr>
          <w:p w14:paraId="41476E79" w14:textId="00C8C47A" w:rsidR="006801DA" w:rsidRPr="006801DA" w:rsidRDefault="006801DA" w:rsidP="006801DA">
            <w:r w:rsidRPr="006801DA">
              <w:t>Public perception of stream restoration</w:t>
            </w:r>
          </w:p>
        </w:tc>
        <w:tc>
          <w:tcPr>
            <w:tcW w:w="720" w:type="dxa"/>
          </w:tcPr>
          <w:p w14:paraId="6C65F8D6" w14:textId="31261C64" w:rsidR="006801DA" w:rsidRPr="00BE3933" w:rsidRDefault="006801DA" w:rsidP="00BE3933">
            <w:pPr>
              <w:jc w:val="center"/>
            </w:pPr>
            <w:r w:rsidRPr="00BE3933">
              <w:t>X</w:t>
            </w:r>
          </w:p>
        </w:tc>
        <w:tc>
          <w:tcPr>
            <w:tcW w:w="720" w:type="dxa"/>
          </w:tcPr>
          <w:p w14:paraId="1F0824A0" w14:textId="77777777" w:rsidR="006801DA" w:rsidRPr="00BE3933" w:rsidRDefault="006801DA" w:rsidP="00BE3933">
            <w:pPr>
              <w:jc w:val="center"/>
            </w:pPr>
          </w:p>
        </w:tc>
      </w:tr>
      <w:tr w:rsidR="006801DA" w14:paraId="7E24033F" w14:textId="77777777" w:rsidTr="0029776E">
        <w:trPr>
          <w:trHeight w:val="286"/>
        </w:trPr>
        <w:tc>
          <w:tcPr>
            <w:tcW w:w="8005" w:type="dxa"/>
          </w:tcPr>
          <w:p w14:paraId="07BB01E5" w14:textId="469D85B1" w:rsidR="006801DA" w:rsidRPr="006801DA" w:rsidRDefault="006801DA" w:rsidP="006801DA">
            <w:r w:rsidRPr="006801DA">
              <w:rPr>
                <w:b/>
                <w:bCs/>
              </w:rPr>
              <w:t>Need additional biological stressor identification and prioritization procedures.</w:t>
            </w:r>
          </w:p>
        </w:tc>
        <w:tc>
          <w:tcPr>
            <w:tcW w:w="720" w:type="dxa"/>
          </w:tcPr>
          <w:p w14:paraId="2C446B2F" w14:textId="241EB03E" w:rsidR="006801DA" w:rsidRPr="00BE3933" w:rsidRDefault="006801DA" w:rsidP="00BE3933">
            <w:pPr>
              <w:jc w:val="center"/>
            </w:pPr>
            <w:r w:rsidRPr="00BE3933">
              <w:t>X</w:t>
            </w:r>
          </w:p>
        </w:tc>
        <w:tc>
          <w:tcPr>
            <w:tcW w:w="720" w:type="dxa"/>
          </w:tcPr>
          <w:p w14:paraId="57D0BE5E" w14:textId="77777777" w:rsidR="006801DA" w:rsidRPr="00BE3933" w:rsidRDefault="006801DA" w:rsidP="00BE3933">
            <w:pPr>
              <w:jc w:val="center"/>
            </w:pPr>
          </w:p>
        </w:tc>
      </w:tr>
      <w:tr w:rsidR="006801DA" w14:paraId="1A62B65C" w14:textId="77777777" w:rsidTr="0029776E">
        <w:trPr>
          <w:trHeight w:val="286"/>
        </w:trPr>
        <w:tc>
          <w:tcPr>
            <w:tcW w:w="8005" w:type="dxa"/>
          </w:tcPr>
          <w:p w14:paraId="3D9E50A9" w14:textId="57FAA65C" w:rsidR="006801DA" w:rsidRPr="006801DA" w:rsidRDefault="006801DA" w:rsidP="006801DA">
            <w:pPr>
              <w:rPr>
                <w:b/>
                <w:bCs/>
              </w:rPr>
            </w:pPr>
            <w:r w:rsidRPr="006801DA">
              <w:rPr>
                <w:b/>
                <w:bCs/>
              </w:rPr>
              <w:t>Need additional monitored metrics that correlate with priority stressors identified for measurement.</w:t>
            </w:r>
          </w:p>
        </w:tc>
        <w:tc>
          <w:tcPr>
            <w:tcW w:w="720" w:type="dxa"/>
          </w:tcPr>
          <w:p w14:paraId="7D894074" w14:textId="45CD0771" w:rsidR="006801DA" w:rsidRPr="00BE3933" w:rsidRDefault="006801DA" w:rsidP="00BE3933">
            <w:pPr>
              <w:jc w:val="center"/>
            </w:pPr>
            <w:r w:rsidRPr="00BE3933">
              <w:t>X</w:t>
            </w:r>
          </w:p>
        </w:tc>
        <w:tc>
          <w:tcPr>
            <w:tcW w:w="720" w:type="dxa"/>
          </w:tcPr>
          <w:p w14:paraId="157A92E9" w14:textId="77777777" w:rsidR="006801DA" w:rsidRPr="00BE3933" w:rsidRDefault="006801DA" w:rsidP="00BE3933">
            <w:pPr>
              <w:jc w:val="center"/>
            </w:pPr>
          </w:p>
        </w:tc>
      </w:tr>
      <w:tr w:rsidR="006801DA" w14:paraId="78D39623" w14:textId="77777777" w:rsidTr="0029776E">
        <w:trPr>
          <w:trHeight w:val="286"/>
        </w:trPr>
        <w:tc>
          <w:tcPr>
            <w:tcW w:w="8005" w:type="dxa"/>
          </w:tcPr>
          <w:p w14:paraId="4D90409F" w14:textId="6833BBB7" w:rsidR="006801DA" w:rsidRPr="006801DA" w:rsidRDefault="006801DA" w:rsidP="006801DA">
            <w:pPr>
              <w:rPr>
                <w:b/>
                <w:bCs/>
              </w:rPr>
            </w:pPr>
            <w:r w:rsidRPr="006801DA">
              <w:rPr>
                <w:b/>
                <w:bCs/>
              </w:rPr>
              <w:t>Need to examine the differences between observed and modeled trends in stream health metrics.</w:t>
            </w:r>
          </w:p>
        </w:tc>
        <w:tc>
          <w:tcPr>
            <w:tcW w:w="720" w:type="dxa"/>
          </w:tcPr>
          <w:p w14:paraId="320BE057" w14:textId="23B55730" w:rsidR="006801DA" w:rsidRPr="00BE3933" w:rsidRDefault="006801DA" w:rsidP="00BE3933">
            <w:pPr>
              <w:jc w:val="center"/>
            </w:pPr>
            <w:r w:rsidRPr="00BE3933">
              <w:t>X</w:t>
            </w:r>
          </w:p>
        </w:tc>
        <w:tc>
          <w:tcPr>
            <w:tcW w:w="720" w:type="dxa"/>
          </w:tcPr>
          <w:p w14:paraId="0CAA3583" w14:textId="77777777" w:rsidR="006801DA" w:rsidRPr="00BE3933" w:rsidRDefault="006801DA" w:rsidP="00BE3933">
            <w:pPr>
              <w:jc w:val="center"/>
            </w:pPr>
          </w:p>
        </w:tc>
      </w:tr>
      <w:tr w:rsidR="006801DA" w14:paraId="0C9003BF" w14:textId="77777777" w:rsidTr="0029776E">
        <w:trPr>
          <w:trHeight w:val="286"/>
        </w:trPr>
        <w:tc>
          <w:tcPr>
            <w:tcW w:w="8005" w:type="dxa"/>
          </w:tcPr>
          <w:p w14:paraId="66F7F74C" w14:textId="0BEC7C86" w:rsidR="006801DA" w:rsidRPr="006801DA" w:rsidRDefault="006801DA" w:rsidP="006801DA">
            <w:pPr>
              <w:rPr>
                <w:b/>
                <w:bCs/>
              </w:rPr>
            </w:pPr>
            <w:r w:rsidRPr="006801DA">
              <w:t>Need more robust stream restoration monitoring to evaluate the potential improvement in stream functions and resource trade-offs from BMP implementation.</w:t>
            </w:r>
          </w:p>
        </w:tc>
        <w:tc>
          <w:tcPr>
            <w:tcW w:w="720" w:type="dxa"/>
          </w:tcPr>
          <w:p w14:paraId="51D71585" w14:textId="0A71D4C2" w:rsidR="006801DA" w:rsidRPr="00BE3933" w:rsidRDefault="006801DA" w:rsidP="00BE3933">
            <w:pPr>
              <w:jc w:val="center"/>
            </w:pPr>
            <w:r w:rsidRPr="00BE3933">
              <w:t>X</w:t>
            </w:r>
          </w:p>
        </w:tc>
        <w:tc>
          <w:tcPr>
            <w:tcW w:w="720" w:type="dxa"/>
          </w:tcPr>
          <w:p w14:paraId="43617345" w14:textId="77777777" w:rsidR="006801DA" w:rsidRPr="00BE3933" w:rsidRDefault="006801DA" w:rsidP="00BE3933">
            <w:pPr>
              <w:jc w:val="center"/>
            </w:pPr>
          </w:p>
        </w:tc>
      </w:tr>
      <w:tr w:rsidR="006801DA" w14:paraId="2A3C5F8A" w14:textId="77777777" w:rsidTr="0029776E">
        <w:trPr>
          <w:trHeight w:val="286"/>
        </w:trPr>
        <w:tc>
          <w:tcPr>
            <w:tcW w:w="8005" w:type="dxa"/>
          </w:tcPr>
          <w:p w14:paraId="01A5564F" w14:textId="6929EC2D" w:rsidR="006801DA" w:rsidRPr="006801DA" w:rsidRDefault="006801DA" w:rsidP="006801DA">
            <w:r w:rsidRPr="006801DA">
              <w:rPr>
                <w:b/>
                <w:bCs/>
              </w:rPr>
              <w:t>More research is needed to guide the selection of achievable reference conditions/design approaches based on watershed and stream functions to include an urban reference continuum.</w:t>
            </w:r>
          </w:p>
        </w:tc>
        <w:tc>
          <w:tcPr>
            <w:tcW w:w="720" w:type="dxa"/>
          </w:tcPr>
          <w:p w14:paraId="3EECD54A" w14:textId="08565949" w:rsidR="006801DA" w:rsidRPr="00BE3933" w:rsidRDefault="006801DA" w:rsidP="00BE3933">
            <w:pPr>
              <w:jc w:val="center"/>
            </w:pPr>
            <w:r w:rsidRPr="00BE3933">
              <w:t>X</w:t>
            </w:r>
          </w:p>
        </w:tc>
        <w:tc>
          <w:tcPr>
            <w:tcW w:w="720" w:type="dxa"/>
          </w:tcPr>
          <w:p w14:paraId="1EBF4164" w14:textId="77777777" w:rsidR="006801DA" w:rsidRPr="00BE3933" w:rsidRDefault="006801DA" w:rsidP="00BE3933">
            <w:pPr>
              <w:jc w:val="center"/>
            </w:pPr>
          </w:p>
        </w:tc>
      </w:tr>
      <w:tr w:rsidR="006801DA" w14:paraId="6BCAAB7B" w14:textId="77777777" w:rsidTr="0029776E">
        <w:trPr>
          <w:trHeight w:val="286"/>
        </w:trPr>
        <w:tc>
          <w:tcPr>
            <w:tcW w:w="8005" w:type="dxa"/>
          </w:tcPr>
          <w:p w14:paraId="0B6A6EDA" w14:textId="592183C5" w:rsidR="006801DA" w:rsidRPr="006801DA" w:rsidRDefault="006801DA" w:rsidP="006801DA">
            <w:pPr>
              <w:rPr>
                <w:b/>
                <w:bCs/>
              </w:rPr>
            </w:pPr>
            <w:r w:rsidRPr="006801DA">
              <w:t>Need BMP site prioritization tools, such as identifying nutrient hotspots in stream valleys where erodible geologic materials and soils contain excess nutrients, or to increase habitat connectivity.</w:t>
            </w:r>
          </w:p>
        </w:tc>
        <w:tc>
          <w:tcPr>
            <w:tcW w:w="720" w:type="dxa"/>
          </w:tcPr>
          <w:p w14:paraId="0D2B54F9" w14:textId="75C90098" w:rsidR="006801DA" w:rsidRPr="00BE3933" w:rsidRDefault="006801DA" w:rsidP="00BE3933">
            <w:pPr>
              <w:jc w:val="center"/>
            </w:pPr>
            <w:r w:rsidRPr="00BE3933">
              <w:t>X</w:t>
            </w:r>
          </w:p>
        </w:tc>
        <w:tc>
          <w:tcPr>
            <w:tcW w:w="720" w:type="dxa"/>
          </w:tcPr>
          <w:p w14:paraId="52679BA3" w14:textId="77777777" w:rsidR="006801DA" w:rsidRPr="00BE3933" w:rsidRDefault="006801DA" w:rsidP="00BE3933">
            <w:pPr>
              <w:jc w:val="center"/>
            </w:pPr>
          </w:p>
        </w:tc>
      </w:tr>
    </w:tbl>
    <w:p w14:paraId="7BEB1CF1" w14:textId="77777777" w:rsidR="008D1F74" w:rsidRDefault="008D1F74" w:rsidP="000A35A7"/>
    <w:p w14:paraId="62AA62A2" w14:textId="09B93187" w:rsidR="000A35A7" w:rsidRDefault="000A35A7" w:rsidP="000A35A7">
      <w:pPr>
        <w:pStyle w:val="Heading3"/>
      </w:pPr>
      <w:r>
        <w:t xml:space="preserve">Management Approaches for Outcome </w:t>
      </w:r>
      <w:r w:rsidR="00AE52FE">
        <w:t>1.</w:t>
      </w:r>
      <w:r w:rsidR="00261710">
        <w:t>6</w:t>
      </w:r>
      <w:r>
        <w:t xml:space="preserve">: </w:t>
      </w:r>
      <w:r w:rsidR="00324930">
        <w:t>Stream Health</w:t>
      </w:r>
    </w:p>
    <w:p w14:paraId="0FA57CD4" w14:textId="77777777" w:rsidR="00CA407D" w:rsidRPr="00CA407D" w:rsidRDefault="00CA407D" w:rsidP="00CA407D">
      <w:pPr>
        <w:rPr>
          <w:lang w:val="en"/>
        </w:rPr>
      </w:pPr>
      <w:r w:rsidRPr="00CA407D">
        <w:rPr>
          <w:u w:val="single"/>
          <w:lang w:val="en"/>
        </w:rPr>
        <w:t>Management Approach 1.6.1:</w:t>
      </w:r>
      <w:r w:rsidRPr="00CA407D">
        <w:rPr>
          <w:lang w:val="en"/>
        </w:rPr>
        <w:t xml:space="preserve"> The definition of stream health and ecological integrity for this outcome uses a watershed-wide metric, the Chessie BIBI, to measure the changes in stream health and function over time. This Management Strategy proposes a definition of </w:t>
      </w:r>
      <w:r w:rsidRPr="00CA407D">
        <w:rPr>
          <w:lang w:val="en"/>
        </w:rPr>
        <w:lastRenderedPageBreak/>
        <w:t>stream health that provides a common framework for additional reporting and tracking incremental improvements in stream health using multi-metric indicators.</w:t>
      </w:r>
    </w:p>
    <w:p w14:paraId="0DB425E6" w14:textId="77777777" w:rsidR="00CA407D" w:rsidRPr="00CA407D" w:rsidRDefault="00CA407D" w:rsidP="00CA407D">
      <w:pPr>
        <w:rPr>
          <w:lang w:val="en"/>
        </w:rPr>
      </w:pPr>
      <w:r w:rsidRPr="00CA407D">
        <w:rPr>
          <w:lang w:val="en"/>
        </w:rPr>
        <w:t>Identify an appropriate suite of metrics to measure the multiple facets of stream health to complement, but not replace, the Bay-wide Chessie BIBI.</w:t>
      </w:r>
    </w:p>
    <w:p w14:paraId="531E907E" w14:textId="77777777" w:rsidR="00CA407D" w:rsidRPr="00CA407D" w:rsidRDefault="00CA407D" w:rsidP="00434CD4">
      <w:pPr>
        <w:pStyle w:val="ListParagraph"/>
        <w:numPr>
          <w:ilvl w:val="0"/>
          <w:numId w:val="27"/>
        </w:numPr>
        <w:rPr>
          <w:lang w:val="en"/>
        </w:rPr>
      </w:pPr>
      <w:r w:rsidRPr="00CA407D">
        <w:rPr>
          <w:lang w:val="en"/>
        </w:rPr>
        <w:t>Develop metrics/composite indices from routinely collected, non-biological data to measure changes in certain stream functions to assess regional changes and trends.</w:t>
      </w:r>
    </w:p>
    <w:p w14:paraId="569A047E" w14:textId="77777777" w:rsidR="00CA407D" w:rsidRPr="00CA407D" w:rsidRDefault="00CA407D" w:rsidP="00434CD4">
      <w:pPr>
        <w:pStyle w:val="ListParagraph"/>
        <w:numPr>
          <w:ilvl w:val="0"/>
          <w:numId w:val="27"/>
        </w:numPr>
        <w:rPr>
          <w:lang w:val="en"/>
        </w:rPr>
      </w:pPr>
      <w:r w:rsidRPr="00CA407D">
        <w:rPr>
          <w:lang w:val="en"/>
        </w:rPr>
        <w:t>Collaborate with the Healthy Landscapes Goal Team to identify marginal streams where restoration activity in-stream or in the watershed may improve stream functions and health. Once identified, work with the partnership and funders to develop incentives to build on existing efforts to target beneficial restoration activity.</w:t>
      </w:r>
    </w:p>
    <w:p w14:paraId="6DAB43FE" w14:textId="77777777" w:rsidR="00CA407D" w:rsidRPr="00CA407D" w:rsidRDefault="00CA407D" w:rsidP="00434CD4">
      <w:pPr>
        <w:pStyle w:val="ListParagraph"/>
        <w:numPr>
          <w:ilvl w:val="0"/>
          <w:numId w:val="27"/>
        </w:numPr>
        <w:rPr>
          <w:lang w:val="en"/>
        </w:rPr>
      </w:pPr>
      <w:r w:rsidRPr="00CA407D">
        <w:rPr>
          <w:lang w:val="en"/>
        </w:rPr>
        <w:t>Bring together jurisdictional biological stressor identification approaches and thresholds for comparison. Identify overlaps between the approaches and explore the possibility of Chesapeake Watershed-wide BSID.</w:t>
      </w:r>
    </w:p>
    <w:p w14:paraId="5E5C4887" w14:textId="77777777" w:rsidR="00CA407D" w:rsidRPr="00CA407D" w:rsidRDefault="00CA407D" w:rsidP="00434CD4">
      <w:pPr>
        <w:pStyle w:val="ListParagraph"/>
        <w:numPr>
          <w:ilvl w:val="0"/>
          <w:numId w:val="27"/>
        </w:numPr>
        <w:rPr>
          <w:lang w:val="en"/>
        </w:rPr>
      </w:pPr>
      <w:r w:rsidRPr="00CA407D">
        <w:rPr>
          <w:lang w:val="en"/>
        </w:rPr>
        <w:t>Investigate use of eDNA as an additional biological indicator of stream health.</w:t>
      </w:r>
    </w:p>
    <w:p w14:paraId="5339C88F" w14:textId="77777777" w:rsidR="00CA407D" w:rsidRPr="00CA407D" w:rsidRDefault="00CA407D" w:rsidP="00CA407D">
      <w:pPr>
        <w:rPr>
          <w:lang w:val="en"/>
        </w:rPr>
      </w:pPr>
      <w:r w:rsidRPr="00CA407D">
        <w:rPr>
          <w:u w:val="single"/>
          <w:lang w:val="en"/>
        </w:rPr>
        <w:t>Management Approach 1.6.2:</w:t>
      </w:r>
      <w:r w:rsidRPr="00CA407D">
        <w:rPr>
          <w:lang w:val="en"/>
        </w:rPr>
        <w:t xml:space="preserve"> The provision of adequate funding and technical resources for watershed management practice implementation is necessary to support comprehensive ecosystem and biological improvements, in addition to nutrient and sediment reductions.</w:t>
      </w:r>
    </w:p>
    <w:p w14:paraId="6AD00105" w14:textId="77777777" w:rsidR="00CA407D" w:rsidRPr="00CA407D" w:rsidRDefault="00CA407D" w:rsidP="00434CD4">
      <w:pPr>
        <w:pStyle w:val="ListParagraph"/>
        <w:numPr>
          <w:ilvl w:val="0"/>
          <w:numId w:val="28"/>
        </w:numPr>
        <w:rPr>
          <w:lang w:val="en"/>
        </w:rPr>
      </w:pPr>
      <w:r w:rsidRPr="00CA407D">
        <w:rPr>
          <w:lang w:val="en"/>
        </w:rPr>
        <w:t>Explore partnerships to provide training to jurisdictions and other entities related to improving stream health and habitat, including BMP design, implementation and cost-effectiveness analysis.</w:t>
      </w:r>
    </w:p>
    <w:p w14:paraId="48C40C4F" w14:textId="77777777" w:rsidR="00CA407D" w:rsidRPr="00CA407D" w:rsidRDefault="00CA407D" w:rsidP="00434CD4">
      <w:pPr>
        <w:pStyle w:val="ListParagraph"/>
        <w:numPr>
          <w:ilvl w:val="0"/>
          <w:numId w:val="28"/>
        </w:numPr>
        <w:rPr>
          <w:lang w:val="en"/>
        </w:rPr>
      </w:pPr>
      <w:r w:rsidRPr="00CA407D">
        <w:rPr>
          <w:lang w:val="en"/>
        </w:rPr>
        <w:t>Continue collaborating with the Chesapeake Bay Trust’s Pooled Monitoring program, and partner with other organizations such as the Chesapeake Monitoring Cooperative, for researchers to inform watershed best management practices that demonstrate stream and riparian ecosystem improvement.</w:t>
      </w:r>
    </w:p>
    <w:p w14:paraId="24191754" w14:textId="77777777" w:rsidR="00CA407D" w:rsidRPr="00CA407D" w:rsidRDefault="00CA407D" w:rsidP="00434CD4">
      <w:pPr>
        <w:pStyle w:val="ListParagraph"/>
        <w:numPr>
          <w:ilvl w:val="0"/>
          <w:numId w:val="28"/>
        </w:numPr>
        <w:rPr>
          <w:lang w:val="en"/>
        </w:rPr>
      </w:pPr>
      <w:r w:rsidRPr="00CA407D">
        <w:rPr>
          <w:lang w:val="en"/>
        </w:rPr>
        <w:t>Establish an on-going stream restoration monitoring consortium and data clearinghouse within the CBP to share project data.</w:t>
      </w:r>
    </w:p>
    <w:p w14:paraId="71A0C92E" w14:textId="77777777" w:rsidR="00CA407D" w:rsidRPr="00CA407D" w:rsidRDefault="00CA407D" w:rsidP="00434CD4">
      <w:pPr>
        <w:pStyle w:val="ListParagraph"/>
        <w:numPr>
          <w:ilvl w:val="0"/>
          <w:numId w:val="28"/>
        </w:numPr>
        <w:rPr>
          <w:lang w:val="en"/>
        </w:rPr>
      </w:pPr>
      <w:r w:rsidRPr="00CA407D">
        <w:rPr>
          <w:lang w:val="en"/>
        </w:rPr>
        <w:t>Develop monitoring guidance for stream restoration projects to standardize pre-and post-restoration data collection and reporting.</w:t>
      </w:r>
    </w:p>
    <w:p w14:paraId="4052D77B" w14:textId="77777777" w:rsidR="00CA407D" w:rsidRPr="00CA407D" w:rsidRDefault="00CA407D" w:rsidP="00434CD4">
      <w:pPr>
        <w:pStyle w:val="ListParagraph"/>
        <w:numPr>
          <w:ilvl w:val="0"/>
          <w:numId w:val="28"/>
        </w:numPr>
        <w:rPr>
          <w:lang w:val="en"/>
        </w:rPr>
      </w:pPr>
      <w:r w:rsidRPr="00CA407D">
        <w:rPr>
          <w:lang w:val="en"/>
        </w:rPr>
        <w:t>Support the continued scientific research and analysis of key topics, including:</w:t>
      </w:r>
    </w:p>
    <w:p w14:paraId="45216792" w14:textId="77777777" w:rsidR="00CA407D" w:rsidRPr="00CA407D" w:rsidRDefault="00CA407D" w:rsidP="00434CD4">
      <w:pPr>
        <w:pStyle w:val="ListParagraph"/>
        <w:numPr>
          <w:ilvl w:val="1"/>
          <w:numId w:val="28"/>
        </w:numPr>
        <w:rPr>
          <w:lang w:val="en"/>
        </w:rPr>
      </w:pPr>
      <w:r w:rsidRPr="00CA407D">
        <w:rPr>
          <w:lang w:val="en"/>
        </w:rPr>
        <w:t>Information on the co-benefits of BMPs</w:t>
      </w:r>
    </w:p>
    <w:p w14:paraId="2D8F165F" w14:textId="77777777" w:rsidR="00CA407D" w:rsidRPr="00CA407D" w:rsidRDefault="00CA407D" w:rsidP="00434CD4">
      <w:pPr>
        <w:pStyle w:val="ListParagraph"/>
        <w:numPr>
          <w:ilvl w:val="1"/>
          <w:numId w:val="28"/>
        </w:numPr>
        <w:rPr>
          <w:lang w:val="en"/>
        </w:rPr>
      </w:pPr>
      <w:r w:rsidRPr="00CA407D">
        <w:rPr>
          <w:lang w:val="en"/>
        </w:rPr>
        <w:t>How much upland retrofit implementation is needed to optimize stream functional improvement when stream restoration and stormwater retrofits are installed as part of an integrated restoration plan</w:t>
      </w:r>
    </w:p>
    <w:p w14:paraId="6559F52E" w14:textId="77777777" w:rsidR="00CA407D" w:rsidRPr="00CA407D" w:rsidRDefault="00CA407D" w:rsidP="00434CD4">
      <w:pPr>
        <w:pStyle w:val="ListParagraph"/>
        <w:numPr>
          <w:ilvl w:val="1"/>
          <w:numId w:val="28"/>
        </w:numPr>
        <w:rPr>
          <w:lang w:val="en"/>
        </w:rPr>
      </w:pPr>
      <w:r w:rsidRPr="00CA407D">
        <w:rPr>
          <w:lang w:val="en"/>
        </w:rPr>
        <w:lastRenderedPageBreak/>
        <w:t>Investigate the effects and implications of changing environmental conditions, population growth and continued landscape development on stream health, including various metrics associated with healthy streams and future potential.</w:t>
      </w:r>
    </w:p>
    <w:p w14:paraId="471FC82B" w14:textId="77777777" w:rsidR="00CA407D" w:rsidRPr="00CA407D" w:rsidRDefault="00CA407D" w:rsidP="00434CD4">
      <w:pPr>
        <w:pStyle w:val="ListParagraph"/>
        <w:numPr>
          <w:ilvl w:val="1"/>
          <w:numId w:val="28"/>
        </w:numPr>
        <w:rPr>
          <w:lang w:val="en"/>
        </w:rPr>
      </w:pPr>
      <w:r w:rsidRPr="00CA407D">
        <w:rPr>
          <w:lang w:val="en"/>
        </w:rPr>
        <w:t>Effects and trade-offs of stream restoration BMPs</w:t>
      </w:r>
    </w:p>
    <w:p w14:paraId="53019D02" w14:textId="77777777" w:rsidR="00CA407D" w:rsidRPr="00CA407D" w:rsidRDefault="00CA407D" w:rsidP="00CA407D">
      <w:pPr>
        <w:rPr>
          <w:lang w:val="en"/>
        </w:rPr>
      </w:pPr>
      <w:r w:rsidRPr="00CA407D">
        <w:rPr>
          <w:u w:val="single"/>
          <w:lang w:val="en"/>
        </w:rPr>
        <w:t>Management Approach 1.6.3:</w:t>
      </w:r>
      <w:r w:rsidRPr="00CA407D">
        <w:rPr>
          <w:lang w:val="en"/>
        </w:rPr>
        <w:t xml:space="preserve"> Active and engaged participation by local communities with federal and state partners is central to Bay watershed restoration. Improvements to stream health and function will rely upon significant investments by local communities, municipal, county governments and watershed groups, to implement restoration and conservation actions. Ongoing coordination with stream health stakeholders (e.g., state and federal stream and wetland regulatory authorities, natural resource agencies, local governments, non-profit organizations, watershed BMP practitioners, researchers and local communities) needs to be improved to identify and remove barriers to improving stream health.</w:t>
      </w:r>
    </w:p>
    <w:p w14:paraId="61B22B3E" w14:textId="77777777" w:rsidR="00CA407D" w:rsidRPr="00CA407D" w:rsidRDefault="00CA407D" w:rsidP="00CA407D">
      <w:pPr>
        <w:rPr>
          <w:lang w:val="en"/>
        </w:rPr>
      </w:pPr>
      <w:r w:rsidRPr="00CA407D">
        <w:rPr>
          <w:lang w:val="en"/>
        </w:rPr>
        <w:t>The SHWG should work with CBP partners, including the Engaged Communities Goal Team, to enhance the information available for local governments, organizations and landowners to support beneficial watershed best management practices to improve local stream health.</w:t>
      </w:r>
    </w:p>
    <w:p w14:paraId="0B31E4EF" w14:textId="77777777" w:rsidR="00CA407D" w:rsidRPr="00CA407D" w:rsidRDefault="00CA407D" w:rsidP="00434CD4">
      <w:pPr>
        <w:pStyle w:val="ListParagraph"/>
        <w:numPr>
          <w:ilvl w:val="0"/>
          <w:numId w:val="29"/>
        </w:numPr>
        <w:rPr>
          <w:lang w:val="en"/>
        </w:rPr>
      </w:pPr>
      <w:r w:rsidRPr="00CA407D">
        <w:rPr>
          <w:lang w:val="en"/>
        </w:rPr>
        <w:t>Engage with local governments and other entities to inform landowners, as well as the general public, of beneficial stream and riparian best management practices and maintenance practices.</w:t>
      </w:r>
    </w:p>
    <w:p w14:paraId="14285E86" w14:textId="77777777" w:rsidR="00CA407D" w:rsidRPr="00CA407D" w:rsidRDefault="00CA407D" w:rsidP="00434CD4">
      <w:pPr>
        <w:pStyle w:val="ListParagraph"/>
        <w:numPr>
          <w:ilvl w:val="1"/>
          <w:numId w:val="29"/>
        </w:numPr>
        <w:rPr>
          <w:lang w:val="en"/>
        </w:rPr>
      </w:pPr>
      <w:r w:rsidRPr="00CA407D">
        <w:rPr>
          <w:lang w:val="en"/>
        </w:rPr>
        <w:t>This includes individual homeowner practices (e.g. rain barrels, lawn care) and their impact on the community, the streams in their own backyards and public places.</w:t>
      </w:r>
    </w:p>
    <w:p w14:paraId="6BBEE8E8" w14:textId="77777777" w:rsidR="00CA407D" w:rsidRPr="00CA407D" w:rsidRDefault="00CA407D" w:rsidP="00434CD4">
      <w:pPr>
        <w:pStyle w:val="ListParagraph"/>
        <w:numPr>
          <w:ilvl w:val="0"/>
          <w:numId w:val="29"/>
        </w:numPr>
        <w:rPr>
          <w:lang w:val="en"/>
        </w:rPr>
      </w:pPr>
      <w:r w:rsidRPr="00CA407D">
        <w:rPr>
          <w:lang w:val="en"/>
        </w:rPr>
        <w:t>Provide research or documentation that identifies the nexus between improving stream health and broader public welfare.</w:t>
      </w:r>
    </w:p>
    <w:p w14:paraId="35281DEF" w14:textId="77777777" w:rsidR="00CA407D" w:rsidRPr="00CA407D" w:rsidRDefault="00CA407D" w:rsidP="00CA407D">
      <w:pPr>
        <w:rPr>
          <w:lang w:val="en"/>
        </w:rPr>
      </w:pPr>
      <w:r w:rsidRPr="00CA407D">
        <w:rPr>
          <w:u w:val="single"/>
          <w:lang w:val="en"/>
        </w:rPr>
        <w:t>Management Approach 1.6.4:</w:t>
      </w:r>
      <w:r w:rsidRPr="00CA407D">
        <w:rPr>
          <w:lang w:val="en"/>
        </w:rPr>
        <w:t xml:space="preserve"> Develop and promote holistic Stream Restoration Best Management Practice design guidelines that identify the level of degradation and improvement of stream biology and key stressors/factors limiting potential biological improvement.</w:t>
      </w:r>
    </w:p>
    <w:p w14:paraId="5F113430" w14:textId="77777777" w:rsidR="00CA407D" w:rsidRPr="00B36958" w:rsidRDefault="00CA407D" w:rsidP="00434CD4">
      <w:pPr>
        <w:pStyle w:val="ListParagraph"/>
        <w:numPr>
          <w:ilvl w:val="0"/>
          <w:numId w:val="30"/>
        </w:numPr>
        <w:rPr>
          <w:lang w:val="en"/>
        </w:rPr>
      </w:pPr>
      <w:r w:rsidRPr="00B36958">
        <w:rPr>
          <w:lang w:val="en"/>
        </w:rPr>
        <w:t>Develop case studies to document biological response in stream with various management interventions, and include consideration of watershed influences, such as where in the watershed the project is located, source of stressors, and nearness to donor reaches.</w:t>
      </w:r>
    </w:p>
    <w:p w14:paraId="0F3D8497" w14:textId="77777777" w:rsidR="00CA407D" w:rsidRPr="00B36958" w:rsidRDefault="00CA407D" w:rsidP="00434CD4">
      <w:pPr>
        <w:pStyle w:val="ListParagraph"/>
        <w:numPr>
          <w:ilvl w:val="0"/>
          <w:numId w:val="30"/>
        </w:numPr>
        <w:rPr>
          <w:lang w:val="en"/>
        </w:rPr>
      </w:pPr>
      <w:r w:rsidRPr="00B36958">
        <w:rPr>
          <w:lang w:val="en"/>
        </w:rPr>
        <w:lastRenderedPageBreak/>
        <w:t>Discuss with other CBP Goal Teams how to recognize stream biological function improvement or maintenance of high quality aquatic life as credits towards meeting the Bay TMDL and other agreement outcomes.</w:t>
      </w:r>
    </w:p>
    <w:p w14:paraId="46143F57" w14:textId="77777777" w:rsidR="00CA407D" w:rsidRPr="00B36958" w:rsidRDefault="00CA407D" w:rsidP="00434CD4">
      <w:pPr>
        <w:pStyle w:val="ListParagraph"/>
        <w:numPr>
          <w:ilvl w:val="0"/>
          <w:numId w:val="30"/>
        </w:numPr>
        <w:rPr>
          <w:lang w:val="en"/>
        </w:rPr>
      </w:pPr>
      <w:r w:rsidRPr="00B36958">
        <w:rPr>
          <w:lang w:val="en"/>
        </w:rPr>
        <w:t>Develop improved stream restoration guidance for biological improvements or maintenance of higher quality systems.</w:t>
      </w:r>
    </w:p>
    <w:p w14:paraId="11CEC613" w14:textId="77777777" w:rsidR="00CA407D" w:rsidRPr="00B36958" w:rsidRDefault="00CA407D" w:rsidP="00434CD4">
      <w:pPr>
        <w:pStyle w:val="ListParagraph"/>
        <w:numPr>
          <w:ilvl w:val="0"/>
          <w:numId w:val="30"/>
        </w:numPr>
        <w:rPr>
          <w:lang w:val="en"/>
        </w:rPr>
      </w:pPr>
      <w:r w:rsidRPr="00B36958">
        <w:rPr>
          <w:lang w:val="en"/>
        </w:rPr>
        <w:t>Develop design guidelines to include greater consideration of resource tradeoffs and other Chesapeake Bay Agreement goals and outcomes.</w:t>
      </w:r>
    </w:p>
    <w:p w14:paraId="5C9B91EB" w14:textId="77777777" w:rsidR="000A35A7" w:rsidRDefault="000A35A7" w:rsidP="000A35A7">
      <w:pPr>
        <w:pStyle w:val="Heading3"/>
      </w:pPr>
      <w:r>
        <w:t>Participating Partners</w:t>
      </w:r>
    </w:p>
    <w:p w14:paraId="5739BE82" w14:textId="77777777" w:rsidR="000A35A7" w:rsidRDefault="000A35A7" w:rsidP="000A35A7">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76A00D6F" w14:textId="77777777" w:rsidR="00976A4F" w:rsidRDefault="00976A4F" w:rsidP="00434CD4">
      <w:pPr>
        <w:pStyle w:val="ListParagraph"/>
        <w:numPr>
          <w:ilvl w:val="0"/>
          <w:numId w:val="31"/>
        </w:numPr>
      </w:pPr>
      <w:r>
        <w:t>Signatory Partners</w:t>
      </w:r>
    </w:p>
    <w:p w14:paraId="753056BA" w14:textId="781439D3" w:rsidR="00976A4F" w:rsidRDefault="00976A4F" w:rsidP="00434CD4">
      <w:pPr>
        <w:pStyle w:val="ListParagraph"/>
        <w:numPr>
          <w:ilvl w:val="1"/>
          <w:numId w:val="31"/>
        </w:numPr>
      </w:pPr>
      <w:r>
        <w:t>TBD, will need to be added after November by Signatory Partners</w:t>
      </w:r>
    </w:p>
    <w:p w14:paraId="67807BD0" w14:textId="66AEB378" w:rsidR="00976A4F" w:rsidRDefault="00976A4F" w:rsidP="00434CD4">
      <w:pPr>
        <w:pStyle w:val="ListParagraph"/>
        <w:numPr>
          <w:ilvl w:val="0"/>
          <w:numId w:val="31"/>
        </w:numPr>
      </w:pPr>
      <w:r>
        <w:t>Other Partners</w:t>
      </w:r>
    </w:p>
    <w:p w14:paraId="471ABA05" w14:textId="5727FA07" w:rsidR="00976A4F" w:rsidRDefault="00976A4F" w:rsidP="00434CD4">
      <w:pPr>
        <w:pStyle w:val="ListParagraph"/>
        <w:numPr>
          <w:ilvl w:val="1"/>
          <w:numId w:val="31"/>
        </w:numPr>
      </w:pPr>
      <w:r>
        <w:t>U.S. Geological Survey</w:t>
      </w:r>
    </w:p>
    <w:p w14:paraId="675F3B63" w14:textId="33AFCCEA" w:rsidR="00976A4F" w:rsidRDefault="00976A4F" w:rsidP="00434CD4">
      <w:pPr>
        <w:pStyle w:val="ListParagraph"/>
        <w:numPr>
          <w:ilvl w:val="1"/>
          <w:numId w:val="31"/>
        </w:numPr>
      </w:pPr>
      <w:r>
        <w:t>Interstate Commission on the Potomac River Basin</w:t>
      </w:r>
    </w:p>
    <w:p w14:paraId="70B43976" w14:textId="7A54F5D6" w:rsidR="000A35A7" w:rsidRDefault="00976A4F" w:rsidP="00434CD4">
      <w:pPr>
        <w:pStyle w:val="ListParagraph"/>
        <w:numPr>
          <w:ilvl w:val="1"/>
          <w:numId w:val="31"/>
        </w:numPr>
      </w:pPr>
      <w:r>
        <w:t>Delaware Department of Natural Resources and Environmental Control (DNREC)</w:t>
      </w:r>
    </w:p>
    <w:p w14:paraId="1ECEA433" w14:textId="77777777" w:rsidR="000A35A7" w:rsidRDefault="000A35A7"/>
    <w:p w14:paraId="26CA6CE1" w14:textId="77777777" w:rsidR="000A35A7" w:rsidRDefault="000A35A7" w:rsidP="000A35A7"/>
    <w:p w14:paraId="20B1F259" w14:textId="77777777" w:rsidR="000A35A7" w:rsidRDefault="000A35A7">
      <w:pPr>
        <w:rPr>
          <w:rFonts w:asciiTheme="majorHAnsi" w:eastAsiaTheme="majorEastAsia" w:hAnsiTheme="majorHAnsi" w:cstheme="majorBidi"/>
          <w:color w:val="0F4761" w:themeColor="accent1" w:themeShade="BF"/>
          <w:sz w:val="40"/>
          <w:szCs w:val="40"/>
        </w:rPr>
      </w:pPr>
      <w:r>
        <w:rPr>
          <w:szCs w:val="40"/>
        </w:rPr>
        <w:br w:type="page"/>
      </w:r>
    </w:p>
    <w:p w14:paraId="3EBFC09D" w14:textId="6614D7D3" w:rsidR="000A35A7" w:rsidRPr="00F82A63" w:rsidRDefault="00324930" w:rsidP="000A35A7">
      <w:pPr>
        <w:pStyle w:val="Heading2"/>
        <w:rPr>
          <w:szCs w:val="40"/>
        </w:rPr>
      </w:pPr>
      <w:bookmarkStart w:id="36" w:name="_Toc243576013"/>
      <w:r>
        <w:rPr>
          <w:szCs w:val="40"/>
        </w:rPr>
        <w:lastRenderedPageBreak/>
        <w:t>Submerged Aquatic Vegetation</w:t>
      </w:r>
      <w:r w:rsidR="000A35A7">
        <w:rPr>
          <w:szCs w:val="40"/>
        </w:rPr>
        <w:t xml:space="preserve"> Outcome</w:t>
      </w:r>
      <w:bookmarkEnd w:id="36"/>
    </w:p>
    <w:p w14:paraId="74E8B332" w14:textId="77777777" w:rsidR="00472E82" w:rsidRPr="00472E82" w:rsidRDefault="00324930" w:rsidP="00472E82">
      <w:pPr>
        <w:jc w:val="both"/>
        <w:rPr>
          <w:sz w:val="28"/>
          <w:szCs w:val="28"/>
        </w:rPr>
      </w:pPr>
      <w:r>
        <w:rPr>
          <w:b/>
          <w:bCs/>
          <w:sz w:val="28"/>
          <w:szCs w:val="28"/>
        </w:rPr>
        <w:t>Submerged Aquatic Vegetation</w:t>
      </w:r>
      <w:r w:rsidR="000A35A7" w:rsidRPr="00F82A63">
        <w:rPr>
          <w:b/>
          <w:bCs/>
          <w:sz w:val="28"/>
          <w:szCs w:val="28"/>
        </w:rPr>
        <w:t xml:space="preserve"> Outcome:</w:t>
      </w:r>
      <w:r w:rsidR="00472E82" w:rsidRPr="00472E82">
        <w:rPr>
          <w:sz w:val="28"/>
          <w:szCs w:val="28"/>
        </w:rPr>
        <w:t xml:space="preserve"> Sustain and increase the habitat and ecosystem benefits of SAV in the Chesapeake Bay. Achieve and sustain the outcome of 196,600 acres of SAV Bay-wide necessary for a restored Bay.</w:t>
      </w:r>
    </w:p>
    <w:p w14:paraId="1E2F6C6B" w14:textId="3E007DE3" w:rsidR="00472E82" w:rsidRPr="00472E82" w:rsidRDefault="00472E82" w:rsidP="00434CD4">
      <w:pPr>
        <w:pStyle w:val="ListParagraph"/>
        <w:numPr>
          <w:ilvl w:val="0"/>
          <w:numId w:val="32"/>
        </w:numPr>
        <w:jc w:val="both"/>
        <w:rPr>
          <w:sz w:val="28"/>
          <w:szCs w:val="28"/>
        </w:rPr>
      </w:pPr>
      <w:r w:rsidRPr="00472E82">
        <w:rPr>
          <w:sz w:val="28"/>
          <w:szCs w:val="28"/>
        </w:rPr>
        <w:t>Measure progress against the following targets for each salinity zone:</w:t>
      </w:r>
    </w:p>
    <w:p w14:paraId="1C5F040A" w14:textId="33EA3F23" w:rsidR="00472E82" w:rsidRPr="00472E82" w:rsidRDefault="00472E82" w:rsidP="00434CD4">
      <w:pPr>
        <w:pStyle w:val="ListParagraph"/>
        <w:numPr>
          <w:ilvl w:val="1"/>
          <w:numId w:val="32"/>
        </w:numPr>
        <w:jc w:val="both"/>
        <w:rPr>
          <w:sz w:val="28"/>
          <w:szCs w:val="28"/>
        </w:rPr>
      </w:pPr>
      <w:r w:rsidRPr="00472E82">
        <w:rPr>
          <w:sz w:val="28"/>
          <w:szCs w:val="28"/>
        </w:rPr>
        <w:t>Tidal Fresh: 21,700 acres.</w:t>
      </w:r>
    </w:p>
    <w:p w14:paraId="042AABD5" w14:textId="3C84FB1B" w:rsidR="00472E82" w:rsidRPr="00472E82" w:rsidRDefault="00472E82" w:rsidP="00434CD4">
      <w:pPr>
        <w:pStyle w:val="ListParagraph"/>
        <w:numPr>
          <w:ilvl w:val="1"/>
          <w:numId w:val="32"/>
        </w:numPr>
        <w:jc w:val="both"/>
        <w:rPr>
          <w:sz w:val="28"/>
          <w:szCs w:val="28"/>
        </w:rPr>
      </w:pPr>
      <w:r w:rsidRPr="00472E82">
        <w:rPr>
          <w:sz w:val="28"/>
          <w:szCs w:val="28"/>
        </w:rPr>
        <w:t>Low Salinity: 13,100 acres.</w:t>
      </w:r>
    </w:p>
    <w:p w14:paraId="740EC6B1" w14:textId="54A20908" w:rsidR="00472E82" w:rsidRPr="00472E82" w:rsidRDefault="00472E82" w:rsidP="00434CD4">
      <w:pPr>
        <w:pStyle w:val="ListParagraph"/>
        <w:numPr>
          <w:ilvl w:val="1"/>
          <w:numId w:val="32"/>
        </w:numPr>
        <w:jc w:val="both"/>
        <w:rPr>
          <w:sz w:val="28"/>
          <w:szCs w:val="28"/>
        </w:rPr>
      </w:pPr>
      <w:r w:rsidRPr="00472E82">
        <w:rPr>
          <w:sz w:val="28"/>
          <w:szCs w:val="28"/>
        </w:rPr>
        <w:t>Medium Salinity: 126,000 acres.</w:t>
      </w:r>
    </w:p>
    <w:p w14:paraId="75E97CF8" w14:textId="67416A05" w:rsidR="00472E82" w:rsidRPr="00472E82" w:rsidRDefault="00472E82" w:rsidP="00434CD4">
      <w:pPr>
        <w:pStyle w:val="ListParagraph"/>
        <w:numPr>
          <w:ilvl w:val="1"/>
          <w:numId w:val="32"/>
        </w:numPr>
        <w:jc w:val="both"/>
        <w:rPr>
          <w:sz w:val="28"/>
          <w:szCs w:val="28"/>
        </w:rPr>
      </w:pPr>
      <w:r w:rsidRPr="00472E82">
        <w:rPr>
          <w:sz w:val="28"/>
          <w:szCs w:val="28"/>
        </w:rPr>
        <w:t>High Salinity: 35,800 acres.</w:t>
      </w:r>
    </w:p>
    <w:p w14:paraId="5D4D2ECF" w14:textId="538D3428" w:rsidR="000A35A7" w:rsidRPr="00472E82" w:rsidRDefault="00472E82" w:rsidP="00434CD4">
      <w:pPr>
        <w:pStyle w:val="ListParagraph"/>
        <w:numPr>
          <w:ilvl w:val="0"/>
          <w:numId w:val="32"/>
        </w:numPr>
        <w:jc w:val="both"/>
      </w:pPr>
      <w:r w:rsidRPr="00472E82">
        <w:rPr>
          <w:sz w:val="28"/>
          <w:szCs w:val="28"/>
        </w:rPr>
        <w:t>Measure progress toward this Outcome against interim targets of 90,000 acres by 2030, 95,000 acres by 2035 and 100,000 acres by 2040.</w:t>
      </w:r>
    </w:p>
    <w:p w14:paraId="7509AAFD" w14:textId="77777777" w:rsidR="000A35A7" w:rsidRDefault="000A35A7" w:rsidP="000A35A7">
      <w:pPr>
        <w:pStyle w:val="Heading3"/>
      </w:pPr>
      <w:r w:rsidRPr="007231FC">
        <w:t>Baseline and Current Condition</w:t>
      </w:r>
    </w:p>
    <w:p w14:paraId="2C43FEF1" w14:textId="77777777" w:rsidR="00AC2B51" w:rsidRPr="00AC2B51" w:rsidRDefault="00AC2B51" w:rsidP="00AC2B51">
      <w:pPr>
        <w:rPr>
          <w:lang w:val="en"/>
        </w:rPr>
      </w:pPr>
      <w:r w:rsidRPr="00AC2B51">
        <w:rPr>
          <w:lang w:val="en"/>
        </w:rPr>
        <w:t>SAV is a critical component of the Chesapeake Bay ecosystem. It improves water quality by absorbing excess nutrients, attenuates wave and current energy to protect shorelines, supports fish and shellfish by providing habitat and nursery grounds, and mitigates the impacts of changing environmental conditions. The Chesapeake Bay Program’s SAV Workgroup has reviewed the historic record, as well as photographic evidence from the 1930s to present, and determined that the Bay has historically supported at least 196,600 acres of SAV. This is the acreage upon which the SAV Outcome is based.</w:t>
      </w:r>
    </w:p>
    <w:p w14:paraId="33C6160A" w14:textId="77777777" w:rsidR="00AC2B51" w:rsidRPr="00AC2B51" w:rsidRDefault="00AC2B51" w:rsidP="00AC2B51">
      <w:pPr>
        <w:rPr>
          <w:lang w:val="en"/>
        </w:rPr>
      </w:pPr>
      <w:r w:rsidRPr="00AC2B51">
        <w:rPr>
          <w:lang w:val="en"/>
        </w:rPr>
        <w:t xml:space="preserve">To monitor progress toward the SAV Outcome and goal attainment, impacts from changing environmental conditions, response to management actions, and the functional value of these shallow water habitats, the SAV Workgroup coordinates a three-tiered, hierarchical monitoring effort that includes the </w:t>
      </w:r>
      <w:hyperlink r:id="rId69">
        <w:r w:rsidRPr="00AC2B51">
          <w:rPr>
            <w:rStyle w:val="Hyperlink"/>
            <w:lang w:val="en"/>
          </w:rPr>
          <w:t>Chesapeake Bay-wide SAV Survey (Tier 1)</w:t>
        </w:r>
      </w:hyperlink>
      <w:r w:rsidRPr="00AC2B51">
        <w:rPr>
          <w:lang w:val="en"/>
        </w:rPr>
        <w:t xml:space="preserve">, the </w:t>
      </w:r>
      <w:hyperlink r:id="rId70">
        <w:r w:rsidRPr="00AC2B51">
          <w:rPr>
            <w:rStyle w:val="Hyperlink"/>
            <w:lang w:val="en"/>
          </w:rPr>
          <w:t>Chesapeake Bay SAV Watchers Program (Tier</w:t>
        </w:r>
      </w:hyperlink>
      <w:r w:rsidRPr="00AC2B51">
        <w:rPr>
          <w:lang w:val="en"/>
        </w:rPr>
        <w:t xml:space="preserve"> </w:t>
      </w:r>
      <w:hyperlink r:id="rId71">
        <w:r w:rsidRPr="00AC2B51">
          <w:rPr>
            <w:rStyle w:val="Hyperlink"/>
            <w:lang w:val="en"/>
          </w:rPr>
          <w:t>2)</w:t>
        </w:r>
      </w:hyperlink>
      <w:r w:rsidRPr="00AC2B51">
        <w:rPr>
          <w:lang w:val="en"/>
        </w:rPr>
        <w:t xml:space="preserve">, and the </w:t>
      </w:r>
      <w:hyperlink r:id="rId72">
        <w:r w:rsidRPr="00AC2B51">
          <w:rPr>
            <w:rStyle w:val="Hyperlink"/>
            <w:lang w:val="en"/>
          </w:rPr>
          <w:t>Chesapeake Bay SAV Sentinel Site Program (Tier 3)</w:t>
        </w:r>
      </w:hyperlink>
      <w:r w:rsidRPr="00AC2B51">
        <w:rPr>
          <w:lang w:val="en"/>
        </w:rPr>
        <w:t>. The three-tiered approach allows us to not only estimate SAV acreage and density across the Bay, but also collect detailed SAV habitat data while providing educational volunteer opportunities to communities across the watershed.</w:t>
      </w:r>
    </w:p>
    <w:p w14:paraId="5DFD5DE3" w14:textId="77777777" w:rsidR="00AC2B51" w:rsidRPr="00AC2B51" w:rsidRDefault="00AC2B51" w:rsidP="00AC2B51">
      <w:pPr>
        <w:rPr>
          <w:lang w:val="en"/>
        </w:rPr>
      </w:pPr>
      <w:r w:rsidRPr="00AC2B51">
        <w:rPr>
          <w:lang w:val="en"/>
        </w:rPr>
        <w:t>In 1984, 38,958 acres of SAV were mapped in the Chesapeake Bay and its tidal tributaries. Since then, estimated totals have ranged from that historic low to a high of 108,078 acres in 2019, maintaining a long-term average of 70,898 acres. In 2025, SAV covered an estimated 89,385 acres of Bay bottom.</w:t>
      </w:r>
    </w:p>
    <w:p w14:paraId="0EF1AC6A" w14:textId="77777777" w:rsidR="000A35A7" w:rsidRPr="0006636C" w:rsidRDefault="000A35A7" w:rsidP="000A35A7"/>
    <w:p w14:paraId="687025C3" w14:textId="77777777" w:rsidR="000A35A7" w:rsidRDefault="000A35A7" w:rsidP="000A35A7">
      <w:pPr>
        <w:pStyle w:val="Heading3"/>
      </w:pPr>
      <w:r>
        <w:lastRenderedPageBreak/>
        <w:t>Monitoring Progress and Indicators</w:t>
      </w:r>
    </w:p>
    <w:p w14:paraId="57026FF8" w14:textId="77777777" w:rsidR="004F460F" w:rsidRPr="004F460F" w:rsidRDefault="004F460F" w:rsidP="004F460F">
      <w:pPr>
        <w:rPr>
          <w:lang w:val="en"/>
        </w:rPr>
      </w:pPr>
      <w:hyperlink r:id="rId73">
        <w:r w:rsidRPr="004F460F">
          <w:rPr>
            <w:rStyle w:val="Hyperlink"/>
            <w:lang w:val="en"/>
          </w:rPr>
          <w:t>Indicator:</w:t>
        </w:r>
      </w:hyperlink>
      <w:hyperlink r:id="rId74">
        <w:r w:rsidRPr="004F460F">
          <w:rPr>
            <w:rStyle w:val="Hyperlink"/>
            <w:lang w:val="en"/>
          </w:rPr>
          <w:t xml:space="preserve"> </w:t>
        </w:r>
      </w:hyperlink>
      <w:hyperlink r:id="rId75">
        <w:r w:rsidRPr="004F460F">
          <w:rPr>
            <w:rStyle w:val="Hyperlink"/>
            <w:lang w:val="en"/>
          </w:rPr>
          <w:t>SAV Acreage</w:t>
        </w:r>
      </w:hyperlink>
    </w:p>
    <w:p w14:paraId="3165A014" w14:textId="1E6B5277" w:rsidR="000A35A7" w:rsidRDefault="004F460F" w:rsidP="000A35A7">
      <w:pPr>
        <w:rPr>
          <w:lang w:val="en"/>
        </w:rPr>
      </w:pPr>
      <w:r w:rsidRPr="004F460F">
        <w:rPr>
          <w:lang w:val="en"/>
        </w:rPr>
        <w:t>The Chesapeake Bay-wide SAV Survey began in 1984, and is the primary mechanism for tracking SAV Outcome progress and attainment. The Survey uses imagery and data collected from planes and satellites, as well as Tier 2 and Tier 3 ground observations, to delineate SAV beds throughout the Bay and its tidal tributaries. Acreage data from the Survey will be used to assess progress towards the SAV Outcome, as well as its interim and salinity zone goals, on an annual basis. If areas of the Bay are inaccessible for surveys in any given year, additional acreage in those areas is estimated from the previous year’s data, as seen in the graph below.</w:t>
      </w:r>
    </w:p>
    <w:p w14:paraId="435E38B3" w14:textId="10B2079B" w:rsidR="00FD11B8" w:rsidRPr="004F460F" w:rsidRDefault="00FD11B8" w:rsidP="000A35A7">
      <w:pPr>
        <w:rPr>
          <w:lang w:val="en"/>
        </w:rPr>
      </w:pPr>
      <w:r>
        <w:rPr>
          <w:noProof/>
          <w:sz w:val="20"/>
          <w:szCs w:val="20"/>
        </w:rPr>
        <w:drawing>
          <wp:inline distT="0" distB="0" distL="0" distR="0" wp14:anchorId="18DA7591" wp14:editId="1F166EF0">
            <wp:extent cx="5943600" cy="3019243"/>
            <wp:effectExtent l="0" t="0" r="0" b="0"/>
            <wp:docPr id="38"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76"/>
                    <a:srcRect/>
                    <a:stretch>
                      <a:fillRect/>
                    </a:stretch>
                  </pic:blipFill>
                  <pic:spPr>
                    <a:xfrm>
                      <a:off x="0" y="0"/>
                      <a:ext cx="5943600" cy="3019243"/>
                    </a:xfrm>
                    <a:prstGeom prst="rect">
                      <a:avLst/>
                    </a:prstGeom>
                    <a:ln/>
                  </pic:spPr>
                </pic:pic>
              </a:graphicData>
            </a:graphic>
          </wp:inline>
        </w:drawing>
      </w:r>
    </w:p>
    <w:p w14:paraId="22BAEADF" w14:textId="67269EE4" w:rsidR="000A35A7" w:rsidRDefault="000A35A7" w:rsidP="000A35A7">
      <w:pPr>
        <w:pStyle w:val="Heading3"/>
      </w:pPr>
      <w:r>
        <w:t xml:space="preserve">Situation Analysis for Outcome </w:t>
      </w:r>
      <w:r w:rsidR="00692F2F">
        <w:t>1.</w:t>
      </w:r>
      <w:r w:rsidR="00261710">
        <w:t>7</w:t>
      </w:r>
      <w:r>
        <w:t xml:space="preserve">: </w:t>
      </w:r>
      <w:r w:rsidR="00324930" w:rsidRPr="00324930">
        <w:t>Submerged Aquatic Vegetation</w:t>
      </w:r>
    </w:p>
    <w:p w14:paraId="77D12B0D" w14:textId="5FD93A5C" w:rsidR="000A35A7" w:rsidRDefault="008B0C65" w:rsidP="000A35A7">
      <w:r w:rsidRPr="008B0C65">
        <w:t>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Challenges associated with Changing Environmental Conditions are denoted with an asterisk (*). Challenges listed in bold font have been identified by Workgroup members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8D1F74" w:rsidRPr="006350C4" w14:paraId="4A876322" w14:textId="77777777" w:rsidTr="0029776E">
        <w:trPr>
          <w:cantSplit/>
          <w:trHeight w:val="2110"/>
        </w:trPr>
        <w:tc>
          <w:tcPr>
            <w:tcW w:w="8005" w:type="dxa"/>
            <w:vAlign w:val="bottom"/>
          </w:tcPr>
          <w:p w14:paraId="7AAB5505" w14:textId="77777777" w:rsidR="008D1F74" w:rsidRPr="00D44C30" w:rsidRDefault="008D1F74" w:rsidP="0029776E">
            <w:pPr>
              <w:rPr>
                <w:b/>
                <w:bCs/>
              </w:rPr>
            </w:pPr>
            <w:r w:rsidRPr="00D44C30">
              <w:rPr>
                <w:b/>
                <w:bCs/>
              </w:rPr>
              <w:lastRenderedPageBreak/>
              <w:t>Challenges</w:t>
            </w:r>
          </w:p>
        </w:tc>
        <w:tc>
          <w:tcPr>
            <w:tcW w:w="720" w:type="dxa"/>
            <w:textDirection w:val="btLr"/>
          </w:tcPr>
          <w:p w14:paraId="19E9987B" w14:textId="77777777" w:rsidR="008D1F74" w:rsidRPr="006350C4" w:rsidRDefault="008D1F74" w:rsidP="0029776E">
            <w:pPr>
              <w:ind w:left="113" w:right="113"/>
            </w:pPr>
            <w:r w:rsidRPr="00257DE1">
              <w:t>Within CBPs sphere of influence</w:t>
            </w:r>
          </w:p>
        </w:tc>
        <w:tc>
          <w:tcPr>
            <w:tcW w:w="720" w:type="dxa"/>
            <w:textDirection w:val="btLr"/>
          </w:tcPr>
          <w:p w14:paraId="318B5D4F" w14:textId="77777777" w:rsidR="008D1F74" w:rsidRPr="006350C4" w:rsidRDefault="008D1F74" w:rsidP="0029776E">
            <w:pPr>
              <w:ind w:left="113" w:right="113"/>
            </w:pPr>
            <w:r w:rsidRPr="00257DE1">
              <w:t>Outside of CBP's sphere of influence</w:t>
            </w:r>
          </w:p>
        </w:tc>
      </w:tr>
      <w:tr w:rsidR="00741EC6" w:rsidRPr="000F3901" w14:paraId="2339831C" w14:textId="77777777" w:rsidTr="00037637">
        <w:trPr>
          <w:trHeight w:val="286"/>
        </w:trPr>
        <w:tc>
          <w:tcPr>
            <w:tcW w:w="8005" w:type="dxa"/>
            <w:shd w:val="clear" w:color="auto" w:fill="E8E8E8" w:themeFill="background2"/>
          </w:tcPr>
          <w:p w14:paraId="46F2FB79" w14:textId="0C7F4005" w:rsidR="00741EC6" w:rsidRPr="00741EC6" w:rsidRDefault="00741EC6" w:rsidP="00741EC6">
            <w:r w:rsidRPr="00741EC6">
              <w:rPr>
                <w:b/>
                <w:bCs/>
                <w:i/>
                <w:iCs/>
              </w:rPr>
              <w:t xml:space="preserve">1. Habitat Conditions and Availability: </w:t>
            </w:r>
            <w:r w:rsidRPr="00741EC6">
              <w:rPr>
                <w:b/>
                <w:bCs/>
              </w:rPr>
              <w:t>To reach our SAV Outcome and goals, adequate shallow water habitat (space and water clarity) must remain available for SAV to expand into, but multiple challenges threaten habitat conditions and availability. Some challenges include:</w:t>
            </w:r>
          </w:p>
        </w:tc>
        <w:tc>
          <w:tcPr>
            <w:tcW w:w="720" w:type="dxa"/>
            <w:shd w:val="clear" w:color="auto" w:fill="E8E8E8" w:themeFill="background2"/>
          </w:tcPr>
          <w:p w14:paraId="72A62EEA" w14:textId="77777777" w:rsidR="00741EC6" w:rsidRPr="00741EC6" w:rsidRDefault="00741EC6" w:rsidP="00741EC6">
            <w:pPr>
              <w:jc w:val="center"/>
            </w:pPr>
          </w:p>
        </w:tc>
        <w:tc>
          <w:tcPr>
            <w:tcW w:w="720" w:type="dxa"/>
            <w:shd w:val="clear" w:color="auto" w:fill="E8E8E8" w:themeFill="background2"/>
          </w:tcPr>
          <w:p w14:paraId="6C62BEAA" w14:textId="77777777" w:rsidR="00741EC6" w:rsidRPr="00741EC6" w:rsidRDefault="00741EC6" w:rsidP="00741EC6">
            <w:pPr>
              <w:jc w:val="center"/>
            </w:pPr>
          </w:p>
        </w:tc>
      </w:tr>
      <w:tr w:rsidR="00741EC6" w:rsidRPr="00C032A5" w14:paraId="2831663C" w14:textId="77777777" w:rsidTr="0029776E">
        <w:trPr>
          <w:trHeight w:val="286"/>
        </w:trPr>
        <w:tc>
          <w:tcPr>
            <w:tcW w:w="8005" w:type="dxa"/>
          </w:tcPr>
          <w:p w14:paraId="70678CAE" w14:textId="08C7B9D1" w:rsidR="00741EC6" w:rsidRPr="00741EC6" w:rsidRDefault="00741EC6" w:rsidP="00741EC6">
            <w:r w:rsidRPr="00741EC6">
              <w:t>Degraded or Unstable Water Quality*</w:t>
            </w:r>
          </w:p>
        </w:tc>
        <w:tc>
          <w:tcPr>
            <w:tcW w:w="720" w:type="dxa"/>
          </w:tcPr>
          <w:p w14:paraId="4F8CE24D" w14:textId="71302AAA" w:rsidR="00741EC6" w:rsidRPr="00741EC6" w:rsidRDefault="00741EC6" w:rsidP="00741EC6">
            <w:pPr>
              <w:jc w:val="center"/>
            </w:pPr>
            <w:r w:rsidRPr="00741EC6">
              <w:t>X</w:t>
            </w:r>
          </w:p>
        </w:tc>
        <w:tc>
          <w:tcPr>
            <w:tcW w:w="720" w:type="dxa"/>
          </w:tcPr>
          <w:p w14:paraId="6AD27DCF" w14:textId="77777777" w:rsidR="00741EC6" w:rsidRPr="00741EC6" w:rsidRDefault="00741EC6" w:rsidP="00741EC6">
            <w:pPr>
              <w:jc w:val="center"/>
            </w:pPr>
          </w:p>
        </w:tc>
      </w:tr>
      <w:tr w:rsidR="00741EC6" w14:paraId="3097CEF9" w14:textId="77777777" w:rsidTr="0029776E">
        <w:trPr>
          <w:trHeight w:val="286"/>
        </w:trPr>
        <w:tc>
          <w:tcPr>
            <w:tcW w:w="8005" w:type="dxa"/>
          </w:tcPr>
          <w:p w14:paraId="0A2BE557" w14:textId="5FE1AE3F" w:rsidR="00741EC6" w:rsidRPr="00741EC6" w:rsidRDefault="00741EC6" w:rsidP="00741EC6">
            <w:r w:rsidRPr="00741EC6">
              <w:t>Shallow Water Use Conflicts</w:t>
            </w:r>
          </w:p>
        </w:tc>
        <w:tc>
          <w:tcPr>
            <w:tcW w:w="720" w:type="dxa"/>
          </w:tcPr>
          <w:p w14:paraId="5109F067" w14:textId="6FE695B4" w:rsidR="00741EC6" w:rsidRPr="00741EC6" w:rsidRDefault="00741EC6" w:rsidP="00741EC6">
            <w:pPr>
              <w:jc w:val="center"/>
            </w:pPr>
            <w:r w:rsidRPr="00741EC6">
              <w:t>X</w:t>
            </w:r>
          </w:p>
        </w:tc>
        <w:tc>
          <w:tcPr>
            <w:tcW w:w="720" w:type="dxa"/>
          </w:tcPr>
          <w:p w14:paraId="0558894C" w14:textId="77777777" w:rsidR="00741EC6" w:rsidRPr="00741EC6" w:rsidRDefault="00741EC6" w:rsidP="00741EC6">
            <w:pPr>
              <w:jc w:val="center"/>
            </w:pPr>
          </w:p>
        </w:tc>
      </w:tr>
      <w:tr w:rsidR="00741EC6" w14:paraId="7BA89D15" w14:textId="77777777" w:rsidTr="0029776E">
        <w:trPr>
          <w:trHeight w:val="64"/>
        </w:trPr>
        <w:tc>
          <w:tcPr>
            <w:tcW w:w="8005" w:type="dxa"/>
          </w:tcPr>
          <w:p w14:paraId="4AEC004C" w14:textId="7C0A0D07" w:rsidR="00741EC6" w:rsidRPr="00741EC6" w:rsidRDefault="00741EC6" w:rsidP="00741EC6">
            <w:r w:rsidRPr="00741EC6">
              <w:t>Shoreline Alteration and Armoring that negatively impact SAV</w:t>
            </w:r>
          </w:p>
        </w:tc>
        <w:tc>
          <w:tcPr>
            <w:tcW w:w="720" w:type="dxa"/>
          </w:tcPr>
          <w:p w14:paraId="5AD43548" w14:textId="28A2C273" w:rsidR="00741EC6" w:rsidRPr="00741EC6" w:rsidRDefault="00741EC6" w:rsidP="00741EC6">
            <w:pPr>
              <w:jc w:val="center"/>
            </w:pPr>
            <w:r w:rsidRPr="00741EC6">
              <w:t>X</w:t>
            </w:r>
          </w:p>
        </w:tc>
        <w:tc>
          <w:tcPr>
            <w:tcW w:w="720" w:type="dxa"/>
          </w:tcPr>
          <w:p w14:paraId="1A0CE48C" w14:textId="77777777" w:rsidR="00741EC6" w:rsidRPr="00741EC6" w:rsidRDefault="00741EC6" w:rsidP="00741EC6">
            <w:pPr>
              <w:jc w:val="center"/>
            </w:pPr>
          </w:p>
        </w:tc>
      </w:tr>
      <w:tr w:rsidR="00741EC6" w:rsidRPr="000F3901" w14:paraId="13AA1189" w14:textId="77777777" w:rsidTr="0029776E">
        <w:trPr>
          <w:trHeight w:val="286"/>
        </w:trPr>
        <w:tc>
          <w:tcPr>
            <w:tcW w:w="8005" w:type="dxa"/>
          </w:tcPr>
          <w:p w14:paraId="0E9F20BF" w14:textId="070A87D4" w:rsidR="00741EC6" w:rsidRPr="00741EC6" w:rsidRDefault="00741EC6" w:rsidP="00741EC6">
            <w:r w:rsidRPr="00741EC6">
              <w:t>Direct and Indirect Impacts Associated with Changing Environmental Conditions including Increasing Sea Levels, Temperatures, Precipitation, Pathogens, and Invasive Species*</w:t>
            </w:r>
          </w:p>
        </w:tc>
        <w:tc>
          <w:tcPr>
            <w:tcW w:w="720" w:type="dxa"/>
          </w:tcPr>
          <w:p w14:paraId="09B80B71" w14:textId="77777777" w:rsidR="00741EC6" w:rsidRPr="00741EC6" w:rsidRDefault="00741EC6" w:rsidP="00741EC6">
            <w:pPr>
              <w:jc w:val="center"/>
            </w:pPr>
          </w:p>
        </w:tc>
        <w:tc>
          <w:tcPr>
            <w:tcW w:w="720" w:type="dxa"/>
          </w:tcPr>
          <w:p w14:paraId="749BAF89" w14:textId="3A097F85" w:rsidR="00741EC6" w:rsidRPr="00741EC6" w:rsidRDefault="00741EC6" w:rsidP="00741EC6">
            <w:pPr>
              <w:jc w:val="center"/>
            </w:pPr>
            <w:r w:rsidRPr="00741EC6">
              <w:t>X</w:t>
            </w:r>
          </w:p>
        </w:tc>
      </w:tr>
      <w:tr w:rsidR="00741EC6" w14:paraId="12D0D2B2" w14:textId="77777777" w:rsidTr="00037637">
        <w:trPr>
          <w:trHeight w:val="286"/>
        </w:trPr>
        <w:tc>
          <w:tcPr>
            <w:tcW w:w="8005" w:type="dxa"/>
            <w:shd w:val="clear" w:color="auto" w:fill="E8E8E8" w:themeFill="background2"/>
          </w:tcPr>
          <w:p w14:paraId="7E6F647F" w14:textId="196DF14D" w:rsidR="00741EC6" w:rsidRPr="00741EC6" w:rsidRDefault="00741EC6" w:rsidP="00741EC6">
            <w:r w:rsidRPr="00741EC6">
              <w:rPr>
                <w:rFonts w:eastAsia="Calibri" w:cs="Calibri"/>
                <w:b/>
                <w:bCs/>
                <w:i/>
                <w:iCs/>
                <w:color w:val="000000"/>
              </w:rPr>
              <w:t xml:space="preserve">2. Protection of Existing and Recovering SAV: </w:t>
            </w:r>
            <w:r w:rsidRPr="00741EC6">
              <w:rPr>
                <w:rFonts w:eastAsia="Calibri" w:cs="Calibri"/>
                <w:b/>
                <w:bCs/>
                <w:color w:val="000000"/>
              </w:rPr>
              <w:t>Regulations prohibiting certain activities detrimental to SAV must be adequate to protect new and expanding SAV beds throughout the Bay. Some challenges include:</w:t>
            </w:r>
          </w:p>
        </w:tc>
        <w:tc>
          <w:tcPr>
            <w:tcW w:w="720" w:type="dxa"/>
            <w:shd w:val="clear" w:color="auto" w:fill="E8E8E8" w:themeFill="background2"/>
          </w:tcPr>
          <w:p w14:paraId="126F5107" w14:textId="77777777" w:rsidR="00741EC6" w:rsidRPr="00741EC6" w:rsidRDefault="00741EC6" w:rsidP="00741EC6">
            <w:pPr>
              <w:jc w:val="center"/>
            </w:pPr>
          </w:p>
        </w:tc>
        <w:tc>
          <w:tcPr>
            <w:tcW w:w="720" w:type="dxa"/>
            <w:shd w:val="clear" w:color="auto" w:fill="E8E8E8" w:themeFill="background2"/>
          </w:tcPr>
          <w:p w14:paraId="53843ACE" w14:textId="77777777" w:rsidR="00741EC6" w:rsidRPr="00741EC6" w:rsidRDefault="00741EC6" w:rsidP="00741EC6">
            <w:pPr>
              <w:jc w:val="center"/>
            </w:pPr>
          </w:p>
        </w:tc>
      </w:tr>
      <w:tr w:rsidR="00741EC6" w:rsidRPr="00285A84" w14:paraId="27AF657F" w14:textId="77777777" w:rsidTr="0029776E">
        <w:trPr>
          <w:trHeight w:val="286"/>
        </w:trPr>
        <w:tc>
          <w:tcPr>
            <w:tcW w:w="8005" w:type="dxa"/>
          </w:tcPr>
          <w:p w14:paraId="702FB2AE" w14:textId="29CEE49A" w:rsidR="00741EC6" w:rsidRPr="00741EC6" w:rsidRDefault="00741EC6" w:rsidP="00741EC6">
            <w:r w:rsidRPr="00741EC6">
              <w:rPr>
                <w:rFonts w:eastAsia="Calibri" w:cs="Calibri"/>
                <w:color w:val="000000"/>
              </w:rPr>
              <w:t>Dredging and Filling in Potential SAV habitat</w:t>
            </w:r>
          </w:p>
        </w:tc>
        <w:tc>
          <w:tcPr>
            <w:tcW w:w="720" w:type="dxa"/>
          </w:tcPr>
          <w:p w14:paraId="70E6AA01" w14:textId="0124A252" w:rsidR="00741EC6" w:rsidRPr="00741EC6" w:rsidRDefault="00741EC6" w:rsidP="00741EC6">
            <w:pPr>
              <w:jc w:val="center"/>
            </w:pPr>
            <w:r w:rsidRPr="00741EC6">
              <w:rPr>
                <w:rFonts w:eastAsia="Calibri" w:cs="Calibri"/>
                <w:color w:val="000000"/>
              </w:rPr>
              <w:t>X</w:t>
            </w:r>
          </w:p>
        </w:tc>
        <w:tc>
          <w:tcPr>
            <w:tcW w:w="720" w:type="dxa"/>
          </w:tcPr>
          <w:p w14:paraId="5C14DEAC" w14:textId="77777777" w:rsidR="00741EC6" w:rsidRPr="00741EC6" w:rsidRDefault="00741EC6" w:rsidP="00741EC6">
            <w:pPr>
              <w:jc w:val="center"/>
            </w:pPr>
          </w:p>
        </w:tc>
      </w:tr>
      <w:tr w:rsidR="00741EC6" w14:paraId="0CF616F7" w14:textId="77777777" w:rsidTr="0029776E">
        <w:trPr>
          <w:trHeight w:val="286"/>
        </w:trPr>
        <w:tc>
          <w:tcPr>
            <w:tcW w:w="8005" w:type="dxa"/>
          </w:tcPr>
          <w:p w14:paraId="0ED57A07" w14:textId="7573C401" w:rsidR="00741EC6" w:rsidRPr="00741EC6" w:rsidRDefault="00741EC6" w:rsidP="00741EC6">
            <w:r w:rsidRPr="00741EC6">
              <w:rPr>
                <w:rFonts w:eastAsia="Calibri" w:cs="Calibri"/>
                <w:color w:val="000000"/>
              </w:rPr>
              <w:t>Fishing and Aquaculture Practices</w:t>
            </w:r>
          </w:p>
        </w:tc>
        <w:tc>
          <w:tcPr>
            <w:tcW w:w="720" w:type="dxa"/>
          </w:tcPr>
          <w:p w14:paraId="2EB71D8F" w14:textId="75335E9C" w:rsidR="00741EC6" w:rsidRPr="00741EC6" w:rsidRDefault="00741EC6" w:rsidP="00741EC6">
            <w:pPr>
              <w:jc w:val="center"/>
            </w:pPr>
            <w:r w:rsidRPr="00741EC6">
              <w:rPr>
                <w:rFonts w:eastAsia="Calibri" w:cs="Calibri"/>
                <w:color w:val="000000"/>
              </w:rPr>
              <w:t>X</w:t>
            </w:r>
          </w:p>
        </w:tc>
        <w:tc>
          <w:tcPr>
            <w:tcW w:w="720" w:type="dxa"/>
          </w:tcPr>
          <w:p w14:paraId="41F5C793" w14:textId="77777777" w:rsidR="00741EC6" w:rsidRPr="00741EC6" w:rsidRDefault="00741EC6" w:rsidP="00741EC6">
            <w:pPr>
              <w:jc w:val="center"/>
            </w:pPr>
          </w:p>
        </w:tc>
      </w:tr>
      <w:tr w:rsidR="00741EC6" w14:paraId="5D6C7285" w14:textId="77777777" w:rsidTr="0029776E">
        <w:trPr>
          <w:trHeight w:val="143"/>
        </w:trPr>
        <w:tc>
          <w:tcPr>
            <w:tcW w:w="8005" w:type="dxa"/>
          </w:tcPr>
          <w:p w14:paraId="57DBBCEC" w14:textId="4EC182FA" w:rsidR="00741EC6" w:rsidRPr="00741EC6" w:rsidRDefault="00741EC6" w:rsidP="00741EC6">
            <w:r w:rsidRPr="00741EC6">
              <w:rPr>
                <w:rFonts w:eastAsia="Calibri" w:cs="Calibri"/>
                <w:color w:val="000000"/>
              </w:rPr>
              <w:t>Shoreline Alteration and Armoring that negatively impact SAV*</w:t>
            </w:r>
          </w:p>
        </w:tc>
        <w:tc>
          <w:tcPr>
            <w:tcW w:w="720" w:type="dxa"/>
          </w:tcPr>
          <w:p w14:paraId="23EB969B" w14:textId="70CA97D8" w:rsidR="00741EC6" w:rsidRPr="00741EC6" w:rsidRDefault="00741EC6" w:rsidP="00741EC6">
            <w:pPr>
              <w:jc w:val="center"/>
            </w:pPr>
            <w:r w:rsidRPr="00741EC6">
              <w:rPr>
                <w:rFonts w:eastAsia="Calibri" w:cs="Calibri"/>
                <w:color w:val="000000"/>
              </w:rPr>
              <w:t>X</w:t>
            </w:r>
          </w:p>
        </w:tc>
        <w:tc>
          <w:tcPr>
            <w:tcW w:w="720" w:type="dxa"/>
          </w:tcPr>
          <w:p w14:paraId="1FFD8F3A" w14:textId="77777777" w:rsidR="00741EC6" w:rsidRPr="00741EC6" w:rsidRDefault="00741EC6" w:rsidP="00741EC6">
            <w:pPr>
              <w:jc w:val="center"/>
            </w:pPr>
          </w:p>
        </w:tc>
      </w:tr>
      <w:tr w:rsidR="00741EC6" w:rsidRPr="009B240B" w14:paraId="26AFF8D6" w14:textId="77777777" w:rsidTr="0029776E">
        <w:trPr>
          <w:trHeight w:val="314"/>
        </w:trPr>
        <w:tc>
          <w:tcPr>
            <w:tcW w:w="8005" w:type="dxa"/>
          </w:tcPr>
          <w:p w14:paraId="247238FA" w14:textId="2730304F" w:rsidR="00741EC6" w:rsidRPr="00741EC6" w:rsidRDefault="00741EC6" w:rsidP="00741EC6">
            <w:r w:rsidRPr="00741EC6">
              <w:rPr>
                <w:rFonts w:eastAsia="Calibri" w:cs="Calibri"/>
                <w:color w:val="000000"/>
              </w:rPr>
              <w:t>Necessary Regulatory Updates are Challenging, Time Consuming, and Require Legislative Expertise</w:t>
            </w:r>
          </w:p>
        </w:tc>
        <w:tc>
          <w:tcPr>
            <w:tcW w:w="720" w:type="dxa"/>
          </w:tcPr>
          <w:p w14:paraId="4D008E6F" w14:textId="7EB9FD78" w:rsidR="00741EC6" w:rsidRPr="00741EC6" w:rsidRDefault="00741EC6" w:rsidP="00741EC6">
            <w:pPr>
              <w:jc w:val="center"/>
            </w:pPr>
            <w:r w:rsidRPr="00741EC6">
              <w:rPr>
                <w:rFonts w:eastAsia="Calibri" w:cs="Calibri"/>
                <w:color w:val="000000"/>
              </w:rPr>
              <w:t>X</w:t>
            </w:r>
          </w:p>
        </w:tc>
        <w:tc>
          <w:tcPr>
            <w:tcW w:w="720" w:type="dxa"/>
          </w:tcPr>
          <w:p w14:paraId="29651A55" w14:textId="77777777" w:rsidR="00741EC6" w:rsidRPr="00741EC6" w:rsidRDefault="00741EC6" w:rsidP="00741EC6">
            <w:pPr>
              <w:jc w:val="center"/>
            </w:pPr>
          </w:p>
        </w:tc>
      </w:tr>
      <w:tr w:rsidR="00741EC6" w14:paraId="3F5B1AB1" w14:textId="77777777" w:rsidTr="00037637">
        <w:trPr>
          <w:trHeight w:val="286"/>
        </w:trPr>
        <w:tc>
          <w:tcPr>
            <w:tcW w:w="8005" w:type="dxa"/>
            <w:shd w:val="clear" w:color="auto" w:fill="E8E8E8" w:themeFill="background2"/>
          </w:tcPr>
          <w:p w14:paraId="47E9E7EF" w14:textId="403DDC54" w:rsidR="00741EC6" w:rsidRPr="00741EC6" w:rsidRDefault="00741EC6" w:rsidP="00741EC6">
            <w:r w:rsidRPr="00741EC6">
              <w:rPr>
                <w:rFonts w:eastAsia="Calibri" w:cs="Calibri"/>
                <w:b/>
                <w:bCs/>
                <w:i/>
                <w:iCs/>
                <w:color w:val="000000"/>
              </w:rPr>
              <w:t xml:space="preserve">3. SAV Restoration Potential and Activity: </w:t>
            </w:r>
            <w:r w:rsidRPr="00741EC6">
              <w:rPr>
                <w:rFonts w:eastAsia="Calibri" w:cs="Calibri"/>
                <w:b/>
                <w:bCs/>
                <w:color w:val="000000"/>
              </w:rPr>
              <w:t>Direct SAV Restoration is an important component of Chesapeake Bay SAV Recovery, but we are lacking in capacity and infrastructure. Some challenges include:</w:t>
            </w:r>
          </w:p>
        </w:tc>
        <w:tc>
          <w:tcPr>
            <w:tcW w:w="720" w:type="dxa"/>
            <w:shd w:val="clear" w:color="auto" w:fill="E8E8E8" w:themeFill="background2"/>
          </w:tcPr>
          <w:p w14:paraId="73738C85" w14:textId="77777777" w:rsidR="00741EC6" w:rsidRPr="00741EC6" w:rsidRDefault="00741EC6" w:rsidP="00741EC6">
            <w:pPr>
              <w:jc w:val="center"/>
            </w:pPr>
          </w:p>
        </w:tc>
        <w:tc>
          <w:tcPr>
            <w:tcW w:w="720" w:type="dxa"/>
            <w:shd w:val="clear" w:color="auto" w:fill="E8E8E8" w:themeFill="background2"/>
          </w:tcPr>
          <w:p w14:paraId="32E2BC35" w14:textId="77777777" w:rsidR="00741EC6" w:rsidRPr="00741EC6" w:rsidRDefault="00741EC6" w:rsidP="00741EC6">
            <w:pPr>
              <w:jc w:val="center"/>
            </w:pPr>
          </w:p>
        </w:tc>
      </w:tr>
      <w:tr w:rsidR="00741EC6" w14:paraId="6D253300" w14:textId="77777777" w:rsidTr="0029776E">
        <w:trPr>
          <w:trHeight w:val="286"/>
        </w:trPr>
        <w:tc>
          <w:tcPr>
            <w:tcW w:w="8005" w:type="dxa"/>
          </w:tcPr>
          <w:p w14:paraId="251BBF2F" w14:textId="203A668C" w:rsidR="00741EC6" w:rsidRPr="00741EC6" w:rsidRDefault="00741EC6" w:rsidP="00741EC6">
            <w:r w:rsidRPr="00741EC6">
              <w:rPr>
                <w:rFonts w:eastAsia="Calibri" w:cs="Calibri"/>
                <w:color w:val="000000"/>
              </w:rPr>
              <w:t>Lack of Funding for Direct SAV Restoration Projects</w:t>
            </w:r>
          </w:p>
        </w:tc>
        <w:tc>
          <w:tcPr>
            <w:tcW w:w="720" w:type="dxa"/>
          </w:tcPr>
          <w:p w14:paraId="34824178" w14:textId="7B7CCF24" w:rsidR="00741EC6" w:rsidRPr="00741EC6" w:rsidRDefault="00741EC6" w:rsidP="00741EC6">
            <w:pPr>
              <w:jc w:val="center"/>
            </w:pPr>
            <w:r w:rsidRPr="00741EC6">
              <w:rPr>
                <w:rFonts w:eastAsia="Calibri" w:cs="Calibri"/>
                <w:color w:val="000000"/>
              </w:rPr>
              <w:t>X</w:t>
            </w:r>
          </w:p>
        </w:tc>
        <w:tc>
          <w:tcPr>
            <w:tcW w:w="720" w:type="dxa"/>
          </w:tcPr>
          <w:p w14:paraId="041678CE" w14:textId="77777777" w:rsidR="00741EC6" w:rsidRPr="00741EC6" w:rsidRDefault="00741EC6" w:rsidP="00741EC6">
            <w:pPr>
              <w:jc w:val="center"/>
            </w:pPr>
          </w:p>
        </w:tc>
      </w:tr>
      <w:tr w:rsidR="00741EC6" w14:paraId="7F207497" w14:textId="77777777" w:rsidTr="0029776E">
        <w:trPr>
          <w:trHeight w:val="286"/>
        </w:trPr>
        <w:tc>
          <w:tcPr>
            <w:tcW w:w="8005" w:type="dxa"/>
          </w:tcPr>
          <w:p w14:paraId="472281BC" w14:textId="7E238073" w:rsidR="00741EC6" w:rsidRPr="00741EC6" w:rsidRDefault="00741EC6" w:rsidP="00741EC6">
            <w:r w:rsidRPr="00741EC6">
              <w:rPr>
                <w:rFonts w:eastAsia="Calibri" w:cs="Calibri"/>
                <w:color w:val="000000"/>
              </w:rPr>
              <w:t>Inadequate SAV Restoration Capacity and Infrastructure</w:t>
            </w:r>
          </w:p>
        </w:tc>
        <w:tc>
          <w:tcPr>
            <w:tcW w:w="720" w:type="dxa"/>
          </w:tcPr>
          <w:p w14:paraId="11D7D128" w14:textId="3303BD08" w:rsidR="00741EC6" w:rsidRPr="00741EC6" w:rsidRDefault="00741EC6" w:rsidP="00741EC6">
            <w:pPr>
              <w:jc w:val="center"/>
            </w:pPr>
            <w:r w:rsidRPr="00741EC6">
              <w:rPr>
                <w:rFonts w:eastAsia="Calibri" w:cs="Calibri"/>
                <w:color w:val="000000"/>
              </w:rPr>
              <w:t>X</w:t>
            </w:r>
          </w:p>
        </w:tc>
        <w:tc>
          <w:tcPr>
            <w:tcW w:w="720" w:type="dxa"/>
          </w:tcPr>
          <w:p w14:paraId="1F7FA66D" w14:textId="77777777" w:rsidR="00741EC6" w:rsidRPr="00741EC6" w:rsidRDefault="00741EC6" w:rsidP="00741EC6">
            <w:pPr>
              <w:jc w:val="center"/>
            </w:pPr>
          </w:p>
        </w:tc>
      </w:tr>
      <w:tr w:rsidR="00741EC6" w:rsidRPr="000F3901" w14:paraId="542F8198" w14:textId="77777777" w:rsidTr="0029776E">
        <w:trPr>
          <w:trHeight w:val="286"/>
        </w:trPr>
        <w:tc>
          <w:tcPr>
            <w:tcW w:w="8005" w:type="dxa"/>
          </w:tcPr>
          <w:p w14:paraId="1B25D29F" w14:textId="31779C1F" w:rsidR="00741EC6" w:rsidRPr="00741EC6" w:rsidRDefault="00741EC6" w:rsidP="00741EC6">
            <w:r w:rsidRPr="00741EC6">
              <w:rPr>
                <w:rFonts w:eastAsia="Calibri" w:cs="Calibri"/>
                <w:color w:val="000000"/>
              </w:rPr>
              <w:t>Lack of a Commercial SAV Seed Supply</w:t>
            </w:r>
          </w:p>
        </w:tc>
        <w:tc>
          <w:tcPr>
            <w:tcW w:w="720" w:type="dxa"/>
          </w:tcPr>
          <w:p w14:paraId="150DEAB7" w14:textId="54AD1E49" w:rsidR="00741EC6" w:rsidRPr="00741EC6" w:rsidRDefault="00741EC6" w:rsidP="00741EC6">
            <w:pPr>
              <w:jc w:val="center"/>
            </w:pPr>
            <w:r w:rsidRPr="00741EC6">
              <w:rPr>
                <w:rFonts w:eastAsia="Calibri" w:cs="Calibri"/>
                <w:color w:val="000000"/>
              </w:rPr>
              <w:t>X</w:t>
            </w:r>
          </w:p>
        </w:tc>
        <w:tc>
          <w:tcPr>
            <w:tcW w:w="720" w:type="dxa"/>
          </w:tcPr>
          <w:p w14:paraId="51F236DC" w14:textId="77777777" w:rsidR="00741EC6" w:rsidRPr="00741EC6" w:rsidRDefault="00741EC6" w:rsidP="00741EC6">
            <w:pPr>
              <w:jc w:val="center"/>
            </w:pPr>
          </w:p>
        </w:tc>
      </w:tr>
      <w:tr w:rsidR="00741EC6" w:rsidRPr="000F3901" w14:paraId="3C6E3BB8" w14:textId="77777777" w:rsidTr="0029776E">
        <w:trPr>
          <w:trHeight w:val="286"/>
        </w:trPr>
        <w:tc>
          <w:tcPr>
            <w:tcW w:w="8005" w:type="dxa"/>
          </w:tcPr>
          <w:p w14:paraId="3D8B7EBC" w14:textId="106FCC3C" w:rsidR="00741EC6" w:rsidRPr="00741EC6" w:rsidRDefault="00741EC6" w:rsidP="00741EC6">
            <w:r w:rsidRPr="00741EC6">
              <w:rPr>
                <w:rFonts w:eastAsia="Calibri" w:cs="Calibri"/>
                <w:color w:val="000000"/>
              </w:rPr>
              <w:t>Lack of Tools for Appropriate SAV Restoration Site Selection</w:t>
            </w:r>
          </w:p>
        </w:tc>
        <w:tc>
          <w:tcPr>
            <w:tcW w:w="720" w:type="dxa"/>
          </w:tcPr>
          <w:p w14:paraId="2B89B5F5" w14:textId="2BFADAFC" w:rsidR="00741EC6" w:rsidRPr="00741EC6" w:rsidRDefault="00741EC6" w:rsidP="00741EC6">
            <w:pPr>
              <w:jc w:val="center"/>
            </w:pPr>
            <w:r w:rsidRPr="00741EC6">
              <w:rPr>
                <w:rFonts w:eastAsia="Calibri" w:cs="Calibri"/>
                <w:color w:val="000000"/>
              </w:rPr>
              <w:t>X</w:t>
            </w:r>
          </w:p>
        </w:tc>
        <w:tc>
          <w:tcPr>
            <w:tcW w:w="720" w:type="dxa"/>
          </w:tcPr>
          <w:p w14:paraId="5D1652AA" w14:textId="77777777" w:rsidR="00741EC6" w:rsidRPr="00741EC6" w:rsidRDefault="00741EC6" w:rsidP="00741EC6">
            <w:pPr>
              <w:jc w:val="center"/>
            </w:pPr>
          </w:p>
        </w:tc>
      </w:tr>
      <w:tr w:rsidR="00741EC6" w:rsidRPr="000F3901" w14:paraId="045819D2" w14:textId="77777777" w:rsidTr="0029776E">
        <w:trPr>
          <w:trHeight w:val="286"/>
        </w:trPr>
        <w:tc>
          <w:tcPr>
            <w:tcW w:w="8005" w:type="dxa"/>
          </w:tcPr>
          <w:p w14:paraId="6BF5D443" w14:textId="51AFD06F" w:rsidR="00741EC6" w:rsidRPr="00741EC6" w:rsidRDefault="00741EC6" w:rsidP="00741EC6">
            <w:r w:rsidRPr="00741EC6">
              <w:rPr>
                <w:rFonts w:eastAsia="Calibri" w:cs="Calibri"/>
                <w:color w:val="000000"/>
              </w:rPr>
              <w:t>Limited Capacity by SAV Restoration Practitioners and Lack of Formal Training Program for SAV Restoration Techniques</w:t>
            </w:r>
          </w:p>
        </w:tc>
        <w:tc>
          <w:tcPr>
            <w:tcW w:w="720" w:type="dxa"/>
          </w:tcPr>
          <w:p w14:paraId="50DD070C" w14:textId="60DC18D3" w:rsidR="00741EC6" w:rsidRPr="00741EC6" w:rsidRDefault="00741EC6" w:rsidP="00741EC6">
            <w:pPr>
              <w:jc w:val="center"/>
            </w:pPr>
            <w:r w:rsidRPr="00741EC6">
              <w:rPr>
                <w:rFonts w:eastAsia="Calibri" w:cs="Calibri"/>
                <w:color w:val="000000"/>
              </w:rPr>
              <w:t>X</w:t>
            </w:r>
          </w:p>
        </w:tc>
        <w:tc>
          <w:tcPr>
            <w:tcW w:w="720" w:type="dxa"/>
          </w:tcPr>
          <w:p w14:paraId="4A64492D" w14:textId="77777777" w:rsidR="00741EC6" w:rsidRPr="00741EC6" w:rsidRDefault="00741EC6" w:rsidP="00741EC6">
            <w:pPr>
              <w:jc w:val="center"/>
            </w:pPr>
          </w:p>
        </w:tc>
      </w:tr>
      <w:tr w:rsidR="00741EC6" w:rsidRPr="000F3901" w14:paraId="33BC9748" w14:textId="77777777" w:rsidTr="00037637">
        <w:trPr>
          <w:trHeight w:val="286"/>
        </w:trPr>
        <w:tc>
          <w:tcPr>
            <w:tcW w:w="8005" w:type="dxa"/>
            <w:shd w:val="clear" w:color="auto" w:fill="E8E8E8" w:themeFill="background2"/>
          </w:tcPr>
          <w:p w14:paraId="42E331EE" w14:textId="76B14312" w:rsidR="00741EC6" w:rsidRPr="00741EC6" w:rsidRDefault="00741EC6" w:rsidP="00741EC6">
            <w:r w:rsidRPr="00741EC6">
              <w:rPr>
                <w:rFonts w:eastAsia="Calibri" w:cs="Calibri"/>
                <w:b/>
                <w:bCs/>
                <w:i/>
                <w:iCs/>
                <w:color w:val="000000"/>
              </w:rPr>
              <w:t xml:space="preserve">4. SAV Research and Monitoring: </w:t>
            </w:r>
            <w:r w:rsidRPr="00741EC6">
              <w:rPr>
                <w:rFonts w:eastAsia="Calibri" w:cs="Calibri"/>
                <w:b/>
                <w:bCs/>
                <w:color w:val="000000"/>
              </w:rPr>
              <w:t>Annual Bay-wide SAV monitoring at multiple levels of scale is essential to track progress toward the SAV Outcome, to prioritize efforts to minimize impacts, in guiding appropriate management actions, and in guiding needed SAV research; SAV research and monitoring must be more effectively funded and supported. Some challenges include:</w:t>
            </w:r>
          </w:p>
        </w:tc>
        <w:tc>
          <w:tcPr>
            <w:tcW w:w="720" w:type="dxa"/>
            <w:shd w:val="clear" w:color="auto" w:fill="E8E8E8" w:themeFill="background2"/>
          </w:tcPr>
          <w:p w14:paraId="20FF4A7C" w14:textId="77777777" w:rsidR="00741EC6" w:rsidRPr="00741EC6" w:rsidRDefault="00741EC6" w:rsidP="00741EC6">
            <w:pPr>
              <w:jc w:val="center"/>
            </w:pPr>
          </w:p>
        </w:tc>
        <w:tc>
          <w:tcPr>
            <w:tcW w:w="720" w:type="dxa"/>
            <w:shd w:val="clear" w:color="auto" w:fill="E8E8E8" w:themeFill="background2"/>
          </w:tcPr>
          <w:p w14:paraId="7CD93469" w14:textId="77777777" w:rsidR="00741EC6" w:rsidRPr="00741EC6" w:rsidRDefault="00741EC6" w:rsidP="00741EC6">
            <w:pPr>
              <w:jc w:val="center"/>
            </w:pPr>
          </w:p>
        </w:tc>
      </w:tr>
      <w:tr w:rsidR="00741EC6" w14:paraId="3609DB31" w14:textId="77777777" w:rsidTr="0029776E">
        <w:trPr>
          <w:trHeight w:val="302"/>
        </w:trPr>
        <w:tc>
          <w:tcPr>
            <w:tcW w:w="8005" w:type="dxa"/>
          </w:tcPr>
          <w:p w14:paraId="650477CD" w14:textId="09670360" w:rsidR="00741EC6" w:rsidRPr="00741EC6" w:rsidRDefault="00741EC6" w:rsidP="00741EC6">
            <w:r w:rsidRPr="00741EC6">
              <w:rPr>
                <w:rFonts w:eastAsia="Calibri" w:cs="Calibri"/>
                <w:color w:val="000000"/>
              </w:rPr>
              <w:t>Uncertain Capacity to Maintain Long-Term Funding for the Chesapeake Bay-wide SAV Survey</w:t>
            </w:r>
          </w:p>
        </w:tc>
        <w:tc>
          <w:tcPr>
            <w:tcW w:w="720" w:type="dxa"/>
          </w:tcPr>
          <w:p w14:paraId="7774DAB9" w14:textId="4FF93AD6" w:rsidR="00741EC6" w:rsidRPr="00741EC6" w:rsidRDefault="00741EC6" w:rsidP="00741EC6">
            <w:pPr>
              <w:jc w:val="center"/>
            </w:pPr>
            <w:r w:rsidRPr="00741EC6">
              <w:rPr>
                <w:rFonts w:eastAsia="Calibri" w:cs="Calibri"/>
                <w:color w:val="000000"/>
              </w:rPr>
              <w:t>X</w:t>
            </w:r>
          </w:p>
        </w:tc>
        <w:tc>
          <w:tcPr>
            <w:tcW w:w="720" w:type="dxa"/>
          </w:tcPr>
          <w:p w14:paraId="58F7D095" w14:textId="77777777" w:rsidR="00741EC6" w:rsidRPr="00741EC6" w:rsidRDefault="00741EC6" w:rsidP="00741EC6">
            <w:pPr>
              <w:jc w:val="center"/>
            </w:pPr>
          </w:p>
        </w:tc>
      </w:tr>
      <w:tr w:rsidR="00741EC6" w14:paraId="3DBF4813" w14:textId="77777777" w:rsidTr="0029776E">
        <w:trPr>
          <w:trHeight w:val="286"/>
        </w:trPr>
        <w:tc>
          <w:tcPr>
            <w:tcW w:w="8005" w:type="dxa"/>
          </w:tcPr>
          <w:p w14:paraId="332AB254" w14:textId="27531017" w:rsidR="00741EC6" w:rsidRPr="00741EC6" w:rsidRDefault="00741EC6" w:rsidP="00741EC6">
            <w:r w:rsidRPr="00741EC6">
              <w:rPr>
                <w:rFonts w:eastAsia="Calibri" w:cs="Calibri"/>
                <w:color w:val="000000"/>
              </w:rPr>
              <w:t>No funding for the Chesapeake Bay SAV Watchers Program</w:t>
            </w:r>
          </w:p>
        </w:tc>
        <w:tc>
          <w:tcPr>
            <w:tcW w:w="720" w:type="dxa"/>
          </w:tcPr>
          <w:p w14:paraId="08081DF4" w14:textId="389D0EDC" w:rsidR="00741EC6" w:rsidRPr="00741EC6" w:rsidRDefault="00741EC6" w:rsidP="00741EC6">
            <w:pPr>
              <w:jc w:val="center"/>
            </w:pPr>
            <w:r w:rsidRPr="00741EC6">
              <w:rPr>
                <w:rFonts w:eastAsia="Calibri" w:cs="Calibri"/>
                <w:color w:val="000000"/>
              </w:rPr>
              <w:t>X</w:t>
            </w:r>
          </w:p>
        </w:tc>
        <w:tc>
          <w:tcPr>
            <w:tcW w:w="720" w:type="dxa"/>
          </w:tcPr>
          <w:p w14:paraId="3A71E086" w14:textId="77777777" w:rsidR="00741EC6" w:rsidRPr="00741EC6" w:rsidRDefault="00741EC6" w:rsidP="00741EC6">
            <w:pPr>
              <w:jc w:val="center"/>
            </w:pPr>
          </w:p>
        </w:tc>
      </w:tr>
      <w:tr w:rsidR="00741EC6" w14:paraId="5335726B" w14:textId="77777777" w:rsidTr="0029776E">
        <w:trPr>
          <w:trHeight w:val="286"/>
        </w:trPr>
        <w:tc>
          <w:tcPr>
            <w:tcW w:w="8005" w:type="dxa"/>
          </w:tcPr>
          <w:p w14:paraId="6E3CE11C" w14:textId="7C4FD2DA" w:rsidR="00741EC6" w:rsidRPr="00741EC6" w:rsidRDefault="00741EC6" w:rsidP="00741EC6">
            <w:r w:rsidRPr="00741EC6">
              <w:rPr>
                <w:rFonts w:eastAsia="Calibri" w:cs="Calibri"/>
                <w:color w:val="000000"/>
              </w:rPr>
              <w:lastRenderedPageBreak/>
              <w:t>No funding for the Chesapeake Bay SAV Sentinel Site Program</w:t>
            </w:r>
          </w:p>
        </w:tc>
        <w:tc>
          <w:tcPr>
            <w:tcW w:w="720" w:type="dxa"/>
          </w:tcPr>
          <w:p w14:paraId="3094D1B4" w14:textId="1D58F999" w:rsidR="00741EC6" w:rsidRPr="00741EC6" w:rsidRDefault="00741EC6" w:rsidP="00741EC6">
            <w:pPr>
              <w:jc w:val="center"/>
            </w:pPr>
            <w:r w:rsidRPr="00741EC6">
              <w:rPr>
                <w:rFonts w:eastAsia="Calibri" w:cs="Calibri"/>
                <w:color w:val="000000"/>
              </w:rPr>
              <w:t>X</w:t>
            </w:r>
          </w:p>
        </w:tc>
        <w:tc>
          <w:tcPr>
            <w:tcW w:w="720" w:type="dxa"/>
          </w:tcPr>
          <w:p w14:paraId="583DBAD5" w14:textId="77777777" w:rsidR="00741EC6" w:rsidRPr="00741EC6" w:rsidRDefault="00741EC6" w:rsidP="00741EC6">
            <w:pPr>
              <w:jc w:val="center"/>
            </w:pPr>
          </w:p>
        </w:tc>
      </w:tr>
      <w:tr w:rsidR="00741EC6" w14:paraId="2E096E5D" w14:textId="77777777" w:rsidTr="0029776E">
        <w:trPr>
          <w:trHeight w:val="194"/>
        </w:trPr>
        <w:tc>
          <w:tcPr>
            <w:tcW w:w="8005" w:type="dxa"/>
          </w:tcPr>
          <w:p w14:paraId="44734212" w14:textId="796C148E" w:rsidR="00741EC6" w:rsidRPr="00741EC6" w:rsidRDefault="00741EC6" w:rsidP="00741EC6">
            <w:r w:rsidRPr="00741EC6">
              <w:rPr>
                <w:rFonts w:eastAsia="Calibri" w:cs="Calibri"/>
                <w:color w:val="000000"/>
              </w:rPr>
              <w:t>Limited funding for SAV Research</w:t>
            </w:r>
          </w:p>
        </w:tc>
        <w:tc>
          <w:tcPr>
            <w:tcW w:w="720" w:type="dxa"/>
          </w:tcPr>
          <w:p w14:paraId="14BA8628" w14:textId="77777777" w:rsidR="00741EC6" w:rsidRPr="00741EC6" w:rsidRDefault="00741EC6" w:rsidP="00741EC6">
            <w:pPr>
              <w:jc w:val="center"/>
            </w:pPr>
          </w:p>
        </w:tc>
        <w:tc>
          <w:tcPr>
            <w:tcW w:w="720" w:type="dxa"/>
          </w:tcPr>
          <w:p w14:paraId="52B9694C" w14:textId="425D91B5" w:rsidR="00741EC6" w:rsidRPr="00741EC6" w:rsidRDefault="00741EC6" w:rsidP="00741EC6">
            <w:pPr>
              <w:jc w:val="center"/>
            </w:pPr>
            <w:r w:rsidRPr="00741EC6">
              <w:rPr>
                <w:rFonts w:eastAsia="Calibri" w:cs="Calibri"/>
                <w:color w:val="000000"/>
              </w:rPr>
              <w:t>X</w:t>
            </w:r>
          </w:p>
        </w:tc>
      </w:tr>
      <w:tr w:rsidR="00741EC6" w:rsidRPr="000F3901" w14:paraId="6A5FB741" w14:textId="77777777" w:rsidTr="00037637">
        <w:trPr>
          <w:trHeight w:val="286"/>
        </w:trPr>
        <w:tc>
          <w:tcPr>
            <w:tcW w:w="8005" w:type="dxa"/>
            <w:shd w:val="clear" w:color="auto" w:fill="E8E8E8" w:themeFill="background2"/>
          </w:tcPr>
          <w:p w14:paraId="3ADBB2E3" w14:textId="1AABABFE" w:rsidR="00741EC6" w:rsidRPr="00741EC6" w:rsidRDefault="00741EC6" w:rsidP="00741EC6">
            <w:r w:rsidRPr="00741EC6">
              <w:rPr>
                <w:rFonts w:eastAsia="Calibri" w:cs="Calibri"/>
                <w:b/>
                <w:bCs/>
                <w:i/>
                <w:iCs/>
                <w:color w:val="000000"/>
              </w:rPr>
              <w:t xml:space="preserve">5. Public Perception, Knowledge, and Engagement: </w:t>
            </w:r>
            <w:r w:rsidRPr="00741EC6">
              <w:rPr>
                <w:rFonts w:eastAsia="Calibri" w:cs="Calibri"/>
                <w:b/>
                <w:bCs/>
                <w:color w:val="000000"/>
              </w:rPr>
              <w:t>Public perception and engagement surrounding SAV in Chesapeake Bay are growing but remain limited. Some challenges include:</w:t>
            </w:r>
          </w:p>
        </w:tc>
        <w:tc>
          <w:tcPr>
            <w:tcW w:w="720" w:type="dxa"/>
            <w:shd w:val="clear" w:color="auto" w:fill="E8E8E8" w:themeFill="background2"/>
          </w:tcPr>
          <w:p w14:paraId="196A84C9" w14:textId="77777777" w:rsidR="00741EC6" w:rsidRPr="00741EC6" w:rsidRDefault="00741EC6" w:rsidP="00741EC6">
            <w:pPr>
              <w:jc w:val="center"/>
            </w:pPr>
          </w:p>
        </w:tc>
        <w:tc>
          <w:tcPr>
            <w:tcW w:w="720" w:type="dxa"/>
            <w:shd w:val="clear" w:color="auto" w:fill="E8E8E8" w:themeFill="background2"/>
          </w:tcPr>
          <w:p w14:paraId="2674D017" w14:textId="77777777" w:rsidR="00741EC6" w:rsidRPr="00741EC6" w:rsidRDefault="00741EC6" w:rsidP="00741EC6">
            <w:pPr>
              <w:jc w:val="center"/>
            </w:pPr>
          </w:p>
        </w:tc>
      </w:tr>
      <w:tr w:rsidR="00741EC6" w:rsidRPr="000F3901" w14:paraId="15B0709B" w14:textId="77777777" w:rsidTr="0029776E">
        <w:trPr>
          <w:trHeight w:val="286"/>
        </w:trPr>
        <w:tc>
          <w:tcPr>
            <w:tcW w:w="8005" w:type="dxa"/>
          </w:tcPr>
          <w:p w14:paraId="75061B97" w14:textId="46F1DD94" w:rsidR="00741EC6" w:rsidRPr="00741EC6" w:rsidRDefault="00741EC6" w:rsidP="00741EC6">
            <w:r w:rsidRPr="00741EC6">
              <w:rPr>
                <w:rFonts w:eastAsia="Calibri" w:cs="Calibri"/>
                <w:color w:val="000000"/>
              </w:rPr>
              <w:t>Stakeholders are generally unaware of the importance of SAV or regard it negatively</w:t>
            </w:r>
          </w:p>
        </w:tc>
        <w:tc>
          <w:tcPr>
            <w:tcW w:w="720" w:type="dxa"/>
          </w:tcPr>
          <w:p w14:paraId="065D6E0A" w14:textId="47CE5A58" w:rsidR="00741EC6" w:rsidRPr="00741EC6" w:rsidRDefault="00741EC6" w:rsidP="00741EC6">
            <w:pPr>
              <w:jc w:val="center"/>
            </w:pPr>
            <w:r w:rsidRPr="00741EC6">
              <w:rPr>
                <w:rFonts w:eastAsia="Calibri" w:cs="Calibri"/>
                <w:color w:val="000000"/>
              </w:rPr>
              <w:t>X</w:t>
            </w:r>
          </w:p>
        </w:tc>
        <w:tc>
          <w:tcPr>
            <w:tcW w:w="720" w:type="dxa"/>
          </w:tcPr>
          <w:p w14:paraId="4953249D" w14:textId="77777777" w:rsidR="00741EC6" w:rsidRPr="00741EC6" w:rsidRDefault="00741EC6" w:rsidP="00741EC6">
            <w:pPr>
              <w:jc w:val="center"/>
            </w:pPr>
          </w:p>
        </w:tc>
      </w:tr>
      <w:tr w:rsidR="00741EC6" w14:paraId="6699E58A" w14:textId="77777777" w:rsidTr="0029776E">
        <w:trPr>
          <w:trHeight w:val="286"/>
        </w:trPr>
        <w:tc>
          <w:tcPr>
            <w:tcW w:w="8005" w:type="dxa"/>
          </w:tcPr>
          <w:p w14:paraId="2CDCAE6B" w14:textId="526CCB2B" w:rsidR="00741EC6" w:rsidRPr="00741EC6" w:rsidRDefault="00741EC6" w:rsidP="00741EC6">
            <w:r w:rsidRPr="00741EC6">
              <w:rPr>
                <w:rFonts w:eastAsia="Calibri" w:cs="Calibri"/>
                <w:color w:val="000000"/>
              </w:rPr>
              <w:t>Need for additional SAV-Specific Curriculum in Public Education</w:t>
            </w:r>
          </w:p>
        </w:tc>
        <w:tc>
          <w:tcPr>
            <w:tcW w:w="720" w:type="dxa"/>
          </w:tcPr>
          <w:p w14:paraId="291C1CFC" w14:textId="77777777" w:rsidR="00741EC6" w:rsidRPr="00741EC6" w:rsidRDefault="00741EC6" w:rsidP="00741EC6">
            <w:pPr>
              <w:jc w:val="center"/>
            </w:pPr>
          </w:p>
        </w:tc>
        <w:tc>
          <w:tcPr>
            <w:tcW w:w="720" w:type="dxa"/>
          </w:tcPr>
          <w:p w14:paraId="3690A86B" w14:textId="32BB0B5C" w:rsidR="00741EC6" w:rsidRPr="00741EC6" w:rsidRDefault="00741EC6" w:rsidP="00741EC6">
            <w:pPr>
              <w:jc w:val="center"/>
            </w:pPr>
            <w:r w:rsidRPr="00741EC6">
              <w:rPr>
                <w:rFonts w:eastAsia="Calibri" w:cs="Calibri"/>
                <w:color w:val="000000"/>
              </w:rPr>
              <w:t>X</w:t>
            </w:r>
          </w:p>
        </w:tc>
      </w:tr>
    </w:tbl>
    <w:p w14:paraId="2480C251" w14:textId="77777777" w:rsidR="008D1F74" w:rsidRDefault="008D1F74" w:rsidP="000A35A7"/>
    <w:p w14:paraId="2E6D7AD9" w14:textId="5CEF788F" w:rsidR="000A35A7" w:rsidRDefault="000A35A7" w:rsidP="000A35A7">
      <w:pPr>
        <w:pStyle w:val="Heading3"/>
      </w:pPr>
      <w:r>
        <w:t xml:space="preserve">Management Approaches for Outcome </w:t>
      </w:r>
      <w:r w:rsidR="00692F2F">
        <w:t>1.</w:t>
      </w:r>
      <w:r w:rsidR="00261710">
        <w:t>7</w:t>
      </w:r>
      <w:r>
        <w:t xml:space="preserve">: </w:t>
      </w:r>
      <w:r w:rsidR="00324930" w:rsidRPr="00324930">
        <w:t>Submerged Aquatic Vegetation</w:t>
      </w:r>
    </w:p>
    <w:p w14:paraId="4123D484" w14:textId="77777777" w:rsidR="00740A12" w:rsidRPr="00740A12" w:rsidRDefault="00740A12" w:rsidP="00740A12">
      <w:pPr>
        <w:rPr>
          <w:lang w:val="en"/>
        </w:rPr>
      </w:pPr>
      <w:r w:rsidRPr="00740A12">
        <w:rPr>
          <w:u w:val="single"/>
          <w:lang w:val="en"/>
        </w:rPr>
        <w:t>Management Approach 1.7.1: Support Efforts to Conserve and Restore Current and Future SAV Habitat</w:t>
      </w:r>
      <w:r w:rsidRPr="00740A12">
        <w:rPr>
          <w:lang w:val="en"/>
        </w:rPr>
        <w:t xml:space="preserve"> </w:t>
      </w:r>
      <w:r w:rsidRPr="00740A12">
        <w:rPr>
          <w:u w:val="single"/>
          <w:lang w:val="en"/>
        </w:rPr>
        <w:t>and Habitat Conditions</w:t>
      </w:r>
    </w:p>
    <w:p w14:paraId="169CB036" w14:textId="77777777" w:rsidR="00740A12" w:rsidRPr="00740A12" w:rsidRDefault="00740A12" w:rsidP="00740A12">
      <w:pPr>
        <w:rPr>
          <w:lang w:val="en"/>
        </w:rPr>
      </w:pPr>
      <w:r w:rsidRPr="00740A12">
        <w:rPr>
          <w:lang w:val="en"/>
        </w:rPr>
        <w:t xml:space="preserve">The SAV Workgroup will support efforts to conserve and restore current and future SAV habitat and habitat conditions. The most critical action for restoring SAV is to achieve the </w:t>
      </w:r>
      <w:hyperlink r:id="rId77">
        <w:r w:rsidRPr="00740A12">
          <w:rPr>
            <w:rStyle w:val="Hyperlink"/>
            <w:lang w:val="en"/>
          </w:rPr>
          <w:t>Clean Water Goal</w:t>
        </w:r>
      </w:hyperlink>
      <w:r w:rsidRPr="00740A12">
        <w:rPr>
          <w:lang w:val="en"/>
        </w:rPr>
        <w:t xml:space="preserve">. This strategy is being implemented by meeting pollutant allocations set by the </w:t>
      </w:r>
      <w:hyperlink r:id="rId78">
        <w:r w:rsidRPr="00740A12">
          <w:rPr>
            <w:rStyle w:val="Hyperlink"/>
            <w:lang w:val="en"/>
          </w:rPr>
          <w:t>Chesapeake Bay TMDL</w:t>
        </w:r>
      </w:hyperlink>
      <w:r w:rsidRPr="00740A12">
        <w:rPr>
          <w:lang w:val="en"/>
        </w:rPr>
        <w:t xml:space="preserve"> and through the work of multiple Chesapeake Bay Program teams, including the </w:t>
      </w:r>
      <w:hyperlink r:id="rId79">
        <w:r w:rsidRPr="00740A12">
          <w:rPr>
            <w:rStyle w:val="Hyperlink"/>
            <w:lang w:val="en"/>
          </w:rPr>
          <w:t>Clean Water Goal Team</w:t>
        </w:r>
      </w:hyperlink>
      <w:r w:rsidRPr="00740A12">
        <w:rPr>
          <w:lang w:val="en"/>
        </w:rPr>
        <w:t xml:space="preserve"> and the </w:t>
      </w:r>
      <w:hyperlink r:id="rId80">
        <w:r w:rsidRPr="00740A12">
          <w:rPr>
            <w:rStyle w:val="Hyperlink"/>
            <w:lang w:val="en"/>
          </w:rPr>
          <w:t>Healthy Landscapes Goal Team</w:t>
        </w:r>
      </w:hyperlink>
      <w:r w:rsidRPr="00740A12">
        <w:rPr>
          <w:lang w:val="en"/>
        </w:rPr>
        <w:t>.</w:t>
      </w:r>
    </w:p>
    <w:p w14:paraId="46EA1710" w14:textId="77777777" w:rsidR="00740A12" w:rsidRPr="00740A12" w:rsidRDefault="00740A12" w:rsidP="00740A12">
      <w:pPr>
        <w:rPr>
          <w:lang w:val="en"/>
        </w:rPr>
      </w:pPr>
      <w:r w:rsidRPr="00740A12">
        <w:rPr>
          <w:u w:val="single"/>
          <w:lang w:val="en"/>
        </w:rPr>
        <w:t>Management Approach 1.7.2: Protect Existing and Recovering SAV</w:t>
      </w:r>
    </w:p>
    <w:p w14:paraId="1D839CC0" w14:textId="77777777" w:rsidR="00740A12" w:rsidRPr="00740A12" w:rsidRDefault="00740A12" w:rsidP="00740A12">
      <w:pPr>
        <w:rPr>
          <w:lang w:val="en"/>
        </w:rPr>
      </w:pPr>
      <w:r w:rsidRPr="00740A12">
        <w:rPr>
          <w:lang w:val="en"/>
        </w:rPr>
        <w:t>The SAV Workgroup will work to protect existing SAV by supporting efforts to characterize threats and develop protection measures, evaluate SAV protection laws and regulations, and make recommendations to update laws, regulations, and policies when necessary.</w:t>
      </w:r>
    </w:p>
    <w:p w14:paraId="60A2D9EF" w14:textId="77777777" w:rsidR="00740A12" w:rsidRPr="00740A12" w:rsidRDefault="00740A12" w:rsidP="00740A12">
      <w:pPr>
        <w:rPr>
          <w:lang w:val="en"/>
        </w:rPr>
      </w:pPr>
      <w:r w:rsidRPr="00740A12">
        <w:rPr>
          <w:u w:val="single"/>
          <w:lang w:val="en"/>
        </w:rPr>
        <w:t>Management Approach 1.7.3: Restore SAV</w:t>
      </w:r>
    </w:p>
    <w:p w14:paraId="628F7E8A" w14:textId="77777777" w:rsidR="00740A12" w:rsidRPr="00740A12" w:rsidRDefault="00740A12" w:rsidP="00740A12">
      <w:pPr>
        <w:rPr>
          <w:lang w:val="en"/>
        </w:rPr>
      </w:pPr>
      <w:r w:rsidRPr="00740A12">
        <w:rPr>
          <w:lang w:val="en"/>
        </w:rPr>
        <w:t>The SAV Workgroup will lead and support efforts to actively restore and mitigate SAV loss where possible, targeting sites with suitable habitat quality and high potential to benefit living resources, as well as vulnerable coastal communities and infrastructure.</w:t>
      </w:r>
    </w:p>
    <w:p w14:paraId="457616FE" w14:textId="77777777" w:rsidR="00740A12" w:rsidRPr="00740A12" w:rsidRDefault="00740A12" w:rsidP="00740A12">
      <w:pPr>
        <w:rPr>
          <w:lang w:val="en"/>
        </w:rPr>
      </w:pPr>
      <w:r w:rsidRPr="00740A12">
        <w:rPr>
          <w:u w:val="single"/>
          <w:lang w:val="en"/>
        </w:rPr>
        <w:t>Management Approach 1.7.4: Enhance SAV Research and Monitoring</w:t>
      </w:r>
    </w:p>
    <w:p w14:paraId="5E5CD6E1" w14:textId="77777777" w:rsidR="00740A12" w:rsidRPr="00740A12" w:rsidRDefault="00740A12" w:rsidP="00740A12">
      <w:pPr>
        <w:rPr>
          <w:lang w:val="en"/>
        </w:rPr>
      </w:pPr>
      <w:r w:rsidRPr="00740A12">
        <w:rPr>
          <w:lang w:val="en"/>
        </w:rPr>
        <w:t>The SAV Workgroup will lead and support efforts to continue the Bay Program’s three-tiered, hierarchical SAV monitoring effort and address data gaps in shallow water habitat and living resource monitoring data.</w:t>
      </w:r>
    </w:p>
    <w:p w14:paraId="2F8411CB" w14:textId="77777777" w:rsidR="00740A12" w:rsidRPr="00740A12" w:rsidRDefault="00740A12" w:rsidP="00740A12">
      <w:pPr>
        <w:rPr>
          <w:lang w:val="en"/>
        </w:rPr>
      </w:pPr>
      <w:r w:rsidRPr="00740A12">
        <w:rPr>
          <w:u w:val="single"/>
          <w:lang w:val="en"/>
        </w:rPr>
        <w:t>Management Approach 1.7.5: Enhance Community Involvement, Education, and Outreach</w:t>
      </w:r>
    </w:p>
    <w:p w14:paraId="78AB5D87" w14:textId="77777777" w:rsidR="00740A12" w:rsidRPr="00740A12" w:rsidRDefault="00740A12" w:rsidP="00740A12">
      <w:pPr>
        <w:rPr>
          <w:lang w:val="en"/>
        </w:rPr>
      </w:pPr>
      <w:r w:rsidRPr="00740A12">
        <w:rPr>
          <w:lang w:val="en"/>
        </w:rPr>
        <w:t xml:space="preserve">The SAV Workgroup will work to expand efforts to educate and engage the public about the critical importance of SAV, the ecosystem services and socio-economic benefits it </w:t>
      </w:r>
      <w:r w:rsidRPr="00740A12">
        <w:rPr>
          <w:lang w:val="en"/>
        </w:rPr>
        <w:lastRenderedPageBreak/>
        <w:t>provides, and include community scientists and volunteers in SAV monitoring and restoration efforts.</w:t>
      </w:r>
    </w:p>
    <w:p w14:paraId="02B69282" w14:textId="77777777" w:rsidR="000A35A7" w:rsidRDefault="000A35A7" w:rsidP="000A35A7">
      <w:pPr>
        <w:pStyle w:val="Heading3"/>
      </w:pPr>
      <w:r>
        <w:t>Participating Partners</w:t>
      </w:r>
    </w:p>
    <w:p w14:paraId="311F28AB" w14:textId="77777777" w:rsidR="000A35A7" w:rsidRDefault="000A35A7" w:rsidP="000A35A7">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4475B9C4" w14:textId="77777777" w:rsidR="00B964E0" w:rsidRPr="00B964E0" w:rsidRDefault="00B964E0" w:rsidP="00434CD4">
      <w:pPr>
        <w:pStyle w:val="ListParagraph"/>
        <w:numPr>
          <w:ilvl w:val="0"/>
          <w:numId w:val="33"/>
        </w:numPr>
        <w:rPr>
          <w:b/>
          <w:bCs/>
        </w:rPr>
      </w:pPr>
      <w:r w:rsidRPr="00B964E0">
        <w:rPr>
          <w:b/>
          <w:bCs/>
        </w:rPr>
        <w:t>Signatory Partners</w:t>
      </w:r>
    </w:p>
    <w:p w14:paraId="73645C6F" w14:textId="77777777" w:rsidR="00B964E0" w:rsidRDefault="00B964E0" w:rsidP="00434CD4">
      <w:pPr>
        <w:pStyle w:val="ListParagraph"/>
        <w:numPr>
          <w:ilvl w:val="1"/>
          <w:numId w:val="33"/>
        </w:numPr>
      </w:pPr>
      <w:r>
        <w:t>TBD, will need to be added after November by signatory partners</w:t>
      </w:r>
    </w:p>
    <w:p w14:paraId="6C3B030F" w14:textId="77777777" w:rsidR="00B964E0" w:rsidRPr="00B964E0" w:rsidRDefault="00B964E0" w:rsidP="00434CD4">
      <w:pPr>
        <w:pStyle w:val="ListParagraph"/>
        <w:numPr>
          <w:ilvl w:val="0"/>
          <w:numId w:val="33"/>
        </w:numPr>
        <w:rPr>
          <w:b/>
          <w:bCs/>
        </w:rPr>
      </w:pPr>
      <w:r w:rsidRPr="00B964E0">
        <w:rPr>
          <w:b/>
          <w:bCs/>
        </w:rPr>
        <w:t>Other Partners</w:t>
      </w:r>
    </w:p>
    <w:p w14:paraId="2EF156A7" w14:textId="77777777" w:rsidR="00B964E0" w:rsidRDefault="00B964E0" w:rsidP="00434CD4">
      <w:pPr>
        <w:pStyle w:val="ListParagraph"/>
        <w:numPr>
          <w:ilvl w:val="1"/>
          <w:numId w:val="33"/>
        </w:numPr>
      </w:pPr>
      <w:r>
        <w:t>Virginia Institute of Marine Science</w:t>
      </w:r>
    </w:p>
    <w:p w14:paraId="7B961669" w14:textId="77777777" w:rsidR="00B964E0" w:rsidRDefault="00B964E0" w:rsidP="00434CD4">
      <w:pPr>
        <w:pStyle w:val="ListParagraph"/>
        <w:numPr>
          <w:ilvl w:val="1"/>
          <w:numId w:val="33"/>
        </w:numPr>
      </w:pPr>
      <w:r>
        <w:t>Old Dominion University</w:t>
      </w:r>
    </w:p>
    <w:p w14:paraId="47E6C0DE" w14:textId="77777777" w:rsidR="00B964E0" w:rsidRDefault="00B964E0" w:rsidP="00434CD4">
      <w:pPr>
        <w:pStyle w:val="ListParagraph"/>
        <w:numPr>
          <w:ilvl w:val="1"/>
          <w:numId w:val="33"/>
        </w:numPr>
      </w:pPr>
      <w:r>
        <w:t>University of Maryland</w:t>
      </w:r>
    </w:p>
    <w:p w14:paraId="7A81CEE6" w14:textId="77777777" w:rsidR="00B964E0" w:rsidRDefault="00B964E0" w:rsidP="00434CD4">
      <w:pPr>
        <w:pStyle w:val="ListParagraph"/>
        <w:numPr>
          <w:ilvl w:val="1"/>
          <w:numId w:val="33"/>
        </w:numPr>
      </w:pPr>
      <w:r>
        <w:t>St. Mary’s College of Maryland</w:t>
      </w:r>
    </w:p>
    <w:p w14:paraId="60EB4DFB" w14:textId="77777777" w:rsidR="00B964E0" w:rsidRDefault="00B964E0" w:rsidP="00434CD4">
      <w:pPr>
        <w:pStyle w:val="ListParagraph"/>
        <w:numPr>
          <w:ilvl w:val="1"/>
          <w:numId w:val="33"/>
        </w:numPr>
      </w:pPr>
      <w:r>
        <w:t>Smithsonian Environmental Research Center</w:t>
      </w:r>
    </w:p>
    <w:p w14:paraId="3E1B7CE9" w14:textId="77777777" w:rsidR="00B964E0" w:rsidRDefault="00B964E0" w:rsidP="00434CD4">
      <w:pPr>
        <w:pStyle w:val="ListParagraph"/>
        <w:numPr>
          <w:ilvl w:val="1"/>
          <w:numId w:val="33"/>
        </w:numPr>
      </w:pPr>
      <w:r>
        <w:t>Tetra Tech, Inc.</w:t>
      </w:r>
    </w:p>
    <w:p w14:paraId="3F93D19C" w14:textId="77777777" w:rsidR="00B964E0" w:rsidRDefault="00B964E0" w:rsidP="00434CD4">
      <w:pPr>
        <w:pStyle w:val="ListParagraph"/>
        <w:numPr>
          <w:ilvl w:val="1"/>
          <w:numId w:val="33"/>
        </w:numPr>
      </w:pPr>
      <w:r>
        <w:t>The Chesapeake Bay Foundation</w:t>
      </w:r>
    </w:p>
    <w:p w14:paraId="24DD14C8" w14:textId="77777777" w:rsidR="00B964E0" w:rsidRDefault="00B964E0" w:rsidP="00434CD4">
      <w:pPr>
        <w:pStyle w:val="ListParagraph"/>
        <w:numPr>
          <w:ilvl w:val="1"/>
          <w:numId w:val="33"/>
        </w:numPr>
      </w:pPr>
      <w:r>
        <w:t>The Nature Conservancy</w:t>
      </w:r>
    </w:p>
    <w:p w14:paraId="5072FE98" w14:textId="77777777" w:rsidR="00B964E0" w:rsidRDefault="00B964E0" w:rsidP="00434CD4">
      <w:pPr>
        <w:pStyle w:val="ListParagraph"/>
        <w:numPr>
          <w:ilvl w:val="1"/>
          <w:numId w:val="33"/>
        </w:numPr>
      </w:pPr>
      <w:proofErr w:type="spellStart"/>
      <w:r>
        <w:t>ShoreRivers</w:t>
      </w:r>
      <w:proofErr w:type="spellEnd"/>
    </w:p>
    <w:p w14:paraId="669DE110" w14:textId="77777777" w:rsidR="00B964E0" w:rsidRDefault="00B964E0" w:rsidP="00434CD4">
      <w:pPr>
        <w:pStyle w:val="ListParagraph"/>
        <w:numPr>
          <w:ilvl w:val="1"/>
          <w:numId w:val="33"/>
        </w:numPr>
      </w:pPr>
      <w:r>
        <w:t>Arundel Rivers Federation</w:t>
      </w:r>
    </w:p>
    <w:p w14:paraId="51D00677" w14:textId="77777777" w:rsidR="00B964E0" w:rsidRDefault="00B964E0" w:rsidP="00434CD4">
      <w:pPr>
        <w:pStyle w:val="ListParagraph"/>
        <w:numPr>
          <w:ilvl w:val="1"/>
          <w:numId w:val="33"/>
        </w:numPr>
      </w:pPr>
      <w:r>
        <w:t>Severn River Association</w:t>
      </w:r>
    </w:p>
    <w:p w14:paraId="3494F366" w14:textId="77777777" w:rsidR="00B964E0" w:rsidRDefault="00B964E0" w:rsidP="00434CD4">
      <w:pPr>
        <w:pStyle w:val="ListParagraph"/>
        <w:numPr>
          <w:ilvl w:val="1"/>
          <w:numId w:val="33"/>
        </w:numPr>
      </w:pPr>
      <w:r>
        <w:t>Gunpowder Riverkeeper</w:t>
      </w:r>
    </w:p>
    <w:p w14:paraId="514A66AC" w14:textId="77777777" w:rsidR="00B964E0" w:rsidRDefault="00B964E0" w:rsidP="00434CD4">
      <w:pPr>
        <w:pStyle w:val="ListParagraph"/>
        <w:numPr>
          <w:ilvl w:val="1"/>
          <w:numId w:val="33"/>
        </w:numPr>
      </w:pPr>
      <w:r>
        <w:t>Maryland</w:t>
      </w:r>
    </w:p>
    <w:p w14:paraId="2E51AD6D" w14:textId="77777777" w:rsidR="00B964E0" w:rsidRDefault="00B964E0" w:rsidP="00434CD4">
      <w:pPr>
        <w:pStyle w:val="ListParagraph"/>
        <w:numPr>
          <w:ilvl w:val="1"/>
          <w:numId w:val="33"/>
        </w:numPr>
      </w:pPr>
      <w:r>
        <w:t>Virginia</w:t>
      </w:r>
    </w:p>
    <w:p w14:paraId="0E76F961" w14:textId="77777777" w:rsidR="00B964E0" w:rsidRDefault="00B964E0" w:rsidP="00434CD4">
      <w:pPr>
        <w:pStyle w:val="ListParagraph"/>
        <w:numPr>
          <w:ilvl w:val="1"/>
          <w:numId w:val="33"/>
        </w:numPr>
      </w:pPr>
      <w:r>
        <w:t>Washington, D.C.</w:t>
      </w:r>
    </w:p>
    <w:p w14:paraId="0549BC5C" w14:textId="77777777" w:rsidR="00B964E0" w:rsidRDefault="00B964E0" w:rsidP="00434CD4">
      <w:pPr>
        <w:pStyle w:val="ListParagraph"/>
        <w:numPr>
          <w:ilvl w:val="1"/>
          <w:numId w:val="33"/>
        </w:numPr>
      </w:pPr>
      <w:r>
        <w:t xml:space="preserve">Delaware Department of Natural Resources and Environmental Control (DNREC) </w:t>
      </w:r>
    </w:p>
    <w:p w14:paraId="6BD0ACED" w14:textId="4CACED1B" w:rsidR="000A35A7" w:rsidRDefault="00B964E0" w:rsidP="00434CD4">
      <w:pPr>
        <w:pStyle w:val="ListParagraph"/>
        <w:numPr>
          <w:ilvl w:val="1"/>
          <w:numId w:val="33"/>
        </w:numPr>
      </w:pPr>
      <w:r>
        <w:t>U.S. Federal Government</w:t>
      </w:r>
    </w:p>
    <w:p w14:paraId="16ABD909" w14:textId="77777777" w:rsidR="000A35A7" w:rsidRDefault="000A35A7" w:rsidP="000A35A7"/>
    <w:p w14:paraId="6C4E3B92" w14:textId="77777777" w:rsidR="000A35A7" w:rsidRDefault="000A35A7">
      <w:pPr>
        <w:rPr>
          <w:rFonts w:asciiTheme="majorHAnsi" w:eastAsiaTheme="majorEastAsia" w:hAnsiTheme="majorHAnsi" w:cstheme="majorBidi"/>
          <w:color w:val="0F4761" w:themeColor="accent1" w:themeShade="BF"/>
          <w:sz w:val="40"/>
          <w:szCs w:val="40"/>
        </w:rPr>
      </w:pPr>
      <w:r>
        <w:rPr>
          <w:szCs w:val="40"/>
        </w:rPr>
        <w:br w:type="page"/>
      </w:r>
    </w:p>
    <w:p w14:paraId="59B1EC62" w14:textId="64807539" w:rsidR="000A35A7" w:rsidRPr="00F82A63" w:rsidRDefault="00EA0164" w:rsidP="000A35A7">
      <w:pPr>
        <w:pStyle w:val="Heading2"/>
        <w:rPr>
          <w:szCs w:val="40"/>
        </w:rPr>
      </w:pPr>
      <w:bookmarkStart w:id="37" w:name="_Toc243576014"/>
      <w:r>
        <w:rPr>
          <w:szCs w:val="40"/>
        </w:rPr>
        <w:lastRenderedPageBreak/>
        <w:t>Wetlands</w:t>
      </w:r>
      <w:r w:rsidR="000A35A7">
        <w:rPr>
          <w:szCs w:val="40"/>
        </w:rPr>
        <w:t xml:space="preserve"> Outcome</w:t>
      </w:r>
      <w:bookmarkEnd w:id="37"/>
    </w:p>
    <w:p w14:paraId="004010F5" w14:textId="77777777" w:rsidR="007B4222" w:rsidRPr="007B4222" w:rsidRDefault="00EA0164" w:rsidP="007B4222">
      <w:pPr>
        <w:jc w:val="both"/>
        <w:rPr>
          <w:sz w:val="28"/>
          <w:szCs w:val="28"/>
        </w:rPr>
      </w:pPr>
      <w:r>
        <w:rPr>
          <w:b/>
          <w:bCs/>
          <w:sz w:val="28"/>
          <w:szCs w:val="28"/>
        </w:rPr>
        <w:t>Wetlands</w:t>
      </w:r>
      <w:r w:rsidR="000A35A7" w:rsidRPr="00F82A63">
        <w:rPr>
          <w:b/>
          <w:bCs/>
          <w:sz w:val="28"/>
          <w:szCs w:val="28"/>
        </w:rPr>
        <w:t xml:space="preserve"> Outcome:</w:t>
      </w:r>
      <w:r w:rsidR="007B4222" w:rsidRPr="007B4222">
        <w:rPr>
          <w:sz w:val="28"/>
          <w:szCs w:val="28"/>
        </w:rPr>
        <w:t xml:space="preserve"> Restore, create, enhance and protect wetlands to support people and living resources, including waterbirds and fish, and provide water quality, flood and erosion protection, recreation and other valuable benefits to people.</w:t>
      </w:r>
    </w:p>
    <w:p w14:paraId="34D72A85" w14:textId="2C58206B" w:rsidR="007B4222" w:rsidRPr="007B4222" w:rsidRDefault="007B4222" w:rsidP="00434CD4">
      <w:pPr>
        <w:pStyle w:val="ListParagraph"/>
        <w:numPr>
          <w:ilvl w:val="0"/>
          <w:numId w:val="34"/>
        </w:numPr>
        <w:jc w:val="both"/>
        <w:rPr>
          <w:sz w:val="28"/>
          <w:szCs w:val="28"/>
        </w:rPr>
      </w:pPr>
      <w:r w:rsidRPr="007B4222">
        <w:rPr>
          <w:sz w:val="28"/>
          <w:szCs w:val="28"/>
        </w:rPr>
        <w:t>By 2040, restore or create at least 3,000 acres and enhance 15,000 acres of tidal wetlands, focusing on habitats that support populations of waterbirds and represent healthy wetlands across the watershed.</w:t>
      </w:r>
    </w:p>
    <w:p w14:paraId="19C65BB2" w14:textId="4BE0852F" w:rsidR="000A35A7" w:rsidRPr="007B4222" w:rsidRDefault="007B4222" w:rsidP="00434CD4">
      <w:pPr>
        <w:pStyle w:val="ListParagraph"/>
        <w:numPr>
          <w:ilvl w:val="0"/>
          <w:numId w:val="34"/>
        </w:numPr>
        <w:jc w:val="both"/>
      </w:pPr>
      <w:r w:rsidRPr="007B4222">
        <w:rPr>
          <w:sz w:val="28"/>
          <w:szCs w:val="28"/>
        </w:rPr>
        <w:t>By 2040, restore or create at least 3,000 acres and enhance 15,000 acres of nontidal wetlands, focusing on habitats that support populations of waterbirds and represent healthy wetlands across the watershed.</w:t>
      </w:r>
    </w:p>
    <w:p w14:paraId="69B88B50" w14:textId="77777777" w:rsidR="000A35A7" w:rsidRDefault="000A35A7" w:rsidP="000A35A7">
      <w:pPr>
        <w:pStyle w:val="Heading3"/>
      </w:pPr>
      <w:r w:rsidRPr="007231FC">
        <w:t>Baseline and Current Condition</w:t>
      </w:r>
    </w:p>
    <w:p w14:paraId="6649242B" w14:textId="77777777" w:rsidR="002748C1" w:rsidRPr="002748C1" w:rsidRDefault="002748C1" w:rsidP="002748C1">
      <w:pPr>
        <w:rPr>
          <w:lang w:val="en"/>
        </w:rPr>
      </w:pPr>
      <w:r w:rsidRPr="002748C1">
        <w:rPr>
          <w:lang w:val="en"/>
        </w:rPr>
        <w:t>There is no current consistent Chesapeake Bay tidal and non-tidal watershed-wide wetland acreage and function tracking. There are various tracking approaches using data integrated from federal, state, and local conservation databases, and personal communication. A Bay-wide baseline will need to be established following the 2025 Bay Agreement adjustments, utilizing high-resolution remote sensing and data layer syntheses. The baseline will be used to assess progress towards the Wetlands Outcome.</w:t>
      </w:r>
    </w:p>
    <w:p w14:paraId="1EFD798A" w14:textId="77777777" w:rsidR="002748C1" w:rsidRPr="002748C1" w:rsidRDefault="002748C1" w:rsidP="00434CD4">
      <w:pPr>
        <w:pStyle w:val="ListParagraph"/>
        <w:numPr>
          <w:ilvl w:val="0"/>
          <w:numId w:val="35"/>
        </w:numPr>
        <w:rPr>
          <w:lang w:val="en"/>
        </w:rPr>
      </w:pPr>
      <w:r w:rsidRPr="002748C1">
        <w:rPr>
          <w:b/>
          <w:bCs/>
          <w:lang w:val="en"/>
        </w:rPr>
        <w:t xml:space="preserve">Tidal Wetlands: </w:t>
      </w:r>
      <w:r w:rsidRPr="002748C1">
        <w:rPr>
          <w:lang w:val="en"/>
        </w:rPr>
        <w:t>Baseline conditions indicate steady losses of coastal marshes due to sea level rise, wave erosion, shoreline hardening and development. Upland migration is heavily restricted by human infrastructure. The current trend shows a net decrease in functional marsh area, though restoration via living shorelines, sediment additions and flood mitigation projects has increased locally (</w:t>
      </w:r>
      <w:hyperlink r:id="rId81">
        <w:r w:rsidRPr="002748C1">
          <w:rPr>
            <w:rStyle w:val="Hyperlink"/>
            <w:lang w:val="en"/>
          </w:rPr>
          <w:t>Chesapeake Bay Program, 2023</w:t>
        </w:r>
      </w:hyperlink>
      <w:r w:rsidRPr="002748C1">
        <w:rPr>
          <w:lang w:val="en"/>
        </w:rPr>
        <w:t>).</w:t>
      </w:r>
    </w:p>
    <w:p w14:paraId="7D2C5688" w14:textId="77777777" w:rsidR="002748C1" w:rsidRPr="002748C1" w:rsidRDefault="002748C1" w:rsidP="00434CD4">
      <w:pPr>
        <w:pStyle w:val="ListParagraph"/>
        <w:numPr>
          <w:ilvl w:val="0"/>
          <w:numId w:val="35"/>
        </w:numPr>
        <w:rPr>
          <w:lang w:val="en"/>
        </w:rPr>
      </w:pPr>
      <w:r w:rsidRPr="002748C1">
        <w:rPr>
          <w:b/>
          <w:bCs/>
          <w:lang w:val="en"/>
        </w:rPr>
        <w:t xml:space="preserve">Non-Tidal Wetlands: </w:t>
      </w:r>
      <w:r w:rsidRPr="002748C1">
        <w:rPr>
          <w:lang w:val="en"/>
        </w:rPr>
        <w:t>Baselines established from historical tracking show massive historic losses due to agricultural drainage and urban development. Current conditions show that while degradation of existing wetlands continues due to invasive species and altered hydrology, restoration gains on agricultural lands are slowing the rate of net loss, leading to a trend that remains the same or slightly decreasing (</w:t>
      </w:r>
      <w:hyperlink r:id="rId82">
        <w:r w:rsidRPr="002748C1">
          <w:rPr>
            <w:rStyle w:val="Hyperlink"/>
            <w:lang w:val="en"/>
          </w:rPr>
          <w:t>Chesapeake Bay Program, 2023</w:t>
        </w:r>
      </w:hyperlink>
      <w:r w:rsidRPr="002748C1">
        <w:rPr>
          <w:lang w:val="en"/>
        </w:rPr>
        <w:t>).</w:t>
      </w:r>
    </w:p>
    <w:p w14:paraId="67C5591F" w14:textId="77777777" w:rsidR="000A35A7" w:rsidRPr="0006636C" w:rsidRDefault="000A35A7" w:rsidP="000A35A7"/>
    <w:p w14:paraId="18F8EB08" w14:textId="77777777" w:rsidR="000A35A7" w:rsidRDefault="000A35A7" w:rsidP="000A35A7">
      <w:pPr>
        <w:pStyle w:val="Heading3"/>
      </w:pPr>
      <w:r>
        <w:lastRenderedPageBreak/>
        <w:t>Monitoring Progress and Indicators</w:t>
      </w:r>
    </w:p>
    <w:p w14:paraId="2B17EA92" w14:textId="77777777" w:rsidR="00E81D4C" w:rsidRPr="00E81D4C" w:rsidRDefault="00E81D4C" w:rsidP="00E81D4C">
      <w:pPr>
        <w:rPr>
          <w:u w:val="single"/>
          <w:lang w:val="en"/>
        </w:rPr>
      </w:pPr>
      <w:r w:rsidRPr="00E81D4C">
        <w:rPr>
          <w:u w:val="single"/>
          <w:lang w:val="en"/>
        </w:rPr>
        <w:t>Indicator: Wetland Status and Trends</w:t>
      </w:r>
    </w:p>
    <w:p w14:paraId="4F8EA101" w14:textId="77777777" w:rsidR="00E81D4C" w:rsidRPr="00E81D4C" w:rsidRDefault="00E81D4C" w:rsidP="00E81D4C">
      <w:pPr>
        <w:rPr>
          <w:lang w:val="en"/>
        </w:rPr>
      </w:pPr>
      <w:r w:rsidRPr="00E81D4C">
        <w:rPr>
          <w:lang w:val="en"/>
        </w:rPr>
        <w:t>Monitoring wetland aerial extent. Data are collected by multiple entities over various timelines using variable approaches.</w:t>
      </w:r>
    </w:p>
    <w:p w14:paraId="40E61735" w14:textId="77777777" w:rsidR="00E81D4C" w:rsidRPr="00E81D4C" w:rsidRDefault="00E81D4C" w:rsidP="00E81D4C">
      <w:pPr>
        <w:rPr>
          <w:lang w:val="en"/>
        </w:rPr>
      </w:pPr>
      <w:r w:rsidRPr="00E81D4C">
        <w:rPr>
          <w:u w:val="single"/>
          <w:lang w:val="en"/>
        </w:rPr>
        <w:t>Indicator: Wetland Restoration, Creation and Enhancement</w:t>
      </w:r>
    </w:p>
    <w:p w14:paraId="56152891" w14:textId="77777777" w:rsidR="00E81D4C" w:rsidRPr="00E81D4C" w:rsidRDefault="00E81D4C" w:rsidP="00E81D4C">
      <w:pPr>
        <w:rPr>
          <w:lang w:val="en"/>
        </w:rPr>
      </w:pPr>
      <w:r w:rsidRPr="00E81D4C">
        <w:rPr>
          <w:lang w:val="en"/>
        </w:rPr>
        <w:t>Tracks annual additions in wetland acreage achieved through voluntary programs.</w:t>
      </w:r>
    </w:p>
    <w:p w14:paraId="248AD41D" w14:textId="77777777" w:rsidR="00E81D4C" w:rsidRPr="00E81D4C" w:rsidRDefault="00E81D4C" w:rsidP="00E81D4C">
      <w:pPr>
        <w:rPr>
          <w:lang w:val="en"/>
        </w:rPr>
      </w:pPr>
      <w:r w:rsidRPr="00E81D4C">
        <w:rPr>
          <w:u w:val="single"/>
          <w:lang w:val="en"/>
        </w:rPr>
        <w:t>Indicator: Waterbird Population Estimates</w:t>
      </w:r>
    </w:p>
    <w:p w14:paraId="7CF810C2" w14:textId="77777777" w:rsidR="00E81D4C" w:rsidRDefault="00E81D4C" w:rsidP="00E81D4C">
      <w:pPr>
        <w:rPr>
          <w:lang w:val="en"/>
        </w:rPr>
      </w:pPr>
      <w:r w:rsidRPr="00E81D4C">
        <w:rPr>
          <w:lang w:val="en"/>
        </w:rPr>
        <w:t>The waterbird indicator will use population estimates from relevant biological seasons (i.e., breeding pairs, total wintering population, etc.) to assess population trends of focal species identified by stakeholders. This will incorporate a range of scientific and citizen science survey data yet to be determined, to assess historic and present populations.</w:t>
      </w:r>
    </w:p>
    <w:p w14:paraId="516B401A" w14:textId="77777777" w:rsidR="00AB30A0" w:rsidRPr="00AB30A0" w:rsidRDefault="00AB30A0" w:rsidP="00AB30A0">
      <w:pPr>
        <w:rPr>
          <w:b/>
          <w:bCs/>
          <w:lang w:val="en"/>
        </w:rPr>
      </w:pPr>
      <w:r w:rsidRPr="00AB30A0">
        <w:rPr>
          <w:b/>
          <w:bCs/>
          <w:lang w:val="en"/>
        </w:rPr>
        <w:t>Expected Changes Under the New 2025 Bay Agreement:</w:t>
      </w:r>
    </w:p>
    <w:p w14:paraId="7FDF471F" w14:textId="1A870F2C" w:rsidR="00AB30A0" w:rsidRPr="00E81D4C" w:rsidRDefault="00AB30A0" w:rsidP="00AB30A0">
      <w:pPr>
        <w:rPr>
          <w:lang w:val="en"/>
        </w:rPr>
      </w:pPr>
      <w:r w:rsidRPr="00AB30A0">
        <w:rPr>
          <w:lang w:val="en"/>
        </w:rPr>
        <w:t>The previous 2014 Agreement focused heavily on gross historical acreage targets (e.g., restoring 85,000 acres and enhancing 150,000 acres). The 2025 Bay Agreement transitioned toward a wetland tracking effort focused on acreage with the intention to factor in changing environmental condition losses (like sea level rise) and prioritizes functional resilience and verified wetland performance and explicitly incorporates living resources including waterbirds and fish.</w:t>
      </w:r>
    </w:p>
    <w:p w14:paraId="375AD9D5" w14:textId="5D4F65CE" w:rsidR="000A35A7" w:rsidRDefault="000A35A7" w:rsidP="000A35A7">
      <w:pPr>
        <w:pStyle w:val="Heading3"/>
      </w:pPr>
      <w:r>
        <w:t xml:space="preserve">Situation Analysis for Outcome </w:t>
      </w:r>
      <w:r w:rsidR="00692F2F">
        <w:t>1.</w:t>
      </w:r>
      <w:r w:rsidR="00261710">
        <w:t>8</w:t>
      </w:r>
      <w:r>
        <w:t xml:space="preserve">: </w:t>
      </w:r>
      <w:r w:rsidR="00EA0164">
        <w:t>Wetlands</w:t>
      </w:r>
    </w:p>
    <w:p w14:paraId="33638E28" w14:textId="5FBF40E0" w:rsidR="000A35A7" w:rsidRDefault="00085C0D" w:rsidP="000A35A7">
      <w:r w:rsidRPr="00085C0D">
        <w:t>The following table identifies critical challenges impacting both tidal and non-tidal wetland restoration efforts across the watershed.</w:t>
      </w:r>
      <w:r>
        <w:t xml:space="preserve"> </w:t>
      </w:r>
      <w:r w:rsidR="009C27FB" w:rsidRPr="008B0C65">
        <w:t>This analysis considers scientific, environmental, fiscal or policy-related developments that have already or may influence work during the upcoming six-year Management Strategy cycle. Consideration is given to which challenges are within and outside of CBP’s ability to influence. Challenges associated with Changing Environmental Conditions are denoted with an asterisk (*). Challenges listed in bold font have been identified by Workgroup members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8D1F74" w:rsidRPr="00B958B0" w14:paraId="479293D7" w14:textId="77777777" w:rsidTr="0029776E">
        <w:trPr>
          <w:cantSplit/>
          <w:trHeight w:val="2110"/>
        </w:trPr>
        <w:tc>
          <w:tcPr>
            <w:tcW w:w="8005" w:type="dxa"/>
            <w:vAlign w:val="bottom"/>
          </w:tcPr>
          <w:p w14:paraId="5F55A620" w14:textId="77777777" w:rsidR="008D1F74" w:rsidRPr="00B958B0" w:rsidRDefault="008D1F74" w:rsidP="0029776E">
            <w:pPr>
              <w:rPr>
                <w:b/>
                <w:bCs/>
              </w:rPr>
            </w:pPr>
            <w:r w:rsidRPr="00B958B0">
              <w:rPr>
                <w:b/>
                <w:bCs/>
              </w:rPr>
              <w:lastRenderedPageBreak/>
              <w:t>Challenges</w:t>
            </w:r>
          </w:p>
        </w:tc>
        <w:tc>
          <w:tcPr>
            <w:tcW w:w="720" w:type="dxa"/>
            <w:textDirection w:val="btLr"/>
          </w:tcPr>
          <w:p w14:paraId="73D2FD6D" w14:textId="77777777" w:rsidR="008D1F74" w:rsidRPr="00B958B0" w:rsidRDefault="008D1F74" w:rsidP="0029776E">
            <w:pPr>
              <w:ind w:left="113" w:right="113"/>
            </w:pPr>
            <w:r w:rsidRPr="00B958B0">
              <w:t>Within CBPs sphere of influence</w:t>
            </w:r>
          </w:p>
        </w:tc>
        <w:tc>
          <w:tcPr>
            <w:tcW w:w="720" w:type="dxa"/>
            <w:textDirection w:val="btLr"/>
          </w:tcPr>
          <w:p w14:paraId="00513CB5" w14:textId="77777777" w:rsidR="008D1F74" w:rsidRPr="00B958B0" w:rsidRDefault="008D1F74" w:rsidP="0029776E">
            <w:pPr>
              <w:ind w:left="113" w:right="113"/>
            </w:pPr>
            <w:r w:rsidRPr="00B958B0">
              <w:t>Outside of CBP's sphere of influence</w:t>
            </w:r>
          </w:p>
        </w:tc>
      </w:tr>
      <w:tr w:rsidR="00B958B0" w:rsidRPr="00B958B0" w14:paraId="5F4895C9" w14:textId="77777777" w:rsidTr="0029776E">
        <w:trPr>
          <w:trHeight w:val="286"/>
        </w:trPr>
        <w:tc>
          <w:tcPr>
            <w:tcW w:w="8005" w:type="dxa"/>
          </w:tcPr>
          <w:p w14:paraId="5D3E7FC3" w14:textId="596C6E28" w:rsidR="00B958B0" w:rsidRPr="00B958B0" w:rsidRDefault="00B958B0" w:rsidP="00837EB0">
            <w:pPr>
              <w:pBdr>
                <w:top w:val="nil"/>
                <w:left w:val="nil"/>
                <w:bottom w:val="nil"/>
                <w:right w:val="nil"/>
                <w:between w:val="nil"/>
              </w:pBdr>
              <w:rPr>
                <w:color w:val="000000"/>
              </w:rPr>
            </w:pPr>
            <w:r w:rsidRPr="00B958B0">
              <w:rPr>
                <w:rFonts w:eastAsia="Calibri" w:cs="Calibri"/>
                <w:color w:val="000000"/>
              </w:rPr>
              <w:t>CBP and partner capacity to sustain long-term tracking and update inventories</w:t>
            </w:r>
          </w:p>
        </w:tc>
        <w:tc>
          <w:tcPr>
            <w:tcW w:w="720" w:type="dxa"/>
          </w:tcPr>
          <w:p w14:paraId="41B85034" w14:textId="19175CCB" w:rsidR="00B958B0" w:rsidRPr="00B958B0" w:rsidRDefault="00B958B0" w:rsidP="00837EB0">
            <w:r w:rsidRPr="00B958B0">
              <w:rPr>
                <w:rFonts w:eastAsia="Calibri" w:cs="Calibri"/>
                <w:color w:val="000000"/>
              </w:rPr>
              <w:t>X</w:t>
            </w:r>
          </w:p>
        </w:tc>
        <w:tc>
          <w:tcPr>
            <w:tcW w:w="720" w:type="dxa"/>
          </w:tcPr>
          <w:p w14:paraId="56E9B81A" w14:textId="77777777" w:rsidR="00B958B0" w:rsidRPr="00B958B0" w:rsidRDefault="00B958B0" w:rsidP="00837EB0"/>
        </w:tc>
      </w:tr>
      <w:tr w:rsidR="00B958B0" w:rsidRPr="00B958B0" w14:paraId="00883CDE" w14:textId="77777777" w:rsidTr="0029776E">
        <w:trPr>
          <w:trHeight w:val="286"/>
        </w:trPr>
        <w:tc>
          <w:tcPr>
            <w:tcW w:w="8005" w:type="dxa"/>
          </w:tcPr>
          <w:p w14:paraId="7EA71FC6" w14:textId="304F9783" w:rsidR="00B958B0" w:rsidRPr="00B958B0" w:rsidRDefault="00B958B0" w:rsidP="00B958B0">
            <w:r w:rsidRPr="00B958B0">
              <w:rPr>
                <w:rFonts w:eastAsia="Calibri" w:cs="Calibri"/>
                <w:color w:val="000000"/>
              </w:rPr>
              <w:t>Workforce knowledge and technical capacity for restoration design</w:t>
            </w:r>
          </w:p>
        </w:tc>
        <w:tc>
          <w:tcPr>
            <w:tcW w:w="720" w:type="dxa"/>
          </w:tcPr>
          <w:p w14:paraId="6C7AF460" w14:textId="7874462B" w:rsidR="00B958B0" w:rsidRPr="00B958B0" w:rsidRDefault="00B958B0" w:rsidP="00B958B0">
            <w:r w:rsidRPr="00B958B0">
              <w:rPr>
                <w:rFonts w:eastAsia="Calibri" w:cs="Calibri"/>
                <w:color w:val="000000"/>
              </w:rPr>
              <w:t>X</w:t>
            </w:r>
          </w:p>
        </w:tc>
        <w:tc>
          <w:tcPr>
            <w:tcW w:w="720" w:type="dxa"/>
          </w:tcPr>
          <w:p w14:paraId="43FDF40C" w14:textId="1FB4C7B3" w:rsidR="00B958B0" w:rsidRPr="00B958B0" w:rsidRDefault="00B958B0" w:rsidP="00B958B0">
            <w:r w:rsidRPr="00B958B0">
              <w:rPr>
                <w:rFonts w:eastAsia="Calibri" w:cs="Calibri"/>
                <w:color w:val="000000"/>
              </w:rPr>
              <w:t>X</w:t>
            </w:r>
          </w:p>
        </w:tc>
      </w:tr>
      <w:tr w:rsidR="00B958B0" w:rsidRPr="00B958B0" w14:paraId="7336B5D0" w14:textId="77777777" w:rsidTr="0029776E">
        <w:trPr>
          <w:trHeight w:val="286"/>
        </w:trPr>
        <w:tc>
          <w:tcPr>
            <w:tcW w:w="8005" w:type="dxa"/>
          </w:tcPr>
          <w:p w14:paraId="0593AF39" w14:textId="755DDD0A" w:rsidR="00B958B0" w:rsidRPr="00B958B0" w:rsidRDefault="00B958B0" w:rsidP="00B958B0">
            <w:r w:rsidRPr="00B958B0">
              <w:rPr>
                <w:rFonts w:eastAsia="Calibri" w:cs="Calibri"/>
                <w:color w:val="000000"/>
              </w:rPr>
              <w:t>Property owners’ willingness to adopt voluntary restoration practices including economic barriers and incentive structures as a barrier to restoration adoption.</w:t>
            </w:r>
          </w:p>
        </w:tc>
        <w:tc>
          <w:tcPr>
            <w:tcW w:w="720" w:type="dxa"/>
          </w:tcPr>
          <w:p w14:paraId="0DB5D562" w14:textId="2CF5BF9F" w:rsidR="00B958B0" w:rsidRPr="00B958B0" w:rsidRDefault="00B958B0" w:rsidP="00B958B0">
            <w:r w:rsidRPr="00B958B0">
              <w:rPr>
                <w:rFonts w:eastAsia="Calibri" w:cs="Calibri"/>
                <w:color w:val="000000"/>
              </w:rPr>
              <w:t>X</w:t>
            </w:r>
          </w:p>
        </w:tc>
        <w:tc>
          <w:tcPr>
            <w:tcW w:w="720" w:type="dxa"/>
          </w:tcPr>
          <w:p w14:paraId="13C7CE01" w14:textId="6AC4FB52" w:rsidR="00B958B0" w:rsidRPr="00B958B0" w:rsidRDefault="00B958B0" w:rsidP="00B958B0">
            <w:r w:rsidRPr="00B958B0">
              <w:rPr>
                <w:rFonts w:eastAsia="Calibri" w:cs="Calibri"/>
                <w:color w:val="000000"/>
              </w:rPr>
              <w:t>X</w:t>
            </w:r>
          </w:p>
        </w:tc>
      </w:tr>
      <w:tr w:rsidR="00B958B0" w:rsidRPr="00B958B0" w14:paraId="2B461060" w14:textId="77777777" w:rsidTr="0029776E">
        <w:trPr>
          <w:trHeight w:val="64"/>
        </w:trPr>
        <w:tc>
          <w:tcPr>
            <w:tcW w:w="8005" w:type="dxa"/>
          </w:tcPr>
          <w:p w14:paraId="14E9DA77" w14:textId="21EA5A59" w:rsidR="00B958B0" w:rsidRPr="00B958B0" w:rsidRDefault="00B958B0" w:rsidP="00B958B0">
            <w:r w:rsidRPr="00B958B0">
              <w:rPr>
                <w:rFonts w:eastAsia="Calibri" w:cs="Calibri"/>
                <w:color w:val="000000"/>
              </w:rPr>
              <w:t>Inadequate, fragmented, or unaligned funding streams limit achievement of the Wetlands Goal</w:t>
            </w:r>
          </w:p>
        </w:tc>
        <w:tc>
          <w:tcPr>
            <w:tcW w:w="720" w:type="dxa"/>
          </w:tcPr>
          <w:p w14:paraId="6A6ED47B" w14:textId="3698CEFE" w:rsidR="00B958B0" w:rsidRPr="00B958B0" w:rsidRDefault="00B958B0" w:rsidP="00B958B0">
            <w:r w:rsidRPr="00B958B0">
              <w:rPr>
                <w:rFonts w:eastAsia="Calibri" w:cs="Calibri"/>
                <w:color w:val="000000"/>
              </w:rPr>
              <w:t>X</w:t>
            </w:r>
          </w:p>
        </w:tc>
        <w:tc>
          <w:tcPr>
            <w:tcW w:w="720" w:type="dxa"/>
          </w:tcPr>
          <w:p w14:paraId="38DA56F0" w14:textId="1F49A4C4" w:rsidR="00B958B0" w:rsidRPr="00B958B0" w:rsidRDefault="00B958B0" w:rsidP="00B958B0">
            <w:r w:rsidRPr="00B958B0">
              <w:rPr>
                <w:rFonts w:eastAsia="Calibri" w:cs="Calibri"/>
                <w:color w:val="000000"/>
              </w:rPr>
              <w:t>X</w:t>
            </w:r>
          </w:p>
        </w:tc>
      </w:tr>
      <w:tr w:rsidR="00B958B0" w:rsidRPr="00B958B0" w14:paraId="2841890E" w14:textId="77777777" w:rsidTr="0029776E">
        <w:trPr>
          <w:trHeight w:val="286"/>
        </w:trPr>
        <w:tc>
          <w:tcPr>
            <w:tcW w:w="8005" w:type="dxa"/>
          </w:tcPr>
          <w:p w14:paraId="39EF0EE3" w14:textId="6742B969" w:rsidR="00B958B0" w:rsidRPr="00B958B0" w:rsidRDefault="00B958B0" w:rsidP="00B958B0">
            <w:r w:rsidRPr="00B958B0">
              <w:rPr>
                <w:rFonts w:eastAsia="Calibri" w:cs="Calibri"/>
                <w:color w:val="000000"/>
              </w:rPr>
              <w:t xml:space="preserve">Changing environmental conditions: accelerated tidal marsh loss due to erosion and drowning  from sea level rise; </w:t>
            </w:r>
            <w:r w:rsidRPr="00B958B0">
              <w:t>increased hydrologic variability, changing precipitation patterns, drought, and flood impacts affecting non-tidal wetlands across the watershed.</w:t>
            </w:r>
          </w:p>
        </w:tc>
        <w:tc>
          <w:tcPr>
            <w:tcW w:w="720" w:type="dxa"/>
          </w:tcPr>
          <w:p w14:paraId="231AF667" w14:textId="77777777" w:rsidR="00B958B0" w:rsidRPr="00B958B0" w:rsidRDefault="00B958B0" w:rsidP="00B958B0"/>
        </w:tc>
        <w:tc>
          <w:tcPr>
            <w:tcW w:w="720" w:type="dxa"/>
          </w:tcPr>
          <w:p w14:paraId="5C6BA263" w14:textId="05CFD28E" w:rsidR="00B958B0" w:rsidRPr="00B958B0" w:rsidRDefault="00B958B0" w:rsidP="00B958B0">
            <w:r w:rsidRPr="00B958B0">
              <w:rPr>
                <w:rFonts w:eastAsia="Calibri" w:cs="Calibri"/>
                <w:color w:val="000000"/>
              </w:rPr>
              <w:t>X</w:t>
            </w:r>
          </w:p>
        </w:tc>
      </w:tr>
      <w:tr w:rsidR="00B958B0" w:rsidRPr="00B958B0" w14:paraId="0AC22810" w14:textId="77777777" w:rsidTr="0029776E">
        <w:trPr>
          <w:trHeight w:val="286"/>
        </w:trPr>
        <w:tc>
          <w:tcPr>
            <w:tcW w:w="8005" w:type="dxa"/>
          </w:tcPr>
          <w:p w14:paraId="7533B6CC" w14:textId="47B7E57A" w:rsidR="00B958B0" w:rsidRPr="00B958B0" w:rsidRDefault="00B958B0" w:rsidP="00B958B0">
            <w:r w:rsidRPr="00B958B0">
              <w:t>Manage for marsh migration potential including retrofits for hardened shorelines and infrastructure blocking upland marsh migration*</w:t>
            </w:r>
          </w:p>
        </w:tc>
        <w:tc>
          <w:tcPr>
            <w:tcW w:w="720" w:type="dxa"/>
          </w:tcPr>
          <w:p w14:paraId="5BF8B2B5" w14:textId="2EA2BFB1" w:rsidR="00B958B0" w:rsidRPr="00B958B0" w:rsidRDefault="00B958B0" w:rsidP="00B958B0">
            <w:r w:rsidRPr="00B958B0">
              <w:t>X</w:t>
            </w:r>
          </w:p>
        </w:tc>
        <w:tc>
          <w:tcPr>
            <w:tcW w:w="720" w:type="dxa"/>
          </w:tcPr>
          <w:p w14:paraId="6EECBAAB" w14:textId="77777777" w:rsidR="00B958B0" w:rsidRPr="00B958B0" w:rsidRDefault="00B958B0" w:rsidP="00B958B0"/>
        </w:tc>
      </w:tr>
      <w:tr w:rsidR="00B958B0" w:rsidRPr="00B958B0" w14:paraId="41842850" w14:textId="77777777" w:rsidTr="0029776E">
        <w:trPr>
          <w:trHeight w:val="286"/>
        </w:trPr>
        <w:tc>
          <w:tcPr>
            <w:tcW w:w="8005" w:type="dxa"/>
          </w:tcPr>
          <w:p w14:paraId="55879DB1" w14:textId="34A0B701" w:rsidR="00B958B0" w:rsidRPr="00B958B0" w:rsidRDefault="00B958B0" w:rsidP="00B958B0">
            <w:r w:rsidRPr="00B958B0">
              <w:t>Regulatory updates and shifting legal definitions of federally regulated waters (WOTUS)</w:t>
            </w:r>
          </w:p>
        </w:tc>
        <w:tc>
          <w:tcPr>
            <w:tcW w:w="720" w:type="dxa"/>
          </w:tcPr>
          <w:p w14:paraId="4EB96BC3" w14:textId="77777777" w:rsidR="00B958B0" w:rsidRPr="00B958B0" w:rsidRDefault="00B958B0" w:rsidP="00B958B0"/>
        </w:tc>
        <w:tc>
          <w:tcPr>
            <w:tcW w:w="720" w:type="dxa"/>
          </w:tcPr>
          <w:p w14:paraId="3A67F739" w14:textId="149962B4" w:rsidR="00B958B0" w:rsidRPr="00B958B0" w:rsidRDefault="00B958B0" w:rsidP="00B958B0">
            <w:r w:rsidRPr="00B958B0">
              <w:t>X</w:t>
            </w:r>
          </w:p>
        </w:tc>
      </w:tr>
      <w:tr w:rsidR="00B958B0" w:rsidRPr="00B958B0" w14:paraId="24E5D23E" w14:textId="77777777" w:rsidTr="0029776E">
        <w:trPr>
          <w:trHeight w:val="286"/>
        </w:trPr>
        <w:tc>
          <w:tcPr>
            <w:tcW w:w="8005" w:type="dxa"/>
          </w:tcPr>
          <w:p w14:paraId="060B6067" w14:textId="5B6C55DA" w:rsidR="00B958B0" w:rsidRPr="00B958B0" w:rsidRDefault="00B958B0" w:rsidP="00B958B0">
            <w:r w:rsidRPr="00B958B0">
              <w:t>Opportunities to address historic agricultural drainage networks and ongoing land conversion pressures</w:t>
            </w:r>
          </w:p>
        </w:tc>
        <w:tc>
          <w:tcPr>
            <w:tcW w:w="720" w:type="dxa"/>
          </w:tcPr>
          <w:p w14:paraId="7D7E1300" w14:textId="66266A74" w:rsidR="00B958B0" w:rsidRPr="00B958B0" w:rsidRDefault="00B958B0" w:rsidP="00B958B0">
            <w:r w:rsidRPr="00B958B0">
              <w:t>X</w:t>
            </w:r>
          </w:p>
        </w:tc>
        <w:tc>
          <w:tcPr>
            <w:tcW w:w="720" w:type="dxa"/>
          </w:tcPr>
          <w:p w14:paraId="68ABE10E" w14:textId="6ACED14F" w:rsidR="00B958B0" w:rsidRPr="00B958B0" w:rsidRDefault="00B958B0" w:rsidP="00B958B0">
            <w:r w:rsidRPr="00B958B0">
              <w:t>X</w:t>
            </w:r>
          </w:p>
        </w:tc>
      </w:tr>
    </w:tbl>
    <w:p w14:paraId="26D548C6" w14:textId="77777777" w:rsidR="008D1F74" w:rsidRDefault="008D1F74" w:rsidP="000A35A7"/>
    <w:p w14:paraId="0D515CD7" w14:textId="36A3FC77" w:rsidR="000A35A7" w:rsidRDefault="000A35A7" w:rsidP="000A35A7">
      <w:pPr>
        <w:pStyle w:val="Heading3"/>
      </w:pPr>
      <w:r>
        <w:t xml:space="preserve">Management Approaches for Outcome </w:t>
      </w:r>
      <w:r w:rsidR="00692F2F">
        <w:t>1.</w:t>
      </w:r>
      <w:r w:rsidR="00261710">
        <w:t>8</w:t>
      </w:r>
      <w:r>
        <w:t xml:space="preserve">: </w:t>
      </w:r>
      <w:r w:rsidR="00EA0164">
        <w:t>Wetlands</w:t>
      </w:r>
    </w:p>
    <w:p w14:paraId="59A75DF5" w14:textId="77777777" w:rsidR="001A6168" w:rsidRPr="001A6168" w:rsidRDefault="001A6168" w:rsidP="001A6168">
      <w:pPr>
        <w:rPr>
          <w:lang w:val="en"/>
        </w:rPr>
      </w:pPr>
      <w:r w:rsidRPr="001A6168">
        <w:rPr>
          <w:u w:val="single"/>
          <w:lang w:val="en"/>
        </w:rPr>
        <w:t>Management Approach 1.8.1: Seek Plan Implementation, Enhance Collaboration, Engagement, Funding</w:t>
      </w:r>
      <w:r w:rsidRPr="001A6168">
        <w:rPr>
          <w:lang w:val="en"/>
        </w:rPr>
        <w:t xml:space="preserve"> </w:t>
      </w:r>
      <w:r w:rsidRPr="001A6168">
        <w:rPr>
          <w:u w:val="single"/>
          <w:lang w:val="en"/>
        </w:rPr>
        <w:t>and Information Transfer.</w:t>
      </w:r>
    </w:p>
    <w:p w14:paraId="04CC5474" w14:textId="77777777" w:rsidR="001A6168" w:rsidRPr="001A6168" w:rsidRDefault="001A6168" w:rsidP="001A6168">
      <w:pPr>
        <w:rPr>
          <w:lang w:val="en"/>
        </w:rPr>
      </w:pPr>
      <w:r w:rsidRPr="001A6168">
        <w:rPr>
          <w:lang w:val="en"/>
        </w:rPr>
        <w:t xml:space="preserve">The WWG/ CBP has recently sponsored two plans: </w:t>
      </w:r>
      <w:hyperlink r:id="rId83">
        <w:r w:rsidRPr="001A6168">
          <w:rPr>
            <w:rStyle w:val="Hyperlink"/>
            <w:lang w:val="en"/>
          </w:rPr>
          <w:t>Accelerating Non-Tidal Wetland Restoration Across</w:t>
        </w:r>
      </w:hyperlink>
      <w:r w:rsidRPr="001A6168">
        <w:rPr>
          <w:lang w:val="en"/>
        </w:rPr>
        <w:t xml:space="preserve"> </w:t>
      </w:r>
      <w:hyperlink r:id="rId84">
        <w:r w:rsidRPr="001A6168">
          <w:rPr>
            <w:rStyle w:val="Hyperlink"/>
            <w:lang w:val="en"/>
          </w:rPr>
          <w:t>the Bay</w:t>
        </w:r>
      </w:hyperlink>
      <w:r w:rsidRPr="001A6168">
        <w:rPr>
          <w:lang w:val="en"/>
        </w:rPr>
        <w:t xml:space="preserve"> and </w:t>
      </w:r>
      <w:hyperlink r:id="rId85">
        <w:r w:rsidRPr="001A6168">
          <w:rPr>
            <w:rStyle w:val="Hyperlink"/>
            <w:lang w:val="en"/>
          </w:rPr>
          <w:t>The Tidal Wetlands Strategic Plan</w:t>
        </w:r>
      </w:hyperlink>
      <w:r w:rsidRPr="001A6168">
        <w:rPr>
          <w:lang w:val="en"/>
        </w:rPr>
        <w:t>. Both of these extensive plans provide recommendations on a breadth and depth of issues to address voluntary restoration. Additional resources address needs for collaboration, funding, outreach and engagement.</w:t>
      </w:r>
    </w:p>
    <w:p w14:paraId="2DD08E74" w14:textId="77777777" w:rsidR="001A6168" w:rsidRPr="001A6168" w:rsidRDefault="001A6168" w:rsidP="001A6168">
      <w:pPr>
        <w:rPr>
          <w:lang w:val="en"/>
        </w:rPr>
      </w:pPr>
      <w:r w:rsidRPr="001A6168">
        <w:rPr>
          <w:u w:val="single"/>
          <w:lang w:val="en"/>
        </w:rPr>
        <w:t>Management Approach 1.8.2: Improve Wetland Tracking, Mapping, Monitoring, and Functional</w:t>
      </w:r>
      <w:r w:rsidRPr="001A6168">
        <w:rPr>
          <w:lang w:val="en"/>
        </w:rPr>
        <w:t xml:space="preserve"> </w:t>
      </w:r>
      <w:r w:rsidRPr="001A6168">
        <w:rPr>
          <w:u w:val="single"/>
          <w:lang w:val="en"/>
        </w:rPr>
        <w:t>Assessment Capacities</w:t>
      </w:r>
    </w:p>
    <w:p w14:paraId="34F5C757" w14:textId="77777777" w:rsidR="001A6168" w:rsidRPr="001A6168" w:rsidRDefault="001A6168" w:rsidP="001A6168">
      <w:pPr>
        <w:rPr>
          <w:lang w:val="en"/>
        </w:rPr>
      </w:pPr>
      <w:r w:rsidRPr="001A6168">
        <w:rPr>
          <w:lang w:val="en"/>
        </w:rPr>
        <w:t xml:space="preserve">The Wetlands Workgroup will collaborate to address severe data gaps by investigating funding opportunities and options for updating outdated tidal and non-tidal wetland maps. </w:t>
      </w:r>
      <w:r w:rsidRPr="001A6168">
        <w:rPr>
          <w:lang w:val="en"/>
        </w:rPr>
        <w:lastRenderedPageBreak/>
        <w:t>This includes integrating satellite remote sensing and advanced remote data to accurately identify marsh priority migration corridors and interior headwater basins. Develop approaches for measuring tidal and non-tidal wetland health as it relates to wetland function and resilience through either remote sensing or field based data collection.</w:t>
      </w:r>
    </w:p>
    <w:p w14:paraId="53ED2E38" w14:textId="77777777" w:rsidR="001A6168" w:rsidRPr="001A6168" w:rsidRDefault="001A6168" w:rsidP="001A6168">
      <w:pPr>
        <w:rPr>
          <w:lang w:val="en"/>
        </w:rPr>
      </w:pPr>
      <w:r w:rsidRPr="001A6168">
        <w:rPr>
          <w:u w:val="single"/>
          <w:lang w:val="en"/>
        </w:rPr>
        <w:t>Management Approach 1.8.3: Scale Up Landowner Outreach and Technical Assistance</w:t>
      </w:r>
    </w:p>
    <w:p w14:paraId="4D12FD79" w14:textId="77777777" w:rsidR="001A6168" w:rsidRPr="001A6168" w:rsidRDefault="001A6168" w:rsidP="001A6168">
      <w:pPr>
        <w:rPr>
          <w:lang w:val="en"/>
        </w:rPr>
      </w:pPr>
      <w:bookmarkStart w:id="38" w:name="_heading=h.6x1xul8t0zhx" w:colFirst="0" w:colLast="0"/>
      <w:bookmarkEnd w:id="38"/>
      <w:r w:rsidRPr="001A6168">
        <w:rPr>
          <w:lang w:val="en"/>
        </w:rPr>
        <w:t>To overcome barriers to voluntary landowner participation, the workgroup will partner with outreach and technical experts like NGOS, academia and state entities to support and promote aligned outreach toolkits used by Bay Program Partners. Efforts will focus on demonstrating the wildlife, economic, recreational including wildlife viewing, and ecologic benefits and value of wetlands.</w:t>
      </w:r>
    </w:p>
    <w:p w14:paraId="5C294338" w14:textId="77777777" w:rsidR="001A6168" w:rsidRPr="001A6168" w:rsidRDefault="001A6168" w:rsidP="001A6168">
      <w:pPr>
        <w:rPr>
          <w:lang w:val="en"/>
        </w:rPr>
      </w:pPr>
      <w:bookmarkStart w:id="39" w:name="_heading=h.v7si0f1nl9gh" w:colFirst="0" w:colLast="0"/>
      <w:bookmarkStart w:id="40" w:name="_heading=h.54g4k8aiohzc" w:colFirst="0" w:colLast="0"/>
      <w:bookmarkEnd w:id="39"/>
      <w:bookmarkEnd w:id="40"/>
      <w:r w:rsidRPr="001A6168">
        <w:rPr>
          <w:u w:val="single"/>
          <w:lang w:val="en"/>
        </w:rPr>
        <w:t>Management Approach 1.8.4: Build Restoration Workforce and Partnership Capacity</w:t>
      </w:r>
    </w:p>
    <w:p w14:paraId="360491BD" w14:textId="77777777" w:rsidR="001A6168" w:rsidRPr="001A6168" w:rsidRDefault="001A6168" w:rsidP="001A6168">
      <w:pPr>
        <w:rPr>
          <w:lang w:val="en"/>
        </w:rPr>
      </w:pPr>
      <w:r w:rsidRPr="001A6168">
        <w:rPr>
          <w:lang w:val="en"/>
        </w:rPr>
        <w:t>Addressing the regional shortage of qualified restoration professionals, this approach establishes localized training pipelines. The Wetlands Workgroup will identify training opportunities and encourage the training of contractors, regulators, and conservation planners in ecological engineering for tidal and non-tidal wetland creation and restoration.</w:t>
      </w:r>
    </w:p>
    <w:p w14:paraId="09FB5ACF" w14:textId="77777777" w:rsidR="001A6168" w:rsidRPr="001A6168" w:rsidRDefault="001A6168" w:rsidP="001A6168">
      <w:pPr>
        <w:rPr>
          <w:lang w:val="en"/>
        </w:rPr>
      </w:pPr>
      <w:r w:rsidRPr="001A6168">
        <w:rPr>
          <w:u w:val="single"/>
          <w:lang w:val="en"/>
        </w:rPr>
        <w:t>Management Approach 1.8.5: Understand Responses of Living Resources</w:t>
      </w:r>
    </w:p>
    <w:p w14:paraId="06915019" w14:textId="43B18DBA" w:rsidR="001A6168" w:rsidRPr="001A6168" w:rsidRDefault="001A6168" w:rsidP="001A6168">
      <w:pPr>
        <w:rPr>
          <w:lang w:val="en"/>
        </w:rPr>
      </w:pPr>
      <w:r w:rsidRPr="001A6168">
        <w:rPr>
          <w:lang w:val="en"/>
        </w:rPr>
        <w:t>Supporting thriving populations of living resources, like waterbirds and fish, requires suitable habitat. The partnership will identify key environmental factors influencing these species, assess their capacity to respond to changing threats, and evaluate the impact of watershed restoration efforts. To track populations accurately over time, partners will integrate data across agencies. We will further support data to be collected in a manner that enables incorporation into relevant decision making processes.</w:t>
      </w:r>
    </w:p>
    <w:p w14:paraId="0FBA8FD3" w14:textId="77777777" w:rsidR="001A6168" w:rsidRPr="001A6168" w:rsidRDefault="001A6168" w:rsidP="001A6168">
      <w:pPr>
        <w:rPr>
          <w:lang w:val="en"/>
        </w:rPr>
      </w:pPr>
      <w:r w:rsidRPr="001A6168">
        <w:rPr>
          <w:u w:val="single"/>
          <w:lang w:val="en"/>
        </w:rPr>
        <w:t>Management Approach 1.8.6: Funding</w:t>
      </w:r>
    </w:p>
    <w:p w14:paraId="032C42BC" w14:textId="77777777" w:rsidR="001A6168" w:rsidRPr="001A6168" w:rsidRDefault="001A6168" w:rsidP="001A6168">
      <w:pPr>
        <w:rPr>
          <w:lang w:val="en"/>
        </w:rPr>
      </w:pPr>
      <w:r w:rsidRPr="001A6168">
        <w:rPr>
          <w:lang w:val="en"/>
        </w:rPr>
        <w:t>The WWG will recommend new and increased funding to achieve the wetland outcomes. This is critical to be able to access and leverage increased federal funds, and other funding, that will be available.</w:t>
      </w:r>
    </w:p>
    <w:p w14:paraId="50C48E0C" w14:textId="77777777" w:rsidR="000A35A7" w:rsidRDefault="000A35A7" w:rsidP="000A35A7">
      <w:pPr>
        <w:pStyle w:val="Heading3"/>
      </w:pPr>
      <w:r>
        <w:t>Participating Partners</w:t>
      </w:r>
    </w:p>
    <w:p w14:paraId="1F8A4C03" w14:textId="77777777" w:rsidR="000A35A7" w:rsidRDefault="000A35A7" w:rsidP="000A35A7">
      <w:r>
        <w:t xml:space="preserve">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w:t>
      </w:r>
      <w:r>
        <w:lastRenderedPageBreak/>
        <w:t>legislation and developing or implementing programs or verified practices” (2025). Signatory partners may join implementation efforts at any time. Partners also recognize that Signatory participation is voluntary and may vary accordingly.</w:t>
      </w:r>
    </w:p>
    <w:p w14:paraId="102A7199" w14:textId="77777777" w:rsidR="0054256E" w:rsidRPr="0054256E" w:rsidRDefault="0054256E" w:rsidP="00434CD4">
      <w:pPr>
        <w:pStyle w:val="ListParagraph"/>
        <w:numPr>
          <w:ilvl w:val="0"/>
          <w:numId w:val="36"/>
        </w:numPr>
        <w:rPr>
          <w:b/>
          <w:bCs/>
        </w:rPr>
      </w:pPr>
      <w:r w:rsidRPr="0054256E">
        <w:rPr>
          <w:b/>
          <w:bCs/>
        </w:rPr>
        <w:t>Signatory Partners</w:t>
      </w:r>
    </w:p>
    <w:p w14:paraId="4754A9B6" w14:textId="77777777" w:rsidR="0054256E" w:rsidRDefault="0054256E" w:rsidP="00434CD4">
      <w:pPr>
        <w:pStyle w:val="ListParagraph"/>
        <w:numPr>
          <w:ilvl w:val="1"/>
          <w:numId w:val="36"/>
        </w:numPr>
      </w:pPr>
      <w:r>
        <w:t>TBD, will need to be added after November by Signatory Partners</w:t>
      </w:r>
    </w:p>
    <w:p w14:paraId="15FF8EA0" w14:textId="77777777" w:rsidR="0054256E" w:rsidRPr="0054256E" w:rsidRDefault="0054256E" w:rsidP="00434CD4">
      <w:pPr>
        <w:pStyle w:val="ListParagraph"/>
        <w:numPr>
          <w:ilvl w:val="0"/>
          <w:numId w:val="36"/>
        </w:numPr>
        <w:rPr>
          <w:b/>
          <w:bCs/>
        </w:rPr>
      </w:pPr>
      <w:r w:rsidRPr="0054256E">
        <w:rPr>
          <w:b/>
          <w:bCs/>
        </w:rPr>
        <w:t>At-Large Members of the Wetlands Workgroup and Other Partners</w:t>
      </w:r>
    </w:p>
    <w:p w14:paraId="080F4BFF" w14:textId="77777777" w:rsidR="0054256E" w:rsidRDefault="0054256E" w:rsidP="00434CD4">
      <w:pPr>
        <w:pStyle w:val="ListParagraph"/>
        <w:numPr>
          <w:ilvl w:val="1"/>
          <w:numId w:val="36"/>
        </w:numPr>
      </w:pPr>
      <w:r>
        <w:t>State of New York</w:t>
      </w:r>
    </w:p>
    <w:p w14:paraId="4DE32E22" w14:textId="77777777" w:rsidR="0054256E" w:rsidRDefault="0054256E" w:rsidP="00434CD4">
      <w:pPr>
        <w:pStyle w:val="ListParagraph"/>
        <w:numPr>
          <w:ilvl w:val="1"/>
          <w:numId w:val="36"/>
        </w:numPr>
      </w:pPr>
      <w:r>
        <w:t>State of West Virginia</w:t>
      </w:r>
    </w:p>
    <w:p w14:paraId="1F6DA68B" w14:textId="77777777" w:rsidR="0054256E" w:rsidRDefault="0054256E" w:rsidP="00434CD4">
      <w:pPr>
        <w:pStyle w:val="ListParagraph"/>
        <w:numPr>
          <w:ilvl w:val="1"/>
          <w:numId w:val="36"/>
        </w:numPr>
      </w:pPr>
      <w:r>
        <w:t xml:space="preserve">Delaware Department of Natural Resources and Environmental Control (DNREC) and Natural Resources Conservation Service (NRCS) </w:t>
      </w:r>
    </w:p>
    <w:p w14:paraId="4C9AF451" w14:textId="77777777" w:rsidR="0054256E" w:rsidRDefault="0054256E" w:rsidP="00434CD4">
      <w:pPr>
        <w:pStyle w:val="ListParagraph"/>
        <w:numPr>
          <w:ilvl w:val="1"/>
          <w:numId w:val="36"/>
        </w:numPr>
      </w:pPr>
      <w:r>
        <w:t>Commonwealth of Pennsylvania</w:t>
      </w:r>
    </w:p>
    <w:p w14:paraId="6F9BAEC0" w14:textId="77777777" w:rsidR="0054256E" w:rsidRDefault="0054256E" w:rsidP="00434CD4">
      <w:pPr>
        <w:pStyle w:val="ListParagraph"/>
        <w:numPr>
          <w:ilvl w:val="1"/>
          <w:numId w:val="36"/>
        </w:numPr>
      </w:pPr>
      <w:r>
        <w:t>District of Columbia</w:t>
      </w:r>
    </w:p>
    <w:p w14:paraId="428BE819" w14:textId="77777777" w:rsidR="0054256E" w:rsidRDefault="0054256E" w:rsidP="00434CD4">
      <w:pPr>
        <w:pStyle w:val="ListParagraph"/>
        <w:numPr>
          <w:ilvl w:val="1"/>
          <w:numId w:val="36"/>
        </w:numPr>
      </w:pPr>
      <w:r>
        <w:t>Chesapeake Bay Commission</w:t>
      </w:r>
    </w:p>
    <w:p w14:paraId="0C53D3BD" w14:textId="77777777" w:rsidR="0054256E" w:rsidRDefault="0054256E" w:rsidP="00434CD4">
      <w:pPr>
        <w:pStyle w:val="ListParagraph"/>
        <w:numPr>
          <w:ilvl w:val="1"/>
          <w:numId w:val="36"/>
        </w:numPr>
      </w:pPr>
      <w:r>
        <w:t xml:space="preserve">EPA / Federal Agencies (USACE, USGS, NOAA, USFWS, </w:t>
      </w:r>
      <w:proofErr w:type="spellStart"/>
      <w:r>
        <w:t>DoW</w:t>
      </w:r>
      <w:proofErr w:type="spellEnd"/>
      <w:r>
        <w:t>)</w:t>
      </w:r>
    </w:p>
    <w:p w14:paraId="06EEA62C" w14:textId="77777777" w:rsidR="0054256E" w:rsidRDefault="0054256E" w:rsidP="00434CD4">
      <w:pPr>
        <w:pStyle w:val="ListParagraph"/>
        <w:numPr>
          <w:ilvl w:val="1"/>
          <w:numId w:val="36"/>
        </w:numPr>
      </w:pPr>
      <w:r>
        <w:t>State of Maryland</w:t>
      </w:r>
    </w:p>
    <w:p w14:paraId="0C69956B" w14:textId="77777777" w:rsidR="0054256E" w:rsidRDefault="0054256E" w:rsidP="00434CD4">
      <w:pPr>
        <w:pStyle w:val="ListParagraph"/>
        <w:numPr>
          <w:ilvl w:val="1"/>
          <w:numId w:val="36"/>
        </w:numPr>
      </w:pPr>
      <w:r>
        <w:t>Commonwealth of Virginia</w:t>
      </w:r>
    </w:p>
    <w:p w14:paraId="4995DC86" w14:textId="77777777" w:rsidR="0054256E" w:rsidRDefault="0054256E" w:rsidP="00434CD4">
      <w:pPr>
        <w:pStyle w:val="ListParagraph"/>
        <w:numPr>
          <w:ilvl w:val="1"/>
          <w:numId w:val="36"/>
        </w:numPr>
      </w:pPr>
      <w:r>
        <w:t>The Nature Conservancy (TNC)</w:t>
      </w:r>
    </w:p>
    <w:p w14:paraId="1539D26E" w14:textId="77777777" w:rsidR="0054256E" w:rsidRDefault="0054256E" w:rsidP="00434CD4">
      <w:pPr>
        <w:pStyle w:val="ListParagraph"/>
        <w:numPr>
          <w:ilvl w:val="1"/>
          <w:numId w:val="36"/>
        </w:numPr>
      </w:pPr>
      <w:r>
        <w:t>Chesapeake Bay Trust (CBT)</w:t>
      </w:r>
    </w:p>
    <w:p w14:paraId="664A7FF4" w14:textId="77777777" w:rsidR="0054256E" w:rsidRDefault="0054256E" w:rsidP="00434CD4">
      <w:pPr>
        <w:pStyle w:val="ListParagraph"/>
        <w:numPr>
          <w:ilvl w:val="1"/>
          <w:numId w:val="36"/>
        </w:numPr>
      </w:pPr>
      <w:r>
        <w:t>Ducks Unlimited</w:t>
      </w:r>
    </w:p>
    <w:p w14:paraId="531BA41B" w14:textId="77777777" w:rsidR="0054256E" w:rsidRDefault="0054256E" w:rsidP="00434CD4">
      <w:pPr>
        <w:pStyle w:val="ListParagraph"/>
        <w:numPr>
          <w:ilvl w:val="1"/>
          <w:numId w:val="36"/>
        </w:numPr>
      </w:pPr>
      <w:r>
        <w:t>Center for Coastal Resources Management (VIMS)</w:t>
      </w:r>
    </w:p>
    <w:p w14:paraId="38A7C135" w14:textId="6673924C" w:rsidR="000A35A7" w:rsidRDefault="0054256E" w:rsidP="00434CD4">
      <w:pPr>
        <w:pStyle w:val="ListParagraph"/>
        <w:numPr>
          <w:ilvl w:val="1"/>
          <w:numId w:val="36"/>
        </w:numPr>
      </w:pPr>
      <w:r>
        <w:t>University of Maryland Center for Environmental Science</w:t>
      </w:r>
    </w:p>
    <w:p w14:paraId="178CA7FC" w14:textId="77777777" w:rsidR="00A437DB" w:rsidRDefault="00A437DB" w:rsidP="00A437DB"/>
    <w:p w14:paraId="6DBE842C" w14:textId="113C005C" w:rsidR="00A437DB" w:rsidRDefault="00A437DB">
      <w:r>
        <w:br w:type="page"/>
      </w:r>
    </w:p>
    <w:p w14:paraId="3D4E81FA" w14:textId="25185F0F" w:rsidR="00F4128E" w:rsidRPr="00DE4197" w:rsidRDefault="00F4128E" w:rsidP="00F4128E">
      <w:pPr>
        <w:rPr>
          <w:sz w:val="48"/>
          <w:szCs w:val="48"/>
        </w:rPr>
      </w:pPr>
      <w:r>
        <w:rPr>
          <w:noProof/>
          <w:sz w:val="48"/>
          <w:szCs w:val="48"/>
        </w:rPr>
        <w:lastRenderedPageBreak/>
        <w:drawing>
          <wp:anchor distT="0" distB="0" distL="114300" distR="114300" simplePos="0" relativeHeight="251680768" behindDoc="1" locked="0" layoutInCell="1" allowOverlap="1" wp14:anchorId="784CABE6" wp14:editId="73E81FCA">
            <wp:simplePos x="0" y="0"/>
            <wp:positionH relativeFrom="column">
              <wp:posOffset>-439387</wp:posOffset>
            </wp:positionH>
            <wp:positionV relativeFrom="paragraph">
              <wp:posOffset>83127</wp:posOffset>
            </wp:positionV>
            <wp:extent cx="6856961" cy="5463220"/>
            <wp:effectExtent l="0" t="0" r="1270" b="4445"/>
            <wp:wrapNone/>
            <wp:docPr id="490415045"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0415045" name="Picture 28"/>
                    <pic:cNvPicPr>
                      <a:picLocks noChangeAspect="1" noChangeArrowheads="1"/>
                    </pic:cNvPicPr>
                  </pic:nvPicPr>
                  <pic:blipFill rotWithShape="1">
                    <a:blip r:embed="rId86" cstate="print">
                      <a:extLst>
                        <a:ext uri="{28A0092B-C50C-407E-A947-70E740481C1C}">
                          <a14:useLocalDpi xmlns:a14="http://schemas.microsoft.com/office/drawing/2010/main" val="0"/>
                        </a:ext>
                      </a:extLst>
                    </a:blip>
                    <a:srcRect l="13882" r="2464"/>
                    <a:stretch>
                      <a:fillRect/>
                    </a:stretch>
                  </pic:blipFill>
                  <pic:spPr bwMode="auto">
                    <a:xfrm>
                      <a:off x="0" y="0"/>
                      <a:ext cx="6856961" cy="546322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mc:AlternateContent>
          <mc:Choice Requires="wpg">
            <w:drawing>
              <wp:anchor distT="0" distB="0" distL="114300" distR="114300" simplePos="0" relativeHeight="251679744" behindDoc="1" locked="0" layoutInCell="1" allowOverlap="1" wp14:anchorId="652ED683" wp14:editId="6F996B16">
                <wp:simplePos x="0" y="0"/>
                <wp:positionH relativeFrom="margin">
                  <wp:posOffset>-454025</wp:posOffset>
                </wp:positionH>
                <wp:positionV relativeFrom="margin">
                  <wp:posOffset>-481965</wp:posOffset>
                </wp:positionV>
                <wp:extent cx="6858000" cy="571501"/>
                <wp:effectExtent l="0" t="0" r="0" b="0"/>
                <wp:wrapSquare wrapText="bothSides"/>
                <wp:docPr id="2068390586" name="Group 6"/>
                <wp:cNvGraphicFramePr/>
                <a:graphic xmlns:a="http://schemas.openxmlformats.org/drawingml/2006/main">
                  <a:graphicData uri="http://schemas.microsoft.com/office/word/2010/wordprocessingGroup">
                    <wpg:wgp>
                      <wpg:cNvGrpSpPr/>
                      <wpg:grpSpPr>
                        <a:xfrm>
                          <a:off x="0" y="0"/>
                          <a:ext cx="6858000" cy="571501"/>
                          <a:chOff x="0" y="0"/>
                          <a:chExt cx="6858000" cy="571501"/>
                        </a:xfrm>
                      </wpg:grpSpPr>
                      <wps:wsp>
                        <wps:cNvPr id="1858067912" name="Rectangle: Single Corner Snipped 5"/>
                        <wps:cNvSpPr/>
                        <wps:spPr>
                          <a:xfrm>
                            <a:off x="0" y="0"/>
                            <a:ext cx="6858000" cy="571500"/>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3BBC4F44" w14:textId="77777777" w:rsidR="00F4128E" w:rsidRPr="00B23160" w:rsidRDefault="00F4128E" w:rsidP="00F4128E">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4239C52F" w14:textId="77777777" w:rsidR="00F4128E" w:rsidRDefault="00F4128E" w:rsidP="00F4128E">
                              <w:pPr>
                                <w:spacing w:before="120" w:after="0" w:line="240" w:lineRule="auto"/>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48453681" name="Rectangle: Single Corner Snipped 5"/>
                        <wps:cNvSpPr/>
                        <wps:spPr>
                          <a:xfrm rot="10800000">
                            <a:off x="5943600" y="0"/>
                            <a:ext cx="914400" cy="571501"/>
                          </a:xfrm>
                          <a:custGeom>
                            <a:avLst/>
                            <a:gdLst>
                              <a:gd name="csX0" fmla="*/ 0 w 5928995"/>
                              <a:gd name="csY0" fmla="*/ 1 h 571501"/>
                              <a:gd name="csX1" fmla="*/ 2760467 w 5928995"/>
                              <a:gd name="csY1" fmla="*/ 0 h 571501"/>
                              <a:gd name="csX2" fmla="*/ 5928995 w 5928995"/>
                              <a:gd name="csY2" fmla="*/ 571501 h 571501"/>
                              <a:gd name="csX3" fmla="*/ 0 w 5928995"/>
                              <a:gd name="csY3" fmla="*/ 571501 h 571501"/>
                              <a:gd name="csX4" fmla="*/ 0 w 5928995"/>
                              <a:gd name="csY4" fmla="*/ 1 h 571501"/>
                            </a:gdLst>
                            <a:ahLst/>
                            <a:cxnLst>
                              <a:cxn ang="0">
                                <a:pos x="csX0" y="csY0"/>
                              </a:cxn>
                              <a:cxn ang="0">
                                <a:pos x="csX1" y="csY1"/>
                              </a:cxn>
                              <a:cxn ang="0">
                                <a:pos x="csX2" y="csY2"/>
                              </a:cxn>
                              <a:cxn ang="0">
                                <a:pos x="csX3" y="csY3"/>
                              </a:cxn>
                              <a:cxn ang="0">
                                <a:pos x="csX4" y="csY4"/>
                              </a:cxn>
                            </a:cxnLst>
                            <a:rect l="l" t="t" r="r" b="b"/>
                            <a:pathLst>
                              <a:path w="5928995" h="571501">
                                <a:moveTo>
                                  <a:pt x="0" y="1"/>
                                </a:moveTo>
                                <a:lnTo>
                                  <a:pt x="2760467" y="0"/>
                                </a:lnTo>
                                <a:lnTo>
                                  <a:pt x="5928995" y="571501"/>
                                </a:lnTo>
                                <a:lnTo>
                                  <a:pt x="0" y="571501"/>
                                </a:lnTo>
                                <a:lnTo>
                                  <a:pt x="0" y="1"/>
                                </a:lnTo>
                                <a:close/>
                              </a:path>
                            </a:pathLst>
                          </a:custGeom>
                          <a:ln>
                            <a:noFill/>
                          </a:ln>
                        </wps:spPr>
                        <wps:style>
                          <a:lnRef idx="2">
                            <a:schemeClr val="accent6">
                              <a:shade val="15000"/>
                            </a:schemeClr>
                          </a:lnRef>
                          <a:fillRef idx="1">
                            <a:schemeClr val="accent6"/>
                          </a:fillRef>
                          <a:effectRef idx="0">
                            <a:schemeClr val="accent6"/>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652ED683" id="_x0000_s1039" style="position:absolute;margin-left:-35.75pt;margin-top:-37.95pt;width:540pt;height:45pt;z-index:-251636736;mso-position-horizontal-relative:margin;mso-position-vertical-relative:margin;mso-height-relative:margin" coordsize="68580,5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AE+/SgQAAIIOAAAOAAAAZHJzL2Uyb0RvYy54bWzsV11P5DYUfa/U/2DlsVKZzDCfEcMKsQVV&#10;Qrtoodr20TjOJJJju7aHGfrre2zHIcB2imjpU1/y5XuPfc+999g5+bBvBbnnxjZKrrPxUZ4RLpkq&#10;G7lZZ7/cXvy4zIh1VJZUKMnX2QO32YfT77872emCT1StRMkNAYi0xU6vs9o5XYxGltW8pfZIaS4x&#10;WCnTUodXsxmVhu6A3orRJM/no50ypTaKcWvx9WMczE4DflVx5j5XleWOiHWGtblwNeF656+j0xNa&#10;bAzVdcO6ZdA3rKKljcSkPdRH6ijZmuYFVNswo6yq3BFT7UhVVcN4iAHRjPNn0VwatdUhlk2x2+ie&#10;JlD7jKc3w7JP95dG3+hrAyZ2egMuwpuPZV+Z1t+xSrIPlD30lPG9Iwwf58vZMs/BLMPYbDGe5ePI&#10;KatB/As3Vv902HGUph09WcxOozzsIwP2nzFwU1PNA7G2AAPXhjQlqtfHMl+sxpOMSNqiWr+gfqjc&#10;CF6QG1SX4ORcGYmCvZGN1rwkMx+sXxxQehJtYcHn2xkMVdkTQQttrLvkqiX+YZ0ZLCrUGr2/sg7z&#10;wzSZ+EmF9FepLhoh4qj/Aj7TusKTexA8Wn/hFcJHLicBNbQePxeG3FM0DWWMSzeOQzUtefyMRCPr&#10;Eb73CEsREoAeucL8PXYH4Nv6JXaE6ey9Kw+d2zvnhxYWnXuPMLOSrnduG6nMtwAEoupmjvaJpEiN&#10;Z8nt7/ahNBYpz3eqfEC5GBWVxGp20SArV9S6a2ogHWgFyKH7jEsl1G6dqe4pI7Uyf3zru7dHPWM0&#10;IztI0Tqzv2+p4RkRP0tU+mo8nXrtCi/T2WKCFzMcuRuOyG17rpC4MYRXs/Do7Z1Ij5VR7Veo5pmf&#10;FUNUMsy9zpgz6eXcRYmE7jJ+dhbMoFeauit5o5kH9zz7qrvdf6VGd6XpIAufVOouWjyr0GjrPaU6&#10;2zpVNaF8PdOR1y4D6PTYVe/f8rPpcjo7ni/B1r/X8rE8xrlXRnSJD7jT0Nlqejz3cvlSSUOWMfJU&#10;SAcywLZRBjxcIhYbTgkR8J82ZRcBs78CpmoFqvGHEcnJjsxWk+VqFcTqieFvQ8MxqclQwYeAoKcH&#10;nCzm+XS+OAQ7NM8PwEJoe9hujYdgn5iHveYA9vEA+yAHQ8MY/wHU6WtRh4ZPmUVK+6TROko4Ldhe&#10;donEE3oSe3ysHK2s30ZjVlE2zCJrUbdg6TP/lw5IQ3RIQvd3DiA4OkxeOQO4iw7Hr3QALdFhOnQA&#10;JVhaF7/f3/xxTYTjmoN2Yc/LCI5rd94HskOdpy09EohsKnBS96cQP9xCfG9VMHSPZ5HExuOokEOr&#10;rsDDShPVySLddcDrp0VMj62DaJJZukfz2PevNkzrTCBMKMtj5j0FYbftufAUDgTiPQ4B87iLvssh&#10;YN6Vw5sOAcn5fQ4B/2/5/9WWH878+NEJld39lPk/qeF7OCI8/jqe/gkAAP//AwBQSwMEFAAGAAgA&#10;AAAhAC+Ri6/gAAAACwEAAA8AAABkcnMvZG93bnJldi54bWxMj8FOwzAQRO9I/IO1SNxa20CgDXGq&#10;qgJOFRItEuptG2+TqLEdxW6S/j3OCW6zO6PZt9lqNA3rqfO1swrkXAAjWzhd21LB9/59tgDmA1qN&#10;jbOk4EoeVvntTYapdoP9on4XShZLrE9RQRVCm3Lui4oM+rlryUbv5DqDIY5dyXWHQyw3DX8Q4pkb&#10;rG28UGFLm4qK8+5iFHwMOKwf5Vu/PZ8218M++fzZSlLq/m5cvwILNIa/MEz4ER3yyHR0F6s9axTM&#10;XmQSo5NIlsCmhBCLuDpG9SSB5xn//0P+CwAA//8DAFBLAQItABQABgAIAAAAIQC2gziS/gAAAOEB&#10;AAATAAAAAAAAAAAAAAAAAAAAAABbQ29udGVudF9UeXBlc10ueG1sUEsBAi0AFAAGAAgAAAAhADj9&#10;If/WAAAAlAEAAAsAAAAAAAAAAAAAAAAALwEAAF9yZWxzLy5yZWxzUEsBAi0AFAAGAAgAAAAhAG0A&#10;T79KBAAAgg4AAA4AAAAAAAAAAAAAAAAALgIAAGRycy9lMm9Eb2MueG1sUEsBAi0AFAAGAAgAAAAh&#10;AC+Ri6/gAAAACwEAAA8AAAAAAAAAAAAAAAAApAYAAGRycy9kb3ducmV2LnhtbFBLBQYAAAAABAAE&#10;APMAAACxBwAAAAA=&#10;">
                <v:rect id="Rectangle: Single Corner Snipped 5" o:spid="_x0000_s1040" style="position:absolute;width:68580;height:5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1ddFyQAAAOMAAAAPAAAAZHJzL2Rvd25yZXYueG1sRE9fa8Iw&#10;EH8X9h3CDfamqYpaO6OIIIwhwrr54NvR3JpuzaU0Wa1++mUg7PF+/2+16W0tOmp95VjBeJSAIC6c&#10;rrhU8PG+H6YgfEDWWDsmBVfysFk/DFaYaXfhN+ryUIoYwj5DBSaEJpPSF4Ys+pFriCP36VqLIZ5t&#10;KXWLlxhuazlJkrm0WHFsMNjQzlDxnf9YBa9fi2luum13mx7pZNzpcN7vvFJPj/32GUSgPvyL7+4X&#10;HeenszSZL5bjCfz9FAGQ618AAAD//wMAUEsBAi0AFAAGAAgAAAAhANvh9svuAAAAhQEAABMAAAAA&#10;AAAAAAAAAAAAAAAAAFtDb250ZW50X1R5cGVzXS54bWxQSwECLQAUAAYACAAAACEAWvQsW78AAAAV&#10;AQAACwAAAAAAAAAAAAAAAAAfAQAAX3JlbHMvLnJlbHNQSwECLQAUAAYACAAAACEAiNXXRckAAADj&#10;AAAADwAAAAAAAAAAAAAAAAAHAgAAZHJzL2Rvd25yZXYueG1sUEsFBgAAAAADAAMAtwAAAP0CAAAA&#10;AA==&#10;" fillcolor="#156082 [3204]" stroked="f" strokeweight="1pt">
                  <v:textbox>
                    <w:txbxContent>
                      <w:p w14:paraId="3BBC4F44" w14:textId="77777777" w:rsidR="00F4128E" w:rsidRPr="00B23160" w:rsidRDefault="00F4128E" w:rsidP="00F4128E">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4239C52F" w14:textId="77777777" w:rsidR="00F4128E" w:rsidRDefault="00F4128E" w:rsidP="00F4128E">
                        <w:pPr>
                          <w:spacing w:before="120" w:after="0" w:line="240" w:lineRule="auto"/>
                          <w:jc w:val="center"/>
                        </w:pPr>
                      </w:p>
                    </w:txbxContent>
                  </v:textbox>
                </v:rect>
                <v:shape id="Rectangle: Single Corner Snipped 5" o:spid="_x0000_s1041" style="position:absolute;left:59436;width:9144;height:5715;rotation:180;visibility:visible;mso-wrap-style:square;v-text-anchor:middle" coordsize="5928995,571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cNgNyQAAAOMAAAAPAAAAZHJzL2Rvd25yZXYueG1sRE9La8JA&#10;EL4X+h+WEXopurFRSVNXkRap4MXnwduQHZPU7GzIrpr+e1cQPM73nvG0NZW4UONKywr6vQgEcWZ1&#10;ybmC3XbeTUA4j6yxskwK/snBdPL6MsZU2yuv6bLxuQgh7FJUUHhfp1K6rCCDrmdr4sAdbWPQh7PJ&#10;pW7wGsJNJT+iaCQNlhwaCqzpu6DstDkbBYt4V8e/0fvP8nMfG/470HK+Oiv11mlnXyA8tf4pfrgX&#10;OswfDpLBMB4lfbj/FACQkxsAAAD//wMAUEsBAi0AFAAGAAgAAAAhANvh9svuAAAAhQEAABMAAAAA&#10;AAAAAAAAAAAAAAAAAFtDb250ZW50X1R5cGVzXS54bWxQSwECLQAUAAYACAAAACEAWvQsW78AAAAV&#10;AQAACwAAAAAAAAAAAAAAAAAfAQAAX3JlbHMvLnJlbHNQSwECLQAUAAYACAAAACEA43DYDckAAADj&#10;AAAADwAAAAAAAAAAAAAAAAAHAgAAZHJzL2Rvd25yZXYueG1sUEsFBgAAAAADAAMAtwAAAP0CAAAA&#10;AA==&#10;" path="m,1l2760467,,5928995,571501,,571501,,1xe" fillcolor="#4ea72e [3209]" stroked="f" strokeweight="1pt">
                  <v:stroke joinstyle="miter"/>
                  <v:path arrowok="t" o:connecttype="custom" o:connectlocs="0,1;425733,0;914400,571501;0,571501;0,1" o:connectangles="0,0,0,0,0"/>
                </v:shape>
                <w10:wrap type="square" anchorx="margin" anchory="margin"/>
              </v:group>
            </w:pict>
          </mc:Fallback>
        </mc:AlternateContent>
      </w:r>
    </w:p>
    <w:p w14:paraId="07DD2EDD" w14:textId="77777777" w:rsidR="00F4128E" w:rsidRDefault="00F4128E" w:rsidP="00F4128E"/>
    <w:p w14:paraId="4B5B7BFF" w14:textId="77777777" w:rsidR="00F4128E" w:rsidRDefault="00F4128E" w:rsidP="00F4128E"/>
    <w:p w14:paraId="0FB0C9D2" w14:textId="77777777" w:rsidR="00F4128E" w:rsidRDefault="00F4128E" w:rsidP="00F4128E"/>
    <w:p w14:paraId="0C3B2B26" w14:textId="77777777" w:rsidR="00F4128E" w:rsidRDefault="00F4128E" w:rsidP="00F4128E"/>
    <w:p w14:paraId="54F30A93" w14:textId="77777777" w:rsidR="00F4128E" w:rsidRDefault="00F4128E" w:rsidP="00F4128E"/>
    <w:p w14:paraId="0AE984F8" w14:textId="77777777" w:rsidR="00F4128E" w:rsidRDefault="00F4128E" w:rsidP="00F4128E"/>
    <w:p w14:paraId="3B9ED039" w14:textId="77777777" w:rsidR="00F4128E" w:rsidRDefault="00F4128E" w:rsidP="00F4128E"/>
    <w:p w14:paraId="56A6E20A" w14:textId="77777777" w:rsidR="00F4128E" w:rsidRDefault="00F4128E" w:rsidP="00F4128E"/>
    <w:p w14:paraId="5B3A7079" w14:textId="77777777" w:rsidR="00F4128E" w:rsidRDefault="00F4128E" w:rsidP="00F4128E"/>
    <w:p w14:paraId="6BF9BFCD" w14:textId="77777777" w:rsidR="00F4128E" w:rsidRDefault="00F4128E" w:rsidP="00F4128E"/>
    <w:p w14:paraId="67400040" w14:textId="700F813F" w:rsidR="00F4128E" w:rsidRDefault="000F41FE" w:rsidP="000F41FE">
      <w:pPr>
        <w:tabs>
          <w:tab w:val="left" w:pos="8509"/>
        </w:tabs>
      </w:pPr>
      <w:r>
        <w:tab/>
      </w:r>
    </w:p>
    <w:p w14:paraId="1D567CEE" w14:textId="67C09F55" w:rsidR="00F4128E" w:rsidRDefault="00F4128E" w:rsidP="00F4128E"/>
    <w:p w14:paraId="6CFB9DE8" w14:textId="465812BF" w:rsidR="00F4128E" w:rsidRDefault="00F4128E" w:rsidP="00F4128E"/>
    <w:p w14:paraId="071201F1" w14:textId="2351AF7A" w:rsidR="00F4128E" w:rsidRDefault="00F4128E" w:rsidP="00F4128E"/>
    <w:p w14:paraId="4EFAD362" w14:textId="47B612C4" w:rsidR="00F4128E" w:rsidRPr="00F4128E" w:rsidRDefault="00F4128E" w:rsidP="00F4128E">
      <w:pPr>
        <w:rPr>
          <w:sz w:val="16"/>
          <w:szCs w:val="16"/>
        </w:rPr>
      </w:pPr>
    </w:p>
    <w:p w14:paraId="1A037C99" w14:textId="1E12844D" w:rsidR="00F4128E" w:rsidRDefault="00F4128E" w:rsidP="00F4128E">
      <w:r>
        <w:rPr>
          <w:noProof/>
        </w:rPr>
        <mc:AlternateContent>
          <mc:Choice Requires="wpg">
            <w:drawing>
              <wp:anchor distT="0" distB="0" distL="114300" distR="114300" simplePos="0" relativeHeight="251678720" behindDoc="1" locked="0" layoutInCell="1" allowOverlap="1" wp14:anchorId="7D1A4724" wp14:editId="2CF92AA1">
                <wp:simplePos x="0" y="0"/>
                <wp:positionH relativeFrom="margin">
                  <wp:posOffset>-451262</wp:posOffset>
                </wp:positionH>
                <wp:positionV relativeFrom="margin">
                  <wp:posOffset>5545777</wp:posOffset>
                </wp:positionV>
                <wp:extent cx="6858000" cy="3225165"/>
                <wp:effectExtent l="0" t="0" r="0" b="0"/>
                <wp:wrapNone/>
                <wp:docPr id="514388151" name="Group 10"/>
                <wp:cNvGraphicFramePr/>
                <a:graphic xmlns:a="http://schemas.openxmlformats.org/drawingml/2006/main">
                  <a:graphicData uri="http://schemas.microsoft.com/office/word/2010/wordprocessingGroup">
                    <wpg:wgp>
                      <wpg:cNvGrpSpPr/>
                      <wpg:grpSpPr>
                        <a:xfrm>
                          <a:off x="0" y="0"/>
                          <a:ext cx="6858000" cy="3225165"/>
                          <a:chOff x="0" y="0"/>
                          <a:chExt cx="6858000" cy="914400"/>
                        </a:xfrm>
                      </wpg:grpSpPr>
                      <wps:wsp>
                        <wps:cNvPr id="952722581" name="Rectangle 7"/>
                        <wps:cNvSpPr/>
                        <wps:spPr>
                          <a:xfrm>
                            <a:off x="0" y="0"/>
                            <a:ext cx="6858000" cy="914400"/>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45611342" name="Rectangle 8"/>
                        <wps:cNvSpPr/>
                        <wps:spPr>
                          <a:xfrm>
                            <a:off x="0" y="0"/>
                            <a:ext cx="328613" cy="914400"/>
                          </a:xfrm>
                          <a:prstGeom prst="rect">
                            <a:avLst/>
                          </a:prstGeom>
                          <a:solidFill>
                            <a:schemeClr val="accent6"/>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F6F536C" id="Group 10" o:spid="_x0000_s1026" style="position:absolute;margin-left:-35.55pt;margin-top:436.7pt;width:540pt;height:253.95pt;z-index:-251637760;mso-position-horizontal-relative:margin;mso-position-vertical-relative:margin;mso-width-relative:margin;mso-height-relative:margin" coordsize="68580,91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9AoVCAMAAJ0KAAAOAAAAZHJzL2Uyb0RvYy54bWzsVltP2zAYfZ+0/2D5feTSCyUiRRUMNAkB&#10;AiaejeM0kRzbs92m7Nfvs52EQqtNAm3SJF5cX76bT8536uOTTcPRmmlTS5Hj5CDGiAkqi1osc/z9&#10;/vzLDCNjiSgIl4Ll+IkZfDL//Om4VRlLZSV5wTSCIMJkrcpxZa3KosjQijXEHEjFBByWUjfEwlIv&#10;o0KTFqI3PErjeBq1UhdKS8qMgd2zcIjnPn5ZMmqvy9Iwi3iOoTbrR+3HRzdG82OSLTVRVU27Msgb&#10;qmhILSDpEOqMWIJWut4J1dRUSyNLe0BlE8myrCnzd4DbJPGr21xouVL+LsusXaoBJoD2FU5vDkuv&#10;1hda3akbDUi0aglY+JW7y6bUjfuFKtHGQ/Y0QMY2FlHYnM4mszgGZCmcjdJ0kkwnAVRaAfI7frT6&#10;us/zKBmPIQrUEPV5oxfVtAr4YZ4hMO+D4K4iinlkTQYQ3GhUFzk+mqSHcIVZgpEgDbD1FvhDxJIz&#10;dOhqc0WA9YCWyQwA9yao9lyYZEobe8Fkg9wkxxqye1KR9aWxAZvexCU1ktfFec25X7iOYadcozUB&#10;rhNKmbBJh+gLSy6cvZDOMwR1OwB3fx0/s0+cOTsublkJ6MC3Tn0xvjV3E/kaKlKwkD+ZOFaE8IOH&#10;/7o+oLMuIf8QO/ld7BCms3euzHf24Bz/2Xnw8JmlsINzUwup9wXgA3xlsO9BCtA4lB5l8QTc0TLo&#10;ilH0vIZPd0mMvSEahAQaA8TRXsNQctnmWHYzjCqpf+7bd/ZAbjjFqAVhyrH5sSKaYcS/CaC9Zw4o&#10;mV+MJ4cp5NDbJ4/bJ2LVnErgA1AaqvNTZ295Py21bB5AQxcuKxwRQSF3jqnV/eLUBsEEFaZssfBm&#10;oF6K2Etxp6gL7lB11LzfPBCtOv5aEIkr2bcayV7RONg6TyEXKyvL2nP8GdcOb2j70Hp/vf/TeDyZ&#10;JslonO4KwOz9AjBKZ9NkFKTy3/T/tO/AbaX46P+un4OqffT//9D//jUAbyD/F9K919wja3vt9eL5&#10;VTn/BQAA//8DAFBLAwQUAAYACAAAACEAIIdUIOMAAAANAQAADwAAAGRycy9kb3ducmV2LnhtbEyP&#10;wU7DMAyG70i8Q2QkblsSCqyUptM0AadpEhsS4uY1XlutSaoma7u3JzvBzZY//f7+fDmZlg3U+8ZZ&#10;BXIugJEtnW5speBr/z5LgfmAVmPrLCm4kIdlcXuTY6bdaD9p2IWKxRDrM1RQh9BlnPuyJoN+7jqy&#10;8XZ0vcEQ177iuscxhpuWPwjxzA02Nn6osaN1TeVpdzYKPkYcV4l8Gzan4/rys3/afm8kKXV/N61e&#10;gQWawh8MV/2oDkV0Oriz1Z61CmYLKSOqIF0kj8CuhBDpC7BDnJJUJsCLnP9vUfwCAAD//wMAUEsB&#10;Ai0AFAAGAAgAAAAhALaDOJL+AAAA4QEAABMAAAAAAAAAAAAAAAAAAAAAAFtDb250ZW50X1R5cGVz&#10;XS54bWxQSwECLQAUAAYACAAAACEAOP0h/9YAAACUAQAACwAAAAAAAAAAAAAAAAAvAQAAX3JlbHMv&#10;LnJlbHNQSwECLQAUAAYACAAAACEA7vQKFQgDAACdCgAADgAAAAAAAAAAAAAAAAAuAgAAZHJzL2Uy&#10;b0RvYy54bWxQSwECLQAUAAYACAAAACEAIIdUIOMAAAANAQAADwAAAAAAAAAAAAAAAABiBQAAZHJz&#10;L2Rvd25yZXYueG1sUEsFBgAAAAAEAAQA8wAAAHIGAAAAAA==&#10;">
                <v:rect id="Rectangle 7" o:spid="_x0000_s1027" style="position:absolute;width:68580;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FPHfywAAAOIAAAAPAAAAZHJzL2Rvd25yZXYueG1sRI9Pa8JA&#10;FMTvQr/D8gq96caI/1JXEUEoRQpN68HbI/uaTZt9G7LbGP30bkHocZiZ3zCrTW9r0VHrK8cKxqME&#10;BHHhdMWlgs+P/XABwgdkjbVjUnAhD5v1w2CFmXZnfqcuD6WIEPYZKjAhNJmUvjBk0Y9cQxy9L9da&#10;DFG2pdQtniPc1jJNkpm0WHFcMNjQzlDxk/9aBa/f80luum13nbzR0bjj4bTfeaWeHvvtM4hAffgP&#10;39svWsFyms7TdLoYw9+leAfk+gYAAP//AwBQSwECLQAUAAYACAAAACEA2+H2y+4AAACFAQAAEwAA&#10;AAAAAAAAAAAAAAAAAAAAW0NvbnRlbnRfVHlwZXNdLnhtbFBLAQItABQABgAIAAAAIQBa9CxbvwAA&#10;ABUBAAALAAAAAAAAAAAAAAAAAB8BAABfcmVscy8ucmVsc1BLAQItABQABgAIAAAAIQCuFPHfywAA&#10;AOIAAAAPAAAAAAAAAAAAAAAAAAcCAABkcnMvZG93bnJldi54bWxQSwUGAAAAAAMAAwC3AAAA/wIA&#10;AAAA&#10;" fillcolor="#156082 [3204]" stroked="f" strokeweight="1pt"/>
                <v:rect id="Rectangle 8" o:spid="_x0000_s1028" style="position:absolute;width:3286;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c1XtyQAAAOMAAAAPAAAAZHJzL2Rvd25yZXYueG1sRI9dS8Mw&#10;FIbvhf2HcAbeiEtb55Bu2RBBGN4U59ftWXJsis1JaeIa/70RhF2+vB8P72aXXC9ONIbOs4JyUYAg&#10;1t503Cp4fXm8vgMRIrLB3jMp+KEAu+3sYoO18RM/0+kQW5FHONSowMY41FIGbclhWPiBOHuffnQY&#10;sxxbaUac8rjrZVUUK+mw40ywONCDJf11+HYZot+nt4Y+jjYh7Z+apK+mRit1OU/3axCRUjyH/9t7&#10;o6AqlrersrxZVvD3Kf8Buf0FAAD//wMAUEsBAi0AFAAGAAgAAAAhANvh9svuAAAAhQEAABMAAAAA&#10;AAAAAAAAAAAAAAAAAFtDb250ZW50X1R5cGVzXS54bWxQSwECLQAUAAYACAAAACEAWvQsW78AAAAV&#10;AQAACwAAAAAAAAAAAAAAAAAfAQAAX3JlbHMvLnJlbHNQSwECLQAUAAYACAAAACEAlXNV7ckAAADj&#10;AAAADwAAAAAAAAAAAAAAAAAHAgAAZHJzL2Rvd25yZXYueG1sUEsFBgAAAAADAAMAtwAAAP0CAAAA&#10;AA==&#10;" fillcolor="#4ea72e [3209]" stroked="f" strokeweight="1pt"/>
                <w10:wrap anchorx="margin" anchory="margin"/>
              </v:group>
            </w:pict>
          </mc:Fallback>
        </mc:AlternateContent>
      </w:r>
    </w:p>
    <w:p w14:paraId="12CFADA9" w14:textId="17C5E5ED" w:rsidR="00F4128E" w:rsidRPr="00D608D5" w:rsidRDefault="00F4128E" w:rsidP="00F4128E">
      <w:pPr>
        <w:pStyle w:val="Style1"/>
        <w:rPr>
          <w:color w:val="FFFFFF" w:themeColor="background1"/>
        </w:rPr>
      </w:pPr>
      <w:bookmarkStart w:id="41" w:name="_Toc243576015"/>
      <w:r w:rsidRPr="00D608D5">
        <w:rPr>
          <w:color w:val="FFFFFF" w:themeColor="background1"/>
        </w:rPr>
        <w:t xml:space="preserve">Chapter </w:t>
      </w:r>
      <w:r>
        <w:rPr>
          <w:color w:val="FFFFFF" w:themeColor="background1"/>
        </w:rPr>
        <w:t>4</w:t>
      </w:r>
      <w:r w:rsidRPr="00D608D5">
        <w:rPr>
          <w:color w:val="FFFFFF" w:themeColor="background1"/>
        </w:rPr>
        <w:t xml:space="preserve">. Management Strategies for Goal </w:t>
      </w:r>
      <w:r>
        <w:rPr>
          <w:color w:val="FFFFFF" w:themeColor="background1"/>
        </w:rPr>
        <w:t>2</w:t>
      </w:r>
      <w:r w:rsidRPr="00D608D5">
        <w:rPr>
          <w:color w:val="FFFFFF" w:themeColor="background1"/>
        </w:rPr>
        <w:t xml:space="preserve">: </w:t>
      </w:r>
      <w:r>
        <w:rPr>
          <w:color w:val="FFFFFF" w:themeColor="background1"/>
        </w:rPr>
        <w:t>Clean Water</w:t>
      </w:r>
      <w:bookmarkEnd w:id="41"/>
      <w:r w:rsidRPr="00D608D5">
        <w:rPr>
          <w:color w:val="FFFFFF" w:themeColor="background1"/>
          <w:sz w:val="40"/>
        </w:rPr>
        <w:br w:type="page"/>
      </w:r>
    </w:p>
    <w:p w14:paraId="729FE40E" w14:textId="5E79C6C6" w:rsidR="009D17C1" w:rsidRPr="008A7BCF" w:rsidRDefault="00F4128E" w:rsidP="00184D67">
      <w:pPr>
        <w:pStyle w:val="Heading2"/>
        <w:jc w:val="both"/>
        <w:rPr>
          <w:szCs w:val="40"/>
        </w:rPr>
      </w:pPr>
      <w:bookmarkStart w:id="42" w:name="_Toc243576016"/>
      <w:r>
        <w:rPr>
          <w:szCs w:val="40"/>
        </w:rPr>
        <w:lastRenderedPageBreak/>
        <w:t>Clean Water</w:t>
      </w:r>
      <w:r w:rsidR="009D17C1" w:rsidRPr="008A7BCF">
        <w:rPr>
          <w:szCs w:val="40"/>
        </w:rPr>
        <w:t xml:space="preserve"> Goal</w:t>
      </w:r>
      <w:bookmarkEnd w:id="42"/>
    </w:p>
    <w:p w14:paraId="45E681FE" w14:textId="395734CE" w:rsidR="00A437DB" w:rsidRPr="00891D92" w:rsidRDefault="00891D92" w:rsidP="00184D67">
      <w:pPr>
        <w:jc w:val="both"/>
        <w:rPr>
          <w:sz w:val="22"/>
          <w:szCs w:val="22"/>
        </w:rPr>
      </w:pPr>
      <w:r w:rsidRPr="00891D92">
        <w:rPr>
          <w:sz w:val="28"/>
          <w:szCs w:val="28"/>
        </w:rPr>
        <w:t>Reduce pollutants entering the Bay and its rivers to achieve the water quality necessary to support aquatic life and wildlife, and support human health.</w:t>
      </w:r>
    </w:p>
    <w:p w14:paraId="0BFA14D3" w14:textId="4FC8E808" w:rsidR="00891D92" w:rsidRPr="004F0FFE" w:rsidRDefault="00891D92" w:rsidP="00891D92">
      <w:pPr>
        <w:pStyle w:val="Heading3"/>
      </w:pPr>
      <w:r w:rsidRPr="004F0FFE">
        <w:t xml:space="preserve">Situation Analysis for Goal </w:t>
      </w:r>
      <w:r>
        <w:t>2</w:t>
      </w:r>
      <w:r w:rsidRPr="004F0FFE">
        <w:t xml:space="preserve">: </w:t>
      </w:r>
      <w:r>
        <w:t>Clean Water</w:t>
      </w:r>
    </w:p>
    <w:p w14:paraId="1C29DF67" w14:textId="77777777" w:rsidR="00D3137E" w:rsidRPr="00D3137E" w:rsidRDefault="00D3137E" w:rsidP="00D3137E">
      <w:r w:rsidRPr="00D3137E">
        <w:t>Clean water is the foundation of healthy fisheries, habitats, farmlands and communities across the Chesapeake Bay watershed. Reducing the pollutants that degrade the Bay and its rivers remains central to the partnership's shared Vision. Over more than four decades of partnership, and through fifteen years of implementing the Chesapeake Bay Total Maximum Daily Load, the Bay Program partners have achieved measurable reductions in nitrogen, phosphorus and sediment. The partnership has built and improved its monitoring, modeling and assessment capacity that offers insights and accountability alongside that progress. </w:t>
      </w:r>
    </w:p>
    <w:p w14:paraId="09A30C1B" w14:textId="77777777" w:rsidR="00D3137E" w:rsidRPr="00D3137E" w:rsidRDefault="00D3137E" w:rsidP="00D3137E">
      <w:r w:rsidRPr="00D3137E">
        <w:t>As acknowledged at Executive Council meeting in December 2025, much has been accomplished, and much remains to be done. Population growth, the loss of farm and forest lands, aging infrastructure, emerging contaminants and changing environmental conditions continue to press on water quality. The reductions still needed are increasingly concentrated where they are hardest and most costly to achieve.</w:t>
      </w:r>
    </w:p>
    <w:p w14:paraId="5486AD3D" w14:textId="77777777" w:rsidR="00D3137E" w:rsidRPr="00D3137E" w:rsidRDefault="00D3137E" w:rsidP="00D3137E">
      <w:r w:rsidRPr="00D3137E">
        <w:t>The three Outcomes under this Goal describe complementary dimensions of the work to achieve Clean Water that supports aquatic life, wildlife, and human health. </w:t>
      </w:r>
    </w:p>
    <w:p w14:paraId="3F793FC1" w14:textId="4DF89F16" w:rsidR="00584338" w:rsidRDefault="00584338" w:rsidP="00434CD4">
      <w:pPr>
        <w:pStyle w:val="ListParagraph"/>
        <w:numPr>
          <w:ilvl w:val="0"/>
          <w:numId w:val="42"/>
        </w:numPr>
      </w:pPr>
      <w:r>
        <w:t xml:space="preserve">Reducing Excess Nitrogen, Phosphorus and Sediment (RENPS) focuses on implementing and maintaining the practices and controls needed to reduce nutrient and sediment loads and meet water quality standards (WQS). </w:t>
      </w:r>
    </w:p>
    <w:p w14:paraId="298FB41E" w14:textId="44CB7FF4" w:rsidR="00584338" w:rsidRDefault="00584338" w:rsidP="00434CD4">
      <w:pPr>
        <w:pStyle w:val="ListParagraph"/>
        <w:numPr>
          <w:ilvl w:val="0"/>
          <w:numId w:val="42"/>
        </w:numPr>
      </w:pPr>
      <w:r>
        <w:t>Toxic and Emerging Contaminants (T&amp;EC) aims to reduce the amount and effect of toxic contaminants through a renewed, value-added emphasis on connecting researchers, managers and practitioners across the watershed.</w:t>
      </w:r>
    </w:p>
    <w:p w14:paraId="7E80D693" w14:textId="2FB4C3E2" w:rsidR="00584338" w:rsidRDefault="00584338" w:rsidP="00434CD4">
      <w:pPr>
        <w:pStyle w:val="ListParagraph"/>
        <w:numPr>
          <w:ilvl w:val="0"/>
          <w:numId w:val="42"/>
        </w:numPr>
      </w:pPr>
      <w:r>
        <w:t xml:space="preserve">Water Quality, Standards Attainment and Monitoring (WQ, SAM) sustains the core networks and analyses that allow the partnership to measure changing conditions, interpret trends, and understand the lag between pollutant reductions and the Bay's response. </w:t>
      </w:r>
    </w:p>
    <w:p w14:paraId="6387BA04" w14:textId="0863FA2A" w:rsidR="00D3137E" w:rsidRPr="00D3137E" w:rsidRDefault="00D3137E" w:rsidP="00584338">
      <w:r w:rsidRPr="00D3137E">
        <w:t xml:space="preserve">These Outcomes are not uniform in the maturity and depth of partnership resources and organizational sophistication available to advance them. However, they share many challenges, some of which the partnership is positioned to influence more directly than others. This Management Strategy reflects a deliberate focus on those where a coordinated, watershed-wide approach adds the greatest value and is most likely to </w:t>
      </w:r>
      <w:r w:rsidRPr="00D3137E">
        <w:lastRenderedPageBreak/>
        <w:t>accelerate and demonstrate progress within the next six years. As the partnership has learned across more than forty years, implementation is locally inspired and driven: local governments, farmers, tribes, military installations, businesses, watershed organizations and community members are essential partners in this work. The Goal-wide Challenges and Management Approaches, as well as the three following outcome-specific subchapters  describe how the partnership can better engage, inform and resource its network of partners in order to achieve the Clean Water Goal and its three outcomes. The Outcome-level situation analyses identify the challenges specific to each Outcome. The Management Approaches translate this shared understanding into the concrete, accountable actions that will be reflected in workplans, it is these actions that the partnership will pursue to achieve clean water for the people and living resources of the Chesapeake Bay.</w:t>
      </w:r>
    </w:p>
    <w:p w14:paraId="0FB60B7D" w14:textId="77777777" w:rsidR="00D3137E" w:rsidRPr="00D3137E" w:rsidRDefault="00D3137E" w:rsidP="00D3137E">
      <w:r w:rsidRPr="00D3137E">
        <w:t xml:space="preserve">In the table below, the Goal Team has summarized the most critical challenges facing each of its Outcomes that are within CBP’s ability to impact or influence. The Goal Team and its Workgroups, as appropriate, have identified those challenges shown in </w:t>
      </w:r>
      <w:r w:rsidRPr="00D3137E">
        <w:rPr>
          <w:b/>
          <w:bCs/>
        </w:rPr>
        <w:t>bold</w:t>
      </w:r>
      <w:r w:rsidRPr="00D3137E">
        <w:t xml:space="preserve"> as more critical for Workgroups to begin addressing within the next six years via the development and implementation of Management Approaches. Challenges associated with changing environmental conditions (CEC) are denoted with an asterisk (*). </w:t>
      </w:r>
    </w:p>
    <w:p w14:paraId="6F449ADB" w14:textId="4E0D472E" w:rsidR="00005554" w:rsidRDefault="00005554" w:rsidP="00F264EB">
      <w:pPr>
        <w:pStyle w:val="Caption"/>
        <w:keepNext/>
        <w:jc w:val="center"/>
      </w:pPr>
      <w:r>
        <w:t xml:space="preserve">Table </w:t>
      </w:r>
      <w:fldSimple w:instr=" SEQ Table \* ARABIC ">
        <w:r w:rsidR="00507E75">
          <w:rPr>
            <w:noProof/>
          </w:rPr>
          <w:t>2</w:t>
        </w:r>
      </w:fldSimple>
      <w:r>
        <w:t>.  List of critical challenges associated with the three outcomes under the Clean Water Goal</w:t>
      </w:r>
    </w:p>
    <w:tbl>
      <w:tblPr>
        <w:tblStyle w:val="TableGrid"/>
        <w:tblW w:w="9355" w:type="dxa"/>
        <w:tblLook w:val="04A0" w:firstRow="1" w:lastRow="0" w:firstColumn="1" w:lastColumn="0" w:noHBand="0" w:noVBand="1"/>
      </w:tblPr>
      <w:tblGrid>
        <w:gridCol w:w="7100"/>
        <w:gridCol w:w="731"/>
        <w:gridCol w:w="793"/>
        <w:gridCol w:w="731"/>
      </w:tblGrid>
      <w:tr w:rsidR="00D3137E" w:rsidRPr="00D3137E" w14:paraId="1AB05D69" w14:textId="77777777" w:rsidTr="00F67B65">
        <w:trPr>
          <w:cantSplit/>
          <w:trHeight w:val="161"/>
        </w:trPr>
        <w:tc>
          <w:tcPr>
            <w:tcW w:w="7555" w:type="dxa"/>
            <w:vAlign w:val="bottom"/>
          </w:tcPr>
          <w:p w14:paraId="6D8FC826" w14:textId="77777777" w:rsidR="00D3137E" w:rsidRPr="00D3137E" w:rsidRDefault="00D3137E" w:rsidP="00D3137E">
            <w:pPr>
              <w:spacing w:after="160" w:line="278" w:lineRule="auto"/>
              <w:rPr>
                <w:b/>
                <w:bCs/>
                <w:lang w:val="en"/>
              </w:rPr>
            </w:pPr>
          </w:p>
        </w:tc>
        <w:tc>
          <w:tcPr>
            <w:tcW w:w="1800" w:type="dxa"/>
            <w:gridSpan w:val="3"/>
          </w:tcPr>
          <w:p w14:paraId="3FFE5284" w14:textId="77777777" w:rsidR="00D3137E" w:rsidRPr="00D3137E" w:rsidRDefault="00D3137E" w:rsidP="006071CB">
            <w:pPr>
              <w:spacing w:after="160" w:line="278" w:lineRule="auto"/>
              <w:jc w:val="center"/>
              <w:rPr>
                <w:b/>
                <w:bCs/>
                <w:lang w:val="en"/>
              </w:rPr>
            </w:pPr>
            <w:r w:rsidRPr="00D3137E">
              <w:rPr>
                <w:b/>
                <w:bCs/>
                <w:lang w:val="en"/>
              </w:rPr>
              <w:t>Outcomes</w:t>
            </w:r>
          </w:p>
        </w:tc>
      </w:tr>
      <w:tr w:rsidR="00D3137E" w:rsidRPr="00D3137E" w14:paraId="12670FCC" w14:textId="77777777" w:rsidTr="00F67B65">
        <w:trPr>
          <w:cantSplit/>
          <w:trHeight w:val="1457"/>
        </w:trPr>
        <w:tc>
          <w:tcPr>
            <w:tcW w:w="7555" w:type="dxa"/>
            <w:vAlign w:val="bottom"/>
          </w:tcPr>
          <w:p w14:paraId="7AFC353F" w14:textId="77777777" w:rsidR="00D3137E" w:rsidRPr="00D3137E" w:rsidRDefault="00D3137E" w:rsidP="00D3137E">
            <w:pPr>
              <w:spacing w:after="160" w:line="278" w:lineRule="auto"/>
              <w:rPr>
                <w:b/>
                <w:bCs/>
                <w:lang w:val="en"/>
              </w:rPr>
            </w:pPr>
            <w:r w:rsidRPr="00D3137E">
              <w:rPr>
                <w:b/>
                <w:bCs/>
                <w:lang w:val="en"/>
              </w:rPr>
              <w:t>Challenges</w:t>
            </w:r>
          </w:p>
        </w:tc>
        <w:tc>
          <w:tcPr>
            <w:tcW w:w="270" w:type="dxa"/>
            <w:textDirection w:val="btLr"/>
            <w:vAlign w:val="center"/>
          </w:tcPr>
          <w:p w14:paraId="3893A341" w14:textId="74F7C3FD" w:rsidR="00D3137E" w:rsidRPr="00D3137E" w:rsidRDefault="00F67B65" w:rsidP="00D3137E">
            <w:pPr>
              <w:spacing w:after="160" w:line="278" w:lineRule="auto"/>
              <w:rPr>
                <w:lang w:val="en"/>
              </w:rPr>
            </w:pPr>
            <w:r>
              <w:rPr>
                <w:lang w:val="en"/>
              </w:rPr>
              <w:t xml:space="preserve">2.1 </w:t>
            </w:r>
            <w:r w:rsidR="00D3137E" w:rsidRPr="00D3137E">
              <w:rPr>
                <w:lang w:val="en"/>
              </w:rPr>
              <w:t>RENPS</w:t>
            </w:r>
          </w:p>
        </w:tc>
        <w:tc>
          <w:tcPr>
            <w:tcW w:w="799" w:type="dxa"/>
            <w:textDirection w:val="btLr"/>
            <w:vAlign w:val="center"/>
          </w:tcPr>
          <w:p w14:paraId="12EAC7B6" w14:textId="5A08A4A2" w:rsidR="00D3137E" w:rsidRPr="00D3137E" w:rsidRDefault="00F67B65" w:rsidP="00D3137E">
            <w:pPr>
              <w:spacing w:after="160" w:line="278" w:lineRule="auto"/>
              <w:rPr>
                <w:lang w:val="en"/>
              </w:rPr>
            </w:pPr>
            <w:r>
              <w:rPr>
                <w:lang w:val="en"/>
              </w:rPr>
              <w:t xml:space="preserve">2.2 </w:t>
            </w:r>
            <w:r w:rsidR="00D3137E" w:rsidRPr="00D3137E">
              <w:rPr>
                <w:lang w:val="en"/>
              </w:rPr>
              <w:t>T &amp; EC</w:t>
            </w:r>
          </w:p>
        </w:tc>
        <w:tc>
          <w:tcPr>
            <w:tcW w:w="731" w:type="dxa"/>
            <w:textDirection w:val="btLr"/>
            <w:vAlign w:val="center"/>
          </w:tcPr>
          <w:p w14:paraId="53FC5573" w14:textId="5A291673" w:rsidR="00D3137E" w:rsidRPr="00D3137E" w:rsidRDefault="00F67B65" w:rsidP="00D3137E">
            <w:pPr>
              <w:spacing w:after="160" w:line="278" w:lineRule="auto"/>
            </w:pPr>
            <w:r>
              <w:t xml:space="preserve">2.3 </w:t>
            </w:r>
            <w:r w:rsidR="00D3137E" w:rsidRPr="00D3137E">
              <w:t>WQ,SAM</w:t>
            </w:r>
          </w:p>
        </w:tc>
      </w:tr>
      <w:tr w:rsidR="00D3137E" w:rsidRPr="00D3137E" w14:paraId="47661DD8" w14:textId="77777777" w:rsidTr="006071CB">
        <w:trPr>
          <w:trHeight w:val="306"/>
        </w:trPr>
        <w:tc>
          <w:tcPr>
            <w:tcW w:w="7555" w:type="dxa"/>
            <w:vAlign w:val="bottom"/>
          </w:tcPr>
          <w:p w14:paraId="16D5B19F" w14:textId="77777777" w:rsidR="00D3137E" w:rsidRPr="00D3137E" w:rsidRDefault="00D3137E" w:rsidP="00D3137E">
            <w:pPr>
              <w:spacing w:after="160" w:line="278" w:lineRule="auto"/>
              <w:rPr>
                <w:b/>
                <w:bCs/>
              </w:rPr>
            </w:pPr>
            <w:r w:rsidRPr="00D3137E">
              <w:rPr>
                <w:b/>
                <w:bCs/>
                <w:lang w:val="en"/>
              </w:rPr>
              <w:t>Adaptively managing by revising nitrogen, phosphorus and sediment targets with the latest science and the latest generation of modeling tools (Phase 7)</w:t>
            </w:r>
          </w:p>
        </w:tc>
        <w:tc>
          <w:tcPr>
            <w:tcW w:w="270" w:type="dxa"/>
            <w:vAlign w:val="center"/>
          </w:tcPr>
          <w:p w14:paraId="1F0BD032"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233EC0D1" w14:textId="77777777" w:rsidR="00D3137E" w:rsidRPr="00D3137E" w:rsidRDefault="00D3137E" w:rsidP="00D3137E">
            <w:pPr>
              <w:spacing w:after="160" w:line="278" w:lineRule="auto"/>
              <w:jc w:val="center"/>
              <w:rPr>
                <w:lang w:val="en"/>
              </w:rPr>
            </w:pPr>
          </w:p>
        </w:tc>
        <w:tc>
          <w:tcPr>
            <w:tcW w:w="731" w:type="dxa"/>
            <w:vAlign w:val="center"/>
          </w:tcPr>
          <w:p w14:paraId="3977E3AC" w14:textId="77777777" w:rsidR="00D3137E" w:rsidRPr="00D3137E" w:rsidRDefault="00D3137E" w:rsidP="00D3137E">
            <w:pPr>
              <w:spacing w:after="160" w:line="278" w:lineRule="auto"/>
              <w:jc w:val="center"/>
              <w:rPr>
                <w:lang w:val="en"/>
              </w:rPr>
            </w:pPr>
          </w:p>
        </w:tc>
      </w:tr>
      <w:tr w:rsidR="00D3137E" w:rsidRPr="00D3137E" w14:paraId="782B3DB4" w14:textId="77777777" w:rsidTr="006071CB">
        <w:trPr>
          <w:trHeight w:val="290"/>
        </w:trPr>
        <w:tc>
          <w:tcPr>
            <w:tcW w:w="7555" w:type="dxa"/>
            <w:vAlign w:val="bottom"/>
          </w:tcPr>
          <w:p w14:paraId="3393B193" w14:textId="77777777" w:rsidR="00D3137E" w:rsidRPr="00D3137E" w:rsidRDefault="00D3137E" w:rsidP="00D3137E">
            <w:pPr>
              <w:spacing w:after="160" w:line="278" w:lineRule="auto"/>
              <w:rPr>
                <w:b/>
                <w:bCs/>
                <w:lang w:val="en"/>
              </w:rPr>
            </w:pPr>
            <w:r w:rsidRPr="00D3137E">
              <w:rPr>
                <w:b/>
                <w:bCs/>
                <w:lang w:val="en"/>
              </w:rPr>
              <w:t>Updating and applying latest science or data into partnership tools and products through partnership review and approval processes</w:t>
            </w:r>
          </w:p>
        </w:tc>
        <w:tc>
          <w:tcPr>
            <w:tcW w:w="270" w:type="dxa"/>
            <w:vAlign w:val="center"/>
          </w:tcPr>
          <w:p w14:paraId="44102088"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39BCC9DD" w14:textId="77777777" w:rsidR="00D3137E" w:rsidRPr="00D3137E" w:rsidRDefault="00D3137E" w:rsidP="00D3137E">
            <w:pPr>
              <w:spacing w:after="160" w:line="278" w:lineRule="auto"/>
              <w:jc w:val="center"/>
              <w:rPr>
                <w:lang w:val="en"/>
              </w:rPr>
            </w:pPr>
          </w:p>
        </w:tc>
        <w:tc>
          <w:tcPr>
            <w:tcW w:w="731" w:type="dxa"/>
            <w:vAlign w:val="center"/>
          </w:tcPr>
          <w:p w14:paraId="1A98EF91"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0E61E46B" w14:textId="77777777" w:rsidTr="006071CB">
        <w:trPr>
          <w:trHeight w:val="290"/>
        </w:trPr>
        <w:tc>
          <w:tcPr>
            <w:tcW w:w="7555" w:type="dxa"/>
            <w:vAlign w:val="bottom"/>
          </w:tcPr>
          <w:p w14:paraId="2DEB0CCA" w14:textId="77777777" w:rsidR="00D3137E" w:rsidRPr="00D3137E" w:rsidRDefault="00D3137E" w:rsidP="00D3137E">
            <w:pPr>
              <w:spacing w:after="160" w:line="278" w:lineRule="auto"/>
              <w:rPr>
                <w:b/>
              </w:rPr>
            </w:pPr>
            <w:r w:rsidRPr="00D3137E">
              <w:rPr>
                <w:b/>
              </w:rPr>
              <w:t>Tracking, reporting and verifying implemented Best Management Practices (BMPs)</w:t>
            </w:r>
          </w:p>
        </w:tc>
        <w:tc>
          <w:tcPr>
            <w:tcW w:w="270" w:type="dxa"/>
            <w:vAlign w:val="center"/>
          </w:tcPr>
          <w:p w14:paraId="2D567887"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695A9008" w14:textId="77777777" w:rsidR="00D3137E" w:rsidRPr="00D3137E" w:rsidRDefault="00D3137E" w:rsidP="00D3137E">
            <w:pPr>
              <w:spacing w:after="160" w:line="278" w:lineRule="auto"/>
              <w:jc w:val="center"/>
              <w:rPr>
                <w:lang w:val="en"/>
              </w:rPr>
            </w:pPr>
          </w:p>
        </w:tc>
        <w:tc>
          <w:tcPr>
            <w:tcW w:w="731" w:type="dxa"/>
            <w:vAlign w:val="center"/>
          </w:tcPr>
          <w:p w14:paraId="52547D90" w14:textId="77777777" w:rsidR="00D3137E" w:rsidRPr="00D3137E" w:rsidRDefault="00D3137E" w:rsidP="00D3137E">
            <w:pPr>
              <w:spacing w:after="160" w:line="278" w:lineRule="auto"/>
              <w:jc w:val="center"/>
              <w:rPr>
                <w:lang w:val="en"/>
              </w:rPr>
            </w:pPr>
          </w:p>
        </w:tc>
      </w:tr>
      <w:tr w:rsidR="00D3137E" w:rsidRPr="00D3137E" w14:paraId="3A270A8D" w14:textId="77777777" w:rsidTr="006071CB">
        <w:trPr>
          <w:trHeight w:val="290"/>
        </w:trPr>
        <w:tc>
          <w:tcPr>
            <w:tcW w:w="7555" w:type="dxa"/>
            <w:vAlign w:val="bottom"/>
          </w:tcPr>
          <w:p w14:paraId="5C848DF3" w14:textId="77777777" w:rsidR="00D3137E" w:rsidRPr="00D3137E" w:rsidRDefault="00D3137E" w:rsidP="00D3137E">
            <w:pPr>
              <w:spacing w:after="160" w:line="278" w:lineRule="auto"/>
              <w:rPr>
                <w:b/>
              </w:rPr>
            </w:pPr>
            <w:r w:rsidRPr="00D3137E">
              <w:rPr>
                <w:b/>
              </w:rPr>
              <w:lastRenderedPageBreak/>
              <w:t>Identifying gaps in information and analysis to better understand observed trends and response gaps to management actions and changing environmental conditions</w:t>
            </w:r>
          </w:p>
        </w:tc>
        <w:tc>
          <w:tcPr>
            <w:tcW w:w="270" w:type="dxa"/>
            <w:vAlign w:val="center"/>
          </w:tcPr>
          <w:p w14:paraId="64467C24"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7F155B3F" w14:textId="77777777" w:rsidR="00D3137E" w:rsidRPr="00D3137E" w:rsidRDefault="00D3137E" w:rsidP="00D3137E">
            <w:pPr>
              <w:spacing w:after="160" w:line="278" w:lineRule="auto"/>
              <w:jc w:val="center"/>
              <w:rPr>
                <w:lang w:val="en"/>
              </w:rPr>
            </w:pPr>
          </w:p>
        </w:tc>
        <w:tc>
          <w:tcPr>
            <w:tcW w:w="731" w:type="dxa"/>
            <w:vAlign w:val="center"/>
          </w:tcPr>
          <w:p w14:paraId="715A8ED9"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634AD028" w14:textId="77777777" w:rsidTr="006071CB">
        <w:trPr>
          <w:trHeight w:val="290"/>
        </w:trPr>
        <w:tc>
          <w:tcPr>
            <w:tcW w:w="7555" w:type="dxa"/>
            <w:vAlign w:val="bottom"/>
          </w:tcPr>
          <w:p w14:paraId="06CC9679" w14:textId="77777777" w:rsidR="00D3137E" w:rsidRPr="00D3137E" w:rsidRDefault="00D3137E" w:rsidP="00D3137E">
            <w:pPr>
              <w:spacing w:after="160" w:line="278" w:lineRule="auto"/>
              <w:rPr>
                <w:b/>
                <w:bCs/>
                <w:lang w:val="en"/>
              </w:rPr>
            </w:pPr>
            <w:r w:rsidRPr="00D3137E">
              <w:rPr>
                <w:b/>
                <w:bCs/>
                <w:lang w:val="en"/>
              </w:rPr>
              <w:t>Understanding and communicating the ability of BMPs or management actions to provide multiple benefits across varying audiences or scales</w:t>
            </w:r>
          </w:p>
        </w:tc>
        <w:tc>
          <w:tcPr>
            <w:tcW w:w="270" w:type="dxa"/>
            <w:vAlign w:val="center"/>
          </w:tcPr>
          <w:p w14:paraId="71B54BDD"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532C480F"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64D53B24"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407EFBCF" w14:textId="77777777" w:rsidTr="006071CB">
        <w:trPr>
          <w:trHeight w:val="290"/>
        </w:trPr>
        <w:tc>
          <w:tcPr>
            <w:tcW w:w="7555" w:type="dxa"/>
            <w:vAlign w:val="bottom"/>
          </w:tcPr>
          <w:p w14:paraId="482086F1" w14:textId="77777777" w:rsidR="00D3137E" w:rsidRPr="00D3137E" w:rsidRDefault="00D3137E" w:rsidP="00D3137E">
            <w:pPr>
              <w:spacing w:after="160" w:line="278" w:lineRule="auto"/>
              <w:rPr>
                <w:b/>
                <w:bCs/>
                <w:lang w:val="en"/>
              </w:rPr>
            </w:pPr>
            <w:r w:rsidRPr="00D3137E">
              <w:rPr>
                <w:b/>
                <w:bCs/>
                <w:lang w:val="en"/>
              </w:rPr>
              <w:t>Communicating the causes of the lag between implementation of practices which reduce pollutant loads to attainment of WQS (i.e., ecosystem response gaps)</w:t>
            </w:r>
          </w:p>
        </w:tc>
        <w:tc>
          <w:tcPr>
            <w:tcW w:w="270" w:type="dxa"/>
            <w:vAlign w:val="center"/>
          </w:tcPr>
          <w:p w14:paraId="22E5A16C"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5E6E65DA" w14:textId="77777777" w:rsidR="00D3137E" w:rsidRPr="00D3137E" w:rsidRDefault="00D3137E" w:rsidP="00D3137E">
            <w:pPr>
              <w:spacing w:after="160" w:line="278" w:lineRule="auto"/>
              <w:jc w:val="center"/>
              <w:rPr>
                <w:lang w:val="en"/>
              </w:rPr>
            </w:pPr>
          </w:p>
        </w:tc>
        <w:tc>
          <w:tcPr>
            <w:tcW w:w="731" w:type="dxa"/>
            <w:vAlign w:val="center"/>
          </w:tcPr>
          <w:p w14:paraId="4C46502F"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348C9508" w14:textId="77777777" w:rsidTr="006071CB">
        <w:trPr>
          <w:trHeight w:val="197"/>
        </w:trPr>
        <w:tc>
          <w:tcPr>
            <w:tcW w:w="7555" w:type="dxa"/>
            <w:vAlign w:val="bottom"/>
          </w:tcPr>
          <w:p w14:paraId="628EFAC8" w14:textId="77777777" w:rsidR="00D3137E" w:rsidRPr="00D3137E" w:rsidRDefault="00D3137E" w:rsidP="00D3137E">
            <w:pPr>
              <w:spacing w:after="160" w:line="278" w:lineRule="auto"/>
            </w:pPr>
            <w:r w:rsidRPr="00D3137E">
              <w:t>Addressing administrative, programmatic or regulatory constraints or uncertainties that may slow or impede data-sharing, tracking, reporting, verification, innovation and/or implementation.</w:t>
            </w:r>
          </w:p>
        </w:tc>
        <w:tc>
          <w:tcPr>
            <w:tcW w:w="270" w:type="dxa"/>
            <w:vAlign w:val="center"/>
          </w:tcPr>
          <w:p w14:paraId="2237A88B"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4C49A6D3"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4091CDAF"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1A93D961" w14:textId="77777777" w:rsidTr="006071CB">
        <w:trPr>
          <w:trHeight w:val="290"/>
        </w:trPr>
        <w:tc>
          <w:tcPr>
            <w:tcW w:w="7555" w:type="dxa"/>
            <w:vAlign w:val="bottom"/>
          </w:tcPr>
          <w:p w14:paraId="103E214F" w14:textId="77777777" w:rsidR="00D3137E" w:rsidRPr="00D3137E" w:rsidRDefault="00D3137E" w:rsidP="00D3137E">
            <w:pPr>
              <w:spacing w:after="160" w:line="278" w:lineRule="auto"/>
            </w:pPr>
            <w:r w:rsidRPr="00D3137E">
              <w:t>Identifying and addressing the causes of gaps between planned implementation and actual implementation (i.e., BMP implementation gaps).</w:t>
            </w:r>
          </w:p>
        </w:tc>
        <w:tc>
          <w:tcPr>
            <w:tcW w:w="270" w:type="dxa"/>
            <w:vAlign w:val="center"/>
          </w:tcPr>
          <w:p w14:paraId="3A909F87"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5944D0FD" w14:textId="77777777" w:rsidR="00D3137E" w:rsidRPr="00D3137E" w:rsidRDefault="00D3137E" w:rsidP="00D3137E">
            <w:pPr>
              <w:spacing w:after="160" w:line="278" w:lineRule="auto"/>
              <w:jc w:val="center"/>
              <w:rPr>
                <w:lang w:val="en"/>
              </w:rPr>
            </w:pPr>
          </w:p>
        </w:tc>
        <w:tc>
          <w:tcPr>
            <w:tcW w:w="731" w:type="dxa"/>
            <w:vAlign w:val="center"/>
          </w:tcPr>
          <w:p w14:paraId="401256AC" w14:textId="77777777" w:rsidR="00D3137E" w:rsidRPr="00D3137E" w:rsidRDefault="00D3137E" w:rsidP="00D3137E">
            <w:pPr>
              <w:spacing w:after="160" w:line="278" w:lineRule="auto"/>
              <w:jc w:val="center"/>
              <w:rPr>
                <w:lang w:val="en"/>
              </w:rPr>
            </w:pPr>
          </w:p>
        </w:tc>
      </w:tr>
      <w:tr w:rsidR="00D3137E" w:rsidRPr="00D3137E" w14:paraId="14983BC4" w14:textId="77777777" w:rsidTr="006071CB">
        <w:trPr>
          <w:trHeight w:val="290"/>
        </w:trPr>
        <w:tc>
          <w:tcPr>
            <w:tcW w:w="7555" w:type="dxa"/>
            <w:vAlign w:val="bottom"/>
          </w:tcPr>
          <w:p w14:paraId="3507305C" w14:textId="77777777" w:rsidR="00D3137E" w:rsidRPr="00D3137E" w:rsidRDefault="00D3137E" w:rsidP="00D3137E">
            <w:pPr>
              <w:spacing w:after="160" w:line="278" w:lineRule="auto"/>
            </w:pPr>
            <w:r w:rsidRPr="00D3137E">
              <w:t>Addressing nutrient mass imbalances, complex systemic dynamics, or changes that impact our ability to meet goals, improve plans, or develop innovative strategies (e.g., fertilizer and agricultural markets; growth of developed footprint in less-regulated non-MS4 areas)</w:t>
            </w:r>
          </w:p>
        </w:tc>
        <w:tc>
          <w:tcPr>
            <w:tcW w:w="270" w:type="dxa"/>
            <w:vAlign w:val="center"/>
          </w:tcPr>
          <w:p w14:paraId="6FD71641"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297DBDD7" w14:textId="77777777" w:rsidR="00D3137E" w:rsidRPr="00D3137E" w:rsidRDefault="00D3137E" w:rsidP="00D3137E">
            <w:pPr>
              <w:spacing w:after="160" w:line="278" w:lineRule="auto"/>
              <w:jc w:val="center"/>
              <w:rPr>
                <w:lang w:val="en"/>
              </w:rPr>
            </w:pPr>
          </w:p>
        </w:tc>
        <w:tc>
          <w:tcPr>
            <w:tcW w:w="731" w:type="dxa"/>
            <w:vAlign w:val="center"/>
          </w:tcPr>
          <w:p w14:paraId="57E8AF41"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5086D1C8" w14:textId="77777777" w:rsidTr="006071CB">
        <w:trPr>
          <w:trHeight w:val="290"/>
        </w:trPr>
        <w:tc>
          <w:tcPr>
            <w:tcW w:w="7555" w:type="dxa"/>
            <w:vAlign w:val="bottom"/>
          </w:tcPr>
          <w:p w14:paraId="2F3977F1" w14:textId="77777777" w:rsidR="00D3137E" w:rsidRPr="00D3137E" w:rsidRDefault="00D3137E" w:rsidP="00D3137E">
            <w:pPr>
              <w:spacing w:after="160" w:line="278" w:lineRule="auto"/>
            </w:pPr>
            <w:r w:rsidRPr="00D3137E">
              <w:t>Increasing resources and technical workforce capacity to provide technical assistance, plan, design, implement and accelerate BMP implementation.</w:t>
            </w:r>
          </w:p>
        </w:tc>
        <w:tc>
          <w:tcPr>
            <w:tcW w:w="270" w:type="dxa"/>
            <w:vAlign w:val="center"/>
          </w:tcPr>
          <w:p w14:paraId="4ABB12B2"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05C90EB5" w14:textId="77777777" w:rsidR="00D3137E" w:rsidRPr="00D3137E" w:rsidRDefault="00D3137E" w:rsidP="00D3137E">
            <w:pPr>
              <w:spacing w:after="160" w:line="278" w:lineRule="auto"/>
              <w:jc w:val="center"/>
              <w:rPr>
                <w:lang w:val="en"/>
              </w:rPr>
            </w:pPr>
          </w:p>
        </w:tc>
        <w:tc>
          <w:tcPr>
            <w:tcW w:w="731" w:type="dxa"/>
            <w:vAlign w:val="center"/>
          </w:tcPr>
          <w:p w14:paraId="0D45F9A4" w14:textId="77777777" w:rsidR="00D3137E" w:rsidRPr="00D3137E" w:rsidRDefault="00D3137E" w:rsidP="00D3137E">
            <w:pPr>
              <w:spacing w:after="160" w:line="278" w:lineRule="auto"/>
              <w:jc w:val="center"/>
              <w:rPr>
                <w:lang w:val="en"/>
              </w:rPr>
            </w:pPr>
          </w:p>
        </w:tc>
      </w:tr>
      <w:tr w:rsidR="00D3137E" w:rsidRPr="00D3137E" w14:paraId="3F8E20D5" w14:textId="77777777" w:rsidTr="006071CB">
        <w:trPr>
          <w:trHeight w:val="290"/>
        </w:trPr>
        <w:tc>
          <w:tcPr>
            <w:tcW w:w="7555" w:type="dxa"/>
            <w:vAlign w:val="bottom"/>
          </w:tcPr>
          <w:p w14:paraId="5F2AD140" w14:textId="77777777" w:rsidR="00D3137E" w:rsidRPr="00D3137E" w:rsidRDefault="00D3137E" w:rsidP="00D3137E">
            <w:pPr>
              <w:spacing w:after="160" w:line="278" w:lineRule="auto"/>
            </w:pPr>
            <w:r w:rsidRPr="00D3137E">
              <w:t>*Physical constraints (e.g., CEC, landscape characteristics or ownership) or realities (e.g., aging infrastructure)</w:t>
            </w:r>
          </w:p>
        </w:tc>
        <w:tc>
          <w:tcPr>
            <w:tcW w:w="270" w:type="dxa"/>
            <w:vAlign w:val="center"/>
          </w:tcPr>
          <w:p w14:paraId="08AA7E29"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0FB6B2AE"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6EF17122"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5AE28A5C" w14:textId="77777777" w:rsidTr="006071CB">
        <w:trPr>
          <w:trHeight w:val="290"/>
        </w:trPr>
        <w:tc>
          <w:tcPr>
            <w:tcW w:w="7555" w:type="dxa"/>
            <w:vAlign w:val="bottom"/>
          </w:tcPr>
          <w:p w14:paraId="4A8E7268" w14:textId="77777777" w:rsidR="00D3137E" w:rsidRPr="00D3137E" w:rsidRDefault="00D3137E" w:rsidP="00D3137E">
            <w:pPr>
              <w:spacing w:after="160" w:line="278" w:lineRule="auto"/>
            </w:pPr>
            <w:r w:rsidRPr="00D3137E">
              <w:t>Increasing funding and technical workforce capacity to maintain installed BMPs now and into the future.</w:t>
            </w:r>
          </w:p>
        </w:tc>
        <w:tc>
          <w:tcPr>
            <w:tcW w:w="270" w:type="dxa"/>
            <w:vAlign w:val="center"/>
          </w:tcPr>
          <w:p w14:paraId="55C7D041" w14:textId="77777777" w:rsidR="00D3137E" w:rsidRPr="00D3137E" w:rsidRDefault="00D3137E" w:rsidP="00D3137E">
            <w:pPr>
              <w:spacing w:after="160" w:line="278" w:lineRule="auto"/>
              <w:jc w:val="center"/>
              <w:rPr>
                <w:lang w:val="en"/>
              </w:rPr>
            </w:pPr>
            <w:r w:rsidRPr="00D3137E">
              <w:rPr>
                <w:lang w:val="en"/>
              </w:rPr>
              <w:t>X</w:t>
            </w:r>
          </w:p>
        </w:tc>
        <w:tc>
          <w:tcPr>
            <w:tcW w:w="799" w:type="dxa"/>
            <w:vAlign w:val="center"/>
          </w:tcPr>
          <w:p w14:paraId="6D8D2A99" w14:textId="77777777" w:rsidR="00D3137E" w:rsidRPr="00D3137E" w:rsidRDefault="00D3137E" w:rsidP="00D3137E">
            <w:pPr>
              <w:spacing w:after="160" w:line="278" w:lineRule="auto"/>
              <w:jc w:val="center"/>
              <w:rPr>
                <w:lang w:val="en"/>
              </w:rPr>
            </w:pPr>
          </w:p>
        </w:tc>
        <w:tc>
          <w:tcPr>
            <w:tcW w:w="731" w:type="dxa"/>
            <w:vAlign w:val="center"/>
          </w:tcPr>
          <w:p w14:paraId="5BA81961" w14:textId="77777777" w:rsidR="00D3137E" w:rsidRPr="00D3137E" w:rsidRDefault="00D3137E" w:rsidP="00D3137E">
            <w:pPr>
              <w:spacing w:after="160" w:line="278" w:lineRule="auto"/>
              <w:jc w:val="center"/>
              <w:rPr>
                <w:lang w:val="en"/>
              </w:rPr>
            </w:pPr>
          </w:p>
        </w:tc>
      </w:tr>
      <w:tr w:rsidR="00D3137E" w:rsidRPr="00D3137E" w14:paraId="044394B2" w14:textId="77777777" w:rsidTr="006071CB">
        <w:trPr>
          <w:trHeight w:val="290"/>
        </w:trPr>
        <w:tc>
          <w:tcPr>
            <w:tcW w:w="7555" w:type="dxa"/>
          </w:tcPr>
          <w:p w14:paraId="3FE2C962" w14:textId="77777777" w:rsidR="00D3137E" w:rsidRPr="00D3137E" w:rsidRDefault="00D3137E" w:rsidP="00D3137E">
            <w:pPr>
              <w:spacing w:after="160" w:line="278" w:lineRule="auto"/>
              <w:rPr>
                <w:b/>
                <w:lang w:val="en"/>
              </w:rPr>
            </w:pPr>
            <w:r w:rsidRPr="00D3137E">
              <w:rPr>
                <w:b/>
                <w:lang w:val="en"/>
              </w:rPr>
              <w:t xml:space="preserve">Addressing monitoring network operational vulnerabilities; Providing </w:t>
            </w:r>
            <w:r w:rsidRPr="00D3137E">
              <w:rPr>
                <w:b/>
                <w:bCs/>
                <w:lang w:val="en"/>
              </w:rPr>
              <w:t xml:space="preserve">resources </w:t>
            </w:r>
            <w:r w:rsidRPr="00D3137E">
              <w:rPr>
                <w:b/>
                <w:lang w:val="en"/>
              </w:rPr>
              <w:t xml:space="preserve">and capacity to grow or sustain monitoring networks </w:t>
            </w:r>
          </w:p>
        </w:tc>
        <w:tc>
          <w:tcPr>
            <w:tcW w:w="270" w:type="dxa"/>
            <w:vAlign w:val="center"/>
          </w:tcPr>
          <w:p w14:paraId="7A5485E5" w14:textId="77777777" w:rsidR="00D3137E" w:rsidRPr="00D3137E" w:rsidRDefault="00D3137E" w:rsidP="00D3137E">
            <w:pPr>
              <w:spacing w:after="160" w:line="278" w:lineRule="auto"/>
              <w:jc w:val="center"/>
              <w:rPr>
                <w:lang w:val="en"/>
              </w:rPr>
            </w:pPr>
          </w:p>
        </w:tc>
        <w:tc>
          <w:tcPr>
            <w:tcW w:w="799" w:type="dxa"/>
            <w:vAlign w:val="center"/>
          </w:tcPr>
          <w:p w14:paraId="17A1A578" w14:textId="77777777" w:rsidR="00D3137E" w:rsidRPr="00D3137E" w:rsidRDefault="00D3137E" w:rsidP="00D3137E">
            <w:pPr>
              <w:spacing w:after="160" w:line="278" w:lineRule="auto"/>
              <w:jc w:val="center"/>
              <w:rPr>
                <w:lang w:val="en"/>
              </w:rPr>
            </w:pPr>
          </w:p>
        </w:tc>
        <w:tc>
          <w:tcPr>
            <w:tcW w:w="731" w:type="dxa"/>
            <w:vAlign w:val="center"/>
          </w:tcPr>
          <w:p w14:paraId="2F55A910"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10553C6A" w14:textId="77777777" w:rsidTr="006071CB">
        <w:trPr>
          <w:trHeight w:val="290"/>
        </w:trPr>
        <w:tc>
          <w:tcPr>
            <w:tcW w:w="7555" w:type="dxa"/>
          </w:tcPr>
          <w:p w14:paraId="2FAC27E3" w14:textId="77777777" w:rsidR="00D3137E" w:rsidRPr="00D3137E" w:rsidRDefault="00D3137E" w:rsidP="00D3137E">
            <w:pPr>
              <w:spacing w:after="160" w:line="278" w:lineRule="auto"/>
              <w:rPr>
                <w:lang w:val="en"/>
              </w:rPr>
            </w:pPr>
            <w:r w:rsidRPr="00D3137E">
              <w:rPr>
                <w:lang w:val="en"/>
              </w:rPr>
              <w:t>Improving monitoring data use and incorporation within partnership models.</w:t>
            </w:r>
          </w:p>
        </w:tc>
        <w:tc>
          <w:tcPr>
            <w:tcW w:w="270" w:type="dxa"/>
            <w:vAlign w:val="center"/>
          </w:tcPr>
          <w:p w14:paraId="7A830448" w14:textId="77777777" w:rsidR="00D3137E" w:rsidRPr="00D3137E" w:rsidRDefault="00D3137E" w:rsidP="00D3137E">
            <w:pPr>
              <w:spacing w:after="160" w:line="278" w:lineRule="auto"/>
              <w:jc w:val="center"/>
              <w:rPr>
                <w:lang w:val="en"/>
              </w:rPr>
            </w:pPr>
          </w:p>
        </w:tc>
        <w:tc>
          <w:tcPr>
            <w:tcW w:w="799" w:type="dxa"/>
            <w:vAlign w:val="center"/>
          </w:tcPr>
          <w:p w14:paraId="0F482FAD" w14:textId="77777777" w:rsidR="00D3137E" w:rsidRPr="00D3137E" w:rsidRDefault="00D3137E" w:rsidP="00D3137E">
            <w:pPr>
              <w:spacing w:after="160" w:line="278" w:lineRule="auto"/>
              <w:jc w:val="center"/>
              <w:rPr>
                <w:lang w:val="en"/>
              </w:rPr>
            </w:pPr>
          </w:p>
        </w:tc>
        <w:tc>
          <w:tcPr>
            <w:tcW w:w="731" w:type="dxa"/>
            <w:vAlign w:val="center"/>
          </w:tcPr>
          <w:p w14:paraId="5F59BA84"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53300A2E" w14:textId="77777777" w:rsidTr="006071CB">
        <w:trPr>
          <w:trHeight w:val="290"/>
        </w:trPr>
        <w:tc>
          <w:tcPr>
            <w:tcW w:w="7555" w:type="dxa"/>
          </w:tcPr>
          <w:p w14:paraId="30FB558C" w14:textId="77777777" w:rsidR="00D3137E" w:rsidRPr="00D3137E" w:rsidRDefault="00D3137E" w:rsidP="00D3137E">
            <w:pPr>
              <w:spacing w:after="160" w:line="278" w:lineRule="auto"/>
              <w:rPr>
                <w:b/>
                <w:lang w:val="en"/>
              </w:rPr>
            </w:pPr>
            <w:r w:rsidRPr="00D3137E">
              <w:rPr>
                <w:b/>
                <w:lang w:val="en"/>
              </w:rPr>
              <w:lastRenderedPageBreak/>
              <w:t>Communication of monitoring results and difficulties conveying progress across many multiple audiences, timelines, or spatial scales</w:t>
            </w:r>
          </w:p>
        </w:tc>
        <w:tc>
          <w:tcPr>
            <w:tcW w:w="270" w:type="dxa"/>
            <w:vAlign w:val="center"/>
          </w:tcPr>
          <w:p w14:paraId="350DA7B0" w14:textId="77777777" w:rsidR="00D3137E" w:rsidRPr="00D3137E" w:rsidRDefault="00D3137E" w:rsidP="00D3137E">
            <w:pPr>
              <w:spacing w:after="160" w:line="278" w:lineRule="auto"/>
              <w:jc w:val="center"/>
              <w:rPr>
                <w:lang w:val="en"/>
              </w:rPr>
            </w:pPr>
          </w:p>
        </w:tc>
        <w:tc>
          <w:tcPr>
            <w:tcW w:w="799" w:type="dxa"/>
            <w:vAlign w:val="center"/>
          </w:tcPr>
          <w:p w14:paraId="67E6DDE2" w14:textId="77777777" w:rsidR="00D3137E" w:rsidRPr="00D3137E" w:rsidRDefault="00D3137E" w:rsidP="00D3137E">
            <w:pPr>
              <w:spacing w:after="160" w:line="278" w:lineRule="auto"/>
              <w:jc w:val="center"/>
              <w:rPr>
                <w:lang w:val="en"/>
              </w:rPr>
            </w:pPr>
          </w:p>
        </w:tc>
        <w:tc>
          <w:tcPr>
            <w:tcW w:w="731" w:type="dxa"/>
            <w:vAlign w:val="center"/>
          </w:tcPr>
          <w:p w14:paraId="1EDB03DD"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579E9FB2" w14:textId="77777777" w:rsidTr="006071CB">
        <w:trPr>
          <w:trHeight w:val="290"/>
        </w:trPr>
        <w:tc>
          <w:tcPr>
            <w:tcW w:w="7555" w:type="dxa"/>
          </w:tcPr>
          <w:p w14:paraId="750358D4" w14:textId="77777777" w:rsidR="00D3137E" w:rsidRPr="00D3137E" w:rsidRDefault="00D3137E" w:rsidP="00D3137E">
            <w:pPr>
              <w:spacing w:after="160" w:line="278" w:lineRule="auto"/>
              <w:rPr>
                <w:lang w:val="en"/>
              </w:rPr>
            </w:pPr>
            <w:r w:rsidRPr="00D3137E">
              <w:rPr>
                <w:lang w:val="en"/>
              </w:rPr>
              <w:t>*Seasonal and habitat-specific differences in responses make it difficult to set expectations and interpret progress consistently</w:t>
            </w:r>
          </w:p>
        </w:tc>
        <w:tc>
          <w:tcPr>
            <w:tcW w:w="270" w:type="dxa"/>
            <w:vAlign w:val="center"/>
          </w:tcPr>
          <w:p w14:paraId="1C73C038" w14:textId="77777777" w:rsidR="00D3137E" w:rsidRPr="00D3137E" w:rsidRDefault="00D3137E" w:rsidP="00D3137E">
            <w:pPr>
              <w:spacing w:after="160" w:line="278" w:lineRule="auto"/>
              <w:jc w:val="center"/>
              <w:rPr>
                <w:lang w:val="en"/>
              </w:rPr>
            </w:pPr>
          </w:p>
        </w:tc>
        <w:tc>
          <w:tcPr>
            <w:tcW w:w="799" w:type="dxa"/>
            <w:vAlign w:val="center"/>
          </w:tcPr>
          <w:p w14:paraId="1FA1D9EB" w14:textId="77777777" w:rsidR="00D3137E" w:rsidRPr="00D3137E" w:rsidRDefault="00D3137E" w:rsidP="00D3137E">
            <w:pPr>
              <w:spacing w:after="160" w:line="278" w:lineRule="auto"/>
              <w:jc w:val="center"/>
              <w:rPr>
                <w:lang w:val="en"/>
              </w:rPr>
            </w:pPr>
          </w:p>
        </w:tc>
        <w:tc>
          <w:tcPr>
            <w:tcW w:w="731" w:type="dxa"/>
            <w:vAlign w:val="center"/>
          </w:tcPr>
          <w:p w14:paraId="1F31E158" w14:textId="77777777" w:rsidR="00D3137E" w:rsidRPr="00D3137E" w:rsidRDefault="00D3137E" w:rsidP="00D3137E">
            <w:pPr>
              <w:spacing w:after="160" w:line="278" w:lineRule="auto"/>
              <w:jc w:val="center"/>
              <w:rPr>
                <w:lang w:val="en"/>
              </w:rPr>
            </w:pPr>
            <w:r w:rsidRPr="00D3137E">
              <w:rPr>
                <w:lang w:val="en"/>
              </w:rPr>
              <w:t>X</w:t>
            </w:r>
          </w:p>
        </w:tc>
      </w:tr>
      <w:tr w:rsidR="00D3137E" w:rsidRPr="00D3137E" w14:paraId="12CE0386" w14:textId="77777777" w:rsidTr="006071CB">
        <w:trPr>
          <w:trHeight w:val="290"/>
        </w:trPr>
        <w:tc>
          <w:tcPr>
            <w:tcW w:w="7555" w:type="dxa"/>
          </w:tcPr>
          <w:p w14:paraId="7B614860" w14:textId="77777777" w:rsidR="00D3137E" w:rsidRPr="00D3137E" w:rsidRDefault="00D3137E" w:rsidP="00D3137E">
            <w:pPr>
              <w:spacing w:after="160" w:line="278" w:lineRule="auto"/>
              <w:rPr>
                <w:lang w:val="en"/>
              </w:rPr>
            </w:pPr>
            <w:r w:rsidRPr="00D3137E">
              <w:t>Sources Information Gap: Limited understanding of the occurrence, concentrations and sources of toxic contaminants in different landscape settings.</w:t>
            </w:r>
          </w:p>
        </w:tc>
        <w:tc>
          <w:tcPr>
            <w:tcW w:w="270" w:type="dxa"/>
            <w:vAlign w:val="center"/>
          </w:tcPr>
          <w:p w14:paraId="5E228D79" w14:textId="77777777" w:rsidR="00D3137E" w:rsidRPr="00D3137E" w:rsidRDefault="00D3137E" w:rsidP="00D3137E">
            <w:pPr>
              <w:spacing w:after="160" w:line="278" w:lineRule="auto"/>
              <w:jc w:val="center"/>
              <w:rPr>
                <w:lang w:val="en"/>
              </w:rPr>
            </w:pPr>
          </w:p>
        </w:tc>
        <w:tc>
          <w:tcPr>
            <w:tcW w:w="799" w:type="dxa"/>
            <w:vAlign w:val="center"/>
          </w:tcPr>
          <w:p w14:paraId="6E9A4BDF"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305D9FF3" w14:textId="77777777" w:rsidR="00D3137E" w:rsidRPr="00D3137E" w:rsidRDefault="00D3137E" w:rsidP="00D3137E">
            <w:pPr>
              <w:spacing w:after="160" w:line="278" w:lineRule="auto"/>
              <w:jc w:val="center"/>
              <w:rPr>
                <w:lang w:val="en"/>
              </w:rPr>
            </w:pPr>
          </w:p>
        </w:tc>
      </w:tr>
      <w:tr w:rsidR="00D3137E" w:rsidRPr="00D3137E" w14:paraId="748A0844" w14:textId="77777777" w:rsidTr="006071CB">
        <w:trPr>
          <w:trHeight w:val="290"/>
        </w:trPr>
        <w:tc>
          <w:tcPr>
            <w:tcW w:w="7555" w:type="dxa"/>
          </w:tcPr>
          <w:p w14:paraId="0469E1C8" w14:textId="77777777" w:rsidR="00D3137E" w:rsidRPr="00D3137E" w:rsidRDefault="00D3137E" w:rsidP="00D3137E">
            <w:pPr>
              <w:spacing w:after="160" w:line="278" w:lineRule="auto"/>
              <w:rPr>
                <w:lang w:val="en"/>
              </w:rPr>
            </w:pPr>
            <w:r w:rsidRPr="00D3137E">
              <w:rPr>
                <w:lang w:val="en"/>
              </w:rPr>
              <w:t>Fish Consumption Information Gap: Limited understanding of the effects of legacy and emerging contaminants on both ecological health and human health, through fish consumption.</w:t>
            </w:r>
          </w:p>
        </w:tc>
        <w:tc>
          <w:tcPr>
            <w:tcW w:w="270" w:type="dxa"/>
            <w:vAlign w:val="center"/>
          </w:tcPr>
          <w:p w14:paraId="6D076EAD" w14:textId="77777777" w:rsidR="00D3137E" w:rsidRPr="00D3137E" w:rsidRDefault="00D3137E" w:rsidP="00D3137E">
            <w:pPr>
              <w:spacing w:after="160" w:line="278" w:lineRule="auto"/>
              <w:jc w:val="center"/>
              <w:rPr>
                <w:lang w:val="en"/>
              </w:rPr>
            </w:pPr>
          </w:p>
        </w:tc>
        <w:tc>
          <w:tcPr>
            <w:tcW w:w="799" w:type="dxa"/>
            <w:vAlign w:val="center"/>
          </w:tcPr>
          <w:p w14:paraId="512DC574"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63FCCE7A" w14:textId="77777777" w:rsidR="00D3137E" w:rsidRPr="00D3137E" w:rsidRDefault="00D3137E" w:rsidP="00D3137E">
            <w:pPr>
              <w:spacing w:after="160" w:line="278" w:lineRule="auto"/>
              <w:jc w:val="center"/>
              <w:rPr>
                <w:lang w:val="en"/>
              </w:rPr>
            </w:pPr>
          </w:p>
        </w:tc>
      </w:tr>
      <w:tr w:rsidR="00D3137E" w:rsidRPr="00D3137E" w14:paraId="67A7B9F0" w14:textId="77777777" w:rsidTr="006071CB">
        <w:trPr>
          <w:trHeight w:val="290"/>
        </w:trPr>
        <w:tc>
          <w:tcPr>
            <w:tcW w:w="7555" w:type="dxa"/>
          </w:tcPr>
          <w:p w14:paraId="6E6C12C2" w14:textId="77777777" w:rsidR="00D3137E" w:rsidRPr="00D3137E" w:rsidRDefault="00D3137E" w:rsidP="00D3137E">
            <w:pPr>
              <w:spacing w:after="160" w:line="278" w:lineRule="auto"/>
              <w:rPr>
                <w:lang w:val="en"/>
              </w:rPr>
            </w:pPr>
            <w:r w:rsidRPr="00D3137E">
              <w:rPr>
                <w:lang w:val="en"/>
              </w:rPr>
              <w:t xml:space="preserve"> Emerging Contaminants Information Gap: Fast pace of change and limited knowledge on emerging contaminant issues.</w:t>
            </w:r>
          </w:p>
        </w:tc>
        <w:tc>
          <w:tcPr>
            <w:tcW w:w="270" w:type="dxa"/>
            <w:vAlign w:val="center"/>
          </w:tcPr>
          <w:p w14:paraId="431898A2" w14:textId="77777777" w:rsidR="00D3137E" w:rsidRPr="00D3137E" w:rsidRDefault="00D3137E" w:rsidP="00D3137E">
            <w:pPr>
              <w:spacing w:after="160" w:line="278" w:lineRule="auto"/>
              <w:jc w:val="center"/>
              <w:rPr>
                <w:lang w:val="en"/>
              </w:rPr>
            </w:pPr>
          </w:p>
        </w:tc>
        <w:tc>
          <w:tcPr>
            <w:tcW w:w="799" w:type="dxa"/>
            <w:vAlign w:val="center"/>
          </w:tcPr>
          <w:p w14:paraId="21A457F2"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38CE9144" w14:textId="77777777" w:rsidR="00D3137E" w:rsidRPr="00D3137E" w:rsidRDefault="00D3137E" w:rsidP="00D3137E">
            <w:pPr>
              <w:spacing w:after="160" w:line="278" w:lineRule="auto"/>
              <w:jc w:val="center"/>
              <w:rPr>
                <w:lang w:val="en"/>
              </w:rPr>
            </w:pPr>
          </w:p>
        </w:tc>
      </w:tr>
      <w:tr w:rsidR="00D3137E" w:rsidRPr="00D3137E" w14:paraId="16AD51B2" w14:textId="77777777" w:rsidTr="006071CB">
        <w:trPr>
          <w:trHeight w:val="290"/>
        </w:trPr>
        <w:tc>
          <w:tcPr>
            <w:tcW w:w="7555" w:type="dxa"/>
          </w:tcPr>
          <w:p w14:paraId="28951D08" w14:textId="77777777" w:rsidR="00D3137E" w:rsidRPr="00D3137E" w:rsidRDefault="00D3137E" w:rsidP="00D3137E">
            <w:pPr>
              <w:spacing w:after="160" w:line="278" w:lineRule="auto"/>
            </w:pPr>
            <w:r w:rsidRPr="00D3137E">
              <w:t xml:space="preserve">Toxics Mitigation Practices and Co-benefits: Limited information on the current best practices to mitigate contaminants, and the co-benefits of these practices on reducing nitrogen, phosphorus and sediment. </w:t>
            </w:r>
          </w:p>
        </w:tc>
        <w:tc>
          <w:tcPr>
            <w:tcW w:w="270" w:type="dxa"/>
            <w:vAlign w:val="center"/>
          </w:tcPr>
          <w:p w14:paraId="7B878482" w14:textId="77777777" w:rsidR="00D3137E" w:rsidRPr="00D3137E" w:rsidRDefault="00D3137E" w:rsidP="00D3137E">
            <w:pPr>
              <w:spacing w:after="160" w:line="278" w:lineRule="auto"/>
              <w:jc w:val="center"/>
              <w:rPr>
                <w:lang w:val="en"/>
              </w:rPr>
            </w:pPr>
          </w:p>
        </w:tc>
        <w:tc>
          <w:tcPr>
            <w:tcW w:w="799" w:type="dxa"/>
            <w:vAlign w:val="center"/>
          </w:tcPr>
          <w:p w14:paraId="18F36FCE"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4E14FFFC" w14:textId="77777777" w:rsidR="00D3137E" w:rsidRPr="00D3137E" w:rsidRDefault="00D3137E" w:rsidP="00D3137E">
            <w:pPr>
              <w:spacing w:after="160" w:line="278" w:lineRule="auto"/>
              <w:jc w:val="center"/>
              <w:rPr>
                <w:lang w:val="en"/>
              </w:rPr>
            </w:pPr>
          </w:p>
        </w:tc>
      </w:tr>
      <w:tr w:rsidR="00D3137E" w:rsidRPr="00D3137E" w14:paraId="5199A40B" w14:textId="77777777" w:rsidTr="006071CB">
        <w:trPr>
          <w:trHeight w:val="290"/>
        </w:trPr>
        <w:tc>
          <w:tcPr>
            <w:tcW w:w="7555" w:type="dxa"/>
          </w:tcPr>
          <w:p w14:paraId="1223E9C4" w14:textId="77777777" w:rsidR="00D3137E" w:rsidRPr="00D3137E" w:rsidRDefault="00D3137E" w:rsidP="00D3137E">
            <w:pPr>
              <w:spacing w:after="160" w:line="278" w:lineRule="auto"/>
              <w:rPr>
                <w:lang w:val="en"/>
              </w:rPr>
            </w:pPr>
            <w:r w:rsidRPr="00D3137E">
              <w:rPr>
                <w:lang w:val="en"/>
              </w:rPr>
              <w:t xml:space="preserve"> </w:t>
            </w:r>
            <w:r w:rsidRPr="00D3137E">
              <w:rPr>
                <w:b/>
                <w:lang w:val="en"/>
              </w:rPr>
              <w:t>Technical Network Connectivity: Limited connectivity among groups hinders technical information transfer within the partnership and beyond.</w:t>
            </w:r>
          </w:p>
        </w:tc>
        <w:tc>
          <w:tcPr>
            <w:tcW w:w="270" w:type="dxa"/>
            <w:vAlign w:val="center"/>
          </w:tcPr>
          <w:p w14:paraId="06CBBE5A" w14:textId="77777777" w:rsidR="00D3137E" w:rsidRPr="00D3137E" w:rsidRDefault="00D3137E" w:rsidP="00D3137E">
            <w:pPr>
              <w:spacing w:after="160" w:line="278" w:lineRule="auto"/>
              <w:jc w:val="center"/>
              <w:rPr>
                <w:lang w:val="en"/>
              </w:rPr>
            </w:pPr>
          </w:p>
        </w:tc>
        <w:tc>
          <w:tcPr>
            <w:tcW w:w="799" w:type="dxa"/>
            <w:vAlign w:val="center"/>
          </w:tcPr>
          <w:p w14:paraId="5152345F" w14:textId="77777777" w:rsidR="00D3137E" w:rsidRPr="00D3137E" w:rsidRDefault="00D3137E" w:rsidP="00D3137E">
            <w:pPr>
              <w:spacing w:after="160" w:line="278" w:lineRule="auto"/>
              <w:jc w:val="center"/>
              <w:rPr>
                <w:lang w:val="en"/>
              </w:rPr>
            </w:pPr>
            <w:r w:rsidRPr="00D3137E">
              <w:rPr>
                <w:lang w:val="en"/>
              </w:rPr>
              <w:t>X</w:t>
            </w:r>
          </w:p>
        </w:tc>
        <w:tc>
          <w:tcPr>
            <w:tcW w:w="731" w:type="dxa"/>
            <w:vAlign w:val="center"/>
          </w:tcPr>
          <w:p w14:paraId="59B00AC2" w14:textId="77777777" w:rsidR="00D3137E" w:rsidRPr="00D3137E" w:rsidRDefault="00D3137E" w:rsidP="00D3137E">
            <w:pPr>
              <w:spacing w:after="160" w:line="278" w:lineRule="auto"/>
              <w:jc w:val="center"/>
              <w:rPr>
                <w:lang w:val="en"/>
              </w:rPr>
            </w:pPr>
          </w:p>
        </w:tc>
      </w:tr>
    </w:tbl>
    <w:p w14:paraId="222A5892" w14:textId="77777777" w:rsidR="004B65BB" w:rsidRDefault="004B65BB" w:rsidP="00A437DB"/>
    <w:p w14:paraId="16B0C296" w14:textId="064FBD46" w:rsidR="008960BF" w:rsidRDefault="008960BF" w:rsidP="008960BF">
      <w:pPr>
        <w:pStyle w:val="Heading3"/>
      </w:pPr>
      <w:r>
        <w:t>Management Approaches for Goal 2: Clean Water</w:t>
      </w:r>
    </w:p>
    <w:p w14:paraId="31D765B0" w14:textId="77777777" w:rsidR="00B6109B" w:rsidRPr="00B6109B" w:rsidRDefault="00B6109B" w:rsidP="00B6109B">
      <w:pPr>
        <w:rPr>
          <w:u w:val="single"/>
          <w:lang w:val="en"/>
        </w:rPr>
      </w:pPr>
      <w:r w:rsidRPr="00B6109B">
        <w:rPr>
          <w:u w:val="single"/>
        </w:rPr>
        <w:t xml:space="preserve">Management Approach </w:t>
      </w:r>
      <w:r w:rsidRPr="00B6109B">
        <w:rPr>
          <w:u w:val="single"/>
          <w:lang w:val="en"/>
        </w:rPr>
        <w:t>2.0.1: Continue to improve the effectiveness of the Clean Water Goal Team (CWGT) and its workgroups by enhancing coordination, communication, information sharing, adaptive management, and innovation as it strives to achieve Clean Water goals and outcomes.</w:t>
      </w:r>
    </w:p>
    <w:p w14:paraId="2F64EB3A" w14:textId="77777777" w:rsidR="00B6109B" w:rsidRPr="00B6109B" w:rsidRDefault="00B6109B" w:rsidP="00B6109B">
      <w:r w:rsidRPr="00B6109B">
        <w:t xml:space="preserve">Participating partners continue to push the CWGT to improve its operations and effectiveness, with communications and cross-coordination regarding the most frequently requested areas for improvement. The revised Agreement and CBP structure afford ample opportunities to be creative and innovative in how it operates and works together. This management approach recognizes a timely need for continuous improvement. It also includes efforts that are likely to be cross-goal or cross-outcome in nature, such as exploring the role of the Bay Program in understanding and communicating how BMP </w:t>
      </w:r>
      <w:r w:rsidRPr="00B6109B">
        <w:lastRenderedPageBreak/>
        <w:t>implementation and maintenance provide multiple benefits beyond nutrient and sediment reductions, such as reducing toxic contaminant exposure, improving, soil health or reducing coastal and inland flooding.</w:t>
      </w:r>
    </w:p>
    <w:p w14:paraId="30854977" w14:textId="77777777" w:rsidR="00B6109B" w:rsidRPr="00B6109B" w:rsidRDefault="00B6109B" w:rsidP="00B6109B">
      <w:pPr>
        <w:rPr>
          <w:u w:val="single"/>
          <w:lang w:val="en"/>
        </w:rPr>
      </w:pPr>
      <w:r w:rsidRPr="00B6109B">
        <w:rPr>
          <w:u w:val="single"/>
        </w:rPr>
        <w:t xml:space="preserve">Management Approach </w:t>
      </w:r>
      <w:r w:rsidRPr="00B6109B">
        <w:rPr>
          <w:u w:val="single"/>
          <w:lang w:val="en"/>
        </w:rPr>
        <w:t>2.0.2: Expand local capacity and technical assistance through strategic cross-partnership collaboration, particularly the Workforce, Land Use Planning &amp; Decision Support, and Local Government Leadership outcomes.</w:t>
      </w:r>
    </w:p>
    <w:p w14:paraId="04602AB5" w14:textId="77777777" w:rsidR="00B6109B" w:rsidRPr="00B6109B" w:rsidRDefault="00B6109B" w:rsidP="00B6109B">
      <w:r w:rsidRPr="00B6109B">
        <w:t>This is inclusive of all sectors engaged throughout the watershed. This seeks to build the sustained operational capacity of local governments, conservation districts, and trusted local organizations that provide technical assistance to select, design, install or maintain BMPs. This approach may include collaborative efforts to assess and generate pathways to train, hire, and retain workers in conservation, restoration and environmental positions. This can continue proactive outreach by partners to historically underrepresented entities, including tribal nations, to co-design, implement and maintain local restoration projects that bring jobs and other benefits to communities.</w:t>
      </w:r>
    </w:p>
    <w:p w14:paraId="26DB04AD" w14:textId="77777777" w:rsidR="00B6109B" w:rsidRPr="00B6109B" w:rsidRDefault="00B6109B" w:rsidP="00B6109B">
      <w:pPr>
        <w:rPr>
          <w:u w:val="single"/>
          <w:lang w:val="en"/>
        </w:rPr>
      </w:pPr>
      <w:r w:rsidRPr="00B6109B">
        <w:rPr>
          <w:u w:val="single"/>
        </w:rPr>
        <w:t xml:space="preserve">Management Approach </w:t>
      </w:r>
      <w:r w:rsidRPr="00B6109B">
        <w:rPr>
          <w:u w:val="single"/>
          <w:lang w:val="en"/>
        </w:rPr>
        <w:t>2.0.3: Assess and integrate jurisdictional data sources to improve the accuracy of model predictions.</w:t>
      </w:r>
    </w:p>
    <w:p w14:paraId="58E1FE79" w14:textId="3B4F269B" w:rsidR="004B65BB" w:rsidRDefault="00B6109B" w:rsidP="00B6109B">
      <w:r w:rsidRPr="00B6109B">
        <w:t>In support of the Agreement’s Principles, the partnership will continue ongoing efforts to evaluate new or improved jurisdictional and other data sources for integration into our tools for improved accuracy in modeling and planning. Workgroups – including Agriculture, Urban, Watershed Technical, and others – will be core contributors within the partnership structure to assess and evaluate partners’ data for continued incorporation or application within modeling tools and/or CBP analysis or products.</w:t>
      </w:r>
    </w:p>
    <w:p w14:paraId="37032E79" w14:textId="07A9E1F4" w:rsidR="00561F0A" w:rsidRDefault="00561F0A">
      <w:r>
        <w:br w:type="page"/>
      </w:r>
    </w:p>
    <w:p w14:paraId="1C1A5BBA" w14:textId="53F7E24D" w:rsidR="00561F0A" w:rsidRPr="00F82A63" w:rsidRDefault="00561F0A" w:rsidP="00561F0A">
      <w:pPr>
        <w:pStyle w:val="Heading2"/>
        <w:rPr>
          <w:szCs w:val="40"/>
        </w:rPr>
      </w:pPr>
      <w:bookmarkStart w:id="43" w:name="_Toc243576017"/>
      <w:r w:rsidRPr="00561F0A">
        <w:rPr>
          <w:szCs w:val="40"/>
        </w:rPr>
        <w:lastRenderedPageBreak/>
        <w:t>Reducing Excess Nitrogen, Phosphorus and Sediment</w:t>
      </w:r>
      <w:r>
        <w:rPr>
          <w:szCs w:val="40"/>
        </w:rPr>
        <w:t xml:space="preserve"> Outcome</w:t>
      </w:r>
      <w:bookmarkEnd w:id="43"/>
    </w:p>
    <w:p w14:paraId="3CA7DE33" w14:textId="77777777" w:rsidR="00524CB8" w:rsidRDefault="00561F0A" w:rsidP="00B15C49">
      <w:pPr>
        <w:jc w:val="both"/>
        <w:rPr>
          <w:sz w:val="28"/>
          <w:szCs w:val="28"/>
        </w:rPr>
      </w:pPr>
      <w:r w:rsidRPr="00561F0A">
        <w:rPr>
          <w:b/>
          <w:bCs/>
          <w:sz w:val="28"/>
          <w:szCs w:val="28"/>
        </w:rPr>
        <w:t>Reducing Excess Nitrogen, Phosphorus and Sediment</w:t>
      </w:r>
      <w:r>
        <w:rPr>
          <w:b/>
          <w:bCs/>
          <w:sz w:val="28"/>
          <w:szCs w:val="28"/>
        </w:rPr>
        <w:t xml:space="preserve"> </w:t>
      </w:r>
      <w:r w:rsidRPr="00F82A63">
        <w:rPr>
          <w:b/>
          <w:bCs/>
          <w:sz w:val="28"/>
          <w:szCs w:val="28"/>
        </w:rPr>
        <w:t>Outcome</w:t>
      </w:r>
      <w:r w:rsidR="00524CB8">
        <w:rPr>
          <w:b/>
          <w:bCs/>
          <w:sz w:val="28"/>
          <w:szCs w:val="28"/>
        </w:rPr>
        <w:t xml:space="preserve">: </w:t>
      </w:r>
      <w:r w:rsidR="00524CB8" w:rsidRPr="00524CB8">
        <w:rPr>
          <w:sz w:val="28"/>
          <w:szCs w:val="28"/>
        </w:rPr>
        <w:t xml:space="preserve">Implement and maintain practices and controls to reduce nitrogen, phosphorus and sediment. These reductions are necessary to achieve the applicable water quality standards, as described in the Bay TMDL. Those water quality standards support living resources and protect human health, as required by the Clean Water Act. </w:t>
      </w:r>
    </w:p>
    <w:p w14:paraId="1C18B521" w14:textId="6F311CD6" w:rsidR="00B366E4" w:rsidRPr="00B366E4" w:rsidRDefault="00B366E4" w:rsidP="00434CD4">
      <w:pPr>
        <w:pStyle w:val="ListParagraph"/>
        <w:numPr>
          <w:ilvl w:val="0"/>
          <w:numId w:val="37"/>
        </w:numPr>
        <w:jc w:val="both"/>
        <w:rPr>
          <w:sz w:val="28"/>
          <w:szCs w:val="28"/>
        </w:rPr>
      </w:pPr>
      <w:r w:rsidRPr="00B366E4">
        <w:rPr>
          <w:sz w:val="28"/>
          <w:szCs w:val="28"/>
        </w:rPr>
        <w:t>Through 2030, signatories will continue to accelerate completion of all interim water quality planning targets through implementation of Chesapeake Bay Watershed Implementation Plans, two-year milestone commitments and other innovative strategies to achieve and maintain reduced levels of nitrogen, phosphorus and sediment.</w:t>
      </w:r>
    </w:p>
    <w:p w14:paraId="7AE97346" w14:textId="50DAA678" w:rsidR="00B366E4" w:rsidRPr="00B366E4" w:rsidRDefault="00B366E4" w:rsidP="00434CD4">
      <w:pPr>
        <w:pStyle w:val="ListParagraph"/>
        <w:numPr>
          <w:ilvl w:val="0"/>
          <w:numId w:val="37"/>
        </w:numPr>
        <w:jc w:val="both"/>
        <w:rPr>
          <w:sz w:val="28"/>
          <w:szCs w:val="28"/>
        </w:rPr>
      </w:pPr>
      <w:r w:rsidRPr="00B366E4">
        <w:rPr>
          <w:sz w:val="28"/>
          <w:szCs w:val="28"/>
        </w:rPr>
        <w:t>By December 31, 2030, revise the planning targets approved by the Principals’ Staff Committee for nitrogen, phosphorus and sediment, incorporating the latest watershed modeling, monitoring data and research findings, and develop new or amended Watershed Implementation Plans to meet the updated targets by 2040.</w:t>
      </w:r>
    </w:p>
    <w:p w14:paraId="23D7A50E" w14:textId="168D96B0" w:rsidR="00B366E4" w:rsidRPr="00B366E4" w:rsidRDefault="00B366E4" w:rsidP="00434CD4">
      <w:pPr>
        <w:pStyle w:val="ListParagraph"/>
        <w:numPr>
          <w:ilvl w:val="0"/>
          <w:numId w:val="37"/>
        </w:numPr>
        <w:jc w:val="both"/>
        <w:rPr>
          <w:sz w:val="28"/>
          <w:szCs w:val="28"/>
        </w:rPr>
      </w:pPr>
      <w:r w:rsidRPr="00B366E4">
        <w:rPr>
          <w:sz w:val="28"/>
          <w:szCs w:val="28"/>
        </w:rPr>
        <w:t>Demonstrate net reductions in nitrogen, phosphorus and sediment through multiple lines of evidence, including modeling and monitoring data.</w:t>
      </w:r>
    </w:p>
    <w:p w14:paraId="3960695F" w14:textId="77777777" w:rsidR="00F0656F" w:rsidRDefault="00F0656F" w:rsidP="00F0656F">
      <w:pPr>
        <w:pStyle w:val="Heading3"/>
      </w:pPr>
      <w:r w:rsidRPr="00AC22DA">
        <w:t>Baseline and Current Condition</w:t>
      </w:r>
    </w:p>
    <w:p w14:paraId="166E67DF" w14:textId="77777777" w:rsidR="00F0656F" w:rsidRPr="00F0656F" w:rsidRDefault="00F0656F" w:rsidP="00F0656F">
      <w:r w:rsidRPr="00F0656F">
        <w:rPr>
          <w:b/>
          <w:bCs/>
        </w:rPr>
        <w:t>Target 1: Interim water quality planning targets through 2030</w:t>
      </w:r>
    </w:p>
    <w:p w14:paraId="2493903C" w14:textId="77777777" w:rsidR="00F0656F" w:rsidRPr="00F0656F" w:rsidRDefault="00F0656F" w:rsidP="00F0656F">
      <w:r w:rsidRPr="00F0656F">
        <w:t>Cumulative progress toward this Target is assessed by comparing current difference from the interim water quality planning targets against the 2009 baseline established by the Chesapeake Bay Total Maximum Daily Load (Bay TMDL), when an estimated 297.1 million pounds of nitrogen, 16.8 million pounds of phosphorus and 18.8 billion pounds of sediment were delivered to the Bay. Jurisdictions report implemented best management practices and wastewater treatment facility load reductions annually. The partnership’s Phase 6 suite of modeling tools translates those reports into estimated loads.</w:t>
      </w:r>
    </w:p>
    <w:p w14:paraId="4C110671" w14:textId="77777777" w:rsidR="00F0656F" w:rsidRPr="00F0656F" w:rsidRDefault="00F0656F" w:rsidP="00F0656F">
      <w:r w:rsidRPr="00F0656F">
        <w:lastRenderedPageBreak/>
        <w:t xml:space="preserve">As of 2025, estimated annual loads were 252.7 million pounds of nitrogen, 12.8 million pounds of phosphorus and 17.5 billion pounds of sediment. This represents reductions of roughly 15, 21 and 7 percent from the 2009 baseline respectively. Measured against the partnership’s interim water quality targets, the watershed achieved 100 percent of the 18.6 billion pound sediment target, 90 percent of the 12.8-million-pound phosphorus target and 57 percent of the 219.5-million-pound nitrogen target. </w:t>
      </w:r>
    </w:p>
    <w:p w14:paraId="4431032E" w14:textId="77777777" w:rsidR="00F0656F" w:rsidRPr="00F0656F" w:rsidRDefault="00F0656F" w:rsidP="00F0656F">
      <w:r w:rsidRPr="00F0656F">
        <w:t>The sources of those reductions have changed over time. From 2009 to 2017, point sources carried the effort: wastewater accounted for 150 percent of the watershed’s net nitrogen reduction, offsetting load growth occurring in other sectors, and 68 percent of the net phosphorus reduction. From 2017 to 2025, nonpoint sources provided half of the nitrogen reduction, with agriculture accounting for 49 percent of that nonpoint share. The increased role of agriculture and other nonpoint sources reflects sustained investment in technical assistance, cost-share programs, and BMP implementation and verification, and is illustrated by successes such as record agricultural cost-share funding in Virginia, record cover crop enrollments in Maryland, and local stream delistings under Pennsylvania’s Countywide Action Planning process.</w:t>
      </w:r>
    </w:p>
    <w:p w14:paraId="2753C54B" w14:textId="77777777" w:rsidR="00F0656F" w:rsidRPr="00F0656F" w:rsidRDefault="00F0656F" w:rsidP="00F0656F">
      <w:r w:rsidRPr="00F0656F">
        <w:t>Progress towards Phase III WIP commitments varies by sector and by jurisdiction. The wastewater sector has met nearly all its commitments. Progress in reducing loads in the agriculture and developed sectors is uneven. In several jurisdictions load growth from increased population, development in areas less regulated than areas with Municipal Separate Storm Sewer System (MS4) permits, and agricultural production has outpaced implementation, resulting in no net reduction. Most of the nitrogen reduction still needed is expected to come from the agriculture sector. The Conowingo Watershed Implementation Plan separately addresses the additional loads reaching the Bay now that the Conowingo Dam has reached dynamic equilibrium and no longer traps sediment and nutrients. Implementation under that plan remains early relative to its targets.</w:t>
      </w:r>
    </w:p>
    <w:p w14:paraId="53C48FF5" w14:textId="77777777" w:rsidR="00F0656F" w:rsidRPr="00F0656F" w:rsidRDefault="00F0656F" w:rsidP="00F0656F">
      <w:r w:rsidRPr="00F0656F">
        <w:rPr>
          <w:b/>
          <w:bCs/>
        </w:rPr>
        <w:t>Target 2: Model development, revised planning targets, and new or amended WIPs by December 31, 2030 to meet the updated targets by 2040</w:t>
      </w:r>
    </w:p>
    <w:p w14:paraId="36D38F4F" w14:textId="77777777" w:rsidR="00F0656F" w:rsidRPr="00F0656F" w:rsidRDefault="00F0656F" w:rsidP="00F0656F">
      <w:r w:rsidRPr="00F0656F">
        <w:t>The baseline for this Target is the current set of planning targets (i.e., the Interim Planning Targets) approved by the PSC and implemented through the Phase III WIPs, together with the separate Conowingo WIP targets and the additional load reductions needed to address changing environmental conditions 2025. These were established using the Phase 6 suite of modeling tools, and progress against them is currently simulated using CAST-23 as described above under Target 1.</w:t>
      </w:r>
    </w:p>
    <w:p w14:paraId="6D2D935A" w14:textId="77777777" w:rsidR="00F0656F" w:rsidRPr="00F0656F" w:rsidRDefault="00F0656F" w:rsidP="00F0656F">
      <w:r w:rsidRPr="00F0656F">
        <w:lastRenderedPageBreak/>
        <w:t>The partnership is developing the Phase 7 suite of modeling tools, which will incorporate updated datasets and methodologies agreed to by the partnership, with key methodological decisions being made during 2026. A calibrated Phase 7 suite of modeling tools is expected at the start of 2027 for partnership review, with final partnership-approved tools in 2028. Those tools are the basis for revising planning targets and for the new or amended Watershed Implementation Plans (WIPs) that will carry the partnership to 2040. Until revised targets are adopted and the new modeling tools are fully in use, the interim water quality targets described under Target 1 remain the measure of progress.</w:t>
      </w:r>
    </w:p>
    <w:p w14:paraId="087AD2BE" w14:textId="77777777" w:rsidR="00F0656F" w:rsidRPr="00F0656F" w:rsidRDefault="00F0656F" w:rsidP="00F0656F">
      <w:r w:rsidRPr="00F0656F">
        <w:t>The language of Target 2 to integrate “the latest watershed modeling, monitoring data and research findings” applies to the Phase 7 modeling tools, but also acknowledges the partnership’s interest in exploring the concept of “tiered implementation of the water quality goal.” This ongoing effort extends from the Scientific and Technical Advisory Committee’s Comprehensive Evaluation of System Response (CESR) report’s recommendations and subsequent partnership decisions.</w:t>
      </w:r>
    </w:p>
    <w:p w14:paraId="6AF37DFD" w14:textId="77777777" w:rsidR="00F0656F" w:rsidRPr="00F0656F" w:rsidRDefault="00F0656F" w:rsidP="00F0656F">
      <w:r w:rsidRPr="00F0656F">
        <w:t>As of September 2026, the PSC has approved the schedule through the review and release of the Phase 7 model in early 2027 and 2028, respectively. The schedule and other details for both the final planning targets and WIP development are yet to be determined by the partnership.</w:t>
      </w:r>
    </w:p>
    <w:p w14:paraId="1A35513E" w14:textId="77777777" w:rsidR="00F0656F" w:rsidRPr="00F0656F" w:rsidRDefault="00F0656F" w:rsidP="00F0656F">
      <w:r w:rsidRPr="00F0656F">
        <w:rPr>
          <w:b/>
          <w:bCs/>
        </w:rPr>
        <w:t>Target 3: Net reductions demonstrated through multiple lines of evidence</w:t>
      </w:r>
    </w:p>
    <w:p w14:paraId="0A7A7498" w14:textId="77777777" w:rsidR="00F0656F" w:rsidRPr="00F0656F" w:rsidRDefault="00F0656F" w:rsidP="00F0656F">
      <w:r w:rsidRPr="00F0656F">
        <w:t>The baseline for this target is the suite of indicators and tools that the partnership uses to measure progress towards load reductions and water quality improvement. Its current condition is measured by the degree to which those indicators and tools agree with one another. Modeled progress, based on annually reported BMPs simulated through the CBP modeling tools, remains the primary line of focus. In addition, other tools and analysis methods already exist and can be used by the Partnership:</w:t>
      </w:r>
    </w:p>
    <w:p w14:paraId="15CAE0B8" w14:textId="3D4A95C4" w:rsidR="00B366E4" w:rsidRDefault="00B366E4" w:rsidP="00434CD4">
      <w:pPr>
        <w:pStyle w:val="ListParagraph"/>
        <w:numPr>
          <w:ilvl w:val="0"/>
          <w:numId w:val="38"/>
        </w:numPr>
      </w:pPr>
      <w:r>
        <w:t>The TMDL Indicator, which combines monitored and modeled information to estimate progress in reducing annual pollution loading rates since 1995, and;</w:t>
      </w:r>
    </w:p>
    <w:p w14:paraId="231BB023" w14:textId="162C4389" w:rsidR="00B366E4" w:rsidRDefault="00B366E4" w:rsidP="00434CD4">
      <w:pPr>
        <w:pStyle w:val="ListParagraph"/>
        <w:numPr>
          <w:ilvl w:val="0"/>
          <w:numId w:val="38"/>
        </w:numPr>
      </w:pPr>
      <w:r>
        <w:t xml:space="preserve">METRIC, which compares monitored load trends with CAST-estimated load trends at Chesapeake Bay Non-Tidal Network stations. </w:t>
      </w:r>
    </w:p>
    <w:p w14:paraId="2F0598CF" w14:textId="7ADFAD00" w:rsidR="00B366E4" w:rsidRDefault="00B366E4" w:rsidP="00434CD4">
      <w:pPr>
        <w:pStyle w:val="ListParagraph"/>
        <w:numPr>
          <w:ilvl w:val="0"/>
          <w:numId w:val="38"/>
        </w:numPr>
      </w:pPr>
      <w:r>
        <w:t>Long-term Non-Tidal Network trend analysis provides a further independent line of evidence.</w:t>
      </w:r>
    </w:p>
    <w:p w14:paraId="1FBE58EE" w14:textId="2DC66461" w:rsidR="00F0656F" w:rsidRPr="00F0656F" w:rsidRDefault="00F0656F" w:rsidP="00F0656F">
      <w:r w:rsidRPr="00F0656F">
        <w:t xml:space="preserve">These additional tools and analysis methods show that nitrogen and phosphorus loads are declining overall but increasing in certain areas. The TMDL Indicator shows measured progress, particularly for phosphorus, to be slower than the modeled simulations predict. The discrepancies between modeled predictions and observed conditions, referred to </w:t>
      </w:r>
      <w:r w:rsidRPr="00F0656F">
        <w:lastRenderedPageBreak/>
        <w:t>within the partnership as response gaps, may reflect lag time between BMP installation and measurable water quality response, the performance of particular practices, landscape and soil characteristics, nutrient mass imbalances, or load growth offsetting implementation.</w:t>
      </w:r>
    </w:p>
    <w:p w14:paraId="64667807" w14:textId="77777777" w:rsidR="00F0656F" w:rsidRPr="00F0656F" w:rsidRDefault="00F0656F" w:rsidP="00F0656F">
      <w:pPr>
        <w:rPr>
          <w:lang w:val="en"/>
        </w:rPr>
      </w:pPr>
      <w:r w:rsidRPr="00F0656F">
        <w:t>The principal gap this Target addresses is the need to utilize information from our robust water quality monitoring network along with our suite of modeling tools to best characterize the effectiveness of our pollutant reduction activities throughout the watershed.</w:t>
      </w:r>
    </w:p>
    <w:p w14:paraId="1173E35A" w14:textId="77777777" w:rsidR="00AB35CF" w:rsidRDefault="00AB35CF" w:rsidP="00AB35CF">
      <w:pPr>
        <w:pStyle w:val="Heading3"/>
      </w:pPr>
      <w:r>
        <w:t>Monitoring Progress and Indicators</w:t>
      </w:r>
    </w:p>
    <w:p w14:paraId="6CCE66F9" w14:textId="77777777" w:rsidR="000E573B" w:rsidRPr="000E573B" w:rsidRDefault="000E573B" w:rsidP="000E573B">
      <w:r w:rsidRPr="000E573B">
        <w:t>The Bay Program and its partners rely on several existing metrics and tools to understand our progress in reducing excess nutrient and sediment loads. The primary lines of information used by the CWGT are described here, but the ways that we use them may shift as we explore the Outcomes and Targets described in this Chapter.</w:t>
      </w:r>
    </w:p>
    <w:p w14:paraId="5D19919B" w14:textId="77777777" w:rsidR="000E573B" w:rsidRPr="000E573B" w:rsidRDefault="000E573B" w:rsidP="000E573B">
      <w:pPr>
        <w:rPr>
          <w:u w:val="single"/>
        </w:rPr>
      </w:pPr>
      <w:hyperlink r:id="rId87" w:history="1">
        <w:r w:rsidRPr="000E573B">
          <w:rPr>
            <w:rStyle w:val="Hyperlink"/>
          </w:rPr>
          <w:t>Modeled Load Reduction Indicator (MLRI)</w:t>
        </w:r>
      </w:hyperlink>
      <w:r w:rsidRPr="000E573B">
        <w:rPr>
          <w:u w:val="single"/>
        </w:rPr>
        <w:t xml:space="preserve"> </w:t>
      </w:r>
    </w:p>
    <w:p w14:paraId="38F3D5E7" w14:textId="77777777" w:rsidR="000E573B" w:rsidRPr="000E573B" w:rsidRDefault="000E573B" w:rsidP="000E573B">
      <w:r w:rsidRPr="000E573B">
        <w:t>The MLRI reports estimated nitrogen, phosphorus and sediment loads and the share of the necessary reductions achieved, based on BMPs and wastewater controls reported annually by the jurisdictions and simulated through the CBP modeling tools. It is updated annually following the jurisdictions’ progress submissions. This is the partnership’s primary reported measure of progress for Target 1. When the Phase 7 modeling tools and revised targets are in place, this Indicator will shift its application to Target 2, or possibly a revised version of Targets 1 and 2.</w:t>
      </w:r>
    </w:p>
    <w:p w14:paraId="2E5AD56D" w14:textId="77777777" w:rsidR="000E573B" w:rsidRPr="000E573B" w:rsidRDefault="000E573B" w:rsidP="000E573B">
      <w:pPr>
        <w:rPr>
          <w:u w:val="single"/>
        </w:rPr>
      </w:pPr>
      <w:hyperlink r:id="rId88" w:history="1">
        <w:r w:rsidRPr="000E573B">
          <w:rPr>
            <w:rStyle w:val="Hyperlink"/>
          </w:rPr>
          <w:t>Nontidal Network Loads and Trends</w:t>
        </w:r>
      </w:hyperlink>
    </w:p>
    <w:p w14:paraId="6DBA79A8" w14:textId="77777777" w:rsidR="000E573B" w:rsidRPr="000E573B" w:rsidRDefault="000E573B" w:rsidP="000E573B">
      <w:pPr>
        <w:rPr>
          <w:u w:val="single"/>
        </w:rPr>
      </w:pPr>
      <w:r w:rsidRPr="000E573B">
        <w:t>Nutrient and sediment loads are monitored at 123 river and stream stations throughout the Chesapeake Bay watershed. Water quality samples collected from this nontidal monitoring network are used by the U.S. Geological Survey (USGS) to calculate trends--which describe how loads of nitrogen, phosphorus and sediment have changed over time--every year or every other year.</w:t>
      </w:r>
      <w:r w:rsidRPr="000E573B" w:rsidDel="002D5484">
        <w:t xml:space="preserve"> </w:t>
      </w:r>
      <w:r w:rsidRPr="000E573B">
        <w:t>These trends are used in METRIC.</w:t>
      </w:r>
    </w:p>
    <w:p w14:paraId="39E4E633" w14:textId="77777777" w:rsidR="000E573B" w:rsidRPr="000E573B" w:rsidRDefault="000E573B" w:rsidP="000E573B">
      <w:pPr>
        <w:rPr>
          <w:u w:val="single"/>
        </w:rPr>
      </w:pPr>
      <w:hyperlink r:id="rId89" w:history="1">
        <w:r w:rsidRPr="000E573B">
          <w:rPr>
            <w:rStyle w:val="Hyperlink"/>
          </w:rPr>
          <w:t>TMDL Indicator</w:t>
        </w:r>
      </w:hyperlink>
    </w:p>
    <w:p w14:paraId="1D600FE4" w14:textId="77777777" w:rsidR="000E573B" w:rsidRPr="000E573B" w:rsidRDefault="000E573B" w:rsidP="000E573B">
      <w:r w:rsidRPr="000E573B">
        <w:t>The TMDL Indicator combines monitored and modeled data to estimate progress in reducing annual pollutant loading rates since 1995 in response to implemented management practices reported by the jurisdictions. Because it incorporates observed water quality data, it provides the partnership’s clearest current view of where modeled and monitored results diverge and is a principal reference point for Target 3.</w:t>
      </w:r>
    </w:p>
    <w:p w14:paraId="1E6F198B" w14:textId="77777777" w:rsidR="000E573B" w:rsidRPr="000E573B" w:rsidRDefault="000E573B" w:rsidP="000E573B">
      <w:r w:rsidRPr="000E573B">
        <w:lastRenderedPageBreak/>
        <w:t>The following existing tools or products are notable for discussion of all three Outcome Targets and subsequent Management Approaches, but are not maintained on ChesapeakeProgress, the online platform that allows the public to track our progress toward the Chesapeake Bay Watershed Agreement, as official “Indicators:”</w:t>
      </w:r>
    </w:p>
    <w:p w14:paraId="02FFC3C9" w14:textId="77777777" w:rsidR="000E573B" w:rsidRPr="000E573B" w:rsidRDefault="000E573B" w:rsidP="000E573B">
      <w:pPr>
        <w:ind w:left="720"/>
        <w:rPr>
          <w:u w:val="single"/>
        </w:rPr>
      </w:pPr>
      <w:hyperlink r:id="rId90" w:history="1">
        <w:r w:rsidRPr="000E573B">
          <w:rPr>
            <w:rStyle w:val="Hyperlink"/>
          </w:rPr>
          <w:t>Monitored and Expected Total Reduction Indicator for the Chesapeake (METRIC)</w:t>
        </w:r>
      </w:hyperlink>
    </w:p>
    <w:p w14:paraId="2906B8A2" w14:textId="77777777" w:rsidR="000E573B" w:rsidRPr="000E573B" w:rsidRDefault="000E573B" w:rsidP="000E573B">
      <w:pPr>
        <w:ind w:left="720"/>
      </w:pPr>
      <w:r w:rsidRPr="000E573B">
        <w:t>METRIC is an application for comparing monitored load trends with modeled (CAST-estimated) load trends at Chesapeake Bay Non-Tidal Network stations. METRIC supports diagnosis of response gaps at the monitoring station and watershed scale and informs where additional research or implementation targeting may be warranted.</w:t>
      </w:r>
    </w:p>
    <w:p w14:paraId="6B830981" w14:textId="77777777" w:rsidR="000E573B" w:rsidRPr="000E573B" w:rsidRDefault="000E573B" w:rsidP="000E573B">
      <w:pPr>
        <w:ind w:left="720"/>
        <w:rPr>
          <w:u w:val="single"/>
        </w:rPr>
      </w:pPr>
      <w:hyperlink r:id="rId91" w:history="1">
        <w:r w:rsidRPr="000E573B">
          <w:rPr>
            <w:rStyle w:val="Hyperlink"/>
          </w:rPr>
          <w:t>Tidal Trends</w:t>
        </w:r>
      </w:hyperlink>
    </w:p>
    <w:p w14:paraId="1D108457" w14:textId="77777777" w:rsidR="000E573B" w:rsidRPr="000E573B" w:rsidRDefault="000E573B" w:rsidP="000E573B">
      <w:pPr>
        <w:ind w:left="720"/>
        <w:rPr>
          <w:b/>
          <w:bCs/>
        </w:rPr>
      </w:pPr>
      <w:r w:rsidRPr="000E573B">
        <w:t>Each year, the Chesapeake Bay Program, Maryland Department of Natural Resources, Virginia Department of Environmental Quality, Old Dominion University, District of Columbia Department of Energy and the Environment, and Metropolitan Washington Council of Governments work together to produce Chesapeake Bay-wide summaries of water quality trends in tidal waters. These annual estimates of nutrients, dissolved oxygen, water clarity and other parameters at more than 150 monitoring stations help measure the health of the Bay and its response to management actions.</w:t>
      </w:r>
      <w:r w:rsidRPr="000E573B" w:rsidDel="00215C70">
        <w:t xml:space="preserve"> </w:t>
      </w:r>
    </w:p>
    <w:p w14:paraId="6D075141" w14:textId="65BA41EB" w:rsidR="000E573B" w:rsidRDefault="000E573B" w:rsidP="000E573B">
      <w:pPr>
        <w:pStyle w:val="Heading3"/>
      </w:pPr>
      <w:r>
        <w:t xml:space="preserve">Situation Analysis for Outcome </w:t>
      </w:r>
      <w:r w:rsidR="00AE6DDB">
        <w:t>2.</w:t>
      </w:r>
      <w:r>
        <w:t xml:space="preserve">1: </w:t>
      </w:r>
      <w:r w:rsidRPr="000E573B">
        <w:t>Reducing Excess Nitrogen, Phosphorus and Sediment</w:t>
      </w:r>
    </w:p>
    <w:p w14:paraId="6541A1EC" w14:textId="77777777" w:rsidR="004101E4" w:rsidRPr="004101E4" w:rsidRDefault="004101E4" w:rsidP="004101E4">
      <w:r w:rsidRPr="004101E4">
        <w:rPr>
          <w:lang w:val="en"/>
        </w:rPr>
        <w:t xml:space="preserve">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CBP’s ability to influence. </w:t>
      </w:r>
      <w:r w:rsidRPr="004101E4">
        <w:t xml:space="preserve">Challenges associated with changing environmental conditions are denoted with an asterisk (*). </w:t>
      </w:r>
      <w:r w:rsidRPr="004101E4">
        <w:rPr>
          <w:lang w:val="en"/>
        </w:rPr>
        <w:t xml:space="preserve">Challenges listed in bold font have been identified by the Goal Team and its Workgroups as being priorities for the Workgroup to seek to address or make progress against through the development and implementation of Management Approaches. </w:t>
      </w:r>
      <w:r w:rsidRPr="004101E4">
        <w:t>The double asterisk (**) indicates challenges where the partnership may only have indirect influence, but where strategic efforts may add value towards achieving the outcome.</w:t>
      </w:r>
    </w:p>
    <w:p w14:paraId="7635F7E2" w14:textId="27A66F44" w:rsidR="00174750" w:rsidRDefault="00174750" w:rsidP="00174750">
      <w:pPr>
        <w:pStyle w:val="Caption"/>
        <w:keepNext/>
        <w:jc w:val="center"/>
      </w:pPr>
      <w:r>
        <w:lastRenderedPageBreak/>
        <w:t xml:space="preserve">Table </w:t>
      </w:r>
      <w:fldSimple w:instr=" SEQ Table \* ARABIC ">
        <w:r w:rsidR="00507E75">
          <w:rPr>
            <w:noProof/>
          </w:rPr>
          <w:t>3</w:t>
        </w:r>
      </w:fldSimple>
      <w:r>
        <w:t xml:space="preserve">.  </w:t>
      </w:r>
      <w:r w:rsidRPr="005670D8">
        <w:t>List of challenges associated with RENPS outcome, with indication of the partnership's relative ability to address the given challenge</w:t>
      </w:r>
    </w:p>
    <w:tbl>
      <w:tblPr>
        <w:tblStyle w:val="TableGrid"/>
        <w:tblW w:w="9445" w:type="dxa"/>
        <w:tblLook w:val="04A0" w:firstRow="1" w:lastRow="0" w:firstColumn="1" w:lastColumn="0" w:noHBand="0" w:noVBand="1"/>
      </w:tblPr>
      <w:tblGrid>
        <w:gridCol w:w="8005"/>
        <w:gridCol w:w="720"/>
        <w:gridCol w:w="720"/>
      </w:tblGrid>
      <w:tr w:rsidR="004101E4" w:rsidRPr="006350C4" w14:paraId="385060E4" w14:textId="77777777" w:rsidTr="0029776E">
        <w:trPr>
          <w:cantSplit/>
          <w:trHeight w:val="2110"/>
        </w:trPr>
        <w:tc>
          <w:tcPr>
            <w:tcW w:w="8005" w:type="dxa"/>
            <w:vAlign w:val="bottom"/>
          </w:tcPr>
          <w:p w14:paraId="71E119DE" w14:textId="77777777" w:rsidR="004101E4" w:rsidRPr="00D44C30" w:rsidRDefault="004101E4" w:rsidP="0029776E">
            <w:pPr>
              <w:rPr>
                <w:b/>
                <w:bCs/>
              </w:rPr>
            </w:pPr>
            <w:r w:rsidRPr="00D44C30">
              <w:rPr>
                <w:b/>
                <w:bCs/>
              </w:rPr>
              <w:t>Challenges</w:t>
            </w:r>
          </w:p>
        </w:tc>
        <w:tc>
          <w:tcPr>
            <w:tcW w:w="720" w:type="dxa"/>
            <w:textDirection w:val="btLr"/>
          </w:tcPr>
          <w:p w14:paraId="63AA59C6" w14:textId="77777777" w:rsidR="004101E4" w:rsidRPr="006350C4" w:rsidRDefault="004101E4" w:rsidP="0029776E">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1942F226" w14:textId="77777777" w:rsidR="004101E4" w:rsidRPr="006350C4" w:rsidRDefault="004101E4" w:rsidP="0029776E">
            <w:pPr>
              <w:ind w:left="113" w:right="113"/>
            </w:pPr>
            <w:r w:rsidRPr="006350C4">
              <w:t>Outside of CB</w:t>
            </w:r>
            <w:r>
              <w:t>P's</w:t>
            </w:r>
            <w:r w:rsidRPr="006350C4">
              <w:t xml:space="preserve"> </w:t>
            </w:r>
            <w:r>
              <w:t xml:space="preserve">ability to </w:t>
            </w:r>
            <w:r w:rsidRPr="006350C4">
              <w:t>influence</w:t>
            </w:r>
          </w:p>
        </w:tc>
      </w:tr>
      <w:tr w:rsidR="004101E4" w:rsidRPr="000F3901" w14:paraId="4C70B431" w14:textId="77777777" w:rsidTr="0029776E">
        <w:trPr>
          <w:trHeight w:val="286"/>
        </w:trPr>
        <w:tc>
          <w:tcPr>
            <w:tcW w:w="8005" w:type="dxa"/>
            <w:vAlign w:val="bottom"/>
          </w:tcPr>
          <w:p w14:paraId="7EA1D06F" w14:textId="77777777" w:rsidR="004101E4" w:rsidRPr="0087402A" w:rsidRDefault="004101E4" w:rsidP="0029776E">
            <w:pPr>
              <w:rPr>
                <w:rFonts w:ascii="Aptos" w:hAnsi="Aptos"/>
              </w:rPr>
            </w:pPr>
            <w:r w:rsidRPr="0087402A">
              <w:rPr>
                <w:rFonts w:ascii="Aptos" w:hAnsi="Aptos"/>
                <w:color w:val="333333"/>
              </w:rPr>
              <w:t>Adaptively managing by revising nitrogen, phosphorus and sediment targets with the latest science and the latest generation of modeling tools (Phase 7)</w:t>
            </w:r>
          </w:p>
        </w:tc>
        <w:tc>
          <w:tcPr>
            <w:tcW w:w="720" w:type="dxa"/>
            <w:vAlign w:val="center"/>
          </w:tcPr>
          <w:p w14:paraId="20C628B7" w14:textId="77777777" w:rsidR="004101E4" w:rsidRPr="00FD54A8" w:rsidRDefault="004101E4" w:rsidP="0029776E">
            <w:pPr>
              <w:jc w:val="center"/>
            </w:pPr>
            <w:r>
              <w:t>X</w:t>
            </w:r>
          </w:p>
        </w:tc>
        <w:tc>
          <w:tcPr>
            <w:tcW w:w="720" w:type="dxa"/>
            <w:vAlign w:val="center"/>
          </w:tcPr>
          <w:p w14:paraId="6D14A7A7" w14:textId="77777777" w:rsidR="004101E4" w:rsidRPr="00FD54A8" w:rsidRDefault="004101E4" w:rsidP="0029776E">
            <w:pPr>
              <w:jc w:val="center"/>
            </w:pPr>
          </w:p>
        </w:tc>
      </w:tr>
      <w:tr w:rsidR="004101E4" w:rsidRPr="00C032A5" w14:paraId="4758F3AD" w14:textId="77777777" w:rsidTr="0029776E">
        <w:trPr>
          <w:trHeight w:val="286"/>
        </w:trPr>
        <w:tc>
          <w:tcPr>
            <w:tcW w:w="8005" w:type="dxa"/>
            <w:vAlign w:val="bottom"/>
          </w:tcPr>
          <w:p w14:paraId="1ABDA5D4" w14:textId="77777777" w:rsidR="004101E4" w:rsidRPr="0087402A" w:rsidRDefault="004101E4" w:rsidP="0029776E">
            <w:pPr>
              <w:rPr>
                <w:rFonts w:ascii="Aptos" w:hAnsi="Aptos"/>
              </w:rPr>
            </w:pPr>
            <w:r w:rsidRPr="0087402A">
              <w:rPr>
                <w:rFonts w:ascii="Aptos" w:hAnsi="Aptos"/>
                <w:color w:val="333333"/>
              </w:rPr>
              <w:t xml:space="preserve">Updating and applying </w:t>
            </w:r>
            <w:r>
              <w:rPr>
                <w:rFonts w:ascii="Aptos" w:hAnsi="Aptos"/>
                <w:color w:val="333333"/>
              </w:rPr>
              <w:t xml:space="preserve">the </w:t>
            </w:r>
            <w:r w:rsidRPr="0087402A">
              <w:rPr>
                <w:rFonts w:ascii="Aptos" w:hAnsi="Aptos"/>
                <w:color w:val="333333"/>
              </w:rPr>
              <w:t>latest science or data into partnership tools and products through partnership review and approval processes</w:t>
            </w:r>
          </w:p>
        </w:tc>
        <w:tc>
          <w:tcPr>
            <w:tcW w:w="720" w:type="dxa"/>
            <w:vAlign w:val="center"/>
          </w:tcPr>
          <w:p w14:paraId="788F6A50" w14:textId="77777777" w:rsidR="004101E4" w:rsidRPr="00FD54A8" w:rsidRDefault="004101E4" w:rsidP="0029776E">
            <w:pPr>
              <w:jc w:val="center"/>
            </w:pPr>
            <w:r>
              <w:t>X</w:t>
            </w:r>
          </w:p>
        </w:tc>
        <w:tc>
          <w:tcPr>
            <w:tcW w:w="720" w:type="dxa"/>
            <w:vAlign w:val="center"/>
          </w:tcPr>
          <w:p w14:paraId="30EE7706" w14:textId="77777777" w:rsidR="004101E4" w:rsidRPr="00FD54A8" w:rsidRDefault="004101E4" w:rsidP="0029776E">
            <w:pPr>
              <w:jc w:val="center"/>
            </w:pPr>
          </w:p>
        </w:tc>
      </w:tr>
      <w:tr w:rsidR="004101E4" w14:paraId="7E85CE9D" w14:textId="77777777" w:rsidTr="0029776E">
        <w:trPr>
          <w:trHeight w:val="286"/>
        </w:trPr>
        <w:tc>
          <w:tcPr>
            <w:tcW w:w="8005" w:type="dxa"/>
            <w:vAlign w:val="bottom"/>
          </w:tcPr>
          <w:p w14:paraId="3A890D2A" w14:textId="77777777" w:rsidR="004101E4" w:rsidRPr="0087402A" w:rsidRDefault="004101E4" w:rsidP="0029776E">
            <w:pPr>
              <w:rPr>
                <w:rFonts w:ascii="Aptos" w:hAnsi="Aptos"/>
              </w:rPr>
            </w:pPr>
            <w:r w:rsidRPr="5F5917A5">
              <w:rPr>
                <w:rFonts w:ascii="Aptos" w:hAnsi="Aptos"/>
                <w:color w:val="333333"/>
              </w:rPr>
              <w:t>Tracking, reporting and verifying implemented BMPs</w:t>
            </w:r>
          </w:p>
        </w:tc>
        <w:tc>
          <w:tcPr>
            <w:tcW w:w="720" w:type="dxa"/>
            <w:vAlign w:val="center"/>
          </w:tcPr>
          <w:p w14:paraId="36CACB84" w14:textId="77777777" w:rsidR="004101E4" w:rsidRPr="00FD54A8" w:rsidRDefault="004101E4" w:rsidP="0029776E">
            <w:pPr>
              <w:jc w:val="center"/>
            </w:pPr>
            <w:r>
              <w:t>X</w:t>
            </w:r>
          </w:p>
        </w:tc>
        <w:tc>
          <w:tcPr>
            <w:tcW w:w="720" w:type="dxa"/>
            <w:vAlign w:val="center"/>
          </w:tcPr>
          <w:p w14:paraId="1CEE56D4" w14:textId="77777777" w:rsidR="004101E4" w:rsidRPr="00FD54A8" w:rsidRDefault="004101E4" w:rsidP="0029776E">
            <w:pPr>
              <w:jc w:val="center"/>
            </w:pPr>
          </w:p>
        </w:tc>
      </w:tr>
      <w:tr w:rsidR="004101E4" w14:paraId="6CFCC240" w14:textId="77777777" w:rsidTr="0029776E">
        <w:trPr>
          <w:trHeight w:val="64"/>
        </w:trPr>
        <w:tc>
          <w:tcPr>
            <w:tcW w:w="8005" w:type="dxa"/>
            <w:vAlign w:val="bottom"/>
          </w:tcPr>
          <w:p w14:paraId="6E5467CD" w14:textId="77777777" w:rsidR="004101E4" w:rsidRPr="0087402A" w:rsidRDefault="004101E4" w:rsidP="0029776E">
            <w:pPr>
              <w:rPr>
                <w:rFonts w:ascii="Aptos" w:hAnsi="Aptos"/>
              </w:rPr>
            </w:pPr>
            <w:r>
              <w:rPr>
                <w:rFonts w:ascii="Aptos" w:hAnsi="Aptos"/>
                <w:color w:val="333333"/>
              </w:rPr>
              <w:t>*</w:t>
            </w:r>
            <w:r w:rsidRPr="0BBAEF55">
              <w:rPr>
                <w:rFonts w:ascii="Aptos" w:hAnsi="Aptos"/>
                <w:color w:val="333333"/>
              </w:rPr>
              <w:t>Identifying and addressing gaps in information and analysis to better understand observed trends and response gaps to management actions and changing environmental conditions</w:t>
            </w:r>
          </w:p>
        </w:tc>
        <w:tc>
          <w:tcPr>
            <w:tcW w:w="720" w:type="dxa"/>
            <w:vAlign w:val="center"/>
          </w:tcPr>
          <w:p w14:paraId="371F0C99" w14:textId="77777777" w:rsidR="004101E4" w:rsidRPr="00FD54A8" w:rsidRDefault="004101E4" w:rsidP="0029776E">
            <w:pPr>
              <w:jc w:val="center"/>
            </w:pPr>
            <w:r>
              <w:t>X</w:t>
            </w:r>
          </w:p>
        </w:tc>
        <w:tc>
          <w:tcPr>
            <w:tcW w:w="720" w:type="dxa"/>
            <w:vAlign w:val="center"/>
          </w:tcPr>
          <w:p w14:paraId="3D331D6D" w14:textId="77777777" w:rsidR="004101E4" w:rsidRPr="00FD54A8" w:rsidRDefault="004101E4" w:rsidP="0029776E">
            <w:pPr>
              <w:jc w:val="center"/>
            </w:pPr>
          </w:p>
        </w:tc>
      </w:tr>
      <w:tr w:rsidR="004101E4" w:rsidRPr="000F3901" w14:paraId="6170915D" w14:textId="77777777" w:rsidTr="0029776E">
        <w:trPr>
          <w:trHeight w:val="286"/>
        </w:trPr>
        <w:tc>
          <w:tcPr>
            <w:tcW w:w="8005" w:type="dxa"/>
            <w:vAlign w:val="bottom"/>
          </w:tcPr>
          <w:p w14:paraId="37B5016B" w14:textId="77777777" w:rsidR="004101E4" w:rsidRPr="0087402A" w:rsidRDefault="004101E4" w:rsidP="0029776E">
            <w:pPr>
              <w:rPr>
                <w:rFonts w:ascii="Aptos" w:hAnsi="Aptos"/>
              </w:rPr>
            </w:pPr>
            <w:r w:rsidRPr="0087402A">
              <w:rPr>
                <w:rFonts w:ascii="Aptos" w:hAnsi="Aptos"/>
                <w:color w:val="333333"/>
              </w:rPr>
              <w:t>Understanding and communicati</w:t>
            </w:r>
            <w:r>
              <w:rPr>
                <w:rFonts w:ascii="Aptos" w:hAnsi="Aptos"/>
                <w:color w:val="333333"/>
              </w:rPr>
              <w:t>ng</w:t>
            </w:r>
            <w:r w:rsidRPr="0087402A">
              <w:rPr>
                <w:rFonts w:ascii="Aptos" w:hAnsi="Aptos"/>
                <w:color w:val="333333"/>
              </w:rPr>
              <w:t xml:space="preserve"> the ability of BMPs or management actions to provide multiple benefits across varying audiences or scales</w:t>
            </w:r>
          </w:p>
        </w:tc>
        <w:tc>
          <w:tcPr>
            <w:tcW w:w="720" w:type="dxa"/>
            <w:vAlign w:val="center"/>
          </w:tcPr>
          <w:p w14:paraId="36043C90" w14:textId="77777777" w:rsidR="004101E4" w:rsidRPr="00FD54A8" w:rsidRDefault="004101E4" w:rsidP="0029776E">
            <w:pPr>
              <w:jc w:val="center"/>
            </w:pPr>
            <w:r>
              <w:t>X</w:t>
            </w:r>
          </w:p>
        </w:tc>
        <w:tc>
          <w:tcPr>
            <w:tcW w:w="720" w:type="dxa"/>
            <w:vAlign w:val="center"/>
          </w:tcPr>
          <w:p w14:paraId="5B944038" w14:textId="77777777" w:rsidR="004101E4" w:rsidRPr="00FD54A8" w:rsidRDefault="004101E4" w:rsidP="0029776E">
            <w:pPr>
              <w:jc w:val="center"/>
            </w:pPr>
          </w:p>
        </w:tc>
      </w:tr>
      <w:tr w:rsidR="004101E4" w14:paraId="56279A88" w14:textId="77777777" w:rsidTr="0029776E">
        <w:trPr>
          <w:trHeight w:val="286"/>
        </w:trPr>
        <w:tc>
          <w:tcPr>
            <w:tcW w:w="8005" w:type="dxa"/>
            <w:vAlign w:val="bottom"/>
          </w:tcPr>
          <w:p w14:paraId="368581A4" w14:textId="77777777" w:rsidR="004101E4" w:rsidRPr="0087402A" w:rsidRDefault="004101E4" w:rsidP="0029776E">
            <w:pPr>
              <w:rPr>
                <w:rFonts w:ascii="Aptos" w:hAnsi="Aptos"/>
              </w:rPr>
            </w:pPr>
            <w:r w:rsidRPr="0087402A">
              <w:rPr>
                <w:rFonts w:ascii="Aptos" w:hAnsi="Aptos"/>
                <w:color w:val="333333"/>
              </w:rPr>
              <w:t xml:space="preserve">Communication and outreach of the lag from reducing </w:t>
            </w:r>
            <w:r>
              <w:rPr>
                <w:rFonts w:ascii="Aptos" w:hAnsi="Aptos"/>
                <w:color w:val="333333"/>
              </w:rPr>
              <w:t>pollutant</w:t>
            </w:r>
            <w:r w:rsidRPr="0087402A">
              <w:rPr>
                <w:rFonts w:ascii="Aptos" w:hAnsi="Aptos"/>
                <w:color w:val="333333"/>
              </w:rPr>
              <w:t xml:space="preserve"> loads to WQS attainment (ecosystem response gaps)</w:t>
            </w:r>
          </w:p>
        </w:tc>
        <w:tc>
          <w:tcPr>
            <w:tcW w:w="720" w:type="dxa"/>
            <w:vAlign w:val="center"/>
          </w:tcPr>
          <w:p w14:paraId="3ACB36C9" w14:textId="77777777" w:rsidR="004101E4" w:rsidRPr="00FD54A8" w:rsidRDefault="004101E4" w:rsidP="0029776E">
            <w:pPr>
              <w:jc w:val="center"/>
            </w:pPr>
            <w:r>
              <w:t>X</w:t>
            </w:r>
          </w:p>
        </w:tc>
        <w:tc>
          <w:tcPr>
            <w:tcW w:w="720" w:type="dxa"/>
            <w:vAlign w:val="center"/>
          </w:tcPr>
          <w:p w14:paraId="21019E6E" w14:textId="77777777" w:rsidR="004101E4" w:rsidRPr="00FD54A8" w:rsidRDefault="004101E4" w:rsidP="0029776E">
            <w:pPr>
              <w:jc w:val="center"/>
            </w:pPr>
          </w:p>
        </w:tc>
      </w:tr>
      <w:tr w:rsidR="004101E4" w14:paraId="0C7E943B" w14:textId="77777777" w:rsidTr="0029776E">
        <w:trPr>
          <w:trHeight w:val="286"/>
        </w:trPr>
        <w:tc>
          <w:tcPr>
            <w:tcW w:w="8005" w:type="dxa"/>
            <w:vAlign w:val="bottom"/>
          </w:tcPr>
          <w:p w14:paraId="48603291" w14:textId="77777777" w:rsidR="004101E4" w:rsidRPr="0087402A" w:rsidRDefault="004101E4" w:rsidP="0029776E">
            <w:pPr>
              <w:rPr>
                <w:rFonts w:ascii="Aptos" w:hAnsi="Aptos"/>
              </w:rPr>
            </w:pPr>
            <w:r>
              <w:rPr>
                <w:rFonts w:ascii="Aptos" w:hAnsi="Aptos"/>
                <w:color w:val="333333"/>
              </w:rPr>
              <w:t>Addressing a</w:t>
            </w:r>
            <w:r w:rsidRPr="65CE8B3A">
              <w:rPr>
                <w:rFonts w:ascii="Aptos" w:hAnsi="Aptos"/>
                <w:color w:val="333333"/>
              </w:rPr>
              <w:t>dministrative, programmatic or regulatory constraints or uncertainties that may slow or impede data-sharing, tracking, reporting, verification, innovation and/or implementation</w:t>
            </w:r>
          </w:p>
        </w:tc>
        <w:tc>
          <w:tcPr>
            <w:tcW w:w="720" w:type="dxa"/>
            <w:vAlign w:val="center"/>
          </w:tcPr>
          <w:p w14:paraId="2D80B261" w14:textId="77777777" w:rsidR="004101E4" w:rsidRPr="00FD54A8" w:rsidRDefault="004101E4" w:rsidP="0029776E">
            <w:pPr>
              <w:jc w:val="center"/>
            </w:pPr>
            <w:r>
              <w:t>**</w:t>
            </w:r>
          </w:p>
        </w:tc>
        <w:tc>
          <w:tcPr>
            <w:tcW w:w="720" w:type="dxa"/>
            <w:vAlign w:val="center"/>
          </w:tcPr>
          <w:p w14:paraId="3D47F494" w14:textId="77777777" w:rsidR="004101E4" w:rsidRPr="00FD54A8" w:rsidRDefault="004101E4" w:rsidP="0029776E">
            <w:pPr>
              <w:jc w:val="center"/>
            </w:pPr>
          </w:p>
        </w:tc>
      </w:tr>
      <w:tr w:rsidR="004101E4" w14:paraId="7FA629FB" w14:textId="77777777" w:rsidTr="0029776E">
        <w:trPr>
          <w:trHeight w:val="143"/>
        </w:trPr>
        <w:tc>
          <w:tcPr>
            <w:tcW w:w="8005" w:type="dxa"/>
            <w:vAlign w:val="bottom"/>
          </w:tcPr>
          <w:p w14:paraId="6F095354" w14:textId="77777777" w:rsidR="004101E4" w:rsidRPr="00FC0966" w:rsidRDefault="004101E4" w:rsidP="0029776E">
            <w:pPr>
              <w:rPr>
                <w:rFonts w:ascii="Aptos" w:hAnsi="Aptos"/>
              </w:rPr>
            </w:pPr>
            <w:r w:rsidRPr="00FC0966">
              <w:rPr>
                <w:rFonts w:ascii="Aptos" w:hAnsi="Aptos"/>
                <w:color w:val="333333"/>
              </w:rPr>
              <w:t xml:space="preserve"> </w:t>
            </w:r>
            <w:r w:rsidRPr="0010213F">
              <w:rPr>
                <w:color w:val="333333"/>
              </w:rPr>
              <w:t>Identifying and addressing the causes of gaps between planned implementation and actual implementation (i.e., BMP implementation gaps).</w:t>
            </w:r>
          </w:p>
        </w:tc>
        <w:tc>
          <w:tcPr>
            <w:tcW w:w="720" w:type="dxa"/>
            <w:vAlign w:val="center"/>
          </w:tcPr>
          <w:p w14:paraId="53CEAAAF" w14:textId="77777777" w:rsidR="004101E4" w:rsidRPr="00FD54A8" w:rsidRDefault="004101E4" w:rsidP="0029776E">
            <w:pPr>
              <w:jc w:val="center"/>
            </w:pPr>
            <w:r>
              <w:t>**</w:t>
            </w:r>
          </w:p>
        </w:tc>
        <w:tc>
          <w:tcPr>
            <w:tcW w:w="720" w:type="dxa"/>
            <w:vAlign w:val="center"/>
          </w:tcPr>
          <w:p w14:paraId="3A76EE71" w14:textId="77777777" w:rsidR="004101E4" w:rsidRPr="00FD54A8" w:rsidRDefault="004101E4" w:rsidP="0029776E">
            <w:pPr>
              <w:jc w:val="center"/>
            </w:pPr>
          </w:p>
        </w:tc>
      </w:tr>
      <w:tr w:rsidR="004101E4" w:rsidRPr="009B240B" w14:paraId="1DD714EE" w14:textId="77777777" w:rsidTr="0029776E">
        <w:trPr>
          <w:trHeight w:val="314"/>
        </w:trPr>
        <w:tc>
          <w:tcPr>
            <w:tcW w:w="8005" w:type="dxa"/>
            <w:vAlign w:val="bottom"/>
          </w:tcPr>
          <w:p w14:paraId="24A58695" w14:textId="77777777" w:rsidR="004101E4" w:rsidRPr="0087402A" w:rsidRDefault="004101E4" w:rsidP="0029776E">
            <w:pPr>
              <w:rPr>
                <w:rFonts w:ascii="Aptos" w:hAnsi="Aptos"/>
              </w:rPr>
            </w:pPr>
            <w:r w:rsidRPr="65CE8B3A">
              <w:rPr>
                <w:rFonts w:ascii="Aptos" w:hAnsi="Aptos"/>
                <w:color w:val="333333"/>
              </w:rPr>
              <w:t>Nutrient mass imbalances and complex systemic changes that impact our ability to meet goals, improve plans, or develop innovative strategies (e.g., fertilizer and agricultural markets; growth of developed footprint in less-regulated non-MS4 areas)</w:t>
            </w:r>
          </w:p>
        </w:tc>
        <w:tc>
          <w:tcPr>
            <w:tcW w:w="720" w:type="dxa"/>
            <w:vAlign w:val="center"/>
          </w:tcPr>
          <w:p w14:paraId="7D28DA77" w14:textId="77777777" w:rsidR="004101E4" w:rsidRPr="00FD54A8" w:rsidRDefault="004101E4" w:rsidP="0029776E">
            <w:pPr>
              <w:jc w:val="center"/>
            </w:pPr>
            <w:r>
              <w:t>**</w:t>
            </w:r>
          </w:p>
        </w:tc>
        <w:tc>
          <w:tcPr>
            <w:tcW w:w="720" w:type="dxa"/>
            <w:vAlign w:val="center"/>
          </w:tcPr>
          <w:p w14:paraId="23520D5B" w14:textId="77777777" w:rsidR="004101E4" w:rsidRPr="00FD54A8" w:rsidRDefault="004101E4" w:rsidP="0029776E">
            <w:pPr>
              <w:jc w:val="center"/>
            </w:pPr>
          </w:p>
        </w:tc>
      </w:tr>
      <w:tr w:rsidR="004101E4" w14:paraId="6F04AF1C" w14:textId="77777777" w:rsidTr="0029776E">
        <w:trPr>
          <w:trHeight w:val="286"/>
        </w:trPr>
        <w:tc>
          <w:tcPr>
            <w:tcW w:w="8005" w:type="dxa"/>
            <w:vAlign w:val="bottom"/>
          </w:tcPr>
          <w:p w14:paraId="5F4AC321" w14:textId="77777777" w:rsidR="004101E4" w:rsidRPr="0087402A" w:rsidRDefault="004101E4" w:rsidP="0029776E">
            <w:pPr>
              <w:rPr>
                <w:rFonts w:ascii="Aptos" w:hAnsi="Aptos"/>
              </w:rPr>
            </w:pPr>
            <w:r>
              <w:rPr>
                <w:rFonts w:ascii="Aptos" w:hAnsi="Aptos"/>
                <w:color w:val="333333"/>
              </w:rPr>
              <w:t>Resources</w:t>
            </w:r>
            <w:r w:rsidRPr="65CE8B3A">
              <w:rPr>
                <w:rFonts w:ascii="Aptos" w:hAnsi="Aptos"/>
                <w:color w:val="333333"/>
              </w:rPr>
              <w:t xml:space="preserve"> and technical workforce capacity to provide technical assistance, plan, design, implement and accelerate BMP implementation</w:t>
            </w:r>
          </w:p>
        </w:tc>
        <w:tc>
          <w:tcPr>
            <w:tcW w:w="720" w:type="dxa"/>
            <w:vAlign w:val="center"/>
          </w:tcPr>
          <w:p w14:paraId="522CAC91" w14:textId="77777777" w:rsidR="004101E4" w:rsidRPr="00FD54A8" w:rsidRDefault="004101E4" w:rsidP="0029776E">
            <w:pPr>
              <w:jc w:val="center"/>
            </w:pPr>
            <w:r>
              <w:t>**</w:t>
            </w:r>
          </w:p>
        </w:tc>
        <w:tc>
          <w:tcPr>
            <w:tcW w:w="720" w:type="dxa"/>
            <w:vAlign w:val="center"/>
          </w:tcPr>
          <w:p w14:paraId="16E51FE1" w14:textId="77777777" w:rsidR="004101E4" w:rsidRPr="00FD54A8" w:rsidRDefault="004101E4" w:rsidP="0029776E">
            <w:pPr>
              <w:jc w:val="center"/>
            </w:pPr>
          </w:p>
        </w:tc>
      </w:tr>
      <w:tr w:rsidR="004101E4" w14:paraId="5BB596CF" w14:textId="77777777" w:rsidTr="0029776E">
        <w:trPr>
          <w:trHeight w:val="286"/>
        </w:trPr>
        <w:tc>
          <w:tcPr>
            <w:tcW w:w="8005" w:type="dxa"/>
            <w:vAlign w:val="bottom"/>
          </w:tcPr>
          <w:p w14:paraId="21BEC41A" w14:textId="77777777" w:rsidR="004101E4" w:rsidRPr="0087402A" w:rsidRDefault="004101E4" w:rsidP="0029776E">
            <w:pPr>
              <w:rPr>
                <w:rFonts w:ascii="Aptos" w:hAnsi="Aptos"/>
              </w:rPr>
            </w:pPr>
            <w:r w:rsidRPr="65CE8B3A">
              <w:rPr>
                <w:rFonts w:ascii="Aptos" w:hAnsi="Aptos"/>
                <w:color w:val="333333"/>
              </w:rPr>
              <w:t>*Physical constraints (e.g., CEC, landscape characteristics or ownership) or realities (e.g., aging infrastructure</w:t>
            </w:r>
            <w:r>
              <w:rPr>
                <w:rFonts w:ascii="Aptos" w:hAnsi="Aptos"/>
                <w:color w:val="333333"/>
              </w:rPr>
              <w:t>)</w:t>
            </w:r>
          </w:p>
        </w:tc>
        <w:tc>
          <w:tcPr>
            <w:tcW w:w="720" w:type="dxa"/>
            <w:vAlign w:val="center"/>
          </w:tcPr>
          <w:p w14:paraId="2E75E7E6" w14:textId="77777777" w:rsidR="004101E4" w:rsidRPr="00FD54A8" w:rsidRDefault="004101E4" w:rsidP="0029776E">
            <w:pPr>
              <w:jc w:val="center"/>
            </w:pPr>
          </w:p>
        </w:tc>
        <w:tc>
          <w:tcPr>
            <w:tcW w:w="720" w:type="dxa"/>
            <w:vAlign w:val="center"/>
          </w:tcPr>
          <w:p w14:paraId="7C4E1CD8" w14:textId="77777777" w:rsidR="004101E4" w:rsidRPr="00FD54A8" w:rsidRDefault="004101E4" w:rsidP="0029776E">
            <w:pPr>
              <w:jc w:val="center"/>
            </w:pPr>
            <w:r>
              <w:t>X</w:t>
            </w:r>
          </w:p>
        </w:tc>
      </w:tr>
      <w:tr w:rsidR="004101E4" w14:paraId="0AEA532E" w14:textId="77777777" w:rsidTr="0029776E">
        <w:trPr>
          <w:trHeight w:val="286"/>
        </w:trPr>
        <w:tc>
          <w:tcPr>
            <w:tcW w:w="8005" w:type="dxa"/>
            <w:vAlign w:val="bottom"/>
          </w:tcPr>
          <w:p w14:paraId="60676547" w14:textId="77777777" w:rsidR="004101E4" w:rsidRPr="0087402A" w:rsidRDefault="004101E4" w:rsidP="0029776E">
            <w:pPr>
              <w:rPr>
                <w:rFonts w:ascii="Aptos" w:hAnsi="Aptos"/>
              </w:rPr>
            </w:pPr>
            <w:r w:rsidRPr="65CE8B3A">
              <w:rPr>
                <w:rFonts w:ascii="Aptos" w:hAnsi="Aptos"/>
                <w:color w:val="333333"/>
              </w:rPr>
              <w:t>Funding and technical workforce capacity to maintain installed BMPs now and into the future</w:t>
            </w:r>
          </w:p>
        </w:tc>
        <w:tc>
          <w:tcPr>
            <w:tcW w:w="720" w:type="dxa"/>
            <w:vAlign w:val="center"/>
          </w:tcPr>
          <w:p w14:paraId="79A54C13" w14:textId="77777777" w:rsidR="004101E4" w:rsidRPr="00FD54A8" w:rsidRDefault="004101E4" w:rsidP="0029776E">
            <w:pPr>
              <w:jc w:val="center"/>
            </w:pPr>
            <w:r>
              <w:t>**</w:t>
            </w:r>
          </w:p>
        </w:tc>
        <w:tc>
          <w:tcPr>
            <w:tcW w:w="720" w:type="dxa"/>
            <w:vAlign w:val="center"/>
          </w:tcPr>
          <w:p w14:paraId="55647BB3" w14:textId="77777777" w:rsidR="004101E4" w:rsidRPr="00FD54A8" w:rsidRDefault="004101E4" w:rsidP="0029776E">
            <w:pPr>
              <w:jc w:val="center"/>
            </w:pPr>
          </w:p>
        </w:tc>
      </w:tr>
    </w:tbl>
    <w:p w14:paraId="1B4E0B76" w14:textId="3B38D953" w:rsidR="004B65BB" w:rsidRDefault="004B65BB" w:rsidP="00561F0A"/>
    <w:p w14:paraId="01C92DF9" w14:textId="03C8C00D" w:rsidR="000E3F34" w:rsidRDefault="000E3F34" w:rsidP="000E3F34">
      <w:pPr>
        <w:pStyle w:val="Heading3"/>
      </w:pPr>
      <w:r>
        <w:lastRenderedPageBreak/>
        <w:t xml:space="preserve">Management Approaches for Outcome </w:t>
      </w:r>
      <w:r w:rsidR="00AE6DDB">
        <w:t>2.</w:t>
      </w:r>
      <w:r>
        <w:t xml:space="preserve">1: </w:t>
      </w:r>
      <w:r w:rsidRPr="000E573B">
        <w:t>Reducing Excess Nitrogen, Phosphorus and Sediment</w:t>
      </w:r>
    </w:p>
    <w:p w14:paraId="73A691E7" w14:textId="77777777" w:rsidR="000E3F34" w:rsidRPr="000E3F34" w:rsidRDefault="000E3F34" w:rsidP="000E3F34">
      <w:r w:rsidRPr="000E3F34">
        <w:t>Recalling the top six challenges above, the first three Management Approaches will demand a significant amount of direct partnership effort through 2030. These first three approaches are particularly connected to Target 2.</w:t>
      </w:r>
    </w:p>
    <w:p w14:paraId="7E9B2C8A" w14:textId="77777777" w:rsidR="000E3F34" w:rsidRPr="000E3F34" w:rsidRDefault="000E3F34" w:rsidP="000E3F34">
      <w:pPr>
        <w:rPr>
          <w:u w:val="single"/>
        </w:rPr>
      </w:pPr>
      <w:r w:rsidRPr="000E3F34">
        <w:rPr>
          <w:u w:val="single"/>
        </w:rPr>
        <w:t xml:space="preserve">Management Approach </w:t>
      </w:r>
      <w:r w:rsidRPr="000E3F34">
        <w:rPr>
          <w:u w:val="single"/>
          <w:lang w:val="en"/>
        </w:rPr>
        <w:t>2.1.1</w:t>
      </w:r>
      <w:r w:rsidRPr="000E3F34">
        <w:rPr>
          <w:u w:val="single"/>
        </w:rPr>
        <w:t>: Complete the Phase 7 Suite of Modeling Tools</w:t>
      </w:r>
    </w:p>
    <w:p w14:paraId="2208A012" w14:textId="77777777" w:rsidR="000E3F34" w:rsidRPr="000E3F34" w:rsidRDefault="000E3F34" w:rsidP="000E3F34">
      <w:r w:rsidRPr="000E3F34">
        <w:t>The next generation of the Chesapeake Bay Program’s modeling suite will incorporate new and updated datasets and methodologies that have been agreed to by the partnership. The draft modeling suite will be released by 2027 and will be reviewed by the partnership during that year. The final partnership-approved tools will be available starting in 2028 and will be the basis for further approaches to achieve the RENPS outcome, Target 2. Specifically, they will be used to set new planning targets to be achieved through new or amended Watershed Implementation Plans (WIPs).</w:t>
      </w:r>
    </w:p>
    <w:p w14:paraId="34E4DD1E" w14:textId="77777777" w:rsidR="000E3F34" w:rsidRPr="000E3F34" w:rsidRDefault="000E3F34" w:rsidP="000E3F34">
      <w:pPr>
        <w:rPr>
          <w:u w:val="single"/>
        </w:rPr>
      </w:pPr>
      <w:r w:rsidRPr="000E3F34">
        <w:rPr>
          <w:u w:val="single"/>
        </w:rPr>
        <w:t xml:space="preserve">Management Approach </w:t>
      </w:r>
      <w:r w:rsidRPr="000E3F34">
        <w:rPr>
          <w:u w:val="single"/>
          <w:lang w:val="en"/>
        </w:rPr>
        <w:t>2.1.2</w:t>
      </w:r>
      <w:r w:rsidRPr="000E3F34">
        <w:rPr>
          <w:u w:val="single"/>
        </w:rPr>
        <w:t>: Revise planning targets for 2040 based on the final Phase 7 suite of modeling tools</w:t>
      </w:r>
    </w:p>
    <w:p w14:paraId="4B03A748" w14:textId="77777777" w:rsidR="000E3F34" w:rsidRPr="000E3F34" w:rsidRDefault="000E3F34" w:rsidP="000E3F34">
      <w:r w:rsidRPr="000E3F34">
        <w:t>The partnership will revise planning targets to guide this outcome for 2040 based on the final Phase 7 modeling suite. See also Management Approach 2.1.5, as the methods for setting new targets are dependent or concurrent with exploring the fulfillment of recommendations from STAC’s CESR report to pursue tiered implementation of the Chesapeake Bay TMDL.</w:t>
      </w:r>
    </w:p>
    <w:p w14:paraId="2774AF2E" w14:textId="77777777" w:rsidR="000E3F34" w:rsidRPr="000E3F34" w:rsidRDefault="000E3F34" w:rsidP="000E3F34">
      <w:pPr>
        <w:rPr>
          <w:u w:val="single"/>
          <w:lang w:val="en"/>
        </w:rPr>
      </w:pPr>
      <w:r w:rsidRPr="000E3F34">
        <w:rPr>
          <w:u w:val="single"/>
        </w:rPr>
        <w:t xml:space="preserve">Management Approach </w:t>
      </w:r>
      <w:r w:rsidRPr="000E3F34">
        <w:rPr>
          <w:u w:val="single"/>
          <w:lang w:val="en"/>
        </w:rPr>
        <w:t>2.1.3: Develop new or amended Watershed Implementation Plans (WIPs)</w:t>
      </w:r>
    </w:p>
    <w:p w14:paraId="42713B4C" w14:textId="77777777" w:rsidR="000E3F34" w:rsidRPr="000E3F34" w:rsidRDefault="000E3F34" w:rsidP="000E3F34">
      <w:r w:rsidRPr="000E3F34">
        <w:t>The Clean Water Goal Team will work collaboratively to identify how the partnership should adapt WIPs in response to new science, monitoring results, and management priorities and approaches. The Goal Team and associated workgroups will also support the partnership by providing updated tools and information that help partners revise or develop new WIPs and accelerate progress toward water quality goals.</w:t>
      </w:r>
    </w:p>
    <w:p w14:paraId="5384D40E" w14:textId="77777777" w:rsidR="000E3F34" w:rsidRPr="000E3F34" w:rsidRDefault="000E3F34" w:rsidP="000E3F34">
      <w:pPr>
        <w:rPr>
          <w:lang w:val="en"/>
        </w:rPr>
      </w:pPr>
      <w:r w:rsidRPr="000E3F34">
        <w:rPr>
          <w:lang w:val="en"/>
        </w:rPr>
        <w:t xml:space="preserve">The fourth RENPS management approach is particularly linked to Target 1, but with some overlap with lessons learned in pursuit of Targets 2 and 3. </w:t>
      </w:r>
    </w:p>
    <w:p w14:paraId="762DC137" w14:textId="77777777" w:rsidR="000E3F34" w:rsidRPr="000E3F34" w:rsidRDefault="000E3F34" w:rsidP="000E3F34">
      <w:pPr>
        <w:rPr>
          <w:u w:val="single"/>
          <w:lang w:val="en"/>
        </w:rPr>
      </w:pPr>
      <w:r w:rsidRPr="000E3F34">
        <w:rPr>
          <w:u w:val="single"/>
        </w:rPr>
        <w:t xml:space="preserve">Management Approach </w:t>
      </w:r>
      <w:r w:rsidRPr="000E3F34">
        <w:rPr>
          <w:u w:val="single"/>
          <w:lang w:val="en"/>
        </w:rPr>
        <w:t>2.1.4: Continue to increase implementation of Phase 3 WIPs through 2030 to achieve interim planning targets and share successful or emerging innovative strategies or opportunities to achieve greater nutrient and sediment reductions.</w:t>
      </w:r>
    </w:p>
    <w:p w14:paraId="545A6153" w14:textId="77777777" w:rsidR="000E3F34" w:rsidRPr="000E3F34" w:rsidRDefault="000E3F34" w:rsidP="000E3F34">
      <w:r w:rsidRPr="000E3F34">
        <w:lastRenderedPageBreak/>
        <w:t xml:space="preserve">Partners’ ongoing implementation efforts remain a focus, and the Clean Water Goal Team will continue to share salient lessons and findings amongst the partners as they continue to implement the existing WIPs. This approach goes beyond tracking or updates alone, it includes efforts to improve how information is compiled, visualized, and conveyed to partners and the public, reducing confusion across disparate indicators and creating clearer, more holistic narratives of progress. This enables the partnership to effectively evaluate and, if appropriate, update the existing accountability framework to enhance its overall effectiveness at tracking, promoting achievement of reductions, and learning from these experiences. This approach will move beyond relying solely on modeled planning inputs by incorporating multiple lines of evidence, including monitored water quality data, to evaluate progress. This will seek to strengthen the partnership’s ability to innovate and inform more targeted and effective implementation activities. </w:t>
      </w:r>
    </w:p>
    <w:p w14:paraId="0BB9A2AF" w14:textId="77777777" w:rsidR="000E3F34" w:rsidRPr="000E3F34" w:rsidRDefault="000E3F34" w:rsidP="000E3F34">
      <w:r w:rsidRPr="000E3F34">
        <w:t xml:space="preserve">The next two management approaches are primarily connected with Target 2 but have significant overlap with the pursuit of Target 3. </w:t>
      </w:r>
    </w:p>
    <w:p w14:paraId="60F9F587" w14:textId="77777777" w:rsidR="000E3F34" w:rsidRPr="000E3F34" w:rsidRDefault="000E3F34" w:rsidP="000E3F34">
      <w:pPr>
        <w:rPr>
          <w:u w:val="single"/>
          <w:lang w:val="en"/>
        </w:rPr>
      </w:pPr>
      <w:r w:rsidRPr="000E3F34">
        <w:rPr>
          <w:u w:val="single"/>
        </w:rPr>
        <w:t xml:space="preserve">Management Approach </w:t>
      </w:r>
      <w:r w:rsidRPr="000E3F34">
        <w:rPr>
          <w:u w:val="single"/>
          <w:lang w:val="en"/>
        </w:rPr>
        <w:t>2.1.5: Explore a tiered implementation structure for achieving nitrogen, phosphorus and sediment reductions.</w:t>
      </w:r>
    </w:p>
    <w:p w14:paraId="704D295C" w14:textId="77777777" w:rsidR="000E3F34" w:rsidRPr="000E3F34" w:rsidRDefault="000E3F34" w:rsidP="000E3F34">
      <w:r w:rsidRPr="000E3F34">
        <w:t>Evaluate a tiered implementation strategy that prioritizes nutrient and sediment reductions based on modeling and assessment tools. This stepwise approach prioritizes receiving waters with a stronger potential for near-term living resource response and possible earlier attainment of water quality standards in targeted locations.</w:t>
      </w:r>
    </w:p>
    <w:p w14:paraId="28A4210B" w14:textId="77777777" w:rsidR="000E3F34" w:rsidRPr="000E3F34" w:rsidRDefault="000E3F34" w:rsidP="000E3F34">
      <w:pPr>
        <w:rPr>
          <w:u w:val="single"/>
          <w:lang w:val="en"/>
        </w:rPr>
      </w:pPr>
      <w:r w:rsidRPr="000E3F34">
        <w:rPr>
          <w:u w:val="single"/>
        </w:rPr>
        <w:t xml:space="preserve">Management Approach </w:t>
      </w:r>
      <w:r w:rsidRPr="000E3F34">
        <w:rPr>
          <w:u w:val="single"/>
          <w:lang w:val="en"/>
        </w:rPr>
        <w:t xml:space="preserve">2.1.6: Assess nutrient mass imbalances and advance innovations that strengthen the adoption or performance of nonpoint source best management practices (BMPs). </w:t>
      </w:r>
    </w:p>
    <w:p w14:paraId="3B946D7A" w14:textId="77777777" w:rsidR="000E3F34" w:rsidRPr="000E3F34" w:rsidRDefault="000E3F34" w:rsidP="000E3F34">
      <w:r w:rsidRPr="000E3F34">
        <w:t xml:space="preserve">This effort seeks to better understand and address implementation and response gaps, which are exacerbated by complex nutrient mass imbalances and systems that impact the adoption and long-term performance of practices. Thus, there is a benefit to identify and assess long-standing systemic nutrient mass imbalances (such as fertilizer surpluses, manure distribution challenges, growth of development outside of regulated MS4 areas) while strengthening coordination between notable programs (e.g., Clean Water Act Section 319(h) nonpoint source programs) and Bay partnership initiatives. This effort will be a longer-term endeavor that takes opportunities to expand a holistic view on overlapping topics, such as scaling up voluntary BMPs by utilizing social science data to understand behavioral motivations, eliminate implementation barriers for landowners and farmers, and optimize the co-benefits of practices that reduce multiple pollutants simultaneously. This can also include efforts to understand and assess the complex impacts of changing </w:t>
      </w:r>
      <w:r w:rsidRPr="000E3F34">
        <w:lastRenderedPageBreak/>
        <w:t>environmental conditions have on implementation, maintenance, and progress toward the RENPS outcome.</w:t>
      </w:r>
    </w:p>
    <w:p w14:paraId="40DBC350" w14:textId="77777777" w:rsidR="000E3F34" w:rsidRPr="000E3F34" w:rsidRDefault="000E3F34" w:rsidP="000E3F34">
      <w:pPr>
        <w:rPr>
          <w:u w:val="single"/>
          <w:lang w:val="en"/>
        </w:rPr>
      </w:pPr>
      <w:r w:rsidRPr="000E3F34">
        <w:rPr>
          <w:u w:val="single"/>
        </w:rPr>
        <w:t xml:space="preserve">Management Approach </w:t>
      </w:r>
      <w:r w:rsidRPr="000E3F34">
        <w:rPr>
          <w:u w:val="single"/>
          <w:lang w:val="en"/>
        </w:rPr>
        <w:t>2.1.7: Incorporate additional lines of evidence into assessments of progress.</w:t>
      </w:r>
    </w:p>
    <w:p w14:paraId="49E0A236" w14:textId="77777777" w:rsidR="000E3F34" w:rsidRPr="000E3F34" w:rsidRDefault="000E3F34" w:rsidP="000E3F34">
      <w:r w:rsidRPr="000E3F34">
        <w:t>New or amended WIPs will be developed by the end of 2030, informed by the updated suite of Modeling Tools. Until then, for the period from 2026-2030, jurisdictions and partners will continue to strive for their interim planning targets, as agreed by the Policy Steering Committee (PSC) in August 2025. Innovative approaches and emerging opportunities to accelerate progress will be a focus during this period. The partnership can also use this period to test additional lines of evidence and enhance how existing monitoring and modeling information is applied for assessment, communication, and strategic purposes.</w:t>
      </w:r>
    </w:p>
    <w:p w14:paraId="56E5609A" w14:textId="77777777" w:rsidR="004E2369" w:rsidRDefault="004E2369" w:rsidP="004E2369">
      <w:pPr>
        <w:pStyle w:val="Heading3"/>
      </w:pPr>
      <w:r>
        <w:t>Participating Partners</w:t>
      </w:r>
    </w:p>
    <w:p w14:paraId="27BB5EB4" w14:textId="77777777" w:rsidR="004E2369" w:rsidRPr="004E2369" w:rsidRDefault="004E2369" w:rsidP="004E2369">
      <w:r w:rsidRPr="004E2369">
        <w:t>The following partners participated in the creation of this Management Strategy</w:t>
      </w:r>
      <w:r w:rsidRPr="004E2369">
        <w:rPr>
          <w:lang w:val="en"/>
        </w:rPr>
        <w:t xml:space="preserve">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r w:rsidRPr="004E2369">
        <w:t xml:space="preserve"> </w:t>
      </w:r>
    </w:p>
    <w:p w14:paraId="0AEE1183" w14:textId="77777777" w:rsidR="00106BAE" w:rsidRPr="00106BAE" w:rsidRDefault="00106BAE" w:rsidP="00434CD4">
      <w:pPr>
        <w:numPr>
          <w:ilvl w:val="0"/>
          <w:numId w:val="39"/>
        </w:numPr>
        <w:rPr>
          <w:b/>
          <w:bCs/>
          <w:lang w:val="en"/>
        </w:rPr>
      </w:pPr>
      <w:r w:rsidRPr="00106BAE">
        <w:rPr>
          <w:b/>
          <w:bCs/>
          <w:lang w:val="en"/>
        </w:rPr>
        <w:t>Signatory Partners</w:t>
      </w:r>
    </w:p>
    <w:p w14:paraId="6A2291B9" w14:textId="1C97AA45" w:rsidR="00106BAE" w:rsidRPr="00242AEB" w:rsidRDefault="00242AEB" w:rsidP="00434CD4">
      <w:pPr>
        <w:pStyle w:val="ListParagraph"/>
        <w:numPr>
          <w:ilvl w:val="1"/>
          <w:numId w:val="39"/>
        </w:numPr>
        <w:rPr>
          <w:lang w:val="en"/>
        </w:rPr>
      </w:pPr>
      <w:r w:rsidRPr="00242AEB">
        <w:rPr>
          <w:lang w:val="en"/>
        </w:rPr>
        <w:t>[TBD, will need to be added after November by signatory partners]</w:t>
      </w:r>
      <w:r w:rsidR="00106BAE" w:rsidRPr="00242AEB">
        <w:rPr>
          <w:lang w:val="en"/>
        </w:rPr>
        <w:t xml:space="preserve"> </w:t>
      </w:r>
    </w:p>
    <w:p w14:paraId="4B3D5CD1" w14:textId="77777777" w:rsidR="00106BAE" w:rsidRPr="00106BAE" w:rsidRDefault="00106BAE" w:rsidP="00434CD4">
      <w:pPr>
        <w:numPr>
          <w:ilvl w:val="0"/>
          <w:numId w:val="39"/>
        </w:numPr>
        <w:rPr>
          <w:b/>
          <w:bCs/>
          <w:lang w:val="en"/>
        </w:rPr>
      </w:pPr>
      <w:r w:rsidRPr="00106BAE">
        <w:rPr>
          <w:b/>
          <w:bCs/>
          <w:lang w:val="en"/>
        </w:rPr>
        <w:t>Other Partners</w:t>
      </w:r>
    </w:p>
    <w:p w14:paraId="0C1EAC60" w14:textId="77777777" w:rsidR="00106BAE" w:rsidRPr="00106BAE" w:rsidRDefault="00106BAE" w:rsidP="00434CD4">
      <w:pPr>
        <w:numPr>
          <w:ilvl w:val="1"/>
          <w:numId w:val="39"/>
        </w:numPr>
        <w:rPr>
          <w:b/>
          <w:bCs/>
        </w:rPr>
      </w:pPr>
      <w:r w:rsidRPr="00106BAE">
        <w:t>[This list will be confirmed at a later date]</w:t>
      </w:r>
    </w:p>
    <w:p w14:paraId="3C28B527" w14:textId="5DF57C95" w:rsidR="00163671" w:rsidRDefault="00163671">
      <w:r>
        <w:br w:type="page"/>
      </w:r>
    </w:p>
    <w:p w14:paraId="3A39731B" w14:textId="3FB25906" w:rsidR="00163671" w:rsidRPr="008A700D" w:rsidRDefault="00163671" w:rsidP="00184D67">
      <w:pPr>
        <w:pStyle w:val="Heading2"/>
        <w:jc w:val="both"/>
        <w:rPr>
          <w:szCs w:val="24"/>
        </w:rPr>
      </w:pPr>
      <w:bookmarkStart w:id="44" w:name="_Toc243576018"/>
      <w:r w:rsidRPr="00163671">
        <w:lastRenderedPageBreak/>
        <w:t>Toxic &amp; Emerging Contaminants</w:t>
      </w:r>
      <w:r>
        <w:t xml:space="preserve"> </w:t>
      </w:r>
      <w:r w:rsidRPr="008A700D">
        <w:t>Outcome</w:t>
      </w:r>
      <w:bookmarkEnd w:id="44"/>
    </w:p>
    <w:p w14:paraId="15B076C9" w14:textId="77777777" w:rsidR="00797F7E" w:rsidRPr="00797F7E" w:rsidRDefault="00163671" w:rsidP="00184D67">
      <w:pPr>
        <w:jc w:val="both"/>
        <w:rPr>
          <w:sz w:val="28"/>
        </w:rPr>
      </w:pPr>
      <w:r w:rsidRPr="00163671">
        <w:rPr>
          <w:b/>
          <w:bCs/>
          <w:sz w:val="28"/>
          <w:szCs w:val="28"/>
        </w:rPr>
        <w:t>Toxic &amp; Emerging Contaminants</w:t>
      </w:r>
      <w:r>
        <w:rPr>
          <w:b/>
          <w:bCs/>
          <w:sz w:val="28"/>
          <w:szCs w:val="28"/>
        </w:rPr>
        <w:t xml:space="preserve"> </w:t>
      </w:r>
      <w:r w:rsidRPr="00F82A63">
        <w:rPr>
          <w:b/>
          <w:bCs/>
          <w:sz w:val="28"/>
          <w:szCs w:val="28"/>
        </w:rPr>
        <w:t>Outcome:</w:t>
      </w:r>
      <w:r w:rsidR="00797F7E">
        <w:rPr>
          <w:b/>
          <w:bCs/>
          <w:sz w:val="28"/>
          <w:szCs w:val="28"/>
        </w:rPr>
        <w:t xml:space="preserve"> </w:t>
      </w:r>
      <w:r w:rsidR="00797F7E" w:rsidRPr="00797F7E">
        <w:rPr>
          <w:sz w:val="28"/>
        </w:rPr>
        <w:t xml:space="preserve">Reduce the amount and effect of toxic contaminants, such as PCBs, plastics, mercury and PFAS, on the waters, lands, fisheries, wildlife and communities of the Chesapeake Bay watershed through an increased understanding of their impacts and mitigation options. </w:t>
      </w:r>
    </w:p>
    <w:p w14:paraId="2DC9AC60" w14:textId="77777777" w:rsidR="00797F7E" w:rsidRPr="00797F7E" w:rsidRDefault="00797F7E" w:rsidP="00184D67">
      <w:pPr>
        <w:numPr>
          <w:ilvl w:val="0"/>
          <w:numId w:val="40"/>
        </w:numPr>
        <w:jc w:val="both"/>
        <w:rPr>
          <w:sz w:val="28"/>
          <w:szCs w:val="28"/>
        </w:rPr>
      </w:pPr>
      <w:r w:rsidRPr="00797F7E">
        <w:rPr>
          <w:sz w:val="28"/>
          <w:szCs w:val="28"/>
        </w:rPr>
        <w:t>Promote information sharing between researchers, program managers and policymakers on the lessons learned, best practices and most up-to-date science, policy and communications around the toxic contaminants impacting the Chesapeake Bay watershed.</w:t>
      </w:r>
    </w:p>
    <w:p w14:paraId="11666F51" w14:textId="77777777" w:rsidR="00E104C0" w:rsidRDefault="00E104C0" w:rsidP="00E104C0">
      <w:pPr>
        <w:pStyle w:val="Heading3"/>
      </w:pPr>
      <w:r w:rsidRPr="007231FC">
        <w:t>Baseline and Current Condition</w:t>
      </w:r>
    </w:p>
    <w:p w14:paraId="7766520A" w14:textId="77777777" w:rsidR="00E104C0" w:rsidRPr="00E104C0" w:rsidRDefault="00E104C0" w:rsidP="00E104C0">
      <w:r w:rsidRPr="00E104C0">
        <w:rPr>
          <w:u w:val="single"/>
        </w:rPr>
        <w:t>Information Sharing</w:t>
      </w:r>
    </w:p>
    <w:p w14:paraId="2B664411" w14:textId="77777777" w:rsidR="00E104C0" w:rsidRPr="00E104C0" w:rsidRDefault="00E104C0" w:rsidP="00E104C0">
      <w:pPr>
        <w:rPr>
          <w:lang w:val="en"/>
        </w:rPr>
      </w:pPr>
      <w:r w:rsidRPr="00E104C0">
        <w:t>The Executive Council, in the revised Toxic and Emerging Contaminants outcome language, has prescribed a limited role for CBP regarding toxics mitigation because existing federal, state, and local level  partnerships and programs meet many of the signatories’ needs. Recognizing this, work within the partnership beyond 2025 will transition towards a value-added and strategic approach to disseminate information and connect researchers and practitioners. As of 2026, the Toxics Contaminants Workgroup (TCW) hosts approximately 14 technical presentations a year and has an average of 33 attendees per meeting, representing various federal and state agencies and academic and non-governmental organizations. Information sharing will be measured against this baseline and other metrics.</w:t>
      </w:r>
    </w:p>
    <w:p w14:paraId="07296A10" w14:textId="77777777" w:rsidR="00E104C0" w:rsidRPr="00E104C0" w:rsidRDefault="00E104C0" w:rsidP="00E104C0">
      <w:pPr>
        <w:rPr>
          <w:lang w:val="en"/>
        </w:rPr>
      </w:pPr>
      <w:r w:rsidRPr="00E104C0">
        <w:t>The Plastic Pollution Workgroup (</w:t>
      </w:r>
      <w:proofErr w:type="spellStart"/>
      <w:r w:rsidRPr="00E104C0">
        <w:t>PPoW</w:t>
      </w:r>
      <w:proofErr w:type="spellEnd"/>
      <w:r w:rsidRPr="00E104C0">
        <w:t>) (formerly Plastic Pollution Action Team) has been leading partnership efforts related to plastics research, mitigation, and implementation by developing important research and monitoring strategies, such as the impacts of plastic on living resources. The team has provided input on a framework for plastic monitoring strategies in the Bay, a monitoring strategy document for microplastics in the Bay, and an ecological risk assessment conceptual model for microplastics in the Potomac River. Transitioning from its focus on the Action Team’s original charge, progress on information sharing related to plastics will be measured by the completion, adoption and implementation of these products and by similar metrics to TCW’s convening.</w:t>
      </w:r>
    </w:p>
    <w:p w14:paraId="74838966" w14:textId="77777777" w:rsidR="00E104C0" w:rsidRPr="00E104C0" w:rsidRDefault="00E104C0" w:rsidP="00E104C0">
      <w:pPr>
        <w:rPr>
          <w:lang w:val="en"/>
        </w:rPr>
      </w:pPr>
      <w:r w:rsidRPr="00E104C0">
        <w:rPr>
          <w:u w:val="single"/>
        </w:rPr>
        <w:t>Extent of toxic contaminants in the Chesapeake Bay watershed</w:t>
      </w:r>
    </w:p>
    <w:p w14:paraId="753B0710" w14:textId="77777777" w:rsidR="00E104C0" w:rsidRPr="00E104C0" w:rsidRDefault="00E104C0" w:rsidP="00E104C0">
      <w:pPr>
        <w:rPr>
          <w:lang w:val="en"/>
        </w:rPr>
      </w:pPr>
      <w:r w:rsidRPr="00E104C0">
        <w:lastRenderedPageBreak/>
        <w:t>In 2024, reported data for tidal waters in Delaware, Maryland, Virginia and the District of Columbia showed that 80% of the Chesapeake Bay's tidal segments are fully or partially impaired by toxic contaminants. These contaminants may include polychlorinated biphenyls (PCBs), metals, priority organics, per- and polyfluoroalkyl substances (PFAS) and unknown toxics, often resulting from industrial activities, agricultural runoff and urban pollution. Progress on the Toxic and Emerging Contaminants Outcome will be measured against this baseline from 2024 Integrated Reports, produced by jurisdictional partners under the federal Clean Water Act, as described via the indicator below.</w:t>
      </w:r>
    </w:p>
    <w:p w14:paraId="17FA0FBE" w14:textId="77777777" w:rsidR="00E104C0" w:rsidRDefault="00E104C0" w:rsidP="00E104C0">
      <w:pPr>
        <w:pStyle w:val="Heading3"/>
      </w:pPr>
      <w:r>
        <w:t>Monitoring Progress and Indicators</w:t>
      </w:r>
    </w:p>
    <w:p w14:paraId="26CC571F" w14:textId="77777777" w:rsidR="00E104C0" w:rsidRPr="00E104C0" w:rsidRDefault="00E104C0" w:rsidP="00E104C0">
      <w:pPr>
        <w:rPr>
          <w:lang w:val="en"/>
        </w:rPr>
      </w:pPr>
      <w:r w:rsidRPr="00E104C0">
        <w:rPr>
          <w:u w:val="single"/>
        </w:rPr>
        <w:t>Monitoring Progress: Information Sharing</w:t>
      </w:r>
    </w:p>
    <w:p w14:paraId="08371A8E" w14:textId="77777777" w:rsidR="00E104C0" w:rsidRPr="00E104C0" w:rsidRDefault="00E104C0" w:rsidP="00E104C0">
      <w:pPr>
        <w:rPr>
          <w:lang w:val="en"/>
        </w:rPr>
      </w:pPr>
      <w:r w:rsidRPr="00E104C0">
        <w:t xml:space="preserve">An Indicator will not be used for this Target. The extent of information sharing between researchers, program managers and policymakers facilitated by CBP will be measured by presentations given, partners engaged at TCW and </w:t>
      </w:r>
      <w:proofErr w:type="spellStart"/>
      <w:r w:rsidRPr="00E104C0">
        <w:t>PPoW</w:t>
      </w:r>
      <w:proofErr w:type="spellEnd"/>
      <w:r w:rsidRPr="00E104C0">
        <w:t xml:space="preserve"> meetings, partners engaged through other venues, etc. This information will be shared in the annual Bay Barometer. Given the indirect, delayed impact of information sharing on actual reduction of toxic contaminants, measuring progress on information sharing will more directly reflect the work the partnership is doing to effect toxics reduction.</w:t>
      </w:r>
    </w:p>
    <w:p w14:paraId="0869B8A3" w14:textId="77777777" w:rsidR="00E104C0" w:rsidRPr="00E104C0" w:rsidRDefault="00E104C0" w:rsidP="00E104C0">
      <w:pPr>
        <w:rPr>
          <w:lang w:val="en"/>
        </w:rPr>
      </w:pPr>
      <w:r w:rsidRPr="00E104C0">
        <w:rPr>
          <w:u w:val="single"/>
        </w:rPr>
        <w:t>Indicator: Extent of toxic contaminants in the Chesapeake Bay watershed</w:t>
      </w:r>
    </w:p>
    <w:p w14:paraId="5ADCEF53" w14:textId="77777777" w:rsidR="00E104C0" w:rsidRPr="00E104C0" w:rsidRDefault="00E104C0" w:rsidP="00E104C0">
      <w:pPr>
        <w:rPr>
          <w:lang w:val="en"/>
        </w:rPr>
      </w:pPr>
      <w:r w:rsidRPr="00E104C0">
        <w:t>Reductions in the amount and effect of toxic contaminants in the Chesapeake Bay watershed will be communicated through a distillation of the toxics- relevant portions of Integrated Reports developed by jurisdictions, which are required to be submitted biennially to EPA under sections 305(b) and 303(d) of the Clean Water Act. This indicator will be adapted from the previous Toxic Contaminants Policy &amp; Prevention (TCPP) Indicator, with potential enhancements based on feedback from recent years, subject to capacity and workgroup interest. In addition, workgroup membership will explore indicator expansion to nontidal portions of the watershed to add value to the indicator for all signatories. Given the 2024 TCPP Indicator reported no change in toxic contaminant levels since 2014 and that such a measure is beyond the reach of TCW’s direct influence, the new Indicator will be updated less frequently at a yet to be determined periodicity.</w:t>
      </w:r>
    </w:p>
    <w:p w14:paraId="4A11A8B4" w14:textId="461D713C" w:rsidR="004110CA" w:rsidRDefault="004110CA" w:rsidP="004110CA">
      <w:pPr>
        <w:pStyle w:val="Heading3"/>
      </w:pPr>
      <w:r>
        <w:t>Situation Analysis for Outcome 2</w:t>
      </w:r>
      <w:r w:rsidR="00AE6DDB">
        <w:t>.2</w:t>
      </w:r>
      <w:r>
        <w:t xml:space="preserve">: </w:t>
      </w:r>
      <w:r w:rsidRPr="004110CA">
        <w:t>Toxic &amp; Emerging Contaminants</w:t>
      </w:r>
    </w:p>
    <w:p w14:paraId="2DB959BD" w14:textId="22BE1FFA" w:rsidR="000E3F34" w:rsidRDefault="004749BC" w:rsidP="00B15C49">
      <w:r w:rsidRPr="65CE8B3A">
        <w:t xml:space="preserve">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w:t>
      </w:r>
      <w:r>
        <w:t>the</w:t>
      </w:r>
      <w:r w:rsidRPr="65CE8B3A">
        <w:t xml:space="preserve"> </w:t>
      </w:r>
      <w:r w:rsidRPr="65CE8B3A">
        <w:lastRenderedPageBreak/>
        <w:t>CBP’s ability to influence. Challenges associated with Changing Environmental Conditions are denoted with an asterisk (*). Challenges listed in bold font have been identified by the Goal Team and its Workgroups as being priorities for the Workgroup to seek to address or make progress against through the development and implementation of Management Approaches.</w:t>
      </w:r>
    </w:p>
    <w:p w14:paraId="3D462607" w14:textId="1E0E3DEA" w:rsidR="00783B21" w:rsidRDefault="00783B21" w:rsidP="00783B21">
      <w:pPr>
        <w:pStyle w:val="Caption"/>
        <w:keepNext/>
        <w:jc w:val="center"/>
      </w:pPr>
      <w:r>
        <w:t xml:space="preserve">Table </w:t>
      </w:r>
      <w:fldSimple w:instr=" SEQ Table \* ARABIC ">
        <w:r w:rsidR="00507E75">
          <w:rPr>
            <w:noProof/>
          </w:rPr>
          <w:t>4</w:t>
        </w:r>
      </w:fldSimple>
      <w:r>
        <w:t xml:space="preserve">.  </w:t>
      </w:r>
      <w:r w:rsidRPr="00791207">
        <w:t>List of challenges associated with the Toxic &amp; Emerging Contaminants Outcome, with an indication of which are within the CBP's relative ability to influence</w:t>
      </w:r>
    </w:p>
    <w:tbl>
      <w:tblPr>
        <w:tblStyle w:val="TableGrid"/>
        <w:tblW w:w="9445" w:type="dxa"/>
        <w:tblLook w:val="04A0" w:firstRow="1" w:lastRow="0" w:firstColumn="1" w:lastColumn="0" w:noHBand="0" w:noVBand="1"/>
      </w:tblPr>
      <w:tblGrid>
        <w:gridCol w:w="8005"/>
        <w:gridCol w:w="720"/>
        <w:gridCol w:w="720"/>
      </w:tblGrid>
      <w:tr w:rsidR="004749BC" w:rsidRPr="006350C4" w14:paraId="0E8804F7" w14:textId="77777777" w:rsidTr="0029776E">
        <w:trPr>
          <w:cantSplit/>
          <w:trHeight w:val="2110"/>
        </w:trPr>
        <w:tc>
          <w:tcPr>
            <w:tcW w:w="8005" w:type="dxa"/>
            <w:vAlign w:val="bottom"/>
          </w:tcPr>
          <w:p w14:paraId="6162BF4F" w14:textId="77777777" w:rsidR="004749BC" w:rsidRPr="00D44C30" w:rsidRDefault="004749BC" w:rsidP="0029776E">
            <w:pPr>
              <w:rPr>
                <w:b/>
                <w:bCs/>
              </w:rPr>
            </w:pPr>
            <w:r w:rsidRPr="00D44C30">
              <w:rPr>
                <w:b/>
                <w:bCs/>
              </w:rPr>
              <w:t>Challenges</w:t>
            </w:r>
          </w:p>
        </w:tc>
        <w:tc>
          <w:tcPr>
            <w:tcW w:w="720" w:type="dxa"/>
            <w:textDirection w:val="btLr"/>
          </w:tcPr>
          <w:p w14:paraId="24523290" w14:textId="77777777" w:rsidR="004749BC" w:rsidRPr="006350C4" w:rsidRDefault="004749BC" w:rsidP="0029776E">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006A7145" w14:textId="77777777" w:rsidR="004749BC" w:rsidRPr="006350C4" w:rsidRDefault="004749BC" w:rsidP="0029776E">
            <w:pPr>
              <w:ind w:left="113" w:right="113"/>
            </w:pPr>
            <w:r w:rsidRPr="006350C4">
              <w:t>Outside of CB</w:t>
            </w:r>
            <w:r>
              <w:t>P's</w:t>
            </w:r>
            <w:r w:rsidRPr="006350C4">
              <w:t xml:space="preserve"> </w:t>
            </w:r>
            <w:r>
              <w:t xml:space="preserve">ability to </w:t>
            </w:r>
            <w:r w:rsidRPr="006350C4">
              <w:t>influence</w:t>
            </w:r>
          </w:p>
        </w:tc>
      </w:tr>
      <w:tr w:rsidR="004749BC" w:rsidRPr="000F3901" w14:paraId="31304EE3" w14:textId="77777777" w:rsidTr="0029776E">
        <w:trPr>
          <w:trHeight w:val="286"/>
        </w:trPr>
        <w:tc>
          <w:tcPr>
            <w:tcW w:w="8005" w:type="dxa"/>
          </w:tcPr>
          <w:p w14:paraId="1333213F" w14:textId="6D8E7B88" w:rsidR="004749BC" w:rsidRPr="00FD54A8" w:rsidRDefault="004749BC" w:rsidP="004749BC">
            <w:r w:rsidRPr="65CE8B3A">
              <w:rPr>
                <w:rFonts w:ascii="Aptos" w:eastAsia="Aptos" w:hAnsi="Aptos" w:cs="Aptos"/>
                <w:color w:val="000000" w:themeColor="text1"/>
                <w:u w:val="single"/>
              </w:rPr>
              <w:t>Watershed-wide Status</w:t>
            </w:r>
            <w:r w:rsidRPr="65CE8B3A">
              <w:rPr>
                <w:rFonts w:ascii="Aptos" w:eastAsia="Aptos" w:hAnsi="Aptos" w:cs="Aptos"/>
                <w:color w:val="000000" w:themeColor="text1"/>
              </w:rPr>
              <w:t xml:space="preserve">: Communicating clearly a watershed-wide status of toxic contaminants when jurisdictions differ in their data and/or assessment methods. </w:t>
            </w:r>
          </w:p>
        </w:tc>
        <w:tc>
          <w:tcPr>
            <w:tcW w:w="720" w:type="dxa"/>
          </w:tcPr>
          <w:p w14:paraId="2B8F1EA1" w14:textId="77777777" w:rsidR="004749BC" w:rsidRPr="00FD54A8" w:rsidRDefault="004749BC" w:rsidP="004749BC">
            <w:pPr>
              <w:jc w:val="center"/>
            </w:pPr>
          </w:p>
        </w:tc>
        <w:tc>
          <w:tcPr>
            <w:tcW w:w="720" w:type="dxa"/>
          </w:tcPr>
          <w:p w14:paraId="2C96D32E" w14:textId="0E25F736" w:rsidR="004749BC" w:rsidRPr="00FD54A8" w:rsidRDefault="004749BC" w:rsidP="004749BC">
            <w:pPr>
              <w:jc w:val="center"/>
            </w:pPr>
            <w:r w:rsidRPr="65CE8B3A">
              <w:rPr>
                <w:rFonts w:ascii="Aptos" w:eastAsia="Aptos" w:hAnsi="Aptos" w:cs="Aptos"/>
                <w:color w:val="000000" w:themeColor="text1"/>
              </w:rPr>
              <w:t>x</w:t>
            </w:r>
          </w:p>
        </w:tc>
      </w:tr>
      <w:tr w:rsidR="004749BC" w:rsidRPr="00C032A5" w14:paraId="1CC474A8" w14:textId="77777777" w:rsidTr="0029776E">
        <w:trPr>
          <w:trHeight w:val="286"/>
        </w:trPr>
        <w:tc>
          <w:tcPr>
            <w:tcW w:w="8005" w:type="dxa"/>
          </w:tcPr>
          <w:p w14:paraId="254F1B04" w14:textId="61898E2F" w:rsidR="004749BC" w:rsidRPr="00FD54A8" w:rsidRDefault="004749BC" w:rsidP="004749BC">
            <w:r w:rsidRPr="65CE8B3A">
              <w:rPr>
                <w:rFonts w:ascii="Aptos" w:eastAsia="Aptos" w:hAnsi="Aptos" w:cs="Aptos"/>
                <w:color w:val="000000" w:themeColor="text1"/>
                <w:u w:val="single"/>
              </w:rPr>
              <w:t>Sources Information Gap</w:t>
            </w:r>
            <w:r w:rsidRPr="65CE8B3A">
              <w:rPr>
                <w:rFonts w:ascii="Aptos" w:eastAsia="Aptos" w:hAnsi="Aptos" w:cs="Aptos"/>
                <w:color w:val="000000" w:themeColor="text1"/>
              </w:rPr>
              <w:t>: Limited understanding of the occurrence, concentrations and sources of toxic contaminants in different landscape settings.</w:t>
            </w:r>
          </w:p>
        </w:tc>
        <w:tc>
          <w:tcPr>
            <w:tcW w:w="720" w:type="dxa"/>
          </w:tcPr>
          <w:p w14:paraId="66CC41A7" w14:textId="75208A6C"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44FF9A04" w14:textId="77777777" w:rsidR="004749BC" w:rsidRPr="00FD54A8" w:rsidRDefault="004749BC" w:rsidP="004749BC">
            <w:pPr>
              <w:jc w:val="center"/>
            </w:pPr>
          </w:p>
        </w:tc>
      </w:tr>
      <w:tr w:rsidR="004749BC" w14:paraId="4718A493" w14:textId="77777777" w:rsidTr="0029776E">
        <w:trPr>
          <w:trHeight w:val="286"/>
        </w:trPr>
        <w:tc>
          <w:tcPr>
            <w:tcW w:w="8005" w:type="dxa"/>
          </w:tcPr>
          <w:p w14:paraId="37BC0568" w14:textId="7C6B39E8" w:rsidR="004749BC" w:rsidRPr="00FD54A8" w:rsidRDefault="004749BC" w:rsidP="004749BC">
            <w:r w:rsidRPr="65CE8B3A">
              <w:rPr>
                <w:rFonts w:ascii="Aptos" w:eastAsia="Aptos" w:hAnsi="Aptos" w:cs="Aptos"/>
                <w:color w:val="000000" w:themeColor="text1"/>
                <w:u w:val="single"/>
              </w:rPr>
              <w:t>Fish Consumption Information Gap</w:t>
            </w:r>
            <w:r w:rsidRPr="65CE8B3A">
              <w:rPr>
                <w:rFonts w:ascii="Aptos" w:eastAsia="Aptos" w:hAnsi="Aptos" w:cs="Aptos"/>
                <w:color w:val="000000" w:themeColor="text1"/>
              </w:rPr>
              <w:t>: Limited understanding of the effects of legacy and emerging contaminants on both ecological health and human health, through fish consumption.</w:t>
            </w:r>
          </w:p>
        </w:tc>
        <w:tc>
          <w:tcPr>
            <w:tcW w:w="720" w:type="dxa"/>
          </w:tcPr>
          <w:p w14:paraId="43283F59" w14:textId="3899700B"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7A1307A1" w14:textId="77777777" w:rsidR="004749BC" w:rsidRPr="00FD54A8" w:rsidRDefault="004749BC" w:rsidP="004749BC">
            <w:pPr>
              <w:jc w:val="center"/>
            </w:pPr>
          </w:p>
        </w:tc>
      </w:tr>
      <w:tr w:rsidR="004749BC" w14:paraId="097CC527" w14:textId="77777777" w:rsidTr="0029776E">
        <w:trPr>
          <w:trHeight w:val="64"/>
        </w:trPr>
        <w:tc>
          <w:tcPr>
            <w:tcW w:w="8005" w:type="dxa"/>
          </w:tcPr>
          <w:p w14:paraId="176E6343" w14:textId="716C2C16" w:rsidR="004749BC" w:rsidRPr="00FD54A8" w:rsidRDefault="004749BC" w:rsidP="004749BC">
            <w:r w:rsidRPr="65CE8B3A">
              <w:rPr>
                <w:rFonts w:ascii="Aptos" w:eastAsia="Aptos" w:hAnsi="Aptos" w:cs="Aptos"/>
                <w:color w:val="000000" w:themeColor="text1"/>
                <w:u w:val="single"/>
              </w:rPr>
              <w:t>Toxics Mitigation Practices and Co-benefits</w:t>
            </w:r>
            <w:r w:rsidRPr="65CE8B3A">
              <w:rPr>
                <w:rFonts w:ascii="Aptos" w:eastAsia="Aptos" w:hAnsi="Aptos" w:cs="Aptos"/>
                <w:color w:val="000000" w:themeColor="text1"/>
              </w:rPr>
              <w:t>: Limited information on the current best practices to mitigate contaminants, and the co-benefits of these practices on reducing nitrogen, phosphorus and sediment.</w:t>
            </w:r>
          </w:p>
        </w:tc>
        <w:tc>
          <w:tcPr>
            <w:tcW w:w="720" w:type="dxa"/>
          </w:tcPr>
          <w:p w14:paraId="00E2BC3D" w14:textId="5DE43CE1"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155C1ACC" w14:textId="77777777" w:rsidR="004749BC" w:rsidRPr="00FD54A8" w:rsidRDefault="004749BC" w:rsidP="004749BC">
            <w:pPr>
              <w:jc w:val="center"/>
            </w:pPr>
          </w:p>
        </w:tc>
      </w:tr>
      <w:tr w:rsidR="004749BC" w:rsidRPr="000F3901" w14:paraId="44BDE71C" w14:textId="77777777" w:rsidTr="0029776E">
        <w:trPr>
          <w:trHeight w:val="286"/>
        </w:trPr>
        <w:tc>
          <w:tcPr>
            <w:tcW w:w="8005" w:type="dxa"/>
          </w:tcPr>
          <w:p w14:paraId="12A41B43" w14:textId="18006B5E" w:rsidR="004749BC" w:rsidRPr="00FD54A8" w:rsidRDefault="004749BC" w:rsidP="004749BC">
            <w:r w:rsidRPr="65CE8B3A">
              <w:rPr>
                <w:rFonts w:ascii="Aptos" w:eastAsia="Aptos" w:hAnsi="Aptos" w:cs="Aptos"/>
                <w:color w:val="000000" w:themeColor="text1"/>
                <w:u w:val="single"/>
              </w:rPr>
              <w:t>Emerging Contaminants Information Gap</w:t>
            </w:r>
            <w:r w:rsidRPr="65CE8B3A">
              <w:rPr>
                <w:rFonts w:ascii="Aptos" w:eastAsia="Aptos" w:hAnsi="Aptos" w:cs="Aptos"/>
                <w:color w:val="000000" w:themeColor="text1"/>
              </w:rPr>
              <w:t>: Fast pace of change and limited knowledge on emerging contaminant issues.</w:t>
            </w:r>
          </w:p>
        </w:tc>
        <w:tc>
          <w:tcPr>
            <w:tcW w:w="720" w:type="dxa"/>
          </w:tcPr>
          <w:p w14:paraId="3CB68A02" w14:textId="6323B0A4"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41D93473" w14:textId="77777777" w:rsidR="004749BC" w:rsidRPr="00FD54A8" w:rsidRDefault="004749BC" w:rsidP="004749BC">
            <w:pPr>
              <w:jc w:val="center"/>
            </w:pPr>
          </w:p>
        </w:tc>
      </w:tr>
      <w:tr w:rsidR="004749BC" w14:paraId="1C6BDEA0" w14:textId="77777777" w:rsidTr="0029776E">
        <w:trPr>
          <w:trHeight w:val="286"/>
        </w:trPr>
        <w:tc>
          <w:tcPr>
            <w:tcW w:w="8005" w:type="dxa"/>
          </w:tcPr>
          <w:p w14:paraId="4457F404" w14:textId="6B3C65F5" w:rsidR="004749BC" w:rsidRPr="00FD54A8" w:rsidRDefault="004749BC" w:rsidP="004749BC">
            <w:r w:rsidRPr="65CE8B3A">
              <w:rPr>
                <w:rFonts w:ascii="Aptos" w:eastAsia="Aptos" w:hAnsi="Aptos" w:cs="Aptos"/>
                <w:color w:val="000000" w:themeColor="text1"/>
                <w:u w:val="single"/>
              </w:rPr>
              <w:t>Plastics Information Gap</w:t>
            </w:r>
            <w:r w:rsidRPr="65CE8B3A">
              <w:rPr>
                <w:rFonts w:ascii="Aptos" w:eastAsia="Aptos" w:hAnsi="Aptos" w:cs="Aptos"/>
                <w:color w:val="000000" w:themeColor="text1"/>
              </w:rPr>
              <w:t>: Lack of studies from the organismal to ecosystem scale showing the impacts of plastic pollution.</w:t>
            </w:r>
          </w:p>
        </w:tc>
        <w:tc>
          <w:tcPr>
            <w:tcW w:w="720" w:type="dxa"/>
          </w:tcPr>
          <w:p w14:paraId="7D3904EE" w14:textId="072054CE"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0F7F299B" w14:textId="77777777" w:rsidR="004749BC" w:rsidRPr="00FD54A8" w:rsidRDefault="004749BC" w:rsidP="004749BC">
            <w:pPr>
              <w:jc w:val="center"/>
            </w:pPr>
          </w:p>
        </w:tc>
      </w:tr>
      <w:tr w:rsidR="004749BC" w:rsidRPr="00285A84" w14:paraId="63120FF8" w14:textId="77777777" w:rsidTr="0029776E">
        <w:trPr>
          <w:trHeight w:val="286"/>
        </w:trPr>
        <w:tc>
          <w:tcPr>
            <w:tcW w:w="8005" w:type="dxa"/>
          </w:tcPr>
          <w:p w14:paraId="71486641" w14:textId="7E620C6B" w:rsidR="004749BC" w:rsidRPr="00FD54A8" w:rsidRDefault="004749BC" w:rsidP="004749BC">
            <w:r w:rsidRPr="65CE8B3A">
              <w:rPr>
                <w:rFonts w:ascii="Aptos" w:eastAsia="Aptos" w:hAnsi="Aptos" w:cs="Aptos"/>
                <w:color w:val="000000" w:themeColor="text1"/>
                <w:u w:val="single"/>
              </w:rPr>
              <w:t>Plastics Monitoring Gap</w:t>
            </w:r>
            <w:r w:rsidRPr="65CE8B3A">
              <w:rPr>
                <w:rFonts w:ascii="Aptos" w:eastAsia="Aptos" w:hAnsi="Aptos" w:cs="Aptos"/>
                <w:color w:val="000000" w:themeColor="text1"/>
              </w:rPr>
              <w:t xml:space="preserve">: Lack of repetitive system-wide survey of microplastics in the Chesapeake Bay watershed.  </w:t>
            </w:r>
          </w:p>
        </w:tc>
        <w:tc>
          <w:tcPr>
            <w:tcW w:w="720" w:type="dxa"/>
          </w:tcPr>
          <w:p w14:paraId="0187CC6B" w14:textId="12835DCF"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51B9E1A3" w14:textId="77777777" w:rsidR="004749BC" w:rsidRPr="00FD54A8" w:rsidRDefault="004749BC" w:rsidP="004749BC">
            <w:pPr>
              <w:jc w:val="center"/>
            </w:pPr>
          </w:p>
        </w:tc>
      </w:tr>
      <w:tr w:rsidR="004749BC" w14:paraId="30ECF2D3" w14:textId="77777777" w:rsidTr="0029776E">
        <w:trPr>
          <w:trHeight w:val="286"/>
        </w:trPr>
        <w:tc>
          <w:tcPr>
            <w:tcW w:w="8005" w:type="dxa"/>
          </w:tcPr>
          <w:p w14:paraId="46FB75A9" w14:textId="54B28845" w:rsidR="004749BC" w:rsidRPr="00FD54A8" w:rsidRDefault="004749BC" w:rsidP="004749BC">
            <w:r w:rsidRPr="65CE8B3A">
              <w:rPr>
                <w:rFonts w:ascii="Aptos" w:eastAsia="Aptos" w:hAnsi="Aptos" w:cs="Aptos"/>
                <w:color w:val="000000" w:themeColor="text1"/>
                <w:u w:val="single"/>
              </w:rPr>
              <w:t>Plastics Resources Gap</w:t>
            </w:r>
            <w:r w:rsidRPr="65CE8B3A">
              <w:rPr>
                <w:rFonts w:ascii="Aptos" w:eastAsia="Aptos" w:hAnsi="Aptos" w:cs="Aptos"/>
                <w:color w:val="000000" w:themeColor="text1"/>
              </w:rPr>
              <w:t>: Lack of access to and expertise in instrumentation and laboratory resources. Lack of human capital and funding.</w:t>
            </w:r>
          </w:p>
        </w:tc>
        <w:tc>
          <w:tcPr>
            <w:tcW w:w="720" w:type="dxa"/>
          </w:tcPr>
          <w:p w14:paraId="37DDA2B2" w14:textId="60229023"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4CB75962" w14:textId="77777777" w:rsidR="004749BC" w:rsidRPr="00FD54A8" w:rsidRDefault="004749BC" w:rsidP="004749BC">
            <w:pPr>
              <w:jc w:val="center"/>
            </w:pPr>
          </w:p>
        </w:tc>
      </w:tr>
      <w:tr w:rsidR="004749BC" w14:paraId="08BA3452" w14:textId="77777777" w:rsidTr="0029776E">
        <w:trPr>
          <w:trHeight w:val="143"/>
        </w:trPr>
        <w:tc>
          <w:tcPr>
            <w:tcW w:w="8005" w:type="dxa"/>
          </w:tcPr>
          <w:p w14:paraId="0D2C438D" w14:textId="29007D16" w:rsidR="004749BC" w:rsidRPr="00FD54A8" w:rsidRDefault="004749BC" w:rsidP="004749BC">
            <w:r w:rsidRPr="65CE8B3A">
              <w:rPr>
                <w:rFonts w:ascii="Aptos" w:eastAsia="Aptos" w:hAnsi="Aptos" w:cs="Aptos"/>
                <w:color w:val="000000" w:themeColor="text1"/>
                <w:u w:val="single"/>
              </w:rPr>
              <w:t>Relative Prioritization</w:t>
            </w:r>
            <w:r w:rsidRPr="65CE8B3A">
              <w:rPr>
                <w:rFonts w:ascii="Aptos" w:eastAsia="Aptos" w:hAnsi="Aptos" w:cs="Aptos"/>
                <w:color w:val="000000" w:themeColor="text1"/>
              </w:rPr>
              <w:t xml:space="preserve">: Resource constraints for conducting research and developing </w:t>
            </w:r>
            <w:r>
              <w:rPr>
                <w:rFonts w:ascii="Aptos" w:eastAsia="Aptos" w:hAnsi="Aptos" w:cs="Aptos"/>
                <w:color w:val="000000" w:themeColor="text1"/>
              </w:rPr>
              <w:t xml:space="preserve">a </w:t>
            </w:r>
            <w:r w:rsidRPr="65CE8B3A">
              <w:rPr>
                <w:rFonts w:ascii="Aptos" w:eastAsia="Aptos" w:hAnsi="Aptos" w:cs="Aptos"/>
                <w:color w:val="000000" w:themeColor="text1"/>
              </w:rPr>
              <w:t xml:space="preserve">synthesis </w:t>
            </w:r>
            <w:r>
              <w:rPr>
                <w:rFonts w:ascii="Aptos" w:eastAsia="Aptos" w:hAnsi="Aptos" w:cs="Aptos"/>
                <w:color w:val="000000" w:themeColor="text1"/>
              </w:rPr>
              <w:t xml:space="preserve">of </w:t>
            </w:r>
            <w:r w:rsidRPr="65CE8B3A">
              <w:rPr>
                <w:rFonts w:ascii="Aptos" w:eastAsia="Aptos" w:hAnsi="Aptos" w:cs="Aptos"/>
                <w:color w:val="000000" w:themeColor="text1"/>
              </w:rPr>
              <w:t>products on toxic contaminants. The opportunity cost of the relative emphasis on nutrients and sediment constrains efforts focused on toxic contaminants.</w:t>
            </w:r>
          </w:p>
        </w:tc>
        <w:tc>
          <w:tcPr>
            <w:tcW w:w="720" w:type="dxa"/>
          </w:tcPr>
          <w:p w14:paraId="762822DB" w14:textId="77777777" w:rsidR="004749BC" w:rsidRPr="00FD54A8" w:rsidRDefault="004749BC" w:rsidP="004749BC">
            <w:pPr>
              <w:jc w:val="center"/>
            </w:pPr>
          </w:p>
        </w:tc>
        <w:tc>
          <w:tcPr>
            <w:tcW w:w="720" w:type="dxa"/>
          </w:tcPr>
          <w:p w14:paraId="7CCE12F5" w14:textId="12CB7DD3" w:rsidR="004749BC" w:rsidRPr="00FD54A8" w:rsidRDefault="004749BC" w:rsidP="004749BC">
            <w:pPr>
              <w:jc w:val="center"/>
            </w:pPr>
            <w:r w:rsidRPr="65CE8B3A">
              <w:rPr>
                <w:rFonts w:ascii="Aptos" w:eastAsia="Aptos" w:hAnsi="Aptos" w:cs="Aptos"/>
                <w:color w:val="000000" w:themeColor="text1"/>
              </w:rPr>
              <w:t>x</w:t>
            </w:r>
          </w:p>
        </w:tc>
      </w:tr>
      <w:tr w:rsidR="004749BC" w:rsidRPr="009B240B" w14:paraId="78FB7AB3" w14:textId="77777777" w:rsidTr="0029776E">
        <w:trPr>
          <w:trHeight w:val="314"/>
        </w:trPr>
        <w:tc>
          <w:tcPr>
            <w:tcW w:w="8005" w:type="dxa"/>
          </w:tcPr>
          <w:p w14:paraId="6A75F63E" w14:textId="23A6D069" w:rsidR="004749BC" w:rsidRPr="00FD54A8" w:rsidRDefault="004749BC" w:rsidP="004749BC">
            <w:r w:rsidRPr="65CE8B3A">
              <w:rPr>
                <w:rFonts w:ascii="Aptos" w:eastAsia="Aptos" w:hAnsi="Aptos" w:cs="Aptos"/>
                <w:color w:val="000000" w:themeColor="text1"/>
                <w:u w:val="single"/>
              </w:rPr>
              <w:t>Technical Network Connectivity</w:t>
            </w:r>
            <w:r w:rsidRPr="65CE8B3A">
              <w:rPr>
                <w:rFonts w:ascii="Aptos" w:eastAsia="Aptos" w:hAnsi="Aptos" w:cs="Aptos"/>
                <w:color w:val="000000" w:themeColor="text1"/>
              </w:rPr>
              <w:t>: Limited connectivity among groups hinders technical information transfer within the partnership and beyond.</w:t>
            </w:r>
          </w:p>
        </w:tc>
        <w:tc>
          <w:tcPr>
            <w:tcW w:w="720" w:type="dxa"/>
          </w:tcPr>
          <w:p w14:paraId="4A749B2A" w14:textId="51960DEE" w:rsidR="004749BC" w:rsidRPr="00FD54A8" w:rsidRDefault="004749BC" w:rsidP="004749BC">
            <w:pPr>
              <w:jc w:val="center"/>
            </w:pPr>
            <w:r w:rsidRPr="65CE8B3A">
              <w:rPr>
                <w:rFonts w:ascii="Aptos" w:eastAsia="Aptos" w:hAnsi="Aptos" w:cs="Aptos"/>
                <w:color w:val="000000" w:themeColor="text1"/>
              </w:rPr>
              <w:t>x</w:t>
            </w:r>
          </w:p>
        </w:tc>
        <w:tc>
          <w:tcPr>
            <w:tcW w:w="720" w:type="dxa"/>
          </w:tcPr>
          <w:p w14:paraId="767170A6" w14:textId="77777777" w:rsidR="004749BC" w:rsidRPr="00FD54A8" w:rsidRDefault="004749BC" w:rsidP="004749BC">
            <w:pPr>
              <w:jc w:val="center"/>
            </w:pPr>
          </w:p>
        </w:tc>
      </w:tr>
    </w:tbl>
    <w:p w14:paraId="1874FBB3" w14:textId="77777777" w:rsidR="004749BC" w:rsidRDefault="004749BC" w:rsidP="00B15C49"/>
    <w:p w14:paraId="2E91E96D" w14:textId="46920985" w:rsidR="001429FF" w:rsidRDefault="001429FF" w:rsidP="001429FF">
      <w:pPr>
        <w:pStyle w:val="Heading3"/>
      </w:pPr>
      <w:r>
        <w:lastRenderedPageBreak/>
        <w:t>Management Approaches for Outcome 2</w:t>
      </w:r>
      <w:r w:rsidR="00AE6DDB">
        <w:t>.2</w:t>
      </w:r>
      <w:r>
        <w:t xml:space="preserve">: </w:t>
      </w:r>
      <w:r w:rsidRPr="004110CA">
        <w:t>Toxic &amp; Emerging Contaminants</w:t>
      </w:r>
    </w:p>
    <w:p w14:paraId="699C63A1" w14:textId="77777777" w:rsidR="00915172" w:rsidRPr="00915172" w:rsidRDefault="00915172" w:rsidP="00915172">
      <w:r w:rsidRPr="00915172">
        <w:rPr>
          <w:u w:val="single"/>
        </w:rPr>
        <w:t xml:space="preserve">Management Approach [2.2.1]: Share information on the occurrence, sources and effects of toxic contaminants, including emerging contaminants. </w:t>
      </w:r>
    </w:p>
    <w:p w14:paraId="2FA705B6" w14:textId="77777777" w:rsidR="00915172" w:rsidRPr="00915172" w:rsidRDefault="00915172" w:rsidP="00915172">
      <w:r w:rsidRPr="00915172">
        <w:t xml:space="preserve">A limited understanding of the occurrence, sources and effects of toxic contaminants in different landscape settings continues to hinder efforts to target mitigation of those sources. TCW will host topical meetings to share the state of the science on contaminants of interest to CBP partners. The group will also continue to develop tools, reports and other materials, as interest and capacity allows, to communicate watershed-wide information on the state of toxic contaminants, including emerging contaminants of concern and contaminants in fish. This may include an update to the prior Toxic Contaminants Policy &amp; Prevention Indicator Map, an assessment of fish consumption advisories, sharing results and lessons learned from source tracking studies, and an update to the publication </w:t>
      </w:r>
      <w:hyperlink r:id="rId92">
        <w:r w:rsidRPr="00915172">
          <w:rPr>
            <w:rStyle w:val="Hyperlink"/>
          </w:rPr>
          <w:t>Toxic Contaminants in the Chesapeake Bay and its Watershed: Extent and Severity of Occurrence and Potential Biological Effects (2012)</w:t>
        </w:r>
      </w:hyperlink>
      <w:r w:rsidRPr="00915172">
        <w:t xml:space="preserve"> to guide establishment of future toxic contaminant priorities.</w:t>
      </w:r>
    </w:p>
    <w:p w14:paraId="5C8F8E16" w14:textId="77777777" w:rsidR="00915172" w:rsidRPr="00915172" w:rsidRDefault="00915172" w:rsidP="00915172">
      <w:r w:rsidRPr="00915172">
        <w:rPr>
          <w:u w:val="single"/>
        </w:rPr>
        <w:t>Management Approach [2.2.2]: Synthesize and share research on the efficacy of mitigation practices and communicate the toxic contaminant reduction co-benefits of nutrient and sediment-focused best management practices.</w:t>
      </w:r>
    </w:p>
    <w:p w14:paraId="0A4AC966" w14:textId="77777777" w:rsidR="00915172" w:rsidRPr="00915172" w:rsidRDefault="00915172" w:rsidP="00915172">
      <w:r w:rsidRPr="00915172">
        <w:t>To ensure information sharing has its intended impact, it is critical to improve partners’ understanding of mitigation practices. TCW meetings will serve as a venue for sharing research on mitigation practices and success stories from jurisdictions to encourage the adoption of innovative and/or impactful practices. Through collaboration with other source sector workgroups in the Clean Water Goal Team, an emphasis will also be placed on sharing research on the co-benefits of best management practices to encourage the implementation of BMPs that provide the best reduction of toxic contaminants in addition to the reduction of nitrogen, phosphorus and sediment.</w:t>
      </w:r>
    </w:p>
    <w:p w14:paraId="5BE22652" w14:textId="77777777" w:rsidR="00915172" w:rsidRPr="00915172" w:rsidRDefault="00915172" w:rsidP="00915172">
      <w:r w:rsidRPr="00915172">
        <w:rPr>
          <w:u w:val="single"/>
        </w:rPr>
        <w:t>Management Approach [2.2.3]: Strengthen collaborative connections across the Chesapeake Bay Program and engage new partners and practitioners beyond CBWA signatories.</w:t>
      </w:r>
    </w:p>
    <w:p w14:paraId="0DE5039D" w14:textId="77777777" w:rsidR="00915172" w:rsidRPr="00915172" w:rsidRDefault="00915172" w:rsidP="00915172">
      <w:r w:rsidRPr="00915172">
        <w:t xml:space="preserve">The strength of the TCW and </w:t>
      </w:r>
      <w:proofErr w:type="spellStart"/>
      <w:r w:rsidRPr="00915172">
        <w:t>PPoW</w:t>
      </w:r>
      <w:proofErr w:type="spellEnd"/>
      <w:r w:rsidRPr="00915172">
        <w:t xml:space="preserve"> is in their positioning as conveners of practitioners across the Chesapeake Bay watershed. To widen the visibility and impact of the two workgroups, a greater effort will be made to connect previously under-engaged groups by utilizing the existing network of members and interested parties to bring new people to </w:t>
      </w:r>
      <w:r w:rsidRPr="00915172">
        <w:lastRenderedPageBreak/>
        <w:t>meetings, attending events outside of workgroup meetings, and hosting joint meetings with other groups in the Chesapeake Bay Program, as interest and resources allow.</w:t>
      </w:r>
    </w:p>
    <w:p w14:paraId="131C670C" w14:textId="77777777" w:rsidR="00915172" w:rsidRPr="00915172" w:rsidRDefault="00915172" w:rsidP="00915172">
      <w:r w:rsidRPr="00915172">
        <w:rPr>
          <w:u w:val="single"/>
        </w:rPr>
        <w:t xml:space="preserve">Management Approach [2.2.4]: Support development of a plastics monitoring program for the Chesapeake Bay watershed </w:t>
      </w:r>
    </w:p>
    <w:p w14:paraId="43A9EC69" w14:textId="77777777" w:rsidR="00915172" w:rsidRPr="00915172" w:rsidRDefault="00915172" w:rsidP="00915172">
      <w:r w:rsidRPr="00915172">
        <w:t xml:space="preserve">Develop a watershed-wide program to monitor the status and trends of plastic pollution including microplastics for the Chesapeake Bay watershed. The </w:t>
      </w:r>
      <w:hyperlink r:id="rId93">
        <w:r w:rsidRPr="00915172">
          <w:rPr>
            <w:rStyle w:val="Hyperlink"/>
          </w:rPr>
          <w:t>2024 Framework for Monitoring Plastic Pollution in the Chesapeake Bay</w:t>
        </w:r>
      </w:hyperlink>
      <w:r w:rsidRPr="00915172">
        <w:t xml:space="preserve"> makes recommendations on monitoring strategies across various media and includes scale, frequency and location. The framework focuses on leveraging and integrating into existing programs to limit resources required.</w:t>
      </w:r>
    </w:p>
    <w:p w14:paraId="580E9C9A" w14:textId="77777777" w:rsidR="00915172" w:rsidRPr="00915172" w:rsidRDefault="00915172" w:rsidP="00915172">
      <w:r w:rsidRPr="00915172">
        <w:rPr>
          <w:u w:val="single"/>
        </w:rPr>
        <w:t>Management Approach [2.2.5]: Continue to research and disseminate microplastic pollution findings to understand the threats of plastic pollution to the Chesapeake Bay and its resources.</w:t>
      </w:r>
      <w:r w:rsidRPr="00915172">
        <w:t xml:space="preserve">  </w:t>
      </w:r>
    </w:p>
    <w:p w14:paraId="439A960A" w14:textId="77777777" w:rsidR="00915172" w:rsidRPr="00915172" w:rsidRDefault="00915172" w:rsidP="00915172">
      <w:r w:rsidRPr="00915172">
        <w:t xml:space="preserve">Continue to develop research studies, for example, ecological risk assessments to understand threats of plastic pollution to resources. </w:t>
      </w:r>
      <w:r w:rsidRPr="00915172">
        <w:rPr>
          <w:u w:val="single"/>
        </w:rPr>
        <w:t>The 2021 Microplastic Monitoring and Science Strategy</w:t>
      </w:r>
      <w:r w:rsidRPr="00915172">
        <w:t xml:space="preserve"> for the Chesapeake Bay recommended support for research to understand microplastic pathways in the Bay, including trophic pathways that may affect living resources such as Striped Bass, Blue Crabs, Oysters, and other species critical to the Bay ecosystem</w:t>
      </w:r>
    </w:p>
    <w:p w14:paraId="2DF70229" w14:textId="77777777" w:rsidR="00915172" w:rsidRPr="00915172" w:rsidRDefault="00915172" w:rsidP="00915172">
      <w:r w:rsidRPr="00915172">
        <w:rPr>
          <w:u w:val="single"/>
        </w:rPr>
        <w:t>Management Approach [2.2.6]:  Identify and implement management solutions to reduce the occurrence of plastic pollution in the Chesapeake Bay watershed.</w:t>
      </w:r>
    </w:p>
    <w:p w14:paraId="781A9A62" w14:textId="77777777" w:rsidR="00915172" w:rsidRPr="00915172" w:rsidRDefault="00915172" w:rsidP="00915172">
      <w:r w:rsidRPr="00915172">
        <w:t>Adopt a plastic pollution source reduction strategy for the Chesapeake Bay and revise the strategy periodically based on results from monitoring and other scientific research.</w:t>
      </w:r>
    </w:p>
    <w:p w14:paraId="464021E9" w14:textId="77777777" w:rsidR="006744D6" w:rsidRDefault="006744D6" w:rsidP="006744D6">
      <w:pPr>
        <w:pStyle w:val="Heading3"/>
      </w:pPr>
      <w:r>
        <w:t>Participating Partners</w:t>
      </w:r>
    </w:p>
    <w:p w14:paraId="2561BCC4" w14:textId="77777777" w:rsidR="006744D6" w:rsidRDefault="006744D6" w:rsidP="006744D6">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31936BDE" w14:textId="77777777" w:rsidR="006744D6" w:rsidRDefault="006744D6" w:rsidP="006744D6">
      <w:pPr>
        <w:pStyle w:val="ListParagraph"/>
        <w:numPr>
          <w:ilvl w:val="0"/>
          <w:numId w:val="9"/>
        </w:numPr>
        <w:rPr>
          <w:b/>
          <w:bCs/>
        </w:rPr>
      </w:pPr>
      <w:r w:rsidRPr="00860A35">
        <w:rPr>
          <w:b/>
          <w:bCs/>
        </w:rPr>
        <w:lastRenderedPageBreak/>
        <w:t>Signatory Partners:</w:t>
      </w:r>
    </w:p>
    <w:p w14:paraId="5E9F1459" w14:textId="77777777" w:rsidR="006744D6" w:rsidRPr="00242AEB" w:rsidRDefault="006744D6" w:rsidP="006744D6">
      <w:pPr>
        <w:pStyle w:val="ListParagraph"/>
        <w:numPr>
          <w:ilvl w:val="1"/>
          <w:numId w:val="9"/>
        </w:numPr>
        <w:rPr>
          <w:lang w:val="en"/>
        </w:rPr>
      </w:pPr>
      <w:r w:rsidRPr="00242AEB">
        <w:rPr>
          <w:lang w:val="en"/>
        </w:rPr>
        <w:t xml:space="preserve">[TBD, will need to be added after November by signatory partners] </w:t>
      </w:r>
    </w:p>
    <w:p w14:paraId="5530D62D" w14:textId="77777777" w:rsidR="006744D6" w:rsidRDefault="006744D6" w:rsidP="006744D6">
      <w:pPr>
        <w:pStyle w:val="ListParagraph"/>
        <w:numPr>
          <w:ilvl w:val="0"/>
          <w:numId w:val="9"/>
        </w:numPr>
        <w:spacing w:after="0" w:line="240" w:lineRule="auto"/>
        <w:rPr>
          <w:b/>
          <w:bCs/>
        </w:rPr>
      </w:pPr>
      <w:r w:rsidRPr="65CE8B3A">
        <w:rPr>
          <w:b/>
          <w:bCs/>
        </w:rPr>
        <w:t>Other Partners</w:t>
      </w:r>
    </w:p>
    <w:p w14:paraId="4D956E63" w14:textId="77777777" w:rsidR="006744D6" w:rsidRDefault="006744D6" w:rsidP="006744D6">
      <w:pPr>
        <w:numPr>
          <w:ilvl w:val="1"/>
          <w:numId w:val="9"/>
        </w:numPr>
        <w:spacing w:after="0" w:line="240" w:lineRule="auto"/>
        <w:rPr>
          <w:rFonts w:ascii="Aptos" w:eastAsia="Aptos" w:hAnsi="Aptos" w:cs="Aptos"/>
          <w:color w:val="000000" w:themeColor="text1"/>
        </w:rPr>
      </w:pPr>
      <w:r w:rsidRPr="65CE8B3A">
        <w:rPr>
          <w:rFonts w:ascii="Aptos" w:eastAsia="Aptos" w:hAnsi="Aptos" w:cs="Aptos"/>
          <w:color w:val="000000" w:themeColor="text1"/>
        </w:rPr>
        <w:t>[Placeholder: Partner/Agency/Organization Name]</w:t>
      </w:r>
    </w:p>
    <w:p w14:paraId="04C62CEC" w14:textId="77777777" w:rsidR="002437CE" w:rsidRPr="002437CE" w:rsidRDefault="002437CE" w:rsidP="002437CE"/>
    <w:p w14:paraId="2BF82E01" w14:textId="1366DF03" w:rsidR="00B52736" w:rsidRDefault="00B52736">
      <w:r>
        <w:br w:type="page"/>
      </w:r>
    </w:p>
    <w:p w14:paraId="732343C4" w14:textId="0B7C8B7B" w:rsidR="00B52736" w:rsidRPr="00F82A63" w:rsidRDefault="00B52736" w:rsidP="00B52736">
      <w:pPr>
        <w:pStyle w:val="Heading2"/>
        <w:rPr>
          <w:szCs w:val="40"/>
        </w:rPr>
      </w:pPr>
      <w:bookmarkStart w:id="45" w:name="_Toc243576019"/>
      <w:r w:rsidRPr="00B52736">
        <w:rPr>
          <w:szCs w:val="40"/>
        </w:rPr>
        <w:lastRenderedPageBreak/>
        <w:t xml:space="preserve">Water Quality, Standards Attainment and Monitoring </w:t>
      </w:r>
      <w:r>
        <w:rPr>
          <w:szCs w:val="40"/>
        </w:rPr>
        <w:t>Outcome</w:t>
      </w:r>
      <w:bookmarkEnd w:id="45"/>
    </w:p>
    <w:p w14:paraId="3530874B" w14:textId="77777777" w:rsidR="00B52736" w:rsidRDefault="00B52736" w:rsidP="00184D67">
      <w:pPr>
        <w:jc w:val="both"/>
        <w:rPr>
          <w:sz w:val="28"/>
          <w:szCs w:val="28"/>
        </w:rPr>
      </w:pPr>
      <w:r w:rsidRPr="00B52736">
        <w:rPr>
          <w:b/>
          <w:bCs/>
          <w:sz w:val="28"/>
          <w:szCs w:val="28"/>
        </w:rPr>
        <w:t xml:space="preserve">Water Quality, Standards Attainment and Monitoring </w:t>
      </w:r>
      <w:r w:rsidRPr="00F82A63">
        <w:rPr>
          <w:b/>
          <w:bCs/>
          <w:sz w:val="28"/>
          <w:szCs w:val="28"/>
        </w:rPr>
        <w:t>Outcome:</w:t>
      </w:r>
      <w:r>
        <w:rPr>
          <w:b/>
          <w:bCs/>
          <w:sz w:val="28"/>
          <w:szCs w:val="28"/>
        </w:rPr>
        <w:t xml:space="preserve"> </w:t>
      </w:r>
      <w:r w:rsidRPr="00B52736">
        <w:rPr>
          <w:sz w:val="28"/>
          <w:szCs w:val="28"/>
        </w:rPr>
        <w:t xml:space="preserve">Measure changing water quality conditions by maintaining monitoring networks and tracking our collective progress toward achieving clean water throughout the Chesapeake Bay and its watershed.  </w:t>
      </w:r>
      <w:r>
        <w:rPr>
          <w:sz w:val="28"/>
          <w:szCs w:val="28"/>
        </w:rPr>
        <w:t xml:space="preserve"> </w:t>
      </w:r>
    </w:p>
    <w:p w14:paraId="0D8AE7C2" w14:textId="77777777" w:rsidR="00B52736" w:rsidRPr="00B52736" w:rsidRDefault="00B52736" w:rsidP="00184D67">
      <w:pPr>
        <w:pStyle w:val="ListParagraph"/>
        <w:numPr>
          <w:ilvl w:val="0"/>
          <w:numId w:val="41"/>
        </w:numPr>
        <w:jc w:val="both"/>
        <w:rPr>
          <w:sz w:val="28"/>
          <w:szCs w:val="28"/>
        </w:rPr>
      </w:pPr>
      <w:r w:rsidRPr="00B52736">
        <w:rPr>
          <w:sz w:val="28"/>
          <w:szCs w:val="28"/>
        </w:rPr>
        <w:t xml:space="preserve">Maintain full core monitoring network operations (i.e., nontidal water quality, SAV, tidal water quality, benthic and community science) annually to support analysis and communication of water quality loads, trends and criteria attainment. </w:t>
      </w:r>
    </w:p>
    <w:p w14:paraId="6354774C" w14:textId="77777777" w:rsidR="00B52736" w:rsidRPr="00B52736" w:rsidRDefault="00B52736" w:rsidP="00184D67">
      <w:pPr>
        <w:pStyle w:val="ListParagraph"/>
        <w:numPr>
          <w:ilvl w:val="0"/>
          <w:numId w:val="41"/>
        </w:numPr>
        <w:jc w:val="both"/>
        <w:rPr>
          <w:sz w:val="28"/>
          <w:szCs w:val="28"/>
        </w:rPr>
      </w:pPr>
      <w:r w:rsidRPr="00B52736">
        <w:rPr>
          <w:sz w:val="28"/>
          <w:szCs w:val="28"/>
        </w:rPr>
        <w:t xml:space="preserve">Develop and expand partnership-approved approaches for assessing whether water quality criteria are being met for all designated uses. For dissolved oxygen criteria, establish an approved method by 2028 and apply the method for data analysis and reporting by the end of 2030. </w:t>
      </w:r>
    </w:p>
    <w:p w14:paraId="5878AEA8" w14:textId="77777777" w:rsidR="00B52736" w:rsidRPr="00B52736" w:rsidRDefault="00B52736" w:rsidP="00184D67">
      <w:pPr>
        <w:pStyle w:val="ListParagraph"/>
        <w:numPr>
          <w:ilvl w:val="0"/>
          <w:numId w:val="41"/>
        </w:numPr>
        <w:jc w:val="both"/>
        <w:rPr>
          <w:sz w:val="28"/>
          <w:szCs w:val="28"/>
        </w:rPr>
      </w:pPr>
      <w:r w:rsidRPr="00B52736">
        <w:rPr>
          <w:sz w:val="28"/>
          <w:szCs w:val="28"/>
        </w:rPr>
        <w:t xml:space="preserve">Maintain or exceed the rate of improvement in the water quality standards attainment indicator relative to the 1985-2022 baseline. </w:t>
      </w:r>
    </w:p>
    <w:p w14:paraId="7AC5FC57" w14:textId="54BFADBA" w:rsidR="00B52736" w:rsidRPr="00B52736" w:rsidRDefault="00B52736" w:rsidP="00184D67">
      <w:pPr>
        <w:pStyle w:val="ListParagraph"/>
        <w:numPr>
          <w:ilvl w:val="0"/>
          <w:numId w:val="41"/>
        </w:numPr>
        <w:jc w:val="both"/>
        <w:rPr>
          <w:sz w:val="28"/>
          <w:szCs w:val="28"/>
        </w:rPr>
      </w:pPr>
      <w:r w:rsidRPr="00B52736">
        <w:rPr>
          <w:sz w:val="28"/>
          <w:szCs w:val="28"/>
        </w:rPr>
        <w:t>Analyze and report status/loads, trends and factors affecting those trends for nontidal and tidal water quality.</w:t>
      </w:r>
    </w:p>
    <w:p w14:paraId="31A755D4" w14:textId="77777777" w:rsidR="00E26A45" w:rsidRDefault="00E26A45" w:rsidP="00E26A45">
      <w:pPr>
        <w:pStyle w:val="Heading3"/>
      </w:pPr>
      <w:r w:rsidRPr="007231FC">
        <w:t>Baseline and Current Condition</w:t>
      </w:r>
    </w:p>
    <w:p w14:paraId="242F28A1" w14:textId="0CFD5215" w:rsidR="00E26A45" w:rsidRPr="00E26A45" w:rsidRDefault="00E26A45" w:rsidP="00E26A45">
      <w:r w:rsidRPr="00E26A45">
        <w:t>Over more than four decades, the Chesapeake Bay Program partnership has built and sustained one of the nation’s strongest watershed and estuarine monitoring efforts, establishing core monitoring networks in the 1980s to support the analysis of Bay health status and trends. The CBP has maintained these networks through shared commitment, strategic reviews, and evolving science. These networks have been adapted over time to meet management needs and adapt to science-based recommendations supported by advances in continuous monitoring, tributary assessments, and emerging tools such as four-dimensional interpolation and satellite imagery. Together, these innovations and ongoing improvements in data synthesis and communication provide more accessible, actionable insights to track change and guide restoration progress.</w:t>
      </w:r>
    </w:p>
    <w:p w14:paraId="4036730B" w14:textId="77777777" w:rsidR="00E26A45" w:rsidRPr="00E26A45" w:rsidRDefault="00E26A45" w:rsidP="00E26A45">
      <w:pPr>
        <w:rPr>
          <w:u w:val="single"/>
        </w:rPr>
      </w:pPr>
      <w:r w:rsidRPr="00E26A45">
        <w:rPr>
          <w:u w:val="single"/>
        </w:rPr>
        <w:lastRenderedPageBreak/>
        <w:t xml:space="preserve">Target 1. Maintain full core monitoring network operations (i.e., nontidal water quality, SAV, tidal water quality, benthic and community science) annually to support analysis and communication of water quality loads, trends and criteria attainment. </w:t>
      </w:r>
    </w:p>
    <w:p w14:paraId="7F688321" w14:textId="77777777" w:rsidR="00E26A45" w:rsidRPr="00E26A45" w:rsidRDefault="00E26A45" w:rsidP="00E26A45">
      <w:r w:rsidRPr="00E26A45">
        <w:t>Core monitoring networks within the Chesapeake Bay Program are stronger than ever. Rapid advances in sensor technology, data analysis, and scientific integration have expanded access to high-resolution data and created new opportunities to better inform decision-making and meet partner needs. Since 2022, enhancements have been made to core monitoring networks addressing recommendations provided to the PSC in response to their 2021 request to the Partnership (PSC 2022) for a plan to improve the status and capacity of CBP monitoring networks. Most recently, within the Chesapeake Bay Program, short-term funding support from the Infrastructure Investment and Jobs Act has been critical for maintaining several long-term monitoring networks.</w:t>
      </w:r>
    </w:p>
    <w:p w14:paraId="0798E201" w14:textId="77777777" w:rsidR="00E26A45" w:rsidRPr="00E26A45" w:rsidRDefault="00E26A45" w:rsidP="00E26A45">
      <w:pPr>
        <w:rPr>
          <w:u w:val="single"/>
        </w:rPr>
      </w:pPr>
      <w:r w:rsidRPr="00E26A45">
        <w:rPr>
          <w:u w:val="single"/>
        </w:rPr>
        <w:t xml:space="preserve">Target 2. Develop and expand partnership-approved approaches for assessing whether water quality criteria are being met for all designated uses. For dissolved oxygen criteria, establish an approved method by 2028 and apply the method for data analysis and reporting by the end of 2030. </w:t>
      </w:r>
    </w:p>
    <w:p w14:paraId="4C24E2F0" w14:textId="77777777" w:rsidR="00E26A45" w:rsidRPr="00E26A45" w:rsidRDefault="00E26A45" w:rsidP="00E26A45">
      <w:pPr>
        <w:rPr>
          <w:lang w:val="en"/>
        </w:rPr>
      </w:pPr>
      <w:r w:rsidRPr="00E26A45">
        <w:rPr>
          <w:lang w:val="en"/>
        </w:rPr>
        <w:t>Methods for assessing all dissolved oxygen criteria and designated uses, including those needed by the jurisdictions for 305(b)/303(d) regulatory requirements, are being developed and will be shared with the Partnership to support tidal criteria attainment tools, with overall Partnership approval of dissolved oxygen assessment methods targeted for 2028.</w:t>
      </w:r>
    </w:p>
    <w:p w14:paraId="5F767C7E" w14:textId="77777777" w:rsidR="00E26A45" w:rsidRPr="00E26A45" w:rsidRDefault="00E26A45" w:rsidP="00E26A45">
      <w:pPr>
        <w:rPr>
          <w:u w:val="single"/>
        </w:rPr>
      </w:pPr>
      <w:r w:rsidRPr="00E26A45">
        <w:rPr>
          <w:u w:val="single"/>
        </w:rPr>
        <w:t xml:space="preserve">Target 3. Maintain or exceed the rate of improvement in the water quality standards attainment indicator relative to the 1985-2022 baseline. </w:t>
      </w:r>
    </w:p>
    <w:p w14:paraId="21A98E0A" w14:textId="77777777" w:rsidR="00E26A45" w:rsidRPr="00E26A45" w:rsidRDefault="00E26A45" w:rsidP="00E26A45">
      <w:r w:rsidRPr="00E26A45">
        <w:t>In 2012, the partnership tasked the Scientific, Technical Assessment and Reporting (STAR) Team with developing a method to assess and communicate progress toward water quality standards, resulting in the Estimated Achievement of Chesapeake Water Quality Standards Indicator that the partnership adopted in 2013. This indicator has been used by the Chesapeake Bay Program to track and publicly report progress since 2014 and remains part of its commitments under the revised 2025 watershed agreement for this target. The indicator shows that 29% of tidal waters have met applicable water quality standards in 2022 – 2024. Overall, the Indicator shows a positive trend of 0.15% per year between 1985–1987 and 2022–2024, suggesting that Chesapeake Bay water quality is on a recovery trajectory. However, this long-term trend slope is not statistically significant (p = 0.248). Our habitat and water quality recovery rates remain positive but is slowing down.</w:t>
      </w:r>
    </w:p>
    <w:p w14:paraId="00BAD8C6" w14:textId="77777777" w:rsidR="00E26A45" w:rsidRPr="00E26A45" w:rsidRDefault="00E26A45" w:rsidP="00E26A45">
      <w:pPr>
        <w:rPr>
          <w:lang w:val="en"/>
        </w:rPr>
      </w:pPr>
    </w:p>
    <w:p w14:paraId="1B1ACDD1" w14:textId="77777777" w:rsidR="00E26A45" w:rsidRPr="00E26A45" w:rsidRDefault="00E26A45" w:rsidP="00E26A45">
      <w:pPr>
        <w:rPr>
          <w:u w:val="single"/>
          <w:lang w:val="en"/>
        </w:rPr>
      </w:pPr>
      <w:r w:rsidRPr="00E26A45">
        <w:rPr>
          <w:u w:val="single"/>
          <w:lang w:val="en"/>
        </w:rPr>
        <w:lastRenderedPageBreak/>
        <w:t>Target 4. Analyze and report status/loads, trends and factors affecting those trends for nontidal and tidal water quality</w:t>
      </w:r>
    </w:p>
    <w:p w14:paraId="0A528F08" w14:textId="77777777" w:rsidR="00E26A45" w:rsidRPr="00E26A45" w:rsidRDefault="00E26A45" w:rsidP="00E26A45">
      <w:r w:rsidRPr="00E26A45">
        <w:t>The CBP partnership continues to assess nontidal and tidal water quality conditions across the Chesapeake Bay watershed through the partnership’s long</w:t>
      </w:r>
      <w:r w:rsidRPr="00E26A45">
        <w:rPr>
          <w:lang w:val="en"/>
        </w:rPr>
        <w:t>-</w:t>
      </w:r>
      <w:r w:rsidRPr="00E26A45">
        <w:t>standing monitoring networks, which provide consistent measurements of status, pollutant loads, and trends for nutrients, sediment, and related indicators. Current analyses show that while many locations exhibit improving trends relative to the 1985–2022 baseline, progress varies spatially due to differences in watershed inputs, hydrology, land</w:t>
      </w:r>
      <w:r w:rsidRPr="00E26A45">
        <w:rPr>
          <w:lang w:val="en"/>
        </w:rPr>
        <w:t>-</w:t>
      </w:r>
      <w:r w:rsidRPr="00E26A45">
        <w:t>use change, environmental variability, and habitat</w:t>
      </w:r>
      <w:r w:rsidRPr="00E26A45">
        <w:rPr>
          <w:lang w:val="en"/>
        </w:rPr>
        <w:t>-</w:t>
      </w:r>
      <w:r w:rsidRPr="00E26A45">
        <w:t>specific responses. These factors collectively influence both seasonal and long</w:t>
      </w:r>
      <w:r w:rsidRPr="00E26A45">
        <w:rPr>
          <w:lang w:val="en"/>
        </w:rPr>
        <w:t>-</w:t>
      </w:r>
      <w:r w:rsidRPr="00E26A45">
        <w:t>term water quality dynamics, shaping the degree to which criteria are attained and informing management actions to sustain and accelerate improvements.</w:t>
      </w:r>
    </w:p>
    <w:p w14:paraId="1E742572" w14:textId="77777777" w:rsidR="00896886" w:rsidRDefault="00896886" w:rsidP="00896886">
      <w:pPr>
        <w:pStyle w:val="Heading3"/>
      </w:pPr>
      <w:r>
        <w:t>Monitoring Progress and Indicators</w:t>
      </w:r>
    </w:p>
    <w:p w14:paraId="74E0BA50" w14:textId="77777777" w:rsidR="005A3014" w:rsidRPr="005A3014" w:rsidRDefault="005A3014" w:rsidP="005A3014">
      <w:r w:rsidRPr="005A3014">
        <w:t>The Bay Program and its partners rely on several existing metrics and information to understand our progress in maintaining monitoring networks and tracking our collective progress toward achieving clean water throughout the Chesapeake Bay and its watershed. The primary lines of information used by the CWGT are described here, but the ways that we use them may shift as we explore the Outcomes and Targets described in this Chapter.</w:t>
      </w:r>
    </w:p>
    <w:p w14:paraId="1866A487" w14:textId="77777777" w:rsidR="005A3014" w:rsidRPr="005A3014" w:rsidRDefault="005A3014" w:rsidP="005A3014">
      <w:pPr>
        <w:rPr>
          <w:lang w:val="en"/>
        </w:rPr>
      </w:pPr>
      <w:hyperlink r:id="rId94" w:history="1">
        <w:r w:rsidRPr="005A3014">
          <w:rPr>
            <w:rStyle w:val="Hyperlink"/>
          </w:rPr>
          <w:t>CBP Core Monitoring Programs</w:t>
        </w:r>
      </w:hyperlink>
    </w:p>
    <w:p w14:paraId="34C28D02" w14:textId="77777777" w:rsidR="005A3014" w:rsidRPr="005A3014" w:rsidRDefault="005A3014" w:rsidP="005A3014">
      <w:r w:rsidRPr="005A3014">
        <w:t>Sustained, long-term monitoring is a keystone of any effective ecosystem restoration effort, especially one at the scale of the CBP. Long-term monitoring and analysis help to document current and changing water quality, habitat and living-resources conditions and underpin the development of effective implementation, conservation and land-use strategies. The following are the four core CBP partnership monitoring networks: Nontidal Water Quality, Tidal Water Quality (including long-term monitoring and water column hypoxia monitoring), Submerged Aquatic Vegetation (SAV) and Tidal Benthic. These core monitoring networks are supported by the Environmental Protection Agency (EPA) as well as multiple federal, state and local entities.</w:t>
      </w:r>
    </w:p>
    <w:p w14:paraId="25A620FF" w14:textId="77777777" w:rsidR="005A3014" w:rsidRPr="001573E1" w:rsidRDefault="005A3014" w:rsidP="005A3014">
      <w:pPr>
        <w:rPr>
          <w:u w:val="single"/>
          <w:lang w:val="en"/>
        </w:rPr>
      </w:pPr>
      <w:r w:rsidRPr="001573E1">
        <w:rPr>
          <w:u w:val="single"/>
        </w:rPr>
        <w:t>Water Quality Standards Attainment Indicator</w:t>
      </w:r>
    </w:p>
    <w:p w14:paraId="714C8C95" w14:textId="77777777" w:rsidR="005A3014" w:rsidRPr="005A3014" w:rsidRDefault="005A3014" w:rsidP="005A3014">
      <w:pPr>
        <w:rPr>
          <w:lang w:val="en"/>
        </w:rPr>
      </w:pPr>
      <w:r w:rsidRPr="005A3014">
        <w:t xml:space="preserve">A multi-metric indicator that combines dissolved oxygen, chlorophyll-a and water clarity/submerged aquatic vegetation data across 92 management segments allows us to estimate progress toward water quality standards attainment in the Bay’s tidal waters. The Partnership’s water quality indicator provides a Bay-wide estimate of overall progress using shared monitoring data, but it does not replace official state regulatory assessments. </w:t>
      </w:r>
      <w:r w:rsidRPr="005A3014">
        <w:lastRenderedPageBreak/>
        <w:t>Individual states hold the legal authority under Clean Water Act Sections 303(d) and 305(b) to issue official water quality assessments and impairment listings in their even-numbered year Integrated Reports.</w:t>
      </w:r>
    </w:p>
    <w:p w14:paraId="209B0D1D" w14:textId="77777777" w:rsidR="005A3014" w:rsidRPr="005A3014" w:rsidRDefault="005A3014" w:rsidP="005A3014">
      <w:pPr>
        <w:rPr>
          <w:u w:val="single"/>
        </w:rPr>
      </w:pPr>
      <w:hyperlink r:id="rId95" w:history="1">
        <w:r w:rsidRPr="005A3014">
          <w:rPr>
            <w:rStyle w:val="Hyperlink"/>
          </w:rPr>
          <w:t>Nontidal Network Loads and Trends</w:t>
        </w:r>
      </w:hyperlink>
    </w:p>
    <w:p w14:paraId="7752CCBA" w14:textId="77777777" w:rsidR="005A3014" w:rsidRPr="005A3014" w:rsidRDefault="005A3014" w:rsidP="005A3014">
      <w:r w:rsidRPr="005A3014">
        <w:t>Nutrient and sediment loads are monitored at 123 river and stream stations throughout the Chesapeake Bay watershed. Water quality samples collected from this nontidal monitoring network are used by the U.S. Geological Survey (USGS) to calculate trends--which describe how loads of nitrogen, phosphorus and sediment have changed over time--every year or every other year.</w:t>
      </w:r>
    </w:p>
    <w:p w14:paraId="0BD60E0C" w14:textId="77777777" w:rsidR="005A3014" w:rsidRPr="005A3014" w:rsidRDefault="005A3014" w:rsidP="005A3014">
      <w:pPr>
        <w:rPr>
          <w:u w:val="single"/>
        </w:rPr>
      </w:pPr>
      <w:hyperlink r:id="rId96" w:history="1">
        <w:r w:rsidRPr="005A3014">
          <w:rPr>
            <w:rStyle w:val="Hyperlink"/>
          </w:rPr>
          <w:t>TMDL Indicator</w:t>
        </w:r>
      </w:hyperlink>
    </w:p>
    <w:p w14:paraId="2DE5916A" w14:textId="77777777" w:rsidR="005A3014" w:rsidRPr="005A3014" w:rsidRDefault="005A3014" w:rsidP="005A3014">
      <w:r w:rsidRPr="005A3014">
        <w:t>The TMDL Indicator combines monitored and modeled data to estimate progress in reducing annual pollutant loading rates since 1995 in response to implemented management practices reported by the jurisdictions. Because it incorporates observed water quality data, it provides the partnership’s clearest current view of where modeled and monitored results diverge and is a principal reference point for Target 3.</w:t>
      </w:r>
    </w:p>
    <w:p w14:paraId="6D25C859" w14:textId="77777777" w:rsidR="005A3014" w:rsidRPr="005A3014" w:rsidRDefault="005A3014" w:rsidP="005A3014">
      <w:pPr>
        <w:rPr>
          <w:u w:val="single"/>
        </w:rPr>
      </w:pPr>
      <w:hyperlink r:id="rId97" w:history="1">
        <w:r w:rsidRPr="005A3014">
          <w:rPr>
            <w:rStyle w:val="Hyperlink"/>
          </w:rPr>
          <w:t>Tidal Trends</w:t>
        </w:r>
      </w:hyperlink>
    </w:p>
    <w:p w14:paraId="6C86316E" w14:textId="5D83DCD1" w:rsidR="004749BC" w:rsidRDefault="005A3014" w:rsidP="005A3014">
      <w:r w:rsidRPr="005A3014">
        <w:t>Each year, the Chesapeake Bay Program, Maryland Department of Natural Resources, Virginia Department of Environmental Quality, Old Dominion University, District of Columbia Department of Energy and the Environment, and Metropolitan Washington Council of Governments work together to produce Chesapeake Bay-wide summaries of water quality trends in tidal waters. These annual estimates of nutrients, dissolved oxygen, water clarity and other parameters at more than 150 monitoring stations help measure the health of the Bay and its response to management actions.</w:t>
      </w:r>
    </w:p>
    <w:p w14:paraId="6C728CAB" w14:textId="7E9F25CD" w:rsidR="00E8152D" w:rsidRDefault="00E8152D" w:rsidP="00E8152D">
      <w:pPr>
        <w:pStyle w:val="Heading3"/>
      </w:pPr>
      <w:r>
        <w:t xml:space="preserve">Situation Analysis for Outcome </w:t>
      </w:r>
      <w:r w:rsidR="00C362BD">
        <w:t>2.</w:t>
      </w:r>
      <w:r>
        <w:t xml:space="preserve">3: </w:t>
      </w:r>
      <w:r w:rsidRPr="00E8152D">
        <w:t>Water Quality, Standards Attainment and Monitoring</w:t>
      </w:r>
    </w:p>
    <w:p w14:paraId="19C10F09" w14:textId="77777777" w:rsidR="000265F5" w:rsidRDefault="000265F5" w:rsidP="000265F5">
      <w:pPr>
        <w:spacing w:line="240" w:lineRule="auto"/>
      </w:pPr>
      <w:r>
        <w:t>The following table identifies challenges that will impact progress towards attaining this outcome and its targets. This analysis c</w:t>
      </w:r>
      <w:r w:rsidRPr="00127D22">
        <w:t>onsider</w:t>
      </w:r>
      <w:r>
        <w:t xml:space="preserve">s </w:t>
      </w:r>
      <w:r w:rsidRPr="00127D22">
        <w:t xml:space="preserve">scientific, environmental, fiscal or policy-related developments that have already or may influence work during the upcoming six-year Management Strategy cycle. </w:t>
      </w:r>
      <w:r>
        <w:t xml:space="preserve">Consideration is given to which challenges are within the CBP’s ability to influence. </w:t>
      </w:r>
      <w:r w:rsidRPr="1FC04E11">
        <w:t xml:space="preserve">Challenges associated with Changing Environmental Conditions </w:t>
      </w:r>
      <w:r>
        <w:t xml:space="preserve">(CEC) </w:t>
      </w:r>
      <w:r w:rsidRPr="1FC04E11">
        <w:t>are denoted with an asterisk (*).</w:t>
      </w:r>
      <w:r>
        <w:t xml:space="preserve"> Challenges listed in bold font have been identified by the Goal Team and its Workgroups as being priorities for the Workgroup to seek to address or make progress against through the development and implementation of Management Approaches.</w:t>
      </w:r>
    </w:p>
    <w:p w14:paraId="5516048C" w14:textId="07BE38A6" w:rsidR="00507E75" w:rsidRDefault="00507E75" w:rsidP="00507E75">
      <w:pPr>
        <w:pStyle w:val="Caption"/>
        <w:keepNext/>
        <w:jc w:val="center"/>
      </w:pPr>
      <w:r>
        <w:lastRenderedPageBreak/>
        <w:t xml:space="preserve">Table </w:t>
      </w:r>
      <w:fldSimple w:instr=" SEQ Table \* ARABIC ">
        <w:r>
          <w:rPr>
            <w:noProof/>
          </w:rPr>
          <w:t>5</w:t>
        </w:r>
      </w:fldSimple>
      <w:r>
        <w:t xml:space="preserve">.  </w:t>
      </w:r>
      <w:r w:rsidRPr="00255DD6">
        <w:t>List of challenges associated with Water Quality, Standards Attainment &amp; Monitoring Outcome, with an indication of which are within the CBP's relative ability to influence</w:t>
      </w:r>
    </w:p>
    <w:tbl>
      <w:tblPr>
        <w:tblStyle w:val="TableGrid"/>
        <w:tblW w:w="9445" w:type="dxa"/>
        <w:tblLook w:val="04A0" w:firstRow="1" w:lastRow="0" w:firstColumn="1" w:lastColumn="0" w:noHBand="0" w:noVBand="1"/>
      </w:tblPr>
      <w:tblGrid>
        <w:gridCol w:w="8005"/>
        <w:gridCol w:w="720"/>
        <w:gridCol w:w="720"/>
      </w:tblGrid>
      <w:tr w:rsidR="00D56247" w:rsidRPr="00D56247" w14:paraId="1F219404" w14:textId="77777777" w:rsidTr="0029776E">
        <w:trPr>
          <w:cantSplit/>
          <w:trHeight w:val="2110"/>
        </w:trPr>
        <w:tc>
          <w:tcPr>
            <w:tcW w:w="8005" w:type="dxa"/>
            <w:vAlign w:val="bottom"/>
          </w:tcPr>
          <w:p w14:paraId="461710D3" w14:textId="77777777" w:rsidR="00D56247" w:rsidRPr="00D56247" w:rsidRDefault="00D56247" w:rsidP="0029776E">
            <w:pPr>
              <w:rPr>
                <w:b/>
                <w:bCs/>
              </w:rPr>
            </w:pPr>
            <w:r w:rsidRPr="00D56247">
              <w:rPr>
                <w:b/>
                <w:bCs/>
              </w:rPr>
              <w:t>Challenges</w:t>
            </w:r>
          </w:p>
        </w:tc>
        <w:tc>
          <w:tcPr>
            <w:tcW w:w="720" w:type="dxa"/>
            <w:textDirection w:val="btLr"/>
          </w:tcPr>
          <w:p w14:paraId="7DED402C" w14:textId="77777777" w:rsidR="00D56247" w:rsidRPr="00D56247" w:rsidRDefault="00D56247" w:rsidP="0029776E">
            <w:pPr>
              <w:ind w:left="113" w:right="113"/>
            </w:pPr>
            <w:r w:rsidRPr="00D56247">
              <w:t>Within CBPs ability to influence</w:t>
            </w:r>
          </w:p>
        </w:tc>
        <w:tc>
          <w:tcPr>
            <w:tcW w:w="720" w:type="dxa"/>
            <w:textDirection w:val="btLr"/>
          </w:tcPr>
          <w:p w14:paraId="11C3C9CE" w14:textId="77777777" w:rsidR="00D56247" w:rsidRPr="00D56247" w:rsidRDefault="00D56247" w:rsidP="0029776E">
            <w:pPr>
              <w:ind w:left="113" w:right="113"/>
            </w:pPr>
            <w:r w:rsidRPr="00D56247">
              <w:t>Outside of CBP's ability to influence</w:t>
            </w:r>
          </w:p>
        </w:tc>
      </w:tr>
      <w:tr w:rsidR="00D56247" w:rsidRPr="00D56247" w14:paraId="7CFD02C5" w14:textId="77777777" w:rsidTr="0029776E">
        <w:trPr>
          <w:trHeight w:val="286"/>
        </w:trPr>
        <w:tc>
          <w:tcPr>
            <w:tcW w:w="8005" w:type="dxa"/>
          </w:tcPr>
          <w:p w14:paraId="66382F6C" w14:textId="77777777" w:rsidR="00D56247" w:rsidRPr="00D56247" w:rsidRDefault="00D56247" w:rsidP="0029776E">
            <w:r w:rsidRPr="00D56247">
              <w:t>Mismatch between monitoring needs and available resources</w:t>
            </w:r>
          </w:p>
        </w:tc>
        <w:tc>
          <w:tcPr>
            <w:tcW w:w="720" w:type="dxa"/>
          </w:tcPr>
          <w:p w14:paraId="14803780" w14:textId="77777777" w:rsidR="00D56247" w:rsidRPr="00D56247" w:rsidRDefault="00D56247" w:rsidP="0029776E">
            <w:pPr>
              <w:jc w:val="center"/>
            </w:pPr>
            <w:r w:rsidRPr="00D56247">
              <w:t>X</w:t>
            </w:r>
          </w:p>
        </w:tc>
        <w:tc>
          <w:tcPr>
            <w:tcW w:w="720" w:type="dxa"/>
          </w:tcPr>
          <w:p w14:paraId="15DDE73E" w14:textId="77777777" w:rsidR="00D56247" w:rsidRPr="00D56247" w:rsidRDefault="00D56247" w:rsidP="0029776E">
            <w:pPr>
              <w:jc w:val="center"/>
            </w:pPr>
          </w:p>
        </w:tc>
      </w:tr>
      <w:tr w:rsidR="00D56247" w:rsidRPr="00D56247" w14:paraId="513BC26A" w14:textId="77777777" w:rsidTr="0029776E">
        <w:trPr>
          <w:trHeight w:val="286"/>
        </w:trPr>
        <w:tc>
          <w:tcPr>
            <w:tcW w:w="8005" w:type="dxa"/>
          </w:tcPr>
          <w:p w14:paraId="11604A30" w14:textId="77777777" w:rsidR="00D56247" w:rsidRPr="00D56247" w:rsidRDefault="00D56247" w:rsidP="0029776E">
            <w:r w:rsidRPr="00D56247">
              <w:t>Unanticipated challenges that may impact monitoring activities</w:t>
            </w:r>
          </w:p>
        </w:tc>
        <w:tc>
          <w:tcPr>
            <w:tcW w:w="720" w:type="dxa"/>
          </w:tcPr>
          <w:p w14:paraId="360AC86A" w14:textId="77777777" w:rsidR="00D56247" w:rsidRPr="00D56247" w:rsidRDefault="00D56247" w:rsidP="0029776E">
            <w:pPr>
              <w:jc w:val="center"/>
            </w:pPr>
          </w:p>
        </w:tc>
        <w:tc>
          <w:tcPr>
            <w:tcW w:w="720" w:type="dxa"/>
          </w:tcPr>
          <w:p w14:paraId="56B74E18" w14:textId="77777777" w:rsidR="00D56247" w:rsidRPr="00D56247" w:rsidRDefault="00D56247" w:rsidP="0029776E">
            <w:pPr>
              <w:jc w:val="center"/>
            </w:pPr>
            <w:r w:rsidRPr="00D56247">
              <w:t>X</w:t>
            </w:r>
          </w:p>
        </w:tc>
      </w:tr>
      <w:tr w:rsidR="00D56247" w:rsidRPr="00D56247" w14:paraId="21B2780F" w14:textId="77777777" w:rsidTr="0029776E">
        <w:trPr>
          <w:trHeight w:val="286"/>
        </w:trPr>
        <w:tc>
          <w:tcPr>
            <w:tcW w:w="8005" w:type="dxa"/>
          </w:tcPr>
          <w:p w14:paraId="7C9E3239" w14:textId="77777777" w:rsidR="00D56247" w:rsidRPr="00D56247" w:rsidRDefault="00D56247" w:rsidP="0029776E">
            <w:r w:rsidRPr="00D56247">
              <w:t>Monitoring network operational vulnerabilities</w:t>
            </w:r>
          </w:p>
        </w:tc>
        <w:tc>
          <w:tcPr>
            <w:tcW w:w="720" w:type="dxa"/>
          </w:tcPr>
          <w:p w14:paraId="5BF9AD1E" w14:textId="77777777" w:rsidR="00D56247" w:rsidRPr="00D56247" w:rsidRDefault="00D56247" w:rsidP="0029776E">
            <w:pPr>
              <w:jc w:val="center"/>
            </w:pPr>
            <w:r w:rsidRPr="00D56247">
              <w:t>X</w:t>
            </w:r>
          </w:p>
        </w:tc>
        <w:tc>
          <w:tcPr>
            <w:tcW w:w="720" w:type="dxa"/>
          </w:tcPr>
          <w:p w14:paraId="14732DD8" w14:textId="77777777" w:rsidR="00D56247" w:rsidRPr="00D56247" w:rsidRDefault="00D56247" w:rsidP="0029776E">
            <w:pPr>
              <w:jc w:val="center"/>
            </w:pPr>
          </w:p>
        </w:tc>
      </w:tr>
      <w:tr w:rsidR="00D56247" w:rsidRPr="00D56247" w14:paraId="7B3835D7" w14:textId="77777777" w:rsidTr="0029776E">
        <w:trPr>
          <w:trHeight w:val="64"/>
        </w:trPr>
        <w:tc>
          <w:tcPr>
            <w:tcW w:w="8005" w:type="dxa"/>
          </w:tcPr>
          <w:p w14:paraId="56B4A0F4" w14:textId="77777777" w:rsidR="00D56247" w:rsidRPr="00D56247" w:rsidRDefault="00D56247" w:rsidP="0029776E">
            <w:r w:rsidRPr="00D56247">
              <w:t>High-priority gaps in monitoring coverage</w:t>
            </w:r>
          </w:p>
        </w:tc>
        <w:tc>
          <w:tcPr>
            <w:tcW w:w="720" w:type="dxa"/>
          </w:tcPr>
          <w:p w14:paraId="6A8F91BF" w14:textId="77777777" w:rsidR="00D56247" w:rsidRPr="00D56247" w:rsidRDefault="00D56247" w:rsidP="0029776E">
            <w:pPr>
              <w:jc w:val="center"/>
            </w:pPr>
            <w:r w:rsidRPr="00D56247">
              <w:t>X</w:t>
            </w:r>
          </w:p>
        </w:tc>
        <w:tc>
          <w:tcPr>
            <w:tcW w:w="720" w:type="dxa"/>
          </w:tcPr>
          <w:p w14:paraId="20D735D0" w14:textId="77777777" w:rsidR="00D56247" w:rsidRPr="00D56247" w:rsidRDefault="00D56247" w:rsidP="0029776E">
            <w:pPr>
              <w:jc w:val="center"/>
            </w:pPr>
          </w:p>
        </w:tc>
      </w:tr>
      <w:tr w:rsidR="00D56247" w:rsidRPr="00D56247" w14:paraId="3B65B722" w14:textId="77777777" w:rsidTr="0029776E">
        <w:trPr>
          <w:trHeight w:val="286"/>
        </w:trPr>
        <w:tc>
          <w:tcPr>
            <w:tcW w:w="8005" w:type="dxa"/>
          </w:tcPr>
          <w:p w14:paraId="36766BAC" w14:textId="77777777" w:rsidR="00D56247" w:rsidRPr="00D56247" w:rsidRDefault="00D56247" w:rsidP="0029776E">
            <w:r w:rsidRPr="00D56247">
              <w:t>Network wide quality assurance coordination</w:t>
            </w:r>
          </w:p>
        </w:tc>
        <w:tc>
          <w:tcPr>
            <w:tcW w:w="720" w:type="dxa"/>
          </w:tcPr>
          <w:p w14:paraId="780D74FB" w14:textId="77777777" w:rsidR="00D56247" w:rsidRPr="00D56247" w:rsidRDefault="00D56247" w:rsidP="0029776E">
            <w:pPr>
              <w:jc w:val="center"/>
            </w:pPr>
            <w:r w:rsidRPr="00D56247">
              <w:t>X</w:t>
            </w:r>
          </w:p>
        </w:tc>
        <w:tc>
          <w:tcPr>
            <w:tcW w:w="720" w:type="dxa"/>
          </w:tcPr>
          <w:p w14:paraId="374DB6AC" w14:textId="77777777" w:rsidR="00D56247" w:rsidRPr="00D56247" w:rsidRDefault="00D56247" w:rsidP="0029776E">
            <w:pPr>
              <w:jc w:val="center"/>
            </w:pPr>
          </w:p>
        </w:tc>
      </w:tr>
      <w:tr w:rsidR="00D56247" w:rsidRPr="00D56247" w14:paraId="4D875209" w14:textId="77777777" w:rsidTr="0029776E">
        <w:trPr>
          <w:trHeight w:val="286"/>
        </w:trPr>
        <w:tc>
          <w:tcPr>
            <w:tcW w:w="8005" w:type="dxa"/>
          </w:tcPr>
          <w:p w14:paraId="482F543D" w14:textId="77777777" w:rsidR="00D56247" w:rsidRPr="00D56247" w:rsidRDefault="00D56247" w:rsidP="0029776E">
            <w:r w:rsidRPr="00D56247">
              <w:t>Coordinating multiple sampling agencies</w:t>
            </w:r>
          </w:p>
        </w:tc>
        <w:tc>
          <w:tcPr>
            <w:tcW w:w="720" w:type="dxa"/>
          </w:tcPr>
          <w:p w14:paraId="5ABF8D89" w14:textId="77777777" w:rsidR="00D56247" w:rsidRPr="00D56247" w:rsidRDefault="00D56247" w:rsidP="0029776E">
            <w:pPr>
              <w:jc w:val="center"/>
            </w:pPr>
            <w:r w:rsidRPr="00D56247">
              <w:t>X</w:t>
            </w:r>
          </w:p>
        </w:tc>
        <w:tc>
          <w:tcPr>
            <w:tcW w:w="720" w:type="dxa"/>
          </w:tcPr>
          <w:p w14:paraId="01A5B7C3" w14:textId="77777777" w:rsidR="00D56247" w:rsidRPr="00D56247" w:rsidRDefault="00D56247" w:rsidP="0029776E">
            <w:pPr>
              <w:jc w:val="center"/>
            </w:pPr>
          </w:p>
        </w:tc>
      </w:tr>
      <w:tr w:rsidR="00D56247" w:rsidRPr="00D56247" w14:paraId="1EB79B4F" w14:textId="77777777" w:rsidTr="0029776E">
        <w:trPr>
          <w:trHeight w:val="286"/>
        </w:trPr>
        <w:tc>
          <w:tcPr>
            <w:tcW w:w="8005" w:type="dxa"/>
          </w:tcPr>
          <w:p w14:paraId="5B6304D3" w14:textId="77777777" w:rsidR="00D56247" w:rsidRPr="00D56247" w:rsidRDefault="00D56247" w:rsidP="0029776E">
            <w:r w:rsidRPr="00D56247">
              <w:t>Lack of formal assessment methods for DO criteria across all designated uses, seasons, and durations</w:t>
            </w:r>
          </w:p>
        </w:tc>
        <w:tc>
          <w:tcPr>
            <w:tcW w:w="720" w:type="dxa"/>
          </w:tcPr>
          <w:p w14:paraId="00BD0AFE" w14:textId="77777777" w:rsidR="00D56247" w:rsidRPr="00D56247" w:rsidRDefault="00D56247" w:rsidP="0029776E">
            <w:pPr>
              <w:jc w:val="center"/>
            </w:pPr>
            <w:r w:rsidRPr="00D56247">
              <w:t>X</w:t>
            </w:r>
          </w:p>
        </w:tc>
        <w:tc>
          <w:tcPr>
            <w:tcW w:w="720" w:type="dxa"/>
          </w:tcPr>
          <w:p w14:paraId="6F5B5ACF" w14:textId="77777777" w:rsidR="00D56247" w:rsidRPr="00D56247" w:rsidRDefault="00D56247" w:rsidP="0029776E">
            <w:pPr>
              <w:jc w:val="center"/>
            </w:pPr>
          </w:p>
        </w:tc>
      </w:tr>
      <w:tr w:rsidR="00D56247" w:rsidRPr="00D56247" w14:paraId="2DC83EA4" w14:textId="77777777" w:rsidTr="0029776E">
        <w:trPr>
          <w:trHeight w:val="286"/>
        </w:trPr>
        <w:tc>
          <w:tcPr>
            <w:tcW w:w="8005" w:type="dxa"/>
          </w:tcPr>
          <w:p w14:paraId="04CDD821" w14:textId="77777777" w:rsidR="00D56247" w:rsidRPr="00D56247" w:rsidRDefault="00D56247" w:rsidP="0029776E">
            <w:r w:rsidRPr="00D56247">
              <w:t>Inability to fully report on the attainment status of DO criteria in Bay tidal waters consistently across jurisdictions</w:t>
            </w:r>
          </w:p>
        </w:tc>
        <w:tc>
          <w:tcPr>
            <w:tcW w:w="720" w:type="dxa"/>
          </w:tcPr>
          <w:p w14:paraId="67E926D4" w14:textId="77777777" w:rsidR="00D56247" w:rsidRPr="00D56247" w:rsidRDefault="00D56247" w:rsidP="0029776E">
            <w:pPr>
              <w:jc w:val="center"/>
            </w:pPr>
          </w:p>
        </w:tc>
        <w:tc>
          <w:tcPr>
            <w:tcW w:w="720" w:type="dxa"/>
          </w:tcPr>
          <w:p w14:paraId="76837FBC" w14:textId="77777777" w:rsidR="00D56247" w:rsidRPr="00D56247" w:rsidRDefault="00D56247" w:rsidP="0029776E">
            <w:pPr>
              <w:jc w:val="center"/>
            </w:pPr>
            <w:r w:rsidRPr="00D56247">
              <w:t>X</w:t>
            </w:r>
          </w:p>
        </w:tc>
      </w:tr>
      <w:tr w:rsidR="00D56247" w:rsidRPr="00D56247" w14:paraId="7C1ACC51" w14:textId="77777777" w:rsidTr="0029776E">
        <w:trPr>
          <w:trHeight w:val="143"/>
        </w:trPr>
        <w:tc>
          <w:tcPr>
            <w:tcW w:w="8005" w:type="dxa"/>
          </w:tcPr>
          <w:p w14:paraId="7617F06B" w14:textId="77777777" w:rsidR="00D56247" w:rsidRPr="00D56247" w:rsidRDefault="00D56247" w:rsidP="0029776E">
            <w:r w:rsidRPr="00D56247">
              <w:t>Difficulty communicating differences between partnership attainment metrics and jurisdictional regulatory assessment results</w:t>
            </w:r>
          </w:p>
        </w:tc>
        <w:tc>
          <w:tcPr>
            <w:tcW w:w="720" w:type="dxa"/>
          </w:tcPr>
          <w:p w14:paraId="0F6F26B8" w14:textId="77777777" w:rsidR="00D56247" w:rsidRPr="00D56247" w:rsidRDefault="00D56247" w:rsidP="0029776E">
            <w:pPr>
              <w:jc w:val="center"/>
            </w:pPr>
            <w:r w:rsidRPr="00D56247">
              <w:t>X</w:t>
            </w:r>
          </w:p>
        </w:tc>
        <w:tc>
          <w:tcPr>
            <w:tcW w:w="720" w:type="dxa"/>
          </w:tcPr>
          <w:p w14:paraId="362D1F69" w14:textId="77777777" w:rsidR="00D56247" w:rsidRPr="00D56247" w:rsidRDefault="00D56247" w:rsidP="0029776E">
            <w:pPr>
              <w:jc w:val="center"/>
            </w:pPr>
          </w:p>
        </w:tc>
      </w:tr>
      <w:tr w:rsidR="00D56247" w:rsidRPr="00D56247" w14:paraId="0B2514F7" w14:textId="77777777" w:rsidTr="0029776E">
        <w:trPr>
          <w:trHeight w:val="314"/>
        </w:trPr>
        <w:tc>
          <w:tcPr>
            <w:tcW w:w="8005" w:type="dxa"/>
          </w:tcPr>
          <w:p w14:paraId="2B1D4314" w14:textId="77777777" w:rsidR="00D56247" w:rsidRPr="00D56247" w:rsidRDefault="00D56247" w:rsidP="0029776E">
            <w:r w:rsidRPr="00D56247">
              <w:t>Difficulty explaining environmental drivers behind observed attainment changes (e.g., wet years, pollutant loads)*</w:t>
            </w:r>
          </w:p>
        </w:tc>
        <w:tc>
          <w:tcPr>
            <w:tcW w:w="720" w:type="dxa"/>
          </w:tcPr>
          <w:p w14:paraId="1CA30F4A" w14:textId="77777777" w:rsidR="00D56247" w:rsidRPr="00D56247" w:rsidRDefault="00D56247" w:rsidP="0029776E">
            <w:pPr>
              <w:jc w:val="center"/>
            </w:pPr>
            <w:r w:rsidRPr="00D56247">
              <w:t>X</w:t>
            </w:r>
          </w:p>
        </w:tc>
        <w:tc>
          <w:tcPr>
            <w:tcW w:w="720" w:type="dxa"/>
          </w:tcPr>
          <w:p w14:paraId="368E4620" w14:textId="77777777" w:rsidR="00D56247" w:rsidRPr="00D56247" w:rsidRDefault="00D56247" w:rsidP="0029776E">
            <w:pPr>
              <w:jc w:val="center"/>
            </w:pPr>
          </w:p>
        </w:tc>
      </w:tr>
      <w:tr w:rsidR="00D56247" w:rsidRPr="00D56247" w14:paraId="7B5EE73A" w14:textId="77777777" w:rsidTr="0029776E">
        <w:trPr>
          <w:trHeight w:val="286"/>
        </w:trPr>
        <w:tc>
          <w:tcPr>
            <w:tcW w:w="8005" w:type="dxa"/>
          </w:tcPr>
          <w:p w14:paraId="28A20B51" w14:textId="77777777" w:rsidR="00D56247" w:rsidRPr="00D56247" w:rsidRDefault="00D56247" w:rsidP="0029776E">
            <w:r w:rsidRPr="00D56247">
              <w:t>Administrative/coordination barriers</w:t>
            </w:r>
          </w:p>
        </w:tc>
        <w:tc>
          <w:tcPr>
            <w:tcW w:w="720" w:type="dxa"/>
          </w:tcPr>
          <w:p w14:paraId="6B98F61E" w14:textId="77777777" w:rsidR="00D56247" w:rsidRPr="00D56247" w:rsidRDefault="00D56247" w:rsidP="0029776E">
            <w:pPr>
              <w:jc w:val="center"/>
            </w:pPr>
            <w:r w:rsidRPr="00D56247">
              <w:t>X</w:t>
            </w:r>
          </w:p>
        </w:tc>
        <w:tc>
          <w:tcPr>
            <w:tcW w:w="720" w:type="dxa"/>
          </w:tcPr>
          <w:p w14:paraId="6626D8FA" w14:textId="77777777" w:rsidR="00D56247" w:rsidRPr="00D56247" w:rsidRDefault="00D56247" w:rsidP="0029776E">
            <w:pPr>
              <w:jc w:val="center"/>
            </w:pPr>
          </w:p>
        </w:tc>
      </w:tr>
      <w:tr w:rsidR="00D56247" w:rsidRPr="00D56247" w14:paraId="29F64915" w14:textId="77777777" w:rsidTr="0029776E">
        <w:trPr>
          <w:trHeight w:val="286"/>
        </w:trPr>
        <w:tc>
          <w:tcPr>
            <w:tcW w:w="8005" w:type="dxa"/>
          </w:tcPr>
          <w:p w14:paraId="02D9984E" w14:textId="77777777" w:rsidR="00D56247" w:rsidRPr="00D56247" w:rsidRDefault="00D56247" w:rsidP="0029776E">
            <w:r w:rsidRPr="00D56247">
              <w:t>Communicating across audiences</w:t>
            </w:r>
          </w:p>
        </w:tc>
        <w:tc>
          <w:tcPr>
            <w:tcW w:w="720" w:type="dxa"/>
          </w:tcPr>
          <w:p w14:paraId="70B4A21A" w14:textId="77777777" w:rsidR="00D56247" w:rsidRPr="00D56247" w:rsidRDefault="00D56247" w:rsidP="0029776E">
            <w:pPr>
              <w:jc w:val="center"/>
            </w:pPr>
            <w:r w:rsidRPr="00D56247">
              <w:t>X</w:t>
            </w:r>
          </w:p>
        </w:tc>
        <w:tc>
          <w:tcPr>
            <w:tcW w:w="720" w:type="dxa"/>
          </w:tcPr>
          <w:p w14:paraId="5CBBC15F" w14:textId="77777777" w:rsidR="00D56247" w:rsidRPr="00D56247" w:rsidRDefault="00D56247" w:rsidP="0029776E">
            <w:pPr>
              <w:jc w:val="center"/>
            </w:pPr>
          </w:p>
        </w:tc>
      </w:tr>
      <w:tr w:rsidR="00D56247" w:rsidRPr="00D56247" w14:paraId="7B716A2E" w14:textId="77777777" w:rsidTr="0029776E">
        <w:trPr>
          <w:trHeight w:val="286"/>
        </w:trPr>
        <w:tc>
          <w:tcPr>
            <w:tcW w:w="8005" w:type="dxa"/>
          </w:tcPr>
          <w:p w14:paraId="685E6FDC" w14:textId="77777777" w:rsidR="00D56247" w:rsidRPr="00D56247" w:rsidRDefault="00D56247" w:rsidP="0029776E">
            <w:r w:rsidRPr="00D56247">
              <w:t>Lag between watershed load reductions and water quality standards attainment</w:t>
            </w:r>
          </w:p>
        </w:tc>
        <w:tc>
          <w:tcPr>
            <w:tcW w:w="720" w:type="dxa"/>
          </w:tcPr>
          <w:p w14:paraId="09F644D5" w14:textId="77777777" w:rsidR="00D56247" w:rsidRPr="00D56247" w:rsidRDefault="00D56247" w:rsidP="0029776E">
            <w:pPr>
              <w:jc w:val="center"/>
            </w:pPr>
          </w:p>
        </w:tc>
        <w:tc>
          <w:tcPr>
            <w:tcW w:w="720" w:type="dxa"/>
          </w:tcPr>
          <w:p w14:paraId="47BB6729" w14:textId="77777777" w:rsidR="00D56247" w:rsidRPr="00D56247" w:rsidRDefault="00D56247" w:rsidP="0029776E">
            <w:pPr>
              <w:jc w:val="center"/>
            </w:pPr>
            <w:r w:rsidRPr="00D56247">
              <w:t>X</w:t>
            </w:r>
          </w:p>
        </w:tc>
      </w:tr>
      <w:tr w:rsidR="00D56247" w:rsidRPr="00D56247" w14:paraId="66BB5165" w14:textId="77777777" w:rsidTr="0029776E">
        <w:trPr>
          <w:trHeight w:val="286"/>
        </w:trPr>
        <w:tc>
          <w:tcPr>
            <w:tcW w:w="8005" w:type="dxa"/>
          </w:tcPr>
          <w:p w14:paraId="49036231" w14:textId="77777777" w:rsidR="00D56247" w:rsidRPr="00D56247" w:rsidRDefault="00D56247" w:rsidP="0029776E">
            <w:r w:rsidRPr="00D56247">
              <w:t>Seasonal/habitat specific variability</w:t>
            </w:r>
          </w:p>
        </w:tc>
        <w:tc>
          <w:tcPr>
            <w:tcW w:w="720" w:type="dxa"/>
          </w:tcPr>
          <w:p w14:paraId="21DAD8D4" w14:textId="77777777" w:rsidR="00D56247" w:rsidRPr="00D56247" w:rsidRDefault="00D56247" w:rsidP="0029776E">
            <w:pPr>
              <w:jc w:val="center"/>
            </w:pPr>
          </w:p>
        </w:tc>
        <w:tc>
          <w:tcPr>
            <w:tcW w:w="720" w:type="dxa"/>
          </w:tcPr>
          <w:p w14:paraId="63BD0D7D" w14:textId="77777777" w:rsidR="00D56247" w:rsidRPr="00D56247" w:rsidRDefault="00D56247" w:rsidP="0029776E">
            <w:pPr>
              <w:jc w:val="center"/>
            </w:pPr>
            <w:r w:rsidRPr="00D56247">
              <w:t>X</w:t>
            </w:r>
          </w:p>
        </w:tc>
      </w:tr>
      <w:tr w:rsidR="00D56247" w:rsidRPr="00D56247" w14:paraId="5A1E4672" w14:textId="77777777" w:rsidTr="0029776E">
        <w:trPr>
          <w:trHeight w:val="286"/>
        </w:trPr>
        <w:tc>
          <w:tcPr>
            <w:tcW w:w="8005" w:type="dxa"/>
          </w:tcPr>
          <w:p w14:paraId="3B2E797E" w14:textId="77777777" w:rsidR="00D56247" w:rsidRPr="00D56247" w:rsidRDefault="00D56247" w:rsidP="0029776E">
            <w:r w:rsidRPr="00D56247">
              <w:t>Water quality trend interpretation difficulties</w:t>
            </w:r>
          </w:p>
        </w:tc>
        <w:tc>
          <w:tcPr>
            <w:tcW w:w="720" w:type="dxa"/>
          </w:tcPr>
          <w:p w14:paraId="00F79C89" w14:textId="77777777" w:rsidR="00D56247" w:rsidRPr="00D56247" w:rsidRDefault="00D56247" w:rsidP="0029776E">
            <w:pPr>
              <w:jc w:val="center"/>
            </w:pPr>
            <w:r w:rsidRPr="00D56247">
              <w:t>X</w:t>
            </w:r>
          </w:p>
        </w:tc>
        <w:tc>
          <w:tcPr>
            <w:tcW w:w="720" w:type="dxa"/>
          </w:tcPr>
          <w:p w14:paraId="363CEB5E" w14:textId="77777777" w:rsidR="00D56247" w:rsidRPr="00D56247" w:rsidRDefault="00D56247" w:rsidP="0029776E">
            <w:pPr>
              <w:jc w:val="center"/>
            </w:pPr>
          </w:p>
        </w:tc>
      </w:tr>
      <w:tr w:rsidR="00D56247" w:rsidRPr="00D56247" w14:paraId="7FF69D34" w14:textId="77777777" w:rsidTr="0029776E">
        <w:trPr>
          <w:trHeight w:val="286"/>
        </w:trPr>
        <w:tc>
          <w:tcPr>
            <w:tcW w:w="8005" w:type="dxa"/>
          </w:tcPr>
          <w:p w14:paraId="56816BCA" w14:textId="77777777" w:rsidR="00D56247" w:rsidRPr="00D56247" w:rsidRDefault="00D56247" w:rsidP="0029776E">
            <w:r w:rsidRPr="00D56247">
              <w:t>Analytical gaps</w:t>
            </w:r>
          </w:p>
        </w:tc>
        <w:tc>
          <w:tcPr>
            <w:tcW w:w="720" w:type="dxa"/>
          </w:tcPr>
          <w:p w14:paraId="3E10FF32" w14:textId="77777777" w:rsidR="00D56247" w:rsidRPr="00D56247" w:rsidRDefault="00D56247" w:rsidP="0029776E">
            <w:pPr>
              <w:jc w:val="center"/>
            </w:pPr>
            <w:r w:rsidRPr="00D56247">
              <w:t>X</w:t>
            </w:r>
          </w:p>
        </w:tc>
        <w:tc>
          <w:tcPr>
            <w:tcW w:w="720" w:type="dxa"/>
          </w:tcPr>
          <w:p w14:paraId="2D1B00B3" w14:textId="77777777" w:rsidR="00D56247" w:rsidRPr="00D56247" w:rsidRDefault="00D56247" w:rsidP="0029776E">
            <w:pPr>
              <w:jc w:val="center"/>
            </w:pPr>
          </w:p>
        </w:tc>
      </w:tr>
      <w:tr w:rsidR="00D56247" w:rsidRPr="00D56247" w14:paraId="37FB57B6" w14:textId="77777777" w:rsidTr="0029776E">
        <w:trPr>
          <w:trHeight w:val="286"/>
        </w:trPr>
        <w:tc>
          <w:tcPr>
            <w:tcW w:w="8005" w:type="dxa"/>
          </w:tcPr>
          <w:p w14:paraId="32F9CD5A" w14:textId="77777777" w:rsidR="00D56247" w:rsidRPr="00D56247" w:rsidRDefault="00D56247" w:rsidP="0029776E">
            <w:r w:rsidRPr="00D56247">
              <w:t>Explaining complex factors impacting uncertainties</w:t>
            </w:r>
          </w:p>
        </w:tc>
        <w:tc>
          <w:tcPr>
            <w:tcW w:w="720" w:type="dxa"/>
          </w:tcPr>
          <w:p w14:paraId="3447BA1B" w14:textId="77777777" w:rsidR="00D56247" w:rsidRPr="00D56247" w:rsidRDefault="00D56247" w:rsidP="0029776E">
            <w:pPr>
              <w:jc w:val="center"/>
            </w:pPr>
            <w:r w:rsidRPr="00D56247">
              <w:t>X</w:t>
            </w:r>
          </w:p>
        </w:tc>
        <w:tc>
          <w:tcPr>
            <w:tcW w:w="720" w:type="dxa"/>
          </w:tcPr>
          <w:p w14:paraId="3EBB716E" w14:textId="77777777" w:rsidR="00D56247" w:rsidRPr="00D56247" w:rsidRDefault="00D56247" w:rsidP="0029776E">
            <w:pPr>
              <w:jc w:val="center"/>
            </w:pPr>
          </w:p>
        </w:tc>
      </w:tr>
      <w:tr w:rsidR="00D56247" w:rsidRPr="00D56247" w14:paraId="1C73F074" w14:textId="77777777" w:rsidTr="0029776E">
        <w:trPr>
          <w:trHeight w:val="302"/>
        </w:trPr>
        <w:tc>
          <w:tcPr>
            <w:tcW w:w="8005" w:type="dxa"/>
          </w:tcPr>
          <w:p w14:paraId="4060B749" w14:textId="77777777" w:rsidR="00D56247" w:rsidRPr="00D56247" w:rsidRDefault="00D56247" w:rsidP="0029776E">
            <w:r w:rsidRPr="00D56247">
              <w:t>Pollutant load variability and the impact on nontidal and tidal water quality trends</w:t>
            </w:r>
          </w:p>
        </w:tc>
        <w:tc>
          <w:tcPr>
            <w:tcW w:w="720" w:type="dxa"/>
          </w:tcPr>
          <w:p w14:paraId="59644103" w14:textId="77777777" w:rsidR="00D56247" w:rsidRPr="00D56247" w:rsidRDefault="00D56247" w:rsidP="0029776E">
            <w:pPr>
              <w:jc w:val="center"/>
            </w:pPr>
          </w:p>
        </w:tc>
        <w:tc>
          <w:tcPr>
            <w:tcW w:w="720" w:type="dxa"/>
          </w:tcPr>
          <w:p w14:paraId="761EF397" w14:textId="77777777" w:rsidR="00D56247" w:rsidRPr="00D56247" w:rsidRDefault="00D56247" w:rsidP="0029776E">
            <w:pPr>
              <w:jc w:val="center"/>
            </w:pPr>
            <w:r w:rsidRPr="00D56247">
              <w:t>X</w:t>
            </w:r>
          </w:p>
        </w:tc>
      </w:tr>
      <w:tr w:rsidR="00D56247" w:rsidRPr="00D56247" w14:paraId="585D558C" w14:textId="77777777" w:rsidTr="0029776E">
        <w:trPr>
          <w:trHeight w:val="286"/>
        </w:trPr>
        <w:tc>
          <w:tcPr>
            <w:tcW w:w="8005" w:type="dxa"/>
          </w:tcPr>
          <w:p w14:paraId="26DC4AB7" w14:textId="77777777" w:rsidR="00D56247" w:rsidRPr="00D56247" w:rsidRDefault="00D56247" w:rsidP="0029776E">
            <w:r w:rsidRPr="00D56247">
              <w:t>Loads vs concentration interpretation challenges</w:t>
            </w:r>
          </w:p>
        </w:tc>
        <w:tc>
          <w:tcPr>
            <w:tcW w:w="720" w:type="dxa"/>
          </w:tcPr>
          <w:p w14:paraId="6C2B0746" w14:textId="77777777" w:rsidR="00D56247" w:rsidRPr="00D56247" w:rsidRDefault="00D56247" w:rsidP="0029776E">
            <w:pPr>
              <w:jc w:val="center"/>
            </w:pPr>
            <w:r w:rsidRPr="00D56247">
              <w:t>X</w:t>
            </w:r>
          </w:p>
        </w:tc>
        <w:tc>
          <w:tcPr>
            <w:tcW w:w="720" w:type="dxa"/>
          </w:tcPr>
          <w:p w14:paraId="49C2FC7E" w14:textId="77777777" w:rsidR="00D56247" w:rsidRPr="00D56247" w:rsidRDefault="00D56247" w:rsidP="0029776E">
            <w:pPr>
              <w:jc w:val="center"/>
            </w:pPr>
          </w:p>
        </w:tc>
      </w:tr>
      <w:tr w:rsidR="00D56247" w:rsidRPr="00D56247" w14:paraId="17486B82" w14:textId="77777777" w:rsidTr="0029776E">
        <w:trPr>
          <w:trHeight w:val="286"/>
        </w:trPr>
        <w:tc>
          <w:tcPr>
            <w:tcW w:w="8005" w:type="dxa"/>
          </w:tcPr>
          <w:p w14:paraId="0FA7CBA8" w14:textId="77777777" w:rsidR="00D56247" w:rsidRPr="00D56247" w:rsidRDefault="00D56247" w:rsidP="0029776E">
            <w:r w:rsidRPr="00D56247">
              <w:t>Changing environmental conditions*</w:t>
            </w:r>
          </w:p>
        </w:tc>
        <w:tc>
          <w:tcPr>
            <w:tcW w:w="720" w:type="dxa"/>
          </w:tcPr>
          <w:p w14:paraId="333C9FCF" w14:textId="77777777" w:rsidR="00D56247" w:rsidRPr="00D56247" w:rsidRDefault="00D56247" w:rsidP="0029776E">
            <w:pPr>
              <w:jc w:val="center"/>
            </w:pPr>
          </w:p>
        </w:tc>
        <w:tc>
          <w:tcPr>
            <w:tcW w:w="720" w:type="dxa"/>
          </w:tcPr>
          <w:p w14:paraId="37CB8F62" w14:textId="77777777" w:rsidR="00D56247" w:rsidRPr="00D56247" w:rsidRDefault="00D56247" w:rsidP="0029776E">
            <w:pPr>
              <w:jc w:val="center"/>
            </w:pPr>
            <w:r w:rsidRPr="00D56247">
              <w:t>X</w:t>
            </w:r>
          </w:p>
        </w:tc>
      </w:tr>
      <w:tr w:rsidR="00D56247" w:rsidRPr="00D56247" w14:paraId="51353C8F" w14:textId="77777777" w:rsidTr="0029776E">
        <w:trPr>
          <w:trHeight w:val="194"/>
        </w:trPr>
        <w:tc>
          <w:tcPr>
            <w:tcW w:w="8005" w:type="dxa"/>
          </w:tcPr>
          <w:p w14:paraId="505129F3" w14:textId="77777777" w:rsidR="00D56247" w:rsidRPr="00D56247" w:rsidRDefault="00D56247" w:rsidP="0029776E">
            <w:r w:rsidRPr="00D56247">
              <w:t>Environmental lag times</w:t>
            </w:r>
          </w:p>
        </w:tc>
        <w:tc>
          <w:tcPr>
            <w:tcW w:w="720" w:type="dxa"/>
          </w:tcPr>
          <w:p w14:paraId="54C3334E" w14:textId="77777777" w:rsidR="00D56247" w:rsidRPr="00D56247" w:rsidRDefault="00D56247" w:rsidP="0029776E">
            <w:pPr>
              <w:jc w:val="center"/>
            </w:pPr>
          </w:p>
        </w:tc>
        <w:tc>
          <w:tcPr>
            <w:tcW w:w="720" w:type="dxa"/>
          </w:tcPr>
          <w:p w14:paraId="5F9423FB" w14:textId="77777777" w:rsidR="00D56247" w:rsidRPr="00D56247" w:rsidRDefault="00D56247" w:rsidP="0029776E">
            <w:pPr>
              <w:jc w:val="center"/>
            </w:pPr>
            <w:r w:rsidRPr="00D56247">
              <w:t>X</w:t>
            </w:r>
          </w:p>
        </w:tc>
      </w:tr>
      <w:tr w:rsidR="00D56247" w:rsidRPr="00D56247" w14:paraId="2BE69830" w14:textId="77777777" w:rsidTr="0029776E">
        <w:trPr>
          <w:trHeight w:val="286"/>
        </w:trPr>
        <w:tc>
          <w:tcPr>
            <w:tcW w:w="8005" w:type="dxa"/>
          </w:tcPr>
          <w:p w14:paraId="026114C4" w14:textId="77777777" w:rsidR="00D56247" w:rsidRPr="00D56247" w:rsidRDefault="00D56247" w:rsidP="0029776E">
            <w:r w:rsidRPr="00D56247">
              <w:t>Applying insights from small watersheds to larger areas</w:t>
            </w:r>
          </w:p>
        </w:tc>
        <w:tc>
          <w:tcPr>
            <w:tcW w:w="720" w:type="dxa"/>
          </w:tcPr>
          <w:p w14:paraId="61665C5F" w14:textId="77777777" w:rsidR="00D56247" w:rsidRPr="00D56247" w:rsidRDefault="00D56247" w:rsidP="0029776E">
            <w:pPr>
              <w:jc w:val="center"/>
            </w:pPr>
            <w:r w:rsidRPr="00D56247">
              <w:t>X</w:t>
            </w:r>
          </w:p>
        </w:tc>
        <w:tc>
          <w:tcPr>
            <w:tcW w:w="720" w:type="dxa"/>
          </w:tcPr>
          <w:p w14:paraId="2EF2990F" w14:textId="77777777" w:rsidR="00D56247" w:rsidRPr="00D56247" w:rsidRDefault="00D56247" w:rsidP="0029776E">
            <w:pPr>
              <w:jc w:val="center"/>
            </w:pPr>
          </w:p>
        </w:tc>
      </w:tr>
      <w:tr w:rsidR="00D56247" w:rsidRPr="00D56247" w14:paraId="02B03143" w14:textId="77777777" w:rsidTr="0029776E">
        <w:trPr>
          <w:trHeight w:val="286"/>
        </w:trPr>
        <w:tc>
          <w:tcPr>
            <w:tcW w:w="8005" w:type="dxa"/>
          </w:tcPr>
          <w:p w14:paraId="486924B5" w14:textId="77777777" w:rsidR="00D56247" w:rsidRPr="00D56247" w:rsidRDefault="00D56247" w:rsidP="0029776E">
            <w:r w:rsidRPr="00D56247">
              <w:t>Dynamics affecting pollutant delivery from the watershed to the Bay</w:t>
            </w:r>
          </w:p>
        </w:tc>
        <w:tc>
          <w:tcPr>
            <w:tcW w:w="720" w:type="dxa"/>
          </w:tcPr>
          <w:p w14:paraId="04B2013C" w14:textId="77777777" w:rsidR="00D56247" w:rsidRPr="00D56247" w:rsidRDefault="00D56247" w:rsidP="0029776E">
            <w:pPr>
              <w:jc w:val="center"/>
            </w:pPr>
          </w:p>
        </w:tc>
        <w:tc>
          <w:tcPr>
            <w:tcW w:w="720" w:type="dxa"/>
          </w:tcPr>
          <w:p w14:paraId="3BE6073B" w14:textId="77777777" w:rsidR="00D56247" w:rsidRPr="00D56247" w:rsidRDefault="00D56247" w:rsidP="0029776E">
            <w:pPr>
              <w:jc w:val="center"/>
            </w:pPr>
            <w:r w:rsidRPr="00D56247">
              <w:t>X</w:t>
            </w:r>
          </w:p>
        </w:tc>
      </w:tr>
      <w:tr w:rsidR="00D56247" w:rsidRPr="00D56247" w14:paraId="2B4C7AE7" w14:textId="77777777" w:rsidTr="0029776E">
        <w:trPr>
          <w:trHeight w:val="286"/>
        </w:trPr>
        <w:tc>
          <w:tcPr>
            <w:tcW w:w="8005" w:type="dxa"/>
          </w:tcPr>
          <w:p w14:paraId="3C5E8E1D" w14:textId="77777777" w:rsidR="00D56247" w:rsidRPr="00D56247" w:rsidRDefault="00D56247" w:rsidP="0029776E">
            <w:r w:rsidRPr="00D56247">
              <w:t>Harmonizing datasets about management-practices and other water-quality predictors.</w:t>
            </w:r>
          </w:p>
        </w:tc>
        <w:tc>
          <w:tcPr>
            <w:tcW w:w="720" w:type="dxa"/>
          </w:tcPr>
          <w:p w14:paraId="127EBFEA" w14:textId="77777777" w:rsidR="00D56247" w:rsidRPr="00D56247" w:rsidRDefault="00D56247" w:rsidP="0029776E">
            <w:pPr>
              <w:jc w:val="center"/>
            </w:pPr>
            <w:r w:rsidRPr="00D56247">
              <w:t>X</w:t>
            </w:r>
          </w:p>
        </w:tc>
        <w:tc>
          <w:tcPr>
            <w:tcW w:w="720" w:type="dxa"/>
          </w:tcPr>
          <w:p w14:paraId="2395222A" w14:textId="77777777" w:rsidR="00D56247" w:rsidRPr="00D56247" w:rsidRDefault="00D56247" w:rsidP="0029776E">
            <w:pPr>
              <w:jc w:val="center"/>
            </w:pPr>
          </w:p>
        </w:tc>
      </w:tr>
      <w:tr w:rsidR="00D56247" w:rsidRPr="00D56247" w14:paraId="155C0472" w14:textId="77777777" w:rsidTr="0029776E">
        <w:trPr>
          <w:trHeight w:val="286"/>
        </w:trPr>
        <w:tc>
          <w:tcPr>
            <w:tcW w:w="8005" w:type="dxa"/>
          </w:tcPr>
          <w:p w14:paraId="3013BAFF" w14:textId="77777777" w:rsidR="00D56247" w:rsidRPr="00D56247" w:rsidRDefault="00D56247" w:rsidP="0029776E">
            <w:r w:rsidRPr="00D56247">
              <w:t xml:space="preserve"> Applying all partnership monitoring data in modeling tools</w:t>
            </w:r>
          </w:p>
        </w:tc>
        <w:tc>
          <w:tcPr>
            <w:tcW w:w="720" w:type="dxa"/>
          </w:tcPr>
          <w:p w14:paraId="7FF9A29F" w14:textId="77777777" w:rsidR="00D56247" w:rsidRPr="00D56247" w:rsidRDefault="00D56247" w:rsidP="0029776E">
            <w:pPr>
              <w:jc w:val="center"/>
            </w:pPr>
            <w:r w:rsidRPr="00D56247">
              <w:t>X</w:t>
            </w:r>
          </w:p>
        </w:tc>
        <w:tc>
          <w:tcPr>
            <w:tcW w:w="720" w:type="dxa"/>
          </w:tcPr>
          <w:p w14:paraId="26E0B3BC" w14:textId="77777777" w:rsidR="00D56247" w:rsidRPr="00D56247" w:rsidRDefault="00D56247" w:rsidP="0029776E">
            <w:pPr>
              <w:jc w:val="center"/>
            </w:pPr>
          </w:p>
        </w:tc>
      </w:tr>
      <w:tr w:rsidR="00D56247" w:rsidRPr="00D56247" w14:paraId="16C28679" w14:textId="77777777" w:rsidTr="0029776E">
        <w:trPr>
          <w:trHeight w:val="286"/>
        </w:trPr>
        <w:tc>
          <w:tcPr>
            <w:tcW w:w="8005" w:type="dxa"/>
          </w:tcPr>
          <w:p w14:paraId="06235864" w14:textId="77777777" w:rsidR="00D56247" w:rsidRPr="00D56247" w:rsidRDefault="00D56247" w:rsidP="0029776E">
            <w:r w:rsidRPr="00D56247">
              <w:t>Differences between monitoring data and model output</w:t>
            </w:r>
          </w:p>
        </w:tc>
        <w:tc>
          <w:tcPr>
            <w:tcW w:w="720" w:type="dxa"/>
          </w:tcPr>
          <w:p w14:paraId="1502B90A" w14:textId="77777777" w:rsidR="00D56247" w:rsidRPr="00D56247" w:rsidRDefault="00D56247" w:rsidP="0029776E">
            <w:pPr>
              <w:jc w:val="center"/>
            </w:pPr>
            <w:r w:rsidRPr="00D56247">
              <w:t>X</w:t>
            </w:r>
          </w:p>
        </w:tc>
        <w:tc>
          <w:tcPr>
            <w:tcW w:w="720" w:type="dxa"/>
          </w:tcPr>
          <w:p w14:paraId="24817DC4" w14:textId="77777777" w:rsidR="00D56247" w:rsidRPr="00D56247" w:rsidRDefault="00D56247" w:rsidP="0029776E">
            <w:pPr>
              <w:jc w:val="center"/>
            </w:pPr>
          </w:p>
        </w:tc>
      </w:tr>
      <w:tr w:rsidR="00D56247" w:rsidRPr="00D56247" w14:paraId="4C176EE3" w14:textId="77777777" w:rsidTr="0029776E">
        <w:trPr>
          <w:trHeight w:val="286"/>
        </w:trPr>
        <w:tc>
          <w:tcPr>
            <w:tcW w:w="8005" w:type="dxa"/>
          </w:tcPr>
          <w:p w14:paraId="3FAD8143" w14:textId="77777777" w:rsidR="00D56247" w:rsidRPr="00D56247" w:rsidRDefault="00D56247" w:rsidP="0029776E">
            <w:r w:rsidRPr="00D56247">
              <w:lastRenderedPageBreak/>
              <w:t>Communicating management-relevant implications of monitoring data and model output</w:t>
            </w:r>
          </w:p>
        </w:tc>
        <w:tc>
          <w:tcPr>
            <w:tcW w:w="720" w:type="dxa"/>
          </w:tcPr>
          <w:p w14:paraId="7E44AEBE" w14:textId="77777777" w:rsidR="00D56247" w:rsidRPr="00D56247" w:rsidRDefault="00D56247" w:rsidP="0029776E">
            <w:pPr>
              <w:jc w:val="center"/>
            </w:pPr>
            <w:r w:rsidRPr="00D56247">
              <w:t>X</w:t>
            </w:r>
          </w:p>
        </w:tc>
        <w:tc>
          <w:tcPr>
            <w:tcW w:w="720" w:type="dxa"/>
          </w:tcPr>
          <w:p w14:paraId="2BF0B333" w14:textId="77777777" w:rsidR="00D56247" w:rsidRPr="00D56247" w:rsidRDefault="00D56247" w:rsidP="0029776E">
            <w:pPr>
              <w:jc w:val="center"/>
            </w:pPr>
          </w:p>
        </w:tc>
      </w:tr>
      <w:tr w:rsidR="00D56247" w:rsidRPr="00D56247" w14:paraId="1C749FBE" w14:textId="77777777" w:rsidTr="0029776E">
        <w:trPr>
          <w:trHeight w:val="286"/>
        </w:trPr>
        <w:tc>
          <w:tcPr>
            <w:tcW w:w="8005" w:type="dxa"/>
          </w:tcPr>
          <w:p w14:paraId="3A05DF9E" w14:textId="77777777" w:rsidR="00D56247" w:rsidRPr="00D56247" w:rsidRDefault="00D56247" w:rsidP="0029776E">
            <w:r w:rsidRPr="00D56247">
              <w:t>How to evaluate progress towards clean-water goals based on monitored water-quality data.</w:t>
            </w:r>
          </w:p>
        </w:tc>
        <w:tc>
          <w:tcPr>
            <w:tcW w:w="720" w:type="dxa"/>
          </w:tcPr>
          <w:p w14:paraId="0E60927C" w14:textId="77777777" w:rsidR="00D56247" w:rsidRPr="00D56247" w:rsidRDefault="00D56247" w:rsidP="0029776E">
            <w:pPr>
              <w:jc w:val="center"/>
            </w:pPr>
            <w:r w:rsidRPr="00D56247">
              <w:t>X</w:t>
            </w:r>
          </w:p>
        </w:tc>
        <w:tc>
          <w:tcPr>
            <w:tcW w:w="720" w:type="dxa"/>
          </w:tcPr>
          <w:p w14:paraId="29E0499C" w14:textId="77777777" w:rsidR="00D56247" w:rsidRPr="00D56247" w:rsidRDefault="00D56247" w:rsidP="0029776E">
            <w:pPr>
              <w:jc w:val="center"/>
            </w:pPr>
          </w:p>
        </w:tc>
      </w:tr>
      <w:tr w:rsidR="00D56247" w:rsidRPr="00D56247" w14:paraId="542DA931" w14:textId="77777777" w:rsidTr="0029776E">
        <w:trPr>
          <w:trHeight w:val="286"/>
        </w:trPr>
        <w:tc>
          <w:tcPr>
            <w:tcW w:w="8005" w:type="dxa"/>
          </w:tcPr>
          <w:p w14:paraId="41210D19" w14:textId="77777777" w:rsidR="00D56247" w:rsidRPr="00D56247" w:rsidRDefault="00D56247" w:rsidP="0029776E">
            <w:r w:rsidRPr="00D56247">
              <w:t>Variability between observed water-responses</w:t>
            </w:r>
          </w:p>
        </w:tc>
        <w:tc>
          <w:tcPr>
            <w:tcW w:w="720" w:type="dxa"/>
          </w:tcPr>
          <w:p w14:paraId="2C004017" w14:textId="77777777" w:rsidR="00D56247" w:rsidRPr="00D56247" w:rsidRDefault="00D56247" w:rsidP="0029776E">
            <w:pPr>
              <w:jc w:val="center"/>
            </w:pPr>
          </w:p>
        </w:tc>
        <w:tc>
          <w:tcPr>
            <w:tcW w:w="720" w:type="dxa"/>
          </w:tcPr>
          <w:p w14:paraId="20A77B30" w14:textId="77777777" w:rsidR="00D56247" w:rsidRPr="00D56247" w:rsidRDefault="00D56247" w:rsidP="0029776E">
            <w:pPr>
              <w:jc w:val="center"/>
            </w:pPr>
            <w:r w:rsidRPr="00D56247">
              <w:t>X</w:t>
            </w:r>
          </w:p>
        </w:tc>
      </w:tr>
      <w:tr w:rsidR="00D56247" w:rsidRPr="00D56247" w14:paraId="6CBF0366" w14:textId="77777777" w:rsidTr="0029776E">
        <w:trPr>
          <w:trHeight w:val="286"/>
        </w:trPr>
        <w:tc>
          <w:tcPr>
            <w:tcW w:w="8005" w:type="dxa"/>
          </w:tcPr>
          <w:p w14:paraId="76C0A4F3" w14:textId="77777777" w:rsidR="00D56247" w:rsidRPr="00D56247" w:rsidRDefault="00D56247" w:rsidP="0029776E">
            <w:r w:rsidRPr="00D56247">
              <w:t>Explaining complex factors that impact nontidal and drivers that differ over time and location</w:t>
            </w:r>
          </w:p>
        </w:tc>
        <w:tc>
          <w:tcPr>
            <w:tcW w:w="720" w:type="dxa"/>
          </w:tcPr>
          <w:p w14:paraId="5784EA8C" w14:textId="77777777" w:rsidR="00D56247" w:rsidRPr="00D56247" w:rsidRDefault="00D56247" w:rsidP="0029776E">
            <w:pPr>
              <w:jc w:val="center"/>
            </w:pPr>
            <w:r w:rsidRPr="00D56247">
              <w:t>X</w:t>
            </w:r>
          </w:p>
        </w:tc>
        <w:tc>
          <w:tcPr>
            <w:tcW w:w="720" w:type="dxa"/>
          </w:tcPr>
          <w:p w14:paraId="2126E8D5" w14:textId="77777777" w:rsidR="00D56247" w:rsidRPr="00D56247" w:rsidRDefault="00D56247" w:rsidP="0029776E">
            <w:pPr>
              <w:jc w:val="center"/>
            </w:pPr>
          </w:p>
        </w:tc>
      </w:tr>
      <w:tr w:rsidR="00D56247" w:rsidRPr="00D56247" w14:paraId="539AB5D7" w14:textId="77777777" w:rsidTr="0029776E">
        <w:trPr>
          <w:trHeight w:val="286"/>
        </w:trPr>
        <w:tc>
          <w:tcPr>
            <w:tcW w:w="8005" w:type="dxa"/>
          </w:tcPr>
          <w:p w14:paraId="76F25FF4" w14:textId="77777777" w:rsidR="00D56247" w:rsidRPr="00D56247" w:rsidRDefault="00D56247" w:rsidP="0029776E">
            <w:r w:rsidRPr="00D56247">
              <w:t>Isolating management-practice effects from water quality trends and data and model trends</w:t>
            </w:r>
          </w:p>
        </w:tc>
        <w:tc>
          <w:tcPr>
            <w:tcW w:w="720" w:type="dxa"/>
          </w:tcPr>
          <w:p w14:paraId="4B58163E" w14:textId="77777777" w:rsidR="00D56247" w:rsidRPr="00D56247" w:rsidRDefault="00D56247" w:rsidP="0029776E">
            <w:pPr>
              <w:jc w:val="center"/>
            </w:pPr>
            <w:r w:rsidRPr="00D56247">
              <w:t>X</w:t>
            </w:r>
          </w:p>
        </w:tc>
        <w:tc>
          <w:tcPr>
            <w:tcW w:w="720" w:type="dxa"/>
          </w:tcPr>
          <w:p w14:paraId="0D5A1315" w14:textId="77777777" w:rsidR="00D56247" w:rsidRPr="00D56247" w:rsidRDefault="00D56247" w:rsidP="0029776E">
            <w:pPr>
              <w:jc w:val="center"/>
            </w:pPr>
          </w:p>
        </w:tc>
      </w:tr>
    </w:tbl>
    <w:p w14:paraId="1A1718EF" w14:textId="77777777" w:rsidR="00E26A45" w:rsidRDefault="00E26A45" w:rsidP="00B52736"/>
    <w:p w14:paraId="201048D0" w14:textId="7DAE8BCC" w:rsidR="00E26A45" w:rsidRDefault="00CF3EBF" w:rsidP="00CF3EBF">
      <w:pPr>
        <w:pStyle w:val="Heading3"/>
      </w:pPr>
      <w:r>
        <w:t xml:space="preserve">Management Approaches for Outcome </w:t>
      </w:r>
      <w:r w:rsidR="00C362BD">
        <w:t>2.</w:t>
      </w:r>
      <w:r>
        <w:t xml:space="preserve">3: </w:t>
      </w:r>
      <w:r w:rsidRPr="00E8152D">
        <w:t>Water Quality, Standards Attainment and Monitoring</w:t>
      </w:r>
    </w:p>
    <w:p w14:paraId="642D1021" w14:textId="77777777" w:rsidR="00847DC8" w:rsidRPr="00847DC8" w:rsidRDefault="00847DC8" w:rsidP="00847DC8">
      <w:r w:rsidRPr="00847DC8">
        <w:rPr>
          <w:u w:val="single"/>
        </w:rPr>
        <w:t>Management Approach 2.3.1: Sustain and Strengthen Core Partnership Monitoring Networks</w:t>
      </w:r>
    </w:p>
    <w:p w14:paraId="2FD0AF29" w14:textId="77777777" w:rsidR="00847DC8" w:rsidRPr="00847DC8" w:rsidRDefault="00847DC8" w:rsidP="00847DC8">
      <w:r w:rsidRPr="00847DC8">
        <w:t>Ensure long</w:t>
      </w:r>
      <w:r w:rsidRPr="00847DC8">
        <w:rPr>
          <w:rFonts w:ascii="Cambria Math" w:hAnsi="Cambria Math" w:cs="Cambria Math"/>
        </w:rPr>
        <w:t>‑</w:t>
      </w:r>
      <w:r w:rsidRPr="00847DC8">
        <w:t>term continuity and resilience of the Chesapeake Bay Program</w:t>
      </w:r>
      <w:r w:rsidRPr="00847DC8">
        <w:rPr>
          <w:rFonts w:ascii="Aptos" w:hAnsi="Aptos" w:cs="Aptos"/>
        </w:rPr>
        <w:t>’</w:t>
      </w:r>
      <w:r w:rsidRPr="00847DC8">
        <w:t xml:space="preserve">s core monitoring networks (i.e., nontidal water quality, tidal water quality, submerged aquatic vegetation (SAV), and tidal benthic) by addressing resource vulnerabilities, coordinating partner timelines, maintaining standardized protocols, ensuring the collection of high-quality data, and integrating monitoring priorities into policy and restoration frameworks. </w:t>
      </w:r>
    </w:p>
    <w:p w14:paraId="6DCD221E" w14:textId="77777777" w:rsidR="00847DC8" w:rsidRPr="00847DC8" w:rsidRDefault="00847DC8" w:rsidP="00847DC8">
      <w:r w:rsidRPr="00847DC8">
        <w:t>Support monitoring and data consistency by fostering transparent, routine information exchange across sampling agencies and strengthening coordinated approaches to sampling methods and data management. Such information exchanges will enable partners to maintain the high</w:t>
      </w:r>
      <w:r w:rsidRPr="00847DC8">
        <w:rPr>
          <w:rFonts w:ascii="Cambria Math" w:hAnsi="Cambria Math" w:cs="Cambria Math"/>
        </w:rPr>
        <w:t>‑</w:t>
      </w:r>
      <w:r w:rsidRPr="00847DC8">
        <w:t>quality monitoring capacity essential for tracking watershed health, informing restoration decisions, and supporting adaptive management.</w:t>
      </w:r>
    </w:p>
    <w:p w14:paraId="0AF1BFED" w14:textId="77777777" w:rsidR="00847DC8" w:rsidRPr="00847DC8" w:rsidRDefault="00847DC8" w:rsidP="00847DC8">
      <w:r w:rsidRPr="00847DC8">
        <w:rPr>
          <w:u w:val="single"/>
        </w:rPr>
        <w:t>Management Approach 2.3.2: Develop and Implement Decision Rules for Assessing Water Quality Criteria for All Designated Uses</w:t>
      </w:r>
    </w:p>
    <w:p w14:paraId="775C9FF7" w14:textId="77777777" w:rsidR="00847DC8" w:rsidRPr="00847DC8" w:rsidRDefault="00847DC8" w:rsidP="00847DC8">
      <w:r w:rsidRPr="00847DC8">
        <w:t>Develop formal assessment methodologies for all DO criteria and initiate review of SAV, clarity, and chlorophyll-</w:t>
      </w:r>
      <w:r w:rsidRPr="00847DC8">
        <w:rPr>
          <w:i/>
          <w:iCs/>
        </w:rPr>
        <w:t>a</w:t>
      </w:r>
      <w:r w:rsidRPr="00847DC8">
        <w:t xml:space="preserve"> assessment methods.</w:t>
      </w:r>
    </w:p>
    <w:p w14:paraId="22233992" w14:textId="77777777" w:rsidR="00847DC8" w:rsidRPr="00847DC8" w:rsidRDefault="00847DC8" w:rsidP="00847DC8">
      <w:pPr>
        <w:rPr>
          <w:u w:val="single"/>
        </w:rPr>
      </w:pPr>
      <w:r w:rsidRPr="00847DC8">
        <w:rPr>
          <w:u w:val="single"/>
        </w:rPr>
        <w:t>Management Approach 2.3.3: Maintain or Exceed the Rate of Improvement in the Water Quality Standards Attainment Indicator</w:t>
      </w:r>
    </w:p>
    <w:p w14:paraId="3C6466D0" w14:textId="77777777" w:rsidR="00847DC8" w:rsidRPr="00847DC8" w:rsidRDefault="00847DC8" w:rsidP="00847DC8">
      <w:r w:rsidRPr="00847DC8">
        <w:t>Track measurable improvements utilizing the Chesapeake Bay Program’s water quality standards attainment indicator, which evaluates tidal waters for dissolved oxygen, water clarity/SAV, and chlorophyll</w:t>
      </w:r>
      <w:r w:rsidRPr="00847DC8">
        <w:rPr>
          <w:rFonts w:ascii="Cambria Math" w:hAnsi="Cambria Math" w:cs="Cambria Math"/>
        </w:rPr>
        <w:t>‑</w:t>
      </w:r>
      <w:r w:rsidRPr="00847DC8">
        <w:rPr>
          <w:i/>
          <w:iCs/>
        </w:rPr>
        <w:t>a</w:t>
      </w:r>
      <w:r w:rsidRPr="00847DC8">
        <w:t xml:space="preserve"> performance. Promote consistent, transparent tracking of Bay</w:t>
      </w:r>
      <w:r w:rsidRPr="00847DC8">
        <w:rPr>
          <w:rFonts w:ascii="Cambria Math" w:hAnsi="Cambria Math" w:cs="Cambria Math"/>
        </w:rPr>
        <w:t>‑</w:t>
      </w:r>
      <w:r w:rsidRPr="00847DC8">
        <w:t>wide conditions and support science</w:t>
      </w:r>
      <w:r w:rsidRPr="00847DC8">
        <w:rPr>
          <w:rFonts w:ascii="Cambria Math" w:hAnsi="Cambria Math" w:cs="Cambria Math"/>
        </w:rPr>
        <w:t>‑</w:t>
      </w:r>
      <w:r w:rsidRPr="00847DC8">
        <w:t>driven decision</w:t>
      </w:r>
      <w:r w:rsidRPr="00847DC8">
        <w:rPr>
          <w:rFonts w:ascii="Cambria Math" w:hAnsi="Cambria Math" w:cs="Cambria Math"/>
        </w:rPr>
        <w:t>‑</w:t>
      </w:r>
      <w:r w:rsidRPr="00847DC8">
        <w:t>making built on long</w:t>
      </w:r>
      <w:r w:rsidRPr="00847DC8">
        <w:rPr>
          <w:rFonts w:ascii="Cambria Math" w:hAnsi="Cambria Math" w:cs="Cambria Math"/>
        </w:rPr>
        <w:t>‑</w:t>
      </w:r>
      <w:r w:rsidRPr="00847DC8">
        <w:t>term monitoring records and partnership</w:t>
      </w:r>
      <w:r w:rsidRPr="00847DC8">
        <w:rPr>
          <w:rFonts w:ascii="Cambria Math" w:hAnsi="Cambria Math" w:cs="Cambria Math"/>
        </w:rPr>
        <w:t>‑</w:t>
      </w:r>
      <w:r w:rsidRPr="00847DC8">
        <w:t xml:space="preserve">approved assessment methods. Over the next six </w:t>
      </w:r>
      <w:r w:rsidRPr="00847DC8">
        <w:lastRenderedPageBreak/>
        <w:t>years, partners will work collaboratively to sustain the upward trajectory of indicator performance relative to the 1985–2022 baseline, communicate results clearly, incorporate new assessment methods as they are approved, and ensure that partners remain informed and engaged.</w:t>
      </w:r>
    </w:p>
    <w:p w14:paraId="25E074C4" w14:textId="77777777" w:rsidR="00847DC8" w:rsidRPr="00847DC8" w:rsidRDefault="00847DC8" w:rsidP="00847DC8">
      <w:pPr>
        <w:rPr>
          <w:u w:val="single"/>
        </w:rPr>
      </w:pPr>
      <w:r w:rsidRPr="00847DC8">
        <w:rPr>
          <w:u w:val="single"/>
        </w:rPr>
        <w:t>Management Approach 2.3.4: Maintain and Advance Water Quality Data Analysis to Address Information Gaps and Inform Science-Based Management Decisions</w:t>
      </w:r>
    </w:p>
    <w:p w14:paraId="2EEC4A76" w14:textId="77777777" w:rsidR="00847DC8" w:rsidRPr="00847DC8" w:rsidRDefault="00847DC8" w:rsidP="00847DC8">
      <w:r w:rsidRPr="00847DC8">
        <w:t>Develop partnership-supported integrated analytical tools that deliver actionable insights about pollutant loads and water</w:t>
      </w:r>
      <w:r w:rsidRPr="00847DC8">
        <w:rPr>
          <w:rFonts w:ascii="Cambria Math" w:hAnsi="Cambria Math" w:cs="Cambria Math"/>
        </w:rPr>
        <w:t>‑</w:t>
      </w:r>
      <w:r w:rsidRPr="00847DC8">
        <w:t>quality concentrations in the watershed and the Bay, in particular, by evaluating the effects of environmental conditions, watershed properties, human activities, and management practices. These insights will enhance the partnership</w:t>
      </w:r>
      <w:r w:rsidRPr="00847DC8">
        <w:rPr>
          <w:rFonts w:ascii="Aptos" w:hAnsi="Aptos" w:cs="Aptos"/>
        </w:rPr>
        <w:t>’</w:t>
      </w:r>
      <w:r w:rsidRPr="00847DC8">
        <w:t>s ability to analyze, interpret, and communicate changing water</w:t>
      </w:r>
      <w:r w:rsidRPr="00847DC8">
        <w:rPr>
          <w:rFonts w:ascii="Cambria Math" w:hAnsi="Cambria Math" w:cs="Cambria Math"/>
        </w:rPr>
        <w:t>‑</w:t>
      </w:r>
      <w:r w:rsidRPr="00847DC8">
        <w:t>quality conditions and their drivers. These tools will strengthen consistent interpretation across the Bay and its watershed and translate monitoring insights into clear, science</w:t>
      </w:r>
      <w:r w:rsidRPr="00847DC8">
        <w:rPr>
          <w:rFonts w:ascii="Cambria Math" w:hAnsi="Cambria Math" w:cs="Cambria Math"/>
        </w:rPr>
        <w:t>‑</w:t>
      </w:r>
      <w:r w:rsidRPr="00847DC8">
        <w:t>based information that supports management decisions.</w:t>
      </w:r>
    </w:p>
    <w:p w14:paraId="7C19249F" w14:textId="77777777" w:rsidR="00847DC8" w:rsidRPr="00847DC8" w:rsidRDefault="00847DC8" w:rsidP="00847DC8">
      <w:pPr>
        <w:rPr>
          <w:u w:val="single"/>
        </w:rPr>
      </w:pPr>
      <w:r w:rsidRPr="00847DC8">
        <w:rPr>
          <w:u w:val="single"/>
        </w:rPr>
        <w:t>Management Approach 2.3.5: Improve Monitoring to Model Integration and Transparency</w:t>
      </w:r>
    </w:p>
    <w:p w14:paraId="6B9EF287" w14:textId="77777777" w:rsidR="00847DC8" w:rsidRPr="00847DC8" w:rsidRDefault="00847DC8" w:rsidP="00847DC8">
      <w:r w:rsidRPr="00847DC8">
        <w:t>Improve integration of partnership monitoring data into partnership-maintained modeling tools and provide clear documentation explaining how monitoring data inform load forecasts, watershed planning, and Outcome attainment. This integration will help the partnership evaluate the modeling accuracy, improve future modeling tools, and use monitoring data to more clearly evaluate progress towards attaining clean-water goals.</w:t>
      </w:r>
    </w:p>
    <w:p w14:paraId="47EB5B77" w14:textId="77777777" w:rsidR="00847DC8" w:rsidRPr="00847DC8" w:rsidRDefault="00847DC8" w:rsidP="00847DC8">
      <w:pPr>
        <w:rPr>
          <w:u w:val="single"/>
        </w:rPr>
      </w:pPr>
      <w:r w:rsidRPr="00847DC8">
        <w:rPr>
          <w:u w:val="single"/>
        </w:rPr>
        <w:t>Management Approach 2.3.6: Develop Unified Progress Narratives and Communication Products Across Audiences and Scales</w:t>
      </w:r>
    </w:p>
    <w:p w14:paraId="2B20C7E3" w14:textId="77777777" w:rsidR="00847DC8" w:rsidRPr="00847DC8" w:rsidRDefault="00847DC8" w:rsidP="00847DC8">
      <w:r w:rsidRPr="00847DC8">
        <w:t>Compute concentrations, loads, and trends of water-quality conditions in the watershed and the Bay and strengthen the partnership’s communication of these monitoring-based results and trends, as well as translation of monitoring results into actionable insights. Develop and deliver clear, audience-specific communication tools that explain not only how conditions are changing, but – through enhanced water-quality analyses – why they are changing. Communicating water-quality patterns and drivers across jurisdictions promotes increased understanding of progress, supports adaptive management, and clarifies the roles of management actions and external environmental forces.</w:t>
      </w:r>
    </w:p>
    <w:p w14:paraId="318E449A" w14:textId="77777777" w:rsidR="00954DD5" w:rsidRDefault="00954DD5" w:rsidP="00954DD5">
      <w:pPr>
        <w:pStyle w:val="Heading3"/>
      </w:pPr>
      <w:r>
        <w:t>Participating Partners</w:t>
      </w:r>
    </w:p>
    <w:p w14:paraId="39EA858A" w14:textId="77777777" w:rsidR="00954DD5" w:rsidRDefault="00954DD5" w:rsidP="00954DD5">
      <w:r>
        <w:t xml:space="preserve">The following partners participated in the creation of this Management Strategy and expressed their intention to collaborate on Management Strategy implementation over the next six years. Per the Chesapeake Bay Watershed Agreement, “participation in developing </w:t>
      </w:r>
      <w:r>
        <w:lastRenderedPageBreak/>
        <w:t>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7511C9F2" w14:textId="77777777" w:rsidR="00954DD5" w:rsidRPr="00954DD5" w:rsidRDefault="00954DD5" w:rsidP="00434CD4">
      <w:pPr>
        <w:pStyle w:val="ListParagraph"/>
        <w:numPr>
          <w:ilvl w:val="0"/>
          <w:numId w:val="12"/>
        </w:numPr>
        <w:rPr>
          <w:b/>
          <w:bCs/>
        </w:rPr>
      </w:pPr>
      <w:r w:rsidRPr="00954DD5">
        <w:rPr>
          <w:b/>
          <w:bCs/>
        </w:rPr>
        <w:t>Signatory Partners:</w:t>
      </w:r>
    </w:p>
    <w:p w14:paraId="467D4419" w14:textId="2BDA25F2" w:rsidR="00954DD5" w:rsidRDefault="00954DD5" w:rsidP="00434CD4">
      <w:pPr>
        <w:pStyle w:val="ListParagraph"/>
        <w:numPr>
          <w:ilvl w:val="1"/>
          <w:numId w:val="12"/>
        </w:numPr>
      </w:pPr>
      <w:r>
        <w:t>[TBD, will need to be added after November by signatory partners]</w:t>
      </w:r>
    </w:p>
    <w:p w14:paraId="585B2829" w14:textId="68F60AA1" w:rsidR="00954DD5" w:rsidRPr="00954DD5" w:rsidRDefault="00954DD5" w:rsidP="00434CD4">
      <w:pPr>
        <w:pStyle w:val="ListParagraph"/>
        <w:numPr>
          <w:ilvl w:val="0"/>
          <w:numId w:val="12"/>
        </w:numPr>
        <w:rPr>
          <w:b/>
          <w:bCs/>
        </w:rPr>
      </w:pPr>
      <w:r w:rsidRPr="00954DD5">
        <w:rPr>
          <w:b/>
          <w:bCs/>
        </w:rPr>
        <w:t>Other Partners:</w:t>
      </w:r>
    </w:p>
    <w:p w14:paraId="4241507B" w14:textId="77777777" w:rsidR="00944F09" w:rsidRPr="00944F09" w:rsidRDefault="00944F09" w:rsidP="00434CD4">
      <w:pPr>
        <w:pStyle w:val="ListParagraph"/>
        <w:numPr>
          <w:ilvl w:val="1"/>
          <w:numId w:val="12"/>
        </w:numPr>
      </w:pPr>
      <w:r w:rsidRPr="00944F09">
        <w:t>[Placeholder: Partner/Agency/Organization Name]</w:t>
      </w:r>
    </w:p>
    <w:p w14:paraId="66C6D648" w14:textId="77777777" w:rsidR="00E26A45" w:rsidRDefault="00E26A45" w:rsidP="00B52736"/>
    <w:p w14:paraId="1E5EF691" w14:textId="77777777" w:rsidR="00E26A45" w:rsidRDefault="00E26A45" w:rsidP="00B52736"/>
    <w:p w14:paraId="155A14B3" w14:textId="77777777" w:rsidR="00E26A45" w:rsidRDefault="00E26A45" w:rsidP="00B52736"/>
    <w:p w14:paraId="07D4BD6B" w14:textId="77777777" w:rsidR="00E26A45" w:rsidRDefault="00E26A45" w:rsidP="00B52736"/>
    <w:p w14:paraId="6F93E98E" w14:textId="77777777" w:rsidR="00E26A45" w:rsidRDefault="00E26A45" w:rsidP="00B52736"/>
    <w:p w14:paraId="30CEA476" w14:textId="77777777" w:rsidR="00E26A45" w:rsidRDefault="00E26A45" w:rsidP="00B52736"/>
    <w:p w14:paraId="38411A44" w14:textId="77777777" w:rsidR="00E26A45" w:rsidRDefault="00E26A45" w:rsidP="00B52736"/>
    <w:p w14:paraId="6AF0E4FB" w14:textId="77777777" w:rsidR="004749BC" w:rsidRDefault="004749BC" w:rsidP="00B15C49"/>
    <w:p w14:paraId="66D167EC" w14:textId="77777777" w:rsidR="004749BC" w:rsidRDefault="004749BC" w:rsidP="00B15C49"/>
    <w:p w14:paraId="54592421" w14:textId="77777777" w:rsidR="004749BC" w:rsidRDefault="004749BC" w:rsidP="00B15C49"/>
    <w:p w14:paraId="6C4EA354" w14:textId="77777777" w:rsidR="004B65BB" w:rsidRDefault="004B65BB" w:rsidP="00A437DB"/>
    <w:p w14:paraId="73BEA9BF" w14:textId="77777777" w:rsidR="004B65BB" w:rsidRDefault="004B65BB" w:rsidP="00A437DB"/>
    <w:p w14:paraId="5D1DF706" w14:textId="77777777" w:rsidR="004B65BB" w:rsidRDefault="004B65BB" w:rsidP="00A437DB"/>
    <w:p w14:paraId="0000AE63" w14:textId="77777777" w:rsidR="004B65BB" w:rsidRDefault="004B65BB" w:rsidP="00A437DB"/>
    <w:p w14:paraId="5D286716" w14:textId="77777777" w:rsidR="004B65BB" w:rsidRDefault="004B65BB" w:rsidP="00A437DB"/>
    <w:p w14:paraId="281B03BE" w14:textId="77777777" w:rsidR="004B65BB" w:rsidRDefault="004B65BB" w:rsidP="00A437DB"/>
    <w:p w14:paraId="4284C61A" w14:textId="77777777" w:rsidR="004B65BB" w:rsidRDefault="004B65BB" w:rsidP="00A437DB"/>
    <w:p w14:paraId="65DAE7DD" w14:textId="77777777" w:rsidR="004B65BB" w:rsidRDefault="004B65BB" w:rsidP="00A437DB"/>
    <w:p w14:paraId="276B838B" w14:textId="77777777" w:rsidR="00552A45" w:rsidRPr="00DE4197" w:rsidRDefault="00552A45" w:rsidP="00552A45">
      <w:pPr>
        <w:rPr>
          <w:sz w:val="48"/>
          <w:szCs w:val="48"/>
        </w:rPr>
      </w:pPr>
      <w:r>
        <w:rPr>
          <w:noProof/>
          <w:sz w:val="48"/>
          <w:szCs w:val="48"/>
        </w:rPr>
        <w:lastRenderedPageBreak/>
        <w:drawing>
          <wp:anchor distT="0" distB="0" distL="114300" distR="114300" simplePos="0" relativeHeight="251684864" behindDoc="1" locked="0" layoutInCell="1" allowOverlap="1" wp14:anchorId="60AC407A" wp14:editId="5F81E6FA">
            <wp:simplePos x="0" y="0"/>
            <wp:positionH relativeFrom="column">
              <wp:posOffset>-439387</wp:posOffset>
            </wp:positionH>
            <wp:positionV relativeFrom="paragraph">
              <wp:posOffset>83127</wp:posOffset>
            </wp:positionV>
            <wp:extent cx="6856961" cy="5463220"/>
            <wp:effectExtent l="0" t="0" r="1270" b="4445"/>
            <wp:wrapNone/>
            <wp:docPr id="2032405401"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2405401" name="Picture 28"/>
                    <pic:cNvPicPr>
                      <a:picLocks noChangeAspect="1" noChangeArrowheads="1"/>
                    </pic:cNvPicPr>
                  </pic:nvPicPr>
                  <pic:blipFill>
                    <a:blip r:embed="rId98">
                      <a:extLst>
                        <a:ext uri="{28A0092B-C50C-407E-A947-70E740481C1C}">
                          <a14:useLocalDpi xmlns:a14="http://schemas.microsoft.com/office/drawing/2010/main" val="0"/>
                        </a:ext>
                      </a:extLst>
                    </a:blip>
                    <a:srcRect l="8163" r="8163"/>
                    <a:stretch>
                      <a:fillRect/>
                    </a:stretch>
                  </pic:blipFill>
                  <pic:spPr bwMode="auto">
                    <a:xfrm>
                      <a:off x="0" y="0"/>
                      <a:ext cx="6856961" cy="546322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mc:AlternateContent>
          <mc:Choice Requires="wpg">
            <w:drawing>
              <wp:anchor distT="0" distB="0" distL="114300" distR="114300" simplePos="0" relativeHeight="251683840" behindDoc="1" locked="0" layoutInCell="1" allowOverlap="1" wp14:anchorId="670F0F03" wp14:editId="47BFDAC1">
                <wp:simplePos x="0" y="0"/>
                <wp:positionH relativeFrom="margin">
                  <wp:posOffset>-454025</wp:posOffset>
                </wp:positionH>
                <wp:positionV relativeFrom="margin">
                  <wp:posOffset>-481965</wp:posOffset>
                </wp:positionV>
                <wp:extent cx="6858000" cy="571501"/>
                <wp:effectExtent l="0" t="0" r="0" b="0"/>
                <wp:wrapSquare wrapText="bothSides"/>
                <wp:docPr id="161820450" name="Group 6"/>
                <wp:cNvGraphicFramePr/>
                <a:graphic xmlns:a="http://schemas.openxmlformats.org/drawingml/2006/main">
                  <a:graphicData uri="http://schemas.microsoft.com/office/word/2010/wordprocessingGroup">
                    <wpg:wgp>
                      <wpg:cNvGrpSpPr/>
                      <wpg:grpSpPr>
                        <a:xfrm>
                          <a:off x="0" y="0"/>
                          <a:ext cx="6858000" cy="571501"/>
                          <a:chOff x="0" y="0"/>
                          <a:chExt cx="6858000" cy="571501"/>
                        </a:xfrm>
                      </wpg:grpSpPr>
                      <wps:wsp>
                        <wps:cNvPr id="148922509" name="Rectangle: Single Corner Snipped 5"/>
                        <wps:cNvSpPr/>
                        <wps:spPr>
                          <a:xfrm>
                            <a:off x="0" y="0"/>
                            <a:ext cx="6858000" cy="571500"/>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20EBE57F" w14:textId="77777777" w:rsidR="00552A45" w:rsidRPr="00B23160" w:rsidRDefault="00552A45" w:rsidP="00552A45">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14CFED07" w14:textId="77777777" w:rsidR="00552A45" w:rsidRDefault="00552A45" w:rsidP="00552A45">
                              <w:pPr>
                                <w:spacing w:before="120" w:after="0" w:line="240" w:lineRule="auto"/>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44082123" name="Rectangle: Single Corner Snipped 5"/>
                        <wps:cNvSpPr/>
                        <wps:spPr>
                          <a:xfrm rot="10800000">
                            <a:off x="5943600" y="0"/>
                            <a:ext cx="914400" cy="571501"/>
                          </a:xfrm>
                          <a:custGeom>
                            <a:avLst/>
                            <a:gdLst>
                              <a:gd name="csX0" fmla="*/ 0 w 5928995"/>
                              <a:gd name="csY0" fmla="*/ 1 h 571501"/>
                              <a:gd name="csX1" fmla="*/ 2760467 w 5928995"/>
                              <a:gd name="csY1" fmla="*/ 0 h 571501"/>
                              <a:gd name="csX2" fmla="*/ 5928995 w 5928995"/>
                              <a:gd name="csY2" fmla="*/ 571501 h 571501"/>
                              <a:gd name="csX3" fmla="*/ 0 w 5928995"/>
                              <a:gd name="csY3" fmla="*/ 571501 h 571501"/>
                              <a:gd name="csX4" fmla="*/ 0 w 5928995"/>
                              <a:gd name="csY4" fmla="*/ 1 h 571501"/>
                            </a:gdLst>
                            <a:ahLst/>
                            <a:cxnLst>
                              <a:cxn ang="0">
                                <a:pos x="csX0" y="csY0"/>
                              </a:cxn>
                              <a:cxn ang="0">
                                <a:pos x="csX1" y="csY1"/>
                              </a:cxn>
                              <a:cxn ang="0">
                                <a:pos x="csX2" y="csY2"/>
                              </a:cxn>
                              <a:cxn ang="0">
                                <a:pos x="csX3" y="csY3"/>
                              </a:cxn>
                              <a:cxn ang="0">
                                <a:pos x="csX4" y="csY4"/>
                              </a:cxn>
                            </a:cxnLst>
                            <a:rect l="l" t="t" r="r" b="b"/>
                            <a:pathLst>
                              <a:path w="5928995" h="571501">
                                <a:moveTo>
                                  <a:pt x="0" y="1"/>
                                </a:moveTo>
                                <a:lnTo>
                                  <a:pt x="2760467" y="0"/>
                                </a:lnTo>
                                <a:lnTo>
                                  <a:pt x="5928995" y="571501"/>
                                </a:lnTo>
                                <a:lnTo>
                                  <a:pt x="0" y="571501"/>
                                </a:lnTo>
                                <a:lnTo>
                                  <a:pt x="0" y="1"/>
                                </a:lnTo>
                                <a:close/>
                              </a:path>
                            </a:pathLst>
                          </a:custGeom>
                          <a:ln>
                            <a:noFill/>
                          </a:ln>
                        </wps:spPr>
                        <wps:style>
                          <a:lnRef idx="2">
                            <a:schemeClr val="accent6">
                              <a:shade val="15000"/>
                            </a:schemeClr>
                          </a:lnRef>
                          <a:fillRef idx="1">
                            <a:schemeClr val="accent6"/>
                          </a:fillRef>
                          <a:effectRef idx="0">
                            <a:schemeClr val="accent6"/>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670F0F03" id="_x0000_s1042" style="position:absolute;margin-left:-35.75pt;margin-top:-37.95pt;width:540pt;height:45pt;z-index:-251632640;mso-position-horizontal-relative:margin;mso-position-vertical-relative:margin;mso-height-relative:margin" coordsize="68580,5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CC+YSgQAAIEOAAAOAAAAZHJzL2Uyb0RvYy54bWzsV01v4zYQvRfofyB0LNBYVmzHFuIsgmwT&#10;FAh2g3WKbY8MRVkCKJIl6djpr+8jKclysnWDtOmpF31x5nH4ZuaROv+wawR55MbWSi6T8UmaEC6Z&#10;Kmq5Xia/3F//OE+IdVQWVCjJl8kTt8mHi++/O9/qnGeqUqLghgBE2nyrl0nlnM5HI8sq3lB7ojSX&#10;GCyVaajDq1mPCkO3QG/EKEvT2WirTKGNYtxafP0YB5OLgF+WnLnPZWm5I2KZIDYXriZcH/x1dHFO&#10;87WhuqpZGwZ9QxQNrSUm7aE+UkfJxtQvoJqaGWVV6U6YakaqLGvGwxqwmnH6bDU3Rm10WMs63651&#10;TxOofcbTm2HZp8cbo1f6zoCJrV6Di/Dm17IrTePviJLsAmVPPWV85wjDx9l8Ok9TMMswNj0bT9Nx&#10;5JRVIP6FG6t+Ou446qYdHQSz1SgPu2fA/jMGVhXVPBBrczBwZ0hdoHon80WWTdNFQiRtUKxfUD5U&#10;rgXPyQrFJTi5UkaiXley1poXZOrX6mMDSM+hzS3ofDuBoSh7HmiujXU3XDXEPywTg6BCqdHHW+sw&#10;P0w7Ez+pkP4q1XUtRBz1X0BnF1d4ck+CR+svvMTqkcosoIbO41fCkEeKnqGMcenGcaiiBY+fkWck&#10;PcL3HiEUIQHokUvM32O3AL6rX2JHmNbeu/LQuL1zeiyw6Nx7hJmVdL1zU0tlvgUgsKp25mjfkRSp&#10;8Sy53cMuVMa8y/ODKp5QLUZFIbGaXdfIyi217o4aKAc6AWroPuNSCrVdJqp9SkilzB/f+u7tUc4Y&#10;TcgWSrRM7O8banhCxM8Shb4YTyZeusLLZHqW4cUMRx6GI3LTXCkkbgzd1Sw8ensnusfSqOYrRPPS&#10;z4ohKhnmXibMme7lykWFhOwyfnkZzCBXmrpbudLMg3uefdXd775So9vSdFCFT6prLpo/q9Bo6z2l&#10;utw4VdahfD3Tkdc2A2j02FXv3vGZp3aejbPTf7PlY3mMUy+M6BK/4FZCp4vJ6cyr5UshDVnGyKGO&#10;DmSAbaIMeLiOWOw3BUTAf1oXrWgx+ytgykagGn8YkZRsyXSRzReLIFYHhr8NDcekIkMBHwKimHrA&#10;7GyWTmZnx2CH5ukR2GwA28Z4DPbAPGw1R7CR0T7koxwMDeP6j6BOXos6NDxkFintk0arKOE0ZzvZ&#10;JhJP6Els8bFytLJ+F41ZRdkwi6xF3YKlz/xfOiAN0aETur9zAMHRIXvlDOAuOpy+0gG0RIfJ0AGU&#10;ILR2/X5/86c1EU5rDtqFPS8hOK09eB/IDnWetu6RQGS7AidVfwjxww3E914FQ7c/inRs7EeFHFq1&#10;BR4i7ajuLLq7Dnj9tFjTvnWwms6su0fz2PevNuzi7ECYUJbHzHsKwm7bc+EpHAjEexwCZnEXfZdD&#10;wKwthzcdAjrn9zkE/L/l/1dbfjjy4z8nVHb7T+Z/pIbv4Yiw/3O8+BMAAP//AwBQSwMEFAAGAAgA&#10;AAAhAC+Ri6/gAAAACwEAAA8AAABkcnMvZG93bnJldi54bWxMj8FOwzAQRO9I/IO1SNxa20CgDXGq&#10;qgJOFRItEuptG2+TqLEdxW6S/j3OCW6zO6PZt9lqNA3rqfO1swrkXAAjWzhd21LB9/59tgDmA1qN&#10;jbOk4EoeVvntTYapdoP9on4XShZLrE9RQRVCm3Lui4oM+rlryUbv5DqDIY5dyXWHQyw3DX8Q4pkb&#10;rG28UGFLm4qK8+5iFHwMOKwf5Vu/PZ8218M++fzZSlLq/m5cvwILNIa/MEz4ER3yyHR0F6s9axTM&#10;XmQSo5NIlsCmhBCLuDpG9SSB5xn//0P+CwAA//8DAFBLAQItABQABgAIAAAAIQC2gziS/gAAAOEB&#10;AAATAAAAAAAAAAAAAAAAAAAAAABbQ29udGVudF9UeXBlc10ueG1sUEsBAi0AFAAGAAgAAAAhADj9&#10;If/WAAAAlAEAAAsAAAAAAAAAAAAAAAAALwEAAF9yZWxzLy5yZWxzUEsBAi0AFAAGAAgAAAAhAAQI&#10;L5hKBAAAgQ4AAA4AAAAAAAAAAAAAAAAALgIAAGRycy9lMm9Eb2MueG1sUEsBAi0AFAAGAAgAAAAh&#10;AC+Ri6/gAAAACwEAAA8AAAAAAAAAAAAAAAAApAYAAGRycy9kb3ducmV2LnhtbFBLBQYAAAAABAAE&#10;APMAAACxBwAAAAA=&#10;">
                <v:rect id="Rectangle: Single Corner Snipped 5" o:spid="_x0000_s1043" style="position:absolute;width:68580;height:5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2maayAAAAOIAAAAPAAAAZHJzL2Rvd25yZXYueG1sRE9da8Iw&#10;FH0f7D+EO9jbmq5uU6tRRBDGEGFVH3y7NNemW3NTmqx2+/VmMNjj4XzPl4NtRE+drx0reExSEMSl&#10;0zVXCg77zcMEhA/IGhvHpOCbPCwXtzdzzLW78Dv1RahEDGGfowITQptL6UtDFn3iWuLInV1nMUTY&#10;VVJ3eInhtpFZmr5IizXHBoMtrQ2Vn8WXVfD2MR4Vpl/1P6MdHY07bk+btVfq/m5YzUAEGsK/+M/9&#10;quP8p8k0y57TKfxeihjk4goAAP//AwBQSwECLQAUAAYACAAAACEA2+H2y+4AAACFAQAAEwAAAAAA&#10;AAAAAAAAAAAAAAAAW0NvbnRlbnRfVHlwZXNdLnhtbFBLAQItABQABgAIAAAAIQBa9CxbvwAAABUB&#10;AAALAAAAAAAAAAAAAAAAAB8BAABfcmVscy8ucmVsc1BLAQItABQABgAIAAAAIQDO2maayAAAAOIA&#10;AAAPAAAAAAAAAAAAAAAAAAcCAABkcnMvZG93bnJldi54bWxQSwUGAAAAAAMAAwC3AAAA/AIAAAAA&#10;" fillcolor="#156082 [3204]" stroked="f" strokeweight="1pt">
                  <v:textbox>
                    <w:txbxContent>
                      <w:p w14:paraId="20EBE57F" w14:textId="77777777" w:rsidR="00552A45" w:rsidRPr="00B23160" w:rsidRDefault="00552A45" w:rsidP="00552A45">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14CFED07" w14:textId="77777777" w:rsidR="00552A45" w:rsidRDefault="00552A45" w:rsidP="00552A45">
                        <w:pPr>
                          <w:spacing w:before="120" w:after="0" w:line="240" w:lineRule="auto"/>
                          <w:jc w:val="center"/>
                        </w:pPr>
                      </w:p>
                    </w:txbxContent>
                  </v:textbox>
                </v:rect>
                <v:shape id="Rectangle: Single Corner Snipped 5" o:spid="_x0000_s1044" style="position:absolute;left:59436;width:9144;height:5715;rotation:180;visibility:visible;mso-wrap-style:square;v-text-anchor:middle" coordsize="5928995,571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jMJUzAAAAOMAAAAPAAAAZHJzL2Rvd25yZXYueG1sRI9Ba8JA&#10;FITvQv/D8gpeRHeTSNHUVUpFKnhprR68PbKvSdrs25BdNf333YLgcZiZb5jFqreNuFDna8cakokC&#10;QVw4U3Op4fC5Gc9A+IBssHFMGn7Jw2r5MFhgbtyVP+iyD6WIEPY5aqhCaHMpfVGRRT9xLXH0vlxn&#10;MUTZldJ0eI1w28hUqSdpsea4UGFLrxUVP/uz1bDNDm32pkbr3fyYWf4+0W7zftZ6+Ni/PIMI1Id7&#10;+NbeGg1pMp2qWZqkGfx/in9ALv8AAAD//wMAUEsBAi0AFAAGAAgAAAAhANvh9svuAAAAhQEAABMA&#10;AAAAAAAAAAAAAAAAAAAAAFtDb250ZW50X1R5cGVzXS54bWxQSwECLQAUAAYACAAAACEAWvQsW78A&#10;AAAVAQAACwAAAAAAAAAAAAAAAAAfAQAAX3JlbHMvLnJlbHNQSwECLQAUAAYACAAAACEAVIzCVMwA&#10;AADjAAAADwAAAAAAAAAAAAAAAAAHAgAAZHJzL2Rvd25yZXYueG1sUEsFBgAAAAADAAMAtwAAAAAD&#10;AAAAAA==&#10;" path="m,1l2760467,,5928995,571501,,571501,,1xe" fillcolor="#4ea72e [3209]" stroked="f" strokeweight="1pt">
                  <v:stroke joinstyle="miter"/>
                  <v:path arrowok="t" o:connecttype="custom" o:connectlocs="0,1;425733,0;914400,571501;0,571501;0,1" o:connectangles="0,0,0,0,0"/>
                </v:shape>
                <w10:wrap type="square" anchorx="margin" anchory="margin"/>
              </v:group>
            </w:pict>
          </mc:Fallback>
        </mc:AlternateContent>
      </w:r>
    </w:p>
    <w:p w14:paraId="62A23BC8" w14:textId="77777777" w:rsidR="00552A45" w:rsidRDefault="00552A45" w:rsidP="00552A45"/>
    <w:p w14:paraId="04DC4668" w14:textId="77777777" w:rsidR="00552A45" w:rsidRDefault="00552A45" w:rsidP="00552A45"/>
    <w:p w14:paraId="1185BE61" w14:textId="77777777" w:rsidR="00552A45" w:rsidRDefault="00552A45" w:rsidP="00552A45"/>
    <w:p w14:paraId="52E5445D" w14:textId="77777777" w:rsidR="00552A45" w:rsidRDefault="00552A45" w:rsidP="00552A45"/>
    <w:p w14:paraId="407C754F" w14:textId="77777777" w:rsidR="00552A45" w:rsidRDefault="00552A45" w:rsidP="00552A45"/>
    <w:p w14:paraId="01AD2328" w14:textId="77777777" w:rsidR="00552A45" w:rsidRDefault="00552A45" w:rsidP="00552A45"/>
    <w:p w14:paraId="6A2A65A2" w14:textId="77777777" w:rsidR="00552A45" w:rsidRDefault="00552A45" w:rsidP="00552A45"/>
    <w:p w14:paraId="7789E938" w14:textId="77777777" w:rsidR="00552A45" w:rsidRDefault="00552A45" w:rsidP="00552A45"/>
    <w:p w14:paraId="00C4F35F" w14:textId="77777777" w:rsidR="00552A45" w:rsidRDefault="00552A45" w:rsidP="00552A45"/>
    <w:p w14:paraId="1EB937E4" w14:textId="77777777" w:rsidR="00552A45" w:rsidRDefault="00552A45" w:rsidP="00552A45"/>
    <w:p w14:paraId="42A1D808" w14:textId="77777777" w:rsidR="00552A45" w:rsidRDefault="00552A45" w:rsidP="00552A45">
      <w:pPr>
        <w:tabs>
          <w:tab w:val="left" w:pos="8509"/>
        </w:tabs>
      </w:pPr>
      <w:r>
        <w:tab/>
      </w:r>
    </w:p>
    <w:p w14:paraId="55E984B5" w14:textId="77777777" w:rsidR="00552A45" w:rsidRDefault="00552A45" w:rsidP="00552A45"/>
    <w:p w14:paraId="7A94F528" w14:textId="77777777" w:rsidR="00552A45" w:rsidRDefault="00552A45" w:rsidP="00552A45"/>
    <w:p w14:paraId="3F8E04D4" w14:textId="77777777" w:rsidR="00552A45" w:rsidRDefault="00552A45" w:rsidP="00552A45"/>
    <w:p w14:paraId="465C1840" w14:textId="77777777" w:rsidR="00552A45" w:rsidRPr="00F4128E" w:rsidRDefault="00552A45" w:rsidP="00552A45">
      <w:pPr>
        <w:rPr>
          <w:sz w:val="16"/>
          <w:szCs w:val="16"/>
        </w:rPr>
      </w:pPr>
    </w:p>
    <w:p w14:paraId="561B23EB" w14:textId="77777777" w:rsidR="00552A45" w:rsidRDefault="00552A45" w:rsidP="00552A45">
      <w:r>
        <w:rPr>
          <w:noProof/>
        </w:rPr>
        <mc:AlternateContent>
          <mc:Choice Requires="wpg">
            <w:drawing>
              <wp:anchor distT="0" distB="0" distL="114300" distR="114300" simplePos="0" relativeHeight="251682816" behindDoc="1" locked="0" layoutInCell="1" allowOverlap="1" wp14:anchorId="2637F0D6" wp14:editId="4B1F0999">
                <wp:simplePos x="0" y="0"/>
                <wp:positionH relativeFrom="margin">
                  <wp:posOffset>-451262</wp:posOffset>
                </wp:positionH>
                <wp:positionV relativeFrom="margin">
                  <wp:posOffset>5545777</wp:posOffset>
                </wp:positionV>
                <wp:extent cx="6858000" cy="3225165"/>
                <wp:effectExtent l="0" t="0" r="0" b="0"/>
                <wp:wrapNone/>
                <wp:docPr id="692511394" name="Group 10"/>
                <wp:cNvGraphicFramePr/>
                <a:graphic xmlns:a="http://schemas.openxmlformats.org/drawingml/2006/main">
                  <a:graphicData uri="http://schemas.microsoft.com/office/word/2010/wordprocessingGroup">
                    <wpg:wgp>
                      <wpg:cNvGrpSpPr/>
                      <wpg:grpSpPr>
                        <a:xfrm>
                          <a:off x="0" y="0"/>
                          <a:ext cx="6858000" cy="3225165"/>
                          <a:chOff x="0" y="0"/>
                          <a:chExt cx="6858000" cy="914400"/>
                        </a:xfrm>
                      </wpg:grpSpPr>
                      <wps:wsp>
                        <wps:cNvPr id="294524147" name="Rectangle 7"/>
                        <wps:cNvSpPr/>
                        <wps:spPr>
                          <a:xfrm>
                            <a:off x="0" y="0"/>
                            <a:ext cx="6858000" cy="914400"/>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88299366" name="Rectangle 8"/>
                        <wps:cNvSpPr/>
                        <wps:spPr>
                          <a:xfrm>
                            <a:off x="0" y="0"/>
                            <a:ext cx="328613" cy="914400"/>
                          </a:xfrm>
                          <a:prstGeom prst="rect">
                            <a:avLst/>
                          </a:prstGeom>
                          <a:solidFill>
                            <a:schemeClr val="accent6"/>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4213C4D1" id="Group 10" o:spid="_x0000_s1026" style="position:absolute;margin-left:-35.55pt;margin-top:436.7pt;width:540pt;height:253.95pt;z-index:-251633664;mso-position-horizontal-relative:margin;mso-position-vertical-relative:margin;mso-width-relative:margin;mso-height-relative:margin" coordsize="68580,91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BpsDAMAAJ0KAAAOAAAAZHJzL2Uyb0RvYy54bWzsVttOGzEQfa/Uf7D8Xja7uZCs2KAICqqE&#10;AAEVz8ZrZ1fy2q7tZJN+fcfeC4FErQRqpUq8OL7MnBmfnTnxyemmEmjNjC2VzHB8NMCISaryUi4z&#10;/P3h4ssUI+uIzIlQkmV4yyw+nX/+dFLrlCWqUCJnBgGItGmtM1w4p9MosrRgFbFHSjMJh1yZijhY&#10;mmWUG1IDeiWiZDCYRLUyuTaKMmth97w5xPOAzzmj7oZzyxwSGYbcXBhNGJ/8GM1PSLo0RBclbdMg&#10;b8iiIqWEoD3UOXEErUy5B1WV1CiruDuiqooU5yVl4Q5wm3jw6jaXRq10uMsyrZe6pwmofcXTm2Hp&#10;9frS6Ht9a4CJWi+Bi7Dyd9lwU/lfyBJtAmXbnjK2cYjC5mQ6ng4GwCyFs2GSjOPJuCGVFsD8nh8t&#10;vh7ynMWjEaBADlEXN3qRTa2hPuwzBfZ9FNwXRLPArE2BgluDyjzDyWw0Tkbx6BgjSSqo1juoHyKX&#10;gqFjn5tPAqx7tmxqgbg3UXXgwiTVxrpLpirkJxk2ED0UFVlfWddw05n4oFaJMr8ohQgL3zHsTBi0&#10;JlDrhFImXdwy+sJSSG8vlfdsQP0O0N1dJ8zcVjBvJ+Qd48AOfOskJBNacz9QyKEgOWvix2NfFQ18&#10;7xG+bgD01hzi99jx77AbmNbeu7LQ2b3z4M/OvUeIrKTrnatSKnMIQPT08ca+I6mhxrP0pPIt1I5R&#10;ja5YTS9K+HRXxLpbYkBIoDFAHN0NDFyoOsOqnWFUKPPz0L63h+KGU4xqEKYM2x8rYhhG4puEsg+V&#10;A0oWFqPxcQIxzO7J0+6JXFVnCuohBhnWNEy9vRPdlBtVPYKGLnxUOCKSQuwMU2e6xZlrBBNUmLLF&#10;IpiBemniruS9ph7cs+pL82HzSIxu69eBSFyrrtVI+qqMG1vvKdVi5RQvQ40/89ryDW3ftN5f7/84&#10;nk6T2Ww4mewLwPT9AjBMppN42Ejlv+n/SdeBu0rx0f9tPzeq9tH//0P/h9cAvIHCX0j7XvOPrN11&#10;0IvnV+X8FwAAAP//AwBQSwMEFAAGAAgAAAAhACCHVCDjAAAADQEAAA8AAABkcnMvZG93bnJldi54&#10;bWxMj8FOwzAMhu9IvENkJG5bEgqslKbTNAGnaRIbEuLmNV5brUmqJmu7tyc7wc2WP/3+/nw5mZYN&#10;1PvGWQVyLoCRLZ1ubKXga/8+S4H5gFZj6ywpuJCHZXF7k2Om3Wg/adiFisUQ6zNUUIfQZZz7siaD&#10;fu46svF2dL3BENe+4rrHMYablj8I8cwNNjZ+qLGjdU3laXc2Cj5GHFeJfBs2p+P68rN/2n5vJCl1&#10;fzetXoEFmsIfDFf9qA5FdDq4s9WetQpmCykjqiBdJI/AroQQ6QuwQ5ySVCbAi5z/b1H8AgAA//8D&#10;AFBLAQItABQABgAIAAAAIQC2gziS/gAAAOEBAAATAAAAAAAAAAAAAAAAAAAAAABbQ29udGVudF9U&#10;eXBlc10ueG1sUEsBAi0AFAAGAAgAAAAhADj9If/WAAAAlAEAAAsAAAAAAAAAAAAAAAAALwEAAF9y&#10;ZWxzLy5yZWxzUEsBAi0AFAAGAAgAAAAhAM4IGmwMAwAAnQoAAA4AAAAAAAAAAAAAAAAALgIAAGRy&#10;cy9lMm9Eb2MueG1sUEsBAi0AFAAGAAgAAAAhACCHVCDjAAAADQEAAA8AAAAAAAAAAAAAAAAAZgUA&#10;AGRycy9kb3ducmV2LnhtbFBLBQYAAAAABAAEAPMAAAB2BgAAAAA=&#10;">
                <v:rect id="Rectangle 7" o:spid="_x0000_s1027" style="position:absolute;width:68580;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9NuZzAAAAOIAAAAPAAAAZHJzL2Rvd25yZXYueG1sRI9BS8NA&#10;FITvBf/D8gRvdtM02jZ2W0qhUEQEY3vo7ZF9ZqPZtyG7pqm/3hWEHoeZ+YZZrgfbiJ46XztWMBkn&#10;IIhLp2uuFBzed/dzED4ga2wck4ILeVivbkZLzLU78xv1RahEhLDPUYEJoc2l9KUhi37sWuLofbjO&#10;Yoiyq6Tu8BzhtpFpkjxKizXHBYMtbQ2VX8W3VfD8OZsWpt/0P9NXOhp3fDnttl6pu9th8wQi0BCu&#10;4f/2XitIF9lDmk2yGfxdindArn4BAAD//wMAUEsBAi0AFAAGAAgAAAAhANvh9svuAAAAhQEAABMA&#10;AAAAAAAAAAAAAAAAAAAAAFtDb250ZW50X1R5cGVzXS54bWxQSwECLQAUAAYACAAAACEAWvQsW78A&#10;AAAVAQAACwAAAAAAAAAAAAAAAAAfAQAAX3JlbHMvLnJlbHNQSwECLQAUAAYACAAAACEAAfTbmcwA&#10;AADiAAAADwAAAAAAAAAAAAAAAAAHAgAAZHJzL2Rvd25yZXYueG1sUEsFBgAAAAADAAMAtwAAAAAD&#10;AAAAAA==&#10;" fillcolor="#156082 [3204]" stroked="f" strokeweight="1pt"/>
                <v:rect id="Rectangle 8" o:spid="_x0000_s1028" style="position:absolute;width:3286;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74ZMygAAAOMAAAAPAAAAZHJzL2Rvd25yZXYueG1sRI9PSwMx&#10;EMXvQr9DGMGL2GwrLNu1aSmCULws9o9ex2TcLG4myyZ247c3guBx5r15vzfrbXK9uNAYOs8KFvMC&#10;BLH2puNWwen4dFeBCBHZYO+ZFHxTgO1mdrXG2viJX+hyiK3IIRxqVGBjHGopg7bkMMz9QJy1Dz86&#10;jHkcW2lGnHK46+WyKErpsONMsDjQoyX9efhyGaJfp3NDb+82Ie2fm6Rvp0YrdXOddg8gIqX4b/67&#10;3ptcf1FVy9Xqvizh96e8ALn5AQAA//8DAFBLAQItABQABgAIAAAAIQDb4fbL7gAAAIUBAAATAAAA&#10;AAAAAAAAAAAAAAAAAABbQ29udGVudF9UeXBlc10ueG1sUEsBAi0AFAAGAAgAAAAhAFr0LFu/AAAA&#10;FQEAAAsAAAAAAAAAAAAAAAAAHwEAAF9yZWxzLy5yZWxzUEsBAi0AFAAGAAgAAAAhAI/vhkzKAAAA&#10;4wAAAA8AAAAAAAAAAAAAAAAABwIAAGRycy9kb3ducmV2LnhtbFBLBQYAAAAAAwADALcAAAD+AgAA&#10;AAA=&#10;" fillcolor="#4ea72e [3209]" stroked="f" strokeweight="1pt"/>
                <w10:wrap anchorx="margin" anchory="margin"/>
              </v:group>
            </w:pict>
          </mc:Fallback>
        </mc:AlternateContent>
      </w:r>
    </w:p>
    <w:p w14:paraId="6A3DD1F3" w14:textId="7347D8DE" w:rsidR="00552A45" w:rsidRPr="00D608D5" w:rsidRDefault="00552A45" w:rsidP="00552A45">
      <w:pPr>
        <w:pStyle w:val="Style1"/>
        <w:rPr>
          <w:color w:val="FFFFFF" w:themeColor="background1"/>
        </w:rPr>
      </w:pPr>
      <w:bookmarkStart w:id="46" w:name="_Toc243576020"/>
      <w:r w:rsidRPr="00D608D5">
        <w:rPr>
          <w:color w:val="FFFFFF" w:themeColor="background1"/>
        </w:rPr>
        <w:t xml:space="preserve">Chapter </w:t>
      </w:r>
      <w:r>
        <w:rPr>
          <w:color w:val="FFFFFF" w:themeColor="background1"/>
        </w:rPr>
        <w:t>5</w:t>
      </w:r>
      <w:r w:rsidRPr="00D608D5">
        <w:rPr>
          <w:color w:val="FFFFFF" w:themeColor="background1"/>
        </w:rPr>
        <w:t xml:space="preserve">. Management Strategies for Goal </w:t>
      </w:r>
      <w:r>
        <w:rPr>
          <w:color w:val="FFFFFF" w:themeColor="background1"/>
        </w:rPr>
        <w:t>3</w:t>
      </w:r>
      <w:r w:rsidRPr="00D608D5">
        <w:rPr>
          <w:color w:val="FFFFFF" w:themeColor="background1"/>
        </w:rPr>
        <w:t xml:space="preserve">: </w:t>
      </w:r>
      <w:r>
        <w:rPr>
          <w:color w:val="FFFFFF" w:themeColor="background1"/>
        </w:rPr>
        <w:t>Healthy Landscapes</w:t>
      </w:r>
      <w:bookmarkEnd w:id="46"/>
      <w:r w:rsidRPr="00D608D5">
        <w:rPr>
          <w:color w:val="FFFFFF" w:themeColor="background1"/>
          <w:sz w:val="40"/>
        </w:rPr>
        <w:br w:type="page"/>
      </w:r>
    </w:p>
    <w:p w14:paraId="0B67CD2E" w14:textId="5DEA3DDA" w:rsidR="00F60236" w:rsidRPr="008A7BCF" w:rsidRDefault="00F60236" w:rsidP="00A83C69">
      <w:pPr>
        <w:pStyle w:val="Heading2"/>
        <w:jc w:val="both"/>
        <w:rPr>
          <w:szCs w:val="40"/>
        </w:rPr>
      </w:pPr>
      <w:bookmarkStart w:id="47" w:name="_Toc243576021"/>
      <w:r>
        <w:rPr>
          <w:szCs w:val="40"/>
        </w:rPr>
        <w:lastRenderedPageBreak/>
        <w:t>Healthy Landscapes Goal</w:t>
      </w:r>
      <w:bookmarkEnd w:id="47"/>
    </w:p>
    <w:p w14:paraId="065F365E" w14:textId="38509B7F" w:rsidR="00A437DB" w:rsidRDefault="00F60236" w:rsidP="00A83C69">
      <w:pPr>
        <w:jc w:val="both"/>
      </w:pPr>
      <w:r w:rsidRPr="00F60236">
        <w:rPr>
          <w:sz w:val="28"/>
          <w:szCs w:val="28"/>
        </w:rPr>
        <w:t>Conserve, protect, restore and enhance landscapes of ecological, economic, recreational and cultural value to improve water quality, provide habitat for wildlife and increase resilience.</w:t>
      </w:r>
    </w:p>
    <w:p w14:paraId="02EF2DCE" w14:textId="2A755FAC" w:rsidR="002B0457" w:rsidRPr="004F0FFE" w:rsidRDefault="002B0457" w:rsidP="002B0457">
      <w:pPr>
        <w:pStyle w:val="Heading3"/>
      </w:pPr>
      <w:r w:rsidRPr="004F0FFE">
        <w:t xml:space="preserve">Situation Analysis for Goal </w:t>
      </w:r>
      <w:r>
        <w:t>3</w:t>
      </w:r>
      <w:r w:rsidRPr="004F0FFE">
        <w:t xml:space="preserve">: </w:t>
      </w:r>
      <w:r>
        <w:t>Healthy Landscapes</w:t>
      </w:r>
    </w:p>
    <w:p w14:paraId="052F8176" w14:textId="6EDE2FB4" w:rsidR="00A437DB" w:rsidRDefault="002B0457" w:rsidP="00A437DB">
      <w:r w:rsidRPr="002B0457">
        <w:t>In the table below, the Goal Team has summarized the most critical challenges facing each of its Outcomes that are within CBP’s ability to impact or influence. The Goal Team and its Workgroups, as appropriate, have identified those challenges shown in bold as critical for Workgroups to begin addressing within the next six years via the development and implementation of Management Approaches. Challenges associated with Changing Environmental Conditions are denoted with an asterisk (*). Note that the individual outcome subchapters vary in length and level of detail as some outcomes represent a continuation and enhancement of previous strategies while others are new and lack the same level of background information.</w:t>
      </w:r>
    </w:p>
    <w:tbl>
      <w:tblPr>
        <w:tblStyle w:val="TableGrid"/>
        <w:tblW w:w="9535" w:type="dxa"/>
        <w:jc w:val="center"/>
        <w:tblLayout w:type="fixed"/>
        <w:tblLook w:val="04A0" w:firstRow="1" w:lastRow="0" w:firstColumn="1" w:lastColumn="0" w:noHBand="0" w:noVBand="1"/>
      </w:tblPr>
      <w:tblGrid>
        <w:gridCol w:w="7375"/>
        <w:gridCol w:w="540"/>
        <w:gridCol w:w="540"/>
        <w:gridCol w:w="540"/>
        <w:gridCol w:w="540"/>
      </w:tblGrid>
      <w:tr w:rsidR="00A322F3" w:rsidRPr="00A322F3" w14:paraId="45892CC6" w14:textId="77777777" w:rsidTr="0029776E">
        <w:trPr>
          <w:cantSplit/>
          <w:trHeight w:val="397"/>
          <w:jc w:val="center"/>
        </w:trPr>
        <w:tc>
          <w:tcPr>
            <w:tcW w:w="7375" w:type="dxa"/>
            <w:vAlign w:val="bottom"/>
          </w:tcPr>
          <w:p w14:paraId="7DA42342" w14:textId="77777777" w:rsidR="00A322F3" w:rsidRPr="00A322F3" w:rsidRDefault="00A322F3" w:rsidP="00A322F3">
            <w:pPr>
              <w:spacing w:after="160" w:line="278" w:lineRule="auto"/>
              <w:rPr>
                <w:b/>
                <w:bCs/>
                <w:lang w:val="en"/>
              </w:rPr>
            </w:pPr>
          </w:p>
        </w:tc>
        <w:tc>
          <w:tcPr>
            <w:tcW w:w="2160" w:type="dxa"/>
            <w:gridSpan w:val="4"/>
          </w:tcPr>
          <w:p w14:paraId="1CE98467" w14:textId="77777777" w:rsidR="00A322F3" w:rsidRPr="00A322F3" w:rsidRDefault="00A322F3" w:rsidP="00A322F3">
            <w:pPr>
              <w:spacing w:after="160" w:line="278" w:lineRule="auto"/>
              <w:rPr>
                <w:b/>
                <w:bCs/>
                <w:lang w:val="en"/>
              </w:rPr>
            </w:pPr>
            <w:r w:rsidRPr="00A322F3">
              <w:rPr>
                <w:b/>
                <w:bCs/>
                <w:lang w:val="en"/>
              </w:rPr>
              <w:t>Outcomes</w:t>
            </w:r>
          </w:p>
        </w:tc>
      </w:tr>
      <w:tr w:rsidR="00A322F3" w:rsidRPr="00A322F3" w14:paraId="1D7481B6" w14:textId="77777777" w:rsidTr="006802BB">
        <w:trPr>
          <w:cantSplit/>
          <w:trHeight w:val="2384"/>
          <w:jc w:val="center"/>
        </w:trPr>
        <w:tc>
          <w:tcPr>
            <w:tcW w:w="7375" w:type="dxa"/>
            <w:vAlign w:val="bottom"/>
          </w:tcPr>
          <w:p w14:paraId="3A877B1A" w14:textId="77777777" w:rsidR="00A322F3" w:rsidRPr="00A322F3" w:rsidRDefault="00A322F3" w:rsidP="00A322F3">
            <w:pPr>
              <w:spacing w:after="160" w:line="278" w:lineRule="auto"/>
              <w:rPr>
                <w:b/>
                <w:bCs/>
                <w:lang w:val="en"/>
              </w:rPr>
            </w:pPr>
            <w:r w:rsidRPr="00A322F3">
              <w:rPr>
                <w:b/>
                <w:bCs/>
                <w:lang w:val="en"/>
              </w:rPr>
              <w:t>Challenges</w:t>
            </w:r>
          </w:p>
        </w:tc>
        <w:tc>
          <w:tcPr>
            <w:tcW w:w="540" w:type="dxa"/>
            <w:textDirection w:val="btLr"/>
          </w:tcPr>
          <w:p w14:paraId="7A8A5FBF" w14:textId="77777777" w:rsidR="00A322F3" w:rsidRPr="00A322F3" w:rsidRDefault="00A322F3" w:rsidP="00A322F3">
            <w:pPr>
              <w:spacing w:after="160" w:line="278" w:lineRule="auto"/>
              <w:rPr>
                <w:b/>
                <w:bCs/>
                <w:lang w:val="en"/>
              </w:rPr>
            </w:pPr>
            <w:r w:rsidRPr="00A322F3">
              <w:rPr>
                <w:b/>
                <w:bCs/>
                <w:lang w:val="en"/>
              </w:rPr>
              <w:t>3.1 Adaptation</w:t>
            </w:r>
          </w:p>
        </w:tc>
        <w:tc>
          <w:tcPr>
            <w:tcW w:w="540" w:type="dxa"/>
            <w:textDirection w:val="btLr"/>
          </w:tcPr>
          <w:p w14:paraId="29881148" w14:textId="77777777" w:rsidR="00A322F3" w:rsidRPr="00A322F3" w:rsidRDefault="00A322F3" w:rsidP="00A322F3">
            <w:pPr>
              <w:spacing w:after="160" w:line="278" w:lineRule="auto"/>
              <w:rPr>
                <w:b/>
                <w:bCs/>
                <w:lang w:val="en"/>
              </w:rPr>
            </w:pPr>
            <w:r w:rsidRPr="00A322F3">
              <w:rPr>
                <w:b/>
                <w:bCs/>
                <w:lang w:val="en"/>
              </w:rPr>
              <w:t>3.2 Healthy Forests</w:t>
            </w:r>
          </w:p>
        </w:tc>
        <w:tc>
          <w:tcPr>
            <w:tcW w:w="540" w:type="dxa"/>
            <w:textDirection w:val="btLr"/>
          </w:tcPr>
          <w:p w14:paraId="640BCA66" w14:textId="77777777" w:rsidR="00A322F3" w:rsidRPr="00A322F3" w:rsidRDefault="00A322F3" w:rsidP="00A322F3">
            <w:pPr>
              <w:spacing w:after="160" w:line="278" w:lineRule="auto"/>
              <w:rPr>
                <w:b/>
                <w:bCs/>
                <w:lang w:val="en"/>
              </w:rPr>
            </w:pPr>
            <w:r w:rsidRPr="00A322F3">
              <w:rPr>
                <w:b/>
                <w:bCs/>
                <w:lang w:val="en"/>
              </w:rPr>
              <w:t>3.3 Land Use</w:t>
            </w:r>
          </w:p>
        </w:tc>
        <w:tc>
          <w:tcPr>
            <w:tcW w:w="540" w:type="dxa"/>
            <w:textDirection w:val="btLr"/>
          </w:tcPr>
          <w:p w14:paraId="3360A3B1" w14:textId="3E66AFB5" w:rsidR="00A322F3" w:rsidRPr="00A322F3" w:rsidRDefault="00A322F3" w:rsidP="00A322F3">
            <w:pPr>
              <w:spacing w:after="160" w:line="278" w:lineRule="auto"/>
              <w:rPr>
                <w:b/>
                <w:bCs/>
                <w:lang w:val="en"/>
              </w:rPr>
            </w:pPr>
            <w:r w:rsidRPr="00A322F3">
              <w:rPr>
                <w:b/>
                <w:bCs/>
                <w:lang w:val="en"/>
              </w:rPr>
              <w:t>3.4 Protected</w:t>
            </w:r>
            <w:r w:rsidR="006802BB">
              <w:rPr>
                <w:b/>
                <w:bCs/>
                <w:lang w:val="en"/>
              </w:rPr>
              <w:t xml:space="preserve"> </w:t>
            </w:r>
            <w:r w:rsidRPr="00A322F3">
              <w:rPr>
                <w:b/>
                <w:bCs/>
                <w:lang w:val="en"/>
              </w:rPr>
              <w:t>Lands</w:t>
            </w:r>
          </w:p>
        </w:tc>
      </w:tr>
      <w:tr w:rsidR="00A322F3" w:rsidRPr="00A322F3" w14:paraId="7B885E95" w14:textId="77777777" w:rsidTr="0029776E">
        <w:trPr>
          <w:trHeight w:val="293"/>
          <w:jc w:val="center"/>
        </w:trPr>
        <w:tc>
          <w:tcPr>
            <w:tcW w:w="7375" w:type="dxa"/>
          </w:tcPr>
          <w:p w14:paraId="19A0F6BD" w14:textId="77777777" w:rsidR="00A322F3" w:rsidRPr="00A322F3" w:rsidRDefault="00A322F3" w:rsidP="00A322F3">
            <w:pPr>
              <w:spacing w:after="160" w:line="278" w:lineRule="auto"/>
              <w:rPr>
                <w:b/>
                <w:bCs/>
                <w:lang w:val="en"/>
              </w:rPr>
            </w:pPr>
            <w:r w:rsidRPr="00A322F3">
              <w:rPr>
                <w:b/>
                <w:bCs/>
                <w:lang w:val="en"/>
              </w:rPr>
              <w:t>3.0.1 Coordination: Effective and efficient coordination with other goals and their outcomes and management approaches</w:t>
            </w:r>
          </w:p>
        </w:tc>
        <w:tc>
          <w:tcPr>
            <w:tcW w:w="540" w:type="dxa"/>
            <w:vAlign w:val="center"/>
          </w:tcPr>
          <w:p w14:paraId="4F267F69"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12F2B551"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0422938F"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3D839217" w14:textId="77777777" w:rsidR="00A322F3" w:rsidRPr="00A322F3" w:rsidRDefault="00A322F3" w:rsidP="00A322F3">
            <w:pPr>
              <w:spacing w:after="160" w:line="278" w:lineRule="auto"/>
              <w:rPr>
                <w:b/>
                <w:bCs/>
                <w:lang w:val="en"/>
              </w:rPr>
            </w:pPr>
            <w:r w:rsidRPr="00A322F3">
              <w:rPr>
                <w:b/>
                <w:bCs/>
                <w:lang w:val="en"/>
              </w:rPr>
              <w:t>X</w:t>
            </w:r>
          </w:p>
        </w:tc>
      </w:tr>
      <w:tr w:rsidR="00A322F3" w:rsidRPr="00A322F3" w14:paraId="087BD32B" w14:textId="77777777" w:rsidTr="0029776E">
        <w:trPr>
          <w:trHeight w:val="293"/>
          <w:jc w:val="center"/>
        </w:trPr>
        <w:tc>
          <w:tcPr>
            <w:tcW w:w="7375" w:type="dxa"/>
          </w:tcPr>
          <w:p w14:paraId="39A17F5A" w14:textId="77777777" w:rsidR="00A322F3" w:rsidRPr="00A322F3" w:rsidRDefault="00A322F3" w:rsidP="00A322F3">
            <w:pPr>
              <w:spacing w:after="160" w:line="278" w:lineRule="auto"/>
            </w:pPr>
            <w:r w:rsidRPr="00A322F3">
              <w:t>3.0.2 Funding: Inconsistent funding and availability of effective programs for planting and maintenance and long-term resilience monitoring; insufficient funding for land conservation capacity and technical assistance</w:t>
            </w:r>
          </w:p>
        </w:tc>
        <w:tc>
          <w:tcPr>
            <w:tcW w:w="540" w:type="dxa"/>
            <w:vAlign w:val="center"/>
          </w:tcPr>
          <w:p w14:paraId="039F780A" w14:textId="77777777" w:rsidR="00A322F3" w:rsidRPr="00A322F3" w:rsidRDefault="00A322F3" w:rsidP="00A322F3">
            <w:pPr>
              <w:spacing w:after="160" w:line="278" w:lineRule="auto"/>
              <w:rPr>
                <w:lang w:val="en"/>
              </w:rPr>
            </w:pPr>
            <w:r w:rsidRPr="00A322F3">
              <w:rPr>
                <w:lang w:val="en"/>
              </w:rPr>
              <w:t>X</w:t>
            </w:r>
          </w:p>
        </w:tc>
        <w:tc>
          <w:tcPr>
            <w:tcW w:w="540" w:type="dxa"/>
            <w:vAlign w:val="center"/>
          </w:tcPr>
          <w:p w14:paraId="17CCD108" w14:textId="77777777" w:rsidR="00A322F3" w:rsidRPr="00A322F3" w:rsidRDefault="00A322F3" w:rsidP="00A322F3">
            <w:pPr>
              <w:spacing w:after="160" w:line="278" w:lineRule="auto"/>
              <w:rPr>
                <w:lang w:val="en"/>
              </w:rPr>
            </w:pPr>
            <w:r w:rsidRPr="00A322F3">
              <w:rPr>
                <w:lang w:val="en"/>
              </w:rPr>
              <w:t>X</w:t>
            </w:r>
          </w:p>
        </w:tc>
        <w:tc>
          <w:tcPr>
            <w:tcW w:w="540" w:type="dxa"/>
            <w:vAlign w:val="center"/>
          </w:tcPr>
          <w:p w14:paraId="277BD8A1" w14:textId="77777777" w:rsidR="00A322F3" w:rsidRPr="00A322F3" w:rsidRDefault="00A322F3" w:rsidP="00A322F3">
            <w:pPr>
              <w:spacing w:after="160" w:line="278" w:lineRule="auto"/>
              <w:rPr>
                <w:lang w:val="en"/>
              </w:rPr>
            </w:pPr>
            <w:r w:rsidRPr="00A322F3">
              <w:rPr>
                <w:lang w:val="en"/>
              </w:rPr>
              <w:t>X</w:t>
            </w:r>
          </w:p>
        </w:tc>
        <w:tc>
          <w:tcPr>
            <w:tcW w:w="540" w:type="dxa"/>
            <w:vAlign w:val="center"/>
          </w:tcPr>
          <w:p w14:paraId="55325F38" w14:textId="77777777" w:rsidR="00A322F3" w:rsidRPr="00A322F3" w:rsidRDefault="00A322F3" w:rsidP="00A322F3">
            <w:pPr>
              <w:spacing w:after="160" w:line="278" w:lineRule="auto"/>
              <w:rPr>
                <w:lang w:val="en"/>
              </w:rPr>
            </w:pPr>
            <w:r w:rsidRPr="00A322F3">
              <w:rPr>
                <w:lang w:val="en"/>
              </w:rPr>
              <w:t>X</w:t>
            </w:r>
          </w:p>
        </w:tc>
      </w:tr>
      <w:tr w:rsidR="00A322F3" w:rsidRPr="00A322F3" w14:paraId="41BE3AE8" w14:textId="77777777" w:rsidTr="0029776E">
        <w:trPr>
          <w:trHeight w:val="1196"/>
          <w:jc w:val="center"/>
        </w:trPr>
        <w:tc>
          <w:tcPr>
            <w:tcW w:w="7375" w:type="dxa"/>
          </w:tcPr>
          <w:p w14:paraId="1160DAB6" w14:textId="77777777" w:rsidR="00A322F3" w:rsidRPr="00A322F3" w:rsidRDefault="00A322F3" w:rsidP="00A322F3">
            <w:pPr>
              <w:spacing w:after="160" w:line="278" w:lineRule="auto"/>
              <w:rPr>
                <w:b/>
                <w:bCs/>
              </w:rPr>
            </w:pPr>
            <w:r w:rsidRPr="00A322F3">
              <w:rPr>
                <w:b/>
                <w:bCs/>
                <w:lang w:val="en"/>
              </w:rPr>
              <w:t xml:space="preserve">*3.0.3 Land Use Change: Fragmentation and conversion of forests and tree canopy to other land uses; insufficient resources for land use planning assistance to reduce forest and farmland conversion; </w:t>
            </w:r>
            <w:r w:rsidRPr="00A322F3">
              <w:rPr>
                <w:b/>
                <w:bCs/>
              </w:rPr>
              <w:t xml:space="preserve">shoreline change due to sea level rise and marsh migration. </w:t>
            </w:r>
          </w:p>
        </w:tc>
        <w:tc>
          <w:tcPr>
            <w:tcW w:w="540" w:type="dxa"/>
            <w:vAlign w:val="center"/>
          </w:tcPr>
          <w:p w14:paraId="4BB33389"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34CCEA2F"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3440D7A1"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369D0B10" w14:textId="77777777" w:rsidR="00A322F3" w:rsidRPr="00A322F3" w:rsidRDefault="00A322F3" w:rsidP="00A322F3">
            <w:pPr>
              <w:spacing w:after="160" w:line="278" w:lineRule="auto"/>
              <w:rPr>
                <w:b/>
                <w:bCs/>
                <w:lang w:val="en"/>
              </w:rPr>
            </w:pPr>
            <w:r w:rsidRPr="00A322F3">
              <w:rPr>
                <w:b/>
                <w:bCs/>
                <w:lang w:val="en"/>
              </w:rPr>
              <w:t>X</w:t>
            </w:r>
          </w:p>
        </w:tc>
      </w:tr>
      <w:tr w:rsidR="00A322F3" w:rsidRPr="00A322F3" w14:paraId="41044ED5" w14:textId="77777777" w:rsidTr="0029776E">
        <w:trPr>
          <w:trHeight w:val="293"/>
          <w:jc w:val="center"/>
        </w:trPr>
        <w:tc>
          <w:tcPr>
            <w:tcW w:w="7375" w:type="dxa"/>
          </w:tcPr>
          <w:p w14:paraId="39E6A4CF" w14:textId="77777777" w:rsidR="00A322F3" w:rsidRPr="00A322F3" w:rsidRDefault="00A322F3" w:rsidP="00A322F3">
            <w:pPr>
              <w:spacing w:after="160" w:line="278" w:lineRule="auto"/>
            </w:pPr>
            <w:r w:rsidRPr="00A322F3">
              <w:rPr>
                <w:bCs/>
              </w:rPr>
              <w:lastRenderedPageBreak/>
              <w:t>3.0.4 Scientific support for policies and regulations:</w:t>
            </w:r>
            <w:r w:rsidRPr="00A322F3">
              <w:t xml:space="preserve"> Inadequate state and/or local policies that support effective reforestation, forest and tree canopy conservation, and forest management; overcoming regulatory and permitting hurdles that stall innovative nature-based engineering solutions.</w:t>
            </w:r>
          </w:p>
        </w:tc>
        <w:tc>
          <w:tcPr>
            <w:tcW w:w="540" w:type="dxa"/>
            <w:vAlign w:val="center"/>
          </w:tcPr>
          <w:p w14:paraId="604D5A76" w14:textId="77777777" w:rsidR="00A322F3" w:rsidRPr="00A322F3" w:rsidRDefault="00A322F3" w:rsidP="00A322F3">
            <w:pPr>
              <w:spacing w:after="160" w:line="278" w:lineRule="auto"/>
              <w:rPr>
                <w:lang w:val="en"/>
              </w:rPr>
            </w:pPr>
            <w:r w:rsidRPr="00A322F3">
              <w:rPr>
                <w:lang w:val="en"/>
              </w:rPr>
              <w:t>X</w:t>
            </w:r>
          </w:p>
        </w:tc>
        <w:tc>
          <w:tcPr>
            <w:tcW w:w="540" w:type="dxa"/>
            <w:vAlign w:val="center"/>
          </w:tcPr>
          <w:p w14:paraId="129442BA" w14:textId="77777777" w:rsidR="00A322F3" w:rsidRPr="00A322F3" w:rsidRDefault="00A322F3" w:rsidP="00A322F3">
            <w:pPr>
              <w:spacing w:after="160" w:line="278" w:lineRule="auto"/>
              <w:rPr>
                <w:lang w:val="en"/>
              </w:rPr>
            </w:pPr>
            <w:r w:rsidRPr="00A322F3">
              <w:rPr>
                <w:lang w:val="en"/>
              </w:rPr>
              <w:t>X</w:t>
            </w:r>
          </w:p>
        </w:tc>
        <w:tc>
          <w:tcPr>
            <w:tcW w:w="540" w:type="dxa"/>
            <w:vAlign w:val="center"/>
          </w:tcPr>
          <w:p w14:paraId="5CD09596" w14:textId="77777777" w:rsidR="00A322F3" w:rsidRPr="00A322F3" w:rsidRDefault="00A322F3" w:rsidP="00A322F3">
            <w:pPr>
              <w:spacing w:after="160" w:line="278" w:lineRule="auto"/>
              <w:rPr>
                <w:lang w:val="en"/>
              </w:rPr>
            </w:pPr>
            <w:r w:rsidRPr="00A322F3">
              <w:rPr>
                <w:lang w:val="en"/>
              </w:rPr>
              <w:t>X</w:t>
            </w:r>
          </w:p>
        </w:tc>
        <w:tc>
          <w:tcPr>
            <w:tcW w:w="540" w:type="dxa"/>
            <w:vAlign w:val="center"/>
          </w:tcPr>
          <w:p w14:paraId="4907884A" w14:textId="77777777" w:rsidR="00A322F3" w:rsidRPr="00A322F3" w:rsidRDefault="00A322F3" w:rsidP="00A322F3">
            <w:pPr>
              <w:spacing w:after="160" w:line="278" w:lineRule="auto"/>
              <w:rPr>
                <w:lang w:val="en"/>
              </w:rPr>
            </w:pPr>
            <w:r w:rsidRPr="00A322F3">
              <w:rPr>
                <w:lang w:val="en"/>
              </w:rPr>
              <w:t>X</w:t>
            </w:r>
          </w:p>
        </w:tc>
      </w:tr>
      <w:tr w:rsidR="00A322F3" w:rsidRPr="00A322F3" w14:paraId="1ABFEDED" w14:textId="77777777" w:rsidTr="0029776E">
        <w:trPr>
          <w:trHeight w:val="293"/>
          <w:jc w:val="center"/>
        </w:trPr>
        <w:tc>
          <w:tcPr>
            <w:tcW w:w="7375" w:type="dxa"/>
          </w:tcPr>
          <w:p w14:paraId="5D5113F3" w14:textId="77777777" w:rsidR="00A322F3" w:rsidRPr="00A322F3" w:rsidRDefault="00A322F3" w:rsidP="00A322F3">
            <w:pPr>
              <w:spacing w:after="160" w:line="278" w:lineRule="auto"/>
              <w:rPr>
                <w:b/>
                <w:bCs/>
                <w:lang w:val="en"/>
              </w:rPr>
            </w:pPr>
            <w:r w:rsidRPr="00A322F3">
              <w:rPr>
                <w:b/>
                <w:bCs/>
                <w:lang w:val="en"/>
              </w:rPr>
              <w:t>3.0.5 Local engagement: Inadequate engagement with local governments to support planning decisions for forests and tree canopy and to draft complex, competitive federal grant proposals for adaptation projects.</w:t>
            </w:r>
          </w:p>
        </w:tc>
        <w:tc>
          <w:tcPr>
            <w:tcW w:w="540" w:type="dxa"/>
            <w:vAlign w:val="center"/>
          </w:tcPr>
          <w:p w14:paraId="0A773190"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19B52473"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55442006" w14:textId="77777777" w:rsidR="00A322F3" w:rsidRPr="00A322F3" w:rsidRDefault="00A322F3" w:rsidP="00A322F3">
            <w:pPr>
              <w:spacing w:after="160" w:line="278" w:lineRule="auto"/>
              <w:rPr>
                <w:b/>
                <w:bCs/>
                <w:lang w:val="en"/>
              </w:rPr>
            </w:pPr>
            <w:r w:rsidRPr="00A322F3">
              <w:rPr>
                <w:b/>
                <w:bCs/>
                <w:lang w:val="en"/>
              </w:rPr>
              <w:t>X</w:t>
            </w:r>
          </w:p>
        </w:tc>
        <w:tc>
          <w:tcPr>
            <w:tcW w:w="540" w:type="dxa"/>
            <w:vAlign w:val="center"/>
          </w:tcPr>
          <w:p w14:paraId="318D74A0" w14:textId="77777777" w:rsidR="00A322F3" w:rsidRPr="00A322F3" w:rsidRDefault="00A322F3" w:rsidP="00A322F3">
            <w:pPr>
              <w:spacing w:after="160" w:line="278" w:lineRule="auto"/>
              <w:rPr>
                <w:b/>
                <w:bCs/>
                <w:lang w:val="en"/>
              </w:rPr>
            </w:pPr>
            <w:r w:rsidRPr="00A322F3">
              <w:rPr>
                <w:b/>
                <w:bCs/>
                <w:lang w:val="en"/>
              </w:rPr>
              <w:t>X</w:t>
            </w:r>
          </w:p>
        </w:tc>
      </w:tr>
    </w:tbl>
    <w:p w14:paraId="5CBCF32E" w14:textId="77777777" w:rsidR="00A437DB" w:rsidRDefault="00A437DB" w:rsidP="00A437DB"/>
    <w:p w14:paraId="7F0F83B0" w14:textId="08EBA811" w:rsidR="00A437DB" w:rsidRDefault="00A6207C" w:rsidP="00A6207C">
      <w:pPr>
        <w:pStyle w:val="Heading3"/>
      </w:pPr>
      <w:r>
        <w:t>Management Approaches for Goal 3: Healthy Landscapes</w:t>
      </w:r>
    </w:p>
    <w:p w14:paraId="21069BC9" w14:textId="77777777" w:rsidR="00D95C85" w:rsidRPr="00D95C85" w:rsidRDefault="00D95C85" w:rsidP="00D95C85">
      <w:pPr>
        <w:rPr>
          <w:u w:val="single"/>
          <w:lang w:val="en"/>
        </w:rPr>
      </w:pPr>
      <w:r w:rsidRPr="00D95C85">
        <w:rPr>
          <w:u w:val="single"/>
          <w:lang w:val="en"/>
        </w:rPr>
        <w:t xml:space="preserve">Management Approach 3.0.1: Coordinate activities across outcomes and goals </w:t>
      </w:r>
    </w:p>
    <w:p w14:paraId="15932791" w14:textId="77777777" w:rsidR="00D95C85" w:rsidRPr="00D95C85" w:rsidRDefault="00D95C85" w:rsidP="00D95C85">
      <w:r w:rsidRPr="00D95C85">
        <w:t xml:space="preserve">Healthy Landscapes outcomes are highly interrelated. Improving coordination will increase the impact of strategic conservation and restoration efforts across multiple outcomes and goals. For example, planting trees is the most effective practice for improving water quality and a  nature-based solution to address changing environmental conditions. Similarly, conserving forests is critical to the protected lands’ outcome and is often a stated objective in local land use plans. In addition, participation and coordination with several other outcomes including Public Access, Local Government Leadership, Stewardship, Stream Health, and Wetlands are needed to effectively achieve the Healthy Landscapes outcomes. The Healthy Landscapes Goal Team will host periodic joint meetings with the Engaged Communities and Thriving Habitat, Fisheries, and Wildlife Goal Teams to address these coordination challenges.  </w:t>
      </w:r>
    </w:p>
    <w:p w14:paraId="431D1DBC" w14:textId="77777777" w:rsidR="00D95C85" w:rsidRPr="00D95C85" w:rsidRDefault="00D95C85" w:rsidP="00D95C85">
      <w:pPr>
        <w:rPr>
          <w:u w:val="single"/>
        </w:rPr>
      </w:pPr>
      <w:r w:rsidRPr="00D95C85">
        <w:rPr>
          <w:u w:val="single"/>
        </w:rPr>
        <w:t xml:space="preserve">Management Approach 3.0.2: Identify and foster the development of funding opportunities </w:t>
      </w:r>
    </w:p>
    <w:p w14:paraId="4F0A7B81" w14:textId="77777777" w:rsidR="00D95C85" w:rsidRPr="00D95C85" w:rsidRDefault="00D95C85" w:rsidP="00D95C85">
      <w:r w:rsidRPr="00D95C85">
        <w:t xml:space="preserve">Additional sustainable sources of funding are needed both to support on-the-ground implementation of the Healthy Landscapes outcomes and workgroup and goal team activities to support on-the-ground implementation and monitoring to assess resiliency. Where quantifiable funding gaps exist for programs supporting Healthy Landscapes’ outcomes, such as tree planting and maintenance or technical and capacity assistance for land conservation and adaptation strategies, the Healthy Landscapes Goal Team will work with its members to identify and/or support the development of funding opportunities. </w:t>
      </w:r>
    </w:p>
    <w:p w14:paraId="4ED86700" w14:textId="77777777" w:rsidR="00D95C85" w:rsidRPr="00D95C85" w:rsidRDefault="00D95C85" w:rsidP="00D95C85">
      <w:pPr>
        <w:rPr>
          <w:u w:val="single"/>
          <w:lang w:val="en"/>
        </w:rPr>
      </w:pPr>
      <w:r w:rsidRPr="00D95C85">
        <w:rPr>
          <w:u w:val="single"/>
          <w:lang w:val="en"/>
        </w:rPr>
        <w:t>Management Approach 3.0.3: Synthesize landscape conditions and change</w:t>
      </w:r>
    </w:p>
    <w:p w14:paraId="5EF44A28" w14:textId="77777777" w:rsidR="00D95C85" w:rsidRPr="00D95C85" w:rsidRDefault="00D95C85" w:rsidP="00D95C85">
      <w:r w:rsidRPr="00D95C85">
        <w:lastRenderedPageBreak/>
        <w:t>The conversion and fragmentation of forests threatens water quality, stream health, and wildlife habitat.  The conversion of farms threatens food security, cultural heritage, and rural character of communities and landscapes. The Healthy Landscapes Goal Team will work with its workgroups to synthesize and communicate information across outcomes on changes in land use, ecosystem services, and strategies to address them. This information will be provided to the public and decision-makers in a variety of formats coinciding with the release of the most recent high-resolution land use datasets.  Improving understanding of how the landscape is changing will help empower organizations and decision-makers with the information needed to design policies and programs supportive of conserving and restoring healthy landscapes that are resilient to changing environmental conditions.</w:t>
      </w:r>
    </w:p>
    <w:p w14:paraId="5F61B2EB" w14:textId="77777777" w:rsidR="00D95C85" w:rsidRPr="00D95C85" w:rsidRDefault="00D95C85" w:rsidP="00D95C85">
      <w:pPr>
        <w:rPr>
          <w:u w:val="single"/>
          <w:lang w:val="en"/>
        </w:rPr>
      </w:pPr>
      <w:r w:rsidRPr="00D95C85">
        <w:rPr>
          <w:u w:val="single"/>
          <w:lang w:val="en"/>
        </w:rPr>
        <w:t xml:space="preserve">Management Approach 3.0.4: Provide </w:t>
      </w:r>
      <w:r w:rsidRPr="00D95C85">
        <w:rPr>
          <w:bCs/>
          <w:u w:val="single"/>
        </w:rPr>
        <w:t>scientific support for policies and regulations</w:t>
      </w:r>
      <w:r w:rsidRPr="00D95C85">
        <w:rPr>
          <w:u w:val="single"/>
          <w:lang w:val="en"/>
        </w:rPr>
        <w:t xml:space="preserve">  </w:t>
      </w:r>
    </w:p>
    <w:p w14:paraId="4219CA32" w14:textId="77777777" w:rsidR="00D95C85" w:rsidRPr="00D95C85" w:rsidRDefault="00D95C85" w:rsidP="00D95C85">
      <w:r w:rsidRPr="00D95C85">
        <w:t xml:space="preserve">More effective state and local policies are needed to support reforestation, forest and tree canopy conservation, and forest management and for overcoming regulatory and permitting hurdles that stall innovative nature-based engineering solutions. Scientific support is also needed to identify locations in the landscape where restoration practices and land protection can be most effective, especially with changing sea levels, precipitation, and temperatures. The Healthy Landscapes Goal Team will work with members to identify and develop science and data to promote and disseminate more effective policies and implementation. </w:t>
      </w:r>
    </w:p>
    <w:p w14:paraId="1D8C2268" w14:textId="77777777" w:rsidR="00D95C85" w:rsidRPr="00D95C85" w:rsidRDefault="00D95C85" w:rsidP="00D95C85">
      <w:pPr>
        <w:rPr>
          <w:u w:val="single"/>
          <w:lang w:val="en"/>
        </w:rPr>
      </w:pPr>
      <w:r w:rsidRPr="00D95C85">
        <w:rPr>
          <w:u w:val="single"/>
          <w:lang w:val="en"/>
        </w:rPr>
        <w:t>Management Approach 3.0.5: Effectively communicate science, data, and policies to local governments and others engaged in implementation activities</w:t>
      </w:r>
    </w:p>
    <w:p w14:paraId="688BCE1F" w14:textId="2410BC49" w:rsidR="00AA6A61" w:rsidRDefault="00D95C85" w:rsidP="00D95C85">
      <w:r w:rsidRPr="00D95C85">
        <w:t xml:space="preserve">Engagement with local governments and non-governmental organizations is critical to the success of all four Healthy Landscapes’ outcomes and engagement of local government leaders in Bay restoration efforts is the main objective of the Local Government Leadership outcome. The Healthy Landscapes Goal Team will work with the Engaging Communities Goal Team, Local Government Leadership Workgroup, and the Strategic Engagement Team to develop a collective strategy, ensuring that engagement activities are effective, coordinated, and complementary.  </w:t>
      </w:r>
    </w:p>
    <w:p w14:paraId="4F93998A" w14:textId="3AC6AD9D" w:rsidR="004653F2" w:rsidRDefault="004653F2">
      <w:r>
        <w:br w:type="page"/>
      </w:r>
    </w:p>
    <w:p w14:paraId="45DA66D9" w14:textId="231D563E" w:rsidR="004653F2" w:rsidRPr="00F82A63" w:rsidRDefault="004653F2" w:rsidP="004653F2">
      <w:pPr>
        <w:pStyle w:val="Heading2"/>
        <w:rPr>
          <w:szCs w:val="40"/>
        </w:rPr>
      </w:pPr>
      <w:bookmarkStart w:id="48" w:name="_Toc243490436"/>
      <w:bookmarkStart w:id="49" w:name="_Toc243576022"/>
      <w:r w:rsidRPr="004653F2">
        <w:rPr>
          <w:szCs w:val="40"/>
        </w:rPr>
        <w:lastRenderedPageBreak/>
        <w:t>Adapting to Changing Environmental Conditions</w:t>
      </w:r>
      <w:r>
        <w:rPr>
          <w:szCs w:val="40"/>
        </w:rPr>
        <w:t xml:space="preserve"> Outcome</w:t>
      </w:r>
      <w:bookmarkEnd w:id="48"/>
      <w:bookmarkEnd w:id="49"/>
    </w:p>
    <w:p w14:paraId="64A80784" w14:textId="77777777" w:rsidR="004653F2" w:rsidRPr="004653F2" w:rsidRDefault="004653F2" w:rsidP="00366DC6">
      <w:pPr>
        <w:jc w:val="both"/>
        <w:rPr>
          <w:sz w:val="28"/>
          <w:szCs w:val="28"/>
        </w:rPr>
      </w:pPr>
      <w:r w:rsidRPr="004653F2">
        <w:rPr>
          <w:b/>
          <w:bCs/>
          <w:sz w:val="28"/>
          <w:szCs w:val="28"/>
        </w:rPr>
        <w:t>Adapting to Changing Environmental Conditions</w:t>
      </w:r>
      <w:r w:rsidRPr="00F82A63">
        <w:rPr>
          <w:b/>
          <w:bCs/>
          <w:sz w:val="28"/>
          <w:szCs w:val="28"/>
        </w:rPr>
        <w:t>:</w:t>
      </w:r>
      <w:r w:rsidRPr="00F82A63">
        <w:rPr>
          <w:sz w:val="28"/>
          <w:szCs w:val="28"/>
        </w:rPr>
        <w:t xml:space="preserve"> </w:t>
      </w:r>
      <w:r w:rsidRPr="004653F2">
        <w:rPr>
          <w:sz w:val="28"/>
          <w:szCs w:val="28"/>
        </w:rPr>
        <w:t>Increase the capacity for pursuing solutions, including those that are nature-based, to improve planning and responses to changing conditions while balancing long-term resilience of watershed communities, economies and ecosystems.</w:t>
      </w:r>
    </w:p>
    <w:p w14:paraId="1C7A141E" w14:textId="27016FD8" w:rsidR="004653F2" w:rsidRPr="004653F2" w:rsidRDefault="004653F2" w:rsidP="00366DC6">
      <w:pPr>
        <w:pStyle w:val="ListParagraph"/>
        <w:numPr>
          <w:ilvl w:val="0"/>
          <w:numId w:val="43"/>
        </w:numPr>
        <w:jc w:val="both"/>
        <w:rPr>
          <w:sz w:val="28"/>
          <w:szCs w:val="28"/>
        </w:rPr>
      </w:pPr>
      <w:r w:rsidRPr="004653F2">
        <w:rPr>
          <w:sz w:val="28"/>
          <w:szCs w:val="28"/>
        </w:rPr>
        <w:t>By 2040, support at least seven sub-watershed areas with knowledge-sharing and technical assistance to identify adaptation options with a preference for nature-based solutions. These solutions include restoration and protection projects that will help address risks to people, infrastructure and habitats from changes in temperature, precipitation and landscapes.</w:t>
      </w:r>
    </w:p>
    <w:p w14:paraId="72FF43D6" w14:textId="162510C7" w:rsidR="00AA6A61" w:rsidRDefault="004653F2" w:rsidP="00366DC6">
      <w:pPr>
        <w:pStyle w:val="ListParagraph"/>
        <w:numPr>
          <w:ilvl w:val="0"/>
          <w:numId w:val="43"/>
        </w:numPr>
        <w:jc w:val="both"/>
      </w:pPr>
      <w:r w:rsidRPr="004653F2">
        <w:rPr>
          <w:sz w:val="28"/>
          <w:szCs w:val="28"/>
        </w:rPr>
        <w:t>By 2040, inform and lead to an increase in the implementation of the identified adaptation options that prioritize and integrate nature-based solutions in the above sub-watershed areas.</w:t>
      </w:r>
    </w:p>
    <w:p w14:paraId="2B29CE82" w14:textId="77777777" w:rsidR="00417E72" w:rsidRDefault="00417E72" w:rsidP="00417E72">
      <w:pPr>
        <w:pStyle w:val="Heading3"/>
      </w:pPr>
      <w:r w:rsidRPr="00AC22DA">
        <w:t>Baseline and Current Condition</w:t>
      </w:r>
    </w:p>
    <w:p w14:paraId="4159E182" w14:textId="77777777" w:rsidR="00417E72" w:rsidRPr="00417E72" w:rsidRDefault="00417E72" w:rsidP="00417E72">
      <w:r w:rsidRPr="00417E72">
        <w:t>The previous adaptation outcome under the 2014 Watershed Agreement did not have a formalized quantitative baseline or explicit project-tracking mechanisms for resilience-related projects. This was mainly due to the outcome being structured under the CBP’s Scientific, Technical, Assessment, and Reporting (STAR) team where progress was assessed from a qualitative perspective on addressing science needs. Under the revised 2025 Watershed Agreement framework, the Adapting to Changing Environmental Conditions (ACEC) outcome now has defined targets. To facilitate progress on the targets, we are using a place-based, adaptation needs-driven approach across chosen sub-watershed areas. This strategy targets the unique impacts of changing environmental conditions—specifically changes in precipitation, changes in air and water temperatures, and sea level rise—on local landscapes within the sub-watershed area. Ideally, the selected seven sub-watershed areas will have varying geographic and development considerations (e.g., urban, suburban, rural) where the workgroup can build capacity for adaptation strategies, with a focus on nature-based solutions (</w:t>
      </w:r>
      <w:proofErr w:type="spellStart"/>
      <w:r w:rsidRPr="00417E72">
        <w:t>NbS</w:t>
      </w:r>
      <w:proofErr w:type="spellEnd"/>
      <w:r w:rsidRPr="00417E72">
        <w:t>), to maximize resilience and ecosystem benefits across coastal (tidal) and inland (nontidal) areas.</w:t>
      </w:r>
    </w:p>
    <w:p w14:paraId="302CFF2F" w14:textId="77777777" w:rsidR="00417E72" w:rsidRPr="00417E72" w:rsidRDefault="00417E72" w:rsidP="00417E72">
      <w:pPr>
        <w:rPr>
          <w:lang w:val="en"/>
        </w:rPr>
      </w:pPr>
      <w:r w:rsidRPr="00417E72">
        <w:rPr>
          <w:lang w:val="en"/>
        </w:rPr>
        <w:t xml:space="preserve"> </w:t>
      </w:r>
    </w:p>
    <w:p w14:paraId="49468870" w14:textId="77777777" w:rsidR="00417E72" w:rsidRPr="00417E72" w:rsidRDefault="00417E72" w:rsidP="00417E72">
      <w:r w:rsidRPr="00417E72">
        <w:lastRenderedPageBreak/>
        <w:t>For each selected sub-watershed, we will determine a baseline condition against which adaptation needs will be measured. Baseline conditions will be analyzed using existing datasets to assess trends in precipitation, temperature, and sea levels and other environmental changes and by examining any existing vulnerability assessments and adaptation plans or similar products. Adaptation needs will be conveyed by local governments and stakeholders, and could include, but are not limited to, addressing issues around coastal and inland flooding, changes in hydrology/flow regimes, shoreline erosion, droughts or warming temperatures, habitat loss, invasive species, or other issues of local concern. If such information does not exist, the workgroup and participating signatories and members will support activities to empower jurisdictions and communities to develop the needed information.</w:t>
      </w:r>
      <w:r w:rsidRPr="00417E72">
        <w:rPr>
          <w:lang w:val="en"/>
        </w:rPr>
        <w:tab/>
      </w:r>
    </w:p>
    <w:p w14:paraId="6E0FEAD5" w14:textId="77777777" w:rsidR="00417E72" w:rsidRPr="00417E72" w:rsidRDefault="00417E72" w:rsidP="00417E72">
      <w:r w:rsidRPr="00417E72">
        <w:t>Ultimately, the baseline will be defined by the current capacity of localities within a sub-watershed to understand changing environmental conditions and develop solutions to address adaptation needs, policies and funding. The workgroup, in coordination with signatories and members, will develop an inventory of candidate sub-watersheds and categorize current conditions based on land use, landscape geography, and the specific environmental stressors related to the adaptation needs within the sub-watershed and capacity to implement solutions. This information would be used to establish baselines at the watershed-scale and inform us where additional capacity-building is needed. Capacity to implement solutions includes connecting various partners, funding sources, and technical assistance that improves the likelihood of an increase in the implementation of adaptation options.</w:t>
      </w:r>
    </w:p>
    <w:p w14:paraId="57522CCD" w14:textId="77777777" w:rsidR="00DF3064" w:rsidRDefault="00DF3064" w:rsidP="00DF3064">
      <w:pPr>
        <w:pStyle w:val="Heading3"/>
      </w:pPr>
      <w:r>
        <w:t>Monitoring Progress and Indicators</w:t>
      </w:r>
    </w:p>
    <w:p w14:paraId="0FEF3497" w14:textId="77777777" w:rsidR="00DF3064" w:rsidRPr="00DF3064" w:rsidRDefault="00DF3064" w:rsidP="00DF3064">
      <w:r w:rsidRPr="00DF3064">
        <w:t>The previous adaptation outcome did not have any quantitative indicators. Instead, progress was assessed qualitatively based on collaborative projects being supported by the workgroup participants. Moving forward, the group will be evaluating options for quantitative indicators to track progress on the outcome. This outcome and its targets are unique in that they depend on the integration of stakeholder feedback on adaptation needs in the sub-watershed area. Collaboration and strategic networking will be key in monitoring progress.</w:t>
      </w:r>
    </w:p>
    <w:p w14:paraId="1C19B7E2" w14:textId="77777777" w:rsidR="00DF3064" w:rsidRPr="00DF3064" w:rsidRDefault="00DF3064" w:rsidP="00DF3064">
      <w:r w:rsidRPr="00DF3064">
        <w:t xml:space="preserve">To move forward in identifying and implementing appropriate adaptation strategies, including </w:t>
      </w:r>
      <w:proofErr w:type="spellStart"/>
      <w:r w:rsidRPr="00DF3064">
        <w:t>NbS</w:t>
      </w:r>
      <w:proofErr w:type="spellEnd"/>
      <w:r w:rsidRPr="00DF3064">
        <w:t xml:space="preserve"> and other resilience activities, we plan to take an adaptation planning-to-implementation pipeline approach where the workgroup and participating signatories and members will collaborate with local and regional partnerships presiding or working within a sub-watershed to share and deliver data and tools, assess adaptation needs, connect groups with adaptation best practices, and implement other knowledge sharing activities, </w:t>
      </w:r>
      <w:r w:rsidRPr="00DF3064">
        <w:lastRenderedPageBreak/>
        <w:t xml:space="preserve">such as workshops to address specific adaptation challenges. These activities will aid groups in the sub-watershed area in advancing their use of </w:t>
      </w:r>
      <w:proofErr w:type="spellStart"/>
      <w:r w:rsidRPr="00DF3064">
        <w:t>NbS</w:t>
      </w:r>
      <w:proofErr w:type="spellEnd"/>
      <w:r w:rsidRPr="00DF3064">
        <w:t xml:space="preserve"> and other resilience activities where they are in the process. For instance, some areas may already have in-depth vulnerability assessments and have identified adaptation strategies but need improved information to support design and implementation. Others may be starting with an initial concept and need guidance on which adaptation strategies to consider. </w:t>
      </w:r>
    </w:p>
    <w:p w14:paraId="7C12C216" w14:textId="77777777" w:rsidR="00DF3064" w:rsidRPr="00DF3064" w:rsidRDefault="00DF3064" w:rsidP="00DF3064">
      <w:r w:rsidRPr="00DF3064">
        <w:t>The adaptation planning-to-implementation pipeline could vary depending on the jurisdiction’s policies and resources. Flexibility will be key to work where local and regional partners are in the process and align technical assistance where needed. Examples of activities that the workgroup could support to empower local and regional groups with their adaptation needs include:</w:t>
      </w:r>
    </w:p>
    <w:p w14:paraId="7324E27D" w14:textId="7A89F880" w:rsidR="00DF3064" w:rsidRDefault="00DF3064" w:rsidP="00434CD4">
      <w:pPr>
        <w:pStyle w:val="ListParagraph"/>
        <w:numPr>
          <w:ilvl w:val="0"/>
          <w:numId w:val="44"/>
        </w:numPr>
      </w:pPr>
      <w:r>
        <w:t>Connecting partners with existing datasets and data tools to aid in their vulnerability assessments,</w:t>
      </w:r>
    </w:p>
    <w:p w14:paraId="6911D396" w14:textId="3AE19124" w:rsidR="00DF3064" w:rsidRDefault="00DF3064" w:rsidP="00434CD4">
      <w:pPr>
        <w:pStyle w:val="ListParagraph"/>
        <w:numPr>
          <w:ilvl w:val="0"/>
          <w:numId w:val="44"/>
        </w:numPr>
      </w:pPr>
      <w:r>
        <w:t xml:space="preserve">Identifying innovative </w:t>
      </w:r>
      <w:proofErr w:type="spellStart"/>
      <w:r>
        <w:t>NbS</w:t>
      </w:r>
      <w:proofErr w:type="spellEnd"/>
      <w:r>
        <w:t xml:space="preserve"> strategies or hybrid green-gray infrastructure approaches that bolster multiple benefits (e.g. hazard mitigation, water quality improvements, habitat provision, outdoor recreation, economic vitality, etc.) for implementing groups to consider in their adaptation planning,</w:t>
      </w:r>
    </w:p>
    <w:p w14:paraId="6BEF1D32" w14:textId="36DF9846" w:rsidR="00DF3064" w:rsidRDefault="00DF3064" w:rsidP="00434CD4">
      <w:pPr>
        <w:pStyle w:val="ListParagraph"/>
        <w:numPr>
          <w:ilvl w:val="0"/>
          <w:numId w:val="44"/>
        </w:numPr>
      </w:pPr>
      <w:r>
        <w:t>Producing best practices on pre-project and post-project monitoring to assist in efforts to assess and track resilience progress and performance,</w:t>
      </w:r>
    </w:p>
    <w:p w14:paraId="4F400318" w14:textId="53993052" w:rsidR="00DF3064" w:rsidRDefault="00DF3064" w:rsidP="00434CD4">
      <w:pPr>
        <w:pStyle w:val="ListParagraph"/>
        <w:numPr>
          <w:ilvl w:val="0"/>
          <w:numId w:val="44"/>
        </w:numPr>
      </w:pPr>
      <w:r>
        <w:t xml:space="preserve">Aligning research with adaptation efforts to improve and standardize </w:t>
      </w:r>
      <w:proofErr w:type="spellStart"/>
      <w:r>
        <w:t>NbS</w:t>
      </w:r>
      <w:proofErr w:type="spellEnd"/>
      <w:r>
        <w:t xml:space="preserve"> approaches over time,</w:t>
      </w:r>
    </w:p>
    <w:p w14:paraId="65C39A57" w14:textId="2515E259" w:rsidR="00DF3064" w:rsidRDefault="00DF3064" w:rsidP="00434CD4">
      <w:pPr>
        <w:pStyle w:val="ListParagraph"/>
        <w:numPr>
          <w:ilvl w:val="0"/>
          <w:numId w:val="44"/>
        </w:numPr>
      </w:pPr>
      <w:r>
        <w:t xml:space="preserve">Translating project-level adaptation efforts to additive resilience, ecosystem services, and economic benefits across the sub-watershed, </w:t>
      </w:r>
    </w:p>
    <w:p w14:paraId="1C04E7A8" w14:textId="1C95421C" w:rsidR="00DF3064" w:rsidRDefault="00DF3064" w:rsidP="00434CD4">
      <w:pPr>
        <w:pStyle w:val="ListParagraph"/>
        <w:numPr>
          <w:ilvl w:val="0"/>
          <w:numId w:val="44"/>
        </w:numPr>
      </w:pPr>
      <w:r>
        <w:t xml:space="preserve">Highlighting new and enabling policies and legislation from state or local jurisdictions, and </w:t>
      </w:r>
    </w:p>
    <w:p w14:paraId="0F6C981B" w14:textId="5413F470" w:rsidR="00DF3064" w:rsidRDefault="00DF3064" w:rsidP="00434CD4">
      <w:pPr>
        <w:pStyle w:val="ListParagraph"/>
        <w:numPr>
          <w:ilvl w:val="0"/>
          <w:numId w:val="44"/>
        </w:numPr>
      </w:pPr>
      <w:r>
        <w:t>Identifying and sharing funding opportunities.</w:t>
      </w:r>
    </w:p>
    <w:p w14:paraId="572061B1" w14:textId="0E19D0D1" w:rsidR="00DF3064" w:rsidRPr="00DF3064" w:rsidRDefault="00DF3064" w:rsidP="00DF3064">
      <w:r w:rsidRPr="00DF3064">
        <w:t xml:space="preserve">Progress will be measured based on the adaptation activities occurring in the sub-watersheds, building up to a minimum of seven sub-watersheds supported by 2040. Tracking progress would encompass documenting the workgroup’s and participating partners' evolution through the adaptation planning-to-implementation pipeline across the selected sub-watersheds. The workgroup envisions direct involvement with knowledge-sharing and technical assistance activities under Target 1 with the goal that these activities would lead to an increase of identified adaptation options under Target 2 by participating signatories and organizations through strategic networking efforts. Tracking Target 2 will depend on developing reporting mechanisms with the participating partners.  </w:t>
      </w:r>
    </w:p>
    <w:p w14:paraId="00053B9E" w14:textId="77777777" w:rsidR="00DF3064" w:rsidRPr="00DF3064" w:rsidRDefault="00DF3064" w:rsidP="00DF3064">
      <w:r w:rsidRPr="00DF3064">
        <w:lastRenderedPageBreak/>
        <w:t xml:space="preserve">Future indicators will demonstrate progress made by sub-watersheds on the adaptation planning-to-implementation pipeline. We aim to develop "capacity-building" indicators to track progress. These could include the integration of resilience strategies into local comprehensive plans, the number of successful grant proposals submitted for projects, and the establishment of local policies/ordinances. Additionally, the workgroup aims to support activities to quantify the additive benefits across implementing </w:t>
      </w:r>
      <w:proofErr w:type="spellStart"/>
      <w:r w:rsidRPr="00DF3064">
        <w:t>NbS</w:t>
      </w:r>
      <w:proofErr w:type="spellEnd"/>
      <w:r w:rsidRPr="00DF3064">
        <w:t xml:space="preserve"> and other resilience activities for prioritized endpoints (e.g., reduced flooding damage, resilient habitat, reduced erosion, etc.). These will depend on the adaptation needs identified in the sub-watershed area. The workgroup will also explore engagement metrics, including an endpoint metric that indicates when a sub-watershed network is self-sufficient in advancing their adaptation pipeline.</w:t>
      </w:r>
    </w:p>
    <w:p w14:paraId="6535260F" w14:textId="2FC21844" w:rsidR="00C20B9C" w:rsidRDefault="00C20B9C" w:rsidP="00C20B9C">
      <w:pPr>
        <w:pStyle w:val="Heading3"/>
      </w:pPr>
      <w:r>
        <w:t xml:space="preserve">Situation Analysis for Outcome 3.1: </w:t>
      </w:r>
      <w:r w:rsidR="0062661B" w:rsidRPr="0062661B">
        <w:t>Adapting to Changing Environmental Conditions</w:t>
      </w:r>
    </w:p>
    <w:p w14:paraId="7FCEB9BC" w14:textId="06F93724" w:rsidR="004653F2" w:rsidRDefault="00C20B9C" w:rsidP="00AA6A61">
      <w:r>
        <w:t>The following table identifies challenges that will impact progress towards attaining this outcome and its targets. This analysis c</w:t>
      </w:r>
      <w:r w:rsidRPr="00127D22">
        <w:t>onsider</w:t>
      </w:r>
      <w:r>
        <w:t xml:space="preserve">s </w:t>
      </w:r>
      <w:r w:rsidRPr="00127D22">
        <w:t xml:space="preserve">scientific, environmental, fiscal or policy-related developments that have already or may influence work during the upcoming six-year Management Strategy cycle. </w:t>
      </w:r>
      <w:r>
        <w:t xml:space="preserve">Consideration is given to which challenges are within </w:t>
      </w:r>
      <w:r w:rsidRPr="005563ED">
        <w:t>and</w:t>
      </w:r>
      <w:r>
        <w:t xml:space="preserve"> outside of CBP’s ability to influence. </w:t>
      </w:r>
      <w:r w:rsidRPr="1FC04E11">
        <w:t>Challenges associated with Changing Environmental Conditions are denoted with an asterisk (*).</w:t>
      </w:r>
      <w:r>
        <w:t xml:space="preserve"> Challenges listed in bold font have been identified by the Goal Team and its Workgroups as being priorities for the Workgroup to seek to address or make progress against through the development and implementation of Management Approaches. </w:t>
      </w:r>
      <w:r w:rsidRPr="04F06B97">
        <w:rPr>
          <w:color w:val="1F1F1F"/>
        </w:rPr>
        <w:t>In some instances, the workgroup’s ability to act will depend on the financial resources available.</w:t>
      </w:r>
    </w:p>
    <w:tbl>
      <w:tblPr>
        <w:tblStyle w:val="TableGrid"/>
        <w:tblW w:w="9535" w:type="dxa"/>
        <w:tblLook w:val="04A0" w:firstRow="1" w:lastRow="0" w:firstColumn="1" w:lastColumn="0" w:noHBand="0" w:noVBand="1"/>
      </w:tblPr>
      <w:tblGrid>
        <w:gridCol w:w="7375"/>
        <w:gridCol w:w="720"/>
        <w:gridCol w:w="720"/>
        <w:gridCol w:w="720"/>
      </w:tblGrid>
      <w:tr w:rsidR="00775E2C" w:rsidRPr="006350C4" w14:paraId="3AAB6F7F" w14:textId="77777777" w:rsidTr="0029776E">
        <w:trPr>
          <w:cantSplit/>
          <w:trHeight w:val="2110"/>
        </w:trPr>
        <w:tc>
          <w:tcPr>
            <w:tcW w:w="7375" w:type="dxa"/>
            <w:vAlign w:val="bottom"/>
          </w:tcPr>
          <w:p w14:paraId="7BBD62E6" w14:textId="77777777" w:rsidR="00775E2C" w:rsidRPr="00D44C30" w:rsidRDefault="00775E2C" w:rsidP="0029776E">
            <w:pPr>
              <w:rPr>
                <w:b/>
                <w:bCs/>
              </w:rPr>
            </w:pPr>
            <w:r w:rsidRPr="00D44C30">
              <w:rPr>
                <w:b/>
                <w:bCs/>
              </w:rPr>
              <w:t>Challenges</w:t>
            </w:r>
          </w:p>
        </w:tc>
        <w:tc>
          <w:tcPr>
            <w:tcW w:w="720" w:type="dxa"/>
            <w:textDirection w:val="btLr"/>
            <w:vAlign w:val="bottom"/>
          </w:tcPr>
          <w:p w14:paraId="2B881235" w14:textId="77777777" w:rsidR="00775E2C" w:rsidRPr="00D30028" w:rsidRDefault="00775E2C" w:rsidP="0029776E">
            <w:pPr>
              <w:ind w:left="113" w:right="113"/>
            </w:pPr>
            <w:r w:rsidRPr="00D30028">
              <w:rPr>
                <w:lang w:val="en"/>
              </w:rPr>
              <w:t>Within CBPs ability to influence</w:t>
            </w:r>
          </w:p>
        </w:tc>
        <w:tc>
          <w:tcPr>
            <w:tcW w:w="720" w:type="dxa"/>
            <w:textDirection w:val="btLr"/>
            <w:vAlign w:val="bottom"/>
          </w:tcPr>
          <w:p w14:paraId="1E2F5073" w14:textId="77777777" w:rsidR="00775E2C" w:rsidRPr="00D30028" w:rsidRDefault="00775E2C" w:rsidP="0029776E">
            <w:pPr>
              <w:ind w:left="113" w:right="113"/>
            </w:pPr>
            <w:r w:rsidRPr="00D30028">
              <w:rPr>
                <w:lang w:val="en"/>
              </w:rPr>
              <w:t>Within CBPs ability to act</w:t>
            </w:r>
          </w:p>
        </w:tc>
        <w:tc>
          <w:tcPr>
            <w:tcW w:w="720" w:type="dxa"/>
            <w:textDirection w:val="btLr"/>
            <w:vAlign w:val="bottom"/>
          </w:tcPr>
          <w:p w14:paraId="182E1369" w14:textId="77777777" w:rsidR="00775E2C" w:rsidRPr="00D30028" w:rsidRDefault="00775E2C" w:rsidP="0029776E">
            <w:pPr>
              <w:ind w:left="113" w:right="113"/>
            </w:pPr>
            <w:r w:rsidRPr="00D30028">
              <w:rPr>
                <w:lang w:val="en"/>
              </w:rPr>
              <w:t>Outside of CBP's ability to influence or act</w:t>
            </w:r>
          </w:p>
        </w:tc>
      </w:tr>
      <w:tr w:rsidR="00775E2C" w:rsidRPr="000F3901" w14:paraId="2548AF38" w14:textId="77777777" w:rsidTr="00EE1AC2">
        <w:trPr>
          <w:trHeight w:val="286"/>
        </w:trPr>
        <w:tc>
          <w:tcPr>
            <w:tcW w:w="7375" w:type="dxa"/>
          </w:tcPr>
          <w:p w14:paraId="5DE1387F" w14:textId="4498525B" w:rsidR="00775E2C" w:rsidRPr="00775E2C" w:rsidRDefault="00775E2C" w:rsidP="00775E2C">
            <w:pPr>
              <w:rPr>
                <w:iCs/>
              </w:rPr>
            </w:pPr>
            <w:r w:rsidRPr="00775E2C">
              <w:rPr>
                <w:b/>
                <w:iCs/>
              </w:rPr>
              <w:t>Selecting which sub-watersheds to support that align with available expertise (operational for workgroup)</w:t>
            </w:r>
          </w:p>
        </w:tc>
        <w:tc>
          <w:tcPr>
            <w:tcW w:w="720" w:type="dxa"/>
            <w:vAlign w:val="center"/>
          </w:tcPr>
          <w:p w14:paraId="2441466A" w14:textId="2BFDCAA7" w:rsidR="00775E2C" w:rsidRPr="00FD54A8" w:rsidRDefault="00775E2C" w:rsidP="00775E2C">
            <w:r w:rsidRPr="00D30ADA">
              <w:t xml:space="preserve"> </w:t>
            </w:r>
          </w:p>
        </w:tc>
        <w:tc>
          <w:tcPr>
            <w:tcW w:w="720" w:type="dxa"/>
            <w:vAlign w:val="center"/>
          </w:tcPr>
          <w:p w14:paraId="77372805" w14:textId="42543253" w:rsidR="00775E2C" w:rsidRPr="00FD54A8" w:rsidRDefault="00775E2C" w:rsidP="00775E2C">
            <w:r w:rsidRPr="00D30ADA">
              <w:rPr>
                <w:b/>
                <w:bCs/>
              </w:rPr>
              <w:t>X</w:t>
            </w:r>
          </w:p>
        </w:tc>
        <w:tc>
          <w:tcPr>
            <w:tcW w:w="720" w:type="dxa"/>
            <w:vAlign w:val="center"/>
          </w:tcPr>
          <w:p w14:paraId="1A074E04" w14:textId="331B62D5" w:rsidR="00775E2C" w:rsidRPr="00FD54A8" w:rsidRDefault="00775E2C" w:rsidP="00775E2C">
            <w:r w:rsidRPr="00D30ADA">
              <w:t xml:space="preserve"> </w:t>
            </w:r>
          </w:p>
        </w:tc>
      </w:tr>
      <w:tr w:rsidR="00775E2C" w:rsidRPr="00C032A5" w14:paraId="34CED9E3" w14:textId="77777777" w:rsidTr="00EE1AC2">
        <w:trPr>
          <w:trHeight w:val="286"/>
        </w:trPr>
        <w:tc>
          <w:tcPr>
            <w:tcW w:w="7375" w:type="dxa"/>
          </w:tcPr>
          <w:p w14:paraId="7076C0EC" w14:textId="229C44E0" w:rsidR="00775E2C" w:rsidRPr="00775E2C" w:rsidRDefault="00775E2C" w:rsidP="00775E2C">
            <w:pPr>
              <w:rPr>
                <w:iCs/>
              </w:rPr>
            </w:pPr>
            <w:r w:rsidRPr="00775E2C">
              <w:rPr>
                <w:b/>
                <w:bCs/>
                <w:iCs/>
                <w:color w:val="1F1F1F"/>
              </w:rPr>
              <w:t>*Lack of quantitative adaptation metrics and indicators for evaluating long-term resilience enhancement.</w:t>
            </w:r>
          </w:p>
        </w:tc>
        <w:tc>
          <w:tcPr>
            <w:tcW w:w="720" w:type="dxa"/>
            <w:vAlign w:val="center"/>
          </w:tcPr>
          <w:p w14:paraId="16D405D0" w14:textId="3CAB6690" w:rsidR="00775E2C" w:rsidRPr="00FD54A8" w:rsidRDefault="00775E2C" w:rsidP="00775E2C">
            <w:r w:rsidRPr="00D30ADA">
              <w:rPr>
                <w:b/>
                <w:bCs/>
              </w:rPr>
              <w:t xml:space="preserve"> </w:t>
            </w:r>
          </w:p>
        </w:tc>
        <w:tc>
          <w:tcPr>
            <w:tcW w:w="720" w:type="dxa"/>
            <w:vAlign w:val="center"/>
          </w:tcPr>
          <w:p w14:paraId="5EEFBB93" w14:textId="168A6C58" w:rsidR="00775E2C" w:rsidRPr="00FD54A8" w:rsidRDefault="00775E2C" w:rsidP="00775E2C">
            <w:r w:rsidRPr="00D30ADA">
              <w:rPr>
                <w:b/>
                <w:bCs/>
              </w:rPr>
              <w:t>X</w:t>
            </w:r>
          </w:p>
        </w:tc>
        <w:tc>
          <w:tcPr>
            <w:tcW w:w="720" w:type="dxa"/>
            <w:vAlign w:val="center"/>
          </w:tcPr>
          <w:p w14:paraId="2DFBED64" w14:textId="576B3120" w:rsidR="00775E2C" w:rsidRPr="00FD54A8" w:rsidRDefault="00775E2C" w:rsidP="00775E2C">
            <w:r w:rsidRPr="00D30ADA">
              <w:t xml:space="preserve"> </w:t>
            </w:r>
          </w:p>
        </w:tc>
      </w:tr>
      <w:tr w:rsidR="00775E2C" w14:paraId="4FA12446" w14:textId="77777777" w:rsidTr="00EE1AC2">
        <w:trPr>
          <w:trHeight w:val="286"/>
        </w:trPr>
        <w:tc>
          <w:tcPr>
            <w:tcW w:w="7375" w:type="dxa"/>
          </w:tcPr>
          <w:p w14:paraId="7E89BB05" w14:textId="600B1AB7" w:rsidR="00775E2C" w:rsidRPr="00775E2C" w:rsidRDefault="00775E2C" w:rsidP="00775E2C">
            <w:pPr>
              <w:rPr>
                <w:iCs/>
              </w:rPr>
            </w:pPr>
            <w:r w:rsidRPr="00775E2C">
              <w:rPr>
                <w:b/>
                <w:bCs/>
                <w:iCs/>
              </w:rPr>
              <w:t xml:space="preserve">*Lack of centralized adaptation strategies </w:t>
            </w:r>
            <w:r w:rsidRPr="00775E2C">
              <w:rPr>
                <w:b/>
                <w:bCs/>
                <w:iCs/>
                <w:color w:val="1F1F1F"/>
              </w:rPr>
              <w:t>project-tracking database</w:t>
            </w:r>
          </w:p>
        </w:tc>
        <w:tc>
          <w:tcPr>
            <w:tcW w:w="720" w:type="dxa"/>
            <w:vAlign w:val="center"/>
          </w:tcPr>
          <w:p w14:paraId="04D89BB1" w14:textId="46488B91" w:rsidR="00775E2C" w:rsidRPr="00FD54A8" w:rsidRDefault="00775E2C" w:rsidP="00775E2C">
            <w:r w:rsidRPr="00D30ADA">
              <w:t xml:space="preserve"> </w:t>
            </w:r>
          </w:p>
        </w:tc>
        <w:tc>
          <w:tcPr>
            <w:tcW w:w="720" w:type="dxa"/>
            <w:vAlign w:val="center"/>
          </w:tcPr>
          <w:p w14:paraId="04D985EF" w14:textId="681F0593" w:rsidR="00775E2C" w:rsidRPr="00FD54A8" w:rsidRDefault="00775E2C" w:rsidP="00775E2C">
            <w:r w:rsidRPr="00D30ADA">
              <w:rPr>
                <w:b/>
                <w:bCs/>
              </w:rPr>
              <w:t>X</w:t>
            </w:r>
          </w:p>
        </w:tc>
        <w:tc>
          <w:tcPr>
            <w:tcW w:w="720" w:type="dxa"/>
            <w:vAlign w:val="center"/>
          </w:tcPr>
          <w:p w14:paraId="27F3D0E2" w14:textId="0925D8AF" w:rsidR="00775E2C" w:rsidRPr="00FD54A8" w:rsidRDefault="00775E2C" w:rsidP="00775E2C">
            <w:r w:rsidRPr="00D30ADA">
              <w:t xml:space="preserve"> </w:t>
            </w:r>
          </w:p>
        </w:tc>
      </w:tr>
      <w:tr w:rsidR="00775E2C" w14:paraId="6D708D8A" w14:textId="77777777" w:rsidTr="00EE1AC2">
        <w:trPr>
          <w:trHeight w:val="64"/>
        </w:trPr>
        <w:tc>
          <w:tcPr>
            <w:tcW w:w="7375" w:type="dxa"/>
          </w:tcPr>
          <w:p w14:paraId="73F977C7" w14:textId="250CDA6A" w:rsidR="00775E2C" w:rsidRPr="00775E2C" w:rsidRDefault="00775E2C" w:rsidP="00775E2C">
            <w:pPr>
              <w:rPr>
                <w:iCs/>
              </w:rPr>
            </w:pPr>
            <w:r w:rsidRPr="00775E2C">
              <w:rPr>
                <w:b/>
                <w:iCs/>
                <w:color w:val="1F1F1F"/>
              </w:rPr>
              <w:t>*Regulatory and permitting challenges that stall innovative nature-based engineering solutions.</w:t>
            </w:r>
          </w:p>
        </w:tc>
        <w:tc>
          <w:tcPr>
            <w:tcW w:w="720" w:type="dxa"/>
            <w:vAlign w:val="center"/>
          </w:tcPr>
          <w:p w14:paraId="44751224" w14:textId="0BF663DB" w:rsidR="00775E2C" w:rsidRPr="00FD54A8" w:rsidRDefault="00775E2C" w:rsidP="00775E2C">
            <w:r w:rsidRPr="00D30ADA">
              <w:rPr>
                <w:b/>
                <w:bCs/>
                <w:color w:val="1F1F1F"/>
              </w:rPr>
              <w:t>X</w:t>
            </w:r>
          </w:p>
        </w:tc>
        <w:tc>
          <w:tcPr>
            <w:tcW w:w="720" w:type="dxa"/>
            <w:vAlign w:val="center"/>
          </w:tcPr>
          <w:p w14:paraId="5A45CADD" w14:textId="06617778" w:rsidR="00775E2C" w:rsidRPr="00FD54A8" w:rsidRDefault="00775E2C" w:rsidP="00775E2C">
            <w:r w:rsidRPr="00D30ADA">
              <w:t xml:space="preserve"> </w:t>
            </w:r>
          </w:p>
        </w:tc>
        <w:tc>
          <w:tcPr>
            <w:tcW w:w="720" w:type="dxa"/>
            <w:vAlign w:val="center"/>
          </w:tcPr>
          <w:p w14:paraId="42846DAE" w14:textId="6430DED4" w:rsidR="00775E2C" w:rsidRPr="00FD54A8" w:rsidRDefault="00775E2C" w:rsidP="00775E2C">
            <w:r w:rsidRPr="00D30ADA">
              <w:t xml:space="preserve"> </w:t>
            </w:r>
          </w:p>
        </w:tc>
      </w:tr>
      <w:tr w:rsidR="00775E2C" w:rsidRPr="000F3901" w14:paraId="095A5E18" w14:textId="77777777" w:rsidTr="00EE1AC2">
        <w:trPr>
          <w:trHeight w:val="286"/>
        </w:trPr>
        <w:tc>
          <w:tcPr>
            <w:tcW w:w="7375" w:type="dxa"/>
          </w:tcPr>
          <w:p w14:paraId="11F2E577" w14:textId="7923D89D" w:rsidR="00775E2C" w:rsidRPr="00775E2C" w:rsidRDefault="00775E2C" w:rsidP="00775E2C">
            <w:pPr>
              <w:rPr>
                <w:iCs/>
              </w:rPr>
            </w:pPr>
            <w:r w:rsidRPr="00775E2C">
              <w:rPr>
                <w:b/>
                <w:iCs/>
                <w:color w:val="1F1F1F"/>
              </w:rPr>
              <w:lastRenderedPageBreak/>
              <w:t>*Short-term horizon (under 5 years) of major resilience grants, which discourages long-term adaptation planning and monitoring of progress of desired adaptation end-points.</w:t>
            </w:r>
          </w:p>
        </w:tc>
        <w:tc>
          <w:tcPr>
            <w:tcW w:w="720" w:type="dxa"/>
            <w:vAlign w:val="center"/>
          </w:tcPr>
          <w:p w14:paraId="2E59C34C" w14:textId="41E1599C" w:rsidR="00775E2C" w:rsidRPr="00FD54A8" w:rsidRDefault="00775E2C" w:rsidP="00775E2C">
            <w:r w:rsidRPr="00D30ADA">
              <w:rPr>
                <w:b/>
                <w:bCs/>
              </w:rPr>
              <w:t>X</w:t>
            </w:r>
          </w:p>
        </w:tc>
        <w:tc>
          <w:tcPr>
            <w:tcW w:w="720" w:type="dxa"/>
            <w:vAlign w:val="center"/>
          </w:tcPr>
          <w:p w14:paraId="44A615DF" w14:textId="7D379367" w:rsidR="00775E2C" w:rsidRPr="00FD54A8" w:rsidRDefault="00775E2C" w:rsidP="00775E2C">
            <w:r w:rsidRPr="00D30ADA">
              <w:t xml:space="preserve"> </w:t>
            </w:r>
          </w:p>
        </w:tc>
        <w:tc>
          <w:tcPr>
            <w:tcW w:w="720" w:type="dxa"/>
            <w:vAlign w:val="center"/>
          </w:tcPr>
          <w:p w14:paraId="32A1EEFE" w14:textId="581EDF89" w:rsidR="00775E2C" w:rsidRPr="00FD54A8" w:rsidRDefault="00775E2C" w:rsidP="00775E2C">
            <w:r w:rsidRPr="00D30ADA">
              <w:t xml:space="preserve"> </w:t>
            </w:r>
          </w:p>
        </w:tc>
      </w:tr>
      <w:tr w:rsidR="00775E2C" w14:paraId="4F160129" w14:textId="77777777" w:rsidTr="00EE1AC2">
        <w:trPr>
          <w:trHeight w:val="286"/>
        </w:trPr>
        <w:tc>
          <w:tcPr>
            <w:tcW w:w="7375" w:type="dxa"/>
          </w:tcPr>
          <w:p w14:paraId="6AD86DB2" w14:textId="6F3A0381" w:rsidR="00775E2C" w:rsidRPr="00775E2C" w:rsidRDefault="00775E2C" w:rsidP="00775E2C">
            <w:pPr>
              <w:rPr>
                <w:iCs/>
              </w:rPr>
            </w:pPr>
            <w:r w:rsidRPr="00775E2C">
              <w:rPr>
                <w:b/>
                <w:iCs/>
                <w:color w:val="1F1F1F"/>
              </w:rPr>
              <w:t xml:space="preserve">*Lack of long-term datasets needed to better inform adaptation planning and design with </w:t>
            </w:r>
            <w:proofErr w:type="spellStart"/>
            <w:r w:rsidRPr="00775E2C">
              <w:rPr>
                <w:b/>
                <w:iCs/>
                <w:color w:val="1F1F1F"/>
              </w:rPr>
              <w:t>NbS</w:t>
            </w:r>
            <w:proofErr w:type="spellEnd"/>
          </w:p>
        </w:tc>
        <w:tc>
          <w:tcPr>
            <w:tcW w:w="720" w:type="dxa"/>
            <w:vAlign w:val="center"/>
          </w:tcPr>
          <w:p w14:paraId="0BF54199" w14:textId="33727432" w:rsidR="00775E2C" w:rsidRPr="00FD54A8" w:rsidRDefault="00775E2C" w:rsidP="00775E2C">
            <w:r w:rsidRPr="00D30ADA">
              <w:rPr>
                <w:b/>
                <w:bCs/>
              </w:rPr>
              <w:t xml:space="preserve"> </w:t>
            </w:r>
          </w:p>
        </w:tc>
        <w:tc>
          <w:tcPr>
            <w:tcW w:w="720" w:type="dxa"/>
            <w:vAlign w:val="center"/>
          </w:tcPr>
          <w:p w14:paraId="5AE24ED7" w14:textId="48E06B72" w:rsidR="00775E2C" w:rsidRPr="00FD54A8" w:rsidRDefault="00775E2C" w:rsidP="00775E2C">
            <w:r w:rsidRPr="00D30ADA">
              <w:rPr>
                <w:b/>
                <w:bCs/>
                <w:color w:val="1F1F1F"/>
              </w:rPr>
              <w:t>X</w:t>
            </w:r>
          </w:p>
        </w:tc>
        <w:tc>
          <w:tcPr>
            <w:tcW w:w="720" w:type="dxa"/>
            <w:vAlign w:val="center"/>
          </w:tcPr>
          <w:p w14:paraId="36F77A27" w14:textId="6486C09D" w:rsidR="00775E2C" w:rsidRPr="00FD54A8" w:rsidRDefault="00775E2C" w:rsidP="00775E2C">
            <w:r w:rsidRPr="00D30ADA">
              <w:t xml:space="preserve"> </w:t>
            </w:r>
          </w:p>
        </w:tc>
      </w:tr>
      <w:tr w:rsidR="00775E2C" w:rsidRPr="00285A84" w14:paraId="3BDD347D" w14:textId="77777777" w:rsidTr="00EE1AC2">
        <w:trPr>
          <w:trHeight w:val="286"/>
        </w:trPr>
        <w:tc>
          <w:tcPr>
            <w:tcW w:w="7375" w:type="dxa"/>
          </w:tcPr>
          <w:p w14:paraId="1A375751" w14:textId="1FA57176" w:rsidR="00775E2C" w:rsidRPr="00775E2C" w:rsidRDefault="00775E2C" w:rsidP="00775E2C">
            <w:pPr>
              <w:rPr>
                <w:iCs/>
              </w:rPr>
            </w:pPr>
            <w:r w:rsidRPr="00775E2C">
              <w:rPr>
                <w:b/>
                <w:bCs/>
                <w:iCs/>
              </w:rPr>
              <w:t>Limited operational capacity to support localized, “boots-on-the-ground” relationship-building</w:t>
            </w:r>
          </w:p>
        </w:tc>
        <w:tc>
          <w:tcPr>
            <w:tcW w:w="720" w:type="dxa"/>
            <w:vAlign w:val="center"/>
          </w:tcPr>
          <w:p w14:paraId="581D7499" w14:textId="20983CD3" w:rsidR="00775E2C" w:rsidRPr="00FD54A8" w:rsidRDefault="00775E2C" w:rsidP="00775E2C">
            <w:r w:rsidRPr="00D30ADA">
              <w:rPr>
                <w:b/>
                <w:bCs/>
                <w:color w:val="1F1F1F"/>
              </w:rPr>
              <w:t>X</w:t>
            </w:r>
          </w:p>
        </w:tc>
        <w:tc>
          <w:tcPr>
            <w:tcW w:w="720" w:type="dxa"/>
            <w:vAlign w:val="center"/>
          </w:tcPr>
          <w:p w14:paraId="7D0EF7EE" w14:textId="0B6232D0" w:rsidR="00775E2C" w:rsidRPr="00FD54A8" w:rsidRDefault="00775E2C" w:rsidP="00775E2C">
            <w:r w:rsidRPr="00D30ADA">
              <w:rPr>
                <w:b/>
                <w:bCs/>
              </w:rPr>
              <w:t>X</w:t>
            </w:r>
          </w:p>
        </w:tc>
        <w:tc>
          <w:tcPr>
            <w:tcW w:w="720" w:type="dxa"/>
            <w:vAlign w:val="center"/>
          </w:tcPr>
          <w:p w14:paraId="424A6A4F" w14:textId="514405F7" w:rsidR="00775E2C" w:rsidRPr="00FD54A8" w:rsidRDefault="00775E2C" w:rsidP="00775E2C">
            <w:r w:rsidRPr="00D30ADA">
              <w:t xml:space="preserve"> </w:t>
            </w:r>
          </w:p>
        </w:tc>
      </w:tr>
      <w:tr w:rsidR="00775E2C" w14:paraId="786FE254" w14:textId="77777777" w:rsidTr="00EE1AC2">
        <w:trPr>
          <w:trHeight w:val="286"/>
        </w:trPr>
        <w:tc>
          <w:tcPr>
            <w:tcW w:w="7375" w:type="dxa"/>
          </w:tcPr>
          <w:p w14:paraId="30336672" w14:textId="28FE909D" w:rsidR="00775E2C" w:rsidRPr="00775E2C" w:rsidRDefault="00775E2C" w:rsidP="00775E2C">
            <w:pPr>
              <w:rPr>
                <w:iCs/>
              </w:rPr>
            </w:pPr>
            <w:r w:rsidRPr="00775E2C">
              <w:rPr>
                <w:b/>
                <w:bCs/>
                <w:iCs/>
                <w:color w:val="1F1F1F"/>
              </w:rPr>
              <w:t>Limited technical capacity of local governments to draft complex, competitive federal grant proposals</w:t>
            </w:r>
          </w:p>
        </w:tc>
        <w:tc>
          <w:tcPr>
            <w:tcW w:w="720" w:type="dxa"/>
            <w:vAlign w:val="center"/>
          </w:tcPr>
          <w:p w14:paraId="3EEDDE62" w14:textId="39A5BB9C" w:rsidR="00775E2C" w:rsidRPr="00FD54A8" w:rsidRDefault="00775E2C" w:rsidP="00775E2C">
            <w:r w:rsidRPr="00D30ADA">
              <w:rPr>
                <w:b/>
                <w:bCs/>
                <w:color w:val="1F1F1F"/>
              </w:rPr>
              <w:t>X</w:t>
            </w:r>
          </w:p>
        </w:tc>
        <w:tc>
          <w:tcPr>
            <w:tcW w:w="720" w:type="dxa"/>
            <w:vAlign w:val="center"/>
          </w:tcPr>
          <w:p w14:paraId="46792D91" w14:textId="261B1236" w:rsidR="00775E2C" w:rsidRPr="00FD54A8" w:rsidRDefault="00775E2C" w:rsidP="00775E2C">
            <w:r w:rsidRPr="00D30ADA">
              <w:rPr>
                <w:b/>
                <w:bCs/>
              </w:rPr>
              <w:t>X</w:t>
            </w:r>
          </w:p>
        </w:tc>
        <w:tc>
          <w:tcPr>
            <w:tcW w:w="720" w:type="dxa"/>
            <w:vAlign w:val="center"/>
          </w:tcPr>
          <w:p w14:paraId="31D5F6F5" w14:textId="7796607B" w:rsidR="00775E2C" w:rsidRPr="00FD54A8" w:rsidRDefault="00775E2C" w:rsidP="00775E2C">
            <w:r w:rsidRPr="00D30ADA">
              <w:t xml:space="preserve"> </w:t>
            </w:r>
          </w:p>
        </w:tc>
      </w:tr>
      <w:tr w:rsidR="00775E2C" w14:paraId="760FC7D7" w14:textId="77777777" w:rsidTr="00EE1AC2">
        <w:trPr>
          <w:trHeight w:val="143"/>
        </w:trPr>
        <w:tc>
          <w:tcPr>
            <w:tcW w:w="7375" w:type="dxa"/>
          </w:tcPr>
          <w:p w14:paraId="774A9BBC" w14:textId="48FE9B38" w:rsidR="00775E2C" w:rsidRPr="00775E2C" w:rsidRDefault="00775E2C" w:rsidP="00775E2C">
            <w:pPr>
              <w:rPr>
                <w:iCs/>
              </w:rPr>
            </w:pPr>
            <w:r w:rsidRPr="00775E2C">
              <w:rPr>
                <w:b/>
                <w:bCs/>
                <w:iCs/>
              </w:rPr>
              <w:t>*Defining and quantifying impacts of changing climatic and environmental conditions</w:t>
            </w:r>
          </w:p>
        </w:tc>
        <w:tc>
          <w:tcPr>
            <w:tcW w:w="720" w:type="dxa"/>
            <w:vAlign w:val="center"/>
          </w:tcPr>
          <w:p w14:paraId="044578CE" w14:textId="5F0037BB" w:rsidR="00775E2C" w:rsidRPr="00FD54A8" w:rsidRDefault="00775E2C" w:rsidP="00775E2C">
            <w:r w:rsidRPr="00D30ADA">
              <w:rPr>
                <w:b/>
                <w:bCs/>
              </w:rPr>
              <w:t>X</w:t>
            </w:r>
          </w:p>
        </w:tc>
        <w:tc>
          <w:tcPr>
            <w:tcW w:w="720" w:type="dxa"/>
            <w:vAlign w:val="center"/>
          </w:tcPr>
          <w:p w14:paraId="783833E6" w14:textId="2666F440" w:rsidR="00775E2C" w:rsidRPr="00FD54A8" w:rsidRDefault="00775E2C" w:rsidP="00775E2C">
            <w:r w:rsidRPr="00D30ADA">
              <w:rPr>
                <w:b/>
                <w:bCs/>
              </w:rPr>
              <w:t>X</w:t>
            </w:r>
          </w:p>
        </w:tc>
        <w:tc>
          <w:tcPr>
            <w:tcW w:w="720" w:type="dxa"/>
            <w:vAlign w:val="center"/>
          </w:tcPr>
          <w:p w14:paraId="1F2C002F" w14:textId="56B503A1" w:rsidR="00775E2C" w:rsidRPr="00FD54A8" w:rsidRDefault="00775E2C" w:rsidP="00775E2C">
            <w:r w:rsidRPr="00D30ADA">
              <w:t xml:space="preserve"> </w:t>
            </w:r>
          </w:p>
        </w:tc>
      </w:tr>
      <w:tr w:rsidR="00775E2C" w:rsidRPr="009B240B" w14:paraId="22DBB216" w14:textId="77777777" w:rsidTr="00EE1AC2">
        <w:trPr>
          <w:trHeight w:val="314"/>
        </w:trPr>
        <w:tc>
          <w:tcPr>
            <w:tcW w:w="7375" w:type="dxa"/>
          </w:tcPr>
          <w:p w14:paraId="567268DB" w14:textId="6A95986B" w:rsidR="00775E2C" w:rsidRPr="00FD54A8" w:rsidRDefault="00775E2C" w:rsidP="00775E2C">
            <w:r w:rsidRPr="04F06B97">
              <w:rPr>
                <w:b/>
                <w:i/>
                <w:color w:val="1F1F1F"/>
              </w:rPr>
              <w:t>*Limited public and private landowner awareness regarding existing land-use transition incentives, cost-share options, and resilient easements.</w:t>
            </w:r>
          </w:p>
        </w:tc>
        <w:tc>
          <w:tcPr>
            <w:tcW w:w="720" w:type="dxa"/>
            <w:vAlign w:val="center"/>
          </w:tcPr>
          <w:p w14:paraId="7E2D8D2B" w14:textId="79592328" w:rsidR="00775E2C" w:rsidRPr="00FD54A8" w:rsidRDefault="00775E2C" w:rsidP="00775E2C">
            <w:r w:rsidRPr="00D30ADA">
              <w:t xml:space="preserve"> </w:t>
            </w:r>
          </w:p>
        </w:tc>
        <w:tc>
          <w:tcPr>
            <w:tcW w:w="720" w:type="dxa"/>
            <w:vAlign w:val="center"/>
          </w:tcPr>
          <w:p w14:paraId="348DB53D" w14:textId="6BA6B668" w:rsidR="00775E2C" w:rsidRPr="00FD54A8" w:rsidRDefault="00775E2C" w:rsidP="00775E2C">
            <w:r w:rsidRPr="00D30ADA">
              <w:rPr>
                <w:b/>
                <w:bCs/>
              </w:rPr>
              <w:t>X</w:t>
            </w:r>
          </w:p>
        </w:tc>
        <w:tc>
          <w:tcPr>
            <w:tcW w:w="720" w:type="dxa"/>
            <w:vAlign w:val="center"/>
          </w:tcPr>
          <w:p w14:paraId="3B6EC080" w14:textId="75B09DCD" w:rsidR="00775E2C" w:rsidRPr="00FD54A8" w:rsidRDefault="00775E2C" w:rsidP="00775E2C">
            <w:r w:rsidRPr="00D30ADA">
              <w:t xml:space="preserve"> </w:t>
            </w:r>
          </w:p>
        </w:tc>
      </w:tr>
      <w:tr w:rsidR="004B5096" w14:paraId="4D72B256" w14:textId="77777777" w:rsidTr="00062479">
        <w:trPr>
          <w:trHeight w:val="286"/>
        </w:trPr>
        <w:tc>
          <w:tcPr>
            <w:tcW w:w="7375" w:type="dxa"/>
          </w:tcPr>
          <w:p w14:paraId="614BC9AF" w14:textId="32A13CB4" w:rsidR="004B5096" w:rsidRPr="00FD54A8" w:rsidRDefault="004B5096" w:rsidP="004B5096">
            <w:r w:rsidRPr="04F06B97">
              <w:rPr>
                <w:b/>
              </w:rPr>
              <w:t xml:space="preserve">Tradeoffs of implementing one </w:t>
            </w:r>
            <w:proofErr w:type="spellStart"/>
            <w:r w:rsidRPr="04F06B97">
              <w:rPr>
                <w:b/>
              </w:rPr>
              <w:t>NbS</w:t>
            </w:r>
            <w:proofErr w:type="spellEnd"/>
            <w:r w:rsidRPr="04F06B97">
              <w:rPr>
                <w:b/>
              </w:rPr>
              <w:t xml:space="preserve"> to address a particular issue (shoreline erosion, stormwater management), but may negatively impact other natural resources outcome (seagrass beds near living shorelines; marsh migration through forested landscapes).</w:t>
            </w:r>
          </w:p>
        </w:tc>
        <w:tc>
          <w:tcPr>
            <w:tcW w:w="720" w:type="dxa"/>
            <w:vAlign w:val="center"/>
          </w:tcPr>
          <w:p w14:paraId="33853AA8" w14:textId="67C3BE71" w:rsidR="004B5096" w:rsidRPr="00FD54A8" w:rsidRDefault="004B5096" w:rsidP="004B5096">
            <w:r w:rsidRPr="00D30ADA">
              <w:t>X</w:t>
            </w:r>
          </w:p>
        </w:tc>
        <w:tc>
          <w:tcPr>
            <w:tcW w:w="720" w:type="dxa"/>
            <w:vAlign w:val="center"/>
          </w:tcPr>
          <w:p w14:paraId="19281115" w14:textId="5B6DE7FD" w:rsidR="004B5096" w:rsidRPr="00FD54A8" w:rsidRDefault="004B5096" w:rsidP="004B5096">
            <w:r w:rsidRPr="00D30ADA">
              <w:t xml:space="preserve"> </w:t>
            </w:r>
          </w:p>
        </w:tc>
        <w:tc>
          <w:tcPr>
            <w:tcW w:w="720" w:type="dxa"/>
            <w:vAlign w:val="center"/>
          </w:tcPr>
          <w:p w14:paraId="31240222" w14:textId="2269C72E" w:rsidR="004B5096" w:rsidRPr="00FD54A8" w:rsidRDefault="004B5096" w:rsidP="004B5096">
            <w:r w:rsidRPr="00D30ADA">
              <w:t xml:space="preserve"> </w:t>
            </w:r>
          </w:p>
        </w:tc>
      </w:tr>
      <w:tr w:rsidR="004B5096" w14:paraId="7208C8B1" w14:textId="77777777" w:rsidTr="00062479">
        <w:trPr>
          <w:trHeight w:val="286"/>
        </w:trPr>
        <w:tc>
          <w:tcPr>
            <w:tcW w:w="7375" w:type="dxa"/>
          </w:tcPr>
          <w:p w14:paraId="44305ADE" w14:textId="6EA2A0A7" w:rsidR="004B5096" w:rsidRPr="00FD54A8" w:rsidRDefault="004B5096" w:rsidP="004B5096">
            <w:r w:rsidRPr="04F06B97">
              <w:rPr>
                <w:b/>
                <w:color w:val="1F1F1F"/>
              </w:rPr>
              <w:t>Future forward land use planning and strategies to address risks to private property.</w:t>
            </w:r>
          </w:p>
        </w:tc>
        <w:tc>
          <w:tcPr>
            <w:tcW w:w="720" w:type="dxa"/>
            <w:vAlign w:val="center"/>
          </w:tcPr>
          <w:p w14:paraId="0E1AD762" w14:textId="4F0AE343" w:rsidR="004B5096" w:rsidRPr="00FD54A8" w:rsidRDefault="004B5096" w:rsidP="004B5096">
            <w:r w:rsidRPr="00D30ADA">
              <w:t>X</w:t>
            </w:r>
          </w:p>
        </w:tc>
        <w:tc>
          <w:tcPr>
            <w:tcW w:w="720" w:type="dxa"/>
            <w:vAlign w:val="center"/>
          </w:tcPr>
          <w:p w14:paraId="36C5912F" w14:textId="6FBD59FA" w:rsidR="004B5096" w:rsidRPr="00FD54A8" w:rsidRDefault="004B5096" w:rsidP="004B5096">
            <w:r w:rsidRPr="00D30ADA">
              <w:t xml:space="preserve"> </w:t>
            </w:r>
          </w:p>
        </w:tc>
        <w:tc>
          <w:tcPr>
            <w:tcW w:w="720" w:type="dxa"/>
            <w:vAlign w:val="center"/>
          </w:tcPr>
          <w:p w14:paraId="545F95F5" w14:textId="4E31C774" w:rsidR="004B5096" w:rsidRPr="00FD54A8" w:rsidRDefault="004B5096" w:rsidP="004B5096">
            <w:r w:rsidRPr="00D30ADA">
              <w:t xml:space="preserve"> </w:t>
            </w:r>
          </w:p>
        </w:tc>
      </w:tr>
      <w:tr w:rsidR="004B5096" w14:paraId="4FF540B7" w14:textId="77777777" w:rsidTr="00062479">
        <w:trPr>
          <w:trHeight w:val="286"/>
        </w:trPr>
        <w:tc>
          <w:tcPr>
            <w:tcW w:w="7375" w:type="dxa"/>
          </w:tcPr>
          <w:p w14:paraId="560835B2" w14:textId="6FFA09A5" w:rsidR="004B5096" w:rsidRPr="00FD54A8" w:rsidRDefault="004B5096" w:rsidP="004B5096">
            <w:r w:rsidRPr="04F06B97">
              <w:rPr>
                <w:b/>
                <w:color w:val="1F1F1F"/>
              </w:rPr>
              <w:t>Long-term fiscal uncertainty for sustaining post-construction monitoring and maintenance after grant expiration</w:t>
            </w:r>
          </w:p>
        </w:tc>
        <w:tc>
          <w:tcPr>
            <w:tcW w:w="720" w:type="dxa"/>
            <w:vAlign w:val="center"/>
          </w:tcPr>
          <w:p w14:paraId="1400D033" w14:textId="66BD7BE3" w:rsidR="004B5096" w:rsidRPr="00FD54A8" w:rsidRDefault="004B5096" w:rsidP="004B5096">
            <w:r w:rsidRPr="00D30ADA">
              <w:t>X</w:t>
            </w:r>
          </w:p>
        </w:tc>
        <w:tc>
          <w:tcPr>
            <w:tcW w:w="720" w:type="dxa"/>
            <w:vAlign w:val="center"/>
          </w:tcPr>
          <w:p w14:paraId="7E3FE288" w14:textId="0E46B000" w:rsidR="004B5096" w:rsidRPr="00FD54A8" w:rsidRDefault="004B5096" w:rsidP="004B5096">
            <w:r w:rsidRPr="00D30ADA">
              <w:t xml:space="preserve"> </w:t>
            </w:r>
          </w:p>
        </w:tc>
        <w:tc>
          <w:tcPr>
            <w:tcW w:w="720" w:type="dxa"/>
            <w:vAlign w:val="center"/>
          </w:tcPr>
          <w:p w14:paraId="73E26979" w14:textId="48DA9F21" w:rsidR="004B5096" w:rsidRPr="00FD54A8" w:rsidRDefault="004B5096" w:rsidP="004B5096">
            <w:r w:rsidRPr="00D30ADA">
              <w:t xml:space="preserve"> </w:t>
            </w:r>
          </w:p>
        </w:tc>
      </w:tr>
      <w:tr w:rsidR="004B5096" w:rsidRPr="000F3901" w14:paraId="7ED54F86" w14:textId="77777777" w:rsidTr="00062479">
        <w:trPr>
          <w:trHeight w:val="286"/>
        </w:trPr>
        <w:tc>
          <w:tcPr>
            <w:tcW w:w="7375" w:type="dxa"/>
          </w:tcPr>
          <w:p w14:paraId="0EC08CC4" w14:textId="6650FD32" w:rsidR="004B5096" w:rsidRPr="00FD54A8" w:rsidRDefault="004B5096" w:rsidP="004B5096">
            <w:r w:rsidRPr="0089313D">
              <w:rPr>
                <w:b/>
                <w:bCs/>
                <w:color w:val="1F1F1F"/>
              </w:rPr>
              <w:t>*Accelerating rate of sea level rise drowning coastal wetlands and driving saltwater intrusion</w:t>
            </w:r>
          </w:p>
        </w:tc>
        <w:tc>
          <w:tcPr>
            <w:tcW w:w="720" w:type="dxa"/>
            <w:vAlign w:val="center"/>
          </w:tcPr>
          <w:p w14:paraId="0BE4FE58" w14:textId="0617987F" w:rsidR="004B5096" w:rsidRPr="00FD54A8" w:rsidRDefault="004B5096" w:rsidP="004B5096">
            <w:r w:rsidRPr="00D30ADA">
              <w:t xml:space="preserve"> </w:t>
            </w:r>
          </w:p>
        </w:tc>
        <w:tc>
          <w:tcPr>
            <w:tcW w:w="720" w:type="dxa"/>
            <w:vAlign w:val="center"/>
          </w:tcPr>
          <w:p w14:paraId="6AFE1FDA" w14:textId="5241FC01" w:rsidR="004B5096" w:rsidRPr="00FD54A8" w:rsidRDefault="004B5096" w:rsidP="004B5096">
            <w:r w:rsidRPr="00D30ADA">
              <w:t xml:space="preserve"> </w:t>
            </w:r>
          </w:p>
        </w:tc>
        <w:tc>
          <w:tcPr>
            <w:tcW w:w="720" w:type="dxa"/>
            <w:vAlign w:val="center"/>
          </w:tcPr>
          <w:p w14:paraId="3218DCA4" w14:textId="486D9139" w:rsidR="004B5096" w:rsidRPr="00FD54A8" w:rsidRDefault="004B5096" w:rsidP="004B5096">
            <w:r w:rsidRPr="00D30ADA">
              <w:t>X</w:t>
            </w:r>
          </w:p>
        </w:tc>
      </w:tr>
      <w:tr w:rsidR="004B5096" w:rsidRPr="000F3901" w14:paraId="1A2271D3" w14:textId="77777777" w:rsidTr="00062479">
        <w:trPr>
          <w:trHeight w:val="286"/>
        </w:trPr>
        <w:tc>
          <w:tcPr>
            <w:tcW w:w="7375" w:type="dxa"/>
          </w:tcPr>
          <w:p w14:paraId="5858C09D" w14:textId="4C0E438D" w:rsidR="004B5096" w:rsidRPr="00FD54A8" w:rsidRDefault="004B5096" w:rsidP="004B5096">
            <w:r w:rsidRPr="0089313D">
              <w:rPr>
                <w:b/>
                <w:bCs/>
                <w:color w:val="1F1F1F"/>
              </w:rPr>
              <w:t>*Increasing frequency, duration, and peak intensity of heavy precipitation events and flash flooding</w:t>
            </w:r>
          </w:p>
        </w:tc>
        <w:tc>
          <w:tcPr>
            <w:tcW w:w="720" w:type="dxa"/>
            <w:vAlign w:val="center"/>
          </w:tcPr>
          <w:p w14:paraId="5FE22777" w14:textId="2E690FE6" w:rsidR="004B5096" w:rsidRPr="00FD54A8" w:rsidRDefault="004B5096" w:rsidP="004B5096">
            <w:r w:rsidRPr="00D30ADA">
              <w:t xml:space="preserve"> </w:t>
            </w:r>
          </w:p>
        </w:tc>
        <w:tc>
          <w:tcPr>
            <w:tcW w:w="720" w:type="dxa"/>
            <w:vAlign w:val="center"/>
          </w:tcPr>
          <w:p w14:paraId="0210F7AC" w14:textId="0F93BC61" w:rsidR="004B5096" w:rsidRPr="00FD54A8" w:rsidRDefault="004B5096" w:rsidP="004B5096">
            <w:r w:rsidRPr="00D30ADA">
              <w:t xml:space="preserve"> </w:t>
            </w:r>
          </w:p>
        </w:tc>
        <w:tc>
          <w:tcPr>
            <w:tcW w:w="720" w:type="dxa"/>
            <w:vAlign w:val="center"/>
          </w:tcPr>
          <w:p w14:paraId="5FFA2320" w14:textId="31AE9634" w:rsidR="004B5096" w:rsidRPr="00FD54A8" w:rsidRDefault="004B5096" w:rsidP="004B5096">
            <w:r w:rsidRPr="00D30ADA">
              <w:t>X</w:t>
            </w:r>
          </w:p>
        </w:tc>
      </w:tr>
      <w:tr w:rsidR="004B5096" w:rsidRPr="000F3901" w14:paraId="67AFB5CA" w14:textId="77777777" w:rsidTr="00062479">
        <w:trPr>
          <w:trHeight w:val="286"/>
        </w:trPr>
        <w:tc>
          <w:tcPr>
            <w:tcW w:w="7375" w:type="dxa"/>
          </w:tcPr>
          <w:p w14:paraId="3675650C" w14:textId="5A4250A3" w:rsidR="004B5096" w:rsidRPr="00FD54A8" w:rsidRDefault="004B5096" w:rsidP="004B5096">
            <w:r w:rsidRPr="0089313D">
              <w:rPr>
                <w:b/>
                <w:bCs/>
                <w:color w:val="1F1F1F"/>
              </w:rPr>
              <w:t>*Warming atmospheric conditions driving chronic riverine and estuarine water temperature increases</w:t>
            </w:r>
          </w:p>
        </w:tc>
        <w:tc>
          <w:tcPr>
            <w:tcW w:w="720" w:type="dxa"/>
            <w:vAlign w:val="center"/>
          </w:tcPr>
          <w:p w14:paraId="50B25C71" w14:textId="11C50EE0" w:rsidR="004B5096" w:rsidRPr="00FD54A8" w:rsidRDefault="004B5096" w:rsidP="004B5096">
            <w:r w:rsidRPr="00D30ADA">
              <w:t xml:space="preserve"> </w:t>
            </w:r>
          </w:p>
        </w:tc>
        <w:tc>
          <w:tcPr>
            <w:tcW w:w="720" w:type="dxa"/>
            <w:vAlign w:val="center"/>
          </w:tcPr>
          <w:p w14:paraId="65914825" w14:textId="4FD873E0" w:rsidR="004B5096" w:rsidRPr="00FD54A8" w:rsidRDefault="004B5096" w:rsidP="004B5096">
            <w:r w:rsidRPr="00D30ADA">
              <w:t xml:space="preserve"> </w:t>
            </w:r>
          </w:p>
        </w:tc>
        <w:tc>
          <w:tcPr>
            <w:tcW w:w="720" w:type="dxa"/>
            <w:vAlign w:val="center"/>
          </w:tcPr>
          <w:p w14:paraId="11899F44" w14:textId="3DE243AC" w:rsidR="004B5096" w:rsidRPr="00FD54A8" w:rsidRDefault="004B5096" w:rsidP="004B5096">
            <w:r w:rsidRPr="00D30ADA">
              <w:t>X</w:t>
            </w:r>
          </w:p>
        </w:tc>
      </w:tr>
      <w:tr w:rsidR="004B5096" w:rsidRPr="000F3901" w14:paraId="4EE87959" w14:textId="77777777" w:rsidTr="00062479">
        <w:trPr>
          <w:trHeight w:val="286"/>
        </w:trPr>
        <w:tc>
          <w:tcPr>
            <w:tcW w:w="7375" w:type="dxa"/>
          </w:tcPr>
          <w:p w14:paraId="3D1C63F1" w14:textId="77777777" w:rsidR="004B5096" w:rsidRPr="0089313D" w:rsidRDefault="004B5096" w:rsidP="004B5096">
            <w:pPr>
              <w:rPr>
                <w:b/>
                <w:bCs/>
                <w:color w:val="1F1F1F"/>
              </w:rPr>
            </w:pPr>
            <w:r w:rsidRPr="0089313D">
              <w:rPr>
                <w:b/>
                <w:bCs/>
                <w:color w:val="1F1F1F"/>
              </w:rPr>
              <w:t>Cost inflation, material supply chain shortages (native seed stock, saplings), and localized labor constraints</w:t>
            </w:r>
          </w:p>
          <w:p w14:paraId="5ADDE82A" w14:textId="0532EF85" w:rsidR="004B5096" w:rsidRPr="00FD54A8" w:rsidRDefault="004B5096" w:rsidP="004B5096">
            <w:r w:rsidRPr="0089313D">
              <w:rPr>
                <w:b/>
                <w:bCs/>
              </w:rPr>
              <w:t xml:space="preserve"> </w:t>
            </w:r>
          </w:p>
        </w:tc>
        <w:tc>
          <w:tcPr>
            <w:tcW w:w="720" w:type="dxa"/>
            <w:vAlign w:val="center"/>
          </w:tcPr>
          <w:p w14:paraId="0E206EAC" w14:textId="2C4AFB85" w:rsidR="004B5096" w:rsidRPr="00FD54A8" w:rsidRDefault="004B5096" w:rsidP="004B5096">
            <w:r w:rsidRPr="00D30ADA">
              <w:t xml:space="preserve"> </w:t>
            </w:r>
          </w:p>
        </w:tc>
        <w:tc>
          <w:tcPr>
            <w:tcW w:w="720" w:type="dxa"/>
            <w:vAlign w:val="center"/>
          </w:tcPr>
          <w:p w14:paraId="0D42870B" w14:textId="539FF595" w:rsidR="004B5096" w:rsidRPr="00FD54A8" w:rsidRDefault="004B5096" w:rsidP="004B5096">
            <w:r w:rsidRPr="00D30ADA">
              <w:t xml:space="preserve"> </w:t>
            </w:r>
          </w:p>
        </w:tc>
        <w:tc>
          <w:tcPr>
            <w:tcW w:w="720" w:type="dxa"/>
            <w:vAlign w:val="center"/>
          </w:tcPr>
          <w:p w14:paraId="4C435A35" w14:textId="3A9D2DEB" w:rsidR="004B5096" w:rsidRPr="00FD54A8" w:rsidRDefault="004B5096" w:rsidP="004B5096">
            <w:r w:rsidRPr="00D30ADA">
              <w:t>X</w:t>
            </w:r>
          </w:p>
        </w:tc>
      </w:tr>
      <w:tr w:rsidR="004B5096" w14:paraId="20CC52E7" w14:textId="77777777" w:rsidTr="00062479">
        <w:trPr>
          <w:trHeight w:val="302"/>
        </w:trPr>
        <w:tc>
          <w:tcPr>
            <w:tcW w:w="7375" w:type="dxa"/>
          </w:tcPr>
          <w:p w14:paraId="478419DB" w14:textId="0E1B6210" w:rsidR="004B5096" w:rsidRPr="00FD54A8" w:rsidRDefault="004B5096" w:rsidP="004B5096">
            <w:r w:rsidRPr="0089313D">
              <w:rPr>
                <w:b/>
                <w:bCs/>
              </w:rPr>
              <w:t>High fiscal costs of project construction, ranging into millions of dollars per installation</w:t>
            </w:r>
          </w:p>
        </w:tc>
        <w:tc>
          <w:tcPr>
            <w:tcW w:w="720" w:type="dxa"/>
            <w:vAlign w:val="center"/>
          </w:tcPr>
          <w:p w14:paraId="31E0CE30" w14:textId="3AF77394" w:rsidR="004B5096" w:rsidRPr="00FD54A8" w:rsidRDefault="004B5096" w:rsidP="004B5096">
            <w:r w:rsidRPr="00D30ADA">
              <w:t xml:space="preserve"> </w:t>
            </w:r>
          </w:p>
        </w:tc>
        <w:tc>
          <w:tcPr>
            <w:tcW w:w="720" w:type="dxa"/>
            <w:vAlign w:val="center"/>
          </w:tcPr>
          <w:p w14:paraId="1852C2EF" w14:textId="4219BB20" w:rsidR="004B5096" w:rsidRPr="00FD54A8" w:rsidRDefault="004B5096" w:rsidP="004B5096">
            <w:r w:rsidRPr="00D30ADA">
              <w:t xml:space="preserve"> </w:t>
            </w:r>
          </w:p>
        </w:tc>
        <w:tc>
          <w:tcPr>
            <w:tcW w:w="720" w:type="dxa"/>
            <w:vAlign w:val="center"/>
          </w:tcPr>
          <w:p w14:paraId="3A0D06D8" w14:textId="702C839A" w:rsidR="004B5096" w:rsidRPr="00FD54A8" w:rsidRDefault="004B5096" w:rsidP="004B5096">
            <w:r w:rsidRPr="00D30ADA">
              <w:t>X</w:t>
            </w:r>
          </w:p>
        </w:tc>
      </w:tr>
      <w:tr w:rsidR="004B5096" w14:paraId="2EF4FF60" w14:textId="77777777" w:rsidTr="00062479">
        <w:trPr>
          <w:trHeight w:val="286"/>
        </w:trPr>
        <w:tc>
          <w:tcPr>
            <w:tcW w:w="7375" w:type="dxa"/>
          </w:tcPr>
          <w:p w14:paraId="599537DD" w14:textId="4B8DC1C0" w:rsidR="004B5096" w:rsidRPr="00FD54A8" w:rsidRDefault="004B5096" w:rsidP="004B5096">
            <w:r w:rsidRPr="04F06B97">
              <w:rPr>
                <w:b/>
                <w:color w:val="1F1F1F"/>
              </w:rPr>
              <w:t xml:space="preserve">Fragmented ownership (private, public, commercial) across sub-watershed limiting </w:t>
            </w:r>
            <w:proofErr w:type="spellStart"/>
            <w:r w:rsidRPr="04F06B97">
              <w:rPr>
                <w:b/>
                <w:color w:val="1F1F1F"/>
              </w:rPr>
              <w:t>NbS</w:t>
            </w:r>
            <w:proofErr w:type="spellEnd"/>
            <w:r w:rsidRPr="04F06B97">
              <w:rPr>
                <w:b/>
                <w:color w:val="1F1F1F"/>
              </w:rPr>
              <w:t xml:space="preserve"> strategy options at the landscape-scale</w:t>
            </w:r>
          </w:p>
        </w:tc>
        <w:tc>
          <w:tcPr>
            <w:tcW w:w="720" w:type="dxa"/>
            <w:vAlign w:val="center"/>
          </w:tcPr>
          <w:p w14:paraId="4C8D1238" w14:textId="76C1A7FF" w:rsidR="004B5096" w:rsidRPr="00FD54A8" w:rsidRDefault="004B5096" w:rsidP="004B5096">
            <w:r w:rsidRPr="00D30ADA">
              <w:rPr>
                <w:i/>
                <w:iCs/>
              </w:rPr>
              <w:t xml:space="preserve"> </w:t>
            </w:r>
          </w:p>
        </w:tc>
        <w:tc>
          <w:tcPr>
            <w:tcW w:w="720" w:type="dxa"/>
            <w:vAlign w:val="center"/>
          </w:tcPr>
          <w:p w14:paraId="5B00CEA0" w14:textId="7E56E7FB" w:rsidR="004B5096" w:rsidRPr="00FD54A8" w:rsidRDefault="004B5096" w:rsidP="004B5096">
            <w:r w:rsidRPr="00D30ADA">
              <w:rPr>
                <w:i/>
                <w:iCs/>
              </w:rPr>
              <w:t xml:space="preserve"> </w:t>
            </w:r>
          </w:p>
        </w:tc>
        <w:tc>
          <w:tcPr>
            <w:tcW w:w="720" w:type="dxa"/>
            <w:vAlign w:val="center"/>
          </w:tcPr>
          <w:p w14:paraId="4903B9A0" w14:textId="670E7C3F" w:rsidR="004B5096" w:rsidRPr="00FD54A8" w:rsidRDefault="004B5096" w:rsidP="004B5096">
            <w:r w:rsidRPr="00D30ADA">
              <w:rPr>
                <w:i/>
                <w:iCs/>
              </w:rPr>
              <w:t>X</w:t>
            </w:r>
          </w:p>
        </w:tc>
      </w:tr>
    </w:tbl>
    <w:p w14:paraId="70E390C1" w14:textId="77777777" w:rsidR="00C20B9C" w:rsidRDefault="00C20B9C" w:rsidP="00AA6A61"/>
    <w:p w14:paraId="60A819E0" w14:textId="77777777" w:rsidR="00E641CD" w:rsidRDefault="00E641CD" w:rsidP="00E641CD">
      <w:pPr>
        <w:pStyle w:val="Heading3"/>
      </w:pPr>
      <w:r>
        <w:t xml:space="preserve">Management Approaches for Outcome 3.1: </w:t>
      </w:r>
      <w:r w:rsidRPr="0062661B">
        <w:t>Adapting to Changing Environmental Conditions</w:t>
      </w:r>
    </w:p>
    <w:p w14:paraId="4D652865" w14:textId="77777777" w:rsidR="0072250C" w:rsidRPr="0072250C" w:rsidRDefault="0072250C" w:rsidP="0072250C">
      <w:pPr>
        <w:rPr>
          <w:u w:val="single"/>
        </w:rPr>
      </w:pPr>
      <w:r w:rsidRPr="0072250C">
        <w:rPr>
          <w:u w:val="single"/>
        </w:rPr>
        <w:t>Management Approach 3.1.1 Develop a Criteria and Stakeholder-Based Selection Strategy for Focus Sub-watersheds</w:t>
      </w:r>
    </w:p>
    <w:p w14:paraId="3CCB9889" w14:textId="463D5300" w:rsidR="0072250C" w:rsidRDefault="0072250C" w:rsidP="0072250C">
      <w:r>
        <w:lastRenderedPageBreak/>
        <w:t xml:space="preserve">To maximize impact and regional representation, candidate sub-watersheds will be selected via data and stakeholder-informed solicitation and review process. Selection criteria will aim to integrate geographic diversity (e.g., urban/rural, tidal/nontidal), community and ecological vulnerability to changing environmental conditions, ecological indices, the presence of existing or planned institutional capacity, alignment with high-priority adaptation needs (e.g., flooding, hydrology changes, heatwaves, habitat protection), and applicability of nature-based solutions. This process will also aim to evaluate the potential for leveraging funding opportunities and programs (e.g., REPI Sentinel Landscapes, Whole Watershed Act, NFWF Coastal Resilience Fund) and the capacity for cross-outcome and partnership collaboration for watershed-level resilience, rather than relying solely on individual project opportunities. Other outcome workgroups will be consulted for relevant data and information during criteria development to inform the selection process. The selection of the seven sub-watersheds will occur incrementally to ensure adequate capacity-building for technical assistance and to allow for iterative improvements in our engagement (Management Approach 3.1.2) and technical assistance (Management Approach 3.1.3) approaches. Collaboration with the CBP Geospatial Science and Application Team (GSAT) is planned to leverage existing and new mapping of criteria.  </w:t>
      </w:r>
    </w:p>
    <w:p w14:paraId="69A7A48C" w14:textId="77777777" w:rsidR="0072250C" w:rsidRPr="0072250C" w:rsidRDefault="0072250C" w:rsidP="0072250C">
      <w:pPr>
        <w:rPr>
          <w:u w:val="single"/>
        </w:rPr>
      </w:pPr>
      <w:r w:rsidRPr="0072250C">
        <w:rPr>
          <w:u w:val="single"/>
        </w:rPr>
        <w:t>Management Approach 3.1.2: Build Strategic Coalitions through Stakeholder Engagement and Connector Framework</w:t>
      </w:r>
    </w:p>
    <w:p w14:paraId="5F607476" w14:textId="77777777" w:rsidR="0072250C" w:rsidRDefault="0072250C" w:rsidP="0072250C">
      <w:r>
        <w:t xml:space="preserve">The workgroup will act as a strategic "connector" and "translator," bridging the gap between high-level science and localized action. We will support activities, such as network mapping, that aim to improve our understanding of the institutional landscape, including local restoration practitioners, land trusts, and soil conservation districts—to advance adaptation efforts at the watershed scale. We will coordinate with the HLGT, Local Government Leadership Workgroup and the Strategic Engagement Team (SET) when developing the stakeholder engagement and connector framework to maximize existing relationships and reduce redundancy when working with partners in the sub-watersheds. We plan to move beyond opportunistic projects toward a framework that facilitates peer-to-peer knowledge exchange, leverages diverse funding sources, and matches local technical needs with regional expertise across the sub-watershed. Ultimately, this approach aims to empower networks to collaborate on identifying (Target 1) and implementing (Target 2) adaptation efforts within the sub-watershed for additive community and watershed-scale benefits. Strategic coalitions lead to a greater likelihood of advancing Target 2 of the ACEC outcome through combined resources and expertise. Signatories will aid in network-building to allow for the alignment of expertise and programs to support outcome progress. </w:t>
      </w:r>
      <w:r>
        <w:tab/>
      </w:r>
    </w:p>
    <w:p w14:paraId="1260B866" w14:textId="77777777" w:rsidR="0072250C" w:rsidRPr="0072250C" w:rsidRDefault="0072250C" w:rsidP="0072250C">
      <w:pPr>
        <w:rPr>
          <w:u w:val="single"/>
        </w:rPr>
      </w:pPr>
      <w:r w:rsidRPr="0072250C">
        <w:rPr>
          <w:u w:val="single"/>
        </w:rPr>
        <w:lastRenderedPageBreak/>
        <w:t>Management Approach 3.1.3: Support Place-Based, Needs-Driven Technical Assistance for Additive Benefits</w:t>
      </w:r>
    </w:p>
    <w:p w14:paraId="238ED941" w14:textId="77777777" w:rsidR="0072250C" w:rsidRDefault="0072250C" w:rsidP="0072250C">
      <w:r>
        <w:t>The workgroup and participating signatories and members will provide tailored technical assistance as appropriate that recognizes a spectrum of adaptation strategies for the selected sub-watersheds. While we prioritize nature-based solutions (</w:t>
      </w:r>
      <w:proofErr w:type="spellStart"/>
      <w:r>
        <w:t>NbS</w:t>
      </w:r>
      <w:proofErr w:type="spellEnd"/>
      <w:r>
        <w:t xml:space="preserve">) for their multifaceted benefits, we will also coordinate with other CBP workgroups and their experts when considering gray or hybrid gray-green infrastructure, where they are determined to be the most effective mechanism for addressing local vulnerabilities. For </w:t>
      </w:r>
      <w:proofErr w:type="spellStart"/>
      <w:r>
        <w:t>NbS</w:t>
      </w:r>
      <w:proofErr w:type="spellEnd"/>
      <w:r>
        <w:t xml:space="preserve">  that cross over with other outcomes (e.g., wetlands, forest conservation, stream health), we will coordinate with the corresponding workgroup. </w:t>
      </w:r>
    </w:p>
    <w:p w14:paraId="3A314EEE" w14:textId="77777777" w:rsidR="0072250C" w:rsidRDefault="0072250C" w:rsidP="0072250C">
      <w:r>
        <w:t>Assistance will focus on maximizing "additive benefits” such as supporting  hazard mitigation, water quality improvements, habitat restoration, economic vitality, and other community goals. We will structure workgroup activities to deploy expertise, translate data, and build on lessons learned to help partners within the sub-watershed navigate the transition from initial concept (Target 1) to implementation (Target 2), providing guidance on best practices, funding, design, implementation pathways, and scaling adaptation considerations at the watershed-scale.</w:t>
      </w:r>
    </w:p>
    <w:p w14:paraId="2B41FF3D" w14:textId="10ADE2C5" w:rsidR="00E641CD" w:rsidRDefault="0072250C" w:rsidP="0072250C">
      <w:r>
        <w:t>Adaptation strategies will encompass both tidal/coastal and nontidal/upland restoration and protection projects and other resilience activities, including, but not limited to:</w:t>
      </w:r>
    </w:p>
    <w:p w14:paraId="06D0B081" w14:textId="77777777" w:rsidR="00D24690" w:rsidRDefault="00D24690" w:rsidP="00434CD4">
      <w:pPr>
        <w:pStyle w:val="ListParagraph"/>
        <w:numPr>
          <w:ilvl w:val="0"/>
          <w:numId w:val="45"/>
        </w:numPr>
      </w:pPr>
      <w:r>
        <w:t>Wetland restoration</w:t>
      </w:r>
    </w:p>
    <w:p w14:paraId="0F0FF74B" w14:textId="77777777" w:rsidR="00D24690" w:rsidRDefault="00D24690" w:rsidP="00434CD4">
      <w:pPr>
        <w:pStyle w:val="ListParagraph"/>
        <w:numPr>
          <w:ilvl w:val="0"/>
          <w:numId w:val="45"/>
        </w:numPr>
      </w:pPr>
      <w:r>
        <w:t>Living shorelines</w:t>
      </w:r>
    </w:p>
    <w:p w14:paraId="728EB516" w14:textId="77777777" w:rsidR="00D24690" w:rsidRDefault="00D24690" w:rsidP="00434CD4">
      <w:pPr>
        <w:pStyle w:val="ListParagraph"/>
        <w:numPr>
          <w:ilvl w:val="0"/>
          <w:numId w:val="45"/>
        </w:numPr>
      </w:pPr>
      <w:r>
        <w:t>Riparian forest buffers, tree canopy expansion and forest conservation</w:t>
      </w:r>
    </w:p>
    <w:p w14:paraId="67C5F9B6" w14:textId="77777777" w:rsidR="00D24690" w:rsidRDefault="00D24690" w:rsidP="00434CD4">
      <w:pPr>
        <w:pStyle w:val="ListParagraph"/>
        <w:numPr>
          <w:ilvl w:val="0"/>
          <w:numId w:val="45"/>
        </w:numPr>
      </w:pPr>
      <w:r>
        <w:t>Green infrastructure and small-scale stormwater management</w:t>
      </w:r>
    </w:p>
    <w:p w14:paraId="3109AA89" w14:textId="77777777" w:rsidR="00D24690" w:rsidRDefault="00D24690" w:rsidP="00434CD4">
      <w:pPr>
        <w:pStyle w:val="ListParagraph"/>
        <w:numPr>
          <w:ilvl w:val="0"/>
          <w:numId w:val="45"/>
        </w:numPr>
      </w:pPr>
      <w:r>
        <w:t>Stream and/or floodplain protection, restoration and floodplain management</w:t>
      </w:r>
    </w:p>
    <w:p w14:paraId="5AE0276E" w14:textId="77777777" w:rsidR="00D24690" w:rsidRDefault="00D24690" w:rsidP="00434CD4">
      <w:pPr>
        <w:pStyle w:val="ListParagraph"/>
        <w:numPr>
          <w:ilvl w:val="0"/>
          <w:numId w:val="45"/>
        </w:numPr>
      </w:pPr>
      <w:r>
        <w:t>Other adaptation solutions, including hybrid approaches</w:t>
      </w:r>
    </w:p>
    <w:p w14:paraId="645582BF" w14:textId="77777777" w:rsidR="00D24690" w:rsidRDefault="00D24690" w:rsidP="00434CD4">
      <w:pPr>
        <w:pStyle w:val="ListParagraph"/>
        <w:numPr>
          <w:ilvl w:val="0"/>
          <w:numId w:val="45"/>
        </w:numPr>
      </w:pPr>
      <w:r>
        <w:t>Resilience plans as the watershed-scale</w:t>
      </w:r>
    </w:p>
    <w:p w14:paraId="3F85C6C8" w14:textId="77777777" w:rsidR="00D24690" w:rsidRDefault="00D24690" w:rsidP="00434CD4">
      <w:pPr>
        <w:pStyle w:val="ListParagraph"/>
        <w:numPr>
          <w:ilvl w:val="0"/>
          <w:numId w:val="45"/>
        </w:numPr>
      </w:pPr>
      <w:r>
        <w:t>Community outreach programs</w:t>
      </w:r>
    </w:p>
    <w:p w14:paraId="0A27C7FE" w14:textId="77777777" w:rsidR="00D24690" w:rsidRDefault="00D24690" w:rsidP="00434CD4">
      <w:pPr>
        <w:pStyle w:val="ListParagraph"/>
        <w:numPr>
          <w:ilvl w:val="0"/>
          <w:numId w:val="45"/>
        </w:numPr>
      </w:pPr>
      <w:r>
        <w:t>Policy and regulatory examples</w:t>
      </w:r>
    </w:p>
    <w:p w14:paraId="33300CE1" w14:textId="77777777" w:rsidR="00D24690" w:rsidRDefault="00D24690" w:rsidP="00434CD4">
      <w:pPr>
        <w:pStyle w:val="ListParagraph"/>
        <w:numPr>
          <w:ilvl w:val="0"/>
          <w:numId w:val="45"/>
        </w:numPr>
      </w:pPr>
      <w:r>
        <w:t>Financing programs for adaptation</w:t>
      </w:r>
    </w:p>
    <w:p w14:paraId="556AD0A7" w14:textId="77777777" w:rsidR="00D24690" w:rsidRDefault="00D24690" w:rsidP="00434CD4">
      <w:pPr>
        <w:pStyle w:val="ListParagraph"/>
        <w:numPr>
          <w:ilvl w:val="0"/>
          <w:numId w:val="45"/>
        </w:numPr>
      </w:pPr>
      <w:r>
        <w:t>Improvements to existing stormwater management and floodplain management infrastructure</w:t>
      </w:r>
    </w:p>
    <w:p w14:paraId="7DD38A5B" w14:textId="77777777" w:rsidR="00D24690" w:rsidRDefault="00D24690" w:rsidP="00D24690"/>
    <w:p w14:paraId="376FB048" w14:textId="77777777" w:rsidR="00D24690" w:rsidRDefault="00D24690" w:rsidP="00D24690">
      <w:r>
        <w:lastRenderedPageBreak/>
        <w:t>The Collaborative Tidal Marsh Adaptation framework, the NOAA Habitat Focus Areas, and Maryland’s Whole Watershed Program are examples of place-based frameworks to inform the workgroup’s strategy.</w:t>
      </w:r>
    </w:p>
    <w:p w14:paraId="52CA914C" w14:textId="77777777" w:rsidR="00D24690" w:rsidRPr="00774440" w:rsidRDefault="00D24690" w:rsidP="00D24690">
      <w:pPr>
        <w:rPr>
          <w:u w:val="single"/>
        </w:rPr>
      </w:pPr>
      <w:r w:rsidRPr="00774440">
        <w:rPr>
          <w:u w:val="single"/>
        </w:rPr>
        <w:t>Management Approach 3.1.4: Promote Adaptation Monitoring, Data Integration, and Implementation Tracking to Assess Long-Term Resilience</w:t>
      </w:r>
    </w:p>
    <w:p w14:paraId="164D288F" w14:textId="4034F3F7" w:rsidR="004653F2" w:rsidRDefault="00D24690" w:rsidP="00D24690">
      <w:r>
        <w:t>To assess long-term resilience across selected sub-watersheds, the workgroup will help document standardized data-sharing mechanisms and best practices for monitoring and data collection at both the project and landscape scales. We will collaborate with partners and relevant outcome workgroups to identify the most effective ways to gather key information—such as using surveys or data calls —to track existing and proposed nature-based solutions (</w:t>
      </w:r>
      <w:proofErr w:type="spellStart"/>
      <w:r>
        <w:t>NbS</w:t>
      </w:r>
      <w:proofErr w:type="spellEnd"/>
      <w:r>
        <w:t>) and evaluate implementation success. Synthesizing these monitoring practices and dataset insights will support better identification (Target 1) and implementation (Target 2) of adaptation projects, while establishing performance indicators for additive benefits. Additionally, we will coordinate with GSAT on data-sharing mechanisms to ensure findings from focus sub-watersheds are transformed into actionable products that guide resilience planning both locally and regionally.</w:t>
      </w:r>
    </w:p>
    <w:p w14:paraId="39D2D6D0" w14:textId="77777777" w:rsidR="00C73F80" w:rsidRDefault="00C73F80" w:rsidP="00C73F80">
      <w:pPr>
        <w:pStyle w:val="Heading3"/>
      </w:pPr>
      <w:r>
        <w:t>Participating Partners</w:t>
      </w:r>
    </w:p>
    <w:p w14:paraId="6887BB62" w14:textId="77777777" w:rsidR="00C73F80" w:rsidRDefault="00C73F80" w:rsidP="00C73F80">
      <w:r w:rsidRPr="004C17A3">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62B277B9" w14:textId="77777777" w:rsidR="003768A2" w:rsidRPr="00954DD5" w:rsidRDefault="003768A2" w:rsidP="00434CD4">
      <w:pPr>
        <w:pStyle w:val="ListParagraph"/>
        <w:numPr>
          <w:ilvl w:val="0"/>
          <w:numId w:val="12"/>
        </w:numPr>
        <w:rPr>
          <w:b/>
          <w:bCs/>
        </w:rPr>
      </w:pPr>
      <w:r w:rsidRPr="00954DD5">
        <w:rPr>
          <w:b/>
          <w:bCs/>
        </w:rPr>
        <w:t>Signatory Partners:</w:t>
      </w:r>
    </w:p>
    <w:p w14:paraId="73A7E81E" w14:textId="77777777" w:rsidR="003768A2" w:rsidRDefault="003768A2" w:rsidP="00434CD4">
      <w:pPr>
        <w:pStyle w:val="ListParagraph"/>
        <w:numPr>
          <w:ilvl w:val="1"/>
          <w:numId w:val="12"/>
        </w:numPr>
      </w:pPr>
      <w:r>
        <w:t>[TBD, will need to be added after November by signatory partners]</w:t>
      </w:r>
    </w:p>
    <w:p w14:paraId="0B80C708" w14:textId="77777777" w:rsidR="003768A2" w:rsidRPr="00954DD5" w:rsidRDefault="003768A2" w:rsidP="00434CD4">
      <w:pPr>
        <w:pStyle w:val="ListParagraph"/>
        <w:numPr>
          <w:ilvl w:val="0"/>
          <w:numId w:val="12"/>
        </w:numPr>
        <w:rPr>
          <w:b/>
          <w:bCs/>
        </w:rPr>
      </w:pPr>
      <w:r w:rsidRPr="00954DD5">
        <w:rPr>
          <w:b/>
          <w:bCs/>
        </w:rPr>
        <w:t>Other Partners:</w:t>
      </w:r>
    </w:p>
    <w:p w14:paraId="3F66E272" w14:textId="77777777" w:rsidR="003768A2" w:rsidRDefault="003768A2" w:rsidP="00434CD4">
      <w:pPr>
        <w:pStyle w:val="ListParagraph"/>
        <w:numPr>
          <w:ilvl w:val="1"/>
          <w:numId w:val="12"/>
        </w:numPr>
        <w:spacing w:line="276" w:lineRule="auto"/>
      </w:pPr>
      <w:r w:rsidRPr="7F6E8280">
        <w:t>Climate Resilience Network – University of Maryland</w:t>
      </w:r>
    </w:p>
    <w:p w14:paraId="690A08F4" w14:textId="77777777" w:rsidR="003768A2" w:rsidRDefault="003768A2" w:rsidP="00434CD4">
      <w:pPr>
        <w:pStyle w:val="ListParagraph"/>
        <w:numPr>
          <w:ilvl w:val="1"/>
          <w:numId w:val="12"/>
        </w:numPr>
        <w:spacing w:line="276" w:lineRule="auto"/>
      </w:pPr>
      <w:r w:rsidRPr="7F6E8280">
        <w:t>Hampton Roads Planning District Commission</w:t>
      </w:r>
    </w:p>
    <w:p w14:paraId="410654CD" w14:textId="77777777" w:rsidR="003768A2" w:rsidRDefault="003768A2" w:rsidP="00434CD4">
      <w:pPr>
        <w:pStyle w:val="ListParagraph"/>
        <w:numPr>
          <w:ilvl w:val="1"/>
          <w:numId w:val="12"/>
        </w:numPr>
        <w:spacing w:line="276" w:lineRule="auto"/>
      </w:pPr>
      <w:r w:rsidRPr="7F6E8280">
        <w:t>Mid-Atlantic Regional Integrated Sciences and Assessment (RISA)</w:t>
      </w:r>
    </w:p>
    <w:p w14:paraId="2AF02659" w14:textId="77777777" w:rsidR="003768A2" w:rsidRDefault="003768A2" w:rsidP="00434CD4">
      <w:pPr>
        <w:pStyle w:val="ListParagraph"/>
        <w:numPr>
          <w:ilvl w:val="1"/>
          <w:numId w:val="12"/>
        </w:numPr>
        <w:spacing w:line="276" w:lineRule="auto"/>
      </w:pPr>
      <w:r w:rsidRPr="7F6E8280">
        <w:t>National Oceanic and Atmospheric Administration</w:t>
      </w:r>
    </w:p>
    <w:p w14:paraId="59FBF10F" w14:textId="77777777" w:rsidR="003768A2" w:rsidRDefault="003768A2" w:rsidP="00434CD4">
      <w:pPr>
        <w:pStyle w:val="ListParagraph"/>
        <w:numPr>
          <w:ilvl w:val="1"/>
          <w:numId w:val="12"/>
        </w:numPr>
        <w:spacing w:line="276" w:lineRule="auto"/>
      </w:pPr>
      <w:r w:rsidRPr="7F6E8280">
        <w:t>U.S Department of Agriculture</w:t>
      </w:r>
    </w:p>
    <w:p w14:paraId="315BA64A" w14:textId="77777777" w:rsidR="003768A2" w:rsidRDefault="003768A2" w:rsidP="00434CD4">
      <w:pPr>
        <w:pStyle w:val="ListParagraph"/>
        <w:numPr>
          <w:ilvl w:val="1"/>
          <w:numId w:val="12"/>
        </w:numPr>
        <w:spacing w:line="276" w:lineRule="auto"/>
      </w:pPr>
      <w:r w:rsidRPr="7F6E8280">
        <w:t>U.S. Department of War</w:t>
      </w:r>
    </w:p>
    <w:p w14:paraId="2407368F" w14:textId="77777777" w:rsidR="003768A2" w:rsidRDefault="003768A2" w:rsidP="00434CD4">
      <w:pPr>
        <w:pStyle w:val="ListParagraph"/>
        <w:numPr>
          <w:ilvl w:val="1"/>
          <w:numId w:val="12"/>
        </w:numPr>
        <w:spacing w:line="276" w:lineRule="auto"/>
      </w:pPr>
      <w:r w:rsidRPr="7F6E8280">
        <w:lastRenderedPageBreak/>
        <w:t>U.S. Fish and Wildlife Service</w:t>
      </w:r>
    </w:p>
    <w:p w14:paraId="66602265" w14:textId="0EC157AD" w:rsidR="006557C7" w:rsidRDefault="006557C7">
      <w:r>
        <w:br w:type="page"/>
      </w:r>
    </w:p>
    <w:p w14:paraId="7FC32530" w14:textId="14ED2EC0" w:rsidR="005F07DA" w:rsidRPr="008A700D" w:rsidRDefault="005F07DA" w:rsidP="005F07DA">
      <w:pPr>
        <w:pStyle w:val="Heading2"/>
        <w:rPr>
          <w:szCs w:val="24"/>
        </w:rPr>
      </w:pPr>
      <w:bookmarkStart w:id="50" w:name="_Toc243490437"/>
      <w:bookmarkStart w:id="51" w:name="_Toc243576023"/>
      <w:r w:rsidRPr="005F07DA">
        <w:lastRenderedPageBreak/>
        <w:t xml:space="preserve">Healthy Forests and Trees </w:t>
      </w:r>
      <w:r w:rsidRPr="008A700D">
        <w:t>Outcome</w:t>
      </w:r>
      <w:bookmarkEnd w:id="50"/>
      <w:bookmarkEnd w:id="51"/>
    </w:p>
    <w:p w14:paraId="7E7ECAB3" w14:textId="77777777" w:rsidR="00594134" w:rsidRPr="00594134" w:rsidRDefault="005F07DA" w:rsidP="00A75C9C">
      <w:pPr>
        <w:jc w:val="both"/>
        <w:rPr>
          <w:sz w:val="28"/>
          <w:szCs w:val="28"/>
        </w:rPr>
      </w:pPr>
      <w:r w:rsidRPr="005F07DA">
        <w:rPr>
          <w:b/>
          <w:bCs/>
          <w:sz w:val="28"/>
          <w:szCs w:val="28"/>
        </w:rPr>
        <w:t xml:space="preserve">Healthy Forests and Trees </w:t>
      </w:r>
      <w:r w:rsidRPr="00F82A63">
        <w:rPr>
          <w:b/>
          <w:bCs/>
          <w:sz w:val="28"/>
          <w:szCs w:val="28"/>
        </w:rPr>
        <w:t>Outcome:</w:t>
      </w:r>
      <w:r w:rsidR="00594134">
        <w:rPr>
          <w:b/>
          <w:bCs/>
          <w:sz w:val="28"/>
          <w:szCs w:val="28"/>
        </w:rPr>
        <w:t xml:space="preserve"> </w:t>
      </w:r>
      <w:r w:rsidR="00594134" w:rsidRPr="00594134">
        <w:rPr>
          <w:sz w:val="28"/>
          <w:szCs w:val="28"/>
        </w:rPr>
        <w:t>Conserve, manage and restore forests and tree cover to maximize benefits for water quality, habitat and people throughout the watershed, with a particular focus on riparian areas and communities.</w:t>
      </w:r>
    </w:p>
    <w:p w14:paraId="613332E8" w14:textId="77777777" w:rsidR="00594134" w:rsidRPr="0007630C" w:rsidRDefault="00594134" w:rsidP="00A75C9C">
      <w:pPr>
        <w:pStyle w:val="ListParagraph"/>
        <w:numPr>
          <w:ilvl w:val="0"/>
          <w:numId w:val="47"/>
        </w:numPr>
        <w:jc w:val="both"/>
        <w:rPr>
          <w:sz w:val="28"/>
          <w:szCs w:val="28"/>
        </w:rPr>
      </w:pPr>
      <w:r w:rsidRPr="0007630C">
        <w:rPr>
          <w:sz w:val="28"/>
          <w:szCs w:val="28"/>
        </w:rPr>
        <w:t>Conserve tree canopy within communities by reducing the rate of loss of existing canopy and planting and maintaining 45,000 acres of community trees by 2040 to achieve a net gain in canopy over the long term.</w:t>
      </w:r>
    </w:p>
    <w:p w14:paraId="0434CE1E" w14:textId="77777777" w:rsidR="00594134" w:rsidRPr="0007630C" w:rsidRDefault="00594134" w:rsidP="00A75C9C">
      <w:pPr>
        <w:pStyle w:val="ListParagraph"/>
        <w:numPr>
          <w:ilvl w:val="0"/>
          <w:numId w:val="47"/>
        </w:numPr>
        <w:jc w:val="both"/>
        <w:rPr>
          <w:sz w:val="28"/>
          <w:szCs w:val="28"/>
        </w:rPr>
      </w:pPr>
      <w:r w:rsidRPr="0007630C">
        <w:rPr>
          <w:sz w:val="28"/>
          <w:szCs w:val="28"/>
        </w:rPr>
        <w:t>Conserve riparian forest by reducing the rate of loss of existing buffers and planting and maintaining 7,500 acres of forest buffers annually to achieve no less than 71.5% riparian forest cover by 2040 and 75% riparian forest cover over the long term.</w:t>
      </w:r>
    </w:p>
    <w:p w14:paraId="78D41496" w14:textId="77777777" w:rsidR="00594134" w:rsidRPr="0007630C" w:rsidRDefault="00594134" w:rsidP="00A75C9C">
      <w:pPr>
        <w:pStyle w:val="ListParagraph"/>
        <w:numPr>
          <w:ilvl w:val="0"/>
          <w:numId w:val="47"/>
        </w:numPr>
        <w:jc w:val="both"/>
        <w:rPr>
          <w:sz w:val="28"/>
          <w:szCs w:val="28"/>
        </w:rPr>
      </w:pPr>
      <w:r w:rsidRPr="0007630C">
        <w:rPr>
          <w:sz w:val="28"/>
          <w:szCs w:val="28"/>
        </w:rPr>
        <w:t>Achieve a net gain in forests over the long-term by reducing the rate of forest conversion to other land uses by 33%, permanently protecting a total of 9 million acres of forested land, and planting, maintaining and managing 202,000 acres of new forests by 2040.</w:t>
      </w:r>
    </w:p>
    <w:p w14:paraId="330F8A5D" w14:textId="77777777" w:rsidR="005451B0" w:rsidRDefault="005451B0" w:rsidP="005451B0">
      <w:pPr>
        <w:pStyle w:val="Heading3"/>
      </w:pPr>
      <w:r w:rsidRPr="007231FC">
        <w:t>Baseline and Current Condition</w:t>
      </w:r>
    </w:p>
    <w:p w14:paraId="38AADEB5" w14:textId="77777777" w:rsidR="005451B0" w:rsidRPr="005451B0" w:rsidRDefault="005451B0" w:rsidP="005451B0">
      <w:pPr>
        <w:rPr>
          <w:u w:val="single"/>
          <w:lang w:val="en"/>
        </w:rPr>
      </w:pPr>
      <w:r w:rsidRPr="005451B0">
        <w:rPr>
          <w:u w:val="single"/>
          <w:lang w:val="en"/>
        </w:rPr>
        <w:t>Community Tree Canopy</w:t>
      </w:r>
    </w:p>
    <w:p w14:paraId="0E2E8898" w14:textId="77777777" w:rsidR="005451B0" w:rsidRPr="005451B0" w:rsidRDefault="005451B0" w:rsidP="005451B0">
      <w:pPr>
        <w:rPr>
          <w:lang w:val="en"/>
        </w:rPr>
      </w:pPr>
      <w:r w:rsidRPr="005451B0">
        <w:rPr>
          <w:lang w:val="en"/>
        </w:rPr>
        <w:t xml:space="preserve">The Community Tree Canopy target has two major components: 1) tree planting and maintenance and 2) tree canopy change within communities. </w:t>
      </w:r>
    </w:p>
    <w:p w14:paraId="7A671871" w14:textId="60FEB3AF" w:rsidR="005451B0" w:rsidRDefault="005451B0" w:rsidP="00434CD4">
      <w:pPr>
        <w:pStyle w:val="ListParagraph"/>
        <w:numPr>
          <w:ilvl w:val="0"/>
          <w:numId w:val="46"/>
        </w:numPr>
        <w:rPr>
          <w:lang w:val="en"/>
        </w:rPr>
      </w:pPr>
      <w:r w:rsidRPr="005451B0">
        <w:rPr>
          <w:lang w:val="en"/>
        </w:rPr>
        <w:t xml:space="preserve">Tree planting and maintenance: As of 2024, jurisdictions had reported a cumulative total of 17,082 acres of trees planted in communities since 2014, which serves as a baseline. Tree planting is measured using urban tree planting Best Management Practices (BMPs) reported by states annually to track progress towards the Chesapeake Bay Watershed Total </w:t>
      </w:r>
    </w:p>
    <w:p w14:paraId="78FA2769" w14:textId="391726E4" w:rsidR="0007630C" w:rsidRPr="0007630C" w:rsidRDefault="0007630C" w:rsidP="0007630C">
      <w:pPr>
        <w:rPr>
          <w:lang w:val="en"/>
        </w:rPr>
      </w:pPr>
      <w:r w:rsidRPr="00D30ADA">
        <w:rPr>
          <w:noProof/>
        </w:rPr>
        <w:lastRenderedPageBreak/>
        <w:drawing>
          <wp:inline distT="0" distB="0" distL="0" distR="0" wp14:anchorId="483BBFA3" wp14:editId="37339CA4">
            <wp:extent cx="5619750" cy="2184400"/>
            <wp:effectExtent l="0" t="0" r="0" b="6350"/>
            <wp:docPr id="1082144681" name="Chart 1">
              <a:extLst xmlns:a="http://schemas.openxmlformats.org/drawingml/2006/main">
                <a:ext uri="{FF2B5EF4-FFF2-40B4-BE49-F238E27FC236}">
                  <a16:creationId xmlns:a16="http://schemas.microsoft.com/office/drawing/2014/main" id="{782FE2BC-9B3F-47B3-9403-268DB984A5D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inline>
        </w:drawing>
      </w:r>
    </w:p>
    <w:p w14:paraId="6021AEAC" w14:textId="77777777" w:rsidR="005451B0" w:rsidRPr="005451B0" w:rsidRDefault="005451B0" w:rsidP="00434CD4">
      <w:pPr>
        <w:pStyle w:val="ListParagraph"/>
        <w:numPr>
          <w:ilvl w:val="0"/>
          <w:numId w:val="46"/>
        </w:numPr>
        <w:rPr>
          <w:lang w:val="en"/>
        </w:rPr>
      </w:pPr>
      <w:r w:rsidRPr="005451B0">
        <w:rPr>
          <w:lang w:val="en"/>
        </w:rPr>
        <w:t xml:space="preserve">Tree canopy change within communities: Remotely-sensed land use/land cover (LULC) change data from 2021/2022 show a net loss of over 28,000 acres of tree canopy to development in communities since 2013/2014. On average, this reflects a rate of 3,755 acres of tree canopy loss annually, which will be used as a baseline for assessing changes in the rate of canopy loss. Although it may take between ten and fifteen years for tree plantings to become visible in the aerial imagery used to produce LULC data, tree canopy losses exceed the acres planted. Significant efforts are needed to reverse the declining trend and achieve a net gain in tree canopy. </w:t>
      </w:r>
    </w:p>
    <w:tbl>
      <w:tblPr>
        <w:tblW w:w="9340" w:type="dxa"/>
        <w:tblCellMar>
          <w:left w:w="0" w:type="dxa"/>
          <w:right w:w="0" w:type="dxa"/>
        </w:tblCellMar>
        <w:tblLook w:val="0420" w:firstRow="1" w:lastRow="0" w:firstColumn="0" w:lastColumn="0" w:noHBand="0" w:noVBand="1"/>
      </w:tblPr>
      <w:tblGrid>
        <w:gridCol w:w="1700"/>
        <w:gridCol w:w="2922"/>
        <w:gridCol w:w="2359"/>
        <w:gridCol w:w="2359"/>
      </w:tblGrid>
      <w:tr w:rsidR="00DD6EF0" w:rsidRPr="00D30ADA" w14:paraId="0AD5B145" w14:textId="77777777" w:rsidTr="003C492D">
        <w:trPr>
          <w:trHeight w:val="464"/>
        </w:trPr>
        <w:tc>
          <w:tcPr>
            <w:tcW w:w="9340" w:type="dxa"/>
            <w:gridSpan w:val="4"/>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2DE02419" w14:textId="77777777" w:rsidR="00DD6EF0" w:rsidRPr="00D30ADA" w:rsidRDefault="00DD6EF0" w:rsidP="00DD6EF0">
            <w:pPr>
              <w:spacing w:after="0" w:line="240" w:lineRule="auto"/>
              <w:rPr>
                <w:b/>
                <w:bCs/>
              </w:rPr>
            </w:pPr>
            <w:r w:rsidRPr="00D30ADA">
              <w:rPr>
                <w:b/>
                <w:bCs/>
              </w:rPr>
              <w:t xml:space="preserve">Net Change in acres (2013/14-2021/22) for Healthy Forests and Trees Targets </w:t>
            </w:r>
          </w:p>
        </w:tc>
      </w:tr>
      <w:tr w:rsidR="00DD6EF0" w:rsidRPr="00D30ADA" w14:paraId="2BBD8410" w14:textId="77777777" w:rsidTr="0029776E">
        <w:trPr>
          <w:trHeight w:val="239"/>
        </w:trPr>
        <w:tc>
          <w:tcPr>
            <w:tcW w:w="1700" w:type="dxa"/>
            <w:tcBorders>
              <w:top w:val="single" w:sz="8" w:space="0" w:color="000000"/>
              <w:left w:val="single" w:sz="8" w:space="0" w:color="000000"/>
              <w:bottom w:val="single" w:sz="8" w:space="0" w:color="000000"/>
              <w:right w:val="single" w:sz="8" w:space="0" w:color="000000"/>
            </w:tcBorders>
            <w:shd w:val="clear" w:color="auto" w:fill="A5C9EB" w:themeFill="text2" w:themeFillTint="40"/>
            <w:tcMar>
              <w:top w:w="11" w:type="dxa"/>
              <w:left w:w="15" w:type="dxa"/>
              <w:bottom w:w="0" w:type="dxa"/>
              <w:right w:w="15" w:type="dxa"/>
            </w:tcMar>
            <w:hideMark/>
          </w:tcPr>
          <w:p w14:paraId="42FE63E8" w14:textId="77777777" w:rsidR="00DD6EF0" w:rsidRPr="00D30ADA" w:rsidRDefault="00DD6EF0" w:rsidP="00DD6EF0">
            <w:pPr>
              <w:spacing w:after="0" w:line="240" w:lineRule="auto"/>
            </w:pPr>
            <w:r w:rsidRPr="00D30ADA">
              <w:rPr>
                <w:b/>
                <w:bCs/>
              </w:rPr>
              <w:t xml:space="preserve">Jurisdiction </w:t>
            </w:r>
            <w:r w:rsidRPr="00D30ADA">
              <w:t>(CB Only)</w:t>
            </w:r>
          </w:p>
        </w:tc>
        <w:tc>
          <w:tcPr>
            <w:tcW w:w="2922" w:type="dxa"/>
            <w:tcBorders>
              <w:top w:val="single" w:sz="8" w:space="0" w:color="000000"/>
              <w:left w:val="single" w:sz="8" w:space="0" w:color="000000"/>
              <w:bottom w:val="single" w:sz="8" w:space="0" w:color="000000"/>
              <w:right w:val="single" w:sz="8" w:space="0" w:color="000000"/>
            </w:tcBorders>
            <w:shd w:val="clear" w:color="auto" w:fill="A5C9EB" w:themeFill="text2" w:themeFillTint="40"/>
            <w:tcMar>
              <w:top w:w="11" w:type="dxa"/>
              <w:left w:w="15" w:type="dxa"/>
              <w:bottom w:w="0" w:type="dxa"/>
              <w:right w:w="15" w:type="dxa"/>
            </w:tcMar>
            <w:hideMark/>
          </w:tcPr>
          <w:p w14:paraId="344B8BD5" w14:textId="77777777" w:rsidR="00DD6EF0" w:rsidRPr="00D30ADA" w:rsidRDefault="00DD6EF0" w:rsidP="00DD6EF0">
            <w:pPr>
              <w:spacing w:after="0" w:line="240" w:lineRule="auto"/>
            </w:pPr>
            <w:r w:rsidRPr="00D30ADA">
              <w:rPr>
                <w:b/>
                <w:bCs/>
              </w:rPr>
              <w:t xml:space="preserve">Community Tree Canopy: </w:t>
            </w:r>
            <w:r w:rsidRPr="00D30ADA">
              <w:t xml:space="preserve">Net change in tree cover to development in census places </w:t>
            </w:r>
          </w:p>
        </w:tc>
        <w:tc>
          <w:tcPr>
            <w:tcW w:w="2359" w:type="dxa"/>
            <w:tcBorders>
              <w:top w:val="single" w:sz="8" w:space="0" w:color="000000"/>
              <w:left w:val="single" w:sz="8" w:space="0" w:color="000000"/>
              <w:bottom w:val="single" w:sz="8" w:space="0" w:color="000000"/>
              <w:right w:val="single" w:sz="8" w:space="0" w:color="000000"/>
            </w:tcBorders>
            <w:shd w:val="clear" w:color="auto" w:fill="A5C9EB" w:themeFill="text2" w:themeFillTint="40"/>
          </w:tcPr>
          <w:p w14:paraId="514027F8" w14:textId="77777777" w:rsidR="00DD6EF0" w:rsidRPr="00D30ADA" w:rsidRDefault="00DD6EF0" w:rsidP="00DD6EF0">
            <w:pPr>
              <w:spacing w:after="0" w:line="240" w:lineRule="auto"/>
              <w:rPr>
                <w:b/>
                <w:bCs/>
              </w:rPr>
            </w:pPr>
            <w:r w:rsidRPr="00D30ADA">
              <w:rPr>
                <w:b/>
                <w:bCs/>
              </w:rPr>
              <w:t xml:space="preserve">Forest Buffers: </w:t>
            </w:r>
            <w:r w:rsidRPr="00D30ADA">
              <w:t>Net change in riparian forest cover (100 ft buffer)</w:t>
            </w:r>
          </w:p>
        </w:tc>
        <w:tc>
          <w:tcPr>
            <w:tcW w:w="2359" w:type="dxa"/>
            <w:tcBorders>
              <w:top w:val="single" w:sz="8" w:space="0" w:color="000000"/>
              <w:left w:val="single" w:sz="8" w:space="0" w:color="000000"/>
              <w:bottom w:val="single" w:sz="4" w:space="0" w:color="auto"/>
              <w:right w:val="single" w:sz="8" w:space="0" w:color="000000"/>
            </w:tcBorders>
            <w:shd w:val="clear" w:color="auto" w:fill="A5C9EB" w:themeFill="text2" w:themeFillTint="40"/>
          </w:tcPr>
          <w:p w14:paraId="254A3AC6" w14:textId="77777777" w:rsidR="00DD6EF0" w:rsidRPr="00D30ADA" w:rsidRDefault="00DD6EF0" w:rsidP="00DD6EF0">
            <w:pPr>
              <w:spacing w:after="0" w:line="240" w:lineRule="auto"/>
              <w:rPr>
                <w:b/>
                <w:bCs/>
              </w:rPr>
            </w:pPr>
            <w:r w:rsidRPr="00D30ADA">
              <w:rPr>
                <w:b/>
                <w:bCs/>
              </w:rPr>
              <w:t xml:space="preserve">Forest Conservation: </w:t>
            </w:r>
            <w:r w:rsidRPr="00D30ADA">
              <w:t>Net change in forest cover to development</w:t>
            </w:r>
            <w:r w:rsidRPr="00D30ADA">
              <w:rPr>
                <w:b/>
                <w:bCs/>
              </w:rPr>
              <w:t xml:space="preserve"> </w:t>
            </w:r>
          </w:p>
        </w:tc>
      </w:tr>
      <w:tr w:rsidR="00DD6EF0" w:rsidRPr="00D30ADA" w14:paraId="633045DC" w14:textId="77777777" w:rsidTr="0029776E">
        <w:trPr>
          <w:trHeight w:val="329"/>
        </w:trPr>
        <w:tc>
          <w:tcPr>
            <w:tcW w:w="1700"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20803441" w14:textId="77777777" w:rsidR="00DD6EF0" w:rsidRPr="00D30ADA" w:rsidRDefault="00DD6EF0" w:rsidP="00DD6EF0">
            <w:pPr>
              <w:spacing w:after="0" w:line="240" w:lineRule="auto"/>
            </w:pPr>
            <w:r w:rsidRPr="00D30ADA">
              <w:rPr>
                <w:b/>
                <w:bCs/>
              </w:rPr>
              <w:t>Delaware</w:t>
            </w:r>
          </w:p>
        </w:tc>
        <w:tc>
          <w:tcPr>
            <w:tcW w:w="2922"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71615E4D" w14:textId="77777777" w:rsidR="00DD6EF0" w:rsidRPr="00D30ADA" w:rsidRDefault="00DD6EF0" w:rsidP="00DD6EF0">
            <w:pPr>
              <w:spacing w:after="0" w:line="240" w:lineRule="auto"/>
            </w:pPr>
            <w:r w:rsidRPr="00D30ADA">
              <w:t>-32</w:t>
            </w:r>
          </w:p>
        </w:tc>
        <w:tc>
          <w:tcPr>
            <w:tcW w:w="2359" w:type="dxa"/>
            <w:tcBorders>
              <w:top w:val="single" w:sz="8" w:space="0" w:color="auto"/>
              <w:left w:val="single" w:sz="4" w:space="0" w:color="auto"/>
              <w:bottom w:val="single" w:sz="4" w:space="0" w:color="auto"/>
              <w:right w:val="single" w:sz="4" w:space="0" w:color="auto"/>
            </w:tcBorders>
            <w:vAlign w:val="center"/>
          </w:tcPr>
          <w:p w14:paraId="3F6BB51F" w14:textId="77777777" w:rsidR="00DD6EF0" w:rsidRPr="00D30ADA" w:rsidRDefault="00DD6EF0" w:rsidP="00DD6EF0">
            <w:pPr>
              <w:spacing w:after="0" w:line="240" w:lineRule="auto"/>
            </w:pPr>
            <w:r w:rsidRPr="00D30ADA">
              <w:rPr>
                <w:color w:val="000000"/>
              </w:rPr>
              <w:t>-337</w:t>
            </w:r>
          </w:p>
        </w:tc>
        <w:tc>
          <w:tcPr>
            <w:tcW w:w="2359" w:type="dxa"/>
            <w:tcBorders>
              <w:top w:val="single" w:sz="4" w:space="0" w:color="auto"/>
              <w:left w:val="single" w:sz="4" w:space="0" w:color="auto"/>
              <w:bottom w:val="single" w:sz="4" w:space="0" w:color="auto"/>
              <w:right w:val="single" w:sz="4" w:space="0" w:color="auto"/>
            </w:tcBorders>
            <w:vAlign w:val="bottom"/>
          </w:tcPr>
          <w:p w14:paraId="22103790" w14:textId="77777777" w:rsidR="00DD6EF0" w:rsidRPr="00D30ADA" w:rsidRDefault="00DD6EF0" w:rsidP="00DD6EF0">
            <w:pPr>
              <w:spacing w:after="0" w:line="240" w:lineRule="auto"/>
              <w:jc w:val="both"/>
            </w:pPr>
            <w:r w:rsidRPr="00D30ADA">
              <w:rPr>
                <w:color w:val="000000"/>
              </w:rPr>
              <w:t>-692.45</w:t>
            </w:r>
          </w:p>
        </w:tc>
      </w:tr>
      <w:tr w:rsidR="00DD6EF0" w:rsidRPr="00D30ADA" w14:paraId="69C2D92D" w14:textId="77777777" w:rsidTr="0029776E">
        <w:trPr>
          <w:trHeight w:val="329"/>
        </w:trPr>
        <w:tc>
          <w:tcPr>
            <w:tcW w:w="1700"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4DF4EBC0" w14:textId="77777777" w:rsidR="00DD6EF0" w:rsidRPr="00D30ADA" w:rsidRDefault="00DD6EF0" w:rsidP="00DD6EF0">
            <w:pPr>
              <w:spacing w:after="0" w:line="240" w:lineRule="auto"/>
            </w:pPr>
            <w:r w:rsidRPr="00D30ADA">
              <w:rPr>
                <w:b/>
                <w:bCs/>
              </w:rPr>
              <w:t>DC</w:t>
            </w:r>
          </w:p>
        </w:tc>
        <w:tc>
          <w:tcPr>
            <w:tcW w:w="2922"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480514FE" w14:textId="77777777" w:rsidR="00DD6EF0" w:rsidRPr="00D30ADA" w:rsidRDefault="00DD6EF0" w:rsidP="00DD6EF0">
            <w:pPr>
              <w:spacing w:after="0" w:line="240" w:lineRule="auto"/>
            </w:pPr>
            <w:r w:rsidRPr="00D30ADA">
              <w:t>0</w:t>
            </w:r>
          </w:p>
        </w:tc>
        <w:tc>
          <w:tcPr>
            <w:tcW w:w="2359" w:type="dxa"/>
            <w:tcBorders>
              <w:top w:val="nil"/>
              <w:left w:val="single" w:sz="4" w:space="0" w:color="auto"/>
              <w:bottom w:val="single" w:sz="4" w:space="0" w:color="auto"/>
              <w:right w:val="single" w:sz="4" w:space="0" w:color="auto"/>
            </w:tcBorders>
            <w:vAlign w:val="center"/>
          </w:tcPr>
          <w:p w14:paraId="060331DD" w14:textId="77777777" w:rsidR="00DD6EF0" w:rsidRPr="00D30ADA" w:rsidRDefault="00DD6EF0" w:rsidP="00DD6EF0">
            <w:pPr>
              <w:spacing w:after="0" w:line="240" w:lineRule="auto"/>
            </w:pPr>
            <w:r w:rsidRPr="00D30ADA">
              <w:rPr>
                <w:color w:val="000000"/>
              </w:rPr>
              <w:t>2</w:t>
            </w:r>
          </w:p>
        </w:tc>
        <w:tc>
          <w:tcPr>
            <w:tcW w:w="2359" w:type="dxa"/>
            <w:tcBorders>
              <w:top w:val="single" w:sz="4" w:space="0" w:color="auto"/>
              <w:left w:val="single" w:sz="4" w:space="0" w:color="auto"/>
              <w:bottom w:val="single" w:sz="4" w:space="0" w:color="auto"/>
              <w:right w:val="single" w:sz="4" w:space="0" w:color="auto"/>
            </w:tcBorders>
            <w:vAlign w:val="bottom"/>
          </w:tcPr>
          <w:p w14:paraId="439C99BE" w14:textId="77777777" w:rsidR="00DD6EF0" w:rsidRPr="00D30ADA" w:rsidRDefault="00DD6EF0" w:rsidP="00DD6EF0">
            <w:pPr>
              <w:spacing w:after="0" w:line="240" w:lineRule="auto"/>
              <w:jc w:val="both"/>
            </w:pPr>
            <w:r w:rsidRPr="00D30ADA">
              <w:rPr>
                <w:color w:val="000000"/>
              </w:rPr>
              <w:t>-84.29</w:t>
            </w:r>
          </w:p>
        </w:tc>
      </w:tr>
      <w:tr w:rsidR="00DD6EF0" w:rsidRPr="00D30ADA" w14:paraId="1E4418D5" w14:textId="77777777" w:rsidTr="0029776E">
        <w:trPr>
          <w:trHeight w:val="329"/>
        </w:trPr>
        <w:tc>
          <w:tcPr>
            <w:tcW w:w="1700"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7312744D" w14:textId="77777777" w:rsidR="00DD6EF0" w:rsidRPr="00D30ADA" w:rsidRDefault="00DD6EF0" w:rsidP="00DD6EF0">
            <w:pPr>
              <w:spacing w:after="0" w:line="240" w:lineRule="auto"/>
            </w:pPr>
            <w:r w:rsidRPr="00D30ADA">
              <w:rPr>
                <w:b/>
                <w:bCs/>
              </w:rPr>
              <w:t>Maryland</w:t>
            </w:r>
          </w:p>
        </w:tc>
        <w:tc>
          <w:tcPr>
            <w:tcW w:w="2922"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2604AFD3" w14:textId="77777777" w:rsidR="00DD6EF0" w:rsidRPr="00D30ADA" w:rsidRDefault="00DD6EF0" w:rsidP="00DD6EF0">
            <w:pPr>
              <w:spacing w:after="0" w:line="240" w:lineRule="auto"/>
            </w:pPr>
            <w:r w:rsidRPr="00D30ADA">
              <w:t>-11,867</w:t>
            </w:r>
          </w:p>
        </w:tc>
        <w:tc>
          <w:tcPr>
            <w:tcW w:w="2359" w:type="dxa"/>
            <w:tcBorders>
              <w:top w:val="nil"/>
              <w:left w:val="single" w:sz="4" w:space="0" w:color="auto"/>
              <w:bottom w:val="single" w:sz="4" w:space="0" w:color="auto"/>
              <w:right w:val="single" w:sz="4" w:space="0" w:color="auto"/>
            </w:tcBorders>
            <w:vAlign w:val="center"/>
          </w:tcPr>
          <w:p w14:paraId="1CDA0340" w14:textId="77777777" w:rsidR="00DD6EF0" w:rsidRPr="00D30ADA" w:rsidRDefault="00DD6EF0" w:rsidP="00DD6EF0">
            <w:pPr>
              <w:spacing w:after="0" w:line="240" w:lineRule="auto"/>
            </w:pPr>
            <w:r w:rsidRPr="00D30ADA">
              <w:rPr>
                <w:color w:val="000000"/>
              </w:rPr>
              <w:t>-1,828</w:t>
            </w:r>
          </w:p>
        </w:tc>
        <w:tc>
          <w:tcPr>
            <w:tcW w:w="2359" w:type="dxa"/>
            <w:tcBorders>
              <w:top w:val="single" w:sz="4" w:space="0" w:color="auto"/>
              <w:left w:val="single" w:sz="4" w:space="0" w:color="auto"/>
              <w:bottom w:val="single" w:sz="4" w:space="0" w:color="auto"/>
              <w:right w:val="single" w:sz="4" w:space="0" w:color="auto"/>
            </w:tcBorders>
            <w:vAlign w:val="bottom"/>
          </w:tcPr>
          <w:p w14:paraId="72BB80AB" w14:textId="77777777" w:rsidR="00DD6EF0" w:rsidRPr="00D30ADA" w:rsidRDefault="00DD6EF0" w:rsidP="00DD6EF0">
            <w:pPr>
              <w:spacing w:after="0" w:line="240" w:lineRule="auto"/>
              <w:jc w:val="both"/>
            </w:pPr>
            <w:r w:rsidRPr="00D30ADA">
              <w:rPr>
                <w:color w:val="000000"/>
              </w:rPr>
              <w:t>-19,741.24</w:t>
            </w:r>
          </w:p>
        </w:tc>
      </w:tr>
      <w:tr w:rsidR="00DD6EF0" w:rsidRPr="00D30ADA" w14:paraId="34438A92" w14:textId="77777777" w:rsidTr="0029776E">
        <w:trPr>
          <w:trHeight w:val="329"/>
        </w:trPr>
        <w:tc>
          <w:tcPr>
            <w:tcW w:w="1700"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35796ED5" w14:textId="77777777" w:rsidR="00DD6EF0" w:rsidRPr="00D30ADA" w:rsidRDefault="00DD6EF0" w:rsidP="00DD6EF0">
            <w:pPr>
              <w:spacing w:after="0" w:line="240" w:lineRule="auto"/>
            </w:pPr>
            <w:r w:rsidRPr="00D30ADA">
              <w:rPr>
                <w:b/>
                <w:bCs/>
              </w:rPr>
              <w:t>New York</w:t>
            </w:r>
          </w:p>
        </w:tc>
        <w:tc>
          <w:tcPr>
            <w:tcW w:w="2922"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0E9DB7D9" w14:textId="77777777" w:rsidR="00DD6EF0" w:rsidRPr="00D30ADA" w:rsidRDefault="00DD6EF0" w:rsidP="00DD6EF0">
            <w:pPr>
              <w:spacing w:after="0" w:line="240" w:lineRule="auto"/>
            </w:pPr>
            <w:r w:rsidRPr="00D30ADA">
              <w:t>-1,318</w:t>
            </w:r>
          </w:p>
        </w:tc>
        <w:tc>
          <w:tcPr>
            <w:tcW w:w="2359" w:type="dxa"/>
            <w:tcBorders>
              <w:top w:val="nil"/>
              <w:left w:val="single" w:sz="4" w:space="0" w:color="auto"/>
              <w:bottom w:val="single" w:sz="4" w:space="0" w:color="auto"/>
              <w:right w:val="single" w:sz="4" w:space="0" w:color="auto"/>
            </w:tcBorders>
            <w:vAlign w:val="center"/>
          </w:tcPr>
          <w:p w14:paraId="53A2CAD6" w14:textId="77777777" w:rsidR="00DD6EF0" w:rsidRPr="00D30ADA" w:rsidRDefault="00DD6EF0" w:rsidP="00DD6EF0">
            <w:pPr>
              <w:spacing w:after="0" w:line="240" w:lineRule="auto"/>
            </w:pPr>
            <w:r w:rsidRPr="00D30ADA">
              <w:rPr>
                <w:color w:val="000000"/>
              </w:rPr>
              <w:t>-2,991</w:t>
            </w:r>
          </w:p>
        </w:tc>
        <w:tc>
          <w:tcPr>
            <w:tcW w:w="2359" w:type="dxa"/>
            <w:tcBorders>
              <w:top w:val="single" w:sz="4" w:space="0" w:color="auto"/>
              <w:left w:val="single" w:sz="4" w:space="0" w:color="auto"/>
              <w:bottom w:val="single" w:sz="4" w:space="0" w:color="auto"/>
              <w:right w:val="single" w:sz="4" w:space="0" w:color="auto"/>
            </w:tcBorders>
            <w:vAlign w:val="bottom"/>
          </w:tcPr>
          <w:p w14:paraId="274C46C4" w14:textId="77777777" w:rsidR="00DD6EF0" w:rsidRPr="00D30ADA" w:rsidRDefault="00DD6EF0" w:rsidP="00DD6EF0">
            <w:pPr>
              <w:spacing w:after="0" w:line="240" w:lineRule="auto"/>
              <w:jc w:val="both"/>
            </w:pPr>
            <w:r w:rsidRPr="00D30ADA">
              <w:rPr>
                <w:color w:val="000000"/>
              </w:rPr>
              <w:t>-7,378.85</w:t>
            </w:r>
          </w:p>
        </w:tc>
      </w:tr>
      <w:tr w:rsidR="00DD6EF0" w:rsidRPr="00D30ADA" w14:paraId="4B585DBE" w14:textId="77777777" w:rsidTr="0029776E">
        <w:trPr>
          <w:trHeight w:val="329"/>
        </w:trPr>
        <w:tc>
          <w:tcPr>
            <w:tcW w:w="1700"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1E27D3D0" w14:textId="77777777" w:rsidR="00DD6EF0" w:rsidRPr="00D30ADA" w:rsidRDefault="00DD6EF0" w:rsidP="00DD6EF0">
            <w:pPr>
              <w:spacing w:after="0" w:line="240" w:lineRule="auto"/>
            </w:pPr>
            <w:r w:rsidRPr="00D30ADA">
              <w:rPr>
                <w:b/>
                <w:bCs/>
              </w:rPr>
              <w:t>Pennsylvania</w:t>
            </w:r>
          </w:p>
        </w:tc>
        <w:tc>
          <w:tcPr>
            <w:tcW w:w="2922"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78F5A50E" w14:textId="77777777" w:rsidR="00DD6EF0" w:rsidRPr="00D30ADA" w:rsidRDefault="00DD6EF0" w:rsidP="00DD6EF0">
            <w:pPr>
              <w:spacing w:after="0" w:line="240" w:lineRule="auto"/>
            </w:pPr>
            <w:r w:rsidRPr="00D30ADA">
              <w:t>-3,709</w:t>
            </w:r>
          </w:p>
        </w:tc>
        <w:tc>
          <w:tcPr>
            <w:tcW w:w="2359" w:type="dxa"/>
            <w:tcBorders>
              <w:top w:val="nil"/>
              <w:left w:val="single" w:sz="4" w:space="0" w:color="auto"/>
              <w:bottom w:val="single" w:sz="4" w:space="0" w:color="auto"/>
              <w:right w:val="single" w:sz="4" w:space="0" w:color="auto"/>
            </w:tcBorders>
            <w:vAlign w:val="center"/>
          </w:tcPr>
          <w:p w14:paraId="02CA09C5" w14:textId="77777777" w:rsidR="00DD6EF0" w:rsidRPr="00D30ADA" w:rsidRDefault="00DD6EF0" w:rsidP="00DD6EF0">
            <w:pPr>
              <w:spacing w:after="0" w:line="240" w:lineRule="auto"/>
            </w:pPr>
            <w:r w:rsidRPr="00D30ADA">
              <w:rPr>
                <w:color w:val="000000"/>
              </w:rPr>
              <w:t>-7,416</w:t>
            </w:r>
          </w:p>
        </w:tc>
        <w:tc>
          <w:tcPr>
            <w:tcW w:w="2359" w:type="dxa"/>
            <w:tcBorders>
              <w:top w:val="single" w:sz="4" w:space="0" w:color="auto"/>
              <w:left w:val="single" w:sz="4" w:space="0" w:color="auto"/>
              <w:bottom w:val="single" w:sz="4" w:space="0" w:color="auto"/>
              <w:right w:val="single" w:sz="4" w:space="0" w:color="auto"/>
            </w:tcBorders>
            <w:vAlign w:val="bottom"/>
          </w:tcPr>
          <w:p w14:paraId="1BE56B76" w14:textId="77777777" w:rsidR="00DD6EF0" w:rsidRPr="00D30ADA" w:rsidRDefault="00DD6EF0" w:rsidP="00DD6EF0">
            <w:pPr>
              <w:spacing w:after="0" w:line="240" w:lineRule="auto"/>
              <w:jc w:val="both"/>
            </w:pPr>
            <w:r w:rsidRPr="00D30ADA">
              <w:rPr>
                <w:color w:val="000000"/>
              </w:rPr>
              <w:t>-28,841.97</w:t>
            </w:r>
          </w:p>
        </w:tc>
      </w:tr>
      <w:tr w:rsidR="00DD6EF0" w:rsidRPr="00D30ADA" w14:paraId="5224674C" w14:textId="77777777" w:rsidTr="0029776E">
        <w:trPr>
          <w:trHeight w:val="329"/>
        </w:trPr>
        <w:tc>
          <w:tcPr>
            <w:tcW w:w="1700"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181124A2" w14:textId="77777777" w:rsidR="00DD6EF0" w:rsidRPr="00D30ADA" w:rsidRDefault="00DD6EF0" w:rsidP="00DD6EF0">
            <w:pPr>
              <w:spacing w:after="0" w:line="240" w:lineRule="auto"/>
            </w:pPr>
            <w:r w:rsidRPr="00D30ADA">
              <w:rPr>
                <w:b/>
                <w:bCs/>
              </w:rPr>
              <w:t>Virginia</w:t>
            </w:r>
          </w:p>
        </w:tc>
        <w:tc>
          <w:tcPr>
            <w:tcW w:w="2922"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64B70FD3" w14:textId="77777777" w:rsidR="00DD6EF0" w:rsidRPr="00D30ADA" w:rsidRDefault="00DD6EF0" w:rsidP="00DD6EF0">
            <w:pPr>
              <w:spacing w:after="0" w:line="240" w:lineRule="auto"/>
            </w:pPr>
            <w:r w:rsidRPr="00D30ADA">
              <w:t>-11,873</w:t>
            </w:r>
          </w:p>
        </w:tc>
        <w:tc>
          <w:tcPr>
            <w:tcW w:w="2359" w:type="dxa"/>
            <w:tcBorders>
              <w:top w:val="nil"/>
              <w:left w:val="single" w:sz="4" w:space="0" w:color="auto"/>
              <w:bottom w:val="single" w:sz="4" w:space="0" w:color="auto"/>
              <w:right w:val="single" w:sz="4" w:space="0" w:color="auto"/>
            </w:tcBorders>
            <w:vAlign w:val="center"/>
          </w:tcPr>
          <w:p w14:paraId="5DE6FB99" w14:textId="77777777" w:rsidR="00DD6EF0" w:rsidRPr="00D30ADA" w:rsidRDefault="00DD6EF0" w:rsidP="00DD6EF0">
            <w:pPr>
              <w:spacing w:after="0" w:line="240" w:lineRule="auto"/>
            </w:pPr>
            <w:r w:rsidRPr="00D30ADA">
              <w:rPr>
                <w:color w:val="000000"/>
              </w:rPr>
              <w:t>-27,353</w:t>
            </w:r>
          </w:p>
        </w:tc>
        <w:tc>
          <w:tcPr>
            <w:tcW w:w="2359" w:type="dxa"/>
            <w:tcBorders>
              <w:top w:val="single" w:sz="4" w:space="0" w:color="auto"/>
              <w:left w:val="single" w:sz="4" w:space="0" w:color="auto"/>
              <w:bottom w:val="single" w:sz="4" w:space="0" w:color="auto"/>
              <w:right w:val="single" w:sz="4" w:space="0" w:color="auto"/>
            </w:tcBorders>
            <w:vAlign w:val="bottom"/>
          </w:tcPr>
          <w:p w14:paraId="014F16A5" w14:textId="77777777" w:rsidR="00DD6EF0" w:rsidRPr="00D30ADA" w:rsidRDefault="00DD6EF0" w:rsidP="00DD6EF0">
            <w:pPr>
              <w:spacing w:after="0" w:line="240" w:lineRule="auto"/>
              <w:jc w:val="both"/>
            </w:pPr>
            <w:r w:rsidRPr="00D30ADA">
              <w:rPr>
                <w:color w:val="000000"/>
              </w:rPr>
              <w:t>-48,813.33</w:t>
            </w:r>
          </w:p>
        </w:tc>
      </w:tr>
      <w:tr w:rsidR="00DD6EF0" w:rsidRPr="00D30ADA" w14:paraId="40538A3C" w14:textId="77777777" w:rsidTr="0029776E">
        <w:trPr>
          <w:trHeight w:val="239"/>
        </w:trPr>
        <w:tc>
          <w:tcPr>
            <w:tcW w:w="1700"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599BA0A8" w14:textId="77777777" w:rsidR="00DD6EF0" w:rsidRPr="00D30ADA" w:rsidRDefault="00DD6EF0" w:rsidP="00DD6EF0">
            <w:pPr>
              <w:spacing w:after="0" w:line="240" w:lineRule="auto"/>
            </w:pPr>
            <w:r w:rsidRPr="00D30ADA">
              <w:rPr>
                <w:b/>
                <w:bCs/>
              </w:rPr>
              <w:t>West Virginia</w:t>
            </w:r>
          </w:p>
        </w:tc>
        <w:tc>
          <w:tcPr>
            <w:tcW w:w="2922" w:type="dxa"/>
            <w:tcBorders>
              <w:top w:val="single" w:sz="8" w:space="0" w:color="000000"/>
              <w:left w:val="single" w:sz="8" w:space="0" w:color="000000"/>
              <w:bottom w:val="single" w:sz="8" w:space="0" w:color="000000"/>
              <w:right w:val="single" w:sz="8" w:space="0" w:color="000000"/>
            </w:tcBorders>
            <w:tcMar>
              <w:top w:w="11" w:type="dxa"/>
              <w:left w:w="15" w:type="dxa"/>
              <w:bottom w:w="0" w:type="dxa"/>
              <w:right w:w="15" w:type="dxa"/>
            </w:tcMar>
            <w:hideMark/>
          </w:tcPr>
          <w:p w14:paraId="426F2E5D" w14:textId="77777777" w:rsidR="00DD6EF0" w:rsidRPr="00D30ADA" w:rsidRDefault="00DD6EF0" w:rsidP="00DD6EF0">
            <w:pPr>
              <w:spacing w:after="0" w:line="240" w:lineRule="auto"/>
            </w:pPr>
            <w:r w:rsidRPr="00D30ADA">
              <w:t>-109</w:t>
            </w:r>
          </w:p>
        </w:tc>
        <w:tc>
          <w:tcPr>
            <w:tcW w:w="2359" w:type="dxa"/>
            <w:tcBorders>
              <w:top w:val="nil"/>
              <w:left w:val="single" w:sz="4" w:space="0" w:color="auto"/>
              <w:bottom w:val="nil"/>
              <w:right w:val="single" w:sz="4" w:space="0" w:color="auto"/>
            </w:tcBorders>
            <w:vAlign w:val="center"/>
          </w:tcPr>
          <w:p w14:paraId="3E527DC0" w14:textId="77777777" w:rsidR="00DD6EF0" w:rsidRPr="00D30ADA" w:rsidRDefault="00DD6EF0" w:rsidP="00DD6EF0">
            <w:pPr>
              <w:spacing w:after="0" w:line="240" w:lineRule="auto"/>
            </w:pPr>
            <w:r w:rsidRPr="00D30ADA">
              <w:rPr>
                <w:color w:val="000000"/>
              </w:rPr>
              <w:t>-2,018</w:t>
            </w:r>
          </w:p>
        </w:tc>
        <w:tc>
          <w:tcPr>
            <w:tcW w:w="2359" w:type="dxa"/>
            <w:tcBorders>
              <w:top w:val="single" w:sz="4" w:space="0" w:color="auto"/>
              <w:left w:val="single" w:sz="4" w:space="0" w:color="auto"/>
              <w:bottom w:val="single" w:sz="4" w:space="0" w:color="auto"/>
              <w:right w:val="single" w:sz="4" w:space="0" w:color="auto"/>
            </w:tcBorders>
            <w:vAlign w:val="bottom"/>
          </w:tcPr>
          <w:p w14:paraId="7DAF1207" w14:textId="77777777" w:rsidR="00DD6EF0" w:rsidRPr="00D30ADA" w:rsidRDefault="00DD6EF0" w:rsidP="00DD6EF0">
            <w:pPr>
              <w:spacing w:after="0" w:line="240" w:lineRule="auto"/>
              <w:jc w:val="both"/>
            </w:pPr>
            <w:r w:rsidRPr="00D30ADA">
              <w:rPr>
                <w:color w:val="000000"/>
              </w:rPr>
              <w:t>-3,661.93</w:t>
            </w:r>
          </w:p>
        </w:tc>
      </w:tr>
      <w:tr w:rsidR="00DD6EF0" w:rsidRPr="00D30ADA" w14:paraId="078F2275" w14:textId="77777777" w:rsidTr="003C492D">
        <w:trPr>
          <w:trHeight w:val="412"/>
        </w:trPr>
        <w:tc>
          <w:tcPr>
            <w:tcW w:w="1700" w:type="dxa"/>
            <w:tcBorders>
              <w:top w:val="single" w:sz="8" w:space="0" w:color="000000"/>
              <w:left w:val="single" w:sz="8" w:space="0" w:color="000000"/>
              <w:bottom w:val="single" w:sz="8" w:space="0" w:color="000000"/>
              <w:right w:val="single" w:sz="8" w:space="0" w:color="000000"/>
            </w:tcBorders>
            <w:shd w:val="clear" w:color="auto" w:fill="A5C9EB" w:themeFill="text2" w:themeFillTint="40"/>
            <w:tcMar>
              <w:top w:w="9" w:type="dxa"/>
              <w:left w:w="15" w:type="dxa"/>
              <w:bottom w:w="0" w:type="dxa"/>
              <w:right w:w="15" w:type="dxa"/>
            </w:tcMar>
            <w:hideMark/>
          </w:tcPr>
          <w:p w14:paraId="5FEAE4A8" w14:textId="77777777" w:rsidR="00DD6EF0" w:rsidRPr="00D30ADA" w:rsidRDefault="00DD6EF0" w:rsidP="00DD6EF0">
            <w:pPr>
              <w:spacing w:after="0" w:line="240" w:lineRule="auto"/>
              <w:rPr>
                <w:b/>
                <w:bCs/>
              </w:rPr>
            </w:pPr>
            <w:r w:rsidRPr="00D30ADA">
              <w:rPr>
                <w:b/>
                <w:bCs/>
              </w:rPr>
              <w:t>Total</w:t>
            </w:r>
          </w:p>
        </w:tc>
        <w:tc>
          <w:tcPr>
            <w:tcW w:w="2922" w:type="dxa"/>
            <w:tcBorders>
              <w:top w:val="single" w:sz="8" w:space="0" w:color="000000"/>
              <w:left w:val="single" w:sz="8" w:space="0" w:color="000000"/>
              <w:bottom w:val="single" w:sz="8" w:space="0" w:color="000000"/>
              <w:right w:val="single" w:sz="8" w:space="0" w:color="000000"/>
            </w:tcBorders>
            <w:shd w:val="clear" w:color="auto" w:fill="A5C9EB" w:themeFill="text2" w:themeFillTint="40"/>
            <w:tcMar>
              <w:top w:w="9" w:type="dxa"/>
              <w:left w:w="15" w:type="dxa"/>
              <w:bottom w:w="0" w:type="dxa"/>
              <w:right w:w="15" w:type="dxa"/>
            </w:tcMar>
            <w:hideMark/>
          </w:tcPr>
          <w:p w14:paraId="5152D819" w14:textId="77777777" w:rsidR="00DD6EF0" w:rsidRPr="00D30ADA" w:rsidRDefault="00DD6EF0" w:rsidP="00DD6EF0">
            <w:pPr>
              <w:spacing w:after="0" w:line="240" w:lineRule="auto"/>
              <w:rPr>
                <w:b/>
                <w:bCs/>
              </w:rPr>
            </w:pPr>
            <w:r w:rsidRPr="00D30ADA">
              <w:rPr>
                <w:b/>
                <w:bCs/>
              </w:rPr>
              <w:t>-28,908</w:t>
            </w:r>
          </w:p>
        </w:tc>
        <w:tc>
          <w:tcPr>
            <w:tcW w:w="2359" w:type="dxa"/>
            <w:tcBorders>
              <w:top w:val="single" w:sz="8" w:space="0" w:color="auto"/>
              <w:left w:val="single" w:sz="4" w:space="0" w:color="auto"/>
              <w:bottom w:val="single" w:sz="8" w:space="0" w:color="auto"/>
              <w:right w:val="single" w:sz="4" w:space="0" w:color="auto"/>
            </w:tcBorders>
            <w:shd w:val="clear" w:color="auto" w:fill="A5C9EB" w:themeFill="text2" w:themeFillTint="40"/>
            <w:vAlign w:val="bottom"/>
          </w:tcPr>
          <w:p w14:paraId="72391377" w14:textId="77777777" w:rsidR="00DD6EF0" w:rsidRPr="00D30ADA" w:rsidRDefault="00DD6EF0" w:rsidP="00DD6EF0">
            <w:pPr>
              <w:spacing w:after="0" w:line="240" w:lineRule="auto"/>
              <w:rPr>
                <w:b/>
                <w:bCs/>
              </w:rPr>
            </w:pPr>
            <w:r w:rsidRPr="00D30ADA">
              <w:rPr>
                <w:b/>
                <w:bCs/>
              </w:rPr>
              <w:t>-41,941</w:t>
            </w:r>
          </w:p>
        </w:tc>
        <w:tc>
          <w:tcPr>
            <w:tcW w:w="2359" w:type="dxa"/>
            <w:tcBorders>
              <w:top w:val="single" w:sz="4" w:space="0" w:color="auto"/>
              <w:left w:val="single" w:sz="4" w:space="0" w:color="auto"/>
              <w:bottom w:val="single" w:sz="4" w:space="0" w:color="auto"/>
              <w:right w:val="single" w:sz="4" w:space="0" w:color="auto"/>
            </w:tcBorders>
            <w:shd w:val="clear" w:color="auto" w:fill="A5C9EB" w:themeFill="text2" w:themeFillTint="40"/>
            <w:vAlign w:val="bottom"/>
          </w:tcPr>
          <w:p w14:paraId="12ACBB03" w14:textId="77777777" w:rsidR="00DD6EF0" w:rsidRPr="00D30ADA" w:rsidRDefault="00DD6EF0" w:rsidP="00DD6EF0">
            <w:pPr>
              <w:spacing w:after="0" w:line="240" w:lineRule="auto"/>
              <w:jc w:val="both"/>
              <w:rPr>
                <w:b/>
                <w:bCs/>
              </w:rPr>
            </w:pPr>
            <w:r w:rsidRPr="00D30ADA">
              <w:rPr>
                <w:b/>
                <w:bCs/>
                <w:color w:val="000000"/>
              </w:rPr>
              <w:t>-109,214.06</w:t>
            </w:r>
          </w:p>
        </w:tc>
      </w:tr>
      <w:tr w:rsidR="00DD6EF0" w:rsidRPr="00D30ADA" w14:paraId="0EEC5C27" w14:textId="77777777" w:rsidTr="003C492D">
        <w:trPr>
          <w:trHeight w:val="979"/>
        </w:trPr>
        <w:tc>
          <w:tcPr>
            <w:tcW w:w="1700" w:type="dxa"/>
            <w:tcBorders>
              <w:top w:val="single" w:sz="8" w:space="0" w:color="000000"/>
              <w:left w:val="single" w:sz="8" w:space="0" w:color="000000"/>
              <w:bottom w:val="single" w:sz="8" w:space="0" w:color="000000"/>
              <w:right w:val="single" w:sz="8" w:space="0" w:color="000000"/>
            </w:tcBorders>
            <w:shd w:val="clear" w:color="auto" w:fill="A5C9EB" w:themeFill="text2" w:themeFillTint="40"/>
            <w:tcMar>
              <w:top w:w="9" w:type="dxa"/>
              <w:left w:w="15" w:type="dxa"/>
              <w:bottom w:w="0" w:type="dxa"/>
              <w:right w:w="15" w:type="dxa"/>
            </w:tcMar>
          </w:tcPr>
          <w:p w14:paraId="1929971B" w14:textId="77777777" w:rsidR="00DD6EF0" w:rsidRPr="00D30ADA" w:rsidRDefault="00DD6EF0" w:rsidP="00DD6EF0">
            <w:pPr>
              <w:spacing w:after="0" w:line="240" w:lineRule="auto"/>
              <w:rPr>
                <w:b/>
                <w:bCs/>
              </w:rPr>
            </w:pPr>
            <w:r w:rsidRPr="00D30ADA">
              <w:rPr>
                <w:b/>
                <w:bCs/>
              </w:rPr>
              <w:t>Average Annual Rate of Change</w:t>
            </w:r>
          </w:p>
        </w:tc>
        <w:tc>
          <w:tcPr>
            <w:tcW w:w="2922" w:type="dxa"/>
            <w:tcBorders>
              <w:top w:val="single" w:sz="8" w:space="0" w:color="000000"/>
              <w:left w:val="single" w:sz="8" w:space="0" w:color="000000"/>
              <w:bottom w:val="single" w:sz="8" w:space="0" w:color="000000"/>
              <w:right w:val="single" w:sz="8" w:space="0" w:color="000000"/>
            </w:tcBorders>
            <w:shd w:val="clear" w:color="auto" w:fill="A5C9EB" w:themeFill="text2" w:themeFillTint="40"/>
            <w:tcMar>
              <w:top w:w="9" w:type="dxa"/>
              <w:left w:w="15" w:type="dxa"/>
              <w:bottom w:w="0" w:type="dxa"/>
              <w:right w:w="15" w:type="dxa"/>
            </w:tcMar>
            <w:vAlign w:val="bottom"/>
          </w:tcPr>
          <w:p w14:paraId="6B96ADEA" w14:textId="77777777" w:rsidR="00DD6EF0" w:rsidRPr="00D30ADA" w:rsidRDefault="00DD6EF0" w:rsidP="00DD6EF0">
            <w:pPr>
              <w:spacing w:after="0" w:line="240" w:lineRule="auto"/>
              <w:rPr>
                <w:b/>
                <w:bCs/>
              </w:rPr>
            </w:pPr>
            <w:r w:rsidRPr="00D30ADA">
              <w:rPr>
                <w:b/>
                <w:bCs/>
              </w:rPr>
              <w:t>-3,755</w:t>
            </w:r>
          </w:p>
        </w:tc>
        <w:tc>
          <w:tcPr>
            <w:tcW w:w="2359" w:type="dxa"/>
            <w:tcBorders>
              <w:top w:val="single" w:sz="8" w:space="0" w:color="auto"/>
              <w:left w:val="single" w:sz="4" w:space="0" w:color="auto"/>
              <w:bottom w:val="single" w:sz="8" w:space="0" w:color="auto"/>
              <w:right w:val="single" w:sz="4" w:space="0" w:color="auto"/>
            </w:tcBorders>
            <w:shd w:val="clear" w:color="auto" w:fill="A5C9EB" w:themeFill="text2" w:themeFillTint="40"/>
            <w:vAlign w:val="bottom"/>
          </w:tcPr>
          <w:p w14:paraId="0E9AD250" w14:textId="77777777" w:rsidR="00DD6EF0" w:rsidRPr="00D30ADA" w:rsidRDefault="00DD6EF0" w:rsidP="00DD6EF0">
            <w:pPr>
              <w:spacing w:after="0" w:line="240" w:lineRule="auto"/>
              <w:rPr>
                <w:b/>
                <w:bCs/>
              </w:rPr>
            </w:pPr>
            <w:r w:rsidRPr="00D30ADA">
              <w:rPr>
                <w:b/>
                <w:bCs/>
              </w:rPr>
              <w:t>-5,587</w:t>
            </w:r>
          </w:p>
        </w:tc>
        <w:tc>
          <w:tcPr>
            <w:tcW w:w="2359" w:type="dxa"/>
            <w:tcBorders>
              <w:top w:val="single" w:sz="4" w:space="0" w:color="auto"/>
              <w:left w:val="single" w:sz="4" w:space="0" w:color="auto"/>
              <w:bottom w:val="single" w:sz="4" w:space="0" w:color="auto"/>
              <w:right w:val="single" w:sz="4" w:space="0" w:color="auto"/>
            </w:tcBorders>
            <w:shd w:val="clear" w:color="auto" w:fill="A5C9EB" w:themeFill="text2" w:themeFillTint="40"/>
            <w:vAlign w:val="bottom"/>
          </w:tcPr>
          <w:p w14:paraId="6482F48B" w14:textId="77777777" w:rsidR="00DD6EF0" w:rsidRPr="00D30ADA" w:rsidRDefault="00DD6EF0" w:rsidP="00DD6EF0">
            <w:pPr>
              <w:spacing w:after="0" w:line="240" w:lineRule="auto"/>
              <w:jc w:val="both"/>
              <w:rPr>
                <w:b/>
                <w:bCs/>
                <w:color w:val="000000"/>
              </w:rPr>
            </w:pPr>
            <w:r w:rsidRPr="00D30ADA">
              <w:rPr>
                <w:b/>
                <w:bCs/>
                <w:color w:val="000000"/>
              </w:rPr>
              <w:t>-14,020</w:t>
            </w:r>
          </w:p>
        </w:tc>
      </w:tr>
    </w:tbl>
    <w:p w14:paraId="586BAD6F" w14:textId="77777777" w:rsidR="004653F2" w:rsidRDefault="004653F2" w:rsidP="00AA6A61"/>
    <w:p w14:paraId="17941F44" w14:textId="77777777" w:rsidR="00921276" w:rsidRPr="00CE7CF4" w:rsidRDefault="00921276" w:rsidP="00921276">
      <w:pPr>
        <w:rPr>
          <w:u w:val="single"/>
          <w:lang w:val="en"/>
        </w:rPr>
      </w:pPr>
      <w:r w:rsidRPr="00CE7CF4">
        <w:rPr>
          <w:u w:val="single"/>
          <w:lang w:val="en"/>
        </w:rPr>
        <w:lastRenderedPageBreak/>
        <w:t>Forest Buffers</w:t>
      </w:r>
    </w:p>
    <w:p w14:paraId="288041C8" w14:textId="77777777" w:rsidR="00921276" w:rsidRPr="00CE7CF4" w:rsidRDefault="00921276" w:rsidP="00921276">
      <w:r w:rsidRPr="00CE7CF4">
        <w:t>The Forest Buffer target has two major components: 1. Forest buffer planting and maintenance and 2. Riparian forest cover and change.</w:t>
      </w:r>
    </w:p>
    <w:p w14:paraId="5B685379" w14:textId="77777777" w:rsidR="00921276" w:rsidRPr="00CE7CF4" w:rsidRDefault="00921276" w:rsidP="00434CD4">
      <w:pPr>
        <w:pStyle w:val="ListParagraph"/>
        <w:numPr>
          <w:ilvl w:val="0"/>
          <w:numId w:val="48"/>
        </w:numPr>
      </w:pPr>
      <w:r w:rsidRPr="00CE7CF4">
        <w:t xml:space="preserve">Forest buffer planting and maintenance: Between 2017-2024, on average 3,326 acres of riparian forest buffers were planted annually. In the most recent reporting period (2024), 2,848 acres were planted. Note that although the partnership has been tracking riparian forest buffer planting watershed-wide since 2010, previous years were tracked in miles to align with the previous Watershed Agreement. </w:t>
      </w:r>
    </w:p>
    <w:p w14:paraId="3590C9C6" w14:textId="77777777" w:rsidR="00542DCE" w:rsidRPr="00CE7CF4" w:rsidRDefault="00542DCE" w:rsidP="00542DCE">
      <w:pPr>
        <w:spacing w:line="240" w:lineRule="auto"/>
        <w:jc w:val="center"/>
      </w:pPr>
      <w:r w:rsidRPr="00CE7CF4">
        <w:rPr>
          <w:noProof/>
        </w:rPr>
        <w:drawing>
          <wp:inline distT="0" distB="0" distL="0" distR="0" wp14:anchorId="0E997C9C" wp14:editId="314E31AF">
            <wp:extent cx="5019675" cy="1943100"/>
            <wp:effectExtent l="0" t="0" r="9525" b="0"/>
            <wp:docPr id="1582524780" name="Chart 1">
              <a:extLst xmlns:a="http://schemas.openxmlformats.org/drawingml/2006/main">
                <a:ext uri="{FF2B5EF4-FFF2-40B4-BE49-F238E27FC236}">
                  <a16:creationId xmlns:a16="http://schemas.microsoft.com/office/drawing/2014/main" id="{D1350556-04EF-99CF-EB27-B8F70813C9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0"/>
              </a:graphicData>
            </a:graphic>
          </wp:inline>
        </w:drawing>
      </w:r>
    </w:p>
    <w:p w14:paraId="57E0078C" w14:textId="6E739E39" w:rsidR="00921276" w:rsidRPr="00CE7CF4" w:rsidRDefault="00921276" w:rsidP="00434CD4">
      <w:pPr>
        <w:pStyle w:val="ListParagraph"/>
        <w:numPr>
          <w:ilvl w:val="0"/>
          <w:numId w:val="48"/>
        </w:numPr>
      </w:pPr>
      <w:r w:rsidRPr="00CE7CF4">
        <w:t>Riparian forest cover and change: Remotely-sensed LULC data showed that as of 2021/2022, 69.96% of riparian areas in the watershed are forested, but there was a net loss of 41,941 acres of riparian forest cover between 2013/2014 and 2021/2022 (see Net Change table under Community Tree Canopy target). On average, this reflects a rate of 5,587 acres of riparian forest loss annually, which will be used as a baseline for measuring changes in the rate of riparian forest buffer loss. The loss of riparian forest buffers highlights the need to pair robust forest buffer planting and maintenance programs with forest buffer conservation.</w:t>
      </w:r>
    </w:p>
    <w:p w14:paraId="72F5E338" w14:textId="77777777" w:rsidR="00C14180" w:rsidRPr="003853E9" w:rsidRDefault="00C14180" w:rsidP="00C14180">
      <w:pPr>
        <w:rPr>
          <w:u w:val="single"/>
        </w:rPr>
      </w:pPr>
      <w:r w:rsidRPr="003853E9">
        <w:rPr>
          <w:u w:val="single"/>
        </w:rPr>
        <w:t>Forest Conservation</w:t>
      </w:r>
    </w:p>
    <w:p w14:paraId="5E1AD028" w14:textId="77777777" w:rsidR="00C14180" w:rsidRDefault="00C14180" w:rsidP="00C14180">
      <w:r>
        <w:t>The forest conservation target has four primary components: 1. Forest conversion to other land uses; 2. Permanent protection of forested land; 3. Forest planting and maintenance; and 4. Forest management.</w:t>
      </w:r>
    </w:p>
    <w:p w14:paraId="329FD9F8" w14:textId="77777777" w:rsidR="00C14180" w:rsidRDefault="00C14180" w:rsidP="00434CD4">
      <w:pPr>
        <w:pStyle w:val="ListParagraph"/>
        <w:numPr>
          <w:ilvl w:val="0"/>
          <w:numId w:val="49"/>
        </w:numPr>
      </w:pPr>
      <w:r>
        <w:t xml:space="preserve">Forest planting and maintenance: As of 2024, jurisdictions had reported an estimated 51,684 acres of forest planting since 2014, which serves as a baseline. These acres include BMPs recognized by the Bay Program that convert land to a forested land use, including riparian forest buffers, agricultural tree planting and urban forest planting.  </w:t>
      </w:r>
    </w:p>
    <w:p w14:paraId="189F7155" w14:textId="77777777" w:rsidR="00C135A9" w:rsidRPr="00D30ADA" w:rsidRDefault="00C135A9" w:rsidP="00C135A9">
      <w:pPr>
        <w:spacing w:line="240" w:lineRule="auto"/>
        <w:ind w:left="360"/>
        <w:jc w:val="center"/>
      </w:pPr>
      <w:r w:rsidRPr="00D30ADA">
        <w:rPr>
          <w:noProof/>
        </w:rPr>
        <w:lastRenderedPageBreak/>
        <w:drawing>
          <wp:inline distT="0" distB="0" distL="0" distR="0" wp14:anchorId="37CB94E2" wp14:editId="181B837E">
            <wp:extent cx="5295900" cy="2038350"/>
            <wp:effectExtent l="0" t="0" r="0" b="0"/>
            <wp:docPr id="405703344" name="Chart 1">
              <a:extLst xmlns:a="http://schemas.openxmlformats.org/drawingml/2006/main">
                <a:ext uri="{FF2B5EF4-FFF2-40B4-BE49-F238E27FC236}">
                  <a16:creationId xmlns:a16="http://schemas.microsoft.com/office/drawing/2014/main" id="{1C5E6983-C908-ACCA-ADC4-D103DFC5192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1"/>
              </a:graphicData>
            </a:graphic>
          </wp:inline>
        </w:drawing>
      </w:r>
    </w:p>
    <w:p w14:paraId="52740DF3" w14:textId="2D4E5F04" w:rsidR="00C14180" w:rsidRDefault="00C14180" w:rsidP="00434CD4">
      <w:pPr>
        <w:pStyle w:val="ListParagraph"/>
        <w:numPr>
          <w:ilvl w:val="0"/>
          <w:numId w:val="49"/>
        </w:numPr>
      </w:pPr>
      <w:r>
        <w:t xml:space="preserve">Forest conversion to other land uses: Remotely-sensed LULC change data from 2021/2022 show a net loss of 109,214 acres of forest to development since 2013/2014 (see Net Change table under Community Tree Canopy target). On average, this reflects a rate of 14,020 acres of forest loss annually. This annual rate of loss will be used as a baseline for measuring progress towards the target of reducing the rate of forest conversion to other land uses by 33%.  </w:t>
      </w:r>
    </w:p>
    <w:p w14:paraId="216C86FC" w14:textId="64E7DA7D" w:rsidR="00C14180" w:rsidRDefault="00C14180" w:rsidP="00434CD4">
      <w:pPr>
        <w:pStyle w:val="ListParagraph"/>
        <w:numPr>
          <w:ilvl w:val="0"/>
          <w:numId w:val="49"/>
        </w:numPr>
      </w:pPr>
      <w:r>
        <w:t xml:space="preserve">Permanent protection of forested land: An estimated 7,103,907 acres of forested land in the watershed has been permanently protected, which represents 77% of the total protected lands footprint in the watershed. This estimate is based on looking at the remotely-sensed LULC data from 2021/2022 within the footprint of the 2024 Chesapeake Bay Protected Lands dataset.  </w:t>
      </w:r>
    </w:p>
    <w:tbl>
      <w:tblPr>
        <w:tblW w:w="8632" w:type="dxa"/>
        <w:tblInd w:w="712" w:type="dxa"/>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1800"/>
        <w:gridCol w:w="2340"/>
        <w:gridCol w:w="2159"/>
        <w:gridCol w:w="2333"/>
      </w:tblGrid>
      <w:tr w:rsidR="00C135A9" w:rsidRPr="00D30ADA" w14:paraId="62288D90" w14:textId="77777777" w:rsidTr="00C135A9">
        <w:trPr>
          <w:trHeight w:val="570"/>
        </w:trPr>
        <w:tc>
          <w:tcPr>
            <w:tcW w:w="1800" w:type="dxa"/>
            <w:tcBorders>
              <w:top w:val="single" w:sz="6" w:space="0" w:color="FFFFFF"/>
              <w:left w:val="single" w:sz="6" w:space="0" w:color="FFFFFF"/>
              <w:bottom w:val="single" w:sz="24" w:space="0" w:color="FFFFFF"/>
              <w:right w:val="single" w:sz="6" w:space="0" w:color="FFFFFF"/>
            </w:tcBorders>
            <w:shd w:val="clear" w:color="auto" w:fill="E8E8E8" w:themeFill="background2"/>
            <w:hideMark/>
          </w:tcPr>
          <w:p w14:paraId="3E50EC59" w14:textId="77777777" w:rsidR="00C135A9" w:rsidRPr="00D30ADA" w:rsidRDefault="00C135A9" w:rsidP="0029776E">
            <w:pPr>
              <w:spacing w:line="240" w:lineRule="auto"/>
              <w:rPr>
                <w:b/>
                <w:bCs/>
              </w:rPr>
            </w:pPr>
            <w:r w:rsidRPr="00D30ADA">
              <w:rPr>
                <w:b/>
                <w:bCs/>
              </w:rPr>
              <w:t>Jurisdiction​</w:t>
            </w:r>
          </w:p>
        </w:tc>
        <w:tc>
          <w:tcPr>
            <w:tcW w:w="2340" w:type="dxa"/>
            <w:tcBorders>
              <w:top w:val="single" w:sz="6" w:space="0" w:color="FFFFFF"/>
              <w:left w:val="single" w:sz="6" w:space="0" w:color="FFFFFF"/>
              <w:bottom w:val="single" w:sz="24" w:space="0" w:color="FFFFFF"/>
              <w:right w:val="single" w:sz="6" w:space="0" w:color="FFFFFF"/>
            </w:tcBorders>
            <w:shd w:val="clear" w:color="auto" w:fill="E8E8E8" w:themeFill="background2"/>
            <w:hideMark/>
          </w:tcPr>
          <w:p w14:paraId="4187F9E2" w14:textId="77777777" w:rsidR="00C135A9" w:rsidRPr="00D30ADA" w:rsidRDefault="00C135A9" w:rsidP="0029776E">
            <w:pPr>
              <w:spacing w:line="240" w:lineRule="auto"/>
              <w:rPr>
                <w:b/>
                <w:bCs/>
              </w:rPr>
            </w:pPr>
            <w:r w:rsidRPr="00D30ADA">
              <w:rPr>
                <w:b/>
                <w:bCs/>
              </w:rPr>
              <w:t>Acres of Protected Forest ​</w:t>
            </w:r>
          </w:p>
        </w:tc>
        <w:tc>
          <w:tcPr>
            <w:tcW w:w="2159" w:type="dxa"/>
            <w:tcBorders>
              <w:top w:val="single" w:sz="6" w:space="0" w:color="FFFFFF"/>
              <w:left w:val="single" w:sz="6" w:space="0" w:color="FFFFFF"/>
              <w:bottom w:val="single" w:sz="24" w:space="0" w:color="FFFFFF"/>
              <w:right w:val="single" w:sz="6" w:space="0" w:color="FFFFFF"/>
            </w:tcBorders>
            <w:shd w:val="clear" w:color="auto" w:fill="E8E8E8" w:themeFill="background2"/>
            <w:hideMark/>
          </w:tcPr>
          <w:p w14:paraId="188A2DFE" w14:textId="77777777" w:rsidR="00C135A9" w:rsidRPr="00D30ADA" w:rsidRDefault="00C135A9" w:rsidP="0029776E">
            <w:pPr>
              <w:spacing w:line="240" w:lineRule="auto"/>
              <w:rPr>
                <w:b/>
                <w:bCs/>
              </w:rPr>
            </w:pPr>
            <w:r w:rsidRPr="00D30ADA">
              <w:rPr>
                <w:b/>
                <w:bCs/>
              </w:rPr>
              <w:t xml:space="preserve">Total Acres of Protected Land </w:t>
            </w:r>
          </w:p>
        </w:tc>
        <w:tc>
          <w:tcPr>
            <w:tcW w:w="2333" w:type="dxa"/>
            <w:tcBorders>
              <w:top w:val="single" w:sz="6" w:space="0" w:color="FFFFFF"/>
              <w:left w:val="single" w:sz="6" w:space="0" w:color="FFFFFF"/>
              <w:bottom w:val="single" w:sz="24" w:space="0" w:color="FFFFFF"/>
              <w:right w:val="single" w:sz="6" w:space="0" w:color="FFFFFF"/>
            </w:tcBorders>
            <w:shd w:val="clear" w:color="auto" w:fill="E8E8E8" w:themeFill="background2"/>
            <w:hideMark/>
          </w:tcPr>
          <w:p w14:paraId="0813296A" w14:textId="77777777" w:rsidR="00C135A9" w:rsidRPr="00D30ADA" w:rsidRDefault="00C135A9" w:rsidP="0029776E">
            <w:pPr>
              <w:spacing w:line="240" w:lineRule="auto"/>
              <w:rPr>
                <w:b/>
                <w:bCs/>
              </w:rPr>
            </w:pPr>
            <w:r w:rsidRPr="00D30ADA">
              <w:rPr>
                <w:b/>
                <w:bCs/>
              </w:rPr>
              <w:t>Percent of Protected Lands in forest</w:t>
            </w:r>
          </w:p>
        </w:tc>
      </w:tr>
      <w:tr w:rsidR="00C135A9" w:rsidRPr="00D30ADA" w14:paraId="2D7FB11A" w14:textId="77777777" w:rsidTr="00C135A9">
        <w:trPr>
          <w:trHeight w:val="285"/>
        </w:trPr>
        <w:tc>
          <w:tcPr>
            <w:tcW w:w="1800" w:type="dxa"/>
            <w:tcBorders>
              <w:top w:val="single" w:sz="24" w:space="0" w:color="FFFFFF"/>
              <w:left w:val="single" w:sz="6" w:space="0" w:color="FFFFFF"/>
              <w:bottom w:val="single" w:sz="6" w:space="0" w:color="FFFFFF"/>
              <w:right w:val="single" w:sz="6" w:space="0" w:color="FFFFFF"/>
            </w:tcBorders>
            <w:shd w:val="clear" w:color="auto" w:fill="CCD2D8"/>
            <w:vAlign w:val="bottom"/>
            <w:hideMark/>
          </w:tcPr>
          <w:p w14:paraId="48CBC725" w14:textId="77777777" w:rsidR="00C135A9" w:rsidRPr="00D30ADA" w:rsidRDefault="00C135A9" w:rsidP="0029776E">
            <w:pPr>
              <w:spacing w:line="240" w:lineRule="auto"/>
            </w:pPr>
            <w:r w:rsidRPr="00D30ADA">
              <w:t>Delaware ​</w:t>
            </w:r>
          </w:p>
        </w:tc>
        <w:tc>
          <w:tcPr>
            <w:tcW w:w="2340" w:type="dxa"/>
            <w:tcBorders>
              <w:top w:val="single" w:sz="24" w:space="0" w:color="FFFFFF"/>
              <w:left w:val="single" w:sz="6" w:space="0" w:color="FFFFFF"/>
              <w:bottom w:val="single" w:sz="6" w:space="0" w:color="FFFFFF"/>
              <w:right w:val="single" w:sz="6" w:space="0" w:color="FFFFFF"/>
            </w:tcBorders>
            <w:shd w:val="clear" w:color="auto" w:fill="CCD2D8"/>
            <w:vAlign w:val="bottom"/>
            <w:hideMark/>
          </w:tcPr>
          <w:p w14:paraId="4CA3BD9E" w14:textId="77777777" w:rsidR="00C135A9" w:rsidRPr="00D30ADA" w:rsidRDefault="00C135A9" w:rsidP="0029776E">
            <w:pPr>
              <w:spacing w:line="240" w:lineRule="auto"/>
            </w:pPr>
            <w:r w:rsidRPr="00D30ADA">
              <w:t>70,235</w:t>
            </w:r>
          </w:p>
        </w:tc>
        <w:tc>
          <w:tcPr>
            <w:tcW w:w="2159" w:type="dxa"/>
            <w:tcBorders>
              <w:top w:val="single" w:sz="24" w:space="0" w:color="FFFFFF"/>
              <w:left w:val="single" w:sz="6" w:space="0" w:color="FFFFFF"/>
              <w:bottom w:val="single" w:sz="6" w:space="0" w:color="FFFFFF"/>
              <w:right w:val="single" w:sz="6" w:space="0" w:color="FFFFFF"/>
            </w:tcBorders>
            <w:shd w:val="clear" w:color="auto" w:fill="CCD2D8"/>
            <w:vAlign w:val="bottom"/>
            <w:hideMark/>
          </w:tcPr>
          <w:p w14:paraId="40AE34CF" w14:textId="77777777" w:rsidR="00C135A9" w:rsidRPr="00D30ADA" w:rsidRDefault="00C135A9" w:rsidP="0029776E">
            <w:pPr>
              <w:spacing w:line="240" w:lineRule="auto"/>
            </w:pPr>
            <w:r w:rsidRPr="00D30ADA">
              <w:t>130,606</w:t>
            </w:r>
          </w:p>
        </w:tc>
        <w:tc>
          <w:tcPr>
            <w:tcW w:w="2333" w:type="dxa"/>
            <w:tcBorders>
              <w:top w:val="single" w:sz="24" w:space="0" w:color="FFFFFF"/>
              <w:left w:val="single" w:sz="6" w:space="0" w:color="FFFFFF"/>
              <w:bottom w:val="single" w:sz="6" w:space="0" w:color="FFFFFF"/>
              <w:right w:val="single" w:sz="6" w:space="0" w:color="FFFFFF"/>
            </w:tcBorders>
            <w:shd w:val="clear" w:color="auto" w:fill="CCD2D8"/>
            <w:vAlign w:val="bottom"/>
            <w:hideMark/>
          </w:tcPr>
          <w:p w14:paraId="762CBDF1" w14:textId="77777777" w:rsidR="00C135A9" w:rsidRPr="00D30ADA" w:rsidRDefault="00C135A9" w:rsidP="0029776E">
            <w:pPr>
              <w:spacing w:line="240" w:lineRule="auto"/>
            </w:pPr>
            <w:r w:rsidRPr="00D30ADA">
              <w:t>54%​</w:t>
            </w:r>
          </w:p>
        </w:tc>
      </w:tr>
      <w:tr w:rsidR="00C135A9" w:rsidRPr="00D30ADA" w14:paraId="3C9DB854" w14:textId="77777777" w:rsidTr="00C135A9">
        <w:trPr>
          <w:trHeight w:val="312"/>
        </w:trPr>
        <w:tc>
          <w:tcPr>
            <w:tcW w:w="1800"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16B9F150" w14:textId="77777777" w:rsidR="00C135A9" w:rsidRPr="00D30ADA" w:rsidRDefault="00C135A9" w:rsidP="0029776E">
            <w:pPr>
              <w:spacing w:line="240" w:lineRule="auto"/>
            </w:pPr>
            <w:r w:rsidRPr="00D30ADA">
              <w:t>DC ​</w:t>
            </w:r>
          </w:p>
        </w:tc>
        <w:tc>
          <w:tcPr>
            <w:tcW w:w="2340"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766B4CBF" w14:textId="77777777" w:rsidR="00C135A9" w:rsidRPr="00D30ADA" w:rsidRDefault="00C135A9" w:rsidP="0029776E">
            <w:pPr>
              <w:spacing w:line="240" w:lineRule="auto"/>
            </w:pPr>
            <w:r w:rsidRPr="00D30ADA">
              <w:t>4,926 ​</w:t>
            </w:r>
          </w:p>
        </w:tc>
        <w:tc>
          <w:tcPr>
            <w:tcW w:w="2159"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0D6C2E8E" w14:textId="77777777" w:rsidR="00C135A9" w:rsidRPr="00D30ADA" w:rsidRDefault="00C135A9" w:rsidP="0029776E">
            <w:pPr>
              <w:spacing w:line="240" w:lineRule="auto"/>
            </w:pPr>
            <w:r w:rsidRPr="00D30ADA">
              <w:t>8,386 ​</w:t>
            </w:r>
          </w:p>
        </w:tc>
        <w:tc>
          <w:tcPr>
            <w:tcW w:w="2333"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0A42B81C" w14:textId="77777777" w:rsidR="00C135A9" w:rsidRPr="00D30ADA" w:rsidRDefault="00C135A9" w:rsidP="0029776E">
            <w:pPr>
              <w:spacing w:line="240" w:lineRule="auto"/>
            </w:pPr>
            <w:r w:rsidRPr="00D30ADA">
              <w:t>59%​</w:t>
            </w:r>
          </w:p>
        </w:tc>
      </w:tr>
      <w:tr w:rsidR="00C135A9" w:rsidRPr="00D30ADA" w14:paraId="4B21E154" w14:textId="77777777" w:rsidTr="00C135A9">
        <w:trPr>
          <w:trHeight w:val="321"/>
        </w:trPr>
        <w:tc>
          <w:tcPr>
            <w:tcW w:w="1800"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09B5442A" w14:textId="77777777" w:rsidR="00C135A9" w:rsidRPr="00D30ADA" w:rsidRDefault="00C135A9" w:rsidP="0029776E">
            <w:pPr>
              <w:spacing w:line="240" w:lineRule="auto"/>
            </w:pPr>
            <w:r w:rsidRPr="00D30ADA">
              <w:t>Maryland ​</w:t>
            </w:r>
          </w:p>
        </w:tc>
        <w:tc>
          <w:tcPr>
            <w:tcW w:w="2340"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0A04A3FA" w14:textId="77777777" w:rsidR="00C135A9" w:rsidRPr="00D30ADA" w:rsidRDefault="00C135A9" w:rsidP="0029776E">
            <w:pPr>
              <w:spacing w:line="240" w:lineRule="auto"/>
            </w:pPr>
            <w:r w:rsidRPr="00D30ADA">
              <w:t>929,874​</w:t>
            </w:r>
          </w:p>
        </w:tc>
        <w:tc>
          <w:tcPr>
            <w:tcW w:w="2159"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6F136172" w14:textId="77777777" w:rsidR="00C135A9" w:rsidRPr="00D30ADA" w:rsidRDefault="00C135A9" w:rsidP="0029776E">
            <w:pPr>
              <w:spacing w:line="240" w:lineRule="auto"/>
            </w:pPr>
            <w:r w:rsidRPr="00D30ADA">
              <w:t>1,700,266 ​</w:t>
            </w:r>
          </w:p>
        </w:tc>
        <w:tc>
          <w:tcPr>
            <w:tcW w:w="2333"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558E3206" w14:textId="77777777" w:rsidR="00C135A9" w:rsidRPr="00D30ADA" w:rsidRDefault="00C135A9" w:rsidP="0029776E">
            <w:pPr>
              <w:spacing w:line="240" w:lineRule="auto"/>
            </w:pPr>
            <w:r w:rsidRPr="00D30ADA">
              <w:t>55%​</w:t>
            </w:r>
          </w:p>
        </w:tc>
      </w:tr>
      <w:tr w:rsidR="00C135A9" w:rsidRPr="00D30ADA" w14:paraId="47F36060" w14:textId="77777777" w:rsidTr="00C135A9">
        <w:trPr>
          <w:trHeight w:val="222"/>
        </w:trPr>
        <w:tc>
          <w:tcPr>
            <w:tcW w:w="1800"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6DCE227D" w14:textId="77777777" w:rsidR="00C135A9" w:rsidRPr="00D30ADA" w:rsidRDefault="00C135A9" w:rsidP="0029776E">
            <w:pPr>
              <w:spacing w:line="240" w:lineRule="auto"/>
            </w:pPr>
            <w:r w:rsidRPr="00D30ADA">
              <w:t>New York ​</w:t>
            </w:r>
          </w:p>
        </w:tc>
        <w:tc>
          <w:tcPr>
            <w:tcW w:w="2340"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180E007C" w14:textId="77777777" w:rsidR="00C135A9" w:rsidRPr="00D30ADA" w:rsidRDefault="00C135A9" w:rsidP="0029776E">
            <w:pPr>
              <w:spacing w:line="240" w:lineRule="auto"/>
            </w:pPr>
            <w:r w:rsidRPr="00D30ADA">
              <w:t>276,967 ​</w:t>
            </w:r>
          </w:p>
        </w:tc>
        <w:tc>
          <w:tcPr>
            <w:tcW w:w="2159"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6C355E40" w14:textId="77777777" w:rsidR="00C135A9" w:rsidRPr="00D30ADA" w:rsidRDefault="00C135A9" w:rsidP="0029776E">
            <w:pPr>
              <w:spacing w:line="240" w:lineRule="auto"/>
            </w:pPr>
            <w:r w:rsidRPr="00D30ADA">
              <w:t>307,393 ​</w:t>
            </w:r>
          </w:p>
        </w:tc>
        <w:tc>
          <w:tcPr>
            <w:tcW w:w="2333"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566DA8D9" w14:textId="77777777" w:rsidR="00C135A9" w:rsidRPr="00D30ADA" w:rsidRDefault="00C135A9" w:rsidP="0029776E">
            <w:pPr>
              <w:spacing w:line="240" w:lineRule="auto"/>
            </w:pPr>
            <w:r w:rsidRPr="00D30ADA">
              <w:t>90%​</w:t>
            </w:r>
          </w:p>
        </w:tc>
      </w:tr>
      <w:tr w:rsidR="00C135A9" w:rsidRPr="00D30ADA" w14:paraId="6C725E19" w14:textId="77777777" w:rsidTr="00C135A9">
        <w:trPr>
          <w:trHeight w:val="267"/>
        </w:trPr>
        <w:tc>
          <w:tcPr>
            <w:tcW w:w="1800"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5EC53105" w14:textId="77777777" w:rsidR="00C135A9" w:rsidRPr="00D30ADA" w:rsidRDefault="00C135A9" w:rsidP="0029776E">
            <w:pPr>
              <w:spacing w:line="240" w:lineRule="auto"/>
            </w:pPr>
            <w:r w:rsidRPr="00D30ADA">
              <w:t>Pennsylvania ​</w:t>
            </w:r>
          </w:p>
        </w:tc>
        <w:tc>
          <w:tcPr>
            <w:tcW w:w="2340"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4DF6671B" w14:textId="77777777" w:rsidR="00C135A9" w:rsidRPr="00D30ADA" w:rsidRDefault="00C135A9" w:rsidP="0029776E">
            <w:pPr>
              <w:spacing w:line="240" w:lineRule="auto"/>
            </w:pPr>
            <w:r w:rsidRPr="00D30ADA">
              <w:t>3,023,979 ​</w:t>
            </w:r>
          </w:p>
        </w:tc>
        <w:tc>
          <w:tcPr>
            <w:tcW w:w="2159"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00DE4BEE" w14:textId="77777777" w:rsidR="00C135A9" w:rsidRPr="00D30ADA" w:rsidRDefault="00C135A9" w:rsidP="0029776E">
            <w:pPr>
              <w:spacing w:line="240" w:lineRule="auto"/>
            </w:pPr>
            <w:r w:rsidRPr="00D30ADA">
              <w:t>3,688,214 ​</w:t>
            </w:r>
          </w:p>
        </w:tc>
        <w:tc>
          <w:tcPr>
            <w:tcW w:w="2333"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6B13AA1F" w14:textId="77777777" w:rsidR="00C135A9" w:rsidRPr="00D30ADA" w:rsidRDefault="00C135A9" w:rsidP="0029776E">
            <w:pPr>
              <w:spacing w:line="240" w:lineRule="auto"/>
            </w:pPr>
            <w:r w:rsidRPr="00D30ADA">
              <w:t>82%​</w:t>
            </w:r>
          </w:p>
        </w:tc>
      </w:tr>
      <w:tr w:rsidR="00C135A9" w:rsidRPr="00D30ADA" w14:paraId="6588BFC9" w14:textId="77777777" w:rsidTr="00C135A9">
        <w:trPr>
          <w:trHeight w:val="222"/>
        </w:trPr>
        <w:tc>
          <w:tcPr>
            <w:tcW w:w="1800"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7A90CD9B" w14:textId="77777777" w:rsidR="00C135A9" w:rsidRPr="00D30ADA" w:rsidRDefault="00C135A9" w:rsidP="0029776E">
            <w:pPr>
              <w:spacing w:line="240" w:lineRule="auto"/>
            </w:pPr>
            <w:r w:rsidRPr="00D30ADA">
              <w:t>Virginia ​</w:t>
            </w:r>
          </w:p>
        </w:tc>
        <w:tc>
          <w:tcPr>
            <w:tcW w:w="2340"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202C9C23" w14:textId="77777777" w:rsidR="00C135A9" w:rsidRPr="00D30ADA" w:rsidRDefault="00C135A9" w:rsidP="0029776E">
            <w:pPr>
              <w:spacing w:line="240" w:lineRule="auto"/>
            </w:pPr>
            <w:r w:rsidRPr="00D30ADA">
              <w:t>2,493,238 ​</w:t>
            </w:r>
          </w:p>
        </w:tc>
        <w:tc>
          <w:tcPr>
            <w:tcW w:w="2159"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6A6EA2AF" w14:textId="77777777" w:rsidR="00C135A9" w:rsidRPr="00D30ADA" w:rsidRDefault="00C135A9" w:rsidP="0029776E">
            <w:pPr>
              <w:spacing w:line="240" w:lineRule="auto"/>
            </w:pPr>
            <w:r w:rsidRPr="00D30ADA">
              <w:t>3,118,595 ​</w:t>
            </w:r>
          </w:p>
        </w:tc>
        <w:tc>
          <w:tcPr>
            <w:tcW w:w="2333"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316407B7" w14:textId="77777777" w:rsidR="00C135A9" w:rsidRPr="00D30ADA" w:rsidRDefault="00C135A9" w:rsidP="0029776E">
            <w:pPr>
              <w:spacing w:line="240" w:lineRule="auto"/>
            </w:pPr>
            <w:r w:rsidRPr="00D30ADA">
              <w:t>80%​</w:t>
            </w:r>
          </w:p>
        </w:tc>
      </w:tr>
      <w:tr w:rsidR="00C135A9" w:rsidRPr="00D30ADA" w14:paraId="4100CDD0" w14:textId="77777777" w:rsidTr="00C135A9">
        <w:trPr>
          <w:trHeight w:val="267"/>
        </w:trPr>
        <w:tc>
          <w:tcPr>
            <w:tcW w:w="1800"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4A3266B9" w14:textId="77777777" w:rsidR="00C135A9" w:rsidRPr="00D30ADA" w:rsidRDefault="00C135A9" w:rsidP="0029776E">
            <w:pPr>
              <w:spacing w:line="240" w:lineRule="auto"/>
            </w:pPr>
            <w:r w:rsidRPr="00D30ADA">
              <w:t>West Virginia​</w:t>
            </w:r>
          </w:p>
        </w:tc>
        <w:tc>
          <w:tcPr>
            <w:tcW w:w="2340"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0A9BA5D8" w14:textId="77777777" w:rsidR="00C135A9" w:rsidRPr="00D30ADA" w:rsidRDefault="00C135A9" w:rsidP="0029776E">
            <w:pPr>
              <w:spacing w:line="240" w:lineRule="auto"/>
            </w:pPr>
            <w:r w:rsidRPr="00D30ADA">
              <w:t>304,689 ​</w:t>
            </w:r>
          </w:p>
        </w:tc>
        <w:tc>
          <w:tcPr>
            <w:tcW w:w="2159"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103612C2" w14:textId="77777777" w:rsidR="00C135A9" w:rsidRPr="00D30ADA" w:rsidRDefault="00C135A9" w:rsidP="0029776E">
            <w:pPr>
              <w:spacing w:line="240" w:lineRule="auto"/>
            </w:pPr>
            <w:r w:rsidRPr="00D30ADA">
              <w:t>319,921​</w:t>
            </w:r>
          </w:p>
        </w:tc>
        <w:tc>
          <w:tcPr>
            <w:tcW w:w="2333" w:type="dxa"/>
            <w:tcBorders>
              <w:top w:val="single" w:sz="6" w:space="0" w:color="FFFFFF"/>
              <w:left w:val="single" w:sz="6" w:space="0" w:color="FFFFFF"/>
              <w:bottom w:val="single" w:sz="6" w:space="0" w:color="FFFFFF"/>
              <w:right w:val="single" w:sz="6" w:space="0" w:color="FFFFFF"/>
            </w:tcBorders>
            <w:shd w:val="clear" w:color="auto" w:fill="CCD2D8"/>
            <w:vAlign w:val="bottom"/>
            <w:hideMark/>
          </w:tcPr>
          <w:p w14:paraId="057A544D" w14:textId="77777777" w:rsidR="00C135A9" w:rsidRPr="00D30ADA" w:rsidRDefault="00C135A9" w:rsidP="0029776E">
            <w:pPr>
              <w:spacing w:line="240" w:lineRule="auto"/>
            </w:pPr>
            <w:r w:rsidRPr="00D30ADA">
              <w:t>95%​</w:t>
            </w:r>
          </w:p>
        </w:tc>
      </w:tr>
      <w:tr w:rsidR="00C135A9" w:rsidRPr="00D30ADA" w14:paraId="7232A008" w14:textId="77777777" w:rsidTr="00C135A9">
        <w:trPr>
          <w:trHeight w:val="231"/>
        </w:trPr>
        <w:tc>
          <w:tcPr>
            <w:tcW w:w="1800" w:type="dxa"/>
            <w:tcBorders>
              <w:top w:val="single" w:sz="6" w:space="0" w:color="FFFFFF"/>
              <w:left w:val="single" w:sz="6" w:space="0" w:color="FFFFFF"/>
              <w:bottom w:val="single" w:sz="6" w:space="0" w:color="FFFFFF"/>
              <w:right w:val="single" w:sz="6" w:space="0" w:color="FFFFFF"/>
            </w:tcBorders>
            <w:shd w:val="clear" w:color="auto" w:fill="E7EAED"/>
            <w:hideMark/>
          </w:tcPr>
          <w:p w14:paraId="56E4751C" w14:textId="77777777" w:rsidR="00C135A9" w:rsidRPr="00D30ADA" w:rsidRDefault="00C135A9" w:rsidP="0029776E">
            <w:pPr>
              <w:spacing w:line="240" w:lineRule="auto"/>
            </w:pPr>
            <w:r w:rsidRPr="00D30ADA">
              <w:rPr>
                <w:b/>
                <w:bCs/>
              </w:rPr>
              <w:t>Watershed</w:t>
            </w:r>
            <w:r w:rsidRPr="00D30ADA">
              <w:t>​</w:t>
            </w:r>
          </w:p>
        </w:tc>
        <w:tc>
          <w:tcPr>
            <w:tcW w:w="2340"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156D9721" w14:textId="77777777" w:rsidR="00C135A9" w:rsidRPr="00D30ADA" w:rsidRDefault="00C135A9" w:rsidP="0029776E">
            <w:pPr>
              <w:spacing w:line="240" w:lineRule="auto"/>
            </w:pPr>
            <w:r w:rsidRPr="00D30ADA">
              <w:t>7,103,907​</w:t>
            </w:r>
          </w:p>
        </w:tc>
        <w:tc>
          <w:tcPr>
            <w:tcW w:w="2159"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284B8C4E" w14:textId="77777777" w:rsidR="00C135A9" w:rsidRPr="00D30ADA" w:rsidRDefault="00C135A9" w:rsidP="0029776E">
            <w:pPr>
              <w:spacing w:line="240" w:lineRule="auto"/>
            </w:pPr>
            <w:r w:rsidRPr="00D30ADA">
              <w:t>9,273,380​</w:t>
            </w:r>
          </w:p>
        </w:tc>
        <w:tc>
          <w:tcPr>
            <w:tcW w:w="2333" w:type="dxa"/>
            <w:tcBorders>
              <w:top w:val="single" w:sz="6" w:space="0" w:color="FFFFFF"/>
              <w:left w:val="single" w:sz="6" w:space="0" w:color="FFFFFF"/>
              <w:bottom w:val="single" w:sz="6" w:space="0" w:color="FFFFFF"/>
              <w:right w:val="single" w:sz="6" w:space="0" w:color="FFFFFF"/>
            </w:tcBorders>
            <w:shd w:val="clear" w:color="auto" w:fill="E7EAED"/>
            <w:vAlign w:val="bottom"/>
            <w:hideMark/>
          </w:tcPr>
          <w:p w14:paraId="75525277" w14:textId="77777777" w:rsidR="00C135A9" w:rsidRPr="00D30ADA" w:rsidRDefault="00C135A9" w:rsidP="0029776E">
            <w:pPr>
              <w:spacing w:line="240" w:lineRule="auto"/>
            </w:pPr>
            <w:r w:rsidRPr="00D30ADA">
              <w:t>77%​</w:t>
            </w:r>
          </w:p>
        </w:tc>
      </w:tr>
    </w:tbl>
    <w:p w14:paraId="0A38C101" w14:textId="77777777" w:rsidR="00C135A9" w:rsidRDefault="00C135A9" w:rsidP="00C135A9">
      <w:pPr>
        <w:pStyle w:val="ListParagraph"/>
      </w:pPr>
    </w:p>
    <w:p w14:paraId="5332E0E7" w14:textId="06C3EC6F" w:rsidR="004653F2" w:rsidRDefault="00C14180" w:rsidP="00434CD4">
      <w:pPr>
        <w:pStyle w:val="ListParagraph"/>
        <w:numPr>
          <w:ilvl w:val="0"/>
          <w:numId w:val="49"/>
        </w:numPr>
      </w:pPr>
      <w:r w:rsidRPr="00C14180">
        <w:lastRenderedPageBreak/>
        <w:t>Forest management: Between 2014-2023, there has been an estimated 614,033 acres of forest management on private lands in the watershed supported by the Natural Resources Conservation Service (NRCS). Additional management occurs on state and federally owned land, but there is not yet a watershed-wide dataset for quantifying the extent of forest management on private lands. Common private forest management activities include brush management, herbaceous weed treatment, upland wildlife habitat management, early successional habitat development and management, and forest stand improvement.</w:t>
      </w:r>
    </w:p>
    <w:p w14:paraId="023FC2B6" w14:textId="0DACEB83" w:rsidR="00B840AD" w:rsidRDefault="00B840AD" w:rsidP="00B840AD">
      <w:pPr>
        <w:pStyle w:val="ListParagraph"/>
      </w:pPr>
      <w:r w:rsidRPr="00D30ADA">
        <w:rPr>
          <w:noProof/>
        </w:rPr>
        <w:drawing>
          <wp:inline distT="0" distB="0" distL="0" distR="0" wp14:anchorId="3DD3B890" wp14:editId="06A6227D">
            <wp:extent cx="5201392" cy="1801260"/>
            <wp:effectExtent l="0" t="0" r="18415" b="8890"/>
            <wp:docPr id="1579644728" name="Chart 1">
              <a:extLst xmlns:a="http://schemas.openxmlformats.org/drawingml/2006/main">
                <a:ext uri="{FF2B5EF4-FFF2-40B4-BE49-F238E27FC236}">
                  <a16:creationId xmlns:a16="http://schemas.microsoft.com/office/drawing/2014/main" id="{ADFFBDBE-1BF0-D4F7-EA65-93275CCEF57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2"/>
              </a:graphicData>
            </a:graphic>
          </wp:inline>
        </w:drawing>
      </w:r>
    </w:p>
    <w:p w14:paraId="4DC31828" w14:textId="17F05F33" w:rsidR="00137F05" w:rsidRDefault="00137F05" w:rsidP="00137F05">
      <w:pPr>
        <w:pStyle w:val="ListParagraph"/>
      </w:pPr>
    </w:p>
    <w:p w14:paraId="7D977120" w14:textId="77777777" w:rsidR="00B840AD" w:rsidRDefault="00B840AD" w:rsidP="00B840AD">
      <w:pPr>
        <w:pStyle w:val="ListParagraph"/>
      </w:pPr>
      <w:r>
        <w:t xml:space="preserve">Note the original numeric targets were set based on planting trends and did not account for forest management activities, but forest management trends will be tracked from a 2014 baseline to align with other indicators and targets.  </w:t>
      </w:r>
    </w:p>
    <w:p w14:paraId="35DBE2CB" w14:textId="77777777" w:rsidR="00B840AD" w:rsidRDefault="00B840AD" w:rsidP="00B840AD">
      <w:pPr>
        <w:pStyle w:val="ListParagraph"/>
      </w:pPr>
    </w:p>
    <w:p w14:paraId="01DFB05A" w14:textId="52A08D05" w:rsidR="00EB632E" w:rsidRDefault="00B840AD" w:rsidP="00EB632E">
      <w:pPr>
        <w:pStyle w:val="ListParagraph"/>
      </w:pPr>
      <w:r>
        <w:t>Planning is critical for effective forest management and stewardship. The US Forest Service Forest Stewardship Program supports private landowners in developing Forest Stewardship Plans (FSP) so landowners can identify their goals and the management activities needed to meet their goals. Program data show there are currently &gt;11,000 active management plans within the watershed, covering 1.3 million acres of forest, with 71% of active FSP plans being “Managed Sustainably”, which indicates these plans were verified through annual plan monitoring.</w:t>
      </w:r>
    </w:p>
    <w:tbl>
      <w:tblPr>
        <w:tblW w:w="8190" w:type="dxa"/>
        <w:tblInd w:w="570" w:type="dxa"/>
        <w:tblCellMar>
          <w:left w:w="0" w:type="dxa"/>
          <w:right w:w="0" w:type="dxa"/>
        </w:tblCellMar>
        <w:tblLook w:val="04A0" w:firstRow="1" w:lastRow="0" w:firstColumn="1" w:lastColumn="0" w:noHBand="0" w:noVBand="1"/>
      </w:tblPr>
      <w:tblGrid>
        <w:gridCol w:w="885"/>
        <w:gridCol w:w="1344"/>
        <w:gridCol w:w="1600"/>
        <w:gridCol w:w="1980"/>
        <w:gridCol w:w="2381"/>
      </w:tblGrid>
      <w:tr w:rsidR="00EB632E" w:rsidRPr="00D30ADA" w14:paraId="10079F73" w14:textId="77777777" w:rsidTr="00C9741C">
        <w:trPr>
          <w:trHeight w:val="523"/>
        </w:trPr>
        <w:tc>
          <w:tcPr>
            <w:tcW w:w="0" w:type="auto"/>
            <w:tcBorders>
              <w:top w:val="single" w:sz="8" w:space="0" w:color="FFFFFF"/>
              <w:left w:val="single" w:sz="8" w:space="0" w:color="FFFFFF"/>
              <w:bottom w:val="single" w:sz="24" w:space="0" w:color="FFFFFF"/>
              <w:right w:val="single" w:sz="8" w:space="0" w:color="FFFFFF"/>
            </w:tcBorders>
            <w:shd w:val="clear" w:color="auto" w:fill="156082"/>
            <w:tcMar>
              <w:top w:w="15" w:type="dxa"/>
              <w:left w:w="108" w:type="dxa"/>
              <w:bottom w:w="0" w:type="dxa"/>
              <w:right w:w="108" w:type="dxa"/>
            </w:tcMar>
            <w:vAlign w:val="bottom"/>
            <w:hideMark/>
          </w:tcPr>
          <w:p w14:paraId="0AD4B062" w14:textId="77777777" w:rsidR="00EB632E" w:rsidRPr="00D30ADA" w:rsidRDefault="00EB632E" w:rsidP="0029776E">
            <w:pPr>
              <w:rPr>
                <w:rFonts w:eastAsia="Times New Roman"/>
              </w:rPr>
            </w:pPr>
            <w:r w:rsidRPr="00D30ADA">
              <w:rPr>
                <w:rFonts w:eastAsia="Times New Roman"/>
                <w:b/>
                <w:bCs/>
                <w:color w:val="FFFFFF" w:themeColor="light1"/>
                <w:u w:val="single"/>
              </w:rPr>
              <w:t>State</w:t>
            </w:r>
          </w:p>
        </w:tc>
        <w:tc>
          <w:tcPr>
            <w:tcW w:w="1344" w:type="dxa"/>
            <w:tcBorders>
              <w:top w:val="single" w:sz="8" w:space="0" w:color="FFFFFF"/>
              <w:left w:val="single" w:sz="8" w:space="0" w:color="FFFFFF"/>
              <w:bottom w:val="single" w:sz="24" w:space="0" w:color="FFFFFF"/>
              <w:right w:val="single" w:sz="8" w:space="0" w:color="FFFFFF"/>
            </w:tcBorders>
            <w:shd w:val="clear" w:color="auto" w:fill="156082"/>
            <w:tcMar>
              <w:top w:w="15" w:type="dxa"/>
              <w:left w:w="108" w:type="dxa"/>
              <w:bottom w:w="0" w:type="dxa"/>
              <w:right w:w="108" w:type="dxa"/>
            </w:tcMar>
            <w:vAlign w:val="bottom"/>
            <w:hideMark/>
          </w:tcPr>
          <w:p w14:paraId="1C7F4C43" w14:textId="77777777" w:rsidR="00EB632E" w:rsidRPr="00D30ADA" w:rsidRDefault="00EB632E" w:rsidP="0029776E">
            <w:pPr>
              <w:rPr>
                <w:rFonts w:eastAsia="Times New Roman"/>
              </w:rPr>
            </w:pPr>
            <w:r w:rsidRPr="00D30ADA">
              <w:rPr>
                <w:rFonts w:eastAsia="Times New Roman"/>
                <w:b/>
                <w:bCs/>
                <w:color w:val="FFFFFF" w:themeColor="light1"/>
                <w:u w:val="single"/>
              </w:rPr>
              <w:t># of FSP Plans</w:t>
            </w:r>
          </w:p>
        </w:tc>
        <w:tc>
          <w:tcPr>
            <w:tcW w:w="1600" w:type="dxa"/>
            <w:tcBorders>
              <w:top w:val="single" w:sz="8" w:space="0" w:color="FFFFFF"/>
              <w:left w:val="single" w:sz="8" w:space="0" w:color="FFFFFF"/>
              <w:bottom w:val="single" w:sz="24" w:space="0" w:color="FFFFFF"/>
              <w:right w:val="single" w:sz="8" w:space="0" w:color="FFFFFF"/>
            </w:tcBorders>
            <w:shd w:val="clear" w:color="auto" w:fill="156082"/>
            <w:tcMar>
              <w:top w:w="15" w:type="dxa"/>
              <w:left w:w="108" w:type="dxa"/>
              <w:bottom w:w="0" w:type="dxa"/>
              <w:right w:w="108" w:type="dxa"/>
            </w:tcMar>
            <w:vAlign w:val="bottom"/>
            <w:hideMark/>
          </w:tcPr>
          <w:p w14:paraId="5A9D63B4" w14:textId="77777777" w:rsidR="00EB632E" w:rsidRPr="00D30ADA" w:rsidRDefault="00EB632E" w:rsidP="0029776E">
            <w:pPr>
              <w:rPr>
                <w:rFonts w:eastAsia="Times New Roman"/>
              </w:rPr>
            </w:pPr>
            <w:r w:rsidRPr="00D30ADA">
              <w:rPr>
                <w:rFonts w:eastAsia="Times New Roman"/>
                <w:b/>
                <w:bCs/>
                <w:color w:val="FFFFFF" w:themeColor="light1"/>
                <w:u w:val="single"/>
              </w:rPr>
              <w:t>Acres in FSP Plans</w:t>
            </w:r>
          </w:p>
        </w:tc>
        <w:tc>
          <w:tcPr>
            <w:tcW w:w="1980" w:type="dxa"/>
            <w:tcBorders>
              <w:top w:val="single" w:sz="8" w:space="0" w:color="FFFFFF"/>
              <w:left w:val="single" w:sz="8" w:space="0" w:color="FFFFFF"/>
              <w:bottom w:val="single" w:sz="24" w:space="0" w:color="FFFFFF"/>
              <w:right w:val="single" w:sz="8" w:space="0" w:color="FFFFFF"/>
            </w:tcBorders>
            <w:shd w:val="clear" w:color="auto" w:fill="156082"/>
            <w:tcMar>
              <w:top w:w="15" w:type="dxa"/>
              <w:left w:w="108" w:type="dxa"/>
              <w:bottom w:w="0" w:type="dxa"/>
              <w:right w:w="108" w:type="dxa"/>
            </w:tcMar>
            <w:vAlign w:val="bottom"/>
            <w:hideMark/>
          </w:tcPr>
          <w:p w14:paraId="6306E786" w14:textId="77777777" w:rsidR="00EB632E" w:rsidRPr="00D30ADA" w:rsidRDefault="00EB632E" w:rsidP="0029776E">
            <w:pPr>
              <w:rPr>
                <w:rFonts w:eastAsia="Times New Roman"/>
              </w:rPr>
            </w:pPr>
            <w:r w:rsidRPr="00D30ADA">
              <w:rPr>
                <w:rFonts w:eastAsia="Times New Roman"/>
                <w:b/>
                <w:bCs/>
                <w:color w:val="FFFFFF" w:themeColor="light1"/>
                <w:u w:val="single"/>
              </w:rPr>
              <w:t>FSP Plan Implementation %</w:t>
            </w:r>
          </w:p>
        </w:tc>
        <w:tc>
          <w:tcPr>
            <w:tcW w:w="2381" w:type="dxa"/>
            <w:tcBorders>
              <w:top w:val="single" w:sz="8" w:space="0" w:color="FFFFFF"/>
              <w:left w:val="single" w:sz="8" w:space="0" w:color="FFFFFF"/>
              <w:bottom w:val="single" w:sz="24" w:space="0" w:color="FFFFFF"/>
              <w:right w:val="single" w:sz="8" w:space="0" w:color="FFFFFF"/>
            </w:tcBorders>
            <w:shd w:val="clear" w:color="auto" w:fill="156082"/>
            <w:tcMar>
              <w:top w:w="15" w:type="dxa"/>
              <w:left w:w="108" w:type="dxa"/>
              <w:bottom w:w="0" w:type="dxa"/>
              <w:right w:w="108" w:type="dxa"/>
            </w:tcMar>
            <w:vAlign w:val="bottom"/>
            <w:hideMark/>
          </w:tcPr>
          <w:p w14:paraId="1AECF88B" w14:textId="77777777" w:rsidR="00EB632E" w:rsidRPr="00D30ADA" w:rsidRDefault="00EB632E" w:rsidP="0029776E">
            <w:pPr>
              <w:rPr>
                <w:rFonts w:eastAsia="Times New Roman"/>
              </w:rPr>
            </w:pPr>
            <w:r w:rsidRPr="00D30ADA">
              <w:rPr>
                <w:rFonts w:eastAsia="Times New Roman"/>
                <w:b/>
                <w:bCs/>
                <w:color w:val="FFFFFF" w:themeColor="light1"/>
                <w:u w:val="single"/>
              </w:rPr>
              <w:t>Acres of FSP Sustainably Managed</w:t>
            </w:r>
          </w:p>
        </w:tc>
      </w:tr>
      <w:tr w:rsidR="00EB632E" w:rsidRPr="00D30ADA" w14:paraId="1957B68F" w14:textId="77777777" w:rsidTr="00C9741C">
        <w:trPr>
          <w:trHeight w:val="465"/>
        </w:trPr>
        <w:tc>
          <w:tcPr>
            <w:tcW w:w="0" w:type="auto"/>
            <w:tcBorders>
              <w:top w:val="single" w:sz="24" w:space="0" w:color="FFFFFF"/>
              <w:left w:val="single" w:sz="8" w:space="0" w:color="FFFFFF"/>
              <w:bottom w:val="single" w:sz="8" w:space="0" w:color="FFFFFF"/>
              <w:right w:val="single" w:sz="8" w:space="0" w:color="FFFFFF"/>
            </w:tcBorders>
            <w:shd w:val="clear" w:color="auto" w:fill="156082"/>
            <w:tcMar>
              <w:top w:w="15" w:type="dxa"/>
              <w:left w:w="108" w:type="dxa"/>
              <w:bottom w:w="0" w:type="dxa"/>
              <w:right w:w="108" w:type="dxa"/>
            </w:tcMar>
            <w:vAlign w:val="bottom"/>
            <w:hideMark/>
          </w:tcPr>
          <w:p w14:paraId="0F7CC60A" w14:textId="77777777" w:rsidR="00EB632E" w:rsidRPr="00D30ADA" w:rsidRDefault="00EB632E" w:rsidP="0029776E">
            <w:pPr>
              <w:rPr>
                <w:rFonts w:eastAsia="Times New Roman"/>
              </w:rPr>
            </w:pPr>
            <w:r w:rsidRPr="00D30ADA">
              <w:rPr>
                <w:rFonts w:eastAsia="Times New Roman"/>
                <w:b/>
                <w:bCs/>
                <w:color w:val="FFFFFF" w:themeColor="light1"/>
              </w:rPr>
              <w:t>DE</w:t>
            </w:r>
          </w:p>
        </w:tc>
        <w:tc>
          <w:tcPr>
            <w:tcW w:w="1344" w:type="dxa"/>
            <w:tcBorders>
              <w:top w:val="single" w:sz="24"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40C61725" w14:textId="77777777" w:rsidR="00EB632E" w:rsidRPr="00D30ADA" w:rsidRDefault="00EB632E" w:rsidP="0029776E">
            <w:pPr>
              <w:jc w:val="right"/>
              <w:rPr>
                <w:rFonts w:eastAsia="Times New Roman"/>
              </w:rPr>
            </w:pPr>
            <w:r w:rsidRPr="00D30ADA">
              <w:rPr>
                <w:rFonts w:eastAsia="Times New Roman"/>
                <w:color w:val="000000" w:themeColor="dark1"/>
              </w:rPr>
              <w:t>93</w:t>
            </w:r>
          </w:p>
        </w:tc>
        <w:tc>
          <w:tcPr>
            <w:tcW w:w="1600" w:type="dxa"/>
            <w:tcBorders>
              <w:top w:val="single" w:sz="24"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0A72B20C" w14:textId="77777777" w:rsidR="00EB632E" w:rsidRPr="00D30ADA" w:rsidRDefault="00EB632E" w:rsidP="0029776E">
            <w:pPr>
              <w:jc w:val="right"/>
              <w:rPr>
                <w:rFonts w:eastAsia="Times New Roman"/>
              </w:rPr>
            </w:pPr>
            <w:r w:rsidRPr="00D30ADA">
              <w:rPr>
                <w:rFonts w:eastAsia="Times New Roman"/>
                <w:color w:val="000000" w:themeColor="dark1"/>
              </w:rPr>
              <w:t>10,819</w:t>
            </w:r>
          </w:p>
        </w:tc>
        <w:tc>
          <w:tcPr>
            <w:tcW w:w="1980" w:type="dxa"/>
            <w:tcBorders>
              <w:top w:val="single" w:sz="24"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6D253466" w14:textId="77777777" w:rsidR="00EB632E" w:rsidRPr="00D30ADA" w:rsidRDefault="00EB632E" w:rsidP="0029776E">
            <w:pPr>
              <w:jc w:val="right"/>
              <w:rPr>
                <w:rFonts w:eastAsia="Times New Roman"/>
              </w:rPr>
            </w:pPr>
            <w:r w:rsidRPr="00D30ADA">
              <w:rPr>
                <w:rFonts w:eastAsia="Times New Roman"/>
                <w:color w:val="000000" w:themeColor="dark1"/>
              </w:rPr>
              <w:t>84.41%</w:t>
            </w:r>
          </w:p>
        </w:tc>
        <w:tc>
          <w:tcPr>
            <w:tcW w:w="2381" w:type="dxa"/>
            <w:tcBorders>
              <w:top w:val="single" w:sz="24"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4758162E" w14:textId="77777777" w:rsidR="00EB632E" w:rsidRPr="00D30ADA" w:rsidRDefault="00EB632E" w:rsidP="0029776E">
            <w:pPr>
              <w:jc w:val="right"/>
              <w:rPr>
                <w:rFonts w:eastAsia="Times New Roman"/>
              </w:rPr>
            </w:pPr>
            <w:r w:rsidRPr="00D30ADA">
              <w:rPr>
                <w:rFonts w:eastAsia="Times New Roman"/>
                <w:color w:val="000000" w:themeColor="dark1"/>
              </w:rPr>
              <w:t>9,132</w:t>
            </w:r>
          </w:p>
        </w:tc>
      </w:tr>
      <w:tr w:rsidR="00EB632E" w:rsidRPr="00D30ADA" w14:paraId="495BF5A9" w14:textId="77777777" w:rsidTr="00C9741C">
        <w:trPr>
          <w:trHeight w:val="415"/>
        </w:trPr>
        <w:tc>
          <w:tcPr>
            <w:tcW w:w="0" w:type="auto"/>
            <w:tcBorders>
              <w:top w:val="single" w:sz="8" w:space="0" w:color="FFFFFF"/>
              <w:left w:val="single" w:sz="8" w:space="0" w:color="FFFFFF"/>
              <w:bottom w:val="single" w:sz="8" w:space="0" w:color="FFFFFF"/>
              <w:right w:val="single" w:sz="8" w:space="0" w:color="FFFFFF"/>
            </w:tcBorders>
            <w:shd w:val="clear" w:color="auto" w:fill="156082"/>
            <w:tcMar>
              <w:top w:w="15" w:type="dxa"/>
              <w:left w:w="108" w:type="dxa"/>
              <w:bottom w:w="0" w:type="dxa"/>
              <w:right w:w="108" w:type="dxa"/>
            </w:tcMar>
            <w:vAlign w:val="bottom"/>
            <w:hideMark/>
          </w:tcPr>
          <w:p w14:paraId="5503493D" w14:textId="77777777" w:rsidR="00EB632E" w:rsidRPr="00D30ADA" w:rsidRDefault="00EB632E" w:rsidP="0029776E">
            <w:pPr>
              <w:rPr>
                <w:rFonts w:eastAsia="Times New Roman"/>
              </w:rPr>
            </w:pPr>
            <w:r w:rsidRPr="00D30ADA">
              <w:rPr>
                <w:rFonts w:eastAsia="Times New Roman"/>
                <w:b/>
                <w:bCs/>
                <w:color w:val="FFFFFF" w:themeColor="light1"/>
              </w:rPr>
              <w:t>MD</w:t>
            </w:r>
          </w:p>
        </w:tc>
        <w:tc>
          <w:tcPr>
            <w:tcW w:w="1344"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7A1D9953" w14:textId="77777777" w:rsidR="00EB632E" w:rsidRPr="00D30ADA" w:rsidRDefault="00EB632E" w:rsidP="0029776E">
            <w:pPr>
              <w:jc w:val="right"/>
              <w:rPr>
                <w:rFonts w:eastAsia="Times New Roman"/>
              </w:rPr>
            </w:pPr>
            <w:r w:rsidRPr="00D30ADA">
              <w:rPr>
                <w:rFonts w:eastAsia="Times New Roman"/>
                <w:color w:val="000000" w:themeColor="dark1"/>
              </w:rPr>
              <w:t>8,534</w:t>
            </w:r>
          </w:p>
        </w:tc>
        <w:tc>
          <w:tcPr>
            <w:tcW w:w="160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5C900222" w14:textId="77777777" w:rsidR="00EB632E" w:rsidRPr="00D30ADA" w:rsidRDefault="00EB632E" w:rsidP="0029776E">
            <w:pPr>
              <w:jc w:val="right"/>
              <w:rPr>
                <w:rFonts w:eastAsia="Times New Roman"/>
              </w:rPr>
            </w:pPr>
            <w:r w:rsidRPr="00D30ADA">
              <w:rPr>
                <w:rFonts w:eastAsia="Times New Roman"/>
                <w:color w:val="000000" w:themeColor="dark1"/>
              </w:rPr>
              <w:t>798,423</w:t>
            </w:r>
          </w:p>
        </w:tc>
        <w:tc>
          <w:tcPr>
            <w:tcW w:w="198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1BAEAB4B" w14:textId="77777777" w:rsidR="00EB632E" w:rsidRPr="00D30ADA" w:rsidRDefault="00EB632E" w:rsidP="0029776E">
            <w:pPr>
              <w:jc w:val="right"/>
              <w:rPr>
                <w:rFonts w:eastAsia="Times New Roman"/>
              </w:rPr>
            </w:pPr>
            <w:r w:rsidRPr="00D30ADA">
              <w:rPr>
                <w:rFonts w:eastAsia="Times New Roman"/>
                <w:color w:val="000000" w:themeColor="dark1"/>
              </w:rPr>
              <w:t>85.78%</w:t>
            </w:r>
          </w:p>
        </w:tc>
        <w:tc>
          <w:tcPr>
            <w:tcW w:w="2381"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16EE2707" w14:textId="77777777" w:rsidR="00EB632E" w:rsidRPr="00D30ADA" w:rsidRDefault="00EB632E" w:rsidP="0029776E">
            <w:pPr>
              <w:jc w:val="right"/>
              <w:rPr>
                <w:rFonts w:eastAsia="Times New Roman"/>
              </w:rPr>
            </w:pPr>
            <w:r w:rsidRPr="00D30ADA">
              <w:rPr>
                <w:rFonts w:eastAsia="Times New Roman"/>
                <w:color w:val="000000" w:themeColor="dark1"/>
              </w:rPr>
              <w:t>684,903</w:t>
            </w:r>
          </w:p>
        </w:tc>
      </w:tr>
      <w:tr w:rsidR="00EB632E" w:rsidRPr="00D30ADA" w14:paraId="5FDCA1AA" w14:textId="77777777" w:rsidTr="00C9741C">
        <w:trPr>
          <w:trHeight w:val="262"/>
        </w:trPr>
        <w:tc>
          <w:tcPr>
            <w:tcW w:w="0" w:type="auto"/>
            <w:tcBorders>
              <w:top w:val="single" w:sz="8" w:space="0" w:color="FFFFFF"/>
              <w:left w:val="single" w:sz="8" w:space="0" w:color="FFFFFF"/>
              <w:bottom w:val="single" w:sz="8" w:space="0" w:color="FFFFFF"/>
              <w:right w:val="single" w:sz="8" w:space="0" w:color="FFFFFF"/>
            </w:tcBorders>
            <w:shd w:val="clear" w:color="auto" w:fill="156082"/>
            <w:tcMar>
              <w:top w:w="15" w:type="dxa"/>
              <w:left w:w="108" w:type="dxa"/>
              <w:bottom w:w="0" w:type="dxa"/>
              <w:right w:w="108" w:type="dxa"/>
            </w:tcMar>
            <w:vAlign w:val="bottom"/>
            <w:hideMark/>
          </w:tcPr>
          <w:p w14:paraId="67EC1E1F" w14:textId="77777777" w:rsidR="00EB632E" w:rsidRPr="00D30ADA" w:rsidRDefault="00EB632E" w:rsidP="0029776E">
            <w:pPr>
              <w:rPr>
                <w:rFonts w:eastAsia="Times New Roman"/>
              </w:rPr>
            </w:pPr>
            <w:r w:rsidRPr="00D30ADA">
              <w:rPr>
                <w:rFonts w:eastAsia="Times New Roman"/>
                <w:b/>
                <w:bCs/>
                <w:color w:val="FFFFFF" w:themeColor="light1"/>
              </w:rPr>
              <w:t>NY</w:t>
            </w:r>
          </w:p>
        </w:tc>
        <w:tc>
          <w:tcPr>
            <w:tcW w:w="1344"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684C8146" w14:textId="77777777" w:rsidR="00EB632E" w:rsidRPr="00D30ADA" w:rsidRDefault="00EB632E" w:rsidP="0029776E">
            <w:pPr>
              <w:jc w:val="right"/>
              <w:rPr>
                <w:rFonts w:eastAsia="Times New Roman"/>
              </w:rPr>
            </w:pPr>
            <w:r w:rsidRPr="00D30ADA">
              <w:rPr>
                <w:rFonts w:eastAsia="Times New Roman"/>
                <w:color w:val="000000" w:themeColor="dark1"/>
              </w:rPr>
              <w:t>505</w:t>
            </w:r>
          </w:p>
        </w:tc>
        <w:tc>
          <w:tcPr>
            <w:tcW w:w="1600"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5A08377D" w14:textId="77777777" w:rsidR="00EB632E" w:rsidRPr="00D30ADA" w:rsidRDefault="00EB632E" w:rsidP="0029776E">
            <w:pPr>
              <w:jc w:val="right"/>
              <w:rPr>
                <w:rFonts w:eastAsia="Times New Roman"/>
              </w:rPr>
            </w:pPr>
            <w:r w:rsidRPr="00D30ADA">
              <w:rPr>
                <w:rFonts w:eastAsia="Times New Roman"/>
                <w:color w:val="000000" w:themeColor="dark1"/>
              </w:rPr>
              <w:t>70,624</w:t>
            </w:r>
          </w:p>
        </w:tc>
        <w:tc>
          <w:tcPr>
            <w:tcW w:w="1980"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0845A72E" w14:textId="77777777" w:rsidR="00EB632E" w:rsidRPr="00D30ADA" w:rsidRDefault="00EB632E" w:rsidP="0029776E">
            <w:pPr>
              <w:jc w:val="right"/>
              <w:rPr>
                <w:rFonts w:eastAsia="Times New Roman"/>
              </w:rPr>
            </w:pPr>
            <w:r w:rsidRPr="00D30ADA">
              <w:rPr>
                <w:rFonts w:eastAsia="Times New Roman"/>
                <w:color w:val="000000" w:themeColor="dark1"/>
              </w:rPr>
              <w:t>65.50%</w:t>
            </w:r>
          </w:p>
        </w:tc>
        <w:tc>
          <w:tcPr>
            <w:tcW w:w="2381"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732B5158" w14:textId="77777777" w:rsidR="00EB632E" w:rsidRPr="00D30ADA" w:rsidRDefault="00EB632E" w:rsidP="0029776E">
            <w:pPr>
              <w:jc w:val="right"/>
              <w:rPr>
                <w:rFonts w:eastAsia="Times New Roman"/>
              </w:rPr>
            </w:pPr>
            <w:r w:rsidRPr="00D30ADA">
              <w:rPr>
                <w:rFonts w:eastAsia="Times New Roman"/>
                <w:color w:val="000000" w:themeColor="dark1"/>
              </w:rPr>
              <w:t>46,260</w:t>
            </w:r>
          </w:p>
        </w:tc>
      </w:tr>
      <w:tr w:rsidR="00EB632E" w:rsidRPr="00D30ADA" w14:paraId="0F77D79C" w14:textId="77777777" w:rsidTr="00C9741C">
        <w:trPr>
          <w:trHeight w:val="307"/>
        </w:trPr>
        <w:tc>
          <w:tcPr>
            <w:tcW w:w="0" w:type="auto"/>
            <w:tcBorders>
              <w:top w:val="single" w:sz="8" w:space="0" w:color="FFFFFF"/>
              <w:left w:val="single" w:sz="8" w:space="0" w:color="FFFFFF"/>
              <w:bottom w:val="single" w:sz="8" w:space="0" w:color="FFFFFF"/>
              <w:right w:val="single" w:sz="8" w:space="0" w:color="FFFFFF"/>
            </w:tcBorders>
            <w:shd w:val="clear" w:color="auto" w:fill="156082"/>
            <w:tcMar>
              <w:top w:w="15" w:type="dxa"/>
              <w:left w:w="108" w:type="dxa"/>
              <w:bottom w:w="0" w:type="dxa"/>
              <w:right w:w="108" w:type="dxa"/>
            </w:tcMar>
            <w:vAlign w:val="bottom"/>
            <w:hideMark/>
          </w:tcPr>
          <w:p w14:paraId="2E32EAF9" w14:textId="77777777" w:rsidR="00EB632E" w:rsidRPr="00D30ADA" w:rsidRDefault="00EB632E" w:rsidP="0029776E">
            <w:pPr>
              <w:rPr>
                <w:rFonts w:eastAsia="Times New Roman"/>
              </w:rPr>
            </w:pPr>
            <w:r w:rsidRPr="00D30ADA">
              <w:rPr>
                <w:rFonts w:eastAsia="Times New Roman"/>
                <w:b/>
                <w:bCs/>
                <w:color w:val="FFFFFF" w:themeColor="light1"/>
              </w:rPr>
              <w:lastRenderedPageBreak/>
              <w:t>PA</w:t>
            </w:r>
          </w:p>
        </w:tc>
        <w:tc>
          <w:tcPr>
            <w:tcW w:w="1344"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726D21BA" w14:textId="77777777" w:rsidR="00EB632E" w:rsidRPr="00D30ADA" w:rsidRDefault="00EB632E" w:rsidP="0029776E">
            <w:pPr>
              <w:jc w:val="right"/>
              <w:rPr>
                <w:rFonts w:eastAsia="Times New Roman"/>
              </w:rPr>
            </w:pPr>
            <w:r w:rsidRPr="00D30ADA">
              <w:rPr>
                <w:rFonts w:eastAsia="Times New Roman"/>
                <w:color w:val="000000" w:themeColor="dark1"/>
              </w:rPr>
              <w:t>414</w:t>
            </w:r>
          </w:p>
        </w:tc>
        <w:tc>
          <w:tcPr>
            <w:tcW w:w="160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5FB3E384" w14:textId="77777777" w:rsidR="00EB632E" w:rsidRPr="00D30ADA" w:rsidRDefault="00EB632E" w:rsidP="0029776E">
            <w:pPr>
              <w:jc w:val="right"/>
              <w:rPr>
                <w:rFonts w:eastAsia="Times New Roman"/>
              </w:rPr>
            </w:pPr>
            <w:r w:rsidRPr="00D30ADA">
              <w:rPr>
                <w:rFonts w:eastAsia="Times New Roman"/>
                <w:color w:val="000000" w:themeColor="dark1"/>
              </w:rPr>
              <w:t>107,645</w:t>
            </w:r>
          </w:p>
        </w:tc>
        <w:tc>
          <w:tcPr>
            <w:tcW w:w="198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132C1E0A" w14:textId="77777777" w:rsidR="00EB632E" w:rsidRPr="00D30ADA" w:rsidRDefault="00EB632E" w:rsidP="0029776E">
            <w:pPr>
              <w:jc w:val="right"/>
              <w:rPr>
                <w:rFonts w:eastAsia="Times New Roman"/>
              </w:rPr>
            </w:pPr>
            <w:r w:rsidRPr="00D30ADA">
              <w:rPr>
                <w:rFonts w:eastAsia="Times New Roman"/>
                <w:color w:val="000000" w:themeColor="dark1"/>
              </w:rPr>
              <w:t>39.34%</w:t>
            </w:r>
          </w:p>
        </w:tc>
        <w:tc>
          <w:tcPr>
            <w:tcW w:w="2381"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1E892C5E" w14:textId="77777777" w:rsidR="00EB632E" w:rsidRPr="00D30ADA" w:rsidRDefault="00EB632E" w:rsidP="0029776E">
            <w:pPr>
              <w:jc w:val="right"/>
              <w:rPr>
                <w:rFonts w:eastAsia="Times New Roman"/>
              </w:rPr>
            </w:pPr>
            <w:r w:rsidRPr="00D30ADA">
              <w:rPr>
                <w:rFonts w:eastAsia="Times New Roman"/>
                <w:color w:val="000000" w:themeColor="dark1"/>
              </w:rPr>
              <w:t>42,347</w:t>
            </w:r>
          </w:p>
        </w:tc>
      </w:tr>
      <w:tr w:rsidR="00EB632E" w:rsidRPr="00D30ADA" w14:paraId="0EAB79F2" w14:textId="77777777" w:rsidTr="00C9741C">
        <w:trPr>
          <w:trHeight w:val="343"/>
        </w:trPr>
        <w:tc>
          <w:tcPr>
            <w:tcW w:w="0" w:type="auto"/>
            <w:tcBorders>
              <w:top w:val="single" w:sz="8" w:space="0" w:color="FFFFFF"/>
              <w:left w:val="single" w:sz="8" w:space="0" w:color="FFFFFF"/>
              <w:bottom w:val="single" w:sz="8" w:space="0" w:color="FFFFFF"/>
              <w:right w:val="single" w:sz="8" w:space="0" w:color="FFFFFF"/>
            </w:tcBorders>
            <w:shd w:val="clear" w:color="auto" w:fill="156082"/>
            <w:tcMar>
              <w:top w:w="15" w:type="dxa"/>
              <w:left w:w="108" w:type="dxa"/>
              <w:bottom w:w="0" w:type="dxa"/>
              <w:right w:w="108" w:type="dxa"/>
            </w:tcMar>
            <w:vAlign w:val="bottom"/>
            <w:hideMark/>
          </w:tcPr>
          <w:p w14:paraId="03973DC3" w14:textId="77777777" w:rsidR="00EB632E" w:rsidRPr="00D30ADA" w:rsidRDefault="00EB632E" w:rsidP="0029776E">
            <w:pPr>
              <w:rPr>
                <w:rFonts w:eastAsia="Times New Roman"/>
              </w:rPr>
            </w:pPr>
            <w:r w:rsidRPr="00D30ADA">
              <w:rPr>
                <w:rFonts w:eastAsia="Times New Roman"/>
                <w:b/>
                <w:bCs/>
                <w:color w:val="FFFFFF" w:themeColor="light1"/>
              </w:rPr>
              <w:t>VA</w:t>
            </w:r>
          </w:p>
        </w:tc>
        <w:tc>
          <w:tcPr>
            <w:tcW w:w="1344"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5C291D42" w14:textId="77777777" w:rsidR="00EB632E" w:rsidRPr="00D30ADA" w:rsidRDefault="00EB632E" w:rsidP="0029776E">
            <w:pPr>
              <w:jc w:val="right"/>
              <w:rPr>
                <w:rFonts w:eastAsia="Times New Roman"/>
              </w:rPr>
            </w:pPr>
            <w:r w:rsidRPr="00D30ADA">
              <w:rPr>
                <w:rFonts w:eastAsia="Times New Roman"/>
                <w:color w:val="000000" w:themeColor="dark1"/>
              </w:rPr>
              <w:t>1,519</w:t>
            </w:r>
          </w:p>
        </w:tc>
        <w:tc>
          <w:tcPr>
            <w:tcW w:w="1600"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30544864" w14:textId="77777777" w:rsidR="00EB632E" w:rsidRPr="00D30ADA" w:rsidRDefault="00EB632E" w:rsidP="0029776E">
            <w:pPr>
              <w:jc w:val="right"/>
              <w:rPr>
                <w:rFonts w:eastAsia="Times New Roman"/>
              </w:rPr>
            </w:pPr>
            <w:r w:rsidRPr="00D30ADA">
              <w:rPr>
                <w:rFonts w:eastAsia="Times New Roman"/>
                <w:color w:val="000000" w:themeColor="dark1"/>
              </w:rPr>
              <w:t>285,208</w:t>
            </w:r>
          </w:p>
        </w:tc>
        <w:tc>
          <w:tcPr>
            <w:tcW w:w="1980"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2C69EEE2" w14:textId="77777777" w:rsidR="00EB632E" w:rsidRPr="00D30ADA" w:rsidRDefault="00EB632E" w:rsidP="0029776E">
            <w:pPr>
              <w:jc w:val="right"/>
              <w:rPr>
                <w:rFonts w:eastAsia="Times New Roman"/>
              </w:rPr>
            </w:pPr>
            <w:r w:rsidRPr="00D30ADA">
              <w:rPr>
                <w:rFonts w:eastAsia="Times New Roman"/>
                <w:color w:val="000000" w:themeColor="dark1"/>
              </w:rPr>
              <w:t>81.24%</w:t>
            </w:r>
          </w:p>
        </w:tc>
        <w:tc>
          <w:tcPr>
            <w:tcW w:w="2381" w:type="dxa"/>
            <w:tcBorders>
              <w:top w:val="single" w:sz="8" w:space="0" w:color="FFFFFF"/>
              <w:left w:val="single" w:sz="8" w:space="0" w:color="FFFFFF"/>
              <w:bottom w:val="single" w:sz="8" w:space="0" w:color="FFFFFF"/>
              <w:right w:val="single" w:sz="8" w:space="0" w:color="FFFFFF"/>
            </w:tcBorders>
            <w:shd w:val="clear" w:color="auto" w:fill="CCD2D8"/>
            <w:tcMar>
              <w:top w:w="15" w:type="dxa"/>
              <w:left w:w="108" w:type="dxa"/>
              <w:bottom w:w="0" w:type="dxa"/>
              <w:right w:w="108" w:type="dxa"/>
            </w:tcMar>
            <w:vAlign w:val="bottom"/>
            <w:hideMark/>
          </w:tcPr>
          <w:p w14:paraId="76FE23AC" w14:textId="77777777" w:rsidR="00EB632E" w:rsidRPr="00D30ADA" w:rsidRDefault="00EB632E" w:rsidP="0029776E">
            <w:pPr>
              <w:jc w:val="right"/>
              <w:rPr>
                <w:rFonts w:eastAsia="Times New Roman"/>
              </w:rPr>
            </w:pPr>
            <w:r w:rsidRPr="00D30ADA">
              <w:rPr>
                <w:rFonts w:eastAsia="Times New Roman"/>
                <w:color w:val="000000" w:themeColor="dark1"/>
              </w:rPr>
              <w:t>231,707</w:t>
            </w:r>
          </w:p>
        </w:tc>
      </w:tr>
      <w:tr w:rsidR="00EB632E" w:rsidRPr="00D30ADA" w14:paraId="3B7A099E" w14:textId="77777777" w:rsidTr="00C9741C">
        <w:trPr>
          <w:trHeight w:val="289"/>
        </w:trPr>
        <w:tc>
          <w:tcPr>
            <w:tcW w:w="0" w:type="auto"/>
            <w:tcBorders>
              <w:top w:val="single" w:sz="8" w:space="0" w:color="FFFFFF"/>
              <w:left w:val="single" w:sz="8" w:space="0" w:color="FFFFFF"/>
              <w:bottom w:val="single" w:sz="8" w:space="0" w:color="FFFFFF"/>
              <w:right w:val="single" w:sz="8" w:space="0" w:color="FFFFFF"/>
            </w:tcBorders>
            <w:shd w:val="clear" w:color="auto" w:fill="156082"/>
            <w:tcMar>
              <w:top w:w="15" w:type="dxa"/>
              <w:left w:w="108" w:type="dxa"/>
              <w:bottom w:w="0" w:type="dxa"/>
              <w:right w:w="108" w:type="dxa"/>
            </w:tcMar>
            <w:vAlign w:val="bottom"/>
            <w:hideMark/>
          </w:tcPr>
          <w:p w14:paraId="6371E126" w14:textId="77777777" w:rsidR="00EB632E" w:rsidRPr="00D30ADA" w:rsidRDefault="00EB632E" w:rsidP="0029776E">
            <w:pPr>
              <w:rPr>
                <w:rFonts w:eastAsia="Times New Roman"/>
              </w:rPr>
            </w:pPr>
            <w:r w:rsidRPr="00D30ADA">
              <w:rPr>
                <w:rFonts w:eastAsia="Times New Roman"/>
                <w:b/>
                <w:bCs/>
                <w:color w:val="FFFFFF" w:themeColor="light1"/>
              </w:rPr>
              <w:t>WV</w:t>
            </w:r>
          </w:p>
        </w:tc>
        <w:tc>
          <w:tcPr>
            <w:tcW w:w="1344"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22D75D67" w14:textId="77777777" w:rsidR="00EB632E" w:rsidRPr="00D30ADA" w:rsidRDefault="00EB632E" w:rsidP="0029776E">
            <w:pPr>
              <w:jc w:val="right"/>
              <w:rPr>
                <w:rFonts w:eastAsia="Times New Roman"/>
              </w:rPr>
            </w:pPr>
            <w:r w:rsidRPr="00D30ADA">
              <w:rPr>
                <w:rFonts w:eastAsia="Times New Roman"/>
                <w:color w:val="000000" w:themeColor="dark1"/>
              </w:rPr>
              <w:t>276</w:t>
            </w:r>
          </w:p>
        </w:tc>
        <w:tc>
          <w:tcPr>
            <w:tcW w:w="160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3B26EFCA" w14:textId="77777777" w:rsidR="00EB632E" w:rsidRPr="00D30ADA" w:rsidRDefault="00EB632E" w:rsidP="0029776E">
            <w:pPr>
              <w:jc w:val="right"/>
              <w:rPr>
                <w:rFonts w:eastAsia="Times New Roman"/>
              </w:rPr>
            </w:pPr>
            <w:r w:rsidRPr="00D30ADA">
              <w:rPr>
                <w:rFonts w:eastAsia="Times New Roman"/>
                <w:color w:val="000000" w:themeColor="dark1"/>
              </w:rPr>
              <w:t>69,567</w:t>
            </w:r>
          </w:p>
        </w:tc>
        <w:tc>
          <w:tcPr>
            <w:tcW w:w="198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5FC9FB23" w14:textId="77777777" w:rsidR="00EB632E" w:rsidRPr="00D30ADA" w:rsidRDefault="00EB632E" w:rsidP="0029776E">
            <w:pPr>
              <w:jc w:val="right"/>
              <w:rPr>
                <w:rFonts w:eastAsia="Times New Roman"/>
              </w:rPr>
            </w:pPr>
            <w:r w:rsidRPr="00D30ADA">
              <w:rPr>
                <w:rFonts w:eastAsia="Times New Roman"/>
                <w:color w:val="000000" w:themeColor="dark1"/>
              </w:rPr>
              <w:t>83.49%</w:t>
            </w:r>
          </w:p>
        </w:tc>
        <w:tc>
          <w:tcPr>
            <w:tcW w:w="2381"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62B456FD" w14:textId="77777777" w:rsidR="00EB632E" w:rsidRPr="00D30ADA" w:rsidRDefault="00EB632E" w:rsidP="0029776E">
            <w:pPr>
              <w:jc w:val="right"/>
              <w:rPr>
                <w:rFonts w:eastAsia="Times New Roman"/>
              </w:rPr>
            </w:pPr>
            <w:r w:rsidRPr="00D30ADA">
              <w:rPr>
                <w:rFonts w:eastAsia="Times New Roman"/>
                <w:color w:val="000000" w:themeColor="dark1"/>
              </w:rPr>
              <w:t>58,079</w:t>
            </w:r>
          </w:p>
        </w:tc>
      </w:tr>
      <w:tr w:rsidR="00EB632E" w:rsidRPr="00D30ADA" w14:paraId="006C0438" w14:textId="77777777" w:rsidTr="00C9741C">
        <w:trPr>
          <w:trHeight w:val="325"/>
        </w:trPr>
        <w:tc>
          <w:tcPr>
            <w:tcW w:w="0" w:type="auto"/>
            <w:tcBorders>
              <w:top w:val="single" w:sz="8" w:space="0" w:color="FFFFFF"/>
              <w:left w:val="single" w:sz="8" w:space="0" w:color="FFFFFF"/>
              <w:bottom w:val="single" w:sz="8" w:space="0" w:color="FFFFFF"/>
              <w:right w:val="single" w:sz="8" w:space="0" w:color="FFFFFF"/>
            </w:tcBorders>
            <w:shd w:val="clear" w:color="auto" w:fill="156082"/>
            <w:tcMar>
              <w:top w:w="15" w:type="dxa"/>
              <w:left w:w="108" w:type="dxa"/>
              <w:bottom w:w="0" w:type="dxa"/>
              <w:right w:w="108" w:type="dxa"/>
            </w:tcMar>
            <w:vAlign w:val="bottom"/>
            <w:hideMark/>
          </w:tcPr>
          <w:p w14:paraId="53CFC6D7" w14:textId="77777777" w:rsidR="00EB632E" w:rsidRPr="00D30ADA" w:rsidRDefault="00EB632E" w:rsidP="0029776E">
            <w:pPr>
              <w:rPr>
                <w:rFonts w:eastAsia="Times New Roman"/>
              </w:rPr>
            </w:pPr>
            <w:r w:rsidRPr="00D30ADA">
              <w:rPr>
                <w:rFonts w:eastAsia="Times New Roman"/>
                <w:b/>
                <w:bCs/>
                <w:color w:val="FFFFFF" w:themeColor="light1"/>
              </w:rPr>
              <w:t>TOTAL</w:t>
            </w:r>
          </w:p>
        </w:tc>
        <w:tc>
          <w:tcPr>
            <w:tcW w:w="1344"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650C1B24" w14:textId="77777777" w:rsidR="00EB632E" w:rsidRPr="00D30ADA" w:rsidRDefault="00EB632E" w:rsidP="0029776E">
            <w:pPr>
              <w:jc w:val="right"/>
              <w:rPr>
                <w:rFonts w:eastAsia="Times New Roman"/>
              </w:rPr>
            </w:pPr>
            <w:r w:rsidRPr="00D30ADA">
              <w:rPr>
                <w:rFonts w:eastAsia="Times New Roman"/>
                <w:color w:val="000000" w:themeColor="dark1"/>
              </w:rPr>
              <w:t>11,341</w:t>
            </w:r>
          </w:p>
        </w:tc>
        <w:tc>
          <w:tcPr>
            <w:tcW w:w="160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1C7A29A5" w14:textId="77777777" w:rsidR="00EB632E" w:rsidRPr="00D30ADA" w:rsidRDefault="00EB632E" w:rsidP="0029776E">
            <w:pPr>
              <w:jc w:val="right"/>
              <w:rPr>
                <w:rFonts w:eastAsia="Times New Roman"/>
              </w:rPr>
            </w:pPr>
            <w:r w:rsidRPr="00D30ADA">
              <w:rPr>
                <w:rFonts w:eastAsia="Times New Roman"/>
                <w:color w:val="000000" w:themeColor="dark1"/>
              </w:rPr>
              <w:t>1,342,285</w:t>
            </w:r>
          </w:p>
        </w:tc>
        <w:tc>
          <w:tcPr>
            <w:tcW w:w="1980"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159C5232" w14:textId="77777777" w:rsidR="00EB632E" w:rsidRPr="00D30ADA" w:rsidRDefault="00EB632E" w:rsidP="0029776E">
            <w:pPr>
              <w:jc w:val="right"/>
              <w:rPr>
                <w:rFonts w:eastAsia="Times New Roman"/>
              </w:rPr>
            </w:pPr>
            <w:r w:rsidRPr="00D30ADA">
              <w:rPr>
                <w:rFonts w:eastAsia="Times New Roman"/>
                <w:color w:val="000000" w:themeColor="dark1"/>
              </w:rPr>
              <w:t>70.95%</w:t>
            </w:r>
          </w:p>
        </w:tc>
        <w:tc>
          <w:tcPr>
            <w:tcW w:w="2381" w:type="dxa"/>
            <w:tcBorders>
              <w:top w:val="single" w:sz="8" w:space="0" w:color="FFFFFF"/>
              <w:left w:val="single" w:sz="8" w:space="0" w:color="FFFFFF"/>
              <w:bottom w:val="single" w:sz="8" w:space="0" w:color="FFFFFF"/>
              <w:right w:val="single" w:sz="8" w:space="0" w:color="FFFFFF"/>
            </w:tcBorders>
            <w:shd w:val="clear" w:color="auto" w:fill="E7EAED"/>
            <w:tcMar>
              <w:top w:w="15" w:type="dxa"/>
              <w:left w:w="108" w:type="dxa"/>
              <w:bottom w:w="0" w:type="dxa"/>
              <w:right w:w="108" w:type="dxa"/>
            </w:tcMar>
            <w:vAlign w:val="bottom"/>
            <w:hideMark/>
          </w:tcPr>
          <w:p w14:paraId="290A04EF" w14:textId="77777777" w:rsidR="00EB632E" w:rsidRPr="00D30ADA" w:rsidRDefault="00EB632E" w:rsidP="0029776E">
            <w:pPr>
              <w:jc w:val="right"/>
              <w:rPr>
                <w:rFonts w:eastAsia="Times New Roman"/>
              </w:rPr>
            </w:pPr>
            <w:r w:rsidRPr="00D30ADA">
              <w:rPr>
                <w:rFonts w:eastAsia="Times New Roman"/>
                <w:color w:val="000000" w:themeColor="dark1"/>
              </w:rPr>
              <w:t>952,364</w:t>
            </w:r>
          </w:p>
        </w:tc>
      </w:tr>
    </w:tbl>
    <w:p w14:paraId="37FB02A4" w14:textId="77777777" w:rsidR="00C9741C" w:rsidRDefault="00C9741C" w:rsidP="00C9741C">
      <w:pPr>
        <w:pStyle w:val="Heading3"/>
      </w:pPr>
      <w:r>
        <w:t>Monitoring Progress and Indicators</w:t>
      </w:r>
    </w:p>
    <w:p w14:paraId="63827E96" w14:textId="77777777" w:rsidR="00C9741C" w:rsidRPr="00C9741C" w:rsidRDefault="00C9741C" w:rsidP="00C9741C">
      <w:pPr>
        <w:rPr>
          <w:u w:val="single"/>
        </w:rPr>
      </w:pPr>
      <w:r w:rsidRPr="00C9741C">
        <w:rPr>
          <w:u w:val="single"/>
        </w:rPr>
        <w:t>Community Tree Canopy</w:t>
      </w:r>
    </w:p>
    <w:p w14:paraId="203F2FB0" w14:textId="77777777" w:rsidR="00C9741C" w:rsidRPr="00C9741C" w:rsidRDefault="00C9741C" w:rsidP="00C9741C">
      <w:r w:rsidRPr="00C9741C">
        <w:t xml:space="preserve">The Community Tree Canopy indicator tracks tree plantings within communities annually to calculate cumulative tree planting progress from a 2014 baseline using annual progress data reported by jurisdictions to the Chesapeake Bay Program. The indicator also tracks tree canopy change within communities using the high-resolution LULC monitoring data every 4-5 years. Over time, the methods for tracking tree canopy loss may change as the high-res LULC data improves and understanding of change evolves. </w:t>
      </w:r>
    </w:p>
    <w:p w14:paraId="509FDD73" w14:textId="77777777" w:rsidR="00C9741C" w:rsidRPr="00C9741C" w:rsidRDefault="00C9741C" w:rsidP="00C9741C">
      <w:pPr>
        <w:rPr>
          <w:u w:val="single"/>
        </w:rPr>
      </w:pPr>
      <w:r w:rsidRPr="00C9741C">
        <w:rPr>
          <w:u w:val="single"/>
        </w:rPr>
        <w:t>Forest Buffers</w:t>
      </w:r>
    </w:p>
    <w:p w14:paraId="1FFF710D" w14:textId="77777777" w:rsidR="00C9741C" w:rsidRPr="00C9741C" w:rsidRDefault="00C9741C" w:rsidP="00C9741C">
      <w:r w:rsidRPr="00C9741C">
        <w:t>The Forest Buffer indicator tracks annual riparian forest buffer planting using annual progress data reported by jurisdictions to the Chesapeake Bay Program. Under the 2014 Watershed Agreement, the indicator estimated progress in miles using state-reported data (in acres) and state-reported average buffer widths. However, the 2025 Watershed Agreement sets an acreage target so the indicator will be adapted to track progress in acres. The indicator also tracks riparian forest change using the high-resolution LULC monitoring data every 4-5 years. In addition to tracking progress on the indicator, we will also be investigating the high-res LULC data further to better understand the drivers of riparian forest loss.</w:t>
      </w:r>
    </w:p>
    <w:p w14:paraId="23BC3E09" w14:textId="77777777" w:rsidR="00C9741C" w:rsidRPr="00C9741C" w:rsidRDefault="00C9741C" w:rsidP="00C9741C">
      <w:pPr>
        <w:rPr>
          <w:u w:val="single"/>
        </w:rPr>
      </w:pPr>
      <w:r w:rsidRPr="00C9741C">
        <w:rPr>
          <w:u w:val="single"/>
        </w:rPr>
        <w:t xml:space="preserve">Monitoring: Forest Conservation </w:t>
      </w:r>
    </w:p>
    <w:p w14:paraId="07A49692" w14:textId="77777777" w:rsidR="00C9741C" w:rsidRPr="00C9741C" w:rsidRDefault="00C9741C" w:rsidP="00C9741C">
      <w:r w:rsidRPr="00C9741C">
        <w:t>A new indicator will be developed to track progress towards the new Forest Conservation target. This indicator will include four major components to cover the numeric targets:</w:t>
      </w:r>
    </w:p>
    <w:p w14:paraId="50311476" w14:textId="77777777" w:rsidR="00C9741C" w:rsidRPr="00C9741C" w:rsidRDefault="00C9741C" w:rsidP="00434CD4">
      <w:pPr>
        <w:pStyle w:val="ListParagraph"/>
        <w:numPr>
          <w:ilvl w:val="0"/>
          <w:numId w:val="50"/>
        </w:numPr>
      </w:pPr>
      <w:r w:rsidRPr="00C9741C">
        <w:t>Forest planting and maintenance: Tracked annually using annual progress data reported by jurisdictions to the Chesapeake Bay Program</w:t>
      </w:r>
    </w:p>
    <w:p w14:paraId="05EAE044" w14:textId="77777777" w:rsidR="00C9741C" w:rsidRPr="00C9741C" w:rsidRDefault="00C9741C" w:rsidP="00434CD4">
      <w:pPr>
        <w:pStyle w:val="ListParagraph"/>
        <w:numPr>
          <w:ilvl w:val="0"/>
          <w:numId w:val="50"/>
        </w:numPr>
      </w:pPr>
      <w:r w:rsidRPr="00C9741C">
        <w:t xml:space="preserve">Forest conversion to other land uses: Tracked every 4-5 years using the high-resolution LULC monitoring data. While we are currently focusing on forest conversion to development, with future iterations of the high-res LULC, we may also track conversion to other land uses (for example, agriculture). </w:t>
      </w:r>
    </w:p>
    <w:p w14:paraId="1EAA4BAD" w14:textId="77777777" w:rsidR="00C9741C" w:rsidRPr="00C9741C" w:rsidRDefault="00C9741C" w:rsidP="00434CD4">
      <w:pPr>
        <w:pStyle w:val="ListParagraph"/>
        <w:numPr>
          <w:ilvl w:val="0"/>
          <w:numId w:val="50"/>
        </w:numPr>
      </w:pPr>
      <w:r w:rsidRPr="00C9741C">
        <w:lastRenderedPageBreak/>
        <w:t>Permanent protection of forested land: Tracked using the Protected Lands dataset and the most recent high-resolution LULC data to calculate the amount of forested land within the Protected Lands footprint</w:t>
      </w:r>
    </w:p>
    <w:p w14:paraId="0625DD74" w14:textId="77777777" w:rsidR="00C9741C" w:rsidRPr="00C9741C" w:rsidRDefault="00C9741C" w:rsidP="00434CD4">
      <w:pPr>
        <w:pStyle w:val="ListParagraph"/>
        <w:numPr>
          <w:ilvl w:val="0"/>
          <w:numId w:val="50"/>
        </w:numPr>
      </w:pPr>
      <w:r w:rsidRPr="00C9741C">
        <w:t xml:space="preserve">Forest management: This component will likely leverage data both from the NRCS Resources Conservation Act (RCA) Data Viewer and the USFS Forest Stewardship Program on an annual time step. Taken together, the indicator will track both on-the-ground management activities and the planning needed to ensure management activities are having their intended outcomes. The Forestry Workgroup will start developing this new indicator in 2027 for communicating progress. In the interim, the Workgroup will continue tracking progress on all four components as new data is available. </w:t>
      </w:r>
    </w:p>
    <w:p w14:paraId="5FA8002B" w14:textId="6FDE4092" w:rsidR="007B072C" w:rsidRDefault="007B072C" w:rsidP="007B072C">
      <w:pPr>
        <w:pStyle w:val="Heading3"/>
      </w:pPr>
      <w:r>
        <w:t xml:space="preserve">Situation Analysis for Outcome 3.2: </w:t>
      </w:r>
      <w:r w:rsidRPr="007B072C">
        <w:t>Healthy Forests and Trees Outcome</w:t>
      </w:r>
    </w:p>
    <w:p w14:paraId="134DCF6A" w14:textId="77777777" w:rsidR="00BA071C" w:rsidRDefault="00BA071C" w:rsidP="00BA071C">
      <w:r>
        <w:t>The following table identifies challenges that will impact progress towards attaining this outcome and its targets. This analysis c</w:t>
      </w:r>
      <w:r w:rsidRPr="00127D22">
        <w:t>onsider</w:t>
      </w:r>
      <w:r>
        <w:t xml:space="preserve">s </w:t>
      </w:r>
      <w:r w:rsidRPr="00127D22">
        <w:t xml:space="preserve">scientific, environmental, fiscal or policy-related developments that have already or may influence work during the upcoming six-year Management Strategy cycle. </w:t>
      </w:r>
      <w:r>
        <w:t xml:space="preserve">Consideration is given to which challenges are within </w:t>
      </w:r>
      <w:r w:rsidRPr="005563ED">
        <w:t>and</w:t>
      </w:r>
      <w:r>
        <w:t xml:space="preserve"> outside of CBP’s ability to influence. </w:t>
      </w:r>
      <w:r w:rsidRPr="1FC04E11">
        <w:t>Challenges associated with Changing Environmental Conditions are denoted with an asterisk (*).</w:t>
      </w:r>
      <w:r>
        <w:t xml:space="preserve"> Challenges listed in bold font have been identified by the Goal Team and its Workgroups as being priorities for the Workgroup to seek to address or make progress against through the development and implementation of Management Approaches. </w:t>
      </w:r>
      <w:r w:rsidRPr="04F06B97">
        <w:rPr>
          <w:color w:val="1F1F1F"/>
        </w:rPr>
        <w:t>In some instances, the workgroup’s ability to act will depend on the financial resources available.</w:t>
      </w:r>
    </w:p>
    <w:tbl>
      <w:tblPr>
        <w:tblStyle w:val="TableGrid"/>
        <w:tblW w:w="9445" w:type="dxa"/>
        <w:tblLook w:val="04A0" w:firstRow="1" w:lastRow="0" w:firstColumn="1" w:lastColumn="0" w:noHBand="0" w:noVBand="1"/>
      </w:tblPr>
      <w:tblGrid>
        <w:gridCol w:w="8005"/>
        <w:gridCol w:w="720"/>
        <w:gridCol w:w="720"/>
      </w:tblGrid>
      <w:tr w:rsidR="00BA071C" w:rsidRPr="00D30ADA" w14:paraId="4F728CFB" w14:textId="77777777" w:rsidTr="0029776E">
        <w:trPr>
          <w:cantSplit/>
          <w:trHeight w:val="2110"/>
        </w:trPr>
        <w:tc>
          <w:tcPr>
            <w:tcW w:w="8005" w:type="dxa"/>
            <w:vAlign w:val="bottom"/>
          </w:tcPr>
          <w:p w14:paraId="254C4288" w14:textId="77777777" w:rsidR="00BA071C" w:rsidRPr="00D30ADA" w:rsidRDefault="00BA071C" w:rsidP="0029776E">
            <w:pPr>
              <w:rPr>
                <w:b/>
                <w:bCs/>
              </w:rPr>
            </w:pPr>
            <w:r w:rsidRPr="00D30ADA">
              <w:rPr>
                <w:b/>
                <w:bCs/>
              </w:rPr>
              <w:t>Challenges</w:t>
            </w:r>
          </w:p>
        </w:tc>
        <w:tc>
          <w:tcPr>
            <w:tcW w:w="720" w:type="dxa"/>
            <w:textDirection w:val="btLr"/>
          </w:tcPr>
          <w:p w14:paraId="79A11805" w14:textId="77777777" w:rsidR="00BA071C" w:rsidRPr="0089313D" w:rsidRDefault="00BA071C" w:rsidP="0029776E">
            <w:pPr>
              <w:ind w:left="113" w:right="113"/>
              <w:rPr>
                <w:b/>
                <w:bCs/>
              </w:rPr>
            </w:pPr>
            <w:r w:rsidRPr="0089313D">
              <w:rPr>
                <w:b/>
                <w:bCs/>
              </w:rPr>
              <w:t>Within CBPs ability to influence</w:t>
            </w:r>
          </w:p>
        </w:tc>
        <w:tc>
          <w:tcPr>
            <w:tcW w:w="720" w:type="dxa"/>
            <w:textDirection w:val="btLr"/>
          </w:tcPr>
          <w:p w14:paraId="342375FF" w14:textId="77777777" w:rsidR="00BA071C" w:rsidRPr="0089313D" w:rsidRDefault="00BA071C" w:rsidP="0029776E">
            <w:pPr>
              <w:ind w:left="113" w:right="113"/>
              <w:rPr>
                <w:b/>
                <w:bCs/>
              </w:rPr>
            </w:pPr>
            <w:r w:rsidRPr="0089313D">
              <w:rPr>
                <w:b/>
                <w:bCs/>
              </w:rPr>
              <w:t>Outside of CBP's ability to influence</w:t>
            </w:r>
          </w:p>
        </w:tc>
      </w:tr>
      <w:tr w:rsidR="00BA071C" w:rsidRPr="00D30ADA" w14:paraId="63F58F07" w14:textId="77777777" w:rsidTr="0029776E">
        <w:trPr>
          <w:trHeight w:val="286"/>
        </w:trPr>
        <w:tc>
          <w:tcPr>
            <w:tcW w:w="8005" w:type="dxa"/>
          </w:tcPr>
          <w:p w14:paraId="78974EC0" w14:textId="77777777" w:rsidR="00BA071C" w:rsidRPr="001D4773" w:rsidRDefault="00BA071C" w:rsidP="0029776E">
            <w:r w:rsidRPr="001D4773">
              <w:t>Funding: Inconsistent funding and availability of effective programs for planting and maintenance</w:t>
            </w:r>
          </w:p>
        </w:tc>
        <w:tc>
          <w:tcPr>
            <w:tcW w:w="720" w:type="dxa"/>
          </w:tcPr>
          <w:p w14:paraId="5FB50639" w14:textId="77777777" w:rsidR="00BA071C" w:rsidRPr="00D30ADA" w:rsidRDefault="00BA071C" w:rsidP="0029776E">
            <w:r w:rsidRPr="00D30ADA">
              <w:t>X</w:t>
            </w:r>
          </w:p>
        </w:tc>
        <w:tc>
          <w:tcPr>
            <w:tcW w:w="720" w:type="dxa"/>
          </w:tcPr>
          <w:p w14:paraId="3EBC96E4" w14:textId="77777777" w:rsidR="00BA071C" w:rsidRPr="00D30ADA" w:rsidRDefault="00BA071C" w:rsidP="0029776E"/>
        </w:tc>
      </w:tr>
      <w:tr w:rsidR="00BA071C" w:rsidRPr="00D30ADA" w14:paraId="7BE19942" w14:textId="77777777" w:rsidTr="0029776E">
        <w:trPr>
          <w:trHeight w:val="286"/>
        </w:trPr>
        <w:tc>
          <w:tcPr>
            <w:tcW w:w="8005" w:type="dxa"/>
          </w:tcPr>
          <w:p w14:paraId="5E7CF674" w14:textId="77777777" w:rsidR="00BA071C" w:rsidRPr="00D30ADA" w:rsidRDefault="00BA071C" w:rsidP="0029776E">
            <w:r w:rsidRPr="7E9A191E">
              <w:t xml:space="preserve">Capacity: Workforce capacity for technical assistance, implementation and maintenance </w:t>
            </w:r>
          </w:p>
        </w:tc>
        <w:tc>
          <w:tcPr>
            <w:tcW w:w="720" w:type="dxa"/>
          </w:tcPr>
          <w:p w14:paraId="7B07A417" w14:textId="77777777" w:rsidR="00BA071C" w:rsidRPr="00D30ADA" w:rsidRDefault="00BA071C" w:rsidP="0029776E">
            <w:r w:rsidRPr="00D30ADA">
              <w:t>X</w:t>
            </w:r>
          </w:p>
        </w:tc>
        <w:tc>
          <w:tcPr>
            <w:tcW w:w="720" w:type="dxa"/>
          </w:tcPr>
          <w:p w14:paraId="6F2F1265" w14:textId="77777777" w:rsidR="00BA071C" w:rsidRPr="00D30ADA" w:rsidRDefault="00BA071C" w:rsidP="0029776E"/>
        </w:tc>
      </w:tr>
      <w:tr w:rsidR="00BA071C" w:rsidRPr="00D30ADA" w14:paraId="4038E812" w14:textId="77777777" w:rsidTr="0029776E">
        <w:trPr>
          <w:trHeight w:val="286"/>
        </w:trPr>
        <w:tc>
          <w:tcPr>
            <w:tcW w:w="8005" w:type="dxa"/>
          </w:tcPr>
          <w:p w14:paraId="18C180D3" w14:textId="77777777" w:rsidR="00BA071C" w:rsidRPr="00D30ADA" w:rsidRDefault="00BA071C" w:rsidP="0029776E">
            <w:r w:rsidRPr="00D30ADA">
              <w:t>Maintenance and management: Insufficient maintenance of new plantings and inadequate or unsustainable long-term management of existing forests</w:t>
            </w:r>
          </w:p>
        </w:tc>
        <w:tc>
          <w:tcPr>
            <w:tcW w:w="720" w:type="dxa"/>
          </w:tcPr>
          <w:p w14:paraId="5277DE44" w14:textId="77777777" w:rsidR="00BA071C" w:rsidRPr="00D30ADA" w:rsidRDefault="00BA071C" w:rsidP="0029776E">
            <w:r w:rsidRPr="00D30ADA">
              <w:t>X</w:t>
            </w:r>
          </w:p>
        </w:tc>
        <w:tc>
          <w:tcPr>
            <w:tcW w:w="720" w:type="dxa"/>
          </w:tcPr>
          <w:p w14:paraId="5B96B8B5" w14:textId="77777777" w:rsidR="00BA071C" w:rsidRPr="00D30ADA" w:rsidRDefault="00BA071C" w:rsidP="0029776E"/>
        </w:tc>
      </w:tr>
      <w:tr w:rsidR="00BA071C" w:rsidRPr="00D30ADA" w14:paraId="6E87F67D" w14:textId="77777777" w:rsidTr="0029776E">
        <w:trPr>
          <w:trHeight w:val="286"/>
        </w:trPr>
        <w:tc>
          <w:tcPr>
            <w:tcW w:w="8005" w:type="dxa"/>
          </w:tcPr>
          <w:p w14:paraId="622BDF17" w14:textId="77777777" w:rsidR="00BA071C" w:rsidRPr="00D30ADA" w:rsidRDefault="00BA071C" w:rsidP="0029776E">
            <w:pPr>
              <w:rPr>
                <w:b/>
                <w:bCs/>
              </w:rPr>
            </w:pPr>
            <w:r w:rsidRPr="00D30ADA">
              <w:rPr>
                <w:b/>
                <w:bCs/>
              </w:rPr>
              <w:t xml:space="preserve">Land use change: Fragmentation and conversion of forests and tree canopy to other land uses </w:t>
            </w:r>
          </w:p>
        </w:tc>
        <w:tc>
          <w:tcPr>
            <w:tcW w:w="720" w:type="dxa"/>
          </w:tcPr>
          <w:p w14:paraId="481A6C6B" w14:textId="77777777" w:rsidR="00BA071C" w:rsidRPr="00D30ADA" w:rsidRDefault="00BA071C" w:rsidP="0029776E">
            <w:r w:rsidRPr="00D30ADA">
              <w:t>X</w:t>
            </w:r>
          </w:p>
        </w:tc>
        <w:tc>
          <w:tcPr>
            <w:tcW w:w="720" w:type="dxa"/>
          </w:tcPr>
          <w:p w14:paraId="38BE1066" w14:textId="77777777" w:rsidR="00BA071C" w:rsidRPr="00D30ADA" w:rsidRDefault="00BA071C" w:rsidP="0029776E"/>
        </w:tc>
      </w:tr>
      <w:tr w:rsidR="00BA071C" w:rsidRPr="00D30ADA" w14:paraId="71E3D404" w14:textId="77777777" w:rsidTr="0029776E">
        <w:trPr>
          <w:trHeight w:val="64"/>
        </w:trPr>
        <w:tc>
          <w:tcPr>
            <w:tcW w:w="8005" w:type="dxa"/>
          </w:tcPr>
          <w:p w14:paraId="710806A7" w14:textId="77777777" w:rsidR="00BA071C" w:rsidRPr="00D30ADA" w:rsidRDefault="00BA071C" w:rsidP="0029776E">
            <w:r w:rsidRPr="7E9A191E">
              <w:lastRenderedPageBreak/>
              <w:t>Stressors: Increasing forest health pressures (invasive species, pests, disease, deer overabundance) degrading forest structure, function and resilience*</w:t>
            </w:r>
          </w:p>
        </w:tc>
        <w:tc>
          <w:tcPr>
            <w:tcW w:w="720" w:type="dxa"/>
          </w:tcPr>
          <w:p w14:paraId="5BF42E93" w14:textId="77777777" w:rsidR="00BA071C" w:rsidRPr="00D30ADA" w:rsidRDefault="00BA071C" w:rsidP="0029776E">
            <w:r w:rsidRPr="00D30ADA">
              <w:t>X</w:t>
            </w:r>
          </w:p>
        </w:tc>
        <w:tc>
          <w:tcPr>
            <w:tcW w:w="720" w:type="dxa"/>
          </w:tcPr>
          <w:p w14:paraId="41ABAB9F" w14:textId="77777777" w:rsidR="00BA071C" w:rsidRPr="00D30ADA" w:rsidRDefault="00BA071C" w:rsidP="0029776E"/>
        </w:tc>
      </w:tr>
      <w:tr w:rsidR="00BA071C" w:rsidRPr="00D30ADA" w14:paraId="115A01D9" w14:textId="77777777" w:rsidTr="0029776E">
        <w:trPr>
          <w:trHeight w:val="286"/>
        </w:trPr>
        <w:tc>
          <w:tcPr>
            <w:tcW w:w="8005" w:type="dxa"/>
          </w:tcPr>
          <w:p w14:paraId="4C4994D0" w14:textId="77777777" w:rsidR="00BA071C" w:rsidRPr="00D30ADA" w:rsidRDefault="00BA071C" w:rsidP="0029776E">
            <w:r w:rsidRPr="7E9A191E">
              <w:t xml:space="preserve">Changing environmental conditions: Increasing variability in temperature and precipitation, saltwater intrusion, and extreme events (i.e. storms, droughts) degrading forest structure, function and resilience* </w:t>
            </w:r>
          </w:p>
        </w:tc>
        <w:tc>
          <w:tcPr>
            <w:tcW w:w="720" w:type="dxa"/>
          </w:tcPr>
          <w:p w14:paraId="3DDED70A" w14:textId="77777777" w:rsidR="00BA071C" w:rsidRPr="00D30ADA" w:rsidRDefault="00BA071C" w:rsidP="0029776E"/>
        </w:tc>
        <w:tc>
          <w:tcPr>
            <w:tcW w:w="720" w:type="dxa"/>
          </w:tcPr>
          <w:p w14:paraId="28EC6E8E" w14:textId="77777777" w:rsidR="00BA071C" w:rsidRPr="00D30ADA" w:rsidRDefault="00BA071C" w:rsidP="0029776E">
            <w:r w:rsidRPr="00D30ADA">
              <w:t>X</w:t>
            </w:r>
          </w:p>
        </w:tc>
      </w:tr>
      <w:tr w:rsidR="00BA071C" w:rsidRPr="00D30ADA" w14:paraId="717BFF6A" w14:textId="77777777" w:rsidTr="0029776E">
        <w:trPr>
          <w:trHeight w:val="286"/>
        </w:trPr>
        <w:tc>
          <w:tcPr>
            <w:tcW w:w="8005" w:type="dxa"/>
          </w:tcPr>
          <w:p w14:paraId="4505A784" w14:textId="77777777" w:rsidR="00BA071C" w:rsidRPr="00D30ADA" w:rsidRDefault="00BA071C" w:rsidP="0029776E">
            <w:r w:rsidRPr="7E9A191E">
              <w:t>Nursery stock: Insufficient availability of planting stock reflecting the size classes, quality, quantity and diversity of species needed by partners</w:t>
            </w:r>
          </w:p>
        </w:tc>
        <w:tc>
          <w:tcPr>
            <w:tcW w:w="720" w:type="dxa"/>
          </w:tcPr>
          <w:p w14:paraId="04F849F3" w14:textId="77777777" w:rsidR="00BA071C" w:rsidRPr="00D30ADA" w:rsidRDefault="00BA071C" w:rsidP="0029776E">
            <w:r w:rsidRPr="00D30ADA">
              <w:t>X</w:t>
            </w:r>
          </w:p>
        </w:tc>
        <w:tc>
          <w:tcPr>
            <w:tcW w:w="720" w:type="dxa"/>
          </w:tcPr>
          <w:p w14:paraId="44399E55" w14:textId="77777777" w:rsidR="00BA071C" w:rsidRPr="00D30ADA" w:rsidRDefault="00BA071C" w:rsidP="0029776E"/>
        </w:tc>
      </w:tr>
      <w:tr w:rsidR="00BA071C" w:rsidRPr="00D30ADA" w14:paraId="2766C5FC" w14:textId="77777777" w:rsidTr="0029776E">
        <w:trPr>
          <w:trHeight w:val="286"/>
        </w:trPr>
        <w:tc>
          <w:tcPr>
            <w:tcW w:w="8005" w:type="dxa"/>
          </w:tcPr>
          <w:p w14:paraId="3D026BDC" w14:textId="77777777" w:rsidR="00BA071C" w:rsidRPr="00D30ADA" w:rsidRDefault="00BA071C" w:rsidP="0029776E">
            <w:pPr>
              <w:rPr>
                <w:b/>
                <w:bCs/>
              </w:rPr>
            </w:pPr>
            <w:r w:rsidRPr="001D4773">
              <w:t>Policy: Inadequate state and/or local policies that support effective reforestation, forest and tree canopy conservation, and forest management</w:t>
            </w:r>
            <w:r w:rsidRPr="3AA652F0">
              <w:rPr>
                <w:b/>
                <w:bCs/>
              </w:rPr>
              <w:t xml:space="preserve"> </w:t>
            </w:r>
          </w:p>
        </w:tc>
        <w:tc>
          <w:tcPr>
            <w:tcW w:w="720" w:type="dxa"/>
          </w:tcPr>
          <w:p w14:paraId="20F0B58F" w14:textId="77777777" w:rsidR="00BA071C" w:rsidRPr="00D30ADA" w:rsidRDefault="00BA071C" w:rsidP="0029776E">
            <w:r w:rsidRPr="00D30ADA">
              <w:t>X</w:t>
            </w:r>
          </w:p>
        </w:tc>
        <w:tc>
          <w:tcPr>
            <w:tcW w:w="720" w:type="dxa"/>
          </w:tcPr>
          <w:p w14:paraId="4D71F23C" w14:textId="77777777" w:rsidR="00BA071C" w:rsidRPr="00D30ADA" w:rsidRDefault="00BA071C" w:rsidP="0029776E"/>
        </w:tc>
      </w:tr>
      <w:tr w:rsidR="00BA071C" w:rsidRPr="00D30ADA" w14:paraId="7171C52C" w14:textId="77777777" w:rsidTr="0029776E">
        <w:trPr>
          <w:trHeight w:val="286"/>
        </w:trPr>
        <w:tc>
          <w:tcPr>
            <w:tcW w:w="8005" w:type="dxa"/>
          </w:tcPr>
          <w:p w14:paraId="2CC61463" w14:textId="77777777" w:rsidR="00BA071C" w:rsidRPr="00D30ADA" w:rsidRDefault="00BA071C" w:rsidP="0029776E">
            <w:pPr>
              <w:rPr>
                <w:b/>
                <w:bCs/>
              </w:rPr>
            </w:pPr>
            <w:r w:rsidRPr="00D30ADA">
              <w:rPr>
                <w:b/>
                <w:bCs/>
              </w:rPr>
              <w:t xml:space="preserve">Local government engagement: Inadequate engagement with local governments to support planning and decisions to support forests and tree canopy </w:t>
            </w:r>
          </w:p>
        </w:tc>
        <w:tc>
          <w:tcPr>
            <w:tcW w:w="720" w:type="dxa"/>
          </w:tcPr>
          <w:p w14:paraId="4608EA83" w14:textId="77777777" w:rsidR="00BA071C" w:rsidRPr="00D30ADA" w:rsidRDefault="00BA071C" w:rsidP="0029776E">
            <w:r w:rsidRPr="00D30ADA">
              <w:t>X</w:t>
            </w:r>
          </w:p>
        </w:tc>
        <w:tc>
          <w:tcPr>
            <w:tcW w:w="720" w:type="dxa"/>
          </w:tcPr>
          <w:p w14:paraId="5F19878B" w14:textId="77777777" w:rsidR="00BA071C" w:rsidRPr="00D30ADA" w:rsidRDefault="00BA071C" w:rsidP="0029776E"/>
        </w:tc>
      </w:tr>
      <w:tr w:rsidR="00BA071C" w:rsidRPr="00D30ADA" w14:paraId="7CC32435" w14:textId="77777777" w:rsidTr="0029776E">
        <w:trPr>
          <w:trHeight w:val="286"/>
        </w:trPr>
        <w:tc>
          <w:tcPr>
            <w:tcW w:w="8005" w:type="dxa"/>
          </w:tcPr>
          <w:p w14:paraId="34A6157B" w14:textId="77777777" w:rsidR="00BA071C" w:rsidRPr="00D30ADA" w:rsidRDefault="00BA071C" w:rsidP="0029776E">
            <w:r w:rsidRPr="00D30ADA">
              <w:t>Crediting and incentives:</w:t>
            </w:r>
            <w:r w:rsidRPr="00D30ADA">
              <w:rPr>
                <w:b/>
                <w:bCs/>
              </w:rPr>
              <w:t xml:space="preserve"> </w:t>
            </w:r>
            <w:r w:rsidRPr="00D30ADA">
              <w:t xml:space="preserve">Chesapeake Bay Program water quality crediting framework and state MS4 programs do not consistently incentivize forest and forest buffer conservation, reforestation and long-term management and stewardship  </w:t>
            </w:r>
          </w:p>
        </w:tc>
        <w:tc>
          <w:tcPr>
            <w:tcW w:w="720" w:type="dxa"/>
          </w:tcPr>
          <w:p w14:paraId="6292EA1F" w14:textId="77777777" w:rsidR="00BA071C" w:rsidRPr="00D30ADA" w:rsidRDefault="00BA071C" w:rsidP="0029776E">
            <w:r w:rsidRPr="00D30ADA">
              <w:t>X</w:t>
            </w:r>
          </w:p>
        </w:tc>
        <w:tc>
          <w:tcPr>
            <w:tcW w:w="720" w:type="dxa"/>
          </w:tcPr>
          <w:p w14:paraId="392C8A51" w14:textId="77777777" w:rsidR="00BA071C" w:rsidRPr="00D30ADA" w:rsidRDefault="00BA071C" w:rsidP="0029776E"/>
        </w:tc>
      </w:tr>
      <w:tr w:rsidR="00BA071C" w:rsidRPr="00D30ADA" w14:paraId="1D2CB7B8" w14:textId="77777777" w:rsidTr="0029776E">
        <w:trPr>
          <w:trHeight w:val="143"/>
        </w:trPr>
        <w:tc>
          <w:tcPr>
            <w:tcW w:w="8005" w:type="dxa"/>
          </w:tcPr>
          <w:p w14:paraId="6550FCD6" w14:textId="77777777" w:rsidR="00BA071C" w:rsidRPr="00D30ADA" w:rsidRDefault="00BA071C" w:rsidP="0029776E">
            <w:r w:rsidRPr="7E9A191E">
              <w:t>Landowner engagement: Barriers to effectively engage landowners to participate in planting, maintenance, management and conservation</w:t>
            </w:r>
          </w:p>
        </w:tc>
        <w:tc>
          <w:tcPr>
            <w:tcW w:w="720" w:type="dxa"/>
          </w:tcPr>
          <w:p w14:paraId="6F009A0C" w14:textId="77777777" w:rsidR="00BA071C" w:rsidRPr="00D30ADA" w:rsidRDefault="00BA071C" w:rsidP="0029776E">
            <w:r w:rsidRPr="00D30ADA">
              <w:t>X</w:t>
            </w:r>
          </w:p>
        </w:tc>
        <w:tc>
          <w:tcPr>
            <w:tcW w:w="720" w:type="dxa"/>
          </w:tcPr>
          <w:p w14:paraId="0522A551" w14:textId="77777777" w:rsidR="00BA071C" w:rsidRPr="00D30ADA" w:rsidRDefault="00BA071C" w:rsidP="0029776E"/>
        </w:tc>
      </w:tr>
      <w:tr w:rsidR="00BA071C" w:rsidRPr="00D30ADA" w14:paraId="76FBBB95" w14:textId="77777777" w:rsidTr="0029776E">
        <w:trPr>
          <w:trHeight w:val="314"/>
        </w:trPr>
        <w:tc>
          <w:tcPr>
            <w:tcW w:w="8005" w:type="dxa"/>
          </w:tcPr>
          <w:p w14:paraId="5790D686" w14:textId="77777777" w:rsidR="00BA071C" w:rsidRPr="00D30ADA" w:rsidRDefault="00BA071C" w:rsidP="0029776E">
            <w:r w:rsidRPr="00D30ADA">
              <w:t xml:space="preserve">Markets: Insufficient forest products markets and processing infrastructure, particularly for low-value wood products </w:t>
            </w:r>
          </w:p>
        </w:tc>
        <w:tc>
          <w:tcPr>
            <w:tcW w:w="720" w:type="dxa"/>
          </w:tcPr>
          <w:p w14:paraId="6A82B3DC" w14:textId="77777777" w:rsidR="00BA071C" w:rsidRPr="00D30ADA" w:rsidRDefault="00BA071C" w:rsidP="0029776E">
            <w:r w:rsidRPr="00D30ADA">
              <w:t>X</w:t>
            </w:r>
          </w:p>
        </w:tc>
        <w:tc>
          <w:tcPr>
            <w:tcW w:w="720" w:type="dxa"/>
          </w:tcPr>
          <w:p w14:paraId="333AEF51" w14:textId="77777777" w:rsidR="00BA071C" w:rsidRPr="00D30ADA" w:rsidRDefault="00BA071C" w:rsidP="0029776E"/>
        </w:tc>
      </w:tr>
    </w:tbl>
    <w:p w14:paraId="44B264E0" w14:textId="77777777" w:rsidR="00EB632E" w:rsidRDefault="00EB632E" w:rsidP="00C9741C"/>
    <w:p w14:paraId="71C35D60" w14:textId="77777777" w:rsidR="007B072C" w:rsidRDefault="007B072C" w:rsidP="007B072C">
      <w:pPr>
        <w:pStyle w:val="Heading3"/>
      </w:pPr>
      <w:r>
        <w:t xml:space="preserve">Management Approaches for Outcome 3.2: </w:t>
      </w:r>
      <w:r w:rsidRPr="007B072C">
        <w:t>Healthy Forests and Trees Outcome</w:t>
      </w:r>
    </w:p>
    <w:p w14:paraId="36DD6C98" w14:textId="77777777" w:rsidR="00BA071C" w:rsidRPr="00EF1E36" w:rsidRDefault="00BA071C" w:rsidP="00BA071C">
      <w:pPr>
        <w:rPr>
          <w:u w:val="single"/>
        </w:rPr>
      </w:pPr>
      <w:r w:rsidRPr="00EF1E36">
        <w:rPr>
          <w:u w:val="single"/>
        </w:rPr>
        <w:t xml:space="preserve">Management Approach </w:t>
      </w:r>
      <w:r w:rsidRPr="00EF1E36">
        <w:rPr>
          <w:u w:val="single"/>
          <w:lang w:val="en"/>
        </w:rPr>
        <w:t>3.2.</w:t>
      </w:r>
      <w:r w:rsidRPr="00EF1E36">
        <w:rPr>
          <w:u w:val="single"/>
        </w:rPr>
        <w:t xml:space="preserve">1: Increase workforce capacity and tree supply to accelerate implementation: </w:t>
      </w:r>
    </w:p>
    <w:p w14:paraId="679BCEE5" w14:textId="77777777" w:rsidR="00BA071C" w:rsidRPr="00BA071C" w:rsidRDefault="00BA071C" w:rsidP="00BA071C">
      <w:r w:rsidRPr="00BA071C">
        <w:t xml:space="preserve">Restoring and conserving forests and tree canopy across the watershed requires an extensive network of technical assistance providers to effectively engage private landowners and communities. Although volunteers and landowners play a critical role in planting and maintaining trees, private contractors are also essential for implementing restoration and management at scale. The Forestry Workgroup will collaborate with the new Workforce Workgroup to evaluate critical workforce needs and identify opportunities to fill these gaps. The Forestry Workgroup will also continue to act as a hub for knowledge and experience sharing to broaden the expertise of the existing workforce across governments, nonprofits, and academia so it can be strategically utilized to meet the Tree Canopy, Riparian Forest Buffers and Forest Conservation targets. </w:t>
      </w:r>
    </w:p>
    <w:p w14:paraId="5F5D1290" w14:textId="77777777" w:rsidR="00BA071C" w:rsidRPr="00BA071C" w:rsidRDefault="00BA071C" w:rsidP="00BA071C"/>
    <w:p w14:paraId="109E0352" w14:textId="77777777" w:rsidR="00BA071C" w:rsidRPr="00BA071C" w:rsidRDefault="00BA071C" w:rsidP="00BA071C">
      <w:r w:rsidRPr="00BA071C">
        <w:lastRenderedPageBreak/>
        <w:t xml:space="preserve">Tree supply can also be a limiting factor for implementing effective restoration projects at scale. The Forestry Workgroup will seek to advance recommendations from the </w:t>
      </w:r>
      <w:hyperlink r:id="rId103" w:history="1">
        <w:r w:rsidRPr="00BA071C">
          <w:rPr>
            <w:rStyle w:val="Hyperlink"/>
          </w:rPr>
          <w:t>Addressing Regional Tree Supply Challenges and Opportunities</w:t>
        </w:r>
      </w:hyperlink>
      <w:r w:rsidRPr="00BA071C">
        <w:t xml:space="preserve"> project to support building a more consistent supply of high-quality nursery stock in the watershed. This will directly support implementation of the Tree Canopy target but also support efforts to scale up reforestation to support the Riparian Forest Buffers and Forest Conservation planting targets. </w:t>
      </w:r>
    </w:p>
    <w:p w14:paraId="1925D035" w14:textId="77777777" w:rsidR="00BA071C" w:rsidRPr="00EF1E36" w:rsidRDefault="00BA071C" w:rsidP="00BA071C">
      <w:pPr>
        <w:rPr>
          <w:u w:val="single"/>
        </w:rPr>
      </w:pPr>
      <w:r w:rsidRPr="00EF1E36">
        <w:rPr>
          <w:u w:val="single"/>
        </w:rPr>
        <w:t xml:space="preserve">Management Approach </w:t>
      </w:r>
      <w:r w:rsidRPr="00EF1E36">
        <w:rPr>
          <w:u w:val="single"/>
          <w:lang w:val="en"/>
        </w:rPr>
        <w:t>3.2.</w:t>
      </w:r>
      <w:r w:rsidRPr="00EF1E36">
        <w:rPr>
          <w:u w:val="single"/>
        </w:rPr>
        <w:t>2: Bolster funding, programs and partnerships:</w:t>
      </w:r>
    </w:p>
    <w:p w14:paraId="5AB13A93" w14:textId="77777777" w:rsidR="00BA071C" w:rsidRPr="00BA071C" w:rsidRDefault="00BA071C" w:rsidP="00BA071C">
      <w:r w:rsidRPr="00BA071C">
        <w:t xml:space="preserve">Maintaining sustainable sources of funding is critical for ensuring continued progress on the Tree Canopy, Riparian Forest Buffers and Forest Conservation targets and for maintaining a stable workforce that can implement programs and practices on the ground. Collaborative restoration and conservation efforts can help diversify funding streams and ensure projects are being delivered where they will have the greatest impact for the partnership. The Forestry Workgroup will work to broaden its engagement with new partners to support the funding and programs needed for effective implementation of the Healthy Forests and Trees outcome. This engagement will include organizations involved with forest management, stewardship and forest products to support implementation of the new Forest Conservation target. </w:t>
      </w:r>
    </w:p>
    <w:p w14:paraId="76DE462B" w14:textId="77777777" w:rsidR="00BA071C" w:rsidRPr="00EF1E36" w:rsidRDefault="00BA071C" w:rsidP="00BA071C">
      <w:pPr>
        <w:rPr>
          <w:u w:val="single"/>
        </w:rPr>
      </w:pPr>
      <w:r w:rsidRPr="00EF1E36">
        <w:rPr>
          <w:u w:val="single"/>
        </w:rPr>
        <w:t xml:space="preserve">Management Approach </w:t>
      </w:r>
      <w:r w:rsidRPr="00EF1E36">
        <w:rPr>
          <w:u w:val="single"/>
          <w:lang w:val="en"/>
        </w:rPr>
        <w:t>3.2.3</w:t>
      </w:r>
      <w:r w:rsidRPr="00EF1E36">
        <w:rPr>
          <w:u w:val="single"/>
        </w:rPr>
        <w:t>: Leverage networks to enhance coordination and restoration impact</w:t>
      </w:r>
    </w:p>
    <w:p w14:paraId="4836CB11" w14:textId="77777777" w:rsidR="00BA071C" w:rsidRPr="00BA071C" w:rsidRDefault="00BA071C" w:rsidP="00BA071C">
      <w:pPr>
        <w:rPr>
          <w:lang w:val="en"/>
        </w:rPr>
      </w:pPr>
      <w:r w:rsidRPr="00BA071C">
        <w:t>Regional networks can support shared learning and effective communication to increase awareness about the value of forests and increase forest conservation and restoration across the landscape. The Forestry Workgroup will expand its role as a network of networks to facilitate communication and strategic, watershed-wide coordination supporting efforts to address the Tree Canopy, Riparian Forest Buffers and Forest Conservation targets. These efforts will include engaging workgroups under the Engaged Communities goal team to identify opportunities to meaningfully understand and engage networks of community stewards. The Forestry Workgroup will also work with the Strategic Engagement Team to leverage other Bay Program networks to improve coordination and impact where appropriate.</w:t>
      </w:r>
    </w:p>
    <w:p w14:paraId="2FA445E5" w14:textId="28303883" w:rsidR="00BA071C" w:rsidRPr="00BA071C" w:rsidRDefault="00BA071C" w:rsidP="00BA071C">
      <w:r w:rsidRPr="00BA071C">
        <w:t>Coordination across federal, state and local leaders enables a policy environment that supports effective planning of reforestation, forest and tree canopy conservation, and forest management.</w:t>
      </w:r>
      <w:r w:rsidRPr="00BA071C">
        <w:rPr>
          <w:lang w:val="en"/>
        </w:rPr>
        <w:t xml:space="preserve"> </w:t>
      </w:r>
      <w:r w:rsidRPr="00BA071C">
        <w:t xml:space="preserve">Coordination includes working with other state agencies, including wildlife agencies, to work towards regeneration and a healthy forest understory. Improved planning and coordination will help focus forest conservation and restoration efforts in places that will maximize benefits for water quality, habitat and people, including in the </w:t>
      </w:r>
      <w:r w:rsidRPr="00BA071C">
        <w:lastRenderedPageBreak/>
        <w:t xml:space="preserve">headwaters. A cross-jurisdictional approach can also enable forest conservation and management at ecologically-meaningful scales. The Forestry Workgroup will continue to provide a platform for cross-jurisdictional coordination to support shared learning and the development of effective approaches for addressing challenges and maximizing impact across boundaries. </w:t>
      </w:r>
    </w:p>
    <w:p w14:paraId="4C1A3CC8" w14:textId="77777777" w:rsidR="00BA071C" w:rsidRPr="00EF1E36" w:rsidRDefault="00BA071C" w:rsidP="00BA071C">
      <w:pPr>
        <w:rPr>
          <w:u w:val="single"/>
        </w:rPr>
      </w:pPr>
      <w:r w:rsidRPr="00EF1E36">
        <w:rPr>
          <w:u w:val="single"/>
        </w:rPr>
        <w:t xml:space="preserve">Management Approach </w:t>
      </w:r>
      <w:r w:rsidRPr="00EF1E36">
        <w:rPr>
          <w:u w:val="single"/>
          <w:lang w:val="en"/>
        </w:rPr>
        <w:t>3.2.</w:t>
      </w:r>
      <w:r w:rsidRPr="00EF1E36">
        <w:rPr>
          <w:u w:val="single"/>
        </w:rPr>
        <w:t>4: Address drivers of forest and canopy loss:</w:t>
      </w:r>
    </w:p>
    <w:p w14:paraId="259A8F49" w14:textId="77777777" w:rsidR="00BA071C" w:rsidRPr="00BA071C" w:rsidRDefault="00BA071C" w:rsidP="00BA071C">
      <w:r w:rsidRPr="00BA071C">
        <w:t xml:space="preserve">The Tree Canopy, Riparian Forest Buffers and Forest Conservation targets all set goals to reduce the loss of forests and tree canopy. There are multiple drivers of forest and canopy loss in the Chesapeake Bay watershed, including conversion to development and other land uses; changing environmental conditions; invasive plants, pests, and diseases; among others. Addressing drivers of loss to advance these targets will require a comprehensive approach that includes strengthening policies and ordinances to promote conservation, supporting land use planning efforts, working through regional networks to engage communities and private landowners, and using active management to address stressors. </w:t>
      </w:r>
    </w:p>
    <w:p w14:paraId="4D29C9C9" w14:textId="77777777" w:rsidR="00BA071C" w:rsidRPr="00BA071C" w:rsidRDefault="00BA071C" w:rsidP="00BA071C">
      <w:r w:rsidRPr="00BA071C">
        <w:t xml:space="preserve">As a new area of focus for the Bay Program, the Forestry Workgroup will work to implement the recommendations from the STAC Healthy Forests workshop report to support implementation of the Forest Conservation target. These efforts will include strengthening communications and engagement around forest conservation as well as exploring opportunities to support the expansion and diversification of forest product markets.  </w:t>
      </w:r>
    </w:p>
    <w:p w14:paraId="3F2A057A" w14:textId="77777777" w:rsidR="00BA071C" w:rsidRPr="00EF1E36" w:rsidRDefault="00BA071C" w:rsidP="00BA071C">
      <w:pPr>
        <w:rPr>
          <w:u w:val="single"/>
        </w:rPr>
      </w:pPr>
      <w:r w:rsidRPr="00EF1E36">
        <w:rPr>
          <w:u w:val="single"/>
        </w:rPr>
        <w:t xml:space="preserve">Management Approach 3.2.5: Expand outreach and engagement with local governments around forests and tree canopy </w:t>
      </w:r>
    </w:p>
    <w:p w14:paraId="4A20E692" w14:textId="77777777" w:rsidR="00BA071C" w:rsidRPr="00BA071C" w:rsidRDefault="00BA071C" w:rsidP="00BA071C">
      <w:r w:rsidRPr="00BA071C">
        <w:t xml:space="preserve">Local governments are critical partners for effectively conserving and restoring forests and tree canopy. However, it can be very challenging to effectively engage the myriad of local governments throughout the watershed who represent a wide range of communities with different priorities and decision-making processes. The Forestry Workgroup will work with other relevant Bay Program workgroups and support teams to develop more effective two-way communications channels and regular engagement with local government partners. This engagement will also inform the development of targeted resources to support local governments in better understanding the value of forests and tree canopy, strengthening policies and ordinances, improving land use decisions to limit further forest parcelization and fragmentation, and addressing regulatory barriers for sustainable forest management. The Forestry Workgroup will work with the Local Government Leadership Workgroup and the Strategic Engagement Team to increase engagement and further amplify the impact of </w:t>
      </w:r>
      <w:r w:rsidRPr="00BA071C">
        <w:lastRenderedPageBreak/>
        <w:t xml:space="preserve">any resources developed. This Approach is particularly relevant to the Tree Canopy target but will also support advancing the Riparian Forest Buffer and Forest Conservation targets. </w:t>
      </w:r>
    </w:p>
    <w:p w14:paraId="379A3F6F" w14:textId="77777777" w:rsidR="00BA071C" w:rsidRPr="00EF1E36" w:rsidRDefault="00BA071C" w:rsidP="00BA071C">
      <w:pPr>
        <w:rPr>
          <w:u w:val="single"/>
        </w:rPr>
      </w:pPr>
      <w:r w:rsidRPr="00EF1E36">
        <w:rPr>
          <w:u w:val="single"/>
        </w:rPr>
        <w:t xml:space="preserve">Management Approach </w:t>
      </w:r>
      <w:r w:rsidRPr="00EF1E36">
        <w:rPr>
          <w:u w:val="single"/>
          <w:lang w:val="en"/>
        </w:rPr>
        <w:t>3.2.</w:t>
      </w:r>
      <w:r w:rsidRPr="00EF1E36">
        <w:rPr>
          <w:u w:val="single"/>
        </w:rPr>
        <w:t xml:space="preserve">6: Ensure adequate maintenance and management:  </w:t>
      </w:r>
    </w:p>
    <w:p w14:paraId="3380616A" w14:textId="77777777" w:rsidR="00BA071C" w:rsidRPr="00BA071C" w:rsidRDefault="00BA071C" w:rsidP="00BA071C">
      <w:r w:rsidRPr="00BA071C">
        <w:t xml:space="preserve">The Tree Canopy, Riparian Forest Buffer and Forest Conservation targets all set goals to maintain forests and tree post-planting. However, programs that provide financial support for planting activities do not consistently provide the needed financial support for the needed post-planting maintenance or the long-term stewardship and management of forests. The Forestry Workgroup will identify potential approaches to improve existing implementation programs or to develop new programs to ensure adequate maintenance and management. This could include extending grant timelines to ensure funding is available for longer-term maintenance and management or developing standalone programs specifically for maintenance and management. </w:t>
      </w:r>
    </w:p>
    <w:p w14:paraId="7A330595" w14:textId="77777777" w:rsidR="000979CE" w:rsidRDefault="000979CE" w:rsidP="000979CE">
      <w:pPr>
        <w:pStyle w:val="Heading3"/>
      </w:pPr>
      <w:r>
        <w:t>Participating Partners</w:t>
      </w:r>
    </w:p>
    <w:p w14:paraId="3F2D7011" w14:textId="04FE647D" w:rsidR="007B072C" w:rsidRDefault="000979CE" w:rsidP="00BA071C">
      <w:r w:rsidRPr="000979CE">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6A7403E1" w14:textId="77777777" w:rsidR="00377DEA" w:rsidRPr="00377DEA" w:rsidRDefault="00377DEA" w:rsidP="00434CD4">
      <w:pPr>
        <w:pStyle w:val="ListParagraph"/>
        <w:numPr>
          <w:ilvl w:val="0"/>
          <w:numId w:val="51"/>
        </w:numPr>
        <w:rPr>
          <w:b/>
          <w:bCs/>
          <w:lang w:val="en"/>
        </w:rPr>
      </w:pPr>
      <w:r w:rsidRPr="00377DEA">
        <w:rPr>
          <w:b/>
          <w:bCs/>
          <w:lang w:val="en"/>
        </w:rPr>
        <w:t>Signatory Partners</w:t>
      </w:r>
    </w:p>
    <w:p w14:paraId="7FC5ACB2" w14:textId="77777777" w:rsidR="00377DEA" w:rsidRPr="00377DEA" w:rsidRDefault="00377DEA" w:rsidP="00434CD4">
      <w:pPr>
        <w:pStyle w:val="ListParagraph"/>
        <w:numPr>
          <w:ilvl w:val="1"/>
          <w:numId w:val="51"/>
        </w:numPr>
        <w:rPr>
          <w:lang w:val="en"/>
        </w:rPr>
      </w:pPr>
      <w:r w:rsidRPr="00377DEA">
        <w:rPr>
          <w:lang w:val="en"/>
        </w:rPr>
        <w:t>US Forest Service</w:t>
      </w:r>
    </w:p>
    <w:p w14:paraId="5D7F2053" w14:textId="77777777" w:rsidR="00377DEA" w:rsidRPr="00377DEA" w:rsidRDefault="00377DEA" w:rsidP="00434CD4">
      <w:pPr>
        <w:pStyle w:val="ListParagraph"/>
        <w:numPr>
          <w:ilvl w:val="1"/>
          <w:numId w:val="51"/>
        </w:numPr>
        <w:rPr>
          <w:lang w:val="en"/>
        </w:rPr>
      </w:pPr>
      <w:r w:rsidRPr="00377DEA">
        <w:rPr>
          <w:lang w:val="en"/>
        </w:rPr>
        <w:t>USGS</w:t>
      </w:r>
    </w:p>
    <w:p w14:paraId="7107ED23" w14:textId="77777777" w:rsidR="00377DEA" w:rsidRPr="00377DEA" w:rsidRDefault="00377DEA" w:rsidP="00434CD4">
      <w:pPr>
        <w:pStyle w:val="ListParagraph"/>
        <w:numPr>
          <w:ilvl w:val="1"/>
          <w:numId w:val="51"/>
        </w:numPr>
        <w:rPr>
          <w:lang w:val="en"/>
        </w:rPr>
      </w:pPr>
      <w:r w:rsidRPr="00377DEA">
        <w:rPr>
          <w:lang w:val="en"/>
        </w:rPr>
        <w:t>NRCS</w:t>
      </w:r>
    </w:p>
    <w:p w14:paraId="58214183" w14:textId="77777777" w:rsidR="00377DEA" w:rsidRPr="00377DEA" w:rsidRDefault="00377DEA" w:rsidP="00434CD4">
      <w:pPr>
        <w:pStyle w:val="ListParagraph"/>
        <w:numPr>
          <w:ilvl w:val="1"/>
          <w:numId w:val="51"/>
        </w:numPr>
        <w:rPr>
          <w:lang w:val="en"/>
        </w:rPr>
      </w:pPr>
      <w:r w:rsidRPr="00377DEA">
        <w:rPr>
          <w:lang w:val="en"/>
        </w:rPr>
        <w:t>Delaware Forest Service</w:t>
      </w:r>
    </w:p>
    <w:p w14:paraId="0EDB2AB7" w14:textId="77777777" w:rsidR="00377DEA" w:rsidRPr="00377DEA" w:rsidRDefault="00377DEA" w:rsidP="00434CD4">
      <w:pPr>
        <w:pStyle w:val="ListParagraph"/>
        <w:numPr>
          <w:ilvl w:val="1"/>
          <w:numId w:val="51"/>
        </w:numPr>
        <w:rPr>
          <w:lang w:val="en"/>
        </w:rPr>
      </w:pPr>
      <w:r w:rsidRPr="00377DEA">
        <w:rPr>
          <w:lang w:val="en"/>
        </w:rPr>
        <w:t>Delaware Department of Natural Resources and Environmental Control</w:t>
      </w:r>
    </w:p>
    <w:p w14:paraId="09026615" w14:textId="77777777" w:rsidR="00377DEA" w:rsidRPr="00377DEA" w:rsidRDefault="00377DEA" w:rsidP="00434CD4">
      <w:pPr>
        <w:pStyle w:val="ListParagraph"/>
        <w:numPr>
          <w:ilvl w:val="1"/>
          <w:numId w:val="51"/>
        </w:numPr>
        <w:rPr>
          <w:lang w:val="en"/>
        </w:rPr>
      </w:pPr>
      <w:r w:rsidRPr="00377DEA">
        <w:rPr>
          <w:lang w:val="en"/>
        </w:rPr>
        <w:t>DC District Department of Transportation</w:t>
      </w:r>
    </w:p>
    <w:p w14:paraId="3C12DE90" w14:textId="77777777" w:rsidR="00377DEA" w:rsidRPr="00377DEA" w:rsidRDefault="00377DEA" w:rsidP="00434CD4">
      <w:pPr>
        <w:pStyle w:val="ListParagraph"/>
        <w:numPr>
          <w:ilvl w:val="1"/>
          <w:numId w:val="51"/>
        </w:numPr>
        <w:rPr>
          <w:lang w:val="en"/>
        </w:rPr>
      </w:pPr>
      <w:r w:rsidRPr="00377DEA">
        <w:rPr>
          <w:lang w:val="en"/>
        </w:rPr>
        <w:t>DC Department of Energy and Environment</w:t>
      </w:r>
    </w:p>
    <w:p w14:paraId="3AF11739" w14:textId="77777777" w:rsidR="00377DEA" w:rsidRPr="00377DEA" w:rsidRDefault="00377DEA" w:rsidP="00434CD4">
      <w:pPr>
        <w:pStyle w:val="ListParagraph"/>
        <w:numPr>
          <w:ilvl w:val="1"/>
          <w:numId w:val="51"/>
        </w:numPr>
        <w:rPr>
          <w:lang w:val="en"/>
        </w:rPr>
      </w:pPr>
      <w:r w:rsidRPr="00377DEA">
        <w:rPr>
          <w:lang w:val="en"/>
        </w:rPr>
        <w:t>Maryland Forest Service</w:t>
      </w:r>
    </w:p>
    <w:p w14:paraId="4E14C889" w14:textId="77777777" w:rsidR="00377DEA" w:rsidRPr="00377DEA" w:rsidRDefault="00377DEA" w:rsidP="00434CD4">
      <w:pPr>
        <w:pStyle w:val="ListParagraph"/>
        <w:numPr>
          <w:ilvl w:val="1"/>
          <w:numId w:val="51"/>
        </w:numPr>
        <w:rPr>
          <w:lang w:val="en"/>
        </w:rPr>
      </w:pPr>
      <w:r w:rsidRPr="00377DEA">
        <w:rPr>
          <w:lang w:val="en"/>
        </w:rPr>
        <w:t xml:space="preserve">New York Department of Environmental Conservation </w:t>
      </w:r>
    </w:p>
    <w:p w14:paraId="0E5E2004" w14:textId="77777777" w:rsidR="00377DEA" w:rsidRPr="00377DEA" w:rsidRDefault="00377DEA" w:rsidP="00434CD4">
      <w:pPr>
        <w:pStyle w:val="ListParagraph"/>
        <w:numPr>
          <w:ilvl w:val="1"/>
          <w:numId w:val="51"/>
        </w:numPr>
        <w:rPr>
          <w:lang w:val="en"/>
        </w:rPr>
      </w:pPr>
      <w:r w:rsidRPr="00377DEA">
        <w:rPr>
          <w:lang w:val="en"/>
        </w:rPr>
        <w:t>Pennsylvania Bureau of Forestry</w:t>
      </w:r>
    </w:p>
    <w:p w14:paraId="4BFEF0AD" w14:textId="77777777" w:rsidR="00377DEA" w:rsidRPr="00377DEA" w:rsidRDefault="00377DEA" w:rsidP="00434CD4">
      <w:pPr>
        <w:pStyle w:val="ListParagraph"/>
        <w:numPr>
          <w:ilvl w:val="1"/>
          <w:numId w:val="51"/>
        </w:numPr>
        <w:rPr>
          <w:lang w:val="en"/>
        </w:rPr>
      </w:pPr>
      <w:r w:rsidRPr="00377DEA">
        <w:rPr>
          <w:lang w:val="en"/>
        </w:rPr>
        <w:t>Virginia Department of Forestry</w:t>
      </w:r>
    </w:p>
    <w:p w14:paraId="0E63F1AB" w14:textId="77777777" w:rsidR="00377DEA" w:rsidRPr="00377DEA" w:rsidRDefault="00377DEA" w:rsidP="00434CD4">
      <w:pPr>
        <w:pStyle w:val="ListParagraph"/>
        <w:numPr>
          <w:ilvl w:val="1"/>
          <w:numId w:val="51"/>
        </w:numPr>
        <w:rPr>
          <w:lang w:val="en"/>
        </w:rPr>
      </w:pPr>
      <w:r w:rsidRPr="00377DEA">
        <w:rPr>
          <w:lang w:val="en"/>
        </w:rPr>
        <w:t>West Virginia Division of Forestry</w:t>
      </w:r>
    </w:p>
    <w:p w14:paraId="2B3AF847" w14:textId="77777777" w:rsidR="00377DEA" w:rsidRPr="00377DEA" w:rsidRDefault="00377DEA" w:rsidP="00434CD4">
      <w:pPr>
        <w:pStyle w:val="ListParagraph"/>
        <w:numPr>
          <w:ilvl w:val="1"/>
          <w:numId w:val="51"/>
        </w:numPr>
        <w:rPr>
          <w:lang w:val="en"/>
        </w:rPr>
      </w:pPr>
      <w:r w:rsidRPr="00377DEA">
        <w:rPr>
          <w:lang w:val="en"/>
        </w:rPr>
        <w:lastRenderedPageBreak/>
        <w:t>Chesapeake Bay Commission</w:t>
      </w:r>
    </w:p>
    <w:p w14:paraId="10537664" w14:textId="77777777" w:rsidR="00377DEA" w:rsidRPr="00377DEA" w:rsidRDefault="00377DEA" w:rsidP="00434CD4">
      <w:pPr>
        <w:pStyle w:val="ListParagraph"/>
        <w:numPr>
          <w:ilvl w:val="0"/>
          <w:numId w:val="51"/>
        </w:numPr>
        <w:rPr>
          <w:lang w:val="en"/>
        </w:rPr>
      </w:pPr>
      <w:r w:rsidRPr="00377DEA">
        <w:rPr>
          <w:b/>
          <w:bCs/>
          <w:lang w:val="en"/>
        </w:rPr>
        <w:t>Other Partners</w:t>
      </w:r>
    </w:p>
    <w:p w14:paraId="6CF18F73" w14:textId="77777777" w:rsidR="00377DEA" w:rsidRPr="00377DEA" w:rsidRDefault="00377DEA" w:rsidP="00434CD4">
      <w:pPr>
        <w:pStyle w:val="ListParagraph"/>
        <w:numPr>
          <w:ilvl w:val="1"/>
          <w:numId w:val="51"/>
        </w:numPr>
        <w:rPr>
          <w:b/>
          <w:bCs/>
          <w:lang w:val="en"/>
        </w:rPr>
      </w:pPr>
      <w:r w:rsidRPr="00377DEA">
        <w:t>Alliance for the Chesapeake Bay</w:t>
      </w:r>
    </w:p>
    <w:p w14:paraId="0A1926AB" w14:textId="77777777" w:rsidR="00377DEA" w:rsidRPr="00377DEA" w:rsidRDefault="00377DEA" w:rsidP="00434CD4">
      <w:pPr>
        <w:pStyle w:val="ListParagraph"/>
        <w:numPr>
          <w:ilvl w:val="1"/>
          <w:numId w:val="51"/>
        </w:numPr>
        <w:rPr>
          <w:b/>
          <w:bCs/>
          <w:lang w:val="en"/>
        </w:rPr>
      </w:pPr>
      <w:r w:rsidRPr="00377DEA">
        <w:t>Cacapon Institute</w:t>
      </w:r>
    </w:p>
    <w:p w14:paraId="01ED1337" w14:textId="77777777" w:rsidR="00377DEA" w:rsidRPr="00377DEA" w:rsidRDefault="00377DEA" w:rsidP="00434CD4">
      <w:pPr>
        <w:pStyle w:val="ListParagraph"/>
        <w:numPr>
          <w:ilvl w:val="1"/>
          <w:numId w:val="51"/>
        </w:numPr>
        <w:rPr>
          <w:b/>
          <w:bCs/>
          <w:lang w:val="en"/>
        </w:rPr>
      </w:pPr>
      <w:r w:rsidRPr="00377DEA">
        <w:t>Chesapeake Bay Foundation</w:t>
      </w:r>
    </w:p>
    <w:p w14:paraId="7F06D515" w14:textId="77777777" w:rsidR="00377DEA" w:rsidRPr="00377DEA" w:rsidRDefault="00377DEA" w:rsidP="00434CD4">
      <w:pPr>
        <w:pStyle w:val="ListParagraph"/>
        <w:numPr>
          <w:ilvl w:val="1"/>
          <w:numId w:val="51"/>
        </w:numPr>
        <w:rPr>
          <w:b/>
          <w:bCs/>
          <w:lang w:val="en"/>
        </w:rPr>
      </w:pPr>
      <w:r w:rsidRPr="00377DEA">
        <w:t>Potomac Conservancy</w:t>
      </w:r>
    </w:p>
    <w:p w14:paraId="442977FF" w14:textId="77777777" w:rsidR="00377DEA" w:rsidRPr="00377DEA" w:rsidRDefault="00377DEA" w:rsidP="00434CD4">
      <w:pPr>
        <w:pStyle w:val="ListParagraph"/>
        <w:numPr>
          <w:ilvl w:val="1"/>
          <w:numId w:val="51"/>
        </w:numPr>
        <w:rPr>
          <w:b/>
          <w:bCs/>
          <w:lang w:val="en"/>
        </w:rPr>
      </w:pPr>
      <w:r w:rsidRPr="00377DEA">
        <w:t>Upper Susquehanna Coalition</w:t>
      </w:r>
    </w:p>
    <w:p w14:paraId="29A63B0B" w14:textId="731228CF" w:rsidR="00377DEA" w:rsidRDefault="00377DEA">
      <w:r>
        <w:br w:type="page"/>
      </w:r>
    </w:p>
    <w:p w14:paraId="3ADCF164" w14:textId="5E25E19C" w:rsidR="00A713A4" w:rsidRPr="00F82A63" w:rsidRDefault="00C7452F" w:rsidP="00A713A4">
      <w:pPr>
        <w:pStyle w:val="Heading2"/>
        <w:rPr>
          <w:szCs w:val="40"/>
        </w:rPr>
      </w:pPr>
      <w:bookmarkStart w:id="52" w:name="_Toc243490438"/>
      <w:bookmarkStart w:id="53" w:name="_Toc243576024"/>
      <w:r w:rsidRPr="00C7452F">
        <w:rPr>
          <w:szCs w:val="40"/>
        </w:rPr>
        <w:lastRenderedPageBreak/>
        <w:t xml:space="preserve">Land Use Planning and Decision Support </w:t>
      </w:r>
      <w:r w:rsidR="00A713A4">
        <w:rPr>
          <w:szCs w:val="40"/>
        </w:rPr>
        <w:t>Outcome</w:t>
      </w:r>
      <w:bookmarkEnd w:id="52"/>
      <w:bookmarkEnd w:id="53"/>
    </w:p>
    <w:p w14:paraId="02431828" w14:textId="126B535D" w:rsidR="00C7452F" w:rsidRPr="00C7452F" w:rsidRDefault="00711BB3" w:rsidP="00711BB3">
      <w:pPr>
        <w:jc w:val="both"/>
        <w:rPr>
          <w:sz w:val="28"/>
          <w:szCs w:val="28"/>
        </w:rPr>
      </w:pPr>
      <w:r w:rsidRPr="00711BB3">
        <w:rPr>
          <w:b/>
          <w:bCs/>
          <w:sz w:val="28"/>
          <w:szCs w:val="28"/>
        </w:rPr>
        <w:t xml:space="preserve">Land Use Planning and Decision Support </w:t>
      </w:r>
      <w:r w:rsidR="00A713A4" w:rsidRPr="00F82A63">
        <w:rPr>
          <w:b/>
          <w:bCs/>
          <w:sz w:val="28"/>
          <w:szCs w:val="28"/>
        </w:rPr>
        <w:t>Outcome:</w:t>
      </w:r>
      <w:r w:rsidR="00C7452F" w:rsidRPr="00C7452F">
        <w:rPr>
          <w:sz w:val="28"/>
          <w:szCs w:val="28"/>
        </w:rPr>
        <w:t xml:space="preserve"> Develop and disseminate relevant and actionable land use information in consultation with local governments, to organizations and communities involved in local and regional land use planning. This information should include past, present and future conditions, as well as the potential environmental and socioeconomic consequences of changing conditions. </w:t>
      </w:r>
    </w:p>
    <w:p w14:paraId="63025C55" w14:textId="77777777" w:rsidR="00C7452F" w:rsidRPr="00C7452F" w:rsidRDefault="00C7452F" w:rsidP="00711BB3">
      <w:pPr>
        <w:pStyle w:val="ListParagraph"/>
        <w:numPr>
          <w:ilvl w:val="0"/>
          <w:numId w:val="52"/>
        </w:numPr>
        <w:jc w:val="both"/>
        <w:rPr>
          <w:sz w:val="28"/>
          <w:szCs w:val="28"/>
        </w:rPr>
      </w:pPr>
      <w:r w:rsidRPr="00C7452F">
        <w:rPr>
          <w:sz w:val="28"/>
          <w:szCs w:val="28"/>
        </w:rPr>
        <w:t>Develop at least five use cases annually, informed by and provided at the county, watershed or municipal scale to inform land use planning and decisions and maintain the ecological integrity of watersheds supporting good stream health. Use cases can include watershed protection, aquatic connectivity, stormwater, tree canopy, agricultural preservation or redevelopment.</w:t>
      </w:r>
    </w:p>
    <w:p w14:paraId="1AB49160" w14:textId="6C9D0800" w:rsidR="00377DEA" w:rsidRPr="00C7452F" w:rsidRDefault="00C7452F" w:rsidP="00711BB3">
      <w:pPr>
        <w:pStyle w:val="ListParagraph"/>
        <w:numPr>
          <w:ilvl w:val="0"/>
          <w:numId w:val="52"/>
        </w:numPr>
        <w:jc w:val="both"/>
      </w:pPr>
      <w:r w:rsidRPr="00C7452F">
        <w:rPr>
          <w:sz w:val="28"/>
          <w:szCs w:val="28"/>
        </w:rPr>
        <w:t>Highlight at least two widely applicable land use cases annually to showcase best practices and share this information with local governments and partners through diverse communications products</w:t>
      </w:r>
    </w:p>
    <w:p w14:paraId="5C46D74B" w14:textId="77777777" w:rsidR="006A13EA" w:rsidRDefault="006A13EA" w:rsidP="006A13EA">
      <w:pPr>
        <w:pStyle w:val="Heading3"/>
      </w:pPr>
      <w:r w:rsidRPr="007231FC">
        <w:t>Baseline and Current Condition</w:t>
      </w:r>
    </w:p>
    <w:p w14:paraId="2ABC8AD7" w14:textId="77777777" w:rsidR="006F1C86" w:rsidRPr="006F1C86" w:rsidRDefault="006F1C86" w:rsidP="006F1C86">
      <w:pPr>
        <w:rPr>
          <w:u w:val="single"/>
          <w:lang w:val="en"/>
        </w:rPr>
      </w:pPr>
      <w:r w:rsidRPr="006F1C86">
        <w:rPr>
          <w:u w:val="single"/>
          <w:lang w:val="en"/>
        </w:rPr>
        <w:t>Land Use Planning and Decision Support Outcome</w:t>
      </w:r>
    </w:p>
    <w:p w14:paraId="5FF8287B" w14:textId="77777777" w:rsidR="006F1C86" w:rsidRPr="006F1C86" w:rsidRDefault="006F1C86" w:rsidP="006F1C86">
      <w:r w:rsidRPr="006F1C86">
        <w:t>The Land Use Workgroup (LUWG) has made significant progress in generating foundational data to support land</w:t>
      </w:r>
      <w:r w:rsidRPr="006F1C86">
        <w:rPr>
          <w:rFonts w:ascii="Cambria Math" w:hAnsi="Cambria Math" w:cs="Cambria Math"/>
          <w:lang w:val="en"/>
        </w:rPr>
        <w:t>‑</w:t>
      </w:r>
      <w:r w:rsidRPr="006F1C86">
        <w:t>use planning across the Chesapeake Bay watershed. High</w:t>
      </w:r>
      <w:r w:rsidRPr="006F1C86">
        <w:rPr>
          <w:rFonts w:ascii="Cambria Math" w:hAnsi="Cambria Math" w:cs="Cambria Math"/>
          <w:lang w:val="en"/>
        </w:rPr>
        <w:t>‑</w:t>
      </w:r>
      <w:r w:rsidRPr="006F1C86">
        <w:t>resolution 1-meter land use/land cover (LULC) datasets have been produced for three points in time, giving partners an unprecedented level of detail on past and present landscape conditions. These datasets have proven highly valuable for analysis, communication, and planning, offering insight into development patterns, conservation needs, and environmental challenges. A fourth time step is under development and scheduled for release in 2028, which will further strengthen the ability to evaluate trends and change over time.</w:t>
      </w:r>
    </w:p>
    <w:p w14:paraId="068F7CAD" w14:textId="77777777" w:rsidR="006F1C86" w:rsidRPr="006F1C86" w:rsidRDefault="006F1C86" w:rsidP="006F1C86">
      <w:r w:rsidRPr="006F1C86">
        <w:t>Despite these advances, the extent to which LUWG data are influencing actual land use decision</w:t>
      </w:r>
      <w:r w:rsidRPr="006F1C86">
        <w:rPr>
          <w:rFonts w:ascii="Cambria Math" w:hAnsi="Cambria Math" w:cs="Cambria Math"/>
          <w:lang w:val="en"/>
        </w:rPr>
        <w:t>‑</w:t>
      </w:r>
      <w:r w:rsidRPr="006F1C86">
        <w:t xml:space="preserve">making remains only partially understood. While the LUWG has some awareness of how the data are being used, it lacks a comprehensive picture of the effectiveness, consistency, and depth of that use across jurisdictions. The current repository of LULC use cases includes approximately 39 examples documented in 2023 for the 2022 Edition of the LULC dataset. However, these use cases are for an outdated dataset and are not compiled </w:t>
      </w:r>
      <w:r w:rsidRPr="006F1C86">
        <w:lastRenderedPageBreak/>
        <w:t>in an easily accessible or well</w:t>
      </w:r>
      <w:r w:rsidRPr="006F1C86">
        <w:rPr>
          <w:rFonts w:ascii="Cambria Math" w:hAnsi="Cambria Math" w:cs="Cambria Math"/>
          <w:lang w:val="en"/>
        </w:rPr>
        <w:t>‑</w:t>
      </w:r>
      <w:r w:rsidRPr="006F1C86">
        <w:t>communicated format, limiting their usefulness in demonstrating impact or supporting replication.</w:t>
      </w:r>
    </w:p>
    <w:p w14:paraId="4D88B8A7" w14:textId="77777777" w:rsidR="006F1C86" w:rsidRPr="006F1C86" w:rsidRDefault="006F1C86" w:rsidP="006F1C86">
      <w:r w:rsidRPr="006F1C86">
        <w:t>Outside of LUWG’s own efforts, the Chesapeake Conservancy has independently collected more than 300 use cases involving hyper</w:t>
      </w:r>
      <w:r w:rsidRPr="006F1C86">
        <w:rPr>
          <w:rFonts w:ascii="Cambria Math" w:hAnsi="Cambria Math" w:cs="Cambria Math"/>
          <w:lang w:val="en"/>
        </w:rPr>
        <w:t>‑</w:t>
      </w:r>
      <w:r w:rsidRPr="006F1C86">
        <w:t>resolution hydrography and land use/land cover data. These examples represent a promising body of evidence showing broad interest and application of high</w:t>
      </w:r>
      <w:r w:rsidRPr="006F1C86">
        <w:rPr>
          <w:rFonts w:ascii="Cambria Math" w:hAnsi="Cambria Math" w:cs="Cambria Math"/>
          <w:lang w:val="en"/>
        </w:rPr>
        <w:t>‑</w:t>
      </w:r>
      <w:r w:rsidRPr="006F1C86">
        <w:t>resolution datasets. However, additional detail is needed for many of these cases to meet the specific requirements of the Land Use Planning and Decision Support Outcome—particularly around decision context, outcomes achieved, and opportunities for replication.</w:t>
      </w:r>
    </w:p>
    <w:p w14:paraId="2D8CF955" w14:textId="77777777" w:rsidR="006F1C86" w:rsidRPr="006F1C86" w:rsidRDefault="006F1C86" w:rsidP="006F1C86">
      <w:pPr>
        <w:rPr>
          <w:lang w:val="en"/>
        </w:rPr>
      </w:pPr>
      <w:r w:rsidRPr="006F1C86">
        <w:rPr>
          <w:lang w:val="en"/>
        </w:rPr>
        <w:t xml:space="preserve">There have been some notable successes where land use data have been communicated effectively, such as the widely used </w:t>
      </w:r>
      <w:hyperlink r:id="rId104">
        <w:r w:rsidRPr="006F1C86">
          <w:rPr>
            <w:rStyle w:val="Hyperlink"/>
            <w:lang w:val="en"/>
          </w:rPr>
          <w:t>Tree Canopy Fact Sheets</w:t>
        </w:r>
      </w:hyperlink>
      <w:r w:rsidRPr="006F1C86">
        <w:rPr>
          <w:lang w:val="en"/>
        </w:rPr>
        <w:t xml:space="preserve"> and the Chesapeake Conservancy’s </w:t>
      </w:r>
      <w:r w:rsidRPr="006F1C86">
        <w:t xml:space="preserve">development of a forest conservation </w:t>
      </w:r>
      <w:hyperlink r:id="rId105" w:tooltip="https://www.chesapeakeconservancy.org/projects/maryland-forest-technical-study" w:history="1">
        <w:r w:rsidRPr="006F1C86">
          <w:rPr>
            <w:rStyle w:val="Hyperlink"/>
          </w:rPr>
          <w:t>technical study</w:t>
        </w:r>
      </w:hyperlink>
      <w:r w:rsidRPr="006F1C86">
        <w:t xml:space="preserve"> that supported reauthorization of </w:t>
      </w:r>
      <w:hyperlink r:id="rId106" w:tooltip="https://mgaleg.maryland.gov/2023RS/fnotes/bil_0003/hb0723.pdf" w:history="1">
        <w:r w:rsidRPr="006F1C86">
          <w:rPr>
            <w:rStyle w:val="Hyperlink"/>
          </w:rPr>
          <w:t>Maryland's forest conservation act</w:t>
        </w:r>
      </w:hyperlink>
      <w:r w:rsidRPr="006F1C86">
        <w:t xml:space="preserve">. </w:t>
      </w:r>
      <w:r w:rsidRPr="006F1C86">
        <w:rPr>
          <w:lang w:val="en"/>
        </w:rPr>
        <w:t>These products demonstrated the potential for accessible, well</w:t>
      </w:r>
      <w:r w:rsidRPr="006F1C86">
        <w:rPr>
          <w:rFonts w:ascii="Cambria Math" w:hAnsi="Cambria Math" w:cs="Cambria Math"/>
          <w:lang w:val="en"/>
        </w:rPr>
        <w:t>‑</w:t>
      </w:r>
      <w:r w:rsidRPr="006F1C86">
        <w:rPr>
          <w:lang w:val="en"/>
        </w:rPr>
        <w:t>designed materials to reach local planners and decision-makers. However, the initiative was supported by one</w:t>
      </w:r>
      <w:r w:rsidRPr="006F1C86">
        <w:rPr>
          <w:rFonts w:ascii="Cambria Math" w:hAnsi="Cambria Math" w:cs="Cambria Math"/>
          <w:lang w:val="en"/>
        </w:rPr>
        <w:t>‑</w:t>
      </w:r>
      <w:r w:rsidRPr="006F1C86">
        <w:rPr>
          <w:lang w:val="en"/>
        </w:rPr>
        <w:t>time funding and was not tied to a broader, sustained strategy for delivering information to trusted local sources. As a result, while individual projects have shown promise, the LUWG lacks a systematic approach to ensuring that land</w:t>
      </w:r>
      <w:r w:rsidRPr="006F1C86">
        <w:rPr>
          <w:rFonts w:ascii="Cambria Math" w:hAnsi="Cambria Math" w:cs="Cambria Math"/>
          <w:lang w:val="en"/>
        </w:rPr>
        <w:t>‑</w:t>
      </w:r>
      <w:r w:rsidRPr="006F1C86">
        <w:rPr>
          <w:lang w:val="en"/>
        </w:rPr>
        <w:t>use data consistently reach the people and processes where they can shape decisions.</w:t>
      </w:r>
    </w:p>
    <w:p w14:paraId="5E02E61A" w14:textId="77777777" w:rsidR="006F1C86" w:rsidRPr="006F1C86" w:rsidRDefault="006F1C86" w:rsidP="006F1C86">
      <w:pPr>
        <w:rPr>
          <w:lang w:val="en"/>
        </w:rPr>
      </w:pPr>
      <w:r w:rsidRPr="006F1C86">
        <w:rPr>
          <w:lang w:val="en"/>
        </w:rPr>
        <w:t>Overall, the baseline condition for the Land Use Planning and Decision Support Outcome reflects meaningful progress in data development and early communication efforts, but also a clear need for improved structure, accessibility, and sustained engagement. Strengthening the use</w:t>
      </w:r>
      <w:r w:rsidRPr="006F1C86">
        <w:rPr>
          <w:rFonts w:ascii="Cambria Math" w:hAnsi="Cambria Math" w:cs="Cambria Math"/>
          <w:lang w:val="en"/>
        </w:rPr>
        <w:t>‑</w:t>
      </w:r>
      <w:r w:rsidRPr="006F1C86">
        <w:rPr>
          <w:lang w:val="en"/>
        </w:rPr>
        <w:t>case repository, improving understanding of decision impacts, and building reliable pathways to trusted local entities are essential next steps in evolving from high</w:t>
      </w:r>
      <w:r w:rsidRPr="006F1C86">
        <w:rPr>
          <w:rFonts w:ascii="Cambria Math" w:hAnsi="Cambria Math" w:cs="Cambria Math"/>
          <w:lang w:val="en"/>
        </w:rPr>
        <w:t>‑</w:t>
      </w:r>
      <w:r w:rsidRPr="006F1C86">
        <w:rPr>
          <w:lang w:val="en"/>
        </w:rPr>
        <w:t>quality data creation to high</w:t>
      </w:r>
      <w:r w:rsidRPr="006F1C86">
        <w:rPr>
          <w:rFonts w:ascii="Cambria Math" w:hAnsi="Cambria Math" w:cs="Cambria Math"/>
          <w:lang w:val="en"/>
        </w:rPr>
        <w:t>‑</w:t>
      </w:r>
      <w:r w:rsidRPr="006F1C86">
        <w:rPr>
          <w:lang w:val="en"/>
        </w:rPr>
        <w:t>value decision support.</w:t>
      </w:r>
    </w:p>
    <w:p w14:paraId="68FD46A9" w14:textId="77777777" w:rsidR="003B6934" w:rsidRDefault="003B6934" w:rsidP="003B6934">
      <w:pPr>
        <w:pStyle w:val="Heading3"/>
      </w:pPr>
      <w:r>
        <w:t>Monitoring Progress and Indicators</w:t>
      </w:r>
    </w:p>
    <w:p w14:paraId="79D5A99A" w14:textId="77777777" w:rsidR="007A35F2" w:rsidRPr="007A35F2" w:rsidRDefault="007A35F2" w:rsidP="007A35F2">
      <w:pPr>
        <w:rPr>
          <w:b/>
          <w:bCs/>
          <w:u w:val="single"/>
          <w:lang w:val="en"/>
        </w:rPr>
      </w:pPr>
      <w:r w:rsidRPr="007A35F2">
        <w:rPr>
          <w:u w:val="single"/>
          <w:lang w:val="en"/>
        </w:rPr>
        <w:t xml:space="preserve">Indicator: </w:t>
      </w:r>
      <w:hyperlink r:id="rId107">
        <w:r w:rsidRPr="007A35F2">
          <w:rPr>
            <w:rStyle w:val="Hyperlink"/>
            <w:lang w:val="en"/>
          </w:rPr>
          <w:t>Impervious Surface Cover</w:t>
        </w:r>
      </w:hyperlink>
      <w:r w:rsidRPr="007A35F2">
        <w:rPr>
          <w:u w:val="single"/>
          <w:lang w:val="en"/>
        </w:rPr>
        <w:t xml:space="preserve"> (Net Change)</w:t>
      </w:r>
    </w:p>
    <w:p w14:paraId="4DB84F0E" w14:textId="06139ED6" w:rsidR="007A35F2" w:rsidRPr="007A35F2" w:rsidRDefault="007A35F2" w:rsidP="007A35F2">
      <w:pPr>
        <w:rPr>
          <w:lang w:val="en"/>
        </w:rPr>
      </w:pPr>
      <w:r w:rsidRPr="007A35F2">
        <w:rPr>
          <w:lang w:val="en"/>
        </w:rPr>
        <w:t>The Impervious Surface Cover Net Change indicator reports the extent of the Chesapeake Bay watershed that is covered by impervious surfaces, the net change in impervious cover over time and the types of impervious cover that most contributed to these changes. This indicator will also track increases in impervious cover associated with energy infrastructure (e.g., solar fields), road widening and new roads, and agricultural intensification.</w:t>
      </w:r>
    </w:p>
    <w:p w14:paraId="32BDA09B" w14:textId="77777777" w:rsidR="007A35F2" w:rsidRPr="007A35F2" w:rsidRDefault="007A35F2" w:rsidP="007A35F2">
      <w:pPr>
        <w:rPr>
          <w:u w:val="single"/>
          <w:lang w:val="en"/>
        </w:rPr>
      </w:pPr>
      <w:r w:rsidRPr="007A35F2">
        <w:rPr>
          <w:u w:val="single"/>
          <w:lang w:val="en"/>
        </w:rPr>
        <w:t>Indicator: Impervious Surface Cover (Per Capita)</w:t>
      </w:r>
    </w:p>
    <w:p w14:paraId="2FC72FF4" w14:textId="77777777" w:rsidR="007A35F2" w:rsidRPr="007A35F2" w:rsidRDefault="007A35F2" w:rsidP="007A35F2">
      <w:r w:rsidRPr="007A35F2">
        <w:lastRenderedPageBreak/>
        <w:t xml:space="preserve">The Impervious Surface Cover Per Capita indicator tracks changes in impervious surface cover per capita within residential areas. By normalizing impervious cover relative to population, this measure helps evaluate land use policies and the impact of growth patterns on watershed health. Higher impervious surface per capita may indicate low-density or inadequate smart growth implementation. Conversely, declining impervious surface cover per capita may indicate more efficient land use, infill development, redevelopment or policy success in guiding growth toward areas with existing infrastructure. </w:t>
      </w:r>
    </w:p>
    <w:p w14:paraId="71AF62D4" w14:textId="77777777" w:rsidR="007A35F2" w:rsidRPr="007A35F2" w:rsidRDefault="007A35F2" w:rsidP="007A35F2">
      <w:pPr>
        <w:rPr>
          <w:lang w:val="en"/>
        </w:rPr>
      </w:pPr>
      <w:r w:rsidRPr="007A35F2">
        <w:rPr>
          <w:u w:val="single"/>
          <w:lang w:val="en"/>
        </w:rPr>
        <w:t>Indicator: Natural Land Conversion Indicator</w:t>
      </w:r>
    </w:p>
    <w:p w14:paraId="706F64FC" w14:textId="77777777" w:rsidR="007A35F2" w:rsidRPr="007A35F2" w:rsidRDefault="007A35F2" w:rsidP="007A35F2">
      <w:pPr>
        <w:rPr>
          <w:lang w:val="en"/>
        </w:rPr>
      </w:pPr>
      <w:r w:rsidRPr="007A35F2">
        <w:rPr>
          <w:lang w:val="en"/>
        </w:rPr>
        <w:t>This indicator tracks the conversion of natural land cover – primarily forests and wetlands – to development. It reflects both ongoing development pressure and the effectiveness of conservation, zoning, and mitigation strategies intended to protect ecological integrity.</w:t>
      </w:r>
    </w:p>
    <w:p w14:paraId="24888180" w14:textId="77777777" w:rsidR="007A35F2" w:rsidRPr="007A35F2" w:rsidRDefault="007A35F2" w:rsidP="007A35F2">
      <w:pPr>
        <w:rPr>
          <w:u w:val="single"/>
          <w:lang w:val="en"/>
        </w:rPr>
      </w:pPr>
      <w:r w:rsidRPr="007A35F2">
        <w:rPr>
          <w:u w:val="single"/>
          <w:lang w:val="en"/>
        </w:rPr>
        <w:t>Indicator: Farmland Conversion Indicator</w:t>
      </w:r>
    </w:p>
    <w:p w14:paraId="23DCD741" w14:textId="77777777" w:rsidR="007A35F2" w:rsidRPr="007A35F2" w:rsidRDefault="007A35F2" w:rsidP="007A35F2">
      <w:pPr>
        <w:rPr>
          <w:lang w:val="en"/>
        </w:rPr>
      </w:pPr>
      <w:r w:rsidRPr="007A35F2">
        <w:rPr>
          <w:lang w:val="en"/>
        </w:rPr>
        <w:t xml:space="preserve">This indicator measures the rate at which farmland transitions to developed land uses. Farmland conversion is an important proxy for loss of rural open space character, changes in local economics, and shifts toward more land-intensive development patterns. </w:t>
      </w:r>
    </w:p>
    <w:p w14:paraId="66C915BC" w14:textId="77777777" w:rsidR="007A35F2" w:rsidRPr="007A35F2" w:rsidRDefault="007A35F2" w:rsidP="007A35F2">
      <w:pPr>
        <w:rPr>
          <w:u w:val="single"/>
          <w:lang w:val="en"/>
        </w:rPr>
      </w:pPr>
      <w:r w:rsidRPr="007A35F2">
        <w:rPr>
          <w:u w:val="single"/>
          <w:lang w:val="en"/>
        </w:rPr>
        <w:t xml:space="preserve">Indicator: </w:t>
      </w:r>
      <w:hyperlink r:id="rId108">
        <w:r w:rsidRPr="007A35F2">
          <w:rPr>
            <w:rStyle w:val="Hyperlink"/>
            <w:lang w:val="en"/>
          </w:rPr>
          <w:t>Watershed Population</w:t>
        </w:r>
      </w:hyperlink>
    </w:p>
    <w:p w14:paraId="4B53C82E" w14:textId="77777777" w:rsidR="007A35F2" w:rsidRPr="007A35F2" w:rsidRDefault="007A35F2" w:rsidP="007A35F2">
      <w:pPr>
        <w:rPr>
          <w:lang w:val="en"/>
        </w:rPr>
      </w:pPr>
      <w:r w:rsidRPr="007A35F2">
        <w:rPr>
          <w:lang w:val="en"/>
        </w:rPr>
        <w:t xml:space="preserve">This indicator is an influencing factor, not a measure of performance. The decline in the health of the Chesapeake Bay is correlated to the rise in population in the watershed from 1950 through the 1980’s. Projections through 2050 show continued population growth, loss of natural areas and increases in urban development, which are all challenges to protecting and restoring the Chesapeake. Population growth has correlated with the decline of the Chesapeake Bay. </w:t>
      </w:r>
    </w:p>
    <w:p w14:paraId="16510824" w14:textId="77777777" w:rsidR="007A35F2" w:rsidRPr="007A35F2" w:rsidRDefault="007A35F2" w:rsidP="007A35F2">
      <w:pPr>
        <w:rPr>
          <w:u w:val="single"/>
          <w:lang w:val="en"/>
        </w:rPr>
      </w:pPr>
      <w:r w:rsidRPr="007A35F2">
        <w:rPr>
          <w:u w:val="single"/>
          <w:lang w:val="en"/>
        </w:rPr>
        <w:t>Monitoring: Use Cases</w:t>
      </w:r>
    </w:p>
    <w:p w14:paraId="3DB200B4" w14:textId="77777777" w:rsidR="007A35F2" w:rsidRPr="007A35F2" w:rsidRDefault="007A35F2" w:rsidP="007A35F2">
      <w:r w:rsidRPr="007A35F2">
        <w:t xml:space="preserve">The Land Use Workgroup (LUWG) will maintain an actively updated, publicly accessible repository of use cases for relevant land use data. This repository will serve as a centralized reference for local governments, planners, and partners seeking examples of effective planning, policy, and data application. </w:t>
      </w:r>
    </w:p>
    <w:p w14:paraId="3D7EA626" w14:textId="77777777" w:rsidR="007A35F2" w:rsidRPr="007A35F2" w:rsidRDefault="007A35F2" w:rsidP="007A35F2">
      <w:r w:rsidRPr="007A35F2">
        <w:t xml:space="preserve">Every year, the LUWG will produce an “Impact Memo” that highlights at least five use cases that demonstrate impact and at least two widely applicable use cases. The document may summarize metrics, such as jurisdictions referencing use cases in plans or codes, documented changes to decisions or policies, co-benefits achieved, etc. The Impact Memo is intended to showcase successful land use data applications, support scalable adoption, and demonstrate progress toward maintaining watershed ecological integrity.  </w:t>
      </w:r>
    </w:p>
    <w:p w14:paraId="63545B18" w14:textId="7B458C0F" w:rsidR="00DD13F5" w:rsidRDefault="00DD13F5" w:rsidP="00DD13F5">
      <w:pPr>
        <w:pStyle w:val="Heading3"/>
      </w:pPr>
      <w:r>
        <w:lastRenderedPageBreak/>
        <w:t xml:space="preserve">Situation Analysis for Outcome 3.3: </w:t>
      </w:r>
      <w:r w:rsidR="00DF5FEA" w:rsidRPr="00DF5FEA">
        <w:t>Land Use Planning and Decision Support</w:t>
      </w:r>
    </w:p>
    <w:p w14:paraId="30425288" w14:textId="561498CA" w:rsidR="006F1C86" w:rsidRPr="00171E58" w:rsidRDefault="00171E58" w:rsidP="006F1C86">
      <w:r>
        <w:t>The following table identifies challenges that will impact progress towards attaining this outcome and its targets. This analysis c</w:t>
      </w:r>
      <w:r w:rsidRPr="00127D22">
        <w:t>onsider</w:t>
      </w:r>
      <w:r>
        <w:t xml:space="preserve">s </w:t>
      </w:r>
      <w:r w:rsidRPr="00127D22">
        <w:t xml:space="preserve">scientific, environmental, fiscal or policy-related developments that have already or may influence work during the upcoming six-year Management Strategy cycle. </w:t>
      </w:r>
      <w:r>
        <w:t xml:space="preserve">Consideration is given to which challenges are within </w:t>
      </w:r>
      <w:r w:rsidRPr="005563ED">
        <w:t>and</w:t>
      </w:r>
      <w:r>
        <w:t xml:space="preserve"> outside of CBP’s ability to influence. </w:t>
      </w:r>
      <w:r w:rsidRPr="1FC04E11">
        <w:t>Challenges associated with Changing Environmental Conditions are denoted with an asterisk (*).</w:t>
      </w:r>
      <w:r>
        <w:t xml:space="preserve"> Challenges listed in bold font have been identified by the Goal Team and its Workgroups as being priorities for the Workgroup to seek to address or make progress against through the development and implementation of Management Approaches. </w:t>
      </w:r>
      <w:r w:rsidRPr="04F06B97">
        <w:rPr>
          <w:color w:val="1F1F1F"/>
        </w:rPr>
        <w:t>In some instances, the workgroup’s ability to act will depend on the financial resources available.</w:t>
      </w:r>
    </w:p>
    <w:tbl>
      <w:tblPr>
        <w:tblStyle w:val="TableGrid"/>
        <w:tblW w:w="9445" w:type="dxa"/>
        <w:tblLook w:val="04A0" w:firstRow="1" w:lastRow="0" w:firstColumn="1" w:lastColumn="0" w:noHBand="0" w:noVBand="1"/>
      </w:tblPr>
      <w:tblGrid>
        <w:gridCol w:w="8005"/>
        <w:gridCol w:w="720"/>
        <w:gridCol w:w="720"/>
      </w:tblGrid>
      <w:tr w:rsidR="00DD13F5" w:rsidRPr="006350C4" w14:paraId="778FD613" w14:textId="77777777" w:rsidTr="008729D3">
        <w:trPr>
          <w:cantSplit/>
          <w:trHeight w:val="2213"/>
        </w:trPr>
        <w:tc>
          <w:tcPr>
            <w:tcW w:w="8005" w:type="dxa"/>
            <w:vAlign w:val="bottom"/>
          </w:tcPr>
          <w:p w14:paraId="71F937FD" w14:textId="77777777" w:rsidR="00DD13F5" w:rsidRPr="00D44C30" w:rsidRDefault="00DD13F5" w:rsidP="0029776E">
            <w:pPr>
              <w:rPr>
                <w:b/>
                <w:bCs/>
              </w:rPr>
            </w:pPr>
            <w:r w:rsidRPr="00D44C30">
              <w:rPr>
                <w:b/>
                <w:bCs/>
              </w:rPr>
              <w:t>Challenges</w:t>
            </w:r>
          </w:p>
        </w:tc>
        <w:tc>
          <w:tcPr>
            <w:tcW w:w="720" w:type="dxa"/>
            <w:textDirection w:val="btLr"/>
          </w:tcPr>
          <w:p w14:paraId="00E5D30F" w14:textId="77777777" w:rsidR="00DD13F5" w:rsidRPr="006350C4" w:rsidRDefault="00DD13F5" w:rsidP="0029776E">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0BDEA5EB" w14:textId="77777777" w:rsidR="00DD13F5" w:rsidRPr="006350C4" w:rsidRDefault="00DD13F5" w:rsidP="0029776E">
            <w:pPr>
              <w:ind w:left="113" w:right="113"/>
            </w:pPr>
            <w:r w:rsidRPr="006350C4">
              <w:t>Outside of CB</w:t>
            </w:r>
            <w:r>
              <w:t>P's</w:t>
            </w:r>
            <w:r w:rsidRPr="006350C4">
              <w:t xml:space="preserve"> </w:t>
            </w:r>
            <w:r>
              <w:t xml:space="preserve">ability to </w:t>
            </w:r>
            <w:r w:rsidRPr="006350C4">
              <w:t>influence</w:t>
            </w:r>
          </w:p>
        </w:tc>
      </w:tr>
      <w:tr w:rsidR="008729D3" w:rsidRPr="000F3901" w14:paraId="3F260868" w14:textId="77777777" w:rsidTr="00EF3D8B">
        <w:trPr>
          <w:trHeight w:val="286"/>
        </w:trPr>
        <w:tc>
          <w:tcPr>
            <w:tcW w:w="8005" w:type="dxa"/>
          </w:tcPr>
          <w:p w14:paraId="64149AF6" w14:textId="4006A1F3" w:rsidR="008729D3" w:rsidRPr="00FD54A8" w:rsidRDefault="008729D3" w:rsidP="008729D3">
            <w:r w:rsidRPr="7E9A191E">
              <w:rPr>
                <w:rFonts w:eastAsia="Aptos" w:cs="Aptos"/>
              </w:rPr>
              <w:t>Wide variation in who makes land-use decisions, when they’re made, and what data they use makes it hard to deliver consistent, targeted support across the watershed.</w:t>
            </w:r>
          </w:p>
        </w:tc>
        <w:tc>
          <w:tcPr>
            <w:tcW w:w="720" w:type="dxa"/>
            <w:vAlign w:val="center"/>
          </w:tcPr>
          <w:p w14:paraId="0589C1F0" w14:textId="77777777" w:rsidR="008729D3" w:rsidRPr="00FD54A8" w:rsidRDefault="008729D3" w:rsidP="008729D3"/>
        </w:tc>
        <w:tc>
          <w:tcPr>
            <w:tcW w:w="720" w:type="dxa"/>
            <w:vAlign w:val="center"/>
          </w:tcPr>
          <w:p w14:paraId="10E1BD40" w14:textId="33401E54" w:rsidR="008729D3" w:rsidRPr="00FD54A8" w:rsidRDefault="008729D3" w:rsidP="008729D3">
            <w:r w:rsidRPr="00D30ADA">
              <w:rPr>
                <w:rFonts w:eastAsia="Aptos" w:cs="Aptos"/>
              </w:rPr>
              <w:t>X</w:t>
            </w:r>
          </w:p>
        </w:tc>
      </w:tr>
      <w:tr w:rsidR="008729D3" w:rsidRPr="00C032A5" w14:paraId="5D085164" w14:textId="77777777" w:rsidTr="00EF3D8B">
        <w:trPr>
          <w:trHeight w:val="286"/>
        </w:trPr>
        <w:tc>
          <w:tcPr>
            <w:tcW w:w="8005" w:type="dxa"/>
          </w:tcPr>
          <w:p w14:paraId="311D548D" w14:textId="597FBA5F" w:rsidR="008729D3" w:rsidRPr="00FD54A8" w:rsidRDefault="008729D3" w:rsidP="008729D3">
            <w:r w:rsidRPr="7E9A191E">
              <w:rPr>
                <w:rFonts w:eastAsia="Aptos" w:cs="Aptos"/>
              </w:rPr>
              <w:t>Building trust and recognition for the LUWG (and CBP data) among audiences that decision-makers already rely on as trusted sources.</w:t>
            </w:r>
          </w:p>
        </w:tc>
        <w:tc>
          <w:tcPr>
            <w:tcW w:w="720" w:type="dxa"/>
            <w:vAlign w:val="center"/>
          </w:tcPr>
          <w:p w14:paraId="4D4165BC" w14:textId="3DD84127" w:rsidR="008729D3" w:rsidRPr="00FD54A8" w:rsidRDefault="008729D3" w:rsidP="008729D3">
            <w:r w:rsidRPr="00D30ADA">
              <w:rPr>
                <w:rFonts w:eastAsia="Aptos" w:cs="Aptos"/>
              </w:rPr>
              <w:t>X</w:t>
            </w:r>
          </w:p>
        </w:tc>
        <w:tc>
          <w:tcPr>
            <w:tcW w:w="720" w:type="dxa"/>
            <w:vAlign w:val="center"/>
          </w:tcPr>
          <w:p w14:paraId="60E8C632" w14:textId="77777777" w:rsidR="008729D3" w:rsidRPr="00FD54A8" w:rsidRDefault="008729D3" w:rsidP="008729D3"/>
        </w:tc>
      </w:tr>
      <w:tr w:rsidR="008729D3" w14:paraId="305FBC9A" w14:textId="77777777" w:rsidTr="00EF3D8B">
        <w:trPr>
          <w:trHeight w:val="286"/>
        </w:trPr>
        <w:tc>
          <w:tcPr>
            <w:tcW w:w="8005" w:type="dxa"/>
          </w:tcPr>
          <w:p w14:paraId="23275261" w14:textId="141DB936" w:rsidR="008729D3" w:rsidRPr="00FD54A8" w:rsidRDefault="008729D3" w:rsidP="008729D3">
            <w:r w:rsidRPr="7E9A191E">
              <w:rPr>
                <w:rFonts w:eastAsia="Aptos" w:cs="Aptos"/>
                <w:b/>
              </w:rPr>
              <w:t>Identifying and addressing local priorities effectively and communicating CBP data so that it is relevant to local priorities and needs.</w:t>
            </w:r>
          </w:p>
        </w:tc>
        <w:tc>
          <w:tcPr>
            <w:tcW w:w="720" w:type="dxa"/>
            <w:vAlign w:val="center"/>
          </w:tcPr>
          <w:p w14:paraId="3690200A" w14:textId="2C483755" w:rsidR="008729D3" w:rsidRPr="00FD54A8" w:rsidRDefault="008729D3" w:rsidP="008729D3">
            <w:r w:rsidRPr="00D30ADA">
              <w:rPr>
                <w:rFonts w:eastAsia="Aptos" w:cs="Aptos"/>
              </w:rPr>
              <w:t>X</w:t>
            </w:r>
          </w:p>
        </w:tc>
        <w:tc>
          <w:tcPr>
            <w:tcW w:w="720" w:type="dxa"/>
            <w:vAlign w:val="center"/>
          </w:tcPr>
          <w:p w14:paraId="522A0070" w14:textId="77777777" w:rsidR="008729D3" w:rsidRPr="00FD54A8" w:rsidRDefault="008729D3" w:rsidP="008729D3"/>
        </w:tc>
      </w:tr>
      <w:tr w:rsidR="008729D3" w14:paraId="57D11452" w14:textId="77777777" w:rsidTr="00EF3D8B">
        <w:trPr>
          <w:trHeight w:val="64"/>
        </w:trPr>
        <w:tc>
          <w:tcPr>
            <w:tcW w:w="8005" w:type="dxa"/>
          </w:tcPr>
          <w:p w14:paraId="63D339B5" w14:textId="53571945" w:rsidR="008729D3" w:rsidRPr="00FD54A8" w:rsidRDefault="008729D3" w:rsidP="008729D3">
            <w:r w:rsidRPr="00D30ADA">
              <w:rPr>
                <w:rFonts w:eastAsia="Aptos" w:cs="Aptos"/>
                <w:b/>
                <w:bCs/>
              </w:rPr>
              <w:t>Getting representative feedback on what information and formats would be most useful to a diversity of stakeholders.</w:t>
            </w:r>
          </w:p>
        </w:tc>
        <w:tc>
          <w:tcPr>
            <w:tcW w:w="720" w:type="dxa"/>
            <w:vAlign w:val="center"/>
          </w:tcPr>
          <w:p w14:paraId="3959C5D2" w14:textId="697F7A43" w:rsidR="008729D3" w:rsidRPr="00FD54A8" w:rsidRDefault="008729D3" w:rsidP="008729D3">
            <w:r w:rsidRPr="00D30ADA">
              <w:rPr>
                <w:rFonts w:eastAsia="Aptos" w:cs="Aptos"/>
              </w:rPr>
              <w:t>X</w:t>
            </w:r>
          </w:p>
        </w:tc>
        <w:tc>
          <w:tcPr>
            <w:tcW w:w="720" w:type="dxa"/>
            <w:vAlign w:val="center"/>
          </w:tcPr>
          <w:p w14:paraId="4406E6CD" w14:textId="77777777" w:rsidR="008729D3" w:rsidRPr="00FD54A8" w:rsidRDefault="008729D3" w:rsidP="008729D3"/>
        </w:tc>
      </w:tr>
      <w:tr w:rsidR="008729D3" w:rsidRPr="000F3901" w14:paraId="038944FA" w14:textId="77777777" w:rsidTr="00EF3D8B">
        <w:trPr>
          <w:trHeight w:val="286"/>
        </w:trPr>
        <w:tc>
          <w:tcPr>
            <w:tcW w:w="8005" w:type="dxa"/>
          </w:tcPr>
          <w:p w14:paraId="0B05836E" w14:textId="4F713EF0" w:rsidR="008729D3" w:rsidRPr="00FD54A8" w:rsidRDefault="008729D3" w:rsidP="008729D3">
            <w:r w:rsidRPr="7E9A191E">
              <w:rPr>
                <w:rFonts w:eastAsia="Aptos" w:cs="Aptos"/>
              </w:rPr>
              <w:t>Diminished scientific capacity/workforce/expertise of federal agencies.</w:t>
            </w:r>
          </w:p>
        </w:tc>
        <w:tc>
          <w:tcPr>
            <w:tcW w:w="720" w:type="dxa"/>
            <w:vAlign w:val="center"/>
          </w:tcPr>
          <w:p w14:paraId="6D8FCD2E" w14:textId="77777777" w:rsidR="008729D3" w:rsidRPr="00FD54A8" w:rsidRDefault="008729D3" w:rsidP="008729D3"/>
        </w:tc>
        <w:tc>
          <w:tcPr>
            <w:tcW w:w="720" w:type="dxa"/>
            <w:vAlign w:val="center"/>
          </w:tcPr>
          <w:p w14:paraId="40BF3CB8" w14:textId="5A8259FE" w:rsidR="008729D3" w:rsidRPr="00FD54A8" w:rsidRDefault="008729D3" w:rsidP="008729D3">
            <w:r w:rsidRPr="00D30ADA">
              <w:rPr>
                <w:rFonts w:eastAsia="Aptos" w:cs="Aptos"/>
              </w:rPr>
              <w:t>X</w:t>
            </w:r>
          </w:p>
        </w:tc>
      </w:tr>
      <w:tr w:rsidR="008729D3" w14:paraId="4D93F715" w14:textId="77777777" w:rsidTr="00EF3D8B">
        <w:trPr>
          <w:trHeight w:val="286"/>
        </w:trPr>
        <w:tc>
          <w:tcPr>
            <w:tcW w:w="8005" w:type="dxa"/>
          </w:tcPr>
          <w:p w14:paraId="4427CE09" w14:textId="468852FB" w:rsidR="008729D3" w:rsidRPr="00FD54A8" w:rsidRDefault="008729D3" w:rsidP="008729D3">
            <w:r w:rsidRPr="7E9A191E">
              <w:rPr>
                <w:rFonts w:eastAsia="Aptos" w:cs="Aptos"/>
              </w:rPr>
              <w:t>Adapting to rapidly evolving landscape-monitoring technologies.</w:t>
            </w:r>
          </w:p>
        </w:tc>
        <w:tc>
          <w:tcPr>
            <w:tcW w:w="720" w:type="dxa"/>
            <w:vAlign w:val="center"/>
          </w:tcPr>
          <w:p w14:paraId="46181758" w14:textId="55C35690" w:rsidR="008729D3" w:rsidRPr="00FD54A8" w:rsidRDefault="008729D3" w:rsidP="008729D3">
            <w:r w:rsidRPr="00D30ADA">
              <w:rPr>
                <w:rFonts w:eastAsia="Aptos" w:cs="Aptos"/>
              </w:rPr>
              <w:t>X</w:t>
            </w:r>
          </w:p>
        </w:tc>
        <w:tc>
          <w:tcPr>
            <w:tcW w:w="720" w:type="dxa"/>
            <w:vAlign w:val="center"/>
          </w:tcPr>
          <w:p w14:paraId="25447046" w14:textId="77777777" w:rsidR="008729D3" w:rsidRPr="00FD54A8" w:rsidRDefault="008729D3" w:rsidP="008729D3"/>
        </w:tc>
      </w:tr>
      <w:tr w:rsidR="008729D3" w:rsidRPr="00285A84" w14:paraId="70854953" w14:textId="77777777" w:rsidTr="00EF3D8B">
        <w:trPr>
          <w:trHeight w:val="286"/>
        </w:trPr>
        <w:tc>
          <w:tcPr>
            <w:tcW w:w="8005" w:type="dxa"/>
          </w:tcPr>
          <w:p w14:paraId="407ACFAC" w14:textId="76E44032" w:rsidR="008729D3" w:rsidRPr="00FD54A8" w:rsidRDefault="008729D3" w:rsidP="008729D3">
            <w:r w:rsidRPr="00D30ADA">
              <w:rPr>
                <w:rFonts w:eastAsia="Aptos" w:cs="Aptos"/>
                <w:b/>
                <w:bCs/>
              </w:rPr>
              <w:t>Strengthening our approach to collecting use cases and sharing information.</w:t>
            </w:r>
          </w:p>
        </w:tc>
        <w:tc>
          <w:tcPr>
            <w:tcW w:w="720" w:type="dxa"/>
            <w:vAlign w:val="center"/>
          </w:tcPr>
          <w:p w14:paraId="427DDAAB" w14:textId="41DCC4BA" w:rsidR="008729D3" w:rsidRPr="00FD54A8" w:rsidRDefault="008729D3" w:rsidP="008729D3">
            <w:r w:rsidRPr="00D30ADA">
              <w:rPr>
                <w:rFonts w:eastAsia="Aptos" w:cs="Aptos"/>
              </w:rPr>
              <w:t>X</w:t>
            </w:r>
          </w:p>
        </w:tc>
        <w:tc>
          <w:tcPr>
            <w:tcW w:w="720" w:type="dxa"/>
            <w:vAlign w:val="center"/>
          </w:tcPr>
          <w:p w14:paraId="713A9C26" w14:textId="77777777" w:rsidR="008729D3" w:rsidRPr="00FD54A8" w:rsidRDefault="008729D3" w:rsidP="008729D3"/>
        </w:tc>
      </w:tr>
      <w:tr w:rsidR="008729D3" w14:paraId="637364BB" w14:textId="77777777" w:rsidTr="00EF3D8B">
        <w:trPr>
          <w:trHeight w:val="286"/>
        </w:trPr>
        <w:tc>
          <w:tcPr>
            <w:tcW w:w="8005" w:type="dxa"/>
          </w:tcPr>
          <w:p w14:paraId="445AE82B" w14:textId="2D7FB647" w:rsidR="008729D3" w:rsidRPr="00FD54A8" w:rsidRDefault="008729D3" w:rsidP="008729D3">
            <w:r w:rsidRPr="7E9A191E">
              <w:rPr>
                <w:rFonts w:eastAsia="Aptos" w:cs="Aptos"/>
                <w:b/>
              </w:rPr>
              <w:t>Continued long-term financial support to monitor the landscape over time, as well as create tools and resources based on updated data.</w:t>
            </w:r>
          </w:p>
        </w:tc>
        <w:tc>
          <w:tcPr>
            <w:tcW w:w="720" w:type="dxa"/>
            <w:vAlign w:val="center"/>
          </w:tcPr>
          <w:p w14:paraId="6E898C90" w14:textId="4D73FB6C" w:rsidR="008729D3" w:rsidRPr="00FD54A8" w:rsidRDefault="008729D3" w:rsidP="008729D3">
            <w:r w:rsidRPr="00D30ADA">
              <w:rPr>
                <w:rFonts w:eastAsia="Aptos" w:cs="Aptos"/>
              </w:rPr>
              <w:t>X</w:t>
            </w:r>
          </w:p>
        </w:tc>
        <w:tc>
          <w:tcPr>
            <w:tcW w:w="720" w:type="dxa"/>
            <w:vAlign w:val="center"/>
          </w:tcPr>
          <w:p w14:paraId="2DE27370" w14:textId="77777777" w:rsidR="008729D3" w:rsidRPr="00FD54A8" w:rsidRDefault="008729D3" w:rsidP="008729D3"/>
        </w:tc>
      </w:tr>
      <w:tr w:rsidR="008729D3" w14:paraId="352CEF4C" w14:textId="77777777" w:rsidTr="00EF3D8B">
        <w:trPr>
          <w:trHeight w:val="143"/>
        </w:trPr>
        <w:tc>
          <w:tcPr>
            <w:tcW w:w="8005" w:type="dxa"/>
          </w:tcPr>
          <w:p w14:paraId="5CEC39FD" w14:textId="17807BDD" w:rsidR="008729D3" w:rsidRPr="00FD54A8" w:rsidRDefault="008729D3" w:rsidP="008729D3">
            <w:r w:rsidRPr="7E9A191E">
              <w:rPr>
                <w:rFonts w:eastAsia="Aptos" w:cs="Aptos"/>
              </w:rPr>
              <w:t>Changing technology to monitor the landscape.</w:t>
            </w:r>
          </w:p>
        </w:tc>
        <w:tc>
          <w:tcPr>
            <w:tcW w:w="720" w:type="dxa"/>
            <w:vAlign w:val="center"/>
          </w:tcPr>
          <w:p w14:paraId="6D7999DD" w14:textId="77777777" w:rsidR="008729D3" w:rsidRPr="00FD54A8" w:rsidRDefault="008729D3" w:rsidP="008729D3"/>
        </w:tc>
        <w:tc>
          <w:tcPr>
            <w:tcW w:w="720" w:type="dxa"/>
            <w:vAlign w:val="center"/>
          </w:tcPr>
          <w:p w14:paraId="6D10B642" w14:textId="75812EA1" w:rsidR="008729D3" w:rsidRPr="00FD54A8" w:rsidRDefault="008729D3" w:rsidP="008729D3">
            <w:r w:rsidRPr="00D30ADA">
              <w:rPr>
                <w:rFonts w:eastAsia="Aptos" w:cs="Aptos"/>
              </w:rPr>
              <w:t>X</w:t>
            </w:r>
          </w:p>
        </w:tc>
      </w:tr>
      <w:tr w:rsidR="008729D3" w:rsidRPr="009B240B" w14:paraId="4FABE778" w14:textId="77777777" w:rsidTr="00EF3D8B">
        <w:trPr>
          <w:trHeight w:val="314"/>
        </w:trPr>
        <w:tc>
          <w:tcPr>
            <w:tcW w:w="8005" w:type="dxa"/>
          </w:tcPr>
          <w:p w14:paraId="17E5110D" w14:textId="371C9E5C" w:rsidR="008729D3" w:rsidRPr="00FD54A8" w:rsidRDefault="008729D3" w:rsidP="008729D3">
            <w:r w:rsidRPr="0A5484BE">
              <w:rPr>
                <w:rFonts w:eastAsia="Aptos" w:cs="Aptos"/>
              </w:rPr>
              <w:t>Population growth.*</w:t>
            </w:r>
          </w:p>
        </w:tc>
        <w:tc>
          <w:tcPr>
            <w:tcW w:w="720" w:type="dxa"/>
            <w:vAlign w:val="center"/>
          </w:tcPr>
          <w:p w14:paraId="49CBDC6A" w14:textId="77777777" w:rsidR="008729D3" w:rsidRPr="00FD54A8" w:rsidRDefault="008729D3" w:rsidP="008729D3"/>
        </w:tc>
        <w:tc>
          <w:tcPr>
            <w:tcW w:w="720" w:type="dxa"/>
            <w:vAlign w:val="center"/>
          </w:tcPr>
          <w:p w14:paraId="2CD3AD4B" w14:textId="77E6D2DE" w:rsidR="008729D3" w:rsidRPr="00FD54A8" w:rsidRDefault="008729D3" w:rsidP="008729D3">
            <w:r w:rsidRPr="00D30ADA">
              <w:rPr>
                <w:rFonts w:eastAsia="Aptos" w:cs="Aptos"/>
              </w:rPr>
              <w:t>X</w:t>
            </w:r>
          </w:p>
        </w:tc>
      </w:tr>
      <w:tr w:rsidR="008729D3" w14:paraId="7CCB6B39" w14:textId="77777777" w:rsidTr="00EF3D8B">
        <w:trPr>
          <w:trHeight w:val="286"/>
        </w:trPr>
        <w:tc>
          <w:tcPr>
            <w:tcW w:w="8005" w:type="dxa"/>
          </w:tcPr>
          <w:p w14:paraId="10DBBC8A" w14:textId="5FF3F76D" w:rsidR="008729D3" w:rsidRPr="00FD54A8" w:rsidRDefault="008729D3" w:rsidP="008729D3">
            <w:r w:rsidRPr="04B75C63">
              <w:rPr>
                <w:rFonts w:eastAsia="Aptos" w:cs="Aptos"/>
              </w:rPr>
              <w:t>Vulnerability of high-value watersheds/habitats to development due to growth pressure.*</w:t>
            </w:r>
          </w:p>
        </w:tc>
        <w:tc>
          <w:tcPr>
            <w:tcW w:w="720" w:type="dxa"/>
            <w:vAlign w:val="center"/>
          </w:tcPr>
          <w:p w14:paraId="58DCBAB8" w14:textId="77777777" w:rsidR="008729D3" w:rsidRPr="00FD54A8" w:rsidRDefault="008729D3" w:rsidP="008729D3"/>
        </w:tc>
        <w:tc>
          <w:tcPr>
            <w:tcW w:w="720" w:type="dxa"/>
            <w:vAlign w:val="center"/>
          </w:tcPr>
          <w:p w14:paraId="26F414B7" w14:textId="6D347C91" w:rsidR="008729D3" w:rsidRPr="00FD54A8" w:rsidRDefault="008729D3" w:rsidP="008729D3">
            <w:r w:rsidRPr="00D30ADA">
              <w:rPr>
                <w:rFonts w:eastAsia="Aptos" w:cs="Aptos"/>
              </w:rPr>
              <w:t>X</w:t>
            </w:r>
          </w:p>
        </w:tc>
      </w:tr>
      <w:tr w:rsidR="008729D3" w14:paraId="39F08167" w14:textId="77777777" w:rsidTr="00EF3D8B">
        <w:trPr>
          <w:trHeight w:val="286"/>
        </w:trPr>
        <w:tc>
          <w:tcPr>
            <w:tcW w:w="8005" w:type="dxa"/>
          </w:tcPr>
          <w:p w14:paraId="22DD5322" w14:textId="2D67FFCB" w:rsidR="008729D3" w:rsidRPr="00FD54A8" w:rsidRDefault="008729D3" w:rsidP="008729D3">
            <w:r w:rsidRPr="00D30ADA">
              <w:rPr>
                <w:rFonts w:eastAsia="Aptos" w:cs="Aptos"/>
              </w:rPr>
              <w:lastRenderedPageBreak/>
              <w:t>Legislative authority to shape growth patterns can be difficult to obtain.</w:t>
            </w:r>
          </w:p>
        </w:tc>
        <w:tc>
          <w:tcPr>
            <w:tcW w:w="720" w:type="dxa"/>
            <w:vAlign w:val="center"/>
          </w:tcPr>
          <w:p w14:paraId="1FCB08B5" w14:textId="77777777" w:rsidR="008729D3" w:rsidRPr="00FD54A8" w:rsidRDefault="008729D3" w:rsidP="008729D3"/>
        </w:tc>
        <w:tc>
          <w:tcPr>
            <w:tcW w:w="720" w:type="dxa"/>
            <w:vAlign w:val="center"/>
          </w:tcPr>
          <w:p w14:paraId="4B19DAED" w14:textId="119BB280" w:rsidR="008729D3" w:rsidRPr="00FD54A8" w:rsidRDefault="008729D3" w:rsidP="008729D3">
            <w:r w:rsidRPr="00D30ADA">
              <w:rPr>
                <w:rFonts w:eastAsia="Aptos" w:cs="Aptos"/>
              </w:rPr>
              <w:t>X</w:t>
            </w:r>
          </w:p>
        </w:tc>
      </w:tr>
      <w:tr w:rsidR="008729D3" w14:paraId="27C02C34" w14:textId="77777777" w:rsidTr="00EF3D8B">
        <w:trPr>
          <w:trHeight w:val="286"/>
        </w:trPr>
        <w:tc>
          <w:tcPr>
            <w:tcW w:w="8005" w:type="dxa"/>
          </w:tcPr>
          <w:p w14:paraId="5AA114F2" w14:textId="09CCD781" w:rsidR="008729D3" w:rsidRPr="00FD54A8" w:rsidRDefault="008729D3" w:rsidP="008729D3">
            <w:r w:rsidRPr="00D30ADA">
              <w:rPr>
                <w:rFonts w:eastAsia="Aptos" w:cs="Aptos"/>
              </w:rPr>
              <w:t>Dynamic permitting landscape.</w:t>
            </w:r>
          </w:p>
        </w:tc>
        <w:tc>
          <w:tcPr>
            <w:tcW w:w="720" w:type="dxa"/>
            <w:vAlign w:val="center"/>
          </w:tcPr>
          <w:p w14:paraId="70AD8185" w14:textId="77777777" w:rsidR="008729D3" w:rsidRPr="00FD54A8" w:rsidRDefault="008729D3" w:rsidP="008729D3"/>
        </w:tc>
        <w:tc>
          <w:tcPr>
            <w:tcW w:w="720" w:type="dxa"/>
            <w:vAlign w:val="center"/>
          </w:tcPr>
          <w:p w14:paraId="4B4EC3F3" w14:textId="1D1B9AAA" w:rsidR="008729D3" w:rsidRPr="00FD54A8" w:rsidRDefault="008729D3" w:rsidP="008729D3">
            <w:r w:rsidRPr="00D30ADA">
              <w:rPr>
                <w:rFonts w:eastAsia="Aptos" w:cs="Aptos"/>
              </w:rPr>
              <w:t>X</w:t>
            </w:r>
          </w:p>
        </w:tc>
      </w:tr>
      <w:tr w:rsidR="008729D3" w:rsidRPr="000F3901" w14:paraId="09135453" w14:textId="77777777" w:rsidTr="00EF3D8B">
        <w:trPr>
          <w:trHeight w:val="286"/>
        </w:trPr>
        <w:tc>
          <w:tcPr>
            <w:tcW w:w="8005" w:type="dxa"/>
          </w:tcPr>
          <w:p w14:paraId="126C8216" w14:textId="127431A7" w:rsidR="008729D3" w:rsidRPr="00FD54A8" w:rsidRDefault="008729D3" w:rsidP="008729D3">
            <w:r w:rsidRPr="7E9A191E">
              <w:rPr>
                <w:rFonts w:eastAsia="Aptos" w:cs="Aptos"/>
              </w:rPr>
              <w:t>Lack of strong communication between those creating the data and those who use it.</w:t>
            </w:r>
          </w:p>
        </w:tc>
        <w:tc>
          <w:tcPr>
            <w:tcW w:w="720" w:type="dxa"/>
            <w:vAlign w:val="center"/>
          </w:tcPr>
          <w:p w14:paraId="67C74C7F" w14:textId="47092E25" w:rsidR="008729D3" w:rsidRPr="00FD54A8" w:rsidRDefault="008729D3" w:rsidP="008729D3">
            <w:r w:rsidRPr="00D30ADA">
              <w:rPr>
                <w:rFonts w:eastAsia="Aptos" w:cs="Aptos"/>
              </w:rPr>
              <w:t>X</w:t>
            </w:r>
          </w:p>
        </w:tc>
        <w:tc>
          <w:tcPr>
            <w:tcW w:w="720" w:type="dxa"/>
            <w:vAlign w:val="center"/>
          </w:tcPr>
          <w:p w14:paraId="63CEA16A" w14:textId="77777777" w:rsidR="008729D3" w:rsidRPr="00FD54A8" w:rsidRDefault="008729D3" w:rsidP="008729D3"/>
        </w:tc>
      </w:tr>
      <w:tr w:rsidR="008729D3" w:rsidRPr="000F3901" w14:paraId="46E7CC32" w14:textId="77777777" w:rsidTr="00EF3D8B">
        <w:trPr>
          <w:trHeight w:val="286"/>
        </w:trPr>
        <w:tc>
          <w:tcPr>
            <w:tcW w:w="8005" w:type="dxa"/>
          </w:tcPr>
          <w:p w14:paraId="4596AE72" w14:textId="0EA19994" w:rsidR="008729D3" w:rsidRPr="00FD54A8" w:rsidRDefault="008729D3" w:rsidP="008729D3">
            <w:r w:rsidRPr="7E9A191E">
              <w:rPr>
                <w:rFonts w:eastAsia="Aptos" w:cs="Aptos"/>
              </w:rPr>
              <w:t>Time lag of monitoring the landscape and producing the data.</w:t>
            </w:r>
          </w:p>
        </w:tc>
        <w:tc>
          <w:tcPr>
            <w:tcW w:w="720" w:type="dxa"/>
            <w:vAlign w:val="center"/>
          </w:tcPr>
          <w:p w14:paraId="40AF3164" w14:textId="77777777" w:rsidR="008729D3" w:rsidRPr="00FD54A8" w:rsidRDefault="008729D3" w:rsidP="008729D3"/>
        </w:tc>
        <w:tc>
          <w:tcPr>
            <w:tcW w:w="720" w:type="dxa"/>
            <w:vAlign w:val="center"/>
          </w:tcPr>
          <w:p w14:paraId="1C06AB56" w14:textId="463C18BC" w:rsidR="008729D3" w:rsidRPr="00FD54A8" w:rsidRDefault="008729D3" w:rsidP="008729D3">
            <w:r w:rsidRPr="00D30ADA">
              <w:rPr>
                <w:rFonts w:eastAsia="Aptos" w:cs="Aptos"/>
              </w:rPr>
              <w:t>X</w:t>
            </w:r>
          </w:p>
        </w:tc>
      </w:tr>
      <w:tr w:rsidR="008729D3" w:rsidRPr="000F3901" w14:paraId="5519149D" w14:textId="77777777" w:rsidTr="00EF3D8B">
        <w:trPr>
          <w:trHeight w:val="286"/>
        </w:trPr>
        <w:tc>
          <w:tcPr>
            <w:tcW w:w="8005" w:type="dxa"/>
          </w:tcPr>
          <w:p w14:paraId="45917EB8" w14:textId="688D884C" w:rsidR="008729D3" w:rsidRPr="00FD54A8" w:rsidRDefault="008729D3" w:rsidP="008729D3">
            <w:r w:rsidRPr="00D30ADA">
              <w:rPr>
                <w:rFonts w:eastAsia="Aptos" w:cs="Aptos"/>
              </w:rPr>
              <w:t>Local government capacity to use the products produced.</w:t>
            </w:r>
          </w:p>
        </w:tc>
        <w:tc>
          <w:tcPr>
            <w:tcW w:w="720" w:type="dxa"/>
            <w:vAlign w:val="center"/>
          </w:tcPr>
          <w:p w14:paraId="79B7298A" w14:textId="77777777" w:rsidR="008729D3" w:rsidRPr="00FD54A8" w:rsidRDefault="008729D3" w:rsidP="008729D3"/>
        </w:tc>
        <w:tc>
          <w:tcPr>
            <w:tcW w:w="720" w:type="dxa"/>
            <w:vAlign w:val="center"/>
          </w:tcPr>
          <w:p w14:paraId="02C18507" w14:textId="0A8DAF3B" w:rsidR="008729D3" w:rsidRPr="00FD54A8" w:rsidRDefault="008729D3" w:rsidP="008729D3">
            <w:r w:rsidRPr="00D30ADA">
              <w:rPr>
                <w:rFonts w:eastAsia="Aptos" w:cs="Aptos"/>
              </w:rPr>
              <w:t>X</w:t>
            </w:r>
          </w:p>
        </w:tc>
      </w:tr>
      <w:tr w:rsidR="008729D3" w:rsidRPr="000F3901" w14:paraId="475D94ED" w14:textId="77777777" w:rsidTr="00EF3D8B">
        <w:trPr>
          <w:trHeight w:val="286"/>
        </w:trPr>
        <w:tc>
          <w:tcPr>
            <w:tcW w:w="8005" w:type="dxa"/>
          </w:tcPr>
          <w:p w14:paraId="3E38B849" w14:textId="18B2BB08" w:rsidR="008729D3" w:rsidRPr="00FD54A8" w:rsidRDefault="008729D3" w:rsidP="008729D3">
            <w:r w:rsidRPr="00D30ADA">
              <w:rPr>
                <w:rFonts w:eastAsia="Aptos" w:cs="Aptos"/>
              </w:rPr>
              <w:t>Maintaining confidence in the data as it changes with new methods and data sources.</w:t>
            </w:r>
          </w:p>
        </w:tc>
        <w:tc>
          <w:tcPr>
            <w:tcW w:w="720" w:type="dxa"/>
            <w:vAlign w:val="center"/>
          </w:tcPr>
          <w:p w14:paraId="21028C8E" w14:textId="7888101F" w:rsidR="008729D3" w:rsidRPr="00FD54A8" w:rsidRDefault="008729D3" w:rsidP="008729D3">
            <w:r w:rsidRPr="00D30ADA">
              <w:rPr>
                <w:rFonts w:eastAsia="Aptos" w:cs="Aptos"/>
              </w:rPr>
              <w:t>X</w:t>
            </w:r>
          </w:p>
        </w:tc>
        <w:tc>
          <w:tcPr>
            <w:tcW w:w="720" w:type="dxa"/>
            <w:vAlign w:val="center"/>
          </w:tcPr>
          <w:p w14:paraId="79D6FAB9" w14:textId="77777777" w:rsidR="008729D3" w:rsidRPr="00FD54A8" w:rsidRDefault="008729D3" w:rsidP="008729D3"/>
        </w:tc>
      </w:tr>
      <w:tr w:rsidR="008729D3" w14:paraId="50D3966E" w14:textId="77777777" w:rsidTr="00EF3D8B">
        <w:trPr>
          <w:trHeight w:val="302"/>
        </w:trPr>
        <w:tc>
          <w:tcPr>
            <w:tcW w:w="8005" w:type="dxa"/>
          </w:tcPr>
          <w:p w14:paraId="6C271C8A" w14:textId="1BBDD935" w:rsidR="008729D3" w:rsidRPr="00FD54A8" w:rsidRDefault="008729D3" w:rsidP="008729D3">
            <w:r w:rsidRPr="00D30ADA">
              <w:rPr>
                <w:rFonts w:eastAsia="Aptos" w:cs="Aptos"/>
              </w:rPr>
              <w:t>Lack of network of translators and trusted sources to deliver relevant land use information to local decision makers.</w:t>
            </w:r>
          </w:p>
        </w:tc>
        <w:tc>
          <w:tcPr>
            <w:tcW w:w="720" w:type="dxa"/>
            <w:vAlign w:val="center"/>
          </w:tcPr>
          <w:p w14:paraId="337ECF2C" w14:textId="77777777" w:rsidR="008729D3" w:rsidRPr="00FD54A8" w:rsidRDefault="008729D3" w:rsidP="008729D3"/>
        </w:tc>
        <w:tc>
          <w:tcPr>
            <w:tcW w:w="720" w:type="dxa"/>
            <w:vAlign w:val="center"/>
          </w:tcPr>
          <w:p w14:paraId="22DE9A56" w14:textId="16DF5D1D" w:rsidR="008729D3" w:rsidRPr="00FD54A8" w:rsidRDefault="008729D3" w:rsidP="008729D3">
            <w:r w:rsidRPr="00D30ADA">
              <w:rPr>
                <w:rFonts w:eastAsia="Aptos" w:cs="Aptos"/>
              </w:rPr>
              <w:t>X</w:t>
            </w:r>
          </w:p>
        </w:tc>
      </w:tr>
      <w:tr w:rsidR="008729D3" w14:paraId="2902E972" w14:textId="77777777" w:rsidTr="00EF3D8B">
        <w:trPr>
          <w:trHeight w:val="286"/>
        </w:trPr>
        <w:tc>
          <w:tcPr>
            <w:tcW w:w="8005" w:type="dxa"/>
          </w:tcPr>
          <w:p w14:paraId="603ED4D9" w14:textId="5D427BAD" w:rsidR="008729D3" w:rsidRPr="00FD54A8" w:rsidRDefault="008729D3" w:rsidP="008729D3">
            <w:r w:rsidRPr="00D30ADA">
              <w:rPr>
                <w:rFonts w:eastAsia="Aptos" w:cs="Aptos"/>
              </w:rPr>
              <w:t>Rapid expansion of emergent phenomena (e.g., data centers, warehouses, solar fields, and agricultural intensification).</w:t>
            </w:r>
          </w:p>
        </w:tc>
        <w:tc>
          <w:tcPr>
            <w:tcW w:w="720" w:type="dxa"/>
            <w:vAlign w:val="center"/>
          </w:tcPr>
          <w:p w14:paraId="65786F55" w14:textId="77777777" w:rsidR="008729D3" w:rsidRPr="00FD54A8" w:rsidRDefault="008729D3" w:rsidP="008729D3"/>
        </w:tc>
        <w:tc>
          <w:tcPr>
            <w:tcW w:w="720" w:type="dxa"/>
            <w:vAlign w:val="center"/>
          </w:tcPr>
          <w:p w14:paraId="5853FC4D" w14:textId="1203F216" w:rsidR="008729D3" w:rsidRPr="00FD54A8" w:rsidRDefault="008729D3" w:rsidP="008729D3">
            <w:r w:rsidRPr="00D30ADA">
              <w:rPr>
                <w:rFonts w:eastAsia="Aptos" w:cs="Aptos"/>
              </w:rPr>
              <w:t>X</w:t>
            </w:r>
          </w:p>
        </w:tc>
      </w:tr>
    </w:tbl>
    <w:p w14:paraId="1EE55024" w14:textId="77777777" w:rsidR="00B8025F" w:rsidRDefault="00B8025F" w:rsidP="00B8025F">
      <w:pPr>
        <w:pStyle w:val="Heading3"/>
      </w:pPr>
      <w:r>
        <w:t xml:space="preserve">Management Approaches for Outcome 3.3: </w:t>
      </w:r>
      <w:r w:rsidRPr="00DF5FEA">
        <w:t>Land Use Planning and Decision Support</w:t>
      </w:r>
    </w:p>
    <w:p w14:paraId="32D39DA8" w14:textId="77777777" w:rsidR="00FB4403" w:rsidRPr="00FB4403" w:rsidRDefault="00FB4403" w:rsidP="00FB4403">
      <w:pPr>
        <w:rPr>
          <w:u w:val="single"/>
          <w:lang w:val="en"/>
        </w:rPr>
      </w:pPr>
      <w:r w:rsidRPr="00FB4403">
        <w:rPr>
          <w:u w:val="single"/>
          <w:lang w:val="en"/>
        </w:rPr>
        <w:t>Management Approach 3.3.1: Expand and Improve the Land Use Decision Support Use</w:t>
      </w:r>
      <w:r w:rsidRPr="00FB4403">
        <w:rPr>
          <w:rFonts w:ascii="Cambria Math" w:hAnsi="Cambria Math" w:cs="Cambria Math"/>
          <w:u w:val="single"/>
          <w:lang w:val="en"/>
        </w:rPr>
        <w:t>‑</w:t>
      </w:r>
      <w:r w:rsidRPr="00FB4403">
        <w:rPr>
          <w:u w:val="single"/>
          <w:lang w:val="en"/>
        </w:rPr>
        <w:t>Case Repository</w:t>
      </w:r>
    </w:p>
    <w:p w14:paraId="7B540D9E" w14:textId="77777777" w:rsidR="00FB4403" w:rsidRPr="00FB4403" w:rsidRDefault="00FB4403" w:rsidP="00FB4403">
      <w:r w:rsidRPr="00FB4403">
        <w:t>The LUWG will enhance its use case repository by transforming it into a more accessible system that supports local planning and Chesapeake Bay restoration goals. The LUWG will refine the current use case survey, or create a follow-up survey, to collect essential details, such as problem framing, decision context, data sources, partners, methods, outcomes, and opportunities for replication. The LUWG will also develop a public</w:t>
      </w:r>
      <w:r w:rsidRPr="00FB4403">
        <w:noBreakHyphen/>
        <w:t>facing online viewer or story</w:t>
      </w:r>
      <w:r w:rsidRPr="00FB4403">
        <w:noBreakHyphen/>
        <w:t>map platform that allows users to search case studies by topic, jurisdiction, or watershed and explore examples through visual formats and links to relevant datasets. The viewer will be developed with extensive feedback from state and local partners to ensure it is useful and aligned with their needs.</w:t>
      </w:r>
      <w:r w:rsidRPr="00FB4403">
        <w:rPr>
          <w:lang w:val="en"/>
        </w:rPr>
        <w:t xml:space="preserve"> </w:t>
      </w:r>
    </w:p>
    <w:p w14:paraId="629B7390" w14:textId="77777777" w:rsidR="00FB4403" w:rsidRPr="00FB4403" w:rsidRDefault="00FB4403" w:rsidP="00FB4403">
      <w:r w:rsidRPr="00FB4403">
        <w:t xml:space="preserve">To highlight progress, LUWG will publish an annual “Impact Memo” featuring at least five influential use cases and two broadly applicable examples. Jurisdictions will be encouraged to contribute and champion use cases for inclusion each year. The memo could also summarize metrics demonstrating how examples influence decisions, policies, and environmental outcomes across the watershed. </w:t>
      </w:r>
    </w:p>
    <w:p w14:paraId="00AD3D3F" w14:textId="77777777" w:rsidR="00FB4403" w:rsidRPr="00FB4403" w:rsidRDefault="00FB4403" w:rsidP="00FB4403">
      <w:pPr>
        <w:rPr>
          <w:u w:val="single"/>
          <w:lang w:val="en"/>
        </w:rPr>
      </w:pPr>
      <w:r w:rsidRPr="00FB4403">
        <w:rPr>
          <w:u w:val="single"/>
          <w:lang w:val="en"/>
        </w:rPr>
        <w:t xml:space="preserve">Management Approach 3.3.2: </w:t>
      </w:r>
      <w:r w:rsidRPr="00FB4403">
        <w:rPr>
          <w:u w:val="single"/>
        </w:rPr>
        <w:t>Strengthen Local Land Use Decisions Through Trusted Networks</w:t>
      </w:r>
    </w:p>
    <w:p w14:paraId="11135CE0" w14:textId="77777777" w:rsidR="00FB4403" w:rsidRPr="00FB4403" w:rsidRDefault="00FB4403" w:rsidP="00FB4403">
      <w:r w:rsidRPr="00FB4403">
        <w:t xml:space="preserve">The LUWG will work to strengthen local land use decisions through trusted networks by utilizing concepts from the Local Engagement Strategy, developed in coordination with the Local Government Leadership Workgroup (LGLW). The LUWG will leverage the Local Government Leadership Workgroup (LGLW) and the Local Government Advisory </w:t>
      </w:r>
      <w:r w:rsidRPr="00FB4403">
        <w:lastRenderedPageBreak/>
        <w:t>Committee (LGAC) to identify local priorities, gather structured feedback on data products, and understand which information formats are most useful to local governments. This partnership will also help reveal the trusted communication channels that already exist with local governments. In addition to trusted sources represented on LGLW and LGAC, the LUWG will identify and engage influential networks such as watershed organizations, agricultural partners, non-profits, universities, or regional planning organizations that often serve as key conduits for land use information. Using insights from these networks, LUWG will update existing products or develop new communication materials to meet locally defined needs. Some examples of this may include creating impervious surface change summaries, updating tree canopy analyses, integrating parcel</w:t>
      </w:r>
      <w:r w:rsidRPr="00FB4403">
        <w:noBreakHyphen/>
        <w:t>level data with Chesapeake Bay Program land use datasets, identifying flood</w:t>
      </w:r>
      <w:r w:rsidRPr="00FB4403">
        <w:noBreakHyphen/>
        <w:t>prone areas, or mapping future development probability using land use forecasting tools.</w:t>
      </w:r>
    </w:p>
    <w:p w14:paraId="326C9EC3" w14:textId="77777777" w:rsidR="00FB4403" w:rsidRPr="00FB4403" w:rsidRDefault="00FB4403" w:rsidP="00FB4403">
      <w:r w:rsidRPr="00FB4403">
        <w:t>Whenever possible, the LUWG will adapt, replicate, or promote existing use cases to help jurisdictions or trusted sources apply proven approaches without starting from scratch. Throughout this process, the LUWG will maintain consistent two</w:t>
      </w:r>
      <w:r w:rsidRPr="00FB4403">
        <w:noBreakHyphen/>
        <w:t>way communication with LGLW, LGAC and other trusted sources, creating regular opportunities for feedback and collaborative refinement of land use</w:t>
      </w:r>
      <w:r w:rsidRPr="00FB4403">
        <w:noBreakHyphen/>
        <w:t>related data and tools.</w:t>
      </w:r>
    </w:p>
    <w:p w14:paraId="7FE57C9D" w14:textId="77777777" w:rsidR="006267AC" w:rsidRDefault="006267AC" w:rsidP="006267AC">
      <w:pPr>
        <w:pStyle w:val="Heading3"/>
      </w:pPr>
      <w:r>
        <w:t>Participating Partners</w:t>
      </w:r>
    </w:p>
    <w:p w14:paraId="21EA7DCF" w14:textId="77777777" w:rsidR="006267AC" w:rsidRDefault="006267AC" w:rsidP="006267AC">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3E8C1B2F" w14:textId="77777777" w:rsidR="00BC27AA" w:rsidRDefault="00FF4F68" w:rsidP="00434CD4">
      <w:pPr>
        <w:pStyle w:val="ListParagraph"/>
        <w:numPr>
          <w:ilvl w:val="0"/>
          <w:numId w:val="12"/>
        </w:numPr>
        <w:rPr>
          <w:b/>
          <w:bCs/>
        </w:rPr>
      </w:pPr>
      <w:r w:rsidRPr="00954DD5">
        <w:rPr>
          <w:b/>
          <w:bCs/>
        </w:rPr>
        <w:t>Signatory Partners:</w:t>
      </w:r>
    </w:p>
    <w:p w14:paraId="2146EA38" w14:textId="77777777" w:rsidR="00BC27AA" w:rsidRPr="00BC27AA" w:rsidRDefault="00BC27AA" w:rsidP="00434CD4">
      <w:pPr>
        <w:pStyle w:val="ListParagraph"/>
        <w:numPr>
          <w:ilvl w:val="1"/>
          <w:numId w:val="12"/>
        </w:numPr>
        <w:rPr>
          <w:b/>
          <w:bCs/>
        </w:rPr>
      </w:pPr>
      <w:r w:rsidRPr="00BC27AA">
        <w:rPr>
          <w:rFonts w:eastAsia="Aptos" w:cs="Aptos"/>
        </w:rPr>
        <w:t>District of Columbia Department of Energy &amp; Environment</w:t>
      </w:r>
    </w:p>
    <w:p w14:paraId="3315CB47" w14:textId="77777777" w:rsidR="00BC27AA" w:rsidRPr="00BC27AA" w:rsidRDefault="00BC27AA" w:rsidP="00434CD4">
      <w:pPr>
        <w:pStyle w:val="ListParagraph"/>
        <w:numPr>
          <w:ilvl w:val="1"/>
          <w:numId w:val="12"/>
        </w:numPr>
        <w:rPr>
          <w:b/>
          <w:bCs/>
        </w:rPr>
      </w:pPr>
      <w:r w:rsidRPr="00BC27AA">
        <w:rPr>
          <w:rFonts w:eastAsia="Aptos" w:cs="Aptos"/>
        </w:rPr>
        <w:t>Delaware Department of Natural Resources and Environmental Control</w:t>
      </w:r>
    </w:p>
    <w:p w14:paraId="635F2C04" w14:textId="77777777" w:rsidR="00BC27AA" w:rsidRPr="00BC27AA" w:rsidRDefault="00BC27AA" w:rsidP="00434CD4">
      <w:pPr>
        <w:pStyle w:val="ListParagraph"/>
        <w:numPr>
          <w:ilvl w:val="1"/>
          <w:numId w:val="12"/>
        </w:numPr>
        <w:rPr>
          <w:b/>
          <w:bCs/>
        </w:rPr>
      </w:pPr>
      <w:r w:rsidRPr="00BC27AA">
        <w:rPr>
          <w:rFonts w:eastAsia="Aptos" w:cs="Aptos"/>
        </w:rPr>
        <w:t>New York State Department of Environmental Conservation</w:t>
      </w:r>
    </w:p>
    <w:p w14:paraId="4E375691" w14:textId="77777777" w:rsidR="00BC27AA" w:rsidRPr="00BC27AA" w:rsidRDefault="00BC27AA" w:rsidP="00434CD4">
      <w:pPr>
        <w:pStyle w:val="ListParagraph"/>
        <w:numPr>
          <w:ilvl w:val="1"/>
          <w:numId w:val="12"/>
        </w:numPr>
        <w:rPr>
          <w:b/>
          <w:bCs/>
        </w:rPr>
      </w:pPr>
      <w:r w:rsidRPr="00BC27AA">
        <w:rPr>
          <w:rFonts w:eastAsia="Aptos" w:cs="Aptos"/>
        </w:rPr>
        <w:t>Maryland Department of Planning</w:t>
      </w:r>
    </w:p>
    <w:p w14:paraId="79BCBF90" w14:textId="77777777" w:rsidR="00BC27AA" w:rsidRPr="00BC27AA" w:rsidRDefault="00BC27AA" w:rsidP="00434CD4">
      <w:pPr>
        <w:pStyle w:val="ListParagraph"/>
        <w:numPr>
          <w:ilvl w:val="1"/>
          <w:numId w:val="12"/>
        </w:numPr>
        <w:rPr>
          <w:b/>
          <w:bCs/>
        </w:rPr>
      </w:pPr>
      <w:r w:rsidRPr="00BC27AA">
        <w:rPr>
          <w:rFonts w:eastAsia="Aptos" w:cs="Aptos"/>
        </w:rPr>
        <w:t>Pennsylvania Department of Environmental Protection</w:t>
      </w:r>
    </w:p>
    <w:p w14:paraId="05572684" w14:textId="77777777" w:rsidR="00BC27AA" w:rsidRPr="00BC27AA" w:rsidRDefault="00BC27AA" w:rsidP="00434CD4">
      <w:pPr>
        <w:pStyle w:val="ListParagraph"/>
        <w:numPr>
          <w:ilvl w:val="1"/>
          <w:numId w:val="12"/>
        </w:numPr>
        <w:rPr>
          <w:b/>
          <w:bCs/>
        </w:rPr>
      </w:pPr>
      <w:r w:rsidRPr="00BC27AA">
        <w:rPr>
          <w:rFonts w:eastAsia="Aptos" w:cs="Aptos"/>
        </w:rPr>
        <w:t>West Virginia Department of Environmental Protection</w:t>
      </w:r>
    </w:p>
    <w:p w14:paraId="61C16964" w14:textId="77777777" w:rsidR="00BC27AA" w:rsidRPr="00BC27AA" w:rsidRDefault="00BC27AA" w:rsidP="00434CD4">
      <w:pPr>
        <w:pStyle w:val="ListParagraph"/>
        <w:numPr>
          <w:ilvl w:val="1"/>
          <w:numId w:val="12"/>
        </w:numPr>
        <w:rPr>
          <w:b/>
          <w:bCs/>
        </w:rPr>
      </w:pPr>
      <w:r w:rsidRPr="00BC27AA">
        <w:rPr>
          <w:rFonts w:eastAsia="Aptos" w:cs="Aptos"/>
        </w:rPr>
        <w:t>Chesapeake Bay Commission</w:t>
      </w:r>
    </w:p>
    <w:p w14:paraId="568F9B38" w14:textId="6D8D534C" w:rsidR="00BC27AA" w:rsidRPr="00BC27AA" w:rsidRDefault="00BC27AA" w:rsidP="00434CD4">
      <w:pPr>
        <w:pStyle w:val="ListParagraph"/>
        <w:numPr>
          <w:ilvl w:val="1"/>
          <w:numId w:val="12"/>
        </w:numPr>
        <w:rPr>
          <w:b/>
          <w:bCs/>
        </w:rPr>
      </w:pPr>
      <w:r w:rsidRPr="00BC27AA">
        <w:rPr>
          <w:rFonts w:eastAsia="Aptos" w:cs="Aptos"/>
        </w:rPr>
        <w:t>U.S. Environmental Protection Agency</w:t>
      </w:r>
    </w:p>
    <w:p w14:paraId="30A3BB8E" w14:textId="77777777" w:rsidR="00BC27AA" w:rsidRDefault="00FF4F68" w:rsidP="00434CD4">
      <w:pPr>
        <w:pStyle w:val="ListParagraph"/>
        <w:numPr>
          <w:ilvl w:val="0"/>
          <w:numId w:val="12"/>
        </w:numPr>
        <w:rPr>
          <w:b/>
          <w:bCs/>
        </w:rPr>
      </w:pPr>
      <w:r w:rsidRPr="00954DD5">
        <w:rPr>
          <w:b/>
          <w:bCs/>
        </w:rPr>
        <w:lastRenderedPageBreak/>
        <w:t>Other Partners:</w:t>
      </w:r>
    </w:p>
    <w:p w14:paraId="42D098A6" w14:textId="77777777" w:rsidR="00BC27AA" w:rsidRPr="00BC27AA" w:rsidRDefault="00BC27AA" w:rsidP="00434CD4">
      <w:pPr>
        <w:pStyle w:val="ListParagraph"/>
        <w:numPr>
          <w:ilvl w:val="1"/>
          <w:numId w:val="12"/>
        </w:numPr>
        <w:rPr>
          <w:b/>
          <w:bCs/>
        </w:rPr>
      </w:pPr>
      <w:r w:rsidRPr="00BC27AA">
        <w:rPr>
          <w:rFonts w:eastAsia="Aptos" w:cs="Aptos"/>
        </w:rPr>
        <w:t>Hampton Roads Planning District Commission</w:t>
      </w:r>
    </w:p>
    <w:p w14:paraId="71012A71" w14:textId="77777777" w:rsidR="00BC27AA" w:rsidRPr="00BC27AA" w:rsidRDefault="00BC27AA" w:rsidP="00434CD4">
      <w:pPr>
        <w:pStyle w:val="ListParagraph"/>
        <w:numPr>
          <w:ilvl w:val="1"/>
          <w:numId w:val="12"/>
        </w:numPr>
        <w:rPr>
          <w:b/>
          <w:bCs/>
        </w:rPr>
      </w:pPr>
      <w:r w:rsidRPr="00BC27AA">
        <w:rPr>
          <w:rFonts w:eastAsia="Aptos" w:cs="Aptos"/>
        </w:rPr>
        <w:t xml:space="preserve">Northern Virginia Regional Commission </w:t>
      </w:r>
    </w:p>
    <w:p w14:paraId="4554836F" w14:textId="77777777" w:rsidR="00BC27AA" w:rsidRPr="00BC27AA" w:rsidRDefault="00BC27AA" w:rsidP="00434CD4">
      <w:pPr>
        <w:pStyle w:val="ListParagraph"/>
        <w:numPr>
          <w:ilvl w:val="1"/>
          <w:numId w:val="12"/>
        </w:numPr>
        <w:rPr>
          <w:b/>
          <w:bCs/>
        </w:rPr>
      </w:pPr>
      <w:r w:rsidRPr="00BC27AA">
        <w:rPr>
          <w:rFonts w:eastAsia="Aptos" w:cs="Aptos"/>
        </w:rPr>
        <w:t>Eastern Shore Land Conservancy</w:t>
      </w:r>
    </w:p>
    <w:p w14:paraId="6B17C57A" w14:textId="77777777" w:rsidR="00BC27AA" w:rsidRPr="00BC27AA" w:rsidRDefault="00BC27AA" w:rsidP="00434CD4">
      <w:pPr>
        <w:pStyle w:val="ListParagraph"/>
        <w:numPr>
          <w:ilvl w:val="1"/>
          <w:numId w:val="12"/>
        </w:numPr>
        <w:rPr>
          <w:b/>
          <w:bCs/>
        </w:rPr>
      </w:pPr>
      <w:r w:rsidRPr="00BC27AA">
        <w:rPr>
          <w:rFonts w:eastAsia="Aptos" w:cs="Aptos"/>
        </w:rPr>
        <w:t>Chesapeake Conservancy</w:t>
      </w:r>
    </w:p>
    <w:p w14:paraId="6E383AFD" w14:textId="77777777" w:rsidR="00BC27AA" w:rsidRPr="00BC27AA" w:rsidRDefault="00BC27AA" w:rsidP="00434CD4">
      <w:pPr>
        <w:pStyle w:val="ListParagraph"/>
        <w:numPr>
          <w:ilvl w:val="1"/>
          <w:numId w:val="12"/>
        </w:numPr>
        <w:rPr>
          <w:b/>
          <w:bCs/>
        </w:rPr>
      </w:pPr>
      <w:r w:rsidRPr="00BC27AA">
        <w:rPr>
          <w:rFonts w:eastAsia="Aptos" w:cs="Aptos"/>
        </w:rPr>
        <w:t>Choose Clean Water Coalition</w:t>
      </w:r>
    </w:p>
    <w:p w14:paraId="07C29991" w14:textId="10F3A61C" w:rsidR="00BC27AA" w:rsidRPr="00BC27AA" w:rsidRDefault="00BC27AA" w:rsidP="00434CD4">
      <w:pPr>
        <w:pStyle w:val="ListParagraph"/>
        <w:numPr>
          <w:ilvl w:val="1"/>
          <w:numId w:val="12"/>
        </w:numPr>
        <w:rPr>
          <w:b/>
          <w:bCs/>
        </w:rPr>
      </w:pPr>
      <w:r w:rsidRPr="00BC27AA">
        <w:rPr>
          <w:rFonts w:eastAsia="Aptos" w:cs="Aptos"/>
        </w:rPr>
        <w:t>U.S. Geological Survey</w:t>
      </w:r>
    </w:p>
    <w:p w14:paraId="1CEB0F76" w14:textId="5E3555FB" w:rsidR="003E4A0B" w:rsidRDefault="003E4A0B">
      <w:pPr>
        <w:rPr>
          <w:b/>
          <w:bCs/>
        </w:rPr>
      </w:pPr>
      <w:r>
        <w:rPr>
          <w:b/>
          <w:bCs/>
        </w:rPr>
        <w:br w:type="page"/>
      </w:r>
    </w:p>
    <w:p w14:paraId="19C13595" w14:textId="7A5D93A6" w:rsidR="00AF70AB" w:rsidRPr="00F82A63" w:rsidRDefault="00AF70AB" w:rsidP="00AF70AB">
      <w:pPr>
        <w:pStyle w:val="Heading2"/>
        <w:rPr>
          <w:szCs w:val="40"/>
        </w:rPr>
      </w:pPr>
      <w:bookmarkStart w:id="54" w:name="_Toc243490439"/>
      <w:bookmarkStart w:id="55" w:name="_Toc243576025"/>
      <w:r>
        <w:rPr>
          <w:szCs w:val="40"/>
        </w:rPr>
        <w:lastRenderedPageBreak/>
        <w:t>Protected Lands Outcome</w:t>
      </w:r>
      <w:bookmarkEnd w:id="54"/>
      <w:bookmarkEnd w:id="55"/>
    </w:p>
    <w:p w14:paraId="781EBF84" w14:textId="77777777" w:rsidR="00AF70AB" w:rsidRPr="00AF70AB" w:rsidRDefault="00AF70AB" w:rsidP="009E6CF3">
      <w:pPr>
        <w:jc w:val="both"/>
        <w:rPr>
          <w:sz w:val="28"/>
          <w:szCs w:val="28"/>
        </w:rPr>
      </w:pPr>
      <w:r w:rsidRPr="00AF70AB">
        <w:rPr>
          <w:b/>
          <w:bCs/>
          <w:sz w:val="28"/>
          <w:szCs w:val="28"/>
        </w:rPr>
        <w:t xml:space="preserve">Protected Lands </w:t>
      </w:r>
      <w:r w:rsidRPr="00F82A63">
        <w:rPr>
          <w:b/>
          <w:bCs/>
          <w:sz w:val="28"/>
          <w:szCs w:val="28"/>
        </w:rPr>
        <w:t>Outcome:</w:t>
      </w:r>
      <w:r>
        <w:rPr>
          <w:b/>
          <w:bCs/>
          <w:sz w:val="28"/>
          <w:szCs w:val="28"/>
        </w:rPr>
        <w:t xml:space="preserve"> </w:t>
      </w:r>
      <w:r w:rsidRPr="00AF70AB">
        <w:rPr>
          <w:sz w:val="28"/>
          <w:szCs w:val="28"/>
        </w:rPr>
        <w:t>Permanently protect critical landscapes within the Chesapeake Bay watershed to protect water quality, enhance biodiversity, support sustainable livelihoods, bolster local economies, honor cultural heritage and protect the mission and resilience of military installations.</w:t>
      </w:r>
    </w:p>
    <w:p w14:paraId="4EA617D3" w14:textId="77777777" w:rsidR="00AF70AB" w:rsidRPr="00AF70AB" w:rsidRDefault="00AF70AB" w:rsidP="009E6CF3">
      <w:pPr>
        <w:pStyle w:val="ListParagraph"/>
        <w:numPr>
          <w:ilvl w:val="0"/>
          <w:numId w:val="53"/>
        </w:numPr>
        <w:jc w:val="both"/>
        <w:rPr>
          <w:sz w:val="28"/>
          <w:szCs w:val="28"/>
        </w:rPr>
      </w:pPr>
      <w:r w:rsidRPr="00AF70AB">
        <w:rPr>
          <w:sz w:val="28"/>
          <w:szCs w:val="28"/>
        </w:rPr>
        <w:t>By 2040, permanently protect at least an additional 2 million acres of land above the 2025 baseline of 9.3 million acres. The 2 million acres will include specific targets for: riparian forests; wetlands (including migration corridors); natural areas supporting healthy streams; agricultural lands; tribal homelands; and urban and community greenspace.</w:t>
      </w:r>
    </w:p>
    <w:p w14:paraId="45BE7556" w14:textId="77777777" w:rsidR="00FE228B" w:rsidRPr="00FE228B" w:rsidRDefault="00FE228B" w:rsidP="00FE228B">
      <w:pPr>
        <w:rPr>
          <w:b/>
          <w:bCs/>
        </w:rPr>
      </w:pPr>
      <w:r w:rsidRPr="00FE228B">
        <w:rPr>
          <w:b/>
          <w:bCs/>
        </w:rPr>
        <w:t>Protected Lands Workgroup Statement</w:t>
      </w:r>
    </w:p>
    <w:p w14:paraId="6D2956E8" w14:textId="7B298502" w:rsidR="00FE228B" w:rsidRPr="00FE228B" w:rsidRDefault="00FE228B" w:rsidP="00FE228B">
      <w:r w:rsidRPr="00FE228B">
        <w:t>Development and land conversion are among the top stressors facing the Chesapeake Bay ecosystem. Permanently protecting lands from development is one way to combat the loss of forests, wetlands, and other valuable wildlife habitat.</w:t>
      </w:r>
    </w:p>
    <w:p w14:paraId="3F30613D" w14:textId="65F7E602" w:rsidR="003E4A0B" w:rsidRPr="00FE228B" w:rsidRDefault="00FE228B" w:rsidP="00FE228B">
      <w:r w:rsidRPr="00FE228B">
        <w:t xml:space="preserve">Protecting land can prevent nonpoint source pollution from entering our waterways through the conservation of forests and other working lands like pasture and cropland with appropriate best management practices applied to prevent or minimize runoff. Many studies indicate that watersheds remain healthy if they retain 70-90% forest cover. Communities throughout the watershed also have many needs for protected lands to help ensure the safety and well-being of their residents such as protecting water supply, preventing flooding, supporting outdoor recreation and tourism, and maintaining economically viable working landscapes. Meeting these local protection needs can complement and reinforce the watershed-wide protection outcome and targets.  </w:t>
      </w:r>
    </w:p>
    <w:p w14:paraId="0DBF22C5" w14:textId="77777777" w:rsidR="003103E4" w:rsidRPr="003103E4" w:rsidRDefault="003103E4" w:rsidP="003103E4">
      <w:pPr>
        <w:rPr>
          <w:b/>
          <w:bCs/>
          <w:lang w:val="en"/>
        </w:rPr>
      </w:pPr>
      <w:r w:rsidRPr="003103E4">
        <w:rPr>
          <w:b/>
          <w:bCs/>
          <w:lang w:val="en"/>
        </w:rPr>
        <w:t>Definitions</w:t>
      </w:r>
    </w:p>
    <w:p w14:paraId="78A58AA6" w14:textId="77777777" w:rsidR="003103E4" w:rsidRPr="003103E4" w:rsidRDefault="003103E4" w:rsidP="003103E4">
      <w:r w:rsidRPr="003103E4">
        <w:rPr>
          <w:u w:val="single"/>
        </w:rPr>
        <w:t>Urban and Community Greenspaces:</w:t>
      </w:r>
      <w:r w:rsidRPr="003103E4">
        <w:t xml:space="preserve"> Publicly accessible lands in census-designated places and urban areas that provide opportunities for both passive and active recreation while offering exposure to nature.  These public spaces deliver human health, community, and environmental benefits and include, but are not limited to, parks, trails, gardens, sports fields, waterfronts, outdoor gathering areas, and natural landscapes like forests or grasslands. Definition created by the Protected Lands Workgroup and the Public Access Workgroup in 2026</w:t>
      </w:r>
    </w:p>
    <w:p w14:paraId="7ACACBE7" w14:textId="77777777" w:rsidR="003103E4" w:rsidRPr="003103E4" w:rsidRDefault="003103E4" w:rsidP="003103E4">
      <w:pPr>
        <w:rPr>
          <w:lang w:val="en"/>
        </w:rPr>
      </w:pPr>
      <w:r w:rsidRPr="003103E4">
        <w:rPr>
          <w:u w:val="single"/>
          <w:lang w:val="en"/>
        </w:rPr>
        <w:lastRenderedPageBreak/>
        <w:t xml:space="preserve">Agriculture: </w:t>
      </w:r>
      <w:r w:rsidRPr="003103E4">
        <w:rPr>
          <w:lang w:val="en"/>
        </w:rPr>
        <w:t>Lands associated with the production of crops (e.g., grains, legumes, vegetables, fruits, nuts), used for grazing livestock (e.g., cattle, goats, sheep), or for producing fodder (e.g., hay and alfalfa). Definition from the Chesapeake Bay Land Use/Land Cover (LULC) Database 2024 Edition User Guide</w:t>
      </w:r>
    </w:p>
    <w:p w14:paraId="22B97936" w14:textId="77777777" w:rsidR="003103E4" w:rsidRPr="003103E4" w:rsidRDefault="003103E4" w:rsidP="003103E4">
      <w:pPr>
        <w:rPr>
          <w:lang w:val="en"/>
        </w:rPr>
      </w:pPr>
      <w:r w:rsidRPr="003103E4">
        <w:rPr>
          <w:u w:val="single"/>
          <w:lang w:val="en"/>
        </w:rPr>
        <w:t>Forest:</w:t>
      </w:r>
      <w:r w:rsidRPr="003103E4">
        <w:rPr>
          <w:lang w:val="en"/>
        </w:rPr>
        <w:t xml:space="preserve"> Tree canopy with a natural understory that is part of a large patch. Large patches are at least 1-acre in area with a minimum patch diameter of 36-meters (~120 feet). Forest also includes small patches of contiguous tree canopy that do not meet forest area and/or width requirements, such as agricultural windbreaks and small woodlots, where the understory is assumed to be undergoing natural or managed succession. D</w:t>
      </w:r>
      <w:r w:rsidRPr="003103E4">
        <w:rPr>
          <w:i/>
          <w:iCs/>
          <w:lang w:val="en"/>
        </w:rPr>
        <w:t>efinition adapted from the Chesapeake Bay Land Use/Land Cover (LULC) Database 2024 Edition User Guide</w:t>
      </w:r>
    </w:p>
    <w:p w14:paraId="05135816" w14:textId="77777777" w:rsidR="003103E4" w:rsidRPr="003103E4" w:rsidRDefault="003103E4" w:rsidP="003103E4">
      <w:pPr>
        <w:rPr>
          <w:i/>
          <w:iCs/>
          <w:lang w:val="en"/>
        </w:rPr>
      </w:pPr>
      <w:r w:rsidRPr="003103E4">
        <w:rPr>
          <w:u w:val="single"/>
          <w:lang w:val="en"/>
        </w:rPr>
        <w:t xml:space="preserve">Riparian Forest: Any Forest (as defined above) within 100 ft of shorelines, rivers, streams, and other lotic (flowing water features) </w:t>
      </w:r>
      <w:r w:rsidRPr="003103E4">
        <w:rPr>
          <w:lang w:val="en"/>
        </w:rPr>
        <w:t>D</w:t>
      </w:r>
      <w:r w:rsidRPr="003103E4">
        <w:rPr>
          <w:i/>
          <w:iCs/>
          <w:lang w:val="en"/>
        </w:rPr>
        <w:t>efinition adapted from the Chesapeake Bay Land Use/Land Cover (LULC) Database 2024 Edition User Guide</w:t>
      </w:r>
    </w:p>
    <w:p w14:paraId="73FD0CD4" w14:textId="77777777" w:rsidR="003103E4" w:rsidRPr="003103E4" w:rsidRDefault="003103E4" w:rsidP="003103E4">
      <w:pPr>
        <w:rPr>
          <w:i/>
        </w:rPr>
      </w:pPr>
      <w:r w:rsidRPr="003103E4">
        <w:rPr>
          <w:u w:val="single"/>
        </w:rPr>
        <w:t>Wetlands</w:t>
      </w:r>
      <w:r w:rsidRPr="003103E4">
        <w:t>: Wetlands are water influenced ecosystems that reduce flooding, filter pollution, support diverse wildlife, store carbon, and provide valuable recreational and cultural benefits</w:t>
      </w:r>
      <w:r w:rsidRPr="003103E4">
        <w:rPr>
          <w:i/>
        </w:rPr>
        <w:t>. Definition adapted from Chesapeake Bay Program White Paper on Common Terminology Around Wetlands Practices in the Chesapeake Bay Watershed</w:t>
      </w:r>
    </w:p>
    <w:p w14:paraId="756C46BF" w14:textId="77777777" w:rsidR="003103E4" w:rsidRPr="003103E4" w:rsidRDefault="003103E4" w:rsidP="003103E4">
      <w:pPr>
        <w:rPr>
          <w:i/>
          <w:iCs/>
          <w:lang w:val="en"/>
        </w:rPr>
      </w:pPr>
      <w:r w:rsidRPr="003103E4">
        <w:rPr>
          <w:u w:val="single"/>
          <w:lang w:val="en"/>
        </w:rPr>
        <w:t xml:space="preserve">Tribal Homelands: </w:t>
      </w:r>
      <w:r w:rsidRPr="003103E4">
        <w:rPr>
          <w:i/>
          <w:iCs/>
          <w:lang w:val="en"/>
        </w:rPr>
        <w:t xml:space="preserve">Definition will be developed with the Indigenous Conservation Council. Will update document once definition is available </w:t>
      </w:r>
    </w:p>
    <w:p w14:paraId="55DE1A5C" w14:textId="4AD842CC" w:rsidR="00B8025F" w:rsidRDefault="003103E4" w:rsidP="003103E4">
      <w:r w:rsidRPr="003103E4">
        <w:rPr>
          <w:u w:val="single"/>
        </w:rPr>
        <w:t xml:space="preserve">Natural Areas Supporting Healthy Streams: </w:t>
      </w:r>
      <w:r w:rsidRPr="003103E4">
        <w:t xml:space="preserve">A healthy stream is defined as fair, good, or excellent condition as measured by an Index of Biotic Integrity. Natural areas include: forests, early successional forests, forest clear cuts, tidal and non-tidal wetlands, beaches, and exposed lake and reservoir water margins.  </w:t>
      </w:r>
      <w:r w:rsidRPr="003103E4">
        <w:rPr>
          <w:i/>
        </w:rPr>
        <w:t>Definition adapted from Stream Health Outcome and Chesapeake Bay Land Use/Land Cover (LULC) Database 2024 Edition User Guide</w:t>
      </w:r>
    </w:p>
    <w:p w14:paraId="4489434A" w14:textId="77777777" w:rsidR="00BA0E51" w:rsidRDefault="00BA0E51" w:rsidP="00BA0E51">
      <w:pPr>
        <w:pStyle w:val="Heading3"/>
      </w:pPr>
      <w:r w:rsidRPr="007231FC">
        <w:t>Baseline and Current Condition</w:t>
      </w:r>
    </w:p>
    <w:p w14:paraId="184CD942" w14:textId="77777777" w:rsidR="00BA0E51" w:rsidRPr="00BA0E51" w:rsidRDefault="00BA0E51" w:rsidP="00BA0E51">
      <w:r w:rsidRPr="00BA0E51">
        <w:t>In 2025, there were 9.3 million acres of protected lands within the Chesapeake Bay Watershed.  7.1 million acres of protected forest, 811,000 acres of protected riparian forests, 1.3 million acres of protected lands used for agriculture, and 510,269 acres of protected lands within the census-designated places and urban areas footprint.</w:t>
      </w:r>
    </w:p>
    <w:p w14:paraId="0570827F" w14:textId="77777777" w:rsidR="00BA0E51" w:rsidRPr="00BA0E51" w:rsidRDefault="00BA0E51" w:rsidP="00BA0E51">
      <w:r w:rsidRPr="00BA0E51">
        <w:t xml:space="preserve">Note: The priority lands do not add up to 9.3 million as one parcel can be counted towards multiple priority landscape acres. For example, a protected forest parcel in a buffer would show up in both protected forest and protected riparian forest buffers. For more </w:t>
      </w:r>
      <w:r w:rsidRPr="00BA0E51">
        <w:lastRenderedPageBreak/>
        <w:t xml:space="preserve">information about the protected forests priority landscapes, please refer to the Healthy Forests &amp; Trees outcome subchapter.  </w:t>
      </w:r>
    </w:p>
    <w:p w14:paraId="7E4D3EBF" w14:textId="77777777" w:rsidR="00BA0E51" w:rsidRPr="00BA0E51" w:rsidRDefault="00BA0E51" w:rsidP="00BA0E51">
      <w:r w:rsidRPr="00BA0E51">
        <w:t xml:space="preserve">The Protected Lands Workgroup is working to create targets for each of the priority landscapes. The Targets will be in place by the end of 2027. </w:t>
      </w:r>
    </w:p>
    <w:p w14:paraId="1B4D77E9" w14:textId="77777777" w:rsidR="00BA0E51" w:rsidRPr="00BA0E51" w:rsidRDefault="00BA0E51" w:rsidP="00BA0E51">
      <w:r w:rsidRPr="00BA0E51">
        <w:t>Our understanding of how these lands have changed over time continues to evolve, and our baseline assessments may shift as more complete data becomes available. The Land Trust Alliance and USGS are currently undertaking a project to improve the attribution of jurisdictional protected lands by adding dates of protection, enabling us to better track how land protection has progressed over time.</w:t>
      </w:r>
    </w:p>
    <w:p w14:paraId="7F3594E0" w14:textId="77777777" w:rsidR="00BA0E51" w:rsidRDefault="00BA0E51" w:rsidP="00BA0E51">
      <w:pPr>
        <w:pStyle w:val="Heading3"/>
      </w:pPr>
      <w:r>
        <w:t>Monitoring Progress and Indicators</w:t>
      </w:r>
    </w:p>
    <w:p w14:paraId="1727BEB7" w14:textId="77777777" w:rsidR="00BA0E51" w:rsidRPr="00BA0E51" w:rsidRDefault="00BA0E51" w:rsidP="00BA0E51">
      <w:r w:rsidRPr="00BA0E51">
        <w:t xml:space="preserve">The following datasets will be used to monitor progress of overall protection as well as specific protection of our priority landscapes. </w:t>
      </w:r>
    </w:p>
    <w:p w14:paraId="33D64551" w14:textId="77777777" w:rsidR="00BA0E51" w:rsidRPr="00BA0E51" w:rsidRDefault="00BA0E51" w:rsidP="00BA0E51">
      <w:r w:rsidRPr="00BA0E51">
        <w:t xml:space="preserve">Chesapeake Progress Protected Lands Indicator (Chesapeake Bay Program Office. (2024). </w:t>
      </w:r>
      <w:r w:rsidRPr="00BA0E51">
        <w:rPr>
          <w:i/>
        </w:rPr>
        <w:t>Chesapeake Progress ProtectedLands_2024</w:t>
      </w:r>
      <w:r w:rsidRPr="00BA0E51">
        <w:t xml:space="preserve"> (</w:t>
      </w:r>
      <w:proofErr w:type="spellStart"/>
      <w:r w:rsidRPr="00BA0E51">
        <w:t>MapServer</w:t>
      </w:r>
      <w:proofErr w:type="spellEnd"/>
      <w:r w:rsidRPr="00BA0E51">
        <w:t xml:space="preserve">) [GIS dataset]. U.S. Environmental Protection Agency. </w:t>
      </w:r>
      <w:hyperlink r:id="rId109">
        <w:r w:rsidRPr="00BA0E51">
          <w:rPr>
            <w:rStyle w:val="Hyperlink"/>
          </w:rPr>
          <w:t>https://gis.chesapeakebay.net/ags/rest/services/ChesapeakeProgress/cpProtectedLands_2024/MapServer</w:t>
        </w:r>
      </w:hyperlink>
      <w:r w:rsidRPr="00BA0E51">
        <w:t xml:space="preserve">) </w:t>
      </w:r>
    </w:p>
    <w:p w14:paraId="05EC2F24" w14:textId="77777777" w:rsidR="00BA0E51" w:rsidRPr="00BA0E51" w:rsidRDefault="00BA0E51" w:rsidP="00BA0E51">
      <w:pPr>
        <w:rPr>
          <w:lang w:val="en"/>
        </w:rPr>
      </w:pPr>
      <w:r w:rsidRPr="00BA0E51">
        <w:rPr>
          <w:lang w:val="en"/>
        </w:rPr>
        <w:t xml:space="preserve">Chesapeake Bay Land Use/Land Cover (LULC) Database 2024 Edition (Claggett, P. R., McDonald, S. M., O’Neil-Dunne, J., MacFaden, S., Walker, K., Guinn, S., Ahmed, L., Buford, E., Kurtz, E., McCabe, P., Pickford, J. A., Royar, A., Schulze, K., 2025, Chesapeake Bay Land Use/Land Cover (LULC) Database 2024 Edition: U.S. Geological Survey data release, </w:t>
      </w:r>
      <w:hyperlink r:id="rId110" w:history="1">
        <w:r w:rsidRPr="00BA0E51">
          <w:rPr>
            <w:rStyle w:val="Hyperlink"/>
            <w:lang w:val="en"/>
          </w:rPr>
          <w:t>https://doi.org/10.5066/P14BEBRC</w:t>
        </w:r>
      </w:hyperlink>
      <w:r w:rsidRPr="00BA0E51">
        <w:rPr>
          <w:lang w:val="en"/>
        </w:rPr>
        <w:t xml:space="preserve">.) </w:t>
      </w:r>
    </w:p>
    <w:p w14:paraId="35CD7F3E" w14:textId="77777777" w:rsidR="00BA0E51" w:rsidRPr="00BA0E51" w:rsidRDefault="00BA0E51" w:rsidP="00BA0E51">
      <w:r w:rsidRPr="00BA0E51">
        <w:t xml:space="preserve">Chesapeake Bay Watershed Riparian 30m 1:24k 2024 Edition (McDonald, S.M., Thompson, R.L., Katoski, M.P., Claggett, P.R., Ahmed, L., Fitch, A., and Wolf, J., 2024, Chesapeake Bay Watershed 1:24k 10, 30 and 90-meter Riparian Buffer Zones: U.S. Geological Survey data release, </w:t>
      </w:r>
      <w:hyperlink r:id="rId111">
        <w:r w:rsidRPr="00BA0E51">
          <w:rPr>
            <w:rStyle w:val="Hyperlink"/>
          </w:rPr>
          <w:t>https://doi.org/10.5066/P99HZHQ0</w:t>
        </w:r>
      </w:hyperlink>
      <w:r w:rsidRPr="00BA0E51">
        <w:t xml:space="preserve">.) </w:t>
      </w:r>
    </w:p>
    <w:p w14:paraId="70631A6C" w14:textId="77777777" w:rsidR="00BA0E51" w:rsidRPr="00BA0E51" w:rsidRDefault="00BA0E51" w:rsidP="00BA0E51">
      <w:pPr>
        <w:rPr>
          <w:lang w:val="en"/>
        </w:rPr>
      </w:pPr>
      <w:r w:rsidRPr="00BA0E51">
        <w:rPr>
          <w:lang w:val="en"/>
        </w:rPr>
        <w:t xml:space="preserve">National Wetlands Inventory (U.S. Fish and Wildlife Service. (n.d.). </w:t>
      </w:r>
      <w:r w:rsidRPr="00BA0E51">
        <w:rPr>
          <w:i/>
          <w:iCs/>
          <w:lang w:val="en"/>
        </w:rPr>
        <w:t>National Wetlands Inventory (NWI) dataset</w:t>
      </w:r>
      <w:r w:rsidRPr="00BA0E51">
        <w:rPr>
          <w:lang w:val="en"/>
        </w:rPr>
        <w:t xml:space="preserve"> (FGDC metadata XML) [Data set]. U.S. Department of the Interior. </w:t>
      </w:r>
      <w:hyperlink r:id="rId112" w:tgtFrame="_blank" w:history="1">
        <w:r w:rsidRPr="00BA0E51">
          <w:rPr>
            <w:rStyle w:val="Hyperlink"/>
            <w:lang w:val="en"/>
          </w:rPr>
          <w:t>https://documentst.ecosphere.fws.gov/wetlands/data/metadata/FWS_Wetlands.xml</w:t>
        </w:r>
      </w:hyperlink>
      <w:r w:rsidRPr="00BA0E51">
        <w:rPr>
          <w:lang w:val="en"/>
        </w:rPr>
        <w:t xml:space="preserve">)  </w:t>
      </w:r>
    </w:p>
    <w:p w14:paraId="256BAEB7" w14:textId="4A00C2CC" w:rsidR="001805A6" w:rsidRDefault="001805A6" w:rsidP="001805A6">
      <w:pPr>
        <w:pStyle w:val="Heading3"/>
      </w:pPr>
      <w:r>
        <w:lastRenderedPageBreak/>
        <w:t xml:space="preserve">Situation Analysis for Outcome 3.4: </w:t>
      </w:r>
      <w:r w:rsidRPr="001805A6">
        <w:t>Protected Lands</w:t>
      </w:r>
    </w:p>
    <w:tbl>
      <w:tblPr>
        <w:tblW w:w="944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7555"/>
        <w:gridCol w:w="990"/>
        <w:gridCol w:w="900"/>
      </w:tblGrid>
      <w:tr w:rsidR="00A74FD0" w:rsidRPr="00A74FD0" w14:paraId="73BCFCB1" w14:textId="77777777" w:rsidTr="0029776E">
        <w:trPr>
          <w:cantSplit/>
          <w:trHeight w:val="2330"/>
        </w:trPr>
        <w:tc>
          <w:tcPr>
            <w:tcW w:w="7555" w:type="dxa"/>
            <w:vAlign w:val="bottom"/>
          </w:tcPr>
          <w:p w14:paraId="1AEE8858" w14:textId="77777777" w:rsidR="00A74FD0" w:rsidRPr="00A74FD0" w:rsidRDefault="00A74FD0" w:rsidP="00A74FD0">
            <w:pPr>
              <w:rPr>
                <w:b/>
                <w:bCs/>
                <w:lang w:val="en"/>
              </w:rPr>
            </w:pPr>
            <w:r w:rsidRPr="00A74FD0">
              <w:rPr>
                <w:b/>
                <w:bCs/>
                <w:lang w:val="en"/>
              </w:rPr>
              <w:t>Challenges</w:t>
            </w:r>
          </w:p>
        </w:tc>
        <w:tc>
          <w:tcPr>
            <w:tcW w:w="990" w:type="dxa"/>
            <w:textDirection w:val="btLr"/>
            <w:vAlign w:val="center"/>
          </w:tcPr>
          <w:p w14:paraId="4BF14A8C" w14:textId="77777777" w:rsidR="00A74FD0" w:rsidRPr="00A74FD0" w:rsidRDefault="00A74FD0" w:rsidP="00A74FD0">
            <w:pPr>
              <w:rPr>
                <w:b/>
                <w:bCs/>
                <w:lang w:val="en"/>
              </w:rPr>
            </w:pPr>
            <w:r w:rsidRPr="00A74FD0">
              <w:rPr>
                <w:b/>
                <w:bCs/>
                <w:lang w:val="en"/>
              </w:rPr>
              <w:t>Within CBP’s ability to influence</w:t>
            </w:r>
          </w:p>
        </w:tc>
        <w:tc>
          <w:tcPr>
            <w:tcW w:w="900" w:type="dxa"/>
            <w:textDirection w:val="btLr"/>
          </w:tcPr>
          <w:p w14:paraId="02C5A7A4" w14:textId="77777777" w:rsidR="00A74FD0" w:rsidRPr="00A74FD0" w:rsidRDefault="00A74FD0" w:rsidP="00A74FD0">
            <w:pPr>
              <w:rPr>
                <w:b/>
                <w:bCs/>
                <w:lang w:val="en"/>
              </w:rPr>
            </w:pPr>
            <w:r w:rsidRPr="00A74FD0">
              <w:rPr>
                <w:b/>
                <w:bCs/>
                <w:lang w:val="en"/>
              </w:rPr>
              <w:t>Outside of CBP's ability to influence</w:t>
            </w:r>
          </w:p>
        </w:tc>
      </w:tr>
      <w:tr w:rsidR="00A74FD0" w:rsidRPr="00A74FD0" w14:paraId="15A86ADA" w14:textId="77777777" w:rsidTr="0029776E">
        <w:trPr>
          <w:trHeight w:val="286"/>
        </w:trPr>
        <w:tc>
          <w:tcPr>
            <w:tcW w:w="7555" w:type="dxa"/>
          </w:tcPr>
          <w:p w14:paraId="34370266" w14:textId="77777777" w:rsidR="00A74FD0" w:rsidRPr="00A74FD0" w:rsidRDefault="00A74FD0" w:rsidP="00A74FD0">
            <w:r w:rsidRPr="00A74FD0">
              <w:t>Data gaps in the Protected Lands Indicator Dataset- Attributes of the dataset are missing key amounts of data, limiting CBP's ability to understand conserved lands within the Chesapeake fully.</w:t>
            </w:r>
          </w:p>
        </w:tc>
        <w:tc>
          <w:tcPr>
            <w:tcW w:w="990" w:type="dxa"/>
            <w:vAlign w:val="center"/>
          </w:tcPr>
          <w:p w14:paraId="3D63C36B" w14:textId="77777777" w:rsidR="00A74FD0" w:rsidRPr="00A74FD0" w:rsidRDefault="00A74FD0" w:rsidP="00A74FD0">
            <w:pPr>
              <w:rPr>
                <w:lang w:val="en"/>
              </w:rPr>
            </w:pPr>
            <w:r w:rsidRPr="00A74FD0">
              <w:rPr>
                <w:lang w:val="en"/>
              </w:rPr>
              <w:t>X</w:t>
            </w:r>
          </w:p>
        </w:tc>
        <w:tc>
          <w:tcPr>
            <w:tcW w:w="900" w:type="dxa"/>
            <w:vAlign w:val="center"/>
          </w:tcPr>
          <w:p w14:paraId="374CBAD6" w14:textId="77777777" w:rsidR="00A74FD0" w:rsidRPr="00A74FD0" w:rsidRDefault="00A74FD0" w:rsidP="00A74FD0">
            <w:pPr>
              <w:rPr>
                <w:lang w:val="en"/>
              </w:rPr>
            </w:pPr>
          </w:p>
        </w:tc>
      </w:tr>
      <w:tr w:rsidR="00A74FD0" w:rsidRPr="00A74FD0" w14:paraId="157A55F8" w14:textId="77777777" w:rsidTr="0029776E">
        <w:trPr>
          <w:trHeight w:val="286"/>
        </w:trPr>
        <w:tc>
          <w:tcPr>
            <w:tcW w:w="7555" w:type="dxa"/>
          </w:tcPr>
          <w:p w14:paraId="7917EF21" w14:textId="77777777" w:rsidR="00A74FD0" w:rsidRPr="00A74FD0" w:rsidRDefault="00A74FD0" w:rsidP="00A74FD0">
            <w:r w:rsidRPr="00A74FD0">
              <w:t>Building relationships and trust within the Protected Lands Network- Jurisdictions have deep networks of implementers; the Bay Program does not. There is a need for the Bay Program to better coordinate with those doing the on-the-ground work</w:t>
            </w:r>
          </w:p>
        </w:tc>
        <w:tc>
          <w:tcPr>
            <w:tcW w:w="990" w:type="dxa"/>
            <w:vAlign w:val="center"/>
          </w:tcPr>
          <w:p w14:paraId="263DBF33" w14:textId="77777777" w:rsidR="00A74FD0" w:rsidRPr="00A74FD0" w:rsidRDefault="00A74FD0" w:rsidP="00A74FD0">
            <w:pPr>
              <w:rPr>
                <w:lang w:val="en"/>
              </w:rPr>
            </w:pPr>
            <w:r w:rsidRPr="00A74FD0">
              <w:rPr>
                <w:lang w:val="en"/>
              </w:rPr>
              <w:t>X</w:t>
            </w:r>
          </w:p>
        </w:tc>
        <w:tc>
          <w:tcPr>
            <w:tcW w:w="900" w:type="dxa"/>
            <w:vAlign w:val="center"/>
          </w:tcPr>
          <w:p w14:paraId="29DCC4E5" w14:textId="77777777" w:rsidR="00A74FD0" w:rsidRPr="00A74FD0" w:rsidRDefault="00A74FD0" w:rsidP="00A74FD0">
            <w:pPr>
              <w:rPr>
                <w:lang w:val="en"/>
              </w:rPr>
            </w:pPr>
          </w:p>
        </w:tc>
      </w:tr>
      <w:tr w:rsidR="00A74FD0" w:rsidRPr="00A74FD0" w14:paraId="687250A7" w14:textId="77777777" w:rsidTr="0029776E">
        <w:trPr>
          <w:trHeight w:val="286"/>
        </w:trPr>
        <w:tc>
          <w:tcPr>
            <w:tcW w:w="7555" w:type="dxa"/>
          </w:tcPr>
          <w:p w14:paraId="1140B73B" w14:textId="77777777" w:rsidR="00A74FD0" w:rsidRPr="00A74FD0" w:rsidRDefault="00A74FD0" w:rsidP="00A74FD0">
            <w:r w:rsidRPr="00A74FD0">
              <w:t xml:space="preserve">Communication- There is a need for communicating the importance of protection and demonstrating how it contributes to the successful achievement of a wide range of goals, including the economic impacts. Communication should be targeted to multiple audiences: the public, legislators, donors, etc. </w:t>
            </w:r>
          </w:p>
        </w:tc>
        <w:tc>
          <w:tcPr>
            <w:tcW w:w="990" w:type="dxa"/>
            <w:vAlign w:val="center"/>
          </w:tcPr>
          <w:p w14:paraId="7AC20562" w14:textId="77777777" w:rsidR="00A74FD0" w:rsidRPr="00A74FD0" w:rsidRDefault="00A74FD0" w:rsidP="00A74FD0">
            <w:pPr>
              <w:rPr>
                <w:lang w:val="en"/>
              </w:rPr>
            </w:pPr>
            <w:r w:rsidRPr="00A74FD0">
              <w:rPr>
                <w:lang w:val="en"/>
              </w:rPr>
              <w:t>X</w:t>
            </w:r>
          </w:p>
        </w:tc>
        <w:tc>
          <w:tcPr>
            <w:tcW w:w="900" w:type="dxa"/>
            <w:vAlign w:val="center"/>
          </w:tcPr>
          <w:p w14:paraId="00556E3A" w14:textId="77777777" w:rsidR="00A74FD0" w:rsidRPr="00A74FD0" w:rsidRDefault="00A74FD0" w:rsidP="00A74FD0">
            <w:pPr>
              <w:rPr>
                <w:lang w:val="en"/>
              </w:rPr>
            </w:pPr>
          </w:p>
        </w:tc>
      </w:tr>
      <w:tr w:rsidR="00A74FD0" w:rsidRPr="00A74FD0" w14:paraId="697EED4B" w14:textId="77777777" w:rsidTr="0029776E">
        <w:trPr>
          <w:trHeight w:val="64"/>
        </w:trPr>
        <w:tc>
          <w:tcPr>
            <w:tcW w:w="7555" w:type="dxa"/>
          </w:tcPr>
          <w:p w14:paraId="048D0F9C" w14:textId="77777777" w:rsidR="00A74FD0" w:rsidRPr="00A74FD0" w:rsidRDefault="00A74FD0" w:rsidP="00A74FD0">
            <w:pPr>
              <w:rPr>
                <w:lang w:val="en"/>
              </w:rPr>
            </w:pPr>
            <w:r w:rsidRPr="00A74FD0">
              <w:t>Land Use Change* - Land use across the watershed is shifting, increasing disturbance and impervious surfaces. These changes boost runoff and nonpoint source pollution while also fragmenting natural and working lands, reducing habitat connectivity and agricultural productivity.</w:t>
            </w:r>
          </w:p>
        </w:tc>
        <w:tc>
          <w:tcPr>
            <w:tcW w:w="990" w:type="dxa"/>
            <w:vAlign w:val="center"/>
          </w:tcPr>
          <w:p w14:paraId="329C759E" w14:textId="77777777" w:rsidR="00A74FD0" w:rsidRPr="00A74FD0" w:rsidRDefault="00A74FD0" w:rsidP="00A74FD0">
            <w:pPr>
              <w:rPr>
                <w:lang w:val="en"/>
              </w:rPr>
            </w:pPr>
            <w:r w:rsidRPr="00A74FD0">
              <w:rPr>
                <w:lang w:val="en"/>
              </w:rPr>
              <w:t>x</w:t>
            </w:r>
          </w:p>
        </w:tc>
        <w:tc>
          <w:tcPr>
            <w:tcW w:w="900" w:type="dxa"/>
            <w:vAlign w:val="center"/>
          </w:tcPr>
          <w:p w14:paraId="3758ECBD" w14:textId="77777777" w:rsidR="00A74FD0" w:rsidRPr="00A74FD0" w:rsidRDefault="00A74FD0" w:rsidP="00A74FD0">
            <w:pPr>
              <w:rPr>
                <w:lang w:val="en"/>
              </w:rPr>
            </w:pPr>
          </w:p>
        </w:tc>
      </w:tr>
      <w:tr w:rsidR="00A74FD0" w:rsidRPr="00A74FD0" w14:paraId="48B176D0" w14:textId="77777777" w:rsidTr="0029776E">
        <w:trPr>
          <w:trHeight w:val="286"/>
        </w:trPr>
        <w:tc>
          <w:tcPr>
            <w:tcW w:w="7555" w:type="dxa"/>
          </w:tcPr>
          <w:p w14:paraId="45623FE5" w14:textId="77777777" w:rsidR="00A74FD0" w:rsidRPr="00A74FD0" w:rsidRDefault="00A74FD0" w:rsidP="00A74FD0">
            <w:r w:rsidRPr="00A74FD0">
              <w:t>Population change- The overall population in the watershed is increasing, but is not evenly distributed. There are some areas of the watershed that are seeing increases in population, while others are losing population. These population changes can shape how protection is perceived in rural, suburban and urban areas.</w:t>
            </w:r>
          </w:p>
        </w:tc>
        <w:tc>
          <w:tcPr>
            <w:tcW w:w="990" w:type="dxa"/>
            <w:vAlign w:val="center"/>
          </w:tcPr>
          <w:p w14:paraId="653A1260" w14:textId="77777777" w:rsidR="00A74FD0" w:rsidRPr="00A74FD0" w:rsidRDefault="00A74FD0" w:rsidP="00A74FD0">
            <w:pPr>
              <w:rPr>
                <w:lang w:val="en"/>
              </w:rPr>
            </w:pPr>
          </w:p>
        </w:tc>
        <w:tc>
          <w:tcPr>
            <w:tcW w:w="900" w:type="dxa"/>
            <w:vAlign w:val="center"/>
          </w:tcPr>
          <w:p w14:paraId="7FDFD313" w14:textId="77777777" w:rsidR="00A74FD0" w:rsidRPr="00A74FD0" w:rsidRDefault="00A74FD0" w:rsidP="00A74FD0">
            <w:pPr>
              <w:rPr>
                <w:lang w:val="en"/>
              </w:rPr>
            </w:pPr>
            <w:r w:rsidRPr="00A74FD0">
              <w:rPr>
                <w:lang w:val="en"/>
              </w:rPr>
              <w:t>x</w:t>
            </w:r>
          </w:p>
        </w:tc>
      </w:tr>
      <w:tr w:rsidR="00A74FD0" w:rsidRPr="00A74FD0" w14:paraId="4A0CC030" w14:textId="77777777" w:rsidTr="0029776E">
        <w:trPr>
          <w:trHeight w:val="422"/>
        </w:trPr>
        <w:tc>
          <w:tcPr>
            <w:tcW w:w="7555" w:type="dxa"/>
          </w:tcPr>
          <w:p w14:paraId="5B27ED97" w14:textId="77777777" w:rsidR="00A74FD0" w:rsidRPr="00A74FD0" w:rsidRDefault="00A74FD0" w:rsidP="00A74FD0">
            <w:r w:rsidRPr="00A74FD0">
              <w:t xml:space="preserve">Funding- Partners are being asked to do more with fewer resources. There is a real need for funding for agency and partner capacity and technical assistance. </w:t>
            </w:r>
          </w:p>
        </w:tc>
        <w:tc>
          <w:tcPr>
            <w:tcW w:w="990" w:type="dxa"/>
            <w:vAlign w:val="center"/>
          </w:tcPr>
          <w:p w14:paraId="25D2A681" w14:textId="77777777" w:rsidR="00A74FD0" w:rsidRPr="00A74FD0" w:rsidRDefault="00A74FD0" w:rsidP="00A74FD0">
            <w:pPr>
              <w:rPr>
                <w:lang w:val="en"/>
              </w:rPr>
            </w:pPr>
            <w:r w:rsidRPr="00A74FD0">
              <w:rPr>
                <w:lang w:val="en"/>
              </w:rPr>
              <w:t>x</w:t>
            </w:r>
          </w:p>
        </w:tc>
        <w:tc>
          <w:tcPr>
            <w:tcW w:w="900" w:type="dxa"/>
            <w:vAlign w:val="center"/>
          </w:tcPr>
          <w:p w14:paraId="1D4A64E1" w14:textId="77777777" w:rsidR="00A74FD0" w:rsidRPr="00A74FD0" w:rsidRDefault="00A74FD0" w:rsidP="00A74FD0">
            <w:pPr>
              <w:rPr>
                <w:lang w:val="en"/>
              </w:rPr>
            </w:pPr>
          </w:p>
        </w:tc>
      </w:tr>
    </w:tbl>
    <w:p w14:paraId="38C04A6E" w14:textId="1444D306" w:rsidR="00400824" w:rsidRDefault="00400824" w:rsidP="00400824">
      <w:pPr>
        <w:pStyle w:val="Heading3"/>
      </w:pPr>
      <w:r>
        <w:lastRenderedPageBreak/>
        <w:t xml:space="preserve">Management Approaches for Outcome 3.4: </w:t>
      </w:r>
      <w:r w:rsidRPr="001805A6">
        <w:t>Protected Lands</w:t>
      </w:r>
    </w:p>
    <w:p w14:paraId="79B861B1" w14:textId="77777777" w:rsidR="00400824" w:rsidRPr="00C57596" w:rsidRDefault="00400824" w:rsidP="00400824">
      <w:pPr>
        <w:rPr>
          <w:u w:val="single"/>
        </w:rPr>
      </w:pPr>
      <w:r w:rsidRPr="00C57596">
        <w:rPr>
          <w:u w:val="single"/>
        </w:rPr>
        <w:t>Management Approach 3.4.1: Data, Tracking &amp; Targeting</w:t>
      </w:r>
    </w:p>
    <w:p w14:paraId="3188BA96" w14:textId="77777777" w:rsidR="00400824" w:rsidRPr="00400824" w:rsidRDefault="00400824" w:rsidP="00400824">
      <w:r w:rsidRPr="00400824">
        <w:t xml:space="preserve">Accurate and comprehensive tracking of protected lands over time is essential to achieving the Protected Lands Outcome and its Targets. </w:t>
      </w:r>
    </w:p>
    <w:p w14:paraId="5210112B" w14:textId="77777777" w:rsidR="00400824" w:rsidRPr="00400824" w:rsidRDefault="00400824" w:rsidP="00400824">
      <w:r w:rsidRPr="00400824">
        <w:t xml:space="preserve">High-quality data—particularly complete attribution of protection dates and public access status within the Protected Lands Indicator—are critical for assessing current conditions, setting up targets, and evaluating progress toward the Protected Lands Outcome. </w:t>
      </w:r>
    </w:p>
    <w:p w14:paraId="4B80B51A" w14:textId="77777777" w:rsidR="00400824" w:rsidRPr="00400824" w:rsidRDefault="00400824" w:rsidP="00400824">
      <w:pPr>
        <w:rPr>
          <w:lang w:val="en"/>
        </w:rPr>
      </w:pPr>
      <w:r w:rsidRPr="00400824">
        <w:t xml:space="preserve">This approach requires the Protected Lands Workgroup to coordinate with data managers to improve protected lands datasets' completeness and consistency, ensuring that all information is properly included and attributed so </w:t>
      </w:r>
      <w:proofErr w:type="spellStart"/>
      <w:r w:rsidRPr="00400824">
        <w:t>itcan</w:t>
      </w:r>
      <w:proofErr w:type="spellEnd"/>
      <w:r w:rsidRPr="00400824">
        <w:t xml:space="preserve"> be incorporated into the Protected Lands Indicator Database, making the database a comprehensive and reliable resource for tracking and analysis. </w:t>
      </w:r>
    </w:p>
    <w:p w14:paraId="23B3A424" w14:textId="77777777" w:rsidR="00400824" w:rsidRPr="00400824" w:rsidRDefault="00400824" w:rsidP="00400824">
      <w:r w:rsidRPr="00400824">
        <w:t>The Protected Lands Workgroup will also identify, quantify, and—where feasible—monetize the ecological, hydrological, and community benefits of land protection across the watershed, while assessing emerging issues and potential approaches for addressing them. These insights, along with jurisdictional plans (example: State Wildlife Action Plans), will help guide the strategic prioritization of conservation investments.</w:t>
      </w:r>
    </w:p>
    <w:p w14:paraId="27195618" w14:textId="77777777" w:rsidR="00400824" w:rsidRPr="00C57596" w:rsidRDefault="00400824" w:rsidP="00400824">
      <w:pPr>
        <w:rPr>
          <w:u w:val="single"/>
          <w:lang w:val="en"/>
        </w:rPr>
      </w:pPr>
      <w:r w:rsidRPr="00C57596">
        <w:rPr>
          <w:u w:val="single"/>
          <w:lang w:val="en"/>
        </w:rPr>
        <w:t>Management Approach 3.4.2 Funding Conservation &amp; Protection</w:t>
      </w:r>
    </w:p>
    <w:p w14:paraId="12088E05" w14:textId="77777777" w:rsidR="00400824" w:rsidRPr="00400824" w:rsidRDefault="00400824" w:rsidP="00400824">
      <w:r w:rsidRPr="00400824">
        <w:t>Sustained, accessible funding is critical for conserving and restoring protected lands. The Protected Lands Workgroup will work to expand both access to funding and the total resources available for protection and restoration activities. It will support partners in identifying and leveraging diverse funding opportunities, addressing challenges such as limited capacity. In collaboration with the Chesapeake Bay Program, the Workgroup will also explore ways to use appropriated funds more effectively.</w:t>
      </w:r>
    </w:p>
    <w:p w14:paraId="59E5108E" w14:textId="77777777" w:rsidR="00400824" w:rsidRPr="00400824" w:rsidRDefault="00400824" w:rsidP="00400824">
      <w:r w:rsidRPr="00400824">
        <w:t>To maximize long</w:t>
      </w:r>
      <w:r w:rsidRPr="00400824">
        <w:rPr>
          <w:lang w:val="en"/>
        </w:rPr>
        <w:noBreakHyphen/>
      </w:r>
      <w:r w:rsidRPr="00400824">
        <w:t xml:space="preserve">term value, the Workgroup will promote conservation and restoration strategies that advance multiple outcomes—including water quality, habitat and forest protection, and community </w:t>
      </w:r>
      <w:proofErr w:type="spellStart"/>
      <w:r w:rsidRPr="00400824">
        <w:t>well</w:t>
      </w:r>
      <w:r w:rsidRPr="00400824">
        <w:rPr>
          <w:lang w:val="en"/>
        </w:rPr>
        <w:noBreakHyphen/>
      </w:r>
      <w:r w:rsidRPr="00400824">
        <w:t>being</w:t>
      </w:r>
      <w:proofErr w:type="spellEnd"/>
      <w:r w:rsidRPr="00400824">
        <w:t>—and encourage coupling conservation and restoration efforts to increase environmental and community benefits.</w:t>
      </w:r>
    </w:p>
    <w:p w14:paraId="2A322757" w14:textId="77777777" w:rsidR="00400824" w:rsidRPr="00C57596" w:rsidRDefault="00400824" w:rsidP="00400824">
      <w:pPr>
        <w:rPr>
          <w:u w:val="single"/>
          <w:lang w:val="en"/>
        </w:rPr>
      </w:pPr>
      <w:r w:rsidRPr="00C57596">
        <w:rPr>
          <w:u w:val="single"/>
          <w:lang w:val="en"/>
        </w:rPr>
        <w:t>Management Approach 3.4.3 Engagement, Communication &amp; Outreach</w:t>
      </w:r>
    </w:p>
    <w:p w14:paraId="611BF185" w14:textId="77777777" w:rsidR="00400824" w:rsidRPr="00400824" w:rsidRDefault="00400824" w:rsidP="00400824">
      <w:pPr>
        <w:rPr>
          <w:lang w:val="en"/>
        </w:rPr>
      </w:pPr>
      <w:r w:rsidRPr="00400824">
        <w:rPr>
          <w:lang w:val="en"/>
        </w:rPr>
        <w:t>The Protected Lands Workgroup will strengthen land conservation and increase protection across the Chesapeake Watershed by actively engaging practitioners, improving communication resources, and expanding outreach that supports voluntary conservation and restoration activities.</w:t>
      </w:r>
    </w:p>
    <w:p w14:paraId="06686497" w14:textId="77777777" w:rsidR="00400824" w:rsidRPr="00400824" w:rsidRDefault="00400824" w:rsidP="00400824">
      <w:r w:rsidRPr="00400824">
        <w:lastRenderedPageBreak/>
        <w:t>Over the next six years, the workgroup will engage directly with the Protected Lands Network—including land conservation practitioner networks (such as the Chesapeake Conservation Partnership), federal and state agencies, local governments, nonprofits, and community partners—to build trust and cultivate meaningful, collaborative relationships. Through regular engagement, workgroup meetings, and knowledge-sharing, the Workgroup will deepen its understanding of on-the-round challenges, opportunities, and priorities. These strengthened relationships will support coordinated conservation strategies, advance shared goals, and enhance long-term stewardship of critical lands throughout the region.</w:t>
      </w:r>
    </w:p>
    <w:p w14:paraId="6AC73B55" w14:textId="77777777" w:rsidR="00400824" w:rsidRPr="00400824" w:rsidRDefault="00400824" w:rsidP="00400824">
      <w:pPr>
        <w:rPr>
          <w:lang w:val="en"/>
        </w:rPr>
      </w:pPr>
      <w:r w:rsidRPr="00400824">
        <w:t>The Workgroup will also develop and provide communication resources that help jurisdictions, local governments, and partners convey the environmental, economic, military readiness, and community benefits of land conservation and protection, especially the protection of our priority landscapes. Tools such as fact sheets, case studies, and messaging materials will support informed decision-making and build broader support for conservation at local and regional scales.</w:t>
      </w:r>
    </w:p>
    <w:p w14:paraId="35EFEC2A" w14:textId="77777777" w:rsidR="00131D9F" w:rsidRDefault="00131D9F" w:rsidP="00131D9F">
      <w:pPr>
        <w:pStyle w:val="Heading3"/>
      </w:pPr>
      <w:r>
        <w:t>Participating Partners</w:t>
      </w:r>
    </w:p>
    <w:p w14:paraId="5043E584" w14:textId="77777777" w:rsidR="00131D9F" w:rsidRDefault="00131D9F" w:rsidP="00131D9F">
      <w:r>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152AF3EE" w14:textId="77777777" w:rsidR="00131D9F" w:rsidRPr="00106BAE" w:rsidRDefault="00131D9F" w:rsidP="00434CD4">
      <w:pPr>
        <w:numPr>
          <w:ilvl w:val="0"/>
          <w:numId w:val="39"/>
        </w:numPr>
        <w:rPr>
          <w:b/>
          <w:bCs/>
          <w:lang w:val="en"/>
        </w:rPr>
      </w:pPr>
      <w:r w:rsidRPr="00106BAE">
        <w:rPr>
          <w:b/>
          <w:bCs/>
          <w:lang w:val="en"/>
        </w:rPr>
        <w:t>Signatory Partners</w:t>
      </w:r>
    </w:p>
    <w:p w14:paraId="2BDCBD97" w14:textId="77777777" w:rsidR="00131D9F" w:rsidRPr="00242AEB" w:rsidRDefault="00131D9F" w:rsidP="00434CD4">
      <w:pPr>
        <w:pStyle w:val="ListParagraph"/>
        <w:numPr>
          <w:ilvl w:val="1"/>
          <w:numId w:val="39"/>
        </w:numPr>
        <w:rPr>
          <w:lang w:val="en"/>
        </w:rPr>
      </w:pPr>
      <w:r w:rsidRPr="00242AEB">
        <w:rPr>
          <w:lang w:val="en"/>
        </w:rPr>
        <w:t xml:space="preserve">[TBD, will need to be added after November by signatory partners] </w:t>
      </w:r>
    </w:p>
    <w:p w14:paraId="4E621250" w14:textId="77777777" w:rsidR="00131D9F" w:rsidRPr="00106BAE" w:rsidRDefault="00131D9F" w:rsidP="00434CD4">
      <w:pPr>
        <w:numPr>
          <w:ilvl w:val="0"/>
          <w:numId w:val="39"/>
        </w:numPr>
        <w:rPr>
          <w:b/>
          <w:bCs/>
          <w:lang w:val="en"/>
        </w:rPr>
      </w:pPr>
      <w:r w:rsidRPr="00106BAE">
        <w:rPr>
          <w:b/>
          <w:bCs/>
          <w:lang w:val="en"/>
        </w:rPr>
        <w:t>Other Partners</w:t>
      </w:r>
    </w:p>
    <w:p w14:paraId="23655357" w14:textId="77777777" w:rsidR="00131D9F" w:rsidRPr="00106BAE" w:rsidRDefault="00131D9F" w:rsidP="00434CD4">
      <w:pPr>
        <w:numPr>
          <w:ilvl w:val="1"/>
          <w:numId w:val="39"/>
        </w:numPr>
        <w:rPr>
          <w:b/>
          <w:bCs/>
        </w:rPr>
      </w:pPr>
      <w:r w:rsidRPr="00106BAE">
        <w:t>[This list will be confirmed at a later date]</w:t>
      </w:r>
    </w:p>
    <w:p w14:paraId="6DBF6791" w14:textId="3F7F63FD" w:rsidR="00B75752" w:rsidRDefault="00B75752">
      <w:r>
        <w:br w:type="page"/>
      </w:r>
    </w:p>
    <w:p w14:paraId="4C0D24ED" w14:textId="77777777" w:rsidR="00D918CA" w:rsidRPr="00DE4197" w:rsidRDefault="00D918CA" w:rsidP="00D918CA">
      <w:pPr>
        <w:rPr>
          <w:sz w:val="48"/>
          <w:szCs w:val="48"/>
        </w:rPr>
      </w:pPr>
      <w:r>
        <w:rPr>
          <w:noProof/>
          <w:sz w:val="48"/>
          <w:szCs w:val="48"/>
        </w:rPr>
        <w:lastRenderedPageBreak/>
        <w:drawing>
          <wp:anchor distT="0" distB="0" distL="114300" distR="114300" simplePos="0" relativeHeight="251688960" behindDoc="1" locked="0" layoutInCell="1" allowOverlap="1" wp14:anchorId="2A06E5AE" wp14:editId="1DAE3D06">
            <wp:simplePos x="0" y="0"/>
            <wp:positionH relativeFrom="column">
              <wp:posOffset>-438150</wp:posOffset>
            </wp:positionH>
            <wp:positionV relativeFrom="paragraph">
              <wp:posOffset>76200</wp:posOffset>
            </wp:positionV>
            <wp:extent cx="6856961" cy="5463220"/>
            <wp:effectExtent l="0" t="0" r="1270" b="4445"/>
            <wp:wrapNone/>
            <wp:docPr id="1772318996"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2318996" name="Picture 28"/>
                    <pic:cNvPicPr>
                      <a:picLocks noChangeAspect="1" noChangeArrowheads="1"/>
                    </pic:cNvPicPr>
                  </pic:nvPicPr>
                  <pic:blipFill rotWithShape="1">
                    <a:blip r:embed="rId113">
                      <a:extLst>
                        <a:ext uri="{28A0092B-C50C-407E-A947-70E740481C1C}">
                          <a14:useLocalDpi xmlns:a14="http://schemas.microsoft.com/office/drawing/2010/main" val="0"/>
                        </a:ext>
                      </a:extLst>
                    </a:blip>
                    <a:srcRect l="18960" r="2" b="3152"/>
                    <a:stretch>
                      <a:fillRect/>
                    </a:stretch>
                  </pic:blipFill>
                  <pic:spPr bwMode="auto">
                    <a:xfrm>
                      <a:off x="0" y="0"/>
                      <a:ext cx="6856961" cy="546322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mc:AlternateContent>
          <mc:Choice Requires="wpg">
            <w:drawing>
              <wp:anchor distT="0" distB="0" distL="114300" distR="114300" simplePos="0" relativeHeight="251687936" behindDoc="1" locked="0" layoutInCell="1" allowOverlap="1" wp14:anchorId="2CFBF703" wp14:editId="594009CD">
                <wp:simplePos x="0" y="0"/>
                <wp:positionH relativeFrom="margin">
                  <wp:posOffset>-454025</wp:posOffset>
                </wp:positionH>
                <wp:positionV relativeFrom="margin">
                  <wp:posOffset>-481965</wp:posOffset>
                </wp:positionV>
                <wp:extent cx="6858000" cy="571501"/>
                <wp:effectExtent l="0" t="0" r="0" b="0"/>
                <wp:wrapSquare wrapText="bothSides"/>
                <wp:docPr id="1348389404" name="Group 6"/>
                <wp:cNvGraphicFramePr/>
                <a:graphic xmlns:a="http://schemas.openxmlformats.org/drawingml/2006/main">
                  <a:graphicData uri="http://schemas.microsoft.com/office/word/2010/wordprocessingGroup">
                    <wpg:wgp>
                      <wpg:cNvGrpSpPr/>
                      <wpg:grpSpPr>
                        <a:xfrm>
                          <a:off x="0" y="0"/>
                          <a:ext cx="6858000" cy="571501"/>
                          <a:chOff x="0" y="0"/>
                          <a:chExt cx="6858000" cy="571501"/>
                        </a:xfrm>
                      </wpg:grpSpPr>
                      <wps:wsp>
                        <wps:cNvPr id="1394683989" name="Rectangle: Single Corner Snipped 5"/>
                        <wps:cNvSpPr/>
                        <wps:spPr>
                          <a:xfrm>
                            <a:off x="0" y="0"/>
                            <a:ext cx="6858000" cy="571500"/>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EA27352" w14:textId="77777777" w:rsidR="00D918CA" w:rsidRPr="00B23160" w:rsidRDefault="00D918CA" w:rsidP="00D918CA">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392F1497" w14:textId="77777777" w:rsidR="00D918CA" w:rsidRDefault="00D918CA" w:rsidP="00D918CA">
                              <w:pPr>
                                <w:spacing w:before="120" w:after="0" w:line="240" w:lineRule="auto"/>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29735672" name="Rectangle: Single Corner Snipped 5"/>
                        <wps:cNvSpPr/>
                        <wps:spPr>
                          <a:xfrm rot="10800000">
                            <a:off x="5943600" y="0"/>
                            <a:ext cx="914400" cy="571501"/>
                          </a:xfrm>
                          <a:custGeom>
                            <a:avLst/>
                            <a:gdLst>
                              <a:gd name="csX0" fmla="*/ 0 w 5928995"/>
                              <a:gd name="csY0" fmla="*/ 1 h 571501"/>
                              <a:gd name="csX1" fmla="*/ 2760467 w 5928995"/>
                              <a:gd name="csY1" fmla="*/ 0 h 571501"/>
                              <a:gd name="csX2" fmla="*/ 5928995 w 5928995"/>
                              <a:gd name="csY2" fmla="*/ 571501 h 571501"/>
                              <a:gd name="csX3" fmla="*/ 0 w 5928995"/>
                              <a:gd name="csY3" fmla="*/ 571501 h 571501"/>
                              <a:gd name="csX4" fmla="*/ 0 w 5928995"/>
                              <a:gd name="csY4" fmla="*/ 1 h 571501"/>
                            </a:gdLst>
                            <a:ahLst/>
                            <a:cxnLst>
                              <a:cxn ang="0">
                                <a:pos x="csX0" y="csY0"/>
                              </a:cxn>
                              <a:cxn ang="0">
                                <a:pos x="csX1" y="csY1"/>
                              </a:cxn>
                              <a:cxn ang="0">
                                <a:pos x="csX2" y="csY2"/>
                              </a:cxn>
                              <a:cxn ang="0">
                                <a:pos x="csX3" y="csY3"/>
                              </a:cxn>
                              <a:cxn ang="0">
                                <a:pos x="csX4" y="csY4"/>
                              </a:cxn>
                            </a:cxnLst>
                            <a:rect l="l" t="t" r="r" b="b"/>
                            <a:pathLst>
                              <a:path w="5928995" h="571501">
                                <a:moveTo>
                                  <a:pt x="0" y="1"/>
                                </a:moveTo>
                                <a:lnTo>
                                  <a:pt x="2760467" y="0"/>
                                </a:lnTo>
                                <a:lnTo>
                                  <a:pt x="5928995" y="571501"/>
                                </a:lnTo>
                                <a:lnTo>
                                  <a:pt x="0" y="571501"/>
                                </a:lnTo>
                                <a:lnTo>
                                  <a:pt x="0" y="1"/>
                                </a:lnTo>
                                <a:close/>
                              </a:path>
                            </a:pathLst>
                          </a:custGeom>
                          <a:ln>
                            <a:noFill/>
                          </a:ln>
                        </wps:spPr>
                        <wps:style>
                          <a:lnRef idx="2">
                            <a:schemeClr val="accent6">
                              <a:shade val="15000"/>
                            </a:schemeClr>
                          </a:lnRef>
                          <a:fillRef idx="1">
                            <a:schemeClr val="accent6"/>
                          </a:fillRef>
                          <a:effectRef idx="0">
                            <a:schemeClr val="accent6"/>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2CFBF703" id="_x0000_s1045" style="position:absolute;margin-left:-35.75pt;margin-top:-37.95pt;width:540pt;height:45pt;z-index:-251628544;mso-position-horizontal-relative:margin;mso-position-vertical-relative:margin;mso-height-relative:margin" coordsize="68580,5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Ud0CSwQAAIEOAAAOAAAAZHJzL2Uyb0RvYy54bWzsV01v4zYQvRfofyB0LNBY/raFOIsg2wQF&#10;gt1gnWLbI0NRlgCKZEk6dvrr+0hKspxs3SBteupFX5x5HL6ZeaTOP+xrQR65sZWSq2R4liaES6by&#10;Sm5WyS/31z8uEmIdlTkVSvJV8sRt8uHi++/OdzrjI1UqkXNDACJtttOrpHROZ4OBZSWvqT1TmksM&#10;FsrU1OHVbAa5oTug12IwStPZYKdMro1i3Fp8/RgHk4uAXxScuc9FYbkjYpUgNheuJlwf/HVwcU6z&#10;jaG6rFgTBn1DFDWtJCbtoD5SR8nWVC+g6ooZZVXhzpiqB6ooKsbDGrCaYfpsNTdGbXVYyybbbXRH&#10;E6h9xtObYdmnxxuj1/rOgImd3oCL8ObXsi9M7e+IkuwDZU8dZXzvCMPH2WK6SFMwyzA2nQ+n6TBy&#10;ykoQ/8KNlT+ddhy00w6OgtlplIc9MGD/GQPrkmoeiLUZGLgzpMpRvePlZLYYLxfLhEhao1q/oH6o&#10;3AiekTWqS3BypYxEwa5lpTXPydQv1gcHlI5Em1nw+XYGQ1V2RNBMG+tuuKqJf1glBkGFWqOPt9Zh&#10;fpi2Jn5SIf1VqutKiDjqv4DPNq7w5J4Ej9ZfeIHlI5ejgBpaj18JQx4pmoYyxqUbxqGS5jx+RqKR&#10;9QjfeYRQhASgRy4wf4fdAPi2fokdYRp778pD53bO6anAonPnEWZW0nXOdSWV+RaAwKqamaN9S1Kk&#10;xrPk9g/7UBrLNs8PKn9CuRgVlcRqdl0hK7fUujtqIB1oBcih+4xLIdRulajmKSGlMn9867u3Rz1j&#10;NCE7SNEqsb9vqeEJET9LVPpyOJl47Qovk+l8hBfTH3noj8htfaWQuCGEV7Pw6O2daB8Lo+qvUM1L&#10;PyuGqGSYe5UwZ9qXKxclErrL+OVlMINeaepu5VozD+559lV3v/9KjW5K00EWPqm2u2j2rEKjrfeU&#10;6nLrVFGF8vVMR16bDKDTY1e9e8vPRsv5eDqbj/7Njo/VMUy9MKJJ/HobCZ0uJ+OZV8uXQhqSjJFj&#10;He2pANtGFfBwLa/Yb3JogP+0yRvNYvZXwBS1QDH+MCAp2ZHpcrRYLoNWHRn+1jcckpL0BbwPiFrq&#10;AEfzWTqZzU/B9s3TE7BgvYNtYjwFe2QetpoT2OMe9kkO+oZx/SdQJ69F7RseM4uUdkmjZVRwmrG9&#10;bBKJJ7QktvhYOVpZv4vGrKJsmEXWomzB0mf+Lx2QhujQ6tzfOYDg6DB65QzgLjqMX+kAWqLDpO8A&#10;ShBas36/vfnTmginNQfpwpaXEJzWHrwPVIc6T1v7SKCxbYGTsjuE+OEa2nuvgqE7HEVaNg6jQvat&#10;mgIPkbZUtxbtXQe8blqs6dA6WE1r1t6jeez7Vxu2cbYgTCjLY+Y9BWGz7bjwFPYE4j3OALO4ib7L&#10;GWDWlMObzgCt8/ucAf7f8f+rHT8c+fGfEyq7+SfzP1L993BCOPw5XvwJAAD//wMAUEsDBBQABgAI&#10;AAAAIQAvkYuv4AAAAAsBAAAPAAAAZHJzL2Rvd25yZXYueG1sTI/BTsMwEETvSPyDtUjcWttAoA1x&#10;qqoCThUSLRLqbRtvk6ixHcVukv49zgluszuj2bfZajQN66nztbMK5FwAI1s4XdtSwff+fbYA5gNa&#10;jY2zpOBKHlb57U2GqXaD/aJ+F0oWS6xPUUEVQpty7ouKDPq5a8lG7+Q6gyGOXcl1h0MsNw1/EOKZ&#10;G6xtvFBhS5uKivPuYhR8DDisH+Vbvz2fNtfDPvn82UpS6v5uXL8CCzSGvzBM+BEd8sh0dBerPWsU&#10;zF5kEqOTSJbApoQQi7g6RvUkgecZ//9D/gsAAP//AwBQSwECLQAUAAYACAAAACEAtoM4kv4AAADh&#10;AQAAEwAAAAAAAAAAAAAAAAAAAAAAW0NvbnRlbnRfVHlwZXNdLnhtbFBLAQItABQABgAIAAAAIQA4&#10;/SH/1gAAAJQBAAALAAAAAAAAAAAAAAAAAC8BAABfcmVscy8ucmVsc1BLAQItABQABgAIAAAAIQDL&#10;Ud0CSwQAAIEOAAAOAAAAAAAAAAAAAAAAAC4CAABkcnMvZTJvRG9jLnhtbFBLAQItABQABgAIAAAA&#10;IQAvkYuv4AAAAAsBAAAPAAAAAAAAAAAAAAAAAKUGAABkcnMvZG93bnJldi54bWxQSwUGAAAAAAQA&#10;BADzAAAAsgcAAAAA&#10;">
                <v:rect id="Rectangle: Single Corner Snipped 5" o:spid="_x0000_s1046" style="position:absolute;width:68580;height:5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rVhwyQAAAOMAAAAPAAAAZHJzL2Rvd25yZXYueG1sRE9fS8Mw&#10;EH8X/A7hBr65dFa2tls2xmAgIoLd9rC3o7k11eZSmthVP70RBB/v9/9Wm9G2YqDeN44VzKYJCOLK&#10;6YZrBcfD/j4D4QOyxtYxKfgiD5v17c0KC+2u/EZDGWoRQ9gXqMCE0BVS+sqQRT91HXHkLq63GOLZ&#10;11L3eI3htpUPSTKXFhuODQY72hmqPspPq+D5fZGWZtgO3+krnYw7vZz3O6/U3WTcLkEEGsO/+M/9&#10;pOP8NH+cZ2me5fD7UwRArn8AAAD//wMAUEsBAi0AFAAGAAgAAAAhANvh9svuAAAAhQEAABMAAAAA&#10;AAAAAAAAAAAAAAAAAFtDb250ZW50X1R5cGVzXS54bWxQSwECLQAUAAYACAAAACEAWvQsW78AAAAV&#10;AQAACwAAAAAAAAAAAAAAAAAfAQAAX3JlbHMvLnJlbHNQSwECLQAUAAYACAAAACEAu61YcMkAAADj&#10;AAAADwAAAAAAAAAAAAAAAAAHAgAAZHJzL2Rvd25yZXYueG1sUEsFBgAAAAADAAMAtwAAAP0CAAAA&#10;AA==&#10;" fillcolor="#156082 [3204]" stroked="f" strokeweight="1pt">
                  <v:textbox>
                    <w:txbxContent>
                      <w:p w14:paraId="7EA27352" w14:textId="77777777" w:rsidR="00D918CA" w:rsidRPr="00B23160" w:rsidRDefault="00D918CA" w:rsidP="00D918CA">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392F1497" w14:textId="77777777" w:rsidR="00D918CA" w:rsidRDefault="00D918CA" w:rsidP="00D918CA">
                        <w:pPr>
                          <w:spacing w:before="120" w:after="0" w:line="240" w:lineRule="auto"/>
                          <w:jc w:val="center"/>
                        </w:pPr>
                      </w:p>
                    </w:txbxContent>
                  </v:textbox>
                </v:rect>
                <v:shape id="Rectangle: Single Corner Snipped 5" o:spid="_x0000_s1047" style="position:absolute;left:59436;width:9144;height:5715;rotation:180;visibility:visible;mso-wrap-style:square;v-text-anchor:middle" coordsize="5928995,571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BlCXzAAAAOIAAAAPAAAAZHJzL2Rvd25yZXYueG1sRI9Ba8JA&#10;FITvQv/D8gpepG5MMKmpq4hFKnhprT309si+JtHs25BdNf33XUHocZiZb5j5sjeNuFDnassKJuMI&#10;BHFhdc2lgsPn5ukZhPPIGhvLpOCXHCwXD4M55tpe+YMue1+KAGGXo4LK+zaX0hUVGXRj2xIH78d2&#10;Bn2QXSl1h9cAN42MoyiVBmsOCxW2tK6oOO3PRsE2ObTJWzR63c2+EsPHb9pt3s9KDR/71QsIT73/&#10;D9/bW60gjWdZMk2zGG6Xwh2Qiz8AAAD//wMAUEsBAi0AFAAGAAgAAAAhANvh9svuAAAAhQEAABMA&#10;AAAAAAAAAAAAAAAAAAAAAFtDb250ZW50X1R5cGVzXS54bWxQSwECLQAUAAYACAAAACEAWvQsW78A&#10;AAAVAQAACwAAAAAAAAAAAAAAAAAfAQAAX3JlbHMvLnJlbHNQSwECLQAUAAYACAAAACEABgZQl8wA&#10;AADiAAAADwAAAAAAAAAAAAAAAAAHAgAAZHJzL2Rvd25yZXYueG1sUEsFBgAAAAADAAMAtwAAAAAD&#10;AAAAAA==&#10;" path="m,1l2760467,,5928995,571501,,571501,,1xe" fillcolor="#4ea72e [3209]" stroked="f" strokeweight="1pt">
                  <v:stroke joinstyle="miter"/>
                  <v:path arrowok="t" o:connecttype="custom" o:connectlocs="0,1;425733,0;914400,571501;0,571501;0,1" o:connectangles="0,0,0,0,0"/>
                </v:shape>
                <w10:wrap type="square" anchorx="margin" anchory="margin"/>
              </v:group>
            </w:pict>
          </mc:Fallback>
        </mc:AlternateContent>
      </w:r>
    </w:p>
    <w:p w14:paraId="2F4E7430" w14:textId="77777777" w:rsidR="00D918CA" w:rsidRDefault="00D918CA" w:rsidP="00D918CA"/>
    <w:p w14:paraId="6FCC11FA" w14:textId="77777777" w:rsidR="00D918CA" w:rsidRDefault="00D918CA" w:rsidP="00D918CA"/>
    <w:p w14:paraId="02DA9B09" w14:textId="77777777" w:rsidR="00D918CA" w:rsidRDefault="00D918CA" w:rsidP="00D918CA"/>
    <w:p w14:paraId="177A5B73" w14:textId="77777777" w:rsidR="00D918CA" w:rsidRDefault="00D918CA" w:rsidP="00D918CA"/>
    <w:p w14:paraId="4C130094" w14:textId="77777777" w:rsidR="00D918CA" w:rsidRDefault="00D918CA" w:rsidP="00D918CA"/>
    <w:p w14:paraId="100A0848" w14:textId="059E39EE" w:rsidR="00D918CA" w:rsidRDefault="001B1507" w:rsidP="001B1507">
      <w:pPr>
        <w:tabs>
          <w:tab w:val="left" w:pos="7611"/>
        </w:tabs>
      </w:pPr>
      <w:r>
        <w:tab/>
      </w:r>
    </w:p>
    <w:p w14:paraId="6BEC75D0" w14:textId="77777777" w:rsidR="00D918CA" w:rsidRDefault="00D918CA" w:rsidP="00D918CA"/>
    <w:p w14:paraId="6970AD96" w14:textId="77777777" w:rsidR="00D918CA" w:rsidRDefault="00D918CA" w:rsidP="00D918CA"/>
    <w:p w14:paraId="22C04B9B" w14:textId="77777777" w:rsidR="00D918CA" w:rsidRDefault="00D918CA" w:rsidP="00D918CA"/>
    <w:p w14:paraId="4621334E" w14:textId="4A9569C1" w:rsidR="00D918CA" w:rsidRDefault="00A23D7E" w:rsidP="00A23D7E">
      <w:pPr>
        <w:tabs>
          <w:tab w:val="left" w:pos="5250"/>
        </w:tabs>
      </w:pPr>
      <w:r>
        <w:tab/>
      </w:r>
    </w:p>
    <w:p w14:paraId="02BA0172" w14:textId="77777777" w:rsidR="00D918CA" w:rsidRDefault="00D918CA" w:rsidP="00D918CA">
      <w:pPr>
        <w:tabs>
          <w:tab w:val="left" w:pos="8509"/>
        </w:tabs>
      </w:pPr>
      <w:r>
        <w:tab/>
      </w:r>
    </w:p>
    <w:p w14:paraId="34D6182E" w14:textId="77777777" w:rsidR="00D918CA" w:rsidRDefault="00D918CA" w:rsidP="00D918CA"/>
    <w:p w14:paraId="146A652C" w14:textId="77777777" w:rsidR="00D918CA" w:rsidRDefault="00D918CA" w:rsidP="00D918CA"/>
    <w:p w14:paraId="50B805E6" w14:textId="77777777" w:rsidR="00D918CA" w:rsidRDefault="00D918CA" w:rsidP="00D918CA"/>
    <w:p w14:paraId="3EC73C3F" w14:textId="77777777" w:rsidR="00D918CA" w:rsidRPr="00F4128E" w:rsidRDefault="00D918CA" w:rsidP="00D918CA">
      <w:pPr>
        <w:rPr>
          <w:sz w:val="16"/>
          <w:szCs w:val="16"/>
        </w:rPr>
      </w:pPr>
    </w:p>
    <w:p w14:paraId="7C5F01BE" w14:textId="77777777" w:rsidR="00D918CA" w:rsidRDefault="00D918CA" w:rsidP="00D918CA">
      <w:r>
        <w:rPr>
          <w:noProof/>
        </w:rPr>
        <mc:AlternateContent>
          <mc:Choice Requires="wpg">
            <w:drawing>
              <wp:anchor distT="0" distB="0" distL="114300" distR="114300" simplePos="0" relativeHeight="251686912" behindDoc="1" locked="0" layoutInCell="1" allowOverlap="1" wp14:anchorId="08C4E3E7" wp14:editId="0467D403">
                <wp:simplePos x="0" y="0"/>
                <wp:positionH relativeFrom="margin">
                  <wp:posOffset>-451262</wp:posOffset>
                </wp:positionH>
                <wp:positionV relativeFrom="margin">
                  <wp:posOffset>5545777</wp:posOffset>
                </wp:positionV>
                <wp:extent cx="6858000" cy="3225165"/>
                <wp:effectExtent l="0" t="0" r="0" b="0"/>
                <wp:wrapNone/>
                <wp:docPr id="1081684131" name="Group 10"/>
                <wp:cNvGraphicFramePr/>
                <a:graphic xmlns:a="http://schemas.openxmlformats.org/drawingml/2006/main">
                  <a:graphicData uri="http://schemas.microsoft.com/office/word/2010/wordprocessingGroup">
                    <wpg:wgp>
                      <wpg:cNvGrpSpPr/>
                      <wpg:grpSpPr>
                        <a:xfrm>
                          <a:off x="0" y="0"/>
                          <a:ext cx="6858000" cy="3225165"/>
                          <a:chOff x="0" y="0"/>
                          <a:chExt cx="6858000" cy="914400"/>
                        </a:xfrm>
                      </wpg:grpSpPr>
                      <wps:wsp>
                        <wps:cNvPr id="649960220" name="Rectangle 7"/>
                        <wps:cNvSpPr/>
                        <wps:spPr>
                          <a:xfrm>
                            <a:off x="0" y="0"/>
                            <a:ext cx="6858000" cy="914400"/>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13329635" name="Rectangle 8"/>
                        <wps:cNvSpPr/>
                        <wps:spPr>
                          <a:xfrm>
                            <a:off x="0" y="0"/>
                            <a:ext cx="328613" cy="914400"/>
                          </a:xfrm>
                          <a:prstGeom prst="rect">
                            <a:avLst/>
                          </a:prstGeom>
                          <a:solidFill>
                            <a:schemeClr val="accent6"/>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CD6FBE4" id="Group 10" o:spid="_x0000_s1026" style="position:absolute;margin-left:-35.55pt;margin-top:436.7pt;width:540pt;height:253.95pt;z-index:-251629568;mso-position-horizontal-relative:margin;mso-position-vertical-relative:margin;mso-width-relative:margin;mso-height-relative:margin" coordsize="68580,91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61YgBwMAAJwKAAAOAAAAZHJzL2Uyb0RvYy54bWzsVtlOGzEUfa/Uf7D8XmbJQjJigiIoqBIC&#10;BFQ8G49nkTy2azuZpF/fa89CIFErgVqpEi+O7bufOffGJ6ebmqM106aSIsXRUYgRE1RmlShS/P3h&#10;4ssMI2OJyAiXgqV4yww+XXz+dNKohMWylDxjGoETYZJGpbi0ViVBYGjJamKOpGIChLnUNbFw1EWQ&#10;adKA95oHcRhOg0bqTGlJmTFwe94K8cL7z3NG7U2eG2YRTzHkZv2q/frk1mBxQpJCE1VWtEuDvCGL&#10;mlQCgg6uzoklaKWrPVd1RbU0MrdHVNaBzPOKMl8DVBOFr6q51HKlfC1F0hRqgAmgfYXTm93S6/Wl&#10;VvfqVgMSjSoAC39ytWxyXbtfyBJtPGTbATK2sYjC5XQ2mYUhIEtBNorjSTSdtKDSEpDfs6Pl10OW&#10;82g8Bi+QQ9DHDV5k0yjgh3mGwLwPgvuSKOaRNQlAcKtRlUEx4/l8GsYxlCNIDWy9A/4QUXCGjl1u&#10;LgnQHtAyiQHg3gTVgYJJorSxl0zWyG1SrCG6JxVZXxnbYtOruKBG8iq7qDj3B9cx7IxrtCbAdUIp&#10;EzbqEH2hyYXTF9JZtk7dDcDdl+N3dsuZ0+PijuWADnzr2CfjW3M/kM+hJBlr40cTx4rW/WDhv653&#10;6LRziD/4jn7nu3XT6TtT5jt7MA7/bDxY+MhS2MG4roTUhxzwAb681e9BaqFxKD3JbAvc0bKdK0bR&#10;iwo+3RUx9pZoGCTAJBiO9gaWnMsmxbLbYVRK/fPQvdMHcoMUowYGU4rNjxXRDCP+TQDtPXNgkvnD&#10;eHLs2Kp3JU+7ErGqzyTwIYIxrKjfOn3L+22uZf0IM3TpooKICAqxU0yt7g9nth2YMIUpWy69Gkwv&#10;ReyVuFfUOXeoOmo+bB6JVh1/LQyJa9m3Gkle0bjVdZZCLldW5pXn+DOuHd7Q9m3r/fX+n0WjUTyf&#10;jib7/T97f/+P4tk0GrWT8t+0/7RvwN1B8dH+XTu3Q+2j/f+H9vePAXgC+X+Q7rnm3li7Zz8unh+V&#10;i18AAAD//wMAUEsDBBQABgAIAAAAIQAgh1Qg4wAAAA0BAAAPAAAAZHJzL2Rvd25yZXYueG1sTI/B&#10;TsMwDIbvSLxDZCRuWxIKrJSm0zQBp2kSGxLi5jVeW61JqiZru7cnO8HNlj/9/v58OZmWDdT7xlkF&#10;ci6AkS2dbmyl4Gv/PkuB+YBWY+ssKbiQh2Vxe5Njpt1oP2nYhYrFEOszVFCH0GWc+7Img37uOrLx&#10;dnS9wRDXvuK6xzGGm5Y/CPHMDTY2fqixo3VN5Wl3Ngo+RhxXiXwbNqfj+vKzf9p+byQpdX83rV6B&#10;BZrCHwxX/agORXQ6uLPVnrUKZgspI6ogXSSPwK6EEOkLsEOcklQmwIuc/29R/AIAAP//AwBQSwEC&#10;LQAUAAYACAAAACEAtoM4kv4AAADhAQAAEwAAAAAAAAAAAAAAAAAAAAAAW0NvbnRlbnRfVHlwZXNd&#10;LnhtbFBLAQItABQABgAIAAAAIQA4/SH/1gAAAJQBAAALAAAAAAAAAAAAAAAAAC8BAABfcmVscy8u&#10;cmVsc1BLAQItABQABgAIAAAAIQCg61YgBwMAAJwKAAAOAAAAAAAAAAAAAAAAAC4CAABkcnMvZTJv&#10;RG9jLnhtbFBLAQItABQABgAIAAAAIQAgh1Qg4wAAAA0BAAAPAAAAAAAAAAAAAAAAAGEFAABkcnMv&#10;ZG93bnJldi54bWxQSwUGAAAAAAQABADzAAAAcQYAAAAA&#10;">
                <v:rect id="Rectangle 7" o:spid="_x0000_s1027" style="position:absolute;width:68580;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Ev9wygAAAOIAAAAPAAAAZHJzL2Rvd25yZXYueG1sRI/NasJA&#10;FIX3Bd9huIK7OmksqUZHEUEopRRMdeHukrlmYjN3QmaMaZ++syh0eTh/fKvNYBvRU+drxwqepgkI&#10;4tLpmisFx8/94xyED8gaG8ek4Js8bNajhxXm2t35QH0RKhFH2OeowITQ5lL60pBFP3UtcfQurrMY&#10;ouwqqTu8x3HbyDRJMmmx5vhgsKWdofKruFkFb9eXWWH6bf8z+6CTcaf3837nlZqMh+0SRKAh/If/&#10;2q9aQfa8WGRJmkaIiBRxQK5/AQAA//8DAFBLAQItABQABgAIAAAAIQDb4fbL7gAAAIUBAAATAAAA&#10;AAAAAAAAAAAAAAAAAABbQ29udGVudF9UeXBlc10ueG1sUEsBAi0AFAAGAAgAAAAhAFr0LFu/AAAA&#10;FQEAAAsAAAAAAAAAAAAAAAAAHwEAAF9yZWxzLy5yZWxzUEsBAi0AFAAGAAgAAAAhALAS/3DKAAAA&#10;4gAAAA8AAAAAAAAAAAAAAAAABwIAAGRycy9kb3ducmV2LnhtbFBLBQYAAAAAAwADALcAAAD+AgAA&#10;AAA=&#10;" fillcolor="#156082 [3204]" stroked="f" strokeweight="1pt"/>
                <v:rect id="Rectangle 8" o:spid="_x0000_s1028" style="position:absolute;width:3286;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hc2lyQAAAOIAAAAPAAAAZHJzL2Rvd25yZXYueG1sRI9fS8Mw&#10;FMXfBb9DuIIvsqVbccxu2RBBGL4U5zZf75JrU2xuShPX+O2NIPh4OH9+nPU2uU5caAitZwWzaQGC&#10;WHvTcqPg8PY8WYIIEdlg55kUfFOA7eb6ao2V8SO/0mUfG5FHOFSowMbYV1IGbclhmPqeOHsffnAY&#10;sxwaaQYc87jr5LwoFtJhy5lgsacnS/pz/+UyRJ/GY03vZ5uQdi910ndjrZW6vUmPKxCRUvwP/7V3&#10;RsFyVpbzh0V5D7+X8h2Qmx8AAAD//wMAUEsBAi0AFAAGAAgAAAAhANvh9svuAAAAhQEAABMAAAAA&#10;AAAAAAAAAAAAAAAAAFtDb250ZW50X1R5cGVzXS54bWxQSwECLQAUAAYACAAAACEAWvQsW78AAAAV&#10;AQAACwAAAAAAAAAAAAAAAAAfAQAAX3JlbHMvLnJlbHNQSwECLQAUAAYACAAAACEAsoXNpckAAADi&#10;AAAADwAAAAAAAAAAAAAAAAAHAgAAZHJzL2Rvd25yZXYueG1sUEsFBgAAAAADAAMAtwAAAP0CAAAA&#10;AA==&#10;" fillcolor="#4ea72e [3209]" stroked="f" strokeweight="1pt"/>
                <w10:wrap anchorx="margin" anchory="margin"/>
              </v:group>
            </w:pict>
          </mc:Fallback>
        </mc:AlternateContent>
      </w:r>
    </w:p>
    <w:p w14:paraId="63D2D374" w14:textId="0DD71D6A" w:rsidR="00D918CA" w:rsidRPr="00D608D5" w:rsidRDefault="00D918CA" w:rsidP="00D918CA">
      <w:pPr>
        <w:pStyle w:val="Style1"/>
        <w:rPr>
          <w:color w:val="FFFFFF" w:themeColor="background1"/>
        </w:rPr>
      </w:pPr>
      <w:bookmarkStart w:id="56" w:name="_Toc243576026"/>
      <w:r w:rsidRPr="00D608D5">
        <w:rPr>
          <w:color w:val="FFFFFF" w:themeColor="background1"/>
        </w:rPr>
        <w:t xml:space="preserve">Chapter </w:t>
      </w:r>
      <w:r>
        <w:rPr>
          <w:color w:val="FFFFFF" w:themeColor="background1"/>
        </w:rPr>
        <w:t>6</w:t>
      </w:r>
      <w:r w:rsidRPr="00D608D5">
        <w:rPr>
          <w:color w:val="FFFFFF" w:themeColor="background1"/>
        </w:rPr>
        <w:t xml:space="preserve">. Management Strategies for Goal </w:t>
      </w:r>
      <w:r>
        <w:rPr>
          <w:color w:val="FFFFFF" w:themeColor="background1"/>
        </w:rPr>
        <w:t>4</w:t>
      </w:r>
      <w:r w:rsidRPr="00D608D5">
        <w:rPr>
          <w:color w:val="FFFFFF" w:themeColor="background1"/>
        </w:rPr>
        <w:t xml:space="preserve">: </w:t>
      </w:r>
      <w:r>
        <w:rPr>
          <w:color w:val="FFFFFF" w:themeColor="background1"/>
        </w:rPr>
        <w:t>Engaged Communities</w:t>
      </w:r>
      <w:bookmarkEnd w:id="56"/>
      <w:r w:rsidRPr="00D608D5">
        <w:rPr>
          <w:color w:val="FFFFFF" w:themeColor="background1"/>
          <w:sz w:val="40"/>
        </w:rPr>
        <w:br w:type="page"/>
      </w:r>
    </w:p>
    <w:p w14:paraId="06DEDDC3" w14:textId="5F576289" w:rsidR="00B7604C" w:rsidRPr="008A7BCF" w:rsidRDefault="00B7604C" w:rsidP="00B7604C">
      <w:pPr>
        <w:pStyle w:val="Heading2"/>
        <w:rPr>
          <w:szCs w:val="40"/>
        </w:rPr>
      </w:pPr>
      <w:bookmarkStart w:id="57" w:name="_Toc243576027"/>
      <w:r>
        <w:rPr>
          <w:szCs w:val="40"/>
        </w:rPr>
        <w:lastRenderedPageBreak/>
        <w:t>Engaged Communities</w:t>
      </w:r>
      <w:r w:rsidRPr="008A7BCF">
        <w:rPr>
          <w:szCs w:val="40"/>
        </w:rPr>
        <w:t xml:space="preserve"> Goal</w:t>
      </w:r>
      <w:bookmarkEnd w:id="57"/>
    </w:p>
    <w:p w14:paraId="6DC72801" w14:textId="29380689" w:rsidR="00377DEA" w:rsidRDefault="00B7604C" w:rsidP="003A5AD3">
      <w:pPr>
        <w:jc w:val="both"/>
        <w:rPr>
          <w:sz w:val="28"/>
          <w:szCs w:val="28"/>
        </w:rPr>
      </w:pPr>
      <w:r w:rsidRPr="00B7604C">
        <w:rPr>
          <w:sz w:val="28"/>
          <w:szCs w:val="28"/>
        </w:rPr>
        <w:t>Engage and grow a community of local stewards and leaders through education, recreation and professional opportunities to ensure the long-term success of restoration and conservation efforts.</w:t>
      </w:r>
    </w:p>
    <w:p w14:paraId="4F051BB6" w14:textId="27EDEC93" w:rsidR="00402796" w:rsidRPr="004F0FFE" w:rsidRDefault="00402796" w:rsidP="00402796">
      <w:pPr>
        <w:pStyle w:val="Heading3"/>
      </w:pPr>
      <w:r w:rsidRPr="004F0FFE">
        <w:t xml:space="preserve">Situation Analysis for Goal </w:t>
      </w:r>
      <w:r>
        <w:t>4</w:t>
      </w:r>
      <w:r w:rsidRPr="004F0FFE">
        <w:t xml:space="preserve">: </w:t>
      </w:r>
      <w:r>
        <w:t>Engaged Communities</w:t>
      </w:r>
    </w:p>
    <w:p w14:paraId="1CC1F49B" w14:textId="1E4F343D" w:rsidR="00B7604C" w:rsidRDefault="00402796" w:rsidP="00BA071C">
      <w:r w:rsidRPr="00402796">
        <w:t>In the table below, the Goal Team has summarized the most critical challenges facing each of its Outcomes that are within CBP’s ability to impact or influence. The Goal Team and its Workgroups, as appropriate, have identified those challenges shown in bold as critical for Workgroups to begin addressing within the next six years via the development and implementation of Management Approaches. Challenges associated with Changing Environmental Conditions are denoted with an asterisk (*).</w:t>
      </w:r>
    </w:p>
    <w:tbl>
      <w:tblPr>
        <w:tblStyle w:val="TableGrid"/>
        <w:tblW w:w="5163" w:type="pct"/>
        <w:tblLayout w:type="fixed"/>
        <w:tblLook w:val="04A0" w:firstRow="1" w:lastRow="0" w:firstColumn="1" w:lastColumn="0" w:noHBand="0" w:noVBand="1"/>
      </w:tblPr>
      <w:tblGrid>
        <w:gridCol w:w="5125"/>
        <w:gridCol w:w="720"/>
        <w:gridCol w:w="541"/>
        <w:gridCol w:w="1079"/>
        <w:gridCol w:w="539"/>
        <w:gridCol w:w="1128"/>
        <w:gridCol w:w="523"/>
      </w:tblGrid>
      <w:tr w:rsidR="00402796" w:rsidRPr="00402796" w14:paraId="2459A6C2" w14:textId="77777777" w:rsidTr="00661353">
        <w:trPr>
          <w:cantSplit/>
          <w:trHeight w:val="393"/>
        </w:trPr>
        <w:tc>
          <w:tcPr>
            <w:tcW w:w="2654" w:type="pct"/>
            <w:vAlign w:val="bottom"/>
          </w:tcPr>
          <w:p w14:paraId="4A1D3CA7" w14:textId="77777777" w:rsidR="00402796" w:rsidRPr="00402796" w:rsidRDefault="00402796" w:rsidP="00402796">
            <w:pPr>
              <w:spacing w:after="160" w:line="278" w:lineRule="auto"/>
              <w:rPr>
                <w:b/>
                <w:bCs/>
                <w:lang w:val="en"/>
              </w:rPr>
            </w:pPr>
          </w:p>
        </w:tc>
        <w:tc>
          <w:tcPr>
            <w:tcW w:w="2346" w:type="pct"/>
            <w:gridSpan w:val="6"/>
          </w:tcPr>
          <w:p w14:paraId="5EACC049" w14:textId="77777777" w:rsidR="00402796" w:rsidRPr="00402796" w:rsidRDefault="00402796" w:rsidP="00402796">
            <w:pPr>
              <w:spacing w:after="160" w:line="278" w:lineRule="auto"/>
              <w:rPr>
                <w:b/>
                <w:bCs/>
                <w:lang w:val="en"/>
              </w:rPr>
            </w:pPr>
            <w:r w:rsidRPr="00402796">
              <w:rPr>
                <w:b/>
                <w:bCs/>
                <w:lang w:val="en"/>
              </w:rPr>
              <w:t>Outcomes</w:t>
            </w:r>
          </w:p>
        </w:tc>
      </w:tr>
      <w:tr w:rsidR="00402796" w:rsidRPr="00402796" w14:paraId="269C9DAA" w14:textId="77777777" w:rsidTr="00661353">
        <w:trPr>
          <w:cantSplit/>
          <w:trHeight w:val="2420"/>
        </w:trPr>
        <w:tc>
          <w:tcPr>
            <w:tcW w:w="2654" w:type="pct"/>
            <w:vAlign w:val="bottom"/>
          </w:tcPr>
          <w:p w14:paraId="1E5F2C15" w14:textId="77777777" w:rsidR="00402796" w:rsidRPr="00402796" w:rsidRDefault="00402796" w:rsidP="00402796">
            <w:pPr>
              <w:spacing w:line="278" w:lineRule="auto"/>
              <w:rPr>
                <w:b/>
                <w:bCs/>
                <w:lang w:val="en"/>
              </w:rPr>
            </w:pPr>
            <w:r w:rsidRPr="00402796">
              <w:rPr>
                <w:b/>
                <w:bCs/>
                <w:lang w:val="en"/>
              </w:rPr>
              <w:t>Challenges</w:t>
            </w:r>
          </w:p>
        </w:tc>
        <w:tc>
          <w:tcPr>
            <w:tcW w:w="373" w:type="pct"/>
            <w:textDirection w:val="btLr"/>
          </w:tcPr>
          <w:p w14:paraId="442ADFAB" w14:textId="77777777" w:rsidR="00402796" w:rsidRPr="00402796" w:rsidRDefault="00402796" w:rsidP="00402796">
            <w:pPr>
              <w:rPr>
                <w:lang w:val="en"/>
              </w:rPr>
            </w:pPr>
            <w:r w:rsidRPr="00402796">
              <w:rPr>
                <w:lang w:val="en"/>
              </w:rPr>
              <w:t>4.1 Local Government Leadership</w:t>
            </w:r>
          </w:p>
        </w:tc>
        <w:tc>
          <w:tcPr>
            <w:tcW w:w="280" w:type="pct"/>
            <w:textDirection w:val="btLr"/>
          </w:tcPr>
          <w:p w14:paraId="3BD38C3F" w14:textId="77777777" w:rsidR="00402796" w:rsidRPr="00402796" w:rsidRDefault="00402796" w:rsidP="00402796">
            <w:pPr>
              <w:rPr>
                <w:lang w:val="en"/>
              </w:rPr>
            </w:pPr>
            <w:r w:rsidRPr="00402796">
              <w:rPr>
                <w:lang w:val="en"/>
              </w:rPr>
              <w:t>4.2 Public Access</w:t>
            </w:r>
          </w:p>
        </w:tc>
        <w:tc>
          <w:tcPr>
            <w:tcW w:w="559" w:type="pct"/>
            <w:textDirection w:val="btLr"/>
          </w:tcPr>
          <w:p w14:paraId="3DB820A8" w14:textId="77777777" w:rsidR="00402796" w:rsidRPr="00402796" w:rsidRDefault="00402796" w:rsidP="00402796">
            <w:pPr>
              <w:rPr>
                <w:lang w:val="en"/>
              </w:rPr>
            </w:pPr>
            <w:r w:rsidRPr="00402796">
              <w:rPr>
                <w:lang w:val="en"/>
              </w:rPr>
              <w:t>4.3 School District Environmental Literacy Planning</w:t>
            </w:r>
          </w:p>
        </w:tc>
        <w:tc>
          <w:tcPr>
            <w:tcW w:w="279" w:type="pct"/>
            <w:textDirection w:val="btLr"/>
          </w:tcPr>
          <w:p w14:paraId="5BC9A9B7" w14:textId="77777777" w:rsidR="00402796" w:rsidRPr="00402796" w:rsidRDefault="00402796" w:rsidP="00402796">
            <w:pPr>
              <w:rPr>
                <w:lang w:val="en"/>
              </w:rPr>
            </w:pPr>
            <w:r w:rsidRPr="00402796">
              <w:rPr>
                <w:lang w:val="en"/>
              </w:rPr>
              <w:t>4.4 Stewardship</w:t>
            </w:r>
          </w:p>
        </w:tc>
        <w:tc>
          <w:tcPr>
            <w:tcW w:w="584" w:type="pct"/>
            <w:textDirection w:val="btLr"/>
          </w:tcPr>
          <w:p w14:paraId="6280C5C4" w14:textId="77777777" w:rsidR="00402796" w:rsidRPr="00402796" w:rsidRDefault="00402796" w:rsidP="00402796">
            <w:pPr>
              <w:rPr>
                <w:lang w:val="en"/>
              </w:rPr>
            </w:pPr>
            <w:r w:rsidRPr="00402796">
              <w:rPr>
                <w:lang w:val="en"/>
              </w:rPr>
              <w:t>4.5 Student Environmental Literacy Experiences</w:t>
            </w:r>
          </w:p>
        </w:tc>
        <w:tc>
          <w:tcPr>
            <w:tcW w:w="271" w:type="pct"/>
            <w:textDirection w:val="btLr"/>
          </w:tcPr>
          <w:p w14:paraId="012FECD0" w14:textId="77777777" w:rsidR="00402796" w:rsidRPr="00402796" w:rsidRDefault="00402796" w:rsidP="00402796">
            <w:pPr>
              <w:rPr>
                <w:lang w:val="en"/>
              </w:rPr>
            </w:pPr>
            <w:r w:rsidRPr="00402796">
              <w:rPr>
                <w:lang w:val="en"/>
              </w:rPr>
              <w:t>4.6 Workforce</w:t>
            </w:r>
          </w:p>
        </w:tc>
      </w:tr>
      <w:tr w:rsidR="00402796" w:rsidRPr="00402796" w14:paraId="734716C3" w14:textId="77777777" w:rsidTr="00661353">
        <w:trPr>
          <w:trHeight w:val="306"/>
        </w:trPr>
        <w:tc>
          <w:tcPr>
            <w:tcW w:w="2654" w:type="pct"/>
          </w:tcPr>
          <w:p w14:paraId="61593BC7" w14:textId="77777777" w:rsidR="00402796" w:rsidRPr="00402796" w:rsidRDefault="00402796" w:rsidP="00402796">
            <w:pPr>
              <w:spacing w:after="160" w:line="278" w:lineRule="auto"/>
            </w:pPr>
            <w:r w:rsidRPr="00402796">
              <w:t>Fragmented coordination and communication across organizations and jurisdictions limit collective action.</w:t>
            </w:r>
          </w:p>
        </w:tc>
        <w:tc>
          <w:tcPr>
            <w:tcW w:w="373" w:type="pct"/>
          </w:tcPr>
          <w:p w14:paraId="37572F67" w14:textId="77777777" w:rsidR="00402796" w:rsidRPr="00402796" w:rsidRDefault="00402796" w:rsidP="00402796">
            <w:pPr>
              <w:spacing w:after="160" w:line="278" w:lineRule="auto"/>
              <w:rPr>
                <w:lang w:val="en"/>
              </w:rPr>
            </w:pPr>
            <w:r w:rsidRPr="00402796">
              <w:rPr>
                <w:lang w:val="en"/>
              </w:rPr>
              <w:t>X</w:t>
            </w:r>
          </w:p>
        </w:tc>
        <w:tc>
          <w:tcPr>
            <w:tcW w:w="280" w:type="pct"/>
          </w:tcPr>
          <w:p w14:paraId="26C24601" w14:textId="77777777" w:rsidR="00402796" w:rsidRPr="00402796" w:rsidRDefault="00402796" w:rsidP="00402796">
            <w:pPr>
              <w:spacing w:after="160" w:line="278" w:lineRule="auto"/>
              <w:rPr>
                <w:lang w:val="en"/>
              </w:rPr>
            </w:pPr>
            <w:r w:rsidRPr="00402796">
              <w:rPr>
                <w:lang w:val="en"/>
              </w:rPr>
              <w:t>X</w:t>
            </w:r>
          </w:p>
        </w:tc>
        <w:tc>
          <w:tcPr>
            <w:tcW w:w="559" w:type="pct"/>
          </w:tcPr>
          <w:p w14:paraId="06046810" w14:textId="77777777" w:rsidR="00402796" w:rsidRPr="00402796" w:rsidRDefault="00402796" w:rsidP="00402796">
            <w:pPr>
              <w:spacing w:after="160" w:line="278" w:lineRule="auto"/>
              <w:rPr>
                <w:lang w:val="en"/>
              </w:rPr>
            </w:pPr>
            <w:r w:rsidRPr="00402796">
              <w:rPr>
                <w:lang w:val="en"/>
              </w:rPr>
              <w:t>X</w:t>
            </w:r>
          </w:p>
        </w:tc>
        <w:tc>
          <w:tcPr>
            <w:tcW w:w="279" w:type="pct"/>
          </w:tcPr>
          <w:p w14:paraId="7218DD2A" w14:textId="77777777" w:rsidR="00402796" w:rsidRPr="00402796" w:rsidRDefault="00402796" w:rsidP="00402796">
            <w:pPr>
              <w:spacing w:after="160" w:line="278" w:lineRule="auto"/>
              <w:rPr>
                <w:lang w:val="en"/>
              </w:rPr>
            </w:pPr>
            <w:r w:rsidRPr="00402796">
              <w:rPr>
                <w:lang w:val="en"/>
              </w:rPr>
              <w:t>X</w:t>
            </w:r>
          </w:p>
        </w:tc>
        <w:tc>
          <w:tcPr>
            <w:tcW w:w="584" w:type="pct"/>
          </w:tcPr>
          <w:p w14:paraId="3EE98CAB" w14:textId="77777777" w:rsidR="00402796" w:rsidRPr="00402796" w:rsidRDefault="00402796" w:rsidP="00402796">
            <w:pPr>
              <w:spacing w:after="160" w:line="278" w:lineRule="auto"/>
              <w:rPr>
                <w:lang w:val="en"/>
              </w:rPr>
            </w:pPr>
            <w:r w:rsidRPr="00402796">
              <w:rPr>
                <w:lang w:val="en"/>
              </w:rPr>
              <w:t>X</w:t>
            </w:r>
          </w:p>
        </w:tc>
        <w:tc>
          <w:tcPr>
            <w:tcW w:w="271" w:type="pct"/>
          </w:tcPr>
          <w:p w14:paraId="20C65211" w14:textId="77777777" w:rsidR="00402796" w:rsidRPr="00402796" w:rsidRDefault="00402796" w:rsidP="00402796">
            <w:pPr>
              <w:spacing w:after="160" w:line="278" w:lineRule="auto"/>
              <w:rPr>
                <w:lang w:val="en"/>
              </w:rPr>
            </w:pPr>
            <w:r w:rsidRPr="00402796">
              <w:rPr>
                <w:lang w:val="en"/>
              </w:rPr>
              <w:t>X</w:t>
            </w:r>
          </w:p>
        </w:tc>
      </w:tr>
      <w:tr w:rsidR="00402796" w:rsidRPr="00402796" w14:paraId="710E6901" w14:textId="77777777" w:rsidTr="00661353">
        <w:trPr>
          <w:trHeight w:val="306"/>
        </w:trPr>
        <w:tc>
          <w:tcPr>
            <w:tcW w:w="2654" w:type="pct"/>
          </w:tcPr>
          <w:p w14:paraId="094126B6" w14:textId="77777777" w:rsidR="00402796" w:rsidRPr="00402796" w:rsidRDefault="00402796" w:rsidP="00402796">
            <w:pPr>
              <w:spacing w:after="160" w:line="278" w:lineRule="auto"/>
              <w:rPr>
                <w:b/>
                <w:bCs/>
                <w:lang w:val="en"/>
              </w:rPr>
            </w:pPr>
            <w:r w:rsidRPr="00402796">
              <w:rPr>
                <w:b/>
                <w:bCs/>
                <w:lang w:val="en"/>
              </w:rPr>
              <w:t>Uneven capacity, governance structures, and geographic coverage create inconsistent implementation across the watershed.</w:t>
            </w:r>
          </w:p>
        </w:tc>
        <w:tc>
          <w:tcPr>
            <w:tcW w:w="373" w:type="pct"/>
          </w:tcPr>
          <w:p w14:paraId="2376CEF0" w14:textId="77777777" w:rsidR="00402796" w:rsidRPr="00402796" w:rsidRDefault="00402796" w:rsidP="00402796">
            <w:pPr>
              <w:spacing w:after="160" w:line="278" w:lineRule="auto"/>
              <w:rPr>
                <w:b/>
                <w:bCs/>
                <w:lang w:val="en"/>
              </w:rPr>
            </w:pPr>
            <w:r w:rsidRPr="00402796">
              <w:rPr>
                <w:b/>
                <w:bCs/>
                <w:lang w:val="en"/>
              </w:rPr>
              <w:t>X</w:t>
            </w:r>
          </w:p>
        </w:tc>
        <w:tc>
          <w:tcPr>
            <w:tcW w:w="280" w:type="pct"/>
          </w:tcPr>
          <w:p w14:paraId="1FED9738" w14:textId="77777777" w:rsidR="00402796" w:rsidRPr="00402796" w:rsidRDefault="00402796" w:rsidP="00402796">
            <w:pPr>
              <w:spacing w:after="160" w:line="278" w:lineRule="auto"/>
              <w:rPr>
                <w:b/>
                <w:bCs/>
                <w:lang w:val="en"/>
              </w:rPr>
            </w:pPr>
            <w:r w:rsidRPr="00402796">
              <w:rPr>
                <w:b/>
                <w:bCs/>
                <w:lang w:val="en"/>
              </w:rPr>
              <w:t>X</w:t>
            </w:r>
          </w:p>
        </w:tc>
        <w:tc>
          <w:tcPr>
            <w:tcW w:w="559" w:type="pct"/>
          </w:tcPr>
          <w:p w14:paraId="78CF0480" w14:textId="77777777" w:rsidR="00402796" w:rsidRPr="00402796" w:rsidRDefault="00402796" w:rsidP="00402796">
            <w:pPr>
              <w:spacing w:after="160" w:line="278" w:lineRule="auto"/>
              <w:rPr>
                <w:b/>
                <w:bCs/>
                <w:lang w:val="en"/>
              </w:rPr>
            </w:pPr>
            <w:r w:rsidRPr="00402796">
              <w:rPr>
                <w:b/>
                <w:bCs/>
                <w:lang w:val="en"/>
              </w:rPr>
              <w:t>X</w:t>
            </w:r>
          </w:p>
        </w:tc>
        <w:tc>
          <w:tcPr>
            <w:tcW w:w="279" w:type="pct"/>
          </w:tcPr>
          <w:p w14:paraId="38EC9571" w14:textId="77777777" w:rsidR="00402796" w:rsidRPr="00402796" w:rsidRDefault="00402796" w:rsidP="00402796">
            <w:pPr>
              <w:spacing w:after="160" w:line="278" w:lineRule="auto"/>
              <w:rPr>
                <w:b/>
                <w:bCs/>
                <w:lang w:val="en"/>
              </w:rPr>
            </w:pPr>
            <w:r w:rsidRPr="00402796">
              <w:rPr>
                <w:b/>
                <w:bCs/>
                <w:lang w:val="en"/>
              </w:rPr>
              <w:t>X</w:t>
            </w:r>
          </w:p>
        </w:tc>
        <w:tc>
          <w:tcPr>
            <w:tcW w:w="584" w:type="pct"/>
          </w:tcPr>
          <w:p w14:paraId="672DDC1A" w14:textId="77777777" w:rsidR="00402796" w:rsidRPr="00402796" w:rsidRDefault="00402796" w:rsidP="00402796">
            <w:pPr>
              <w:spacing w:after="160" w:line="278" w:lineRule="auto"/>
              <w:rPr>
                <w:b/>
                <w:bCs/>
                <w:lang w:val="en"/>
              </w:rPr>
            </w:pPr>
            <w:r w:rsidRPr="00402796">
              <w:rPr>
                <w:b/>
                <w:bCs/>
                <w:lang w:val="en"/>
              </w:rPr>
              <w:t>X</w:t>
            </w:r>
          </w:p>
        </w:tc>
        <w:tc>
          <w:tcPr>
            <w:tcW w:w="271" w:type="pct"/>
          </w:tcPr>
          <w:p w14:paraId="6561B94B" w14:textId="77777777" w:rsidR="00402796" w:rsidRPr="00402796" w:rsidRDefault="00402796" w:rsidP="00402796">
            <w:pPr>
              <w:spacing w:after="160" w:line="278" w:lineRule="auto"/>
              <w:rPr>
                <w:b/>
                <w:bCs/>
                <w:lang w:val="en"/>
              </w:rPr>
            </w:pPr>
            <w:r w:rsidRPr="00402796">
              <w:rPr>
                <w:b/>
                <w:bCs/>
                <w:lang w:val="en"/>
              </w:rPr>
              <w:t>X</w:t>
            </w:r>
          </w:p>
        </w:tc>
      </w:tr>
      <w:tr w:rsidR="00402796" w:rsidRPr="00402796" w14:paraId="753FFC7F" w14:textId="77777777" w:rsidTr="00661353">
        <w:trPr>
          <w:trHeight w:val="306"/>
        </w:trPr>
        <w:tc>
          <w:tcPr>
            <w:tcW w:w="2654" w:type="pct"/>
          </w:tcPr>
          <w:p w14:paraId="50DF47BE" w14:textId="77777777" w:rsidR="00402796" w:rsidRPr="00402796" w:rsidRDefault="00402796" w:rsidP="00402796">
            <w:pPr>
              <w:spacing w:after="160" w:line="278" w:lineRule="auto"/>
              <w:rPr>
                <w:lang w:val="en"/>
              </w:rPr>
            </w:pPr>
            <w:r w:rsidRPr="00402796">
              <w:rPr>
                <w:lang w:val="en"/>
              </w:rPr>
              <w:t>Limited political commitment and institutional support constrain resources, leadership attention, and sustained support toward outcomes.</w:t>
            </w:r>
          </w:p>
        </w:tc>
        <w:tc>
          <w:tcPr>
            <w:tcW w:w="373" w:type="pct"/>
          </w:tcPr>
          <w:p w14:paraId="20D031F2" w14:textId="77777777" w:rsidR="00402796" w:rsidRPr="00402796" w:rsidRDefault="00402796" w:rsidP="00402796">
            <w:pPr>
              <w:spacing w:after="160" w:line="278" w:lineRule="auto"/>
              <w:rPr>
                <w:lang w:val="en"/>
              </w:rPr>
            </w:pPr>
            <w:r w:rsidRPr="00402796">
              <w:rPr>
                <w:lang w:val="en"/>
              </w:rPr>
              <w:t>X</w:t>
            </w:r>
          </w:p>
        </w:tc>
        <w:tc>
          <w:tcPr>
            <w:tcW w:w="280" w:type="pct"/>
          </w:tcPr>
          <w:p w14:paraId="6E18D64C" w14:textId="77777777" w:rsidR="00402796" w:rsidRPr="00402796" w:rsidRDefault="00402796" w:rsidP="00402796">
            <w:pPr>
              <w:spacing w:after="160" w:line="278" w:lineRule="auto"/>
              <w:rPr>
                <w:lang w:val="en"/>
              </w:rPr>
            </w:pPr>
            <w:r w:rsidRPr="00402796">
              <w:rPr>
                <w:lang w:val="en"/>
              </w:rPr>
              <w:t>X</w:t>
            </w:r>
          </w:p>
        </w:tc>
        <w:tc>
          <w:tcPr>
            <w:tcW w:w="559" w:type="pct"/>
          </w:tcPr>
          <w:p w14:paraId="49E20317" w14:textId="77777777" w:rsidR="00402796" w:rsidRPr="00402796" w:rsidRDefault="00402796" w:rsidP="00402796">
            <w:pPr>
              <w:spacing w:after="160" w:line="278" w:lineRule="auto"/>
              <w:rPr>
                <w:lang w:val="en"/>
              </w:rPr>
            </w:pPr>
            <w:r w:rsidRPr="00402796">
              <w:rPr>
                <w:lang w:val="en"/>
              </w:rPr>
              <w:t>X</w:t>
            </w:r>
          </w:p>
        </w:tc>
        <w:tc>
          <w:tcPr>
            <w:tcW w:w="279" w:type="pct"/>
          </w:tcPr>
          <w:p w14:paraId="7E9D6F54" w14:textId="77777777" w:rsidR="00402796" w:rsidRPr="00402796" w:rsidRDefault="00402796" w:rsidP="00402796">
            <w:pPr>
              <w:spacing w:after="160" w:line="278" w:lineRule="auto"/>
              <w:rPr>
                <w:lang w:val="en"/>
              </w:rPr>
            </w:pPr>
            <w:r w:rsidRPr="00402796">
              <w:rPr>
                <w:lang w:val="en"/>
              </w:rPr>
              <w:t>X</w:t>
            </w:r>
          </w:p>
        </w:tc>
        <w:tc>
          <w:tcPr>
            <w:tcW w:w="584" w:type="pct"/>
          </w:tcPr>
          <w:p w14:paraId="78C4F1E2" w14:textId="77777777" w:rsidR="00402796" w:rsidRPr="00402796" w:rsidRDefault="00402796" w:rsidP="00402796">
            <w:pPr>
              <w:spacing w:after="160" w:line="278" w:lineRule="auto"/>
              <w:rPr>
                <w:lang w:val="en"/>
              </w:rPr>
            </w:pPr>
            <w:r w:rsidRPr="00402796">
              <w:rPr>
                <w:lang w:val="en"/>
              </w:rPr>
              <w:t>X</w:t>
            </w:r>
          </w:p>
        </w:tc>
        <w:tc>
          <w:tcPr>
            <w:tcW w:w="271" w:type="pct"/>
          </w:tcPr>
          <w:p w14:paraId="36805B6C" w14:textId="77777777" w:rsidR="00402796" w:rsidRPr="00402796" w:rsidRDefault="00402796" w:rsidP="00402796">
            <w:pPr>
              <w:spacing w:after="160" w:line="278" w:lineRule="auto"/>
              <w:rPr>
                <w:lang w:val="en"/>
              </w:rPr>
            </w:pPr>
            <w:r w:rsidRPr="00402796">
              <w:rPr>
                <w:lang w:val="en"/>
              </w:rPr>
              <w:t>X</w:t>
            </w:r>
          </w:p>
        </w:tc>
      </w:tr>
      <w:tr w:rsidR="00402796" w:rsidRPr="00402796" w14:paraId="5BE41B3B" w14:textId="77777777" w:rsidTr="00661353">
        <w:trPr>
          <w:trHeight w:val="306"/>
        </w:trPr>
        <w:tc>
          <w:tcPr>
            <w:tcW w:w="2654" w:type="pct"/>
          </w:tcPr>
          <w:p w14:paraId="32C6922B" w14:textId="77777777" w:rsidR="00402796" w:rsidRPr="00402796" w:rsidRDefault="00402796" w:rsidP="00402796">
            <w:pPr>
              <w:spacing w:after="160" w:line="278" w:lineRule="auto"/>
              <w:rPr>
                <w:b/>
                <w:bCs/>
                <w:lang w:val="en"/>
              </w:rPr>
            </w:pPr>
            <w:r w:rsidRPr="00402796">
              <w:rPr>
                <w:b/>
                <w:bCs/>
                <w:lang w:val="en"/>
              </w:rPr>
              <w:t>Sustaining resources, partnerships, staffing, leadership, and workforce pipelines</w:t>
            </w:r>
          </w:p>
        </w:tc>
        <w:tc>
          <w:tcPr>
            <w:tcW w:w="373" w:type="pct"/>
          </w:tcPr>
          <w:p w14:paraId="06E2432E" w14:textId="77777777" w:rsidR="00402796" w:rsidRPr="00402796" w:rsidRDefault="00402796" w:rsidP="00402796">
            <w:pPr>
              <w:spacing w:after="160" w:line="278" w:lineRule="auto"/>
              <w:rPr>
                <w:b/>
                <w:bCs/>
                <w:lang w:val="en"/>
              </w:rPr>
            </w:pPr>
          </w:p>
        </w:tc>
        <w:tc>
          <w:tcPr>
            <w:tcW w:w="280" w:type="pct"/>
          </w:tcPr>
          <w:p w14:paraId="31380119" w14:textId="77777777" w:rsidR="00402796" w:rsidRPr="00402796" w:rsidRDefault="00402796" w:rsidP="00402796">
            <w:pPr>
              <w:spacing w:after="160" w:line="278" w:lineRule="auto"/>
              <w:rPr>
                <w:b/>
                <w:bCs/>
                <w:lang w:val="en"/>
              </w:rPr>
            </w:pPr>
          </w:p>
        </w:tc>
        <w:tc>
          <w:tcPr>
            <w:tcW w:w="559" w:type="pct"/>
          </w:tcPr>
          <w:p w14:paraId="4C8ED733" w14:textId="77777777" w:rsidR="00402796" w:rsidRPr="00402796" w:rsidRDefault="00402796" w:rsidP="00402796">
            <w:pPr>
              <w:spacing w:after="160" w:line="278" w:lineRule="auto"/>
              <w:rPr>
                <w:b/>
                <w:bCs/>
                <w:lang w:val="en"/>
              </w:rPr>
            </w:pPr>
            <w:r w:rsidRPr="00402796">
              <w:rPr>
                <w:b/>
                <w:bCs/>
                <w:lang w:val="en"/>
              </w:rPr>
              <w:t>X</w:t>
            </w:r>
          </w:p>
        </w:tc>
        <w:tc>
          <w:tcPr>
            <w:tcW w:w="279" w:type="pct"/>
          </w:tcPr>
          <w:p w14:paraId="1EE2A56F" w14:textId="77777777" w:rsidR="00402796" w:rsidRPr="00402796" w:rsidRDefault="00402796" w:rsidP="00402796">
            <w:pPr>
              <w:spacing w:after="160" w:line="278" w:lineRule="auto"/>
              <w:rPr>
                <w:b/>
                <w:bCs/>
                <w:lang w:val="en"/>
              </w:rPr>
            </w:pPr>
            <w:r w:rsidRPr="00402796">
              <w:rPr>
                <w:b/>
                <w:bCs/>
                <w:lang w:val="en"/>
              </w:rPr>
              <w:t>X</w:t>
            </w:r>
          </w:p>
        </w:tc>
        <w:tc>
          <w:tcPr>
            <w:tcW w:w="584" w:type="pct"/>
          </w:tcPr>
          <w:p w14:paraId="77F147FF" w14:textId="77777777" w:rsidR="00402796" w:rsidRPr="00402796" w:rsidRDefault="00402796" w:rsidP="00402796">
            <w:pPr>
              <w:spacing w:after="160" w:line="278" w:lineRule="auto"/>
              <w:rPr>
                <w:b/>
                <w:bCs/>
                <w:lang w:val="en"/>
              </w:rPr>
            </w:pPr>
            <w:r w:rsidRPr="00402796">
              <w:rPr>
                <w:b/>
                <w:bCs/>
                <w:lang w:val="en"/>
              </w:rPr>
              <w:t>X</w:t>
            </w:r>
          </w:p>
        </w:tc>
        <w:tc>
          <w:tcPr>
            <w:tcW w:w="271" w:type="pct"/>
          </w:tcPr>
          <w:p w14:paraId="7E63F612" w14:textId="77777777" w:rsidR="00402796" w:rsidRPr="00402796" w:rsidRDefault="00402796" w:rsidP="00402796">
            <w:pPr>
              <w:spacing w:after="160" w:line="278" w:lineRule="auto"/>
              <w:rPr>
                <w:b/>
                <w:bCs/>
                <w:lang w:val="en"/>
              </w:rPr>
            </w:pPr>
            <w:r w:rsidRPr="00402796">
              <w:rPr>
                <w:b/>
                <w:bCs/>
                <w:lang w:val="en"/>
              </w:rPr>
              <w:t>X</w:t>
            </w:r>
          </w:p>
        </w:tc>
      </w:tr>
      <w:tr w:rsidR="00402796" w:rsidRPr="00402796" w14:paraId="1884F48A" w14:textId="77777777" w:rsidTr="00661353">
        <w:trPr>
          <w:trHeight w:val="306"/>
        </w:trPr>
        <w:tc>
          <w:tcPr>
            <w:tcW w:w="2654" w:type="pct"/>
          </w:tcPr>
          <w:p w14:paraId="58F588AA" w14:textId="77777777" w:rsidR="00402796" w:rsidRPr="00402796" w:rsidRDefault="00402796" w:rsidP="00402796">
            <w:pPr>
              <w:spacing w:after="160" w:line="278" w:lineRule="auto"/>
              <w:rPr>
                <w:b/>
                <w:bCs/>
                <w:lang w:val="en"/>
              </w:rPr>
            </w:pPr>
            <w:r w:rsidRPr="00402796">
              <w:rPr>
                <w:b/>
                <w:bCs/>
                <w:lang w:val="en"/>
              </w:rPr>
              <w:lastRenderedPageBreak/>
              <w:t>Inconsistent metrics, data sharing, and evaluation approaches limit understanding of collective impact and adaptive management.</w:t>
            </w:r>
          </w:p>
        </w:tc>
        <w:tc>
          <w:tcPr>
            <w:tcW w:w="373" w:type="pct"/>
          </w:tcPr>
          <w:p w14:paraId="5E88C09E" w14:textId="77777777" w:rsidR="00402796" w:rsidRPr="00402796" w:rsidRDefault="00402796" w:rsidP="00402796">
            <w:pPr>
              <w:spacing w:after="160" w:line="278" w:lineRule="auto"/>
              <w:rPr>
                <w:b/>
                <w:bCs/>
                <w:lang w:val="en"/>
              </w:rPr>
            </w:pPr>
            <w:r w:rsidRPr="00402796">
              <w:rPr>
                <w:b/>
                <w:bCs/>
                <w:lang w:val="en"/>
              </w:rPr>
              <w:t>X</w:t>
            </w:r>
          </w:p>
        </w:tc>
        <w:tc>
          <w:tcPr>
            <w:tcW w:w="280" w:type="pct"/>
          </w:tcPr>
          <w:p w14:paraId="3F524597" w14:textId="77777777" w:rsidR="00402796" w:rsidRPr="00402796" w:rsidRDefault="00402796" w:rsidP="00402796">
            <w:pPr>
              <w:spacing w:after="160" w:line="278" w:lineRule="auto"/>
              <w:rPr>
                <w:b/>
                <w:bCs/>
                <w:lang w:val="en"/>
              </w:rPr>
            </w:pPr>
            <w:r w:rsidRPr="00402796">
              <w:rPr>
                <w:b/>
                <w:bCs/>
                <w:lang w:val="en"/>
              </w:rPr>
              <w:t>X</w:t>
            </w:r>
          </w:p>
        </w:tc>
        <w:tc>
          <w:tcPr>
            <w:tcW w:w="559" w:type="pct"/>
          </w:tcPr>
          <w:p w14:paraId="524483AD" w14:textId="77777777" w:rsidR="00402796" w:rsidRPr="00402796" w:rsidRDefault="00402796" w:rsidP="00402796">
            <w:pPr>
              <w:spacing w:after="160" w:line="278" w:lineRule="auto"/>
              <w:rPr>
                <w:b/>
                <w:bCs/>
                <w:lang w:val="en"/>
              </w:rPr>
            </w:pPr>
            <w:r w:rsidRPr="00402796">
              <w:rPr>
                <w:b/>
                <w:bCs/>
                <w:lang w:val="en"/>
              </w:rPr>
              <w:t>X</w:t>
            </w:r>
          </w:p>
        </w:tc>
        <w:tc>
          <w:tcPr>
            <w:tcW w:w="279" w:type="pct"/>
          </w:tcPr>
          <w:p w14:paraId="297C6B2D" w14:textId="77777777" w:rsidR="00402796" w:rsidRPr="00402796" w:rsidRDefault="00402796" w:rsidP="00402796">
            <w:pPr>
              <w:spacing w:after="160" w:line="278" w:lineRule="auto"/>
              <w:rPr>
                <w:b/>
                <w:bCs/>
                <w:lang w:val="en"/>
              </w:rPr>
            </w:pPr>
            <w:r w:rsidRPr="00402796">
              <w:rPr>
                <w:b/>
                <w:bCs/>
                <w:lang w:val="en"/>
              </w:rPr>
              <w:t>X</w:t>
            </w:r>
          </w:p>
        </w:tc>
        <w:tc>
          <w:tcPr>
            <w:tcW w:w="584" w:type="pct"/>
          </w:tcPr>
          <w:p w14:paraId="25286355" w14:textId="77777777" w:rsidR="00402796" w:rsidRPr="00402796" w:rsidRDefault="00402796" w:rsidP="00402796">
            <w:pPr>
              <w:spacing w:after="160" w:line="278" w:lineRule="auto"/>
              <w:rPr>
                <w:b/>
                <w:bCs/>
                <w:lang w:val="en"/>
              </w:rPr>
            </w:pPr>
            <w:r w:rsidRPr="00402796">
              <w:rPr>
                <w:b/>
                <w:bCs/>
                <w:lang w:val="en"/>
              </w:rPr>
              <w:t>X</w:t>
            </w:r>
          </w:p>
        </w:tc>
        <w:tc>
          <w:tcPr>
            <w:tcW w:w="271" w:type="pct"/>
          </w:tcPr>
          <w:p w14:paraId="19778062" w14:textId="77777777" w:rsidR="00402796" w:rsidRPr="00402796" w:rsidRDefault="00402796" w:rsidP="00402796">
            <w:pPr>
              <w:spacing w:after="160" w:line="278" w:lineRule="auto"/>
              <w:rPr>
                <w:b/>
                <w:bCs/>
                <w:lang w:val="en"/>
              </w:rPr>
            </w:pPr>
            <w:r w:rsidRPr="00402796">
              <w:rPr>
                <w:b/>
                <w:bCs/>
                <w:lang w:val="en"/>
              </w:rPr>
              <w:t>X</w:t>
            </w:r>
          </w:p>
        </w:tc>
      </w:tr>
      <w:tr w:rsidR="00402796" w:rsidRPr="00402796" w14:paraId="7200E4BB" w14:textId="77777777" w:rsidTr="00661353">
        <w:trPr>
          <w:trHeight w:val="306"/>
        </w:trPr>
        <w:tc>
          <w:tcPr>
            <w:tcW w:w="2654" w:type="pct"/>
          </w:tcPr>
          <w:p w14:paraId="3FA609CE" w14:textId="77777777" w:rsidR="00402796" w:rsidRPr="00402796" w:rsidRDefault="00402796" w:rsidP="00402796">
            <w:pPr>
              <w:spacing w:after="160" w:line="278" w:lineRule="auto"/>
            </w:pPr>
            <w:r w:rsidRPr="00402796">
              <w:t>Changing environmental conditions can disrupt stewardship, agriculture, education, public access, and engagement activities and affect the timing, safety, and effectiveness of implementation.*</w:t>
            </w:r>
          </w:p>
        </w:tc>
        <w:tc>
          <w:tcPr>
            <w:tcW w:w="373" w:type="pct"/>
          </w:tcPr>
          <w:p w14:paraId="5FD2FC1A" w14:textId="77777777" w:rsidR="00402796" w:rsidRPr="00402796" w:rsidRDefault="00402796" w:rsidP="00402796">
            <w:pPr>
              <w:spacing w:after="160" w:line="278" w:lineRule="auto"/>
              <w:rPr>
                <w:lang w:val="en"/>
              </w:rPr>
            </w:pPr>
            <w:r w:rsidRPr="00402796">
              <w:rPr>
                <w:lang w:val="en"/>
              </w:rPr>
              <w:t>X</w:t>
            </w:r>
          </w:p>
        </w:tc>
        <w:tc>
          <w:tcPr>
            <w:tcW w:w="280" w:type="pct"/>
          </w:tcPr>
          <w:p w14:paraId="3C1E4A3C" w14:textId="77777777" w:rsidR="00402796" w:rsidRPr="00402796" w:rsidRDefault="00402796" w:rsidP="00402796">
            <w:pPr>
              <w:spacing w:after="160" w:line="278" w:lineRule="auto"/>
              <w:rPr>
                <w:lang w:val="en"/>
              </w:rPr>
            </w:pPr>
            <w:r w:rsidRPr="00402796">
              <w:rPr>
                <w:lang w:val="en"/>
              </w:rPr>
              <w:t>X</w:t>
            </w:r>
          </w:p>
        </w:tc>
        <w:tc>
          <w:tcPr>
            <w:tcW w:w="559" w:type="pct"/>
          </w:tcPr>
          <w:p w14:paraId="7112C300" w14:textId="77777777" w:rsidR="00402796" w:rsidRPr="00402796" w:rsidRDefault="00402796" w:rsidP="00402796">
            <w:pPr>
              <w:spacing w:after="160" w:line="278" w:lineRule="auto"/>
              <w:rPr>
                <w:lang w:val="en"/>
              </w:rPr>
            </w:pPr>
            <w:r w:rsidRPr="00402796">
              <w:rPr>
                <w:lang w:val="en"/>
              </w:rPr>
              <w:t>X</w:t>
            </w:r>
          </w:p>
        </w:tc>
        <w:tc>
          <w:tcPr>
            <w:tcW w:w="279" w:type="pct"/>
          </w:tcPr>
          <w:p w14:paraId="77CFC3B8" w14:textId="77777777" w:rsidR="00402796" w:rsidRPr="00402796" w:rsidRDefault="00402796" w:rsidP="00402796">
            <w:pPr>
              <w:spacing w:after="160" w:line="278" w:lineRule="auto"/>
              <w:rPr>
                <w:lang w:val="en"/>
              </w:rPr>
            </w:pPr>
            <w:r w:rsidRPr="00402796">
              <w:rPr>
                <w:lang w:val="en"/>
              </w:rPr>
              <w:t>X</w:t>
            </w:r>
          </w:p>
        </w:tc>
        <w:tc>
          <w:tcPr>
            <w:tcW w:w="584" w:type="pct"/>
          </w:tcPr>
          <w:p w14:paraId="78945942" w14:textId="77777777" w:rsidR="00402796" w:rsidRPr="00402796" w:rsidRDefault="00402796" w:rsidP="00402796">
            <w:pPr>
              <w:spacing w:after="160" w:line="278" w:lineRule="auto"/>
              <w:rPr>
                <w:lang w:val="en"/>
              </w:rPr>
            </w:pPr>
            <w:r w:rsidRPr="00402796">
              <w:rPr>
                <w:lang w:val="en"/>
              </w:rPr>
              <w:t>X</w:t>
            </w:r>
          </w:p>
        </w:tc>
        <w:tc>
          <w:tcPr>
            <w:tcW w:w="271" w:type="pct"/>
          </w:tcPr>
          <w:p w14:paraId="6E313D13" w14:textId="77777777" w:rsidR="00402796" w:rsidRPr="00402796" w:rsidRDefault="00402796" w:rsidP="00402796">
            <w:pPr>
              <w:spacing w:after="160" w:line="278" w:lineRule="auto"/>
              <w:rPr>
                <w:lang w:val="en"/>
              </w:rPr>
            </w:pPr>
            <w:r w:rsidRPr="00402796">
              <w:rPr>
                <w:lang w:val="en"/>
              </w:rPr>
              <w:t>X</w:t>
            </w:r>
          </w:p>
        </w:tc>
      </w:tr>
      <w:tr w:rsidR="00402796" w:rsidRPr="00402796" w14:paraId="72BB6BBB" w14:textId="77777777" w:rsidTr="00661353">
        <w:trPr>
          <w:trHeight w:val="918"/>
        </w:trPr>
        <w:tc>
          <w:tcPr>
            <w:tcW w:w="2654" w:type="pct"/>
          </w:tcPr>
          <w:p w14:paraId="2753CA41" w14:textId="77777777" w:rsidR="00402796" w:rsidRPr="00402796" w:rsidRDefault="00402796" w:rsidP="00402796">
            <w:pPr>
              <w:spacing w:after="160" w:line="278" w:lineRule="auto"/>
              <w:rPr>
                <w:lang w:val="en"/>
              </w:rPr>
            </w:pPr>
            <w:r w:rsidRPr="00402796">
              <w:t>Gaps in agricultural literacy and agricultural workforce development hinder progress toward environmental stewardship and conservation goals.</w:t>
            </w:r>
          </w:p>
        </w:tc>
        <w:tc>
          <w:tcPr>
            <w:tcW w:w="373" w:type="pct"/>
          </w:tcPr>
          <w:p w14:paraId="5482DDE1" w14:textId="77777777" w:rsidR="00402796" w:rsidRPr="00402796" w:rsidRDefault="00402796" w:rsidP="00402796">
            <w:pPr>
              <w:spacing w:after="160" w:line="278" w:lineRule="auto"/>
              <w:rPr>
                <w:lang w:val="en"/>
              </w:rPr>
            </w:pPr>
          </w:p>
        </w:tc>
        <w:tc>
          <w:tcPr>
            <w:tcW w:w="280" w:type="pct"/>
          </w:tcPr>
          <w:p w14:paraId="3B86D868" w14:textId="77777777" w:rsidR="00402796" w:rsidRPr="00402796" w:rsidRDefault="00402796" w:rsidP="00402796">
            <w:pPr>
              <w:spacing w:after="160" w:line="278" w:lineRule="auto"/>
              <w:rPr>
                <w:lang w:val="en"/>
              </w:rPr>
            </w:pPr>
          </w:p>
        </w:tc>
        <w:tc>
          <w:tcPr>
            <w:tcW w:w="559" w:type="pct"/>
          </w:tcPr>
          <w:p w14:paraId="3F28D530" w14:textId="77777777" w:rsidR="00402796" w:rsidRPr="00402796" w:rsidRDefault="00402796" w:rsidP="00402796">
            <w:pPr>
              <w:spacing w:after="160" w:line="278" w:lineRule="auto"/>
              <w:rPr>
                <w:lang w:val="en"/>
              </w:rPr>
            </w:pPr>
            <w:r w:rsidRPr="00402796">
              <w:rPr>
                <w:lang w:val="en"/>
              </w:rPr>
              <w:t>X</w:t>
            </w:r>
          </w:p>
        </w:tc>
        <w:tc>
          <w:tcPr>
            <w:tcW w:w="279" w:type="pct"/>
          </w:tcPr>
          <w:p w14:paraId="1C877040" w14:textId="77777777" w:rsidR="00402796" w:rsidRPr="00402796" w:rsidRDefault="00402796" w:rsidP="00402796">
            <w:pPr>
              <w:spacing w:after="160" w:line="278" w:lineRule="auto"/>
              <w:rPr>
                <w:lang w:val="en"/>
              </w:rPr>
            </w:pPr>
            <w:r w:rsidRPr="00402796">
              <w:rPr>
                <w:lang w:val="en"/>
              </w:rPr>
              <w:t>X</w:t>
            </w:r>
          </w:p>
        </w:tc>
        <w:tc>
          <w:tcPr>
            <w:tcW w:w="584" w:type="pct"/>
          </w:tcPr>
          <w:p w14:paraId="12EA0A9D" w14:textId="77777777" w:rsidR="00402796" w:rsidRPr="00402796" w:rsidRDefault="00402796" w:rsidP="00402796">
            <w:pPr>
              <w:spacing w:after="160" w:line="278" w:lineRule="auto"/>
              <w:rPr>
                <w:lang w:val="en"/>
              </w:rPr>
            </w:pPr>
            <w:r w:rsidRPr="00402796">
              <w:rPr>
                <w:lang w:val="en"/>
              </w:rPr>
              <w:t>X</w:t>
            </w:r>
          </w:p>
        </w:tc>
        <w:tc>
          <w:tcPr>
            <w:tcW w:w="271" w:type="pct"/>
          </w:tcPr>
          <w:p w14:paraId="37A5E7D3" w14:textId="77777777" w:rsidR="00402796" w:rsidRPr="00402796" w:rsidRDefault="00402796" w:rsidP="00402796">
            <w:pPr>
              <w:spacing w:after="160" w:line="278" w:lineRule="auto"/>
              <w:rPr>
                <w:lang w:val="en"/>
              </w:rPr>
            </w:pPr>
            <w:r w:rsidRPr="00402796">
              <w:rPr>
                <w:lang w:val="en"/>
              </w:rPr>
              <w:t>X</w:t>
            </w:r>
          </w:p>
        </w:tc>
      </w:tr>
      <w:tr w:rsidR="00402796" w:rsidRPr="00402796" w14:paraId="0292444D" w14:textId="77777777" w:rsidTr="00661353">
        <w:trPr>
          <w:trHeight w:val="306"/>
        </w:trPr>
        <w:tc>
          <w:tcPr>
            <w:tcW w:w="2654" w:type="pct"/>
          </w:tcPr>
          <w:p w14:paraId="1B20DC39" w14:textId="77777777" w:rsidR="00402796" w:rsidRPr="00402796" w:rsidRDefault="00402796" w:rsidP="00402796">
            <w:pPr>
              <w:spacing w:after="160" w:line="278" w:lineRule="auto"/>
              <w:rPr>
                <w:lang w:val="en"/>
              </w:rPr>
            </w:pPr>
            <w:r w:rsidRPr="00402796">
              <w:rPr>
                <w:lang w:val="en"/>
              </w:rPr>
              <w:t>Translating awareness into sustained participation and opportunities for action</w:t>
            </w:r>
          </w:p>
        </w:tc>
        <w:tc>
          <w:tcPr>
            <w:tcW w:w="373" w:type="pct"/>
          </w:tcPr>
          <w:p w14:paraId="56AD30C7" w14:textId="77777777" w:rsidR="00402796" w:rsidRPr="00402796" w:rsidRDefault="00402796" w:rsidP="00402796">
            <w:pPr>
              <w:spacing w:after="160" w:line="278" w:lineRule="auto"/>
              <w:rPr>
                <w:lang w:val="en"/>
              </w:rPr>
            </w:pPr>
          </w:p>
        </w:tc>
        <w:tc>
          <w:tcPr>
            <w:tcW w:w="280" w:type="pct"/>
          </w:tcPr>
          <w:p w14:paraId="4D35135D" w14:textId="77777777" w:rsidR="00402796" w:rsidRPr="00402796" w:rsidRDefault="00402796" w:rsidP="00402796">
            <w:pPr>
              <w:spacing w:after="160" w:line="278" w:lineRule="auto"/>
              <w:rPr>
                <w:lang w:val="en"/>
              </w:rPr>
            </w:pPr>
            <w:r w:rsidRPr="00402796">
              <w:rPr>
                <w:lang w:val="en"/>
              </w:rPr>
              <w:t>X</w:t>
            </w:r>
          </w:p>
        </w:tc>
        <w:tc>
          <w:tcPr>
            <w:tcW w:w="559" w:type="pct"/>
          </w:tcPr>
          <w:p w14:paraId="0834C529" w14:textId="77777777" w:rsidR="00402796" w:rsidRPr="00402796" w:rsidRDefault="00402796" w:rsidP="00402796">
            <w:pPr>
              <w:spacing w:after="160" w:line="278" w:lineRule="auto"/>
              <w:rPr>
                <w:lang w:val="en"/>
              </w:rPr>
            </w:pPr>
            <w:r w:rsidRPr="00402796">
              <w:rPr>
                <w:lang w:val="en"/>
              </w:rPr>
              <w:t>X</w:t>
            </w:r>
          </w:p>
        </w:tc>
        <w:tc>
          <w:tcPr>
            <w:tcW w:w="279" w:type="pct"/>
          </w:tcPr>
          <w:p w14:paraId="6B7C585C" w14:textId="77777777" w:rsidR="00402796" w:rsidRPr="00402796" w:rsidRDefault="00402796" w:rsidP="00402796">
            <w:pPr>
              <w:spacing w:after="160" w:line="278" w:lineRule="auto"/>
              <w:rPr>
                <w:lang w:val="en"/>
              </w:rPr>
            </w:pPr>
            <w:r w:rsidRPr="00402796">
              <w:rPr>
                <w:lang w:val="en"/>
              </w:rPr>
              <w:t>X</w:t>
            </w:r>
          </w:p>
        </w:tc>
        <w:tc>
          <w:tcPr>
            <w:tcW w:w="584" w:type="pct"/>
          </w:tcPr>
          <w:p w14:paraId="1C56B08B" w14:textId="77777777" w:rsidR="00402796" w:rsidRPr="00402796" w:rsidRDefault="00402796" w:rsidP="00402796">
            <w:pPr>
              <w:spacing w:after="160" w:line="278" w:lineRule="auto"/>
              <w:rPr>
                <w:lang w:val="en"/>
              </w:rPr>
            </w:pPr>
            <w:r w:rsidRPr="00402796">
              <w:rPr>
                <w:lang w:val="en"/>
              </w:rPr>
              <w:t>X</w:t>
            </w:r>
          </w:p>
        </w:tc>
        <w:tc>
          <w:tcPr>
            <w:tcW w:w="271" w:type="pct"/>
          </w:tcPr>
          <w:p w14:paraId="44BF865C" w14:textId="77777777" w:rsidR="00402796" w:rsidRPr="00402796" w:rsidRDefault="00402796" w:rsidP="00402796">
            <w:pPr>
              <w:spacing w:after="160" w:line="278" w:lineRule="auto"/>
              <w:rPr>
                <w:lang w:val="en"/>
              </w:rPr>
            </w:pPr>
          </w:p>
        </w:tc>
      </w:tr>
    </w:tbl>
    <w:p w14:paraId="7459E3A9" w14:textId="77777777" w:rsidR="00377DEA" w:rsidRDefault="00377DEA" w:rsidP="00BA071C"/>
    <w:p w14:paraId="30E2DEFE" w14:textId="564ABDD0" w:rsidR="00661353" w:rsidRDefault="00661353" w:rsidP="00661353">
      <w:pPr>
        <w:pStyle w:val="Heading3"/>
      </w:pPr>
      <w:r>
        <w:t>Management Approaches for Goal 4: Engaged Communities</w:t>
      </w:r>
    </w:p>
    <w:p w14:paraId="4E5FC34C" w14:textId="77777777" w:rsidR="00661353" w:rsidRPr="00661353" w:rsidRDefault="00661353" w:rsidP="00661353">
      <w:pPr>
        <w:rPr>
          <w:b/>
          <w:bCs/>
          <w:lang w:val="en"/>
        </w:rPr>
      </w:pPr>
      <w:r w:rsidRPr="00661353">
        <w:rPr>
          <w:b/>
          <w:bCs/>
          <w:lang w:val="en"/>
        </w:rPr>
        <w:t>Management Approaches for Goal 4: Engaged Communities Goal</w:t>
      </w:r>
    </w:p>
    <w:p w14:paraId="32B8CE06" w14:textId="77777777" w:rsidR="00290C23" w:rsidRDefault="00661353" w:rsidP="00661353">
      <w:r w:rsidRPr="00661353">
        <w:rPr>
          <w:u w:val="single"/>
        </w:rPr>
        <w:t>Management Approach 4.0.1: Strengthen coordination, capacity-building, and knowledge exchange mechanisms to support more consistent implementation of outcomes across jurisdictions, organizations, and communities.</w:t>
      </w:r>
      <w:r w:rsidRPr="00661353">
        <w:t xml:space="preserve"> </w:t>
      </w:r>
    </w:p>
    <w:p w14:paraId="4AD41A5E" w14:textId="57D57365" w:rsidR="00661353" w:rsidRPr="00661353" w:rsidRDefault="00661353" w:rsidP="00661353">
      <w:r w:rsidRPr="00661353">
        <w:t>The partnership will identify opportunities to share successful approaches, expand access to technical assistance and resources, and support jurisdictions and partners in adapting strategies to their unique governance structures, community needs, and watershed conditions. Related actions will be incorporated into workplans for all Outcomes under the Engaged Communities Goal.</w:t>
      </w:r>
    </w:p>
    <w:p w14:paraId="6A3B6358" w14:textId="77777777" w:rsidR="00290C23" w:rsidRDefault="00661353" w:rsidP="00661353">
      <w:r w:rsidRPr="00661353">
        <w:rPr>
          <w:u w:val="single"/>
        </w:rPr>
        <w:t>Management Approach 4.0.2: Build and sustain organizational, leadership, and workforce capacity needed to support long-term community engagement efforts.</w:t>
      </w:r>
      <w:r w:rsidRPr="00661353">
        <w:t xml:space="preserve"> </w:t>
      </w:r>
    </w:p>
    <w:p w14:paraId="31F92F88" w14:textId="76C477F8" w:rsidR="00661353" w:rsidRPr="00661353" w:rsidRDefault="00661353" w:rsidP="00661353">
      <w:pPr>
        <w:rPr>
          <w:u w:val="single"/>
        </w:rPr>
      </w:pPr>
      <w:r w:rsidRPr="00661353">
        <w:t xml:space="preserve">The partnership will support the development and retention of the leaders, educators, practitioners, and workforce needed to advance Engaged Communities outcomes by strengthening pathways for recruitment, professional development, knowledge transfer, and partnership support. The partnership will identify opportunities to sustain funding, improve access to resources, and enhance organizational capacity so that communities </w:t>
      </w:r>
      <w:r w:rsidRPr="00661353">
        <w:lastRenderedPageBreak/>
        <w:t>and organizations can maintain engagement efforts over time. Related actions will be incorporated into workplans for Local Government Leadership, School District Environmental Literacy Planning, Student Environmental Literacy Experiences, Stewardship, and Workforce Outcomes.</w:t>
      </w:r>
    </w:p>
    <w:p w14:paraId="74D05042" w14:textId="77777777" w:rsidR="00290C23" w:rsidRDefault="00661353" w:rsidP="00661353">
      <w:r w:rsidRPr="00661353">
        <w:rPr>
          <w:u w:val="single"/>
        </w:rPr>
        <w:t>Management Approach 4.0.3: Establish shared approaches for measuring engagement and using data to guide adaptive management.</w:t>
      </w:r>
      <w:r w:rsidRPr="00661353">
        <w:t xml:space="preserve"> </w:t>
      </w:r>
    </w:p>
    <w:p w14:paraId="38A0EE8A" w14:textId="035F29B9" w:rsidR="00377DEA" w:rsidRDefault="00661353" w:rsidP="00661353">
      <w:r w:rsidRPr="00661353">
        <w:t>The partnership will improve the consistency, availability, and use of data needed to evaluate progress toward Engaged Communities outcomes by identifying shared indicators, strengthening data-sharing approaches, and supporting the development of evaluation methods that capture the impact of human-centered actions. The partnership will use shared information and lessons learned to assess progress, identify gaps, and adapt strategies to improve outcomes across the watershed. Related actions will be incorporated into workplans for all Outcomes under the Engaged Communities Goal.</w:t>
      </w:r>
    </w:p>
    <w:p w14:paraId="007CF884" w14:textId="413F6251" w:rsidR="00661353" w:rsidRDefault="00661353">
      <w:r>
        <w:br w:type="page"/>
      </w:r>
    </w:p>
    <w:p w14:paraId="492DFC1A" w14:textId="413130A5" w:rsidR="00661353" w:rsidRPr="00F82A63" w:rsidRDefault="00661353" w:rsidP="00661353">
      <w:pPr>
        <w:pStyle w:val="Heading2"/>
        <w:rPr>
          <w:szCs w:val="40"/>
        </w:rPr>
      </w:pPr>
      <w:bookmarkStart w:id="58" w:name="_Toc243576028"/>
      <w:r w:rsidRPr="00661353">
        <w:rPr>
          <w:szCs w:val="40"/>
        </w:rPr>
        <w:lastRenderedPageBreak/>
        <w:t xml:space="preserve">Local Government Leadership </w:t>
      </w:r>
      <w:r>
        <w:rPr>
          <w:szCs w:val="40"/>
        </w:rPr>
        <w:t>Outcome</w:t>
      </w:r>
      <w:bookmarkEnd w:id="58"/>
    </w:p>
    <w:p w14:paraId="3478F2AA" w14:textId="77777777" w:rsidR="00661353" w:rsidRPr="00661353" w:rsidRDefault="00661353" w:rsidP="00D41D00">
      <w:pPr>
        <w:jc w:val="both"/>
        <w:rPr>
          <w:sz w:val="28"/>
          <w:szCs w:val="28"/>
          <w:lang w:val="en"/>
        </w:rPr>
      </w:pPr>
      <w:r w:rsidRPr="00661353">
        <w:rPr>
          <w:b/>
          <w:bCs/>
          <w:sz w:val="28"/>
          <w:szCs w:val="28"/>
        </w:rPr>
        <w:t xml:space="preserve">Local Government Leadership </w:t>
      </w:r>
      <w:r w:rsidRPr="00F82A63">
        <w:rPr>
          <w:b/>
          <w:bCs/>
          <w:sz w:val="28"/>
          <w:szCs w:val="28"/>
        </w:rPr>
        <w:t>Outcome:</w:t>
      </w:r>
      <w:r w:rsidRPr="00F82A63">
        <w:rPr>
          <w:sz w:val="28"/>
          <w:szCs w:val="28"/>
        </w:rPr>
        <w:t xml:space="preserve"> </w:t>
      </w:r>
      <w:r w:rsidRPr="00661353">
        <w:rPr>
          <w:sz w:val="28"/>
          <w:szCs w:val="28"/>
          <w:lang w:val="en"/>
        </w:rPr>
        <w:t>Increase knowledge and support the capacity of local government leaders in decision-making, such as land-use planning, to implement local actions that advance the Chesapeake Bay Watershed Agreement.</w:t>
      </w:r>
    </w:p>
    <w:p w14:paraId="1F0236EE" w14:textId="77777777" w:rsidR="00661353" w:rsidRPr="00661353" w:rsidRDefault="00661353" w:rsidP="00146840">
      <w:pPr>
        <w:pStyle w:val="ListParagraph"/>
        <w:numPr>
          <w:ilvl w:val="0"/>
          <w:numId w:val="54"/>
        </w:numPr>
        <w:jc w:val="both"/>
        <w:rPr>
          <w:sz w:val="28"/>
          <w:szCs w:val="28"/>
          <w:lang w:val="en"/>
        </w:rPr>
      </w:pPr>
      <w:r w:rsidRPr="00661353">
        <w:rPr>
          <w:sz w:val="28"/>
          <w:szCs w:val="28"/>
          <w:lang w:val="en"/>
        </w:rPr>
        <w:t>Engage directly (e.g., roundtable discussions) with at least 400 local government leaders annually.</w:t>
      </w:r>
    </w:p>
    <w:p w14:paraId="330213C4" w14:textId="77777777" w:rsidR="00661353" w:rsidRPr="00661353" w:rsidRDefault="00661353" w:rsidP="00146840">
      <w:pPr>
        <w:pStyle w:val="ListParagraph"/>
        <w:numPr>
          <w:ilvl w:val="0"/>
          <w:numId w:val="54"/>
        </w:numPr>
        <w:jc w:val="both"/>
        <w:rPr>
          <w:sz w:val="28"/>
          <w:szCs w:val="28"/>
          <w:lang w:val="en"/>
        </w:rPr>
      </w:pPr>
      <w:r w:rsidRPr="00661353">
        <w:rPr>
          <w:sz w:val="28"/>
          <w:szCs w:val="28"/>
          <w:lang w:val="en"/>
        </w:rPr>
        <w:t>Engage indirectly (e.g., newsletters) with at least 4,000 local government leaders annually.</w:t>
      </w:r>
    </w:p>
    <w:p w14:paraId="0C670DFB" w14:textId="77777777" w:rsidR="00EF24D4" w:rsidRDefault="00EF24D4" w:rsidP="00EF24D4">
      <w:pPr>
        <w:pStyle w:val="Heading3"/>
      </w:pPr>
      <w:r w:rsidRPr="00AC22DA">
        <w:t>Baseline and Current Condition</w:t>
      </w:r>
    </w:p>
    <w:p w14:paraId="6C455966" w14:textId="77777777" w:rsidR="00EF24D4" w:rsidRPr="00EF24D4" w:rsidRDefault="00EF24D4" w:rsidP="00EF24D4">
      <w:r w:rsidRPr="00EF24D4">
        <w:t xml:space="preserve">This outcome was modified during the </w:t>
      </w:r>
      <w:r w:rsidRPr="00EF24D4">
        <w:rPr>
          <w:i/>
          <w:iCs/>
        </w:rPr>
        <w:t>Chesapeake Bay Watershed Agreement</w:t>
      </w:r>
      <w:r w:rsidRPr="00EF24D4">
        <w:t xml:space="preserve"> revision process in 2025, so no baseline or current condition exists; however, significant work on the previous Local Leadership Outcome can serve as a framework. The targets were developed based on estimated accounts of direct and indirect engagement annually, therefore the baseline will be zero at the start of each calendar year. </w:t>
      </w:r>
    </w:p>
    <w:p w14:paraId="223334B2" w14:textId="77777777" w:rsidR="00EF24D4" w:rsidRDefault="00EF24D4" w:rsidP="00146840">
      <w:pPr>
        <w:pStyle w:val="ListParagraph"/>
        <w:numPr>
          <w:ilvl w:val="0"/>
          <w:numId w:val="55"/>
        </w:numPr>
      </w:pPr>
      <w:r>
        <w:t xml:space="preserve">Engage directly (e.g., roundtable discussions) with at least 400 local government leaders annually. A formal process for capturing direct engagement needs to be established to assess the progress of this target. </w:t>
      </w:r>
    </w:p>
    <w:p w14:paraId="40B0AD14" w14:textId="217958E6" w:rsidR="00EF24D4" w:rsidRDefault="00EF24D4" w:rsidP="00146840">
      <w:pPr>
        <w:pStyle w:val="ListParagraph"/>
        <w:numPr>
          <w:ilvl w:val="0"/>
          <w:numId w:val="55"/>
        </w:numPr>
      </w:pPr>
      <w:r>
        <w:t>Engage indirectly (e.g., newsletters) with at least 4,000 local government leaders annually. A formal process for capturing indirect engagement needs to be established to assess the progress of this target.</w:t>
      </w:r>
    </w:p>
    <w:p w14:paraId="1C0E229B" w14:textId="4A87395E" w:rsidR="00EF24D4" w:rsidRPr="00EF24D4" w:rsidRDefault="00EF24D4" w:rsidP="00EF24D4">
      <w:r w:rsidRPr="00EF24D4">
        <w:t xml:space="preserve">The Local Leadership Outcome was first established in the </w:t>
      </w:r>
      <w:r w:rsidRPr="00EF24D4">
        <w:rPr>
          <w:i/>
          <w:iCs/>
        </w:rPr>
        <w:t xml:space="preserve">Chesapeake Bay Watershed Agreement </w:t>
      </w:r>
      <w:r w:rsidRPr="00EF24D4">
        <w:t xml:space="preserve">adopted in 2014. In </w:t>
      </w:r>
      <w:hyperlink r:id="rId114">
        <w:r w:rsidRPr="00EF24D4">
          <w:rPr>
            <w:rStyle w:val="Hyperlink"/>
          </w:rPr>
          <w:t>2022</w:t>
        </w:r>
      </w:hyperlink>
      <w:r w:rsidRPr="00EF24D4">
        <w:t xml:space="preserve"> and </w:t>
      </w:r>
      <w:hyperlink r:id="rId115">
        <w:r w:rsidRPr="00EF24D4">
          <w:rPr>
            <w:rStyle w:val="Hyperlink"/>
          </w:rPr>
          <w:t>2024</w:t>
        </w:r>
      </w:hyperlink>
      <w:r w:rsidRPr="00EF24D4">
        <w:t xml:space="preserve">, the </w:t>
      </w:r>
      <w:hyperlink r:id="rId116">
        <w:r w:rsidRPr="00EF24D4">
          <w:rPr>
            <w:rStyle w:val="Hyperlink"/>
          </w:rPr>
          <w:t>Local Leadership Survey</w:t>
        </w:r>
      </w:hyperlink>
      <w:r w:rsidRPr="00EF24D4">
        <w:t xml:space="preserve"> was distributed to local elected officials throughout the Chesapeake Bay watershed. The data supported an </w:t>
      </w:r>
      <w:hyperlink r:id="rId117">
        <w:r w:rsidRPr="00EF24D4">
          <w:rPr>
            <w:rStyle w:val="Hyperlink"/>
          </w:rPr>
          <w:t>indicator</w:t>
        </w:r>
      </w:hyperlink>
      <w:r w:rsidRPr="00EF24D4">
        <w:t xml:space="preserve"> that measured local official knowledge of federal regulations and self-reported actions of local officials. From 2022 to 2024, the self-reported knowledge of local officials about federal water resource regulations increased. In addition, there was an increase in self-reported actions to implement or enforce local water quality rules or regulations and in self-reported actions to apply for grants or other funding for water resource projects. While the survey indicated progress, it also illuminated the need for continued engagement and education of local government leaders, especially newer officials. Findings showed that local officials with less than two years of experience reported higher uncertainty of federal regulations, and the percentage of local officials </w:t>
      </w:r>
      <w:r w:rsidRPr="00EF24D4">
        <w:lastRenderedPageBreak/>
        <w:t xml:space="preserve">adopting new local rules, ordinances, or regulations decreased from 2022 to 2024. Currently, the future of the Local Leadership Survey is uncertain and additional methods to monitor progress may need to be considered. However, results from these surveys can be used to inform future Management Approaches, including those to monitor progress. </w:t>
      </w:r>
    </w:p>
    <w:p w14:paraId="6A0DFA41" w14:textId="77777777" w:rsidR="00677169" w:rsidRDefault="00677169" w:rsidP="00677169">
      <w:pPr>
        <w:pStyle w:val="Heading3"/>
      </w:pPr>
      <w:r>
        <w:t>Monitoring Progress and Indicators</w:t>
      </w:r>
    </w:p>
    <w:p w14:paraId="4D77F5D7" w14:textId="77777777" w:rsidR="00677169" w:rsidRPr="00677169" w:rsidRDefault="00677169" w:rsidP="00677169">
      <w:pPr>
        <w:rPr>
          <w:u w:val="single"/>
          <w:lang w:val="en"/>
        </w:rPr>
      </w:pPr>
      <w:r w:rsidRPr="00677169">
        <w:rPr>
          <w:u w:val="single"/>
          <w:lang w:val="en"/>
        </w:rPr>
        <w:t>Monitoring: Direct Engagement with Local Government Leaders</w:t>
      </w:r>
    </w:p>
    <w:p w14:paraId="0E1F0ADB" w14:textId="77777777" w:rsidR="00677169" w:rsidRPr="00677169" w:rsidRDefault="00677169" w:rsidP="00677169">
      <w:r w:rsidRPr="00677169">
        <w:t xml:space="preserve">Progress towards this outcome will be captured by documenting the direct engagement led by the Local Government Leadership Workgroup (LGLW) and the Chesapeake Bay Program (CBP) partners that increases the knowledge and capacity of local government leaders in decision-making to implement local actions that advance the </w:t>
      </w:r>
      <w:r w:rsidRPr="00677169">
        <w:rPr>
          <w:i/>
          <w:iCs/>
        </w:rPr>
        <w:t>Chesapeake Bay Watershed Agreement</w:t>
      </w:r>
      <w:r w:rsidRPr="00677169">
        <w:t xml:space="preserve">. Progress will be assessed on a yearly basis to quantify achievement of the target. Currently, direct engagement is captured by the workgroup coordinator for internal reporting and focuses solely on direct engagement led by the workgroup. Examples include attendees of the </w:t>
      </w:r>
      <w:hyperlink r:id="rId118" w:anchor=":~:text=Wandering%20Waterways%20Tour%20Series">
        <w:r w:rsidRPr="00677169">
          <w:rPr>
            <w:rStyle w:val="Hyperlink"/>
          </w:rPr>
          <w:t>Wandering Waterways Tour Series</w:t>
        </w:r>
      </w:hyperlink>
      <w:r w:rsidRPr="00677169">
        <w:t xml:space="preserve"> (</w:t>
      </w:r>
      <w:hyperlink r:id="rId119">
        <w:r w:rsidRPr="00677169">
          <w:rPr>
            <w:rStyle w:val="Hyperlink"/>
          </w:rPr>
          <w:t>Example</w:t>
        </w:r>
      </w:hyperlink>
      <w:r w:rsidRPr="00677169">
        <w:t>), attendees of roundtable discussions (</w:t>
      </w:r>
      <w:hyperlink r:id="rId120">
        <w:r w:rsidRPr="00677169">
          <w:rPr>
            <w:rStyle w:val="Hyperlink"/>
          </w:rPr>
          <w:t>Example</w:t>
        </w:r>
      </w:hyperlink>
      <w:r w:rsidRPr="00677169">
        <w:t>), attendees of educational workshops and trainings (</w:t>
      </w:r>
      <w:hyperlink r:id="rId121">
        <w:r w:rsidRPr="00677169">
          <w:rPr>
            <w:rStyle w:val="Hyperlink"/>
          </w:rPr>
          <w:t>Virtual Example</w:t>
        </w:r>
      </w:hyperlink>
      <w:r w:rsidRPr="00677169">
        <w:t xml:space="preserve">, </w:t>
      </w:r>
      <w:hyperlink r:id="rId122">
        <w:r w:rsidRPr="00677169">
          <w:rPr>
            <w:rStyle w:val="Hyperlink"/>
          </w:rPr>
          <w:t>In-Person Example</w:t>
        </w:r>
      </w:hyperlink>
      <w:r w:rsidRPr="00677169">
        <w:t>). To minimize the reporting burden on local governments, the workgroup will leverage existing state and federal reporting channels to capture direct engagement. Signatory members will be responsible for annually gathering this existing data and sharing it with the workgroup. Another key element of tracking progress will be to coordinate across CBP’s goal teams and workgroups to capture the full breadth of direct engagement with local government leaders across the partnership. To ensure consistent tracking across jurisdictions, a definition of “Direct Engagement” is provided below in Management Approach 4.1.1.</w:t>
      </w:r>
    </w:p>
    <w:p w14:paraId="34106AB1" w14:textId="77777777" w:rsidR="00677169" w:rsidRPr="00677169" w:rsidRDefault="00677169" w:rsidP="00677169">
      <w:pPr>
        <w:rPr>
          <w:u w:val="single"/>
          <w:lang w:val="en"/>
        </w:rPr>
      </w:pPr>
      <w:r w:rsidRPr="00677169">
        <w:rPr>
          <w:u w:val="single"/>
          <w:lang w:val="en"/>
        </w:rPr>
        <w:t>Monitoring: Indirect Engagement with Local Government Leaders</w:t>
      </w:r>
    </w:p>
    <w:p w14:paraId="74D9D46D" w14:textId="77777777" w:rsidR="00677169" w:rsidRPr="00677169" w:rsidRDefault="00677169" w:rsidP="00677169">
      <w:r w:rsidRPr="00677169">
        <w:t xml:space="preserve">Progress towards this outcome will be captured by documenting the indirect engagement led by the LGLW and the Chesapeake Bay Program partners that increases the knowledge and capacity of local government leaders in decision-making to implement local actions that advance the </w:t>
      </w:r>
      <w:r w:rsidRPr="00677169">
        <w:rPr>
          <w:i/>
          <w:iCs/>
        </w:rPr>
        <w:t>Chesapeake Bay Watershed Agreement</w:t>
      </w:r>
      <w:r w:rsidRPr="00677169">
        <w:t>. Progress will be assessed on a yearly basis to quantify achievement of the target. Currently, indirect engagement is captured by the workgroup coordinator for internal reporting and focuses solely on indirect engagement led by the workgroup. Examples include local government trusted source publications (</w:t>
      </w:r>
      <w:hyperlink r:id="rId123">
        <w:r w:rsidRPr="00677169">
          <w:rPr>
            <w:rStyle w:val="Hyperlink"/>
          </w:rPr>
          <w:t>October 2024 Issue of Borough News (pages 66-68)</w:t>
        </w:r>
      </w:hyperlink>
      <w:r w:rsidRPr="00677169">
        <w:t xml:space="preserve">) and user analytics on the </w:t>
      </w:r>
      <w:hyperlink r:id="rId124">
        <w:r w:rsidRPr="00677169">
          <w:rPr>
            <w:rStyle w:val="Hyperlink"/>
          </w:rPr>
          <w:t>Protect Local Waterways</w:t>
        </w:r>
      </w:hyperlink>
      <w:r w:rsidRPr="00677169">
        <w:t xml:space="preserve"> website. Progress towards this target was originally envisioned to be captured by tracking the Protect Local Waterways website analytics, including unique visits to the site and resource downloads. Protect Local Waterways is an </w:t>
      </w:r>
      <w:r w:rsidRPr="00677169">
        <w:lastRenderedPageBreak/>
        <w:t>online resource hub that serves as a guide on how local government leaders can help protect the health and vitality of local waterways. The future of Protect Local Waterways is uncertain. To minimize the reporting burden on local governments, the workgroup will leverage existing state and federal reporting channels to capture indirect engagement. Signatory members will be responsible for annually gathering this existing data and sharing it with the workgroup. Another key element of tracking progress will be to coordinate across CBP’s goal teams and workgroups to capture the full breadth of indirect engagement with local government leaders across the partnership. To ensure consistent tracking across jurisdictions, a definition of “Indirect Engagement” is provided below in Management Approach 4.1.1.</w:t>
      </w:r>
    </w:p>
    <w:p w14:paraId="287C6258" w14:textId="0E3F3BA9" w:rsidR="005D2032" w:rsidRDefault="005D2032" w:rsidP="005D2032">
      <w:pPr>
        <w:pStyle w:val="Heading3"/>
      </w:pPr>
      <w:r>
        <w:t xml:space="preserve">Situation Analysis for Outcome 4.1: </w:t>
      </w:r>
      <w:r w:rsidRPr="00661353">
        <w:rPr>
          <w:szCs w:val="40"/>
        </w:rPr>
        <w:t>Local Government Leadership</w:t>
      </w:r>
    </w:p>
    <w:p w14:paraId="68D54B11" w14:textId="77777777" w:rsidR="009A5280" w:rsidRPr="009A5280" w:rsidRDefault="009A5280" w:rsidP="009A5280">
      <w:r w:rsidRPr="009A5280">
        <w:t>The following table identifies challenges that will impact progress toward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Challenges associated with Changing Environmental Conditions are denoted with an asterisk (*). 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F8075E" w:rsidRPr="006350C4" w14:paraId="5F2168BF" w14:textId="77777777" w:rsidTr="00CD5348">
        <w:trPr>
          <w:cantSplit/>
          <w:trHeight w:val="2222"/>
        </w:trPr>
        <w:tc>
          <w:tcPr>
            <w:tcW w:w="8005" w:type="dxa"/>
            <w:vAlign w:val="bottom"/>
          </w:tcPr>
          <w:p w14:paraId="177D8F5A" w14:textId="77777777" w:rsidR="00F8075E" w:rsidRPr="00D44C30" w:rsidRDefault="00F8075E" w:rsidP="005C0A83">
            <w:pPr>
              <w:rPr>
                <w:b/>
                <w:bCs/>
              </w:rPr>
            </w:pPr>
            <w:r w:rsidRPr="00D44C30">
              <w:rPr>
                <w:b/>
                <w:bCs/>
              </w:rPr>
              <w:t>Challenges</w:t>
            </w:r>
          </w:p>
        </w:tc>
        <w:tc>
          <w:tcPr>
            <w:tcW w:w="720" w:type="dxa"/>
            <w:textDirection w:val="btLr"/>
          </w:tcPr>
          <w:p w14:paraId="46F122F2" w14:textId="77777777" w:rsidR="00F8075E" w:rsidRPr="006350C4" w:rsidRDefault="00F8075E" w:rsidP="005C0A83">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2BD6810C" w14:textId="77777777" w:rsidR="00F8075E" w:rsidRPr="006350C4" w:rsidRDefault="00F8075E" w:rsidP="005C0A83">
            <w:pPr>
              <w:ind w:left="113" w:right="113"/>
            </w:pPr>
            <w:r w:rsidRPr="006350C4">
              <w:t>Outside of CB</w:t>
            </w:r>
            <w:r>
              <w:t>P's</w:t>
            </w:r>
            <w:r w:rsidRPr="006350C4">
              <w:t xml:space="preserve"> </w:t>
            </w:r>
            <w:r>
              <w:t xml:space="preserve">ability to </w:t>
            </w:r>
            <w:r w:rsidRPr="006350C4">
              <w:t>influence</w:t>
            </w:r>
          </w:p>
        </w:tc>
      </w:tr>
      <w:tr w:rsidR="007E6649" w:rsidRPr="00FD54A8" w14:paraId="6A90F714" w14:textId="77777777" w:rsidTr="005C0A83">
        <w:trPr>
          <w:trHeight w:val="286"/>
        </w:trPr>
        <w:tc>
          <w:tcPr>
            <w:tcW w:w="8005" w:type="dxa"/>
          </w:tcPr>
          <w:p w14:paraId="1FBC5ADA" w14:textId="109F3626" w:rsidR="007E6649" w:rsidRPr="00FD54A8" w:rsidRDefault="007E6649" w:rsidP="007E6649">
            <w:r w:rsidRPr="00D20E66">
              <w:rPr>
                <w:rFonts w:eastAsia="Aptos" w:cs="Aptos"/>
              </w:rPr>
              <w:t>Local government officials’ attention is divided by competing interests and priorities.</w:t>
            </w:r>
          </w:p>
        </w:tc>
        <w:tc>
          <w:tcPr>
            <w:tcW w:w="720" w:type="dxa"/>
          </w:tcPr>
          <w:p w14:paraId="17F63384" w14:textId="77777777" w:rsidR="007E6649" w:rsidRPr="00FD54A8" w:rsidRDefault="007E6649" w:rsidP="00B831CF">
            <w:pPr>
              <w:jc w:val="center"/>
            </w:pPr>
          </w:p>
        </w:tc>
        <w:tc>
          <w:tcPr>
            <w:tcW w:w="720" w:type="dxa"/>
          </w:tcPr>
          <w:p w14:paraId="5B230C05" w14:textId="46ED08AD" w:rsidR="007E6649" w:rsidRPr="00FD54A8" w:rsidRDefault="007E6649" w:rsidP="00B831CF">
            <w:pPr>
              <w:jc w:val="center"/>
            </w:pPr>
            <w:r w:rsidRPr="00D24C33">
              <w:rPr>
                <w:rFonts w:eastAsia="Aptos" w:cs="Aptos"/>
              </w:rPr>
              <w:t>X</w:t>
            </w:r>
          </w:p>
        </w:tc>
      </w:tr>
      <w:tr w:rsidR="007E6649" w:rsidRPr="00FD54A8" w14:paraId="3A7370DE" w14:textId="77777777" w:rsidTr="005C0A83">
        <w:trPr>
          <w:trHeight w:val="286"/>
        </w:trPr>
        <w:tc>
          <w:tcPr>
            <w:tcW w:w="8005" w:type="dxa"/>
          </w:tcPr>
          <w:p w14:paraId="56639D3F" w14:textId="0E72A985" w:rsidR="007E6649" w:rsidRPr="00FD54A8" w:rsidRDefault="007E6649" w:rsidP="007E6649">
            <w:r w:rsidRPr="00D24C33">
              <w:rPr>
                <w:rFonts w:eastAsia="Aptos" w:cs="Aptos"/>
                <w:b/>
                <w:bCs/>
              </w:rPr>
              <w:t>Limited scientific and technical capacity of local officials, including issues related to changing environmental conditions.*</w:t>
            </w:r>
          </w:p>
        </w:tc>
        <w:tc>
          <w:tcPr>
            <w:tcW w:w="720" w:type="dxa"/>
          </w:tcPr>
          <w:p w14:paraId="469451B4" w14:textId="5FDE1088" w:rsidR="007E6649" w:rsidRPr="00FD54A8" w:rsidRDefault="007E6649" w:rsidP="00B831CF">
            <w:pPr>
              <w:jc w:val="center"/>
            </w:pPr>
            <w:r w:rsidRPr="00D24C33">
              <w:rPr>
                <w:rFonts w:eastAsia="Aptos" w:cs="Aptos"/>
                <w:b/>
                <w:bCs/>
              </w:rPr>
              <w:t>X</w:t>
            </w:r>
          </w:p>
        </w:tc>
        <w:tc>
          <w:tcPr>
            <w:tcW w:w="720" w:type="dxa"/>
          </w:tcPr>
          <w:p w14:paraId="430F3BBC" w14:textId="77777777" w:rsidR="007E6649" w:rsidRPr="00FD54A8" w:rsidRDefault="007E6649" w:rsidP="00B831CF">
            <w:pPr>
              <w:jc w:val="center"/>
            </w:pPr>
          </w:p>
        </w:tc>
      </w:tr>
      <w:tr w:rsidR="007E6649" w:rsidRPr="00FD54A8" w14:paraId="50C81150" w14:textId="77777777" w:rsidTr="005C0A83">
        <w:trPr>
          <w:trHeight w:val="286"/>
        </w:trPr>
        <w:tc>
          <w:tcPr>
            <w:tcW w:w="8005" w:type="dxa"/>
          </w:tcPr>
          <w:p w14:paraId="79BDB8C1" w14:textId="652D1A9B" w:rsidR="007E6649" w:rsidRPr="00FD54A8" w:rsidRDefault="007E6649" w:rsidP="007E6649">
            <w:r w:rsidRPr="00D24C33">
              <w:rPr>
                <w:rFonts w:eastAsia="Aptos" w:cs="Aptos"/>
              </w:rPr>
              <w:t>Routine turnover of elected and appointed officials</w:t>
            </w:r>
          </w:p>
        </w:tc>
        <w:tc>
          <w:tcPr>
            <w:tcW w:w="720" w:type="dxa"/>
          </w:tcPr>
          <w:p w14:paraId="7E65C895" w14:textId="77777777" w:rsidR="007E6649" w:rsidRPr="00FD54A8" w:rsidRDefault="007E6649" w:rsidP="00B831CF">
            <w:pPr>
              <w:jc w:val="center"/>
            </w:pPr>
          </w:p>
        </w:tc>
        <w:tc>
          <w:tcPr>
            <w:tcW w:w="720" w:type="dxa"/>
          </w:tcPr>
          <w:p w14:paraId="21CD01BA" w14:textId="0E62870D" w:rsidR="007E6649" w:rsidRPr="00FD54A8" w:rsidRDefault="007E6649" w:rsidP="00B831CF">
            <w:pPr>
              <w:jc w:val="center"/>
            </w:pPr>
            <w:r w:rsidRPr="00D24C33">
              <w:rPr>
                <w:rFonts w:eastAsia="Aptos" w:cs="Aptos"/>
              </w:rPr>
              <w:t>X</w:t>
            </w:r>
          </w:p>
        </w:tc>
      </w:tr>
      <w:tr w:rsidR="007E6649" w:rsidRPr="00FD54A8" w14:paraId="2B99A455" w14:textId="77777777" w:rsidTr="005C0A83">
        <w:trPr>
          <w:trHeight w:val="64"/>
        </w:trPr>
        <w:tc>
          <w:tcPr>
            <w:tcW w:w="8005" w:type="dxa"/>
          </w:tcPr>
          <w:p w14:paraId="264D149D" w14:textId="74E3AFEC" w:rsidR="007E6649" w:rsidRPr="00FD54A8" w:rsidRDefault="007E6649" w:rsidP="007E6649">
            <w:r w:rsidRPr="00D24C33">
              <w:rPr>
                <w:rFonts w:eastAsia="Aptos" w:cs="Aptos"/>
              </w:rPr>
              <w:t>Engaging newly elected and appointed officials</w:t>
            </w:r>
          </w:p>
        </w:tc>
        <w:tc>
          <w:tcPr>
            <w:tcW w:w="720" w:type="dxa"/>
          </w:tcPr>
          <w:p w14:paraId="761C89BF" w14:textId="5DE0E565" w:rsidR="007E6649" w:rsidRPr="00FD54A8" w:rsidRDefault="007E6649" w:rsidP="00B831CF">
            <w:pPr>
              <w:jc w:val="center"/>
            </w:pPr>
            <w:r w:rsidRPr="00D24C33">
              <w:rPr>
                <w:rFonts w:eastAsia="Aptos" w:cs="Aptos"/>
              </w:rPr>
              <w:t>X</w:t>
            </w:r>
          </w:p>
        </w:tc>
        <w:tc>
          <w:tcPr>
            <w:tcW w:w="720" w:type="dxa"/>
          </w:tcPr>
          <w:p w14:paraId="3FDD65DD" w14:textId="77777777" w:rsidR="007E6649" w:rsidRPr="00FD54A8" w:rsidRDefault="007E6649" w:rsidP="00B831CF">
            <w:pPr>
              <w:jc w:val="center"/>
            </w:pPr>
          </w:p>
        </w:tc>
      </w:tr>
      <w:tr w:rsidR="007E6649" w:rsidRPr="00FD54A8" w14:paraId="179D6A36" w14:textId="77777777" w:rsidTr="005C0A83">
        <w:trPr>
          <w:trHeight w:val="286"/>
        </w:trPr>
        <w:tc>
          <w:tcPr>
            <w:tcW w:w="8005" w:type="dxa"/>
          </w:tcPr>
          <w:p w14:paraId="40420A93" w14:textId="17CD4CDA" w:rsidR="007E6649" w:rsidRPr="00FD54A8" w:rsidRDefault="007E6649" w:rsidP="007E6649">
            <w:r w:rsidRPr="00D24C33">
              <w:rPr>
                <w:rFonts w:eastAsia="Aptos" w:cs="Aptos"/>
              </w:rPr>
              <w:t>The complexity of the watershed and specific needs of each jurisdiction</w:t>
            </w:r>
          </w:p>
        </w:tc>
        <w:tc>
          <w:tcPr>
            <w:tcW w:w="720" w:type="dxa"/>
          </w:tcPr>
          <w:p w14:paraId="409C7DFF" w14:textId="77777777" w:rsidR="007E6649" w:rsidRPr="00FD54A8" w:rsidRDefault="007E6649" w:rsidP="00B831CF">
            <w:pPr>
              <w:jc w:val="center"/>
            </w:pPr>
          </w:p>
        </w:tc>
        <w:tc>
          <w:tcPr>
            <w:tcW w:w="720" w:type="dxa"/>
          </w:tcPr>
          <w:p w14:paraId="4E9A7C3F" w14:textId="00584D58" w:rsidR="007E6649" w:rsidRPr="007E6649" w:rsidRDefault="007E6649" w:rsidP="00B831CF">
            <w:pPr>
              <w:jc w:val="center"/>
              <w:rPr>
                <w:rFonts w:eastAsia="Aptos" w:cs="Aptos"/>
              </w:rPr>
            </w:pPr>
            <w:r w:rsidRPr="00D24C33">
              <w:rPr>
                <w:rFonts w:eastAsia="Aptos" w:cs="Aptos"/>
              </w:rPr>
              <w:t>X</w:t>
            </w:r>
          </w:p>
        </w:tc>
      </w:tr>
      <w:tr w:rsidR="007E6649" w:rsidRPr="00FD54A8" w14:paraId="1547AE7E" w14:textId="77777777" w:rsidTr="005C0A83">
        <w:trPr>
          <w:trHeight w:val="286"/>
        </w:trPr>
        <w:tc>
          <w:tcPr>
            <w:tcW w:w="8005" w:type="dxa"/>
          </w:tcPr>
          <w:p w14:paraId="0D004D9F" w14:textId="2FFB9AF4" w:rsidR="007E6649" w:rsidRPr="00FD54A8" w:rsidRDefault="007E6649" w:rsidP="007E6649">
            <w:r w:rsidRPr="00D24C33">
              <w:rPr>
                <w:rFonts w:eastAsia="Aptos" w:cs="Aptos"/>
                <w:b/>
                <w:bCs/>
              </w:rPr>
              <w:t>Understand</w:t>
            </w:r>
            <w:r>
              <w:rPr>
                <w:rFonts w:eastAsia="Aptos" w:cs="Aptos"/>
                <w:b/>
                <w:bCs/>
              </w:rPr>
              <w:t>ing</w:t>
            </w:r>
            <w:r w:rsidRPr="00D24C33">
              <w:rPr>
                <w:rFonts w:eastAsia="Aptos" w:cs="Aptos"/>
                <w:b/>
                <w:bCs/>
              </w:rPr>
              <w:t xml:space="preserve"> the needs of local governments and tailoring outreach, education, and capacity building</w:t>
            </w:r>
            <w:r>
              <w:rPr>
                <w:rFonts w:eastAsia="Aptos" w:cs="Aptos"/>
                <w:b/>
                <w:bCs/>
              </w:rPr>
              <w:t xml:space="preserve"> efforts</w:t>
            </w:r>
          </w:p>
        </w:tc>
        <w:tc>
          <w:tcPr>
            <w:tcW w:w="720" w:type="dxa"/>
          </w:tcPr>
          <w:p w14:paraId="5FAE827C" w14:textId="62745403" w:rsidR="007E6649" w:rsidRPr="00FD54A8" w:rsidRDefault="007E6649" w:rsidP="00B831CF">
            <w:pPr>
              <w:jc w:val="center"/>
            </w:pPr>
            <w:r w:rsidRPr="00D24C33">
              <w:rPr>
                <w:rFonts w:eastAsia="Aptos" w:cs="Aptos"/>
                <w:b/>
                <w:bCs/>
              </w:rPr>
              <w:t>X</w:t>
            </w:r>
          </w:p>
        </w:tc>
        <w:tc>
          <w:tcPr>
            <w:tcW w:w="720" w:type="dxa"/>
          </w:tcPr>
          <w:p w14:paraId="44D0B1F4" w14:textId="77777777" w:rsidR="007E6649" w:rsidRPr="00FD54A8" w:rsidRDefault="007E6649" w:rsidP="00B831CF">
            <w:pPr>
              <w:jc w:val="center"/>
            </w:pPr>
          </w:p>
        </w:tc>
      </w:tr>
      <w:tr w:rsidR="007E6649" w:rsidRPr="00FD54A8" w14:paraId="743182B4" w14:textId="77777777" w:rsidTr="005C0A83">
        <w:trPr>
          <w:trHeight w:val="286"/>
        </w:trPr>
        <w:tc>
          <w:tcPr>
            <w:tcW w:w="8005" w:type="dxa"/>
          </w:tcPr>
          <w:p w14:paraId="79FDCADF" w14:textId="23C7DAF9" w:rsidR="007E6649" w:rsidRPr="00FD54A8" w:rsidRDefault="007E6649" w:rsidP="007E6649">
            <w:r w:rsidRPr="00D24C33">
              <w:rPr>
                <w:rFonts w:eastAsia="Aptos" w:cs="Aptos"/>
              </w:rPr>
              <w:t xml:space="preserve">Sustaining resources and funding for tracking knowledge and capacity of local officials </w:t>
            </w:r>
          </w:p>
        </w:tc>
        <w:tc>
          <w:tcPr>
            <w:tcW w:w="720" w:type="dxa"/>
          </w:tcPr>
          <w:p w14:paraId="185CC892" w14:textId="45283ACE" w:rsidR="007E6649" w:rsidRPr="00FD54A8" w:rsidRDefault="007E6649" w:rsidP="00B831CF">
            <w:pPr>
              <w:jc w:val="center"/>
            </w:pPr>
            <w:r w:rsidRPr="00D24C33">
              <w:rPr>
                <w:rFonts w:eastAsia="Aptos" w:cs="Aptos"/>
              </w:rPr>
              <w:t>X</w:t>
            </w:r>
          </w:p>
        </w:tc>
        <w:tc>
          <w:tcPr>
            <w:tcW w:w="720" w:type="dxa"/>
          </w:tcPr>
          <w:p w14:paraId="3A8750BF" w14:textId="77777777" w:rsidR="007E6649" w:rsidRPr="00FD54A8" w:rsidRDefault="007E6649" w:rsidP="00B831CF">
            <w:pPr>
              <w:jc w:val="center"/>
            </w:pPr>
          </w:p>
        </w:tc>
      </w:tr>
      <w:tr w:rsidR="007E6649" w:rsidRPr="00FD54A8" w14:paraId="4CD8E5D6" w14:textId="77777777" w:rsidTr="005C0A83">
        <w:trPr>
          <w:trHeight w:val="286"/>
        </w:trPr>
        <w:tc>
          <w:tcPr>
            <w:tcW w:w="8005" w:type="dxa"/>
          </w:tcPr>
          <w:p w14:paraId="2A7032FF" w14:textId="3364BB17" w:rsidR="007E6649" w:rsidRPr="00FD54A8" w:rsidRDefault="007E6649" w:rsidP="007E6649">
            <w:r w:rsidRPr="00D24C33">
              <w:rPr>
                <w:rFonts w:eastAsia="Aptos" w:cs="Aptos"/>
                <w:b/>
                <w:bCs/>
              </w:rPr>
              <w:lastRenderedPageBreak/>
              <w:t xml:space="preserve">Sustaining resources and funding for developing and maintaining educational events and materials for local officials </w:t>
            </w:r>
          </w:p>
        </w:tc>
        <w:tc>
          <w:tcPr>
            <w:tcW w:w="720" w:type="dxa"/>
          </w:tcPr>
          <w:p w14:paraId="2D612100" w14:textId="3A6A3B6C" w:rsidR="007E6649" w:rsidRPr="00FD54A8" w:rsidRDefault="007E6649" w:rsidP="00B831CF">
            <w:pPr>
              <w:jc w:val="center"/>
            </w:pPr>
            <w:r w:rsidRPr="00D24C33">
              <w:rPr>
                <w:rFonts w:eastAsia="Aptos" w:cs="Aptos"/>
                <w:b/>
                <w:bCs/>
              </w:rPr>
              <w:t>X</w:t>
            </w:r>
          </w:p>
        </w:tc>
        <w:tc>
          <w:tcPr>
            <w:tcW w:w="720" w:type="dxa"/>
          </w:tcPr>
          <w:p w14:paraId="023BD7F8" w14:textId="77777777" w:rsidR="007E6649" w:rsidRPr="00FD54A8" w:rsidRDefault="007E6649" w:rsidP="00B831CF">
            <w:pPr>
              <w:jc w:val="center"/>
            </w:pPr>
          </w:p>
        </w:tc>
      </w:tr>
      <w:tr w:rsidR="007E6649" w:rsidRPr="00FD54A8" w14:paraId="7A18A626" w14:textId="77777777" w:rsidTr="005C0A83">
        <w:trPr>
          <w:trHeight w:val="143"/>
        </w:trPr>
        <w:tc>
          <w:tcPr>
            <w:tcW w:w="8005" w:type="dxa"/>
          </w:tcPr>
          <w:p w14:paraId="37F62B0C" w14:textId="18765E73" w:rsidR="007E6649" w:rsidRPr="00FD54A8" w:rsidRDefault="007E6649" w:rsidP="007E6649">
            <w:r w:rsidRPr="00D24C33">
              <w:t xml:space="preserve">Addressing needs across the </w:t>
            </w:r>
            <w:r>
              <w:t xml:space="preserve">Chesapeake Bay Program </w:t>
            </w:r>
            <w:r w:rsidRPr="00D24C33">
              <w:t xml:space="preserve">workgroups to better engage local officials </w:t>
            </w:r>
          </w:p>
        </w:tc>
        <w:tc>
          <w:tcPr>
            <w:tcW w:w="720" w:type="dxa"/>
          </w:tcPr>
          <w:p w14:paraId="79DE2FD7" w14:textId="10122ECF" w:rsidR="007E6649" w:rsidRPr="00FD54A8" w:rsidRDefault="007E6649" w:rsidP="00B831CF">
            <w:pPr>
              <w:jc w:val="center"/>
            </w:pPr>
            <w:r w:rsidRPr="00D24C33">
              <w:rPr>
                <w:rFonts w:eastAsia="Aptos" w:cs="Aptos"/>
              </w:rPr>
              <w:t>X</w:t>
            </w:r>
          </w:p>
        </w:tc>
        <w:tc>
          <w:tcPr>
            <w:tcW w:w="720" w:type="dxa"/>
          </w:tcPr>
          <w:p w14:paraId="5BDE4C0E" w14:textId="77777777" w:rsidR="007E6649" w:rsidRPr="00FD54A8" w:rsidRDefault="007E6649" w:rsidP="00B831CF">
            <w:pPr>
              <w:jc w:val="center"/>
            </w:pPr>
          </w:p>
        </w:tc>
      </w:tr>
    </w:tbl>
    <w:p w14:paraId="75BBD09F" w14:textId="77777777" w:rsidR="00661353" w:rsidRDefault="00661353" w:rsidP="00661353"/>
    <w:p w14:paraId="08EE2DF2" w14:textId="7C9BA664" w:rsidR="005D2032" w:rsidRDefault="00023915" w:rsidP="005D2032">
      <w:pPr>
        <w:pStyle w:val="Heading3"/>
      </w:pPr>
      <w:r>
        <w:t xml:space="preserve">Management Approaches </w:t>
      </w:r>
      <w:r w:rsidR="005D2032">
        <w:t xml:space="preserve">for Outcome 4.1: </w:t>
      </w:r>
      <w:r w:rsidR="005D2032" w:rsidRPr="00661353">
        <w:rPr>
          <w:szCs w:val="40"/>
        </w:rPr>
        <w:t>Local Government Leadership</w:t>
      </w:r>
    </w:p>
    <w:p w14:paraId="49EA2EB8" w14:textId="77777777" w:rsidR="00A41486" w:rsidRPr="00A41486" w:rsidRDefault="00A41486" w:rsidP="00A41486">
      <w:r w:rsidRPr="00A41486">
        <w:t xml:space="preserve">The Local Government Leadership Workgroup relied on previous and existing publications that evaluated how to best increase the knowledge and support the capacity of local government leaders to develop the Management Approaches. This included, but is not limited to: </w:t>
      </w:r>
      <w:hyperlink r:id="rId125">
        <w:r w:rsidRPr="00A41486">
          <w:rPr>
            <w:rStyle w:val="Hyperlink"/>
          </w:rPr>
          <w:t>Chesapeake Watershed Local Leadership Development Programs</w:t>
        </w:r>
      </w:hyperlink>
      <w:r w:rsidRPr="00A41486">
        <w:t xml:space="preserve"> (2015), </w:t>
      </w:r>
      <w:hyperlink r:id="rId126">
        <w:r w:rsidRPr="00A41486">
          <w:rPr>
            <w:rStyle w:val="Hyperlink"/>
          </w:rPr>
          <w:t>Strategic Outreach Education Program for Local Elected Officials</w:t>
        </w:r>
      </w:hyperlink>
      <w:r w:rsidRPr="00A41486">
        <w:t xml:space="preserve"> (2017), </w:t>
      </w:r>
      <w:hyperlink r:id="rId127">
        <w:r w:rsidRPr="00A41486">
          <w:rPr>
            <w:rStyle w:val="Hyperlink"/>
          </w:rPr>
          <w:t>Local Leadership Baseline Survey</w:t>
        </w:r>
      </w:hyperlink>
      <w:r w:rsidRPr="00A41486">
        <w:t xml:space="preserve"> (2022), </w:t>
      </w:r>
      <w:hyperlink r:id="rId128">
        <w:r w:rsidRPr="00A41486">
          <w:rPr>
            <w:rStyle w:val="Hyperlink"/>
          </w:rPr>
          <w:t>Planning for Clean Water: Local Government Workshop Reports</w:t>
        </w:r>
      </w:hyperlink>
      <w:r w:rsidRPr="00A41486">
        <w:t xml:space="preserve"> (2023), </w:t>
      </w:r>
      <w:hyperlink r:id="rId129">
        <w:r w:rsidRPr="00A41486">
          <w:rPr>
            <w:rStyle w:val="Hyperlink"/>
          </w:rPr>
          <w:t>Local Leadership Survey</w:t>
        </w:r>
      </w:hyperlink>
      <w:r w:rsidRPr="00A41486">
        <w:t xml:space="preserve"> (2024), </w:t>
      </w:r>
      <w:hyperlink r:id="rId130">
        <w:r w:rsidRPr="00A41486">
          <w:rPr>
            <w:rStyle w:val="Hyperlink"/>
          </w:rPr>
          <w:t>Network Science Technical Assistance</w:t>
        </w:r>
      </w:hyperlink>
      <w:r w:rsidRPr="00A41486">
        <w:t xml:space="preserve"> (2026) and </w:t>
      </w:r>
      <w:hyperlink r:id="rId131">
        <w:r w:rsidRPr="00A41486">
          <w:rPr>
            <w:rStyle w:val="Hyperlink"/>
          </w:rPr>
          <w:t>Local Government Technical Assistance Inventory and Gap Analysis Project</w:t>
        </w:r>
      </w:hyperlink>
      <w:r w:rsidRPr="00A41486">
        <w:t xml:space="preserve"> (2026).</w:t>
      </w:r>
    </w:p>
    <w:p w14:paraId="3566C063" w14:textId="77777777" w:rsidR="00290C23" w:rsidRDefault="00A41486" w:rsidP="00A41486">
      <w:r w:rsidRPr="00A41486">
        <w:rPr>
          <w:u w:val="single"/>
        </w:rPr>
        <w:t>Management Approach 4.1.1: Measure progress toward increasing the knowledge and supporting the capacity of local government leaders.</w:t>
      </w:r>
      <w:r w:rsidRPr="00A41486">
        <w:t xml:space="preserve"> </w:t>
      </w:r>
    </w:p>
    <w:p w14:paraId="37C0C49A" w14:textId="5399267F" w:rsidR="00A41486" w:rsidRPr="00A41486" w:rsidRDefault="00A41486" w:rsidP="00A41486">
      <w:pPr>
        <w:rPr>
          <w:u w:val="single"/>
        </w:rPr>
      </w:pPr>
      <w:r w:rsidRPr="00A41486">
        <w:t>Local government leaders are defined as elected officials, appointed officials, and staff who represent their local government at a meeting, training, or event. Direct Engagement is defined as two-way dialogue with active participants. Examples include conference panels, peer-to-peer learning exchange tours, roundtable discussions, hands-on trainings, interactive webinars and more. Indirect Engagement is defined as broadcast style communications that are seen or read by a passive observer. Examples include social media posts, blog posts, newsletters, magazine articles, website views, and more. The workgroup will annually track and report Direct and Indirect Engagement.</w:t>
      </w:r>
    </w:p>
    <w:p w14:paraId="1722E039" w14:textId="77777777" w:rsidR="00290C23" w:rsidRDefault="00A41486" w:rsidP="00A41486">
      <w:r w:rsidRPr="00A41486">
        <w:rPr>
          <w:u w:val="single"/>
        </w:rPr>
        <w:t>Management Approach 4.1.2: Serve as translators of complex scientific and technical resources and information.</w:t>
      </w:r>
      <w:r w:rsidRPr="00A41486">
        <w:t xml:space="preserve"> </w:t>
      </w:r>
    </w:p>
    <w:p w14:paraId="1C4C3209" w14:textId="41EF5F2C" w:rsidR="00A41486" w:rsidRPr="00A41486" w:rsidRDefault="00A41486" w:rsidP="00A41486">
      <w:pPr>
        <w:rPr>
          <w:u w:val="single"/>
        </w:rPr>
      </w:pPr>
      <w:r w:rsidRPr="00A41486">
        <w:t xml:space="preserve">Many local officials do not have scientific or technical knowledge, particularly around emerging issues, such as changing environmental conditions. Additionally, frequent turnover among elected and appointed officials results in loss of institutional knowledge and an ongoing need to engage and educate new leaders. Moreover, a broad spectrum of important and urgent issues constantly competes with local officials’ time and resources. By translating scientific and technical information into plain language and demonstrating how actions to advance </w:t>
      </w:r>
      <w:r w:rsidRPr="00A41486">
        <w:rPr>
          <w:i/>
          <w:iCs/>
        </w:rPr>
        <w:t xml:space="preserve">Chesapeake Bay Watershed Agreement </w:t>
      </w:r>
      <w:r w:rsidRPr="00A41486">
        <w:t xml:space="preserve">outcomes align with local priorities, the partnership can support implementation of local actions. Because of the </w:t>
      </w:r>
      <w:r w:rsidRPr="00A41486">
        <w:lastRenderedPageBreak/>
        <w:t>complexity of the watershed, outreach and education material will be tailored to the unique needs of each jurisdiction.</w:t>
      </w:r>
    </w:p>
    <w:p w14:paraId="070A066F" w14:textId="77777777" w:rsidR="00290C23" w:rsidRDefault="00A41486" w:rsidP="00A41486">
      <w:pPr>
        <w:rPr>
          <w:u w:val="single"/>
          <w:lang w:val="en"/>
        </w:rPr>
      </w:pPr>
      <w:r w:rsidRPr="00A41486">
        <w:rPr>
          <w:u w:val="single"/>
          <w:lang w:val="en"/>
        </w:rPr>
        <w:t xml:space="preserve">Management Approach 4.1.3: Increase the knowledge and support the capacity of local government leaders via existing channels of trusted communications and engagement. </w:t>
      </w:r>
    </w:p>
    <w:p w14:paraId="4CCBC36B" w14:textId="76A3DAB3" w:rsidR="00A41486" w:rsidRPr="00A41486" w:rsidRDefault="00A41486" w:rsidP="00A41486">
      <w:pPr>
        <w:rPr>
          <w:u w:val="single"/>
          <w:lang w:val="en"/>
        </w:rPr>
      </w:pPr>
      <w:r w:rsidRPr="00A41486">
        <w:rPr>
          <w:lang w:val="en"/>
        </w:rPr>
        <w:t xml:space="preserve">Leverage existing channels of communication and engagement to effectively reach elected and appointed officials who lack scientific or technical knowledge, particularly around emerging or evolving environmental issues. Frequent turnover among elected and appointed officials results in loss of institutional knowledge and an ongoing need to engage and educate new leaders through sustained outreach, onboarding, and relationship-building efforts. </w:t>
      </w:r>
    </w:p>
    <w:p w14:paraId="34FDB552" w14:textId="77777777" w:rsidR="00290C23" w:rsidRDefault="00A41486" w:rsidP="00A41486">
      <w:r w:rsidRPr="00A41486">
        <w:rPr>
          <w:u w:val="single"/>
        </w:rPr>
        <w:t>Management Approach 4.1.4: Strengthen the networks that support local government leadership capacity.</w:t>
      </w:r>
      <w:r w:rsidRPr="00A41486">
        <w:t xml:space="preserve"> </w:t>
      </w:r>
    </w:p>
    <w:p w14:paraId="77FCB794" w14:textId="26A5781D" w:rsidR="00A41486" w:rsidRPr="00A41486" w:rsidRDefault="00A41486" w:rsidP="00A41486">
      <w:pPr>
        <w:rPr>
          <w:u w:val="single"/>
        </w:rPr>
      </w:pPr>
      <w:r w:rsidRPr="00A41486">
        <w:t>Many local governments do not have in-house scientific or technical capacity and rely on networks of support, such as municipal associations, planning organizations, technical assistance providers, conservation districts, and other trusted sources. By strengthening the capacity of these existing networks and supporting the development of engagement networks where gaps exist, the workgroup can more effectively amplify local and regional level technical assistance and maximize limited resources across the watershed.</w:t>
      </w:r>
    </w:p>
    <w:p w14:paraId="21D716FA" w14:textId="77777777" w:rsidR="00290C23" w:rsidRDefault="00A41486" w:rsidP="00A41486">
      <w:pPr>
        <w:rPr>
          <w:lang w:val="en"/>
        </w:rPr>
      </w:pPr>
      <w:r w:rsidRPr="00A41486">
        <w:rPr>
          <w:u w:val="single"/>
          <w:lang w:val="en"/>
        </w:rPr>
        <w:t>Management Approach 4.1.5: Support goal teams and workgroups who want to engage with local officials.</w:t>
      </w:r>
      <w:r w:rsidRPr="00A41486">
        <w:rPr>
          <w:lang w:val="en"/>
        </w:rPr>
        <w:t xml:space="preserve"> </w:t>
      </w:r>
    </w:p>
    <w:p w14:paraId="7D906D7B" w14:textId="0421DAE4" w:rsidR="00A41486" w:rsidRPr="00A41486" w:rsidRDefault="00A41486" w:rsidP="00A41486">
      <w:pPr>
        <w:rPr>
          <w:lang w:val="en"/>
        </w:rPr>
      </w:pPr>
      <w:r w:rsidRPr="00A41486">
        <w:rPr>
          <w:lang w:val="en"/>
        </w:rPr>
        <w:t>Within the goal teams and workgroups of the Chesapeake Bay Program, there is growing interest in engaging local governments. As capacity allows, the Local Government Leadership Workgroup will coordinate with these groups to address needs across the partnership to better engage local officials, with a focus on the workgroups under the Engaged Communities Goal and Healthy Landscapes Goal. The Strategic Engagement Team will be a key partner in this effort.</w:t>
      </w:r>
    </w:p>
    <w:p w14:paraId="47A23667" w14:textId="77777777" w:rsidR="0094432D" w:rsidRDefault="0094432D" w:rsidP="0094432D">
      <w:pPr>
        <w:pStyle w:val="Heading3"/>
      </w:pPr>
      <w:r>
        <w:t>Participating Partners</w:t>
      </w:r>
    </w:p>
    <w:p w14:paraId="350DE682" w14:textId="77777777" w:rsidR="0094432D" w:rsidRDefault="0094432D" w:rsidP="0094432D">
      <w:r w:rsidRPr="004C17A3">
        <w:t xml:space="preserve">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w:t>
      </w:r>
      <w:r w:rsidRPr="004C17A3">
        <w:lastRenderedPageBreak/>
        <w:t>Signatory partners may join implementation efforts at any time. Partners also recognize that Signatory participation is voluntary and may vary accordingly.</w:t>
      </w:r>
    </w:p>
    <w:p w14:paraId="7150E1F0" w14:textId="77777777" w:rsidR="0094432D" w:rsidRDefault="0094432D" w:rsidP="0094432D">
      <w:pPr>
        <w:pStyle w:val="ListParagraph"/>
        <w:numPr>
          <w:ilvl w:val="0"/>
          <w:numId w:val="6"/>
        </w:numPr>
        <w:rPr>
          <w:b/>
          <w:bCs/>
        </w:rPr>
      </w:pPr>
      <w:r w:rsidRPr="00860A35">
        <w:rPr>
          <w:b/>
          <w:bCs/>
        </w:rPr>
        <w:t>Signatory Partners:</w:t>
      </w:r>
    </w:p>
    <w:p w14:paraId="5E81B9A7" w14:textId="77777777" w:rsidR="005C54ED" w:rsidRPr="005C54ED" w:rsidRDefault="005C54ED" w:rsidP="005C54ED">
      <w:pPr>
        <w:pStyle w:val="ListParagraph"/>
        <w:numPr>
          <w:ilvl w:val="1"/>
          <w:numId w:val="6"/>
        </w:numPr>
      </w:pPr>
      <w:r w:rsidRPr="005C54ED">
        <w:t>State of Delaware</w:t>
      </w:r>
    </w:p>
    <w:p w14:paraId="31BC2731" w14:textId="77777777" w:rsidR="005C54ED" w:rsidRPr="005C54ED" w:rsidRDefault="005C54ED" w:rsidP="005C54ED">
      <w:pPr>
        <w:pStyle w:val="ListParagraph"/>
        <w:numPr>
          <w:ilvl w:val="1"/>
          <w:numId w:val="6"/>
        </w:numPr>
      </w:pPr>
      <w:r w:rsidRPr="005C54ED">
        <w:t>District of Columbia</w:t>
      </w:r>
    </w:p>
    <w:p w14:paraId="1A384F61" w14:textId="77777777" w:rsidR="005C54ED" w:rsidRPr="005C54ED" w:rsidRDefault="005C54ED" w:rsidP="005C54ED">
      <w:pPr>
        <w:pStyle w:val="ListParagraph"/>
        <w:numPr>
          <w:ilvl w:val="1"/>
          <w:numId w:val="6"/>
        </w:numPr>
      </w:pPr>
      <w:r w:rsidRPr="005C54ED">
        <w:t>State of Maryland</w:t>
      </w:r>
    </w:p>
    <w:p w14:paraId="7D4A0823" w14:textId="77777777" w:rsidR="005C54ED" w:rsidRPr="005C54ED" w:rsidRDefault="005C54ED" w:rsidP="005C54ED">
      <w:pPr>
        <w:pStyle w:val="ListParagraph"/>
        <w:numPr>
          <w:ilvl w:val="1"/>
          <w:numId w:val="6"/>
        </w:numPr>
      </w:pPr>
      <w:r w:rsidRPr="005C54ED">
        <w:t>State of New York</w:t>
      </w:r>
    </w:p>
    <w:p w14:paraId="1C2726FF" w14:textId="77777777" w:rsidR="005C54ED" w:rsidRPr="005C54ED" w:rsidRDefault="005C54ED" w:rsidP="005C54ED">
      <w:pPr>
        <w:pStyle w:val="ListParagraph"/>
        <w:numPr>
          <w:ilvl w:val="1"/>
          <w:numId w:val="6"/>
        </w:numPr>
      </w:pPr>
      <w:r w:rsidRPr="005C54ED">
        <w:t>Commonwealth of Pennsylvania</w:t>
      </w:r>
    </w:p>
    <w:p w14:paraId="250FB6EA" w14:textId="77777777" w:rsidR="005C54ED" w:rsidRPr="005C54ED" w:rsidRDefault="005C54ED" w:rsidP="005C54ED">
      <w:pPr>
        <w:pStyle w:val="ListParagraph"/>
        <w:numPr>
          <w:ilvl w:val="1"/>
          <w:numId w:val="6"/>
        </w:numPr>
      </w:pPr>
      <w:r w:rsidRPr="005C54ED">
        <w:t>Commonwealth of Virginia</w:t>
      </w:r>
    </w:p>
    <w:p w14:paraId="66E90446" w14:textId="77777777" w:rsidR="005C54ED" w:rsidRPr="005C54ED" w:rsidRDefault="005C54ED" w:rsidP="005C54ED">
      <w:pPr>
        <w:pStyle w:val="ListParagraph"/>
        <w:numPr>
          <w:ilvl w:val="1"/>
          <w:numId w:val="6"/>
        </w:numPr>
      </w:pPr>
      <w:r w:rsidRPr="005C54ED">
        <w:t>State of West Virginia</w:t>
      </w:r>
    </w:p>
    <w:p w14:paraId="1455E665" w14:textId="77777777" w:rsidR="005C54ED" w:rsidRPr="005C54ED" w:rsidRDefault="005C54ED" w:rsidP="005C54ED">
      <w:pPr>
        <w:pStyle w:val="ListParagraph"/>
        <w:numPr>
          <w:ilvl w:val="1"/>
          <w:numId w:val="6"/>
        </w:numPr>
      </w:pPr>
      <w:r w:rsidRPr="005C54ED">
        <w:t>Chesapeake Bay Commission</w:t>
      </w:r>
    </w:p>
    <w:p w14:paraId="3E7478EC" w14:textId="77777777" w:rsidR="005C54ED" w:rsidRPr="005C54ED" w:rsidRDefault="005C54ED" w:rsidP="005C54ED">
      <w:pPr>
        <w:pStyle w:val="ListParagraph"/>
        <w:numPr>
          <w:ilvl w:val="1"/>
          <w:numId w:val="6"/>
        </w:numPr>
      </w:pPr>
      <w:r w:rsidRPr="005C54ED">
        <w:t>U.S. Environmental Protection Agency</w:t>
      </w:r>
    </w:p>
    <w:p w14:paraId="251A391D" w14:textId="7DC6A6D2" w:rsidR="0094432D" w:rsidRDefault="0094432D" w:rsidP="0094432D">
      <w:pPr>
        <w:pStyle w:val="ListParagraph"/>
        <w:numPr>
          <w:ilvl w:val="0"/>
          <w:numId w:val="6"/>
        </w:numPr>
        <w:rPr>
          <w:b/>
          <w:bCs/>
        </w:rPr>
      </w:pPr>
      <w:r>
        <w:rPr>
          <w:b/>
          <w:bCs/>
        </w:rPr>
        <w:t>Other Partners</w:t>
      </w:r>
    </w:p>
    <w:p w14:paraId="4EB8134C" w14:textId="77777777" w:rsidR="00B47A35" w:rsidRPr="00B47A35" w:rsidRDefault="00B47A35" w:rsidP="00B47A35">
      <w:pPr>
        <w:pStyle w:val="ListParagraph"/>
        <w:numPr>
          <w:ilvl w:val="1"/>
          <w:numId w:val="6"/>
        </w:numPr>
      </w:pPr>
      <w:r w:rsidRPr="00B47A35">
        <w:t>Metropolitan Washington Council of Governments</w:t>
      </w:r>
    </w:p>
    <w:p w14:paraId="06C92221" w14:textId="77777777" w:rsidR="00B47A35" w:rsidRPr="00B47A35" w:rsidRDefault="00B47A35" w:rsidP="00B47A35">
      <w:pPr>
        <w:pStyle w:val="ListParagraph"/>
        <w:numPr>
          <w:ilvl w:val="1"/>
          <w:numId w:val="6"/>
        </w:numPr>
      </w:pPr>
      <w:r w:rsidRPr="00B47A35">
        <w:t>University of Maryland’s Environmental Finance Center</w:t>
      </w:r>
    </w:p>
    <w:p w14:paraId="6D2F0575" w14:textId="77777777" w:rsidR="00B47A35" w:rsidRPr="00B47A35" w:rsidRDefault="00B47A35" w:rsidP="00B47A35">
      <w:pPr>
        <w:pStyle w:val="ListParagraph"/>
        <w:numPr>
          <w:ilvl w:val="1"/>
          <w:numId w:val="6"/>
        </w:numPr>
      </w:pPr>
      <w:r w:rsidRPr="00B47A35">
        <w:t>Rappahannock-Rapidan Regional Commission</w:t>
      </w:r>
    </w:p>
    <w:p w14:paraId="3FF13F8E" w14:textId="77777777" w:rsidR="00B47A35" w:rsidRPr="00B47A35" w:rsidRDefault="00B47A35" w:rsidP="00B47A35">
      <w:pPr>
        <w:pStyle w:val="ListParagraph"/>
        <w:numPr>
          <w:ilvl w:val="1"/>
          <w:numId w:val="6"/>
        </w:numPr>
      </w:pPr>
      <w:r w:rsidRPr="00B47A35">
        <w:t>University of Delaware’s Water Resources Center</w:t>
      </w:r>
    </w:p>
    <w:p w14:paraId="2D2E775F" w14:textId="252013B6" w:rsidR="005C54ED" w:rsidRPr="00B47A35" w:rsidRDefault="00B47A35" w:rsidP="00B47A35">
      <w:pPr>
        <w:pStyle w:val="ListParagraph"/>
        <w:numPr>
          <w:ilvl w:val="1"/>
          <w:numId w:val="6"/>
        </w:numPr>
      </w:pPr>
      <w:r w:rsidRPr="00B47A35">
        <w:t>Pennsylvania Chapter of the American Planning Association</w:t>
      </w:r>
    </w:p>
    <w:p w14:paraId="4792359B" w14:textId="62961449" w:rsidR="00217738" w:rsidRDefault="00217738">
      <w:r>
        <w:br w:type="page"/>
      </w:r>
    </w:p>
    <w:p w14:paraId="0B441932" w14:textId="18E61081" w:rsidR="00647184" w:rsidRPr="008A700D" w:rsidRDefault="008A0579" w:rsidP="00647184">
      <w:pPr>
        <w:pStyle w:val="Heading2"/>
        <w:rPr>
          <w:szCs w:val="24"/>
        </w:rPr>
      </w:pPr>
      <w:bookmarkStart w:id="59" w:name="_Toc243576029"/>
      <w:r w:rsidRPr="008A0579">
        <w:lastRenderedPageBreak/>
        <w:t xml:space="preserve">Public Access </w:t>
      </w:r>
      <w:r w:rsidR="00647184" w:rsidRPr="008A700D">
        <w:t>Outcome</w:t>
      </w:r>
      <w:bookmarkEnd w:id="59"/>
    </w:p>
    <w:p w14:paraId="415CE44F" w14:textId="77777777" w:rsidR="004A4AE9" w:rsidRPr="004A4AE9" w:rsidRDefault="008A0579" w:rsidP="00D41D00">
      <w:pPr>
        <w:jc w:val="both"/>
        <w:rPr>
          <w:sz w:val="28"/>
          <w:szCs w:val="28"/>
        </w:rPr>
      </w:pPr>
      <w:r w:rsidRPr="008A0579">
        <w:rPr>
          <w:b/>
          <w:bCs/>
          <w:sz w:val="28"/>
          <w:szCs w:val="28"/>
        </w:rPr>
        <w:t xml:space="preserve">Public Access </w:t>
      </w:r>
      <w:r w:rsidR="00647184" w:rsidRPr="00F82A63">
        <w:rPr>
          <w:b/>
          <w:bCs/>
          <w:sz w:val="28"/>
          <w:szCs w:val="28"/>
        </w:rPr>
        <w:t>Outcome:</w:t>
      </w:r>
      <w:r w:rsidR="00647184">
        <w:rPr>
          <w:b/>
          <w:bCs/>
          <w:sz w:val="28"/>
          <w:szCs w:val="28"/>
        </w:rPr>
        <w:t xml:space="preserve"> </w:t>
      </w:r>
      <w:r w:rsidR="004A4AE9" w:rsidRPr="004A4AE9">
        <w:rPr>
          <w:sz w:val="28"/>
          <w:szCs w:val="28"/>
        </w:rPr>
        <w:t>Create new and enhance existing public access sites in the Chesapeake Bay watershed through a combination of actions aimed at improving recreational opportunities and accessibility while addressing barriers to access by increasing the number, quality and geographic distribution of sites.</w:t>
      </w:r>
    </w:p>
    <w:p w14:paraId="23AF83A4" w14:textId="734517AE" w:rsidR="004A4AE9" w:rsidRPr="00B958DA" w:rsidRDefault="004A4AE9" w:rsidP="00146840">
      <w:pPr>
        <w:pStyle w:val="ListParagraph"/>
        <w:numPr>
          <w:ilvl w:val="0"/>
          <w:numId w:val="56"/>
        </w:numPr>
        <w:jc w:val="both"/>
        <w:rPr>
          <w:sz w:val="28"/>
          <w:szCs w:val="28"/>
        </w:rPr>
      </w:pPr>
      <w:r w:rsidRPr="00B958DA">
        <w:rPr>
          <w:sz w:val="28"/>
          <w:szCs w:val="28"/>
        </w:rPr>
        <w:t>By 2040, add at least 100 new sites providing access to natural lands and waters with a strong emphasis on providing opportunities for recreation where feasible.</w:t>
      </w:r>
    </w:p>
    <w:p w14:paraId="1F59F55C" w14:textId="4ACAD4B1" w:rsidR="004A4AE9" w:rsidRPr="00B958DA" w:rsidRDefault="004A4AE9" w:rsidP="00146840">
      <w:pPr>
        <w:pStyle w:val="ListParagraph"/>
        <w:numPr>
          <w:ilvl w:val="0"/>
          <w:numId w:val="56"/>
        </w:numPr>
        <w:jc w:val="both"/>
        <w:rPr>
          <w:sz w:val="28"/>
          <w:szCs w:val="28"/>
        </w:rPr>
      </w:pPr>
      <w:r w:rsidRPr="00B958DA">
        <w:rPr>
          <w:sz w:val="28"/>
          <w:szCs w:val="28"/>
        </w:rPr>
        <w:t>By 2040, improve at least 100 of the 1,451 existing public water access sites by upgrading or maintaining site grounds and structures, and expanding the range of active and passive recreation opportunities such as paddling, boating, trails, courts, piers, wildlife viewing and picnic areas.</w:t>
      </w:r>
    </w:p>
    <w:p w14:paraId="59268889" w14:textId="738292DB" w:rsidR="004A4AE9" w:rsidRPr="00B958DA" w:rsidRDefault="004A4AE9" w:rsidP="00146840">
      <w:pPr>
        <w:pStyle w:val="ListParagraph"/>
        <w:numPr>
          <w:ilvl w:val="0"/>
          <w:numId w:val="56"/>
        </w:numPr>
        <w:jc w:val="both"/>
        <w:rPr>
          <w:sz w:val="28"/>
          <w:szCs w:val="28"/>
        </w:rPr>
      </w:pPr>
      <w:r w:rsidRPr="00B958DA">
        <w:rPr>
          <w:sz w:val="28"/>
          <w:szCs w:val="28"/>
        </w:rPr>
        <w:t>By 2040, improve at least 40 of the existing public water access sites by adding Americans with Disabilities Act (ADA) or Architectural Barriers Act (ABA) accessible features.</w:t>
      </w:r>
    </w:p>
    <w:p w14:paraId="329515DA" w14:textId="22A5C503" w:rsidR="00377DEA" w:rsidRDefault="004A4AE9" w:rsidP="00146840">
      <w:pPr>
        <w:pStyle w:val="ListParagraph"/>
        <w:numPr>
          <w:ilvl w:val="0"/>
          <w:numId w:val="56"/>
        </w:numPr>
        <w:jc w:val="both"/>
      </w:pPr>
      <w:r w:rsidRPr="00B958DA">
        <w:rPr>
          <w:sz w:val="28"/>
          <w:szCs w:val="28"/>
        </w:rPr>
        <w:t xml:space="preserve">Increase access to existing urban and community greenspaces identified in the </w:t>
      </w:r>
      <w:hyperlink r:id="rId132" w:history="1">
        <w:r w:rsidRPr="002E2E2F">
          <w:rPr>
            <w:rStyle w:val="Hyperlink"/>
            <w:sz w:val="28"/>
            <w:szCs w:val="28"/>
          </w:rPr>
          <w:t>protected lands dataset</w:t>
        </w:r>
      </w:hyperlink>
      <w:r w:rsidRPr="00B958DA">
        <w:rPr>
          <w:sz w:val="28"/>
          <w:szCs w:val="28"/>
        </w:rPr>
        <w:t>.</w:t>
      </w:r>
    </w:p>
    <w:p w14:paraId="6C005672" w14:textId="77777777" w:rsidR="007D3AC8" w:rsidRDefault="007D3AC8" w:rsidP="007D3AC8">
      <w:pPr>
        <w:pStyle w:val="Heading3"/>
      </w:pPr>
      <w:r w:rsidRPr="007231FC">
        <w:t>Baseline and Current Condition</w:t>
      </w:r>
    </w:p>
    <w:p w14:paraId="1281022E" w14:textId="77777777" w:rsidR="00B02C66" w:rsidRPr="00B02C66" w:rsidRDefault="00B02C66" w:rsidP="00B02C66">
      <w:r w:rsidRPr="00B02C66">
        <w:t xml:space="preserve">The </w:t>
      </w:r>
      <w:r w:rsidRPr="00B02C66">
        <w:rPr>
          <w:i/>
          <w:iCs/>
        </w:rPr>
        <w:t>Chesapeake Bay Watershed Agreement</w:t>
      </w:r>
      <w:r w:rsidRPr="00B02C66">
        <w:t xml:space="preserve"> adopted in 2014 called for 300 new public access sites to our waterways to be added throughout the watershed by 2025, with 2010 serving as a baseline year. This target was achieved in 2024, and by the end of 2025, a total of 317 new sites has been reported, bringing the number of mapped public water access points to 1,456, which may be viewed through this </w:t>
      </w:r>
      <w:hyperlink r:id="rId133">
        <w:r w:rsidRPr="00B02C66">
          <w:rPr>
            <w:rStyle w:val="Hyperlink"/>
          </w:rPr>
          <w:t>map viewer</w:t>
        </w:r>
      </w:hyperlink>
      <w:r w:rsidRPr="00B02C66">
        <w:t xml:space="preserve">. </w:t>
      </w:r>
    </w:p>
    <w:p w14:paraId="1CF9F373" w14:textId="77777777" w:rsidR="00B02C66" w:rsidRPr="00B02C66" w:rsidRDefault="00B02C66" w:rsidP="00B02C66">
      <w:pPr>
        <w:rPr>
          <w:lang w:val="en"/>
        </w:rPr>
      </w:pPr>
      <w:r w:rsidRPr="00B02C66">
        <w:rPr>
          <w:lang w:val="en"/>
        </w:rPr>
        <w:t xml:space="preserve">The </w:t>
      </w:r>
      <w:r w:rsidRPr="00B02C66">
        <w:rPr>
          <w:i/>
          <w:iCs/>
          <w:lang w:val="en"/>
        </w:rPr>
        <w:t>Chesapeake Bay Watershed Agreement</w:t>
      </w:r>
      <w:r w:rsidRPr="00B02C66">
        <w:rPr>
          <w:lang w:val="en"/>
        </w:rPr>
        <w:t xml:space="preserve"> expands the targets of the Public Access Outcome to include an expanded definition of public access sites, calls for continued upgrades and maintenance of existing sites including ADA/ABA accessibility, and includes urban and community greenspaces. The Public Access Outcome reaffirms both the need for and the benefits of providing communities with access to these resources.</w:t>
      </w:r>
    </w:p>
    <w:p w14:paraId="3BFD3FFF" w14:textId="77777777" w:rsidR="00B02C66" w:rsidRPr="00B02C66" w:rsidRDefault="00B02C66" w:rsidP="00B02C66">
      <w:pPr>
        <w:rPr>
          <w:lang w:val="en"/>
        </w:rPr>
      </w:pPr>
    </w:p>
    <w:p w14:paraId="7D8CDC78" w14:textId="77777777" w:rsidR="00B02C66" w:rsidRPr="00B02C66" w:rsidRDefault="00B02C66" w:rsidP="00B02C66">
      <w:pPr>
        <w:rPr>
          <w:u w:val="single"/>
          <w:lang w:val="en"/>
        </w:rPr>
      </w:pPr>
      <w:r w:rsidRPr="00B02C66">
        <w:rPr>
          <w:u w:val="single"/>
          <w:lang w:val="en"/>
        </w:rPr>
        <w:lastRenderedPageBreak/>
        <w:t>New Access Site Target</w:t>
      </w:r>
    </w:p>
    <w:p w14:paraId="1FF2E8B3" w14:textId="77777777" w:rsidR="00B02C66" w:rsidRPr="00B02C66" w:rsidRDefault="00B02C66" w:rsidP="00B02C66">
      <w:r w:rsidRPr="00B02C66">
        <w:t>Public access sites are those used expressly for public access that are owned, operated, and/or managed by any unit of federal, state, or local government, or a non-governmental organization operating under a memorandum of understanding (MOU), grant, or other agreement with a governmental agency.</w:t>
      </w:r>
    </w:p>
    <w:p w14:paraId="5931FE9A" w14:textId="77777777" w:rsidR="00B02C66" w:rsidRPr="00B02C66" w:rsidRDefault="00B02C66" w:rsidP="00B02C66">
      <w:r w:rsidRPr="00B02C66">
        <w:t>The four types of water-based access that will be tracked towards the 100 new sites target, the 100 improved sites target, and the 40 ADA/ABA-improved sites target are as follows:</w:t>
      </w:r>
    </w:p>
    <w:p w14:paraId="755BD982" w14:textId="77777777" w:rsidR="00167B26" w:rsidRDefault="00167B26" w:rsidP="00146840">
      <w:pPr>
        <w:pStyle w:val="ListParagraph"/>
        <w:numPr>
          <w:ilvl w:val="0"/>
          <w:numId w:val="57"/>
        </w:numPr>
      </w:pPr>
      <w:r>
        <w:t>Boat-related access: boat ramps and soft launches supporting motorized and non-motorized craft, as well as boat-in campsites, which include their own water access site.</w:t>
      </w:r>
    </w:p>
    <w:p w14:paraId="5FB44470" w14:textId="77777777" w:rsidR="00167B26" w:rsidRDefault="00167B26" w:rsidP="00146840">
      <w:pPr>
        <w:pStyle w:val="ListParagraph"/>
        <w:numPr>
          <w:ilvl w:val="0"/>
          <w:numId w:val="57"/>
        </w:numPr>
      </w:pPr>
      <w:r>
        <w:t>Swimming access: designated areas appropriate for swimming.</w:t>
      </w:r>
    </w:p>
    <w:p w14:paraId="21B27267" w14:textId="77777777" w:rsidR="00167B26" w:rsidRDefault="00167B26" w:rsidP="00146840">
      <w:pPr>
        <w:pStyle w:val="ListParagraph"/>
        <w:numPr>
          <w:ilvl w:val="0"/>
          <w:numId w:val="57"/>
        </w:numPr>
      </w:pPr>
      <w:r>
        <w:t>Fishing access: piers, bank fishing facilities, or easements and parking adjacent to the water.</w:t>
      </w:r>
    </w:p>
    <w:p w14:paraId="095961BA" w14:textId="55DB9A9B" w:rsidR="00167B26" w:rsidRDefault="00167B26" w:rsidP="00146840">
      <w:pPr>
        <w:pStyle w:val="ListParagraph"/>
        <w:numPr>
          <w:ilvl w:val="0"/>
          <w:numId w:val="57"/>
        </w:numPr>
      </w:pPr>
      <w:r>
        <w:t>Viewing access for water, wildlife, and shoreline areas: boardwalks and observation decks located at or leading to the water’s edge.</w:t>
      </w:r>
    </w:p>
    <w:p w14:paraId="32B91E38" w14:textId="29B11402" w:rsidR="00B02C66" w:rsidRPr="00B02C66" w:rsidRDefault="00B02C66" w:rsidP="00B02C66">
      <w:r w:rsidRPr="00B02C66">
        <w:t xml:space="preserve">A new access site is defined as: </w:t>
      </w:r>
    </w:p>
    <w:p w14:paraId="362D513E" w14:textId="77777777" w:rsidR="00167B26" w:rsidRDefault="00167B26" w:rsidP="00146840">
      <w:pPr>
        <w:pStyle w:val="ListParagraph"/>
        <w:numPr>
          <w:ilvl w:val="0"/>
          <w:numId w:val="58"/>
        </w:numPr>
      </w:pPr>
      <w:r>
        <w:t>Development of a new public access facility on a new site.</w:t>
      </w:r>
    </w:p>
    <w:p w14:paraId="6DE3C7D1" w14:textId="03929257" w:rsidR="00B02C66" w:rsidRPr="00B02C66" w:rsidRDefault="00167B26" w:rsidP="00146840">
      <w:pPr>
        <w:pStyle w:val="ListParagraph"/>
        <w:numPr>
          <w:ilvl w:val="0"/>
          <w:numId w:val="58"/>
        </w:numPr>
      </w:pPr>
      <w:r>
        <w:t>Development of a new type of access at an existing site. For example, if a fishing pier is developed at a site that currently has a boat ramp, the pier would count as a new public access site toward the goal.</w:t>
      </w:r>
    </w:p>
    <w:p w14:paraId="56759BEE" w14:textId="77777777" w:rsidR="00B02C66" w:rsidRPr="00B02C66" w:rsidRDefault="00B02C66" w:rsidP="00B02C66">
      <w:r w:rsidRPr="00B02C66">
        <w:t>The Public Access Workgroup has not yet defined access to natural lands. The workgroup will work to define access to natural lands in 2027, which will be used to track progress towards the 100 new sites target.</w:t>
      </w:r>
    </w:p>
    <w:p w14:paraId="09698A68" w14:textId="77777777" w:rsidR="00B02C66" w:rsidRPr="00B02C66" w:rsidRDefault="00B02C66" w:rsidP="00B02C66">
      <w:r w:rsidRPr="00B02C66">
        <w:t>The distribution of existing water public access sites is as follows:</w:t>
      </w:r>
    </w:p>
    <w:p w14:paraId="5E130E72" w14:textId="77777777" w:rsidR="008C3867" w:rsidRDefault="008C3867" w:rsidP="00146840">
      <w:pPr>
        <w:pStyle w:val="ListParagraph"/>
        <w:numPr>
          <w:ilvl w:val="0"/>
          <w:numId w:val="59"/>
        </w:numPr>
      </w:pPr>
      <w:r>
        <w:t>Maryland: 653</w:t>
      </w:r>
    </w:p>
    <w:p w14:paraId="1C1E1DFB" w14:textId="77777777" w:rsidR="008C3867" w:rsidRDefault="008C3867" w:rsidP="00146840">
      <w:pPr>
        <w:pStyle w:val="ListParagraph"/>
        <w:numPr>
          <w:ilvl w:val="0"/>
          <w:numId w:val="59"/>
        </w:numPr>
      </w:pPr>
      <w:r>
        <w:t>Virginia: 415</w:t>
      </w:r>
    </w:p>
    <w:p w14:paraId="4A70F59B" w14:textId="77777777" w:rsidR="008C3867" w:rsidRDefault="008C3867" w:rsidP="00146840">
      <w:pPr>
        <w:pStyle w:val="ListParagraph"/>
        <w:numPr>
          <w:ilvl w:val="0"/>
          <w:numId w:val="59"/>
        </w:numPr>
      </w:pPr>
      <w:r>
        <w:t>Pennsylvania: 233</w:t>
      </w:r>
    </w:p>
    <w:p w14:paraId="6A8B29D3" w14:textId="77777777" w:rsidR="008C3867" w:rsidRDefault="008C3867" w:rsidP="00146840">
      <w:pPr>
        <w:pStyle w:val="ListParagraph"/>
        <w:numPr>
          <w:ilvl w:val="0"/>
          <w:numId w:val="59"/>
        </w:numPr>
      </w:pPr>
      <w:r>
        <w:t>West Virginia: 77</w:t>
      </w:r>
    </w:p>
    <w:p w14:paraId="77D080C8" w14:textId="77777777" w:rsidR="008C3867" w:rsidRDefault="008C3867" w:rsidP="00146840">
      <w:pPr>
        <w:pStyle w:val="ListParagraph"/>
        <w:numPr>
          <w:ilvl w:val="0"/>
          <w:numId w:val="59"/>
        </w:numPr>
      </w:pPr>
      <w:r>
        <w:t>New York: 40</w:t>
      </w:r>
    </w:p>
    <w:p w14:paraId="14E95F89" w14:textId="77777777" w:rsidR="008C3867" w:rsidRDefault="008C3867" w:rsidP="00146840">
      <w:pPr>
        <w:pStyle w:val="ListParagraph"/>
        <w:numPr>
          <w:ilvl w:val="0"/>
          <w:numId w:val="59"/>
        </w:numPr>
      </w:pPr>
      <w:r>
        <w:t>District of Columbia: 30</w:t>
      </w:r>
    </w:p>
    <w:p w14:paraId="27085DE9" w14:textId="5802CD61" w:rsidR="00B02C66" w:rsidRPr="00B02C66" w:rsidRDefault="008C3867" w:rsidP="00146840">
      <w:pPr>
        <w:pStyle w:val="ListParagraph"/>
        <w:numPr>
          <w:ilvl w:val="0"/>
          <w:numId w:val="59"/>
        </w:numPr>
      </w:pPr>
      <w:r>
        <w:t>Delaware: 8</w:t>
      </w:r>
    </w:p>
    <w:p w14:paraId="07078852" w14:textId="77777777" w:rsidR="00B02C66" w:rsidRPr="00B02C66" w:rsidRDefault="00B02C66" w:rsidP="00B02C66">
      <w:r w:rsidRPr="00B02C66">
        <w:t xml:space="preserve">The </w:t>
      </w:r>
      <w:r w:rsidRPr="00B02C66">
        <w:rPr>
          <w:i/>
          <w:iCs/>
        </w:rPr>
        <w:t>Chesapeake Bay Watershed Agreement</w:t>
      </w:r>
      <w:r w:rsidRPr="00B02C66">
        <w:t xml:space="preserve"> redefined public access to include access to our natural lands in addition to our waterways. The Public Access Workgroup will develop a </w:t>
      </w:r>
      <w:r w:rsidRPr="00B02C66">
        <w:lastRenderedPageBreak/>
        <w:t>definition for access points to natural lands to support progress tracking toward the outcome.</w:t>
      </w:r>
    </w:p>
    <w:p w14:paraId="3279E0ED" w14:textId="77777777" w:rsidR="00B02C66" w:rsidRPr="00B02C66" w:rsidRDefault="00B02C66" w:rsidP="00B02C66">
      <w:pPr>
        <w:rPr>
          <w:lang w:val="en"/>
        </w:rPr>
      </w:pPr>
      <w:r w:rsidRPr="00B02C66">
        <w:rPr>
          <w:u w:val="single"/>
          <w:lang w:val="en"/>
        </w:rPr>
        <w:t>ADA/ABA Accessibility Target</w:t>
      </w:r>
    </w:p>
    <w:p w14:paraId="08B6BF37" w14:textId="77777777" w:rsidR="00B02C66" w:rsidRPr="00B02C66" w:rsidRDefault="00B02C66" w:rsidP="00B02C66">
      <w:r w:rsidRPr="00B02C66">
        <w:t xml:space="preserve">Of the existing database of public water access sites, the majority do not have an ADA/ABA accessibility attribute included in the </w:t>
      </w:r>
      <w:hyperlink r:id="rId134">
        <w:r w:rsidRPr="00B02C66">
          <w:rPr>
            <w:rStyle w:val="Hyperlink"/>
          </w:rPr>
          <w:t>dataset</w:t>
        </w:r>
      </w:hyperlink>
      <w:r w:rsidRPr="00B02C66">
        <w:t>. 1181 sites are marked as unknown, 128 sites have at least one ADA-accessible feature, and 124 sites are listed as not ADA accessible. The data also does not specify which features are present. ABA accessibility is not currently attributed. Understanding the full picture of ADA- and ABA-accessible water access sites remains a goal of the workgroup.</w:t>
      </w:r>
    </w:p>
    <w:p w14:paraId="5046E674" w14:textId="77777777" w:rsidR="00B02C66" w:rsidRPr="00B02C66" w:rsidRDefault="00B02C66" w:rsidP="00B02C66">
      <w:pPr>
        <w:rPr>
          <w:lang w:val="en"/>
        </w:rPr>
      </w:pPr>
      <w:r w:rsidRPr="00B02C66">
        <w:rPr>
          <w:u w:val="single"/>
          <w:lang w:val="en"/>
        </w:rPr>
        <w:t>Increasing Access to Urban and Community Greenspace Target</w:t>
      </w:r>
    </w:p>
    <w:p w14:paraId="4B03C4BC" w14:textId="77777777" w:rsidR="00B02C66" w:rsidRPr="00B02C66" w:rsidRDefault="00B02C66" w:rsidP="00B02C66">
      <w:r w:rsidRPr="00B02C66">
        <w:t xml:space="preserve">Urban and community greenspaces are defined as publicly accessible lands in </w:t>
      </w:r>
      <w:hyperlink r:id="rId135">
        <w:r w:rsidRPr="00B02C66">
          <w:rPr>
            <w:rStyle w:val="Hyperlink"/>
          </w:rPr>
          <w:t>census-designated places</w:t>
        </w:r>
      </w:hyperlink>
      <w:r w:rsidRPr="00B02C66">
        <w:t xml:space="preserve"> and </w:t>
      </w:r>
      <w:hyperlink r:id="rId136">
        <w:r w:rsidRPr="00B02C66">
          <w:rPr>
            <w:rStyle w:val="Hyperlink"/>
          </w:rPr>
          <w:t>urban areas</w:t>
        </w:r>
      </w:hyperlink>
      <w:r w:rsidRPr="00B02C66">
        <w:t xml:space="preserve"> that provide opportunities for both passive and active recreation while offering exposure to nature. These public spaces deliver human health, community, and environmental benefits and include, but are not limited to, parks, trails, gardens, sports fields, waterfronts, outdoor gathering areas, and natural landscapes such as forests and grasslands. </w:t>
      </w:r>
    </w:p>
    <w:p w14:paraId="79F07D99" w14:textId="77777777" w:rsidR="00B02C66" w:rsidRPr="00B02C66" w:rsidRDefault="00B02C66" w:rsidP="00B02C66">
      <w:r w:rsidRPr="00B02C66">
        <w:t xml:space="preserve">Public access is not fully accounted for in the </w:t>
      </w:r>
      <w:hyperlink r:id="rId137">
        <w:r w:rsidRPr="00B02C66">
          <w:rPr>
            <w:rStyle w:val="Hyperlink"/>
          </w:rPr>
          <w:t>Protected Lands indicator</w:t>
        </w:r>
      </w:hyperlink>
      <w:r w:rsidRPr="00B02C66">
        <w:t xml:space="preserve">, which limits our understanding of the extent of accessible protected lands within census-designated places and urban areas. Additionally, a complete database of existing greenspaces at the watershed level does not currently exist, although many communities are mapped through the </w:t>
      </w:r>
      <w:hyperlink r:id="rId138">
        <w:r w:rsidRPr="00B02C66">
          <w:rPr>
            <w:rStyle w:val="Hyperlink"/>
          </w:rPr>
          <w:t xml:space="preserve">Trust for Public Land’s (TPL) </w:t>
        </w:r>
        <w:proofErr w:type="spellStart"/>
        <w:r w:rsidRPr="00B02C66">
          <w:rPr>
            <w:rStyle w:val="Hyperlink"/>
          </w:rPr>
          <w:t>ParkServe</w:t>
        </w:r>
        <w:proofErr w:type="spellEnd"/>
      </w:hyperlink>
      <w:r w:rsidRPr="00B02C66">
        <w:t xml:space="preserve"> analysis. Future collaboration between TPL’s Park Serve Analysis and the Protected Lands Workgroup will assist in establishing a baseline of access to existing and future urban and community greenspaces.</w:t>
      </w:r>
    </w:p>
    <w:p w14:paraId="70F7E136" w14:textId="77777777" w:rsidR="00566A65" w:rsidRDefault="00566A65" w:rsidP="00566A65">
      <w:pPr>
        <w:pStyle w:val="Heading3"/>
      </w:pPr>
      <w:r>
        <w:t>Monitoring Progress and Indicators</w:t>
      </w:r>
    </w:p>
    <w:p w14:paraId="146D7C6C" w14:textId="77777777" w:rsidR="003D1760" w:rsidRPr="003D1760" w:rsidRDefault="003D1760" w:rsidP="003D1760">
      <w:r w:rsidRPr="003D1760">
        <w:t xml:space="preserve">At the beginning of each calendar year, Public Access Workgroup members will gather and submit jurisdiction data pertaining to our targets from the previous year. This data will encompass information on the four targets listed below. The Protected Lands Workgroup will supplement this data with an analysis of greenspace acreage in census-designated places and urban areas. </w:t>
      </w:r>
    </w:p>
    <w:p w14:paraId="207DF040" w14:textId="77777777" w:rsidR="003D1760" w:rsidRPr="003D1760" w:rsidRDefault="003D1760" w:rsidP="003D1760">
      <w:pPr>
        <w:rPr>
          <w:lang w:val="en"/>
        </w:rPr>
      </w:pPr>
      <w:r w:rsidRPr="003D1760">
        <w:t>Annually, the Public Access Workgroup will compile, review, and submit to the Chesapeake Bay Program a comprehensive list of the metrics below related to public access sites:</w:t>
      </w:r>
    </w:p>
    <w:p w14:paraId="4E7A214D" w14:textId="77777777" w:rsidR="003D1760" w:rsidRPr="003D1760" w:rsidRDefault="003D1760" w:rsidP="003D1760">
      <w:pPr>
        <w:rPr>
          <w:u w:val="single"/>
        </w:rPr>
      </w:pPr>
      <w:r w:rsidRPr="003D1760">
        <w:rPr>
          <w:u w:val="single"/>
        </w:rPr>
        <w:t>Monitoring: Add at least 100 new public access sites.</w:t>
      </w:r>
    </w:p>
    <w:p w14:paraId="3E5C6F46" w14:textId="77777777" w:rsidR="003D1760" w:rsidRPr="003D1760" w:rsidRDefault="003D1760" w:rsidP="003D1760">
      <w:r w:rsidRPr="003D1760">
        <w:t xml:space="preserve">Measurement Tool: </w:t>
      </w:r>
    </w:p>
    <w:p w14:paraId="364143F5" w14:textId="77777777" w:rsidR="003D1760" w:rsidRPr="003D1760" w:rsidRDefault="003D1760" w:rsidP="00146840">
      <w:pPr>
        <w:pStyle w:val="ListParagraph"/>
        <w:numPr>
          <w:ilvl w:val="0"/>
          <w:numId w:val="61"/>
        </w:numPr>
      </w:pPr>
      <w:r w:rsidRPr="003D1760">
        <w:lastRenderedPageBreak/>
        <w:t>Number of new public access sites added.</w:t>
      </w:r>
    </w:p>
    <w:p w14:paraId="419616F2" w14:textId="77777777" w:rsidR="003D1760" w:rsidRPr="003D1760" w:rsidRDefault="003D1760" w:rsidP="003D1760">
      <w:pPr>
        <w:rPr>
          <w:u w:val="single"/>
        </w:rPr>
      </w:pPr>
      <w:r w:rsidRPr="003D1760">
        <w:rPr>
          <w:u w:val="single"/>
        </w:rPr>
        <w:t>Monitoring: Improve at least 100 of the 1,451 existing public water access sites through upgrades or maintenance.</w:t>
      </w:r>
    </w:p>
    <w:p w14:paraId="35FB268B" w14:textId="77777777" w:rsidR="003D1760" w:rsidRPr="003D1760" w:rsidRDefault="003D1760" w:rsidP="003D1760">
      <w:r w:rsidRPr="003D1760">
        <w:t xml:space="preserve">Measurement Tool: </w:t>
      </w:r>
    </w:p>
    <w:p w14:paraId="1D1564AB" w14:textId="3C1F4628" w:rsidR="003D1760" w:rsidRPr="003D1760" w:rsidRDefault="003D1760" w:rsidP="00146840">
      <w:pPr>
        <w:pStyle w:val="ListParagraph"/>
        <w:numPr>
          <w:ilvl w:val="0"/>
          <w:numId w:val="61"/>
        </w:numPr>
      </w:pPr>
      <w:r w:rsidRPr="003D1760">
        <w:t>Number of sites upgraded. A qualitative list of upgrades will be developed by the workgroup in 2027 for tracking purposes.</w:t>
      </w:r>
    </w:p>
    <w:p w14:paraId="58C3ABA4" w14:textId="77777777" w:rsidR="003D1760" w:rsidRPr="003D1760" w:rsidRDefault="003D1760" w:rsidP="003D1760">
      <w:pPr>
        <w:rPr>
          <w:u w:val="single"/>
        </w:rPr>
      </w:pPr>
      <w:r w:rsidRPr="003D1760">
        <w:rPr>
          <w:u w:val="single"/>
        </w:rPr>
        <w:t>Monitoring: Improve at least 40 of the existing 1,451 public water access sites through the addition of ADA or ABA features.</w:t>
      </w:r>
    </w:p>
    <w:p w14:paraId="659CA345" w14:textId="77777777" w:rsidR="003D1760" w:rsidRPr="003D1760" w:rsidRDefault="003D1760" w:rsidP="003D1760">
      <w:r w:rsidRPr="003D1760">
        <w:t xml:space="preserve">Measurement Tool: </w:t>
      </w:r>
    </w:p>
    <w:p w14:paraId="45306F19" w14:textId="77777777" w:rsidR="003D1760" w:rsidRPr="003D1760" w:rsidRDefault="003D1760" w:rsidP="00146840">
      <w:pPr>
        <w:numPr>
          <w:ilvl w:val="0"/>
          <w:numId w:val="60"/>
        </w:numPr>
      </w:pPr>
      <w:r w:rsidRPr="003D1760">
        <w:t>Number of sites improved with ADA or ABA features. A qualitative list of ADA or ABA features will be developed by the workgroup in 2027 for tracking purposes.</w:t>
      </w:r>
    </w:p>
    <w:p w14:paraId="4E0C1F89" w14:textId="77777777" w:rsidR="003D1760" w:rsidRPr="003D1760" w:rsidRDefault="003D1760" w:rsidP="003D1760">
      <w:r w:rsidRPr="003D1760">
        <w:rPr>
          <w:u w:val="single"/>
        </w:rPr>
        <w:t>Monitoring: Increase access to urban and community greenspaces.</w:t>
      </w:r>
    </w:p>
    <w:p w14:paraId="422296AC" w14:textId="77777777" w:rsidR="003D1760" w:rsidRPr="003D1760" w:rsidRDefault="003D1760" w:rsidP="003D1760">
      <w:pPr>
        <w:rPr>
          <w:b/>
          <w:bCs/>
        </w:rPr>
      </w:pPr>
      <w:r w:rsidRPr="003D1760">
        <w:t xml:space="preserve">Measurement Tools: </w:t>
      </w:r>
    </w:p>
    <w:p w14:paraId="2A9C85E7" w14:textId="77777777" w:rsidR="003D1760" w:rsidRPr="003D1760" w:rsidRDefault="003D1760" w:rsidP="00146840">
      <w:pPr>
        <w:pStyle w:val="ListParagraph"/>
        <w:numPr>
          <w:ilvl w:val="0"/>
          <w:numId w:val="61"/>
        </w:numPr>
      </w:pPr>
      <w:r w:rsidRPr="003D1760">
        <w:t xml:space="preserve">Urban and Community Greenspace Acreage Analysis – Acreage of publicly accessible greenspaces within census-designated places and urban areas. This information will be provided in collaboration with the Protected Lands Workgroup and the Trust for Public Land. </w:t>
      </w:r>
    </w:p>
    <w:p w14:paraId="51C9CB61" w14:textId="77777777" w:rsidR="003D1760" w:rsidRPr="003D1760" w:rsidRDefault="003D1760" w:rsidP="00146840">
      <w:pPr>
        <w:pStyle w:val="ListParagraph"/>
        <w:numPr>
          <w:ilvl w:val="0"/>
          <w:numId w:val="61"/>
        </w:numPr>
      </w:pPr>
      <w:r w:rsidRPr="003D1760">
        <w:t>Trust for Public Land’s 10-minute Walk Analysis – Percentage of people living in census-designated places and urban areas that live within a 10-minute walk of a community and urban greenspace. This information will be provided in collaboration with the Trust for Public Land.</w:t>
      </w:r>
    </w:p>
    <w:p w14:paraId="445DFE8F" w14:textId="3109C6DD" w:rsidR="00471AD4" w:rsidRDefault="00471AD4" w:rsidP="00471AD4">
      <w:pPr>
        <w:pStyle w:val="Heading3"/>
      </w:pPr>
      <w:r>
        <w:t>Situation Analysis for Outcome 4.2: Public Access</w:t>
      </w:r>
    </w:p>
    <w:p w14:paraId="38369F11" w14:textId="77777777" w:rsidR="00AD6EFD" w:rsidRPr="00AD6EFD" w:rsidRDefault="00AD6EFD" w:rsidP="00AD6EFD">
      <w:r w:rsidRPr="00AD6EFD">
        <w:t xml:space="preserve">The Chesapeake Bay watershed is home to more than 18.5 million people. Ten million of them live along or near the Bay's shores, and another 150,000 people move into the watershed each year. As urbanization increases, fewer people </w:t>
      </w:r>
      <w:bookmarkStart w:id="60" w:name="_Int_7M0Y2XU7"/>
      <w:r w:rsidRPr="00AD6EFD">
        <w:t>have the opportunity to</w:t>
      </w:r>
      <w:bookmarkEnd w:id="60"/>
      <w:r w:rsidRPr="00AD6EFD">
        <w:t xml:space="preserve"> interact daily with the region's waters, forests, and open lands. Additionally, changing environmental conditions continue to underscore the importance of creating resilient public access spaces, as our natural lands, waters, and urban and community greenspaces serve as places where residents may escape extreme heat, access cooling waters, and protect communities from extreme weather events. Ensuring that these spaces are available, accessible, and distributed throughout the watershed can help </w:t>
      </w:r>
      <w:r w:rsidRPr="00AD6EFD">
        <w:lastRenderedPageBreak/>
        <w:t>communities benefit from the recreational, environmental, cultural, social, and economic value of waterways, parks, natural areas, and urban and community greenspaces.</w:t>
      </w:r>
    </w:p>
    <w:p w14:paraId="4F7F9697" w14:textId="77777777" w:rsidR="00AD6EFD" w:rsidRPr="00AD6EFD" w:rsidRDefault="00AD6EFD" w:rsidP="00AD6EFD">
      <w:pPr>
        <w:rPr>
          <w:lang w:val="en"/>
        </w:rPr>
      </w:pPr>
      <w:r w:rsidRPr="00AD6EFD">
        <w:rPr>
          <w:lang w:val="en"/>
        </w:rPr>
        <w:t xml:space="preserve">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w:t>
      </w:r>
      <w:r w:rsidRPr="00AD6EFD">
        <w:t xml:space="preserve">Challenges associated with Changing Environmental Conditions are denoted with an asterisk (*). </w:t>
      </w:r>
      <w:r w:rsidRPr="00AD6EFD">
        <w:rPr>
          <w:lang w:val="en"/>
        </w:rPr>
        <w:t>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194554" w:rsidRPr="006350C4" w14:paraId="009F562A" w14:textId="77777777" w:rsidTr="005C0A83">
        <w:trPr>
          <w:cantSplit/>
          <w:trHeight w:val="2110"/>
        </w:trPr>
        <w:tc>
          <w:tcPr>
            <w:tcW w:w="8005" w:type="dxa"/>
            <w:vAlign w:val="bottom"/>
          </w:tcPr>
          <w:p w14:paraId="48D6BD4D" w14:textId="77777777" w:rsidR="00194554" w:rsidRPr="00D44C30" w:rsidRDefault="00194554" w:rsidP="005C0A83">
            <w:pPr>
              <w:rPr>
                <w:b/>
                <w:bCs/>
              </w:rPr>
            </w:pPr>
            <w:r w:rsidRPr="00D44C30">
              <w:rPr>
                <w:b/>
                <w:bCs/>
              </w:rPr>
              <w:t>Challenges</w:t>
            </w:r>
          </w:p>
        </w:tc>
        <w:tc>
          <w:tcPr>
            <w:tcW w:w="720" w:type="dxa"/>
            <w:textDirection w:val="btLr"/>
          </w:tcPr>
          <w:p w14:paraId="7129217D" w14:textId="77777777" w:rsidR="00194554" w:rsidRPr="006350C4" w:rsidRDefault="00194554" w:rsidP="005C0A83">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51F6B58A" w14:textId="77777777" w:rsidR="00194554" w:rsidRPr="006350C4" w:rsidRDefault="00194554" w:rsidP="005C0A83">
            <w:pPr>
              <w:ind w:left="113" w:right="113"/>
            </w:pPr>
            <w:r w:rsidRPr="006350C4">
              <w:t>Outside of CB</w:t>
            </w:r>
            <w:r>
              <w:t>P's</w:t>
            </w:r>
            <w:r w:rsidRPr="006350C4">
              <w:t xml:space="preserve"> </w:t>
            </w:r>
            <w:r>
              <w:t xml:space="preserve">ability to </w:t>
            </w:r>
            <w:r w:rsidRPr="006350C4">
              <w:t>influence</w:t>
            </w:r>
          </w:p>
        </w:tc>
      </w:tr>
      <w:tr w:rsidR="00036278" w:rsidRPr="000F3901" w14:paraId="3CACADE2" w14:textId="77777777" w:rsidTr="005C0A83">
        <w:trPr>
          <w:trHeight w:val="286"/>
        </w:trPr>
        <w:tc>
          <w:tcPr>
            <w:tcW w:w="8005" w:type="dxa"/>
          </w:tcPr>
          <w:p w14:paraId="7BB9335D" w14:textId="440A6523" w:rsidR="00036278" w:rsidRPr="00FD54A8" w:rsidRDefault="00036278" w:rsidP="00036278">
            <w:r w:rsidRPr="00D24C33">
              <w:t>Insufficient funding to implement new sites, upgrades, and ADA accessibility projects</w:t>
            </w:r>
          </w:p>
        </w:tc>
        <w:tc>
          <w:tcPr>
            <w:tcW w:w="720" w:type="dxa"/>
          </w:tcPr>
          <w:p w14:paraId="0AF47A24" w14:textId="77777777" w:rsidR="00036278" w:rsidRPr="00FD54A8" w:rsidRDefault="00036278" w:rsidP="00B831CF">
            <w:pPr>
              <w:jc w:val="center"/>
            </w:pPr>
          </w:p>
        </w:tc>
        <w:tc>
          <w:tcPr>
            <w:tcW w:w="720" w:type="dxa"/>
          </w:tcPr>
          <w:p w14:paraId="5FFE5FC3" w14:textId="5DD6BEEA" w:rsidR="00036278" w:rsidRPr="00FD54A8" w:rsidRDefault="00036278" w:rsidP="00B831CF">
            <w:pPr>
              <w:jc w:val="center"/>
            </w:pPr>
            <w:r w:rsidRPr="00D24C33">
              <w:t>X</w:t>
            </w:r>
          </w:p>
        </w:tc>
      </w:tr>
      <w:tr w:rsidR="00036278" w:rsidRPr="00C032A5" w14:paraId="53233FF0" w14:textId="77777777" w:rsidTr="005C0A83">
        <w:trPr>
          <w:trHeight w:val="286"/>
        </w:trPr>
        <w:tc>
          <w:tcPr>
            <w:tcW w:w="8005" w:type="dxa"/>
          </w:tcPr>
          <w:p w14:paraId="47977C1C" w14:textId="1266F0A0" w:rsidR="00036278" w:rsidRPr="00FD54A8" w:rsidRDefault="00036278" w:rsidP="00036278">
            <w:r w:rsidRPr="00D24C33">
              <w:t>Lack of community support for new access sites</w:t>
            </w:r>
          </w:p>
        </w:tc>
        <w:tc>
          <w:tcPr>
            <w:tcW w:w="720" w:type="dxa"/>
          </w:tcPr>
          <w:p w14:paraId="1981232E" w14:textId="1229E6E5" w:rsidR="00036278" w:rsidRPr="00FD54A8" w:rsidRDefault="00036278" w:rsidP="00B831CF">
            <w:pPr>
              <w:jc w:val="center"/>
            </w:pPr>
            <w:r w:rsidRPr="00D24C33">
              <w:t>X</w:t>
            </w:r>
          </w:p>
        </w:tc>
        <w:tc>
          <w:tcPr>
            <w:tcW w:w="720" w:type="dxa"/>
          </w:tcPr>
          <w:p w14:paraId="0A2F497F" w14:textId="77777777" w:rsidR="00036278" w:rsidRPr="00FD54A8" w:rsidRDefault="00036278" w:rsidP="00B831CF">
            <w:pPr>
              <w:jc w:val="center"/>
            </w:pPr>
          </w:p>
        </w:tc>
      </w:tr>
      <w:tr w:rsidR="00036278" w14:paraId="0D93A78E" w14:textId="77777777" w:rsidTr="005C0A83">
        <w:trPr>
          <w:trHeight w:val="286"/>
        </w:trPr>
        <w:tc>
          <w:tcPr>
            <w:tcW w:w="8005" w:type="dxa"/>
          </w:tcPr>
          <w:p w14:paraId="0A58B9E0" w14:textId="6C8B9E94" w:rsidR="00036278" w:rsidRPr="00FD54A8" w:rsidRDefault="00036278" w:rsidP="00036278">
            <w:r w:rsidRPr="00D24C33">
              <w:t>Lack of publicly owned shoreline to implement new water public access sites</w:t>
            </w:r>
          </w:p>
        </w:tc>
        <w:tc>
          <w:tcPr>
            <w:tcW w:w="720" w:type="dxa"/>
          </w:tcPr>
          <w:p w14:paraId="08DF7822" w14:textId="77777777" w:rsidR="00036278" w:rsidRPr="00FD54A8" w:rsidRDefault="00036278" w:rsidP="00B831CF">
            <w:pPr>
              <w:jc w:val="center"/>
            </w:pPr>
          </w:p>
        </w:tc>
        <w:tc>
          <w:tcPr>
            <w:tcW w:w="720" w:type="dxa"/>
          </w:tcPr>
          <w:p w14:paraId="001054D9" w14:textId="434F873B" w:rsidR="00036278" w:rsidRPr="00FD54A8" w:rsidRDefault="00036278" w:rsidP="00B831CF">
            <w:pPr>
              <w:jc w:val="center"/>
            </w:pPr>
            <w:r w:rsidRPr="00D24C33">
              <w:t>X</w:t>
            </w:r>
          </w:p>
        </w:tc>
      </w:tr>
      <w:tr w:rsidR="00036278" w14:paraId="15AED576" w14:textId="77777777" w:rsidTr="005C0A83">
        <w:trPr>
          <w:trHeight w:val="64"/>
        </w:trPr>
        <w:tc>
          <w:tcPr>
            <w:tcW w:w="8005" w:type="dxa"/>
          </w:tcPr>
          <w:p w14:paraId="748FB831" w14:textId="5D03B8D3" w:rsidR="00036278" w:rsidRPr="00FD54A8" w:rsidRDefault="00036278" w:rsidP="00036278">
            <w:r w:rsidRPr="00D24C33">
              <w:t>Insufficient budget for staff to manage and maintain new sites</w:t>
            </w:r>
          </w:p>
        </w:tc>
        <w:tc>
          <w:tcPr>
            <w:tcW w:w="720" w:type="dxa"/>
          </w:tcPr>
          <w:p w14:paraId="489A33D8" w14:textId="77777777" w:rsidR="00036278" w:rsidRPr="00FD54A8" w:rsidRDefault="00036278" w:rsidP="00B831CF">
            <w:pPr>
              <w:jc w:val="center"/>
            </w:pPr>
          </w:p>
        </w:tc>
        <w:tc>
          <w:tcPr>
            <w:tcW w:w="720" w:type="dxa"/>
          </w:tcPr>
          <w:p w14:paraId="5EC3B976" w14:textId="72D6610C" w:rsidR="00036278" w:rsidRPr="00FD54A8" w:rsidRDefault="00036278" w:rsidP="00B831CF">
            <w:pPr>
              <w:jc w:val="center"/>
            </w:pPr>
            <w:r w:rsidRPr="00D24C33">
              <w:t>X</w:t>
            </w:r>
          </w:p>
        </w:tc>
      </w:tr>
      <w:tr w:rsidR="00036278" w:rsidRPr="000F3901" w14:paraId="60A17241" w14:textId="77777777" w:rsidTr="005C0A83">
        <w:trPr>
          <w:trHeight w:val="286"/>
        </w:trPr>
        <w:tc>
          <w:tcPr>
            <w:tcW w:w="8005" w:type="dxa"/>
          </w:tcPr>
          <w:p w14:paraId="6F3FD16D" w14:textId="255606DE" w:rsidR="00036278" w:rsidRPr="00FD54A8" w:rsidRDefault="00036278" w:rsidP="00036278">
            <w:r w:rsidRPr="00D24C33">
              <w:t>Lack of community engagement strategies to understand where communities desire public access</w:t>
            </w:r>
          </w:p>
        </w:tc>
        <w:tc>
          <w:tcPr>
            <w:tcW w:w="720" w:type="dxa"/>
          </w:tcPr>
          <w:p w14:paraId="7E524053" w14:textId="70522FB6" w:rsidR="00036278" w:rsidRPr="00FD54A8" w:rsidRDefault="00036278" w:rsidP="00B831CF">
            <w:pPr>
              <w:jc w:val="center"/>
            </w:pPr>
            <w:r w:rsidRPr="00D24C33">
              <w:t>X</w:t>
            </w:r>
          </w:p>
        </w:tc>
        <w:tc>
          <w:tcPr>
            <w:tcW w:w="720" w:type="dxa"/>
          </w:tcPr>
          <w:p w14:paraId="347AA890" w14:textId="77777777" w:rsidR="00036278" w:rsidRPr="00FD54A8" w:rsidRDefault="00036278" w:rsidP="00B831CF">
            <w:pPr>
              <w:jc w:val="center"/>
            </w:pPr>
          </w:p>
        </w:tc>
      </w:tr>
      <w:tr w:rsidR="00036278" w14:paraId="2263B65A" w14:textId="77777777" w:rsidTr="005C0A83">
        <w:trPr>
          <w:trHeight w:val="286"/>
        </w:trPr>
        <w:tc>
          <w:tcPr>
            <w:tcW w:w="8005" w:type="dxa"/>
          </w:tcPr>
          <w:p w14:paraId="2CA90E91" w14:textId="1BFD5ABF" w:rsidR="00036278" w:rsidRPr="00FD54A8" w:rsidRDefault="00036278" w:rsidP="00036278">
            <w:r w:rsidRPr="003C1C94">
              <w:t>Lack of available public land in census-designated places and urban areas for conversion into greenspace</w:t>
            </w:r>
          </w:p>
        </w:tc>
        <w:tc>
          <w:tcPr>
            <w:tcW w:w="720" w:type="dxa"/>
          </w:tcPr>
          <w:p w14:paraId="6CA09A2E" w14:textId="77777777" w:rsidR="00036278" w:rsidRPr="00FD54A8" w:rsidRDefault="00036278" w:rsidP="00B831CF">
            <w:pPr>
              <w:jc w:val="center"/>
            </w:pPr>
          </w:p>
        </w:tc>
        <w:tc>
          <w:tcPr>
            <w:tcW w:w="720" w:type="dxa"/>
          </w:tcPr>
          <w:p w14:paraId="6847B7D1" w14:textId="618F0E27" w:rsidR="00036278" w:rsidRPr="00FD54A8" w:rsidRDefault="00036278" w:rsidP="00B831CF">
            <w:pPr>
              <w:jc w:val="center"/>
            </w:pPr>
            <w:r w:rsidRPr="00D24C33">
              <w:t>X</w:t>
            </w:r>
          </w:p>
        </w:tc>
      </w:tr>
      <w:tr w:rsidR="00036278" w:rsidRPr="00285A84" w14:paraId="48F74D77" w14:textId="77777777" w:rsidTr="005C0A83">
        <w:trPr>
          <w:trHeight w:val="286"/>
        </w:trPr>
        <w:tc>
          <w:tcPr>
            <w:tcW w:w="8005" w:type="dxa"/>
          </w:tcPr>
          <w:p w14:paraId="665763F9" w14:textId="481ED3EC" w:rsidR="00036278" w:rsidRPr="00FD54A8" w:rsidRDefault="00036278" w:rsidP="00036278">
            <w:r w:rsidRPr="00D24C33">
              <w:t>Technical expertise in ADA/ABA accessible features and best practices for project managers</w:t>
            </w:r>
          </w:p>
        </w:tc>
        <w:tc>
          <w:tcPr>
            <w:tcW w:w="720" w:type="dxa"/>
          </w:tcPr>
          <w:p w14:paraId="41A33A06" w14:textId="61B4D1D5" w:rsidR="00036278" w:rsidRPr="00FD54A8" w:rsidRDefault="00036278" w:rsidP="00B831CF">
            <w:pPr>
              <w:jc w:val="center"/>
            </w:pPr>
            <w:r w:rsidRPr="00D24C33">
              <w:t>X</w:t>
            </w:r>
          </w:p>
        </w:tc>
        <w:tc>
          <w:tcPr>
            <w:tcW w:w="720" w:type="dxa"/>
          </w:tcPr>
          <w:p w14:paraId="2DF5C79B" w14:textId="77777777" w:rsidR="00036278" w:rsidRPr="00FD54A8" w:rsidRDefault="00036278" w:rsidP="00B831CF">
            <w:pPr>
              <w:jc w:val="center"/>
            </w:pPr>
          </w:p>
        </w:tc>
      </w:tr>
      <w:tr w:rsidR="00036278" w14:paraId="250ABBA4" w14:textId="77777777" w:rsidTr="005C0A83">
        <w:trPr>
          <w:trHeight w:val="286"/>
        </w:trPr>
        <w:tc>
          <w:tcPr>
            <w:tcW w:w="8005" w:type="dxa"/>
          </w:tcPr>
          <w:p w14:paraId="5263A4FF" w14:textId="70E2D50F" w:rsidR="00036278" w:rsidRPr="00FD54A8" w:rsidRDefault="00036278" w:rsidP="00036278">
            <w:r w:rsidRPr="00D24C33">
              <w:t>Lack of watershed-wide inventory of publicly accessible greenspaces</w:t>
            </w:r>
          </w:p>
        </w:tc>
        <w:tc>
          <w:tcPr>
            <w:tcW w:w="720" w:type="dxa"/>
          </w:tcPr>
          <w:p w14:paraId="53BDB183" w14:textId="491483E1" w:rsidR="00036278" w:rsidRPr="00FD54A8" w:rsidRDefault="00036278" w:rsidP="00B831CF">
            <w:pPr>
              <w:jc w:val="center"/>
            </w:pPr>
            <w:r w:rsidRPr="00D24C33">
              <w:t>X</w:t>
            </w:r>
          </w:p>
        </w:tc>
        <w:tc>
          <w:tcPr>
            <w:tcW w:w="720" w:type="dxa"/>
          </w:tcPr>
          <w:p w14:paraId="2F4FD77E" w14:textId="77777777" w:rsidR="00036278" w:rsidRPr="00FD54A8" w:rsidRDefault="00036278" w:rsidP="00B831CF">
            <w:pPr>
              <w:jc w:val="center"/>
            </w:pPr>
          </w:p>
        </w:tc>
      </w:tr>
      <w:tr w:rsidR="00036278" w14:paraId="4277D309" w14:textId="77777777" w:rsidTr="005C0A83">
        <w:trPr>
          <w:trHeight w:val="143"/>
        </w:trPr>
        <w:tc>
          <w:tcPr>
            <w:tcW w:w="8005" w:type="dxa"/>
          </w:tcPr>
          <w:p w14:paraId="27CD4544" w14:textId="33142A14" w:rsidR="00036278" w:rsidRPr="00FD54A8" w:rsidRDefault="00036278" w:rsidP="00036278">
            <w:r w:rsidRPr="00D24C33">
              <w:t xml:space="preserve">Missing public access data attribution within the </w:t>
            </w:r>
            <w:r>
              <w:t>P</w:t>
            </w:r>
            <w:r w:rsidRPr="00D24C33">
              <w:t xml:space="preserve">rotected </w:t>
            </w:r>
            <w:r>
              <w:t>L</w:t>
            </w:r>
            <w:r w:rsidRPr="00D24C33">
              <w:t>ands dataset</w:t>
            </w:r>
          </w:p>
        </w:tc>
        <w:tc>
          <w:tcPr>
            <w:tcW w:w="720" w:type="dxa"/>
          </w:tcPr>
          <w:p w14:paraId="08E70E82" w14:textId="279F04DA" w:rsidR="00036278" w:rsidRPr="00FD54A8" w:rsidRDefault="00036278" w:rsidP="00B831CF">
            <w:pPr>
              <w:jc w:val="center"/>
            </w:pPr>
            <w:r w:rsidRPr="00D24C33">
              <w:t>X</w:t>
            </w:r>
          </w:p>
        </w:tc>
        <w:tc>
          <w:tcPr>
            <w:tcW w:w="720" w:type="dxa"/>
          </w:tcPr>
          <w:p w14:paraId="23244BAC" w14:textId="77777777" w:rsidR="00036278" w:rsidRPr="00FD54A8" w:rsidRDefault="00036278" w:rsidP="00B831CF">
            <w:pPr>
              <w:jc w:val="center"/>
            </w:pPr>
          </w:p>
        </w:tc>
      </w:tr>
      <w:tr w:rsidR="00036278" w:rsidRPr="009B240B" w14:paraId="3BE20DF2" w14:textId="77777777" w:rsidTr="005C0A83">
        <w:trPr>
          <w:trHeight w:val="314"/>
        </w:trPr>
        <w:tc>
          <w:tcPr>
            <w:tcW w:w="8005" w:type="dxa"/>
          </w:tcPr>
          <w:p w14:paraId="09E7DA0A" w14:textId="1A89F2E5" w:rsidR="00036278" w:rsidRPr="00FD54A8" w:rsidRDefault="00036278" w:rsidP="00036278">
            <w:r w:rsidRPr="00D24C33">
              <w:t>Missing ADA/ABA accessibility data for existing public access sites</w:t>
            </w:r>
          </w:p>
        </w:tc>
        <w:tc>
          <w:tcPr>
            <w:tcW w:w="720" w:type="dxa"/>
          </w:tcPr>
          <w:p w14:paraId="1EA455FA" w14:textId="3937EA8C" w:rsidR="00036278" w:rsidRPr="00FD54A8" w:rsidRDefault="00036278" w:rsidP="00B831CF">
            <w:pPr>
              <w:jc w:val="center"/>
            </w:pPr>
            <w:r w:rsidRPr="00D24C33">
              <w:t>X</w:t>
            </w:r>
          </w:p>
        </w:tc>
        <w:tc>
          <w:tcPr>
            <w:tcW w:w="720" w:type="dxa"/>
          </w:tcPr>
          <w:p w14:paraId="21830EF8" w14:textId="77777777" w:rsidR="00036278" w:rsidRPr="00FD54A8" w:rsidRDefault="00036278" w:rsidP="00B831CF">
            <w:pPr>
              <w:jc w:val="center"/>
            </w:pPr>
          </w:p>
        </w:tc>
      </w:tr>
      <w:tr w:rsidR="00036278" w14:paraId="753408C7" w14:textId="77777777" w:rsidTr="005C0A83">
        <w:trPr>
          <w:trHeight w:val="286"/>
        </w:trPr>
        <w:tc>
          <w:tcPr>
            <w:tcW w:w="8005" w:type="dxa"/>
          </w:tcPr>
          <w:p w14:paraId="6A3DCC30" w14:textId="312DCEE8" w:rsidR="00036278" w:rsidRPr="00FD54A8" w:rsidRDefault="00036278" w:rsidP="00036278">
            <w:r w:rsidRPr="00D24C33">
              <w:t>Degradation of existing greenspaces and access sites due to flooding and other extreme weather events.*</w:t>
            </w:r>
          </w:p>
        </w:tc>
        <w:tc>
          <w:tcPr>
            <w:tcW w:w="720" w:type="dxa"/>
          </w:tcPr>
          <w:p w14:paraId="5FCF2E05" w14:textId="77777777" w:rsidR="00036278" w:rsidRPr="00FD54A8" w:rsidRDefault="00036278" w:rsidP="00B831CF">
            <w:pPr>
              <w:jc w:val="center"/>
            </w:pPr>
          </w:p>
        </w:tc>
        <w:tc>
          <w:tcPr>
            <w:tcW w:w="720" w:type="dxa"/>
          </w:tcPr>
          <w:p w14:paraId="2A2554D4" w14:textId="45677026" w:rsidR="00036278" w:rsidRPr="00FD54A8" w:rsidRDefault="00036278" w:rsidP="00B831CF">
            <w:pPr>
              <w:jc w:val="center"/>
            </w:pPr>
            <w:r w:rsidRPr="00D24C33">
              <w:t>X</w:t>
            </w:r>
          </w:p>
        </w:tc>
      </w:tr>
      <w:tr w:rsidR="00036278" w14:paraId="74B2EFDC" w14:textId="77777777" w:rsidTr="005C0A83">
        <w:trPr>
          <w:trHeight w:val="286"/>
        </w:trPr>
        <w:tc>
          <w:tcPr>
            <w:tcW w:w="8005" w:type="dxa"/>
          </w:tcPr>
          <w:p w14:paraId="6841AA3C" w14:textId="2C4641CA" w:rsidR="00036278" w:rsidRPr="00FD54A8" w:rsidRDefault="00036278" w:rsidP="00036278">
            <w:r w:rsidRPr="00D24C33">
              <w:t>Few public access technical assistance providers</w:t>
            </w:r>
          </w:p>
        </w:tc>
        <w:tc>
          <w:tcPr>
            <w:tcW w:w="720" w:type="dxa"/>
          </w:tcPr>
          <w:p w14:paraId="3A2CA806" w14:textId="1E56B003" w:rsidR="00036278" w:rsidRPr="00FD54A8" w:rsidRDefault="00036278" w:rsidP="00B831CF">
            <w:pPr>
              <w:jc w:val="center"/>
            </w:pPr>
            <w:r w:rsidRPr="00D24C33">
              <w:t>X</w:t>
            </w:r>
          </w:p>
        </w:tc>
        <w:tc>
          <w:tcPr>
            <w:tcW w:w="720" w:type="dxa"/>
          </w:tcPr>
          <w:p w14:paraId="5E36BB0E" w14:textId="7EAB1D75" w:rsidR="00036278" w:rsidRPr="00FD54A8" w:rsidRDefault="00036278" w:rsidP="00B831CF">
            <w:pPr>
              <w:jc w:val="center"/>
            </w:pPr>
            <w:r w:rsidRPr="00D24C33">
              <w:t>X</w:t>
            </w:r>
          </w:p>
        </w:tc>
      </w:tr>
    </w:tbl>
    <w:p w14:paraId="7E495909" w14:textId="77777777" w:rsidR="00377DEA" w:rsidRDefault="00377DEA" w:rsidP="00BA071C"/>
    <w:p w14:paraId="413FCDB8" w14:textId="173C412A" w:rsidR="003172A0" w:rsidRDefault="003172A0" w:rsidP="003172A0">
      <w:pPr>
        <w:pStyle w:val="Heading3"/>
      </w:pPr>
      <w:r>
        <w:t>Management Approaches for Outcome 4.2: Public Access</w:t>
      </w:r>
    </w:p>
    <w:p w14:paraId="463BC541" w14:textId="77777777" w:rsidR="00377DEA" w:rsidRDefault="00377DEA" w:rsidP="00BA071C"/>
    <w:p w14:paraId="724FD5F5" w14:textId="77777777" w:rsidR="00421F6B" w:rsidRDefault="00091BCE" w:rsidP="00091BCE">
      <w:r w:rsidRPr="00091BCE">
        <w:rPr>
          <w:u w:val="single"/>
        </w:rPr>
        <w:lastRenderedPageBreak/>
        <w:t>Management Approach 4.2.1: Increase public awareness of existing access opportunities and available amenities.</w:t>
      </w:r>
      <w:r w:rsidRPr="00091BCE">
        <w:t xml:space="preserve"> </w:t>
      </w:r>
    </w:p>
    <w:p w14:paraId="703A04C2" w14:textId="22DF79C9" w:rsidR="00091BCE" w:rsidRPr="00091BCE" w:rsidRDefault="00091BCE" w:rsidP="00091BCE">
      <w:r w:rsidRPr="00091BCE">
        <w:t>The Public Access Workgroup will improve awareness of public access sites throughout the watershed by promoting accessible, user-friendly information about site locations, amenities, recreational opportunities, and accessibility features. The workgroup will encourage consistent and accurate information about public access sites across websites, maps, signage, and other public-facing resources, including information about ADA- and ABA-accessible features where available. The workgroup will support efforts to make information about public access sites easier to find, understand, and use when planning recreational activities, while encouraging jurisdictions and site managers to update information as site conditions and amenities change regularly. Awareness of existing access opportunities may increase use of these amenities and spaces, which in turn may justify funding for access site creation to meet capacity and community needs.</w:t>
      </w:r>
    </w:p>
    <w:p w14:paraId="760A3FEE" w14:textId="77777777" w:rsidR="00421F6B" w:rsidRDefault="00091BCE" w:rsidP="00091BCE">
      <w:pPr>
        <w:rPr>
          <w:lang w:val="en"/>
        </w:rPr>
      </w:pPr>
      <w:r w:rsidRPr="00091BCE">
        <w:rPr>
          <w:u w:val="single"/>
        </w:rPr>
        <w:t xml:space="preserve">Management Approach </w:t>
      </w:r>
      <w:r w:rsidRPr="00091BCE">
        <w:rPr>
          <w:u w:val="single"/>
          <w:lang w:val="en"/>
        </w:rPr>
        <w:t>4.2.2: Identify gaps in public access to better prioritize public access development.</w:t>
      </w:r>
      <w:r w:rsidRPr="00091BCE">
        <w:rPr>
          <w:lang w:val="en"/>
        </w:rPr>
        <w:t xml:space="preserve"> </w:t>
      </w:r>
    </w:p>
    <w:p w14:paraId="25188458" w14:textId="7BD002D9" w:rsidR="00091BCE" w:rsidRPr="00091BCE" w:rsidRDefault="00091BCE" w:rsidP="00091BCE">
      <w:pPr>
        <w:rPr>
          <w:u w:val="single"/>
          <w:lang w:val="en"/>
        </w:rPr>
      </w:pPr>
      <w:r w:rsidRPr="00091BCE">
        <w:t>The Public Access Workgroup will use available data and planning efforts to identify gaps in public access to our natural lands, waters, and greenspaces throughout the watershed. The workgroup will consider factors such as the distribution and condition of existing sites, proximity to population centers and underserved communities, and other barriers to access. The workgroup will support approaches that identify and address barriers to access, including physical, informational, cultural, and socioeconomic barriers and explore how changing environmental conditions may impact the availability of access sites. The workgroup will use this information to help jurisdictions and partners identify areas where new sites could provide the greatest public benefit.</w:t>
      </w:r>
    </w:p>
    <w:p w14:paraId="74708692" w14:textId="77777777" w:rsidR="00421F6B" w:rsidRDefault="00091BCE" w:rsidP="00091BCE">
      <w:pPr>
        <w:rPr>
          <w:lang w:val="en"/>
        </w:rPr>
      </w:pPr>
      <w:r w:rsidRPr="00091BCE">
        <w:rPr>
          <w:u w:val="single"/>
        </w:rPr>
        <w:t xml:space="preserve">Management Approach </w:t>
      </w:r>
      <w:r w:rsidRPr="00091BCE">
        <w:rPr>
          <w:u w:val="single"/>
          <w:lang w:val="en"/>
        </w:rPr>
        <w:t>4.2.3: Facilitate financial support opportunities with jurisdictions for public access projects.</w:t>
      </w:r>
      <w:r w:rsidRPr="00091BCE">
        <w:rPr>
          <w:lang w:val="en"/>
        </w:rPr>
        <w:t xml:space="preserve"> </w:t>
      </w:r>
    </w:p>
    <w:p w14:paraId="03BF6180" w14:textId="02438C78" w:rsidR="00091BCE" w:rsidRPr="00091BCE" w:rsidRDefault="00091BCE" w:rsidP="00091BCE">
      <w:pPr>
        <w:rPr>
          <w:u w:val="single"/>
          <w:lang w:val="en"/>
        </w:rPr>
      </w:pPr>
      <w:r w:rsidRPr="00091BCE">
        <w:t>The Public Access Workgroup will work to identify state and federal programs that may serve as funding sources for public access projects. The workgroup will ensure that these funding sources are disseminated throughout our jurisdictions and to practitioners seeking to access these resources.</w:t>
      </w:r>
    </w:p>
    <w:p w14:paraId="1CCB4DA6" w14:textId="77777777" w:rsidR="00421F6B" w:rsidRDefault="00091BCE" w:rsidP="00091BCE">
      <w:pPr>
        <w:rPr>
          <w:lang w:val="en"/>
        </w:rPr>
      </w:pPr>
      <w:r w:rsidRPr="00091BCE">
        <w:rPr>
          <w:u w:val="single"/>
        </w:rPr>
        <w:t xml:space="preserve">Management Approach </w:t>
      </w:r>
      <w:r w:rsidRPr="00091BCE">
        <w:rPr>
          <w:u w:val="single"/>
          <w:lang w:val="en"/>
        </w:rPr>
        <w:t>4.2.4: Increase engagement of the Public Access Workgroup with local governments and organizations implementing public access projects.</w:t>
      </w:r>
      <w:r w:rsidRPr="00091BCE">
        <w:rPr>
          <w:lang w:val="en"/>
        </w:rPr>
        <w:t xml:space="preserve"> </w:t>
      </w:r>
    </w:p>
    <w:p w14:paraId="4B9473EC" w14:textId="1BE78AFA" w:rsidR="00091BCE" w:rsidRPr="00091BCE" w:rsidRDefault="00091BCE" w:rsidP="00091BCE">
      <w:pPr>
        <w:rPr>
          <w:u w:val="single"/>
          <w:lang w:val="en"/>
        </w:rPr>
      </w:pPr>
      <w:r w:rsidRPr="00091BCE">
        <w:t xml:space="preserve">The Public Access Workgroup aims to provide technical assistance to support various stages of public access projects, including site assessment, planning, project design, and compliance/permitting. The workgroup will encourage partners at all levels to share and </w:t>
      </w:r>
      <w:r w:rsidRPr="00091BCE">
        <w:lastRenderedPageBreak/>
        <w:t>use information, data, and recommendations from local and state plans, as well as resources created by the workgroup, and incorporate them into broader planning efforts. The workgroup will serve as a resource to help local jurisdictions enhance accessibility, promote sustainable practices, adapt to changing use patterns, and bolster resiliency efforts.</w:t>
      </w:r>
    </w:p>
    <w:p w14:paraId="326F0294" w14:textId="77777777" w:rsidR="00421F6B" w:rsidRDefault="00091BCE" w:rsidP="00091BCE">
      <w:pPr>
        <w:rPr>
          <w:lang w:val="en"/>
        </w:rPr>
      </w:pPr>
      <w:r w:rsidRPr="00091BCE">
        <w:rPr>
          <w:u w:val="single"/>
        </w:rPr>
        <w:t xml:space="preserve">Management Approach </w:t>
      </w:r>
      <w:r w:rsidRPr="00091BCE">
        <w:rPr>
          <w:u w:val="single"/>
          <w:lang w:val="en"/>
        </w:rPr>
        <w:t>4.2.5: Facilitate partnerships with parks and community organizations to support the stewardship and maintenance of public access sites.</w:t>
      </w:r>
      <w:r w:rsidRPr="00091BCE">
        <w:rPr>
          <w:lang w:val="en"/>
        </w:rPr>
        <w:t xml:space="preserve"> </w:t>
      </w:r>
    </w:p>
    <w:p w14:paraId="6425FDF7" w14:textId="3E6E8EF4" w:rsidR="00091BCE" w:rsidRPr="00091BCE" w:rsidRDefault="00091BCE" w:rsidP="00091BCE">
      <w:pPr>
        <w:rPr>
          <w:u w:val="single"/>
          <w:lang w:val="en"/>
        </w:rPr>
      </w:pPr>
      <w:r w:rsidRPr="00091BCE">
        <w:t>The Public Access Workgroup will encourage partnerships between state agencies, municipalities, counties, park authorities, regional planning organizations, land trusts, trail organizations, watershed organizations, tourism and destination organizations, conservation advisory bodies, community groups, and other local partners to support the ongoing stewardship, maintenance, and management of public access sites. The workgroup will encourage jurisdictions and site managers to develop opportunities for partner organizations to participate in park stewardship activities. The workgroup will also encourage partnerships that engage diverse and underrepresented communities and provide appropriate resources and guidance to sustain their involvement. These recreational partnerships will contribute to creating a broader, more engaged constituency for Bay restoration, conservation, and protection.</w:t>
      </w:r>
    </w:p>
    <w:p w14:paraId="29BA6E26" w14:textId="77777777" w:rsidR="008B5E99" w:rsidRDefault="008B5E99" w:rsidP="008B5E99">
      <w:pPr>
        <w:pStyle w:val="Heading3"/>
      </w:pPr>
      <w:r>
        <w:t>Participating Partners</w:t>
      </w:r>
    </w:p>
    <w:p w14:paraId="46AD5874" w14:textId="77777777" w:rsidR="00AC75B1" w:rsidRDefault="00AC75B1" w:rsidP="00AC75B1">
      <w:r w:rsidRPr="00AC75B1">
        <w:t>The following partners participated in the creation of this Management Strategy</w:t>
      </w:r>
      <w:r w:rsidRPr="00AC75B1">
        <w:rPr>
          <w:lang w:val="en"/>
        </w:rPr>
        <w:t xml:space="preserve">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r w:rsidRPr="00AC75B1">
        <w:t xml:space="preserve"> </w:t>
      </w:r>
    </w:p>
    <w:p w14:paraId="0F8E5EB9" w14:textId="77777777" w:rsidR="00AC75B1" w:rsidRPr="00AC75B1" w:rsidRDefault="00AC75B1" w:rsidP="00146840">
      <w:pPr>
        <w:pStyle w:val="ListParagraph"/>
        <w:numPr>
          <w:ilvl w:val="0"/>
          <w:numId w:val="62"/>
        </w:numPr>
        <w:rPr>
          <w:b/>
          <w:bCs/>
        </w:rPr>
      </w:pPr>
      <w:r w:rsidRPr="00AC75B1">
        <w:rPr>
          <w:b/>
          <w:bCs/>
        </w:rPr>
        <w:t>Signatory Partners</w:t>
      </w:r>
    </w:p>
    <w:p w14:paraId="63D4A22C" w14:textId="77777777" w:rsidR="00AC75B1" w:rsidRDefault="00AC75B1" w:rsidP="00146840">
      <w:pPr>
        <w:pStyle w:val="ListParagraph"/>
        <w:numPr>
          <w:ilvl w:val="1"/>
          <w:numId w:val="62"/>
        </w:numPr>
      </w:pPr>
      <w:r>
        <w:t>State of Delaware</w:t>
      </w:r>
    </w:p>
    <w:p w14:paraId="6F5E6281" w14:textId="77777777" w:rsidR="00AC75B1" w:rsidRDefault="00AC75B1" w:rsidP="00146840">
      <w:pPr>
        <w:pStyle w:val="ListParagraph"/>
        <w:numPr>
          <w:ilvl w:val="1"/>
          <w:numId w:val="62"/>
        </w:numPr>
      </w:pPr>
      <w:r>
        <w:t>District of Columbia</w:t>
      </w:r>
    </w:p>
    <w:p w14:paraId="12F5F031" w14:textId="77777777" w:rsidR="00AC75B1" w:rsidRDefault="00AC75B1" w:rsidP="00146840">
      <w:pPr>
        <w:pStyle w:val="ListParagraph"/>
        <w:numPr>
          <w:ilvl w:val="1"/>
          <w:numId w:val="62"/>
        </w:numPr>
      </w:pPr>
      <w:r>
        <w:t>State of Maryland</w:t>
      </w:r>
    </w:p>
    <w:p w14:paraId="000C4F10" w14:textId="77777777" w:rsidR="00AC75B1" w:rsidRDefault="00AC75B1" w:rsidP="00146840">
      <w:pPr>
        <w:pStyle w:val="ListParagraph"/>
        <w:numPr>
          <w:ilvl w:val="1"/>
          <w:numId w:val="62"/>
        </w:numPr>
      </w:pPr>
      <w:r>
        <w:t>State of New York</w:t>
      </w:r>
    </w:p>
    <w:p w14:paraId="7341C252" w14:textId="77777777" w:rsidR="00AC75B1" w:rsidRDefault="00AC75B1" w:rsidP="00146840">
      <w:pPr>
        <w:pStyle w:val="ListParagraph"/>
        <w:numPr>
          <w:ilvl w:val="1"/>
          <w:numId w:val="62"/>
        </w:numPr>
      </w:pPr>
      <w:r>
        <w:t>Commonwealth of Pennsylvania</w:t>
      </w:r>
    </w:p>
    <w:p w14:paraId="3CC8B5C2" w14:textId="77777777" w:rsidR="00AC75B1" w:rsidRDefault="00AC75B1" w:rsidP="00146840">
      <w:pPr>
        <w:pStyle w:val="ListParagraph"/>
        <w:numPr>
          <w:ilvl w:val="1"/>
          <w:numId w:val="62"/>
        </w:numPr>
      </w:pPr>
      <w:r>
        <w:t>Commonwealth of Virginia</w:t>
      </w:r>
    </w:p>
    <w:p w14:paraId="7AF19F3A" w14:textId="77777777" w:rsidR="00AC75B1" w:rsidRDefault="00AC75B1" w:rsidP="00146840">
      <w:pPr>
        <w:pStyle w:val="ListParagraph"/>
        <w:numPr>
          <w:ilvl w:val="1"/>
          <w:numId w:val="62"/>
        </w:numPr>
      </w:pPr>
      <w:r>
        <w:lastRenderedPageBreak/>
        <w:t>State of West Virginia</w:t>
      </w:r>
    </w:p>
    <w:p w14:paraId="2276666A" w14:textId="77777777" w:rsidR="00AC75B1" w:rsidRDefault="00AC75B1" w:rsidP="00146840">
      <w:pPr>
        <w:pStyle w:val="ListParagraph"/>
        <w:numPr>
          <w:ilvl w:val="1"/>
          <w:numId w:val="62"/>
        </w:numPr>
      </w:pPr>
      <w:r>
        <w:t>Chesapeake Bay Commission</w:t>
      </w:r>
    </w:p>
    <w:p w14:paraId="3343AB2E" w14:textId="77777777" w:rsidR="00AC75B1" w:rsidRDefault="00AC75B1" w:rsidP="00146840">
      <w:pPr>
        <w:pStyle w:val="ListParagraph"/>
        <w:numPr>
          <w:ilvl w:val="1"/>
          <w:numId w:val="62"/>
        </w:numPr>
      </w:pPr>
      <w:r>
        <w:t>U.S. Environmental Protection Agency</w:t>
      </w:r>
    </w:p>
    <w:p w14:paraId="460ABFCE" w14:textId="77777777" w:rsidR="00AC75B1" w:rsidRPr="00AC75B1" w:rsidRDefault="00AC75B1" w:rsidP="00146840">
      <w:pPr>
        <w:pStyle w:val="ListParagraph"/>
        <w:numPr>
          <w:ilvl w:val="0"/>
          <w:numId w:val="62"/>
        </w:numPr>
        <w:rPr>
          <w:b/>
          <w:bCs/>
        </w:rPr>
      </w:pPr>
      <w:r w:rsidRPr="00AC75B1">
        <w:rPr>
          <w:b/>
          <w:bCs/>
        </w:rPr>
        <w:t>Other Partners</w:t>
      </w:r>
    </w:p>
    <w:p w14:paraId="256D0F3D" w14:textId="77777777" w:rsidR="00AC75B1" w:rsidRDefault="00AC75B1" w:rsidP="00146840">
      <w:pPr>
        <w:pStyle w:val="ListParagraph"/>
        <w:numPr>
          <w:ilvl w:val="1"/>
          <w:numId w:val="62"/>
        </w:numPr>
      </w:pPr>
      <w:r>
        <w:t>Baltimore Greenspace</w:t>
      </w:r>
    </w:p>
    <w:p w14:paraId="63EE62FC" w14:textId="77777777" w:rsidR="00AC75B1" w:rsidRDefault="00AC75B1" w:rsidP="00146840">
      <w:pPr>
        <w:pStyle w:val="ListParagraph"/>
        <w:numPr>
          <w:ilvl w:val="1"/>
          <w:numId w:val="62"/>
        </w:numPr>
      </w:pPr>
      <w:r>
        <w:t>National Park Service</w:t>
      </w:r>
    </w:p>
    <w:p w14:paraId="4B5856DB" w14:textId="77777777" w:rsidR="00AC75B1" w:rsidRDefault="00AC75B1" w:rsidP="00146840">
      <w:pPr>
        <w:pStyle w:val="ListParagraph"/>
        <w:numPr>
          <w:ilvl w:val="1"/>
          <w:numId w:val="62"/>
        </w:numPr>
      </w:pPr>
      <w:proofErr w:type="spellStart"/>
      <w:r>
        <w:t>NeighborSpace</w:t>
      </w:r>
      <w:proofErr w:type="spellEnd"/>
      <w:r>
        <w:t xml:space="preserve"> of Baltimore County</w:t>
      </w:r>
    </w:p>
    <w:p w14:paraId="1708EC53" w14:textId="77777777" w:rsidR="00AC75B1" w:rsidRDefault="00AC75B1" w:rsidP="00146840">
      <w:pPr>
        <w:pStyle w:val="ListParagraph"/>
        <w:numPr>
          <w:ilvl w:val="1"/>
          <w:numId w:val="62"/>
        </w:numPr>
      </w:pPr>
      <w:r>
        <w:t>Trust for Public Land</w:t>
      </w:r>
    </w:p>
    <w:p w14:paraId="4C5EDAAF" w14:textId="77777777" w:rsidR="00AC75B1" w:rsidRDefault="00AC75B1" w:rsidP="00146840">
      <w:pPr>
        <w:pStyle w:val="ListParagraph"/>
        <w:numPr>
          <w:ilvl w:val="1"/>
          <w:numId w:val="62"/>
        </w:numPr>
      </w:pPr>
      <w:r>
        <w:t>U.S. Department of War</w:t>
      </w:r>
    </w:p>
    <w:p w14:paraId="6DF83DB1" w14:textId="77777777" w:rsidR="00AC75B1" w:rsidRDefault="00AC75B1" w:rsidP="00146840">
      <w:pPr>
        <w:pStyle w:val="ListParagraph"/>
        <w:numPr>
          <w:ilvl w:val="1"/>
          <w:numId w:val="62"/>
        </w:numPr>
      </w:pPr>
      <w:r>
        <w:t>U.S. Geological Survey</w:t>
      </w:r>
    </w:p>
    <w:p w14:paraId="249DB1A4" w14:textId="5D75085F" w:rsidR="00FB7272" w:rsidRDefault="00FB7272">
      <w:r>
        <w:br w:type="page"/>
      </w:r>
    </w:p>
    <w:p w14:paraId="1BC8C52E" w14:textId="627F1AE8" w:rsidR="00300C5E" w:rsidRPr="00F82A63" w:rsidRDefault="00A30540" w:rsidP="00300C5E">
      <w:pPr>
        <w:pStyle w:val="Heading2"/>
        <w:rPr>
          <w:szCs w:val="40"/>
        </w:rPr>
      </w:pPr>
      <w:bookmarkStart w:id="61" w:name="_Toc243576030"/>
      <w:r w:rsidRPr="00A30540">
        <w:rPr>
          <w:szCs w:val="40"/>
        </w:rPr>
        <w:lastRenderedPageBreak/>
        <w:t xml:space="preserve">School District Environmental Literacy Planning </w:t>
      </w:r>
      <w:r w:rsidR="00300C5E">
        <w:rPr>
          <w:szCs w:val="40"/>
        </w:rPr>
        <w:t>Outcome</w:t>
      </w:r>
      <w:bookmarkEnd w:id="61"/>
    </w:p>
    <w:p w14:paraId="66313A7D" w14:textId="77777777" w:rsidR="006D3E08" w:rsidRPr="006D3E08" w:rsidRDefault="00A30540" w:rsidP="005125E1">
      <w:pPr>
        <w:jc w:val="both"/>
        <w:rPr>
          <w:sz w:val="28"/>
          <w:szCs w:val="28"/>
        </w:rPr>
      </w:pPr>
      <w:r w:rsidRPr="00A30540">
        <w:rPr>
          <w:b/>
          <w:bCs/>
          <w:sz w:val="28"/>
          <w:szCs w:val="28"/>
        </w:rPr>
        <w:t xml:space="preserve">School District Environmental Literacy Planning </w:t>
      </w:r>
      <w:r w:rsidR="00300C5E" w:rsidRPr="00F82A63">
        <w:rPr>
          <w:b/>
          <w:bCs/>
          <w:sz w:val="28"/>
          <w:szCs w:val="28"/>
        </w:rPr>
        <w:t>Outcome:</w:t>
      </w:r>
      <w:r>
        <w:rPr>
          <w:b/>
          <w:bCs/>
          <w:sz w:val="28"/>
          <w:szCs w:val="28"/>
        </w:rPr>
        <w:t xml:space="preserve"> </w:t>
      </w:r>
      <w:r w:rsidR="006D3E08" w:rsidRPr="006D3E08">
        <w:rPr>
          <w:sz w:val="28"/>
          <w:szCs w:val="28"/>
        </w:rPr>
        <w:t>Increase the number of school districts that have policies and practices in place that support environmental education and sustainable schools.</w:t>
      </w:r>
    </w:p>
    <w:p w14:paraId="3BD3D476" w14:textId="77777777" w:rsidR="005971D8" w:rsidRPr="005971D8" w:rsidRDefault="006D3E08" w:rsidP="00146840">
      <w:pPr>
        <w:pStyle w:val="ListParagraph"/>
        <w:numPr>
          <w:ilvl w:val="0"/>
          <w:numId w:val="63"/>
        </w:numPr>
        <w:jc w:val="both"/>
        <w:rPr>
          <w:sz w:val="28"/>
          <w:szCs w:val="28"/>
        </w:rPr>
      </w:pPr>
      <w:r w:rsidRPr="006D3E08">
        <w:rPr>
          <w:sz w:val="28"/>
          <w:szCs w:val="28"/>
        </w:rPr>
        <w:t>By 2040, reach all jurisdictional targets for the number of public school districts that are well prepared to deliver a comprehensive and system-wide approach to environmental literacy.</w:t>
      </w:r>
      <w:r w:rsidR="00E750DF">
        <w:rPr>
          <w:sz w:val="28"/>
          <w:szCs w:val="28"/>
        </w:rPr>
        <w:t xml:space="preserve"> </w:t>
      </w:r>
      <w:r w:rsidR="005971D8" w:rsidRPr="005971D8">
        <w:rPr>
          <w:sz w:val="28"/>
          <w:szCs w:val="28"/>
        </w:rPr>
        <w:t>Jurisdictional targets are as follows:</w:t>
      </w:r>
    </w:p>
    <w:p w14:paraId="488A7EEB" w14:textId="77777777" w:rsidR="005971D8" w:rsidRPr="005971D8" w:rsidRDefault="005971D8" w:rsidP="00146840">
      <w:pPr>
        <w:pStyle w:val="ListParagraph"/>
        <w:numPr>
          <w:ilvl w:val="1"/>
          <w:numId w:val="63"/>
        </w:numPr>
        <w:jc w:val="both"/>
        <w:rPr>
          <w:sz w:val="28"/>
          <w:szCs w:val="28"/>
        </w:rPr>
      </w:pPr>
      <w:r w:rsidRPr="005971D8">
        <w:rPr>
          <w:sz w:val="28"/>
          <w:szCs w:val="28"/>
        </w:rPr>
        <w:t>24% of school districts in the District of Columbia</w:t>
      </w:r>
    </w:p>
    <w:p w14:paraId="0433E53A" w14:textId="77777777" w:rsidR="005971D8" w:rsidRPr="005971D8" w:rsidRDefault="005971D8" w:rsidP="00146840">
      <w:pPr>
        <w:pStyle w:val="ListParagraph"/>
        <w:numPr>
          <w:ilvl w:val="1"/>
          <w:numId w:val="63"/>
        </w:numPr>
        <w:jc w:val="both"/>
        <w:rPr>
          <w:sz w:val="28"/>
          <w:szCs w:val="28"/>
        </w:rPr>
      </w:pPr>
      <w:r w:rsidRPr="005971D8">
        <w:rPr>
          <w:sz w:val="28"/>
          <w:szCs w:val="28"/>
        </w:rPr>
        <w:t>86% of school districts in Maryland</w:t>
      </w:r>
    </w:p>
    <w:p w14:paraId="55ED8C1B" w14:textId="77777777" w:rsidR="005971D8" w:rsidRPr="005971D8" w:rsidRDefault="005971D8" w:rsidP="00146840">
      <w:pPr>
        <w:pStyle w:val="ListParagraph"/>
        <w:numPr>
          <w:ilvl w:val="1"/>
          <w:numId w:val="63"/>
        </w:numPr>
        <w:jc w:val="both"/>
        <w:rPr>
          <w:sz w:val="28"/>
          <w:szCs w:val="28"/>
        </w:rPr>
      </w:pPr>
      <w:r w:rsidRPr="005971D8">
        <w:rPr>
          <w:sz w:val="28"/>
          <w:szCs w:val="28"/>
        </w:rPr>
        <w:t xml:space="preserve">50% of school districts in Pennsylvania </w:t>
      </w:r>
    </w:p>
    <w:p w14:paraId="1524BDD4" w14:textId="77777777" w:rsidR="005971D8" w:rsidRPr="005971D8" w:rsidRDefault="005971D8" w:rsidP="00146840">
      <w:pPr>
        <w:pStyle w:val="ListParagraph"/>
        <w:numPr>
          <w:ilvl w:val="1"/>
          <w:numId w:val="63"/>
        </w:numPr>
        <w:jc w:val="both"/>
        <w:rPr>
          <w:sz w:val="28"/>
          <w:szCs w:val="28"/>
        </w:rPr>
      </w:pPr>
      <w:r w:rsidRPr="005971D8">
        <w:rPr>
          <w:sz w:val="28"/>
          <w:szCs w:val="28"/>
        </w:rPr>
        <w:t>32% of school districts in Virginia</w:t>
      </w:r>
    </w:p>
    <w:p w14:paraId="299CBFAC" w14:textId="575E99B9" w:rsidR="00AC75B1" w:rsidRPr="00AC2833" w:rsidRDefault="005971D8" w:rsidP="00146840">
      <w:pPr>
        <w:pStyle w:val="ListParagraph"/>
        <w:numPr>
          <w:ilvl w:val="1"/>
          <w:numId w:val="63"/>
        </w:numPr>
        <w:jc w:val="both"/>
      </w:pPr>
      <w:r w:rsidRPr="005971D8">
        <w:rPr>
          <w:sz w:val="28"/>
          <w:szCs w:val="28"/>
        </w:rPr>
        <w:t>50% of school districts in the West Virginia portion of the watershed</w:t>
      </w:r>
    </w:p>
    <w:p w14:paraId="62AEEB13" w14:textId="77777777" w:rsidR="007C31F3" w:rsidRDefault="007C31F3" w:rsidP="007C31F3">
      <w:pPr>
        <w:pStyle w:val="Heading3"/>
      </w:pPr>
      <w:r w:rsidRPr="007231FC">
        <w:t>Baseline and Current Condition</w:t>
      </w:r>
    </w:p>
    <w:p w14:paraId="3DACE492" w14:textId="77777777" w:rsidR="002D7303" w:rsidRPr="002D7303" w:rsidRDefault="002D7303" w:rsidP="002D7303">
      <w:pPr>
        <w:rPr>
          <w:u w:val="single"/>
        </w:rPr>
      </w:pPr>
      <w:r w:rsidRPr="002D7303">
        <w:rPr>
          <w:u w:val="single"/>
        </w:rPr>
        <w:t>School District Preparedness</w:t>
      </w:r>
    </w:p>
    <w:p w14:paraId="2CC996BF" w14:textId="77777777" w:rsidR="002D7303" w:rsidRPr="002D7303" w:rsidRDefault="002D7303" w:rsidP="002D7303">
      <w:pPr>
        <w:rPr>
          <w:lang w:val="en"/>
        </w:rPr>
      </w:pPr>
      <w:r w:rsidRPr="002D7303">
        <w:t xml:space="preserve">In 2024, 302 local education agencies (LEAs)—44% of the total—were represented in the Chesapeake Bay Program’s Environmental Literacy Indicator Tool (ELIT). This represents 74% of public elementary, middle, and high school students that live in the region. Students are defined as K-12 learners. ELIT includes questions that measure the degree of environmental literacy preparedness among school districts across the watershed. The survey was distributed to all LEAs within five jurisdictions (Delaware, the District of Columbia, Maryland, Pennsylvania, and Virginia); in West Virginia, the survey was only distributed to the eight LEAs in the watershed. </w:t>
      </w:r>
    </w:p>
    <w:p w14:paraId="4CA8F1D5" w14:textId="77777777" w:rsidR="002D7303" w:rsidRPr="002D7303" w:rsidRDefault="002D7303" w:rsidP="00146840">
      <w:pPr>
        <w:pStyle w:val="ListParagraph"/>
        <w:numPr>
          <w:ilvl w:val="0"/>
          <w:numId w:val="63"/>
        </w:numPr>
      </w:pPr>
      <w:r w:rsidRPr="002D7303">
        <w:t xml:space="preserve">19% of respondents self-identified as “well-prepared” to put a comprehensive and systemic approach to environmental literacy in place.  </w:t>
      </w:r>
    </w:p>
    <w:p w14:paraId="0852470F" w14:textId="77777777" w:rsidR="002D7303" w:rsidRPr="002D7303" w:rsidRDefault="002D7303" w:rsidP="00146840">
      <w:pPr>
        <w:pStyle w:val="ListParagraph"/>
        <w:numPr>
          <w:ilvl w:val="0"/>
          <w:numId w:val="63"/>
        </w:numPr>
      </w:pPr>
      <w:r w:rsidRPr="002D7303">
        <w:t xml:space="preserve">57% of respondents self-identified as “somewhat prepared” to put a comprehensive and systemic approach to environmental literacy in place.  </w:t>
      </w:r>
    </w:p>
    <w:p w14:paraId="577CB349" w14:textId="77777777" w:rsidR="002D7303" w:rsidRPr="002D7303" w:rsidRDefault="002D7303" w:rsidP="00146840">
      <w:pPr>
        <w:pStyle w:val="ListParagraph"/>
        <w:numPr>
          <w:ilvl w:val="0"/>
          <w:numId w:val="63"/>
        </w:numPr>
      </w:pPr>
      <w:r w:rsidRPr="002D7303">
        <w:t xml:space="preserve">25% of respondents self-identified as “not prepared” to put a comprehensive and systemic approach to environmental literacy in place. </w:t>
      </w:r>
    </w:p>
    <w:p w14:paraId="65F6D122" w14:textId="77777777" w:rsidR="002D7303" w:rsidRPr="002D7303" w:rsidRDefault="002D7303" w:rsidP="002D7303"/>
    <w:p w14:paraId="48C1E87B" w14:textId="77777777" w:rsidR="002D7303" w:rsidRPr="002D7303" w:rsidRDefault="002D7303" w:rsidP="002D7303">
      <w:pPr>
        <w:rPr>
          <w:lang w:val="en"/>
        </w:rPr>
      </w:pPr>
      <w:r w:rsidRPr="002D7303">
        <w:lastRenderedPageBreak/>
        <w:t xml:space="preserve">While preparedness levels have largely stayed steady over the last four cycles of data gathering, there was substantial evidence in 2024 that districts are improving the infrastructure elements measured in this indicator.  </w:t>
      </w:r>
    </w:p>
    <w:p w14:paraId="7C7E41C9" w14:textId="77777777" w:rsidR="002D7303" w:rsidRPr="002D7303" w:rsidRDefault="002D7303" w:rsidP="002D7303">
      <w:pPr>
        <w:rPr>
          <w:lang w:val="en"/>
        </w:rPr>
      </w:pPr>
      <w:r w:rsidRPr="002D7303">
        <w:t xml:space="preserve">In addition, the number of sustainable schools in the Chesapeake Bay watershed increased by 19% from 501 in 2015 to 597 in 2021, indicating a positive trajectory. More recent data is not available. </w:t>
      </w:r>
    </w:p>
    <w:p w14:paraId="4E95F9C4" w14:textId="77777777" w:rsidR="002D7303" w:rsidRPr="002D7303" w:rsidRDefault="002D7303" w:rsidP="00367253">
      <w:pPr>
        <w:jc w:val="center"/>
        <w:rPr>
          <w:lang w:val="en"/>
        </w:rPr>
      </w:pPr>
      <w:r w:rsidRPr="002D7303">
        <w:rPr>
          <w:noProof/>
          <w:lang w:val="en"/>
        </w:rPr>
        <w:drawing>
          <wp:inline distT="0" distB="0" distL="0" distR="0" wp14:anchorId="6A9BB72E" wp14:editId="0C97720F">
            <wp:extent cx="5412069" cy="4086225"/>
            <wp:effectExtent l="19050" t="19050" r="17780" b="9525"/>
            <wp:docPr id="4436846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3684678" name=""/>
                    <pic:cNvPicPr/>
                  </pic:nvPicPr>
                  <pic:blipFill>
                    <a:blip r:embed="rId139"/>
                    <a:stretch>
                      <a:fillRect/>
                    </a:stretch>
                  </pic:blipFill>
                  <pic:spPr>
                    <a:xfrm>
                      <a:off x="0" y="0"/>
                      <a:ext cx="5424906" cy="4095918"/>
                    </a:xfrm>
                    <a:prstGeom prst="rect">
                      <a:avLst/>
                    </a:prstGeom>
                    <a:ln w="12700">
                      <a:solidFill>
                        <a:schemeClr val="tx1"/>
                      </a:solidFill>
                    </a:ln>
                  </pic:spPr>
                </pic:pic>
              </a:graphicData>
            </a:graphic>
          </wp:inline>
        </w:drawing>
      </w:r>
    </w:p>
    <w:p w14:paraId="4314A002" w14:textId="77777777" w:rsidR="00306DC0" w:rsidRDefault="00306DC0" w:rsidP="00306DC0">
      <w:pPr>
        <w:pStyle w:val="Heading3"/>
      </w:pPr>
      <w:r>
        <w:t>Monitoring Progress and Indicators</w:t>
      </w:r>
    </w:p>
    <w:p w14:paraId="3E7CB460" w14:textId="77777777" w:rsidR="004F0C28" w:rsidRPr="004F0C28" w:rsidRDefault="004F0C28" w:rsidP="004F0C28">
      <w:pPr>
        <w:rPr>
          <w:u w:val="single"/>
        </w:rPr>
      </w:pPr>
      <w:r w:rsidRPr="004F0C28">
        <w:rPr>
          <w:u w:val="single"/>
        </w:rPr>
        <w:t>Indicator: School District Preparedness</w:t>
      </w:r>
    </w:p>
    <w:p w14:paraId="51208D88" w14:textId="77777777" w:rsidR="004F0C28" w:rsidRPr="004F0C28" w:rsidRDefault="004F0C28" w:rsidP="004F0C28">
      <w:pPr>
        <w:rPr>
          <w:lang w:val="en"/>
        </w:rPr>
      </w:pPr>
      <w:r w:rsidRPr="004F0C28">
        <w:t xml:space="preserve">Progress toward Local Education Agency (LEA) preparedness has been measured biennially via the Environmental Literacy Indicator Tool (ELIT) since 2019. The 2024 survey data captured data from the 2023–2024 school year along with records from 2022 for districts who responded in 2022 but not in 2024. This resulted in a robust combined baseline dataset representing 302 LEAs across the watershed. The data set represents 74% of all public school students in the region. Larger urban districts have the highest reporting rates. Six elements are included in this indicator: </w:t>
      </w:r>
    </w:p>
    <w:p w14:paraId="48F62D8D" w14:textId="77777777" w:rsidR="004F0C28" w:rsidRPr="004F0C28" w:rsidRDefault="004F0C28" w:rsidP="00146840">
      <w:pPr>
        <w:pStyle w:val="ListParagraph"/>
        <w:numPr>
          <w:ilvl w:val="0"/>
          <w:numId w:val="64"/>
        </w:numPr>
      </w:pPr>
      <w:r w:rsidRPr="004F0C28">
        <w:lastRenderedPageBreak/>
        <w:t>An established program leader for environmental education (providing effective, sustained, and system leadership).</w:t>
      </w:r>
    </w:p>
    <w:p w14:paraId="273E4BF9" w14:textId="77777777" w:rsidR="004F0C28" w:rsidRPr="004F0C28" w:rsidRDefault="004F0C28" w:rsidP="00146840">
      <w:pPr>
        <w:pStyle w:val="ListParagraph"/>
        <w:numPr>
          <w:ilvl w:val="0"/>
          <w:numId w:val="64"/>
        </w:numPr>
      </w:pPr>
      <w:r w:rsidRPr="004F0C28">
        <w:t>An integrated program infusing environmental concepts into appropriate curricular areas.</w:t>
      </w:r>
    </w:p>
    <w:p w14:paraId="1BF54974" w14:textId="77777777" w:rsidR="004F0C28" w:rsidRPr="004F0C28" w:rsidRDefault="004F0C28" w:rsidP="00146840">
      <w:pPr>
        <w:pStyle w:val="ListParagraph"/>
        <w:numPr>
          <w:ilvl w:val="0"/>
          <w:numId w:val="64"/>
        </w:numPr>
      </w:pPr>
      <w:r w:rsidRPr="004F0C28">
        <w:t>Regular communication among staff responsible for environmental education curriculum and program implementation.</w:t>
      </w:r>
    </w:p>
    <w:p w14:paraId="2C0FB13F" w14:textId="77777777" w:rsidR="004F0C28" w:rsidRPr="004F0C28" w:rsidRDefault="004F0C28" w:rsidP="00146840">
      <w:pPr>
        <w:pStyle w:val="ListParagraph"/>
        <w:numPr>
          <w:ilvl w:val="0"/>
          <w:numId w:val="64"/>
        </w:numPr>
      </w:pPr>
      <w:r w:rsidRPr="004F0C28">
        <w:t>A support system in place that enables teachers and administrators to engage in high-quality professional development in content knowledge, instructional materials, and methodology related to environmental education.</w:t>
      </w:r>
    </w:p>
    <w:p w14:paraId="710F8A03" w14:textId="77777777" w:rsidR="004F0C28" w:rsidRPr="004F0C28" w:rsidRDefault="004F0C28" w:rsidP="00146840">
      <w:pPr>
        <w:pStyle w:val="ListParagraph"/>
        <w:numPr>
          <w:ilvl w:val="0"/>
          <w:numId w:val="64"/>
        </w:numPr>
      </w:pPr>
      <w:r w:rsidRPr="004F0C28">
        <w:t>A plan to ensure opportunities for all students to engage in meaningful watershed educational experiences (MWEEs) at the elementary, middle and high school levels.</w:t>
      </w:r>
    </w:p>
    <w:p w14:paraId="7C2E83E8" w14:textId="77777777" w:rsidR="004F0C28" w:rsidRPr="004F0C28" w:rsidRDefault="004F0C28" w:rsidP="00146840">
      <w:pPr>
        <w:pStyle w:val="ListParagraph"/>
        <w:numPr>
          <w:ilvl w:val="0"/>
          <w:numId w:val="64"/>
        </w:numPr>
      </w:pPr>
      <w:r w:rsidRPr="004F0C28">
        <w:t>Established community partnerships for delivery of environmental education, including implementation of MWEEs.</w:t>
      </w:r>
    </w:p>
    <w:p w14:paraId="0370470E" w14:textId="77777777" w:rsidR="004F0C28" w:rsidRDefault="004F0C28" w:rsidP="004F0C28">
      <w:r w:rsidRPr="004F0C28">
        <w:t xml:space="preserve">The questions that make up this indicator will be reviewed to determine how best to update the questions to align with the </w:t>
      </w:r>
      <w:r w:rsidRPr="004F0C28">
        <w:rPr>
          <w:i/>
          <w:iCs/>
        </w:rPr>
        <w:t>Chesapeake Bay</w:t>
      </w:r>
      <w:r w:rsidRPr="004F0C28">
        <w:t xml:space="preserve"> </w:t>
      </w:r>
      <w:r w:rsidRPr="004F0C28">
        <w:rPr>
          <w:i/>
          <w:iCs/>
        </w:rPr>
        <w:t>Watershed Agreement</w:t>
      </w:r>
      <w:r w:rsidRPr="004F0C28">
        <w:t>.</w:t>
      </w:r>
    </w:p>
    <w:p w14:paraId="6953ACE2" w14:textId="77777777" w:rsidR="00531B5B" w:rsidRPr="00531B5B" w:rsidRDefault="00531B5B" w:rsidP="00531B5B">
      <w:pPr>
        <w:rPr>
          <w:u w:val="single"/>
        </w:rPr>
      </w:pPr>
      <w:r w:rsidRPr="00531B5B">
        <w:rPr>
          <w:u w:val="single"/>
        </w:rPr>
        <w:t>Monitoring: Number and Distribution of Certified Sustainable Schools</w:t>
      </w:r>
    </w:p>
    <w:p w14:paraId="26A5D2F2" w14:textId="4A1C42B3" w:rsidR="00531B5B" w:rsidRPr="004F0C28" w:rsidRDefault="00531B5B" w:rsidP="00531B5B">
      <w:r>
        <w:t>Data is collected every two years from Sustainable Schools certification programs that meet criteria established by the Education Workgroup. Certified sustainable schools include public and charter schools within the Chesapeake Bay watershed that have been recognized as sustainable by the following programs: U.S. Green Ribbon Schools, National Wildlife Federation Eco-Schools USA (Bronze, Silver and Green Flag status), Maryland Green Schools, Pennsylvania Pathways to Green Schools, and Virginia Naturally Schools.</w:t>
      </w:r>
    </w:p>
    <w:p w14:paraId="0C7AC0FB" w14:textId="54B1CF33" w:rsidR="004F1F65" w:rsidRDefault="004F1F65" w:rsidP="004F1F65">
      <w:pPr>
        <w:pStyle w:val="Heading3"/>
      </w:pPr>
      <w:r>
        <w:t xml:space="preserve">Situation Analysis for Outcome 4.3: </w:t>
      </w:r>
      <w:r w:rsidRPr="004F1F65">
        <w:t>School District Environmental Literacy Planning</w:t>
      </w:r>
    </w:p>
    <w:p w14:paraId="647E71A6" w14:textId="77777777" w:rsidR="00531B5B" w:rsidRDefault="00531B5B" w:rsidP="00531B5B">
      <w:pPr>
        <w:rPr>
          <w:lang w:val="en"/>
        </w:rPr>
      </w:pPr>
      <w:r w:rsidRPr="00531B5B">
        <w:rPr>
          <w:lang w:val="en"/>
        </w:rPr>
        <w:t xml:space="preserve">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w:t>
      </w:r>
      <w:r w:rsidRPr="00531B5B">
        <w:t xml:space="preserve">Challenges associated with Changing Environmental Conditions are denoted with an asterisk (*). </w:t>
      </w:r>
      <w:r w:rsidRPr="00531B5B">
        <w:rPr>
          <w:lang w:val="en"/>
        </w:rPr>
        <w:t>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E8452E" w:rsidRPr="006350C4" w14:paraId="3D3877B3" w14:textId="77777777" w:rsidTr="00FA1601">
        <w:trPr>
          <w:cantSplit/>
          <w:trHeight w:val="2240"/>
        </w:trPr>
        <w:tc>
          <w:tcPr>
            <w:tcW w:w="8005" w:type="dxa"/>
            <w:vAlign w:val="bottom"/>
          </w:tcPr>
          <w:p w14:paraId="2B2B79E5" w14:textId="77777777" w:rsidR="00E8452E" w:rsidRPr="00D44C30" w:rsidRDefault="00E8452E" w:rsidP="005C0A83">
            <w:pPr>
              <w:rPr>
                <w:b/>
                <w:bCs/>
              </w:rPr>
            </w:pPr>
            <w:r w:rsidRPr="00D44C30">
              <w:rPr>
                <w:b/>
                <w:bCs/>
              </w:rPr>
              <w:lastRenderedPageBreak/>
              <w:t>Challenges</w:t>
            </w:r>
          </w:p>
        </w:tc>
        <w:tc>
          <w:tcPr>
            <w:tcW w:w="720" w:type="dxa"/>
            <w:textDirection w:val="btLr"/>
          </w:tcPr>
          <w:p w14:paraId="3DF0205E" w14:textId="77777777" w:rsidR="00E8452E" w:rsidRPr="006350C4" w:rsidRDefault="00E8452E" w:rsidP="005C0A83">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401693FF" w14:textId="77777777" w:rsidR="00E8452E" w:rsidRPr="006350C4" w:rsidRDefault="00E8452E" w:rsidP="005C0A83">
            <w:pPr>
              <w:ind w:left="113" w:right="113"/>
            </w:pPr>
            <w:r w:rsidRPr="006350C4">
              <w:t>Outside of CB</w:t>
            </w:r>
            <w:r>
              <w:t>P's</w:t>
            </w:r>
            <w:r w:rsidRPr="006350C4">
              <w:t xml:space="preserve"> </w:t>
            </w:r>
            <w:r>
              <w:t xml:space="preserve">ability to </w:t>
            </w:r>
            <w:r w:rsidRPr="006350C4">
              <w:t>influence</w:t>
            </w:r>
          </w:p>
        </w:tc>
      </w:tr>
      <w:tr w:rsidR="00FA1601" w:rsidRPr="000F3901" w14:paraId="03A27569" w14:textId="77777777" w:rsidTr="005C0A83">
        <w:trPr>
          <w:trHeight w:val="286"/>
        </w:trPr>
        <w:tc>
          <w:tcPr>
            <w:tcW w:w="8005" w:type="dxa"/>
          </w:tcPr>
          <w:p w14:paraId="3A54F49B" w14:textId="2ED42155" w:rsidR="00FA1601" w:rsidRPr="00FD54A8" w:rsidRDefault="00FA1601" w:rsidP="00FA1601">
            <w:r w:rsidRPr="00D24C33">
              <w:rPr>
                <w:rFonts w:eastAsiaTheme="majorEastAsia" w:cstheme="majorBidi"/>
              </w:rPr>
              <w:t xml:space="preserve">State and school district leadership understanding of and commitment to advancing </w:t>
            </w:r>
            <w:r>
              <w:rPr>
                <w:rFonts w:eastAsiaTheme="majorEastAsia" w:cstheme="majorBidi"/>
              </w:rPr>
              <w:t xml:space="preserve">the </w:t>
            </w:r>
            <w:r w:rsidRPr="00D24C33">
              <w:rPr>
                <w:rFonts w:eastAsiaTheme="majorEastAsia" w:cstheme="majorBidi"/>
              </w:rPr>
              <w:t>outcome</w:t>
            </w:r>
          </w:p>
        </w:tc>
        <w:tc>
          <w:tcPr>
            <w:tcW w:w="720" w:type="dxa"/>
          </w:tcPr>
          <w:p w14:paraId="6838AB55" w14:textId="1B0F98A8" w:rsidR="00FA1601" w:rsidRPr="00FD54A8" w:rsidRDefault="00FA1601" w:rsidP="00FA1601">
            <w:pPr>
              <w:jc w:val="center"/>
            </w:pPr>
            <w:r w:rsidRPr="00D24C33">
              <w:rPr>
                <w:rFonts w:eastAsiaTheme="majorEastAsia" w:cstheme="majorBidi"/>
              </w:rPr>
              <w:t>X</w:t>
            </w:r>
          </w:p>
        </w:tc>
        <w:tc>
          <w:tcPr>
            <w:tcW w:w="720" w:type="dxa"/>
          </w:tcPr>
          <w:p w14:paraId="6111D197" w14:textId="77777777" w:rsidR="00FA1601" w:rsidRPr="00FD54A8" w:rsidRDefault="00FA1601" w:rsidP="00FA1601">
            <w:pPr>
              <w:jc w:val="center"/>
            </w:pPr>
          </w:p>
        </w:tc>
      </w:tr>
      <w:tr w:rsidR="00FA1601" w:rsidRPr="00C032A5" w14:paraId="2BDD898C" w14:textId="77777777" w:rsidTr="005C0A83">
        <w:trPr>
          <w:trHeight w:val="286"/>
        </w:trPr>
        <w:tc>
          <w:tcPr>
            <w:tcW w:w="8005" w:type="dxa"/>
          </w:tcPr>
          <w:p w14:paraId="0A7EF1AC" w14:textId="40602702" w:rsidR="00FA1601" w:rsidRPr="00FD54A8" w:rsidRDefault="00FA1601" w:rsidP="00FA1601">
            <w:r w:rsidRPr="00D24C33">
              <w:rPr>
                <w:rFonts w:eastAsiaTheme="majorEastAsia" w:cstheme="majorBidi"/>
              </w:rPr>
              <w:t>Limited availability of funding and technical assistance for school district environmental literacy planning</w:t>
            </w:r>
          </w:p>
        </w:tc>
        <w:tc>
          <w:tcPr>
            <w:tcW w:w="720" w:type="dxa"/>
          </w:tcPr>
          <w:p w14:paraId="430A13A0" w14:textId="43C53BE0" w:rsidR="00FA1601" w:rsidRPr="00FD54A8" w:rsidRDefault="00FA1601" w:rsidP="00FA1601">
            <w:pPr>
              <w:jc w:val="center"/>
            </w:pPr>
            <w:r w:rsidRPr="00D24C33">
              <w:rPr>
                <w:rFonts w:eastAsiaTheme="majorEastAsia" w:cstheme="majorBidi"/>
              </w:rPr>
              <w:t>X</w:t>
            </w:r>
          </w:p>
        </w:tc>
        <w:tc>
          <w:tcPr>
            <w:tcW w:w="720" w:type="dxa"/>
          </w:tcPr>
          <w:p w14:paraId="749FA72E" w14:textId="77777777" w:rsidR="00FA1601" w:rsidRPr="00FD54A8" w:rsidRDefault="00FA1601" w:rsidP="00FA1601">
            <w:pPr>
              <w:jc w:val="center"/>
            </w:pPr>
          </w:p>
        </w:tc>
      </w:tr>
      <w:tr w:rsidR="00FA1601" w14:paraId="4A94D085" w14:textId="77777777" w:rsidTr="005C0A83">
        <w:trPr>
          <w:trHeight w:val="286"/>
        </w:trPr>
        <w:tc>
          <w:tcPr>
            <w:tcW w:w="8005" w:type="dxa"/>
          </w:tcPr>
          <w:p w14:paraId="6CF280D2" w14:textId="0096CEC1" w:rsidR="00FA1601" w:rsidRPr="00FD54A8" w:rsidRDefault="00FA1601" w:rsidP="00FA1601">
            <w:r>
              <w:rPr>
                <w:rFonts w:eastAsiaTheme="majorEastAsia" w:cstheme="majorBidi"/>
              </w:rPr>
              <w:t>D</w:t>
            </w:r>
            <w:r w:rsidRPr="00D24C33">
              <w:rPr>
                <w:rFonts w:eastAsiaTheme="majorEastAsia" w:cstheme="majorBidi"/>
              </w:rPr>
              <w:t xml:space="preserve">edicated staff focused on environmental literacy </w:t>
            </w:r>
            <w:r>
              <w:rPr>
                <w:rFonts w:eastAsiaTheme="majorEastAsia" w:cstheme="majorBidi"/>
              </w:rPr>
              <w:t xml:space="preserve">are </w:t>
            </w:r>
            <w:r w:rsidRPr="00D24C33">
              <w:rPr>
                <w:rFonts w:eastAsiaTheme="majorEastAsia" w:cstheme="majorBidi"/>
              </w:rPr>
              <w:t>not identified for all school districts</w:t>
            </w:r>
            <w:r>
              <w:rPr>
                <w:rFonts w:eastAsiaTheme="majorEastAsia" w:cstheme="majorBidi"/>
              </w:rPr>
              <w:t>, particularly in smaller school districts.</w:t>
            </w:r>
          </w:p>
        </w:tc>
        <w:tc>
          <w:tcPr>
            <w:tcW w:w="720" w:type="dxa"/>
          </w:tcPr>
          <w:p w14:paraId="2E44E4A3" w14:textId="34867571" w:rsidR="00FA1601" w:rsidRPr="00FD54A8" w:rsidRDefault="00FA1601" w:rsidP="00FA1601">
            <w:pPr>
              <w:jc w:val="center"/>
            </w:pPr>
            <w:r w:rsidRPr="00D24C33">
              <w:rPr>
                <w:rFonts w:eastAsiaTheme="majorEastAsia" w:cstheme="majorBidi"/>
              </w:rPr>
              <w:t>X</w:t>
            </w:r>
          </w:p>
        </w:tc>
        <w:tc>
          <w:tcPr>
            <w:tcW w:w="720" w:type="dxa"/>
          </w:tcPr>
          <w:p w14:paraId="24040DDE" w14:textId="77777777" w:rsidR="00FA1601" w:rsidRPr="00FD54A8" w:rsidRDefault="00FA1601" w:rsidP="00FA1601">
            <w:pPr>
              <w:jc w:val="center"/>
            </w:pPr>
          </w:p>
        </w:tc>
      </w:tr>
      <w:tr w:rsidR="00FA1601" w14:paraId="643D4981" w14:textId="77777777" w:rsidTr="005C0A83">
        <w:trPr>
          <w:trHeight w:val="64"/>
        </w:trPr>
        <w:tc>
          <w:tcPr>
            <w:tcW w:w="8005" w:type="dxa"/>
          </w:tcPr>
          <w:p w14:paraId="4A10541C" w14:textId="255433CA" w:rsidR="00FA1601" w:rsidRPr="00FD54A8" w:rsidRDefault="00FA1601" w:rsidP="00FA1601">
            <w:r w:rsidRPr="00031EEA">
              <w:rPr>
                <w:rFonts w:eastAsiaTheme="majorEastAsia" w:cstheme="majorBidi"/>
              </w:rPr>
              <w:t>Successful environmental literacy planning involves curriculum, facilities, and workforce experts, who rarely come together in a district for comprehensive, interdisciplinary planning.</w:t>
            </w:r>
          </w:p>
        </w:tc>
        <w:tc>
          <w:tcPr>
            <w:tcW w:w="720" w:type="dxa"/>
          </w:tcPr>
          <w:p w14:paraId="6F778F2F" w14:textId="2A539327" w:rsidR="00FA1601" w:rsidRPr="00FD54A8" w:rsidRDefault="00FA1601" w:rsidP="00FA1601">
            <w:pPr>
              <w:jc w:val="center"/>
            </w:pPr>
            <w:r w:rsidRPr="00D24C33">
              <w:rPr>
                <w:rFonts w:eastAsiaTheme="majorEastAsia" w:cstheme="majorBidi"/>
              </w:rPr>
              <w:t>X</w:t>
            </w:r>
          </w:p>
        </w:tc>
        <w:tc>
          <w:tcPr>
            <w:tcW w:w="720" w:type="dxa"/>
          </w:tcPr>
          <w:p w14:paraId="58BCF62F" w14:textId="28F213D0" w:rsidR="00FA1601" w:rsidRPr="00FD54A8" w:rsidRDefault="00FA1601" w:rsidP="00FA1601">
            <w:pPr>
              <w:jc w:val="center"/>
            </w:pPr>
          </w:p>
        </w:tc>
      </w:tr>
      <w:tr w:rsidR="00FA1601" w:rsidRPr="000F3901" w14:paraId="25CE1E36" w14:textId="77777777" w:rsidTr="005C0A83">
        <w:trPr>
          <w:trHeight w:val="286"/>
        </w:trPr>
        <w:tc>
          <w:tcPr>
            <w:tcW w:w="8005" w:type="dxa"/>
          </w:tcPr>
          <w:p w14:paraId="1E39D14D" w14:textId="53C0DF74" w:rsidR="00FA1601" w:rsidRPr="00FD54A8" w:rsidRDefault="00FA1601" w:rsidP="00FA1601">
            <w:r w:rsidRPr="3D1A6E40">
              <w:rPr>
                <w:rFonts w:eastAsia="Aptos Display" w:cs="Aptos Display"/>
                <w:color w:val="000000" w:themeColor="text1"/>
              </w:rPr>
              <w:t>School districts have varied educational priorities and mandates</w:t>
            </w:r>
            <w:r>
              <w:rPr>
                <w:rFonts w:eastAsia="Aptos Display" w:cs="Aptos Display"/>
                <w:color w:val="000000" w:themeColor="text1"/>
              </w:rPr>
              <w:t>, and</w:t>
            </w:r>
            <w:r w:rsidRPr="3D1A6E40">
              <w:rPr>
                <w:rFonts w:eastAsia="Aptos Display" w:cs="Aptos Display"/>
                <w:color w:val="000000" w:themeColor="text1"/>
              </w:rPr>
              <w:t xml:space="preserve"> environmental education is not always a focus area</w:t>
            </w:r>
            <w:r>
              <w:rPr>
                <w:rFonts w:eastAsia="Aptos Display" w:cs="Aptos Display"/>
                <w:color w:val="000000" w:themeColor="text1"/>
              </w:rPr>
              <w:t>.</w:t>
            </w:r>
          </w:p>
        </w:tc>
        <w:tc>
          <w:tcPr>
            <w:tcW w:w="720" w:type="dxa"/>
          </w:tcPr>
          <w:p w14:paraId="2B1F3EFB" w14:textId="77777777" w:rsidR="00FA1601" w:rsidRPr="00FD54A8" w:rsidRDefault="00FA1601" w:rsidP="00FA1601">
            <w:pPr>
              <w:jc w:val="center"/>
            </w:pPr>
          </w:p>
        </w:tc>
        <w:tc>
          <w:tcPr>
            <w:tcW w:w="720" w:type="dxa"/>
          </w:tcPr>
          <w:p w14:paraId="68BFEC03" w14:textId="29494726" w:rsidR="00FA1601" w:rsidRPr="00FD54A8" w:rsidRDefault="00FA1601" w:rsidP="00FA1601">
            <w:pPr>
              <w:jc w:val="center"/>
            </w:pPr>
            <w:r w:rsidRPr="00D24C33">
              <w:rPr>
                <w:rFonts w:eastAsiaTheme="majorEastAsia" w:cstheme="majorBidi"/>
              </w:rPr>
              <w:t>X</w:t>
            </w:r>
          </w:p>
        </w:tc>
      </w:tr>
      <w:tr w:rsidR="00FA1601" w14:paraId="225327AC" w14:textId="77777777" w:rsidTr="005C0A83">
        <w:trPr>
          <w:trHeight w:val="286"/>
        </w:trPr>
        <w:tc>
          <w:tcPr>
            <w:tcW w:w="8005" w:type="dxa"/>
          </w:tcPr>
          <w:p w14:paraId="6F69BF67" w14:textId="7B3B46C1" w:rsidR="00FA1601" w:rsidRPr="00FD54A8" w:rsidRDefault="00FA1601" w:rsidP="00FA1601">
            <w:r w:rsidRPr="00D24C33">
              <w:rPr>
                <w:rFonts w:eastAsiaTheme="minorEastAsia"/>
                <w:color w:val="242424"/>
              </w:rPr>
              <w:t>School districts vary in their commitment and resources to integrate sustainability and changing environmental conditions into facilities planning, construction, and operations</w:t>
            </w:r>
            <w:r>
              <w:rPr>
                <w:rFonts w:eastAsiaTheme="minorEastAsia"/>
                <w:color w:val="242424"/>
              </w:rPr>
              <w:t>.</w:t>
            </w:r>
            <w:r w:rsidRPr="00D24C33">
              <w:rPr>
                <w:rFonts w:eastAsiaTheme="minorEastAsia"/>
                <w:color w:val="242424"/>
              </w:rPr>
              <w:t>*</w:t>
            </w:r>
          </w:p>
        </w:tc>
        <w:tc>
          <w:tcPr>
            <w:tcW w:w="720" w:type="dxa"/>
          </w:tcPr>
          <w:p w14:paraId="46E0BEB0" w14:textId="77777777" w:rsidR="00FA1601" w:rsidRPr="00FD54A8" w:rsidRDefault="00FA1601" w:rsidP="00FA1601">
            <w:pPr>
              <w:jc w:val="center"/>
            </w:pPr>
          </w:p>
        </w:tc>
        <w:tc>
          <w:tcPr>
            <w:tcW w:w="720" w:type="dxa"/>
          </w:tcPr>
          <w:p w14:paraId="370051E9" w14:textId="2C166508" w:rsidR="00FA1601" w:rsidRPr="00FD54A8" w:rsidRDefault="00FA1601" w:rsidP="00FA1601">
            <w:pPr>
              <w:jc w:val="center"/>
            </w:pPr>
            <w:r w:rsidRPr="00D24C33">
              <w:rPr>
                <w:rFonts w:eastAsiaTheme="majorEastAsia" w:cstheme="majorBidi"/>
              </w:rPr>
              <w:t>X</w:t>
            </w:r>
          </w:p>
        </w:tc>
      </w:tr>
      <w:tr w:rsidR="00FA1601" w:rsidRPr="00285A84" w14:paraId="48602356" w14:textId="77777777" w:rsidTr="005C0A83">
        <w:trPr>
          <w:trHeight w:val="286"/>
        </w:trPr>
        <w:tc>
          <w:tcPr>
            <w:tcW w:w="8005" w:type="dxa"/>
          </w:tcPr>
          <w:p w14:paraId="6B25A4A8" w14:textId="722EB4C0" w:rsidR="00FA1601" w:rsidRPr="00FD54A8" w:rsidRDefault="00FA1601" w:rsidP="00FA1601">
            <w:r w:rsidRPr="00D24C33">
              <w:rPr>
                <w:rFonts w:eastAsiaTheme="majorEastAsia" w:cstheme="majorBidi"/>
              </w:rPr>
              <w:t xml:space="preserve">Environmental Literacy Plan templates and resources </w:t>
            </w:r>
            <w:r>
              <w:rPr>
                <w:rFonts w:eastAsiaTheme="majorEastAsia" w:cstheme="majorBidi"/>
              </w:rPr>
              <w:t xml:space="preserve">are </w:t>
            </w:r>
            <w:r w:rsidRPr="00D24C33">
              <w:rPr>
                <w:rFonts w:eastAsiaTheme="majorEastAsia" w:cstheme="majorBidi"/>
              </w:rPr>
              <w:t>not adopted uniformly across states and school districts</w:t>
            </w:r>
            <w:r>
              <w:rPr>
                <w:rFonts w:eastAsiaTheme="majorEastAsia" w:cstheme="majorBidi"/>
              </w:rPr>
              <w:t>.</w:t>
            </w:r>
          </w:p>
        </w:tc>
        <w:tc>
          <w:tcPr>
            <w:tcW w:w="720" w:type="dxa"/>
          </w:tcPr>
          <w:p w14:paraId="1E2AC38F" w14:textId="04D92995" w:rsidR="00FA1601" w:rsidRPr="00FD54A8" w:rsidRDefault="00FA1601" w:rsidP="00FA1601">
            <w:pPr>
              <w:jc w:val="center"/>
            </w:pPr>
            <w:r w:rsidRPr="00D24C33">
              <w:rPr>
                <w:rFonts w:eastAsiaTheme="majorEastAsia" w:cstheme="majorBidi"/>
              </w:rPr>
              <w:t>X</w:t>
            </w:r>
          </w:p>
        </w:tc>
        <w:tc>
          <w:tcPr>
            <w:tcW w:w="720" w:type="dxa"/>
          </w:tcPr>
          <w:p w14:paraId="699D089B" w14:textId="77777777" w:rsidR="00FA1601" w:rsidRPr="00FD54A8" w:rsidRDefault="00FA1601" w:rsidP="00FA1601">
            <w:pPr>
              <w:jc w:val="center"/>
            </w:pPr>
          </w:p>
        </w:tc>
      </w:tr>
      <w:tr w:rsidR="00FA1601" w14:paraId="077C71B6" w14:textId="77777777" w:rsidTr="005C0A83">
        <w:trPr>
          <w:trHeight w:val="286"/>
        </w:trPr>
        <w:tc>
          <w:tcPr>
            <w:tcW w:w="8005" w:type="dxa"/>
          </w:tcPr>
          <w:p w14:paraId="2B386BD7" w14:textId="1A1CE81D" w:rsidR="00FA1601" w:rsidRPr="00FD54A8" w:rsidRDefault="00FA1601" w:rsidP="00FA1601">
            <w:r w:rsidRPr="00384AE7">
              <w:rPr>
                <w:rFonts w:eastAsiaTheme="majorEastAsia" w:cstheme="majorBidi"/>
              </w:rPr>
              <w:t>Local assets (e.g., businesses and public nature sites) and nonformal environmental education providers are not fully integrated into school district programming.</w:t>
            </w:r>
          </w:p>
        </w:tc>
        <w:tc>
          <w:tcPr>
            <w:tcW w:w="720" w:type="dxa"/>
          </w:tcPr>
          <w:p w14:paraId="2E8DE987" w14:textId="62014FBD" w:rsidR="00FA1601" w:rsidRPr="00FD54A8" w:rsidRDefault="00FA1601" w:rsidP="00FA1601">
            <w:pPr>
              <w:jc w:val="center"/>
            </w:pPr>
            <w:r w:rsidRPr="00D24C33">
              <w:rPr>
                <w:rFonts w:eastAsiaTheme="majorEastAsia" w:cstheme="majorBidi"/>
              </w:rPr>
              <w:t>X</w:t>
            </w:r>
          </w:p>
        </w:tc>
        <w:tc>
          <w:tcPr>
            <w:tcW w:w="720" w:type="dxa"/>
          </w:tcPr>
          <w:p w14:paraId="1544B264" w14:textId="77777777" w:rsidR="00FA1601" w:rsidRPr="00FD54A8" w:rsidRDefault="00FA1601" w:rsidP="00FA1601">
            <w:pPr>
              <w:jc w:val="center"/>
            </w:pPr>
          </w:p>
        </w:tc>
      </w:tr>
      <w:tr w:rsidR="00FA1601" w14:paraId="7827E0A9" w14:textId="77777777" w:rsidTr="005C0A83">
        <w:trPr>
          <w:trHeight w:val="143"/>
        </w:trPr>
        <w:tc>
          <w:tcPr>
            <w:tcW w:w="8005" w:type="dxa"/>
          </w:tcPr>
          <w:p w14:paraId="4C22FC41" w14:textId="675CF022" w:rsidR="00FA1601" w:rsidRPr="00FD54A8" w:rsidRDefault="00FA1601" w:rsidP="00FA1601">
            <w:r w:rsidRPr="00D24C33">
              <w:rPr>
                <w:rFonts w:eastAsiaTheme="majorEastAsia" w:cstheme="majorBidi"/>
              </w:rPr>
              <w:t>Sustainable Schools certification programs are not uniformly known by all schools</w:t>
            </w:r>
            <w:r>
              <w:rPr>
                <w:rFonts w:eastAsiaTheme="majorEastAsia" w:cstheme="majorBidi"/>
              </w:rPr>
              <w:t xml:space="preserve"> or </w:t>
            </w:r>
            <w:r w:rsidRPr="00D24C33">
              <w:rPr>
                <w:rFonts w:eastAsiaTheme="majorEastAsia" w:cstheme="majorBidi"/>
              </w:rPr>
              <w:t>districts</w:t>
            </w:r>
            <w:r>
              <w:rPr>
                <w:rFonts w:eastAsiaTheme="majorEastAsia" w:cstheme="majorBidi"/>
              </w:rPr>
              <w:t>, and there is</w:t>
            </w:r>
            <w:r w:rsidRPr="00D24C33">
              <w:rPr>
                <w:rFonts w:eastAsiaTheme="majorEastAsia" w:cstheme="majorBidi"/>
              </w:rPr>
              <w:t xml:space="preserve"> no federal certification program</w:t>
            </w:r>
            <w:r>
              <w:rPr>
                <w:rFonts w:eastAsiaTheme="majorEastAsia" w:cstheme="majorBidi"/>
              </w:rPr>
              <w:t>.</w:t>
            </w:r>
          </w:p>
        </w:tc>
        <w:tc>
          <w:tcPr>
            <w:tcW w:w="720" w:type="dxa"/>
          </w:tcPr>
          <w:p w14:paraId="753418BC" w14:textId="73752675" w:rsidR="00FA1601" w:rsidRPr="00FD54A8" w:rsidRDefault="00FA1601" w:rsidP="00FA1601">
            <w:pPr>
              <w:jc w:val="center"/>
            </w:pPr>
            <w:r w:rsidRPr="00D24C33">
              <w:rPr>
                <w:rFonts w:eastAsiaTheme="majorEastAsia" w:cstheme="majorBidi"/>
              </w:rPr>
              <w:t>X</w:t>
            </w:r>
          </w:p>
        </w:tc>
        <w:tc>
          <w:tcPr>
            <w:tcW w:w="720" w:type="dxa"/>
          </w:tcPr>
          <w:p w14:paraId="6AA5DD4E" w14:textId="77777777" w:rsidR="00FA1601" w:rsidRPr="00FD54A8" w:rsidRDefault="00FA1601" w:rsidP="00FA1601">
            <w:pPr>
              <w:jc w:val="center"/>
            </w:pPr>
          </w:p>
        </w:tc>
      </w:tr>
      <w:tr w:rsidR="00FA1601" w:rsidRPr="009B240B" w14:paraId="789313A2" w14:textId="77777777" w:rsidTr="005C0A83">
        <w:trPr>
          <w:trHeight w:val="314"/>
        </w:trPr>
        <w:tc>
          <w:tcPr>
            <w:tcW w:w="8005" w:type="dxa"/>
          </w:tcPr>
          <w:p w14:paraId="2CE29FBE" w14:textId="70515C19" w:rsidR="00FA1601" w:rsidRPr="00FD54A8" w:rsidRDefault="00FA1601" w:rsidP="00FA1601">
            <w:r w:rsidRPr="004C50FD">
              <w:rPr>
                <w:rFonts w:eastAsiaTheme="majorEastAsia" w:cstheme="majorBidi"/>
              </w:rPr>
              <w:t>Lack of understanding of how to integrate environmental literacy into programs that address school district priorities (e.g., attendance, workforce, math, and literacy).</w:t>
            </w:r>
          </w:p>
        </w:tc>
        <w:tc>
          <w:tcPr>
            <w:tcW w:w="720" w:type="dxa"/>
          </w:tcPr>
          <w:p w14:paraId="0D1708AE" w14:textId="7C472630" w:rsidR="00FA1601" w:rsidRPr="00FD54A8" w:rsidRDefault="00FA1601" w:rsidP="00FA1601">
            <w:pPr>
              <w:jc w:val="center"/>
            </w:pPr>
            <w:r w:rsidRPr="00D24C33">
              <w:rPr>
                <w:rFonts w:eastAsiaTheme="majorEastAsia" w:cstheme="majorBidi"/>
              </w:rPr>
              <w:t>X</w:t>
            </w:r>
          </w:p>
        </w:tc>
        <w:tc>
          <w:tcPr>
            <w:tcW w:w="720" w:type="dxa"/>
          </w:tcPr>
          <w:p w14:paraId="47B4A7B8" w14:textId="77777777" w:rsidR="00FA1601" w:rsidRPr="00FD54A8" w:rsidRDefault="00FA1601" w:rsidP="00FA1601">
            <w:pPr>
              <w:jc w:val="center"/>
            </w:pPr>
          </w:p>
        </w:tc>
      </w:tr>
      <w:tr w:rsidR="00FA1601" w14:paraId="0E649FCC" w14:textId="77777777" w:rsidTr="005C0A83">
        <w:trPr>
          <w:trHeight w:val="286"/>
        </w:trPr>
        <w:tc>
          <w:tcPr>
            <w:tcW w:w="8005" w:type="dxa"/>
          </w:tcPr>
          <w:p w14:paraId="3D652D3B" w14:textId="5090EA0F" w:rsidR="00FA1601" w:rsidRPr="00FD54A8" w:rsidRDefault="00FA1601" w:rsidP="00FA1601">
            <w:r w:rsidRPr="00D24C33">
              <w:rPr>
                <w:rFonts w:eastAsiaTheme="majorEastAsia" w:cstheme="majorBidi"/>
              </w:rPr>
              <w:t>Insufficient opportunities for school districts to collaborate and share best practices on environmental literacy, sustainability, and workforce planning</w:t>
            </w:r>
          </w:p>
        </w:tc>
        <w:tc>
          <w:tcPr>
            <w:tcW w:w="720" w:type="dxa"/>
          </w:tcPr>
          <w:p w14:paraId="6D85022E" w14:textId="62702D92" w:rsidR="00FA1601" w:rsidRPr="00FD54A8" w:rsidRDefault="00FA1601" w:rsidP="00FA1601">
            <w:pPr>
              <w:jc w:val="center"/>
            </w:pPr>
            <w:r w:rsidRPr="00D24C33">
              <w:rPr>
                <w:rFonts w:eastAsiaTheme="majorEastAsia" w:cstheme="majorBidi"/>
              </w:rPr>
              <w:t>X</w:t>
            </w:r>
          </w:p>
        </w:tc>
        <w:tc>
          <w:tcPr>
            <w:tcW w:w="720" w:type="dxa"/>
          </w:tcPr>
          <w:p w14:paraId="22B17F12" w14:textId="77777777" w:rsidR="00FA1601" w:rsidRPr="00FD54A8" w:rsidRDefault="00FA1601" w:rsidP="00FA1601">
            <w:pPr>
              <w:jc w:val="center"/>
            </w:pPr>
          </w:p>
        </w:tc>
      </w:tr>
      <w:tr w:rsidR="00FA1601" w14:paraId="35088724" w14:textId="77777777" w:rsidTr="005C0A83">
        <w:trPr>
          <w:trHeight w:val="286"/>
        </w:trPr>
        <w:tc>
          <w:tcPr>
            <w:tcW w:w="8005" w:type="dxa"/>
          </w:tcPr>
          <w:p w14:paraId="455308CF" w14:textId="04911801" w:rsidR="00FA1601" w:rsidRPr="00FD54A8" w:rsidRDefault="00FA1601" w:rsidP="00FA1601">
            <w:r w:rsidRPr="00D24C33">
              <w:rPr>
                <w:rFonts w:eastAsiaTheme="majorEastAsia" w:cstheme="majorBidi"/>
              </w:rPr>
              <w:t>Tracking and accountability gaps</w:t>
            </w:r>
          </w:p>
        </w:tc>
        <w:tc>
          <w:tcPr>
            <w:tcW w:w="720" w:type="dxa"/>
          </w:tcPr>
          <w:p w14:paraId="1D85D3C7" w14:textId="4D52894C" w:rsidR="00FA1601" w:rsidRPr="00FD54A8" w:rsidRDefault="00FA1601" w:rsidP="00FA1601">
            <w:pPr>
              <w:jc w:val="center"/>
            </w:pPr>
            <w:r w:rsidRPr="00D24C33">
              <w:rPr>
                <w:rFonts w:eastAsiaTheme="majorEastAsia" w:cstheme="majorBidi"/>
              </w:rPr>
              <w:t>X</w:t>
            </w:r>
          </w:p>
        </w:tc>
        <w:tc>
          <w:tcPr>
            <w:tcW w:w="720" w:type="dxa"/>
          </w:tcPr>
          <w:p w14:paraId="321A4652" w14:textId="77777777" w:rsidR="00FA1601" w:rsidRPr="00FD54A8" w:rsidRDefault="00FA1601" w:rsidP="00FA1601">
            <w:pPr>
              <w:jc w:val="center"/>
            </w:pPr>
          </w:p>
        </w:tc>
      </w:tr>
      <w:tr w:rsidR="00FA1601" w14:paraId="5B95327A" w14:textId="77777777" w:rsidTr="005C0A83">
        <w:trPr>
          <w:trHeight w:val="286"/>
        </w:trPr>
        <w:tc>
          <w:tcPr>
            <w:tcW w:w="8005" w:type="dxa"/>
          </w:tcPr>
          <w:p w14:paraId="23353145" w14:textId="726A0585" w:rsidR="00FA1601" w:rsidRPr="00FD54A8" w:rsidRDefault="00FA1601" w:rsidP="00FA1601">
            <w:r w:rsidRPr="001968A9">
              <w:rPr>
                <w:rFonts w:eastAsiaTheme="majorEastAsia" w:cstheme="majorBidi"/>
              </w:rPr>
              <w:t>Policies addressing perceived liability concerns in some districts limit opportunities for outdoor learning.</w:t>
            </w:r>
          </w:p>
        </w:tc>
        <w:tc>
          <w:tcPr>
            <w:tcW w:w="720" w:type="dxa"/>
          </w:tcPr>
          <w:p w14:paraId="4AAFD897" w14:textId="77777777" w:rsidR="00FA1601" w:rsidRPr="00FD54A8" w:rsidRDefault="00FA1601" w:rsidP="00FA1601">
            <w:pPr>
              <w:jc w:val="center"/>
            </w:pPr>
          </w:p>
        </w:tc>
        <w:tc>
          <w:tcPr>
            <w:tcW w:w="720" w:type="dxa"/>
          </w:tcPr>
          <w:p w14:paraId="5714FF5B" w14:textId="6862A225" w:rsidR="00FA1601" w:rsidRPr="00FD54A8" w:rsidRDefault="00FA1601" w:rsidP="00FA1601">
            <w:pPr>
              <w:jc w:val="center"/>
            </w:pPr>
            <w:r w:rsidRPr="3D1A6E40">
              <w:rPr>
                <w:rFonts w:eastAsiaTheme="majorEastAsia" w:cstheme="majorBidi"/>
              </w:rPr>
              <w:t>X</w:t>
            </w:r>
          </w:p>
        </w:tc>
      </w:tr>
      <w:tr w:rsidR="00FA1601" w:rsidRPr="000F3901" w14:paraId="507986FB" w14:textId="77777777" w:rsidTr="005C0A83">
        <w:trPr>
          <w:trHeight w:val="286"/>
        </w:trPr>
        <w:tc>
          <w:tcPr>
            <w:tcW w:w="8005" w:type="dxa"/>
          </w:tcPr>
          <w:p w14:paraId="05BE6C28" w14:textId="2AF355C3" w:rsidR="00FA1601" w:rsidRPr="00FD54A8" w:rsidRDefault="00FA1601" w:rsidP="00FA1601">
            <w:r w:rsidRPr="00D24C33">
              <w:rPr>
                <w:rFonts w:eastAsiaTheme="majorEastAsia" w:cstheme="majorBidi"/>
              </w:rPr>
              <w:t>Outdoor learning spaces do not exist on all school campuses, eliminating an easy-to-access, inexpensive opportunity for outdoor experiences</w:t>
            </w:r>
            <w:r>
              <w:rPr>
                <w:rFonts w:eastAsiaTheme="majorEastAsia" w:cstheme="majorBidi"/>
              </w:rPr>
              <w:t>.</w:t>
            </w:r>
          </w:p>
        </w:tc>
        <w:tc>
          <w:tcPr>
            <w:tcW w:w="720" w:type="dxa"/>
          </w:tcPr>
          <w:p w14:paraId="7547FB57" w14:textId="77777777" w:rsidR="00FA1601" w:rsidRPr="00FD54A8" w:rsidRDefault="00FA1601" w:rsidP="00FA1601">
            <w:pPr>
              <w:jc w:val="center"/>
            </w:pPr>
          </w:p>
        </w:tc>
        <w:tc>
          <w:tcPr>
            <w:tcW w:w="720" w:type="dxa"/>
          </w:tcPr>
          <w:p w14:paraId="65823D60" w14:textId="542DD808" w:rsidR="00FA1601" w:rsidRPr="00FD54A8" w:rsidRDefault="00FA1601" w:rsidP="00FA1601">
            <w:pPr>
              <w:jc w:val="center"/>
            </w:pPr>
            <w:r w:rsidRPr="00D24C33">
              <w:rPr>
                <w:rFonts w:eastAsiaTheme="majorEastAsia" w:cstheme="majorBidi"/>
              </w:rPr>
              <w:t>X</w:t>
            </w:r>
          </w:p>
        </w:tc>
      </w:tr>
    </w:tbl>
    <w:p w14:paraId="167A1ECB" w14:textId="77777777" w:rsidR="00AC2833" w:rsidRDefault="00AC2833" w:rsidP="00AC2833"/>
    <w:p w14:paraId="3E89C759" w14:textId="120A1F7D" w:rsidR="00FC6520" w:rsidRDefault="00FC6520" w:rsidP="00FC6520">
      <w:pPr>
        <w:pStyle w:val="Heading3"/>
      </w:pPr>
      <w:r>
        <w:lastRenderedPageBreak/>
        <w:t xml:space="preserve">Management Approaches for Outcome 4.3: </w:t>
      </w:r>
      <w:r w:rsidRPr="004F1F65">
        <w:t>School District Environmental Literacy Planning</w:t>
      </w:r>
    </w:p>
    <w:p w14:paraId="3993DA84" w14:textId="77777777" w:rsidR="008030DE" w:rsidRDefault="00D74EC6" w:rsidP="00D74EC6">
      <w:r w:rsidRPr="00D74EC6">
        <w:rPr>
          <w:u w:val="single"/>
        </w:rPr>
        <w:t>Management Approach 4.3.1: Support jurisdictional governance and accountability.</w:t>
      </w:r>
      <w:r w:rsidRPr="00D74EC6">
        <w:t xml:space="preserve"> </w:t>
      </w:r>
    </w:p>
    <w:p w14:paraId="21F07CF8" w14:textId="7741FD00" w:rsidR="00D74EC6" w:rsidRPr="00D74EC6" w:rsidRDefault="00D74EC6" w:rsidP="00D74EC6">
      <w:pPr>
        <w:rPr>
          <w:u w:val="single"/>
        </w:rPr>
      </w:pPr>
      <w:r w:rsidRPr="00D74EC6">
        <w:t>Build state leadership understanding, support, and accountability for environmental literacy using data-driven metrics and strategic communications. Leverage support to catalyze action at the regional, state, and local level, including improving cross-agency coordination to align policies, practices, and funding to accelerate environmental literacy efforts.</w:t>
      </w:r>
    </w:p>
    <w:p w14:paraId="5207D800" w14:textId="77777777" w:rsidR="008030DE" w:rsidRDefault="00D74EC6" w:rsidP="00D74EC6">
      <w:pPr>
        <w:rPr>
          <w:u w:val="single"/>
        </w:rPr>
      </w:pPr>
      <w:r w:rsidRPr="00D74EC6">
        <w:rPr>
          <w:u w:val="single"/>
        </w:rPr>
        <w:t xml:space="preserve">Management Approach 4.3.2: Ensure availability of high-quality planning resources. </w:t>
      </w:r>
    </w:p>
    <w:p w14:paraId="18E41248" w14:textId="7832DAFB" w:rsidR="00D74EC6" w:rsidRPr="00D74EC6" w:rsidRDefault="00D74EC6" w:rsidP="00D74EC6">
      <w:pPr>
        <w:rPr>
          <w:u w:val="single"/>
        </w:rPr>
      </w:pPr>
      <w:r w:rsidRPr="00D74EC6">
        <w:t>Create and maintain resources, frameworks, and programming that enable school district leaders and personnel to seamlessly integrate high-quality environmental education, sustainable schools, and environment-based workforce programs directly into environmental literacy plans, capital budgets, and related policy and planning documents, supported by ongoing local feedback loops.</w:t>
      </w:r>
    </w:p>
    <w:p w14:paraId="3596C9C6" w14:textId="77777777" w:rsidR="008030DE" w:rsidRDefault="00D74EC6" w:rsidP="00D74EC6">
      <w:pPr>
        <w:rPr>
          <w:lang w:val="en"/>
        </w:rPr>
      </w:pPr>
      <w:r w:rsidRPr="00D74EC6">
        <w:rPr>
          <w:u w:val="single"/>
        </w:rPr>
        <w:t>Management Approach 4.3.3: Strengthen state and local networks.</w:t>
      </w:r>
      <w:r w:rsidRPr="00D74EC6">
        <w:rPr>
          <w:lang w:val="en"/>
        </w:rPr>
        <w:t xml:space="preserve"> </w:t>
      </w:r>
    </w:p>
    <w:p w14:paraId="4C5503F8" w14:textId="11F66BEB" w:rsidR="00D74EC6" w:rsidRPr="00D74EC6" w:rsidRDefault="00D74EC6" w:rsidP="00D74EC6">
      <w:pPr>
        <w:rPr>
          <w:lang w:val="en"/>
        </w:rPr>
      </w:pPr>
      <w:r w:rsidRPr="00D74EC6">
        <w:t>Build the capacity of state networks to support local networks, focused on strengthening partnerships between formal and nonformal education communities to develop and implement strategic and efficient systemic environmental literacy planning and implementation.</w:t>
      </w:r>
    </w:p>
    <w:p w14:paraId="04BD4317" w14:textId="77777777" w:rsidR="005E2BB9" w:rsidRDefault="005E2BB9" w:rsidP="005E2BB9">
      <w:pPr>
        <w:pStyle w:val="Heading3"/>
      </w:pPr>
      <w:r>
        <w:t>Participating Partners</w:t>
      </w:r>
    </w:p>
    <w:p w14:paraId="18610B10" w14:textId="010C645C" w:rsidR="00AC75B1" w:rsidRDefault="00420A0B" w:rsidP="00AC75B1">
      <w:r w:rsidRPr="00420A0B">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29A3DB41" w14:textId="77777777" w:rsidR="00171CF6" w:rsidRPr="00171CF6" w:rsidRDefault="00171CF6" w:rsidP="00146840">
      <w:pPr>
        <w:pStyle w:val="ListParagraph"/>
        <w:numPr>
          <w:ilvl w:val="0"/>
          <w:numId w:val="65"/>
        </w:numPr>
        <w:rPr>
          <w:b/>
          <w:bCs/>
        </w:rPr>
      </w:pPr>
      <w:r w:rsidRPr="00171CF6">
        <w:rPr>
          <w:b/>
          <w:bCs/>
        </w:rPr>
        <w:t>Signatory Partners</w:t>
      </w:r>
    </w:p>
    <w:p w14:paraId="0E1F2734" w14:textId="77777777" w:rsidR="00171CF6" w:rsidRDefault="00171CF6" w:rsidP="00146840">
      <w:pPr>
        <w:pStyle w:val="ListParagraph"/>
        <w:numPr>
          <w:ilvl w:val="1"/>
          <w:numId w:val="65"/>
        </w:numPr>
      </w:pPr>
      <w:r>
        <w:t>State of Delaware</w:t>
      </w:r>
    </w:p>
    <w:p w14:paraId="5C2FC085" w14:textId="77777777" w:rsidR="00171CF6" w:rsidRDefault="00171CF6" w:rsidP="00146840">
      <w:pPr>
        <w:pStyle w:val="ListParagraph"/>
        <w:numPr>
          <w:ilvl w:val="1"/>
          <w:numId w:val="65"/>
        </w:numPr>
      </w:pPr>
      <w:r>
        <w:t xml:space="preserve">District of Columbia </w:t>
      </w:r>
    </w:p>
    <w:p w14:paraId="2EF984DC" w14:textId="77777777" w:rsidR="00171CF6" w:rsidRDefault="00171CF6" w:rsidP="00146840">
      <w:pPr>
        <w:pStyle w:val="ListParagraph"/>
        <w:numPr>
          <w:ilvl w:val="1"/>
          <w:numId w:val="65"/>
        </w:numPr>
      </w:pPr>
      <w:r>
        <w:t xml:space="preserve">State of Maryland </w:t>
      </w:r>
    </w:p>
    <w:p w14:paraId="356ABDE5" w14:textId="77777777" w:rsidR="00171CF6" w:rsidRDefault="00171CF6" w:rsidP="00146840">
      <w:pPr>
        <w:pStyle w:val="ListParagraph"/>
        <w:numPr>
          <w:ilvl w:val="1"/>
          <w:numId w:val="65"/>
        </w:numPr>
      </w:pPr>
      <w:r>
        <w:lastRenderedPageBreak/>
        <w:t>Commonwealth of Pennsylvania</w:t>
      </w:r>
    </w:p>
    <w:p w14:paraId="5B03C917" w14:textId="77777777" w:rsidR="00171CF6" w:rsidRDefault="00171CF6" w:rsidP="00146840">
      <w:pPr>
        <w:pStyle w:val="ListParagraph"/>
        <w:numPr>
          <w:ilvl w:val="1"/>
          <w:numId w:val="65"/>
        </w:numPr>
      </w:pPr>
      <w:r>
        <w:t xml:space="preserve">Commonwealth of Virginia </w:t>
      </w:r>
    </w:p>
    <w:p w14:paraId="3B465B76" w14:textId="77777777" w:rsidR="00171CF6" w:rsidRDefault="00171CF6" w:rsidP="00146840">
      <w:pPr>
        <w:pStyle w:val="ListParagraph"/>
        <w:numPr>
          <w:ilvl w:val="1"/>
          <w:numId w:val="65"/>
        </w:numPr>
      </w:pPr>
      <w:r>
        <w:t>State of West Virginia</w:t>
      </w:r>
    </w:p>
    <w:p w14:paraId="152F8B1F" w14:textId="77777777" w:rsidR="00171CF6" w:rsidRDefault="00171CF6" w:rsidP="00146840">
      <w:pPr>
        <w:pStyle w:val="ListParagraph"/>
        <w:numPr>
          <w:ilvl w:val="1"/>
          <w:numId w:val="65"/>
        </w:numPr>
      </w:pPr>
      <w:r>
        <w:t>Chesapeake Bay Commission</w:t>
      </w:r>
    </w:p>
    <w:p w14:paraId="5BF8E227" w14:textId="77777777" w:rsidR="00171CF6" w:rsidRDefault="00171CF6" w:rsidP="00146840">
      <w:pPr>
        <w:pStyle w:val="ListParagraph"/>
        <w:numPr>
          <w:ilvl w:val="1"/>
          <w:numId w:val="65"/>
        </w:numPr>
      </w:pPr>
      <w:r>
        <w:t xml:space="preserve">National Oceanic and Atmospheric Administration on behalf of the Federal Government </w:t>
      </w:r>
    </w:p>
    <w:p w14:paraId="7608CD5A" w14:textId="77777777" w:rsidR="00171CF6" w:rsidRPr="00A00C76" w:rsidRDefault="00171CF6" w:rsidP="00146840">
      <w:pPr>
        <w:pStyle w:val="ListParagraph"/>
        <w:numPr>
          <w:ilvl w:val="0"/>
          <w:numId w:val="65"/>
        </w:numPr>
        <w:rPr>
          <w:b/>
          <w:bCs/>
        </w:rPr>
      </w:pPr>
      <w:r w:rsidRPr="00A00C76">
        <w:rPr>
          <w:b/>
          <w:bCs/>
        </w:rPr>
        <w:t>Other Partners</w:t>
      </w:r>
    </w:p>
    <w:p w14:paraId="4ABAF812" w14:textId="77777777" w:rsidR="00171CF6" w:rsidRDefault="00171CF6" w:rsidP="00146840">
      <w:pPr>
        <w:pStyle w:val="ListParagraph"/>
        <w:numPr>
          <w:ilvl w:val="1"/>
          <w:numId w:val="65"/>
        </w:numPr>
      </w:pPr>
      <w:r>
        <w:t xml:space="preserve">Chesapeake Bay Foundation </w:t>
      </w:r>
    </w:p>
    <w:p w14:paraId="01CBA67B" w14:textId="77777777" w:rsidR="00171CF6" w:rsidRDefault="00171CF6" w:rsidP="00146840">
      <w:pPr>
        <w:pStyle w:val="ListParagraph"/>
        <w:numPr>
          <w:ilvl w:val="1"/>
          <w:numId w:val="65"/>
        </w:numPr>
      </w:pPr>
      <w:r>
        <w:t xml:space="preserve">Chesapeake Bay Trust </w:t>
      </w:r>
    </w:p>
    <w:p w14:paraId="7CBE6B49" w14:textId="77777777" w:rsidR="00171CF6" w:rsidRDefault="00171CF6" w:rsidP="00146840">
      <w:pPr>
        <w:pStyle w:val="ListParagraph"/>
        <w:numPr>
          <w:ilvl w:val="1"/>
          <w:numId w:val="65"/>
        </w:numPr>
      </w:pPr>
      <w:r>
        <w:t>National Wildlife Federation</w:t>
      </w:r>
    </w:p>
    <w:p w14:paraId="3026CEFA" w14:textId="77777777" w:rsidR="00171CF6" w:rsidRDefault="00171CF6" w:rsidP="00146840">
      <w:pPr>
        <w:pStyle w:val="ListParagraph"/>
        <w:numPr>
          <w:ilvl w:val="1"/>
          <w:numId w:val="65"/>
        </w:numPr>
      </w:pPr>
      <w:r>
        <w:t>North American Association of Environmental Educators &amp; Affiliates</w:t>
      </w:r>
    </w:p>
    <w:p w14:paraId="5BDF162C" w14:textId="77777777" w:rsidR="00171CF6" w:rsidRDefault="00171CF6" w:rsidP="00146840">
      <w:pPr>
        <w:pStyle w:val="ListParagraph"/>
        <w:numPr>
          <w:ilvl w:val="2"/>
          <w:numId w:val="65"/>
        </w:numPr>
      </w:pPr>
      <w:r>
        <w:t>Delaware Association for Environmental Education District of Columbia Environmental Education Consortium</w:t>
      </w:r>
    </w:p>
    <w:p w14:paraId="18628F85" w14:textId="77777777" w:rsidR="00171CF6" w:rsidRDefault="00171CF6" w:rsidP="00146840">
      <w:pPr>
        <w:pStyle w:val="ListParagraph"/>
        <w:numPr>
          <w:ilvl w:val="2"/>
          <w:numId w:val="65"/>
        </w:numPr>
      </w:pPr>
      <w:r>
        <w:t>Maryland Association for Environmental and Outdoor Education</w:t>
      </w:r>
    </w:p>
    <w:p w14:paraId="1828AC9F" w14:textId="77777777" w:rsidR="00171CF6" w:rsidRDefault="00171CF6" w:rsidP="00146840">
      <w:pPr>
        <w:pStyle w:val="ListParagraph"/>
        <w:numPr>
          <w:ilvl w:val="2"/>
          <w:numId w:val="65"/>
        </w:numPr>
      </w:pPr>
      <w:r>
        <w:t xml:space="preserve">Pennsylvania Association of Environmental Educators </w:t>
      </w:r>
    </w:p>
    <w:p w14:paraId="6B73184A" w14:textId="77777777" w:rsidR="00171CF6" w:rsidRDefault="00171CF6" w:rsidP="00146840">
      <w:pPr>
        <w:pStyle w:val="ListParagraph"/>
        <w:numPr>
          <w:ilvl w:val="2"/>
          <w:numId w:val="65"/>
        </w:numPr>
      </w:pPr>
      <w:r>
        <w:t>Virginia Association for Environmental Education</w:t>
      </w:r>
    </w:p>
    <w:p w14:paraId="3977C87E" w14:textId="77777777" w:rsidR="00171CF6" w:rsidRDefault="00171CF6" w:rsidP="00146840">
      <w:pPr>
        <w:pStyle w:val="ListParagraph"/>
        <w:numPr>
          <w:ilvl w:val="1"/>
          <w:numId w:val="65"/>
        </w:numPr>
      </w:pPr>
      <w:r>
        <w:t xml:space="preserve">State Environmental Literacy Networks </w:t>
      </w:r>
    </w:p>
    <w:p w14:paraId="43535C1F" w14:textId="77777777" w:rsidR="00171CF6" w:rsidRDefault="00171CF6" w:rsidP="00146840">
      <w:pPr>
        <w:pStyle w:val="ListParagraph"/>
        <w:numPr>
          <w:ilvl w:val="2"/>
          <w:numId w:val="65"/>
        </w:numPr>
      </w:pPr>
      <w:r>
        <w:t>Maryland Environmental Literacy Advisory Network</w:t>
      </w:r>
    </w:p>
    <w:p w14:paraId="7001DCA3" w14:textId="77777777" w:rsidR="00171CF6" w:rsidRDefault="00171CF6" w:rsidP="00146840">
      <w:pPr>
        <w:pStyle w:val="ListParagraph"/>
        <w:numPr>
          <w:ilvl w:val="2"/>
          <w:numId w:val="65"/>
        </w:numPr>
      </w:pPr>
      <w:r>
        <w:t xml:space="preserve">Pennsylvania Environmental Literacy Network </w:t>
      </w:r>
    </w:p>
    <w:p w14:paraId="2C63D781" w14:textId="127A4F15" w:rsidR="00AC75B1" w:rsidRDefault="00171CF6" w:rsidP="00146840">
      <w:pPr>
        <w:pStyle w:val="ListParagraph"/>
        <w:numPr>
          <w:ilvl w:val="2"/>
          <w:numId w:val="65"/>
        </w:numPr>
      </w:pPr>
      <w:r>
        <w:t>Virginia Environmental Literacy Network</w:t>
      </w:r>
    </w:p>
    <w:p w14:paraId="32BD733E" w14:textId="77777777" w:rsidR="00AC75B1" w:rsidRDefault="00AC75B1" w:rsidP="00AC75B1"/>
    <w:p w14:paraId="389514F7" w14:textId="6D47E871" w:rsidR="001938B3" w:rsidRDefault="001938B3">
      <w:r>
        <w:br w:type="page"/>
      </w:r>
    </w:p>
    <w:p w14:paraId="338490B3" w14:textId="100DD10F" w:rsidR="007A402E" w:rsidRPr="00F82A63" w:rsidRDefault="00992CB5" w:rsidP="007A402E">
      <w:pPr>
        <w:pStyle w:val="Heading2"/>
        <w:rPr>
          <w:szCs w:val="40"/>
        </w:rPr>
      </w:pPr>
      <w:bookmarkStart w:id="62" w:name="_Toc243576031"/>
      <w:r w:rsidRPr="00992CB5">
        <w:rPr>
          <w:szCs w:val="40"/>
        </w:rPr>
        <w:lastRenderedPageBreak/>
        <w:t xml:space="preserve">Stewardship </w:t>
      </w:r>
      <w:r w:rsidR="007A402E">
        <w:rPr>
          <w:szCs w:val="40"/>
        </w:rPr>
        <w:t>Outcome</w:t>
      </w:r>
      <w:bookmarkEnd w:id="62"/>
    </w:p>
    <w:p w14:paraId="60F5555E" w14:textId="77777777" w:rsidR="00407686" w:rsidRDefault="00992CB5" w:rsidP="005032DC">
      <w:pPr>
        <w:jc w:val="both"/>
        <w:rPr>
          <w:sz w:val="28"/>
          <w:szCs w:val="28"/>
        </w:rPr>
      </w:pPr>
      <w:r w:rsidRPr="00992CB5">
        <w:rPr>
          <w:b/>
          <w:bCs/>
          <w:sz w:val="28"/>
          <w:szCs w:val="28"/>
        </w:rPr>
        <w:t xml:space="preserve">Stewardship </w:t>
      </w:r>
      <w:r w:rsidR="007A402E" w:rsidRPr="00F82A63">
        <w:rPr>
          <w:b/>
          <w:bCs/>
          <w:sz w:val="28"/>
          <w:szCs w:val="28"/>
        </w:rPr>
        <w:t>Outcome:</w:t>
      </w:r>
      <w:r w:rsidR="007A402E">
        <w:rPr>
          <w:b/>
          <w:bCs/>
          <w:sz w:val="28"/>
          <w:szCs w:val="28"/>
        </w:rPr>
        <w:t xml:space="preserve"> </w:t>
      </w:r>
      <w:r w:rsidR="00407686" w:rsidRPr="00407686">
        <w:rPr>
          <w:sz w:val="28"/>
          <w:szCs w:val="28"/>
        </w:rPr>
        <w:t>Increase the public’s participation in stewardship actions that contribute positively to lands, waters, wildlife, fisheries and communities throughout the Chesapeake Bay watershed.</w:t>
      </w:r>
    </w:p>
    <w:p w14:paraId="26C91946" w14:textId="77777777" w:rsidR="00407686" w:rsidRPr="00407686" w:rsidRDefault="00407686" w:rsidP="00146840">
      <w:pPr>
        <w:pStyle w:val="ListParagraph"/>
        <w:numPr>
          <w:ilvl w:val="0"/>
          <w:numId w:val="66"/>
        </w:numPr>
        <w:jc w:val="both"/>
        <w:rPr>
          <w:sz w:val="28"/>
          <w:szCs w:val="28"/>
        </w:rPr>
      </w:pPr>
      <w:r w:rsidRPr="00407686">
        <w:rPr>
          <w:sz w:val="28"/>
          <w:szCs w:val="28"/>
        </w:rPr>
        <w:t>Through 2040, build the capacity of leaders in the community and environmental professionals with the social science data, technical assistance and support needed to develop, improve and carry out individual- and community-level stewardship programs, including those that will help advance Chesapeake Bay Watershed Agreement Goals and Outcomes.</w:t>
      </w:r>
    </w:p>
    <w:p w14:paraId="49944A18" w14:textId="14A0323A" w:rsidR="00AC75B1" w:rsidRDefault="00160452" w:rsidP="00273847">
      <w:pPr>
        <w:pStyle w:val="Heading3"/>
      </w:pPr>
      <w:r w:rsidRPr="007231FC">
        <w:t>Baseline and Current Condition</w:t>
      </w:r>
    </w:p>
    <w:p w14:paraId="60B3973C" w14:textId="77777777" w:rsidR="00273847" w:rsidRPr="00273847" w:rsidRDefault="00273847" w:rsidP="00273847">
      <w:r w:rsidRPr="00273847">
        <w:t xml:space="preserve">Achieving the </w:t>
      </w:r>
      <w:r w:rsidRPr="00273847">
        <w:rPr>
          <w:i/>
          <w:iCs/>
        </w:rPr>
        <w:t xml:space="preserve">Chesapeake Bay Watershed Agreement’s </w:t>
      </w:r>
      <w:r w:rsidRPr="00273847">
        <w:t>water quality, restoration, and conservation goals depends on engaged residents who support community stewardship and take personal action. Historically, the Stewardship Outcome focused on increasing the number and types of volunteers with the knowledge and skills to engage in individual stewardship actions across the watershed. The revised Stewardship Outcome builds on the Chesapeake Bay Program’s role as a regional convener, using a coordinated network of partners to influence on-the-ground programs.</w:t>
      </w:r>
    </w:p>
    <w:p w14:paraId="6168D01C" w14:textId="0117B164" w:rsidR="00273847" w:rsidRPr="00273847" w:rsidRDefault="00273847" w:rsidP="00273847">
      <w:pPr>
        <w:rPr>
          <w:lang w:val="en"/>
        </w:rPr>
      </w:pPr>
      <w:r w:rsidRPr="00273847">
        <w:t xml:space="preserve">In 2017, the first comprehensive survey of stewardship actions and attitudes, completed by 5,212 randomly selected watershed residents, produced a Stewardship Index score of 24 out of 100, with 100 representing the greatest opportunity and likelihood of adopting stewardship actions. The Index includes three components—Personal Action (38), Volunteering (23), and Advocating (19)—that collectively inform the overall score. Conducted again in 2023, the survey showed broad optimism and volunteerism, but persistent knowledge gaps about specific actions. It also found that more residents are willing to advocate for stewardship than are currently doing so. Most believe government involvement is important, though many express doubts about local government responses, suggesting a need to increase visibility of local efforts. Additional details on the surveys are available through </w:t>
      </w:r>
      <w:hyperlink r:id="rId140">
        <w:r w:rsidRPr="00273847">
          <w:rPr>
            <w:rStyle w:val="Hyperlink"/>
          </w:rPr>
          <w:t>Chesapeake Behavior Change</w:t>
        </w:r>
      </w:hyperlink>
      <w:r w:rsidRPr="00273847">
        <w:t>.</w:t>
      </w:r>
    </w:p>
    <w:p w14:paraId="09A799CD" w14:textId="77777777" w:rsidR="00273847" w:rsidRPr="00273847" w:rsidRDefault="00273847" w:rsidP="00273847">
      <w:r w:rsidRPr="00273847">
        <w:t xml:space="preserve">A capacity assessment led by the Choose Clean Water Coalition, Alliance for the Chesapeake Bay, and </w:t>
      </w:r>
      <w:proofErr w:type="spellStart"/>
      <w:r w:rsidRPr="00273847">
        <w:t>OpinionWorks</w:t>
      </w:r>
      <w:proofErr w:type="spellEnd"/>
      <w:r w:rsidRPr="00273847">
        <w:t xml:space="preserve"> identified systemic capacity gaps that limit nongovernmental organizations’ (NGO) ability to engage communities at scale. Without sufficient capacity, organizations may struggle to apply for and manage creative funding </w:t>
      </w:r>
      <w:r w:rsidRPr="00273847">
        <w:lastRenderedPageBreak/>
        <w:t>streams, engage in professional development, invest in outreach and partnership models, and facilitate best-practices training. While many organizations report maintaining or increasing constituent engagement, a majority rate their engagement capacity as medium or low, and confidence in reaching new audiences remains limited. Addressing these needs is central to supporting community leaders and environmental professionals in designing and delivering effective stewardship programs.</w:t>
      </w:r>
    </w:p>
    <w:p w14:paraId="20994084" w14:textId="77777777" w:rsidR="00CA7B66" w:rsidRDefault="00CA7B66" w:rsidP="00CA7B66">
      <w:pPr>
        <w:pStyle w:val="Heading3"/>
      </w:pPr>
      <w:r>
        <w:t>Monitoring Progress and Indicators</w:t>
      </w:r>
    </w:p>
    <w:p w14:paraId="53172838" w14:textId="77777777" w:rsidR="00BD4AF6" w:rsidRPr="00BD4AF6" w:rsidRDefault="00BD4AF6" w:rsidP="00BD4AF6">
      <w:pPr>
        <w:rPr>
          <w:u w:val="single"/>
        </w:rPr>
      </w:pPr>
      <w:r w:rsidRPr="00BD4AF6">
        <w:rPr>
          <w:u w:val="single"/>
        </w:rPr>
        <w:t>Monitoring: Stewardship Network Initiatives in the Chesapeake Bay Watershed</w:t>
      </w:r>
    </w:p>
    <w:p w14:paraId="3A6ED997" w14:textId="77777777" w:rsidR="00BD4AF6" w:rsidRPr="00BD4AF6" w:rsidRDefault="00BD4AF6" w:rsidP="00BD4AF6">
      <w:r w:rsidRPr="00BD4AF6">
        <w:t>To track increases in capacity, community</w:t>
      </w:r>
      <w:r w:rsidRPr="00BD4AF6">
        <w:rPr>
          <w:rFonts w:ascii="Cambria Math" w:hAnsi="Cambria Math" w:cs="Cambria Math"/>
        </w:rPr>
        <w:t>‑</w:t>
      </w:r>
      <w:r w:rsidRPr="00BD4AF6">
        <w:t xml:space="preserve">level action, and technical assistance, a selection of local stewardship initiatives led by the Chesapeake Bay Program partnership (e.g., </w:t>
      </w:r>
      <w:hyperlink r:id="rId141">
        <w:r w:rsidRPr="00BD4AF6">
          <w:rPr>
            <w:rStyle w:val="Hyperlink"/>
          </w:rPr>
          <w:t>Chesapeake Bay Stewardship Fund</w:t>
        </w:r>
      </w:hyperlink>
      <w:r w:rsidRPr="00BD4AF6">
        <w:t xml:space="preserve"> projects, volunteer cleanups, trainings, community science activities), collaborative networks, and practitioner toolkits will be documented and reported every two years on ChesapeakeProgress. Each project with geographic location information will appear on an interactive watershed map, accompanied by a summary. Where available, additional measures of program reach, participation, capacity, and impact will be reported.</w:t>
      </w:r>
    </w:p>
    <w:p w14:paraId="586CFC75" w14:textId="77777777" w:rsidR="00BD4AF6" w:rsidRPr="00BD4AF6" w:rsidRDefault="00BD4AF6" w:rsidP="00BD4AF6">
      <w:pPr>
        <w:rPr>
          <w:u w:val="single"/>
        </w:rPr>
      </w:pPr>
      <w:r w:rsidRPr="00BD4AF6">
        <w:rPr>
          <w:u w:val="single"/>
        </w:rPr>
        <w:t>Monitoring: Chesapeake Steward Map</w:t>
      </w:r>
    </w:p>
    <w:p w14:paraId="681DF708" w14:textId="77777777" w:rsidR="00BD4AF6" w:rsidRPr="00BD4AF6" w:rsidRDefault="00BD4AF6" w:rsidP="00BD4AF6">
      <w:pPr>
        <w:rPr>
          <w:lang w:val="en"/>
        </w:rPr>
      </w:pPr>
      <w:r w:rsidRPr="00BD4AF6">
        <w:t>The Chesapeake Steward Map strengthens connections and collaboration by identifying hubs, gaps, and opportunities to share knowledge and resources across the region. Individuals and organizations will be added regularly to help users find partners with shared interests and the expertise needed or offered to support stewardship programs. The number of stewards and organizations on the map, geographic coverage by jurisdiction or community type, and connections facilitated through map outreach will be documented and reported every two years to track and visualize progress towards growing network capacity through 2040.</w:t>
      </w:r>
    </w:p>
    <w:p w14:paraId="31DBA349" w14:textId="77777777" w:rsidR="00BD4AF6" w:rsidRPr="00BD4AF6" w:rsidRDefault="00BD4AF6" w:rsidP="00BD4AF6">
      <w:pPr>
        <w:rPr>
          <w:u w:val="single"/>
        </w:rPr>
      </w:pPr>
      <w:r w:rsidRPr="00BD4AF6">
        <w:rPr>
          <w:u w:val="single"/>
        </w:rPr>
        <w:t>Monitoring: Bay Stewardship Survey</w:t>
      </w:r>
    </w:p>
    <w:p w14:paraId="5213FAD7" w14:textId="77777777" w:rsidR="00BD4AF6" w:rsidRPr="00BD4AF6" w:rsidRDefault="00BD4AF6" w:rsidP="00BD4AF6">
      <w:r w:rsidRPr="00BD4AF6">
        <w:t>The Bay Stewardship Survey focuses on the actions that more than 18 million people across the watershed take in their daily lives to improve ecosystem health, the public’s perceptions and expectations about restoration, and the conditions that enable success. The survey describes stewardship across three facets—environmentally friendly behaviors, volunteerism, and civic engagement. Subject to future availability of funding, the survey will be conducted every five years and reported with trends by jurisdiction and demographic group to track changes in stewardship participation over time.</w:t>
      </w:r>
    </w:p>
    <w:p w14:paraId="21430CDC" w14:textId="0EC65AF4" w:rsidR="00124FC0" w:rsidRDefault="00124FC0" w:rsidP="00124FC0">
      <w:pPr>
        <w:pStyle w:val="Heading3"/>
      </w:pPr>
      <w:r>
        <w:lastRenderedPageBreak/>
        <w:t>Situation Analysis for Outcome 4.4: Stewardship</w:t>
      </w:r>
    </w:p>
    <w:p w14:paraId="638AE358" w14:textId="0E7219AA" w:rsidR="00BD4AF6" w:rsidRDefault="00344BCF" w:rsidP="00BD4AF6">
      <w:pPr>
        <w:rPr>
          <w:lang w:val="en"/>
        </w:rPr>
      </w:pPr>
      <w:r w:rsidRPr="00344BCF">
        <w:rPr>
          <w:lang w:val="en"/>
        </w:rPr>
        <w:t>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Challenges associated with Changing Environmental Conditions are denoted with an asterisk (*). 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6A1E7E" w:rsidRPr="006350C4" w14:paraId="5E134E70" w14:textId="77777777" w:rsidTr="00DC5D5E">
        <w:trPr>
          <w:cantSplit/>
          <w:trHeight w:val="2267"/>
        </w:trPr>
        <w:tc>
          <w:tcPr>
            <w:tcW w:w="8005" w:type="dxa"/>
            <w:vAlign w:val="bottom"/>
          </w:tcPr>
          <w:p w14:paraId="4C4C4AEE" w14:textId="77777777" w:rsidR="006A1E7E" w:rsidRPr="00D44C30" w:rsidRDefault="006A1E7E" w:rsidP="005C0A83">
            <w:pPr>
              <w:rPr>
                <w:b/>
                <w:bCs/>
              </w:rPr>
            </w:pPr>
            <w:r w:rsidRPr="00D44C30">
              <w:rPr>
                <w:b/>
                <w:bCs/>
              </w:rPr>
              <w:t>Challenges</w:t>
            </w:r>
          </w:p>
        </w:tc>
        <w:tc>
          <w:tcPr>
            <w:tcW w:w="720" w:type="dxa"/>
            <w:textDirection w:val="btLr"/>
          </w:tcPr>
          <w:p w14:paraId="25E3663A" w14:textId="77777777" w:rsidR="006A1E7E" w:rsidRPr="006350C4" w:rsidRDefault="006A1E7E" w:rsidP="005C0A83">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1FD589C7" w14:textId="77777777" w:rsidR="006A1E7E" w:rsidRPr="006350C4" w:rsidRDefault="006A1E7E" w:rsidP="005C0A83">
            <w:pPr>
              <w:ind w:left="113" w:right="113"/>
            </w:pPr>
            <w:r w:rsidRPr="006350C4">
              <w:t>Outside of CB</w:t>
            </w:r>
            <w:r>
              <w:t>P's</w:t>
            </w:r>
            <w:r w:rsidRPr="006350C4">
              <w:t xml:space="preserve"> </w:t>
            </w:r>
            <w:r>
              <w:t xml:space="preserve">ability to </w:t>
            </w:r>
            <w:r w:rsidRPr="006350C4">
              <w:t>influence</w:t>
            </w:r>
          </w:p>
        </w:tc>
      </w:tr>
      <w:tr w:rsidR="009304B2" w:rsidRPr="000F3901" w14:paraId="2912D59D" w14:textId="77777777" w:rsidTr="005C0A83">
        <w:trPr>
          <w:trHeight w:val="286"/>
        </w:trPr>
        <w:tc>
          <w:tcPr>
            <w:tcW w:w="8005" w:type="dxa"/>
          </w:tcPr>
          <w:p w14:paraId="25B512E7" w14:textId="756156DD" w:rsidR="009304B2" w:rsidRPr="00FD54A8" w:rsidRDefault="009304B2" w:rsidP="009304B2">
            <w:r w:rsidRPr="00D24C33">
              <w:rPr>
                <w:rFonts w:eastAsiaTheme="minorEastAsia"/>
                <w:b/>
                <w:bCs/>
              </w:rPr>
              <w:t>Insufficient coordination among funders and local partners limits efforts to align resources, scale regional impacts, and reduce capacity constraints for grantees.</w:t>
            </w:r>
          </w:p>
        </w:tc>
        <w:tc>
          <w:tcPr>
            <w:tcW w:w="720" w:type="dxa"/>
          </w:tcPr>
          <w:p w14:paraId="2EA2F732" w14:textId="324E616F" w:rsidR="009304B2" w:rsidRPr="00FD54A8" w:rsidRDefault="009304B2" w:rsidP="009304B2">
            <w:pPr>
              <w:jc w:val="center"/>
            </w:pPr>
            <w:r w:rsidRPr="00D24C33">
              <w:rPr>
                <w:rFonts w:eastAsiaTheme="minorEastAsia"/>
              </w:rPr>
              <w:t>X</w:t>
            </w:r>
          </w:p>
        </w:tc>
        <w:tc>
          <w:tcPr>
            <w:tcW w:w="720" w:type="dxa"/>
          </w:tcPr>
          <w:p w14:paraId="3CF1F362" w14:textId="03FCB0A0" w:rsidR="009304B2" w:rsidRPr="00FD54A8" w:rsidRDefault="009304B2" w:rsidP="009304B2">
            <w:pPr>
              <w:jc w:val="center"/>
            </w:pPr>
            <w:r w:rsidRPr="00D24C33">
              <w:rPr>
                <w:rFonts w:eastAsiaTheme="minorEastAsia"/>
              </w:rPr>
              <w:t>X</w:t>
            </w:r>
          </w:p>
        </w:tc>
      </w:tr>
      <w:tr w:rsidR="009304B2" w:rsidRPr="00C032A5" w14:paraId="6287FE7C" w14:textId="77777777" w:rsidTr="005C0A83">
        <w:trPr>
          <w:trHeight w:val="286"/>
        </w:trPr>
        <w:tc>
          <w:tcPr>
            <w:tcW w:w="8005" w:type="dxa"/>
          </w:tcPr>
          <w:p w14:paraId="5299A7CC" w14:textId="1010A0AD" w:rsidR="009304B2" w:rsidRPr="00FD54A8" w:rsidRDefault="009304B2" w:rsidP="009304B2">
            <w:r w:rsidRPr="00D24C33">
              <w:rPr>
                <w:rFonts w:eastAsiaTheme="minorEastAsia"/>
                <w:b/>
                <w:bCs/>
              </w:rPr>
              <w:t>Creative, replicable models of effective stewardship, behavior-change, and social marketing campaigns are not broadly accessible.</w:t>
            </w:r>
          </w:p>
        </w:tc>
        <w:tc>
          <w:tcPr>
            <w:tcW w:w="720" w:type="dxa"/>
          </w:tcPr>
          <w:p w14:paraId="6BC72D0D" w14:textId="68F0C950" w:rsidR="009304B2" w:rsidRPr="00FD54A8" w:rsidRDefault="009304B2" w:rsidP="009304B2">
            <w:pPr>
              <w:jc w:val="center"/>
            </w:pPr>
            <w:r w:rsidRPr="00D24C33">
              <w:rPr>
                <w:rFonts w:eastAsiaTheme="minorEastAsia"/>
              </w:rPr>
              <w:t>X</w:t>
            </w:r>
          </w:p>
        </w:tc>
        <w:tc>
          <w:tcPr>
            <w:tcW w:w="720" w:type="dxa"/>
          </w:tcPr>
          <w:p w14:paraId="531833CC" w14:textId="7867F24D" w:rsidR="009304B2" w:rsidRPr="00FD54A8" w:rsidRDefault="009304B2" w:rsidP="009304B2">
            <w:pPr>
              <w:jc w:val="center"/>
            </w:pPr>
            <w:r w:rsidRPr="00D24C33">
              <w:rPr>
                <w:rFonts w:eastAsiaTheme="minorEastAsia"/>
              </w:rPr>
              <w:t>X</w:t>
            </w:r>
          </w:p>
        </w:tc>
      </w:tr>
      <w:tr w:rsidR="009304B2" w14:paraId="60B2FAE8" w14:textId="77777777" w:rsidTr="005C0A83">
        <w:trPr>
          <w:trHeight w:val="286"/>
        </w:trPr>
        <w:tc>
          <w:tcPr>
            <w:tcW w:w="8005" w:type="dxa"/>
          </w:tcPr>
          <w:p w14:paraId="163AD209" w14:textId="46C777EC" w:rsidR="009304B2" w:rsidRPr="00FD54A8" w:rsidRDefault="009304B2" w:rsidP="009304B2">
            <w:r w:rsidRPr="00D24C33">
              <w:rPr>
                <w:rFonts w:eastAsia="Aptos" w:cs="Aptos"/>
                <w:b/>
                <w:bCs/>
                <w:color w:val="000000" w:themeColor="text1"/>
              </w:rPr>
              <w:t>Funding and capacity gaps limit environmental professionals’ and community leaders’ ability to implement stewardship programs.</w:t>
            </w:r>
          </w:p>
        </w:tc>
        <w:tc>
          <w:tcPr>
            <w:tcW w:w="720" w:type="dxa"/>
          </w:tcPr>
          <w:p w14:paraId="699867D4" w14:textId="6D506DA0" w:rsidR="009304B2" w:rsidRPr="00FD54A8" w:rsidRDefault="009304B2" w:rsidP="009304B2">
            <w:pPr>
              <w:jc w:val="center"/>
            </w:pPr>
            <w:r w:rsidRPr="00D24C33">
              <w:rPr>
                <w:rFonts w:eastAsiaTheme="minorEastAsia"/>
              </w:rPr>
              <w:t>X</w:t>
            </w:r>
          </w:p>
        </w:tc>
        <w:tc>
          <w:tcPr>
            <w:tcW w:w="720" w:type="dxa"/>
          </w:tcPr>
          <w:p w14:paraId="16D41193" w14:textId="418A8B9C" w:rsidR="009304B2" w:rsidRPr="00FD54A8" w:rsidRDefault="009304B2" w:rsidP="009304B2">
            <w:pPr>
              <w:jc w:val="center"/>
            </w:pPr>
            <w:r w:rsidRPr="00D24C33">
              <w:rPr>
                <w:rFonts w:eastAsiaTheme="minorEastAsia"/>
              </w:rPr>
              <w:t>X</w:t>
            </w:r>
          </w:p>
        </w:tc>
      </w:tr>
      <w:tr w:rsidR="009304B2" w14:paraId="25E4D41E" w14:textId="77777777" w:rsidTr="005C0A83">
        <w:trPr>
          <w:trHeight w:val="64"/>
        </w:trPr>
        <w:tc>
          <w:tcPr>
            <w:tcW w:w="8005" w:type="dxa"/>
          </w:tcPr>
          <w:p w14:paraId="4D509390" w14:textId="7B1ABC81" w:rsidR="009304B2" w:rsidRPr="00FD54A8" w:rsidRDefault="009304B2" w:rsidP="009304B2">
            <w:r w:rsidRPr="00D24C33">
              <w:rPr>
                <w:rFonts w:eastAsia="Aptos" w:cs="Aptos"/>
                <w:b/>
                <w:bCs/>
                <w:color w:val="000000" w:themeColor="text1"/>
              </w:rPr>
              <w:t>The ability to measure and track stewardship program impacts is limited by a lack of shared, long-term data and common metrics.</w:t>
            </w:r>
          </w:p>
        </w:tc>
        <w:tc>
          <w:tcPr>
            <w:tcW w:w="720" w:type="dxa"/>
          </w:tcPr>
          <w:p w14:paraId="2739C9C4" w14:textId="4BBEA317" w:rsidR="009304B2" w:rsidRPr="00FD54A8" w:rsidRDefault="009304B2" w:rsidP="009304B2">
            <w:pPr>
              <w:jc w:val="center"/>
            </w:pPr>
            <w:r w:rsidRPr="00D24C33">
              <w:rPr>
                <w:rFonts w:eastAsiaTheme="minorEastAsia"/>
              </w:rPr>
              <w:t>X</w:t>
            </w:r>
          </w:p>
        </w:tc>
        <w:tc>
          <w:tcPr>
            <w:tcW w:w="720" w:type="dxa"/>
          </w:tcPr>
          <w:p w14:paraId="6EFE1E7F" w14:textId="77777777" w:rsidR="009304B2" w:rsidRPr="00FD54A8" w:rsidRDefault="009304B2" w:rsidP="009304B2">
            <w:pPr>
              <w:jc w:val="center"/>
            </w:pPr>
          </w:p>
        </w:tc>
      </w:tr>
      <w:tr w:rsidR="009304B2" w:rsidRPr="000F3901" w14:paraId="3DE5C1C8" w14:textId="77777777" w:rsidTr="005C0A83">
        <w:trPr>
          <w:trHeight w:val="286"/>
        </w:trPr>
        <w:tc>
          <w:tcPr>
            <w:tcW w:w="8005" w:type="dxa"/>
          </w:tcPr>
          <w:p w14:paraId="56AA3E9D" w14:textId="6B837781" w:rsidR="009304B2" w:rsidRPr="00FD54A8" w:rsidRDefault="009304B2" w:rsidP="009304B2">
            <w:r w:rsidRPr="00D24C33">
              <w:rPr>
                <w:rFonts w:eastAsiaTheme="minorEastAsia"/>
                <w:b/>
                <w:bCs/>
              </w:rPr>
              <w:t>NGOs need greater technical assistance, support with funding applications, and capacity to secure resources for stewardship programs.</w:t>
            </w:r>
          </w:p>
        </w:tc>
        <w:tc>
          <w:tcPr>
            <w:tcW w:w="720" w:type="dxa"/>
          </w:tcPr>
          <w:p w14:paraId="5C310452" w14:textId="2D8C7B03" w:rsidR="009304B2" w:rsidRPr="00FD54A8" w:rsidRDefault="009304B2" w:rsidP="009304B2">
            <w:pPr>
              <w:jc w:val="center"/>
            </w:pPr>
            <w:r w:rsidRPr="00D24C33">
              <w:rPr>
                <w:rFonts w:eastAsiaTheme="minorEastAsia"/>
              </w:rPr>
              <w:t>X</w:t>
            </w:r>
          </w:p>
        </w:tc>
        <w:tc>
          <w:tcPr>
            <w:tcW w:w="720" w:type="dxa"/>
          </w:tcPr>
          <w:p w14:paraId="5F7F9E38" w14:textId="77777777" w:rsidR="009304B2" w:rsidRPr="00FD54A8" w:rsidRDefault="009304B2" w:rsidP="009304B2">
            <w:pPr>
              <w:jc w:val="center"/>
            </w:pPr>
          </w:p>
        </w:tc>
      </w:tr>
      <w:tr w:rsidR="009304B2" w14:paraId="4D6A90D2" w14:textId="77777777" w:rsidTr="005C0A83">
        <w:trPr>
          <w:trHeight w:val="286"/>
        </w:trPr>
        <w:tc>
          <w:tcPr>
            <w:tcW w:w="8005" w:type="dxa"/>
          </w:tcPr>
          <w:p w14:paraId="3247DDAA" w14:textId="0157F258" w:rsidR="009304B2" w:rsidRPr="00FD54A8" w:rsidRDefault="009304B2" w:rsidP="009304B2">
            <w:r w:rsidRPr="00D24C33">
              <w:rPr>
                <w:rFonts w:eastAsia="Aptos" w:cs="Aptos"/>
                <w:b/>
                <w:bCs/>
                <w:color w:val="000000" w:themeColor="text1"/>
              </w:rPr>
              <w:t>Environmental professionals and community leaders have limited professional development and training opportunities.</w:t>
            </w:r>
          </w:p>
        </w:tc>
        <w:tc>
          <w:tcPr>
            <w:tcW w:w="720" w:type="dxa"/>
          </w:tcPr>
          <w:p w14:paraId="0A0F8B97" w14:textId="25F8BBB0" w:rsidR="009304B2" w:rsidRPr="00FD54A8" w:rsidRDefault="009304B2" w:rsidP="009304B2">
            <w:pPr>
              <w:jc w:val="center"/>
            </w:pPr>
            <w:r w:rsidRPr="00D24C33">
              <w:rPr>
                <w:rFonts w:eastAsiaTheme="minorEastAsia"/>
              </w:rPr>
              <w:t>X</w:t>
            </w:r>
          </w:p>
        </w:tc>
        <w:tc>
          <w:tcPr>
            <w:tcW w:w="720" w:type="dxa"/>
          </w:tcPr>
          <w:p w14:paraId="116AE89D" w14:textId="52451EBD" w:rsidR="009304B2" w:rsidRPr="00FD54A8" w:rsidRDefault="009304B2" w:rsidP="009304B2">
            <w:pPr>
              <w:jc w:val="center"/>
            </w:pPr>
            <w:r w:rsidRPr="00D24C33">
              <w:rPr>
                <w:rFonts w:eastAsiaTheme="minorEastAsia"/>
              </w:rPr>
              <w:t>X</w:t>
            </w:r>
          </w:p>
        </w:tc>
      </w:tr>
      <w:tr w:rsidR="009304B2" w:rsidRPr="00285A84" w14:paraId="7AAC4032" w14:textId="77777777" w:rsidTr="005C0A83">
        <w:trPr>
          <w:trHeight w:val="286"/>
        </w:trPr>
        <w:tc>
          <w:tcPr>
            <w:tcW w:w="8005" w:type="dxa"/>
          </w:tcPr>
          <w:p w14:paraId="0C42B490" w14:textId="40B908CC" w:rsidR="009304B2" w:rsidRPr="00FD54A8" w:rsidRDefault="009304B2" w:rsidP="009304B2">
            <w:r w:rsidRPr="00D24C33">
              <w:rPr>
                <w:rFonts w:eastAsia="Aptos" w:cs="Aptos"/>
                <w:color w:val="000000" w:themeColor="text1"/>
              </w:rPr>
              <w:t>A better understanding of watershed residents’ knowledge of and willingness to participate in stewardship is needed to guide behavior-change campaigns.</w:t>
            </w:r>
          </w:p>
        </w:tc>
        <w:tc>
          <w:tcPr>
            <w:tcW w:w="720" w:type="dxa"/>
          </w:tcPr>
          <w:p w14:paraId="7615BDD8" w14:textId="15934AE3" w:rsidR="009304B2" w:rsidRPr="00FD54A8" w:rsidRDefault="009304B2" w:rsidP="009304B2">
            <w:pPr>
              <w:jc w:val="center"/>
            </w:pPr>
            <w:r w:rsidRPr="00D24C33">
              <w:rPr>
                <w:rFonts w:eastAsiaTheme="minorEastAsia"/>
              </w:rPr>
              <w:t>X</w:t>
            </w:r>
          </w:p>
        </w:tc>
        <w:tc>
          <w:tcPr>
            <w:tcW w:w="720" w:type="dxa"/>
          </w:tcPr>
          <w:p w14:paraId="3B20F6E3" w14:textId="77777777" w:rsidR="009304B2" w:rsidRPr="00FD54A8" w:rsidRDefault="009304B2" w:rsidP="009304B2">
            <w:pPr>
              <w:jc w:val="center"/>
            </w:pPr>
          </w:p>
        </w:tc>
      </w:tr>
      <w:tr w:rsidR="009304B2" w14:paraId="492D7F59" w14:textId="77777777" w:rsidTr="005C0A83">
        <w:trPr>
          <w:trHeight w:val="286"/>
        </w:trPr>
        <w:tc>
          <w:tcPr>
            <w:tcW w:w="8005" w:type="dxa"/>
          </w:tcPr>
          <w:p w14:paraId="3D27C749" w14:textId="4EAC9299" w:rsidR="009304B2" w:rsidRPr="00FD54A8" w:rsidRDefault="009304B2" w:rsidP="009304B2">
            <w:r w:rsidRPr="00D24C33">
              <w:rPr>
                <w:rFonts w:eastAsia="Aptos" w:cs="Aptos"/>
                <w:color w:val="000000" w:themeColor="text1"/>
              </w:rPr>
              <w:t>Existing markets often create disincentives for consumers to participate in stewardship actions.</w:t>
            </w:r>
          </w:p>
        </w:tc>
        <w:tc>
          <w:tcPr>
            <w:tcW w:w="720" w:type="dxa"/>
          </w:tcPr>
          <w:p w14:paraId="3A14FE95" w14:textId="77777777" w:rsidR="009304B2" w:rsidRPr="00FD54A8" w:rsidRDefault="009304B2" w:rsidP="009304B2">
            <w:pPr>
              <w:jc w:val="center"/>
            </w:pPr>
          </w:p>
        </w:tc>
        <w:tc>
          <w:tcPr>
            <w:tcW w:w="720" w:type="dxa"/>
          </w:tcPr>
          <w:p w14:paraId="52776368" w14:textId="4D80D0E5" w:rsidR="009304B2" w:rsidRPr="00FD54A8" w:rsidRDefault="009304B2" w:rsidP="009304B2">
            <w:pPr>
              <w:jc w:val="center"/>
            </w:pPr>
            <w:r w:rsidRPr="00D24C33">
              <w:rPr>
                <w:rFonts w:eastAsiaTheme="minorEastAsia"/>
              </w:rPr>
              <w:t>X</w:t>
            </w:r>
          </w:p>
        </w:tc>
      </w:tr>
      <w:tr w:rsidR="009304B2" w14:paraId="39678F25" w14:textId="77777777" w:rsidTr="005C0A83">
        <w:trPr>
          <w:trHeight w:val="143"/>
        </w:trPr>
        <w:tc>
          <w:tcPr>
            <w:tcW w:w="8005" w:type="dxa"/>
          </w:tcPr>
          <w:p w14:paraId="717B48C1" w14:textId="61DACECF" w:rsidR="009304B2" w:rsidRPr="00FD54A8" w:rsidRDefault="009304B2" w:rsidP="009304B2">
            <w:r w:rsidRPr="00D24C33">
              <w:rPr>
                <w:rFonts w:eastAsiaTheme="minorEastAsia"/>
              </w:rPr>
              <w:t>Changing environmental conditions and extreme weather affect the success of environmental restoration and individuals’ ability to participate in stewardship activities.*</w:t>
            </w:r>
          </w:p>
        </w:tc>
        <w:tc>
          <w:tcPr>
            <w:tcW w:w="720" w:type="dxa"/>
          </w:tcPr>
          <w:p w14:paraId="21A302A2" w14:textId="77777777" w:rsidR="009304B2" w:rsidRPr="00FD54A8" w:rsidRDefault="009304B2" w:rsidP="009304B2">
            <w:pPr>
              <w:jc w:val="center"/>
            </w:pPr>
          </w:p>
        </w:tc>
        <w:tc>
          <w:tcPr>
            <w:tcW w:w="720" w:type="dxa"/>
          </w:tcPr>
          <w:p w14:paraId="05A8D7B3" w14:textId="223CD170" w:rsidR="009304B2" w:rsidRPr="00FD54A8" w:rsidRDefault="009304B2" w:rsidP="009304B2">
            <w:pPr>
              <w:jc w:val="center"/>
            </w:pPr>
            <w:r w:rsidRPr="00D24C33">
              <w:rPr>
                <w:rFonts w:eastAsiaTheme="minorEastAsia"/>
              </w:rPr>
              <w:t>X</w:t>
            </w:r>
          </w:p>
        </w:tc>
      </w:tr>
      <w:tr w:rsidR="009304B2" w:rsidRPr="009B240B" w14:paraId="609BF29C" w14:textId="77777777" w:rsidTr="005C0A83">
        <w:trPr>
          <w:trHeight w:val="314"/>
        </w:trPr>
        <w:tc>
          <w:tcPr>
            <w:tcW w:w="8005" w:type="dxa"/>
          </w:tcPr>
          <w:p w14:paraId="54EB6338" w14:textId="123B814B" w:rsidR="009304B2" w:rsidRPr="00FD54A8" w:rsidRDefault="009304B2" w:rsidP="009304B2">
            <w:r w:rsidRPr="00D24C33">
              <w:rPr>
                <w:rFonts w:eastAsiaTheme="minorEastAsia"/>
              </w:rPr>
              <w:lastRenderedPageBreak/>
              <w:t>Lack of strong political support, enabling policy, and sustained public engagement can deter individual and community participation in stewardship actions.</w:t>
            </w:r>
          </w:p>
        </w:tc>
        <w:tc>
          <w:tcPr>
            <w:tcW w:w="720" w:type="dxa"/>
          </w:tcPr>
          <w:p w14:paraId="654A40F2" w14:textId="0FDBD84A" w:rsidR="009304B2" w:rsidRPr="00FD54A8" w:rsidRDefault="009304B2" w:rsidP="009304B2">
            <w:pPr>
              <w:jc w:val="center"/>
            </w:pPr>
            <w:r w:rsidRPr="00D24C33">
              <w:rPr>
                <w:rFonts w:eastAsiaTheme="minorEastAsia"/>
              </w:rPr>
              <w:t>X</w:t>
            </w:r>
          </w:p>
        </w:tc>
        <w:tc>
          <w:tcPr>
            <w:tcW w:w="720" w:type="dxa"/>
          </w:tcPr>
          <w:p w14:paraId="6CAA6971" w14:textId="000551A6" w:rsidR="009304B2" w:rsidRPr="00FD54A8" w:rsidRDefault="009304B2" w:rsidP="009304B2">
            <w:pPr>
              <w:jc w:val="center"/>
            </w:pPr>
            <w:r w:rsidRPr="00D24C33">
              <w:rPr>
                <w:rFonts w:eastAsiaTheme="minorEastAsia"/>
              </w:rPr>
              <w:t>X</w:t>
            </w:r>
          </w:p>
        </w:tc>
      </w:tr>
    </w:tbl>
    <w:p w14:paraId="10869689" w14:textId="77777777" w:rsidR="00344BCF" w:rsidRPr="00BD4AF6" w:rsidRDefault="00344BCF" w:rsidP="00BD4AF6">
      <w:pPr>
        <w:rPr>
          <w:lang w:val="en"/>
        </w:rPr>
      </w:pPr>
    </w:p>
    <w:p w14:paraId="0B382D56" w14:textId="080DE88F" w:rsidR="00153A80" w:rsidRDefault="00153A80" w:rsidP="00153A80">
      <w:pPr>
        <w:pStyle w:val="Heading3"/>
      </w:pPr>
      <w:r>
        <w:t>Management Approaches for Outcome 4.4: Stewardship</w:t>
      </w:r>
    </w:p>
    <w:p w14:paraId="06A6CB69" w14:textId="77777777" w:rsidR="008878BD" w:rsidRPr="008878BD" w:rsidRDefault="008878BD" w:rsidP="008878BD">
      <w:pPr>
        <w:rPr>
          <w:u w:val="single"/>
          <w:lang w:val="en"/>
        </w:rPr>
      </w:pPr>
      <w:r w:rsidRPr="008878BD">
        <w:rPr>
          <w:u w:val="single"/>
          <w:lang w:val="en"/>
        </w:rPr>
        <w:t>Management Approach 4.4.1: Increase strategic coordination and collaboration among local programs to improve stewardship program effectiveness.</w:t>
      </w:r>
      <w:r w:rsidRPr="008878BD">
        <w:rPr>
          <w:lang w:val="en"/>
        </w:rPr>
        <w:t xml:space="preserve"> Partner with local governments, NGOs, and funders to align resources and support pollution reduction, agricultural conservation practices, and environmental restoration goals. Foster partnerships that reduce resource constraints, improve coordination among funded programs, and strengthen stewardship outreach and support for public policy. </w:t>
      </w:r>
    </w:p>
    <w:p w14:paraId="01623D6F" w14:textId="77777777" w:rsidR="008878BD" w:rsidRPr="008878BD" w:rsidRDefault="008878BD" w:rsidP="008878BD">
      <w:pPr>
        <w:rPr>
          <w:u w:val="single"/>
        </w:rPr>
      </w:pPr>
      <w:r w:rsidRPr="008878BD">
        <w:rPr>
          <w:u w:val="single"/>
        </w:rPr>
        <w:t>Management Approach 4.4.2: Share best practices for stewardship programs and strengthen communications and behavior-change capacity across the watershed.</w:t>
      </w:r>
      <w:r w:rsidRPr="008878BD">
        <w:t xml:space="preserve"> Develop and disseminate replicable program, communications, and social marketing toolkits to support public engagement campaigns. Provide training and technical assistance to help partners adapt, implement, and evaluate successful models that reflect community needs. </w:t>
      </w:r>
    </w:p>
    <w:p w14:paraId="6FFE0BBF" w14:textId="77777777" w:rsidR="008878BD" w:rsidRPr="008878BD" w:rsidRDefault="008878BD" w:rsidP="008878BD">
      <w:pPr>
        <w:rPr>
          <w:u w:val="single"/>
        </w:rPr>
      </w:pPr>
      <w:r w:rsidRPr="008878BD">
        <w:rPr>
          <w:u w:val="single"/>
        </w:rPr>
        <w:t>Management Approach 4.4.3: Increase volunteer recruitment, engagement, and community-led stewardship programs.</w:t>
      </w:r>
      <w:r w:rsidRPr="008878BD">
        <w:t xml:space="preserve"> Expand volunteer opportunities, including those at public access sites, to build knowledge, experience, and long-term stewardship among adults and youth. Encourage increased federal and state investment to leverage local and private funding for volunteer and community-led projects that provide learning and capacity-building opportunities. </w:t>
      </w:r>
    </w:p>
    <w:p w14:paraId="5659C0C2" w14:textId="6D61F3A0" w:rsidR="008878BD" w:rsidRPr="008878BD" w:rsidRDefault="008878BD" w:rsidP="008878BD">
      <w:pPr>
        <w:rPr>
          <w:u w:val="single"/>
        </w:rPr>
      </w:pPr>
      <w:r w:rsidRPr="008878BD">
        <w:rPr>
          <w:u w:val="single"/>
        </w:rPr>
        <w:t xml:space="preserve">Management Approach 4.4.4: Expand watershed residents’ participation in science and monitoring and strengthen shared approaches for measuring stewardship impacts. </w:t>
      </w:r>
      <w:r w:rsidRPr="008878BD">
        <w:t>Coordinate with the Education Workgroup to encourage K-12 student participation in stewardship activities as part of the Meaningful Watershed Educational Experiences (MWEEs) framework. Identify monitoring gaps where community science can support Best Management Practice (BMP) verification and habitat quality assessments. Develop common impact metrics and shared, long-term data systems across partners to track progress.</w:t>
      </w:r>
    </w:p>
    <w:p w14:paraId="03458B36" w14:textId="77777777" w:rsidR="008878BD" w:rsidRPr="008878BD" w:rsidRDefault="008878BD" w:rsidP="008878BD">
      <w:pPr>
        <w:rPr>
          <w:lang w:val="en"/>
        </w:rPr>
      </w:pPr>
      <w:r w:rsidRPr="008878BD">
        <w:rPr>
          <w:u w:val="single"/>
        </w:rPr>
        <w:t>Management Approach 4.4.5: Increase access to training and technical assistance that support effective stewardship programs.</w:t>
      </w:r>
      <w:r w:rsidRPr="008878BD">
        <w:t xml:space="preserve"> Sustain and expand leadership and technical training platforms, and integrate watershed topics, including changing environmental conditions and social science best practices, into training for environmental professionals, </w:t>
      </w:r>
      <w:r w:rsidRPr="008878BD">
        <w:lastRenderedPageBreak/>
        <w:t>community leaders, and local government staff. Support NGOs and other organizations with grant applications, program design, and implementation. </w:t>
      </w:r>
    </w:p>
    <w:p w14:paraId="24F977E8" w14:textId="77777777" w:rsidR="008878BD" w:rsidRPr="008878BD" w:rsidRDefault="008878BD" w:rsidP="008878BD">
      <w:pPr>
        <w:rPr>
          <w:u w:val="single"/>
        </w:rPr>
      </w:pPr>
      <w:r w:rsidRPr="008878BD">
        <w:rPr>
          <w:u w:val="single"/>
        </w:rPr>
        <w:t>Management Approach 4.4.6: Expand incentives and career pathways for emerging professionals, community leaders, and individuals engaged in stewardship.</w:t>
      </w:r>
      <w:r w:rsidRPr="008878BD">
        <w:t xml:space="preserve"> Coordinate with the Workforce Workgroup to support programs that combine education, certifications, and hands-on stewardship experience with workforce pathways that attract and retain new talent. Expand funding for programs that reduce barriers to students pursuing environmental careers, replicate community leadership models, and promote incentives for individual stewardship actions.</w:t>
      </w:r>
    </w:p>
    <w:p w14:paraId="2456AB14" w14:textId="77777777" w:rsidR="00D51867" w:rsidRDefault="00D51867" w:rsidP="00D51867">
      <w:pPr>
        <w:pStyle w:val="Heading3"/>
      </w:pPr>
      <w:r>
        <w:t>Participating Partners</w:t>
      </w:r>
    </w:p>
    <w:p w14:paraId="56880A16" w14:textId="7D77B8E5" w:rsidR="00AC75B1" w:rsidRDefault="000C1658" w:rsidP="00AC75B1">
      <w:r w:rsidRPr="000C1658">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6F862938" w14:textId="77777777" w:rsidR="00713E36" w:rsidRPr="00713E36" w:rsidRDefault="00713E36" w:rsidP="00146840">
      <w:pPr>
        <w:pStyle w:val="ListParagraph"/>
        <w:numPr>
          <w:ilvl w:val="0"/>
          <w:numId w:val="66"/>
        </w:numPr>
        <w:rPr>
          <w:b/>
          <w:bCs/>
          <w:lang w:val="en"/>
        </w:rPr>
      </w:pPr>
      <w:r w:rsidRPr="00713E36">
        <w:rPr>
          <w:b/>
          <w:bCs/>
          <w:lang w:val="en"/>
        </w:rPr>
        <w:t>Signatory Partners</w:t>
      </w:r>
    </w:p>
    <w:p w14:paraId="08E83CE3" w14:textId="77777777" w:rsidR="00713E36" w:rsidRPr="00713E36" w:rsidRDefault="00713E36" w:rsidP="00146840">
      <w:pPr>
        <w:pStyle w:val="ListParagraph"/>
        <w:numPr>
          <w:ilvl w:val="1"/>
          <w:numId w:val="66"/>
        </w:numPr>
      </w:pPr>
      <w:r w:rsidRPr="00713E36">
        <w:t>State of Delaware</w:t>
      </w:r>
    </w:p>
    <w:p w14:paraId="50748789" w14:textId="77777777" w:rsidR="00713E36" w:rsidRPr="00713E36" w:rsidRDefault="00713E36" w:rsidP="00146840">
      <w:pPr>
        <w:pStyle w:val="ListParagraph"/>
        <w:numPr>
          <w:ilvl w:val="1"/>
          <w:numId w:val="66"/>
        </w:numPr>
        <w:rPr>
          <w:lang w:val="en"/>
        </w:rPr>
      </w:pPr>
      <w:r w:rsidRPr="00713E36">
        <w:rPr>
          <w:lang w:val="en"/>
        </w:rPr>
        <w:t>District of Columbia</w:t>
      </w:r>
    </w:p>
    <w:p w14:paraId="21808004" w14:textId="77777777" w:rsidR="00713E36" w:rsidRPr="00713E36" w:rsidRDefault="00713E36" w:rsidP="00146840">
      <w:pPr>
        <w:pStyle w:val="ListParagraph"/>
        <w:numPr>
          <w:ilvl w:val="1"/>
          <w:numId w:val="66"/>
        </w:numPr>
        <w:rPr>
          <w:lang w:val="en"/>
        </w:rPr>
      </w:pPr>
      <w:r w:rsidRPr="00713E36">
        <w:rPr>
          <w:lang w:val="en"/>
        </w:rPr>
        <w:t>State of Maryland</w:t>
      </w:r>
    </w:p>
    <w:p w14:paraId="59BBECD9" w14:textId="77777777" w:rsidR="00713E36" w:rsidRPr="00713E36" w:rsidRDefault="00713E36" w:rsidP="00146840">
      <w:pPr>
        <w:pStyle w:val="ListParagraph"/>
        <w:numPr>
          <w:ilvl w:val="1"/>
          <w:numId w:val="66"/>
        </w:numPr>
        <w:rPr>
          <w:lang w:val="en"/>
        </w:rPr>
      </w:pPr>
      <w:r w:rsidRPr="00713E36">
        <w:rPr>
          <w:lang w:val="en"/>
        </w:rPr>
        <w:t>Commonwealth of Pennsylvania</w:t>
      </w:r>
    </w:p>
    <w:p w14:paraId="197A210B" w14:textId="77777777" w:rsidR="00713E36" w:rsidRPr="00713E36" w:rsidRDefault="00713E36" w:rsidP="00146840">
      <w:pPr>
        <w:pStyle w:val="ListParagraph"/>
        <w:numPr>
          <w:ilvl w:val="1"/>
          <w:numId w:val="66"/>
        </w:numPr>
        <w:rPr>
          <w:lang w:val="en"/>
        </w:rPr>
      </w:pPr>
      <w:r w:rsidRPr="00713E36">
        <w:rPr>
          <w:lang w:val="en"/>
        </w:rPr>
        <w:t>Commonwealth of Virginia</w:t>
      </w:r>
    </w:p>
    <w:p w14:paraId="7D525F29" w14:textId="77777777" w:rsidR="00713E36" w:rsidRPr="00713E36" w:rsidRDefault="00713E36" w:rsidP="00146840">
      <w:pPr>
        <w:pStyle w:val="ListParagraph"/>
        <w:numPr>
          <w:ilvl w:val="1"/>
          <w:numId w:val="66"/>
        </w:numPr>
        <w:rPr>
          <w:lang w:val="en"/>
        </w:rPr>
      </w:pPr>
      <w:r w:rsidRPr="00713E36">
        <w:rPr>
          <w:lang w:val="en"/>
        </w:rPr>
        <w:t>State of West Virginia</w:t>
      </w:r>
    </w:p>
    <w:p w14:paraId="5C19A2A0" w14:textId="77777777" w:rsidR="00713E36" w:rsidRPr="00713E36" w:rsidRDefault="00713E36" w:rsidP="00146840">
      <w:pPr>
        <w:pStyle w:val="ListParagraph"/>
        <w:numPr>
          <w:ilvl w:val="1"/>
          <w:numId w:val="66"/>
        </w:numPr>
        <w:rPr>
          <w:lang w:val="en"/>
        </w:rPr>
      </w:pPr>
      <w:r w:rsidRPr="00713E36">
        <w:rPr>
          <w:lang w:val="en"/>
        </w:rPr>
        <w:t>U.S. Environmental Protection Agency</w:t>
      </w:r>
    </w:p>
    <w:p w14:paraId="5E80C258" w14:textId="77777777" w:rsidR="00713E36" w:rsidRPr="00713E36" w:rsidRDefault="00713E36" w:rsidP="00146840">
      <w:pPr>
        <w:pStyle w:val="ListParagraph"/>
        <w:numPr>
          <w:ilvl w:val="0"/>
          <w:numId w:val="66"/>
        </w:numPr>
        <w:rPr>
          <w:b/>
          <w:bCs/>
          <w:lang w:val="en"/>
        </w:rPr>
      </w:pPr>
      <w:r w:rsidRPr="00713E36">
        <w:rPr>
          <w:b/>
          <w:bCs/>
          <w:lang w:val="en"/>
        </w:rPr>
        <w:t>Other Partners</w:t>
      </w:r>
    </w:p>
    <w:p w14:paraId="0CAC8B3B" w14:textId="77777777" w:rsidR="00713E36" w:rsidRPr="00713E36" w:rsidRDefault="00713E36" w:rsidP="00146840">
      <w:pPr>
        <w:pStyle w:val="ListParagraph"/>
        <w:numPr>
          <w:ilvl w:val="1"/>
          <w:numId w:val="66"/>
        </w:numPr>
        <w:rPr>
          <w:lang w:val="en"/>
        </w:rPr>
      </w:pPr>
      <w:r w:rsidRPr="00713E36">
        <w:rPr>
          <w:lang w:val="en"/>
        </w:rPr>
        <w:t>Alliance for the Chesapeake Bay</w:t>
      </w:r>
    </w:p>
    <w:p w14:paraId="52660111" w14:textId="77777777" w:rsidR="00713E36" w:rsidRPr="00713E36" w:rsidRDefault="00713E36" w:rsidP="00146840">
      <w:pPr>
        <w:pStyle w:val="ListParagraph"/>
        <w:numPr>
          <w:ilvl w:val="1"/>
          <w:numId w:val="66"/>
        </w:numPr>
        <w:rPr>
          <w:lang w:val="en"/>
        </w:rPr>
      </w:pPr>
      <w:r w:rsidRPr="00713E36">
        <w:rPr>
          <w:lang w:val="en"/>
        </w:rPr>
        <w:t>Cacapon Institute</w:t>
      </w:r>
    </w:p>
    <w:p w14:paraId="2E43D094" w14:textId="77777777" w:rsidR="00713E36" w:rsidRPr="00713E36" w:rsidRDefault="00713E36" w:rsidP="00146840">
      <w:pPr>
        <w:pStyle w:val="ListParagraph"/>
        <w:numPr>
          <w:ilvl w:val="1"/>
          <w:numId w:val="66"/>
        </w:numPr>
        <w:rPr>
          <w:lang w:val="en"/>
        </w:rPr>
      </w:pPr>
      <w:r w:rsidRPr="00713E36">
        <w:rPr>
          <w:lang w:val="en"/>
        </w:rPr>
        <w:t>Interstate Commission on the Potomac River Basin</w:t>
      </w:r>
    </w:p>
    <w:p w14:paraId="7AA58AB7" w14:textId="77777777" w:rsidR="00713E36" w:rsidRPr="00713E36" w:rsidRDefault="00713E36" w:rsidP="00146840">
      <w:pPr>
        <w:pStyle w:val="ListParagraph"/>
        <w:numPr>
          <w:ilvl w:val="1"/>
          <w:numId w:val="66"/>
        </w:numPr>
        <w:rPr>
          <w:lang w:val="en"/>
        </w:rPr>
      </w:pPr>
      <w:r w:rsidRPr="00713E36">
        <w:rPr>
          <w:lang w:val="en"/>
        </w:rPr>
        <w:t>Penn State Extension</w:t>
      </w:r>
    </w:p>
    <w:p w14:paraId="4A6528AD" w14:textId="57704D78" w:rsidR="00277C35" w:rsidRDefault="00277C35">
      <w:r>
        <w:br w:type="page"/>
      </w:r>
    </w:p>
    <w:p w14:paraId="07EF02FD" w14:textId="322AB059" w:rsidR="006D19ED" w:rsidRPr="00F82A63" w:rsidRDefault="00A951B2" w:rsidP="006D19ED">
      <w:pPr>
        <w:pStyle w:val="Heading2"/>
        <w:rPr>
          <w:szCs w:val="40"/>
        </w:rPr>
      </w:pPr>
      <w:bookmarkStart w:id="63" w:name="_Toc243576032"/>
      <w:r w:rsidRPr="00A951B2">
        <w:rPr>
          <w:szCs w:val="40"/>
        </w:rPr>
        <w:lastRenderedPageBreak/>
        <w:t xml:space="preserve">Student Environmental Literacy Experiences </w:t>
      </w:r>
      <w:r w:rsidR="006D19ED">
        <w:rPr>
          <w:szCs w:val="40"/>
        </w:rPr>
        <w:t>Outcome</w:t>
      </w:r>
      <w:bookmarkEnd w:id="63"/>
    </w:p>
    <w:p w14:paraId="48FB520F" w14:textId="77777777" w:rsidR="007707D5" w:rsidRPr="007707D5" w:rsidRDefault="00A951B2" w:rsidP="00043AA5">
      <w:pPr>
        <w:jc w:val="both"/>
        <w:rPr>
          <w:sz w:val="28"/>
          <w:szCs w:val="28"/>
        </w:rPr>
      </w:pPr>
      <w:r w:rsidRPr="00A951B2">
        <w:rPr>
          <w:b/>
          <w:bCs/>
          <w:sz w:val="28"/>
          <w:szCs w:val="28"/>
        </w:rPr>
        <w:t xml:space="preserve">Student Environmental Literacy Experiences </w:t>
      </w:r>
      <w:r w:rsidR="006D19ED" w:rsidRPr="00F82A63">
        <w:rPr>
          <w:b/>
          <w:bCs/>
          <w:sz w:val="28"/>
          <w:szCs w:val="28"/>
        </w:rPr>
        <w:t>Outcome:</w:t>
      </w:r>
      <w:r w:rsidR="006D19ED">
        <w:rPr>
          <w:b/>
          <w:bCs/>
          <w:sz w:val="28"/>
          <w:szCs w:val="28"/>
        </w:rPr>
        <w:t xml:space="preserve"> </w:t>
      </w:r>
      <w:r w:rsidR="007707D5" w:rsidRPr="007707D5">
        <w:rPr>
          <w:sz w:val="28"/>
          <w:szCs w:val="28"/>
        </w:rPr>
        <w:t xml:space="preserve">Increase the number of students who participate in inquiry-based environmental literacy instruction with the aim of each student receiving at least one Meaningful Watershed Educational Experience, or MWEE, in elementary, middle and high school. </w:t>
      </w:r>
    </w:p>
    <w:p w14:paraId="7F75809C" w14:textId="4E590AAC" w:rsidR="007707D5" w:rsidRPr="007707D5" w:rsidRDefault="007707D5" w:rsidP="00146840">
      <w:pPr>
        <w:pStyle w:val="ListParagraph"/>
        <w:numPr>
          <w:ilvl w:val="0"/>
          <w:numId w:val="67"/>
        </w:numPr>
        <w:jc w:val="both"/>
        <w:rPr>
          <w:sz w:val="28"/>
          <w:szCs w:val="28"/>
        </w:rPr>
      </w:pPr>
      <w:r w:rsidRPr="007707D5">
        <w:rPr>
          <w:sz w:val="28"/>
          <w:szCs w:val="28"/>
        </w:rPr>
        <w:t>By 2040, reach jurisdictional targets to result in at least 75% of public school students being enrolled in a school district that offers a MWEE for all students. Jurisdictional targets are as follows:</w:t>
      </w:r>
    </w:p>
    <w:p w14:paraId="59D3E3A5" w14:textId="77777777" w:rsidR="007707D5" w:rsidRPr="007707D5" w:rsidRDefault="007707D5" w:rsidP="00146840">
      <w:pPr>
        <w:pStyle w:val="ListParagraph"/>
        <w:numPr>
          <w:ilvl w:val="1"/>
          <w:numId w:val="67"/>
        </w:numPr>
        <w:jc w:val="both"/>
        <w:rPr>
          <w:sz w:val="28"/>
          <w:szCs w:val="28"/>
        </w:rPr>
      </w:pPr>
      <w:r w:rsidRPr="007707D5">
        <w:rPr>
          <w:sz w:val="28"/>
          <w:szCs w:val="28"/>
        </w:rPr>
        <w:t>65% of public school students in the District of Columbia</w:t>
      </w:r>
    </w:p>
    <w:p w14:paraId="30D11E43" w14:textId="77777777" w:rsidR="007707D5" w:rsidRPr="007707D5" w:rsidRDefault="007707D5" w:rsidP="00146840">
      <w:pPr>
        <w:pStyle w:val="ListParagraph"/>
        <w:numPr>
          <w:ilvl w:val="1"/>
          <w:numId w:val="67"/>
        </w:numPr>
        <w:jc w:val="both"/>
        <w:rPr>
          <w:sz w:val="28"/>
          <w:szCs w:val="28"/>
        </w:rPr>
      </w:pPr>
      <w:r w:rsidRPr="007707D5">
        <w:rPr>
          <w:sz w:val="28"/>
          <w:szCs w:val="28"/>
        </w:rPr>
        <w:t>97% of public school students in Maryland</w:t>
      </w:r>
    </w:p>
    <w:p w14:paraId="6182CAB4" w14:textId="77777777" w:rsidR="007707D5" w:rsidRPr="007707D5" w:rsidRDefault="007707D5" w:rsidP="00146840">
      <w:pPr>
        <w:pStyle w:val="ListParagraph"/>
        <w:numPr>
          <w:ilvl w:val="1"/>
          <w:numId w:val="67"/>
        </w:numPr>
        <w:jc w:val="both"/>
        <w:rPr>
          <w:sz w:val="28"/>
          <w:szCs w:val="28"/>
        </w:rPr>
      </w:pPr>
      <w:r w:rsidRPr="007707D5">
        <w:rPr>
          <w:sz w:val="28"/>
          <w:szCs w:val="28"/>
        </w:rPr>
        <w:t>60% of public school students in Pennsylvania</w:t>
      </w:r>
    </w:p>
    <w:p w14:paraId="71A7377A" w14:textId="77777777" w:rsidR="007707D5" w:rsidRPr="007707D5" w:rsidRDefault="007707D5" w:rsidP="00146840">
      <w:pPr>
        <w:pStyle w:val="ListParagraph"/>
        <w:numPr>
          <w:ilvl w:val="1"/>
          <w:numId w:val="67"/>
        </w:numPr>
        <w:jc w:val="both"/>
        <w:rPr>
          <w:sz w:val="28"/>
          <w:szCs w:val="28"/>
        </w:rPr>
      </w:pPr>
      <w:r w:rsidRPr="007707D5">
        <w:rPr>
          <w:sz w:val="28"/>
          <w:szCs w:val="28"/>
        </w:rPr>
        <w:t>85% of public school students in Virginia</w:t>
      </w:r>
    </w:p>
    <w:p w14:paraId="3708263A" w14:textId="77777777" w:rsidR="007707D5" w:rsidRPr="007707D5" w:rsidRDefault="007707D5" w:rsidP="00146840">
      <w:pPr>
        <w:pStyle w:val="ListParagraph"/>
        <w:numPr>
          <w:ilvl w:val="1"/>
          <w:numId w:val="67"/>
        </w:numPr>
        <w:jc w:val="both"/>
      </w:pPr>
      <w:r w:rsidRPr="007707D5">
        <w:rPr>
          <w:sz w:val="28"/>
          <w:szCs w:val="28"/>
        </w:rPr>
        <w:t>50% of public school students in the West Virginia portion of the watershed</w:t>
      </w:r>
    </w:p>
    <w:p w14:paraId="1F4B82FD" w14:textId="77777777" w:rsidR="00E858E4" w:rsidRDefault="00E858E4" w:rsidP="00E858E4">
      <w:pPr>
        <w:pStyle w:val="Heading3"/>
      </w:pPr>
      <w:r w:rsidRPr="007231FC">
        <w:t>Baseline and Current Condition</w:t>
      </w:r>
    </w:p>
    <w:p w14:paraId="029DA2BA" w14:textId="77777777" w:rsidR="00CF207A" w:rsidRPr="00CF207A" w:rsidRDefault="00CF207A" w:rsidP="00CF207A">
      <w:pPr>
        <w:rPr>
          <w:u w:val="single"/>
        </w:rPr>
      </w:pPr>
      <w:r w:rsidRPr="00CF207A">
        <w:rPr>
          <w:u w:val="single"/>
        </w:rPr>
        <w:t>Student Participation in MWEEs</w:t>
      </w:r>
    </w:p>
    <w:p w14:paraId="4CCB02D7" w14:textId="77777777" w:rsidR="00B822BE" w:rsidRDefault="00CF207A" w:rsidP="00B822BE">
      <w:pPr>
        <w:rPr>
          <w:lang w:val="en"/>
        </w:rPr>
      </w:pPr>
      <w:r w:rsidRPr="00CF207A">
        <w:t xml:space="preserve">In 2024, 302 local education agencies (LEAs)—44% of the total—were represented in the Chesapeake Bay Program’s Environmental Literacy Indicator Tool (ELIT). This represents 74% of public elementary, middle, and high school students that live in the region. Students are defined as K-12 learners. ELIT provides data on the extent of Meaningful Watershed Educational Experiences (MWEEs) among schools:  </w:t>
      </w:r>
    </w:p>
    <w:p w14:paraId="48CBB040" w14:textId="394FFDDE" w:rsidR="00CF207A" w:rsidRPr="00B822BE" w:rsidRDefault="00CF207A" w:rsidP="00146840">
      <w:pPr>
        <w:pStyle w:val="ListParagraph"/>
        <w:numPr>
          <w:ilvl w:val="0"/>
          <w:numId w:val="67"/>
        </w:numPr>
        <w:rPr>
          <w:lang w:val="en"/>
        </w:rPr>
      </w:pPr>
      <w:r w:rsidRPr="00CF207A">
        <w:t xml:space="preserve">Elementary School Level: 31% of reporting LEAs provide system-wide MWEEs to at least one grade level, 39% provide some MWEEs to at least one grade level, and 30% have no MWEEs available. </w:t>
      </w:r>
    </w:p>
    <w:p w14:paraId="4935759E" w14:textId="77777777" w:rsidR="00CF207A" w:rsidRPr="00CF207A" w:rsidRDefault="00CF207A" w:rsidP="00146840">
      <w:pPr>
        <w:pStyle w:val="ListParagraph"/>
        <w:numPr>
          <w:ilvl w:val="0"/>
          <w:numId w:val="67"/>
        </w:numPr>
      </w:pPr>
      <w:r w:rsidRPr="00CF207A">
        <w:t xml:space="preserve">Middle School Level: 33% provide system-wide MWEEs to at least one grade level, 41% provide some MWEEs, and 26% have no MWEEs available. </w:t>
      </w:r>
    </w:p>
    <w:p w14:paraId="22EE1D98" w14:textId="77777777" w:rsidR="00CF207A" w:rsidRPr="00CF207A" w:rsidRDefault="00CF207A" w:rsidP="00146840">
      <w:pPr>
        <w:pStyle w:val="ListParagraph"/>
        <w:numPr>
          <w:ilvl w:val="0"/>
          <w:numId w:val="67"/>
        </w:numPr>
      </w:pPr>
      <w:r w:rsidRPr="00CF207A">
        <w:t>High School Level: 30% provide system-wide MWEEs in at least one course, 44% provide some MWEEs in at least one required course, and 26% have no MWEEs available.</w:t>
      </w:r>
    </w:p>
    <w:p w14:paraId="2338E01A" w14:textId="77777777" w:rsidR="00B822BE" w:rsidRPr="00B822BE" w:rsidRDefault="00B822BE" w:rsidP="00B822BE">
      <w:r w:rsidRPr="00B822BE">
        <w:lastRenderedPageBreak/>
        <w:t>The trend in the data from 2022 to 2024 shows an increase in the availability of MWEEs in elementary, middle, and high schools throughout the region. When looking at the data from districts that reported in both 2022 and 2024, system-wide MWEE availability increased 9.6% at the elementary level, while districts with no MWEEs decreased 9.6%. At the middle school level, systemwide availability also increased 9.7%, while districts with no MWEEs dropped 8.2%. For high school students, the increase in system-wide MWEE availability was 12.6%, while no availability decreased 9.4%. These trends illustrate the continual growth in MWEE availability and engagement at all three grade bands described in this outcome.</w:t>
      </w:r>
    </w:p>
    <w:p w14:paraId="2767E029" w14:textId="66BF4445" w:rsidR="00277C35" w:rsidRDefault="00135B70" w:rsidP="00135B70">
      <w:pPr>
        <w:jc w:val="center"/>
      </w:pPr>
      <w:r w:rsidRPr="00D24C33">
        <w:rPr>
          <w:noProof/>
        </w:rPr>
        <w:drawing>
          <wp:inline distT="0" distB="0" distL="0" distR="0" wp14:anchorId="52AAE61A" wp14:editId="4975A941">
            <wp:extent cx="5983219" cy="4314825"/>
            <wp:effectExtent l="19050" t="19050" r="17780" b="9525"/>
            <wp:docPr id="287897262"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8968916" name="Picture 688968916"/>
                    <pic:cNvPicPr/>
                  </pic:nvPicPr>
                  <pic:blipFill>
                    <a:blip r:embed="rId142">
                      <a:extLst>
                        <a:ext uri="{28A0092B-C50C-407E-A947-70E740481C1C}">
                          <a14:useLocalDpi xmlns:a14="http://schemas.microsoft.com/office/drawing/2010/main"/>
                        </a:ext>
                      </a:extLst>
                    </a:blip>
                    <a:stretch>
                      <a:fillRect/>
                    </a:stretch>
                  </pic:blipFill>
                  <pic:spPr>
                    <a:xfrm>
                      <a:off x="0" y="0"/>
                      <a:ext cx="6064117" cy="4373165"/>
                    </a:xfrm>
                    <a:prstGeom prst="rect">
                      <a:avLst/>
                    </a:prstGeom>
                    <a:ln w="12700">
                      <a:solidFill>
                        <a:schemeClr val="tx1"/>
                      </a:solidFill>
                    </a:ln>
                  </pic:spPr>
                </pic:pic>
              </a:graphicData>
            </a:graphic>
          </wp:inline>
        </w:drawing>
      </w:r>
    </w:p>
    <w:p w14:paraId="6CD89759" w14:textId="77777777" w:rsidR="008E2548" w:rsidRDefault="008E2548" w:rsidP="00135B70">
      <w:pPr>
        <w:jc w:val="center"/>
      </w:pPr>
    </w:p>
    <w:p w14:paraId="63D33543" w14:textId="77777777" w:rsidR="00FA4334" w:rsidRDefault="00FA4334" w:rsidP="00FA4334">
      <w:pPr>
        <w:pStyle w:val="Heading3"/>
      </w:pPr>
      <w:r>
        <w:t>Monitoring Progress and Indicators</w:t>
      </w:r>
    </w:p>
    <w:p w14:paraId="662D6958" w14:textId="77777777" w:rsidR="006E77F3" w:rsidRPr="006E77F3" w:rsidRDefault="006E77F3" w:rsidP="006E77F3">
      <w:pPr>
        <w:rPr>
          <w:u w:val="single"/>
          <w:lang w:val="en"/>
        </w:rPr>
      </w:pPr>
      <w:r w:rsidRPr="006E77F3">
        <w:rPr>
          <w:u w:val="single"/>
        </w:rPr>
        <w:t>Indicator: Student Participation in MWEEs by Grade Band</w:t>
      </w:r>
    </w:p>
    <w:p w14:paraId="772F3BFE" w14:textId="77777777" w:rsidR="006E77F3" w:rsidRPr="006E77F3" w:rsidRDefault="006E77F3" w:rsidP="006E77F3">
      <w:r w:rsidRPr="006E77F3">
        <w:t xml:space="preserve">Progress toward the Student Environmental Literacy Experiences Outcome has been measured biennially via the Environmental Literacy Indicator Tool (ELIT) since 2019. The 2024 survey data captured data from the 2023–2024 school year, along with records from </w:t>
      </w:r>
      <w:r w:rsidRPr="006E77F3">
        <w:lastRenderedPageBreak/>
        <w:t xml:space="preserve">2022 for districts who responded in 2022 but not in 2024. This resulted in a robust combined baseline dataset representing 302 LEAs across the watershed. The data set represents 74% of all public school students in the region. Larger urban districts have the highest reporting rates.   </w:t>
      </w:r>
    </w:p>
    <w:p w14:paraId="0748ED50" w14:textId="77777777" w:rsidR="006E77F3" w:rsidRPr="006E77F3" w:rsidRDefault="006E77F3" w:rsidP="006E77F3">
      <w:r w:rsidRPr="006E77F3">
        <w:t xml:space="preserve">The ELIT survey monitors the depth and reach of inquiry-based environmental education instruction by collecting data on school district leadership, integrated curriculum, and the structural presence of MWEEs across grade bands. MWEE availability is tracked by grade bands (elementary, middle, and high school) and categorized as system-wide, partial, or non-existent. </w:t>
      </w:r>
    </w:p>
    <w:p w14:paraId="7E2FB36A" w14:textId="77777777" w:rsidR="006E77F3" w:rsidRPr="006E77F3" w:rsidRDefault="006E77F3" w:rsidP="006E77F3">
      <w:r w:rsidRPr="006E77F3">
        <w:t>The presentation of the 2024 data aligns with the outcome in the</w:t>
      </w:r>
      <w:r w:rsidRPr="006E77F3">
        <w:rPr>
          <w:i/>
          <w:iCs/>
        </w:rPr>
        <w:t xml:space="preserve"> Watershed Agreement</w:t>
      </w:r>
      <w:r w:rsidRPr="006E77F3">
        <w:t xml:space="preserve"> adopted in 2014 to deliver MWEEs in each grade band. With the shift in the outcome to target a percentage of students rather than the number of school districts in the watershed with a MWEE, the indicator will need to be re-calculated using existing underlying data dating back to 2019.  </w:t>
      </w:r>
    </w:p>
    <w:p w14:paraId="16879463" w14:textId="77777777" w:rsidR="006E77F3" w:rsidRPr="006E77F3" w:rsidRDefault="006E77F3" w:rsidP="006E77F3">
      <w:r w:rsidRPr="006E77F3">
        <w:t xml:space="preserve">The presentation of the 2024 data aligns with the outcome in the </w:t>
      </w:r>
      <w:r w:rsidRPr="006E77F3">
        <w:rPr>
          <w:i/>
          <w:iCs/>
        </w:rPr>
        <w:t xml:space="preserve">Chesapeake Bay Watershed Agreement </w:t>
      </w:r>
      <w:r w:rsidRPr="006E77F3">
        <w:t>adopted in 2014, which called for delivering MWEEs in each grade band. With the shift in the outcome to target a percentage of students rather than the number of school districts in the watershed offering an MWEE, the indicator will need to be recalculated using existing underlying data dating back to 2019.</w:t>
      </w:r>
    </w:p>
    <w:p w14:paraId="79D70DC3" w14:textId="55F74BB2" w:rsidR="0007696F" w:rsidRDefault="0007696F" w:rsidP="0007696F">
      <w:pPr>
        <w:pStyle w:val="Heading3"/>
      </w:pPr>
      <w:r>
        <w:t xml:space="preserve">Situation Analysis for Outcome 4.5: </w:t>
      </w:r>
      <w:r w:rsidRPr="0007696F">
        <w:t>Student Environmental Literacy Experiences</w:t>
      </w:r>
    </w:p>
    <w:p w14:paraId="0B5F0AEF" w14:textId="77777777" w:rsidR="002B25DC" w:rsidRPr="002B25DC" w:rsidRDefault="002B25DC" w:rsidP="002B25DC">
      <w:r w:rsidRPr="002B25DC">
        <w:rPr>
          <w:lang w:val="en"/>
        </w:rPr>
        <w:t xml:space="preserve">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w:t>
      </w:r>
      <w:r w:rsidRPr="002B25DC">
        <w:t xml:space="preserve">Challenges associated with Changing Environmental Conditions are denoted with an asterisk (*). </w:t>
      </w:r>
      <w:r w:rsidRPr="002B25DC">
        <w:rPr>
          <w:lang w:val="en"/>
        </w:rPr>
        <w:t>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7983"/>
        <w:gridCol w:w="731"/>
        <w:gridCol w:w="731"/>
      </w:tblGrid>
      <w:tr w:rsidR="00FA496D" w:rsidRPr="00FA496D" w14:paraId="4E4F1177" w14:textId="77777777" w:rsidTr="008E2548">
        <w:trPr>
          <w:cantSplit/>
          <w:trHeight w:val="2110"/>
        </w:trPr>
        <w:tc>
          <w:tcPr>
            <w:tcW w:w="7983" w:type="dxa"/>
            <w:vAlign w:val="bottom"/>
          </w:tcPr>
          <w:p w14:paraId="0B4693DD" w14:textId="77777777" w:rsidR="00FA496D" w:rsidRPr="00FA496D" w:rsidRDefault="00FA496D" w:rsidP="00FA496D">
            <w:pPr>
              <w:spacing w:after="160" w:line="278" w:lineRule="auto"/>
              <w:rPr>
                <w:b/>
                <w:bCs/>
                <w:lang w:val="en"/>
              </w:rPr>
            </w:pPr>
            <w:r w:rsidRPr="00FA496D">
              <w:rPr>
                <w:b/>
                <w:bCs/>
                <w:lang w:val="en"/>
              </w:rPr>
              <w:lastRenderedPageBreak/>
              <w:t>Challenges</w:t>
            </w:r>
          </w:p>
        </w:tc>
        <w:tc>
          <w:tcPr>
            <w:tcW w:w="731" w:type="dxa"/>
            <w:textDirection w:val="btLr"/>
          </w:tcPr>
          <w:p w14:paraId="2DA33F48" w14:textId="77777777" w:rsidR="00FA496D" w:rsidRPr="00FA496D" w:rsidRDefault="00FA496D" w:rsidP="00FA496D">
            <w:pPr>
              <w:spacing w:after="160" w:line="278" w:lineRule="auto"/>
              <w:rPr>
                <w:lang w:val="en"/>
              </w:rPr>
            </w:pPr>
            <w:r w:rsidRPr="00FA496D">
              <w:t>Within CBPs ability to influence</w:t>
            </w:r>
          </w:p>
        </w:tc>
        <w:tc>
          <w:tcPr>
            <w:tcW w:w="731" w:type="dxa"/>
            <w:textDirection w:val="btLr"/>
          </w:tcPr>
          <w:p w14:paraId="6ABF7742" w14:textId="77777777" w:rsidR="00FA496D" w:rsidRPr="00FA496D" w:rsidRDefault="00FA496D" w:rsidP="00FA496D">
            <w:pPr>
              <w:spacing w:after="160" w:line="278" w:lineRule="auto"/>
              <w:rPr>
                <w:lang w:val="en"/>
              </w:rPr>
            </w:pPr>
            <w:r w:rsidRPr="00FA496D">
              <w:t>Outside of CBP's ability to influence</w:t>
            </w:r>
          </w:p>
        </w:tc>
      </w:tr>
      <w:tr w:rsidR="008E2548" w:rsidRPr="00FA496D" w14:paraId="743E50B9" w14:textId="77777777" w:rsidTr="008E2548">
        <w:trPr>
          <w:trHeight w:val="286"/>
        </w:trPr>
        <w:tc>
          <w:tcPr>
            <w:tcW w:w="7983" w:type="dxa"/>
          </w:tcPr>
          <w:p w14:paraId="4A5DF10D" w14:textId="0F1CE567" w:rsidR="008E2548" w:rsidRPr="00FA496D" w:rsidRDefault="008E2548" w:rsidP="008E2548">
            <w:pPr>
              <w:spacing w:line="278" w:lineRule="auto"/>
              <w:rPr>
                <w:lang w:val="en"/>
              </w:rPr>
            </w:pPr>
            <w:r w:rsidRPr="00D24C33">
              <w:rPr>
                <w:rFonts w:eastAsia="Aptos Display" w:cs="Aptos Display"/>
                <w:color w:val="000000" w:themeColor="text1"/>
              </w:rPr>
              <w:t>Absence or turnover in state education agency staffing for environmental literacy</w:t>
            </w:r>
          </w:p>
        </w:tc>
        <w:tc>
          <w:tcPr>
            <w:tcW w:w="731" w:type="dxa"/>
          </w:tcPr>
          <w:p w14:paraId="10F54C01" w14:textId="6299631A" w:rsidR="008E2548" w:rsidRPr="00FA496D" w:rsidRDefault="008E2548" w:rsidP="008E2548">
            <w:pPr>
              <w:spacing w:line="278" w:lineRule="auto"/>
              <w:jc w:val="center"/>
              <w:rPr>
                <w:lang w:val="en"/>
              </w:rPr>
            </w:pPr>
            <w:r w:rsidRPr="00D24C33">
              <w:rPr>
                <w:rFonts w:eastAsiaTheme="majorEastAsia" w:cstheme="majorBidi"/>
              </w:rPr>
              <w:t>X</w:t>
            </w:r>
          </w:p>
        </w:tc>
        <w:tc>
          <w:tcPr>
            <w:tcW w:w="731" w:type="dxa"/>
          </w:tcPr>
          <w:p w14:paraId="2D717265" w14:textId="77777777" w:rsidR="008E2548" w:rsidRPr="00FA496D" w:rsidRDefault="008E2548" w:rsidP="008E2548">
            <w:pPr>
              <w:spacing w:line="278" w:lineRule="auto"/>
              <w:jc w:val="center"/>
              <w:rPr>
                <w:lang w:val="en"/>
              </w:rPr>
            </w:pPr>
          </w:p>
        </w:tc>
      </w:tr>
      <w:tr w:rsidR="008E2548" w:rsidRPr="00FA496D" w14:paraId="5CF85564" w14:textId="77777777" w:rsidTr="008E2548">
        <w:trPr>
          <w:trHeight w:val="286"/>
        </w:trPr>
        <w:tc>
          <w:tcPr>
            <w:tcW w:w="7983" w:type="dxa"/>
          </w:tcPr>
          <w:p w14:paraId="15ABC6B7" w14:textId="317BCF9C" w:rsidR="008E2548" w:rsidRPr="00FA496D" w:rsidRDefault="008E2548" w:rsidP="008E2548">
            <w:pPr>
              <w:spacing w:line="278" w:lineRule="auto"/>
              <w:rPr>
                <w:lang w:val="en"/>
              </w:rPr>
            </w:pPr>
            <w:r w:rsidRPr="00D24C33">
              <w:rPr>
                <w:rFonts w:eastAsia="Aptos Display" w:cs="Aptos Display"/>
                <w:color w:val="000000" w:themeColor="text1"/>
              </w:rPr>
              <w:t>Not all jurisdictions have state-level environmental education mandates (</w:t>
            </w:r>
            <w:r>
              <w:rPr>
                <w:rFonts w:eastAsia="Aptos Display" w:cs="Aptos Display"/>
                <w:color w:val="000000" w:themeColor="text1"/>
              </w:rPr>
              <w:t xml:space="preserve">e.g., </w:t>
            </w:r>
            <w:r w:rsidRPr="00D24C33">
              <w:rPr>
                <w:rFonts w:eastAsia="Aptos Display" w:cs="Aptos Display"/>
                <w:color w:val="000000" w:themeColor="text1"/>
              </w:rPr>
              <w:t>regulations, policies, Executive Orders)</w:t>
            </w:r>
            <w:r>
              <w:rPr>
                <w:rFonts w:eastAsia="Aptos Display" w:cs="Aptos Display"/>
                <w:color w:val="000000" w:themeColor="text1"/>
              </w:rPr>
              <w:t>.</w:t>
            </w:r>
          </w:p>
        </w:tc>
        <w:tc>
          <w:tcPr>
            <w:tcW w:w="731" w:type="dxa"/>
          </w:tcPr>
          <w:p w14:paraId="79F3178B" w14:textId="77777777" w:rsidR="008E2548" w:rsidRPr="00FA496D" w:rsidRDefault="008E2548" w:rsidP="008E2548">
            <w:pPr>
              <w:spacing w:line="278" w:lineRule="auto"/>
              <w:jc w:val="center"/>
              <w:rPr>
                <w:lang w:val="en"/>
              </w:rPr>
            </w:pPr>
          </w:p>
        </w:tc>
        <w:tc>
          <w:tcPr>
            <w:tcW w:w="731" w:type="dxa"/>
          </w:tcPr>
          <w:p w14:paraId="7DDB311E" w14:textId="75D8747A" w:rsidR="008E2548" w:rsidRPr="00FA496D" w:rsidRDefault="008E2548" w:rsidP="008E2548">
            <w:pPr>
              <w:spacing w:line="278" w:lineRule="auto"/>
              <w:jc w:val="center"/>
              <w:rPr>
                <w:lang w:val="en"/>
              </w:rPr>
            </w:pPr>
            <w:r w:rsidRPr="00D24C33">
              <w:rPr>
                <w:rFonts w:eastAsiaTheme="majorEastAsia" w:cstheme="majorBidi"/>
              </w:rPr>
              <w:t>X</w:t>
            </w:r>
          </w:p>
        </w:tc>
      </w:tr>
      <w:tr w:rsidR="008E2548" w:rsidRPr="00FA496D" w14:paraId="271D87E2" w14:textId="77777777" w:rsidTr="008E2548">
        <w:trPr>
          <w:trHeight w:val="286"/>
        </w:trPr>
        <w:tc>
          <w:tcPr>
            <w:tcW w:w="7983" w:type="dxa"/>
          </w:tcPr>
          <w:p w14:paraId="3DF0C328" w14:textId="0BF9603D" w:rsidR="008E2548" w:rsidRPr="00FA496D" w:rsidRDefault="008E2548" w:rsidP="008E2548">
            <w:pPr>
              <w:spacing w:line="278" w:lineRule="auto"/>
              <w:rPr>
                <w:lang w:val="en"/>
              </w:rPr>
            </w:pPr>
            <w:r w:rsidRPr="009F18D2">
              <w:rPr>
                <w:rFonts w:eastAsia="Aptos Display" w:cs="Aptos Display"/>
                <w:color w:val="000000" w:themeColor="text1"/>
              </w:rPr>
              <w:t>Existing High-Quality Instructional Materials (HQIM) often do not provide enough opportunities to use local context and the outdoors for instruction.</w:t>
            </w:r>
          </w:p>
        </w:tc>
        <w:tc>
          <w:tcPr>
            <w:tcW w:w="731" w:type="dxa"/>
          </w:tcPr>
          <w:p w14:paraId="587BA99A" w14:textId="77777777" w:rsidR="008E2548" w:rsidRPr="00FA496D" w:rsidRDefault="008E2548" w:rsidP="008E2548">
            <w:pPr>
              <w:spacing w:line="278" w:lineRule="auto"/>
              <w:jc w:val="center"/>
              <w:rPr>
                <w:lang w:val="en"/>
              </w:rPr>
            </w:pPr>
          </w:p>
        </w:tc>
        <w:tc>
          <w:tcPr>
            <w:tcW w:w="731" w:type="dxa"/>
          </w:tcPr>
          <w:p w14:paraId="1B264B25" w14:textId="78EDB7A2" w:rsidR="008E2548" w:rsidRPr="00FA496D" w:rsidRDefault="008E2548" w:rsidP="008E2548">
            <w:pPr>
              <w:spacing w:line="278" w:lineRule="auto"/>
              <w:jc w:val="center"/>
              <w:rPr>
                <w:lang w:val="en"/>
              </w:rPr>
            </w:pPr>
            <w:r w:rsidRPr="00D24C33">
              <w:rPr>
                <w:rFonts w:eastAsiaTheme="majorEastAsia" w:cstheme="majorBidi"/>
              </w:rPr>
              <w:t>X</w:t>
            </w:r>
          </w:p>
        </w:tc>
      </w:tr>
      <w:tr w:rsidR="008E2548" w:rsidRPr="00FA496D" w14:paraId="19818CA2" w14:textId="77777777" w:rsidTr="008E2548">
        <w:trPr>
          <w:trHeight w:val="64"/>
        </w:trPr>
        <w:tc>
          <w:tcPr>
            <w:tcW w:w="7983" w:type="dxa"/>
          </w:tcPr>
          <w:p w14:paraId="32F2C0D8" w14:textId="52AAB9E3" w:rsidR="008E2548" w:rsidRPr="00FA496D" w:rsidRDefault="008E2548" w:rsidP="008E2548">
            <w:pPr>
              <w:spacing w:line="278" w:lineRule="auto"/>
              <w:rPr>
                <w:lang w:val="en"/>
              </w:rPr>
            </w:pPr>
            <w:r w:rsidRPr="00CB1411">
              <w:rPr>
                <w:rFonts w:eastAsia="Aptos Display" w:cs="Aptos Display"/>
                <w:color w:val="000000" w:themeColor="text1"/>
              </w:rPr>
              <w:t>Education is locally controlled by school districts and their boards of education (approximately 800 districts in the region).</w:t>
            </w:r>
          </w:p>
        </w:tc>
        <w:tc>
          <w:tcPr>
            <w:tcW w:w="731" w:type="dxa"/>
          </w:tcPr>
          <w:p w14:paraId="25DCECD8" w14:textId="77777777" w:rsidR="008E2548" w:rsidRPr="00FA496D" w:rsidRDefault="008E2548" w:rsidP="008E2548">
            <w:pPr>
              <w:spacing w:line="278" w:lineRule="auto"/>
              <w:jc w:val="center"/>
              <w:rPr>
                <w:lang w:val="en"/>
              </w:rPr>
            </w:pPr>
          </w:p>
        </w:tc>
        <w:tc>
          <w:tcPr>
            <w:tcW w:w="731" w:type="dxa"/>
          </w:tcPr>
          <w:p w14:paraId="2776F429" w14:textId="7AAA1300" w:rsidR="008E2548" w:rsidRPr="00FA496D" w:rsidRDefault="008E2548" w:rsidP="008E2548">
            <w:pPr>
              <w:spacing w:line="278" w:lineRule="auto"/>
              <w:jc w:val="center"/>
              <w:rPr>
                <w:lang w:val="en"/>
              </w:rPr>
            </w:pPr>
            <w:r w:rsidRPr="00D24C33">
              <w:rPr>
                <w:rFonts w:eastAsiaTheme="majorEastAsia" w:cstheme="majorBidi"/>
              </w:rPr>
              <w:t>X</w:t>
            </w:r>
          </w:p>
        </w:tc>
      </w:tr>
      <w:tr w:rsidR="008E2548" w:rsidRPr="00FA496D" w14:paraId="4DCBA054" w14:textId="77777777" w:rsidTr="008E2548">
        <w:trPr>
          <w:trHeight w:val="286"/>
        </w:trPr>
        <w:tc>
          <w:tcPr>
            <w:tcW w:w="7983" w:type="dxa"/>
          </w:tcPr>
          <w:p w14:paraId="19FCDE1F" w14:textId="69A7E986" w:rsidR="008E2548" w:rsidRPr="00FA496D" w:rsidRDefault="008E2548" w:rsidP="008E2548">
            <w:pPr>
              <w:spacing w:line="278" w:lineRule="auto"/>
              <w:rPr>
                <w:lang w:val="en"/>
              </w:rPr>
            </w:pPr>
            <w:r w:rsidRPr="004E36BF">
              <w:rPr>
                <w:rFonts w:eastAsia="Aptos Display" w:cs="Aptos Display"/>
                <w:color w:val="000000" w:themeColor="text1"/>
              </w:rPr>
              <w:t>Not all school districts have partnerships with nonformal educators to help create and implement outdoor, inquiry-based learning.</w:t>
            </w:r>
          </w:p>
        </w:tc>
        <w:tc>
          <w:tcPr>
            <w:tcW w:w="731" w:type="dxa"/>
          </w:tcPr>
          <w:p w14:paraId="14E218BE" w14:textId="69B6A3B3" w:rsidR="008E2548" w:rsidRPr="00FA496D" w:rsidRDefault="008E2548" w:rsidP="008E2548">
            <w:pPr>
              <w:spacing w:line="278" w:lineRule="auto"/>
              <w:jc w:val="center"/>
              <w:rPr>
                <w:lang w:val="en"/>
              </w:rPr>
            </w:pPr>
            <w:r w:rsidRPr="00D24C33">
              <w:rPr>
                <w:rFonts w:eastAsiaTheme="majorEastAsia" w:cstheme="majorBidi"/>
              </w:rPr>
              <w:t>X</w:t>
            </w:r>
          </w:p>
        </w:tc>
        <w:tc>
          <w:tcPr>
            <w:tcW w:w="731" w:type="dxa"/>
          </w:tcPr>
          <w:p w14:paraId="40DBDD75" w14:textId="77777777" w:rsidR="008E2548" w:rsidRPr="00FA496D" w:rsidRDefault="008E2548" w:rsidP="008E2548">
            <w:pPr>
              <w:spacing w:line="278" w:lineRule="auto"/>
              <w:jc w:val="center"/>
              <w:rPr>
                <w:lang w:val="en"/>
              </w:rPr>
            </w:pPr>
          </w:p>
        </w:tc>
      </w:tr>
      <w:tr w:rsidR="008E2548" w:rsidRPr="00FA496D" w14:paraId="1E2FEE4D" w14:textId="77777777" w:rsidTr="008E2548">
        <w:trPr>
          <w:trHeight w:val="286"/>
        </w:trPr>
        <w:tc>
          <w:tcPr>
            <w:tcW w:w="7983" w:type="dxa"/>
          </w:tcPr>
          <w:p w14:paraId="17D293A7" w14:textId="1EB30B0E" w:rsidR="008E2548" w:rsidRPr="00FA496D" w:rsidRDefault="008E2548" w:rsidP="008E2548">
            <w:pPr>
              <w:spacing w:line="278" w:lineRule="auto"/>
              <w:rPr>
                <w:lang w:val="en"/>
              </w:rPr>
            </w:pPr>
            <w:r w:rsidRPr="00D24C33">
              <w:rPr>
                <w:rFonts w:eastAsia="Aptos Display" w:cs="Aptos Display"/>
                <w:color w:val="000000" w:themeColor="text1"/>
              </w:rPr>
              <w:t>Inconsistent and fragmented funding streams for school districts and environmental education partners</w:t>
            </w:r>
          </w:p>
        </w:tc>
        <w:tc>
          <w:tcPr>
            <w:tcW w:w="731" w:type="dxa"/>
          </w:tcPr>
          <w:p w14:paraId="04773F0B" w14:textId="77777777" w:rsidR="008E2548" w:rsidRPr="00FA496D" w:rsidRDefault="008E2548" w:rsidP="008E2548">
            <w:pPr>
              <w:spacing w:line="278" w:lineRule="auto"/>
              <w:jc w:val="center"/>
              <w:rPr>
                <w:lang w:val="en"/>
              </w:rPr>
            </w:pPr>
          </w:p>
        </w:tc>
        <w:tc>
          <w:tcPr>
            <w:tcW w:w="731" w:type="dxa"/>
          </w:tcPr>
          <w:p w14:paraId="6DBA4682" w14:textId="55BBE9AF" w:rsidR="008E2548" w:rsidRPr="00FA496D" w:rsidRDefault="008E2548" w:rsidP="008E2548">
            <w:pPr>
              <w:spacing w:line="278" w:lineRule="auto"/>
              <w:jc w:val="center"/>
              <w:rPr>
                <w:lang w:val="en"/>
              </w:rPr>
            </w:pPr>
            <w:r w:rsidRPr="00D24C33">
              <w:rPr>
                <w:rFonts w:eastAsiaTheme="majorEastAsia" w:cstheme="majorBidi"/>
              </w:rPr>
              <w:t>X</w:t>
            </w:r>
          </w:p>
        </w:tc>
      </w:tr>
      <w:tr w:rsidR="008E2548" w:rsidRPr="00FA496D" w14:paraId="6FF3D27C" w14:textId="77777777" w:rsidTr="008E2548">
        <w:trPr>
          <w:trHeight w:val="286"/>
        </w:trPr>
        <w:tc>
          <w:tcPr>
            <w:tcW w:w="7983" w:type="dxa"/>
          </w:tcPr>
          <w:p w14:paraId="2FD5CA3A" w14:textId="2500B0FF" w:rsidR="008E2548" w:rsidRPr="00FA496D" w:rsidRDefault="008E2548" w:rsidP="008E2548">
            <w:pPr>
              <w:spacing w:line="278" w:lineRule="auto"/>
              <w:rPr>
                <w:lang w:val="en"/>
              </w:rPr>
            </w:pPr>
            <w:r>
              <w:rPr>
                <w:rFonts w:eastAsiaTheme="majorEastAsia" w:cstheme="majorBidi"/>
              </w:rPr>
              <w:t>D</w:t>
            </w:r>
            <w:r w:rsidRPr="00D24C33">
              <w:rPr>
                <w:rFonts w:eastAsiaTheme="majorEastAsia" w:cstheme="majorBidi"/>
              </w:rPr>
              <w:t xml:space="preserve">edicated staff focused on environmental literacy </w:t>
            </w:r>
            <w:r>
              <w:rPr>
                <w:rFonts w:eastAsiaTheme="majorEastAsia" w:cstheme="majorBidi"/>
              </w:rPr>
              <w:t xml:space="preserve">are </w:t>
            </w:r>
            <w:r w:rsidRPr="00D24C33">
              <w:rPr>
                <w:rFonts w:eastAsiaTheme="majorEastAsia" w:cstheme="majorBidi"/>
              </w:rPr>
              <w:t>not identified for all school districts</w:t>
            </w:r>
            <w:r>
              <w:rPr>
                <w:rFonts w:eastAsiaTheme="majorEastAsia" w:cstheme="majorBidi"/>
              </w:rPr>
              <w:t>, particularly in smaller school districts.</w:t>
            </w:r>
          </w:p>
        </w:tc>
        <w:tc>
          <w:tcPr>
            <w:tcW w:w="731" w:type="dxa"/>
          </w:tcPr>
          <w:p w14:paraId="37BBED23" w14:textId="2692F8FC" w:rsidR="008E2548" w:rsidRPr="00FA496D" w:rsidRDefault="008E2548" w:rsidP="008E2548">
            <w:pPr>
              <w:spacing w:line="278" w:lineRule="auto"/>
              <w:jc w:val="center"/>
              <w:rPr>
                <w:lang w:val="en"/>
              </w:rPr>
            </w:pPr>
            <w:r w:rsidRPr="00D24C33">
              <w:rPr>
                <w:rFonts w:eastAsiaTheme="majorEastAsia" w:cstheme="majorBidi"/>
              </w:rPr>
              <w:t>X</w:t>
            </w:r>
          </w:p>
        </w:tc>
        <w:tc>
          <w:tcPr>
            <w:tcW w:w="731" w:type="dxa"/>
          </w:tcPr>
          <w:p w14:paraId="3F8517EE" w14:textId="77777777" w:rsidR="008E2548" w:rsidRPr="00FA496D" w:rsidRDefault="008E2548" w:rsidP="008E2548">
            <w:pPr>
              <w:spacing w:line="278" w:lineRule="auto"/>
              <w:jc w:val="center"/>
              <w:rPr>
                <w:lang w:val="en"/>
              </w:rPr>
            </w:pPr>
          </w:p>
        </w:tc>
      </w:tr>
      <w:tr w:rsidR="008E2548" w:rsidRPr="00FA496D" w14:paraId="6E3F0539" w14:textId="77777777" w:rsidTr="008E2548">
        <w:trPr>
          <w:trHeight w:val="286"/>
        </w:trPr>
        <w:tc>
          <w:tcPr>
            <w:tcW w:w="7983" w:type="dxa"/>
          </w:tcPr>
          <w:p w14:paraId="77DED4C2" w14:textId="6F66A6EC" w:rsidR="008E2548" w:rsidRPr="00FA496D" w:rsidRDefault="008E2548" w:rsidP="008E2548">
            <w:pPr>
              <w:spacing w:line="278" w:lineRule="auto"/>
              <w:rPr>
                <w:lang w:val="en"/>
              </w:rPr>
            </w:pPr>
            <w:r w:rsidRPr="00035030">
              <w:rPr>
                <w:rFonts w:eastAsia="Aptos Display" w:cs="Aptos Display"/>
                <w:color w:val="000000" w:themeColor="text1"/>
              </w:rPr>
              <w:t>School districts have varied educational priorities and mandates, and environmental education is not always a focus area.</w:t>
            </w:r>
          </w:p>
        </w:tc>
        <w:tc>
          <w:tcPr>
            <w:tcW w:w="731" w:type="dxa"/>
          </w:tcPr>
          <w:p w14:paraId="3A94FE1A" w14:textId="77777777" w:rsidR="008E2548" w:rsidRPr="00FA496D" w:rsidRDefault="008E2548" w:rsidP="008E2548">
            <w:pPr>
              <w:spacing w:line="278" w:lineRule="auto"/>
              <w:jc w:val="center"/>
              <w:rPr>
                <w:lang w:val="en"/>
              </w:rPr>
            </w:pPr>
          </w:p>
        </w:tc>
        <w:tc>
          <w:tcPr>
            <w:tcW w:w="731" w:type="dxa"/>
          </w:tcPr>
          <w:p w14:paraId="00E50D61" w14:textId="501EA199" w:rsidR="008E2548" w:rsidRPr="00FA496D" w:rsidRDefault="008E2548" w:rsidP="008E2548">
            <w:pPr>
              <w:spacing w:line="278" w:lineRule="auto"/>
              <w:jc w:val="center"/>
              <w:rPr>
                <w:lang w:val="en"/>
              </w:rPr>
            </w:pPr>
            <w:r w:rsidRPr="00D24C33">
              <w:rPr>
                <w:rFonts w:eastAsiaTheme="majorEastAsia" w:cstheme="majorBidi"/>
              </w:rPr>
              <w:t>X</w:t>
            </w:r>
          </w:p>
        </w:tc>
      </w:tr>
      <w:tr w:rsidR="008E2548" w:rsidRPr="00FA496D" w14:paraId="51A7E39D" w14:textId="77777777" w:rsidTr="008E2548">
        <w:trPr>
          <w:trHeight w:val="143"/>
        </w:trPr>
        <w:tc>
          <w:tcPr>
            <w:tcW w:w="7983" w:type="dxa"/>
          </w:tcPr>
          <w:p w14:paraId="02B84463" w14:textId="422A39C8" w:rsidR="008E2548" w:rsidRPr="00FA496D" w:rsidRDefault="008E2548" w:rsidP="008E2548">
            <w:pPr>
              <w:spacing w:line="278" w:lineRule="auto"/>
              <w:rPr>
                <w:lang w:val="en"/>
              </w:rPr>
            </w:pPr>
            <w:r w:rsidRPr="00D24C33">
              <w:rPr>
                <w:rFonts w:eastAsia="Aptos Display" w:cs="Aptos Display"/>
                <w:color w:val="000000" w:themeColor="text1"/>
              </w:rPr>
              <w:t>Tracking and accountability gaps</w:t>
            </w:r>
          </w:p>
        </w:tc>
        <w:tc>
          <w:tcPr>
            <w:tcW w:w="731" w:type="dxa"/>
          </w:tcPr>
          <w:p w14:paraId="72243F89" w14:textId="68F78745" w:rsidR="008E2548" w:rsidRPr="00FA496D" w:rsidRDefault="008E2548" w:rsidP="008E2548">
            <w:pPr>
              <w:spacing w:line="278" w:lineRule="auto"/>
              <w:jc w:val="center"/>
              <w:rPr>
                <w:lang w:val="en"/>
              </w:rPr>
            </w:pPr>
            <w:r w:rsidRPr="00D24C33">
              <w:rPr>
                <w:rFonts w:eastAsiaTheme="majorEastAsia" w:cstheme="majorBidi"/>
              </w:rPr>
              <w:t>X</w:t>
            </w:r>
          </w:p>
        </w:tc>
        <w:tc>
          <w:tcPr>
            <w:tcW w:w="731" w:type="dxa"/>
          </w:tcPr>
          <w:p w14:paraId="73A6661A" w14:textId="77777777" w:rsidR="008E2548" w:rsidRPr="00FA496D" w:rsidRDefault="008E2548" w:rsidP="008E2548">
            <w:pPr>
              <w:spacing w:line="278" w:lineRule="auto"/>
              <w:jc w:val="center"/>
              <w:rPr>
                <w:lang w:val="en"/>
              </w:rPr>
            </w:pPr>
          </w:p>
        </w:tc>
      </w:tr>
      <w:tr w:rsidR="008E2548" w:rsidRPr="00FA496D" w14:paraId="2E124A76" w14:textId="77777777" w:rsidTr="008E2548">
        <w:trPr>
          <w:trHeight w:val="314"/>
        </w:trPr>
        <w:tc>
          <w:tcPr>
            <w:tcW w:w="7983" w:type="dxa"/>
          </w:tcPr>
          <w:p w14:paraId="30D3D4BA" w14:textId="7B0D4531" w:rsidR="008E2548" w:rsidRPr="00FA496D" w:rsidRDefault="008E2548" w:rsidP="008E2548">
            <w:pPr>
              <w:spacing w:line="278" w:lineRule="auto"/>
              <w:rPr>
                <w:lang w:val="en"/>
              </w:rPr>
            </w:pPr>
            <w:r w:rsidRPr="00D24C33">
              <w:rPr>
                <w:rFonts w:eastAsia="Aptos Display" w:cs="Aptos Display"/>
                <w:color w:val="000000" w:themeColor="text1"/>
              </w:rPr>
              <w:t xml:space="preserve">Teachers often enter </w:t>
            </w:r>
            <w:r>
              <w:rPr>
                <w:rFonts w:eastAsia="Aptos Display" w:cs="Aptos Display"/>
                <w:color w:val="000000" w:themeColor="text1"/>
              </w:rPr>
              <w:t xml:space="preserve">the </w:t>
            </w:r>
            <w:r w:rsidRPr="00D24C33">
              <w:rPr>
                <w:rFonts w:eastAsia="Aptos Display" w:cs="Aptos Display"/>
                <w:color w:val="000000" w:themeColor="text1"/>
              </w:rPr>
              <w:t xml:space="preserve">classroom without training in outdoor </w:t>
            </w:r>
            <w:r w:rsidRPr="00D24C33">
              <w:br/>
            </w:r>
            <w:r w:rsidRPr="00D24C33">
              <w:rPr>
                <w:rFonts w:eastAsia="Aptos Display" w:cs="Aptos Display"/>
                <w:color w:val="000000" w:themeColor="text1"/>
              </w:rPr>
              <w:t>learning</w:t>
            </w:r>
            <w:r>
              <w:rPr>
                <w:rFonts w:eastAsia="Aptos Display" w:cs="Aptos Display"/>
                <w:color w:val="000000" w:themeColor="text1"/>
              </w:rPr>
              <w:t>.</w:t>
            </w:r>
          </w:p>
        </w:tc>
        <w:tc>
          <w:tcPr>
            <w:tcW w:w="731" w:type="dxa"/>
          </w:tcPr>
          <w:p w14:paraId="4994C37A" w14:textId="472474EB" w:rsidR="008E2548" w:rsidRPr="00FA496D" w:rsidRDefault="008E2548" w:rsidP="008E2548">
            <w:pPr>
              <w:spacing w:line="278" w:lineRule="auto"/>
              <w:jc w:val="center"/>
              <w:rPr>
                <w:lang w:val="en"/>
              </w:rPr>
            </w:pPr>
            <w:r w:rsidRPr="00D24C33">
              <w:rPr>
                <w:rFonts w:eastAsiaTheme="majorEastAsia" w:cstheme="majorBidi"/>
              </w:rPr>
              <w:t>X</w:t>
            </w:r>
          </w:p>
        </w:tc>
        <w:tc>
          <w:tcPr>
            <w:tcW w:w="731" w:type="dxa"/>
          </w:tcPr>
          <w:p w14:paraId="6B1C0C57" w14:textId="77777777" w:rsidR="008E2548" w:rsidRPr="00FA496D" w:rsidRDefault="008E2548" w:rsidP="008E2548">
            <w:pPr>
              <w:spacing w:line="278" w:lineRule="auto"/>
              <w:jc w:val="center"/>
              <w:rPr>
                <w:lang w:val="en"/>
              </w:rPr>
            </w:pPr>
          </w:p>
        </w:tc>
      </w:tr>
      <w:tr w:rsidR="008E2548" w:rsidRPr="00FA496D" w14:paraId="40F5446B" w14:textId="77777777" w:rsidTr="008E2548">
        <w:trPr>
          <w:trHeight w:val="286"/>
        </w:trPr>
        <w:tc>
          <w:tcPr>
            <w:tcW w:w="7983" w:type="dxa"/>
          </w:tcPr>
          <w:p w14:paraId="0EBF573A" w14:textId="5CA6289F" w:rsidR="008E2548" w:rsidRPr="00FA496D" w:rsidRDefault="008E2548" w:rsidP="008E2548">
            <w:pPr>
              <w:spacing w:line="278" w:lineRule="auto"/>
              <w:rPr>
                <w:lang w:val="en"/>
              </w:rPr>
            </w:pPr>
            <w:r w:rsidRPr="00D24C33">
              <w:rPr>
                <w:rFonts w:eastAsia="Aptos Display" w:cs="Aptos Display"/>
                <w:color w:val="000000" w:themeColor="text1"/>
              </w:rPr>
              <w:t>Schools are experiencing high teacher turnover and low recruitment for new teachers</w:t>
            </w:r>
            <w:r>
              <w:rPr>
                <w:rFonts w:eastAsia="Aptos Display" w:cs="Aptos Display"/>
                <w:color w:val="000000" w:themeColor="text1"/>
              </w:rPr>
              <w:t>.</w:t>
            </w:r>
          </w:p>
        </w:tc>
        <w:tc>
          <w:tcPr>
            <w:tcW w:w="731" w:type="dxa"/>
          </w:tcPr>
          <w:p w14:paraId="5D82150D" w14:textId="77777777" w:rsidR="008E2548" w:rsidRPr="00FA496D" w:rsidRDefault="008E2548" w:rsidP="008E2548">
            <w:pPr>
              <w:spacing w:line="278" w:lineRule="auto"/>
              <w:jc w:val="center"/>
              <w:rPr>
                <w:lang w:val="en"/>
              </w:rPr>
            </w:pPr>
          </w:p>
        </w:tc>
        <w:tc>
          <w:tcPr>
            <w:tcW w:w="731" w:type="dxa"/>
          </w:tcPr>
          <w:p w14:paraId="626E6A6A" w14:textId="6D714003" w:rsidR="008E2548" w:rsidRPr="00FA496D" w:rsidRDefault="008E2548" w:rsidP="008E2548">
            <w:pPr>
              <w:spacing w:line="278" w:lineRule="auto"/>
              <w:jc w:val="center"/>
              <w:rPr>
                <w:lang w:val="en"/>
              </w:rPr>
            </w:pPr>
            <w:r w:rsidRPr="00D24C33">
              <w:rPr>
                <w:rFonts w:eastAsiaTheme="majorEastAsia" w:cstheme="majorBidi"/>
              </w:rPr>
              <w:t>X</w:t>
            </w:r>
          </w:p>
        </w:tc>
      </w:tr>
      <w:tr w:rsidR="008E2548" w:rsidRPr="00FA496D" w14:paraId="3D26293F" w14:textId="77777777" w:rsidTr="008E2548">
        <w:trPr>
          <w:trHeight w:val="286"/>
        </w:trPr>
        <w:tc>
          <w:tcPr>
            <w:tcW w:w="7983" w:type="dxa"/>
          </w:tcPr>
          <w:p w14:paraId="1C4E8388" w14:textId="2CB1B4A4" w:rsidR="008E2548" w:rsidRPr="00FA496D" w:rsidRDefault="008E2548" w:rsidP="008E2548">
            <w:pPr>
              <w:spacing w:line="278" w:lineRule="auto"/>
              <w:rPr>
                <w:lang w:val="en"/>
              </w:rPr>
            </w:pPr>
            <w:r w:rsidRPr="3D1A6E40">
              <w:rPr>
                <w:rFonts w:eastAsia="Aptos Display" w:cs="Aptos Display"/>
                <w:color w:val="000000" w:themeColor="text1"/>
              </w:rPr>
              <w:t>Risk aversion and liability concerns related to outdoor instruction</w:t>
            </w:r>
          </w:p>
        </w:tc>
        <w:tc>
          <w:tcPr>
            <w:tcW w:w="731" w:type="dxa"/>
          </w:tcPr>
          <w:p w14:paraId="0B18B6E6" w14:textId="77777777" w:rsidR="008E2548" w:rsidRPr="00FA496D" w:rsidRDefault="008E2548" w:rsidP="008E2548">
            <w:pPr>
              <w:spacing w:line="278" w:lineRule="auto"/>
              <w:jc w:val="center"/>
              <w:rPr>
                <w:lang w:val="en"/>
              </w:rPr>
            </w:pPr>
          </w:p>
        </w:tc>
        <w:tc>
          <w:tcPr>
            <w:tcW w:w="731" w:type="dxa"/>
          </w:tcPr>
          <w:p w14:paraId="4E2D5BC3" w14:textId="386BD3AA" w:rsidR="008E2548" w:rsidRPr="00FA496D" w:rsidRDefault="008E2548" w:rsidP="008E2548">
            <w:pPr>
              <w:spacing w:line="278" w:lineRule="auto"/>
              <w:jc w:val="center"/>
              <w:rPr>
                <w:lang w:val="en"/>
              </w:rPr>
            </w:pPr>
            <w:r w:rsidRPr="3D1A6E40">
              <w:rPr>
                <w:rFonts w:eastAsiaTheme="majorEastAsia" w:cstheme="majorBidi"/>
              </w:rPr>
              <w:t>X</w:t>
            </w:r>
          </w:p>
        </w:tc>
      </w:tr>
      <w:tr w:rsidR="008E2548" w:rsidRPr="00FA496D" w14:paraId="5E3D87C3" w14:textId="77777777" w:rsidTr="008E2548">
        <w:trPr>
          <w:trHeight w:val="286"/>
        </w:trPr>
        <w:tc>
          <w:tcPr>
            <w:tcW w:w="7983" w:type="dxa"/>
          </w:tcPr>
          <w:p w14:paraId="7C0934D1" w14:textId="1BA403AA" w:rsidR="008E2548" w:rsidRPr="00FA496D" w:rsidRDefault="008E2548" w:rsidP="008E2548">
            <w:pPr>
              <w:spacing w:line="278" w:lineRule="auto"/>
              <w:rPr>
                <w:lang w:val="en"/>
              </w:rPr>
            </w:pPr>
            <w:r w:rsidRPr="00D24C33">
              <w:rPr>
                <w:rFonts w:eastAsia="Aptos Display" w:cs="Aptos Display"/>
                <w:color w:val="000000" w:themeColor="text1"/>
              </w:rPr>
              <w:t>Underutilization of existing outdoor spaces on school grounds for MWEEs</w:t>
            </w:r>
            <w:r>
              <w:rPr>
                <w:rFonts w:eastAsia="Aptos Display" w:cs="Aptos Display"/>
                <w:color w:val="000000" w:themeColor="text1"/>
              </w:rPr>
              <w:t xml:space="preserve"> and the</w:t>
            </w:r>
            <w:r w:rsidRPr="00D24C33">
              <w:rPr>
                <w:rFonts w:eastAsia="Aptos Display" w:cs="Aptos Display"/>
                <w:color w:val="000000" w:themeColor="text1"/>
              </w:rPr>
              <w:t xml:space="preserve"> perception that MWEEs require expensive transportation to outdoor sites</w:t>
            </w:r>
          </w:p>
        </w:tc>
        <w:tc>
          <w:tcPr>
            <w:tcW w:w="731" w:type="dxa"/>
          </w:tcPr>
          <w:p w14:paraId="083C3B74" w14:textId="7E2D619A" w:rsidR="008E2548" w:rsidRPr="00FA496D" w:rsidRDefault="008E2548" w:rsidP="008E2548">
            <w:pPr>
              <w:spacing w:line="278" w:lineRule="auto"/>
              <w:jc w:val="center"/>
              <w:rPr>
                <w:lang w:val="en"/>
              </w:rPr>
            </w:pPr>
            <w:r w:rsidRPr="00D24C33">
              <w:rPr>
                <w:rFonts w:eastAsiaTheme="majorEastAsia" w:cstheme="majorBidi"/>
              </w:rPr>
              <w:t>X</w:t>
            </w:r>
          </w:p>
        </w:tc>
        <w:tc>
          <w:tcPr>
            <w:tcW w:w="731" w:type="dxa"/>
          </w:tcPr>
          <w:p w14:paraId="09C178A2" w14:textId="77777777" w:rsidR="008E2548" w:rsidRPr="00FA496D" w:rsidRDefault="008E2548" w:rsidP="008E2548">
            <w:pPr>
              <w:spacing w:line="278" w:lineRule="auto"/>
              <w:jc w:val="center"/>
              <w:rPr>
                <w:lang w:val="en"/>
              </w:rPr>
            </w:pPr>
          </w:p>
        </w:tc>
      </w:tr>
    </w:tbl>
    <w:p w14:paraId="6A038D87" w14:textId="77777777" w:rsidR="00277C35" w:rsidRDefault="00277C35" w:rsidP="00AC75B1"/>
    <w:p w14:paraId="73602B78" w14:textId="663B1061" w:rsidR="00277C35" w:rsidRDefault="009B00C6" w:rsidP="009B00C6">
      <w:pPr>
        <w:pStyle w:val="Heading3"/>
      </w:pPr>
      <w:r>
        <w:t xml:space="preserve">Management Approaches for Outcome 4.5: </w:t>
      </w:r>
      <w:r w:rsidRPr="0007696F">
        <w:t>Student Environmental Literacy Experiences</w:t>
      </w:r>
    </w:p>
    <w:p w14:paraId="23DED35D" w14:textId="77777777" w:rsidR="008030DE" w:rsidRDefault="00632FA2" w:rsidP="00632FA2">
      <w:r w:rsidRPr="00632FA2">
        <w:rPr>
          <w:u w:val="single"/>
        </w:rPr>
        <w:t>Management Approach 4.5.1: Maximize use of impactful environmental literacy resources.</w:t>
      </w:r>
      <w:r>
        <w:t xml:space="preserve"> </w:t>
      </w:r>
    </w:p>
    <w:p w14:paraId="56850D72" w14:textId="74C77BA1" w:rsidR="00632FA2" w:rsidRDefault="00632FA2" w:rsidP="00632FA2">
      <w:r>
        <w:lastRenderedPageBreak/>
        <w:t xml:space="preserve">Develop and disseminate environmental literacy resources that equip educators to advance state education priorities using inquiry-based instruction and MWEEs. Use a process that includes regional development, state-level promotion, and local network vetting and dissemination. </w:t>
      </w:r>
    </w:p>
    <w:p w14:paraId="04A4907E" w14:textId="77777777" w:rsidR="008030DE" w:rsidRDefault="00632FA2" w:rsidP="00632FA2">
      <w:r w:rsidRPr="00632FA2">
        <w:rPr>
          <w:u w:val="single"/>
        </w:rPr>
        <w:t>Management Approach 4.5.2: Scale and sustain inquiry-based learning and MWEEs.</w:t>
      </w:r>
      <w:r>
        <w:t xml:space="preserve"> </w:t>
      </w:r>
    </w:p>
    <w:p w14:paraId="3A56D133" w14:textId="365F64A3" w:rsidR="00277C35" w:rsidRDefault="00632FA2" w:rsidP="00632FA2">
      <w:r>
        <w:t>Leverage intentionally connected regional, state, and local networks to secure funding, deliver training, and strengthen collaboration between formal and nonformal partners in support of systemic inquiry-based learning and MWEE programming.</w:t>
      </w:r>
    </w:p>
    <w:p w14:paraId="13255EB2" w14:textId="77777777" w:rsidR="00920F58" w:rsidRDefault="00920F58" w:rsidP="00920F58">
      <w:pPr>
        <w:pStyle w:val="Heading3"/>
      </w:pPr>
      <w:r>
        <w:t>Participating Partners</w:t>
      </w:r>
    </w:p>
    <w:p w14:paraId="7E4C8BF4" w14:textId="77777777" w:rsidR="00550BCC" w:rsidRPr="00550BCC" w:rsidRDefault="00550BCC" w:rsidP="00550BCC">
      <w:pPr>
        <w:rPr>
          <w:b/>
          <w:bCs/>
          <w:lang w:val="en"/>
        </w:rPr>
      </w:pPr>
      <w:r w:rsidRPr="00550BCC">
        <w:t>The following partners participated in the creation of this Management Strategy</w:t>
      </w:r>
      <w:r w:rsidRPr="00550BCC">
        <w:rPr>
          <w:lang w:val="en"/>
        </w:rPr>
        <w:t xml:space="preserve">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r w:rsidRPr="00550BCC">
        <w:t xml:space="preserve"> </w:t>
      </w:r>
    </w:p>
    <w:p w14:paraId="0858D572" w14:textId="77777777" w:rsidR="00A82488" w:rsidRPr="00A82488" w:rsidRDefault="00A82488" w:rsidP="00146840">
      <w:pPr>
        <w:pStyle w:val="ListParagraph"/>
        <w:numPr>
          <w:ilvl w:val="0"/>
          <w:numId w:val="68"/>
        </w:numPr>
        <w:rPr>
          <w:b/>
          <w:bCs/>
        </w:rPr>
      </w:pPr>
      <w:r w:rsidRPr="00A82488">
        <w:rPr>
          <w:b/>
          <w:bCs/>
        </w:rPr>
        <w:t>Signatory Partners</w:t>
      </w:r>
    </w:p>
    <w:p w14:paraId="53012159" w14:textId="77777777" w:rsidR="00A82488" w:rsidRDefault="00A82488" w:rsidP="00146840">
      <w:pPr>
        <w:pStyle w:val="ListParagraph"/>
        <w:numPr>
          <w:ilvl w:val="1"/>
          <w:numId w:val="68"/>
        </w:numPr>
      </w:pPr>
      <w:r>
        <w:t>State of Delaware</w:t>
      </w:r>
    </w:p>
    <w:p w14:paraId="6D69303E" w14:textId="77777777" w:rsidR="00A82488" w:rsidRDefault="00A82488" w:rsidP="00146840">
      <w:pPr>
        <w:pStyle w:val="ListParagraph"/>
        <w:numPr>
          <w:ilvl w:val="1"/>
          <w:numId w:val="68"/>
        </w:numPr>
      </w:pPr>
      <w:r>
        <w:t>District of Columbia</w:t>
      </w:r>
    </w:p>
    <w:p w14:paraId="776C9D5A" w14:textId="77777777" w:rsidR="00A82488" w:rsidRDefault="00A82488" w:rsidP="00146840">
      <w:pPr>
        <w:pStyle w:val="ListParagraph"/>
        <w:numPr>
          <w:ilvl w:val="1"/>
          <w:numId w:val="68"/>
        </w:numPr>
      </w:pPr>
      <w:r>
        <w:t>State of Maryland</w:t>
      </w:r>
    </w:p>
    <w:p w14:paraId="1CDD7604" w14:textId="77777777" w:rsidR="00A82488" w:rsidRDefault="00A82488" w:rsidP="00146840">
      <w:pPr>
        <w:pStyle w:val="ListParagraph"/>
        <w:numPr>
          <w:ilvl w:val="1"/>
          <w:numId w:val="68"/>
        </w:numPr>
      </w:pPr>
      <w:r>
        <w:t>Commonwealth of Pennsylvania</w:t>
      </w:r>
    </w:p>
    <w:p w14:paraId="770535B7" w14:textId="77777777" w:rsidR="00A82488" w:rsidRDefault="00A82488" w:rsidP="00146840">
      <w:pPr>
        <w:pStyle w:val="ListParagraph"/>
        <w:numPr>
          <w:ilvl w:val="1"/>
          <w:numId w:val="68"/>
        </w:numPr>
      </w:pPr>
      <w:r>
        <w:t>Commonwealth of Virginia</w:t>
      </w:r>
    </w:p>
    <w:p w14:paraId="1DEAAB83" w14:textId="77777777" w:rsidR="00A82488" w:rsidRDefault="00A82488" w:rsidP="00146840">
      <w:pPr>
        <w:pStyle w:val="ListParagraph"/>
        <w:numPr>
          <w:ilvl w:val="1"/>
          <w:numId w:val="68"/>
        </w:numPr>
      </w:pPr>
      <w:r>
        <w:t>State of West Virginia</w:t>
      </w:r>
    </w:p>
    <w:p w14:paraId="4EC28825" w14:textId="77777777" w:rsidR="00A82488" w:rsidRDefault="00A82488" w:rsidP="00146840">
      <w:pPr>
        <w:pStyle w:val="ListParagraph"/>
        <w:numPr>
          <w:ilvl w:val="1"/>
          <w:numId w:val="68"/>
        </w:numPr>
      </w:pPr>
      <w:r>
        <w:t>Chesapeake Bay Commission</w:t>
      </w:r>
    </w:p>
    <w:p w14:paraId="17EDDF31" w14:textId="77777777" w:rsidR="00A82488" w:rsidRDefault="00A82488" w:rsidP="00146840">
      <w:pPr>
        <w:pStyle w:val="ListParagraph"/>
        <w:numPr>
          <w:ilvl w:val="1"/>
          <w:numId w:val="68"/>
        </w:numPr>
      </w:pPr>
      <w:r>
        <w:t xml:space="preserve">National Oceanic and Atmospheric Administration (NOAA) on behalf of the Federal Government </w:t>
      </w:r>
    </w:p>
    <w:p w14:paraId="1B9815EC" w14:textId="77777777" w:rsidR="00A82488" w:rsidRPr="00A82488" w:rsidRDefault="00A82488" w:rsidP="00146840">
      <w:pPr>
        <w:pStyle w:val="ListParagraph"/>
        <w:numPr>
          <w:ilvl w:val="0"/>
          <w:numId w:val="68"/>
        </w:numPr>
        <w:rPr>
          <w:b/>
          <w:bCs/>
        </w:rPr>
      </w:pPr>
      <w:r w:rsidRPr="00A82488">
        <w:rPr>
          <w:b/>
          <w:bCs/>
        </w:rPr>
        <w:t>Other Partners</w:t>
      </w:r>
    </w:p>
    <w:p w14:paraId="348DBE46" w14:textId="77777777" w:rsidR="00A82488" w:rsidRDefault="00A82488" w:rsidP="00146840">
      <w:pPr>
        <w:pStyle w:val="ListParagraph"/>
        <w:numPr>
          <w:ilvl w:val="1"/>
          <w:numId w:val="68"/>
        </w:numPr>
      </w:pPr>
      <w:r>
        <w:t>Chesapeake Bay Foundation</w:t>
      </w:r>
    </w:p>
    <w:p w14:paraId="3CC95E78" w14:textId="77777777" w:rsidR="00A82488" w:rsidRDefault="00A82488" w:rsidP="00146840">
      <w:pPr>
        <w:pStyle w:val="ListParagraph"/>
        <w:numPr>
          <w:ilvl w:val="1"/>
          <w:numId w:val="68"/>
        </w:numPr>
      </w:pPr>
      <w:r>
        <w:t xml:space="preserve">Chesapeake Bay Trust </w:t>
      </w:r>
    </w:p>
    <w:p w14:paraId="1439EFAC" w14:textId="77777777" w:rsidR="00A82488" w:rsidRDefault="00A82488" w:rsidP="00146840">
      <w:pPr>
        <w:pStyle w:val="ListParagraph"/>
        <w:numPr>
          <w:ilvl w:val="1"/>
          <w:numId w:val="68"/>
        </w:numPr>
      </w:pPr>
      <w:r>
        <w:t>National Wildlife Federation</w:t>
      </w:r>
    </w:p>
    <w:p w14:paraId="0DAC574E" w14:textId="77777777" w:rsidR="00A82488" w:rsidRDefault="00A82488" w:rsidP="00146840">
      <w:pPr>
        <w:pStyle w:val="ListParagraph"/>
        <w:numPr>
          <w:ilvl w:val="1"/>
          <w:numId w:val="68"/>
        </w:numPr>
      </w:pPr>
      <w:r>
        <w:t>North American Association of Environmental Educators &amp; Affiliates</w:t>
      </w:r>
    </w:p>
    <w:p w14:paraId="279DF932" w14:textId="77777777" w:rsidR="00A82488" w:rsidRDefault="00A82488" w:rsidP="00146840">
      <w:pPr>
        <w:pStyle w:val="ListParagraph"/>
        <w:numPr>
          <w:ilvl w:val="2"/>
          <w:numId w:val="68"/>
        </w:numPr>
      </w:pPr>
      <w:r>
        <w:t xml:space="preserve">Delaware Association for Environmental Education </w:t>
      </w:r>
    </w:p>
    <w:p w14:paraId="726DACEE" w14:textId="77777777" w:rsidR="00A82488" w:rsidRDefault="00A82488" w:rsidP="00146840">
      <w:pPr>
        <w:pStyle w:val="ListParagraph"/>
        <w:numPr>
          <w:ilvl w:val="2"/>
          <w:numId w:val="68"/>
        </w:numPr>
      </w:pPr>
      <w:r>
        <w:t xml:space="preserve">District of Columbia Environmental Education Consortium </w:t>
      </w:r>
    </w:p>
    <w:p w14:paraId="74902862" w14:textId="77777777" w:rsidR="00A82488" w:rsidRDefault="00A82488" w:rsidP="00146840">
      <w:pPr>
        <w:pStyle w:val="ListParagraph"/>
        <w:numPr>
          <w:ilvl w:val="2"/>
          <w:numId w:val="68"/>
        </w:numPr>
      </w:pPr>
      <w:r>
        <w:lastRenderedPageBreak/>
        <w:t xml:space="preserve">Maryland Association for Environmental and Outdoor Education </w:t>
      </w:r>
    </w:p>
    <w:p w14:paraId="596A369B" w14:textId="77777777" w:rsidR="00A82488" w:rsidRDefault="00A82488" w:rsidP="00146840">
      <w:pPr>
        <w:pStyle w:val="ListParagraph"/>
        <w:numPr>
          <w:ilvl w:val="2"/>
          <w:numId w:val="68"/>
        </w:numPr>
      </w:pPr>
      <w:r>
        <w:t xml:space="preserve">Pennsylvania Association of Environmental Educators </w:t>
      </w:r>
    </w:p>
    <w:p w14:paraId="5ABDADA7" w14:textId="77777777" w:rsidR="00A82488" w:rsidRDefault="00A82488" w:rsidP="00146840">
      <w:pPr>
        <w:pStyle w:val="ListParagraph"/>
        <w:numPr>
          <w:ilvl w:val="2"/>
          <w:numId w:val="68"/>
        </w:numPr>
      </w:pPr>
      <w:r>
        <w:t xml:space="preserve">Virginia Association for Environmental Education </w:t>
      </w:r>
    </w:p>
    <w:p w14:paraId="39BBB53D" w14:textId="77777777" w:rsidR="00A82488" w:rsidRDefault="00A82488" w:rsidP="00146840">
      <w:pPr>
        <w:pStyle w:val="ListParagraph"/>
        <w:numPr>
          <w:ilvl w:val="1"/>
          <w:numId w:val="68"/>
        </w:numPr>
      </w:pPr>
      <w:r>
        <w:t xml:space="preserve">State Environmental Literacy Networks </w:t>
      </w:r>
    </w:p>
    <w:p w14:paraId="7124A944" w14:textId="77777777" w:rsidR="00A82488" w:rsidRDefault="00A82488" w:rsidP="00146840">
      <w:pPr>
        <w:pStyle w:val="ListParagraph"/>
        <w:numPr>
          <w:ilvl w:val="2"/>
          <w:numId w:val="68"/>
        </w:numPr>
      </w:pPr>
      <w:r>
        <w:t xml:space="preserve">Maryland Environmental Literacy Advisory Network </w:t>
      </w:r>
    </w:p>
    <w:p w14:paraId="267E9A2E" w14:textId="77777777" w:rsidR="00A82488" w:rsidRDefault="00A82488" w:rsidP="00146840">
      <w:pPr>
        <w:pStyle w:val="ListParagraph"/>
        <w:numPr>
          <w:ilvl w:val="2"/>
          <w:numId w:val="68"/>
        </w:numPr>
      </w:pPr>
      <w:r>
        <w:t xml:space="preserve">Pennsylvania Environmental Literacy Network </w:t>
      </w:r>
    </w:p>
    <w:p w14:paraId="537552C6" w14:textId="61ED8F94" w:rsidR="00277C35" w:rsidRDefault="00A82488" w:rsidP="00146840">
      <w:pPr>
        <w:pStyle w:val="ListParagraph"/>
        <w:numPr>
          <w:ilvl w:val="2"/>
          <w:numId w:val="68"/>
        </w:numPr>
      </w:pPr>
      <w:r>
        <w:t>Virginia Environmental Literacy Network</w:t>
      </w:r>
    </w:p>
    <w:p w14:paraId="1DF353DE" w14:textId="3D0A0364" w:rsidR="00470098" w:rsidRDefault="00470098">
      <w:r>
        <w:br w:type="page"/>
      </w:r>
    </w:p>
    <w:p w14:paraId="74D785C3" w14:textId="42480D0F" w:rsidR="00FB7F2A" w:rsidRPr="00F82A63" w:rsidRDefault="00441A81" w:rsidP="00FB7F2A">
      <w:pPr>
        <w:pStyle w:val="Heading2"/>
        <w:rPr>
          <w:szCs w:val="40"/>
        </w:rPr>
      </w:pPr>
      <w:bookmarkStart w:id="64" w:name="_Toc243576033"/>
      <w:r w:rsidRPr="00441A81">
        <w:rPr>
          <w:szCs w:val="40"/>
        </w:rPr>
        <w:lastRenderedPageBreak/>
        <w:t xml:space="preserve">Workforce </w:t>
      </w:r>
      <w:r w:rsidR="00FB7F2A">
        <w:rPr>
          <w:szCs w:val="40"/>
        </w:rPr>
        <w:t>Outcome</w:t>
      </w:r>
      <w:bookmarkEnd w:id="64"/>
    </w:p>
    <w:p w14:paraId="07E6D5C7" w14:textId="77777777" w:rsidR="00AF7AB1" w:rsidRPr="00AF7AB1" w:rsidRDefault="00441A81" w:rsidP="0004230F">
      <w:pPr>
        <w:jc w:val="both"/>
        <w:rPr>
          <w:sz w:val="28"/>
          <w:szCs w:val="28"/>
        </w:rPr>
      </w:pPr>
      <w:r w:rsidRPr="00441A81">
        <w:rPr>
          <w:b/>
          <w:bCs/>
          <w:sz w:val="28"/>
          <w:szCs w:val="28"/>
        </w:rPr>
        <w:t>Workforce</w:t>
      </w:r>
      <w:r w:rsidR="00FB7F2A" w:rsidRPr="00F82A63">
        <w:rPr>
          <w:b/>
          <w:bCs/>
          <w:sz w:val="28"/>
          <w:szCs w:val="28"/>
        </w:rPr>
        <w:t xml:space="preserve"> Outcome:</w:t>
      </w:r>
      <w:r w:rsidR="00FB7F2A">
        <w:rPr>
          <w:b/>
          <w:bCs/>
          <w:sz w:val="28"/>
          <w:szCs w:val="28"/>
        </w:rPr>
        <w:t xml:space="preserve"> </w:t>
      </w:r>
      <w:r w:rsidR="00AF7AB1" w:rsidRPr="00AF7AB1">
        <w:rPr>
          <w:sz w:val="28"/>
          <w:szCs w:val="28"/>
        </w:rPr>
        <w:t>Increase the ability of all job seekers in the watershed to understand, participate and succeed in career pathways that positively support the Chesapeake Bay watershed.</w:t>
      </w:r>
    </w:p>
    <w:p w14:paraId="3DA3E2F3" w14:textId="4E983E9F" w:rsidR="00AF7AB1" w:rsidRPr="00AF7AB1" w:rsidRDefault="00AF7AB1" w:rsidP="00146840">
      <w:pPr>
        <w:pStyle w:val="ListParagraph"/>
        <w:numPr>
          <w:ilvl w:val="0"/>
          <w:numId w:val="69"/>
        </w:numPr>
        <w:jc w:val="both"/>
        <w:rPr>
          <w:sz w:val="28"/>
          <w:szCs w:val="28"/>
        </w:rPr>
      </w:pPr>
      <w:r w:rsidRPr="00AF7AB1">
        <w:rPr>
          <w:sz w:val="28"/>
          <w:szCs w:val="28"/>
        </w:rPr>
        <w:t>By 2040, inform and grow implementation of strategies that help students, educators and job seekers become aware of and understand environmental careers, and the in-demand skills and pathways to access these opportunities.</w:t>
      </w:r>
    </w:p>
    <w:p w14:paraId="53464BD5" w14:textId="41A73553" w:rsidR="00AF7AB1" w:rsidRPr="00AF7AB1" w:rsidRDefault="00AF7AB1" w:rsidP="00146840">
      <w:pPr>
        <w:pStyle w:val="ListParagraph"/>
        <w:numPr>
          <w:ilvl w:val="0"/>
          <w:numId w:val="69"/>
        </w:numPr>
        <w:jc w:val="both"/>
        <w:rPr>
          <w:sz w:val="28"/>
          <w:szCs w:val="28"/>
        </w:rPr>
      </w:pPr>
      <w:r w:rsidRPr="00AF7AB1">
        <w:rPr>
          <w:sz w:val="28"/>
          <w:szCs w:val="28"/>
        </w:rPr>
        <w:t>By 2040, increase the number of postsecondary institutions and training providers offering industry-recognized credentials that support Chesapeake Bay Watershed Agreement Goals and Outcomes.</w:t>
      </w:r>
    </w:p>
    <w:p w14:paraId="4430DEDB" w14:textId="46B589A4" w:rsidR="00277C35" w:rsidRDefault="00AF7AB1" w:rsidP="00146840">
      <w:pPr>
        <w:pStyle w:val="ListParagraph"/>
        <w:numPr>
          <w:ilvl w:val="0"/>
          <w:numId w:val="69"/>
        </w:numPr>
        <w:jc w:val="both"/>
      </w:pPr>
      <w:r w:rsidRPr="00AF7AB1">
        <w:rPr>
          <w:sz w:val="28"/>
          <w:szCs w:val="28"/>
        </w:rPr>
        <w:t>By 2040, engage employers to support greater hiring and retention of workers trained in fields necessary to support Chesapeake Bay Watershed Agreement Goals and Outcomes.</w:t>
      </w:r>
    </w:p>
    <w:p w14:paraId="7D308C23" w14:textId="77777777" w:rsidR="006E722A" w:rsidRDefault="006E722A" w:rsidP="006E722A">
      <w:pPr>
        <w:pStyle w:val="Heading3"/>
      </w:pPr>
      <w:r w:rsidRPr="007231FC">
        <w:t>Baseline and Current Condition</w:t>
      </w:r>
    </w:p>
    <w:p w14:paraId="3E2666DC" w14:textId="77777777" w:rsidR="00802208" w:rsidRPr="00802208" w:rsidRDefault="00802208" w:rsidP="00802208">
      <w:r w:rsidRPr="00802208">
        <w:t xml:space="preserve">In 2024, the Chesapeake Bay Program partnered with WE Strategies to perform a </w:t>
      </w:r>
      <w:hyperlink r:id="rId143">
        <w:r w:rsidRPr="00802208">
          <w:rPr>
            <w:rStyle w:val="Hyperlink"/>
          </w:rPr>
          <w:t>Landscape Analysis</w:t>
        </w:r>
      </w:hyperlink>
      <w:r w:rsidRPr="00802208">
        <w:t xml:space="preserve"> regarding workforce programming and retention across the watershed. Participants in this study highlighted several gaps they have experienced, including the lack of awareness of green job pathways, lack of relationships between training providers and employers, and lack of professional development and advancement opportunities. Understanding this baseline perception of the green workforce landscape will aid in creating strategies to address these gaps. </w:t>
      </w:r>
    </w:p>
    <w:p w14:paraId="0751AD21" w14:textId="77777777" w:rsidR="00802208" w:rsidRPr="00802208" w:rsidRDefault="00802208" w:rsidP="00802208">
      <w:r w:rsidRPr="00802208">
        <w:t xml:space="preserve">The following themes arose from this study, which showcase the current conditions of workforce perceptions in fields that support </w:t>
      </w:r>
      <w:r w:rsidRPr="00802208">
        <w:rPr>
          <w:i/>
          <w:iCs/>
        </w:rPr>
        <w:t>Chesapeake Bay Watershed Agreement</w:t>
      </w:r>
      <w:r w:rsidRPr="00802208">
        <w:t xml:space="preserve"> goals and outcomes:</w:t>
      </w:r>
    </w:p>
    <w:p w14:paraId="0D4E6551" w14:textId="77777777" w:rsidR="00FD1B6A" w:rsidRPr="00FD1B6A" w:rsidRDefault="00FD1B6A" w:rsidP="00146840">
      <w:pPr>
        <w:pStyle w:val="ListParagraph"/>
        <w:numPr>
          <w:ilvl w:val="0"/>
          <w:numId w:val="70"/>
        </w:numPr>
        <w:rPr>
          <w:lang w:val="en"/>
        </w:rPr>
      </w:pPr>
      <w:r w:rsidRPr="00FD1B6A">
        <w:rPr>
          <w:lang w:val="en"/>
        </w:rPr>
        <w:t>“Green jobs” are commonly thought of as jobs that are directly involved with environmental science, conservation, and being outdoors;</w:t>
      </w:r>
    </w:p>
    <w:p w14:paraId="13917E04" w14:textId="77777777" w:rsidR="00FD1B6A" w:rsidRPr="00FD1B6A" w:rsidRDefault="00FD1B6A" w:rsidP="00146840">
      <w:pPr>
        <w:pStyle w:val="ListParagraph"/>
        <w:numPr>
          <w:ilvl w:val="0"/>
          <w:numId w:val="70"/>
        </w:numPr>
        <w:rPr>
          <w:lang w:val="en"/>
        </w:rPr>
      </w:pPr>
      <w:r w:rsidRPr="00FD1B6A">
        <w:rPr>
          <w:lang w:val="en"/>
        </w:rPr>
        <w:t>Funding for professional development and career education opportunities is limited;</w:t>
      </w:r>
    </w:p>
    <w:p w14:paraId="4F9C0BA9" w14:textId="77777777" w:rsidR="00FD1B6A" w:rsidRPr="00FD1B6A" w:rsidRDefault="00FD1B6A" w:rsidP="00146840">
      <w:pPr>
        <w:pStyle w:val="ListParagraph"/>
        <w:numPr>
          <w:ilvl w:val="0"/>
          <w:numId w:val="70"/>
        </w:numPr>
        <w:rPr>
          <w:lang w:val="en"/>
        </w:rPr>
      </w:pPr>
      <w:r w:rsidRPr="00FD1B6A">
        <w:rPr>
          <w:lang w:val="en"/>
        </w:rPr>
        <w:t>Youth and emerging professionals may not have a clear understanding of important skills and future career paths within these fields, even after training programs are completed;</w:t>
      </w:r>
    </w:p>
    <w:p w14:paraId="307832AE" w14:textId="77777777" w:rsidR="00FD1B6A" w:rsidRPr="00FD1B6A" w:rsidRDefault="00FD1B6A" w:rsidP="00146840">
      <w:pPr>
        <w:pStyle w:val="ListParagraph"/>
        <w:numPr>
          <w:ilvl w:val="0"/>
          <w:numId w:val="70"/>
        </w:numPr>
        <w:rPr>
          <w:lang w:val="en"/>
        </w:rPr>
      </w:pPr>
      <w:r w:rsidRPr="00FD1B6A">
        <w:rPr>
          <w:lang w:val="en"/>
        </w:rPr>
        <w:lastRenderedPageBreak/>
        <w:t>Salary and availability of permanent, long-term jobs are seen as barriers by prospective employees;</w:t>
      </w:r>
    </w:p>
    <w:p w14:paraId="2852BC2C" w14:textId="0E3D005A" w:rsidR="00802208" w:rsidRPr="00FD1B6A" w:rsidRDefault="00FD1B6A" w:rsidP="00146840">
      <w:pPr>
        <w:pStyle w:val="ListParagraph"/>
        <w:numPr>
          <w:ilvl w:val="0"/>
          <w:numId w:val="70"/>
        </w:numPr>
        <w:rPr>
          <w:lang w:val="en"/>
        </w:rPr>
      </w:pPr>
      <w:r w:rsidRPr="00FD1B6A">
        <w:rPr>
          <w:lang w:val="en"/>
        </w:rPr>
        <w:t>Clear communication is lacking between training providers and employers, acknowledged by 84% of study participants.</w:t>
      </w:r>
    </w:p>
    <w:p w14:paraId="0909B775" w14:textId="77777777" w:rsidR="00802208" w:rsidRPr="00802208" w:rsidRDefault="00802208" w:rsidP="00802208">
      <w:r w:rsidRPr="00802208">
        <w:t xml:space="preserve">A 2021-2022 study titled </w:t>
      </w:r>
      <w:r w:rsidRPr="00802208">
        <w:rPr>
          <w:i/>
          <w:iCs/>
        </w:rPr>
        <w:t>Reviewing the Capacity of the Chesapeake Bay’s NGO Community</w:t>
      </w:r>
      <w:r w:rsidRPr="00802208">
        <w:t xml:space="preserve"> reveals additional insights regarding recruitment, training, employment, and retention challenges for non-profit organizations across the Chesapeake Bay region. Non-profit organizations are important to consider when seeking to achieve the Workforce Outcome, because they represent a major type of employer engaged in Chesapeake Bay watershed implementation and improvement efforts. Study participants emphasized that lean staffing and difficulty recruiting and retaining staff were a large concern. Frequent staff turnover “damages the ability to build and maintain relationships with constituents and places a burden on remaining staff” (p.2). Staff turnover at funder organizations was cited as a challenge that makes non-governmental organization (NGO) efforts to secure funding through already complex grant requirements more difficult. NGOs cite limited access to funding for professional development, training opportunities, and coordination, outreach, and engagement of both jobseekers and employers as a barrier to success for an NGO’s ability to maintain or grow their workforce or support workforce development programs. </w:t>
      </w:r>
    </w:p>
    <w:p w14:paraId="41AB35D6" w14:textId="77777777" w:rsidR="00802208" w:rsidRPr="00802208" w:rsidRDefault="00802208" w:rsidP="00802208">
      <w:r w:rsidRPr="00802208">
        <w:t xml:space="preserve">Similarly, challenges in achieving Chesapeake Bay Program (CBP) goals due to workforce shortages have been discussed by the Scientific and Technical Advisory Committee (STAC) and the Local Government Advisory Committee (LGAC). In July 2021, a STAC report, </w:t>
      </w:r>
      <w:hyperlink r:id="rId144">
        <w:r w:rsidRPr="00802208">
          <w:rPr>
            <w:rStyle w:val="Hyperlink"/>
            <w:i/>
            <w:iCs/>
          </w:rPr>
          <w:t>Overcoming the Hurdle: Addressing Implementation of Agricultural Best Management Practices (BMPs) Through a Social Science Lens</w:t>
        </w:r>
      </w:hyperlink>
      <w:r w:rsidRPr="00802208">
        <w:rPr>
          <w:i/>
          <w:iCs/>
        </w:rPr>
        <w:t xml:space="preserve">, </w:t>
      </w:r>
      <w:r w:rsidRPr="00802208">
        <w:t xml:space="preserve">recommended that the CBP should support new incentive structures for the development and retention of conservation professionals. In the 2019 </w:t>
      </w:r>
      <w:r w:rsidRPr="00802208">
        <w:rPr>
          <w:i/>
          <w:iCs/>
        </w:rPr>
        <w:t>Stormwater and Green Infrastructure Workforce Development Report</w:t>
      </w:r>
      <w:r w:rsidRPr="00802208">
        <w:t>, LGAC found there is significant demand for workforce to support implementation of BMPs and water infrastructure in local jurisdictions. LGAC followed up with a letter to the Executive Council recommending that they take a leadership role in promoting green infrastructure workforce development, training, and certification programs to support local economies and continue watershed restoration efforts.</w:t>
      </w:r>
    </w:p>
    <w:p w14:paraId="2520AA99" w14:textId="77777777" w:rsidR="00802208" w:rsidRPr="00802208" w:rsidRDefault="00802208" w:rsidP="00802208">
      <w:r w:rsidRPr="00802208">
        <w:t xml:space="preserve">The Workforce Workgroup intends to work strategically to ensure that all stakeholder groups in the Chesapeake Bay region are meaningfully included in efforts to achieve the Workforce Outcome and are brought into leadership and decision-making roles. Progress to achieve the Workforce Outcome will also be influenced by changing environmental conditions. Some careers and skillsets will increase in demand and new career opportunities and pathways will develop. New and emerging skills may be required, and </w:t>
      </w:r>
      <w:r w:rsidRPr="00802208">
        <w:lastRenderedPageBreak/>
        <w:t>the existing workforce may require enhanced skillsets to adapt to changing environmental conditions.</w:t>
      </w:r>
    </w:p>
    <w:p w14:paraId="57CB9A12" w14:textId="77777777" w:rsidR="00716D10" w:rsidRDefault="00716D10" w:rsidP="00716D10">
      <w:pPr>
        <w:pStyle w:val="Heading3"/>
      </w:pPr>
      <w:r>
        <w:t>Monitoring Progress and Indicators</w:t>
      </w:r>
    </w:p>
    <w:p w14:paraId="3C002C92" w14:textId="77777777" w:rsidR="004D0D62" w:rsidRPr="004D0D62" w:rsidRDefault="004D0D62" w:rsidP="004D0D62">
      <w:r w:rsidRPr="004D0D62">
        <w:t xml:space="preserve">The following potential indicators and monitoring approaches are proposed for the Workforce Outcome as a starting point for future decisions. A subcommittee of Workforce Workgroup members, industry representatives, and supporting staff will be convened to define target industries, evaluate available data, reach agreement on final indicators and relevant sector definitions, and establish the process and responsibilities for data reporting. The subcommittee should include a mix of training providers and representatives from signatories’ Department of Labor and comparable relevant agencies, that are familiar with, and have access to, employment, job outlook, wage, and credentialing data. The subcommittee will work to finalize indicators by the end of June 2027. Because the industries that directly and indirectly touch the green sector are so broad, the subcommittee will identify 10-15 example occupations and sectors, defined as “Indicator Job Species,” to more effectively and efficiently track and monitor progress towards this outcome across the Chesapeake Bay jurisdictions. </w:t>
      </w:r>
    </w:p>
    <w:p w14:paraId="30B8B3E2" w14:textId="77777777" w:rsidR="004D0D62" w:rsidRPr="004D0D62" w:rsidRDefault="004D0D62" w:rsidP="004D0D62">
      <w:pPr>
        <w:rPr>
          <w:u w:val="single"/>
          <w:lang w:val="en"/>
        </w:rPr>
      </w:pPr>
      <w:r w:rsidRPr="004D0D62">
        <w:rPr>
          <w:u w:val="single"/>
          <w:lang w:val="en"/>
        </w:rPr>
        <w:t xml:space="preserve">Monitoring: Job Placement within Chesapeake Bay Employment Sector </w:t>
      </w:r>
    </w:p>
    <w:p w14:paraId="38D9B61A" w14:textId="77777777" w:rsidR="004D0D62" w:rsidRPr="004D0D62" w:rsidRDefault="004D0D62" w:rsidP="004D0D62">
      <w:r w:rsidRPr="004D0D62">
        <w:t xml:space="preserve">The Workforce Workgroup indicator development subcommittee will work to define a methodology and set of data to monitor job placement within the Chesapeake Bay employment sector. Potential data sources could include the </w:t>
      </w:r>
      <w:hyperlink r:id="rId145">
        <w:r w:rsidRPr="004D0D62">
          <w:rPr>
            <w:rStyle w:val="Hyperlink"/>
          </w:rPr>
          <w:t>Quarterly Census of Employment and Wages</w:t>
        </w:r>
      </w:hyperlink>
      <w:r w:rsidRPr="004D0D62">
        <w:t xml:space="preserve"> to track employment rates for a defined list of industry codes, data collected via programs like EARN Maryland, and more. Demographic data and current unemployment and underemployment status for a subset of indicator jobs should be monitored with placement, if possible, to ensure that all job seekers are participating and succeeding in career pathways. One source of this data is the </w:t>
      </w:r>
      <w:hyperlink r:id="rId146">
        <w:r w:rsidRPr="004D0D62">
          <w:rPr>
            <w:rStyle w:val="Hyperlink"/>
          </w:rPr>
          <w:t>US Equal Employment Opportunity Commission</w:t>
        </w:r>
      </w:hyperlink>
      <w:r w:rsidRPr="004D0D62">
        <w:t>.</w:t>
      </w:r>
    </w:p>
    <w:p w14:paraId="111D9600" w14:textId="77777777" w:rsidR="004D0D62" w:rsidRPr="004D0D62" w:rsidRDefault="004D0D62" w:rsidP="004D0D62">
      <w:r w:rsidRPr="004D0D62">
        <w:t xml:space="preserve">The Workforce Workgroup indicator development subcommittee will identify 10-15 indicator jobs that are essential to Chesapeake Bay restoration and conservation progress. Indicator jobs will be linked to their Standard Occupational Codes (SOCs) as established by the Bureau of Labor and Statistics. The subcommittee will prioritize jobs which are representative of workforce needs to achieve </w:t>
      </w:r>
      <w:r w:rsidRPr="004D0D62">
        <w:rPr>
          <w:i/>
          <w:iCs/>
        </w:rPr>
        <w:t>Chesapeake Bay Watershed Agreement</w:t>
      </w:r>
      <w:r w:rsidRPr="004D0D62">
        <w:t xml:space="preserve"> outcomes. Indicator jobs will also be organized and selected to ensure representation across educational requirements, geography, and sector, and identified via SOCs (e.g., Environmental Engineers (</w:t>
      </w:r>
      <w:hyperlink r:id="rId147">
        <w:r w:rsidRPr="004D0D62">
          <w:rPr>
            <w:rStyle w:val="Hyperlink"/>
          </w:rPr>
          <w:t>17-2081</w:t>
        </w:r>
      </w:hyperlink>
      <w:r w:rsidRPr="004D0D62">
        <w:t>) and Agricultural Technicians (</w:t>
      </w:r>
      <w:hyperlink r:id="rId148">
        <w:r w:rsidRPr="004D0D62">
          <w:rPr>
            <w:rStyle w:val="Hyperlink"/>
          </w:rPr>
          <w:t>19-4012</w:t>
        </w:r>
      </w:hyperlink>
      <w:r w:rsidRPr="004D0D62">
        <w:t xml:space="preserve">)). Indicator jobs will be representative of both degree-requiring and non-requiring pathways. Indicator job </w:t>
      </w:r>
      <w:r w:rsidRPr="004D0D62">
        <w:lastRenderedPageBreak/>
        <w:t>selection will also consider and reflect new, emerging, and changing in-demand skillsets and occupational developments associated with changing environmental conditions. For example, occupations related to adaptive management, stormwater, or natural emergencies could emerge as jobs to track. Once an array of indicator jobs and associated data sources are identified, the workgroup will track employment-related trends to measure progress towards achieving the Workforce Outcome.</w:t>
      </w:r>
    </w:p>
    <w:p w14:paraId="0668E2EA" w14:textId="77777777" w:rsidR="004D0D62" w:rsidRPr="004D0D62" w:rsidRDefault="004D0D62" w:rsidP="004D0D62">
      <w:pPr>
        <w:rPr>
          <w:u w:val="single"/>
          <w:lang w:val="en"/>
        </w:rPr>
      </w:pPr>
      <w:r w:rsidRPr="004D0D62">
        <w:rPr>
          <w:u w:val="single"/>
          <w:lang w:val="en"/>
        </w:rPr>
        <w:t xml:space="preserve">Monitoring: Increased Awareness, Resources, and Engagement </w:t>
      </w:r>
    </w:p>
    <w:p w14:paraId="00D5DF29" w14:textId="77777777" w:rsidR="004D0D62" w:rsidRPr="004D0D62" w:rsidRDefault="004D0D62" w:rsidP="004D0D62">
      <w:r w:rsidRPr="004D0D62">
        <w:t>The Workforce Workgroup will track the cumulative development of tools, resources, products, and programming developed to support awareness of environmental careers and the in-demand skills and pathways to access these opportunities. Example resources and engagement activities include career days, seminars and webinars, efforts to embed workforce development in K-12 curriculum, career counselor engagement, creation of career guides and maps, and communication to promote and increase the availability of careers, career networks, internships, and mentorship opportunities.</w:t>
      </w:r>
    </w:p>
    <w:p w14:paraId="2DFF8140" w14:textId="77777777" w:rsidR="004D0D62" w:rsidRPr="004D0D62" w:rsidRDefault="004D0D62" w:rsidP="004D0D62">
      <w:pPr>
        <w:rPr>
          <w:u w:val="single"/>
          <w:lang w:val="en"/>
        </w:rPr>
      </w:pPr>
      <w:r w:rsidRPr="004D0D62">
        <w:rPr>
          <w:u w:val="single"/>
          <w:lang w:val="en"/>
        </w:rPr>
        <w:t>Monitoring: Industry-Recognized Credentials Attained</w:t>
      </w:r>
    </w:p>
    <w:p w14:paraId="3E0E5159" w14:textId="77777777" w:rsidR="004D0D62" w:rsidRPr="004D0D62" w:rsidRDefault="004D0D62" w:rsidP="004D0D62">
      <w:r w:rsidRPr="004D0D62">
        <w:t>More work is needed to define the method for how and what data will be collected under this potential indicator. One option is to use the Annual Workforce Innovation and Opportunity Act (WIOA) state performance reporting data and incumbent worker training outcomes for credential attainment for a defined sector. Signatories may have other ways of tracking attainment of industry-recognized credentials that could also be used. Once the indicator development subcommittee selects 10-15 indicator jobs, the industry recognized credentials (IRCs) associated with those jobs will be tracked and monitored. The Workforce Workgroup will seek to identify gaps and barriers in credentialing. Gaps may be more prevalent for indicator jobs associated with emergent in-demand skills or occupations (e.g., skills associated with changing environmental conditions). The workgroup acknowledges that not all industry-recognized credentials are recognized or valued by employers equally, and that work will be required to understand gaps in industry-recognized credentials, where new credentials may need to be developed, and how to effectively communicate these pathways.</w:t>
      </w:r>
    </w:p>
    <w:p w14:paraId="11D6D624" w14:textId="77777777" w:rsidR="004D0D62" w:rsidRPr="004D0D62" w:rsidRDefault="004D0D62" w:rsidP="004D0D62">
      <w:pPr>
        <w:rPr>
          <w:u w:val="single"/>
          <w:lang w:val="en"/>
        </w:rPr>
      </w:pPr>
      <w:r w:rsidRPr="004D0D62">
        <w:rPr>
          <w:u w:val="single"/>
          <w:lang w:val="en"/>
        </w:rPr>
        <w:t>Monitoring: Average Annual Sector Wages</w:t>
      </w:r>
    </w:p>
    <w:p w14:paraId="79E1EAEE" w14:textId="77777777" w:rsidR="004D0D62" w:rsidRPr="004D0D62" w:rsidRDefault="004D0D62" w:rsidP="004D0D62">
      <w:r w:rsidRPr="004D0D62">
        <w:t xml:space="preserve">The Workforce Workgroup will consider tracking wage growth and stagnation in identified sectors and jobs. Average wages of indicator jobs could be monitored on an annual basis and compared to a baseline year and relative to inflation. Wage growth or stagnation, particularly of the indicator jobs, may prove a valuable metric to track progress and challenges to achieve the Workforce Outcome. Cross-comparison of wage growth or </w:t>
      </w:r>
      <w:r w:rsidRPr="004D0D62">
        <w:lastRenderedPageBreak/>
        <w:t>stagnation with the availability and accessibility of credentialing under the identified sectors may provide valuable insights about upward mobility, economic security, and other employment trends or needs across the Chesapeake Bay region.</w:t>
      </w:r>
    </w:p>
    <w:p w14:paraId="484F5AC7" w14:textId="77777777" w:rsidR="004D0D62" w:rsidRPr="004D0D62" w:rsidRDefault="004D0D62" w:rsidP="004D0D62">
      <w:pPr>
        <w:rPr>
          <w:u w:val="single"/>
          <w:lang w:val="en"/>
        </w:rPr>
      </w:pPr>
      <w:r w:rsidRPr="004D0D62">
        <w:rPr>
          <w:u w:val="single"/>
          <w:lang w:val="en"/>
        </w:rPr>
        <w:t>Monitoring: Placement Trends in Green Career Training Programs</w:t>
      </w:r>
    </w:p>
    <w:p w14:paraId="275A5358" w14:textId="77777777" w:rsidR="004D0D62" w:rsidRPr="004D0D62" w:rsidRDefault="004D0D62" w:rsidP="004D0D62">
      <w:r w:rsidRPr="004D0D62">
        <w:t xml:space="preserve">The Workforce Workgroup will monitor and track the success of select green career training programs including apprenticeships, fellowships, internships, corps, and corps-adjacent programs with primary success being defined as placement into a permanent job after completion of the program. Other values and successes from these types of programs could include attainment of credentials, skills, and initial work experiences that are supportive of a long-term career in the industry. </w:t>
      </w:r>
    </w:p>
    <w:p w14:paraId="37191958" w14:textId="09C23B36" w:rsidR="00D85A94" w:rsidRDefault="00D85A94" w:rsidP="00D85A94">
      <w:pPr>
        <w:pStyle w:val="Heading3"/>
      </w:pPr>
      <w:r>
        <w:t xml:space="preserve">Situation Analysis for Outcome </w:t>
      </w:r>
      <w:r w:rsidR="00752639">
        <w:t>4</w:t>
      </w:r>
      <w:r>
        <w:t xml:space="preserve">.6: </w:t>
      </w:r>
      <w:r w:rsidR="00752639">
        <w:t>Workforce</w:t>
      </w:r>
    </w:p>
    <w:p w14:paraId="13DCD169" w14:textId="1EBBB59E" w:rsidR="00FB7F2A" w:rsidRDefault="00752639" w:rsidP="00AC75B1">
      <w:r w:rsidRPr="247880E0">
        <w:t>The following table identifies challenges that will impact progress towards attaining this outcome and its targets. This analysis considers scientific, environmental, fiscal or policy-related developments that have already or may influence work during the upcoming six-year Management Strategy cycle. Consideration is given to which challenges are within and outside of CBP’s ability to influence. Challenges associated with Changing Environmental Conditions are denoted with an asterisk (*). Challenges listed in bold font have been identified by the Goal Team and its Workgroups as being priorities for the Workgroup to seek to address or make progress against through the development and implementation of Management Approaches.</w:t>
      </w:r>
    </w:p>
    <w:tbl>
      <w:tblPr>
        <w:tblStyle w:val="TableGrid"/>
        <w:tblW w:w="9445" w:type="dxa"/>
        <w:tblLook w:val="04A0" w:firstRow="1" w:lastRow="0" w:firstColumn="1" w:lastColumn="0" w:noHBand="0" w:noVBand="1"/>
      </w:tblPr>
      <w:tblGrid>
        <w:gridCol w:w="8005"/>
        <w:gridCol w:w="720"/>
        <w:gridCol w:w="720"/>
      </w:tblGrid>
      <w:tr w:rsidR="00BD348A" w:rsidRPr="006350C4" w14:paraId="32AB07EF" w14:textId="77777777" w:rsidTr="005C0A83">
        <w:trPr>
          <w:cantSplit/>
          <w:trHeight w:val="2110"/>
        </w:trPr>
        <w:tc>
          <w:tcPr>
            <w:tcW w:w="8005" w:type="dxa"/>
            <w:vAlign w:val="bottom"/>
          </w:tcPr>
          <w:p w14:paraId="523E5FF5" w14:textId="77777777" w:rsidR="00BD348A" w:rsidRPr="00D44C30" w:rsidRDefault="00BD348A" w:rsidP="005C0A83">
            <w:pPr>
              <w:rPr>
                <w:b/>
                <w:bCs/>
              </w:rPr>
            </w:pPr>
            <w:r w:rsidRPr="00D44C30">
              <w:rPr>
                <w:b/>
                <w:bCs/>
              </w:rPr>
              <w:t>Challenges</w:t>
            </w:r>
          </w:p>
        </w:tc>
        <w:tc>
          <w:tcPr>
            <w:tcW w:w="720" w:type="dxa"/>
            <w:textDirection w:val="btLr"/>
          </w:tcPr>
          <w:p w14:paraId="3DF42C32" w14:textId="77777777" w:rsidR="00BD348A" w:rsidRPr="006350C4" w:rsidRDefault="00BD348A" w:rsidP="005C0A83">
            <w:pPr>
              <w:ind w:left="113" w:right="113"/>
            </w:pPr>
            <w:r w:rsidRPr="006350C4">
              <w:t>Within</w:t>
            </w:r>
            <w:r>
              <w:t xml:space="preserve"> CBPs</w:t>
            </w:r>
            <w:r w:rsidRPr="006350C4">
              <w:t xml:space="preserve"> </w:t>
            </w:r>
            <w:r>
              <w:t>ability to</w:t>
            </w:r>
            <w:r w:rsidRPr="006350C4">
              <w:t xml:space="preserve"> influence</w:t>
            </w:r>
          </w:p>
        </w:tc>
        <w:tc>
          <w:tcPr>
            <w:tcW w:w="720" w:type="dxa"/>
            <w:textDirection w:val="btLr"/>
          </w:tcPr>
          <w:p w14:paraId="5B504D1C" w14:textId="77777777" w:rsidR="00BD348A" w:rsidRPr="006350C4" w:rsidRDefault="00BD348A" w:rsidP="005C0A83">
            <w:pPr>
              <w:ind w:left="113" w:right="113"/>
            </w:pPr>
            <w:r w:rsidRPr="006350C4">
              <w:t>Outside of CB</w:t>
            </w:r>
            <w:r>
              <w:t>P's</w:t>
            </w:r>
            <w:r w:rsidRPr="006350C4">
              <w:t xml:space="preserve"> </w:t>
            </w:r>
            <w:r>
              <w:t xml:space="preserve">ability to </w:t>
            </w:r>
            <w:r w:rsidRPr="006350C4">
              <w:t>influence</w:t>
            </w:r>
          </w:p>
        </w:tc>
      </w:tr>
      <w:tr w:rsidR="00454F33" w:rsidRPr="000F3901" w14:paraId="39586A9D" w14:textId="77777777" w:rsidTr="00454F33">
        <w:trPr>
          <w:trHeight w:val="286"/>
        </w:trPr>
        <w:tc>
          <w:tcPr>
            <w:tcW w:w="8005" w:type="dxa"/>
            <w:shd w:val="clear" w:color="auto" w:fill="E8E8E8" w:themeFill="background2"/>
            <w:vAlign w:val="bottom"/>
          </w:tcPr>
          <w:p w14:paraId="665C30B7" w14:textId="5ABDB016" w:rsidR="00454F33" w:rsidRPr="00FD54A8" w:rsidRDefault="00454F33" w:rsidP="00454F33">
            <w:r w:rsidRPr="00D24C33">
              <w:rPr>
                <w:i/>
                <w:iCs/>
              </w:rPr>
              <w:t>Funding, organizational capacity, and structural challenges:</w:t>
            </w:r>
          </w:p>
        </w:tc>
        <w:tc>
          <w:tcPr>
            <w:tcW w:w="720" w:type="dxa"/>
            <w:shd w:val="clear" w:color="auto" w:fill="E8E8E8" w:themeFill="background2"/>
          </w:tcPr>
          <w:p w14:paraId="79C5D4F6" w14:textId="77777777" w:rsidR="00454F33" w:rsidRPr="00FD54A8" w:rsidRDefault="00454F33" w:rsidP="00454F33"/>
        </w:tc>
        <w:tc>
          <w:tcPr>
            <w:tcW w:w="720" w:type="dxa"/>
            <w:shd w:val="clear" w:color="auto" w:fill="E8E8E8" w:themeFill="background2"/>
          </w:tcPr>
          <w:p w14:paraId="3587E491" w14:textId="77777777" w:rsidR="00454F33" w:rsidRPr="00FD54A8" w:rsidRDefault="00454F33" w:rsidP="00454F33"/>
        </w:tc>
      </w:tr>
      <w:tr w:rsidR="00454F33" w:rsidRPr="00C032A5" w14:paraId="6FA64CCB" w14:textId="77777777" w:rsidTr="005C0A83">
        <w:trPr>
          <w:trHeight w:val="286"/>
        </w:trPr>
        <w:tc>
          <w:tcPr>
            <w:tcW w:w="8005" w:type="dxa"/>
          </w:tcPr>
          <w:p w14:paraId="0FFEDE02" w14:textId="3A191F0C" w:rsidR="00454F33" w:rsidRPr="00FD54A8" w:rsidRDefault="00454F33" w:rsidP="00454F33">
            <w:r w:rsidRPr="00D24C33">
              <w:t>Lack of funding for workforce development programs for green careers</w:t>
            </w:r>
          </w:p>
        </w:tc>
        <w:tc>
          <w:tcPr>
            <w:tcW w:w="720" w:type="dxa"/>
          </w:tcPr>
          <w:p w14:paraId="3F97A574" w14:textId="70C8EE24" w:rsidR="00454F33" w:rsidRPr="00FD54A8" w:rsidRDefault="00454F33" w:rsidP="00454F33">
            <w:r w:rsidRPr="00D24C33">
              <w:t>X</w:t>
            </w:r>
          </w:p>
        </w:tc>
        <w:tc>
          <w:tcPr>
            <w:tcW w:w="720" w:type="dxa"/>
          </w:tcPr>
          <w:p w14:paraId="37B32BDB" w14:textId="77777777" w:rsidR="00454F33" w:rsidRPr="00FD54A8" w:rsidRDefault="00454F33" w:rsidP="00454F33"/>
        </w:tc>
      </w:tr>
      <w:tr w:rsidR="00454F33" w14:paraId="6F6DD58F" w14:textId="77777777" w:rsidTr="005C0A83">
        <w:trPr>
          <w:trHeight w:val="286"/>
        </w:trPr>
        <w:tc>
          <w:tcPr>
            <w:tcW w:w="8005" w:type="dxa"/>
          </w:tcPr>
          <w:p w14:paraId="59DCF896" w14:textId="6764D2A9" w:rsidR="00454F33" w:rsidRPr="00FD54A8" w:rsidRDefault="00454F33" w:rsidP="00454F33">
            <w:r w:rsidRPr="00D24C33">
              <w:t>Lack of organizational capacity to apply for</w:t>
            </w:r>
            <w:r>
              <w:t xml:space="preserve"> and </w:t>
            </w:r>
            <w:r w:rsidRPr="00D24C33">
              <w:t>host workforce development opportunities</w:t>
            </w:r>
          </w:p>
        </w:tc>
        <w:tc>
          <w:tcPr>
            <w:tcW w:w="720" w:type="dxa"/>
          </w:tcPr>
          <w:p w14:paraId="0D39819D" w14:textId="21F299B4" w:rsidR="00454F33" w:rsidRPr="00FD54A8" w:rsidRDefault="00454F33" w:rsidP="00454F33">
            <w:r w:rsidRPr="00D24C33">
              <w:t>X</w:t>
            </w:r>
          </w:p>
        </w:tc>
        <w:tc>
          <w:tcPr>
            <w:tcW w:w="720" w:type="dxa"/>
          </w:tcPr>
          <w:p w14:paraId="722E25D2" w14:textId="77777777" w:rsidR="00454F33" w:rsidRPr="00FD54A8" w:rsidRDefault="00454F33" w:rsidP="00454F33"/>
        </w:tc>
      </w:tr>
      <w:tr w:rsidR="00454F33" w14:paraId="1F349282" w14:textId="77777777" w:rsidTr="005C0A83">
        <w:trPr>
          <w:trHeight w:val="64"/>
        </w:trPr>
        <w:tc>
          <w:tcPr>
            <w:tcW w:w="8005" w:type="dxa"/>
          </w:tcPr>
          <w:p w14:paraId="63A6BAEB" w14:textId="72FF4EFA" w:rsidR="00454F33" w:rsidRPr="00FD54A8" w:rsidRDefault="00454F33" w:rsidP="00454F33">
            <w:r w:rsidRPr="247880E0">
              <w:t>Lack of technical assistance providers providing strategic support to increase awareness and opportunities for green sector jobs</w:t>
            </w:r>
          </w:p>
        </w:tc>
        <w:tc>
          <w:tcPr>
            <w:tcW w:w="720" w:type="dxa"/>
          </w:tcPr>
          <w:p w14:paraId="0E5DBFD6" w14:textId="4785BCB0" w:rsidR="00454F33" w:rsidRPr="00FD54A8" w:rsidRDefault="00454F33" w:rsidP="00454F33">
            <w:r w:rsidRPr="00D24C33">
              <w:t>X</w:t>
            </w:r>
          </w:p>
        </w:tc>
        <w:tc>
          <w:tcPr>
            <w:tcW w:w="720" w:type="dxa"/>
          </w:tcPr>
          <w:p w14:paraId="3D952EE3" w14:textId="77777777" w:rsidR="00454F33" w:rsidRPr="00FD54A8" w:rsidRDefault="00454F33" w:rsidP="00454F33"/>
        </w:tc>
      </w:tr>
      <w:tr w:rsidR="00454F33" w:rsidRPr="000F3901" w14:paraId="23989386" w14:textId="77777777" w:rsidTr="005C0A83">
        <w:trPr>
          <w:trHeight w:val="286"/>
        </w:trPr>
        <w:tc>
          <w:tcPr>
            <w:tcW w:w="8005" w:type="dxa"/>
          </w:tcPr>
          <w:p w14:paraId="3EE5491D" w14:textId="70A48D1E" w:rsidR="00454F33" w:rsidRPr="00FD54A8" w:rsidRDefault="00454F33" w:rsidP="00454F33">
            <w:r w:rsidRPr="00D24C33">
              <w:rPr>
                <w:b/>
                <w:bCs/>
              </w:rPr>
              <w:t>Low organizational capacit</w:t>
            </w:r>
            <w:r>
              <w:rPr>
                <w:b/>
                <w:bCs/>
              </w:rPr>
              <w:t>y and</w:t>
            </w:r>
            <w:r w:rsidRPr="00D24C33">
              <w:rPr>
                <w:b/>
                <w:bCs/>
              </w:rPr>
              <w:t xml:space="preserve"> insufficient funding to coordinate outreach and engagement to students and jobseekers (e.g., career fair attendance, materials distribution)</w:t>
            </w:r>
          </w:p>
        </w:tc>
        <w:tc>
          <w:tcPr>
            <w:tcW w:w="720" w:type="dxa"/>
          </w:tcPr>
          <w:p w14:paraId="7D32A6BD" w14:textId="73C6A84A" w:rsidR="00454F33" w:rsidRPr="00FD54A8" w:rsidRDefault="00454F33" w:rsidP="00454F33">
            <w:r w:rsidRPr="00D24C33">
              <w:t>X</w:t>
            </w:r>
          </w:p>
        </w:tc>
        <w:tc>
          <w:tcPr>
            <w:tcW w:w="720" w:type="dxa"/>
          </w:tcPr>
          <w:p w14:paraId="1B338C42" w14:textId="77777777" w:rsidR="00454F33" w:rsidRPr="00FD54A8" w:rsidRDefault="00454F33" w:rsidP="00454F33"/>
        </w:tc>
      </w:tr>
      <w:tr w:rsidR="00454F33" w14:paraId="23A64E55" w14:textId="77777777" w:rsidTr="005C0A83">
        <w:trPr>
          <w:trHeight w:val="286"/>
        </w:trPr>
        <w:tc>
          <w:tcPr>
            <w:tcW w:w="8005" w:type="dxa"/>
          </w:tcPr>
          <w:p w14:paraId="2F604376" w14:textId="27330A68" w:rsidR="00454F33" w:rsidRPr="00FD54A8" w:rsidRDefault="00454F33" w:rsidP="00454F33">
            <w:r w:rsidRPr="00D24C33">
              <w:rPr>
                <w:b/>
                <w:bCs/>
              </w:rPr>
              <w:lastRenderedPageBreak/>
              <w:t>Low organizational capacity</w:t>
            </w:r>
            <w:r>
              <w:rPr>
                <w:b/>
                <w:bCs/>
              </w:rPr>
              <w:t xml:space="preserve"> and </w:t>
            </w:r>
            <w:r w:rsidRPr="00D24C33">
              <w:rPr>
                <w:b/>
                <w:bCs/>
              </w:rPr>
              <w:t>insufficient funding to coordinate outreach and connect employers with training providers</w:t>
            </w:r>
          </w:p>
        </w:tc>
        <w:tc>
          <w:tcPr>
            <w:tcW w:w="720" w:type="dxa"/>
          </w:tcPr>
          <w:p w14:paraId="1B08E029" w14:textId="6C23046E" w:rsidR="00454F33" w:rsidRPr="00FD54A8" w:rsidRDefault="00454F33" w:rsidP="00454F33">
            <w:r w:rsidRPr="00D24C33">
              <w:t>X</w:t>
            </w:r>
          </w:p>
        </w:tc>
        <w:tc>
          <w:tcPr>
            <w:tcW w:w="720" w:type="dxa"/>
          </w:tcPr>
          <w:p w14:paraId="3E8C33A6" w14:textId="77777777" w:rsidR="00454F33" w:rsidRPr="00FD54A8" w:rsidRDefault="00454F33" w:rsidP="00454F33"/>
        </w:tc>
      </w:tr>
      <w:tr w:rsidR="00454F33" w:rsidRPr="00285A84" w14:paraId="5CF971D9" w14:textId="77777777" w:rsidTr="005C0A83">
        <w:trPr>
          <w:trHeight w:val="286"/>
        </w:trPr>
        <w:tc>
          <w:tcPr>
            <w:tcW w:w="8005" w:type="dxa"/>
          </w:tcPr>
          <w:p w14:paraId="3E17E35A" w14:textId="166DE933" w:rsidR="00454F33" w:rsidRPr="00FD54A8" w:rsidRDefault="00454F33" w:rsidP="00454F33">
            <w:r w:rsidRPr="001F214F">
              <w:t>Lack of access to funding for professional development, training opportunities, and skill-building to attract and retain prospective jobseekers</w:t>
            </w:r>
          </w:p>
        </w:tc>
        <w:tc>
          <w:tcPr>
            <w:tcW w:w="720" w:type="dxa"/>
          </w:tcPr>
          <w:p w14:paraId="3579D0AF" w14:textId="1197F91C" w:rsidR="00454F33" w:rsidRPr="00FD54A8" w:rsidRDefault="00454F33" w:rsidP="00454F33">
            <w:r w:rsidRPr="00D24C33">
              <w:t>X</w:t>
            </w:r>
          </w:p>
        </w:tc>
        <w:tc>
          <w:tcPr>
            <w:tcW w:w="720" w:type="dxa"/>
          </w:tcPr>
          <w:p w14:paraId="1D478D03" w14:textId="77777777" w:rsidR="00454F33" w:rsidRPr="00FD54A8" w:rsidRDefault="00454F33" w:rsidP="00454F33"/>
        </w:tc>
      </w:tr>
      <w:tr w:rsidR="00454F33" w14:paraId="014BF11E" w14:textId="77777777" w:rsidTr="005C0A83">
        <w:trPr>
          <w:trHeight w:val="286"/>
        </w:trPr>
        <w:tc>
          <w:tcPr>
            <w:tcW w:w="8005" w:type="dxa"/>
          </w:tcPr>
          <w:p w14:paraId="68916FCA" w14:textId="0E3C67C3" w:rsidR="00454F33" w:rsidRPr="00FD54A8" w:rsidRDefault="00454F33" w:rsidP="00454F33">
            <w:r w:rsidRPr="00D24C33">
              <w:t>Prevalence of low-paid and seasonal entry-level positions create economic barriers</w:t>
            </w:r>
            <w:r>
              <w:t xml:space="preserve">, </w:t>
            </w:r>
            <w:r w:rsidRPr="00D24C33">
              <w:t>such as long-term job insecurities and retention challenges</w:t>
            </w:r>
          </w:p>
        </w:tc>
        <w:tc>
          <w:tcPr>
            <w:tcW w:w="720" w:type="dxa"/>
          </w:tcPr>
          <w:p w14:paraId="2E7A900B" w14:textId="77777777" w:rsidR="00454F33" w:rsidRPr="00FD54A8" w:rsidRDefault="00454F33" w:rsidP="00454F33"/>
        </w:tc>
        <w:tc>
          <w:tcPr>
            <w:tcW w:w="720" w:type="dxa"/>
          </w:tcPr>
          <w:p w14:paraId="2EF4D2E9" w14:textId="3E656D58" w:rsidR="00454F33" w:rsidRPr="00FD54A8" w:rsidRDefault="00454F33" w:rsidP="00454F33">
            <w:r w:rsidRPr="00D24C33">
              <w:t>X</w:t>
            </w:r>
          </w:p>
        </w:tc>
      </w:tr>
      <w:tr w:rsidR="00454F33" w14:paraId="522E0980" w14:textId="77777777" w:rsidTr="005C0A83">
        <w:trPr>
          <w:trHeight w:val="143"/>
        </w:trPr>
        <w:tc>
          <w:tcPr>
            <w:tcW w:w="8005" w:type="dxa"/>
          </w:tcPr>
          <w:p w14:paraId="596DAF6A" w14:textId="5420AA13" w:rsidR="00454F33" w:rsidRPr="00FD54A8" w:rsidRDefault="00454F33" w:rsidP="00454F33">
            <w:r w:rsidRPr="247880E0">
              <w:t>Difficulty recruiting and retaining workers for jobs that occur outdoors (e.g., BMP maintenance) with increasing extreme weather*</w:t>
            </w:r>
          </w:p>
        </w:tc>
        <w:tc>
          <w:tcPr>
            <w:tcW w:w="720" w:type="dxa"/>
          </w:tcPr>
          <w:p w14:paraId="5FEF5318" w14:textId="77777777" w:rsidR="00454F33" w:rsidRPr="00FD54A8" w:rsidRDefault="00454F33" w:rsidP="00454F33"/>
        </w:tc>
        <w:tc>
          <w:tcPr>
            <w:tcW w:w="720" w:type="dxa"/>
          </w:tcPr>
          <w:p w14:paraId="7B53A000" w14:textId="04298455" w:rsidR="00454F33" w:rsidRPr="00FD54A8" w:rsidRDefault="00454F33" w:rsidP="00454F33">
            <w:r w:rsidRPr="00D24C33">
              <w:t>X</w:t>
            </w:r>
          </w:p>
        </w:tc>
      </w:tr>
      <w:tr w:rsidR="00454F33" w:rsidRPr="009B240B" w14:paraId="6F129C6B" w14:textId="77777777" w:rsidTr="005C0A83">
        <w:trPr>
          <w:trHeight w:val="314"/>
        </w:trPr>
        <w:tc>
          <w:tcPr>
            <w:tcW w:w="8005" w:type="dxa"/>
          </w:tcPr>
          <w:p w14:paraId="4B2F43BF" w14:textId="47C653CC" w:rsidR="00454F33" w:rsidRPr="00FD54A8" w:rsidRDefault="00454F33" w:rsidP="00454F33">
            <w:r w:rsidRPr="00D24C33">
              <w:t>Lack of networks connecting jobseekers to training providers</w:t>
            </w:r>
          </w:p>
        </w:tc>
        <w:tc>
          <w:tcPr>
            <w:tcW w:w="720" w:type="dxa"/>
          </w:tcPr>
          <w:p w14:paraId="6F46E4D4" w14:textId="1E898550" w:rsidR="00454F33" w:rsidRPr="00FD54A8" w:rsidRDefault="00454F33" w:rsidP="00454F33">
            <w:r w:rsidRPr="00D24C33">
              <w:t>X</w:t>
            </w:r>
          </w:p>
        </w:tc>
        <w:tc>
          <w:tcPr>
            <w:tcW w:w="720" w:type="dxa"/>
          </w:tcPr>
          <w:p w14:paraId="0DC58F2E" w14:textId="77777777" w:rsidR="00454F33" w:rsidRPr="00FD54A8" w:rsidRDefault="00454F33" w:rsidP="00454F33"/>
        </w:tc>
      </w:tr>
      <w:tr w:rsidR="00454F33" w14:paraId="36F9BFC1" w14:textId="77777777" w:rsidTr="005C0A83">
        <w:trPr>
          <w:trHeight w:val="286"/>
        </w:trPr>
        <w:tc>
          <w:tcPr>
            <w:tcW w:w="8005" w:type="dxa"/>
          </w:tcPr>
          <w:p w14:paraId="3807A45D" w14:textId="1CCC1D7D" w:rsidR="00454F33" w:rsidRPr="00FD54A8" w:rsidRDefault="00454F33" w:rsidP="00454F33">
            <w:r w:rsidRPr="00D24C33">
              <w:t>Need for increased transparency in application and hiring processes, including salary transparency</w:t>
            </w:r>
          </w:p>
        </w:tc>
        <w:tc>
          <w:tcPr>
            <w:tcW w:w="720" w:type="dxa"/>
          </w:tcPr>
          <w:p w14:paraId="1839686B" w14:textId="77777777" w:rsidR="00454F33" w:rsidRPr="00FD54A8" w:rsidRDefault="00454F33" w:rsidP="00454F33"/>
        </w:tc>
        <w:tc>
          <w:tcPr>
            <w:tcW w:w="720" w:type="dxa"/>
          </w:tcPr>
          <w:p w14:paraId="6D67822C" w14:textId="5D940C91" w:rsidR="00454F33" w:rsidRPr="00FD54A8" w:rsidRDefault="00454F33" w:rsidP="00454F33">
            <w:r w:rsidRPr="00D24C33">
              <w:t>X</w:t>
            </w:r>
          </w:p>
        </w:tc>
      </w:tr>
      <w:tr w:rsidR="00454F33" w14:paraId="08979352" w14:textId="77777777" w:rsidTr="005C0A83">
        <w:trPr>
          <w:trHeight w:val="286"/>
        </w:trPr>
        <w:tc>
          <w:tcPr>
            <w:tcW w:w="8005" w:type="dxa"/>
          </w:tcPr>
          <w:p w14:paraId="263E2D00" w14:textId="13B2ED72" w:rsidR="00454F33" w:rsidRPr="00FD54A8" w:rsidRDefault="00454F33" w:rsidP="00454F33">
            <w:r w:rsidRPr="00D24C33">
              <w:t>Need for a shift toward skills-based hiring practices that are not highly restrictive to degree or background requirements</w:t>
            </w:r>
          </w:p>
        </w:tc>
        <w:tc>
          <w:tcPr>
            <w:tcW w:w="720" w:type="dxa"/>
          </w:tcPr>
          <w:p w14:paraId="3A512354" w14:textId="524BEEED" w:rsidR="00454F33" w:rsidRPr="00FD54A8" w:rsidRDefault="00454F33" w:rsidP="00454F33">
            <w:r w:rsidRPr="00D24C33">
              <w:t>X</w:t>
            </w:r>
          </w:p>
        </w:tc>
        <w:tc>
          <w:tcPr>
            <w:tcW w:w="720" w:type="dxa"/>
          </w:tcPr>
          <w:p w14:paraId="55C52E8C" w14:textId="77777777" w:rsidR="00454F33" w:rsidRPr="00FD54A8" w:rsidRDefault="00454F33" w:rsidP="00454F33"/>
        </w:tc>
      </w:tr>
      <w:tr w:rsidR="00454F33" w14:paraId="0EFB4F59" w14:textId="77777777" w:rsidTr="005C0A83">
        <w:trPr>
          <w:trHeight w:val="286"/>
        </w:trPr>
        <w:tc>
          <w:tcPr>
            <w:tcW w:w="8005" w:type="dxa"/>
          </w:tcPr>
          <w:p w14:paraId="39FB57D4" w14:textId="4619E2FF" w:rsidR="00454F33" w:rsidRPr="00FD54A8" w:rsidRDefault="00454F33" w:rsidP="00454F33">
            <w:r w:rsidRPr="00D24C33">
              <w:t>Lack of capacity building funding to support NGOs in their real-time Human Resources</w:t>
            </w:r>
            <w:r>
              <w:t xml:space="preserve"> and a</w:t>
            </w:r>
            <w:r w:rsidRPr="00D24C33">
              <w:t>dministrative needs</w:t>
            </w:r>
          </w:p>
        </w:tc>
        <w:tc>
          <w:tcPr>
            <w:tcW w:w="720" w:type="dxa"/>
          </w:tcPr>
          <w:p w14:paraId="7A652BD7" w14:textId="77777777" w:rsidR="00454F33" w:rsidRPr="00FD54A8" w:rsidRDefault="00454F33" w:rsidP="00454F33"/>
        </w:tc>
        <w:tc>
          <w:tcPr>
            <w:tcW w:w="720" w:type="dxa"/>
          </w:tcPr>
          <w:p w14:paraId="164FD06B" w14:textId="6A2635DD" w:rsidR="00454F33" w:rsidRPr="00FD54A8" w:rsidRDefault="00454F33" w:rsidP="00454F33">
            <w:r w:rsidRPr="00D24C33">
              <w:t>X</w:t>
            </w:r>
          </w:p>
        </w:tc>
      </w:tr>
      <w:tr w:rsidR="00454F33" w:rsidRPr="000F3901" w14:paraId="0FF7191F" w14:textId="77777777" w:rsidTr="005C0A83">
        <w:trPr>
          <w:trHeight w:val="286"/>
        </w:trPr>
        <w:tc>
          <w:tcPr>
            <w:tcW w:w="8005" w:type="dxa"/>
          </w:tcPr>
          <w:p w14:paraId="5A1FBED4" w14:textId="56ED4855" w:rsidR="00454F33" w:rsidRPr="00FD54A8" w:rsidRDefault="00454F33" w:rsidP="00454F33">
            <w:r w:rsidRPr="247880E0">
              <w:t>Policy and economic shifts could have impacts on certain sectors (e.g., visas, immigration, Artificial Intelligence)</w:t>
            </w:r>
            <w:r>
              <w:t>.</w:t>
            </w:r>
          </w:p>
        </w:tc>
        <w:tc>
          <w:tcPr>
            <w:tcW w:w="720" w:type="dxa"/>
          </w:tcPr>
          <w:p w14:paraId="0EE8BF62" w14:textId="77777777" w:rsidR="00454F33" w:rsidRPr="00FD54A8" w:rsidRDefault="00454F33" w:rsidP="00454F33"/>
        </w:tc>
        <w:tc>
          <w:tcPr>
            <w:tcW w:w="720" w:type="dxa"/>
          </w:tcPr>
          <w:p w14:paraId="1202C974" w14:textId="67FCD80B" w:rsidR="00454F33" w:rsidRPr="00FD54A8" w:rsidRDefault="00454F33" w:rsidP="00454F33">
            <w:r w:rsidRPr="00D24C33">
              <w:t>X</w:t>
            </w:r>
          </w:p>
        </w:tc>
      </w:tr>
      <w:tr w:rsidR="00454F33" w:rsidRPr="000F3901" w14:paraId="02F5C850" w14:textId="77777777" w:rsidTr="00454F33">
        <w:trPr>
          <w:trHeight w:val="286"/>
        </w:trPr>
        <w:tc>
          <w:tcPr>
            <w:tcW w:w="8005" w:type="dxa"/>
            <w:shd w:val="clear" w:color="auto" w:fill="E8E8E8" w:themeFill="background2"/>
          </w:tcPr>
          <w:p w14:paraId="158B73A9" w14:textId="69F8FECD" w:rsidR="00454F33" w:rsidRPr="00FD54A8" w:rsidRDefault="00454F33" w:rsidP="00454F33">
            <w:r w:rsidRPr="00D24C33">
              <w:rPr>
                <w:i/>
                <w:iCs/>
              </w:rPr>
              <w:t>Jobseeker awareness, clear pathways, and sector integration:</w:t>
            </w:r>
          </w:p>
        </w:tc>
        <w:tc>
          <w:tcPr>
            <w:tcW w:w="720" w:type="dxa"/>
            <w:shd w:val="clear" w:color="auto" w:fill="E8E8E8" w:themeFill="background2"/>
          </w:tcPr>
          <w:p w14:paraId="21E0D31E" w14:textId="77777777" w:rsidR="00454F33" w:rsidRPr="00FD54A8" w:rsidRDefault="00454F33" w:rsidP="00454F33"/>
        </w:tc>
        <w:tc>
          <w:tcPr>
            <w:tcW w:w="720" w:type="dxa"/>
            <w:shd w:val="clear" w:color="auto" w:fill="E8E8E8" w:themeFill="background2"/>
          </w:tcPr>
          <w:p w14:paraId="490FECA1" w14:textId="77777777" w:rsidR="00454F33" w:rsidRPr="00FD54A8" w:rsidRDefault="00454F33" w:rsidP="00454F33"/>
        </w:tc>
      </w:tr>
      <w:tr w:rsidR="00454F33" w:rsidRPr="000F3901" w14:paraId="76065621" w14:textId="77777777" w:rsidTr="005C0A83">
        <w:trPr>
          <w:trHeight w:val="286"/>
        </w:trPr>
        <w:tc>
          <w:tcPr>
            <w:tcW w:w="8005" w:type="dxa"/>
          </w:tcPr>
          <w:p w14:paraId="2A126727" w14:textId="1053F264" w:rsidR="00454F33" w:rsidRPr="00FD54A8" w:rsidRDefault="00454F33" w:rsidP="00454F33">
            <w:r w:rsidRPr="00D24C33">
              <w:t>Lack of clear definitions of “green careers” and “green workforce”</w:t>
            </w:r>
          </w:p>
        </w:tc>
        <w:tc>
          <w:tcPr>
            <w:tcW w:w="720" w:type="dxa"/>
          </w:tcPr>
          <w:p w14:paraId="1F0BFE97" w14:textId="7F8699BA" w:rsidR="00454F33" w:rsidRPr="00FD54A8" w:rsidRDefault="00454F33" w:rsidP="00454F33">
            <w:r w:rsidRPr="00D24C33">
              <w:t>X</w:t>
            </w:r>
          </w:p>
        </w:tc>
        <w:tc>
          <w:tcPr>
            <w:tcW w:w="720" w:type="dxa"/>
          </w:tcPr>
          <w:p w14:paraId="2A32B2E9" w14:textId="77777777" w:rsidR="00454F33" w:rsidRPr="00FD54A8" w:rsidRDefault="00454F33" w:rsidP="00454F33"/>
        </w:tc>
      </w:tr>
      <w:tr w:rsidR="00454F33" w:rsidRPr="000F3901" w14:paraId="43A044C5" w14:textId="77777777" w:rsidTr="005C0A83">
        <w:trPr>
          <w:trHeight w:val="286"/>
        </w:trPr>
        <w:tc>
          <w:tcPr>
            <w:tcW w:w="8005" w:type="dxa"/>
          </w:tcPr>
          <w:p w14:paraId="6C2326BF" w14:textId="69C465A3" w:rsidR="00454F33" w:rsidRPr="00FD54A8" w:rsidRDefault="00454F33" w:rsidP="00454F33">
            <w:r w:rsidRPr="00D24C33">
              <w:rPr>
                <w:b/>
                <w:bCs/>
              </w:rPr>
              <w:t>Need for the identification of job codes associated with green careers and sectors</w:t>
            </w:r>
          </w:p>
        </w:tc>
        <w:tc>
          <w:tcPr>
            <w:tcW w:w="720" w:type="dxa"/>
          </w:tcPr>
          <w:p w14:paraId="1B9269D8" w14:textId="2E7BFBCD" w:rsidR="00454F33" w:rsidRPr="00FD54A8" w:rsidRDefault="00454F33" w:rsidP="00454F33">
            <w:r w:rsidRPr="00D24C33">
              <w:t>X</w:t>
            </w:r>
          </w:p>
        </w:tc>
        <w:tc>
          <w:tcPr>
            <w:tcW w:w="720" w:type="dxa"/>
          </w:tcPr>
          <w:p w14:paraId="5AF35211" w14:textId="77777777" w:rsidR="00454F33" w:rsidRPr="00FD54A8" w:rsidRDefault="00454F33" w:rsidP="00454F33"/>
        </w:tc>
      </w:tr>
      <w:tr w:rsidR="00454F33" w14:paraId="57FBE6FE" w14:textId="77777777" w:rsidTr="005C0A83">
        <w:trPr>
          <w:trHeight w:val="302"/>
        </w:trPr>
        <w:tc>
          <w:tcPr>
            <w:tcW w:w="8005" w:type="dxa"/>
          </w:tcPr>
          <w:p w14:paraId="767B174C" w14:textId="6577BC4A" w:rsidR="00454F33" w:rsidRPr="00FD54A8" w:rsidRDefault="00454F33" w:rsidP="00454F33">
            <w:r w:rsidRPr="00D24C33">
              <w:t>Lack of clear pathways to support progression from entry to higher level roles</w:t>
            </w:r>
          </w:p>
        </w:tc>
        <w:tc>
          <w:tcPr>
            <w:tcW w:w="720" w:type="dxa"/>
          </w:tcPr>
          <w:p w14:paraId="6B39C7BA" w14:textId="3D7F5466" w:rsidR="00454F33" w:rsidRPr="00FD54A8" w:rsidRDefault="00454F33" w:rsidP="00454F33">
            <w:r w:rsidRPr="00D24C33">
              <w:t>X</w:t>
            </w:r>
          </w:p>
        </w:tc>
        <w:tc>
          <w:tcPr>
            <w:tcW w:w="720" w:type="dxa"/>
          </w:tcPr>
          <w:p w14:paraId="22B013FF" w14:textId="77777777" w:rsidR="00454F33" w:rsidRPr="00FD54A8" w:rsidRDefault="00454F33" w:rsidP="00454F33"/>
        </w:tc>
      </w:tr>
      <w:tr w:rsidR="00454F33" w14:paraId="3FA539FE" w14:textId="77777777" w:rsidTr="005C0A83">
        <w:trPr>
          <w:trHeight w:val="286"/>
        </w:trPr>
        <w:tc>
          <w:tcPr>
            <w:tcW w:w="8005" w:type="dxa"/>
          </w:tcPr>
          <w:p w14:paraId="75D97171" w14:textId="58D5AE03" w:rsidR="00454F33" w:rsidRPr="00FD54A8" w:rsidRDefault="00454F33" w:rsidP="00454F33">
            <w:r w:rsidRPr="00D24C33">
              <w:rPr>
                <w:i/>
                <w:iCs/>
              </w:rPr>
              <w:t>Chesapeake Watershed Agreement</w:t>
            </w:r>
            <w:r w:rsidRPr="00D24C33">
              <w:t>-related jobs not prioritized by state labor offices</w:t>
            </w:r>
          </w:p>
        </w:tc>
        <w:tc>
          <w:tcPr>
            <w:tcW w:w="720" w:type="dxa"/>
          </w:tcPr>
          <w:p w14:paraId="31E1EDB8" w14:textId="18818494" w:rsidR="00454F33" w:rsidRPr="00FD54A8" w:rsidRDefault="00454F33" w:rsidP="00454F33">
            <w:r w:rsidRPr="00D24C33">
              <w:t>X</w:t>
            </w:r>
          </w:p>
        </w:tc>
        <w:tc>
          <w:tcPr>
            <w:tcW w:w="720" w:type="dxa"/>
          </w:tcPr>
          <w:p w14:paraId="43697473" w14:textId="77777777" w:rsidR="00454F33" w:rsidRPr="00FD54A8" w:rsidRDefault="00454F33" w:rsidP="00454F33"/>
        </w:tc>
      </w:tr>
      <w:tr w:rsidR="00454F33" w14:paraId="044B1F8A" w14:textId="77777777" w:rsidTr="005C0A83">
        <w:trPr>
          <w:trHeight w:val="286"/>
        </w:trPr>
        <w:tc>
          <w:tcPr>
            <w:tcW w:w="8005" w:type="dxa"/>
          </w:tcPr>
          <w:p w14:paraId="40AE936D" w14:textId="3BC7F34A" w:rsidR="00454F33" w:rsidRPr="00FD54A8" w:rsidRDefault="00454F33" w:rsidP="00454F33">
            <w:r w:rsidRPr="247880E0">
              <w:t>Lack of universally accepted or required credentials and certifications</w:t>
            </w:r>
          </w:p>
        </w:tc>
        <w:tc>
          <w:tcPr>
            <w:tcW w:w="720" w:type="dxa"/>
          </w:tcPr>
          <w:p w14:paraId="045A8163" w14:textId="77777777" w:rsidR="00454F33" w:rsidRPr="00FD54A8" w:rsidRDefault="00454F33" w:rsidP="00454F33"/>
        </w:tc>
        <w:tc>
          <w:tcPr>
            <w:tcW w:w="720" w:type="dxa"/>
          </w:tcPr>
          <w:p w14:paraId="00CD2957" w14:textId="77777777" w:rsidR="00454F33" w:rsidRPr="00D24C33" w:rsidRDefault="00454F33" w:rsidP="00454F33">
            <w:r w:rsidRPr="00D24C33">
              <w:t>X</w:t>
            </w:r>
          </w:p>
          <w:p w14:paraId="1F225CB4" w14:textId="77777777" w:rsidR="00454F33" w:rsidRPr="00FD54A8" w:rsidRDefault="00454F33" w:rsidP="00454F33"/>
        </w:tc>
      </w:tr>
      <w:tr w:rsidR="00454F33" w14:paraId="014FCDC9" w14:textId="77777777" w:rsidTr="005C0A83">
        <w:trPr>
          <w:trHeight w:val="194"/>
        </w:trPr>
        <w:tc>
          <w:tcPr>
            <w:tcW w:w="8005" w:type="dxa"/>
          </w:tcPr>
          <w:p w14:paraId="5105A2CF" w14:textId="59B79EB5" w:rsidR="00454F33" w:rsidRPr="00FD54A8" w:rsidRDefault="00454F33" w:rsidP="00454F33">
            <w:r w:rsidRPr="247880E0">
              <w:rPr>
                <w:b/>
                <w:bCs/>
              </w:rPr>
              <w:t>Need to identify existing and emerging industry-recognized credentials and understand their accessibility and value*</w:t>
            </w:r>
          </w:p>
        </w:tc>
        <w:tc>
          <w:tcPr>
            <w:tcW w:w="720" w:type="dxa"/>
          </w:tcPr>
          <w:p w14:paraId="6043C972" w14:textId="7450771E" w:rsidR="00454F33" w:rsidRPr="00FD54A8" w:rsidRDefault="00454F33" w:rsidP="00454F33">
            <w:r w:rsidRPr="00D24C33">
              <w:t>X</w:t>
            </w:r>
          </w:p>
        </w:tc>
        <w:tc>
          <w:tcPr>
            <w:tcW w:w="720" w:type="dxa"/>
          </w:tcPr>
          <w:p w14:paraId="239409FC" w14:textId="77777777" w:rsidR="00454F33" w:rsidRPr="00FD54A8" w:rsidRDefault="00454F33" w:rsidP="00454F33"/>
        </w:tc>
      </w:tr>
      <w:tr w:rsidR="00454F33" w:rsidRPr="000F3901" w14:paraId="7F754821" w14:textId="77777777" w:rsidTr="005C0A83">
        <w:trPr>
          <w:trHeight w:val="286"/>
        </w:trPr>
        <w:tc>
          <w:tcPr>
            <w:tcW w:w="8005" w:type="dxa"/>
          </w:tcPr>
          <w:p w14:paraId="6D964533" w14:textId="4DF6BEBF" w:rsidR="00454F33" w:rsidRPr="00FD54A8" w:rsidRDefault="00454F33" w:rsidP="00454F33">
            <w:r w:rsidRPr="00D24C33">
              <w:rPr>
                <w:b/>
                <w:bCs/>
              </w:rPr>
              <w:t>Need for an increase in internship, apprenticeship, and work-based learning opportunities to increase K-12 student awareness of and interest in green careers</w:t>
            </w:r>
          </w:p>
        </w:tc>
        <w:tc>
          <w:tcPr>
            <w:tcW w:w="720" w:type="dxa"/>
          </w:tcPr>
          <w:p w14:paraId="38E9A3AD" w14:textId="0E00812D" w:rsidR="00454F33" w:rsidRPr="00FD54A8" w:rsidRDefault="00454F33" w:rsidP="00454F33">
            <w:r w:rsidRPr="00D24C33">
              <w:t>X</w:t>
            </w:r>
          </w:p>
        </w:tc>
        <w:tc>
          <w:tcPr>
            <w:tcW w:w="720" w:type="dxa"/>
          </w:tcPr>
          <w:p w14:paraId="7638E34F" w14:textId="77777777" w:rsidR="00454F33" w:rsidRPr="00FD54A8" w:rsidRDefault="00454F33" w:rsidP="00454F33"/>
        </w:tc>
      </w:tr>
      <w:tr w:rsidR="00454F33" w:rsidRPr="000F3901" w14:paraId="304F1C53" w14:textId="77777777" w:rsidTr="005C0A83">
        <w:trPr>
          <w:trHeight w:val="286"/>
        </w:trPr>
        <w:tc>
          <w:tcPr>
            <w:tcW w:w="8005" w:type="dxa"/>
          </w:tcPr>
          <w:p w14:paraId="515D12B2" w14:textId="44686261" w:rsidR="00454F33" w:rsidRPr="00FD54A8" w:rsidRDefault="00454F33" w:rsidP="00454F33">
            <w:r w:rsidRPr="00D24C33">
              <w:t>Career awareness programming is seldom included in existing environmental literacy programming in meaningful</w:t>
            </w:r>
            <w:r>
              <w:t xml:space="preserve"> or </w:t>
            </w:r>
            <w:r w:rsidRPr="00D24C33">
              <w:t>impactful ways.</w:t>
            </w:r>
          </w:p>
        </w:tc>
        <w:tc>
          <w:tcPr>
            <w:tcW w:w="720" w:type="dxa"/>
          </w:tcPr>
          <w:p w14:paraId="7AA3287A" w14:textId="73930491" w:rsidR="00454F33" w:rsidRPr="00FD54A8" w:rsidRDefault="00454F33" w:rsidP="00454F33">
            <w:r w:rsidRPr="00D24C33">
              <w:t>X</w:t>
            </w:r>
          </w:p>
        </w:tc>
        <w:tc>
          <w:tcPr>
            <w:tcW w:w="720" w:type="dxa"/>
          </w:tcPr>
          <w:p w14:paraId="6054CD26" w14:textId="77777777" w:rsidR="00454F33" w:rsidRPr="00FD54A8" w:rsidRDefault="00454F33" w:rsidP="00454F33"/>
        </w:tc>
      </w:tr>
      <w:tr w:rsidR="00454F33" w14:paraId="695F5501" w14:textId="77777777" w:rsidTr="005C0A83">
        <w:trPr>
          <w:trHeight w:val="286"/>
        </w:trPr>
        <w:tc>
          <w:tcPr>
            <w:tcW w:w="8005" w:type="dxa"/>
          </w:tcPr>
          <w:p w14:paraId="65FE56BF" w14:textId="6A232D01" w:rsidR="00454F33" w:rsidRPr="00FD54A8" w:rsidRDefault="00454F33" w:rsidP="00454F33">
            <w:r w:rsidRPr="00D24C33">
              <w:rPr>
                <w:b/>
                <w:bCs/>
              </w:rPr>
              <w:t xml:space="preserve">K12/CTE </w:t>
            </w:r>
            <w:r>
              <w:rPr>
                <w:b/>
                <w:bCs/>
              </w:rPr>
              <w:t>i</w:t>
            </w:r>
            <w:r w:rsidRPr="00D24C33">
              <w:rPr>
                <w:b/>
                <w:bCs/>
              </w:rPr>
              <w:t>nstructors lack access to and awareness of resources that support programming related to CBP job</w:t>
            </w:r>
            <w:r>
              <w:rPr>
                <w:b/>
                <w:bCs/>
              </w:rPr>
              <w:t xml:space="preserve">s or </w:t>
            </w:r>
            <w:r w:rsidRPr="00D24C33">
              <w:rPr>
                <w:b/>
                <w:bCs/>
              </w:rPr>
              <w:t>need areas.</w:t>
            </w:r>
          </w:p>
        </w:tc>
        <w:tc>
          <w:tcPr>
            <w:tcW w:w="720" w:type="dxa"/>
          </w:tcPr>
          <w:p w14:paraId="6952B8DF" w14:textId="628262CB" w:rsidR="00454F33" w:rsidRPr="00FD54A8" w:rsidRDefault="00454F33" w:rsidP="00454F33">
            <w:r w:rsidRPr="00D24C33">
              <w:t>X</w:t>
            </w:r>
          </w:p>
        </w:tc>
        <w:tc>
          <w:tcPr>
            <w:tcW w:w="720" w:type="dxa"/>
          </w:tcPr>
          <w:p w14:paraId="258B3AE6" w14:textId="77777777" w:rsidR="00454F33" w:rsidRPr="00FD54A8" w:rsidRDefault="00454F33" w:rsidP="00454F33"/>
        </w:tc>
      </w:tr>
    </w:tbl>
    <w:p w14:paraId="3D99CF2A" w14:textId="77777777" w:rsidR="00FB7F2A" w:rsidRDefault="00FB7F2A" w:rsidP="00AC75B1"/>
    <w:p w14:paraId="08FE08EB" w14:textId="1ED2DE4B" w:rsidR="00F82802" w:rsidRDefault="00F82802" w:rsidP="00F82802">
      <w:pPr>
        <w:pStyle w:val="Heading3"/>
      </w:pPr>
      <w:r>
        <w:t>Management Approaches for Outcome 4.6: Workforce</w:t>
      </w:r>
    </w:p>
    <w:p w14:paraId="4DB80052" w14:textId="77777777" w:rsidR="0071133A" w:rsidRDefault="00100A00" w:rsidP="00100A00">
      <w:pPr>
        <w:rPr>
          <w:b/>
          <w:bCs/>
        </w:rPr>
      </w:pPr>
      <w:r w:rsidRPr="00100A00">
        <w:rPr>
          <w:u w:val="single"/>
        </w:rPr>
        <w:t>Management Approach 4.6.1: Engage schools and workforce development partners to increase student, educator, and job seeker awareness and understanding of skills and pathways to participate in green careers.</w:t>
      </w:r>
      <w:r w:rsidRPr="00100A00">
        <w:rPr>
          <w:b/>
          <w:bCs/>
        </w:rPr>
        <w:t xml:space="preserve"> </w:t>
      </w:r>
    </w:p>
    <w:p w14:paraId="7F777B9C" w14:textId="5D52D4BB" w:rsidR="00100A00" w:rsidRPr="00100A00" w:rsidRDefault="00100A00" w:rsidP="00100A00">
      <w:r w:rsidRPr="00100A00">
        <w:lastRenderedPageBreak/>
        <w:t xml:space="preserve">Expand career awareness and navigation by developing educational resources, supporting educator professional development, integrating career exploration into environmental literacy programs, supporting work-based learning experiences, and embedding workforce programming into school district policies and plans. </w:t>
      </w:r>
    </w:p>
    <w:p w14:paraId="0BE529AE" w14:textId="77777777" w:rsidR="0071133A" w:rsidRDefault="00100A00" w:rsidP="00100A00">
      <w:r w:rsidRPr="00100A00">
        <w:rPr>
          <w:u w:val="single"/>
        </w:rPr>
        <w:t>Management Approach 4.6.2:</w:t>
      </w:r>
      <w:r w:rsidRPr="00100A00">
        <w:rPr>
          <w:b/>
          <w:bCs/>
          <w:u w:val="single"/>
        </w:rPr>
        <w:t xml:space="preserve"> </w:t>
      </w:r>
      <w:r w:rsidRPr="00100A00">
        <w:rPr>
          <w:u w:val="single"/>
        </w:rPr>
        <w:t>Increase access to, and attainment of,</w:t>
      </w:r>
      <w:r w:rsidRPr="00100A00">
        <w:rPr>
          <w:b/>
          <w:bCs/>
          <w:u w:val="single"/>
        </w:rPr>
        <w:t xml:space="preserve"> </w:t>
      </w:r>
      <w:r w:rsidRPr="00100A00">
        <w:rPr>
          <w:u w:val="single"/>
        </w:rPr>
        <w:t xml:space="preserve">Industry Recognized Credentials (IRCs) that support </w:t>
      </w:r>
      <w:r w:rsidRPr="00100A00">
        <w:rPr>
          <w:i/>
          <w:iCs/>
          <w:u w:val="single"/>
        </w:rPr>
        <w:t>Chesapeake Bay Watershed Agreement</w:t>
      </w:r>
      <w:r w:rsidRPr="00100A00">
        <w:rPr>
          <w:u w:val="single"/>
        </w:rPr>
        <w:t xml:space="preserve"> goals and outcomes.</w:t>
      </w:r>
      <w:r w:rsidRPr="00100A00">
        <w:t xml:space="preserve"> </w:t>
      </w:r>
    </w:p>
    <w:p w14:paraId="6CAB7D0C" w14:textId="26F12355" w:rsidR="00100A00" w:rsidRPr="00100A00" w:rsidRDefault="00100A00" w:rsidP="00100A00">
      <w:r w:rsidRPr="00100A00">
        <w:t>To advance CBP goals, the Workforce Workgroup will serve as a data clearinghouse and convenor that identifies and shares aligned IRCs, develops new credentials of value to fill existing gaps, and evaluates the investments and barriers involved in accessing these occupational opportunities.</w:t>
      </w:r>
    </w:p>
    <w:p w14:paraId="593A74EF" w14:textId="77777777" w:rsidR="0071133A" w:rsidRDefault="00100A00" w:rsidP="00100A00">
      <w:r w:rsidRPr="00100A00">
        <w:rPr>
          <w:u w:val="single"/>
        </w:rPr>
        <w:t xml:space="preserve">Management Approach 4.6.3: Engage employers to support greater hiring and retention of workers trained in fields necessary to support </w:t>
      </w:r>
      <w:r w:rsidRPr="00100A00">
        <w:rPr>
          <w:i/>
          <w:iCs/>
          <w:u w:val="single"/>
        </w:rPr>
        <w:t>Chesapeake Bay Watershed Agreement</w:t>
      </w:r>
      <w:r w:rsidRPr="00100A00">
        <w:rPr>
          <w:u w:val="single"/>
        </w:rPr>
        <w:t xml:space="preserve"> goals and outcomes.</w:t>
      </w:r>
      <w:r w:rsidRPr="00100A00">
        <w:t xml:space="preserve"> </w:t>
      </w:r>
    </w:p>
    <w:p w14:paraId="52FAC429" w14:textId="717CBBB8" w:rsidR="00100A00" w:rsidRPr="00100A00" w:rsidRDefault="00100A00" w:rsidP="00100A00">
      <w:r w:rsidRPr="00100A00">
        <w:t>By leveraging jurisdiction networks of employers, training providers, and public agencies, the Workforce Workgroup will foster opportunities for employers to discuss challenges, needs, and opportunities across sectors with each other and with training partners to support pipeline development from job training to hiring. Among other activities, the workgroup will encourage mentorship programs as a method for increasing localized hiring, job retention, career advancement, and pathways that support job seekers in accessing sustainable living wage opportunities.</w:t>
      </w:r>
    </w:p>
    <w:p w14:paraId="57D425D9" w14:textId="77777777" w:rsidR="001A7517" w:rsidRDefault="001A7517" w:rsidP="001A7517">
      <w:pPr>
        <w:pStyle w:val="Heading3"/>
      </w:pPr>
      <w:r>
        <w:t>Participating Partners</w:t>
      </w:r>
    </w:p>
    <w:p w14:paraId="22594871" w14:textId="287F927D" w:rsidR="00FB7F2A" w:rsidRDefault="007301AF" w:rsidP="00AC75B1">
      <w:r w:rsidRPr="007301AF">
        <w:t>The following partners participated in the creation of this Management Strategy and expressed their intention to collaborate on Management Strategy implementation over the next six years.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Signatory partners may join implementation efforts at any time. Partners also recognize that Signatory participation is voluntary and may vary accordingly.</w:t>
      </w:r>
    </w:p>
    <w:p w14:paraId="514C6C24" w14:textId="77777777" w:rsidR="0065567E" w:rsidRPr="0065567E" w:rsidRDefault="0065567E" w:rsidP="00146840">
      <w:pPr>
        <w:pStyle w:val="ListParagraph"/>
        <w:numPr>
          <w:ilvl w:val="0"/>
          <w:numId w:val="71"/>
        </w:numPr>
        <w:rPr>
          <w:b/>
          <w:bCs/>
        </w:rPr>
      </w:pPr>
      <w:r w:rsidRPr="0065567E">
        <w:rPr>
          <w:b/>
          <w:bCs/>
        </w:rPr>
        <w:t>Signatory Partners</w:t>
      </w:r>
    </w:p>
    <w:p w14:paraId="7BDD870D" w14:textId="77777777" w:rsidR="0065567E" w:rsidRDefault="0065567E" w:rsidP="00146840">
      <w:pPr>
        <w:pStyle w:val="ListParagraph"/>
        <w:numPr>
          <w:ilvl w:val="1"/>
          <w:numId w:val="71"/>
        </w:numPr>
      </w:pPr>
      <w:r>
        <w:t xml:space="preserve">District of Columbia: Department of Energy &amp; Environment, Workforce Investment Council, DC Infrastructure Academy, DC Water </w:t>
      </w:r>
    </w:p>
    <w:p w14:paraId="7C930617" w14:textId="77777777" w:rsidR="0065567E" w:rsidRDefault="0065567E" w:rsidP="00146840">
      <w:pPr>
        <w:pStyle w:val="ListParagraph"/>
        <w:numPr>
          <w:ilvl w:val="1"/>
          <w:numId w:val="71"/>
        </w:numPr>
      </w:pPr>
      <w:r>
        <w:lastRenderedPageBreak/>
        <w:t>State of Maryland: Department of Natural Resources, Department of Environment, Department of Labor</w:t>
      </w:r>
    </w:p>
    <w:p w14:paraId="2F5D90AD" w14:textId="77777777" w:rsidR="0065567E" w:rsidRDefault="0065567E" w:rsidP="00146840">
      <w:pPr>
        <w:pStyle w:val="ListParagraph"/>
        <w:numPr>
          <w:ilvl w:val="1"/>
          <w:numId w:val="71"/>
        </w:numPr>
      </w:pPr>
      <w:r>
        <w:t xml:space="preserve">Commonwealth of Virginia: Secretariat of Natural and Historic Resources, VA Department of Workforce Development and Advancement (Virginia Works)  </w:t>
      </w:r>
    </w:p>
    <w:p w14:paraId="3383FB1D" w14:textId="77777777" w:rsidR="0065567E" w:rsidRDefault="0065567E" w:rsidP="00146840">
      <w:pPr>
        <w:pStyle w:val="ListParagraph"/>
        <w:numPr>
          <w:ilvl w:val="1"/>
          <w:numId w:val="71"/>
        </w:numPr>
      </w:pPr>
      <w:r>
        <w:t>Federal Government: National Oceanic and Atmospheric Administration, U.S. Environmental Protection Agency</w:t>
      </w:r>
    </w:p>
    <w:p w14:paraId="69455F33" w14:textId="77777777" w:rsidR="0065567E" w:rsidRPr="0065567E" w:rsidRDefault="0065567E" w:rsidP="00146840">
      <w:pPr>
        <w:pStyle w:val="ListParagraph"/>
        <w:numPr>
          <w:ilvl w:val="0"/>
          <w:numId w:val="71"/>
        </w:numPr>
        <w:rPr>
          <w:b/>
          <w:bCs/>
        </w:rPr>
      </w:pPr>
      <w:r w:rsidRPr="0065567E">
        <w:rPr>
          <w:b/>
          <w:bCs/>
        </w:rPr>
        <w:t>Other Partners</w:t>
      </w:r>
    </w:p>
    <w:p w14:paraId="2562154D" w14:textId="77777777" w:rsidR="0065567E" w:rsidRDefault="0065567E" w:rsidP="00146840">
      <w:pPr>
        <w:pStyle w:val="ListParagraph"/>
        <w:numPr>
          <w:ilvl w:val="1"/>
          <w:numId w:val="71"/>
        </w:numPr>
      </w:pPr>
      <w:r>
        <w:t>Chesapeake Stormwater Network</w:t>
      </w:r>
    </w:p>
    <w:p w14:paraId="3ED7E26C" w14:textId="77777777" w:rsidR="0065567E" w:rsidRDefault="0065567E" w:rsidP="00146840">
      <w:pPr>
        <w:pStyle w:val="ListParagraph"/>
        <w:numPr>
          <w:ilvl w:val="1"/>
          <w:numId w:val="71"/>
        </w:numPr>
      </w:pPr>
      <w:r>
        <w:t xml:space="preserve">Howard </w:t>
      </w:r>
      <w:proofErr w:type="spellStart"/>
      <w:r>
        <w:t>EcoWorks</w:t>
      </w:r>
      <w:proofErr w:type="spellEnd"/>
    </w:p>
    <w:p w14:paraId="7B160C97" w14:textId="77777777" w:rsidR="0065567E" w:rsidRDefault="0065567E" w:rsidP="00146840">
      <w:pPr>
        <w:pStyle w:val="ListParagraph"/>
        <w:numPr>
          <w:ilvl w:val="1"/>
          <w:numId w:val="71"/>
        </w:numPr>
      </w:pPr>
      <w:r>
        <w:t>Chesapeake Conservation Landscaping Council</w:t>
      </w:r>
    </w:p>
    <w:p w14:paraId="17EE0860" w14:textId="77777777" w:rsidR="0065567E" w:rsidRDefault="0065567E" w:rsidP="00146840">
      <w:pPr>
        <w:pStyle w:val="ListParagraph"/>
        <w:numPr>
          <w:ilvl w:val="1"/>
          <w:numId w:val="71"/>
        </w:numPr>
      </w:pPr>
      <w:r>
        <w:t>Alliance for the Chesapeake Bay</w:t>
      </w:r>
    </w:p>
    <w:p w14:paraId="21C406BF" w14:textId="77777777" w:rsidR="0065567E" w:rsidRDefault="0065567E" w:rsidP="00146840">
      <w:pPr>
        <w:pStyle w:val="ListParagraph"/>
        <w:numPr>
          <w:ilvl w:val="1"/>
          <w:numId w:val="71"/>
        </w:numPr>
      </w:pPr>
      <w:r>
        <w:t>Choose Clean Water Coalition</w:t>
      </w:r>
    </w:p>
    <w:p w14:paraId="784385E1" w14:textId="77777777" w:rsidR="0065567E" w:rsidRDefault="0065567E" w:rsidP="00146840">
      <w:pPr>
        <w:pStyle w:val="ListParagraph"/>
        <w:numPr>
          <w:ilvl w:val="1"/>
          <w:numId w:val="71"/>
        </w:numPr>
      </w:pPr>
      <w:r>
        <w:t>Chesapeake Bay Foundation</w:t>
      </w:r>
    </w:p>
    <w:p w14:paraId="5174074B" w14:textId="77777777" w:rsidR="0065567E" w:rsidRDefault="0065567E" w:rsidP="00146840">
      <w:pPr>
        <w:pStyle w:val="ListParagraph"/>
        <w:numPr>
          <w:ilvl w:val="1"/>
          <w:numId w:val="71"/>
        </w:numPr>
      </w:pPr>
      <w:proofErr w:type="spellStart"/>
      <w:r>
        <w:t>Boxerwood</w:t>
      </w:r>
      <w:proofErr w:type="spellEnd"/>
    </w:p>
    <w:p w14:paraId="6B489A24" w14:textId="77777777" w:rsidR="0065567E" w:rsidRDefault="0065567E" w:rsidP="00146840">
      <w:pPr>
        <w:pStyle w:val="ListParagraph"/>
        <w:numPr>
          <w:ilvl w:val="1"/>
          <w:numId w:val="71"/>
        </w:numPr>
      </w:pPr>
      <w:r>
        <w:t>Baltimore Urban Water Partnership</w:t>
      </w:r>
    </w:p>
    <w:p w14:paraId="5B4E455F" w14:textId="77777777" w:rsidR="0065567E" w:rsidRDefault="0065567E" w:rsidP="00146840">
      <w:pPr>
        <w:pStyle w:val="ListParagraph"/>
        <w:numPr>
          <w:ilvl w:val="1"/>
          <w:numId w:val="71"/>
        </w:numPr>
      </w:pPr>
      <w:r>
        <w:t>Chesapeake Research Consortium</w:t>
      </w:r>
    </w:p>
    <w:p w14:paraId="76F5BA68" w14:textId="7E0DB411" w:rsidR="00F20192" w:rsidRDefault="00F20192">
      <w:r>
        <w:br w:type="page"/>
      </w:r>
    </w:p>
    <w:p w14:paraId="12769137" w14:textId="5971E28E" w:rsidR="00AA4570" w:rsidRDefault="00A23D7E" w:rsidP="00AA4570">
      <w:r>
        <w:rPr>
          <w:noProof/>
          <w:sz w:val="48"/>
          <w:szCs w:val="48"/>
        </w:rPr>
        <w:lastRenderedPageBreak/>
        <w:drawing>
          <wp:anchor distT="0" distB="0" distL="114300" distR="114300" simplePos="0" relativeHeight="251695104" behindDoc="1" locked="0" layoutInCell="1" allowOverlap="1" wp14:anchorId="010D5880" wp14:editId="1E67AACE">
            <wp:simplePos x="0" y="0"/>
            <wp:positionH relativeFrom="column">
              <wp:posOffset>-457200</wp:posOffset>
            </wp:positionH>
            <wp:positionV relativeFrom="paragraph">
              <wp:posOffset>0</wp:posOffset>
            </wp:positionV>
            <wp:extent cx="6856961" cy="7258469"/>
            <wp:effectExtent l="0" t="0" r="1270" b="0"/>
            <wp:wrapNone/>
            <wp:docPr id="999826646"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9826646" name="Picture 28"/>
                    <pic:cNvPicPr>
                      <a:picLocks noChangeAspect="1" noChangeArrowheads="1"/>
                    </pic:cNvPicPr>
                  </pic:nvPicPr>
                  <pic:blipFill rotWithShape="1">
                    <a:blip r:embed="rId149">
                      <a:extLst>
                        <a:ext uri="{28A0092B-C50C-407E-A947-70E740481C1C}">
                          <a14:useLocalDpi xmlns:a14="http://schemas.microsoft.com/office/drawing/2010/main" val="0"/>
                        </a:ext>
                      </a:extLst>
                    </a:blip>
                    <a:srcRect t="2975" b="26626"/>
                    <a:stretch>
                      <a:fillRect/>
                    </a:stretch>
                  </pic:blipFill>
                  <pic:spPr bwMode="auto">
                    <a:xfrm>
                      <a:off x="0" y="0"/>
                      <a:ext cx="6856961" cy="7258469"/>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AA4570">
        <w:rPr>
          <w:noProof/>
        </w:rPr>
        <mc:AlternateContent>
          <mc:Choice Requires="wpg">
            <w:drawing>
              <wp:anchor distT="0" distB="0" distL="114300" distR="114300" simplePos="0" relativeHeight="251692032" behindDoc="1" locked="0" layoutInCell="1" allowOverlap="1" wp14:anchorId="3BCAC190" wp14:editId="6B273039">
                <wp:simplePos x="0" y="0"/>
                <wp:positionH relativeFrom="column">
                  <wp:posOffset>-457200</wp:posOffset>
                </wp:positionH>
                <wp:positionV relativeFrom="paragraph">
                  <wp:posOffset>-571500</wp:posOffset>
                </wp:positionV>
                <wp:extent cx="6858000" cy="571501"/>
                <wp:effectExtent l="0" t="0" r="0" b="0"/>
                <wp:wrapNone/>
                <wp:docPr id="1217351917" name="Group 6"/>
                <wp:cNvGraphicFramePr/>
                <a:graphic xmlns:a="http://schemas.openxmlformats.org/drawingml/2006/main">
                  <a:graphicData uri="http://schemas.microsoft.com/office/word/2010/wordprocessingGroup">
                    <wpg:wgp>
                      <wpg:cNvGrpSpPr/>
                      <wpg:grpSpPr>
                        <a:xfrm>
                          <a:off x="0" y="0"/>
                          <a:ext cx="6858000" cy="571501"/>
                          <a:chOff x="0" y="0"/>
                          <a:chExt cx="6858000" cy="571501"/>
                        </a:xfrm>
                      </wpg:grpSpPr>
                      <wps:wsp>
                        <wps:cNvPr id="1892611149" name="Rectangle: Single Corner Snipped 5"/>
                        <wps:cNvSpPr/>
                        <wps:spPr>
                          <a:xfrm>
                            <a:off x="0" y="0"/>
                            <a:ext cx="6858000" cy="571500"/>
                          </a:xfrm>
                          <a:prstGeom prst="rect">
                            <a:avLst/>
                          </a:prstGeom>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CB31E61" w14:textId="77777777" w:rsidR="00AA4570" w:rsidRPr="00B23160" w:rsidRDefault="00AA4570" w:rsidP="00AA4570">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7EA170F0" w14:textId="77777777" w:rsidR="00AA4570" w:rsidRDefault="00AA4570" w:rsidP="00AA4570">
                              <w:pPr>
                                <w:spacing w:before="120" w:after="0" w:line="240" w:lineRule="auto"/>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21918206" name="Rectangle: Single Corner Snipped 5"/>
                        <wps:cNvSpPr/>
                        <wps:spPr>
                          <a:xfrm rot="10800000">
                            <a:off x="5943600" y="0"/>
                            <a:ext cx="914400" cy="571501"/>
                          </a:xfrm>
                          <a:custGeom>
                            <a:avLst/>
                            <a:gdLst>
                              <a:gd name="csX0" fmla="*/ 0 w 5928995"/>
                              <a:gd name="csY0" fmla="*/ 1 h 571501"/>
                              <a:gd name="csX1" fmla="*/ 2760467 w 5928995"/>
                              <a:gd name="csY1" fmla="*/ 0 h 571501"/>
                              <a:gd name="csX2" fmla="*/ 5928995 w 5928995"/>
                              <a:gd name="csY2" fmla="*/ 571501 h 571501"/>
                              <a:gd name="csX3" fmla="*/ 0 w 5928995"/>
                              <a:gd name="csY3" fmla="*/ 571501 h 571501"/>
                              <a:gd name="csX4" fmla="*/ 0 w 5928995"/>
                              <a:gd name="csY4" fmla="*/ 1 h 571501"/>
                            </a:gdLst>
                            <a:ahLst/>
                            <a:cxnLst>
                              <a:cxn ang="0">
                                <a:pos x="csX0" y="csY0"/>
                              </a:cxn>
                              <a:cxn ang="0">
                                <a:pos x="csX1" y="csY1"/>
                              </a:cxn>
                              <a:cxn ang="0">
                                <a:pos x="csX2" y="csY2"/>
                              </a:cxn>
                              <a:cxn ang="0">
                                <a:pos x="csX3" y="csY3"/>
                              </a:cxn>
                              <a:cxn ang="0">
                                <a:pos x="csX4" y="csY4"/>
                              </a:cxn>
                            </a:cxnLst>
                            <a:rect l="l" t="t" r="r" b="b"/>
                            <a:pathLst>
                              <a:path w="5928995" h="571501">
                                <a:moveTo>
                                  <a:pt x="0" y="1"/>
                                </a:moveTo>
                                <a:lnTo>
                                  <a:pt x="2760467" y="0"/>
                                </a:lnTo>
                                <a:lnTo>
                                  <a:pt x="5928995" y="571501"/>
                                </a:lnTo>
                                <a:lnTo>
                                  <a:pt x="0" y="571501"/>
                                </a:lnTo>
                                <a:lnTo>
                                  <a:pt x="0" y="1"/>
                                </a:lnTo>
                                <a:close/>
                              </a:path>
                            </a:pathLst>
                          </a:custGeom>
                          <a:ln>
                            <a:noFill/>
                          </a:ln>
                        </wps:spPr>
                        <wps:style>
                          <a:lnRef idx="2">
                            <a:schemeClr val="accent6">
                              <a:shade val="15000"/>
                            </a:schemeClr>
                          </a:lnRef>
                          <a:fillRef idx="1">
                            <a:schemeClr val="accent6"/>
                          </a:fillRef>
                          <a:effectRef idx="0">
                            <a:schemeClr val="accent6"/>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3BCAC190" id="_x0000_s1048" style="position:absolute;margin-left:-36pt;margin-top:-45pt;width:540pt;height:45pt;z-index:-251624448;mso-position-horizontal-relative:text;mso-position-vertical-relative:text;mso-height-relative:margin" coordsize="68580,5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iGkcSgQAAIIOAAAOAAAAZHJzL2Uyb0RvYy54bWzsV8Fu4zYQvRfoPxA6FmgsKbZjC3EWQbYJ&#10;CgS7wSbFtkeGoiwBFMmSdOz06/tISrKSbN0gbXrqRaLImUfyzcwjdfph1wrywI1tlFwl2VGaEC6Z&#10;Khu5XiW/3F3+uEiIdVSWVCjJV8kjt8mHs++/O93qgueqVqLkhgBE2mKrV0ntnC4mE8tq3lJ7pDSX&#10;GKyUaanDp1lPSkO3QG/FJE/T+WSrTKmNYtxa9H6Mg8lZwK8qztznqrLcEbFKsDYXniY87/1zcnZK&#10;i7Whum5Ytwz6hlW0tJGYdID6SB0lG9O8gGobZpRVlTtiqp2oqmoYD3vAbrL02W6ujNrosJd1sV3r&#10;gSZQ+4ynN8OyTw9XRt/qGwMmtnoNLsKX38uuMq1/Y5VkFyh7HCjjO0cYOueL2SJNwSzD2Owkm6VZ&#10;5JTVIP6FG6t/Ouw46aedPFnMViM97J4B+88YuK2p5oFYW4CBG0OaEtm7WObzLMumy4RI2iJbvyB/&#10;qFwLXpBbZJfg5EIZiYS9lY3WvCQzv1m/OKAMJNrCgs+3MxiyciCCFtpYd8VVS3xjlRgsKuQafbi2&#10;DvPDtDfxkwrpn1JdNkLEUd8DPvt1hZZ7FDxaf+EVto9Y5gE1lB6/EIY8UBQNZYxLl8WhmpY8diPQ&#10;iHqEHzzCUoQEoEeuMP+A3QH4sn6JHWE6e+/KQ+UOzumhhUXnwSPMrKQbnNtGKvMtAIFddTNH+56k&#10;SI1nye3udzE1wl59170qH5EvRkUpsZpdNgjLNbXuhhpoB2oBeug+41EJtV0lqmslpFbmj2/1e3sk&#10;NEYTsoUWrRL7+4YanhDxs0SqL7Pp1ItX+JjOTnJ8mPHI/XhEbtoLhchlUF7NQtPbO9E3K6Par5DN&#10;cz8rhqhkmHuVMGf6jwsXNRLCy/j5eTCDYGnqruWtZh7cE+3T7m73lRrd5aaDLnxSfXnR4lmKRlvv&#10;KdX5xqmqCfm757ULAUo9ltW71/wiz5bZIk/n/2bJx+zIUq+MqBK/305DZ8vp8dzL5UslDUHGyFMh&#10;HckA20QZ8HA9rzhwSoiA71qXnWgx+ytgqlYgGX+YkJRsyWyZL5bLIFZPDH8bG2akJmMFHwMilwbA&#10;/GSeTucnh2DH5ukB2HwE263xEOwT83DWHMA+HmEf5GBsGPd/AHX6WtSx4VNmEdIhaLSOEk4LtpNd&#10;INFCSeKMj5mjlfXHaIwq0oZZRC3qFix95P/SAWGIDr3Q/Z0DCI4O+StnAHfR4fiVDqAlOkzHDqAE&#10;S+v27883f10T4brmIF048xKC69q994HqUOdp65sEGtsnOKmHW4gfbqG9dyoYuv1dpGdjPyrk2KpL&#10;8LDSnureon/rgDdMiz3tSwe76c36dzSPdf9qw36dPQgTyvIYeU9BOG0HLjyFI4F4j0vAPJ6i73IJ&#10;mHfp8KZLQO/8PpeA/0/8/+rED3d+/OiEzO5+yvyf1Pg73BD2v45nfwIAAP//AwBQSwMEFAAGAAgA&#10;AAAhAKJ956neAAAACQEAAA8AAABkcnMvZG93bnJldi54bWxMj0FrwkAQhe+F/odlCr3pbixtNWYj&#10;Im1PUlALpbcxOybB7G7Irkn89x1P7e17zOPNe9lqtI3oqQu1dxqSqQJBrvCmdqWGr8P7ZA4iRHQG&#10;G+9Iw5UCrPL7uwxT4we3o34fS8EhLqSooYqxTaUMRUUWw9S35Ph28p3FyLIrpelw4HDbyJlSL9Ji&#10;7fhDhS1tKirO+4vV8DHgsH5K3vrt+bS5/hyeP7+3CWn9+DCulyAijfHPDLf6XB1y7nT0F2eCaDRM&#10;Xme8JTIsFMPNodSc6ahBgcwz+X9B/gsAAP//AwBQSwECLQAUAAYACAAAACEAtoM4kv4AAADhAQAA&#10;EwAAAAAAAAAAAAAAAAAAAAAAW0NvbnRlbnRfVHlwZXNdLnhtbFBLAQItABQABgAIAAAAIQA4/SH/&#10;1gAAAJQBAAALAAAAAAAAAAAAAAAAAC8BAABfcmVscy8ucmVsc1BLAQItABQABgAIAAAAIQALiGkc&#10;SgQAAIIOAAAOAAAAAAAAAAAAAAAAAC4CAABkcnMvZTJvRG9jLnhtbFBLAQItABQABgAIAAAAIQCi&#10;feep3gAAAAkBAAAPAAAAAAAAAAAAAAAAAKQGAABkcnMvZG93bnJldi54bWxQSwUGAAAAAAQABADz&#10;AAAArwcAAAAA&#10;">
                <v:rect id="Rectangle: Single Corner Snipped 5" o:spid="_x0000_s1049" style="position:absolute;width:68580;height:5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kkiQyQAAAOMAAAAPAAAAZHJzL2Rvd25yZXYueG1sRE9La8JA&#10;EL4X+h+WKfRWN9HiI7qKCEIppWDUg7chO2bTZmdDdhvT/npXKHic7z2LVW9r0VHrK8cK0kECgrhw&#10;uuJSwWG/fZmC8AFZY+2YFPySh9Xy8WGBmXYX3lGXh1LEEPYZKjAhNJmUvjBk0Q9cQxy5s2sthni2&#10;pdQtXmK4reUwScbSYsWxwWBDG0PFd/5jFbx/TUa56dbd3+iTjsYdP07bjVfq+alfz0EE6sNd/O9+&#10;03H+dDYcp2n6OoPbTxEAubwCAAD//wMAUEsBAi0AFAAGAAgAAAAhANvh9svuAAAAhQEAABMAAAAA&#10;AAAAAAAAAAAAAAAAAFtDb250ZW50X1R5cGVzXS54bWxQSwECLQAUAAYACAAAACEAWvQsW78AAAAV&#10;AQAACwAAAAAAAAAAAAAAAAAfAQAAX3JlbHMvLnJlbHNQSwECLQAUAAYACAAAACEAxJJIkMkAAADj&#10;AAAADwAAAAAAAAAAAAAAAAAHAgAAZHJzL2Rvd25yZXYueG1sUEsFBgAAAAADAAMAtwAAAP0CAAAA&#10;AA==&#10;" fillcolor="#156082 [3204]" stroked="f" strokeweight="1pt">
                  <v:textbox>
                    <w:txbxContent>
                      <w:p w14:paraId="7CB31E61" w14:textId="77777777" w:rsidR="00AA4570" w:rsidRPr="00B23160" w:rsidRDefault="00AA4570" w:rsidP="00AA4570">
                        <w:pPr>
                          <w:spacing w:before="120" w:after="0" w:line="240" w:lineRule="auto"/>
                          <w:ind w:left="720"/>
                          <w:rPr>
                            <w:b/>
                            <w:bCs/>
                            <w:color w:val="FFFFFF" w:themeColor="background1"/>
                            <w:sz w:val="44"/>
                            <w:szCs w:val="44"/>
                          </w:rPr>
                        </w:pPr>
                        <w:r w:rsidRPr="00B23160">
                          <w:rPr>
                            <w:b/>
                            <w:bCs/>
                            <w:color w:val="FFFFFF" w:themeColor="background1"/>
                            <w:sz w:val="44"/>
                            <w:szCs w:val="44"/>
                          </w:rPr>
                          <w:t>Chesapeake Bay Program Strategic Plan</w:t>
                        </w:r>
                      </w:p>
                      <w:p w14:paraId="7EA170F0" w14:textId="77777777" w:rsidR="00AA4570" w:rsidRDefault="00AA4570" w:rsidP="00AA4570">
                        <w:pPr>
                          <w:spacing w:before="120" w:after="0" w:line="240" w:lineRule="auto"/>
                          <w:jc w:val="center"/>
                        </w:pPr>
                      </w:p>
                    </w:txbxContent>
                  </v:textbox>
                </v:rect>
                <v:shape id="Rectangle: Single Corner Snipped 5" o:spid="_x0000_s1050" style="position:absolute;left:59436;width:9144;height:5715;rotation:180;visibility:visible;mso-wrap-style:square;v-text-anchor:middle" coordsize="5928995,571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qrEywAAAOIAAAAPAAAAZHJzL2Rvd25yZXYueG1sRI9Ba8JA&#10;FITvhf6H5RV6KXU3CUiMrlJapIIXa/Xg7ZF9Jmmzb0N21fTfu4LQ4zAz3zCzxWBbcabeN441JCMF&#10;grh0puFKw+57+ZqD8AHZYOuYNPyRh8X88WGGhXEX/qLzNlQiQtgXqKEOoSuk9GVNFv3IdcTRO7re&#10;Yoiyr6Tp8RLhtpWpUmNpseG4UGNH7zWVv9uT1bDKdl32qV4+1pN9ZvnnQOvl5qT189PwNgURaAj/&#10;4Xt7ZTTkaTJJ8lSN4XYp3gE5vwIAAP//AwBQSwECLQAUAAYACAAAACEA2+H2y+4AAACFAQAAEwAA&#10;AAAAAAAAAAAAAAAAAAAAW0NvbnRlbnRfVHlwZXNdLnhtbFBLAQItABQABgAIAAAAIQBa9CxbvwAA&#10;ABUBAAALAAAAAAAAAAAAAAAAAB8BAABfcmVscy8ucmVsc1BLAQItABQABgAIAAAAIQCo/qrEywAA&#10;AOIAAAAPAAAAAAAAAAAAAAAAAAcCAABkcnMvZG93bnJldi54bWxQSwUGAAAAAAMAAwC3AAAA/wIA&#10;AAAA&#10;" path="m,1l2760467,,5928995,571501,,571501,,1xe" fillcolor="#4ea72e [3209]" stroked="f" strokeweight="1pt">
                  <v:stroke joinstyle="miter"/>
                  <v:path arrowok="t" o:connecttype="custom" o:connectlocs="0,1;425733,0;914400,571501;0,571501;0,1" o:connectangles="0,0,0,0,0"/>
                </v:shape>
              </v:group>
            </w:pict>
          </mc:Fallback>
        </mc:AlternateContent>
      </w:r>
    </w:p>
    <w:p w14:paraId="69AD9F5A" w14:textId="77777777" w:rsidR="00AA4570" w:rsidRDefault="00AA4570" w:rsidP="00AA4570"/>
    <w:p w14:paraId="44C73EA0" w14:textId="77777777" w:rsidR="00AA4570" w:rsidRDefault="00AA4570" w:rsidP="00AA4570"/>
    <w:p w14:paraId="2ABA4E6D" w14:textId="77777777" w:rsidR="00AA4570" w:rsidRDefault="00AA4570" w:rsidP="00AA4570"/>
    <w:p w14:paraId="485F7E51" w14:textId="77777777" w:rsidR="00AA4570" w:rsidRDefault="00AA4570" w:rsidP="00AA4570"/>
    <w:p w14:paraId="127DD7A6" w14:textId="77777777" w:rsidR="00AA4570" w:rsidRDefault="00AA4570" w:rsidP="00AA4570"/>
    <w:p w14:paraId="00C6B634" w14:textId="77777777" w:rsidR="00AA4570" w:rsidRDefault="00AA4570" w:rsidP="00AA4570"/>
    <w:p w14:paraId="62489386" w14:textId="77777777" w:rsidR="00AA4570" w:rsidRDefault="00AA4570" w:rsidP="00AA4570"/>
    <w:p w14:paraId="15506316" w14:textId="77777777" w:rsidR="00AA4570" w:rsidRDefault="00AA4570" w:rsidP="00AA4570"/>
    <w:p w14:paraId="47F5F50B" w14:textId="77777777" w:rsidR="00AA4570" w:rsidRDefault="00AA4570" w:rsidP="00AA4570"/>
    <w:p w14:paraId="41C68DB9" w14:textId="77777777" w:rsidR="00AA4570" w:rsidRDefault="00AA4570" w:rsidP="00AA4570"/>
    <w:p w14:paraId="7937CD2B" w14:textId="45B3D10D" w:rsidR="00AA4570" w:rsidRDefault="00A23D7E" w:rsidP="00A23D7E">
      <w:pPr>
        <w:tabs>
          <w:tab w:val="left" w:pos="8310"/>
        </w:tabs>
      </w:pPr>
      <w:r>
        <w:tab/>
      </w:r>
    </w:p>
    <w:p w14:paraId="6CC6D817" w14:textId="77777777" w:rsidR="00AA4570" w:rsidRDefault="00AA4570" w:rsidP="00AA4570"/>
    <w:p w14:paraId="235CD2BC" w14:textId="77777777" w:rsidR="00AA4570" w:rsidRDefault="00AA4570" w:rsidP="00A23D7E">
      <w:pPr>
        <w:jc w:val="center"/>
      </w:pPr>
    </w:p>
    <w:p w14:paraId="3B0D2AD2" w14:textId="77777777" w:rsidR="00AA4570" w:rsidRDefault="00AA4570" w:rsidP="00AA4570"/>
    <w:p w14:paraId="0330A0CC" w14:textId="77777777" w:rsidR="00AA4570" w:rsidRDefault="00AA4570" w:rsidP="00AA4570"/>
    <w:p w14:paraId="7B9551CD" w14:textId="77777777" w:rsidR="00AA4570" w:rsidRDefault="00AA4570" w:rsidP="00AA4570"/>
    <w:p w14:paraId="2A701F4F" w14:textId="77777777" w:rsidR="00AA4570" w:rsidRDefault="00AA4570" w:rsidP="00AA4570"/>
    <w:p w14:paraId="2A6DF197" w14:textId="77777777" w:rsidR="00AA4570" w:rsidRDefault="00AA4570" w:rsidP="00AA4570"/>
    <w:p w14:paraId="56DA0A2B" w14:textId="77777777" w:rsidR="00AA4570" w:rsidRDefault="00AA4570" w:rsidP="00AA4570"/>
    <w:p w14:paraId="05C4E512" w14:textId="77777777" w:rsidR="00AA4570" w:rsidRDefault="00AA4570" w:rsidP="00AA4570"/>
    <w:p w14:paraId="6D94A805" w14:textId="77777777" w:rsidR="00AA4570" w:rsidRDefault="00AA4570" w:rsidP="00AA4570"/>
    <w:p w14:paraId="7AFEC8C4" w14:textId="77777777" w:rsidR="00AA4570" w:rsidRPr="002D6BB2" w:rsidRDefault="00AA4570" w:rsidP="00AA4570">
      <w:r>
        <w:rPr>
          <w:noProof/>
        </w:rPr>
        <mc:AlternateContent>
          <mc:Choice Requires="wpg">
            <w:drawing>
              <wp:anchor distT="0" distB="0" distL="114300" distR="114300" simplePos="0" relativeHeight="251693056" behindDoc="1" locked="0" layoutInCell="1" allowOverlap="1" wp14:anchorId="35AB1C6D" wp14:editId="006E4F27">
                <wp:simplePos x="0" y="0"/>
                <wp:positionH relativeFrom="margin">
                  <wp:posOffset>-457200</wp:posOffset>
                </wp:positionH>
                <wp:positionV relativeFrom="margin">
                  <wp:posOffset>7258050</wp:posOffset>
                </wp:positionV>
                <wp:extent cx="6858000" cy="1385888"/>
                <wp:effectExtent l="0" t="0" r="0" b="5080"/>
                <wp:wrapNone/>
                <wp:docPr id="258047094" name="Group 10"/>
                <wp:cNvGraphicFramePr/>
                <a:graphic xmlns:a="http://schemas.openxmlformats.org/drawingml/2006/main">
                  <a:graphicData uri="http://schemas.microsoft.com/office/word/2010/wordprocessingGroup">
                    <wpg:wgp>
                      <wpg:cNvGrpSpPr/>
                      <wpg:grpSpPr>
                        <a:xfrm>
                          <a:off x="0" y="0"/>
                          <a:ext cx="6858000" cy="1385888"/>
                          <a:chOff x="0" y="0"/>
                          <a:chExt cx="6858000" cy="914400"/>
                        </a:xfrm>
                      </wpg:grpSpPr>
                      <wps:wsp>
                        <wps:cNvPr id="1557461127" name="Rectangle 7"/>
                        <wps:cNvSpPr/>
                        <wps:spPr>
                          <a:xfrm>
                            <a:off x="0" y="0"/>
                            <a:ext cx="6858000" cy="914400"/>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039977289" name="Rectangle 8"/>
                        <wps:cNvSpPr/>
                        <wps:spPr>
                          <a:xfrm>
                            <a:off x="0" y="0"/>
                            <a:ext cx="328613" cy="914400"/>
                          </a:xfrm>
                          <a:prstGeom prst="rect">
                            <a:avLst/>
                          </a:prstGeom>
                          <a:solidFill>
                            <a:schemeClr val="accent6"/>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29C65628" id="Group 10" o:spid="_x0000_s1026" style="position:absolute;margin-left:-36pt;margin-top:571.5pt;width:540pt;height:109.15pt;z-index:-251623424;mso-position-horizontal-relative:margin;mso-position-vertical-relative:margin;mso-height-relative:margin" coordsize="68580,91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4w7DAMAAJ4KAAAOAAAAZHJzL2Uyb0RvYy54bWzsVl1r2zAUfR/sPwi9r7bzHVOnhHYtg7KW&#10;tqPPqizHBlnSJCVO9+t3Jdlu2oQNMjYY9EXRx73nXh3fe6LTs23N0YZpU0mR4eQkxogJKvNKrDL8&#10;7eHy0wwjY4nICZeCZfiZGXy2+PjhtFEpG8hS8pxpBCDCpI3KcGmtSqPI0JLVxJxIxQQcFlLXxMJS&#10;r6JckwbQax4N4ngSNVLnSkvKjIHdi3CIFx6/KBi1N0VhmEU8w5Cb9aP245Mbo8UpSVeaqLKibRrk&#10;iCxqUgkI2kNdEEvQWld7UHVFtTSysCdU1pEsiooyfwe4TRK/uc2Vlmvl77JKm5XqaQJq3/B0NCz9&#10;urnS6l7damCiUSvgwq/cXbaFrt0vZIm2nrLnnjK2tYjC5mQ2nsUxMEvhLBnCajYLpNISmN/zo+Xn&#10;Q57zZDQCFMgh6uJGr7JpFNSHeaHA/BkF9yVRzDNrUqDgVqMqh/zH4+lokiSDKUaC1FCud1BARKw4&#10;Q1OXnMsCzHu6TGqAuaO4OnBjkipt7BWTNXKTDGuI7quKbK6NDeR0Ji6okbzKLyvO/cK1DDvnGm0I&#10;FDuhlAmbtJS+suTC2QvpPAOo2wG+u+v4mX3mzNlxcccKoAc+9sAn43tzP5DPoSQ5C/GTsSuLAN97&#10;+M/rAZ11AfF77ORX2AGmtXeuzLd27xz/3rn38JGlsL1zXQmpDwHwnr4i2HckBWocS08yf4bi0TII&#10;i1H0soJPd02MvSUalAQ6A9TR3sBQcNlkWLYzjEqpfxzad/ZQ3XCKUQPKlGHzfU00w4h/EVD3vnJA&#10;yvxiNJ4OIIbePXnaPRHr+lxCPSSgw4r6qbO3vJsWWtaPIKJLFxWOiKAQO8PU6m5xboNiggxTtlx6&#10;M5AvRey1uFfUgTtWXWk+bB+JVm39WlCJr7LrNZK+KeNg6zyFXK6tLCpf4y+8tnxD34fW+/sCEA/n&#10;8+l0MJvvC4CXNZfb8QIwHMwmyTBo5b/p/0nXgbtK8d7/bT8HVXvv//+h//1zAB5B/i+kfbC5V9bu&#10;2uvFy7Ny8RMAAP//AwBQSwMEFAAGAAgAAAAhAJRVIJDiAAAADgEAAA8AAABkcnMvZG93bnJldi54&#10;bWxMj8FuwjAQRO+V+g/WVuoNbJOWohAHIdT2hCoVKlXcTLwkEbEdxSYJf9/lVG5vNaPZmWw12ob1&#10;2IXaOwVyKoChK7ypXangZ/8xWQALUTujG+9QwRUDrPLHh0ynxg/uG/tdLBmFuJBqBVWMbcp5KCq0&#10;Okx9i460k++sjnR2JTedHijcNnwmxJxbXTv6UOkWNxUW593FKvgc9LBO5Hu/PZ8218P+9et3K1Gp&#10;56dxvQQWcYz/ZrjVp+qQU6ejvzgTWKNg8jajLZEE+ZIQ3SxCLIiORMlcJsDzjN/PyP8AAAD//wMA&#10;UEsBAi0AFAAGAAgAAAAhALaDOJL+AAAA4QEAABMAAAAAAAAAAAAAAAAAAAAAAFtDb250ZW50X1R5&#10;cGVzXS54bWxQSwECLQAUAAYACAAAACEAOP0h/9YAAACUAQAACwAAAAAAAAAAAAAAAAAvAQAAX3Jl&#10;bHMvLnJlbHNQSwECLQAUAAYACAAAACEAIRuMOwwDAACeCgAADgAAAAAAAAAAAAAAAAAuAgAAZHJz&#10;L2Uyb0RvYy54bWxQSwECLQAUAAYACAAAACEAlFUgkOIAAAAOAQAADwAAAAAAAAAAAAAAAABmBQAA&#10;ZHJzL2Rvd25yZXYueG1sUEsFBgAAAAAEAAQA8wAAAHUGAAAAAA==&#10;">
                <v:rect id="Rectangle 7" o:spid="_x0000_s1027" style="position:absolute;width:68580;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gTtCyQAAAOMAAAAPAAAAZHJzL2Rvd25yZXYueG1sRE9fa8Iw&#10;EH8f+B3CCXubaXVaqUYRQRhjDFb1wbejOZtuzaU0We326ZfBYI/3+3/r7WAb0VPna8cK0kkCgrh0&#10;uuZKwel4eFiC8AFZY+OYFHyRh+1mdLfGXLsbv1FfhErEEPY5KjAhtLmUvjRk0U9cSxy5q+sshnh2&#10;ldQd3mK4beQ0SRbSYs2xwWBLe0PlR/FpFTy/Z7PC9Lv+e/ZKZ+POL5fD3it1Px52KxCBhvAv/nM/&#10;6Th/Ps8eF2k6zeD3pwiA3PwAAAD//wMAUEsBAi0AFAAGAAgAAAAhANvh9svuAAAAhQEAABMAAAAA&#10;AAAAAAAAAAAAAAAAAFtDb250ZW50X1R5cGVzXS54bWxQSwECLQAUAAYACAAAACEAWvQsW78AAAAV&#10;AQAACwAAAAAAAAAAAAAAAAAfAQAAX3JlbHMvLnJlbHNQSwECLQAUAAYACAAAACEAmIE7QskAAADj&#10;AAAADwAAAAAAAAAAAAAAAAAHAgAAZHJzL2Rvd25yZXYueG1sUEsFBgAAAAADAAMAtwAAAP0CAAAA&#10;AA==&#10;" fillcolor="#156082 [3204]" stroked="f" strokeweight="1pt"/>
                <v:rect id="Rectangle 8" o:spid="_x0000_s1028" style="position:absolute;width:3286;height:914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cUIBygAAAOMAAAAPAAAAZHJzL2Rvd25yZXYueG1sRI9BSwMx&#10;EIXvQv9DmIIXsVkr2O7atIggFC+LVdvrmEw3SzeTZRO78d8bQehx5r1535vVJrlOnGkIrWcFd7MC&#10;BLH2puVGwcf7y+0SRIjIBjvPpOCHAmzWk6sVVsaP/EbnXWxEDuFQoQIbY19JGbQlh2Hme+KsHf3g&#10;MOZxaKQZcMzhrpPzoniQDlvOBIs9PVvSp923yxC9Hz9rOnzZhLR9rZO+GWut1PU0PT2CiJTixfx/&#10;vTW5fnFflovFfFnC3095AXL9CwAA//8DAFBLAQItABQABgAIAAAAIQDb4fbL7gAAAIUBAAATAAAA&#10;AAAAAAAAAAAAAAAAAABbQ29udGVudF9UeXBlc10ueG1sUEsBAi0AFAAGAAgAAAAhAFr0LFu/AAAA&#10;FQEAAAsAAAAAAAAAAAAAAAAAHwEAAF9yZWxzLy5yZWxzUEsBAi0AFAAGAAgAAAAhAHdxQgHKAAAA&#10;4wAAAA8AAAAAAAAAAAAAAAAABwIAAGRycy9kb3ducmV2LnhtbFBLBQYAAAAAAwADALcAAAD+AgAA&#10;AAA=&#10;" fillcolor="#4ea72e [3209]" stroked="f" strokeweight="1pt"/>
                <w10:wrap anchorx="margin" anchory="margin"/>
              </v:group>
            </w:pict>
          </mc:Fallback>
        </mc:AlternateContent>
      </w:r>
    </w:p>
    <w:p w14:paraId="1B68F846" w14:textId="4C3253AF" w:rsidR="00AA4570" w:rsidRPr="002D6BB2" w:rsidRDefault="00861D08" w:rsidP="00AA4570">
      <w:pPr>
        <w:pStyle w:val="Style1"/>
      </w:pPr>
      <w:bookmarkStart w:id="65" w:name="_Toc243576034"/>
      <w:r w:rsidRPr="00861D08">
        <w:rPr>
          <w:color w:val="FFFFFF" w:themeColor="background1"/>
        </w:rPr>
        <w:t>Appendices</w:t>
      </w:r>
      <w:bookmarkEnd w:id="65"/>
      <w:r w:rsidR="00AA4570">
        <w:br w:type="page"/>
      </w:r>
    </w:p>
    <w:p w14:paraId="6EC1E7FC" w14:textId="392406D9" w:rsidR="00FB7F2A" w:rsidRDefault="00214397" w:rsidP="00F641C0">
      <w:pPr>
        <w:pStyle w:val="Heading2"/>
      </w:pPr>
      <w:bookmarkStart w:id="66" w:name="_Toc243576035"/>
      <w:r w:rsidRPr="00214397">
        <w:lastRenderedPageBreak/>
        <w:t>Appendix A. Snapshot of Signatory and Federal Agency Programs</w:t>
      </w:r>
      <w:bookmarkEnd w:id="66"/>
    </w:p>
    <w:p w14:paraId="63E42D41" w14:textId="77777777" w:rsidR="00CC595F" w:rsidRDefault="00CC595F" w:rsidP="00CC595F">
      <w:r>
        <w:t>Managing a large and complex restoration and conservation program with “no assurance about the level of funds that may be available beyond the short term” (Government Accountability Office, 2008)  is a challenging undertaking that requires individual and collaborative action from signatory partners, as well as the many communities and individuals who live, work, play and learn in our region. This Snapshot of Signatory and Federal Agency Programs seeks to better recognize the significant contribution that individual signatory partners and federal agencies make towards outcome attainment. The existing programs and funding spotlighted below are not intended to represent the full range of resources available or required to support progress towards outcome attainment; a maximum of three programs are spotlighted for each outcome and signatory partner. It is important to note that funding is reported from a single point in time (largely fiscal year 2025) and is not representative of future investments. Identifying the most critical programs and resources that exist at a particular moment in time can help the partnership focus its collaborative efforts on activities that have the greatest impact, and which don’t duplicate the work of existing programs.</w:t>
      </w:r>
    </w:p>
    <w:p w14:paraId="4AA8D839" w14:textId="46F47795" w:rsidR="00FB7F2A" w:rsidRDefault="00CC595F" w:rsidP="00CC595F">
      <w:r>
        <w:t>To assemble this Snapshot of Signatory and Federal Agency Programs, the Chesapeake Bay Program (CBP) requested information from the Chesapeake Bay Watershed Agreement signatory jurisdictions, the Chesapeake Bay Commission and participating federal agencies. The Snapshot of Signatory and Federal Agency Programs included here provides a compilation of the resulting submissions. CBP greatly appreciates but cannot verify the completeness or accuracy of the data provided below. Further, because the submitted data includes funding received from Federal sources, there may be double-counting between the state and Federal programs. It is also important to note that funding numbers shown may represent full program allocations across a whole jurisdiction, estimated values based on the portion of the program focused directly on Chesapeake Bay restoration activities or an estimated value based on the geographic proportion of a jurisdiction that falls within the Chesapeake Bay watershed. In other instances, entities could not determine appropriations at the time information was collected because support comes from a wide range of sources. The funding ultimately provided to Chesapeake Bay watershed efforts may differ from these estimates.</w:t>
      </w:r>
    </w:p>
    <w:p w14:paraId="3DDB2072" w14:textId="77777777" w:rsidR="00F11019" w:rsidRDefault="00F11019" w:rsidP="00CC595F"/>
    <w:p w14:paraId="1ED19A24" w14:textId="77777777" w:rsidR="00F11019" w:rsidRDefault="00F11019" w:rsidP="00CC595F"/>
    <w:p w14:paraId="00996A04" w14:textId="77777777" w:rsidR="00F11019" w:rsidRDefault="00F11019" w:rsidP="00F11019">
      <w:pPr>
        <w:pStyle w:val="TOCHeading"/>
      </w:pPr>
      <w:r>
        <w:lastRenderedPageBreak/>
        <w:t>Appendix A: Contents</w:t>
      </w:r>
    </w:p>
    <w:p w14:paraId="6E85563D" w14:textId="46143576" w:rsidR="00F11019" w:rsidRDefault="00B20A1E">
      <w:pPr>
        <w:pStyle w:val="TOC3"/>
        <w:tabs>
          <w:tab w:val="right" w:leader="dot" w:pos="9350"/>
        </w:tabs>
        <w:rPr>
          <w:rFonts w:eastAsiaTheme="minorEastAsia"/>
          <w:noProof/>
        </w:rPr>
      </w:pPr>
      <w:r>
        <w:fldChar w:fldCharType="begin"/>
      </w:r>
      <w:r>
        <w:instrText xml:space="preserve"> TOC \b Appendix_A\h  \* MERGEFORMAT </w:instrText>
      </w:r>
      <w:r>
        <w:fldChar w:fldCharType="separate"/>
      </w:r>
      <w:hyperlink w:anchor="_Toc243575570" w:history="1">
        <w:r w:rsidR="00F11019" w:rsidRPr="000F7912">
          <w:rPr>
            <w:rStyle w:val="Hyperlink"/>
            <w:noProof/>
          </w:rPr>
          <w:t>Thriving Habitat, Fisheries, and Wildlife Goal 1</w:t>
        </w:r>
        <w:r w:rsidR="00F11019">
          <w:rPr>
            <w:noProof/>
          </w:rPr>
          <w:tab/>
        </w:r>
        <w:r w:rsidR="00F11019">
          <w:rPr>
            <w:noProof/>
          </w:rPr>
          <w:fldChar w:fldCharType="begin"/>
        </w:r>
        <w:r w:rsidR="00F11019">
          <w:rPr>
            <w:noProof/>
          </w:rPr>
          <w:instrText xml:space="preserve"> PAGEREF _Toc243575570 \h </w:instrText>
        </w:r>
        <w:r w:rsidR="00F11019">
          <w:rPr>
            <w:noProof/>
          </w:rPr>
        </w:r>
        <w:r w:rsidR="00F11019">
          <w:rPr>
            <w:noProof/>
          </w:rPr>
          <w:fldChar w:fldCharType="separate"/>
        </w:r>
        <w:r w:rsidR="00F11019">
          <w:rPr>
            <w:noProof/>
          </w:rPr>
          <w:t>177</w:t>
        </w:r>
        <w:r w:rsidR="00F11019">
          <w:rPr>
            <w:noProof/>
          </w:rPr>
          <w:fldChar w:fldCharType="end"/>
        </w:r>
      </w:hyperlink>
    </w:p>
    <w:p w14:paraId="0C4A49B7" w14:textId="78FAFB98" w:rsidR="00F11019" w:rsidRDefault="00F11019">
      <w:pPr>
        <w:pStyle w:val="TOC4"/>
        <w:tabs>
          <w:tab w:val="right" w:leader="dot" w:pos="9350"/>
        </w:tabs>
        <w:rPr>
          <w:rFonts w:eastAsiaTheme="minorEastAsia"/>
          <w:noProof/>
        </w:rPr>
      </w:pPr>
      <w:hyperlink w:anchor="_Toc243575571" w:history="1">
        <w:r w:rsidRPr="000F7912">
          <w:rPr>
            <w:rStyle w:val="Hyperlink"/>
            <w:noProof/>
          </w:rPr>
          <w:t>Blue Crabs Outcome</w:t>
        </w:r>
        <w:r>
          <w:rPr>
            <w:noProof/>
          </w:rPr>
          <w:tab/>
        </w:r>
        <w:r>
          <w:rPr>
            <w:noProof/>
          </w:rPr>
          <w:fldChar w:fldCharType="begin"/>
        </w:r>
        <w:r>
          <w:rPr>
            <w:noProof/>
          </w:rPr>
          <w:instrText xml:space="preserve"> PAGEREF _Toc243575571 \h </w:instrText>
        </w:r>
        <w:r>
          <w:rPr>
            <w:noProof/>
          </w:rPr>
        </w:r>
        <w:r>
          <w:rPr>
            <w:noProof/>
          </w:rPr>
          <w:fldChar w:fldCharType="separate"/>
        </w:r>
        <w:r>
          <w:rPr>
            <w:noProof/>
          </w:rPr>
          <w:t>177</w:t>
        </w:r>
        <w:r>
          <w:rPr>
            <w:noProof/>
          </w:rPr>
          <w:fldChar w:fldCharType="end"/>
        </w:r>
      </w:hyperlink>
    </w:p>
    <w:p w14:paraId="18FAA628" w14:textId="55A80C19" w:rsidR="00F11019" w:rsidRDefault="00F11019">
      <w:pPr>
        <w:pStyle w:val="TOC4"/>
        <w:tabs>
          <w:tab w:val="right" w:leader="dot" w:pos="9350"/>
        </w:tabs>
        <w:rPr>
          <w:rFonts w:eastAsiaTheme="minorEastAsia"/>
          <w:noProof/>
        </w:rPr>
      </w:pPr>
      <w:hyperlink w:anchor="_Toc243575572" w:history="1">
        <w:r w:rsidRPr="000F7912">
          <w:rPr>
            <w:rStyle w:val="Hyperlink"/>
            <w:noProof/>
          </w:rPr>
          <w:t>Brook Trout Outcome</w:t>
        </w:r>
        <w:r>
          <w:rPr>
            <w:noProof/>
          </w:rPr>
          <w:tab/>
        </w:r>
        <w:r>
          <w:rPr>
            <w:noProof/>
          </w:rPr>
          <w:fldChar w:fldCharType="begin"/>
        </w:r>
        <w:r>
          <w:rPr>
            <w:noProof/>
          </w:rPr>
          <w:instrText xml:space="preserve"> PAGEREF _Toc243575572 \h </w:instrText>
        </w:r>
        <w:r>
          <w:rPr>
            <w:noProof/>
          </w:rPr>
        </w:r>
        <w:r>
          <w:rPr>
            <w:noProof/>
          </w:rPr>
          <w:fldChar w:fldCharType="separate"/>
        </w:r>
        <w:r>
          <w:rPr>
            <w:noProof/>
          </w:rPr>
          <w:t>177</w:t>
        </w:r>
        <w:r>
          <w:rPr>
            <w:noProof/>
          </w:rPr>
          <w:fldChar w:fldCharType="end"/>
        </w:r>
      </w:hyperlink>
    </w:p>
    <w:p w14:paraId="62C51A9B" w14:textId="2F609335" w:rsidR="00F11019" w:rsidRDefault="00F11019">
      <w:pPr>
        <w:pStyle w:val="TOC4"/>
        <w:tabs>
          <w:tab w:val="right" w:leader="dot" w:pos="9350"/>
        </w:tabs>
        <w:rPr>
          <w:rFonts w:eastAsiaTheme="minorEastAsia"/>
          <w:noProof/>
        </w:rPr>
      </w:pPr>
      <w:hyperlink w:anchor="_Toc243575573" w:history="1">
        <w:r w:rsidRPr="000F7912">
          <w:rPr>
            <w:rStyle w:val="Hyperlink"/>
            <w:noProof/>
          </w:rPr>
          <w:t>Fish Habitat Outcome</w:t>
        </w:r>
        <w:r>
          <w:rPr>
            <w:noProof/>
          </w:rPr>
          <w:tab/>
        </w:r>
        <w:r>
          <w:rPr>
            <w:noProof/>
          </w:rPr>
          <w:fldChar w:fldCharType="begin"/>
        </w:r>
        <w:r>
          <w:rPr>
            <w:noProof/>
          </w:rPr>
          <w:instrText xml:space="preserve"> PAGEREF _Toc243575573 \h </w:instrText>
        </w:r>
        <w:r>
          <w:rPr>
            <w:noProof/>
          </w:rPr>
        </w:r>
        <w:r>
          <w:rPr>
            <w:noProof/>
          </w:rPr>
          <w:fldChar w:fldCharType="separate"/>
        </w:r>
        <w:r>
          <w:rPr>
            <w:noProof/>
          </w:rPr>
          <w:t>179</w:t>
        </w:r>
        <w:r>
          <w:rPr>
            <w:noProof/>
          </w:rPr>
          <w:fldChar w:fldCharType="end"/>
        </w:r>
      </w:hyperlink>
    </w:p>
    <w:p w14:paraId="3E9A907D" w14:textId="2FBC66B3" w:rsidR="00F11019" w:rsidRDefault="00F11019">
      <w:pPr>
        <w:pStyle w:val="TOC4"/>
        <w:tabs>
          <w:tab w:val="right" w:leader="dot" w:pos="9350"/>
        </w:tabs>
        <w:rPr>
          <w:rFonts w:eastAsiaTheme="minorEastAsia"/>
          <w:noProof/>
        </w:rPr>
      </w:pPr>
      <w:hyperlink w:anchor="_Toc243575574" w:history="1">
        <w:r w:rsidRPr="000F7912">
          <w:rPr>
            <w:rStyle w:val="Hyperlink"/>
            <w:noProof/>
          </w:rPr>
          <w:t>Fish Passage Outcome</w:t>
        </w:r>
        <w:r>
          <w:rPr>
            <w:noProof/>
          </w:rPr>
          <w:tab/>
        </w:r>
        <w:r>
          <w:rPr>
            <w:noProof/>
          </w:rPr>
          <w:fldChar w:fldCharType="begin"/>
        </w:r>
        <w:r>
          <w:rPr>
            <w:noProof/>
          </w:rPr>
          <w:instrText xml:space="preserve"> PAGEREF _Toc243575574 \h </w:instrText>
        </w:r>
        <w:r>
          <w:rPr>
            <w:noProof/>
          </w:rPr>
        </w:r>
        <w:r>
          <w:rPr>
            <w:noProof/>
          </w:rPr>
          <w:fldChar w:fldCharType="separate"/>
        </w:r>
        <w:r>
          <w:rPr>
            <w:noProof/>
          </w:rPr>
          <w:t>182</w:t>
        </w:r>
        <w:r>
          <w:rPr>
            <w:noProof/>
          </w:rPr>
          <w:fldChar w:fldCharType="end"/>
        </w:r>
      </w:hyperlink>
    </w:p>
    <w:p w14:paraId="4AA5DFA1" w14:textId="070F1732" w:rsidR="00F11019" w:rsidRDefault="00F11019">
      <w:pPr>
        <w:pStyle w:val="TOC4"/>
        <w:tabs>
          <w:tab w:val="right" w:leader="dot" w:pos="9350"/>
        </w:tabs>
        <w:rPr>
          <w:rFonts w:eastAsiaTheme="minorEastAsia"/>
          <w:noProof/>
        </w:rPr>
      </w:pPr>
      <w:hyperlink w:anchor="_Toc243575575" w:history="1">
        <w:r w:rsidRPr="000F7912">
          <w:rPr>
            <w:rStyle w:val="Hyperlink"/>
            <w:noProof/>
          </w:rPr>
          <w:t>Oysters Outcome</w:t>
        </w:r>
        <w:r>
          <w:rPr>
            <w:noProof/>
          </w:rPr>
          <w:tab/>
        </w:r>
        <w:r>
          <w:rPr>
            <w:noProof/>
          </w:rPr>
          <w:fldChar w:fldCharType="begin"/>
        </w:r>
        <w:r>
          <w:rPr>
            <w:noProof/>
          </w:rPr>
          <w:instrText xml:space="preserve"> PAGEREF _Toc243575575 \h </w:instrText>
        </w:r>
        <w:r>
          <w:rPr>
            <w:noProof/>
          </w:rPr>
        </w:r>
        <w:r>
          <w:rPr>
            <w:noProof/>
          </w:rPr>
          <w:fldChar w:fldCharType="separate"/>
        </w:r>
        <w:r>
          <w:rPr>
            <w:noProof/>
          </w:rPr>
          <w:t>184</w:t>
        </w:r>
        <w:r>
          <w:rPr>
            <w:noProof/>
          </w:rPr>
          <w:fldChar w:fldCharType="end"/>
        </w:r>
      </w:hyperlink>
    </w:p>
    <w:p w14:paraId="5881039F" w14:textId="4A8C4A9E" w:rsidR="00F11019" w:rsidRDefault="00F11019">
      <w:pPr>
        <w:pStyle w:val="TOC4"/>
        <w:tabs>
          <w:tab w:val="right" w:leader="dot" w:pos="9350"/>
        </w:tabs>
        <w:rPr>
          <w:rFonts w:eastAsiaTheme="minorEastAsia"/>
          <w:noProof/>
        </w:rPr>
      </w:pPr>
      <w:hyperlink w:anchor="_Toc243575576" w:history="1">
        <w:r w:rsidRPr="000F7912">
          <w:rPr>
            <w:rStyle w:val="Hyperlink"/>
            <w:noProof/>
          </w:rPr>
          <w:t>Stream Health Outcome</w:t>
        </w:r>
        <w:r>
          <w:rPr>
            <w:noProof/>
          </w:rPr>
          <w:tab/>
        </w:r>
        <w:r>
          <w:rPr>
            <w:noProof/>
          </w:rPr>
          <w:fldChar w:fldCharType="begin"/>
        </w:r>
        <w:r>
          <w:rPr>
            <w:noProof/>
          </w:rPr>
          <w:instrText xml:space="preserve"> PAGEREF _Toc243575576 \h </w:instrText>
        </w:r>
        <w:r>
          <w:rPr>
            <w:noProof/>
          </w:rPr>
        </w:r>
        <w:r>
          <w:rPr>
            <w:noProof/>
          </w:rPr>
          <w:fldChar w:fldCharType="separate"/>
        </w:r>
        <w:r>
          <w:rPr>
            <w:noProof/>
          </w:rPr>
          <w:t>185</w:t>
        </w:r>
        <w:r>
          <w:rPr>
            <w:noProof/>
          </w:rPr>
          <w:fldChar w:fldCharType="end"/>
        </w:r>
      </w:hyperlink>
    </w:p>
    <w:p w14:paraId="6874C652" w14:textId="3543EE4A" w:rsidR="00F11019" w:rsidRDefault="00F11019">
      <w:pPr>
        <w:pStyle w:val="TOC4"/>
        <w:tabs>
          <w:tab w:val="right" w:leader="dot" w:pos="9350"/>
        </w:tabs>
        <w:rPr>
          <w:rFonts w:eastAsiaTheme="minorEastAsia"/>
          <w:noProof/>
        </w:rPr>
      </w:pPr>
      <w:hyperlink w:anchor="_Toc243575577" w:history="1">
        <w:r w:rsidRPr="000F7912">
          <w:rPr>
            <w:rStyle w:val="Hyperlink"/>
            <w:noProof/>
          </w:rPr>
          <w:t>Submerged Aquatic Vegetation Outcome</w:t>
        </w:r>
        <w:r>
          <w:rPr>
            <w:noProof/>
          </w:rPr>
          <w:tab/>
        </w:r>
        <w:r>
          <w:rPr>
            <w:noProof/>
          </w:rPr>
          <w:fldChar w:fldCharType="begin"/>
        </w:r>
        <w:r>
          <w:rPr>
            <w:noProof/>
          </w:rPr>
          <w:instrText xml:space="preserve"> PAGEREF _Toc243575577 \h </w:instrText>
        </w:r>
        <w:r>
          <w:rPr>
            <w:noProof/>
          </w:rPr>
        </w:r>
        <w:r>
          <w:rPr>
            <w:noProof/>
          </w:rPr>
          <w:fldChar w:fldCharType="separate"/>
        </w:r>
        <w:r>
          <w:rPr>
            <w:noProof/>
          </w:rPr>
          <w:t>188</w:t>
        </w:r>
        <w:r>
          <w:rPr>
            <w:noProof/>
          </w:rPr>
          <w:fldChar w:fldCharType="end"/>
        </w:r>
      </w:hyperlink>
    </w:p>
    <w:p w14:paraId="62E936A4" w14:textId="090B6C77" w:rsidR="00F11019" w:rsidRDefault="00F11019">
      <w:pPr>
        <w:pStyle w:val="TOC4"/>
        <w:tabs>
          <w:tab w:val="right" w:leader="dot" w:pos="9350"/>
        </w:tabs>
        <w:rPr>
          <w:rFonts w:eastAsiaTheme="minorEastAsia"/>
          <w:noProof/>
        </w:rPr>
      </w:pPr>
      <w:hyperlink w:anchor="_Toc243575578" w:history="1">
        <w:r w:rsidRPr="000F7912">
          <w:rPr>
            <w:rStyle w:val="Hyperlink"/>
            <w:noProof/>
          </w:rPr>
          <w:t>Wetlands Outcome</w:t>
        </w:r>
        <w:r>
          <w:rPr>
            <w:noProof/>
          </w:rPr>
          <w:tab/>
        </w:r>
        <w:r>
          <w:rPr>
            <w:noProof/>
          </w:rPr>
          <w:fldChar w:fldCharType="begin"/>
        </w:r>
        <w:r>
          <w:rPr>
            <w:noProof/>
          </w:rPr>
          <w:instrText xml:space="preserve"> PAGEREF _Toc243575578 \h </w:instrText>
        </w:r>
        <w:r>
          <w:rPr>
            <w:noProof/>
          </w:rPr>
        </w:r>
        <w:r>
          <w:rPr>
            <w:noProof/>
          </w:rPr>
          <w:fldChar w:fldCharType="separate"/>
        </w:r>
        <w:r>
          <w:rPr>
            <w:noProof/>
          </w:rPr>
          <w:t>191</w:t>
        </w:r>
        <w:r>
          <w:rPr>
            <w:noProof/>
          </w:rPr>
          <w:fldChar w:fldCharType="end"/>
        </w:r>
      </w:hyperlink>
    </w:p>
    <w:p w14:paraId="27E21F46" w14:textId="1CF784D7" w:rsidR="00F11019" w:rsidRDefault="00F11019">
      <w:pPr>
        <w:pStyle w:val="TOC3"/>
        <w:tabs>
          <w:tab w:val="right" w:leader="dot" w:pos="9350"/>
        </w:tabs>
        <w:rPr>
          <w:rFonts w:eastAsiaTheme="minorEastAsia"/>
          <w:noProof/>
        </w:rPr>
      </w:pPr>
      <w:hyperlink w:anchor="_Toc243575579" w:history="1">
        <w:r w:rsidRPr="000F7912">
          <w:rPr>
            <w:rStyle w:val="Hyperlink"/>
            <w:noProof/>
          </w:rPr>
          <w:t>Clean Water Goal 2</w:t>
        </w:r>
        <w:r>
          <w:rPr>
            <w:noProof/>
          </w:rPr>
          <w:tab/>
        </w:r>
        <w:r>
          <w:rPr>
            <w:noProof/>
          </w:rPr>
          <w:fldChar w:fldCharType="begin"/>
        </w:r>
        <w:r>
          <w:rPr>
            <w:noProof/>
          </w:rPr>
          <w:instrText xml:space="preserve"> PAGEREF _Toc243575579 \h </w:instrText>
        </w:r>
        <w:r>
          <w:rPr>
            <w:noProof/>
          </w:rPr>
        </w:r>
        <w:r>
          <w:rPr>
            <w:noProof/>
          </w:rPr>
          <w:fldChar w:fldCharType="separate"/>
        </w:r>
        <w:r>
          <w:rPr>
            <w:noProof/>
          </w:rPr>
          <w:t>194</w:t>
        </w:r>
        <w:r>
          <w:rPr>
            <w:noProof/>
          </w:rPr>
          <w:fldChar w:fldCharType="end"/>
        </w:r>
      </w:hyperlink>
    </w:p>
    <w:p w14:paraId="28D69746" w14:textId="1BA86E3C" w:rsidR="00F11019" w:rsidRDefault="00F11019">
      <w:pPr>
        <w:pStyle w:val="TOC4"/>
        <w:tabs>
          <w:tab w:val="right" w:leader="dot" w:pos="9350"/>
        </w:tabs>
        <w:rPr>
          <w:rFonts w:eastAsiaTheme="minorEastAsia"/>
          <w:noProof/>
        </w:rPr>
      </w:pPr>
      <w:hyperlink w:anchor="_Toc243575580" w:history="1">
        <w:r w:rsidRPr="000F7912">
          <w:rPr>
            <w:rStyle w:val="Hyperlink"/>
            <w:noProof/>
            <w:lang w:val="en"/>
          </w:rPr>
          <w:t>Reducing Excess Nitrogen, Phosphorous &amp; Sediment Outcome</w:t>
        </w:r>
        <w:r>
          <w:rPr>
            <w:noProof/>
          </w:rPr>
          <w:tab/>
        </w:r>
        <w:r>
          <w:rPr>
            <w:noProof/>
          </w:rPr>
          <w:fldChar w:fldCharType="begin"/>
        </w:r>
        <w:r>
          <w:rPr>
            <w:noProof/>
          </w:rPr>
          <w:instrText xml:space="preserve"> PAGEREF _Toc243575580 \h </w:instrText>
        </w:r>
        <w:r>
          <w:rPr>
            <w:noProof/>
          </w:rPr>
        </w:r>
        <w:r>
          <w:rPr>
            <w:noProof/>
          </w:rPr>
          <w:fldChar w:fldCharType="separate"/>
        </w:r>
        <w:r>
          <w:rPr>
            <w:noProof/>
          </w:rPr>
          <w:t>194</w:t>
        </w:r>
        <w:r>
          <w:rPr>
            <w:noProof/>
          </w:rPr>
          <w:fldChar w:fldCharType="end"/>
        </w:r>
      </w:hyperlink>
    </w:p>
    <w:p w14:paraId="4B761FE9" w14:textId="4F92D8FE" w:rsidR="00F11019" w:rsidRDefault="00F11019">
      <w:pPr>
        <w:pStyle w:val="TOC4"/>
        <w:tabs>
          <w:tab w:val="right" w:leader="dot" w:pos="9350"/>
        </w:tabs>
        <w:rPr>
          <w:rFonts w:eastAsiaTheme="minorEastAsia"/>
          <w:noProof/>
        </w:rPr>
      </w:pPr>
      <w:hyperlink w:anchor="_Toc243575581" w:history="1">
        <w:r w:rsidRPr="000F7912">
          <w:rPr>
            <w:rStyle w:val="Hyperlink"/>
            <w:noProof/>
            <w:lang w:val="en"/>
          </w:rPr>
          <w:t>Toxic &amp; Emerging Contaminants Outcome</w:t>
        </w:r>
        <w:r>
          <w:rPr>
            <w:noProof/>
          </w:rPr>
          <w:tab/>
        </w:r>
        <w:r>
          <w:rPr>
            <w:noProof/>
          </w:rPr>
          <w:fldChar w:fldCharType="begin"/>
        </w:r>
        <w:r>
          <w:rPr>
            <w:noProof/>
          </w:rPr>
          <w:instrText xml:space="preserve"> PAGEREF _Toc243575581 \h </w:instrText>
        </w:r>
        <w:r>
          <w:rPr>
            <w:noProof/>
          </w:rPr>
        </w:r>
        <w:r>
          <w:rPr>
            <w:noProof/>
          </w:rPr>
          <w:fldChar w:fldCharType="separate"/>
        </w:r>
        <w:r>
          <w:rPr>
            <w:noProof/>
          </w:rPr>
          <w:t>198</w:t>
        </w:r>
        <w:r>
          <w:rPr>
            <w:noProof/>
          </w:rPr>
          <w:fldChar w:fldCharType="end"/>
        </w:r>
      </w:hyperlink>
    </w:p>
    <w:p w14:paraId="0DB3126D" w14:textId="19DE63E1" w:rsidR="00F11019" w:rsidRDefault="00F11019">
      <w:pPr>
        <w:pStyle w:val="TOC4"/>
        <w:tabs>
          <w:tab w:val="right" w:leader="dot" w:pos="9350"/>
        </w:tabs>
        <w:rPr>
          <w:rFonts w:eastAsiaTheme="minorEastAsia"/>
          <w:noProof/>
        </w:rPr>
      </w:pPr>
      <w:hyperlink w:anchor="_Toc243575582" w:history="1">
        <w:r w:rsidRPr="000F7912">
          <w:rPr>
            <w:rStyle w:val="Hyperlink"/>
            <w:noProof/>
            <w:lang w:val="en"/>
          </w:rPr>
          <w:t>Water Quality, Standards Attainment &amp; Monitoring Outcome</w:t>
        </w:r>
        <w:r>
          <w:rPr>
            <w:noProof/>
          </w:rPr>
          <w:tab/>
        </w:r>
        <w:r>
          <w:rPr>
            <w:noProof/>
          </w:rPr>
          <w:fldChar w:fldCharType="begin"/>
        </w:r>
        <w:r>
          <w:rPr>
            <w:noProof/>
          </w:rPr>
          <w:instrText xml:space="preserve"> PAGEREF _Toc243575582 \h </w:instrText>
        </w:r>
        <w:r>
          <w:rPr>
            <w:noProof/>
          </w:rPr>
        </w:r>
        <w:r>
          <w:rPr>
            <w:noProof/>
          </w:rPr>
          <w:fldChar w:fldCharType="separate"/>
        </w:r>
        <w:r>
          <w:rPr>
            <w:noProof/>
          </w:rPr>
          <w:t>200</w:t>
        </w:r>
        <w:r>
          <w:rPr>
            <w:noProof/>
          </w:rPr>
          <w:fldChar w:fldCharType="end"/>
        </w:r>
      </w:hyperlink>
    </w:p>
    <w:p w14:paraId="29D69ED7" w14:textId="3B4A20DC" w:rsidR="00F11019" w:rsidRDefault="00F11019">
      <w:pPr>
        <w:pStyle w:val="TOC3"/>
        <w:tabs>
          <w:tab w:val="right" w:leader="dot" w:pos="9350"/>
        </w:tabs>
        <w:rPr>
          <w:rFonts w:eastAsiaTheme="minorEastAsia"/>
          <w:noProof/>
        </w:rPr>
      </w:pPr>
      <w:hyperlink w:anchor="_Toc243575583" w:history="1">
        <w:r w:rsidRPr="000F7912">
          <w:rPr>
            <w:rStyle w:val="Hyperlink"/>
            <w:noProof/>
            <w:lang w:val="en"/>
          </w:rPr>
          <w:t>Healthy Landscapes Goal 3</w:t>
        </w:r>
        <w:r>
          <w:rPr>
            <w:noProof/>
          </w:rPr>
          <w:tab/>
        </w:r>
        <w:r>
          <w:rPr>
            <w:noProof/>
          </w:rPr>
          <w:fldChar w:fldCharType="begin"/>
        </w:r>
        <w:r>
          <w:rPr>
            <w:noProof/>
          </w:rPr>
          <w:instrText xml:space="preserve"> PAGEREF _Toc243575583 \h </w:instrText>
        </w:r>
        <w:r>
          <w:rPr>
            <w:noProof/>
          </w:rPr>
        </w:r>
        <w:r>
          <w:rPr>
            <w:noProof/>
          </w:rPr>
          <w:fldChar w:fldCharType="separate"/>
        </w:r>
        <w:r>
          <w:rPr>
            <w:noProof/>
          </w:rPr>
          <w:t>203</w:t>
        </w:r>
        <w:r>
          <w:rPr>
            <w:noProof/>
          </w:rPr>
          <w:fldChar w:fldCharType="end"/>
        </w:r>
      </w:hyperlink>
    </w:p>
    <w:p w14:paraId="29985D46" w14:textId="6CD66C76" w:rsidR="00F11019" w:rsidRDefault="00F11019">
      <w:pPr>
        <w:pStyle w:val="TOC4"/>
        <w:tabs>
          <w:tab w:val="right" w:leader="dot" w:pos="9350"/>
        </w:tabs>
        <w:rPr>
          <w:rFonts w:eastAsiaTheme="minorEastAsia"/>
          <w:noProof/>
        </w:rPr>
      </w:pPr>
      <w:hyperlink w:anchor="_Toc243575584" w:history="1">
        <w:r w:rsidRPr="000F7912">
          <w:rPr>
            <w:rStyle w:val="Hyperlink"/>
            <w:noProof/>
            <w:lang w:val="en"/>
          </w:rPr>
          <w:t>Adapting to Changing Environmental Conditions Outcome</w:t>
        </w:r>
        <w:r>
          <w:rPr>
            <w:noProof/>
          </w:rPr>
          <w:tab/>
        </w:r>
        <w:r>
          <w:rPr>
            <w:noProof/>
          </w:rPr>
          <w:fldChar w:fldCharType="begin"/>
        </w:r>
        <w:r>
          <w:rPr>
            <w:noProof/>
          </w:rPr>
          <w:instrText xml:space="preserve"> PAGEREF _Toc243575584 \h </w:instrText>
        </w:r>
        <w:r>
          <w:rPr>
            <w:noProof/>
          </w:rPr>
        </w:r>
        <w:r>
          <w:rPr>
            <w:noProof/>
          </w:rPr>
          <w:fldChar w:fldCharType="separate"/>
        </w:r>
        <w:r>
          <w:rPr>
            <w:noProof/>
          </w:rPr>
          <w:t>203</w:t>
        </w:r>
        <w:r>
          <w:rPr>
            <w:noProof/>
          </w:rPr>
          <w:fldChar w:fldCharType="end"/>
        </w:r>
      </w:hyperlink>
    </w:p>
    <w:p w14:paraId="553EFEA0" w14:textId="55C50BA2" w:rsidR="00F11019" w:rsidRDefault="00F11019">
      <w:pPr>
        <w:pStyle w:val="TOC4"/>
        <w:tabs>
          <w:tab w:val="right" w:leader="dot" w:pos="9350"/>
        </w:tabs>
        <w:rPr>
          <w:rFonts w:eastAsiaTheme="minorEastAsia"/>
          <w:noProof/>
        </w:rPr>
      </w:pPr>
      <w:hyperlink w:anchor="_Toc243575585" w:history="1">
        <w:r w:rsidRPr="000F7912">
          <w:rPr>
            <w:rStyle w:val="Hyperlink"/>
            <w:noProof/>
            <w:lang w:val="en"/>
          </w:rPr>
          <w:t>Healthy Forests &amp; Trees Outcome</w:t>
        </w:r>
        <w:r>
          <w:rPr>
            <w:noProof/>
          </w:rPr>
          <w:tab/>
        </w:r>
        <w:r>
          <w:rPr>
            <w:noProof/>
          </w:rPr>
          <w:fldChar w:fldCharType="begin"/>
        </w:r>
        <w:r>
          <w:rPr>
            <w:noProof/>
          </w:rPr>
          <w:instrText xml:space="preserve"> PAGEREF _Toc243575585 \h </w:instrText>
        </w:r>
        <w:r>
          <w:rPr>
            <w:noProof/>
          </w:rPr>
        </w:r>
        <w:r>
          <w:rPr>
            <w:noProof/>
          </w:rPr>
          <w:fldChar w:fldCharType="separate"/>
        </w:r>
        <w:r>
          <w:rPr>
            <w:noProof/>
          </w:rPr>
          <w:t>206</w:t>
        </w:r>
        <w:r>
          <w:rPr>
            <w:noProof/>
          </w:rPr>
          <w:fldChar w:fldCharType="end"/>
        </w:r>
      </w:hyperlink>
    </w:p>
    <w:p w14:paraId="6CBB22CE" w14:textId="042C6D74" w:rsidR="00F11019" w:rsidRDefault="00F11019">
      <w:pPr>
        <w:pStyle w:val="TOC4"/>
        <w:tabs>
          <w:tab w:val="right" w:leader="dot" w:pos="9350"/>
        </w:tabs>
        <w:rPr>
          <w:rFonts w:eastAsiaTheme="minorEastAsia"/>
          <w:noProof/>
        </w:rPr>
      </w:pPr>
      <w:hyperlink w:anchor="_Toc243575586" w:history="1">
        <w:r w:rsidRPr="000F7912">
          <w:rPr>
            <w:rStyle w:val="Hyperlink"/>
            <w:noProof/>
            <w:lang w:val="en"/>
          </w:rPr>
          <w:t>Land Use Planning &amp; Decision Support Outcome</w:t>
        </w:r>
        <w:r>
          <w:rPr>
            <w:noProof/>
          </w:rPr>
          <w:tab/>
        </w:r>
        <w:r>
          <w:rPr>
            <w:noProof/>
          </w:rPr>
          <w:fldChar w:fldCharType="begin"/>
        </w:r>
        <w:r>
          <w:rPr>
            <w:noProof/>
          </w:rPr>
          <w:instrText xml:space="preserve"> PAGEREF _Toc243575586 \h </w:instrText>
        </w:r>
        <w:r>
          <w:rPr>
            <w:noProof/>
          </w:rPr>
        </w:r>
        <w:r>
          <w:rPr>
            <w:noProof/>
          </w:rPr>
          <w:fldChar w:fldCharType="separate"/>
        </w:r>
        <w:r>
          <w:rPr>
            <w:noProof/>
          </w:rPr>
          <w:t>211</w:t>
        </w:r>
        <w:r>
          <w:rPr>
            <w:noProof/>
          </w:rPr>
          <w:fldChar w:fldCharType="end"/>
        </w:r>
      </w:hyperlink>
    </w:p>
    <w:p w14:paraId="62331B24" w14:textId="538D696E" w:rsidR="00F11019" w:rsidRDefault="00F11019">
      <w:pPr>
        <w:pStyle w:val="TOC4"/>
        <w:tabs>
          <w:tab w:val="right" w:leader="dot" w:pos="9350"/>
        </w:tabs>
        <w:rPr>
          <w:rFonts w:eastAsiaTheme="minorEastAsia"/>
          <w:noProof/>
        </w:rPr>
      </w:pPr>
      <w:hyperlink w:anchor="_Toc243575587" w:history="1">
        <w:r w:rsidRPr="000F7912">
          <w:rPr>
            <w:rStyle w:val="Hyperlink"/>
            <w:noProof/>
            <w:lang w:val="en"/>
          </w:rPr>
          <w:t>Protected Lands Outcome</w:t>
        </w:r>
        <w:r>
          <w:rPr>
            <w:noProof/>
          </w:rPr>
          <w:tab/>
        </w:r>
        <w:r>
          <w:rPr>
            <w:noProof/>
          </w:rPr>
          <w:fldChar w:fldCharType="begin"/>
        </w:r>
        <w:r>
          <w:rPr>
            <w:noProof/>
          </w:rPr>
          <w:instrText xml:space="preserve"> PAGEREF _Toc243575587 \h </w:instrText>
        </w:r>
        <w:r>
          <w:rPr>
            <w:noProof/>
          </w:rPr>
        </w:r>
        <w:r>
          <w:rPr>
            <w:noProof/>
          </w:rPr>
          <w:fldChar w:fldCharType="separate"/>
        </w:r>
        <w:r>
          <w:rPr>
            <w:noProof/>
          </w:rPr>
          <w:t>213</w:t>
        </w:r>
        <w:r>
          <w:rPr>
            <w:noProof/>
          </w:rPr>
          <w:fldChar w:fldCharType="end"/>
        </w:r>
      </w:hyperlink>
    </w:p>
    <w:p w14:paraId="5DA519E7" w14:textId="28D546F0" w:rsidR="00F11019" w:rsidRDefault="00F11019">
      <w:pPr>
        <w:pStyle w:val="TOC3"/>
        <w:tabs>
          <w:tab w:val="right" w:leader="dot" w:pos="9350"/>
        </w:tabs>
        <w:rPr>
          <w:rFonts w:eastAsiaTheme="minorEastAsia"/>
          <w:noProof/>
        </w:rPr>
      </w:pPr>
      <w:hyperlink w:anchor="_Toc243575588" w:history="1">
        <w:r w:rsidRPr="000F7912">
          <w:rPr>
            <w:rStyle w:val="Hyperlink"/>
            <w:noProof/>
          </w:rPr>
          <w:t>Engaged Communities Goal 4</w:t>
        </w:r>
        <w:r>
          <w:rPr>
            <w:noProof/>
          </w:rPr>
          <w:tab/>
        </w:r>
        <w:r>
          <w:rPr>
            <w:noProof/>
          </w:rPr>
          <w:fldChar w:fldCharType="begin"/>
        </w:r>
        <w:r>
          <w:rPr>
            <w:noProof/>
          </w:rPr>
          <w:instrText xml:space="preserve"> PAGEREF _Toc243575588 \h </w:instrText>
        </w:r>
        <w:r>
          <w:rPr>
            <w:noProof/>
          </w:rPr>
        </w:r>
        <w:r>
          <w:rPr>
            <w:noProof/>
          </w:rPr>
          <w:fldChar w:fldCharType="separate"/>
        </w:r>
        <w:r>
          <w:rPr>
            <w:noProof/>
          </w:rPr>
          <w:t>217</w:t>
        </w:r>
        <w:r>
          <w:rPr>
            <w:noProof/>
          </w:rPr>
          <w:fldChar w:fldCharType="end"/>
        </w:r>
      </w:hyperlink>
    </w:p>
    <w:p w14:paraId="21DFAD5A" w14:textId="7559EA99" w:rsidR="00F11019" w:rsidRDefault="00F11019">
      <w:pPr>
        <w:pStyle w:val="TOC4"/>
        <w:tabs>
          <w:tab w:val="right" w:leader="dot" w:pos="9350"/>
        </w:tabs>
        <w:rPr>
          <w:rFonts w:eastAsiaTheme="minorEastAsia"/>
          <w:noProof/>
        </w:rPr>
      </w:pPr>
      <w:hyperlink w:anchor="_Toc243575589" w:history="1">
        <w:r w:rsidRPr="000F7912">
          <w:rPr>
            <w:rStyle w:val="Hyperlink"/>
            <w:noProof/>
          </w:rPr>
          <w:t>Local Government Leadership Outcome</w:t>
        </w:r>
        <w:r>
          <w:rPr>
            <w:noProof/>
          </w:rPr>
          <w:tab/>
        </w:r>
        <w:r>
          <w:rPr>
            <w:noProof/>
          </w:rPr>
          <w:fldChar w:fldCharType="begin"/>
        </w:r>
        <w:r>
          <w:rPr>
            <w:noProof/>
          </w:rPr>
          <w:instrText xml:space="preserve"> PAGEREF _Toc243575589 \h </w:instrText>
        </w:r>
        <w:r>
          <w:rPr>
            <w:noProof/>
          </w:rPr>
        </w:r>
        <w:r>
          <w:rPr>
            <w:noProof/>
          </w:rPr>
          <w:fldChar w:fldCharType="separate"/>
        </w:r>
        <w:r>
          <w:rPr>
            <w:noProof/>
          </w:rPr>
          <w:t>217</w:t>
        </w:r>
        <w:r>
          <w:rPr>
            <w:noProof/>
          </w:rPr>
          <w:fldChar w:fldCharType="end"/>
        </w:r>
      </w:hyperlink>
    </w:p>
    <w:p w14:paraId="1D0A27E5" w14:textId="6417ADED" w:rsidR="00F11019" w:rsidRDefault="00F11019">
      <w:pPr>
        <w:pStyle w:val="TOC4"/>
        <w:tabs>
          <w:tab w:val="right" w:leader="dot" w:pos="9350"/>
        </w:tabs>
        <w:rPr>
          <w:rFonts w:eastAsiaTheme="minorEastAsia"/>
          <w:noProof/>
        </w:rPr>
      </w:pPr>
      <w:hyperlink w:anchor="_Toc243575590" w:history="1">
        <w:r w:rsidRPr="000F7912">
          <w:rPr>
            <w:rStyle w:val="Hyperlink"/>
            <w:noProof/>
          </w:rPr>
          <w:t>Public Access Outcome</w:t>
        </w:r>
        <w:r>
          <w:rPr>
            <w:noProof/>
          </w:rPr>
          <w:tab/>
        </w:r>
        <w:r>
          <w:rPr>
            <w:noProof/>
          </w:rPr>
          <w:fldChar w:fldCharType="begin"/>
        </w:r>
        <w:r>
          <w:rPr>
            <w:noProof/>
          </w:rPr>
          <w:instrText xml:space="preserve"> PAGEREF _Toc243575590 \h </w:instrText>
        </w:r>
        <w:r>
          <w:rPr>
            <w:noProof/>
          </w:rPr>
        </w:r>
        <w:r>
          <w:rPr>
            <w:noProof/>
          </w:rPr>
          <w:fldChar w:fldCharType="separate"/>
        </w:r>
        <w:r>
          <w:rPr>
            <w:noProof/>
          </w:rPr>
          <w:t>219</w:t>
        </w:r>
        <w:r>
          <w:rPr>
            <w:noProof/>
          </w:rPr>
          <w:fldChar w:fldCharType="end"/>
        </w:r>
      </w:hyperlink>
    </w:p>
    <w:p w14:paraId="29A939A2" w14:textId="4EF73A50" w:rsidR="00F11019" w:rsidRDefault="00F11019">
      <w:pPr>
        <w:pStyle w:val="TOC4"/>
        <w:tabs>
          <w:tab w:val="right" w:leader="dot" w:pos="9350"/>
        </w:tabs>
        <w:rPr>
          <w:rFonts w:eastAsiaTheme="minorEastAsia"/>
          <w:noProof/>
        </w:rPr>
      </w:pPr>
      <w:hyperlink w:anchor="_Toc243575591" w:history="1">
        <w:r w:rsidRPr="000F7912">
          <w:rPr>
            <w:rStyle w:val="Hyperlink"/>
            <w:noProof/>
            <w:lang w:val="en"/>
          </w:rPr>
          <w:t>School District Environmental Literacy Planning Outcome</w:t>
        </w:r>
        <w:r>
          <w:rPr>
            <w:noProof/>
          </w:rPr>
          <w:tab/>
        </w:r>
        <w:r>
          <w:rPr>
            <w:noProof/>
          </w:rPr>
          <w:fldChar w:fldCharType="begin"/>
        </w:r>
        <w:r>
          <w:rPr>
            <w:noProof/>
          </w:rPr>
          <w:instrText xml:space="preserve"> PAGEREF _Toc243575591 \h </w:instrText>
        </w:r>
        <w:r>
          <w:rPr>
            <w:noProof/>
          </w:rPr>
        </w:r>
        <w:r>
          <w:rPr>
            <w:noProof/>
          </w:rPr>
          <w:fldChar w:fldCharType="separate"/>
        </w:r>
        <w:r>
          <w:rPr>
            <w:noProof/>
          </w:rPr>
          <w:t>221</w:t>
        </w:r>
        <w:r>
          <w:rPr>
            <w:noProof/>
          </w:rPr>
          <w:fldChar w:fldCharType="end"/>
        </w:r>
      </w:hyperlink>
    </w:p>
    <w:p w14:paraId="5C14D397" w14:textId="722F11D3" w:rsidR="00F11019" w:rsidRDefault="00F11019">
      <w:pPr>
        <w:pStyle w:val="TOC4"/>
        <w:tabs>
          <w:tab w:val="right" w:leader="dot" w:pos="9350"/>
        </w:tabs>
        <w:rPr>
          <w:rFonts w:eastAsiaTheme="minorEastAsia"/>
          <w:noProof/>
        </w:rPr>
      </w:pPr>
      <w:hyperlink w:anchor="_Toc243575592" w:history="1">
        <w:r w:rsidRPr="000F7912">
          <w:rPr>
            <w:rStyle w:val="Hyperlink"/>
            <w:noProof/>
            <w:lang w:val="en"/>
          </w:rPr>
          <w:t>Stewardship Outcome</w:t>
        </w:r>
        <w:r>
          <w:rPr>
            <w:noProof/>
          </w:rPr>
          <w:tab/>
        </w:r>
        <w:r>
          <w:rPr>
            <w:noProof/>
          </w:rPr>
          <w:fldChar w:fldCharType="begin"/>
        </w:r>
        <w:r>
          <w:rPr>
            <w:noProof/>
          </w:rPr>
          <w:instrText xml:space="preserve"> PAGEREF _Toc243575592 \h </w:instrText>
        </w:r>
        <w:r>
          <w:rPr>
            <w:noProof/>
          </w:rPr>
        </w:r>
        <w:r>
          <w:rPr>
            <w:noProof/>
          </w:rPr>
          <w:fldChar w:fldCharType="separate"/>
        </w:r>
        <w:r>
          <w:rPr>
            <w:noProof/>
          </w:rPr>
          <w:t>223</w:t>
        </w:r>
        <w:r>
          <w:rPr>
            <w:noProof/>
          </w:rPr>
          <w:fldChar w:fldCharType="end"/>
        </w:r>
      </w:hyperlink>
    </w:p>
    <w:p w14:paraId="26063C98" w14:textId="2D307B23" w:rsidR="00F11019" w:rsidRDefault="00F11019">
      <w:pPr>
        <w:pStyle w:val="TOC4"/>
        <w:tabs>
          <w:tab w:val="right" w:leader="dot" w:pos="9350"/>
        </w:tabs>
        <w:rPr>
          <w:rFonts w:eastAsiaTheme="minorEastAsia"/>
          <w:noProof/>
        </w:rPr>
      </w:pPr>
      <w:hyperlink w:anchor="_Toc243575593" w:history="1">
        <w:r w:rsidRPr="000F7912">
          <w:rPr>
            <w:rStyle w:val="Hyperlink"/>
            <w:noProof/>
            <w:lang w:val="en"/>
          </w:rPr>
          <w:t>Student Environmental Literacy Experiences Outcome</w:t>
        </w:r>
        <w:r>
          <w:rPr>
            <w:noProof/>
          </w:rPr>
          <w:tab/>
        </w:r>
        <w:r>
          <w:rPr>
            <w:noProof/>
          </w:rPr>
          <w:fldChar w:fldCharType="begin"/>
        </w:r>
        <w:r>
          <w:rPr>
            <w:noProof/>
          </w:rPr>
          <w:instrText xml:space="preserve"> PAGEREF _Toc243575593 \h </w:instrText>
        </w:r>
        <w:r>
          <w:rPr>
            <w:noProof/>
          </w:rPr>
        </w:r>
        <w:r>
          <w:rPr>
            <w:noProof/>
          </w:rPr>
          <w:fldChar w:fldCharType="separate"/>
        </w:r>
        <w:r>
          <w:rPr>
            <w:noProof/>
          </w:rPr>
          <w:t>226</w:t>
        </w:r>
        <w:r>
          <w:rPr>
            <w:noProof/>
          </w:rPr>
          <w:fldChar w:fldCharType="end"/>
        </w:r>
      </w:hyperlink>
    </w:p>
    <w:p w14:paraId="584F6CE8" w14:textId="29F691D7" w:rsidR="00F11019" w:rsidRDefault="00F11019">
      <w:pPr>
        <w:pStyle w:val="TOC4"/>
        <w:tabs>
          <w:tab w:val="right" w:leader="dot" w:pos="9350"/>
        </w:tabs>
        <w:rPr>
          <w:rFonts w:eastAsiaTheme="minorEastAsia"/>
          <w:noProof/>
        </w:rPr>
      </w:pPr>
      <w:hyperlink w:anchor="_Toc243575594" w:history="1">
        <w:r w:rsidRPr="000F7912">
          <w:rPr>
            <w:rStyle w:val="Hyperlink"/>
            <w:noProof/>
            <w:lang w:val="en"/>
          </w:rPr>
          <w:t>Workforce Outcome</w:t>
        </w:r>
        <w:r>
          <w:rPr>
            <w:noProof/>
          </w:rPr>
          <w:tab/>
        </w:r>
        <w:r>
          <w:rPr>
            <w:noProof/>
          </w:rPr>
          <w:fldChar w:fldCharType="begin"/>
        </w:r>
        <w:r>
          <w:rPr>
            <w:noProof/>
          </w:rPr>
          <w:instrText xml:space="preserve"> PAGEREF _Toc243575594 \h </w:instrText>
        </w:r>
        <w:r>
          <w:rPr>
            <w:noProof/>
          </w:rPr>
        </w:r>
        <w:r>
          <w:rPr>
            <w:noProof/>
          </w:rPr>
          <w:fldChar w:fldCharType="separate"/>
        </w:r>
        <w:r>
          <w:rPr>
            <w:noProof/>
          </w:rPr>
          <w:t>228</w:t>
        </w:r>
        <w:r>
          <w:rPr>
            <w:noProof/>
          </w:rPr>
          <w:fldChar w:fldCharType="end"/>
        </w:r>
      </w:hyperlink>
    </w:p>
    <w:p w14:paraId="7A11EA60" w14:textId="51852C15" w:rsidR="00F11019" w:rsidRDefault="00F11019">
      <w:pPr>
        <w:pStyle w:val="TOC4"/>
        <w:tabs>
          <w:tab w:val="right" w:leader="dot" w:pos="9350"/>
        </w:tabs>
        <w:rPr>
          <w:rFonts w:eastAsiaTheme="minorEastAsia"/>
          <w:noProof/>
        </w:rPr>
      </w:pPr>
      <w:hyperlink w:anchor="_Toc243575595" w:history="1">
        <w:r w:rsidRPr="000F7912">
          <w:rPr>
            <w:rStyle w:val="Hyperlink"/>
            <w:noProof/>
          </w:rPr>
          <w:t>Additional Snapshot Submissions</w:t>
        </w:r>
        <w:r>
          <w:rPr>
            <w:noProof/>
          </w:rPr>
          <w:tab/>
        </w:r>
        <w:r>
          <w:rPr>
            <w:noProof/>
          </w:rPr>
          <w:fldChar w:fldCharType="begin"/>
        </w:r>
        <w:r>
          <w:rPr>
            <w:noProof/>
          </w:rPr>
          <w:instrText xml:space="preserve"> PAGEREF _Toc243575595 \h </w:instrText>
        </w:r>
        <w:r>
          <w:rPr>
            <w:noProof/>
          </w:rPr>
        </w:r>
        <w:r>
          <w:rPr>
            <w:noProof/>
          </w:rPr>
          <w:fldChar w:fldCharType="separate"/>
        </w:r>
        <w:r>
          <w:rPr>
            <w:noProof/>
          </w:rPr>
          <w:t>231</w:t>
        </w:r>
        <w:r>
          <w:rPr>
            <w:noProof/>
          </w:rPr>
          <w:fldChar w:fldCharType="end"/>
        </w:r>
      </w:hyperlink>
    </w:p>
    <w:p w14:paraId="1A8BA090" w14:textId="1C596CDF" w:rsidR="00F11019" w:rsidRDefault="00B20A1E" w:rsidP="00F11019">
      <w:r>
        <w:fldChar w:fldCharType="end"/>
      </w:r>
    </w:p>
    <w:p w14:paraId="0A647415" w14:textId="788FF937" w:rsidR="00FB7F2A" w:rsidRDefault="00FB7F2A" w:rsidP="00AC75B1"/>
    <w:p w14:paraId="3B738393" w14:textId="62CB84C1" w:rsidR="002337AD" w:rsidRPr="00F641C0" w:rsidRDefault="002337AD" w:rsidP="00F641C0">
      <w:pPr>
        <w:pStyle w:val="Heading3"/>
      </w:pPr>
      <w:bookmarkStart w:id="67" w:name="_Toc243497464"/>
      <w:bookmarkStart w:id="68" w:name="_Toc243574096"/>
      <w:bookmarkStart w:id="69" w:name="_Toc243575570"/>
      <w:bookmarkStart w:id="70" w:name="Appendix_A"/>
      <w:r w:rsidRPr="00F641C0">
        <w:lastRenderedPageBreak/>
        <w:t>Thriving Habitat, Fisheries, and Wildlife Goal</w:t>
      </w:r>
      <w:bookmarkEnd w:id="67"/>
      <w:r w:rsidR="00BB7311">
        <w:t xml:space="preserve"> 1</w:t>
      </w:r>
      <w:bookmarkEnd w:id="68"/>
      <w:bookmarkEnd w:id="69"/>
    </w:p>
    <w:p w14:paraId="7A82D015" w14:textId="77777777" w:rsidR="00075398" w:rsidRPr="00F641C0" w:rsidRDefault="00075398" w:rsidP="00F641C0">
      <w:pPr>
        <w:pStyle w:val="Heading4"/>
      </w:pPr>
      <w:bookmarkStart w:id="71" w:name="_Toc243295333"/>
      <w:bookmarkStart w:id="72" w:name="_Toc243296763"/>
      <w:bookmarkStart w:id="73" w:name="_Toc243574097"/>
      <w:bookmarkStart w:id="74" w:name="_Toc243575571"/>
      <w:r w:rsidRPr="00F641C0">
        <w:t>Blue Crabs Outcome</w:t>
      </w:r>
      <w:bookmarkEnd w:id="71"/>
      <w:bookmarkEnd w:id="72"/>
      <w:bookmarkEnd w:id="73"/>
      <w:bookmarkEnd w:id="74"/>
    </w:p>
    <w:p w14:paraId="07759F0F" w14:textId="77777777" w:rsidR="00075398" w:rsidRPr="00075398" w:rsidRDefault="00075398" w:rsidP="003A2BB8">
      <w:pPr>
        <w:spacing w:after="0"/>
        <w:rPr>
          <w:b/>
          <w:bCs/>
        </w:rPr>
      </w:pPr>
      <w:r w:rsidRPr="00075398">
        <w:rPr>
          <w:b/>
          <w:bCs/>
        </w:rPr>
        <w:t>Maryland</w:t>
      </w:r>
    </w:p>
    <w:p w14:paraId="4663A571" w14:textId="77777777" w:rsidR="00075398" w:rsidRPr="00075398" w:rsidRDefault="00075398" w:rsidP="003A2BB8">
      <w:pPr>
        <w:numPr>
          <w:ilvl w:val="0"/>
          <w:numId w:val="96"/>
        </w:numPr>
        <w:spacing w:after="0"/>
      </w:pPr>
      <w:hyperlink r:id="rId150" w:tgtFrame="_blank" w:history="1">
        <w:r w:rsidRPr="00075398">
          <w:rPr>
            <w:rStyle w:val="Hyperlink"/>
          </w:rPr>
          <w:t>Blue Crab Winter Dredge Survey</w:t>
        </w:r>
      </w:hyperlink>
      <w:r w:rsidRPr="00075398">
        <w:t> ($80K in FY25, and 3 FTEs) Estimates the abundance of the Chesapeake Bay blue crab population each winter to inform fishery management decisions. </w:t>
      </w:r>
    </w:p>
    <w:p w14:paraId="77CEB338" w14:textId="77777777" w:rsidR="00075398" w:rsidRPr="00075398" w:rsidRDefault="00075398" w:rsidP="003A2BB8">
      <w:pPr>
        <w:numPr>
          <w:ilvl w:val="0"/>
          <w:numId w:val="97"/>
        </w:numPr>
        <w:spacing w:after="0"/>
      </w:pPr>
      <w:hyperlink r:id="rId151" w:tgtFrame="_blank" w:history="1">
        <w:r w:rsidRPr="00075398">
          <w:rPr>
            <w:rStyle w:val="Hyperlink"/>
          </w:rPr>
          <w:t>Cooperative Data Collection Program</w:t>
        </w:r>
      </w:hyperlink>
      <w:r w:rsidRPr="00075398">
        <w:t> ($28K in FY25, and 2 FTEs) Collects catch composition data in the Maryland blue crab fishery to better understand harvest trends and changes in the population. </w:t>
      </w:r>
    </w:p>
    <w:p w14:paraId="4FBE5D02" w14:textId="77777777" w:rsidR="00075398" w:rsidRPr="00075398" w:rsidRDefault="00075398" w:rsidP="003A2BB8">
      <w:pPr>
        <w:numPr>
          <w:ilvl w:val="0"/>
          <w:numId w:val="98"/>
        </w:numPr>
        <w:spacing w:after="0"/>
      </w:pPr>
      <w:hyperlink r:id="rId152" w:history="1">
        <w:r w:rsidRPr="00075398">
          <w:rPr>
            <w:rStyle w:val="Hyperlink"/>
          </w:rPr>
          <w:t>Blue Crab Summer Trawl Survey</w:t>
        </w:r>
      </w:hyperlink>
      <w:r w:rsidRPr="00075398">
        <w:t> ($10K in FY25, and 2 FTEs) Estimates the abundance and distribution of the Chesapeake Bay blue crab population each summer to better understand the fishery and changes in the population. </w:t>
      </w:r>
    </w:p>
    <w:p w14:paraId="550304B2" w14:textId="77777777" w:rsidR="00075398" w:rsidRPr="00075398" w:rsidRDefault="00075398" w:rsidP="003A2BB8">
      <w:pPr>
        <w:spacing w:after="0"/>
        <w:rPr>
          <w:b/>
          <w:bCs/>
        </w:rPr>
      </w:pPr>
      <w:r w:rsidRPr="00075398">
        <w:rPr>
          <w:b/>
          <w:bCs/>
        </w:rPr>
        <w:t>Virginia</w:t>
      </w:r>
    </w:p>
    <w:p w14:paraId="6FD7FAE0" w14:textId="77777777" w:rsidR="00075398" w:rsidRPr="00075398" w:rsidRDefault="00075398" w:rsidP="003A2BB8">
      <w:pPr>
        <w:numPr>
          <w:ilvl w:val="0"/>
          <w:numId w:val="98"/>
        </w:numPr>
        <w:spacing w:after="0"/>
      </w:pPr>
      <w:r w:rsidRPr="00075398">
        <w:rPr>
          <w:u w:val="single"/>
        </w:rPr>
        <w:t>Blue Crab Monitoring</w:t>
      </w:r>
      <w:r w:rsidRPr="00075398">
        <w:t xml:space="preserve"> ($289K in FY25) Funding to the Virginia Institute of Marine Science for collecting blue crab data, including conducting the Blue Crab Winter Dredge Survey. </w:t>
      </w:r>
    </w:p>
    <w:p w14:paraId="4BC057E3" w14:textId="77777777" w:rsidR="00075398" w:rsidRPr="00075398" w:rsidRDefault="00075398" w:rsidP="003A2BB8">
      <w:pPr>
        <w:spacing w:after="0"/>
      </w:pPr>
      <w:r w:rsidRPr="00075398">
        <w:rPr>
          <w:b/>
          <w:bCs/>
        </w:rPr>
        <w:t>Chesapeake Bay Commission</w:t>
      </w:r>
    </w:p>
    <w:p w14:paraId="2CF88AB0"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55ED5901" w14:textId="77777777" w:rsidR="00075398" w:rsidRPr="00075398" w:rsidRDefault="00075398" w:rsidP="003A2BB8">
      <w:pPr>
        <w:spacing w:after="0"/>
      </w:pPr>
      <w:r w:rsidRPr="00075398">
        <w:rPr>
          <w:b/>
          <w:bCs/>
        </w:rPr>
        <w:t>National Oceanic and Atmospheric Association</w:t>
      </w:r>
    </w:p>
    <w:p w14:paraId="0D7C57C1" w14:textId="77777777" w:rsidR="00075398" w:rsidRPr="00075398" w:rsidRDefault="00075398" w:rsidP="003A2BB8">
      <w:pPr>
        <w:numPr>
          <w:ilvl w:val="0"/>
          <w:numId w:val="113"/>
        </w:numPr>
        <w:spacing w:after="0"/>
      </w:pPr>
      <w:hyperlink r:id="rId153">
        <w:r w:rsidRPr="00075398">
          <w:rPr>
            <w:rStyle w:val="Hyperlink"/>
            <w:lang w:val="en"/>
          </w:rPr>
          <w:t xml:space="preserve">NOAA Center for Independent Experts Peer Review Program </w:t>
        </w:r>
      </w:hyperlink>
      <w:r w:rsidRPr="00075398">
        <w:rPr>
          <w:lang w:val="en"/>
        </w:rPr>
        <w:t xml:space="preserve">($99,500 in FY25) provides external peer review for fish stock assessments. In FY25, this program funded the peer review of the new Chesapeake Blue Crab stock assessment </w:t>
      </w:r>
    </w:p>
    <w:p w14:paraId="763F392A" w14:textId="77777777" w:rsidR="00075398" w:rsidRPr="00075398" w:rsidRDefault="00075398" w:rsidP="003A2BB8">
      <w:pPr>
        <w:numPr>
          <w:ilvl w:val="0"/>
          <w:numId w:val="113"/>
        </w:numPr>
        <w:spacing w:after="0"/>
      </w:pPr>
      <w:hyperlink r:id="rId154">
        <w:r w:rsidRPr="00075398">
          <w:rPr>
            <w:rStyle w:val="Hyperlink"/>
            <w:lang w:val="en"/>
          </w:rPr>
          <w:t>NOAA National Center for Coastal and Ocean Science</w:t>
        </w:r>
      </w:hyperlink>
      <w:r w:rsidRPr="00075398">
        <w:rPr>
          <w:lang w:val="en"/>
        </w:rPr>
        <w:t xml:space="preserve"> ($250,000 in FY25) Cooperative Oxford Lab (COL) studies important research topics in the Bay region. In 2025, COL conducted a blue crab study to improve understanding of the spatial patterns of blue crab recruitment in the Chesapeake and the environmental factors related to recruitment changes over time </w:t>
      </w:r>
    </w:p>
    <w:p w14:paraId="7280E6FB" w14:textId="77777777" w:rsidR="00075398" w:rsidRPr="00075398" w:rsidRDefault="00075398" w:rsidP="00075398"/>
    <w:p w14:paraId="562A2C95" w14:textId="77777777" w:rsidR="00075398" w:rsidRPr="00075398" w:rsidRDefault="00075398" w:rsidP="00BB7311">
      <w:pPr>
        <w:pStyle w:val="Heading4"/>
      </w:pPr>
      <w:bookmarkStart w:id="75" w:name="_Toc243295334"/>
      <w:bookmarkStart w:id="76" w:name="_Toc243296764"/>
      <w:bookmarkStart w:id="77" w:name="_Toc243574098"/>
      <w:bookmarkStart w:id="78" w:name="_Toc243575572"/>
      <w:r w:rsidRPr="00075398">
        <w:t>Brook Trout Outcome</w:t>
      </w:r>
      <w:bookmarkEnd w:id="75"/>
      <w:bookmarkEnd w:id="76"/>
      <w:bookmarkEnd w:id="77"/>
      <w:bookmarkEnd w:id="78"/>
    </w:p>
    <w:p w14:paraId="2AFD44A5" w14:textId="77777777" w:rsidR="00075398" w:rsidRPr="00075398" w:rsidRDefault="00075398" w:rsidP="003A2BB8">
      <w:pPr>
        <w:spacing w:after="0"/>
        <w:rPr>
          <w:b/>
          <w:bCs/>
        </w:rPr>
      </w:pPr>
      <w:r w:rsidRPr="00075398">
        <w:rPr>
          <w:b/>
          <w:bCs/>
        </w:rPr>
        <w:t>Maryland</w:t>
      </w:r>
    </w:p>
    <w:p w14:paraId="513F32BA" w14:textId="77777777" w:rsidR="00075398" w:rsidRPr="00075398" w:rsidRDefault="00075398" w:rsidP="003A2BB8">
      <w:pPr>
        <w:numPr>
          <w:ilvl w:val="0"/>
          <w:numId w:val="89"/>
        </w:numPr>
        <w:spacing w:after="0"/>
      </w:pPr>
      <w:hyperlink r:id="rId155" w:tgtFrame="_blank" w:history="1">
        <w:r w:rsidRPr="00075398">
          <w:rPr>
            <w:rStyle w:val="Hyperlink"/>
          </w:rPr>
          <w:t>Brook Trout Translocation</w:t>
        </w:r>
      </w:hyperlink>
      <w:r w:rsidRPr="00075398">
        <w:t xml:space="preserve"> ($28K in FY25; $14K from NFWF Chesapeake WILD, $14K from Maryland special funds) Seeks to expand brook trout occupancy in Maryland </w:t>
      </w:r>
      <w:r w:rsidRPr="00075398">
        <w:lastRenderedPageBreak/>
        <w:t>by translocating individuals from stable populations to streams that have suitable habitat for brook trout but do not support any salmonid species. </w:t>
      </w:r>
    </w:p>
    <w:p w14:paraId="0089D9AC" w14:textId="77777777" w:rsidR="00075398" w:rsidRPr="00075398" w:rsidRDefault="00075398" w:rsidP="003A2BB8">
      <w:pPr>
        <w:numPr>
          <w:ilvl w:val="0"/>
          <w:numId w:val="89"/>
        </w:numPr>
        <w:tabs>
          <w:tab w:val="num" w:pos="720"/>
        </w:tabs>
        <w:spacing w:after="0"/>
      </w:pPr>
      <w:hyperlink r:id="rId156" w:tgtFrame="_blank" w:history="1">
        <w:r w:rsidRPr="00075398">
          <w:rPr>
            <w:rStyle w:val="Hyperlink"/>
          </w:rPr>
          <w:t>Brook Trout Propagation</w:t>
        </w:r>
      </w:hyperlink>
      <w:r w:rsidRPr="00075398">
        <w:t> (shared funding source with brook trout translocation) Attempts to propagate wild brook trout in an isolation hatchery for use in new population establishment for the purpose of expanding brook trout occupancy.</w:t>
      </w:r>
      <w:r w:rsidRPr="00075398">
        <w:rPr>
          <w:rFonts w:ascii="Arial" w:hAnsi="Arial" w:cs="Arial"/>
        </w:rPr>
        <w:t> </w:t>
      </w:r>
      <w:r w:rsidRPr="00075398">
        <w:rPr>
          <w:rFonts w:ascii="Aptos" w:hAnsi="Aptos" w:cs="Aptos"/>
        </w:rPr>
        <w:t> </w:t>
      </w:r>
    </w:p>
    <w:p w14:paraId="437055A1" w14:textId="77777777" w:rsidR="00075398" w:rsidRPr="00075398" w:rsidRDefault="00075398" w:rsidP="003A2BB8">
      <w:pPr>
        <w:numPr>
          <w:ilvl w:val="0"/>
          <w:numId w:val="89"/>
        </w:numPr>
        <w:tabs>
          <w:tab w:val="num" w:pos="720"/>
        </w:tabs>
        <w:spacing w:after="0"/>
      </w:pPr>
      <w:hyperlink r:id="rId157" w:tgtFrame="_blank" w:history="1">
        <w:r w:rsidRPr="00075398">
          <w:rPr>
            <w:rStyle w:val="Hyperlink"/>
          </w:rPr>
          <w:t>Brook Trout Habitat Improvement</w:t>
        </w:r>
      </w:hyperlink>
      <w:r w:rsidRPr="00075398">
        <w:t> ($146K in FY25; $83K from state, $63K from USFWS's National Fish Passage Program and Chesapeake WILD) Improves brook trout habitat through riparian buffer planting and the removal of passage barriers in cold water streams. </w:t>
      </w:r>
    </w:p>
    <w:p w14:paraId="4791D988" w14:textId="77777777" w:rsidR="00075398" w:rsidRPr="00075398" w:rsidRDefault="00075398" w:rsidP="003A2BB8">
      <w:pPr>
        <w:spacing w:after="0"/>
        <w:rPr>
          <w:b/>
          <w:bCs/>
          <w:u w:val="single"/>
        </w:rPr>
      </w:pPr>
      <w:r w:rsidRPr="00075398">
        <w:rPr>
          <w:b/>
          <w:bCs/>
        </w:rPr>
        <w:t>New York</w:t>
      </w:r>
    </w:p>
    <w:p w14:paraId="415305C1" w14:textId="77777777" w:rsidR="00075398" w:rsidRPr="00075398" w:rsidRDefault="00075398" w:rsidP="003A2BB8">
      <w:pPr>
        <w:numPr>
          <w:ilvl w:val="0"/>
          <w:numId w:val="89"/>
        </w:numPr>
        <w:spacing w:after="0"/>
      </w:pPr>
      <w:hyperlink r:id="rId158" w:tgtFrame="_blank" w:history="1">
        <w:r w:rsidRPr="00075398">
          <w:rPr>
            <w:rStyle w:val="Hyperlink"/>
          </w:rPr>
          <w:t>New York State Trout Stream Management Plan – NYSDEC</w:t>
        </w:r>
      </w:hyperlink>
      <w:r w:rsidRPr="00075398">
        <w:t xml:space="preserve"> The NYS Trout Stream Management Plan guides the efforts and resources of NYSDEC toward managing New York’s trout stream fisheries according to their ecological and recreational potential.   </w:t>
      </w:r>
    </w:p>
    <w:p w14:paraId="2910A4AA" w14:textId="77777777" w:rsidR="00075398" w:rsidRPr="00075398" w:rsidRDefault="00075398" w:rsidP="003A2BB8">
      <w:pPr>
        <w:spacing w:after="0"/>
        <w:rPr>
          <w:b/>
          <w:bCs/>
        </w:rPr>
      </w:pPr>
      <w:r w:rsidRPr="00075398">
        <w:rPr>
          <w:b/>
          <w:bCs/>
        </w:rPr>
        <w:t>Pennsylvania</w:t>
      </w:r>
    </w:p>
    <w:p w14:paraId="7E89E8A4" w14:textId="77777777" w:rsidR="00075398" w:rsidRPr="00075398" w:rsidRDefault="00075398" w:rsidP="003A2BB8">
      <w:pPr>
        <w:numPr>
          <w:ilvl w:val="0"/>
          <w:numId w:val="89"/>
        </w:numPr>
        <w:spacing w:after="0"/>
      </w:pPr>
      <w:hyperlink r:id="rId159" w:tgtFrame="_blank" w:history="1">
        <w:r w:rsidRPr="00075398">
          <w:rPr>
            <w:rStyle w:val="Hyperlink"/>
          </w:rPr>
          <w:t>Fish and Boat Commission State Wildlife Grants</w:t>
        </w:r>
      </w:hyperlink>
      <w:r w:rsidRPr="00075398">
        <w:t> ($596,135 in FY25 with $249,480 from USFWS Wildlife &amp; Sportfish Restoration and $346,655 from Pennsylvania). This program supports efforts for freshwater fish species including brook trout via annual grants.  </w:t>
      </w:r>
    </w:p>
    <w:p w14:paraId="0BAEE872" w14:textId="77777777" w:rsidR="00075398" w:rsidRPr="00075398" w:rsidRDefault="00075398" w:rsidP="003A2BB8">
      <w:pPr>
        <w:numPr>
          <w:ilvl w:val="0"/>
          <w:numId w:val="89"/>
        </w:numPr>
        <w:tabs>
          <w:tab w:val="num" w:pos="720"/>
        </w:tabs>
        <w:spacing w:after="0"/>
      </w:pPr>
      <w:hyperlink r:id="rId160" w:tgtFrame="_blank" w:history="1">
        <w:r w:rsidRPr="00075398">
          <w:rPr>
            <w:rStyle w:val="Hyperlink"/>
          </w:rPr>
          <w:t>Fish and Boat Commission Habitat Management</w:t>
        </w:r>
      </w:hyperlink>
      <w:r w:rsidRPr="00075398">
        <w:t> via Chesapeake Bay Implementation Funds ($1,729,698 in FY 25 with $500,000 in federal funds from EPA’s Chesapeake Bay Implementation Grant and $1,229,698 from Pennsylvania). This program provides for funded PFBC staff to assist sportsmen and conservation groups on projects to improve fish habitat in local waterways; coordinate the removal of dams and other blockages to natural fish movement; and provide technical guidance.  </w:t>
      </w:r>
    </w:p>
    <w:p w14:paraId="50182379" w14:textId="77777777" w:rsidR="00075398" w:rsidRPr="00075398" w:rsidRDefault="00075398" w:rsidP="003A2BB8">
      <w:pPr>
        <w:numPr>
          <w:ilvl w:val="0"/>
          <w:numId w:val="89"/>
        </w:numPr>
        <w:tabs>
          <w:tab w:val="num" w:pos="720"/>
        </w:tabs>
        <w:spacing w:after="0"/>
      </w:pPr>
      <w:hyperlink r:id="rId161" w:anchor="accordion-84fb981b3b-item-4fc964f8e2" w:tgtFrame="_blank" w:history="1">
        <w:r w:rsidRPr="00075398">
          <w:rPr>
            <w:rStyle w:val="Hyperlink"/>
          </w:rPr>
          <w:t>Department of Environmental Protection Growing Greener Plus Grant Program</w:t>
        </w:r>
      </w:hyperlink>
      <w:r w:rsidRPr="00075398">
        <w:t> ($5,495,924 in FY25 from Pennsylvania). This grant program funds a variety of projects from design through construction including fish habitat and stream improvement projects and floodplain restoration projects involving legacy sediment removal. </w:t>
      </w:r>
    </w:p>
    <w:p w14:paraId="4915AC6D" w14:textId="77777777" w:rsidR="00075398" w:rsidRPr="00075398" w:rsidRDefault="00075398" w:rsidP="003A2BB8">
      <w:pPr>
        <w:spacing w:after="0"/>
        <w:rPr>
          <w:b/>
          <w:bCs/>
          <w:u w:val="single"/>
        </w:rPr>
      </w:pPr>
      <w:r w:rsidRPr="00075398">
        <w:rPr>
          <w:b/>
          <w:bCs/>
        </w:rPr>
        <w:t>Virginia</w:t>
      </w:r>
    </w:p>
    <w:p w14:paraId="5F84B8C6" w14:textId="77777777" w:rsidR="00075398" w:rsidRPr="00075398" w:rsidRDefault="00075398" w:rsidP="003A2BB8">
      <w:pPr>
        <w:numPr>
          <w:ilvl w:val="0"/>
          <w:numId w:val="111"/>
        </w:numPr>
        <w:spacing w:after="0"/>
      </w:pPr>
      <w:r w:rsidRPr="00075398">
        <w:rPr>
          <w:u w:val="single"/>
        </w:rPr>
        <w:t xml:space="preserve">Cold Water Streams Research </w:t>
      </w:r>
      <w:r w:rsidRPr="00075398">
        <w:t>– $135K: Monitoring and assessment of </w:t>
      </w:r>
      <w:proofErr w:type="spellStart"/>
      <w:r w:rsidRPr="00075398">
        <w:t>coldwater</w:t>
      </w:r>
      <w:proofErr w:type="spellEnd"/>
      <w:r w:rsidRPr="00075398">
        <w:t> streams in DWR’s Region 4, which constitutes brook trout habitat with a significant portion in Bay drainages. </w:t>
      </w:r>
    </w:p>
    <w:p w14:paraId="01B16258" w14:textId="77777777" w:rsidR="00075398" w:rsidRPr="00075398" w:rsidRDefault="00075398" w:rsidP="003A2BB8">
      <w:pPr>
        <w:numPr>
          <w:ilvl w:val="0"/>
          <w:numId w:val="111"/>
        </w:numPr>
        <w:spacing w:after="0"/>
      </w:pPr>
      <w:r w:rsidRPr="00075398">
        <w:rPr>
          <w:u w:val="single"/>
        </w:rPr>
        <w:t>Wild Trout Management Plan</w:t>
      </w:r>
      <w:r w:rsidRPr="00075398">
        <w:t xml:space="preserve">: Implements and updates state Wild Trout Management Plan (next update due in 2028); this plan guides the Department of </w:t>
      </w:r>
      <w:r w:rsidRPr="00075398">
        <w:lastRenderedPageBreak/>
        <w:t>Wildlife Resources’ prioritization of work to be performed to maintain and enhance wild trout populations in the state.</w:t>
      </w:r>
    </w:p>
    <w:p w14:paraId="0D16785A" w14:textId="77777777" w:rsidR="00075398" w:rsidRPr="00075398" w:rsidRDefault="00075398" w:rsidP="003A2BB8">
      <w:pPr>
        <w:numPr>
          <w:ilvl w:val="0"/>
          <w:numId w:val="111"/>
        </w:numPr>
        <w:spacing w:after="0"/>
      </w:pPr>
      <w:r w:rsidRPr="00075398">
        <w:rPr>
          <w:u w:val="single"/>
        </w:rPr>
        <w:t>Wild Trout Management:</w:t>
      </w:r>
      <w:r w:rsidRPr="00075398">
        <w:t xml:space="preserve"> The DWR implements fisheries programs focused on annual sampling and research of wild brook trout populations to monitor population status and health and to guide prioritization of regulatory actions and habitat restoration activities.</w:t>
      </w:r>
    </w:p>
    <w:p w14:paraId="3213D8E2" w14:textId="77777777" w:rsidR="00075398" w:rsidRPr="00075398" w:rsidRDefault="00075398" w:rsidP="003A2BB8">
      <w:pPr>
        <w:spacing w:after="0"/>
        <w:rPr>
          <w:b/>
          <w:bCs/>
        </w:rPr>
      </w:pPr>
      <w:r w:rsidRPr="00075398">
        <w:rPr>
          <w:b/>
          <w:bCs/>
        </w:rPr>
        <w:t>West Virginia</w:t>
      </w:r>
    </w:p>
    <w:p w14:paraId="3E742BD0" w14:textId="77777777" w:rsidR="00075398" w:rsidRPr="00075398" w:rsidRDefault="00075398" w:rsidP="003A2BB8">
      <w:pPr>
        <w:numPr>
          <w:ilvl w:val="0"/>
          <w:numId w:val="89"/>
        </w:numPr>
        <w:spacing w:after="0"/>
      </w:pPr>
      <w:r w:rsidRPr="00075398">
        <w:rPr>
          <w:u w:val="single"/>
        </w:rPr>
        <w:t>WVDNR Coldwater Fisheries Management</w:t>
      </w:r>
      <w:r w:rsidRPr="00075398">
        <w:t>: The </w:t>
      </w:r>
      <w:hyperlink r:id="rId162" w:tgtFrame="_blank" w:history="1">
        <w:r w:rsidRPr="00075398">
          <w:rPr>
            <w:rStyle w:val="Hyperlink"/>
          </w:rPr>
          <w:t>West Virginia Division of Natural Resources</w:t>
        </w:r>
      </w:hyperlink>
      <w:r w:rsidRPr="00075398">
        <w:t> runs fisheries programs focused on sampling, researching, and regulating wild and native brook trout populations. Biologists use electrofishing surveys to monitor genetic diversity, track population health, and guide stream protections. </w:t>
      </w:r>
    </w:p>
    <w:p w14:paraId="09C18D5D" w14:textId="77777777" w:rsidR="00075398" w:rsidRPr="00075398" w:rsidRDefault="00075398" w:rsidP="003A2BB8">
      <w:pPr>
        <w:numPr>
          <w:ilvl w:val="0"/>
          <w:numId w:val="89"/>
        </w:numPr>
        <w:tabs>
          <w:tab w:val="num" w:pos="720"/>
        </w:tabs>
        <w:spacing w:after="0"/>
      </w:pPr>
      <w:r w:rsidRPr="00075398">
        <w:rPr>
          <w:u w:val="single"/>
        </w:rPr>
        <w:t>Trout Unlimited Priority Waters Initiative</w:t>
      </w:r>
      <w:r w:rsidRPr="00075398">
        <w:t>: </w:t>
      </w:r>
      <w:hyperlink r:id="rId163" w:tgtFrame="_blank" w:history="1">
        <w:r w:rsidRPr="00075398">
          <w:rPr>
            <w:rStyle w:val="Hyperlink"/>
          </w:rPr>
          <w:t>Trout Unlimited</w:t>
        </w:r>
      </w:hyperlink>
      <w:r w:rsidRPr="00075398">
        <w:t> works on conservation, advocacy, and habitat reconnection in high-priority West Virginia watersheds like the Greenbrier, Gauley, Elk, and Potomac, often partnering with private landowners to fence livestock out of streams and stabilize banks  </w:t>
      </w:r>
    </w:p>
    <w:p w14:paraId="6158ECD1" w14:textId="77777777" w:rsidR="00075398" w:rsidRPr="00075398" w:rsidRDefault="00075398" w:rsidP="003A2BB8">
      <w:pPr>
        <w:numPr>
          <w:ilvl w:val="0"/>
          <w:numId w:val="89"/>
        </w:numPr>
        <w:tabs>
          <w:tab w:val="num" w:pos="720"/>
        </w:tabs>
        <w:spacing w:after="0"/>
      </w:pPr>
      <w:r w:rsidRPr="00075398">
        <w:rPr>
          <w:u w:val="single"/>
        </w:rPr>
        <w:t>Eastern Brook Trout Joint Venture (EBTJV):</w:t>
      </w:r>
      <w:r w:rsidRPr="00075398">
        <w:t> This regional partnership funds projects across Appalachia dedicated to restoring Coldwater habitats and supporting healthy wild brook trout populations. </w:t>
      </w:r>
    </w:p>
    <w:p w14:paraId="2B820B6F" w14:textId="77777777" w:rsidR="00075398" w:rsidRPr="00075398" w:rsidRDefault="00075398" w:rsidP="003A2BB8">
      <w:pPr>
        <w:spacing w:after="0"/>
      </w:pPr>
      <w:r w:rsidRPr="00075398">
        <w:rPr>
          <w:b/>
          <w:bCs/>
        </w:rPr>
        <w:t>Chesapeake Bay Commission</w:t>
      </w:r>
    </w:p>
    <w:p w14:paraId="36FD5E51"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31181DB9" w14:textId="77777777" w:rsidR="00075398" w:rsidRPr="00075398" w:rsidRDefault="00075398" w:rsidP="003A2BB8">
      <w:pPr>
        <w:spacing w:after="0"/>
      </w:pPr>
      <w:r w:rsidRPr="00075398">
        <w:rPr>
          <w:b/>
          <w:bCs/>
        </w:rPr>
        <w:t>U.S. Fish and Wildlife Service</w:t>
      </w:r>
    </w:p>
    <w:p w14:paraId="053902F3" w14:textId="77777777" w:rsidR="00075398" w:rsidRPr="00075398" w:rsidRDefault="00075398" w:rsidP="003A2BB8">
      <w:pPr>
        <w:numPr>
          <w:ilvl w:val="0"/>
          <w:numId w:val="89"/>
        </w:numPr>
        <w:spacing w:after="0"/>
      </w:pPr>
      <w:r w:rsidRPr="00075398">
        <w:rPr>
          <w:u w:val="single"/>
        </w:rPr>
        <w:t>Ecological Services</w:t>
      </w:r>
      <w:r w:rsidRPr="00075398">
        <w:t>, including Partners for Fish and Wildlife and Coastal Programs ($5,361,000 in FY24), work to restore and protect healthy populations of fish, wildlife, and plants, as well as the environments upon which they depend.</w:t>
      </w:r>
    </w:p>
    <w:p w14:paraId="7732D55A" w14:textId="77777777" w:rsidR="00075398" w:rsidRPr="00075398" w:rsidRDefault="00075398" w:rsidP="003A2BB8">
      <w:pPr>
        <w:numPr>
          <w:ilvl w:val="0"/>
          <w:numId w:val="89"/>
        </w:numPr>
        <w:spacing w:after="0"/>
      </w:pPr>
      <w:r w:rsidRPr="00075398">
        <w:t xml:space="preserve">Fish and Aquatic Conservation Program - </w:t>
      </w:r>
      <w:hyperlink r:id="rId164" w:history="1">
        <w:r w:rsidRPr="00075398">
          <w:rPr>
            <w:rStyle w:val="Hyperlink"/>
          </w:rPr>
          <w:t>Chesapeake Watershed Investments for Landscape Defense (WILD) Grants Program</w:t>
        </w:r>
      </w:hyperlink>
      <w:r w:rsidRPr="00075398">
        <w:t xml:space="preserve"> ($531,300 in FY25) works with states, tribes, and communities to protect freshwater resources, manage fisheries, and restore aquatic habitats. The biggest change is the inclusion of the Chesapeake WILD Grant Program.</w:t>
      </w:r>
    </w:p>
    <w:p w14:paraId="742FDCEC" w14:textId="77777777" w:rsidR="00075398" w:rsidRPr="00075398" w:rsidRDefault="00075398" w:rsidP="00075398"/>
    <w:p w14:paraId="6B3B340E" w14:textId="77777777" w:rsidR="00075398" w:rsidRPr="00075398" w:rsidRDefault="00075398" w:rsidP="00BB7311">
      <w:pPr>
        <w:pStyle w:val="Heading4"/>
      </w:pPr>
      <w:bookmarkStart w:id="79" w:name="_Toc243295335"/>
      <w:bookmarkStart w:id="80" w:name="_Toc243296765"/>
      <w:bookmarkStart w:id="81" w:name="_Toc243574099"/>
      <w:bookmarkStart w:id="82" w:name="_Toc243575573"/>
      <w:r w:rsidRPr="00075398">
        <w:t>Fish Habitat Outcome</w:t>
      </w:r>
      <w:bookmarkEnd w:id="79"/>
      <w:bookmarkEnd w:id="80"/>
      <w:bookmarkEnd w:id="81"/>
      <w:bookmarkEnd w:id="82"/>
    </w:p>
    <w:p w14:paraId="5948F3B2" w14:textId="77777777" w:rsidR="00075398" w:rsidRPr="00075398" w:rsidRDefault="00075398" w:rsidP="003A2BB8">
      <w:pPr>
        <w:spacing w:after="0"/>
      </w:pPr>
      <w:r w:rsidRPr="00075398">
        <w:rPr>
          <w:b/>
          <w:bCs/>
        </w:rPr>
        <w:t>District of Columbia</w:t>
      </w:r>
    </w:p>
    <w:p w14:paraId="5EB9E22F" w14:textId="77777777" w:rsidR="00075398" w:rsidRPr="00075398" w:rsidRDefault="00075398" w:rsidP="003A2BB8">
      <w:pPr>
        <w:numPr>
          <w:ilvl w:val="0"/>
          <w:numId w:val="88"/>
        </w:numPr>
        <w:spacing w:after="0"/>
      </w:pPr>
      <w:r w:rsidRPr="00075398">
        <w:rPr>
          <w:u w:val="single"/>
        </w:rPr>
        <w:lastRenderedPageBreak/>
        <w:t>DC Wildlife Action Plan:</w:t>
      </w:r>
      <w:r w:rsidRPr="00075398">
        <w:t xml:space="preserve"> (1 FTE) Describes threats to various habitats, actions to conserve species and habitats, and designates conservation opportunity areas; Draft of 2025 plan available from </w:t>
      </w:r>
      <w:hyperlink r:id="rId165">
        <w:r w:rsidRPr="00075398">
          <w:rPr>
            <w:rStyle w:val="Hyperlink"/>
          </w:rPr>
          <w:t>https://doee.dc.gov/service/wildlifeactionplan</w:t>
        </w:r>
      </w:hyperlink>
      <w:r w:rsidRPr="00075398">
        <w:t xml:space="preserve"> (currently under review by USFWS). </w:t>
      </w:r>
    </w:p>
    <w:p w14:paraId="1C26FBD8" w14:textId="77777777" w:rsidR="00075398" w:rsidRPr="00075398" w:rsidRDefault="00075398" w:rsidP="003A2BB8">
      <w:pPr>
        <w:numPr>
          <w:ilvl w:val="0"/>
          <w:numId w:val="87"/>
        </w:numPr>
        <w:spacing w:after="0"/>
      </w:pPr>
      <w:r w:rsidRPr="00075398">
        <w:rPr>
          <w:u w:val="single"/>
        </w:rPr>
        <w:t>Invasive Catfish Management:</w:t>
      </w:r>
      <w:r w:rsidRPr="00075398">
        <w:rPr>
          <w:b/>
          <w:bCs/>
        </w:rPr>
        <w:t xml:space="preserve"> </w:t>
      </w:r>
      <w:r w:rsidRPr="00075398">
        <w:t>($52K in FY26) DOEE manages invasive blue and flathead catfish in Washington, D.C. by monitoring populations and diets, encouraging high recreational removal (i.e., discouraging catch-and-release), and updating public consumption advisories.</w:t>
      </w:r>
    </w:p>
    <w:p w14:paraId="1E984DFC" w14:textId="77777777" w:rsidR="00075398" w:rsidRPr="00075398" w:rsidRDefault="00075398" w:rsidP="003A2BB8">
      <w:pPr>
        <w:spacing w:after="0"/>
        <w:rPr>
          <w:b/>
          <w:bCs/>
        </w:rPr>
      </w:pPr>
      <w:r w:rsidRPr="00075398">
        <w:rPr>
          <w:b/>
          <w:bCs/>
        </w:rPr>
        <w:t>Maryland</w:t>
      </w:r>
    </w:p>
    <w:p w14:paraId="53F47F15" w14:textId="77777777" w:rsidR="00075398" w:rsidRPr="00075398" w:rsidRDefault="00075398" w:rsidP="003A2BB8">
      <w:pPr>
        <w:numPr>
          <w:ilvl w:val="0"/>
          <w:numId w:val="99"/>
        </w:numPr>
        <w:spacing w:after="0"/>
      </w:pPr>
      <w:hyperlink r:id="rId166" w:tgtFrame="_blank" w:history="1">
        <w:r w:rsidRPr="00075398">
          <w:rPr>
            <w:rStyle w:val="Hyperlink"/>
          </w:rPr>
          <w:t>Freshwater Mussel Monitoring and Assessment</w:t>
        </w:r>
      </w:hyperlink>
      <w:r w:rsidRPr="00075398">
        <w:t> ($340.5K in FY25; $308K from state, $32.5K from USFWS's Cooperative Endangered Species Conservation Fund Grant and State Wildlife Grant) Staff in the program inventory and assess freshwater mussel populations and their habitat to draft restoration plans for implementation by mussel propagation biologists in the Warmwater Hatcheries program. </w:t>
      </w:r>
    </w:p>
    <w:p w14:paraId="65BC2DDB" w14:textId="77777777" w:rsidR="00075398" w:rsidRPr="00075398" w:rsidRDefault="00075398" w:rsidP="003A2BB8">
      <w:pPr>
        <w:numPr>
          <w:ilvl w:val="0"/>
          <w:numId w:val="100"/>
        </w:numPr>
        <w:spacing w:after="0"/>
      </w:pPr>
      <w:hyperlink r:id="rId167" w:tgtFrame="_blank" w:history="1">
        <w:r w:rsidRPr="00075398">
          <w:rPr>
            <w:rStyle w:val="Hyperlink"/>
          </w:rPr>
          <w:t>State Wildlife Grants</w:t>
        </w:r>
      </w:hyperlink>
      <w:r w:rsidRPr="00075398">
        <w:t> (1.1M in FY25; 715K from state, 413K from federal) These grants support the revision and implementation of the State Wildlife Action Plan, which guides restoration plan development and implementation for habitats of fish, among other animals. </w:t>
      </w:r>
    </w:p>
    <w:p w14:paraId="7F38139B" w14:textId="77777777" w:rsidR="00075398" w:rsidRPr="00075398" w:rsidRDefault="00075398" w:rsidP="003A2BB8">
      <w:pPr>
        <w:numPr>
          <w:ilvl w:val="0"/>
          <w:numId w:val="101"/>
        </w:numPr>
        <w:spacing w:after="0"/>
      </w:pPr>
      <w:hyperlink r:id="rId168" w:tgtFrame="_blank" w:history="1">
        <w:r w:rsidRPr="00075398">
          <w:rPr>
            <w:rStyle w:val="Hyperlink"/>
          </w:rPr>
          <w:t>Fisheries Ecosystem Assessment Division</w:t>
        </w:r>
      </w:hyperlink>
      <w:r w:rsidRPr="00075398">
        <w:t> ($422.5K in FY25; $211.3K from state, $211.3K from USFWS's Sportfish Restoration Program) This division assesses Bay shallow water habitat for effects of watershed development, warming temperatures, other habitat stressors, fishing, and watershed restoration activities on important fish populations. </w:t>
      </w:r>
    </w:p>
    <w:p w14:paraId="2555147A" w14:textId="77777777" w:rsidR="00075398" w:rsidRPr="00075398" w:rsidRDefault="00075398" w:rsidP="003A2BB8">
      <w:pPr>
        <w:spacing w:after="0"/>
        <w:rPr>
          <w:b/>
          <w:bCs/>
        </w:rPr>
      </w:pPr>
      <w:r w:rsidRPr="00075398">
        <w:rPr>
          <w:b/>
          <w:bCs/>
        </w:rPr>
        <w:t>Pennsylvania</w:t>
      </w:r>
    </w:p>
    <w:p w14:paraId="4BFF46D7" w14:textId="77777777" w:rsidR="00075398" w:rsidRPr="00075398" w:rsidRDefault="00075398" w:rsidP="003A2BB8">
      <w:pPr>
        <w:numPr>
          <w:ilvl w:val="0"/>
          <w:numId w:val="89"/>
        </w:numPr>
        <w:spacing w:after="0"/>
      </w:pPr>
      <w:hyperlink r:id="rId169" w:tgtFrame="_blank" w:history="1">
        <w:r w:rsidRPr="00075398">
          <w:rPr>
            <w:rStyle w:val="Hyperlink"/>
          </w:rPr>
          <w:t>Department of Environmental Protection Abandoned Mine Land and Abandoned Mine Drainage Grant Program</w:t>
        </w:r>
      </w:hyperlink>
      <w:r w:rsidRPr="00075398">
        <w:t> ($73,500,000 in FY25 with $63,700,000 from federal Department of the Interior Infrastructure Investment and Jobs Act funding and with $9,800,000 from federal Department of the Interior Abandoned Mine Land Economic Revitalization Program). This program supports projects associated with reclaiming abandoned coal mine lands or addressing abandoned coal mine drainage. </w:t>
      </w:r>
    </w:p>
    <w:p w14:paraId="1B4D7AA1" w14:textId="77777777" w:rsidR="00075398" w:rsidRPr="00075398" w:rsidRDefault="00075398" w:rsidP="003A2BB8">
      <w:pPr>
        <w:numPr>
          <w:ilvl w:val="0"/>
          <w:numId w:val="89"/>
        </w:numPr>
        <w:tabs>
          <w:tab w:val="num" w:pos="720"/>
        </w:tabs>
        <w:spacing w:after="0"/>
      </w:pPr>
      <w:hyperlink r:id="rId170" w:tgtFrame="_blank" w:history="1">
        <w:r w:rsidRPr="00075398">
          <w:rPr>
            <w:rStyle w:val="Hyperlink"/>
          </w:rPr>
          <w:t>Fish and Boat Commission State Wildlife Grants</w:t>
        </w:r>
      </w:hyperlink>
      <w:r w:rsidRPr="00075398">
        <w:rPr>
          <w:u w:val="single"/>
        </w:rPr>
        <w:t> </w:t>
      </w:r>
      <w:r w:rsidRPr="00075398">
        <w:t>($596,135 in FY25 with $249,480 from USFWS Wildlife &amp; Sportfish Restoration and $346,655 from Pennsylvania). This program supports efforts for freshwater fish species including brook trout via annual grants.  </w:t>
      </w:r>
    </w:p>
    <w:p w14:paraId="066621C6" w14:textId="77777777" w:rsidR="00075398" w:rsidRPr="00075398" w:rsidRDefault="00075398" w:rsidP="003A2BB8">
      <w:pPr>
        <w:numPr>
          <w:ilvl w:val="0"/>
          <w:numId w:val="89"/>
        </w:numPr>
        <w:tabs>
          <w:tab w:val="num" w:pos="720"/>
        </w:tabs>
        <w:spacing w:after="0"/>
      </w:pPr>
      <w:hyperlink r:id="rId171" w:tgtFrame="_blank" w:history="1">
        <w:r w:rsidRPr="00075398">
          <w:rPr>
            <w:rStyle w:val="Hyperlink"/>
          </w:rPr>
          <w:t>Department of Conservation and Natural Resource Community and Watershed Forestry Grants</w:t>
        </w:r>
      </w:hyperlink>
      <w:r w:rsidRPr="00075398">
        <w:t xml:space="preserve"> ($5,910,500 in FY 25 with $410,500 from the USDA Farm Service Agency’s Riparian Forest Buffer Initiative and $5,500,000 from Pennsylvania). This </w:t>
      </w:r>
      <w:r w:rsidRPr="00075398">
        <w:lastRenderedPageBreak/>
        <w:t>program supports riparian forest buffer planting helping to shade and improve habitat along streams for fish species. </w:t>
      </w:r>
    </w:p>
    <w:p w14:paraId="172A4DA6" w14:textId="77777777" w:rsidR="00075398" w:rsidRPr="00075398" w:rsidRDefault="00075398" w:rsidP="003A2BB8">
      <w:pPr>
        <w:spacing w:after="0"/>
        <w:rPr>
          <w:b/>
          <w:bCs/>
        </w:rPr>
      </w:pPr>
      <w:r w:rsidRPr="00075398">
        <w:rPr>
          <w:b/>
          <w:bCs/>
        </w:rPr>
        <w:t>Virginia</w:t>
      </w:r>
    </w:p>
    <w:p w14:paraId="4CF18CEE" w14:textId="77777777" w:rsidR="00075398" w:rsidRPr="00075398" w:rsidRDefault="00075398" w:rsidP="003A2BB8">
      <w:pPr>
        <w:numPr>
          <w:ilvl w:val="0"/>
          <w:numId w:val="115"/>
        </w:numPr>
        <w:spacing w:after="0"/>
      </w:pPr>
      <w:r w:rsidRPr="00075398">
        <w:rPr>
          <w:u w:val="single"/>
        </w:rPr>
        <w:t xml:space="preserve">Virginia Marine Resources Commission (VMRC; </w:t>
      </w:r>
      <w:hyperlink r:id="rId172" w:history="1">
        <w:r w:rsidRPr="00075398">
          <w:rPr>
            <w:rStyle w:val="Hyperlink"/>
          </w:rPr>
          <w:t>https://www.mrc.virginia.gov/</w:t>
        </w:r>
      </w:hyperlink>
      <w:r w:rsidRPr="00075398">
        <w:rPr>
          <w:u w:val="single"/>
        </w:rPr>
        <w:t xml:space="preserve">) </w:t>
      </w:r>
      <w:r w:rsidRPr="00075398">
        <w:t>helps fund significant fisheries survey programs at the Virginia Institute of Marine Science with matching funds from the USFWS Sport Fish Restoration program and manages fisheries and estuarine and tidal habitats through its Fisheries Management Division and Habitat Management Division. </w:t>
      </w:r>
    </w:p>
    <w:p w14:paraId="69B86611" w14:textId="77777777" w:rsidR="00075398" w:rsidRPr="00075398" w:rsidRDefault="00075398" w:rsidP="003A2BB8">
      <w:pPr>
        <w:numPr>
          <w:ilvl w:val="0"/>
          <w:numId w:val="116"/>
        </w:numPr>
        <w:spacing w:after="0"/>
      </w:pPr>
      <w:r w:rsidRPr="00075398">
        <w:rPr>
          <w:u w:val="single"/>
        </w:rPr>
        <w:t>Virginia Department of Wildlife Resources</w:t>
      </w:r>
      <w:r w:rsidRPr="00075398">
        <w:t> (</w:t>
      </w:r>
      <w:r w:rsidRPr="00075398">
        <w:rPr>
          <w:u w:val="single"/>
        </w:rPr>
        <w:t xml:space="preserve">VDWR; </w:t>
      </w:r>
      <w:hyperlink r:id="rId173" w:history="1">
        <w:r w:rsidRPr="00075398">
          <w:rPr>
            <w:rStyle w:val="Hyperlink"/>
          </w:rPr>
          <w:t>https://dwr.virginia.gov/</w:t>
        </w:r>
      </w:hyperlink>
      <w:r w:rsidRPr="00075398">
        <w:rPr>
          <w:u w:val="single"/>
        </w:rPr>
        <w:t xml:space="preserve">) </w:t>
      </w:r>
      <w:r w:rsidRPr="00075398">
        <w:t xml:space="preserve">conducts numerous resource surveys and manages inland fisheries, habitats, habitat improvements, and fish stocking; it also creates fishing opportunities for the public. </w:t>
      </w:r>
    </w:p>
    <w:p w14:paraId="623091AF" w14:textId="77777777" w:rsidR="00075398" w:rsidRPr="00075398" w:rsidRDefault="00075398" w:rsidP="003A2BB8">
      <w:pPr>
        <w:numPr>
          <w:ilvl w:val="0"/>
          <w:numId w:val="116"/>
        </w:numPr>
        <w:spacing w:after="0"/>
      </w:pPr>
      <w:r w:rsidRPr="00075398">
        <w:rPr>
          <w:u w:val="single"/>
        </w:rPr>
        <w:t>Statewide Freshwater Mussel Conservation Plan:</w:t>
      </w:r>
      <w:r w:rsidRPr="00075398">
        <w:t xml:space="preserve"> The Department of Wildlife Resources has developed a statewide freshwater mussel conservation plan and propagates freshwater mussels at the Harrison Lake National Fish Hatchery in partnership with the U.S. Fish and Wildlife Service to augment and restore Atlantic Slope mussel populations. </w:t>
      </w:r>
    </w:p>
    <w:p w14:paraId="7C51DBE9" w14:textId="77777777" w:rsidR="00075398" w:rsidRPr="00075398" w:rsidRDefault="00075398" w:rsidP="003A2BB8">
      <w:pPr>
        <w:spacing w:after="0"/>
      </w:pPr>
      <w:r w:rsidRPr="00075398">
        <w:rPr>
          <w:b/>
          <w:bCs/>
        </w:rPr>
        <w:t>West Virginia</w:t>
      </w:r>
      <w:r w:rsidRPr="00075398">
        <w:rPr>
          <w:u w:val="single"/>
        </w:rPr>
        <w:t xml:space="preserve"> </w:t>
      </w:r>
      <w:r w:rsidRPr="00075398">
        <w:t xml:space="preserve"> </w:t>
      </w:r>
    </w:p>
    <w:p w14:paraId="6B6E64B7" w14:textId="77777777" w:rsidR="00075398" w:rsidRPr="00075398" w:rsidRDefault="00075398" w:rsidP="003A2BB8">
      <w:pPr>
        <w:numPr>
          <w:ilvl w:val="0"/>
          <w:numId w:val="89"/>
        </w:numPr>
        <w:spacing w:after="0"/>
      </w:pPr>
      <w:hyperlink r:id="rId174" w:tgtFrame="_blank" w:history="1">
        <w:r w:rsidRPr="00075398">
          <w:rPr>
            <w:rStyle w:val="Hyperlink"/>
          </w:rPr>
          <w:t>WV Stream Partners Program</w:t>
        </w:r>
      </w:hyperlink>
      <w:r w:rsidRPr="00075398">
        <w:rPr>
          <w:b/>
          <w:bCs/>
        </w:rPr>
        <w:t>:</w:t>
      </w:r>
      <w:r w:rsidRPr="00075398">
        <w:t> Administered via the Department of Environmental Protection, this grant program ($100,000 annually) supports community-led watershed groups working to improve local stream health and aquatic habitats </w:t>
      </w:r>
    </w:p>
    <w:p w14:paraId="051AB00D" w14:textId="77777777" w:rsidR="00075398" w:rsidRPr="00075398" w:rsidRDefault="00075398" w:rsidP="003A2BB8">
      <w:pPr>
        <w:numPr>
          <w:ilvl w:val="0"/>
          <w:numId w:val="89"/>
        </w:numPr>
        <w:tabs>
          <w:tab w:val="num" w:pos="720"/>
        </w:tabs>
        <w:spacing w:after="0"/>
      </w:pPr>
      <w:r w:rsidRPr="00075398">
        <w:rPr>
          <w:u w:val="single"/>
        </w:rPr>
        <w:t>West Virginia Division of Natural Resources (WVDNR) Stream Restoration Program:</w:t>
      </w:r>
      <w:r w:rsidRPr="00075398">
        <w:t> This program uses natural stream restoration techniques, such as placing large woody material ("chop and drop" projects), to improve instream habitats for wild brook trout and other native species. </w:t>
      </w:r>
    </w:p>
    <w:p w14:paraId="6BE0A807" w14:textId="77777777" w:rsidR="00075398" w:rsidRPr="00075398" w:rsidRDefault="00075398" w:rsidP="003A2BB8">
      <w:pPr>
        <w:spacing w:after="0"/>
      </w:pPr>
      <w:r w:rsidRPr="00075398">
        <w:rPr>
          <w:b/>
          <w:bCs/>
        </w:rPr>
        <w:t>Chesapeake Bay Commission</w:t>
      </w:r>
    </w:p>
    <w:p w14:paraId="249B156C"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6C9193E4" w14:textId="77777777" w:rsidR="00075398" w:rsidRPr="00075398" w:rsidRDefault="00075398" w:rsidP="003A2BB8">
      <w:pPr>
        <w:spacing w:after="0"/>
      </w:pPr>
      <w:r w:rsidRPr="00075398">
        <w:rPr>
          <w:b/>
          <w:bCs/>
        </w:rPr>
        <w:t>National Oceanic and Atmospheric Association</w:t>
      </w:r>
    </w:p>
    <w:p w14:paraId="27E392DB" w14:textId="77777777" w:rsidR="00075398" w:rsidRPr="00075398" w:rsidRDefault="00075398" w:rsidP="003A2BB8">
      <w:pPr>
        <w:numPr>
          <w:ilvl w:val="0"/>
          <w:numId w:val="73"/>
        </w:numPr>
        <w:spacing w:after="0"/>
      </w:pPr>
      <w:r w:rsidRPr="00075398">
        <w:rPr>
          <w:lang w:val="en"/>
        </w:rPr>
        <w:t xml:space="preserve">NOAA Chesapeake Bay Office </w:t>
      </w:r>
      <w:hyperlink r:id="rId175">
        <w:r w:rsidRPr="00075398">
          <w:rPr>
            <w:rStyle w:val="Hyperlink"/>
            <w:lang w:val="en"/>
          </w:rPr>
          <w:t>Fisheries Research Program</w:t>
        </w:r>
      </w:hyperlink>
      <w:r w:rsidRPr="00075398">
        <w:rPr>
          <w:lang w:val="en"/>
        </w:rPr>
        <w:t xml:space="preserve"> ($194,500 in FY25) supports research that increases understanding of fish habitat use and conditions to inform management decisions. This research supports the development of the Bay-wide assessment of fish habitat conditions under the first target of the Fish Habitat Outcome. </w:t>
      </w:r>
    </w:p>
    <w:p w14:paraId="6085AD4E" w14:textId="77777777" w:rsidR="00075398" w:rsidRPr="00075398" w:rsidRDefault="00075398" w:rsidP="003A2BB8">
      <w:pPr>
        <w:spacing w:after="0"/>
      </w:pPr>
      <w:r w:rsidRPr="00075398">
        <w:rPr>
          <w:b/>
          <w:bCs/>
        </w:rPr>
        <w:t>U.S. Army Corps of Engineers</w:t>
      </w:r>
    </w:p>
    <w:p w14:paraId="035669B3" w14:textId="77777777" w:rsidR="00075398" w:rsidRPr="00075398" w:rsidRDefault="00075398" w:rsidP="003A2BB8">
      <w:pPr>
        <w:numPr>
          <w:ilvl w:val="0"/>
          <w:numId w:val="76"/>
        </w:numPr>
        <w:spacing w:after="0"/>
      </w:pPr>
      <w:hyperlink r:id="rId176">
        <w:r w:rsidRPr="00075398">
          <w:rPr>
            <w:rStyle w:val="Hyperlink"/>
          </w:rPr>
          <w:t>Continuing Authorities Program - Section 206</w:t>
        </w:r>
      </w:hyperlink>
      <w:r w:rsidRPr="00075398">
        <w:t> ($44K for FY25) This program supports the restoration of aquatic and riparian habitats, directly contributing to the improvement of fish habitat. Study costs are cost-shared 50% federal, 50% non-federal and implementation is cost-shared 65% federal, 35% non-federal.</w:t>
      </w:r>
    </w:p>
    <w:p w14:paraId="25219BC5" w14:textId="77777777" w:rsidR="00075398" w:rsidRPr="00075398" w:rsidRDefault="00075398" w:rsidP="003A2BB8">
      <w:pPr>
        <w:numPr>
          <w:ilvl w:val="0"/>
          <w:numId w:val="76"/>
        </w:numPr>
        <w:spacing w:after="0"/>
      </w:pPr>
      <w:hyperlink r:id="rId177">
        <w:r w:rsidRPr="00075398">
          <w:rPr>
            <w:rStyle w:val="Hyperlink"/>
          </w:rPr>
          <w:t>Continuing Authorities Program - Section 14</w:t>
        </w:r>
      </w:hyperlink>
      <w:r w:rsidRPr="00075398">
        <w:t> ($574K for FY25) This program provides for emergency streambank and shoreline protection, which helps stabilize banks and prevent sedimentation that can degrade fish habitat. Study costs are cost-shared 50% federal, 50% non-federal and implementation is cost-shared 65% federal, 35% non-federal.</w:t>
      </w:r>
    </w:p>
    <w:p w14:paraId="1561A0B2" w14:textId="77777777" w:rsidR="00075398" w:rsidRPr="00075398" w:rsidRDefault="00075398" w:rsidP="003A2BB8">
      <w:pPr>
        <w:numPr>
          <w:ilvl w:val="0"/>
          <w:numId w:val="76"/>
        </w:numPr>
        <w:spacing w:after="0"/>
      </w:pPr>
      <w:r w:rsidRPr="00075398">
        <w:rPr>
          <w:u w:val="single"/>
        </w:rPr>
        <w:t>Chesapeake Bay Restoration and Protection Program, Section 510</w:t>
      </w:r>
      <w:r w:rsidRPr="00075398">
        <w:t xml:space="preserve"> ($1M for FY26) This program supports sediment and erosion control; protection of eroding shorelines and streambanks; ecosystem restoration, including restoration of submerged aquatic vegetation; protection of essential public works; wastewater treatment and related facilities; water supply and related facilities; stormwater and drainage systems; beneficial uses of dredged material; and other related projects that may enhance the living resources of the estuary.  Study and implementation costs are cost-shared 75% federal, 25% non-federal.</w:t>
      </w:r>
    </w:p>
    <w:p w14:paraId="5D5E951E" w14:textId="77777777" w:rsidR="00075398" w:rsidRPr="00075398" w:rsidRDefault="00075398" w:rsidP="003A2BB8">
      <w:pPr>
        <w:spacing w:after="0"/>
        <w:rPr>
          <w:b/>
          <w:bCs/>
        </w:rPr>
      </w:pPr>
      <w:r w:rsidRPr="00075398">
        <w:rPr>
          <w:b/>
          <w:bCs/>
        </w:rPr>
        <w:t>U.S. Fish and Wildlife Service</w:t>
      </w:r>
    </w:p>
    <w:p w14:paraId="108B928B" w14:textId="77777777" w:rsidR="00075398" w:rsidRPr="00075398" w:rsidRDefault="00075398" w:rsidP="003A2BB8">
      <w:pPr>
        <w:numPr>
          <w:ilvl w:val="0"/>
          <w:numId w:val="89"/>
        </w:numPr>
        <w:spacing w:after="0"/>
      </w:pPr>
      <w:r w:rsidRPr="00075398">
        <w:rPr>
          <w:u w:val="single"/>
        </w:rPr>
        <w:t>Ecological Services</w:t>
      </w:r>
      <w:r w:rsidRPr="00075398">
        <w:t>, including Partners for Fish and Wildlife and Coastal Programs ($5,361,000 in FY24), work to restore and protect healthy populations of fish, wildlife, and plants, as well as the environments upon which they depend.</w:t>
      </w:r>
    </w:p>
    <w:p w14:paraId="55818E86" w14:textId="77777777" w:rsidR="00075398" w:rsidRPr="00075398" w:rsidRDefault="00075398" w:rsidP="003A2BB8">
      <w:pPr>
        <w:numPr>
          <w:ilvl w:val="0"/>
          <w:numId w:val="89"/>
        </w:numPr>
        <w:spacing w:after="0"/>
      </w:pPr>
      <w:r w:rsidRPr="00075398">
        <w:t xml:space="preserve">Fish and Aquatic Conservation Program - </w:t>
      </w:r>
      <w:hyperlink r:id="rId178" w:history="1">
        <w:r w:rsidRPr="00075398">
          <w:rPr>
            <w:rStyle w:val="Hyperlink"/>
          </w:rPr>
          <w:t>Chesapeake Watershed Investments for Landscape Defense (WILD) Grants Program</w:t>
        </w:r>
      </w:hyperlink>
      <w:r w:rsidRPr="00075398">
        <w:t xml:space="preserve"> ($887,700 in FY25) works with states, tribes, and communities to protect freshwater resources, manage fisheries, and restore aquatic habitats. The biggest change is the inclusion of the Chesapeake WILD Grant Program.</w:t>
      </w:r>
    </w:p>
    <w:p w14:paraId="66459513" w14:textId="77777777" w:rsidR="00075398" w:rsidRPr="00075398" w:rsidRDefault="00075398" w:rsidP="00075398"/>
    <w:p w14:paraId="1674F769" w14:textId="77777777" w:rsidR="00075398" w:rsidRPr="00075398" w:rsidRDefault="00075398" w:rsidP="008308B4">
      <w:pPr>
        <w:pStyle w:val="Heading4"/>
      </w:pPr>
      <w:bookmarkStart w:id="83" w:name="_Toc243295336"/>
      <w:bookmarkStart w:id="84" w:name="_Toc243296766"/>
      <w:bookmarkStart w:id="85" w:name="_Toc243574100"/>
      <w:bookmarkStart w:id="86" w:name="_Toc243575574"/>
      <w:r w:rsidRPr="00075398">
        <w:t>Fish Passage Outcome</w:t>
      </w:r>
      <w:bookmarkEnd w:id="83"/>
      <w:bookmarkEnd w:id="84"/>
      <w:bookmarkEnd w:id="85"/>
      <w:bookmarkEnd w:id="86"/>
    </w:p>
    <w:p w14:paraId="20443423" w14:textId="77777777" w:rsidR="00075398" w:rsidRPr="00075398" w:rsidRDefault="00075398" w:rsidP="003A2BB8">
      <w:pPr>
        <w:spacing w:after="0"/>
      </w:pPr>
      <w:r w:rsidRPr="00075398">
        <w:rPr>
          <w:b/>
          <w:bCs/>
        </w:rPr>
        <w:t>District of Columbia</w:t>
      </w:r>
    </w:p>
    <w:p w14:paraId="7390F702" w14:textId="77777777" w:rsidR="00075398" w:rsidRPr="00075398" w:rsidRDefault="00075398" w:rsidP="003A2BB8">
      <w:pPr>
        <w:numPr>
          <w:ilvl w:val="0"/>
          <w:numId w:val="86"/>
        </w:numPr>
        <w:spacing w:after="0"/>
      </w:pPr>
      <w:r w:rsidRPr="00075398">
        <w:rPr>
          <w:u w:val="single"/>
        </w:rPr>
        <w:t>Fisheries Research Monitoring:</w:t>
      </w:r>
      <w:r w:rsidRPr="00075398">
        <w:t xml:space="preserve"> (2 FTEs in FY25) DOEE’s Fisheries Research Branch supports small</w:t>
      </w:r>
      <w:r w:rsidRPr="00075398">
        <w:noBreakHyphen/>
        <w:t>stream fish passage projects and monitors fish populations below and above blockages such as dams and culverts. DOEE is working to understand the impacts of large</w:t>
      </w:r>
      <w:r w:rsidRPr="00075398">
        <w:noBreakHyphen/>
        <w:t>river connectivity projects.</w:t>
      </w:r>
    </w:p>
    <w:p w14:paraId="1B60EED5" w14:textId="77777777" w:rsidR="00075398" w:rsidRPr="00075398" w:rsidRDefault="00075398" w:rsidP="003A2BB8">
      <w:pPr>
        <w:numPr>
          <w:ilvl w:val="0"/>
          <w:numId w:val="86"/>
        </w:numPr>
        <w:spacing w:after="0"/>
      </w:pPr>
      <w:r w:rsidRPr="00075398">
        <w:t xml:space="preserve">Stream Restoration </w:t>
      </w:r>
      <w:r w:rsidRPr="00075398">
        <w:rPr>
          <w:u w:val="single"/>
        </w:rPr>
        <w:t>($2,000,000 in non-construction years or $5,000,000 in construction years)</w:t>
      </w:r>
      <w:r w:rsidRPr="00075398">
        <w:t xml:space="preserve">: DOEE’s Restoration Branch plans, funds, and oversees activities that will protect and restore stream habitats in the District of Columbia. </w:t>
      </w:r>
      <w:r w:rsidRPr="00075398">
        <w:lastRenderedPageBreak/>
        <w:t>The intent of these activities is to improve water quality in the District’s waterways and improve the ecological diversity found within the District’s borders.</w:t>
      </w:r>
    </w:p>
    <w:p w14:paraId="70B71274" w14:textId="77777777" w:rsidR="00075398" w:rsidRPr="00075398" w:rsidRDefault="00075398" w:rsidP="003A2BB8">
      <w:pPr>
        <w:spacing w:after="0"/>
        <w:rPr>
          <w:b/>
          <w:bCs/>
        </w:rPr>
      </w:pPr>
      <w:r w:rsidRPr="00075398">
        <w:rPr>
          <w:b/>
          <w:bCs/>
        </w:rPr>
        <w:t>Maryland</w:t>
      </w:r>
    </w:p>
    <w:p w14:paraId="3A4BEB5F" w14:textId="77777777" w:rsidR="00075398" w:rsidRPr="00075398" w:rsidRDefault="00075398" w:rsidP="003A2BB8">
      <w:pPr>
        <w:numPr>
          <w:ilvl w:val="0"/>
          <w:numId w:val="89"/>
        </w:numPr>
        <w:spacing w:after="0"/>
      </w:pPr>
      <w:hyperlink r:id="rId179" w:tgtFrame="_blank" w:history="1">
        <w:r w:rsidRPr="00075398">
          <w:rPr>
            <w:rStyle w:val="Hyperlink"/>
          </w:rPr>
          <w:t>Fish Passage Program </w:t>
        </w:r>
      </w:hyperlink>
      <w:r w:rsidRPr="00075398">
        <w:t>(No specific funding; 1 FTE supported this program in FY25) Staff in this program are responsible for supporting state and federal initiatives to ensure fish passage at targeted dams, or to remove stream blockages for complete restoration and allow passage for migratory fish. </w:t>
      </w:r>
    </w:p>
    <w:p w14:paraId="0D915F7A" w14:textId="77777777" w:rsidR="00075398" w:rsidRPr="00075398" w:rsidRDefault="00075398" w:rsidP="003A2BB8">
      <w:pPr>
        <w:spacing w:after="0"/>
        <w:rPr>
          <w:b/>
          <w:bCs/>
          <w:u w:val="single"/>
        </w:rPr>
      </w:pPr>
      <w:r w:rsidRPr="00075398">
        <w:rPr>
          <w:b/>
          <w:bCs/>
        </w:rPr>
        <w:t>New York</w:t>
      </w:r>
    </w:p>
    <w:p w14:paraId="1D087522" w14:textId="77777777" w:rsidR="00075398" w:rsidRPr="00075398" w:rsidRDefault="00075398" w:rsidP="003A2BB8">
      <w:pPr>
        <w:numPr>
          <w:ilvl w:val="0"/>
          <w:numId w:val="89"/>
        </w:numPr>
        <w:spacing w:after="0"/>
      </w:pPr>
      <w:hyperlink r:id="rId180" w:tgtFrame="_blank" w:history="1">
        <w:r w:rsidRPr="00075398">
          <w:rPr>
            <w:rStyle w:val="Hyperlink"/>
          </w:rPr>
          <w:t>Water Quality Improvement Project (WQIP) Program - NYSDEC</w:t>
        </w:r>
      </w:hyperlink>
      <w:r w:rsidRPr="00075398">
        <w:t> ($1.4 million within watershed on aquatic connectivity or fish and wildlife habitat restoration and enhancement projects in FY25) - The WQIP program is a competitive, statewide reimbursement grant program that funds projects that directly improve water quality or habitat, promote flood risk reduction, restoration, and enhanced flood and climate resiliency, or protect a drinking water source.  </w:t>
      </w:r>
    </w:p>
    <w:p w14:paraId="68825A76" w14:textId="77777777" w:rsidR="00075398" w:rsidRPr="00075398" w:rsidRDefault="00075398" w:rsidP="003A2BB8">
      <w:pPr>
        <w:spacing w:after="0"/>
        <w:rPr>
          <w:b/>
          <w:bCs/>
        </w:rPr>
      </w:pPr>
      <w:r w:rsidRPr="00075398">
        <w:rPr>
          <w:b/>
          <w:bCs/>
        </w:rPr>
        <w:t>Pennsylvania</w:t>
      </w:r>
    </w:p>
    <w:p w14:paraId="6BD55B26" w14:textId="77777777" w:rsidR="00075398" w:rsidRPr="00075398" w:rsidRDefault="00075398" w:rsidP="003A2BB8">
      <w:pPr>
        <w:numPr>
          <w:ilvl w:val="0"/>
          <w:numId w:val="89"/>
        </w:numPr>
        <w:spacing w:after="0"/>
      </w:pPr>
      <w:hyperlink r:id="rId181" w:tgtFrame="_blank" w:history="1">
        <w:r w:rsidRPr="00075398">
          <w:rPr>
            <w:rStyle w:val="Hyperlink"/>
          </w:rPr>
          <w:t>Fish and Boat Commission Anadromous Fish Restoration</w:t>
        </w:r>
      </w:hyperlink>
      <w:r w:rsidRPr="00075398">
        <w:t> ($342,196 in FY 25 with $184,425 federal funds from NOAA’s National Marine Fisheries Service and $157,771 from Pennsylvania). This program supports fish passage efforts and habitat improvements for anadromous fish species including American Shad while benefitting other migratory fish like American Eel. </w:t>
      </w:r>
    </w:p>
    <w:p w14:paraId="7316AB6D" w14:textId="77777777" w:rsidR="00075398" w:rsidRPr="00075398" w:rsidRDefault="00075398" w:rsidP="003A2BB8">
      <w:pPr>
        <w:numPr>
          <w:ilvl w:val="0"/>
          <w:numId w:val="89"/>
        </w:numPr>
        <w:tabs>
          <w:tab w:val="num" w:pos="720"/>
        </w:tabs>
        <w:spacing w:after="0"/>
      </w:pPr>
      <w:hyperlink r:id="rId182" w:tgtFrame="_blank" w:history="1">
        <w:r w:rsidRPr="00075398">
          <w:rPr>
            <w:rStyle w:val="Hyperlink"/>
          </w:rPr>
          <w:t>Department of Environmental Protection Dam Safety and Water Obstruction and Encroachment Programs</w:t>
        </w:r>
      </w:hyperlink>
      <w:r w:rsidRPr="00075398">
        <w:t> ($49,500,000 in FY25 from Pennsylvania). These programs support dam removal with associated stream and floodplain restoration projects as well as review of stream obstructions and encroachments including bridges and culverts. </w:t>
      </w:r>
    </w:p>
    <w:p w14:paraId="47BB60B8" w14:textId="77777777" w:rsidR="00075398" w:rsidRPr="00075398" w:rsidRDefault="00075398" w:rsidP="003A2BB8">
      <w:pPr>
        <w:numPr>
          <w:ilvl w:val="0"/>
          <w:numId w:val="89"/>
        </w:numPr>
        <w:tabs>
          <w:tab w:val="num" w:pos="720"/>
        </w:tabs>
        <w:spacing w:after="0"/>
      </w:pPr>
      <w:hyperlink r:id="rId183" w:tgtFrame="_blank" w:history="1">
        <w:r w:rsidRPr="00075398">
          <w:rPr>
            <w:rStyle w:val="Hyperlink"/>
          </w:rPr>
          <w:t>State Conservation Commission Dirt and Gravel and Low Volume Road Maintenance Program</w:t>
        </w:r>
      </w:hyperlink>
      <w:r w:rsidRPr="00075398">
        <w:t> ($15,000,000 in FY 25 from Pennsylvania). This program provides funding to eliminate stream pollution caused by runoff and sediment from dirt, gravel, and low volume roads and employs stream continuity principles for culvert and bridge replacements.</w:t>
      </w:r>
    </w:p>
    <w:p w14:paraId="7A7A50E0" w14:textId="77777777" w:rsidR="00075398" w:rsidRPr="00075398" w:rsidRDefault="00075398" w:rsidP="003A2BB8">
      <w:pPr>
        <w:spacing w:after="0"/>
        <w:rPr>
          <w:b/>
          <w:bCs/>
          <w:u w:val="single"/>
        </w:rPr>
      </w:pPr>
      <w:r w:rsidRPr="00075398">
        <w:rPr>
          <w:b/>
          <w:bCs/>
        </w:rPr>
        <w:t>Virginia</w:t>
      </w:r>
    </w:p>
    <w:p w14:paraId="417DA001" w14:textId="77777777" w:rsidR="00075398" w:rsidRPr="00075398" w:rsidRDefault="00075398" w:rsidP="003A2BB8">
      <w:pPr>
        <w:numPr>
          <w:ilvl w:val="0"/>
          <w:numId w:val="89"/>
        </w:numPr>
        <w:spacing w:after="0"/>
      </w:pPr>
      <w:r w:rsidRPr="00075398">
        <w:rPr>
          <w:u w:val="single"/>
        </w:rPr>
        <w:t>Ashland Mill Dam Removal – South Anna River</w:t>
      </w:r>
      <w:r w:rsidRPr="00075398">
        <w:t xml:space="preserve"> - $20K - This</w:t>
      </w:r>
      <w:r w:rsidRPr="00075398">
        <w:rPr>
          <w:rFonts w:ascii="Arial" w:hAnsi="Arial" w:cs="Arial"/>
        </w:rPr>
        <w:t> </w:t>
      </w:r>
      <w:r w:rsidRPr="00075398">
        <w:t>effort reconnected 251 Upstream Functional Network miles.</w:t>
      </w:r>
      <w:r w:rsidRPr="00075398">
        <w:rPr>
          <w:rFonts w:ascii="Arial" w:hAnsi="Arial" w:cs="Arial"/>
        </w:rPr>
        <w:t> </w:t>
      </w:r>
      <w:r w:rsidRPr="00075398">
        <w:t xml:space="preserve"> The DWR provided technical support throughout development of the project, conducted pre-removal fish monitoring, and continues to conduct post-removal monitoring, documenting all four </w:t>
      </w:r>
      <w:proofErr w:type="spellStart"/>
      <w:r w:rsidRPr="00075398">
        <w:t>alosines</w:t>
      </w:r>
      <w:proofErr w:type="spellEnd"/>
      <w:r w:rsidRPr="00075398">
        <w:t xml:space="preserve"> upstream of the removal area. </w:t>
      </w:r>
    </w:p>
    <w:p w14:paraId="0B701F4F" w14:textId="77777777" w:rsidR="00075398" w:rsidRPr="00075398" w:rsidRDefault="00075398" w:rsidP="003A2BB8">
      <w:pPr>
        <w:spacing w:after="0"/>
      </w:pPr>
      <w:r w:rsidRPr="00075398">
        <w:rPr>
          <w:b/>
          <w:bCs/>
        </w:rPr>
        <w:t xml:space="preserve"> West Virginia</w:t>
      </w:r>
      <w:r w:rsidRPr="00075398">
        <w:rPr>
          <w:u w:val="single"/>
        </w:rPr>
        <w:t xml:space="preserve"> </w:t>
      </w:r>
    </w:p>
    <w:p w14:paraId="676DBE1D" w14:textId="77777777" w:rsidR="00075398" w:rsidRPr="00075398" w:rsidRDefault="00075398" w:rsidP="003A2BB8">
      <w:pPr>
        <w:numPr>
          <w:ilvl w:val="0"/>
          <w:numId w:val="89"/>
        </w:numPr>
        <w:spacing w:after="0"/>
      </w:pPr>
      <w:r w:rsidRPr="00075398">
        <w:rPr>
          <w:u w:val="single"/>
        </w:rPr>
        <w:lastRenderedPageBreak/>
        <w:t>West Virginia Aquatic Connectivity Team (ACT)</w:t>
      </w:r>
      <w:r w:rsidRPr="00075398">
        <w:t>: This collaborative group works to improve movement for aquatic life across the state. They train local partners on road-stream crossing surveys and build plans to protect at-risk species</w:t>
      </w:r>
      <w:r w:rsidRPr="00075398">
        <w:rPr>
          <w:u w:val="single"/>
        </w:rPr>
        <w:t> </w:t>
      </w:r>
    </w:p>
    <w:p w14:paraId="78234303" w14:textId="77777777" w:rsidR="00075398" w:rsidRPr="00075398" w:rsidRDefault="00075398" w:rsidP="003A2BB8">
      <w:pPr>
        <w:spacing w:after="0"/>
      </w:pPr>
      <w:r w:rsidRPr="00075398">
        <w:rPr>
          <w:b/>
          <w:bCs/>
        </w:rPr>
        <w:t>Chesapeake Bay Commission</w:t>
      </w:r>
    </w:p>
    <w:p w14:paraId="7BCEBA2E"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44C96CB9" w14:textId="77777777" w:rsidR="00075398" w:rsidRPr="00075398" w:rsidRDefault="00075398" w:rsidP="003A2BB8">
      <w:pPr>
        <w:spacing w:after="0"/>
      </w:pPr>
      <w:r w:rsidRPr="00075398">
        <w:rPr>
          <w:b/>
          <w:bCs/>
        </w:rPr>
        <w:t>U.S. Fish and Wildlife Service</w:t>
      </w:r>
    </w:p>
    <w:p w14:paraId="7E5CD257" w14:textId="77777777" w:rsidR="00075398" w:rsidRPr="00075398" w:rsidRDefault="00075398" w:rsidP="003A2BB8">
      <w:pPr>
        <w:numPr>
          <w:ilvl w:val="0"/>
          <w:numId w:val="89"/>
        </w:numPr>
        <w:spacing w:after="0"/>
      </w:pPr>
      <w:r w:rsidRPr="00075398">
        <w:rPr>
          <w:u w:val="single"/>
        </w:rPr>
        <w:t>Ecological Services</w:t>
      </w:r>
      <w:r w:rsidRPr="00075398">
        <w:t>, including Partners for Fish and Wildlife and Coastal Programs ($5,361,000 in FY24), work to restore and protect healthy populations of fish, wildlife, and plants, as well as the environments upon which they depend.</w:t>
      </w:r>
    </w:p>
    <w:p w14:paraId="49FE4B57" w14:textId="77777777" w:rsidR="00075398" w:rsidRPr="00075398" w:rsidRDefault="00075398" w:rsidP="003A2BB8">
      <w:pPr>
        <w:numPr>
          <w:ilvl w:val="0"/>
          <w:numId w:val="89"/>
        </w:numPr>
        <w:spacing w:after="0"/>
      </w:pPr>
      <w:r w:rsidRPr="00075398">
        <w:t xml:space="preserve">Fish and Aquatic Conservation Program - </w:t>
      </w:r>
      <w:hyperlink r:id="rId184" w:history="1">
        <w:r w:rsidRPr="00075398">
          <w:rPr>
            <w:rStyle w:val="Hyperlink"/>
          </w:rPr>
          <w:t>Chesapeake Watershed Investments for Landscape Defense (WILD) Grants Program</w:t>
        </w:r>
      </w:hyperlink>
      <w:r w:rsidRPr="00075398">
        <w:t xml:space="preserve"> ($575,000 in FY25) works with states, tribes, and communities to protect freshwater resources, manage fisheries, and restore aquatic habitats. The biggest change is the inclusion of the Chesapeake WILD Grant Program.</w:t>
      </w:r>
    </w:p>
    <w:p w14:paraId="3B9D2CA3" w14:textId="77777777" w:rsidR="00075398" w:rsidRPr="00075398" w:rsidRDefault="00075398" w:rsidP="00075398"/>
    <w:p w14:paraId="17C62F80" w14:textId="77777777" w:rsidR="00075398" w:rsidRPr="00075398" w:rsidRDefault="00075398" w:rsidP="008308B4">
      <w:pPr>
        <w:pStyle w:val="Heading4"/>
      </w:pPr>
      <w:bookmarkStart w:id="87" w:name="_Toc243295337"/>
      <w:bookmarkStart w:id="88" w:name="_Toc243296767"/>
      <w:bookmarkStart w:id="89" w:name="_Toc243574101"/>
      <w:bookmarkStart w:id="90" w:name="_Toc243575575"/>
      <w:r w:rsidRPr="00075398">
        <w:t>Oysters Outcome</w:t>
      </w:r>
      <w:bookmarkEnd w:id="87"/>
      <w:bookmarkEnd w:id="88"/>
      <w:bookmarkEnd w:id="89"/>
      <w:bookmarkEnd w:id="90"/>
      <w:r w:rsidRPr="00075398">
        <w:t xml:space="preserve"> </w:t>
      </w:r>
    </w:p>
    <w:p w14:paraId="29190383" w14:textId="77777777" w:rsidR="00075398" w:rsidRPr="00075398" w:rsidRDefault="00075398" w:rsidP="003A2BB8">
      <w:pPr>
        <w:spacing w:after="0"/>
        <w:rPr>
          <w:b/>
          <w:bCs/>
        </w:rPr>
      </w:pPr>
      <w:r w:rsidRPr="00075398">
        <w:rPr>
          <w:b/>
          <w:bCs/>
        </w:rPr>
        <w:t xml:space="preserve"> Maryland</w:t>
      </w:r>
    </w:p>
    <w:p w14:paraId="3FA89367" w14:textId="77777777" w:rsidR="00075398" w:rsidRPr="00075398" w:rsidRDefault="00075398" w:rsidP="003A2BB8">
      <w:pPr>
        <w:numPr>
          <w:ilvl w:val="0"/>
          <w:numId w:val="102"/>
        </w:numPr>
        <w:spacing w:after="0"/>
      </w:pPr>
      <w:hyperlink r:id="rId185" w:tgtFrame="_blank" w:history="1">
        <w:r w:rsidRPr="00075398">
          <w:rPr>
            <w:rStyle w:val="Hyperlink"/>
          </w:rPr>
          <w:t>Large-scale Oyster Restoration</w:t>
        </w:r>
      </w:hyperlink>
      <w:r w:rsidRPr="00075398">
        <w:t> ($2.94M in FY25; $1.14M from state and $800K from the NOAA Restoration Center Office of Habitat Conservation) These funds were used to complete and maintain the restoration areas used to meet the 2025 commitment and begin work in the first sanctuary toward the 2040 acreage goal. </w:t>
      </w:r>
    </w:p>
    <w:p w14:paraId="412BB5F4" w14:textId="77777777" w:rsidR="00075398" w:rsidRPr="00075398" w:rsidRDefault="00075398" w:rsidP="003A2BB8">
      <w:pPr>
        <w:numPr>
          <w:ilvl w:val="0"/>
          <w:numId w:val="103"/>
        </w:numPr>
        <w:spacing w:after="0"/>
      </w:pPr>
      <w:hyperlink r:id="rId186" w:tgtFrame="_blank" w:history="1">
        <w:r w:rsidRPr="00075398">
          <w:rPr>
            <w:rStyle w:val="Hyperlink"/>
          </w:rPr>
          <w:t>Oyster Reef Construction</w:t>
        </w:r>
      </w:hyperlink>
      <w:r w:rsidRPr="00075398">
        <w:t> (1 FTE supported this project in FY25; $24K in FY25 from NOAA) These funds are for oyster reef construction in Hooper Strait Sanctuary that will count towards the 2040 oyster restoration acreage goal. </w:t>
      </w:r>
    </w:p>
    <w:p w14:paraId="44F01BD2" w14:textId="77777777" w:rsidR="00075398" w:rsidRPr="00075398" w:rsidRDefault="00075398" w:rsidP="003A2BB8">
      <w:pPr>
        <w:numPr>
          <w:ilvl w:val="0"/>
          <w:numId w:val="104"/>
        </w:numPr>
        <w:spacing w:after="0"/>
      </w:pPr>
      <w:hyperlink r:id="rId187" w:history="1">
        <w:r w:rsidRPr="00075398">
          <w:rPr>
            <w:rStyle w:val="Hyperlink"/>
          </w:rPr>
          <w:t>Fishery Management, Stock Assessment, and Enhancement</w:t>
        </w:r>
      </w:hyperlink>
      <w:r w:rsidRPr="00075398">
        <w:t> ($2M in FY25 on oyster reef enhancement in fishery areas) Maintaining sustainable oyster abundance using a combination of harvest controls, habitat modification, and stock enhancement to meet biological reference point targets and thresholds. </w:t>
      </w:r>
    </w:p>
    <w:p w14:paraId="4A681A62" w14:textId="77777777" w:rsidR="00075398" w:rsidRPr="00075398" w:rsidRDefault="00075398" w:rsidP="003A2BB8">
      <w:pPr>
        <w:spacing w:after="0"/>
        <w:rPr>
          <w:b/>
          <w:bCs/>
        </w:rPr>
      </w:pPr>
      <w:r w:rsidRPr="00075398">
        <w:rPr>
          <w:b/>
          <w:bCs/>
        </w:rPr>
        <w:t>Virginia</w:t>
      </w:r>
    </w:p>
    <w:p w14:paraId="16C90C4D" w14:textId="77777777" w:rsidR="00075398" w:rsidRPr="00075398" w:rsidRDefault="00075398" w:rsidP="003A2BB8">
      <w:pPr>
        <w:numPr>
          <w:ilvl w:val="0"/>
          <w:numId w:val="89"/>
        </w:numPr>
        <w:spacing w:after="0"/>
      </w:pPr>
      <w:r w:rsidRPr="00075398">
        <w:t>Large-scale Oyster Restoration</w:t>
      </w:r>
      <w:r w:rsidRPr="00075398">
        <w:rPr>
          <w:u w:val="single"/>
        </w:rPr>
        <w:t xml:space="preserve"> and Replenishment:</w:t>
      </w:r>
      <w:r w:rsidRPr="00075398">
        <w:t xml:space="preserve"> Continuing at multiple locations and at similar scale to efforts undertaken to meet and exceed 2025 commitments, led by the Virginia Marine Resources Commission ($5.55M in FY25; at least $4M allocated in state funding in FY26).  </w:t>
      </w:r>
    </w:p>
    <w:p w14:paraId="39E9B2A0" w14:textId="77777777" w:rsidR="00075398" w:rsidRPr="00075398" w:rsidRDefault="00075398" w:rsidP="003A2BB8">
      <w:pPr>
        <w:numPr>
          <w:ilvl w:val="0"/>
          <w:numId w:val="89"/>
        </w:numPr>
        <w:spacing w:after="0"/>
      </w:pPr>
      <w:r w:rsidRPr="00075398">
        <w:rPr>
          <w:u w:val="single"/>
        </w:rPr>
        <w:lastRenderedPageBreak/>
        <w:t>Virginia Oyster Stock Assessment and Replenishment:</w:t>
      </w:r>
      <w:r w:rsidRPr="00075398">
        <w:t xml:space="preserve"> Sustainable harvest maintained through ongoing monitoring, enhancement, and coordinated harvest control and other management measures.</w:t>
      </w:r>
    </w:p>
    <w:p w14:paraId="557676FF" w14:textId="77777777" w:rsidR="00075398" w:rsidRPr="00075398" w:rsidRDefault="00075398" w:rsidP="003A2BB8">
      <w:pPr>
        <w:spacing w:after="0"/>
      </w:pPr>
      <w:r w:rsidRPr="00075398">
        <w:rPr>
          <w:b/>
          <w:bCs/>
        </w:rPr>
        <w:t>Chesapeake Bay Commission</w:t>
      </w:r>
    </w:p>
    <w:p w14:paraId="3CBFEA6E"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299156FA" w14:textId="77777777" w:rsidR="00075398" w:rsidRPr="00075398" w:rsidRDefault="00075398" w:rsidP="003A2BB8">
      <w:pPr>
        <w:spacing w:after="0"/>
      </w:pPr>
      <w:r w:rsidRPr="00075398">
        <w:rPr>
          <w:b/>
          <w:bCs/>
        </w:rPr>
        <w:t xml:space="preserve">U.S. Environmental Protection Agency </w:t>
      </w:r>
    </w:p>
    <w:p w14:paraId="47C28691" w14:textId="77777777" w:rsidR="00075398" w:rsidRPr="00075398" w:rsidRDefault="00075398" w:rsidP="003A2BB8">
      <w:pPr>
        <w:numPr>
          <w:ilvl w:val="0"/>
          <w:numId w:val="80"/>
        </w:numPr>
        <w:spacing w:after="0"/>
      </w:pPr>
      <w:hyperlink r:id="rId188">
        <w:r w:rsidRPr="00075398">
          <w:rPr>
            <w:rStyle w:val="Hyperlink"/>
          </w:rPr>
          <w:t>Small Watersheds Grant Program (SWG)</w:t>
        </w:r>
      </w:hyperlink>
      <w:r w:rsidRPr="00075398">
        <w:t xml:space="preserve"> ($1.2M in FY25) The SWG program explicitly targets habitat restoration—including large-scale oyster reefs—as a funding priority to build sustainable reef structures and improve regional water quality.</w:t>
      </w:r>
    </w:p>
    <w:p w14:paraId="0CB14909" w14:textId="77777777" w:rsidR="00075398" w:rsidRPr="00075398" w:rsidRDefault="00075398" w:rsidP="003A2BB8">
      <w:pPr>
        <w:spacing w:after="0"/>
      </w:pPr>
      <w:r w:rsidRPr="00075398">
        <w:rPr>
          <w:b/>
          <w:bCs/>
        </w:rPr>
        <w:t>National Oceanic and Atmospheric Association</w:t>
      </w:r>
    </w:p>
    <w:p w14:paraId="084BA861" w14:textId="77777777" w:rsidR="00075398" w:rsidRPr="00075398" w:rsidRDefault="00075398" w:rsidP="003A2BB8">
      <w:pPr>
        <w:numPr>
          <w:ilvl w:val="0"/>
          <w:numId w:val="72"/>
        </w:numPr>
        <w:spacing w:after="0"/>
      </w:pPr>
      <w:r w:rsidRPr="00075398">
        <w:rPr>
          <w:lang w:val="en"/>
        </w:rPr>
        <w:t xml:space="preserve">NOAA Office of Habitat Conservation </w:t>
      </w:r>
      <w:hyperlink r:id="rId189" w:history="1">
        <w:r w:rsidRPr="00075398">
          <w:rPr>
            <w:rStyle w:val="Hyperlink"/>
            <w:lang w:val="en"/>
          </w:rPr>
          <w:t>Chesapeake Bay Oyster Restoration</w:t>
        </w:r>
      </w:hyperlink>
      <w:r w:rsidRPr="00075398">
        <w:rPr>
          <w:lang w:val="en"/>
        </w:rPr>
        <w:t xml:space="preserve"> ($1.75M in FY25) Provides funding for the construction of oyster reefs as well as seeding and monitoring of restored reefs. NOAA also conducts its own targeted monitoring of reefs restored under the watershed agreement </w:t>
      </w:r>
    </w:p>
    <w:p w14:paraId="59873700" w14:textId="77777777" w:rsidR="00075398" w:rsidRPr="00075398" w:rsidRDefault="00075398" w:rsidP="003A2BB8">
      <w:pPr>
        <w:spacing w:after="0"/>
      </w:pPr>
      <w:r w:rsidRPr="00075398">
        <w:rPr>
          <w:b/>
          <w:bCs/>
        </w:rPr>
        <w:t>U.S. Army Corps of Engineers</w:t>
      </w:r>
    </w:p>
    <w:p w14:paraId="3355E9D2" w14:textId="77777777" w:rsidR="00075398" w:rsidRPr="00075398" w:rsidRDefault="00075398" w:rsidP="003A2BB8">
      <w:pPr>
        <w:numPr>
          <w:ilvl w:val="0"/>
          <w:numId w:val="75"/>
        </w:numPr>
        <w:spacing w:after="0"/>
      </w:pPr>
      <w:hyperlink r:id="rId190">
        <w:r w:rsidRPr="00075398">
          <w:rPr>
            <w:rStyle w:val="Hyperlink"/>
          </w:rPr>
          <w:t>Chesapeake Bay Oyster Restoration</w:t>
        </w:r>
      </w:hyperlink>
      <w:r w:rsidRPr="00075398">
        <w:t xml:space="preserve"> ($6.45M for FY24) This program focuses on constructing and restoring oyster reefs in the Chesapeake Bay to increase oyster populations and enhance their ecological benefits. Cost-shared 75% federal, 25% non-federal.</w:t>
      </w:r>
    </w:p>
    <w:p w14:paraId="01F7E992" w14:textId="77777777" w:rsidR="00075398" w:rsidRPr="00075398" w:rsidRDefault="00075398" w:rsidP="003A2BB8">
      <w:pPr>
        <w:numPr>
          <w:ilvl w:val="0"/>
          <w:numId w:val="75"/>
        </w:numPr>
        <w:spacing w:after="0"/>
      </w:pPr>
      <w:r w:rsidRPr="00075398">
        <w:rPr>
          <w:u w:val="single"/>
        </w:rPr>
        <w:t>Chesapeake Bay Restoration and Protection Program, Section 510</w:t>
      </w:r>
      <w:r w:rsidRPr="00075398">
        <w:t xml:space="preserve"> ($1M for FY26) This program supports sediment and erosion control; protection of eroding shorelines and streambanks; ecosystem restoration, including restoration of submerged aquatic vegetation; protection of essential public works; wastewater treatment and related facilities; water supply and related facilities; stormwater and drainage systems; beneficial uses of dredged material; and other related projects that may enhance the living resources of the estuary.  Study and implementation costs are cost-shared 75% federal, 25% non-federal.</w:t>
      </w:r>
    </w:p>
    <w:p w14:paraId="1EC83612" w14:textId="77777777" w:rsidR="00075398" w:rsidRPr="00075398" w:rsidRDefault="00075398" w:rsidP="00075398"/>
    <w:p w14:paraId="01CF1495" w14:textId="77777777" w:rsidR="00075398" w:rsidRPr="00075398" w:rsidRDefault="00075398" w:rsidP="008308B4">
      <w:pPr>
        <w:pStyle w:val="Heading4"/>
      </w:pPr>
      <w:bookmarkStart w:id="91" w:name="_Toc243295338"/>
      <w:bookmarkStart w:id="92" w:name="_Toc243296768"/>
      <w:bookmarkStart w:id="93" w:name="_Toc243574102"/>
      <w:bookmarkStart w:id="94" w:name="_Toc243575576"/>
      <w:r w:rsidRPr="00075398">
        <w:t>Stream Health Outcome</w:t>
      </w:r>
      <w:bookmarkEnd w:id="91"/>
      <w:bookmarkEnd w:id="92"/>
      <w:bookmarkEnd w:id="93"/>
      <w:bookmarkEnd w:id="94"/>
    </w:p>
    <w:p w14:paraId="0055398D" w14:textId="77777777" w:rsidR="00075398" w:rsidRPr="00075398" w:rsidRDefault="00075398" w:rsidP="003A2BB8">
      <w:pPr>
        <w:spacing w:after="0"/>
        <w:rPr>
          <w:b/>
          <w:bCs/>
          <w:u w:val="single"/>
        </w:rPr>
      </w:pPr>
      <w:r w:rsidRPr="00075398">
        <w:rPr>
          <w:b/>
          <w:bCs/>
        </w:rPr>
        <w:t>Delaware</w:t>
      </w:r>
    </w:p>
    <w:p w14:paraId="608D8A26" w14:textId="77777777" w:rsidR="00075398" w:rsidRPr="00075398" w:rsidRDefault="00075398" w:rsidP="003A2BB8">
      <w:pPr>
        <w:numPr>
          <w:ilvl w:val="0"/>
          <w:numId w:val="89"/>
        </w:numPr>
        <w:spacing w:after="0"/>
      </w:pPr>
      <w:hyperlink r:id="rId191" w:tgtFrame="_blank" w:history="1">
        <w:r w:rsidRPr="00075398">
          <w:rPr>
            <w:rStyle w:val="Hyperlink"/>
          </w:rPr>
          <w:t>DNREC Biological Assessment Program</w:t>
        </w:r>
      </w:hyperlink>
      <w:r w:rsidRPr="00075398">
        <w:t xml:space="preserve">* (FY25 – N/A**) to develop the Delaware Piedmont and Coastal Plain benthic IBIs. The IBIs, stemming from habitat and biology assessments, are being recalibrated to more appropriately estimate the </w:t>
      </w:r>
      <w:r w:rsidRPr="00075398">
        <w:lastRenderedPageBreak/>
        <w:t>health of Delaware non-tidal streams. Streams in the Chesapeake Bay portion of Delaware will be visited in Fall 2026 and have not been surveyed in over 10 years. * Website is still being finalized. </w:t>
      </w:r>
    </w:p>
    <w:p w14:paraId="30F9BFEC" w14:textId="77777777" w:rsidR="00075398" w:rsidRPr="00075398" w:rsidRDefault="00075398" w:rsidP="003A2BB8">
      <w:pPr>
        <w:numPr>
          <w:ilvl w:val="0"/>
          <w:numId w:val="89"/>
        </w:numPr>
        <w:spacing w:after="0"/>
      </w:pPr>
      <w:hyperlink r:id="rId192" w:tgtFrame="_blank" w:history="1">
        <w:r w:rsidRPr="00075398">
          <w:rPr>
            <w:rStyle w:val="Hyperlink"/>
          </w:rPr>
          <w:t xml:space="preserve">Nanticoke Watershed Alliance (NWA) </w:t>
        </w:r>
        <w:proofErr w:type="spellStart"/>
        <w:r w:rsidRPr="00075398">
          <w:rPr>
            <w:rStyle w:val="Hyperlink"/>
          </w:rPr>
          <w:t>Creekwatchers</w:t>
        </w:r>
        <w:proofErr w:type="spellEnd"/>
        <w:r w:rsidRPr="00075398">
          <w:rPr>
            <w:rStyle w:val="Hyperlink"/>
          </w:rPr>
          <w:t xml:space="preserve"> Citizen Monitoring Program</w:t>
        </w:r>
      </w:hyperlink>
      <w:r w:rsidRPr="00075398">
        <w:t> (Estimated $30K in FY25) coordinates citizen scientist volunteers that collect water quality samples from across the Nanticoke Watershed in both Delaware and Maryland. These efforts result in the annual Nanticoke River Report Card.</w:t>
      </w:r>
    </w:p>
    <w:p w14:paraId="78448E6F" w14:textId="77777777" w:rsidR="00075398" w:rsidRPr="00075398" w:rsidRDefault="00075398" w:rsidP="003A2BB8">
      <w:pPr>
        <w:numPr>
          <w:ilvl w:val="0"/>
          <w:numId w:val="89"/>
        </w:numPr>
        <w:spacing w:after="0"/>
      </w:pPr>
      <w:r w:rsidRPr="00075398">
        <w:t>** Appropriations come from a wide range of sources and could not be determined at this time.  </w:t>
      </w:r>
    </w:p>
    <w:p w14:paraId="79192006" w14:textId="77777777" w:rsidR="00075398" w:rsidRPr="00075398" w:rsidRDefault="00075398" w:rsidP="003A2BB8">
      <w:pPr>
        <w:spacing w:after="0"/>
        <w:rPr>
          <w:b/>
          <w:bCs/>
        </w:rPr>
      </w:pPr>
      <w:r w:rsidRPr="00075398">
        <w:rPr>
          <w:b/>
          <w:bCs/>
        </w:rPr>
        <w:t xml:space="preserve">District of Columbia </w:t>
      </w:r>
    </w:p>
    <w:p w14:paraId="53EE6F01" w14:textId="77777777" w:rsidR="00075398" w:rsidRPr="00075398" w:rsidRDefault="00075398" w:rsidP="003A2BB8">
      <w:pPr>
        <w:numPr>
          <w:ilvl w:val="0"/>
          <w:numId w:val="85"/>
        </w:numPr>
        <w:spacing w:after="0"/>
      </w:pPr>
      <w:r w:rsidRPr="00075398">
        <w:rPr>
          <w:u w:val="single"/>
        </w:rPr>
        <w:t>Stream Restoration Program:</w:t>
      </w:r>
      <w:r w:rsidRPr="00075398">
        <w:t xml:space="preserve"> ($2,000,000 in non-construction years or $5,000,000 in construction years) DOEE manages &amp; implements stream restoration projects across D.C. The program monitors stream health on restored and unrestored streams in D.C. DOEE has worked on sites in the Oxon Run, Rock Creek, Potomac and Anacostia watersheds: </w:t>
      </w:r>
      <w:hyperlink r:id="rId193">
        <w:r w:rsidRPr="00075398">
          <w:rPr>
            <w:rStyle w:val="Hyperlink"/>
          </w:rPr>
          <w:t>Stream and Habitat Restoration | DOEE.</w:t>
        </w:r>
      </w:hyperlink>
      <w:r w:rsidRPr="00075398">
        <w:t> </w:t>
      </w:r>
    </w:p>
    <w:p w14:paraId="7D2557B2" w14:textId="77777777" w:rsidR="00075398" w:rsidRPr="00075398" w:rsidRDefault="00075398" w:rsidP="003A2BB8">
      <w:pPr>
        <w:spacing w:after="0"/>
      </w:pPr>
      <w:r w:rsidRPr="00075398">
        <w:rPr>
          <w:b/>
          <w:bCs/>
        </w:rPr>
        <w:t>Maryland</w:t>
      </w:r>
      <w:r w:rsidRPr="00075398">
        <w:t xml:space="preserve"> </w:t>
      </w:r>
    </w:p>
    <w:p w14:paraId="1CA23BCE" w14:textId="77777777" w:rsidR="00075398" w:rsidRPr="00075398" w:rsidRDefault="00075398" w:rsidP="003A2BB8">
      <w:pPr>
        <w:numPr>
          <w:ilvl w:val="0"/>
          <w:numId w:val="105"/>
        </w:numPr>
        <w:spacing w:after="0"/>
      </w:pPr>
      <w:hyperlink r:id="rId194" w:tgtFrame="_blank" w:history="1">
        <w:r w:rsidRPr="00075398">
          <w:rPr>
            <w:rStyle w:val="Hyperlink"/>
          </w:rPr>
          <w:t>Jennings Run Lime Doser Project</w:t>
        </w:r>
      </w:hyperlink>
      <w:r w:rsidRPr="00075398">
        <w:rPr>
          <w:u w:val="single"/>
        </w:rPr>
        <w:t>:</w:t>
      </w:r>
      <w:r w:rsidRPr="00075398">
        <w:t> ($18.7K in FY25) Following project completion in 2023, the installed electric-powered dosing unit along Jennings Run near Mount Savage, Maryland required 234 tons of calcium carbonate to treat and regulate the stream, which has resulted in significantly improved downstream water quality, elevating stream pH ranging from 3.0–3.8 to 6.6–7.3, generating net alkalinity, and substantially reducing heavy metal concentrations like aluminum (dropping from 12.1 mg/L to 2.85 mg/L).</w:t>
      </w:r>
      <w:r w:rsidRPr="00075398">
        <w:rPr>
          <w:rFonts w:ascii="Arial" w:hAnsi="Arial" w:cs="Arial"/>
        </w:rPr>
        <w:t> </w:t>
      </w:r>
      <w:r w:rsidRPr="00075398">
        <w:rPr>
          <w:rFonts w:ascii="Aptos" w:hAnsi="Aptos" w:cs="Aptos"/>
        </w:rPr>
        <w:t> </w:t>
      </w:r>
    </w:p>
    <w:p w14:paraId="16DD164B" w14:textId="77777777" w:rsidR="00075398" w:rsidRPr="00075398" w:rsidRDefault="00075398" w:rsidP="003A2BB8">
      <w:pPr>
        <w:numPr>
          <w:ilvl w:val="0"/>
          <w:numId w:val="106"/>
        </w:numPr>
        <w:spacing w:after="0"/>
      </w:pPr>
      <w:hyperlink r:id="rId195" w:tgtFrame="_blank" w:history="1">
        <w:r w:rsidRPr="00075398">
          <w:rPr>
            <w:rStyle w:val="Hyperlink"/>
          </w:rPr>
          <w:t>Chesapeake and Atlantic Coastal Bays Trust Fund</w:t>
        </w:r>
      </w:hyperlink>
      <w:r w:rsidRPr="00075398">
        <w:t> ($74.5M in FY25) The Chesapeake and Atlantic Coastal Bays Trust Fund allows Maryland to accelerate Bay restoration by focusing limited financial resources on the most efficient, cost-effective non-point source pollution control projects. </w:t>
      </w:r>
    </w:p>
    <w:p w14:paraId="3AAD0786" w14:textId="77777777" w:rsidR="00075398" w:rsidRPr="00075398" w:rsidRDefault="00075398" w:rsidP="003A2BB8">
      <w:pPr>
        <w:numPr>
          <w:ilvl w:val="0"/>
          <w:numId w:val="107"/>
        </w:numPr>
        <w:spacing w:after="0"/>
      </w:pPr>
      <w:hyperlink r:id="rId196" w:tgtFrame="_blank" w:history="1">
        <w:r w:rsidRPr="00075398">
          <w:rPr>
            <w:rStyle w:val="Hyperlink"/>
          </w:rPr>
          <w:t>Maryland Biological Stream Survey</w:t>
        </w:r>
      </w:hyperlink>
      <w:r w:rsidRPr="00075398">
        <w:t> (MBSS) ($1.1M in FY25) A randomized statewide survey that assesses the ecological health of the state’s 16,000+ miles of freshwater, non-tidal streams, the MBSS tracks biological, chemical, and physical habitat conditions of streams which provides the best possible information for ensuring the protection and restoration of Maryland's stream resources.</w:t>
      </w:r>
      <w:r w:rsidRPr="00075398">
        <w:rPr>
          <w:rFonts w:ascii="Arial" w:hAnsi="Arial" w:cs="Arial"/>
        </w:rPr>
        <w:t> </w:t>
      </w:r>
      <w:r w:rsidRPr="00075398">
        <w:rPr>
          <w:rFonts w:ascii="Aptos" w:hAnsi="Aptos" w:cs="Aptos"/>
        </w:rPr>
        <w:t>  </w:t>
      </w:r>
    </w:p>
    <w:p w14:paraId="1B067613" w14:textId="77777777" w:rsidR="00075398" w:rsidRPr="00075398" w:rsidRDefault="00075398" w:rsidP="003A2BB8">
      <w:pPr>
        <w:spacing w:after="0"/>
        <w:rPr>
          <w:b/>
          <w:bCs/>
          <w:u w:val="single"/>
        </w:rPr>
      </w:pPr>
      <w:r w:rsidRPr="00075398">
        <w:rPr>
          <w:b/>
          <w:bCs/>
        </w:rPr>
        <w:t>New York</w:t>
      </w:r>
    </w:p>
    <w:p w14:paraId="61EC7AEF" w14:textId="77777777" w:rsidR="00075398" w:rsidRPr="00075398" w:rsidRDefault="00075398" w:rsidP="003A2BB8">
      <w:pPr>
        <w:numPr>
          <w:ilvl w:val="0"/>
          <w:numId w:val="92"/>
        </w:numPr>
        <w:spacing w:after="0"/>
        <w:rPr>
          <w:b/>
          <w:bCs/>
        </w:rPr>
      </w:pPr>
      <w:hyperlink r:id="rId197" w:tgtFrame="_blank" w:history="1">
        <w:r w:rsidRPr="00075398">
          <w:rPr>
            <w:rStyle w:val="Hyperlink"/>
          </w:rPr>
          <w:t>Water Quality Improvement Project (WQIP) Program - NYSDEC</w:t>
        </w:r>
      </w:hyperlink>
      <w:r w:rsidRPr="00075398">
        <w:t xml:space="preserve"> ($310,165 within watershed on streambank restoration projects in FY25) - The WQIP program is a competitive, statewide reimbursement grant program that funds projects that </w:t>
      </w:r>
      <w:r w:rsidRPr="00075398">
        <w:lastRenderedPageBreak/>
        <w:t>directly improve water quality or habitat, promote flood risk reduction, restoration, and enhanced flood and climate resiliency, or protect a drinking water source.</w:t>
      </w:r>
    </w:p>
    <w:p w14:paraId="48352054" w14:textId="77777777" w:rsidR="00075398" w:rsidRPr="00075398" w:rsidRDefault="00075398" w:rsidP="003A2BB8">
      <w:pPr>
        <w:spacing w:after="0"/>
        <w:rPr>
          <w:b/>
          <w:bCs/>
        </w:rPr>
      </w:pPr>
      <w:r w:rsidRPr="00075398">
        <w:rPr>
          <w:b/>
          <w:bCs/>
        </w:rPr>
        <w:t>Pennsylvania</w:t>
      </w:r>
    </w:p>
    <w:p w14:paraId="392619DF" w14:textId="77777777" w:rsidR="00075398" w:rsidRPr="00075398" w:rsidRDefault="00075398" w:rsidP="003A2BB8">
      <w:pPr>
        <w:numPr>
          <w:ilvl w:val="0"/>
          <w:numId w:val="90"/>
        </w:numPr>
        <w:spacing w:after="0"/>
      </w:pPr>
      <w:hyperlink r:id="rId198" w:tgtFrame="_blank" w:history="1">
        <w:r w:rsidRPr="00075398">
          <w:rPr>
            <w:rStyle w:val="Hyperlink"/>
          </w:rPr>
          <w:t>State Conservation Commission Agriculture Conservation Assistance Program</w:t>
        </w:r>
      </w:hyperlink>
      <w:r w:rsidRPr="00075398">
        <w:t> ($33,918,000 in FY 25 from Pennsylvania). This program funds agricultural projects that reduce non-point source pollution in Commonwealth streams, rivers, and waterbodies. </w:t>
      </w:r>
    </w:p>
    <w:p w14:paraId="05BB544F" w14:textId="77777777" w:rsidR="00075398" w:rsidRPr="00075398" w:rsidRDefault="00075398" w:rsidP="003A2BB8">
      <w:pPr>
        <w:numPr>
          <w:ilvl w:val="0"/>
          <w:numId w:val="91"/>
        </w:numPr>
        <w:spacing w:after="0"/>
      </w:pPr>
      <w:hyperlink r:id="rId199" w:tgtFrame="_blank" w:history="1">
        <w:r w:rsidRPr="00075398">
          <w:rPr>
            <w:rStyle w:val="Hyperlink"/>
          </w:rPr>
          <w:t>Department of Environmental Protection Countywide Action Plan Program</w:t>
        </w:r>
      </w:hyperlink>
      <w:r w:rsidRPr="00075398">
        <w:t> ($22,958,688 in FY25 with $2,015,700 from EPA Chesapeake Bay Implementation Grant, $3,411,466 from EPA Chesapeake Bay Regulatory and Accountability Grant, $4,977,436 from EPA Most Effective Basin Funding, $5,332,693 from EPA Chesapeake Bay Infrastructure and Investment Jobs Act, $1,190,544 from EPA Local Government Implementation Grant, and $6,030,849 from Pennsylvania). This program funds a variety of nutrient-reducing implementation projects including agricultural best management practices, stream stabilization and enhancement projects, and floodplain restoration projects involving legacy sediment removal. </w:t>
      </w:r>
    </w:p>
    <w:p w14:paraId="7E9E1B6F" w14:textId="77777777" w:rsidR="00075398" w:rsidRPr="00075398" w:rsidRDefault="00075398" w:rsidP="003A2BB8">
      <w:pPr>
        <w:numPr>
          <w:ilvl w:val="0"/>
          <w:numId w:val="92"/>
        </w:numPr>
        <w:spacing w:after="0"/>
      </w:pPr>
      <w:hyperlink r:id="rId200" w:anchor="accordion-84fb981b3b-item-4fc964f8e2" w:tgtFrame="_blank" w:history="1">
        <w:r w:rsidRPr="00075398">
          <w:rPr>
            <w:rStyle w:val="Hyperlink"/>
          </w:rPr>
          <w:t>Department of Environmental Protection Growing Greener Plus Grant Program</w:t>
        </w:r>
      </w:hyperlink>
      <w:r w:rsidRPr="00075398">
        <w:t> ($5,495,924 in FY25 from Pennsylvania). This grant program funds a variety of projects from design through construction including fish habitat and stream improvement projects and floodplain restoration projects involving legacy sediment removal. </w:t>
      </w:r>
    </w:p>
    <w:p w14:paraId="128F6F22" w14:textId="77777777" w:rsidR="00075398" w:rsidRPr="00075398" w:rsidRDefault="00075398" w:rsidP="003A2BB8">
      <w:pPr>
        <w:spacing w:after="0"/>
        <w:rPr>
          <w:b/>
          <w:bCs/>
          <w:u w:val="single"/>
        </w:rPr>
      </w:pPr>
      <w:r w:rsidRPr="00075398">
        <w:rPr>
          <w:b/>
          <w:bCs/>
        </w:rPr>
        <w:t>Virginia</w:t>
      </w:r>
    </w:p>
    <w:p w14:paraId="23A71DEE" w14:textId="77777777" w:rsidR="00075398" w:rsidRPr="00075398" w:rsidRDefault="00075398" w:rsidP="003A2BB8">
      <w:pPr>
        <w:numPr>
          <w:ilvl w:val="0"/>
          <w:numId w:val="89"/>
        </w:numPr>
        <w:spacing w:after="0"/>
      </w:pPr>
      <w:r w:rsidRPr="00075398">
        <w:rPr>
          <w:u w:val="single"/>
        </w:rPr>
        <w:t>Healthy Waters Program</w:t>
      </w:r>
      <w:r w:rsidRPr="00075398">
        <w:t xml:space="preserve"> (FY25: $99,150). Housed in the Department of Conservation &amp; Recreation’s Division of Natural Heritage (DCR-DNH), this is an inter-agency program supported by VCU to identify and maintain watersheds with high ecological integrity, defined as those that maintain high ecological integrity when viewed in a holistic assessment approach that considers, fish communities, in-stream habitat, stormwater inputs, invasive species, and natural flows. Ecologically healthy streams in Virginia are identified and ranked through a stream ecological integrity assessment known as the Interactive Stream Assessment Resource (INSTAR), as “outstanding,” “ecologically healthy,” “restoration candidate,” or “compromised.”</w:t>
      </w:r>
    </w:p>
    <w:p w14:paraId="5D33FE3D" w14:textId="77777777" w:rsidR="00075398" w:rsidRPr="00075398" w:rsidRDefault="00075398" w:rsidP="003A2BB8">
      <w:pPr>
        <w:numPr>
          <w:ilvl w:val="0"/>
          <w:numId w:val="89"/>
        </w:numPr>
        <w:spacing w:after="0"/>
      </w:pPr>
      <w:r w:rsidRPr="00075398">
        <w:rPr>
          <w:u w:val="single"/>
        </w:rPr>
        <w:t>Advancing Conservation and Restoration of Brook Floater and Associated Freshwater Mussels</w:t>
      </w:r>
      <w:r w:rsidRPr="00075398">
        <w:rPr>
          <w:rFonts w:ascii="Arial" w:hAnsi="Arial" w:cs="Arial"/>
        </w:rPr>
        <w:t> </w:t>
      </w:r>
      <w:r w:rsidRPr="00075398">
        <w:t xml:space="preserve">- $40K- – Surveys conducted by DWR, US Fish and Wildlife Service, and Virginia Tech for existing populations of Brook Floater and identification of suitable habitat in which to restore this rare freshwater mussel through propagation and release. </w:t>
      </w:r>
    </w:p>
    <w:p w14:paraId="2EAD4EA4" w14:textId="77777777" w:rsidR="00075398" w:rsidRPr="00075398" w:rsidRDefault="00075398" w:rsidP="003A2BB8">
      <w:pPr>
        <w:numPr>
          <w:ilvl w:val="0"/>
          <w:numId w:val="89"/>
        </w:numPr>
        <w:spacing w:after="0"/>
      </w:pPr>
      <w:r w:rsidRPr="00075398">
        <w:rPr>
          <w:u w:val="single"/>
        </w:rPr>
        <w:lastRenderedPageBreak/>
        <w:t>South River/DuPont Freshwater Mussel Restoration</w:t>
      </w:r>
      <w:r w:rsidRPr="00075398">
        <w:t> - $275K - Restores upwards of 10 species of freshwater mussels throughout the South River and South Fork Shenandoah River watersheds, with a target of releasing 200,000 mussels over an approximately 10-year period by DWR, USFWS and Virginia Tech. </w:t>
      </w:r>
    </w:p>
    <w:p w14:paraId="49AEB34F" w14:textId="77777777" w:rsidR="00075398" w:rsidRPr="00075398" w:rsidRDefault="00075398" w:rsidP="003A2BB8">
      <w:pPr>
        <w:spacing w:after="0"/>
      </w:pPr>
      <w:r w:rsidRPr="00075398">
        <w:rPr>
          <w:b/>
          <w:bCs/>
        </w:rPr>
        <w:t>Chesapeake Bay Commission</w:t>
      </w:r>
    </w:p>
    <w:p w14:paraId="4E21AD59"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7D040C64" w14:textId="77777777" w:rsidR="00075398" w:rsidRPr="00075398" w:rsidRDefault="00075398" w:rsidP="003A2BB8">
      <w:pPr>
        <w:spacing w:after="0"/>
      </w:pPr>
      <w:r w:rsidRPr="00075398">
        <w:rPr>
          <w:b/>
          <w:bCs/>
        </w:rPr>
        <w:t>U.S. Environmental Protection Agency</w:t>
      </w:r>
    </w:p>
    <w:p w14:paraId="1F5C4919" w14:textId="77777777" w:rsidR="00075398" w:rsidRPr="00075398" w:rsidRDefault="00075398" w:rsidP="003A2BB8">
      <w:pPr>
        <w:numPr>
          <w:ilvl w:val="0"/>
          <w:numId w:val="79"/>
        </w:numPr>
        <w:spacing w:after="0"/>
      </w:pPr>
      <w:hyperlink r:id="rId201">
        <w:r w:rsidRPr="00075398">
          <w:rPr>
            <w:rStyle w:val="Hyperlink"/>
          </w:rPr>
          <w:t>Sewer Overflow and Stormwater Reuse Municipal Grant Program</w:t>
        </w:r>
      </w:hyperlink>
      <w:r w:rsidRPr="00075398">
        <w:t xml:space="preserve"> ($14.8M total in FY25-26): This program addresses infrastructure needs for combined sewer overflows (CSO), sanitary sewer overflows (SSO), and stormwater management and will award grants to states to make sub-awards to eligible entities for eligible projects.</w:t>
      </w:r>
    </w:p>
    <w:p w14:paraId="326D05CC" w14:textId="77777777" w:rsidR="00075398" w:rsidRPr="00075398" w:rsidRDefault="00075398" w:rsidP="003A2BB8">
      <w:pPr>
        <w:numPr>
          <w:ilvl w:val="0"/>
          <w:numId w:val="79"/>
        </w:numPr>
        <w:spacing w:after="0"/>
      </w:pPr>
      <w:hyperlink r:id="rId202">
        <w:r w:rsidRPr="00075398">
          <w:rPr>
            <w:rStyle w:val="Hyperlink"/>
          </w:rPr>
          <w:t>Small Watersheds Grant Program (SWG)</w:t>
        </w:r>
      </w:hyperlink>
      <w:r w:rsidRPr="00075398">
        <w:t xml:space="preserve"> ($4M in FY25): The SWG program promotes voluntary, community-based efforts to protect and restore the diverse and vital habitats of the Chesapeake Bay and its tributary rivers and streams.</w:t>
      </w:r>
    </w:p>
    <w:p w14:paraId="1B84220D" w14:textId="77777777" w:rsidR="00075398" w:rsidRPr="00075398" w:rsidRDefault="00075398" w:rsidP="003A2BB8">
      <w:pPr>
        <w:numPr>
          <w:ilvl w:val="0"/>
          <w:numId w:val="79"/>
        </w:numPr>
        <w:spacing w:after="0"/>
      </w:pPr>
      <w:hyperlink r:id="rId203">
        <w:r w:rsidRPr="00075398">
          <w:rPr>
            <w:rStyle w:val="Hyperlink"/>
          </w:rPr>
          <w:t>Innovative Nutrient and Sediment Reduction Grants Program</w:t>
        </w:r>
      </w:hyperlink>
      <w:r w:rsidRPr="00075398">
        <w:t xml:space="preserve"> ($1.6M in FY25): This competitive funding program accelerates regional watershed restoration projects to reduce nitrogen, phosphorus, and sediment loads entering the Chesapeake Bay.</w:t>
      </w:r>
    </w:p>
    <w:p w14:paraId="371B1661" w14:textId="77777777" w:rsidR="00075398" w:rsidRPr="00075398" w:rsidRDefault="00075398" w:rsidP="003A2BB8">
      <w:pPr>
        <w:spacing w:after="0"/>
      </w:pPr>
      <w:r w:rsidRPr="00075398">
        <w:rPr>
          <w:b/>
          <w:bCs/>
        </w:rPr>
        <w:t>U.S. Army Corps of Engineers</w:t>
      </w:r>
    </w:p>
    <w:p w14:paraId="25364FEC" w14:textId="77777777" w:rsidR="00075398" w:rsidRPr="00075398" w:rsidRDefault="00075398" w:rsidP="003A2BB8">
      <w:pPr>
        <w:numPr>
          <w:ilvl w:val="0"/>
          <w:numId w:val="75"/>
        </w:numPr>
        <w:spacing w:after="0"/>
      </w:pPr>
      <w:hyperlink r:id="rId204">
        <w:r w:rsidRPr="00075398">
          <w:rPr>
            <w:rStyle w:val="Hyperlink"/>
          </w:rPr>
          <w:t>Continuing Authorities Program - Section 206</w:t>
        </w:r>
      </w:hyperlink>
      <w:r w:rsidRPr="00075398">
        <w:t> ($44K in FY25) This program restores aquatic ecosystem structure and function, which directly improves overall stream health. Study costs are cost-shared 50% federal, 50% non-federal and implementation is cost-shared 65% federal, 35% non-federal.</w:t>
      </w:r>
    </w:p>
    <w:p w14:paraId="2FA4CB8E" w14:textId="77777777" w:rsidR="00075398" w:rsidRPr="00075398" w:rsidRDefault="00075398" w:rsidP="003A2BB8">
      <w:pPr>
        <w:numPr>
          <w:ilvl w:val="0"/>
          <w:numId w:val="75"/>
        </w:numPr>
        <w:spacing w:after="0"/>
      </w:pPr>
      <w:hyperlink r:id="rId205">
        <w:r w:rsidRPr="00075398">
          <w:rPr>
            <w:rStyle w:val="Hyperlink"/>
          </w:rPr>
          <w:t>Continuing Authorities Program - Section 14</w:t>
        </w:r>
      </w:hyperlink>
      <w:r w:rsidRPr="00075398">
        <w:t> ($574K in FY25) This program helps stabilize eroding streambanks that threaten public infrastructure, thereby reducing sediment loads and contributing to better stream health. Study costs are cost-shared 50% federal, 50% non-federal and implementation is cost-shared 65% federal, 35% non-federal.</w:t>
      </w:r>
    </w:p>
    <w:p w14:paraId="6021D09D" w14:textId="77777777" w:rsidR="00075398" w:rsidRPr="00075398" w:rsidRDefault="00075398" w:rsidP="00075398">
      <w:pPr>
        <w:rPr>
          <w:b/>
          <w:bCs/>
        </w:rPr>
      </w:pPr>
    </w:p>
    <w:p w14:paraId="0C4D0290" w14:textId="77777777" w:rsidR="00075398" w:rsidRPr="00075398" w:rsidRDefault="00075398" w:rsidP="008308B4">
      <w:pPr>
        <w:pStyle w:val="Heading4"/>
      </w:pPr>
      <w:bookmarkStart w:id="95" w:name="_Toc243295339"/>
      <w:bookmarkStart w:id="96" w:name="_Toc243296769"/>
      <w:bookmarkStart w:id="97" w:name="_Toc243574103"/>
      <w:bookmarkStart w:id="98" w:name="_Toc243575577"/>
      <w:r w:rsidRPr="00075398">
        <w:t>Submerged Aquatic Vegetation Outcome</w:t>
      </w:r>
      <w:bookmarkEnd w:id="95"/>
      <w:bookmarkEnd w:id="96"/>
      <w:bookmarkEnd w:id="97"/>
      <w:bookmarkEnd w:id="98"/>
    </w:p>
    <w:p w14:paraId="0167F488" w14:textId="77777777" w:rsidR="00075398" w:rsidRPr="00075398" w:rsidRDefault="00075398" w:rsidP="003A2BB8">
      <w:pPr>
        <w:spacing w:after="0"/>
        <w:rPr>
          <w:b/>
          <w:bCs/>
          <w:u w:val="single"/>
        </w:rPr>
      </w:pPr>
      <w:r w:rsidRPr="00075398">
        <w:rPr>
          <w:b/>
          <w:bCs/>
        </w:rPr>
        <w:t>Delaware</w:t>
      </w:r>
    </w:p>
    <w:p w14:paraId="0C1CAAF3" w14:textId="77777777" w:rsidR="00075398" w:rsidRPr="00075398" w:rsidRDefault="00075398" w:rsidP="003A2BB8">
      <w:pPr>
        <w:numPr>
          <w:ilvl w:val="0"/>
          <w:numId w:val="89"/>
        </w:numPr>
        <w:spacing w:after="0"/>
      </w:pPr>
      <w:hyperlink r:id="rId206" w:tgtFrame="_blank" w:history="1">
        <w:r w:rsidRPr="00075398">
          <w:rPr>
            <w:rStyle w:val="Hyperlink"/>
          </w:rPr>
          <w:t>DNREC Submerged Aquatic Vegetation (SAV) Program</w:t>
        </w:r>
      </w:hyperlink>
      <w:r w:rsidRPr="00075398">
        <w:t xml:space="preserve"> (FY25 – N/A**) is a new program that advances attainment of the Chesapeake Bay SAV Outcome by </w:t>
      </w:r>
      <w:r w:rsidRPr="00075398">
        <w:lastRenderedPageBreak/>
        <w:t>monitoring SAV distribution and condition, expanding restoration capacity and implementation that supports the protection and recovery of underwater grass habitat in Delaware. </w:t>
      </w:r>
    </w:p>
    <w:p w14:paraId="42D6DFD4" w14:textId="77777777" w:rsidR="00075398" w:rsidRPr="00075398" w:rsidRDefault="00075398" w:rsidP="003A2BB8">
      <w:pPr>
        <w:numPr>
          <w:ilvl w:val="0"/>
          <w:numId w:val="89"/>
        </w:numPr>
        <w:spacing w:after="0"/>
      </w:pPr>
      <w:hyperlink r:id="rId207" w:tgtFrame="_blank" w:history="1">
        <w:r w:rsidRPr="00075398">
          <w:rPr>
            <w:rStyle w:val="Hyperlink"/>
          </w:rPr>
          <w:t>Delaware Statewide Submerged Aquatic Vegetation (</w:t>
        </w:r>
        <w:proofErr w:type="spellStart"/>
        <w:r w:rsidRPr="00075398">
          <w:rPr>
            <w:rStyle w:val="Hyperlink"/>
          </w:rPr>
          <w:t>DeSSAV</w:t>
        </w:r>
        <w:proofErr w:type="spellEnd"/>
        <w:r w:rsidRPr="00075398">
          <w:rPr>
            <w:rStyle w:val="Hyperlink"/>
          </w:rPr>
          <w:t>) Workgroup</w:t>
        </w:r>
      </w:hyperlink>
      <w:r w:rsidRPr="00075398">
        <w:t> (FY25 – NA**) is co-chaired by DNREC and Delaware Sea Grant, </w:t>
      </w:r>
      <w:proofErr w:type="spellStart"/>
      <w:r w:rsidRPr="00075398">
        <w:t>DeSSAV</w:t>
      </w:r>
      <w:proofErr w:type="spellEnd"/>
      <w:r w:rsidRPr="00075398">
        <w:t> supports attainment of the Chesapeake Bay SAV Outcome by coordinating partners and building statewide capacity for SAV monitoring, mapping, restoration, research, training, and outreach that inform and advance SAV protection and recovery.</w:t>
      </w:r>
    </w:p>
    <w:p w14:paraId="4855AC28" w14:textId="77777777" w:rsidR="00075398" w:rsidRPr="00075398" w:rsidRDefault="00075398" w:rsidP="003A2BB8">
      <w:pPr>
        <w:numPr>
          <w:ilvl w:val="0"/>
          <w:numId w:val="89"/>
        </w:numPr>
        <w:spacing w:after="0"/>
      </w:pPr>
      <w:r w:rsidRPr="00075398">
        <w:t>** Appropriations come from a wide range of sources and could not be determined at this time. </w:t>
      </w:r>
    </w:p>
    <w:p w14:paraId="19BA5E7D" w14:textId="77777777" w:rsidR="00075398" w:rsidRPr="00075398" w:rsidRDefault="00075398" w:rsidP="003A2BB8">
      <w:pPr>
        <w:spacing w:after="0"/>
        <w:rPr>
          <w:b/>
          <w:bCs/>
        </w:rPr>
      </w:pPr>
      <w:r w:rsidRPr="00075398">
        <w:rPr>
          <w:b/>
          <w:bCs/>
        </w:rPr>
        <w:t xml:space="preserve">District of Columbia </w:t>
      </w:r>
    </w:p>
    <w:p w14:paraId="1DC7A0BA" w14:textId="77777777" w:rsidR="00075398" w:rsidRPr="00075398" w:rsidRDefault="00075398" w:rsidP="003A2BB8">
      <w:pPr>
        <w:numPr>
          <w:ilvl w:val="0"/>
          <w:numId w:val="84"/>
        </w:numPr>
        <w:spacing w:after="0"/>
      </w:pPr>
      <w:r w:rsidRPr="00075398">
        <w:rPr>
          <w:u w:val="single"/>
        </w:rPr>
        <w:t>Aquatic Resources Registry:</w:t>
      </w:r>
      <w:r w:rsidRPr="00075398">
        <w:t xml:space="preserve"> (.5 FTE in FY25) DOEE conducts submerged aquatic vegetation surveys, this includes mapping beds, assessing species composition, and tracking long</w:t>
      </w:r>
      <w:r w:rsidRPr="00075398">
        <w:noBreakHyphen/>
        <w:t xml:space="preserve">term trends, to provide the District with a rigorous understanding of river conditions and restoration programs. </w:t>
      </w:r>
    </w:p>
    <w:p w14:paraId="0E6DC5B5" w14:textId="77777777" w:rsidR="00075398" w:rsidRPr="00075398" w:rsidRDefault="00075398" w:rsidP="003A2BB8">
      <w:pPr>
        <w:numPr>
          <w:ilvl w:val="0"/>
          <w:numId w:val="83"/>
        </w:numPr>
        <w:spacing w:after="0"/>
      </w:pPr>
      <w:r w:rsidRPr="00075398">
        <w:rPr>
          <w:u w:val="single"/>
        </w:rPr>
        <w:t>Submerged Aquatic Vegetation Restoration Project:</w:t>
      </w:r>
      <w:r w:rsidRPr="00075398">
        <w:rPr>
          <w:b/>
          <w:bCs/>
        </w:rPr>
        <w:t xml:space="preserve"> </w:t>
      </w:r>
      <w:r w:rsidRPr="00075398">
        <w:t>($13K in FY26) DOEE implements submerged aquatic vegetation restoration in the Anacostia River. DOEE identifies viable planting sites, establishes native species, and monitors early growth to evaluate how restored beds contribute to long</w:t>
      </w:r>
      <w:r w:rsidRPr="00075398">
        <w:noBreakHyphen/>
        <w:t>term ecological recovery.</w:t>
      </w:r>
    </w:p>
    <w:p w14:paraId="244664D5" w14:textId="77777777" w:rsidR="00075398" w:rsidRPr="00075398" w:rsidRDefault="00075398" w:rsidP="003A2BB8">
      <w:pPr>
        <w:spacing w:after="0"/>
      </w:pPr>
      <w:r w:rsidRPr="00075398">
        <w:rPr>
          <w:b/>
          <w:bCs/>
        </w:rPr>
        <w:t>Maryland</w:t>
      </w:r>
      <w:r w:rsidRPr="00075398">
        <w:t xml:space="preserve"> </w:t>
      </w:r>
    </w:p>
    <w:p w14:paraId="3B96FC12" w14:textId="77777777" w:rsidR="00075398" w:rsidRPr="00075398" w:rsidRDefault="00075398" w:rsidP="003A2BB8">
      <w:pPr>
        <w:numPr>
          <w:ilvl w:val="0"/>
          <w:numId w:val="108"/>
        </w:numPr>
        <w:spacing w:after="0"/>
      </w:pPr>
      <w:hyperlink r:id="rId208" w:tgtFrame="_blank" w:history="1">
        <w:r w:rsidRPr="00075398">
          <w:rPr>
            <w:rStyle w:val="Hyperlink"/>
          </w:rPr>
          <w:t>Bay-wide Submerged Aquatic Vegetation Aerial Survey and Monitoring Program</w:t>
        </w:r>
      </w:hyperlink>
      <w:r w:rsidRPr="00075398">
        <w:t> ($95K in FY25) The SAV Aerial Survey is the first tier in the Chesapeake Bay SAV monitoring effort and tracks progress toward the Bay-wide SAV Restoration Outcome, near-term targets, salinity zone targets, and Maryland and Virginia state-wide and segment-specific targets. </w:t>
      </w:r>
    </w:p>
    <w:p w14:paraId="2A511D53" w14:textId="77777777" w:rsidR="00075398" w:rsidRPr="00075398" w:rsidRDefault="00075398" w:rsidP="003A2BB8">
      <w:pPr>
        <w:numPr>
          <w:ilvl w:val="0"/>
          <w:numId w:val="109"/>
        </w:numPr>
        <w:spacing w:after="0"/>
      </w:pPr>
      <w:hyperlink r:id="rId209" w:tgtFrame="_blank" w:history="1">
        <w:r w:rsidRPr="00075398">
          <w:rPr>
            <w:rStyle w:val="Hyperlink"/>
          </w:rPr>
          <w:t>Chesapeake Bay SAV Watchers Program</w:t>
        </w:r>
      </w:hyperlink>
      <w:r w:rsidRPr="00075398">
        <w:t> (No specific funding; 2 FTEs supported the program in FY25) Chesapeake Bay SAV Watchers is the second tier of the Chesapeake Bay SAV monitoring effort and is a program to provide volunteer scientists with an engaging and educational experience with SAV while also generating useful data for Bay scientists and managers.</w:t>
      </w:r>
      <w:r w:rsidRPr="00075398">
        <w:rPr>
          <w:rFonts w:ascii="Arial" w:hAnsi="Arial" w:cs="Arial"/>
        </w:rPr>
        <w:t> </w:t>
      </w:r>
      <w:r w:rsidRPr="00075398">
        <w:rPr>
          <w:rFonts w:ascii="Aptos" w:hAnsi="Aptos" w:cs="Aptos"/>
        </w:rPr>
        <w:t> </w:t>
      </w:r>
    </w:p>
    <w:p w14:paraId="04DECA61" w14:textId="77777777" w:rsidR="00075398" w:rsidRPr="00075398" w:rsidRDefault="00075398" w:rsidP="003A2BB8">
      <w:pPr>
        <w:numPr>
          <w:ilvl w:val="0"/>
          <w:numId w:val="110"/>
        </w:numPr>
        <w:spacing w:after="0"/>
      </w:pPr>
      <w:hyperlink r:id="rId210" w:history="1">
        <w:r w:rsidRPr="00075398">
          <w:rPr>
            <w:rStyle w:val="Hyperlink"/>
          </w:rPr>
          <w:t>Chesapeake Bay SAV Sentinel Site Program</w:t>
        </w:r>
      </w:hyperlink>
      <w:r w:rsidRPr="00075398">
        <w:t> (No specific funding; 3 FTEs supported the program in FY25) The Chesapeake Bay SAV Sentinel Site Program forms the third tier of the Chesapeake Bay SAV Monitoring effort; SAV sentinel sites are located in each of the Bay’s four salinity zones (tidal fresh, oligohaline, mesohaline, and polyhaline) and are monitored by Bay scientists using a standardized, in-depth data collection protocol.   </w:t>
      </w:r>
    </w:p>
    <w:p w14:paraId="72069AD1" w14:textId="77777777" w:rsidR="00075398" w:rsidRPr="00075398" w:rsidRDefault="00075398" w:rsidP="003A2BB8">
      <w:pPr>
        <w:spacing w:after="0"/>
        <w:rPr>
          <w:b/>
          <w:bCs/>
        </w:rPr>
      </w:pPr>
      <w:r w:rsidRPr="00075398">
        <w:rPr>
          <w:b/>
          <w:bCs/>
        </w:rPr>
        <w:t>Virginia</w:t>
      </w:r>
    </w:p>
    <w:p w14:paraId="026E2AE2" w14:textId="77777777" w:rsidR="00075398" w:rsidRPr="00075398" w:rsidRDefault="00075398" w:rsidP="003A2BB8">
      <w:pPr>
        <w:numPr>
          <w:ilvl w:val="0"/>
          <w:numId w:val="114"/>
        </w:numPr>
        <w:spacing w:after="0"/>
      </w:pPr>
      <w:hyperlink r:id="rId211" w:tgtFrame="_blank" w:history="1">
        <w:r w:rsidRPr="00075398">
          <w:rPr>
            <w:rStyle w:val="Hyperlink"/>
          </w:rPr>
          <w:t>Bay-wide Submerged Aquatic Vegetation Aerial Survey and Monitoring Program</w:t>
        </w:r>
      </w:hyperlink>
      <w:r w:rsidRPr="00075398">
        <w:t> ($432K in FY25) The SAV Aerial Survey is the first tier in the Chesapeake Bay SAV monitoring effort and tracks progress toward the Bay-wide SAV Restoration Outcome, near-term targets, salinity zone targets, and Maryland and Virginia state-wide and segment-specific targets. </w:t>
      </w:r>
    </w:p>
    <w:p w14:paraId="576FC364" w14:textId="77777777" w:rsidR="00075398" w:rsidRPr="00075398" w:rsidRDefault="00075398" w:rsidP="003A2BB8">
      <w:pPr>
        <w:numPr>
          <w:ilvl w:val="0"/>
          <w:numId w:val="114"/>
        </w:numPr>
        <w:spacing w:after="0"/>
      </w:pPr>
      <w:hyperlink r:id="rId212" w:history="1">
        <w:r w:rsidRPr="00075398">
          <w:rPr>
            <w:rStyle w:val="Hyperlink"/>
          </w:rPr>
          <w:t>Chesapeake Bay SAV Sentinel Site Program</w:t>
        </w:r>
      </w:hyperlink>
      <w:r w:rsidRPr="00075398">
        <w:t> (No specific funding; 3 FTEs supported the program in FY25) The Chesapeake Bay SAV Sentinel Site Program forms the third tier of the Chesapeake Bay SAV Monitoring effort; SAV sentinel sites are located in each of the Bay’s four salinity zones (tidal fresh, oligohaline, mesohaline, and polyhaline) and are monitored by Bay scientists using a standardized, in-depth data collection protocol.</w:t>
      </w:r>
    </w:p>
    <w:p w14:paraId="75A7C25F" w14:textId="77777777" w:rsidR="00075398" w:rsidRPr="00075398" w:rsidRDefault="00075398" w:rsidP="003A2BB8">
      <w:pPr>
        <w:spacing w:after="0"/>
      </w:pPr>
      <w:r w:rsidRPr="00075398">
        <w:rPr>
          <w:b/>
          <w:bCs/>
        </w:rPr>
        <w:t>Chesapeake Bay Commission</w:t>
      </w:r>
    </w:p>
    <w:p w14:paraId="3FD8AEB2"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76B2C9FD" w14:textId="77777777" w:rsidR="00075398" w:rsidRPr="00075398" w:rsidRDefault="00075398" w:rsidP="003A2BB8">
      <w:pPr>
        <w:spacing w:after="0"/>
      </w:pPr>
      <w:r w:rsidRPr="00075398">
        <w:rPr>
          <w:b/>
          <w:bCs/>
        </w:rPr>
        <w:t>U.S. Environmental Protection Agency</w:t>
      </w:r>
    </w:p>
    <w:p w14:paraId="43FBDB42" w14:textId="77777777" w:rsidR="00075398" w:rsidRPr="00075398" w:rsidRDefault="00075398" w:rsidP="003A2BB8">
      <w:pPr>
        <w:numPr>
          <w:ilvl w:val="0"/>
          <w:numId w:val="78"/>
        </w:numPr>
        <w:spacing w:after="0"/>
      </w:pPr>
      <w:hyperlink r:id="rId213">
        <w:r w:rsidRPr="00075398">
          <w:rPr>
            <w:rStyle w:val="Hyperlink"/>
          </w:rPr>
          <w:t>EPA Chesapeake Bay Program Office Submerged Aquatic Vegetation (SAV) Aerial Survey</w:t>
        </w:r>
      </w:hyperlink>
      <w:r w:rsidRPr="00075398">
        <w:t xml:space="preserve"> ($350,000 in FY25): Data collected through the annual SAV aerial survey are critical to tracking progress toward meeting the Chesapeake Bay Program partnership’s goal of achieving and sustaining 196,600 acres of SAV Bay-wide.</w:t>
      </w:r>
    </w:p>
    <w:p w14:paraId="30173FA1" w14:textId="77777777" w:rsidR="00075398" w:rsidRPr="00075398" w:rsidRDefault="00075398" w:rsidP="003A2BB8">
      <w:pPr>
        <w:numPr>
          <w:ilvl w:val="0"/>
          <w:numId w:val="78"/>
        </w:numPr>
        <w:spacing w:after="0"/>
      </w:pPr>
      <w:hyperlink r:id="rId214">
        <w:r w:rsidRPr="00075398">
          <w:rPr>
            <w:rStyle w:val="Hyperlink"/>
          </w:rPr>
          <w:t>Clean Water State Revolving Fund</w:t>
        </w:r>
      </w:hyperlink>
      <w:r w:rsidRPr="00075398">
        <w:t xml:space="preserve"> ($227.5M in FY25): A federal-state partnership that provides low-cost financing to communities for a wide range of water quality infrastructure projects, including municipal wastewater facilities, nonpoint source pollution control, decentralized wastewater treatment systems, stormwater runoff mitigation, green infrastructure, estuary protection, and water reuse.</w:t>
      </w:r>
    </w:p>
    <w:p w14:paraId="06F0D65D" w14:textId="77777777" w:rsidR="00075398" w:rsidRPr="00075398" w:rsidRDefault="00075398" w:rsidP="003A2BB8">
      <w:pPr>
        <w:numPr>
          <w:ilvl w:val="0"/>
          <w:numId w:val="78"/>
        </w:numPr>
        <w:spacing w:after="0"/>
      </w:pPr>
      <w:hyperlink r:id="rId215">
        <w:r w:rsidRPr="00075398">
          <w:rPr>
            <w:rStyle w:val="Hyperlink"/>
          </w:rPr>
          <w:t>Non-Point Source Program Grants (Section 319)</w:t>
        </w:r>
      </w:hyperlink>
      <w:r w:rsidRPr="00075398">
        <w:t xml:space="preserve"> ($9.2M in FY25): States, territories and tribes receive grant money that supports a wide variety of activities including technical assistance, financial assistance, education, training, technology transfer, demonstration projects and monitoring to assess the success of specific nonpoint source implementation projects.</w:t>
      </w:r>
    </w:p>
    <w:p w14:paraId="605C5D37" w14:textId="77777777" w:rsidR="00075398" w:rsidRPr="00075398" w:rsidRDefault="00075398" w:rsidP="003A2BB8">
      <w:pPr>
        <w:spacing w:after="0"/>
      </w:pPr>
      <w:r w:rsidRPr="00075398">
        <w:rPr>
          <w:b/>
          <w:bCs/>
        </w:rPr>
        <w:t>U.S. Army Corps of Engineers</w:t>
      </w:r>
    </w:p>
    <w:p w14:paraId="5270DFFF" w14:textId="77777777" w:rsidR="00075398" w:rsidRPr="00075398" w:rsidRDefault="00075398" w:rsidP="003A2BB8">
      <w:pPr>
        <w:numPr>
          <w:ilvl w:val="0"/>
          <w:numId w:val="74"/>
        </w:numPr>
        <w:spacing w:after="0"/>
      </w:pPr>
      <w:r w:rsidRPr="00075398">
        <w:rPr>
          <w:u w:val="single"/>
        </w:rPr>
        <w:t>Chesapeake Bay Restoration and Protection Program, Section 510</w:t>
      </w:r>
      <w:r w:rsidRPr="00075398">
        <w:t xml:space="preserve"> ($1M in FY26) This program supports sediment and erosion control; protection of eroding shorelines and streambanks; ecosystem restoration, including restoration of submerged aquatic vegetation; protection of essential public works; wastewater </w:t>
      </w:r>
      <w:r w:rsidRPr="00075398">
        <w:lastRenderedPageBreak/>
        <w:t>treatment and related facilities; water supply and related facilities; stormwater and drainage systems; beneficial uses of dredged material; and other related projects that may enhance the living resources of the estuary.  Study and implementation costs are cost-shared 75% federal, 25% non-federal.</w:t>
      </w:r>
    </w:p>
    <w:p w14:paraId="4F4E0B62" w14:textId="77777777" w:rsidR="00075398" w:rsidRPr="00075398" w:rsidRDefault="00075398" w:rsidP="00075398"/>
    <w:p w14:paraId="00178EF7" w14:textId="77777777" w:rsidR="00075398" w:rsidRPr="00075398" w:rsidRDefault="00075398" w:rsidP="0042536E">
      <w:pPr>
        <w:pStyle w:val="Heading4"/>
      </w:pPr>
      <w:bookmarkStart w:id="99" w:name="_Toc243295340"/>
      <w:bookmarkStart w:id="100" w:name="_Toc243296770"/>
      <w:bookmarkStart w:id="101" w:name="_Toc243574104"/>
      <w:bookmarkStart w:id="102" w:name="_Toc243575578"/>
      <w:r w:rsidRPr="00075398">
        <w:t>Wetlands Outcome</w:t>
      </w:r>
      <w:bookmarkEnd w:id="99"/>
      <w:bookmarkEnd w:id="100"/>
      <w:bookmarkEnd w:id="101"/>
      <w:bookmarkEnd w:id="102"/>
      <w:r w:rsidRPr="00075398">
        <w:t xml:space="preserve"> </w:t>
      </w:r>
    </w:p>
    <w:p w14:paraId="22D43D79" w14:textId="77777777" w:rsidR="00075398" w:rsidRPr="00075398" w:rsidRDefault="00075398" w:rsidP="003A2BB8">
      <w:pPr>
        <w:spacing w:after="0"/>
        <w:rPr>
          <w:b/>
          <w:bCs/>
          <w:u w:val="single"/>
        </w:rPr>
      </w:pPr>
      <w:r w:rsidRPr="00075398">
        <w:rPr>
          <w:b/>
          <w:bCs/>
        </w:rPr>
        <w:t>Delaware</w:t>
      </w:r>
    </w:p>
    <w:p w14:paraId="30D77544" w14:textId="77777777" w:rsidR="0000654A" w:rsidRDefault="00075398" w:rsidP="003A2BB8">
      <w:pPr>
        <w:numPr>
          <w:ilvl w:val="0"/>
          <w:numId w:val="89"/>
        </w:numPr>
        <w:spacing w:after="0"/>
      </w:pPr>
      <w:r w:rsidRPr="00075398">
        <w:t xml:space="preserve"> </w:t>
      </w:r>
      <w:hyperlink r:id="rId216" w:tgtFrame="_blank" w:history="1">
        <w:r w:rsidRPr="00075398">
          <w:rPr>
            <w:rStyle w:val="Hyperlink"/>
          </w:rPr>
          <w:t>Environmental Quality Incentive Program (EQIP)</w:t>
        </w:r>
      </w:hyperlink>
      <w:r w:rsidRPr="00075398">
        <w:t> ($152K in FY25) provides technical and financial assistance to agricultural producers and forest landowners to address natural resource concerns, such as improved water and air quality, conserved ground and surface water, increased soil health, reduced soil erosion and sedimentation, and improved or created wildlife habitat.  </w:t>
      </w:r>
    </w:p>
    <w:p w14:paraId="194D7D16" w14:textId="649B31EE" w:rsidR="00075398" w:rsidRPr="00075398" w:rsidRDefault="00075398" w:rsidP="003A2BB8">
      <w:pPr>
        <w:numPr>
          <w:ilvl w:val="0"/>
          <w:numId w:val="89"/>
        </w:numPr>
        <w:spacing w:after="0"/>
      </w:pPr>
      <w:hyperlink r:id="rId217" w:tgtFrame="_blank" w:history="1">
        <w:r w:rsidRPr="00075398">
          <w:rPr>
            <w:rStyle w:val="Hyperlink"/>
          </w:rPr>
          <w:t>Wetland Reserve Easement (WRE)</w:t>
        </w:r>
      </w:hyperlink>
      <w:r w:rsidRPr="00075398">
        <w:t> ($649K in FY25) helps private landowners protect, restore, and enhance wetlands which have been previously degraded due to agricultural uses. </w:t>
      </w:r>
    </w:p>
    <w:p w14:paraId="4CC48384" w14:textId="77777777" w:rsidR="00075398" w:rsidRPr="00075398" w:rsidRDefault="00075398" w:rsidP="003A2BB8">
      <w:pPr>
        <w:spacing w:after="0"/>
      </w:pPr>
      <w:r w:rsidRPr="00075398">
        <w:rPr>
          <w:b/>
          <w:bCs/>
        </w:rPr>
        <w:t xml:space="preserve">District of Columbia </w:t>
      </w:r>
    </w:p>
    <w:p w14:paraId="29F64695" w14:textId="77777777" w:rsidR="00075398" w:rsidRPr="00075398" w:rsidRDefault="00075398" w:rsidP="003A2BB8">
      <w:pPr>
        <w:numPr>
          <w:ilvl w:val="0"/>
          <w:numId w:val="82"/>
        </w:numPr>
        <w:spacing w:after="0"/>
      </w:pPr>
      <w:r w:rsidRPr="00075398">
        <w:rPr>
          <w:u w:val="single"/>
        </w:rPr>
        <w:t>Wetlands Program:</w:t>
      </w:r>
      <w:r w:rsidRPr="00075398">
        <w:rPr>
          <w:b/>
          <w:bCs/>
        </w:rPr>
        <w:t xml:space="preserve"> </w:t>
      </w:r>
      <w:r w:rsidRPr="00075398">
        <w:t>(3 FTEs; FY25 EPA Wetland Program development Grant $248,637)</w:t>
      </w:r>
      <w:r w:rsidRPr="00075398">
        <w:rPr>
          <w:b/>
          <w:bCs/>
        </w:rPr>
        <w:t xml:space="preserve"> </w:t>
      </w:r>
      <w:r w:rsidRPr="00075398">
        <w:t xml:space="preserve">DOEE’s wetland program maximizes opportunities to expand and enhance freshwater tidal wetlands within the Anacostia River and manages non-tidal wetlands via mapping and targeted restoration and conservation. </w:t>
      </w:r>
    </w:p>
    <w:p w14:paraId="67FE7D9F" w14:textId="77777777" w:rsidR="00075398" w:rsidRPr="00075398" w:rsidRDefault="00075398" w:rsidP="003A2BB8">
      <w:pPr>
        <w:numPr>
          <w:ilvl w:val="0"/>
          <w:numId w:val="81"/>
        </w:numPr>
        <w:spacing w:after="0"/>
      </w:pPr>
      <w:hyperlink r:id="rId218">
        <w:r w:rsidRPr="00075398">
          <w:rPr>
            <w:rStyle w:val="Hyperlink"/>
          </w:rPr>
          <w:t>Kingman Island Wetland Restoration Project</w:t>
        </w:r>
      </w:hyperlink>
      <w:r w:rsidRPr="00075398">
        <w:t xml:space="preserve"> (FY23-FY28: $1,500,000): Through this project, DOEE is proposing a variety of wetland restoration and enhancement strategies including tidal wetlands, submerged aquatic vegetation, freshwater mussel beds, and invasive plant management.</w:t>
      </w:r>
    </w:p>
    <w:p w14:paraId="29261F25" w14:textId="77777777" w:rsidR="00075398" w:rsidRPr="00075398" w:rsidRDefault="00075398" w:rsidP="003A2BB8">
      <w:pPr>
        <w:spacing w:after="0"/>
      </w:pPr>
      <w:r w:rsidRPr="00075398">
        <w:rPr>
          <w:b/>
          <w:bCs/>
        </w:rPr>
        <w:t>Maryland</w:t>
      </w:r>
      <w:r w:rsidRPr="00075398">
        <w:t xml:space="preserve"> </w:t>
      </w:r>
    </w:p>
    <w:p w14:paraId="368594E0" w14:textId="77777777" w:rsidR="00075398" w:rsidRPr="00075398" w:rsidRDefault="00075398" w:rsidP="003A2BB8">
      <w:pPr>
        <w:numPr>
          <w:ilvl w:val="0"/>
          <w:numId w:val="89"/>
        </w:numPr>
        <w:spacing w:after="0"/>
      </w:pPr>
      <w:hyperlink r:id="rId219" w:tgtFrame="_blank" w:history="1">
        <w:r w:rsidRPr="00075398">
          <w:rPr>
            <w:rStyle w:val="Hyperlink"/>
          </w:rPr>
          <w:t>Chesapeake and Atlantic Coastal Bays Trust Fund</w:t>
        </w:r>
      </w:hyperlink>
      <w:r w:rsidRPr="00075398">
        <w:t> ($74.5M in FY25) allows Maryland to accelerate Bay restoration by focusing limited financial resources on the most efficient, cost-effective, voluntary non-point source pollution control projects and water quality enhancement work; in FY25, five grants were awarded for wetland restoration that included over 100 acres of tidal and over 140 acres non-tidal wetland restoration work.</w:t>
      </w:r>
      <w:r w:rsidRPr="00075398">
        <w:rPr>
          <w:rFonts w:ascii="Arial" w:hAnsi="Arial" w:cs="Arial"/>
        </w:rPr>
        <w:t> </w:t>
      </w:r>
      <w:r w:rsidRPr="00075398">
        <w:rPr>
          <w:rFonts w:ascii="Aptos" w:hAnsi="Aptos" w:cs="Aptos"/>
        </w:rPr>
        <w:t> </w:t>
      </w:r>
    </w:p>
    <w:p w14:paraId="3DAD2553" w14:textId="77777777" w:rsidR="00075398" w:rsidRPr="00075398" w:rsidRDefault="00075398" w:rsidP="003A2BB8">
      <w:pPr>
        <w:numPr>
          <w:ilvl w:val="0"/>
          <w:numId w:val="89"/>
        </w:numPr>
        <w:tabs>
          <w:tab w:val="num" w:pos="720"/>
        </w:tabs>
        <w:spacing w:after="0"/>
      </w:pPr>
      <w:hyperlink r:id="rId220" w:tgtFrame="_blank" w:history="1">
        <w:r w:rsidRPr="00075398">
          <w:rPr>
            <w:rStyle w:val="Hyperlink"/>
          </w:rPr>
          <w:t>Roots for Resilience</w:t>
        </w:r>
      </w:hyperlink>
      <w:r w:rsidRPr="00075398">
        <w:t> (1 FTE equivalent supported this program from the state in FY25, $8.2M in FY25 from EPA's Climate Pollution Reduction Grant) This program is part of a four state (MD, VA, NC, SC) coalition that received an EPA Climate Pollution Reduction grant of over $400 million dollars, with a significant portion of the award to restore and enhance tidal wetlands, which in Maryland will occur on the lower Eastern Shore.</w:t>
      </w:r>
      <w:r w:rsidRPr="00075398">
        <w:rPr>
          <w:rFonts w:ascii="Arial" w:hAnsi="Arial" w:cs="Arial"/>
        </w:rPr>
        <w:t>  </w:t>
      </w:r>
      <w:r w:rsidRPr="00075398">
        <w:rPr>
          <w:rFonts w:ascii="Aptos" w:hAnsi="Aptos" w:cs="Aptos"/>
        </w:rPr>
        <w:t> </w:t>
      </w:r>
    </w:p>
    <w:p w14:paraId="367DB3B9" w14:textId="77777777" w:rsidR="00075398" w:rsidRPr="00075398" w:rsidRDefault="00075398" w:rsidP="003A2BB8">
      <w:pPr>
        <w:numPr>
          <w:ilvl w:val="0"/>
          <w:numId w:val="89"/>
        </w:numPr>
        <w:tabs>
          <w:tab w:val="num" w:pos="720"/>
        </w:tabs>
        <w:spacing w:after="0"/>
      </w:pPr>
      <w:hyperlink r:id="rId221" w:tgtFrame="_blank" w:history="1">
        <w:r w:rsidRPr="00075398">
          <w:rPr>
            <w:rStyle w:val="Hyperlink"/>
          </w:rPr>
          <w:t>Resilience Through Restoration Initiative</w:t>
        </w:r>
      </w:hyperlink>
      <w:r w:rsidRPr="00075398">
        <w:t> ($2.9M in FY25) The Resilience through Restoration Initiative supports on-the-ground implementation of restoration projects - including wetlands - to help protect communities from erosion, flooding, and other impacts of changing environmental conditions. </w:t>
      </w:r>
    </w:p>
    <w:p w14:paraId="0F64A07E" w14:textId="77777777" w:rsidR="00075398" w:rsidRPr="00075398" w:rsidRDefault="00075398" w:rsidP="003A2BB8">
      <w:pPr>
        <w:spacing w:after="0"/>
        <w:rPr>
          <w:b/>
          <w:bCs/>
          <w:u w:val="single"/>
        </w:rPr>
      </w:pPr>
      <w:r w:rsidRPr="00075398">
        <w:rPr>
          <w:b/>
          <w:bCs/>
        </w:rPr>
        <w:t>New York</w:t>
      </w:r>
    </w:p>
    <w:p w14:paraId="226DC4E9" w14:textId="77777777" w:rsidR="00075398" w:rsidRPr="00075398" w:rsidRDefault="00075398" w:rsidP="003A2BB8">
      <w:pPr>
        <w:numPr>
          <w:ilvl w:val="0"/>
          <w:numId w:val="89"/>
        </w:numPr>
        <w:spacing w:after="0"/>
      </w:pPr>
      <w:hyperlink r:id="rId222" w:tgtFrame="_blank" w:history="1">
        <w:r w:rsidRPr="00075398">
          <w:rPr>
            <w:rStyle w:val="Hyperlink"/>
          </w:rPr>
          <w:t>New York State Open Space Conservation Plan – NYSDEC</w:t>
        </w:r>
      </w:hyperlink>
      <w:r w:rsidRPr="00075398">
        <w:t> The Open Space Conservation Plan (Plan) is a comprehensive statewide plan developed by NYSDEC and the</w:t>
      </w:r>
      <w:r w:rsidRPr="00075398">
        <w:rPr>
          <w:rFonts w:ascii="Arial" w:hAnsi="Arial" w:cs="Arial"/>
        </w:rPr>
        <w:t> </w:t>
      </w:r>
      <w:r w:rsidRPr="00075398">
        <w:t>Office of Parks, Recreation, and Historic Preservation (OPRHP)</w:t>
      </w:r>
      <w:r w:rsidRPr="00075398">
        <w:rPr>
          <w:rFonts w:ascii="Arial" w:hAnsi="Arial" w:cs="Arial"/>
        </w:rPr>
        <w:t> </w:t>
      </w:r>
      <w:r w:rsidRPr="00075398">
        <w:t>that describes current open space conservation goals, actions, tools,</w:t>
      </w:r>
      <w:r w:rsidRPr="00075398">
        <w:rPr>
          <w:rFonts w:ascii="Aptos" w:hAnsi="Aptos" w:cs="Aptos"/>
        </w:rPr>
        <w:t> </w:t>
      </w:r>
      <w:r w:rsidRPr="00075398">
        <w:t>resources</w:t>
      </w:r>
      <w:r w:rsidRPr="00075398">
        <w:rPr>
          <w:rFonts w:ascii="Aptos" w:hAnsi="Aptos" w:cs="Aptos"/>
        </w:rPr>
        <w:t> </w:t>
      </w:r>
      <w:r w:rsidRPr="00075398">
        <w:t>and programs administered by state and federal agencies and conservation nonprofits.</w:t>
      </w:r>
      <w:r w:rsidRPr="00075398">
        <w:rPr>
          <w:rFonts w:ascii="Arial" w:hAnsi="Arial" w:cs="Arial"/>
        </w:rPr>
        <w:t> </w:t>
      </w:r>
      <w:r w:rsidRPr="00075398">
        <w:rPr>
          <w:rFonts w:ascii="Aptos" w:hAnsi="Aptos" w:cs="Aptos"/>
        </w:rPr>
        <w:t> </w:t>
      </w:r>
    </w:p>
    <w:p w14:paraId="6827EEE4" w14:textId="77777777" w:rsidR="00075398" w:rsidRPr="00075398" w:rsidRDefault="00075398" w:rsidP="003A2BB8">
      <w:pPr>
        <w:numPr>
          <w:ilvl w:val="0"/>
          <w:numId w:val="89"/>
        </w:numPr>
        <w:tabs>
          <w:tab w:val="num" w:pos="720"/>
        </w:tabs>
        <w:spacing w:after="0"/>
      </w:pPr>
      <w:hyperlink r:id="rId223" w:tgtFrame="_blank" w:history="1">
        <w:r w:rsidRPr="00075398">
          <w:rPr>
            <w:rStyle w:val="Hyperlink"/>
          </w:rPr>
          <w:t>Water Quality Improvement Project (WQIP) Program - NYSDEC</w:t>
        </w:r>
      </w:hyperlink>
      <w:r w:rsidRPr="00075398">
        <w:t> (Wetland restoration, creation, and enhancement are eligible for funding, however none were awarded in FY25) – The WQIP program is a competitive, statewide reimbursement grant program that funds projects that directly improve water quality or habitat, promote flood risk reduction, restoration, and enhanced flood and climate resiliency, or protect a drinking water source. </w:t>
      </w:r>
    </w:p>
    <w:p w14:paraId="5F048F45" w14:textId="77777777" w:rsidR="00075398" w:rsidRPr="00075398" w:rsidRDefault="00075398" w:rsidP="003A2BB8">
      <w:pPr>
        <w:spacing w:after="0"/>
        <w:rPr>
          <w:b/>
          <w:bCs/>
        </w:rPr>
      </w:pPr>
      <w:r w:rsidRPr="00075398">
        <w:rPr>
          <w:b/>
          <w:bCs/>
        </w:rPr>
        <w:t>Pennsylvania</w:t>
      </w:r>
    </w:p>
    <w:p w14:paraId="4CF9403A" w14:textId="77777777" w:rsidR="00075398" w:rsidRPr="00075398" w:rsidRDefault="00075398" w:rsidP="003A2BB8">
      <w:pPr>
        <w:numPr>
          <w:ilvl w:val="0"/>
          <w:numId w:val="93"/>
        </w:numPr>
        <w:spacing w:after="0"/>
      </w:pPr>
      <w:hyperlink r:id="rId224" w:tgtFrame="_blank" w:history="1">
        <w:r w:rsidRPr="00075398">
          <w:rPr>
            <w:rStyle w:val="Hyperlink"/>
          </w:rPr>
          <w:t>Department of Environmental Protection Dam Safety and Water Obstruction and Encroachment Programs</w:t>
        </w:r>
      </w:hyperlink>
      <w:r w:rsidRPr="00075398">
        <w:t> ($49,500,000 in FY25 from Pennsylvania). These programs support floodplain restoration projects, and they also regulate impacts to wetlands with requirements for high-quality wetland mitigation banking as a form of compensatory mitigation. </w:t>
      </w:r>
    </w:p>
    <w:p w14:paraId="1121DC12" w14:textId="77777777" w:rsidR="00075398" w:rsidRPr="00075398" w:rsidRDefault="00075398" w:rsidP="003A2BB8">
      <w:pPr>
        <w:numPr>
          <w:ilvl w:val="0"/>
          <w:numId w:val="94"/>
        </w:numPr>
        <w:spacing w:after="0"/>
      </w:pPr>
      <w:hyperlink r:id="rId225" w:tgtFrame="_blank" w:history="1">
        <w:r w:rsidRPr="00075398">
          <w:rPr>
            <w:rStyle w:val="Hyperlink"/>
          </w:rPr>
          <w:t>Department of Environmental Protection Countywide Action Plan Program</w:t>
        </w:r>
      </w:hyperlink>
      <w:r w:rsidRPr="00075398">
        <w:t> ($22,958,688 in FY25 with $2,015,700 from EPA Chesapeake Bay Implementation Grant, $3,411,466 from EPA Chesapeake Bay Regulatory and Accountability Grant, $4,977,436 from EPA Most Effective Basin Funding, $5,332,693 from EPA Chesapeake Bay Infrastructure and Investment Jobs Act, $1,190,544 from EPA Local Government Implementation Grant, and $6,030,849 from Pennsylvania). This program funds a variety of nutrient-reducing implementation projects including agricultural best management practices, stream stabilization and enhancement projects, and floodplain restoration projects involving legacy sediment removal. </w:t>
      </w:r>
    </w:p>
    <w:p w14:paraId="5B0460B3" w14:textId="77777777" w:rsidR="00075398" w:rsidRPr="00075398" w:rsidRDefault="00075398" w:rsidP="003A2BB8">
      <w:pPr>
        <w:numPr>
          <w:ilvl w:val="0"/>
          <w:numId w:val="95"/>
        </w:numPr>
        <w:spacing w:after="0"/>
      </w:pPr>
      <w:hyperlink r:id="rId226" w:anchor="accordion-84fb981b3b-item-4fc964f8e2" w:tgtFrame="_blank" w:history="1">
        <w:r w:rsidRPr="00075398">
          <w:rPr>
            <w:rStyle w:val="Hyperlink"/>
          </w:rPr>
          <w:t>Department of Environmental Protection Growing Greener Plus Grant Program</w:t>
        </w:r>
      </w:hyperlink>
      <w:r w:rsidRPr="00075398">
        <w:t> ($5,495,924 in FY25 from Pennsylvania). This grant program funds a variety of projects from design through construction including fish habitat and stream improvement projects and floodplain restoration projects involving legacy sediment removal. </w:t>
      </w:r>
    </w:p>
    <w:p w14:paraId="51FE9BC7" w14:textId="77777777" w:rsidR="00075398" w:rsidRPr="00075398" w:rsidRDefault="00075398" w:rsidP="003A2BB8">
      <w:pPr>
        <w:spacing w:after="0"/>
        <w:rPr>
          <w:b/>
          <w:bCs/>
          <w:u w:val="single"/>
        </w:rPr>
      </w:pPr>
      <w:r w:rsidRPr="00075398">
        <w:rPr>
          <w:b/>
          <w:bCs/>
        </w:rPr>
        <w:t>Virginia</w:t>
      </w:r>
    </w:p>
    <w:p w14:paraId="2FAAF896" w14:textId="77777777" w:rsidR="00075398" w:rsidRPr="00075398" w:rsidRDefault="00075398" w:rsidP="003A2BB8">
      <w:pPr>
        <w:numPr>
          <w:ilvl w:val="0"/>
          <w:numId w:val="117"/>
        </w:numPr>
        <w:spacing w:after="0"/>
      </w:pPr>
      <w:r w:rsidRPr="00075398">
        <w:lastRenderedPageBreak/>
        <w:t xml:space="preserve">The Virginia Marine Resources Commission (VMRC) accelerates coastal marsh resilience through mandatory living shoreline regulations and manages Virginia’s tidal wetlands with the Commonwealth’s local wetlands boards via a regulatory permit program established by the </w:t>
      </w:r>
      <w:hyperlink r:id="rId227" w:tgtFrame="_blank" w:tooltip="https://law.lis.virginia.gov/vacode/title28.2/chapter13/" w:history="1">
        <w:r w:rsidRPr="00075398">
          <w:rPr>
            <w:rStyle w:val="Hyperlink"/>
          </w:rPr>
          <w:t>Tidal Wetlands Act</w:t>
        </w:r>
      </w:hyperlink>
      <w:r w:rsidRPr="00075398">
        <w:t xml:space="preserve"> in 1972.</w:t>
      </w:r>
    </w:p>
    <w:p w14:paraId="4D0F5D6C" w14:textId="77777777" w:rsidR="00075398" w:rsidRPr="00075398" w:rsidRDefault="00075398" w:rsidP="003A2BB8">
      <w:pPr>
        <w:numPr>
          <w:ilvl w:val="0"/>
          <w:numId w:val="118"/>
        </w:numPr>
        <w:spacing w:after="0"/>
      </w:pPr>
      <w:r w:rsidRPr="00075398">
        <w:t xml:space="preserve">The Virginia Department of Environmental Quality (VDEQ) and Virginia Marine Institute of Marine Sciences (VIMS) prepared the </w:t>
      </w:r>
      <w:hyperlink r:id="rId228" w:tgtFrame="_blank" w:tooltip="https://www.vims.edu/ccrm/advisory/wetlands_mgmt/" w:history="1">
        <w:r w:rsidRPr="00075398">
          <w:rPr>
            <w:rStyle w:val="Hyperlink"/>
          </w:rPr>
          <w:t>Virginia Wetlands Program Plan</w:t>
        </w:r>
      </w:hyperlink>
      <w:r w:rsidRPr="00075398">
        <w:t xml:space="preserve"> which establishes "Voluntary Restoration and Protection" as a core functional element. Additionally, the VDEQ Virginia Coastal Zone Management Program has begun implementation of its FY26-30 Wetlands Strategy, with accompanying match-free funding estimated at $165k annually, intended to support statewide wetlands program improvements and policy development.</w:t>
      </w:r>
    </w:p>
    <w:p w14:paraId="617FC449" w14:textId="77777777" w:rsidR="00075398" w:rsidRPr="00075398" w:rsidRDefault="00075398" w:rsidP="003A2BB8">
      <w:pPr>
        <w:numPr>
          <w:ilvl w:val="0"/>
          <w:numId w:val="118"/>
        </w:numPr>
        <w:spacing w:after="0"/>
      </w:pPr>
      <w:r w:rsidRPr="00075398">
        <w:t xml:space="preserve">Virgina DWR has a wetland program dedicated to providing wetland habitat management and restoration technical assistance to private and public landowners across Virginia. VDWR has received a $44.5 million-dollar sub-award from VDEQ through an Atlantic Coast Coalition </w:t>
      </w:r>
      <w:hyperlink r:id="rId229" w:tgtFrame="_blank" w:tooltip="https://www.deq.virginia.gov/air-energy/climate-pollution-reduction-grant/project-implementation-grants" w:history="1">
        <w:r w:rsidRPr="00075398">
          <w:rPr>
            <w:rStyle w:val="Hyperlink"/>
          </w:rPr>
          <w:t>EPA Climate Pollution Reduction Grant</w:t>
        </w:r>
      </w:hyperlink>
      <w:r w:rsidRPr="00075398">
        <w:t xml:space="preserve"> with goals of implementing several large-scale voluntary wetland restoration and enhancement projects through 2030.</w:t>
      </w:r>
    </w:p>
    <w:p w14:paraId="7D9A0C5E" w14:textId="77777777" w:rsidR="00075398" w:rsidRPr="00075398" w:rsidRDefault="00075398" w:rsidP="003A2BB8">
      <w:pPr>
        <w:spacing w:after="0"/>
      </w:pPr>
      <w:r w:rsidRPr="00075398">
        <w:rPr>
          <w:b/>
          <w:bCs/>
        </w:rPr>
        <w:t>West Virginia</w:t>
      </w:r>
      <w:r w:rsidRPr="00075398">
        <w:rPr>
          <w:u w:val="single"/>
        </w:rPr>
        <w:t xml:space="preserve"> </w:t>
      </w:r>
    </w:p>
    <w:p w14:paraId="19D968EA" w14:textId="77777777" w:rsidR="00075398" w:rsidRPr="00075398" w:rsidRDefault="00075398" w:rsidP="003A2BB8">
      <w:pPr>
        <w:numPr>
          <w:ilvl w:val="0"/>
          <w:numId w:val="89"/>
        </w:numPr>
        <w:spacing w:after="0"/>
      </w:pPr>
      <w:r w:rsidRPr="00075398">
        <w:rPr>
          <w:u w:val="single"/>
        </w:rPr>
        <w:t>WVDEP Wetland Program &amp; Assessment:</w:t>
      </w:r>
      <w:r w:rsidRPr="00075398">
        <w:t> Managed by the </w:t>
      </w:r>
      <w:hyperlink r:id="rId230" w:history="1">
        <w:r w:rsidRPr="00075398">
          <w:rPr>
            <w:rStyle w:val="Hyperlink"/>
          </w:rPr>
          <w:t>West Virginia Department of Environmental Protection</w:t>
        </w:r>
      </w:hyperlink>
      <w:r w:rsidRPr="00075398">
        <w:t>, this program monitors, assesses, and regulates wetlands using the West Virginia Wetland Rapid Assessment Method (WVWRAM) to evaluate natural functions and ecological health</w:t>
      </w:r>
    </w:p>
    <w:p w14:paraId="449A88BD" w14:textId="77777777" w:rsidR="00075398" w:rsidRPr="00075398" w:rsidRDefault="00075398" w:rsidP="003A2BB8">
      <w:pPr>
        <w:spacing w:after="0"/>
      </w:pPr>
      <w:r w:rsidRPr="00075398">
        <w:rPr>
          <w:b/>
          <w:bCs/>
        </w:rPr>
        <w:t>Chesapeake Bay Commission</w:t>
      </w:r>
    </w:p>
    <w:p w14:paraId="777C892F" w14:textId="77777777" w:rsidR="00075398" w:rsidRPr="00075398" w:rsidRDefault="00075398" w:rsidP="003A2BB8">
      <w:pPr>
        <w:numPr>
          <w:ilvl w:val="0"/>
          <w:numId w:val="11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7FA7B7B2" w14:textId="77777777" w:rsidR="00075398" w:rsidRPr="00075398" w:rsidRDefault="00075398" w:rsidP="003A2BB8">
      <w:pPr>
        <w:spacing w:after="0"/>
      </w:pPr>
      <w:r w:rsidRPr="00075398">
        <w:rPr>
          <w:b/>
          <w:bCs/>
        </w:rPr>
        <w:t>U.S. Environmental Protection Agency</w:t>
      </w:r>
    </w:p>
    <w:p w14:paraId="603F2FF5" w14:textId="77777777" w:rsidR="00075398" w:rsidRPr="00075398" w:rsidRDefault="00075398" w:rsidP="003A2BB8">
      <w:pPr>
        <w:numPr>
          <w:ilvl w:val="0"/>
          <w:numId w:val="77"/>
        </w:numPr>
        <w:spacing w:after="0"/>
      </w:pPr>
      <w:hyperlink r:id="rId231">
        <w:r w:rsidRPr="00075398">
          <w:rPr>
            <w:rStyle w:val="Hyperlink"/>
          </w:rPr>
          <w:t>Wetland Program Development Grants</w:t>
        </w:r>
      </w:hyperlink>
      <w:r w:rsidRPr="00075398">
        <w:t xml:space="preserve"> ($1.2M in FY25): This program provides eligible state, tribal, and local government agencies—along with interstate associations and universities—with crucial funding to build, refine, and accelerate comprehensive wetland conservation and management programs.</w:t>
      </w:r>
    </w:p>
    <w:p w14:paraId="731FB36D" w14:textId="77777777" w:rsidR="00075398" w:rsidRPr="00075398" w:rsidRDefault="00075398" w:rsidP="003A2BB8">
      <w:pPr>
        <w:numPr>
          <w:ilvl w:val="0"/>
          <w:numId w:val="77"/>
        </w:numPr>
        <w:spacing w:after="0"/>
      </w:pPr>
      <w:hyperlink r:id="rId232">
        <w:r w:rsidRPr="00075398">
          <w:rPr>
            <w:rStyle w:val="Hyperlink"/>
          </w:rPr>
          <w:t>Innovative Nutrient and Sediment Reduction Grants Program</w:t>
        </w:r>
      </w:hyperlink>
      <w:r w:rsidRPr="00075398">
        <w:t xml:space="preserve"> ($4.7M in FY25): This competitive funding program accelerates regional watershed restoration projects to reduce nitrogen, phosphorus, and sediment loads entering the Chesapeake Bay.</w:t>
      </w:r>
    </w:p>
    <w:p w14:paraId="22334C3E" w14:textId="77777777" w:rsidR="00075398" w:rsidRPr="00075398" w:rsidRDefault="00075398" w:rsidP="003A2BB8">
      <w:pPr>
        <w:spacing w:after="0"/>
      </w:pPr>
      <w:r w:rsidRPr="00075398">
        <w:rPr>
          <w:b/>
          <w:bCs/>
        </w:rPr>
        <w:t>U.S. Army Corps of Engineers</w:t>
      </w:r>
    </w:p>
    <w:p w14:paraId="2500B2E1" w14:textId="77777777" w:rsidR="00075398" w:rsidRPr="00075398" w:rsidRDefault="00075398" w:rsidP="003A2BB8">
      <w:pPr>
        <w:numPr>
          <w:ilvl w:val="0"/>
          <w:numId w:val="74"/>
        </w:numPr>
        <w:spacing w:after="0"/>
      </w:pPr>
      <w:hyperlink r:id="rId233">
        <w:r w:rsidRPr="00075398">
          <w:rPr>
            <w:rStyle w:val="Hyperlink"/>
          </w:rPr>
          <w:t>Paul S. Sarbanes Ecosystem Restoration Project at Poplar Island</w:t>
        </w:r>
      </w:hyperlink>
      <w:r w:rsidRPr="00075398">
        <w:t> ($13M in FY25) This project uses dredged material from the Port of Baltimore to restore remote island habitat, creating hundreds of acres of tidal wetlands. Cost-shared 75% federal, 25% non-federal.</w:t>
      </w:r>
    </w:p>
    <w:p w14:paraId="26DB18BD" w14:textId="77777777" w:rsidR="00075398" w:rsidRPr="00075398" w:rsidRDefault="00075398" w:rsidP="003A2BB8">
      <w:pPr>
        <w:numPr>
          <w:ilvl w:val="0"/>
          <w:numId w:val="74"/>
        </w:numPr>
        <w:spacing w:after="0"/>
      </w:pPr>
      <w:hyperlink r:id="rId234">
        <w:r w:rsidRPr="00075398">
          <w:rPr>
            <w:rStyle w:val="Hyperlink"/>
          </w:rPr>
          <w:t>Mid-Chesapeake Bay Island Ecosystem Restoration</w:t>
        </w:r>
      </w:hyperlink>
      <w:r w:rsidRPr="00075398">
        <w:t> ($96M in FY25) This project is restoring island habitat, including significant wetland acreage, at James and Barren Islands to increase habitat and improve coastal resilience. Cost-shared 75% federal, 25% non-federal.</w:t>
      </w:r>
    </w:p>
    <w:p w14:paraId="3E50CA93" w14:textId="77777777" w:rsidR="00075398" w:rsidRPr="00075398" w:rsidRDefault="00075398" w:rsidP="003A2BB8">
      <w:pPr>
        <w:spacing w:after="0"/>
      </w:pPr>
      <w:r w:rsidRPr="00075398">
        <w:rPr>
          <w:b/>
          <w:bCs/>
        </w:rPr>
        <w:t>U.S. Fish and Wildlife Service</w:t>
      </w:r>
    </w:p>
    <w:p w14:paraId="3C7840EB" w14:textId="77777777" w:rsidR="00075398" w:rsidRPr="00075398" w:rsidRDefault="00075398" w:rsidP="003A2BB8">
      <w:pPr>
        <w:numPr>
          <w:ilvl w:val="0"/>
          <w:numId w:val="89"/>
        </w:numPr>
        <w:spacing w:after="0"/>
      </w:pPr>
      <w:r w:rsidRPr="00075398">
        <w:rPr>
          <w:u w:val="single"/>
        </w:rPr>
        <w:t>Ecological Services</w:t>
      </w:r>
      <w:r w:rsidRPr="00075398">
        <w:t>, including Partners for Fish and Wildlife and Coastal Programs ($5,361,000 in FY24), work to restore and protect healthy populations of fish, wildlife, and plants, as well as the environments upon which they depend.</w:t>
      </w:r>
    </w:p>
    <w:p w14:paraId="6C5F5734" w14:textId="77777777" w:rsidR="00075398" w:rsidRPr="00075398" w:rsidRDefault="00075398" w:rsidP="003A2BB8">
      <w:pPr>
        <w:numPr>
          <w:ilvl w:val="0"/>
          <w:numId w:val="89"/>
        </w:numPr>
        <w:spacing w:after="0"/>
      </w:pPr>
      <w:r w:rsidRPr="00075398">
        <w:rPr>
          <w:u w:val="single"/>
        </w:rPr>
        <w:t>Habitat Conservation Program</w:t>
      </w:r>
      <w:r w:rsidRPr="00075398">
        <w:t xml:space="preserve"> ($6,042,000 in FY24) establishes innovative partnerships that allow public and private sectors to work with the Service to address listed and at-risk species in an ecosystem context, generate long-term commitments to conserve these species, and deliver regulatory assurances to project proponents.</w:t>
      </w:r>
    </w:p>
    <w:p w14:paraId="20A14BF2" w14:textId="77777777" w:rsidR="00075398" w:rsidRPr="00075398" w:rsidRDefault="00075398" w:rsidP="003A2BB8">
      <w:pPr>
        <w:numPr>
          <w:ilvl w:val="0"/>
          <w:numId w:val="89"/>
        </w:numPr>
        <w:spacing w:after="0"/>
      </w:pPr>
      <w:r w:rsidRPr="00075398">
        <w:t xml:space="preserve">Fish and Aquatic Conservation Program - </w:t>
      </w:r>
      <w:hyperlink r:id="rId235" w:history="1">
        <w:r w:rsidRPr="00075398">
          <w:rPr>
            <w:rStyle w:val="Hyperlink"/>
          </w:rPr>
          <w:t>Chesapeake Watershed Investments for Landscape Defense (WILD) Grants Program</w:t>
        </w:r>
      </w:hyperlink>
      <w:r w:rsidRPr="00075398">
        <w:t xml:space="preserve"> ($438,000 in FY25) works with states, tribes, and communities to protect freshwater resources, manage fisheries, and restore aquatic habitats. The biggest change is the inclusion of the Chesapeake WILD Grant Program.</w:t>
      </w:r>
    </w:p>
    <w:p w14:paraId="66EB45AC" w14:textId="77777777" w:rsidR="00075398" w:rsidRPr="00075398" w:rsidRDefault="00075398" w:rsidP="003A2BB8">
      <w:pPr>
        <w:spacing w:after="0"/>
        <w:rPr>
          <w:b/>
          <w:bCs/>
          <w:u w:val="single"/>
        </w:rPr>
      </w:pPr>
      <w:r w:rsidRPr="00075398">
        <w:rPr>
          <w:b/>
          <w:bCs/>
        </w:rPr>
        <w:t>USDA Natural Resources Conservation Service</w:t>
      </w:r>
    </w:p>
    <w:p w14:paraId="6ADCD19D" w14:textId="77777777" w:rsidR="00075398" w:rsidRPr="00075398" w:rsidRDefault="00075398" w:rsidP="003A2BB8">
      <w:pPr>
        <w:numPr>
          <w:ilvl w:val="0"/>
          <w:numId w:val="89"/>
        </w:numPr>
        <w:spacing w:after="0"/>
      </w:pPr>
      <w:r w:rsidRPr="00075398">
        <w:rPr>
          <w:u w:val="single"/>
        </w:rPr>
        <w:t>Wetland Reserve Easements (WREs)</w:t>
      </w:r>
      <w:r w:rsidRPr="00075398">
        <w:t xml:space="preserve"> ($4,100,232 in FY25) NRCS enrolled 162 new WREs in FY25, representing a significant investment in wetland conservation and restoration.</w:t>
      </w:r>
    </w:p>
    <w:p w14:paraId="34627716" w14:textId="77777777" w:rsidR="00075398" w:rsidRPr="00075398" w:rsidRDefault="00075398" w:rsidP="00075398"/>
    <w:p w14:paraId="407F54FE" w14:textId="77777777" w:rsidR="00075398" w:rsidRPr="00075398" w:rsidRDefault="00075398" w:rsidP="00330DE6">
      <w:pPr>
        <w:pStyle w:val="Heading3"/>
        <w:rPr>
          <w:b/>
          <w:bCs/>
        </w:rPr>
      </w:pPr>
      <w:bookmarkStart w:id="103" w:name="_Toc243295341"/>
      <w:bookmarkStart w:id="104" w:name="_Toc243296771"/>
      <w:bookmarkStart w:id="105" w:name="_Toc243574105"/>
      <w:bookmarkStart w:id="106" w:name="_Toc243575579"/>
      <w:r w:rsidRPr="00075398">
        <w:t>Clean Water Goal 2</w:t>
      </w:r>
      <w:bookmarkEnd w:id="103"/>
      <w:bookmarkEnd w:id="104"/>
      <w:bookmarkEnd w:id="105"/>
      <w:bookmarkEnd w:id="106"/>
    </w:p>
    <w:p w14:paraId="6FEC717B" w14:textId="77777777" w:rsidR="00075398" w:rsidRPr="00075398" w:rsidRDefault="00075398" w:rsidP="0000654A">
      <w:pPr>
        <w:pStyle w:val="Heading4"/>
        <w:rPr>
          <w:u w:val="single"/>
        </w:rPr>
      </w:pPr>
      <w:bookmarkStart w:id="107" w:name="_Toc243295342"/>
      <w:bookmarkStart w:id="108" w:name="_Toc243296772"/>
      <w:bookmarkStart w:id="109" w:name="_Toc243574106"/>
      <w:bookmarkStart w:id="110" w:name="_Toc243575580"/>
      <w:r w:rsidRPr="00075398">
        <w:rPr>
          <w:lang w:val="en"/>
        </w:rPr>
        <w:t>Reducing Excess Nitrogen, Phosphorous &amp; Sediment Outcome</w:t>
      </w:r>
      <w:bookmarkEnd w:id="107"/>
      <w:bookmarkEnd w:id="108"/>
      <w:bookmarkEnd w:id="109"/>
      <w:bookmarkEnd w:id="110"/>
    </w:p>
    <w:p w14:paraId="5CCA7A63" w14:textId="77777777" w:rsidR="00075398" w:rsidRPr="00075398" w:rsidRDefault="00075398" w:rsidP="003A2BB8">
      <w:pPr>
        <w:spacing w:after="0"/>
        <w:rPr>
          <w:b/>
          <w:bCs/>
        </w:rPr>
      </w:pPr>
      <w:r w:rsidRPr="00075398">
        <w:rPr>
          <w:b/>
          <w:bCs/>
        </w:rPr>
        <w:t>Delaware</w:t>
      </w:r>
    </w:p>
    <w:p w14:paraId="5EC607CC" w14:textId="77777777" w:rsidR="00075398" w:rsidRPr="00075398" w:rsidRDefault="00075398" w:rsidP="003A2BB8">
      <w:pPr>
        <w:numPr>
          <w:ilvl w:val="0"/>
          <w:numId w:val="89"/>
        </w:numPr>
        <w:spacing w:after="0"/>
      </w:pPr>
      <w:hyperlink r:id="rId236">
        <w:r w:rsidRPr="00075398">
          <w:rPr>
            <w:rStyle w:val="Hyperlink"/>
          </w:rPr>
          <w:t>The Nutrient Management Planning Cost Share Program</w:t>
        </w:r>
      </w:hyperlink>
      <w:r w:rsidRPr="00075398">
        <w:t xml:space="preserve"> ($145K in FY 26) compensates producers for their required Nutrient Management Plans. These plans ensure that the producer is applying an appropriate amount of nutrients to grow the crops they plan to grow.</w:t>
      </w:r>
    </w:p>
    <w:p w14:paraId="6E260329" w14:textId="77777777" w:rsidR="00075398" w:rsidRPr="00075398" w:rsidRDefault="00075398" w:rsidP="003A2BB8">
      <w:pPr>
        <w:numPr>
          <w:ilvl w:val="0"/>
          <w:numId w:val="89"/>
        </w:numPr>
        <w:spacing w:after="0"/>
      </w:pPr>
      <w:r w:rsidRPr="00075398">
        <w:t xml:space="preserve"> </w:t>
      </w:r>
      <w:hyperlink r:id="rId237">
        <w:r w:rsidRPr="00075398">
          <w:rPr>
            <w:rStyle w:val="Hyperlink"/>
          </w:rPr>
          <w:t>The Manure Relocation Cost Share Program</w:t>
        </w:r>
      </w:hyperlink>
      <w:r w:rsidRPr="00075398">
        <w:t xml:space="preserve"> ($430K in FY 26) pays individuals to move manure from areas of high residual soil Phosphorus to areas of lower soil </w:t>
      </w:r>
      <w:r w:rsidRPr="00075398">
        <w:lastRenderedPageBreak/>
        <w:t>phosphorus, as well as to alternative uses other than immediate application to agricultural lands.</w:t>
      </w:r>
    </w:p>
    <w:p w14:paraId="435424DF" w14:textId="77777777" w:rsidR="00075398" w:rsidRPr="00075398" w:rsidRDefault="00075398" w:rsidP="003A2BB8">
      <w:pPr>
        <w:spacing w:after="0"/>
      </w:pPr>
      <w:r w:rsidRPr="00075398">
        <w:rPr>
          <w:b/>
          <w:bCs/>
        </w:rPr>
        <w:t xml:space="preserve">District of Columbia </w:t>
      </w:r>
      <w:r w:rsidRPr="00075398">
        <w:t xml:space="preserve"> </w:t>
      </w:r>
    </w:p>
    <w:p w14:paraId="0E1744EC" w14:textId="77777777" w:rsidR="00075398" w:rsidRPr="00075398" w:rsidRDefault="00075398" w:rsidP="003A2BB8">
      <w:pPr>
        <w:numPr>
          <w:ilvl w:val="0"/>
          <w:numId w:val="134"/>
        </w:numPr>
        <w:spacing w:after="0"/>
      </w:pPr>
      <w:r w:rsidRPr="00075398">
        <w:rPr>
          <w:u w:val="single"/>
        </w:rPr>
        <w:t>Stormwater BMPs:</w:t>
      </w:r>
      <w:r w:rsidRPr="00075398">
        <w:t xml:space="preserve"> (approximately $3.7 million in FY24) DOEE reduces nitrogen, phosphorus, and sediment loads by installing stormwater BMPs across District public space. DOEE and District partners have installed over 150+ bioretention cells, dozens of green streets, and targeted curbside retrofits.  </w:t>
      </w:r>
    </w:p>
    <w:p w14:paraId="2DBBD745" w14:textId="77777777" w:rsidR="00075398" w:rsidRPr="00075398" w:rsidRDefault="00075398" w:rsidP="003A2BB8">
      <w:pPr>
        <w:numPr>
          <w:ilvl w:val="0"/>
          <w:numId w:val="133"/>
        </w:numPr>
        <w:spacing w:after="0"/>
      </w:pPr>
      <w:r w:rsidRPr="00075398">
        <w:rPr>
          <w:u w:val="single"/>
        </w:rPr>
        <w:t>Pollution Detection &amp; Stream Restoration:</w:t>
      </w:r>
      <w:r w:rsidRPr="00075398">
        <w:rPr>
          <w:b/>
          <w:bCs/>
        </w:rPr>
        <w:t xml:space="preserve"> </w:t>
      </w:r>
      <w:r w:rsidRPr="00075398">
        <w:t xml:space="preserve">: ($2,000,000 in non-construction years or $5,000,000 in construction years) DOEE’s </w:t>
      </w:r>
      <w:hyperlink r:id="rId238" w:history="1">
        <w:r w:rsidRPr="00075398">
          <w:rPr>
            <w:rStyle w:val="Hyperlink"/>
          </w:rPr>
          <w:t>Illicit Discharge Detection and Elimination Program</w:t>
        </w:r>
      </w:hyperlink>
      <w:r w:rsidRPr="00075398">
        <w:t xml:space="preserve"> </w:t>
      </w:r>
      <w:hyperlink r:id="rId239" w:history="1"/>
      <w:r w:rsidRPr="00075398">
        <w:t xml:space="preserve">prevents nutrient and sediment pollution by investigating hundreds of reports each year, while the </w:t>
      </w:r>
      <w:hyperlink r:id="rId240" w:history="1">
        <w:r w:rsidRPr="00075398">
          <w:rPr>
            <w:rStyle w:val="Hyperlink"/>
          </w:rPr>
          <w:t>Stream Restoration Program</w:t>
        </w:r>
      </w:hyperlink>
      <w:r w:rsidRPr="00075398">
        <w:t xml:space="preserve"> </w:t>
      </w:r>
      <w:hyperlink r:id="rId241" w:history="1"/>
      <w:r w:rsidRPr="00075398">
        <w:t xml:space="preserve">stabilizes eroding channels, rebuilds floodplains, and also reduces sediment transport. </w:t>
      </w:r>
    </w:p>
    <w:p w14:paraId="1A3E3B20" w14:textId="77777777" w:rsidR="00075398" w:rsidRPr="00075398" w:rsidRDefault="00075398" w:rsidP="003A2BB8">
      <w:pPr>
        <w:numPr>
          <w:ilvl w:val="0"/>
          <w:numId w:val="133"/>
        </w:numPr>
        <w:spacing w:after="0"/>
      </w:pPr>
      <w:proofErr w:type="spellStart"/>
      <w:r w:rsidRPr="00075398">
        <w:rPr>
          <w:u w:val="single"/>
        </w:rPr>
        <w:t>RiverSmart</w:t>
      </w:r>
      <w:proofErr w:type="spellEnd"/>
      <w:r w:rsidRPr="00075398">
        <w:rPr>
          <w:u w:val="single"/>
        </w:rPr>
        <w:t xml:space="preserve"> Programs:</w:t>
      </w:r>
      <w:r w:rsidRPr="00075398">
        <w:t xml:space="preserve"> ($2,100,000 in FY25) Through </w:t>
      </w:r>
      <w:hyperlink r:id="rId242" w:history="1">
        <w:proofErr w:type="spellStart"/>
        <w:r w:rsidRPr="00075398">
          <w:rPr>
            <w:rStyle w:val="Hyperlink"/>
          </w:rPr>
          <w:t>RiverSmart</w:t>
        </w:r>
        <w:proofErr w:type="spellEnd"/>
      </w:hyperlink>
      <w:r w:rsidRPr="00075398">
        <w:t xml:space="preserve">, DOEE partners with residents, schools, and businesses to install rain gardens, cisterns, permeable pavement, and other green infrastructure, while planting trees that filter stormwater, reduce nutrient runoff, and capture sediment before it reaches District waterways.  </w:t>
      </w:r>
    </w:p>
    <w:p w14:paraId="606EF1EC" w14:textId="77777777" w:rsidR="00075398" w:rsidRPr="00075398" w:rsidRDefault="00075398" w:rsidP="003A2BB8">
      <w:pPr>
        <w:spacing w:after="0"/>
        <w:rPr>
          <w:b/>
          <w:bCs/>
        </w:rPr>
      </w:pPr>
      <w:r w:rsidRPr="00075398">
        <w:rPr>
          <w:b/>
          <w:bCs/>
        </w:rPr>
        <w:t>Maryland</w:t>
      </w:r>
    </w:p>
    <w:p w14:paraId="1B43C686" w14:textId="77777777" w:rsidR="00075398" w:rsidRPr="00075398" w:rsidRDefault="00075398" w:rsidP="003A2BB8">
      <w:pPr>
        <w:numPr>
          <w:ilvl w:val="0"/>
          <w:numId w:val="89"/>
        </w:numPr>
        <w:spacing w:after="0"/>
      </w:pPr>
      <w:hyperlink r:id="rId243">
        <w:r w:rsidRPr="00075398">
          <w:rPr>
            <w:rStyle w:val="Hyperlink"/>
          </w:rPr>
          <w:t>Chesapeake and Atlantic Coastal Bays Trust Fund</w:t>
        </w:r>
      </w:hyperlink>
      <w:r w:rsidRPr="00075398">
        <w:t xml:space="preserve"> ($74.5M in FY25) The Trust Fund allows Maryland to accelerate Bay restoration by focusing limited financial resources on the most efficient, cost-effective non-point source pollution control projects in coordination with local partners.</w:t>
      </w:r>
    </w:p>
    <w:p w14:paraId="1223C9B7" w14:textId="77777777" w:rsidR="00075398" w:rsidRPr="00075398" w:rsidRDefault="00075398" w:rsidP="003A2BB8">
      <w:pPr>
        <w:numPr>
          <w:ilvl w:val="0"/>
          <w:numId w:val="89"/>
        </w:numPr>
        <w:spacing w:after="0"/>
      </w:pPr>
      <w:hyperlink r:id="rId244">
        <w:r w:rsidRPr="00075398">
          <w:rPr>
            <w:rStyle w:val="Hyperlink"/>
          </w:rPr>
          <w:t>Bay Restoration Fund</w:t>
        </w:r>
      </w:hyperlink>
      <w:r w:rsidRPr="00075398">
        <w:t xml:space="preserve"> ($127M in FY25) The BRF is a dedicated fund, financed by wastewater treatment plant users, to upgrade Maryland’s wastewater treatment plants with </w:t>
      </w:r>
      <w:hyperlink r:id="rId245">
        <w:r w:rsidRPr="00075398">
          <w:rPr>
            <w:rStyle w:val="Hyperlink"/>
          </w:rPr>
          <w:t>enhanced nutrient removal (ENR) technology</w:t>
        </w:r>
      </w:hyperlink>
      <w:r w:rsidRPr="00075398">
        <w:t xml:space="preserve"> and a similar fee paid by septic system users to upgrade onsite systems and implement cover crops to reduce nitrogen loading to the Bay.</w:t>
      </w:r>
    </w:p>
    <w:p w14:paraId="01FE2C74" w14:textId="77777777" w:rsidR="00075398" w:rsidRPr="00075398" w:rsidRDefault="00075398" w:rsidP="003A2BB8">
      <w:pPr>
        <w:numPr>
          <w:ilvl w:val="0"/>
          <w:numId w:val="89"/>
        </w:numPr>
        <w:spacing w:after="0"/>
      </w:pPr>
      <w:hyperlink r:id="rId246">
        <w:r w:rsidRPr="00075398">
          <w:rPr>
            <w:rStyle w:val="Hyperlink"/>
          </w:rPr>
          <w:t xml:space="preserve">Maryland Agricultural Water Quality Cost-Share Program </w:t>
        </w:r>
      </w:hyperlink>
      <w:r w:rsidRPr="00075398">
        <w:t>($7.6M in FY25) These Conservation Grants cover up to 100 percent of the cost to install BMPs on farms to control soil erosion, manage nutrients and safeguard water quality in streams, rivers and the Chesapeake Bay.</w:t>
      </w:r>
    </w:p>
    <w:p w14:paraId="0EFC0FBF" w14:textId="77777777" w:rsidR="00075398" w:rsidRPr="00075398" w:rsidRDefault="00075398" w:rsidP="003A2BB8">
      <w:pPr>
        <w:spacing w:after="0"/>
        <w:rPr>
          <w:b/>
          <w:bCs/>
        </w:rPr>
      </w:pPr>
      <w:r w:rsidRPr="00075398">
        <w:rPr>
          <w:b/>
          <w:bCs/>
        </w:rPr>
        <w:t>New York</w:t>
      </w:r>
    </w:p>
    <w:p w14:paraId="76F4CF4E" w14:textId="77777777" w:rsidR="00075398" w:rsidRPr="00075398" w:rsidRDefault="00075398" w:rsidP="003A2BB8">
      <w:pPr>
        <w:numPr>
          <w:ilvl w:val="0"/>
          <w:numId w:val="89"/>
        </w:numPr>
        <w:spacing w:after="0"/>
      </w:pPr>
      <w:hyperlink r:id="rId247">
        <w:r w:rsidRPr="00075398">
          <w:rPr>
            <w:rStyle w:val="Hyperlink"/>
          </w:rPr>
          <w:t>Water Quality Improvement Project (WQIP) Program - NYSDEC</w:t>
        </w:r>
      </w:hyperlink>
      <w:r w:rsidRPr="00075398">
        <w:t xml:space="preserve"> ($11.1 million within watershed for wastewater treatment improvement or vacuum trucks in MS4 areas in FY25) – The WQIP program is a competitive, statewide reimbursement grant program that funds projects that directly improve water quality or habitat, promote flood risk reduction, restoration, and enhanced flood and climate resiliency, or protect a drinking water source.</w:t>
      </w:r>
    </w:p>
    <w:p w14:paraId="28C1C7AB" w14:textId="77777777" w:rsidR="00075398" w:rsidRPr="00075398" w:rsidRDefault="00075398" w:rsidP="003A2BB8">
      <w:pPr>
        <w:numPr>
          <w:ilvl w:val="0"/>
          <w:numId w:val="89"/>
        </w:numPr>
        <w:spacing w:after="0"/>
      </w:pPr>
      <w:hyperlink r:id="rId248">
        <w:r w:rsidRPr="00075398">
          <w:rPr>
            <w:rStyle w:val="Hyperlink"/>
          </w:rPr>
          <w:t>Water Infrastructure Improvement Program (WIIA) NYSEFC</w:t>
        </w:r>
      </w:hyperlink>
      <w:r w:rsidRPr="00075398">
        <w:t xml:space="preserve"> ($8.1 million within the watershed for wastewater treatment improvement) - The Water Infrastructure Improvement program provides competitive grants to help municipalities affordably undertake critical wastewater and drinking water infrastructure projects.</w:t>
      </w:r>
    </w:p>
    <w:p w14:paraId="2D15A6FE" w14:textId="77777777" w:rsidR="00075398" w:rsidRPr="00075398" w:rsidRDefault="00075398" w:rsidP="003A2BB8">
      <w:pPr>
        <w:numPr>
          <w:ilvl w:val="0"/>
          <w:numId w:val="89"/>
        </w:numPr>
        <w:spacing w:after="0"/>
      </w:pPr>
      <w:hyperlink r:id="rId249">
        <w:r w:rsidRPr="00075398">
          <w:rPr>
            <w:rStyle w:val="Hyperlink"/>
          </w:rPr>
          <w:t>Agriculture Nonpoint Source Abatement and Control (</w:t>
        </w:r>
        <w:proofErr w:type="spellStart"/>
        <w:r w:rsidRPr="00075398">
          <w:rPr>
            <w:rStyle w:val="Hyperlink"/>
          </w:rPr>
          <w:t>AgNPS</w:t>
        </w:r>
        <w:proofErr w:type="spellEnd"/>
        <w:r w:rsidRPr="00075398">
          <w:rPr>
            <w:rStyle w:val="Hyperlink"/>
          </w:rPr>
          <w:t>) –</w:t>
        </w:r>
      </w:hyperlink>
      <w:r w:rsidRPr="00075398">
        <w:t xml:space="preserve"> NYSAGM ($6.25 million within watershed in FY25) - The </w:t>
      </w:r>
      <w:proofErr w:type="spellStart"/>
      <w:r w:rsidRPr="00075398">
        <w:t>AgNPS</w:t>
      </w:r>
      <w:proofErr w:type="spellEnd"/>
      <w:r w:rsidRPr="00075398">
        <w:t xml:space="preserve"> program is a cost-share grant program that provides funding and technical assistance to address and prevent potential water quality issues that stem from farming activities through planning and implementation of on-farm projects.</w:t>
      </w:r>
    </w:p>
    <w:p w14:paraId="32B416C5" w14:textId="77777777" w:rsidR="00075398" w:rsidRPr="00075398" w:rsidRDefault="00075398" w:rsidP="003A2BB8">
      <w:pPr>
        <w:spacing w:after="0"/>
        <w:rPr>
          <w:b/>
          <w:bCs/>
        </w:rPr>
      </w:pPr>
      <w:r w:rsidRPr="00075398">
        <w:rPr>
          <w:b/>
          <w:bCs/>
        </w:rPr>
        <w:t>Pennsylvania</w:t>
      </w:r>
    </w:p>
    <w:p w14:paraId="41DA5BC2" w14:textId="77777777" w:rsidR="00075398" w:rsidRPr="00075398" w:rsidRDefault="00075398" w:rsidP="003A2BB8">
      <w:pPr>
        <w:numPr>
          <w:ilvl w:val="0"/>
          <w:numId w:val="89"/>
        </w:numPr>
        <w:spacing w:after="0"/>
      </w:pPr>
      <w:hyperlink r:id="rId250" w:anchor="accordion-84fb981b3b-item-4fc964f8e2" w:history="1"/>
      <w:hyperlink r:id="rId251">
        <w:r w:rsidRPr="00075398">
          <w:rPr>
            <w:rStyle w:val="Hyperlink"/>
          </w:rPr>
          <w:t>Department of Environmental Protection Countywide Action Plan Program</w:t>
        </w:r>
      </w:hyperlink>
      <w:r w:rsidRPr="00075398">
        <w:t xml:space="preserve"> ($22,958,688 in FY25 with $2,015,700 from EPA Chesapeake Bay Implementation Grant, $3,411,466 from EPA Chesapeake Bay Regulatory and Accountability Grant, $4,977,436 from EPA Most Effective Basin Funding, $5,332,693 from EPA Chesapeake Bay Infrastructure and Investment Jobs Act, $1,190,544 from EPA Local Government Implementation Grant, and $6,030,849 from Pennsylvania). This program funds a variety of nutrient-reducing implementation projects including agricultural best management practices, stream stabilization and enhancement projects, and floodplain restoration projects involving legacy sediment removal.</w:t>
      </w:r>
    </w:p>
    <w:p w14:paraId="70FEF34C" w14:textId="77777777" w:rsidR="00075398" w:rsidRPr="00075398" w:rsidRDefault="00075398" w:rsidP="003A2BB8">
      <w:pPr>
        <w:numPr>
          <w:ilvl w:val="0"/>
          <w:numId w:val="89"/>
        </w:numPr>
        <w:spacing w:after="0"/>
      </w:pPr>
      <w:hyperlink r:id="rId252">
        <w:r w:rsidRPr="00075398">
          <w:rPr>
            <w:rStyle w:val="Hyperlink"/>
          </w:rPr>
          <w:t>State Conservation Commission and Department of Environmental Protection Nutrient and Manure Management Program</w:t>
        </w:r>
      </w:hyperlink>
      <w:r w:rsidRPr="00075398">
        <w:t xml:space="preserve"> and </w:t>
      </w:r>
      <w:hyperlink r:id="rId253" w:history="1">
        <w:r w:rsidRPr="00075398">
          <w:rPr>
            <w:rStyle w:val="Hyperlink"/>
          </w:rPr>
          <w:t>Department of Environmental Protection Agricultural Source Abatement Fund</w:t>
        </w:r>
      </w:hyperlink>
      <w:r w:rsidRPr="00075398">
        <w:t xml:space="preserve"> ($10,605,070 in FFY25). This program implements statewide nutrient and manure management requirements on farms that produce and/or apply manure and supports staff at county conservation districts conducting on-the-ground conservation implementation and compliance assessments.</w:t>
      </w:r>
    </w:p>
    <w:p w14:paraId="7FC891EF" w14:textId="77777777" w:rsidR="00075398" w:rsidRPr="00075398" w:rsidRDefault="00075398" w:rsidP="003A2BB8">
      <w:pPr>
        <w:numPr>
          <w:ilvl w:val="0"/>
          <w:numId w:val="89"/>
        </w:numPr>
        <w:spacing w:after="0"/>
      </w:pPr>
      <w:hyperlink r:id="rId254" w:history="1"/>
      <w:hyperlink r:id="rId255" w:history="1"/>
      <w:hyperlink r:id="rId256" w:history="1"/>
      <w:hyperlink r:id="rId257" w:history="1"/>
      <w:r w:rsidRPr="00075398">
        <w:t xml:space="preserve"> </w:t>
      </w:r>
      <w:hyperlink r:id="rId258" w:history="1"/>
      <w:hyperlink r:id="rId259" w:history="1"/>
      <w:hyperlink r:id="rId260" w:history="1"/>
      <w:hyperlink r:id="rId261" w:history="1"/>
      <w:hyperlink r:id="rId262">
        <w:r w:rsidRPr="00075398">
          <w:rPr>
            <w:rStyle w:val="Hyperlink"/>
          </w:rPr>
          <w:t>State Conservation Commission Agriculture Conservation Assistance Program (ACAP)</w:t>
        </w:r>
      </w:hyperlink>
      <w:r w:rsidRPr="00075398">
        <w:t xml:space="preserve"> ACAP supports Pennsylvania farmers and agricultural landowners in their efforts to protect and enhance water quality. For 2025–2026, ACAP’s total funding is the sum of the $154 million federal ARPA allocation and the $35.75 million state share from the Clean Streams Fund, with funds distributed to county conservation districts to implement BMPs and reduce agricultural pollution.</w:t>
      </w:r>
    </w:p>
    <w:p w14:paraId="4C936A3F" w14:textId="77777777" w:rsidR="00075398" w:rsidRPr="00075398" w:rsidRDefault="00075398" w:rsidP="003A2BB8">
      <w:pPr>
        <w:spacing w:after="0"/>
        <w:rPr>
          <w:b/>
          <w:bCs/>
        </w:rPr>
      </w:pPr>
      <w:r w:rsidRPr="00075398">
        <w:rPr>
          <w:b/>
          <w:bCs/>
        </w:rPr>
        <w:t>West Virginia</w:t>
      </w:r>
    </w:p>
    <w:p w14:paraId="4E5FC66E" w14:textId="77777777" w:rsidR="00075398" w:rsidRPr="00075398" w:rsidRDefault="00075398" w:rsidP="003A2BB8">
      <w:pPr>
        <w:numPr>
          <w:ilvl w:val="0"/>
          <w:numId w:val="89"/>
        </w:numPr>
        <w:spacing w:after="0"/>
      </w:pPr>
      <w:proofErr w:type="spellStart"/>
      <w:r w:rsidRPr="00075398">
        <w:rPr>
          <w:u w:val="single"/>
        </w:rPr>
        <w:t>AgEP</w:t>
      </w:r>
      <w:proofErr w:type="spellEnd"/>
      <w:r w:rsidRPr="00075398">
        <w:t xml:space="preserve"> - The West Virginia Conservation Agency, in cooperation with local conservation districts, successfully supported the implementation of approximately $1.9 million in conservation Best Management Practices (BMPs) by utilizing the Agricultural Enhancement Program (</w:t>
      </w:r>
      <w:proofErr w:type="spellStart"/>
      <w:r w:rsidRPr="00075398">
        <w:t>AgEP</w:t>
      </w:r>
      <w:proofErr w:type="spellEnd"/>
      <w:r w:rsidRPr="00075398">
        <w:t xml:space="preserve">) funding to provide cost-share opportunities to eligible cooperators. </w:t>
      </w:r>
      <w:hyperlink r:id="rId263">
        <w:r w:rsidRPr="00075398">
          <w:rPr>
            <w:rStyle w:val="Hyperlink"/>
          </w:rPr>
          <w:t>https://www.wvca.us/AgEP.cfm</w:t>
        </w:r>
      </w:hyperlink>
    </w:p>
    <w:p w14:paraId="4B4C581B" w14:textId="77777777" w:rsidR="00075398" w:rsidRPr="00075398" w:rsidRDefault="00075398" w:rsidP="003A2BB8">
      <w:pPr>
        <w:numPr>
          <w:ilvl w:val="0"/>
          <w:numId w:val="89"/>
        </w:numPr>
        <w:spacing w:after="0"/>
      </w:pPr>
      <w:r w:rsidRPr="00075398">
        <w:rPr>
          <w:u w:val="single"/>
        </w:rPr>
        <w:lastRenderedPageBreak/>
        <w:t>Nonpoint Source Water Pollution Program:</w:t>
      </w:r>
      <w:r w:rsidRPr="00075398">
        <w:t xml:space="preserve"> Run by the </w:t>
      </w:r>
      <w:hyperlink r:id="rId264">
        <w:r w:rsidRPr="00075398">
          <w:rPr>
            <w:rStyle w:val="Hyperlink"/>
          </w:rPr>
          <w:t>West Virginia Department of Environmental Protection</w:t>
        </w:r>
      </w:hyperlink>
      <w:r w:rsidRPr="00075398">
        <w:t>, this effort funds local watershed projects, rain gardens, and stream restorations to control runoff through approximately $1.8 Million annually in federal grants and state match</w:t>
      </w:r>
    </w:p>
    <w:p w14:paraId="4ADCDE19" w14:textId="77777777" w:rsidR="00075398" w:rsidRPr="00075398" w:rsidRDefault="00075398" w:rsidP="003A2BB8">
      <w:pPr>
        <w:spacing w:after="0"/>
      </w:pPr>
      <w:r w:rsidRPr="00075398">
        <w:rPr>
          <w:b/>
          <w:bCs/>
        </w:rPr>
        <w:t>Chesapeake Bay Commission</w:t>
      </w:r>
    </w:p>
    <w:p w14:paraId="16413A34" w14:textId="77777777" w:rsidR="00075398" w:rsidRPr="00075398" w:rsidRDefault="00075398" w:rsidP="003A2BB8">
      <w:pPr>
        <w:numPr>
          <w:ilvl w:val="0"/>
          <w:numId w:val="127"/>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5F629D8D" w14:textId="77777777" w:rsidR="00075398" w:rsidRPr="00075398" w:rsidRDefault="00075398" w:rsidP="003A2BB8">
      <w:pPr>
        <w:spacing w:after="0"/>
      </w:pPr>
      <w:r w:rsidRPr="00075398">
        <w:rPr>
          <w:b/>
          <w:bCs/>
        </w:rPr>
        <w:t>U.S. Environmental Protection Agency</w:t>
      </w:r>
    </w:p>
    <w:p w14:paraId="6543210F" w14:textId="77777777" w:rsidR="00075398" w:rsidRPr="00075398" w:rsidRDefault="00075398" w:rsidP="003A2BB8">
      <w:pPr>
        <w:numPr>
          <w:ilvl w:val="0"/>
          <w:numId w:val="124"/>
        </w:numPr>
        <w:spacing w:after="0"/>
      </w:pPr>
      <w:hyperlink r:id="rId265">
        <w:r w:rsidRPr="00075398">
          <w:rPr>
            <w:rStyle w:val="Hyperlink"/>
          </w:rPr>
          <w:t>Signatory Implementation Grant Funding</w:t>
        </w:r>
      </w:hyperlink>
      <w:r w:rsidRPr="00075398">
        <w:t xml:space="preserve"> ($39.5M in FY26): This funding supports the management mechanisms established under the </w:t>
      </w:r>
      <w:r w:rsidRPr="00075398">
        <w:rPr>
          <w:i/>
          <w:iCs/>
        </w:rPr>
        <w:t>Chesapeake Bay Watershed Agreement</w:t>
      </w:r>
      <w:r w:rsidRPr="00075398">
        <w:t>, with an emphasis on state programs for control and abatement of nonpoint source nutrient and sediment loads.</w:t>
      </w:r>
    </w:p>
    <w:p w14:paraId="5B58196F" w14:textId="77777777" w:rsidR="00075398" w:rsidRPr="00075398" w:rsidRDefault="00075398" w:rsidP="003A2BB8">
      <w:pPr>
        <w:numPr>
          <w:ilvl w:val="0"/>
          <w:numId w:val="124"/>
        </w:numPr>
        <w:spacing w:after="0"/>
      </w:pPr>
      <w:hyperlink r:id="rId266">
        <w:r w:rsidRPr="00075398">
          <w:rPr>
            <w:rStyle w:val="Hyperlink"/>
          </w:rPr>
          <w:t>Innovative Nutrient and Sediment Reduction Grants Program</w:t>
        </w:r>
      </w:hyperlink>
      <w:r w:rsidRPr="00075398">
        <w:t xml:space="preserve"> ($10M in FY25): This competitive funding program accelerates regional watershed restoration projects to reduce nitrogen, phosphorus, and sediment pollution from entering the Chesapeake Bay. </w:t>
      </w:r>
      <w:r w:rsidRPr="00075398">
        <w:rPr>
          <w:u w:val="single"/>
        </w:rPr>
        <w:t xml:space="preserve"> </w:t>
      </w:r>
    </w:p>
    <w:p w14:paraId="5DD4A11F" w14:textId="77777777" w:rsidR="00075398" w:rsidRPr="00075398" w:rsidRDefault="00075398" w:rsidP="003A2BB8">
      <w:pPr>
        <w:numPr>
          <w:ilvl w:val="0"/>
          <w:numId w:val="124"/>
        </w:numPr>
        <w:spacing w:after="0"/>
      </w:pPr>
      <w:hyperlink r:id="rId267">
        <w:r w:rsidRPr="00075398">
          <w:rPr>
            <w:rStyle w:val="Hyperlink"/>
          </w:rPr>
          <w:t>Water Pollution Control Section 106 Grants Program</w:t>
        </w:r>
      </w:hyperlink>
      <w:r w:rsidRPr="00075398">
        <w:t xml:space="preserve"> ($11.6M in FY25): Section 106 grants support state, interstate and tribal water pollution control programs. Funds can be used for water quality monitoring and assessment, water quality standards and Total Maximum Daily Load development and implementation, National Pollutant Discharge Elimination System permitting and enforcement, source water protection, and ground water protection.</w:t>
      </w:r>
    </w:p>
    <w:p w14:paraId="41360E62" w14:textId="77777777" w:rsidR="00075398" w:rsidRPr="00075398" w:rsidRDefault="00075398" w:rsidP="003A2BB8">
      <w:pPr>
        <w:spacing w:after="0"/>
      </w:pPr>
      <w:r w:rsidRPr="00075398">
        <w:rPr>
          <w:b/>
          <w:bCs/>
        </w:rPr>
        <w:t>U.S. Army Corps of Engineers</w:t>
      </w:r>
    </w:p>
    <w:p w14:paraId="51D2A390" w14:textId="77777777" w:rsidR="00075398" w:rsidRPr="00075398" w:rsidRDefault="00075398" w:rsidP="003A2BB8">
      <w:pPr>
        <w:numPr>
          <w:ilvl w:val="0"/>
          <w:numId w:val="120"/>
        </w:numPr>
        <w:spacing w:after="0"/>
      </w:pPr>
      <w:r w:rsidRPr="00075398">
        <w:rPr>
          <w:u w:val="single"/>
        </w:rPr>
        <w:t xml:space="preserve">Chesapeake Bay Restoration and Protection Program, Section 510 </w:t>
      </w:r>
      <w:r w:rsidRPr="00075398">
        <w:t>($1M in FY26) This program supports sediment and erosion control; protection of eroding shorelines and streambanks; ecosystem restoration, including restoration of submerged aquatic vegetation; protection of essential public works; wastewater treatment and related facilities; water supply and related facilities; stormwater and drainage systems; beneficial uses of dredged material; and other related projects that may enhance the living resources of the estuary.  Study and implementation costs are cost-shared 75% federal, 25% non-federal.</w:t>
      </w:r>
    </w:p>
    <w:p w14:paraId="18D99C9D" w14:textId="77777777" w:rsidR="00075398" w:rsidRPr="00075398" w:rsidRDefault="00075398" w:rsidP="003A2BB8">
      <w:pPr>
        <w:spacing w:after="0"/>
      </w:pPr>
      <w:r w:rsidRPr="00075398">
        <w:rPr>
          <w:b/>
          <w:bCs/>
        </w:rPr>
        <w:t>U.S. Department of War</w:t>
      </w:r>
    </w:p>
    <w:p w14:paraId="6F59E995" w14:textId="77777777" w:rsidR="00075398" w:rsidRPr="00075398" w:rsidRDefault="00075398" w:rsidP="003A2BB8">
      <w:pPr>
        <w:numPr>
          <w:ilvl w:val="0"/>
          <w:numId w:val="121"/>
        </w:numPr>
        <w:spacing w:after="0"/>
      </w:pPr>
      <w:r w:rsidRPr="00075398">
        <w:rPr>
          <w:u w:val="single"/>
        </w:rPr>
        <w:t>Clean Water Act - Military installations implement stormwater BMPs</w:t>
      </w:r>
      <w:r w:rsidRPr="00075398">
        <w:t xml:space="preserve"> ($70M in 2025) to mitigate nutrient and sediment pollutants in runoff from buildings, roadways, </w:t>
      </w:r>
      <w:r w:rsidRPr="00075398">
        <w:lastRenderedPageBreak/>
        <w:t xml:space="preserve">parking lots, airfields, and natural areas to comply with Municipal Separate Storm Sewer System regulations and make progress toward Chesapeake Bay Total Maximum Daily Load federal planning goal commitments. </w:t>
      </w:r>
    </w:p>
    <w:p w14:paraId="6762DBF5" w14:textId="77777777" w:rsidR="00075398" w:rsidRPr="00075398" w:rsidRDefault="00075398" w:rsidP="003A2BB8">
      <w:pPr>
        <w:spacing w:after="0"/>
        <w:rPr>
          <w:b/>
          <w:bCs/>
          <w:u w:val="single"/>
        </w:rPr>
      </w:pPr>
      <w:r w:rsidRPr="00075398">
        <w:rPr>
          <w:b/>
          <w:bCs/>
        </w:rPr>
        <w:t xml:space="preserve">USDA Natural Resources Conservation Service </w:t>
      </w:r>
    </w:p>
    <w:p w14:paraId="569D3652" w14:textId="77777777" w:rsidR="00075398" w:rsidRPr="00075398" w:rsidRDefault="00075398" w:rsidP="003A2BB8">
      <w:pPr>
        <w:numPr>
          <w:ilvl w:val="0"/>
          <w:numId w:val="89"/>
        </w:numPr>
        <w:spacing w:after="0"/>
      </w:pPr>
      <w:r w:rsidRPr="00075398">
        <w:t>Environmental Quality Incentives Program (EQIP), Agricultural Management Assistance (AMA), and Conservation Stewardship Program (CSP) ($319,511,028 in FY25) Financial assistance delivered primarily through EQIP, AMA and CSP to support conservation and resource-management efforts throughout the Chesapeake Bay watershed.</w:t>
      </w:r>
    </w:p>
    <w:p w14:paraId="6839CC57" w14:textId="77777777" w:rsidR="00075398" w:rsidRPr="00075398" w:rsidRDefault="00075398" w:rsidP="00075398"/>
    <w:p w14:paraId="0C611CAC" w14:textId="77777777" w:rsidR="00075398" w:rsidRPr="00075398" w:rsidRDefault="00075398" w:rsidP="0000654A">
      <w:pPr>
        <w:pStyle w:val="Heading4"/>
        <w:rPr>
          <w:u w:val="single"/>
        </w:rPr>
      </w:pPr>
      <w:bookmarkStart w:id="111" w:name="_Toc243295343"/>
      <w:bookmarkStart w:id="112" w:name="_Toc243296773"/>
      <w:bookmarkStart w:id="113" w:name="_Toc243574107"/>
      <w:bookmarkStart w:id="114" w:name="_Toc243575581"/>
      <w:r w:rsidRPr="00075398">
        <w:rPr>
          <w:lang w:val="en"/>
        </w:rPr>
        <w:t>Toxic &amp; Emerging Contaminants Outcome</w:t>
      </w:r>
      <w:bookmarkEnd w:id="111"/>
      <w:bookmarkEnd w:id="112"/>
      <w:bookmarkEnd w:id="113"/>
      <w:bookmarkEnd w:id="114"/>
    </w:p>
    <w:p w14:paraId="049597A7" w14:textId="77777777" w:rsidR="00075398" w:rsidRPr="00075398" w:rsidRDefault="00075398" w:rsidP="003A2BB8">
      <w:pPr>
        <w:spacing w:after="0"/>
        <w:rPr>
          <w:b/>
          <w:bCs/>
        </w:rPr>
      </w:pPr>
      <w:r w:rsidRPr="00075398">
        <w:rPr>
          <w:b/>
          <w:bCs/>
        </w:rPr>
        <w:t>Delaware</w:t>
      </w:r>
    </w:p>
    <w:p w14:paraId="79E798BD" w14:textId="77777777" w:rsidR="00075398" w:rsidRPr="00075398" w:rsidRDefault="00075398" w:rsidP="003A2BB8">
      <w:pPr>
        <w:numPr>
          <w:ilvl w:val="0"/>
          <w:numId w:val="89"/>
        </w:numPr>
        <w:spacing w:after="0"/>
      </w:pPr>
      <w:hyperlink r:id="rId268" w:anchor=":~:text=The%20Watershed%20Approach%20to%20Toxics,it%20has%20on%20watershed%20health.">
        <w:r w:rsidRPr="00075398">
          <w:rPr>
            <w:rStyle w:val="Hyperlink"/>
          </w:rPr>
          <w:t>DNREC Watershed Approach to Toxics Assessment and Restoration (WATAR) Program</w:t>
        </w:r>
      </w:hyperlink>
      <w:r w:rsidRPr="00075398">
        <w:t xml:space="preserve"> (FY25 – N/A**) supports a watershed-scale approach to evaluating where contamination comes from, how far it gets into Delaware’s waterways and water bodies, and what effects it has on watershed health. Jointly managed between DNREC’s Division of Watershed Stewardship – Watershed Assessment and Management Section (DWS-WAMS) and DNREC’s Division of Waste &amp; Hazardous Substances – Remediation Section (DWHS-RS). </w:t>
      </w:r>
    </w:p>
    <w:p w14:paraId="44DB77E8" w14:textId="77777777" w:rsidR="00075398" w:rsidRPr="00075398" w:rsidRDefault="00075398" w:rsidP="003A2BB8">
      <w:pPr>
        <w:numPr>
          <w:ilvl w:val="0"/>
          <w:numId w:val="89"/>
        </w:numPr>
        <w:spacing w:after="0"/>
      </w:pPr>
      <w:r w:rsidRPr="00075398">
        <w:t>** Annual appropriations are a mix of federal and state sources and cannot be determined at this time.</w:t>
      </w:r>
    </w:p>
    <w:p w14:paraId="3293D2D4" w14:textId="77777777" w:rsidR="00075398" w:rsidRPr="00075398" w:rsidRDefault="00075398" w:rsidP="003A2BB8">
      <w:pPr>
        <w:spacing w:after="0"/>
      </w:pPr>
      <w:r w:rsidRPr="00075398">
        <w:rPr>
          <w:b/>
          <w:bCs/>
        </w:rPr>
        <w:t xml:space="preserve">District of Columbia </w:t>
      </w:r>
      <w:r w:rsidRPr="00075398">
        <w:t xml:space="preserve"> </w:t>
      </w:r>
    </w:p>
    <w:p w14:paraId="6C0BD6CB" w14:textId="77777777" w:rsidR="00075398" w:rsidRPr="00075398" w:rsidRDefault="00075398" w:rsidP="003A2BB8">
      <w:pPr>
        <w:numPr>
          <w:ilvl w:val="0"/>
          <w:numId w:val="132"/>
        </w:numPr>
        <w:spacing w:after="0"/>
      </w:pPr>
      <w:r w:rsidRPr="00075398">
        <w:rPr>
          <w:u w:val="single"/>
        </w:rPr>
        <w:t>Single</w:t>
      </w:r>
      <w:r w:rsidRPr="00075398">
        <w:rPr>
          <w:u w:val="single"/>
        </w:rPr>
        <w:noBreakHyphen/>
        <w:t>Use Plastics Legislation</w:t>
      </w:r>
      <w:r w:rsidRPr="00075398">
        <w:t xml:space="preserve"> (4 FTEs in FY25): DOEE reduces toxic inputs by regulating single</w:t>
      </w:r>
      <w:r w:rsidRPr="00075398">
        <w:noBreakHyphen/>
        <w:t xml:space="preserve">use plastics through measures such as the </w:t>
      </w:r>
      <w:hyperlink r:id="rId269" w:history="1">
        <w:r w:rsidRPr="00075398">
          <w:rPr>
            <w:rStyle w:val="Hyperlink"/>
          </w:rPr>
          <w:t>Straw Ban</w:t>
        </w:r>
      </w:hyperlink>
      <w:r w:rsidRPr="00075398">
        <w:t xml:space="preserve"> </w:t>
      </w:r>
      <w:hyperlink r:id="rId270" w:history="1"/>
      <w:r w:rsidRPr="00075398">
        <w:t xml:space="preserve">, the </w:t>
      </w:r>
      <w:hyperlink r:id="rId271" w:history="1">
        <w:r w:rsidRPr="00075398">
          <w:rPr>
            <w:rStyle w:val="Hyperlink"/>
          </w:rPr>
          <w:t>Bag Fee,</w:t>
        </w:r>
      </w:hyperlink>
      <w:hyperlink r:id="rId272" w:history="1"/>
      <w:r w:rsidRPr="00075398">
        <w:t xml:space="preserve"> and </w:t>
      </w:r>
      <w:hyperlink r:id="rId273" w:history="1">
        <w:r w:rsidRPr="00075398">
          <w:rPr>
            <w:rStyle w:val="Hyperlink"/>
          </w:rPr>
          <w:t>Food Service Ware</w:t>
        </w:r>
      </w:hyperlink>
      <w:r w:rsidRPr="00075398">
        <w:t xml:space="preserve"> Restrictions</w:t>
      </w:r>
      <w:hyperlink r:id="rId274" w:history="1"/>
      <w:r w:rsidRPr="00075398">
        <w:t xml:space="preserve">. These programs cut off upstream sources of microplastics and other harmful chemicals before they enter District waterways and communities. </w:t>
      </w:r>
    </w:p>
    <w:p w14:paraId="1D3C2A67" w14:textId="77777777" w:rsidR="00075398" w:rsidRPr="00075398" w:rsidRDefault="00075398" w:rsidP="003A2BB8">
      <w:pPr>
        <w:numPr>
          <w:ilvl w:val="0"/>
          <w:numId w:val="131"/>
        </w:numPr>
        <w:spacing w:after="0"/>
      </w:pPr>
      <w:hyperlink r:id="rId275" w:history="1">
        <w:r w:rsidRPr="00075398">
          <w:rPr>
            <w:rStyle w:val="Hyperlink"/>
          </w:rPr>
          <w:t>Anacostia River Sediment Project:</w:t>
        </w:r>
      </w:hyperlink>
      <w:r w:rsidRPr="00075398">
        <w:t xml:space="preserve"> ($1,100,000 in FY25) DOEE has been investigating contaminated sediments in the Anacostia River </w:t>
      </w:r>
      <w:hyperlink r:id="rId276" w:history="1"/>
      <w:hyperlink r:id="rId277" w:history="1"/>
      <w:r w:rsidRPr="00075398">
        <w:t>to identify legacy toxics, assess exposure pathways, and design remediation strategies that prevent pollutants from re</w:t>
      </w:r>
      <w:r w:rsidRPr="00075398">
        <w:noBreakHyphen/>
        <w:t xml:space="preserve">mobilizing into the water column or accumulating in fish, wildlife, and neighborhood environments. </w:t>
      </w:r>
    </w:p>
    <w:p w14:paraId="28336040" w14:textId="77777777" w:rsidR="00075398" w:rsidRPr="00075398" w:rsidRDefault="00075398" w:rsidP="003A2BB8">
      <w:pPr>
        <w:numPr>
          <w:ilvl w:val="0"/>
          <w:numId w:val="130"/>
        </w:numPr>
        <w:spacing w:after="0"/>
      </w:pPr>
      <w:r w:rsidRPr="00075398">
        <w:rPr>
          <w:u w:val="single"/>
        </w:rPr>
        <w:t>Product Stewardship &amp; Reuse DC:</w:t>
      </w:r>
      <w:r w:rsidRPr="00075398">
        <w:t xml:space="preserve"> (4 FTEs in FY25) DOEE advances toxics prevention through oversight and implementation of </w:t>
      </w:r>
      <w:hyperlink r:id="rId278" w:history="1">
        <w:r w:rsidRPr="00075398">
          <w:rPr>
            <w:rStyle w:val="Hyperlink"/>
          </w:rPr>
          <w:t>Paint Stewardship</w:t>
        </w:r>
      </w:hyperlink>
      <w:r w:rsidRPr="00075398">
        <w:t xml:space="preserve">, </w:t>
      </w:r>
      <w:hyperlink r:id="rId279" w:history="1">
        <w:r w:rsidRPr="00075398">
          <w:rPr>
            <w:rStyle w:val="Hyperlink"/>
          </w:rPr>
          <w:t>Battery Stewardship</w:t>
        </w:r>
      </w:hyperlink>
      <w:hyperlink r:id="rId280" w:history="1"/>
      <w:r w:rsidRPr="00075398">
        <w:t xml:space="preserve">, and </w:t>
      </w:r>
      <w:hyperlink r:id="rId281" w:history="1">
        <w:r w:rsidRPr="00075398">
          <w:rPr>
            <w:rStyle w:val="Hyperlink"/>
          </w:rPr>
          <w:t>Electronics Stewardship</w:t>
        </w:r>
      </w:hyperlink>
      <w:r w:rsidRPr="00075398">
        <w:t xml:space="preserve">  that ensure hazardous materials are safely collected and diverted from disposal. </w:t>
      </w:r>
      <w:hyperlink r:id="rId282" w:history="1">
        <w:r w:rsidRPr="00075398">
          <w:rPr>
            <w:rStyle w:val="Hyperlink"/>
          </w:rPr>
          <w:t>Reuse DC</w:t>
        </w:r>
      </w:hyperlink>
      <w:hyperlink r:id="rId283" w:history="1"/>
      <w:r w:rsidRPr="00075398">
        <w:t xml:space="preserve"> expands circular pathways that keep products in use and reduce contamination risks across the waste stream.</w:t>
      </w:r>
    </w:p>
    <w:p w14:paraId="56003EE1" w14:textId="77777777" w:rsidR="00075398" w:rsidRPr="00075398" w:rsidRDefault="00075398" w:rsidP="003A2BB8">
      <w:pPr>
        <w:spacing w:after="0"/>
        <w:rPr>
          <w:b/>
          <w:bCs/>
        </w:rPr>
      </w:pPr>
      <w:r w:rsidRPr="00075398">
        <w:rPr>
          <w:b/>
          <w:bCs/>
        </w:rPr>
        <w:lastRenderedPageBreak/>
        <w:t>Maryland</w:t>
      </w:r>
    </w:p>
    <w:p w14:paraId="62793074" w14:textId="77777777" w:rsidR="00075398" w:rsidRPr="00075398" w:rsidRDefault="00075398" w:rsidP="003A2BB8">
      <w:pPr>
        <w:numPr>
          <w:ilvl w:val="0"/>
          <w:numId w:val="89"/>
        </w:numPr>
        <w:spacing w:after="0"/>
      </w:pPr>
      <w:hyperlink r:id="rId284">
        <w:r w:rsidRPr="00075398">
          <w:rPr>
            <w:rStyle w:val="Hyperlink"/>
          </w:rPr>
          <w:t xml:space="preserve">Maryland’s Winter Maintenance Training </w:t>
        </w:r>
      </w:hyperlink>
      <w:r w:rsidRPr="00075398">
        <w:t>($50K and 1 FTE supporting the program in FY25) This training provides publicly-available education and strategies to reduce salt application during winter, leading to reduced chloride in the runoff.</w:t>
      </w:r>
    </w:p>
    <w:p w14:paraId="5E44AF80" w14:textId="77777777" w:rsidR="00075398" w:rsidRPr="00075398" w:rsidRDefault="00075398" w:rsidP="003A2BB8">
      <w:pPr>
        <w:numPr>
          <w:ilvl w:val="0"/>
          <w:numId w:val="89"/>
        </w:numPr>
        <w:spacing w:after="0"/>
      </w:pPr>
      <w:hyperlink r:id="rId285">
        <w:r w:rsidRPr="00075398">
          <w:rPr>
            <w:rStyle w:val="Hyperlink"/>
          </w:rPr>
          <w:t>Maryland PFAS Action Plan and Activities</w:t>
        </w:r>
      </w:hyperlink>
      <w:r w:rsidRPr="00075398">
        <w:t xml:space="preserve"> (No specific funding; multiple MDE Units perform the activities described within this plan) Maryland’s PFAS Action Plan lays out how the state is monitoring PFAS, reducing exposure, and helping communities respond to contamination.  </w:t>
      </w:r>
    </w:p>
    <w:p w14:paraId="0C0DA7C8" w14:textId="77777777" w:rsidR="00075398" w:rsidRPr="00075398" w:rsidRDefault="00075398" w:rsidP="003A2BB8">
      <w:pPr>
        <w:spacing w:after="0"/>
        <w:rPr>
          <w:b/>
          <w:bCs/>
        </w:rPr>
      </w:pPr>
      <w:r w:rsidRPr="00075398">
        <w:rPr>
          <w:b/>
          <w:bCs/>
        </w:rPr>
        <w:t>New York</w:t>
      </w:r>
    </w:p>
    <w:p w14:paraId="02EA54D0" w14:textId="77777777" w:rsidR="00075398" w:rsidRPr="00075398" w:rsidRDefault="00075398" w:rsidP="003A2BB8">
      <w:pPr>
        <w:numPr>
          <w:ilvl w:val="0"/>
          <w:numId w:val="89"/>
        </w:numPr>
        <w:spacing w:after="0"/>
      </w:pPr>
      <w:hyperlink r:id="rId286">
        <w:r w:rsidRPr="00075398">
          <w:rPr>
            <w:rStyle w:val="Hyperlink"/>
          </w:rPr>
          <w:t>Water Quality Improvement Project (WQIP) Program - NYSDEC</w:t>
        </w:r>
      </w:hyperlink>
      <w:r w:rsidRPr="00075398">
        <w:t xml:space="preserve"> ($3.3 million within watershed for salt storage or road salt reduction projects in FY25) - The WQIP program is a competitive, statewide reimbursement grant program that funds projects that directly improve water quality or habitat, promote flood risk reduction, restoration, and enhanced flood and climate resiliency, or protect a drinking water source.</w:t>
      </w:r>
    </w:p>
    <w:p w14:paraId="72C46908" w14:textId="77777777" w:rsidR="00075398" w:rsidRPr="00075398" w:rsidRDefault="00075398" w:rsidP="003A2BB8">
      <w:pPr>
        <w:spacing w:after="0"/>
        <w:rPr>
          <w:b/>
          <w:bCs/>
        </w:rPr>
      </w:pPr>
      <w:r w:rsidRPr="00075398">
        <w:rPr>
          <w:b/>
          <w:bCs/>
        </w:rPr>
        <w:t>Pennsylvania</w:t>
      </w:r>
    </w:p>
    <w:p w14:paraId="73FE3DF5" w14:textId="77777777" w:rsidR="00075398" w:rsidRPr="00075398" w:rsidRDefault="00075398" w:rsidP="003A2BB8">
      <w:pPr>
        <w:numPr>
          <w:ilvl w:val="0"/>
          <w:numId w:val="89"/>
        </w:numPr>
        <w:spacing w:after="0"/>
      </w:pPr>
      <w:hyperlink r:id="rId287">
        <w:r w:rsidRPr="00075398">
          <w:rPr>
            <w:rStyle w:val="Hyperlink"/>
          </w:rPr>
          <w:t>Department of Environmental Protection Water Pollution Control Program</w:t>
        </w:r>
      </w:hyperlink>
      <w:r w:rsidRPr="00075398">
        <w:t xml:space="preserve"> ($9,015,794 in FY25 from Pennsylvania in Section 106, Section 106 Supplemental and Section 604(b)) This program establishes water quality standards and then monitors to assess attainment of those standards within the waterways of Pennsylvania.</w:t>
      </w:r>
    </w:p>
    <w:p w14:paraId="7B9BE00E" w14:textId="77777777" w:rsidR="00075398" w:rsidRPr="00075398" w:rsidRDefault="00075398" w:rsidP="003A2BB8">
      <w:pPr>
        <w:numPr>
          <w:ilvl w:val="0"/>
          <w:numId w:val="89"/>
        </w:numPr>
        <w:spacing w:after="0"/>
      </w:pPr>
      <w:hyperlink r:id="rId288" w:history="1">
        <w:r w:rsidRPr="00075398">
          <w:rPr>
            <w:rStyle w:val="Hyperlink"/>
          </w:rPr>
          <w:t>Department of Environmental Protection Contaminants of Emerging Concern Studies</w:t>
        </w:r>
      </w:hyperlink>
      <w:r w:rsidRPr="00075398">
        <w:t xml:space="preserve"> These studies focus on contaminants of emerging concern (CECs), including pharmaceuticals, per- and </w:t>
      </w:r>
      <w:proofErr w:type="spellStart"/>
      <w:r w:rsidRPr="00075398">
        <w:t>polyfluoroakyl</w:t>
      </w:r>
      <w:proofErr w:type="spellEnd"/>
      <w:r w:rsidRPr="00075398">
        <w:t xml:space="preserve"> substances (PFAS), polycyclic aromatic hydrocarbons (PAHs), microplastics, endocrine disrupting compounds (EDCs), and neonicotinoid insecticides. </w:t>
      </w:r>
    </w:p>
    <w:p w14:paraId="25EF6343" w14:textId="77777777" w:rsidR="00075398" w:rsidRPr="00075398" w:rsidRDefault="00075398" w:rsidP="003A2BB8">
      <w:pPr>
        <w:spacing w:after="0"/>
        <w:rPr>
          <w:b/>
          <w:bCs/>
        </w:rPr>
      </w:pPr>
      <w:r w:rsidRPr="00075398">
        <w:rPr>
          <w:b/>
          <w:bCs/>
        </w:rPr>
        <w:t>West Virginia</w:t>
      </w:r>
    </w:p>
    <w:p w14:paraId="6BBFC3A6" w14:textId="77777777" w:rsidR="00075398" w:rsidRPr="00075398" w:rsidRDefault="00075398" w:rsidP="003A2BB8">
      <w:pPr>
        <w:numPr>
          <w:ilvl w:val="0"/>
          <w:numId w:val="89"/>
        </w:numPr>
        <w:spacing w:after="0"/>
      </w:pPr>
      <w:r w:rsidRPr="00075398">
        <w:rPr>
          <w:u w:val="single"/>
        </w:rPr>
        <w:t xml:space="preserve">WV Emerging Contaminants Working Group: </w:t>
      </w:r>
      <w:r w:rsidRPr="00075398">
        <w:t>Formed collaboratively by the West Virginia Department of Environmental Protection (WVDEP) and the Bureau for Public Health, this task force directly engages with public water systems to evaluate treatment processes, remove PFAS compounds, and safeguard drinking water</w:t>
      </w:r>
    </w:p>
    <w:p w14:paraId="36C1ADFE" w14:textId="77777777" w:rsidR="00075398" w:rsidRPr="00075398" w:rsidRDefault="00075398" w:rsidP="003A2BB8">
      <w:pPr>
        <w:numPr>
          <w:ilvl w:val="0"/>
          <w:numId w:val="89"/>
        </w:numPr>
        <w:spacing w:after="0"/>
      </w:pPr>
      <w:r w:rsidRPr="00075398">
        <w:rPr>
          <w:u w:val="single"/>
        </w:rPr>
        <w:t xml:space="preserve"> WVDEP Office of Environmental Remediation (OER): </w:t>
      </w:r>
      <w:r w:rsidRPr="00075398">
        <w:t xml:space="preserve">Manages programs like the </w:t>
      </w:r>
      <w:hyperlink r:id="rId289">
        <w:r w:rsidRPr="00075398">
          <w:rPr>
            <w:rStyle w:val="Hyperlink"/>
          </w:rPr>
          <w:t>Voluntary Remediation Program</w:t>
        </w:r>
      </w:hyperlink>
      <w:r w:rsidRPr="00075398">
        <w:t xml:space="preserve"> and the Brownfields Assistance Program, which use certified Licensed Remediation Specialists (LRS) to oversee the cleanup of properties contaminated by legacy toxics (such as PCBs)</w:t>
      </w:r>
    </w:p>
    <w:p w14:paraId="3F3CB853" w14:textId="77777777" w:rsidR="00075398" w:rsidRPr="00075398" w:rsidRDefault="00075398" w:rsidP="003A2BB8">
      <w:pPr>
        <w:spacing w:after="0"/>
      </w:pPr>
      <w:r w:rsidRPr="00075398">
        <w:rPr>
          <w:b/>
          <w:bCs/>
        </w:rPr>
        <w:t>Chesapeake Bay Commission</w:t>
      </w:r>
    </w:p>
    <w:p w14:paraId="177813D5" w14:textId="77777777" w:rsidR="00075398" w:rsidRPr="00075398" w:rsidRDefault="00075398" w:rsidP="003A2BB8">
      <w:pPr>
        <w:numPr>
          <w:ilvl w:val="0"/>
          <w:numId w:val="126"/>
        </w:numPr>
        <w:spacing w:after="0"/>
      </w:pPr>
      <w:r w:rsidRPr="00075398">
        <w:lastRenderedPageBreak/>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749D9763" w14:textId="77777777" w:rsidR="00075398" w:rsidRPr="00075398" w:rsidRDefault="00075398" w:rsidP="003A2BB8">
      <w:pPr>
        <w:spacing w:after="0"/>
      </w:pPr>
      <w:r w:rsidRPr="00075398">
        <w:rPr>
          <w:b/>
          <w:bCs/>
        </w:rPr>
        <w:t>U.S. Environmental Protection Agency</w:t>
      </w:r>
    </w:p>
    <w:p w14:paraId="5CC595F7" w14:textId="77777777" w:rsidR="00075398" w:rsidRPr="00075398" w:rsidRDefault="00075398" w:rsidP="003A2BB8">
      <w:pPr>
        <w:numPr>
          <w:ilvl w:val="0"/>
          <w:numId w:val="123"/>
        </w:numPr>
        <w:spacing w:after="0"/>
      </w:pPr>
      <w:hyperlink r:id="rId290">
        <w:r w:rsidRPr="00075398">
          <w:rPr>
            <w:rStyle w:val="Hyperlink"/>
          </w:rPr>
          <w:t>The Emerging Contaminants in Small or Disadvantaged Communities grant program</w:t>
        </w:r>
      </w:hyperlink>
      <w:r w:rsidRPr="00075398">
        <w:t xml:space="preserve"> ($133M in FY26): Provides states and territories (in the Mid-Atlantic region) with grants to public water systems in small or disadvantaged communities to address emerging contaminants, including PFAS.</w:t>
      </w:r>
    </w:p>
    <w:p w14:paraId="23171F3E" w14:textId="77777777" w:rsidR="00075398" w:rsidRPr="00075398" w:rsidRDefault="00075398" w:rsidP="003A2BB8">
      <w:pPr>
        <w:numPr>
          <w:ilvl w:val="0"/>
          <w:numId w:val="123"/>
        </w:numPr>
        <w:spacing w:after="0"/>
      </w:pPr>
      <w:r w:rsidRPr="00075398">
        <w:t xml:space="preserve"> </w:t>
      </w:r>
      <w:hyperlink r:id="rId291">
        <w:r w:rsidRPr="00075398">
          <w:rPr>
            <w:rStyle w:val="Hyperlink"/>
          </w:rPr>
          <w:t>Brownfields Grants Program</w:t>
        </w:r>
      </w:hyperlink>
      <w:r w:rsidRPr="00075398">
        <w:t xml:space="preserve"> ($21M in FY25): Provides grants and technical assistance to communities, states, tribes and others (in the Mid-Atlantic region) to assess, safely clean up and help them to sustainably reuse contaminated properties.</w:t>
      </w:r>
    </w:p>
    <w:p w14:paraId="49164053" w14:textId="77777777" w:rsidR="00075398" w:rsidRPr="00075398" w:rsidRDefault="00075398" w:rsidP="003A2BB8">
      <w:pPr>
        <w:numPr>
          <w:ilvl w:val="0"/>
          <w:numId w:val="123"/>
        </w:numPr>
        <w:spacing w:after="0"/>
      </w:pPr>
      <w:hyperlink r:id="rId292">
        <w:r w:rsidRPr="00075398">
          <w:rPr>
            <w:rStyle w:val="Hyperlink"/>
          </w:rPr>
          <w:t>Clean Water State Revolving Fund</w:t>
        </w:r>
      </w:hyperlink>
      <w:r w:rsidRPr="00075398">
        <w:t xml:space="preserve"> ($227.5M in FY25): A federal-state partnership that provides low-cost financing to communities for a wide range of water quality infrastructure projects, including municipal wastewater facilities, nonpoint source pollution control, decentralized wastewater treatment systems, stormwater runoff mitigation, green infrastructure, estuary protection, and water reuse.</w:t>
      </w:r>
    </w:p>
    <w:p w14:paraId="75AE8FD5" w14:textId="77777777" w:rsidR="00075398" w:rsidRPr="00075398" w:rsidRDefault="00075398" w:rsidP="003A2BB8">
      <w:pPr>
        <w:spacing w:after="0"/>
      </w:pPr>
      <w:r w:rsidRPr="00075398">
        <w:rPr>
          <w:b/>
          <w:bCs/>
        </w:rPr>
        <w:t>U.S. Fish and Wildlife Service</w:t>
      </w:r>
    </w:p>
    <w:p w14:paraId="44D0DCDC" w14:textId="77777777" w:rsidR="00075398" w:rsidRPr="00075398" w:rsidRDefault="00075398" w:rsidP="003A2BB8">
      <w:pPr>
        <w:numPr>
          <w:ilvl w:val="0"/>
          <w:numId w:val="89"/>
        </w:numPr>
        <w:spacing w:after="0"/>
      </w:pPr>
      <w:r w:rsidRPr="00075398">
        <w:rPr>
          <w:u w:val="single"/>
        </w:rPr>
        <w:t>Natural Resource Damage Assessment</w:t>
      </w:r>
      <w:r w:rsidRPr="00075398">
        <w:t xml:space="preserve"> ($850,000 in FY24) evaluates and heals natural resources harmed by oil spills or releases of hazardous substances.</w:t>
      </w:r>
    </w:p>
    <w:p w14:paraId="1BB5AEC7" w14:textId="77777777" w:rsidR="00075398" w:rsidRPr="00075398" w:rsidRDefault="00075398" w:rsidP="00075398"/>
    <w:p w14:paraId="23FECD61" w14:textId="77777777" w:rsidR="00075398" w:rsidRPr="00075398" w:rsidRDefault="00075398" w:rsidP="0000654A">
      <w:pPr>
        <w:pStyle w:val="Heading4"/>
        <w:rPr>
          <w:u w:val="single"/>
        </w:rPr>
      </w:pPr>
      <w:bookmarkStart w:id="115" w:name="_Toc243295344"/>
      <w:bookmarkStart w:id="116" w:name="_Toc243296774"/>
      <w:bookmarkStart w:id="117" w:name="_Toc243574108"/>
      <w:bookmarkStart w:id="118" w:name="_Toc243575582"/>
      <w:r w:rsidRPr="00075398">
        <w:rPr>
          <w:lang w:val="en"/>
        </w:rPr>
        <w:t>Water Quality, Standards Attainment &amp; Monitoring Outcome</w:t>
      </w:r>
      <w:bookmarkEnd w:id="115"/>
      <w:bookmarkEnd w:id="116"/>
      <w:bookmarkEnd w:id="117"/>
      <w:bookmarkEnd w:id="118"/>
    </w:p>
    <w:p w14:paraId="0119C7DA" w14:textId="77777777" w:rsidR="00075398" w:rsidRPr="00075398" w:rsidRDefault="00075398" w:rsidP="003A2BB8">
      <w:pPr>
        <w:spacing w:after="0"/>
        <w:rPr>
          <w:b/>
          <w:bCs/>
        </w:rPr>
      </w:pPr>
      <w:r w:rsidRPr="00075398">
        <w:rPr>
          <w:b/>
          <w:bCs/>
        </w:rPr>
        <w:t>Delaware</w:t>
      </w:r>
    </w:p>
    <w:p w14:paraId="55149FDB" w14:textId="77777777" w:rsidR="00075398" w:rsidRPr="00075398" w:rsidRDefault="00075398" w:rsidP="003A2BB8">
      <w:pPr>
        <w:numPr>
          <w:ilvl w:val="0"/>
          <w:numId w:val="89"/>
        </w:numPr>
        <w:spacing w:after="0"/>
      </w:pPr>
      <w:hyperlink r:id="rId293">
        <w:r w:rsidRPr="00075398">
          <w:rPr>
            <w:rStyle w:val="Hyperlink"/>
          </w:rPr>
          <w:t>Delaware’s Surface Water Quality Monitoring Program</w:t>
        </w:r>
      </w:hyperlink>
      <w:r w:rsidRPr="00075398">
        <w:t xml:space="preserve"> (FY25 – N/A**) collects data on the chemical, physical and biological characteristics of Delaware's surface waters, and these data are used to identify long-term trends in surface water quality, monitor achievement of Surface Water Quality Standards, calculate annual nutrient loads and track progress toward achieving TMDL targets, identify and prioritize high-quality and degraded surface waters, and evaluate the overall success of Delaware's water quality management efforts.</w:t>
      </w:r>
    </w:p>
    <w:p w14:paraId="13456E1A" w14:textId="77777777" w:rsidR="00075398" w:rsidRPr="00075398" w:rsidRDefault="00075398" w:rsidP="003A2BB8">
      <w:pPr>
        <w:numPr>
          <w:ilvl w:val="0"/>
          <w:numId w:val="89"/>
        </w:numPr>
        <w:spacing w:after="0"/>
      </w:pPr>
      <w:hyperlink r:id="rId294">
        <w:r w:rsidRPr="00075398">
          <w:rPr>
            <w:rStyle w:val="Hyperlink"/>
          </w:rPr>
          <w:t>DNREC’s Division of Water Ambient Groundwater Monitoring Program</w:t>
        </w:r>
      </w:hyperlink>
      <w:r w:rsidRPr="00075398">
        <w:t xml:space="preserve"> (Estimated $30k in FY25 in the Chesapeake Bay Watershed) monitors statewide ambient groundwater quality and runs a network of monitoring wells across the state, including five monitoring wells in the Chesapeake Bay Watershed, which establish </w:t>
      </w:r>
      <w:r w:rsidRPr="00075398">
        <w:lastRenderedPageBreak/>
        <w:t xml:space="preserve">baseline water quality in Delaware’s watersheds and assist in making recommendations to management for future policy considerations. </w:t>
      </w:r>
    </w:p>
    <w:p w14:paraId="699D9CB5" w14:textId="77777777" w:rsidR="00075398" w:rsidRPr="00075398" w:rsidRDefault="00075398" w:rsidP="003A2BB8">
      <w:pPr>
        <w:numPr>
          <w:ilvl w:val="0"/>
          <w:numId w:val="89"/>
        </w:numPr>
        <w:spacing w:after="0"/>
      </w:pPr>
      <w:r w:rsidRPr="00075398">
        <w:t>** Annual appropriations are a mix of federal and state sources and cannot be determined at this time.</w:t>
      </w:r>
    </w:p>
    <w:p w14:paraId="5E91AD9C" w14:textId="77777777" w:rsidR="00075398" w:rsidRPr="00075398" w:rsidRDefault="00075398" w:rsidP="003A2BB8">
      <w:pPr>
        <w:spacing w:after="0"/>
      </w:pPr>
      <w:r w:rsidRPr="00075398">
        <w:rPr>
          <w:b/>
          <w:bCs/>
        </w:rPr>
        <w:t xml:space="preserve">District of Columbia </w:t>
      </w:r>
      <w:r w:rsidRPr="00075398">
        <w:t xml:space="preserve"> </w:t>
      </w:r>
    </w:p>
    <w:p w14:paraId="15BE1C0E" w14:textId="77777777" w:rsidR="00075398" w:rsidRPr="00075398" w:rsidRDefault="00075398" w:rsidP="003A2BB8">
      <w:pPr>
        <w:numPr>
          <w:ilvl w:val="0"/>
          <w:numId w:val="129"/>
        </w:numPr>
        <w:spacing w:after="0"/>
      </w:pPr>
      <w:hyperlink r:id="rId295" w:history="1"/>
      <w:hyperlink r:id="rId296" w:history="1"/>
      <w:r w:rsidRPr="00075398">
        <w:rPr>
          <w:u w:val="single"/>
        </w:rPr>
        <w:t>Clean Water Construction</w:t>
      </w:r>
      <w:r w:rsidRPr="00075398">
        <w:t xml:space="preserve"> ($30 million in FY25) The mission of the District of Columbia’s Clean Water Construction program is to fund the design and construction of voluntary projects that provide clean water to District streams and rivers. Projects are selected for funding using the process described by the District of Columbia Project Priority Rating System (PPRS).</w:t>
      </w:r>
    </w:p>
    <w:p w14:paraId="39470B85" w14:textId="77777777" w:rsidR="00075398" w:rsidRPr="00075398" w:rsidRDefault="00075398" w:rsidP="003A2BB8">
      <w:pPr>
        <w:numPr>
          <w:ilvl w:val="0"/>
          <w:numId w:val="128"/>
        </w:numPr>
        <w:spacing w:after="0"/>
      </w:pPr>
      <w:hyperlink r:id="rId297" w:history="1"/>
      <w:hyperlink r:id="rId298" w:history="1"/>
      <w:hyperlink r:id="rId299" w:history="1"/>
      <w:proofErr w:type="spellStart"/>
      <w:r w:rsidRPr="00075398">
        <w:rPr>
          <w:u w:val="single"/>
        </w:rPr>
        <w:t>RiverSmart</w:t>
      </w:r>
      <w:proofErr w:type="spellEnd"/>
      <w:r w:rsidRPr="00075398">
        <w:rPr>
          <w:u w:val="single"/>
        </w:rPr>
        <w:t xml:space="preserve"> Programs</w:t>
      </w:r>
      <w:r w:rsidRPr="00075398">
        <w:t xml:space="preserve">: </w:t>
      </w:r>
      <w:proofErr w:type="gramStart"/>
      <w:r w:rsidRPr="00075398">
        <w:t>( $</w:t>
      </w:r>
      <w:proofErr w:type="gramEnd"/>
      <w:r w:rsidRPr="00075398">
        <w:t xml:space="preserve">2,100,000 in FY25) Through </w:t>
      </w:r>
      <w:hyperlink r:id="rId300" w:history="1">
        <w:proofErr w:type="spellStart"/>
        <w:r w:rsidRPr="00075398">
          <w:rPr>
            <w:rStyle w:val="Hyperlink"/>
          </w:rPr>
          <w:t>RiverSmart</w:t>
        </w:r>
        <w:proofErr w:type="spellEnd"/>
      </w:hyperlink>
      <w:r w:rsidRPr="00075398">
        <w:t xml:space="preserve"> , DOEE partners with residents, schools, and businesses to install rain gardens, cisterns, permeable pavement, and other green infrastructure, while planting trees that filter stormwater, reduce nutrient runoff, and capture sediment before it reaches District waterways. </w:t>
      </w:r>
    </w:p>
    <w:p w14:paraId="7591BD43" w14:textId="77777777" w:rsidR="00075398" w:rsidRPr="00075398" w:rsidRDefault="00075398" w:rsidP="003A2BB8">
      <w:pPr>
        <w:numPr>
          <w:ilvl w:val="0"/>
          <w:numId w:val="128"/>
        </w:numPr>
        <w:spacing w:after="0"/>
      </w:pPr>
      <w:r w:rsidRPr="00075398">
        <w:t>Clean Rivers Project ($2,600,000,000 total for ongoing work): The Clean Rivers Project is DC Water's ongoing program to reduce combined sewer overflows (CSO's) into the District's waterways - the Anacostia and Potomac Rivers and Rock Creek. The Project is a massive infrastructure program designed to capture and clean wastewater during rainfalls before it ever reaches our rivers.</w:t>
      </w:r>
    </w:p>
    <w:p w14:paraId="7316AC45" w14:textId="77777777" w:rsidR="00075398" w:rsidRPr="00075398" w:rsidRDefault="00075398" w:rsidP="003A2BB8">
      <w:pPr>
        <w:spacing w:after="0"/>
        <w:rPr>
          <w:b/>
          <w:bCs/>
        </w:rPr>
      </w:pPr>
      <w:r w:rsidRPr="00075398">
        <w:rPr>
          <w:b/>
          <w:bCs/>
        </w:rPr>
        <w:t>Maryland</w:t>
      </w:r>
    </w:p>
    <w:p w14:paraId="47DBD9DD" w14:textId="77777777" w:rsidR="00075398" w:rsidRPr="00075398" w:rsidRDefault="00075398" w:rsidP="003A2BB8">
      <w:pPr>
        <w:numPr>
          <w:ilvl w:val="0"/>
          <w:numId w:val="89"/>
        </w:numPr>
        <w:spacing w:after="0"/>
      </w:pPr>
      <w:hyperlink r:id="rId301">
        <w:r w:rsidRPr="00075398">
          <w:rPr>
            <w:rStyle w:val="Hyperlink"/>
          </w:rPr>
          <w:t>Maryland’s Integrated Report of Surface Water Quality (IR)</w:t>
        </w:r>
      </w:hyperlink>
      <w:r w:rsidRPr="00075398">
        <w:t xml:space="preserve"> (No specific funding; 1.5 FTEs supported this program in FY25) Maryland works with VADEQ and the Bay Program to develop and refine new assessment methods to address how to assess all of the dissolved oxygen criteria established for the designated uses (e.g., Migratory Fish Spawning and Nursery) present in the Chesapeake Bay.</w:t>
      </w:r>
    </w:p>
    <w:p w14:paraId="5841C46E" w14:textId="77777777" w:rsidR="00075398" w:rsidRPr="00075398" w:rsidRDefault="00075398" w:rsidP="003A2BB8">
      <w:pPr>
        <w:spacing w:after="0"/>
        <w:rPr>
          <w:b/>
          <w:bCs/>
        </w:rPr>
      </w:pPr>
      <w:r w:rsidRPr="00075398">
        <w:rPr>
          <w:b/>
          <w:bCs/>
        </w:rPr>
        <w:t>New York</w:t>
      </w:r>
    </w:p>
    <w:p w14:paraId="6E19A54C" w14:textId="77777777" w:rsidR="00075398" w:rsidRPr="00075398" w:rsidRDefault="00075398" w:rsidP="003A2BB8">
      <w:pPr>
        <w:numPr>
          <w:ilvl w:val="0"/>
          <w:numId w:val="89"/>
        </w:numPr>
        <w:spacing w:after="0"/>
      </w:pPr>
      <w:hyperlink r:id="rId302">
        <w:r w:rsidRPr="00075398">
          <w:rPr>
            <w:rStyle w:val="Hyperlink"/>
          </w:rPr>
          <w:t>New York State Water Quality Monitoring Program – NYSDEC</w:t>
        </w:r>
      </w:hyperlink>
      <w:r w:rsidRPr="00075398">
        <w:t xml:space="preserve"> </w:t>
      </w:r>
      <w:proofErr w:type="spellStart"/>
      <w:r w:rsidRPr="00075398">
        <w:t>NYSDEC</w:t>
      </w:r>
      <w:proofErr w:type="spellEnd"/>
      <w:r w:rsidRPr="00075398">
        <w:t xml:space="preserve"> has comprehensive monitoring program strategy that serves all water quality management needs and includes NYSDEC staff and external partners, watershed groups, and the public.</w:t>
      </w:r>
    </w:p>
    <w:p w14:paraId="68E73FAE" w14:textId="77777777" w:rsidR="00075398" w:rsidRPr="00075398" w:rsidRDefault="00075398" w:rsidP="003A2BB8">
      <w:pPr>
        <w:spacing w:after="0"/>
        <w:rPr>
          <w:b/>
          <w:bCs/>
        </w:rPr>
      </w:pPr>
      <w:r w:rsidRPr="00075398">
        <w:rPr>
          <w:b/>
          <w:bCs/>
        </w:rPr>
        <w:t xml:space="preserve">Pennsylvania </w:t>
      </w:r>
    </w:p>
    <w:p w14:paraId="0A82E5C8" w14:textId="77777777" w:rsidR="00075398" w:rsidRPr="00075398" w:rsidRDefault="00075398" w:rsidP="003A2BB8">
      <w:pPr>
        <w:numPr>
          <w:ilvl w:val="0"/>
          <w:numId w:val="89"/>
        </w:numPr>
        <w:spacing w:after="0"/>
      </w:pPr>
      <w:hyperlink r:id="rId303">
        <w:r w:rsidRPr="00075398">
          <w:rPr>
            <w:rStyle w:val="Hyperlink"/>
          </w:rPr>
          <w:t>Department of Environmental Protection Water Pollution Control Program</w:t>
        </w:r>
      </w:hyperlink>
      <w:r w:rsidRPr="00075398">
        <w:t xml:space="preserve"> ($9,015,794 in FY25 from Pennsylvania in Section 106, Section 106 Supplemental and Section 604(b)) This program establishes water quality standards and then monitors to assess attainment of those standards within the waterways of Pennsylvania.</w:t>
      </w:r>
    </w:p>
    <w:p w14:paraId="5AB5EEE4" w14:textId="77777777" w:rsidR="00075398" w:rsidRPr="00075398" w:rsidRDefault="00075398" w:rsidP="003A2BB8">
      <w:pPr>
        <w:numPr>
          <w:ilvl w:val="0"/>
          <w:numId w:val="89"/>
        </w:numPr>
        <w:spacing w:after="0"/>
      </w:pPr>
      <w:hyperlink r:id="rId304">
        <w:r w:rsidRPr="00075398">
          <w:rPr>
            <w:rStyle w:val="Hyperlink"/>
          </w:rPr>
          <w:t>Department of Environmental Protection Section 319 Nonpoint Source Management Grants</w:t>
        </w:r>
      </w:hyperlink>
      <w:r w:rsidRPr="00075398">
        <w:t xml:space="preserve">  ($300,000 in FFY27) The Tier III Monitoring Project Type of the PA Section 319 Nonpoint Source Management Grant supports workforce certification and direct monitoring.</w:t>
      </w:r>
    </w:p>
    <w:p w14:paraId="109A7460" w14:textId="77777777" w:rsidR="00075398" w:rsidRPr="00075398" w:rsidRDefault="00075398" w:rsidP="003A2BB8">
      <w:pPr>
        <w:spacing w:after="0"/>
        <w:rPr>
          <w:b/>
          <w:bCs/>
        </w:rPr>
      </w:pPr>
      <w:r w:rsidRPr="00075398">
        <w:rPr>
          <w:b/>
          <w:bCs/>
        </w:rPr>
        <w:t>Virginia</w:t>
      </w:r>
    </w:p>
    <w:p w14:paraId="106F4EA9" w14:textId="77777777" w:rsidR="00075398" w:rsidRPr="00075398" w:rsidRDefault="00075398" w:rsidP="003A2BB8">
      <w:pPr>
        <w:numPr>
          <w:ilvl w:val="0"/>
          <w:numId w:val="89"/>
        </w:numPr>
        <w:spacing w:after="0"/>
      </w:pPr>
      <w:hyperlink r:id="rId305">
        <w:r w:rsidRPr="00075398">
          <w:rPr>
            <w:rStyle w:val="Hyperlink"/>
          </w:rPr>
          <w:t>Virginia’s Chesapeake Bay Monitoring Program</w:t>
        </w:r>
      </w:hyperlink>
      <w:r w:rsidRPr="00075398">
        <w:t> ($3,482,208 in FY25, with $1,741,104 from EPA and $1,741,104 in State Match Funds) aims to continually improve the capacity to monitor and assess the effects of management actions being undertaken to implement the Bay Total Maximum Daily Load (TMDL) and improve water quality. The partnership uses the monitoring results to report annually to the public on progress made in attaining established Bay water quality standards and trends in reducing nutrients and sediment in the watershed.</w:t>
      </w:r>
    </w:p>
    <w:p w14:paraId="19295D53" w14:textId="77777777" w:rsidR="00075398" w:rsidRPr="00075398" w:rsidRDefault="00075398" w:rsidP="003A2BB8">
      <w:pPr>
        <w:spacing w:after="0"/>
        <w:rPr>
          <w:b/>
          <w:bCs/>
        </w:rPr>
      </w:pPr>
      <w:r w:rsidRPr="00075398">
        <w:rPr>
          <w:b/>
          <w:bCs/>
        </w:rPr>
        <w:t>West Virginia</w:t>
      </w:r>
    </w:p>
    <w:p w14:paraId="62EDE7E8" w14:textId="77777777" w:rsidR="00075398" w:rsidRPr="00075398" w:rsidRDefault="00075398" w:rsidP="003A2BB8">
      <w:pPr>
        <w:numPr>
          <w:ilvl w:val="0"/>
          <w:numId w:val="89"/>
        </w:numPr>
        <w:spacing w:after="0"/>
      </w:pPr>
      <w:hyperlink r:id="rId306">
        <w:r w:rsidRPr="00075398">
          <w:rPr>
            <w:rStyle w:val="Hyperlink"/>
          </w:rPr>
          <w:t>WVDEP Water Quality Standards Program</w:t>
        </w:r>
      </w:hyperlink>
      <w:r w:rsidRPr="00075398">
        <w:rPr>
          <w:b/>
          <w:bCs/>
        </w:rPr>
        <w:t>:</w:t>
      </w:r>
      <w:r w:rsidRPr="00075398">
        <w:t xml:space="preserve"> Defines the legal boundaries for pollutants entering West Virginia waters from wastewater plants, industrial sites, and storm sewers</w:t>
      </w:r>
    </w:p>
    <w:p w14:paraId="5BE6964E" w14:textId="77777777" w:rsidR="00075398" w:rsidRPr="00075398" w:rsidRDefault="00075398" w:rsidP="003A2BB8">
      <w:pPr>
        <w:numPr>
          <w:ilvl w:val="0"/>
          <w:numId w:val="89"/>
        </w:numPr>
        <w:spacing w:after="0"/>
      </w:pPr>
      <w:hyperlink r:id="rId307">
        <w:r w:rsidRPr="00075398">
          <w:rPr>
            <w:rStyle w:val="Hyperlink"/>
          </w:rPr>
          <w:t>Total Maximum Daily Loads (TMDL)</w:t>
        </w:r>
      </w:hyperlink>
      <w:r w:rsidRPr="00075398">
        <w:rPr>
          <w:b/>
          <w:bCs/>
          <w:u w:val="single"/>
        </w:rPr>
        <w:t>:</w:t>
      </w:r>
      <w:r w:rsidRPr="00075398">
        <w:rPr>
          <w:u w:val="single"/>
        </w:rPr>
        <w:t xml:space="preserve"> </w:t>
      </w:r>
      <w:r w:rsidRPr="00075398">
        <w:t>Creates targeted "pollution budgets" and action plans for specific streams that fail to meet state water quality standards</w:t>
      </w:r>
    </w:p>
    <w:p w14:paraId="3821252C" w14:textId="77777777" w:rsidR="00075398" w:rsidRPr="00075398" w:rsidRDefault="00075398" w:rsidP="003A2BB8">
      <w:pPr>
        <w:numPr>
          <w:ilvl w:val="0"/>
          <w:numId w:val="89"/>
        </w:numPr>
        <w:spacing w:after="0"/>
      </w:pPr>
      <w:hyperlink r:id="rId308">
        <w:r w:rsidRPr="00075398">
          <w:rPr>
            <w:rStyle w:val="Hyperlink"/>
          </w:rPr>
          <w:t>WVDA Environmental Programs (Moorefield)</w:t>
        </w:r>
      </w:hyperlink>
      <w:r w:rsidRPr="00075398">
        <w:rPr>
          <w:b/>
          <w:bCs/>
        </w:rPr>
        <w:t>:</w:t>
      </w:r>
      <w:r w:rsidRPr="00075398">
        <w:t xml:space="preserve"> Managed by the Department of Agriculture, this program tracks long-term water quality trends in agricultural streams and assists producers with nutrient management compliance</w:t>
      </w:r>
    </w:p>
    <w:p w14:paraId="6A9BE5F8" w14:textId="77777777" w:rsidR="00075398" w:rsidRPr="00075398" w:rsidRDefault="00075398" w:rsidP="003A2BB8">
      <w:pPr>
        <w:spacing w:after="0"/>
      </w:pPr>
      <w:r w:rsidRPr="00075398">
        <w:rPr>
          <w:b/>
          <w:bCs/>
        </w:rPr>
        <w:t>Chesapeake Bay Commission</w:t>
      </w:r>
    </w:p>
    <w:p w14:paraId="79D244E4" w14:textId="77777777" w:rsidR="00075398" w:rsidRPr="00075398" w:rsidRDefault="00075398" w:rsidP="003A2BB8">
      <w:pPr>
        <w:numPr>
          <w:ilvl w:val="0"/>
          <w:numId w:val="125"/>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12A9CAF4" w14:textId="77777777" w:rsidR="00075398" w:rsidRPr="00075398" w:rsidRDefault="00075398" w:rsidP="003A2BB8">
      <w:pPr>
        <w:spacing w:after="0"/>
      </w:pPr>
      <w:r w:rsidRPr="00075398">
        <w:rPr>
          <w:b/>
          <w:bCs/>
        </w:rPr>
        <w:t>U.S. Environmental Protection Agency</w:t>
      </w:r>
    </w:p>
    <w:p w14:paraId="16DBAA51" w14:textId="77777777" w:rsidR="00075398" w:rsidRPr="00075398" w:rsidRDefault="00075398" w:rsidP="003A2BB8">
      <w:pPr>
        <w:numPr>
          <w:ilvl w:val="0"/>
          <w:numId w:val="122"/>
        </w:numPr>
        <w:spacing w:after="0"/>
      </w:pPr>
      <w:hyperlink r:id="rId309">
        <w:r w:rsidRPr="00075398">
          <w:rPr>
            <w:rStyle w:val="Hyperlink"/>
          </w:rPr>
          <w:t>Signatory Monitoring Grants</w:t>
        </w:r>
      </w:hyperlink>
      <w:r w:rsidRPr="00075398">
        <w:t xml:space="preserve"> ($4.9M in FY26): This funding supports monitoring the Chesapeake Bay ecosystem with a focus on water quality and living resources throughout the watershed, as well as analysis of short-term and long-term trends. </w:t>
      </w:r>
    </w:p>
    <w:p w14:paraId="04219755" w14:textId="77777777" w:rsidR="00075398" w:rsidRPr="00075398" w:rsidRDefault="00075398" w:rsidP="003A2BB8">
      <w:pPr>
        <w:numPr>
          <w:ilvl w:val="0"/>
          <w:numId w:val="122"/>
        </w:numPr>
        <w:spacing w:after="0"/>
      </w:pPr>
      <w:hyperlink r:id="rId310">
        <w:r w:rsidRPr="00075398">
          <w:rPr>
            <w:rStyle w:val="Hyperlink"/>
          </w:rPr>
          <w:t>Water Pollution Control Section 106 Grants Program</w:t>
        </w:r>
      </w:hyperlink>
      <w:r w:rsidRPr="00075398">
        <w:t xml:space="preserve"> ($11.6M in FY25): Section 106 grants support state, interstate and tribal water pollution control programs. Funds can be used for water quality monitoring and assessment, water quality standards and Total Maximum Daily Load development and implementation, National Pollutant Discharge Elimination System permitting and enforcement, source water protection, and ground water protection.</w:t>
      </w:r>
    </w:p>
    <w:p w14:paraId="17B74A4F" w14:textId="77777777" w:rsidR="00075398" w:rsidRPr="00075398" w:rsidRDefault="00075398" w:rsidP="003A2BB8">
      <w:pPr>
        <w:numPr>
          <w:ilvl w:val="0"/>
          <w:numId w:val="122"/>
        </w:numPr>
        <w:spacing w:after="0"/>
      </w:pPr>
      <w:hyperlink r:id="rId311">
        <w:r w:rsidRPr="00075398">
          <w:rPr>
            <w:rStyle w:val="Hyperlink"/>
          </w:rPr>
          <w:t>Non-Point Source Program Grants (Section 319)</w:t>
        </w:r>
      </w:hyperlink>
      <w:r w:rsidRPr="00075398">
        <w:t xml:space="preserve"> ($9.2M in FY25): States, territories and tribes receive grant money that supports a wide variety of activities including technical assistance, financial assistance, education, training, technology transfer, demonstration projects and monitoring to assess the success of specific nonpoint source implementation projects.</w:t>
      </w:r>
    </w:p>
    <w:p w14:paraId="6DAA758A" w14:textId="77777777" w:rsidR="00075398" w:rsidRPr="00075398" w:rsidRDefault="00075398" w:rsidP="003A2BB8">
      <w:pPr>
        <w:spacing w:after="0"/>
      </w:pPr>
      <w:r w:rsidRPr="00075398">
        <w:rPr>
          <w:b/>
          <w:bCs/>
        </w:rPr>
        <w:t>National Oceanic and Atmospheric Association</w:t>
      </w:r>
    </w:p>
    <w:p w14:paraId="3F6C1BDB" w14:textId="77777777" w:rsidR="00075398" w:rsidRPr="00075398" w:rsidRDefault="00075398" w:rsidP="003A2BB8">
      <w:pPr>
        <w:numPr>
          <w:ilvl w:val="0"/>
          <w:numId w:val="119"/>
        </w:numPr>
        <w:spacing w:after="0"/>
      </w:pPr>
      <w:hyperlink r:id="rId312">
        <w:r w:rsidRPr="00075398">
          <w:rPr>
            <w:rStyle w:val="Hyperlink"/>
            <w:lang w:val="en"/>
          </w:rPr>
          <w:t>NOAA Chesapeake Bay Office</w:t>
        </w:r>
      </w:hyperlink>
      <w:r w:rsidRPr="00075398">
        <w:rPr>
          <w:lang w:val="en"/>
        </w:rPr>
        <w:t xml:space="preserve"> ($434,000 in FY25) provides support for tidal water quality monitoring, specifically the water column hypoxia monitoring network </w:t>
      </w:r>
    </w:p>
    <w:p w14:paraId="3175699D" w14:textId="77777777" w:rsidR="00075398" w:rsidRPr="00075398" w:rsidRDefault="00075398" w:rsidP="00075398"/>
    <w:p w14:paraId="006189B3" w14:textId="77777777" w:rsidR="00075398" w:rsidRPr="00075398" w:rsidRDefault="00075398" w:rsidP="00BB7311">
      <w:pPr>
        <w:pStyle w:val="Heading3"/>
        <w:rPr>
          <w:lang w:val="en"/>
        </w:rPr>
      </w:pPr>
      <w:bookmarkStart w:id="119" w:name="_Toc243295345"/>
      <w:bookmarkStart w:id="120" w:name="_Toc243296775"/>
      <w:bookmarkStart w:id="121" w:name="_Toc243574109"/>
      <w:bookmarkStart w:id="122" w:name="_Toc243575583"/>
      <w:r w:rsidRPr="00075398">
        <w:rPr>
          <w:lang w:val="en"/>
        </w:rPr>
        <w:t>Healthy Landscapes Goal 3</w:t>
      </w:r>
      <w:bookmarkEnd w:id="119"/>
      <w:bookmarkEnd w:id="120"/>
      <w:bookmarkEnd w:id="121"/>
      <w:bookmarkEnd w:id="122"/>
    </w:p>
    <w:p w14:paraId="38EC4D74" w14:textId="77777777" w:rsidR="00075398" w:rsidRPr="00075398" w:rsidRDefault="00075398" w:rsidP="0000654A">
      <w:pPr>
        <w:pStyle w:val="Heading4"/>
        <w:rPr>
          <w:lang w:val="en"/>
        </w:rPr>
      </w:pPr>
      <w:bookmarkStart w:id="123" w:name="_Toc243295346"/>
      <w:bookmarkStart w:id="124" w:name="_Toc243296776"/>
      <w:bookmarkStart w:id="125" w:name="_Toc243574110"/>
      <w:bookmarkStart w:id="126" w:name="_Toc243575584"/>
      <w:r w:rsidRPr="00075398">
        <w:rPr>
          <w:lang w:val="en"/>
        </w:rPr>
        <w:t>Adapting to Changing Environmental Conditions Outcome</w:t>
      </w:r>
      <w:bookmarkEnd w:id="123"/>
      <w:bookmarkEnd w:id="124"/>
      <w:bookmarkEnd w:id="125"/>
      <w:bookmarkEnd w:id="126"/>
    </w:p>
    <w:p w14:paraId="5C64222C" w14:textId="77777777" w:rsidR="00075398" w:rsidRPr="00075398" w:rsidRDefault="00075398" w:rsidP="003A2BB8">
      <w:pPr>
        <w:spacing w:after="0"/>
        <w:rPr>
          <w:b/>
          <w:bCs/>
        </w:rPr>
      </w:pPr>
      <w:r w:rsidRPr="00075398">
        <w:rPr>
          <w:b/>
          <w:bCs/>
        </w:rPr>
        <w:t>Delaware</w:t>
      </w:r>
    </w:p>
    <w:p w14:paraId="087FE1B5" w14:textId="77777777" w:rsidR="00075398" w:rsidRPr="00075398" w:rsidRDefault="00075398" w:rsidP="003A2BB8">
      <w:pPr>
        <w:numPr>
          <w:ilvl w:val="0"/>
          <w:numId w:val="89"/>
        </w:numPr>
        <w:spacing w:after="0"/>
      </w:pPr>
      <w:hyperlink r:id="rId313">
        <w:r w:rsidRPr="00075398">
          <w:rPr>
            <w:rStyle w:val="Hyperlink"/>
          </w:rPr>
          <w:t>DNREC Climate and Sustainability Section</w:t>
        </w:r>
      </w:hyperlink>
      <w:r w:rsidRPr="00075398">
        <w:t xml:space="preserve"> (Estimated $2 million in FY25 in the Chesapeake Bay Watershed) is charged with coordinating state actions that reduce the greenhouse gas emissions that cause climate change and improving Delaware’s resiliency to climate change impacts through technical assistance, financial incentives, policy development, pilot projects, and education initiatives.</w:t>
      </w:r>
    </w:p>
    <w:p w14:paraId="2D028990" w14:textId="77777777" w:rsidR="00075398" w:rsidRPr="00075398" w:rsidRDefault="00075398" w:rsidP="003A2BB8">
      <w:pPr>
        <w:numPr>
          <w:ilvl w:val="0"/>
          <w:numId w:val="89"/>
        </w:numPr>
        <w:spacing w:after="0"/>
      </w:pPr>
      <w:hyperlink r:id="rId314">
        <w:r w:rsidRPr="00075398">
          <w:rPr>
            <w:rStyle w:val="Hyperlink"/>
          </w:rPr>
          <w:t>Tree for Every Delawarean Initiative</w:t>
        </w:r>
      </w:hyperlink>
      <w:r w:rsidRPr="00075398">
        <w:t xml:space="preserve"> (TEDI) (Estimated $78K in FY25</w:t>
      </w:r>
      <w:r w:rsidRPr="00075398">
        <w:rPr>
          <w:u w:val="single"/>
        </w:rPr>
        <w:t xml:space="preserve"> </w:t>
      </w:r>
      <w:r w:rsidRPr="00075398">
        <w:t>in the Chesapeake Bay Watershed) is a statewide effort supported by DNREC, the Delaware Forest Service, and other environmental stakeholders to improve air and water quality, preserve soil, and support wildlife – and they play a critical role in helping to fight climate change.</w:t>
      </w:r>
    </w:p>
    <w:p w14:paraId="5564249D" w14:textId="77777777" w:rsidR="00075398" w:rsidRPr="00075398" w:rsidRDefault="00075398" w:rsidP="003A2BB8">
      <w:pPr>
        <w:spacing w:after="0"/>
      </w:pPr>
      <w:r w:rsidRPr="00075398">
        <w:rPr>
          <w:b/>
          <w:bCs/>
        </w:rPr>
        <w:t xml:space="preserve">District of Columbia </w:t>
      </w:r>
      <w:r w:rsidRPr="00075398">
        <w:t xml:space="preserve">  </w:t>
      </w:r>
    </w:p>
    <w:p w14:paraId="7DDD89ED" w14:textId="77777777" w:rsidR="00075398" w:rsidRPr="00075398" w:rsidRDefault="00075398" w:rsidP="003A2BB8">
      <w:pPr>
        <w:numPr>
          <w:ilvl w:val="0"/>
          <w:numId w:val="149"/>
        </w:numPr>
        <w:spacing w:after="0"/>
      </w:pPr>
      <w:hyperlink r:id="rId315" w:history="1">
        <w:r w:rsidRPr="00075398">
          <w:rPr>
            <w:rStyle w:val="Hyperlink"/>
          </w:rPr>
          <w:t>Climate Ready DC 2.0</w:t>
        </w:r>
      </w:hyperlink>
      <w:r w:rsidRPr="00075398">
        <w:rPr>
          <w:u w:val="single"/>
        </w:rPr>
        <w:t xml:space="preserve"> </w:t>
      </w:r>
      <w:r w:rsidRPr="00075398">
        <w:t>($315,000 in FY25):</w:t>
      </w:r>
      <w:r w:rsidRPr="00075398">
        <w:rPr>
          <w:u w:val="single"/>
        </w:rPr>
        <w:t xml:space="preserve"> </w:t>
      </w:r>
      <w:r w:rsidRPr="00075398">
        <w:t>DOEE is updating the District’s climate adaptation plan with new climate projections, vulnerability analyses, and sector</w:t>
      </w:r>
      <w:r w:rsidRPr="00075398">
        <w:noBreakHyphen/>
        <w:t xml:space="preserve">specific resilience strategies. DOEE aims to provide a foundation for preparing communities, infrastructure, and natural systems for future conditions within the District.  </w:t>
      </w:r>
    </w:p>
    <w:p w14:paraId="370142B5" w14:textId="77777777" w:rsidR="00075398" w:rsidRPr="00075398" w:rsidRDefault="00075398" w:rsidP="003A2BB8">
      <w:pPr>
        <w:numPr>
          <w:ilvl w:val="0"/>
          <w:numId w:val="148"/>
        </w:numPr>
        <w:spacing w:after="0"/>
      </w:pPr>
      <w:r w:rsidRPr="00075398">
        <w:rPr>
          <w:u w:val="single"/>
        </w:rPr>
        <w:t>Flood Resilience Programs:</w:t>
      </w:r>
      <w:r w:rsidRPr="00075398">
        <w:t xml:space="preserve"> (Flood Smart Homes had $505,000 in FY25</w:t>
      </w:r>
      <w:r w:rsidRPr="00075398">
        <w:rPr>
          <w:b/>
          <w:bCs/>
        </w:rPr>
        <w:t xml:space="preserve">) </w:t>
      </w:r>
      <w:r w:rsidRPr="00075398">
        <w:t>DOEE advances neighborhood</w:t>
      </w:r>
      <w:r w:rsidRPr="00075398">
        <w:noBreakHyphen/>
        <w:t>scale flood resilience through initiatives like Flood Smart Homes and the Watts Branch Resiliency Study. DOEE combines household</w:t>
      </w:r>
      <w:r w:rsidRPr="00075398">
        <w:noBreakHyphen/>
        <w:t>level mitigation, watershed</w:t>
      </w:r>
      <w:r w:rsidRPr="00075398">
        <w:noBreakHyphen/>
        <w:t xml:space="preserve">scale analysis, and community engagement to reduce risk from riverine and interior flooding. </w:t>
      </w:r>
    </w:p>
    <w:p w14:paraId="4668EC1A" w14:textId="77777777" w:rsidR="00075398" w:rsidRPr="00075398" w:rsidRDefault="00075398" w:rsidP="003A2BB8">
      <w:pPr>
        <w:numPr>
          <w:ilvl w:val="0"/>
          <w:numId w:val="147"/>
        </w:numPr>
        <w:spacing w:after="0"/>
      </w:pPr>
      <w:hyperlink r:id="rId316" w:history="1">
        <w:r w:rsidRPr="00075398">
          <w:rPr>
            <w:rStyle w:val="Hyperlink"/>
          </w:rPr>
          <w:t>Integrated Flood Model:</w:t>
        </w:r>
      </w:hyperlink>
      <w:r w:rsidRPr="00075398">
        <w:t xml:space="preserve"> ($1,500,000 in FY25) DOEE is developing an Integrated Flood Model that unifies riverine, coastal, and stormwater dynamics into a single </w:t>
      </w:r>
      <w:r w:rsidRPr="00075398">
        <w:lastRenderedPageBreak/>
        <w:t>analytical framework. This program gives the District a tool for evaluating flood hazards and guiding long</w:t>
      </w:r>
      <w:r w:rsidRPr="00075398">
        <w:noBreakHyphen/>
        <w:t>term resilience planning.</w:t>
      </w:r>
    </w:p>
    <w:p w14:paraId="42366CD3" w14:textId="77777777" w:rsidR="00075398" w:rsidRPr="00075398" w:rsidRDefault="00075398" w:rsidP="003A2BB8">
      <w:pPr>
        <w:spacing w:after="0"/>
        <w:rPr>
          <w:b/>
          <w:bCs/>
        </w:rPr>
      </w:pPr>
      <w:r w:rsidRPr="00075398">
        <w:rPr>
          <w:b/>
          <w:bCs/>
        </w:rPr>
        <w:t>Maryland</w:t>
      </w:r>
    </w:p>
    <w:p w14:paraId="3CF9AA27" w14:textId="77777777" w:rsidR="00075398" w:rsidRPr="00075398" w:rsidRDefault="00075398" w:rsidP="003A2BB8">
      <w:pPr>
        <w:numPr>
          <w:ilvl w:val="0"/>
          <w:numId w:val="89"/>
        </w:numPr>
        <w:spacing w:after="0"/>
      </w:pPr>
      <w:hyperlink r:id="rId317">
        <w:r w:rsidRPr="00075398">
          <w:rPr>
            <w:rStyle w:val="Hyperlink"/>
          </w:rPr>
          <w:t>The Resilience through Restoration Initiative</w:t>
        </w:r>
      </w:hyperlink>
      <w:r w:rsidRPr="00075398">
        <w:t xml:space="preserve"> ($2.7M in FY25) This initiative prioritizes nature-based solutions to harness living shorelines, wetlands, and natural stormwater practices to maximize shoreline protection from the impacts of changing environmental conditions such as erosion and flooding.</w:t>
      </w:r>
    </w:p>
    <w:p w14:paraId="5101694B" w14:textId="77777777" w:rsidR="00075398" w:rsidRPr="00075398" w:rsidRDefault="00075398" w:rsidP="003A2BB8">
      <w:pPr>
        <w:numPr>
          <w:ilvl w:val="0"/>
          <w:numId w:val="89"/>
        </w:numPr>
        <w:spacing w:after="0"/>
      </w:pPr>
      <w:hyperlink r:id="rId318" w:history="1">
        <w:r w:rsidRPr="00075398">
          <w:rPr>
            <w:rStyle w:val="Hyperlink"/>
          </w:rPr>
          <w:t>Maryland Office of Resilience</w:t>
        </w:r>
      </w:hyperlink>
      <w:r w:rsidRPr="00075398">
        <w:t xml:space="preserve"> (645K in FY25) Operating within the Maryland Department of Emergency Management, this office coordinates disaster and resilience initiatives across state government and with local governments, including through Maryland’s Statewide Resilience Strategy that looks at risks from flooding, severe storms, sea level rise and saltwater intrusion, and extreme heat, among other threats. </w:t>
      </w:r>
    </w:p>
    <w:p w14:paraId="3E3134E4" w14:textId="77777777" w:rsidR="00075398" w:rsidRPr="00075398" w:rsidRDefault="00075398" w:rsidP="003A2BB8">
      <w:pPr>
        <w:numPr>
          <w:ilvl w:val="0"/>
          <w:numId w:val="89"/>
        </w:numPr>
        <w:spacing w:after="0"/>
      </w:pPr>
      <w:hyperlink r:id="rId319" w:history="1">
        <w:r w:rsidRPr="00075398">
          <w:rPr>
            <w:rStyle w:val="Hyperlink"/>
          </w:rPr>
          <w:t>Whole Watershed Program</w:t>
        </w:r>
      </w:hyperlink>
      <w:r w:rsidRPr="00075398">
        <w:t xml:space="preserve"> (3.5 FTEs in FY25) This Program provides a holistic, highly collaborative, science-based approach to accelerate restoration and conservation of the Chesapeake Bay and Atlantic Coastal Bays through a five year pilot that targets five watersheds across Maryland with the goal of improving watershed health and resilience that results in shallow water habitat improvements, rapid delisting or ecological uplift, and captures multiple co-benefits for changing environments.</w:t>
      </w:r>
    </w:p>
    <w:p w14:paraId="00C6F615" w14:textId="77777777" w:rsidR="00075398" w:rsidRPr="00075398" w:rsidRDefault="00075398" w:rsidP="003A2BB8">
      <w:pPr>
        <w:spacing w:after="0"/>
        <w:rPr>
          <w:b/>
          <w:bCs/>
        </w:rPr>
      </w:pPr>
      <w:r w:rsidRPr="00075398">
        <w:rPr>
          <w:b/>
          <w:bCs/>
        </w:rPr>
        <w:t>New York</w:t>
      </w:r>
    </w:p>
    <w:p w14:paraId="6BDB42A4" w14:textId="77777777" w:rsidR="00075398" w:rsidRPr="00075398" w:rsidRDefault="00075398" w:rsidP="003A2BB8">
      <w:pPr>
        <w:numPr>
          <w:ilvl w:val="0"/>
          <w:numId w:val="89"/>
        </w:numPr>
        <w:spacing w:after="0"/>
      </w:pPr>
      <w:hyperlink r:id="rId320">
        <w:r w:rsidRPr="00075398">
          <w:rPr>
            <w:rStyle w:val="Hyperlink"/>
          </w:rPr>
          <w:t>Climate Resilient Farming (CRF) - NYSAGM</w:t>
        </w:r>
      </w:hyperlink>
      <w:r w:rsidRPr="00075398">
        <w:t xml:space="preserve"> ($3.8 million within the watershed in FY25) CRF Program funds projects that mitigate the impact of agriculture on climate change for greenhouse gas emissions reduction and carbon sequestration, in addition to enhancing the on-farm adaptation and resiliency to projected climate conditions due to heavy storm events, rainfall, and drought.</w:t>
      </w:r>
    </w:p>
    <w:p w14:paraId="55988490" w14:textId="77777777" w:rsidR="00075398" w:rsidRPr="00075398" w:rsidRDefault="00075398" w:rsidP="003A2BB8">
      <w:pPr>
        <w:numPr>
          <w:ilvl w:val="0"/>
          <w:numId w:val="89"/>
        </w:numPr>
        <w:spacing w:after="0"/>
      </w:pPr>
      <w:hyperlink r:id="rId321">
        <w:r w:rsidRPr="00075398">
          <w:rPr>
            <w:rStyle w:val="Hyperlink"/>
          </w:rPr>
          <w:t>Green Resiliency Grants and Green Innovation Grant Program - NYSDEC/EFC</w:t>
        </w:r>
      </w:hyperlink>
      <w:r w:rsidRPr="00075398">
        <w:t xml:space="preserve"> ($3 million within the watershed in FY25) Green Resiliency Grants help flood-prone communities advance long-term community resilience and the Green Innovation Grant Program supports projects that utilize EPA-designated green stormwater infrastructure design and technologies.</w:t>
      </w:r>
    </w:p>
    <w:p w14:paraId="57227EC6" w14:textId="77777777" w:rsidR="00075398" w:rsidRPr="00075398" w:rsidRDefault="00075398" w:rsidP="003A2BB8">
      <w:pPr>
        <w:numPr>
          <w:ilvl w:val="0"/>
          <w:numId w:val="89"/>
        </w:numPr>
        <w:spacing w:after="0"/>
      </w:pPr>
      <w:hyperlink r:id="rId322">
        <w:r w:rsidRPr="00075398">
          <w:rPr>
            <w:rStyle w:val="Hyperlink"/>
          </w:rPr>
          <w:t>Resilient NY – NYSDEC</w:t>
        </w:r>
      </w:hyperlink>
      <w:r w:rsidRPr="00075398">
        <w:t xml:space="preserve"> The Resilient NY program develops state-of-the-art studies that investigate the causes of flooding and recommend projects to build resilience in flood-prone communities.</w:t>
      </w:r>
    </w:p>
    <w:p w14:paraId="61665270" w14:textId="77777777" w:rsidR="00075398" w:rsidRPr="00075398" w:rsidRDefault="00075398" w:rsidP="003A2BB8">
      <w:pPr>
        <w:spacing w:after="0"/>
        <w:rPr>
          <w:b/>
          <w:bCs/>
        </w:rPr>
      </w:pPr>
      <w:r w:rsidRPr="00075398">
        <w:rPr>
          <w:b/>
          <w:bCs/>
        </w:rPr>
        <w:t xml:space="preserve">Pennsylvania </w:t>
      </w:r>
    </w:p>
    <w:p w14:paraId="2D756ABB" w14:textId="77777777" w:rsidR="00075398" w:rsidRPr="00075398" w:rsidRDefault="00075398" w:rsidP="003A2BB8">
      <w:pPr>
        <w:numPr>
          <w:ilvl w:val="0"/>
          <w:numId w:val="89"/>
        </w:numPr>
        <w:spacing w:after="0"/>
      </w:pPr>
      <w:hyperlink r:id="rId323">
        <w:r w:rsidRPr="00075398">
          <w:rPr>
            <w:rStyle w:val="Hyperlink"/>
          </w:rPr>
          <w:t>Department of Environmental Protection Dam Safety and Water Obstruction and Encroachment Programs</w:t>
        </w:r>
      </w:hyperlink>
      <w:r w:rsidRPr="00075398">
        <w:t xml:space="preserve"> ($49,500,000 in FY25 from Pennsylvania). These programs </w:t>
      </w:r>
      <w:r w:rsidRPr="00075398">
        <w:lastRenderedPageBreak/>
        <w:t>support dam removal with associated stream and floodplain restoration projects as well as review of stream obstructions and encroachments including bridges and culverts.</w:t>
      </w:r>
    </w:p>
    <w:p w14:paraId="0C8C4BD2" w14:textId="77777777" w:rsidR="00075398" w:rsidRPr="00075398" w:rsidRDefault="00075398" w:rsidP="003A2BB8">
      <w:pPr>
        <w:numPr>
          <w:ilvl w:val="0"/>
          <w:numId w:val="89"/>
        </w:numPr>
        <w:spacing w:after="0"/>
      </w:pPr>
      <w:hyperlink r:id="rId324" w:history="1"/>
      <w:hyperlink r:id="rId325" w:anchor="accordion-84fb981b3b-item-4fc964f8e2">
        <w:r w:rsidRPr="00075398">
          <w:rPr>
            <w:rStyle w:val="Hyperlink"/>
          </w:rPr>
          <w:t>Department of Environmental Protection Growing Greener Plus Grant Program</w:t>
        </w:r>
      </w:hyperlink>
      <w:r w:rsidRPr="00075398">
        <w:t xml:space="preserve"> ($5,495,924 in FY25 from Pennsylvania). This grant program funds a variety of projects from design through construction including fish habitat and stream improvement projects and floodplain restoration projects involving legacy sediment removal. The Growing Greener Plus program also includes funding for Pennsylvania’s Watershed Renaissance Initiative (aka Rapid Stream Delisting) and the implementation of projects under the Pennsylvania Stormwater Management Act (Act 167 of 1978) and the Pennsylvania Surface Mining Conservation and Reclamation Act (SMCRA). Act 167 encourages planning and management of stormwater runoff and requires counties and municipalities to prepare and adopt a plan and ordinances to regulate land development.</w:t>
      </w:r>
    </w:p>
    <w:p w14:paraId="7D45807E" w14:textId="77777777" w:rsidR="00075398" w:rsidRPr="00075398" w:rsidRDefault="00075398" w:rsidP="003A2BB8">
      <w:pPr>
        <w:numPr>
          <w:ilvl w:val="0"/>
          <w:numId w:val="89"/>
        </w:numPr>
        <w:spacing w:after="0"/>
      </w:pPr>
      <w:hyperlink r:id="rId326">
        <w:r w:rsidRPr="00075398">
          <w:rPr>
            <w:rStyle w:val="Hyperlink"/>
          </w:rPr>
          <w:t>Department of Environmental Protection Countywide Action Plan Program</w:t>
        </w:r>
      </w:hyperlink>
      <w:r w:rsidRPr="00075398">
        <w:t xml:space="preserve"> ($22,958,688 in FY25 with $2,015,700 from EPA Chesapeake Bay Implementation Grant, $3,411,466 from EPA Chesapeake Bay Regulatory and Accountability Grant, $4,977,436 from EPA Most Effective Basin Funding, $5,332,693 from EPA Chesapeake Bay Infrastructure and Investment Jobs Act, $1,190,544 from EPA Local Government Implementation Grant, and $6,030,849 from Pennsylvania). This program funds a variety of nutrient-reducing implementation projects including agricultural best management practices, stream stabilization and enhancement projects, and floodplain restoration projects involving legacy sediment removal.</w:t>
      </w:r>
    </w:p>
    <w:p w14:paraId="6E5F4D5E" w14:textId="77777777" w:rsidR="00075398" w:rsidRPr="00075398" w:rsidRDefault="00075398" w:rsidP="003A2BB8">
      <w:pPr>
        <w:spacing w:after="0"/>
        <w:rPr>
          <w:b/>
          <w:bCs/>
        </w:rPr>
      </w:pPr>
      <w:r w:rsidRPr="00075398">
        <w:rPr>
          <w:b/>
          <w:bCs/>
        </w:rPr>
        <w:t>Virginia</w:t>
      </w:r>
    </w:p>
    <w:p w14:paraId="5928090E" w14:textId="77777777" w:rsidR="00075398" w:rsidRPr="00075398" w:rsidRDefault="00075398" w:rsidP="003A2BB8">
      <w:pPr>
        <w:numPr>
          <w:ilvl w:val="0"/>
          <w:numId w:val="89"/>
        </w:numPr>
        <w:spacing w:after="0"/>
      </w:pPr>
      <w:r w:rsidRPr="00075398">
        <w:t xml:space="preserve">Virginia Department of Conservation and Recreation (VA DCR): </w:t>
      </w:r>
      <w:hyperlink r:id="rId327" w:history="1">
        <w:r w:rsidRPr="00075398">
          <w:rPr>
            <w:rStyle w:val="Hyperlink"/>
          </w:rPr>
          <w:t>The Community Flood Preparedness Fund</w:t>
        </w:r>
      </w:hyperlink>
      <w:r w:rsidRPr="00075398">
        <w:t xml:space="preserve"> empowers coastal and inland communities to complete vulnerability assessments and execute action-oriented nature-based flood mitigation, allocating at least 25% of funds to low-income geographic areas.</w:t>
      </w:r>
    </w:p>
    <w:p w14:paraId="6FF04C4E" w14:textId="77777777" w:rsidR="00075398" w:rsidRPr="00075398" w:rsidRDefault="00075398" w:rsidP="003A2BB8">
      <w:pPr>
        <w:numPr>
          <w:ilvl w:val="0"/>
          <w:numId w:val="89"/>
        </w:numPr>
        <w:spacing w:after="0"/>
      </w:pPr>
      <w:r w:rsidRPr="00075398">
        <w:t xml:space="preserve">Virginia Department of Environmental Quality (VA DEQ): The </w:t>
      </w:r>
      <w:hyperlink r:id="rId328" w:history="1">
        <w:r w:rsidRPr="00075398">
          <w:rPr>
            <w:rStyle w:val="Hyperlink"/>
          </w:rPr>
          <w:t>Virginia CZM Program</w:t>
        </w:r>
      </w:hyperlink>
      <w:r w:rsidRPr="00075398">
        <w:t xml:space="preserve"> funds place-based spatial modeling, macro-scale SAV distribution tracking, and regional adaptation planning and coordination.</w:t>
      </w:r>
    </w:p>
    <w:p w14:paraId="70AC2D97" w14:textId="77777777" w:rsidR="00075398" w:rsidRPr="00075398" w:rsidRDefault="00075398" w:rsidP="003A2BB8">
      <w:pPr>
        <w:numPr>
          <w:ilvl w:val="0"/>
          <w:numId w:val="89"/>
        </w:numPr>
        <w:spacing w:after="0"/>
      </w:pPr>
      <w:r w:rsidRPr="00075398">
        <w:t>The Virginia Office of Resilience was fully staffed as of May 2025, led by a Chief Resilience Officer and supported by a Resilience Coordinator and a Resilience Policy Advisor.</w:t>
      </w:r>
    </w:p>
    <w:p w14:paraId="185DF15E" w14:textId="77777777" w:rsidR="00075398" w:rsidRPr="00075398" w:rsidRDefault="00075398" w:rsidP="003A2BB8">
      <w:pPr>
        <w:spacing w:after="0"/>
      </w:pPr>
      <w:r w:rsidRPr="00075398">
        <w:rPr>
          <w:b/>
          <w:bCs/>
        </w:rPr>
        <w:t>Chesapeake Bay Commission</w:t>
      </w:r>
    </w:p>
    <w:p w14:paraId="67017232" w14:textId="77777777" w:rsidR="00075398" w:rsidRPr="00075398" w:rsidRDefault="00075398" w:rsidP="003A2BB8">
      <w:pPr>
        <w:numPr>
          <w:ilvl w:val="0"/>
          <w:numId w:val="153"/>
        </w:numPr>
        <w:spacing w:after="0"/>
      </w:pPr>
      <w:r w:rsidRPr="00075398">
        <w:t xml:space="preserve">As a tri-state legislative commission, the Chesapeake Bay Commission advances the goals of the Chesapeake Bay Watershed Agreement by working collaboratively with Bay Program partners to identify and pursue legislative, </w:t>
      </w:r>
      <w:r w:rsidRPr="00075398">
        <w:lastRenderedPageBreak/>
        <w:t>budgetary, and policy needs within the legislatures of our member states and the U.S. Congress.</w:t>
      </w:r>
    </w:p>
    <w:p w14:paraId="3D86DA35" w14:textId="77777777" w:rsidR="00075398" w:rsidRPr="00075398" w:rsidRDefault="00075398" w:rsidP="003A2BB8">
      <w:pPr>
        <w:spacing w:after="0"/>
      </w:pPr>
      <w:r w:rsidRPr="00075398">
        <w:rPr>
          <w:b/>
          <w:bCs/>
        </w:rPr>
        <w:t>U.S. Environmental Protection Agency</w:t>
      </w:r>
    </w:p>
    <w:p w14:paraId="796DE842" w14:textId="77777777" w:rsidR="00075398" w:rsidRPr="00075398" w:rsidRDefault="00075398" w:rsidP="003A2BB8">
      <w:pPr>
        <w:numPr>
          <w:ilvl w:val="0"/>
          <w:numId w:val="141"/>
        </w:numPr>
        <w:spacing w:after="0"/>
      </w:pPr>
      <w:r w:rsidRPr="00075398">
        <w:t xml:space="preserve">Computer Modeling ($2.6M in FY25) The Chesapeake Bay Program uses state-of-the art science and monitoring data to replicate conditions of the watershed and predict how the Chesapeake Bay may respond to future conditions such as pollutant loads, land use changes and changing environmental conditions. Decision-makers at the federal, state and local levels use this information to determine how best to restore and protect local waterways, and ultimately, the Chesapeake Bay. </w:t>
      </w:r>
    </w:p>
    <w:p w14:paraId="08743759" w14:textId="77777777" w:rsidR="00075398" w:rsidRPr="00075398" w:rsidRDefault="00075398" w:rsidP="003A2BB8">
      <w:pPr>
        <w:numPr>
          <w:ilvl w:val="0"/>
          <w:numId w:val="141"/>
        </w:numPr>
        <w:spacing w:after="0"/>
      </w:pPr>
      <w:hyperlink r:id="rId329">
        <w:r w:rsidRPr="00075398">
          <w:rPr>
            <w:rStyle w:val="Hyperlink"/>
          </w:rPr>
          <w:t>Clean Water State Revolving Fund</w:t>
        </w:r>
      </w:hyperlink>
      <w:r w:rsidRPr="00075398">
        <w:t xml:space="preserve"> ($227.5M in FY25): A federal-state partnership that provides low-cost financing to communities for a wide range of water quality infrastructure projects, including municipal wastewater facilities, nonpoint source pollution control, decentralized wastewater treatment systems, stormwater runoff mitigation, green infrastructure, estuary protection, and water reuse.</w:t>
      </w:r>
    </w:p>
    <w:p w14:paraId="6D7BFF1C" w14:textId="77777777" w:rsidR="00075398" w:rsidRPr="00075398" w:rsidRDefault="00075398" w:rsidP="003A2BB8">
      <w:pPr>
        <w:numPr>
          <w:ilvl w:val="0"/>
          <w:numId w:val="141"/>
        </w:numPr>
        <w:spacing w:after="0"/>
      </w:pPr>
      <w:hyperlink r:id="rId330">
        <w:r w:rsidRPr="00075398">
          <w:rPr>
            <w:rStyle w:val="Hyperlink"/>
          </w:rPr>
          <w:t>Non-Point Source Program Grants (Section 319)</w:t>
        </w:r>
      </w:hyperlink>
      <w:r w:rsidRPr="00075398">
        <w:t xml:space="preserve"> ($9.2M in FY25) States, territories and tribes receive grant money that supports a wide variety of activities including technical assistance, financial assistance, education, training, technology transfer, demonstration projects and monitoring to assess the success of specific nonpoint source implementation projects.</w:t>
      </w:r>
    </w:p>
    <w:p w14:paraId="48F6D4B3" w14:textId="77777777" w:rsidR="00075398" w:rsidRPr="00075398" w:rsidRDefault="00075398" w:rsidP="003A2BB8">
      <w:pPr>
        <w:spacing w:after="0"/>
        <w:rPr>
          <w:b/>
          <w:bCs/>
        </w:rPr>
      </w:pPr>
      <w:r w:rsidRPr="00075398">
        <w:rPr>
          <w:b/>
          <w:bCs/>
        </w:rPr>
        <w:t>National Oceanic and Atmospheric Administration</w:t>
      </w:r>
    </w:p>
    <w:p w14:paraId="404AB6DC" w14:textId="77777777" w:rsidR="00075398" w:rsidRPr="00075398" w:rsidRDefault="00075398" w:rsidP="003A2BB8">
      <w:pPr>
        <w:numPr>
          <w:ilvl w:val="0"/>
          <w:numId w:val="155"/>
        </w:numPr>
        <w:spacing w:after="0"/>
        <w:rPr>
          <w:lang w:val="en"/>
        </w:rPr>
      </w:pPr>
      <w:hyperlink r:id="rId331" w:history="1">
        <w:r w:rsidRPr="00075398">
          <w:rPr>
            <w:rStyle w:val="Hyperlink"/>
            <w:lang w:val="en"/>
          </w:rPr>
          <w:t>NOAA Office for Coastal Management</w:t>
        </w:r>
      </w:hyperlink>
      <w:r w:rsidRPr="00075398">
        <w:rPr>
          <w:lang w:val="en"/>
        </w:rPr>
        <w:t xml:space="preserve"> ($7.4M in FY25) Provides funding for Maryland and Virginia’s implementation of the Coastal Zone Management Act through the administration of their coastal zone management programs and National Estuarine Research Reserves. These programs support coastal habitat conservation and restoration, community resilience, education and public engagement, coastal hazard mitigation, and water quality protection.</w:t>
      </w:r>
    </w:p>
    <w:p w14:paraId="0D55FBFA" w14:textId="77777777" w:rsidR="00075398" w:rsidRPr="00075398" w:rsidRDefault="00075398" w:rsidP="003A2BB8">
      <w:pPr>
        <w:spacing w:after="0"/>
        <w:rPr>
          <w:b/>
          <w:bCs/>
        </w:rPr>
      </w:pPr>
      <w:r w:rsidRPr="00075398">
        <w:rPr>
          <w:b/>
          <w:bCs/>
        </w:rPr>
        <w:t>U.S. Fish and Wildlife Service</w:t>
      </w:r>
    </w:p>
    <w:p w14:paraId="36B0686F" w14:textId="77777777" w:rsidR="00075398" w:rsidRPr="00075398" w:rsidRDefault="00075398" w:rsidP="003A2BB8">
      <w:pPr>
        <w:numPr>
          <w:ilvl w:val="0"/>
          <w:numId w:val="89"/>
        </w:numPr>
        <w:spacing w:after="0"/>
      </w:pPr>
      <w:r w:rsidRPr="00075398">
        <w:rPr>
          <w:u w:val="single"/>
        </w:rPr>
        <w:t>Ecological Services</w:t>
      </w:r>
      <w:r w:rsidRPr="00075398">
        <w:t>, including Partners for Fish and Wildlife and Coastal Programs ($5,361,000 in FY24), work to restore and protect healthy populations of fish, wildlife, and plants, as well as the environments upon which they depend.</w:t>
      </w:r>
    </w:p>
    <w:p w14:paraId="28A33029" w14:textId="77777777" w:rsidR="00075398" w:rsidRPr="00075398" w:rsidRDefault="00075398" w:rsidP="003A2BB8">
      <w:pPr>
        <w:numPr>
          <w:ilvl w:val="0"/>
          <w:numId w:val="89"/>
        </w:numPr>
        <w:spacing w:after="0"/>
      </w:pPr>
      <w:r w:rsidRPr="00075398">
        <w:rPr>
          <w:u w:val="single"/>
        </w:rPr>
        <w:t>Natural Resource Damage Assessment</w:t>
      </w:r>
      <w:r w:rsidRPr="00075398">
        <w:t xml:space="preserve"> ($850,000 in FY24) evaluates and heals natural resources harmed by oil spills or releases of hazardous substances.</w:t>
      </w:r>
      <w:r w:rsidRPr="00075398">
        <w:rPr>
          <w:u w:val="single"/>
        </w:rPr>
        <w:t xml:space="preserve"> </w:t>
      </w:r>
    </w:p>
    <w:p w14:paraId="177B5376" w14:textId="77777777" w:rsidR="00075398" w:rsidRPr="00075398" w:rsidRDefault="00075398" w:rsidP="00075398"/>
    <w:p w14:paraId="713DA30A" w14:textId="77777777" w:rsidR="00075398" w:rsidRPr="00075398" w:rsidRDefault="00075398" w:rsidP="003A2BB8">
      <w:pPr>
        <w:pStyle w:val="Heading4"/>
      </w:pPr>
      <w:bookmarkStart w:id="127" w:name="_Toc243295347"/>
      <w:bookmarkStart w:id="128" w:name="_Toc243296777"/>
      <w:bookmarkStart w:id="129" w:name="_Toc243574111"/>
      <w:bookmarkStart w:id="130" w:name="_Toc243575585"/>
      <w:r w:rsidRPr="00075398">
        <w:rPr>
          <w:lang w:val="en"/>
        </w:rPr>
        <w:t>Healthy Forests &amp; Trees Outcome</w:t>
      </w:r>
      <w:bookmarkEnd w:id="127"/>
      <w:bookmarkEnd w:id="128"/>
      <w:bookmarkEnd w:id="129"/>
      <w:bookmarkEnd w:id="130"/>
    </w:p>
    <w:p w14:paraId="64A4BA48" w14:textId="77777777" w:rsidR="00075398" w:rsidRPr="00075398" w:rsidRDefault="00075398" w:rsidP="003A2BB8">
      <w:pPr>
        <w:spacing w:after="0"/>
        <w:rPr>
          <w:b/>
          <w:bCs/>
        </w:rPr>
      </w:pPr>
      <w:r w:rsidRPr="00075398">
        <w:rPr>
          <w:b/>
          <w:bCs/>
        </w:rPr>
        <w:t>Delaware</w:t>
      </w:r>
    </w:p>
    <w:p w14:paraId="1E8B3B8B" w14:textId="77777777" w:rsidR="00075398" w:rsidRPr="00075398" w:rsidRDefault="00075398" w:rsidP="003A2BB8">
      <w:pPr>
        <w:numPr>
          <w:ilvl w:val="0"/>
          <w:numId w:val="89"/>
        </w:numPr>
        <w:spacing w:after="0"/>
      </w:pPr>
      <w:hyperlink r:id="rId332">
        <w:r w:rsidRPr="00075398">
          <w:rPr>
            <w:rStyle w:val="Hyperlink"/>
          </w:rPr>
          <w:t xml:space="preserve">Urban and Community Forestry Program </w:t>
        </w:r>
      </w:hyperlink>
      <w:r w:rsidRPr="00075398">
        <w:t>(Estimated $187K in the Chesapeake Bay Watershed for FY25) provides assistance to help municipalities, nonprofit groups, community associations, and homeowners to plant and care for their trees.</w:t>
      </w:r>
    </w:p>
    <w:p w14:paraId="5E77FFBD" w14:textId="77777777" w:rsidR="00075398" w:rsidRPr="00075398" w:rsidRDefault="00075398" w:rsidP="003A2BB8">
      <w:pPr>
        <w:numPr>
          <w:ilvl w:val="0"/>
          <w:numId w:val="89"/>
        </w:numPr>
        <w:spacing w:after="0"/>
      </w:pPr>
      <w:hyperlink r:id="rId333">
        <w:r w:rsidRPr="00075398">
          <w:rPr>
            <w:rStyle w:val="Hyperlink"/>
          </w:rPr>
          <w:t>Buffer Incentive Program</w:t>
        </w:r>
      </w:hyperlink>
      <w:r w:rsidRPr="00075398">
        <w:rPr>
          <w:u w:val="single"/>
        </w:rPr>
        <w:t xml:space="preserve">  </w:t>
      </w:r>
      <w:r w:rsidRPr="00075398">
        <w:t>($20K in FY25 in Chesapeake Bay Watershed) provides incentives and support for implementation of forest buffer and grass buffers in Delaware’s Chesapeake Bay watershed to landowners based on acreage placed into protection for 5-years.</w:t>
      </w:r>
    </w:p>
    <w:p w14:paraId="3C9AD100" w14:textId="77777777" w:rsidR="00075398" w:rsidRPr="00075398" w:rsidRDefault="00075398" w:rsidP="003A2BB8">
      <w:pPr>
        <w:numPr>
          <w:ilvl w:val="0"/>
          <w:numId w:val="89"/>
        </w:numPr>
        <w:spacing w:after="0"/>
      </w:pPr>
      <w:hyperlink r:id="rId334">
        <w:r w:rsidRPr="00075398">
          <w:rPr>
            <w:rStyle w:val="Hyperlink"/>
          </w:rPr>
          <w:t xml:space="preserve">Forestland Preservation Program </w:t>
        </w:r>
      </w:hyperlink>
      <w:r w:rsidRPr="00075398">
        <w:t>(Estimated $333K for FY25 attributed to Chesapeake Bay Watershed) protects working forest through perpetual conservation easements; these easements allow forest management activities, including timber harvests.</w:t>
      </w:r>
    </w:p>
    <w:p w14:paraId="1A50B097" w14:textId="77777777" w:rsidR="00075398" w:rsidRPr="00075398" w:rsidRDefault="00075398" w:rsidP="003A2BB8">
      <w:pPr>
        <w:spacing w:after="0"/>
      </w:pPr>
      <w:r w:rsidRPr="00075398">
        <w:rPr>
          <w:b/>
          <w:bCs/>
        </w:rPr>
        <w:t xml:space="preserve">District of Columbia </w:t>
      </w:r>
      <w:r w:rsidRPr="00075398">
        <w:t xml:space="preserve">  </w:t>
      </w:r>
    </w:p>
    <w:p w14:paraId="24933E30" w14:textId="77777777" w:rsidR="00075398" w:rsidRPr="00075398" w:rsidRDefault="00075398" w:rsidP="003A2BB8">
      <w:pPr>
        <w:numPr>
          <w:ilvl w:val="0"/>
          <w:numId w:val="146"/>
        </w:numPr>
        <w:spacing w:after="0"/>
      </w:pPr>
      <w:hyperlink r:id="rId335" w:history="1">
        <w:proofErr w:type="spellStart"/>
        <w:r w:rsidRPr="00075398">
          <w:rPr>
            <w:rStyle w:val="Hyperlink"/>
          </w:rPr>
          <w:t>RiverSmart</w:t>
        </w:r>
        <w:proofErr w:type="spellEnd"/>
        <w:r w:rsidRPr="00075398">
          <w:rPr>
            <w:rStyle w:val="Hyperlink"/>
          </w:rPr>
          <w:t xml:space="preserve"> Programs</w:t>
        </w:r>
      </w:hyperlink>
      <w:r w:rsidRPr="00075398">
        <w:rPr>
          <w:u w:val="single"/>
        </w:rPr>
        <w:t>:</w:t>
      </w:r>
      <w:r w:rsidRPr="00075398">
        <w:t xml:space="preserve"> ($2,100,000 in FY25) Through </w:t>
      </w:r>
      <w:hyperlink r:id="rId336">
        <w:proofErr w:type="spellStart"/>
        <w:r w:rsidRPr="00075398">
          <w:rPr>
            <w:rStyle w:val="Hyperlink"/>
          </w:rPr>
          <w:t>RiverSmart</w:t>
        </w:r>
        <w:proofErr w:type="spellEnd"/>
      </w:hyperlink>
      <w:r w:rsidRPr="00075398">
        <w:t xml:space="preserve">, DOEE partners with residents, schools, and businesses to install rain gardens, cisterns, permeable pavement, and other green infrastructure, while planting trees that filter stormwater, reduce nutrient runoff, and capture sediment before it reaches District waterways.   </w:t>
      </w:r>
    </w:p>
    <w:p w14:paraId="3FC58D28" w14:textId="77777777" w:rsidR="00075398" w:rsidRPr="00075398" w:rsidRDefault="00075398" w:rsidP="003A2BB8">
      <w:pPr>
        <w:numPr>
          <w:ilvl w:val="0"/>
          <w:numId w:val="145"/>
        </w:numPr>
        <w:spacing w:after="0"/>
      </w:pPr>
      <w:hyperlink r:id="rId337" w:history="1"/>
      <w:hyperlink r:id="rId338" w:history="1">
        <w:r w:rsidRPr="00075398">
          <w:rPr>
            <w:rStyle w:val="Hyperlink"/>
          </w:rPr>
          <w:t xml:space="preserve">USFS Urban and Community Forestry Program </w:t>
        </w:r>
      </w:hyperlink>
      <w:r w:rsidRPr="00075398">
        <w:t>($293,000 in FY25) The District of Columbia receives annual core funding from the Forest Service’s Urban and Community Forestry Program. This is critical to supporting the priorities of our State Forest Action Plan including capacity building and partnership development.</w:t>
      </w:r>
    </w:p>
    <w:p w14:paraId="18C50995" w14:textId="77777777" w:rsidR="00075398" w:rsidRPr="00075398" w:rsidRDefault="00075398" w:rsidP="003A2BB8">
      <w:pPr>
        <w:numPr>
          <w:ilvl w:val="0"/>
          <w:numId w:val="144"/>
        </w:numPr>
        <w:spacing w:after="0"/>
      </w:pPr>
      <w:r w:rsidRPr="00075398">
        <w:rPr>
          <w:u w:val="single"/>
        </w:rPr>
        <w:t>Urban Forestry Advisory Council</w:t>
      </w:r>
      <w:r w:rsidRPr="00075398">
        <w:t xml:space="preserve"> (3 FTEs in FY25) The Council ensures collaboration among District agencies and partners working toward the city’s ambitious goal: 40% tree canopy coverage by 2032. UFAC advises on policies, programs, and partnerships that maintain, protect, and grow the District’s urban forest.</w:t>
      </w:r>
    </w:p>
    <w:p w14:paraId="5A0D48A2" w14:textId="77777777" w:rsidR="00075398" w:rsidRPr="00075398" w:rsidRDefault="00075398" w:rsidP="003A2BB8">
      <w:pPr>
        <w:spacing w:after="0"/>
        <w:rPr>
          <w:b/>
          <w:bCs/>
        </w:rPr>
      </w:pPr>
      <w:r w:rsidRPr="00075398">
        <w:rPr>
          <w:b/>
          <w:bCs/>
        </w:rPr>
        <w:t>Maryland</w:t>
      </w:r>
    </w:p>
    <w:p w14:paraId="4AA84ED6" w14:textId="77777777" w:rsidR="00075398" w:rsidRPr="00075398" w:rsidRDefault="00075398" w:rsidP="003A2BB8">
      <w:pPr>
        <w:numPr>
          <w:ilvl w:val="0"/>
          <w:numId w:val="89"/>
        </w:numPr>
        <w:spacing w:after="0"/>
      </w:pPr>
      <w:hyperlink r:id="rId339">
        <w:r w:rsidRPr="00075398">
          <w:rPr>
            <w:rStyle w:val="Hyperlink"/>
          </w:rPr>
          <w:t>5 Million Trees Initiative</w:t>
        </w:r>
      </w:hyperlink>
      <w:r w:rsidRPr="00075398">
        <w:t xml:space="preserve"> ($15M in FY25) A partnership effort to plant 5 million trees across the state by 2031, including trees within communities and forest buffers.  </w:t>
      </w:r>
    </w:p>
    <w:p w14:paraId="35E5355E" w14:textId="77777777" w:rsidR="00075398" w:rsidRPr="00075398" w:rsidRDefault="00075398" w:rsidP="003A2BB8">
      <w:pPr>
        <w:numPr>
          <w:ilvl w:val="0"/>
          <w:numId w:val="89"/>
        </w:numPr>
        <w:spacing w:after="0"/>
      </w:pPr>
      <w:hyperlink r:id="rId340">
        <w:r w:rsidRPr="00075398">
          <w:rPr>
            <w:rStyle w:val="Hyperlink"/>
          </w:rPr>
          <w:t xml:space="preserve">Healthy Soils Competitive Fund </w:t>
        </w:r>
      </w:hyperlink>
      <w:r w:rsidRPr="00075398">
        <w:t>($900K in FY25) Grants that support agroforestry practices to Maryland farmers and organizations that work with farmers to support innovative practices, such as agroforestry, that manage and improve soil health. </w:t>
      </w:r>
    </w:p>
    <w:p w14:paraId="353D37E2" w14:textId="77777777" w:rsidR="00075398" w:rsidRPr="00075398" w:rsidRDefault="00075398" w:rsidP="003A2BB8">
      <w:pPr>
        <w:numPr>
          <w:ilvl w:val="0"/>
          <w:numId w:val="89"/>
        </w:numPr>
        <w:spacing w:after="0"/>
      </w:pPr>
      <w:hyperlink r:id="rId341">
        <w:r w:rsidRPr="00075398">
          <w:rPr>
            <w:rStyle w:val="Hyperlink"/>
          </w:rPr>
          <w:t>Maryland Program Open Space</w:t>
        </w:r>
      </w:hyperlink>
      <w:r w:rsidRPr="00075398">
        <w:t xml:space="preserve"> ($34.7M in state funds in FY25) POS Stateside preserves natural areas for public recreation and watershed and wildlife protection across Maryland through the acquisition of fee simple land and conservation easements, while POS Local provides financial and technical assistance to local subdivisions for the planning, acquisition, and or development of recreational land or open space areas, including working lands, targeted ecological areas, productive farm and forest lands.</w:t>
      </w:r>
    </w:p>
    <w:p w14:paraId="08959FB0" w14:textId="77777777" w:rsidR="00075398" w:rsidRPr="00075398" w:rsidRDefault="00075398" w:rsidP="003A2BB8">
      <w:pPr>
        <w:spacing w:after="0"/>
        <w:rPr>
          <w:b/>
          <w:bCs/>
        </w:rPr>
      </w:pPr>
      <w:r w:rsidRPr="00075398">
        <w:rPr>
          <w:b/>
          <w:bCs/>
        </w:rPr>
        <w:lastRenderedPageBreak/>
        <w:t>New York</w:t>
      </w:r>
    </w:p>
    <w:p w14:paraId="6F1BDA75" w14:textId="77777777" w:rsidR="00075398" w:rsidRPr="00075398" w:rsidRDefault="00075398" w:rsidP="003A2BB8">
      <w:pPr>
        <w:numPr>
          <w:ilvl w:val="0"/>
          <w:numId w:val="89"/>
        </w:numPr>
        <w:spacing w:after="0"/>
      </w:pPr>
      <w:r w:rsidRPr="00075398">
        <w:t xml:space="preserve">Upper Susquehanna Coalition’s </w:t>
      </w:r>
      <w:hyperlink r:id="rId342">
        <w:r w:rsidRPr="00075398">
          <w:rPr>
            <w:rStyle w:val="Hyperlink"/>
          </w:rPr>
          <w:t>Water Quality Program</w:t>
        </w:r>
      </w:hyperlink>
      <w:r w:rsidRPr="00075398">
        <w:t xml:space="preserve">, </w:t>
      </w:r>
      <w:hyperlink r:id="rId343">
        <w:r w:rsidRPr="00075398">
          <w:rPr>
            <w:rStyle w:val="Hyperlink"/>
          </w:rPr>
          <w:t>Trees for Tributaries</w:t>
        </w:r>
      </w:hyperlink>
      <w:r w:rsidRPr="00075398">
        <w:t xml:space="preserve">, and Watershed Forestry Steward Program ($580,000 through multiple state and federal funding sources) The USC Water Quality Program’s goal is to increase implementation of riparian forest buffers, wetlands, grazing, stream corridor rehabilitation and afforestation projects. </w:t>
      </w:r>
    </w:p>
    <w:p w14:paraId="1A98AB33" w14:textId="77777777" w:rsidR="00075398" w:rsidRPr="00075398" w:rsidRDefault="00075398" w:rsidP="003A2BB8">
      <w:pPr>
        <w:numPr>
          <w:ilvl w:val="0"/>
          <w:numId w:val="89"/>
        </w:numPr>
        <w:spacing w:after="0"/>
      </w:pPr>
      <w:r w:rsidRPr="00075398">
        <w:t xml:space="preserve">DEC private land forestry grant programs including the one-time </w:t>
      </w:r>
      <w:hyperlink r:id="rId344">
        <w:r w:rsidRPr="00075398">
          <w:rPr>
            <w:rStyle w:val="Hyperlink"/>
          </w:rPr>
          <w:t>Establishing Large Forest (ELF)</w:t>
        </w:r>
      </w:hyperlink>
      <w:r w:rsidRPr="00075398">
        <w:t xml:space="preserve"> ($1.2 million statewide) and </w:t>
      </w:r>
      <w:hyperlink r:id="rId345">
        <w:r w:rsidRPr="00075398">
          <w:rPr>
            <w:rStyle w:val="Hyperlink"/>
          </w:rPr>
          <w:t xml:space="preserve">Regenerate NY </w:t>
        </w:r>
      </w:hyperlink>
      <w:r w:rsidRPr="00075398">
        <w:t>state-funded grant program ($500,000 statewide) support private landowners in establishing large forests upon unforested or deforested lands, improving the health of existing forests, and restoring forests.</w:t>
      </w:r>
    </w:p>
    <w:p w14:paraId="6DEC7E32" w14:textId="77777777" w:rsidR="00075398" w:rsidRPr="00075398" w:rsidRDefault="00075398" w:rsidP="003A2BB8">
      <w:pPr>
        <w:numPr>
          <w:ilvl w:val="0"/>
          <w:numId w:val="89"/>
        </w:numPr>
        <w:spacing w:after="0"/>
      </w:pPr>
      <w:hyperlink r:id="rId346">
        <w:r w:rsidRPr="00075398">
          <w:rPr>
            <w:rStyle w:val="Hyperlink"/>
          </w:rPr>
          <w:t>Urban and Community Forestry Grant and Community Reforestation Grant</w:t>
        </w:r>
      </w:hyperlink>
      <w:r w:rsidRPr="00075398">
        <w:t xml:space="preserve"> ($1.7 million awarded in watershed FY25) State grant programs for community tree inventories and management plans and support initiative to plant 25 million by 2033</w:t>
      </w:r>
    </w:p>
    <w:p w14:paraId="24B2269F" w14:textId="77777777" w:rsidR="00075398" w:rsidRPr="00075398" w:rsidRDefault="00075398" w:rsidP="003A2BB8">
      <w:pPr>
        <w:spacing w:after="0"/>
        <w:rPr>
          <w:b/>
          <w:bCs/>
        </w:rPr>
      </w:pPr>
      <w:r w:rsidRPr="00075398">
        <w:rPr>
          <w:b/>
          <w:bCs/>
        </w:rPr>
        <w:t>Pennsylvania</w:t>
      </w:r>
    </w:p>
    <w:p w14:paraId="61806F50" w14:textId="77777777" w:rsidR="00075398" w:rsidRPr="00075398" w:rsidRDefault="00075398" w:rsidP="003A2BB8">
      <w:pPr>
        <w:numPr>
          <w:ilvl w:val="0"/>
          <w:numId w:val="89"/>
        </w:numPr>
        <w:spacing w:after="0"/>
      </w:pPr>
      <w:hyperlink r:id="rId347">
        <w:r w:rsidRPr="00075398">
          <w:rPr>
            <w:rStyle w:val="Hyperlink"/>
          </w:rPr>
          <w:t>Department of Conservation and Natural Resources Forest Action Plan</w:t>
        </w:r>
      </w:hyperlink>
      <w:r w:rsidRPr="00075398">
        <w:t xml:space="preserve"> ($12,000,000 in federal funds and $10,700,00 in state funds for plan implementation in FY25). This plan describes current conditions and trends of forests across all ownerships, delineates priority landscapes, and provides a suite of broad strategies to ensure the long-term sustainability of Pennsylvania’s forests and trees.</w:t>
      </w:r>
    </w:p>
    <w:p w14:paraId="173B29D4" w14:textId="77777777" w:rsidR="00075398" w:rsidRPr="00075398" w:rsidRDefault="00075398" w:rsidP="003A2BB8">
      <w:pPr>
        <w:numPr>
          <w:ilvl w:val="0"/>
          <w:numId w:val="89"/>
        </w:numPr>
        <w:spacing w:after="0"/>
      </w:pPr>
      <w:r w:rsidRPr="00075398">
        <w:rPr>
          <w:u w:val="single"/>
        </w:rPr>
        <w:t xml:space="preserve"> </w:t>
      </w:r>
      <w:hyperlink r:id="rId348" w:anchor="accordion-a47434d6ec-item-dbf120a6f5">
        <w:r w:rsidRPr="00075398">
          <w:rPr>
            <w:rStyle w:val="Hyperlink"/>
          </w:rPr>
          <w:t>Department of Conservation and Natural Resources Invasive Replace-ive Program</w:t>
        </w:r>
      </w:hyperlink>
      <w:r w:rsidRPr="00075398">
        <w:t xml:space="preserve"> ($50,000 in state funds in FY25).  The inaugural Pennsylvania Invasive Replace-ive Program took place in 2025 with participants receiving over 1,300 native trees to support restoration efforts in their own landscapes.</w:t>
      </w:r>
    </w:p>
    <w:p w14:paraId="53C074B8" w14:textId="77777777" w:rsidR="00075398" w:rsidRPr="00075398" w:rsidRDefault="00075398" w:rsidP="003A2BB8">
      <w:pPr>
        <w:numPr>
          <w:ilvl w:val="0"/>
          <w:numId w:val="89"/>
        </w:numPr>
        <w:spacing w:after="0"/>
      </w:pPr>
      <w:hyperlink r:id="rId349">
        <w:r w:rsidRPr="00075398">
          <w:rPr>
            <w:rStyle w:val="Hyperlink"/>
          </w:rPr>
          <w:t>Department of Conservation and Natural Resource Community and Watershed Forestry Grants</w:t>
        </w:r>
      </w:hyperlink>
      <w:r w:rsidRPr="00075398">
        <w:t xml:space="preserve"> and Program ($7,410,500 in FY 25 with $410,500 from the USDA Farm Service Agency’s Riparian Forest Buffer Initiative, $5,500,000 from Pennsylvania for Riparian Forest Buffers, $1,000,000 from Pennsylvania for Urban and Community Forestry, and $500,000 from Pennsylvania for conservation landscaping). This program and grants support riparian forest buffer planting, urban forest planting, urban tree canopy expansion, and conservation landscaping, helping to shade and improve habitat along streams and in developed areas, helping to improve air quality and human health, increasing property values and visitation in cities and towns, while reducing nutrient loading.</w:t>
      </w:r>
    </w:p>
    <w:p w14:paraId="194A945B" w14:textId="77777777" w:rsidR="00075398" w:rsidRPr="00075398" w:rsidRDefault="00075398" w:rsidP="003A2BB8">
      <w:pPr>
        <w:spacing w:after="0"/>
        <w:rPr>
          <w:b/>
          <w:bCs/>
        </w:rPr>
      </w:pPr>
      <w:r w:rsidRPr="00075398">
        <w:rPr>
          <w:b/>
          <w:bCs/>
        </w:rPr>
        <w:t>Virginia</w:t>
      </w:r>
    </w:p>
    <w:p w14:paraId="5D2A34E8" w14:textId="77777777" w:rsidR="00075398" w:rsidRPr="00075398" w:rsidRDefault="00075398" w:rsidP="003A2BB8">
      <w:pPr>
        <w:numPr>
          <w:ilvl w:val="0"/>
          <w:numId w:val="89"/>
        </w:numPr>
        <w:spacing w:after="0"/>
      </w:pPr>
      <w:hyperlink r:id="rId350">
        <w:r w:rsidRPr="00075398">
          <w:rPr>
            <w:rStyle w:val="Hyperlink"/>
          </w:rPr>
          <w:t>Riparian Forests for Landowners</w:t>
        </w:r>
      </w:hyperlink>
      <w:r w:rsidRPr="00075398">
        <w:rPr>
          <w:u w:val="single"/>
        </w:rPr>
        <w:t xml:space="preserve"> </w:t>
      </w:r>
      <w:r w:rsidRPr="00075398">
        <w:t>(RFFL) – (FY25 $600,000) Zero-cost riparian buffer establishment program for private landowners wishing to establish a buffer on their property. Program covers site preparation, tree planting and one year of maintenance following planting</w:t>
      </w:r>
    </w:p>
    <w:p w14:paraId="373C9DEB" w14:textId="77777777" w:rsidR="00075398" w:rsidRPr="00075398" w:rsidRDefault="00075398" w:rsidP="003A2BB8">
      <w:pPr>
        <w:numPr>
          <w:ilvl w:val="0"/>
          <w:numId w:val="89"/>
        </w:numPr>
        <w:spacing w:after="0"/>
      </w:pPr>
      <w:hyperlink r:id="rId351">
        <w:r w:rsidRPr="00075398">
          <w:rPr>
            <w:rStyle w:val="Hyperlink"/>
          </w:rPr>
          <w:t>Virginia Trees for Clean Water</w:t>
        </w:r>
      </w:hyperlink>
      <w:r w:rsidRPr="00075398">
        <w:rPr>
          <w:u w:val="single"/>
        </w:rPr>
        <w:t xml:space="preserve"> </w:t>
      </w:r>
      <w:r w:rsidRPr="00075398">
        <w:t>(VTCW) – (FY25 $660,000) - Establishment of long-term, sustained canopy cover to improve water quality throughout the state through community plantings, tree giveaways, and riparian buffer plantings</w:t>
      </w:r>
    </w:p>
    <w:p w14:paraId="2B8320F5" w14:textId="77777777" w:rsidR="00075398" w:rsidRPr="00075398" w:rsidRDefault="00075398" w:rsidP="003A2BB8">
      <w:pPr>
        <w:numPr>
          <w:ilvl w:val="0"/>
          <w:numId w:val="89"/>
        </w:numPr>
        <w:spacing w:after="0"/>
      </w:pPr>
      <w:hyperlink r:id="rId352">
        <w:r w:rsidRPr="00075398">
          <w:rPr>
            <w:rStyle w:val="Hyperlink"/>
          </w:rPr>
          <w:t>Urban &amp; Community Forestry Grants</w:t>
        </w:r>
      </w:hyperlink>
      <w:r w:rsidRPr="00075398">
        <w:t xml:space="preserve"> (U&amp;CF) – (FY26 $255,000 state, and $255,000 federal) Promotes the protection and enhancement of urban and community forest ecosystems, tree planting, and the care of trees in cities, towns, and communities</w:t>
      </w:r>
    </w:p>
    <w:p w14:paraId="60940FA6" w14:textId="77777777" w:rsidR="00075398" w:rsidRPr="00075398" w:rsidRDefault="00075398" w:rsidP="003A2BB8">
      <w:pPr>
        <w:spacing w:after="0"/>
        <w:rPr>
          <w:b/>
          <w:bCs/>
        </w:rPr>
      </w:pPr>
      <w:r w:rsidRPr="00075398">
        <w:rPr>
          <w:b/>
          <w:bCs/>
        </w:rPr>
        <w:t>West Virginia</w:t>
      </w:r>
    </w:p>
    <w:p w14:paraId="2B29396F" w14:textId="77777777" w:rsidR="00075398" w:rsidRPr="00075398" w:rsidRDefault="00075398" w:rsidP="003A2BB8">
      <w:pPr>
        <w:numPr>
          <w:ilvl w:val="0"/>
          <w:numId w:val="89"/>
        </w:numPr>
        <w:spacing w:after="0"/>
      </w:pPr>
      <w:r w:rsidRPr="00075398">
        <w:rPr>
          <w:u w:val="single"/>
        </w:rPr>
        <w:t xml:space="preserve">WV Project </w:t>
      </w:r>
      <w:proofErr w:type="spellStart"/>
      <w:r w:rsidRPr="00075398">
        <w:rPr>
          <w:u w:val="single"/>
        </w:rPr>
        <w:t>CommuniTree</w:t>
      </w:r>
      <w:proofErr w:type="spellEnd"/>
      <w:r w:rsidRPr="00075398">
        <w:rPr>
          <w:u w:val="single"/>
        </w:rPr>
        <w:t xml:space="preserve"> (</w:t>
      </w:r>
      <w:proofErr w:type="spellStart"/>
      <w:r w:rsidRPr="00075398">
        <w:rPr>
          <w:u w:val="single"/>
        </w:rPr>
        <w:t>CTree</w:t>
      </w:r>
      <w:proofErr w:type="spellEnd"/>
      <w:r w:rsidRPr="00075398">
        <w:rPr>
          <w:u w:val="single"/>
        </w:rPr>
        <w:t xml:space="preserve">): </w:t>
      </w:r>
      <w:r w:rsidRPr="00075398">
        <w:t xml:space="preserve">This program provides technical assistance, trees, and planting supplies to volunteers for planting on public land. Run in partnership with organizations like the </w:t>
      </w:r>
      <w:hyperlink r:id="rId353">
        <w:r w:rsidRPr="00075398">
          <w:rPr>
            <w:rStyle w:val="Hyperlink"/>
          </w:rPr>
          <w:t>Cacapon Institute</w:t>
        </w:r>
      </w:hyperlink>
      <w:r w:rsidRPr="00075398">
        <w:t>, it offers "</w:t>
      </w:r>
      <w:proofErr w:type="spellStart"/>
      <w:r w:rsidRPr="00075398">
        <w:t>CTree</w:t>
      </w:r>
      <w:proofErr w:type="spellEnd"/>
      <w:r w:rsidRPr="00075398">
        <w:t xml:space="preserve"> Kits" (which include trees, deer protection tubes, and mulch) to schools, parks, and churches. While the core kits target the Potomac Headwaters counties, technical planning support is widely recognized</w:t>
      </w:r>
    </w:p>
    <w:p w14:paraId="678D20E7" w14:textId="77777777" w:rsidR="00075398" w:rsidRPr="00075398" w:rsidRDefault="00075398" w:rsidP="003A2BB8">
      <w:pPr>
        <w:numPr>
          <w:ilvl w:val="0"/>
          <w:numId w:val="89"/>
        </w:numPr>
        <w:spacing w:after="0"/>
      </w:pPr>
      <w:r w:rsidRPr="00075398">
        <w:rPr>
          <w:u w:val="single"/>
        </w:rPr>
        <w:t xml:space="preserve">Tree City USA: </w:t>
      </w:r>
      <w:r w:rsidRPr="00075398">
        <w:t>A national framework supported locally by the WVDOF that helps West Virginia towns and cities manage, celebrate, and expand their public urban forests.</w:t>
      </w:r>
    </w:p>
    <w:p w14:paraId="2C3425FF" w14:textId="77777777" w:rsidR="00075398" w:rsidRPr="00075398" w:rsidRDefault="00075398" w:rsidP="003A2BB8">
      <w:pPr>
        <w:numPr>
          <w:ilvl w:val="0"/>
          <w:numId w:val="89"/>
        </w:numPr>
        <w:spacing w:after="0"/>
      </w:pPr>
      <w:r w:rsidRPr="00075398">
        <w:rPr>
          <w:u w:val="single"/>
        </w:rPr>
        <w:t xml:space="preserve">Community Tree Grant (CTG): </w:t>
      </w:r>
      <w:r w:rsidRPr="00075398">
        <w:t>Offered by the WVDOF Urban Forestry division, this program provides funding specifically for urban tree planting and municipal forestry projects on public property. It is open to West Virginia municipalities, public schools, and non-profit organizations</w:t>
      </w:r>
    </w:p>
    <w:p w14:paraId="67A26693" w14:textId="77777777" w:rsidR="00075398" w:rsidRPr="00075398" w:rsidRDefault="00075398" w:rsidP="003A2BB8">
      <w:pPr>
        <w:spacing w:after="0"/>
      </w:pPr>
      <w:r w:rsidRPr="00075398">
        <w:rPr>
          <w:b/>
          <w:bCs/>
        </w:rPr>
        <w:t>Chesapeake Bay Commission</w:t>
      </w:r>
    </w:p>
    <w:p w14:paraId="5C46056B" w14:textId="77777777" w:rsidR="00075398" w:rsidRPr="00075398" w:rsidRDefault="00075398" w:rsidP="003A2BB8">
      <w:pPr>
        <w:numPr>
          <w:ilvl w:val="0"/>
          <w:numId w:val="152"/>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054AC8EB" w14:textId="77777777" w:rsidR="00075398" w:rsidRPr="00075398" w:rsidRDefault="00075398" w:rsidP="003A2BB8">
      <w:pPr>
        <w:spacing w:after="0"/>
      </w:pPr>
      <w:r w:rsidRPr="00075398">
        <w:rPr>
          <w:b/>
          <w:bCs/>
        </w:rPr>
        <w:t>U.S. Environmental Protection Agency</w:t>
      </w:r>
    </w:p>
    <w:p w14:paraId="210A9A31" w14:textId="77777777" w:rsidR="00075398" w:rsidRPr="00075398" w:rsidRDefault="00075398" w:rsidP="003A2BB8">
      <w:pPr>
        <w:numPr>
          <w:ilvl w:val="0"/>
          <w:numId w:val="140"/>
        </w:numPr>
        <w:spacing w:after="0"/>
      </w:pPr>
      <w:hyperlink r:id="rId354">
        <w:r w:rsidRPr="00075398">
          <w:rPr>
            <w:rStyle w:val="Hyperlink"/>
          </w:rPr>
          <w:t>Innovative Nutrient and Sediment Reduction Grants Program</w:t>
        </w:r>
      </w:hyperlink>
      <w:r w:rsidRPr="00075398">
        <w:t xml:space="preserve"> ($9.5M in FY25): This competitive funding program accelerates regional watershed restoration projects to reduce nitrogen, phosphorus, and sediment loads entering the Chesapeake Bay. </w:t>
      </w:r>
      <w:r w:rsidRPr="00075398">
        <w:rPr>
          <w:u w:val="single"/>
        </w:rPr>
        <w:t xml:space="preserve"> </w:t>
      </w:r>
    </w:p>
    <w:p w14:paraId="2ECA13D5" w14:textId="77777777" w:rsidR="00075398" w:rsidRPr="00075398" w:rsidRDefault="00075398" w:rsidP="003A2BB8">
      <w:pPr>
        <w:numPr>
          <w:ilvl w:val="0"/>
          <w:numId w:val="140"/>
        </w:numPr>
        <w:spacing w:after="0"/>
      </w:pPr>
      <w:hyperlink r:id="rId355">
        <w:r w:rsidRPr="00075398">
          <w:rPr>
            <w:rStyle w:val="Hyperlink"/>
          </w:rPr>
          <w:t>Small Watersheds Grant Program (SWG)</w:t>
        </w:r>
      </w:hyperlink>
      <w:r w:rsidRPr="00075398">
        <w:t xml:space="preserve"> ($7M in FY25): The SWG program promotes voluntary, community-based efforts to protect and restore the diverse and vital habitats of the Chesapeake Bay and its tributary rivers and streams. </w:t>
      </w:r>
    </w:p>
    <w:p w14:paraId="1967978A" w14:textId="77777777" w:rsidR="00075398" w:rsidRPr="00075398" w:rsidRDefault="00075398" w:rsidP="003A2BB8">
      <w:pPr>
        <w:numPr>
          <w:ilvl w:val="0"/>
          <w:numId w:val="140"/>
        </w:numPr>
        <w:spacing w:after="0"/>
      </w:pPr>
      <w:hyperlink r:id="rId356">
        <w:r w:rsidRPr="00075398">
          <w:rPr>
            <w:rStyle w:val="Hyperlink"/>
          </w:rPr>
          <w:t>Non-Point Source Program Grants (Section 319)</w:t>
        </w:r>
      </w:hyperlink>
      <w:r w:rsidRPr="00075398">
        <w:t xml:space="preserve"> ($9.2M in FY25): States, territories and tribes receive grant money that supports a wide variety of activities including technical assistance, financial assistance, education, training, technology transfer, demonstration projects and monitoring to assess the success of specific nonpoint source implementation projects.</w:t>
      </w:r>
    </w:p>
    <w:p w14:paraId="362D55B6" w14:textId="77777777" w:rsidR="00075398" w:rsidRPr="00075398" w:rsidRDefault="00075398" w:rsidP="003A2BB8">
      <w:pPr>
        <w:spacing w:after="0"/>
        <w:rPr>
          <w:b/>
          <w:bCs/>
          <w:u w:val="single"/>
        </w:rPr>
      </w:pPr>
      <w:r w:rsidRPr="00075398">
        <w:rPr>
          <w:b/>
          <w:bCs/>
        </w:rPr>
        <w:t>U.S. Fish and Wildlife Service</w:t>
      </w:r>
    </w:p>
    <w:p w14:paraId="043DF306" w14:textId="77777777" w:rsidR="00075398" w:rsidRPr="00075398" w:rsidRDefault="00075398" w:rsidP="003A2BB8">
      <w:pPr>
        <w:numPr>
          <w:ilvl w:val="0"/>
          <w:numId w:val="89"/>
        </w:numPr>
        <w:spacing w:after="0"/>
      </w:pPr>
      <w:r w:rsidRPr="00075398">
        <w:t xml:space="preserve">Fish and Aquatic Conservation Program - </w:t>
      </w:r>
      <w:hyperlink r:id="rId357" w:history="1">
        <w:r w:rsidRPr="00075398">
          <w:rPr>
            <w:rStyle w:val="Hyperlink"/>
          </w:rPr>
          <w:t>Chesapeake Watershed Investments for Landscape Defense (WILD) Grants Program</w:t>
        </w:r>
      </w:hyperlink>
      <w:r w:rsidRPr="00075398">
        <w:t xml:space="preserve"> ($1,274,800 in FY25) works with states, tribes, and communities to protect freshwater resources, manage fisheries, and restore aquatic habitats. The biggest change is the inclusion of the Chesapeake WILD Grant Program.</w:t>
      </w:r>
    </w:p>
    <w:p w14:paraId="57A0E0BB" w14:textId="77777777" w:rsidR="00075398" w:rsidRPr="00075398" w:rsidRDefault="00075398" w:rsidP="003A2BB8">
      <w:pPr>
        <w:spacing w:after="0"/>
      </w:pPr>
      <w:r w:rsidRPr="00075398">
        <w:rPr>
          <w:b/>
          <w:bCs/>
        </w:rPr>
        <w:t>U.S. Forest Service</w:t>
      </w:r>
    </w:p>
    <w:p w14:paraId="51DA3E93" w14:textId="77777777" w:rsidR="00075398" w:rsidRPr="00075398" w:rsidRDefault="00075398" w:rsidP="003A2BB8">
      <w:pPr>
        <w:numPr>
          <w:ilvl w:val="0"/>
          <w:numId w:val="137"/>
        </w:numPr>
        <w:spacing w:after="0"/>
      </w:pPr>
      <w:hyperlink r:id="rId358">
        <w:r w:rsidRPr="00075398">
          <w:rPr>
            <w:rStyle w:val="Hyperlink"/>
          </w:rPr>
          <w:t xml:space="preserve">USFS Urban and Community Forestry Program </w:t>
        </w:r>
      </w:hyperlink>
      <w:r w:rsidRPr="00075398">
        <w:t>($1.85M in FY24</w:t>
      </w:r>
      <w:r w:rsidRPr="00075398">
        <w:rPr>
          <w:vertAlign w:val="superscript"/>
        </w:rPr>
        <w:footnoteReference w:id="2"/>
      </w:r>
      <w:r w:rsidRPr="00075398">
        <w:t>) is dedicated to growing and maintaining urban and community trees, forests and green spaces.</w:t>
      </w:r>
    </w:p>
    <w:p w14:paraId="3C9F62AC" w14:textId="77777777" w:rsidR="00075398" w:rsidRPr="00075398" w:rsidRDefault="00075398" w:rsidP="003A2BB8">
      <w:pPr>
        <w:numPr>
          <w:ilvl w:val="0"/>
          <w:numId w:val="137"/>
        </w:numPr>
        <w:spacing w:after="0"/>
      </w:pPr>
      <w:hyperlink r:id="rId359">
        <w:r w:rsidRPr="00075398">
          <w:rPr>
            <w:rStyle w:val="Hyperlink"/>
          </w:rPr>
          <w:t>USFS Forest Stewardship Program</w:t>
        </w:r>
      </w:hyperlink>
      <w:r w:rsidRPr="00075398">
        <w:t xml:space="preserve"> ($495,589 in FY24</w:t>
      </w:r>
      <w:r w:rsidRPr="00075398">
        <w:rPr>
          <w:vertAlign w:val="superscript"/>
        </w:rPr>
        <w:footnoteReference w:id="3"/>
      </w:r>
      <w:r w:rsidRPr="00075398">
        <w:t xml:space="preserve">) enables the USFS to work in partnership with state forestry agencies, cooperative extension, and conservation districts to connect private landowners with the information they need to manage their forests and woodlands. </w:t>
      </w:r>
    </w:p>
    <w:p w14:paraId="49992F15" w14:textId="77777777" w:rsidR="00075398" w:rsidRPr="00075398" w:rsidRDefault="00075398" w:rsidP="003A2BB8">
      <w:pPr>
        <w:numPr>
          <w:ilvl w:val="0"/>
          <w:numId w:val="137"/>
        </w:numPr>
        <w:spacing w:after="0"/>
      </w:pPr>
      <w:hyperlink r:id="rId360">
        <w:r w:rsidRPr="00075398">
          <w:rPr>
            <w:rStyle w:val="Hyperlink"/>
          </w:rPr>
          <w:t xml:space="preserve">USFS Forest Legacy Program </w:t>
        </w:r>
      </w:hyperlink>
      <w:r w:rsidRPr="00075398">
        <w:t>($0 in FY24</w:t>
      </w:r>
      <w:r w:rsidRPr="00075398">
        <w:rPr>
          <w:vertAlign w:val="superscript"/>
        </w:rPr>
        <w:footnoteReference w:id="4"/>
      </w:r>
      <w:r w:rsidRPr="00075398">
        <w:t>) is administered by the Forest Service in partnership with state agencies to encourage the protection of privately owned forest lands through conservation easements or land purchases. </w:t>
      </w:r>
    </w:p>
    <w:p w14:paraId="14B0273A" w14:textId="77777777" w:rsidR="00075398" w:rsidRPr="00075398" w:rsidRDefault="00075398" w:rsidP="003A2BB8">
      <w:pPr>
        <w:spacing w:after="0"/>
        <w:rPr>
          <w:b/>
          <w:bCs/>
        </w:rPr>
      </w:pPr>
      <w:r w:rsidRPr="00075398">
        <w:rPr>
          <w:b/>
          <w:bCs/>
        </w:rPr>
        <w:t>USDA Farm Services Agency</w:t>
      </w:r>
    </w:p>
    <w:p w14:paraId="44DD9371" w14:textId="77777777" w:rsidR="00075398" w:rsidRPr="00075398" w:rsidRDefault="00075398" w:rsidP="003A2BB8">
      <w:pPr>
        <w:numPr>
          <w:ilvl w:val="0"/>
          <w:numId w:val="154"/>
        </w:numPr>
        <w:spacing w:after="0"/>
      </w:pPr>
      <w:hyperlink r:id="rId361" w:history="1">
        <w:r w:rsidRPr="00075398">
          <w:rPr>
            <w:rStyle w:val="Hyperlink"/>
          </w:rPr>
          <w:t xml:space="preserve">FSA Conservation Reserve Program </w:t>
        </w:r>
      </w:hyperlink>
      <w:r w:rsidRPr="00075398">
        <w:t>($33.7 million for Fiscal Year 2024) is a voluntary program that encourages agricultural producers to convert highly erodible and other environmentally sensitive acres to vegetative cover, such as native trees and riparian buffers.</w:t>
      </w:r>
    </w:p>
    <w:p w14:paraId="036E38CF" w14:textId="77777777" w:rsidR="00075398" w:rsidRPr="00075398" w:rsidRDefault="00075398" w:rsidP="003A2BB8">
      <w:pPr>
        <w:spacing w:after="0"/>
        <w:rPr>
          <w:b/>
          <w:bCs/>
          <w:u w:val="single"/>
        </w:rPr>
      </w:pPr>
      <w:r w:rsidRPr="00075398">
        <w:rPr>
          <w:b/>
          <w:bCs/>
        </w:rPr>
        <w:t>USDA Natural Resources Conservation Service</w:t>
      </w:r>
    </w:p>
    <w:p w14:paraId="3686201C" w14:textId="77777777" w:rsidR="00075398" w:rsidRPr="00075398" w:rsidRDefault="00075398" w:rsidP="003A2BB8">
      <w:pPr>
        <w:numPr>
          <w:ilvl w:val="0"/>
          <w:numId w:val="89"/>
        </w:numPr>
        <w:spacing w:after="0"/>
      </w:pPr>
      <w:hyperlink r:id="rId362" w:history="1">
        <w:r w:rsidRPr="00075398">
          <w:rPr>
            <w:rStyle w:val="Hyperlink"/>
          </w:rPr>
          <w:t xml:space="preserve">NRCS Environmental Quality Incentives Program </w:t>
        </w:r>
      </w:hyperlink>
      <w:r w:rsidRPr="00075398">
        <w:t>($51.8 million for Fiscal Year 2024) helps forest landowners integrate conservation into working lands.</w:t>
      </w:r>
    </w:p>
    <w:p w14:paraId="528AB3E1" w14:textId="77777777" w:rsidR="00075398" w:rsidRPr="00075398" w:rsidRDefault="00075398" w:rsidP="003A2BB8">
      <w:pPr>
        <w:numPr>
          <w:ilvl w:val="0"/>
          <w:numId w:val="89"/>
        </w:numPr>
        <w:spacing w:after="0"/>
      </w:pPr>
      <w:hyperlink r:id="rId363" w:history="1">
        <w:r w:rsidRPr="00075398">
          <w:rPr>
            <w:rStyle w:val="Hyperlink"/>
          </w:rPr>
          <w:t xml:space="preserve">NRCS Conservation Stewardship Program </w:t>
        </w:r>
      </w:hyperlink>
      <w:r w:rsidRPr="00075398">
        <w:t>($20 million for Fiscal Year 2024) is the largest working lands conservation program in the United States that helps producers enhance natural resources and improve their business operations. </w:t>
      </w:r>
    </w:p>
    <w:p w14:paraId="2E23932F" w14:textId="77777777" w:rsidR="00075398" w:rsidRPr="00075398" w:rsidRDefault="00075398" w:rsidP="00075398"/>
    <w:p w14:paraId="25D240C0" w14:textId="77777777" w:rsidR="00075398" w:rsidRPr="00075398" w:rsidRDefault="00075398" w:rsidP="00522695">
      <w:pPr>
        <w:pStyle w:val="Heading4"/>
      </w:pPr>
      <w:bookmarkStart w:id="131" w:name="_Toc243295348"/>
      <w:bookmarkStart w:id="132" w:name="_Toc243296778"/>
      <w:bookmarkStart w:id="133" w:name="_Toc243574112"/>
      <w:bookmarkStart w:id="134" w:name="_Toc243575586"/>
      <w:r w:rsidRPr="00075398">
        <w:rPr>
          <w:lang w:val="en"/>
        </w:rPr>
        <w:t>Land Use Planning &amp; Decision Support Outcome</w:t>
      </w:r>
      <w:bookmarkEnd w:id="131"/>
      <w:bookmarkEnd w:id="132"/>
      <w:bookmarkEnd w:id="133"/>
      <w:bookmarkEnd w:id="134"/>
    </w:p>
    <w:p w14:paraId="0E0AD4F4" w14:textId="77777777" w:rsidR="00075398" w:rsidRPr="00075398" w:rsidRDefault="00075398" w:rsidP="003A2BB8">
      <w:pPr>
        <w:spacing w:after="0"/>
        <w:rPr>
          <w:b/>
          <w:bCs/>
        </w:rPr>
      </w:pPr>
      <w:r w:rsidRPr="00075398">
        <w:rPr>
          <w:b/>
          <w:bCs/>
        </w:rPr>
        <w:t>Delaware</w:t>
      </w:r>
    </w:p>
    <w:p w14:paraId="509847E4" w14:textId="77777777" w:rsidR="00075398" w:rsidRPr="00075398" w:rsidRDefault="00075398" w:rsidP="003A2BB8">
      <w:pPr>
        <w:numPr>
          <w:ilvl w:val="0"/>
          <w:numId w:val="89"/>
        </w:numPr>
        <w:spacing w:after="0"/>
      </w:pPr>
      <w:hyperlink r:id="rId364">
        <w:r w:rsidRPr="00075398">
          <w:rPr>
            <w:rStyle w:val="Hyperlink"/>
          </w:rPr>
          <w:t xml:space="preserve">Chesapeake Implementation Program </w:t>
        </w:r>
      </w:hyperlink>
      <w:r w:rsidRPr="00075398">
        <w:t xml:space="preserve">(Estimated $200K in FY25 for Land Use and Decision Support in Chesapeake Bay Watershed) oversees several funding programs while working closely with related programs to help local governments, community groups, and landowners in the Chesapeake Bay Watershed take actions and make changes to protect and improve water quality in the watershed through planning and implementation.  </w:t>
      </w:r>
    </w:p>
    <w:p w14:paraId="7D0AD8F4" w14:textId="77777777" w:rsidR="00075398" w:rsidRPr="00075398" w:rsidRDefault="00075398" w:rsidP="003A2BB8">
      <w:pPr>
        <w:numPr>
          <w:ilvl w:val="0"/>
          <w:numId w:val="89"/>
        </w:numPr>
        <w:spacing w:after="0"/>
      </w:pPr>
      <w:hyperlink r:id="rId365">
        <w:r w:rsidRPr="00075398">
          <w:rPr>
            <w:rStyle w:val="Hyperlink"/>
          </w:rPr>
          <w:t>Delaware Office of State Planning Coordination</w:t>
        </w:r>
      </w:hyperlink>
      <w:r w:rsidRPr="00075398">
        <w:t xml:space="preserve"> (FY25 – N/A**) provides continuous improvement of the coordination and effectiveness of land use decisions made by state, county, and municipal governments while building and maintaining a high quality of life in the State of Delaware.</w:t>
      </w:r>
    </w:p>
    <w:p w14:paraId="243214C2" w14:textId="77777777" w:rsidR="00075398" w:rsidRPr="00075398" w:rsidRDefault="00075398" w:rsidP="003A2BB8">
      <w:pPr>
        <w:numPr>
          <w:ilvl w:val="0"/>
          <w:numId w:val="89"/>
        </w:numPr>
        <w:spacing w:after="0"/>
      </w:pPr>
      <w:r w:rsidRPr="00075398">
        <w:t>** Annual appropriations are a mix of federal and state sources and cannot be determined at this time.</w:t>
      </w:r>
    </w:p>
    <w:p w14:paraId="305323BB" w14:textId="77777777" w:rsidR="00075398" w:rsidRPr="00075398" w:rsidRDefault="00075398" w:rsidP="003A2BB8">
      <w:pPr>
        <w:spacing w:after="0"/>
      </w:pPr>
      <w:r w:rsidRPr="00075398">
        <w:rPr>
          <w:b/>
          <w:bCs/>
        </w:rPr>
        <w:t xml:space="preserve">District of Columbia </w:t>
      </w:r>
      <w:r w:rsidRPr="00075398">
        <w:t xml:space="preserve">  </w:t>
      </w:r>
    </w:p>
    <w:p w14:paraId="008E7AD4" w14:textId="77777777" w:rsidR="00075398" w:rsidRPr="00075398" w:rsidRDefault="00075398" w:rsidP="003A2BB8">
      <w:pPr>
        <w:numPr>
          <w:ilvl w:val="0"/>
          <w:numId w:val="143"/>
        </w:numPr>
        <w:spacing w:after="0"/>
      </w:pPr>
      <w:hyperlink r:id="rId366" w:history="1">
        <w:r w:rsidRPr="00075398">
          <w:rPr>
            <w:rStyle w:val="Hyperlink"/>
          </w:rPr>
          <w:t>Small Area Plans</w:t>
        </w:r>
      </w:hyperlink>
      <w:r w:rsidRPr="00075398">
        <w:rPr>
          <w:b/>
          <w:bCs/>
        </w:rPr>
        <w:t xml:space="preserve"> </w:t>
      </w:r>
      <w:r w:rsidRPr="00075398">
        <w:t>(DOEE does not have an associated funding amount)</w:t>
      </w:r>
      <w:r w:rsidRPr="00075398">
        <w:rPr>
          <w:b/>
          <w:bCs/>
        </w:rPr>
        <w:t xml:space="preserve">: </w:t>
      </w:r>
      <w:r w:rsidRPr="00075398">
        <w:t>DC’s Small Area Plans are planning documents that guide land</w:t>
      </w:r>
      <w:r w:rsidRPr="00075398">
        <w:noBreakHyphen/>
        <w:t>use decisions at the neighborhood scale, shaping redevelopment, zoning updates, and public</w:t>
      </w:r>
      <w:r w:rsidRPr="00075398">
        <w:noBreakHyphen/>
        <w:t xml:space="preserve">realm investments; they provide a structured pathway for integrating stormwater management, tree canopy goals, and climate resilience into future growth across priority corridors and emerging development areas. </w:t>
      </w:r>
    </w:p>
    <w:p w14:paraId="750ACBD6" w14:textId="77777777" w:rsidR="00075398" w:rsidRPr="00075398" w:rsidRDefault="00075398" w:rsidP="003A2BB8">
      <w:pPr>
        <w:numPr>
          <w:ilvl w:val="0"/>
          <w:numId w:val="143"/>
        </w:numPr>
        <w:spacing w:after="0"/>
      </w:pPr>
      <w:hyperlink r:id="rId367" w:history="1">
        <w:r w:rsidRPr="00075398">
          <w:rPr>
            <w:rStyle w:val="Hyperlink"/>
          </w:rPr>
          <w:t>Office of District Waterways Management</w:t>
        </w:r>
      </w:hyperlink>
      <w:r w:rsidRPr="00075398">
        <w:t xml:space="preserve"> ($270,000 in FY26)</w:t>
      </w:r>
      <w:r w:rsidRPr="00075398">
        <w:rPr>
          <w:b/>
          <w:bCs/>
        </w:rPr>
        <w:t xml:space="preserve"> </w:t>
      </w:r>
      <w:r w:rsidRPr="00075398">
        <w:t>The Office of District Waterways Management advises District agencies on waterways adjacent land</w:t>
      </w:r>
      <w:r w:rsidRPr="00075398">
        <w:noBreakHyphen/>
        <w:t>use and infrastructure decisions that affect local rivers. The Waterways Advisory Commission provides guidance on environmental protection, stormwater pollution mitigation, and public access needs on waterways adjacent land. ODWM is developing the Waterways Advisory Plan, a framework that reconciles diverse priorities to support more resilient waterways.</w:t>
      </w:r>
    </w:p>
    <w:p w14:paraId="3A3AD31F" w14:textId="77777777" w:rsidR="00075398" w:rsidRPr="00075398" w:rsidRDefault="00075398" w:rsidP="003A2BB8">
      <w:pPr>
        <w:spacing w:after="0"/>
        <w:rPr>
          <w:b/>
          <w:bCs/>
        </w:rPr>
      </w:pPr>
      <w:r w:rsidRPr="00075398">
        <w:rPr>
          <w:b/>
          <w:bCs/>
        </w:rPr>
        <w:t>Maryland</w:t>
      </w:r>
    </w:p>
    <w:p w14:paraId="7DC20D5F" w14:textId="77777777" w:rsidR="00075398" w:rsidRPr="00075398" w:rsidRDefault="00075398" w:rsidP="003A2BB8">
      <w:pPr>
        <w:numPr>
          <w:ilvl w:val="0"/>
          <w:numId w:val="89"/>
        </w:numPr>
        <w:spacing w:after="0"/>
      </w:pPr>
      <w:hyperlink r:id="rId368">
        <w:r w:rsidRPr="00075398">
          <w:rPr>
            <w:rStyle w:val="Hyperlink"/>
          </w:rPr>
          <w:t>Critical Area Commission</w:t>
        </w:r>
      </w:hyperlink>
      <w:r w:rsidRPr="00075398">
        <w:t xml:space="preserve"> ($2.9M in FY25) The Commission works with local area management programs to foster consistent, uniform, and sensitive development activity within the Critical Area - which includes all land within 1,000 feet of Maryland’s tidal waters and tidal wetlands - to minimize the adverse effect of human activities on water quality and natural habitats.</w:t>
      </w:r>
    </w:p>
    <w:p w14:paraId="1887EFCC" w14:textId="77777777" w:rsidR="00075398" w:rsidRPr="00075398" w:rsidRDefault="00075398" w:rsidP="003A2BB8">
      <w:pPr>
        <w:numPr>
          <w:ilvl w:val="0"/>
          <w:numId w:val="89"/>
        </w:numPr>
        <w:spacing w:after="0"/>
      </w:pPr>
      <w:r w:rsidRPr="00075398">
        <w:t xml:space="preserve">Planning Services Division and </w:t>
      </w:r>
      <w:hyperlink r:id="rId369" w:history="1">
        <w:r w:rsidRPr="00075398">
          <w:rPr>
            <w:rStyle w:val="Hyperlink"/>
          </w:rPr>
          <w:t>Local Assistance and Training</w:t>
        </w:r>
      </w:hyperlink>
      <w:r w:rsidRPr="00075398">
        <w:t xml:space="preserve"> ($2.7M in FY25) The Local Assistance and Training unit of the Maryland Department of Planning focuses </w:t>
      </w:r>
      <w:r w:rsidRPr="00075398">
        <w:lastRenderedPageBreak/>
        <w:t>on providing technical support, outreach, and training to Maryland’s 23 counties and 157 municipalities, which help the state advance towards the Agreement’s outcomes.</w:t>
      </w:r>
    </w:p>
    <w:p w14:paraId="3207295F" w14:textId="77777777" w:rsidR="00075398" w:rsidRPr="00075398" w:rsidRDefault="00075398" w:rsidP="003A2BB8">
      <w:pPr>
        <w:spacing w:after="0"/>
        <w:rPr>
          <w:b/>
          <w:bCs/>
        </w:rPr>
      </w:pPr>
      <w:r w:rsidRPr="00075398">
        <w:rPr>
          <w:b/>
          <w:bCs/>
        </w:rPr>
        <w:t>Pennsylvania</w:t>
      </w:r>
    </w:p>
    <w:p w14:paraId="57CAE732" w14:textId="77777777" w:rsidR="00075398" w:rsidRPr="00075398" w:rsidRDefault="00075398" w:rsidP="003A2BB8">
      <w:pPr>
        <w:numPr>
          <w:ilvl w:val="0"/>
          <w:numId w:val="89"/>
        </w:numPr>
        <w:spacing w:after="0"/>
      </w:pPr>
      <w:hyperlink r:id="rId370">
        <w:r w:rsidRPr="00075398">
          <w:rPr>
            <w:rStyle w:val="Hyperlink"/>
          </w:rPr>
          <w:t>Department of Community and Economic Development Community Planning Technical Assistance Program (C-TAP)</w:t>
        </w:r>
      </w:hyperlink>
      <w:r w:rsidRPr="00075398">
        <w:t xml:space="preserve"> helps local and county governments, along with municipal partner organizations, plan, prepare, and implement strategies that support long-term growth and development. C-TAP helps communities move confidently from idea to implementation, with up to 400 hours of technical assistance available per project.</w:t>
      </w:r>
    </w:p>
    <w:p w14:paraId="1E144029" w14:textId="77777777" w:rsidR="00075398" w:rsidRPr="00075398" w:rsidRDefault="00075398" w:rsidP="003A2BB8">
      <w:pPr>
        <w:numPr>
          <w:ilvl w:val="0"/>
          <w:numId w:val="89"/>
        </w:numPr>
        <w:spacing w:after="0"/>
      </w:pPr>
      <w:hyperlink r:id="rId371">
        <w:r w:rsidRPr="00075398">
          <w:rPr>
            <w:rStyle w:val="Hyperlink"/>
          </w:rPr>
          <w:t>Department of Community and Economic Development Municipal Assistance Program (MAP)</w:t>
        </w:r>
      </w:hyperlink>
      <w:r w:rsidRPr="00075398">
        <w:t xml:space="preserve"> provides funding to assist local governments to plan for and efficiently implement a variety of policies, programs, or projects, and soundly manage development with an emphasis on intergovernmental approaches. Funding is available for two groups of activities: shared services, and community planning.$621,156 in grants were awarded in May 2026 to 14 projects across 14 counties.</w:t>
      </w:r>
    </w:p>
    <w:p w14:paraId="09EE13F4" w14:textId="77777777" w:rsidR="00075398" w:rsidRPr="00075398" w:rsidRDefault="00075398" w:rsidP="003A2BB8">
      <w:pPr>
        <w:numPr>
          <w:ilvl w:val="0"/>
          <w:numId w:val="89"/>
        </w:numPr>
        <w:spacing w:after="0"/>
      </w:pPr>
      <w:hyperlink r:id="rId372">
        <w:r w:rsidRPr="00075398">
          <w:rPr>
            <w:rStyle w:val="Hyperlink"/>
          </w:rPr>
          <w:t>Department of Transportation Free Assistance to Municipalities</w:t>
        </w:r>
      </w:hyperlink>
      <w:r w:rsidRPr="00075398">
        <w:t xml:space="preserve"> to better integrate local land use, development, and transportation goals into the state transportation planning process. Any municipal staff member, government official, or planning partner is eligible to request free assistance to help during any stage of the land use and transportation planning or project development process. </w:t>
      </w:r>
    </w:p>
    <w:p w14:paraId="0D802DD1" w14:textId="77777777" w:rsidR="00075398" w:rsidRPr="00075398" w:rsidRDefault="00075398" w:rsidP="003A2BB8">
      <w:pPr>
        <w:numPr>
          <w:ilvl w:val="0"/>
          <w:numId w:val="89"/>
        </w:numPr>
        <w:spacing w:after="0"/>
      </w:pPr>
      <w:r w:rsidRPr="00075398">
        <w:t xml:space="preserve">The Pennsylvania Municipalities Planning Code mandates that the Governor’s Center for Local Government Services prepare a comprehensive State Land Use and Growth Management Report every five years, beginning in 2005. This requirement is codified in Section 107 of the Code, which defines the report as containing information, data, and conclusions on statewide growth and development patterns, plus recommendations for coordination of executive action, regulation, and programs. The most recent report was published in 2025: </w:t>
      </w:r>
      <w:hyperlink r:id="rId373">
        <w:r w:rsidRPr="00075398">
          <w:rPr>
            <w:rStyle w:val="Hyperlink"/>
          </w:rPr>
          <w:t>2025 State Land Use and Growth Management Report - PA Department of Community &amp; Economic Development</w:t>
        </w:r>
      </w:hyperlink>
    </w:p>
    <w:p w14:paraId="096A6AEB" w14:textId="77777777" w:rsidR="00075398" w:rsidRPr="00075398" w:rsidRDefault="00075398" w:rsidP="003A2BB8">
      <w:pPr>
        <w:spacing w:after="0"/>
      </w:pPr>
      <w:r w:rsidRPr="00075398">
        <w:rPr>
          <w:b/>
          <w:bCs/>
        </w:rPr>
        <w:t>Chesapeake Bay Commission</w:t>
      </w:r>
    </w:p>
    <w:p w14:paraId="5294717E" w14:textId="77777777" w:rsidR="00075398" w:rsidRPr="00075398" w:rsidRDefault="00075398" w:rsidP="003A2BB8">
      <w:pPr>
        <w:numPr>
          <w:ilvl w:val="0"/>
          <w:numId w:val="151"/>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23D2CA7D" w14:textId="77777777" w:rsidR="00075398" w:rsidRPr="00075398" w:rsidRDefault="00075398" w:rsidP="003A2BB8">
      <w:pPr>
        <w:spacing w:after="0"/>
      </w:pPr>
      <w:r w:rsidRPr="00075398">
        <w:rPr>
          <w:b/>
          <w:bCs/>
        </w:rPr>
        <w:t>U.S. Environmental Protection Agency</w:t>
      </w:r>
    </w:p>
    <w:p w14:paraId="68AEDD79" w14:textId="77777777" w:rsidR="00075398" w:rsidRPr="00075398" w:rsidRDefault="00075398" w:rsidP="003A2BB8">
      <w:pPr>
        <w:numPr>
          <w:ilvl w:val="0"/>
          <w:numId w:val="139"/>
        </w:numPr>
        <w:spacing w:after="0"/>
      </w:pPr>
      <w:hyperlink r:id="rId374">
        <w:r w:rsidRPr="00075398">
          <w:rPr>
            <w:rStyle w:val="Hyperlink"/>
          </w:rPr>
          <w:t>EPA Chesapeake Bay Program Office GIS Program</w:t>
        </w:r>
      </w:hyperlink>
      <w:r w:rsidRPr="00075398">
        <w:t xml:space="preserve"> ($2.8M in FY25): The Chesapeake Bay Program Office operates a geographic information system (GIS) program through interagency agreements with USGS and with additional support through a cooperative agreement to address the established and growing need for and use of geospatial data, maps, and analysis within the Chesapeake Bay Program partnership – particularly as it pertains to the acquisition and updates of the high-resolution land use / land cover datasets.</w:t>
      </w:r>
    </w:p>
    <w:p w14:paraId="1773506A" w14:textId="77777777" w:rsidR="00075398" w:rsidRPr="00075398" w:rsidRDefault="00075398" w:rsidP="003A2BB8">
      <w:pPr>
        <w:numPr>
          <w:ilvl w:val="0"/>
          <w:numId w:val="139"/>
        </w:numPr>
        <w:spacing w:after="0"/>
      </w:pPr>
      <w:hyperlink r:id="rId375">
        <w:r w:rsidRPr="00075398">
          <w:rPr>
            <w:rStyle w:val="Hyperlink"/>
          </w:rPr>
          <w:t>Small Watersheds Grant Program (SWG)</w:t>
        </w:r>
      </w:hyperlink>
      <w:r w:rsidRPr="00075398">
        <w:t xml:space="preserve"> ($150,000 in FY25): The SWG program promotes voluntary, community-based efforts to protect and restore the diverse and vital habitats of the Chesapeake Bay and its tributary rivers and streams.</w:t>
      </w:r>
    </w:p>
    <w:p w14:paraId="3DE0A3BC" w14:textId="77777777" w:rsidR="00075398" w:rsidRPr="00075398" w:rsidRDefault="00075398" w:rsidP="003A2BB8">
      <w:pPr>
        <w:spacing w:after="0"/>
      </w:pPr>
      <w:r w:rsidRPr="00075398">
        <w:rPr>
          <w:b/>
          <w:bCs/>
        </w:rPr>
        <w:t>U.S. Army Corps of Engineers</w:t>
      </w:r>
    </w:p>
    <w:p w14:paraId="6DF64A19" w14:textId="77777777" w:rsidR="00075398" w:rsidRPr="00075398" w:rsidRDefault="00075398" w:rsidP="003A2BB8">
      <w:pPr>
        <w:numPr>
          <w:ilvl w:val="0"/>
          <w:numId w:val="135"/>
        </w:numPr>
        <w:spacing w:after="0"/>
      </w:pPr>
      <w:hyperlink r:id="rId376">
        <w:r w:rsidRPr="00075398">
          <w:rPr>
            <w:rStyle w:val="Hyperlink"/>
          </w:rPr>
          <w:t>Planning Assistance to States (PAS)</w:t>
        </w:r>
      </w:hyperlink>
      <w:r w:rsidRPr="00075398">
        <w:t xml:space="preserve"> ($1.5M in FY25) This program provides technical assistance to states and local governments for developing comprehensive plans for water and land resources, directly supporting informed land use planning and decision-making. Assistance is 50% federal, 50% non-federal, unless it is an economically disadvantaged community, then assistance is 100% federally-funded. </w:t>
      </w:r>
    </w:p>
    <w:p w14:paraId="1C858304" w14:textId="77777777" w:rsidR="00075398" w:rsidRPr="00075398" w:rsidRDefault="00075398" w:rsidP="003A2BB8">
      <w:pPr>
        <w:numPr>
          <w:ilvl w:val="0"/>
          <w:numId w:val="135"/>
        </w:numPr>
        <w:spacing w:after="0"/>
      </w:pPr>
      <w:hyperlink r:id="rId377">
        <w:r w:rsidRPr="00075398">
          <w:rPr>
            <w:rStyle w:val="Hyperlink"/>
          </w:rPr>
          <w:t>Floodplain Management Services (FPMS)</w:t>
        </w:r>
      </w:hyperlink>
      <w:r w:rsidRPr="00075398">
        <w:t> ($1M in FY 2025) This program provides data, technical assistance, and guidance on flood hazards to help communities make informed decisions about land use in and near floodplains. Assistance is 100% federally-funded.</w:t>
      </w:r>
    </w:p>
    <w:p w14:paraId="48FFF384" w14:textId="77777777" w:rsidR="00075398" w:rsidRPr="00075398" w:rsidRDefault="00075398" w:rsidP="00075398"/>
    <w:p w14:paraId="1E2DD83C" w14:textId="77777777" w:rsidR="00075398" w:rsidRPr="00075398" w:rsidRDefault="00075398" w:rsidP="004C51CF">
      <w:pPr>
        <w:pStyle w:val="Heading4"/>
      </w:pPr>
      <w:bookmarkStart w:id="135" w:name="_Toc243295349"/>
      <w:bookmarkStart w:id="136" w:name="_Toc243296779"/>
      <w:bookmarkStart w:id="137" w:name="_Toc243574113"/>
      <w:bookmarkStart w:id="138" w:name="_Toc243575587"/>
      <w:r w:rsidRPr="00075398">
        <w:rPr>
          <w:lang w:val="en"/>
        </w:rPr>
        <w:t>Protected Lands Outcome</w:t>
      </w:r>
      <w:bookmarkEnd w:id="135"/>
      <w:bookmarkEnd w:id="136"/>
      <w:bookmarkEnd w:id="137"/>
      <w:bookmarkEnd w:id="138"/>
    </w:p>
    <w:p w14:paraId="5FCD41FF" w14:textId="77777777" w:rsidR="00075398" w:rsidRPr="00075398" w:rsidRDefault="00075398" w:rsidP="003A2BB8">
      <w:pPr>
        <w:spacing w:after="0"/>
        <w:rPr>
          <w:b/>
          <w:bCs/>
        </w:rPr>
      </w:pPr>
      <w:r w:rsidRPr="00075398">
        <w:rPr>
          <w:b/>
          <w:bCs/>
        </w:rPr>
        <w:t>Delaware</w:t>
      </w:r>
    </w:p>
    <w:p w14:paraId="6069C96C" w14:textId="77777777" w:rsidR="00075398" w:rsidRPr="00075398" w:rsidRDefault="00075398" w:rsidP="003A2BB8">
      <w:pPr>
        <w:numPr>
          <w:ilvl w:val="0"/>
          <w:numId w:val="89"/>
        </w:numPr>
        <w:spacing w:after="0"/>
      </w:pPr>
      <w:hyperlink r:id="rId378">
        <w:r w:rsidRPr="00075398">
          <w:rPr>
            <w:rStyle w:val="Hyperlink"/>
          </w:rPr>
          <w:t>Delaware Open Space Program</w:t>
        </w:r>
      </w:hyperlink>
      <w:r w:rsidRPr="00075398">
        <w:t xml:space="preserve"> (Estimated $3 million in Chesapeake Bay Watershed) aims to protect our natural and cultural resources, conserve biological diversity, protect parks, forests, wildlife areas, nature preserves, etc., to provide for outdoor recreation and allow for water resource conservation.</w:t>
      </w:r>
    </w:p>
    <w:p w14:paraId="556122C1" w14:textId="77777777" w:rsidR="00075398" w:rsidRPr="00075398" w:rsidRDefault="00075398" w:rsidP="003A2BB8">
      <w:pPr>
        <w:spacing w:after="0"/>
      </w:pPr>
      <w:r w:rsidRPr="00075398">
        <w:rPr>
          <w:b/>
          <w:bCs/>
        </w:rPr>
        <w:t xml:space="preserve">District of Columbia </w:t>
      </w:r>
      <w:r w:rsidRPr="00075398">
        <w:t xml:space="preserve">  </w:t>
      </w:r>
    </w:p>
    <w:p w14:paraId="0A7F1CE2" w14:textId="77777777" w:rsidR="00075398" w:rsidRPr="00075398" w:rsidRDefault="00075398" w:rsidP="003A2BB8">
      <w:pPr>
        <w:numPr>
          <w:ilvl w:val="0"/>
          <w:numId w:val="142"/>
        </w:numPr>
        <w:spacing w:after="0"/>
      </w:pPr>
      <w:hyperlink r:id="rId379" w:history="1">
        <w:r w:rsidRPr="00075398">
          <w:rPr>
            <w:rStyle w:val="Hyperlink"/>
          </w:rPr>
          <w:t>Office of District Waterways Management</w:t>
        </w:r>
      </w:hyperlink>
      <w:r w:rsidRPr="00075398">
        <w:t xml:space="preserve"> ($270,000 in FY26)</w:t>
      </w:r>
      <w:r w:rsidRPr="00075398">
        <w:rPr>
          <w:u w:val="single"/>
        </w:rPr>
        <w:t xml:space="preserve"> </w:t>
      </w:r>
      <w:r w:rsidRPr="00075398">
        <w:t>The Office of District Waterways Management advises District agencies on waterways adjacent land</w:t>
      </w:r>
      <w:r w:rsidRPr="00075398">
        <w:noBreakHyphen/>
        <w:t>use and infrastructure decisions that affect local rivers. Through the development of the Waterways Advisory Plan, ODWM identifies priority access points and supports projects that improve connectivity, safety, and equitable access to waterfront spaces across the District.</w:t>
      </w:r>
    </w:p>
    <w:p w14:paraId="4983CA9D" w14:textId="77777777" w:rsidR="00075398" w:rsidRPr="00075398" w:rsidRDefault="00075398" w:rsidP="003A2BB8">
      <w:pPr>
        <w:spacing w:after="0"/>
        <w:rPr>
          <w:b/>
          <w:bCs/>
        </w:rPr>
      </w:pPr>
      <w:r w:rsidRPr="00075398">
        <w:rPr>
          <w:b/>
          <w:bCs/>
        </w:rPr>
        <w:t>Maryland</w:t>
      </w:r>
    </w:p>
    <w:p w14:paraId="6000D1EF" w14:textId="77777777" w:rsidR="00075398" w:rsidRPr="00075398" w:rsidRDefault="00075398" w:rsidP="003A2BB8">
      <w:pPr>
        <w:numPr>
          <w:ilvl w:val="0"/>
          <w:numId w:val="89"/>
        </w:numPr>
        <w:spacing w:after="0"/>
      </w:pPr>
      <w:hyperlink r:id="rId380">
        <w:r w:rsidRPr="00075398">
          <w:rPr>
            <w:rStyle w:val="Hyperlink"/>
          </w:rPr>
          <w:t>Rural Legacy Program</w:t>
        </w:r>
      </w:hyperlink>
      <w:r w:rsidRPr="00075398">
        <w:t xml:space="preserve"> ($15.3M in FY25) This program provides grant funding for the preservation of the natural resources and resource-based economies of Maryland </w:t>
      </w:r>
      <w:r w:rsidRPr="00075398">
        <w:lastRenderedPageBreak/>
        <w:t>through the purchase of conservation easements and fee simple acquisitions located in designated protection areas, including prime agricultural and forest lands, wildlife habitats, and cultural resources that, if conserved, will promote resource-based economies and maintain the fabric of rural life. </w:t>
      </w:r>
    </w:p>
    <w:p w14:paraId="1A82A30E" w14:textId="77777777" w:rsidR="00075398" w:rsidRPr="00075398" w:rsidRDefault="00075398" w:rsidP="003A2BB8">
      <w:pPr>
        <w:numPr>
          <w:ilvl w:val="0"/>
          <w:numId w:val="89"/>
        </w:numPr>
        <w:spacing w:after="0"/>
      </w:pPr>
      <w:hyperlink r:id="rId381">
        <w:r w:rsidRPr="00075398">
          <w:rPr>
            <w:rStyle w:val="Hyperlink"/>
          </w:rPr>
          <w:t>Maryland Agriculture Land Preservation Foundation</w:t>
        </w:r>
      </w:hyperlink>
      <w:r w:rsidRPr="00075398">
        <w:t xml:space="preserve"> (MALPF) ($24.5M In FY25) MALPF purchases agricultural preservation easements that forever restrict development on prime farmland and woodland and has permanently preserved land in each of Maryland's 23 counties amounting to over 350,000 acres since 1980.</w:t>
      </w:r>
    </w:p>
    <w:p w14:paraId="20B612C6" w14:textId="77777777" w:rsidR="00075398" w:rsidRPr="00075398" w:rsidRDefault="00075398" w:rsidP="003A2BB8">
      <w:pPr>
        <w:numPr>
          <w:ilvl w:val="0"/>
          <w:numId w:val="89"/>
        </w:numPr>
        <w:spacing w:after="0"/>
      </w:pPr>
      <w:hyperlink r:id="rId382">
        <w:r w:rsidRPr="00075398">
          <w:rPr>
            <w:rStyle w:val="Hyperlink"/>
          </w:rPr>
          <w:t>Maryland Program Open Space</w:t>
        </w:r>
      </w:hyperlink>
      <w:r w:rsidRPr="00075398">
        <w:t xml:space="preserve"> (POS) ($34.7M in FY25) POS Stateside preserves natural areas for public recreation and watershed and wildlife protection across Maryland through the acquisition of fee simple land and conservation easements, while POS Local provides financial and technical assistance to local subdivisions for the planning, acquisition, and or development of recreational land or open space areas, including working lands, targeted ecological areas, productive farm and forest lands.</w:t>
      </w:r>
    </w:p>
    <w:p w14:paraId="03FB02BC" w14:textId="77777777" w:rsidR="00075398" w:rsidRPr="00075398" w:rsidRDefault="00075398" w:rsidP="003A2BB8">
      <w:pPr>
        <w:spacing w:after="0"/>
        <w:rPr>
          <w:b/>
          <w:bCs/>
        </w:rPr>
      </w:pPr>
      <w:r w:rsidRPr="00075398">
        <w:rPr>
          <w:b/>
          <w:bCs/>
        </w:rPr>
        <w:t>New York</w:t>
      </w:r>
    </w:p>
    <w:p w14:paraId="4FA4A0BE" w14:textId="77777777" w:rsidR="00075398" w:rsidRPr="00075398" w:rsidRDefault="00075398" w:rsidP="003A2BB8">
      <w:pPr>
        <w:numPr>
          <w:ilvl w:val="0"/>
          <w:numId w:val="89"/>
        </w:numPr>
        <w:spacing w:after="0"/>
      </w:pPr>
      <w:hyperlink r:id="rId383">
        <w:r w:rsidRPr="00075398">
          <w:rPr>
            <w:rStyle w:val="Hyperlink"/>
          </w:rPr>
          <w:t>New York State Conservation Partnership Program</w:t>
        </w:r>
      </w:hyperlink>
      <w:r w:rsidRPr="00075398">
        <w:t xml:space="preserve"> ($138,000 within watershed FY25) State grants used to leverage public and private funding for building capacity of land trusts to help advance open space protection farmland preservation, and resource conservation goals. </w:t>
      </w:r>
    </w:p>
    <w:p w14:paraId="79B76692" w14:textId="77777777" w:rsidR="00075398" w:rsidRPr="00075398" w:rsidRDefault="00075398" w:rsidP="003A2BB8">
      <w:pPr>
        <w:numPr>
          <w:ilvl w:val="0"/>
          <w:numId w:val="89"/>
        </w:numPr>
        <w:spacing w:after="0"/>
      </w:pPr>
      <w:hyperlink r:id="rId384">
        <w:r w:rsidRPr="00075398">
          <w:rPr>
            <w:rStyle w:val="Hyperlink"/>
          </w:rPr>
          <w:t>Open Space Conservation Grant Program</w:t>
        </w:r>
      </w:hyperlink>
      <w:r w:rsidRPr="00075398">
        <w:t xml:space="preserve"> ($25 million statewide to be awarded in FY27) The goal of this grant program is to provide funding for land conservation partners across New York State, increase climate resiliency and adaptation, and support conserving 30% of NY’s lands and waters by 2030 (</w:t>
      </w:r>
      <w:hyperlink r:id="rId385">
        <w:r w:rsidRPr="00075398">
          <w:rPr>
            <w:rStyle w:val="Hyperlink"/>
          </w:rPr>
          <w:t>30x30 initiative</w:t>
        </w:r>
      </w:hyperlink>
      <w:r w:rsidRPr="00075398">
        <w:t xml:space="preserve">). </w:t>
      </w:r>
    </w:p>
    <w:p w14:paraId="0BE6EF2C" w14:textId="77777777" w:rsidR="00075398" w:rsidRPr="00075398" w:rsidRDefault="00075398" w:rsidP="003A2BB8">
      <w:pPr>
        <w:numPr>
          <w:ilvl w:val="0"/>
          <w:numId w:val="89"/>
        </w:numPr>
        <w:spacing w:after="0"/>
      </w:pPr>
      <w:hyperlink r:id="rId386">
        <w:r w:rsidRPr="00075398">
          <w:rPr>
            <w:rStyle w:val="Hyperlink"/>
          </w:rPr>
          <w:t>Forest Conservation Easements for Land Trusts</w:t>
        </w:r>
      </w:hyperlink>
      <w:r w:rsidRPr="00075398">
        <w:t xml:space="preserve"> ($404,250 within watershed FY25) State grants for land trusts to protect forestland through conservation easements and provide community benefits.</w:t>
      </w:r>
    </w:p>
    <w:p w14:paraId="35720F7A" w14:textId="77777777" w:rsidR="00075398" w:rsidRPr="00075398" w:rsidRDefault="00075398" w:rsidP="003A2BB8">
      <w:pPr>
        <w:spacing w:after="0"/>
        <w:rPr>
          <w:b/>
          <w:bCs/>
        </w:rPr>
      </w:pPr>
      <w:r w:rsidRPr="00075398">
        <w:rPr>
          <w:b/>
          <w:bCs/>
        </w:rPr>
        <w:t>Pennsylvania</w:t>
      </w:r>
    </w:p>
    <w:p w14:paraId="73C88067" w14:textId="77777777" w:rsidR="00075398" w:rsidRPr="00075398" w:rsidRDefault="00075398" w:rsidP="003A2BB8">
      <w:pPr>
        <w:numPr>
          <w:ilvl w:val="0"/>
          <w:numId w:val="89"/>
        </w:numPr>
        <w:spacing w:after="0"/>
      </w:pPr>
      <w:hyperlink r:id="rId387">
        <w:r w:rsidRPr="00075398">
          <w:rPr>
            <w:rStyle w:val="Hyperlink"/>
          </w:rPr>
          <w:t>Department of Agriculture Farmland Preservation Program</w:t>
        </w:r>
      </w:hyperlink>
      <w:r w:rsidRPr="00075398">
        <w:t xml:space="preserve"> ($22,956,951 in FFY25; additional $17.9 million from county programs in FY25). The program is a partnership between all levels of government and non-profit organizations - with a common goal of saving prime farmland. The Pennsylvania Agricultural Conservation Easement Purchase Program was developed to strengthen Pennsylvania's agricultural economy and protect prime farmland. This program enables state and county governments to purchase conservation easements from farmers. The program was approved in 1988 and the first easement was purchased in December of 1989. To date, 6,600+ farms have been approved for easement purchases totally 660,000+ acres.</w:t>
      </w:r>
    </w:p>
    <w:p w14:paraId="6DF2DB63" w14:textId="77777777" w:rsidR="00075398" w:rsidRPr="00075398" w:rsidRDefault="00075398" w:rsidP="003A2BB8">
      <w:pPr>
        <w:numPr>
          <w:ilvl w:val="0"/>
          <w:numId w:val="89"/>
        </w:numPr>
        <w:spacing w:after="0"/>
      </w:pPr>
      <w:hyperlink r:id="rId388">
        <w:r w:rsidRPr="00075398">
          <w:rPr>
            <w:rStyle w:val="Hyperlink"/>
          </w:rPr>
          <w:t>Keystone Recreation, Park and Conservation Fund.</w:t>
        </w:r>
      </w:hyperlink>
      <w:r w:rsidRPr="00075398">
        <w:t xml:space="preserve"> Created in 1993, the Key 93 initiative operated solely on realty transfer tax revenue, with 65% directed to Pennsylvania’s Department of Conservation and Natural Resources (DCNR). The DCNR allocation supports the rehabilitation and enhancement of state parks, forestry, trails and river protection, emphasizing the importance of conserving natural resources and promoting outdoor recreation. Funds are also directed toward grants for local recreation projects that can have land acquisition elements, and grants for land trusts are provided to plan for and acquire open space.</w:t>
      </w:r>
    </w:p>
    <w:p w14:paraId="18D75B6E" w14:textId="77777777" w:rsidR="00075398" w:rsidRPr="00075398" w:rsidRDefault="00075398" w:rsidP="003A2BB8">
      <w:pPr>
        <w:numPr>
          <w:ilvl w:val="1"/>
          <w:numId w:val="89"/>
        </w:numPr>
        <w:spacing w:after="0"/>
      </w:pPr>
      <w:r w:rsidRPr="00075398">
        <w:t>2025 land trust acquisition grants: $12.1 million</w:t>
      </w:r>
    </w:p>
    <w:p w14:paraId="18DB452F" w14:textId="77777777" w:rsidR="00075398" w:rsidRPr="00075398" w:rsidRDefault="00075398" w:rsidP="003A2BB8">
      <w:pPr>
        <w:numPr>
          <w:ilvl w:val="1"/>
          <w:numId w:val="89"/>
        </w:numPr>
        <w:spacing w:after="0"/>
      </w:pPr>
      <w:r w:rsidRPr="00075398">
        <w:t>2025 community acquisition grants: $2.9 million</w:t>
      </w:r>
    </w:p>
    <w:p w14:paraId="2EF9D4B9" w14:textId="77777777" w:rsidR="00075398" w:rsidRPr="00075398" w:rsidRDefault="00075398" w:rsidP="003A2BB8">
      <w:pPr>
        <w:numPr>
          <w:ilvl w:val="0"/>
          <w:numId w:val="89"/>
        </w:numPr>
        <w:spacing w:after="0"/>
      </w:pPr>
      <w:r w:rsidRPr="00075398">
        <w:t>Oil and Gas Lease Fund. Established in 1955, the Oil and Gas Lease Fund supports conservation, recreation and flood control initiatives. It has enabled the purchase of state park lands, acquisition of mineral rights, infrastructure and trail upgrades, habitat protection and restoration, and the procurement of recreational equipment.</w:t>
      </w:r>
    </w:p>
    <w:p w14:paraId="41627CF9" w14:textId="77777777" w:rsidR="00075398" w:rsidRPr="00075398" w:rsidRDefault="00075398" w:rsidP="003A2BB8">
      <w:pPr>
        <w:spacing w:after="0"/>
        <w:rPr>
          <w:b/>
          <w:bCs/>
        </w:rPr>
      </w:pPr>
      <w:r w:rsidRPr="00075398">
        <w:rPr>
          <w:b/>
          <w:bCs/>
        </w:rPr>
        <w:t>Virginia</w:t>
      </w:r>
    </w:p>
    <w:p w14:paraId="7A612609" w14:textId="77777777" w:rsidR="00075398" w:rsidRPr="00075398" w:rsidRDefault="00075398" w:rsidP="003A2BB8">
      <w:pPr>
        <w:numPr>
          <w:ilvl w:val="0"/>
          <w:numId w:val="89"/>
        </w:numPr>
        <w:spacing w:after="0"/>
      </w:pPr>
      <w:hyperlink r:id="rId389">
        <w:r w:rsidRPr="00075398">
          <w:rPr>
            <w:rStyle w:val="Hyperlink"/>
          </w:rPr>
          <w:t>Office of Working Lands Preservation</w:t>
        </w:r>
      </w:hyperlink>
      <w:r w:rsidRPr="00075398">
        <w:rPr>
          <w:u w:val="single"/>
        </w:rPr>
        <w:t xml:space="preserve"> </w:t>
      </w:r>
      <w:r w:rsidRPr="00075398">
        <w:t>– (no dedicated funding) Work with public agencies and private groups to slow the loss of valuable working landscapes in Virginia through education, technical assistance, and accepting open-space easements.</w:t>
      </w:r>
    </w:p>
    <w:p w14:paraId="7BFD0F57" w14:textId="77777777" w:rsidR="00075398" w:rsidRPr="00075398" w:rsidRDefault="00075398" w:rsidP="003A2BB8">
      <w:pPr>
        <w:numPr>
          <w:ilvl w:val="0"/>
          <w:numId w:val="89"/>
        </w:numPr>
        <w:spacing w:after="0"/>
      </w:pPr>
      <w:hyperlink r:id="rId390">
        <w:r w:rsidRPr="00075398">
          <w:rPr>
            <w:rStyle w:val="Hyperlink"/>
          </w:rPr>
          <w:t>Forest Legacy</w:t>
        </w:r>
      </w:hyperlink>
      <w:r w:rsidRPr="00075398">
        <w:rPr>
          <w:u w:val="single"/>
        </w:rPr>
        <w:t xml:space="preserve"> </w:t>
      </w:r>
      <w:r w:rsidRPr="00075398">
        <w:t>– (FY25 $2,102,500 state required match and $8,410,000 federal) Partnership between DOF and USDA Forest Service to conserve forestland under threat of conversion to other land uses. Qualifying properties must be within identified Legacy Areas.</w:t>
      </w:r>
    </w:p>
    <w:p w14:paraId="36428859" w14:textId="77777777" w:rsidR="00075398" w:rsidRPr="00075398" w:rsidRDefault="00075398" w:rsidP="003A2BB8">
      <w:pPr>
        <w:numPr>
          <w:ilvl w:val="0"/>
          <w:numId w:val="89"/>
        </w:numPr>
        <w:spacing w:after="0"/>
      </w:pPr>
      <w:hyperlink r:id="rId391">
        <w:r w:rsidRPr="00075398">
          <w:rPr>
            <w:rStyle w:val="Hyperlink"/>
          </w:rPr>
          <w:t>Purchase of Development Rights Program</w:t>
        </w:r>
      </w:hyperlink>
      <w:r w:rsidRPr="00075398">
        <w:rPr>
          <w:u w:val="single"/>
        </w:rPr>
        <w:t xml:space="preserve"> </w:t>
      </w:r>
      <w:r w:rsidRPr="00075398">
        <w:t>– (FY25 - $437,500 distributed to participating counties with PDR programs, all within the Bay) Partnership between DOF and participating localities. DOF equally distributes the funding allocated to the Virginia Farmland and Forestland Preservation Fund to localities that can provide matching funds for the purchase of open-space easements.</w:t>
      </w:r>
    </w:p>
    <w:p w14:paraId="31758F08" w14:textId="77777777" w:rsidR="00075398" w:rsidRPr="00075398" w:rsidRDefault="00075398" w:rsidP="003A2BB8">
      <w:pPr>
        <w:spacing w:after="0"/>
        <w:rPr>
          <w:b/>
          <w:bCs/>
        </w:rPr>
      </w:pPr>
      <w:r w:rsidRPr="00075398">
        <w:rPr>
          <w:b/>
          <w:bCs/>
        </w:rPr>
        <w:t>West Virginia</w:t>
      </w:r>
    </w:p>
    <w:p w14:paraId="05FCF170" w14:textId="77777777" w:rsidR="00075398" w:rsidRPr="00075398" w:rsidRDefault="00075398" w:rsidP="003A2BB8">
      <w:pPr>
        <w:numPr>
          <w:ilvl w:val="0"/>
          <w:numId w:val="89"/>
        </w:numPr>
        <w:spacing w:after="0"/>
      </w:pPr>
      <w:hyperlink r:id="rId392">
        <w:r w:rsidRPr="00075398">
          <w:rPr>
            <w:rStyle w:val="Hyperlink"/>
          </w:rPr>
          <w:t>Outdoor Heritage Conservation Fund</w:t>
        </w:r>
      </w:hyperlink>
      <w:r w:rsidRPr="00075398">
        <w:t>: A state program that gives out grants to protect important wildlife habitats, farmlands, and public recreation areas.</w:t>
      </w:r>
    </w:p>
    <w:p w14:paraId="53C70CC2" w14:textId="77777777" w:rsidR="00075398" w:rsidRPr="00075398" w:rsidRDefault="00075398" w:rsidP="003A2BB8">
      <w:pPr>
        <w:numPr>
          <w:ilvl w:val="0"/>
          <w:numId w:val="89"/>
        </w:numPr>
        <w:spacing w:after="0"/>
      </w:pPr>
      <w:hyperlink r:id="rId393">
        <w:r w:rsidRPr="00075398">
          <w:rPr>
            <w:rStyle w:val="Hyperlink"/>
          </w:rPr>
          <w:t>West Virginia Division of Natural Resources</w:t>
        </w:r>
      </w:hyperlink>
      <w:r w:rsidRPr="00075398">
        <w:rPr>
          <w:u w:val="single"/>
        </w:rPr>
        <w:t>:</w:t>
      </w:r>
      <w:r w:rsidRPr="00075398">
        <w:t xml:space="preserve"> Protects public lands through hands-on restoration projects and runs the Master Naturalists Program to train environmental stewards.</w:t>
      </w:r>
    </w:p>
    <w:p w14:paraId="16415BBA" w14:textId="77777777" w:rsidR="00075398" w:rsidRPr="00075398" w:rsidRDefault="00075398" w:rsidP="003A2BB8">
      <w:pPr>
        <w:spacing w:after="0"/>
      </w:pPr>
      <w:r w:rsidRPr="00075398">
        <w:rPr>
          <w:b/>
          <w:bCs/>
        </w:rPr>
        <w:t>Chesapeake Bay Commission</w:t>
      </w:r>
    </w:p>
    <w:p w14:paraId="64689B9A" w14:textId="77777777" w:rsidR="00075398" w:rsidRPr="00075398" w:rsidRDefault="00075398" w:rsidP="003A2BB8">
      <w:pPr>
        <w:numPr>
          <w:ilvl w:val="0"/>
          <w:numId w:val="150"/>
        </w:numPr>
        <w:spacing w:after="0"/>
      </w:pPr>
      <w:r w:rsidRPr="00075398">
        <w:t xml:space="preserve">As a tri-state legislative commission, the Chesapeake Bay Commission advances the goals of the Chesapeake Bay Watershed Agreement by </w:t>
      </w:r>
      <w:r w:rsidRPr="00075398">
        <w:lastRenderedPageBreak/>
        <w:t>working collaboratively with Bay Program partners to identify and pursue legislative, budgetary, and policy needs within the legislatures of our member states and the U.S. Congress.</w:t>
      </w:r>
    </w:p>
    <w:p w14:paraId="1C264328" w14:textId="77777777" w:rsidR="00075398" w:rsidRPr="00075398" w:rsidRDefault="00075398" w:rsidP="003A2BB8">
      <w:pPr>
        <w:spacing w:after="0"/>
      </w:pPr>
      <w:r w:rsidRPr="00075398">
        <w:rPr>
          <w:b/>
          <w:bCs/>
        </w:rPr>
        <w:t>U.S. Environmental Protection Agency</w:t>
      </w:r>
    </w:p>
    <w:p w14:paraId="02EB11B4" w14:textId="77777777" w:rsidR="00075398" w:rsidRPr="00075398" w:rsidRDefault="00075398" w:rsidP="003A2BB8">
      <w:pPr>
        <w:numPr>
          <w:ilvl w:val="0"/>
          <w:numId w:val="138"/>
        </w:numPr>
        <w:spacing w:after="0"/>
      </w:pPr>
      <w:hyperlink r:id="rId394">
        <w:r w:rsidRPr="00075398">
          <w:rPr>
            <w:rStyle w:val="Hyperlink"/>
          </w:rPr>
          <w:t>Clean Water State Revolving Fund</w:t>
        </w:r>
      </w:hyperlink>
      <w:r w:rsidRPr="00075398">
        <w:t xml:space="preserve"> ($227.5M in FY25): A federal-state partnership that provides low-cost financing to communities for a wide range of water quality infrastructure projects, including municipal wastewater facilities, nonpoint source pollution control, decentralized wastewater treatment systems, stormwater runoff mitigation, green infrastructure, estuary protection, and water reuse.</w:t>
      </w:r>
    </w:p>
    <w:p w14:paraId="0F12D466" w14:textId="77777777" w:rsidR="00075398" w:rsidRPr="00075398" w:rsidRDefault="00075398" w:rsidP="003A2BB8">
      <w:pPr>
        <w:numPr>
          <w:ilvl w:val="0"/>
          <w:numId w:val="138"/>
        </w:numPr>
        <w:spacing w:after="0"/>
      </w:pPr>
      <w:hyperlink r:id="rId395">
        <w:r w:rsidRPr="00075398">
          <w:rPr>
            <w:rStyle w:val="Hyperlink"/>
          </w:rPr>
          <w:t>Non-Point Source Program Grants (Section 319)</w:t>
        </w:r>
      </w:hyperlink>
      <w:r w:rsidRPr="00075398">
        <w:t xml:space="preserve"> ($9.2M in FY25): States, territories and tribes receive grant money that supports a wide variety of activities including technical assistance, financial assistance, education, training, technology transfer, demonstration projects and monitoring to assess the success of specific nonpoint source implementation projects.</w:t>
      </w:r>
    </w:p>
    <w:p w14:paraId="606B14C3" w14:textId="77777777" w:rsidR="00075398" w:rsidRPr="00075398" w:rsidRDefault="00075398" w:rsidP="003A2BB8">
      <w:pPr>
        <w:spacing w:after="0"/>
      </w:pPr>
      <w:r w:rsidRPr="00075398">
        <w:rPr>
          <w:b/>
          <w:bCs/>
        </w:rPr>
        <w:t>U.S. Department of War</w:t>
      </w:r>
    </w:p>
    <w:p w14:paraId="0708672B" w14:textId="77777777" w:rsidR="00075398" w:rsidRPr="00075398" w:rsidRDefault="00075398" w:rsidP="003A2BB8">
      <w:pPr>
        <w:numPr>
          <w:ilvl w:val="0"/>
          <w:numId w:val="136"/>
        </w:numPr>
        <w:spacing w:after="0"/>
      </w:pPr>
      <w:r w:rsidRPr="00075398">
        <w:t xml:space="preserve">The Readiness and Environmental Protection Integration Program: ($10.3M in FY25) protects military missions by helping to remove or avoid land-use or management conflicts near installations and by addressing existing or potential regulatory restrictions that could inhibit military activities This includes the protection of land outside military installation boundaries.  </w:t>
      </w:r>
    </w:p>
    <w:p w14:paraId="686A866E" w14:textId="77777777" w:rsidR="00075398" w:rsidRPr="00075398" w:rsidRDefault="00075398" w:rsidP="003A2BB8">
      <w:pPr>
        <w:spacing w:after="0"/>
        <w:rPr>
          <w:b/>
          <w:bCs/>
          <w:u w:val="single"/>
        </w:rPr>
      </w:pPr>
      <w:r w:rsidRPr="00075398">
        <w:rPr>
          <w:b/>
          <w:bCs/>
        </w:rPr>
        <w:t>U.S. Fish and Wildlife Service</w:t>
      </w:r>
    </w:p>
    <w:p w14:paraId="59B41170" w14:textId="77777777" w:rsidR="00075398" w:rsidRPr="00075398" w:rsidRDefault="00075398" w:rsidP="003A2BB8">
      <w:pPr>
        <w:numPr>
          <w:ilvl w:val="0"/>
          <w:numId w:val="89"/>
        </w:numPr>
        <w:spacing w:after="0"/>
      </w:pPr>
      <w:r w:rsidRPr="00075398">
        <w:rPr>
          <w:u w:val="single"/>
        </w:rPr>
        <w:t>National Wildlife Refuge System</w:t>
      </w:r>
      <w:r w:rsidRPr="00075398">
        <w:t xml:space="preserve"> ($8,446,000 in FY24) works to protect iconic species and provides some of the best wildlife viewing opportunities on Earth. Through partnerships, the US FWS leads the way in developing community-driven conservation solutions that generate ecological and economic benefits for fish, wildlife, and people. Within the Refuge System, US FWS collaborates with landowners, Friends groups, and local communities.</w:t>
      </w:r>
    </w:p>
    <w:p w14:paraId="6C0DC99B" w14:textId="77777777" w:rsidR="00075398" w:rsidRPr="00075398" w:rsidRDefault="00075398" w:rsidP="003A2BB8">
      <w:pPr>
        <w:numPr>
          <w:ilvl w:val="0"/>
          <w:numId w:val="89"/>
        </w:numPr>
        <w:spacing w:after="0"/>
      </w:pPr>
      <w:r w:rsidRPr="00075398">
        <w:t xml:space="preserve">Fish and Aquatic Conservation Program - </w:t>
      </w:r>
      <w:hyperlink r:id="rId396" w:history="1">
        <w:r w:rsidRPr="00075398">
          <w:rPr>
            <w:rStyle w:val="Hyperlink"/>
          </w:rPr>
          <w:t>Chesapeake Watershed Investments for Landscape Defense (WILD) Grants Program</w:t>
        </w:r>
      </w:hyperlink>
      <w:r w:rsidRPr="00075398">
        <w:t xml:space="preserve"> ($1,408,500 in FY25) works with states, tribes, and communities to protect freshwater resources, manage fisheries, and restore aquatic habitats. The biggest change is the inclusion of the Chesapeake WILD Grant Program.</w:t>
      </w:r>
    </w:p>
    <w:p w14:paraId="67FC29EE" w14:textId="77777777" w:rsidR="00075398" w:rsidRPr="00075398" w:rsidRDefault="00075398" w:rsidP="003A2BB8">
      <w:pPr>
        <w:spacing w:after="0"/>
        <w:rPr>
          <w:b/>
          <w:bCs/>
          <w:u w:val="single"/>
        </w:rPr>
      </w:pPr>
      <w:r w:rsidRPr="00075398">
        <w:rPr>
          <w:b/>
          <w:bCs/>
        </w:rPr>
        <w:t xml:space="preserve">USDA Natural Resources Conservation Service </w:t>
      </w:r>
    </w:p>
    <w:p w14:paraId="4FE17B95" w14:textId="77777777" w:rsidR="00075398" w:rsidRPr="00075398" w:rsidRDefault="00075398" w:rsidP="003A2BB8">
      <w:pPr>
        <w:numPr>
          <w:ilvl w:val="0"/>
          <w:numId w:val="89"/>
        </w:numPr>
        <w:spacing w:after="0"/>
      </w:pPr>
      <w:r w:rsidRPr="00075398">
        <w:rPr>
          <w:u w:val="single"/>
        </w:rPr>
        <w:t xml:space="preserve">Agriculture Land Easements </w:t>
      </w:r>
      <w:r w:rsidRPr="00075398">
        <w:t>(ALEs) ($8,962,610 in FY25) - In addition to financial assistance, USDA–NRCS made significant investments in conservation easements during FY 2025. The agency established 23 new ALEs covering approximately 3,343 acres</w:t>
      </w:r>
    </w:p>
    <w:p w14:paraId="184EE117" w14:textId="77777777" w:rsidR="00075398" w:rsidRPr="00075398" w:rsidRDefault="00075398" w:rsidP="00075398"/>
    <w:p w14:paraId="251E00A8" w14:textId="77777777" w:rsidR="00075398" w:rsidRPr="00075398" w:rsidRDefault="00075398" w:rsidP="00BB7311">
      <w:pPr>
        <w:pStyle w:val="Heading3"/>
      </w:pPr>
      <w:bookmarkStart w:id="139" w:name="_Toc243295350"/>
      <w:bookmarkStart w:id="140" w:name="_Toc243296780"/>
      <w:bookmarkStart w:id="141" w:name="_Toc243574114"/>
      <w:bookmarkStart w:id="142" w:name="_Toc243575588"/>
      <w:r w:rsidRPr="00075398">
        <w:lastRenderedPageBreak/>
        <w:t>Engaged Communities Goal 4</w:t>
      </w:r>
      <w:bookmarkEnd w:id="139"/>
      <w:bookmarkEnd w:id="140"/>
      <w:bookmarkEnd w:id="141"/>
      <w:bookmarkEnd w:id="142"/>
    </w:p>
    <w:p w14:paraId="0B0BE395" w14:textId="77777777" w:rsidR="00075398" w:rsidRPr="00075398" w:rsidRDefault="00075398" w:rsidP="00BB7311">
      <w:pPr>
        <w:pStyle w:val="Heading4"/>
      </w:pPr>
      <w:bookmarkStart w:id="143" w:name="_Toc243295351"/>
      <w:bookmarkStart w:id="144" w:name="_Toc243296781"/>
      <w:bookmarkStart w:id="145" w:name="_Toc243574115"/>
      <w:bookmarkStart w:id="146" w:name="_Toc243575589"/>
      <w:r w:rsidRPr="00075398">
        <w:t>Local Government Leadership Outcome</w:t>
      </w:r>
      <w:bookmarkEnd w:id="143"/>
      <w:bookmarkEnd w:id="144"/>
      <w:bookmarkEnd w:id="145"/>
      <w:bookmarkEnd w:id="146"/>
    </w:p>
    <w:p w14:paraId="62268798" w14:textId="77777777" w:rsidR="00075398" w:rsidRPr="00075398" w:rsidRDefault="00075398" w:rsidP="003A2BB8">
      <w:pPr>
        <w:spacing w:after="0"/>
        <w:rPr>
          <w:b/>
          <w:bCs/>
        </w:rPr>
      </w:pPr>
      <w:r w:rsidRPr="00075398">
        <w:rPr>
          <w:b/>
          <w:bCs/>
        </w:rPr>
        <w:t>Delaware</w:t>
      </w:r>
    </w:p>
    <w:p w14:paraId="7B2CC275" w14:textId="77777777" w:rsidR="00075398" w:rsidRPr="00075398" w:rsidRDefault="00075398" w:rsidP="003A2BB8">
      <w:pPr>
        <w:numPr>
          <w:ilvl w:val="0"/>
          <w:numId w:val="89"/>
        </w:numPr>
        <w:spacing w:after="0"/>
      </w:pPr>
      <w:hyperlink r:id="rId397">
        <w:r w:rsidRPr="00075398">
          <w:rPr>
            <w:rStyle w:val="Hyperlink"/>
          </w:rPr>
          <w:t>DNREC Office of Environmental Finance</w:t>
        </w:r>
      </w:hyperlink>
      <w:r w:rsidRPr="00075398">
        <w:t xml:space="preserve"> (Estimated $111 million in FY25 in Chesapeake Bay Watershed) administers the Delaware Pollution Control Revolving Fund and provides technical and financial support to Delaware municipalities, private organizations, nonprofit organizations, and private organizations to promote water quality, protect natural resources, and reduce the risk of pollution from septic tanks and underground storage tanks.</w:t>
      </w:r>
    </w:p>
    <w:p w14:paraId="7F2D0673" w14:textId="77777777" w:rsidR="00075398" w:rsidRPr="00075398" w:rsidRDefault="00075398" w:rsidP="003A2BB8">
      <w:pPr>
        <w:numPr>
          <w:ilvl w:val="0"/>
          <w:numId w:val="89"/>
        </w:numPr>
        <w:spacing w:after="0"/>
      </w:pPr>
      <w:hyperlink r:id="rId398">
        <w:r w:rsidRPr="00075398">
          <w:rPr>
            <w:rStyle w:val="Hyperlink"/>
          </w:rPr>
          <w:t>University of Delaware’s Institute for Public Administration (IPA)</w:t>
        </w:r>
      </w:hyperlink>
      <w:r w:rsidRPr="00075398">
        <w:t xml:space="preserve"> (Estimated $118K in FY25 in Chesapeake Bay Watershed)</w:t>
      </w:r>
      <w:r w:rsidRPr="00075398">
        <w:rPr>
          <w:u w:val="single"/>
        </w:rPr>
        <w:t xml:space="preserve"> </w:t>
      </w:r>
      <w:r w:rsidRPr="00075398">
        <w:t>addresses the policy, planning, and management needs of its partners by helping municipal and county officials understand planning, public service, and resource management.</w:t>
      </w:r>
    </w:p>
    <w:p w14:paraId="7D5D6508" w14:textId="77777777" w:rsidR="00075398" w:rsidRPr="00075398" w:rsidRDefault="00075398" w:rsidP="003A2BB8">
      <w:pPr>
        <w:spacing w:after="0"/>
        <w:rPr>
          <w:b/>
          <w:bCs/>
        </w:rPr>
      </w:pPr>
      <w:r w:rsidRPr="00075398">
        <w:rPr>
          <w:b/>
          <w:bCs/>
        </w:rPr>
        <w:t>Maryland</w:t>
      </w:r>
    </w:p>
    <w:p w14:paraId="02F9DC78" w14:textId="77777777" w:rsidR="00075398" w:rsidRPr="00075398" w:rsidRDefault="00075398" w:rsidP="003A2BB8">
      <w:pPr>
        <w:numPr>
          <w:ilvl w:val="0"/>
          <w:numId w:val="89"/>
        </w:numPr>
        <w:spacing w:after="0"/>
      </w:pPr>
      <w:hyperlink r:id="rId399">
        <w:r w:rsidRPr="00075398">
          <w:rPr>
            <w:rStyle w:val="Hyperlink"/>
          </w:rPr>
          <w:t>Watershed Restoration Specialists</w:t>
        </w:r>
      </w:hyperlink>
      <w:r w:rsidRPr="00075398">
        <w:t xml:space="preserve"> (5 FTEs in FY25) These specialists provide planning and technical assistance support to local governments throughout the state in implementing restoration activities. </w:t>
      </w:r>
    </w:p>
    <w:p w14:paraId="468BA51C" w14:textId="77777777" w:rsidR="00075398" w:rsidRPr="00075398" w:rsidRDefault="00075398" w:rsidP="003A2BB8">
      <w:pPr>
        <w:numPr>
          <w:ilvl w:val="0"/>
          <w:numId w:val="89"/>
        </w:numPr>
        <w:spacing w:after="0"/>
      </w:pPr>
      <w:hyperlink r:id="rId400">
        <w:r w:rsidRPr="00075398">
          <w:rPr>
            <w:rStyle w:val="Hyperlink"/>
          </w:rPr>
          <w:t>Bay Restoration Fund</w:t>
        </w:r>
      </w:hyperlink>
      <w:r w:rsidRPr="00075398">
        <w:t xml:space="preserve"> ($127M in FY25) The BRF is a dedicated fund collected and distributed in partnership between the state and local governments to upgrade Maryland’s wastewater treatment plants and onsite septic systems to address local priorities and improve water quality, and to support technical assistance.</w:t>
      </w:r>
    </w:p>
    <w:p w14:paraId="764A01E1" w14:textId="77777777" w:rsidR="00075398" w:rsidRPr="00075398" w:rsidRDefault="00075398" w:rsidP="003A2BB8">
      <w:pPr>
        <w:numPr>
          <w:ilvl w:val="0"/>
          <w:numId w:val="89"/>
        </w:numPr>
        <w:spacing w:after="0"/>
      </w:pPr>
      <w:r w:rsidRPr="00075398">
        <w:t xml:space="preserve">Planning Services Division and </w:t>
      </w:r>
      <w:hyperlink r:id="rId401" w:history="1">
        <w:r w:rsidRPr="00075398">
          <w:rPr>
            <w:rStyle w:val="Hyperlink"/>
          </w:rPr>
          <w:t>Local Assistance and Training</w:t>
        </w:r>
      </w:hyperlink>
      <w:r w:rsidRPr="00075398">
        <w:t xml:space="preserve"> ($2.7M in FY25) The Local Assistance and Training unit of the Maryland Department of Planning focuses on providing technical support, outreach, and training to Maryland’s 23 counties and 157 municipalities, helping officials make decisions that advance the Agreement’s outcomes.</w:t>
      </w:r>
    </w:p>
    <w:p w14:paraId="10371C5D" w14:textId="77777777" w:rsidR="00075398" w:rsidRPr="00075398" w:rsidRDefault="00075398" w:rsidP="003A2BB8">
      <w:pPr>
        <w:spacing w:after="0"/>
        <w:rPr>
          <w:b/>
          <w:bCs/>
        </w:rPr>
      </w:pPr>
      <w:r w:rsidRPr="00075398">
        <w:rPr>
          <w:b/>
          <w:bCs/>
        </w:rPr>
        <w:t>New York</w:t>
      </w:r>
    </w:p>
    <w:p w14:paraId="2D47C692" w14:textId="77777777" w:rsidR="00075398" w:rsidRPr="00075398" w:rsidRDefault="00075398" w:rsidP="003A2BB8">
      <w:pPr>
        <w:numPr>
          <w:ilvl w:val="0"/>
          <w:numId w:val="89"/>
        </w:numPr>
        <w:spacing w:after="0"/>
      </w:pPr>
      <w:hyperlink r:id="rId402">
        <w:r w:rsidRPr="00075398">
          <w:rPr>
            <w:rStyle w:val="Hyperlink"/>
          </w:rPr>
          <w:t>Climate Smart Communities Grant</w:t>
        </w:r>
      </w:hyperlink>
      <w:r w:rsidRPr="00075398">
        <w:t xml:space="preserve"> ($90,000 within watershed FY25) Climate Smart Communities is a New York State program that helps local governments take steps in their communities to reduce greenhouse gas emissions and adapt to climate change.</w:t>
      </w:r>
    </w:p>
    <w:p w14:paraId="35999E04" w14:textId="77777777" w:rsidR="00075398" w:rsidRPr="00075398" w:rsidRDefault="00075398" w:rsidP="003A2BB8">
      <w:pPr>
        <w:spacing w:after="0"/>
        <w:rPr>
          <w:b/>
          <w:bCs/>
        </w:rPr>
      </w:pPr>
      <w:r w:rsidRPr="00075398">
        <w:rPr>
          <w:b/>
          <w:bCs/>
        </w:rPr>
        <w:t xml:space="preserve">Pennsylvania </w:t>
      </w:r>
    </w:p>
    <w:p w14:paraId="614FC429" w14:textId="77777777" w:rsidR="00075398" w:rsidRPr="00075398" w:rsidRDefault="00075398" w:rsidP="003A2BB8">
      <w:pPr>
        <w:numPr>
          <w:ilvl w:val="0"/>
          <w:numId w:val="89"/>
        </w:numPr>
        <w:spacing w:after="0"/>
      </w:pPr>
      <w:r w:rsidRPr="00075398">
        <w:rPr>
          <w:u w:val="single"/>
        </w:rPr>
        <w:t xml:space="preserve">Department of Environmental Protection Community Clean Water Coordinator Program </w:t>
      </w:r>
      <w:r w:rsidRPr="00075398">
        <w:t xml:space="preserve">(approximately $1.8 million in FY25) supports local leadership and capacity-building in Chesapeake Bay watershed counties by funding coordinators who convene partners, engage municipalities, secure implementation funding, track progress, and facilitate Countywide Action Plan (CAP) implementation. </w:t>
      </w:r>
      <w:r w:rsidRPr="00075398">
        <w:lastRenderedPageBreak/>
        <w:t>Coordinators serve as local hubs connecting county governments, conservation districts, watershed organizations, and state agencies to advance water quality goals.</w:t>
      </w:r>
    </w:p>
    <w:p w14:paraId="4C254863" w14:textId="77777777" w:rsidR="00075398" w:rsidRPr="00075398" w:rsidRDefault="00075398" w:rsidP="003A2BB8">
      <w:pPr>
        <w:numPr>
          <w:ilvl w:val="0"/>
          <w:numId w:val="89"/>
        </w:numPr>
        <w:spacing w:after="0"/>
      </w:pPr>
      <w:hyperlink r:id="rId403">
        <w:r w:rsidRPr="00075398">
          <w:rPr>
            <w:rStyle w:val="Hyperlink"/>
          </w:rPr>
          <w:t>Department of Environmental Protection Countywide Action Plan (CAP) Implementation Grants</w:t>
        </w:r>
      </w:hyperlink>
      <w:r w:rsidRPr="00075398">
        <w:t xml:space="preserve"> ($24 million in FY25, including approximately $9.6 million from Pennsylvania's Environmental Stewardship Fund and $14.4 million in federal EPA funding) support county and local implementation of Chesapeake Bay restoration priorities while strengthening local decision-making, intergovernmental coordination, and watershed planning. The grants fund projects identified through locally developed Countywide Action Plans and incentivize sustained engagement by county and municipal leaders.</w:t>
      </w:r>
    </w:p>
    <w:p w14:paraId="4D56E298" w14:textId="77777777" w:rsidR="00075398" w:rsidRPr="00075398" w:rsidRDefault="00075398" w:rsidP="003A2BB8">
      <w:pPr>
        <w:numPr>
          <w:ilvl w:val="0"/>
          <w:numId w:val="89"/>
        </w:numPr>
        <w:spacing w:after="0"/>
      </w:pPr>
      <w:hyperlink r:id="rId404" w:history="1">
        <w:r w:rsidRPr="00075398">
          <w:rPr>
            <w:rStyle w:val="Hyperlink"/>
          </w:rPr>
          <w:t>State Conservation Commission Dirt, Gravel, and Low Volume Road (DGLVR) Program</w:t>
        </w:r>
      </w:hyperlink>
      <w:r w:rsidRPr="00075398">
        <w:t xml:space="preserve"> (estimated $15-18 million annually in Chesapeake Bay watershed counties) helps municipalities reduce sediment pollution from locally owned roads through technical assistance, project grants, and required Environmentally Sensitive Maintenance (ESM) training. Delivered through county conservation districts, the program builds the knowledge and capacity of township supervisors, roadmasters, and municipal officials to integrate watershed protection into everyday infrastructure management and road improvement decisions. </w:t>
      </w:r>
    </w:p>
    <w:p w14:paraId="193FB8E3" w14:textId="77777777" w:rsidR="00075398" w:rsidRPr="00075398" w:rsidRDefault="00075398" w:rsidP="003A2BB8">
      <w:pPr>
        <w:spacing w:after="0"/>
        <w:rPr>
          <w:b/>
          <w:bCs/>
        </w:rPr>
      </w:pPr>
      <w:r w:rsidRPr="00075398">
        <w:rPr>
          <w:b/>
          <w:bCs/>
        </w:rPr>
        <w:t>Virginia</w:t>
      </w:r>
    </w:p>
    <w:p w14:paraId="3CA4A3DF" w14:textId="77777777" w:rsidR="00075398" w:rsidRPr="00075398" w:rsidRDefault="00075398" w:rsidP="003A2BB8">
      <w:pPr>
        <w:numPr>
          <w:ilvl w:val="0"/>
          <w:numId w:val="89"/>
        </w:numPr>
        <w:spacing w:after="0"/>
      </w:pPr>
      <w:hyperlink r:id="rId405">
        <w:r w:rsidRPr="00075398">
          <w:rPr>
            <w:rStyle w:val="Hyperlink"/>
          </w:rPr>
          <w:t>Planning District Commissions</w:t>
        </w:r>
      </w:hyperlink>
      <w:r w:rsidRPr="00075398">
        <w:t xml:space="preserve"> | [$870,000 FY 2025] Virginia DEQ provides funding to support regionally delivered outreach, technical, and administrative assistance to local governments related to WIP programmatic actions and implementation activities.</w:t>
      </w:r>
    </w:p>
    <w:p w14:paraId="132F7FD3" w14:textId="77777777" w:rsidR="00075398" w:rsidRPr="00075398" w:rsidRDefault="00075398" w:rsidP="003A2BB8">
      <w:pPr>
        <w:spacing w:after="0"/>
      </w:pPr>
      <w:r w:rsidRPr="00075398">
        <w:rPr>
          <w:b/>
          <w:bCs/>
        </w:rPr>
        <w:t>Chesapeake Bay Commission</w:t>
      </w:r>
    </w:p>
    <w:p w14:paraId="20478504" w14:textId="77777777" w:rsidR="00075398" w:rsidRPr="00075398" w:rsidRDefault="00075398" w:rsidP="003A2BB8">
      <w:pPr>
        <w:numPr>
          <w:ilvl w:val="0"/>
          <w:numId w:val="170"/>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72C6A93E" w14:textId="77777777" w:rsidR="00075398" w:rsidRPr="00075398" w:rsidRDefault="00075398" w:rsidP="003A2BB8">
      <w:pPr>
        <w:spacing w:after="0"/>
      </w:pPr>
      <w:r w:rsidRPr="00075398">
        <w:rPr>
          <w:b/>
          <w:bCs/>
        </w:rPr>
        <w:t>U.S. Environmental Protection Agency</w:t>
      </w:r>
    </w:p>
    <w:p w14:paraId="4A57919B" w14:textId="77777777" w:rsidR="00075398" w:rsidRPr="00075398" w:rsidRDefault="00075398" w:rsidP="003A2BB8">
      <w:pPr>
        <w:numPr>
          <w:ilvl w:val="0"/>
          <w:numId w:val="175"/>
        </w:numPr>
        <w:spacing w:after="0"/>
      </w:pPr>
      <w:hyperlink r:id="rId406">
        <w:r w:rsidRPr="00075398">
          <w:rPr>
            <w:rStyle w:val="Hyperlink"/>
          </w:rPr>
          <w:t>Signatory Implementation Grant Funding</w:t>
        </w:r>
      </w:hyperlink>
      <w:r w:rsidRPr="00075398">
        <w:t xml:space="preserve"> ($39.5M in FY26): This funding supports the management mechanisms established under the </w:t>
      </w:r>
      <w:r w:rsidRPr="00075398">
        <w:rPr>
          <w:i/>
          <w:iCs/>
        </w:rPr>
        <w:t>Chesapeake Bay Watershed Agreement</w:t>
      </w:r>
      <w:r w:rsidRPr="00075398">
        <w:t>, with an emphasis on state programs for control and abatement of nonpoint source nutrient and sediment loads.</w:t>
      </w:r>
    </w:p>
    <w:p w14:paraId="1C79B84F" w14:textId="77777777" w:rsidR="00075398" w:rsidRPr="00075398" w:rsidRDefault="00075398" w:rsidP="003A2BB8">
      <w:pPr>
        <w:spacing w:after="0"/>
        <w:rPr>
          <w:b/>
          <w:bCs/>
          <w:u w:val="single"/>
        </w:rPr>
      </w:pPr>
      <w:r w:rsidRPr="00075398">
        <w:rPr>
          <w:b/>
          <w:bCs/>
        </w:rPr>
        <w:t>U.S. Fish and Wildlife Service</w:t>
      </w:r>
    </w:p>
    <w:p w14:paraId="04A06FBE" w14:textId="77777777" w:rsidR="00075398" w:rsidRDefault="00075398" w:rsidP="003A2BB8">
      <w:pPr>
        <w:numPr>
          <w:ilvl w:val="0"/>
          <w:numId w:val="89"/>
        </w:numPr>
        <w:spacing w:after="0"/>
      </w:pPr>
      <w:r w:rsidRPr="00075398">
        <w:rPr>
          <w:u w:val="single"/>
        </w:rPr>
        <w:t>National Wildlife Refuge System</w:t>
      </w:r>
      <w:r w:rsidRPr="00075398">
        <w:t xml:space="preserve"> ($8,446,000 in FY24) works to protect iconic species and provides some of the best wildlife viewing opportunities on Earth. </w:t>
      </w:r>
      <w:r w:rsidRPr="00075398">
        <w:lastRenderedPageBreak/>
        <w:t>Through partnerships, the U.S. Fish and Wildlife Service leads the way in developing community-driven conservation solutions that generate ecological and economic benefits for fish, wildlife, and people. Within the Refuge System, US FWS collaborates with landowners, Friends groups, and local communities.</w:t>
      </w:r>
    </w:p>
    <w:p w14:paraId="1D9C3863" w14:textId="77777777" w:rsidR="00D22BAC" w:rsidRPr="00075398" w:rsidRDefault="00D22BAC" w:rsidP="00D22BAC">
      <w:pPr>
        <w:spacing w:after="0"/>
        <w:ind w:left="720"/>
      </w:pPr>
    </w:p>
    <w:p w14:paraId="19EB729D" w14:textId="77777777" w:rsidR="00075398" w:rsidRPr="00075398" w:rsidRDefault="00075398" w:rsidP="00BB7311">
      <w:pPr>
        <w:pStyle w:val="Heading4"/>
      </w:pPr>
      <w:bookmarkStart w:id="147" w:name="_Toc243295352"/>
      <w:bookmarkStart w:id="148" w:name="_Toc243296782"/>
      <w:bookmarkStart w:id="149" w:name="_Toc243574116"/>
      <w:bookmarkStart w:id="150" w:name="_Toc243575590"/>
      <w:r w:rsidRPr="00075398">
        <w:t>Public Access Outcome</w:t>
      </w:r>
      <w:bookmarkEnd w:id="147"/>
      <w:bookmarkEnd w:id="148"/>
      <w:bookmarkEnd w:id="149"/>
      <w:bookmarkEnd w:id="150"/>
    </w:p>
    <w:p w14:paraId="7898B96A" w14:textId="77777777" w:rsidR="00075398" w:rsidRPr="00075398" w:rsidRDefault="00075398" w:rsidP="003A2BB8">
      <w:pPr>
        <w:spacing w:after="0"/>
        <w:rPr>
          <w:b/>
          <w:bCs/>
        </w:rPr>
      </w:pPr>
      <w:r w:rsidRPr="00075398">
        <w:rPr>
          <w:b/>
          <w:bCs/>
        </w:rPr>
        <w:t>Delaware</w:t>
      </w:r>
    </w:p>
    <w:p w14:paraId="160E032F" w14:textId="77777777" w:rsidR="00075398" w:rsidRPr="00075398" w:rsidRDefault="00075398" w:rsidP="003A2BB8">
      <w:pPr>
        <w:numPr>
          <w:ilvl w:val="0"/>
          <w:numId w:val="89"/>
        </w:numPr>
        <w:spacing w:after="0"/>
      </w:pPr>
      <w:hyperlink r:id="rId407">
        <w:r w:rsidRPr="00075398">
          <w:rPr>
            <w:rStyle w:val="Hyperlink"/>
          </w:rPr>
          <w:t>The DNREC Open Space Program</w:t>
        </w:r>
      </w:hyperlink>
      <w:r w:rsidRPr="00075398">
        <w:t xml:space="preserve"> (Estimated $3.3 million in FY 25 in Chesapeake Bay Watershed) is guided by the Delaware Open Space Council, coordinates the acquisition of parks, open space, natural areas, forests, wildlife habitat, greenways, and waterways by expanding state parks and preserves, fish and wildlife areas, state forests and cultural resource sites. </w:t>
      </w:r>
    </w:p>
    <w:p w14:paraId="329CD64D" w14:textId="77777777" w:rsidR="00075398" w:rsidRPr="00075398" w:rsidRDefault="00075398" w:rsidP="003A2BB8">
      <w:pPr>
        <w:numPr>
          <w:ilvl w:val="0"/>
          <w:numId w:val="89"/>
        </w:numPr>
        <w:spacing w:after="0"/>
      </w:pPr>
      <w:hyperlink r:id="rId408">
        <w:r w:rsidRPr="00075398">
          <w:rPr>
            <w:rStyle w:val="Hyperlink"/>
          </w:rPr>
          <w:t>The DNREC Waterway Management Program</w:t>
        </w:r>
      </w:hyperlink>
      <w:r w:rsidRPr="00075398">
        <w:t xml:space="preserve"> (Estimated $433K in FY25 in Chesapeake Bay Watershed) oversees public access infrastructure such as state-managed channel navigation, dredging priorities, and local boat ramps that allow public boating, fishing, and crabbing access to coastal lagoons, rivers, and bays.</w:t>
      </w:r>
    </w:p>
    <w:p w14:paraId="45D6129A" w14:textId="77777777" w:rsidR="00075398" w:rsidRPr="00075398" w:rsidRDefault="00075398" w:rsidP="003A2BB8">
      <w:pPr>
        <w:spacing w:after="0"/>
      </w:pPr>
      <w:r w:rsidRPr="00075398">
        <w:rPr>
          <w:b/>
          <w:bCs/>
        </w:rPr>
        <w:t xml:space="preserve">District of Columbia </w:t>
      </w:r>
      <w:r w:rsidRPr="00075398">
        <w:t xml:space="preserve">   </w:t>
      </w:r>
    </w:p>
    <w:p w14:paraId="4094747D" w14:textId="77777777" w:rsidR="00075398" w:rsidRPr="00075398" w:rsidRDefault="00075398" w:rsidP="003A2BB8">
      <w:pPr>
        <w:numPr>
          <w:ilvl w:val="0"/>
          <w:numId w:val="165"/>
        </w:numPr>
        <w:spacing w:after="0"/>
      </w:pPr>
      <w:r w:rsidRPr="00075398">
        <w:rPr>
          <w:u w:val="single"/>
        </w:rPr>
        <w:t>DC’s Statewide Comprehensive Outdoor Recreation Plan (SCORP):</w:t>
      </w:r>
      <w:r w:rsidRPr="00075398">
        <w:rPr>
          <w:b/>
          <w:bCs/>
        </w:rPr>
        <w:t xml:space="preserve"> (</w:t>
      </w:r>
      <w:r w:rsidRPr="00075398">
        <w:t>4 FTEs in FY26) DC’s SCORP identifies priority needs for outdoor recreation and directs investment toward accessible, high</w:t>
      </w:r>
      <w:r w:rsidRPr="00075398">
        <w:noBreakHyphen/>
        <w:t>quality public spaces, including waterfront parks, trails, and boating access sites. The plan strengthens the District’s contribution to the Chesapeake Bay Program’s public access outcome by expanding equitable opportunities for residents to reach DC waterways and greenspaces.</w:t>
      </w:r>
    </w:p>
    <w:p w14:paraId="1A45B162" w14:textId="77777777" w:rsidR="00075398" w:rsidRPr="00075398" w:rsidRDefault="00075398" w:rsidP="003A2BB8">
      <w:pPr>
        <w:numPr>
          <w:ilvl w:val="0"/>
          <w:numId w:val="164"/>
        </w:numPr>
        <w:spacing w:after="0"/>
      </w:pPr>
      <w:r w:rsidRPr="00075398">
        <w:rPr>
          <w:u w:val="single"/>
        </w:rPr>
        <w:t xml:space="preserve">Clean (Green) Marinas Program: </w:t>
      </w:r>
      <w:r w:rsidRPr="00075398">
        <w:t>(DOEE does not have an associate funding amount) The District’s Clean Marinas program (</w:t>
      </w:r>
      <w:hyperlink r:id="rId409">
        <w:r w:rsidRPr="00075398">
          <w:rPr>
            <w:rStyle w:val="Hyperlink"/>
          </w:rPr>
          <w:t>DC Clean Marina Partnership | DOEE)</w:t>
        </w:r>
      </w:hyperlink>
      <w:r w:rsidRPr="00075398">
        <w:t xml:space="preserve">, referred to as Green Marinas in the Comprehensive Plan, supports public access by improving environmental performance at marinas and boating facilities and promoting best practices that keep waterways safe and clean for recreational users.  </w:t>
      </w:r>
    </w:p>
    <w:p w14:paraId="7EB2CB7F" w14:textId="77777777" w:rsidR="00075398" w:rsidRPr="00075398" w:rsidRDefault="00075398" w:rsidP="003A2BB8">
      <w:pPr>
        <w:numPr>
          <w:ilvl w:val="0"/>
          <w:numId w:val="163"/>
        </w:numPr>
        <w:spacing w:after="0"/>
      </w:pPr>
      <w:r w:rsidRPr="00075398">
        <w:rPr>
          <w:u w:val="single"/>
        </w:rPr>
        <w:t xml:space="preserve">Office of District Waterways Management ($270,000 in FY26) </w:t>
      </w:r>
      <w:r w:rsidRPr="00075398">
        <w:t>The Office of District Waterways Management advises District agencies on waterways adjacent land</w:t>
      </w:r>
      <w:r w:rsidRPr="00075398">
        <w:noBreakHyphen/>
        <w:t>use and infrastructure decisions that affect local rivers. Through the development of the Waterways Advisory Plan, ODWM identifies priority access points and supports projects that improve connectivity, safety, and equitable access to waterfront spaces across the District.</w:t>
      </w:r>
    </w:p>
    <w:p w14:paraId="2C35D19B" w14:textId="77777777" w:rsidR="00075398" w:rsidRPr="00075398" w:rsidRDefault="00075398" w:rsidP="003A2BB8">
      <w:pPr>
        <w:spacing w:after="0"/>
        <w:rPr>
          <w:b/>
          <w:bCs/>
        </w:rPr>
      </w:pPr>
      <w:r w:rsidRPr="00075398">
        <w:rPr>
          <w:b/>
          <w:bCs/>
        </w:rPr>
        <w:t>Maryland</w:t>
      </w:r>
    </w:p>
    <w:p w14:paraId="27B6F490" w14:textId="77777777" w:rsidR="00075398" w:rsidRPr="00075398" w:rsidRDefault="00075398" w:rsidP="003A2BB8">
      <w:pPr>
        <w:numPr>
          <w:ilvl w:val="0"/>
          <w:numId w:val="89"/>
        </w:numPr>
        <w:spacing w:after="0"/>
      </w:pPr>
      <w:hyperlink r:id="rId410">
        <w:r w:rsidRPr="00075398">
          <w:rPr>
            <w:rStyle w:val="Hyperlink"/>
          </w:rPr>
          <w:t>Waterway Improvement Fund</w:t>
        </w:r>
      </w:hyperlink>
      <w:r w:rsidRPr="00075398">
        <w:t xml:space="preserve"> ($21.5M in FY25) Through the WIF Program, local governments can apply for grant funding designed to serve motorized boating </w:t>
      </w:r>
      <w:r w:rsidRPr="00075398">
        <w:lastRenderedPageBreak/>
        <w:t>needs. Supported initiatives include constructing or updating public boating facilities for waterway access, dredging and enhancing navigation in heavily used recreational channels, and procuring marine fire and rescue vessels to enhance public boating safety.</w:t>
      </w:r>
    </w:p>
    <w:p w14:paraId="30D0F634" w14:textId="77777777" w:rsidR="00075398" w:rsidRPr="00075398" w:rsidRDefault="00075398" w:rsidP="003A2BB8">
      <w:pPr>
        <w:numPr>
          <w:ilvl w:val="0"/>
          <w:numId w:val="89"/>
        </w:numPr>
        <w:spacing w:after="0"/>
      </w:pPr>
      <w:hyperlink r:id="rId411">
        <w:r w:rsidRPr="00075398">
          <w:rPr>
            <w:rStyle w:val="Hyperlink"/>
          </w:rPr>
          <w:t>2026 Adaptive Facilities Transition Plan</w:t>
        </w:r>
      </w:hyperlink>
      <w:r w:rsidRPr="00075398">
        <w:t xml:space="preserve"> (No specific funding; 1 FTE supported the program in FY25) Provides guidance on prioritization of renovation of facilities.</w:t>
      </w:r>
    </w:p>
    <w:p w14:paraId="5B820414" w14:textId="77777777" w:rsidR="00075398" w:rsidRPr="00075398" w:rsidRDefault="00075398" w:rsidP="003A2BB8">
      <w:pPr>
        <w:numPr>
          <w:ilvl w:val="0"/>
          <w:numId w:val="89"/>
        </w:numPr>
        <w:spacing w:after="0"/>
      </w:pPr>
      <w:hyperlink r:id="rId412">
        <w:r w:rsidRPr="00075398">
          <w:rPr>
            <w:rStyle w:val="Hyperlink"/>
          </w:rPr>
          <w:t>Program Open Space</w:t>
        </w:r>
      </w:hyperlink>
      <w:r w:rsidRPr="00075398">
        <w:t xml:space="preserve"> ($65.1M in FY25) This funding source provides various grant programs, including the greenspace equity program and rural legacy program, conserving natural resources while providing outdoor recreation opportunities for all citizens.</w:t>
      </w:r>
    </w:p>
    <w:p w14:paraId="25E34F48" w14:textId="77777777" w:rsidR="00075398" w:rsidRPr="00075398" w:rsidRDefault="00075398" w:rsidP="003A2BB8">
      <w:pPr>
        <w:spacing w:after="0"/>
        <w:rPr>
          <w:b/>
          <w:bCs/>
        </w:rPr>
      </w:pPr>
      <w:r w:rsidRPr="00075398">
        <w:rPr>
          <w:b/>
          <w:bCs/>
        </w:rPr>
        <w:t>New York</w:t>
      </w:r>
    </w:p>
    <w:p w14:paraId="1C6532BC" w14:textId="77777777" w:rsidR="00075398" w:rsidRPr="00075398" w:rsidRDefault="00075398" w:rsidP="003A2BB8">
      <w:pPr>
        <w:numPr>
          <w:ilvl w:val="0"/>
          <w:numId w:val="89"/>
        </w:numPr>
        <w:spacing w:after="0"/>
      </w:pPr>
      <w:hyperlink r:id="rId413">
        <w:r w:rsidRPr="00075398">
          <w:rPr>
            <w:rStyle w:val="Hyperlink"/>
          </w:rPr>
          <w:t xml:space="preserve">DEC Accessibility Program – NYSDEC </w:t>
        </w:r>
      </w:hyperlink>
      <w:r w:rsidRPr="00075398">
        <w:t>– The DEC Accessibility Program is composed of ADA Accessibility Coordinators and focuses on expanding access for people of all ages and abilities.</w:t>
      </w:r>
    </w:p>
    <w:p w14:paraId="715804E6" w14:textId="77777777" w:rsidR="00075398" w:rsidRPr="00075398" w:rsidRDefault="00075398" w:rsidP="003A2BB8">
      <w:pPr>
        <w:spacing w:after="0"/>
        <w:rPr>
          <w:b/>
          <w:bCs/>
        </w:rPr>
      </w:pPr>
      <w:r w:rsidRPr="00075398">
        <w:rPr>
          <w:b/>
          <w:bCs/>
        </w:rPr>
        <w:t xml:space="preserve">Pennsylvania </w:t>
      </w:r>
    </w:p>
    <w:p w14:paraId="58C0EB02" w14:textId="77777777" w:rsidR="00075398" w:rsidRPr="00075398" w:rsidRDefault="00075398" w:rsidP="003A2BB8">
      <w:pPr>
        <w:numPr>
          <w:ilvl w:val="0"/>
          <w:numId w:val="89"/>
        </w:numPr>
        <w:spacing w:after="0"/>
      </w:pPr>
      <w:hyperlink r:id="rId414">
        <w:r w:rsidRPr="00075398">
          <w:rPr>
            <w:rStyle w:val="Hyperlink"/>
          </w:rPr>
          <w:t>Fish and Boat Commission Boating Facility Grant Program</w:t>
        </w:r>
      </w:hyperlink>
      <w:r w:rsidRPr="00075398">
        <w:t xml:space="preserve"> (funded through boat registration fees, motorboat fuel taxes, restricted revenue accounts, and federal boating access funds) provides grants to municipalities, counties, and nonprofit organizations for the planning, acquisition, development, expansion, and rehabilitation of public boating facilities. The program supports new and improved boat launches, courtesy docks, parking areas, restrooms, and ADA-accessible features that expand public access to Pennsylvania's waterways and encourage recreational use of rivers, lakes, and streams.</w:t>
      </w:r>
    </w:p>
    <w:p w14:paraId="7C048483" w14:textId="77777777" w:rsidR="00075398" w:rsidRPr="00075398" w:rsidRDefault="00075398" w:rsidP="003A2BB8">
      <w:pPr>
        <w:numPr>
          <w:ilvl w:val="0"/>
          <w:numId w:val="89"/>
        </w:numPr>
        <w:spacing w:after="0"/>
      </w:pPr>
      <w:hyperlink r:id="rId415">
        <w:r w:rsidRPr="00075398">
          <w:rPr>
            <w:rStyle w:val="Hyperlink"/>
          </w:rPr>
          <w:t>Department of Conservation and Natural Resources Community Conservation Partnerships Program (C2P2)</w:t>
        </w:r>
      </w:hyperlink>
      <w:r w:rsidRPr="00075398">
        <w:t xml:space="preserve"> (approximately $50 million awarded annually) supports local governments and nonprofit organizations in developing parks, trails, greenways, river access sites, and recreation infrastructure across Pennsylvania. Through planning, land acquisition, conservation, and rivers development grants, the program improves public access to natural lands and waterways while strengthening outdoor recreation opportunities and community connections to local natural resources.</w:t>
      </w:r>
    </w:p>
    <w:p w14:paraId="545C9F28" w14:textId="77777777" w:rsidR="00075398" w:rsidRPr="00075398" w:rsidRDefault="00075398" w:rsidP="003A2BB8">
      <w:pPr>
        <w:numPr>
          <w:ilvl w:val="0"/>
          <w:numId w:val="89"/>
        </w:numPr>
        <w:spacing w:after="0"/>
      </w:pPr>
      <w:hyperlink r:id="rId416">
        <w:r w:rsidRPr="00075398">
          <w:rPr>
            <w:rStyle w:val="Hyperlink"/>
          </w:rPr>
          <w:t>Pennsylvania Environmental Council (PEC) Statewide Water Trail Mini-Grant Program</w:t>
        </w:r>
      </w:hyperlink>
      <w:r w:rsidRPr="00075398">
        <w:t xml:space="preserve"> ($30,000 in FY25, funded in part through DCNR's Community Conservation Partnerships Program) provides competitive mini-grants to public entities and nonprofit organizations for projects along designated Pennsylvania Water Trails. Grants support improved physical and inclusive access to waterways, enhanced paddling and recreation opportunities, trail-to-trail connections, education and </w:t>
      </w:r>
      <w:r w:rsidRPr="00075398">
        <w:lastRenderedPageBreak/>
        <w:t>stewardship efforts, and projects that connect residents and visitors to Pennsylvania's rivers and streams.</w:t>
      </w:r>
    </w:p>
    <w:p w14:paraId="0052AE42" w14:textId="77777777" w:rsidR="00075398" w:rsidRPr="00075398" w:rsidRDefault="00075398" w:rsidP="003A2BB8">
      <w:pPr>
        <w:spacing w:after="0"/>
        <w:rPr>
          <w:b/>
          <w:bCs/>
        </w:rPr>
      </w:pPr>
      <w:r w:rsidRPr="00075398">
        <w:rPr>
          <w:b/>
          <w:bCs/>
        </w:rPr>
        <w:t>West Virginia</w:t>
      </w:r>
    </w:p>
    <w:p w14:paraId="7EF3BC97" w14:textId="77777777" w:rsidR="00075398" w:rsidRPr="00075398" w:rsidRDefault="00075398" w:rsidP="003A2BB8">
      <w:pPr>
        <w:numPr>
          <w:ilvl w:val="0"/>
          <w:numId w:val="89"/>
        </w:numPr>
        <w:spacing w:after="0"/>
      </w:pPr>
      <w:r w:rsidRPr="00075398">
        <w:rPr>
          <w:u w:val="single"/>
        </w:rPr>
        <w:t xml:space="preserve">Statewide Wildlife Management Program: </w:t>
      </w:r>
      <w:r w:rsidRPr="00075398">
        <w:t xml:space="preserve">Run by the </w:t>
      </w:r>
      <w:hyperlink r:id="rId417">
        <w:r w:rsidRPr="00075398">
          <w:rPr>
            <w:rStyle w:val="Hyperlink"/>
          </w:rPr>
          <w:t>West Virginia Division of Natural Resources (WVDNR)</w:t>
        </w:r>
      </w:hyperlink>
      <w:r w:rsidRPr="00075398">
        <w:t>, this program improves public access to wildlife management areas (WMAs) by building and maintaining access roads, parking lots, trails, and public shooting ranges.</w:t>
      </w:r>
    </w:p>
    <w:p w14:paraId="6796E9E9" w14:textId="77777777" w:rsidR="00075398" w:rsidRPr="00075398" w:rsidRDefault="00075398" w:rsidP="003A2BB8">
      <w:pPr>
        <w:spacing w:after="0"/>
      </w:pPr>
      <w:r w:rsidRPr="00075398">
        <w:rPr>
          <w:b/>
          <w:bCs/>
        </w:rPr>
        <w:t>Chesapeake Bay Commission</w:t>
      </w:r>
    </w:p>
    <w:p w14:paraId="23987E04" w14:textId="77777777" w:rsidR="00075398" w:rsidRPr="00075398" w:rsidRDefault="00075398" w:rsidP="003A2BB8">
      <w:pPr>
        <w:numPr>
          <w:ilvl w:val="0"/>
          <w:numId w:val="169"/>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2C272849" w14:textId="77777777" w:rsidR="00075398" w:rsidRPr="00075398" w:rsidRDefault="00075398" w:rsidP="003A2BB8">
      <w:pPr>
        <w:spacing w:after="0"/>
        <w:rPr>
          <w:b/>
          <w:bCs/>
          <w:u w:val="single"/>
        </w:rPr>
      </w:pPr>
      <w:r w:rsidRPr="00075398">
        <w:rPr>
          <w:b/>
          <w:bCs/>
        </w:rPr>
        <w:t xml:space="preserve">U.S. Fish and Wildlife Service </w:t>
      </w:r>
    </w:p>
    <w:p w14:paraId="75414146" w14:textId="77777777" w:rsidR="00075398" w:rsidRPr="00075398" w:rsidRDefault="00075398" w:rsidP="003A2BB8">
      <w:pPr>
        <w:numPr>
          <w:ilvl w:val="0"/>
          <w:numId w:val="89"/>
        </w:numPr>
        <w:spacing w:after="0"/>
      </w:pPr>
      <w:r w:rsidRPr="00075398">
        <w:rPr>
          <w:u w:val="single"/>
        </w:rPr>
        <w:t>National Wildlife Refuge System</w:t>
      </w:r>
      <w:r w:rsidRPr="00075398">
        <w:t xml:space="preserve"> ($8,446,000 in FY24) works to protect iconic species and provides some of the best wildlife viewing opportunities on Earth. Through partnerships, the U.S. Fish and Wildlife Service leads the way in developing community-driven conservation solutions that generate ecological and economic benefits for fish, wildlife, and people. Within the Refuge System, US FWS collaborates with landowners, Friends groups, and local communities.</w:t>
      </w:r>
    </w:p>
    <w:p w14:paraId="63720294" w14:textId="77777777" w:rsidR="00075398" w:rsidRPr="00075398" w:rsidRDefault="00075398" w:rsidP="00075398"/>
    <w:p w14:paraId="27D9D430" w14:textId="77777777" w:rsidR="00075398" w:rsidRPr="00075398" w:rsidRDefault="00075398" w:rsidP="003A2BB8">
      <w:pPr>
        <w:pStyle w:val="Heading4"/>
      </w:pPr>
      <w:bookmarkStart w:id="151" w:name="_Toc243295353"/>
      <w:bookmarkStart w:id="152" w:name="_Toc243296783"/>
      <w:bookmarkStart w:id="153" w:name="_Toc243574117"/>
      <w:bookmarkStart w:id="154" w:name="_Toc243575591"/>
      <w:r w:rsidRPr="00075398">
        <w:rPr>
          <w:lang w:val="en"/>
        </w:rPr>
        <w:t>School District Environmental Literacy Planning Outcome</w:t>
      </w:r>
      <w:bookmarkEnd w:id="151"/>
      <w:bookmarkEnd w:id="152"/>
      <w:bookmarkEnd w:id="153"/>
      <w:bookmarkEnd w:id="154"/>
    </w:p>
    <w:p w14:paraId="6AAE08E8" w14:textId="77777777" w:rsidR="00075398" w:rsidRPr="00075398" w:rsidRDefault="00075398" w:rsidP="003A2BB8">
      <w:pPr>
        <w:spacing w:after="0"/>
        <w:rPr>
          <w:b/>
          <w:bCs/>
        </w:rPr>
      </w:pPr>
      <w:r w:rsidRPr="00075398">
        <w:rPr>
          <w:b/>
          <w:bCs/>
        </w:rPr>
        <w:t>Delaware</w:t>
      </w:r>
    </w:p>
    <w:p w14:paraId="31989375" w14:textId="77777777" w:rsidR="00075398" w:rsidRPr="00075398" w:rsidRDefault="00075398" w:rsidP="003A2BB8">
      <w:pPr>
        <w:numPr>
          <w:ilvl w:val="0"/>
          <w:numId w:val="89"/>
        </w:numPr>
        <w:spacing w:after="0"/>
      </w:pPr>
      <w:hyperlink r:id="rId418">
        <w:r w:rsidRPr="00075398">
          <w:rPr>
            <w:rStyle w:val="Hyperlink"/>
          </w:rPr>
          <w:t>The Delaware Science Coalition</w:t>
        </w:r>
      </w:hyperlink>
      <w:r w:rsidRPr="00075398">
        <w:t xml:space="preserve"> (Estimated $573K in FY25 in Chesapeake Bay Watershed) manages science policy, curriculum, and professional development in participating districts and charter schools. The coalition works with district and charter representatives on science initiatives.</w:t>
      </w:r>
    </w:p>
    <w:p w14:paraId="455DCDEA" w14:textId="77777777" w:rsidR="00075398" w:rsidRPr="00075398" w:rsidRDefault="00075398" w:rsidP="003A2BB8">
      <w:pPr>
        <w:spacing w:after="0"/>
      </w:pPr>
      <w:r w:rsidRPr="00075398">
        <w:rPr>
          <w:b/>
          <w:bCs/>
        </w:rPr>
        <w:t xml:space="preserve">District of Columbia </w:t>
      </w:r>
      <w:r w:rsidRPr="00075398">
        <w:t xml:space="preserve">  </w:t>
      </w:r>
    </w:p>
    <w:p w14:paraId="3AB15EC1" w14:textId="77777777" w:rsidR="00075398" w:rsidRPr="00075398" w:rsidRDefault="00075398" w:rsidP="003A2BB8">
      <w:pPr>
        <w:numPr>
          <w:ilvl w:val="0"/>
          <w:numId w:val="162"/>
        </w:numPr>
        <w:spacing w:after="0"/>
      </w:pPr>
      <w:r w:rsidRPr="00075398">
        <w:rPr>
          <w:u w:val="single"/>
        </w:rPr>
        <w:t>District Environmental Literacy Plan</w:t>
      </w:r>
      <w:r w:rsidRPr="00075398">
        <w:t xml:space="preserve"> (24 FTEs in FY25) creates the framework for standards, achievement, professional development, assessment and leadership for individuals to thrive and achieve innovation in education. The Environmental Literacy Advisory Committee updates every three years and meets regularly to monitor implementation. The fourth update of the ELP will be released in 2027. DOEE meets deliverables of the ELP related to the School District Outcome through </w:t>
      </w:r>
      <w:proofErr w:type="spellStart"/>
      <w:r w:rsidRPr="00075398">
        <w:t>Riversmart</w:t>
      </w:r>
      <w:proofErr w:type="spellEnd"/>
      <w:r w:rsidRPr="00075398">
        <w:t xml:space="preserve"> Schools Program, and Sustainability best practices from the Sustainable DC Plan.</w:t>
      </w:r>
    </w:p>
    <w:p w14:paraId="418CD64C" w14:textId="77777777" w:rsidR="00075398" w:rsidRPr="00075398" w:rsidRDefault="00075398" w:rsidP="003A2BB8">
      <w:pPr>
        <w:spacing w:after="0"/>
        <w:rPr>
          <w:b/>
          <w:bCs/>
        </w:rPr>
      </w:pPr>
      <w:r w:rsidRPr="00075398">
        <w:rPr>
          <w:b/>
          <w:bCs/>
        </w:rPr>
        <w:t>Maryland</w:t>
      </w:r>
    </w:p>
    <w:p w14:paraId="530606B0" w14:textId="77777777" w:rsidR="00075398" w:rsidRPr="00075398" w:rsidRDefault="00075398" w:rsidP="003A2BB8">
      <w:pPr>
        <w:numPr>
          <w:ilvl w:val="0"/>
          <w:numId w:val="89"/>
        </w:numPr>
        <w:spacing w:after="0"/>
      </w:pPr>
      <w:hyperlink r:id="rId419">
        <w:r w:rsidRPr="00075398">
          <w:rPr>
            <w:rStyle w:val="Hyperlink"/>
          </w:rPr>
          <w:t>Maryland Outdoor Learning Partnership</w:t>
        </w:r>
      </w:hyperlink>
      <w:r w:rsidRPr="00075398">
        <w:t xml:space="preserve"> (No specific funding; 2 FTEs supported this program in FY25) The Partnership is a public-private stakeholder group that fosters state-wide collaboration, coordinates resources, and delivers recommendations so that all of Maryland’s youth are empowered to grow as environmental stewards that access, conserve, and restore our natural resources to ensure a climate-ready Maryland. </w:t>
      </w:r>
    </w:p>
    <w:p w14:paraId="293B690D" w14:textId="77777777" w:rsidR="00075398" w:rsidRPr="00075398" w:rsidRDefault="00075398" w:rsidP="003A2BB8">
      <w:pPr>
        <w:numPr>
          <w:ilvl w:val="0"/>
          <w:numId w:val="89"/>
        </w:numPr>
        <w:spacing w:after="0"/>
      </w:pPr>
      <w:hyperlink r:id="rId420">
        <w:r w:rsidRPr="00075398">
          <w:rPr>
            <w:rStyle w:val="Hyperlink"/>
          </w:rPr>
          <w:t>Maryland Association for Environmental and Outdoor Education</w:t>
        </w:r>
      </w:hyperlink>
      <w:r w:rsidRPr="00075398">
        <w:rPr>
          <w:u w:val="single"/>
        </w:rPr>
        <w:t xml:space="preserve"> </w:t>
      </w:r>
      <w:r w:rsidRPr="00075398">
        <w:t>($281K in FY25) MAEOE provides mini-grants and stipend opportunities, which are funded through the Maryland State Department of Education under the Maryland Green Schools Act of 2019, the Maryland Green Schools program includes 702 schools in 23 local education agencies (LEAs) and a network of 45 Green Centers to support schools gaining and maintaining the award.</w:t>
      </w:r>
    </w:p>
    <w:p w14:paraId="6739ECC4" w14:textId="77777777" w:rsidR="00075398" w:rsidRPr="00075398" w:rsidRDefault="00075398" w:rsidP="003A2BB8">
      <w:pPr>
        <w:spacing w:after="0"/>
        <w:rPr>
          <w:b/>
          <w:bCs/>
        </w:rPr>
      </w:pPr>
      <w:r w:rsidRPr="00075398">
        <w:rPr>
          <w:b/>
          <w:bCs/>
        </w:rPr>
        <w:t xml:space="preserve">Pennsylvania </w:t>
      </w:r>
    </w:p>
    <w:p w14:paraId="343CFB43" w14:textId="77777777" w:rsidR="00075398" w:rsidRPr="00075398" w:rsidRDefault="00075398" w:rsidP="003A2BB8">
      <w:pPr>
        <w:numPr>
          <w:ilvl w:val="0"/>
          <w:numId w:val="89"/>
        </w:numPr>
        <w:spacing w:after="0"/>
      </w:pPr>
      <w:hyperlink r:id="rId421">
        <w:r w:rsidRPr="00075398">
          <w:rPr>
            <w:rStyle w:val="Hyperlink"/>
          </w:rPr>
          <w:t>Pennsylvania Environmental Literacy (PA ELit) Network</w:t>
        </w:r>
      </w:hyperlink>
      <w:r w:rsidRPr="00075398">
        <w:t xml:space="preserve"> (statewide; supported by the Pennsylvania Department of Education, U.S. Environmental Protection Agency, NOAA, and partner organizations) helps school districts build capacity for environmental literacy through six regional hubs, educator professional development, MWEE training, environmental literacy planning resources, and implementation support for Pennsylvania's STEELS standards. The network connects schools with environmental education providers and promotes systemic integration of environmental literacy across K-12 education.</w:t>
      </w:r>
    </w:p>
    <w:p w14:paraId="22800DF0" w14:textId="77777777" w:rsidR="00075398" w:rsidRPr="00075398" w:rsidRDefault="00075398" w:rsidP="003A2BB8">
      <w:pPr>
        <w:numPr>
          <w:ilvl w:val="0"/>
          <w:numId w:val="89"/>
        </w:numPr>
        <w:spacing w:after="0"/>
      </w:pPr>
      <w:hyperlink r:id="rId422" w:history="1">
        <w:r w:rsidRPr="00075398">
          <w:rPr>
            <w:rStyle w:val="Hyperlink"/>
          </w:rPr>
          <w:t>Intermediate Unit MWEE/STEELS Development Programs</w:t>
        </w:r>
      </w:hyperlink>
      <w:r w:rsidRPr="00075398">
        <w:t xml:space="preserve"> (delivered through Pennsylvania's Intermediate Units) provide school districts with technical assistance, professional development, curriculum support, and implementation planning for Meaningful Watershed Educational Experiences (MWEEs) and the STEELS standards. These programs help districts integrate environmental literacy and sustainability into classroom instruction, establish districtwide implementation plans, and expand outdoor and inquiry-based learning opportunities for students.</w:t>
      </w:r>
    </w:p>
    <w:p w14:paraId="25A36670" w14:textId="77777777" w:rsidR="00075398" w:rsidRPr="00075398" w:rsidRDefault="00075398" w:rsidP="003A2BB8">
      <w:pPr>
        <w:numPr>
          <w:ilvl w:val="0"/>
          <w:numId w:val="89"/>
        </w:numPr>
        <w:spacing w:after="0"/>
      </w:pPr>
      <w:hyperlink r:id="rId423" w:history="1">
        <w:r w:rsidRPr="00075398">
          <w:rPr>
            <w:rStyle w:val="Hyperlink"/>
          </w:rPr>
          <w:t>Pennsylvania Gateway to Green</w:t>
        </w:r>
      </w:hyperlink>
      <w:r w:rsidRPr="00075398">
        <w:t xml:space="preserve"> (statewide; supported by PDE and partner organizations) serves as Pennsylvania's online hub for environmental literacy education. The platform provides school districts with STEELS-aligned instructional resources, environmental literacy planning tools, watershed education materials, and connections to environmental education providers that support district-wide implementation of environmental literacy programs. </w:t>
      </w:r>
    </w:p>
    <w:p w14:paraId="089D9DA6" w14:textId="77777777" w:rsidR="00075398" w:rsidRPr="00075398" w:rsidRDefault="00075398" w:rsidP="003A2BB8">
      <w:pPr>
        <w:spacing w:after="0"/>
        <w:rPr>
          <w:b/>
          <w:bCs/>
        </w:rPr>
      </w:pPr>
      <w:r w:rsidRPr="00075398">
        <w:rPr>
          <w:b/>
          <w:bCs/>
        </w:rPr>
        <w:t>Virginia</w:t>
      </w:r>
    </w:p>
    <w:p w14:paraId="21B59D4F" w14:textId="77777777" w:rsidR="00075398" w:rsidRPr="00075398" w:rsidRDefault="00075398" w:rsidP="003A2BB8">
      <w:pPr>
        <w:numPr>
          <w:ilvl w:val="0"/>
          <w:numId w:val="89"/>
        </w:numPr>
        <w:spacing w:after="0"/>
      </w:pPr>
      <w:hyperlink r:id="rId424">
        <w:r w:rsidRPr="00075398">
          <w:rPr>
            <w:rStyle w:val="Hyperlink"/>
          </w:rPr>
          <w:t>Virginia Naturally Schools Recognition Program</w:t>
        </w:r>
      </w:hyperlink>
      <w:r w:rsidRPr="00075398">
        <w:t xml:space="preserve"> hosted by DWR [$5,000 FY 2025] recognizes the exemplary efforts undertaken by Virginia schools to increase the Environmental Literacy of its students</w:t>
      </w:r>
    </w:p>
    <w:p w14:paraId="4F60956C" w14:textId="77777777" w:rsidR="00075398" w:rsidRPr="00075398" w:rsidRDefault="00075398" w:rsidP="003A2BB8">
      <w:pPr>
        <w:spacing w:after="0"/>
        <w:rPr>
          <w:b/>
          <w:bCs/>
        </w:rPr>
      </w:pPr>
      <w:r w:rsidRPr="00075398">
        <w:rPr>
          <w:b/>
          <w:bCs/>
        </w:rPr>
        <w:lastRenderedPageBreak/>
        <w:t>West Virginia</w:t>
      </w:r>
    </w:p>
    <w:p w14:paraId="47513324" w14:textId="77777777" w:rsidR="00075398" w:rsidRPr="00075398" w:rsidRDefault="00075398" w:rsidP="003A2BB8">
      <w:pPr>
        <w:numPr>
          <w:ilvl w:val="0"/>
          <w:numId w:val="89"/>
        </w:numPr>
        <w:spacing w:after="0"/>
      </w:pPr>
      <w:r w:rsidRPr="00075398">
        <w:rPr>
          <w:u w:val="single"/>
        </w:rPr>
        <w:t xml:space="preserve">Project Learning Tree (WVPLT): </w:t>
      </w:r>
      <w:r w:rsidRPr="00075398">
        <w:t>Run through the West Virginia Division of Forestry, this K-12 program uses forests as a window to teach critical thinking, math, science, and resource stewardship through professional educator workshops</w:t>
      </w:r>
    </w:p>
    <w:p w14:paraId="1123BCEE" w14:textId="77777777" w:rsidR="00075398" w:rsidRPr="00075398" w:rsidRDefault="00075398" w:rsidP="003A2BB8">
      <w:pPr>
        <w:numPr>
          <w:ilvl w:val="0"/>
          <w:numId w:val="89"/>
        </w:numPr>
        <w:spacing w:after="0"/>
      </w:pPr>
      <w:r w:rsidRPr="00075398">
        <w:rPr>
          <w:u w:val="single"/>
        </w:rPr>
        <w:t>Project WET (Water Education Today</w:t>
      </w:r>
      <w:r w:rsidRPr="00075398">
        <w:t>): Managed alongside the WV Department of Environmental Protection, it offers interdisciplinary water-science activities, classroom guides, and statewide water festivals for students</w:t>
      </w:r>
    </w:p>
    <w:p w14:paraId="2313A990" w14:textId="77777777" w:rsidR="00075398" w:rsidRPr="00075398" w:rsidRDefault="00075398" w:rsidP="003A2BB8">
      <w:pPr>
        <w:numPr>
          <w:ilvl w:val="0"/>
          <w:numId w:val="89"/>
        </w:numPr>
        <w:spacing w:after="0"/>
      </w:pPr>
      <w:r w:rsidRPr="00075398">
        <w:t xml:space="preserve"> </w:t>
      </w:r>
      <w:hyperlink r:id="rId425">
        <w:r w:rsidRPr="00075398">
          <w:rPr>
            <w:rStyle w:val="Hyperlink"/>
          </w:rPr>
          <w:t>Youth Environmental Program (YEP)</w:t>
        </w:r>
      </w:hyperlink>
      <w:r w:rsidRPr="00075398">
        <w:t>: Sponsored by the DEP, YEP unites schools, 4-H clubs, and scouts to complete hands-on community environmental projects and local conservation efforts</w:t>
      </w:r>
    </w:p>
    <w:p w14:paraId="445CCE82" w14:textId="77777777" w:rsidR="00075398" w:rsidRPr="00075398" w:rsidRDefault="00075398" w:rsidP="003A2BB8">
      <w:pPr>
        <w:spacing w:after="0"/>
      </w:pPr>
      <w:r w:rsidRPr="00075398">
        <w:rPr>
          <w:b/>
          <w:bCs/>
        </w:rPr>
        <w:t>Chesapeake Bay Commission</w:t>
      </w:r>
    </w:p>
    <w:p w14:paraId="376B18DC" w14:textId="77777777" w:rsidR="00075398" w:rsidRPr="00075398" w:rsidRDefault="00075398" w:rsidP="003A2BB8">
      <w:pPr>
        <w:numPr>
          <w:ilvl w:val="0"/>
          <w:numId w:val="168"/>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22A57C47" w14:textId="77777777" w:rsidR="00075398" w:rsidRPr="00075398" w:rsidRDefault="00075398" w:rsidP="003A2BB8">
      <w:pPr>
        <w:spacing w:after="0"/>
      </w:pPr>
      <w:r w:rsidRPr="00075398">
        <w:rPr>
          <w:b/>
          <w:bCs/>
        </w:rPr>
        <w:t>National Oceanic and Atmospheric Association</w:t>
      </w:r>
    </w:p>
    <w:p w14:paraId="419D66CA" w14:textId="77777777" w:rsidR="00075398" w:rsidRPr="00075398" w:rsidRDefault="00075398" w:rsidP="003A2BB8">
      <w:pPr>
        <w:numPr>
          <w:ilvl w:val="0"/>
          <w:numId w:val="173"/>
        </w:numPr>
        <w:spacing w:after="0"/>
      </w:pPr>
      <w:hyperlink r:id="rId426">
        <w:r w:rsidRPr="00075398">
          <w:rPr>
            <w:rStyle w:val="Hyperlink"/>
            <w:lang w:val="en"/>
          </w:rPr>
          <w:t>NOAA Bay Watershed Education &amp; Training (B-WET) Program </w:t>
        </w:r>
      </w:hyperlink>
      <w:r w:rsidRPr="00075398">
        <w:rPr>
          <w:lang w:val="en"/>
        </w:rPr>
        <w:t xml:space="preserve">($2.5M in FY26) provides grants for school district planning in the region. </w:t>
      </w:r>
      <w:r w:rsidRPr="00075398">
        <w:rPr>
          <w:lang w:val="en"/>
        </w:rPr>
        <w:br/>
      </w:r>
    </w:p>
    <w:p w14:paraId="4E7D39A9" w14:textId="77777777" w:rsidR="00075398" w:rsidRPr="00075398" w:rsidRDefault="00075398" w:rsidP="004C51CF">
      <w:pPr>
        <w:pStyle w:val="Heading4"/>
      </w:pPr>
      <w:bookmarkStart w:id="155" w:name="_Toc243295354"/>
      <w:bookmarkStart w:id="156" w:name="_Toc243296784"/>
      <w:bookmarkStart w:id="157" w:name="_Toc243574118"/>
      <w:bookmarkStart w:id="158" w:name="_Toc243575592"/>
      <w:r w:rsidRPr="00075398">
        <w:rPr>
          <w:lang w:val="en"/>
        </w:rPr>
        <w:t>Stewardship Outcome</w:t>
      </w:r>
      <w:bookmarkEnd w:id="155"/>
      <w:bookmarkEnd w:id="156"/>
      <w:bookmarkEnd w:id="157"/>
      <w:bookmarkEnd w:id="158"/>
    </w:p>
    <w:p w14:paraId="3519DFE9" w14:textId="77777777" w:rsidR="00075398" w:rsidRPr="00075398" w:rsidRDefault="00075398" w:rsidP="003A2BB8">
      <w:pPr>
        <w:spacing w:after="0"/>
        <w:rPr>
          <w:b/>
          <w:bCs/>
        </w:rPr>
      </w:pPr>
      <w:r w:rsidRPr="00075398">
        <w:rPr>
          <w:b/>
          <w:bCs/>
        </w:rPr>
        <w:t xml:space="preserve">Delaware </w:t>
      </w:r>
    </w:p>
    <w:p w14:paraId="3CAFCD7A" w14:textId="77777777" w:rsidR="00075398" w:rsidRPr="00075398" w:rsidRDefault="00075398" w:rsidP="003A2BB8">
      <w:pPr>
        <w:numPr>
          <w:ilvl w:val="0"/>
          <w:numId w:val="89"/>
        </w:numPr>
        <w:spacing w:after="0"/>
      </w:pPr>
      <w:hyperlink r:id="rId427">
        <w:r w:rsidRPr="00075398">
          <w:rPr>
            <w:rStyle w:val="Hyperlink"/>
          </w:rPr>
          <w:t>The Stewardship Program</w:t>
        </w:r>
      </w:hyperlink>
      <w:r w:rsidRPr="00075398">
        <w:t xml:space="preserve"> (FY25 – N/A**) offers multiple tax incentive programs to keep properties in active forest management, along with offering a small state cost share program when timber revenues allow.</w:t>
      </w:r>
      <w:r w:rsidRPr="00075398">
        <w:rPr>
          <w:u w:val="single"/>
        </w:rPr>
        <w:t xml:space="preserve"> </w:t>
      </w:r>
    </w:p>
    <w:p w14:paraId="3F6AA75F" w14:textId="77777777" w:rsidR="00075398" w:rsidRPr="00075398" w:rsidRDefault="00075398" w:rsidP="003A2BB8">
      <w:pPr>
        <w:numPr>
          <w:ilvl w:val="0"/>
          <w:numId w:val="89"/>
        </w:numPr>
        <w:spacing w:after="0"/>
      </w:pPr>
      <w:r w:rsidRPr="00075398">
        <w:t>** Annual appropriations are a mix of federal and state sources and cannot be determined at this time.</w:t>
      </w:r>
    </w:p>
    <w:p w14:paraId="79A3D07C" w14:textId="77777777" w:rsidR="00075398" w:rsidRPr="00075398" w:rsidRDefault="00075398" w:rsidP="003A2BB8">
      <w:pPr>
        <w:numPr>
          <w:ilvl w:val="0"/>
          <w:numId w:val="89"/>
        </w:numPr>
        <w:spacing w:after="0"/>
      </w:pPr>
      <w:hyperlink r:id="rId428">
        <w:r w:rsidRPr="00075398">
          <w:rPr>
            <w:rStyle w:val="Hyperlink"/>
          </w:rPr>
          <w:t>Delaware Community Conservation Assistance Program (</w:t>
        </w:r>
        <w:proofErr w:type="spellStart"/>
        <w:r w:rsidRPr="00075398">
          <w:rPr>
            <w:rStyle w:val="Hyperlink"/>
          </w:rPr>
          <w:t>DeCAP</w:t>
        </w:r>
        <w:proofErr w:type="spellEnd"/>
        <w:r w:rsidRPr="00075398">
          <w:rPr>
            <w:rStyle w:val="Hyperlink"/>
          </w:rPr>
          <w:t xml:space="preserve">) </w:t>
        </w:r>
      </w:hyperlink>
      <w:r w:rsidRPr="00075398">
        <w:t>($628K in FY25) supports community and landowner-level implementation of backyard best management practices, including but not limited to tree plantings and riparian tree buffers, in the Chesapeake Bay watershed.</w:t>
      </w:r>
    </w:p>
    <w:p w14:paraId="1C82113F" w14:textId="77777777" w:rsidR="00075398" w:rsidRPr="00075398" w:rsidRDefault="00075398" w:rsidP="003A2BB8">
      <w:pPr>
        <w:spacing w:after="0"/>
      </w:pPr>
      <w:r w:rsidRPr="00075398">
        <w:rPr>
          <w:b/>
          <w:bCs/>
        </w:rPr>
        <w:t xml:space="preserve">District of Columbia </w:t>
      </w:r>
      <w:r w:rsidRPr="00075398">
        <w:t xml:space="preserve">  </w:t>
      </w:r>
    </w:p>
    <w:p w14:paraId="44DC5C74" w14:textId="77777777" w:rsidR="00075398" w:rsidRPr="00075398" w:rsidRDefault="00075398" w:rsidP="003A2BB8">
      <w:pPr>
        <w:numPr>
          <w:ilvl w:val="0"/>
          <w:numId w:val="161"/>
        </w:numPr>
        <w:spacing w:after="0"/>
      </w:pPr>
      <w:r w:rsidRPr="00075398">
        <w:rPr>
          <w:u w:val="single"/>
        </w:rPr>
        <w:t xml:space="preserve">Trash Free Communities </w:t>
      </w:r>
      <w:r w:rsidRPr="00075398">
        <w:t xml:space="preserve">($115,00 in FY25) supports a litter reduction campaign that focuses on creating behavior change using innovative approaches and place based art in local District communities.  </w:t>
      </w:r>
    </w:p>
    <w:p w14:paraId="54D39B51" w14:textId="77777777" w:rsidR="00075398" w:rsidRPr="00075398" w:rsidRDefault="00075398" w:rsidP="003A2BB8">
      <w:pPr>
        <w:numPr>
          <w:ilvl w:val="0"/>
          <w:numId w:val="160"/>
        </w:numPr>
        <w:spacing w:after="0"/>
      </w:pPr>
      <w:r w:rsidRPr="00075398">
        <w:rPr>
          <w:u w:val="single"/>
        </w:rPr>
        <w:t>Community Stormwater Solutions Grants</w:t>
      </w:r>
      <w:r w:rsidRPr="00075398">
        <w:rPr>
          <w:b/>
          <w:bCs/>
        </w:rPr>
        <w:t xml:space="preserve"> </w:t>
      </w:r>
      <w:r w:rsidRPr="00075398">
        <w:t xml:space="preserve">($284,000 in FY25) provides funding for innovative, community-centered projects that improve the District's waterways.   </w:t>
      </w:r>
    </w:p>
    <w:p w14:paraId="54FA4FB6" w14:textId="77777777" w:rsidR="00075398" w:rsidRPr="00075398" w:rsidRDefault="00075398" w:rsidP="003A2BB8">
      <w:pPr>
        <w:numPr>
          <w:ilvl w:val="0"/>
          <w:numId w:val="159"/>
        </w:numPr>
        <w:spacing w:after="0"/>
      </w:pPr>
      <w:r w:rsidRPr="00075398">
        <w:rPr>
          <w:u w:val="single"/>
        </w:rPr>
        <w:lastRenderedPageBreak/>
        <w:t>Kingman Island Rangers</w:t>
      </w:r>
      <w:r w:rsidRPr="00075398">
        <w:t xml:space="preserve"> ($262,000 in FY 2025) provides paid stewardship positions to full-time and part-time rangers that support operations, maintenance, and ecological restoration on Kingman and Heritage Islands, the District’s first state conservation area. They also engage visitors in environmental education and stewardship programs. </w:t>
      </w:r>
    </w:p>
    <w:p w14:paraId="21D0D86E" w14:textId="77777777" w:rsidR="00075398" w:rsidRPr="00075398" w:rsidRDefault="00075398" w:rsidP="003A2BB8">
      <w:pPr>
        <w:spacing w:after="0"/>
        <w:rPr>
          <w:b/>
          <w:bCs/>
        </w:rPr>
      </w:pPr>
      <w:r w:rsidRPr="00075398">
        <w:rPr>
          <w:b/>
          <w:bCs/>
        </w:rPr>
        <w:t>Maryland</w:t>
      </w:r>
    </w:p>
    <w:p w14:paraId="640BA93C" w14:textId="77777777" w:rsidR="00075398" w:rsidRPr="00075398" w:rsidRDefault="00075398" w:rsidP="003A2BB8">
      <w:pPr>
        <w:numPr>
          <w:ilvl w:val="0"/>
          <w:numId w:val="89"/>
        </w:numPr>
        <w:spacing w:after="0"/>
      </w:pPr>
      <w:hyperlink r:id="rId429">
        <w:r w:rsidRPr="00075398">
          <w:rPr>
            <w:rStyle w:val="Hyperlink"/>
          </w:rPr>
          <w:t>Chesapeake Bay SAV Watchers Program</w:t>
        </w:r>
      </w:hyperlink>
      <w:r w:rsidRPr="00075398">
        <w:t xml:space="preserve"> (No specific funding; 2 FTEs supported the program in FY25). Chesapeake Bay SAV Watchers is a program to provide volunteer scientists with an engaging and educational experience with submerged aquatic vegetation (SAV) while also generating useful data for Bay scientists and managers.</w:t>
      </w:r>
    </w:p>
    <w:p w14:paraId="2E684242" w14:textId="77777777" w:rsidR="00075398" w:rsidRPr="00075398" w:rsidRDefault="00075398" w:rsidP="003A2BB8">
      <w:pPr>
        <w:spacing w:after="0"/>
        <w:rPr>
          <w:b/>
          <w:bCs/>
        </w:rPr>
      </w:pPr>
      <w:r w:rsidRPr="00075398">
        <w:rPr>
          <w:b/>
          <w:bCs/>
        </w:rPr>
        <w:t>New York</w:t>
      </w:r>
    </w:p>
    <w:p w14:paraId="70C2A12F" w14:textId="77777777" w:rsidR="00075398" w:rsidRPr="00075398" w:rsidRDefault="00075398" w:rsidP="003A2BB8">
      <w:pPr>
        <w:numPr>
          <w:ilvl w:val="0"/>
          <w:numId w:val="89"/>
        </w:numPr>
        <w:spacing w:after="0"/>
      </w:pPr>
      <w:r w:rsidRPr="00075398">
        <w:t xml:space="preserve">The </w:t>
      </w:r>
      <w:hyperlink r:id="rId430">
        <w:r w:rsidRPr="00075398">
          <w:rPr>
            <w:rStyle w:val="Hyperlink"/>
          </w:rPr>
          <w:t>Citizens Statewide Lake Assessment Program (CSLAP)</w:t>
        </w:r>
      </w:hyperlink>
      <w:r w:rsidRPr="00075398">
        <w:t xml:space="preserve"> is a statewide volunteer lake monitoring program directed by DEC staff in collaboration with the NYS Federation of Lake Associations (NYSFOLA). There are 36 lakes within the Chesapeake Bay Watershed participating in CSLAP. </w:t>
      </w:r>
    </w:p>
    <w:p w14:paraId="75AE85A7" w14:textId="77777777" w:rsidR="00075398" w:rsidRPr="00075398" w:rsidRDefault="00075398" w:rsidP="003A2BB8">
      <w:pPr>
        <w:numPr>
          <w:ilvl w:val="0"/>
          <w:numId w:val="89"/>
        </w:numPr>
        <w:spacing w:after="0"/>
      </w:pPr>
      <w:r w:rsidRPr="00075398">
        <w:t xml:space="preserve">The </w:t>
      </w:r>
      <w:hyperlink r:id="rId431">
        <w:r w:rsidRPr="00075398">
          <w:rPr>
            <w:rStyle w:val="Hyperlink"/>
          </w:rPr>
          <w:t>Water Assessments by Volunteer Evaluators Program (WAVE)</w:t>
        </w:r>
      </w:hyperlink>
      <w:r w:rsidRPr="00075398">
        <w:t xml:space="preserve"> is a statewide DEC program where volunteers collect, or sample “stream bugs” to assess water quality in wadeable streams in New York State. There are currently 260 WAVE volunteer sites within the watershed.</w:t>
      </w:r>
    </w:p>
    <w:p w14:paraId="434A41FE" w14:textId="77777777" w:rsidR="00075398" w:rsidRPr="00075398" w:rsidRDefault="00075398" w:rsidP="003A2BB8">
      <w:pPr>
        <w:spacing w:after="0"/>
        <w:rPr>
          <w:b/>
          <w:bCs/>
        </w:rPr>
      </w:pPr>
      <w:r w:rsidRPr="00075398">
        <w:rPr>
          <w:b/>
          <w:bCs/>
        </w:rPr>
        <w:t xml:space="preserve">Pennsylvania </w:t>
      </w:r>
    </w:p>
    <w:p w14:paraId="12D27D86" w14:textId="77777777" w:rsidR="00075398" w:rsidRPr="00075398" w:rsidRDefault="00075398" w:rsidP="003A2BB8">
      <w:pPr>
        <w:numPr>
          <w:ilvl w:val="0"/>
          <w:numId w:val="89"/>
        </w:numPr>
        <w:spacing w:after="0"/>
      </w:pPr>
      <w:hyperlink r:id="rId432">
        <w:r w:rsidRPr="00075398">
          <w:rPr>
            <w:rStyle w:val="Hyperlink"/>
          </w:rPr>
          <w:t>Master Watershed Steward Program</w:t>
        </w:r>
      </w:hyperlink>
      <w:r w:rsidRPr="00075398">
        <w:t xml:space="preserve"> (Penn State Extension, statewide; supported through Cooperative Extension (federal, state, and county) and partner funding) trains and supports volunteers to become local leaders in watershed stewardship through science-based education, restoration activities, and community outreach. Operating in 24 Chesapeake Bay counties with more than 1,080 active volunteers statewide, the program engages residents in stream monitoring, riparian buffer planting, habitat restoration, stormwater education, and public engagement projects that strengthen local stewardship capacity and improve watershed health.</w:t>
      </w:r>
    </w:p>
    <w:p w14:paraId="302645C3" w14:textId="77777777" w:rsidR="00075398" w:rsidRPr="00075398" w:rsidRDefault="00075398" w:rsidP="003A2BB8">
      <w:pPr>
        <w:numPr>
          <w:ilvl w:val="0"/>
          <w:numId w:val="89"/>
        </w:numPr>
        <w:spacing w:after="0"/>
      </w:pPr>
      <w:hyperlink r:id="rId433">
        <w:r w:rsidRPr="00075398">
          <w:rPr>
            <w:rStyle w:val="Hyperlink"/>
          </w:rPr>
          <w:t>Lancaster Watershed Leadership Academy</w:t>
        </w:r>
      </w:hyperlink>
      <w:r w:rsidRPr="00075398">
        <w:t xml:space="preserve"> (Lancaster Clean Water Partners, Lancaster County and surrounding region; supported through participant tuition, scholarships, partner contributions, and watershed funding initiatives) develops community leaders who are inspired to take action on local water quality challenges through a year-long program combining watershed education, leadership development, peer networking, and hands-on learning. Since 2020, the Academy has equipped participants to advance clean water initiatives, lead community projects, strengthen collaborative partnerships, and engage residents in stewardship activities that support the goal of clean and clear water in Lancaster County by 2040.</w:t>
      </w:r>
    </w:p>
    <w:p w14:paraId="474F19A3" w14:textId="77777777" w:rsidR="00075398" w:rsidRPr="00075398" w:rsidRDefault="00075398" w:rsidP="003A2BB8">
      <w:pPr>
        <w:numPr>
          <w:ilvl w:val="0"/>
          <w:numId w:val="89"/>
        </w:numPr>
        <w:spacing w:after="0"/>
      </w:pPr>
      <w:hyperlink r:id="rId434">
        <w:r w:rsidRPr="00075398">
          <w:rPr>
            <w:rStyle w:val="Hyperlink"/>
          </w:rPr>
          <w:t>Riparian Rangers</w:t>
        </w:r>
      </w:hyperlink>
      <w:r w:rsidRPr="00075398">
        <w:t xml:space="preserve"> (Alliance for the Chesapeake Bay and partners, multiple Pennsylvania counties; supported through grants from DCNR, the National Fish and Wildlife Foundation, the U.S. Forest Service, and other restoration partners) trains and supports volunteers to monitor and maintain newly planted riparian forest buffers throughout the Chesapeake Bay watershed. Volunteers conduct regular site visits, remove invasive species, repair tree shelters and stakes, and provide critical early maintenance that improves long-term buffer survival while expanding opportunities for residents to participate directly in stream restoration and watershed stewardship.</w:t>
      </w:r>
    </w:p>
    <w:p w14:paraId="40976D36" w14:textId="77777777" w:rsidR="00075398" w:rsidRPr="00075398" w:rsidRDefault="00075398" w:rsidP="003A2BB8">
      <w:pPr>
        <w:spacing w:after="0"/>
        <w:rPr>
          <w:b/>
          <w:bCs/>
        </w:rPr>
      </w:pPr>
      <w:r w:rsidRPr="00075398">
        <w:rPr>
          <w:b/>
          <w:bCs/>
        </w:rPr>
        <w:t>West Virginia</w:t>
      </w:r>
    </w:p>
    <w:p w14:paraId="0C459925" w14:textId="77777777" w:rsidR="00075398" w:rsidRPr="00075398" w:rsidRDefault="00075398" w:rsidP="003A2BB8">
      <w:pPr>
        <w:numPr>
          <w:ilvl w:val="0"/>
          <w:numId w:val="89"/>
        </w:numPr>
        <w:spacing w:after="0"/>
      </w:pPr>
      <w:r w:rsidRPr="00075398">
        <w:rPr>
          <w:u w:val="single"/>
        </w:rPr>
        <w:t xml:space="preserve">West Virginia Master Naturalist Program: </w:t>
      </w:r>
      <w:r w:rsidRPr="00075398">
        <w:t xml:space="preserve">Run by the </w:t>
      </w:r>
      <w:hyperlink r:id="rId435">
        <w:r w:rsidRPr="00075398">
          <w:rPr>
            <w:rStyle w:val="Hyperlink"/>
          </w:rPr>
          <w:t>West Virginia Division of Natural Resources</w:t>
        </w:r>
      </w:hyperlink>
      <w:r w:rsidRPr="00075398">
        <w:t>, this program trains individuals in natural history, interpretation, and environmental stewardship to help with local conservation projects and outdoor education</w:t>
      </w:r>
    </w:p>
    <w:p w14:paraId="6510E2D3" w14:textId="77777777" w:rsidR="00075398" w:rsidRPr="00075398" w:rsidRDefault="00075398" w:rsidP="003A2BB8">
      <w:pPr>
        <w:numPr>
          <w:ilvl w:val="0"/>
          <w:numId w:val="89"/>
        </w:numPr>
        <w:spacing w:after="0"/>
      </w:pPr>
      <w:r w:rsidRPr="00075398">
        <w:rPr>
          <w:u w:val="single"/>
        </w:rPr>
        <w:t xml:space="preserve"> Forest Stewardship Program: </w:t>
      </w:r>
      <w:r w:rsidRPr="00075398">
        <w:t>Administered by the WV Division of Forestry, this initiative helps private landowners manage and protect woodland properties for wildlife, timber, and recreation</w:t>
      </w:r>
    </w:p>
    <w:p w14:paraId="53DAB64E" w14:textId="77777777" w:rsidR="00075398" w:rsidRPr="00075398" w:rsidRDefault="00075398" w:rsidP="003A2BB8">
      <w:pPr>
        <w:numPr>
          <w:ilvl w:val="0"/>
          <w:numId w:val="89"/>
        </w:numPr>
        <w:spacing w:after="0"/>
      </w:pPr>
      <w:r w:rsidRPr="00075398">
        <w:rPr>
          <w:u w:val="single"/>
        </w:rPr>
        <w:t xml:space="preserve">WV Save Our Streams (SOS): </w:t>
      </w:r>
      <w:r w:rsidRPr="00075398">
        <w:t xml:space="preserve">A </w:t>
      </w:r>
      <w:hyperlink r:id="rId436">
        <w:r w:rsidRPr="00075398">
          <w:rPr>
            <w:rStyle w:val="Hyperlink"/>
          </w:rPr>
          <w:t>West Virginia Department of Environmental Protection</w:t>
        </w:r>
      </w:hyperlink>
      <w:r w:rsidRPr="00075398">
        <w:t xml:space="preserve"> initiative that trains citizen scientists to monitor and protect local wadeable streams and rivers using biological evaluations (collecting benthic macroinvertebrates and testing physical/chemical conditions)</w:t>
      </w:r>
    </w:p>
    <w:p w14:paraId="0890BFA2" w14:textId="77777777" w:rsidR="00075398" w:rsidRPr="00075398" w:rsidRDefault="00075398" w:rsidP="003A2BB8">
      <w:pPr>
        <w:spacing w:after="0"/>
      </w:pPr>
      <w:r w:rsidRPr="00075398">
        <w:rPr>
          <w:b/>
          <w:bCs/>
        </w:rPr>
        <w:t>Chesapeake Bay Commission</w:t>
      </w:r>
    </w:p>
    <w:p w14:paraId="34144F8B" w14:textId="77777777" w:rsidR="00075398" w:rsidRPr="00075398" w:rsidRDefault="00075398" w:rsidP="003A2BB8">
      <w:pPr>
        <w:numPr>
          <w:ilvl w:val="0"/>
          <w:numId w:val="167"/>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0A3C48FD" w14:textId="77777777" w:rsidR="00075398" w:rsidRPr="00075398" w:rsidRDefault="00075398" w:rsidP="003A2BB8">
      <w:pPr>
        <w:spacing w:after="0"/>
      </w:pPr>
      <w:r w:rsidRPr="00075398">
        <w:rPr>
          <w:b/>
          <w:bCs/>
        </w:rPr>
        <w:t>U.S. Environmental Protection Agency</w:t>
      </w:r>
    </w:p>
    <w:p w14:paraId="45C8BBF2" w14:textId="77777777" w:rsidR="00075398" w:rsidRPr="00075398" w:rsidRDefault="00075398" w:rsidP="003A2BB8">
      <w:pPr>
        <w:numPr>
          <w:ilvl w:val="0"/>
          <w:numId w:val="174"/>
        </w:numPr>
        <w:spacing w:after="0"/>
      </w:pPr>
      <w:hyperlink r:id="rId437">
        <w:r w:rsidRPr="00075398">
          <w:rPr>
            <w:rStyle w:val="Hyperlink"/>
          </w:rPr>
          <w:t>Small Watersheds Grant Program (SWG)</w:t>
        </w:r>
      </w:hyperlink>
      <w:r w:rsidRPr="00075398">
        <w:t xml:space="preserve"> ($11M in FY25): The SWG program promotes voluntary, community-based efforts to protect and restore the diverse and vital habitats of the Chesapeake Bay and its tributary rivers and streams.</w:t>
      </w:r>
    </w:p>
    <w:p w14:paraId="40DF08EF" w14:textId="77777777" w:rsidR="00075398" w:rsidRPr="00075398" w:rsidRDefault="00075398" w:rsidP="003A2BB8">
      <w:pPr>
        <w:numPr>
          <w:ilvl w:val="0"/>
          <w:numId w:val="174"/>
        </w:numPr>
        <w:spacing w:after="0"/>
      </w:pPr>
      <w:hyperlink r:id="rId438">
        <w:r w:rsidRPr="00075398">
          <w:rPr>
            <w:rStyle w:val="Hyperlink"/>
          </w:rPr>
          <w:t>Innovative Nutrient and Sediment Reduction Grants Program</w:t>
        </w:r>
      </w:hyperlink>
      <w:r w:rsidRPr="00075398">
        <w:t xml:space="preserve"> ($11M in FY25): This competitive funding program accelerates regional watershed restoration projects to reduce nitrogen, phosphorus, and sediment pollution from entering the Chesapeake Bay. </w:t>
      </w:r>
      <w:r w:rsidRPr="00075398">
        <w:rPr>
          <w:u w:val="single"/>
        </w:rPr>
        <w:t xml:space="preserve"> </w:t>
      </w:r>
    </w:p>
    <w:p w14:paraId="47668061" w14:textId="77777777" w:rsidR="00075398" w:rsidRPr="00075398" w:rsidRDefault="00075398" w:rsidP="003A2BB8">
      <w:pPr>
        <w:numPr>
          <w:ilvl w:val="0"/>
          <w:numId w:val="174"/>
        </w:numPr>
        <w:spacing w:after="0"/>
      </w:pPr>
      <w:r w:rsidRPr="00075398">
        <w:t xml:space="preserve">Local Science Monitoring Grant ($499,972 in FY25): This program supports capacity expansion and integration of local science-based monitoring partners into the </w:t>
      </w:r>
      <w:r w:rsidRPr="00075398">
        <w:lastRenderedPageBreak/>
        <w:t xml:space="preserve">Chesapeake Bay Program partnership through the </w:t>
      </w:r>
      <w:hyperlink r:id="rId439">
        <w:r w:rsidRPr="00075398">
          <w:rPr>
            <w:rStyle w:val="Hyperlink"/>
          </w:rPr>
          <w:t>Chesapeake Monitoring Cooperative</w:t>
        </w:r>
      </w:hyperlink>
      <w:r w:rsidRPr="00075398">
        <w:t>. Through technical, programmatic, and outreach support, this program incorporates volunteer-based water quality and macroinvertebrate monitoring data into a publicly available, centralized data hub and enables data to be used by the Chesapeake Bay Program to assess the health of the Chesapeake Bay and watershed.</w:t>
      </w:r>
    </w:p>
    <w:p w14:paraId="4257F4FC" w14:textId="77777777" w:rsidR="00075398" w:rsidRPr="00075398" w:rsidRDefault="00075398" w:rsidP="003A2BB8">
      <w:pPr>
        <w:spacing w:after="0"/>
        <w:rPr>
          <w:b/>
          <w:bCs/>
          <w:u w:val="single"/>
        </w:rPr>
      </w:pPr>
      <w:r w:rsidRPr="00075398">
        <w:rPr>
          <w:b/>
          <w:bCs/>
        </w:rPr>
        <w:t xml:space="preserve">U.S. Fish and Wildlife Service </w:t>
      </w:r>
    </w:p>
    <w:p w14:paraId="435E4907" w14:textId="77777777" w:rsidR="00075398" w:rsidRPr="00075398" w:rsidRDefault="00075398" w:rsidP="003A2BB8">
      <w:pPr>
        <w:numPr>
          <w:ilvl w:val="0"/>
          <w:numId w:val="89"/>
        </w:numPr>
        <w:spacing w:after="0"/>
      </w:pPr>
      <w:r w:rsidRPr="00075398">
        <w:rPr>
          <w:u w:val="single"/>
        </w:rPr>
        <w:t>National Wildlife Refuge System</w:t>
      </w:r>
      <w:r w:rsidRPr="00075398">
        <w:t xml:space="preserve"> ($8,446,000 in FY24) works to protect iconic species and provides some of the best wildlife viewing opportunities on Earth. Through partnerships, the U.S. Fish and Wildlife Service leads the way in developing community-driven conservation solutions that generate ecological and economic benefits for fish, wildlife, and people. Within the Refuge System, US FWS collaborates with landowners, Friends groups, and local communities.</w:t>
      </w:r>
    </w:p>
    <w:p w14:paraId="79072B73" w14:textId="46BEEC73" w:rsidR="00075398" w:rsidRPr="00075398" w:rsidRDefault="00075398" w:rsidP="003A2BB8">
      <w:pPr>
        <w:numPr>
          <w:ilvl w:val="0"/>
          <w:numId w:val="89"/>
        </w:numPr>
        <w:spacing w:after="0"/>
      </w:pPr>
      <w:r w:rsidRPr="00075398">
        <w:t xml:space="preserve">Fish and Aquatic Conservation Program - </w:t>
      </w:r>
      <w:hyperlink r:id="rId440" w:history="1">
        <w:r w:rsidRPr="00075398">
          <w:rPr>
            <w:rStyle w:val="Hyperlink"/>
          </w:rPr>
          <w:t>Chesapeake Watershed Investments for Landscape Defense (WILD) Grants Program</w:t>
        </w:r>
      </w:hyperlink>
      <w:r w:rsidRPr="00075398">
        <w:t xml:space="preserve"> ($1,783,000 in FY25) works with states, tribes, and communities to protect freshwater resources, manage fisheries, and restore aquatic habitats. The biggest change is the inclusion of the Chesapeake WILD Grant Program.</w:t>
      </w:r>
    </w:p>
    <w:p w14:paraId="231ACF38" w14:textId="77777777" w:rsidR="00075398" w:rsidRPr="00075398" w:rsidRDefault="00075398" w:rsidP="005C6FD0">
      <w:pPr>
        <w:pStyle w:val="Heading4"/>
      </w:pPr>
      <w:bookmarkStart w:id="159" w:name="_Toc243295355"/>
      <w:bookmarkStart w:id="160" w:name="_Toc243296785"/>
      <w:bookmarkStart w:id="161" w:name="_Toc243574119"/>
      <w:bookmarkStart w:id="162" w:name="_Toc243575593"/>
      <w:r w:rsidRPr="00075398">
        <w:rPr>
          <w:lang w:val="en"/>
        </w:rPr>
        <w:t>Student Environmental Literacy Experiences Outcome</w:t>
      </w:r>
      <w:bookmarkEnd w:id="159"/>
      <w:bookmarkEnd w:id="160"/>
      <w:bookmarkEnd w:id="161"/>
      <w:bookmarkEnd w:id="162"/>
    </w:p>
    <w:p w14:paraId="568C554F" w14:textId="77777777" w:rsidR="00075398" w:rsidRPr="00075398" w:rsidRDefault="00075398" w:rsidP="003A2BB8">
      <w:pPr>
        <w:spacing w:after="0"/>
        <w:rPr>
          <w:b/>
          <w:bCs/>
        </w:rPr>
      </w:pPr>
      <w:r w:rsidRPr="00075398">
        <w:rPr>
          <w:b/>
          <w:bCs/>
        </w:rPr>
        <w:t>Delaware</w:t>
      </w:r>
    </w:p>
    <w:p w14:paraId="60B199DB" w14:textId="77777777" w:rsidR="00075398" w:rsidRPr="00075398" w:rsidRDefault="00075398" w:rsidP="003A2BB8">
      <w:pPr>
        <w:numPr>
          <w:ilvl w:val="0"/>
          <w:numId w:val="89"/>
        </w:numPr>
        <w:spacing w:after="0"/>
      </w:pPr>
      <w:hyperlink r:id="rId441">
        <w:r w:rsidRPr="00075398">
          <w:rPr>
            <w:rStyle w:val="Hyperlink"/>
          </w:rPr>
          <w:t>Delaware DNREC Division of Parks and Recreation</w:t>
        </w:r>
      </w:hyperlink>
      <w:r w:rsidRPr="00075398">
        <w:t xml:space="preserve"> (FY25 – N/A**) provides environmental education programming for K-12 audiences through educational centers operated by the Division of Fish and Wildlife.  </w:t>
      </w:r>
    </w:p>
    <w:p w14:paraId="18683E74" w14:textId="77777777" w:rsidR="00075398" w:rsidRPr="00075398" w:rsidRDefault="00075398" w:rsidP="003A2BB8">
      <w:pPr>
        <w:numPr>
          <w:ilvl w:val="0"/>
          <w:numId w:val="89"/>
        </w:numPr>
        <w:spacing w:after="0"/>
      </w:pPr>
      <w:r w:rsidRPr="00075398">
        <w:t>** Annual appropriations are a mix of federal and state sources and cannot be determined at this time.</w:t>
      </w:r>
    </w:p>
    <w:p w14:paraId="72309E16" w14:textId="77777777" w:rsidR="00075398" w:rsidRPr="00075398" w:rsidRDefault="00075398" w:rsidP="003A2BB8">
      <w:pPr>
        <w:spacing w:after="0"/>
      </w:pPr>
      <w:r w:rsidRPr="00075398">
        <w:rPr>
          <w:b/>
          <w:bCs/>
        </w:rPr>
        <w:t xml:space="preserve">District of Columbia </w:t>
      </w:r>
      <w:r w:rsidRPr="00075398">
        <w:t xml:space="preserve">  </w:t>
      </w:r>
    </w:p>
    <w:p w14:paraId="4E2DA9CD" w14:textId="77777777" w:rsidR="00075398" w:rsidRPr="00075398" w:rsidRDefault="00075398" w:rsidP="003A2BB8">
      <w:pPr>
        <w:numPr>
          <w:ilvl w:val="0"/>
          <w:numId w:val="176"/>
        </w:numPr>
        <w:spacing w:after="0"/>
      </w:pPr>
      <w:hyperlink r:id="rId442" w:history="1">
        <w:proofErr w:type="spellStart"/>
        <w:r w:rsidRPr="00075398">
          <w:rPr>
            <w:rStyle w:val="Hyperlink"/>
          </w:rPr>
          <w:t>RiverSmart</w:t>
        </w:r>
        <w:proofErr w:type="spellEnd"/>
        <w:r w:rsidRPr="00075398">
          <w:rPr>
            <w:rStyle w:val="Hyperlink"/>
          </w:rPr>
          <w:t xml:space="preserve"> Schools</w:t>
        </w:r>
      </w:hyperlink>
      <w:r w:rsidRPr="00075398">
        <w:rPr>
          <w:u w:val="single"/>
        </w:rPr>
        <w:t>:</w:t>
      </w:r>
      <w:r w:rsidRPr="00075398">
        <w:t xml:space="preserve"> ($798,000 in FY25) </w:t>
      </w:r>
      <w:proofErr w:type="spellStart"/>
      <w:r w:rsidRPr="00075398">
        <w:t>RiverSmart</w:t>
      </w:r>
      <w:proofErr w:type="spellEnd"/>
      <w:r w:rsidRPr="00075398">
        <w:t xml:space="preserve"> Schools provide funding and training to DC Public and Charter Schools interested in transforming bland outdoor spaces into vibrant, green spaces to teach, learn, play, and manage stormwater runoff.   </w:t>
      </w:r>
    </w:p>
    <w:p w14:paraId="48D80865" w14:textId="77777777" w:rsidR="00075398" w:rsidRPr="00075398" w:rsidRDefault="00075398" w:rsidP="003A2BB8">
      <w:pPr>
        <w:numPr>
          <w:ilvl w:val="0"/>
          <w:numId w:val="176"/>
        </w:numPr>
        <w:spacing w:after="0"/>
        <w:rPr>
          <w:u w:val="single"/>
        </w:rPr>
      </w:pPr>
      <w:hyperlink r:id="rId443" w:history="1">
        <w:r w:rsidRPr="00075398">
          <w:rPr>
            <w:rStyle w:val="Hyperlink"/>
          </w:rPr>
          <w:t>Overnight Meaningful Watershed Educational Experiences (MWEE):</w:t>
        </w:r>
      </w:hyperlink>
      <w:r w:rsidRPr="00075398">
        <w:t xml:space="preserve"> ($700,000 in FY25) MWEEs are a framework that connect standards-based classroom learning with outdoor learning experiences to create a deeper understanding of the environment. The Overnight MWEE for fifth grade students that includes a three-day, two-night field study. </w:t>
      </w:r>
    </w:p>
    <w:p w14:paraId="22C6EC40" w14:textId="77777777" w:rsidR="00075398" w:rsidRPr="00075398" w:rsidRDefault="00075398" w:rsidP="003A2BB8">
      <w:pPr>
        <w:numPr>
          <w:ilvl w:val="0"/>
          <w:numId w:val="176"/>
        </w:numPr>
        <w:spacing w:after="0"/>
      </w:pPr>
      <w:hyperlink r:id="rId444" w:history="1">
        <w:r w:rsidRPr="00075398">
          <w:rPr>
            <w:rStyle w:val="Hyperlink"/>
          </w:rPr>
          <w:t>Nature Near Schools Meaningful Watershed Educational Experience (MWEE):</w:t>
        </w:r>
      </w:hyperlink>
      <w:r w:rsidRPr="00075398">
        <w:rPr>
          <w:u w:val="single"/>
        </w:rPr>
        <w:t xml:space="preserve"> </w:t>
      </w:r>
      <w:r w:rsidRPr="00075398">
        <w:t xml:space="preserve">The District funds a Nature Near Schools (NNS) program for fourth-grade students that </w:t>
      </w:r>
      <w:r w:rsidRPr="00075398">
        <w:lastRenderedPageBreak/>
        <w:t xml:space="preserve">includes multiple hands-on and outdoor experiences throughout the school year. Funded $25,000 in FY25 for the sixth-grade Middle School MWEE that focuses on DOEE’s sub watersheds.  </w:t>
      </w:r>
    </w:p>
    <w:p w14:paraId="446219C2" w14:textId="77777777" w:rsidR="00075398" w:rsidRPr="00075398" w:rsidRDefault="00075398" w:rsidP="003A2BB8">
      <w:pPr>
        <w:spacing w:after="0"/>
        <w:rPr>
          <w:b/>
          <w:bCs/>
        </w:rPr>
      </w:pPr>
      <w:r w:rsidRPr="00075398">
        <w:rPr>
          <w:b/>
          <w:bCs/>
        </w:rPr>
        <w:t>Maryland</w:t>
      </w:r>
    </w:p>
    <w:p w14:paraId="0282FE66" w14:textId="77777777" w:rsidR="00075398" w:rsidRPr="00075398" w:rsidRDefault="00075398" w:rsidP="003A2BB8">
      <w:pPr>
        <w:numPr>
          <w:ilvl w:val="0"/>
          <w:numId w:val="89"/>
        </w:numPr>
        <w:spacing w:after="0"/>
      </w:pPr>
      <w:hyperlink r:id="rId445">
        <w:r w:rsidRPr="00075398">
          <w:rPr>
            <w:rStyle w:val="Hyperlink"/>
          </w:rPr>
          <w:t>Maryland DNR’s Chesapeake and Coastal Grants Gateway,</w:t>
        </w:r>
      </w:hyperlink>
      <w:r w:rsidRPr="00075398">
        <w:t xml:space="preserve"> Outcome 4 ($150k in FY25) This grant program provides funding to improve student ability to take action benefiting Chesapeake and coastal ecosystems through professional development and training, curriculum expansion, outdoor learning, and stewardship. </w:t>
      </w:r>
    </w:p>
    <w:p w14:paraId="76663723" w14:textId="77777777" w:rsidR="00075398" w:rsidRPr="00075398" w:rsidRDefault="00075398" w:rsidP="003A2BB8">
      <w:pPr>
        <w:numPr>
          <w:ilvl w:val="0"/>
          <w:numId w:val="89"/>
        </w:numPr>
        <w:spacing w:after="0"/>
      </w:pPr>
      <w:hyperlink r:id="rId446">
        <w:r w:rsidRPr="00075398">
          <w:rPr>
            <w:rStyle w:val="Hyperlink"/>
          </w:rPr>
          <w:t>Chesapeake Bay Trust’s Environmental Education Grants Program</w:t>
        </w:r>
      </w:hyperlink>
      <w:r w:rsidRPr="00075398">
        <w:t xml:space="preserve"> ($290K in FY25) This program uses state funds to support programs and initiatives in Maryland that advance environmental literacy and result in students having the knowledge, skills, attitudes, and motivation to take informed and responsible actions to protect and improve the environment.</w:t>
      </w:r>
    </w:p>
    <w:p w14:paraId="4A5E40BD" w14:textId="77777777" w:rsidR="00075398" w:rsidRPr="00075398" w:rsidRDefault="00075398" w:rsidP="003A2BB8">
      <w:pPr>
        <w:spacing w:after="0"/>
        <w:rPr>
          <w:b/>
          <w:bCs/>
        </w:rPr>
      </w:pPr>
      <w:r w:rsidRPr="00075398">
        <w:rPr>
          <w:b/>
          <w:bCs/>
        </w:rPr>
        <w:t>Pennsylvania</w:t>
      </w:r>
    </w:p>
    <w:p w14:paraId="1CE6695B" w14:textId="77777777" w:rsidR="00075398" w:rsidRPr="00075398" w:rsidRDefault="00075398" w:rsidP="003A2BB8">
      <w:pPr>
        <w:numPr>
          <w:ilvl w:val="0"/>
          <w:numId w:val="89"/>
        </w:numPr>
        <w:spacing w:after="0"/>
      </w:pPr>
      <w:hyperlink r:id="rId447">
        <w:r w:rsidRPr="00075398">
          <w:rPr>
            <w:rStyle w:val="Hyperlink"/>
          </w:rPr>
          <w:t>Department of Environmental Protection Environmental Education Grant Program</w:t>
        </w:r>
      </w:hyperlink>
      <w:r w:rsidRPr="00075398">
        <w:t xml:space="preserve"> ($700-800,000 awarded in FY25 to projects in the Chesapeake Bay watershed) supports schools, conservation districts, nonprofits, colleges, and other organizations in delivering hands-on environmental education programs for youth and adults. Funded through Pennsylvania's Environmental Education Act, the program supports Meaningful Watershed Educational Experiences (MWEEs), field investigations, STEELS-aligned curriculum, teacher professional development, and environmental stewardship projects that connect students directly to local environmental issues and solutions.</w:t>
      </w:r>
    </w:p>
    <w:p w14:paraId="4E64819A" w14:textId="77777777" w:rsidR="00075398" w:rsidRPr="00075398" w:rsidRDefault="00075398" w:rsidP="003A2BB8">
      <w:pPr>
        <w:numPr>
          <w:ilvl w:val="0"/>
          <w:numId w:val="89"/>
        </w:numPr>
        <w:spacing w:after="0"/>
      </w:pPr>
      <w:hyperlink r:id="rId448">
        <w:r w:rsidRPr="00075398">
          <w:rPr>
            <w:rStyle w:val="Hyperlink"/>
          </w:rPr>
          <w:t>Dive Deeper Summit</w:t>
        </w:r>
      </w:hyperlink>
      <w:r w:rsidRPr="00075398">
        <w:t xml:space="preserve"> (Penn State Extension, statewide) provides professional development for educators that strengthens their ability to deliver high-quality water education, Meaningful Watershed Educational Experiences (MWEEs), and STEELS-aligned instruction. Through hands-on training, watershed-focused learning, and connections to educational resources and partners, the summit equips teachers to expand environmental literacy experiences and outdoor learning opportunities for students throughout Pennsylvania.</w:t>
      </w:r>
    </w:p>
    <w:p w14:paraId="00CCDDF8" w14:textId="77777777" w:rsidR="00075398" w:rsidRPr="00075398" w:rsidRDefault="00075398" w:rsidP="003A2BB8">
      <w:pPr>
        <w:numPr>
          <w:ilvl w:val="0"/>
          <w:numId w:val="89"/>
        </w:numPr>
        <w:spacing w:after="0"/>
      </w:pPr>
      <w:hyperlink r:id="rId449">
        <w:r w:rsidRPr="00075398">
          <w:rPr>
            <w:rStyle w:val="Hyperlink"/>
          </w:rPr>
          <w:t>Department of Conservation and Natural Resources Watershed Education Program</w:t>
        </w:r>
      </w:hyperlink>
      <w:r w:rsidRPr="00075398">
        <w:t xml:space="preserve"> (supported through Pennsylvania's Environmental Education Fund) provides inquiry-based watershed education for students in grades 6-12 through classroom and field investigations, stream monitoring, data collection and analysis, stewardship projects, and community engagement. Delivered through Pennsylvania State Parks, the program supports STEELS standards and Meaningful Watershed Educational Experiences (MWEEs) by helping students investigate local watershed issues, </w:t>
      </w:r>
      <w:r w:rsidRPr="00075398">
        <w:lastRenderedPageBreak/>
        <w:t>conduct authentic environmental research, and participate in stewardship and civic-learning activities.</w:t>
      </w:r>
    </w:p>
    <w:p w14:paraId="4E6C3195" w14:textId="77777777" w:rsidR="00075398" w:rsidRPr="00075398" w:rsidRDefault="00075398" w:rsidP="003A2BB8">
      <w:pPr>
        <w:spacing w:after="0"/>
        <w:rPr>
          <w:b/>
          <w:bCs/>
        </w:rPr>
      </w:pPr>
      <w:r w:rsidRPr="00075398">
        <w:rPr>
          <w:b/>
          <w:bCs/>
        </w:rPr>
        <w:t>Virginia</w:t>
      </w:r>
    </w:p>
    <w:p w14:paraId="27B70DB4" w14:textId="77777777" w:rsidR="00075398" w:rsidRPr="00075398" w:rsidRDefault="00075398" w:rsidP="003A2BB8">
      <w:pPr>
        <w:numPr>
          <w:ilvl w:val="0"/>
          <w:numId w:val="89"/>
        </w:numPr>
        <w:spacing w:after="0"/>
      </w:pPr>
      <w:hyperlink r:id="rId450">
        <w:r w:rsidRPr="00075398">
          <w:rPr>
            <w:rStyle w:val="Hyperlink"/>
          </w:rPr>
          <w:t>Virginia Watershed Education Programs Project (DCR)</w:t>
        </w:r>
      </w:hyperlink>
      <w:r w:rsidRPr="00075398">
        <w:t>. $250,000 available in FY25. This grant program provides funding for exemplary “meaningful watershed educational experiences” (MWEE) within Virginia’s Chesapeake Bay watershed. </w:t>
      </w:r>
    </w:p>
    <w:p w14:paraId="349578E6" w14:textId="77777777" w:rsidR="00075398" w:rsidRPr="00075398" w:rsidRDefault="00075398" w:rsidP="003A2BB8">
      <w:pPr>
        <w:numPr>
          <w:ilvl w:val="0"/>
          <w:numId w:val="89"/>
        </w:numPr>
        <w:spacing w:after="0"/>
      </w:pPr>
      <w:hyperlink r:id="rId451">
        <w:r w:rsidRPr="00075398">
          <w:rPr>
            <w:rStyle w:val="Hyperlink"/>
          </w:rPr>
          <w:t>Virginia Wildlife Grant Program | Virginia DWR</w:t>
        </w:r>
      </w:hyperlink>
      <w:r w:rsidRPr="00075398">
        <w:t>  $48,200 available in FY25.  This program provides funding for outdoor activities such as boating, fishing, hunting, recreational shooting, and wildlife viewing. Yearly funding varies.</w:t>
      </w:r>
    </w:p>
    <w:p w14:paraId="654BE678" w14:textId="77777777" w:rsidR="00075398" w:rsidRPr="00075398" w:rsidRDefault="00075398" w:rsidP="003A2BB8">
      <w:pPr>
        <w:numPr>
          <w:ilvl w:val="0"/>
          <w:numId w:val="89"/>
        </w:numPr>
        <w:spacing w:after="0"/>
      </w:pPr>
      <w:hyperlink r:id="rId452">
        <w:r w:rsidRPr="00075398">
          <w:rPr>
            <w:rStyle w:val="Hyperlink"/>
          </w:rPr>
          <w:t>The Virginia Trees for Clean Water Grant Program</w:t>
        </w:r>
      </w:hyperlink>
      <w:r w:rsidRPr="00075398">
        <w:t xml:space="preserve"> Up to $55,000 available to the entire commonwealth. This program encourages the creation of long-term, sustained canopy cover to improve water quality across the Commonwealth. Schools and organizations may apply to fund tree-planting efforts that raise public awareness of the benefits of trees and impacts on water quality.</w:t>
      </w:r>
    </w:p>
    <w:p w14:paraId="2BD57E69" w14:textId="77777777" w:rsidR="00075398" w:rsidRPr="00075398" w:rsidRDefault="00075398" w:rsidP="003A2BB8">
      <w:pPr>
        <w:spacing w:after="0"/>
        <w:rPr>
          <w:b/>
          <w:bCs/>
        </w:rPr>
      </w:pPr>
      <w:r w:rsidRPr="00075398">
        <w:rPr>
          <w:b/>
          <w:bCs/>
        </w:rPr>
        <w:t>West Virginia</w:t>
      </w:r>
    </w:p>
    <w:p w14:paraId="385F3C71" w14:textId="77777777" w:rsidR="00075398" w:rsidRPr="00075398" w:rsidRDefault="00075398" w:rsidP="003A2BB8">
      <w:pPr>
        <w:numPr>
          <w:ilvl w:val="0"/>
          <w:numId w:val="89"/>
        </w:numPr>
        <w:spacing w:after="0"/>
      </w:pPr>
      <w:r w:rsidRPr="00075398">
        <w:rPr>
          <w:u w:val="single"/>
        </w:rPr>
        <w:t xml:space="preserve">Cacapon Institute (PHLOW Program): </w:t>
      </w:r>
      <w:r w:rsidRPr="00075398">
        <w:t xml:space="preserve">The </w:t>
      </w:r>
      <w:hyperlink r:id="rId453">
        <w:r w:rsidRPr="00075398">
          <w:rPr>
            <w:rStyle w:val="Hyperlink"/>
          </w:rPr>
          <w:t>Cacapon Institute</w:t>
        </w:r>
      </w:hyperlink>
      <w:r w:rsidRPr="00075398">
        <w:t xml:space="preserve"> is a primary champion of MWEEs in West Virginia's Eastern Panhandle. Through their PHLOW (Potomac Headwaters Leaders of Water) initiative, they provide hands-on resources, classroom teaching assistance, and guidance. They help schools design and install watershed conservation practices directly on school grounds so students "learn by doing"</w:t>
      </w:r>
    </w:p>
    <w:p w14:paraId="389E7AAA" w14:textId="77777777" w:rsidR="00075398" w:rsidRPr="00075398" w:rsidRDefault="00075398" w:rsidP="003A2BB8">
      <w:pPr>
        <w:spacing w:after="0"/>
      </w:pPr>
      <w:r w:rsidRPr="00075398">
        <w:rPr>
          <w:b/>
          <w:bCs/>
        </w:rPr>
        <w:t>Chesapeake Bay Commission</w:t>
      </w:r>
    </w:p>
    <w:p w14:paraId="32D4ADC4" w14:textId="77777777" w:rsidR="00075398" w:rsidRPr="00075398" w:rsidRDefault="00075398" w:rsidP="003A2BB8">
      <w:pPr>
        <w:numPr>
          <w:ilvl w:val="0"/>
          <w:numId w:val="166"/>
        </w:numPr>
        <w:spacing w:after="0"/>
      </w:pPr>
      <w:r w:rsidRPr="00075398">
        <w:t>As a tri-state legislative commission, the Chesapeake Bay Commission advances the goals of the Chesapeake Bay Watershed Agreement by working collaboratively with Bay Program partners to identify and pursue legislative, budgetary, and policy needs within the legislatures of our member states and the U.S. Congress.</w:t>
      </w:r>
    </w:p>
    <w:p w14:paraId="241B0229" w14:textId="77777777" w:rsidR="00075398" w:rsidRPr="00075398" w:rsidRDefault="00075398" w:rsidP="003A2BB8">
      <w:pPr>
        <w:spacing w:after="0"/>
      </w:pPr>
      <w:r w:rsidRPr="00075398">
        <w:rPr>
          <w:b/>
          <w:bCs/>
        </w:rPr>
        <w:t>National Oceanic and Atmospheric Association</w:t>
      </w:r>
    </w:p>
    <w:p w14:paraId="3B2E9D16" w14:textId="77777777" w:rsidR="00075398" w:rsidRPr="00075398" w:rsidRDefault="00075398" w:rsidP="003A2BB8">
      <w:pPr>
        <w:numPr>
          <w:ilvl w:val="0"/>
          <w:numId w:val="172"/>
        </w:numPr>
        <w:spacing w:after="0"/>
      </w:pPr>
      <w:hyperlink r:id="rId454">
        <w:r w:rsidRPr="00075398">
          <w:rPr>
            <w:rStyle w:val="Hyperlink"/>
            <w:lang w:val="en"/>
          </w:rPr>
          <w:t>NOAA Bay Watershed Education &amp; Training (B-WET) Grants Program</w:t>
        </w:r>
      </w:hyperlink>
      <w:r w:rsidRPr="00075398">
        <w:rPr>
          <w:lang w:val="en"/>
        </w:rPr>
        <w:t xml:space="preserve"> ($2.5M in FY26) provides grants to school districts and their partners to deliver high-quality STEM education for students and professional development for teachers. </w:t>
      </w:r>
    </w:p>
    <w:p w14:paraId="064D25B2" w14:textId="77777777" w:rsidR="00075398" w:rsidRPr="00075398" w:rsidRDefault="00075398" w:rsidP="00075398"/>
    <w:p w14:paraId="58ABC2D4" w14:textId="77777777" w:rsidR="00075398" w:rsidRPr="00075398" w:rsidRDefault="00075398" w:rsidP="005C6FD0">
      <w:pPr>
        <w:pStyle w:val="Heading4"/>
      </w:pPr>
      <w:bookmarkStart w:id="163" w:name="_Toc243295356"/>
      <w:bookmarkStart w:id="164" w:name="_Toc243296786"/>
      <w:bookmarkStart w:id="165" w:name="_Toc243574120"/>
      <w:bookmarkStart w:id="166" w:name="_Toc243575594"/>
      <w:r w:rsidRPr="00075398">
        <w:rPr>
          <w:lang w:val="en"/>
        </w:rPr>
        <w:t>Workforce Outcome</w:t>
      </w:r>
      <w:bookmarkEnd w:id="163"/>
      <w:bookmarkEnd w:id="164"/>
      <w:bookmarkEnd w:id="165"/>
      <w:bookmarkEnd w:id="166"/>
    </w:p>
    <w:p w14:paraId="505E1C73" w14:textId="77777777" w:rsidR="00075398" w:rsidRPr="00075398" w:rsidRDefault="00075398" w:rsidP="005C6FD0">
      <w:pPr>
        <w:spacing w:after="0"/>
        <w:rPr>
          <w:b/>
          <w:bCs/>
        </w:rPr>
      </w:pPr>
      <w:r w:rsidRPr="00075398">
        <w:rPr>
          <w:b/>
          <w:bCs/>
        </w:rPr>
        <w:t>Delaware</w:t>
      </w:r>
    </w:p>
    <w:p w14:paraId="45765506" w14:textId="77777777" w:rsidR="00075398" w:rsidRPr="00075398" w:rsidRDefault="00075398" w:rsidP="005C6FD0">
      <w:pPr>
        <w:numPr>
          <w:ilvl w:val="0"/>
          <w:numId w:val="89"/>
        </w:numPr>
        <w:spacing w:after="0"/>
      </w:pPr>
      <w:hyperlink r:id="rId455">
        <w:r w:rsidRPr="00075398">
          <w:rPr>
            <w:rStyle w:val="Hyperlink"/>
          </w:rPr>
          <w:t>Delaware Pathways Program</w:t>
        </w:r>
      </w:hyperlink>
      <w:r w:rsidRPr="00075398">
        <w:t xml:space="preserve"> (Estimated $3 million in federal funds in FY25 in the Chesapeake Bay Watershed) helps to develop (1) environmental literacy competencies for Career Technical Education (CTE); (2) an environmental literacy </w:t>
      </w:r>
      <w:r w:rsidRPr="00075398">
        <w:lastRenderedPageBreak/>
        <w:t>framework expanding on these competencies; and (3) a technical assistance and professional learning plan for implementation in related CTE programs of study.</w:t>
      </w:r>
    </w:p>
    <w:p w14:paraId="67A89A93" w14:textId="77777777" w:rsidR="00075398" w:rsidRPr="00075398" w:rsidRDefault="00075398" w:rsidP="005C6FD0">
      <w:pPr>
        <w:spacing w:after="0"/>
      </w:pPr>
      <w:r w:rsidRPr="00075398">
        <w:rPr>
          <w:b/>
          <w:bCs/>
        </w:rPr>
        <w:t xml:space="preserve">District of Columbia </w:t>
      </w:r>
      <w:r w:rsidRPr="00075398">
        <w:t xml:space="preserve"> </w:t>
      </w:r>
    </w:p>
    <w:p w14:paraId="4A3ED99C" w14:textId="77777777" w:rsidR="00075398" w:rsidRPr="00075398" w:rsidRDefault="00075398" w:rsidP="005C6FD0">
      <w:pPr>
        <w:numPr>
          <w:ilvl w:val="0"/>
          <w:numId w:val="158"/>
        </w:numPr>
        <w:spacing w:after="0"/>
      </w:pPr>
      <w:r w:rsidRPr="00075398">
        <w:rPr>
          <w:u w:val="single"/>
        </w:rPr>
        <w:t>Kingman Island Rangers</w:t>
      </w:r>
      <w:r w:rsidRPr="00075398">
        <w:t xml:space="preserve"> ($262,000 in FY 2025) The Kingman Rangers is a job training initiative that prepares adults for entry-level jobs in the green sector while helping to beautify Kingman and Heritage Islands. The apprentices, called “Kingman Rangers,” spend half of their time doing maintenance, landscaping, and construction projects on the island and the other half in the classroom working on basic job readiness skills. </w:t>
      </w:r>
    </w:p>
    <w:p w14:paraId="682F1833" w14:textId="77777777" w:rsidR="00075398" w:rsidRPr="00075398" w:rsidRDefault="00075398" w:rsidP="005C6FD0">
      <w:pPr>
        <w:numPr>
          <w:ilvl w:val="0"/>
          <w:numId w:val="157"/>
        </w:numPr>
        <w:spacing w:after="0"/>
      </w:pPr>
      <w:r w:rsidRPr="00075398">
        <w:rPr>
          <w:u w:val="single"/>
        </w:rPr>
        <w:t>Green Fellows Leadership &amp; Development Program</w:t>
      </w:r>
      <w:r w:rsidRPr="00075398">
        <w:t xml:space="preserve"> </w:t>
      </w:r>
      <w:r w:rsidRPr="00075398">
        <w:rPr>
          <w:u w:val="single"/>
        </w:rPr>
        <w:t>(</w:t>
      </w:r>
      <w:r w:rsidRPr="00075398">
        <w:t>$54,000 per Fellow, avg 4-7 fellows/year</w:t>
      </w:r>
      <w:r w:rsidRPr="00075398">
        <w:rPr>
          <w:u w:val="single"/>
        </w:rPr>
        <w:t>)</w:t>
      </w:r>
      <w:r w:rsidRPr="00075398">
        <w:t xml:space="preserve"> This Fellowship is a competitive paid opportunity designed for graduate-level students who are currently enrolled in a Master’s degree program focused on public policy, public administration, urban planning, sustainability, energy, public health, or related fields. Candidates must attend a local college or university or be District residents enrolled in a Master’s degree program. Green Fellows are embedded in one or more DOEE programs for up to ten months to work alongside professionals on program delivery, research, and policy development. Fellows are connected to programs that match their interests and skills, and they participate in cross-disciplinary and professional development trainings, field trips, and collaborative group projects.    </w:t>
      </w:r>
    </w:p>
    <w:p w14:paraId="71C05742" w14:textId="77777777" w:rsidR="00075398" w:rsidRPr="00075398" w:rsidRDefault="00075398" w:rsidP="005C6FD0">
      <w:pPr>
        <w:numPr>
          <w:ilvl w:val="0"/>
          <w:numId w:val="156"/>
        </w:numPr>
        <w:spacing w:after="0"/>
      </w:pPr>
      <w:r w:rsidRPr="00075398">
        <w:rPr>
          <w:u w:val="single"/>
        </w:rPr>
        <w:t>Green Zone Environmental Program</w:t>
      </w:r>
      <w:r w:rsidRPr="00075398">
        <w:t xml:space="preserve"> ($250,000 in FY25): This program designed for youth and young adults, ages 14-24, includes the requirement to enroll in and be certified as eligible by the Department of Employment Services (DOES) Marion Barry Summer Youth Employment Program. Through hands-on projects, participants are introduced to energy, environmental, and sustainability issues that impact their neighborhoods and the District, while receiving career development training. The program also offers seasonal jobs to help implement the program for up to 12 weeks; successful staff are eligible for consideration for Green Ready, an internship program embedded in DOEE programs</w:t>
      </w:r>
    </w:p>
    <w:p w14:paraId="7AE06D0B" w14:textId="77777777" w:rsidR="00075398" w:rsidRPr="00075398" w:rsidRDefault="00075398" w:rsidP="005C6FD0">
      <w:pPr>
        <w:spacing w:after="0"/>
        <w:rPr>
          <w:b/>
          <w:bCs/>
        </w:rPr>
      </w:pPr>
      <w:r w:rsidRPr="00075398">
        <w:rPr>
          <w:b/>
          <w:bCs/>
        </w:rPr>
        <w:t>Maryland</w:t>
      </w:r>
    </w:p>
    <w:p w14:paraId="0EC438C2" w14:textId="77777777" w:rsidR="00075398" w:rsidRPr="00075398" w:rsidRDefault="00075398" w:rsidP="005C6FD0">
      <w:pPr>
        <w:numPr>
          <w:ilvl w:val="0"/>
          <w:numId w:val="89"/>
        </w:numPr>
        <w:spacing w:after="0"/>
      </w:pPr>
      <w:hyperlink r:id="rId456">
        <w:r w:rsidRPr="00075398">
          <w:rPr>
            <w:rStyle w:val="Hyperlink"/>
          </w:rPr>
          <w:t>Maryland Conservation Corp</w:t>
        </w:r>
      </w:hyperlink>
      <w:r w:rsidRPr="00075398">
        <w:t xml:space="preserve"> ($332K in FY25) The mission of the program is to provide young adults with opportunities for service in the community and the environment by preserving, protecting, enhancing, and restoring Maryland’s natural resources. </w:t>
      </w:r>
    </w:p>
    <w:p w14:paraId="18C22466" w14:textId="77777777" w:rsidR="00075398" w:rsidRPr="00075398" w:rsidRDefault="00075398" w:rsidP="005C6FD0">
      <w:pPr>
        <w:numPr>
          <w:ilvl w:val="0"/>
          <w:numId w:val="89"/>
        </w:numPr>
        <w:spacing w:after="0"/>
      </w:pPr>
      <w:hyperlink r:id="rId457" w:anchor="3">
        <w:r w:rsidRPr="00075398">
          <w:rPr>
            <w:rStyle w:val="Hyperlink"/>
          </w:rPr>
          <w:t xml:space="preserve">Maryland Veterans Conservation Corps </w:t>
        </w:r>
      </w:hyperlink>
      <w:r w:rsidRPr="00075398">
        <w:t>($192.5K in FY25) The focus of the VCC is to develop veterans professionally through training and on the job experience within the Maryland Park Service and the Department of Natural Resources. </w:t>
      </w:r>
    </w:p>
    <w:p w14:paraId="6AFB2030" w14:textId="77777777" w:rsidR="00075398" w:rsidRPr="00075398" w:rsidRDefault="00075398" w:rsidP="005C6FD0">
      <w:pPr>
        <w:spacing w:after="0"/>
        <w:rPr>
          <w:b/>
          <w:bCs/>
        </w:rPr>
      </w:pPr>
      <w:r w:rsidRPr="00075398">
        <w:rPr>
          <w:b/>
          <w:bCs/>
        </w:rPr>
        <w:t>New York</w:t>
      </w:r>
    </w:p>
    <w:p w14:paraId="3F0EC80D" w14:textId="77777777" w:rsidR="00075398" w:rsidRPr="00075398" w:rsidRDefault="00075398" w:rsidP="005C6FD0">
      <w:pPr>
        <w:numPr>
          <w:ilvl w:val="0"/>
          <w:numId w:val="89"/>
        </w:numPr>
        <w:spacing w:after="0"/>
      </w:pPr>
      <w:hyperlink r:id="rId458">
        <w:r w:rsidRPr="00075398">
          <w:rPr>
            <w:rStyle w:val="Hyperlink"/>
          </w:rPr>
          <w:t>NYS Environmental Bond Act</w:t>
        </w:r>
      </w:hyperlink>
      <w:r w:rsidRPr="00075398">
        <w:t xml:space="preserve"> – the Clean Water, Clean Air, and Green Jobs Environmental Bond Act includes significant labor provisions and will promote job creation by establishing an estimated 84,000 green jobs. </w:t>
      </w:r>
      <w:r w:rsidRPr="00075398">
        <w:rPr>
          <w:u w:val="single"/>
        </w:rPr>
        <w:t xml:space="preserve"> </w:t>
      </w:r>
      <w:r w:rsidRPr="00075398">
        <w:t xml:space="preserve">  </w:t>
      </w:r>
    </w:p>
    <w:p w14:paraId="351D62E1" w14:textId="77777777" w:rsidR="00075398" w:rsidRPr="00075398" w:rsidRDefault="00075398" w:rsidP="005C6FD0">
      <w:pPr>
        <w:spacing w:after="0"/>
        <w:rPr>
          <w:b/>
          <w:bCs/>
        </w:rPr>
      </w:pPr>
      <w:r w:rsidRPr="00075398">
        <w:rPr>
          <w:b/>
          <w:bCs/>
        </w:rPr>
        <w:t xml:space="preserve">Pennsylvania </w:t>
      </w:r>
    </w:p>
    <w:p w14:paraId="43672881" w14:textId="77777777" w:rsidR="00075398" w:rsidRPr="00075398" w:rsidRDefault="00075398" w:rsidP="005C6FD0">
      <w:pPr>
        <w:numPr>
          <w:ilvl w:val="0"/>
          <w:numId w:val="89"/>
        </w:numPr>
        <w:spacing w:after="0"/>
      </w:pPr>
      <w:hyperlink r:id="rId459">
        <w:r w:rsidRPr="00075398">
          <w:rPr>
            <w:rStyle w:val="Hyperlink"/>
          </w:rPr>
          <w:t>Pennsylvania Department of Environmental Protection and State Board for Certification of Water and Wastewater Systems Operators Water and Wastewater Operator Certification Program</w:t>
        </w:r>
      </w:hyperlink>
      <w:r w:rsidRPr="00075398">
        <w:t xml:space="preserve"> The Water and Wastewater Systems Operators Certification Act created the State Board for Certification of Water and Wastewater Systems Operators.  Pennsylvania Department of Environmental Protection administers the certification program for all water and wastewater operators in the Commonwealth.  </w:t>
      </w:r>
    </w:p>
    <w:p w14:paraId="6789C3BD" w14:textId="77777777" w:rsidR="00075398" w:rsidRPr="00075398" w:rsidRDefault="00075398" w:rsidP="005C6FD0">
      <w:pPr>
        <w:numPr>
          <w:ilvl w:val="0"/>
          <w:numId w:val="89"/>
        </w:numPr>
        <w:spacing w:after="0"/>
      </w:pPr>
      <w:hyperlink r:id="rId460">
        <w:r w:rsidRPr="00075398">
          <w:rPr>
            <w:rStyle w:val="Hyperlink"/>
          </w:rPr>
          <w:t>State Conservation Commission Agricultural Conservation Technician Apprenticeship Program</w:t>
        </w:r>
      </w:hyperlink>
      <w:r w:rsidRPr="00075398">
        <w:t xml:space="preserve"> (supported through apprenticeship workforce development funding and partner resources) provides paid, structured training for future conservation professionals, helping address workforce shortages in agricultural conservation and water quality implementation while developing the next generation of conservation district staff and technical assistance providers.</w:t>
      </w:r>
    </w:p>
    <w:p w14:paraId="2B271290" w14:textId="77777777" w:rsidR="00075398" w:rsidRPr="00075398" w:rsidRDefault="00075398" w:rsidP="005C6FD0">
      <w:pPr>
        <w:numPr>
          <w:ilvl w:val="0"/>
          <w:numId w:val="89"/>
        </w:numPr>
        <w:spacing w:after="0"/>
      </w:pPr>
      <w:hyperlink r:id="rId461">
        <w:r w:rsidRPr="00075398">
          <w:rPr>
            <w:rStyle w:val="Hyperlink"/>
          </w:rPr>
          <w:t>Department of Conservation and Natural Resources and Department of Labor and Industry Pennsylvania Outdoor Corps</w:t>
        </w:r>
      </w:hyperlink>
      <w:r w:rsidRPr="00075398">
        <w:t xml:space="preserve"> ($5 million in FY25, administered by DCNR with support from the Department of Labor &amp; Industry) provides paid conservation work experience, environmental education, and workforce training opportunities for young adults ages 15-25. Participants gain hands-on experience in habitat restoration, trail development, forestry, recreation management, and environmental stewardship while exploring career pathways in conservation, natural resource management, and outdoor recreation.</w:t>
      </w:r>
    </w:p>
    <w:p w14:paraId="14FFDD2E" w14:textId="77777777" w:rsidR="00075398" w:rsidRPr="00075398" w:rsidRDefault="00075398" w:rsidP="005C6FD0">
      <w:pPr>
        <w:spacing w:after="0"/>
        <w:rPr>
          <w:b/>
          <w:bCs/>
        </w:rPr>
      </w:pPr>
      <w:r w:rsidRPr="00075398">
        <w:rPr>
          <w:b/>
          <w:bCs/>
        </w:rPr>
        <w:t>Virginia</w:t>
      </w:r>
    </w:p>
    <w:p w14:paraId="36D4F066" w14:textId="77777777" w:rsidR="00075398" w:rsidRPr="00075398" w:rsidRDefault="00075398" w:rsidP="005C6FD0">
      <w:pPr>
        <w:numPr>
          <w:ilvl w:val="0"/>
          <w:numId w:val="89"/>
        </w:numPr>
        <w:spacing w:after="0"/>
      </w:pPr>
      <w:r w:rsidRPr="00075398">
        <w:rPr>
          <w:u w:val="single"/>
          <w:lang w:val="en"/>
        </w:rPr>
        <w:t>Department of Workforce Development and Advancement - </w:t>
      </w:r>
      <w:hyperlink r:id="rId462">
        <w:r w:rsidRPr="00075398">
          <w:rPr>
            <w:rStyle w:val="Hyperlink"/>
            <w:lang w:val="en"/>
          </w:rPr>
          <w:t>Registered Apprentice Program</w:t>
        </w:r>
      </w:hyperlink>
      <w:r w:rsidRPr="00075398">
        <w:rPr>
          <w:u w:val="single"/>
        </w:rPr>
        <w:t> </w:t>
      </w:r>
      <w:r w:rsidRPr="00075398">
        <w:t>($2,016,058 for Fiscal Year 2025) </w:t>
      </w:r>
      <w:r w:rsidRPr="00075398">
        <w:rPr>
          <w:lang w:val="en"/>
        </w:rPr>
        <w:t>Supports paid, work-based training that develops skilled workers, which include occupations critical to Chesapeake Bay restoration, including water infrastructure, environmental, and natural resource careers. </w:t>
      </w:r>
      <w:r w:rsidRPr="00075398">
        <w:t> </w:t>
      </w:r>
    </w:p>
    <w:p w14:paraId="221745DC" w14:textId="77777777" w:rsidR="00075398" w:rsidRPr="00075398" w:rsidRDefault="00075398" w:rsidP="005C6FD0">
      <w:pPr>
        <w:numPr>
          <w:ilvl w:val="0"/>
          <w:numId w:val="89"/>
        </w:numPr>
        <w:tabs>
          <w:tab w:val="num" w:pos="720"/>
        </w:tabs>
        <w:spacing w:after="0"/>
      </w:pPr>
      <w:r w:rsidRPr="00075398">
        <w:rPr>
          <w:u w:val="single"/>
          <w:lang w:val="en"/>
        </w:rPr>
        <w:t>Department of Workforce Development and Advancement - </w:t>
      </w:r>
      <w:hyperlink r:id="rId463">
        <w:r w:rsidRPr="00075398">
          <w:rPr>
            <w:rStyle w:val="Hyperlink"/>
          </w:rPr>
          <w:t>The HIRED Fund</w:t>
        </w:r>
      </w:hyperlink>
      <w:r w:rsidRPr="00075398">
        <w:rPr>
          <w:u w:val="single"/>
        </w:rPr>
        <w:t> </w:t>
      </w:r>
      <w:r w:rsidRPr="00075398">
        <w:t>($1,136,000 for Fiscal Year 2025) incentivizes employers to take on registered apprentices in fields like clean energy, and reimburses costs of training, education, and supplemental support services. </w:t>
      </w:r>
    </w:p>
    <w:p w14:paraId="71DFC35D" w14:textId="77777777" w:rsidR="00075398" w:rsidRPr="00075398" w:rsidRDefault="00075398" w:rsidP="005C6FD0">
      <w:pPr>
        <w:numPr>
          <w:ilvl w:val="0"/>
          <w:numId w:val="89"/>
        </w:numPr>
        <w:tabs>
          <w:tab w:val="num" w:pos="720"/>
        </w:tabs>
        <w:spacing w:after="0"/>
      </w:pPr>
      <w:r w:rsidRPr="00075398">
        <w:rPr>
          <w:u w:val="single"/>
          <w:lang w:val="en"/>
        </w:rPr>
        <w:t>Department of Workforce Development and Advancement - </w:t>
      </w:r>
      <w:hyperlink r:id="rId464">
        <w:r w:rsidRPr="00075398">
          <w:rPr>
            <w:rStyle w:val="Hyperlink"/>
          </w:rPr>
          <w:t xml:space="preserve">Community College </w:t>
        </w:r>
        <w:proofErr w:type="spellStart"/>
        <w:r w:rsidRPr="00075398">
          <w:rPr>
            <w:rStyle w:val="Hyperlink"/>
          </w:rPr>
          <w:t>FastForward</w:t>
        </w:r>
        <w:proofErr w:type="spellEnd"/>
        <w:r w:rsidRPr="00075398">
          <w:rPr>
            <w:rStyle w:val="Hyperlink"/>
          </w:rPr>
          <w:t xml:space="preserve"> &amp; Workforce Credential Grant Program</w:t>
        </w:r>
      </w:hyperlink>
      <w:r w:rsidRPr="00075398">
        <w:t xml:space="preserve"> ($15M for Fiscal Year </w:t>
      </w:r>
      <w:r w:rsidRPr="00075398">
        <w:lastRenderedPageBreak/>
        <w:t>2025) Provides tuition assistance for short-term workforce training and industry-recognized credentials in high-demand fields, helping build the skilled workforce needed for occupations that support Chesapeake Bay restoration, infrastructure, and natural resource management. </w:t>
      </w:r>
    </w:p>
    <w:p w14:paraId="3056BAB3" w14:textId="77777777" w:rsidR="00075398" w:rsidRPr="00075398" w:rsidRDefault="00075398" w:rsidP="005C6FD0">
      <w:pPr>
        <w:spacing w:after="0"/>
        <w:rPr>
          <w:b/>
          <w:bCs/>
        </w:rPr>
      </w:pPr>
      <w:r w:rsidRPr="00075398">
        <w:rPr>
          <w:b/>
          <w:bCs/>
        </w:rPr>
        <w:t>West Virginia</w:t>
      </w:r>
    </w:p>
    <w:p w14:paraId="0A453EDF" w14:textId="77777777" w:rsidR="00075398" w:rsidRPr="00075398" w:rsidRDefault="00075398" w:rsidP="005C6FD0">
      <w:pPr>
        <w:numPr>
          <w:ilvl w:val="0"/>
          <w:numId w:val="89"/>
        </w:numPr>
        <w:spacing w:after="0"/>
      </w:pPr>
      <w:r w:rsidRPr="00075398">
        <w:rPr>
          <w:u w:val="single"/>
        </w:rPr>
        <w:t>West Virginia HER/HEAR Program:</w:t>
      </w:r>
      <w:r w:rsidRPr="00075398">
        <w:t xml:space="preserve"> A partnership between the </w:t>
      </w:r>
      <w:hyperlink r:id="rId465">
        <w:r w:rsidRPr="00075398">
          <w:rPr>
            <w:rStyle w:val="Hyperlink"/>
          </w:rPr>
          <w:t>West Virginia Office of Energy</w:t>
        </w:r>
      </w:hyperlink>
      <w:r w:rsidRPr="00075398">
        <w:t xml:space="preserve"> and </w:t>
      </w:r>
      <w:proofErr w:type="spellStart"/>
      <w:r w:rsidRPr="00075398">
        <w:t>Everblue</w:t>
      </w:r>
      <w:proofErr w:type="spellEnd"/>
      <w:r w:rsidRPr="00075398">
        <w:t xml:space="preserve"> created an 8-month apprenticeship program to build a robust energy efficiency workforce. Apprentices work alongside certified mentors to master residential and commercial building energy audits, green retrofits, and compliance</w:t>
      </w:r>
    </w:p>
    <w:p w14:paraId="1D899C53" w14:textId="77777777" w:rsidR="00075398" w:rsidRPr="00075398" w:rsidRDefault="00075398" w:rsidP="005C6FD0">
      <w:pPr>
        <w:spacing w:after="0"/>
      </w:pPr>
      <w:r w:rsidRPr="00075398">
        <w:rPr>
          <w:b/>
          <w:bCs/>
        </w:rPr>
        <w:t>National Oceanic and Atmospheric Association</w:t>
      </w:r>
    </w:p>
    <w:p w14:paraId="433ECF2E" w14:textId="77777777" w:rsidR="00075398" w:rsidRPr="00075398" w:rsidRDefault="00075398" w:rsidP="005C6FD0">
      <w:pPr>
        <w:numPr>
          <w:ilvl w:val="0"/>
          <w:numId w:val="171"/>
        </w:numPr>
        <w:spacing w:after="0"/>
      </w:pPr>
      <w:hyperlink r:id="rId466">
        <w:r w:rsidRPr="00075398">
          <w:rPr>
            <w:rStyle w:val="Hyperlink"/>
            <w:lang w:val="en"/>
          </w:rPr>
          <w:t>NOAA Chesapeake Bay Internship Program</w:t>
        </w:r>
      </w:hyperlink>
      <w:r w:rsidRPr="00075398">
        <w:rPr>
          <w:lang w:val="en"/>
        </w:rPr>
        <w:t xml:space="preserve"> offers summer internships in a range of fields including fisheries management, habitat assessment, ecology, scientific field support, data analysis, and education. ($37,000 in FY25)</w:t>
      </w:r>
    </w:p>
    <w:p w14:paraId="5B9EE5EF" w14:textId="77777777" w:rsidR="00075398" w:rsidRPr="00075398" w:rsidRDefault="00075398" w:rsidP="00075398"/>
    <w:p w14:paraId="79E7F3F0" w14:textId="77777777" w:rsidR="00075398" w:rsidRPr="00075398" w:rsidRDefault="00075398" w:rsidP="005C6FD0">
      <w:pPr>
        <w:pStyle w:val="Heading4"/>
      </w:pPr>
      <w:bookmarkStart w:id="167" w:name="_Toc243294665"/>
      <w:bookmarkStart w:id="168" w:name="_Toc243295357"/>
      <w:bookmarkStart w:id="169" w:name="_Toc243296787"/>
      <w:bookmarkStart w:id="170" w:name="_Toc243574121"/>
      <w:bookmarkStart w:id="171" w:name="_Toc243575595"/>
      <w:r w:rsidRPr="005C6FD0">
        <w:t>Additional Snapshot Submissions</w:t>
      </w:r>
      <w:bookmarkEnd w:id="167"/>
      <w:bookmarkEnd w:id="168"/>
      <w:bookmarkEnd w:id="169"/>
      <w:bookmarkEnd w:id="170"/>
      <w:bookmarkEnd w:id="171"/>
    </w:p>
    <w:p w14:paraId="52863087" w14:textId="77777777" w:rsidR="00075398" w:rsidRPr="00075398" w:rsidRDefault="00075398" w:rsidP="00075398">
      <w:r w:rsidRPr="00075398">
        <w:t xml:space="preserve">The following submissions were received from federal agencies but could not be sorted by outcome. </w:t>
      </w:r>
    </w:p>
    <w:p w14:paraId="0D0A975D" w14:textId="77777777" w:rsidR="00075398" w:rsidRPr="00075398" w:rsidRDefault="00075398" w:rsidP="005C6FD0">
      <w:pPr>
        <w:spacing w:after="0"/>
        <w:rPr>
          <w:b/>
          <w:bCs/>
        </w:rPr>
      </w:pPr>
      <w:r w:rsidRPr="00075398">
        <w:rPr>
          <w:b/>
          <w:bCs/>
        </w:rPr>
        <w:t>U.S. Geological Survey</w:t>
      </w:r>
    </w:p>
    <w:p w14:paraId="6A5D71D2" w14:textId="77777777" w:rsidR="00075398" w:rsidRPr="00075398" w:rsidRDefault="00075398" w:rsidP="005C6FD0">
      <w:pPr>
        <w:numPr>
          <w:ilvl w:val="0"/>
          <w:numId w:val="89"/>
        </w:numPr>
        <w:spacing w:after="0"/>
      </w:pPr>
      <w:hyperlink r:id="rId467" w:history="1">
        <w:r w:rsidRPr="00075398">
          <w:rPr>
            <w:rStyle w:val="Hyperlink"/>
          </w:rPr>
          <w:t>USGS Chesapeake Bay Activities</w:t>
        </w:r>
      </w:hyperlink>
      <w:r w:rsidRPr="00075398">
        <w:t>: ($17.5M in 2026) Provides science to inform management and decision making associated with 14 different Watershed Agreement Outcomes.  The science portfolio changes annually to align with both Partnership and Administration priorities, but generally supports Clean Water, Thriving Habitats, and Healthy Landscapes Goal Teams.</w:t>
      </w:r>
    </w:p>
    <w:bookmarkEnd w:id="70"/>
    <w:p w14:paraId="50AF03EC" w14:textId="77777777" w:rsidR="00FB7F2A" w:rsidRDefault="00FB7F2A" w:rsidP="00AC75B1"/>
    <w:p w14:paraId="708242C9" w14:textId="798CE92F" w:rsidR="0056744F" w:rsidRDefault="0056744F">
      <w:r>
        <w:br w:type="page"/>
      </w:r>
    </w:p>
    <w:p w14:paraId="33744887" w14:textId="3B4FC209" w:rsidR="0056744F" w:rsidRDefault="0056744F" w:rsidP="0056744F">
      <w:pPr>
        <w:pStyle w:val="Heading2"/>
      </w:pPr>
      <w:bookmarkStart w:id="172" w:name="_Toc243576036"/>
      <w:r w:rsidRPr="00214397">
        <w:lastRenderedPageBreak/>
        <w:t xml:space="preserve">Appendix </w:t>
      </w:r>
      <w:r>
        <w:t>B</w:t>
      </w:r>
      <w:r w:rsidRPr="00214397">
        <w:t xml:space="preserve">. </w:t>
      </w:r>
      <w:r w:rsidR="005958C8" w:rsidRPr="005958C8">
        <w:t>Signatory and Federal Agency Statutory Authorities Driving Outcome Attainment</w:t>
      </w:r>
      <w:bookmarkEnd w:id="172"/>
    </w:p>
    <w:p w14:paraId="07D74F1A" w14:textId="77777777" w:rsidR="008E463A" w:rsidRPr="00E647CB" w:rsidRDefault="008E463A" w:rsidP="008E463A">
      <w:pPr>
        <w:spacing w:line="240" w:lineRule="auto"/>
      </w:pPr>
      <w:r w:rsidRPr="00E647CB">
        <w:t>The law and regulation of signatory partners may support, justify or motivate their participation in the collaborative work of the Chesapeake Bay Program related to the attainment of specific outcomes and targets of the Watershed Agreement.</w:t>
      </w:r>
    </w:p>
    <w:p w14:paraId="6A025B0E" w14:textId="77777777" w:rsidR="008E463A" w:rsidRDefault="008E463A" w:rsidP="008E463A">
      <w:pPr>
        <w:spacing w:line="240" w:lineRule="auto"/>
      </w:pPr>
      <w:r w:rsidRPr="00E647CB">
        <w:t xml:space="preserve">The following documentation identifies core statutory authorities that provide part of the impetus for the attainment of Chesapeake Bay Watershed Agreement outcomes and their related targets. While Chesapeake Bay Program partners acknowledge that the Watershed Agreement is voluntary, subject to the availability of appropriated funds, and does not preempt, supersede or override any other law or regulation applicable to each signatory, they also acknowledge that the law or regulation of individual signatories can support each partner’s participation in outcome attainment. The table below is not an exhaustive list of all relevant laws and regulations. Rather, this appendix identifies the driving motivators that can bring about signatory partner engagement in efforts described in this Strategic Plan, associated Management Strategies, and Workplans. </w:t>
      </w:r>
    </w:p>
    <w:p w14:paraId="2DDA9E85" w14:textId="5333F2C5" w:rsidR="00FB7F2A" w:rsidRDefault="00CC2BF5" w:rsidP="00CC2BF5">
      <w:pPr>
        <w:pStyle w:val="TOCHeading"/>
      </w:pPr>
      <w:r>
        <w:t>Appendix B: Contents</w:t>
      </w:r>
    </w:p>
    <w:p w14:paraId="6500F987" w14:textId="5ABEE682" w:rsidR="00CC2BF5" w:rsidRDefault="00CC2BF5">
      <w:pPr>
        <w:pStyle w:val="TOC3"/>
        <w:tabs>
          <w:tab w:val="right" w:leader="dot" w:pos="9350"/>
        </w:tabs>
        <w:rPr>
          <w:rFonts w:eastAsiaTheme="minorEastAsia"/>
          <w:noProof/>
        </w:rPr>
      </w:pPr>
      <w:r>
        <w:fldChar w:fldCharType="begin"/>
      </w:r>
      <w:r>
        <w:instrText xml:space="preserve"> TOC \b Appendix_B\h  \* MERGEFORMAT </w:instrText>
      </w:r>
      <w:r>
        <w:fldChar w:fldCharType="separate"/>
      </w:r>
      <w:hyperlink w:anchor="_Toc243575842" w:history="1">
        <w:r w:rsidRPr="00B1387F">
          <w:rPr>
            <w:rStyle w:val="Hyperlink"/>
            <w:noProof/>
          </w:rPr>
          <w:t>Thriving Habitat, Fisheries, and Wildlife Goal 1</w:t>
        </w:r>
        <w:r>
          <w:rPr>
            <w:noProof/>
          </w:rPr>
          <w:tab/>
        </w:r>
        <w:r>
          <w:rPr>
            <w:noProof/>
          </w:rPr>
          <w:fldChar w:fldCharType="begin"/>
        </w:r>
        <w:r>
          <w:rPr>
            <w:noProof/>
          </w:rPr>
          <w:instrText xml:space="preserve"> PAGEREF _Toc243575842 \h </w:instrText>
        </w:r>
        <w:r>
          <w:rPr>
            <w:noProof/>
          </w:rPr>
        </w:r>
        <w:r>
          <w:rPr>
            <w:noProof/>
          </w:rPr>
          <w:fldChar w:fldCharType="separate"/>
        </w:r>
        <w:r>
          <w:rPr>
            <w:noProof/>
          </w:rPr>
          <w:t>233</w:t>
        </w:r>
        <w:r>
          <w:rPr>
            <w:noProof/>
          </w:rPr>
          <w:fldChar w:fldCharType="end"/>
        </w:r>
      </w:hyperlink>
    </w:p>
    <w:p w14:paraId="71718FB9" w14:textId="0FDFC987" w:rsidR="00CC2BF5" w:rsidRDefault="00CC2BF5">
      <w:pPr>
        <w:pStyle w:val="TOC4"/>
        <w:tabs>
          <w:tab w:val="right" w:leader="dot" w:pos="9350"/>
        </w:tabs>
        <w:rPr>
          <w:rFonts w:eastAsiaTheme="minorEastAsia"/>
          <w:noProof/>
        </w:rPr>
      </w:pPr>
      <w:hyperlink w:anchor="_Toc243575843" w:history="1">
        <w:r w:rsidRPr="00B1387F">
          <w:rPr>
            <w:rStyle w:val="Hyperlink"/>
            <w:noProof/>
          </w:rPr>
          <w:t>Outcome: Blue Crabs</w:t>
        </w:r>
        <w:r>
          <w:rPr>
            <w:noProof/>
          </w:rPr>
          <w:tab/>
        </w:r>
        <w:r>
          <w:rPr>
            <w:noProof/>
          </w:rPr>
          <w:fldChar w:fldCharType="begin"/>
        </w:r>
        <w:r>
          <w:rPr>
            <w:noProof/>
          </w:rPr>
          <w:instrText xml:space="preserve"> PAGEREF _Toc243575843 \h </w:instrText>
        </w:r>
        <w:r>
          <w:rPr>
            <w:noProof/>
          </w:rPr>
        </w:r>
        <w:r>
          <w:rPr>
            <w:noProof/>
          </w:rPr>
          <w:fldChar w:fldCharType="separate"/>
        </w:r>
        <w:r>
          <w:rPr>
            <w:noProof/>
          </w:rPr>
          <w:t>233</w:t>
        </w:r>
        <w:r>
          <w:rPr>
            <w:noProof/>
          </w:rPr>
          <w:fldChar w:fldCharType="end"/>
        </w:r>
      </w:hyperlink>
    </w:p>
    <w:p w14:paraId="2CA3AAB0" w14:textId="7E87E6DB" w:rsidR="00CC2BF5" w:rsidRDefault="00CC2BF5">
      <w:pPr>
        <w:pStyle w:val="TOC4"/>
        <w:tabs>
          <w:tab w:val="right" w:leader="dot" w:pos="9350"/>
        </w:tabs>
        <w:rPr>
          <w:rFonts w:eastAsiaTheme="minorEastAsia"/>
          <w:noProof/>
        </w:rPr>
      </w:pPr>
      <w:hyperlink w:anchor="_Toc243575844" w:history="1">
        <w:r w:rsidRPr="00B1387F">
          <w:rPr>
            <w:rStyle w:val="Hyperlink"/>
            <w:noProof/>
          </w:rPr>
          <w:t>Outcome: Brook Trout</w:t>
        </w:r>
        <w:r>
          <w:rPr>
            <w:noProof/>
          </w:rPr>
          <w:tab/>
        </w:r>
        <w:r>
          <w:rPr>
            <w:noProof/>
          </w:rPr>
          <w:fldChar w:fldCharType="begin"/>
        </w:r>
        <w:r>
          <w:rPr>
            <w:noProof/>
          </w:rPr>
          <w:instrText xml:space="preserve"> PAGEREF _Toc243575844 \h </w:instrText>
        </w:r>
        <w:r>
          <w:rPr>
            <w:noProof/>
          </w:rPr>
        </w:r>
        <w:r>
          <w:rPr>
            <w:noProof/>
          </w:rPr>
          <w:fldChar w:fldCharType="separate"/>
        </w:r>
        <w:r>
          <w:rPr>
            <w:noProof/>
          </w:rPr>
          <w:t>233</w:t>
        </w:r>
        <w:r>
          <w:rPr>
            <w:noProof/>
          </w:rPr>
          <w:fldChar w:fldCharType="end"/>
        </w:r>
      </w:hyperlink>
    </w:p>
    <w:p w14:paraId="1DD7ECCB" w14:textId="0EA7358E" w:rsidR="00CC2BF5" w:rsidRDefault="00CC2BF5">
      <w:pPr>
        <w:pStyle w:val="TOC4"/>
        <w:tabs>
          <w:tab w:val="right" w:leader="dot" w:pos="9350"/>
        </w:tabs>
        <w:rPr>
          <w:rFonts w:eastAsiaTheme="minorEastAsia"/>
          <w:noProof/>
        </w:rPr>
      </w:pPr>
      <w:hyperlink w:anchor="_Toc243575845" w:history="1">
        <w:r w:rsidRPr="00B1387F">
          <w:rPr>
            <w:rStyle w:val="Hyperlink"/>
            <w:noProof/>
          </w:rPr>
          <w:t>Outcome: Fish Habitat</w:t>
        </w:r>
        <w:r>
          <w:rPr>
            <w:noProof/>
          </w:rPr>
          <w:tab/>
        </w:r>
        <w:r>
          <w:rPr>
            <w:noProof/>
          </w:rPr>
          <w:fldChar w:fldCharType="begin"/>
        </w:r>
        <w:r>
          <w:rPr>
            <w:noProof/>
          </w:rPr>
          <w:instrText xml:space="preserve"> PAGEREF _Toc243575845 \h </w:instrText>
        </w:r>
        <w:r>
          <w:rPr>
            <w:noProof/>
          </w:rPr>
        </w:r>
        <w:r>
          <w:rPr>
            <w:noProof/>
          </w:rPr>
          <w:fldChar w:fldCharType="separate"/>
        </w:r>
        <w:r>
          <w:rPr>
            <w:noProof/>
          </w:rPr>
          <w:t>234</w:t>
        </w:r>
        <w:r>
          <w:rPr>
            <w:noProof/>
          </w:rPr>
          <w:fldChar w:fldCharType="end"/>
        </w:r>
      </w:hyperlink>
    </w:p>
    <w:p w14:paraId="7FA3ECD4" w14:textId="7F8629D1" w:rsidR="00CC2BF5" w:rsidRDefault="00CC2BF5">
      <w:pPr>
        <w:pStyle w:val="TOC4"/>
        <w:tabs>
          <w:tab w:val="right" w:leader="dot" w:pos="9350"/>
        </w:tabs>
        <w:rPr>
          <w:rFonts w:eastAsiaTheme="minorEastAsia"/>
          <w:noProof/>
        </w:rPr>
      </w:pPr>
      <w:hyperlink w:anchor="_Toc243575846" w:history="1">
        <w:r w:rsidRPr="00B1387F">
          <w:rPr>
            <w:rStyle w:val="Hyperlink"/>
            <w:noProof/>
          </w:rPr>
          <w:t>Outcome: Fish Passage</w:t>
        </w:r>
        <w:r>
          <w:rPr>
            <w:noProof/>
          </w:rPr>
          <w:tab/>
        </w:r>
        <w:r>
          <w:rPr>
            <w:noProof/>
          </w:rPr>
          <w:fldChar w:fldCharType="begin"/>
        </w:r>
        <w:r>
          <w:rPr>
            <w:noProof/>
          </w:rPr>
          <w:instrText xml:space="preserve"> PAGEREF _Toc243575846 \h </w:instrText>
        </w:r>
        <w:r>
          <w:rPr>
            <w:noProof/>
          </w:rPr>
        </w:r>
        <w:r>
          <w:rPr>
            <w:noProof/>
          </w:rPr>
          <w:fldChar w:fldCharType="separate"/>
        </w:r>
        <w:r>
          <w:rPr>
            <w:noProof/>
          </w:rPr>
          <w:t>235</w:t>
        </w:r>
        <w:r>
          <w:rPr>
            <w:noProof/>
          </w:rPr>
          <w:fldChar w:fldCharType="end"/>
        </w:r>
      </w:hyperlink>
    </w:p>
    <w:p w14:paraId="4EC16CFD" w14:textId="53658DFA" w:rsidR="00CC2BF5" w:rsidRDefault="00CC2BF5">
      <w:pPr>
        <w:pStyle w:val="TOC4"/>
        <w:tabs>
          <w:tab w:val="right" w:leader="dot" w:pos="9350"/>
        </w:tabs>
        <w:rPr>
          <w:rFonts w:eastAsiaTheme="minorEastAsia"/>
          <w:noProof/>
        </w:rPr>
      </w:pPr>
      <w:hyperlink w:anchor="_Toc243575847" w:history="1">
        <w:r w:rsidRPr="00B1387F">
          <w:rPr>
            <w:rStyle w:val="Hyperlink"/>
            <w:noProof/>
          </w:rPr>
          <w:t>Outcome: Oysters</w:t>
        </w:r>
        <w:r>
          <w:rPr>
            <w:noProof/>
          </w:rPr>
          <w:tab/>
        </w:r>
        <w:r>
          <w:rPr>
            <w:noProof/>
          </w:rPr>
          <w:fldChar w:fldCharType="begin"/>
        </w:r>
        <w:r>
          <w:rPr>
            <w:noProof/>
          </w:rPr>
          <w:instrText xml:space="preserve"> PAGEREF _Toc243575847 \h </w:instrText>
        </w:r>
        <w:r>
          <w:rPr>
            <w:noProof/>
          </w:rPr>
        </w:r>
        <w:r>
          <w:rPr>
            <w:noProof/>
          </w:rPr>
          <w:fldChar w:fldCharType="separate"/>
        </w:r>
        <w:r>
          <w:rPr>
            <w:noProof/>
          </w:rPr>
          <w:t>236</w:t>
        </w:r>
        <w:r>
          <w:rPr>
            <w:noProof/>
          </w:rPr>
          <w:fldChar w:fldCharType="end"/>
        </w:r>
      </w:hyperlink>
    </w:p>
    <w:p w14:paraId="6D7EF602" w14:textId="1BE28167" w:rsidR="00CC2BF5" w:rsidRDefault="00CC2BF5">
      <w:pPr>
        <w:pStyle w:val="TOC4"/>
        <w:tabs>
          <w:tab w:val="right" w:leader="dot" w:pos="9350"/>
        </w:tabs>
        <w:rPr>
          <w:rFonts w:eastAsiaTheme="minorEastAsia"/>
          <w:noProof/>
        </w:rPr>
      </w:pPr>
      <w:hyperlink w:anchor="_Toc243575848" w:history="1">
        <w:r w:rsidRPr="00B1387F">
          <w:rPr>
            <w:rStyle w:val="Hyperlink"/>
            <w:noProof/>
          </w:rPr>
          <w:t>Outcome: Stream Health</w:t>
        </w:r>
        <w:r>
          <w:rPr>
            <w:noProof/>
          </w:rPr>
          <w:tab/>
        </w:r>
        <w:r>
          <w:rPr>
            <w:noProof/>
          </w:rPr>
          <w:fldChar w:fldCharType="begin"/>
        </w:r>
        <w:r>
          <w:rPr>
            <w:noProof/>
          </w:rPr>
          <w:instrText xml:space="preserve"> PAGEREF _Toc243575848 \h </w:instrText>
        </w:r>
        <w:r>
          <w:rPr>
            <w:noProof/>
          </w:rPr>
        </w:r>
        <w:r>
          <w:rPr>
            <w:noProof/>
          </w:rPr>
          <w:fldChar w:fldCharType="separate"/>
        </w:r>
        <w:r>
          <w:rPr>
            <w:noProof/>
          </w:rPr>
          <w:t>236</w:t>
        </w:r>
        <w:r>
          <w:rPr>
            <w:noProof/>
          </w:rPr>
          <w:fldChar w:fldCharType="end"/>
        </w:r>
      </w:hyperlink>
    </w:p>
    <w:p w14:paraId="3AB08B3C" w14:textId="0316D15C" w:rsidR="00CC2BF5" w:rsidRDefault="00CC2BF5">
      <w:pPr>
        <w:pStyle w:val="TOC4"/>
        <w:tabs>
          <w:tab w:val="right" w:leader="dot" w:pos="9350"/>
        </w:tabs>
        <w:rPr>
          <w:rFonts w:eastAsiaTheme="minorEastAsia"/>
          <w:noProof/>
        </w:rPr>
      </w:pPr>
      <w:hyperlink w:anchor="_Toc243575849" w:history="1">
        <w:r w:rsidRPr="00B1387F">
          <w:rPr>
            <w:rStyle w:val="Hyperlink"/>
            <w:noProof/>
          </w:rPr>
          <w:t>Outcome: Submerged Aquatic Vegetation</w:t>
        </w:r>
        <w:r>
          <w:rPr>
            <w:noProof/>
          </w:rPr>
          <w:tab/>
        </w:r>
        <w:r>
          <w:rPr>
            <w:noProof/>
          </w:rPr>
          <w:fldChar w:fldCharType="begin"/>
        </w:r>
        <w:r>
          <w:rPr>
            <w:noProof/>
          </w:rPr>
          <w:instrText xml:space="preserve"> PAGEREF _Toc243575849 \h </w:instrText>
        </w:r>
        <w:r>
          <w:rPr>
            <w:noProof/>
          </w:rPr>
        </w:r>
        <w:r>
          <w:rPr>
            <w:noProof/>
          </w:rPr>
          <w:fldChar w:fldCharType="separate"/>
        </w:r>
        <w:r>
          <w:rPr>
            <w:noProof/>
          </w:rPr>
          <w:t>237</w:t>
        </w:r>
        <w:r>
          <w:rPr>
            <w:noProof/>
          </w:rPr>
          <w:fldChar w:fldCharType="end"/>
        </w:r>
      </w:hyperlink>
    </w:p>
    <w:p w14:paraId="21DA54D7" w14:textId="18955567" w:rsidR="00CC2BF5" w:rsidRDefault="00CC2BF5">
      <w:pPr>
        <w:pStyle w:val="TOC4"/>
        <w:tabs>
          <w:tab w:val="right" w:leader="dot" w:pos="9350"/>
        </w:tabs>
        <w:rPr>
          <w:rFonts w:eastAsiaTheme="minorEastAsia"/>
          <w:noProof/>
        </w:rPr>
      </w:pPr>
      <w:hyperlink w:anchor="_Toc243575850" w:history="1">
        <w:r w:rsidRPr="00B1387F">
          <w:rPr>
            <w:rStyle w:val="Hyperlink"/>
            <w:noProof/>
          </w:rPr>
          <w:t>Outcome: Wetlands</w:t>
        </w:r>
        <w:r>
          <w:rPr>
            <w:noProof/>
          </w:rPr>
          <w:tab/>
        </w:r>
        <w:r>
          <w:rPr>
            <w:noProof/>
          </w:rPr>
          <w:fldChar w:fldCharType="begin"/>
        </w:r>
        <w:r>
          <w:rPr>
            <w:noProof/>
          </w:rPr>
          <w:instrText xml:space="preserve"> PAGEREF _Toc243575850 \h </w:instrText>
        </w:r>
        <w:r>
          <w:rPr>
            <w:noProof/>
          </w:rPr>
        </w:r>
        <w:r>
          <w:rPr>
            <w:noProof/>
          </w:rPr>
          <w:fldChar w:fldCharType="separate"/>
        </w:r>
        <w:r>
          <w:rPr>
            <w:noProof/>
          </w:rPr>
          <w:t>238</w:t>
        </w:r>
        <w:r>
          <w:rPr>
            <w:noProof/>
          </w:rPr>
          <w:fldChar w:fldCharType="end"/>
        </w:r>
      </w:hyperlink>
    </w:p>
    <w:p w14:paraId="4FF57FFD" w14:textId="193D9C53" w:rsidR="00CC2BF5" w:rsidRDefault="00CC2BF5">
      <w:pPr>
        <w:pStyle w:val="TOC3"/>
        <w:tabs>
          <w:tab w:val="right" w:leader="dot" w:pos="9350"/>
        </w:tabs>
        <w:rPr>
          <w:rFonts w:eastAsiaTheme="minorEastAsia"/>
          <w:noProof/>
        </w:rPr>
      </w:pPr>
      <w:hyperlink w:anchor="_Toc243575851" w:history="1">
        <w:r w:rsidRPr="00B1387F">
          <w:rPr>
            <w:rStyle w:val="Hyperlink"/>
            <w:noProof/>
          </w:rPr>
          <w:t>Clean Water Goal 2</w:t>
        </w:r>
        <w:r>
          <w:rPr>
            <w:noProof/>
          </w:rPr>
          <w:tab/>
        </w:r>
        <w:r>
          <w:rPr>
            <w:noProof/>
          </w:rPr>
          <w:fldChar w:fldCharType="begin"/>
        </w:r>
        <w:r>
          <w:rPr>
            <w:noProof/>
          </w:rPr>
          <w:instrText xml:space="preserve"> PAGEREF _Toc243575851 \h </w:instrText>
        </w:r>
        <w:r>
          <w:rPr>
            <w:noProof/>
          </w:rPr>
        </w:r>
        <w:r>
          <w:rPr>
            <w:noProof/>
          </w:rPr>
          <w:fldChar w:fldCharType="separate"/>
        </w:r>
        <w:r>
          <w:rPr>
            <w:noProof/>
          </w:rPr>
          <w:t>239</w:t>
        </w:r>
        <w:r>
          <w:rPr>
            <w:noProof/>
          </w:rPr>
          <w:fldChar w:fldCharType="end"/>
        </w:r>
      </w:hyperlink>
    </w:p>
    <w:p w14:paraId="183BFC7B" w14:textId="602F4338" w:rsidR="00CC2BF5" w:rsidRDefault="00CC2BF5">
      <w:pPr>
        <w:pStyle w:val="TOC4"/>
        <w:tabs>
          <w:tab w:val="right" w:leader="dot" w:pos="9350"/>
        </w:tabs>
        <w:rPr>
          <w:rFonts w:eastAsiaTheme="minorEastAsia"/>
          <w:noProof/>
        </w:rPr>
      </w:pPr>
      <w:hyperlink w:anchor="_Toc243575852" w:history="1">
        <w:r w:rsidRPr="00B1387F">
          <w:rPr>
            <w:rStyle w:val="Hyperlink"/>
            <w:noProof/>
          </w:rPr>
          <w:t>Outcome: Reducing Excess Nitrogen, Phosphorous &amp; Sediment</w:t>
        </w:r>
        <w:r>
          <w:rPr>
            <w:noProof/>
          </w:rPr>
          <w:tab/>
        </w:r>
        <w:r>
          <w:rPr>
            <w:noProof/>
          </w:rPr>
          <w:fldChar w:fldCharType="begin"/>
        </w:r>
        <w:r>
          <w:rPr>
            <w:noProof/>
          </w:rPr>
          <w:instrText xml:space="preserve"> PAGEREF _Toc243575852 \h </w:instrText>
        </w:r>
        <w:r>
          <w:rPr>
            <w:noProof/>
          </w:rPr>
        </w:r>
        <w:r>
          <w:rPr>
            <w:noProof/>
          </w:rPr>
          <w:fldChar w:fldCharType="separate"/>
        </w:r>
        <w:r>
          <w:rPr>
            <w:noProof/>
          </w:rPr>
          <w:t>239</w:t>
        </w:r>
        <w:r>
          <w:rPr>
            <w:noProof/>
          </w:rPr>
          <w:fldChar w:fldCharType="end"/>
        </w:r>
      </w:hyperlink>
    </w:p>
    <w:p w14:paraId="5051BFEB" w14:textId="01BFA4A9" w:rsidR="00CC2BF5" w:rsidRDefault="00CC2BF5">
      <w:pPr>
        <w:pStyle w:val="TOC4"/>
        <w:tabs>
          <w:tab w:val="right" w:leader="dot" w:pos="9350"/>
        </w:tabs>
        <w:rPr>
          <w:rFonts w:eastAsiaTheme="minorEastAsia"/>
          <w:noProof/>
        </w:rPr>
      </w:pPr>
      <w:hyperlink w:anchor="_Toc243575853" w:history="1">
        <w:r w:rsidRPr="00B1387F">
          <w:rPr>
            <w:rStyle w:val="Hyperlink"/>
            <w:noProof/>
          </w:rPr>
          <w:t>Outcome: Toxic &amp; Emerging Contaminants</w:t>
        </w:r>
        <w:r>
          <w:rPr>
            <w:noProof/>
          </w:rPr>
          <w:tab/>
        </w:r>
        <w:r>
          <w:rPr>
            <w:noProof/>
          </w:rPr>
          <w:fldChar w:fldCharType="begin"/>
        </w:r>
        <w:r>
          <w:rPr>
            <w:noProof/>
          </w:rPr>
          <w:instrText xml:space="preserve"> PAGEREF _Toc243575853 \h </w:instrText>
        </w:r>
        <w:r>
          <w:rPr>
            <w:noProof/>
          </w:rPr>
        </w:r>
        <w:r>
          <w:rPr>
            <w:noProof/>
          </w:rPr>
          <w:fldChar w:fldCharType="separate"/>
        </w:r>
        <w:r>
          <w:rPr>
            <w:noProof/>
          </w:rPr>
          <w:t>240</w:t>
        </w:r>
        <w:r>
          <w:rPr>
            <w:noProof/>
          </w:rPr>
          <w:fldChar w:fldCharType="end"/>
        </w:r>
      </w:hyperlink>
    </w:p>
    <w:p w14:paraId="6B3C6DEA" w14:textId="5548A4DB" w:rsidR="00CC2BF5" w:rsidRDefault="00CC2BF5">
      <w:pPr>
        <w:pStyle w:val="TOC4"/>
        <w:tabs>
          <w:tab w:val="right" w:leader="dot" w:pos="9350"/>
        </w:tabs>
        <w:rPr>
          <w:rFonts w:eastAsiaTheme="minorEastAsia"/>
          <w:noProof/>
        </w:rPr>
      </w:pPr>
      <w:hyperlink w:anchor="_Toc243575854" w:history="1">
        <w:r w:rsidRPr="00B1387F">
          <w:rPr>
            <w:rStyle w:val="Hyperlink"/>
            <w:noProof/>
          </w:rPr>
          <w:t>Outcome: Water Quality, Standards Attainment &amp; Monitoring</w:t>
        </w:r>
        <w:r>
          <w:rPr>
            <w:noProof/>
          </w:rPr>
          <w:tab/>
        </w:r>
        <w:r>
          <w:rPr>
            <w:noProof/>
          </w:rPr>
          <w:fldChar w:fldCharType="begin"/>
        </w:r>
        <w:r>
          <w:rPr>
            <w:noProof/>
          </w:rPr>
          <w:instrText xml:space="preserve"> PAGEREF _Toc243575854 \h </w:instrText>
        </w:r>
        <w:r>
          <w:rPr>
            <w:noProof/>
          </w:rPr>
        </w:r>
        <w:r>
          <w:rPr>
            <w:noProof/>
          </w:rPr>
          <w:fldChar w:fldCharType="separate"/>
        </w:r>
        <w:r>
          <w:rPr>
            <w:noProof/>
          </w:rPr>
          <w:t>241</w:t>
        </w:r>
        <w:r>
          <w:rPr>
            <w:noProof/>
          </w:rPr>
          <w:fldChar w:fldCharType="end"/>
        </w:r>
      </w:hyperlink>
    </w:p>
    <w:p w14:paraId="08519828" w14:textId="37A1C1AA" w:rsidR="00CC2BF5" w:rsidRDefault="00CC2BF5">
      <w:pPr>
        <w:pStyle w:val="TOC3"/>
        <w:tabs>
          <w:tab w:val="right" w:leader="dot" w:pos="9350"/>
        </w:tabs>
        <w:rPr>
          <w:rFonts w:eastAsiaTheme="minorEastAsia"/>
          <w:noProof/>
        </w:rPr>
      </w:pPr>
      <w:hyperlink w:anchor="_Toc243575855" w:history="1">
        <w:r w:rsidRPr="00B1387F">
          <w:rPr>
            <w:rStyle w:val="Hyperlink"/>
            <w:noProof/>
            <w:lang w:val="en"/>
          </w:rPr>
          <w:t>Healthy Landscapes Goal 3</w:t>
        </w:r>
        <w:r>
          <w:rPr>
            <w:noProof/>
          </w:rPr>
          <w:tab/>
        </w:r>
        <w:r>
          <w:rPr>
            <w:noProof/>
          </w:rPr>
          <w:fldChar w:fldCharType="begin"/>
        </w:r>
        <w:r>
          <w:rPr>
            <w:noProof/>
          </w:rPr>
          <w:instrText xml:space="preserve"> PAGEREF _Toc243575855 \h </w:instrText>
        </w:r>
        <w:r>
          <w:rPr>
            <w:noProof/>
          </w:rPr>
        </w:r>
        <w:r>
          <w:rPr>
            <w:noProof/>
          </w:rPr>
          <w:fldChar w:fldCharType="separate"/>
        </w:r>
        <w:r>
          <w:rPr>
            <w:noProof/>
          </w:rPr>
          <w:t>242</w:t>
        </w:r>
        <w:r>
          <w:rPr>
            <w:noProof/>
          </w:rPr>
          <w:fldChar w:fldCharType="end"/>
        </w:r>
      </w:hyperlink>
    </w:p>
    <w:p w14:paraId="3D46EA9B" w14:textId="3F052498" w:rsidR="00CC2BF5" w:rsidRDefault="00CC2BF5">
      <w:pPr>
        <w:pStyle w:val="TOC4"/>
        <w:tabs>
          <w:tab w:val="right" w:leader="dot" w:pos="9350"/>
        </w:tabs>
        <w:rPr>
          <w:rFonts w:eastAsiaTheme="minorEastAsia"/>
          <w:noProof/>
        </w:rPr>
      </w:pPr>
      <w:hyperlink w:anchor="_Toc243575856" w:history="1">
        <w:r w:rsidRPr="00B1387F">
          <w:rPr>
            <w:rStyle w:val="Hyperlink"/>
            <w:noProof/>
          </w:rPr>
          <w:t>Outcome: Adapting to Changing Environmental Conditions</w:t>
        </w:r>
        <w:r>
          <w:rPr>
            <w:noProof/>
          </w:rPr>
          <w:tab/>
        </w:r>
        <w:r>
          <w:rPr>
            <w:noProof/>
          </w:rPr>
          <w:fldChar w:fldCharType="begin"/>
        </w:r>
        <w:r>
          <w:rPr>
            <w:noProof/>
          </w:rPr>
          <w:instrText xml:space="preserve"> PAGEREF _Toc243575856 \h </w:instrText>
        </w:r>
        <w:r>
          <w:rPr>
            <w:noProof/>
          </w:rPr>
        </w:r>
        <w:r>
          <w:rPr>
            <w:noProof/>
          </w:rPr>
          <w:fldChar w:fldCharType="separate"/>
        </w:r>
        <w:r>
          <w:rPr>
            <w:noProof/>
          </w:rPr>
          <w:t>242</w:t>
        </w:r>
        <w:r>
          <w:rPr>
            <w:noProof/>
          </w:rPr>
          <w:fldChar w:fldCharType="end"/>
        </w:r>
      </w:hyperlink>
    </w:p>
    <w:p w14:paraId="64A31F5D" w14:textId="61DD4521" w:rsidR="00CC2BF5" w:rsidRDefault="00CC2BF5">
      <w:pPr>
        <w:pStyle w:val="TOC4"/>
        <w:tabs>
          <w:tab w:val="right" w:leader="dot" w:pos="9350"/>
        </w:tabs>
        <w:rPr>
          <w:rFonts w:eastAsiaTheme="minorEastAsia"/>
          <w:noProof/>
        </w:rPr>
      </w:pPr>
      <w:hyperlink w:anchor="_Toc243575857" w:history="1">
        <w:r w:rsidRPr="00B1387F">
          <w:rPr>
            <w:rStyle w:val="Hyperlink"/>
            <w:noProof/>
          </w:rPr>
          <w:t>Outcome: Healthy Forests &amp; Trees</w:t>
        </w:r>
        <w:r>
          <w:rPr>
            <w:noProof/>
          </w:rPr>
          <w:tab/>
        </w:r>
        <w:r>
          <w:rPr>
            <w:noProof/>
          </w:rPr>
          <w:fldChar w:fldCharType="begin"/>
        </w:r>
        <w:r>
          <w:rPr>
            <w:noProof/>
          </w:rPr>
          <w:instrText xml:space="preserve"> PAGEREF _Toc243575857 \h </w:instrText>
        </w:r>
        <w:r>
          <w:rPr>
            <w:noProof/>
          </w:rPr>
        </w:r>
        <w:r>
          <w:rPr>
            <w:noProof/>
          </w:rPr>
          <w:fldChar w:fldCharType="separate"/>
        </w:r>
        <w:r>
          <w:rPr>
            <w:noProof/>
          </w:rPr>
          <w:t>243</w:t>
        </w:r>
        <w:r>
          <w:rPr>
            <w:noProof/>
          </w:rPr>
          <w:fldChar w:fldCharType="end"/>
        </w:r>
      </w:hyperlink>
    </w:p>
    <w:p w14:paraId="60F71191" w14:textId="46EC6F16" w:rsidR="00CC2BF5" w:rsidRDefault="00CC2BF5">
      <w:pPr>
        <w:pStyle w:val="TOC4"/>
        <w:tabs>
          <w:tab w:val="right" w:leader="dot" w:pos="9350"/>
        </w:tabs>
        <w:rPr>
          <w:rFonts w:eastAsiaTheme="minorEastAsia"/>
          <w:noProof/>
        </w:rPr>
      </w:pPr>
      <w:hyperlink w:anchor="_Toc243575858" w:history="1">
        <w:r w:rsidRPr="00B1387F">
          <w:rPr>
            <w:rStyle w:val="Hyperlink"/>
            <w:noProof/>
          </w:rPr>
          <w:t>Outcome: Land Use Planning &amp; Decision Support</w:t>
        </w:r>
        <w:r>
          <w:rPr>
            <w:noProof/>
          </w:rPr>
          <w:tab/>
        </w:r>
        <w:r>
          <w:rPr>
            <w:noProof/>
          </w:rPr>
          <w:fldChar w:fldCharType="begin"/>
        </w:r>
        <w:r>
          <w:rPr>
            <w:noProof/>
          </w:rPr>
          <w:instrText xml:space="preserve"> PAGEREF _Toc243575858 \h </w:instrText>
        </w:r>
        <w:r>
          <w:rPr>
            <w:noProof/>
          </w:rPr>
        </w:r>
        <w:r>
          <w:rPr>
            <w:noProof/>
          </w:rPr>
          <w:fldChar w:fldCharType="separate"/>
        </w:r>
        <w:r>
          <w:rPr>
            <w:noProof/>
          </w:rPr>
          <w:t>244</w:t>
        </w:r>
        <w:r>
          <w:rPr>
            <w:noProof/>
          </w:rPr>
          <w:fldChar w:fldCharType="end"/>
        </w:r>
      </w:hyperlink>
    </w:p>
    <w:p w14:paraId="0169DF44" w14:textId="64D9381B" w:rsidR="00CC2BF5" w:rsidRDefault="00CC2BF5">
      <w:pPr>
        <w:pStyle w:val="TOC4"/>
        <w:tabs>
          <w:tab w:val="right" w:leader="dot" w:pos="9350"/>
        </w:tabs>
        <w:rPr>
          <w:rFonts w:eastAsiaTheme="minorEastAsia"/>
          <w:noProof/>
        </w:rPr>
      </w:pPr>
      <w:hyperlink w:anchor="_Toc243575859" w:history="1">
        <w:r w:rsidRPr="00B1387F">
          <w:rPr>
            <w:rStyle w:val="Hyperlink"/>
            <w:noProof/>
          </w:rPr>
          <w:t>Outcome: Protected Lands</w:t>
        </w:r>
        <w:r>
          <w:rPr>
            <w:noProof/>
          </w:rPr>
          <w:tab/>
        </w:r>
        <w:r>
          <w:rPr>
            <w:noProof/>
          </w:rPr>
          <w:fldChar w:fldCharType="begin"/>
        </w:r>
        <w:r>
          <w:rPr>
            <w:noProof/>
          </w:rPr>
          <w:instrText xml:space="preserve"> PAGEREF _Toc243575859 \h </w:instrText>
        </w:r>
        <w:r>
          <w:rPr>
            <w:noProof/>
          </w:rPr>
        </w:r>
        <w:r>
          <w:rPr>
            <w:noProof/>
          </w:rPr>
          <w:fldChar w:fldCharType="separate"/>
        </w:r>
        <w:r>
          <w:rPr>
            <w:noProof/>
          </w:rPr>
          <w:t>244</w:t>
        </w:r>
        <w:r>
          <w:rPr>
            <w:noProof/>
          </w:rPr>
          <w:fldChar w:fldCharType="end"/>
        </w:r>
      </w:hyperlink>
    </w:p>
    <w:p w14:paraId="55A6E348" w14:textId="4BC0A636" w:rsidR="00CC2BF5" w:rsidRDefault="00CC2BF5">
      <w:pPr>
        <w:pStyle w:val="TOC3"/>
        <w:tabs>
          <w:tab w:val="right" w:leader="dot" w:pos="9350"/>
        </w:tabs>
        <w:rPr>
          <w:rFonts w:eastAsiaTheme="minorEastAsia"/>
          <w:noProof/>
        </w:rPr>
      </w:pPr>
      <w:hyperlink w:anchor="_Toc243575860" w:history="1">
        <w:r w:rsidRPr="00B1387F">
          <w:rPr>
            <w:rStyle w:val="Hyperlink"/>
            <w:noProof/>
          </w:rPr>
          <w:t>Engaged Communities Goal 4</w:t>
        </w:r>
        <w:r>
          <w:rPr>
            <w:noProof/>
          </w:rPr>
          <w:tab/>
        </w:r>
        <w:r>
          <w:rPr>
            <w:noProof/>
          </w:rPr>
          <w:fldChar w:fldCharType="begin"/>
        </w:r>
        <w:r>
          <w:rPr>
            <w:noProof/>
          </w:rPr>
          <w:instrText xml:space="preserve"> PAGEREF _Toc243575860 \h </w:instrText>
        </w:r>
        <w:r>
          <w:rPr>
            <w:noProof/>
          </w:rPr>
        </w:r>
        <w:r>
          <w:rPr>
            <w:noProof/>
          </w:rPr>
          <w:fldChar w:fldCharType="separate"/>
        </w:r>
        <w:r>
          <w:rPr>
            <w:noProof/>
          </w:rPr>
          <w:t>245</w:t>
        </w:r>
        <w:r>
          <w:rPr>
            <w:noProof/>
          </w:rPr>
          <w:fldChar w:fldCharType="end"/>
        </w:r>
      </w:hyperlink>
    </w:p>
    <w:p w14:paraId="7E6A281B" w14:textId="1D41B251" w:rsidR="00CC2BF5" w:rsidRDefault="00CC2BF5">
      <w:pPr>
        <w:pStyle w:val="TOC4"/>
        <w:tabs>
          <w:tab w:val="right" w:leader="dot" w:pos="9350"/>
        </w:tabs>
        <w:rPr>
          <w:rFonts w:eastAsiaTheme="minorEastAsia"/>
          <w:noProof/>
        </w:rPr>
      </w:pPr>
      <w:hyperlink w:anchor="_Toc243575861" w:history="1">
        <w:r w:rsidRPr="00B1387F">
          <w:rPr>
            <w:rStyle w:val="Hyperlink"/>
            <w:noProof/>
          </w:rPr>
          <w:t>Outcome: Local Government Leadership</w:t>
        </w:r>
        <w:r>
          <w:rPr>
            <w:noProof/>
          </w:rPr>
          <w:tab/>
        </w:r>
        <w:r>
          <w:rPr>
            <w:noProof/>
          </w:rPr>
          <w:fldChar w:fldCharType="begin"/>
        </w:r>
        <w:r>
          <w:rPr>
            <w:noProof/>
          </w:rPr>
          <w:instrText xml:space="preserve"> PAGEREF _Toc243575861 \h </w:instrText>
        </w:r>
        <w:r>
          <w:rPr>
            <w:noProof/>
          </w:rPr>
        </w:r>
        <w:r>
          <w:rPr>
            <w:noProof/>
          </w:rPr>
          <w:fldChar w:fldCharType="separate"/>
        </w:r>
        <w:r>
          <w:rPr>
            <w:noProof/>
          </w:rPr>
          <w:t>245</w:t>
        </w:r>
        <w:r>
          <w:rPr>
            <w:noProof/>
          </w:rPr>
          <w:fldChar w:fldCharType="end"/>
        </w:r>
      </w:hyperlink>
    </w:p>
    <w:p w14:paraId="49918F24" w14:textId="69C431EA" w:rsidR="00CC2BF5" w:rsidRDefault="00CC2BF5">
      <w:pPr>
        <w:pStyle w:val="TOC4"/>
        <w:tabs>
          <w:tab w:val="right" w:leader="dot" w:pos="9350"/>
        </w:tabs>
        <w:rPr>
          <w:rFonts w:eastAsiaTheme="minorEastAsia"/>
          <w:noProof/>
        </w:rPr>
      </w:pPr>
      <w:hyperlink w:anchor="_Toc243575862" w:history="1">
        <w:r w:rsidRPr="00B1387F">
          <w:rPr>
            <w:rStyle w:val="Hyperlink"/>
            <w:noProof/>
          </w:rPr>
          <w:t>Outcome: Public Access</w:t>
        </w:r>
        <w:r>
          <w:rPr>
            <w:noProof/>
          </w:rPr>
          <w:tab/>
        </w:r>
        <w:r>
          <w:rPr>
            <w:noProof/>
          </w:rPr>
          <w:fldChar w:fldCharType="begin"/>
        </w:r>
        <w:r>
          <w:rPr>
            <w:noProof/>
          </w:rPr>
          <w:instrText xml:space="preserve"> PAGEREF _Toc243575862 \h </w:instrText>
        </w:r>
        <w:r>
          <w:rPr>
            <w:noProof/>
          </w:rPr>
        </w:r>
        <w:r>
          <w:rPr>
            <w:noProof/>
          </w:rPr>
          <w:fldChar w:fldCharType="separate"/>
        </w:r>
        <w:r>
          <w:rPr>
            <w:noProof/>
          </w:rPr>
          <w:t>246</w:t>
        </w:r>
        <w:r>
          <w:rPr>
            <w:noProof/>
          </w:rPr>
          <w:fldChar w:fldCharType="end"/>
        </w:r>
      </w:hyperlink>
    </w:p>
    <w:p w14:paraId="702D3151" w14:textId="0FD59477" w:rsidR="00CC2BF5" w:rsidRDefault="00CC2BF5">
      <w:pPr>
        <w:pStyle w:val="TOC4"/>
        <w:tabs>
          <w:tab w:val="right" w:leader="dot" w:pos="9350"/>
        </w:tabs>
        <w:rPr>
          <w:rFonts w:eastAsiaTheme="minorEastAsia"/>
          <w:noProof/>
        </w:rPr>
      </w:pPr>
      <w:hyperlink w:anchor="_Toc243575863" w:history="1">
        <w:r w:rsidRPr="00B1387F">
          <w:rPr>
            <w:rStyle w:val="Hyperlink"/>
            <w:noProof/>
          </w:rPr>
          <w:t>Outcome: School District Environmental Literacy Planning</w:t>
        </w:r>
        <w:r>
          <w:rPr>
            <w:noProof/>
          </w:rPr>
          <w:tab/>
        </w:r>
        <w:r>
          <w:rPr>
            <w:noProof/>
          </w:rPr>
          <w:fldChar w:fldCharType="begin"/>
        </w:r>
        <w:r>
          <w:rPr>
            <w:noProof/>
          </w:rPr>
          <w:instrText xml:space="preserve"> PAGEREF _Toc243575863 \h </w:instrText>
        </w:r>
        <w:r>
          <w:rPr>
            <w:noProof/>
          </w:rPr>
        </w:r>
        <w:r>
          <w:rPr>
            <w:noProof/>
          </w:rPr>
          <w:fldChar w:fldCharType="separate"/>
        </w:r>
        <w:r>
          <w:rPr>
            <w:noProof/>
          </w:rPr>
          <w:t>247</w:t>
        </w:r>
        <w:r>
          <w:rPr>
            <w:noProof/>
          </w:rPr>
          <w:fldChar w:fldCharType="end"/>
        </w:r>
      </w:hyperlink>
    </w:p>
    <w:p w14:paraId="10C9D715" w14:textId="08083A8C" w:rsidR="00CC2BF5" w:rsidRDefault="00CC2BF5">
      <w:pPr>
        <w:pStyle w:val="TOC4"/>
        <w:tabs>
          <w:tab w:val="right" w:leader="dot" w:pos="9350"/>
        </w:tabs>
        <w:rPr>
          <w:rFonts w:eastAsiaTheme="minorEastAsia"/>
          <w:noProof/>
        </w:rPr>
      </w:pPr>
      <w:hyperlink w:anchor="_Toc243575864" w:history="1">
        <w:r w:rsidRPr="00B1387F">
          <w:rPr>
            <w:rStyle w:val="Hyperlink"/>
            <w:noProof/>
          </w:rPr>
          <w:t>Outcome: Stewardship</w:t>
        </w:r>
        <w:r>
          <w:rPr>
            <w:noProof/>
          </w:rPr>
          <w:tab/>
        </w:r>
        <w:r>
          <w:rPr>
            <w:noProof/>
          </w:rPr>
          <w:fldChar w:fldCharType="begin"/>
        </w:r>
        <w:r>
          <w:rPr>
            <w:noProof/>
          </w:rPr>
          <w:instrText xml:space="preserve"> PAGEREF _Toc243575864 \h </w:instrText>
        </w:r>
        <w:r>
          <w:rPr>
            <w:noProof/>
          </w:rPr>
        </w:r>
        <w:r>
          <w:rPr>
            <w:noProof/>
          </w:rPr>
          <w:fldChar w:fldCharType="separate"/>
        </w:r>
        <w:r>
          <w:rPr>
            <w:noProof/>
          </w:rPr>
          <w:t>247</w:t>
        </w:r>
        <w:r>
          <w:rPr>
            <w:noProof/>
          </w:rPr>
          <w:fldChar w:fldCharType="end"/>
        </w:r>
      </w:hyperlink>
    </w:p>
    <w:p w14:paraId="2A4CEE69" w14:textId="1F31E0BE" w:rsidR="00CC2BF5" w:rsidRDefault="00CC2BF5">
      <w:pPr>
        <w:pStyle w:val="TOC4"/>
        <w:tabs>
          <w:tab w:val="right" w:leader="dot" w:pos="9350"/>
        </w:tabs>
        <w:rPr>
          <w:rFonts w:eastAsiaTheme="minorEastAsia"/>
          <w:noProof/>
        </w:rPr>
      </w:pPr>
      <w:hyperlink w:anchor="_Toc243575865" w:history="1">
        <w:r w:rsidRPr="00B1387F">
          <w:rPr>
            <w:rStyle w:val="Hyperlink"/>
            <w:noProof/>
          </w:rPr>
          <w:t>Outcome: Student Environmental Literacy Experiences</w:t>
        </w:r>
        <w:r>
          <w:rPr>
            <w:noProof/>
          </w:rPr>
          <w:tab/>
        </w:r>
        <w:r>
          <w:rPr>
            <w:noProof/>
          </w:rPr>
          <w:fldChar w:fldCharType="begin"/>
        </w:r>
        <w:r>
          <w:rPr>
            <w:noProof/>
          </w:rPr>
          <w:instrText xml:space="preserve"> PAGEREF _Toc243575865 \h </w:instrText>
        </w:r>
        <w:r>
          <w:rPr>
            <w:noProof/>
          </w:rPr>
        </w:r>
        <w:r>
          <w:rPr>
            <w:noProof/>
          </w:rPr>
          <w:fldChar w:fldCharType="separate"/>
        </w:r>
        <w:r>
          <w:rPr>
            <w:noProof/>
          </w:rPr>
          <w:t>248</w:t>
        </w:r>
        <w:r>
          <w:rPr>
            <w:noProof/>
          </w:rPr>
          <w:fldChar w:fldCharType="end"/>
        </w:r>
      </w:hyperlink>
    </w:p>
    <w:p w14:paraId="64630B4F" w14:textId="07790CEA" w:rsidR="00CC2BF5" w:rsidRDefault="00CC2BF5">
      <w:pPr>
        <w:pStyle w:val="TOC4"/>
        <w:tabs>
          <w:tab w:val="right" w:leader="dot" w:pos="9350"/>
        </w:tabs>
        <w:rPr>
          <w:rFonts w:eastAsiaTheme="minorEastAsia"/>
          <w:noProof/>
        </w:rPr>
      </w:pPr>
      <w:hyperlink w:anchor="_Toc243575866" w:history="1">
        <w:r w:rsidRPr="00B1387F">
          <w:rPr>
            <w:rStyle w:val="Hyperlink"/>
            <w:noProof/>
          </w:rPr>
          <w:t>Outcome: Workforce</w:t>
        </w:r>
        <w:r>
          <w:rPr>
            <w:noProof/>
          </w:rPr>
          <w:tab/>
        </w:r>
        <w:r>
          <w:rPr>
            <w:noProof/>
          </w:rPr>
          <w:fldChar w:fldCharType="begin"/>
        </w:r>
        <w:r>
          <w:rPr>
            <w:noProof/>
          </w:rPr>
          <w:instrText xml:space="preserve"> PAGEREF _Toc243575866 \h </w:instrText>
        </w:r>
        <w:r>
          <w:rPr>
            <w:noProof/>
          </w:rPr>
        </w:r>
        <w:r>
          <w:rPr>
            <w:noProof/>
          </w:rPr>
          <w:fldChar w:fldCharType="separate"/>
        </w:r>
        <w:r>
          <w:rPr>
            <w:noProof/>
          </w:rPr>
          <w:t>249</w:t>
        </w:r>
        <w:r>
          <w:rPr>
            <w:noProof/>
          </w:rPr>
          <w:fldChar w:fldCharType="end"/>
        </w:r>
      </w:hyperlink>
    </w:p>
    <w:p w14:paraId="46B5B562" w14:textId="4443F207" w:rsidR="00CC2BF5" w:rsidRDefault="00CC2BF5">
      <w:pPr>
        <w:pStyle w:val="TOC4"/>
        <w:tabs>
          <w:tab w:val="right" w:leader="dot" w:pos="9350"/>
        </w:tabs>
        <w:rPr>
          <w:rFonts w:eastAsiaTheme="minorEastAsia"/>
          <w:noProof/>
        </w:rPr>
      </w:pPr>
      <w:hyperlink w:anchor="_Toc243575867" w:history="1">
        <w:r w:rsidRPr="00B1387F">
          <w:rPr>
            <w:rStyle w:val="Hyperlink"/>
            <w:noProof/>
          </w:rPr>
          <w:t>Additional Statutory Authority Submissions</w:t>
        </w:r>
        <w:r>
          <w:rPr>
            <w:noProof/>
          </w:rPr>
          <w:tab/>
        </w:r>
        <w:r>
          <w:rPr>
            <w:noProof/>
          </w:rPr>
          <w:fldChar w:fldCharType="begin"/>
        </w:r>
        <w:r>
          <w:rPr>
            <w:noProof/>
          </w:rPr>
          <w:instrText xml:space="preserve"> PAGEREF _Toc243575867 \h </w:instrText>
        </w:r>
        <w:r>
          <w:rPr>
            <w:noProof/>
          </w:rPr>
        </w:r>
        <w:r>
          <w:rPr>
            <w:noProof/>
          </w:rPr>
          <w:fldChar w:fldCharType="separate"/>
        </w:r>
        <w:r>
          <w:rPr>
            <w:noProof/>
          </w:rPr>
          <w:t>250</w:t>
        </w:r>
        <w:r>
          <w:rPr>
            <w:noProof/>
          </w:rPr>
          <w:fldChar w:fldCharType="end"/>
        </w:r>
      </w:hyperlink>
    </w:p>
    <w:p w14:paraId="1E1A5FBD" w14:textId="43FC48B8" w:rsidR="00FB7F2A" w:rsidRDefault="00CC2BF5" w:rsidP="00AC75B1">
      <w:r>
        <w:fldChar w:fldCharType="end"/>
      </w:r>
    </w:p>
    <w:p w14:paraId="653AE586" w14:textId="77777777" w:rsidR="00277C35" w:rsidRDefault="00277C35" w:rsidP="00AC75B1"/>
    <w:p w14:paraId="50957946" w14:textId="77777777" w:rsidR="00F8225B" w:rsidRPr="00F641C0" w:rsidRDefault="00F8225B" w:rsidP="00F8225B">
      <w:pPr>
        <w:pStyle w:val="Heading3"/>
      </w:pPr>
      <w:bookmarkStart w:id="173" w:name="_Toc243574122"/>
      <w:bookmarkStart w:id="174" w:name="_Toc243575842"/>
      <w:bookmarkStart w:id="175" w:name="Appendix_B"/>
      <w:r w:rsidRPr="00F641C0">
        <w:t>Thriving Habitat, Fisheries, and Wildlife Goal</w:t>
      </w:r>
      <w:r>
        <w:t xml:space="preserve"> 1</w:t>
      </w:r>
      <w:bookmarkEnd w:id="173"/>
      <w:bookmarkEnd w:id="174"/>
    </w:p>
    <w:tbl>
      <w:tblPr>
        <w:tblStyle w:val="TableGrid"/>
        <w:tblW w:w="0" w:type="auto"/>
        <w:tblLook w:val="04A0" w:firstRow="1" w:lastRow="0" w:firstColumn="1" w:lastColumn="0" w:noHBand="0" w:noVBand="1"/>
      </w:tblPr>
      <w:tblGrid>
        <w:gridCol w:w="1889"/>
        <w:gridCol w:w="7461"/>
      </w:tblGrid>
      <w:tr w:rsidR="00F024FA" w:rsidRPr="00F024FA" w14:paraId="57661103" w14:textId="77777777" w:rsidTr="005C0A83">
        <w:tc>
          <w:tcPr>
            <w:tcW w:w="9350" w:type="dxa"/>
            <w:gridSpan w:val="2"/>
          </w:tcPr>
          <w:p w14:paraId="722A2F50" w14:textId="77777777" w:rsidR="00F024FA" w:rsidRPr="00F024FA" w:rsidRDefault="00F024FA" w:rsidP="00E813B0">
            <w:pPr>
              <w:pStyle w:val="Heading4"/>
            </w:pPr>
            <w:bookmarkStart w:id="176" w:name="_Toc243295359"/>
            <w:bookmarkStart w:id="177" w:name="_Toc243297201"/>
            <w:bookmarkStart w:id="178" w:name="_Toc243574123"/>
            <w:bookmarkStart w:id="179" w:name="_Toc243575843"/>
            <w:r w:rsidRPr="00F024FA">
              <w:t>Outcome: Blue Crabs</w:t>
            </w:r>
            <w:bookmarkEnd w:id="176"/>
            <w:bookmarkEnd w:id="177"/>
            <w:bookmarkEnd w:id="178"/>
            <w:bookmarkEnd w:id="179"/>
          </w:p>
        </w:tc>
      </w:tr>
      <w:tr w:rsidR="00F024FA" w:rsidRPr="00F024FA" w14:paraId="6F2E38D8" w14:textId="77777777" w:rsidTr="005C0A83">
        <w:tc>
          <w:tcPr>
            <w:tcW w:w="1889" w:type="dxa"/>
          </w:tcPr>
          <w:p w14:paraId="01A79129" w14:textId="77777777" w:rsidR="00F024FA" w:rsidRPr="00F024FA" w:rsidRDefault="00F024FA" w:rsidP="00F024FA">
            <w:pPr>
              <w:spacing w:line="23" w:lineRule="atLeast"/>
              <w:rPr>
                <w:b/>
                <w:bCs/>
              </w:rPr>
            </w:pPr>
            <w:r w:rsidRPr="00F024FA">
              <w:rPr>
                <w:b/>
                <w:bCs/>
              </w:rPr>
              <w:t>Signatory</w:t>
            </w:r>
          </w:p>
        </w:tc>
        <w:tc>
          <w:tcPr>
            <w:tcW w:w="7461" w:type="dxa"/>
          </w:tcPr>
          <w:p w14:paraId="1478890B"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7BC5917C" w14:textId="77777777" w:rsidTr="005C0A83">
        <w:tc>
          <w:tcPr>
            <w:tcW w:w="1889" w:type="dxa"/>
            <w:vMerge w:val="restart"/>
          </w:tcPr>
          <w:p w14:paraId="5B47B79B" w14:textId="77777777" w:rsidR="00F024FA" w:rsidRPr="00F024FA" w:rsidRDefault="00F024FA" w:rsidP="00F024FA">
            <w:pPr>
              <w:spacing w:line="23" w:lineRule="atLeast"/>
            </w:pPr>
            <w:r w:rsidRPr="00F024FA">
              <w:t>Maryland</w:t>
            </w:r>
          </w:p>
        </w:tc>
        <w:tc>
          <w:tcPr>
            <w:tcW w:w="7461" w:type="dxa"/>
          </w:tcPr>
          <w:p w14:paraId="695BA493" w14:textId="77777777" w:rsidR="00F024FA" w:rsidRPr="00F024FA" w:rsidRDefault="00F024FA" w:rsidP="00F024FA">
            <w:pPr>
              <w:spacing w:line="23" w:lineRule="atLeast"/>
              <w:rPr>
                <w:u w:val="single"/>
              </w:rPr>
            </w:pPr>
            <w:hyperlink r:id="rId468" w:history="1">
              <w:r w:rsidRPr="00F024FA">
                <w:rPr>
                  <w:rStyle w:val="Hyperlink"/>
                </w:rPr>
                <w:t>COMAR 08.02.03</w:t>
              </w:r>
            </w:hyperlink>
            <w:r w:rsidRPr="00F024FA">
              <w:rPr>
                <w:u w:val="single"/>
              </w:rPr>
              <w:t xml:space="preserve"> Blue Crabs</w:t>
            </w:r>
          </w:p>
        </w:tc>
      </w:tr>
      <w:tr w:rsidR="00F024FA" w:rsidRPr="00F024FA" w14:paraId="6A1FF21F" w14:textId="77777777" w:rsidTr="005C0A83">
        <w:tc>
          <w:tcPr>
            <w:tcW w:w="1889" w:type="dxa"/>
            <w:vMerge/>
          </w:tcPr>
          <w:p w14:paraId="656B4C70" w14:textId="77777777" w:rsidR="00F024FA" w:rsidRPr="00F024FA" w:rsidRDefault="00F024FA" w:rsidP="00F024FA">
            <w:pPr>
              <w:spacing w:line="23" w:lineRule="atLeast"/>
            </w:pPr>
          </w:p>
        </w:tc>
        <w:tc>
          <w:tcPr>
            <w:tcW w:w="7461" w:type="dxa"/>
          </w:tcPr>
          <w:p w14:paraId="60605168" w14:textId="77777777" w:rsidR="00F024FA" w:rsidRPr="00F024FA" w:rsidRDefault="00F024FA" w:rsidP="00F024FA">
            <w:pPr>
              <w:spacing w:line="23" w:lineRule="atLeast"/>
              <w:rPr>
                <w:u w:val="single"/>
              </w:rPr>
            </w:pPr>
            <w:hyperlink r:id="rId469" w:history="1">
              <w:r w:rsidRPr="00F024FA">
                <w:rPr>
                  <w:rStyle w:val="Hyperlink"/>
                </w:rPr>
                <w:t xml:space="preserve">MD Natural Resources Code § 4-215 </w:t>
              </w:r>
            </w:hyperlink>
            <w:r w:rsidRPr="00F024FA">
              <w:rPr>
                <w:u w:val="single"/>
              </w:rPr>
              <w:t>Fishery Management Plans</w:t>
            </w:r>
          </w:p>
        </w:tc>
      </w:tr>
      <w:tr w:rsidR="00F024FA" w:rsidRPr="00F024FA" w14:paraId="4AC3ACE6" w14:textId="77777777" w:rsidTr="005C0A83">
        <w:tc>
          <w:tcPr>
            <w:tcW w:w="1889" w:type="dxa"/>
            <w:vMerge/>
          </w:tcPr>
          <w:p w14:paraId="66988C51" w14:textId="77777777" w:rsidR="00F024FA" w:rsidRPr="00F024FA" w:rsidRDefault="00F024FA" w:rsidP="00F024FA">
            <w:pPr>
              <w:spacing w:line="23" w:lineRule="atLeast"/>
            </w:pPr>
          </w:p>
        </w:tc>
        <w:tc>
          <w:tcPr>
            <w:tcW w:w="7461" w:type="dxa"/>
          </w:tcPr>
          <w:p w14:paraId="054BDF57" w14:textId="77777777" w:rsidR="00F024FA" w:rsidRPr="00F024FA" w:rsidRDefault="00F024FA" w:rsidP="00F024FA">
            <w:pPr>
              <w:spacing w:line="23" w:lineRule="atLeast"/>
              <w:rPr>
                <w:u w:val="single"/>
              </w:rPr>
            </w:pPr>
            <w:hyperlink r:id="rId470" w:history="1">
              <w:r w:rsidRPr="00F024FA">
                <w:rPr>
                  <w:rStyle w:val="Hyperlink"/>
                </w:rPr>
                <w:t>MD Natural Resources Code § 4-801-816</w:t>
              </w:r>
            </w:hyperlink>
            <w:r w:rsidRPr="00F024FA">
              <w:rPr>
                <w:u w:val="single"/>
              </w:rPr>
              <w:t xml:space="preserve"> Crabbing</w:t>
            </w:r>
          </w:p>
        </w:tc>
      </w:tr>
      <w:tr w:rsidR="00F024FA" w:rsidRPr="00F024FA" w14:paraId="3B0F301A" w14:textId="77777777" w:rsidTr="005C0A83">
        <w:tc>
          <w:tcPr>
            <w:tcW w:w="1889" w:type="dxa"/>
          </w:tcPr>
          <w:p w14:paraId="4FCCD868" w14:textId="77777777" w:rsidR="00F024FA" w:rsidRPr="00F024FA" w:rsidRDefault="00F024FA" w:rsidP="00F024FA">
            <w:pPr>
              <w:spacing w:line="23" w:lineRule="atLeast"/>
            </w:pPr>
            <w:r w:rsidRPr="00F024FA">
              <w:t>Virginia</w:t>
            </w:r>
          </w:p>
        </w:tc>
        <w:tc>
          <w:tcPr>
            <w:tcW w:w="7461" w:type="dxa"/>
          </w:tcPr>
          <w:p w14:paraId="0096FA5B" w14:textId="77777777" w:rsidR="00F024FA" w:rsidRPr="00F024FA" w:rsidRDefault="00F024FA" w:rsidP="00F024FA">
            <w:pPr>
              <w:spacing w:line="23" w:lineRule="atLeast"/>
            </w:pPr>
            <w:hyperlink r:id="rId471" w:history="1">
              <w:r w:rsidRPr="00F024FA">
                <w:rPr>
                  <w:rStyle w:val="Hyperlink"/>
                </w:rPr>
                <w:t>VA Code § 28.2-200 et seq.</w:t>
              </w:r>
            </w:hyperlink>
          </w:p>
        </w:tc>
      </w:tr>
      <w:tr w:rsidR="00F024FA" w:rsidRPr="00F024FA" w14:paraId="78E27EF7" w14:textId="77777777" w:rsidTr="005C0A83">
        <w:tc>
          <w:tcPr>
            <w:tcW w:w="1889" w:type="dxa"/>
            <w:vMerge w:val="restart"/>
          </w:tcPr>
          <w:p w14:paraId="50B53461" w14:textId="77777777" w:rsidR="00F024FA" w:rsidRPr="00F024FA" w:rsidRDefault="00F024FA" w:rsidP="00F024FA">
            <w:pPr>
              <w:spacing w:line="23" w:lineRule="atLeast"/>
            </w:pPr>
            <w:r w:rsidRPr="00F024FA">
              <w:t>Chesapeake Bay Commission</w:t>
            </w:r>
          </w:p>
        </w:tc>
        <w:tc>
          <w:tcPr>
            <w:tcW w:w="7461" w:type="dxa"/>
          </w:tcPr>
          <w:p w14:paraId="52A757DC" w14:textId="77777777" w:rsidR="00F024FA" w:rsidRPr="00F024FA" w:rsidRDefault="00F024FA" w:rsidP="00F024FA">
            <w:pPr>
              <w:spacing w:line="23" w:lineRule="atLeast"/>
              <w:rPr>
                <w:u w:val="single"/>
              </w:rPr>
            </w:pPr>
            <w:hyperlink r:id="rId472" w:history="1">
              <w:r w:rsidRPr="00F024FA">
                <w:rPr>
                  <w:rStyle w:val="Hyperlink"/>
                </w:rPr>
                <w:t>Va. Code § 30-240</w:t>
              </w:r>
            </w:hyperlink>
          </w:p>
        </w:tc>
      </w:tr>
      <w:tr w:rsidR="00F024FA" w:rsidRPr="00F024FA" w14:paraId="01BDB48E" w14:textId="77777777" w:rsidTr="005C0A83">
        <w:tc>
          <w:tcPr>
            <w:tcW w:w="1889" w:type="dxa"/>
            <w:vMerge/>
          </w:tcPr>
          <w:p w14:paraId="242DC716" w14:textId="77777777" w:rsidR="00F024FA" w:rsidRPr="00F024FA" w:rsidRDefault="00F024FA" w:rsidP="00F024FA">
            <w:pPr>
              <w:spacing w:line="23" w:lineRule="atLeast"/>
            </w:pPr>
          </w:p>
        </w:tc>
        <w:tc>
          <w:tcPr>
            <w:tcW w:w="7461" w:type="dxa"/>
          </w:tcPr>
          <w:p w14:paraId="0B3B6C7D" w14:textId="77777777" w:rsidR="00F024FA" w:rsidRPr="00F024FA" w:rsidRDefault="00F024FA" w:rsidP="00F024FA">
            <w:pPr>
              <w:spacing w:line="23" w:lineRule="atLeast"/>
              <w:rPr>
                <w:u w:val="single"/>
              </w:rPr>
            </w:pPr>
            <w:hyperlink r:id="rId473" w:history="1">
              <w:r w:rsidRPr="00F024FA">
                <w:rPr>
                  <w:rStyle w:val="Hyperlink"/>
                </w:rPr>
                <w:t>MD Natural Resources Code §8-301</w:t>
              </w:r>
            </w:hyperlink>
          </w:p>
        </w:tc>
      </w:tr>
      <w:tr w:rsidR="00F024FA" w:rsidRPr="00F024FA" w14:paraId="32F06B32" w14:textId="77777777" w:rsidTr="005C0A83">
        <w:tc>
          <w:tcPr>
            <w:tcW w:w="1889" w:type="dxa"/>
            <w:vMerge/>
          </w:tcPr>
          <w:p w14:paraId="65C46774" w14:textId="77777777" w:rsidR="00F024FA" w:rsidRPr="00F024FA" w:rsidRDefault="00F024FA" w:rsidP="00F024FA">
            <w:pPr>
              <w:spacing w:line="23" w:lineRule="atLeast"/>
            </w:pPr>
          </w:p>
        </w:tc>
        <w:tc>
          <w:tcPr>
            <w:tcW w:w="7461" w:type="dxa"/>
          </w:tcPr>
          <w:p w14:paraId="3AC1AC01" w14:textId="77777777" w:rsidR="00F024FA" w:rsidRPr="00F024FA" w:rsidRDefault="00F024FA" w:rsidP="00F024FA">
            <w:pPr>
              <w:spacing w:line="23" w:lineRule="atLeast"/>
              <w:rPr>
                <w:u w:val="single"/>
              </w:rPr>
            </w:pPr>
            <w:hyperlink r:id="rId474" w:history="1">
              <w:r w:rsidRPr="00F024FA">
                <w:rPr>
                  <w:rStyle w:val="Hyperlink"/>
                </w:rPr>
                <w:t>1985, June 25, P.L. 64, No. 25</w:t>
              </w:r>
            </w:hyperlink>
          </w:p>
        </w:tc>
      </w:tr>
      <w:tr w:rsidR="00F024FA" w:rsidRPr="00F024FA" w14:paraId="18192A97" w14:textId="77777777" w:rsidTr="005C0A83">
        <w:trPr>
          <w:trHeight w:val="300"/>
        </w:trPr>
        <w:tc>
          <w:tcPr>
            <w:tcW w:w="1889"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4C4D25EB" w14:textId="77777777" w:rsidR="00F024FA" w:rsidRPr="00F024FA" w:rsidRDefault="00F024FA" w:rsidP="00F024FA">
            <w:pPr>
              <w:spacing w:line="23" w:lineRule="atLeast"/>
            </w:pPr>
            <w:r w:rsidRPr="00F024FA">
              <w:rPr>
                <w:lang w:val="en"/>
              </w:rPr>
              <w:t>NOAA</w:t>
            </w:r>
          </w:p>
        </w:tc>
        <w:tc>
          <w:tcPr>
            <w:tcW w:w="7461"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46B49085" w14:textId="77777777" w:rsidR="00F024FA" w:rsidRPr="00F024FA" w:rsidRDefault="00F024FA" w:rsidP="00F024FA">
            <w:pPr>
              <w:spacing w:line="23" w:lineRule="atLeast"/>
            </w:pPr>
            <w:hyperlink r:id="rId475">
              <w:r w:rsidRPr="00F024FA">
                <w:rPr>
                  <w:rStyle w:val="Hyperlink"/>
                  <w:lang w:val="en"/>
                </w:rPr>
                <w:t xml:space="preserve">Magnuson-Stevens Fishery Conservation and Management Act </w:t>
              </w:r>
            </w:hyperlink>
          </w:p>
        </w:tc>
      </w:tr>
      <w:tr w:rsidR="00F024FA" w:rsidRPr="00F024FA" w14:paraId="5DD70643"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1883A864"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0DDFCD63" w14:textId="77777777" w:rsidR="00F024FA" w:rsidRPr="00F024FA" w:rsidRDefault="00F024FA" w:rsidP="00F024FA">
            <w:pPr>
              <w:spacing w:line="23" w:lineRule="atLeast"/>
            </w:pPr>
            <w:r w:rsidRPr="00F024FA">
              <w:t>Section 510, Water Resources Development Act of 1996, as amended</w:t>
            </w:r>
          </w:p>
        </w:tc>
      </w:tr>
      <w:tr w:rsidR="00F024FA" w:rsidRPr="00F024FA" w14:paraId="1C9F8A27" w14:textId="77777777" w:rsidTr="005C0A83">
        <w:trPr>
          <w:trHeight w:val="300"/>
        </w:trPr>
        <w:tc>
          <w:tcPr>
            <w:tcW w:w="1889" w:type="dxa"/>
            <w:vMerge/>
            <w:tcMar>
              <w:left w:w="108" w:type="dxa"/>
              <w:right w:w="108" w:type="dxa"/>
            </w:tcMar>
            <w:vAlign w:val="center"/>
          </w:tcPr>
          <w:p w14:paraId="1D181421"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3FC8FD05" w14:textId="77777777" w:rsidR="00F024FA" w:rsidRPr="00F024FA" w:rsidRDefault="00F024FA" w:rsidP="00F024FA">
            <w:pPr>
              <w:spacing w:line="23" w:lineRule="atLeast"/>
            </w:pPr>
            <w:r w:rsidRPr="00F024FA">
              <w:t>Section 206, Water Resources Development Act of 1996, as amended</w:t>
            </w:r>
          </w:p>
        </w:tc>
      </w:tr>
      <w:tr w:rsidR="00F024FA" w:rsidRPr="00F024FA" w14:paraId="5DA55D28" w14:textId="77777777" w:rsidTr="005C0A83">
        <w:tc>
          <w:tcPr>
            <w:tcW w:w="1889" w:type="dxa"/>
            <w:vMerge w:val="restart"/>
          </w:tcPr>
          <w:p w14:paraId="2F83ABC6" w14:textId="77777777" w:rsidR="00F024FA" w:rsidRPr="00F024FA" w:rsidRDefault="00F024FA" w:rsidP="00F024FA">
            <w:pPr>
              <w:spacing w:line="23" w:lineRule="atLeast"/>
            </w:pPr>
            <w:r w:rsidRPr="00F024FA">
              <w:t>US FWS</w:t>
            </w:r>
          </w:p>
        </w:tc>
        <w:tc>
          <w:tcPr>
            <w:tcW w:w="7461" w:type="dxa"/>
          </w:tcPr>
          <w:p w14:paraId="696187D8" w14:textId="77777777" w:rsidR="00F024FA" w:rsidRPr="00F024FA" w:rsidRDefault="00F024FA" w:rsidP="00F024FA">
            <w:pPr>
              <w:spacing w:line="23" w:lineRule="atLeast"/>
              <w:rPr>
                <w:u w:val="single"/>
              </w:rPr>
            </w:pPr>
            <w:r w:rsidRPr="00F024FA">
              <w:t>Fish and Wildlife Coordination Act - Codified under 16 U.S.C. §§ 661–667e</w:t>
            </w:r>
          </w:p>
        </w:tc>
      </w:tr>
      <w:tr w:rsidR="00F024FA" w:rsidRPr="00F024FA" w14:paraId="66F25A18" w14:textId="77777777" w:rsidTr="005C0A83">
        <w:tc>
          <w:tcPr>
            <w:tcW w:w="1889" w:type="dxa"/>
            <w:vMerge/>
          </w:tcPr>
          <w:p w14:paraId="2BF3B2C1" w14:textId="77777777" w:rsidR="00F024FA" w:rsidRPr="00F024FA" w:rsidRDefault="00F024FA" w:rsidP="00F024FA">
            <w:pPr>
              <w:spacing w:line="23" w:lineRule="atLeast"/>
            </w:pPr>
          </w:p>
        </w:tc>
        <w:tc>
          <w:tcPr>
            <w:tcW w:w="7461" w:type="dxa"/>
          </w:tcPr>
          <w:p w14:paraId="3F1D6D2E" w14:textId="77777777" w:rsidR="00F024FA" w:rsidRPr="00F024FA" w:rsidRDefault="00F024FA" w:rsidP="00F024FA">
            <w:pPr>
              <w:spacing w:line="23" w:lineRule="atLeast"/>
              <w:rPr>
                <w:u w:val="single"/>
              </w:rPr>
            </w:pPr>
            <w:r w:rsidRPr="00F024FA">
              <w:t>Clean Water Act - Codified under 33 U.S.C. § 1344</w:t>
            </w:r>
          </w:p>
        </w:tc>
      </w:tr>
    </w:tbl>
    <w:p w14:paraId="7A77497F" w14:textId="77777777" w:rsidR="00F024FA" w:rsidRPr="00F024FA" w:rsidRDefault="00F024FA" w:rsidP="00F024FA">
      <w:pPr>
        <w:spacing w:after="0" w:line="23" w:lineRule="atLeast"/>
      </w:pPr>
    </w:p>
    <w:tbl>
      <w:tblPr>
        <w:tblStyle w:val="TableGrid"/>
        <w:tblW w:w="0" w:type="auto"/>
        <w:tblLook w:val="04A0" w:firstRow="1" w:lastRow="0" w:firstColumn="1" w:lastColumn="0" w:noHBand="0" w:noVBand="1"/>
      </w:tblPr>
      <w:tblGrid>
        <w:gridCol w:w="1889"/>
        <w:gridCol w:w="7461"/>
      </w:tblGrid>
      <w:tr w:rsidR="00F024FA" w:rsidRPr="00F024FA" w14:paraId="62A8C052" w14:textId="77777777" w:rsidTr="005C0A83">
        <w:tc>
          <w:tcPr>
            <w:tcW w:w="9350" w:type="dxa"/>
            <w:gridSpan w:val="2"/>
          </w:tcPr>
          <w:p w14:paraId="4D4B73DD" w14:textId="77777777" w:rsidR="00F024FA" w:rsidRPr="00F024FA" w:rsidRDefault="00F024FA" w:rsidP="00E813B0">
            <w:pPr>
              <w:pStyle w:val="Heading4"/>
            </w:pPr>
            <w:bookmarkStart w:id="180" w:name="_Toc243295360"/>
            <w:bookmarkStart w:id="181" w:name="_Toc243297202"/>
            <w:bookmarkStart w:id="182" w:name="_Toc243574124"/>
            <w:bookmarkStart w:id="183" w:name="_Toc243575844"/>
            <w:r w:rsidRPr="00F024FA">
              <w:t>Outcome: Brook Trout</w:t>
            </w:r>
            <w:bookmarkEnd w:id="180"/>
            <w:bookmarkEnd w:id="181"/>
            <w:bookmarkEnd w:id="182"/>
            <w:bookmarkEnd w:id="183"/>
          </w:p>
        </w:tc>
      </w:tr>
      <w:tr w:rsidR="00F024FA" w:rsidRPr="00F024FA" w14:paraId="54EEFA8B" w14:textId="77777777" w:rsidTr="005C0A83">
        <w:tc>
          <w:tcPr>
            <w:tcW w:w="1889" w:type="dxa"/>
          </w:tcPr>
          <w:p w14:paraId="7EE6FE39" w14:textId="77777777" w:rsidR="00F024FA" w:rsidRPr="00F024FA" w:rsidRDefault="00F024FA" w:rsidP="00F024FA">
            <w:pPr>
              <w:spacing w:line="23" w:lineRule="atLeast"/>
              <w:rPr>
                <w:b/>
                <w:bCs/>
              </w:rPr>
            </w:pPr>
            <w:r w:rsidRPr="00F024FA">
              <w:rPr>
                <w:b/>
                <w:bCs/>
              </w:rPr>
              <w:t>Signatory</w:t>
            </w:r>
          </w:p>
        </w:tc>
        <w:tc>
          <w:tcPr>
            <w:tcW w:w="7461" w:type="dxa"/>
          </w:tcPr>
          <w:p w14:paraId="7EB3DB3F"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58166EEF" w14:textId="77777777" w:rsidTr="005C0A83">
        <w:tc>
          <w:tcPr>
            <w:tcW w:w="1889" w:type="dxa"/>
            <w:vMerge w:val="restart"/>
          </w:tcPr>
          <w:p w14:paraId="6F0E8DAB" w14:textId="77777777" w:rsidR="00F024FA" w:rsidRPr="00F024FA" w:rsidRDefault="00F024FA" w:rsidP="00F024FA">
            <w:pPr>
              <w:spacing w:line="23" w:lineRule="atLeast"/>
            </w:pPr>
            <w:r w:rsidRPr="00F024FA">
              <w:t>Maryland</w:t>
            </w:r>
          </w:p>
        </w:tc>
        <w:tc>
          <w:tcPr>
            <w:tcW w:w="7461" w:type="dxa"/>
          </w:tcPr>
          <w:p w14:paraId="1C5DDDE6" w14:textId="77777777" w:rsidR="00F024FA" w:rsidRPr="00F024FA" w:rsidRDefault="00F024FA" w:rsidP="00F024FA">
            <w:pPr>
              <w:spacing w:line="23" w:lineRule="atLeast"/>
            </w:pPr>
            <w:hyperlink r:id="rId476" w:history="1">
              <w:r w:rsidRPr="00F024FA">
                <w:rPr>
                  <w:rStyle w:val="Hyperlink"/>
                </w:rPr>
                <w:t>MD Natural Resources Code § 4–205</w:t>
              </w:r>
            </w:hyperlink>
            <w:r w:rsidRPr="00F024FA">
              <w:rPr>
                <w:u w:val="single"/>
              </w:rPr>
              <w:t xml:space="preserve"> Fishery Management</w:t>
            </w:r>
          </w:p>
        </w:tc>
      </w:tr>
      <w:tr w:rsidR="00F024FA" w:rsidRPr="00F024FA" w14:paraId="3B96720B" w14:textId="77777777" w:rsidTr="005C0A83">
        <w:tc>
          <w:tcPr>
            <w:tcW w:w="1889" w:type="dxa"/>
            <w:vMerge/>
          </w:tcPr>
          <w:p w14:paraId="6FAAB15F" w14:textId="77777777" w:rsidR="00F024FA" w:rsidRPr="00F024FA" w:rsidRDefault="00F024FA" w:rsidP="00F024FA">
            <w:pPr>
              <w:spacing w:line="23" w:lineRule="atLeast"/>
            </w:pPr>
          </w:p>
        </w:tc>
        <w:tc>
          <w:tcPr>
            <w:tcW w:w="7461" w:type="dxa"/>
          </w:tcPr>
          <w:p w14:paraId="02636E98" w14:textId="77777777" w:rsidR="00F024FA" w:rsidRPr="00F024FA" w:rsidRDefault="00F024FA" w:rsidP="00F024FA">
            <w:pPr>
              <w:spacing w:line="23" w:lineRule="atLeast"/>
            </w:pPr>
            <w:hyperlink r:id="rId477" w:history="1">
              <w:r w:rsidRPr="00F024FA">
                <w:rPr>
                  <w:rStyle w:val="Hyperlink"/>
                </w:rPr>
                <w:t>MD Natural Resources Code § 4–215</w:t>
              </w:r>
            </w:hyperlink>
            <w:r w:rsidRPr="00F024FA">
              <w:rPr>
                <w:u w:val="single"/>
              </w:rPr>
              <w:t xml:space="preserve"> Fishery Management Plans</w:t>
            </w:r>
          </w:p>
        </w:tc>
      </w:tr>
      <w:tr w:rsidR="00F024FA" w:rsidRPr="00F024FA" w14:paraId="01AE9B07" w14:textId="77777777" w:rsidTr="005C0A83">
        <w:tc>
          <w:tcPr>
            <w:tcW w:w="1889" w:type="dxa"/>
            <w:vMerge w:val="restart"/>
          </w:tcPr>
          <w:p w14:paraId="15A1EC03" w14:textId="77777777" w:rsidR="00F024FA" w:rsidRPr="00F024FA" w:rsidRDefault="00F024FA" w:rsidP="00F024FA">
            <w:pPr>
              <w:spacing w:line="23" w:lineRule="atLeast"/>
            </w:pPr>
            <w:r w:rsidRPr="00F024FA">
              <w:lastRenderedPageBreak/>
              <w:t>New York</w:t>
            </w:r>
          </w:p>
        </w:tc>
        <w:tc>
          <w:tcPr>
            <w:tcW w:w="7461" w:type="dxa"/>
          </w:tcPr>
          <w:p w14:paraId="7FE7FBAA" w14:textId="77777777" w:rsidR="00F024FA" w:rsidRPr="00F024FA" w:rsidRDefault="00F024FA" w:rsidP="00F024FA">
            <w:pPr>
              <w:spacing w:line="23" w:lineRule="atLeast"/>
              <w:rPr>
                <w:u w:val="single"/>
              </w:rPr>
            </w:pPr>
            <w:r w:rsidRPr="00F024FA">
              <w:t xml:space="preserve">SECTION 11-0503 Polluting streams prohibited Environmental Conservation (ENV) CHAPTER 43-B, ARTICLE 11, TITLE 5 | </w:t>
            </w:r>
            <w:hyperlink r:id="rId478" w:history="1">
              <w:r w:rsidRPr="00F024FA">
                <w:rPr>
                  <w:rStyle w:val="Hyperlink"/>
                </w:rPr>
                <w:t>NY State Senate</w:t>
              </w:r>
            </w:hyperlink>
          </w:p>
        </w:tc>
      </w:tr>
      <w:tr w:rsidR="00F024FA" w:rsidRPr="00F024FA" w14:paraId="262CF396" w14:textId="77777777" w:rsidTr="005C0A83">
        <w:tc>
          <w:tcPr>
            <w:tcW w:w="1889" w:type="dxa"/>
            <w:vMerge/>
          </w:tcPr>
          <w:p w14:paraId="227E0F2C" w14:textId="77777777" w:rsidR="00F024FA" w:rsidRPr="00F024FA" w:rsidRDefault="00F024FA" w:rsidP="00F024FA">
            <w:pPr>
              <w:spacing w:line="23" w:lineRule="atLeast"/>
            </w:pPr>
          </w:p>
        </w:tc>
        <w:tc>
          <w:tcPr>
            <w:tcW w:w="7461" w:type="dxa"/>
          </w:tcPr>
          <w:p w14:paraId="5918C43B" w14:textId="77777777" w:rsidR="00F024FA" w:rsidRPr="00F024FA" w:rsidRDefault="00F024FA" w:rsidP="00F024FA">
            <w:pPr>
              <w:spacing w:line="23" w:lineRule="atLeast"/>
            </w:pPr>
            <w:r w:rsidRPr="00F024FA">
              <w:t xml:space="preserve">6 CRR-NY 701.25 </w:t>
            </w:r>
            <w:hyperlink r:id="rId479" w:history="1">
              <w:r w:rsidRPr="00F024FA">
                <w:rPr>
                  <w:rStyle w:val="Hyperlink"/>
                </w:rPr>
                <w:t>Trout Waters</w:t>
              </w:r>
            </w:hyperlink>
            <w:r w:rsidRPr="00F024FA">
              <w:t>. State Compilation of Codes, Rules and Regulations of The New York Title 6. Department of Environmental Conservation Chapter X. Division of Water Resources Subchapter A. General Article 2. Classifications and Standards of Quality and Purity</w:t>
            </w:r>
          </w:p>
        </w:tc>
      </w:tr>
      <w:tr w:rsidR="00F024FA" w:rsidRPr="00F024FA" w14:paraId="5ECE3CB2" w14:textId="77777777" w:rsidTr="005C0A83">
        <w:tc>
          <w:tcPr>
            <w:tcW w:w="1889" w:type="dxa"/>
            <w:vMerge w:val="restart"/>
          </w:tcPr>
          <w:p w14:paraId="25898767" w14:textId="77777777" w:rsidR="00F024FA" w:rsidRPr="00F024FA" w:rsidRDefault="00F024FA" w:rsidP="00F024FA">
            <w:pPr>
              <w:spacing w:line="23" w:lineRule="atLeast"/>
            </w:pPr>
            <w:r w:rsidRPr="00F024FA">
              <w:t>Pennsylvania</w:t>
            </w:r>
          </w:p>
        </w:tc>
        <w:tc>
          <w:tcPr>
            <w:tcW w:w="7461" w:type="dxa"/>
          </w:tcPr>
          <w:p w14:paraId="281C3FF4" w14:textId="77777777" w:rsidR="00F024FA" w:rsidRPr="00F024FA" w:rsidRDefault="00F024FA" w:rsidP="00F024FA">
            <w:pPr>
              <w:spacing w:line="23" w:lineRule="atLeast"/>
              <w:rPr>
                <w:u w:val="single"/>
              </w:rPr>
            </w:pPr>
            <w:hyperlink r:id="rId480" w:history="1">
              <w:r w:rsidRPr="00F024FA">
                <w:rPr>
                  <w:rStyle w:val="Hyperlink"/>
                </w:rPr>
                <w:t>PA Clean Streams Law</w:t>
              </w:r>
            </w:hyperlink>
          </w:p>
        </w:tc>
      </w:tr>
      <w:tr w:rsidR="00F024FA" w:rsidRPr="00F024FA" w14:paraId="1A57A996" w14:textId="77777777" w:rsidTr="005C0A83">
        <w:tc>
          <w:tcPr>
            <w:tcW w:w="1889" w:type="dxa"/>
            <w:vMerge/>
          </w:tcPr>
          <w:p w14:paraId="28FB5653" w14:textId="77777777" w:rsidR="00F024FA" w:rsidRPr="00F024FA" w:rsidRDefault="00F024FA" w:rsidP="00F024FA">
            <w:pPr>
              <w:spacing w:line="23" w:lineRule="atLeast"/>
            </w:pPr>
          </w:p>
        </w:tc>
        <w:tc>
          <w:tcPr>
            <w:tcW w:w="7461" w:type="dxa"/>
          </w:tcPr>
          <w:p w14:paraId="4D2B89F0" w14:textId="77777777" w:rsidR="00F024FA" w:rsidRPr="00F024FA" w:rsidRDefault="00F024FA" w:rsidP="00F024FA">
            <w:pPr>
              <w:spacing w:line="23" w:lineRule="atLeast"/>
            </w:pPr>
            <w:hyperlink r:id="rId481">
              <w:r w:rsidRPr="00F024FA">
                <w:rPr>
                  <w:rStyle w:val="Hyperlink"/>
                </w:rPr>
                <w:t>PA Code Title 58 Chapter 57 Subchapter A. Fisheries Policies</w:t>
              </w:r>
            </w:hyperlink>
          </w:p>
        </w:tc>
      </w:tr>
      <w:tr w:rsidR="00F024FA" w:rsidRPr="00F024FA" w14:paraId="1FAB66A9" w14:textId="77777777" w:rsidTr="005C0A83">
        <w:tc>
          <w:tcPr>
            <w:tcW w:w="1889" w:type="dxa"/>
          </w:tcPr>
          <w:p w14:paraId="30119A76" w14:textId="77777777" w:rsidR="00F024FA" w:rsidRPr="00F024FA" w:rsidRDefault="00F024FA" w:rsidP="00F024FA">
            <w:pPr>
              <w:spacing w:line="23" w:lineRule="atLeast"/>
            </w:pPr>
            <w:r w:rsidRPr="00F024FA">
              <w:t>Virginia</w:t>
            </w:r>
          </w:p>
        </w:tc>
        <w:tc>
          <w:tcPr>
            <w:tcW w:w="7461" w:type="dxa"/>
          </w:tcPr>
          <w:p w14:paraId="2E5F78D6" w14:textId="77777777" w:rsidR="00F024FA" w:rsidRPr="00F024FA" w:rsidRDefault="00F024FA" w:rsidP="00F024FA">
            <w:pPr>
              <w:spacing w:line="23" w:lineRule="atLeast"/>
            </w:pPr>
            <w:hyperlink r:id="rId482" w:tgtFrame="_blank" w:history="1">
              <w:r w:rsidRPr="00F024FA">
                <w:rPr>
                  <w:rStyle w:val="Hyperlink"/>
                </w:rPr>
                <w:t>29.1-103</w:t>
              </w:r>
            </w:hyperlink>
            <w:r w:rsidRPr="00F024FA">
              <w:rPr>
                <w:u w:val="single"/>
              </w:rPr>
              <w:t xml:space="preserve">, </w:t>
            </w:r>
            <w:hyperlink r:id="rId483" w:tgtFrame="_blank" w:history="1">
              <w:r w:rsidRPr="00F024FA">
                <w:rPr>
                  <w:rStyle w:val="Hyperlink"/>
                </w:rPr>
                <w:t>29.1-506</w:t>
              </w:r>
            </w:hyperlink>
            <w:r w:rsidRPr="00F024FA">
              <w:rPr>
                <w:u w:val="single"/>
              </w:rPr>
              <w:t xml:space="preserve">, </w:t>
            </w:r>
            <w:hyperlink r:id="rId484" w:tgtFrame="_blank" w:history="1">
              <w:r w:rsidRPr="00F024FA">
                <w:rPr>
                  <w:rStyle w:val="Hyperlink"/>
                </w:rPr>
                <w:t>29.1-531</w:t>
              </w:r>
            </w:hyperlink>
            <w:r w:rsidRPr="00F024FA">
              <w:rPr>
                <w:u w:val="single"/>
              </w:rPr>
              <w:t xml:space="preserve"> </w:t>
            </w:r>
            <w:r w:rsidRPr="00F024FA">
              <w:t>Code of Virginia</w:t>
            </w:r>
          </w:p>
        </w:tc>
      </w:tr>
      <w:tr w:rsidR="00F024FA" w:rsidRPr="00F024FA" w14:paraId="6A11473D" w14:textId="77777777" w:rsidTr="005C0A83">
        <w:tc>
          <w:tcPr>
            <w:tcW w:w="1889" w:type="dxa"/>
          </w:tcPr>
          <w:p w14:paraId="0D8E2EB9" w14:textId="77777777" w:rsidR="00F024FA" w:rsidRPr="00F024FA" w:rsidRDefault="00F024FA" w:rsidP="00F024FA">
            <w:pPr>
              <w:spacing w:line="23" w:lineRule="atLeast"/>
            </w:pPr>
            <w:r w:rsidRPr="00F024FA">
              <w:t>West Virginia</w:t>
            </w:r>
          </w:p>
        </w:tc>
        <w:tc>
          <w:tcPr>
            <w:tcW w:w="7461" w:type="dxa"/>
          </w:tcPr>
          <w:p w14:paraId="22A33411" w14:textId="77777777" w:rsidR="00F024FA" w:rsidRPr="00F024FA" w:rsidRDefault="00F024FA" w:rsidP="00F024FA">
            <w:pPr>
              <w:spacing w:line="23" w:lineRule="atLeast"/>
              <w:rPr>
                <w:u w:val="single"/>
              </w:rPr>
            </w:pPr>
            <w:r w:rsidRPr="00F024FA">
              <w:rPr>
                <w:u w:val="single"/>
              </w:rPr>
              <w:t xml:space="preserve">Special Regulations: </w:t>
            </w:r>
            <w:r w:rsidRPr="00F024FA">
              <w:t>Specific streams and headwaters have catch-and-release or fly-fishing-only rules under W. Va. Code R. § 58-60-9 to protect wild native populations</w:t>
            </w:r>
          </w:p>
        </w:tc>
      </w:tr>
      <w:tr w:rsidR="00F024FA" w:rsidRPr="00F024FA" w14:paraId="219B362E" w14:textId="77777777" w:rsidTr="005C0A83">
        <w:tc>
          <w:tcPr>
            <w:tcW w:w="1889" w:type="dxa"/>
            <w:vMerge w:val="restart"/>
          </w:tcPr>
          <w:p w14:paraId="33E6F1E9" w14:textId="77777777" w:rsidR="00F024FA" w:rsidRPr="00F024FA" w:rsidRDefault="00F024FA" w:rsidP="00F024FA">
            <w:pPr>
              <w:spacing w:line="23" w:lineRule="atLeast"/>
            </w:pPr>
            <w:r w:rsidRPr="00F024FA">
              <w:t>Chesapeake Bay Commission</w:t>
            </w:r>
          </w:p>
        </w:tc>
        <w:tc>
          <w:tcPr>
            <w:tcW w:w="7461" w:type="dxa"/>
          </w:tcPr>
          <w:p w14:paraId="3DDB500F" w14:textId="77777777" w:rsidR="00F024FA" w:rsidRPr="00F024FA" w:rsidRDefault="00F024FA" w:rsidP="00F024FA">
            <w:pPr>
              <w:spacing w:line="23" w:lineRule="atLeast"/>
              <w:rPr>
                <w:u w:val="single"/>
              </w:rPr>
            </w:pPr>
            <w:hyperlink r:id="rId485" w:history="1">
              <w:r w:rsidRPr="00F024FA">
                <w:rPr>
                  <w:rStyle w:val="Hyperlink"/>
                </w:rPr>
                <w:t>Va. Code § 30-240</w:t>
              </w:r>
            </w:hyperlink>
          </w:p>
        </w:tc>
      </w:tr>
      <w:tr w:rsidR="00F024FA" w:rsidRPr="00F024FA" w14:paraId="6DBABCEB" w14:textId="77777777" w:rsidTr="005C0A83">
        <w:tc>
          <w:tcPr>
            <w:tcW w:w="1889" w:type="dxa"/>
            <w:vMerge/>
          </w:tcPr>
          <w:p w14:paraId="5A7A374F" w14:textId="77777777" w:rsidR="00F024FA" w:rsidRPr="00F024FA" w:rsidRDefault="00F024FA" w:rsidP="00F024FA">
            <w:pPr>
              <w:spacing w:line="23" w:lineRule="atLeast"/>
            </w:pPr>
          </w:p>
        </w:tc>
        <w:tc>
          <w:tcPr>
            <w:tcW w:w="7461" w:type="dxa"/>
          </w:tcPr>
          <w:p w14:paraId="1DA8BF2C" w14:textId="77777777" w:rsidR="00F024FA" w:rsidRPr="00F024FA" w:rsidRDefault="00F024FA" w:rsidP="00F024FA">
            <w:pPr>
              <w:spacing w:line="23" w:lineRule="atLeast"/>
              <w:rPr>
                <w:u w:val="single"/>
              </w:rPr>
            </w:pPr>
            <w:hyperlink r:id="rId486" w:history="1">
              <w:r w:rsidRPr="00F024FA">
                <w:rPr>
                  <w:rStyle w:val="Hyperlink"/>
                </w:rPr>
                <w:t>MD Natural Resources Code §8-301</w:t>
              </w:r>
            </w:hyperlink>
          </w:p>
        </w:tc>
      </w:tr>
      <w:tr w:rsidR="00F024FA" w:rsidRPr="00F024FA" w14:paraId="22EC2AE9" w14:textId="77777777" w:rsidTr="005C0A83">
        <w:tc>
          <w:tcPr>
            <w:tcW w:w="1889" w:type="dxa"/>
            <w:vMerge/>
          </w:tcPr>
          <w:p w14:paraId="2FEE7D95" w14:textId="77777777" w:rsidR="00F024FA" w:rsidRPr="00F024FA" w:rsidRDefault="00F024FA" w:rsidP="00F024FA">
            <w:pPr>
              <w:spacing w:line="23" w:lineRule="atLeast"/>
            </w:pPr>
          </w:p>
        </w:tc>
        <w:tc>
          <w:tcPr>
            <w:tcW w:w="7461" w:type="dxa"/>
          </w:tcPr>
          <w:p w14:paraId="6B547A7E" w14:textId="77777777" w:rsidR="00F024FA" w:rsidRPr="00F024FA" w:rsidRDefault="00F024FA" w:rsidP="00F024FA">
            <w:pPr>
              <w:spacing w:line="23" w:lineRule="atLeast"/>
              <w:rPr>
                <w:u w:val="single"/>
              </w:rPr>
            </w:pPr>
            <w:hyperlink r:id="rId487" w:history="1">
              <w:r w:rsidRPr="00F024FA">
                <w:rPr>
                  <w:rStyle w:val="Hyperlink"/>
                </w:rPr>
                <w:t>1985, June 25, P.L. 64, No. 25</w:t>
              </w:r>
            </w:hyperlink>
          </w:p>
        </w:tc>
      </w:tr>
      <w:tr w:rsidR="00F024FA" w:rsidRPr="00F024FA" w14:paraId="69EE7ABA"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5936FF4A"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2DECA123" w14:textId="77777777" w:rsidR="00F024FA" w:rsidRPr="00F024FA" w:rsidRDefault="00F024FA" w:rsidP="00F024FA">
            <w:pPr>
              <w:spacing w:line="23" w:lineRule="atLeast"/>
            </w:pPr>
            <w:r w:rsidRPr="00F024FA">
              <w:t>Section 510, Water Resources Development Act of 1996, as amended</w:t>
            </w:r>
          </w:p>
        </w:tc>
      </w:tr>
      <w:tr w:rsidR="00F024FA" w:rsidRPr="00F024FA" w14:paraId="1BFEEEDC" w14:textId="77777777" w:rsidTr="005C0A83">
        <w:trPr>
          <w:trHeight w:val="300"/>
        </w:trPr>
        <w:tc>
          <w:tcPr>
            <w:tcW w:w="1889" w:type="dxa"/>
            <w:vMerge/>
            <w:tcBorders>
              <w:left w:val="single" w:sz="0" w:space="0" w:color="auto"/>
              <w:right w:val="single" w:sz="0" w:space="0" w:color="auto"/>
            </w:tcBorders>
            <w:tcMar>
              <w:left w:w="108" w:type="dxa"/>
              <w:right w:w="108" w:type="dxa"/>
            </w:tcMar>
            <w:vAlign w:val="center"/>
          </w:tcPr>
          <w:p w14:paraId="7CE7288E"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4B0BBA82" w14:textId="77777777" w:rsidR="00F024FA" w:rsidRPr="00F024FA" w:rsidRDefault="00F024FA" w:rsidP="00F024FA">
            <w:pPr>
              <w:spacing w:line="23" w:lineRule="atLeast"/>
            </w:pPr>
            <w:r w:rsidRPr="00F024FA">
              <w:t>Section 206, Water Resources Development Act of 1996, as amended</w:t>
            </w:r>
          </w:p>
        </w:tc>
      </w:tr>
      <w:tr w:rsidR="00F024FA" w:rsidRPr="00F024FA" w14:paraId="1CB09C06" w14:textId="77777777" w:rsidTr="005C0A83">
        <w:tc>
          <w:tcPr>
            <w:tcW w:w="1889" w:type="dxa"/>
            <w:vMerge w:val="restart"/>
          </w:tcPr>
          <w:p w14:paraId="1E1E3B66" w14:textId="77777777" w:rsidR="00F024FA" w:rsidRPr="00F024FA" w:rsidRDefault="00F024FA" w:rsidP="00F024FA">
            <w:pPr>
              <w:spacing w:line="23" w:lineRule="atLeast"/>
            </w:pPr>
            <w:r w:rsidRPr="00F024FA">
              <w:t>US FWS</w:t>
            </w:r>
          </w:p>
        </w:tc>
        <w:tc>
          <w:tcPr>
            <w:tcW w:w="7461" w:type="dxa"/>
          </w:tcPr>
          <w:p w14:paraId="08D98ADB" w14:textId="77777777" w:rsidR="00F024FA" w:rsidRPr="00F024FA" w:rsidRDefault="00F024FA" w:rsidP="00F024FA">
            <w:pPr>
              <w:spacing w:line="23" w:lineRule="atLeast"/>
              <w:rPr>
                <w:u w:val="single"/>
              </w:rPr>
            </w:pPr>
            <w:r w:rsidRPr="00F024FA">
              <w:t>Chesapeake WILD Act -</w:t>
            </w:r>
            <w:r w:rsidRPr="00F024FA">
              <w:rPr>
                <w:b/>
                <w:bCs/>
              </w:rPr>
              <w:t xml:space="preserve"> </w:t>
            </w:r>
            <w:r w:rsidRPr="00F024FA">
              <w:t>16 U.S.C. § 3703 note; enacted via Title I, Section 111 of the America's Conservation Enhancement (ACE) Act (Public Law No: 116-188)</w:t>
            </w:r>
          </w:p>
        </w:tc>
      </w:tr>
      <w:tr w:rsidR="00F024FA" w:rsidRPr="00F024FA" w14:paraId="1BB878F9" w14:textId="77777777" w:rsidTr="005C0A83">
        <w:tc>
          <w:tcPr>
            <w:tcW w:w="1889" w:type="dxa"/>
            <w:vMerge/>
          </w:tcPr>
          <w:p w14:paraId="3E5E48F4" w14:textId="77777777" w:rsidR="00F024FA" w:rsidRPr="00F024FA" w:rsidRDefault="00F024FA" w:rsidP="00F024FA">
            <w:pPr>
              <w:spacing w:line="23" w:lineRule="atLeast"/>
            </w:pPr>
          </w:p>
        </w:tc>
        <w:tc>
          <w:tcPr>
            <w:tcW w:w="7461" w:type="dxa"/>
          </w:tcPr>
          <w:p w14:paraId="42218A03" w14:textId="77777777" w:rsidR="00F024FA" w:rsidRPr="00F024FA" w:rsidRDefault="00F024FA" w:rsidP="00F024FA">
            <w:pPr>
              <w:spacing w:line="23" w:lineRule="atLeast"/>
              <w:rPr>
                <w:u w:val="single"/>
              </w:rPr>
            </w:pPr>
            <w:r w:rsidRPr="00F024FA">
              <w:t>Fish and Wildlife Coordination Act - Codified under 16 U.S.C. §§ 661–667e</w:t>
            </w:r>
          </w:p>
        </w:tc>
      </w:tr>
    </w:tbl>
    <w:p w14:paraId="0F05A0CE" w14:textId="77777777" w:rsidR="00F024FA" w:rsidRPr="00F024FA" w:rsidRDefault="00F024FA" w:rsidP="00F024FA">
      <w:pPr>
        <w:spacing w:after="0" w:line="23" w:lineRule="atLeast"/>
      </w:pPr>
    </w:p>
    <w:tbl>
      <w:tblPr>
        <w:tblStyle w:val="TableGrid"/>
        <w:tblW w:w="0" w:type="auto"/>
        <w:tblLook w:val="04A0" w:firstRow="1" w:lastRow="0" w:firstColumn="1" w:lastColumn="0" w:noHBand="0" w:noVBand="1"/>
      </w:tblPr>
      <w:tblGrid>
        <w:gridCol w:w="1889"/>
        <w:gridCol w:w="7461"/>
      </w:tblGrid>
      <w:tr w:rsidR="00F024FA" w:rsidRPr="00F024FA" w14:paraId="478D516B" w14:textId="77777777" w:rsidTr="005C0A83">
        <w:tc>
          <w:tcPr>
            <w:tcW w:w="9350" w:type="dxa"/>
            <w:gridSpan w:val="2"/>
          </w:tcPr>
          <w:p w14:paraId="65F6C916" w14:textId="77777777" w:rsidR="00F024FA" w:rsidRPr="00F024FA" w:rsidRDefault="00F024FA" w:rsidP="00E813B0">
            <w:pPr>
              <w:pStyle w:val="Heading4"/>
            </w:pPr>
            <w:bookmarkStart w:id="184" w:name="_Toc243295361"/>
            <w:bookmarkStart w:id="185" w:name="_Toc243297203"/>
            <w:bookmarkStart w:id="186" w:name="_Toc243574125"/>
            <w:bookmarkStart w:id="187" w:name="_Toc243575845"/>
            <w:r w:rsidRPr="00F024FA">
              <w:t>Outcome: Fish Habitat</w:t>
            </w:r>
            <w:bookmarkEnd w:id="184"/>
            <w:bookmarkEnd w:id="185"/>
            <w:bookmarkEnd w:id="186"/>
            <w:bookmarkEnd w:id="187"/>
          </w:p>
        </w:tc>
      </w:tr>
      <w:tr w:rsidR="00F024FA" w:rsidRPr="00F024FA" w14:paraId="7179D22F" w14:textId="77777777" w:rsidTr="005C0A83">
        <w:tc>
          <w:tcPr>
            <w:tcW w:w="1889" w:type="dxa"/>
          </w:tcPr>
          <w:p w14:paraId="13795C73" w14:textId="77777777" w:rsidR="00F024FA" w:rsidRPr="00F024FA" w:rsidRDefault="00F024FA" w:rsidP="00F024FA">
            <w:pPr>
              <w:spacing w:line="23" w:lineRule="atLeast"/>
              <w:rPr>
                <w:b/>
                <w:bCs/>
              </w:rPr>
            </w:pPr>
            <w:r w:rsidRPr="00F024FA">
              <w:rPr>
                <w:b/>
                <w:bCs/>
              </w:rPr>
              <w:t>Signatory</w:t>
            </w:r>
          </w:p>
        </w:tc>
        <w:tc>
          <w:tcPr>
            <w:tcW w:w="7461" w:type="dxa"/>
          </w:tcPr>
          <w:p w14:paraId="31DC74CE"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72D69655" w14:textId="77777777" w:rsidTr="005C0A83">
        <w:trPr>
          <w:trHeight w:val="300"/>
        </w:trPr>
        <w:tc>
          <w:tcPr>
            <w:tcW w:w="1889" w:type="dxa"/>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69813C9F" w14:textId="77777777" w:rsidR="00F024FA" w:rsidRPr="00F024FA" w:rsidRDefault="00F024FA" w:rsidP="00F024FA">
            <w:pPr>
              <w:spacing w:line="23" w:lineRule="atLeast"/>
            </w:pPr>
            <w:r w:rsidRPr="00F024FA">
              <w:t>District of Columbia</w:t>
            </w:r>
          </w:p>
        </w:tc>
        <w:tc>
          <w:tcPr>
            <w:tcW w:w="7461"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1DFFA12A" w14:textId="77777777" w:rsidR="00F024FA" w:rsidRPr="00F024FA" w:rsidRDefault="00F024FA" w:rsidP="00F024FA">
            <w:pPr>
              <w:spacing w:line="23" w:lineRule="atLeast"/>
            </w:pPr>
            <w:bookmarkStart w:id="188" w:name="_Toc243294667"/>
            <w:bookmarkStart w:id="189" w:name="_Toc243295362"/>
            <w:r w:rsidRPr="00F024FA">
              <w:t>D.C. Law 21-282. Fisheries and Wildlife Omnibus Amendment Act of 2016.</w:t>
            </w:r>
            <w:bookmarkEnd w:id="188"/>
            <w:bookmarkEnd w:id="189"/>
          </w:p>
        </w:tc>
      </w:tr>
      <w:tr w:rsidR="00F024FA" w:rsidRPr="00F024FA" w14:paraId="03D29E21" w14:textId="77777777" w:rsidTr="005C0A83">
        <w:tc>
          <w:tcPr>
            <w:tcW w:w="1889" w:type="dxa"/>
            <w:vMerge w:val="restart"/>
          </w:tcPr>
          <w:p w14:paraId="2D521F0F" w14:textId="77777777" w:rsidR="00F024FA" w:rsidRPr="00F024FA" w:rsidRDefault="00F024FA" w:rsidP="00F024FA">
            <w:pPr>
              <w:spacing w:line="23" w:lineRule="atLeast"/>
            </w:pPr>
            <w:r w:rsidRPr="00F024FA">
              <w:t>Maryland</w:t>
            </w:r>
          </w:p>
        </w:tc>
        <w:tc>
          <w:tcPr>
            <w:tcW w:w="7461" w:type="dxa"/>
          </w:tcPr>
          <w:p w14:paraId="427E56BE" w14:textId="77777777" w:rsidR="00F024FA" w:rsidRPr="00F024FA" w:rsidRDefault="00F024FA" w:rsidP="00F024FA">
            <w:pPr>
              <w:spacing w:line="23" w:lineRule="atLeast"/>
              <w:rPr>
                <w:u w:val="single"/>
              </w:rPr>
            </w:pPr>
            <w:hyperlink r:id="rId488" w:history="1">
              <w:r w:rsidRPr="00F024FA">
                <w:rPr>
                  <w:rStyle w:val="Hyperlink"/>
                </w:rPr>
                <w:t>COMAR 08.02.03</w:t>
              </w:r>
            </w:hyperlink>
            <w:r w:rsidRPr="00F024FA">
              <w:rPr>
                <w:u w:val="single"/>
              </w:rPr>
              <w:t xml:space="preserve"> Endangered Species </w:t>
            </w:r>
          </w:p>
        </w:tc>
      </w:tr>
      <w:tr w:rsidR="00F024FA" w:rsidRPr="00F024FA" w14:paraId="74612BCE" w14:textId="77777777" w:rsidTr="005C0A83">
        <w:tc>
          <w:tcPr>
            <w:tcW w:w="1889" w:type="dxa"/>
            <w:vMerge/>
          </w:tcPr>
          <w:p w14:paraId="42090911" w14:textId="77777777" w:rsidR="00F024FA" w:rsidRPr="00F024FA" w:rsidRDefault="00F024FA" w:rsidP="00F024FA">
            <w:pPr>
              <w:spacing w:line="23" w:lineRule="atLeast"/>
            </w:pPr>
          </w:p>
        </w:tc>
        <w:tc>
          <w:tcPr>
            <w:tcW w:w="7461" w:type="dxa"/>
          </w:tcPr>
          <w:p w14:paraId="6FADAA0A" w14:textId="77777777" w:rsidR="00F024FA" w:rsidRPr="00F024FA" w:rsidRDefault="00F024FA" w:rsidP="00F024FA">
            <w:pPr>
              <w:spacing w:line="23" w:lineRule="atLeast"/>
              <w:rPr>
                <w:u w:val="single"/>
              </w:rPr>
            </w:pPr>
            <w:hyperlink r:id="rId489" w:history="1">
              <w:r w:rsidRPr="00F024FA">
                <w:rPr>
                  <w:rStyle w:val="Hyperlink"/>
                </w:rPr>
                <w:t>MD Natural Resources Code § 4-208</w:t>
              </w:r>
            </w:hyperlink>
            <w:r w:rsidRPr="00F024FA">
              <w:rPr>
                <w:u w:val="single"/>
              </w:rPr>
              <w:t xml:space="preserve"> Fisheries Management &amp; Protection Fund</w:t>
            </w:r>
          </w:p>
        </w:tc>
      </w:tr>
      <w:tr w:rsidR="00F024FA" w:rsidRPr="00F024FA" w14:paraId="0789E2EE" w14:textId="77777777" w:rsidTr="005C0A83">
        <w:tc>
          <w:tcPr>
            <w:tcW w:w="1889" w:type="dxa"/>
            <w:vMerge/>
          </w:tcPr>
          <w:p w14:paraId="4EDA6683" w14:textId="77777777" w:rsidR="00F024FA" w:rsidRPr="00F024FA" w:rsidRDefault="00F024FA" w:rsidP="00F024FA">
            <w:pPr>
              <w:spacing w:line="23" w:lineRule="atLeast"/>
            </w:pPr>
          </w:p>
        </w:tc>
        <w:tc>
          <w:tcPr>
            <w:tcW w:w="7461" w:type="dxa"/>
          </w:tcPr>
          <w:p w14:paraId="2B9B7FFD" w14:textId="77777777" w:rsidR="00F024FA" w:rsidRPr="00F024FA" w:rsidRDefault="00F024FA" w:rsidP="00F024FA">
            <w:pPr>
              <w:spacing w:line="23" w:lineRule="atLeast"/>
              <w:rPr>
                <w:u w:val="single"/>
              </w:rPr>
            </w:pPr>
            <w:hyperlink r:id="rId490" w:history="1">
              <w:r w:rsidRPr="00F024FA">
                <w:rPr>
                  <w:rStyle w:val="Hyperlink"/>
                </w:rPr>
                <w:t>MD Natural Resources Code § 4-209</w:t>
              </w:r>
            </w:hyperlink>
            <w:r w:rsidRPr="00F024FA">
              <w:rPr>
                <w:u w:val="single"/>
              </w:rPr>
              <w:t xml:space="preserve"> Fisheries R&amp;D Fund</w:t>
            </w:r>
          </w:p>
        </w:tc>
      </w:tr>
      <w:tr w:rsidR="00F024FA" w:rsidRPr="00F024FA" w14:paraId="29B609A2" w14:textId="77777777" w:rsidTr="005C0A83">
        <w:tc>
          <w:tcPr>
            <w:tcW w:w="1889" w:type="dxa"/>
            <w:vMerge w:val="restart"/>
          </w:tcPr>
          <w:p w14:paraId="4FD38C04" w14:textId="77777777" w:rsidR="00F024FA" w:rsidRPr="00F024FA" w:rsidRDefault="00F024FA" w:rsidP="00F024FA">
            <w:pPr>
              <w:spacing w:line="23" w:lineRule="atLeast"/>
            </w:pPr>
            <w:r w:rsidRPr="00F024FA">
              <w:t>Pennsylvania</w:t>
            </w:r>
          </w:p>
        </w:tc>
        <w:tc>
          <w:tcPr>
            <w:tcW w:w="7461" w:type="dxa"/>
          </w:tcPr>
          <w:p w14:paraId="01AF6134" w14:textId="77777777" w:rsidR="00F024FA" w:rsidRPr="00F024FA" w:rsidRDefault="00F024FA" w:rsidP="00F024FA">
            <w:pPr>
              <w:spacing w:line="23" w:lineRule="atLeast"/>
            </w:pPr>
            <w:hyperlink r:id="rId491">
              <w:r w:rsidRPr="00F024FA">
                <w:rPr>
                  <w:rStyle w:val="Hyperlink"/>
                </w:rPr>
                <w:t>PA Clean Streams Law;</w:t>
              </w:r>
            </w:hyperlink>
          </w:p>
          <w:p w14:paraId="4030C302" w14:textId="77777777" w:rsidR="00F024FA" w:rsidRPr="00F024FA" w:rsidRDefault="00F024FA" w:rsidP="00F024FA">
            <w:pPr>
              <w:spacing w:line="23" w:lineRule="atLeast"/>
            </w:pPr>
            <w:hyperlink r:id="rId492">
              <w:r w:rsidRPr="00F024FA">
                <w:rPr>
                  <w:rStyle w:val="Hyperlink"/>
                </w:rPr>
                <w:t>Dam Safety and Encroachments Act</w:t>
              </w:r>
            </w:hyperlink>
          </w:p>
        </w:tc>
      </w:tr>
      <w:tr w:rsidR="00F024FA" w:rsidRPr="00F024FA" w14:paraId="70C6E482" w14:textId="77777777" w:rsidTr="005C0A83">
        <w:tc>
          <w:tcPr>
            <w:tcW w:w="1889" w:type="dxa"/>
            <w:vMerge/>
          </w:tcPr>
          <w:p w14:paraId="479C5787" w14:textId="77777777" w:rsidR="00F024FA" w:rsidRPr="00F024FA" w:rsidRDefault="00F024FA" w:rsidP="00F024FA">
            <w:pPr>
              <w:spacing w:line="23" w:lineRule="atLeast"/>
            </w:pPr>
          </w:p>
        </w:tc>
        <w:tc>
          <w:tcPr>
            <w:tcW w:w="7461" w:type="dxa"/>
          </w:tcPr>
          <w:p w14:paraId="53D6C16A" w14:textId="77777777" w:rsidR="00F024FA" w:rsidRPr="00F024FA" w:rsidRDefault="00F024FA" w:rsidP="00F024FA">
            <w:pPr>
              <w:spacing w:line="23" w:lineRule="atLeast"/>
              <w:rPr>
                <w:u w:val="single"/>
              </w:rPr>
            </w:pPr>
            <w:hyperlink r:id="rId493" w:history="1">
              <w:r w:rsidRPr="00F024FA">
                <w:rPr>
                  <w:rStyle w:val="Hyperlink"/>
                </w:rPr>
                <w:t>25 Pa. Code Chapter 105. Dam Safety And Waterway Management</w:t>
              </w:r>
            </w:hyperlink>
          </w:p>
        </w:tc>
      </w:tr>
      <w:tr w:rsidR="00F024FA" w:rsidRPr="00F024FA" w14:paraId="1FA5906C" w14:textId="77777777" w:rsidTr="005C0A83">
        <w:tc>
          <w:tcPr>
            <w:tcW w:w="1889" w:type="dxa"/>
            <w:vMerge/>
          </w:tcPr>
          <w:p w14:paraId="193949BD" w14:textId="77777777" w:rsidR="00F024FA" w:rsidRPr="00F024FA" w:rsidRDefault="00F024FA" w:rsidP="00F024FA">
            <w:pPr>
              <w:spacing w:line="23" w:lineRule="atLeast"/>
            </w:pPr>
          </w:p>
        </w:tc>
        <w:tc>
          <w:tcPr>
            <w:tcW w:w="7461" w:type="dxa"/>
          </w:tcPr>
          <w:p w14:paraId="45CE8A89" w14:textId="77777777" w:rsidR="00F024FA" w:rsidRPr="00F024FA" w:rsidRDefault="00F024FA" w:rsidP="00F024FA">
            <w:pPr>
              <w:spacing w:line="23" w:lineRule="atLeast"/>
              <w:rPr>
                <w:u w:val="single"/>
              </w:rPr>
            </w:pPr>
            <w:r w:rsidRPr="00F024FA">
              <w:rPr>
                <w:u w:val="single"/>
              </w:rPr>
              <w:t xml:space="preserve"> </w:t>
            </w:r>
            <w:hyperlink r:id="rId494" w:history="1">
              <w:r w:rsidRPr="00F024FA">
                <w:rPr>
                  <w:rStyle w:val="Hyperlink"/>
                </w:rPr>
                <w:t>25 Pa. Code Chapter 102. Erosion And Sediment Control</w:t>
              </w:r>
            </w:hyperlink>
          </w:p>
        </w:tc>
      </w:tr>
      <w:tr w:rsidR="00F024FA" w:rsidRPr="00F024FA" w14:paraId="40C84052" w14:textId="77777777" w:rsidTr="005C0A83">
        <w:tc>
          <w:tcPr>
            <w:tcW w:w="1889" w:type="dxa"/>
            <w:vMerge w:val="restart"/>
          </w:tcPr>
          <w:p w14:paraId="2DA2533B" w14:textId="77777777" w:rsidR="00F024FA" w:rsidRPr="00F024FA" w:rsidRDefault="00F024FA" w:rsidP="00F024FA">
            <w:pPr>
              <w:spacing w:line="23" w:lineRule="atLeast"/>
            </w:pPr>
            <w:r w:rsidRPr="00F024FA">
              <w:t>Virginia</w:t>
            </w:r>
          </w:p>
        </w:tc>
        <w:tc>
          <w:tcPr>
            <w:tcW w:w="7461" w:type="dxa"/>
          </w:tcPr>
          <w:p w14:paraId="475FC9A9" w14:textId="77777777" w:rsidR="00F024FA" w:rsidRPr="00F024FA" w:rsidRDefault="00F024FA" w:rsidP="00F024FA">
            <w:pPr>
              <w:spacing w:line="23" w:lineRule="atLeast"/>
            </w:pPr>
            <w:hyperlink r:id="rId495" w:history="1">
              <w:r w:rsidRPr="00F024FA">
                <w:rPr>
                  <w:rStyle w:val="Hyperlink"/>
                </w:rPr>
                <w:t>29.1-103, Code of Virginia</w:t>
              </w:r>
            </w:hyperlink>
          </w:p>
        </w:tc>
      </w:tr>
      <w:tr w:rsidR="00F024FA" w:rsidRPr="00F024FA" w14:paraId="24D3FCE5" w14:textId="77777777" w:rsidTr="005C0A83">
        <w:tc>
          <w:tcPr>
            <w:tcW w:w="1889" w:type="dxa"/>
            <w:vMerge/>
          </w:tcPr>
          <w:p w14:paraId="5D586127" w14:textId="77777777" w:rsidR="00F024FA" w:rsidRPr="00F024FA" w:rsidRDefault="00F024FA" w:rsidP="00F024FA">
            <w:pPr>
              <w:spacing w:line="23" w:lineRule="atLeast"/>
            </w:pPr>
          </w:p>
        </w:tc>
        <w:tc>
          <w:tcPr>
            <w:tcW w:w="7461" w:type="dxa"/>
          </w:tcPr>
          <w:p w14:paraId="22940D6E" w14:textId="77777777" w:rsidR="00F024FA" w:rsidRPr="00F024FA" w:rsidRDefault="00F024FA" w:rsidP="00F024FA">
            <w:pPr>
              <w:spacing w:line="23" w:lineRule="atLeast"/>
            </w:pPr>
            <w:hyperlink r:id="rId496" w:history="1">
              <w:r w:rsidRPr="00F024FA">
                <w:rPr>
                  <w:rStyle w:val="Hyperlink"/>
                </w:rPr>
                <w:t>29.1, Chapter 5, Article 6</w:t>
              </w:r>
            </w:hyperlink>
            <w:r w:rsidRPr="00F024FA">
              <w:t xml:space="preserve"> of the Code of Virginia</w:t>
            </w:r>
          </w:p>
        </w:tc>
      </w:tr>
      <w:tr w:rsidR="00F024FA" w:rsidRPr="00F024FA" w14:paraId="7499CD4A" w14:textId="77777777" w:rsidTr="005C0A83">
        <w:tc>
          <w:tcPr>
            <w:tcW w:w="1889" w:type="dxa"/>
            <w:vMerge/>
          </w:tcPr>
          <w:p w14:paraId="73999F0D" w14:textId="77777777" w:rsidR="00F024FA" w:rsidRPr="00F024FA" w:rsidRDefault="00F024FA" w:rsidP="00F024FA">
            <w:pPr>
              <w:spacing w:line="23" w:lineRule="atLeast"/>
            </w:pPr>
          </w:p>
        </w:tc>
        <w:tc>
          <w:tcPr>
            <w:tcW w:w="7461" w:type="dxa"/>
          </w:tcPr>
          <w:p w14:paraId="6777A8F6" w14:textId="77777777" w:rsidR="00F024FA" w:rsidRPr="00F024FA" w:rsidRDefault="00F024FA" w:rsidP="00F024FA">
            <w:pPr>
              <w:spacing w:line="23" w:lineRule="atLeast"/>
            </w:pPr>
            <w:hyperlink r:id="rId497" w:tgtFrame="_blank" w:history="1">
              <w:r w:rsidRPr="00F024FA">
                <w:rPr>
                  <w:rStyle w:val="Hyperlink"/>
                </w:rPr>
                <w:t>28.2, Chapter 12</w:t>
              </w:r>
            </w:hyperlink>
            <w:r w:rsidRPr="00F024FA">
              <w:rPr>
                <w:u w:val="single"/>
              </w:rPr>
              <w:t xml:space="preserve">, </w:t>
            </w:r>
            <w:r w:rsidRPr="00F024FA">
              <w:t>Code of Virginia</w:t>
            </w:r>
          </w:p>
        </w:tc>
      </w:tr>
      <w:tr w:rsidR="00F024FA" w:rsidRPr="00F024FA" w14:paraId="3B4F057F" w14:textId="77777777" w:rsidTr="005C0A83">
        <w:tc>
          <w:tcPr>
            <w:tcW w:w="1889" w:type="dxa"/>
          </w:tcPr>
          <w:p w14:paraId="4B658D9D" w14:textId="77777777" w:rsidR="00F024FA" w:rsidRPr="00F024FA" w:rsidRDefault="00F024FA" w:rsidP="00F024FA">
            <w:pPr>
              <w:spacing w:line="23" w:lineRule="atLeast"/>
            </w:pPr>
            <w:r w:rsidRPr="00F024FA">
              <w:t>West Virginia</w:t>
            </w:r>
          </w:p>
        </w:tc>
        <w:tc>
          <w:tcPr>
            <w:tcW w:w="7461" w:type="dxa"/>
          </w:tcPr>
          <w:p w14:paraId="11F69216" w14:textId="77777777" w:rsidR="00F024FA" w:rsidRPr="00F024FA" w:rsidRDefault="00F024FA" w:rsidP="00F024FA">
            <w:pPr>
              <w:spacing w:line="23" w:lineRule="atLeast"/>
            </w:pPr>
            <w:r w:rsidRPr="00F024FA">
              <w:t xml:space="preserve">West Virginia Code </w:t>
            </w:r>
            <w:hyperlink r:id="rId498" w:tgtFrame="_blank" w:history="1">
              <w:r w:rsidRPr="00F024FA">
                <w:rPr>
                  <w:rStyle w:val="Hyperlink"/>
                </w:rPr>
                <w:t>§20-13-2</w:t>
              </w:r>
            </w:hyperlink>
            <w:r w:rsidRPr="00F024FA">
              <w:t xml:space="preserve"> focuses specifically on restoring, protecting, and providing habitats for plant and animal life, including </w:t>
            </w:r>
            <w:r w:rsidRPr="00F024FA">
              <w:lastRenderedPageBreak/>
              <w:t>fish, in the state's rivers and streams through cooperative citizen and agency management programs</w:t>
            </w:r>
          </w:p>
        </w:tc>
      </w:tr>
      <w:tr w:rsidR="00F024FA" w:rsidRPr="00F024FA" w14:paraId="7D399032" w14:textId="77777777" w:rsidTr="005C0A83">
        <w:tc>
          <w:tcPr>
            <w:tcW w:w="1889" w:type="dxa"/>
            <w:vMerge w:val="restart"/>
          </w:tcPr>
          <w:p w14:paraId="6192B91E" w14:textId="77777777" w:rsidR="00F024FA" w:rsidRPr="00F024FA" w:rsidRDefault="00F024FA" w:rsidP="00F024FA">
            <w:pPr>
              <w:spacing w:line="23" w:lineRule="atLeast"/>
            </w:pPr>
            <w:r w:rsidRPr="00F024FA">
              <w:lastRenderedPageBreak/>
              <w:t>Chesapeake Bay Commission</w:t>
            </w:r>
          </w:p>
        </w:tc>
        <w:tc>
          <w:tcPr>
            <w:tcW w:w="7461" w:type="dxa"/>
          </w:tcPr>
          <w:p w14:paraId="54D4A7E3" w14:textId="77777777" w:rsidR="00F024FA" w:rsidRPr="00F024FA" w:rsidRDefault="00F024FA" w:rsidP="00F024FA">
            <w:pPr>
              <w:spacing w:line="23" w:lineRule="atLeast"/>
            </w:pPr>
            <w:hyperlink r:id="rId499" w:history="1">
              <w:r w:rsidRPr="00F024FA">
                <w:rPr>
                  <w:rStyle w:val="Hyperlink"/>
                </w:rPr>
                <w:t>Va. Code § 30-240</w:t>
              </w:r>
            </w:hyperlink>
          </w:p>
        </w:tc>
      </w:tr>
      <w:tr w:rsidR="00F024FA" w:rsidRPr="00F024FA" w14:paraId="3E4E6C85" w14:textId="77777777" w:rsidTr="005C0A83">
        <w:trPr>
          <w:trHeight w:val="300"/>
        </w:trPr>
        <w:tc>
          <w:tcPr>
            <w:tcW w:w="1889" w:type="dxa"/>
            <w:vMerge/>
            <w:tcMar>
              <w:left w:w="105" w:type="dxa"/>
              <w:right w:w="105" w:type="dxa"/>
            </w:tcMar>
          </w:tcPr>
          <w:p w14:paraId="245DBB1D" w14:textId="77777777" w:rsidR="00F024FA" w:rsidRPr="00F024FA" w:rsidRDefault="00F024FA" w:rsidP="00F024FA">
            <w:pPr>
              <w:spacing w:line="23" w:lineRule="atLeast"/>
              <w:rPr>
                <w:lang w:val="en"/>
              </w:rPr>
            </w:pPr>
          </w:p>
        </w:tc>
        <w:tc>
          <w:tcPr>
            <w:tcW w:w="7461" w:type="dxa"/>
            <w:tcBorders>
              <w:top w:val="single" w:sz="6" w:space="0" w:color="000000" w:themeColor="text1"/>
              <w:bottom w:val="single" w:sz="6" w:space="0" w:color="000000" w:themeColor="text1"/>
              <w:right w:val="single" w:sz="6" w:space="0" w:color="000000" w:themeColor="text1"/>
            </w:tcBorders>
            <w:tcMar>
              <w:left w:w="105" w:type="dxa"/>
              <w:right w:w="105" w:type="dxa"/>
            </w:tcMar>
          </w:tcPr>
          <w:p w14:paraId="3ADFFF35" w14:textId="77777777" w:rsidR="00F024FA" w:rsidRPr="00F024FA" w:rsidRDefault="00F024FA" w:rsidP="00F024FA">
            <w:pPr>
              <w:spacing w:line="23" w:lineRule="atLeast"/>
            </w:pPr>
            <w:hyperlink r:id="rId500" w:history="1">
              <w:r w:rsidRPr="00F024FA">
                <w:rPr>
                  <w:rStyle w:val="Hyperlink"/>
                </w:rPr>
                <w:t>MD Natural Resources Code §8-301</w:t>
              </w:r>
            </w:hyperlink>
          </w:p>
        </w:tc>
      </w:tr>
      <w:tr w:rsidR="00F024FA" w:rsidRPr="00F024FA" w14:paraId="6C3D8DCF" w14:textId="77777777" w:rsidTr="005C0A83">
        <w:trPr>
          <w:trHeight w:val="300"/>
        </w:trPr>
        <w:tc>
          <w:tcPr>
            <w:tcW w:w="1889" w:type="dxa"/>
            <w:vMerge/>
            <w:tcBorders>
              <w:bottom w:val="single" w:sz="6" w:space="0" w:color="000000" w:themeColor="text1"/>
            </w:tcBorders>
            <w:tcMar>
              <w:left w:w="105" w:type="dxa"/>
              <w:right w:w="105" w:type="dxa"/>
            </w:tcMar>
          </w:tcPr>
          <w:p w14:paraId="61A6031B" w14:textId="77777777" w:rsidR="00F024FA" w:rsidRPr="00F024FA" w:rsidRDefault="00F024FA" w:rsidP="00F024FA">
            <w:pPr>
              <w:spacing w:line="23" w:lineRule="atLeast"/>
              <w:rPr>
                <w:lang w:val="en"/>
              </w:rPr>
            </w:pPr>
          </w:p>
        </w:tc>
        <w:tc>
          <w:tcPr>
            <w:tcW w:w="7461" w:type="dxa"/>
            <w:tcBorders>
              <w:top w:val="single" w:sz="6" w:space="0" w:color="000000" w:themeColor="text1"/>
              <w:bottom w:val="single" w:sz="6" w:space="0" w:color="000000" w:themeColor="text1"/>
              <w:right w:val="single" w:sz="6" w:space="0" w:color="000000" w:themeColor="text1"/>
            </w:tcBorders>
            <w:tcMar>
              <w:left w:w="105" w:type="dxa"/>
              <w:right w:w="105" w:type="dxa"/>
            </w:tcMar>
          </w:tcPr>
          <w:p w14:paraId="38D20604" w14:textId="77777777" w:rsidR="00F024FA" w:rsidRPr="00F024FA" w:rsidRDefault="00F024FA" w:rsidP="00F024FA">
            <w:pPr>
              <w:spacing w:line="23" w:lineRule="atLeast"/>
            </w:pPr>
            <w:hyperlink r:id="rId501" w:history="1">
              <w:r w:rsidRPr="00F024FA">
                <w:rPr>
                  <w:rStyle w:val="Hyperlink"/>
                </w:rPr>
                <w:t>1985, June 25, P.L. 64, No. 25</w:t>
              </w:r>
            </w:hyperlink>
          </w:p>
        </w:tc>
      </w:tr>
      <w:tr w:rsidR="00F024FA" w:rsidRPr="00F024FA" w14:paraId="34B94517" w14:textId="77777777" w:rsidTr="005C0A83">
        <w:trPr>
          <w:trHeight w:val="300"/>
        </w:trPr>
        <w:tc>
          <w:tcPr>
            <w:tcW w:w="1889" w:type="dxa"/>
            <w:vMerge w:val="restart"/>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10762D8C" w14:textId="77777777" w:rsidR="00F024FA" w:rsidRPr="00F024FA" w:rsidRDefault="00F024FA" w:rsidP="00F024FA">
            <w:pPr>
              <w:spacing w:line="23" w:lineRule="atLeast"/>
            </w:pPr>
            <w:r w:rsidRPr="00F024FA">
              <w:rPr>
                <w:lang w:val="en"/>
              </w:rPr>
              <w:t>NOAA</w:t>
            </w:r>
          </w:p>
        </w:tc>
        <w:tc>
          <w:tcPr>
            <w:tcW w:w="7461"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20BE0457" w14:textId="77777777" w:rsidR="00F024FA" w:rsidRPr="00F024FA" w:rsidRDefault="00F024FA" w:rsidP="00F024FA">
            <w:pPr>
              <w:spacing w:line="23" w:lineRule="atLeast"/>
            </w:pPr>
            <w:hyperlink r:id="rId502">
              <w:r w:rsidRPr="00F024FA">
                <w:rPr>
                  <w:rStyle w:val="Hyperlink"/>
                  <w:lang w:val="en"/>
                </w:rPr>
                <w:t>NOAA Hydrographic Services ACT 15.U.S. Code §1511d-Chesapeake Bay Office</w:t>
              </w:r>
            </w:hyperlink>
          </w:p>
        </w:tc>
      </w:tr>
      <w:tr w:rsidR="00F024FA" w:rsidRPr="00F024FA" w14:paraId="6D0A3F26" w14:textId="77777777" w:rsidTr="005C0A83">
        <w:trPr>
          <w:trHeight w:val="300"/>
        </w:trPr>
        <w:tc>
          <w:tcPr>
            <w:tcW w:w="1889" w:type="dxa"/>
            <w:vMerge/>
            <w:tcMar>
              <w:left w:w="105" w:type="dxa"/>
              <w:right w:w="105" w:type="dxa"/>
            </w:tcMar>
            <w:vAlign w:val="center"/>
          </w:tcPr>
          <w:p w14:paraId="429C41C5" w14:textId="77777777" w:rsidR="00F024FA" w:rsidRPr="00F024FA" w:rsidRDefault="00F024FA" w:rsidP="00F024FA">
            <w:pPr>
              <w:spacing w:line="23" w:lineRule="atLeast"/>
            </w:pPr>
          </w:p>
        </w:tc>
        <w:tc>
          <w:tcPr>
            <w:tcW w:w="7461"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7F94082A" w14:textId="77777777" w:rsidR="00F024FA" w:rsidRPr="00F024FA" w:rsidRDefault="00F024FA" w:rsidP="00F024FA">
            <w:pPr>
              <w:spacing w:line="23" w:lineRule="atLeast"/>
            </w:pPr>
            <w:hyperlink r:id="rId503">
              <w:r w:rsidRPr="00F024FA">
                <w:rPr>
                  <w:rStyle w:val="Hyperlink"/>
                  <w:lang w:val="en"/>
                </w:rPr>
                <w:t>Magnuson-Stevens Fishery Conservation and Management Act</w:t>
              </w:r>
            </w:hyperlink>
            <w:r w:rsidRPr="00F024FA">
              <w:rPr>
                <w:u w:val="single"/>
                <w:lang w:val="en"/>
              </w:rPr>
              <w:t xml:space="preserve"> </w:t>
            </w:r>
          </w:p>
        </w:tc>
      </w:tr>
      <w:tr w:rsidR="00F024FA" w:rsidRPr="00F024FA" w14:paraId="52A0964C"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3D257371"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60CA7969" w14:textId="77777777" w:rsidR="00F024FA" w:rsidRPr="00F024FA" w:rsidRDefault="00F024FA" w:rsidP="00F024FA">
            <w:pPr>
              <w:spacing w:line="23" w:lineRule="atLeast"/>
            </w:pPr>
            <w:r w:rsidRPr="00F024FA">
              <w:t>Section 510, Water Resources Development Act of 1996, as amended</w:t>
            </w:r>
          </w:p>
        </w:tc>
      </w:tr>
      <w:tr w:rsidR="00F024FA" w:rsidRPr="00F024FA" w14:paraId="2F9C2124" w14:textId="77777777" w:rsidTr="005C0A83">
        <w:trPr>
          <w:trHeight w:val="300"/>
        </w:trPr>
        <w:tc>
          <w:tcPr>
            <w:tcW w:w="1889" w:type="dxa"/>
            <w:vMerge/>
            <w:tcBorders>
              <w:left w:val="single" w:sz="0" w:space="0" w:color="auto"/>
              <w:right w:val="single" w:sz="0" w:space="0" w:color="auto"/>
            </w:tcBorders>
            <w:tcMar>
              <w:left w:w="108" w:type="dxa"/>
              <w:right w:w="108" w:type="dxa"/>
            </w:tcMar>
            <w:vAlign w:val="center"/>
          </w:tcPr>
          <w:p w14:paraId="75B2C3B0"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660A2E39" w14:textId="77777777" w:rsidR="00F024FA" w:rsidRPr="00F024FA" w:rsidRDefault="00F024FA" w:rsidP="00F024FA">
            <w:pPr>
              <w:spacing w:line="23" w:lineRule="atLeast"/>
            </w:pPr>
            <w:r w:rsidRPr="00F024FA">
              <w:t>Section 206, Water Resources Development Act of 1996, as amended</w:t>
            </w:r>
          </w:p>
        </w:tc>
      </w:tr>
      <w:tr w:rsidR="00F024FA" w:rsidRPr="00F024FA" w14:paraId="4C96B22D" w14:textId="77777777" w:rsidTr="005C0A83">
        <w:tc>
          <w:tcPr>
            <w:tcW w:w="1889" w:type="dxa"/>
            <w:vMerge w:val="restart"/>
          </w:tcPr>
          <w:p w14:paraId="13B03327" w14:textId="77777777" w:rsidR="00F024FA" w:rsidRPr="00F024FA" w:rsidRDefault="00F024FA" w:rsidP="00F024FA">
            <w:pPr>
              <w:spacing w:line="23" w:lineRule="atLeast"/>
            </w:pPr>
            <w:r w:rsidRPr="00F024FA">
              <w:t>US FWS</w:t>
            </w:r>
          </w:p>
        </w:tc>
        <w:tc>
          <w:tcPr>
            <w:tcW w:w="7461" w:type="dxa"/>
          </w:tcPr>
          <w:p w14:paraId="69A7272C" w14:textId="77777777" w:rsidR="00F024FA" w:rsidRPr="00F024FA" w:rsidRDefault="00F024FA" w:rsidP="00F024FA">
            <w:pPr>
              <w:spacing w:line="23" w:lineRule="atLeast"/>
              <w:rPr>
                <w:u w:val="single"/>
              </w:rPr>
            </w:pPr>
            <w:r w:rsidRPr="00F024FA">
              <w:t>Chesapeake WILD Act -</w:t>
            </w:r>
            <w:r w:rsidRPr="00F024FA">
              <w:rPr>
                <w:b/>
                <w:bCs/>
              </w:rPr>
              <w:t xml:space="preserve"> </w:t>
            </w:r>
            <w:r w:rsidRPr="00F024FA">
              <w:t>16 U.S.C. § 3703 note; enacted via Title I, Section 111 of the America's Conservation Enhancement (ACE) Act (Public Law No: 116-188)</w:t>
            </w:r>
          </w:p>
        </w:tc>
      </w:tr>
      <w:tr w:rsidR="00F024FA" w:rsidRPr="00F024FA" w14:paraId="51816D82" w14:textId="77777777" w:rsidTr="005C0A83">
        <w:tc>
          <w:tcPr>
            <w:tcW w:w="1889" w:type="dxa"/>
            <w:vMerge/>
          </w:tcPr>
          <w:p w14:paraId="4C3E5777" w14:textId="77777777" w:rsidR="00F024FA" w:rsidRPr="00F024FA" w:rsidRDefault="00F024FA" w:rsidP="00F024FA">
            <w:pPr>
              <w:spacing w:line="23" w:lineRule="atLeast"/>
            </w:pPr>
          </w:p>
        </w:tc>
        <w:tc>
          <w:tcPr>
            <w:tcW w:w="7461" w:type="dxa"/>
          </w:tcPr>
          <w:p w14:paraId="0EAE5862" w14:textId="77777777" w:rsidR="00F024FA" w:rsidRPr="00F024FA" w:rsidRDefault="00F024FA" w:rsidP="00F024FA">
            <w:pPr>
              <w:spacing w:line="23" w:lineRule="atLeast"/>
            </w:pPr>
            <w:r w:rsidRPr="00F024FA">
              <w:t>Anadromous Fish Conservation Act - Codified under 16 U.S.C. §§ 757a–757g.</w:t>
            </w:r>
          </w:p>
        </w:tc>
      </w:tr>
      <w:tr w:rsidR="00F024FA" w:rsidRPr="00F024FA" w14:paraId="29ACB4F3" w14:textId="77777777" w:rsidTr="005C0A83">
        <w:tc>
          <w:tcPr>
            <w:tcW w:w="1889" w:type="dxa"/>
            <w:vMerge/>
          </w:tcPr>
          <w:p w14:paraId="6D53001F" w14:textId="77777777" w:rsidR="00F024FA" w:rsidRPr="00F024FA" w:rsidRDefault="00F024FA" w:rsidP="00F024FA">
            <w:pPr>
              <w:spacing w:line="23" w:lineRule="atLeast"/>
            </w:pPr>
          </w:p>
        </w:tc>
        <w:tc>
          <w:tcPr>
            <w:tcW w:w="7461" w:type="dxa"/>
          </w:tcPr>
          <w:p w14:paraId="243894AF" w14:textId="77777777" w:rsidR="00F024FA" w:rsidRPr="00F024FA" w:rsidRDefault="00F024FA" w:rsidP="00F024FA">
            <w:pPr>
              <w:spacing w:line="23" w:lineRule="atLeast"/>
              <w:rPr>
                <w:u w:val="single"/>
              </w:rPr>
            </w:pPr>
            <w:r w:rsidRPr="00F024FA">
              <w:t>National Wildlife Refuge System Improvement Act - Codified under 16 U.S.C. §§ 668dd–668ee</w:t>
            </w:r>
          </w:p>
        </w:tc>
      </w:tr>
    </w:tbl>
    <w:p w14:paraId="61A68AAB" w14:textId="77777777" w:rsidR="00F024FA" w:rsidRPr="00F024FA" w:rsidRDefault="00F024FA" w:rsidP="00F024FA">
      <w:pPr>
        <w:spacing w:after="0" w:line="23" w:lineRule="atLeast"/>
      </w:pPr>
    </w:p>
    <w:tbl>
      <w:tblPr>
        <w:tblStyle w:val="TableGrid"/>
        <w:tblW w:w="0" w:type="auto"/>
        <w:tblLook w:val="04A0" w:firstRow="1" w:lastRow="0" w:firstColumn="1" w:lastColumn="0" w:noHBand="0" w:noVBand="1"/>
      </w:tblPr>
      <w:tblGrid>
        <w:gridCol w:w="1889"/>
        <w:gridCol w:w="7461"/>
      </w:tblGrid>
      <w:tr w:rsidR="00F024FA" w:rsidRPr="00F024FA" w14:paraId="46162366" w14:textId="77777777" w:rsidTr="005C0A83">
        <w:tc>
          <w:tcPr>
            <w:tcW w:w="9350" w:type="dxa"/>
            <w:gridSpan w:val="2"/>
          </w:tcPr>
          <w:p w14:paraId="4D22AB65" w14:textId="77777777" w:rsidR="00F024FA" w:rsidRPr="00F024FA" w:rsidRDefault="00F024FA" w:rsidP="00E813B0">
            <w:pPr>
              <w:pStyle w:val="Heading4"/>
            </w:pPr>
            <w:bookmarkStart w:id="190" w:name="_Toc243295363"/>
            <w:bookmarkStart w:id="191" w:name="_Toc243297204"/>
            <w:bookmarkStart w:id="192" w:name="_Toc243574126"/>
            <w:bookmarkStart w:id="193" w:name="_Toc243575846"/>
            <w:r w:rsidRPr="00F024FA">
              <w:t>Outcome: Fish Passage</w:t>
            </w:r>
            <w:bookmarkEnd w:id="190"/>
            <w:bookmarkEnd w:id="191"/>
            <w:bookmarkEnd w:id="192"/>
            <w:bookmarkEnd w:id="193"/>
          </w:p>
        </w:tc>
      </w:tr>
      <w:tr w:rsidR="00F024FA" w:rsidRPr="00F024FA" w14:paraId="6582EA8B" w14:textId="77777777" w:rsidTr="005C0A83">
        <w:tc>
          <w:tcPr>
            <w:tcW w:w="1889" w:type="dxa"/>
          </w:tcPr>
          <w:p w14:paraId="5A58D47F" w14:textId="77777777" w:rsidR="00F024FA" w:rsidRPr="00F024FA" w:rsidRDefault="00F024FA" w:rsidP="00F024FA">
            <w:pPr>
              <w:spacing w:line="23" w:lineRule="atLeast"/>
              <w:rPr>
                <w:b/>
                <w:bCs/>
              </w:rPr>
            </w:pPr>
            <w:r w:rsidRPr="00F024FA">
              <w:rPr>
                <w:b/>
                <w:bCs/>
              </w:rPr>
              <w:t>Signatory</w:t>
            </w:r>
          </w:p>
        </w:tc>
        <w:tc>
          <w:tcPr>
            <w:tcW w:w="7461" w:type="dxa"/>
          </w:tcPr>
          <w:p w14:paraId="1CDD012D"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41AD54A3"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6A6CD679" w14:textId="77777777" w:rsidR="00F024FA" w:rsidRPr="00F024FA" w:rsidRDefault="00F024FA" w:rsidP="00F024FA">
            <w:pPr>
              <w:spacing w:line="23" w:lineRule="atLeast"/>
            </w:pPr>
            <w:r w:rsidRPr="00F024FA">
              <w:t>District of Columbia</w:t>
            </w:r>
          </w:p>
        </w:tc>
        <w:tc>
          <w:tcPr>
            <w:tcW w:w="7461"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6C6CC316" w14:textId="77777777" w:rsidR="00F024FA" w:rsidRPr="00F024FA" w:rsidRDefault="00F024FA" w:rsidP="00F024FA">
            <w:pPr>
              <w:spacing w:line="23" w:lineRule="atLeast"/>
            </w:pPr>
            <w:r w:rsidRPr="00F024FA">
              <w:t>D.C. Law 5-188; D.C. Official Code § 8-103.01 et</w:t>
            </w:r>
          </w:p>
          <w:p w14:paraId="238508BF" w14:textId="77777777" w:rsidR="00F024FA" w:rsidRPr="00F024FA" w:rsidRDefault="00F024FA" w:rsidP="00F024FA">
            <w:pPr>
              <w:spacing w:line="23" w:lineRule="atLeast"/>
            </w:pPr>
            <w:r w:rsidRPr="00F024FA">
              <w:t>seq.) The Water Pollution Control Act of 1984, effective March 16, 1985, as amended</w:t>
            </w:r>
          </w:p>
        </w:tc>
      </w:tr>
      <w:tr w:rsidR="00F024FA" w:rsidRPr="00F024FA" w14:paraId="433ECFAB" w14:textId="77777777" w:rsidTr="005C0A83">
        <w:trPr>
          <w:trHeight w:val="300"/>
        </w:trPr>
        <w:tc>
          <w:tcPr>
            <w:tcW w:w="1889" w:type="dxa"/>
            <w:vMerge/>
            <w:tcMar>
              <w:left w:w="105" w:type="dxa"/>
              <w:right w:w="105" w:type="dxa"/>
            </w:tcMar>
            <w:vAlign w:val="center"/>
          </w:tcPr>
          <w:p w14:paraId="3194D578" w14:textId="77777777" w:rsidR="00F024FA" w:rsidRPr="00F024FA" w:rsidRDefault="00F024FA" w:rsidP="00F024FA">
            <w:pPr>
              <w:spacing w:line="23" w:lineRule="atLeast"/>
            </w:pPr>
          </w:p>
        </w:tc>
        <w:tc>
          <w:tcPr>
            <w:tcW w:w="7461" w:type="dxa"/>
            <w:tcBorders>
              <w:top w:val="single" w:sz="8" w:space="0" w:color="000000" w:themeColor="text1"/>
              <w:left w:val="nil"/>
              <w:bottom w:val="single" w:sz="8" w:space="0" w:color="auto"/>
              <w:right w:val="single" w:sz="8" w:space="0" w:color="auto"/>
            </w:tcBorders>
            <w:tcMar>
              <w:left w:w="105" w:type="dxa"/>
              <w:right w:w="105" w:type="dxa"/>
            </w:tcMar>
          </w:tcPr>
          <w:p w14:paraId="35CE37C8" w14:textId="77777777" w:rsidR="00F024FA" w:rsidRPr="00F024FA" w:rsidRDefault="00F024FA" w:rsidP="00F024FA">
            <w:pPr>
              <w:spacing w:line="23" w:lineRule="atLeast"/>
            </w:pPr>
            <w:bookmarkStart w:id="194" w:name="_Toc243294668"/>
            <w:bookmarkStart w:id="195" w:name="_Toc243295364"/>
            <w:r w:rsidRPr="00F024FA">
              <w:t>D.C. Law 21-282. Fisheries and Wildlife Omnibus Amendment Act of 2016.</w:t>
            </w:r>
            <w:bookmarkEnd w:id="194"/>
            <w:bookmarkEnd w:id="195"/>
          </w:p>
        </w:tc>
      </w:tr>
      <w:tr w:rsidR="00F024FA" w:rsidRPr="00F024FA" w14:paraId="6A448CF5" w14:textId="77777777" w:rsidTr="005C0A83">
        <w:tc>
          <w:tcPr>
            <w:tcW w:w="1889" w:type="dxa"/>
          </w:tcPr>
          <w:p w14:paraId="5BB1AF0F" w14:textId="77777777" w:rsidR="00F024FA" w:rsidRPr="00F024FA" w:rsidRDefault="00F024FA" w:rsidP="00F024FA">
            <w:pPr>
              <w:spacing w:line="23" w:lineRule="atLeast"/>
            </w:pPr>
            <w:r w:rsidRPr="00F024FA">
              <w:t>Maryland</w:t>
            </w:r>
          </w:p>
        </w:tc>
        <w:tc>
          <w:tcPr>
            <w:tcW w:w="7461" w:type="dxa"/>
          </w:tcPr>
          <w:p w14:paraId="4A95A76B" w14:textId="77777777" w:rsidR="00F024FA" w:rsidRPr="00F024FA" w:rsidRDefault="00F024FA" w:rsidP="00F024FA">
            <w:pPr>
              <w:spacing w:line="23" w:lineRule="atLeast"/>
            </w:pPr>
            <w:hyperlink r:id="rId504" w:history="1">
              <w:r w:rsidRPr="00F024FA">
                <w:rPr>
                  <w:rStyle w:val="Hyperlink"/>
                </w:rPr>
                <w:t>MD Natural Resources Code § 4-501</w:t>
              </w:r>
            </w:hyperlink>
            <w:r w:rsidRPr="00F024FA">
              <w:rPr>
                <w:u w:val="single"/>
              </w:rPr>
              <w:t xml:space="preserve"> Fish Passage Obstruction Prohibition</w:t>
            </w:r>
          </w:p>
        </w:tc>
      </w:tr>
      <w:tr w:rsidR="00F024FA" w:rsidRPr="00F024FA" w14:paraId="2C410E21" w14:textId="77777777" w:rsidTr="005C0A83">
        <w:tc>
          <w:tcPr>
            <w:tcW w:w="1889" w:type="dxa"/>
            <w:vMerge w:val="restart"/>
          </w:tcPr>
          <w:p w14:paraId="62E09215" w14:textId="77777777" w:rsidR="00F024FA" w:rsidRPr="00F024FA" w:rsidRDefault="00F024FA" w:rsidP="00F024FA">
            <w:pPr>
              <w:spacing w:line="23" w:lineRule="atLeast"/>
            </w:pPr>
            <w:r w:rsidRPr="00F024FA">
              <w:t>Pennsylvania</w:t>
            </w:r>
          </w:p>
        </w:tc>
        <w:tc>
          <w:tcPr>
            <w:tcW w:w="7461" w:type="dxa"/>
          </w:tcPr>
          <w:p w14:paraId="5C510BDD" w14:textId="77777777" w:rsidR="00F024FA" w:rsidRPr="00F024FA" w:rsidRDefault="00F024FA" w:rsidP="00F024FA">
            <w:pPr>
              <w:spacing w:line="23" w:lineRule="atLeast"/>
            </w:pPr>
            <w:hyperlink r:id="rId505">
              <w:r w:rsidRPr="00F024FA">
                <w:rPr>
                  <w:rStyle w:val="Hyperlink"/>
                </w:rPr>
                <w:t>Dam Safety and Encroachments Act</w:t>
              </w:r>
            </w:hyperlink>
          </w:p>
        </w:tc>
      </w:tr>
      <w:tr w:rsidR="00F024FA" w:rsidRPr="00F024FA" w14:paraId="18673D7A" w14:textId="77777777" w:rsidTr="005C0A83">
        <w:tc>
          <w:tcPr>
            <w:tcW w:w="1889" w:type="dxa"/>
            <w:vMerge/>
          </w:tcPr>
          <w:p w14:paraId="56C7D098" w14:textId="77777777" w:rsidR="00F024FA" w:rsidRPr="00F024FA" w:rsidRDefault="00F024FA" w:rsidP="00F024FA">
            <w:pPr>
              <w:spacing w:line="23" w:lineRule="atLeast"/>
            </w:pPr>
          </w:p>
        </w:tc>
        <w:tc>
          <w:tcPr>
            <w:tcW w:w="7461" w:type="dxa"/>
          </w:tcPr>
          <w:p w14:paraId="4A9A316F" w14:textId="77777777" w:rsidR="00F024FA" w:rsidRPr="00F024FA" w:rsidRDefault="00F024FA" w:rsidP="00F024FA">
            <w:pPr>
              <w:spacing w:line="23" w:lineRule="atLeast"/>
              <w:rPr>
                <w:u w:val="single"/>
              </w:rPr>
            </w:pPr>
            <w:hyperlink r:id="rId506" w:history="1">
              <w:r w:rsidRPr="00F024FA">
                <w:rPr>
                  <w:rStyle w:val="Hyperlink"/>
                </w:rPr>
                <w:t>25 Pa. Code Chapter 105. Dam Safety And Waterway Management</w:t>
              </w:r>
            </w:hyperlink>
          </w:p>
        </w:tc>
      </w:tr>
      <w:tr w:rsidR="00F024FA" w:rsidRPr="00F024FA" w14:paraId="447799CA" w14:textId="77777777" w:rsidTr="005C0A83">
        <w:tc>
          <w:tcPr>
            <w:tcW w:w="1889" w:type="dxa"/>
            <w:vMerge/>
          </w:tcPr>
          <w:p w14:paraId="4BAE361B" w14:textId="77777777" w:rsidR="00F024FA" w:rsidRPr="00F024FA" w:rsidRDefault="00F024FA" w:rsidP="00F024FA">
            <w:pPr>
              <w:spacing w:line="23" w:lineRule="atLeast"/>
            </w:pPr>
          </w:p>
        </w:tc>
        <w:tc>
          <w:tcPr>
            <w:tcW w:w="7461" w:type="dxa"/>
          </w:tcPr>
          <w:p w14:paraId="755E79E7" w14:textId="77777777" w:rsidR="00F024FA" w:rsidRPr="00F024FA" w:rsidRDefault="00F024FA" w:rsidP="00F024FA">
            <w:pPr>
              <w:spacing w:line="23" w:lineRule="atLeast"/>
            </w:pPr>
            <w:hyperlink r:id="rId507">
              <w:r w:rsidRPr="00F024FA">
                <w:rPr>
                  <w:rStyle w:val="Hyperlink"/>
                </w:rPr>
                <w:t>PA Code Title 58 Chapter 57 Subchapter B. Policy on Development of Hydropower at Existing or Proposed Dams in the Commonwealth</w:t>
              </w:r>
            </w:hyperlink>
          </w:p>
        </w:tc>
      </w:tr>
      <w:tr w:rsidR="00F024FA" w:rsidRPr="00F024FA" w14:paraId="73883540" w14:textId="77777777" w:rsidTr="005C0A83">
        <w:tc>
          <w:tcPr>
            <w:tcW w:w="1889" w:type="dxa"/>
          </w:tcPr>
          <w:p w14:paraId="3B53B26D" w14:textId="77777777" w:rsidR="00F024FA" w:rsidRPr="00F024FA" w:rsidRDefault="00F024FA" w:rsidP="00F024FA">
            <w:pPr>
              <w:spacing w:line="23" w:lineRule="atLeast"/>
            </w:pPr>
            <w:r w:rsidRPr="00F024FA">
              <w:t>Virginia</w:t>
            </w:r>
          </w:p>
        </w:tc>
        <w:tc>
          <w:tcPr>
            <w:tcW w:w="7461" w:type="dxa"/>
          </w:tcPr>
          <w:p w14:paraId="14F0C37C" w14:textId="77777777" w:rsidR="00F024FA" w:rsidRPr="00F024FA" w:rsidRDefault="00F024FA" w:rsidP="00F024FA">
            <w:pPr>
              <w:spacing w:line="23" w:lineRule="atLeast"/>
            </w:pPr>
            <w:hyperlink r:id="rId508" w:history="1">
              <w:r w:rsidRPr="00F024FA">
                <w:rPr>
                  <w:rStyle w:val="Hyperlink"/>
                </w:rPr>
                <w:t>29.1-532</w:t>
              </w:r>
            </w:hyperlink>
            <w:r w:rsidRPr="00F024FA">
              <w:t xml:space="preserve">, </w:t>
            </w:r>
            <w:hyperlink r:id="rId509" w:history="1">
              <w:r w:rsidRPr="00F024FA">
                <w:rPr>
                  <w:rStyle w:val="Hyperlink"/>
                </w:rPr>
                <w:t>29.1-101.9</w:t>
              </w:r>
            </w:hyperlink>
            <w:r w:rsidRPr="00F024FA">
              <w:t xml:space="preserve"> Code of Virginia</w:t>
            </w:r>
          </w:p>
        </w:tc>
      </w:tr>
      <w:tr w:rsidR="00F024FA" w:rsidRPr="00F024FA" w14:paraId="705B6404" w14:textId="77777777" w:rsidTr="005C0A83">
        <w:tc>
          <w:tcPr>
            <w:tcW w:w="1889" w:type="dxa"/>
          </w:tcPr>
          <w:p w14:paraId="4B6FC3D9" w14:textId="77777777" w:rsidR="00F024FA" w:rsidRPr="00F024FA" w:rsidRDefault="00F024FA" w:rsidP="00F024FA">
            <w:pPr>
              <w:spacing w:line="23" w:lineRule="atLeast"/>
            </w:pPr>
            <w:r w:rsidRPr="00F024FA">
              <w:t>West Virginia</w:t>
            </w:r>
          </w:p>
        </w:tc>
        <w:tc>
          <w:tcPr>
            <w:tcW w:w="7461" w:type="dxa"/>
          </w:tcPr>
          <w:p w14:paraId="19B92F61" w14:textId="77777777" w:rsidR="00F024FA" w:rsidRPr="00F024FA" w:rsidRDefault="00F024FA" w:rsidP="00F024FA">
            <w:pPr>
              <w:spacing w:line="23" w:lineRule="atLeast"/>
            </w:pPr>
            <w:r w:rsidRPr="00F024FA">
              <w:t xml:space="preserve">In West Virginia, the core statutory law that directly mandates and focuses on </w:t>
            </w:r>
            <w:r w:rsidRPr="00F024FA">
              <w:rPr>
                <w:b/>
                <w:bCs/>
              </w:rPr>
              <w:t>fish passage</w:t>
            </w:r>
            <w:r w:rsidRPr="00F024FA">
              <w:t xml:space="preserve"> is </w:t>
            </w:r>
            <w:hyperlink r:id="rId510" w:tgtFrame="_blank" w:history="1">
              <w:r w:rsidRPr="00F024FA">
                <w:rPr>
                  <w:rStyle w:val="Hyperlink"/>
                </w:rPr>
                <w:t>West Virginia Code §61-3-47</w:t>
              </w:r>
            </w:hyperlink>
            <w:r w:rsidRPr="00F024FA">
              <w:t xml:space="preserve"> (Dams or obstructions in watercourses; penalty).</w:t>
            </w:r>
          </w:p>
        </w:tc>
      </w:tr>
      <w:tr w:rsidR="00F024FA" w:rsidRPr="00F024FA" w14:paraId="23DD8912" w14:textId="77777777" w:rsidTr="005C0A83">
        <w:tc>
          <w:tcPr>
            <w:tcW w:w="1889" w:type="dxa"/>
            <w:vMerge w:val="restart"/>
          </w:tcPr>
          <w:p w14:paraId="7D18EE1A" w14:textId="77777777" w:rsidR="00F024FA" w:rsidRPr="00F024FA" w:rsidRDefault="00F024FA" w:rsidP="00F024FA">
            <w:pPr>
              <w:spacing w:line="23" w:lineRule="atLeast"/>
            </w:pPr>
            <w:r w:rsidRPr="00F024FA">
              <w:t>Chesapeake Bay Commission</w:t>
            </w:r>
          </w:p>
        </w:tc>
        <w:tc>
          <w:tcPr>
            <w:tcW w:w="7461" w:type="dxa"/>
          </w:tcPr>
          <w:p w14:paraId="40735701" w14:textId="77777777" w:rsidR="00F024FA" w:rsidRPr="00F024FA" w:rsidRDefault="00F024FA" w:rsidP="00F024FA">
            <w:pPr>
              <w:spacing w:line="23" w:lineRule="atLeast"/>
            </w:pPr>
            <w:hyperlink r:id="rId511" w:history="1">
              <w:r w:rsidRPr="00F024FA">
                <w:rPr>
                  <w:rStyle w:val="Hyperlink"/>
                </w:rPr>
                <w:t>Va. Code § 30-240</w:t>
              </w:r>
            </w:hyperlink>
          </w:p>
        </w:tc>
      </w:tr>
      <w:tr w:rsidR="00F024FA" w:rsidRPr="00F024FA" w14:paraId="687A128B" w14:textId="77777777" w:rsidTr="005C0A83">
        <w:tc>
          <w:tcPr>
            <w:tcW w:w="1889" w:type="dxa"/>
            <w:vMerge/>
          </w:tcPr>
          <w:p w14:paraId="04E04ADD" w14:textId="77777777" w:rsidR="00F024FA" w:rsidRPr="00F024FA" w:rsidRDefault="00F024FA" w:rsidP="00F024FA">
            <w:pPr>
              <w:spacing w:line="23" w:lineRule="atLeast"/>
            </w:pPr>
          </w:p>
        </w:tc>
        <w:tc>
          <w:tcPr>
            <w:tcW w:w="7461" w:type="dxa"/>
          </w:tcPr>
          <w:p w14:paraId="2BA4B32A" w14:textId="77777777" w:rsidR="00F024FA" w:rsidRPr="00F024FA" w:rsidRDefault="00F024FA" w:rsidP="00F024FA">
            <w:pPr>
              <w:spacing w:line="23" w:lineRule="atLeast"/>
            </w:pPr>
            <w:hyperlink r:id="rId512" w:history="1">
              <w:r w:rsidRPr="00F024FA">
                <w:rPr>
                  <w:rStyle w:val="Hyperlink"/>
                </w:rPr>
                <w:t>MD Natural Resources Code §8-301</w:t>
              </w:r>
            </w:hyperlink>
          </w:p>
        </w:tc>
      </w:tr>
      <w:tr w:rsidR="00F024FA" w:rsidRPr="00F024FA" w14:paraId="72F7CAF1" w14:textId="77777777" w:rsidTr="005C0A83">
        <w:tc>
          <w:tcPr>
            <w:tcW w:w="1889" w:type="dxa"/>
            <w:vMerge/>
          </w:tcPr>
          <w:p w14:paraId="2E2658DB" w14:textId="77777777" w:rsidR="00F024FA" w:rsidRPr="00F024FA" w:rsidRDefault="00F024FA" w:rsidP="00F024FA">
            <w:pPr>
              <w:spacing w:line="23" w:lineRule="atLeast"/>
            </w:pPr>
          </w:p>
        </w:tc>
        <w:tc>
          <w:tcPr>
            <w:tcW w:w="7461" w:type="dxa"/>
          </w:tcPr>
          <w:p w14:paraId="102B94CA" w14:textId="77777777" w:rsidR="00F024FA" w:rsidRPr="00F024FA" w:rsidRDefault="00F024FA" w:rsidP="00F024FA">
            <w:pPr>
              <w:spacing w:line="23" w:lineRule="atLeast"/>
            </w:pPr>
            <w:hyperlink r:id="rId513" w:history="1">
              <w:r w:rsidRPr="00F024FA">
                <w:rPr>
                  <w:rStyle w:val="Hyperlink"/>
                </w:rPr>
                <w:t>1985, June 25, P.L. 64, No. 25</w:t>
              </w:r>
            </w:hyperlink>
          </w:p>
        </w:tc>
      </w:tr>
      <w:tr w:rsidR="00F024FA" w:rsidRPr="00F024FA" w14:paraId="05F471C3"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27317D48"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30A00534" w14:textId="77777777" w:rsidR="00F024FA" w:rsidRPr="00F024FA" w:rsidRDefault="00F024FA" w:rsidP="00F024FA">
            <w:pPr>
              <w:spacing w:line="23" w:lineRule="atLeast"/>
            </w:pPr>
            <w:r w:rsidRPr="00F024FA">
              <w:t>Section 510, Water Resources Development Act of 1996, as amended</w:t>
            </w:r>
          </w:p>
        </w:tc>
      </w:tr>
      <w:tr w:rsidR="00F024FA" w:rsidRPr="00F024FA" w14:paraId="0E420582" w14:textId="77777777" w:rsidTr="005C0A83">
        <w:trPr>
          <w:trHeight w:val="300"/>
        </w:trPr>
        <w:tc>
          <w:tcPr>
            <w:tcW w:w="1889" w:type="dxa"/>
            <w:vMerge/>
            <w:tcBorders>
              <w:left w:val="single" w:sz="0" w:space="0" w:color="auto"/>
              <w:right w:val="single" w:sz="0" w:space="0" w:color="auto"/>
            </w:tcBorders>
            <w:tcMar>
              <w:left w:w="108" w:type="dxa"/>
              <w:right w:w="108" w:type="dxa"/>
            </w:tcMar>
            <w:vAlign w:val="center"/>
          </w:tcPr>
          <w:p w14:paraId="0DBCFF77"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26A11F7F" w14:textId="77777777" w:rsidR="00F024FA" w:rsidRPr="00F024FA" w:rsidRDefault="00F024FA" w:rsidP="00F024FA">
            <w:pPr>
              <w:spacing w:line="23" w:lineRule="atLeast"/>
            </w:pPr>
            <w:r w:rsidRPr="00F024FA">
              <w:t>Section 206, Water Resources Development Act of 1996, as amended</w:t>
            </w:r>
          </w:p>
        </w:tc>
      </w:tr>
      <w:tr w:rsidR="00F024FA" w:rsidRPr="00F024FA" w14:paraId="1335AF53" w14:textId="77777777" w:rsidTr="005C0A83">
        <w:tc>
          <w:tcPr>
            <w:tcW w:w="1889" w:type="dxa"/>
            <w:vMerge w:val="restart"/>
          </w:tcPr>
          <w:p w14:paraId="15DA12D0" w14:textId="77777777" w:rsidR="00F024FA" w:rsidRPr="00F024FA" w:rsidRDefault="00F024FA" w:rsidP="00F024FA">
            <w:pPr>
              <w:spacing w:line="23" w:lineRule="atLeast"/>
            </w:pPr>
            <w:r w:rsidRPr="00F024FA">
              <w:lastRenderedPageBreak/>
              <w:t>US FWS</w:t>
            </w:r>
          </w:p>
        </w:tc>
        <w:tc>
          <w:tcPr>
            <w:tcW w:w="7461" w:type="dxa"/>
          </w:tcPr>
          <w:p w14:paraId="6A106D15" w14:textId="77777777" w:rsidR="00F024FA" w:rsidRPr="00F024FA" w:rsidRDefault="00F024FA" w:rsidP="00F024FA">
            <w:pPr>
              <w:spacing w:line="23" w:lineRule="atLeast"/>
              <w:rPr>
                <w:u w:val="single"/>
              </w:rPr>
            </w:pPr>
            <w:r w:rsidRPr="00F024FA">
              <w:t>Chesapeake WILD Act -</w:t>
            </w:r>
            <w:r w:rsidRPr="00F024FA">
              <w:rPr>
                <w:b/>
                <w:bCs/>
              </w:rPr>
              <w:t xml:space="preserve"> </w:t>
            </w:r>
            <w:r w:rsidRPr="00F024FA">
              <w:t>16 U.S.C. § 3703 note; enacted via Title I, Section 111 of the America's Conservation Enhancement (ACE) Act (Public Law No: 116-188)</w:t>
            </w:r>
          </w:p>
        </w:tc>
      </w:tr>
      <w:tr w:rsidR="00F024FA" w:rsidRPr="00F024FA" w14:paraId="4E2A83CA" w14:textId="77777777" w:rsidTr="005C0A83">
        <w:tc>
          <w:tcPr>
            <w:tcW w:w="1889" w:type="dxa"/>
            <w:vMerge/>
          </w:tcPr>
          <w:p w14:paraId="0D93BDD3" w14:textId="77777777" w:rsidR="00F024FA" w:rsidRPr="00F024FA" w:rsidRDefault="00F024FA" w:rsidP="00F024FA">
            <w:pPr>
              <w:spacing w:line="23" w:lineRule="atLeast"/>
            </w:pPr>
          </w:p>
        </w:tc>
        <w:tc>
          <w:tcPr>
            <w:tcW w:w="7461" w:type="dxa"/>
          </w:tcPr>
          <w:p w14:paraId="77E603BE" w14:textId="77777777" w:rsidR="00F024FA" w:rsidRPr="00F024FA" w:rsidRDefault="00F024FA" w:rsidP="00F024FA">
            <w:pPr>
              <w:spacing w:line="23" w:lineRule="atLeast"/>
              <w:rPr>
                <w:u w:val="single"/>
              </w:rPr>
            </w:pPr>
            <w:r w:rsidRPr="00F024FA">
              <w:t>Anadromous Fish Conservation Act - Codified under 16 U.S.C. §§ 757a–757g.</w:t>
            </w:r>
          </w:p>
        </w:tc>
      </w:tr>
    </w:tbl>
    <w:p w14:paraId="500EA849" w14:textId="77777777" w:rsidR="00F024FA" w:rsidRPr="00F024FA" w:rsidRDefault="00F024FA" w:rsidP="00F024FA">
      <w:pPr>
        <w:spacing w:after="0" w:line="23" w:lineRule="atLeast"/>
      </w:pPr>
    </w:p>
    <w:tbl>
      <w:tblPr>
        <w:tblStyle w:val="TableGrid"/>
        <w:tblW w:w="0" w:type="auto"/>
        <w:tblLook w:val="04A0" w:firstRow="1" w:lastRow="0" w:firstColumn="1" w:lastColumn="0" w:noHBand="0" w:noVBand="1"/>
      </w:tblPr>
      <w:tblGrid>
        <w:gridCol w:w="1889"/>
        <w:gridCol w:w="7461"/>
      </w:tblGrid>
      <w:tr w:rsidR="00F024FA" w:rsidRPr="00F024FA" w14:paraId="0047C4F8" w14:textId="77777777" w:rsidTr="005C0A83">
        <w:tc>
          <w:tcPr>
            <w:tcW w:w="9350" w:type="dxa"/>
            <w:gridSpan w:val="2"/>
          </w:tcPr>
          <w:p w14:paraId="5D5AD26F" w14:textId="77777777" w:rsidR="00F024FA" w:rsidRPr="00F024FA" w:rsidRDefault="00F024FA" w:rsidP="00E813B0">
            <w:pPr>
              <w:pStyle w:val="Heading4"/>
            </w:pPr>
            <w:bookmarkStart w:id="196" w:name="_Toc243295365"/>
            <w:bookmarkStart w:id="197" w:name="_Toc243297205"/>
            <w:bookmarkStart w:id="198" w:name="_Toc243574127"/>
            <w:bookmarkStart w:id="199" w:name="_Toc243575847"/>
            <w:r w:rsidRPr="00F024FA">
              <w:t>Outcome: Oysters</w:t>
            </w:r>
            <w:bookmarkEnd w:id="196"/>
            <w:bookmarkEnd w:id="197"/>
            <w:bookmarkEnd w:id="198"/>
            <w:bookmarkEnd w:id="199"/>
          </w:p>
        </w:tc>
      </w:tr>
      <w:tr w:rsidR="00F024FA" w:rsidRPr="00F024FA" w14:paraId="023DF591" w14:textId="77777777" w:rsidTr="005C0A83">
        <w:tc>
          <w:tcPr>
            <w:tcW w:w="1889" w:type="dxa"/>
          </w:tcPr>
          <w:p w14:paraId="5C5C0CFF" w14:textId="77777777" w:rsidR="00F024FA" w:rsidRPr="00F024FA" w:rsidRDefault="00F024FA" w:rsidP="00F024FA">
            <w:pPr>
              <w:spacing w:line="23" w:lineRule="atLeast"/>
              <w:rPr>
                <w:b/>
                <w:bCs/>
              </w:rPr>
            </w:pPr>
            <w:r w:rsidRPr="00F024FA">
              <w:rPr>
                <w:b/>
                <w:bCs/>
              </w:rPr>
              <w:t>Signatory</w:t>
            </w:r>
          </w:p>
        </w:tc>
        <w:tc>
          <w:tcPr>
            <w:tcW w:w="7461" w:type="dxa"/>
          </w:tcPr>
          <w:p w14:paraId="526B879A"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3799BDD0" w14:textId="77777777" w:rsidTr="005C0A83">
        <w:tc>
          <w:tcPr>
            <w:tcW w:w="1889" w:type="dxa"/>
            <w:vMerge w:val="restart"/>
          </w:tcPr>
          <w:p w14:paraId="1E026E41" w14:textId="77777777" w:rsidR="00F024FA" w:rsidRPr="00F024FA" w:rsidRDefault="00F024FA" w:rsidP="00F024FA">
            <w:pPr>
              <w:spacing w:line="23" w:lineRule="atLeast"/>
            </w:pPr>
            <w:r w:rsidRPr="00F024FA">
              <w:t>Maryland</w:t>
            </w:r>
          </w:p>
        </w:tc>
        <w:tc>
          <w:tcPr>
            <w:tcW w:w="7461" w:type="dxa"/>
          </w:tcPr>
          <w:p w14:paraId="5E4C7E64" w14:textId="77777777" w:rsidR="00F024FA" w:rsidRPr="00F024FA" w:rsidRDefault="00F024FA" w:rsidP="00F024FA">
            <w:pPr>
              <w:spacing w:line="23" w:lineRule="atLeast"/>
              <w:rPr>
                <w:u w:val="single"/>
              </w:rPr>
            </w:pPr>
            <w:hyperlink r:id="rId514" w:history="1">
              <w:r w:rsidRPr="00F024FA">
                <w:rPr>
                  <w:rStyle w:val="Hyperlink"/>
                </w:rPr>
                <w:t>COMAR 08.02.04</w:t>
              </w:r>
            </w:hyperlink>
            <w:r w:rsidRPr="00F024FA">
              <w:rPr>
                <w:u w:val="single"/>
              </w:rPr>
              <w:t> Oysters</w:t>
            </w:r>
          </w:p>
        </w:tc>
      </w:tr>
      <w:tr w:rsidR="00F024FA" w:rsidRPr="00F024FA" w14:paraId="72788B7B" w14:textId="77777777" w:rsidTr="005C0A83">
        <w:tc>
          <w:tcPr>
            <w:tcW w:w="1889" w:type="dxa"/>
            <w:vMerge/>
          </w:tcPr>
          <w:p w14:paraId="2013953A" w14:textId="77777777" w:rsidR="00F024FA" w:rsidRPr="00F024FA" w:rsidRDefault="00F024FA" w:rsidP="00F024FA">
            <w:pPr>
              <w:spacing w:line="23" w:lineRule="atLeast"/>
            </w:pPr>
          </w:p>
        </w:tc>
        <w:tc>
          <w:tcPr>
            <w:tcW w:w="7461" w:type="dxa"/>
          </w:tcPr>
          <w:p w14:paraId="2A50A28C" w14:textId="77777777" w:rsidR="00F024FA" w:rsidRPr="00F024FA" w:rsidRDefault="00F024FA" w:rsidP="00F024FA">
            <w:pPr>
              <w:spacing w:line="23" w:lineRule="atLeast"/>
              <w:rPr>
                <w:u w:val="single"/>
              </w:rPr>
            </w:pPr>
            <w:hyperlink r:id="rId515" w:history="1">
              <w:r w:rsidRPr="00F024FA">
                <w:rPr>
                  <w:rStyle w:val="Hyperlink"/>
                </w:rPr>
                <w:t xml:space="preserve">MD Natural Resources Code § 4-215 </w:t>
              </w:r>
            </w:hyperlink>
            <w:r w:rsidRPr="00F024FA">
              <w:rPr>
                <w:u w:val="single"/>
              </w:rPr>
              <w:t>Fishery Management Plans</w:t>
            </w:r>
          </w:p>
        </w:tc>
      </w:tr>
      <w:tr w:rsidR="00F024FA" w:rsidRPr="00F024FA" w14:paraId="2E723DCC" w14:textId="77777777" w:rsidTr="005C0A83">
        <w:tc>
          <w:tcPr>
            <w:tcW w:w="1889" w:type="dxa"/>
            <w:vMerge/>
          </w:tcPr>
          <w:p w14:paraId="158BD77C" w14:textId="77777777" w:rsidR="00F024FA" w:rsidRPr="00F024FA" w:rsidRDefault="00F024FA" w:rsidP="00F024FA">
            <w:pPr>
              <w:spacing w:line="23" w:lineRule="atLeast"/>
            </w:pPr>
          </w:p>
        </w:tc>
        <w:tc>
          <w:tcPr>
            <w:tcW w:w="7461" w:type="dxa"/>
          </w:tcPr>
          <w:p w14:paraId="30D675CE" w14:textId="77777777" w:rsidR="00F024FA" w:rsidRPr="00F024FA" w:rsidRDefault="00F024FA" w:rsidP="00F024FA">
            <w:pPr>
              <w:spacing w:line="23" w:lineRule="atLeast"/>
              <w:rPr>
                <w:u w:val="single"/>
              </w:rPr>
            </w:pPr>
            <w:hyperlink r:id="rId516" w:history="1">
              <w:r w:rsidRPr="00F024FA">
                <w:rPr>
                  <w:rStyle w:val="Hyperlink"/>
                </w:rPr>
                <w:t>MD Natural Resources Code § 4-1014</w:t>
              </w:r>
            </w:hyperlink>
            <w:r w:rsidRPr="00F024FA">
              <w:rPr>
                <w:u w:val="single"/>
              </w:rPr>
              <w:t xml:space="preserve"> Oyster Sanctuaries</w:t>
            </w:r>
          </w:p>
        </w:tc>
      </w:tr>
      <w:tr w:rsidR="00F024FA" w:rsidRPr="00F024FA" w14:paraId="5673BF21" w14:textId="77777777" w:rsidTr="005C0A83">
        <w:trPr>
          <w:trHeight w:val="300"/>
        </w:trPr>
        <w:tc>
          <w:tcPr>
            <w:tcW w:w="1889" w:type="dxa"/>
            <w:vMerge w:val="restart"/>
            <w:tcMar>
              <w:left w:w="105" w:type="dxa"/>
              <w:right w:w="105" w:type="dxa"/>
            </w:tcMar>
          </w:tcPr>
          <w:p w14:paraId="6FB98C67" w14:textId="77777777" w:rsidR="00F024FA" w:rsidRPr="00F024FA" w:rsidRDefault="00F024FA" w:rsidP="00F024FA">
            <w:pPr>
              <w:spacing w:line="23" w:lineRule="atLeast"/>
            </w:pPr>
            <w:r w:rsidRPr="00F024FA">
              <w:t>Virginia</w:t>
            </w:r>
          </w:p>
        </w:tc>
        <w:tc>
          <w:tcPr>
            <w:tcW w:w="7461" w:type="dxa"/>
            <w:tcMar>
              <w:left w:w="105" w:type="dxa"/>
              <w:right w:w="105" w:type="dxa"/>
            </w:tcMar>
          </w:tcPr>
          <w:p w14:paraId="3C4C4EB1" w14:textId="77777777" w:rsidR="00F024FA" w:rsidRPr="00F024FA" w:rsidRDefault="00F024FA" w:rsidP="00F024FA">
            <w:pPr>
              <w:spacing w:line="23" w:lineRule="atLeast"/>
            </w:pPr>
            <w:hyperlink r:id="rId517" w:tgtFrame="_blank" w:history="1">
              <w:r w:rsidRPr="00F024FA">
                <w:rPr>
                  <w:rStyle w:val="Hyperlink"/>
                </w:rPr>
                <w:t>Code of Virginia Title 28.2, Chapter 6</w:t>
              </w:r>
            </w:hyperlink>
          </w:p>
        </w:tc>
      </w:tr>
      <w:tr w:rsidR="00F024FA" w:rsidRPr="00F024FA" w14:paraId="482D82A3" w14:textId="77777777" w:rsidTr="005C0A83">
        <w:trPr>
          <w:trHeight w:val="300"/>
        </w:trPr>
        <w:tc>
          <w:tcPr>
            <w:tcW w:w="1889" w:type="dxa"/>
            <w:vMerge/>
            <w:tcMar>
              <w:left w:w="105" w:type="dxa"/>
              <w:right w:w="105" w:type="dxa"/>
            </w:tcMar>
          </w:tcPr>
          <w:p w14:paraId="3178453B" w14:textId="77777777" w:rsidR="00F024FA" w:rsidRPr="00F024FA" w:rsidRDefault="00F024FA" w:rsidP="00F024FA">
            <w:pPr>
              <w:spacing w:line="23" w:lineRule="atLeast"/>
            </w:pPr>
          </w:p>
        </w:tc>
        <w:tc>
          <w:tcPr>
            <w:tcW w:w="7461" w:type="dxa"/>
            <w:tcMar>
              <w:left w:w="105" w:type="dxa"/>
              <w:right w:w="105" w:type="dxa"/>
            </w:tcMar>
          </w:tcPr>
          <w:p w14:paraId="6E04C604" w14:textId="77777777" w:rsidR="00F024FA" w:rsidRPr="00F024FA" w:rsidRDefault="00F024FA" w:rsidP="00F024FA">
            <w:pPr>
              <w:spacing w:line="23" w:lineRule="atLeast"/>
            </w:pPr>
            <w:hyperlink r:id="rId518" w:tgtFrame="_blank" w:history="1">
              <w:r w:rsidRPr="00F024FA">
                <w:rPr>
                  <w:rStyle w:val="Hyperlink"/>
                </w:rPr>
                <w:t>Code of Virginia Title 28.2, Chapter 12</w:t>
              </w:r>
            </w:hyperlink>
            <w:r w:rsidRPr="00F024FA">
              <w:t> </w:t>
            </w:r>
          </w:p>
        </w:tc>
      </w:tr>
      <w:tr w:rsidR="00F024FA" w:rsidRPr="00F024FA" w14:paraId="238B244C" w14:textId="77777777" w:rsidTr="005C0A83">
        <w:trPr>
          <w:trHeight w:val="300"/>
        </w:trPr>
        <w:tc>
          <w:tcPr>
            <w:tcW w:w="1889" w:type="dxa"/>
            <w:vMerge w:val="restart"/>
            <w:tcMar>
              <w:left w:w="105" w:type="dxa"/>
              <w:right w:w="105" w:type="dxa"/>
            </w:tcMar>
          </w:tcPr>
          <w:p w14:paraId="14F9725F" w14:textId="77777777" w:rsidR="00F024FA" w:rsidRPr="00F024FA" w:rsidRDefault="00F024FA" w:rsidP="00F024FA">
            <w:pPr>
              <w:spacing w:line="23" w:lineRule="atLeast"/>
            </w:pPr>
            <w:r w:rsidRPr="00F024FA">
              <w:t>Chesapeake Bay Commission</w:t>
            </w:r>
          </w:p>
        </w:tc>
        <w:tc>
          <w:tcPr>
            <w:tcW w:w="7461" w:type="dxa"/>
            <w:tcMar>
              <w:left w:w="105" w:type="dxa"/>
              <w:right w:w="105" w:type="dxa"/>
            </w:tcMar>
          </w:tcPr>
          <w:p w14:paraId="40A5611B" w14:textId="77777777" w:rsidR="00F024FA" w:rsidRPr="00F024FA" w:rsidRDefault="00F024FA" w:rsidP="00F024FA">
            <w:pPr>
              <w:spacing w:line="23" w:lineRule="atLeast"/>
              <w:rPr>
                <w:u w:val="single"/>
              </w:rPr>
            </w:pPr>
            <w:hyperlink r:id="rId519" w:history="1">
              <w:r w:rsidRPr="00F024FA">
                <w:rPr>
                  <w:rStyle w:val="Hyperlink"/>
                </w:rPr>
                <w:t>Va. Code § 30-240</w:t>
              </w:r>
            </w:hyperlink>
          </w:p>
        </w:tc>
      </w:tr>
      <w:tr w:rsidR="00F024FA" w:rsidRPr="00F024FA" w14:paraId="5A577D4D" w14:textId="77777777" w:rsidTr="005C0A83">
        <w:trPr>
          <w:trHeight w:val="300"/>
        </w:trPr>
        <w:tc>
          <w:tcPr>
            <w:tcW w:w="1889" w:type="dxa"/>
            <w:vMerge/>
            <w:tcMar>
              <w:left w:w="105" w:type="dxa"/>
              <w:right w:w="105" w:type="dxa"/>
            </w:tcMar>
          </w:tcPr>
          <w:p w14:paraId="2BFC4922" w14:textId="77777777" w:rsidR="00F024FA" w:rsidRPr="00F024FA" w:rsidRDefault="00F024FA" w:rsidP="00F024FA">
            <w:pPr>
              <w:spacing w:line="23" w:lineRule="atLeast"/>
            </w:pPr>
          </w:p>
        </w:tc>
        <w:tc>
          <w:tcPr>
            <w:tcW w:w="7461" w:type="dxa"/>
            <w:tcMar>
              <w:left w:w="105" w:type="dxa"/>
              <w:right w:w="105" w:type="dxa"/>
            </w:tcMar>
          </w:tcPr>
          <w:p w14:paraId="088E68CF" w14:textId="77777777" w:rsidR="00F024FA" w:rsidRPr="00F024FA" w:rsidRDefault="00F024FA" w:rsidP="00F024FA">
            <w:pPr>
              <w:spacing w:line="23" w:lineRule="atLeast"/>
              <w:rPr>
                <w:u w:val="single"/>
              </w:rPr>
            </w:pPr>
            <w:hyperlink r:id="rId520" w:history="1">
              <w:r w:rsidRPr="00F024FA">
                <w:rPr>
                  <w:rStyle w:val="Hyperlink"/>
                </w:rPr>
                <w:t>MD Natural Resources Code §8-301</w:t>
              </w:r>
            </w:hyperlink>
          </w:p>
        </w:tc>
      </w:tr>
      <w:tr w:rsidR="00F024FA" w:rsidRPr="00F024FA" w14:paraId="0C96CDDC" w14:textId="77777777" w:rsidTr="005C0A83">
        <w:trPr>
          <w:trHeight w:val="300"/>
        </w:trPr>
        <w:tc>
          <w:tcPr>
            <w:tcW w:w="1889" w:type="dxa"/>
            <w:vMerge/>
            <w:tcMar>
              <w:left w:w="105" w:type="dxa"/>
              <w:right w:w="105" w:type="dxa"/>
            </w:tcMar>
          </w:tcPr>
          <w:p w14:paraId="696EE456" w14:textId="77777777" w:rsidR="00F024FA" w:rsidRPr="00F024FA" w:rsidRDefault="00F024FA" w:rsidP="00F024FA">
            <w:pPr>
              <w:spacing w:line="23" w:lineRule="atLeast"/>
            </w:pPr>
          </w:p>
        </w:tc>
        <w:tc>
          <w:tcPr>
            <w:tcW w:w="7461" w:type="dxa"/>
            <w:tcMar>
              <w:left w:w="105" w:type="dxa"/>
              <w:right w:w="105" w:type="dxa"/>
            </w:tcMar>
          </w:tcPr>
          <w:p w14:paraId="5E3AB0A0" w14:textId="77777777" w:rsidR="00F024FA" w:rsidRPr="00F024FA" w:rsidRDefault="00F024FA" w:rsidP="00F024FA">
            <w:pPr>
              <w:spacing w:line="23" w:lineRule="atLeast"/>
              <w:rPr>
                <w:u w:val="single"/>
              </w:rPr>
            </w:pPr>
            <w:hyperlink r:id="rId521" w:history="1">
              <w:r w:rsidRPr="00F024FA">
                <w:rPr>
                  <w:rStyle w:val="Hyperlink"/>
                </w:rPr>
                <w:t>1985, June 25, P.L. 64, No. 25</w:t>
              </w:r>
            </w:hyperlink>
          </w:p>
        </w:tc>
      </w:tr>
      <w:tr w:rsidR="00F024FA" w:rsidRPr="00F024FA" w14:paraId="2A266231" w14:textId="77777777" w:rsidTr="005C0A83">
        <w:trPr>
          <w:trHeight w:val="300"/>
        </w:trPr>
        <w:tc>
          <w:tcPr>
            <w:tcW w:w="1889" w:type="dxa"/>
            <w:vMerge w:val="restart"/>
            <w:tcMar>
              <w:left w:w="105" w:type="dxa"/>
              <w:right w:w="105" w:type="dxa"/>
            </w:tcMar>
          </w:tcPr>
          <w:p w14:paraId="10641B56" w14:textId="77777777" w:rsidR="00F024FA" w:rsidRPr="00F024FA" w:rsidRDefault="00F024FA" w:rsidP="00F024FA">
            <w:pPr>
              <w:spacing w:line="23" w:lineRule="atLeast"/>
            </w:pPr>
            <w:r w:rsidRPr="00F024FA">
              <w:t xml:space="preserve">EPA </w:t>
            </w:r>
          </w:p>
        </w:tc>
        <w:tc>
          <w:tcPr>
            <w:tcW w:w="7461" w:type="dxa"/>
            <w:tcMar>
              <w:left w:w="105" w:type="dxa"/>
              <w:right w:w="105" w:type="dxa"/>
            </w:tcMar>
          </w:tcPr>
          <w:p w14:paraId="6B795E5F" w14:textId="77777777" w:rsidR="00F024FA" w:rsidRPr="00F024FA" w:rsidRDefault="00F024FA" w:rsidP="00F024FA">
            <w:pPr>
              <w:spacing w:line="23" w:lineRule="atLeast"/>
            </w:pPr>
            <w:hyperlink r:id="rId522" w:history="1">
              <w:r w:rsidRPr="00F024FA">
                <w:rPr>
                  <w:rStyle w:val="Hyperlink"/>
                </w:rPr>
                <w:t>Clean Water Act Section 117, 33 U.S. Code § 1267</w:t>
              </w:r>
            </w:hyperlink>
          </w:p>
        </w:tc>
      </w:tr>
      <w:tr w:rsidR="00F024FA" w:rsidRPr="00F024FA" w14:paraId="7FCAEFC0" w14:textId="77777777" w:rsidTr="005C0A83">
        <w:trPr>
          <w:trHeight w:val="300"/>
        </w:trPr>
        <w:tc>
          <w:tcPr>
            <w:tcW w:w="1889" w:type="dxa"/>
            <w:vMerge/>
            <w:tcMar>
              <w:left w:w="105" w:type="dxa"/>
              <w:right w:w="105" w:type="dxa"/>
            </w:tcMar>
            <w:vAlign w:val="center"/>
          </w:tcPr>
          <w:p w14:paraId="1D91B90F" w14:textId="77777777" w:rsidR="00F024FA" w:rsidRPr="00F024FA" w:rsidRDefault="00F024FA" w:rsidP="00F024FA">
            <w:pPr>
              <w:spacing w:line="23" w:lineRule="atLeast"/>
            </w:pPr>
          </w:p>
        </w:tc>
        <w:tc>
          <w:tcPr>
            <w:tcW w:w="7461" w:type="dxa"/>
            <w:tcMar>
              <w:left w:w="105" w:type="dxa"/>
              <w:right w:w="105" w:type="dxa"/>
            </w:tcMar>
          </w:tcPr>
          <w:p w14:paraId="7A754452" w14:textId="77777777" w:rsidR="00F024FA" w:rsidRPr="00F024FA" w:rsidRDefault="00F024FA" w:rsidP="00F024FA">
            <w:pPr>
              <w:spacing w:line="23" w:lineRule="atLeast"/>
            </w:pPr>
            <w:hyperlink r:id="rId523" w:history="1">
              <w:r w:rsidRPr="00F024FA">
                <w:rPr>
                  <w:rStyle w:val="Hyperlink"/>
                </w:rPr>
                <w:t>Clean Water Act Section 303, 33 U.S. Code § 1313</w:t>
              </w:r>
            </w:hyperlink>
          </w:p>
        </w:tc>
      </w:tr>
      <w:tr w:rsidR="00F024FA" w:rsidRPr="00F024FA" w14:paraId="279264CC" w14:textId="77777777" w:rsidTr="005C0A83">
        <w:trPr>
          <w:trHeight w:val="300"/>
        </w:trPr>
        <w:tc>
          <w:tcPr>
            <w:tcW w:w="1889" w:type="dxa"/>
            <w:vMerge w:val="restart"/>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275CA398" w14:textId="77777777" w:rsidR="00F024FA" w:rsidRPr="00F024FA" w:rsidRDefault="00F024FA" w:rsidP="00F024FA">
            <w:pPr>
              <w:spacing w:line="23" w:lineRule="atLeast"/>
            </w:pPr>
            <w:r w:rsidRPr="00F024FA">
              <w:rPr>
                <w:lang w:val="en"/>
              </w:rPr>
              <w:t>NOAA</w:t>
            </w:r>
          </w:p>
        </w:tc>
        <w:tc>
          <w:tcPr>
            <w:tcW w:w="7461"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27FCC806" w14:textId="77777777" w:rsidR="00F024FA" w:rsidRPr="00F024FA" w:rsidRDefault="00F024FA" w:rsidP="00F024FA">
            <w:pPr>
              <w:spacing w:line="23" w:lineRule="atLeast"/>
            </w:pPr>
            <w:hyperlink r:id="rId524">
              <w:r w:rsidRPr="00F024FA">
                <w:rPr>
                  <w:rStyle w:val="Hyperlink"/>
                  <w:lang w:val="en"/>
                </w:rPr>
                <w:t>NOAA Hydrographic Services ACT 15.U.S. Code §1511d-Chesapeake Bay Office</w:t>
              </w:r>
            </w:hyperlink>
          </w:p>
        </w:tc>
      </w:tr>
      <w:tr w:rsidR="00F024FA" w:rsidRPr="00F024FA" w14:paraId="679AB2FA" w14:textId="77777777" w:rsidTr="005C0A83">
        <w:trPr>
          <w:trHeight w:val="300"/>
        </w:trPr>
        <w:tc>
          <w:tcPr>
            <w:tcW w:w="1889" w:type="dxa"/>
            <w:vMerge/>
            <w:tcMar>
              <w:left w:w="105" w:type="dxa"/>
              <w:right w:w="105" w:type="dxa"/>
            </w:tcMar>
            <w:vAlign w:val="center"/>
          </w:tcPr>
          <w:p w14:paraId="3631BF0D" w14:textId="77777777" w:rsidR="00F024FA" w:rsidRPr="00F024FA" w:rsidRDefault="00F024FA" w:rsidP="00F024FA">
            <w:pPr>
              <w:spacing w:line="23" w:lineRule="atLeast"/>
            </w:pPr>
          </w:p>
        </w:tc>
        <w:tc>
          <w:tcPr>
            <w:tcW w:w="7461"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2D7B2081" w14:textId="77777777" w:rsidR="00F024FA" w:rsidRPr="00F024FA" w:rsidRDefault="00F024FA" w:rsidP="00F024FA">
            <w:pPr>
              <w:spacing w:line="23" w:lineRule="atLeast"/>
            </w:pPr>
            <w:hyperlink r:id="rId525">
              <w:r w:rsidRPr="00F024FA">
                <w:rPr>
                  <w:rStyle w:val="Hyperlink"/>
                  <w:lang w:val="en"/>
                </w:rPr>
                <w:t>Magnuson-Stevens Fishery Conservation and Management Act</w:t>
              </w:r>
            </w:hyperlink>
            <w:r w:rsidRPr="00F024FA">
              <w:rPr>
                <w:u w:val="single"/>
                <w:lang w:val="en"/>
              </w:rPr>
              <w:t xml:space="preserve"> </w:t>
            </w:r>
          </w:p>
        </w:tc>
      </w:tr>
      <w:tr w:rsidR="00F024FA" w:rsidRPr="00F024FA" w14:paraId="57BFFA17"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34D110EA"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5382B0A8" w14:textId="77777777" w:rsidR="00F024FA" w:rsidRPr="00F024FA" w:rsidRDefault="00F024FA" w:rsidP="00F024FA">
            <w:pPr>
              <w:spacing w:line="23" w:lineRule="atLeast"/>
            </w:pPr>
            <w:r w:rsidRPr="00F024FA">
              <w:t>Section 704(b), Water Resources Development Act of 1986, as amended</w:t>
            </w:r>
          </w:p>
        </w:tc>
      </w:tr>
      <w:tr w:rsidR="00F024FA" w:rsidRPr="00F024FA" w14:paraId="0169BEAE" w14:textId="77777777" w:rsidTr="005C0A83">
        <w:trPr>
          <w:trHeight w:val="300"/>
        </w:trPr>
        <w:tc>
          <w:tcPr>
            <w:tcW w:w="1889" w:type="dxa"/>
            <w:vMerge/>
            <w:tcBorders>
              <w:left w:val="single" w:sz="0" w:space="0" w:color="auto"/>
              <w:right w:val="single" w:sz="0" w:space="0" w:color="auto"/>
            </w:tcBorders>
            <w:tcMar>
              <w:left w:w="108" w:type="dxa"/>
              <w:right w:w="108" w:type="dxa"/>
            </w:tcMar>
            <w:vAlign w:val="center"/>
          </w:tcPr>
          <w:p w14:paraId="7AEA351F"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0604CE44" w14:textId="77777777" w:rsidR="00F024FA" w:rsidRPr="00F024FA" w:rsidRDefault="00F024FA" w:rsidP="00F024FA">
            <w:pPr>
              <w:spacing w:line="23" w:lineRule="atLeast"/>
            </w:pPr>
            <w:r w:rsidRPr="00F024FA">
              <w:t>Section 510, Water Resources Development Act of 1996, as amended</w:t>
            </w:r>
          </w:p>
        </w:tc>
      </w:tr>
      <w:tr w:rsidR="00F024FA" w:rsidRPr="00F024FA" w14:paraId="587EA621" w14:textId="77777777" w:rsidTr="005C0A83">
        <w:tc>
          <w:tcPr>
            <w:tcW w:w="1889" w:type="dxa"/>
            <w:vMerge w:val="restart"/>
          </w:tcPr>
          <w:p w14:paraId="50C4C09F" w14:textId="77777777" w:rsidR="00F024FA" w:rsidRPr="00F024FA" w:rsidRDefault="00F024FA" w:rsidP="00F024FA">
            <w:pPr>
              <w:spacing w:line="23" w:lineRule="atLeast"/>
            </w:pPr>
            <w:r w:rsidRPr="00F024FA">
              <w:t>US FWS</w:t>
            </w:r>
          </w:p>
        </w:tc>
        <w:tc>
          <w:tcPr>
            <w:tcW w:w="7461" w:type="dxa"/>
          </w:tcPr>
          <w:p w14:paraId="271E826F" w14:textId="77777777" w:rsidR="00F024FA" w:rsidRPr="00F024FA" w:rsidRDefault="00F024FA" w:rsidP="00F024FA">
            <w:pPr>
              <w:spacing w:line="23" w:lineRule="atLeast"/>
              <w:rPr>
                <w:u w:val="single"/>
              </w:rPr>
            </w:pPr>
            <w:r w:rsidRPr="00F024FA">
              <w:t>Fish and Wildlife Coordination Act - Codified under 16 U.S.C. §§ 661–667e</w:t>
            </w:r>
          </w:p>
        </w:tc>
      </w:tr>
      <w:tr w:rsidR="00F024FA" w:rsidRPr="00F024FA" w14:paraId="69CA8F07" w14:textId="77777777" w:rsidTr="005C0A83">
        <w:tc>
          <w:tcPr>
            <w:tcW w:w="1889" w:type="dxa"/>
            <w:vMerge/>
          </w:tcPr>
          <w:p w14:paraId="0DB8169C" w14:textId="77777777" w:rsidR="00F024FA" w:rsidRPr="00F024FA" w:rsidRDefault="00F024FA" w:rsidP="00F024FA">
            <w:pPr>
              <w:spacing w:line="23" w:lineRule="atLeast"/>
            </w:pPr>
          </w:p>
        </w:tc>
        <w:tc>
          <w:tcPr>
            <w:tcW w:w="7461" w:type="dxa"/>
          </w:tcPr>
          <w:p w14:paraId="6A48113F" w14:textId="77777777" w:rsidR="00F024FA" w:rsidRPr="00F024FA" w:rsidRDefault="00F024FA" w:rsidP="00F024FA">
            <w:pPr>
              <w:spacing w:line="23" w:lineRule="atLeast"/>
              <w:rPr>
                <w:u w:val="single"/>
              </w:rPr>
            </w:pPr>
            <w:r w:rsidRPr="00F024FA">
              <w:t>Clean Water Act - Codified under 33 U.S.C. § 1344</w:t>
            </w:r>
          </w:p>
        </w:tc>
      </w:tr>
    </w:tbl>
    <w:p w14:paraId="1ADDE406" w14:textId="77777777" w:rsidR="00F024FA" w:rsidRPr="00F024FA" w:rsidRDefault="00F024FA" w:rsidP="00F024FA">
      <w:pPr>
        <w:spacing w:after="0" w:line="23" w:lineRule="atLeast"/>
      </w:pPr>
    </w:p>
    <w:tbl>
      <w:tblPr>
        <w:tblStyle w:val="TableGrid"/>
        <w:tblW w:w="0" w:type="auto"/>
        <w:tblLook w:val="04A0" w:firstRow="1" w:lastRow="0" w:firstColumn="1" w:lastColumn="0" w:noHBand="0" w:noVBand="1"/>
      </w:tblPr>
      <w:tblGrid>
        <w:gridCol w:w="1889"/>
        <w:gridCol w:w="7461"/>
      </w:tblGrid>
      <w:tr w:rsidR="00F024FA" w:rsidRPr="00F024FA" w14:paraId="7CAE514A" w14:textId="77777777" w:rsidTr="005C0A83">
        <w:tc>
          <w:tcPr>
            <w:tcW w:w="9350" w:type="dxa"/>
            <w:gridSpan w:val="2"/>
          </w:tcPr>
          <w:p w14:paraId="4D8183E9" w14:textId="77777777" w:rsidR="00F024FA" w:rsidRPr="00F024FA" w:rsidRDefault="00F024FA" w:rsidP="00E813B0">
            <w:pPr>
              <w:pStyle w:val="Heading4"/>
            </w:pPr>
            <w:bookmarkStart w:id="200" w:name="_Toc243295366"/>
            <w:bookmarkStart w:id="201" w:name="_Toc243297206"/>
            <w:bookmarkStart w:id="202" w:name="_Toc243574128"/>
            <w:bookmarkStart w:id="203" w:name="_Toc243575848"/>
            <w:r w:rsidRPr="00F024FA">
              <w:t>Outcome: Stream Health</w:t>
            </w:r>
            <w:bookmarkEnd w:id="200"/>
            <w:bookmarkEnd w:id="201"/>
            <w:bookmarkEnd w:id="202"/>
            <w:bookmarkEnd w:id="203"/>
          </w:p>
        </w:tc>
      </w:tr>
      <w:tr w:rsidR="00F024FA" w:rsidRPr="00F024FA" w14:paraId="73BD092F" w14:textId="77777777" w:rsidTr="005C0A83">
        <w:tc>
          <w:tcPr>
            <w:tcW w:w="1889" w:type="dxa"/>
          </w:tcPr>
          <w:p w14:paraId="4671874F" w14:textId="77777777" w:rsidR="00F024FA" w:rsidRPr="00F024FA" w:rsidRDefault="00F024FA" w:rsidP="00F024FA">
            <w:pPr>
              <w:spacing w:line="23" w:lineRule="atLeast"/>
              <w:rPr>
                <w:b/>
                <w:bCs/>
              </w:rPr>
            </w:pPr>
            <w:r w:rsidRPr="00F024FA">
              <w:rPr>
                <w:b/>
                <w:bCs/>
              </w:rPr>
              <w:t>Signatory</w:t>
            </w:r>
          </w:p>
        </w:tc>
        <w:tc>
          <w:tcPr>
            <w:tcW w:w="7461" w:type="dxa"/>
          </w:tcPr>
          <w:p w14:paraId="0C60AC42"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1B3804BE" w14:textId="77777777" w:rsidTr="005C0A83">
        <w:trPr>
          <w:trHeight w:val="300"/>
        </w:trPr>
        <w:tc>
          <w:tcPr>
            <w:tcW w:w="1889" w:type="dxa"/>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36164C88" w14:textId="77777777" w:rsidR="00F024FA" w:rsidRPr="00F024FA" w:rsidRDefault="00F024FA" w:rsidP="00F024FA">
            <w:pPr>
              <w:spacing w:line="23" w:lineRule="atLeast"/>
            </w:pPr>
            <w:r w:rsidRPr="00F024FA">
              <w:t>District of Columbia</w:t>
            </w:r>
          </w:p>
        </w:tc>
        <w:tc>
          <w:tcPr>
            <w:tcW w:w="7461"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1082CC02" w14:textId="77777777" w:rsidR="00F024FA" w:rsidRPr="00F024FA" w:rsidRDefault="00F024FA" w:rsidP="00F024FA">
            <w:pPr>
              <w:spacing w:line="23" w:lineRule="atLeast"/>
            </w:pPr>
            <w:r w:rsidRPr="00F024FA">
              <w:t>D.C. Law 5-188; D.C. Official Code § 8-103.01 et</w:t>
            </w:r>
          </w:p>
          <w:p w14:paraId="04D930F6" w14:textId="77777777" w:rsidR="00F024FA" w:rsidRPr="00F024FA" w:rsidRDefault="00F024FA" w:rsidP="00F024FA">
            <w:pPr>
              <w:spacing w:line="23" w:lineRule="atLeast"/>
            </w:pPr>
            <w:r w:rsidRPr="00F024FA">
              <w:t>seq.) The Water Pollution Control Act of 1984, effective March 16, 1985, as amended</w:t>
            </w:r>
          </w:p>
        </w:tc>
      </w:tr>
      <w:tr w:rsidR="00F024FA" w:rsidRPr="00F024FA" w14:paraId="1C764A5E" w14:textId="77777777" w:rsidTr="005C0A83">
        <w:tc>
          <w:tcPr>
            <w:tcW w:w="1889" w:type="dxa"/>
            <w:vMerge w:val="restart"/>
          </w:tcPr>
          <w:p w14:paraId="4F1AA96A" w14:textId="77777777" w:rsidR="00F024FA" w:rsidRPr="00F024FA" w:rsidRDefault="00F024FA" w:rsidP="00F024FA">
            <w:pPr>
              <w:spacing w:line="23" w:lineRule="atLeast"/>
            </w:pPr>
            <w:r w:rsidRPr="00F024FA">
              <w:t>Maryland</w:t>
            </w:r>
          </w:p>
        </w:tc>
        <w:tc>
          <w:tcPr>
            <w:tcW w:w="7461" w:type="dxa"/>
          </w:tcPr>
          <w:p w14:paraId="4CE230C8" w14:textId="77777777" w:rsidR="00F024FA" w:rsidRPr="00F024FA" w:rsidRDefault="00F024FA" w:rsidP="00F024FA">
            <w:pPr>
              <w:spacing w:line="23" w:lineRule="atLeast"/>
              <w:rPr>
                <w:u w:val="single"/>
              </w:rPr>
            </w:pPr>
            <w:hyperlink r:id="rId526" w:history="1">
              <w:r w:rsidRPr="00F024FA">
                <w:rPr>
                  <w:rStyle w:val="Hyperlink"/>
                </w:rPr>
                <w:t>COMAR 27.01.09.03</w:t>
              </w:r>
            </w:hyperlink>
            <w:r w:rsidRPr="00F024FA">
              <w:rPr>
                <w:u w:val="single"/>
              </w:rPr>
              <w:t xml:space="preserve"> </w:t>
            </w:r>
            <w:r w:rsidRPr="00F024FA">
              <w:t>Endangered Species</w:t>
            </w:r>
          </w:p>
        </w:tc>
      </w:tr>
      <w:tr w:rsidR="00F024FA" w:rsidRPr="00F024FA" w14:paraId="6569A55F" w14:textId="77777777" w:rsidTr="005C0A83">
        <w:tc>
          <w:tcPr>
            <w:tcW w:w="1889" w:type="dxa"/>
            <w:vMerge/>
          </w:tcPr>
          <w:p w14:paraId="010FA63C" w14:textId="77777777" w:rsidR="00F024FA" w:rsidRPr="00F024FA" w:rsidRDefault="00F024FA" w:rsidP="00F024FA">
            <w:pPr>
              <w:spacing w:line="23" w:lineRule="atLeast"/>
            </w:pPr>
          </w:p>
        </w:tc>
        <w:tc>
          <w:tcPr>
            <w:tcW w:w="7461" w:type="dxa"/>
          </w:tcPr>
          <w:p w14:paraId="5068F41C" w14:textId="77777777" w:rsidR="00F024FA" w:rsidRPr="00F024FA" w:rsidRDefault="00F024FA" w:rsidP="00F024FA">
            <w:pPr>
              <w:spacing w:line="23" w:lineRule="atLeast"/>
              <w:rPr>
                <w:u w:val="single"/>
              </w:rPr>
            </w:pPr>
            <w:hyperlink r:id="rId527" w:history="1">
              <w:r w:rsidRPr="00F024FA">
                <w:rPr>
                  <w:rStyle w:val="Hyperlink"/>
                </w:rPr>
                <w:t>MD Environment Code § 15-11</w:t>
              </w:r>
            </w:hyperlink>
            <w:r w:rsidRPr="00F024FA">
              <w:rPr>
                <w:u w:val="single"/>
              </w:rPr>
              <w:t xml:space="preserve"> Abandoned Mine Reclamation</w:t>
            </w:r>
          </w:p>
        </w:tc>
      </w:tr>
      <w:tr w:rsidR="00F024FA" w:rsidRPr="00F024FA" w14:paraId="2CF9D024" w14:textId="77777777" w:rsidTr="005C0A83">
        <w:tc>
          <w:tcPr>
            <w:tcW w:w="1889" w:type="dxa"/>
            <w:vMerge w:val="restart"/>
          </w:tcPr>
          <w:p w14:paraId="20FA1298" w14:textId="77777777" w:rsidR="00F024FA" w:rsidRPr="00F024FA" w:rsidRDefault="00F024FA" w:rsidP="00F024FA">
            <w:pPr>
              <w:spacing w:line="23" w:lineRule="atLeast"/>
            </w:pPr>
            <w:r w:rsidRPr="00F024FA">
              <w:t>New York</w:t>
            </w:r>
          </w:p>
        </w:tc>
        <w:tc>
          <w:tcPr>
            <w:tcW w:w="7461" w:type="dxa"/>
          </w:tcPr>
          <w:p w14:paraId="34A805F8" w14:textId="77777777" w:rsidR="00F024FA" w:rsidRPr="00F024FA" w:rsidRDefault="00F024FA" w:rsidP="00F024FA">
            <w:pPr>
              <w:spacing w:line="23" w:lineRule="atLeast"/>
              <w:rPr>
                <w:u w:val="single"/>
              </w:rPr>
            </w:pPr>
            <w:r w:rsidRPr="00F024FA">
              <w:t xml:space="preserve">ARTICLE 17 Water Pollution Control Environmental Conservation (ENV) CHAPTER 43-B | </w:t>
            </w:r>
            <w:hyperlink r:id="rId528" w:history="1">
              <w:r w:rsidRPr="00F024FA">
                <w:rPr>
                  <w:rStyle w:val="Hyperlink"/>
                </w:rPr>
                <w:t>NY State Senate</w:t>
              </w:r>
            </w:hyperlink>
          </w:p>
        </w:tc>
      </w:tr>
      <w:tr w:rsidR="00F024FA" w:rsidRPr="00F024FA" w14:paraId="47520F4A" w14:textId="77777777" w:rsidTr="005C0A83">
        <w:tc>
          <w:tcPr>
            <w:tcW w:w="1889" w:type="dxa"/>
            <w:vMerge/>
          </w:tcPr>
          <w:p w14:paraId="06B2AEC7" w14:textId="77777777" w:rsidR="00F024FA" w:rsidRPr="00F024FA" w:rsidRDefault="00F024FA" w:rsidP="00F024FA">
            <w:pPr>
              <w:spacing w:line="23" w:lineRule="atLeast"/>
            </w:pPr>
          </w:p>
        </w:tc>
        <w:tc>
          <w:tcPr>
            <w:tcW w:w="7461" w:type="dxa"/>
          </w:tcPr>
          <w:p w14:paraId="0FE7B687" w14:textId="77777777" w:rsidR="00F024FA" w:rsidRPr="00F024FA" w:rsidRDefault="00F024FA" w:rsidP="00F024FA">
            <w:pPr>
              <w:spacing w:line="23" w:lineRule="atLeast"/>
              <w:rPr>
                <w:u w:val="single"/>
              </w:rPr>
            </w:pPr>
            <w:r w:rsidRPr="00F024FA">
              <w:t xml:space="preserve">ARTICLE 15 Water Resources Environmental Conservation (ENV) CHAPTER 43-B | </w:t>
            </w:r>
            <w:hyperlink r:id="rId529" w:history="1">
              <w:r w:rsidRPr="00F024FA">
                <w:rPr>
                  <w:rStyle w:val="Hyperlink"/>
                </w:rPr>
                <w:t>NY State Senate</w:t>
              </w:r>
            </w:hyperlink>
          </w:p>
        </w:tc>
      </w:tr>
      <w:tr w:rsidR="00F024FA" w:rsidRPr="00F024FA" w14:paraId="5C35F9B3" w14:textId="77777777" w:rsidTr="005C0A83">
        <w:tc>
          <w:tcPr>
            <w:tcW w:w="1889" w:type="dxa"/>
            <w:vMerge w:val="restart"/>
          </w:tcPr>
          <w:p w14:paraId="32217734" w14:textId="77777777" w:rsidR="00F024FA" w:rsidRPr="00F024FA" w:rsidRDefault="00F024FA" w:rsidP="00F024FA">
            <w:pPr>
              <w:spacing w:line="23" w:lineRule="atLeast"/>
            </w:pPr>
            <w:r w:rsidRPr="00F024FA">
              <w:t>Pennsylvania</w:t>
            </w:r>
          </w:p>
        </w:tc>
        <w:tc>
          <w:tcPr>
            <w:tcW w:w="7461" w:type="dxa"/>
          </w:tcPr>
          <w:p w14:paraId="48E6E041" w14:textId="77777777" w:rsidR="00F024FA" w:rsidRPr="00F024FA" w:rsidRDefault="00F024FA" w:rsidP="00F024FA">
            <w:pPr>
              <w:spacing w:line="23" w:lineRule="atLeast"/>
              <w:rPr>
                <w:u w:val="single"/>
              </w:rPr>
            </w:pPr>
            <w:hyperlink r:id="rId530" w:history="1">
              <w:r w:rsidRPr="00F024FA">
                <w:rPr>
                  <w:rStyle w:val="Hyperlink"/>
                </w:rPr>
                <w:t>PA Clean Streams Law</w:t>
              </w:r>
            </w:hyperlink>
          </w:p>
        </w:tc>
      </w:tr>
      <w:tr w:rsidR="00F024FA" w:rsidRPr="00F024FA" w14:paraId="141B16F4" w14:textId="77777777" w:rsidTr="005C0A83">
        <w:tc>
          <w:tcPr>
            <w:tcW w:w="1889" w:type="dxa"/>
            <w:vMerge/>
          </w:tcPr>
          <w:p w14:paraId="1DB92AEF" w14:textId="77777777" w:rsidR="00F024FA" w:rsidRPr="00F024FA" w:rsidRDefault="00F024FA" w:rsidP="00F024FA">
            <w:pPr>
              <w:spacing w:line="23" w:lineRule="atLeast"/>
            </w:pPr>
          </w:p>
        </w:tc>
        <w:tc>
          <w:tcPr>
            <w:tcW w:w="7461" w:type="dxa"/>
          </w:tcPr>
          <w:p w14:paraId="63B0E3AC" w14:textId="77777777" w:rsidR="00F024FA" w:rsidRPr="00F024FA" w:rsidRDefault="00F024FA" w:rsidP="00F024FA">
            <w:pPr>
              <w:spacing w:line="23" w:lineRule="atLeast"/>
            </w:pPr>
            <w:hyperlink r:id="rId531">
              <w:r w:rsidRPr="00F024FA">
                <w:rPr>
                  <w:rStyle w:val="Hyperlink"/>
                </w:rPr>
                <w:t>Federal Water Pollution Control Act (Clean Water Act)</w:t>
              </w:r>
            </w:hyperlink>
          </w:p>
        </w:tc>
      </w:tr>
      <w:tr w:rsidR="00F024FA" w:rsidRPr="00F024FA" w14:paraId="71D8F734" w14:textId="77777777" w:rsidTr="005C0A83">
        <w:tc>
          <w:tcPr>
            <w:tcW w:w="1889" w:type="dxa"/>
            <w:vMerge w:val="restart"/>
          </w:tcPr>
          <w:p w14:paraId="6E4C3D78" w14:textId="77777777" w:rsidR="00F024FA" w:rsidRPr="00F024FA" w:rsidRDefault="00F024FA" w:rsidP="00F024FA">
            <w:pPr>
              <w:spacing w:line="23" w:lineRule="atLeast"/>
            </w:pPr>
            <w:r w:rsidRPr="00F024FA">
              <w:lastRenderedPageBreak/>
              <w:t>Virginia</w:t>
            </w:r>
          </w:p>
        </w:tc>
        <w:tc>
          <w:tcPr>
            <w:tcW w:w="7461" w:type="dxa"/>
          </w:tcPr>
          <w:p w14:paraId="7DDF1296" w14:textId="77777777" w:rsidR="00F024FA" w:rsidRPr="00F024FA" w:rsidRDefault="00F024FA" w:rsidP="00F024FA">
            <w:pPr>
              <w:spacing w:line="23" w:lineRule="atLeast"/>
            </w:pPr>
            <w:hyperlink r:id="rId532" w:history="1">
              <w:r w:rsidRPr="00F024FA">
                <w:rPr>
                  <w:rStyle w:val="Hyperlink"/>
                </w:rPr>
                <w:t>29.1-103</w:t>
              </w:r>
            </w:hyperlink>
            <w:r w:rsidRPr="00F024FA">
              <w:t>, Code of Virginia</w:t>
            </w:r>
          </w:p>
        </w:tc>
      </w:tr>
      <w:tr w:rsidR="00F024FA" w:rsidRPr="00F024FA" w14:paraId="6E6C4856" w14:textId="77777777" w:rsidTr="005C0A83">
        <w:tc>
          <w:tcPr>
            <w:tcW w:w="1889" w:type="dxa"/>
            <w:vMerge/>
          </w:tcPr>
          <w:p w14:paraId="2B9089B1" w14:textId="77777777" w:rsidR="00F024FA" w:rsidRPr="00F024FA" w:rsidRDefault="00F024FA" w:rsidP="00F024FA">
            <w:pPr>
              <w:spacing w:line="23" w:lineRule="atLeast"/>
            </w:pPr>
          </w:p>
        </w:tc>
        <w:tc>
          <w:tcPr>
            <w:tcW w:w="7461" w:type="dxa"/>
          </w:tcPr>
          <w:p w14:paraId="62FF1242" w14:textId="77777777" w:rsidR="00F024FA" w:rsidRPr="00F024FA" w:rsidRDefault="00F024FA" w:rsidP="00F024FA">
            <w:pPr>
              <w:spacing w:line="23" w:lineRule="atLeast"/>
            </w:pPr>
            <w:hyperlink r:id="rId533" w:history="1">
              <w:r w:rsidRPr="00F024FA">
                <w:rPr>
                  <w:rStyle w:val="Hyperlink"/>
                </w:rPr>
                <w:t>10.1, Chapter 2, Article 3</w:t>
              </w:r>
            </w:hyperlink>
            <w:r w:rsidRPr="00F024FA">
              <w:t>, Code of Virginia</w:t>
            </w:r>
          </w:p>
        </w:tc>
      </w:tr>
      <w:tr w:rsidR="00F024FA" w:rsidRPr="00F024FA" w14:paraId="2AC1FBF9" w14:textId="77777777" w:rsidTr="005C0A83">
        <w:tc>
          <w:tcPr>
            <w:tcW w:w="1889" w:type="dxa"/>
          </w:tcPr>
          <w:p w14:paraId="4B200DB1" w14:textId="77777777" w:rsidR="00F024FA" w:rsidRPr="00F024FA" w:rsidRDefault="00F024FA" w:rsidP="00F024FA">
            <w:pPr>
              <w:spacing w:line="23" w:lineRule="atLeast"/>
            </w:pPr>
            <w:r w:rsidRPr="00F024FA">
              <w:t>West Virginia</w:t>
            </w:r>
          </w:p>
        </w:tc>
        <w:tc>
          <w:tcPr>
            <w:tcW w:w="7461" w:type="dxa"/>
          </w:tcPr>
          <w:p w14:paraId="27BA2248" w14:textId="77777777" w:rsidR="00F024FA" w:rsidRPr="00F024FA" w:rsidRDefault="00F024FA" w:rsidP="00F024FA">
            <w:pPr>
              <w:spacing w:line="23" w:lineRule="atLeast"/>
            </w:pPr>
            <w:r w:rsidRPr="00F024FA">
              <w:t xml:space="preserve">West Virginia, volunteer water monitoring and community-based watershed protection efforts like "Save Our Streams" operate in connection with frameworks like the </w:t>
            </w:r>
            <w:r w:rsidRPr="00F024FA">
              <w:rPr>
                <w:b/>
                <w:bCs/>
              </w:rPr>
              <w:t>West Virginia Stream Partners Program</w:t>
            </w:r>
            <w:r w:rsidRPr="00F024FA">
              <w:t xml:space="preserve"> found in </w:t>
            </w:r>
            <w:hyperlink r:id="rId534" w:tgtFrame="_blank" w:history="1">
              <w:r w:rsidRPr="00F024FA">
                <w:rPr>
                  <w:rStyle w:val="Hyperlink"/>
                </w:rPr>
                <w:t>West Virginia Code §20-13</w:t>
              </w:r>
            </w:hyperlink>
            <w:r w:rsidRPr="00F024FA">
              <w:t xml:space="preserve">, while direct natural stream preservation is covered under the </w:t>
            </w:r>
            <w:r w:rsidRPr="00F024FA">
              <w:rPr>
                <w:b/>
                <w:bCs/>
              </w:rPr>
              <w:t>Natural Streams Preservation Act</w:t>
            </w:r>
            <w:r w:rsidRPr="00F024FA">
              <w:t xml:space="preserve"> in </w:t>
            </w:r>
            <w:hyperlink r:id="rId535" w:tgtFrame="_blank" w:history="1">
              <w:r w:rsidRPr="00F024FA">
                <w:rPr>
                  <w:rStyle w:val="Hyperlink"/>
                </w:rPr>
                <w:t>West Virginia Code §22-13</w:t>
              </w:r>
            </w:hyperlink>
            <w:r w:rsidRPr="00F024FA">
              <w:t>. [</w:t>
            </w:r>
            <w:hyperlink r:id="rId536" w:history="1">
              <w:r w:rsidRPr="00F024FA">
                <w:rPr>
                  <w:rStyle w:val="Hyperlink"/>
                </w:rPr>
                <w:t>1</w:t>
              </w:r>
            </w:hyperlink>
            <w:r w:rsidRPr="00F024FA">
              <w:t xml:space="preserve">, </w:t>
            </w:r>
            <w:hyperlink r:id="rId537" w:history="1">
              <w:r w:rsidRPr="00F024FA">
                <w:rPr>
                  <w:rStyle w:val="Hyperlink"/>
                </w:rPr>
                <w:t>2</w:t>
              </w:r>
            </w:hyperlink>
            <w:r w:rsidRPr="00F024FA">
              <w:t>]</w:t>
            </w:r>
          </w:p>
        </w:tc>
      </w:tr>
      <w:tr w:rsidR="00F024FA" w:rsidRPr="00F024FA" w14:paraId="2E86F442" w14:textId="77777777" w:rsidTr="005C0A83">
        <w:tc>
          <w:tcPr>
            <w:tcW w:w="1889" w:type="dxa"/>
            <w:vMerge w:val="restart"/>
          </w:tcPr>
          <w:p w14:paraId="6EEC54CC" w14:textId="77777777" w:rsidR="00F024FA" w:rsidRPr="00F024FA" w:rsidRDefault="00F024FA" w:rsidP="00F024FA">
            <w:pPr>
              <w:spacing w:line="23" w:lineRule="atLeast"/>
            </w:pPr>
            <w:r w:rsidRPr="00F024FA">
              <w:t>Chesapeake Bay Commission</w:t>
            </w:r>
          </w:p>
        </w:tc>
        <w:tc>
          <w:tcPr>
            <w:tcW w:w="7461" w:type="dxa"/>
          </w:tcPr>
          <w:p w14:paraId="7B7E120A" w14:textId="77777777" w:rsidR="00F024FA" w:rsidRPr="00F024FA" w:rsidRDefault="00F024FA" w:rsidP="00F024FA">
            <w:pPr>
              <w:spacing w:line="23" w:lineRule="atLeast"/>
              <w:rPr>
                <w:u w:val="single"/>
              </w:rPr>
            </w:pPr>
            <w:hyperlink r:id="rId538" w:history="1">
              <w:r w:rsidRPr="00F024FA">
                <w:rPr>
                  <w:rStyle w:val="Hyperlink"/>
                </w:rPr>
                <w:t>Va. Code § 30-240</w:t>
              </w:r>
            </w:hyperlink>
          </w:p>
        </w:tc>
      </w:tr>
      <w:tr w:rsidR="00F024FA" w:rsidRPr="00F024FA" w14:paraId="1A4DCC47" w14:textId="77777777" w:rsidTr="005C0A83">
        <w:tc>
          <w:tcPr>
            <w:tcW w:w="1889" w:type="dxa"/>
            <w:vMerge/>
          </w:tcPr>
          <w:p w14:paraId="0A554DBD" w14:textId="77777777" w:rsidR="00F024FA" w:rsidRPr="00F024FA" w:rsidRDefault="00F024FA" w:rsidP="00F024FA">
            <w:pPr>
              <w:spacing w:line="23" w:lineRule="atLeast"/>
            </w:pPr>
          </w:p>
        </w:tc>
        <w:tc>
          <w:tcPr>
            <w:tcW w:w="7461" w:type="dxa"/>
          </w:tcPr>
          <w:p w14:paraId="05940343" w14:textId="77777777" w:rsidR="00F024FA" w:rsidRPr="00F024FA" w:rsidRDefault="00F024FA" w:rsidP="00F024FA">
            <w:pPr>
              <w:spacing w:line="23" w:lineRule="atLeast"/>
              <w:rPr>
                <w:u w:val="single"/>
              </w:rPr>
            </w:pPr>
            <w:hyperlink r:id="rId539" w:history="1">
              <w:r w:rsidRPr="00F024FA">
                <w:rPr>
                  <w:rStyle w:val="Hyperlink"/>
                </w:rPr>
                <w:t>MD Natural Resources Code §8-301</w:t>
              </w:r>
            </w:hyperlink>
          </w:p>
        </w:tc>
      </w:tr>
      <w:tr w:rsidR="00F024FA" w:rsidRPr="00F024FA" w14:paraId="643CF491" w14:textId="77777777" w:rsidTr="005C0A83">
        <w:tc>
          <w:tcPr>
            <w:tcW w:w="1889" w:type="dxa"/>
            <w:vMerge/>
          </w:tcPr>
          <w:p w14:paraId="35A27657" w14:textId="77777777" w:rsidR="00F024FA" w:rsidRPr="00F024FA" w:rsidRDefault="00F024FA" w:rsidP="00F024FA">
            <w:pPr>
              <w:spacing w:line="23" w:lineRule="atLeast"/>
            </w:pPr>
          </w:p>
        </w:tc>
        <w:tc>
          <w:tcPr>
            <w:tcW w:w="7461" w:type="dxa"/>
          </w:tcPr>
          <w:p w14:paraId="34A2CA70" w14:textId="77777777" w:rsidR="00F024FA" w:rsidRPr="00F024FA" w:rsidRDefault="00F024FA" w:rsidP="00F024FA">
            <w:pPr>
              <w:spacing w:line="23" w:lineRule="atLeast"/>
              <w:rPr>
                <w:u w:val="single"/>
              </w:rPr>
            </w:pPr>
            <w:hyperlink r:id="rId540" w:history="1">
              <w:r w:rsidRPr="00F024FA">
                <w:rPr>
                  <w:rStyle w:val="Hyperlink"/>
                </w:rPr>
                <w:t>1985, June 25, P.L. 64, No. 25</w:t>
              </w:r>
            </w:hyperlink>
          </w:p>
        </w:tc>
      </w:tr>
      <w:tr w:rsidR="00F024FA" w:rsidRPr="00F024FA" w14:paraId="47AE0F0C" w14:textId="77777777" w:rsidTr="005C0A83">
        <w:trPr>
          <w:trHeight w:val="300"/>
        </w:trPr>
        <w:tc>
          <w:tcPr>
            <w:tcW w:w="1889" w:type="dxa"/>
            <w:vMerge w:val="restart"/>
            <w:tcMar>
              <w:left w:w="105" w:type="dxa"/>
              <w:right w:w="105" w:type="dxa"/>
            </w:tcMar>
          </w:tcPr>
          <w:p w14:paraId="117F3C44" w14:textId="77777777" w:rsidR="00F024FA" w:rsidRPr="00F024FA" w:rsidRDefault="00F024FA" w:rsidP="00F024FA">
            <w:pPr>
              <w:spacing w:line="23" w:lineRule="atLeast"/>
            </w:pPr>
            <w:r w:rsidRPr="00F024FA">
              <w:t>EPA</w:t>
            </w:r>
          </w:p>
        </w:tc>
        <w:tc>
          <w:tcPr>
            <w:tcW w:w="7461" w:type="dxa"/>
            <w:tcMar>
              <w:left w:w="105" w:type="dxa"/>
              <w:right w:w="105" w:type="dxa"/>
            </w:tcMar>
          </w:tcPr>
          <w:p w14:paraId="5937AB28" w14:textId="77777777" w:rsidR="00F024FA" w:rsidRPr="00F024FA" w:rsidRDefault="00F024FA" w:rsidP="00F024FA">
            <w:pPr>
              <w:spacing w:line="23" w:lineRule="atLeast"/>
            </w:pPr>
            <w:hyperlink r:id="rId541" w:history="1">
              <w:r w:rsidRPr="00F024FA">
                <w:rPr>
                  <w:rStyle w:val="Hyperlink"/>
                </w:rPr>
                <w:t>Clean Water Act Section 319, 33 U.S. Code § 1329</w:t>
              </w:r>
            </w:hyperlink>
          </w:p>
        </w:tc>
      </w:tr>
      <w:tr w:rsidR="00F024FA" w:rsidRPr="00F024FA" w14:paraId="0F55489C" w14:textId="77777777" w:rsidTr="005C0A83">
        <w:trPr>
          <w:trHeight w:val="300"/>
        </w:trPr>
        <w:tc>
          <w:tcPr>
            <w:tcW w:w="1889" w:type="dxa"/>
            <w:vMerge/>
            <w:tcMar>
              <w:left w:w="105" w:type="dxa"/>
              <w:right w:w="105" w:type="dxa"/>
            </w:tcMar>
            <w:vAlign w:val="center"/>
          </w:tcPr>
          <w:p w14:paraId="7B842050" w14:textId="77777777" w:rsidR="00F024FA" w:rsidRPr="00F024FA" w:rsidRDefault="00F024FA" w:rsidP="00F024FA">
            <w:pPr>
              <w:spacing w:line="23" w:lineRule="atLeast"/>
            </w:pPr>
          </w:p>
        </w:tc>
        <w:tc>
          <w:tcPr>
            <w:tcW w:w="7461" w:type="dxa"/>
            <w:tcMar>
              <w:left w:w="105" w:type="dxa"/>
              <w:right w:w="105" w:type="dxa"/>
            </w:tcMar>
          </w:tcPr>
          <w:p w14:paraId="16D89EEB" w14:textId="77777777" w:rsidR="00F024FA" w:rsidRPr="00F024FA" w:rsidRDefault="00F024FA" w:rsidP="00F024FA">
            <w:pPr>
              <w:spacing w:line="23" w:lineRule="atLeast"/>
            </w:pPr>
            <w:hyperlink r:id="rId542" w:history="1">
              <w:r w:rsidRPr="00F024FA">
                <w:rPr>
                  <w:rStyle w:val="Hyperlink"/>
                </w:rPr>
                <w:t>Clean Water Act Section 601, 33 U.S. Code § 1381</w:t>
              </w:r>
            </w:hyperlink>
          </w:p>
        </w:tc>
      </w:tr>
      <w:tr w:rsidR="00F024FA" w:rsidRPr="00F024FA" w14:paraId="2E11E189" w14:textId="77777777" w:rsidTr="005C0A83">
        <w:trPr>
          <w:trHeight w:val="300"/>
        </w:trPr>
        <w:tc>
          <w:tcPr>
            <w:tcW w:w="1889" w:type="dxa"/>
            <w:vMerge/>
            <w:tcMar>
              <w:left w:w="105" w:type="dxa"/>
              <w:right w:w="105" w:type="dxa"/>
            </w:tcMar>
            <w:vAlign w:val="center"/>
          </w:tcPr>
          <w:p w14:paraId="55CF34BB" w14:textId="77777777" w:rsidR="00F024FA" w:rsidRPr="00F024FA" w:rsidRDefault="00F024FA" w:rsidP="00F024FA">
            <w:pPr>
              <w:spacing w:line="23" w:lineRule="atLeast"/>
            </w:pPr>
          </w:p>
        </w:tc>
        <w:tc>
          <w:tcPr>
            <w:tcW w:w="7461" w:type="dxa"/>
            <w:tcMar>
              <w:left w:w="105" w:type="dxa"/>
              <w:right w:w="105" w:type="dxa"/>
            </w:tcMar>
          </w:tcPr>
          <w:p w14:paraId="0926BC49" w14:textId="77777777" w:rsidR="00F024FA" w:rsidRPr="00F024FA" w:rsidRDefault="00F024FA" w:rsidP="00F024FA">
            <w:pPr>
              <w:spacing w:line="23" w:lineRule="atLeast"/>
            </w:pPr>
            <w:hyperlink r:id="rId543" w:history="1">
              <w:r w:rsidRPr="00F024FA">
                <w:rPr>
                  <w:rStyle w:val="Hyperlink"/>
                </w:rPr>
                <w:t>Clean Water Act Section 221, 33 U.S. Code § 1301</w:t>
              </w:r>
            </w:hyperlink>
          </w:p>
        </w:tc>
      </w:tr>
      <w:tr w:rsidR="00F024FA" w:rsidRPr="00F024FA" w14:paraId="06AAAC73"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7F061444"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27446A31" w14:textId="77777777" w:rsidR="00F024FA" w:rsidRPr="00F024FA" w:rsidRDefault="00F024FA" w:rsidP="00F024FA">
            <w:pPr>
              <w:spacing w:line="23" w:lineRule="atLeast"/>
            </w:pPr>
            <w:r w:rsidRPr="00F024FA">
              <w:t>Section 510, Water Resources Development Act of 1996, as amended</w:t>
            </w:r>
          </w:p>
        </w:tc>
      </w:tr>
      <w:tr w:rsidR="00F024FA" w:rsidRPr="00F024FA" w14:paraId="5768CA56" w14:textId="77777777" w:rsidTr="005C0A83">
        <w:trPr>
          <w:trHeight w:val="300"/>
        </w:trPr>
        <w:tc>
          <w:tcPr>
            <w:tcW w:w="1889" w:type="dxa"/>
            <w:vMerge/>
            <w:tcBorders>
              <w:top w:val="single" w:sz="0" w:space="0" w:color="auto"/>
              <w:left w:val="single" w:sz="0" w:space="0" w:color="auto"/>
              <w:bottom w:val="single" w:sz="0" w:space="0" w:color="auto"/>
              <w:right w:val="single" w:sz="0" w:space="0" w:color="auto"/>
            </w:tcBorders>
            <w:tcMar>
              <w:left w:w="108" w:type="dxa"/>
              <w:right w:w="108" w:type="dxa"/>
            </w:tcMar>
            <w:vAlign w:val="center"/>
          </w:tcPr>
          <w:p w14:paraId="5CA678AA"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796FF722" w14:textId="77777777" w:rsidR="00F024FA" w:rsidRPr="00F024FA" w:rsidRDefault="00F024FA" w:rsidP="00F024FA">
            <w:pPr>
              <w:spacing w:line="23" w:lineRule="atLeast"/>
            </w:pPr>
            <w:r w:rsidRPr="00F024FA">
              <w:t>Section 206, Water Resources Development Act of 1996, as amended</w:t>
            </w:r>
          </w:p>
        </w:tc>
      </w:tr>
      <w:tr w:rsidR="00F024FA" w:rsidRPr="00F024FA" w14:paraId="60DFC46E" w14:textId="77777777" w:rsidTr="005C0A83">
        <w:tc>
          <w:tcPr>
            <w:tcW w:w="1889" w:type="dxa"/>
            <w:vMerge w:val="restart"/>
          </w:tcPr>
          <w:p w14:paraId="6A27302A" w14:textId="77777777" w:rsidR="00F024FA" w:rsidRPr="00F024FA" w:rsidRDefault="00F024FA" w:rsidP="00F024FA">
            <w:pPr>
              <w:spacing w:line="23" w:lineRule="atLeast"/>
            </w:pPr>
            <w:r w:rsidRPr="00F024FA">
              <w:t>US FWS</w:t>
            </w:r>
          </w:p>
        </w:tc>
        <w:tc>
          <w:tcPr>
            <w:tcW w:w="7461" w:type="dxa"/>
          </w:tcPr>
          <w:p w14:paraId="7C6F9CD0" w14:textId="77777777" w:rsidR="00F024FA" w:rsidRPr="00F024FA" w:rsidRDefault="00F024FA" w:rsidP="00F024FA">
            <w:pPr>
              <w:spacing w:line="23" w:lineRule="atLeast"/>
              <w:rPr>
                <w:u w:val="single"/>
              </w:rPr>
            </w:pPr>
            <w:r w:rsidRPr="00F024FA">
              <w:t>Anadromous Fish Conservation Act - Codified under 16 U.S.C. §§ 757a–757g.</w:t>
            </w:r>
          </w:p>
        </w:tc>
      </w:tr>
      <w:tr w:rsidR="00F024FA" w:rsidRPr="00F024FA" w14:paraId="3D072801" w14:textId="77777777" w:rsidTr="005C0A83">
        <w:tc>
          <w:tcPr>
            <w:tcW w:w="1889" w:type="dxa"/>
            <w:vMerge/>
          </w:tcPr>
          <w:p w14:paraId="037FAD52" w14:textId="77777777" w:rsidR="00F024FA" w:rsidRPr="00F024FA" w:rsidRDefault="00F024FA" w:rsidP="00F024FA">
            <w:pPr>
              <w:spacing w:line="23" w:lineRule="atLeast"/>
            </w:pPr>
          </w:p>
        </w:tc>
        <w:tc>
          <w:tcPr>
            <w:tcW w:w="7461" w:type="dxa"/>
          </w:tcPr>
          <w:p w14:paraId="5428D1D8" w14:textId="77777777" w:rsidR="00F024FA" w:rsidRPr="00F024FA" w:rsidRDefault="00F024FA" w:rsidP="00F024FA">
            <w:pPr>
              <w:spacing w:line="23" w:lineRule="atLeast"/>
              <w:rPr>
                <w:u w:val="single"/>
              </w:rPr>
            </w:pPr>
            <w:r w:rsidRPr="00F024FA">
              <w:t>National Wildlife Refuge System Improvement Act - Codified under 16 U.S.C. §§ 668dd–668ee</w:t>
            </w:r>
          </w:p>
        </w:tc>
      </w:tr>
    </w:tbl>
    <w:p w14:paraId="569694B7" w14:textId="77777777" w:rsidR="00F024FA" w:rsidRPr="00F024FA" w:rsidRDefault="00F024FA" w:rsidP="00F024FA">
      <w:pPr>
        <w:spacing w:after="0" w:line="23" w:lineRule="atLeast"/>
      </w:pPr>
    </w:p>
    <w:tbl>
      <w:tblPr>
        <w:tblStyle w:val="TableGrid"/>
        <w:tblW w:w="0" w:type="auto"/>
        <w:tblLook w:val="04A0" w:firstRow="1" w:lastRow="0" w:firstColumn="1" w:lastColumn="0" w:noHBand="0" w:noVBand="1"/>
      </w:tblPr>
      <w:tblGrid>
        <w:gridCol w:w="1889"/>
        <w:gridCol w:w="7461"/>
      </w:tblGrid>
      <w:tr w:rsidR="00F024FA" w:rsidRPr="00F024FA" w14:paraId="074EF572" w14:textId="77777777" w:rsidTr="005C0A83">
        <w:tc>
          <w:tcPr>
            <w:tcW w:w="9350" w:type="dxa"/>
            <w:gridSpan w:val="2"/>
          </w:tcPr>
          <w:p w14:paraId="69D40EF6" w14:textId="77777777" w:rsidR="00F024FA" w:rsidRPr="00F024FA" w:rsidRDefault="00F024FA" w:rsidP="00E813B0">
            <w:pPr>
              <w:pStyle w:val="Heading4"/>
            </w:pPr>
            <w:bookmarkStart w:id="204" w:name="_Toc243295367"/>
            <w:bookmarkStart w:id="205" w:name="_Toc243297207"/>
            <w:bookmarkStart w:id="206" w:name="_Toc243574129"/>
            <w:bookmarkStart w:id="207" w:name="_Toc243575849"/>
            <w:r w:rsidRPr="00F024FA">
              <w:t>Outcome: Submerged Aquatic Vegetation</w:t>
            </w:r>
            <w:bookmarkEnd w:id="204"/>
            <w:bookmarkEnd w:id="205"/>
            <w:bookmarkEnd w:id="206"/>
            <w:bookmarkEnd w:id="207"/>
          </w:p>
        </w:tc>
      </w:tr>
      <w:tr w:rsidR="00F024FA" w:rsidRPr="00F024FA" w14:paraId="14CBE2AC" w14:textId="77777777" w:rsidTr="005C0A83">
        <w:tc>
          <w:tcPr>
            <w:tcW w:w="1889" w:type="dxa"/>
          </w:tcPr>
          <w:p w14:paraId="7B2AD679" w14:textId="77777777" w:rsidR="00F024FA" w:rsidRPr="00F024FA" w:rsidRDefault="00F024FA" w:rsidP="00F024FA">
            <w:pPr>
              <w:spacing w:line="23" w:lineRule="atLeast"/>
              <w:rPr>
                <w:b/>
                <w:bCs/>
              </w:rPr>
            </w:pPr>
            <w:r w:rsidRPr="00F024FA">
              <w:rPr>
                <w:b/>
                <w:bCs/>
              </w:rPr>
              <w:t>Signatory</w:t>
            </w:r>
          </w:p>
        </w:tc>
        <w:tc>
          <w:tcPr>
            <w:tcW w:w="7461" w:type="dxa"/>
          </w:tcPr>
          <w:p w14:paraId="3572EBC6"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76E8D5D8" w14:textId="77777777" w:rsidTr="005C0A83">
        <w:tc>
          <w:tcPr>
            <w:tcW w:w="1889" w:type="dxa"/>
          </w:tcPr>
          <w:p w14:paraId="6CC3AEDB" w14:textId="77777777" w:rsidR="00F024FA" w:rsidRPr="00F024FA" w:rsidRDefault="00F024FA" w:rsidP="00F024FA">
            <w:pPr>
              <w:spacing w:line="23" w:lineRule="atLeast"/>
            </w:pPr>
            <w:r w:rsidRPr="00F024FA">
              <w:t>Delaware</w:t>
            </w:r>
          </w:p>
        </w:tc>
        <w:tc>
          <w:tcPr>
            <w:tcW w:w="7461" w:type="dxa"/>
          </w:tcPr>
          <w:p w14:paraId="2A18079D" w14:textId="77777777" w:rsidR="00F024FA" w:rsidRPr="00F024FA" w:rsidRDefault="00F024FA" w:rsidP="00F024FA">
            <w:pPr>
              <w:spacing w:line="23" w:lineRule="atLeast"/>
            </w:pPr>
            <w:r w:rsidRPr="00F024FA">
              <w:t>7 DE Admin. Code § 7401-2.0, § 7401-3.0, and § 7401-4.5.6 – Surface Water Quality Standards - Establishes a Shallow-Water Bay Grass Designated Use and associated water quality criteria for portions of the Nanticoke River and Broad Creek.</w:t>
            </w:r>
          </w:p>
        </w:tc>
      </w:tr>
      <w:tr w:rsidR="00F024FA" w:rsidRPr="00F024FA" w14:paraId="40FCBB5D" w14:textId="77777777" w:rsidTr="005C0A83">
        <w:trPr>
          <w:trHeight w:val="367"/>
        </w:trPr>
        <w:tc>
          <w:tcPr>
            <w:tcW w:w="1889" w:type="dxa"/>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5D60A811" w14:textId="77777777" w:rsidR="00F024FA" w:rsidRPr="00F024FA" w:rsidRDefault="00F024FA" w:rsidP="00F024FA">
            <w:pPr>
              <w:spacing w:line="23" w:lineRule="atLeast"/>
            </w:pPr>
            <w:r w:rsidRPr="00F024FA">
              <w:t>District of Columbia</w:t>
            </w:r>
          </w:p>
        </w:tc>
        <w:tc>
          <w:tcPr>
            <w:tcW w:w="7461"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601C83E4" w14:textId="77777777" w:rsidR="00F024FA" w:rsidRPr="00F024FA" w:rsidRDefault="00F024FA" w:rsidP="00F024FA">
            <w:pPr>
              <w:spacing w:line="23" w:lineRule="atLeast"/>
            </w:pPr>
            <w:bookmarkStart w:id="208" w:name="_Toc243294669"/>
            <w:bookmarkStart w:id="209" w:name="_Toc243295368"/>
            <w:r w:rsidRPr="00F024FA">
              <w:t>D.C. Law 21-282. Fisheries and Wildlife Omnibus Amendment Act of 2016. § 8–1731.02. Critical areas.</w:t>
            </w:r>
            <w:bookmarkEnd w:id="208"/>
            <w:bookmarkEnd w:id="209"/>
          </w:p>
        </w:tc>
      </w:tr>
      <w:tr w:rsidR="00F024FA" w:rsidRPr="00F024FA" w14:paraId="39C363B6" w14:textId="77777777" w:rsidTr="005C0A83">
        <w:tc>
          <w:tcPr>
            <w:tcW w:w="1889" w:type="dxa"/>
            <w:vMerge w:val="restart"/>
          </w:tcPr>
          <w:p w14:paraId="3AACAA17" w14:textId="77777777" w:rsidR="00F024FA" w:rsidRPr="00F024FA" w:rsidRDefault="00F024FA" w:rsidP="00F024FA">
            <w:pPr>
              <w:spacing w:line="23" w:lineRule="atLeast"/>
            </w:pPr>
            <w:r w:rsidRPr="00F024FA">
              <w:t>Maryland</w:t>
            </w:r>
          </w:p>
        </w:tc>
        <w:tc>
          <w:tcPr>
            <w:tcW w:w="7461" w:type="dxa"/>
          </w:tcPr>
          <w:p w14:paraId="0D05FCE4" w14:textId="77777777" w:rsidR="00F024FA" w:rsidRPr="00F024FA" w:rsidRDefault="00F024FA" w:rsidP="00F024FA">
            <w:pPr>
              <w:spacing w:line="23" w:lineRule="atLeast"/>
              <w:rPr>
                <w:u w:val="single"/>
              </w:rPr>
            </w:pPr>
            <w:r w:rsidRPr="00F024FA">
              <w:rPr>
                <w:u w:val="single"/>
              </w:rPr>
              <w:t xml:space="preserve">MD </w:t>
            </w:r>
            <w:hyperlink r:id="rId544" w:history="1">
              <w:r w:rsidRPr="00F024FA">
                <w:rPr>
                  <w:rStyle w:val="Hyperlink"/>
                </w:rPr>
                <w:t>Natural Resources Code § 4-213</w:t>
              </w:r>
            </w:hyperlink>
            <w:r w:rsidRPr="00F024FA">
              <w:rPr>
                <w:u w:val="single"/>
              </w:rPr>
              <w:t xml:space="preserve"> Submerged Aquatic Vegetation</w:t>
            </w:r>
          </w:p>
        </w:tc>
      </w:tr>
      <w:tr w:rsidR="00F024FA" w:rsidRPr="00F024FA" w14:paraId="4619AD48" w14:textId="77777777" w:rsidTr="005C0A83">
        <w:tc>
          <w:tcPr>
            <w:tcW w:w="1889" w:type="dxa"/>
            <w:vMerge/>
          </w:tcPr>
          <w:p w14:paraId="17D50F64" w14:textId="77777777" w:rsidR="00F024FA" w:rsidRPr="00F024FA" w:rsidRDefault="00F024FA" w:rsidP="00F024FA">
            <w:pPr>
              <w:spacing w:line="23" w:lineRule="atLeast"/>
            </w:pPr>
          </w:p>
        </w:tc>
        <w:tc>
          <w:tcPr>
            <w:tcW w:w="7461" w:type="dxa"/>
          </w:tcPr>
          <w:p w14:paraId="63BC33BC" w14:textId="77777777" w:rsidR="00F024FA" w:rsidRPr="00F024FA" w:rsidRDefault="00F024FA" w:rsidP="00F024FA">
            <w:pPr>
              <w:spacing w:line="23" w:lineRule="atLeast"/>
              <w:rPr>
                <w:u w:val="single"/>
              </w:rPr>
            </w:pPr>
            <w:r w:rsidRPr="00F024FA">
              <w:rPr>
                <w:u w:val="single"/>
              </w:rPr>
              <w:t xml:space="preserve">MD </w:t>
            </w:r>
            <w:hyperlink r:id="rId545" w:history="1">
              <w:r w:rsidRPr="00F024FA">
                <w:rPr>
                  <w:rStyle w:val="Hyperlink"/>
                </w:rPr>
                <w:t>Natural Resources Code § 4-</w:t>
              </w:r>
              <w:r w:rsidRPr="00F024FA">
                <w:rPr>
                  <w:rStyle w:val="Hyperlink"/>
                  <w:rFonts w:ascii="Arial" w:hAnsi="Arial" w:cs="Arial"/>
                </w:rPr>
                <w:t>​</w:t>
              </w:r>
              <w:r w:rsidRPr="00F024FA">
                <w:rPr>
                  <w:rStyle w:val="Hyperlink"/>
                </w:rPr>
                <w:t>1006.1</w:t>
              </w:r>
            </w:hyperlink>
            <w:r w:rsidRPr="00F024FA">
              <w:rPr>
                <w:u w:val="single"/>
              </w:rPr>
              <w:t xml:space="preserve"> SAV Surveys</w:t>
            </w:r>
          </w:p>
        </w:tc>
      </w:tr>
      <w:tr w:rsidR="00F024FA" w:rsidRPr="00F024FA" w14:paraId="29ABBC46" w14:textId="77777777" w:rsidTr="005C0A83">
        <w:tc>
          <w:tcPr>
            <w:tcW w:w="1889" w:type="dxa"/>
            <w:vMerge/>
          </w:tcPr>
          <w:p w14:paraId="621971E7" w14:textId="77777777" w:rsidR="00F024FA" w:rsidRPr="00F024FA" w:rsidRDefault="00F024FA" w:rsidP="00F024FA">
            <w:pPr>
              <w:spacing w:line="23" w:lineRule="atLeast"/>
            </w:pPr>
          </w:p>
        </w:tc>
        <w:tc>
          <w:tcPr>
            <w:tcW w:w="7461" w:type="dxa"/>
          </w:tcPr>
          <w:p w14:paraId="0533A774" w14:textId="77777777" w:rsidR="00F024FA" w:rsidRPr="00F024FA" w:rsidRDefault="00F024FA" w:rsidP="00F024FA">
            <w:pPr>
              <w:spacing w:line="23" w:lineRule="atLeast"/>
              <w:rPr>
                <w:u w:val="single"/>
              </w:rPr>
            </w:pPr>
            <w:r w:rsidRPr="00F024FA">
              <w:rPr>
                <w:u w:val="single"/>
              </w:rPr>
              <w:t xml:space="preserve">MD </w:t>
            </w:r>
            <w:hyperlink r:id="rId546" w:history="1">
              <w:r w:rsidRPr="00F024FA">
                <w:rPr>
                  <w:rStyle w:val="Hyperlink"/>
                </w:rPr>
                <w:t>Natural Resources Code § 4-11A.01</w:t>
              </w:r>
              <w:r w:rsidRPr="00F024FA">
                <w:rPr>
                  <w:rStyle w:val="Hyperlink"/>
                  <w:rFonts w:ascii="Arial" w:hAnsi="Arial" w:cs="Arial"/>
                </w:rPr>
                <w:t>​</w:t>
              </w:r>
            </w:hyperlink>
            <w:r w:rsidRPr="00F024FA">
              <w:rPr>
                <w:u w:val="single"/>
              </w:rPr>
              <w:t xml:space="preserve"> SAV Protection Zones</w:t>
            </w:r>
          </w:p>
        </w:tc>
      </w:tr>
      <w:tr w:rsidR="00F024FA" w:rsidRPr="00F024FA" w14:paraId="3FF342ED" w14:textId="77777777" w:rsidTr="005C0A83">
        <w:trPr>
          <w:trHeight w:val="300"/>
        </w:trPr>
        <w:tc>
          <w:tcPr>
            <w:tcW w:w="1889" w:type="dxa"/>
            <w:tcMar>
              <w:left w:w="105" w:type="dxa"/>
              <w:right w:w="105" w:type="dxa"/>
            </w:tcMar>
          </w:tcPr>
          <w:p w14:paraId="3C628692" w14:textId="77777777" w:rsidR="00F024FA" w:rsidRPr="00F024FA" w:rsidRDefault="00F024FA" w:rsidP="00F024FA">
            <w:pPr>
              <w:spacing w:line="23" w:lineRule="atLeast"/>
            </w:pPr>
            <w:r w:rsidRPr="00F024FA">
              <w:t>Virginia</w:t>
            </w:r>
          </w:p>
        </w:tc>
        <w:tc>
          <w:tcPr>
            <w:tcW w:w="7461" w:type="dxa"/>
            <w:tcMar>
              <w:left w:w="105" w:type="dxa"/>
              <w:right w:w="105" w:type="dxa"/>
            </w:tcMar>
          </w:tcPr>
          <w:p w14:paraId="2AD17146" w14:textId="77777777" w:rsidR="00F024FA" w:rsidRPr="00F024FA" w:rsidRDefault="00F024FA" w:rsidP="00F024FA">
            <w:pPr>
              <w:spacing w:line="23" w:lineRule="atLeast"/>
            </w:pPr>
            <w:hyperlink r:id="rId547" w:history="1">
              <w:r w:rsidRPr="00F024FA">
                <w:rPr>
                  <w:rStyle w:val="Hyperlink"/>
                </w:rPr>
                <w:t>28.2-1204.1, Code of Virginia</w:t>
              </w:r>
            </w:hyperlink>
          </w:p>
        </w:tc>
      </w:tr>
      <w:tr w:rsidR="00F024FA" w:rsidRPr="00F024FA" w14:paraId="617BAEB7" w14:textId="77777777" w:rsidTr="005C0A83">
        <w:trPr>
          <w:trHeight w:val="300"/>
        </w:trPr>
        <w:tc>
          <w:tcPr>
            <w:tcW w:w="1889" w:type="dxa"/>
            <w:vMerge w:val="restart"/>
            <w:tcMar>
              <w:left w:w="105" w:type="dxa"/>
              <w:right w:w="105" w:type="dxa"/>
            </w:tcMar>
          </w:tcPr>
          <w:p w14:paraId="725B5649" w14:textId="77777777" w:rsidR="00F024FA" w:rsidRPr="00F024FA" w:rsidRDefault="00F024FA" w:rsidP="00F024FA">
            <w:pPr>
              <w:spacing w:line="23" w:lineRule="atLeast"/>
            </w:pPr>
            <w:r w:rsidRPr="00F024FA">
              <w:t>Chesapeake Bay Commission</w:t>
            </w:r>
          </w:p>
        </w:tc>
        <w:tc>
          <w:tcPr>
            <w:tcW w:w="7461" w:type="dxa"/>
            <w:tcMar>
              <w:left w:w="105" w:type="dxa"/>
              <w:right w:w="105" w:type="dxa"/>
            </w:tcMar>
          </w:tcPr>
          <w:p w14:paraId="350A26B5" w14:textId="77777777" w:rsidR="00F024FA" w:rsidRPr="00F024FA" w:rsidRDefault="00F024FA" w:rsidP="00F024FA">
            <w:pPr>
              <w:spacing w:line="23" w:lineRule="atLeast"/>
              <w:rPr>
                <w:u w:val="single"/>
              </w:rPr>
            </w:pPr>
            <w:hyperlink r:id="rId548" w:history="1">
              <w:r w:rsidRPr="00F024FA">
                <w:rPr>
                  <w:rStyle w:val="Hyperlink"/>
                </w:rPr>
                <w:t>Va. Code § 30-240</w:t>
              </w:r>
            </w:hyperlink>
          </w:p>
        </w:tc>
      </w:tr>
      <w:tr w:rsidR="00F024FA" w:rsidRPr="00F024FA" w14:paraId="4CD6DE40" w14:textId="77777777" w:rsidTr="005C0A83">
        <w:trPr>
          <w:trHeight w:val="300"/>
        </w:trPr>
        <w:tc>
          <w:tcPr>
            <w:tcW w:w="1889" w:type="dxa"/>
            <w:vMerge/>
            <w:tcMar>
              <w:left w:w="105" w:type="dxa"/>
              <w:right w:w="105" w:type="dxa"/>
            </w:tcMar>
          </w:tcPr>
          <w:p w14:paraId="60EA8ED3" w14:textId="77777777" w:rsidR="00F024FA" w:rsidRPr="00F024FA" w:rsidRDefault="00F024FA" w:rsidP="00F024FA">
            <w:pPr>
              <w:spacing w:line="23" w:lineRule="atLeast"/>
            </w:pPr>
          </w:p>
        </w:tc>
        <w:tc>
          <w:tcPr>
            <w:tcW w:w="7461" w:type="dxa"/>
            <w:tcMar>
              <w:left w:w="105" w:type="dxa"/>
              <w:right w:w="105" w:type="dxa"/>
            </w:tcMar>
          </w:tcPr>
          <w:p w14:paraId="21762785" w14:textId="77777777" w:rsidR="00F024FA" w:rsidRPr="00F024FA" w:rsidRDefault="00F024FA" w:rsidP="00F024FA">
            <w:pPr>
              <w:spacing w:line="23" w:lineRule="atLeast"/>
              <w:rPr>
                <w:u w:val="single"/>
              </w:rPr>
            </w:pPr>
            <w:hyperlink r:id="rId549" w:history="1">
              <w:r w:rsidRPr="00F024FA">
                <w:rPr>
                  <w:rStyle w:val="Hyperlink"/>
                </w:rPr>
                <w:t>MD Natural Resources Code §8-301</w:t>
              </w:r>
            </w:hyperlink>
          </w:p>
        </w:tc>
      </w:tr>
      <w:tr w:rsidR="00F024FA" w:rsidRPr="00F024FA" w14:paraId="7623D2CE" w14:textId="77777777" w:rsidTr="005C0A83">
        <w:trPr>
          <w:trHeight w:val="300"/>
        </w:trPr>
        <w:tc>
          <w:tcPr>
            <w:tcW w:w="1889" w:type="dxa"/>
            <w:vMerge/>
            <w:tcMar>
              <w:left w:w="105" w:type="dxa"/>
              <w:right w:w="105" w:type="dxa"/>
            </w:tcMar>
          </w:tcPr>
          <w:p w14:paraId="6A191B48" w14:textId="77777777" w:rsidR="00F024FA" w:rsidRPr="00F024FA" w:rsidRDefault="00F024FA" w:rsidP="00F024FA">
            <w:pPr>
              <w:spacing w:line="23" w:lineRule="atLeast"/>
            </w:pPr>
          </w:p>
        </w:tc>
        <w:tc>
          <w:tcPr>
            <w:tcW w:w="7461" w:type="dxa"/>
            <w:tcMar>
              <w:left w:w="105" w:type="dxa"/>
              <w:right w:w="105" w:type="dxa"/>
            </w:tcMar>
          </w:tcPr>
          <w:p w14:paraId="603897C9" w14:textId="77777777" w:rsidR="00F024FA" w:rsidRPr="00F024FA" w:rsidRDefault="00F024FA" w:rsidP="00F024FA">
            <w:pPr>
              <w:spacing w:line="23" w:lineRule="atLeast"/>
              <w:rPr>
                <w:u w:val="single"/>
              </w:rPr>
            </w:pPr>
            <w:hyperlink r:id="rId550" w:history="1">
              <w:r w:rsidRPr="00F024FA">
                <w:rPr>
                  <w:rStyle w:val="Hyperlink"/>
                </w:rPr>
                <w:t>1985, June 25, P.L. 64, No. 25</w:t>
              </w:r>
            </w:hyperlink>
          </w:p>
        </w:tc>
      </w:tr>
      <w:tr w:rsidR="00F024FA" w:rsidRPr="00F024FA" w14:paraId="628BDC0E" w14:textId="77777777" w:rsidTr="005C0A83">
        <w:trPr>
          <w:trHeight w:val="300"/>
        </w:trPr>
        <w:tc>
          <w:tcPr>
            <w:tcW w:w="1889" w:type="dxa"/>
            <w:vMerge w:val="restart"/>
            <w:tcMar>
              <w:left w:w="105" w:type="dxa"/>
              <w:right w:w="105" w:type="dxa"/>
            </w:tcMar>
          </w:tcPr>
          <w:p w14:paraId="575B3267" w14:textId="77777777" w:rsidR="00F024FA" w:rsidRPr="00F024FA" w:rsidRDefault="00F024FA" w:rsidP="00F024FA">
            <w:pPr>
              <w:spacing w:line="23" w:lineRule="atLeast"/>
            </w:pPr>
            <w:r w:rsidRPr="00F024FA">
              <w:t>EPA</w:t>
            </w:r>
          </w:p>
        </w:tc>
        <w:tc>
          <w:tcPr>
            <w:tcW w:w="7461" w:type="dxa"/>
            <w:tcMar>
              <w:left w:w="105" w:type="dxa"/>
              <w:right w:w="105" w:type="dxa"/>
            </w:tcMar>
          </w:tcPr>
          <w:p w14:paraId="60A98623" w14:textId="77777777" w:rsidR="00F024FA" w:rsidRPr="00F024FA" w:rsidRDefault="00F024FA" w:rsidP="00F024FA">
            <w:pPr>
              <w:spacing w:line="23" w:lineRule="atLeast"/>
            </w:pPr>
            <w:hyperlink r:id="rId551" w:history="1">
              <w:r w:rsidRPr="00F024FA">
                <w:rPr>
                  <w:rStyle w:val="Hyperlink"/>
                </w:rPr>
                <w:t>Clean Water Act Section 117, 33 U.S. Code § 1267</w:t>
              </w:r>
            </w:hyperlink>
          </w:p>
        </w:tc>
      </w:tr>
      <w:tr w:rsidR="00F024FA" w:rsidRPr="00F024FA" w14:paraId="779EF691" w14:textId="77777777" w:rsidTr="005C0A83">
        <w:trPr>
          <w:trHeight w:val="300"/>
        </w:trPr>
        <w:tc>
          <w:tcPr>
            <w:tcW w:w="1889" w:type="dxa"/>
            <w:vMerge/>
            <w:tcMar>
              <w:left w:w="105" w:type="dxa"/>
              <w:right w:w="105" w:type="dxa"/>
            </w:tcMar>
            <w:vAlign w:val="center"/>
          </w:tcPr>
          <w:p w14:paraId="2A860225" w14:textId="77777777" w:rsidR="00F024FA" w:rsidRPr="00F024FA" w:rsidRDefault="00F024FA" w:rsidP="00F024FA">
            <w:pPr>
              <w:spacing w:line="23" w:lineRule="atLeast"/>
            </w:pPr>
          </w:p>
        </w:tc>
        <w:tc>
          <w:tcPr>
            <w:tcW w:w="7461" w:type="dxa"/>
            <w:tcMar>
              <w:left w:w="105" w:type="dxa"/>
              <w:right w:w="105" w:type="dxa"/>
            </w:tcMar>
          </w:tcPr>
          <w:p w14:paraId="720CFEFC" w14:textId="77777777" w:rsidR="00F024FA" w:rsidRPr="00F024FA" w:rsidRDefault="00F024FA" w:rsidP="00F024FA">
            <w:pPr>
              <w:spacing w:line="23" w:lineRule="atLeast"/>
            </w:pPr>
            <w:hyperlink r:id="rId552" w:history="1">
              <w:r w:rsidRPr="00F024FA">
                <w:rPr>
                  <w:rStyle w:val="Hyperlink"/>
                </w:rPr>
                <w:t>Clean Water Act Section 319, 33 U.S. Code § 1329</w:t>
              </w:r>
            </w:hyperlink>
          </w:p>
        </w:tc>
      </w:tr>
      <w:tr w:rsidR="00F024FA" w:rsidRPr="00F024FA" w14:paraId="171F8235" w14:textId="77777777" w:rsidTr="005C0A83">
        <w:trPr>
          <w:trHeight w:val="300"/>
        </w:trPr>
        <w:tc>
          <w:tcPr>
            <w:tcW w:w="1889" w:type="dxa"/>
            <w:vMerge/>
            <w:tcMar>
              <w:left w:w="105" w:type="dxa"/>
              <w:right w:w="105" w:type="dxa"/>
            </w:tcMar>
            <w:vAlign w:val="center"/>
          </w:tcPr>
          <w:p w14:paraId="2865FD9B" w14:textId="77777777" w:rsidR="00F024FA" w:rsidRPr="00F024FA" w:rsidRDefault="00F024FA" w:rsidP="00F024FA">
            <w:pPr>
              <w:spacing w:line="23" w:lineRule="atLeast"/>
            </w:pPr>
          </w:p>
        </w:tc>
        <w:tc>
          <w:tcPr>
            <w:tcW w:w="7461" w:type="dxa"/>
            <w:tcMar>
              <w:left w:w="105" w:type="dxa"/>
              <w:right w:w="105" w:type="dxa"/>
            </w:tcMar>
          </w:tcPr>
          <w:p w14:paraId="6BBEF08F" w14:textId="77777777" w:rsidR="00F024FA" w:rsidRPr="00F024FA" w:rsidRDefault="00F024FA" w:rsidP="00F024FA">
            <w:pPr>
              <w:spacing w:line="23" w:lineRule="atLeast"/>
            </w:pPr>
            <w:hyperlink r:id="rId553" w:history="1">
              <w:r w:rsidRPr="00F024FA">
                <w:rPr>
                  <w:rStyle w:val="Hyperlink"/>
                </w:rPr>
                <w:t>Clean Water Act Section 601, 33 U.S. Code § 1381</w:t>
              </w:r>
            </w:hyperlink>
          </w:p>
        </w:tc>
      </w:tr>
      <w:tr w:rsidR="00F024FA" w:rsidRPr="00F024FA" w14:paraId="39DAC283" w14:textId="77777777" w:rsidTr="005C0A83">
        <w:trPr>
          <w:trHeight w:val="300"/>
        </w:trPr>
        <w:tc>
          <w:tcPr>
            <w:tcW w:w="1889" w:type="dxa"/>
            <w:tcBorders>
              <w:top w:val="single" w:sz="8" w:space="0" w:color="auto"/>
              <w:left w:val="single" w:sz="8" w:space="0" w:color="auto"/>
              <w:bottom w:val="single" w:sz="8" w:space="0" w:color="auto"/>
              <w:right w:val="single" w:sz="8" w:space="0" w:color="auto"/>
            </w:tcBorders>
            <w:tcMar>
              <w:left w:w="108" w:type="dxa"/>
              <w:right w:w="108" w:type="dxa"/>
            </w:tcMar>
          </w:tcPr>
          <w:p w14:paraId="2ED2E03B"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6AF0FB04" w14:textId="77777777" w:rsidR="00F024FA" w:rsidRPr="00F024FA" w:rsidRDefault="00F024FA" w:rsidP="00F024FA">
            <w:pPr>
              <w:spacing w:line="23" w:lineRule="atLeast"/>
            </w:pPr>
            <w:r w:rsidRPr="00F024FA">
              <w:t>Section 510, Water Resources Development Act of 1996, as amended</w:t>
            </w:r>
          </w:p>
        </w:tc>
      </w:tr>
      <w:tr w:rsidR="00F024FA" w:rsidRPr="00F024FA" w14:paraId="06832026" w14:textId="77777777" w:rsidTr="005C0A83">
        <w:tc>
          <w:tcPr>
            <w:tcW w:w="1889" w:type="dxa"/>
            <w:vMerge w:val="restart"/>
          </w:tcPr>
          <w:p w14:paraId="1864F163" w14:textId="77777777" w:rsidR="00F024FA" w:rsidRPr="00F024FA" w:rsidRDefault="00F024FA" w:rsidP="00F024FA">
            <w:pPr>
              <w:spacing w:line="23" w:lineRule="atLeast"/>
            </w:pPr>
            <w:r w:rsidRPr="00F024FA">
              <w:t>US FWS</w:t>
            </w:r>
          </w:p>
        </w:tc>
        <w:tc>
          <w:tcPr>
            <w:tcW w:w="7461" w:type="dxa"/>
          </w:tcPr>
          <w:p w14:paraId="738D159D" w14:textId="77777777" w:rsidR="00F024FA" w:rsidRPr="00F024FA" w:rsidRDefault="00F024FA" w:rsidP="00F024FA">
            <w:pPr>
              <w:spacing w:line="23" w:lineRule="atLeast"/>
              <w:rPr>
                <w:u w:val="single"/>
              </w:rPr>
            </w:pPr>
            <w:r w:rsidRPr="00F024FA">
              <w:t>Migratory Bird Treaty Act - Codified under 16 U.S.C. §§ 703–712.</w:t>
            </w:r>
          </w:p>
        </w:tc>
      </w:tr>
      <w:tr w:rsidR="00F024FA" w:rsidRPr="00F024FA" w14:paraId="7E8840EE" w14:textId="77777777" w:rsidTr="005C0A83">
        <w:tc>
          <w:tcPr>
            <w:tcW w:w="1889" w:type="dxa"/>
            <w:vMerge/>
          </w:tcPr>
          <w:p w14:paraId="6F750BDF" w14:textId="77777777" w:rsidR="00F024FA" w:rsidRPr="00F024FA" w:rsidRDefault="00F024FA" w:rsidP="00F024FA">
            <w:pPr>
              <w:spacing w:line="23" w:lineRule="atLeast"/>
            </w:pPr>
          </w:p>
        </w:tc>
        <w:tc>
          <w:tcPr>
            <w:tcW w:w="7461" w:type="dxa"/>
          </w:tcPr>
          <w:p w14:paraId="78556172" w14:textId="77777777" w:rsidR="00F024FA" w:rsidRPr="00F024FA" w:rsidRDefault="00F024FA" w:rsidP="00F024FA">
            <w:pPr>
              <w:spacing w:line="23" w:lineRule="atLeast"/>
              <w:rPr>
                <w:u w:val="single"/>
              </w:rPr>
            </w:pPr>
            <w:r w:rsidRPr="00F024FA">
              <w:t>Anadromous Fish Conservation Act - Codified under 16 U.S.C. §§ 757a–757g.</w:t>
            </w:r>
          </w:p>
        </w:tc>
      </w:tr>
    </w:tbl>
    <w:p w14:paraId="4C2FE7AA" w14:textId="77777777" w:rsidR="00F024FA" w:rsidRPr="00F024FA" w:rsidRDefault="00F024FA" w:rsidP="00F024FA">
      <w:pPr>
        <w:spacing w:after="0" w:line="23" w:lineRule="atLeast"/>
      </w:pPr>
    </w:p>
    <w:tbl>
      <w:tblPr>
        <w:tblStyle w:val="TableGrid"/>
        <w:tblW w:w="0" w:type="auto"/>
        <w:tblLook w:val="04A0" w:firstRow="1" w:lastRow="0" w:firstColumn="1" w:lastColumn="0" w:noHBand="0" w:noVBand="1"/>
      </w:tblPr>
      <w:tblGrid>
        <w:gridCol w:w="1889"/>
        <w:gridCol w:w="7461"/>
      </w:tblGrid>
      <w:tr w:rsidR="00F024FA" w:rsidRPr="00F024FA" w14:paraId="338BA298" w14:textId="77777777" w:rsidTr="005C0A83">
        <w:tc>
          <w:tcPr>
            <w:tcW w:w="9350" w:type="dxa"/>
            <w:gridSpan w:val="2"/>
          </w:tcPr>
          <w:p w14:paraId="64D752AD" w14:textId="77777777" w:rsidR="00F024FA" w:rsidRPr="00F024FA" w:rsidRDefault="00F024FA" w:rsidP="00E813B0">
            <w:pPr>
              <w:pStyle w:val="Heading4"/>
            </w:pPr>
            <w:bookmarkStart w:id="210" w:name="_Toc243295369"/>
            <w:bookmarkStart w:id="211" w:name="_Toc243297208"/>
            <w:bookmarkStart w:id="212" w:name="_Toc243574130"/>
            <w:bookmarkStart w:id="213" w:name="_Toc243575850"/>
            <w:r w:rsidRPr="00F024FA">
              <w:t>Outcome: Wetlands</w:t>
            </w:r>
            <w:bookmarkEnd w:id="210"/>
            <w:bookmarkEnd w:id="211"/>
            <w:bookmarkEnd w:id="212"/>
            <w:bookmarkEnd w:id="213"/>
          </w:p>
        </w:tc>
      </w:tr>
      <w:tr w:rsidR="00F024FA" w:rsidRPr="00F024FA" w14:paraId="763F6F7F" w14:textId="77777777" w:rsidTr="005C0A83">
        <w:tc>
          <w:tcPr>
            <w:tcW w:w="1889" w:type="dxa"/>
          </w:tcPr>
          <w:p w14:paraId="0EE982B4" w14:textId="77777777" w:rsidR="00F024FA" w:rsidRPr="00F024FA" w:rsidRDefault="00F024FA" w:rsidP="00F024FA">
            <w:pPr>
              <w:spacing w:line="23" w:lineRule="atLeast"/>
              <w:rPr>
                <w:b/>
                <w:bCs/>
              </w:rPr>
            </w:pPr>
            <w:r w:rsidRPr="00F024FA">
              <w:rPr>
                <w:b/>
                <w:bCs/>
              </w:rPr>
              <w:t>Signatory</w:t>
            </w:r>
          </w:p>
        </w:tc>
        <w:tc>
          <w:tcPr>
            <w:tcW w:w="7461" w:type="dxa"/>
          </w:tcPr>
          <w:p w14:paraId="2F47F2EE" w14:textId="77777777" w:rsidR="00F024FA" w:rsidRPr="00F024FA" w:rsidRDefault="00F024FA" w:rsidP="00F024FA">
            <w:pPr>
              <w:spacing w:line="23" w:lineRule="atLeast"/>
              <w:rPr>
                <w:b/>
                <w:bCs/>
              </w:rPr>
            </w:pPr>
            <w:r w:rsidRPr="00F024FA">
              <w:rPr>
                <w:b/>
                <w:bCs/>
              </w:rPr>
              <w:t xml:space="preserve">Statutory Authority </w:t>
            </w:r>
          </w:p>
        </w:tc>
      </w:tr>
      <w:tr w:rsidR="00F024FA" w:rsidRPr="00F024FA" w14:paraId="6BAED73D" w14:textId="77777777" w:rsidTr="005C0A83">
        <w:tc>
          <w:tcPr>
            <w:tcW w:w="1889" w:type="dxa"/>
          </w:tcPr>
          <w:p w14:paraId="7AA54F92" w14:textId="77777777" w:rsidR="00F024FA" w:rsidRPr="00F024FA" w:rsidRDefault="00F024FA" w:rsidP="00F024FA">
            <w:pPr>
              <w:spacing w:line="23" w:lineRule="atLeast"/>
            </w:pPr>
            <w:r w:rsidRPr="00F024FA">
              <w:t>Delaware</w:t>
            </w:r>
          </w:p>
        </w:tc>
        <w:tc>
          <w:tcPr>
            <w:tcW w:w="7461" w:type="dxa"/>
          </w:tcPr>
          <w:p w14:paraId="32EA9EBC" w14:textId="77777777" w:rsidR="00F024FA" w:rsidRPr="00F024FA" w:rsidRDefault="00F024FA" w:rsidP="00F024FA">
            <w:pPr>
              <w:spacing w:line="23" w:lineRule="atLeast"/>
              <w:rPr>
                <w:u w:val="single"/>
              </w:rPr>
            </w:pPr>
            <w:r w:rsidRPr="00F024FA">
              <w:rPr>
                <w:u w:val="single"/>
              </w:rPr>
              <w:t>Public Law 115-334 (the Agriculture Improvement Act of 2018)</w:t>
            </w:r>
          </w:p>
          <w:p w14:paraId="6DD84E2A" w14:textId="77777777" w:rsidR="00F024FA" w:rsidRPr="00F024FA" w:rsidRDefault="00F024FA" w:rsidP="00F024FA">
            <w:pPr>
              <w:spacing w:line="23" w:lineRule="atLeast"/>
              <w:rPr>
                <w:u w:val="single"/>
              </w:rPr>
            </w:pPr>
            <w:r w:rsidRPr="00F024FA">
              <w:rPr>
                <w:u w:val="single"/>
              </w:rPr>
              <w:t>https://www.nrcs.usda.gov/state-offices/delaware</w:t>
            </w:r>
          </w:p>
          <w:p w14:paraId="1E3B801F" w14:textId="77777777" w:rsidR="00F024FA" w:rsidRPr="00F024FA" w:rsidRDefault="00F024FA" w:rsidP="00F024FA">
            <w:pPr>
              <w:spacing w:line="23" w:lineRule="atLeast"/>
              <w:rPr>
                <w:u w:val="single"/>
              </w:rPr>
            </w:pPr>
            <w:hyperlink r:id="rId554" w:history="1">
              <w:r w:rsidRPr="00F024FA">
                <w:rPr>
                  <w:rStyle w:val="Hyperlink"/>
                </w:rPr>
                <w:t>https://www.congress.gov/bill/115th-congress/house-bill/2</w:t>
              </w:r>
            </w:hyperlink>
          </w:p>
        </w:tc>
      </w:tr>
      <w:tr w:rsidR="00F024FA" w:rsidRPr="00F024FA" w14:paraId="69634C66" w14:textId="77777777" w:rsidTr="005C0A83">
        <w:trPr>
          <w:trHeight w:val="300"/>
        </w:trPr>
        <w:tc>
          <w:tcPr>
            <w:tcW w:w="1889" w:type="dxa"/>
            <w:vMerge w:val="restart"/>
            <w:tcBorders>
              <w:top w:val="single" w:sz="8" w:space="0" w:color="auto"/>
              <w:left w:val="single" w:sz="8" w:space="0" w:color="auto"/>
              <w:right w:val="single" w:sz="8" w:space="0" w:color="000000" w:themeColor="text1"/>
            </w:tcBorders>
            <w:tcMar>
              <w:left w:w="105" w:type="dxa"/>
              <w:right w:w="105" w:type="dxa"/>
            </w:tcMar>
          </w:tcPr>
          <w:p w14:paraId="2D841EEC" w14:textId="77777777" w:rsidR="00F024FA" w:rsidRPr="00F024FA" w:rsidRDefault="00F024FA" w:rsidP="00F024FA">
            <w:pPr>
              <w:spacing w:line="23" w:lineRule="atLeast"/>
            </w:pPr>
            <w:r w:rsidRPr="00F024FA">
              <w:t>District of Columbia</w:t>
            </w:r>
          </w:p>
        </w:tc>
        <w:tc>
          <w:tcPr>
            <w:tcW w:w="7461"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40A2FC9B" w14:textId="77777777" w:rsidR="00F024FA" w:rsidRPr="00F024FA" w:rsidRDefault="00F024FA" w:rsidP="00F024FA">
            <w:pPr>
              <w:spacing w:line="23" w:lineRule="atLeast"/>
            </w:pPr>
            <w:r w:rsidRPr="00F024FA">
              <w:t>D.C. Law 5-188; D.C. Official Code § 8-103.01 et</w:t>
            </w:r>
          </w:p>
          <w:p w14:paraId="47C19AFA" w14:textId="77777777" w:rsidR="00F024FA" w:rsidRPr="00F024FA" w:rsidRDefault="00F024FA" w:rsidP="00F024FA">
            <w:pPr>
              <w:spacing w:line="23" w:lineRule="atLeast"/>
            </w:pPr>
            <w:r w:rsidRPr="00F024FA">
              <w:t>seq.) The Water Pollution Control Act of 1984, effective March 16, 1985, as amended</w:t>
            </w:r>
          </w:p>
        </w:tc>
      </w:tr>
      <w:tr w:rsidR="00F024FA" w:rsidRPr="00F024FA" w14:paraId="7B3D4B42" w14:textId="77777777" w:rsidTr="005C0A83">
        <w:trPr>
          <w:trHeight w:val="300"/>
        </w:trPr>
        <w:tc>
          <w:tcPr>
            <w:tcW w:w="1889" w:type="dxa"/>
            <w:vMerge/>
            <w:tcBorders>
              <w:left w:val="single" w:sz="8" w:space="0" w:color="auto"/>
              <w:bottom w:val="single" w:sz="8" w:space="0" w:color="auto"/>
              <w:right w:val="single" w:sz="8" w:space="0" w:color="000000" w:themeColor="text1"/>
            </w:tcBorders>
            <w:tcMar>
              <w:left w:w="105" w:type="dxa"/>
              <w:right w:w="105" w:type="dxa"/>
            </w:tcMar>
          </w:tcPr>
          <w:p w14:paraId="2176CE42" w14:textId="77777777" w:rsidR="00F024FA" w:rsidRPr="00F024FA" w:rsidRDefault="00F024FA" w:rsidP="00F024FA">
            <w:pPr>
              <w:spacing w:line="23" w:lineRule="atLeast"/>
            </w:pPr>
          </w:p>
        </w:tc>
        <w:tc>
          <w:tcPr>
            <w:tcW w:w="7461"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65D36E59" w14:textId="77777777" w:rsidR="00F024FA" w:rsidRPr="00F024FA" w:rsidRDefault="00F024FA" w:rsidP="00F024FA">
            <w:pPr>
              <w:spacing w:line="23" w:lineRule="atLeast"/>
            </w:pPr>
            <w:r w:rsidRPr="00F024FA">
              <w:t>D.C. Law 21-282. Fisheries and Wildlife Omnibus Amendment Act of 2016. § 8–1731.02. Critical areas.</w:t>
            </w:r>
          </w:p>
        </w:tc>
      </w:tr>
      <w:tr w:rsidR="00F024FA" w:rsidRPr="00F024FA" w14:paraId="6B074EC6" w14:textId="77777777" w:rsidTr="005C0A83">
        <w:tc>
          <w:tcPr>
            <w:tcW w:w="1889" w:type="dxa"/>
            <w:vMerge w:val="restart"/>
          </w:tcPr>
          <w:p w14:paraId="797D17A3" w14:textId="77777777" w:rsidR="00F024FA" w:rsidRPr="00F024FA" w:rsidRDefault="00F024FA" w:rsidP="00F024FA">
            <w:pPr>
              <w:spacing w:line="23" w:lineRule="atLeast"/>
            </w:pPr>
            <w:r w:rsidRPr="00F024FA">
              <w:t>Maryland</w:t>
            </w:r>
          </w:p>
        </w:tc>
        <w:tc>
          <w:tcPr>
            <w:tcW w:w="7461" w:type="dxa"/>
          </w:tcPr>
          <w:p w14:paraId="4F00C160" w14:textId="77777777" w:rsidR="00F024FA" w:rsidRPr="00F024FA" w:rsidRDefault="00F024FA" w:rsidP="00F024FA">
            <w:pPr>
              <w:spacing w:line="23" w:lineRule="atLeast"/>
              <w:rPr>
                <w:u w:val="single"/>
              </w:rPr>
            </w:pPr>
            <w:r w:rsidRPr="00F024FA">
              <w:rPr>
                <w:u w:val="single"/>
              </w:rPr>
              <w:t xml:space="preserve">MD </w:t>
            </w:r>
            <w:hyperlink r:id="rId555" w:history="1">
              <w:r w:rsidRPr="00F024FA">
                <w:rPr>
                  <w:rStyle w:val="Hyperlink"/>
                </w:rPr>
                <w:t>Environment Code § 5-901-909</w:t>
              </w:r>
            </w:hyperlink>
            <w:r w:rsidRPr="00F024FA">
              <w:rPr>
                <w:u w:val="single"/>
              </w:rPr>
              <w:t xml:space="preserve"> Nontidal Wetlands</w:t>
            </w:r>
          </w:p>
        </w:tc>
      </w:tr>
      <w:tr w:rsidR="00F024FA" w:rsidRPr="00F024FA" w14:paraId="4FB83692" w14:textId="77777777" w:rsidTr="005C0A83">
        <w:tc>
          <w:tcPr>
            <w:tcW w:w="1889" w:type="dxa"/>
            <w:vMerge/>
          </w:tcPr>
          <w:p w14:paraId="1265E609" w14:textId="77777777" w:rsidR="00F024FA" w:rsidRPr="00F024FA" w:rsidRDefault="00F024FA" w:rsidP="00F024FA">
            <w:pPr>
              <w:spacing w:line="23" w:lineRule="atLeast"/>
            </w:pPr>
          </w:p>
        </w:tc>
        <w:tc>
          <w:tcPr>
            <w:tcW w:w="7461" w:type="dxa"/>
          </w:tcPr>
          <w:p w14:paraId="6A36B485" w14:textId="77777777" w:rsidR="00F024FA" w:rsidRPr="00F024FA" w:rsidRDefault="00F024FA" w:rsidP="00F024FA">
            <w:pPr>
              <w:spacing w:line="23" w:lineRule="atLeast"/>
              <w:rPr>
                <w:u w:val="single"/>
              </w:rPr>
            </w:pPr>
            <w:r w:rsidRPr="00F024FA">
              <w:rPr>
                <w:u w:val="single"/>
              </w:rPr>
              <w:t xml:space="preserve">MD </w:t>
            </w:r>
            <w:hyperlink r:id="rId556" w:history="1">
              <w:r w:rsidRPr="00F024FA">
                <w:rPr>
                  <w:rStyle w:val="Hyperlink"/>
                </w:rPr>
                <w:t xml:space="preserve">Environment Code </w:t>
              </w:r>
            </w:hyperlink>
            <w:r w:rsidRPr="00F024FA">
              <w:rPr>
                <w:u w:val="single"/>
              </w:rPr>
              <w:t xml:space="preserve">§ </w:t>
            </w:r>
            <w:hyperlink r:id="rId557" w:history="1">
              <w:r w:rsidRPr="00F024FA">
                <w:rPr>
                  <w:rStyle w:val="Hyperlink"/>
                </w:rPr>
                <w:t>16</w:t>
              </w:r>
            </w:hyperlink>
            <w:r w:rsidRPr="00F024FA">
              <w:rPr>
                <w:u w:val="single"/>
              </w:rPr>
              <w:t xml:space="preserve"> Wetlands &amp; Riparian Rights</w:t>
            </w:r>
          </w:p>
        </w:tc>
      </w:tr>
      <w:tr w:rsidR="00F024FA" w:rsidRPr="00F024FA" w14:paraId="56ACE491" w14:textId="77777777" w:rsidTr="005C0A83">
        <w:tc>
          <w:tcPr>
            <w:tcW w:w="1889" w:type="dxa"/>
            <w:vMerge/>
          </w:tcPr>
          <w:p w14:paraId="69125A3A" w14:textId="77777777" w:rsidR="00F024FA" w:rsidRPr="00F024FA" w:rsidRDefault="00F024FA" w:rsidP="00F024FA">
            <w:pPr>
              <w:spacing w:line="23" w:lineRule="atLeast"/>
            </w:pPr>
          </w:p>
        </w:tc>
        <w:tc>
          <w:tcPr>
            <w:tcW w:w="7461" w:type="dxa"/>
          </w:tcPr>
          <w:p w14:paraId="001C3F16" w14:textId="77777777" w:rsidR="00F024FA" w:rsidRPr="00F024FA" w:rsidRDefault="00F024FA" w:rsidP="00F024FA">
            <w:pPr>
              <w:spacing w:line="23" w:lineRule="atLeast"/>
              <w:rPr>
                <w:u w:val="single"/>
              </w:rPr>
            </w:pPr>
            <w:r w:rsidRPr="00F024FA">
              <w:rPr>
                <w:u w:val="single"/>
              </w:rPr>
              <w:t xml:space="preserve">MD </w:t>
            </w:r>
            <w:hyperlink r:id="rId558" w:history="1">
              <w:r w:rsidRPr="00F024FA">
                <w:rPr>
                  <w:rStyle w:val="Hyperlink"/>
                </w:rPr>
                <w:t>Natural Resources Article 8-18</w:t>
              </w:r>
            </w:hyperlink>
            <w:r w:rsidRPr="00F024FA">
              <w:rPr>
                <w:u w:val="single"/>
              </w:rPr>
              <w:t xml:space="preserve"> Critical Area Protection Program</w:t>
            </w:r>
          </w:p>
        </w:tc>
      </w:tr>
      <w:tr w:rsidR="00F024FA" w:rsidRPr="00F024FA" w14:paraId="3FE414CB" w14:textId="77777777" w:rsidTr="005C0A83">
        <w:tc>
          <w:tcPr>
            <w:tcW w:w="1889" w:type="dxa"/>
            <w:vMerge/>
          </w:tcPr>
          <w:p w14:paraId="41C963A5" w14:textId="77777777" w:rsidR="00F024FA" w:rsidRPr="00F024FA" w:rsidRDefault="00F024FA" w:rsidP="00F024FA">
            <w:pPr>
              <w:spacing w:line="23" w:lineRule="atLeast"/>
            </w:pPr>
          </w:p>
        </w:tc>
        <w:tc>
          <w:tcPr>
            <w:tcW w:w="7461" w:type="dxa"/>
          </w:tcPr>
          <w:p w14:paraId="6600986A" w14:textId="77777777" w:rsidR="00F024FA" w:rsidRPr="00F024FA" w:rsidRDefault="00F024FA" w:rsidP="00F024FA">
            <w:pPr>
              <w:spacing w:line="23" w:lineRule="atLeast"/>
              <w:rPr>
                <w:u w:val="single"/>
              </w:rPr>
            </w:pPr>
            <w:hyperlink r:id="rId559" w:history="1">
              <w:r w:rsidRPr="00F024FA">
                <w:rPr>
                  <w:rStyle w:val="Hyperlink"/>
                </w:rPr>
                <w:t>COMAR 08.03.08</w:t>
              </w:r>
            </w:hyperlink>
            <w:r w:rsidRPr="00F024FA">
              <w:rPr>
                <w:u w:val="single"/>
              </w:rPr>
              <w:t xml:space="preserve"> Threatened &amp; Endangered Species </w:t>
            </w:r>
          </w:p>
        </w:tc>
      </w:tr>
      <w:tr w:rsidR="00F024FA" w:rsidRPr="00F024FA" w14:paraId="51F53123" w14:textId="77777777" w:rsidTr="005C0A83">
        <w:tc>
          <w:tcPr>
            <w:tcW w:w="1889" w:type="dxa"/>
          </w:tcPr>
          <w:p w14:paraId="2BFE7402" w14:textId="77777777" w:rsidR="00F024FA" w:rsidRPr="00F024FA" w:rsidRDefault="00F024FA" w:rsidP="00F024FA">
            <w:pPr>
              <w:spacing w:line="23" w:lineRule="atLeast"/>
            </w:pPr>
            <w:r w:rsidRPr="00F024FA">
              <w:t>New York</w:t>
            </w:r>
          </w:p>
        </w:tc>
        <w:tc>
          <w:tcPr>
            <w:tcW w:w="7461" w:type="dxa"/>
          </w:tcPr>
          <w:p w14:paraId="5BB53669" w14:textId="77777777" w:rsidR="00F024FA" w:rsidRPr="00F024FA" w:rsidRDefault="00F024FA" w:rsidP="00F024FA">
            <w:pPr>
              <w:spacing w:line="23" w:lineRule="atLeast"/>
              <w:rPr>
                <w:u w:val="single"/>
                <w:lang w:val="x-none"/>
              </w:rPr>
            </w:pPr>
            <w:r w:rsidRPr="00F024FA">
              <w:rPr>
                <w:lang w:val="x-none"/>
              </w:rPr>
              <w:t xml:space="preserve">ARTICLE 24 Freshwater Wetlands Environmental Conservation (ENV) CHAPTER 43-B </w:t>
            </w:r>
            <w:r w:rsidRPr="00F024FA">
              <w:t xml:space="preserve">| </w:t>
            </w:r>
            <w:hyperlink r:id="rId560" w:history="1">
              <w:r w:rsidRPr="00F024FA">
                <w:rPr>
                  <w:rStyle w:val="Hyperlink"/>
                </w:rPr>
                <w:t>NY State Senate</w:t>
              </w:r>
            </w:hyperlink>
          </w:p>
        </w:tc>
      </w:tr>
      <w:tr w:rsidR="00F024FA" w:rsidRPr="00F024FA" w14:paraId="2BF437D2" w14:textId="77777777" w:rsidTr="005C0A83">
        <w:tc>
          <w:tcPr>
            <w:tcW w:w="1889" w:type="dxa"/>
            <w:vMerge w:val="restart"/>
          </w:tcPr>
          <w:p w14:paraId="466AE122" w14:textId="77777777" w:rsidR="00F024FA" w:rsidRPr="00F024FA" w:rsidRDefault="00F024FA" w:rsidP="00F024FA">
            <w:pPr>
              <w:spacing w:line="23" w:lineRule="atLeast"/>
            </w:pPr>
            <w:r w:rsidRPr="00F024FA">
              <w:t>Pennsylvania</w:t>
            </w:r>
          </w:p>
        </w:tc>
        <w:tc>
          <w:tcPr>
            <w:tcW w:w="7461" w:type="dxa"/>
          </w:tcPr>
          <w:p w14:paraId="0D4BB1E4" w14:textId="77777777" w:rsidR="00F024FA" w:rsidRPr="00F024FA" w:rsidRDefault="00F024FA" w:rsidP="00F024FA">
            <w:pPr>
              <w:spacing w:line="23" w:lineRule="atLeast"/>
              <w:rPr>
                <w:u w:val="single"/>
              </w:rPr>
            </w:pPr>
            <w:hyperlink r:id="rId561" w:history="1">
              <w:r w:rsidRPr="00F024FA">
                <w:rPr>
                  <w:rStyle w:val="Hyperlink"/>
                </w:rPr>
                <w:t>25 Pa. Code Chapter 105. Dam Safety And Waterway Management</w:t>
              </w:r>
            </w:hyperlink>
          </w:p>
        </w:tc>
      </w:tr>
      <w:tr w:rsidR="00F024FA" w:rsidRPr="00F024FA" w14:paraId="73D955FC" w14:textId="77777777" w:rsidTr="005C0A83">
        <w:tc>
          <w:tcPr>
            <w:tcW w:w="1889" w:type="dxa"/>
            <w:vMerge/>
          </w:tcPr>
          <w:p w14:paraId="530E2B69" w14:textId="77777777" w:rsidR="00F024FA" w:rsidRPr="00F024FA" w:rsidRDefault="00F024FA" w:rsidP="00F024FA">
            <w:pPr>
              <w:spacing w:line="23" w:lineRule="atLeast"/>
            </w:pPr>
          </w:p>
        </w:tc>
        <w:tc>
          <w:tcPr>
            <w:tcW w:w="7461" w:type="dxa"/>
          </w:tcPr>
          <w:p w14:paraId="61A436DB" w14:textId="77777777" w:rsidR="00F024FA" w:rsidRPr="00F024FA" w:rsidRDefault="00F024FA" w:rsidP="00F024FA">
            <w:pPr>
              <w:spacing w:line="23" w:lineRule="atLeast"/>
            </w:pPr>
            <w:hyperlink r:id="rId562">
              <w:r w:rsidRPr="00F024FA">
                <w:rPr>
                  <w:rStyle w:val="Hyperlink"/>
                </w:rPr>
                <w:t>Dam Safety and Encroachments Act</w:t>
              </w:r>
            </w:hyperlink>
          </w:p>
        </w:tc>
      </w:tr>
      <w:tr w:rsidR="00F024FA" w:rsidRPr="00F024FA" w14:paraId="4BEFBC79" w14:textId="77777777" w:rsidTr="005C0A83">
        <w:tc>
          <w:tcPr>
            <w:tcW w:w="1889" w:type="dxa"/>
            <w:vMerge/>
          </w:tcPr>
          <w:p w14:paraId="73C489FF" w14:textId="77777777" w:rsidR="00F024FA" w:rsidRPr="00F024FA" w:rsidRDefault="00F024FA" w:rsidP="00F024FA">
            <w:pPr>
              <w:spacing w:line="23" w:lineRule="atLeast"/>
            </w:pPr>
          </w:p>
        </w:tc>
        <w:tc>
          <w:tcPr>
            <w:tcW w:w="7461" w:type="dxa"/>
          </w:tcPr>
          <w:p w14:paraId="55EEF9BD" w14:textId="77777777" w:rsidR="00F024FA" w:rsidRPr="00F024FA" w:rsidRDefault="00F024FA" w:rsidP="00F024FA">
            <w:pPr>
              <w:spacing w:line="23" w:lineRule="atLeast"/>
            </w:pPr>
            <w:hyperlink r:id="rId563">
              <w:r w:rsidRPr="00F024FA">
                <w:rPr>
                  <w:rStyle w:val="Hyperlink"/>
                </w:rPr>
                <w:t>Flood Plain Management Act</w:t>
              </w:r>
            </w:hyperlink>
          </w:p>
        </w:tc>
      </w:tr>
      <w:tr w:rsidR="00F024FA" w:rsidRPr="00F024FA" w14:paraId="47D82C19" w14:textId="77777777" w:rsidTr="005C0A83">
        <w:tc>
          <w:tcPr>
            <w:tcW w:w="1889" w:type="dxa"/>
            <w:vMerge w:val="restart"/>
          </w:tcPr>
          <w:p w14:paraId="471E4E9D" w14:textId="77777777" w:rsidR="00F024FA" w:rsidRPr="00F024FA" w:rsidRDefault="00F024FA" w:rsidP="00F024FA">
            <w:pPr>
              <w:spacing w:line="23" w:lineRule="atLeast"/>
            </w:pPr>
            <w:r w:rsidRPr="00F024FA">
              <w:t>Virginia</w:t>
            </w:r>
          </w:p>
        </w:tc>
        <w:tc>
          <w:tcPr>
            <w:tcW w:w="7461" w:type="dxa"/>
          </w:tcPr>
          <w:p w14:paraId="70BAC303" w14:textId="77777777" w:rsidR="00F024FA" w:rsidRPr="00F024FA" w:rsidRDefault="00F024FA" w:rsidP="00F024FA">
            <w:pPr>
              <w:spacing w:line="23" w:lineRule="atLeast"/>
              <w:rPr>
                <w:u w:val="single"/>
              </w:rPr>
            </w:pPr>
            <w:hyperlink r:id="rId564" w:history="1">
              <w:r w:rsidRPr="00F024FA">
                <w:rPr>
                  <w:rStyle w:val="Hyperlink"/>
                </w:rPr>
                <w:t>29.1-103</w:t>
              </w:r>
            </w:hyperlink>
            <w:r w:rsidRPr="00F024FA">
              <w:t xml:space="preserve">, </w:t>
            </w:r>
            <w:hyperlink r:id="rId565" w:history="1">
              <w:r w:rsidRPr="00F024FA">
                <w:rPr>
                  <w:rStyle w:val="Hyperlink"/>
                </w:rPr>
                <w:t>29.1-339.2</w:t>
              </w:r>
            </w:hyperlink>
            <w:r w:rsidRPr="00F024FA">
              <w:t xml:space="preserve"> Code of Virginia</w:t>
            </w:r>
          </w:p>
        </w:tc>
      </w:tr>
      <w:tr w:rsidR="00F024FA" w:rsidRPr="00F024FA" w14:paraId="4620055A" w14:textId="77777777" w:rsidTr="005C0A83">
        <w:tc>
          <w:tcPr>
            <w:tcW w:w="1889" w:type="dxa"/>
            <w:vMerge/>
          </w:tcPr>
          <w:p w14:paraId="4B208509" w14:textId="77777777" w:rsidR="00F024FA" w:rsidRPr="00F024FA" w:rsidRDefault="00F024FA" w:rsidP="00F024FA">
            <w:pPr>
              <w:spacing w:line="23" w:lineRule="atLeast"/>
            </w:pPr>
          </w:p>
        </w:tc>
        <w:tc>
          <w:tcPr>
            <w:tcW w:w="7461" w:type="dxa"/>
          </w:tcPr>
          <w:p w14:paraId="399C8ED3" w14:textId="77777777" w:rsidR="00F024FA" w:rsidRPr="00F024FA" w:rsidRDefault="00F024FA" w:rsidP="00F024FA">
            <w:pPr>
              <w:spacing w:line="23" w:lineRule="atLeast"/>
              <w:rPr>
                <w:u w:val="single"/>
              </w:rPr>
            </w:pPr>
            <w:hyperlink r:id="rId566" w:history="1">
              <w:r w:rsidRPr="00F024FA">
                <w:rPr>
                  <w:rStyle w:val="Hyperlink"/>
                </w:rPr>
                <w:t>28.2-104.1</w:t>
              </w:r>
            </w:hyperlink>
            <w:r w:rsidRPr="00F024FA">
              <w:t xml:space="preserve"> and </w:t>
            </w:r>
            <w:hyperlink r:id="rId567" w:history="1">
              <w:r w:rsidRPr="00F024FA">
                <w:rPr>
                  <w:rStyle w:val="Hyperlink"/>
                </w:rPr>
                <w:t>28.2-1300 et seq.</w:t>
              </w:r>
            </w:hyperlink>
            <w:r w:rsidRPr="00F024FA">
              <w:t xml:space="preserve"> Code of Virginia</w:t>
            </w:r>
          </w:p>
        </w:tc>
      </w:tr>
      <w:tr w:rsidR="00F024FA" w:rsidRPr="00F024FA" w14:paraId="079BBB54" w14:textId="77777777" w:rsidTr="005C0A83">
        <w:tc>
          <w:tcPr>
            <w:tcW w:w="1889" w:type="dxa"/>
          </w:tcPr>
          <w:p w14:paraId="557A1939" w14:textId="77777777" w:rsidR="00F024FA" w:rsidRPr="00F024FA" w:rsidRDefault="00F024FA" w:rsidP="00F024FA">
            <w:pPr>
              <w:spacing w:line="23" w:lineRule="atLeast"/>
            </w:pPr>
            <w:r w:rsidRPr="00F024FA">
              <w:t>West Virginia</w:t>
            </w:r>
          </w:p>
        </w:tc>
        <w:tc>
          <w:tcPr>
            <w:tcW w:w="7461" w:type="dxa"/>
          </w:tcPr>
          <w:p w14:paraId="48267D24" w14:textId="77777777" w:rsidR="00F024FA" w:rsidRPr="00F024FA" w:rsidRDefault="00F024FA" w:rsidP="00F024FA">
            <w:pPr>
              <w:spacing w:line="23" w:lineRule="atLeast"/>
            </w:pPr>
            <w:r w:rsidRPr="00F024FA">
              <w:rPr>
                <w:b/>
                <w:bCs/>
              </w:rPr>
              <w:t>W. Va. Code § 22-11-3</w:t>
            </w:r>
            <w:r w:rsidRPr="00F024FA">
              <w:t xml:space="preserve"> (Water Pollution Control Act) and </w:t>
            </w:r>
            <w:r w:rsidRPr="00F024FA">
              <w:rPr>
                <w:b/>
                <w:bCs/>
              </w:rPr>
              <w:t>W. Va. Code § 22-26-2</w:t>
            </w:r>
            <w:r w:rsidRPr="00F024FA">
              <w:t xml:space="preserve"> (Water Resources Protection Act), which explicitly define wetlands as part of the state's protected "waters". [</w:t>
            </w:r>
            <w:hyperlink r:id="rId568" w:history="1">
              <w:r w:rsidRPr="00F024FA">
                <w:rPr>
                  <w:rStyle w:val="Hyperlink"/>
                </w:rPr>
                <w:t>1</w:t>
              </w:r>
            </w:hyperlink>
            <w:r w:rsidRPr="00F024FA">
              <w:t xml:space="preserve">, </w:t>
            </w:r>
            <w:hyperlink r:id="rId569" w:history="1">
              <w:r w:rsidRPr="00F024FA">
                <w:rPr>
                  <w:rStyle w:val="Hyperlink"/>
                </w:rPr>
                <w:t>2</w:t>
              </w:r>
            </w:hyperlink>
            <w:r w:rsidRPr="00F024FA">
              <w:t>]</w:t>
            </w:r>
          </w:p>
        </w:tc>
      </w:tr>
      <w:tr w:rsidR="00F024FA" w:rsidRPr="00F024FA" w14:paraId="584D3FB5" w14:textId="77777777" w:rsidTr="005C0A83">
        <w:tc>
          <w:tcPr>
            <w:tcW w:w="1889" w:type="dxa"/>
            <w:vMerge w:val="restart"/>
          </w:tcPr>
          <w:p w14:paraId="7C6E328B" w14:textId="77777777" w:rsidR="00F024FA" w:rsidRPr="00F024FA" w:rsidRDefault="00F024FA" w:rsidP="00F024FA">
            <w:pPr>
              <w:spacing w:line="23" w:lineRule="atLeast"/>
            </w:pPr>
            <w:r w:rsidRPr="00F024FA">
              <w:t>Chesapeake Bay Commission</w:t>
            </w:r>
          </w:p>
        </w:tc>
        <w:tc>
          <w:tcPr>
            <w:tcW w:w="7461" w:type="dxa"/>
          </w:tcPr>
          <w:p w14:paraId="2A960512" w14:textId="77777777" w:rsidR="00F024FA" w:rsidRPr="00F024FA" w:rsidRDefault="00F024FA" w:rsidP="00F024FA">
            <w:pPr>
              <w:spacing w:line="23" w:lineRule="atLeast"/>
              <w:rPr>
                <w:b/>
                <w:bCs/>
              </w:rPr>
            </w:pPr>
            <w:hyperlink r:id="rId570" w:history="1">
              <w:r w:rsidRPr="00F024FA">
                <w:rPr>
                  <w:rStyle w:val="Hyperlink"/>
                </w:rPr>
                <w:t>Va. Code § 30-240</w:t>
              </w:r>
            </w:hyperlink>
          </w:p>
        </w:tc>
      </w:tr>
      <w:tr w:rsidR="00F024FA" w:rsidRPr="00F024FA" w14:paraId="698AC632" w14:textId="77777777" w:rsidTr="005C0A83">
        <w:tc>
          <w:tcPr>
            <w:tcW w:w="1889" w:type="dxa"/>
            <w:vMerge/>
          </w:tcPr>
          <w:p w14:paraId="2691D720" w14:textId="77777777" w:rsidR="00F024FA" w:rsidRPr="00F024FA" w:rsidRDefault="00F024FA" w:rsidP="00F024FA">
            <w:pPr>
              <w:spacing w:line="23" w:lineRule="atLeast"/>
            </w:pPr>
          </w:p>
        </w:tc>
        <w:tc>
          <w:tcPr>
            <w:tcW w:w="7461" w:type="dxa"/>
          </w:tcPr>
          <w:p w14:paraId="43F6AE55" w14:textId="77777777" w:rsidR="00F024FA" w:rsidRPr="00F024FA" w:rsidRDefault="00F024FA" w:rsidP="00F024FA">
            <w:pPr>
              <w:spacing w:line="23" w:lineRule="atLeast"/>
              <w:rPr>
                <w:b/>
                <w:bCs/>
              </w:rPr>
            </w:pPr>
            <w:hyperlink r:id="rId571" w:history="1">
              <w:r w:rsidRPr="00F024FA">
                <w:rPr>
                  <w:rStyle w:val="Hyperlink"/>
                </w:rPr>
                <w:t>MD Natural Resources Code §8-301</w:t>
              </w:r>
            </w:hyperlink>
          </w:p>
        </w:tc>
      </w:tr>
      <w:tr w:rsidR="00F024FA" w:rsidRPr="00F024FA" w14:paraId="128BB98E" w14:textId="77777777" w:rsidTr="005C0A83">
        <w:tc>
          <w:tcPr>
            <w:tcW w:w="1889" w:type="dxa"/>
            <w:vMerge/>
          </w:tcPr>
          <w:p w14:paraId="0BE26BC5" w14:textId="77777777" w:rsidR="00F024FA" w:rsidRPr="00F024FA" w:rsidRDefault="00F024FA" w:rsidP="00F024FA">
            <w:pPr>
              <w:spacing w:line="23" w:lineRule="atLeast"/>
            </w:pPr>
          </w:p>
        </w:tc>
        <w:tc>
          <w:tcPr>
            <w:tcW w:w="7461" w:type="dxa"/>
          </w:tcPr>
          <w:p w14:paraId="084D24DC" w14:textId="77777777" w:rsidR="00F024FA" w:rsidRPr="00F024FA" w:rsidRDefault="00F024FA" w:rsidP="00F024FA">
            <w:pPr>
              <w:spacing w:line="23" w:lineRule="atLeast"/>
              <w:rPr>
                <w:b/>
                <w:bCs/>
              </w:rPr>
            </w:pPr>
            <w:hyperlink r:id="rId572" w:history="1">
              <w:r w:rsidRPr="00F024FA">
                <w:rPr>
                  <w:rStyle w:val="Hyperlink"/>
                </w:rPr>
                <w:t>1985, June 25, P.L. 64, No. 25</w:t>
              </w:r>
            </w:hyperlink>
          </w:p>
        </w:tc>
      </w:tr>
      <w:tr w:rsidR="00F024FA" w:rsidRPr="00F024FA" w14:paraId="684138C6" w14:textId="77777777" w:rsidTr="005C0A83">
        <w:trPr>
          <w:trHeight w:val="300"/>
        </w:trPr>
        <w:tc>
          <w:tcPr>
            <w:tcW w:w="1889" w:type="dxa"/>
            <w:vMerge w:val="restart"/>
            <w:tcMar>
              <w:left w:w="105" w:type="dxa"/>
              <w:right w:w="105" w:type="dxa"/>
            </w:tcMar>
          </w:tcPr>
          <w:p w14:paraId="155A47D1" w14:textId="77777777" w:rsidR="00F024FA" w:rsidRPr="00F024FA" w:rsidRDefault="00F024FA" w:rsidP="00F024FA">
            <w:pPr>
              <w:spacing w:line="23" w:lineRule="atLeast"/>
            </w:pPr>
            <w:r w:rsidRPr="00F024FA">
              <w:t xml:space="preserve">EPA </w:t>
            </w:r>
          </w:p>
        </w:tc>
        <w:tc>
          <w:tcPr>
            <w:tcW w:w="7461" w:type="dxa"/>
            <w:tcMar>
              <w:left w:w="105" w:type="dxa"/>
              <w:right w:w="105" w:type="dxa"/>
            </w:tcMar>
          </w:tcPr>
          <w:p w14:paraId="4381DE7D" w14:textId="77777777" w:rsidR="00F024FA" w:rsidRPr="00F024FA" w:rsidRDefault="00F024FA" w:rsidP="00F024FA">
            <w:pPr>
              <w:spacing w:line="23" w:lineRule="atLeast"/>
            </w:pPr>
            <w:hyperlink r:id="rId573" w:history="1">
              <w:r w:rsidRPr="00F024FA">
                <w:rPr>
                  <w:rStyle w:val="Hyperlink"/>
                </w:rPr>
                <w:t>Clean Water Act Section 104(b)(3), 33 U.S. Code § 1254</w:t>
              </w:r>
            </w:hyperlink>
          </w:p>
        </w:tc>
      </w:tr>
      <w:tr w:rsidR="00F024FA" w:rsidRPr="00F024FA" w14:paraId="3EA70D29" w14:textId="77777777" w:rsidTr="005C0A83">
        <w:trPr>
          <w:trHeight w:val="300"/>
        </w:trPr>
        <w:tc>
          <w:tcPr>
            <w:tcW w:w="1889" w:type="dxa"/>
            <w:vMerge/>
            <w:tcMar>
              <w:left w:w="105" w:type="dxa"/>
              <w:right w:w="105" w:type="dxa"/>
            </w:tcMar>
            <w:vAlign w:val="center"/>
          </w:tcPr>
          <w:p w14:paraId="292BFC31" w14:textId="77777777" w:rsidR="00F024FA" w:rsidRPr="00F024FA" w:rsidRDefault="00F024FA" w:rsidP="00F024FA">
            <w:pPr>
              <w:spacing w:line="23" w:lineRule="atLeast"/>
            </w:pPr>
          </w:p>
        </w:tc>
        <w:tc>
          <w:tcPr>
            <w:tcW w:w="7461" w:type="dxa"/>
            <w:tcMar>
              <w:left w:w="105" w:type="dxa"/>
              <w:right w:w="105" w:type="dxa"/>
            </w:tcMar>
          </w:tcPr>
          <w:p w14:paraId="1776ABBC" w14:textId="77777777" w:rsidR="00F024FA" w:rsidRPr="00F024FA" w:rsidRDefault="00F024FA" w:rsidP="00F024FA">
            <w:pPr>
              <w:spacing w:line="23" w:lineRule="atLeast"/>
            </w:pPr>
            <w:hyperlink r:id="rId574" w:history="1">
              <w:r w:rsidRPr="00F024FA">
                <w:rPr>
                  <w:rStyle w:val="Hyperlink"/>
                </w:rPr>
                <w:t>Clean Water Act Section 303, 33 U.S. Code § 1313</w:t>
              </w:r>
            </w:hyperlink>
          </w:p>
        </w:tc>
      </w:tr>
      <w:tr w:rsidR="00F024FA" w:rsidRPr="00F024FA" w14:paraId="44E90C66" w14:textId="77777777" w:rsidTr="005C0A83">
        <w:trPr>
          <w:trHeight w:val="300"/>
        </w:trPr>
        <w:tc>
          <w:tcPr>
            <w:tcW w:w="1889"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29B0AAC6" w14:textId="77777777" w:rsidR="00F024FA" w:rsidRPr="00F024FA" w:rsidRDefault="00F024FA" w:rsidP="00F024FA">
            <w:pPr>
              <w:spacing w:line="23" w:lineRule="atLeast"/>
            </w:pPr>
            <w:r w:rsidRPr="00F024FA">
              <w:t>USACE</w:t>
            </w:r>
          </w:p>
        </w:tc>
        <w:tc>
          <w:tcPr>
            <w:tcW w:w="7461" w:type="dxa"/>
            <w:tcBorders>
              <w:top w:val="single" w:sz="8" w:space="0" w:color="auto"/>
              <w:left w:val="single" w:sz="8" w:space="0" w:color="auto"/>
              <w:bottom w:val="single" w:sz="8" w:space="0" w:color="auto"/>
              <w:right w:val="single" w:sz="8" w:space="0" w:color="auto"/>
            </w:tcBorders>
            <w:tcMar>
              <w:left w:w="108" w:type="dxa"/>
              <w:right w:w="108" w:type="dxa"/>
            </w:tcMar>
          </w:tcPr>
          <w:p w14:paraId="79942F57" w14:textId="77777777" w:rsidR="00F024FA" w:rsidRPr="00F024FA" w:rsidRDefault="00F024FA" w:rsidP="00F024FA">
            <w:pPr>
              <w:spacing w:line="23" w:lineRule="atLeast"/>
            </w:pPr>
            <w:r w:rsidRPr="00F024FA">
              <w:t>Section 510, Water Resources Development Act of 1996, as amended</w:t>
            </w:r>
          </w:p>
        </w:tc>
      </w:tr>
      <w:tr w:rsidR="00F024FA" w:rsidRPr="00F024FA" w14:paraId="6D90E73C" w14:textId="77777777" w:rsidTr="005C0A83">
        <w:trPr>
          <w:trHeight w:val="300"/>
        </w:trPr>
        <w:tc>
          <w:tcPr>
            <w:tcW w:w="1889" w:type="dxa"/>
            <w:vMerge/>
            <w:tcBorders>
              <w:left w:val="single" w:sz="0" w:space="0" w:color="auto"/>
              <w:right w:val="single" w:sz="0" w:space="0" w:color="auto"/>
            </w:tcBorders>
            <w:tcMar>
              <w:left w:w="108" w:type="dxa"/>
              <w:right w:w="108" w:type="dxa"/>
            </w:tcMar>
            <w:vAlign w:val="center"/>
          </w:tcPr>
          <w:p w14:paraId="3B8D7F32"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3E556859" w14:textId="77777777" w:rsidR="00F024FA" w:rsidRPr="00F024FA" w:rsidRDefault="00F024FA" w:rsidP="00F024FA">
            <w:pPr>
              <w:spacing w:line="23" w:lineRule="atLeast"/>
            </w:pPr>
            <w:r w:rsidRPr="00F024FA">
              <w:t>Section 537, Water Resources Development Act of 1996, as amended (Poplar Island)</w:t>
            </w:r>
          </w:p>
        </w:tc>
      </w:tr>
      <w:tr w:rsidR="00F024FA" w:rsidRPr="00F024FA" w14:paraId="6EC9A6B5" w14:textId="77777777" w:rsidTr="005C0A83">
        <w:trPr>
          <w:trHeight w:val="300"/>
        </w:trPr>
        <w:tc>
          <w:tcPr>
            <w:tcW w:w="1889" w:type="dxa"/>
            <w:vMerge/>
            <w:tcBorders>
              <w:top w:val="single" w:sz="0" w:space="0" w:color="auto"/>
              <w:left w:val="single" w:sz="0" w:space="0" w:color="auto"/>
              <w:bottom w:val="single" w:sz="0" w:space="0" w:color="auto"/>
              <w:right w:val="single" w:sz="0" w:space="0" w:color="auto"/>
            </w:tcBorders>
            <w:tcMar>
              <w:left w:w="108" w:type="dxa"/>
              <w:right w:w="108" w:type="dxa"/>
            </w:tcMar>
            <w:vAlign w:val="center"/>
          </w:tcPr>
          <w:p w14:paraId="6B03DEE2" w14:textId="77777777" w:rsidR="00F024FA" w:rsidRPr="00F024FA" w:rsidRDefault="00F024FA" w:rsidP="00F024FA">
            <w:pPr>
              <w:spacing w:line="23" w:lineRule="atLeast"/>
            </w:pPr>
          </w:p>
        </w:tc>
        <w:tc>
          <w:tcPr>
            <w:tcW w:w="7461" w:type="dxa"/>
            <w:tcBorders>
              <w:top w:val="single" w:sz="8" w:space="0" w:color="auto"/>
              <w:left w:val="nil"/>
              <w:bottom w:val="single" w:sz="8" w:space="0" w:color="auto"/>
              <w:right w:val="single" w:sz="8" w:space="0" w:color="auto"/>
            </w:tcBorders>
            <w:tcMar>
              <w:left w:w="108" w:type="dxa"/>
              <w:right w:w="108" w:type="dxa"/>
            </w:tcMar>
          </w:tcPr>
          <w:p w14:paraId="0E8A6822" w14:textId="77777777" w:rsidR="00F024FA" w:rsidRPr="00F024FA" w:rsidRDefault="00F024FA" w:rsidP="00F024FA">
            <w:pPr>
              <w:spacing w:line="23" w:lineRule="atLeast"/>
            </w:pPr>
            <w:r w:rsidRPr="00F024FA">
              <w:t>Section 7002(5)(1), Water Resources Development Act of 2014 (Mid-Chesapeake Bay Islands)</w:t>
            </w:r>
          </w:p>
        </w:tc>
      </w:tr>
      <w:tr w:rsidR="00F024FA" w:rsidRPr="00F024FA" w14:paraId="027B7195" w14:textId="77777777" w:rsidTr="005C0A83">
        <w:tc>
          <w:tcPr>
            <w:tcW w:w="1889" w:type="dxa"/>
            <w:vMerge w:val="restart"/>
          </w:tcPr>
          <w:p w14:paraId="490D5D19" w14:textId="77777777" w:rsidR="00F024FA" w:rsidRPr="00F024FA" w:rsidRDefault="00F024FA" w:rsidP="00F024FA">
            <w:pPr>
              <w:spacing w:line="23" w:lineRule="atLeast"/>
            </w:pPr>
            <w:r w:rsidRPr="00F024FA">
              <w:t>US FWS</w:t>
            </w:r>
          </w:p>
        </w:tc>
        <w:tc>
          <w:tcPr>
            <w:tcW w:w="7461" w:type="dxa"/>
          </w:tcPr>
          <w:p w14:paraId="20B95EED" w14:textId="77777777" w:rsidR="00F024FA" w:rsidRPr="00F024FA" w:rsidRDefault="00F024FA" w:rsidP="00F024FA">
            <w:pPr>
              <w:spacing w:line="23" w:lineRule="atLeast"/>
              <w:rPr>
                <w:u w:val="single"/>
              </w:rPr>
            </w:pPr>
            <w:r w:rsidRPr="00F024FA">
              <w:t>Chesapeake WILD Act -</w:t>
            </w:r>
            <w:r w:rsidRPr="00F024FA">
              <w:rPr>
                <w:b/>
                <w:bCs/>
              </w:rPr>
              <w:t xml:space="preserve"> </w:t>
            </w:r>
            <w:r w:rsidRPr="00F024FA">
              <w:t>16 U.S.C. § 3703 note; enacted via Title I, Section 111 of the America's Conservation Enhancement (ACE) Act (Public Law No: 116-188)</w:t>
            </w:r>
          </w:p>
        </w:tc>
      </w:tr>
      <w:tr w:rsidR="00F024FA" w:rsidRPr="00F024FA" w14:paraId="3871A49D" w14:textId="77777777" w:rsidTr="005C0A83">
        <w:tc>
          <w:tcPr>
            <w:tcW w:w="1889" w:type="dxa"/>
            <w:vMerge/>
          </w:tcPr>
          <w:p w14:paraId="54C11F8B" w14:textId="77777777" w:rsidR="00F024FA" w:rsidRPr="00F024FA" w:rsidRDefault="00F024FA" w:rsidP="00F024FA">
            <w:pPr>
              <w:spacing w:line="23" w:lineRule="atLeast"/>
            </w:pPr>
          </w:p>
        </w:tc>
        <w:tc>
          <w:tcPr>
            <w:tcW w:w="7461" w:type="dxa"/>
          </w:tcPr>
          <w:p w14:paraId="0FE3FD1B" w14:textId="77777777" w:rsidR="00F024FA" w:rsidRPr="00F024FA" w:rsidRDefault="00F024FA" w:rsidP="00F024FA">
            <w:pPr>
              <w:spacing w:line="23" w:lineRule="atLeast"/>
            </w:pPr>
            <w:r w:rsidRPr="00F024FA">
              <w:t>Migratory Bird Treaty Act - Codified under 16 U.S.C. §§ 703–712.</w:t>
            </w:r>
          </w:p>
        </w:tc>
      </w:tr>
      <w:tr w:rsidR="00F024FA" w:rsidRPr="00F024FA" w14:paraId="3A6E3317" w14:textId="77777777" w:rsidTr="005C0A83">
        <w:tc>
          <w:tcPr>
            <w:tcW w:w="1889" w:type="dxa"/>
            <w:vMerge/>
          </w:tcPr>
          <w:p w14:paraId="7AC4F086" w14:textId="77777777" w:rsidR="00F024FA" w:rsidRPr="00F024FA" w:rsidRDefault="00F024FA" w:rsidP="00F024FA">
            <w:pPr>
              <w:spacing w:line="23" w:lineRule="atLeast"/>
            </w:pPr>
          </w:p>
        </w:tc>
        <w:tc>
          <w:tcPr>
            <w:tcW w:w="7461" w:type="dxa"/>
          </w:tcPr>
          <w:p w14:paraId="704C4E8C" w14:textId="77777777" w:rsidR="00F024FA" w:rsidRPr="00F024FA" w:rsidRDefault="00F024FA" w:rsidP="00F024FA">
            <w:pPr>
              <w:spacing w:line="23" w:lineRule="atLeast"/>
              <w:rPr>
                <w:u w:val="single"/>
              </w:rPr>
            </w:pPr>
            <w:r w:rsidRPr="00F024FA">
              <w:t>National Wildlife Refuge System Improvement Act - Codified under 16 U.S.C. §§ 668dd–668ee</w:t>
            </w:r>
          </w:p>
        </w:tc>
      </w:tr>
    </w:tbl>
    <w:p w14:paraId="30AAD84A" w14:textId="77777777" w:rsidR="00F024FA" w:rsidRPr="00F024FA" w:rsidRDefault="00F024FA" w:rsidP="00F024FA">
      <w:pPr>
        <w:rPr>
          <w:b/>
          <w:bCs/>
        </w:rPr>
      </w:pPr>
    </w:p>
    <w:p w14:paraId="13BEDA75" w14:textId="77777777" w:rsidR="00F8225B" w:rsidRPr="00075398" w:rsidRDefault="00F8225B" w:rsidP="00F8225B">
      <w:pPr>
        <w:pStyle w:val="Heading3"/>
        <w:rPr>
          <w:b/>
          <w:bCs/>
        </w:rPr>
      </w:pPr>
      <w:bookmarkStart w:id="214" w:name="_Toc243574131"/>
      <w:bookmarkStart w:id="215" w:name="_Toc243575851"/>
      <w:r w:rsidRPr="00075398">
        <w:t>Clean Water Goal 2</w:t>
      </w:r>
      <w:bookmarkEnd w:id="214"/>
      <w:bookmarkEnd w:id="215"/>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7B707C" w:rsidRPr="007B707C" w14:paraId="29C81C63" w14:textId="77777777" w:rsidTr="005C0A83">
        <w:trPr>
          <w:trHeight w:val="300"/>
        </w:trPr>
        <w:tc>
          <w:tcPr>
            <w:tcW w:w="9344" w:type="dxa"/>
            <w:gridSpan w:val="2"/>
            <w:tcMar>
              <w:left w:w="105" w:type="dxa"/>
              <w:right w:w="105" w:type="dxa"/>
            </w:tcMar>
          </w:tcPr>
          <w:p w14:paraId="380B6FAD" w14:textId="77777777" w:rsidR="007B707C" w:rsidRPr="007B707C" w:rsidRDefault="007B707C" w:rsidP="007B707C">
            <w:pPr>
              <w:pStyle w:val="Heading4"/>
            </w:pPr>
            <w:bookmarkStart w:id="216" w:name="_Toc243295371"/>
            <w:bookmarkStart w:id="217" w:name="_Toc243297210"/>
            <w:bookmarkStart w:id="218" w:name="_Toc243574132"/>
            <w:bookmarkStart w:id="219" w:name="_Toc243575852"/>
            <w:r w:rsidRPr="007B707C">
              <w:t>Outcome: Reducing Excess Nitrogen, Phosphorous &amp; Sediment</w:t>
            </w:r>
            <w:bookmarkEnd w:id="216"/>
            <w:bookmarkEnd w:id="217"/>
            <w:bookmarkEnd w:id="218"/>
            <w:bookmarkEnd w:id="219"/>
          </w:p>
        </w:tc>
      </w:tr>
      <w:tr w:rsidR="007B707C" w:rsidRPr="007B707C" w14:paraId="5DF28369" w14:textId="77777777" w:rsidTr="005C0A83">
        <w:trPr>
          <w:trHeight w:val="300"/>
        </w:trPr>
        <w:tc>
          <w:tcPr>
            <w:tcW w:w="1567" w:type="dxa"/>
            <w:tcMar>
              <w:left w:w="105" w:type="dxa"/>
              <w:right w:w="105" w:type="dxa"/>
            </w:tcMar>
          </w:tcPr>
          <w:p w14:paraId="7CF5C1F3" w14:textId="77777777" w:rsidR="007B707C" w:rsidRPr="007B707C" w:rsidRDefault="007B707C" w:rsidP="007B707C">
            <w:pPr>
              <w:spacing w:line="23" w:lineRule="atLeast"/>
            </w:pPr>
            <w:r w:rsidRPr="007B707C">
              <w:rPr>
                <w:b/>
                <w:bCs/>
              </w:rPr>
              <w:t>Signatory</w:t>
            </w:r>
          </w:p>
        </w:tc>
        <w:tc>
          <w:tcPr>
            <w:tcW w:w="7777" w:type="dxa"/>
            <w:tcMar>
              <w:left w:w="105" w:type="dxa"/>
              <w:right w:w="105" w:type="dxa"/>
            </w:tcMar>
          </w:tcPr>
          <w:p w14:paraId="7B1E8C1F" w14:textId="77777777" w:rsidR="007B707C" w:rsidRPr="007B707C" w:rsidRDefault="007B707C" w:rsidP="007B707C">
            <w:pPr>
              <w:spacing w:line="23" w:lineRule="atLeast"/>
            </w:pPr>
            <w:r w:rsidRPr="007B707C">
              <w:rPr>
                <w:b/>
                <w:bCs/>
              </w:rPr>
              <w:t xml:space="preserve">Statutory Authority </w:t>
            </w:r>
          </w:p>
        </w:tc>
      </w:tr>
      <w:tr w:rsidR="007B707C" w:rsidRPr="007B707C" w14:paraId="2E2A4A17" w14:textId="77777777" w:rsidTr="005C0A83">
        <w:trPr>
          <w:trHeight w:val="300"/>
        </w:trPr>
        <w:tc>
          <w:tcPr>
            <w:tcW w:w="1567" w:type="dxa"/>
            <w:tcMar>
              <w:left w:w="105" w:type="dxa"/>
              <w:right w:w="105" w:type="dxa"/>
            </w:tcMar>
          </w:tcPr>
          <w:p w14:paraId="3BA8409E" w14:textId="77777777" w:rsidR="007B707C" w:rsidRPr="007B707C" w:rsidRDefault="007B707C" w:rsidP="007B707C">
            <w:pPr>
              <w:spacing w:line="23" w:lineRule="atLeast"/>
            </w:pPr>
            <w:r w:rsidRPr="007B707C">
              <w:t>Delaware</w:t>
            </w:r>
          </w:p>
        </w:tc>
        <w:tc>
          <w:tcPr>
            <w:tcW w:w="7777" w:type="dxa"/>
            <w:tcMar>
              <w:left w:w="105" w:type="dxa"/>
              <w:right w:w="105" w:type="dxa"/>
            </w:tcMar>
          </w:tcPr>
          <w:p w14:paraId="40C3AF56" w14:textId="77777777" w:rsidR="007B707C" w:rsidRPr="007B707C" w:rsidRDefault="007B707C" w:rsidP="007B707C">
            <w:pPr>
              <w:spacing w:line="23" w:lineRule="atLeast"/>
            </w:pPr>
            <w:hyperlink r:id="rId575" w:history="1">
              <w:r w:rsidRPr="007B707C">
                <w:rPr>
                  <w:rStyle w:val="Hyperlink"/>
                </w:rPr>
                <w:t>Delaware Code, Chapter 22, Section 2220, Title 3</w:t>
              </w:r>
            </w:hyperlink>
          </w:p>
        </w:tc>
      </w:tr>
      <w:tr w:rsidR="007B707C" w:rsidRPr="007B707C" w14:paraId="49F4D553"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276911A6" w14:textId="77777777" w:rsidR="007B707C" w:rsidRPr="007B707C" w:rsidRDefault="007B707C" w:rsidP="007B707C">
            <w:pPr>
              <w:spacing w:line="23" w:lineRule="atLeast"/>
            </w:pPr>
            <w:r w:rsidRPr="007B707C">
              <w:t>District of Columbia</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04D6D71D" w14:textId="77777777" w:rsidR="007B707C" w:rsidRPr="007B707C" w:rsidRDefault="007B707C" w:rsidP="007B707C">
            <w:pPr>
              <w:spacing w:line="23" w:lineRule="atLeast"/>
            </w:pPr>
            <w:r w:rsidRPr="007B707C">
              <w:t>D.C. Law 5-188; D.C. Official Code § 8-103.01 et</w:t>
            </w:r>
          </w:p>
          <w:p w14:paraId="410723CA" w14:textId="77777777" w:rsidR="007B707C" w:rsidRPr="007B707C" w:rsidRDefault="007B707C" w:rsidP="007B707C">
            <w:pPr>
              <w:spacing w:line="23" w:lineRule="atLeast"/>
            </w:pPr>
            <w:r w:rsidRPr="007B707C">
              <w:t>seq.) The Water Pollution Control Act of 1984, effective March 16, 1985, as amended</w:t>
            </w:r>
          </w:p>
        </w:tc>
      </w:tr>
      <w:tr w:rsidR="007B707C" w:rsidRPr="007B707C" w14:paraId="24B93048" w14:textId="77777777" w:rsidTr="005C0A83">
        <w:trPr>
          <w:trHeight w:val="300"/>
        </w:trPr>
        <w:tc>
          <w:tcPr>
            <w:tcW w:w="1567" w:type="dxa"/>
            <w:vMerge/>
            <w:tcMar>
              <w:left w:w="105" w:type="dxa"/>
              <w:right w:w="105" w:type="dxa"/>
            </w:tcMar>
            <w:vAlign w:val="center"/>
          </w:tcPr>
          <w:p w14:paraId="50A89BEE" w14:textId="77777777" w:rsidR="007B707C" w:rsidRPr="007B707C" w:rsidRDefault="007B707C" w:rsidP="007B707C">
            <w:pPr>
              <w:spacing w:line="23" w:lineRule="atLeast"/>
            </w:pPr>
          </w:p>
        </w:tc>
        <w:tc>
          <w:tcPr>
            <w:tcW w:w="7777" w:type="dxa"/>
            <w:tcBorders>
              <w:top w:val="single" w:sz="8" w:space="0" w:color="000000" w:themeColor="text1"/>
              <w:left w:val="nil"/>
              <w:bottom w:val="single" w:sz="8" w:space="0" w:color="auto"/>
              <w:right w:val="single" w:sz="8" w:space="0" w:color="auto"/>
            </w:tcBorders>
            <w:tcMar>
              <w:left w:w="105" w:type="dxa"/>
              <w:right w:w="105" w:type="dxa"/>
            </w:tcMar>
          </w:tcPr>
          <w:p w14:paraId="6F72DDF0" w14:textId="77777777" w:rsidR="007B707C" w:rsidRPr="007B707C" w:rsidRDefault="007B707C" w:rsidP="007B707C">
            <w:pPr>
              <w:spacing w:line="23" w:lineRule="atLeast"/>
            </w:pPr>
            <w:r w:rsidRPr="007B707C">
              <w:t>MS4 Permit; NPDES Permit No. DC0000221; Authorization to discharge under the National Pollutant Discharge Elimination System, Municipal Separate Storm Sewer System Permit; In compliance with the provisions of the Clean Water Act, 33 U.S.C. §§ 1251 et seq.</w:t>
            </w:r>
          </w:p>
        </w:tc>
      </w:tr>
      <w:tr w:rsidR="007B707C" w:rsidRPr="007B707C" w14:paraId="456E421C" w14:textId="77777777" w:rsidTr="005C0A83">
        <w:trPr>
          <w:trHeight w:val="300"/>
        </w:trPr>
        <w:tc>
          <w:tcPr>
            <w:tcW w:w="1567" w:type="dxa"/>
            <w:vMerge w:val="restart"/>
            <w:tcMar>
              <w:left w:w="105" w:type="dxa"/>
              <w:right w:w="105" w:type="dxa"/>
            </w:tcMar>
          </w:tcPr>
          <w:p w14:paraId="6F7E09CD" w14:textId="77777777" w:rsidR="007B707C" w:rsidRPr="007B707C" w:rsidRDefault="007B707C" w:rsidP="007B707C">
            <w:pPr>
              <w:spacing w:line="23" w:lineRule="atLeast"/>
            </w:pPr>
            <w:r w:rsidRPr="007B707C">
              <w:t>Maryland</w:t>
            </w:r>
          </w:p>
        </w:tc>
        <w:tc>
          <w:tcPr>
            <w:tcW w:w="7777" w:type="dxa"/>
            <w:tcMar>
              <w:left w:w="105" w:type="dxa"/>
              <w:right w:w="105" w:type="dxa"/>
            </w:tcMar>
          </w:tcPr>
          <w:p w14:paraId="514B00E5" w14:textId="77777777" w:rsidR="007B707C" w:rsidRPr="007B707C" w:rsidRDefault="007B707C" w:rsidP="007B707C">
            <w:pPr>
              <w:spacing w:line="23" w:lineRule="atLeast"/>
            </w:pPr>
            <w:hyperlink r:id="rId576">
              <w:r w:rsidRPr="007B707C">
                <w:rPr>
                  <w:rStyle w:val="Hyperlink"/>
                </w:rPr>
                <w:t>COMAR 8.2A.02</w:t>
              </w:r>
            </w:hyperlink>
            <w:r w:rsidRPr="007B707C">
              <w:rPr>
                <w:u w:val="single"/>
              </w:rPr>
              <w:t xml:space="preserve"> Bays Trust Fund</w:t>
            </w:r>
          </w:p>
        </w:tc>
      </w:tr>
      <w:tr w:rsidR="007B707C" w:rsidRPr="007B707C" w14:paraId="125AD136" w14:textId="77777777" w:rsidTr="005C0A83">
        <w:trPr>
          <w:trHeight w:val="300"/>
        </w:trPr>
        <w:tc>
          <w:tcPr>
            <w:tcW w:w="1567" w:type="dxa"/>
            <w:vMerge/>
            <w:vAlign w:val="center"/>
          </w:tcPr>
          <w:p w14:paraId="31EAFBBF" w14:textId="77777777" w:rsidR="007B707C" w:rsidRPr="007B707C" w:rsidRDefault="007B707C" w:rsidP="007B707C">
            <w:pPr>
              <w:spacing w:line="23" w:lineRule="atLeast"/>
            </w:pPr>
          </w:p>
        </w:tc>
        <w:tc>
          <w:tcPr>
            <w:tcW w:w="7777" w:type="dxa"/>
            <w:tcMar>
              <w:left w:w="105" w:type="dxa"/>
              <w:right w:w="105" w:type="dxa"/>
            </w:tcMar>
          </w:tcPr>
          <w:p w14:paraId="1EC8A47B" w14:textId="77777777" w:rsidR="007B707C" w:rsidRPr="007B707C" w:rsidRDefault="007B707C" w:rsidP="007B707C">
            <w:pPr>
              <w:spacing w:line="23" w:lineRule="atLeast"/>
            </w:pPr>
            <w:hyperlink r:id="rId577">
              <w:r w:rsidRPr="007B707C">
                <w:rPr>
                  <w:rStyle w:val="Hyperlink"/>
                </w:rPr>
                <w:t>COMAR 26.03.13</w:t>
              </w:r>
            </w:hyperlink>
            <w:r w:rsidRPr="007B707C">
              <w:rPr>
                <w:u w:val="single"/>
              </w:rPr>
              <w:t xml:space="preserve"> Bay Restoration Fund</w:t>
            </w:r>
          </w:p>
        </w:tc>
      </w:tr>
      <w:tr w:rsidR="007B707C" w:rsidRPr="007B707C" w14:paraId="46AAEB99" w14:textId="77777777" w:rsidTr="005C0A83">
        <w:trPr>
          <w:trHeight w:val="300"/>
        </w:trPr>
        <w:tc>
          <w:tcPr>
            <w:tcW w:w="1567" w:type="dxa"/>
            <w:vMerge/>
            <w:vAlign w:val="center"/>
          </w:tcPr>
          <w:p w14:paraId="4118C5E1" w14:textId="77777777" w:rsidR="007B707C" w:rsidRPr="007B707C" w:rsidRDefault="007B707C" w:rsidP="007B707C">
            <w:pPr>
              <w:spacing w:line="23" w:lineRule="atLeast"/>
            </w:pPr>
          </w:p>
        </w:tc>
        <w:tc>
          <w:tcPr>
            <w:tcW w:w="7777" w:type="dxa"/>
            <w:tcMar>
              <w:left w:w="105" w:type="dxa"/>
              <w:right w:w="105" w:type="dxa"/>
            </w:tcMar>
          </w:tcPr>
          <w:p w14:paraId="6E6C2A98" w14:textId="77777777" w:rsidR="007B707C" w:rsidRPr="007B707C" w:rsidRDefault="007B707C" w:rsidP="007B707C">
            <w:pPr>
              <w:spacing w:line="23" w:lineRule="atLeast"/>
            </w:pPr>
            <w:hyperlink r:id="rId578">
              <w:r w:rsidRPr="007B707C">
                <w:rPr>
                  <w:rStyle w:val="Hyperlink"/>
                </w:rPr>
                <w:t>MD Agriculture Code §8.701-706</w:t>
              </w:r>
            </w:hyperlink>
            <w:r w:rsidRPr="007B707C">
              <w:rPr>
                <w:u w:val="single"/>
              </w:rPr>
              <w:t xml:space="preserve"> Soil Conservation Pollution Control</w:t>
            </w:r>
          </w:p>
        </w:tc>
      </w:tr>
      <w:tr w:rsidR="007B707C" w:rsidRPr="007B707C" w14:paraId="788683E5" w14:textId="77777777" w:rsidTr="005C0A83">
        <w:trPr>
          <w:trHeight w:val="300"/>
        </w:trPr>
        <w:tc>
          <w:tcPr>
            <w:tcW w:w="1567" w:type="dxa"/>
            <w:vMerge w:val="restart"/>
            <w:tcMar>
              <w:left w:w="105" w:type="dxa"/>
              <w:right w:w="105" w:type="dxa"/>
            </w:tcMar>
          </w:tcPr>
          <w:p w14:paraId="261D3974" w14:textId="77777777" w:rsidR="007B707C" w:rsidRPr="007B707C" w:rsidRDefault="007B707C" w:rsidP="007B707C">
            <w:pPr>
              <w:spacing w:line="23" w:lineRule="atLeast"/>
            </w:pPr>
            <w:r w:rsidRPr="007B707C">
              <w:t>New York</w:t>
            </w:r>
          </w:p>
        </w:tc>
        <w:tc>
          <w:tcPr>
            <w:tcW w:w="7777" w:type="dxa"/>
            <w:tcMar>
              <w:left w:w="105" w:type="dxa"/>
              <w:right w:w="105" w:type="dxa"/>
            </w:tcMar>
          </w:tcPr>
          <w:p w14:paraId="4A31EE0F" w14:textId="77777777" w:rsidR="007B707C" w:rsidRPr="007B707C" w:rsidRDefault="007B707C" w:rsidP="007B707C">
            <w:pPr>
              <w:spacing w:line="23" w:lineRule="atLeast"/>
            </w:pPr>
            <w:r w:rsidRPr="007B707C">
              <w:t xml:space="preserve">ARTICLE 58 Implementation of the "Clean Water, Clean Air, and Green Jobs Environmental Bond Act of 2022 " Environmental Conservation (ENV) CHAPTER 43-B | </w:t>
            </w:r>
            <w:hyperlink r:id="rId579">
              <w:r w:rsidRPr="007B707C">
                <w:rPr>
                  <w:rStyle w:val="Hyperlink"/>
                </w:rPr>
                <w:t>NY State Senate</w:t>
              </w:r>
            </w:hyperlink>
          </w:p>
        </w:tc>
      </w:tr>
      <w:tr w:rsidR="007B707C" w:rsidRPr="007B707C" w14:paraId="6D73F8F7" w14:textId="77777777" w:rsidTr="005C0A83">
        <w:trPr>
          <w:trHeight w:val="300"/>
        </w:trPr>
        <w:tc>
          <w:tcPr>
            <w:tcW w:w="1567" w:type="dxa"/>
            <w:vMerge/>
            <w:vAlign w:val="center"/>
          </w:tcPr>
          <w:p w14:paraId="5B7EEF36" w14:textId="77777777" w:rsidR="007B707C" w:rsidRPr="007B707C" w:rsidRDefault="007B707C" w:rsidP="007B707C">
            <w:pPr>
              <w:spacing w:line="23" w:lineRule="atLeast"/>
            </w:pPr>
          </w:p>
        </w:tc>
        <w:tc>
          <w:tcPr>
            <w:tcW w:w="7777" w:type="dxa"/>
            <w:tcMar>
              <w:left w:w="105" w:type="dxa"/>
              <w:right w:w="105" w:type="dxa"/>
            </w:tcMar>
          </w:tcPr>
          <w:p w14:paraId="2FABD0BF" w14:textId="77777777" w:rsidR="007B707C" w:rsidRPr="007B707C" w:rsidRDefault="007B707C" w:rsidP="007B707C">
            <w:pPr>
              <w:spacing w:line="23" w:lineRule="atLeast"/>
            </w:pPr>
            <w:r w:rsidRPr="007B707C">
              <w:t xml:space="preserve">ARTICLE 17 Water Pollution Control Environmental Conservation (ENV) CHAPTER 43-B | </w:t>
            </w:r>
            <w:hyperlink r:id="rId580">
              <w:r w:rsidRPr="007B707C">
                <w:rPr>
                  <w:rStyle w:val="Hyperlink"/>
                </w:rPr>
                <w:t>NY State Senate</w:t>
              </w:r>
            </w:hyperlink>
          </w:p>
        </w:tc>
      </w:tr>
      <w:tr w:rsidR="007B707C" w:rsidRPr="007B707C" w14:paraId="27C79D9B" w14:textId="77777777" w:rsidTr="005C0A83">
        <w:trPr>
          <w:trHeight w:val="300"/>
        </w:trPr>
        <w:tc>
          <w:tcPr>
            <w:tcW w:w="1567" w:type="dxa"/>
            <w:vMerge/>
            <w:vAlign w:val="center"/>
          </w:tcPr>
          <w:p w14:paraId="152303CF" w14:textId="77777777" w:rsidR="007B707C" w:rsidRPr="007B707C" w:rsidRDefault="007B707C" w:rsidP="007B707C">
            <w:pPr>
              <w:spacing w:line="23" w:lineRule="atLeast"/>
            </w:pPr>
          </w:p>
        </w:tc>
        <w:tc>
          <w:tcPr>
            <w:tcW w:w="7777" w:type="dxa"/>
            <w:tcMar>
              <w:left w:w="105" w:type="dxa"/>
              <w:right w:w="105" w:type="dxa"/>
            </w:tcMar>
          </w:tcPr>
          <w:p w14:paraId="7B55DB36" w14:textId="77777777" w:rsidR="007B707C" w:rsidRPr="007B707C" w:rsidRDefault="007B707C" w:rsidP="007B707C">
            <w:pPr>
              <w:spacing w:line="23" w:lineRule="atLeast"/>
            </w:pPr>
            <w:r w:rsidRPr="007B707C">
              <w:t xml:space="preserve">ARTICLE 15 Water Resources Environmental Conservation (ENV) CHAPTER 43-B | </w:t>
            </w:r>
            <w:hyperlink r:id="rId581">
              <w:r w:rsidRPr="007B707C">
                <w:rPr>
                  <w:rStyle w:val="Hyperlink"/>
                </w:rPr>
                <w:t>NY State Senate</w:t>
              </w:r>
            </w:hyperlink>
          </w:p>
        </w:tc>
      </w:tr>
      <w:tr w:rsidR="007B707C" w:rsidRPr="007B707C" w14:paraId="58D304C3" w14:textId="77777777" w:rsidTr="005C0A83">
        <w:trPr>
          <w:trHeight w:val="300"/>
        </w:trPr>
        <w:tc>
          <w:tcPr>
            <w:tcW w:w="1567" w:type="dxa"/>
            <w:vMerge w:val="restart"/>
            <w:tcMar>
              <w:left w:w="105" w:type="dxa"/>
              <w:right w:w="105" w:type="dxa"/>
            </w:tcMar>
          </w:tcPr>
          <w:p w14:paraId="2FF607DF" w14:textId="77777777" w:rsidR="007B707C" w:rsidRPr="007B707C" w:rsidRDefault="007B707C" w:rsidP="007B707C">
            <w:pPr>
              <w:spacing w:line="23" w:lineRule="atLeast"/>
            </w:pPr>
            <w:r w:rsidRPr="007B707C">
              <w:t>Pennsylvania</w:t>
            </w:r>
          </w:p>
        </w:tc>
        <w:tc>
          <w:tcPr>
            <w:tcW w:w="7777" w:type="dxa"/>
            <w:tcMar>
              <w:left w:w="105" w:type="dxa"/>
              <w:right w:w="105" w:type="dxa"/>
            </w:tcMar>
          </w:tcPr>
          <w:p w14:paraId="0C98B135" w14:textId="77777777" w:rsidR="007B707C" w:rsidRPr="007B707C" w:rsidRDefault="007B707C" w:rsidP="007B707C">
            <w:pPr>
              <w:spacing w:line="23" w:lineRule="atLeast"/>
            </w:pPr>
            <w:hyperlink r:id="rId582">
              <w:r w:rsidRPr="007B707C">
                <w:rPr>
                  <w:rStyle w:val="Hyperlink"/>
                </w:rPr>
                <w:t>PA Clean Streams Law</w:t>
              </w:r>
            </w:hyperlink>
          </w:p>
        </w:tc>
      </w:tr>
      <w:tr w:rsidR="007B707C" w:rsidRPr="007B707C" w14:paraId="25FE9FC2" w14:textId="77777777" w:rsidTr="005C0A83">
        <w:trPr>
          <w:trHeight w:val="300"/>
        </w:trPr>
        <w:tc>
          <w:tcPr>
            <w:tcW w:w="1567" w:type="dxa"/>
            <w:vMerge/>
            <w:vAlign w:val="center"/>
          </w:tcPr>
          <w:p w14:paraId="326A83C2" w14:textId="77777777" w:rsidR="007B707C" w:rsidRPr="007B707C" w:rsidRDefault="007B707C" w:rsidP="007B707C">
            <w:pPr>
              <w:spacing w:line="23" w:lineRule="atLeast"/>
            </w:pPr>
          </w:p>
        </w:tc>
        <w:tc>
          <w:tcPr>
            <w:tcW w:w="7777" w:type="dxa"/>
            <w:tcMar>
              <w:left w:w="105" w:type="dxa"/>
              <w:right w:w="105" w:type="dxa"/>
            </w:tcMar>
          </w:tcPr>
          <w:p w14:paraId="3B4D77ED" w14:textId="77777777" w:rsidR="007B707C" w:rsidRPr="007B707C" w:rsidRDefault="007B707C" w:rsidP="007B707C">
            <w:pPr>
              <w:spacing w:line="23" w:lineRule="atLeast"/>
            </w:pPr>
            <w:hyperlink r:id="rId583">
              <w:r w:rsidRPr="007B707C">
                <w:rPr>
                  <w:rStyle w:val="Hyperlink"/>
                </w:rPr>
                <w:t>25 Pa. Code Chapter 102. Erosion And Sediment Control</w:t>
              </w:r>
            </w:hyperlink>
          </w:p>
        </w:tc>
      </w:tr>
      <w:tr w:rsidR="007B707C" w:rsidRPr="007B707C" w14:paraId="75923ABD" w14:textId="77777777" w:rsidTr="005C0A83">
        <w:trPr>
          <w:trHeight w:val="300"/>
        </w:trPr>
        <w:tc>
          <w:tcPr>
            <w:tcW w:w="1567" w:type="dxa"/>
            <w:vMerge/>
            <w:vAlign w:val="center"/>
          </w:tcPr>
          <w:p w14:paraId="34439517" w14:textId="77777777" w:rsidR="007B707C" w:rsidRPr="007B707C" w:rsidRDefault="007B707C" w:rsidP="007B707C">
            <w:pPr>
              <w:spacing w:line="23" w:lineRule="atLeast"/>
            </w:pPr>
          </w:p>
        </w:tc>
        <w:tc>
          <w:tcPr>
            <w:tcW w:w="7777" w:type="dxa"/>
            <w:tcMar>
              <w:left w:w="105" w:type="dxa"/>
              <w:right w:w="105" w:type="dxa"/>
            </w:tcMar>
          </w:tcPr>
          <w:p w14:paraId="1FBB755D" w14:textId="77777777" w:rsidR="007B707C" w:rsidRPr="007B707C" w:rsidRDefault="007B707C" w:rsidP="007B707C">
            <w:pPr>
              <w:spacing w:line="23" w:lineRule="atLeast"/>
            </w:pPr>
            <w:hyperlink r:id="rId584">
              <w:r w:rsidRPr="007B707C">
                <w:rPr>
                  <w:rStyle w:val="Hyperlink"/>
                </w:rPr>
                <w:t>25 Pa. Code Subchapter D. Nutrient Management</w:t>
              </w:r>
            </w:hyperlink>
          </w:p>
        </w:tc>
      </w:tr>
      <w:tr w:rsidR="007B707C" w:rsidRPr="007B707C" w14:paraId="3309057B" w14:textId="77777777" w:rsidTr="005C0A83">
        <w:trPr>
          <w:trHeight w:val="300"/>
        </w:trPr>
        <w:tc>
          <w:tcPr>
            <w:tcW w:w="1567" w:type="dxa"/>
            <w:vMerge w:val="restart"/>
            <w:tcMar>
              <w:left w:w="105" w:type="dxa"/>
              <w:right w:w="105" w:type="dxa"/>
            </w:tcMar>
          </w:tcPr>
          <w:p w14:paraId="05E44938" w14:textId="77777777" w:rsidR="007B707C" w:rsidRPr="007B707C" w:rsidRDefault="007B707C" w:rsidP="007B707C">
            <w:pPr>
              <w:spacing w:line="23" w:lineRule="atLeast"/>
            </w:pPr>
            <w:r w:rsidRPr="007B707C">
              <w:t>West Virginia</w:t>
            </w:r>
          </w:p>
        </w:tc>
        <w:tc>
          <w:tcPr>
            <w:tcW w:w="7777" w:type="dxa"/>
            <w:tcMar>
              <w:left w:w="105" w:type="dxa"/>
              <w:right w:w="105" w:type="dxa"/>
            </w:tcMar>
          </w:tcPr>
          <w:p w14:paraId="21D993D5" w14:textId="77777777" w:rsidR="007B707C" w:rsidRPr="007B707C" w:rsidRDefault="007B707C" w:rsidP="007B707C">
            <w:pPr>
              <w:spacing w:line="23" w:lineRule="atLeast"/>
            </w:pPr>
            <w:r w:rsidRPr="007B707C">
              <w:rPr>
                <w:u w:val="single"/>
              </w:rPr>
              <w:t xml:space="preserve">The Water Pollution Control Act (NPDES Permits) - Statute: WV Code § 22-11-1 et seq. (Specifically WV Code § 22-11-4 and </w:t>
            </w:r>
            <w:hyperlink r:id="rId585">
              <w:r w:rsidRPr="007B707C">
                <w:rPr>
                  <w:rStyle w:val="Hyperlink"/>
                </w:rPr>
                <w:t>§ 22-11-8</w:t>
              </w:r>
            </w:hyperlink>
            <w:r w:rsidRPr="007B707C">
              <w:rPr>
                <w:u w:val="single"/>
              </w:rPr>
              <w:t>)</w:t>
            </w:r>
          </w:p>
        </w:tc>
      </w:tr>
      <w:tr w:rsidR="007B707C" w:rsidRPr="007B707C" w14:paraId="68F0DFDD" w14:textId="77777777" w:rsidTr="005C0A83">
        <w:trPr>
          <w:trHeight w:val="300"/>
        </w:trPr>
        <w:tc>
          <w:tcPr>
            <w:tcW w:w="1567" w:type="dxa"/>
            <w:vMerge/>
            <w:vAlign w:val="center"/>
          </w:tcPr>
          <w:p w14:paraId="7C2414E0" w14:textId="77777777" w:rsidR="007B707C" w:rsidRPr="007B707C" w:rsidRDefault="007B707C" w:rsidP="007B707C">
            <w:pPr>
              <w:spacing w:line="23" w:lineRule="atLeast"/>
            </w:pPr>
          </w:p>
        </w:tc>
        <w:tc>
          <w:tcPr>
            <w:tcW w:w="7777" w:type="dxa"/>
            <w:tcMar>
              <w:left w:w="105" w:type="dxa"/>
              <w:right w:w="105" w:type="dxa"/>
            </w:tcMar>
          </w:tcPr>
          <w:p w14:paraId="0F41C35F" w14:textId="77777777" w:rsidR="007B707C" w:rsidRPr="007B707C" w:rsidRDefault="007B707C" w:rsidP="007B707C">
            <w:pPr>
              <w:spacing w:line="23" w:lineRule="atLeast"/>
            </w:pPr>
            <w:r w:rsidRPr="007B707C">
              <w:rPr>
                <w:u w:val="single"/>
              </w:rPr>
              <w:t xml:space="preserve">Infrastructure &amp; Wastewater Nutrient Controls - Statute: </w:t>
            </w:r>
            <w:hyperlink r:id="rId586">
              <w:r w:rsidRPr="007B707C">
                <w:rPr>
                  <w:rStyle w:val="Hyperlink"/>
                </w:rPr>
                <w:t>WV Code § 22-28-5</w:t>
              </w:r>
            </w:hyperlink>
          </w:p>
        </w:tc>
      </w:tr>
      <w:tr w:rsidR="007B707C" w:rsidRPr="007B707C" w14:paraId="23D5C9F0" w14:textId="77777777" w:rsidTr="005C0A83">
        <w:trPr>
          <w:trHeight w:val="300"/>
        </w:trPr>
        <w:tc>
          <w:tcPr>
            <w:tcW w:w="1567" w:type="dxa"/>
            <w:vMerge/>
            <w:vAlign w:val="center"/>
          </w:tcPr>
          <w:p w14:paraId="7BC8FEA4" w14:textId="77777777" w:rsidR="007B707C" w:rsidRPr="007B707C" w:rsidRDefault="007B707C" w:rsidP="007B707C">
            <w:pPr>
              <w:spacing w:line="23" w:lineRule="atLeast"/>
            </w:pPr>
          </w:p>
        </w:tc>
        <w:tc>
          <w:tcPr>
            <w:tcW w:w="7777" w:type="dxa"/>
            <w:tcMar>
              <w:left w:w="105" w:type="dxa"/>
              <w:right w:w="105" w:type="dxa"/>
            </w:tcMar>
          </w:tcPr>
          <w:p w14:paraId="68DDE637" w14:textId="77777777" w:rsidR="007B707C" w:rsidRPr="007B707C" w:rsidRDefault="007B707C" w:rsidP="007B707C">
            <w:pPr>
              <w:spacing w:line="23" w:lineRule="atLeast"/>
            </w:pPr>
            <w:r w:rsidRPr="007B707C">
              <w:rPr>
                <w:u w:val="single"/>
              </w:rPr>
              <w:t xml:space="preserve">The Chesapeake Bay Restoration Initiative - Statute: </w:t>
            </w:r>
            <w:hyperlink r:id="rId587">
              <w:r w:rsidRPr="007B707C">
                <w:rPr>
                  <w:rStyle w:val="Hyperlink"/>
                </w:rPr>
                <w:t>WV Code § 22-11-30</w:t>
              </w:r>
            </w:hyperlink>
            <w:r w:rsidRPr="007B707C">
              <w:rPr>
                <w:u w:val="single"/>
              </w:rPr>
              <w:t xml:space="preserve"> [</w:t>
            </w:r>
            <w:hyperlink r:id="rId588">
              <w:r w:rsidRPr="007B707C">
                <w:rPr>
                  <w:rStyle w:val="Hyperlink"/>
                </w:rPr>
                <w:t>1</w:t>
              </w:r>
            </w:hyperlink>
            <w:r w:rsidRPr="007B707C">
              <w:rPr>
                <w:u w:val="single"/>
              </w:rPr>
              <w:t>]</w:t>
            </w:r>
          </w:p>
        </w:tc>
      </w:tr>
      <w:tr w:rsidR="007B707C" w:rsidRPr="007B707C" w14:paraId="2CAA8A70" w14:textId="77777777" w:rsidTr="005C0A83">
        <w:trPr>
          <w:trHeight w:val="300"/>
        </w:trPr>
        <w:tc>
          <w:tcPr>
            <w:tcW w:w="1567" w:type="dxa"/>
            <w:vMerge w:val="restart"/>
            <w:tcMar>
              <w:left w:w="105" w:type="dxa"/>
              <w:right w:w="105" w:type="dxa"/>
            </w:tcMar>
          </w:tcPr>
          <w:p w14:paraId="5BB0BCA0" w14:textId="77777777" w:rsidR="007B707C" w:rsidRPr="007B707C" w:rsidRDefault="007B707C" w:rsidP="007B707C">
            <w:pPr>
              <w:spacing w:line="23" w:lineRule="atLeast"/>
            </w:pPr>
            <w:r w:rsidRPr="007B707C">
              <w:t>Chesapeake Bay Commission</w:t>
            </w:r>
          </w:p>
        </w:tc>
        <w:tc>
          <w:tcPr>
            <w:tcW w:w="7777" w:type="dxa"/>
            <w:tcMar>
              <w:left w:w="105" w:type="dxa"/>
              <w:right w:w="105" w:type="dxa"/>
            </w:tcMar>
          </w:tcPr>
          <w:p w14:paraId="2641280F" w14:textId="77777777" w:rsidR="007B707C" w:rsidRPr="007B707C" w:rsidRDefault="007B707C" w:rsidP="007B707C">
            <w:pPr>
              <w:spacing w:line="23" w:lineRule="atLeast"/>
              <w:rPr>
                <w:u w:val="single"/>
              </w:rPr>
            </w:pPr>
            <w:hyperlink r:id="rId589">
              <w:r w:rsidRPr="007B707C">
                <w:rPr>
                  <w:rStyle w:val="Hyperlink"/>
                </w:rPr>
                <w:t>Va. Code § 30-240</w:t>
              </w:r>
            </w:hyperlink>
          </w:p>
        </w:tc>
      </w:tr>
      <w:tr w:rsidR="007B707C" w:rsidRPr="007B707C" w14:paraId="7D96A433" w14:textId="77777777" w:rsidTr="005C0A83">
        <w:trPr>
          <w:trHeight w:val="300"/>
        </w:trPr>
        <w:tc>
          <w:tcPr>
            <w:tcW w:w="1567" w:type="dxa"/>
            <w:vMerge/>
            <w:tcMar>
              <w:left w:w="105" w:type="dxa"/>
              <w:right w:w="105" w:type="dxa"/>
            </w:tcMar>
          </w:tcPr>
          <w:p w14:paraId="258DAD00" w14:textId="77777777" w:rsidR="007B707C" w:rsidRPr="007B707C" w:rsidRDefault="007B707C" w:rsidP="007B707C">
            <w:pPr>
              <w:spacing w:line="23" w:lineRule="atLeast"/>
            </w:pPr>
          </w:p>
        </w:tc>
        <w:tc>
          <w:tcPr>
            <w:tcW w:w="7777" w:type="dxa"/>
            <w:tcMar>
              <w:left w:w="105" w:type="dxa"/>
              <w:right w:w="105" w:type="dxa"/>
            </w:tcMar>
          </w:tcPr>
          <w:p w14:paraId="4732A953" w14:textId="77777777" w:rsidR="007B707C" w:rsidRPr="007B707C" w:rsidRDefault="007B707C" w:rsidP="007B707C">
            <w:pPr>
              <w:spacing w:line="23" w:lineRule="atLeast"/>
              <w:rPr>
                <w:u w:val="single"/>
              </w:rPr>
            </w:pPr>
            <w:hyperlink r:id="rId590">
              <w:r w:rsidRPr="007B707C">
                <w:rPr>
                  <w:rStyle w:val="Hyperlink"/>
                </w:rPr>
                <w:t>MD Natural Resources Code §8-301</w:t>
              </w:r>
            </w:hyperlink>
          </w:p>
        </w:tc>
      </w:tr>
      <w:tr w:rsidR="007B707C" w:rsidRPr="007B707C" w14:paraId="4B47B91B" w14:textId="77777777" w:rsidTr="005C0A83">
        <w:trPr>
          <w:trHeight w:val="300"/>
        </w:trPr>
        <w:tc>
          <w:tcPr>
            <w:tcW w:w="1567" w:type="dxa"/>
            <w:vMerge/>
            <w:tcMar>
              <w:left w:w="105" w:type="dxa"/>
              <w:right w:w="105" w:type="dxa"/>
            </w:tcMar>
          </w:tcPr>
          <w:p w14:paraId="17262A92" w14:textId="77777777" w:rsidR="007B707C" w:rsidRPr="007B707C" w:rsidRDefault="007B707C" w:rsidP="007B707C">
            <w:pPr>
              <w:spacing w:line="23" w:lineRule="atLeast"/>
            </w:pPr>
          </w:p>
        </w:tc>
        <w:tc>
          <w:tcPr>
            <w:tcW w:w="7777" w:type="dxa"/>
            <w:tcMar>
              <w:left w:w="105" w:type="dxa"/>
              <w:right w:w="105" w:type="dxa"/>
            </w:tcMar>
          </w:tcPr>
          <w:p w14:paraId="2E3BE833" w14:textId="77777777" w:rsidR="007B707C" w:rsidRPr="007B707C" w:rsidRDefault="007B707C" w:rsidP="007B707C">
            <w:pPr>
              <w:spacing w:line="23" w:lineRule="atLeast"/>
              <w:rPr>
                <w:u w:val="single"/>
              </w:rPr>
            </w:pPr>
            <w:hyperlink r:id="rId591">
              <w:r w:rsidRPr="007B707C">
                <w:rPr>
                  <w:rStyle w:val="Hyperlink"/>
                </w:rPr>
                <w:t>1985, June 25, P.L. 64, No. 25</w:t>
              </w:r>
            </w:hyperlink>
          </w:p>
        </w:tc>
      </w:tr>
      <w:tr w:rsidR="007B707C" w:rsidRPr="007B707C" w14:paraId="0144178D" w14:textId="77777777" w:rsidTr="005C0A83">
        <w:trPr>
          <w:trHeight w:val="300"/>
        </w:trPr>
        <w:tc>
          <w:tcPr>
            <w:tcW w:w="1567" w:type="dxa"/>
            <w:vMerge w:val="restart"/>
            <w:tcMar>
              <w:left w:w="105" w:type="dxa"/>
              <w:right w:w="105" w:type="dxa"/>
            </w:tcMar>
          </w:tcPr>
          <w:p w14:paraId="19950CB7" w14:textId="77777777" w:rsidR="007B707C" w:rsidRPr="007B707C" w:rsidRDefault="007B707C" w:rsidP="007B707C">
            <w:pPr>
              <w:spacing w:line="23" w:lineRule="atLeast"/>
            </w:pPr>
            <w:r w:rsidRPr="007B707C">
              <w:t xml:space="preserve">EPA </w:t>
            </w:r>
          </w:p>
        </w:tc>
        <w:tc>
          <w:tcPr>
            <w:tcW w:w="7777" w:type="dxa"/>
            <w:tcMar>
              <w:left w:w="105" w:type="dxa"/>
              <w:right w:w="105" w:type="dxa"/>
            </w:tcMar>
          </w:tcPr>
          <w:p w14:paraId="06157C09" w14:textId="77777777" w:rsidR="007B707C" w:rsidRPr="007B707C" w:rsidRDefault="007B707C" w:rsidP="007B707C">
            <w:pPr>
              <w:spacing w:line="23" w:lineRule="atLeast"/>
            </w:pPr>
            <w:hyperlink r:id="rId592" w:history="1">
              <w:r w:rsidRPr="007B707C">
                <w:rPr>
                  <w:rStyle w:val="Hyperlink"/>
                </w:rPr>
                <w:t>Clean Water Act Section 117, 33 U.S. Code § 1267</w:t>
              </w:r>
            </w:hyperlink>
          </w:p>
        </w:tc>
      </w:tr>
      <w:tr w:rsidR="007B707C" w:rsidRPr="007B707C" w14:paraId="347EF797" w14:textId="77777777" w:rsidTr="005C0A83">
        <w:trPr>
          <w:trHeight w:val="300"/>
        </w:trPr>
        <w:tc>
          <w:tcPr>
            <w:tcW w:w="1567" w:type="dxa"/>
            <w:vMerge/>
            <w:tcMar>
              <w:left w:w="105" w:type="dxa"/>
              <w:right w:w="105" w:type="dxa"/>
            </w:tcMar>
            <w:vAlign w:val="center"/>
          </w:tcPr>
          <w:p w14:paraId="2C482B21" w14:textId="77777777" w:rsidR="007B707C" w:rsidRPr="007B707C" w:rsidRDefault="007B707C" w:rsidP="007B707C">
            <w:pPr>
              <w:spacing w:line="23" w:lineRule="atLeast"/>
            </w:pPr>
          </w:p>
        </w:tc>
        <w:tc>
          <w:tcPr>
            <w:tcW w:w="7777" w:type="dxa"/>
            <w:tcMar>
              <w:left w:w="105" w:type="dxa"/>
              <w:right w:w="105" w:type="dxa"/>
            </w:tcMar>
          </w:tcPr>
          <w:p w14:paraId="67AB5F96" w14:textId="77777777" w:rsidR="007B707C" w:rsidRPr="007B707C" w:rsidRDefault="007B707C" w:rsidP="007B707C">
            <w:pPr>
              <w:spacing w:line="23" w:lineRule="atLeast"/>
            </w:pPr>
            <w:hyperlink r:id="rId593" w:history="1">
              <w:r w:rsidRPr="007B707C">
                <w:rPr>
                  <w:rStyle w:val="Hyperlink"/>
                </w:rPr>
                <w:t>Clean Water Act Section 106, 33 U.S. Code § 1256</w:t>
              </w:r>
            </w:hyperlink>
          </w:p>
        </w:tc>
      </w:tr>
      <w:tr w:rsidR="007B707C" w:rsidRPr="007B707C" w14:paraId="00A2829C" w14:textId="77777777" w:rsidTr="005C0A83">
        <w:trPr>
          <w:trHeight w:val="300"/>
        </w:trPr>
        <w:tc>
          <w:tcPr>
            <w:tcW w:w="1567" w:type="dxa"/>
            <w:vMerge/>
            <w:tcMar>
              <w:left w:w="105" w:type="dxa"/>
              <w:right w:w="105" w:type="dxa"/>
            </w:tcMar>
            <w:vAlign w:val="center"/>
          </w:tcPr>
          <w:p w14:paraId="05ED21D8" w14:textId="77777777" w:rsidR="007B707C" w:rsidRPr="007B707C" w:rsidRDefault="007B707C" w:rsidP="007B707C">
            <w:pPr>
              <w:spacing w:line="23" w:lineRule="atLeast"/>
            </w:pPr>
          </w:p>
        </w:tc>
        <w:tc>
          <w:tcPr>
            <w:tcW w:w="7777" w:type="dxa"/>
            <w:tcMar>
              <w:left w:w="105" w:type="dxa"/>
              <w:right w:w="105" w:type="dxa"/>
            </w:tcMar>
          </w:tcPr>
          <w:p w14:paraId="7538019B" w14:textId="77777777" w:rsidR="007B707C" w:rsidRPr="007B707C" w:rsidRDefault="007B707C" w:rsidP="007B707C">
            <w:pPr>
              <w:spacing w:line="23" w:lineRule="atLeast"/>
            </w:pPr>
            <w:hyperlink r:id="rId594" w:history="1">
              <w:r w:rsidRPr="007B707C">
                <w:rPr>
                  <w:rStyle w:val="Hyperlink"/>
                </w:rPr>
                <w:t>Clean Water Act Section 420 33 U.S. Code § 1342</w:t>
              </w:r>
            </w:hyperlink>
          </w:p>
        </w:tc>
      </w:tr>
      <w:tr w:rsidR="007B707C" w:rsidRPr="007B707C" w14:paraId="4C862C20"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75795257" w14:textId="77777777" w:rsidR="007B707C" w:rsidRPr="007B707C" w:rsidRDefault="007B707C" w:rsidP="007B707C">
            <w:pPr>
              <w:spacing w:line="23" w:lineRule="atLeast"/>
            </w:pPr>
            <w:r w:rsidRPr="007B707C">
              <w:lastRenderedPageBreak/>
              <w:t>USACE</w:t>
            </w:r>
          </w:p>
        </w:tc>
        <w:tc>
          <w:tcPr>
            <w:tcW w:w="7777" w:type="dxa"/>
            <w:tcBorders>
              <w:top w:val="single" w:sz="8" w:space="0" w:color="auto"/>
              <w:left w:val="single" w:sz="8" w:space="0" w:color="auto"/>
              <w:bottom w:val="single" w:sz="8" w:space="0" w:color="auto"/>
              <w:right w:val="single" w:sz="8" w:space="0" w:color="auto"/>
            </w:tcBorders>
            <w:tcMar>
              <w:left w:w="108" w:type="dxa"/>
              <w:right w:w="108" w:type="dxa"/>
            </w:tcMar>
          </w:tcPr>
          <w:p w14:paraId="4A58D23C" w14:textId="77777777" w:rsidR="007B707C" w:rsidRPr="007B707C" w:rsidRDefault="007B707C" w:rsidP="007B707C">
            <w:pPr>
              <w:spacing w:line="23" w:lineRule="atLeast"/>
            </w:pPr>
            <w:r w:rsidRPr="007B707C">
              <w:t>Section 313, Water Resources Development Act of 1992, as amended (Environmental Infrastructure)</w:t>
            </w:r>
          </w:p>
        </w:tc>
      </w:tr>
      <w:tr w:rsidR="007B707C" w:rsidRPr="007B707C" w14:paraId="4A28182C" w14:textId="77777777" w:rsidTr="005C0A83">
        <w:trPr>
          <w:trHeight w:val="300"/>
        </w:trPr>
        <w:tc>
          <w:tcPr>
            <w:tcW w:w="1567" w:type="dxa"/>
            <w:vMerge/>
            <w:tcBorders>
              <w:left w:val="single" w:sz="0" w:space="0" w:color="auto"/>
              <w:right w:val="single" w:sz="0" w:space="0" w:color="auto"/>
            </w:tcBorders>
            <w:tcMar>
              <w:left w:w="108" w:type="dxa"/>
              <w:right w:w="108" w:type="dxa"/>
            </w:tcMar>
            <w:vAlign w:val="center"/>
          </w:tcPr>
          <w:p w14:paraId="5257A9C8" w14:textId="77777777" w:rsidR="007B707C" w:rsidRPr="007B707C" w:rsidRDefault="007B707C" w:rsidP="007B707C">
            <w:pPr>
              <w:spacing w:line="23" w:lineRule="atLeast"/>
            </w:pPr>
          </w:p>
        </w:tc>
        <w:tc>
          <w:tcPr>
            <w:tcW w:w="7777" w:type="dxa"/>
            <w:tcBorders>
              <w:top w:val="single" w:sz="8" w:space="0" w:color="auto"/>
              <w:left w:val="nil"/>
              <w:bottom w:val="single" w:sz="8" w:space="0" w:color="auto"/>
              <w:right w:val="single" w:sz="8" w:space="0" w:color="auto"/>
            </w:tcBorders>
            <w:tcMar>
              <w:left w:w="108" w:type="dxa"/>
              <w:right w:w="108" w:type="dxa"/>
            </w:tcMar>
          </w:tcPr>
          <w:p w14:paraId="0819358D" w14:textId="77777777" w:rsidR="007B707C" w:rsidRPr="007B707C" w:rsidRDefault="007B707C" w:rsidP="007B707C">
            <w:pPr>
              <w:spacing w:line="23" w:lineRule="atLeast"/>
            </w:pPr>
            <w:r w:rsidRPr="007B707C">
              <w:t>Section 219, Water Resources Development Act of 1992, as amended (Environmental Infrastructure)</w:t>
            </w:r>
          </w:p>
        </w:tc>
      </w:tr>
      <w:tr w:rsidR="007B707C" w:rsidRPr="007B707C" w14:paraId="4D48D6F0"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7F34216E" w14:textId="77777777" w:rsidR="007B707C" w:rsidRPr="007B707C" w:rsidRDefault="007B707C" w:rsidP="007B707C">
            <w:pPr>
              <w:spacing w:line="23" w:lineRule="atLeast"/>
            </w:pPr>
            <w:r w:rsidRPr="007B707C">
              <w:t>US FWS</w:t>
            </w:r>
          </w:p>
        </w:tc>
        <w:tc>
          <w:tcPr>
            <w:tcW w:w="7777" w:type="dxa"/>
          </w:tcPr>
          <w:p w14:paraId="0DF363D0" w14:textId="77777777" w:rsidR="007B707C" w:rsidRPr="007B707C" w:rsidRDefault="007B707C" w:rsidP="007B707C">
            <w:pPr>
              <w:spacing w:line="23" w:lineRule="atLeast"/>
              <w:rPr>
                <w:u w:val="single"/>
              </w:rPr>
            </w:pPr>
            <w:r w:rsidRPr="007B707C">
              <w:t>Anadromous Fish Conservation Act - Codified under 16 U.S.C. §§ 757a–757g.</w:t>
            </w:r>
          </w:p>
        </w:tc>
      </w:tr>
      <w:tr w:rsidR="007B707C" w:rsidRPr="007B707C" w14:paraId="49A2FC4E"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7E6A8DC0" w14:textId="77777777" w:rsidR="007B707C" w:rsidRPr="007B707C" w:rsidRDefault="007B707C" w:rsidP="007B707C">
            <w:pPr>
              <w:spacing w:line="23" w:lineRule="atLeast"/>
            </w:pPr>
          </w:p>
        </w:tc>
        <w:tc>
          <w:tcPr>
            <w:tcW w:w="7777" w:type="dxa"/>
          </w:tcPr>
          <w:p w14:paraId="58CCF36A" w14:textId="77777777" w:rsidR="007B707C" w:rsidRPr="007B707C" w:rsidRDefault="007B707C" w:rsidP="007B707C">
            <w:pPr>
              <w:spacing w:line="23" w:lineRule="atLeast"/>
              <w:rPr>
                <w:u w:val="single"/>
              </w:rPr>
            </w:pPr>
            <w:r w:rsidRPr="007B707C">
              <w:t>National Wildlife Refuge System Improvement Act - Codified under 16 U.S.C. §§ 668dd–668ee</w:t>
            </w:r>
          </w:p>
        </w:tc>
      </w:tr>
      <w:tr w:rsidR="007B707C" w:rsidRPr="007B707C" w14:paraId="594F6147"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0CB60B2A" w14:textId="77777777" w:rsidR="007B707C" w:rsidRPr="007B707C" w:rsidRDefault="007B707C" w:rsidP="007B707C">
            <w:pPr>
              <w:spacing w:line="23" w:lineRule="atLeast"/>
            </w:pPr>
          </w:p>
        </w:tc>
        <w:tc>
          <w:tcPr>
            <w:tcW w:w="7777" w:type="dxa"/>
          </w:tcPr>
          <w:p w14:paraId="3ED70108" w14:textId="77777777" w:rsidR="007B707C" w:rsidRPr="007B707C" w:rsidRDefault="007B707C" w:rsidP="007B707C">
            <w:pPr>
              <w:spacing w:line="23" w:lineRule="atLeast"/>
            </w:pPr>
            <w:r w:rsidRPr="007B707C">
              <w:t>Clean Water Act - Codified under 33 U.S.C. § 1344</w:t>
            </w:r>
          </w:p>
        </w:tc>
      </w:tr>
      <w:tr w:rsidR="007B707C" w:rsidRPr="007B707C" w14:paraId="47151D6B" w14:textId="77777777" w:rsidTr="005C0A83">
        <w:tblPrEx>
          <w:tblBorders>
            <w:top w:val="single" w:sz="4" w:space="0" w:color="auto"/>
            <w:left w:val="single" w:sz="4" w:space="0" w:color="auto"/>
            <w:bottom w:val="single" w:sz="4" w:space="0" w:color="auto"/>
            <w:right w:val="single" w:sz="4" w:space="0" w:color="auto"/>
          </w:tblBorders>
        </w:tblPrEx>
        <w:trPr>
          <w:trHeight w:val="300"/>
        </w:trPr>
        <w:tc>
          <w:tcPr>
            <w:tcW w:w="1567" w:type="dxa"/>
            <w:vMerge w:val="restart"/>
          </w:tcPr>
          <w:p w14:paraId="5553C4AC" w14:textId="77777777" w:rsidR="007B707C" w:rsidRPr="007B707C" w:rsidRDefault="007B707C" w:rsidP="007B707C">
            <w:pPr>
              <w:spacing w:line="23" w:lineRule="atLeast"/>
            </w:pPr>
            <w:r w:rsidRPr="007B707C">
              <w:t>DOW</w:t>
            </w:r>
          </w:p>
        </w:tc>
        <w:tc>
          <w:tcPr>
            <w:tcW w:w="7777" w:type="dxa"/>
          </w:tcPr>
          <w:p w14:paraId="09ACD933" w14:textId="77777777" w:rsidR="007B707C" w:rsidRPr="007B707C" w:rsidRDefault="007B707C" w:rsidP="007B707C">
            <w:pPr>
              <w:spacing w:line="23" w:lineRule="atLeast"/>
            </w:pPr>
            <w:r w:rsidRPr="007B707C">
              <w:t>Clean Water Act – As per CWA 33 U.S.C § 1267, federal agencies that own or operate facilities or own property in the Chesapeake Bay watershed are required to participate in subwatershed planning and restoration and comply with the Chesapeake Bay Agreement.</w:t>
            </w:r>
          </w:p>
        </w:tc>
      </w:tr>
      <w:tr w:rsidR="007B707C" w:rsidRPr="007B707C" w14:paraId="3A91BA72" w14:textId="77777777" w:rsidTr="005C0A83">
        <w:tblPrEx>
          <w:tblBorders>
            <w:top w:val="single" w:sz="4" w:space="0" w:color="auto"/>
            <w:left w:val="single" w:sz="4" w:space="0" w:color="auto"/>
            <w:bottom w:val="single" w:sz="4" w:space="0" w:color="auto"/>
            <w:right w:val="single" w:sz="4" w:space="0" w:color="auto"/>
          </w:tblBorders>
        </w:tblPrEx>
        <w:trPr>
          <w:trHeight w:val="300"/>
        </w:trPr>
        <w:tc>
          <w:tcPr>
            <w:tcW w:w="1567" w:type="dxa"/>
            <w:vMerge/>
          </w:tcPr>
          <w:p w14:paraId="10166BF0" w14:textId="77777777" w:rsidR="007B707C" w:rsidRPr="007B707C" w:rsidRDefault="007B707C" w:rsidP="007B707C">
            <w:pPr>
              <w:spacing w:line="23" w:lineRule="atLeast"/>
            </w:pPr>
          </w:p>
        </w:tc>
        <w:tc>
          <w:tcPr>
            <w:tcW w:w="7777" w:type="dxa"/>
          </w:tcPr>
          <w:p w14:paraId="47379667" w14:textId="77777777" w:rsidR="007B707C" w:rsidRPr="007B707C" w:rsidRDefault="007B707C" w:rsidP="007B707C">
            <w:pPr>
              <w:spacing w:line="23" w:lineRule="atLeast"/>
            </w:pPr>
            <w:r w:rsidRPr="007B707C">
              <w:t>Clean Water Act, National Pollutant Discharge Elimination System (NPDES) permits may include municipal separate storm sewer system (MS4) permits, industrial stormwater permits, construction stormwater permits, and/or wastewater permits.</w:t>
            </w:r>
          </w:p>
        </w:tc>
      </w:tr>
    </w:tbl>
    <w:p w14:paraId="03AA76C4" w14:textId="77777777" w:rsidR="007B707C" w:rsidRPr="007B707C" w:rsidRDefault="007B707C" w:rsidP="007B707C">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7B707C" w:rsidRPr="007B707C" w14:paraId="7E1E1D36" w14:textId="77777777" w:rsidTr="005C0A83">
        <w:trPr>
          <w:trHeight w:val="300"/>
        </w:trPr>
        <w:tc>
          <w:tcPr>
            <w:tcW w:w="9344" w:type="dxa"/>
            <w:gridSpan w:val="2"/>
            <w:tcMar>
              <w:left w:w="105" w:type="dxa"/>
              <w:right w:w="105" w:type="dxa"/>
            </w:tcMar>
          </w:tcPr>
          <w:p w14:paraId="3D9AFE64" w14:textId="77777777" w:rsidR="007B707C" w:rsidRPr="007B707C" w:rsidRDefault="007B707C" w:rsidP="007B707C">
            <w:pPr>
              <w:pStyle w:val="Heading4"/>
            </w:pPr>
            <w:bookmarkStart w:id="220" w:name="_Toc243295372"/>
            <w:bookmarkStart w:id="221" w:name="_Toc243297211"/>
            <w:bookmarkStart w:id="222" w:name="_Toc243574133"/>
            <w:bookmarkStart w:id="223" w:name="_Toc243575853"/>
            <w:r w:rsidRPr="007B707C">
              <w:t>Outcome: Toxic &amp; Emerging Contaminants</w:t>
            </w:r>
            <w:bookmarkEnd w:id="220"/>
            <w:bookmarkEnd w:id="221"/>
            <w:bookmarkEnd w:id="222"/>
            <w:bookmarkEnd w:id="223"/>
          </w:p>
        </w:tc>
      </w:tr>
      <w:tr w:rsidR="007B707C" w:rsidRPr="007B707C" w14:paraId="3C62C347" w14:textId="77777777" w:rsidTr="005C0A83">
        <w:trPr>
          <w:trHeight w:val="300"/>
        </w:trPr>
        <w:tc>
          <w:tcPr>
            <w:tcW w:w="1567" w:type="dxa"/>
            <w:tcMar>
              <w:left w:w="105" w:type="dxa"/>
              <w:right w:w="105" w:type="dxa"/>
            </w:tcMar>
          </w:tcPr>
          <w:p w14:paraId="6453AD7B" w14:textId="77777777" w:rsidR="007B707C" w:rsidRPr="007B707C" w:rsidRDefault="007B707C" w:rsidP="007B707C">
            <w:pPr>
              <w:spacing w:line="23" w:lineRule="atLeast"/>
            </w:pPr>
            <w:r w:rsidRPr="007B707C">
              <w:rPr>
                <w:b/>
                <w:bCs/>
              </w:rPr>
              <w:t>Signatory</w:t>
            </w:r>
          </w:p>
        </w:tc>
        <w:tc>
          <w:tcPr>
            <w:tcW w:w="7777" w:type="dxa"/>
            <w:tcMar>
              <w:left w:w="105" w:type="dxa"/>
              <w:right w:w="105" w:type="dxa"/>
            </w:tcMar>
          </w:tcPr>
          <w:p w14:paraId="7933341A" w14:textId="77777777" w:rsidR="007B707C" w:rsidRPr="007B707C" w:rsidRDefault="007B707C" w:rsidP="007B707C">
            <w:pPr>
              <w:spacing w:line="23" w:lineRule="atLeast"/>
            </w:pPr>
            <w:r w:rsidRPr="007B707C">
              <w:rPr>
                <w:b/>
                <w:bCs/>
              </w:rPr>
              <w:t xml:space="preserve">Statutory Authority </w:t>
            </w:r>
          </w:p>
        </w:tc>
      </w:tr>
      <w:tr w:rsidR="007B707C" w:rsidRPr="007B707C" w14:paraId="71AD0E63" w14:textId="77777777" w:rsidTr="005C0A83">
        <w:trPr>
          <w:trHeight w:val="300"/>
        </w:trPr>
        <w:tc>
          <w:tcPr>
            <w:tcW w:w="1567" w:type="dxa"/>
            <w:vMerge w:val="restart"/>
            <w:tcMar>
              <w:left w:w="105" w:type="dxa"/>
              <w:right w:w="105" w:type="dxa"/>
            </w:tcMar>
          </w:tcPr>
          <w:p w14:paraId="33EA621F" w14:textId="77777777" w:rsidR="007B707C" w:rsidRPr="007B707C" w:rsidRDefault="007B707C" w:rsidP="007B707C">
            <w:pPr>
              <w:spacing w:line="23" w:lineRule="atLeast"/>
            </w:pPr>
            <w:r w:rsidRPr="007B707C">
              <w:t>Delaware</w:t>
            </w:r>
          </w:p>
        </w:tc>
        <w:tc>
          <w:tcPr>
            <w:tcW w:w="7777" w:type="dxa"/>
            <w:tcMar>
              <w:left w:w="105" w:type="dxa"/>
              <w:right w:w="105" w:type="dxa"/>
            </w:tcMar>
          </w:tcPr>
          <w:p w14:paraId="41C3053F" w14:textId="77777777" w:rsidR="007B707C" w:rsidRPr="007B707C" w:rsidRDefault="007B707C" w:rsidP="007B707C">
            <w:pPr>
              <w:spacing w:line="23" w:lineRule="atLeast"/>
            </w:pPr>
            <w:hyperlink r:id="rId595" w:history="1">
              <w:r w:rsidRPr="007B707C">
                <w:rPr>
                  <w:rStyle w:val="Hyperlink"/>
                </w:rPr>
                <w:t>7 DE Admin. Code Chapter 60</w:t>
              </w:r>
            </w:hyperlink>
          </w:p>
        </w:tc>
      </w:tr>
      <w:tr w:rsidR="007B707C" w:rsidRPr="007B707C" w14:paraId="13765225" w14:textId="77777777" w:rsidTr="005C0A83">
        <w:trPr>
          <w:trHeight w:val="300"/>
        </w:trPr>
        <w:tc>
          <w:tcPr>
            <w:tcW w:w="1567" w:type="dxa"/>
            <w:vMerge/>
            <w:vAlign w:val="center"/>
          </w:tcPr>
          <w:p w14:paraId="170DD744" w14:textId="77777777" w:rsidR="007B707C" w:rsidRPr="007B707C" w:rsidRDefault="007B707C" w:rsidP="007B707C">
            <w:pPr>
              <w:spacing w:line="23" w:lineRule="atLeast"/>
            </w:pPr>
          </w:p>
        </w:tc>
        <w:tc>
          <w:tcPr>
            <w:tcW w:w="7777" w:type="dxa"/>
            <w:tcMar>
              <w:left w:w="105" w:type="dxa"/>
              <w:right w:w="105" w:type="dxa"/>
            </w:tcMar>
          </w:tcPr>
          <w:p w14:paraId="09080361" w14:textId="77777777" w:rsidR="007B707C" w:rsidRPr="007B707C" w:rsidRDefault="007B707C" w:rsidP="007B707C">
            <w:pPr>
              <w:spacing w:line="23" w:lineRule="atLeast"/>
            </w:pPr>
            <w:hyperlink r:id="rId596" w:history="1">
              <w:r w:rsidRPr="007B707C">
                <w:rPr>
                  <w:rStyle w:val="Hyperlink"/>
                </w:rPr>
                <w:t>7 DE Admin. Code Chapter 91</w:t>
              </w:r>
            </w:hyperlink>
            <w:r w:rsidRPr="007B707C">
              <w:t xml:space="preserve"> </w:t>
            </w:r>
          </w:p>
        </w:tc>
      </w:tr>
      <w:tr w:rsidR="007B707C" w:rsidRPr="007B707C" w14:paraId="777641EA"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3D3A07DE" w14:textId="77777777" w:rsidR="007B707C" w:rsidRPr="007B707C" w:rsidRDefault="007B707C" w:rsidP="007B707C">
            <w:pPr>
              <w:spacing w:line="23" w:lineRule="atLeast"/>
            </w:pPr>
            <w:r w:rsidRPr="007B707C">
              <w:t>District of Columbia</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764CB2DA" w14:textId="77777777" w:rsidR="007B707C" w:rsidRPr="007B707C" w:rsidRDefault="007B707C" w:rsidP="007B707C">
            <w:pPr>
              <w:spacing w:line="23" w:lineRule="atLeast"/>
            </w:pPr>
            <w:bookmarkStart w:id="224" w:name="_Toc243295373"/>
            <w:r w:rsidRPr="007B707C">
              <w:t>D.C. Law 18-55. Anacostia River Clean Up and Protection Act of 2009.</w:t>
            </w:r>
            <w:bookmarkEnd w:id="224"/>
          </w:p>
        </w:tc>
      </w:tr>
      <w:tr w:rsidR="007B707C" w:rsidRPr="007B707C" w14:paraId="5E0E6BA2" w14:textId="77777777" w:rsidTr="005C0A83">
        <w:trPr>
          <w:trHeight w:val="300"/>
        </w:trPr>
        <w:tc>
          <w:tcPr>
            <w:tcW w:w="1567" w:type="dxa"/>
            <w:vMerge/>
            <w:tcMar>
              <w:left w:w="105" w:type="dxa"/>
              <w:right w:w="105" w:type="dxa"/>
            </w:tcMar>
            <w:vAlign w:val="center"/>
          </w:tcPr>
          <w:p w14:paraId="0ECB9D6E" w14:textId="77777777" w:rsidR="007B707C" w:rsidRPr="007B707C" w:rsidRDefault="007B707C" w:rsidP="007B707C">
            <w:pPr>
              <w:spacing w:line="23" w:lineRule="atLeast"/>
            </w:pPr>
          </w:p>
        </w:tc>
        <w:tc>
          <w:tcPr>
            <w:tcW w:w="7777" w:type="dxa"/>
            <w:tcBorders>
              <w:top w:val="single" w:sz="8" w:space="0" w:color="000000" w:themeColor="text1"/>
              <w:left w:val="nil"/>
              <w:bottom w:val="single" w:sz="8" w:space="0" w:color="000000" w:themeColor="text1"/>
              <w:right w:val="single" w:sz="8" w:space="0" w:color="auto"/>
            </w:tcBorders>
            <w:tcMar>
              <w:left w:w="105" w:type="dxa"/>
              <w:right w:w="105" w:type="dxa"/>
            </w:tcMar>
          </w:tcPr>
          <w:p w14:paraId="34633C55" w14:textId="77777777" w:rsidR="007B707C" w:rsidRPr="007B707C" w:rsidRDefault="007B707C" w:rsidP="007B707C">
            <w:pPr>
              <w:spacing w:line="23" w:lineRule="atLeast"/>
            </w:pPr>
            <w:bookmarkStart w:id="225" w:name="_Toc243295374"/>
            <w:r w:rsidRPr="007B707C">
              <w:t>D.C. Law 23-211. Zero Waste Omnibus Amendment Act of 2020</w:t>
            </w:r>
            <w:bookmarkEnd w:id="225"/>
          </w:p>
        </w:tc>
      </w:tr>
      <w:tr w:rsidR="007B707C" w:rsidRPr="007B707C" w14:paraId="3B8F0BD4" w14:textId="77777777" w:rsidTr="005C0A83">
        <w:trPr>
          <w:trHeight w:val="300"/>
        </w:trPr>
        <w:tc>
          <w:tcPr>
            <w:tcW w:w="1567" w:type="dxa"/>
            <w:vMerge/>
            <w:tcMar>
              <w:left w:w="105" w:type="dxa"/>
              <w:right w:w="105" w:type="dxa"/>
            </w:tcMar>
            <w:vAlign w:val="center"/>
          </w:tcPr>
          <w:p w14:paraId="6A440F20" w14:textId="77777777" w:rsidR="007B707C" w:rsidRPr="007B707C" w:rsidRDefault="007B707C" w:rsidP="007B707C">
            <w:pPr>
              <w:spacing w:line="23" w:lineRule="atLeast"/>
            </w:pPr>
          </w:p>
        </w:tc>
        <w:tc>
          <w:tcPr>
            <w:tcW w:w="7777" w:type="dxa"/>
            <w:tcBorders>
              <w:top w:val="single" w:sz="8" w:space="0" w:color="000000" w:themeColor="text1"/>
              <w:left w:val="nil"/>
              <w:bottom w:val="single" w:sz="8" w:space="0" w:color="auto"/>
              <w:right w:val="single" w:sz="8" w:space="0" w:color="auto"/>
            </w:tcBorders>
            <w:tcMar>
              <w:left w:w="105" w:type="dxa"/>
              <w:right w:w="105" w:type="dxa"/>
            </w:tcMar>
          </w:tcPr>
          <w:p w14:paraId="50052055" w14:textId="77777777" w:rsidR="007B707C" w:rsidRPr="007B707C" w:rsidRDefault="007B707C" w:rsidP="007B707C">
            <w:pPr>
              <w:spacing w:line="23" w:lineRule="atLeast"/>
            </w:pPr>
            <w:r w:rsidRPr="007B707C">
              <w:t>D.C. Law 5-188; D.C. Official Code § 8-103.01 et</w:t>
            </w:r>
          </w:p>
          <w:p w14:paraId="6FB63152" w14:textId="77777777" w:rsidR="007B707C" w:rsidRPr="007B707C" w:rsidRDefault="007B707C" w:rsidP="007B707C">
            <w:pPr>
              <w:spacing w:line="23" w:lineRule="atLeast"/>
            </w:pPr>
            <w:r w:rsidRPr="007B707C">
              <w:t>seq.) The Water Pollution Control Act of 1984, effective March 16, 1985, as amended</w:t>
            </w:r>
          </w:p>
        </w:tc>
      </w:tr>
      <w:tr w:rsidR="007B707C" w:rsidRPr="007B707C" w14:paraId="166B4448" w14:textId="77777777" w:rsidTr="005C0A83">
        <w:trPr>
          <w:trHeight w:val="300"/>
        </w:trPr>
        <w:tc>
          <w:tcPr>
            <w:tcW w:w="1567" w:type="dxa"/>
            <w:vMerge w:val="restart"/>
            <w:tcMar>
              <w:left w:w="105" w:type="dxa"/>
              <w:right w:w="105" w:type="dxa"/>
            </w:tcMar>
          </w:tcPr>
          <w:p w14:paraId="79C5935D" w14:textId="77777777" w:rsidR="007B707C" w:rsidRPr="007B707C" w:rsidRDefault="007B707C" w:rsidP="007B707C">
            <w:pPr>
              <w:spacing w:line="23" w:lineRule="atLeast"/>
            </w:pPr>
            <w:r w:rsidRPr="007B707C">
              <w:t>Maryland</w:t>
            </w:r>
          </w:p>
        </w:tc>
        <w:tc>
          <w:tcPr>
            <w:tcW w:w="7777" w:type="dxa"/>
            <w:tcMar>
              <w:left w:w="105" w:type="dxa"/>
              <w:right w:w="105" w:type="dxa"/>
            </w:tcMar>
          </w:tcPr>
          <w:p w14:paraId="2BB33E56" w14:textId="77777777" w:rsidR="007B707C" w:rsidRPr="007B707C" w:rsidRDefault="007B707C" w:rsidP="007B707C">
            <w:pPr>
              <w:spacing w:line="23" w:lineRule="atLeast"/>
            </w:pPr>
            <w:hyperlink r:id="rId597" w:anchor="B(1)(a)">
              <w:r w:rsidRPr="007B707C">
                <w:rPr>
                  <w:rStyle w:val="Hyperlink"/>
                </w:rPr>
                <w:t xml:space="preserve">COMAR 26.08.02.01 B.(3) </w:t>
              </w:r>
            </w:hyperlink>
            <w:r w:rsidRPr="007B707C">
              <w:rPr>
                <w:u w:val="single"/>
              </w:rPr>
              <w:t>Water Protection for Designated Uses</w:t>
            </w:r>
          </w:p>
        </w:tc>
      </w:tr>
      <w:tr w:rsidR="007B707C" w:rsidRPr="007B707C" w14:paraId="0DC1F642" w14:textId="77777777" w:rsidTr="005C0A83">
        <w:trPr>
          <w:trHeight w:val="300"/>
        </w:trPr>
        <w:tc>
          <w:tcPr>
            <w:tcW w:w="1567" w:type="dxa"/>
            <w:vMerge/>
            <w:tcMar>
              <w:left w:w="105" w:type="dxa"/>
              <w:right w:w="105" w:type="dxa"/>
            </w:tcMar>
            <w:vAlign w:val="center"/>
          </w:tcPr>
          <w:p w14:paraId="2C274C3C" w14:textId="77777777" w:rsidR="007B707C" w:rsidRPr="007B707C" w:rsidRDefault="007B707C" w:rsidP="007B707C">
            <w:pPr>
              <w:spacing w:line="23" w:lineRule="atLeast"/>
            </w:pPr>
          </w:p>
        </w:tc>
        <w:tc>
          <w:tcPr>
            <w:tcW w:w="7777" w:type="dxa"/>
            <w:tcMar>
              <w:left w:w="105" w:type="dxa"/>
              <w:right w:w="105" w:type="dxa"/>
            </w:tcMar>
          </w:tcPr>
          <w:p w14:paraId="7AA4579C" w14:textId="77777777" w:rsidR="007B707C" w:rsidRPr="007B707C" w:rsidRDefault="007B707C" w:rsidP="007B707C">
            <w:pPr>
              <w:spacing w:line="23" w:lineRule="atLeast"/>
            </w:pPr>
            <w:r w:rsidRPr="007B707C">
              <w:t>COMAR 26.08.02.01 B. (1)(a) Surface Water Quality Standards</w:t>
            </w:r>
          </w:p>
        </w:tc>
      </w:tr>
      <w:tr w:rsidR="007B707C" w:rsidRPr="007B707C" w14:paraId="4A02A7C4" w14:textId="77777777" w:rsidTr="005C0A83">
        <w:trPr>
          <w:trHeight w:val="300"/>
        </w:trPr>
        <w:tc>
          <w:tcPr>
            <w:tcW w:w="1567" w:type="dxa"/>
            <w:vMerge w:val="restart"/>
            <w:tcMar>
              <w:left w:w="105" w:type="dxa"/>
              <w:right w:w="105" w:type="dxa"/>
            </w:tcMar>
          </w:tcPr>
          <w:p w14:paraId="6510FBBF" w14:textId="77777777" w:rsidR="007B707C" w:rsidRPr="007B707C" w:rsidRDefault="007B707C" w:rsidP="007B707C">
            <w:pPr>
              <w:spacing w:line="23" w:lineRule="atLeast"/>
            </w:pPr>
            <w:r w:rsidRPr="007B707C">
              <w:t>New York</w:t>
            </w:r>
          </w:p>
        </w:tc>
        <w:tc>
          <w:tcPr>
            <w:tcW w:w="7777" w:type="dxa"/>
            <w:tcMar>
              <w:left w:w="105" w:type="dxa"/>
              <w:right w:w="105" w:type="dxa"/>
            </w:tcMar>
          </w:tcPr>
          <w:p w14:paraId="5796A9F3" w14:textId="77777777" w:rsidR="007B707C" w:rsidRPr="007B707C" w:rsidRDefault="007B707C" w:rsidP="007B707C">
            <w:pPr>
              <w:spacing w:line="23" w:lineRule="atLeast"/>
            </w:pPr>
            <w:r w:rsidRPr="007B707C">
              <w:t xml:space="preserve">SECTION 1112 Emerging contaminant monitoring Public Health (PBH) CHAPTER 45, ARTICLE 11, TITLE 1 | </w:t>
            </w:r>
            <w:hyperlink r:id="rId598">
              <w:r w:rsidRPr="007B707C">
                <w:rPr>
                  <w:rStyle w:val="Hyperlink"/>
                </w:rPr>
                <w:t>NY State Senate</w:t>
              </w:r>
            </w:hyperlink>
          </w:p>
        </w:tc>
      </w:tr>
      <w:tr w:rsidR="007B707C" w:rsidRPr="007B707C" w14:paraId="6CB65589" w14:textId="77777777" w:rsidTr="005C0A83">
        <w:trPr>
          <w:trHeight w:val="300"/>
        </w:trPr>
        <w:tc>
          <w:tcPr>
            <w:tcW w:w="1567" w:type="dxa"/>
            <w:vMerge/>
            <w:vAlign w:val="center"/>
          </w:tcPr>
          <w:p w14:paraId="62EAF7E5" w14:textId="77777777" w:rsidR="007B707C" w:rsidRPr="007B707C" w:rsidRDefault="007B707C" w:rsidP="007B707C">
            <w:pPr>
              <w:spacing w:line="23" w:lineRule="atLeast"/>
            </w:pPr>
          </w:p>
        </w:tc>
        <w:tc>
          <w:tcPr>
            <w:tcW w:w="7777" w:type="dxa"/>
            <w:tcMar>
              <w:left w:w="105" w:type="dxa"/>
              <w:right w:w="105" w:type="dxa"/>
            </w:tcMar>
          </w:tcPr>
          <w:p w14:paraId="6B350965" w14:textId="77777777" w:rsidR="007B707C" w:rsidRPr="007B707C" w:rsidRDefault="007B707C" w:rsidP="007B707C">
            <w:pPr>
              <w:spacing w:line="23" w:lineRule="atLeast"/>
            </w:pPr>
            <w:r w:rsidRPr="007B707C">
              <w:t xml:space="preserve">ARTICLE 17 Water Pollution Control Environmental Conservation (ENV) CHAPTER 43-B | </w:t>
            </w:r>
            <w:hyperlink r:id="rId599">
              <w:r w:rsidRPr="007B707C">
                <w:rPr>
                  <w:rStyle w:val="Hyperlink"/>
                </w:rPr>
                <w:t>NY State Senate</w:t>
              </w:r>
            </w:hyperlink>
          </w:p>
        </w:tc>
      </w:tr>
      <w:tr w:rsidR="007B707C" w:rsidRPr="007B707C" w14:paraId="092E1D0D" w14:textId="77777777" w:rsidTr="005C0A83">
        <w:trPr>
          <w:trHeight w:val="300"/>
        </w:trPr>
        <w:tc>
          <w:tcPr>
            <w:tcW w:w="1567" w:type="dxa"/>
            <w:tcMar>
              <w:left w:w="105" w:type="dxa"/>
              <w:right w:w="105" w:type="dxa"/>
            </w:tcMar>
          </w:tcPr>
          <w:p w14:paraId="29FC4DB3" w14:textId="77777777" w:rsidR="007B707C" w:rsidRPr="007B707C" w:rsidRDefault="007B707C" w:rsidP="007B707C">
            <w:pPr>
              <w:spacing w:line="23" w:lineRule="atLeast"/>
            </w:pPr>
            <w:r w:rsidRPr="007B707C">
              <w:t>Pennsylvania</w:t>
            </w:r>
          </w:p>
        </w:tc>
        <w:tc>
          <w:tcPr>
            <w:tcW w:w="7777" w:type="dxa"/>
            <w:tcMar>
              <w:left w:w="105" w:type="dxa"/>
              <w:right w:w="105" w:type="dxa"/>
            </w:tcMar>
          </w:tcPr>
          <w:p w14:paraId="4F3D9947" w14:textId="77777777" w:rsidR="007B707C" w:rsidRPr="007B707C" w:rsidRDefault="007B707C" w:rsidP="007B707C">
            <w:pPr>
              <w:spacing w:line="23" w:lineRule="atLeast"/>
            </w:pPr>
            <w:hyperlink r:id="rId600">
              <w:r w:rsidRPr="007B707C">
                <w:rPr>
                  <w:rStyle w:val="Hyperlink"/>
                </w:rPr>
                <w:t>PA Clean Streams Law</w:t>
              </w:r>
            </w:hyperlink>
          </w:p>
        </w:tc>
      </w:tr>
      <w:tr w:rsidR="007B707C" w:rsidRPr="007B707C" w14:paraId="4097B4F3" w14:textId="77777777" w:rsidTr="005C0A83">
        <w:trPr>
          <w:trHeight w:val="300"/>
        </w:trPr>
        <w:tc>
          <w:tcPr>
            <w:tcW w:w="1567" w:type="dxa"/>
            <w:vMerge w:val="restart"/>
            <w:tcMar>
              <w:left w:w="105" w:type="dxa"/>
              <w:right w:w="105" w:type="dxa"/>
            </w:tcMar>
          </w:tcPr>
          <w:p w14:paraId="491D308C" w14:textId="77777777" w:rsidR="007B707C" w:rsidRPr="007B707C" w:rsidRDefault="007B707C" w:rsidP="007B707C">
            <w:pPr>
              <w:spacing w:line="23" w:lineRule="atLeast"/>
            </w:pPr>
            <w:r w:rsidRPr="007B707C">
              <w:t>West Virginia</w:t>
            </w:r>
          </w:p>
        </w:tc>
        <w:tc>
          <w:tcPr>
            <w:tcW w:w="7777" w:type="dxa"/>
            <w:tcMar>
              <w:left w:w="105" w:type="dxa"/>
              <w:right w:w="105" w:type="dxa"/>
            </w:tcMar>
          </w:tcPr>
          <w:p w14:paraId="7FDC46DE" w14:textId="77777777" w:rsidR="007B707C" w:rsidRPr="007B707C" w:rsidRDefault="007B707C" w:rsidP="007B707C">
            <w:pPr>
              <w:spacing w:line="23" w:lineRule="atLeast"/>
            </w:pPr>
            <w:r w:rsidRPr="007B707C">
              <w:t>W. Va. Code §22-11 (Water Pollution Control Act): Outlines the state’s public policy to maintain water safety. It mandates permits for industrial facilities discharging wastewater to ensure they do not introduce dangerous levels of toxic chemical compounds into state rivers and streams</w:t>
            </w:r>
          </w:p>
        </w:tc>
      </w:tr>
      <w:tr w:rsidR="007B707C" w:rsidRPr="007B707C" w14:paraId="092B396E" w14:textId="77777777" w:rsidTr="005C0A83">
        <w:trPr>
          <w:trHeight w:val="300"/>
        </w:trPr>
        <w:tc>
          <w:tcPr>
            <w:tcW w:w="1567" w:type="dxa"/>
            <w:vMerge/>
            <w:vAlign w:val="center"/>
          </w:tcPr>
          <w:p w14:paraId="1705A353" w14:textId="77777777" w:rsidR="007B707C" w:rsidRPr="007B707C" w:rsidRDefault="007B707C" w:rsidP="007B707C">
            <w:pPr>
              <w:spacing w:line="23" w:lineRule="atLeast"/>
            </w:pPr>
          </w:p>
        </w:tc>
        <w:tc>
          <w:tcPr>
            <w:tcW w:w="7777" w:type="dxa"/>
            <w:tcMar>
              <w:left w:w="105" w:type="dxa"/>
              <w:right w:w="105" w:type="dxa"/>
            </w:tcMar>
          </w:tcPr>
          <w:p w14:paraId="4E5760D9" w14:textId="77777777" w:rsidR="007B707C" w:rsidRPr="007B707C" w:rsidRDefault="007B707C" w:rsidP="007B707C">
            <w:pPr>
              <w:spacing w:line="23" w:lineRule="atLeast"/>
            </w:pPr>
            <w:hyperlink r:id="rId601" w:history="1">
              <w:r w:rsidRPr="007B707C">
                <w:rPr>
                  <w:rStyle w:val="Hyperlink"/>
                </w:rPr>
                <w:t>W. Va. Code §22-12-4 (Groundwater Protection Act):</w:t>
              </w:r>
            </w:hyperlink>
            <w:r w:rsidRPr="007B707C">
              <w:rPr>
                <w:u w:val="single"/>
              </w:rPr>
              <w:t xml:space="preserve"> </w:t>
            </w:r>
            <w:r w:rsidRPr="007B707C">
              <w:t xml:space="preserve">Authorizes the WVDEP to set groundwater purity standards. It dictates that state </w:t>
            </w:r>
            <w:r w:rsidRPr="007B707C">
              <w:lastRenderedPageBreak/>
              <w:t>groundwater contaminant limits must be at least as stringent as those adopted by the federal EPA</w:t>
            </w:r>
          </w:p>
        </w:tc>
      </w:tr>
      <w:tr w:rsidR="007B707C" w:rsidRPr="007B707C" w14:paraId="1DE1E6C5" w14:textId="77777777" w:rsidTr="005C0A83">
        <w:trPr>
          <w:trHeight w:val="300"/>
        </w:trPr>
        <w:tc>
          <w:tcPr>
            <w:tcW w:w="1567" w:type="dxa"/>
            <w:vMerge/>
            <w:vAlign w:val="center"/>
          </w:tcPr>
          <w:p w14:paraId="5A46E735" w14:textId="77777777" w:rsidR="007B707C" w:rsidRPr="007B707C" w:rsidRDefault="007B707C" w:rsidP="007B707C">
            <w:pPr>
              <w:spacing w:line="23" w:lineRule="atLeast"/>
            </w:pPr>
          </w:p>
        </w:tc>
        <w:tc>
          <w:tcPr>
            <w:tcW w:w="7777" w:type="dxa"/>
            <w:tcMar>
              <w:left w:w="105" w:type="dxa"/>
              <w:right w:w="105" w:type="dxa"/>
            </w:tcMar>
          </w:tcPr>
          <w:p w14:paraId="6D20C992" w14:textId="77777777" w:rsidR="007B707C" w:rsidRPr="007B707C" w:rsidRDefault="007B707C" w:rsidP="007B707C">
            <w:pPr>
              <w:spacing w:line="23" w:lineRule="atLeast"/>
            </w:pPr>
            <w:hyperlink r:id="rId602" w:history="1">
              <w:r w:rsidRPr="007B707C">
                <w:rPr>
                  <w:rStyle w:val="Hyperlink"/>
                </w:rPr>
                <w:t>W. Va. Code §16-1-9A (Public Water Supply Protection):</w:t>
              </w:r>
            </w:hyperlink>
            <w:r w:rsidRPr="007B707C">
              <w:t xml:space="preserve"> Requires the state to establish maximum contaminant levels (MCLs) and treatment techniques to </w:t>
            </w:r>
            <w:hyperlink r:id="rId603">
              <w:r w:rsidRPr="007B707C">
                <w:rPr>
                  <w:rStyle w:val="Hyperlink"/>
                </w:rPr>
                <w:t>prevent adverse health effects from contaminated public drinking water</w:t>
              </w:r>
            </w:hyperlink>
            <w:r w:rsidRPr="007B707C">
              <w:t>.</w:t>
            </w:r>
            <w:r w:rsidRPr="007B707C">
              <w:rPr>
                <w:u w:val="single"/>
              </w:rPr>
              <w:t xml:space="preserve"> [</w:t>
            </w:r>
            <w:hyperlink r:id="rId604">
              <w:r w:rsidRPr="007B707C">
                <w:rPr>
                  <w:rStyle w:val="Hyperlink"/>
                </w:rPr>
                <w:t>1</w:t>
              </w:r>
            </w:hyperlink>
            <w:r w:rsidRPr="007B707C">
              <w:rPr>
                <w:u w:val="single"/>
              </w:rPr>
              <w:t xml:space="preserve">, </w:t>
            </w:r>
            <w:hyperlink r:id="rId605">
              <w:r w:rsidRPr="007B707C">
                <w:rPr>
                  <w:rStyle w:val="Hyperlink"/>
                </w:rPr>
                <w:t>2</w:t>
              </w:r>
            </w:hyperlink>
            <w:r w:rsidRPr="007B707C">
              <w:rPr>
                <w:u w:val="single"/>
              </w:rPr>
              <w:t>]</w:t>
            </w:r>
          </w:p>
        </w:tc>
      </w:tr>
      <w:tr w:rsidR="007B707C" w:rsidRPr="007B707C" w14:paraId="0834302A" w14:textId="77777777" w:rsidTr="005C0A83">
        <w:trPr>
          <w:trHeight w:val="300"/>
        </w:trPr>
        <w:tc>
          <w:tcPr>
            <w:tcW w:w="1567" w:type="dxa"/>
            <w:vMerge w:val="restart"/>
            <w:tcMar>
              <w:left w:w="105" w:type="dxa"/>
              <w:right w:w="105" w:type="dxa"/>
            </w:tcMar>
          </w:tcPr>
          <w:p w14:paraId="7E5EC970" w14:textId="77777777" w:rsidR="007B707C" w:rsidRPr="007B707C" w:rsidRDefault="007B707C" w:rsidP="007B707C">
            <w:pPr>
              <w:spacing w:line="23" w:lineRule="atLeast"/>
            </w:pPr>
            <w:r w:rsidRPr="007B707C">
              <w:t>Chesapeake Bay Commission</w:t>
            </w:r>
          </w:p>
        </w:tc>
        <w:tc>
          <w:tcPr>
            <w:tcW w:w="7777" w:type="dxa"/>
            <w:tcMar>
              <w:left w:w="105" w:type="dxa"/>
              <w:right w:w="105" w:type="dxa"/>
            </w:tcMar>
          </w:tcPr>
          <w:p w14:paraId="1562BE88" w14:textId="77777777" w:rsidR="007B707C" w:rsidRPr="007B707C" w:rsidRDefault="007B707C" w:rsidP="007B707C">
            <w:pPr>
              <w:spacing w:line="23" w:lineRule="atLeast"/>
            </w:pPr>
            <w:hyperlink r:id="rId606">
              <w:r w:rsidRPr="007B707C">
                <w:rPr>
                  <w:rStyle w:val="Hyperlink"/>
                </w:rPr>
                <w:t>Va. Code § 30-240</w:t>
              </w:r>
            </w:hyperlink>
          </w:p>
        </w:tc>
      </w:tr>
      <w:tr w:rsidR="007B707C" w:rsidRPr="007B707C" w14:paraId="1D214B9A" w14:textId="77777777" w:rsidTr="005C0A83">
        <w:trPr>
          <w:trHeight w:val="300"/>
        </w:trPr>
        <w:tc>
          <w:tcPr>
            <w:tcW w:w="1567" w:type="dxa"/>
            <w:vMerge/>
            <w:tcMar>
              <w:left w:w="105" w:type="dxa"/>
              <w:right w:w="105" w:type="dxa"/>
            </w:tcMar>
          </w:tcPr>
          <w:p w14:paraId="55287D0B" w14:textId="77777777" w:rsidR="007B707C" w:rsidRPr="007B707C" w:rsidRDefault="007B707C" w:rsidP="007B707C">
            <w:pPr>
              <w:spacing w:line="23" w:lineRule="atLeast"/>
            </w:pPr>
          </w:p>
        </w:tc>
        <w:tc>
          <w:tcPr>
            <w:tcW w:w="7777" w:type="dxa"/>
            <w:tcMar>
              <w:left w:w="105" w:type="dxa"/>
              <w:right w:w="105" w:type="dxa"/>
            </w:tcMar>
          </w:tcPr>
          <w:p w14:paraId="0D51FB45" w14:textId="77777777" w:rsidR="007B707C" w:rsidRPr="007B707C" w:rsidRDefault="007B707C" w:rsidP="007B707C">
            <w:pPr>
              <w:spacing w:line="23" w:lineRule="atLeast"/>
            </w:pPr>
            <w:hyperlink r:id="rId607">
              <w:r w:rsidRPr="007B707C">
                <w:rPr>
                  <w:rStyle w:val="Hyperlink"/>
                </w:rPr>
                <w:t>MD Natural Resources Code §8-301</w:t>
              </w:r>
            </w:hyperlink>
          </w:p>
        </w:tc>
      </w:tr>
      <w:tr w:rsidR="007B707C" w:rsidRPr="007B707C" w14:paraId="6930742E" w14:textId="77777777" w:rsidTr="005C0A83">
        <w:trPr>
          <w:trHeight w:val="300"/>
        </w:trPr>
        <w:tc>
          <w:tcPr>
            <w:tcW w:w="1567" w:type="dxa"/>
            <w:vMerge/>
            <w:tcMar>
              <w:left w:w="105" w:type="dxa"/>
              <w:right w:w="105" w:type="dxa"/>
            </w:tcMar>
          </w:tcPr>
          <w:p w14:paraId="215E1C01" w14:textId="77777777" w:rsidR="007B707C" w:rsidRPr="007B707C" w:rsidRDefault="007B707C" w:rsidP="007B707C">
            <w:pPr>
              <w:spacing w:line="23" w:lineRule="atLeast"/>
            </w:pPr>
          </w:p>
        </w:tc>
        <w:tc>
          <w:tcPr>
            <w:tcW w:w="7777" w:type="dxa"/>
            <w:tcMar>
              <w:left w:w="105" w:type="dxa"/>
              <w:right w:w="105" w:type="dxa"/>
            </w:tcMar>
          </w:tcPr>
          <w:p w14:paraId="326509A9" w14:textId="77777777" w:rsidR="007B707C" w:rsidRPr="007B707C" w:rsidRDefault="007B707C" w:rsidP="007B707C">
            <w:pPr>
              <w:spacing w:line="23" w:lineRule="atLeast"/>
            </w:pPr>
            <w:hyperlink r:id="rId608">
              <w:r w:rsidRPr="007B707C">
                <w:rPr>
                  <w:rStyle w:val="Hyperlink"/>
                </w:rPr>
                <w:t>1985, June 25, P.L. 64, No. 25</w:t>
              </w:r>
            </w:hyperlink>
          </w:p>
        </w:tc>
      </w:tr>
      <w:tr w:rsidR="007B707C" w:rsidRPr="007B707C" w14:paraId="0A927C0D" w14:textId="77777777" w:rsidTr="005C0A83">
        <w:trPr>
          <w:trHeight w:val="300"/>
        </w:trPr>
        <w:tc>
          <w:tcPr>
            <w:tcW w:w="1567" w:type="dxa"/>
            <w:vMerge w:val="restart"/>
            <w:tcMar>
              <w:left w:w="105" w:type="dxa"/>
              <w:right w:w="105" w:type="dxa"/>
            </w:tcMar>
          </w:tcPr>
          <w:p w14:paraId="02E5F61C" w14:textId="77777777" w:rsidR="007B707C" w:rsidRPr="007B707C" w:rsidRDefault="007B707C" w:rsidP="007B707C">
            <w:pPr>
              <w:spacing w:line="23" w:lineRule="atLeast"/>
            </w:pPr>
            <w:r w:rsidRPr="007B707C">
              <w:t>EPA</w:t>
            </w:r>
          </w:p>
        </w:tc>
        <w:tc>
          <w:tcPr>
            <w:tcW w:w="7777" w:type="dxa"/>
            <w:tcMar>
              <w:left w:w="105" w:type="dxa"/>
              <w:right w:w="105" w:type="dxa"/>
            </w:tcMar>
          </w:tcPr>
          <w:p w14:paraId="4B1F4B24" w14:textId="77777777" w:rsidR="007B707C" w:rsidRPr="007B707C" w:rsidRDefault="007B707C" w:rsidP="007B707C">
            <w:pPr>
              <w:spacing w:line="23" w:lineRule="atLeast"/>
            </w:pPr>
            <w:hyperlink r:id="rId609" w:history="1">
              <w:r w:rsidRPr="007B707C">
                <w:rPr>
                  <w:rStyle w:val="Hyperlink"/>
                </w:rPr>
                <w:t>Safe Drinking Water Act Section 1459A, 42 U.S. Code § 300j-19a</w:t>
              </w:r>
            </w:hyperlink>
          </w:p>
        </w:tc>
      </w:tr>
      <w:tr w:rsidR="007B707C" w:rsidRPr="007B707C" w14:paraId="3617708E" w14:textId="77777777" w:rsidTr="005C0A83">
        <w:trPr>
          <w:trHeight w:val="300"/>
        </w:trPr>
        <w:tc>
          <w:tcPr>
            <w:tcW w:w="1567" w:type="dxa"/>
            <w:vMerge/>
            <w:tcMar>
              <w:left w:w="105" w:type="dxa"/>
              <w:right w:w="105" w:type="dxa"/>
            </w:tcMar>
            <w:vAlign w:val="center"/>
          </w:tcPr>
          <w:p w14:paraId="30ADAC48" w14:textId="77777777" w:rsidR="007B707C" w:rsidRPr="007B707C" w:rsidRDefault="007B707C" w:rsidP="007B707C">
            <w:pPr>
              <w:spacing w:line="23" w:lineRule="atLeast"/>
            </w:pPr>
          </w:p>
        </w:tc>
        <w:tc>
          <w:tcPr>
            <w:tcW w:w="7777" w:type="dxa"/>
            <w:tcMar>
              <w:left w:w="105" w:type="dxa"/>
              <w:right w:w="105" w:type="dxa"/>
            </w:tcMar>
          </w:tcPr>
          <w:p w14:paraId="11B70A6B" w14:textId="77777777" w:rsidR="007B707C" w:rsidRPr="007B707C" w:rsidRDefault="007B707C" w:rsidP="007B707C">
            <w:pPr>
              <w:spacing w:line="23" w:lineRule="atLeast"/>
            </w:pPr>
            <w:hyperlink r:id="rId610" w:history="1">
              <w:r w:rsidRPr="007B707C">
                <w:rPr>
                  <w:rStyle w:val="Hyperlink"/>
                </w:rPr>
                <w:t>Clean Water Act Section 601, 33 U.S. Code § 1381</w:t>
              </w:r>
            </w:hyperlink>
          </w:p>
        </w:tc>
      </w:tr>
      <w:tr w:rsidR="007B707C" w:rsidRPr="007B707C" w14:paraId="3722BC9D" w14:textId="77777777" w:rsidTr="005C0A83">
        <w:trPr>
          <w:trHeight w:val="300"/>
        </w:trPr>
        <w:tc>
          <w:tcPr>
            <w:tcW w:w="1567" w:type="dxa"/>
            <w:vMerge/>
            <w:tcMar>
              <w:left w:w="105" w:type="dxa"/>
              <w:right w:w="105" w:type="dxa"/>
            </w:tcMar>
            <w:vAlign w:val="center"/>
          </w:tcPr>
          <w:p w14:paraId="3C45CE94" w14:textId="77777777" w:rsidR="007B707C" w:rsidRPr="007B707C" w:rsidRDefault="007B707C" w:rsidP="007B707C">
            <w:pPr>
              <w:spacing w:line="23" w:lineRule="atLeast"/>
            </w:pPr>
          </w:p>
        </w:tc>
        <w:tc>
          <w:tcPr>
            <w:tcW w:w="7777" w:type="dxa"/>
            <w:tcMar>
              <w:left w:w="105" w:type="dxa"/>
              <w:right w:w="105" w:type="dxa"/>
            </w:tcMar>
          </w:tcPr>
          <w:p w14:paraId="5D12D92F" w14:textId="77777777" w:rsidR="007B707C" w:rsidRPr="007B707C" w:rsidRDefault="007B707C" w:rsidP="007B707C">
            <w:pPr>
              <w:spacing w:line="23" w:lineRule="atLeast"/>
            </w:pPr>
            <w:hyperlink r:id="rId611" w:history="1">
              <w:r w:rsidRPr="007B707C">
                <w:rPr>
                  <w:rStyle w:val="Hyperlink"/>
                </w:rPr>
                <w:t>Comprehensive Environmental Response, Compensation, and Liability Act Section 104(k), 42 U.S. Code § 9604(k)</w:t>
              </w:r>
            </w:hyperlink>
          </w:p>
        </w:tc>
      </w:tr>
      <w:tr w:rsidR="007B707C" w:rsidRPr="007B707C" w14:paraId="35B2F479"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4AAA9306" w14:textId="77777777" w:rsidR="007B707C" w:rsidRPr="007B707C" w:rsidRDefault="007B707C" w:rsidP="007B707C">
            <w:pPr>
              <w:spacing w:line="23" w:lineRule="atLeast"/>
            </w:pPr>
            <w:r w:rsidRPr="007B707C">
              <w:t>US FWS</w:t>
            </w:r>
          </w:p>
        </w:tc>
        <w:tc>
          <w:tcPr>
            <w:tcW w:w="7777" w:type="dxa"/>
          </w:tcPr>
          <w:p w14:paraId="0CD72BAB" w14:textId="77777777" w:rsidR="007B707C" w:rsidRPr="007B707C" w:rsidRDefault="007B707C" w:rsidP="007B707C">
            <w:pPr>
              <w:spacing w:line="23" w:lineRule="atLeast"/>
              <w:rPr>
                <w:u w:val="single"/>
              </w:rPr>
            </w:pPr>
            <w:r w:rsidRPr="007B707C">
              <w:t>Clean Water Act - Codified under 33 U.S.C. § 1344</w:t>
            </w:r>
          </w:p>
        </w:tc>
      </w:tr>
      <w:tr w:rsidR="007B707C" w:rsidRPr="007B707C" w14:paraId="22C255A9"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2D598606" w14:textId="77777777" w:rsidR="007B707C" w:rsidRPr="007B707C" w:rsidRDefault="007B707C" w:rsidP="007B707C">
            <w:pPr>
              <w:spacing w:line="23" w:lineRule="atLeast"/>
            </w:pPr>
          </w:p>
        </w:tc>
        <w:tc>
          <w:tcPr>
            <w:tcW w:w="7777" w:type="dxa"/>
          </w:tcPr>
          <w:p w14:paraId="5E775345" w14:textId="77777777" w:rsidR="007B707C" w:rsidRPr="007B707C" w:rsidRDefault="007B707C" w:rsidP="007B707C">
            <w:pPr>
              <w:spacing w:line="23" w:lineRule="atLeast"/>
              <w:rPr>
                <w:u w:val="single"/>
              </w:rPr>
            </w:pPr>
            <w:r w:rsidRPr="007B707C">
              <w:t>Fish and Wildlife Coordination Act - Codified under 16 U.S.C. §§ 661–667e</w:t>
            </w:r>
          </w:p>
        </w:tc>
      </w:tr>
    </w:tbl>
    <w:p w14:paraId="145CF4D6" w14:textId="77777777" w:rsidR="007B707C" w:rsidRPr="007B707C" w:rsidRDefault="007B707C" w:rsidP="007B707C">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7B707C" w:rsidRPr="007B707C" w14:paraId="49ECCD0C" w14:textId="77777777" w:rsidTr="005C0A83">
        <w:trPr>
          <w:trHeight w:val="300"/>
        </w:trPr>
        <w:tc>
          <w:tcPr>
            <w:tcW w:w="9344" w:type="dxa"/>
            <w:gridSpan w:val="2"/>
            <w:tcMar>
              <w:left w:w="105" w:type="dxa"/>
              <w:right w:w="105" w:type="dxa"/>
            </w:tcMar>
          </w:tcPr>
          <w:p w14:paraId="4D29714F" w14:textId="77777777" w:rsidR="007B707C" w:rsidRPr="007B707C" w:rsidRDefault="007B707C" w:rsidP="007B707C">
            <w:pPr>
              <w:pStyle w:val="Heading4"/>
            </w:pPr>
            <w:bookmarkStart w:id="226" w:name="_Toc243295375"/>
            <w:bookmarkStart w:id="227" w:name="_Toc243297212"/>
            <w:bookmarkStart w:id="228" w:name="_Toc243574134"/>
            <w:bookmarkStart w:id="229" w:name="_Toc243575854"/>
            <w:r w:rsidRPr="007B707C">
              <w:t>Outcome: Water Quality, Standards Attainment &amp; Monitoring</w:t>
            </w:r>
            <w:bookmarkEnd w:id="226"/>
            <w:bookmarkEnd w:id="227"/>
            <w:bookmarkEnd w:id="228"/>
            <w:bookmarkEnd w:id="229"/>
          </w:p>
        </w:tc>
      </w:tr>
      <w:tr w:rsidR="007B707C" w:rsidRPr="007B707C" w14:paraId="17539945" w14:textId="77777777" w:rsidTr="005C0A83">
        <w:trPr>
          <w:trHeight w:val="300"/>
        </w:trPr>
        <w:tc>
          <w:tcPr>
            <w:tcW w:w="1567" w:type="dxa"/>
            <w:tcMar>
              <w:left w:w="105" w:type="dxa"/>
              <w:right w:w="105" w:type="dxa"/>
            </w:tcMar>
          </w:tcPr>
          <w:p w14:paraId="1C832E09" w14:textId="77777777" w:rsidR="007B707C" w:rsidRPr="007B707C" w:rsidRDefault="007B707C" w:rsidP="007B707C">
            <w:pPr>
              <w:spacing w:line="23" w:lineRule="atLeast"/>
            </w:pPr>
            <w:r w:rsidRPr="007B707C">
              <w:rPr>
                <w:b/>
                <w:bCs/>
              </w:rPr>
              <w:t>Signatory</w:t>
            </w:r>
          </w:p>
        </w:tc>
        <w:tc>
          <w:tcPr>
            <w:tcW w:w="7777" w:type="dxa"/>
            <w:tcMar>
              <w:left w:w="105" w:type="dxa"/>
              <w:right w:w="105" w:type="dxa"/>
            </w:tcMar>
          </w:tcPr>
          <w:p w14:paraId="6F89DF97" w14:textId="77777777" w:rsidR="007B707C" w:rsidRPr="007B707C" w:rsidRDefault="007B707C" w:rsidP="007B707C">
            <w:pPr>
              <w:spacing w:line="23" w:lineRule="atLeast"/>
            </w:pPr>
            <w:r w:rsidRPr="007B707C">
              <w:rPr>
                <w:b/>
                <w:bCs/>
              </w:rPr>
              <w:t xml:space="preserve">Statutory Authority </w:t>
            </w:r>
          </w:p>
        </w:tc>
      </w:tr>
      <w:tr w:rsidR="007B707C" w:rsidRPr="007B707C" w14:paraId="22B174BD" w14:textId="77777777" w:rsidTr="005C0A83">
        <w:trPr>
          <w:trHeight w:val="300"/>
        </w:trPr>
        <w:tc>
          <w:tcPr>
            <w:tcW w:w="1567" w:type="dxa"/>
            <w:vMerge w:val="restart"/>
            <w:tcMar>
              <w:left w:w="105" w:type="dxa"/>
              <w:right w:w="105" w:type="dxa"/>
            </w:tcMar>
          </w:tcPr>
          <w:p w14:paraId="7D2BB7D1" w14:textId="77777777" w:rsidR="007B707C" w:rsidRPr="007B707C" w:rsidRDefault="007B707C" w:rsidP="007B707C">
            <w:pPr>
              <w:spacing w:line="23" w:lineRule="atLeast"/>
            </w:pPr>
            <w:r w:rsidRPr="007B707C">
              <w:t>Delaware</w:t>
            </w:r>
          </w:p>
        </w:tc>
        <w:tc>
          <w:tcPr>
            <w:tcW w:w="7777" w:type="dxa"/>
            <w:tcMar>
              <w:left w:w="105" w:type="dxa"/>
              <w:right w:w="105" w:type="dxa"/>
            </w:tcMar>
          </w:tcPr>
          <w:p w14:paraId="1137BF45" w14:textId="77777777" w:rsidR="007B707C" w:rsidRPr="007B707C" w:rsidRDefault="007B707C" w:rsidP="007B707C">
            <w:pPr>
              <w:spacing w:line="23" w:lineRule="atLeast"/>
            </w:pPr>
            <w:r w:rsidRPr="007B707C">
              <w:rPr>
                <w:u w:val="single"/>
              </w:rPr>
              <w:t xml:space="preserve">NUTRIENT MANAGEMENT </w:t>
            </w:r>
            <w:hyperlink r:id="rId612">
              <w:r w:rsidRPr="007B707C">
                <w:rPr>
                  <w:rStyle w:val="Hyperlink"/>
                </w:rPr>
                <w:t>Delaware Code Title 3 Chapter 22</w:t>
              </w:r>
            </w:hyperlink>
          </w:p>
        </w:tc>
      </w:tr>
      <w:tr w:rsidR="007B707C" w:rsidRPr="007B707C" w14:paraId="2B680AC8" w14:textId="77777777" w:rsidTr="005C0A83">
        <w:trPr>
          <w:trHeight w:val="300"/>
        </w:trPr>
        <w:tc>
          <w:tcPr>
            <w:tcW w:w="1567" w:type="dxa"/>
            <w:vMerge/>
            <w:vAlign w:val="center"/>
          </w:tcPr>
          <w:p w14:paraId="0CD832C2" w14:textId="77777777" w:rsidR="007B707C" w:rsidRPr="007B707C" w:rsidRDefault="007B707C" w:rsidP="007B707C">
            <w:pPr>
              <w:spacing w:line="23" w:lineRule="atLeast"/>
            </w:pPr>
          </w:p>
        </w:tc>
        <w:tc>
          <w:tcPr>
            <w:tcW w:w="7777" w:type="dxa"/>
            <w:tcMar>
              <w:left w:w="105" w:type="dxa"/>
              <w:right w:w="105" w:type="dxa"/>
            </w:tcMar>
          </w:tcPr>
          <w:p w14:paraId="5D1FE383" w14:textId="77777777" w:rsidR="007B707C" w:rsidRPr="007B707C" w:rsidRDefault="007B707C" w:rsidP="007B707C">
            <w:pPr>
              <w:spacing w:line="23" w:lineRule="atLeast"/>
            </w:pPr>
            <w:hyperlink r:id="rId613" w:history="1">
              <w:r w:rsidRPr="007B707C">
                <w:rPr>
                  <w:rStyle w:val="Hyperlink"/>
                </w:rPr>
                <w:t>7 DE Admin. Code 7401</w:t>
              </w:r>
            </w:hyperlink>
          </w:p>
        </w:tc>
      </w:tr>
      <w:tr w:rsidR="007B707C" w:rsidRPr="007B707C" w14:paraId="0D26B9A7" w14:textId="77777777" w:rsidTr="005C0A83">
        <w:trPr>
          <w:trHeight w:val="300"/>
        </w:trPr>
        <w:tc>
          <w:tcPr>
            <w:tcW w:w="1567" w:type="dxa"/>
            <w:vMerge/>
            <w:vAlign w:val="center"/>
          </w:tcPr>
          <w:p w14:paraId="51726D9A" w14:textId="77777777" w:rsidR="007B707C" w:rsidRPr="007B707C" w:rsidRDefault="007B707C" w:rsidP="007B707C">
            <w:pPr>
              <w:spacing w:line="23" w:lineRule="atLeast"/>
            </w:pPr>
          </w:p>
        </w:tc>
        <w:tc>
          <w:tcPr>
            <w:tcW w:w="7777" w:type="dxa"/>
            <w:tcMar>
              <w:left w:w="105" w:type="dxa"/>
              <w:right w:w="105" w:type="dxa"/>
            </w:tcMar>
          </w:tcPr>
          <w:p w14:paraId="2DE389B5" w14:textId="77777777" w:rsidR="007B707C" w:rsidRPr="007B707C" w:rsidRDefault="007B707C" w:rsidP="007B707C">
            <w:pPr>
              <w:spacing w:line="23" w:lineRule="atLeast"/>
            </w:pPr>
            <w:hyperlink r:id="rId614" w:history="1">
              <w:r w:rsidRPr="007B707C">
                <w:rPr>
                  <w:rStyle w:val="Hyperlink"/>
                </w:rPr>
                <w:t>7 DE Admin. Code 7101</w:t>
              </w:r>
            </w:hyperlink>
          </w:p>
        </w:tc>
      </w:tr>
      <w:tr w:rsidR="007B707C" w:rsidRPr="007B707C" w14:paraId="1D2D8A71"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21ACE76E" w14:textId="77777777" w:rsidR="007B707C" w:rsidRPr="007B707C" w:rsidRDefault="007B707C" w:rsidP="007B707C">
            <w:pPr>
              <w:spacing w:line="23" w:lineRule="atLeast"/>
            </w:pPr>
            <w:r w:rsidRPr="007B707C">
              <w:t>District of Columbia</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01371D70" w14:textId="77777777" w:rsidR="007B707C" w:rsidRPr="007B707C" w:rsidRDefault="007B707C" w:rsidP="007B707C">
            <w:pPr>
              <w:spacing w:line="23" w:lineRule="atLeast"/>
            </w:pPr>
            <w:r w:rsidRPr="007B707C">
              <w:t>D.C. Law 5-188; D.C. Official Code § 8-103.01 et</w:t>
            </w:r>
          </w:p>
          <w:p w14:paraId="3A710730" w14:textId="77777777" w:rsidR="007B707C" w:rsidRPr="007B707C" w:rsidRDefault="007B707C" w:rsidP="007B707C">
            <w:pPr>
              <w:spacing w:line="23" w:lineRule="atLeast"/>
            </w:pPr>
            <w:r w:rsidRPr="007B707C">
              <w:t>seq.) The Water Pollution Control Act of 1984, effective March 16, 1985, as amended</w:t>
            </w:r>
          </w:p>
        </w:tc>
      </w:tr>
      <w:tr w:rsidR="007B707C" w:rsidRPr="007B707C" w14:paraId="14F96C39" w14:textId="77777777" w:rsidTr="005C0A83">
        <w:trPr>
          <w:trHeight w:val="300"/>
        </w:trPr>
        <w:tc>
          <w:tcPr>
            <w:tcW w:w="1567" w:type="dxa"/>
            <w:vMerge/>
            <w:tcMar>
              <w:left w:w="105" w:type="dxa"/>
              <w:right w:w="105" w:type="dxa"/>
            </w:tcMar>
            <w:vAlign w:val="center"/>
          </w:tcPr>
          <w:p w14:paraId="7724D35C" w14:textId="77777777" w:rsidR="007B707C" w:rsidRPr="007B707C" w:rsidRDefault="007B707C" w:rsidP="007B707C">
            <w:pPr>
              <w:spacing w:line="23" w:lineRule="atLeast"/>
            </w:pPr>
          </w:p>
        </w:tc>
        <w:tc>
          <w:tcPr>
            <w:tcW w:w="7777" w:type="dxa"/>
            <w:tcBorders>
              <w:top w:val="single" w:sz="8" w:space="0" w:color="000000" w:themeColor="text1"/>
              <w:left w:val="nil"/>
              <w:bottom w:val="single" w:sz="8" w:space="0" w:color="auto"/>
              <w:right w:val="single" w:sz="8" w:space="0" w:color="auto"/>
            </w:tcBorders>
            <w:tcMar>
              <w:left w:w="105" w:type="dxa"/>
              <w:right w:w="105" w:type="dxa"/>
            </w:tcMar>
          </w:tcPr>
          <w:p w14:paraId="5ACD671B" w14:textId="77777777" w:rsidR="007B707C" w:rsidRPr="007B707C" w:rsidRDefault="007B707C" w:rsidP="007B707C">
            <w:pPr>
              <w:spacing w:line="23" w:lineRule="atLeast"/>
            </w:pPr>
            <w:r w:rsidRPr="007B707C">
              <w:t>MS4 Permit; NPDES Permit No. DC0000221; Authorization to discharge under the National Pollutant Discharge Elimination System, Municipal Separate Storm Sewer System Permit; In compliance with the provisions of the Clean Water Act, 33 U.S.C. §§ 1251 et seq.</w:t>
            </w:r>
          </w:p>
        </w:tc>
      </w:tr>
      <w:tr w:rsidR="007B707C" w:rsidRPr="007B707C" w14:paraId="0492C977" w14:textId="77777777" w:rsidTr="005C0A83">
        <w:trPr>
          <w:trHeight w:val="300"/>
        </w:trPr>
        <w:tc>
          <w:tcPr>
            <w:tcW w:w="1567" w:type="dxa"/>
            <w:vMerge w:val="restart"/>
            <w:tcMar>
              <w:left w:w="105" w:type="dxa"/>
              <w:right w:w="105" w:type="dxa"/>
            </w:tcMar>
          </w:tcPr>
          <w:p w14:paraId="3FB99263" w14:textId="77777777" w:rsidR="007B707C" w:rsidRPr="007B707C" w:rsidRDefault="007B707C" w:rsidP="007B707C">
            <w:pPr>
              <w:spacing w:line="23" w:lineRule="atLeast"/>
            </w:pPr>
            <w:r w:rsidRPr="007B707C">
              <w:t>Maryland</w:t>
            </w:r>
          </w:p>
        </w:tc>
        <w:tc>
          <w:tcPr>
            <w:tcW w:w="7777" w:type="dxa"/>
            <w:tcMar>
              <w:left w:w="105" w:type="dxa"/>
              <w:right w:w="105" w:type="dxa"/>
            </w:tcMar>
          </w:tcPr>
          <w:p w14:paraId="4D31A4F9" w14:textId="77777777" w:rsidR="007B707C" w:rsidRPr="007B707C" w:rsidRDefault="007B707C" w:rsidP="007B707C">
            <w:pPr>
              <w:spacing w:line="23" w:lineRule="atLeast"/>
            </w:pPr>
            <w:hyperlink r:id="rId615">
              <w:r w:rsidRPr="007B707C">
                <w:rPr>
                  <w:rStyle w:val="Hyperlink"/>
                </w:rPr>
                <w:t>COMAR 26.08.02 Surface Water Quality Protection</w:t>
              </w:r>
            </w:hyperlink>
          </w:p>
        </w:tc>
      </w:tr>
      <w:tr w:rsidR="007B707C" w:rsidRPr="007B707C" w14:paraId="65C5014B" w14:textId="77777777" w:rsidTr="005C0A83">
        <w:trPr>
          <w:trHeight w:val="300"/>
        </w:trPr>
        <w:tc>
          <w:tcPr>
            <w:tcW w:w="1567" w:type="dxa"/>
            <w:vMerge/>
            <w:tcMar>
              <w:left w:w="105" w:type="dxa"/>
              <w:right w:w="105" w:type="dxa"/>
            </w:tcMar>
            <w:vAlign w:val="center"/>
          </w:tcPr>
          <w:p w14:paraId="0E478804" w14:textId="77777777" w:rsidR="007B707C" w:rsidRPr="007B707C" w:rsidRDefault="007B707C" w:rsidP="007B707C">
            <w:pPr>
              <w:spacing w:line="23" w:lineRule="atLeast"/>
            </w:pPr>
          </w:p>
        </w:tc>
        <w:tc>
          <w:tcPr>
            <w:tcW w:w="7777" w:type="dxa"/>
            <w:tcMar>
              <w:left w:w="105" w:type="dxa"/>
              <w:right w:w="105" w:type="dxa"/>
            </w:tcMar>
          </w:tcPr>
          <w:p w14:paraId="6939B441" w14:textId="77777777" w:rsidR="007B707C" w:rsidRPr="007B707C" w:rsidRDefault="007B707C" w:rsidP="007B707C">
            <w:pPr>
              <w:spacing w:line="23" w:lineRule="atLeast"/>
            </w:pPr>
            <w:hyperlink r:id="rId616" w:anchor="B(1)(a)">
              <w:r w:rsidRPr="007B707C">
                <w:rPr>
                  <w:rStyle w:val="Hyperlink"/>
                </w:rPr>
                <w:t xml:space="preserve">COMAR 26.08.02.01 B.(3) and </w:t>
              </w:r>
            </w:hyperlink>
            <w:r w:rsidRPr="007B707C">
              <w:rPr>
                <w:u w:val="single"/>
              </w:rPr>
              <w:t>26.08.02.03 B Water Quality Criteria</w:t>
            </w:r>
          </w:p>
        </w:tc>
      </w:tr>
      <w:tr w:rsidR="007B707C" w:rsidRPr="007B707C" w14:paraId="695534AE" w14:textId="77777777" w:rsidTr="005C0A83">
        <w:trPr>
          <w:trHeight w:val="300"/>
        </w:trPr>
        <w:tc>
          <w:tcPr>
            <w:tcW w:w="1567" w:type="dxa"/>
            <w:vMerge w:val="restart"/>
            <w:tcMar>
              <w:left w:w="105" w:type="dxa"/>
              <w:right w:w="105" w:type="dxa"/>
            </w:tcMar>
          </w:tcPr>
          <w:p w14:paraId="51CF98B9" w14:textId="77777777" w:rsidR="007B707C" w:rsidRPr="007B707C" w:rsidRDefault="007B707C" w:rsidP="007B707C">
            <w:pPr>
              <w:spacing w:line="23" w:lineRule="atLeast"/>
            </w:pPr>
            <w:r w:rsidRPr="007B707C">
              <w:t>New York</w:t>
            </w:r>
          </w:p>
        </w:tc>
        <w:tc>
          <w:tcPr>
            <w:tcW w:w="7777" w:type="dxa"/>
            <w:tcMar>
              <w:left w:w="105" w:type="dxa"/>
              <w:right w:w="105" w:type="dxa"/>
            </w:tcMar>
          </w:tcPr>
          <w:p w14:paraId="2422E26D" w14:textId="77777777" w:rsidR="007B707C" w:rsidRPr="007B707C" w:rsidRDefault="007B707C" w:rsidP="007B707C">
            <w:pPr>
              <w:spacing w:line="23" w:lineRule="atLeast"/>
            </w:pPr>
            <w:r w:rsidRPr="007B707C">
              <w:t xml:space="preserve">6 CRR-NY </w:t>
            </w:r>
            <w:hyperlink r:id="rId617">
              <w:r w:rsidRPr="007B707C">
                <w:rPr>
                  <w:rStyle w:val="Hyperlink"/>
                </w:rPr>
                <w:t>Part 703 Surface Water and Groundwater Quality Standards and Groundwater Effluent limitations.</w:t>
              </w:r>
            </w:hyperlink>
            <w:r w:rsidRPr="007B707C">
              <w:t xml:space="preserve"> State Compilation of Codes, Rules and Regulations of The State of New York Title 6. Department of Environmental Conservation Chapter X. Division of Water Resources Subchapter A. General Article 2. Classifications and Standards of Quality and Purity</w:t>
            </w:r>
          </w:p>
        </w:tc>
      </w:tr>
      <w:tr w:rsidR="007B707C" w:rsidRPr="007B707C" w14:paraId="3BF4629F" w14:textId="77777777" w:rsidTr="005C0A83">
        <w:trPr>
          <w:trHeight w:val="300"/>
        </w:trPr>
        <w:tc>
          <w:tcPr>
            <w:tcW w:w="1567" w:type="dxa"/>
            <w:vMerge/>
            <w:vAlign w:val="center"/>
          </w:tcPr>
          <w:p w14:paraId="04D2E330" w14:textId="77777777" w:rsidR="007B707C" w:rsidRPr="007B707C" w:rsidRDefault="007B707C" w:rsidP="007B707C">
            <w:pPr>
              <w:spacing w:line="23" w:lineRule="atLeast"/>
            </w:pPr>
          </w:p>
        </w:tc>
        <w:tc>
          <w:tcPr>
            <w:tcW w:w="7777" w:type="dxa"/>
            <w:tcMar>
              <w:left w:w="105" w:type="dxa"/>
              <w:right w:w="105" w:type="dxa"/>
            </w:tcMar>
          </w:tcPr>
          <w:p w14:paraId="29625219" w14:textId="77777777" w:rsidR="007B707C" w:rsidRPr="007B707C" w:rsidRDefault="007B707C" w:rsidP="007B707C">
            <w:pPr>
              <w:spacing w:line="23" w:lineRule="atLeast"/>
            </w:pPr>
            <w:r w:rsidRPr="007B707C">
              <w:t xml:space="preserve">ARTICLE 17 Water Pollution Control Environmental Conservation (ENV) CHAPTER 43-B | </w:t>
            </w:r>
            <w:hyperlink r:id="rId618">
              <w:r w:rsidRPr="007B707C">
                <w:rPr>
                  <w:rStyle w:val="Hyperlink"/>
                </w:rPr>
                <w:t>NY State Senate</w:t>
              </w:r>
            </w:hyperlink>
          </w:p>
        </w:tc>
      </w:tr>
      <w:tr w:rsidR="007B707C" w:rsidRPr="007B707C" w14:paraId="7A8E4965" w14:textId="77777777" w:rsidTr="005C0A83">
        <w:trPr>
          <w:trHeight w:val="300"/>
        </w:trPr>
        <w:tc>
          <w:tcPr>
            <w:tcW w:w="1567" w:type="dxa"/>
            <w:tcMar>
              <w:left w:w="105" w:type="dxa"/>
              <w:right w:w="105" w:type="dxa"/>
            </w:tcMar>
          </w:tcPr>
          <w:p w14:paraId="297849ED" w14:textId="77777777" w:rsidR="007B707C" w:rsidRPr="007B707C" w:rsidRDefault="007B707C" w:rsidP="007B707C">
            <w:pPr>
              <w:spacing w:line="23" w:lineRule="atLeast"/>
            </w:pPr>
            <w:r w:rsidRPr="007B707C">
              <w:t>Pennsylvania</w:t>
            </w:r>
          </w:p>
        </w:tc>
        <w:tc>
          <w:tcPr>
            <w:tcW w:w="7777" w:type="dxa"/>
            <w:tcMar>
              <w:left w:w="105" w:type="dxa"/>
              <w:right w:w="105" w:type="dxa"/>
            </w:tcMar>
          </w:tcPr>
          <w:p w14:paraId="06B8CC9D" w14:textId="77777777" w:rsidR="007B707C" w:rsidRPr="007B707C" w:rsidRDefault="007B707C" w:rsidP="007B707C">
            <w:pPr>
              <w:spacing w:line="23" w:lineRule="atLeast"/>
            </w:pPr>
            <w:hyperlink r:id="rId619">
              <w:r w:rsidRPr="007B707C">
                <w:rPr>
                  <w:rStyle w:val="Hyperlink"/>
                </w:rPr>
                <w:t>PA Clean Streams Law</w:t>
              </w:r>
            </w:hyperlink>
          </w:p>
        </w:tc>
      </w:tr>
      <w:tr w:rsidR="007B707C" w:rsidRPr="007B707C" w14:paraId="1F5C508C" w14:textId="77777777" w:rsidTr="005C0A83">
        <w:trPr>
          <w:trHeight w:val="300"/>
        </w:trPr>
        <w:tc>
          <w:tcPr>
            <w:tcW w:w="1567" w:type="dxa"/>
            <w:tcMar>
              <w:left w:w="105" w:type="dxa"/>
              <w:right w:w="105" w:type="dxa"/>
            </w:tcMar>
          </w:tcPr>
          <w:p w14:paraId="3FA2A7E5" w14:textId="77777777" w:rsidR="007B707C" w:rsidRPr="007B707C" w:rsidRDefault="007B707C" w:rsidP="007B707C">
            <w:pPr>
              <w:spacing w:line="23" w:lineRule="atLeast"/>
            </w:pPr>
            <w:r w:rsidRPr="007B707C">
              <w:t>Virginia</w:t>
            </w:r>
          </w:p>
        </w:tc>
        <w:tc>
          <w:tcPr>
            <w:tcW w:w="7777" w:type="dxa"/>
            <w:tcMar>
              <w:left w:w="105" w:type="dxa"/>
              <w:right w:w="105" w:type="dxa"/>
            </w:tcMar>
          </w:tcPr>
          <w:p w14:paraId="5E0FCDF0" w14:textId="77777777" w:rsidR="007B707C" w:rsidRPr="007B707C" w:rsidRDefault="007B707C" w:rsidP="007B707C">
            <w:pPr>
              <w:spacing w:line="23" w:lineRule="atLeast"/>
            </w:pPr>
            <w:hyperlink r:id="rId620">
              <w:r w:rsidRPr="007B707C">
                <w:rPr>
                  <w:rStyle w:val="Hyperlink"/>
                </w:rPr>
                <w:t>§ 62.1-44.19:5. Water quality monitoring and reporting.</w:t>
              </w:r>
            </w:hyperlink>
            <w:r w:rsidRPr="007B707C">
              <w:rPr>
                <w:u w:val="single"/>
              </w:rPr>
              <w:t> </w:t>
            </w:r>
          </w:p>
        </w:tc>
      </w:tr>
      <w:tr w:rsidR="007B707C" w:rsidRPr="007B707C" w14:paraId="03846762" w14:textId="77777777" w:rsidTr="005C0A83">
        <w:trPr>
          <w:trHeight w:val="300"/>
        </w:trPr>
        <w:tc>
          <w:tcPr>
            <w:tcW w:w="1567" w:type="dxa"/>
            <w:tcMar>
              <w:left w:w="105" w:type="dxa"/>
              <w:right w:w="105" w:type="dxa"/>
            </w:tcMar>
          </w:tcPr>
          <w:p w14:paraId="338AD4F7" w14:textId="77777777" w:rsidR="007B707C" w:rsidRPr="007B707C" w:rsidRDefault="007B707C" w:rsidP="007B707C">
            <w:pPr>
              <w:spacing w:line="23" w:lineRule="atLeast"/>
            </w:pPr>
            <w:r w:rsidRPr="007B707C">
              <w:t>West Virginia</w:t>
            </w:r>
          </w:p>
        </w:tc>
        <w:tc>
          <w:tcPr>
            <w:tcW w:w="7777" w:type="dxa"/>
            <w:tcMar>
              <w:left w:w="105" w:type="dxa"/>
              <w:right w:w="105" w:type="dxa"/>
            </w:tcMar>
          </w:tcPr>
          <w:p w14:paraId="7018D3DB" w14:textId="77777777" w:rsidR="007B707C" w:rsidRPr="007B707C" w:rsidRDefault="007B707C" w:rsidP="007B707C">
            <w:pPr>
              <w:spacing w:line="23" w:lineRule="atLeast"/>
            </w:pPr>
            <w:r w:rsidRPr="007B707C">
              <w:t xml:space="preserve">W. Va. Code § 22-11-7b: This is the core statute governing water quality standards. It directs the Secretary of the Department of Environmental </w:t>
            </w:r>
            <w:r w:rsidRPr="007B707C">
              <w:lastRenderedPageBreak/>
              <w:t>Protection (DEP) to select, maintain, and modify water quality standards. It outlines antidegradation procedures and establishes the specific evaluation methods to determine compliance with narrative and biologic components of state waters</w:t>
            </w:r>
          </w:p>
        </w:tc>
      </w:tr>
      <w:tr w:rsidR="007B707C" w:rsidRPr="007B707C" w14:paraId="03F2AA43" w14:textId="77777777" w:rsidTr="005C0A83">
        <w:trPr>
          <w:trHeight w:val="300"/>
        </w:trPr>
        <w:tc>
          <w:tcPr>
            <w:tcW w:w="1567" w:type="dxa"/>
            <w:vMerge w:val="restart"/>
            <w:tcMar>
              <w:left w:w="105" w:type="dxa"/>
              <w:right w:w="105" w:type="dxa"/>
            </w:tcMar>
          </w:tcPr>
          <w:p w14:paraId="097EC098" w14:textId="77777777" w:rsidR="007B707C" w:rsidRPr="007B707C" w:rsidRDefault="007B707C" w:rsidP="007B707C">
            <w:pPr>
              <w:spacing w:line="23" w:lineRule="atLeast"/>
            </w:pPr>
            <w:r w:rsidRPr="007B707C">
              <w:lastRenderedPageBreak/>
              <w:t>Chesapeake Bay Commission</w:t>
            </w:r>
          </w:p>
        </w:tc>
        <w:tc>
          <w:tcPr>
            <w:tcW w:w="7777" w:type="dxa"/>
            <w:tcMar>
              <w:left w:w="105" w:type="dxa"/>
              <w:right w:w="105" w:type="dxa"/>
            </w:tcMar>
          </w:tcPr>
          <w:p w14:paraId="5EAF3E37" w14:textId="77777777" w:rsidR="007B707C" w:rsidRPr="007B707C" w:rsidRDefault="007B707C" w:rsidP="007B707C">
            <w:pPr>
              <w:spacing w:line="23" w:lineRule="atLeast"/>
            </w:pPr>
            <w:hyperlink r:id="rId621">
              <w:r w:rsidRPr="007B707C">
                <w:rPr>
                  <w:rStyle w:val="Hyperlink"/>
                </w:rPr>
                <w:t>Va. Code § 30-240</w:t>
              </w:r>
            </w:hyperlink>
          </w:p>
        </w:tc>
      </w:tr>
      <w:tr w:rsidR="007B707C" w:rsidRPr="007B707C" w14:paraId="04C8625D" w14:textId="77777777" w:rsidTr="005C0A83">
        <w:trPr>
          <w:trHeight w:val="300"/>
        </w:trPr>
        <w:tc>
          <w:tcPr>
            <w:tcW w:w="1567" w:type="dxa"/>
            <w:vMerge/>
            <w:tcMar>
              <w:left w:w="105" w:type="dxa"/>
              <w:right w:w="105" w:type="dxa"/>
            </w:tcMar>
          </w:tcPr>
          <w:p w14:paraId="0F7A7D7F" w14:textId="77777777" w:rsidR="007B707C" w:rsidRPr="007B707C" w:rsidRDefault="007B707C" w:rsidP="007B707C">
            <w:pPr>
              <w:spacing w:line="23" w:lineRule="atLeast"/>
            </w:pPr>
          </w:p>
        </w:tc>
        <w:tc>
          <w:tcPr>
            <w:tcW w:w="7777" w:type="dxa"/>
            <w:tcMar>
              <w:left w:w="105" w:type="dxa"/>
              <w:right w:w="105" w:type="dxa"/>
            </w:tcMar>
          </w:tcPr>
          <w:p w14:paraId="692D2A9B" w14:textId="77777777" w:rsidR="007B707C" w:rsidRPr="007B707C" w:rsidRDefault="007B707C" w:rsidP="007B707C">
            <w:pPr>
              <w:spacing w:line="23" w:lineRule="atLeast"/>
            </w:pPr>
            <w:hyperlink r:id="rId622">
              <w:r w:rsidRPr="007B707C">
                <w:rPr>
                  <w:rStyle w:val="Hyperlink"/>
                </w:rPr>
                <w:t>MD Natural Resources Code §8-301</w:t>
              </w:r>
            </w:hyperlink>
          </w:p>
        </w:tc>
      </w:tr>
      <w:tr w:rsidR="007B707C" w:rsidRPr="007B707C" w14:paraId="544DAB64" w14:textId="77777777" w:rsidTr="005C0A83">
        <w:trPr>
          <w:trHeight w:val="300"/>
        </w:trPr>
        <w:tc>
          <w:tcPr>
            <w:tcW w:w="1567" w:type="dxa"/>
            <w:vMerge/>
            <w:tcMar>
              <w:left w:w="105" w:type="dxa"/>
              <w:right w:w="105" w:type="dxa"/>
            </w:tcMar>
          </w:tcPr>
          <w:p w14:paraId="16724C66" w14:textId="77777777" w:rsidR="007B707C" w:rsidRPr="007B707C" w:rsidRDefault="007B707C" w:rsidP="007B707C">
            <w:pPr>
              <w:spacing w:line="23" w:lineRule="atLeast"/>
            </w:pPr>
          </w:p>
        </w:tc>
        <w:tc>
          <w:tcPr>
            <w:tcW w:w="7777" w:type="dxa"/>
            <w:tcMar>
              <w:left w:w="105" w:type="dxa"/>
              <w:right w:w="105" w:type="dxa"/>
            </w:tcMar>
          </w:tcPr>
          <w:p w14:paraId="39E9AAE3" w14:textId="77777777" w:rsidR="007B707C" w:rsidRPr="007B707C" w:rsidRDefault="007B707C" w:rsidP="007B707C">
            <w:pPr>
              <w:spacing w:line="23" w:lineRule="atLeast"/>
            </w:pPr>
            <w:hyperlink r:id="rId623">
              <w:r w:rsidRPr="007B707C">
                <w:rPr>
                  <w:rStyle w:val="Hyperlink"/>
                </w:rPr>
                <w:t>1985, June 25, P.L. 64, No. 25</w:t>
              </w:r>
            </w:hyperlink>
          </w:p>
        </w:tc>
      </w:tr>
      <w:tr w:rsidR="007B707C" w:rsidRPr="007B707C" w14:paraId="5156AB22" w14:textId="77777777" w:rsidTr="005C0A83">
        <w:trPr>
          <w:trHeight w:val="300"/>
        </w:trPr>
        <w:tc>
          <w:tcPr>
            <w:tcW w:w="1567" w:type="dxa"/>
            <w:vMerge w:val="restart"/>
            <w:tcMar>
              <w:left w:w="105" w:type="dxa"/>
              <w:right w:w="105" w:type="dxa"/>
            </w:tcMar>
          </w:tcPr>
          <w:p w14:paraId="42B50EDE" w14:textId="77777777" w:rsidR="007B707C" w:rsidRPr="007B707C" w:rsidRDefault="007B707C" w:rsidP="007B707C">
            <w:pPr>
              <w:spacing w:line="23" w:lineRule="atLeast"/>
            </w:pPr>
            <w:r w:rsidRPr="007B707C">
              <w:t>EPA</w:t>
            </w:r>
          </w:p>
        </w:tc>
        <w:tc>
          <w:tcPr>
            <w:tcW w:w="7777" w:type="dxa"/>
            <w:tcMar>
              <w:left w:w="105" w:type="dxa"/>
              <w:right w:w="105" w:type="dxa"/>
            </w:tcMar>
          </w:tcPr>
          <w:p w14:paraId="370837EF" w14:textId="77777777" w:rsidR="007B707C" w:rsidRPr="007B707C" w:rsidRDefault="007B707C" w:rsidP="007B707C">
            <w:pPr>
              <w:spacing w:line="23" w:lineRule="atLeast"/>
            </w:pPr>
            <w:hyperlink r:id="rId624" w:history="1">
              <w:r w:rsidRPr="007B707C">
                <w:rPr>
                  <w:rStyle w:val="Hyperlink"/>
                </w:rPr>
                <w:t>Clean Water Act Section 106, 33 U.S. Code § 1256</w:t>
              </w:r>
            </w:hyperlink>
          </w:p>
        </w:tc>
      </w:tr>
      <w:tr w:rsidR="007B707C" w:rsidRPr="007B707C" w14:paraId="122C26BA" w14:textId="77777777" w:rsidTr="005C0A83">
        <w:trPr>
          <w:trHeight w:val="300"/>
        </w:trPr>
        <w:tc>
          <w:tcPr>
            <w:tcW w:w="1567" w:type="dxa"/>
            <w:vMerge/>
            <w:tcMar>
              <w:left w:w="105" w:type="dxa"/>
              <w:right w:w="105" w:type="dxa"/>
            </w:tcMar>
            <w:vAlign w:val="center"/>
          </w:tcPr>
          <w:p w14:paraId="04F012FE" w14:textId="77777777" w:rsidR="007B707C" w:rsidRPr="007B707C" w:rsidRDefault="007B707C" w:rsidP="007B707C">
            <w:pPr>
              <w:spacing w:line="23" w:lineRule="atLeast"/>
            </w:pPr>
          </w:p>
        </w:tc>
        <w:tc>
          <w:tcPr>
            <w:tcW w:w="7777" w:type="dxa"/>
            <w:tcMar>
              <w:left w:w="105" w:type="dxa"/>
              <w:right w:w="105" w:type="dxa"/>
            </w:tcMar>
          </w:tcPr>
          <w:p w14:paraId="0915535F" w14:textId="77777777" w:rsidR="007B707C" w:rsidRPr="007B707C" w:rsidRDefault="007B707C" w:rsidP="007B707C">
            <w:pPr>
              <w:spacing w:line="23" w:lineRule="atLeast"/>
            </w:pPr>
            <w:hyperlink r:id="rId625" w:history="1">
              <w:r w:rsidRPr="007B707C">
                <w:rPr>
                  <w:rStyle w:val="Hyperlink"/>
                </w:rPr>
                <w:t>Clean Water Act Section 117, 33 U.S. Code § 1267</w:t>
              </w:r>
            </w:hyperlink>
          </w:p>
        </w:tc>
      </w:tr>
      <w:tr w:rsidR="007B707C" w:rsidRPr="007B707C" w14:paraId="26202120" w14:textId="77777777" w:rsidTr="005C0A83">
        <w:trPr>
          <w:trHeight w:val="300"/>
        </w:trPr>
        <w:tc>
          <w:tcPr>
            <w:tcW w:w="1567" w:type="dxa"/>
            <w:vMerge/>
            <w:tcMar>
              <w:left w:w="105" w:type="dxa"/>
              <w:right w:w="105" w:type="dxa"/>
            </w:tcMar>
            <w:vAlign w:val="center"/>
          </w:tcPr>
          <w:p w14:paraId="42D65E6C" w14:textId="77777777" w:rsidR="007B707C" w:rsidRPr="007B707C" w:rsidRDefault="007B707C" w:rsidP="007B707C">
            <w:pPr>
              <w:spacing w:line="23" w:lineRule="atLeast"/>
            </w:pPr>
          </w:p>
        </w:tc>
        <w:tc>
          <w:tcPr>
            <w:tcW w:w="7777" w:type="dxa"/>
            <w:tcMar>
              <w:left w:w="105" w:type="dxa"/>
              <w:right w:w="105" w:type="dxa"/>
            </w:tcMar>
          </w:tcPr>
          <w:p w14:paraId="34F13F8F" w14:textId="77777777" w:rsidR="007B707C" w:rsidRPr="007B707C" w:rsidRDefault="007B707C" w:rsidP="007B707C">
            <w:pPr>
              <w:spacing w:line="23" w:lineRule="atLeast"/>
            </w:pPr>
            <w:hyperlink r:id="rId626" w:history="1">
              <w:r w:rsidRPr="007B707C">
                <w:rPr>
                  <w:rStyle w:val="Hyperlink"/>
                </w:rPr>
                <w:t>Clean Water Act Section 319, 33 U.S. Code § 1329</w:t>
              </w:r>
            </w:hyperlink>
          </w:p>
        </w:tc>
      </w:tr>
      <w:tr w:rsidR="007B707C" w:rsidRPr="007B707C" w14:paraId="49457763" w14:textId="77777777" w:rsidTr="005C0A83">
        <w:trPr>
          <w:trHeight w:val="300"/>
        </w:trPr>
        <w:tc>
          <w:tcPr>
            <w:tcW w:w="156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39A389BD" w14:textId="77777777" w:rsidR="007B707C" w:rsidRPr="007B707C" w:rsidRDefault="007B707C" w:rsidP="007B707C">
            <w:pPr>
              <w:spacing w:line="23" w:lineRule="atLeast"/>
            </w:pPr>
            <w:r w:rsidRPr="007B707C">
              <w:rPr>
                <w:lang w:val="en"/>
              </w:rPr>
              <w:t>NOAA</w:t>
            </w:r>
          </w:p>
        </w:tc>
        <w:tc>
          <w:tcPr>
            <w:tcW w:w="777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51E7EB94" w14:textId="77777777" w:rsidR="007B707C" w:rsidRPr="007B707C" w:rsidRDefault="007B707C" w:rsidP="007B707C">
            <w:pPr>
              <w:spacing w:line="23" w:lineRule="atLeast"/>
            </w:pPr>
            <w:hyperlink r:id="rId627">
              <w:r w:rsidRPr="007B707C">
                <w:rPr>
                  <w:rStyle w:val="Hyperlink"/>
                  <w:lang w:val="en"/>
                </w:rPr>
                <w:t>NOAA Hydrographic Services ACT 15.U.S. Code §1511d-Chesapeake Bay Office</w:t>
              </w:r>
            </w:hyperlink>
          </w:p>
        </w:tc>
      </w:tr>
      <w:tr w:rsidR="007B707C" w:rsidRPr="007B707C" w14:paraId="3538820C" w14:textId="77777777" w:rsidTr="005C0A83">
        <w:trPr>
          <w:trHeight w:val="300"/>
        </w:trPr>
        <w:tc>
          <w:tcPr>
            <w:tcW w:w="1567" w:type="dxa"/>
            <w:vMerge w:val="restart"/>
            <w:tcBorders>
              <w:top w:val="single" w:sz="8" w:space="0" w:color="auto"/>
              <w:left w:val="single" w:sz="8" w:space="0" w:color="auto"/>
              <w:right w:val="single" w:sz="8" w:space="0" w:color="auto"/>
            </w:tcBorders>
            <w:tcMar>
              <w:left w:w="108" w:type="dxa"/>
              <w:right w:w="108" w:type="dxa"/>
            </w:tcMar>
          </w:tcPr>
          <w:p w14:paraId="0901FD04" w14:textId="77777777" w:rsidR="007B707C" w:rsidRPr="007B707C" w:rsidRDefault="007B707C" w:rsidP="007B707C">
            <w:pPr>
              <w:spacing w:line="23" w:lineRule="atLeast"/>
            </w:pPr>
            <w:r w:rsidRPr="007B707C">
              <w:t>USACE</w:t>
            </w:r>
          </w:p>
        </w:tc>
        <w:tc>
          <w:tcPr>
            <w:tcW w:w="7777" w:type="dxa"/>
            <w:tcBorders>
              <w:top w:val="single" w:sz="8" w:space="0" w:color="auto"/>
              <w:left w:val="single" w:sz="8" w:space="0" w:color="auto"/>
              <w:bottom w:val="single" w:sz="8" w:space="0" w:color="auto"/>
              <w:right w:val="single" w:sz="8" w:space="0" w:color="auto"/>
            </w:tcBorders>
            <w:tcMar>
              <w:left w:w="108" w:type="dxa"/>
              <w:right w:w="108" w:type="dxa"/>
            </w:tcMar>
          </w:tcPr>
          <w:p w14:paraId="2C543315" w14:textId="77777777" w:rsidR="007B707C" w:rsidRPr="007B707C" w:rsidRDefault="007B707C" w:rsidP="007B707C">
            <w:pPr>
              <w:spacing w:line="23" w:lineRule="atLeast"/>
            </w:pPr>
            <w:r w:rsidRPr="007B707C">
              <w:t>Section 313, Water Resources Development Act of 1992, as amended</w:t>
            </w:r>
          </w:p>
        </w:tc>
      </w:tr>
      <w:tr w:rsidR="007B707C" w:rsidRPr="007B707C" w14:paraId="3BA71FFB" w14:textId="77777777" w:rsidTr="005C0A83">
        <w:trPr>
          <w:trHeight w:val="300"/>
        </w:trPr>
        <w:tc>
          <w:tcPr>
            <w:tcW w:w="1567" w:type="dxa"/>
            <w:vMerge/>
            <w:tcBorders>
              <w:left w:val="single" w:sz="8" w:space="0" w:color="auto"/>
              <w:bottom w:val="single" w:sz="8" w:space="0" w:color="auto"/>
              <w:right w:val="single" w:sz="8" w:space="0" w:color="auto"/>
            </w:tcBorders>
            <w:tcMar>
              <w:left w:w="108" w:type="dxa"/>
              <w:right w:w="108" w:type="dxa"/>
            </w:tcMar>
          </w:tcPr>
          <w:p w14:paraId="53E1E2E5" w14:textId="77777777" w:rsidR="007B707C" w:rsidRPr="007B707C" w:rsidRDefault="007B707C" w:rsidP="007B707C">
            <w:pPr>
              <w:spacing w:line="23" w:lineRule="atLeast"/>
            </w:pPr>
          </w:p>
        </w:tc>
        <w:tc>
          <w:tcPr>
            <w:tcW w:w="7777" w:type="dxa"/>
            <w:tcBorders>
              <w:top w:val="single" w:sz="8" w:space="0" w:color="auto"/>
              <w:left w:val="single" w:sz="8" w:space="0" w:color="auto"/>
              <w:bottom w:val="single" w:sz="8" w:space="0" w:color="auto"/>
              <w:right w:val="single" w:sz="8" w:space="0" w:color="auto"/>
            </w:tcBorders>
            <w:tcMar>
              <w:left w:w="108" w:type="dxa"/>
              <w:right w:w="108" w:type="dxa"/>
            </w:tcMar>
          </w:tcPr>
          <w:p w14:paraId="1BCA518C" w14:textId="77777777" w:rsidR="007B707C" w:rsidRPr="007B707C" w:rsidRDefault="007B707C" w:rsidP="007B707C">
            <w:pPr>
              <w:spacing w:line="23" w:lineRule="atLeast"/>
            </w:pPr>
            <w:r w:rsidRPr="007B707C">
              <w:t>Section 219, Water Resources Development Act of 1992, as amended</w:t>
            </w:r>
          </w:p>
        </w:tc>
      </w:tr>
      <w:tr w:rsidR="007B707C" w:rsidRPr="007B707C" w14:paraId="6A2960D9"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1582BBE6" w14:textId="77777777" w:rsidR="007B707C" w:rsidRPr="007B707C" w:rsidRDefault="007B707C" w:rsidP="007B707C">
            <w:pPr>
              <w:spacing w:line="23" w:lineRule="atLeast"/>
            </w:pPr>
            <w:r w:rsidRPr="007B707C">
              <w:t>US FWS</w:t>
            </w:r>
          </w:p>
        </w:tc>
        <w:tc>
          <w:tcPr>
            <w:tcW w:w="7777" w:type="dxa"/>
          </w:tcPr>
          <w:p w14:paraId="536F269E" w14:textId="77777777" w:rsidR="007B707C" w:rsidRPr="007B707C" w:rsidRDefault="007B707C" w:rsidP="007B707C">
            <w:pPr>
              <w:spacing w:line="23" w:lineRule="atLeast"/>
              <w:rPr>
                <w:u w:val="single"/>
              </w:rPr>
            </w:pPr>
            <w:r w:rsidRPr="007B707C">
              <w:t>Anadromous Fish Conservation Act - Codified under 16 U.S.C. §§ 757a–757g.</w:t>
            </w:r>
          </w:p>
        </w:tc>
      </w:tr>
      <w:tr w:rsidR="007B707C" w:rsidRPr="007B707C" w14:paraId="500F1D38"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507562C9" w14:textId="77777777" w:rsidR="007B707C" w:rsidRPr="007B707C" w:rsidRDefault="007B707C" w:rsidP="007B707C">
            <w:pPr>
              <w:spacing w:line="23" w:lineRule="atLeast"/>
            </w:pPr>
          </w:p>
        </w:tc>
        <w:tc>
          <w:tcPr>
            <w:tcW w:w="7777" w:type="dxa"/>
          </w:tcPr>
          <w:p w14:paraId="425B9FD2" w14:textId="77777777" w:rsidR="007B707C" w:rsidRPr="007B707C" w:rsidRDefault="007B707C" w:rsidP="007B707C">
            <w:pPr>
              <w:spacing w:line="23" w:lineRule="atLeast"/>
              <w:rPr>
                <w:u w:val="single"/>
              </w:rPr>
            </w:pPr>
            <w:r w:rsidRPr="007B707C">
              <w:t>Clean Water Act - Codified under 33 U.S.C. § 1344.</w:t>
            </w:r>
          </w:p>
        </w:tc>
      </w:tr>
      <w:tr w:rsidR="007B707C" w:rsidRPr="007B707C" w14:paraId="095F4339"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6EE0D6B1" w14:textId="77777777" w:rsidR="007B707C" w:rsidRPr="007B707C" w:rsidRDefault="007B707C" w:rsidP="007B707C">
            <w:pPr>
              <w:spacing w:line="23" w:lineRule="atLeast"/>
            </w:pPr>
          </w:p>
        </w:tc>
        <w:tc>
          <w:tcPr>
            <w:tcW w:w="7777" w:type="dxa"/>
          </w:tcPr>
          <w:p w14:paraId="42992CFA" w14:textId="77777777" w:rsidR="007B707C" w:rsidRPr="007B707C" w:rsidRDefault="007B707C" w:rsidP="007B707C">
            <w:pPr>
              <w:spacing w:line="23" w:lineRule="atLeast"/>
              <w:rPr>
                <w:u w:val="single"/>
              </w:rPr>
            </w:pPr>
            <w:r w:rsidRPr="007B707C">
              <w:t>Fish and Wildlife Coordination Act - Codified under 16 U.S.C. §§ 661–667e</w:t>
            </w:r>
          </w:p>
        </w:tc>
      </w:tr>
    </w:tbl>
    <w:p w14:paraId="58C55F43" w14:textId="77777777" w:rsidR="00277C35" w:rsidRDefault="00277C35" w:rsidP="00AC75B1"/>
    <w:p w14:paraId="3091C3D9" w14:textId="77777777" w:rsidR="00F8225B" w:rsidRPr="00075398" w:rsidRDefault="00F8225B" w:rsidP="00F8225B">
      <w:pPr>
        <w:pStyle w:val="Heading3"/>
        <w:rPr>
          <w:lang w:val="en"/>
        </w:rPr>
      </w:pPr>
      <w:bookmarkStart w:id="230" w:name="_Toc243574135"/>
      <w:bookmarkStart w:id="231" w:name="_Toc243575855"/>
      <w:r w:rsidRPr="00075398">
        <w:rPr>
          <w:lang w:val="en"/>
        </w:rPr>
        <w:t>Healthy Landscapes Goal 3</w:t>
      </w:r>
      <w:bookmarkEnd w:id="230"/>
      <w:bookmarkEnd w:id="231"/>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E14588" w:rsidRPr="00E14588" w14:paraId="243BAE83" w14:textId="77777777" w:rsidTr="005C0A83">
        <w:trPr>
          <w:trHeight w:val="300"/>
        </w:trPr>
        <w:tc>
          <w:tcPr>
            <w:tcW w:w="9344" w:type="dxa"/>
            <w:gridSpan w:val="2"/>
            <w:tcMar>
              <w:left w:w="105" w:type="dxa"/>
              <w:right w:w="105" w:type="dxa"/>
            </w:tcMar>
          </w:tcPr>
          <w:p w14:paraId="2A629D5C" w14:textId="77777777" w:rsidR="00E14588" w:rsidRPr="00E14588" w:rsidRDefault="00E14588" w:rsidP="00E14588">
            <w:pPr>
              <w:pStyle w:val="Heading4"/>
            </w:pPr>
            <w:bookmarkStart w:id="232" w:name="_Toc243295377"/>
            <w:bookmarkStart w:id="233" w:name="_Toc243297214"/>
            <w:bookmarkStart w:id="234" w:name="_Toc243574136"/>
            <w:bookmarkStart w:id="235" w:name="_Toc243575856"/>
            <w:r w:rsidRPr="00E14588">
              <w:t>Outcome: Adapting to Changing Environmental Conditions</w:t>
            </w:r>
            <w:bookmarkEnd w:id="232"/>
            <w:bookmarkEnd w:id="233"/>
            <w:bookmarkEnd w:id="234"/>
            <w:bookmarkEnd w:id="235"/>
          </w:p>
        </w:tc>
      </w:tr>
      <w:tr w:rsidR="00E14588" w:rsidRPr="00E14588" w14:paraId="2C1656FE" w14:textId="77777777" w:rsidTr="005C0A83">
        <w:trPr>
          <w:trHeight w:val="300"/>
        </w:trPr>
        <w:tc>
          <w:tcPr>
            <w:tcW w:w="1567" w:type="dxa"/>
            <w:tcMar>
              <w:left w:w="105" w:type="dxa"/>
              <w:right w:w="105" w:type="dxa"/>
            </w:tcMar>
          </w:tcPr>
          <w:p w14:paraId="20A29422" w14:textId="77777777" w:rsidR="00E14588" w:rsidRPr="00E14588" w:rsidRDefault="00E14588" w:rsidP="00E14588">
            <w:pPr>
              <w:spacing w:line="23" w:lineRule="atLeast"/>
            </w:pPr>
            <w:r w:rsidRPr="00E14588">
              <w:rPr>
                <w:b/>
                <w:bCs/>
              </w:rPr>
              <w:t>Signatory</w:t>
            </w:r>
          </w:p>
        </w:tc>
        <w:tc>
          <w:tcPr>
            <w:tcW w:w="7777" w:type="dxa"/>
            <w:tcMar>
              <w:left w:w="105" w:type="dxa"/>
              <w:right w:w="105" w:type="dxa"/>
            </w:tcMar>
          </w:tcPr>
          <w:p w14:paraId="1819AD34" w14:textId="77777777" w:rsidR="00E14588" w:rsidRPr="00E14588" w:rsidRDefault="00E14588" w:rsidP="00E14588">
            <w:pPr>
              <w:spacing w:line="23" w:lineRule="atLeast"/>
            </w:pPr>
            <w:r w:rsidRPr="00E14588">
              <w:rPr>
                <w:b/>
                <w:bCs/>
              </w:rPr>
              <w:t xml:space="preserve">Statutory Authority </w:t>
            </w:r>
          </w:p>
        </w:tc>
      </w:tr>
      <w:tr w:rsidR="00E14588" w:rsidRPr="00E14588" w14:paraId="00DACF6D" w14:textId="77777777" w:rsidTr="005C0A83">
        <w:trPr>
          <w:trHeight w:val="300"/>
        </w:trPr>
        <w:tc>
          <w:tcPr>
            <w:tcW w:w="1567" w:type="dxa"/>
            <w:tcMar>
              <w:left w:w="105" w:type="dxa"/>
              <w:right w:w="105" w:type="dxa"/>
            </w:tcMar>
          </w:tcPr>
          <w:p w14:paraId="70142377" w14:textId="77777777" w:rsidR="00E14588" w:rsidRPr="00E14588" w:rsidRDefault="00E14588" w:rsidP="00E14588">
            <w:pPr>
              <w:spacing w:line="23" w:lineRule="atLeast"/>
            </w:pPr>
            <w:r w:rsidRPr="00E14588">
              <w:t>Delaware</w:t>
            </w:r>
          </w:p>
        </w:tc>
        <w:tc>
          <w:tcPr>
            <w:tcW w:w="7777" w:type="dxa"/>
            <w:tcMar>
              <w:left w:w="105" w:type="dxa"/>
              <w:right w:w="105" w:type="dxa"/>
            </w:tcMar>
          </w:tcPr>
          <w:p w14:paraId="4FA17A39" w14:textId="77777777" w:rsidR="00E14588" w:rsidRPr="00E14588" w:rsidRDefault="00E14588" w:rsidP="00E14588">
            <w:pPr>
              <w:spacing w:line="23" w:lineRule="atLeast"/>
            </w:pPr>
            <w:r w:rsidRPr="00E14588">
              <w:rPr>
                <w:u w:val="single"/>
              </w:rPr>
              <w:t xml:space="preserve">Delaware’s Climate Action Plan (2025) - </w:t>
            </w:r>
            <w:hyperlink r:id="rId628">
              <w:r w:rsidRPr="00E14588">
                <w:rPr>
                  <w:rStyle w:val="Hyperlink"/>
                </w:rPr>
                <w:t>https://documents.dnrec.delaware.gov/energy/Climate-Plan/2025-Delaware-Climate-Action-Plan.pdf</w:t>
              </w:r>
            </w:hyperlink>
          </w:p>
        </w:tc>
      </w:tr>
      <w:tr w:rsidR="00E14588" w:rsidRPr="00E14588" w14:paraId="056C3B1F"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65543F98" w14:textId="77777777" w:rsidR="00E14588" w:rsidRPr="00E14588" w:rsidRDefault="00E14588" w:rsidP="00E14588">
            <w:pPr>
              <w:spacing w:line="23" w:lineRule="atLeast"/>
            </w:pPr>
            <w:r w:rsidRPr="00E14588">
              <w:t>District of Columbia</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6C18907F" w14:textId="77777777" w:rsidR="00E14588" w:rsidRPr="00E14588" w:rsidRDefault="00E14588" w:rsidP="00E14588">
            <w:pPr>
              <w:spacing w:line="23" w:lineRule="atLeast"/>
            </w:pPr>
            <w:bookmarkStart w:id="236" w:name="_Toc243295378"/>
            <w:r w:rsidRPr="00E14588">
              <w:t>D.C. Law 16-234. Green Building Act of 2006.</w:t>
            </w:r>
            <w:bookmarkEnd w:id="236"/>
          </w:p>
        </w:tc>
      </w:tr>
      <w:tr w:rsidR="00E14588" w:rsidRPr="00E14588" w14:paraId="6208281C" w14:textId="77777777" w:rsidTr="005C0A83">
        <w:trPr>
          <w:trHeight w:val="300"/>
        </w:trPr>
        <w:tc>
          <w:tcPr>
            <w:tcW w:w="1567" w:type="dxa"/>
            <w:vMerge/>
            <w:vAlign w:val="center"/>
          </w:tcPr>
          <w:p w14:paraId="2424C5CB" w14:textId="77777777" w:rsidR="00E14588" w:rsidRPr="00E14588" w:rsidRDefault="00E14588" w:rsidP="00E14588">
            <w:pPr>
              <w:spacing w:line="23" w:lineRule="atLeast"/>
            </w:pPr>
          </w:p>
        </w:tc>
        <w:tc>
          <w:tcPr>
            <w:tcW w:w="7777" w:type="dxa"/>
            <w:tcBorders>
              <w:top w:val="single" w:sz="8" w:space="0" w:color="000000" w:themeColor="text1"/>
              <w:left w:val="nil"/>
              <w:bottom w:val="single" w:sz="8" w:space="0" w:color="auto"/>
              <w:right w:val="single" w:sz="8" w:space="0" w:color="auto"/>
            </w:tcBorders>
            <w:tcMar>
              <w:left w:w="105" w:type="dxa"/>
              <w:right w:w="105" w:type="dxa"/>
            </w:tcMar>
          </w:tcPr>
          <w:p w14:paraId="31C4B2B2" w14:textId="77777777" w:rsidR="00E14588" w:rsidRPr="00E14588" w:rsidRDefault="00E14588" w:rsidP="00E14588">
            <w:pPr>
              <w:spacing w:line="23" w:lineRule="atLeast"/>
            </w:pPr>
            <w:bookmarkStart w:id="237" w:name="_Toc243295379"/>
            <w:r w:rsidRPr="00E14588">
              <w:t xml:space="preserve">D.C. Law 22-257. </w:t>
            </w:r>
            <w:proofErr w:type="spellStart"/>
            <w:r w:rsidRPr="00E14588">
              <w:t>CleanEnergy</w:t>
            </w:r>
            <w:proofErr w:type="spellEnd"/>
            <w:r w:rsidRPr="00E14588">
              <w:t xml:space="preserve"> DC Omnibus Amendment Act of 2018.</w:t>
            </w:r>
            <w:bookmarkEnd w:id="237"/>
          </w:p>
        </w:tc>
      </w:tr>
      <w:tr w:rsidR="00E14588" w:rsidRPr="00E14588" w14:paraId="3B2ADF7C" w14:textId="77777777" w:rsidTr="005C0A83">
        <w:trPr>
          <w:trHeight w:val="300"/>
        </w:trPr>
        <w:tc>
          <w:tcPr>
            <w:tcW w:w="1567" w:type="dxa"/>
            <w:tcMar>
              <w:left w:w="105" w:type="dxa"/>
              <w:right w:w="105" w:type="dxa"/>
            </w:tcMar>
          </w:tcPr>
          <w:p w14:paraId="6DF7A504" w14:textId="77777777" w:rsidR="00E14588" w:rsidRPr="00E14588" w:rsidRDefault="00E14588" w:rsidP="00E14588">
            <w:pPr>
              <w:spacing w:line="23" w:lineRule="atLeast"/>
            </w:pPr>
            <w:r w:rsidRPr="00E14588">
              <w:t>Maryland</w:t>
            </w:r>
          </w:p>
        </w:tc>
        <w:tc>
          <w:tcPr>
            <w:tcW w:w="7777" w:type="dxa"/>
            <w:tcMar>
              <w:left w:w="105" w:type="dxa"/>
              <w:right w:w="105" w:type="dxa"/>
            </w:tcMar>
          </w:tcPr>
          <w:p w14:paraId="50828B67" w14:textId="77777777" w:rsidR="00E14588" w:rsidRPr="00E14588" w:rsidRDefault="00E14588" w:rsidP="00E14588">
            <w:pPr>
              <w:spacing w:line="23" w:lineRule="atLeast"/>
            </w:pPr>
            <w:hyperlink r:id="rId629">
              <w:r w:rsidRPr="00E14588">
                <w:rPr>
                  <w:rStyle w:val="Hyperlink"/>
                </w:rPr>
                <w:t>HB0254</w:t>
              </w:r>
            </w:hyperlink>
            <w:r w:rsidRPr="00E14588">
              <w:rPr>
                <w:u w:val="single"/>
              </w:rPr>
              <w:t xml:space="preserve"> Resilience Through Restoration Establishment</w:t>
            </w:r>
          </w:p>
        </w:tc>
      </w:tr>
      <w:tr w:rsidR="00E14588" w:rsidRPr="00E14588" w14:paraId="0F45D3D3" w14:textId="77777777" w:rsidTr="005C0A83">
        <w:trPr>
          <w:trHeight w:val="300"/>
        </w:trPr>
        <w:tc>
          <w:tcPr>
            <w:tcW w:w="1567" w:type="dxa"/>
            <w:tcMar>
              <w:left w:w="105" w:type="dxa"/>
              <w:right w:w="105" w:type="dxa"/>
            </w:tcMar>
          </w:tcPr>
          <w:p w14:paraId="76CC758E" w14:textId="77777777" w:rsidR="00E14588" w:rsidRPr="00E14588" w:rsidRDefault="00E14588" w:rsidP="00E14588">
            <w:pPr>
              <w:spacing w:line="23" w:lineRule="atLeast"/>
            </w:pPr>
            <w:r w:rsidRPr="00E14588">
              <w:t>New York</w:t>
            </w:r>
          </w:p>
        </w:tc>
        <w:tc>
          <w:tcPr>
            <w:tcW w:w="7777" w:type="dxa"/>
            <w:tcMar>
              <w:left w:w="105" w:type="dxa"/>
              <w:right w:w="105" w:type="dxa"/>
            </w:tcMar>
          </w:tcPr>
          <w:p w14:paraId="1CC6BCCD" w14:textId="77777777" w:rsidR="00E14588" w:rsidRPr="00E14588" w:rsidRDefault="00E14588" w:rsidP="00E14588">
            <w:pPr>
              <w:spacing w:line="23" w:lineRule="atLeast"/>
              <w:rPr>
                <w:u w:val="single"/>
              </w:rPr>
            </w:pPr>
            <w:r w:rsidRPr="00E14588">
              <w:t xml:space="preserve">ARTICLE 58 Implementation of the "Clean Water, Clean Air, and Green Jobs Environmental Bond Act of 2022 " Environmental Conservation (ENV) CHAPTER 43-B | </w:t>
            </w:r>
            <w:hyperlink r:id="rId630">
              <w:r w:rsidRPr="00E14588">
                <w:rPr>
                  <w:rStyle w:val="Hyperlink"/>
                </w:rPr>
                <w:t>NY State Senate</w:t>
              </w:r>
            </w:hyperlink>
          </w:p>
        </w:tc>
      </w:tr>
      <w:tr w:rsidR="00E14588" w:rsidRPr="00E14588" w14:paraId="666D36C6" w14:textId="77777777" w:rsidTr="005C0A83">
        <w:trPr>
          <w:trHeight w:val="300"/>
        </w:trPr>
        <w:tc>
          <w:tcPr>
            <w:tcW w:w="1567" w:type="dxa"/>
            <w:vMerge w:val="restart"/>
            <w:tcMar>
              <w:left w:w="105" w:type="dxa"/>
              <w:right w:w="105" w:type="dxa"/>
            </w:tcMar>
          </w:tcPr>
          <w:p w14:paraId="04DC06D8" w14:textId="77777777" w:rsidR="00E14588" w:rsidRPr="00E14588" w:rsidRDefault="00E14588" w:rsidP="00E14588">
            <w:pPr>
              <w:spacing w:line="23" w:lineRule="atLeast"/>
            </w:pPr>
            <w:r w:rsidRPr="00E14588">
              <w:t>Pennsylvania</w:t>
            </w:r>
          </w:p>
        </w:tc>
        <w:tc>
          <w:tcPr>
            <w:tcW w:w="7777" w:type="dxa"/>
            <w:tcMar>
              <w:left w:w="105" w:type="dxa"/>
              <w:right w:w="105" w:type="dxa"/>
            </w:tcMar>
          </w:tcPr>
          <w:p w14:paraId="07FF40FF" w14:textId="77777777" w:rsidR="00E14588" w:rsidRPr="00E14588" w:rsidRDefault="00E14588" w:rsidP="00E14588">
            <w:pPr>
              <w:spacing w:line="23" w:lineRule="atLeast"/>
            </w:pPr>
            <w:hyperlink r:id="rId631">
              <w:r w:rsidRPr="00E14588">
                <w:rPr>
                  <w:rStyle w:val="Hyperlink"/>
                </w:rPr>
                <w:t>Stormwater Management Act</w:t>
              </w:r>
            </w:hyperlink>
          </w:p>
        </w:tc>
      </w:tr>
      <w:tr w:rsidR="00E14588" w:rsidRPr="00E14588" w14:paraId="5E7DA86F" w14:textId="77777777" w:rsidTr="005C0A83">
        <w:trPr>
          <w:trHeight w:val="300"/>
        </w:trPr>
        <w:tc>
          <w:tcPr>
            <w:tcW w:w="1567" w:type="dxa"/>
            <w:vMerge/>
            <w:vAlign w:val="center"/>
          </w:tcPr>
          <w:p w14:paraId="06DB365B" w14:textId="77777777" w:rsidR="00E14588" w:rsidRPr="00E14588" w:rsidRDefault="00E14588" w:rsidP="00E14588">
            <w:pPr>
              <w:spacing w:line="23" w:lineRule="atLeast"/>
            </w:pPr>
          </w:p>
        </w:tc>
        <w:tc>
          <w:tcPr>
            <w:tcW w:w="7777" w:type="dxa"/>
            <w:tcMar>
              <w:left w:w="105" w:type="dxa"/>
              <w:right w:w="105" w:type="dxa"/>
            </w:tcMar>
          </w:tcPr>
          <w:p w14:paraId="22C0EE2B" w14:textId="77777777" w:rsidR="00E14588" w:rsidRPr="00E14588" w:rsidRDefault="00E14588" w:rsidP="00E14588">
            <w:pPr>
              <w:spacing w:line="23" w:lineRule="atLeast"/>
            </w:pPr>
            <w:hyperlink r:id="rId632">
              <w:r w:rsidRPr="00E14588">
                <w:rPr>
                  <w:rStyle w:val="Hyperlink"/>
                </w:rPr>
                <w:t>Floodplain Management Act</w:t>
              </w:r>
            </w:hyperlink>
          </w:p>
        </w:tc>
      </w:tr>
      <w:tr w:rsidR="00E14588" w:rsidRPr="00E14588" w14:paraId="1C778F2F" w14:textId="77777777" w:rsidTr="005C0A83">
        <w:trPr>
          <w:trHeight w:val="300"/>
        </w:trPr>
        <w:tc>
          <w:tcPr>
            <w:tcW w:w="1567" w:type="dxa"/>
            <w:vMerge/>
            <w:vAlign w:val="center"/>
          </w:tcPr>
          <w:p w14:paraId="15B388BD" w14:textId="77777777" w:rsidR="00E14588" w:rsidRPr="00E14588" w:rsidRDefault="00E14588" w:rsidP="00E14588">
            <w:pPr>
              <w:spacing w:line="23" w:lineRule="atLeast"/>
            </w:pPr>
          </w:p>
        </w:tc>
        <w:tc>
          <w:tcPr>
            <w:tcW w:w="7777" w:type="dxa"/>
            <w:tcMar>
              <w:left w:w="105" w:type="dxa"/>
              <w:right w:w="105" w:type="dxa"/>
            </w:tcMar>
          </w:tcPr>
          <w:p w14:paraId="2391690B" w14:textId="77777777" w:rsidR="00E14588" w:rsidRPr="00E14588" w:rsidRDefault="00E14588" w:rsidP="00E14588">
            <w:pPr>
              <w:spacing w:line="23" w:lineRule="atLeast"/>
            </w:pPr>
            <w:r w:rsidRPr="00E14588">
              <w:rPr>
                <w:u w:val="single"/>
              </w:rPr>
              <w:t xml:space="preserve">Alternative Energy Portfolio Standards Act, </w:t>
            </w:r>
            <w:hyperlink r:id="rId633">
              <w:r w:rsidRPr="00E14588">
                <w:rPr>
                  <w:rStyle w:val="Hyperlink"/>
                </w:rPr>
                <w:t>2004</w:t>
              </w:r>
            </w:hyperlink>
            <w:r w:rsidRPr="00E14588">
              <w:rPr>
                <w:u w:val="single"/>
              </w:rPr>
              <w:t xml:space="preserve"> (Act 213) and </w:t>
            </w:r>
            <w:hyperlink r:id="rId634">
              <w:r w:rsidRPr="00E14588">
                <w:rPr>
                  <w:rStyle w:val="Hyperlink"/>
                </w:rPr>
                <w:t>2007</w:t>
              </w:r>
            </w:hyperlink>
            <w:r w:rsidRPr="00E14588">
              <w:rPr>
                <w:u w:val="single"/>
              </w:rPr>
              <w:t xml:space="preserve"> (Act 35)</w:t>
            </w:r>
          </w:p>
        </w:tc>
      </w:tr>
      <w:tr w:rsidR="00E14588" w:rsidRPr="00E14588" w14:paraId="0886192F" w14:textId="77777777" w:rsidTr="005C0A83">
        <w:trPr>
          <w:trHeight w:val="300"/>
        </w:trPr>
        <w:tc>
          <w:tcPr>
            <w:tcW w:w="1567" w:type="dxa"/>
            <w:vMerge w:val="restart"/>
            <w:tcMar>
              <w:left w:w="105" w:type="dxa"/>
              <w:right w:w="105" w:type="dxa"/>
            </w:tcMar>
          </w:tcPr>
          <w:p w14:paraId="31BCBCCA" w14:textId="77777777" w:rsidR="00E14588" w:rsidRPr="00E14588" w:rsidRDefault="00E14588" w:rsidP="00E14588">
            <w:pPr>
              <w:spacing w:line="23" w:lineRule="atLeast"/>
            </w:pPr>
            <w:r w:rsidRPr="00E14588">
              <w:t>Chesapeake Bay Commission</w:t>
            </w:r>
          </w:p>
        </w:tc>
        <w:tc>
          <w:tcPr>
            <w:tcW w:w="7777" w:type="dxa"/>
            <w:tcMar>
              <w:left w:w="105" w:type="dxa"/>
              <w:right w:w="105" w:type="dxa"/>
            </w:tcMar>
          </w:tcPr>
          <w:p w14:paraId="30A36C7F" w14:textId="77777777" w:rsidR="00E14588" w:rsidRPr="00E14588" w:rsidRDefault="00E14588" w:rsidP="00E14588">
            <w:pPr>
              <w:spacing w:line="23" w:lineRule="atLeast"/>
            </w:pPr>
            <w:hyperlink r:id="rId635">
              <w:r w:rsidRPr="00E14588">
                <w:rPr>
                  <w:rStyle w:val="Hyperlink"/>
                </w:rPr>
                <w:t>Va. Code § 30-240</w:t>
              </w:r>
            </w:hyperlink>
          </w:p>
        </w:tc>
      </w:tr>
      <w:tr w:rsidR="00E14588" w:rsidRPr="00E14588" w14:paraId="62311481" w14:textId="77777777" w:rsidTr="005C0A83">
        <w:trPr>
          <w:trHeight w:val="300"/>
        </w:trPr>
        <w:tc>
          <w:tcPr>
            <w:tcW w:w="1567" w:type="dxa"/>
            <w:vMerge/>
            <w:tcMar>
              <w:left w:w="105" w:type="dxa"/>
              <w:right w:w="105" w:type="dxa"/>
            </w:tcMar>
          </w:tcPr>
          <w:p w14:paraId="1B80D9C6" w14:textId="77777777" w:rsidR="00E14588" w:rsidRPr="00E14588" w:rsidRDefault="00E14588" w:rsidP="00E14588">
            <w:pPr>
              <w:spacing w:line="23" w:lineRule="atLeast"/>
            </w:pPr>
          </w:p>
        </w:tc>
        <w:tc>
          <w:tcPr>
            <w:tcW w:w="7777" w:type="dxa"/>
            <w:tcMar>
              <w:left w:w="105" w:type="dxa"/>
              <w:right w:w="105" w:type="dxa"/>
            </w:tcMar>
          </w:tcPr>
          <w:p w14:paraId="392F2F29" w14:textId="77777777" w:rsidR="00E14588" w:rsidRPr="00E14588" w:rsidRDefault="00E14588" w:rsidP="00E14588">
            <w:pPr>
              <w:spacing w:line="23" w:lineRule="atLeast"/>
            </w:pPr>
            <w:hyperlink r:id="rId636">
              <w:r w:rsidRPr="00E14588">
                <w:rPr>
                  <w:rStyle w:val="Hyperlink"/>
                </w:rPr>
                <w:t>MD Natural Resources Code §8-301</w:t>
              </w:r>
            </w:hyperlink>
          </w:p>
        </w:tc>
      </w:tr>
      <w:tr w:rsidR="00E14588" w:rsidRPr="00E14588" w14:paraId="7EF90BC5" w14:textId="77777777" w:rsidTr="005C0A83">
        <w:trPr>
          <w:trHeight w:val="300"/>
        </w:trPr>
        <w:tc>
          <w:tcPr>
            <w:tcW w:w="1567" w:type="dxa"/>
            <w:vMerge/>
            <w:tcMar>
              <w:left w:w="105" w:type="dxa"/>
              <w:right w:w="105" w:type="dxa"/>
            </w:tcMar>
          </w:tcPr>
          <w:p w14:paraId="0FEC8630" w14:textId="77777777" w:rsidR="00E14588" w:rsidRPr="00E14588" w:rsidRDefault="00E14588" w:rsidP="00E14588">
            <w:pPr>
              <w:spacing w:line="23" w:lineRule="atLeast"/>
            </w:pPr>
          </w:p>
        </w:tc>
        <w:tc>
          <w:tcPr>
            <w:tcW w:w="7777" w:type="dxa"/>
            <w:tcMar>
              <w:left w:w="105" w:type="dxa"/>
              <w:right w:w="105" w:type="dxa"/>
            </w:tcMar>
          </w:tcPr>
          <w:p w14:paraId="7FE4936F" w14:textId="77777777" w:rsidR="00E14588" w:rsidRPr="00E14588" w:rsidRDefault="00E14588" w:rsidP="00E14588">
            <w:pPr>
              <w:spacing w:line="23" w:lineRule="atLeast"/>
            </w:pPr>
            <w:hyperlink r:id="rId637">
              <w:r w:rsidRPr="00E14588">
                <w:rPr>
                  <w:rStyle w:val="Hyperlink"/>
                </w:rPr>
                <w:t>1985, June 25, P.L. 64, No. 25</w:t>
              </w:r>
            </w:hyperlink>
          </w:p>
        </w:tc>
      </w:tr>
      <w:tr w:rsidR="00E14588" w:rsidRPr="00E14588" w14:paraId="5FFB9314" w14:textId="77777777" w:rsidTr="005C0A83">
        <w:trPr>
          <w:trHeight w:val="300"/>
        </w:trPr>
        <w:tc>
          <w:tcPr>
            <w:tcW w:w="1567" w:type="dxa"/>
            <w:vMerge w:val="restart"/>
            <w:tcMar>
              <w:left w:w="105" w:type="dxa"/>
              <w:right w:w="105" w:type="dxa"/>
            </w:tcMar>
          </w:tcPr>
          <w:p w14:paraId="33458DE9" w14:textId="77777777" w:rsidR="00E14588" w:rsidRPr="00E14588" w:rsidRDefault="00E14588" w:rsidP="00E14588">
            <w:pPr>
              <w:spacing w:line="23" w:lineRule="atLeast"/>
            </w:pPr>
            <w:r w:rsidRPr="00E14588">
              <w:t>EPA</w:t>
            </w:r>
          </w:p>
        </w:tc>
        <w:tc>
          <w:tcPr>
            <w:tcW w:w="7777" w:type="dxa"/>
            <w:tcMar>
              <w:left w:w="105" w:type="dxa"/>
              <w:right w:w="105" w:type="dxa"/>
            </w:tcMar>
          </w:tcPr>
          <w:p w14:paraId="0E61FB8A" w14:textId="77777777" w:rsidR="00E14588" w:rsidRPr="00E14588" w:rsidRDefault="00E14588" w:rsidP="00E14588">
            <w:pPr>
              <w:spacing w:line="23" w:lineRule="atLeast"/>
            </w:pPr>
            <w:hyperlink r:id="rId638" w:history="1">
              <w:r w:rsidRPr="00E14588">
                <w:rPr>
                  <w:rStyle w:val="Hyperlink"/>
                </w:rPr>
                <w:t>Clean Air Act Section 202, 42 U.S. Code § 7521</w:t>
              </w:r>
            </w:hyperlink>
          </w:p>
        </w:tc>
      </w:tr>
      <w:tr w:rsidR="00E14588" w:rsidRPr="00E14588" w14:paraId="2C7B4557" w14:textId="77777777" w:rsidTr="005C0A83">
        <w:trPr>
          <w:trHeight w:val="300"/>
        </w:trPr>
        <w:tc>
          <w:tcPr>
            <w:tcW w:w="1567" w:type="dxa"/>
            <w:vMerge/>
            <w:tcMar>
              <w:left w:w="105" w:type="dxa"/>
              <w:right w:w="105" w:type="dxa"/>
            </w:tcMar>
            <w:vAlign w:val="center"/>
          </w:tcPr>
          <w:p w14:paraId="51465E13" w14:textId="77777777" w:rsidR="00E14588" w:rsidRPr="00E14588" w:rsidRDefault="00E14588" w:rsidP="00E14588">
            <w:pPr>
              <w:spacing w:line="23" w:lineRule="atLeast"/>
            </w:pPr>
          </w:p>
        </w:tc>
        <w:tc>
          <w:tcPr>
            <w:tcW w:w="7777" w:type="dxa"/>
            <w:tcMar>
              <w:left w:w="105" w:type="dxa"/>
              <w:right w:w="105" w:type="dxa"/>
            </w:tcMar>
          </w:tcPr>
          <w:p w14:paraId="1393E9C1" w14:textId="77777777" w:rsidR="00E14588" w:rsidRPr="00E14588" w:rsidRDefault="00E14588" w:rsidP="00E14588">
            <w:pPr>
              <w:spacing w:line="23" w:lineRule="atLeast"/>
            </w:pPr>
            <w:hyperlink r:id="rId639" w:history="1">
              <w:r w:rsidRPr="00E14588">
                <w:rPr>
                  <w:rStyle w:val="Hyperlink"/>
                </w:rPr>
                <w:t>Clean Water Act Section 601, 33 U.S. Code § 1381</w:t>
              </w:r>
            </w:hyperlink>
          </w:p>
        </w:tc>
      </w:tr>
      <w:tr w:rsidR="00E14588" w:rsidRPr="00E14588" w14:paraId="3F9BAC94" w14:textId="77777777" w:rsidTr="005C0A83">
        <w:trPr>
          <w:trHeight w:val="300"/>
        </w:trPr>
        <w:tc>
          <w:tcPr>
            <w:tcW w:w="1567" w:type="dxa"/>
            <w:vMerge/>
            <w:tcMar>
              <w:left w:w="105" w:type="dxa"/>
              <w:right w:w="105" w:type="dxa"/>
            </w:tcMar>
            <w:vAlign w:val="center"/>
          </w:tcPr>
          <w:p w14:paraId="101FE53D" w14:textId="77777777" w:rsidR="00E14588" w:rsidRPr="00E14588" w:rsidRDefault="00E14588" w:rsidP="00E14588">
            <w:pPr>
              <w:spacing w:line="23" w:lineRule="atLeast"/>
            </w:pPr>
          </w:p>
        </w:tc>
        <w:tc>
          <w:tcPr>
            <w:tcW w:w="7777" w:type="dxa"/>
            <w:tcMar>
              <w:left w:w="105" w:type="dxa"/>
              <w:right w:w="105" w:type="dxa"/>
            </w:tcMar>
          </w:tcPr>
          <w:p w14:paraId="32AA0557" w14:textId="77777777" w:rsidR="00E14588" w:rsidRPr="00E14588" w:rsidRDefault="00E14588" w:rsidP="00E14588">
            <w:pPr>
              <w:spacing w:line="23" w:lineRule="atLeast"/>
            </w:pPr>
            <w:hyperlink r:id="rId640" w:history="1">
              <w:r w:rsidRPr="00E14588">
                <w:rPr>
                  <w:rStyle w:val="Hyperlink"/>
                </w:rPr>
                <w:t>Clean Water Act Section 319, 33 U.S. Code § 1329</w:t>
              </w:r>
            </w:hyperlink>
          </w:p>
        </w:tc>
      </w:tr>
      <w:tr w:rsidR="00E14588" w:rsidRPr="00E14588" w14:paraId="70D9EC89" w14:textId="77777777" w:rsidTr="005C0A83">
        <w:tblPrEx>
          <w:tblBorders>
            <w:top w:val="single" w:sz="4" w:space="0" w:color="auto"/>
            <w:left w:val="single" w:sz="4" w:space="0" w:color="auto"/>
            <w:bottom w:val="single" w:sz="4" w:space="0" w:color="auto"/>
            <w:right w:val="single" w:sz="4" w:space="0" w:color="auto"/>
          </w:tblBorders>
        </w:tblPrEx>
        <w:tc>
          <w:tcPr>
            <w:tcW w:w="1567" w:type="dxa"/>
          </w:tcPr>
          <w:p w14:paraId="523878AA" w14:textId="77777777" w:rsidR="00E14588" w:rsidRPr="00E14588" w:rsidRDefault="00E14588" w:rsidP="00E14588">
            <w:pPr>
              <w:spacing w:line="23" w:lineRule="atLeast"/>
            </w:pPr>
            <w:r w:rsidRPr="00E14588">
              <w:t>NOAA</w:t>
            </w:r>
          </w:p>
        </w:tc>
        <w:tc>
          <w:tcPr>
            <w:tcW w:w="7777" w:type="dxa"/>
          </w:tcPr>
          <w:p w14:paraId="5B79F5DC" w14:textId="77777777" w:rsidR="00E14588" w:rsidRPr="00E14588" w:rsidRDefault="00E14588" w:rsidP="00E14588">
            <w:pPr>
              <w:spacing w:line="23" w:lineRule="atLeast"/>
              <w:rPr>
                <w:u w:val="single"/>
              </w:rPr>
            </w:pPr>
            <w:r w:rsidRPr="00E14588">
              <w:rPr>
                <w:u w:val="single"/>
              </w:rPr>
              <w:t>NOAA  Coastal Zone Management Act of 1972 (CZMA) (16 U.S.C. §§ 1451–1464)</w:t>
            </w:r>
          </w:p>
        </w:tc>
      </w:tr>
      <w:tr w:rsidR="00E14588" w:rsidRPr="00E14588" w14:paraId="006136FB"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73542805" w14:textId="77777777" w:rsidR="00E14588" w:rsidRPr="00E14588" w:rsidRDefault="00E14588" w:rsidP="00E14588">
            <w:pPr>
              <w:spacing w:line="23" w:lineRule="atLeast"/>
            </w:pPr>
            <w:r w:rsidRPr="00E14588">
              <w:t>US FWS</w:t>
            </w:r>
          </w:p>
        </w:tc>
        <w:tc>
          <w:tcPr>
            <w:tcW w:w="7777" w:type="dxa"/>
          </w:tcPr>
          <w:p w14:paraId="7E904984" w14:textId="77777777" w:rsidR="00E14588" w:rsidRPr="00E14588" w:rsidRDefault="00E14588" w:rsidP="00E14588">
            <w:pPr>
              <w:spacing w:line="23" w:lineRule="atLeast"/>
              <w:rPr>
                <w:u w:val="single"/>
              </w:rPr>
            </w:pPr>
            <w:r w:rsidRPr="00E14588">
              <w:t>Anadromous Fish Conservation Act - Codified under 16 U.S.C. §§ 757a–757g.</w:t>
            </w:r>
          </w:p>
        </w:tc>
      </w:tr>
      <w:tr w:rsidR="00E14588" w:rsidRPr="00E14588" w14:paraId="725CB9A3"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2C86EF8F" w14:textId="77777777" w:rsidR="00E14588" w:rsidRPr="00E14588" w:rsidRDefault="00E14588" w:rsidP="00E14588">
            <w:pPr>
              <w:spacing w:line="23" w:lineRule="atLeast"/>
            </w:pPr>
          </w:p>
        </w:tc>
        <w:tc>
          <w:tcPr>
            <w:tcW w:w="7777" w:type="dxa"/>
          </w:tcPr>
          <w:p w14:paraId="4FA11984" w14:textId="77777777" w:rsidR="00E14588" w:rsidRPr="00E14588" w:rsidRDefault="00E14588" w:rsidP="00E14588">
            <w:pPr>
              <w:spacing w:line="23" w:lineRule="atLeast"/>
              <w:rPr>
                <w:u w:val="single"/>
              </w:rPr>
            </w:pPr>
            <w:r w:rsidRPr="00E14588">
              <w:t>National Wildlife Refuge System Improvement Act - Codified under 16 U.S.C. §§ 668dd–668ee</w:t>
            </w:r>
          </w:p>
        </w:tc>
      </w:tr>
    </w:tbl>
    <w:p w14:paraId="6A4A9680" w14:textId="77777777" w:rsidR="00E14588" w:rsidRPr="00E14588" w:rsidRDefault="00E14588" w:rsidP="00E14588">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E14588" w:rsidRPr="00E14588" w14:paraId="2B704D46" w14:textId="77777777" w:rsidTr="005C0A83">
        <w:trPr>
          <w:trHeight w:val="300"/>
        </w:trPr>
        <w:tc>
          <w:tcPr>
            <w:tcW w:w="9344" w:type="dxa"/>
            <w:gridSpan w:val="2"/>
            <w:tcMar>
              <w:left w:w="105" w:type="dxa"/>
              <w:right w:w="105" w:type="dxa"/>
            </w:tcMar>
          </w:tcPr>
          <w:p w14:paraId="4A7CA91B" w14:textId="77777777" w:rsidR="00E14588" w:rsidRPr="00E14588" w:rsidRDefault="00E14588" w:rsidP="00E14588">
            <w:pPr>
              <w:pStyle w:val="Heading4"/>
            </w:pPr>
            <w:bookmarkStart w:id="238" w:name="_Toc243295380"/>
            <w:bookmarkStart w:id="239" w:name="_Toc243297215"/>
            <w:bookmarkStart w:id="240" w:name="_Toc243574137"/>
            <w:bookmarkStart w:id="241" w:name="_Toc243575857"/>
            <w:r w:rsidRPr="00E14588">
              <w:t>Outcome: Healthy Forests &amp; Trees</w:t>
            </w:r>
            <w:bookmarkEnd w:id="238"/>
            <w:bookmarkEnd w:id="239"/>
            <w:bookmarkEnd w:id="240"/>
            <w:bookmarkEnd w:id="241"/>
          </w:p>
        </w:tc>
      </w:tr>
      <w:tr w:rsidR="00E14588" w:rsidRPr="00E14588" w14:paraId="2BF157F1" w14:textId="77777777" w:rsidTr="005C0A83">
        <w:trPr>
          <w:trHeight w:val="300"/>
        </w:trPr>
        <w:tc>
          <w:tcPr>
            <w:tcW w:w="1567" w:type="dxa"/>
            <w:tcMar>
              <w:left w:w="105" w:type="dxa"/>
              <w:right w:w="105" w:type="dxa"/>
            </w:tcMar>
          </w:tcPr>
          <w:p w14:paraId="0E512F74" w14:textId="77777777" w:rsidR="00E14588" w:rsidRPr="00E14588" w:rsidRDefault="00E14588" w:rsidP="00E14588">
            <w:pPr>
              <w:spacing w:line="23" w:lineRule="atLeast"/>
            </w:pPr>
            <w:r w:rsidRPr="00E14588">
              <w:rPr>
                <w:b/>
                <w:bCs/>
              </w:rPr>
              <w:t>Signatory</w:t>
            </w:r>
          </w:p>
        </w:tc>
        <w:tc>
          <w:tcPr>
            <w:tcW w:w="7777" w:type="dxa"/>
            <w:tcMar>
              <w:left w:w="105" w:type="dxa"/>
              <w:right w:w="105" w:type="dxa"/>
            </w:tcMar>
          </w:tcPr>
          <w:p w14:paraId="5B963162" w14:textId="77777777" w:rsidR="00E14588" w:rsidRPr="00E14588" w:rsidRDefault="00E14588" w:rsidP="00E14588">
            <w:pPr>
              <w:spacing w:line="23" w:lineRule="atLeast"/>
            </w:pPr>
            <w:r w:rsidRPr="00E14588">
              <w:rPr>
                <w:b/>
                <w:bCs/>
              </w:rPr>
              <w:t xml:space="preserve">Statutory Authority </w:t>
            </w:r>
          </w:p>
        </w:tc>
      </w:tr>
      <w:tr w:rsidR="00E14588" w:rsidRPr="00E14588" w14:paraId="0A8577DE" w14:textId="77777777" w:rsidTr="005C0A83">
        <w:trPr>
          <w:trHeight w:val="300"/>
        </w:trPr>
        <w:tc>
          <w:tcPr>
            <w:tcW w:w="1567" w:type="dxa"/>
            <w:vMerge w:val="restart"/>
            <w:tcMar>
              <w:left w:w="105" w:type="dxa"/>
              <w:right w:w="105" w:type="dxa"/>
            </w:tcMar>
          </w:tcPr>
          <w:p w14:paraId="64C77C22" w14:textId="77777777" w:rsidR="00E14588" w:rsidRPr="00E14588" w:rsidRDefault="00E14588" w:rsidP="00E14588">
            <w:pPr>
              <w:spacing w:line="23" w:lineRule="atLeast"/>
            </w:pPr>
            <w:r w:rsidRPr="00E14588">
              <w:t>Delaware</w:t>
            </w:r>
          </w:p>
        </w:tc>
        <w:tc>
          <w:tcPr>
            <w:tcW w:w="7777" w:type="dxa"/>
            <w:tcMar>
              <w:left w:w="105" w:type="dxa"/>
              <w:right w:w="105" w:type="dxa"/>
            </w:tcMar>
          </w:tcPr>
          <w:p w14:paraId="53F21E69" w14:textId="77777777" w:rsidR="00E14588" w:rsidRPr="00E14588" w:rsidRDefault="00E14588" w:rsidP="00E14588">
            <w:pPr>
              <w:spacing w:line="23" w:lineRule="atLeast"/>
            </w:pPr>
            <w:hyperlink r:id="rId641">
              <w:r w:rsidRPr="00E14588">
                <w:rPr>
                  <w:rStyle w:val="Hyperlink"/>
                </w:rPr>
                <w:t xml:space="preserve">State Forestry </w:t>
              </w:r>
            </w:hyperlink>
            <w:r w:rsidRPr="00E14588">
              <w:rPr>
                <w:u w:val="single"/>
              </w:rPr>
              <w:t>(Title 3, Chapter 10)</w:t>
            </w:r>
          </w:p>
        </w:tc>
      </w:tr>
      <w:tr w:rsidR="00E14588" w:rsidRPr="00E14588" w14:paraId="1EF44C5F" w14:textId="77777777" w:rsidTr="005C0A83">
        <w:trPr>
          <w:trHeight w:val="300"/>
        </w:trPr>
        <w:tc>
          <w:tcPr>
            <w:tcW w:w="1567" w:type="dxa"/>
            <w:vMerge/>
            <w:vAlign w:val="center"/>
          </w:tcPr>
          <w:p w14:paraId="3D542B55" w14:textId="77777777" w:rsidR="00E14588" w:rsidRPr="00E14588" w:rsidRDefault="00E14588" w:rsidP="00E14588">
            <w:pPr>
              <w:spacing w:line="23" w:lineRule="atLeast"/>
            </w:pPr>
          </w:p>
        </w:tc>
        <w:tc>
          <w:tcPr>
            <w:tcW w:w="7777" w:type="dxa"/>
            <w:tcMar>
              <w:left w:w="105" w:type="dxa"/>
              <w:right w:w="105" w:type="dxa"/>
            </w:tcMar>
          </w:tcPr>
          <w:p w14:paraId="610F31BF" w14:textId="77777777" w:rsidR="00E14588" w:rsidRPr="00E14588" w:rsidRDefault="00E14588" w:rsidP="00E14588">
            <w:pPr>
              <w:spacing w:line="23" w:lineRule="atLeast"/>
            </w:pPr>
            <w:hyperlink r:id="rId642">
              <w:r w:rsidRPr="00E14588">
                <w:rPr>
                  <w:rStyle w:val="Hyperlink"/>
                </w:rPr>
                <w:t xml:space="preserve">Delaware Agricultural Land Preservation Act </w:t>
              </w:r>
            </w:hyperlink>
            <w:r w:rsidRPr="00E14588">
              <w:rPr>
                <w:u w:val="single"/>
              </w:rPr>
              <w:t>(Title 3, Chapter 9, Subchapter V)</w:t>
            </w:r>
          </w:p>
        </w:tc>
      </w:tr>
      <w:tr w:rsidR="00E14588" w:rsidRPr="00E14588" w14:paraId="700F9B5B" w14:textId="77777777" w:rsidTr="005C0A83">
        <w:trPr>
          <w:trHeight w:val="300"/>
        </w:trPr>
        <w:tc>
          <w:tcPr>
            <w:tcW w:w="1567" w:type="dxa"/>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1D22A624" w14:textId="77777777" w:rsidR="00E14588" w:rsidRPr="00E14588" w:rsidRDefault="00E14588" w:rsidP="00E14588">
            <w:pPr>
              <w:spacing w:line="23" w:lineRule="atLeast"/>
            </w:pPr>
            <w:r w:rsidRPr="00E14588">
              <w:t>District of Columbia</w:t>
            </w:r>
          </w:p>
        </w:tc>
        <w:tc>
          <w:tcPr>
            <w:tcW w:w="7777"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554C6D72" w14:textId="77777777" w:rsidR="00E14588" w:rsidRPr="00E14588" w:rsidRDefault="00E14588" w:rsidP="00E14588">
            <w:pPr>
              <w:spacing w:line="23" w:lineRule="atLeast"/>
            </w:pPr>
            <w:bookmarkStart w:id="242" w:name="_Toc243295381"/>
            <w:r w:rsidRPr="00E14588">
              <w:t>D.C. Law 24-152. Urban Forest Preservation Authority Amendment Act of 2022.</w:t>
            </w:r>
            <w:bookmarkEnd w:id="242"/>
          </w:p>
        </w:tc>
      </w:tr>
      <w:tr w:rsidR="00E14588" w:rsidRPr="00E14588" w14:paraId="4B877072" w14:textId="77777777" w:rsidTr="005C0A83">
        <w:trPr>
          <w:trHeight w:val="300"/>
        </w:trPr>
        <w:tc>
          <w:tcPr>
            <w:tcW w:w="1567" w:type="dxa"/>
            <w:vMerge w:val="restart"/>
            <w:tcMar>
              <w:left w:w="105" w:type="dxa"/>
              <w:right w:w="105" w:type="dxa"/>
            </w:tcMar>
          </w:tcPr>
          <w:p w14:paraId="21C7F64F" w14:textId="77777777" w:rsidR="00E14588" w:rsidRPr="00E14588" w:rsidRDefault="00E14588" w:rsidP="00E14588">
            <w:pPr>
              <w:spacing w:line="23" w:lineRule="atLeast"/>
            </w:pPr>
            <w:r w:rsidRPr="00E14588">
              <w:t>Maryland</w:t>
            </w:r>
          </w:p>
        </w:tc>
        <w:tc>
          <w:tcPr>
            <w:tcW w:w="7777" w:type="dxa"/>
            <w:tcMar>
              <w:left w:w="105" w:type="dxa"/>
              <w:right w:w="105" w:type="dxa"/>
            </w:tcMar>
          </w:tcPr>
          <w:p w14:paraId="0F40FF1B" w14:textId="77777777" w:rsidR="00E14588" w:rsidRPr="00E14588" w:rsidRDefault="00E14588" w:rsidP="00E14588">
            <w:pPr>
              <w:spacing w:line="23" w:lineRule="atLeast"/>
            </w:pPr>
            <w:hyperlink r:id="rId643">
              <w:r w:rsidRPr="00E14588">
                <w:rPr>
                  <w:rStyle w:val="Hyperlink"/>
                </w:rPr>
                <w:t xml:space="preserve">Natural Resources Code §5–1607 </w:t>
              </w:r>
            </w:hyperlink>
            <w:r w:rsidRPr="00E14588">
              <w:rPr>
                <w:u w:val="single"/>
              </w:rPr>
              <w:t>Forestry</w:t>
            </w:r>
          </w:p>
        </w:tc>
      </w:tr>
      <w:tr w:rsidR="00E14588" w:rsidRPr="00E14588" w14:paraId="721D6559" w14:textId="77777777" w:rsidTr="005C0A83">
        <w:trPr>
          <w:trHeight w:val="300"/>
        </w:trPr>
        <w:tc>
          <w:tcPr>
            <w:tcW w:w="1567" w:type="dxa"/>
            <w:vMerge/>
            <w:vAlign w:val="center"/>
          </w:tcPr>
          <w:p w14:paraId="25F1A3C0" w14:textId="77777777" w:rsidR="00E14588" w:rsidRPr="00E14588" w:rsidRDefault="00E14588" w:rsidP="00E14588">
            <w:pPr>
              <w:spacing w:line="23" w:lineRule="atLeast"/>
            </w:pPr>
          </w:p>
        </w:tc>
        <w:tc>
          <w:tcPr>
            <w:tcW w:w="7777" w:type="dxa"/>
            <w:tcMar>
              <w:left w:w="105" w:type="dxa"/>
              <w:right w:w="105" w:type="dxa"/>
            </w:tcMar>
          </w:tcPr>
          <w:p w14:paraId="4223CA87" w14:textId="77777777" w:rsidR="00E14588" w:rsidRPr="00E14588" w:rsidRDefault="00E14588" w:rsidP="00E14588">
            <w:pPr>
              <w:spacing w:line="23" w:lineRule="atLeast"/>
            </w:pPr>
            <w:hyperlink r:id="rId644">
              <w:r w:rsidRPr="00E14588">
                <w:rPr>
                  <w:rStyle w:val="Hyperlink"/>
                </w:rPr>
                <w:t xml:space="preserve">MD Natural Resources Code §8–1801 </w:t>
              </w:r>
            </w:hyperlink>
            <w:r w:rsidRPr="00E14588">
              <w:rPr>
                <w:u w:val="single"/>
              </w:rPr>
              <w:t xml:space="preserve">Resource Protection Program </w:t>
            </w:r>
          </w:p>
        </w:tc>
      </w:tr>
      <w:tr w:rsidR="00E14588" w:rsidRPr="00E14588" w14:paraId="2625CEA5" w14:textId="77777777" w:rsidTr="005C0A83">
        <w:trPr>
          <w:trHeight w:val="300"/>
        </w:trPr>
        <w:tc>
          <w:tcPr>
            <w:tcW w:w="1567" w:type="dxa"/>
            <w:vMerge/>
            <w:vAlign w:val="center"/>
          </w:tcPr>
          <w:p w14:paraId="6CC5EC09" w14:textId="77777777" w:rsidR="00E14588" w:rsidRPr="00E14588" w:rsidRDefault="00E14588" w:rsidP="00E14588">
            <w:pPr>
              <w:spacing w:line="23" w:lineRule="atLeast"/>
            </w:pPr>
          </w:p>
        </w:tc>
        <w:tc>
          <w:tcPr>
            <w:tcW w:w="7777" w:type="dxa"/>
            <w:tcMar>
              <w:left w:w="105" w:type="dxa"/>
              <w:right w:w="105" w:type="dxa"/>
            </w:tcMar>
          </w:tcPr>
          <w:p w14:paraId="7FFCF3E7" w14:textId="77777777" w:rsidR="00E14588" w:rsidRPr="00E14588" w:rsidRDefault="00E14588" w:rsidP="00E14588">
            <w:pPr>
              <w:spacing w:line="23" w:lineRule="atLeast"/>
            </w:pPr>
            <w:hyperlink r:id="rId645">
              <w:r w:rsidRPr="00E14588">
                <w:rPr>
                  <w:rStyle w:val="Hyperlink"/>
                </w:rPr>
                <w:t>MD Agriculture Code § 2-1901 Healthy Soils Program</w:t>
              </w:r>
            </w:hyperlink>
          </w:p>
        </w:tc>
      </w:tr>
      <w:tr w:rsidR="00E14588" w:rsidRPr="00E14588" w14:paraId="0D505A45" w14:textId="77777777" w:rsidTr="005C0A83">
        <w:trPr>
          <w:trHeight w:val="300"/>
        </w:trPr>
        <w:tc>
          <w:tcPr>
            <w:tcW w:w="1567" w:type="dxa"/>
            <w:vMerge w:val="restart"/>
            <w:tcMar>
              <w:left w:w="105" w:type="dxa"/>
              <w:right w:w="105" w:type="dxa"/>
            </w:tcMar>
          </w:tcPr>
          <w:p w14:paraId="13754ECF" w14:textId="77777777" w:rsidR="00E14588" w:rsidRPr="00E14588" w:rsidRDefault="00E14588" w:rsidP="00E14588">
            <w:pPr>
              <w:spacing w:line="23" w:lineRule="atLeast"/>
            </w:pPr>
            <w:r w:rsidRPr="00E14588">
              <w:t>New York</w:t>
            </w:r>
          </w:p>
        </w:tc>
        <w:tc>
          <w:tcPr>
            <w:tcW w:w="7777" w:type="dxa"/>
            <w:tcMar>
              <w:left w:w="105" w:type="dxa"/>
              <w:right w:w="105" w:type="dxa"/>
            </w:tcMar>
          </w:tcPr>
          <w:p w14:paraId="165D1DE3" w14:textId="77777777" w:rsidR="00E14588" w:rsidRPr="00E14588" w:rsidRDefault="00E14588" w:rsidP="00E14588">
            <w:pPr>
              <w:spacing w:line="23" w:lineRule="atLeast"/>
            </w:pPr>
            <w:r w:rsidRPr="00E14588">
              <w:t xml:space="preserve">ARTICLE 58 Implementation of the "Clean Water, Clean Air, and Green Jobs Environmental Bond Act of 2022 " Environmental Conservation (ENV) CHAPTER 43-B | </w:t>
            </w:r>
            <w:hyperlink r:id="rId646">
              <w:r w:rsidRPr="00E14588">
                <w:rPr>
                  <w:rStyle w:val="Hyperlink"/>
                </w:rPr>
                <w:t>NY State Senate</w:t>
              </w:r>
            </w:hyperlink>
          </w:p>
        </w:tc>
      </w:tr>
      <w:tr w:rsidR="00E14588" w:rsidRPr="00E14588" w14:paraId="78DFACD7" w14:textId="77777777" w:rsidTr="005C0A83">
        <w:trPr>
          <w:trHeight w:val="300"/>
        </w:trPr>
        <w:tc>
          <w:tcPr>
            <w:tcW w:w="1567" w:type="dxa"/>
            <w:vMerge/>
            <w:vAlign w:val="center"/>
          </w:tcPr>
          <w:p w14:paraId="5EA3C382" w14:textId="77777777" w:rsidR="00E14588" w:rsidRPr="00E14588" w:rsidRDefault="00E14588" w:rsidP="00E14588">
            <w:pPr>
              <w:spacing w:line="23" w:lineRule="atLeast"/>
            </w:pPr>
          </w:p>
        </w:tc>
        <w:tc>
          <w:tcPr>
            <w:tcW w:w="7777" w:type="dxa"/>
            <w:tcMar>
              <w:left w:w="105" w:type="dxa"/>
              <w:right w:w="105" w:type="dxa"/>
            </w:tcMar>
          </w:tcPr>
          <w:p w14:paraId="4B904624" w14:textId="77777777" w:rsidR="00E14588" w:rsidRPr="00E14588" w:rsidRDefault="00E14588" w:rsidP="00E14588">
            <w:pPr>
              <w:spacing w:line="23" w:lineRule="atLeast"/>
            </w:pPr>
            <w:r w:rsidRPr="00E14588">
              <w:t>Tree Conservation and Urban Forestry Environmental Conservation (ENV) CHAPTER 43-B, ARTICLE 53 |</w:t>
            </w:r>
            <w:r w:rsidRPr="00E14588">
              <w:rPr>
                <w:u w:val="single"/>
              </w:rPr>
              <w:t xml:space="preserve"> </w:t>
            </w:r>
            <w:hyperlink r:id="rId647">
              <w:r w:rsidRPr="00E14588">
                <w:rPr>
                  <w:rStyle w:val="Hyperlink"/>
                </w:rPr>
                <w:t>NY State Senate</w:t>
              </w:r>
            </w:hyperlink>
          </w:p>
        </w:tc>
      </w:tr>
      <w:tr w:rsidR="00E14588" w:rsidRPr="00E14588" w14:paraId="780AC3DB" w14:textId="77777777" w:rsidTr="005C0A83">
        <w:trPr>
          <w:trHeight w:val="300"/>
        </w:trPr>
        <w:tc>
          <w:tcPr>
            <w:tcW w:w="1567" w:type="dxa"/>
            <w:vMerge/>
            <w:vAlign w:val="center"/>
          </w:tcPr>
          <w:p w14:paraId="37F6A52C" w14:textId="77777777" w:rsidR="00E14588" w:rsidRPr="00E14588" w:rsidRDefault="00E14588" w:rsidP="00E14588">
            <w:pPr>
              <w:spacing w:line="23" w:lineRule="atLeast"/>
            </w:pPr>
          </w:p>
        </w:tc>
        <w:tc>
          <w:tcPr>
            <w:tcW w:w="7777" w:type="dxa"/>
            <w:tcMar>
              <w:left w:w="105" w:type="dxa"/>
              <w:right w:w="105" w:type="dxa"/>
            </w:tcMar>
          </w:tcPr>
          <w:p w14:paraId="0C2B6693" w14:textId="77777777" w:rsidR="00E14588" w:rsidRPr="00E14588" w:rsidRDefault="00E14588" w:rsidP="00E14588">
            <w:pPr>
              <w:spacing w:line="23" w:lineRule="atLeast"/>
            </w:pPr>
            <w:r w:rsidRPr="00E14588">
              <w:t xml:space="preserve">SECTION 480-A Taxation of forest land Real Property Tax (RPT) CHAPTER 50-A, ARTICLE 4, TITLE 2 | </w:t>
            </w:r>
            <w:hyperlink r:id="rId648">
              <w:r w:rsidRPr="00E14588">
                <w:rPr>
                  <w:rStyle w:val="Hyperlink"/>
                </w:rPr>
                <w:t>NY State Senate</w:t>
              </w:r>
            </w:hyperlink>
          </w:p>
        </w:tc>
      </w:tr>
      <w:tr w:rsidR="00E14588" w:rsidRPr="00E14588" w14:paraId="5BCFD247" w14:textId="77777777" w:rsidTr="005C0A83">
        <w:trPr>
          <w:trHeight w:val="300"/>
        </w:trPr>
        <w:tc>
          <w:tcPr>
            <w:tcW w:w="1567" w:type="dxa"/>
            <w:vMerge w:val="restart"/>
            <w:tcMar>
              <w:left w:w="105" w:type="dxa"/>
              <w:right w:w="105" w:type="dxa"/>
            </w:tcMar>
          </w:tcPr>
          <w:p w14:paraId="50089A13" w14:textId="77777777" w:rsidR="00E14588" w:rsidRPr="00E14588" w:rsidRDefault="00E14588" w:rsidP="00E14588">
            <w:pPr>
              <w:spacing w:line="23" w:lineRule="atLeast"/>
            </w:pPr>
            <w:r w:rsidRPr="00E14588">
              <w:t>Pennsylvania</w:t>
            </w:r>
          </w:p>
        </w:tc>
        <w:tc>
          <w:tcPr>
            <w:tcW w:w="7777" w:type="dxa"/>
            <w:tcMar>
              <w:left w:w="105" w:type="dxa"/>
              <w:right w:w="105" w:type="dxa"/>
            </w:tcMar>
          </w:tcPr>
          <w:p w14:paraId="750BABEE" w14:textId="77777777" w:rsidR="00E14588" w:rsidRPr="00E14588" w:rsidRDefault="00E14588" w:rsidP="00E14588">
            <w:pPr>
              <w:spacing w:line="23" w:lineRule="atLeast"/>
              <w:rPr>
                <w:u w:val="single"/>
              </w:rPr>
            </w:pPr>
            <w:hyperlink r:id="rId649">
              <w:r w:rsidRPr="00E14588">
                <w:rPr>
                  <w:rStyle w:val="Hyperlink"/>
                </w:rPr>
                <w:t>Conservation and Natural Resources Act (Act 18 of 1995)</w:t>
              </w:r>
            </w:hyperlink>
          </w:p>
        </w:tc>
      </w:tr>
      <w:tr w:rsidR="00E14588" w:rsidRPr="00E14588" w14:paraId="7DBBD704" w14:textId="77777777" w:rsidTr="005C0A83">
        <w:trPr>
          <w:trHeight w:val="300"/>
        </w:trPr>
        <w:tc>
          <w:tcPr>
            <w:tcW w:w="1567" w:type="dxa"/>
            <w:vMerge/>
            <w:tcMar>
              <w:left w:w="105" w:type="dxa"/>
              <w:right w:w="105" w:type="dxa"/>
            </w:tcMar>
            <w:vAlign w:val="center"/>
          </w:tcPr>
          <w:p w14:paraId="4EC2E1B5" w14:textId="77777777" w:rsidR="00E14588" w:rsidRPr="00E14588" w:rsidRDefault="00E14588" w:rsidP="00E14588">
            <w:pPr>
              <w:spacing w:line="23" w:lineRule="atLeast"/>
            </w:pPr>
          </w:p>
        </w:tc>
        <w:tc>
          <w:tcPr>
            <w:tcW w:w="7777" w:type="dxa"/>
            <w:tcMar>
              <w:left w:w="105" w:type="dxa"/>
              <w:right w:w="105" w:type="dxa"/>
            </w:tcMar>
          </w:tcPr>
          <w:p w14:paraId="2559B685" w14:textId="77777777" w:rsidR="00E14588" w:rsidRPr="00E14588" w:rsidRDefault="00E14588" w:rsidP="00E14588">
            <w:pPr>
              <w:spacing w:line="23" w:lineRule="atLeast"/>
              <w:rPr>
                <w:u w:val="single"/>
              </w:rPr>
            </w:pPr>
            <w:hyperlink r:id="rId650">
              <w:r w:rsidRPr="00E14588">
                <w:rPr>
                  <w:rStyle w:val="Hyperlink"/>
                </w:rPr>
                <w:t>Keystone Tree Fund</w:t>
              </w:r>
            </w:hyperlink>
            <w:r w:rsidRPr="00E14588">
              <w:rPr>
                <w:u w:val="single"/>
              </w:rPr>
              <w:t xml:space="preserve"> </w:t>
            </w:r>
          </w:p>
        </w:tc>
      </w:tr>
      <w:tr w:rsidR="00E14588" w:rsidRPr="00E14588" w14:paraId="0F68B16D" w14:textId="77777777" w:rsidTr="005C0A83">
        <w:trPr>
          <w:trHeight w:val="300"/>
        </w:trPr>
        <w:tc>
          <w:tcPr>
            <w:tcW w:w="1567" w:type="dxa"/>
            <w:vMerge w:val="restart"/>
            <w:tcMar>
              <w:left w:w="105" w:type="dxa"/>
              <w:right w:w="105" w:type="dxa"/>
            </w:tcMar>
          </w:tcPr>
          <w:p w14:paraId="2A34B854" w14:textId="77777777" w:rsidR="00E14588" w:rsidRPr="00E14588" w:rsidRDefault="00E14588" w:rsidP="00E14588">
            <w:pPr>
              <w:spacing w:line="23" w:lineRule="atLeast"/>
            </w:pPr>
            <w:r w:rsidRPr="00E14588">
              <w:t>West Virginia</w:t>
            </w:r>
          </w:p>
        </w:tc>
        <w:tc>
          <w:tcPr>
            <w:tcW w:w="7777" w:type="dxa"/>
            <w:tcMar>
              <w:left w:w="105" w:type="dxa"/>
              <w:right w:w="105" w:type="dxa"/>
            </w:tcMar>
          </w:tcPr>
          <w:p w14:paraId="43903C5E" w14:textId="77777777" w:rsidR="00E14588" w:rsidRPr="00E14588" w:rsidRDefault="00E14588" w:rsidP="00E14588">
            <w:pPr>
              <w:spacing w:line="23" w:lineRule="atLeast"/>
            </w:pPr>
            <w:r w:rsidRPr="00E14588">
              <w:rPr>
                <w:u w:val="single"/>
              </w:rPr>
              <w:t>W. Va. Code § 19-1B (Logging Sediment Control Act): Governs commercial timber harvesting, operator licensing (§ 19-1B-4), logger certification (§ 19-1B-7), and sediment/erosion control best management practices (§ 19-1B-12a)</w:t>
            </w:r>
          </w:p>
        </w:tc>
      </w:tr>
      <w:tr w:rsidR="00E14588" w:rsidRPr="00E14588" w14:paraId="729562F3" w14:textId="77777777" w:rsidTr="005C0A83">
        <w:trPr>
          <w:trHeight w:val="300"/>
        </w:trPr>
        <w:tc>
          <w:tcPr>
            <w:tcW w:w="1567" w:type="dxa"/>
            <w:vMerge/>
            <w:vAlign w:val="center"/>
          </w:tcPr>
          <w:p w14:paraId="3E6B5CD1" w14:textId="77777777" w:rsidR="00E14588" w:rsidRPr="00E14588" w:rsidRDefault="00E14588" w:rsidP="00E14588">
            <w:pPr>
              <w:spacing w:line="23" w:lineRule="atLeast"/>
            </w:pPr>
          </w:p>
        </w:tc>
        <w:tc>
          <w:tcPr>
            <w:tcW w:w="7777" w:type="dxa"/>
            <w:tcMar>
              <w:left w:w="105" w:type="dxa"/>
              <w:right w:w="105" w:type="dxa"/>
            </w:tcMar>
          </w:tcPr>
          <w:p w14:paraId="37D49CF0" w14:textId="77777777" w:rsidR="00E14588" w:rsidRPr="00E14588" w:rsidRDefault="00E14588" w:rsidP="00E14588">
            <w:pPr>
              <w:spacing w:line="23" w:lineRule="atLeast"/>
            </w:pPr>
            <w:r w:rsidRPr="00E14588">
              <w:rPr>
                <w:u w:val="single"/>
              </w:rPr>
              <w:t>W. Va. Code § 11-1C-11 (Managed Timberland Program): Focuses on property tax classification and incentives for private landowners who practice planned, multi-purpose forest management and sustainable timber production</w:t>
            </w:r>
          </w:p>
        </w:tc>
      </w:tr>
      <w:tr w:rsidR="00E14588" w:rsidRPr="00E14588" w14:paraId="41D3DDEA" w14:textId="77777777" w:rsidTr="005C0A83">
        <w:trPr>
          <w:trHeight w:val="300"/>
        </w:trPr>
        <w:tc>
          <w:tcPr>
            <w:tcW w:w="1567" w:type="dxa"/>
            <w:vMerge w:val="restart"/>
            <w:tcMar>
              <w:left w:w="105" w:type="dxa"/>
              <w:right w:w="105" w:type="dxa"/>
            </w:tcMar>
          </w:tcPr>
          <w:p w14:paraId="6801F438" w14:textId="77777777" w:rsidR="00E14588" w:rsidRPr="00E14588" w:rsidRDefault="00E14588" w:rsidP="00E14588">
            <w:pPr>
              <w:spacing w:line="23" w:lineRule="atLeast"/>
            </w:pPr>
            <w:r w:rsidRPr="00E14588">
              <w:t>Chesapeake Bay Commission</w:t>
            </w:r>
          </w:p>
        </w:tc>
        <w:tc>
          <w:tcPr>
            <w:tcW w:w="7777" w:type="dxa"/>
            <w:tcMar>
              <w:left w:w="105" w:type="dxa"/>
              <w:right w:w="105" w:type="dxa"/>
            </w:tcMar>
          </w:tcPr>
          <w:p w14:paraId="2E02F092" w14:textId="77777777" w:rsidR="00E14588" w:rsidRPr="00E14588" w:rsidRDefault="00E14588" w:rsidP="00E14588">
            <w:pPr>
              <w:spacing w:line="23" w:lineRule="atLeast"/>
            </w:pPr>
            <w:hyperlink r:id="rId651">
              <w:r w:rsidRPr="00E14588">
                <w:rPr>
                  <w:rStyle w:val="Hyperlink"/>
                </w:rPr>
                <w:t>Va. Code § 30-240</w:t>
              </w:r>
            </w:hyperlink>
          </w:p>
        </w:tc>
      </w:tr>
      <w:tr w:rsidR="00E14588" w:rsidRPr="00E14588" w14:paraId="17B166EB" w14:textId="77777777" w:rsidTr="005C0A83">
        <w:trPr>
          <w:trHeight w:val="300"/>
        </w:trPr>
        <w:tc>
          <w:tcPr>
            <w:tcW w:w="1567" w:type="dxa"/>
            <w:vMerge/>
            <w:tcMar>
              <w:left w:w="105" w:type="dxa"/>
              <w:right w:w="105" w:type="dxa"/>
            </w:tcMar>
          </w:tcPr>
          <w:p w14:paraId="77F541C8" w14:textId="77777777" w:rsidR="00E14588" w:rsidRPr="00E14588" w:rsidRDefault="00E14588" w:rsidP="00E14588">
            <w:pPr>
              <w:spacing w:line="23" w:lineRule="atLeast"/>
            </w:pPr>
          </w:p>
        </w:tc>
        <w:tc>
          <w:tcPr>
            <w:tcW w:w="7777" w:type="dxa"/>
            <w:tcMar>
              <w:left w:w="105" w:type="dxa"/>
              <w:right w:w="105" w:type="dxa"/>
            </w:tcMar>
          </w:tcPr>
          <w:p w14:paraId="16E98574" w14:textId="77777777" w:rsidR="00E14588" w:rsidRPr="00E14588" w:rsidRDefault="00E14588" w:rsidP="00E14588">
            <w:pPr>
              <w:spacing w:line="23" w:lineRule="atLeast"/>
            </w:pPr>
            <w:hyperlink r:id="rId652">
              <w:r w:rsidRPr="00E14588">
                <w:rPr>
                  <w:rStyle w:val="Hyperlink"/>
                </w:rPr>
                <w:t>MD Natural Resources Code §8-301</w:t>
              </w:r>
            </w:hyperlink>
          </w:p>
        </w:tc>
      </w:tr>
      <w:tr w:rsidR="00E14588" w:rsidRPr="00E14588" w14:paraId="6E3AED7F" w14:textId="77777777" w:rsidTr="005C0A83">
        <w:trPr>
          <w:trHeight w:val="300"/>
        </w:trPr>
        <w:tc>
          <w:tcPr>
            <w:tcW w:w="1567" w:type="dxa"/>
            <w:vMerge/>
            <w:tcMar>
              <w:left w:w="105" w:type="dxa"/>
              <w:right w:w="105" w:type="dxa"/>
            </w:tcMar>
          </w:tcPr>
          <w:p w14:paraId="0BC60C8E" w14:textId="77777777" w:rsidR="00E14588" w:rsidRPr="00E14588" w:rsidRDefault="00E14588" w:rsidP="00E14588">
            <w:pPr>
              <w:spacing w:line="23" w:lineRule="atLeast"/>
            </w:pPr>
          </w:p>
        </w:tc>
        <w:tc>
          <w:tcPr>
            <w:tcW w:w="7777" w:type="dxa"/>
            <w:tcMar>
              <w:left w:w="105" w:type="dxa"/>
              <w:right w:w="105" w:type="dxa"/>
            </w:tcMar>
          </w:tcPr>
          <w:p w14:paraId="47DC6C7E" w14:textId="77777777" w:rsidR="00E14588" w:rsidRPr="00E14588" w:rsidRDefault="00E14588" w:rsidP="00E14588">
            <w:pPr>
              <w:spacing w:line="23" w:lineRule="atLeast"/>
            </w:pPr>
            <w:hyperlink r:id="rId653">
              <w:r w:rsidRPr="00E14588">
                <w:rPr>
                  <w:rStyle w:val="Hyperlink"/>
                </w:rPr>
                <w:t>1985, June 25, P.L. 64, No. 25</w:t>
              </w:r>
            </w:hyperlink>
          </w:p>
        </w:tc>
      </w:tr>
      <w:tr w:rsidR="00E14588" w:rsidRPr="00E14588" w14:paraId="43F24E2A" w14:textId="77777777" w:rsidTr="005C0A83">
        <w:trPr>
          <w:trHeight w:val="300"/>
        </w:trPr>
        <w:tc>
          <w:tcPr>
            <w:tcW w:w="1567" w:type="dxa"/>
            <w:vMerge w:val="restart"/>
            <w:tcMar>
              <w:left w:w="105" w:type="dxa"/>
              <w:right w:w="105" w:type="dxa"/>
            </w:tcMar>
          </w:tcPr>
          <w:p w14:paraId="65B6052A" w14:textId="77777777" w:rsidR="00E14588" w:rsidRPr="00E14588" w:rsidRDefault="00E14588" w:rsidP="00E14588">
            <w:pPr>
              <w:spacing w:line="23" w:lineRule="atLeast"/>
            </w:pPr>
            <w:r w:rsidRPr="00E14588">
              <w:t>EPA</w:t>
            </w:r>
          </w:p>
        </w:tc>
        <w:tc>
          <w:tcPr>
            <w:tcW w:w="7777" w:type="dxa"/>
            <w:tcMar>
              <w:left w:w="105" w:type="dxa"/>
              <w:right w:w="105" w:type="dxa"/>
            </w:tcMar>
          </w:tcPr>
          <w:p w14:paraId="12F108FB" w14:textId="77777777" w:rsidR="00E14588" w:rsidRPr="00E14588" w:rsidRDefault="00E14588" w:rsidP="00E14588">
            <w:pPr>
              <w:spacing w:line="23" w:lineRule="atLeast"/>
            </w:pPr>
            <w:hyperlink r:id="rId654" w:history="1">
              <w:r w:rsidRPr="00E14588">
                <w:rPr>
                  <w:rStyle w:val="Hyperlink"/>
                </w:rPr>
                <w:t>Clean Water Act Section 117, 33 U.S. Code § 1267</w:t>
              </w:r>
            </w:hyperlink>
          </w:p>
        </w:tc>
      </w:tr>
      <w:tr w:rsidR="00E14588" w:rsidRPr="00E14588" w14:paraId="38054918" w14:textId="77777777" w:rsidTr="005C0A83">
        <w:trPr>
          <w:trHeight w:val="300"/>
        </w:trPr>
        <w:tc>
          <w:tcPr>
            <w:tcW w:w="1567" w:type="dxa"/>
            <w:vMerge/>
            <w:tcMar>
              <w:left w:w="105" w:type="dxa"/>
              <w:right w:w="105" w:type="dxa"/>
            </w:tcMar>
            <w:vAlign w:val="center"/>
          </w:tcPr>
          <w:p w14:paraId="41AD77F3" w14:textId="77777777" w:rsidR="00E14588" w:rsidRPr="00E14588" w:rsidRDefault="00E14588" w:rsidP="00E14588">
            <w:pPr>
              <w:spacing w:line="23" w:lineRule="atLeast"/>
            </w:pPr>
          </w:p>
        </w:tc>
        <w:tc>
          <w:tcPr>
            <w:tcW w:w="7777" w:type="dxa"/>
            <w:tcMar>
              <w:left w:w="105" w:type="dxa"/>
              <w:right w:w="105" w:type="dxa"/>
            </w:tcMar>
          </w:tcPr>
          <w:p w14:paraId="36DF8530" w14:textId="77777777" w:rsidR="00E14588" w:rsidRPr="00E14588" w:rsidRDefault="00E14588" w:rsidP="00E14588">
            <w:pPr>
              <w:spacing w:line="23" w:lineRule="atLeast"/>
            </w:pPr>
            <w:hyperlink r:id="rId655" w:history="1">
              <w:r w:rsidRPr="00E14588">
                <w:rPr>
                  <w:rStyle w:val="Hyperlink"/>
                </w:rPr>
                <w:t>Clean Water Act Section 319, 33 U.S. Code § 1329</w:t>
              </w:r>
            </w:hyperlink>
          </w:p>
        </w:tc>
      </w:tr>
      <w:tr w:rsidR="00E14588" w:rsidRPr="00E14588" w14:paraId="34944D14" w14:textId="77777777" w:rsidTr="005C0A83">
        <w:trPr>
          <w:trHeight w:val="300"/>
        </w:trPr>
        <w:tc>
          <w:tcPr>
            <w:tcW w:w="1567" w:type="dxa"/>
            <w:vMerge w:val="restart"/>
            <w:tcMar>
              <w:left w:w="105" w:type="dxa"/>
              <w:right w:w="105" w:type="dxa"/>
            </w:tcMar>
          </w:tcPr>
          <w:p w14:paraId="3DD20293" w14:textId="77777777" w:rsidR="00E14588" w:rsidRPr="00E14588" w:rsidRDefault="00E14588" w:rsidP="00E14588">
            <w:pPr>
              <w:spacing w:line="23" w:lineRule="atLeast"/>
            </w:pPr>
            <w:r w:rsidRPr="00E14588">
              <w:lastRenderedPageBreak/>
              <w:t>US FWS</w:t>
            </w:r>
          </w:p>
        </w:tc>
        <w:tc>
          <w:tcPr>
            <w:tcW w:w="7777" w:type="dxa"/>
            <w:tcMar>
              <w:left w:w="105" w:type="dxa"/>
              <w:right w:w="105" w:type="dxa"/>
            </w:tcMar>
          </w:tcPr>
          <w:p w14:paraId="3CB9879C" w14:textId="77777777" w:rsidR="00E14588" w:rsidRPr="00E14588" w:rsidRDefault="00E14588" w:rsidP="00E14588">
            <w:pPr>
              <w:spacing w:line="23" w:lineRule="atLeast"/>
            </w:pPr>
            <w:r w:rsidRPr="00E14588">
              <w:t>Chesapeake WILD Act -</w:t>
            </w:r>
            <w:r w:rsidRPr="00E14588">
              <w:rPr>
                <w:b/>
                <w:bCs/>
              </w:rPr>
              <w:t xml:space="preserve"> </w:t>
            </w:r>
            <w:r w:rsidRPr="00E14588">
              <w:t>16 U.S.C. § 3703 note; enacted via Title I, Section 111 of the America's Conservation Enhancement (ACE) Act (Public Law No: 116-188)</w:t>
            </w:r>
          </w:p>
        </w:tc>
      </w:tr>
      <w:tr w:rsidR="00E14588" w:rsidRPr="00E14588" w14:paraId="6F7593A3" w14:textId="77777777" w:rsidTr="005C0A83">
        <w:trPr>
          <w:trHeight w:val="300"/>
        </w:trPr>
        <w:tc>
          <w:tcPr>
            <w:tcW w:w="1567" w:type="dxa"/>
            <w:vMerge/>
            <w:tcMar>
              <w:left w:w="105" w:type="dxa"/>
              <w:right w:w="105" w:type="dxa"/>
            </w:tcMar>
          </w:tcPr>
          <w:p w14:paraId="385DD733" w14:textId="77777777" w:rsidR="00E14588" w:rsidRPr="00E14588" w:rsidRDefault="00E14588" w:rsidP="00E14588">
            <w:pPr>
              <w:spacing w:line="23" w:lineRule="atLeast"/>
            </w:pPr>
          </w:p>
        </w:tc>
        <w:tc>
          <w:tcPr>
            <w:tcW w:w="7777" w:type="dxa"/>
            <w:tcMar>
              <w:left w:w="105" w:type="dxa"/>
              <w:right w:w="105" w:type="dxa"/>
            </w:tcMar>
          </w:tcPr>
          <w:p w14:paraId="03159EB1" w14:textId="77777777" w:rsidR="00E14588" w:rsidRPr="00E14588" w:rsidRDefault="00E14588" w:rsidP="00E14588">
            <w:pPr>
              <w:spacing w:line="23" w:lineRule="atLeast"/>
            </w:pPr>
            <w:r w:rsidRPr="00E14588">
              <w:t>Migratory Bird Treaty Act - Codified under 16 U.S.C. §§ 703–712.</w:t>
            </w:r>
          </w:p>
        </w:tc>
      </w:tr>
      <w:tr w:rsidR="00E14588" w:rsidRPr="00E14588" w14:paraId="5A7C69CE" w14:textId="77777777" w:rsidTr="005C0A83">
        <w:trPr>
          <w:trHeight w:val="300"/>
        </w:trPr>
        <w:tc>
          <w:tcPr>
            <w:tcW w:w="1567" w:type="dxa"/>
            <w:vMerge/>
            <w:tcMar>
              <w:left w:w="105" w:type="dxa"/>
              <w:right w:w="105" w:type="dxa"/>
            </w:tcMar>
          </w:tcPr>
          <w:p w14:paraId="0CADBBEC" w14:textId="77777777" w:rsidR="00E14588" w:rsidRPr="00E14588" w:rsidRDefault="00E14588" w:rsidP="00E14588">
            <w:pPr>
              <w:spacing w:line="23" w:lineRule="atLeast"/>
            </w:pPr>
          </w:p>
        </w:tc>
        <w:tc>
          <w:tcPr>
            <w:tcW w:w="7777" w:type="dxa"/>
            <w:tcMar>
              <w:left w:w="105" w:type="dxa"/>
              <w:right w:w="105" w:type="dxa"/>
            </w:tcMar>
          </w:tcPr>
          <w:p w14:paraId="000EFFEA" w14:textId="77777777" w:rsidR="00E14588" w:rsidRPr="00E14588" w:rsidRDefault="00E14588" w:rsidP="00E14588">
            <w:pPr>
              <w:spacing w:line="23" w:lineRule="atLeast"/>
            </w:pPr>
            <w:r w:rsidRPr="00E14588">
              <w:t>National Wildlife Refuge System Improvement Act - Codified under 16 U.S.C. §§ 668dd–668ee</w:t>
            </w:r>
          </w:p>
        </w:tc>
      </w:tr>
      <w:tr w:rsidR="00E14588" w:rsidRPr="00E14588" w14:paraId="4EF0FFEB" w14:textId="77777777" w:rsidTr="005C0A83">
        <w:trPr>
          <w:trHeight w:val="300"/>
        </w:trPr>
        <w:tc>
          <w:tcPr>
            <w:tcW w:w="1567" w:type="dxa"/>
            <w:tcMar>
              <w:left w:w="105" w:type="dxa"/>
              <w:right w:w="105" w:type="dxa"/>
            </w:tcMar>
          </w:tcPr>
          <w:p w14:paraId="71F3EDB5" w14:textId="77777777" w:rsidR="00E14588" w:rsidRPr="00E14588" w:rsidRDefault="00E14588" w:rsidP="00E14588">
            <w:pPr>
              <w:spacing w:line="23" w:lineRule="atLeast"/>
            </w:pPr>
            <w:r w:rsidRPr="00E14588">
              <w:t>USFS</w:t>
            </w:r>
          </w:p>
        </w:tc>
        <w:tc>
          <w:tcPr>
            <w:tcW w:w="7777" w:type="dxa"/>
            <w:tcMar>
              <w:left w:w="105" w:type="dxa"/>
              <w:right w:w="105" w:type="dxa"/>
            </w:tcMar>
          </w:tcPr>
          <w:p w14:paraId="35F3397B" w14:textId="77777777" w:rsidR="00E14588" w:rsidRPr="00E14588" w:rsidRDefault="00E14588" w:rsidP="00E14588">
            <w:pPr>
              <w:spacing w:line="23" w:lineRule="atLeast"/>
            </w:pPr>
            <w:hyperlink r:id="rId656">
              <w:r w:rsidRPr="00E14588">
                <w:rPr>
                  <w:rStyle w:val="Hyperlink"/>
                </w:rPr>
                <w:t>Cooperative Forestry Assistance Act of 1978</w:t>
              </w:r>
            </w:hyperlink>
            <w:r w:rsidRPr="00E14588">
              <w:rPr>
                <w:u w:val="single"/>
              </w:rPr>
              <w:t xml:space="preserve"> (16 U.S.C. Chapter 41)</w:t>
            </w:r>
          </w:p>
        </w:tc>
      </w:tr>
    </w:tbl>
    <w:p w14:paraId="0E96CB37" w14:textId="77777777" w:rsidR="00E14588" w:rsidRPr="00E14588" w:rsidRDefault="00E14588" w:rsidP="00E14588">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E14588" w:rsidRPr="00E14588" w14:paraId="4DEEE5B5" w14:textId="77777777" w:rsidTr="005C0A83">
        <w:trPr>
          <w:trHeight w:val="300"/>
        </w:trPr>
        <w:tc>
          <w:tcPr>
            <w:tcW w:w="9344" w:type="dxa"/>
            <w:gridSpan w:val="2"/>
            <w:tcMar>
              <w:left w:w="105" w:type="dxa"/>
              <w:right w:w="105" w:type="dxa"/>
            </w:tcMar>
          </w:tcPr>
          <w:p w14:paraId="49FEC596" w14:textId="77777777" w:rsidR="00E14588" w:rsidRPr="00E14588" w:rsidRDefault="00E14588" w:rsidP="00E14588">
            <w:pPr>
              <w:pStyle w:val="Heading4"/>
            </w:pPr>
            <w:bookmarkStart w:id="243" w:name="_Toc243295382"/>
            <w:bookmarkStart w:id="244" w:name="_Toc243297216"/>
            <w:bookmarkStart w:id="245" w:name="_Toc243574138"/>
            <w:bookmarkStart w:id="246" w:name="_Toc243575858"/>
            <w:r w:rsidRPr="00E14588">
              <w:t>Outcome: Land Use Planning &amp; Decision Support</w:t>
            </w:r>
            <w:bookmarkEnd w:id="243"/>
            <w:bookmarkEnd w:id="244"/>
            <w:bookmarkEnd w:id="245"/>
            <w:bookmarkEnd w:id="246"/>
          </w:p>
        </w:tc>
      </w:tr>
      <w:tr w:rsidR="00E14588" w:rsidRPr="00E14588" w14:paraId="108EAF47" w14:textId="77777777" w:rsidTr="005C0A83">
        <w:trPr>
          <w:trHeight w:val="300"/>
        </w:trPr>
        <w:tc>
          <w:tcPr>
            <w:tcW w:w="1567" w:type="dxa"/>
            <w:tcMar>
              <w:left w:w="105" w:type="dxa"/>
              <w:right w:w="105" w:type="dxa"/>
            </w:tcMar>
          </w:tcPr>
          <w:p w14:paraId="60EF1EE7" w14:textId="77777777" w:rsidR="00E14588" w:rsidRPr="00E14588" w:rsidRDefault="00E14588" w:rsidP="00E14588">
            <w:pPr>
              <w:spacing w:line="23" w:lineRule="atLeast"/>
            </w:pPr>
            <w:r w:rsidRPr="00E14588">
              <w:rPr>
                <w:b/>
                <w:bCs/>
              </w:rPr>
              <w:t>Signatory</w:t>
            </w:r>
          </w:p>
        </w:tc>
        <w:tc>
          <w:tcPr>
            <w:tcW w:w="7777" w:type="dxa"/>
            <w:tcMar>
              <w:left w:w="105" w:type="dxa"/>
              <w:right w:w="105" w:type="dxa"/>
            </w:tcMar>
          </w:tcPr>
          <w:p w14:paraId="50816F11" w14:textId="77777777" w:rsidR="00E14588" w:rsidRPr="00E14588" w:rsidRDefault="00E14588" w:rsidP="00E14588">
            <w:pPr>
              <w:spacing w:line="23" w:lineRule="atLeast"/>
            </w:pPr>
            <w:r w:rsidRPr="00E14588">
              <w:rPr>
                <w:b/>
                <w:bCs/>
              </w:rPr>
              <w:t xml:space="preserve">Statutory Authority </w:t>
            </w:r>
          </w:p>
        </w:tc>
      </w:tr>
      <w:tr w:rsidR="00E14588" w:rsidRPr="00E14588" w14:paraId="2B0D3E52"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4CE6F0F0" w14:textId="77777777" w:rsidR="00E14588" w:rsidRPr="00E14588" w:rsidRDefault="00E14588" w:rsidP="00E14588">
            <w:pPr>
              <w:spacing w:line="23" w:lineRule="atLeast"/>
            </w:pPr>
            <w:r w:rsidRPr="00E14588">
              <w:t>District of Columbia</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52B5FF3A" w14:textId="77777777" w:rsidR="00E14588" w:rsidRPr="00E14588" w:rsidRDefault="00E14588" w:rsidP="00E14588">
            <w:pPr>
              <w:spacing w:line="23" w:lineRule="atLeast"/>
            </w:pPr>
            <w:r w:rsidRPr="00E14588">
              <w:t>Zoning Act of 1938, approved June 20, 1938 (52 Stat. 797; D.C. Official Code § 6-641.01 (2008 Repl.); Green Area Ratio 11-C DCMR § 600</w:t>
            </w:r>
          </w:p>
        </w:tc>
      </w:tr>
      <w:tr w:rsidR="00E14588" w:rsidRPr="00E14588" w14:paraId="0EA0C58F" w14:textId="77777777" w:rsidTr="005C0A83">
        <w:trPr>
          <w:trHeight w:val="300"/>
        </w:trPr>
        <w:tc>
          <w:tcPr>
            <w:tcW w:w="1567" w:type="dxa"/>
            <w:vMerge/>
            <w:vAlign w:val="center"/>
          </w:tcPr>
          <w:p w14:paraId="361C98FF" w14:textId="77777777" w:rsidR="00E14588" w:rsidRPr="00E14588" w:rsidRDefault="00E14588" w:rsidP="00E14588">
            <w:pPr>
              <w:spacing w:line="23" w:lineRule="atLeast"/>
            </w:pPr>
          </w:p>
        </w:tc>
        <w:tc>
          <w:tcPr>
            <w:tcW w:w="7777" w:type="dxa"/>
            <w:tcBorders>
              <w:top w:val="single" w:sz="8" w:space="0" w:color="000000" w:themeColor="text1"/>
              <w:left w:val="nil"/>
              <w:bottom w:val="single" w:sz="8" w:space="0" w:color="auto"/>
              <w:right w:val="single" w:sz="8" w:space="0" w:color="auto"/>
            </w:tcBorders>
            <w:tcMar>
              <w:left w:w="105" w:type="dxa"/>
              <w:right w:w="105" w:type="dxa"/>
            </w:tcMar>
          </w:tcPr>
          <w:p w14:paraId="022633E0" w14:textId="77777777" w:rsidR="00E14588" w:rsidRPr="00E14588" w:rsidRDefault="00E14588" w:rsidP="00E14588">
            <w:pPr>
              <w:spacing w:line="23" w:lineRule="atLeast"/>
            </w:pPr>
            <w:bookmarkStart w:id="247" w:name="_Toc243295383"/>
            <w:r w:rsidRPr="00E14588">
              <w:t>D.C. Law 24-20. Comprehensive Plan Amendment Act of 2021</w:t>
            </w:r>
            <w:bookmarkEnd w:id="247"/>
          </w:p>
        </w:tc>
      </w:tr>
      <w:tr w:rsidR="00E14588" w:rsidRPr="00E14588" w14:paraId="69A9AE1F" w14:textId="77777777" w:rsidTr="005C0A83">
        <w:trPr>
          <w:trHeight w:val="300"/>
        </w:trPr>
        <w:tc>
          <w:tcPr>
            <w:tcW w:w="1567" w:type="dxa"/>
            <w:vMerge w:val="restart"/>
            <w:tcMar>
              <w:left w:w="105" w:type="dxa"/>
              <w:right w:w="105" w:type="dxa"/>
            </w:tcMar>
          </w:tcPr>
          <w:p w14:paraId="48C7C6BC" w14:textId="77777777" w:rsidR="00E14588" w:rsidRPr="00E14588" w:rsidRDefault="00E14588" w:rsidP="00E14588">
            <w:pPr>
              <w:spacing w:line="23" w:lineRule="atLeast"/>
            </w:pPr>
            <w:r w:rsidRPr="00E14588">
              <w:t>Maryland</w:t>
            </w:r>
          </w:p>
        </w:tc>
        <w:tc>
          <w:tcPr>
            <w:tcW w:w="7777" w:type="dxa"/>
            <w:tcMar>
              <w:left w:w="105" w:type="dxa"/>
              <w:right w:w="105" w:type="dxa"/>
            </w:tcMar>
          </w:tcPr>
          <w:p w14:paraId="331FE53A" w14:textId="77777777" w:rsidR="00E14588" w:rsidRPr="00E14588" w:rsidRDefault="00E14588" w:rsidP="00E14588">
            <w:pPr>
              <w:spacing w:line="23" w:lineRule="atLeast"/>
            </w:pPr>
            <w:r w:rsidRPr="00E14588">
              <w:rPr>
                <w:u w:val="single"/>
              </w:rPr>
              <w:t xml:space="preserve">COMAR 27 Critical Area Commission </w:t>
            </w:r>
          </w:p>
        </w:tc>
      </w:tr>
      <w:tr w:rsidR="00E14588" w:rsidRPr="00E14588" w14:paraId="6F7D49D7" w14:textId="77777777" w:rsidTr="005C0A83">
        <w:trPr>
          <w:trHeight w:val="300"/>
        </w:trPr>
        <w:tc>
          <w:tcPr>
            <w:tcW w:w="1567" w:type="dxa"/>
            <w:vMerge/>
            <w:vAlign w:val="center"/>
          </w:tcPr>
          <w:p w14:paraId="2D89C31D" w14:textId="77777777" w:rsidR="00E14588" w:rsidRPr="00E14588" w:rsidRDefault="00E14588" w:rsidP="00E14588">
            <w:pPr>
              <w:spacing w:line="23" w:lineRule="atLeast"/>
            </w:pPr>
          </w:p>
        </w:tc>
        <w:tc>
          <w:tcPr>
            <w:tcW w:w="7777" w:type="dxa"/>
            <w:tcMar>
              <w:left w:w="105" w:type="dxa"/>
              <w:right w:w="105" w:type="dxa"/>
            </w:tcMar>
          </w:tcPr>
          <w:p w14:paraId="190EFFF0" w14:textId="77777777" w:rsidR="00E14588" w:rsidRPr="00E14588" w:rsidRDefault="00E14588" w:rsidP="00E14588">
            <w:pPr>
              <w:spacing w:line="23" w:lineRule="atLeast"/>
            </w:pPr>
            <w:hyperlink r:id="rId657">
              <w:r w:rsidRPr="00E14588">
                <w:rPr>
                  <w:rStyle w:val="Hyperlink"/>
                </w:rPr>
                <w:t xml:space="preserve">MD Public Safety Code §14–1201 - §14–1204 </w:t>
              </w:r>
            </w:hyperlink>
            <w:r w:rsidRPr="00E14588">
              <w:rPr>
                <w:u w:val="single"/>
              </w:rPr>
              <w:t>O</w:t>
            </w:r>
            <w:r w:rsidRPr="00E14588">
              <w:t>ffice of Resilience</w:t>
            </w:r>
          </w:p>
        </w:tc>
      </w:tr>
      <w:tr w:rsidR="00E14588" w:rsidRPr="00E14588" w14:paraId="3B397573" w14:textId="77777777" w:rsidTr="005C0A83">
        <w:trPr>
          <w:trHeight w:val="300"/>
        </w:trPr>
        <w:tc>
          <w:tcPr>
            <w:tcW w:w="1567" w:type="dxa"/>
            <w:vMerge w:val="restart"/>
            <w:tcMar>
              <w:left w:w="105" w:type="dxa"/>
              <w:right w:w="105" w:type="dxa"/>
            </w:tcMar>
          </w:tcPr>
          <w:p w14:paraId="3486AB07" w14:textId="77777777" w:rsidR="00E14588" w:rsidRPr="00E14588" w:rsidRDefault="00E14588" w:rsidP="00E14588">
            <w:pPr>
              <w:spacing w:line="23" w:lineRule="atLeast"/>
            </w:pPr>
            <w:r w:rsidRPr="00E14588">
              <w:t>Pennsylvania</w:t>
            </w:r>
          </w:p>
        </w:tc>
        <w:tc>
          <w:tcPr>
            <w:tcW w:w="7777" w:type="dxa"/>
            <w:tcMar>
              <w:left w:w="105" w:type="dxa"/>
              <w:right w:w="105" w:type="dxa"/>
            </w:tcMar>
          </w:tcPr>
          <w:p w14:paraId="2D5BF101" w14:textId="77777777" w:rsidR="00E14588" w:rsidRPr="00E14588" w:rsidRDefault="00E14588" w:rsidP="00E14588">
            <w:pPr>
              <w:spacing w:line="23" w:lineRule="atLeast"/>
            </w:pPr>
            <w:hyperlink r:id="rId658">
              <w:r w:rsidRPr="00E14588">
                <w:rPr>
                  <w:rStyle w:val="Hyperlink"/>
                </w:rPr>
                <w:t>PA Clean Streams Law</w:t>
              </w:r>
            </w:hyperlink>
          </w:p>
        </w:tc>
      </w:tr>
      <w:tr w:rsidR="00E14588" w:rsidRPr="00E14588" w14:paraId="30FA4D57" w14:textId="77777777" w:rsidTr="005C0A83">
        <w:trPr>
          <w:trHeight w:val="300"/>
        </w:trPr>
        <w:tc>
          <w:tcPr>
            <w:tcW w:w="1567" w:type="dxa"/>
            <w:vMerge/>
            <w:vAlign w:val="center"/>
          </w:tcPr>
          <w:p w14:paraId="265B9E90" w14:textId="77777777" w:rsidR="00E14588" w:rsidRPr="00E14588" w:rsidRDefault="00E14588" w:rsidP="00E14588">
            <w:pPr>
              <w:spacing w:line="23" w:lineRule="atLeast"/>
            </w:pPr>
          </w:p>
        </w:tc>
        <w:tc>
          <w:tcPr>
            <w:tcW w:w="7777" w:type="dxa"/>
            <w:tcMar>
              <w:left w:w="105" w:type="dxa"/>
              <w:right w:w="105" w:type="dxa"/>
            </w:tcMar>
          </w:tcPr>
          <w:p w14:paraId="23DEAF5D" w14:textId="77777777" w:rsidR="00E14588" w:rsidRPr="00E14588" w:rsidRDefault="00E14588" w:rsidP="00E14588">
            <w:pPr>
              <w:spacing w:line="23" w:lineRule="atLeast"/>
            </w:pPr>
            <w:hyperlink r:id="rId659">
              <w:r w:rsidRPr="00E14588">
                <w:rPr>
                  <w:rStyle w:val="Hyperlink"/>
                </w:rPr>
                <w:t>25 Pa. Code Chapter 102. Erosion And Sediment Control</w:t>
              </w:r>
            </w:hyperlink>
          </w:p>
        </w:tc>
      </w:tr>
      <w:tr w:rsidR="00E14588" w:rsidRPr="00E14588" w14:paraId="1A7E215D" w14:textId="77777777" w:rsidTr="005C0A83">
        <w:trPr>
          <w:trHeight w:val="300"/>
        </w:trPr>
        <w:tc>
          <w:tcPr>
            <w:tcW w:w="1567" w:type="dxa"/>
            <w:vMerge/>
            <w:vAlign w:val="center"/>
          </w:tcPr>
          <w:p w14:paraId="0D75D22F" w14:textId="77777777" w:rsidR="00E14588" w:rsidRPr="00E14588" w:rsidRDefault="00E14588" w:rsidP="00E14588">
            <w:pPr>
              <w:spacing w:line="23" w:lineRule="atLeast"/>
            </w:pPr>
          </w:p>
        </w:tc>
        <w:tc>
          <w:tcPr>
            <w:tcW w:w="7777" w:type="dxa"/>
            <w:tcMar>
              <w:left w:w="105" w:type="dxa"/>
              <w:right w:w="105" w:type="dxa"/>
            </w:tcMar>
          </w:tcPr>
          <w:p w14:paraId="7C0D04CD" w14:textId="77777777" w:rsidR="00E14588" w:rsidRPr="00E14588" w:rsidRDefault="00E14588" w:rsidP="00E14588">
            <w:pPr>
              <w:spacing w:line="23" w:lineRule="atLeast"/>
            </w:pPr>
            <w:hyperlink r:id="rId660">
              <w:r w:rsidRPr="00E14588">
                <w:rPr>
                  <w:rStyle w:val="Hyperlink"/>
                </w:rPr>
                <w:t>PA ACRE Law (Act 38)</w:t>
              </w:r>
            </w:hyperlink>
          </w:p>
        </w:tc>
      </w:tr>
      <w:tr w:rsidR="00E14588" w:rsidRPr="00E14588" w14:paraId="6A1EF482" w14:textId="77777777" w:rsidTr="005C0A83">
        <w:trPr>
          <w:trHeight w:val="300"/>
        </w:trPr>
        <w:tc>
          <w:tcPr>
            <w:tcW w:w="1567" w:type="dxa"/>
            <w:vMerge/>
            <w:tcMar>
              <w:left w:w="105" w:type="dxa"/>
              <w:right w:w="105" w:type="dxa"/>
            </w:tcMar>
          </w:tcPr>
          <w:p w14:paraId="73D2AE0B" w14:textId="77777777" w:rsidR="00E14588" w:rsidRPr="00E14588" w:rsidRDefault="00E14588" w:rsidP="00E14588">
            <w:pPr>
              <w:spacing w:line="23" w:lineRule="atLeast"/>
            </w:pPr>
          </w:p>
        </w:tc>
        <w:tc>
          <w:tcPr>
            <w:tcW w:w="7777" w:type="dxa"/>
            <w:tcMar>
              <w:left w:w="105" w:type="dxa"/>
              <w:right w:w="105" w:type="dxa"/>
            </w:tcMar>
          </w:tcPr>
          <w:p w14:paraId="746BE436" w14:textId="77777777" w:rsidR="00E14588" w:rsidRPr="00E14588" w:rsidRDefault="00E14588" w:rsidP="00E14588">
            <w:pPr>
              <w:spacing w:line="23" w:lineRule="atLeast"/>
            </w:pPr>
            <w:hyperlink r:id="rId661">
              <w:r w:rsidRPr="00E14588">
                <w:rPr>
                  <w:rStyle w:val="Hyperlink"/>
                </w:rPr>
                <w:t>Pennsylvania Municipalities Planning Code</w:t>
              </w:r>
            </w:hyperlink>
          </w:p>
        </w:tc>
      </w:tr>
      <w:tr w:rsidR="00E14588" w:rsidRPr="00E14588" w14:paraId="33F4A81D" w14:textId="77777777" w:rsidTr="005C0A83">
        <w:trPr>
          <w:trHeight w:val="300"/>
        </w:trPr>
        <w:tc>
          <w:tcPr>
            <w:tcW w:w="1567" w:type="dxa"/>
            <w:vMerge w:val="restart"/>
            <w:tcMar>
              <w:left w:w="105" w:type="dxa"/>
              <w:right w:w="105" w:type="dxa"/>
            </w:tcMar>
          </w:tcPr>
          <w:p w14:paraId="40971A09" w14:textId="77777777" w:rsidR="00E14588" w:rsidRPr="00E14588" w:rsidRDefault="00E14588" w:rsidP="00E14588">
            <w:pPr>
              <w:spacing w:line="23" w:lineRule="atLeast"/>
            </w:pPr>
            <w:r w:rsidRPr="00E14588">
              <w:t>Chesapeake Bay Commission</w:t>
            </w:r>
          </w:p>
        </w:tc>
        <w:tc>
          <w:tcPr>
            <w:tcW w:w="7777" w:type="dxa"/>
            <w:tcMar>
              <w:left w:w="105" w:type="dxa"/>
              <w:right w:w="105" w:type="dxa"/>
            </w:tcMar>
          </w:tcPr>
          <w:p w14:paraId="7FCE99F1" w14:textId="77777777" w:rsidR="00E14588" w:rsidRPr="00E14588" w:rsidRDefault="00E14588" w:rsidP="00E14588">
            <w:pPr>
              <w:spacing w:line="23" w:lineRule="atLeast"/>
              <w:rPr>
                <w:u w:val="single"/>
              </w:rPr>
            </w:pPr>
            <w:hyperlink r:id="rId662">
              <w:r w:rsidRPr="00E14588">
                <w:rPr>
                  <w:rStyle w:val="Hyperlink"/>
                </w:rPr>
                <w:t>Va. Code § 30-240</w:t>
              </w:r>
            </w:hyperlink>
          </w:p>
        </w:tc>
      </w:tr>
      <w:tr w:rsidR="00E14588" w:rsidRPr="00E14588" w14:paraId="00A06E79" w14:textId="77777777" w:rsidTr="005C0A83">
        <w:trPr>
          <w:trHeight w:val="300"/>
        </w:trPr>
        <w:tc>
          <w:tcPr>
            <w:tcW w:w="1567" w:type="dxa"/>
            <w:vMerge/>
            <w:tcMar>
              <w:left w:w="105" w:type="dxa"/>
              <w:right w:w="105" w:type="dxa"/>
            </w:tcMar>
          </w:tcPr>
          <w:p w14:paraId="4BE23A39" w14:textId="77777777" w:rsidR="00E14588" w:rsidRPr="00E14588" w:rsidRDefault="00E14588" w:rsidP="00E14588">
            <w:pPr>
              <w:spacing w:line="23" w:lineRule="atLeast"/>
            </w:pPr>
          </w:p>
        </w:tc>
        <w:tc>
          <w:tcPr>
            <w:tcW w:w="7777" w:type="dxa"/>
            <w:tcMar>
              <w:left w:w="105" w:type="dxa"/>
              <w:right w:w="105" w:type="dxa"/>
            </w:tcMar>
          </w:tcPr>
          <w:p w14:paraId="40E086CE" w14:textId="77777777" w:rsidR="00E14588" w:rsidRPr="00E14588" w:rsidRDefault="00E14588" w:rsidP="00E14588">
            <w:pPr>
              <w:spacing w:line="23" w:lineRule="atLeast"/>
              <w:rPr>
                <w:u w:val="single"/>
              </w:rPr>
            </w:pPr>
            <w:hyperlink r:id="rId663">
              <w:r w:rsidRPr="00E14588">
                <w:rPr>
                  <w:rStyle w:val="Hyperlink"/>
                </w:rPr>
                <w:t>MD Natural Resources Code §8-301</w:t>
              </w:r>
            </w:hyperlink>
          </w:p>
        </w:tc>
      </w:tr>
      <w:tr w:rsidR="00E14588" w:rsidRPr="00E14588" w14:paraId="3D1E0592" w14:textId="77777777" w:rsidTr="005C0A83">
        <w:trPr>
          <w:trHeight w:val="300"/>
        </w:trPr>
        <w:tc>
          <w:tcPr>
            <w:tcW w:w="1567" w:type="dxa"/>
            <w:vMerge/>
            <w:tcMar>
              <w:left w:w="105" w:type="dxa"/>
              <w:right w:w="105" w:type="dxa"/>
            </w:tcMar>
          </w:tcPr>
          <w:p w14:paraId="25BABF12" w14:textId="77777777" w:rsidR="00E14588" w:rsidRPr="00E14588" w:rsidRDefault="00E14588" w:rsidP="00E14588">
            <w:pPr>
              <w:spacing w:line="23" w:lineRule="atLeast"/>
            </w:pPr>
          </w:p>
        </w:tc>
        <w:tc>
          <w:tcPr>
            <w:tcW w:w="7777" w:type="dxa"/>
            <w:tcMar>
              <w:left w:w="105" w:type="dxa"/>
              <w:right w:w="105" w:type="dxa"/>
            </w:tcMar>
          </w:tcPr>
          <w:p w14:paraId="0840E857" w14:textId="77777777" w:rsidR="00E14588" w:rsidRPr="00E14588" w:rsidRDefault="00E14588" w:rsidP="00E14588">
            <w:pPr>
              <w:spacing w:line="23" w:lineRule="atLeast"/>
              <w:rPr>
                <w:u w:val="single"/>
              </w:rPr>
            </w:pPr>
            <w:hyperlink r:id="rId664">
              <w:r w:rsidRPr="00E14588">
                <w:rPr>
                  <w:rStyle w:val="Hyperlink"/>
                </w:rPr>
                <w:t>1985, June 25, P.L. 64, No. 25</w:t>
              </w:r>
            </w:hyperlink>
          </w:p>
        </w:tc>
      </w:tr>
      <w:tr w:rsidR="00E14588" w:rsidRPr="00E14588" w14:paraId="7D7C3643" w14:textId="77777777" w:rsidTr="005C0A83">
        <w:trPr>
          <w:trHeight w:val="300"/>
        </w:trPr>
        <w:tc>
          <w:tcPr>
            <w:tcW w:w="1567" w:type="dxa"/>
            <w:tcMar>
              <w:left w:w="105" w:type="dxa"/>
              <w:right w:w="105" w:type="dxa"/>
            </w:tcMar>
          </w:tcPr>
          <w:p w14:paraId="43C87776" w14:textId="77777777" w:rsidR="00E14588" w:rsidRPr="00E14588" w:rsidRDefault="00E14588" w:rsidP="00E14588">
            <w:pPr>
              <w:spacing w:line="23" w:lineRule="atLeast"/>
            </w:pPr>
            <w:r w:rsidRPr="00E14588">
              <w:t xml:space="preserve">EPA </w:t>
            </w:r>
          </w:p>
        </w:tc>
        <w:tc>
          <w:tcPr>
            <w:tcW w:w="7777" w:type="dxa"/>
            <w:tcMar>
              <w:left w:w="105" w:type="dxa"/>
              <w:right w:w="105" w:type="dxa"/>
            </w:tcMar>
          </w:tcPr>
          <w:p w14:paraId="7C9BBBAF" w14:textId="77777777" w:rsidR="00E14588" w:rsidRPr="00E14588" w:rsidRDefault="00E14588" w:rsidP="00E14588">
            <w:pPr>
              <w:spacing w:line="23" w:lineRule="atLeast"/>
            </w:pPr>
            <w:hyperlink r:id="rId665" w:history="1">
              <w:r w:rsidRPr="00E14588">
                <w:rPr>
                  <w:rStyle w:val="Hyperlink"/>
                </w:rPr>
                <w:t>Clean Water Act Section 117, 33 U.S. Code § 1267</w:t>
              </w:r>
            </w:hyperlink>
          </w:p>
        </w:tc>
      </w:tr>
      <w:tr w:rsidR="00E14588" w:rsidRPr="00E14588" w14:paraId="796C2DBE"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auto"/>
            </w:tcBorders>
            <w:tcMar>
              <w:left w:w="108" w:type="dxa"/>
              <w:right w:w="108" w:type="dxa"/>
            </w:tcMar>
          </w:tcPr>
          <w:p w14:paraId="213A94C3" w14:textId="77777777" w:rsidR="00E14588" w:rsidRPr="00E14588" w:rsidRDefault="00E14588" w:rsidP="00E14588">
            <w:pPr>
              <w:spacing w:line="23" w:lineRule="atLeast"/>
            </w:pPr>
            <w:r w:rsidRPr="00E14588">
              <w:t>USACE</w:t>
            </w:r>
          </w:p>
        </w:tc>
        <w:tc>
          <w:tcPr>
            <w:tcW w:w="7777" w:type="dxa"/>
            <w:tcBorders>
              <w:top w:val="single" w:sz="8" w:space="0" w:color="auto"/>
              <w:left w:val="single" w:sz="8" w:space="0" w:color="auto"/>
              <w:bottom w:val="single" w:sz="8" w:space="0" w:color="auto"/>
              <w:right w:val="single" w:sz="8" w:space="0" w:color="auto"/>
            </w:tcBorders>
            <w:tcMar>
              <w:left w:w="108" w:type="dxa"/>
              <w:right w:w="108" w:type="dxa"/>
            </w:tcMar>
          </w:tcPr>
          <w:p w14:paraId="5F69D062" w14:textId="77777777" w:rsidR="00E14588" w:rsidRPr="00E14588" w:rsidRDefault="00E14588" w:rsidP="00E14588">
            <w:pPr>
              <w:spacing w:line="23" w:lineRule="atLeast"/>
            </w:pPr>
            <w:r w:rsidRPr="00E14588">
              <w:rPr>
                <w:u w:val="single"/>
              </w:rPr>
              <w:t>Section 22, Water Resources Development Act of 1974, as amended (Planning Assistance to States)</w:t>
            </w:r>
          </w:p>
        </w:tc>
      </w:tr>
      <w:tr w:rsidR="00E14588" w:rsidRPr="00E14588" w14:paraId="6B18C9A0" w14:textId="77777777" w:rsidTr="005C0A83">
        <w:trPr>
          <w:trHeight w:val="300"/>
        </w:trPr>
        <w:tc>
          <w:tcPr>
            <w:tcW w:w="1567" w:type="dxa"/>
            <w:vMerge/>
            <w:tcBorders>
              <w:top w:val="single" w:sz="0" w:space="0" w:color="auto"/>
              <w:left w:val="single" w:sz="0" w:space="0" w:color="auto"/>
              <w:bottom w:val="single" w:sz="0" w:space="0" w:color="auto"/>
              <w:right w:val="single" w:sz="0" w:space="0" w:color="auto"/>
            </w:tcBorders>
            <w:tcMar>
              <w:left w:w="108" w:type="dxa"/>
              <w:right w:w="108" w:type="dxa"/>
            </w:tcMar>
            <w:vAlign w:val="center"/>
          </w:tcPr>
          <w:p w14:paraId="4623D2AD" w14:textId="77777777" w:rsidR="00E14588" w:rsidRPr="00E14588" w:rsidRDefault="00E14588" w:rsidP="00E14588">
            <w:pPr>
              <w:spacing w:line="23" w:lineRule="atLeast"/>
            </w:pPr>
          </w:p>
        </w:tc>
        <w:tc>
          <w:tcPr>
            <w:tcW w:w="7777" w:type="dxa"/>
            <w:tcBorders>
              <w:top w:val="single" w:sz="8" w:space="0" w:color="auto"/>
              <w:left w:val="nil"/>
              <w:bottom w:val="single" w:sz="8" w:space="0" w:color="auto"/>
              <w:right w:val="single" w:sz="8" w:space="0" w:color="auto"/>
            </w:tcBorders>
            <w:tcMar>
              <w:left w:w="108" w:type="dxa"/>
              <w:right w:w="108" w:type="dxa"/>
            </w:tcMar>
          </w:tcPr>
          <w:p w14:paraId="67560C0A" w14:textId="77777777" w:rsidR="00E14588" w:rsidRPr="00E14588" w:rsidRDefault="00E14588" w:rsidP="00E14588">
            <w:pPr>
              <w:spacing w:line="23" w:lineRule="atLeast"/>
            </w:pPr>
            <w:r w:rsidRPr="00E14588">
              <w:rPr>
                <w:u w:val="single"/>
              </w:rPr>
              <w:t>Section 206, Flood Control Act of 1960, as amended (Floodplain Management Services)</w:t>
            </w:r>
          </w:p>
        </w:tc>
      </w:tr>
      <w:tr w:rsidR="00E14588" w:rsidRPr="00E14588" w14:paraId="715D7560"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30FBF1D7" w14:textId="77777777" w:rsidR="00E14588" w:rsidRPr="00E14588" w:rsidRDefault="00E14588" w:rsidP="00E14588">
            <w:pPr>
              <w:spacing w:line="23" w:lineRule="atLeast"/>
            </w:pPr>
            <w:r w:rsidRPr="00E14588">
              <w:t>US FWS</w:t>
            </w:r>
          </w:p>
        </w:tc>
        <w:tc>
          <w:tcPr>
            <w:tcW w:w="7777" w:type="dxa"/>
          </w:tcPr>
          <w:p w14:paraId="4C79A28A" w14:textId="77777777" w:rsidR="00E14588" w:rsidRPr="00E14588" w:rsidRDefault="00E14588" w:rsidP="00E14588">
            <w:pPr>
              <w:spacing w:line="23" w:lineRule="atLeast"/>
              <w:rPr>
                <w:u w:val="single"/>
              </w:rPr>
            </w:pPr>
            <w:r w:rsidRPr="00E14588">
              <w:t>Fish and Wildlife Coordination Act - Codified under 16 U.S.C. §§ 661–667e</w:t>
            </w:r>
          </w:p>
        </w:tc>
      </w:tr>
      <w:tr w:rsidR="00E14588" w:rsidRPr="00E14588" w14:paraId="43FDB1DA"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296CDDA3" w14:textId="77777777" w:rsidR="00E14588" w:rsidRPr="00E14588" w:rsidRDefault="00E14588" w:rsidP="00E14588">
            <w:pPr>
              <w:spacing w:line="23" w:lineRule="atLeast"/>
            </w:pPr>
          </w:p>
        </w:tc>
        <w:tc>
          <w:tcPr>
            <w:tcW w:w="7777" w:type="dxa"/>
          </w:tcPr>
          <w:p w14:paraId="507F7022" w14:textId="77777777" w:rsidR="00E14588" w:rsidRPr="00E14588" w:rsidRDefault="00E14588" w:rsidP="00E14588">
            <w:pPr>
              <w:spacing w:line="23" w:lineRule="atLeast"/>
              <w:rPr>
                <w:u w:val="single"/>
              </w:rPr>
            </w:pPr>
            <w:r w:rsidRPr="00E14588">
              <w:t>Clean Water Act - Codified under 33 U.S.C. § 1344</w:t>
            </w:r>
          </w:p>
        </w:tc>
      </w:tr>
    </w:tbl>
    <w:p w14:paraId="769CC871" w14:textId="77777777" w:rsidR="00E14588" w:rsidRPr="00E14588" w:rsidRDefault="00E14588" w:rsidP="00E14588">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E14588" w:rsidRPr="00E14588" w14:paraId="7C882915" w14:textId="77777777" w:rsidTr="005C0A83">
        <w:trPr>
          <w:trHeight w:val="300"/>
        </w:trPr>
        <w:tc>
          <w:tcPr>
            <w:tcW w:w="9344" w:type="dxa"/>
            <w:gridSpan w:val="2"/>
            <w:tcMar>
              <w:left w:w="105" w:type="dxa"/>
              <w:right w:w="105" w:type="dxa"/>
            </w:tcMar>
          </w:tcPr>
          <w:p w14:paraId="77C2857E" w14:textId="77777777" w:rsidR="00E14588" w:rsidRPr="00E14588" w:rsidRDefault="00E14588" w:rsidP="00E14588">
            <w:pPr>
              <w:pStyle w:val="Heading4"/>
            </w:pPr>
            <w:bookmarkStart w:id="248" w:name="_Toc243295384"/>
            <w:bookmarkStart w:id="249" w:name="_Toc243297217"/>
            <w:bookmarkStart w:id="250" w:name="_Toc243574139"/>
            <w:bookmarkStart w:id="251" w:name="_Toc243575859"/>
            <w:r w:rsidRPr="00E14588">
              <w:t>Outcome: Protected Lands</w:t>
            </w:r>
            <w:bookmarkEnd w:id="248"/>
            <w:bookmarkEnd w:id="249"/>
            <w:bookmarkEnd w:id="250"/>
            <w:bookmarkEnd w:id="251"/>
          </w:p>
        </w:tc>
      </w:tr>
      <w:tr w:rsidR="00E14588" w:rsidRPr="00E14588" w14:paraId="23A7797B" w14:textId="77777777" w:rsidTr="005C0A83">
        <w:trPr>
          <w:trHeight w:val="300"/>
        </w:trPr>
        <w:tc>
          <w:tcPr>
            <w:tcW w:w="1567" w:type="dxa"/>
            <w:tcMar>
              <w:left w:w="105" w:type="dxa"/>
              <w:right w:w="105" w:type="dxa"/>
            </w:tcMar>
          </w:tcPr>
          <w:p w14:paraId="0E9D03A4" w14:textId="77777777" w:rsidR="00E14588" w:rsidRPr="00E14588" w:rsidRDefault="00E14588" w:rsidP="00E14588">
            <w:pPr>
              <w:spacing w:line="23" w:lineRule="atLeast"/>
            </w:pPr>
            <w:r w:rsidRPr="00E14588">
              <w:rPr>
                <w:b/>
                <w:bCs/>
              </w:rPr>
              <w:t>Signatory</w:t>
            </w:r>
          </w:p>
        </w:tc>
        <w:tc>
          <w:tcPr>
            <w:tcW w:w="7777" w:type="dxa"/>
            <w:tcMar>
              <w:left w:w="105" w:type="dxa"/>
              <w:right w:w="105" w:type="dxa"/>
            </w:tcMar>
          </w:tcPr>
          <w:p w14:paraId="38A16B8B" w14:textId="77777777" w:rsidR="00E14588" w:rsidRPr="00E14588" w:rsidRDefault="00E14588" w:rsidP="00E14588">
            <w:pPr>
              <w:spacing w:line="23" w:lineRule="atLeast"/>
            </w:pPr>
            <w:r w:rsidRPr="00E14588">
              <w:rPr>
                <w:b/>
                <w:bCs/>
              </w:rPr>
              <w:t xml:space="preserve">Statutory Authority </w:t>
            </w:r>
          </w:p>
        </w:tc>
      </w:tr>
      <w:tr w:rsidR="00E14588" w:rsidRPr="00E14588" w14:paraId="0AC1288D" w14:textId="77777777" w:rsidTr="005C0A83">
        <w:trPr>
          <w:trHeight w:val="300"/>
        </w:trPr>
        <w:tc>
          <w:tcPr>
            <w:tcW w:w="1567" w:type="dxa"/>
            <w:tcMar>
              <w:left w:w="105" w:type="dxa"/>
              <w:right w:w="105" w:type="dxa"/>
            </w:tcMar>
          </w:tcPr>
          <w:p w14:paraId="6AEC302F" w14:textId="77777777" w:rsidR="00E14588" w:rsidRPr="00E14588" w:rsidRDefault="00E14588" w:rsidP="00E14588">
            <w:pPr>
              <w:spacing w:line="23" w:lineRule="atLeast"/>
            </w:pPr>
            <w:r w:rsidRPr="00E14588">
              <w:t>Delaware</w:t>
            </w:r>
          </w:p>
        </w:tc>
        <w:tc>
          <w:tcPr>
            <w:tcW w:w="7777" w:type="dxa"/>
            <w:tcMar>
              <w:left w:w="105" w:type="dxa"/>
              <w:right w:w="105" w:type="dxa"/>
            </w:tcMar>
          </w:tcPr>
          <w:p w14:paraId="02016660" w14:textId="77777777" w:rsidR="00E14588" w:rsidRPr="00E14588" w:rsidRDefault="00E14588" w:rsidP="00E14588">
            <w:pPr>
              <w:spacing w:line="23" w:lineRule="atLeast"/>
            </w:pPr>
            <w:r w:rsidRPr="00E14588">
              <w:rPr>
                <w:u w:val="single"/>
              </w:rPr>
              <w:t xml:space="preserve">Delaware Land Protection Act (creates the Open Space Program): </w:t>
            </w:r>
            <w:hyperlink r:id="rId666">
              <w:r w:rsidRPr="00E14588">
                <w:rPr>
                  <w:rStyle w:val="Hyperlink"/>
                </w:rPr>
                <w:t>https://delcode.delaware.gov/title7/c075/index.html</w:t>
              </w:r>
            </w:hyperlink>
          </w:p>
        </w:tc>
      </w:tr>
      <w:tr w:rsidR="00E14588" w:rsidRPr="00E14588" w14:paraId="5AAAE909"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2F3D5B21" w14:textId="77777777" w:rsidR="00E14588" w:rsidRPr="00E14588" w:rsidRDefault="00E14588" w:rsidP="00E14588">
            <w:pPr>
              <w:spacing w:line="23" w:lineRule="atLeast"/>
            </w:pPr>
            <w:r w:rsidRPr="00E14588">
              <w:t>District of Columbia</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5FDDCA68" w14:textId="77777777" w:rsidR="00E14588" w:rsidRPr="00E14588" w:rsidRDefault="00E14588" w:rsidP="00E14588">
            <w:pPr>
              <w:spacing w:line="23" w:lineRule="atLeast"/>
            </w:pPr>
            <w:bookmarkStart w:id="252" w:name="_Toc243295385"/>
            <w:r w:rsidRPr="00E14588">
              <w:t>D.C. Law 24-20. Comprehensive Plan Amendment Act of 2021.</w:t>
            </w:r>
            <w:bookmarkEnd w:id="252"/>
          </w:p>
        </w:tc>
      </w:tr>
      <w:tr w:rsidR="00E14588" w:rsidRPr="00E14588" w14:paraId="58D93E20" w14:textId="77777777" w:rsidTr="005C0A83">
        <w:trPr>
          <w:trHeight w:val="300"/>
        </w:trPr>
        <w:tc>
          <w:tcPr>
            <w:tcW w:w="1567" w:type="dxa"/>
            <w:vMerge/>
            <w:vAlign w:val="center"/>
          </w:tcPr>
          <w:p w14:paraId="69BAD9FB" w14:textId="77777777" w:rsidR="00E14588" w:rsidRPr="00E14588" w:rsidRDefault="00E14588" w:rsidP="00E14588">
            <w:pPr>
              <w:spacing w:line="23" w:lineRule="atLeast"/>
            </w:pPr>
          </w:p>
        </w:tc>
        <w:tc>
          <w:tcPr>
            <w:tcW w:w="7777" w:type="dxa"/>
            <w:tcBorders>
              <w:top w:val="single" w:sz="8" w:space="0" w:color="000000" w:themeColor="text1"/>
              <w:left w:val="nil"/>
              <w:bottom w:val="single" w:sz="8" w:space="0" w:color="000000" w:themeColor="text1"/>
              <w:right w:val="single" w:sz="8" w:space="0" w:color="auto"/>
            </w:tcBorders>
            <w:tcMar>
              <w:left w:w="105" w:type="dxa"/>
              <w:right w:w="105" w:type="dxa"/>
            </w:tcMar>
          </w:tcPr>
          <w:p w14:paraId="4049589C" w14:textId="77777777" w:rsidR="00E14588" w:rsidRPr="00E14588" w:rsidRDefault="00E14588" w:rsidP="00E14588">
            <w:pPr>
              <w:spacing w:line="23" w:lineRule="atLeast"/>
            </w:pPr>
            <w:bookmarkStart w:id="253" w:name="_Toc243295386"/>
            <w:r w:rsidRPr="00E14588">
              <w:t>D.C. Law 24-336. Office of District Waterways Management Establishment Act of 2022</w:t>
            </w:r>
            <w:bookmarkEnd w:id="253"/>
          </w:p>
        </w:tc>
      </w:tr>
      <w:tr w:rsidR="00E14588" w:rsidRPr="00E14588" w14:paraId="070F1F97" w14:textId="77777777" w:rsidTr="005C0A83">
        <w:trPr>
          <w:trHeight w:val="300"/>
        </w:trPr>
        <w:tc>
          <w:tcPr>
            <w:tcW w:w="1567" w:type="dxa"/>
            <w:vMerge/>
            <w:vAlign w:val="center"/>
          </w:tcPr>
          <w:p w14:paraId="21312938" w14:textId="77777777" w:rsidR="00E14588" w:rsidRPr="00E14588" w:rsidRDefault="00E14588" w:rsidP="00E14588">
            <w:pPr>
              <w:spacing w:line="23" w:lineRule="atLeast"/>
            </w:pPr>
          </w:p>
        </w:tc>
        <w:tc>
          <w:tcPr>
            <w:tcW w:w="7777" w:type="dxa"/>
            <w:tcBorders>
              <w:top w:val="single" w:sz="8" w:space="0" w:color="000000" w:themeColor="text1"/>
              <w:left w:val="nil"/>
              <w:bottom w:val="single" w:sz="8" w:space="0" w:color="auto"/>
              <w:right w:val="single" w:sz="8" w:space="0" w:color="auto"/>
            </w:tcBorders>
            <w:tcMar>
              <w:left w:w="105" w:type="dxa"/>
              <w:right w:w="105" w:type="dxa"/>
            </w:tcMar>
          </w:tcPr>
          <w:p w14:paraId="760709C7" w14:textId="77777777" w:rsidR="00E14588" w:rsidRPr="00E14588" w:rsidRDefault="00E14588" w:rsidP="00E14588">
            <w:pPr>
              <w:spacing w:line="23" w:lineRule="atLeast"/>
            </w:pPr>
            <w:r w:rsidRPr="00E14588">
              <w:t>Zoning Act of 1938, approved June 20, 1938 (52 Stat. 797; D.C. Official Code § 6-641.01 (2008 Repl.)</w:t>
            </w:r>
          </w:p>
        </w:tc>
      </w:tr>
      <w:tr w:rsidR="00E14588" w:rsidRPr="00E14588" w14:paraId="67F928DE" w14:textId="77777777" w:rsidTr="005C0A83">
        <w:trPr>
          <w:trHeight w:val="300"/>
        </w:trPr>
        <w:tc>
          <w:tcPr>
            <w:tcW w:w="1567" w:type="dxa"/>
            <w:vMerge w:val="restart"/>
            <w:tcMar>
              <w:left w:w="105" w:type="dxa"/>
              <w:right w:w="105" w:type="dxa"/>
            </w:tcMar>
          </w:tcPr>
          <w:p w14:paraId="6A3BA6EA" w14:textId="77777777" w:rsidR="00E14588" w:rsidRPr="00E14588" w:rsidRDefault="00E14588" w:rsidP="00E14588">
            <w:pPr>
              <w:spacing w:line="23" w:lineRule="atLeast"/>
            </w:pPr>
            <w:r w:rsidRPr="00E14588">
              <w:t>Maryland</w:t>
            </w:r>
          </w:p>
        </w:tc>
        <w:tc>
          <w:tcPr>
            <w:tcW w:w="7777" w:type="dxa"/>
            <w:tcMar>
              <w:left w:w="105" w:type="dxa"/>
              <w:right w:w="105" w:type="dxa"/>
            </w:tcMar>
          </w:tcPr>
          <w:p w14:paraId="0D7F4EA8" w14:textId="77777777" w:rsidR="00E14588" w:rsidRPr="00E14588" w:rsidRDefault="00E14588" w:rsidP="00E14588">
            <w:pPr>
              <w:spacing w:line="23" w:lineRule="atLeast"/>
              <w:rPr>
                <w:u w:val="single"/>
              </w:rPr>
            </w:pPr>
            <w:hyperlink r:id="rId667">
              <w:r w:rsidRPr="00E14588">
                <w:rPr>
                  <w:rStyle w:val="Hyperlink"/>
                </w:rPr>
                <w:t>CH546</w:t>
              </w:r>
            </w:hyperlink>
            <w:r w:rsidRPr="00E14588">
              <w:rPr>
                <w:u w:val="single"/>
              </w:rPr>
              <w:t xml:space="preserve"> Maryland the Beautiful Act</w:t>
            </w:r>
          </w:p>
        </w:tc>
      </w:tr>
      <w:tr w:rsidR="00E14588" w:rsidRPr="00E14588" w14:paraId="3D85D73C" w14:textId="77777777" w:rsidTr="005C0A83">
        <w:trPr>
          <w:trHeight w:val="300"/>
        </w:trPr>
        <w:tc>
          <w:tcPr>
            <w:tcW w:w="1567" w:type="dxa"/>
            <w:vMerge/>
            <w:tcMar>
              <w:left w:w="105" w:type="dxa"/>
              <w:right w:w="105" w:type="dxa"/>
            </w:tcMar>
            <w:vAlign w:val="center"/>
          </w:tcPr>
          <w:p w14:paraId="5CA1C26F" w14:textId="77777777" w:rsidR="00E14588" w:rsidRPr="00E14588" w:rsidRDefault="00E14588" w:rsidP="00E14588">
            <w:pPr>
              <w:spacing w:line="23" w:lineRule="atLeast"/>
            </w:pPr>
          </w:p>
        </w:tc>
        <w:tc>
          <w:tcPr>
            <w:tcW w:w="7777" w:type="dxa"/>
            <w:tcMar>
              <w:left w:w="105" w:type="dxa"/>
              <w:right w:w="105" w:type="dxa"/>
            </w:tcMar>
          </w:tcPr>
          <w:p w14:paraId="44AD0AD8" w14:textId="77777777" w:rsidR="00E14588" w:rsidRPr="00E14588" w:rsidRDefault="00E14588" w:rsidP="00E14588">
            <w:pPr>
              <w:spacing w:line="23" w:lineRule="atLeast"/>
              <w:rPr>
                <w:u w:val="single"/>
              </w:rPr>
            </w:pPr>
            <w:hyperlink r:id="rId668">
              <w:r w:rsidRPr="00E14588">
                <w:rPr>
                  <w:rStyle w:val="Hyperlink"/>
                </w:rPr>
                <w:t xml:space="preserve">MD Natural Resources Code § 5-9 </w:t>
              </w:r>
            </w:hyperlink>
            <w:r w:rsidRPr="00E14588">
              <w:rPr>
                <w:u w:val="single"/>
              </w:rPr>
              <w:t>Program Open Space</w:t>
            </w:r>
          </w:p>
        </w:tc>
      </w:tr>
      <w:tr w:rsidR="00E14588" w:rsidRPr="00E14588" w14:paraId="383C5ED5" w14:textId="77777777" w:rsidTr="005C0A83">
        <w:trPr>
          <w:trHeight w:val="300"/>
        </w:trPr>
        <w:tc>
          <w:tcPr>
            <w:tcW w:w="1567" w:type="dxa"/>
            <w:vMerge/>
            <w:tcMar>
              <w:left w:w="105" w:type="dxa"/>
              <w:right w:w="105" w:type="dxa"/>
            </w:tcMar>
            <w:vAlign w:val="center"/>
          </w:tcPr>
          <w:p w14:paraId="529EFFAC" w14:textId="77777777" w:rsidR="00E14588" w:rsidRPr="00E14588" w:rsidRDefault="00E14588" w:rsidP="00E14588">
            <w:pPr>
              <w:spacing w:line="23" w:lineRule="atLeast"/>
            </w:pPr>
          </w:p>
        </w:tc>
        <w:tc>
          <w:tcPr>
            <w:tcW w:w="7777" w:type="dxa"/>
            <w:tcMar>
              <w:left w:w="105" w:type="dxa"/>
              <w:right w:w="105" w:type="dxa"/>
            </w:tcMar>
          </w:tcPr>
          <w:p w14:paraId="38C35262" w14:textId="77777777" w:rsidR="00E14588" w:rsidRPr="00E14588" w:rsidRDefault="00E14588" w:rsidP="00E14588">
            <w:pPr>
              <w:spacing w:line="23" w:lineRule="atLeast"/>
              <w:rPr>
                <w:u w:val="single"/>
              </w:rPr>
            </w:pPr>
            <w:hyperlink r:id="rId669">
              <w:r w:rsidRPr="00E14588">
                <w:rPr>
                  <w:rStyle w:val="Hyperlink"/>
                </w:rPr>
                <w:t>COMAR 15.15</w:t>
              </w:r>
            </w:hyperlink>
            <w:r w:rsidRPr="00E14588">
              <w:rPr>
                <w:u w:val="single"/>
              </w:rPr>
              <w:t xml:space="preserve"> Maryland Agricultural Land Preservation Program</w:t>
            </w:r>
          </w:p>
        </w:tc>
      </w:tr>
      <w:tr w:rsidR="00E14588" w:rsidRPr="00E14588" w14:paraId="17FDC3B5" w14:textId="77777777" w:rsidTr="005C0A83">
        <w:trPr>
          <w:trHeight w:val="300"/>
        </w:trPr>
        <w:tc>
          <w:tcPr>
            <w:tcW w:w="1567" w:type="dxa"/>
            <w:vMerge w:val="restart"/>
            <w:tcMar>
              <w:left w:w="105" w:type="dxa"/>
              <w:right w:w="105" w:type="dxa"/>
            </w:tcMar>
          </w:tcPr>
          <w:p w14:paraId="7F0ED410" w14:textId="77777777" w:rsidR="00E14588" w:rsidRPr="00E14588" w:rsidRDefault="00E14588" w:rsidP="00E14588">
            <w:pPr>
              <w:spacing w:line="23" w:lineRule="atLeast"/>
            </w:pPr>
            <w:r w:rsidRPr="00E14588">
              <w:t>New York</w:t>
            </w:r>
          </w:p>
        </w:tc>
        <w:tc>
          <w:tcPr>
            <w:tcW w:w="7777" w:type="dxa"/>
            <w:tcMar>
              <w:left w:w="105" w:type="dxa"/>
              <w:right w:w="105" w:type="dxa"/>
            </w:tcMar>
          </w:tcPr>
          <w:p w14:paraId="76EA5CF9" w14:textId="77777777" w:rsidR="00E14588" w:rsidRPr="00E14588" w:rsidRDefault="00E14588" w:rsidP="00E14588">
            <w:pPr>
              <w:spacing w:line="23" w:lineRule="atLeast"/>
            </w:pPr>
            <w:r w:rsidRPr="00E14588">
              <w:t xml:space="preserve">ARTICLE 58 Implementation of the "Clean Water, Clean Air, and Green Jobs Environmental Bond Act of 2022 " Environmental Conservation (ENV) CHAPTER 43-B | </w:t>
            </w:r>
            <w:hyperlink r:id="rId670">
              <w:r w:rsidRPr="00E14588">
                <w:rPr>
                  <w:rStyle w:val="Hyperlink"/>
                </w:rPr>
                <w:t>NY State Senate</w:t>
              </w:r>
            </w:hyperlink>
          </w:p>
        </w:tc>
      </w:tr>
      <w:tr w:rsidR="00E14588" w:rsidRPr="00E14588" w14:paraId="191CCFDB" w14:textId="77777777" w:rsidTr="005C0A83">
        <w:trPr>
          <w:trHeight w:val="300"/>
        </w:trPr>
        <w:tc>
          <w:tcPr>
            <w:tcW w:w="1567" w:type="dxa"/>
            <w:vMerge/>
            <w:vAlign w:val="center"/>
          </w:tcPr>
          <w:p w14:paraId="7D49A4FB" w14:textId="77777777" w:rsidR="00E14588" w:rsidRPr="00E14588" w:rsidRDefault="00E14588" w:rsidP="00E14588">
            <w:pPr>
              <w:spacing w:line="23" w:lineRule="atLeast"/>
            </w:pPr>
          </w:p>
        </w:tc>
        <w:tc>
          <w:tcPr>
            <w:tcW w:w="7777" w:type="dxa"/>
            <w:tcMar>
              <w:left w:w="105" w:type="dxa"/>
              <w:right w:w="105" w:type="dxa"/>
            </w:tcMar>
          </w:tcPr>
          <w:p w14:paraId="0D4B3429" w14:textId="77777777" w:rsidR="00E14588" w:rsidRPr="00E14588" w:rsidRDefault="00E14588" w:rsidP="00E14588">
            <w:pPr>
              <w:spacing w:line="23" w:lineRule="atLeast"/>
            </w:pPr>
            <w:r w:rsidRPr="00E14588">
              <w:t xml:space="preserve">SECTION 49-0113 Thirty by thirty conservation goal Environmental Conservation (ENV) CHAPTER 43-B, ARTICLE 49, TITLE 1 | </w:t>
            </w:r>
            <w:hyperlink r:id="rId671">
              <w:r w:rsidRPr="00E14588">
                <w:rPr>
                  <w:rStyle w:val="Hyperlink"/>
                </w:rPr>
                <w:t>NY State Senate</w:t>
              </w:r>
            </w:hyperlink>
          </w:p>
        </w:tc>
      </w:tr>
      <w:tr w:rsidR="00E14588" w:rsidRPr="00E14588" w14:paraId="56B5962D" w14:textId="77777777" w:rsidTr="005C0A83">
        <w:trPr>
          <w:trHeight w:val="300"/>
        </w:trPr>
        <w:tc>
          <w:tcPr>
            <w:tcW w:w="1567" w:type="dxa"/>
            <w:vMerge/>
            <w:vAlign w:val="center"/>
          </w:tcPr>
          <w:p w14:paraId="015EB890" w14:textId="77777777" w:rsidR="00E14588" w:rsidRPr="00E14588" w:rsidRDefault="00E14588" w:rsidP="00E14588">
            <w:pPr>
              <w:spacing w:line="23" w:lineRule="atLeast"/>
            </w:pPr>
          </w:p>
        </w:tc>
        <w:tc>
          <w:tcPr>
            <w:tcW w:w="7777" w:type="dxa"/>
            <w:tcMar>
              <w:left w:w="105" w:type="dxa"/>
              <w:right w:w="105" w:type="dxa"/>
            </w:tcMar>
          </w:tcPr>
          <w:p w14:paraId="29DB220A" w14:textId="77777777" w:rsidR="00E14588" w:rsidRPr="00E14588" w:rsidRDefault="00E14588" w:rsidP="00E14588">
            <w:pPr>
              <w:spacing w:line="23" w:lineRule="atLeast"/>
            </w:pPr>
            <w:r w:rsidRPr="00E14588">
              <w:t xml:space="preserve">TITLE 3 Open Space Land Conservation Projects Environmental Conservation (ENV) CHAPTER 43-B, ARTICLE 54 | </w:t>
            </w:r>
            <w:hyperlink r:id="rId672">
              <w:r w:rsidRPr="00E14588">
                <w:rPr>
                  <w:rStyle w:val="Hyperlink"/>
                </w:rPr>
                <w:t>NY State Senate</w:t>
              </w:r>
            </w:hyperlink>
          </w:p>
        </w:tc>
      </w:tr>
      <w:tr w:rsidR="00E14588" w:rsidRPr="00E14588" w14:paraId="2A56B3D6" w14:textId="77777777" w:rsidTr="005C0A83">
        <w:trPr>
          <w:trHeight w:val="300"/>
        </w:trPr>
        <w:tc>
          <w:tcPr>
            <w:tcW w:w="1567" w:type="dxa"/>
            <w:vMerge w:val="restart"/>
            <w:tcMar>
              <w:left w:w="105" w:type="dxa"/>
              <w:right w:w="105" w:type="dxa"/>
            </w:tcMar>
          </w:tcPr>
          <w:p w14:paraId="0F4F18B3" w14:textId="77777777" w:rsidR="00E14588" w:rsidRPr="00E14588" w:rsidRDefault="00E14588" w:rsidP="00E14588">
            <w:pPr>
              <w:spacing w:line="23" w:lineRule="atLeast"/>
            </w:pPr>
            <w:r w:rsidRPr="00E14588">
              <w:t>Pennsylvania</w:t>
            </w:r>
          </w:p>
        </w:tc>
        <w:tc>
          <w:tcPr>
            <w:tcW w:w="7777" w:type="dxa"/>
            <w:tcMar>
              <w:left w:w="105" w:type="dxa"/>
              <w:right w:w="105" w:type="dxa"/>
            </w:tcMar>
          </w:tcPr>
          <w:p w14:paraId="68734CD0" w14:textId="77777777" w:rsidR="00E14588" w:rsidRPr="00E14588" w:rsidRDefault="00E14588" w:rsidP="00E14588">
            <w:pPr>
              <w:spacing w:line="23" w:lineRule="atLeast"/>
            </w:pPr>
            <w:r w:rsidRPr="00E14588">
              <w:rPr>
                <w:u w:val="single"/>
              </w:rPr>
              <w:t>Agricultural Area Security Law (Act 43 of 1981 and Act 149 of 1988)</w:t>
            </w:r>
          </w:p>
        </w:tc>
      </w:tr>
      <w:tr w:rsidR="00E14588" w:rsidRPr="00E14588" w14:paraId="5F30EC7E" w14:textId="77777777" w:rsidTr="005C0A83">
        <w:trPr>
          <w:trHeight w:val="300"/>
        </w:trPr>
        <w:tc>
          <w:tcPr>
            <w:tcW w:w="1567" w:type="dxa"/>
            <w:vMerge/>
            <w:vAlign w:val="center"/>
          </w:tcPr>
          <w:p w14:paraId="5B3DDE46" w14:textId="77777777" w:rsidR="00E14588" w:rsidRPr="00E14588" w:rsidRDefault="00E14588" w:rsidP="00E14588">
            <w:pPr>
              <w:spacing w:line="23" w:lineRule="atLeast"/>
            </w:pPr>
          </w:p>
        </w:tc>
        <w:tc>
          <w:tcPr>
            <w:tcW w:w="7777" w:type="dxa"/>
            <w:tcMar>
              <w:left w:w="105" w:type="dxa"/>
              <w:right w:w="105" w:type="dxa"/>
            </w:tcMar>
          </w:tcPr>
          <w:p w14:paraId="6F8512D8" w14:textId="77777777" w:rsidR="00E14588" w:rsidRPr="00E14588" w:rsidRDefault="00E14588" w:rsidP="00E14588">
            <w:pPr>
              <w:spacing w:line="23" w:lineRule="atLeast"/>
            </w:pPr>
            <w:hyperlink r:id="rId673">
              <w:r w:rsidRPr="00E14588">
                <w:rPr>
                  <w:rStyle w:val="Hyperlink"/>
                </w:rPr>
                <w:t>Conservation and Natural Resources Act (Act 18 of 1995)</w:t>
              </w:r>
            </w:hyperlink>
          </w:p>
        </w:tc>
      </w:tr>
      <w:tr w:rsidR="00E14588" w:rsidRPr="00E14588" w14:paraId="426CF53B" w14:textId="77777777" w:rsidTr="005C0A83">
        <w:trPr>
          <w:trHeight w:val="300"/>
        </w:trPr>
        <w:tc>
          <w:tcPr>
            <w:tcW w:w="1567" w:type="dxa"/>
            <w:vMerge w:val="restart"/>
            <w:tcMar>
              <w:left w:w="105" w:type="dxa"/>
              <w:right w:w="105" w:type="dxa"/>
            </w:tcMar>
          </w:tcPr>
          <w:p w14:paraId="72ED79B5" w14:textId="77777777" w:rsidR="00E14588" w:rsidRPr="00E14588" w:rsidRDefault="00E14588" w:rsidP="00E14588">
            <w:pPr>
              <w:spacing w:line="23" w:lineRule="atLeast"/>
            </w:pPr>
            <w:r w:rsidRPr="00E14588">
              <w:t>West Virginia</w:t>
            </w:r>
          </w:p>
        </w:tc>
        <w:tc>
          <w:tcPr>
            <w:tcW w:w="7777" w:type="dxa"/>
            <w:tcMar>
              <w:left w:w="105" w:type="dxa"/>
              <w:right w:w="105" w:type="dxa"/>
            </w:tcMar>
          </w:tcPr>
          <w:p w14:paraId="1B631017" w14:textId="77777777" w:rsidR="00E14588" w:rsidRPr="00E14588" w:rsidRDefault="00E14588" w:rsidP="00E14588">
            <w:pPr>
              <w:spacing w:line="23" w:lineRule="atLeast"/>
            </w:pPr>
            <w:hyperlink r:id="rId674">
              <w:r w:rsidRPr="00E14588">
                <w:rPr>
                  <w:rStyle w:val="Hyperlink"/>
                </w:rPr>
                <w:t>West Virginia Code Chapter 20</w:t>
              </w:r>
            </w:hyperlink>
            <w:r w:rsidRPr="00E14588">
              <w:rPr>
                <w:u w:val="single"/>
              </w:rPr>
              <w:t xml:space="preserve"> (Natural Resources): Governs the West Virginia Division of Natural Resources (WVDNR), covering the protection, development, and enjoyment of state parks, wildlife areas, public lands, and natural habitats</w:t>
            </w:r>
          </w:p>
        </w:tc>
      </w:tr>
      <w:tr w:rsidR="00E14588" w:rsidRPr="00E14588" w14:paraId="4288EF23" w14:textId="77777777" w:rsidTr="005C0A83">
        <w:trPr>
          <w:trHeight w:val="300"/>
        </w:trPr>
        <w:tc>
          <w:tcPr>
            <w:tcW w:w="1567" w:type="dxa"/>
            <w:vMerge/>
            <w:vAlign w:val="center"/>
          </w:tcPr>
          <w:p w14:paraId="6908BF15" w14:textId="77777777" w:rsidR="00E14588" w:rsidRPr="00E14588" w:rsidRDefault="00E14588" w:rsidP="00E14588">
            <w:pPr>
              <w:spacing w:line="23" w:lineRule="atLeast"/>
            </w:pPr>
          </w:p>
        </w:tc>
        <w:tc>
          <w:tcPr>
            <w:tcW w:w="7777" w:type="dxa"/>
            <w:tcMar>
              <w:left w:w="105" w:type="dxa"/>
              <w:right w:w="105" w:type="dxa"/>
            </w:tcMar>
          </w:tcPr>
          <w:p w14:paraId="0F9782FD" w14:textId="77777777" w:rsidR="00E14588" w:rsidRPr="00E14588" w:rsidRDefault="00E14588" w:rsidP="00E14588">
            <w:pPr>
              <w:spacing w:line="23" w:lineRule="atLeast"/>
            </w:pPr>
            <w:hyperlink r:id="rId675">
              <w:r w:rsidRPr="00E14588">
                <w:rPr>
                  <w:rStyle w:val="Hyperlink"/>
                </w:rPr>
                <w:t>West Virginia Code §8A-12-1</w:t>
              </w:r>
            </w:hyperlink>
            <w:r w:rsidRPr="00E14588">
              <w:rPr>
                <w:u w:val="single"/>
              </w:rPr>
              <w:t xml:space="preserve"> (Farmland Protection Programs): Focuses on protecting agricultural land and woodland as open-space land, controlling urban expansion, and establishing farmland protection boards</w:t>
            </w:r>
          </w:p>
        </w:tc>
      </w:tr>
      <w:tr w:rsidR="00E14588" w:rsidRPr="00E14588" w14:paraId="4B3718CF" w14:textId="77777777" w:rsidTr="005C0A83">
        <w:trPr>
          <w:trHeight w:val="300"/>
        </w:trPr>
        <w:tc>
          <w:tcPr>
            <w:tcW w:w="1567" w:type="dxa"/>
            <w:vMerge/>
            <w:vAlign w:val="center"/>
          </w:tcPr>
          <w:p w14:paraId="1A4AF9A5" w14:textId="77777777" w:rsidR="00E14588" w:rsidRPr="00E14588" w:rsidRDefault="00E14588" w:rsidP="00E14588">
            <w:pPr>
              <w:spacing w:line="23" w:lineRule="atLeast"/>
            </w:pPr>
          </w:p>
        </w:tc>
        <w:tc>
          <w:tcPr>
            <w:tcW w:w="7777" w:type="dxa"/>
            <w:tcMar>
              <w:left w:w="105" w:type="dxa"/>
              <w:right w:w="105" w:type="dxa"/>
            </w:tcMar>
          </w:tcPr>
          <w:p w14:paraId="4957DFF2" w14:textId="77777777" w:rsidR="00E14588" w:rsidRPr="00E14588" w:rsidRDefault="00E14588" w:rsidP="00E14588">
            <w:pPr>
              <w:spacing w:line="23" w:lineRule="atLeast"/>
            </w:pPr>
            <w:hyperlink r:id="rId676">
              <w:r w:rsidRPr="00E14588">
                <w:rPr>
                  <w:rStyle w:val="Hyperlink"/>
                </w:rPr>
                <w:t>West Virginia Code §20-12-2</w:t>
              </w:r>
            </w:hyperlink>
            <w:r w:rsidRPr="00E14588">
              <w:rPr>
                <w:u w:val="single"/>
              </w:rPr>
              <w:t xml:space="preserve"> (Conservation and Preservation Easements): Recognizes the public benefit of conservation easements to protect natural, historic, agricultural, and scenic resources</w:t>
            </w:r>
          </w:p>
        </w:tc>
      </w:tr>
      <w:tr w:rsidR="00E14588" w:rsidRPr="00E14588" w14:paraId="0D5171E1" w14:textId="77777777" w:rsidTr="005C0A83">
        <w:trPr>
          <w:trHeight w:val="300"/>
        </w:trPr>
        <w:tc>
          <w:tcPr>
            <w:tcW w:w="1567" w:type="dxa"/>
            <w:vMerge w:val="restart"/>
            <w:tcMar>
              <w:left w:w="105" w:type="dxa"/>
              <w:right w:w="105" w:type="dxa"/>
            </w:tcMar>
          </w:tcPr>
          <w:p w14:paraId="1BBFAB7F" w14:textId="77777777" w:rsidR="00E14588" w:rsidRPr="00E14588" w:rsidRDefault="00E14588" w:rsidP="00E14588">
            <w:pPr>
              <w:spacing w:line="23" w:lineRule="atLeast"/>
            </w:pPr>
            <w:r w:rsidRPr="00E14588">
              <w:t>Chesapeake Bay Commission</w:t>
            </w:r>
          </w:p>
        </w:tc>
        <w:tc>
          <w:tcPr>
            <w:tcW w:w="7777" w:type="dxa"/>
            <w:tcMar>
              <w:left w:w="105" w:type="dxa"/>
              <w:right w:w="105" w:type="dxa"/>
            </w:tcMar>
          </w:tcPr>
          <w:p w14:paraId="2322E900" w14:textId="77777777" w:rsidR="00E14588" w:rsidRPr="00E14588" w:rsidRDefault="00E14588" w:rsidP="00E14588">
            <w:pPr>
              <w:spacing w:line="23" w:lineRule="atLeast"/>
              <w:rPr>
                <w:u w:val="single"/>
              </w:rPr>
            </w:pPr>
            <w:hyperlink r:id="rId677">
              <w:r w:rsidRPr="00E14588">
                <w:rPr>
                  <w:rStyle w:val="Hyperlink"/>
                </w:rPr>
                <w:t>Va. Code § 30-240</w:t>
              </w:r>
            </w:hyperlink>
          </w:p>
        </w:tc>
      </w:tr>
      <w:tr w:rsidR="00E14588" w:rsidRPr="00E14588" w14:paraId="287F7AB9" w14:textId="77777777" w:rsidTr="005C0A83">
        <w:trPr>
          <w:trHeight w:val="300"/>
        </w:trPr>
        <w:tc>
          <w:tcPr>
            <w:tcW w:w="1567" w:type="dxa"/>
            <w:vMerge/>
            <w:tcMar>
              <w:left w:w="105" w:type="dxa"/>
              <w:right w:w="105" w:type="dxa"/>
            </w:tcMar>
          </w:tcPr>
          <w:p w14:paraId="088A8628" w14:textId="77777777" w:rsidR="00E14588" w:rsidRPr="00E14588" w:rsidRDefault="00E14588" w:rsidP="00E14588">
            <w:pPr>
              <w:spacing w:line="23" w:lineRule="atLeast"/>
            </w:pPr>
          </w:p>
        </w:tc>
        <w:tc>
          <w:tcPr>
            <w:tcW w:w="7777" w:type="dxa"/>
            <w:tcMar>
              <w:left w:w="105" w:type="dxa"/>
              <w:right w:w="105" w:type="dxa"/>
            </w:tcMar>
          </w:tcPr>
          <w:p w14:paraId="45494F99" w14:textId="77777777" w:rsidR="00E14588" w:rsidRPr="00E14588" w:rsidRDefault="00E14588" w:rsidP="00E14588">
            <w:pPr>
              <w:spacing w:line="23" w:lineRule="atLeast"/>
              <w:rPr>
                <w:u w:val="single"/>
              </w:rPr>
            </w:pPr>
            <w:hyperlink r:id="rId678">
              <w:r w:rsidRPr="00E14588">
                <w:rPr>
                  <w:rStyle w:val="Hyperlink"/>
                </w:rPr>
                <w:t>MD Natural Resources Code §8-301</w:t>
              </w:r>
            </w:hyperlink>
          </w:p>
        </w:tc>
      </w:tr>
      <w:tr w:rsidR="00E14588" w:rsidRPr="00E14588" w14:paraId="3C844085" w14:textId="77777777" w:rsidTr="005C0A83">
        <w:trPr>
          <w:trHeight w:val="300"/>
        </w:trPr>
        <w:tc>
          <w:tcPr>
            <w:tcW w:w="1567" w:type="dxa"/>
            <w:vMerge/>
            <w:tcMar>
              <w:left w:w="105" w:type="dxa"/>
              <w:right w:w="105" w:type="dxa"/>
            </w:tcMar>
          </w:tcPr>
          <w:p w14:paraId="3D93D264" w14:textId="77777777" w:rsidR="00E14588" w:rsidRPr="00E14588" w:rsidRDefault="00E14588" w:rsidP="00E14588">
            <w:pPr>
              <w:spacing w:line="23" w:lineRule="atLeast"/>
            </w:pPr>
          </w:p>
        </w:tc>
        <w:tc>
          <w:tcPr>
            <w:tcW w:w="7777" w:type="dxa"/>
            <w:tcMar>
              <w:left w:w="105" w:type="dxa"/>
              <w:right w:w="105" w:type="dxa"/>
            </w:tcMar>
          </w:tcPr>
          <w:p w14:paraId="6AFB0F3B" w14:textId="77777777" w:rsidR="00E14588" w:rsidRPr="00E14588" w:rsidRDefault="00E14588" w:rsidP="00E14588">
            <w:pPr>
              <w:spacing w:line="23" w:lineRule="atLeast"/>
              <w:rPr>
                <w:u w:val="single"/>
              </w:rPr>
            </w:pPr>
            <w:hyperlink r:id="rId679">
              <w:r w:rsidRPr="00E14588">
                <w:rPr>
                  <w:rStyle w:val="Hyperlink"/>
                </w:rPr>
                <w:t>1985, June 25, P.L. 64, No. 25</w:t>
              </w:r>
            </w:hyperlink>
          </w:p>
        </w:tc>
      </w:tr>
      <w:tr w:rsidR="00E14588" w:rsidRPr="00E14588" w14:paraId="4A2CBD69" w14:textId="77777777" w:rsidTr="005C0A83">
        <w:trPr>
          <w:trHeight w:val="300"/>
        </w:trPr>
        <w:tc>
          <w:tcPr>
            <w:tcW w:w="1567" w:type="dxa"/>
            <w:vMerge w:val="restart"/>
            <w:tcMar>
              <w:left w:w="105" w:type="dxa"/>
              <w:right w:w="105" w:type="dxa"/>
            </w:tcMar>
          </w:tcPr>
          <w:p w14:paraId="38AC1259" w14:textId="77777777" w:rsidR="00E14588" w:rsidRPr="00E14588" w:rsidRDefault="00E14588" w:rsidP="00E14588">
            <w:pPr>
              <w:spacing w:line="23" w:lineRule="atLeast"/>
            </w:pPr>
            <w:r w:rsidRPr="00E14588">
              <w:t xml:space="preserve">EPA </w:t>
            </w:r>
          </w:p>
        </w:tc>
        <w:tc>
          <w:tcPr>
            <w:tcW w:w="7777" w:type="dxa"/>
            <w:tcMar>
              <w:left w:w="105" w:type="dxa"/>
              <w:right w:w="105" w:type="dxa"/>
            </w:tcMar>
          </w:tcPr>
          <w:p w14:paraId="3C48A69E" w14:textId="77777777" w:rsidR="00E14588" w:rsidRPr="00E14588" w:rsidRDefault="00E14588" w:rsidP="00E14588">
            <w:pPr>
              <w:spacing w:line="23" w:lineRule="atLeast"/>
            </w:pPr>
            <w:hyperlink r:id="rId680" w:history="1">
              <w:r w:rsidRPr="00E14588">
                <w:rPr>
                  <w:rStyle w:val="Hyperlink"/>
                </w:rPr>
                <w:t>Clean Water Act Section 319, 33 U.S. Code § 1329</w:t>
              </w:r>
            </w:hyperlink>
          </w:p>
        </w:tc>
      </w:tr>
      <w:tr w:rsidR="00E14588" w:rsidRPr="00E14588" w14:paraId="54206D50" w14:textId="77777777" w:rsidTr="005C0A83">
        <w:trPr>
          <w:trHeight w:val="300"/>
        </w:trPr>
        <w:tc>
          <w:tcPr>
            <w:tcW w:w="1567" w:type="dxa"/>
            <w:vMerge/>
            <w:tcMar>
              <w:left w:w="105" w:type="dxa"/>
              <w:right w:w="105" w:type="dxa"/>
            </w:tcMar>
            <w:vAlign w:val="center"/>
          </w:tcPr>
          <w:p w14:paraId="316B3FF5" w14:textId="77777777" w:rsidR="00E14588" w:rsidRPr="00E14588" w:rsidRDefault="00E14588" w:rsidP="00E14588">
            <w:pPr>
              <w:spacing w:line="23" w:lineRule="atLeast"/>
            </w:pPr>
          </w:p>
        </w:tc>
        <w:tc>
          <w:tcPr>
            <w:tcW w:w="7777" w:type="dxa"/>
            <w:tcMar>
              <w:left w:w="105" w:type="dxa"/>
              <w:right w:w="105" w:type="dxa"/>
            </w:tcMar>
          </w:tcPr>
          <w:p w14:paraId="7A817989" w14:textId="77777777" w:rsidR="00E14588" w:rsidRPr="00E14588" w:rsidRDefault="00E14588" w:rsidP="00E14588">
            <w:pPr>
              <w:spacing w:line="23" w:lineRule="atLeast"/>
            </w:pPr>
            <w:hyperlink r:id="rId681" w:history="1">
              <w:r w:rsidRPr="00E14588">
                <w:rPr>
                  <w:rStyle w:val="Hyperlink"/>
                </w:rPr>
                <w:t>Clean Water Act Section 601, 33 U.S. Code § 1381</w:t>
              </w:r>
            </w:hyperlink>
          </w:p>
        </w:tc>
      </w:tr>
      <w:tr w:rsidR="00E14588" w:rsidRPr="00E14588" w14:paraId="34EC8E04"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7B0E694E" w14:textId="77777777" w:rsidR="00E14588" w:rsidRPr="00E14588" w:rsidRDefault="00E14588" w:rsidP="00E14588">
            <w:pPr>
              <w:spacing w:line="23" w:lineRule="atLeast"/>
            </w:pPr>
            <w:r w:rsidRPr="00E14588">
              <w:t>US FWS</w:t>
            </w:r>
          </w:p>
        </w:tc>
        <w:tc>
          <w:tcPr>
            <w:tcW w:w="7777" w:type="dxa"/>
          </w:tcPr>
          <w:p w14:paraId="72EACDF8" w14:textId="77777777" w:rsidR="00E14588" w:rsidRPr="00E14588" w:rsidRDefault="00E14588" w:rsidP="00E14588">
            <w:pPr>
              <w:spacing w:line="23" w:lineRule="atLeast"/>
              <w:rPr>
                <w:u w:val="single"/>
              </w:rPr>
            </w:pPr>
            <w:r w:rsidRPr="00E14588">
              <w:t>Chesapeake WILD Act -</w:t>
            </w:r>
            <w:r w:rsidRPr="00E14588">
              <w:rPr>
                <w:b/>
                <w:bCs/>
              </w:rPr>
              <w:t xml:space="preserve"> </w:t>
            </w:r>
            <w:r w:rsidRPr="00E14588">
              <w:t>16 U.S.C. § 3703 note; enacted via Title I, Section 111 of the America's Conservation Enhancement (ACE) Act (Public Law No: 116-188)</w:t>
            </w:r>
          </w:p>
        </w:tc>
      </w:tr>
      <w:tr w:rsidR="00E14588" w:rsidRPr="00E14588" w14:paraId="2BA13C8A"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72111115" w14:textId="77777777" w:rsidR="00E14588" w:rsidRPr="00E14588" w:rsidRDefault="00E14588" w:rsidP="00E14588">
            <w:pPr>
              <w:spacing w:line="23" w:lineRule="atLeast"/>
            </w:pPr>
          </w:p>
        </w:tc>
        <w:tc>
          <w:tcPr>
            <w:tcW w:w="7777" w:type="dxa"/>
          </w:tcPr>
          <w:p w14:paraId="13C94679" w14:textId="77777777" w:rsidR="00E14588" w:rsidRPr="00E14588" w:rsidRDefault="00E14588" w:rsidP="00E14588">
            <w:pPr>
              <w:spacing w:line="23" w:lineRule="atLeast"/>
              <w:rPr>
                <w:u w:val="single"/>
              </w:rPr>
            </w:pPr>
            <w:r w:rsidRPr="00E14588">
              <w:t>Migratory Bird Treaty Act - Codified under 16 U.S.C. §§ 703–712.</w:t>
            </w:r>
          </w:p>
        </w:tc>
      </w:tr>
      <w:tr w:rsidR="00E14588" w:rsidRPr="00E14588" w14:paraId="4612721D"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639C56E4" w14:textId="77777777" w:rsidR="00E14588" w:rsidRPr="00E14588" w:rsidRDefault="00E14588" w:rsidP="00E14588">
            <w:pPr>
              <w:spacing w:line="23" w:lineRule="atLeast"/>
            </w:pPr>
          </w:p>
        </w:tc>
        <w:tc>
          <w:tcPr>
            <w:tcW w:w="7777" w:type="dxa"/>
          </w:tcPr>
          <w:p w14:paraId="7FBE6415" w14:textId="77777777" w:rsidR="00E14588" w:rsidRPr="00E14588" w:rsidRDefault="00E14588" w:rsidP="00E14588">
            <w:pPr>
              <w:spacing w:line="23" w:lineRule="atLeast"/>
              <w:rPr>
                <w:u w:val="single"/>
              </w:rPr>
            </w:pPr>
            <w:r w:rsidRPr="00E14588">
              <w:t>National Wildlife Refuge System Improvement Act - Codified under 16 U.S.C. §§ 668dd–668ee</w:t>
            </w:r>
          </w:p>
        </w:tc>
      </w:tr>
    </w:tbl>
    <w:p w14:paraId="64E73A75" w14:textId="77777777" w:rsidR="00F8225B" w:rsidRDefault="00F8225B" w:rsidP="00AC75B1"/>
    <w:p w14:paraId="116F0C6F" w14:textId="77777777" w:rsidR="00F8225B" w:rsidRPr="00075398" w:rsidRDefault="00F8225B" w:rsidP="00F8225B">
      <w:pPr>
        <w:pStyle w:val="Heading3"/>
      </w:pPr>
      <w:bookmarkStart w:id="254" w:name="_Toc243574140"/>
      <w:bookmarkStart w:id="255" w:name="_Toc243575860"/>
      <w:r w:rsidRPr="00075398">
        <w:t>Engaged Communities Goal 4</w:t>
      </w:r>
      <w:bookmarkEnd w:id="254"/>
      <w:bookmarkEnd w:id="255"/>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BA5295" w:rsidRPr="00BA5295" w14:paraId="2229F5A9" w14:textId="77777777" w:rsidTr="005C0A83">
        <w:trPr>
          <w:trHeight w:val="285"/>
        </w:trPr>
        <w:tc>
          <w:tcPr>
            <w:tcW w:w="9344" w:type="dxa"/>
            <w:gridSpan w:val="2"/>
            <w:tcBorders>
              <w:top w:val="single" w:sz="6" w:space="0" w:color="auto"/>
              <w:left w:val="single" w:sz="6" w:space="0" w:color="auto"/>
              <w:bottom w:val="single" w:sz="6" w:space="0" w:color="auto"/>
              <w:right w:val="single" w:sz="6" w:space="0" w:color="auto"/>
            </w:tcBorders>
            <w:tcMar>
              <w:left w:w="105" w:type="dxa"/>
              <w:right w:w="105" w:type="dxa"/>
            </w:tcMar>
          </w:tcPr>
          <w:p w14:paraId="5817BFE7" w14:textId="77777777" w:rsidR="00BA5295" w:rsidRPr="00BA5295" w:rsidRDefault="00BA5295" w:rsidP="00BA5295">
            <w:pPr>
              <w:pStyle w:val="Heading4"/>
            </w:pPr>
            <w:bookmarkStart w:id="256" w:name="_Toc243295388"/>
            <w:bookmarkStart w:id="257" w:name="_Toc243297219"/>
            <w:bookmarkStart w:id="258" w:name="_Toc243574141"/>
            <w:bookmarkStart w:id="259" w:name="_Toc243575861"/>
            <w:r w:rsidRPr="00BA5295">
              <w:t>Outcome: Local Government Leadership</w:t>
            </w:r>
            <w:bookmarkEnd w:id="256"/>
            <w:bookmarkEnd w:id="257"/>
            <w:bookmarkEnd w:id="258"/>
            <w:bookmarkEnd w:id="259"/>
          </w:p>
        </w:tc>
      </w:tr>
      <w:tr w:rsidR="00BA5295" w:rsidRPr="00BA5295" w14:paraId="21E5D375" w14:textId="77777777" w:rsidTr="005C0A83">
        <w:trPr>
          <w:trHeight w:val="285"/>
        </w:trPr>
        <w:tc>
          <w:tcPr>
            <w:tcW w:w="1567" w:type="dxa"/>
            <w:tcBorders>
              <w:top w:val="single" w:sz="6" w:space="0" w:color="auto"/>
              <w:left w:val="single" w:sz="6" w:space="0" w:color="auto"/>
              <w:bottom w:val="single" w:sz="6" w:space="0" w:color="auto"/>
              <w:right w:val="single" w:sz="6" w:space="0" w:color="auto"/>
            </w:tcBorders>
            <w:tcMar>
              <w:left w:w="105" w:type="dxa"/>
              <w:right w:w="105" w:type="dxa"/>
            </w:tcMar>
          </w:tcPr>
          <w:p w14:paraId="3EC2132F" w14:textId="77777777" w:rsidR="00BA5295" w:rsidRPr="00BA5295" w:rsidRDefault="00BA5295" w:rsidP="00BA5295">
            <w:pPr>
              <w:spacing w:line="23" w:lineRule="atLeast"/>
            </w:pPr>
            <w:r w:rsidRPr="00BA5295">
              <w:rPr>
                <w:b/>
                <w:bCs/>
              </w:rPr>
              <w:t>Signatory</w:t>
            </w:r>
          </w:p>
        </w:tc>
        <w:tc>
          <w:tcPr>
            <w:tcW w:w="7777" w:type="dxa"/>
            <w:tcBorders>
              <w:top w:val="nil"/>
              <w:left w:val="single" w:sz="6" w:space="0" w:color="auto"/>
              <w:bottom w:val="single" w:sz="6" w:space="0" w:color="auto"/>
              <w:right w:val="single" w:sz="6" w:space="0" w:color="auto"/>
            </w:tcBorders>
            <w:tcMar>
              <w:left w:w="105" w:type="dxa"/>
              <w:right w:w="105" w:type="dxa"/>
            </w:tcMar>
          </w:tcPr>
          <w:p w14:paraId="3666D428" w14:textId="77777777" w:rsidR="00BA5295" w:rsidRPr="00BA5295" w:rsidRDefault="00BA5295" w:rsidP="00BA5295">
            <w:pPr>
              <w:spacing w:line="23" w:lineRule="atLeast"/>
            </w:pPr>
            <w:r w:rsidRPr="00BA5295">
              <w:rPr>
                <w:b/>
                <w:bCs/>
              </w:rPr>
              <w:t xml:space="preserve">Statutory Authority </w:t>
            </w:r>
          </w:p>
        </w:tc>
      </w:tr>
      <w:tr w:rsidR="00BA5295" w:rsidRPr="00BA5295" w14:paraId="21A87954" w14:textId="77777777" w:rsidTr="005C0A83">
        <w:trPr>
          <w:trHeight w:val="285"/>
        </w:trPr>
        <w:tc>
          <w:tcPr>
            <w:tcW w:w="1567" w:type="dxa"/>
            <w:vMerge w:val="restart"/>
            <w:tcBorders>
              <w:top w:val="single" w:sz="6" w:space="0" w:color="auto"/>
              <w:left w:val="single" w:sz="6" w:space="0" w:color="auto"/>
              <w:right w:val="single" w:sz="6" w:space="0" w:color="auto"/>
            </w:tcBorders>
            <w:tcMar>
              <w:left w:w="105" w:type="dxa"/>
              <w:right w:w="105" w:type="dxa"/>
            </w:tcMar>
          </w:tcPr>
          <w:p w14:paraId="08EDE994" w14:textId="77777777" w:rsidR="00BA5295" w:rsidRPr="00BA5295" w:rsidRDefault="00BA5295" w:rsidP="00BA5295">
            <w:pPr>
              <w:spacing w:line="23" w:lineRule="atLeast"/>
              <w:rPr>
                <w:b/>
                <w:bCs/>
              </w:rPr>
            </w:pPr>
            <w:r w:rsidRPr="00BA5295">
              <w:t>Maryland</w:t>
            </w:r>
          </w:p>
        </w:tc>
        <w:tc>
          <w:tcPr>
            <w:tcW w:w="7777" w:type="dxa"/>
            <w:tcBorders>
              <w:top w:val="nil"/>
              <w:left w:val="single" w:sz="6" w:space="0" w:color="auto"/>
              <w:bottom w:val="single" w:sz="6" w:space="0" w:color="auto"/>
              <w:right w:val="single" w:sz="6" w:space="0" w:color="auto"/>
            </w:tcBorders>
            <w:tcMar>
              <w:left w:w="105" w:type="dxa"/>
              <w:right w:w="105" w:type="dxa"/>
            </w:tcMar>
          </w:tcPr>
          <w:p w14:paraId="2A267D7A" w14:textId="77777777" w:rsidR="00BA5295" w:rsidRPr="00BA5295" w:rsidRDefault="00BA5295" w:rsidP="00BA5295">
            <w:pPr>
              <w:spacing w:line="23" w:lineRule="atLeast"/>
              <w:rPr>
                <w:b/>
                <w:bCs/>
              </w:rPr>
            </w:pPr>
            <w:hyperlink r:id="rId682">
              <w:r w:rsidRPr="00BA5295">
                <w:rPr>
                  <w:rStyle w:val="Hyperlink"/>
                </w:rPr>
                <w:t>COMAR 26.03.13</w:t>
              </w:r>
            </w:hyperlink>
            <w:r w:rsidRPr="00BA5295">
              <w:rPr>
                <w:u w:val="single"/>
              </w:rPr>
              <w:t xml:space="preserve"> Bay Restoration Fund</w:t>
            </w:r>
          </w:p>
        </w:tc>
      </w:tr>
      <w:tr w:rsidR="00BA5295" w:rsidRPr="00BA5295" w14:paraId="39086B25" w14:textId="77777777" w:rsidTr="005C0A83">
        <w:trPr>
          <w:trHeight w:val="285"/>
        </w:trPr>
        <w:tc>
          <w:tcPr>
            <w:tcW w:w="1567" w:type="dxa"/>
            <w:vMerge/>
            <w:tcBorders>
              <w:left w:val="single" w:sz="6" w:space="0" w:color="auto"/>
              <w:bottom w:val="single" w:sz="6" w:space="0" w:color="auto"/>
              <w:right w:val="single" w:sz="6" w:space="0" w:color="auto"/>
            </w:tcBorders>
            <w:tcMar>
              <w:left w:w="105" w:type="dxa"/>
              <w:right w:w="105" w:type="dxa"/>
            </w:tcMar>
            <w:vAlign w:val="center"/>
          </w:tcPr>
          <w:p w14:paraId="57435458" w14:textId="77777777" w:rsidR="00BA5295" w:rsidRPr="00BA5295" w:rsidRDefault="00BA5295" w:rsidP="00BA5295">
            <w:pPr>
              <w:spacing w:line="23" w:lineRule="atLeast"/>
              <w:rPr>
                <w:b/>
                <w:bCs/>
              </w:rPr>
            </w:pPr>
          </w:p>
        </w:tc>
        <w:tc>
          <w:tcPr>
            <w:tcW w:w="7777" w:type="dxa"/>
            <w:tcBorders>
              <w:top w:val="nil"/>
              <w:left w:val="single" w:sz="6" w:space="0" w:color="auto"/>
              <w:bottom w:val="single" w:sz="6" w:space="0" w:color="auto"/>
              <w:right w:val="single" w:sz="6" w:space="0" w:color="auto"/>
            </w:tcBorders>
            <w:tcMar>
              <w:left w:w="105" w:type="dxa"/>
              <w:right w:w="105" w:type="dxa"/>
            </w:tcMar>
          </w:tcPr>
          <w:p w14:paraId="4D07A316" w14:textId="77777777" w:rsidR="00BA5295" w:rsidRPr="00BA5295" w:rsidRDefault="00BA5295" w:rsidP="00BA5295">
            <w:pPr>
              <w:spacing w:line="23" w:lineRule="atLeast"/>
              <w:rPr>
                <w:b/>
                <w:bCs/>
              </w:rPr>
            </w:pPr>
            <w:hyperlink r:id="rId683">
              <w:r w:rsidRPr="00BA5295">
                <w:rPr>
                  <w:rStyle w:val="Hyperlink"/>
                </w:rPr>
                <w:t>COMAR 8.2A.02</w:t>
              </w:r>
            </w:hyperlink>
            <w:r w:rsidRPr="00BA5295">
              <w:rPr>
                <w:u w:val="single"/>
              </w:rPr>
              <w:t xml:space="preserve"> Bays Trust Fund</w:t>
            </w:r>
          </w:p>
        </w:tc>
      </w:tr>
      <w:tr w:rsidR="00BA5295" w:rsidRPr="00BA5295" w14:paraId="715C4A7C" w14:textId="77777777" w:rsidTr="005C0A83">
        <w:trPr>
          <w:trHeight w:val="285"/>
        </w:trPr>
        <w:tc>
          <w:tcPr>
            <w:tcW w:w="1567" w:type="dxa"/>
            <w:vMerge w:val="restart"/>
            <w:tcBorders>
              <w:top w:val="single" w:sz="6" w:space="0" w:color="auto"/>
              <w:left w:val="single" w:sz="6" w:space="0" w:color="000000" w:themeColor="text1"/>
              <w:bottom w:val="single" w:sz="6" w:space="0" w:color="000000" w:themeColor="text1"/>
              <w:right w:val="single" w:sz="6" w:space="0" w:color="000000" w:themeColor="text1"/>
            </w:tcBorders>
            <w:tcMar>
              <w:left w:w="105" w:type="dxa"/>
              <w:right w:w="105" w:type="dxa"/>
            </w:tcMar>
          </w:tcPr>
          <w:p w14:paraId="1303305A" w14:textId="77777777" w:rsidR="00BA5295" w:rsidRPr="00BA5295" w:rsidRDefault="00BA5295" w:rsidP="00BA5295">
            <w:pPr>
              <w:spacing w:line="23" w:lineRule="atLeast"/>
            </w:pPr>
            <w:r w:rsidRPr="00BA5295">
              <w:t>Pennsylvania</w:t>
            </w: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7C62B23A" w14:textId="77777777" w:rsidR="00BA5295" w:rsidRPr="00BA5295" w:rsidRDefault="00BA5295" w:rsidP="00BA5295">
            <w:pPr>
              <w:spacing w:line="23" w:lineRule="atLeast"/>
            </w:pPr>
            <w:hyperlink r:id="rId684">
              <w:r w:rsidRPr="00BA5295">
                <w:rPr>
                  <w:rStyle w:val="Hyperlink"/>
                </w:rPr>
                <w:t>Pennsylvania Constitution, Article I, Section 27 (Environmental Rights Amendment)</w:t>
              </w:r>
            </w:hyperlink>
          </w:p>
        </w:tc>
      </w:tr>
      <w:tr w:rsidR="00BA5295" w:rsidRPr="00BA5295" w14:paraId="427ED062" w14:textId="77777777" w:rsidTr="005C0A83">
        <w:trPr>
          <w:trHeight w:val="285"/>
        </w:trPr>
        <w:tc>
          <w:tcPr>
            <w:tcW w:w="1567" w:type="dxa"/>
            <w:vMerge/>
            <w:tcMar>
              <w:left w:w="105" w:type="dxa"/>
              <w:right w:w="105" w:type="dxa"/>
            </w:tcMar>
          </w:tcPr>
          <w:p w14:paraId="7CA27B24"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005B1D47" w14:textId="77777777" w:rsidR="00BA5295" w:rsidRPr="00BA5295" w:rsidRDefault="00BA5295" w:rsidP="00BA5295">
            <w:pPr>
              <w:spacing w:line="23" w:lineRule="atLeast"/>
            </w:pPr>
            <w:hyperlink r:id="rId685">
              <w:r w:rsidRPr="00BA5295">
                <w:rPr>
                  <w:rStyle w:val="Hyperlink"/>
                </w:rPr>
                <w:t xml:space="preserve">Pennsylvania Municipalities Planning Code (Act 247 of 1968) </w:t>
              </w:r>
            </w:hyperlink>
            <w:r w:rsidRPr="00BA5295">
              <w:t xml:space="preserve"> </w:t>
            </w:r>
          </w:p>
        </w:tc>
      </w:tr>
      <w:tr w:rsidR="00BA5295" w:rsidRPr="00BA5295" w14:paraId="1DB20122" w14:textId="77777777" w:rsidTr="005C0A83">
        <w:trPr>
          <w:trHeight w:val="285"/>
        </w:trPr>
        <w:tc>
          <w:tcPr>
            <w:tcW w:w="1567" w:type="dxa"/>
            <w:vMerge/>
            <w:tcMar>
              <w:left w:w="105" w:type="dxa"/>
              <w:right w:w="105" w:type="dxa"/>
            </w:tcMar>
          </w:tcPr>
          <w:p w14:paraId="160D2429"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1130F19E" w14:textId="77777777" w:rsidR="00BA5295" w:rsidRPr="00BA5295" w:rsidRDefault="00BA5295" w:rsidP="00BA5295">
            <w:pPr>
              <w:spacing w:line="23" w:lineRule="atLeast"/>
            </w:pPr>
            <w:hyperlink r:id="rId686">
              <w:r w:rsidRPr="00BA5295">
                <w:rPr>
                  <w:rStyle w:val="Hyperlink"/>
                </w:rPr>
                <w:t xml:space="preserve">Pennsylvania Clean Streams Law (Act 394 of 1937) </w:t>
              </w:r>
            </w:hyperlink>
            <w:r w:rsidRPr="00BA5295">
              <w:t xml:space="preserve"> </w:t>
            </w:r>
          </w:p>
        </w:tc>
      </w:tr>
      <w:tr w:rsidR="00BA5295" w:rsidRPr="00BA5295" w14:paraId="4BBA6516" w14:textId="77777777" w:rsidTr="005C0A83">
        <w:trPr>
          <w:trHeight w:val="300"/>
        </w:trPr>
        <w:tc>
          <w:tcPr>
            <w:tcW w:w="1567" w:type="dxa"/>
            <w:vMerge w:val="restart"/>
            <w:tcMar>
              <w:left w:w="105" w:type="dxa"/>
              <w:right w:w="105" w:type="dxa"/>
            </w:tcMar>
          </w:tcPr>
          <w:p w14:paraId="50E23ACF" w14:textId="77777777" w:rsidR="00BA5295" w:rsidRPr="00BA5295" w:rsidRDefault="00BA5295" w:rsidP="00BA5295">
            <w:pPr>
              <w:spacing w:line="23" w:lineRule="atLeast"/>
            </w:pPr>
            <w:r w:rsidRPr="00BA5295">
              <w:t>Virginia</w:t>
            </w:r>
          </w:p>
        </w:tc>
        <w:tc>
          <w:tcPr>
            <w:tcW w:w="7777" w:type="dxa"/>
            <w:tcMar>
              <w:left w:w="105" w:type="dxa"/>
              <w:right w:w="105" w:type="dxa"/>
            </w:tcMar>
          </w:tcPr>
          <w:p w14:paraId="11F6FFA7" w14:textId="77777777" w:rsidR="00BA5295" w:rsidRPr="00BA5295" w:rsidRDefault="00BA5295" w:rsidP="00BA5295">
            <w:pPr>
              <w:spacing w:line="23" w:lineRule="atLeast"/>
            </w:pPr>
            <w:hyperlink r:id="rId687">
              <w:r w:rsidRPr="00BA5295">
                <w:rPr>
                  <w:rStyle w:val="Hyperlink"/>
                </w:rPr>
                <w:t>VA code § 62.1-44.15:67</w:t>
              </w:r>
            </w:hyperlink>
          </w:p>
        </w:tc>
      </w:tr>
      <w:tr w:rsidR="00BA5295" w:rsidRPr="00BA5295" w14:paraId="48AE2AD1" w14:textId="77777777" w:rsidTr="005C0A83">
        <w:trPr>
          <w:trHeight w:val="300"/>
        </w:trPr>
        <w:tc>
          <w:tcPr>
            <w:tcW w:w="1567" w:type="dxa"/>
            <w:vMerge/>
            <w:vAlign w:val="center"/>
          </w:tcPr>
          <w:p w14:paraId="48C4D868" w14:textId="77777777" w:rsidR="00BA5295" w:rsidRPr="00BA5295" w:rsidRDefault="00BA5295" w:rsidP="00BA5295">
            <w:pPr>
              <w:spacing w:line="23" w:lineRule="atLeast"/>
            </w:pPr>
          </w:p>
        </w:tc>
        <w:tc>
          <w:tcPr>
            <w:tcW w:w="7777" w:type="dxa"/>
            <w:tcMar>
              <w:left w:w="105" w:type="dxa"/>
              <w:right w:w="105" w:type="dxa"/>
            </w:tcMar>
          </w:tcPr>
          <w:p w14:paraId="42AED856" w14:textId="77777777" w:rsidR="00BA5295" w:rsidRPr="00BA5295" w:rsidRDefault="00BA5295" w:rsidP="00BA5295">
            <w:pPr>
              <w:spacing w:line="23" w:lineRule="atLeast"/>
            </w:pPr>
            <w:hyperlink r:id="rId688">
              <w:r w:rsidRPr="00BA5295">
                <w:rPr>
                  <w:rStyle w:val="Hyperlink"/>
                </w:rPr>
                <w:t>VA code § 62.1-44.15:75</w:t>
              </w:r>
            </w:hyperlink>
          </w:p>
        </w:tc>
      </w:tr>
      <w:tr w:rsidR="00BA5295" w:rsidRPr="00BA5295" w14:paraId="5384C13B" w14:textId="77777777" w:rsidTr="005C0A83">
        <w:trPr>
          <w:trHeight w:val="300"/>
        </w:trPr>
        <w:tc>
          <w:tcPr>
            <w:tcW w:w="1567" w:type="dxa"/>
            <w:vMerge/>
            <w:vAlign w:val="center"/>
          </w:tcPr>
          <w:p w14:paraId="5CAD6A04" w14:textId="77777777" w:rsidR="00BA5295" w:rsidRPr="00BA5295" w:rsidRDefault="00BA5295" w:rsidP="00BA5295">
            <w:pPr>
              <w:spacing w:line="23" w:lineRule="atLeast"/>
            </w:pPr>
          </w:p>
        </w:tc>
        <w:tc>
          <w:tcPr>
            <w:tcW w:w="7777" w:type="dxa"/>
            <w:tcMar>
              <w:left w:w="105" w:type="dxa"/>
              <w:right w:w="105" w:type="dxa"/>
            </w:tcMar>
          </w:tcPr>
          <w:p w14:paraId="03C91058" w14:textId="77777777" w:rsidR="00BA5295" w:rsidRPr="00BA5295" w:rsidRDefault="00BA5295" w:rsidP="00BA5295">
            <w:pPr>
              <w:spacing w:line="23" w:lineRule="atLeast"/>
            </w:pPr>
            <w:hyperlink r:id="rId689">
              <w:r w:rsidRPr="00BA5295">
                <w:rPr>
                  <w:rStyle w:val="Hyperlink"/>
                </w:rPr>
                <w:t>VA code § 62.1-44.39</w:t>
              </w:r>
            </w:hyperlink>
          </w:p>
        </w:tc>
      </w:tr>
      <w:tr w:rsidR="00BA5295" w:rsidRPr="00BA5295" w14:paraId="41C57223" w14:textId="77777777" w:rsidTr="005C0A83">
        <w:trPr>
          <w:trHeight w:val="300"/>
        </w:trPr>
        <w:tc>
          <w:tcPr>
            <w:tcW w:w="1567" w:type="dxa"/>
            <w:vMerge/>
            <w:tcMar>
              <w:left w:w="105" w:type="dxa"/>
              <w:right w:w="105" w:type="dxa"/>
            </w:tcMar>
          </w:tcPr>
          <w:p w14:paraId="26F5D64B" w14:textId="77777777" w:rsidR="00BA5295" w:rsidRPr="00BA5295" w:rsidRDefault="00BA5295" w:rsidP="00BA5295">
            <w:pPr>
              <w:spacing w:line="23" w:lineRule="atLeast"/>
            </w:pPr>
          </w:p>
        </w:tc>
        <w:tc>
          <w:tcPr>
            <w:tcW w:w="7777" w:type="dxa"/>
            <w:tcMar>
              <w:left w:w="105" w:type="dxa"/>
              <w:right w:w="105" w:type="dxa"/>
            </w:tcMar>
          </w:tcPr>
          <w:p w14:paraId="402AB744" w14:textId="77777777" w:rsidR="00BA5295" w:rsidRPr="00BA5295" w:rsidRDefault="00BA5295" w:rsidP="00BA5295">
            <w:pPr>
              <w:spacing w:line="23" w:lineRule="atLeast"/>
            </w:pPr>
            <w:hyperlink r:id="rId690">
              <w:r w:rsidRPr="00BA5295">
                <w:rPr>
                  <w:rStyle w:val="Hyperlink"/>
                </w:rPr>
                <w:t>VA code § 15.2-1804.1</w:t>
              </w:r>
            </w:hyperlink>
            <w:r w:rsidRPr="00BA5295">
              <w:t> </w:t>
            </w:r>
          </w:p>
        </w:tc>
      </w:tr>
      <w:tr w:rsidR="00BA5295" w:rsidRPr="00BA5295" w14:paraId="2EB94ACD" w14:textId="77777777" w:rsidTr="005C0A83">
        <w:trPr>
          <w:trHeight w:val="300"/>
        </w:trPr>
        <w:tc>
          <w:tcPr>
            <w:tcW w:w="1567" w:type="dxa"/>
            <w:vMerge/>
            <w:tcMar>
              <w:left w:w="105" w:type="dxa"/>
              <w:right w:w="105" w:type="dxa"/>
            </w:tcMar>
          </w:tcPr>
          <w:p w14:paraId="4EB878AA" w14:textId="77777777" w:rsidR="00BA5295" w:rsidRPr="00BA5295" w:rsidRDefault="00BA5295" w:rsidP="00BA5295">
            <w:pPr>
              <w:spacing w:line="23" w:lineRule="atLeast"/>
            </w:pPr>
          </w:p>
        </w:tc>
        <w:tc>
          <w:tcPr>
            <w:tcW w:w="7777" w:type="dxa"/>
            <w:tcMar>
              <w:left w:w="105" w:type="dxa"/>
              <w:right w:w="105" w:type="dxa"/>
            </w:tcMar>
          </w:tcPr>
          <w:p w14:paraId="15F9E455" w14:textId="77777777" w:rsidR="00BA5295" w:rsidRPr="00BA5295" w:rsidRDefault="00BA5295" w:rsidP="00BA5295">
            <w:pPr>
              <w:spacing w:line="23" w:lineRule="atLeast"/>
            </w:pPr>
            <w:hyperlink r:id="rId691">
              <w:r w:rsidRPr="00BA5295">
                <w:rPr>
                  <w:rStyle w:val="Hyperlink"/>
                </w:rPr>
                <w:t>VA code § 29.1-103.8</w:t>
              </w:r>
            </w:hyperlink>
            <w:r w:rsidRPr="00BA5295">
              <w:t> </w:t>
            </w:r>
          </w:p>
        </w:tc>
      </w:tr>
      <w:tr w:rsidR="00BA5295" w:rsidRPr="00BA5295" w14:paraId="33D69AD1" w14:textId="77777777" w:rsidTr="005C0A83">
        <w:trPr>
          <w:trHeight w:val="300"/>
        </w:trPr>
        <w:tc>
          <w:tcPr>
            <w:tcW w:w="1567" w:type="dxa"/>
            <w:vMerge/>
            <w:tcMar>
              <w:left w:w="105" w:type="dxa"/>
              <w:right w:w="105" w:type="dxa"/>
            </w:tcMar>
          </w:tcPr>
          <w:p w14:paraId="15775D9D" w14:textId="77777777" w:rsidR="00BA5295" w:rsidRPr="00BA5295" w:rsidRDefault="00BA5295" w:rsidP="00BA5295">
            <w:pPr>
              <w:spacing w:line="23" w:lineRule="atLeast"/>
            </w:pPr>
          </w:p>
        </w:tc>
        <w:tc>
          <w:tcPr>
            <w:tcW w:w="7777" w:type="dxa"/>
            <w:tcMar>
              <w:left w:w="105" w:type="dxa"/>
              <w:right w:w="105" w:type="dxa"/>
            </w:tcMar>
          </w:tcPr>
          <w:p w14:paraId="1F4EF9EC" w14:textId="77777777" w:rsidR="00BA5295" w:rsidRPr="00BA5295" w:rsidRDefault="00BA5295" w:rsidP="00BA5295">
            <w:pPr>
              <w:spacing w:line="23" w:lineRule="atLeast"/>
            </w:pPr>
            <w:hyperlink r:id="rId692">
              <w:r w:rsidRPr="00BA5295">
                <w:rPr>
                  <w:rStyle w:val="Hyperlink"/>
                </w:rPr>
                <w:t>VA code § 10.1-104.6.</w:t>
              </w:r>
            </w:hyperlink>
            <w:r w:rsidRPr="00BA5295">
              <w:t> </w:t>
            </w:r>
          </w:p>
        </w:tc>
      </w:tr>
      <w:tr w:rsidR="00BA5295" w:rsidRPr="00BA5295" w14:paraId="23B4326B" w14:textId="77777777" w:rsidTr="005C0A83">
        <w:trPr>
          <w:trHeight w:val="285"/>
        </w:trPr>
        <w:tc>
          <w:tcPr>
            <w:tcW w:w="1567" w:type="dxa"/>
            <w:vMerge w:val="restart"/>
            <w:tcBorders>
              <w:top w:val="single" w:sz="6" w:space="0" w:color="auto"/>
              <w:left w:val="single" w:sz="6" w:space="0" w:color="000000" w:themeColor="text1"/>
              <w:bottom w:val="single" w:sz="6" w:space="0" w:color="000000" w:themeColor="text1"/>
              <w:right w:val="single" w:sz="6" w:space="0" w:color="000000" w:themeColor="text1"/>
            </w:tcBorders>
            <w:tcMar>
              <w:left w:w="105" w:type="dxa"/>
              <w:right w:w="105" w:type="dxa"/>
            </w:tcMar>
          </w:tcPr>
          <w:p w14:paraId="4AFE13B9" w14:textId="77777777" w:rsidR="00BA5295" w:rsidRPr="00BA5295" w:rsidRDefault="00BA5295" w:rsidP="00BA5295">
            <w:pPr>
              <w:spacing w:line="23" w:lineRule="atLeast"/>
            </w:pPr>
            <w:r w:rsidRPr="00BA5295">
              <w:t>Chesapeake Bay Commission</w:t>
            </w: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10478B35" w14:textId="77777777" w:rsidR="00BA5295" w:rsidRPr="00BA5295" w:rsidRDefault="00BA5295" w:rsidP="00BA5295">
            <w:pPr>
              <w:spacing w:line="23" w:lineRule="atLeast"/>
            </w:pPr>
            <w:hyperlink r:id="rId693">
              <w:r w:rsidRPr="00BA5295">
                <w:rPr>
                  <w:rStyle w:val="Hyperlink"/>
                </w:rPr>
                <w:t>Va. Code § 30-240</w:t>
              </w:r>
            </w:hyperlink>
          </w:p>
        </w:tc>
      </w:tr>
      <w:tr w:rsidR="00BA5295" w:rsidRPr="00BA5295" w14:paraId="022A6E00" w14:textId="77777777" w:rsidTr="005C0A83">
        <w:trPr>
          <w:trHeight w:val="285"/>
        </w:trPr>
        <w:tc>
          <w:tcPr>
            <w:tcW w:w="1567" w:type="dxa"/>
            <w:vMerge/>
            <w:tcMar>
              <w:left w:w="105" w:type="dxa"/>
              <w:right w:w="105" w:type="dxa"/>
            </w:tcMar>
          </w:tcPr>
          <w:p w14:paraId="52FEF542"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1A13BC45" w14:textId="77777777" w:rsidR="00BA5295" w:rsidRPr="00BA5295" w:rsidRDefault="00BA5295" w:rsidP="00BA5295">
            <w:pPr>
              <w:spacing w:line="23" w:lineRule="atLeast"/>
            </w:pPr>
            <w:hyperlink r:id="rId694">
              <w:r w:rsidRPr="00BA5295">
                <w:rPr>
                  <w:rStyle w:val="Hyperlink"/>
                </w:rPr>
                <w:t>MD Natural Resources Code §8-301</w:t>
              </w:r>
            </w:hyperlink>
          </w:p>
        </w:tc>
      </w:tr>
      <w:tr w:rsidR="00BA5295" w:rsidRPr="00BA5295" w14:paraId="557CAAC8" w14:textId="77777777" w:rsidTr="005C0A83">
        <w:trPr>
          <w:trHeight w:val="285"/>
        </w:trPr>
        <w:tc>
          <w:tcPr>
            <w:tcW w:w="1567" w:type="dxa"/>
            <w:vMerge/>
            <w:tcMar>
              <w:left w:w="105" w:type="dxa"/>
              <w:right w:w="105" w:type="dxa"/>
            </w:tcMar>
          </w:tcPr>
          <w:p w14:paraId="30CA9BB1"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67C396CA" w14:textId="77777777" w:rsidR="00BA5295" w:rsidRPr="00BA5295" w:rsidRDefault="00BA5295" w:rsidP="00BA5295">
            <w:pPr>
              <w:spacing w:line="23" w:lineRule="atLeast"/>
            </w:pPr>
            <w:hyperlink r:id="rId695">
              <w:r w:rsidRPr="00BA5295">
                <w:rPr>
                  <w:rStyle w:val="Hyperlink"/>
                </w:rPr>
                <w:t>1985, June 25, P.L. 64, No. 25</w:t>
              </w:r>
            </w:hyperlink>
          </w:p>
        </w:tc>
      </w:tr>
      <w:tr w:rsidR="00BA5295" w:rsidRPr="00BA5295" w14:paraId="73608A69" w14:textId="77777777" w:rsidTr="005C0A83">
        <w:trPr>
          <w:trHeight w:val="300"/>
        </w:trPr>
        <w:tc>
          <w:tcPr>
            <w:tcW w:w="1567" w:type="dxa"/>
            <w:vMerge w:val="restart"/>
            <w:tcMar>
              <w:left w:w="105" w:type="dxa"/>
              <w:right w:w="105" w:type="dxa"/>
            </w:tcMar>
          </w:tcPr>
          <w:p w14:paraId="2AB0ADF9" w14:textId="77777777" w:rsidR="00BA5295" w:rsidRPr="00BA5295" w:rsidRDefault="00BA5295" w:rsidP="00BA5295">
            <w:pPr>
              <w:spacing w:line="23" w:lineRule="atLeast"/>
            </w:pPr>
            <w:r w:rsidRPr="00BA5295">
              <w:t xml:space="preserve">EPA </w:t>
            </w:r>
          </w:p>
        </w:tc>
        <w:tc>
          <w:tcPr>
            <w:tcW w:w="7777" w:type="dxa"/>
            <w:tcMar>
              <w:left w:w="105" w:type="dxa"/>
              <w:right w:w="105" w:type="dxa"/>
            </w:tcMar>
          </w:tcPr>
          <w:p w14:paraId="570EF1D6" w14:textId="77777777" w:rsidR="00BA5295" w:rsidRPr="00BA5295" w:rsidRDefault="00BA5295" w:rsidP="00BA5295">
            <w:pPr>
              <w:spacing w:line="23" w:lineRule="atLeast"/>
            </w:pPr>
            <w:hyperlink r:id="rId696" w:history="1">
              <w:r w:rsidRPr="00BA5295">
                <w:rPr>
                  <w:rStyle w:val="Hyperlink"/>
                </w:rPr>
                <w:t>Clean Water Act Section 117, 33 U.S. Code § 1267</w:t>
              </w:r>
            </w:hyperlink>
          </w:p>
        </w:tc>
      </w:tr>
      <w:tr w:rsidR="00BA5295" w:rsidRPr="00BA5295" w14:paraId="65058EC4" w14:textId="77777777" w:rsidTr="005C0A83">
        <w:trPr>
          <w:trHeight w:val="300"/>
        </w:trPr>
        <w:tc>
          <w:tcPr>
            <w:tcW w:w="1567" w:type="dxa"/>
            <w:vMerge/>
            <w:tcMar>
              <w:left w:w="105" w:type="dxa"/>
              <w:right w:w="105" w:type="dxa"/>
            </w:tcMar>
            <w:vAlign w:val="center"/>
          </w:tcPr>
          <w:p w14:paraId="59AADF05" w14:textId="77777777" w:rsidR="00BA5295" w:rsidRPr="00BA5295" w:rsidRDefault="00BA5295" w:rsidP="00BA5295">
            <w:pPr>
              <w:spacing w:line="23" w:lineRule="atLeast"/>
            </w:pPr>
          </w:p>
        </w:tc>
        <w:tc>
          <w:tcPr>
            <w:tcW w:w="7777" w:type="dxa"/>
            <w:tcMar>
              <w:left w:w="105" w:type="dxa"/>
              <w:right w:w="105" w:type="dxa"/>
            </w:tcMar>
          </w:tcPr>
          <w:p w14:paraId="0B3AACD8" w14:textId="77777777" w:rsidR="00BA5295" w:rsidRPr="00BA5295" w:rsidRDefault="00BA5295" w:rsidP="00BA5295">
            <w:pPr>
              <w:spacing w:line="23" w:lineRule="atLeast"/>
            </w:pPr>
            <w:hyperlink r:id="rId697" w:history="1">
              <w:r w:rsidRPr="00BA5295">
                <w:rPr>
                  <w:rStyle w:val="Hyperlink"/>
                </w:rPr>
                <w:t>Clean Water Act Section 319, 33 U.S. Code § 1329</w:t>
              </w:r>
            </w:hyperlink>
          </w:p>
        </w:tc>
      </w:tr>
      <w:tr w:rsidR="00BA5295" w:rsidRPr="00BA5295" w14:paraId="20EB838F"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2142ED2A" w14:textId="77777777" w:rsidR="00BA5295" w:rsidRPr="00BA5295" w:rsidRDefault="00BA5295" w:rsidP="00BA5295">
            <w:pPr>
              <w:spacing w:line="23" w:lineRule="atLeast"/>
            </w:pPr>
            <w:r w:rsidRPr="00BA5295">
              <w:t>US FWS</w:t>
            </w:r>
          </w:p>
        </w:tc>
        <w:tc>
          <w:tcPr>
            <w:tcW w:w="7777" w:type="dxa"/>
          </w:tcPr>
          <w:p w14:paraId="1F9136AE" w14:textId="77777777" w:rsidR="00BA5295" w:rsidRPr="00BA5295" w:rsidRDefault="00BA5295" w:rsidP="00BA5295">
            <w:pPr>
              <w:spacing w:line="23" w:lineRule="atLeast"/>
              <w:rPr>
                <w:u w:val="single"/>
              </w:rPr>
            </w:pPr>
            <w:r w:rsidRPr="00BA5295">
              <w:t>National Wildlife Refuge System Improvement Act - Codified under 16 U.S.C. §§ 668dd–668ee</w:t>
            </w:r>
          </w:p>
        </w:tc>
      </w:tr>
      <w:tr w:rsidR="00BA5295" w:rsidRPr="00BA5295" w14:paraId="6D50C693"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0622D055" w14:textId="77777777" w:rsidR="00BA5295" w:rsidRPr="00BA5295" w:rsidRDefault="00BA5295" w:rsidP="00BA5295">
            <w:pPr>
              <w:spacing w:line="23" w:lineRule="atLeast"/>
            </w:pPr>
          </w:p>
        </w:tc>
        <w:tc>
          <w:tcPr>
            <w:tcW w:w="7777" w:type="dxa"/>
          </w:tcPr>
          <w:p w14:paraId="009EF605" w14:textId="77777777" w:rsidR="00BA5295" w:rsidRPr="00BA5295" w:rsidRDefault="00BA5295" w:rsidP="00BA5295">
            <w:pPr>
              <w:spacing w:line="23" w:lineRule="atLeast"/>
              <w:rPr>
                <w:u w:val="single"/>
              </w:rPr>
            </w:pPr>
            <w:r w:rsidRPr="00BA5295">
              <w:t>Fish and Wildlife Coordination Act - Codified under 16 U.S.C. §§ 661–667e</w:t>
            </w:r>
          </w:p>
        </w:tc>
      </w:tr>
    </w:tbl>
    <w:p w14:paraId="4EDEEE6A" w14:textId="77777777" w:rsidR="00BA5295" w:rsidRPr="00BA5295" w:rsidRDefault="00BA5295" w:rsidP="00BA5295">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BA5295" w:rsidRPr="00BA5295" w14:paraId="4B31A906" w14:textId="77777777" w:rsidTr="005C0A83">
        <w:trPr>
          <w:trHeight w:val="300"/>
        </w:trPr>
        <w:tc>
          <w:tcPr>
            <w:tcW w:w="9344" w:type="dxa"/>
            <w:gridSpan w:val="2"/>
            <w:tcMar>
              <w:left w:w="105" w:type="dxa"/>
              <w:right w:w="105" w:type="dxa"/>
            </w:tcMar>
          </w:tcPr>
          <w:p w14:paraId="596D2502" w14:textId="77777777" w:rsidR="00BA5295" w:rsidRPr="00BA5295" w:rsidRDefault="00BA5295" w:rsidP="00BA5295">
            <w:pPr>
              <w:pStyle w:val="Heading4"/>
            </w:pPr>
            <w:bookmarkStart w:id="260" w:name="_Toc243295389"/>
            <w:bookmarkStart w:id="261" w:name="_Toc243297220"/>
            <w:bookmarkStart w:id="262" w:name="_Toc243574142"/>
            <w:bookmarkStart w:id="263" w:name="_Toc243575862"/>
            <w:r w:rsidRPr="00BA5295">
              <w:t>Outcome: Public Access</w:t>
            </w:r>
            <w:bookmarkEnd w:id="260"/>
            <w:bookmarkEnd w:id="261"/>
            <w:bookmarkEnd w:id="262"/>
            <w:bookmarkEnd w:id="263"/>
          </w:p>
        </w:tc>
      </w:tr>
      <w:tr w:rsidR="00BA5295" w:rsidRPr="00BA5295" w14:paraId="458678AD" w14:textId="77777777" w:rsidTr="005C0A83">
        <w:trPr>
          <w:trHeight w:val="300"/>
        </w:trPr>
        <w:tc>
          <w:tcPr>
            <w:tcW w:w="1567" w:type="dxa"/>
            <w:tcMar>
              <w:left w:w="105" w:type="dxa"/>
              <w:right w:w="105" w:type="dxa"/>
            </w:tcMar>
          </w:tcPr>
          <w:p w14:paraId="4B2E2937" w14:textId="77777777" w:rsidR="00BA5295" w:rsidRPr="00BA5295" w:rsidRDefault="00BA5295" w:rsidP="00BA5295">
            <w:pPr>
              <w:spacing w:line="23" w:lineRule="atLeast"/>
            </w:pPr>
            <w:r w:rsidRPr="00BA5295">
              <w:rPr>
                <w:b/>
                <w:bCs/>
              </w:rPr>
              <w:t>Signatory</w:t>
            </w:r>
          </w:p>
        </w:tc>
        <w:tc>
          <w:tcPr>
            <w:tcW w:w="7777" w:type="dxa"/>
            <w:tcMar>
              <w:left w:w="105" w:type="dxa"/>
              <w:right w:w="105" w:type="dxa"/>
            </w:tcMar>
          </w:tcPr>
          <w:p w14:paraId="44EFFB3F" w14:textId="77777777" w:rsidR="00BA5295" w:rsidRPr="00BA5295" w:rsidRDefault="00BA5295" w:rsidP="00BA5295">
            <w:pPr>
              <w:spacing w:line="23" w:lineRule="atLeast"/>
            </w:pPr>
            <w:r w:rsidRPr="00BA5295">
              <w:rPr>
                <w:b/>
                <w:bCs/>
              </w:rPr>
              <w:t xml:space="preserve">Statutory Authority </w:t>
            </w:r>
          </w:p>
        </w:tc>
      </w:tr>
      <w:tr w:rsidR="00BA5295" w:rsidRPr="00BA5295" w14:paraId="1F088966" w14:textId="77777777" w:rsidTr="005C0A83">
        <w:trPr>
          <w:trHeight w:val="300"/>
        </w:trPr>
        <w:tc>
          <w:tcPr>
            <w:tcW w:w="1567" w:type="dxa"/>
            <w:tcMar>
              <w:left w:w="105" w:type="dxa"/>
              <w:right w:w="105" w:type="dxa"/>
            </w:tcMar>
          </w:tcPr>
          <w:p w14:paraId="52D0680D" w14:textId="77777777" w:rsidR="00BA5295" w:rsidRPr="00BA5295" w:rsidRDefault="00BA5295" w:rsidP="00BA5295">
            <w:pPr>
              <w:spacing w:line="23" w:lineRule="atLeast"/>
            </w:pPr>
            <w:r w:rsidRPr="00BA5295">
              <w:t>Delaware</w:t>
            </w:r>
          </w:p>
        </w:tc>
        <w:tc>
          <w:tcPr>
            <w:tcW w:w="7777" w:type="dxa"/>
            <w:tcMar>
              <w:left w:w="105" w:type="dxa"/>
              <w:right w:w="105" w:type="dxa"/>
            </w:tcMar>
          </w:tcPr>
          <w:p w14:paraId="2034A772" w14:textId="77777777" w:rsidR="00BA5295" w:rsidRPr="00BA5295" w:rsidRDefault="00BA5295" w:rsidP="00BA5295">
            <w:pPr>
              <w:spacing w:line="23" w:lineRule="atLeast"/>
            </w:pPr>
            <w:r w:rsidRPr="00BA5295">
              <w:rPr>
                <w:u w:val="single"/>
              </w:rPr>
              <w:t>Delaware Land Protection Act (</w:t>
            </w:r>
            <w:hyperlink r:id="rId698">
              <w:r w:rsidRPr="00BA5295">
                <w:rPr>
                  <w:rStyle w:val="Hyperlink"/>
                </w:rPr>
                <w:t>7 Del. Code, Chapter 75</w:t>
              </w:r>
            </w:hyperlink>
            <w:r w:rsidRPr="00BA5295">
              <w:rPr>
                <w:u w:val="single"/>
              </w:rPr>
              <w:t>).</w:t>
            </w:r>
          </w:p>
        </w:tc>
      </w:tr>
      <w:tr w:rsidR="00BA5295" w:rsidRPr="00BA5295" w14:paraId="735B893F" w14:textId="77777777" w:rsidTr="005C0A83">
        <w:trPr>
          <w:trHeight w:val="300"/>
        </w:trPr>
        <w:tc>
          <w:tcPr>
            <w:tcW w:w="1567" w:type="dxa"/>
            <w:vMerge w:val="restart"/>
            <w:tcMar>
              <w:left w:w="105" w:type="dxa"/>
              <w:right w:w="105" w:type="dxa"/>
            </w:tcMar>
          </w:tcPr>
          <w:p w14:paraId="258BBE63" w14:textId="77777777" w:rsidR="00BA5295" w:rsidRPr="00BA5295" w:rsidRDefault="00BA5295" w:rsidP="00BA5295">
            <w:pPr>
              <w:spacing w:line="23" w:lineRule="atLeast"/>
            </w:pPr>
            <w:r w:rsidRPr="00BA5295">
              <w:t>District of Columbia</w:t>
            </w:r>
          </w:p>
        </w:tc>
        <w:tc>
          <w:tcPr>
            <w:tcW w:w="7777" w:type="dxa"/>
            <w:tcMar>
              <w:left w:w="105" w:type="dxa"/>
              <w:right w:w="105" w:type="dxa"/>
            </w:tcMar>
          </w:tcPr>
          <w:p w14:paraId="7D139582" w14:textId="77777777" w:rsidR="00BA5295" w:rsidRPr="00BA5295" w:rsidRDefault="00BA5295" w:rsidP="00BA5295">
            <w:pPr>
              <w:spacing w:line="23" w:lineRule="atLeast"/>
            </w:pPr>
            <w:r w:rsidRPr="00BA5295">
              <w:t>D.C. Law 24-20. Comprehensive Plan Amendment Act of 2021.</w:t>
            </w:r>
          </w:p>
        </w:tc>
      </w:tr>
      <w:tr w:rsidR="00BA5295" w:rsidRPr="00BA5295" w14:paraId="61D04F9A" w14:textId="77777777" w:rsidTr="005C0A83">
        <w:trPr>
          <w:trHeight w:val="300"/>
        </w:trPr>
        <w:tc>
          <w:tcPr>
            <w:tcW w:w="1567" w:type="dxa"/>
            <w:vMerge/>
            <w:tcMar>
              <w:left w:w="105" w:type="dxa"/>
              <w:right w:w="105" w:type="dxa"/>
            </w:tcMar>
            <w:vAlign w:val="center"/>
          </w:tcPr>
          <w:p w14:paraId="19AD1AD1" w14:textId="77777777" w:rsidR="00BA5295" w:rsidRPr="00BA5295" w:rsidRDefault="00BA5295" w:rsidP="00BA5295">
            <w:pPr>
              <w:spacing w:line="23" w:lineRule="atLeast"/>
            </w:pPr>
          </w:p>
        </w:tc>
        <w:tc>
          <w:tcPr>
            <w:tcW w:w="7777" w:type="dxa"/>
            <w:tcMar>
              <w:left w:w="105" w:type="dxa"/>
              <w:right w:w="105" w:type="dxa"/>
            </w:tcMar>
          </w:tcPr>
          <w:p w14:paraId="20EA912E" w14:textId="77777777" w:rsidR="00BA5295" w:rsidRPr="00BA5295" w:rsidRDefault="00BA5295" w:rsidP="00BA5295">
            <w:pPr>
              <w:spacing w:line="23" w:lineRule="atLeast"/>
            </w:pPr>
            <w:r w:rsidRPr="00BA5295">
              <w:t>D.C. Law 19-192. Anacostia Waterfront Environmental Standards Amendment Act of 2012.</w:t>
            </w:r>
          </w:p>
        </w:tc>
      </w:tr>
      <w:tr w:rsidR="00BA5295" w:rsidRPr="00BA5295" w14:paraId="064BA1BA" w14:textId="77777777" w:rsidTr="005C0A83">
        <w:trPr>
          <w:trHeight w:val="300"/>
        </w:trPr>
        <w:tc>
          <w:tcPr>
            <w:tcW w:w="1567" w:type="dxa"/>
            <w:vMerge/>
            <w:tcMar>
              <w:left w:w="105" w:type="dxa"/>
              <w:right w:w="105" w:type="dxa"/>
            </w:tcMar>
            <w:vAlign w:val="center"/>
          </w:tcPr>
          <w:p w14:paraId="0F8AA223" w14:textId="77777777" w:rsidR="00BA5295" w:rsidRPr="00BA5295" w:rsidRDefault="00BA5295" w:rsidP="00BA5295">
            <w:pPr>
              <w:spacing w:line="23" w:lineRule="atLeast"/>
            </w:pPr>
          </w:p>
        </w:tc>
        <w:tc>
          <w:tcPr>
            <w:tcW w:w="7777" w:type="dxa"/>
            <w:tcMar>
              <w:left w:w="105" w:type="dxa"/>
              <w:right w:w="105" w:type="dxa"/>
            </w:tcMar>
          </w:tcPr>
          <w:p w14:paraId="547ACE5D" w14:textId="77777777" w:rsidR="00BA5295" w:rsidRPr="00BA5295" w:rsidRDefault="00BA5295" w:rsidP="00BA5295">
            <w:pPr>
              <w:spacing w:line="23" w:lineRule="atLeast"/>
            </w:pPr>
            <w:r w:rsidRPr="00BA5295">
              <w:t>D.C. Law 24-336. Office of District Waterways Management Establishment Act of 2022.</w:t>
            </w:r>
          </w:p>
        </w:tc>
      </w:tr>
      <w:tr w:rsidR="00BA5295" w:rsidRPr="00BA5295" w14:paraId="77951F66" w14:textId="77777777" w:rsidTr="005C0A83">
        <w:trPr>
          <w:trHeight w:val="300"/>
        </w:trPr>
        <w:tc>
          <w:tcPr>
            <w:tcW w:w="1567" w:type="dxa"/>
            <w:vMerge w:val="restart"/>
            <w:tcMar>
              <w:left w:w="105" w:type="dxa"/>
              <w:right w:w="105" w:type="dxa"/>
            </w:tcMar>
          </w:tcPr>
          <w:p w14:paraId="1E880B2E" w14:textId="77777777" w:rsidR="00BA5295" w:rsidRPr="00BA5295" w:rsidRDefault="00BA5295" w:rsidP="00BA5295">
            <w:pPr>
              <w:spacing w:line="23" w:lineRule="atLeast"/>
            </w:pPr>
            <w:r w:rsidRPr="00BA5295">
              <w:t>Maryland</w:t>
            </w:r>
          </w:p>
        </w:tc>
        <w:tc>
          <w:tcPr>
            <w:tcW w:w="7777" w:type="dxa"/>
            <w:tcMar>
              <w:left w:w="105" w:type="dxa"/>
              <w:right w:w="105" w:type="dxa"/>
            </w:tcMar>
          </w:tcPr>
          <w:p w14:paraId="6421966F" w14:textId="77777777" w:rsidR="00BA5295" w:rsidRPr="00BA5295" w:rsidRDefault="00BA5295" w:rsidP="00BA5295">
            <w:pPr>
              <w:spacing w:line="23" w:lineRule="atLeast"/>
            </w:pPr>
            <w:hyperlink r:id="rId699">
              <w:r w:rsidRPr="00BA5295">
                <w:rPr>
                  <w:rStyle w:val="Hyperlink"/>
                </w:rPr>
                <w:t xml:space="preserve">MD Natural Resources Code § 5-9 </w:t>
              </w:r>
            </w:hyperlink>
            <w:r w:rsidRPr="00BA5295">
              <w:rPr>
                <w:u w:val="single"/>
              </w:rPr>
              <w:t>Program Open Space</w:t>
            </w:r>
          </w:p>
        </w:tc>
      </w:tr>
      <w:tr w:rsidR="00BA5295" w:rsidRPr="00BA5295" w14:paraId="1F4F8311" w14:textId="77777777" w:rsidTr="005C0A83">
        <w:trPr>
          <w:trHeight w:val="300"/>
        </w:trPr>
        <w:tc>
          <w:tcPr>
            <w:tcW w:w="1567" w:type="dxa"/>
            <w:vMerge/>
            <w:vAlign w:val="center"/>
          </w:tcPr>
          <w:p w14:paraId="2EE28EA8" w14:textId="77777777" w:rsidR="00BA5295" w:rsidRPr="00BA5295" w:rsidRDefault="00BA5295" w:rsidP="00BA5295">
            <w:pPr>
              <w:spacing w:line="23" w:lineRule="atLeast"/>
            </w:pPr>
          </w:p>
        </w:tc>
        <w:tc>
          <w:tcPr>
            <w:tcW w:w="7777" w:type="dxa"/>
            <w:tcMar>
              <w:left w:w="105" w:type="dxa"/>
              <w:right w:w="105" w:type="dxa"/>
            </w:tcMar>
          </w:tcPr>
          <w:p w14:paraId="44878D96" w14:textId="77777777" w:rsidR="00BA5295" w:rsidRPr="00BA5295" w:rsidRDefault="00BA5295" w:rsidP="00BA5295">
            <w:pPr>
              <w:spacing w:line="23" w:lineRule="atLeast"/>
            </w:pPr>
            <w:hyperlink r:id="rId700">
              <w:r w:rsidRPr="00BA5295">
                <w:rPr>
                  <w:rStyle w:val="Hyperlink"/>
                </w:rPr>
                <w:t>MD Natural Resources Code § 8-707</w:t>
              </w:r>
            </w:hyperlink>
            <w:r w:rsidRPr="00BA5295">
              <w:rPr>
                <w:u w:val="single"/>
              </w:rPr>
              <w:t xml:space="preserve"> Waterway Improvement Fund </w:t>
            </w:r>
          </w:p>
        </w:tc>
      </w:tr>
      <w:tr w:rsidR="00BA5295" w:rsidRPr="00BA5295" w14:paraId="4E5D7A7B" w14:textId="77777777" w:rsidTr="005C0A83">
        <w:trPr>
          <w:trHeight w:val="300"/>
        </w:trPr>
        <w:tc>
          <w:tcPr>
            <w:tcW w:w="1567" w:type="dxa"/>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4863F945" w14:textId="77777777" w:rsidR="00BA5295" w:rsidRPr="00BA5295" w:rsidRDefault="00BA5295" w:rsidP="00BA5295">
            <w:pPr>
              <w:spacing w:line="23" w:lineRule="atLeast"/>
            </w:pPr>
            <w:r w:rsidRPr="00BA5295">
              <w:t>New York</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3E5E9A97" w14:textId="77777777" w:rsidR="00BA5295" w:rsidRPr="00BA5295" w:rsidRDefault="00BA5295" w:rsidP="00BA5295">
            <w:pPr>
              <w:spacing w:line="23" w:lineRule="atLeast"/>
            </w:pPr>
            <w:r w:rsidRPr="00BA5295">
              <w:t>Executive Law, article 15</w:t>
            </w:r>
          </w:p>
        </w:tc>
      </w:tr>
      <w:tr w:rsidR="00BA5295" w:rsidRPr="00BA5295" w14:paraId="287B1076" w14:textId="77777777" w:rsidTr="005C0A83">
        <w:trPr>
          <w:trHeight w:val="300"/>
        </w:trPr>
        <w:tc>
          <w:tcPr>
            <w:tcW w:w="1567"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7330A28A" w14:textId="77777777" w:rsidR="00BA5295" w:rsidRPr="00BA5295" w:rsidRDefault="00BA5295" w:rsidP="00BA5295">
            <w:pPr>
              <w:spacing w:line="23" w:lineRule="atLeast"/>
            </w:pPr>
            <w:r w:rsidRPr="00BA5295">
              <w:t>Pennsylvania</w:t>
            </w:r>
          </w:p>
        </w:tc>
        <w:tc>
          <w:tcPr>
            <w:tcW w:w="7777"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2BD86A84" w14:textId="77777777" w:rsidR="00BA5295" w:rsidRPr="00BA5295" w:rsidRDefault="00BA5295" w:rsidP="00BA5295">
            <w:pPr>
              <w:spacing w:line="23" w:lineRule="atLeast"/>
            </w:pPr>
            <w:hyperlink r:id="rId701">
              <w:r w:rsidRPr="00BA5295">
                <w:rPr>
                  <w:rStyle w:val="Hyperlink"/>
                </w:rPr>
                <w:t xml:space="preserve">Pennsylvania Constitution, Article I, Section 27 (Environmental Rights Amendment) </w:t>
              </w:r>
            </w:hyperlink>
          </w:p>
        </w:tc>
      </w:tr>
      <w:tr w:rsidR="00BA5295" w:rsidRPr="00BA5295" w14:paraId="05F3B241" w14:textId="77777777" w:rsidTr="005C0A83">
        <w:trPr>
          <w:trHeight w:val="300"/>
        </w:trPr>
        <w:tc>
          <w:tcPr>
            <w:tcW w:w="1567" w:type="dxa"/>
            <w:vMerge/>
            <w:tcBorders>
              <w:left w:val="single" w:sz="0" w:space="0" w:color="auto"/>
              <w:right w:val="single" w:sz="0" w:space="0" w:color="000000" w:themeColor="text1"/>
            </w:tcBorders>
            <w:vAlign w:val="center"/>
          </w:tcPr>
          <w:p w14:paraId="143355C9" w14:textId="77777777" w:rsidR="00BA5295" w:rsidRPr="00BA5295" w:rsidRDefault="00BA5295" w:rsidP="00BA5295">
            <w:pPr>
              <w:spacing w:line="23" w:lineRule="atLeast"/>
            </w:pPr>
          </w:p>
        </w:tc>
        <w:tc>
          <w:tcPr>
            <w:tcW w:w="7777" w:type="dxa"/>
            <w:tcBorders>
              <w:top w:val="single" w:sz="8" w:space="0" w:color="000000" w:themeColor="text1"/>
              <w:left w:val="nil"/>
              <w:bottom w:val="single" w:sz="8" w:space="0" w:color="000000" w:themeColor="text1"/>
              <w:right w:val="single" w:sz="8" w:space="0" w:color="auto"/>
            </w:tcBorders>
            <w:tcMar>
              <w:left w:w="105" w:type="dxa"/>
              <w:right w:w="105" w:type="dxa"/>
            </w:tcMar>
          </w:tcPr>
          <w:p w14:paraId="106ECE79" w14:textId="77777777" w:rsidR="00BA5295" w:rsidRPr="00BA5295" w:rsidRDefault="00BA5295" w:rsidP="00BA5295">
            <w:pPr>
              <w:spacing w:line="23" w:lineRule="atLeast"/>
            </w:pPr>
            <w:hyperlink r:id="rId702">
              <w:r w:rsidRPr="00BA5295">
                <w:rPr>
                  <w:rStyle w:val="Hyperlink"/>
                </w:rPr>
                <w:t>Conservation and Natural Resources Act (Act 18 of 1995)</w:t>
              </w:r>
            </w:hyperlink>
          </w:p>
        </w:tc>
      </w:tr>
      <w:tr w:rsidR="00BA5295" w:rsidRPr="00BA5295" w14:paraId="7E7BCF37" w14:textId="77777777" w:rsidTr="005C0A83">
        <w:trPr>
          <w:trHeight w:val="300"/>
        </w:trPr>
        <w:tc>
          <w:tcPr>
            <w:tcW w:w="1567" w:type="dxa"/>
            <w:vMerge/>
            <w:tcBorders>
              <w:top w:val="single" w:sz="0" w:space="0" w:color="auto"/>
              <w:left w:val="single" w:sz="0" w:space="0" w:color="auto"/>
              <w:bottom w:val="single" w:sz="0" w:space="0" w:color="auto"/>
              <w:right w:val="single" w:sz="0" w:space="0" w:color="000000" w:themeColor="text1"/>
            </w:tcBorders>
            <w:vAlign w:val="center"/>
          </w:tcPr>
          <w:p w14:paraId="710A273A" w14:textId="77777777" w:rsidR="00BA5295" w:rsidRPr="00BA5295" w:rsidRDefault="00BA5295" w:rsidP="00BA5295">
            <w:pPr>
              <w:spacing w:line="23" w:lineRule="atLeast"/>
            </w:pPr>
          </w:p>
        </w:tc>
        <w:tc>
          <w:tcPr>
            <w:tcW w:w="7777" w:type="dxa"/>
            <w:tcBorders>
              <w:top w:val="single" w:sz="8" w:space="0" w:color="000000" w:themeColor="text1"/>
              <w:left w:val="nil"/>
              <w:bottom w:val="single" w:sz="8" w:space="0" w:color="auto"/>
              <w:right w:val="single" w:sz="8" w:space="0" w:color="auto"/>
            </w:tcBorders>
            <w:tcMar>
              <w:left w:w="105" w:type="dxa"/>
              <w:right w:w="105" w:type="dxa"/>
            </w:tcMar>
          </w:tcPr>
          <w:p w14:paraId="2D8FBE14" w14:textId="77777777" w:rsidR="00BA5295" w:rsidRPr="00BA5295" w:rsidRDefault="00BA5295" w:rsidP="00BA5295">
            <w:pPr>
              <w:spacing w:line="23" w:lineRule="atLeast"/>
            </w:pPr>
            <w:hyperlink r:id="rId703">
              <w:r w:rsidRPr="00BA5295">
                <w:rPr>
                  <w:rStyle w:val="Hyperlink"/>
                </w:rPr>
                <w:t>Pennsylvania Municipalities Planning Code (Act 247 of 1968)</w:t>
              </w:r>
            </w:hyperlink>
          </w:p>
        </w:tc>
      </w:tr>
      <w:tr w:rsidR="00BA5295" w:rsidRPr="00BA5295" w14:paraId="00FA03F6" w14:textId="77777777" w:rsidTr="005C0A83">
        <w:tblPrEx>
          <w:tblBorders>
            <w:top w:val="single" w:sz="4" w:space="0" w:color="auto"/>
            <w:left w:val="single" w:sz="4" w:space="0" w:color="auto"/>
            <w:bottom w:val="single" w:sz="4" w:space="0" w:color="auto"/>
            <w:right w:val="single" w:sz="4" w:space="0" w:color="auto"/>
          </w:tblBorders>
        </w:tblPrEx>
        <w:trPr>
          <w:trHeight w:val="300"/>
        </w:trPr>
        <w:tc>
          <w:tcPr>
            <w:tcW w:w="1567" w:type="dxa"/>
            <w:vMerge w:val="restart"/>
          </w:tcPr>
          <w:p w14:paraId="6EC97BE5" w14:textId="77777777" w:rsidR="00BA5295" w:rsidRPr="00BA5295" w:rsidRDefault="00BA5295" w:rsidP="00BA5295">
            <w:pPr>
              <w:spacing w:line="23" w:lineRule="atLeast"/>
            </w:pPr>
            <w:r w:rsidRPr="00BA5295">
              <w:t>Chesapeake Bay Commission</w:t>
            </w:r>
          </w:p>
        </w:tc>
        <w:tc>
          <w:tcPr>
            <w:tcW w:w="7777" w:type="dxa"/>
          </w:tcPr>
          <w:p w14:paraId="42A2F767" w14:textId="77777777" w:rsidR="00BA5295" w:rsidRPr="00BA5295" w:rsidRDefault="00BA5295" w:rsidP="00BA5295">
            <w:pPr>
              <w:spacing w:line="23" w:lineRule="atLeast"/>
            </w:pPr>
            <w:hyperlink r:id="rId704">
              <w:r w:rsidRPr="00BA5295">
                <w:rPr>
                  <w:rStyle w:val="Hyperlink"/>
                </w:rPr>
                <w:t>Va. Code § 30-240</w:t>
              </w:r>
            </w:hyperlink>
          </w:p>
        </w:tc>
      </w:tr>
      <w:tr w:rsidR="00BA5295" w:rsidRPr="00BA5295" w14:paraId="3B97AB95" w14:textId="77777777" w:rsidTr="005C0A83">
        <w:tblPrEx>
          <w:tblBorders>
            <w:top w:val="single" w:sz="4" w:space="0" w:color="auto"/>
            <w:left w:val="single" w:sz="4" w:space="0" w:color="auto"/>
            <w:bottom w:val="single" w:sz="4" w:space="0" w:color="auto"/>
            <w:right w:val="single" w:sz="4" w:space="0" w:color="auto"/>
          </w:tblBorders>
        </w:tblPrEx>
        <w:trPr>
          <w:trHeight w:val="300"/>
        </w:trPr>
        <w:tc>
          <w:tcPr>
            <w:tcW w:w="1567" w:type="dxa"/>
            <w:vMerge/>
          </w:tcPr>
          <w:p w14:paraId="1276AA2B" w14:textId="77777777" w:rsidR="00BA5295" w:rsidRPr="00BA5295" w:rsidRDefault="00BA5295" w:rsidP="00BA5295">
            <w:pPr>
              <w:spacing w:line="23" w:lineRule="atLeast"/>
            </w:pPr>
          </w:p>
        </w:tc>
        <w:tc>
          <w:tcPr>
            <w:tcW w:w="7777" w:type="dxa"/>
          </w:tcPr>
          <w:p w14:paraId="6D6AF721" w14:textId="77777777" w:rsidR="00BA5295" w:rsidRPr="00BA5295" w:rsidRDefault="00BA5295" w:rsidP="00BA5295">
            <w:pPr>
              <w:spacing w:line="23" w:lineRule="atLeast"/>
            </w:pPr>
            <w:hyperlink r:id="rId705">
              <w:r w:rsidRPr="00BA5295">
                <w:rPr>
                  <w:rStyle w:val="Hyperlink"/>
                </w:rPr>
                <w:t>MD Natural Resources Code §8-301</w:t>
              </w:r>
            </w:hyperlink>
          </w:p>
        </w:tc>
      </w:tr>
      <w:tr w:rsidR="00BA5295" w:rsidRPr="00BA5295" w14:paraId="3B0F5E25" w14:textId="77777777" w:rsidTr="005C0A83">
        <w:tblPrEx>
          <w:tblBorders>
            <w:top w:val="single" w:sz="4" w:space="0" w:color="auto"/>
            <w:left w:val="single" w:sz="4" w:space="0" w:color="auto"/>
            <w:bottom w:val="single" w:sz="4" w:space="0" w:color="auto"/>
            <w:right w:val="single" w:sz="4" w:space="0" w:color="auto"/>
          </w:tblBorders>
        </w:tblPrEx>
        <w:trPr>
          <w:trHeight w:val="300"/>
        </w:trPr>
        <w:tc>
          <w:tcPr>
            <w:tcW w:w="1567" w:type="dxa"/>
            <w:vMerge/>
          </w:tcPr>
          <w:p w14:paraId="449E354A" w14:textId="77777777" w:rsidR="00BA5295" w:rsidRPr="00BA5295" w:rsidRDefault="00BA5295" w:rsidP="00BA5295">
            <w:pPr>
              <w:spacing w:line="23" w:lineRule="atLeast"/>
            </w:pPr>
          </w:p>
        </w:tc>
        <w:tc>
          <w:tcPr>
            <w:tcW w:w="7777" w:type="dxa"/>
          </w:tcPr>
          <w:p w14:paraId="046F40A3" w14:textId="77777777" w:rsidR="00BA5295" w:rsidRPr="00BA5295" w:rsidRDefault="00BA5295" w:rsidP="00BA5295">
            <w:pPr>
              <w:spacing w:line="23" w:lineRule="atLeast"/>
            </w:pPr>
            <w:hyperlink r:id="rId706">
              <w:r w:rsidRPr="00BA5295">
                <w:rPr>
                  <w:rStyle w:val="Hyperlink"/>
                </w:rPr>
                <w:t>1985, June 25, P.L. 64, No. 25</w:t>
              </w:r>
            </w:hyperlink>
          </w:p>
        </w:tc>
      </w:tr>
      <w:tr w:rsidR="00BA5295" w:rsidRPr="00BA5295" w14:paraId="0EC4C02B"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579B7C5E" w14:textId="77777777" w:rsidR="00BA5295" w:rsidRPr="00BA5295" w:rsidRDefault="00BA5295" w:rsidP="00BA5295">
            <w:pPr>
              <w:spacing w:line="23" w:lineRule="atLeast"/>
            </w:pPr>
            <w:r w:rsidRPr="00BA5295">
              <w:t>US FWS</w:t>
            </w:r>
          </w:p>
        </w:tc>
        <w:tc>
          <w:tcPr>
            <w:tcW w:w="7777" w:type="dxa"/>
          </w:tcPr>
          <w:p w14:paraId="02FF1491" w14:textId="77777777" w:rsidR="00BA5295" w:rsidRPr="00BA5295" w:rsidRDefault="00BA5295" w:rsidP="00BA5295">
            <w:pPr>
              <w:spacing w:line="23" w:lineRule="atLeast"/>
              <w:rPr>
                <w:u w:val="single"/>
              </w:rPr>
            </w:pPr>
            <w:r w:rsidRPr="00BA5295">
              <w:t>National Wildlife Refuge System Improvement Act - Codified under 16 U.S.C. §§ 668dd–668ee</w:t>
            </w:r>
          </w:p>
        </w:tc>
      </w:tr>
      <w:tr w:rsidR="00BA5295" w:rsidRPr="00BA5295" w14:paraId="61893C93"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2D0CDBA9" w14:textId="77777777" w:rsidR="00BA5295" w:rsidRPr="00BA5295" w:rsidRDefault="00BA5295" w:rsidP="00BA5295">
            <w:pPr>
              <w:spacing w:line="23" w:lineRule="atLeast"/>
            </w:pPr>
          </w:p>
        </w:tc>
        <w:tc>
          <w:tcPr>
            <w:tcW w:w="7777" w:type="dxa"/>
          </w:tcPr>
          <w:p w14:paraId="6153A90D" w14:textId="77777777" w:rsidR="00BA5295" w:rsidRPr="00BA5295" w:rsidRDefault="00BA5295" w:rsidP="00BA5295">
            <w:pPr>
              <w:spacing w:line="23" w:lineRule="atLeast"/>
              <w:rPr>
                <w:u w:val="single"/>
              </w:rPr>
            </w:pPr>
            <w:r w:rsidRPr="00BA5295">
              <w:t>Fish and Wildlife Coordination Act - Codified under 16 U.S.C. §§ 661–667e</w:t>
            </w:r>
          </w:p>
        </w:tc>
      </w:tr>
      <w:tr w:rsidR="00BA5295" w:rsidRPr="00BA5295" w14:paraId="6B15C138"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68E5BFF9" w14:textId="77777777" w:rsidR="00BA5295" w:rsidRPr="00BA5295" w:rsidRDefault="00BA5295" w:rsidP="00BA5295">
            <w:pPr>
              <w:spacing w:line="23" w:lineRule="atLeast"/>
            </w:pPr>
          </w:p>
        </w:tc>
        <w:tc>
          <w:tcPr>
            <w:tcW w:w="7777" w:type="dxa"/>
          </w:tcPr>
          <w:p w14:paraId="510294DD" w14:textId="77777777" w:rsidR="00BA5295" w:rsidRPr="00BA5295" w:rsidRDefault="00BA5295" w:rsidP="00BA5295">
            <w:pPr>
              <w:spacing w:line="23" w:lineRule="atLeast"/>
              <w:rPr>
                <w:u w:val="single"/>
              </w:rPr>
            </w:pPr>
            <w:r w:rsidRPr="00BA5295">
              <w:t>Clean Water Act - Codified under 33 U.S.C. § 1344</w:t>
            </w:r>
          </w:p>
        </w:tc>
      </w:tr>
    </w:tbl>
    <w:p w14:paraId="3CA26081" w14:textId="77777777" w:rsidR="00BA5295" w:rsidRPr="00BA5295" w:rsidRDefault="00BA5295" w:rsidP="00BA5295">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BA5295" w:rsidRPr="00BA5295" w14:paraId="573DF5C1" w14:textId="77777777" w:rsidTr="005C0A83">
        <w:trPr>
          <w:trHeight w:val="300"/>
        </w:trPr>
        <w:tc>
          <w:tcPr>
            <w:tcW w:w="9344" w:type="dxa"/>
            <w:gridSpan w:val="2"/>
            <w:tcMar>
              <w:left w:w="105" w:type="dxa"/>
              <w:right w:w="105" w:type="dxa"/>
            </w:tcMar>
          </w:tcPr>
          <w:p w14:paraId="3C5D02B7" w14:textId="77777777" w:rsidR="00BA5295" w:rsidRPr="00BA5295" w:rsidRDefault="00BA5295" w:rsidP="00BA5295">
            <w:pPr>
              <w:pStyle w:val="Heading4"/>
            </w:pPr>
            <w:bookmarkStart w:id="264" w:name="_Toc243295390"/>
            <w:bookmarkStart w:id="265" w:name="_Toc243297221"/>
            <w:bookmarkStart w:id="266" w:name="_Toc243574143"/>
            <w:bookmarkStart w:id="267" w:name="_Toc243575863"/>
            <w:r w:rsidRPr="00BA5295">
              <w:lastRenderedPageBreak/>
              <w:t>Outcome: School District Environmental Literacy Planning</w:t>
            </w:r>
            <w:bookmarkEnd w:id="264"/>
            <w:bookmarkEnd w:id="265"/>
            <w:bookmarkEnd w:id="266"/>
            <w:bookmarkEnd w:id="267"/>
          </w:p>
        </w:tc>
      </w:tr>
      <w:tr w:rsidR="00BA5295" w:rsidRPr="00BA5295" w14:paraId="4531209D" w14:textId="77777777" w:rsidTr="005C0A83">
        <w:trPr>
          <w:trHeight w:val="300"/>
        </w:trPr>
        <w:tc>
          <w:tcPr>
            <w:tcW w:w="1567" w:type="dxa"/>
            <w:tcMar>
              <w:left w:w="105" w:type="dxa"/>
              <w:right w:w="105" w:type="dxa"/>
            </w:tcMar>
          </w:tcPr>
          <w:p w14:paraId="7F09CDB1" w14:textId="77777777" w:rsidR="00BA5295" w:rsidRPr="00BA5295" w:rsidRDefault="00BA5295" w:rsidP="00BA5295">
            <w:pPr>
              <w:spacing w:line="23" w:lineRule="atLeast"/>
            </w:pPr>
            <w:r w:rsidRPr="00BA5295">
              <w:rPr>
                <w:b/>
                <w:bCs/>
              </w:rPr>
              <w:t>Signatory</w:t>
            </w:r>
          </w:p>
        </w:tc>
        <w:tc>
          <w:tcPr>
            <w:tcW w:w="7777" w:type="dxa"/>
            <w:tcMar>
              <w:left w:w="105" w:type="dxa"/>
              <w:right w:w="105" w:type="dxa"/>
            </w:tcMar>
          </w:tcPr>
          <w:p w14:paraId="362504AD" w14:textId="77777777" w:rsidR="00BA5295" w:rsidRPr="00BA5295" w:rsidRDefault="00BA5295" w:rsidP="00BA5295">
            <w:pPr>
              <w:spacing w:line="23" w:lineRule="atLeast"/>
            </w:pPr>
            <w:r w:rsidRPr="00BA5295">
              <w:rPr>
                <w:b/>
                <w:bCs/>
              </w:rPr>
              <w:t xml:space="preserve">Statutory Authority </w:t>
            </w:r>
          </w:p>
        </w:tc>
      </w:tr>
      <w:tr w:rsidR="00BA5295" w:rsidRPr="00BA5295" w14:paraId="494FDA7A" w14:textId="77777777" w:rsidTr="005C0A83">
        <w:trPr>
          <w:trHeight w:val="285"/>
        </w:trPr>
        <w:tc>
          <w:tcPr>
            <w:tcW w:w="1567" w:type="dxa"/>
            <w:vMerge w:val="restart"/>
            <w:tcBorders>
              <w:top w:val="single" w:sz="6" w:space="0" w:color="auto"/>
              <w:left w:val="single" w:sz="6" w:space="0" w:color="000000" w:themeColor="text1"/>
              <w:bottom w:val="single" w:sz="6" w:space="0" w:color="000000" w:themeColor="text1"/>
              <w:right w:val="single" w:sz="6" w:space="0" w:color="000000" w:themeColor="text1"/>
            </w:tcBorders>
            <w:tcMar>
              <w:left w:w="105" w:type="dxa"/>
              <w:right w:w="105" w:type="dxa"/>
            </w:tcMar>
          </w:tcPr>
          <w:p w14:paraId="08BCF09E" w14:textId="77777777" w:rsidR="00BA5295" w:rsidRPr="00BA5295" w:rsidRDefault="00BA5295" w:rsidP="00BA5295">
            <w:pPr>
              <w:spacing w:line="23" w:lineRule="atLeast"/>
            </w:pPr>
            <w:r w:rsidRPr="00BA5295">
              <w:t>District of Columbia</w:t>
            </w: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53679F1C" w14:textId="77777777" w:rsidR="00BA5295" w:rsidRPr="00BA5295" w:rsidRDefault="00BA5295" w:rsidP="00BA5295">
            <w:pPr>
              <w:spacing w:line="23" w:lineRule="atLeast"/>
            </w:pPr>
            <w:hyperlink r:id="rId707">
              <w:r w:rsidRPr="00BA5295">
                <w:rPr>
                  <w:rStyle w:val="Hyperlink"/>
                </w:rPr>
                <w:t>DC Healthy Schools Act: Local Wellness Policies</w:t>
              </w:r>
            </w:hyperlink>
            <w:r w:rsidRPr="00BA5295">
              <w:rPr>
                <w:u w:val="single"/>
              </w:rPr>
              <w:t xml:space="preserve"> </w:t>
            </w:r>
          </w:p>
        </w:tc>
      </w:tr>
      <w:tr w:rsidR="00BA5295" w:rsidRPr="00BA5295" w14:paraId="5A8B8DAE" w14:textId="77777777" w:rsidTr="005C0A83">
        <w:trPr>
          <w:trHeight w:val="285"/>
        </w:trPr>
        <w:tc>
          <w:tcPr>
            <w:tcW w:w="1567" w:type="dxa"/>
            <w:vMerge/>
            <w:tcMar>
              <w:left w:w="105" w:type="dxa"/>
              <w:right w:w="105" w:type="dxa"/>
            </w:tcMar>
          </w:tcPr>
          <w:p w14:paraId="177D43FA"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3BA59680" w14:textId="77777777" w:rsidR="00BA5295" w:rsidRPr="00BA5295" w:rsidRDefault="00BA5295" w:rsidP="00BA5295">
            <w:pPr>
              <w:spacing w:line="23" w:lineRule="atLeast"/>
            </w:pPr>
            <w:r w:rsidRPr="00BA5295">
              <w:t>DC Official Code § 38–826.01(b)(2)(A): Establish goals for improving the environmental sustainability of schools.</w:t>
            </w:r>
          </w:p>
        </w:tc>
      </w:tr>
      <w:tr w:rsidR="00BA5295" w:rsidRPr="00BA5295" w14:paraId="2CC6872C" w14:textId="77777777" w:rsidTr="005C0A83">
        <w:trPr>
          <w:trHeight w:val="285"/>
        </w:trPr>
        <w:tc>
          <w:tcPr>
            <w:tcW w:w="1567" w:type="dxa"/>
            <w:vMerge/>
            <w:tcMar>
              <w:left w:w="105" w:type="dxa"/>
              <w:right w:w="105" w:type="dxa"/>
            </w:tcMar>
          </w:tcPr>
          <w:p w14:paraId="36C73C9B"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146CCB78" w14:textId="77777777" w:rsidR="00BA5295" w:rsidRPr="00BA5295" w:rsidRDefault="00BA5295" w:rsidP="00BA5295">
            <w:pPr>
              <w:spacing w:line="23" w:lineRule="atLeast"/>
            </w:pPr>
            <w:r w:rsidRPr="00BA5295">
              <w:t>DC Official Code § 38–826.01(b)(2)(D): Establish goals for developing and implementing an Environmental Literacy Program.</w:t>
            </w:r>
          </w:p>
        </w:tc>
      </w:tr>
      <w:tr w:rsidR="00BA5295" w:rsidRPr="00BA5295" w14:paraId="1DBE65E2" w14:textId="77777777" w:rsidTr="005C0A83">
        <w:trPr>
          <w:trHeight w:val="285"/>
        </w:trPr>
        <w:tc>
          <w:tcPr>
            <w:tcW w:w="1567" w:type="dxa"/>
            <w:vMerge w:val="restart"/>
            <w:tcBorders>
              <w:top w:val="single" w:sz="6" w:space="0" w:color="auto"/>
              <w:left w:val="single" w:sz="6" w:space="0" w:color="auto"/>
              <w:bottom w:val="single" w:sz="6" w:space="0" w:color="auto"/>
              <w:right w:val="single" w:sz="6" w:space="0" w:color="auto"/>
            </w:tcBorders>
            <w:tcMar>
              <w:left w:w="105" w:type="dxa"/>
              <w:right w:w="105" w:type="dxa"/>
            </w:tcMar>
          </w:tcPr>
          <w:p w14:paraId="573C6EE3" w14:textId="77777777" w:rsidR="00BA5295" w:rsidRPr="00BA5295" w:rsidRDefault="00BA5295" w:rsidP="00BA5295">
            <w:pPr>
              <w:spacing w:line="23" w:lineRule="atLeast"/>
            </w:pPr>
            <w:r w:rsidRPr="00BA5295">
              <w:t>Pennsylvania</w:t>
            </w:r>
          </w:p>
        </w:tc>
        <w:tc>
          <w:tcPr>
            <w:tcW w:w="7777" w:type="dxa"/>
            <w:tcBorders>
              <w:top w:val="single" w:sz="6" w:space="0" w:color="auto"/>
              <w:left w:val="single" w:sz="6" w:space="0" w:color="auto"/>
              <w:bottom w:val="single" w:sz="6" w:space="0" w:color="auto"/>
              <w:right w:val="single" w:sz="6" w:space="0" w:color="auto"/>
            </w:tcBorders>
            <w:tcMar>
              <w:left w:w="105" w:type="dxa"/>
              <w:right w:w="105" w:type="dxa"/>
            </w:tcMar>
          </w:tcPr>
          <w:p w14:paraId="4476D461" w14:textId="77777777" w:rsidR="00BA5295" w:rsidRPr="00BA5295" w:rsidRDefault="00BA5295" w:rsidP="00BA5295">
            <w:pPr>
              <w:spacing w:line="23" w:lineRule="atLeast"/>
            </w:pPr>
            <w:hyperlink r:id="rId708">
              <w:r w:rsidRPr="00BA5295">
                <w:rPr>
                  <w:rStyle w:val="Hyperlink"/>
                </w:rPr>
                <w:t>Environmental Education Act (Act 24 of 1993)</w:t>
              </w:r>
            </w:hyperlink>
            <w:r w:rsidRPr="00BA5295">
              <w:rPr>
                <w:u w:val="single"/>
              </w:rPr>
              <w:t xml:space="preserve"> </w:t>
            </w:r>
          </w:p>
        </w:tc>
      </w:tr>
      <w:tr w:rsidR="00BA5295" w:rsidRPr="00BA5295" w14:paraId="5C23DBBF" w14:textId="77777777" w:rsidTr="005C0A83">
        <w:trPr>
          <w:trHeight w:val="285"/>
        </w:trPr>
        <w:tc>
          <w:tcPr>
            <w:tcW w:w="1567" w:type="dxa"/>
            <w:vMerge/>
            <w:vAlign w:val="center"/>
          </w:tcPr>
          <w:p w14:paraId="2C573E02" w14:textId="77777777" w:rsidR="00BA5295" w:rsidRPr="00BA5295" w:rsidRDefault="00BA5295" w:rsidP="00BA5295">
            <w:pPr>
              <w:spacing w:line="23" w:lineRule="atLeast"/>
            </w:pPr>
          </w:p>
        </w:tc>
        <w:tc>
          <w:tcPr>
            <w:tcW w:w="7777" w:type="dxa"/>
            <w:tcBorders>
              <w:top w:val="single" w:sz="6" w:space="0" w:color="auto"/>
              <w:left w:val="nil"/>
              <w:bottom w:val="single" w:sz="6" w:space="0" w:color="auto"/>
              <w:right w:val="single" w:sz="6" w:space="0" w:color="auto"/>
            </w:tcBorders>
            <w:tcMar>
              <w:left w:w="105" w:type="dxa"/>
              <w:right w:w="105" w:type="dxa"/>
            </w:tcMar>
          </w:tcPr>
          <w:p w14:paraId="29F2A154" w14:textId="77777777" w:rsidR="00BA5295" w:rsidRPr="00BA5295" w:rsidRDefault="00BA5295" w:rsidP="00BA5295">
            <w:pPr>
              <w:spacing w:line="23" w:lineRule="atLeast"/>
            </w:pPr>
            <w:hyperlink r:id="rId709">
              <w:r w:rsidRPr="00BA5295">
                <w:rPr>
                  <w:rStyle w:val="Hyperlink"/>
                </w:rPr>
                <w:t xml:space="preserve">Public School Code of 1949 </w:t>
              </w:r>
            </w:hyperlink>
          </w:p>
        </w:tc>
      </w:tr>
      <w:tr w:rsidR="00BA5295" w:rsidRPr="00BA5295" w14:paraId="134356BB" w14:textId="77777777" w:rsidTr="005C0A83">
        <w:trPr>
          <w:trHeight w:val="285"/>
        </w:trPr>
        <w:tc>
          <w:tcPr>
            <w:tcW w:w="1567" w:type="dxa"/>
            <w:vMerge/>
            <w:vAlign w:val="center"/>
          </w:tcPr>
          <w:p w14:paraId="66B20C1F" w14:textId="77777777" w:rsidR="00BA5295" w:rsidRPr="00BA5295" w:rsidRDefault="00BA5295" w:rsidP="00BA5295">
            <w:pPr>
              <w:spacing w:line="23" w:lineRule="atLeast"/>
            </w:pPr>
          </w:p>
        </w:tc>
        <w:tc>
          <w:tcPr>
            <w:tcW w:w="7777" w:type="dxa"/>
            <w:tcBorders>
              <w:top w:val="single" w:sz="6" w:space="0" w:color="auto"/>
              <w:left w:val="nil"/>
              <w:bottom w:val="single" w:sz="6" w:space="0" w:color="auto"/>
              <w:right w:val="single" w:sz="6" w:space="0" w:color="auto"/>
            </w:tcBorders>
            <w:tcMar>
              <w:left w:w="105" w:type="dxa"/>
              <w:right w:w="105" w:type="dxa"/>
            </w:tcMar>
          </w:tcPr>
          <w:p w14:paraId="5787E404" w14:textId="77777777" w:rsidR="00BA5295" w:rsidRPr="00BA5295" w:rsidRDefault="00BA5295" w:rsidP="00BA5295">
            <w:pPr>
              <w:spacing w:line="23" w:lineRule="atLeast"/>
            </w:pPr>
            <w:hyperlink r:id="rId710">
              <w:r w:rsidRPr="00BA5295">
                <w:rPr>
                  <w:rStyle w:val="Hyperlink"/>
                </w:rPr>
                <w:t>22 Pa. Code Chapter 4 Academic Standards and Assessment (STEELS Standards)</w:t>
              </w:r>
            </w:hyperlink>
          </w:p>
        </w:tc>
      </w:tr>
      <w:tr w:rsidR="00BA5295" w:rsidRPr="00BA5295" w14:paraId="3469C1D6" w14:textId="77777777" w:rsidTr="005C0A83">
        <w:trPr>
          <w:trHeight w:val="300"/>
        </w:trPr>
        <w:tc>
          <w:tcPr>
            <w:tcW w:w="1567" w:type="dxa"/>
            <w:vMerge w:val="restart"/>
            <w:tcMar>
              <w:left w:w="105" w:type="dxa"/>
              <w:right w:w="105" w:type="dxa"/>
            </w:tcMar>
          </w:tcPr>
          <w:p w14:paraId="1962FF48" w14:textId="77777777" w:rsidR="00BA5295" w:rsidRPr="00BA5295" w:rsidRDefault="00BA5295" w:rsidP="00BA5295">
            <w:pPr>
              <w:spacing w:line="23" w:lineRule="atLeast"/>
            </w:pPr>
            <w:r w:rsidRPr="00BA5295">
              <w:t>Maryland</w:t>
            </w:r>
          </w:p>
        </w:tc>
        <w:tc>
          <w:tcPr>
            <w:tcW w:w="7777" w:type="dxa"/>
            <w:tcMar>
              <w:left w:w="105" w:type="dxa"/>
              <w:right w:w="105" w:type="dxa"/>
            </w:tcMar>
          </w:tcPr>
          <w:p w14:paraId="05E81B3E" w14:textId="77777777" w:rsidR="00BA5295" w:rsidRPr="00BA5295" w:rsidRDefault="00BA5295" w:rsidP="00BA5295">
            <w:pPr>
              <w:spacing w:line="23" w:lineRule="atLeast"/>
            </w:pPr>
            <w:hyperlink r:id="rId711">
              <w:r w:rsidRPr="00BA5295">
                <w:rPr>
                  <w:rStyle w:val="Hyperlink"/>
                </w:rPr>
                <w:t>COMAR 01.01.2024.15</w:t>
              </w:r>
            </w:hyperlink>
            <w:r w:rsidRPr="00BA5295">
              <w:rPr>
                <w:u w:val="single"/>
              </w:rPr>
              <w:t xml:space="preserve"> Maryland Outdoor Learning Partnership </w:t>
            </w:r>
          </w:p>
        </w:tc>
      </w:tr>
      <w:tr w:rsidR="00BA5295" w:rsidRPr="00BA5295" w14:paraId="0FFB8E64" w14:textId="77777777" w:rsidTr="005C0A83">
        <w:trPr>
          <w:trHeight w:val="300"/>
        </w:trPr>
        <w:tc>
          <w:tcPr>
            <w:tcW w:w="1567" w:type="dxa"/>
            <w:vMerge/>
            <w:vAlign w:val="center"/>
          </w:tcPr>
          <w:p w14:paraId="583DFDF1" w14:textId="77777777" w:rsidR="00BA5295" w:rsidRPr="00BA5295" w:rsidRDefault="00BA5295" w:rsidP="00BA5295">
            <w:pPr>
              <w:spacing w:line="23" w:lineRule="atLeast"/>
            </w:pPr>
          </w:p>
        </w:tc>
        <w:tc>
          <w:tcPr>
            <w:tcW w:w="7777" w:type="dxa"/>
            <w:tcMar>
              <w:left w:w="105" w:type="dxa"/>
              <w:right w:w="105" w:type="dxa"/>
            </w:tcMar>
          </w:tcPr>
          <w:p w14:paraId="5D43E02A" w14:textId="77777777" w:rsidR="00BA5295" w:rsidRPr="00BA5295" w:rsidRDefault="00BA5295" w:rsidP="00BA5295">
            <w:pPr>
              <w:spacing w:line="23" w:lineRule="atLeast"/>
            </w:pPr>
            <w:hyperlink r:id="rId712">
              <w:r w:rsidRPr="00BA5295">
                <w:rPr>
                  <w:rStyle w:val="Hyperlink"/>
                </w:rPr>
                <w:t>COMAR 13A.04.17.01</w:t>
              </w:r>
            </w:hyperlink>
            <w:r w:rsidRPr="00BA5295">
              <w:rPr>
                <w:u w:val="single"/>
              </w:rPr>
              <w:t xml:space="preserve"> Environmental Literacy Programs</w:t>
            </w:r>
          </w:p>
        </w:tc>
      </w:tr>
      <w:tr w:rsidR="00BA5295" w:rsidRPr="00BA5295" w14:paraId="1EA4363C" w14:textId="77777777" w:rsidTr="005C0A83">
        <w:trPr>
          <w:trHeight w:val="300"/>
        </w:trPr>
        <w:tc>
          <w:tcPr>
            <w:tcW w:w="1567" w:type="dxa"/>
            <w:vMerge/>
            <w:vAlign w:val="center"/>
          </w:tcPr>
          <w:p w14:paraId="409251B8" w14:textId="77777777" w:rsidR="00BA5295" w:rsidRPr="00BA5295" w:rsidRDefault="00BA5295" w:rsidP="00BA5295">
            <w:pPr>
              <w:spacing w:line="23" w:lineRule="atLeast"/>
            </w:pPr>
          </w:p>
        </w:tc>
        <w:tc>
          <w:tcPr>
            <w:tcW w:w="7777" w:type="dxa"/>
            <w:tcMar>
              <w:left w:w="105" w:type="dxa"/>
              <w:right w:w="105" w:type="dxa"/>
            </w:tcMar>
          </w:tcPr>
          <w:p w14:paraId="4855CCF2" w14:textId="77777777" w:rsidR="00BA5295" w:rsidRPr="00BA5295" w:rsidRDefault="00BA5295" w:rsidP="00BA5295">
            <w:pPr>
              <w:spacing w:line="23" w:lineRule="atLeast"/>
            </w:pPr>
            <w:hyperlink r:id="rId713">
              <w:r w:rsidRPr="00BA5295">
                <w:rPr>
                  <w:rStyle w:val="Hyperlink"/>
                </w:rPr>
                <w:t>SB0383</w:t>
              </w:r>
            </w:hyperlink>
            <w:r w:rsidRPr="00BA5295">
              <w:rPr>
                <w:u w:val="single"/>
              </w:rPr>
              <w:t xml:space="preserve"> Maryland Association for Environmental &amp; Outdoor Education</w:t>
            </w:r>
          </w:p>
        </w:tc>
      </w:tr>
      <w:tr w:rsidR="00BA5295" w:rsidRPr="00BA5295" w14:paraId="47916AD7" w14:textId="77777777" w:rsidTr="005C0A83">
        <w:trPr>
          <w:trHeight w:val="300"/>
        </w:trPr>
        <w:tc>
          <w:tcPr>
            <w:tcW w:w="1567" w:type="dxa"/>
            <w:vMerge w:val="restart"/>
            <w:tcMar>
              <w:left w:w="105" w:type="dxa"/>
              <w:right w:w="105" w:type="dxa"/>
            </w:tcMar>
          </w:tcPr>
          <w:p w14:paraId="1CC158DE" w14:textId="77777777" w:rsidR="00BA5295" w:rsidRPr="00BA5295" w:rsidRDefault="00BA5295" w:rsidP="00BA5295">
            <w:pPr>
              <w:spacing w:line="23" w:lineRule="atLeast"/>
            </w:pPr>
            <w:r w:rsidRPr="00BA5295">
              <w:t>Virginia</w:t>
            </w:r>
          </w:p>
        </w:tc>
        <w:tc>
          <w:tcPr>
            <w:tcW w:w="7777" w:type="dxa"/>
            <w:tcMar>
              <w:left w:w="105" w:type="dxa"/>
              <w:right w:w="105" w:type="dxa"/>
            </w:tcMar>
          </w:tcPr>
          <w:p w14:paraId="407AF18C" w14:textId="77777777" w:rsidR="00BA5295" w:rsidRPr="00BA5295" w:rsidRDefault="00BA5295" w:rsidP="00BA5295">
            <w:pPr>
              <w:spacing w:line="23" w:lineRule="atLeast"/>
            </w:pPr>
            <w:hyperlink r:id="rId714">
              <w:r w:rsidRPr="00BA5295">
                <w:rPr>
                  <w:rStyle w:val="Hyperlink"/>
                </w:rPr>
                <w:t>VA code § 15.2-1804.1</w:t>
              </w:r>
            </w:hyperlink>
          </w:p>
        </w:tc>
      </w:tr>
      <w:tr w:rsidR="00BA5295" w:rsidRPr="00BA5295" w14:paraId="4D3F34D5" w14:textId="77777777" w:rsidTr="005C0A83">
        <w:trPr>
          <w:trHeight w:val="300"/>
        </w:trPr>
        <w:tc>
          <w:tcPr>
            <w:tcW w:w="1567" w:type="dxa"/>
            <w:vMerge/>
            <w:vAlign w:val="center"/>
          </w:tcPr>
          <w:p w14:paraId="30BC91EC" w14:textId="77777777" w:rsidR="00BA5295" w:rsidRPr="00BA5295" w:rsidRDefault="00BA5295" w:rsidP="00BA5295">
            <w:pPr>
              <w:spacing w:line="23" w:lineRule="atLeast"/>
            </w:pPr>
          </w:p>
        </w:tc>
        <w:tc>
          <w:tcPr>
            <w:tcW w:w="7777" w:type="dxa"/>
            <w:tcMar>
              <w:left w:w="105" w:type="dxa"/>
              <w:right w:w="105" w:type="dxa"/>
            </w:tcMar>
          </w:tcPr>
          <w:p w14:paraId="4D36E014" w14:textId="77777777" w:rsidR="00BA5295" w:rsidRPr="00BA5295" w:rsidRDefault="00BA5295" w:rsidP="00BA5295">
            <w:pPr>
              <w:spacing w:line="23" w:lineRule="atLeast"/>
            </w:pPr>
            <w:hyperlink r:id="rId715">
              <w:r w:rsidRPr="00BA5295">
                <w:rPr>
                  <w:rStyle w:val="Hyperlink"/>
                </w:rPr>
                <w:t>VA code § 29.1-103.8</w:t>
              </w:r>
            </w:hyperlink>
          </w:p>
        </w:tc>
      </w:tr>
      <w:tr w:rsidR="00BA5295" w:rsidRPr="00BA5295" w14:paraId="56499592" w14:textId="77777777" w:rsidTr="005C0A83">
        <w:trPr>
          <w:trHeight w:val="300"/>
        </w:trPr>
        <w:tc>
          <w:tcPr>
            <w:tcW w:w="1567" w:type="dxa"/>
            <w:vMerge/>
            <w:vAlign w:val="center"/>
          </w:tcPr>
          <w:p w14:paraId="0CDAB9DB" w14:textId="77777777" w:rsidR="00BA5295" w:rsidRPr="00BA5295" w:rsidRDefault="00BA5295" w:rsidP="00BA5295">
            <w:pPr>
              <w:spacing w:line="23" w:lineRule="atLeast"/>
            </w:pPr>
          </w:p>
        </w:tc>
        <w:tc>
          <w:tcPr>
            <w:tcW w:w="7777" w:type="dxa"/>
            <w:tcMar>
              <w:left w:w="105" w:type="dxa"/>
              <w:right w:w="105" w:type="dxa"/>
            </w:tcMar>
          </w:tcPr>
          <w:p w14:paraId="3E18BE4E" w14:textId="77777777" w:rsidR="00BA5295" w:rsidRPr="00BA5295" w:rsidRDefault="00BA5295" w:rsidP="00BA5295">
            <w:pPr>
              <w:spacing w:line="23" w:lineRule="atLeast"/>
            </w:pPr>
            <w:hyperlink r:id="rId716">
              <w:r w:rsidRPr="00BA5295">
                <w:rPr>
                  <w:rStyle w:val="Hyperlink"/>
                </w:rPr>
                <w:t>VA code § 10.1-104.6.</w:t>
              </w:r>
            </w:hyperlink>
          </w:p>
        </w:tc>
      </w:tr>
      <w:tr w:rsidR="00BA5295" w:rsidRPr="00BA5295" w14:paraId="5CCDC314" w14:textId="77777777" w:rsidTr="005C0A83">
        <w:trPr>
          <w:trHeight w:val="300"/>
        </w:trPr>
        <w:tc>
          <w:tcPr>
            <w:tcW w:w="1567" w:type="dxa"/>
            <w:vMerge w:val="restart"/>
            <w:tcBorders>
              <w:top w:val="single" w:sz="8" w:space="0" w:color="auto"/>
              <w:left w:val="single" w:sz="8" w:space="0" w:color="auto"/>
              <w:right w:val="single" w:sz="8" w:space="0" w:color="000000" w:themeColor="text1"/>
            </w:tcBorders>
            <w:tcMar>
              <w:left w:w="105" w:type="dxa"/>
              <w:right w:w="105" w:type="dxa"/>
            </w:tcMar>
          </w:tcPr>
          <w:p w14:paraId="5FFBD6B5" w14:textId="77777777" w:rsidR="00BA5295" w:rsidRPr="00BA5295" w:rsidRDefault="00BA5295" w:rsidP="00BA5295">
            <w:pPr>
              <w:spacing w:line="23" w:lineRule="atLeast"/>
            </w:pPr>
            <w:r w:rsidRPr="00BA5295">
              <w:t>Chesapeake Bay Commission</w:t>
            </w:r>
          </w:p>
        </w:tc>
        <w:tc>
          <w:tcPr>
            <w:tcW w:w="7777"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5B68C155" w14:textId="77777777" w:rsidR="00BA5295" w:rsidRPr="00BA5295" w:rsidRDefault="00BA5295" w:rsidP="00BA5295">
            <w:pPr>
              <w:spacing w:line="23" w:lineRule="atLeast"/>
            </w:pPr>
            <w:hyperlink r:id="rId717">
              <w:r w:rsidRPr="00BA5295">
                <w:rPr>
                  <w:rStyle w:val="Hyperlink"/>
                </w:rPr>
                <w:t>Va. Code § 30-240</w:t>
              </w:r>
            </w:hyperlink>
          </w:p>
        </w:tc>
      </w:tr>
      <w:tr w:rsidR="00BA5295" w:rsidRPr="00BA5295" w14:paraId="3F5DB7C3" w14:textId="77777777" w:rsidTr="005C0A83">
        <w:trPr>
          <w:trHeight w:val="300"/>
        </w:trPr>
        <w:tc>
          <w:tcPr>
            <w:tcW w:w="1567" w:type="dxa"/>
            <w:vMerge/>
            <w:tcBorders>
              <w:left w:val="single" w:sz="8" w:space="0" w:color="auto"/>
              <w:right w:val="single" w:sz="8" w:space="0" w:color="000000" w:themeColor="text1"/>
            </w:tcBorders>
            <w:tcMar>
              <w:left w:w="105" w:type="dxa"/>
              <w:right w:w="105" w:type="dxa"/>
            </w:tcMar>
          </w:tcPr>
          <w:p w14:paraId="5CC1B101" w14:textId="77777777" w:rsidR="00BA5295" w:rsidRPr="00BA5295" w:rsidRDefault="00BA5295" w:rsidP="00BA5295">
            <w:pPr>
              <w:spacing w:line="23" w:lineRule="atLeast"/>
            </w:pPr>
          </w:p>
        </w:tc>
        <w:tc>
          <w:tcPr>
            <w:tcW w:w="7777"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0DB04BEF" w14:textId="77777777" w:rsidR="00BA5295" w:rsidRPr="00BA5295" w:rsidRDefault="00BA5295" w:rsidP="00BA5295">
            <w:pPr>
              <w:spacing w:line="23" w:lineRule="atLeast"/>
            </w:pPr>
            <w:hyperlink r:id="rId718">
              <w:r w:rsidRPr="00BA5295">
                <w:rPr>
                  <w:rStyle w:val="Hyperlink"/>
                </w:rPr>
                <w:t>MD Natural Resources Code §8-301</w:t>
              </w:r>
            </w:hyperlink>
          </w:p>
        </w:tc>
      </w:tr>
      <w:tr w:rsidR="00BA5295" w:rsidRPr="00BA5295" w14:paraId="6C24F4E0" w14:textId="77777777" w:rsidTr="005C0A83">
        <w:trPr>
          <w:trHeight w:val="300"/>
        </w:trPr>
        <w:tc>
          <w:tcPr>
            <w:tcW w:w="1567" w:type="dxa"/>
            <w:vMerge/>
            <w:tcBorders>
              <w:left w:val="single" w:sz="8" w:space="0" w:color="auto"/>
              <w:bottom w:val="single" w:sz="8" w:space="0" w:color="auto"/>
              <w:right w:val="single" w:sz="8" w:space="0" w:color="000000" w:themeColor="text1"/>
            </w:tcBorders>
            <w:tcMar>
              <w:left w:w="105" w:type="dxa"/>
              <w:right w:w="105" w:type="dxa"/>
            </w:tcMar>
          </w:tcPr>
          <w:p w14:paraId="095F8690" w14:textId="77777777" w:rsidR="00BA5295" w:rsidRPr="00BA5295" w:rsidRDefault="00BA5295" w:rsidP="00BA5295">
            <w:pPr>
              <w:spacing w:line="23" w:lineRule="atLeast"/>
            </w:pPr>
          </w:p>
        </w:tc>
        <w:tc>
          <w:tcPr>
            <w:tcW w:w="7777"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30BA0A2C" w14:textId="77777777" w:rsidR="00BA5295" w:rsidRPr="00BA5295" w:rsidRDefault="00BA5295" w:rsidP="00BA5295">
            <w:pPr>
              <w:spacing w:line="23" w:lineRule="atLeast"/>
            </w:pPr>
            <w:hyperlink r:id="rId719">
              <w:r w:rsidRPr="00BA5295">
                <w:rPr>
                  <w:rStyle w:val="Hyperlink"/>
                </w:rPr>
                <w:t>1985, June 25, P.L. 64, No. 25</w:t>
              </w:r>
            </w:hyperlink>
          </w:p>
        </w:tc>
      </w:tr>
      <w:tr w:rsidR="00BA5295" w:rsidRPr="00BA5295" w14:paraId="5331F2D9" w14:textId="77777777" w:rsidTr="005C0A83">
        <w:trPr>
          <w:trHeight w:val="300"/>
        </w:trPr>
        <w:tc>
          <w:tcPr>
            <w:tcW w:w="156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60D32CBC" w14:textId="77777777" w:rsidR="00BA5295" w:rsidRPr="00BA5295" w:rsidRDefault="00BA5295" w:rsidP="00BA5295">
            <w:pPr>
              <w:spacing w:line="23" w:lineRule="atLeast"/>
            </w:pPr>
            <w:r w:rsidRPr="00BA5295">
              <w:rPr>
                <w:lang w:val="en"/>
              </w:rPr>
              <w:t>NOAA</w:t>
            </w:r>
          </w:p>
        </w:tc>
        <w:tc>
          <w:tcPr>
            <w:tcW w:w="777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20680FC6" w14:textId="77777777" w:rsidR="00BA5295" w:rsidRPr="00BA5295" w:rsidRDefault="00BA5295" w:rsidP="00BA5295">
            <w:pPr>
              <w:spacing w:line="23" w:lineRule="atLeast"/>
            </w:pPr>
            <w:hyperlink r:id="rId720">
              <w:r w:rsidRPr="00BA5295">
                <w:rPr>
                  <w:rStyle w:val="Hyperlink"/>
                  <w:lang w:val="en"/>
                </w:rPr>
                <w:t>33 U.S.C. § 893a(a),NOAA Ocean and Atmospheric Science Education Programs</w:t>
              </w:r>
            </w:hyperlink>
          </w:p>
        </w:tc>
      </w:tr>
      <w:tr w:rsidR="00BA5295" w:rsidRPr="00BA5295" w14:paraId="42533F6E"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3E3E5975" w14:textId="77777777" w:rsidR="00BA5295" w:rsidRPr="00BA5295" w:rsidRDefault="00BA5295" w:rsidP="00BA5295">
            <w:pPr>
              <w:spacing w:line="23" w:lineRule="atLeast"/>
            </w:pPr>
            <w:r w:rsidRPr="00BA5295">
              <w:t>US FWS</w:t>
            </w:r>
          </w:p>
        </w:tc>
        <w:tc>
          <w:tcPr>
            <w:tcW w:w="7777" w:type="dxa"/>
          </w:tcPr>
          <w:p w14:paraId="78FAA32F" w14:textId="77777777" w:rsidR="00BA5295" w:rsidRPr="00BA5295" w:rsidRDefault="00BA5295" w:rsidP="00BA5295">
            <w:pPr>
              <w:spacing w:line="23" w:lineRule="atLeast"/>
              <w:rPr>
                <w:u w:val="single"/>
              </w:rPr>
            </w:pPr>
            <w:r w:rsidRPr="00BA5295">
              <w:t>National Wildlife Refuge System Improvement Act - Codified under 16 U.S.C. §§ 668dd–668ee</w:t>
            </w:r>
          </w:p>
        </w:tc>
      </w:tr>
      <w:tr w:rsidR="00BA5295" w:rsidRPr="00BA5295" w14:paraId="130C812D"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0EB53475" w14:textId="77777777" w:rsidR="00BA5295" w:rsidRPr="00BA5295" w:rsidRDefault="00BA5295" w:rsidP="00BA5295">
            <w:pPr>
              <w:spacing w:line="23" w:lineRule="atLeast"/>
            </w:pPr>
          </w:p>
        </w:tc>
        <w:tc>
          <w:tcPr>
            <w:tcW w:w="7777" w:type="dxa"/>
          </w:tcPr>
          <w:p w14:paraId="58AA29A5" w14:textId="77777777" w:rsidR="00BA5295" w:rsidRPr="00BA5295" w:rsidRDefault="00BA5295" w:rsidP="00BA5295">
            <w:pPr>
              <w:spacing w:line="23" w:lineRule="atLeast"/>
              <w:rPr>
                <w:u w:val="single"/>
              </w:rPr>
            </w:pPr>
            <w:r w:rsidRPr="00BA5295">
              <w:t>Fish and Wildlife Coordination Act - Codified under 16 U.S.C. §§ 661–667e</w:t>
            </w:r>
          </w:p>
        </w:tc>
      </w:tr>
      <w:tr w:rsidR="00BA5295" w:rsidRPr="00BA5295" w14:paraId="5202EE37"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61C453D8" w14:textId="77777777" w:rsidR="00BA5295" w:rsidRPr="00BA5295" w:rsidRDefault="00BA5295" w:rsidP="00BA5295">
            <w:pPr>
              <w:spacing w:line="23" w:lineRule="atLeast"/>
            </w:pPr>
          </w:p>
        </w:tc>
        <w:tc>
          <w:tcPr>
            <w:tcW w:w="7777" w:type="dxa"/>
          </w:tcPr>
          <w:p w14:paraId="43D15DA9" w14:textId="77777777" w:rsidR="00BA5295" w:rsidRPr="00BA5295" w:rsidRDefault="00BA5295" w:rsidP="00BA5295">
            <w:pPr>
              <w:spacing w:line="23" w:lineRule="atLeast"/>
              <w:rPr>
                <w:u w:val="single"/>
              </w:rPr>
            </w:pPr>
            <w:r w:rsidRPr="00BA5295">
              <w:t>Clean Water Act - Codified under 33 U.S.C. § 1344</w:t>
            </w:r>
          </w:p>
        </w:tc>
      </w:tr>
    </w:tbl>
    <w:p w14:paraId="55799B4E" w14:textId="77777777" w:rsidR="00BA5295" w:rsidRPr="00BA5295" w:rsidRDefault="00BA5295" w:rsidP="00BA5295">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702"/>
        <w:gridCol w:w="7634"/>
      </w:tblGrid>
      <w:tr w:rsidR="00BA5295" w:rsidRPr="00BA5295" w14:paraId="23296514" w14:textId="77777777" w:rsidTr="005C0A83">
        <w:trPr>
          <w:trHeight w:val="300"/>
        </w:trPr>
        <w:tc>
          <w:tcPr>
            <w:tcW w:w="9336" w:type="dxa"/>
            <w:gridSpan w:val="2"/>
            <w:tcMar>
              <w:left w:w="105" w:type="dxa"/>
              <w:right w:w="105" w:type="dxa"/>
            </w:tcMar>
          </w:tcPr>
          <w:p w14:paraId="3547EBAF" w14:textId="77777777" w:rsidR="00BA5295" w:rsidRPr="00BA5295" w:rsidRDefault="00BA5295" w:rsidP="00BA5295">
            <w:pPr>
              <w:pStyle w:val="Heading4"/>
            </w:pPr>
            <w:bookmarkStart w:id="268" w:name="_Toc243295391"/>
            <w:bookmarkStart w:id="269" w:name="_Toc243297222"/>
            <w:bookmarkStart w:id="270" w:name="_Toc243574144"/>
            <w:bookmarkStart w:id="271" w:name="_Toc243575864"/>
            <w:r w:rsidRPr="00BA5295">
              <w:t>Outcome: Stewardship</w:t>
            </w:r>
            <w:bookmarkEnd w:id="268"/>
            <w:bookmarkEnd w:id="269"/>
            <w:bookmarkEnd w:id="270"/>
            <w:bookmarkEnd w:id="271"/>
          </w:p>
        </w:tc>
      </w:tr>
      <w:tr w:rsidR="00BA5295" w:rsidRPr="00BA5295" w14:paraId="61AD8394" w14:textId="77777777" w:rsidTr="005C0A83">
        <w:trPr>
          <w:trHeight w:val="300"/>
        </w:trPr>
        <w:tc>
          <w:tcPr>
            <w:tcW w:w="1702" w:type="dxa"/>
            <w:tcMar>
              <w:left w:w="105" w:type="dxa"/>
              <w:right w:w="105" w:type="dxa"/>
            </w:tcMar>
          </w:tcPr>
          <w:p w14:paraId="06177534" w14:textId="77777777" w:rsidR="00BA5295" w:rsidRPr="00BA5295" w:rsidRDefault="00BA5295" w:rsidP="00BA5295">
            <w:pPr>
              <w:spacing w:line="23" w:lineRule="atLeast"/>
            </w:pPr>
            <w:r w:rsidRPr="00BA5295">
              <w:rPr>
                <w:b/>
                <w:bCs/>
              </w:rPr>
              <w:t>Signatory</w:t>
            </w:r>
          </w:p>
        </w:tc>
        <w:tc>
          <w:tcPr>
            <w:tcW w:w="7634" w:type="dxa"/>
            <w:tcMar>
              <w:left w:w="105" w:type="dxa"/>
              <w:right w:w="105" w:type="dxa"/>
            </w:tcMar>
          </w:tcPr>
          <w:p w14:paraId="4CF80390" w14:textId="77777777" w:rsidR="00BA5295" w:rsidRPr="00BA5295" w:rsidRDefault="00BA5295" w:rsidP="00BA5295">
            <w:pPr>
              <w:spacing w:line="23" w:lineRule="atLeast"/>
            </w:pPr>
            <w:r w:rsidRPr="00BA5295">
              <w:rPr>
                <w:b/>
                <w:bCs/>
              </w:rPr>
              <w:t xml:space="preserve">Statutory Authority </w:t>
            </w:r>
          </w:p>
        </w:tc>
      </w:tr>
      <w:tr w:rsidR="00BA5295" w:rsidRPr="00BA5295" w14:paraId="04BF09CB" w14:textId="77777777" w:rsidTr="005C0A83">
        <w:trPr>
          <w:trHeight w:val="300"/>
        </w:trPr>
        <w:tc>
          <w:tcPr>
            <w:tcW w:w="1702" w:type="dxa"/>
            <w:vMerge w:val="restart"/>
            <w:tcMar>
              <w:left w:w="105" w:type="dxa"/>
              <w:right w:w="105" w:type="dxa"/>
            </w:tcMar>
          </w:tcPr>
          <w:p w14:paraId="589D9D8E" w14:textId="77777777" w:rsidR="00BA5295" w:rsidRPr="00BA5295" w:rsidRDefault="00BA5295" w:rsidP="00BA5295">
            <w:pPr>
              <w:spacing w:line="23" w:lineRule="atLeast"/>
            </w:pPr>
            <w:r w:rsidRPr="00BA5295">
              <w:t>District of Columbia</w:t>
            </w:r>
          </w:p>
        </w:tc>
        <w:tc>
          <w:tcPr>
            <w:tcW w:w="7634" w:type="dxa"/>
            <w:tcMar>
              <w:left w:w="105" w:type="dxa"/>
              <w:right w:w="105" w:type="dxa"/>
            </w:tcMar>
          </w:tcPr>
          <w:p w14:paraId="31B233CB" w14:textId="77777777" w:rsidR="00BA5295" w:rsidRPr="00BA5295" w:rsidRDefault="00BA5295" w:rsidP="00BA5295">
            <w:pPr>
              <w:spacing w:line="23" w:lineRule="atLeast"/>
            </w:pPr>
            <w:r w:rsidRPr="00BA5295">
              <w:t>The Water Pollution Control Act of 1984, effective March 16, 1985, as amended, (D.C. Law 5-188; D.C. Official Code § 8-103.01 et</w:t>
            </w:r>
          </w:p>
          <w:p w14:paraId="1C79B91B" w14:textId="77777777" w:rsidR="00BA5295" w:rsidRPr="00BA5295" w:rsidRDefault="00BA5295" w:rsidP="00BA5295">
            <w:pPr>
              <w:spacing w:line="23" w:lineRule="atLeast"/>
            </w:pPr>
            <w:r w:rsidRPr="00BA5295">
              <w:t>seq.) and Water Quality Research Grant Regulations of 1988</w:t>
            </w:r>
          </w:p>
        </w:tc>
      </w:tr>
      <w:tr w:rsidR="00BA5295" w:rsidRPr="00BA5295" w14:paraId="1379F339" w14:textId="77777777" w:rsidTr="005C0A83">
        <w:trPr>
          <w:trHeight w:val="300"/>
        </w:trPr>
        <w:tc>
          <w:tcPr>
            <w:tcW w:w="1702" w:type="dxa"/>
            <w:vMerge/>
            <w:tcMar>
              <w:left w:w="105" w:type="dxa"/>
              <w:right w:w="105" w:type="dxa"/>
            </w:tcMar>
            <w:vAlign w:val="center"/>
          </w:tcPr>
          <w:p w14:paraId="2FE76113" w14:textId="77777777" w:rsidR="00BA5295" w:rsidRPr="00BA5295" w:rsidRDefault="00BA5295" w:rsidP="00BA5295">
            <w:pPr>
              <w:spacing w:line="23" w:lineRule="atLeast"/>
            </w:pPr>
          </w:p>
        </w:tc>
        <w:tc>
          <w:tcPr>
            <w:tcW w:w="7634" w:type="dxa"/>
            <w:tcMar>
              <w:left w:w="105" w:type="dxa"/>
              <w:right w:w="105" w:type="dxa"/>
            </w:tcMar>
          </w:tcPr>
          <w:p w14:paraId="5A83F5CF" w14:textId="77777777" w:rsidR="00BA5295" w:rsidRPr="00BA5295" w:rsidRDefault="00BA5295" w:rsidP="00BA5295">
            <w:pPr>
              <w:spacing w:line="23" w:lineRule="atLeast"/>
            </w:pPr>
            <w:r w:rsidRPr="00BA5295">
              <w:t>D.C. Law 18-55. Anacostia River Clean Up and Protection Act of 2009</w:t>
            </w:r>
          </w:p>
        </w:tc>
      </w:tr>
      <w:tr w:rsidR="00BA5295" w:rsidRPr="00BA5295" w14:paraId="5B249FB4" w14:textId="77777777" w:rsidTr="005C0A83">
        <w:trPr>
          <w:trHeight w:val="300"/>
        </w:trPr>
        <w:tc>
          <w:tcPr>
            <w:tcW w:w="1702" w:type="dxa"/>
            <w:vMerge w:val="restart"/>
            <w:tcMar>
              <w:left w:w="105" w:type="dxa"/>
              <w:right w:w="105" w:type="dxa"/>
            </w:tcMar>
          </w:tcPr>
          <w:p w14:paraId="48749032" w14:textId="77777777" w:rsidR="00BA5295" w:rsidRPr="00BA5295" w:rsidRDefault="00BA5295" w:rsidP="00BA5295">
            <w:pPr>
              <w:spacing w:line="23" w:lineRule="atLeast"/>
            </w:pPr>
            <w:r w:rsidRPr="00BA5295">
              <w:t>Maryland</w:t>
            </w:r>
          </w:p>
        </w:tc>
        <w:tc>
          <w:tcPr>
            <w:tcW w:w="7634" w:type="dxa"/>
            <w:tcMar>
              <w:left w:w="105" w:type="dxa"/>
              <w:right w:w="105" w:type="dxa"/>
            </w:tcMar>
          </w:tcPr>
          <w:p w14:paraId="3ACCBABC" w14:textId="77777777" w:rsidR="00BA5295" w:rsidRPr="00BA5295" w:rsidRDefault="00BA5295" w:rsidP="00BA5295">
            <w:pPr>
              <w:spacing w:line="23" w:lineRule="atLeast"/>
            </w:pPr>
            <w:hyperlink r:id="rId721">
              <w:r w:rsidRPr="00BA5295">
                <w:rPr>
                  <w:rStyle w:val="Hyperlink"/>
                </w:rPr>
                <w:t>COMAR 01.01.2024.15</w:t>
              </w:r>
            </w:hyperlink>
            <w:r w:rsidRPr="00BA5295">
              <w:rPr>
                <w:u w:val="single"/>
              </w:rPr>
              <w:t xml:space="preserve"> Maryland Outdoor Learning Partnership </w:t>
            </w:r>
          </w:p>
        </w:tc>
      </w:tr>
      <w:tr w:rsidR="00BA5295" w:rsidRPr="00BA5295" w14:paraId="0AB430C4" w14:textId="77777777" w:rsidTr="005C0A83">
        <w:trPr>
          <w:trHeight w:val="300"/>
        </w:trPr>
        <w:tc>
          <w:tcPr>
            <w:tcW w:w="1702" w:type="dxa"/>
            <w:vMerge/>
            <w:vAlign w:val="center"/>
          </w:tcPr>
          <w:p w14:paraId="270F9B54" w14:textId="77777777" w:rsidR="00BA5295" w:rsidRPr="00BA5295" w:rsidRDefault="00BA5295" w:rsidP="00BA5295">
            <w:pPr>
              <w:spacing w:line="23" w:lineRule="atLeast"/>
            </w:pPr>
          </w:p>
        </w:tc>
        <w:tc>
          <w:tcPr>
            <w:tcW w:w="7634" w:type="dxa"/>
            <w:tcMar>
              <w:left w:w="105" w:type="dxa"/>
              <w:right w:w="105" w:type="dxa"/>
            </w:tcMar>
          </w:tcPr>
          <w:p w14:paraId="1CC69E50" w14:textId="77777777" w:rsidR="00BA5295" w:rsidRPr="00BA5295" w:rsidRDefault="00BA5295" w:rsidP="00BA5295">
            <w:pPr>
              <w:spacing w:line="23" w:lineRule="atLeast"/>
            </w:pPr>
            <w:hyperlink r:id="rId722">
              <w:r w:rsidRPr="00BA5295">
                <w:rPr>
                  <w:rStyle w:val="Hyperlink"/>
                </w:rPr>
                <w:t>COMAR 13A.04.17.01</w:t>
              </w:r>
            </w:hyperlink>
            <w:r w:rsidRPr="00BA5295">
              <w:rPr>
                <w:u w:val="single"/>
              </w:rPr>
              <w:t xml:space="preserve"> Environmental Literacy Programs</w:t>
            </w:r>
          </w:p>
        </w:tc>
      </w:tr>
      <w:tr w:rsidR="00BA5295" w:rsidRPr="00BA5295" w14:paraId="4B612343" w14:textId="77777777" w:rsidTr="005C0A83">
        <w:trPr>
          <w:trHeight w:val="300"/>
        </w:trPr>
        <w:tc>
          <w:tcPr>
            <w:tcW w:w="1702" w:type="dxa"/>
            <w:vMerge w:val="restart"/>
            <w:tcMar>
              <w:left w:w="105" w:type="dxa"/>
              <w:right w:w="105" w:type="dxa"/>
            </w:tcMar>
          </w:tcPr>
          <w:p w14:paraId="3DBF908B" w14:textId="77777777" w:rsidR="00BA5295" w:rsidRPr="00BA5295" w:rsidRDefault="00BA5295" w:rsidP="00BA5295">
            <w:pPr>
              <w:spacing w:line="23" w:lineRule="atLeast"/>
            </w:pPr>
            <w:r w:rsidRPr="00BA5295">
              <w:t>Pennsylvania</w:t>
            </w:r>
          </w:p>
        </w:tc>
        <w:tc>
          <w:tcPr>
            <w:tcW w:w="7634" w:type="dxa"/>
            <w:tcMar>
              <w:left w:w="105" w:type="dxa"/>
              <w:right w:w="105" w:type="dxa"/>
            </w:tcMar>
          </w:tcPr>
          <w:p w14:paraId="7918E6F4" w14:textId="77777777" w:rsidR="00BA5295" w:rsidRPr="00BA5295" w:rsidRDefault="00BA5295" w:rsidP="00BA5295">
            <w:pPr>
              <w:spacing w:line="23" w:lineRule="atLeast"/>
            </w:pPr>
            <w:hyperlink r:id="rId723">
              <w:r w:rsidRPr="00BA5295">
                <w:rPr>
                  <w:rStyle w:val="Hyperlink"/>
                </w:rPr>
                <w:t xml:space="preserve">Pennsylvania Constitution, Article I, Section 27 (Environmental Rights Amendment) </w:t>
              </w:r>
            </w:hyperlink>
          </w:p>
        </w:tc>
      </w:tr>
      <w:tr w:rsidR="00BA5295" w:rsidRPr="00BA5295" w14:paraId="5A56E590" w14:textId="77777777" w:rsidTr="005C0A83">
        <w:trPr>
          <w:trHeight w:val="300"/>
        </w:trPr>
        <w:tc>
          <w:tcPr>
            <w:tcW w:w="1702" w:type="dxa"/>
            <w:vMerge/>
            <w:tcMar>
              <w:left w:w="105" w:type="dxa"/>
              <w:right w:w="105" w:type="dxa"/>
            </w:tcMar>
            <w:vAlign w:val="center"/>
          </w:tcPr>
          <w:p w14:paraId="6892AEA8" w14:textId="77777777" w:rsidR="00BA5295" w:rsidRPr="00BA5295" w:rsidRDefault="00BA5295" w:rsidP="00BA5295">
            <w:pPr>
              <w:spacing w:line="23" w:lineRule="atLeast"/>
            </w:pPr>
          </w:p>
        </w:tc>
        <w:tc>
          <w:tcPr>
            <w:tcW w:w="7634" w:type="dxa"/>
            <w:tcMar>
              <w:left w:w="105" w:type="dxa"/>
              <w:right w:w="105" w:type="dxa"/>
            </w:tcMar>
          </w:tcPr>
          <w:p w14:paraId="5E4363C2" w14:textId="77777777" w:rsidR="00BA5295" w:rsidRPr="00BA5295" w:rsidRDefault="00BA5295" w:rsidP="00BA5295">
            <w:pPr>
              <w:spacing w:line="23" w:lineRule="atLeast"/>
            </w:pPr>
            <w:hyperlink r:id="rId724">
              <w:r w:rsidRPr="00BA5295">
                <w:rPr>
                  <w:rStyle w:val="Hyperlink"/>
                </w:rPr>
                <w:t xml:space="preserve">Pennsylvania Clean Streams Law (Act 394 of 1937) </w:t>
              </w:r>
            </w:hyperlink>
          </w:p>
        </w:tc>
      </w:tr>
      <w:tr w:rsidR="00BA5295" w:rsidRPr="00BA5295" w14:paraId="062B5A45" w14:textId="77777777" w:rsidTr="005C0A83">
        <w:trPr>
          <w:trHeight w:val="300"/>
        </w:trPr>
        <w:tc>
          <w:tcPr>
            <w:tcW w:w="1702" w:type="dxa"/>
            <w:vMerge/>
            <w:vAlign w:val="center"/>
          </w:tcPr>
          <w:p w14:paraId="52B1A838" w14:textId="77777777" w:rsidR="00BA5295" w:rsidRPr="00BA5295" w:rsidRDefault="00BA5295" w:rsidP="00BA5295">
            <w:pPr>
              <w:spacing w:line="23" w:lineRule="atLeast"/>
            </w:pPr>
          </w:p>
        </w:tc>
        <w:tc>
          <w:tcPr>
            <w:tcW w:w="7634" w:type="dxa"/>
            <w:tcMar>
              <w:left w:w="105" w:type="dxa"/>
              <w:right w:w="105" w:type="dxa"/>
            </w:tcMar>
          </w:tcPr>
          <w:p w14:paraId="048F3D32" w14:textId="77777777" w:rsidR="00BA5295" w:rsidRPr="00BA5295" w:rsidRDefault="00BA5295" w:rsidP="00BA5295">
            <w:pPr>
              <w:spacing w:line="23" w:lineRule="atLeast"/>
            </w:pPr>
            <w:hyperlink r:id="rId725">
              <w:r w:rsidRPr="00BA5295">
                <w:rPr>
                  <w:rStyle w:val="Hyperlink"/>
                </w:rPr>
                <w:t>Conservation District Law (Act 217 of 1945)</w:t>
              </w:r>
            </w:hyperlink>
          </w:p>
        </w:tc>
      </w:tr>
      <w:tr w:rsidR="00BA5295" w:rsidRPr="00BA5295" w14:paraId="28848FCB" w14:textId="77777777" w:rsidTr="005C0A83">
        <w:trPr>
          <w:trHeight w:val="300"/>
        </w:trPr>
        <w:tc>
          <w:tcPr>
            <w:tcW w:w="1702" w:type="dxa"/>
            <w:vMerge w:val="restart"/>
            <w:tcBorders>
              <w:top w:val="single" w:sz="8" w:space="0" w:color="auto"/>
              <w:left w:val="single" w:sz="8" w:space="0" w:color="auto"/>
              <w:bottom w:val="single" w:sz="8" w:space="0" w:color="auto"/>
              <w:right w:val="single" w:sz="8" w:space="0" w:color="000000" w:themeColor="text1"/>
            </w:tcBorders>
            <w:tcMar>
              <w:left w:w="105" w:type="dxa"/>
              <w:right w:w="105" w:type="dxa"/>
            </w:tcMar>
          </w:tcPr>
          <w:p w14:paraId="4832B7E5" w14:textId="77777777" w:rsidR="00BA5295" w:rsidRPr="00BA5295" w:rsidRDefault="00BA5295" w:rsidP="00BA5295">
            <w:pPr>
              <w:spacing w:line="23" w:lineRule="atLeast"/>
            </w:pPr>
            <w:r w:rsidRPr="00BA5295">
              <w:lastRenderedPageBreak/>
              <w:t>West Virginia</w:t>
            </w:r>
          </w:p>
        </w:tc>
        <w:tc>
          <w:tcPr>
            <w:tcW w:w="7634" w:type="dxa"/>
            <w:tcBorders>
              <w:top w:val="single" w:sz="8" w:space="0" w:color="auto"/>
              <w:left w:val="single" w:sz="8" w:space="0" w:color="000000" w:themeColor="text1"/>
              <w:bottom w:val="single" w:sz="8" w:space="0" w:color="000000" w:themeColor="text1"/>
              <w:right w:val="single" w:sz="8" w:space="0" w:color="auto"/>
            </w:tcBorders>
            <w:tcMar>
              <w:left w:w="105" w:type="dxa"/>
              <w:right w:w="105" w:type="dxa"/>
            </w:tcMar>
          </w:tcPr>
          <w:p w14:paraId="5CC5BA2F" w14:textId="77777777" w:rsidR="00BA5295" w:rsidRPr="00BA5295" w:rsidRDefault="00BA5295" w:rsidP="00BA5295">
            <w:pPr>
              <w:spacing w:line="23" w:lineRule="atLeast"/>
            </w:pPr>
            <w:hyperlink r:id="rId726">
              <w:r w:rsidRPr="00BA5295">
                <w:rPr>
                  <w:rStyle w:val="Hyperlink"/>
                </w:rPr>
                <w:t>West Virginia Code §31-21-4</w:t>
              </w:r>
            </w:hyperlink>
            <w:r w:rsidRPr="00BA5295">
              <w:t xml:space="preserve"> outlines the mission to assist the Department of Environmental Protection (DEP) with a voluntary land stewardship program. [</w:t>
            </w:r>
            <w:hyperlink r:id="rId727">
              <w:r w:rsidRPr="00BA5295">
                <w:rPr>
                  <w:rStyle w:val="Hyperlink"/>
                </w:rPr>
                <w:t>1</w:t>
              </w:r>
            </w:hyperlink>
            <w:r w:rsidRPr="00BA5295">
              <w:t>]</w:t>
            </w:r>
          </w:p>
        </w:tc>
      </w:tr>
      <w:tr w:rsidR="00BA5295" w:rsidRPr="00BA5295" w14:paraId="5F80617D" w14:textId="77777777" w:rsidTr="005C0A83">
        <w:trPr>
          <w:trHeight w:val="300"/>
        </w:trPr>
        <w:tc>
          <w:tcPr>
            <w:tcW w:w="1702" w:type="dxa"/>
            <w:vMerge/>
            <w:vAlign w:val="center"/>
          </w:tcPr>
          <w:p w14:paraId="008D15BF" w14:textId="77777777" w:rsidR="00BA5295" w:rsidRPr="00BA5295" w:rsidRDefault="00BA5295" w:rsidP="00BA5295">
            <w:pPr>
              <w:spacing w:line="23" w:lineRule="atLeast"/>
            </w:pPr>
          </w:p>
        </w:tc>
        <w:tc>
          <w:tcPr>
            <w:tcW w:w="7634" w:type="dxa"/>
            <w:tcBorders>
              <w:top w:val="single" w:sz="8" w:space="0" w:color="000000" w:themeColor="text1"/>
              <w:left w:val="nil"/>
              <w:bottom w:val="single" w:sz="8" w:space="0" w:color="auto"/>
              <w:right w:val="single" w:sz="8" w:space="0" w:color="auto"/>
            </w:tcBorders>
            <w:tcMar>
              <w:left w:w="105" w:type="dxa"/>
              <w:right w:w="105" w:type="dxa"/>
            </w:tcMar>
          </w:tcPr>
          <w:p w14:paraId="3F88004D" w14:textId="77777777" w:rsidR="00BA5295" w:rsidRPr="00BA5295" w:rsidRDefault="00BA5295" w:rsidP="00BA5295">
            <w:pPr>
              <w:spacing w:line="23" w:lineRule="atLeast"/>
            </w:pPr>
            <w:r w:rsidRPr="00BA5295">
              <w:t xml:space="preserve">Voluntary Land Stewardship Program: </w:t>
            </w:r>
            <w:hyperlink r:id="rId728">
              <w:r w:rsidRPr="00BA5295">
                <w:rPr>
                  <w:rStyle w:val="Hyperlink"/>
                </w:rPr>
                <w:t>West Virginia Code §31-21-7</w:t>
              </w:r>
            </w:hyperlink>
            <w:r w:rsidRPr="00BA5295">
              <w:t xml:space="preserve"> allows site owners and remediation parties to enroll properties for long-term monitoring and environmental oversight</w:t>
            </w:r>
          </w:p>
        </w:tc>
      </w:tr>
      <w:tr w:rsidR="00BA5295" w:rsidRPr="00BA5295" w14:paraId="07F141A7" w14:textId="77777777" w:rsidTr="005C0A83">
        <w:trPr>
          <w:trHeight w:val="285"/>
        </w:trPr>
        <w:tc>
          <w:tcPr>
            <w:tcW w:w="1702" w:type="dxa"/>
            <w:vMerge w:val="restart"/>
            <w:tcBorders>
              <w:top w:val="single" w:sz="6" w:space="0" w:color="auto"/>
              <w:left w:val="single" w:sz="6" w:space="0" w:color="000000" w:themeColor="text1"/>
              <w:bottom w:val="single" w:sz="6" w:space="0" w:color="000000" w:themeColor="text1"/>
              <w:right w:val="single" w:sz="6" w:space="0" w:color="000000" w:themeColor="text1"/>
            </w:tcBorders>
            <w:tcMar>
              <w:left w:w="105" w:type="dxa"/>
              <w:right w:w="105" w:type="dxa"/>
            </w:tcMar>
          </w:tcPr>
          <w:p w14:paraId="5B28E3B5" w14:textId="77777777" w:rsidR="00BA5295" w:rsidRPr="00BA5295" w:rsidRDefault="00BA5295" w:rsidP="00BA5295">
            <w:pPr>
              <w:spacing w:line="23" w:lineRule="atLeast"/>
            </w:pPr>
            <w:r w:rsidRPr="00BA5295">
              <w:t>Chesapeake Bay Commission</w:t>
            </w:r>
          </w:p>
        </w:tc>
        <w:tc>
          <w:tcPr>
            <w:tcW w:w="7634"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4AB474CA" w14:textId="77777777" w:rsidR="00BA5295" w:rsidRPr="00BA5295" w:rsidRDefault="00BA5295" w:rsidP="00BA5295">
            <w:pPr>
              <w:spacing w:line="23" w:lineRule="atLeast"/>
            </w:pPr>
            <w:hyperlink r:id="rId729">
              <w:r w:rsidRPr="00BA5295">
                <w:rPr>
                  <w:rStyle w:val="Hyperlink"/>
                </w:rPr>
                <w:t>Va. Code § 30-240</w:t>
              </w:r>
            </w:hyperlink>
          </w:p>
        </w:tc>
      </w:tr>
      <w:tr w:rsidR="00BA5295" w:rsidRPr="00BA5295" w14:paraId="49207F75" w14:textId="77777777" w:rsidTr="005C0A83">
        <w:trPr>
          <w:trHeight w:val="285"/>
        </w:trPr>
        <w:tc>
          <w:tcPr>
            <w:tcW w:w="1702" w:type="dxa"/>
            <w:vMerge/>
            <w:tcMar>
              <w:left w:w="105" w:type="dxa"/>
              <w:right w:w="105" w:type="dxa"/>
            </w:tcMar>
          </w:tcPr>
          <w:p w14:paraId="4D705618" w14:textId="77777777" w:rsidR="00BA5295" w:rsidRPr="00BA5295" w:rsidRDefault="00BA5295" w:rsidP="00BA5295">
            <w:pPr>
              <w:spacing w:line="23" w:lineRule="atLeast"/>
            </w:pPr>
          </w:p>
        </w:tc>
        <w:tc>
          <w:tcPr>
            <w:tcW w:w="7634"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69A3B9EC" w14:textId="77777777" w:rsidR="00BA5295" w:rsidRPr="00BA5295" w:rsidRDefault="00BA5295" w:rsidP="00BA5295">
            <w:pPr>
              <w:spacing w:line="23" w:lineRule="atLeast"/>
            </w:pPr>
            <w:hyperlink r:id="rId730">
              <w:r w:rsidRPr="00BA5295">
                <w:rPr>
                  <w:rStyle w:val="Hyperlink"/>
                </w:rPr>
                <w:t>MD Natural Resources Code §8-301</w:t>
              </w:r>
            </w:hyperlink>
          </w:p>
        </w:tc>
      </w:tr>
      <w:tr w:rsidR="00BA5295" w:rsidRPr="00BA5295" w14:paraId="38EA25A5" w14:textId="77777777" w:rsidTr="005C0A83">
        <w:trPr>
          <w:trHeight w:val="285"/>
        </w:trPr>
        <w:tc>
          <w:tcPr>
            <w:tcW w:w="1702" w:type="dxa"/>
            <w:vMerge/>
            <w:tcMar>
              <w:left w:w="105" w:type="dxa"/>
              <w:right w:w="105" w:type="dxa"/>
            </w:tcMar>
          </w:tcPr>
          <w:p w14:paraId="7EC6747B" w14:textId="77777777" w:rsidR="00BA5295" w:rsidRPr="00BA5295" w:rsidRDefault="00BA5295" w:rsidP="00BA5295">
            <w:pPr>
              <w:spacing w:line="23" w:lineRule="atLeast"/>
            </w:pPr>
          </w:p>
        </w:tc>
        <w:tc>
          <w:tcPr>
            <w:tcW w:w="7634"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1E6F8FBE" w14:textId="77777777" w:rsidR="00BA5295" w:rsidRPr="00BA5295" w:rsidRDefault="00BA5295" w:rsidP="00BA5295">
            <w:pPr>
              <w:spacing w:line="23" w:lineRule="atLeast"/>
            </w:pPr>
            <w:hyperlink r:id="rId731">
              <w:r w:rsidRPr="00BA5295">
                <w:rPr>
                  <w:rStyle w:val="Hyperlink"/>
                </w:rPr>
                <w:t>1985, June 25, P.L. 64, No. 25</w:t>
              </w:r>
            </w:hyperlink>
          </w:p>
        </w:tc>
      </w:tr>
      <w:tr w:rsidR="00BA5295" w:rsidRPr="00BA5295" w14:paraId="604D89BA" w14:textId="77777777" w:rsidTr="005C0A83">
        <w:trPr>
          <w:trHeight w:val="300"/>
        </w:trPr>
        <w:tc>
          <w:tcPr>
            <w:tcW w:w="1702" w:type="dxa"/>
            <w:tcMar>
              <w:left w:w="105" w:type="dxa"/>
              <w:right w:w="105" w:type="dxa"/>
            </w:tcMar>
          </w:tcPr>
          <w:p w14:paraId="09B2F892" w14:textId="77777777" w:rsidR="00BA5295" w:rsidRPr="00BA5295" w:rsidRDefault="00BA5295" w:rsidP="00BA5295">
            <w:pPr>
              <w:spacing w:line="23" w:lineRule="atLeast"/>
            </w:pPr>
            <w:r w:rsidRPr="00BA5295">
              <w:t>EPA</w:t>
            </w:r>
          </w:p>
        </w:tc>
        <w:tc>
          <w:tcPr>
            <w:tcW w:w="7634" w:type="dxa"/>
            <w:tcMar>
              <w:left w:w="105" w:type="dxa"/>
              <w:right w:w="105" w:type="dxa"/>
            </w:tcMar>
          </w:tcPr>
          <w:p w14:paraId="31F6B369" w14:textId="77777777" w:rsidR="00BA5295" w:rsidRPr="00BA5295" w:rsidRDefault="00BA5295" w:rsidP="00BA5295">
            <w:pPr>
              <w:spacing w:line="23" w:lineRule="atLeast"/>
            </w:pPr>
            <w:hyperlink r:id="rId732" w:history="1">
              <w:r w:rsidRPr="00BA5295">
                <w:rPr>
                  <w:rStyle w:val="Hyperlink"/>
                </w:rPr>
                <w:t>Clean Water Act Section 117, 33 U.S. Code § 1267</w:t>
              </w:r>
            </w:hyperlink>
          </w:p>
        </w:tc>
      </w:tr>
      <w:tr w:rsidR="00BA5295" w:rsidRPr="00BA5295" w14:paraId="3E6DA869" w14:textId="77777777" w:rsidTr="005C0A83">
        <w:tblPrEx>
          <w:tblBorders>
            <w:top w:val="single" w:sz="4" w:space="0" w:color="auto"/>
            <w:left w:val="single" w:sz="4" w:space="0" w:color="auto"/>
            <w:bottom w:val="single" w:sz="4" w:space="0" w:color="auto"/>
            <w:right w:val="single" w:sz="4" w:space="0" w:color="auto"/>
          </w:tblBorders>
        </w:tblPrEx>
        <w:tc>
          <w:tcPr>
            <w:tcW w:w="1702" w:type="dxa"/>
            <w:vMerge w:val="restart"/>
          </w:tcPr>
          <w:p w14:paraId="19A98275" w14:textId="77777777" w:rsidR="00BA5295" w:rsidRPr="00BA5295" w:rsidRDefault="00BA5295" w:rsidP="00BA5295">
            <w:pPr>
              <w:spacing w:line="23" w:lineRule="atLeast"/>
            </w:pPr>
            <w:r w:rsidRPr="00BA5295">
              <w:t>US FWS</w:t>
            </w:r>
          </w:p>
        </w:tc>
        <w:tc>
          <w:tcPr>
            <w:tcW w:w="7634" w:type="dxa"/>
          </w:tcPr>
          <w:p w14:paraId="16FE8CD6" w14:textId="77777777" w:rsidR="00BA5295" w:rsidRPr="00BA5295" w:rsidRDefault="00BA5295" w:rsidP="00BA5295">
            <w:pPr>
              <w:spacing w:line="23" w:lineRule="atLeast"/>
              <w:rPr>
                <w:u w:val="single"/>
              </w:rPr>
            </w:pPr>
            <w:r w:rsidRPr="00BA5295">
              <w:t>Chesapeake WILD Act -</w:t>
            </w:r>
            <w:r w:rsidRPr="00BA5295">
              <w:rPr>
                <w:b/>
                <w:bCs/>
              </w:rPr>
              <w:t xml:space="preserve"> </w:t>
            </w:r>
            <w:r w:rsidRPr="00BA5295">
              <w:t>16 U.S.C. § 3703 note; enacted via Title I, Section 111 of the America's Conservation Enhancement (ACE) Act (Public Law No: 116-188)</w:t>
            </w:r>
          </w:p>
        </w:tc>
      </w:tr>
      <w:tr w:rsidR="00BA5295" w:rsidRPr="00BA5295" w14:paraId="720B3528" w14:textId="77777777" w:rsidTr="005C0A83">
        <w:tblPrEx>
          <w:tblBorders>
            <w:top w:val="single" w:sz="4" w:space="0" w:color="auto"/>
            <w:left w:val="single" w:sz="4" w:space="0" w:color="auto"/>
            <w:bottom w:val="single" w:sz="4" w:space="0" w:color="auto"/>
            <w:right w:val="single" w:sz="4" w:space="0" w:color="auto"/>
          </w:tblBorders>
        </w:tblPrEx>
        <w:tc>
          <w:tcPr>
            <w:tcW w:w="1702" w:type="dxa"/>
            <w:vMerge/>
          </w:tcPr>
          <w:p w14:paraId="0FE2A69B" w14:textId="77777777" w:rsidR="00BA5295" w:rsidRPr="00BA5295" w:rsidRDefault="00BA5295" w:rsidP="00BA5295">
            <w:pPr>
              <w:spacing w:line="23" w:lineRule="atLeast"/>
            </w:pPr>
          </w:p>
        </w:tc>
        <w:tc>
          <w:tcPr>
            <w:tcW w:w="7634" w:type="dxa"/>
          </w:tcPr>
          <w:p w14:paraId="051E2F5A" w14:textId="77777777" w:rsidR="00BA5295" w:rsidRPr="00BA5295" w:rsidRDefault="00BA5295" w:rsidP="00BA5295">
            <w:pPr>
              <w:spacing w:line="23" w:lineRule="atLeast"/>
              <w:rPr>
                <w:u w:val="single"/>
              </w:rPr>
            </w:pPr>
            <w:r w:rsidRPr="00BA5295">
              <w:t>National Wildlife Refuge System Improvement Act - Codified under 16 U.S.C. §§ 668dd–668ee</w:t>
            </w:r>
          </w:p>
        </w:tc>
      </w:tr>
    </w:tbl>
    <w:p w14:paraId="330338D7" w14:textId="77777777" w:rsidR="00BA5295" w:rsidRPr="00BA5295" w:rsidRDefault="00BA5295" w:rsidP="00BA5295">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BA5295" w:rsidRPr="00BA5295" w14:paraId="61683569" w14:textId="77777777" w:rsidTr="005C0A83">
        <w:trPr>
          <w:trHeight w:val="300"/>
        </w:trPr>
        <w:tc>
          <w:tcPr>
            <w:tcW w:w="9344" w:type="dxa"/>
            <w:gridSpan w:val="2"/>
            <w:tcMar>
              <w:left w:w="105" w:type="dxa"/>
              <w:right w:w="105" w:type="dxa"/>
            </w:tcMar>
          </w:tcPr>
          <w:p w14:paraId="1DA86CF2" w14:textId="77777777" w:rsidR="00BA5295" w:rsidRPr="00BA5295" w:rsidRDefault="00BA5295" w:rsidP="00BA5295">
            <w:pPr>
              <w:pStyle w:val="Heading4"/>
            </w:pPr>
            <w:bookmarkStart w:id="272" w:name="_Toc243295392"/>
            <w:bookmarkStart w:id="273" w:name="_Toc243297223"/>
            <w:bookmarkStart w:id="274" w:name="_Toc243574145"/>
            <w:bookmarkStart w:id="275" w:name="_Toc243575865"/>
            <w:r w:rsidRPr="00BA5295">
              <w:t>Outcome: Student Environmental Literacy Experiences</w:t>
            </w:r>
            <w:bookmarkEnd w:id="272"/>
            <w:bookmarkEnd w:id="273"/>
            <w:bookmarkEnd w:id="274"/>
            <w:bookmarkEnd w:id="275"/>
          </w:p>
        </w:tc>
      </w:tr>
      <w:tr w:rsidR="00BA5295" w:rsidRPr="00BA5295" w14:paraId="09D4D208" w14:textId="77777777" w:rsidTr="005C0A83">
        <w:trPr>
          <w:trHeight w:val="300"/>
        </w:trPr>
        <w:tc>
          <w:tcPr>
            <w:tcW w:w="1567" w:type="dxa"/>
            <w:tcMar>
              <w:left w:w="105" w:type="dxa"/>
              <w:right w:w="105" w:type="dxa"/>
            </w:tcMar>
          </w:tcPr>
          <w:p w14:paraId="75D5F181" w14:textId="77777777" w:rsidR="00BA5295" w:rsidRPr="00BA5295" w:rsidRDefault="00BA5295" w:rsidP="00BA5295">
            <w:pPr>
              <w:spacing w:line="23" w:lineRule="atLeast"/>
            </w:pPr>
            <w:r w:rsidRPr="00BA5295">
              <w:rPr>
                <w:b/>
                <w:bCs/>
              </w:rPr>
              <w:t>Signatory</w:t>
            </w:r>
          </w:p>
        </w:tc>
        <w:tc>
          <w:tcPr>
            <w:tcW w:w="7777" w:type="dxa"/>
            <w:tcMar>
              <w:left w:w="105" w:type="dxa"/>
              <w:right w:w="105" w:type="dxa"/>
            </w:tcMar>
          </w:tcPr>
          <w:p w14:paraId="2B9EE570" w14:textId="77777777" w:rsidR="00BA5295" w:rsidRPr="00BA5295" w:rsidRDefault="00BA5295" w:rsidP="00BA5295">
            <w:pPr>
              <w:spacing w:line="23" w:lineRule="atLeast"/>
            </w:pPr>
            <w:r w:rsidRPr="00BA5295">
              <w:rPr>
                <w:b/>
                <w:bCs/>
              </w:rPr>
              <w:t xml:space="preserve">Statutory Authority </w:t>
            </w:r>
          </w:p>
        </w:tc>
      </w:tr>
      <w:tr w:rsidR="00BA5295" w:rsidRPr="00BA5295" w14:paraId="36E5912F" w14:textId="77777777" w:rsidTr="005C0A83">
        <w:trPr>
          <w:trHeight w:val="300"/>
        </w:trPr>
        <w:tc>
          <w:tcPr>
            <w:tcW w:w="1567" w:type="dxa"/>
            <w:vMerge w:val="restart"/>
            <w:tcMar>
              <w:left w:w="105" w:type="dxa"/>
              <w:right w:w="105" w:type="dxa"/>
            </w:tcMar>
          </w:tcPr>
          <w:p w14:paraId="448A364D" w14:textId="77777777" w:rsidR="00BA5295" w:rsidRPr="00BA5295" w:rsidRDefault="00BA5295" w:rsidP="00BA5295">
            <w:pPr>
              <w:spacing w:line="23" w:lineRule="atLeast"/>
            </w:pPr>
            <w:r w:rsidRPr="00BA5295">
              <w:t>Delaware</w:t>
            </w:r>
          </w:p>
        </w:tc>
        <w:tc>
          <w:tcPr>
            <w:tcW w:w="7777" w:type="dxa"/>
            <w:tcMar>
              <w:left w:w="105" w:type="dxa"/>
              <w:right w:w="105" w:type="dxa"/>
            </w:tcMar>
          </w:tcPr>
          <w:p w14:paraId="05520710" w14:textId="77777777" w:rsidR="00BA5295" w:rsidRPr="00BA5295" w:rsidRDefault="00BA5295" w:rsidP="00BA5295">
            <w:pPr>
              <w:spacing w:line="23" w:lineRule="atLeast"/>
            </w:pPr>
            <w:hyperlink r:id="rId733">
              <w:r w:rsidRPr="00BA5295">
                <w:rPr>
                  <w:rStyle w:val="Hyperlink"/>
                </w:rPr>
                <w:t>14 DE Admin. Code 501</w:t>
              </w:r>
            </w:hyperlink>
            <w:r w:rsidRPr="00BA5295">
              <w:rPr>
                <w:u w:val="single"/>
              </w:rPr>
              <w:t xml:space="preserve">: </w:t>
            </w:r>
            <w:r w:rsidRPr="00BA5295">
              <w:t>Established Next Generation Science Standards (NGSS) as the adopted Content Standards in science</w:t>
            </w:r>
            <w:r w:rsidRPr="00BA5295">
              <w:rPr>
                <w:u w:val="single"/>
              </w:rPr>
              <w:t>.</w:t>
            </w:r>
          </w:p>
        </w:tc>
      </w:tr>
      <w:tr w:rsidR="00BA5295" w:rsidRPr="00BA5295" w14:paraId="68FD5D56" w14:textId="77777777" w:rsidTr="005C0A83">
        <w:trPr>
          <w:trHeight w:val="300"/>
        </w:trPr>
        <w:tc>
          <w:tcPr>
            <w:tcW w:w="1567" w:type="dxa"/>
            <w:vMerge/>
            <w:tcMar>
              <w:left w:w="105" w:type="dxa"/>
              <w:right w:w="105" w:type="dxa"/>
            </w:tcMar>
          </w:tcPr>
          <w:p w14:paraId="1FFF7D89" w14:textId="77777777" w:rsidR="00BA5295" w:rsidRPr="00BA5295" w:rsidRDefault="00BA5295" w:rsidP="00BA5295">
            <w:pPr>
              <w:spacing w:line="23" w:lineRule="atLeast"/>
            </w:pPr>
          </w:p>
        </w:tc>
        <w:tc>
          <w:tcPr>
            <w:tcW w:w="7777" w:type="dxa"/>
            <w:tcMar>
              <w:left w:w="105" w:type="dxa"/>
              <w:right w:w="105" w:type="dxa"/>
            </w:tcMar>
          </w:tcPr>
          <w:p w14:paraId="277FB2DC" w14:textId="77777777" w:rsidR="00BA5295" w:rsidRPr="00BA5295" w:rsidRDefault="00BA5295" w:rsidP="00BA5295">
            <w:pPr>
              <w:spacing w:line="23" w:lineRule="atLeast"/>
            </w:pPr>
            <w:hyperlink r:id="rId734">
              <w:r w:rsidRPr="00BA5295">
                <w:rPr>
                  <w:rStyle w:val="Hyperlink"/>
                </w:rPr>
                <w:t>14 DE Admin. Code 503</w:t>
              </w:r>
            </w:hyperlink>
            <w:r w:rsidRPr="00BA5295">
              <w:rPr>
                <w:u w:val="single"/>
              </w:rPr>
              <w:t xml:space="preserve">: </w:t>
            </w:r>
            <w:r w:rsidRPr="00BA5295">
              <w:t>Instructional programming aligned to NGSS (state adopted standards) in which all public school students in each grade K to 8 shall be enrolled in a science program that demonstrates alignment to the Department of Education's adopted science content standards, and all public school students in grades 9 to 12 shall complete the credits in science necessary to graduate from high school through courses that demonstrate alignment to the Department of Education's adopted science content standards.</w:t>
            </w:r>
          </w:p>
        </w:tc>
      </w:tr>
      <w:tr w:rsidR="00BA5295" w:rsidRPr="00BA5295" w14:paraId="5682CC16" w14:textId="77777777" w:rsidTr="005C0A83">
        <w:trPr>
          <w:trHeight w:val="300"/>
        </w:trPr>
        <w:tc>
          <w:tcPr>
            <w:tcW w:w="1567" w:type="dxa"/>
            <w:vMerge w:val="restart"/>
            <w:tcMar>
              <w:left w:w="105" w:type="dxa"/>
              <w:right w:w="105" w:type="dxa"/>
            </w:tcMar>
          </w:tcPr>
          <w:p w14:paraId="5AF2AE04" w14:textId="77777777" w:rsidR="00BA5295" w:rsidRPr="00BA5295" w:rsidRDefault="00BA5295" w:rsidP="00BA5295">
            <w:pPr>
              <w:spacing w:line="23" w:lineRule="atLeast"/>
            </w:pPr>
            <w:r w:rsidRPr="00BA5295">
              <w:t>District of Columbia</w:t>
            </w:r>
          </w:p>
        </w:tc>
        <w:tc>
          <w:tcPr>
            <w:tcW w:w="7777" w:type="dxa"/>
            <w:tcMar>
              <w:left w:w="105" w:type="dxa"/>
              <w:right w:w="105" w:type="dxa"/>
            </w:tcMar>
          </w:tcPr>
          <w:p w14:paraId="2B0AC05F" w14:textId="77777777" w:rsidR="00BA5295" w:rsidRPr="00BA5295" w:rsidRDefault="00BA5295" w:rsidP="00BA5295">
            <w:pPr>
              <w:spacing w:line="23" w:lineRule="atLeast"/>
            </w:pPr>
            <w:hyperlink r:id="rId735">
              <w:r w:rsidRPr="00BA5295">
                <w:rPr>
                  <w:rStyle w:val="Hyperlink"/>
                </w:rPr>
                <w:t>DC Healthy Schools Act: Environmental Literacy Program</w:t>
              </w:r>
            </w:hyperlink>
          </w:p>
        </w:tc>
      </w:tr>
      <w:tr w:rsidR="00BA5295" w:rsidRPr="00BA5295" w14:paraId="5E88CF94" w14:textId="77777777" w:rsidTr="005C0A83">
        <w:trPr>
          <w:trHeight w:val="300"/>
        </w:trPr>
        <w:tc>
          <w:tcPr>
            <w:tcW w:w="1567" w:type="dxa"/>
            <w:vMerge/>
            <w:tcMar>
              <w:left w:w="105" w:type="dxa"/>
              <w:right w:w="105" w:type="dxa"/>
            </w:tcMar>
          </w:tcPr>
          <w:p w14:paraId="72DC3E15" w14:textId="77777777" w:rsidR="00BA5295" w:rsidRPr="00BA5295" w:rsidRDefault="00BA5295" w:rsidP="00BA5295">
            <w:pPr>
              <w:spacing w:line="23" w:lineRule="atLeast"/>
            </w:pPr>
          </w:p>
        </w:tc>
        <w:tc>
          <w:tcPr>
            <w:tcW w:w="7777" w:type="dxa"/>
            <w:tcMar>
              <w:left w:w="105" w:type="dxa"/>
              <w:right w:w="105" w:type="dxa"/>
            </w:tcMar>
          </w:tcPr>
          <w:p w14:paraId="0646A085" w14:textId="77777777" w:rsidR="00BA5295" w:rsidRPr="00BA5295" w:rsidRDefault="00BA5295" w:rsidP="00BA5295">
            <w:pPr>
              <w:spacing w:line="23" w:lineRule="atLeast"/>
            </w:pPr>
            <w:r w:rsidRPr="00BA5295">
              <w:t>DC Official Code § 38-821.01(a): An Environmental Literacy Program is established within the Office of the State Superintendent of Education.</w:t>
            </w:r>
          </w:p>
        </w:tc>
      </w:tr>
      <w:tr w:rsidR="00BA5295" w:rsidRPr="00BA5295" w14:paraId="236A41E0" w14:textId="77777777" w:rsidTr="005C0A83">
        <w:trPr>
          <w:trHeight w:val="300"/>
        </w:trPr>
        <w:tc>
          <w:tcPr>
            <w:tcW w:w="1567" w:type="dxa"/>
            <w:vMerge w:val="restart"/>
            <w:tcMar>
              <w:left w:w="105" w:type="dxa"/>
              <w:right w:w="105" w:type="dxa"/>
            </w:tcMar>
          </w:tcPr>
          <w:p w14:paraId="4190429F" w14:textId="77777777" w:rsidR="00BA5295" w:rsidRPr="00BA5295" w:rsidRDefault="00BA5295" w:rsidP="00BA5295">
            <w:pPr>
              <w:spacing w:line="23" w:lineRule="atLeast"/>
            </w:pPr>
            <w:r w:rsidRPr="00BA5295">
              <w:t>Maryland</w:t>
            </w:r>
          </w:p>
        </w:tc>
        <w:tc>
          <w:tcPr>
            <w:tcW w:w="7777" w:type="dxa"/>
            <w:tcMar>
              <w:left w:w="105" w:type="dxa"/>
              <w:right w:w="105" w:type="dxa"/>
            </w:tcMar>
          </w:tcPr>
          <w:p w14:paraId="5658B024" w14:textId="77777777" w:rsidR="00BA5295" w:rsidRPr="00BA5295" w:rsidRDefault="00BA5295" w:rsidP="00BA5295">
            <w:pPr>
              <w:spacing w:line="23" w:lineRule="atLeast"/>
            </w:pPr>
            <w:hyperlink r:id="rId736">
              <w:r w:rsidRPr="00BA5295">
                <w:rPr>
                  <w:rStyle w:val="Hyperlink"/>
                </w:rPr>
                <w:t>COMAR 01.01.2024.15</w:t>
              </w:r>
            </w:hyperlink>
            <w:r w:rsidRPr="00BA5295">
              <w:rPr>
                <w:u w:val="single"/>
              </w:rPr>
              <w:t xml:space="preserve"> Maryland Outdoor Learning Partnership </w:t>
            </w:r>
          </w:p>
        </w:tc>
      </w:tr>
      <w:tr w:rsidR="00BA5295" w:rsidRPr="00BA5295" w14:paraId="6E04017D" w14:textId="77777777" w:rsidTr="005C0A83">
        <w:trPr>
          <w:trHeight w:val="300"/>
        </w:trPr>
        <w:tc>
          <w:tcPr>
            <w:tcW w:w="1567" w:type="dxa"/>
            <w:vMerge/>
            <w:tcMar>
              <w:left w:w="105" w:type="dxa"/>
              <w:right w:w="105" w:type="dxa"/>
            </w:tcMar>
            <w:vAlign w:val="center"/>
          </w:tcPr>
          <w:p w14:paraId="3E6DFE53" w14:textId="77777777" w:rsidR="00BA5295" w:rsidRPr="00BA5295" w:rsidRDefault="00BA5295" w:rsidP="00BA5295">
            <w:pPr>
              <w:spacing w:line="23" w:lineRule="atLeast"/>
            </w:pPr>
          </w:p>
        </w:tc>
        <w:tc>
          <w:tcPr>
            <w:tcW w:w="7777" w:type="dxa"/>
            <w:tcMar>
              <w:left w:w="105" w:type="dxa"/>
              <w:right w:w="105" w:type="dxa"/>
            </w:tcMar>
          </w:tcPr>
          <w:p w14:paraId="1CC288BA" w14:textId="77777777" w:rsidR="00BA5295" w:rsidRPr="00BA5295" w:rsidRDefault="00BA5295" w:rsidP="00BA5295">
            <w:pPr>
              <w:spacing w:line="23" w:lineRule="atLeast"/>
            </w:pPr>
            <w:hyperlink r:id="rId737">
              <w:r w:rsidRPr="00BA5295">
                <w:rPr>
                  <w:rStyle w:val="Hyperlink"/>
                </w:rPr>
                <w:t>COMAR 13A.04.16.02</w:t>
              </w:r>
            </w:hyperlink>
            <w:r w:rsidRPr="00BA5295">
              <w:rPr>
                <w:u w:val="single"/>
              </w:rPr>
              <w:t xml:space="preserve"> Environmental Education </w:t>
            </w:r>
          </w:p>
        </w:tc>
      </w:tr>
      <w:tr w:rsidR="00BA5295" w:rsidRPr="00BA5295" w14:paraId="2EE97446" w14:textId="77777777" w:rsidTr="005C0A83">
        <w:trPr>
          <w:trHeight w:val="300"/>
        </w:trPr>
        <w:tc>
          <w:tcPr>
            <w:tcW w:w="1567" w:type="dxa"/>
            <w:vMerge/>
            <w:tcMar>
              <w:left w:w="105" w:type="dxa"/>
              <w:right w:w="105" w:type="dxa"/>
            </w:tcMar>
            <w:vAlign w:val="center"/>
          </w:tcPr>
          <w:p w14:paraId="2ABA01E9" w14:textId="77777777" w:rsidR="00BA5295" w:rsidRPr="00BA5295" w:rsidRDefault="00BA5295" w:rsidP="00BA5295">
            <w:pPr>
              <w:spacing w:line="23" w:lineRule="atLeast"/>
            </w:pPr>
          </w:p>
        </w:tc>
        <w:tc>
          <w:tcPr>
            <w:tcW w:w="7777" w:type="dxa"/>
            <w:tcMar>
              <w:left w:w="105" w:type="dxa"/>
              <w:right w:w="105" w:type="dxa"/>
            </w:tcMar>
          </w:tcPr>
          <w:p w14:paraId="3CE817E5" w14:textId="77777777" w:rsidR="00BA5295" w:rsidRPr="00BA5295" w:rsidRDefault="00BA5295" w:rsidP="00BA5295">
            <w:pPr>
              <w:spacing w:line="23" w:lineRule="atLeast"/>
            </w:pPr>
            <w:hyperlink r:id="rId738">
              <w:r w:rsidRPr="00BA5295">
                <w:rPr>
                  <w:rStyle w:val="Hyperlink"/>
                </w:rPr>
                <w:t>COMAR 13A.03.02.03</w:t>
              </w:r>
            </w:hyperlink>
            <w:r w:rsidRPr="00BA5295">
              <w:rPr>
                <w:u w:val="single"/>
              </w:rPr>
              <w:t xml:space="preserve"> Graduation Requirements</w:t>
            </w:r>
          </w:p>
        </w:tc>
      </w:tr>
      <w:tr w:rsidR="00BA5295" w:rsidRPr="00BA5295" w14:paraId="7C64D9B3" w14:textId="77777777" w:rsidTr="005C0A83">
        <w:trPr>
          <w:trHeight w:val="285"/>
        </w:trPr>
        <w:tc>
          <w:tcPr>
            <w:tcW w:w="1567" w:type="dxa"/>
            <w:vMerge w:val="restart"/>
            <w:tcBorders>
              <w:top w:val="single" w:sz="6" w:space="0" w:color="auto"/>
              <w:left w:val="single" w:sz="6" w:space="0" w:color="auto"/>
              <w:bottom w:val="single" w:sz="6" w:space="0" w:color="auto"/>
              <w:right w:val="single" w:sz="6" w:space="0" w:color="auto"/>
            </w:tcBorders>
            <w:tcMar>
              <w:left w:w="105" w:type="dxa"/>
              <w:right w:w="105" w:type="dxa"/>
            </w:tcMar>
          </w:tcPr>
          <w:p w14:paraId="4D1E713A" w14:textId="77777777" w:rsidR="00BA5295" w:rsidRPr="00BA5295" w:rsidRDefault="00BA5295" w:rsidP="00BA5295">
            <w:pPr>
              <w:spacing w:line="23" w:lineRule="atLeast"/>
            </w:pPr>
            <w:r w:rsidRPr="00BA5295">
              <w:t>Pennsylvania</w:t>
            </w:r>
          </w:p>
        </w:tc>
        <w:tc>
          <w:tcPr>
            <w:tcW w:w="7777" w:type="dxa"/>
            <w:tcBorders>
              <w:top w:val="single" w:sz="6" w:space="0" w:color="auto"/>
              <w:left w:val="single" w:sz="6" w:space="0" w:color="auto"/>
              <w:bottom w:val="single" w:sz="6" w:space="0" w:color="auto"/>
              <w:right w:val="single" w:sz="6" w:space="0" w:color="auto"/>
            </w:tcBorders>
            <w:tcMar>
              <w:left w:w="105" w:type="dxa"/>
              <w:right w:w="105" w:type="dxa"/>
            </w:tcMar>
          </w:tcPr>
          <w:p w14:paraId="23EAA912" w14:textId="77777777" w:rsidR="00BA5295" w:rsidRPr="00BA5295" w:rsidRDefault="00BA5295" w:rsidP="00BA5295">
            <w:pPr>
              <w:spacing w:line="23" w:lineRule="atLeast"/>
            </w:pPr>
            <w:hyperlink r:id="rId739">
              <w:r w:rsidRPr="00BA5295">
                <w:rPr>
                  <w:rStyle w:val="Hyperlink"/>
                </w:rPr>
                <w:t>Environmental Education Act (Act 24 of 1993)</w:t>
              </w:r>
            </w:hyperlink>
            <w:r w:rsidRPr="00BA5295">
              <w:rPr>
                <w:u w:val="single"/>
              </w:rPr>
              <w:t xml:space="preserve"> </w:t>
            </w:r>
          </w:p>
        </w:tc>
      </w:tr>
      <w:tr w:rsidR="00BA5295" w:rsidRPr="00BA5295" w14:paraId="0D7F7A2A" w14:textId="77777777" w:rsidTr="005C0A83">
        <w:trPr>
          <w:trHeight w:val="285"/>
        </w:trPr>
        <w:tc>
          <w:tcPr>
            <w:tcW w:w="1567" w:type="dxa"/>
            <w:vMerge/>
            <w:vAlign w:val="center"/>
          </w:tcPr>
          <w:p w14:paraId="440090C7" w14:textId="77777777" w:rsidR="00BA5295" w:rsidRPr="00BA5295" w:rsidRDefault="00BA5295" w:rsidP="00BA5295">
            <w:pPr>
              <w:spacing w:line="23" w:lineRule="atLeast"/>
            </w:pPr>
          </w:p>
        </w:tc>
        <w:tc>
          <w:tcPr>
            <w:tcW w:w="7777" w:type="dxa"/>
            <w:tcBorders>
              <w:top w:val="single" w:sz="6" w:space="0" w:color="auto"/>
              <w:left w:val="nil"/>
              <w:bottom w:val="single" w:sz="6" w:space="0" w:color="auto"/>
              <w:right w:val="single" w:sz="6" w:space="0" w:color="auto"/>
            </w:tcBorders>
            <w:tcMar>
              <w:left w:w="105" w:type="dxa"/>
              <w:right w:w="105" w:type="dxa"/>
            </w:tcMar>
          </w:tcPr>
          <w:p w14:paraId="64BEF9BB" w14:textId="77777777" w:rsidR="00BA5295" w:rsidRPr="00BA5295" w:rsidRDefault="00BA5295" w:rsidP="00BA5295">
            <w:pPr>
              <w:spacing w:line="23" w:lineRule="atLeast"/>
            </w:pPr>
            <w:hyperlink r:id="rId740">
              <w:r w:rsidRPr="00BA5295">
                <w:rPr>
                  <w:rStyle w:val="Hyperlink"/>
                </w:rPr>
                <w:t xml:space="preserve">Conservation and Natural Resources Act (Act 18 of 1995), Section 311 Environmental Education </w:t>
              </w:r>
            </w:hyperlink>
          </w:p>
        </w:tc>
      </w:tr>
      <w:tr w:rsidR="00BA5295" w:rsidRPr="00BA5295" w14:paraId="28D6E8A6" w14:textId="77777777" w:rsidTr="005C0A83">
        <w:trPr>
          <w:trHeight w:val="285"/>
        </w:trPr>
        <w:tc>
          <w:tcPr>
            <w:tcW w:w="1567" w:type="dxa"/>
            <w:vMerge/>
            <w:vAlign w:val="center"/>
          </w:tcPr>
          <w:p w14:paraId="6E7E6111" w14:textId="77777777" w:rsidR="00BA5295" w:rsidRPr="00BA5295" w:rsidRDefault="00BA5295" w:rsidP="00BA5295">
            <w:pPr>
              <w:spacing w:line="23" w:lineRule="atLeast"/>
            </w:pPr>
          </w:p>
        </w:tc>
        <w:tc>
          <w:tcPr>
            <w:tcW w:w="7777" w:type="dxa"/>
            <w:tcBorders>
              <w:top w:val="single" w:sz="6" w:space="0" w:color="auto"/>
              <w:left w:val="nil"/>
              <w:bottom w:val="single" w:sz="6" w:space="0" w:color="auto"/>
              <w:right w:val="single" w:sz="6" w:space="0" w:color="auto"/>
            </w:tcBorders>
            <w:tcMar>
              <w:left w:w="105" w:type="dxa"/>
              <w:right w:w="105" w:type="dxa"/>
            </w:tcMar>
          </w:tcPr>
          <w:p w14:paraId="015EB1C8" w14:textId="77777777" w:rsidR="00BA5295" w:rsidRPr="00BA5295" w:rsidRDefault="00BA5295" w:rsidP="00BA5295">
            <w:pPr>
              <w:spacing w:line="23" w:lineRule="atLeast"/>
            </w:pPr>
            <w:hyperlink r:id="rId741">
              <w:r w:rsidRPr="00BA5295">
                <w:rPr>
                  <w:rStyle w:val="Hyperlink"/>
                </w:rPr>
                <w:t>Smith-Lever Act of 1914 (7 U.S.C. §§ 341-349)</w:t>
              </w:r>
            </w:hyperlink>
          </w:p>
        </w:tc>
      </w:tr>
      <w:tr w:rsidR="00BA5295" w:rsidRPr="00BA5295" w14:paraId="302CF8D8" w14:textId="77777777" w:rsidTr="005C0A83">
        <w:trPr>
          <w:trHeight w:val="300"/>
        </w:trPr>
        <w:tc>
          <w:tcPr>
            <w:tcW w:w="1567" w:type="dxa"/>
            <w:vMerge w:val="restart"/>
            <w:tcMar>
              <w:left w:w="105" w:type="dxa"/>
              <w:right w:w="105" w:type="dxa"/>
            </w:tcMar>
          </w:tcPr>
          <w:p w14:paraId="57A7FB7A" w14:textId="77777777" w:rsidR="00BA5295" w:rsidRPr="00BA5295" w:rsidRDefault="00BA5295" w:rsidP="00BA5295">
            <w:pPr>
              <w:spacing w:line="23" w:lineRule="atLeast"/>
            </w:pPr>
            <w:r w:rsidRPr="00BA5295">
              <w:t>Virginia</w:t>
            </w:r>
          </w:p>
        </w:tc>
        <w:tc>
          <w:tcPr>
            <w:tcW w:w="7777" w:type="dxa"/>
            <w:tcMar>
              <w:left w:w="105" w:type="dxa"/>
              <w:right w:w="105" w:type="dxa"/>
            </w:tcMar>
          </w:tcPr>
          <w:p w14:paraId="62674E1F" w14:textId="77777777" w:rsidR="00BA5295" w:rsidRPr="00BA5295" w:rsidRDefault="00BA5295" w:rsidP="00BA5295">
            <w:pPr>
              <w:spacing w:line="23" w:lineRule="atLeast"/>
            </w:pPr>
            <w:hyperlink r:id="rId742">
              <w:r w:rsidRPr="00BA5295">
                <w:rPr>
                  <w:rStyle w:val="Hyperlink"/>
                </w:rPr>
                <w:t>8VAC2for AWS S0-132-70</w:t>
              </w:r>
            </w:hyperlink>
          </w:p>
        </w:tc>
      </w:tr>
      <w:tr w:rsidR="00BA5295" w:rsidRPr="00BA5295" w14:paraId="4F2925D4" w14:textId="77777777" w:rsidTr="005C0A83">
        <w:trPr>
          <w:trHeight w:val="300"/>
        </w:trPr>
        <w:tc>
          <w:tcPr>
            <w:tcW w:w="1567" w:type="dxa"/>
            <w:vMerge/>
            <w:vAlign w:val="center"/>
          </w:tcPr>
          <w:p w14:paraId="48533A6E" w14:textId="77777777" w:rsidR="00BA5295" w:rsidRPr="00BA5295" w:rsidRDefault="00BA5295" w:rsidP="00BA5295">
            <w:pPr>
              <w:spacing w:line="23" w:lineRule="atLeast"/>
            </w:pPr>
          </w:p>
        </w:tc>
        <w:tc>
          <w:tcPr>
            <w:tcW w:w="7777" w:type="dxa"/>
            <w:tcMar>
              <w:left w:w="105" w:type="dxa"/>
              <w:right w:w="105" w:type="dxa"/>
            </w:tcMar>
          </w:tcPr>
          <w:p w14:paraId="3BF55E23" w14:textId="77777777" w:rsidR="00BA5295" w:rsidRPr="00BA5295" w:rsidRDefault="00BA5295" w:rsidP="00BA5295">
            <w:pPr>
              <w:spacing w:line="23" w:lineRule="atLeast"/>
            </w:pPr>
            <w:hyperlink r:id="rId743">
              <w:r w:rsidRPr="00BA5295">
                <w:rPr>
                  <w:rStyle w:val="Hyperlink"/>
                </w:rPr>
                <w:t>8VAC20-132-51</w:t>
              </w:r>
            </w:hyperlink>
          </w:p>
        </w:tc>
      </w:tr>
      <w:tr w:rsidR="00BA5295" w:rsidRPr="00BA5295" w14:paraId="1185018A" w14:textId="77777777" w:rsidTr="005C0A83">
        <w:trPr>
          <w:trHeight w:val="300"/>
        </w:trPr>
        <w:tc>
          <w:tcPr>
            <w:tcW w:w="1567" w:type="dxa"/>
            <w:vMerge w:val="restart"/>
            <w:tcBorders>
              <w:top w:val="single" w:sz="8" w:space="0" w:color="auto"/>
              <w:left w:val="single" w:sz="8" w:space="0" w:color="auto"/>
              <w:right w:val="single" w:sz="8" w:space="0" w:color="000000" w:themeColor="text1"/>
            </w:tcBorders>
            <w:tcMar>
              <w:left w:w="105" w:type="dxa"/>
              <w:right w:w="105" w:type="dxa"/>
            </w:tcMar>
          </w:tcPr>
          <w:p w14:paraId="789D09EF" w14:textId="77777777" w:rsidR="00BA5295" w:rsidRPr="00BA5295" w:rsidRDefault="00BA5295" w:rsidP="00BA5295">
            <w:pPr>
              <w:spacing w:line="23" w:lineRule="atLeast"/>
            </w:pPr>
            <w:r w:rsidRPr="00BA5295">
              <w:t>Chesapeake Bay Commission</w:t>
            </w:r>
          </w:p>
        </w:tc>
        <w:tc>
          <w:tcPr>
            <w:tcW w:w="7777"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3B930073" w14:textId="77777777" w:rsidR="00BA5295" w:rsidRPr="00BA5295" w:rsidRDefault="00BA5295" w:rsidP="00BA5295">
            <w:pPr>
              <w:spacing w:line="23" w:lineRule="atLeast"/>
            </w:pPr>
            <w:hyperlink r:id="rId744">
              <w:r w:rsidRPr="00BA5295">
                <w:rPr>
                  <w:rStyle w:val="Hyperlink"/>
                </w:rPr>
                <w:t>Va. Code § 30-240</w:t>
              </w:r>
            </w:hyperlink>
          </w:p>
        </w:tc>
      </w:tr>
      <w:tr w:rsidR="00BA5295" w:rsidRPr="00BA5295" w14:paraId="6C002158" w14:textId="77777777" w:rsidTr="005C0A83">
        <w:trPr>
          <w:trHeight w:val="300"/>
        </w:trPr>
        <w:tc>
          <w:tcPr>
            <w:tcW w:w="1567" w:type="dxa"/>
            <w:vMerge/>
            <w:tcBorders>
              <w:left w:val="single" w:sz="8" w:space="0" w:color="auto"/>
              <w:right w:val="single" w:sz="8" w:space="0" w:color="000000" w:themeColor="text1"/>
            </w:tcBorders>
            <w:tcMar>
              <w:left w:w="105" w:type="dxa"/>
              <w:right w:w="105" w:type="dxa"/>
            </w:tcMar>
          </w:tcPr>
          <w:p w14:paraId="3698C2BB" w14:textId="77777777" w:rsidR="00BA5295" w:rsidRPr="00BA5295" w:rsidRDefault="00BA5295" w:rsidP="00BA5295">
            <w:pPr>
              <w:spacing w:line="23" w:lineRule="atLeast"/>
            </w:pPr>
          </w:p>
        </w:tc>
        <w:tc>
          <w:tcPr>
            <w:tcW w:w="7777"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1D73513C" w14:textId="77777777" w:rsidR="00BA5295" w:rsidRPr="00BA5295" w:rsidRDefault="00BA5295" w:rsidP="00BA5295">
            <w:pPr>
              <w:spacing w:line="23" w:lineRule="atLeast"/>
            </w:pPr>
            <w:hyperlink r:id="rId745">
              <w:r w:rsidRPr="00BA5295">
                <w:rPr>
                  <w:rStyle w:val="Hyperlink"/>
                </w:rPr>
                <w:t>MD Natural Resources Code §8-301</w:t>
              </w:r>
            </w:hyperlink>
          </w:p>
        </w:tc>
      </w:tr>
      <w:tr w:rsidR="00BA5295" w:rsidRPr="00BA5295" w14:paraId="4CC23B27" w14:textId="77777777" w:rsidTr="005C0A83">
        <w:trPr>
          <w:trHeight w:val="300"/>
        </w:trPr>
        <w:tc>
          <w:tcPr>
            <w:tcW w:w="1567" w:type="dxa"/>
            <w:vMerge/>
            <w:tcBorders>
              <w:left w:val="single" w:sz="8" w:space="0" w:color="auto"/>
              <w:bottom w:val="single" w:sz="8" w:space="0" w:color="auto"/>
              <w:right w:val="single" w:sz="8" w:space="0" w:color="000000" w:themeColor="text1"/>
            </w:tcBorders>
            <w:tcMar>
              <w:left w:w="105" w:type="dxa"/>
              <w:right w:w="105" w:type="dxa"/>
            </w:tcMar>
          </w:tcPr>
          <w:p w14:paraId="5C0C0FCC" w14:textId="77777777" w:rsidR="00BA5295" w:rsidRPr="00BA5295" w:rsidRDefault="00BA5295" w:rsidP="00BA5295">
            <w:pPr>
              <w:spacing w:line="23" w:lineRule="atLeast"/>
            </w:pPr>
          </w:p>
        </w:tc>
        <w:tc>
          <w:tcPr>
            <w:tcW w:w="7777" w:type="dxa"/>
            <w:tcBorders>
              <w:top w:val="single" w:sz="8" w:space="0" w:color="auto"/>
              <w:left w:val="single" w:sz="8" w:space="0" w:color="000000" w:themeColor="text1"/>
              <w:bottom w:val="single" w:sz="8" w:space="0" w:color="auto"/>
              <w:right w:val="single" w:sz="8" w:space="0" w:color="auto"/>
            </w:tcBorders>
            <w:tcMar>
              <w:left w:w="105" w:type="dxa"/>
              <w:right w:w="105" w:type="dxa"/>
            </w:tcMar>
          </w:tcPr>
          <w:p w14:paraId="55C6F56D" w14:textId="77777777" w:rsidR="00BA5295" w:rsidRPr="00BA5295" w:rsidRDefault="00BA5295" w:rsidP="00BA5295">
            <w:pPr>
              <w:spacing w:line="23" w:lineRule="atLeast"/>
            </w:pPr>
            <w:hyperlink r:id="rId746">
              <w:r w:rsidRPr="00BA5295">
                <w:rPr>
                  <w:rStyle w:val="Hyperlink"/>
                </w:rPr>
                <w:t>1985, June 25, P.L. 64, No. 25</w:t>
              </w:r>
            </w:hyperlink>
          </w:p>
        </w:tc>
      </w:tr>
      <w:tr w:rsidR="00BA5295" w:rsidRPr="00BA5295" w14:paraId="0FC07AC9" w14:textId="77777777" w:rsidTr="005C0A83">
        <w:trPr>
          <w:trHeight w:val="300"/>
        </w:trPr>
        <w:tc>
          <w:tcPr>
            <w:tcW w:w="156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526417DD" w14:textId="77777777" w:rsidR="00BA5295" w:rsidRPr="00BA5295" w:rsidRDefault="00BA5295" w:rsidP="00BA5295">
            <w:pPr>
              <w:spacing w:line="23" w:lineRule="atLeast"/>
            </w:pPr>
            <w:r w:rsidRPr="00BA5295">
              <w:rPr>
                <w:lang w:val="en"/>
              </w:rPr>
              <w:t>NOAA</w:t>
            </w:r>
          </w:p>
        </w:tc>
        <w:tc>
          <w:tcPr>
            <w:tcW w:w="777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64F46B2D" w14:textId="77777777" w:rsidR="00BA5295" w:rsidRPr="00BA5295" w:rsidRDefault="00BA5295" w:rsidP="00BA5295">
            <w:pPr>
              <w:spacing w:line="23" w:lineRule="atLeast"/>
            </w:pPr>
            <w:hyperlink r:id="rId747">
              <w:r w:rsidRPr="00BA5295">
                <w:rPr>
                  <w:rStyle w:val="Hyperlink"/>
                  <w:lang w:val="en"/>
                </w:rPr>
                <w:t>33 U.S.C. § 893a(a),NOAA Ocean and Atmospheric Science Education Programs</w:t>
              </w:r>
            </w:hyperlink>
          </w:p>
        </w:tc>
      </w:tr>
      <w:tr w:rsidR="00BA5295" w:rsidRPr="00BA5295" w14:paraId="1CEC1946"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663337E6" w14:textId="77777777" w:rsidR="00BA5295" w:rsidRPr="00BA5295" w:rsidRDefault="00BA5295" w:rsidP="00BA5295">
            <w:pPr>
              <w:spacing w:line="23" w:lineRule="atLeast"/>
            </w:pPr>
            <w:r w:rsidRPr="00BA5295">
              <w:t>US FWS</w:t>
            </w:r>
          </w:p>
        </w:tc>
        <w:tc>
          <w:tcPr>
            <w:tcW w:w="7777" w:type="dxa"/>
          </w:tcPr>
          <w:p w14:paraId="55F46C50" w14:textId="77777777" w:rsidR="00BA5295" w:rsidRPr="00BA5295" w:rsidRDefault="00BA5295" w:rsidP="00BA5295">
            <w:pPr>
              <w:spacing w:line="23" w:lineRule="atLeast"/>
              <w:rPr>
                <w:u w:val="single"/>
              </w:rPr>
            </w:pPr>
            <w:r w:rsidRPr="00BA5295">
              <w:t>National Wildlife Refuge System Improvement Act - Codified under 16 U.S.C. §§ 668dd–668ee</w:t>
            </w:r>
          </w:p>
        </w:tc>
      </w:tr>
      <w:tr w:rsidR="00BA5295" w:rsidRPr="00BA5295" w14:paraId="5649B359"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28924E99" w14:textId="77777777" w:rsidR="00BA5295" w:rsidRPr="00BA5295" w:rsidRDefault="00BA5295" w:rsidP="00BA5295">
            <w:pPr>
              <w:spacing w:line="23" w:lineRule="atLeast"/>
            </w:pPr>
          </w:p>
        </w:tc>
        <w:tc>
          <w:tcPr>
            <w:tcW w:w="7777" w:type="dxa"/>
          </w:tcPr>
          <w:p w14:paraId="0FDE17F4" w14:textId="77777777" w:rsidR="00BA5295" w:rsidRPr="00BA5295" w:rsidRDefault="00BA5295" w:rsidP="00BA5295">
            <w:pPr>
              <w:spacing w:line="23" w:lineRule="atLeast"/>
              <w:rPr>
                <w:u w:val="single"/>
              </w:rPr>
            </w:pPr>
            <w:r w:rsidRPr="00BA5295">
              <w:t>Clean Water Act - Codified under 33 U.S.C. § 1344</w:t>
            </w:r>
          </w:p>
        </w:tc>
      </w:tr>
    </w:tbl>
    <w:p w14:paraId="647230A7" w14:textId="77777777" w:rsidR="00BA5295" w:rsidRPr="00BA5295" w:rsidRDefault="00BA5295" w:rsidP="00BA5295">
      <w:pPr>
        <w:spacing w:after="0" w:line="23" w:lineRule="atLeast"/>
        <w:rPr>
          <w:b/>
          <w:bCs/>
          <w:u w:val="single"/>
        </w:rPr>
      </w:pPr>
    </w:p>
    <w:tbl>
      <w:tblPr>
        <w:tblStyle w:val="TableGrid"/>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567"/>
        <w:gridCol w:w="7777"/>
      </w:tblGrid>
      <w:tr w:rsidR="00BA5295" w:rsidRPr="00BA5295" w14:paraId="12235DF0" w14:textId="77777777" w:rsidTr="005C0A83">
        <w:trPr>
          <w:trHeight w:val="300"/>
        </w:trPr>
        <w:tc>
          <w:tcPr>
            <w:tcW w:w="9344" w:type="dxa"/>
            <w:gridSpan w:val="2"/>
            <w:tcMar>
              <w:left w:w="105" w:type="dxa"/>
              <w:right w:w="105" w:type="dxa"/>
            </w:tcMar>
          </w:tcPr>
          <w:p w14:paraId="0BC14FE9" w14:textId="77777777" w:rsidR="00BA5295" w:rsidRPr="00BA5295" w:rsidRDefault="00BA5295" w:rsidP="00BA5295">
            <w:pPr>
              <w:pStyle w:val="Heading4"/>
            </w:pPr>
            <w:bookmarkStart w:id="276" w:name="_Toc243295393"/>
            <w:bookmarkStart w:id="277" w:name="_Toc243297224"/>
            <w:bookmarkStart w:id="278" w:name="_Toc243574146"/>
            <w:bookmarkStart w:id="279" w:name="_Toc243575866"/>
            <w:r w:rsidRPr="00BA5295">
              <w:t>Outcome: Workforce</w:t>
            </w:r>
            <w:bookmarkEnd w:id="276"/>
            <w:bookmarkEnd w:id="277"/>
            <w:bookmarkEnd w:id="278"/>
            <w:bookmarkEnd w:id="279"/>
          </w:p>
        </w:tc>
      </w:tr>
      <w:tr w:rsidR="00BA5295" w:rsidRPr="00BA5295" w14:paraId="4CC49BE1" w14:textId="77777777" w:rsidTr="005C0A83">
        <w:trPr>
          <w:trHeight w:val="300"/>
        </w:trPr>
        <w:tc>
          <w:tcPr>
            <w:tcW w:w="1567" w:type="dxa"/>
            <w:tcMar>
              <w:left w:w="105" w:type="dxa"/>
              <w:right w:w="105" w:type="dxa"/>
            </w:tcMar>
          </w:tcPr>
          <w:p w14:paraId="71D76DD1" w14:textId="77777777" w:rsidR="00BA5295" w:rsidRPr="00BA5295" w:rsidRDefault="00BA5295" w:rsidP="00BA5295">
            <w:pPr>
              <w:spacing w:line="23" w:lineRule="atLeast"/>
              <w:rPr>
                <w:b/>
                <w:bCs/>
              </w:rPr>
            </w:pPr>
            <w:r w:rsidRPr="00BA5295">
              <w:rPr>
                <w:b/>
                <w:bCs/>
              </w:rPr>
              <w:t>Signatory</w:t>
            </w:r>
          </w:p>
        </w:tc>
        <w:tc>
          <w:tcPr>
            <w:tcW w:w="7777" w:type="dxa"/>
            <w:tcMar>
              <w:left w:w="105" w:type="dxa"/>
              <w:right w:w="105" w:type="dxa"/>
            </w:tcMar>
          </w:tcPr>
          <w:p w14:paraId="709CDC84" w14:textId="77777777" w:rsidR="00BA5295" w:rsidRPr="00BA5295" w:rsidRDefault="00BA5295" w:rsidP="00BA5295">
            <w:pPr>
              <w:spacing w:line="23" w:lineRule="atLeast"/>
              <w:rPr>
                <w:b/>
                <w:bCs/>
              </w:rPr>
            </w:pPr>
            <w:r w:rsidRPr="00BA5295">
              <w:rPr>
                <w:b/>
                <w:bCs/>
              </w:rPr>
              <w:t xml:space="preserve">Statutory Authority </w:t>
            </w:r>
          </w:p>
        </w:tc>
      </w:tr>
      <w:tr w:rsidR="00BA5295" w:rsidRPr="00BA5295" w14:paraId="216CE894" w14:textId="77777777" w:rsidTr="005C0A83">
        <w:trPr>
          <w:trHeight w:val="300"/>
        </w:trPr>
        <w:tc>
          <w:tcPr>
            <w:tcW w:w="1567" w:type="dxa"/>
            <w:tcMar>
              <w:left w:w="105" w:type="dxa"/>
              <w:right w:w="105" w:type="dxa"/>
            </w:tcMar>
          </w:tcPr>
          <w:p w14:paraId="2D9CDE2E" w14:textId="77777777" w:rsidR="00BA5295" w:rsidRPr="00BA5295" w:rsidRDefault="00BA5295" w:rsidP="00BA5295">
            <w:pPr>
              <w:spacing w:line="23" w:lineRule="atLeast"/>
            </w:pPr>
            <w:r w:rsidRPr="00BA5295">
              <w:t>District of Columbia</w:t>
            </w:r>
          </w:p>
        </w:tc>
        <w:tc>
          <w:tcPr>
            <w:tcW w:w="7777" w:type="dxa"/>
            <w:tcMar>
              <w:left w:w="105" w:type="dxa"/>
              <w:right w:w="105" w:type="dxa"/>
            </w:tcMar>
          </w:tcPr>
          <w:p w14:paraId="76046393" w14:textId="77777777" w:rsidR="00BA5295" w:rsidRPr="00BA5295" w:rsidRDefault="00BA5295" w:rsidP="00BA5295">
            <w:pPr>
              <w:spacing w:line="23" w:lineRule="atLeast"/>
            </w:pPr>
            <w:hyperlink r:id="rId748" w:history="1">
              <w:r w:rsidRPr="00BA5295">
                <w:rPr>
                  <w:rStyle w:val="Hyperlink"/>
                </w:rPr>
                <w:t>Subchapter II. Programs for Youth Employment</w:t>
              </w:r>
            </w:hyperlink>
            <w:r w:rsidRPr="00BA5295">
              <w:t>§§ 32.342 – 32-347</w:t>
            </w:r>
          </w:p>
        </w:tc>
      </w:tr>
      <w:tr w:rsidR="00BA5295" w:rsidRPr="00BA5295" w14:paraId="669A9AE7" w14:textId="77777777" w:rsidTr="005C0A83">
        <w:trPr>
          <w:trHeight w:val="300"/>
        </w:trPr>
        <w:tc>
          <w:tcPr>
            <w:tcW w:w="1567" w:type="dxa"/>
            <w:vMerge w:val="restart"/>
            <w:tcMar>
              <w:left w:w="105" w:type="dxa"/>
              <w:right w:w="105" w:type="dxa"/>
            </w:tcMar>
          </w:tcPr>
          <w:p w14:paraId="6A233813" w14:textId="77777777" w:rsidR="00BA5295" w:rsidRPr="00BA5295" w:rsidRDefault="00BA5295" w:rsidP="00BA5295">
            <w:pPr>
              <w:spacing w:line="23" w:lineRule="atLeast"/>
            </w:pPr>
            <w:r w:rsidRPr="00BA5295">
              <w:t>Maryland</w:t>
            </w:r>
          </w:p>
        </w:tc>
        <w:tc>
          <w:tcPr>
            <w:tcW w:w="7777" w:type="dxa"/>
            <w:tcMar>
              <w:left w:w="105" w:type="dxa"/>
              <w:right w:w="105" w:type="dxa"/>
            </w:tcMar>
          </w:tcPr>
          <w:p w14:paraId="642B2796" w14:textId="77777777" w:rsidR="00BA5295" w:rsidRPr="00BA5295" w:rsidRDefault="00BA5295" w:rsidP="00BA5295">
            <w:pPr>
              <w:spacing w:line="23" w:lineRule="atLeast"/>
            </w:pPr>
            <w:hyperlink r:id="rId749">
              <w:r w:rsidRPr="00BA5295">
                <w:rPr>
                  <w:rStyle w:val="Hyperlink"/>
                </w:rPr>
                <w:t>COMAR 8.2A.02</w:t>
              </w:r>
            </w:hyperlink>
            <w:r w:rsidRPr="00BA5295">
              <w:rPr>
                <w:u w:val="single"/>
              </w:rPr>
              <w:t xml:space="preserve"> Bays Trust Fund</w:t>
            </w:r>
          </w:p>
        </w:tc>
      </w:tr>
      <w:tr w:rsidR="00BA5295" w:rsidRPr="00BA5295" w14:paraId="376E6AE1" w14:textId="77777777" w:rsidTr="005C0A83">
        <w:trPr>
          <w:trHeight w:val="300"/>
        </w:trPr>
        <w:tc>
          <w:tcPr>
            <w:tcW w:w="1567" w:type="dxa"/>
            <w:vMerge/>
            <w:tcMar>
              <w:left w:w="105" w:type="dxa"/>
              <w:right w:w="105" w:type="dxa"/>
            </w:tcMar>
            <w:vAlign w:val="center"/>
          </w:tcPr>
          <w:p w14:paraId="543581F5" w14:textId="77777777" w:rsidR="00BA5295" w:rsidRPr="00BA5295" w:rsidRDefault="00BA5295" w:rsidP="00BA5295">
            <w:pPr>
              <w:spacing w:line="23" w:lineRule="atLeast"/>
            </w:pPr>
          </w:p>
        </w:tc>
        <w:tc>
          <w:tcPr>
            <w:tcW w:w="7777" w:type="dxa"/>
            <w:tcMar>
              <w:left w:w="105" w:type="dxa"/>
              <w:right w:w="105" w:type="dxa"/>
            </w:tcMar>
          </w:tcPr>
          <w:p w14:paraId="23C77F61" w14:textId="77777777" w:rsidR="00BA5295" w:rsidRPr="00BA5295" w:rsidRDefault="00BA5295" w:rsidP="00BA5295">
            <w:pPr>
              <w:spacing w:line="23" w:lineRule="atLeast"/>
            </w:pPr>
            <w:hyperlink r:id="rId750">
              <w:r w:rsidRPr="00BA5295">
                <w:rPr>
                  <w:rStyle w:val="Hyperlink"/>
                </w:rPr>
                <w:t>MD Natural Resources Code § 21-209</w:t>
              </w:r>
            </w:hyperlink>
            <w:r w:rsidRPr="00BA5295">
              <w:rPr>
                <w:u w:val="single"/>
              </w:rPr>
              <w:t xml:space="preserve"> Career &amp; Technical Education Committee</w:t>
            </w:r>
          </w:p>
        </w:tc>
      </w:tr>
      <w:tr w:rsidR="00BA5295" w:rsidRPr="00BA5295" w14:paraId="095BC064" w14:textId="77777777" w:rsidTr="005C0A83">
        <w:trPr>
          <w:trHeight w:val="300"/>
        </w:trPr>
        <w:tc>
          <w:tcPr>
            <w:tcW w:w="1567" w:type="dxa"/>
            <w:tcMar>
              <w:left w:w="105" w:type="dxa"/>
              <w:right w:w="105" w:type="dxa"/>
            </w:tcMar>
          </w:tcPr>
          <w:p w14:paraId="22070DE3" w14:textId="77777777" w:rsidR="00BA5295" w:rsidRPr="00BA5295" w:rsidRDefault="00BA5295" w:rsidP="00BA5295">
            <w:pPr>
              <w:spacing w:line="23" w:lineRule="atLeast"/>
            </w:pPr>
            <w:r w:rsidRPr="00BA5295">
              <w:t>New York</w:t>
            </w:r>
          </w:p>
        </w:tc>
        <w:tc>
          <w:tcPr>
            <w:tcW w:w="7777" w:type="dxa"/>
            <w:tcMar>
              <w:left w:w="105" w:type="dxa"/>
              <w:right w:w="105" w:type="dxa"/>
            </w:tcMar>
          </w:tcPr>
          <w:p w14:paraId="03AC7045" w14:textId="77777777" w:rsidR="00BA5295" w:rsidRPr="00BA5295" w:rsidRDefault="00BA5295" w:rsidP="00BA5295">
            <w:pPr>
              <w:spacing w:line="23" w:lineRule="atLeast"/>
            </w:pPr>
            <w:r w:rsidRPr="00BA5295">
              <w:t xml:space="preserve">ARTICLE 58 Implementation of the "Clean Water, Clean Air, and Green Jobs Environmental Bond Act of 2022 " Environmental Conservation (ENV) CHAPTER 43-B | </w:t>
            </w:r>
            <w:hyperlink r:id="rId751">
              <w:r w:rsidRPr="00BA5295">
                <w:rPr>
                  <w:rStyle w:val="Hyperlink"/>
                </w:rPr>
                <w:t>NY State Senate</w:t>
              </w:r>
            </w:hyperlink>
          </w:p>
        </w:tc>
      </w:tr>
      <w:tr w:rsidR="00BA5295" w:rsidRPr="00BA5295" w14:paraId="7485E821" w14:textId="77777777" w:rsidTr="005C0A83">
        <w:trPr>
          <w:trHeight w:val="285"/>
        </w:trPr>
        <w:tc>
          <w:tcPr>
            <w:tcW w:w="1567" w:type="dxa"/>
            <w:vMerge w:val="restart"/>
            <w:tcBorders>
              <w:top w:val="single" w:sz="6" w:space="0" w:color="auto"/>
              <w:left w:val="single" w:sz="6" w:space="0" w:color="000000" w:themeColor="text1"/>
              <w:bottom w:val="single" w:sz="6" w:space="0" w:color="000000" w:themeColor="text1"/>
              <w:right w:val="single" w:sz="6" w:space="0" w:color="000000" w:themeColor="text1"/>
            </w:tcBorders>
            <w:tcMar>
              <w:left w:w="105" w:type="dxa"/>
              <w:right w:w="105" w:type="dxa"/>
            </w:tcMar>
          </w:tcPr>
          <w:p w14:paraId="1FF06E15" w14:textId="77777777" w:rsidR="00BA5295" w:rsidRPr="00BA5295" w:rsidRDefault="00BA5295" w:rsidP="00BA5295">
            <w:pPr>
              <w:spacing w:line="23" w:lineRule="atLeast"/>
            </w:pPr>
            <w:r w:rsidRPr="00BA5295">
              <w:t>Pennsylvania</w:t>
            </w: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65BBE67B" w14:textId="77777777" w:rsidR="00BA5295" w:rsidRPr="00BA5295" w:rsidRDefault="00BA5295" w:rsidP="00BA5295">
            <w:pPr>
              <w:spacing w:line="23" w:lineRule="atLeast"/>
            </w:pPr>
            <w:hyperlink r:id="rId752">
              <w:r w:rsidRPr="00BA5295">
                <w:rPr>
                  <w:rStyle w:val="Hyperlink"/>
                </w:rPr>
                <w:t>Pennsylvania Workforce Innovation and Opportunity Act (WIOA) Combined State Plan</w:t>
              </w:r>
            </w:hyperlink>
          </w:p>
        </w:tc>
      </w:tr>
      <w:tr w:rsidR="00BA5295" w:rsidRPr="00BA5295" w14:paraId="4BE59BBD" w14:textId="77777777" w:rsidTr="005C0A83">
        <w:trPr>
          <w:trHeight w:val="285"/>
        </w:trPr>
        <w:tc>
          <w:tcPr>
            <w:tcW w:w="1567" w:type="dxa"/>
            <w:vMerge/>
            <w:vAlign w:val="center"/>
          </w:tcPr>
          <w:p w14:paraId="502725F6"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08E81E78" w14:textId="77777777" w:rsidR="00BA5295" w:rsidRPr="00BA5295" w:rsidRDefault="00BA5295" w:rsidP="00BA5295">
            <w:pPr>
              <w:spacing w:line="23" w:lineRule="atLeast"/>
            </w:pPr>
            <w:hyperlink r:id="rId753">
              <w:r w:rsidRPr="00BA5295">
                <w:rPr>
                  <w:rStyle w:val="Hyperlink"/>
                </w:rPr>
                <w:t xml:space="preserve">Conservation District Law (Act 217 of 1945) </w:t>
              </w:r>
            </w:hyperlink>
          </w:p>
        </w:tc>
      </w:tr>
      <w:tr w:rsidR="00BA5295" w:rsidRPr="00BA5295" w14:paraId="097D1700" w14:textId="77777777" w:rsidTr="005C0A83">
        <w:trPr>
          <w:trHeight w:val="285"/>
        </w:trPr>
        <w:tc>
          <w:tcPr>
            <w:tcW w:w="1567" w:type="dxa"/>
            <w:vMerge/>
            <w:vAlign w:val="center"/>
          </w:tcPr>
          <w:p w14:paraId="429479B3"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550DB246" w14:textId="77777777" w:rsidR="00BA5295" w:rsidRPr="00BA5295" w:rsidRDefault="00BA5295" w:rsidP="00BA5295">
            <w:pPr>
              <w:spacing w:line="23" w:lineRule="atLeast"/>
            </w:pPr>
            <w:hyperlink r:id="rId754">
              <w:r w:rsidRPr="00BA5295">
                <w:rPr>
                  <w:rStyle w:val="Hyperlink"/>
                </w:rPr>
                <w:t>Smith-Lever Act of 1914 (7 U.S.C. §§ 341-349)</w:t>
              </w:r>
            </w:hyperlink>
          </w:p>
        </w:tc>
      </w:tr>
      <w:tr w:rsidR="00BA5295" w:rsidRPr="00BA5295" w14:paraId="32EE04C0" w14:textId="77777777" w:rsidTr="005C0A83">
        <w:trPr>
          <w:trHeight w:val="285"/>
        </w:trPr>
        <w:tc>
          <w:tcPr>
            <w:tcW w:w="1567" w:type="dxa"/>
            <w:vMerge/>
            <w:tcMar>
              <w:left w:w="105" w:type="dxa"/>
              <w:right w:w="105" w:type="dxa"/>
            </w:tcMar>
          </w:tcPr>
          <w:p w14:paraId="1EE8203C" w14:textId="77777777" w:rsidR="00BA5295" w:rsidRPr="00BA5295" w:rsidRDefault="00BA5295" w:rsidP="00BA5295">
            <w:pPr>
              <w:spacing w:line="23" w:lineRule="atLeast"/>
            </w:pPr>
          </w:p>
        </w:tc>
        <w:tc>
          <w:tcPr>
            <w:tcW w:w="7777" w:type="dxa"/>
            <w:tcBorders>
              <w:top w:val="single" w:sz="6" w:space="0" w:color="auto"/>
              <w:left w:val="single" w:sz="6" w:space="0" w:color="000000" w:themeColor="text1"/>
              <w:bottom w:val="single" w:sz="6" w:space="0" w:color="auto"/>
              <w:right w:val="single" w:sz="6" w:space="0" w:color="auto"/>
            </w:tcBorders>
            <w:tcMar>
              <w:left w:w="105" w:type="dxa"/>
              <w:right w:w="105" w:type="dxa"/>
            </w:tcMar>
          </w:tcPr>
          <w:p w14:paraId="4A297157" w14:textId="77777777" w:rsidR="00BA5295" w:rsidRPr="00BA5295" w:rsidRDefault="00BA5295" w:rsidP="00BA5295">
            <w:pPr>
              <w:spacing w:line="23" w:lineRule="atLeast"/>
            </w:pPr>
            <w:r w:rsidRPr="00BA5295">
              <w:t>Water and Wastewater Systems Operators Certification Act</w:t>
            </w:r>
          </w:p>
        </w:tc>
      </w:tr>
      <w:tr w:rsidR="00BA5295" w:rsidRPr="00BA5295" w14:paraId="3C6AE4C7" w14:textId="77777777" w:rsidTr="005C0A83">
        <w:trPr>
          <w:trHeight w:val="300"/>
        </w:trPr>
        <w:tc>
          <w:tcPr>
            <w:tcW w:w="1567" w:type="dxa"/>
            <w:vMerge w:val="restart"/>
            <w:tcMar>
              <w:left w:w="105" w:type="dxa"/>
              <w:right w:w="105" w:type="dxa"/>
            </w:tcMar>
          </w:tcPr>
          <w:p w14:paraId="70391409" w14:textId="77777777" w:rsidR="00BA5295" w:rsidRPr="00BA5295" w:rsidRDefault="00BA5295" w:rsidP="00BA5295">
            <w:pPr>
              <w:spacing w:line="23" w:lineRule="atLeast"/>
            </w:pPr>
            <w:r w:rsidRPr="00BA5295">
              <w:t>Virginia</w:t>
            </w:r>
          </w:p>
        </w:tc>
        <w:tc>
          <w:tcPr>
            <w:tcW w:w="7777" w:type="dxa"/>
            <w:tcMar>
              <w:left w:w="105" w:type="dxa"/>
              <w:right w:w="105" w:type="dxa"/>
            </w:tcMar>
          </w:tcPr>
          <w:p w14:paraId="58C298C0" w14:textId="77777777" w:rsidR="00BA5295" w:rsidRPr="00BA5295" w:rsidRDefault="00BA5295" w:rsidP="00BA5295">
            <w:pPr>
              <w:spacing w:line="23" w:lineRule="atLeast"/>
            </w:pPr>
            <w:hyperlink r:id="rId755">
              <w:r w:rsidRPr="00BA5295">
                <w:rPr>
                  <w:rStyle w:val="Hyperlink"/>
                  <w:lang w:val="en"/>
                </w:rPr>
                <w:t>Code of Virginia § 2.2-2037 – Powers and duties of the Department of Workforce Development and Advancement</w:t>
              </w:r>
            </w:hyperlink>
            <w:r w:rsidRPr="00BA5295">
              <w:rPr>
                <w:u w:val="single"/>
              </w:rPr>
              <w:t> </w:t>
            </w:r>
          </w:p>
        </w:tc>
      </w:tr>
      <w:tr w:rsidR="00BA5295" w:rsidRPr="00BA5295" w14:paraId="069D8D51" w14:textId="77777777" w:rsidTr="005C0A83">
        <w:trPr>
          <w:trHeight w:val="300"/>
        </w:trPr>
        <w:tc>
          <w:tcPr>
            <w:tcW w:w="1567" w:type="dxa"/>
            <w:vMerge/>
            <w:vAlign w:val="center"/>
          </w:tcPr>
          <w:p w14:paraId="6BD776C3" w14:textId="77777777" w:rsidR="00BA5295" w:rsidRPr="00BA5295" w:rsidRDefault="00BA5295" w:rsidP="00BA5295">
            <w:pPr>
              <w:spacing w:line="23" w:lineRule="atLeast"/>
            </w:pPr>
          </w:p>
        </w:tc>
        <w:tc>
          <w:tcPr>
            <w:tcW w:w="7777" w:type="dxa"/>
            <w:tcMar>
              <w:left w:w="105" w:type="dxa"/>
              <w:right w:w="105" w:type="dxa"/>
            </w:tcMar>
          </w:tcPr>
          <w:p w14:paraId="43F41A30" w14:textId="77777777" w:rsidR="00BA5295" w:rsidRPr="00BA5295" w:rsidRDefault="00BA5295" w:rsidP="00BA5295">
            <w:pPr>
              <w:spacing w:line="23" w:lineRule="atLeast"/>
            </w:pPr>
            <w:hyperlink r:id="rId756">
              <w:r w:rsidRPr="00BA5295">
                <w:rPr>
                  <w:rStyle w:val="Hyperlink"/>
                </w:rPr>
                <w:t>C</w:t>
              </w:r>
              <w:r w:rsidRPr="00BA5295">
                <w:rPr>
                  <w:rStyle w:val="Hyperlink"/>
                  <w:lang w:val="en"/>
                </w:rPr>
                <w:t>ode of Virginia </w:t>
              </w:r>
              <w:r w:rsidRPr="00BA5295">
                <w:rPr>
                  <w:rStyle w:val="Hyperlink"/>
                </w:rPr>
                <w:t>§ 2.2-2043 through 2.2-2053 – Registered Apprenticeships Authority</w:t>
              </w:r>
            </w:hyperlink>
            <w:r w:rsidRPr="00BA5295">
              <w:rPr>
                <w:u w:val="single"/>
              </w:rPr>
              <w:t> </w:t>
            </w:r>
          </w:p>
        </w:tc>
      </w:tr>
      <w:tr w:rsidR="00BA5295" w:rsidRPr="00BA5295" w14:paraId="63232FA0" w14:textId="77777777" w:rsidTr="005C0A83">
        <w:trPr>
          <w:trHeight w:val="300"/>
        </w:trPr>
        <w:tc>
          <w:tcPr>
            <w:tcW w:w="1567" w:type="dxa"/>
            <w:tcMar>
              <w:left w:w="105" w:type="dxa"/>
              <w:right w:w="105" w:type="dxa"/>
            </w:tcMar>
          </w:tcPr>
          <w:p w14:paraId="654302CA" w14:textId="77777777" w:rsidR="00BA5295" w:rsidRPr="00BA5295" w:rsidRDefault="00BA5295" w:rsidP="00BA5295">
            <w:pPr>
              <w:spacing w:line="23" w:lineRule="atLeast"/>
            </w:pPr>
            <w:r w:rsidRPr="00BA5295">
              <w:t>West Virginia</w:t>
            </w:r>
          </w:p>
        </w:tc>
        <w:tc>
          <w:tcPr>
            <w:tcW w:w="7777" w:type="dxa"/>
            <w:tcMar>
              <w:left w:w="105" w:type="dxa"/>
              <w:right w:w="105" w:type="dxa"/>
            </w:tcMar>
          </w:tcPr>
          <w:p w14:paraId="56CED939" w14:textId="77777777" w:rsidR="00BA5295" w:rsidRPr="00BA5295" w:rsidRDefault="00BA5295" w:rsidP="00BA5295">
            <w:pPr>
              <w:spacing w:line="23" w:lineRule="atLeast"/>
            </w:pPr>
            <w:r w:rsidRPr="00BA5295">
              <w:t>State Workforce Development Board &amp; "High-Paying" Green Careers</w:t>
            </w:r>
          </w:p>
          <w:p w14:paraId="58703161" w14:textId="77777777" w:rsidR="00BA5295" w:rsidRPr="00BA5295" w:rsidRDefault="00BA5295" w:rsidP="00BA5295">
            <w:pPr>
              <w:spacing w:line="23" w:lineRule="atLeast"/>
            </w:pPr>
            <w:r w:rsidRPr="00BA5295">
              <w:t xml:space="preserve">Statute: </w:t>
            </w:r>
            <w:hyperlink r:id="rId757">
              <w:r w:rsidRPr="00BA5295">
                <w:rPr>
                  <w:rStyle w:val="Hyperlink"/>
                </w:rPr>
                <w:t>WV Code §5B-2B-3</w:t>
              </w:r>
            </w:hyperlink>
            <w:r w:rsidRPr="00BA5295">
              <w:t xml:space="preserve"> and </w:t>
            </w:r>
            <w:hyperlink r:id="rId758">
              <w:r w:rsidRPr="00BA5295">
                <w:rPr>
                  <w:rStyle w:val="Hyperlink"/>
                </w:rPr>
                <w:t>§5B-2B-4</w:t>
              </w:r>
            </w:hyperlink>
          </w:p>
        </w:tc>
      </w:tr>
      <w:tr w:rsidR="00BA5295" w:rsidRPr="00BA5295" w14:paraId="401EEAC6" w14:textId="77777777" w:rsidTr="005C0A83">
        <w:trPr>
          <w:trHeight w:val="300"/>
        </w:trPr>
        <w:tc>
          <w:tcPr>
            <w:tcW w:w="1567" w:type="dxa"/>
            <w:vMerge w:val="restart"/>
            <w:tcMar>
              <w:left w:w="105" w:type="dxa"/>
              <w:right w:w="105" w:type="dxa"/>
            </w:tcMar>
          </w:tcPr>
          <w:p w14:paraId="57E701B6" w14:textId="77777777" w:rsidR="00BA5295" w:rsidRPr="00BA5295" w:rsidRDefault="00BA5295" w:rsidP="00BA5295">
            <w:pPr>
              <w:spacing w:line="23" w:lineRule="atLeast"/>
            </w:pPr>
            <w:r w:rsidRPr="00BA5295">
              <w:t>Chesapeake Bay Commission</w:t>
            </w:r>
          </w:p>
        </w:tc>
        <w:tc>
          <w:tcPr>
            <w:tcW w:w="7777" w:type="dxa"/>
            <w:tcMar>
              <w:left w:w="105" w:type="dxa"/>
              <w:right w:w="105" w:type="dxa"/>
            </w:tcMar>
          </w:tcPr>
          <w:p w14:paraId="5439953B" w14:textId="77777777" w:rsidR="00BA5295" w:rsidRPr="00BA5295" w:rsidRDefault="00BA5295" w:rsidP="00BA5295">
            <w:pPr>
              <w:spacing w:line="23" w:lineRule="atLeast"/>
            </w:pPr>
            <w:hyperlink r:id="rId759">
              <w:r w:rsidRPr="00BA5295">
                <w:rPr>
                  <w:rStyle w:val="Hyperlink"/>
                </w:rPr>
                <w:t>Va. Code § 30-240</w:t>
              </w:r>
            </w:hyperlink>
          </w:p>
        </w:tc>
      </w:tr>
      <w:tr w:rsidR="00BA5295" w:rsidRPr="00BA5295" w14:paraId="793A7945" w14:textId="77777777" w:rsidTr="005C0A83">
        <w:trPr>
          <w:trHeight w:val="300"/>
        </w:trPr>
        <w:tc>
          <w:tcPr>
            <w:tcW w:w="1567" w:type="dxa"/>
            <w:vMerge/>
            <w:tcMar>
              <w:left w:w="105" w:type="dxa"/>
              <w:right w:w="105" w:type="dxa"/>
            </w:tcMar>
          </w:tcPr>
          <w:p w14:paraId="7D218ECF" w14:textId="77777777" w:rsidR="00BA5295" w:rsidRPr="00BA5295" w:rsidRDefault="00BA5295" w:rsidP="00BA5295">
            <w:pPr>
              <w:spacing w:line="23" w:lineRule="atLeast"/>
            </w:pPr>
          </w:p>
        </w:tc>
        <w:tc>
          <w:tcPr>
            <w:tcW w:w="7777" w:type="dxa"/>
            <w:tcMar>
              <w:left w:w="105" w:type="dxa"/>
              <w:right w:w="105" w:type="dxa"/>
            </w:tcMar>
          </w:tcPr>
          <w:p w14:paraId="0B709616" w14:textId="77777777" w:rsidR="00BA5295" w:rsidRPr="00BA5295" w:rsidRDefault="00BA5295" w:rsidP="00BA5295">
            <w:pPr>
              <w:spacing w:line="23" w:lineRule="atLeast"/>
            </w:pPr>
            <w:hyperlink r:id="rId760">
              <w:r w:rsidRPr="00BA5295">
                <w:rPr>
                  <w:rStyle w:val="Hyperlink"/>
                </w:rPr>
                <w:t>MD Natural Resources Code §8-301</w:t>
              </w:r>
            </w:hyperlink>
          </w:p>
        </w:tc>
      </w:tr>
      <w:tr w:rsidR="00BA5295" w:rsidRPr="00BA5295" w14:paraId="3793A355" w14:textId="77777777" w:rsidTr="005C0A83">
        <w:trPr>
          <w:trHeight w:val="300"/>
        </w:trPr>
        <w:tc>
          <w:tcPr>
            <w:tcW w:w="1567" w:type="dxa"/>
            <w:vMerge/>
            <w:tcBorders>
              <w:bottom w:val="single" w:sz="8" w:space="0" w:color="auto"/>
            </w:tcBorders>
            <w:tcMar>
              <w:left w:w="105" w:type="dxa"/>
              <w:right w:w="105" w:type="dxa"/>
            </w:tcMar>
          </w:tcPr>
          <w:p w14:paraId="534B3D82" w14:textId="77777777" w:rsidR="00BA5295" w:rsidRPr="00BA5295" w:rsidRDefault="00BA5295" w:rsidP="00BA5295">
            <w:pPr>
              <w:spacing w:line="23" w:lineRule="atLeast"/>
            </w:pPr>
          </w:p>
        </w:tc>
        <w:tc>
          <w:tcPr>
            <w:tcW w:w="7777" w:type="dxa"/>
            <w:tcBorders>
              <w:top w:val="single" w:sz="8" w:space="0" w:color="auto"/>
              <w:bottom w:val="single" w:sz="8" w:space="0" w:color="000000" w:themeColor="text1"/>
              <w:right w:val="single" w:sz="8" w:space="0" w:color="auto"/>
            </w:tcBorders>
            <w:tcMar>
              <w:left w:w="105" w:type="dxa"/>
              <w:right w:w="105" w:type="dxa"/>
            </w:tcMar>
          </w:tcPr>
          <w:p w14:paraId="08837E5E" w14:textId="77777777" w:rsidR="00BA5295" w:rsidRPr="00BA5295" w:rsidRDefault="00BA5295" w:rsidP="00BA5295">
            <w:pPr>
              <w:spacing w:line="23" w:lineRule="atLeast"/>
            </w:pPr>
            <w:hyperlink r:id="rId761">
              <w:r w:rsidRPr="00BA5295">
                <w:rPr>
                  <w:rStyle w:val="Hyperlink"/>
                </w:rPr>
                <w:t>1985, June 25, P.L. 64, No. 25</w:t>
              </w:r>
            </w:hyperlink>
          </w:p>
        </w:tc>
      </w:tr>
      <w:tr w:rsidR="00BA5295" w:rsidRPr="00BA5295" w14:paraId="788A6F0D" w14:textId="77777777" w:rsidTr="005C0A83">
        <w:trPr>
          <w:trHeight w:val="300"/>
        </w:trPr>
        <w:tc>
          <w:tcPr>
            <w:tcW w:w="156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35EDBCC9" w14:textId="77777777" w:rsidR="00BA5295" w:rsidRPr="00BA5295" w:rsidRDefault="00BA5295" w:rsidP="00BA5295">
            <w:pPr>
              <w:spacing w:line="23" w:lineRule="atLeast"/>
            </w:pPr>
            <w:r w:rsidRPr="00BA5295">
              <w:rPr>
                <w:lang w:val="en"/>
              </w:rPr>
              <w:t>NOAA</w:t>
            </w:r>
          </w:p>
        </w:tc>
        <w:tc>
          <w:tcPr>
            <w:tcW w:w="7777" w:type="dxa"/>
            <w:tcBorders>
              <w:top w:val="single" w:sz="6" w:space="0" w:color="000000" w:themeColor="text1"/>
              <w:left w:val="single" w:sz="6" w:space="0" w:color="000000" w:themeColor="text1"/>
              <w:bottom w:val="single" w:sz="6" w:space="0" w:color="000000" w:themeColor="text1"/>
              <w:right w:val="single" w:sz="6" w:space="0" w:color="000000" w:themeColor="text1"/>
            </w:tcBorders>
            <w:tcMar>
              <w:left w:w="105" w:type="dxa"/>
              <w:right w:w="105" w:type="dxa"/>
            </w:tcMar>
          </w:tcPr>
          <w:p w14:paraId="7C703ABD" w14:textId="77777777" w:rsidR="00BA5295" w:rsidRPr="00BA5295" w:rsidRDefault="00BA5295" w:rsidP="00BA5295">
            <w:pPr>
              <w:spacing w:line="23" w:lineRule="atLeast"/>
            </w:pPr>
            <w:hyperlink r:id="rId762">
              <w:r w:rsidRPr="00BA5295">
                <w:rPr>
                  <w:rStyle w:val="Hyperlink"/>
                  <w:lang w:val="en"/>
                </w:rPr>
                <w:t>33 U.S.C. § 893a(a),NOAA Ocean and Atmospheric Science Education Programs</w:t>
              </w:r>
            </w:hyperlink>
          </w:p>
        </w:tc>
      </w:tr>
      <w:tr w:rsidR="00BA5295" w:rsidRPr="00BA5295" w14:paraId="7CA8C153"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val="restart"/>
          </w:tcPr>
          <w:p w14:paraId="71D33271" w14:textId="77777777" w:rsidR="00BA5295" w:rsidRPr="00BA5295" w:rsidRDefault="00BA5295" w:rsidP="00BA5295">
            <w:pPr>
              <w:spacing w:line="23" w:lineRule="atLeast"/>
            </w:pPr>
            <w:r w:rsidRPr="00BA5295">
              <w:t>US FWS</w:t>
            </w:r>
          </w:p>
        </w:tc>
        <w:tc>
          <w:tcPr>
            <w:tcW w:w="7777" w:type="dxa"/>
          </w:tcPr>
          <w:p w14:paraId="4E430878" w14:textId="77777777" w:rsidR="00BA5295" w:rsidRPr="00BA5295" w:rsidRDefault="00BA5295" w:rsidP="00BA5295">
            <w:pPr>
              <w:spacing w:line="23" w:lineRule="atLeast"/>
              <w:rPr>
                <w:u w:val="single"/>
              </w:rPr>
            </w:pPr>
            <w:r w:rsidRPr="00BA5295">
              <w:t>National Wildlife Refuge System Improvement Act - Codified under 16 U.S.C. §§ 668dd–668ee</w:t>
            </w:r>
          </w:p>
        </w:tc>
      </w:tr>
      <w:tr w:rsidR="00BA5295" w:rsidRPr="00BA5295" w14:paraId="1B7AB121" w14:textId="77777777" w:rsidTr="005C0A83">
        <w:tblPrEx>
          <w:tblBorders>
            <w:top w:val="single" w:sz="4" w:space="0" w:color="auto"/>
            <w:left w:val="single" w:sz="4" w:space="0" w:color="auto"/>
            <w:bottom w:val="single" w:sz="4" w:space="0" w:color="auto"/>
            <w:right w:val="single" w:sz="4" w:space="0" w:color="auto"/>
          </w:tblBorders>
        </w:tblPrEx>
        <w:tc>
          <w:tcPr>
            <w:tcW w:w="1567" w:type="dxa"/>
            <w:vMerge/>
          </w:tcPr>
          <w:p w14:paraId="710D9645" w14:textId="77777777" w:rsidR="00BA5295" w:rsidRPr="00BA5295" w:rsidRDefault="00BA5295" w:rsidP="00BA5295">
            <w:pPr>
              <w:spacing w:line="23" w:lineRule="atLeast"/>
            </w:pPr>
          </w:p>
        </w:tc>
        <w:tc>
          <w:tcPr>
            <w:tcW w:w="7777" w:type="dxa"/>
          </w:tcPr>
          <w:p w14:paraId="314ABE7E" w14:textId="77777777" w:rsidR="00BA5295" w:rsidRPr="00BA5295" w:rsidRDefault="00BA5295" w:rsidP="00BA5295">
            <w:pPr>
              <w:spacing w:line="23" w:lineRule="atLeast"/>
              <w:rPr>
                <w:u w:val="single"/>
              </w:rPr>
            </w:pPr>
            <w:r w:rsidRPr="00BA5295">
              <w:t>Clean Water Act - Codified under 33 U.S.C. § 1344</w:t>
            </w:r>
          </w:p>
        </w:tc>
      </w:tr>
    </w:tbl>
    <w:p w14:paraId="31A01102" w14:textId="77777777" w:rsidR="00F8225B" w:rsidRDefault="00F8225B" w:rsidP="00AC75B1"/>
    <w:p w14:paraId="1ECE5D70" w14:textId="77777777" w:rsidR="00A30D44" w:rsidRPr="00EE1148" w:rsidRDefault="00A30D44" w:rsidP="00A30D44">
      <w:pPr>
        <w:pStyle w:val="Heading4"/>
      </w:pPr>
      <w:bookmarkStart w:id="280" w:name="_Toc243295394"/>
      <w:bookmarkStart w:id="281" w:name="_Toc243297225"/>
      <w:bookmarkStart w:id="282" w:name="_Toc243574147"/>
      <w:bookmarkStart w:id="283" w:name="_Toc243575867"/>
      <w:r w:rsidRPr="00EE1148">
        <w:lastRenderedPageBreak/>
        <w:t>Additional Statutory Authority Submissions</w:t>
      </w:r>
      <w:bookmarkEnd w:id="280"/>
      <w:bookmarkEnd w:id="281"/>
      <w:bookmarkEnd w:id="282"/>
      <w:bookmarkEnd w:id="283"/>
    </w:p>
    <w:p w14:paraId="6DE351F9" w14:textId="77777777" w:rsidR="00A30D44" w:rsidRPr="00593FFD" w:rsidRDefault="00A30D44" w:rsidP="00A30D44">
      <w:pPr>
        <w:spacing w:after="0" w:line="240" w:lineRule="auto"/>
        <w:contextualSpacing/>
        <w:rPr>
          <w:rFonts w:ascii="Aptos" w:eastAsia="Aptos" w:hAnsi="Aptos" w:cs="Aptos"/>
          <w:color w:val="000000" w:themeColor="text1"/>
        </w:rPr>
      </w:pPr>
      <w:r w:rsidRPr="00593FFD">
        <w:rPr>
          <w:rFonts w:ascii="Aptos" w:eastAsia="Aptos" w:hAnsi="Aptos" w:cs="Aptos"/>
          <w:color w:val="000000" w:themeColor="text1"/>
        </w:rPr>
        <w:t xml:space="preserve">The following submissions were received from federal agencies but could not be sorted by outcome. </w:t>
      </w:r>
    </w:p>
    <w:p w14:paraId="44CCB7D1" w14:textId="77777777" w:rsidR="00A30D44" w:rsidRDefault="00A30D44" w:rsidP="00A30D44">
      <w:pPr>
        <w:spacing w:after="0" w:line="240" w:lineRule="auto"/>
        <w:contextualSpacing/>
        <w:rPr>
          <w:rFonts w:ascii="Aptos" w:eastAsia="Aptos" w:hAnsi="Aptos" w:cs="Aptos"/>
          <w:b/>
          <w:bCs/>
          <w:color w:val="000000" w:themeColor="text1"/>
        </w:rPr>
      </w:pPr>
    </w:p>
    <w:p w14:paraId="7CB4983A" w14:textId="77777777" w:rsidR="00A30D44" w:rsidRDefault="00A30D44" w:rsidP="00A30D44">
      <w:pPr>
        <w:spacing w:after="0" w:line="240" w:lineRule="auto"/>
        <w:contextualSpacing/>
        <w:rPr>
          <w:rFonts w:ascii="Aptos" w:eastAsia="Aptos" w:hAnsi="Aptos" w:cs="Aptos"/>
          <w:b/>
          <w:bCs/>
          <w:color w:val="000000" w:themeColor="text1"/>
        </w:rPr>
      </w:pPr>
      <w:r>
        <w:rPr>
          <w:rFonts w:ascii="Aptos" w:eastAsia="Aptos" w:hAnsi="Aptos" w:cs="Aptos"/>
          <w:b/>
          <w:bCs/>
          <w:color w:val="000000" w:themeColor="text1"/>
        </w:rPr>
        <w:t xml:space="preserve">U.S. </w:t>
      </w:r>
      <w:r w:rsidRPr="005275E7">
        <w:rPr>
          <w:rFonts w:ascii="Aptos" w:eastAsia="Aptos" w:hAnsi="Aptos" w:cs="Aptos"/>
          <w:b/>
          <w:bCs/>
          <w:color w:val="000000" w:themeColor="text1"/>
        </w:rPr>
        <w:t>Geological Survey</w:t>
      </w:r>
    </w:p>
    <w:p w14:paraId="3740D7F7" w14:textId="77777777" w:rsidR="00A30D44" w:rsidRDefault="00A30D44" w:rsidP="00A30D44">
      <w:pPr>
        <w:pStyle w:val="ListParagraph"/>
        <w:numPr>
          <w:ilvl w:val="0"/>
          <w:numId w:val="89"/>
        </w:numPr>
        <w:spacing w:after="0" w:line="240" w:lineRule="auto"/>
        <w:textAlignment w:val="baseline"/>
        <w:rPr>
          <w:color w:val="000000" w:themeColor="text1"/>
        </w:rPr>
      </w:pPr>
      <w:r w:rsidRPr="004F0922">
        <w:rPr>
          <w:color w:val="000000" w:themeColor="text1"/>
        </w:rPr>
        <w:t>16 U.S.C. 661 et seq. The Fish and Wildlife Coordination Act of 1934 authorizes the Secretary of the Interior to prepare plans to protect wildlife resources, conduct surveys on public lands, and accept funds or lands for related purposes; authorize the investigation and reporting of proposed federal actions that affect the development, protection, rearing, and stocking of all species of wildlife and their habitat; and conduct actions to minimize impacts on fish and wildlife resources. The USGS Ecosystems program area conducts studies that address these authorities.</w:t>
      </w:r>
    </w:p>
    <w:p w14:paraId="4DA9F1FA" w14:textId="77777777" w:rsidR="00A30D44" w:rsidRDefault="00A30D44" w:rsidP="00A30D44">
      <w:pPr>
        <w:pStyle w:val="ListParagraph"/>
        <w:numPr>
          <w:ilvl w:val="0"/>
          <w:numId w:val="89"/>
        </w:numPr>
        <w:spacing w:after="0" w:line="240" w:lineRule="auto"/>
        <w:textAlignment w:val="baseline"/>
        <w:rPr>
          <w:color w:val="000000" w:themeColor="text1"/>
        </w:rPr>
      </w:pPr>
      <w:r w:rsidRPr="004F0922">
        <w:rPr>
          <w:color w:val="000000" w:themeColor="text1"/>
        </w:rPr>
        <w:t>16 U.S.C. 715. The Migratory Bird Conservation Act of 1900 establishes the Migratory Bird Conservation Commission and authorizes the Secretary of the Interior to conduct investigations and publish documents related to North American birds. USGS conducts several studies on migratory birds through its research centers.</w:t>
      </w:r>
      <w:r>
        <w:rPr>
          <w:color w:val="000000" w:themeColor="text1"/>
        </w:rPr>
        <w:t xml:space="preserve"> </w:t>
      </w:r>
    </w:p>
    <w:p w14:paraId="0BB4D618" w14:textId="77777777" w:rsidR="00A30D44" w:rsidRDefault="00A30D44" w:rsidP="00A30D44">
      <w:pPr>
        <w:pStyle w:val="ListParagraph"/>
        <w:numPr>
          <w:ilvl w:val="0"/>
          <w:numId w:val="89"/>
        </w:numPr>
        <w:spacing w:after="0" w:line="240" w:lineRule="auto"/>
        <w:textAlignment w:val="baseline"/>
        <w:rPr>
          <w:color w:val="000000" w:themeColor="text1"/>
        </w:rPr>
      </w:pPr>
      <w:r w:rsidRPr="004F0922">
        <w:rPr>
          <w:color w:val="000000" w:themeColor="text1"/>
        </w:rPr>
        <w:t>16 U.S.C. 742(a) et seq. The Fish and Wildlife Act of 1956 authorizes the Secretary of the Interior to conduct investigations, prepare and disseminate information, and make periodic reports to the public regarding the availability and abundance and the biological requirements of fish and wildlife resources. The act also authorizes the Secretary to provide a comprehensive national fish and wildlife policy and to develop, manage, and conserve fisheries and wildlife resources. The USGS addresses all of these requirements through activities in its Ecosystem program area.</w:t>
      </w:r>
    </w:p>
    <w:p w14:paraId="33861B21" w14:textId="77777777" w:rsidR="00A30D44" w:rsidRDefault="00A30D44" w:rsidP="00A30D44">
      <w:pPr>
        <w:pStyle w:val="ListParagraph"/>
        <w:numPr>
          <w:ilvl w:val="0"/>
          <w:numId w:val="89"/>
        </w:numPr>
        <w:spacing w:after="0" w:line="240" w:lineRule="auto"/>
        <w:textAlignment w:val="baseline"/>
        <w:rPr>
          <w:color w:val="000000" w:themeColor="text1"/>
        </w:rPr>
      </w:pPr>
      <w:r w:rsidRPr="004F0922">
        <w:rPr>
          <w:color w:val="000000" w:themeColor="text1"/>
        </w:rPr>
        <w:t>16 U.S.C. 1451 et seq. The Coastal Zone Management Act of 1976 provides that each department, agency, and instrumentality of the Executive Branch of the federal government assist the Secretary of Commerce in carrying out research and technical assistance for coastal zone management. The USGS coordinates with states and other federal agencies in conducting studies that address coastal management.</w:t>
      </w:r>
    </w:p>
    <w:p w14:paraId="3ACB949C" w14:textId="77777777" w:rsidR="00A30D44" w:rsidRDefault="00A30D44" w:rsidP="00A30D44">
      <w:pPr>
        <w:pStyle w:val="ListParagraph"/>
        <w:numPr>
          <w:ilvl w:val="0"/>
          <w:numId w:val="89"/>
        </w:numPr>
        <w:spacing w:after="0" w:line="240" w:lineRule="auto"/>
        <w:textAlignment w:val="baseline"/>
        <w:rPr>
          <w:color w:val="000000" w:themeColor="text1"/>
        </w:rPr>
      </w:pPr>
      <w:r w:rsidRPr="004F0922">
        <w:rPr>
          <w:color w:val="000000" w:themeColor="text1"/>
        </w:rPr>
        <w:t>16 U.S.C. 4701 et seq. The Nonindigenous Aquatic Nuisance Prevention and Control Act of 1990 establishes a federal program to prevent introduction and control the spread of introduced aquatic nuisance species. USGS conducts studies that characterize invasive species, their spread, and potential control.</w:t>
      </w:r>
    </w:p>
    <w:bookmarkEnd w:id="175"/>
    <w:p w14:paraId="25036E1D" w14:textId="77777777" w:rsidR="00277C35" w:rsidRDefault="00277C35" w:rsidP="00AC75B1"/>
    <w:p w14:paraId="61B0B2DA" w14:textId="52CA4FED" w:rsidR="008E5261" w:rsidRDefault="008E5261">
      <w:r>
        <w:br w:type="page"/>
      </w:r>
    </w:p>
    <w:p w14:paraId="5B3668A1" w14:textId="77777777" w:rsidR="007D00A2" w:rsidRDefault="007D00A2" w:rsidP="008E5261">
      <w:pPr>
        <w:pStyle w:val="Heading2"/>
        <w:sectPr w:rsidR="007D00A2" w:rsidSect="00E01277">
          <w:headerReference w:type="default" r:id="rId763"/>
          <w:footerReference w:type="default" r:id="rId764"/>
          <w:footerReference w:type="first" r:id="rId765"/>
          <w:pgSz w:w="12240" w:h="15840"/>
          <w:pgMar w:top="1440" w:right="1440" w:bottom="1440" w:left="1440" w:header="720" w:footer="720" w:gutter="0"/>
          <w:pgNumType w:start="0"/>
          <w:cols w:space="720"/>
          <w:titlePg/>
          <w:docGrid w:linePitch="360"/>
        </w:sectPr>
      </w:pPr>
    </w:p>
    <w:p w14:paraId="4127B7CA" w14:textId="6BF3EA02" w:rsidR="008E5261" w:rsidRDefault="008E5261" w:rsidP="008E5261">
      <w:pPr>
        <w:pStyle w:val="Heading2"/>
      </w:pPr>
      <w:bookmarkStart w:id="284" w:name="_Toc243576037"/>
      <w:r w:rsidRPr="00214397">
        <w:lastRenderedPageBreak/>
        <w:t xml:space="preserve">Appendix </w:t>
      </w:r>
      <w:r>
        <w:t>C</w:t>
      </w:r>
      <w:r w:rsidRPr="00214397">
        <w:t xml:space="preserve">. </w:t>
      </w:r>
      <w:r w:rsidR="00544CF4" w:rsidRPr="00544CF4">
        <w:t>Participation in Chesapeake Bay Watershed Agreement Management Strategies</w:t>
      </w:r>
      <w:bookmarkEnd w:id="284"/>
    </w:p>
    <w:p w14:paraId="19B09749" w14:textId="0BB93517" w:rsidR="007D00A2" w:rsidRPr="007D00A2" w:rsidRDefault="00E576E2" w:rsidP="007D00A2">
      <w:r w:rsidRPr="00E576E2">
        <w:t>The following partners participated in the creation of each respective outcome's Management Strategies and/or expressed their intention to collaborate on implementation. Per the Chesapeake Bay Watershed Agreement, “participation in developing Management Strategies or in the achievement of Outcomes varies by signatory based on differing priorities across the watershed. This participation may include commitments such as sharing knowledge, data or information, educating the public, working on future legislation and developing or implementing programs or verified practices” (2025). Partners may join implementation efforts at any time. Partners also recognize that participation is voluntary.  As such, on a triennial basis, signatory delegations and federal agencies will provide a list of outcomes that they commit to participate in and implement</w:t>
      </w:r>
    </w:p>
    <w:tbl>
      <w:tblPr>
        <w:tblW w:w="10790" w:type="dxa"/>
        <w:tblLook w:val="04A0" w:firstRow="1" w:lastRow="0" w:firstColumn="1" w:lastColumn="0" w:noHBand="0" w:noVBand="1"/>
      </w:tblPr>
      <w:tblGrid>
        <w:gridCol w:w="4040"/>
        <w:gridCol w:w="2460"/>
        <w:gridCol w:w="4290"/>
      </w:tblGrid>
      <w:tr w:rsidR="007D00A2" w:rsidRPr="00780F31" w14:paraId="36DE42EF" w14:textId="77777777" w:rsidTr="004D5203">
        <w:trPr>
          <w:trHeight w:val="781"/>
        </w:trPr>
        <w:tc>
          <w:tcPr>
            <w:tcW w:w="4040" w:type="dxa"/>
            <w:tcBorders>
              <w:top w:val="single" w:sz="8" w:space="0" w:color="FFFFFF"/>
              <w:left w:val="single" w:sz="8" w:space="0" w:color="FFFFFF"/>
              <w:bottom w:val="single" w:sz="4" w:space="0" w:color="FFFFFF"/>
              <w:right w:val="single" w:sz="4" w:space="0" w:color="FFFFFF"/>
            </w:tcBorders>
            <w:shd w:val="clear" w:color="000000" w:fill="036187"/>
            <w:vAlign w:val="center"/>
            <w:hideMark/>
          </w:tcPr>
          <w:p w14:paraId="26A89E2B" w14:textId="77777777" w:rsidR="007D00A2" w:rsidRPr="00780F31" w:rsidRDefault="007D00A2" w:rsidP="005C0A83">
            <w:pPr>
              <w:spacing w:after="0" w:line="240" w:lineRule="auto"/>
              <w:jc w:val="center"/>
              <w:rPr>
                <w:rFonts w:eastAsia="Times New Roman" w:cs="Calibri"/>
                <w:b/>
                <w:bCs/>
                <w:color w:val="FFFFFF"/>
              </w:rPr>
            </w:pPr>
            <w:r w:rsidRPr="00780F31">
              <w:rPr>
                <w:rFonts w:eastAsia="Times New Roman" w:cs="Calibri"/>
                <w:b/>
                <w:bCs/>
                <w:color w:val="FFFFFF"/>
              </w:rPr>
              <w:t xml:space="preserve">Chesapeake Bay Watershed </w:t>
            </w:r>
            <w:r w:rsidRPr="00780F31">
              <w:rPr>
                <w:rFonts w:eastAsia="Times New Roman" w:cs="Calibri"/>
                <w:b/>
                <w:bCs/>
                <w:color w:val="FFFFFF"/>
              </w:rPr>
              <w:br/>
              <w:t>Agreement Outcomes</w:t>
            </w:r>
          </w:p>
        </w:tc>
        <w:tc>
          <w:tcPr>
            <w:tcW w:w="2460" w:type="dxa"/>
            <w:tcBorders>
              <w:top w:val="single" w:sz="8" w:space="0" w:color="FFFFFF"/>
              <w:left w:val="nil"/>
              <w:bottom w:val="single" w:sz="4" w:space="0" w:color="FFFFFF"/>
              <w:right w:val="single" w:sz="4" w:space="0" w:color="FFFFFF"/>
            </w:tcBorders>
            <w:shd w:val="clear" w:color="000000" w:fill="036187"/>
            <w:vAlign w:val="center"/>
            <w:hideMark/>
          </w:tcPr>
          <w:p w14:paraId="2DC89883" w14:textId="77777777" w:rsidR="007D00A2" w:rsidRPr="00780F31" w:rsidRDefault="007D00A2" w:rsidP="005C0A83">
            <w:pPr>
              <w:spacing w:after="0" w:line="240" w:lineRule="auto"/>
              <w:jc w:val="center"/>
              <w:rPr>
                <w:rFonts w:eastAsia="Times New Roman" w:cs="Calibri"/>
                <w:b/>
                <w:bCs/>
                <w:color w:val="FFFFFF"/>
              </w:rPr>
            </w:pPr>
            <w:r w:rsidRPr="00780F31">
              <w:rPr>
                <w:rFonts w:eastAsia="Times New Roman" w:cs="Calibri"/>
                <w:b/>
                <w:bCs/>
                <w:color w:val="FFFFFF"/>
              </w:rPr>
              <w:t>Participating</w:t>
            </w:r>
            <w:r w:rsidRPr="00780F31">
              <w:rPr>
                <w:rFonts w:eastAsia="Times New Roman" w:cs="Calibri"/>
                <w:b/>
                <w:bCs/>
                <w:color w:val="FFFFFF"/>
              </w:rPr>
              <w:br/>
              <w:t xml:space="preserve"> Jurisdiction/CBC</w:t>
            </w:r>
          </w:p>
        </w:tc>
        <w:tc>
          <w:tcPr>
            <w:tcW w:w="4290" w:type="dxa"/>
            <w:tcBorders>
              <w:top w:val="single" w:sz="8" w:space="0" w:color="FFFFFF"/>
              <w:left w:val="nil"/>
              <w:bottom w:val="single" w:sz="4" w:space="0" w:color="FFFFFF"/>
              <w:right w:val="single" w:sz="4" w:space="0" w:color="FFFFFF"/>
            </w:tcBorders>
            <w:shd w:val="clear" w:color="000000" w:fill="036187"/>
            <w:vAlign w:val="center"/>
            <w:hideMark/>
          </w:tcPr>
          <w:p w14:paraId="038F989C" w14:textId="77777777" w:rsidR="007D00A2" w:rsidRPr="00780F31" w:rsidRDefault="007D00A2" w:rsidP="005C0A83">
            <w:pPr>
              <w:spacing w:after="0" w:line="240" w:lineRule="auto"/>
              <w:jc w:val="center"/>
              <w:rPr>
                <w:rFonts w:eastAsia="Times New Roman" w:cs="Calibri"/>
                <w:b/>
                <w:bCs/>
                <w:color w:val="FFFFFF"/>
              </w:rPr>
            </w:pPr>
            <w:r w:rsidRPr="00780F31">
              <w:rPr>
                <w:rFonts w:eastAsia="Times New Roman" w:cs="Calibri"/>
                <w:b/>
                <w:bCs/>
                <w:color w:val="FFFFFF"/>
              </w:rPr>
              <w:t xml:space="preserve">Participating Federal Agency </w:t>
            </w:r>
            <w:r w:rsidRPr="00780F31">
              <w:rPr>
                <w:rFonts w:eastAsia="Times New Roman" w:cs="Calibri"/>
                <w:b/>
                <w:bCs/>
                <w:color w:val="FFFFFF"/>
              </w:rPr>
              <w:br/>
              <w:t>(Bold = lead federal agency)</w:t>
            </w:r>
          </w:p>
        </w:tc>
      </w:tr>
      <w:tr w:rsidR="007D00A2" w:rsidRPr="00780F31" w14:paraId="1B1B8429" w14:textId="77777777" w:rsidTr="005C0A83">
        <w:trPr>
          <w:trHeight w:val="300"/>
        </w:trPr>
        <w:tc>
          <w:tcPr>
            <w:tcW w:w="10790" w:type="dxa"/>
            <w:gridSpan w:val="3"/>
            <w:tcBorders>
              <w:top w:val="single" w:sz="8" w:space="0" w:color="FFFFFF"/>
              <w:left w:val="single" w:sz="8" w:space="0" w:color="FFFFFF"/>
              <w:bottom w:val="single" w:sz="4" w:space="0" w:color="FFFFFF"/>
              <w:right w:val="single" w:sz="4" w:space="0" w:color="FFFFFF"/>
            </w:tcBorders>
            <w:shd w:val="clear" w:color="000000" w:fill="0597D1"/>
            <w:vAlign w:val="center"/>
            <w:hideMark/>
          </w:tcPr>
          <w:p w14:paraId="07BA8F63" w14:textId="77777777" w:rsidR="007D00A2" w:rsidRPr="00780F31" w:rsidRDefault="007D00A2" w:rsidP="005C0A83">
            <w:pPr>
              <w:spacing w:after="0" w:line="240" w:lineRule="auto"/>
              <w:rPr>
                <w:rFonts w:eastAsia="Times New Roman" w:cs="Calibri"/>
                <w:b/>
                <w:bCs/>
                <w:color w:val="FFFFFF"/>
              </w:rPr>
            </w:pPr>
            <w:r w:rsidRPr="00780F31">
              <w:rPr>
                <w:rFonts w:eastAsia="Times New Roman" w:cs="Calibri"/>
                <w:b/>
                <w:bCs/>
                <w:color w:val="FFFFFF"/>
              </w:rPr>
              <w:t>THRIVING HABITAT AND WILDLIFE GOAL</w:t>
            </w:r>
          </w:p>
        </w:tc>
      </w:tr>
      <w:tr w:rsidR="007D00A2" w:rsidRPr="00780F31" w14:paraId="5A2D04F5"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09A9DF68"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Blue Crabs</w:t>
            </w:r>
          </w:p>
        </w:tc>
        <w:tc>
          <w:tcPr>
            <w:tcW w:w="2460" w:type="dxa"/>
            <w:tcBorders>
              <w:top w:val="nil"/>
              <w:left w:val="nil"/>
              <w:bottom w:val="single" w:sz="4" w:space="0" w:color="FFFFFF"/>
              <w:right w:val="single" w:sz="4" w:space="0" w:color="FFFFFF"/>
            </w:tcBorders>
            <w:shd w:val="clear" w:color="000000" w:fill="E7E6E6"/>
            <w:noWrap/>
            <w:hideMark/>
          </w:tcPr>
          <w:p w14:paraId="54EC4955"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07C636B2"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6AFCD4AA"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0C2410FC"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Brook Trout</w:t>
            </w:r>
          </w:p>
        </w:tc>
        <w:tc>
          <w:tcPr>
            <w:tcW w:w="2460" w:type="dxa"/>
            <w:tcBorders>
              <w:top w:val="nil"/>
              <w:left w:val="nil"/>
              <w:bottom w:val="single" w:sz="4" w:space="0" w:color="FFFFFF"/>
              <w:right w:val="single" w:sz="4" w:space="0" w:color="FFFFFF"/>
            </w:tcBorders>
            <w:shd w:val="clear" w:color="000000" w:fill="E7E6E6"/>
            <w:noWrap/>
            <w:hideMark/>
          </w:tcPr>
          <w:p w14:paraId="5EAC4F30"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1366D4C2"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68951E0E"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007774D3"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Fish Habitat</w:t>
            </w:r>
          </w:p>
        </w:tc>
        <w:tc>
          <w:tcPr>
            <w:tcW w:w="2460" w:type="dxa"/>
            <w:tcBorders>
              <w:top w:val="nil"/>
              <w:left w:val="nil"/>
              <w:bottom w:val="single" w:sz="4" w:space="0" w:color="FFFFFF"/>
              <w:right w:val="single" w:sz="4" w:space="0" w:color="FFFFFF"/>
            </w:tcBorders>
            <w:shd w:val="clear" w:color="000000" w:fill="E7E6E6"/>
            <w:noWrap/>
            <w:hideMark/>
          </w:tcPr>
          <w:p w14:paraId="01C967E5"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26A37A3C"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1648EDF6"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3BAEF0D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Fish Passage</w:t>
            </w:r>
          </w:p>
        </w:tc>
        <w:tc>
          <w:tcPr>
            <w:tcW w:w="2460" w:type="dxa"/>
            <w:tcBorders>
              <w:top w:val="nil"/>
              <w:left w:val="nil"/>
              <w:bottom w:val="single" w:sz="4" w:space="0" w:color="FFFFFF"/>
              <w:right w:val="single" w:sz="4" w:space="0" w:color="FFFFFF"/>
            </w:tcBorders>
            <w:shd w:val="clear" w:color="000000" w:fill="E7E6E6"/>
            <w:noWrap/>
            <w:hideMark/>
          </w:tcPr>
          <w:p w14:paraId="415B347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62F96FF5"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4B53CCDC"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06DDB5AF"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Oysters</w:t>
            </w:r>
          </w:p>
        </w:tc>
        <w:tc>
          <w:tcPr>
            <w:tcW w:w="2460" w:type="dxa"/>
            <w:tcBorders>
              <w:top w:val="nil"/>
              <w:left w:val="nil"/>
              <w:bottom w:val="single" w:sz="4" w:space="0" w:color="FFFFFF"/>
              <w:right w:val="single" w:sz="4" w:space="0" w:color="FFFFFF"/>
            </w:tcBorders>
            <w:shd w:val="clear" w:color="000000" w:fill="E7E6E6"/>
            <w:noWrap/>
            <w:hideMark/>
          </w:tcPr>
          <w:p w14:paraId="028FC0B6"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5FE0BA31"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1DB9AC60"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68E6E358"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Stream Health</w:t>
            </w:r>
          </w:p>
        </w:tc>
        <w:tc>
          <w:tcPr>
            <w:tcW w:w="2460" w:type="dxa"/>
            <w:tcBorders>
              <w:top w:val="nil"/>
              <w:left w:val="nil"/>
              <w:bottom w:val="single" w:sz="4" w:space="0" w:color="FFFFFF"/>
              <w:right w:val="single" w:sz="4" w:space="0" w:color="FFFFFF"/>
            </w:tcBorders>
            <w:shd w:val="clear" w:color="000000" w:fill="E7E6E6"/>
            <w:noWrap/>
            <w:hideMark/>
          </w:tcPr>
          <w:p w14:paraId="7CAC957C"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03EFB32E"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208285B4"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7716AF58"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Submerged Aquatic Vegetation</w:t>
            </w:r>
          </w:p>
        </w:tc>
        <w:tc>
          <w:tcPr>
            <w:tcW w:w="2460" w:type="dxa"/>
            <w:tcBorders>
              <w:top w:val="nil"/>
              <w:left w:val="nil"/>
              <w:bottom w:val="single" w:sz="4" w:space="0" w:color="FFFFFF"/>
              <w:right w:val="single" w:sz="4" w:space="0" w:color="FFFFFF"/>
            </w:tcBorders>
            <w:shd w:val="clear" w:color="000000" w:fill="E7E6E6"/>
            <w:noWrap/>
            <w:hideMark/>
          </w:tcPr>
          <w:p w14:paraId="3C51C652"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2831FB4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6E0CA102" w14:textId="77777777" w:rsidTr="005C0A83">
        <w:trPr>
          <w:trHeight w:val="315"/>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4A4FFDDE"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Wetlands</w:t>
            </w:r>
          </w:p>
        </w:tc>
        <w:tc>
          <w:tcPr>
            <w:tcW w:w="2460" w:type="dxa"/>
            <w:tcBorders>
              <w:top w:val="nil"/>
              <w:left w:val="nil"/>
              <w:bottom w:val="single" w:sz="8" w:space="0" w:color="FFFFFF"/>
              <w:right w:val="single" w:sz="4" w:space="0" w:color="FFFFFF"/>
            </w:tcBorders>
            <w:shd w:val="clear" w:color="000000" w:fill="E7E6E6"/>
            <w:noWrap/>
            <w:hideMark/>
          </w:tcPr>
          <w:p w14:paraId="79CAFF51"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8" w:space="0" w:color="FFFFFF"/>
              <w:right w:val="single" w:sz="4" w:space="0" w:color="FFFFFF"/>
            </w:tcBorders>
            <w:shd w:val="clear" w:color="000000" w:fill="E7E6E6"/>
            <w:noWrap/>
            <w:hideMark/>
          </w:tcPr>
          <w:p w14:paraId="7BB1C62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41064D5D" w14:textId="77777777" w:rsidTr="005C0A83">
        <w:trPr>
          <w:trHeight w:val="300"/>
        </w:trPr>
        <w:tc>
          <w:tcPr>
            <w:tcW w:w="10790" w:type="dxa"/>
            <w:gridSpan w:val="3"/>
            <w:tcBorders>
              <w:top w:val="single" w:sz="8" w:space="0" w:color="FFFFFF"/>
              <w:left w:val="single" w:sz="8" w:space="0" w:color="FFFFFF"/>
              <w:bottom w:val="single" w:sz="4" w:space="0" w:color="FFFFFF"/>
              <w:right w:val="single" w:sz="4" w:space="0" w:color="FFFFFF"/>
            </w:tcBorders>
            <w:shd w:val="clear" w:color="000000" w:fill="0597D1"/>
            <w:hideMark/>
          </w:tcPr>
          <w:p w14:paraId="7589C2E2" w14:textId="77777777" w:rsidR="007D00A2" w:rsidRPr="00780F31" w:rsidRDefault="007D00A2" w:rsidP="005C0A83">
            <w:pPr>
              <w:spacing w:after="0" w:line="240" w:lineRule="auto"/>
              <w:rPr>
                <w:rFonts w:eastAsia="Times New Roman" w:cs="Calibri"/>
                <w:b/>
                <w:bCs/>
                <w:color w:val="FFFFFF"/>
              </w:rPr>
            </w:pPr>
            <w:r w:rsidRPr="00780F31">
              <w:rPr>
                <w:rFonts w:eastAsia="Times New Roman" w:cs="Calibri"/>
                <w:b/>
                <w:bCs/>
                <w:color w:val="FFFFFF"/>
              </w:rPr>
              <w:t>CLEAN WATER GOAL</w:t>
            </w:r>
          </w:p>
        </w:tc>
      </w:tr>
      <w:tr w:rsidR="007D00A2" w:rsidRPr="00780F31" w14:paraId="005B44B6" w14:textId="77777777" w:rsidTr="005C0A83">
        <w:trPr>
          <w:trHeight w:val="315"/>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29D2CCF7"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Reducing Excess Nit., Phos. &amp; Sed.</w:t>
            </w:r>
          </w:p>
        </w:tc>
        <w:tc>
          <w:tcPr>
            <w:tcW w:w="2460" w:type="dxa"/>
            <w:tcBorders>
              <w:top w:val="nil"/>
              <w:left w:val="nil"/>
              <w:bottom w:val="single" w:sz="4" w:space="0" w:color="FFFFFF"/>
              <w:right w:val="single" w:sz="4" w:space="0" w:color="FFFFFF"/>
            </w:tcBorders>
            <w:shd w:val="clear" w:color="000000" w:fill="E7E6E6"/>
            <w:noWrap/>
            <w:hideMark/>
          </w:tcPr>
          <w:p w14:paraId="170DF3F4"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0D54916A"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3AE4A317" w14:textId="77777777" w:rsidTr="005C0A83">
        <w:trPr>
          <w:trHeight w:val="315"/>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4867AC3E"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xml:space="preserve">Toxic &amp; Emerging Contaminants </w:t>
            </w:r>
          </w:p>
        </w:tc>
        <w:tc>
          <w:tcPr>
            <w:tcW w:w="2460" w:type="dxa"/>
            <w:tcBorders>
              <w:top w:val="nil"/>
              <w:left w:val="nil"/>
              <w:bottom w:val="single" w:sz="4" w:space="0" w:color="FFFFFF"/>
              <w:right w:val="single" w:sz="4" w:space="0" w:color="FFFFFF"/>
            </w:tcBorders>
            <w:shd w:val="clear" w:color="000000" w:fill="E7E6E6"/>
            <w:noWrap/>
            <w:hideMark/>
          </w:tcPr>
          <w:p w14:paraId="4C47B438"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75D9AD92"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7939B871" w14:textId="77777777" w:rsidTr="005C0A83">
        <w:trPr>
          <w:trHeight w:val="315"/>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7051764E"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Water Quality SAM</w:t>
            </w:r>
          </w:p>
        </w:tc>
        <w:tc>
          <w:tcPr>
            <w:tcW w:w="2460" w:type="dxa"/>
            <w:tcBorders>
              <w:top w:val="nil"/>
              <w:left w:val="nil"/>
              <w:bottom w:val="single" w:sz="8" w:space="0" w:color="FFFFFF"/>
              <w:right w:val="single" w:sz="4" w:space="0" w:color="FFFFFF"/>
            </w:tcBorders>
            <w:shd w:val="clear" w:color="000000" w:fill="E7E6E6"/>
            <w:noWrap/>
            <w:hideMark/>
          </w:tcPr>
          <w:p w14:paraId="00347D16"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8" w:space="0" w:color="FFFFFF"/>
              <w:right w:val="single" w:sz="4" w:space="0" w:color="FFFFFF"/>
            </w:tcBorders>
            <w:shd w:val="clear" w:color="000000" w:fill="E7E6E6"/>
            <w:noWrap/>
            <w:hideMark/>
          </w:tcPr>
          <w:p w14:paraId="78AF5416"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7732B608" w14:textId="77777777" w:rsidTr="005C0A83">
        <w:trPr>
          <w:trHeight w:val="300"/>
        </w:trPr>
        <w:tc>
          <w:tcPr>
            <w:tcW w:w="10790" w:type="dxa"/>
            <w:gridSpan w:val="3"/>
            <w:tcBorders>
              <w:top w:val="single" w:sz="8" w:space="0" w:color="FFFFFF"/>
              <w:left w:val="single" w:sz="8" w:space="0" w:color="FFFFFF"/>
              <w:bottom w:val="single" w:sz="4" w:space="0" w:color="FFFFFF"/>
              <w:right w:val="single" w:sz="4" w:space="0" w:color="FFFFFF"/>
            </w:tcBorders>
            <w:shd w:val="clear" w:color="000000" w:fill="0597D1"/>
            <w:hideMark/>
          </w:tcPr>
          <w:p w14:paraId="3665B738" w14:textId="77777777" w:rsidR="007D00A2" w:rsidRPr="00780F31" w:rsidRDefault="007D00A2" w:rsidP="005C0A83">
            <w:pPr>
              <w:spacing w:after="0" w:line="240" w:lineRule="auto"/>
              <w:rPr>
                <w:rFonts w:eastAsia="Times New Roman" w:cs="Calibri"/>
                <w:b/>
                <w:bCs/>
                <w:color w:val="FFFFFF"/>
              </w:rPr>
            </w:pPr>
            <w:r w:rsidRPr="00780F31">
              <w:rPr>
                <w:rFonts w:eastAsia="Times New Roman" w:cs="Calibri"/>
                <w:b/>
                <w:bCs/>
                <w:color w:val="FFFFFF"/>
              </w:rPr>
              <w:t>HEALTHY LANDSCAPES GOAL</w:t>
            </w:r>
          </w:p>
        </w:tc>
      </w:tr>
      <w:tr w:rsidR="007D00A2" w:rsidRPr="00780F31" w14:paraId="683EF171"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6F7E572D" w14:textId="77777777" w:rsidR="007D00A2" w:rsidRPr="00780F31" w:rsidRDefault="007D00A2" w:rsidP="005C0A83">
            <w:pPr>
              <w:spacing w:after="0" w:line="240" w:lineRule="auto"/>
              <w:rPr>
                <w:rFonts w:eastAsia="Times New Roman" w:cs="Calibri"/>
                <w:color w:val="000000"/>
              </w:rPr>
            </w:pPr>
            <w:proofErr w:type="spellStart"/>
            <w:r w:rsidRPr="00780F31">
              <w:rPr>
                <w:rFonts w:eastAsia="Times New Roman" w:cs="Calibri"/>
                <w:color w:val="000000"/>
              </w:rPr>
              <w:t>Adpt</w:t>
            </w:r>
            <w:proofErr w:type="spellEnd"/>
            <w:r w:rsidRPr="00780F31">
              <w:rPr>
                <w:rFonts w:eastAsia="Times New Roman" w:cs="Calibri"/>
                <w:color w:val="000000"/>
              </w:rPr>
              <w:t>. to Changing Envi. Conditions</w:t>
            </w:r>
          </w:p>
        </w:tc>
        <w:tc>
          <w:tcPr>
            <w:tcW w:w="2460" w:type="dxa"/>
            <w:tcBorders>
              <w:top w:val="nil"/>
              <w:left w:val="nil"/>
              <w:bottom w:val="single" w:sz="4" w:space="0" w:color="FFFFFF"/>
              <w:right w:val="single" w:sz="4" w:space="0" w:color="FFFFFF"/>
            </w:tcBorders>
            <w:shd w:val="clear" w:color="000000" w:fill="E7E6E6"/>
            <w:noWrap/>
            <w:hideMark/>
          </w:tcPr>
          <w:p w14:paraId="5CE3465E"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160F6914"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0CB07263"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51C15956"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xml:space="preserve">Healthy Forests and Trees </w:t>
            </w:r>
          </w:p>
        </w:tc>
        <w:tc>
          <w:tcPr>
            <w:tcW w:w="2460" w:type="dxa"/>
            <w:tcBorders>
              <w:top w:val="nil"/>
              <w:left w:val="nil"/>
              <w:bottom w:val="single" w:sz="4" w:space="0" w:color="FFFFFF"/>
              <w:right w:val="single" w:sz="4" w:space="0" w:color="FFFFFF"/>
            </w:tcBorders>
            <w:shd w:val="clear" w:color="000000" w:fill="E7E6E6"/>
            <w:noWrap/>
            <w:hideMark/>
          </w:tcPr>
          <w:p w14:paraId="018D178E"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1CCD57D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655F4EC2"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6820E850"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Land Use Planning &amp; Decision Sup.</w:t>
            </w:r>
          </w:p>
        </w:tc>
        <w:tc>
          <w:tcPr>
            <w:tcW w:w="2460" w:type="dxa"/>
            <w:tcBorders>
              <w:top w:val="nil"/>
              <w:left w:val="nil"/>
              <w:bottom w:val="single" w:sz="4" w:space="0" w:color="FFFFFF"/>
              <w:right w:val="single" w:sz="4" w:space="0" w:color="FFFFFF"/>
            </w:tcBorders>
            <w:shd w:val="clear" w:color="000000" w:fill="E7E6E6"/>
            <w:noWrap/>
            <w:hideMark/>
          </w:tcPr>
          <w:p w14:paraId="517D2AE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49E4B0CC"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72791423" w14:textId="77777777" w:rsidTr="005C0A83">
        <w:trPr>
          <w:trHeight w:val="315"/>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145D61B7"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xml:space="preserve">Protected Lands </w:t>
            </w:r>
          </w:p>
        </w:tc>
        <w:tc>
          <w:tcPr>
            <w:tcW w:w="2460" w:type="dxa"/>
            <w:tcBorders>
              <w:top w:val="nil"/>
              <w:left w:val="nil"/>
              <w:bottom w:val="single" w:sz="8" w:space="0" w:color="FFFFFF"/>
              <w:right w:val="single" w:sz="4" w:space="0" w:color="FFFFFF"/>
            </w:tcBorders>
            <w:shd w:val="clear" w:color="000000" w:fill="E7E6E6"/>
            <w:noWrap/>
            <w:hideMark/>
          </w:tcPr>
          <w:p w14:paraId="5D7A58E9"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8" w:space="0" w:color="FFFFFF"/>
              <w:right w:val="single" w:sz="4" w:space="0" w:color="FFFFFF"/>
            </w:tcBorders>
            <w:shd w:val="clear" w:color="000000" w:fill="E7E6E6"/>
            <w:noWrap/>
            <w:hideMark/>
          </w:tcPr>
          <w:p w14:paraId="39B1BBA9"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57D357F1" w14:textId="77777777" w:rsidTr="005C0A83">
        <w:trPr>
          <w:trHeight w:val="300"/>
        </w:trPr>
        <w:tc>
          <w:tcPr>
            <w:tcW w:w="10790" w:type="dxa"/>
            <w:gridSpan w:val="3"/>
            <w:tcBorders>
              <w:top w:val="single" w:sz="8" w:space="0" w:color="FFFFFF"/>
              <w:left w:val="single" w:sz="8" w:space="0" w:color="FFFFFF"/>
              <w:bottom w:val="single" w:sz="4" w:space="0" w:color="FFFFFF"/>
              <w:right w:val="single" w:sz="4" w:space="0" w:color="FFFFFF"/>
            </w:tcBorders>
            <w:shd w:val="clear" w:color="000000" w:fill="0597D1"/>
            <w:hideMark/>
          </w:tcPr>
          <w:p w14:paraId="2A068970" w14:textId="77777777" w:rsidR="007D00A2" w:rsidRPr="00780F31" w:rsidRDefault="007D00A2" w:rsidP="005C0A83">
            <w:pPr>
              <w:spacing w:after="0" w:line="240" w:lineRule="auto"/>
              <w:rPr>
                <w:rFonts w:eastAsia="Times New Roman" w:cs="Calibri"/>
                <w:b/>
                <w:bCs/>
                <w:color w:val="FFFFFF"/>
              </w:rPr>
            </w:pPr>
            <w:r w:rsidRPr="00780F31">
              <w:rPr>
                <w:rFonts w:eastAsia="Times New Roman" w:cs="Calibri"/>
                <w:b/>
                <w:bCs/>
                <w:color w:val="FFFFFF"/>
              </w:rPr>
              <w:t>ENGAGED COMMUNITIES GOAL</w:t>
            </w:r>
          </w:p>
        </w:tc>
      </w:tr>
      <w:tr w:rsidR="007D00A2" w:rsidRPr="00780F31" w14:paraId="5C442829"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61E1929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xml:space="preserve">Local Government Leadership </w:t>
            </w:r>
          </w:p>
        </w:tc>
        <w:tc>
          <w:tcPr>
            <w:tcW w:w="2460" w:type="dxa"/>
            <w:tcBorders>
              <w:top w:val="nil"/>
              <w:left w:val="nil"/>
              <w:bottom w:val="single" w:sz="4" w:space="0" w:color="FFFFFF"/>
              <w:right w:val="single" w:sz="4" w:space="0" w:color="FFFFFF"/>
            </w:tcBorders>
            <w:shd w:val="clear" w:color="000000" w:fill="E7E6E6"/>
            <w:noWrap/>
            <w:hideMark/>
          </w:tcPr>
          <w:p w14:paraId="25C2779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30738F10" w14:textId="77777777" w:rsidR="007D00A2" w:rsidRPr="00780F31" w:rsidRDefault="007D00A2" w:rsidP="005C0A83">
            <w:pPr>
              <w:spacing w:after="0" w:line="240" w:lineRule="auto"/>
              <w:rPr>
                <w:rFonts w:eastAsia="Times New Roman" w:cs="Calibri"/>
                <w:color w:val="000000"/>
              </w:rPr>
            </w:pPr>
            <w:r>
              <w:rPr>
                <w:rFonts w:eastAsia="Times New Roman" w:cs="Calibri"/>
                <w:noProof/>
                <w:color w:val="000000"/>
              </w:rPr>
              <mc:AlternateContent>
                <mc:Choice Requires="wps">
                  <w:drawing>
                    <wp:anchor distT="0" distB="0" distL="114300" distR="114300" simplePos="0" relativeHeight="251697152" behindDoc="0" locked="0" layoutInCell="1" allowOverlap="1" wp14:anchorId="6E8343D7" wp14:editId="3CCE8EB5">
                      <wp:simplePos x="0" y="0"/>
                      <wp:positionH relativeFrom="column">
                        <wp:posOffset>-1647825</wp:posOffset>
                      </wp:positionH>
                      <wp:positionV relativeFrom="paragraph">
                        <wp:posOffset>-2026920</wp:posOffset>
                      </wp:positionV>
                      <wp:extent cx="4274759" cy="1447800"/>
                      <wp:effectExtent l="95250" t="990600" r="107315" b="990600"/>
                      <wp:wrapNone/>
                      <wp:docPr id="835502363" name="Rectangle 1"/>
                      <wp:cNvGraphicFramePr/>
                      <a:graphic xmlns:a="http://schemas.openxmlformats.org/drawingml/2006/main">
                        <a:graphicData uri="http://schemas.microsoft.com/office/word/2010/wordprocessingShape">
                          <wps:wsp>
                            <wps:cNvSpPr/>
                            <wps:spPr>
                              <a:xfrm rot="1800000">
                                <a:off x="0" y="0"/>
                                <a:ext cx="4274759" cy="1447800"/>
                              </a:xfrm>
                              <a:prstGeom prst="rect">
                                <a:avLst/>
                              </a:prstGeom>
                              <a:solidFill>
                                <a:srgbClr val="E97132">
                                  <a:alpha val="50196"/>
                                </a:srgbClr>
                              </a:solidFill>
                            </wps:spPr>
                            <wps:style>
                              <a:lnRef idx="2">
                                <a:schemeClr val="accent2">
                                  <a:shade val="15000"/>
                                </a:schemeClr>
                              </a:lnRef>
                              <a:fillRef idx="1">
                                <a:schemeClr val="accent2"/>
                              </a:fillRef>
                              <a:effectRef idx="0">
                                <a:schemeClr val="accent2"/>
                              </a:effectRef>
                              <a:fontRef idx="minor">
                                <a:schemeClr val="lt1"/>
                              </a:fontRef>
                            </wps:style>
                            <wps:txbx>
                              <w:txbxContent>
                                <w:p w14:paraId="4D92F43D" w14:textId="77777777" w:rsidR="007D00A2" w:rsidRPr="0013626B" w:rsidRDefault="007D00A2" w:rsidP="007D00A2">
                                  <w:pPr>
                                    <w:jc w:val="center"/>
                                    <w:rPr>
                                      <w:b/>
                                      <w:bCs/>
                                      <w:color w:val="000000" w:themeColor="text1"/>
                                      <w:sz w:val="48"/>
                                      <w:szCs w:val="48"/>
                                    </w:rPr>
                                  </w:pPr>
                                  <w:r w:rsidRPr="0013626B">
                                    <w:rPr>
                                      <w:b/>
                                      <w:bCs/>
                                      <w:color w:val="000000" w:themeColor="text1"/>
                                      <w:sz w:val="48"/>
                                      <w:szCs w:val="48"/>
                                    </w:rPr>
                                    <w:t>Information due on November 20th</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6E8343D7" id="Rectangle 1" o:spid="_x0000_s1051" style="position:absolute;margin-left:-129.75pt;margin-top:-159.6pt;width:336.6pt;height:114pt;rotation:30;z-index:25169715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zjuikwIAAIoFAAAOAAAAZHJzL2Uyb0RvYy54bWysVE1v2zAMvQ/YfxB0Xx1nSdMEcYqgXYcB&#10;RVssHXpWZCk2IEsapcTOfv0oyXGDrthhmA8GJT4+fojk8rprFDkIcLXRBc0vRpQIzU1Z611Bfzzf&#10;fbqixHmmS6aMFgU9CkevVx8/LFu7EGNTGVUKIEii3aK1Ba28t4ssc7wSDXMXxgqNSmmgYR6PsMtK&#10;YC2yNyobj0aXWWugtGC4cA5vb5OSriK/lIL7Rymd8EQVFGPz8Q/xvw3/bLVkix0wW9W8D4P9QxQN&#10;qzU6HahumWdkD/UfVE3NwTgj/QU3TWakrLmIOWA2+ehNNpuKWRFzweI4O5TJ/T9a/nDY2CfAMrTW&#10;LRyKIYtOQkPAYLXyq1H4Ym4YLeli6Y5D6UTnCcfLyXg2mU3nlHDU5ZPJDO1CcbNEFkgtOP9VmIYE&#10;oaCAbxNp2eHe+QQ9QQLcGVWXd7VS8QC77Y0CcmD4jl/ms/zzONkqW7F0Ox3l88vepUvw6P6MJ3vN&#10;MUr+qERgV/q7kKQuMY9EG9tPDA4Z50L7XlWxUiSP+TRUJkU+WESfkTAwS4x/4M5jyAMykZy4E02P&#10;D6Yidu9gnJ7gr8aDRfRstB+Mm1obeM+78nmfgEx4DP+sNEH03bbD2uCrRmi42pry+ASpQXConOV3&#10;Nb7pPXP+iQHOD17iTvCP+JPKtAU1vURJZeDXe/cBj22NWkpanMeCup97BoIS9U1jw8+xqcIAx8Nk&#10;OhvjAc4123ON3jc3Blslj9FFMeC9OokSTPOCq2MdvKKKaY6+C8o9nA43Pu0JXD5crNcRhkNrmb/X&#10;G8sDeSh06Nnn7oWB7Rvb40w8mNPsssWb/k7YYKnNeu+NrGPzv9a1fwIc+NhL/XIKG+X8HFGvK3T1&#10;GwAA//8DAFBLAwQUAAYACAAAACEAiBTVu+MAAAANAQAADwAAAGRycy9kb3ducmV2LnhtbEyPy07D&#10;MBBF90j8gzVI7FrHCaUkxKkQqBJCXZQUVWLnxkNiNbaj2G3D3zOsYDePoztnytVke3bGMRjvJIh5&#10;Agxd47VxrYSP3Xr2ACxE5bTqvUMJ3xhgVV1flarQ/uLe8VzHllGIC4WS0MU4FJyHpkOrwtwP6Gj3&#10;5UerIrVjy/WoLhRue54myT23yji60KkBnztsjvXJStioV/FpxPFla8IG12/bfZ3hXsrbm+npEVjE&#10;Kf7B8KtP6lCR08GfnA6slzBLF/mCWKoykafAiLkT2RLYgUa5SIFXJf//RfUDAAD//wMAUEsBAi0A&#10;FAAGAAgAAAAhALaDOJL+AAAA4QEAABMAAAAAAAAAAAAAAAAAAAAAAFtDb250ZW50X1R5cGVzXS54&#10;bWxQSwECLQAUAAYACAAAACEAOP0h/9YAAACUAQAACwAAAAAAAAAAAAAAAAAvAQAAX3JlbHMvLnJl&#10;bHNQSwECLQAUAAYACAAAACEAXs47opMCAACKBQAADgAAAAAAAAAAAAAAAAAuAgAAZHJzL2Uyb0Rv&#10;Yy54bWxQSwECLQAUAAYACAAAACEAiBTVu+MAAAANAQAADwAAAAAAAAAAAAAAAADtBAAAZHJzL2Rv&#10;d25yZXYueG1sUEsFBgAAAAAEAAQA8wAAAP0FAAAAAA==&#10;" fillcolor="#e97132" strokecolor="#250f04 [485]" strokeweight="1pt">
                      <v:fill opacity="32896f"/>
                      <v:textbox>
                        <w:txbxContent>
                          <w:p w14:paraId="4D92F43D" w14:textId="77777777" w:rsidR="007D00A2" w:rsidRPr="0013626B" w:rsidRDefault="007D00A2" w:rsidP="007D00A2">
                            <w:pPr>
                              <w:jc w:val="center"/>
                              <w:rPr>
                                <w:b/>
                                <w:bCs/>
                                <w:color w:val="000000" w:themeColor="text1"/>
                                <w:sz w:val="48"/>
                                <w:szCs w:val="48"/>
                              </w:rPr>
                            </w:pPr>
                            <w:r w:rsidRPr="0013626B">
                              <w:rPr>
                                <w:b/>
                                <w:bCs/>
                                <w:color w:val="000000" w:themeColor="text1"/>
                                <w:sz w:val="48"/>
                                <w:szCs w:val="48"/>
                              </w:rPr>
                              <w:t>Information due on November 20th</w:t>
                            </w:r>
                          </w:p>
                        </w:txbxContent>
                      </v:textbox>
                    </v:rect>
                  </w:pict>
                </mc:Fallback>
              </mc:AlternateContent>
            </w:r>
            <w:r w:rsidRPr="00780F31">
              <w:rPr>
                <w:rFonts w:eastAsia="Times New Roman" w:cs="Calibri"/>
                <w:color w:val="000000"/>
              </w:rPr>
              <w:t> </w:t>
            </w:r>
          </w:p>
        </w:tc>
      </w:tr>
      <w:tr w:rsidR="007D00A2" w:rsidRPr="00780F31" w14:paraId="14CD1262"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3DC59472"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Public Access</w:t>
            </w:r>
          </w:p>
        </w:tc>
        <w:tc>
          <w:tcPr>
            <w:tcW w:w="2460" w:type="dxa"/>
            <w:tcBorders>
              <w:top w:val="nil"/>
              <w:left w:val="nil"/>
              <w:bottom w:val="single" w:sz="4" w:space="0" w:color="FFFFFF"/>
              <w:right w:val="single" w:sz="4" w:space="0" w:color="FFFFFF"/>
            </w:tcBorders>
            <w:shd w:val="clear" w:color="000000" w:fill="E7E6E6"/>
            <w:noWrap/>
            <w:hideMark/>
          </w:tcPr>
          <w:p w14:paraId="5FDCB44D"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30FDD47A"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01ECDBC2"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1A46E6B6"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School District Envi. Lit. Planning</w:t>
            </w:r>
          </w:p>
        </w:tc>
        <w:tc>
          <w:tcPr>
            <w:tcW w:w="2460" w:type="dxa"/>
            <w:tcBorders>
              <w:top w:val="nil"/>
              <w:left w:val="nil"/>
              <w:bottom w:val="single" w:sz="4" w:space="0" w:color="FFFFFF"/>
              <w:right w:val="single" w:sz="4" w:space="0" w:color="FFFFFF"/>
            </w:tcBorders>
            <w:shd w:val="clear" w:color="000000" w:fill="E7E6E6"/>
            <w:noWrap/>
            <w:hideMark/>
          </w:tcPr>
          <w:p w14:paraId="2D0D94EF"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7D174CDE"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3D780A07" w14:textId="77777777" w:rsidTr="005C0A83">
        <w:trPr>
          <w:trHeight w:val="30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76B765BC"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Stewardship</w:t>
            </w:r>
          </w:p>
        </w:tc>
        <w:tc>
          <w:tcPr>
            <w:tcW w:w="2460" w:type="dxa"/>
            <w:tcBorders>
              <w:top w:val="nil"/>
              <w:left w:val="nil"/>
              <w:bottom w:val="single" w:sz="4" w:space="0" w:color="FFFFFF"/>
              <w:right w:val="single" w:sz="4" w:space="0" w:color="FFFFFF"/>
            </w:tcBorders>
            <w:shd w:val="clear" w:color="000000" w:fill="E7E6E6"/>
            <w:noWrap/>
            <w:hideMark/>
          </w:tcPr>
          <w:p w14:paraId="74C6C958"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0927230B"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780F31" w14:paraId="079216C1" w14:textId="77777777" w:rsidTr="005C0A83">
        <w:trPr>
          <w:trHeight w:val="6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41258EC0"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Student Envi. Literacy Experiences</w:t>
            </w:r>
          </w:p>
        </w:tc>
        <w:tc>
          <w:tcPr>
            <w:tcW w:w="2460" w:type="dxa"/>
            <w:tcBorders>
              <w:top w:val="nil"/>
              <w:left w:val="nil"/>
              <w:bottom w:val="single" w:sz="4" w:space="0" w:color="FFFFFF"/>
              <w:right w:val="single" w:sz="4" w:space="0" w:color="FFFFFF"/>
            </w:tcBorders>
            <w:shd w:val="clear" w:color="000000" w:fill="E7E6E6"/>
            <w:noWrap/>
            <w:hideMark/>
          </w:tcPr>
          <w:p w14:paraId="58E23E48"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c>
          <w:tcPr>
            <w:tcW w:w="4290" w:type="dxa"/>
            <w:tcBorders>
              <w:top w:val="nil"/>
              <w:left w:val="nil"/>
              <w:bottom w:val="single" w:sz="4" w:space="0" w:color="FFFFFF"/>
              <w:right w:val="single" w:sz="4" w:space="0" w:color="FFFFFF"/>
            </w:tcBorders>
            <w:shd w:val="clear" w:color="000000" w:fill="E7E6E6"/>
            <w:noWrap/>
            <w:hideMark/>
          </w:tcPr>
          <w:p w14:paraId="7A7C2486" w14:textId="77777777" w:rsidR="007D00A2" w:rsidRPr="00780F31" w:rsidRDefault="007D00A2" w:rsidP="005C0A83">
            <w:pPr>
              <w:spacing w:after="0" w:line="240" w:lineRule="auto"/>
              <w:rPr>
                <w:rFonts w:eastAsia="Times New Roman" w:cs="Calibri"/>
                <w:color w:val="000000"/>
              </w:rPr>
            </w:pPr>
            <w:r w:rsidRPr="00780F31">
              <w:rPr>
                <w:rFonts w:eastAsia="Times New Roman" w:cs="Calibri"/>
                <w:color w:val="000000"/>
              </w:rPr>
              <w:t> </w:t>
            </w:r>
          </w:p>
        </w:tc>
      </w:tr>
      <w:tr w:rsidR="007D00A2" w:rsidRPr="00221201" w14:paraId="199B561D" w14:textId="77777777" w:rsidTr="005C0A83">
        <w:trPr>
          <w:trHeight w:val="60"/>
        </w:trPr>
        <w:tc>
          <w:tcPr>
            <w:tcW w:w="4040" w:type="dxa"/>
            <w:tcBorders>
              <w:top w:val="nil"/>
              <w:left w:val="single" w:sz="4" w:space="0" w:color="FFFFFF"/>
              <w:bottom w:val="single" w:sz="4" w:space="0" w:color="FFFFFF"/>
              <w:right w:val="single" w:sz="4" w:space="0" w:color="FFFFFF"/>
            </w:tcBorders>
            <w:shd w:val="clear" w:color="000000" w:fill="D6F3FE"/>
            <w:vAlign w:val="bottom"/>
            <w:hideMark/>
          </w:tcPr>
          <w:p w14:paraId="0A7F9726" w14:textId="77777777" w:rsidR="007D00A2" w:rsidRPr="00221201" w:rsidRDefault="007D00A2" w:rsidP="005C0A83">
            <w:pPr>
              <w:spacing w:after="0" w:line="240" w:lineRule="auto"/>
              <w:rPr>
                <w:rFonts w:eastAsia="Times New Roman" w:cs="Calibri"/>
                <w:color w:val="000000"/>
                <w:sz w:val="18"/>
                <w:szCs w:val="18"/>
              </w:rPr>
            </w:pPr>
            <w:r w:rsidRPr="00221201">
              <w:rPr>
                <w:rFonts w:eastAsia="Times New Roman" w:cs="Calibri"/>
                <w:color w:val="000000"/>
                <w:sz w:val="18"/>
                <w:szCs w:val="18"/>
              </w:rPr>
              <w:t>Workforce</w:t>
            </w:r>
          </w:p>
        </w:tc>
        <w:tc>
          <w:tcPr>
            <w:tcW w:w="2460" w:type="dxa"/>
            <w:tcBorders>
              <w:top w:val="nil"/>
              <w:left w:val="nil"/>
              <w:bottom w:val="single" w:sz="8" w:space="0" w:color="FFFFFF"/>
              <w:right w:val="single" w:sz="4" w:space="0" w:color="FFFFFF"/>
            </w:tcBorders>
            <w:shd w:val="clear" w:color="000000" w:fill="E7E6E6"/>
            <w:noWrap/>
            <w:hideMark/>
          </w:tcPr>
          <w:p w14:paraId="5BD646A6" w14:textId="77777777" w:rsidR="007D00A2" w:rsidRPr="00221201" w:rsidRDefault="007D00A2" w:rsidP="005C0A83">
            <w:pPr>
              <w:spacing w:after="0" w:line="240" w:lineRule="auto"/>
              <w:rPr>
                <w:rFonts w:eastAsia="Times New Roman" w:cs="Calibri"/>
                <w:color w:val="000000"/>
                <w:sz w:val="18"/>
                <w:szCs w:val="18"/>
              </w:rPr>
            </w:pPr>
            <w:r w:rsidRPr="00221201">
              <w:rPr>
                <w:rFonts w:eastAsia="Times New Roman" w:cs="Calibri"/>
                <w:color w:val="000000"/>
                <w:sz w:val="18"/>
                <w:szCs w:val="18"/>
              </w:rPr>
              <w:t> </w:t>
            </w:r>
          </w:p>
        </w:tc>
        <w:tc>
          <w:tcPr>
            <w:tcW w:w="4290" w:type="dxa"/>
            <w:tcBorders>
              <w:top w:val="nil"/>
              <w:left w:val="nil"/>
              <w:bottom w:val="single" w:sz="8" w:space="0" w:color="FFFFFF"/>
              <w:right w:val="single" w:sz="4" w:space="0" w:color="FFFFFF"/>
            </w:tcBorders>
            <w:shd w:val="clear" w:color="000000" w:fill="E7E6E6"/>
            <w:noWrap/>
            <w:hideMark/>
          </w:tcPr>
          <w:p w14:paraId="466130D6" w14:textId="77777777" w:rsidR="007D00A2" w:rsidRPr="00221201" w:rsidRDefault="007D00A2" w:rsidP="005C0A83">
            <w:pPr>
              <w:spacing w:after="0" w:line="240" w:lineRule="auto"/>
              <w:rPr>
                <w:rFonts w:eastAsia="Times New Roman" w:cs="Calibri"/>
                <w:color w:val="000000"/>
                <w:sz w:val="18"/>
                <w:szCs w:val="18"/>
              </w:rPr>
            </w:pPr>
            <w:r w:rsidRPr="00221201">
              <w:rPr>
                <w:rFonts w:eastAsia="Times New Roman" w:cs="Calibri"/>
                <w:color w:val="000000"/>
                <w:sz w:val="18"/>
                <w:szCs w:val="18"/>
              </w:rPr>
              <w:t> </w:t>
            </w:r>
          </w:p>
        </w:tc>
      </w:tr>
    </w:tbl>
    <w:p w14:paraId="02A8C4F3" w14:textId="77777777" w:rsidR="00AC75B1" w:rsidRPr="00221201" w:rsidRDefault="00AC75B1" w:rsidP="00221201">
      <w:pPr>
        <w:rPr>
          <w:sz w:val="18"/>
          <w:szCs w:val="18"/>
        </w:rPr>
      </w:pPr>
    </w:p>
    <w:sectPr w:rsidR="00AC75B1" w:rsidRPr="00221201" w:rsidSect="00BC3238">
      <w:pgSz w:w="12240" w:h="15840"/>
      <w:pgMar w:top="1152" w:right="720" w:bottom="72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D18023" w14:textId="77777777" w:rsidR="000D442D" w:rsidRDefault="000D442D" w:rsidP="005E2AB9">
      <w:pPr>
        <w:spacing w:after="0" w:line="240" w:lineRule="auto"/>
      </w:pPr>
      <w:r>
        <w:separator/>
      </w:r>
    </w:p>
  </w:endnote>
  <w:endnote w:type="continuationSeparator" w:id="0">
    <w:p w14:paraId="56EC40A5" w14:textId="77777777" w:rsidR="000D442D" w:rsidRDefault="000D442D" w:rsidP="005E2AB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Garamond">
    <w:panose1 w:val="020204040303010108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00"/>
    <w:family w:val="auto"/>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418D97" w14:textId="716611D8" w:rsidR="00A234F6" w:rsidRDefault="003B0A07" w:rsidP="003B0A07">
    <w:pPr>
      <w:pStyle w:val="Footer"/>
    </w:pPr>
    <w:r>
      <w:rPr>
        <w:color w:val="156082" w:themeColor="accent1"/>
        <w:sz w:val="20"/>
        <w:szCs w:val="20"/>
      </w:rPr>
      <w:t xml:space="preserve">Revised: </w:t>
    </w:r>
    <w:r>
      <w:rPr>
        <w:color w:val="156082" w:themeColor="accent1"/>
        <w:sz w:val="20"/>
        <w:szCs w:val="20"/>
      </w:rPr>
      <w:fldChar w:fldCharType="begin"/>
    </w:r>
    <w:r>
      <w:rPr>
        <w:color w:val="156082" w:themeColor="accent1"/>
        <w:sz w:val="20"/>
        <w:szCs w:val="20"/>
      </w:rPr>
      <w:instrText xml:space="preserve"> DATE \@ "MMMM d, yyyy" </w:instrText>
    </w:r>
    <w:r>
      <w:rPr>
        <w:color w:val="156082" w:themeColor="accent1"/>
        <w:sz w:val="20"/>
        <w:szCs w:val="20"/>
      </w:rPr>
      <w:fldChar w:fldCharType="separate"/>
    </w:r>
    <w:r w:rsidR="005C22B1">
      <w:rPr>
        <w:noProof/>
        <w:color w:val="156082" w:themeColor="accent1"/>
        <w:sz w:val="20"/>
        <w:szCs w:val="20"/>
      </w:rPr>
      <w:t>October 22, 2026</w:t>
    </w:r>
    <w:r>
      <w:rPr>
        <w:color w:val="156082" w:themeColor="accent1"/>
        <w:sz w:val="20"/>
        <w:szCs w:val="20"/>
      </w:rPr>
      <w:fldChar w:fldCharType="end"/>
    </w:r>
    <w:r>
      <w:rPr>
        <w:color w:val="156082" w:themeColor="accent1"/>
        <w:sz w:val="20"/>
        <w:szCs w:val="20"/>
      </w:rPr>
      <w:t xml:space="preserve"> </w:t>
    </w:r>
    <w:r>
      <w:rPr>
        <w:color w:val="156082" w:themeColor="accent1"/>
        <w:sz w:val="20"/>
        <w:szCs w:val="20"/>
      </w:rPr>
      <w:tab/>
    </w:r>
    <w:r>
      <w:rPr>
        <w:color w:val="156082" w:themeColor="accent1"/>
        <w:sz w:val="20"/>
        <w:szCs w:val="20"/>
      </w:rPr>
      <w:tab/>
    </w:r>
    <w:r w:rsidR="00A234F6">
      <w:rPr>
        <w:color w:val="156082" w:themeColor="accent1"/>
        <w:sz w:val="20"/>
        <w:szCs w:val="20"/>
      </w:rPr>
      <w:t xml:space="preserve">pg. </w:t>
    </w:r>
    <w:r w:rsidR="00A234F6">
      <w:rPr>
        <w:color w:val="156082" w:themeColor="accent1"/>
        <w:sz w:val="20"/>
        <w:szCs w:val="20"/>
      </w:rPr>
      <w:fldChar w:fldCharType="begin"/>
    </w:r>
    <w:r w:rsidR="00A234F6">
      <w:rPr>
        <w:color w:val="156082" w:themeColor="accent1"/>
        <w:sz w:val="20"/>
        <w:szCs w:val="20"/>
      </w:rPr>
      <w:instrText xml:space="preserve"> PAGE  \* Arabic </w:instrText>
    </w:r>
    <w:r w:rsidR="00A234F6">
      <w:rPr>
        <w:color w:val="156082" w:themeColor="accent1"/>
        <w:sz w:val="20"/>
        <w:szCs w:val="20"/>
      </w:rPr>
      <w:fldChar w:fldCharType="separate"/>
    </w:r>
    <w:r w:rsidR="00A234F6">
      <w:rPr>
        <w:noProof/>
        <w:color w:val="156082" w:themeColor="accent1"/>
        <w:sz w:val="20"/>
        <w:szCs w:val="20"/>
      </w:rPr>
      <w:t>1</w:t>
    </w:r>
    <w:r w:rsidR="00A234F6">
      <w:rPr>
        <w:color w:val="156082" w:themeColor="accent1"/>
        <w:sz w:val="20"/>
        <w:szCs w:val="20"/>
      </w:rPr>
      <w:fldChar w:fldCharType="end"/>
    </w:r>
  </w:p>
  <w:p w14:paraId="54344F3E" w14:textId="77777777" w:rsidR="00A234F6" w:rsidRDefault="00A234F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7110D" w14:textId="2EFB7B38" w:rsidR="00BC3238" w:rsidRDefault="00EC29BD">
    <w:pPr>
      <w:pStyle w:val="Footer"/>
      <w:jc w:val="right"/>
    </w:pPr>
    <w:r>
      <w:rPr>
        <w:color w:val="156082" w:themeColor="accent1"/>
        <w:sz w:val="20"/>
        <w:szCs w:val="20"/>
      </w:rPr>
      <w:t xml:space="preserve">Revised: </w:t>
    </w:r>
    <w:r>
      <w:rPr>
        <w:color w:val="156082" w:themeColor="accent1"/>
        <w:sz w:val="20"/>
        <w:szCs w:val="20"/>
      </w:rPr>
      <w:fldChar w:fldCharType="begin"/>
    </w:r>
    <w:r>
      <w:rPr>
        <w:color w:val="156082" w:themeColor="accent1"/>
        <w:sz w:val="20"/>
        <w:szCs w:val="20"/>
      </w:rPr>
      <w:instrText xml:space="preserve"> DATE \@ "MMMM d, yyyy" </w:instrText>
    </w:r>
    <w:r>
      <w:rPr>
        <w:color w:val="156082" w:themeColor="accent1"/>
        <w:sz w:val="20"/>
        <w:szCs w:val="20"/>
      </w:rPr>
      <w:fldChar w:fldCharType="separate"/>
    </w:r>
    <w:r w:rsidR="005C22B1">
      <w:rPr>
        <w:noProof/>
        <w:color w:val="156082" w:themeColor="accent1"/>
        <w:sz w:val="20"/>
        <w:szCs w:val="20"/>
      </w:rPr>
      <w:t>October 22, 2026</w:t>
    </w:r>
    <w:r>
      <w:rPr>
        <w:color w:val="156082" w:themeColor="accent1"/>
        <w:sz w:val="20"/>
        <w:szCs w:val="20"/>
      </w:rPr>
      <w:fldChar w:fldCharType="end"/>
    </w:r>
    <w:r>
      <w:rPr>
        <w:color w:val="156082" w:themeColor="accent1"/>
        <w:sz w:val="20"/>
        <w:szCs w:val="20"/>
      </w:rPr>
      <w:t xml:space="preserve"> </w:t>
    </w:r>
    <w:r>
      <w:rPr>
        <w:color w:val="156082" w:themeColor="accent1"/>
        <w:sz w:val="20"/>
        <w:szCs w:val="20"/>
      </w:rPr>
      <w:tab/>
    </w:r>
    <w:r>
      <w:rPr>
        <w:color w:val="156082" w:themeColor="accent1"/>
        <w:sz w:val="20"/>
        <w:szCs w:val="20"/>
      </w:rPr>
      <w:tab/>
    </w:r>
    <w:r>
      <w:rPr>
        <w:color w:val="156082" w:themeColor="accent1"/>
        <w:sz w:val="20"/>
        <w:szCs w:val="20"/>
      </w:rPr>
      <w:tab/>
    </w:r>
    <w:r w:rsidR="00BC3238">
      <w:rPr>
        <w:color w:val="156082" w:themeColor="accent1"/>
        <w:sz w:val="20"/>
        <w:szCs w:val="20"/>
      </w:rPr>
      <w:t xml:space="preserve">pg. </w:t>
    </w:r>
    <w:r w:rsidR="00BC3238">
      <w:rPr>
        <w:color w:val="156082" w:themeColor="accent1"/>
        <w:sz w:val="20"/>
        <w:szCs w:val="20"/>
      </w:rPr>
      <w:fldChar w:fldCharType="begin"/>
    </w:r>
    <w:r w:rsidR="00BC3238">
      <w:rPr>
        <w:color w:val="156082" w:themeColor="accent1"/>
        <w:sz w:val="20"/>
        <w:szCs w:val="20"/>
      </w:rPr>
      <w:instrText xml:space="preserve"> PAGE  \* Arabic </w:instrText>
    </w:r>
    <w:r w:rsidR="00BC3238">
      <w:rPr>
        <w:color w:val="156082" w:themeColor="accent1"/>
        <w:sz w:val="20"/>
        <w:szCs w:val="20"/>
      </w:rPr>
      <w:fldChar w:fldCharType="separate"/>
    </w:r>
    <w:r w:rsidR="00BC3238">
      <w:rPr>
        <w:noProof/>
        <w:color w:val="156082" w:themeColor="accent1"/>
        <w:sz w:val="20"/>
        <w:szCs w:val="20"/>
      </w:rPr>
      <w:t>1</w:t>
    </w:r>
    <w:r w:rsidR="00BC3238">
      <w:rPr>
        <w:color w:val="156082" w:themeColor="accent1"/>
        <w:sz w:val="20"/>
        <w:szCs w:val="20"/>
      </w:rPr>
      <w:fldChar w:fldCharType="end"/>
    </w:r>
  </w:p>
  <w:p w14:paraId="2320CAB1" w14:textId="7A3B2245" w:rsidR="003B0A07" w:rsidRDefault="003B0A0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0C53E7" w14:textId="77777777" w:rsidR="000D442D" w:rsidRDefault="000D442D" w:rsidP="005E2AB9">
      <w:pPr>
        <w:spacing w:after="0" w:line="240" w:lineRule="auto"/>
      </w:pPr>
      <w:r>
        <w:separator/>
      </w:r>
    </w:p>
  </w:footnote>
  <w:footnote w:type="continuationSeparator" w:id="0">
    <w:p w14:paraId="219EA34C" w14:textId="77777777" w:rsidR="000D442D" w:rsidRDefault="000D442D" w:rsidP="005E2AB9">
      <w:pPr>
        <w:spacing w:after="0" w:line="240" w:lineRule="auto"/>
      </w:pPr>
      <w:r>
        <w:continuationSeparator/>
      </w:r>
    </w:p>
  </w:footnote>
  <w:footnote w:id="1">
    <w:p w14:paraId="19ED6841" w14:textId="77777777" w:rsidR="00873FF1" w:rsidRDefault="00873FF1" w:rsidP="00873FF1">
      <w:pPr>
        <w:pStyle w:val="FootnoteText"/>
      </w:pPr>
      <w:r>
        <w:rPr>
          <w:rStyle w:val="FootnoteReference"/>
        </w:rPr>
        <w:footnoteRef/>
      </w:r>
      <w:r>
        <w:t xml:space="preserve"> The adaptive management framework and accountability mechanisms substantially revise the previously employed Strategy Review System by increasing the time to implement management approaches and activities, reducing administrative processes and paperwork and replacing Quarterly Progress Meetings and Biennial Reviews with Annual Check-Ins, Workplan Reviews and Strategy and Program Evaluation.</w:t>
      </w:r>
    </w:p>
  </w:footnote>
  <w:footnote w:id="2">
    <w:p w14:paraId="1DE482FC" w14:textId="77777777" w:rsidR="00075398" w:rsidRDefault="00075398" w:rsidP="00075398">
      <w:pPr>
        <w:pStyle w:val="FootnoteText"/>
      </w:pPr>
      <w:r>
        <w:rPr>
          <w:rStyle w:val="FootnoteReference"/>
        </w:rPr>
        <w:footnoteRef/>
      </w:r>
      <w:r>
        <w:t xml:space="preserve"> </w:t>
      </w:r>
      <w:r w:rsidRPr="000D47A6">
        <w:t>Estimated based on the total amount of funding awarded to a state, pro-rated by the % of the state’s total population within the Chesapeake Bay watershed, since these funds support community forestry.</w:t>
      </w:r>
    </w:p>
  </w:footnote>
  <w:footnote w:id="3">
    <w:p w14:paraId="6281B8BD" w14:textId="77777777" w:rsidR="00075398" w:rsidRDefault="00075398" w:rsidP="00075398">
      <w:pPr>
        <w:pStyle w:val="FootnoteText"/>
      </w:pPr>
      <w:r>
        <w:rPr>
          <w:rStyle w:val="FootnoteReference"/>
        </w:rPr>
        <w:footnoteRef/>
      </w:r>
      <w:r>
        <w:t xml:space="preserve"> </w:t>
      </w:r>
      <w:r w:rsidRPr="000E21B7">
        <w:t>Estimated based on the total amount of funding awarded to the states, prorated by the % of a state’s private forested land within the Chesapeake Bay watershed, since these funds are invested in private forest management</w:t>
      </w:r>
    </w:p>
  </w:footnote>
  <w:footnote w:id="4">
    <w:p w14:paraId="25991788" w14:textId="77777777" w:rsidR="00075398" w:rsidRDefault="00075398" w:rsidP="00075398">
      <w:pPr>
        <w:pStyle w:val="FootnoteText"/>
      </w:pPr>
      <w:r>
        <w:rPr>
          <w:rStyle w:val="FootnoteReference"/>
        </w:rPr>
        <w:footnoteRef/>
      </w:r>
      <w:r>
        <w:t xml:space="preserve"> Funding is competitively awarded so varies significantly from year to year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84547595"/>
      <w:docPartObj>
        <w:docPartGallery w:val="Watermarks"/>
        <w:docPartUnique/>
      </w:docPartObj>
    </w:sdtPr>
    <w:sdtEndPr/>
    <w:sdtContent>
      <w:p w14:paraId="586A5786" w14:textId="03104C56" w:rsidR="003B0A07" w:rsidRDefault="000D442D">
        <w:pPr>
          <w:pStyle w:val="Header"/>
        </w:pPr>
        <w:r>
          <w:rPr>
            <w:noProof/>
          </w:rPr>
          <w:pict w14:anchorId="3C0CB2A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1025" type="#_x0000_t136" style="position:absolute;margin-left:0;margin-top:0;width:412.4pt;height:247.45pt;rotation:315;z-index:-251658752;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97553"/>
    <w:multiLevelType w:val="multilevel"/>
    <w:tmpl w:val="7602A7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08F0FF5"/>
    <w:multiLevelType w:val="hybridMultilevel"/>
    <w:tmpl w:val="D4EAA5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0AA1526"/>
    <w:multiLevelType w:val="hybridMultilevel"/>
    <w:tmpl w:val="13F885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1957F5B"/>
    <w:multiLevelType w:val="hybridMultilevel"/>
    <w:tmpl w:val="FFFFFFFF"/>
    <w:lvl w:ilvl="0" w:tplc="B34A9E04">
      <w:start w:val="1"/>
      <w:numFmt w:val="bullet"/>
      <w:lvlText w:val=""/>
      <w:lvlJc w:val="left"/>
      <w:pPr>
        <w:ind w:left="720" w:hanging="360"/>
      </w:pPr>
      <w:rPr>
        <w:rFonts w:ascii="Symbol" w:hAnsi="Symbol" w:hint="default"/>
      </w:rPr>
    </w:lvl>
    <w:lvl w:ilvl="1" w:tplc="97A2AE3E">
      <w:start w:val="1"/>
      <w:numFmt w:val="bullet"/>
      <w:lvlText w:val="o"/>
      <w:lvlJc w:val="left"/>
      <w:pPr>
        <w:ind w:left="1440" w:hanging="360"/>
      </w:pPr>
      <w:rPr>
        <w:rFonts w:ascii="Courier New" w:hAnsi="Courier New" w:hint="default"/>
      </w:rPr>
    </w:lvl>
    <w:lvl w:ilvl="2" w:tplc="2224215C">
      <w:start w:val="1"/>
      <w:numFmt w:val="bullet"/>
      <w:lvlText w:val=""/>
      <w:lvlJc w:val="left"/>
      <w:pPr>
        <w:ind w:left="2160" w:hanging="360"/>
      </w:pPr>
      <w:rPr>
        <w:rFonts w:ascii="Wingdings" w:hAnsi="Wingdings" w:hint="default"/>
      </w:rPr>
    </w:lvl>
    <w:lvl w:ilvl="3" w:tplc="50A2D726">
      <w:start w:val="1"/>
      <w:numFmt w:val="bullet"/>
      <w:lvlText w:val=""/>
      <w:lvlJc w:val="left"/>
      <w:pPr>
        <w:ind w:left="2880" w:hanging="360"/>
      </w:pPr>
      <w:rPr>
        <w:rFonts w:ascii="Symbol" w:hAnsi="Symbol" w:hint="default"/>
      </w:rPr>
    </w:lvl>
    <w:lvl w:ilvl="4" w:tplc="630A06B4">
      <w:start w:val="1"/>
      <w:numFmt w:val="bullet"/>
      <w:lvlText w:val="o"/>
      <w:lvlJc w:val="left"/>
      <w:pPr>
        <w:ind w:left="3600" w:hanging="360"/>
      </w:pPr>
      <w:rPr>
        <w:rFonts w:ascii="Courier New" w:hAnsi="Courier New" w:hint="default"/>
      </w:rPr>
    </w:lvl>
    <w:lvl w:ilvl="5" w:tplc="77BC0D70">
      <w:start w:val="1"/>
      <w:numFmt w:val="bullet"/>
      <w:lvlText w:val=""/>
      <w:lvlJc w:val="left"/>
      <w:pPr>
        <w:ind w:left="4320" w:hanging="360"/>
      </w:pPr>
      <w:rPr>
        <w:rFonts w:ascii="Wingdings" w:hAnsi="Wingdings" w:hint="default"/>
      </w:rPr>
    </w:lvl>
    <w:lvl w:ilvl="6" w:tplc="BF64174E">
      <w:start w:val="1"/>
      <w:numFmt w:val="bullet"/>
      <w:lvlText w:val=""/>
      <w:lvlJc w:val="left"/>
      <w:pPr>
        <w:ind w:left="5040" w:hanging="360"/>
      </w:pPr>
      <w:rPr>
        <w:rFonts w:ascii="Symbol" w:hAnsi="Symbol" w:hint="default"/>
      </w:rPr>
    </w:lvl>
    <w:lvl w:ilvl="7" w:tplc="750CD09C">
      <w:start w:val="1"/>
      <w:numFmt w:val="bullet"/>
      <w:lvlText w:val="o"/>
      <w:lvlJc w:val="left"/>
      <w:pPr>
        <w:ind w:left="5760" w:hanging="360"/>
      </w:pPr>
      <w:rPr>
        <w:rFonts w:ascii="Courier New" w:hAnsi="Courier New" w:hint="default"/>
      </w:rPr>
    </w:lvl>
    <w:lvl w:ilvl="8" w:tplc="796A4AFC">
      <w:start w:val="1"/>
      <w:numFmt w:val="bullet"/>
      <w:lvlText w:val=""/>
      <w:lvlJc w:val="left"/>
      <w:pPr>
        <w:ind w:left="6480" w:hanging="360"/>
      </w:pPr>
      <w:rPr>
        <w:rFonts w:ascii="Wingdings" w:hAnsi="Wingdings" w:hint="default"/>
      </w:rPr>
    </w:lvl>
  </w:abstractNum>
  <w:abstractNum w:abstractNumId="4" w15:restartNumberingAfterBreak="0">
    <w:nsid w:val="021C0DA2"/>
    <w:multiLevelType w:val="hybridMultilevel"/>
    <w:tmpl w:val="819A64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227B847"/>
    <w:multiLevelType w:val="hybridMultilevel"/>
    <w:tmpl w:val="FFFFFFFF"/>
    <w:lvl w:ilvl="0" w:tplc="625CE0C8">
      <w:start w:val="1"/>
      <w:numFmt w:val="bullet"/>
      <w:lvlText w:val=""/>
      <w:lvlJc w:val="left"/>
      <w:pPr>
        <w:ind w:left="720" w:hanging="360"/>
      </w:pPr>
      <w:rPr>
        <w:rFonts w:ascii="Symbol" w:hAnsi="Symbol" w:hint="default"/>
      </w:rPr>
    </w:lvl>
    <w:lvl w:ilvl="1" w:tplc="D954E546">
      <w:start w:val="1"/>
      <w:numFmt w:val="bullet"/>
      <w:lvlText w:val="o"/>
      <w:lvlJc w:val="left"/>
      <w:pPr>
        <w:ind w:left="1440" w:hanging="360"/>
      </w:pPr>
      <w:rPr>
        <w:rFonts w:ascii="Courier New" w:hAnsi="Courier New" w:hint="default"/>
      </w:rPr>
    </w:lvl>
    <w:lvl w:ilvl="2" w:tplc="71BA6160">
      <w:start w:val="1"/>
      <w:numFmt w:val="bullet"/>
      <w:lvlText w:val=""/>
      <w:lvlJc w:val="left"/>
      <w:pPr>
        <w:ind w:left="2160" w:hanging="360"/>
      </w:pPr>
      <w:rPr>
        <w:rFonts w:ascii="Wingdings" w:hAnsi="Wingdings" w:hint="default"/>
      </w:rPr>
    </w:lvl>
    <w:lvl w:ilvl="3" w:tplc="38E07000">
      <w:start w:val="1"/>
      <w:numFmt w:val="bullet"/>
      <w:lvlText w:val=""/>
      <w:lvlJc w:val="left"/>
      <w:pPr>
        <w:ind w:left="2880" w:hanging="360"/>
      </w:pPr>
      <w:rPr>
        <w:rFonts w:ascii="Symbol" w:hAnsi="Symbol" w:hint="default"/>
      </w:rPr>
    </w:lvl>
    <w:lvl w:ilvl="4" w:tplc="106E87F6">
      <w:start w:val="1"/>
      <w:numFmt w:val="bullet"/>
      <w:lvlText w:val="o"/>
      <w:lvlJc w:val="left"/>
      <w:pPr>
        <w:ind w:left="3600" w:hanging="360"/>
      </w:pPr>
      <w:rPr>
        <w:rFonts w:ascii="Courier New" w:hAnsi="Courier New" w:hint="default"/>
      </w:rPr>
    </w:lvl>
    <w:lvl w:ilvl="5" w:tplc="6478CBA0">
      <w:start w:val="1"/>
      <w:numFmt w:val="bullet"/>
      <w:lvlText w:val=""/>
      <w:lvlJc w:val="left"/>
      <w:pPr>
        <w:ind w:left="4320" w:hanging="360"/>
      </w:pPr>
      <w:rPr>
        <w:rFonts w:ascii="Wingdings" w:hAnsi="Wingdings" w:hint="default"/>
      </w:rPr>
    </w:lvl>
    <w:lvl w:ilvl="6" w:tplc="75386570">
      <w:start w:val="1"/>
      <w:numFmt w:val="bullet"/>
      <w:lvlText w:val=""/>
      <w:lvlJc w:val="left"/>
      <w:pPr>
        <w:ind w:left="5040" w:hanging="360"/>
      </w:pPr>
      <w:rPr>
        <w:rFonts w:ascii="Symbol" w:hAnsi="Symbol" w:hint="default"/>
      </w:rPr>
    </w:lvl>
    <w:lvl w:ilvl="7" w:tplc="EB70ED30">
      <w:start w:val="1"/>
      <w:numFmt w:val="bullet"/>
      <w:lvlText w:val="o"/>
      <w:lvlJc w:val="left"/>
      <w:pPr>
        <w:ind w:left="5760" w:hanging="360"/>
      </w:pPr>
      <w:rPr>
        <w:rFonts w:ascii="Courier New" w:hAnsi="Courier New" w:hint="default"/>
      </w:rPr>
    </w:lvl>
    <w:lvl w:ilvl="8" w:tplc="F6803AB2">
      <w:start w:val="1"/>
      <w:numFmt w:val="bullet"/>
      <w:lvlText w:val=""/>
      <w:lvlJc w:val="left"/>
      <w:pPr>
        <w:ind w:left="6480" w:hanging="360"/>
      </w:pPr>
      <w:rPr>
        <w:rFonts w:ascii="Wingdings" w:hAnsi="Wingdings" w:hint="default"/>
      </w:rPr>
    </w:lvl>
  </w:abstractNum>
  <w:abstractNum w:abstractNumId="6" w15:restartNumberingAfterBreak="0">
    <w:nsid w:val="03A6D2C5"/>
    <w:multiLevelType w:val="hybridMultilevel"/>
    <w:tmpl w:val="FFFFFFFF"/>
    <w:lvl w:ilvl="0" w:tplc="6D605F24">
      <w:start w:val="1"/>
      <w:numFmt w:val="bullet"/>
      <w:lvlText w:val=""/>
      <w:lvlJc w:val="left"/>
      <w:pPr>
        <w:ind w:left="720" w:hanging="360"/>
      </w:pPr>
      <w:rPr>
        <w:rFonts w:ascii="Symbol" w:hAnsi="Symbol" w:hint="default"/>
      </w:rPr>
    </w:lvl>
    <w:lvl w:ilvl="1" w:tplc="76A87280">
      <w:start w:val="1"/>
      <w:numFmt w:val="bullet"/>
      <w:lvlText w:val="o"/>
      <w:lvlJc w:val="left"/>
      <w:pPr>
        <w:ind w:left="1440" w:hanging="360"/>
      </w:pPr>
      <w:rPr>
        <w:rFonts w:ascii="Courier New" w:hAnsi="Courier New" w:hint="default"/>
      </w:rPr>
    </w:lvl>
    <w:lvl w:ilvl="2" w:tplc="2CFC2972">
      <w:start w:val="1"/>
      <w:numFmt w:val="bullet"/>
      <w:lvlText w:val=""/>
      <w:lvlJc w:val="left"/>
      <w:pPr>
        <w:ind w:left="2160" w:hanging="360"/>
      </w:pPr>
      <w:rPr>
        <w:rFonts w:ascii="Wingdings" w:hAnsi="Wingdings" w:hint="default"/>
      </w:rPr>
    </w:lvl>
    <w:lvl w:ilvl="3" w:tplc="82D81486">
      <w:start w:val="1"/>
      <w:numFmt w:val="bullet"/>
      <w:lvlText w:val=""/>
      <w:lvlJc w:val="left"/>
      <w:pPr>
        <w:ind w:left="2880" w:hanging="360"/>
      </w:pPr>
      <w:rPr>
        <w:rFonts w:ascii="Symbol" w:hAnsi="Symbol" w:hint="default"/>
      </w:rPr>
    </w:lvl>
    <w:lvl w:ilvl="4" w:tplc="BEC4F8FE">
      <w:start w:val="1"/>
      <w:numFmt w:val="bullet"/>
      <w:lvlText w:val="o"/>
      <w:lvlJc w:val="left"/>
      <w:pPr>
        <w:ind w:left="3600" w:hanging="360"/>
      </w:pPr>
      <w:rPr>
        <w:rFonts w:ascii="Courier New" w:hAnsi="Courier New" w:hint="default"/>
      </w:rPr>
    </w:lvl>
    <w:lvl w:ilvl="5" w:tplc="C368FF42">
      <w:start w:val="1"/>
      <w:numFmt w:val="bullet"/>
      <w:lvlText w:val=""/>
      <w:lvlJc w:val="left"/>
      <w:pPr>
        <w:ind w:left="4320" w:hanging="360"/>
      </w:pPr>
      <w:rPr>
        <w:rFonts w:ascii="Wingdings" w:hAnsi="Wingdings" w:hint="default"/>
      </w:rPr>
    </w:lvl>
    <w:lvl w:ilvl="6" w:tplc="36F85A6C">
      <w:start w:val="1"/>
      <w:numFmt w:val="bullet"/>
      <w:lvlText w:val=""/>
      <w:lvlJc w:val="left"/>
      <w:pPr>
        <w:ind w:left="5040" w:hanging="360"/>
      </w:pPr>
      <w:rPr>
        <w:rFonts w:ascii="Symbol" w:hAnsi="Symbol" w:hint="default"/>
      </w:rPr>
    </w:lvl>
    <w:lvl w:ilvl="7" w:tplc="4BDE0ACA">
      <w:start w:val="1"/>
      <w:numFmt w:val="bullet"/>
      <w:lvlText w:val="o"/>
      <w:lvlJc w:val="left"/>
      <w:pPr>
        <w:ind w:left="5760" w:hanging="360"/>
      </w:pPr>
      <w:rPr>
        <w:rFonts w:ascii="Courier New" w:hAnsi="Courier New" w:hint="default"/>
      </w:rPr>
    </w:lvl>
    <w:lvl w:ilvl="8" w:tplc="5C90920A">
      <w:start w:val="1"/>
      <w:numFmt w:val="bullet"/>
      <w:lvlText w:val=""/>
      <w:lvlJc w:val="left"/>
      <w:pPr>
        <w:ind w:left="6480" w:hanging="360"/>
      </w:pPr>
      <w:rPr>
        <w:rFonts w:ascii="Wingdings" w:hAnsi="Wingdings" w:hint="default"/>
      </w:rPr>
    </w:lvl>
  </w:abstractNum>
  <w:abstractNum w:abstractNumId="7" w15:restartNumberingAfterBreak="0">
    <w:nsid w:val="04487331"/>
    <w:multiLevelType w:val="hybridMultilevel"/>
    <w:tmpl w:val="1AC44D64"/>
    <w:lvl w:ilvl="0" w:tplc="43628346">
      <w:start w:val="1"/>
      <w:numFmt w:val="bullet"/>
      <w:lvlText w:val=""/>
      <w:lvlJc w:val="left"/>
      <w:pPr>
        <w:ind w:left="720" w:hanging="360"/>
      </w:pPr>
      <w:rPr>
        <w:rFonts w:ascii="Symbol" w:hAnsi="Symbol" w:hint="default"/>
      </w:rPr>
    </w:lvl>
    <w:lvl w:ilvl="1" w:tplc="BD7E3C76">
      <w:start w:val="1"/>
      <w:numFmt w:val="bullet"/>
      <w:lvlText w:val="o"/>
      <w:lvlJc w:val="left"/>
      <w:pPr>
        <w:ind w:left="1440" w:hanging="360"/>
      </w:pPr>
      <w:rPr>
        <w:rFonts w:ascii="Courier New" w:hAnsi="Courier New" w:hint="default"/>
      </w:rPr>
    </w:lvl>
    <w:lvl w:ilvl="2" w:tplc="F8D0FE20">
      <w:start w:val="1"/>
      <w:numFmt w:val="bullet"/>
      <w:lvlText w:val=""/>
      <w:lvlJc w:val="left"/>
      <w:pPr>
        <w:ind w:left="2160" w:hanging="360"/>
      </w:pPr>
      <w:rPr>
        <w:rFonts w:ascii="Wingdings" w:hAnsi="Wingdings" w:hint="default"/>
      </w:rPr>
    </w:lvl>
    <w:lvl w:ilvl="3" w:tplc="A802E69E">
      <w:start w:val="1"/>
      <w:numFmt w:val="bullet"/>
      <w:lvlText w:val=""/>
      <w:lvlJc w:val="left"/>
      <w:pPr>
        <w:ind w:left="2880" w:hanging="360"/>
      </w:pPr>
      <w:rPr>
        <w:rFonts w:ascii="Symbol" w:hAnsi="Symbol" w:hint="default"/>
      </w:rPr>
    </w:lvl>
    <w:lvl w:ilvl="4" w:tplc="01E0560A">
      <w:start w:val="1"/>
      <w:numFmt w:val="bullet"/>
      <w:lvlText w:val="o"/>
      <w:lvlJc w:val="left"/>
      <w:pPr>
        <w:ind w:left="3600" w:hanging="360"/>
      </w:pPr>
      <w:rPr>
        <w:rFonts w:ascii="Courier New" w:hAnsi="Courier New" w:hint="default"/>
      </w:rPr>
    </w:lvl>
    <w:lvl w:ilvl="5" w:tplc="2BBC58C2">
      <w:start w:val="1"/>
      <w:numFmt w:val="bullet"/>
      <w:lvlText w:val=""/>
      <w:lvlJc w:val="left"/>
      <w:pPr>
        <w:ind w:left="4320" w:hanging="360"/>
      </w:pPr>
      <w:rPr>
        <w:rFonts w:ascii="Wingdings" w:hAnsi="Wingdings" w:hint="default"/>
      </w:rPr>
    </w:lvl>
    <w:lvl w:ilvl="6" w:tplc="8454EC76">
      <w:start w:val="1"/>
      <w:numFmt w:val="bullet"/>
      <w:lvlText w:val=""/>
      <w:lvlJc w:val="left"/>
      <w:pPr>
        <w:ind w:left="5040" w:hanging="360"/>
      </w:pPr>
      <w:rPr>
        <w:rFonts w:ascii="Symbol" w:hAnsi="Symbol" w:hint="default"/>
      </w:rPr>
    </w:lvl>
    <w:lvl w:ilvl="7" w:tplc="25E4DD68">
      <w:start w:val="1"/>
      <w:numFmt w:val="bullet"/>
      <w:lvlText w:val="o"/>
      <w:lvlJc w:val="left"/>
      <w:pPr>
        <w:ind w:left="5760" w:hanging="360"/>
      </w:pPr>
      <w:rPr>
        <w:rFonts w:ascii="Courier New" w:hAnsi="Courier New" w:hint="default"/>
      </w:rPr>
    </w:lvl>
    <w:lvl w:ilvl="8" w:tplc="599C3E9A">
      <w:start w:val="1"/>
      <w:numFmt w:val="bullet"/>
      <w:lvlText w:val=""/>
      <w:lvlJc w:val="left"/>
      <w:pPr>
        <w:ind w:left="6480" w:hanging="360"/>
      </w:pPr>
      <w:rPr>
        <w:rFonts w:ascii="Wingdings" w:hAnsi="Wingdings" w:hint="default"/>
      </w:rPr>
    </w:lvl>
  </w:abstractNum>
  <w:abstractNum w:abstractNumId="8" w15:restartNumberingAfterBreak="0">
    <w:nsid w:val="04EA3939"/>
    <w:multiLevelType w:val="hybridMultilevel"/>
    <w:tmpl w:val="037C25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05751144"/>
    <w:multiLevelType w:val="multilevel"/>
    <w:tmpl w:val="2482DA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05FB12E2"/>
    <w:multiLevelType w:val="multilevel"/>
    <w:tmpl w:val="3E2A5F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76D07DA"/>
    <w:multiLevelType w:val="hybridMultilevel"/>
    <w:tmpl w:val="846EEA1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7813D50"/>
    <w:multiLevelType w:val="hybridMultilevel"/>
    <w:tmpl w:val="FFFFFFFF"/>
    <w:lvl w:ilvl="0" w:tplc="BC023874">
      <w:start w:val="1"/>
      <w:numFmt w:val="bullet"/>
      <w:lvlText w:val=""/>
      <w:lvlJc w:val="left"/>
      <w:pPr>
        <w:ind w:left="720" w:hanging="360"/>
      </w:pPr>
      <w:rPr>
        <w:rFonts w:ascii="Symbol" w:hAnsi="Symbol" w:hint="default"/>
      </w:rPr>
    </w:lvl>
    <w:lvl w:ilvl="1" w:tplc="253CDBAC">
      <w:start w:val="1"/>
      <w:numFmt w:val="bullet"/>
      <w:lvlText w:val="o"/>
      <w:lvlJc w:val="left"/>
      <w:pPr>
        <w:ind w:left="1440" w:hanging="360"/>
      </w:pPr>
      <w:rPr>
        <w:rFonts w:ascii="Courier New" w:hAnsi="Courier New" w:hint="default"/>
      </w:rPr>
    </w:lvl>
    <w:lvl w:ilvl="2" w:tplc="F190E688">
      <w:start w:val="1"/>
      <w:numFmt w:val="bullet"/>
      <w:lvlText w:val=""/>
      <w:lvlJc w:val="left"/>
      <w:pPr>
        <w:ind w:left="2160" w:hanging="360"/>
      </w:pPr>
      <w:rPr>
        <w:rFonts w:ascii="Wingdings" w:hAnsi="Wingdings" w:hint="default"/>
      </w:rPr>
    </w:lvl>
    <w:lvl w:ilvl="3" w:tplc="7A0CB0C2">
      <w:start w:val="1"/>
      <w:numFmt w:val="bullet"/>
      <w:lvlText w:val=""/>
      <w:lvlJc w:val="left"/>
      <w:pPr>
        <w:ind w:left="2880" w:hanging="360"/>
      </w:pPr>
      <w:rPr>
        <w:rFonts w:ascii="Symbol" w:hAnsi="Symbol" w:hint="default"/>
      </w:rPr>
    </w:lvl>
    <w:lvl w:ilvl="4" w:tplc="887A2BFC">
      <w:start w:val="1"/>
      <w:numFmt w:val="bullet"/>
      <w:lvlText w:val="o"/>
      <w:lvlJc w:val="left"/>
      <w:pPr>
        <w:ind w:left="3600" w:hanging="360"/>
      </w:pPr>
      <w:rPr>
        <w:rFonts w:ascii="Courier New" w:hAnsi="Courier New" w:hint="default"/>
      </w:rPr>
    </w:lvl>
    <w:lvl w:ilvl="5" w:tplc="DF22C5AA">
      <w:start w:val="1"/>
      <w:numFmt w:val="bullet"/>
      <w:lvlText w:val=""/>
      <w:lvlJc w:val="left"/>
      <w:pPr>
        <w:ind w:left="4320" w:hanging="360"/>
      </w:pPr>
      <w:rPr>
        <w:rFonts w:ascii="Wingdings" w:hAnsi="Wingdings" w:hint="default"/>
      </w:rPr>
    </w:lvl>
    <w:lvl w:ilvl="6" w:tplc="AF9EE50E">
      <w:start w:val="1"/>
      <w:numFmt w:val="bullet"/>
      <w:lvlText w:val=""/>
      <w:lvlJc w:val="left"/>
      <w:pPr>
        <w:ind w:left="5040" w:hanging="360"/>
      </w:pPr>
      <w:rPr>
        <w:rFonts w:ascii="Symbol" w:hAnsi="Symbol" w:hint="default"/>
      </w:rPr>
    </w:lvl>
    <w:lvl w:ilvl="7" w:tplc="01DA78B2">
      <w:start w:val="1"/>
      <w:numFmt w:val="bullet"/>
      <w:lvlText w:val="o"/>
      <w:lvlJc w:val="left"/>
      <w:pPr>
        <w:ind w:left="5760" w:hanging="360"/>
      </w:pPr>
      <w:rPr>
        <w:rFonts w:ascii="Courier New" w:hAnsi="Courier New" w:hint="default"/>
      </w:rPr>
    </w:lvl>
    <w:lvl w:ilvl="8" w:tplc="B0DC5DC4">
      <w:start w:val="1"/>
      <w:numFmt w:val="bullet"/>
      <w:lvlText w:val=""/>
      <w:lvlJc w:val="left"/>
      <w:pPr>
        <w:ind w:left="6480" w:hanging="360"/>
      </w:pPr>
      <w:rPr>
        <w:rFonts w:ascii="Wingdings" w:hAnsi="Wingdings" w:hint="default"/>
      </w:rPr>
    </w:lvl>
  </w:abstractNum>
  <w:abstractNum w:abstractNumId="13" w15:restartNumberingAfterBreak="0">
    <w:nsid w:val="07BD19E3"/>
    <w:multiLevelType w:val="multilevel"/>
    <w:tmpl w:val="AD8AFC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7DFDF0A"/>
    <w:multiLevelType w:val="hybridMultilevel"/>
    <w:tmpl w:val="FFFFFFFF"/>
    <w:lvl w:ilvl="0" w:tplc="256CF238">
      <w:start w:val="1"/>
      <w:numFmt w:val="bullet"/>
      <w:lvlText w:val=""/>
      <w:lvlJc w:val="left"/>
      <w:pPr>
        <w:ind w:left="720" w:hanging="360"/>
      </w:pPr>
      <w:rPr>
        <w:rFonts w:ascii="Symbol" w:hAnsi="Symbol" w:hint="default"/>
      </w:rPr>
    </w:lvl>
    <w:lvl w:ilvl="1" w:tplc="F69C3EFC">
      <w:start w:val="1"/>
      <w:numFmt w:val="bullet"/>
      <w:lvlText w:val="o"/>
      <w:lvlJc w:val="left"/>
      <w:pPr>
        <w:ind w:left="1440" w:hanging="360"/>
      </w:pPr>
      <w:rPr>
        <w:rFonts w:ascii="Courier New" w:hAnsi="Courier New" w:hint="default"/>
      </w:rPr>
    </w:lvl>
    <w:lvl w:ilvl="2" w:tplc="ADA29718">
      <w:start w:val="1"/>
      <w:numFmt w:val="bullet"/>
      <w:lvlText w:val=""/>
      <w:lvlJc w:val="left"/>
      <w:pPr>
        <w:ind w:left="2160" w:hanging="360"/>
      </w:pPr>
      <w:rPr>
        <w:rFonts w:ascii="Wingdings" w:hAnsi="Wingdings" w:hint="default"/>
      </w:rPr>
    </w:lvl>
    <w:lvl w:ilvl="3" w:tplc="F1DACF9A">
      <w:start w:val="1"/>
      <w:numFmt w:val="bullet"/>
      <w:lvlText w:val=""/>
      <w:lvlJc w:val="left"/>
      <w:pPr>
        <w:ind w:left="2880" w:hanging="360"/>
      </w:pPr>
      <w:rPr>
        <w:rFonts w:ascii="Symbol" w:hAnsi="Symbol" w:hint="default"/>
      </w:rPr>
    </w:lvl>
    <w:lvl w:ilvl="4" w:tplc="EFE48AD2">
      <w:start w:val="1"/>
      <w:numFmt w:val="bullet"/>
      <w:lvlText w:val="o"/>
      <w:lvlJc w:val="left"/>
      <w:pPr>
        <w:ind w:left="3600" w:hanging="360"/>
      </w:pPr>
      <w:rPr>
        <w:rFonts w:ascii="Courier New" w:hAnsi="Courier New" w:hint="default"/>
      </w:rPr>
    </w:lvl>
    <w:lvl w:ilvl="5" w:tplc="1F2E8008">
      <w:start w:val="1"/>
      <w:numFmt w:val="bullet"/>
      <w:lvlText w:val=""/>
      <w:lvlJc w:val="left"/>
      <w:pPr>
        <w:ind w:left="4320" w:hanging="360"/>
      </w:pPr>
      <w:rPr>
        <w:rFonts w:ascii="Wingdings" w:hAnsi="Wingdings" w:hint="default"/>
      </w:rPr>
    </w:lvl>
    <w:lvl w:ilvl="6" w:tplc="438EEEE0">
      <w:start w:val="1"/>
      <w:numFmt w:val="bullet"/>
      <w:lvlText w:val=""/>
      <w:lvlJc w:val="left"/>
      <w:pPr>
        <w:ind w:left="5040" w:hanging="360"/>
      </w:pPr>
      <w:rPr>
        <w:rFonts w:ascii="Symbol" w:hAnsi="Symbol" w:hint="default"/>
      </w:rPr>
    </w:lvl>
    <w:lvl w:ilvl="7" w:tplc="AFA00706">
      <w:start w:val="1"/>
      <w:numFmt w:val="bullet"/>
      <w:lvlText w:val="o"/>
      <w:lvlJc w:val="left"/>
      <w:pPr>
        <w:ind w:left="5760" w:hanging="360"/>
      </w:pPr>
      <w:rPr>
        <w:rFonts w:ascii="Courier New" w:hAnsi="Courier New" w:hint="default"/>
      </w:rPr>
    </w:lvl>
    <w:lvl w:ilvl="8" w:tplc="ACAE295A">
      <w:start w:val="1"/>
      <w:numFmt w:val="bullet"/>
      <w:lvlText w:val=""/>
      <w:lvlJc w:val="left"/>
      <w:pPr>
        <w:ind w:left="6480" w:hanging="360"/>
      </w:pPr>
      <w:rPr>
        <w:rFonts w:ascii="Wingdings" w:hAnsi="Wingdings" w:hint="default"/>
      </w:rPr>
    </w:lvl>
  </w:abstractNum>
  <w:abstractNum w:abstractNumId="15" w15:restartNumberingAfterBreak="0">
    <w:nsid w:val="0833C9E4"/>
    <w:multiLevelType w:val="hybridMultilevel"/>
    <w:tmpl w:val="FFFFFFFF"/>
    <w:lvl w:ilvl="0" w:tplc="04941FCA">
      <w:start w:val="1"/>
      <w:numFmt w:val="bullet"/>
      <w:lvlText w:val=""/>
      <w:lvlJc w:val="left"/>
      <w:pPr>
        <w:ind w:left="720" w:hanging="360"/>
      </w:pPr>
      <w:rPr>
        <w:rFonts w:ascii="Symbol" w:hAnsi="Symbol" w:hint="default"/>
      </w:rPr>
    </w:lvl>
    <w:lvl w:ilvl="1" w:tplc="E4D42E0A">
      <w:start w:val="1"/>
      <w:numFmt w:val="bullet"/>
      <w:lvlText w:val="o"/>
      <w:lvlJc w:val="left"/>
      <w:pPr>
        <w:ind w:left="1440" w:hanging="360"/>
      </w:pPr>
      <w:rPr>
        <w:rFonts w:ascii="Courier New" w:hAnsi="Courier New" w:hint="default"/>
      </w:rPr>
    </w:lvl>
    <w:lvl w:ilvl="2" w:tplc="B90223B8">
      <w:start w:val="1"/>
      <w:numFmt w:val="bullet"/>
      <w:lvlText w:val=""/>
      <w:lvlJc w:val="left"/>
      <w:pPr>
        <w:ind w:left="2160" w:hanging="360"/>
      </w:pPr>
      <w:rPr>
        <w:rFonts w:ascii="Wingdings" w:hAnsi="Wingdings" w:hint="default"/>
      </w:rPr>
    </w:lvl>
    <w:lvl w:ilvl="3" w:tplc="C262BF70">
      <w:start w:val="1"/>
      <w:numFmt w:val="bullet"/>
      <w:lvlText w:val=""/>
      <w:lvlJc w:val="left"/>
      <w:pPr>
        <w:ind w:left="2880" w:hanging="360"/>
      </w:pPr>
      <w:rPr>
        <w:rFonts w:ascii="Symbol" w:hAnsi="Symbol" w:hint="default"/>
      </w:rPr>
    </w:lvl>
    <w:lvl w:ilvl="4" w:tplc="A29EF1E2">
      <w:start w:val="1"/>
      <w:numFmt w:val="bullet"/>
      <w:lvlText w:val="o"/>
      <w:lvlJc w:val="left"/>
      <w:pPr>
        <w:ind w:left="3600" w:hanging="360"/>
      </w:pPr>
      <w:rPr>
        <w:rFonts w:ascii="Courier New" w:hAnsi="Courier New" w:hint="default"/>
      </w:rPr>
    </w:lvl>
    <w:lvl w:ilvl="5" w:tplc="F78678A6">
      <w:start w:val="1"/>
      <w:numFmt w:val="bullet"/>
      <w:lvlText w:val=""/>
      <w:lvlJc w:val="left"/>
      <w:pPr>
        <w:ind w:left="4320" w:hanging="360"/>
      </w:pPr>
      <w:rPr>
        <w:rFonts w:ascii="Wingdings" w:hAnsi="Wingdings" w:hint="default"/>
      </w:rPr>
    </w:lvl>
    <w:lvl w:ilvl="6" w:tplc="0ED42EA6">
      <w:start w:val="1"/>
      <w:numFmt w:val="bullet"/>
      <w:lvlText w:val=""/>
      <w:lvlJc w:val="left"/>
      <w:pPr>
        <w:ind w:left="5040" w:hanging="360"/>
      </w:pPr>
      <w:rPr>
        <w:rFonts w:ascii="Symbol" w:hAnsi="Symbol" w:hint="default"/>
      </w:rPr>
    </w:lvl>
    <w:lvl w:ilvl="7" w:tplc="F0049330">
      <w:start w:val="1"/>
      <w:numFmt w:val="bullet"/>
      <w:lvlText w:val="o"/>
      <w:lvlJc w:val="left"/>
      <w:pPr>
        <w:ind w:left="5760" w:hanging="360"/>
      </w:pPr>
      <w:rPr>
        <w:rFonts w:ascii="Courier New" w:hAnsi="Courier New" w:hint="default"/>
      </w:rPr>
    </w:lvl>
    <w:lvl w:ilvl="8" w:tplc="04A20EBA">
      <w:start w:val="1"/>
      <w:numFmt w:val="bullet"/>
      <w:lvlText w:val=""/>
      <w:lvlJc w:val="left"/>
      <w:pPr>
        <w:ind w:left="6480" w:hanging="360"/>
      </w:pPr>
      <w:rPr>
        <w:rFonts w:ascii="Wingdings" w:hAnsi="Wingdings" w:hint="default"/>
      </w:rPr>
    </w:lvl>
  </w:abstractNum>
  <w:abstractNum w:abstractNumId="16" w15:restartNumberingAfterBreak="0">
    <w:nsid w:val="089EB683"/>
    <w:multiLevelType w:val="hybridMultilevel"/>
    <w:tmpl w:val="FFFFFFFF"/>
    <w:lvl w:ilvl="0" w:tplc="0AB04D26">
      <w:start w:val="1"/>
      <w:numFmt w:val="bullet"/>
      <w:lvlText w:val=""/>
      <w:lvlJc w:val="left"/>
      <w:pPr>
        <w:ind w:left="720" w:hanging="360"/>
      </w:pPr>
      <w:rPr>
        <w:rFonts w:ascii="Symbol" w:hAnsi="Symbol" w:hint="default"/>
      </w:rPr>
    </w:lvl>
    <w:lvl w:ilvl="1" w:tplc="27E035C2">
      <w:start w:val="1"/>
      <w:numFmt w:val="bullet"/>
      <w:lvlText w:val="o"/>
      <w:lvlJc w:val="left"/>
      <w:pPr>
        <w:ind w:left="1440" w:hanging="360"/>
      </w:pPr>
      <w:rPr>
        <w:rFonts w:ascii="Courier New" w:hAnsi="Courier New" w:hint="default"/>
      </w:rPr>
    </w:lvl>
    <w:lvl w:ilvl="2" w:tplc="9F46CB26">
      <w:start w:val="1"/>
      <w:numFmt w:val="bullet"/>
      <w:lvlText w:val=""/>
      <w:lvlJc w:val="left"/>
      <w:pPr>
        <w:ind w:left="2160" w:hanging="360"/>
      </w:pPr>
      <w:rPr>
        <w:rFonts w:ascii="Wingdings" w:hAnsi="Wingdings" w:hint="default"/>
      </w:rPr>
    </w:lvl>
    <w:lvl w:ilvl="3" w:tplc="199E341C">
      <w:start w:val="1"/>
      <w:numFmt w:val="bullet"/>
      <w:lvlText w:val=""/>
      <w:lvlJc w:val="left"/>
      <w:pPr>
        <w:ind w:left="2880" w:hanging="360"/>
      </w:pPr>
      <w:rPr>
        <w:rFonts w:ascii="Symbol" w:hAnsi="Symbol" w:hint="default"/>
      </w:rPr>
    </w:lvl>
    <w:lvl w:ilvl="4" w:tplc="A13E528E">
      <w:start w:val="1"/>
      <w:numFmt w:val="bullet"/>
      <w:lvlText w:val="o"/>
      <w:lvlJc w:val="left"/>
      <w:pPr>
        <w:ind w:left="3600" w:hanging="360"/>
      </w:pPr>
      <w:rPr>
        <w:rFonts w:ascii="Courier New" w:hAnsi="Courier New" w:hint="default"/>
      </w:rPr>
    </w:lvl>
    <w:lvl w:ilvl="5" w:tplc="A01494FC">
      <w:start w:val="1"/>
      <w:numFmt w:val="bullet"/>
      <w:lvlText w:val=""/>
      <w:lvlJc w:val="left"/>
      <w:pPr>
        <w:ind w:left="4320" w:hanging="360"/>
      </w:pPr>
      <w:rPr>
        <w:rFonts w:ascii="Wingdings" w:hAnsi="Wingdings" w:hint="default"/>
      </w:rPr>
    </w:lvl>
    <w:lvl w:ilvl="6" w:tplc="28B884AE">
      <w:start w:val="1"/>
      <w:numFmt w:val="bullet"/>
      <w:lvlText w:val=""/>
      <w:lvlJc w:val="left"/>
      <w:pPr>
        <w:ind w:left="5040" w:hanging="360"/>
      </w:pPr>
      <w:rPr>
        <w:rFonts w:ascii="Symbol" w:hAnsi="Symbol" w:hint="default"/>
      </w:rPr>
    </w:lvl>
    <w:lvl w:ilvl="7" w:tplc="68226B7E">
      <w:start w:val="1"/>
      <w:numFmt w:val="bullet"/>
      <w:lvlText w:val="o"/>
      <w:lvlJc w:val="left"/>
      <w:pPr>
        <w:ind w:left="5760" w:hanging="360"/>
      </w:pPr>
      <w:rPr>
        <w:rFonts w:ascii="Courier New" w:hAnsi="Courier New" w:hint="default"/>
      </w:rPr>
    </w:lvl>
    <w:lvl w:ilvl="8" w:tplc="4EAC99D6">
      <w:start w:val="1"/>
      <w:numFmt w:val="bullet"/>
      <w:lvlText w:val=""/>
      <w:lvlJc w:val="left"/>
      <w:pPr>
        <w:ind w:left="6480" w:hanging="360"/>
      </w:pPr>
      <w:rPr>
        <w:rFonts w:ascii="Wingdings" w:hAnsi="Wingdings" w:hint="default"/>
      </w:rPr>
    </w:lvl>
  </w:abstractNum>
  <w:abstractNum w:abstractNumId="17" w15:restartNumberingAfterBreak="0">
    <w:nsid w:val="093608DA"/>
    <w:multiLevelType w:val="multilevel"/>
    <w:tmpl w:val="94482A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95FAF8D"/>
    <w:multiLevelType w:val="hybridMultilevel"/>
    <w:tmpl w:val="C0502FFA"/>
    <w:lvl w:ilvl="0" w:tplc="04E051A8">
      <w:start w:val="1"/>
      <w:numFmt w:val="bullet"/>
      <w:lvlText w:val=""/>
      <w:lvlJc w:val="left"/>
      <w:pPr>
        <w:ind w:left="720" w:hanging="360"/>
      </w:pPr>
      <w:rPr>
        <w:rFonts w:ascii="Symbol" w:hAnsi="Symbol" w:hint="default"/>
      </w:rPr>
    </w:lvl>
    <w:lvl w:ilvl="1" w:tplc="1B40E504">
      <w:start w:val="1"/>
      <w:numFmt w:val="bullet"/>
      <w:lvlText w:val="o"/>
      <w:lvlJc w:val="left"/>
      <w:pPr>
        <w:ind w:left="1440" w:hanging="360"/>
      </w:pPr>
      <w:rPr>
        <w:rFonts w:ascii="Courier New" w:hAnsi="Courier New" w:hint="default"/>
      </w:rPr>
    </w:lvl>
    <w:lvl w:ilvl="2" w:tplc="903E3BE0">
      <w:start w:val="1"/>
      <w:numFmt w:val="bullet"/>
      <w:lvlText w:val=""/>
      <w:lvlJc w:val="left"/>
      <w:pPr>
        <w:ind w:left="2160" w:hanging="360"/>
      </w:pPr>
      <w:rPr>
        <w:rFonts w:ascii="Wingdings" w:hAnsi="Wingdings" w:hint="default"/>
      </w:rPr>
    </w:lvl>
    <w:lvl w:ilvl="3" w:tplc="7560524C">
      <w:start w:val="1"/>
      <w:numFmt w:val="bullet"/>
      <w:lvlText w:val=""/>
      <w:lvlJc w:val="left"/>
      <w:pPr>
        <w:ind w:left="2880" w:hanging="360"/>
      </w:pPr>
      <w:rPr>
        <w:rFonts w:ascii="Symbol" w:hAnsi="Symbol" w:hint="default"/>
      </w:rPr>
    </w:lvl>
    <w:lvl w:ilvl="4" w:tplc="AF165F46">
      <w:start w:val="1"/>
      <w:numFmt w:val="bullet"/>
      <w:lvlText w:val="o"/>
      <w:lvlJc w:val="left"/>
      <w:pPr>
        <w:ind w:left="3600" w:hanging="360"/>
      </w:pPr>
      <w:rPr>
        <w:rFonts w:ascii="Courier New" w:hAnsi="Courier New" w:hint="default"/>
      </w:rPr>
    </w:lvl>
    <w:lvl w:ilvl="5" w:tplc="7CD216EA">
      <w:start w:val="1"/>
      <w:numFmt w:val="bullet"/>
      <w:lvlText w:val=""/>
      <w:lvlJc w:val="left"/>
      <w:pPr>
        <w:ind w:left="4320" w:hanging="360"/>
      </w:pPr>
      <w:rPr>
        <w:rFonts w:ascii="Wingdings" w:hAnsi="Wingdings" w:hint="default"/>
      </w:rPr>
    </w:lvl>
    <w:lvl w:ilvl="6" w:tplc="885A853E">
      <w:start w:val="1"/>
      <w:numFmt w:val="bullet"/>
      <w:lvlText w:val=""/>
      <w:lvlJc w:val="left"/>
      <w:pPr>
        <w:ind w:left="5040" w:hanging="360"/>
      </w:pPr>
      <w:rPr>
        <w:rFonts w:ascii="Symbol" w:hAnsi="Symbol" w:hint="default"/>
      </w:rPr>
    </w:lvl>
    <w:lvl w:ilvl="7" w:tplc="40FC59FC">
      <w:start w:val="1"/>
      <w:numFmt w:val="bullet"/>
      <w:lvlText w:val="o"/>
      <w:lvlJc w:val="left"/>
      <w:pPr>
        <w:ind w:left="5760" w:hanging="360"/>
      </w:pPr>
      <w:rPr>
        <w:rFonts w:ascii="Courier New" w:hAnsi="Courier New" w:hint="default"/>
      </w:rPr>
    </w:lvl>
    <w:lvl w:ilvl="8" w:tplc="A8A44070">
      <w:start w:val="1"/>
      <w:numFmt w:val="bullet"/>
      <w:lvlText w:val=""/>
      <w:lvlJc w:val="left"/>
      <w:pPr>
        <w:ind w:left="6480" w:hanging="360"/>
      </w:pPr>
      <w:rPr>
        <w:rFonts w:ascii="Wingdings" w:hAnsi="Wingdings" w:hint="default"/>
      </w:rPr>
    </w:lvl>
  </w:abstractNum>
  <w:abstractNum w:abstractNumId="19" w15:restartNumberingAfterBreak="0">
    <w:nsid w:val="0A92274B"/>
    <w:multiLevelType w:val="hybridMultilevel"/>
    <w:tmpl w:val="FC54EFF4"/>
    <w:lvl w:ilvl="0" w:tplc="04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0" w15:restartNumberingAfterBreak="0">
    <w:nsid w:val="0AFC2908"/>
    <w:multiLevelType w:val="multilevel"/>
    <w:tmpl w:val="B1EEA0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B06D703"/>
    <w:multiLevelType w:val="hybridMultilevel"/>
    <w:tmpl w:val="FFFFFFFF"/>
    <w:lvl w:ilvl="0" w:tplc="294A63BE">
      <w:start w:val="1"/>
      <w:numFmt w:val="bullet"/>
      <w:lvlText w:val=""/>
      <w:lvlJc w:val="left"/>
      <w:pPr>
        <w:ind w:left="720" w:hanging="360"/>
      </w:pPr>
      <w:rPr>
        <w:rFonts w:ascii="Symbol" w:hAnsi="Symbol" w:hint="default"/>
      </w:rPr>
    </w:lvl>
    <w:lvl w:ilvl="1" w:tplc="D272FF1E">
      <w:start w:val="1"/>
      <w:numFmt w:val="bullet"/>
      <w:lvlText w:val="o"/>
      <w:lvlJc w:val="left"/>
      <w:pPr>
        <w:ind w:left="1440" w:hanging="360"/>
      </w:pPr>
      <w:rPr>
        <w:rFonts w:ascii="Courier New" w:hAnsi="Courier New" w:hint="default"/>
      </w:rPr>
    </w:lvl>
    <w:lvl w:ilvl="2" w:tplc="C49C2BE2">
      <w:start w:val="1"/>
      <w:numFmt w:val="bullet"/>
      <w:lvlText w:val=""/>
      <w:lvlJc w:val="left"/>
      <w:pPr>
        <w:ind w:left="2160" w:hanging="360"/>
      </w:pPr>
      <w:rPr>
        <w:rFonts w:ascii="Wingdings" w:hAnsi="Wingdings" w:hint="default"/>
      </w:rPr>
    </w:lvl>
    <w:lvl w:ilvl="3" w:tplc="0ACA456E">
      <w:start w:val="1"/>
      <w:numFmt w:val="bullet"/>
      <w:lvlText w:val=""/>
      <w:lvlJc w:val="left"/>
      <w:pPr>
        <w:ind w:left="2880" w:hanging="360"/>
      </w:pPr>
      <w:rPr>
        <w:rFonts w:ascii="Symbol" w:hAnsi="Symbol" w:hint="default"/>
      </w:rPr>
    </w:lvl>
    <w:lvl w:ilvl="4" w:tplc="1F9021F8">
      <w:start w:val="1"/>
      <w:numFmt w:val="bullet"/>
      <w:lvlText w:val="o"/>
      <w:lvlJc w:val="left"/>
      <w:pPr>
        <w:ind w:left="3600" w:hanging="360"/>
      </w:pPr>
      <w:rPr>
        <w:rFonts w:ascii="Courier New" w:hAnsi="Courier New" w:hint="default"/>
      </w:rPr>
    </w:lvl>
    <w:lvl w:ilvl="5" w:tplc="96081FD2">
      <w:start w:val="1"/>
      <w:numFmt w:val="bullet"/>
      <w:lvlText w:val=""/>
      <w:lvlJc w:val="left"/>
      <w:pPr>
        <w:ind w:left="4320" w:hanging="360"/>
      </w:pPr>
      <w:rPr>
        <w:rFonts w:ascii="Wingdings" w:hAnsi="Wingdings" w:hint="default"/>
      </w:rPr>
    </w:lvl>
    <w:lvl w:ilvl="6" w:tplc="32207608">
      <w:start w:val="1"/>
      <w:numFmt w:val="bullet"/>
      <w:lvlText w:val=""/>
      <w:lvlJc w:val="left"/>
      <w:pPr>
        <w:ind w:left="5040" w:hanging="360"/>
      </w:pPr>
      <w:rPr>
        <w:rFonts w:ascii="Symbol" w:hAnsi="Symbol" w:hint="default"/>
      </w:rPr>
    </w:lvl>
    <w:lvl w:ilvl="7" w:tplc="A486570C">
      <w:start w:val="1"/>
      <w:numFmt w:val="bullet"/>
      <w:lvlText w:val="o"/>
      <w:lvlJc w:val="left"/>
      <w:pPr>
        <w:ind w:left="5760" w:hanging="360"/>
      </w:pPr>
      <w:rPr>
        <w:rFonts w:ascii="Courier New" w:hAnsi="Courier New" w:hint="default"/>
      </w:rPr>
    </w:lvl>
    <w:lvl w:ilvl="8" w:tplc="B9BA8498">
      <w:start w:val="1"/>
      <w:numFmt w:val="bullet"/>
      <w:lvlText w:val=""/>
      <w:lvlJc w:val="left"/>
      <w:pPr>
        <w:ind w:left="6480" w:hanging="360"/>
      </w:pPr>
      <w:rPr>
        <w:rFonts w:ascii="Wingdings" w:hAnsi="Wingdings" w:hint="default"/>
      </w:rPr>
    </w:lvl>
  </w:abstractNum>
  <w:abstractNum w:abstractNumId="22" w15:restartNumberingAfterBreak="0">
    <w:nsid w:val="0D6E5EA0"/>
    <w:multiLevelType w:val="hybridMultilevel"/>
    <w:tmpl w:val="BA7E13D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0E1C01C2"/>
    <w:multiLevelType w:val="hybridMultilevel"/>
    <w:tmpl w:val="14F44A7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0EEC1D86"/>
    <w:multiLevelType w:val="hybridMultilevel"/>
    <w:tmpl w:val="85406A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0F067F38"/>
    <w:multiLevelType w:val="hybridMultilevel"/>
    <w:tmpl w:val="B7606E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10036931"/>
    <w:multiLevelType w:val="hybridMultilevel"/>
    <w:tmpl w:val="B832D54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102042B2"/>
    <w:multiLevelType w:val="multilevel"/>
    <w:tmpl w:val="BF14D2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1CCF99D"/>
    <w:multiLevelType w:val="hybridMultilevel"/>
    <w:tmpl w:val="F1D87EAE"/>
    <w:lvl w:ilvl="0" w:tplc="64DCD0C4">
      <w:start w:val="1"/>
      <w:numFmt w:val="bullet"/>
      <w:lvlText w:val=""/>
      <w:lvlJc w:val="left"/>
      <w:pPr>
        <w:ind w:left="720" w:hanging="360"/>
      </w:pPr>
      <w:rPr>
        <w:rFonts w:ascii="Symbol" w:hAnsi="Symbol" w:hint="default"/>
      </w:rPr>
    </w:lvl>
    <w:lvl w:ilvl="1" w:tplc="93FC95AC">
      <w:start w:val="1"/>
      <w:numFmt w:val="bullet"/>
      <w:lvlText w:val="o"/>
      <w:lvlJc w:val="left"/>
      <w:pPr>
        <w:ind w:left="1440" w:hanging="360"/>
      </w:pPr>
      <w:rPr>
        <w:rFonts w:ascii="Courier New" w:hAnsi="Courier New" w:hint="default"/>
      </w:rPr>
    </w:lvl>
    <w:lvl w:ilvl="2" w:tplc="7D0CA5C6">
      <w:start w:val="1"/>
      <w:numFmt w:val="bullet"/>
      <w:lvlText w:val=""/>
      <w:lvlJc w:val="left"/>
      <w:pPr>
        <w:ind w:left="2160" w:hanging="360"/>
      </w:pPr>
      <w:rPr>
        <w:rFonts w:ascii="Wingdings" w:hAnsi="Wingdings" w:hint="default"/>
      </w:rPr>
    </w:lvl>
    <w:lvl w:ilvl="3" w:tplc="28849824">
      <w:start w:val="1"/>
      <w:numFmt w:val="bullet"/>
      <w:lvlText w:val=""/>
      <w:lvlJc w:val="left"/>
      <w:pPr>
        <w:ind w:left="2880" w:hanging="360"/>
      </w:pPr>
      <w:rPr>
        <w:rFonts w:ascii="Symbol" w:hAnsi="Symbol" w:hint="default"/>
      </w:rPr>
    </w:lvl>
    <w:lvl w:ilvl="4" w:tplc="158E4A12">
      <w:start w:val="1"/>
      <w:numFmt w:val="bullet"/>
      <w:lvlText w:val="o"/>
      <w:lvlJc w:val="left"/>
      <w:pPr>
        <w:ind w:left="3600" w:hanging="360"/>
      </w:pPr>
      <w:rPr>
        <w:rFonts w:ascii="Courier New" w:hAnsi="Courier New" w:hint="default"/>
      </w:rPr>
    </w:lvl>
    <w:lvl w:ilvl="5" w:tplc="0A5E1C74">
      <w:start w:val="1"/>
      <w:numFmt w:val="bullet"/>
      <w:lvlText w:val=""/>
      <w:lvlJc w:val="left"/>
      <w:pPr>
        <w:ind w:left="4320" w:hanging="360"/>
      </w:pPr>
      <w:rPr>
        <w:rFonts w:ascii="Wingdings" w:hAnsi="Wingdings" w:hint="default"/>
      </w:rPr>
    </w:lvl>
    <w:lvl w:ilvl="6" w:tplc="F48A0422">
      <w:start w:val="1"/>
      <w:numFmt w:val="bullet"/>
      <w:lvlText w:val=""/>
      <w:lvlJc w:val="left"/>
      <w:pPr>
        <w:ind w:left="5040" w:hanging="360"/>
      </w:pPr>
      <w:rPr>
        <w:rFonts w:ascii="Symbol" w:hAnsi="Symbol" w:hint="default"/>
      </w:rPr>
    </w:lvl>
    <w:lvl w:ilvl="7" w:tplc="E6B43934">
      <w:start w:val="1"/>
      <w:numFmt w:val="bullet"/>
      <w:lvlText w:val="o"/>
      <w:lvlJc w:val="left"/>
      <w:pPr>
        <w:ind w:left="5760" w:hanging="360"/>
      </w:pPr>
      <w:rPr>
        <w:rFonts w:ascii="Courier New" w:hAnsi="Courier New" w:hint="default"/>
      </w:rPr>
    </w:lvl>
    <w:lvl w:ilvl="8" w:tplc="EC949030">
      <w:start w:val="1"/>
      <w:numFmt w:val="bullet"/>
      <w:lvlText w:val=""/>
      <w:lvlJc w:val="left"/>
      <w:pPr>
        <w:ind w:left="6480" w:hanging="360"/>
      </w:pPr>
      <w:rPr>
        <w:rFonts w:ascii="Wingdings" w:hAnsi="Wingdings" w:hint="default"/>
      </w:rPr>
    </w:lvl>
  </w:abstractNum>
  <w:abstractNum w:abstractNumId="29" w15:restartNumberingAfterBreak="0">
    <w:nsid w:val="11E376A7"/>
    <w:multiLevelType w:val="hybridMultilevel"/>
    <w:tmpl w:val="708404F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1294F1F8"/>
    <w:multiLevelType w:val="hybridMultilevel"/>
    <w:tmpl w:val="C6CE53E2"/>
    <w:lvl w:ilvl="0" w:tplc="60B69456">
      <w:start w:val="1"/>
      <w:numFmt w:val="bullet"/>
      <w:lvlText w:val=""/>
      <w:lvlJc w:val="left"/>
      <w:pPr>
        <w:ind w:left="720" w:hanging="360"/>
      </w:pPr>
      <w:rPr>
        <w:rFonts w:ascii="Symbol" w:hAnsi="Symbol" w:hint="default"/>
      </w:rPr>
    </w:lvl>
    <w:lvl w:ilvl="1" w:tplc="4E42BCAA">
      <w:start w:val="1"/>
      <w:numFmt w:val="bullet"/>
      <w:lvlText w:val="o"/>
      <w:lvlJc w:val="left"/>
      <w:pPr>
        <w:ind w:left="1440" w:hanging="360"/>
      </w:pPr>
      <w:rPr>
        <w:rFonts w:ascii="Courier New" w:hAnsi="Courier New" w:hint="default"/>
      </w:rPr>
    </w:lvl>
    <w:lvl w:ilvl="2" w:tplc="6B74AAAA">
      <w:start w:val="1"/>
      <w:numFmt w:val="bullet"/>
      <w:lvlText w:val=""/>
      <w:lvlJc w:val="left"/>
      <w:pPr>
        <w:ind w:left="2160" w:hanging="360"/>
      </w:pPr>
      <w:rPr>
        <w:rFonts w:ascii="Wingdings" w:hAnsi="Wingdings" w:hint="default"/>
      </w:rPr>
    </w:lvl>
    <w:lvl w:ilvl="3" w:tplc="E228DB70">
      <w:start w:val="1"/>
      <w:numFmt w:val="bullet"/>
      <w:lvlText w:val=""/>
      <w:lvlJc w:val="left"/>
      <w:pPr>
        <w:ind w:left="2880" w:hanging="360"/>
      </w:pPr>
      <w:rPr>
        <w:rFonts w:ascii="Symbol" w:hAnsi="Symbol" w:hint="default"/>
      </w:rPr>
    </w:lvl>
    <w:lvl w:ilvl="4" w:tplc="D00AB982">
      <w:start w:val="1"/>
      <w:numFmt w:val="bullet"/>
      <w:lvlText w:val="o"/>
      <w:lvlJc w:val="left"/>
      <w:pPr>
        <w:ind w:left="3600" w:hanging="360"/>
      </w:pPr>
      <w:rPr>
        <w:rFonts w:ascii="Courier New" w:hAnsi="Courier New" w:hint="default"/>
      </w:rPr>
    </w:lvl>
    <w:lvl w:ilvl="5" w:tplc="384C0474">
      <w:start w:val="1"/>
      <w:numFmt w:val="bullet"/>
      <w:lvlText w:val=""/>
      <w:lvlJc w:val="left"/>
      <w:pPr>
        <w:ind w:left="4320" w:hanging="360"/>
      </w:pPr>
      <w:rPr>
        <w:rFonts w:ascii="Wingdings" w:hAnsi="Wingdings" w:hint="default"/>
      </w:rPr>
    </w:lvl>
    <w:lvl w:ilvl="6" w:tplc="3FE6B9EE">
      <w:start w:val="1"/>
      <w:numFmt w:val="bullet"/>
      <w:lvlText w:val=""/>
      <w:lvlJc w:val="left"/>
      <w:pPr>
        <w:ind w:left="5040" w:hanging="360"/>
      </w:pPr>
      <w:rPr>
        <w:rFonts w:ascii="Symbol" w:hAnsi="Symbol" w:hint="default"/>
      </w:rPr>
    </w:lvl>
    <w:lvl w:ilvl="7" w:tplc="5146413A">
      <w:start w:val="1"/>
      <w:numFmt w:val="bullet"/>
      <w:lvlText w:val="o"/>
      <w:lvlJc w:val="left"/>
      <w:pPr>
        <w:ind w:left="5760" w:hanging="360"/>
      </w:pPr>
      <w:rPr>
        <w:rFonts w:ascii="Courier New" w:hAnsi="Courier New" w:hint="default"/>
      </w:rPr>
    </w:lvl>
    <w:lvl w:ilvl="8" w:tplc="C5002628">
      <w:start w:val="1"/>
      <w:numFmt w:val="bullet"/>
      <w:lvlText w:val=""/>
      <w:lvlJc w:val="left"/>
      <w:pPr>
        <w:ind w:left="6480" w:hanging="360"/>
      </w:pPr>
      <w:rPr>
        <w:rFonts w:ascii="Wingdings" w:hAnsi="Wingdings" w:hint="default"/>
      </w:rPr>
    </w:lvl>
  </w:abstractNum>
  <w:abstractNum w:abstractNumId="31" w15:restartNumberingAfterBreak="0">
    <w:nsid w:val="1308C260"/>
    <w:multiLevelType w:val="hybridMultilevel"/>
    <w:tmpl w:val="2D905236"/>
    <w:lvl w:ilvl="0" w:tplc="306E4FB4">
      <w:start w:val="1"/>
      <w:numFmt w:val="bullet"/>
      <w:lvlText w:val=""/>
      <w:lvlJc w:val="left"/>
      <w:pPr>
        <w:ind w:left="720" w:hanging="360"/>
      </w:pPr>
      <w:rPr>
        <w:rFonts w:ascii="Symbol" w:hAnsi="Symbol" w:hint="default"/>
      </w:rPr>
    </w:lvl>
    <w:lvl w:ilvl="1" w:tplc="39CA4DF8">
      <w:start w:val="1"/>
      <w:numFmt w:val="bullet"/>
      <w:lvlText w:val="o"/>
      <w:lvlJc w:val="left"/>
      <w:pPr>
        <w:ind w:left="1440" w:hanging="360"/>
      </w:pPr>
      <w:rPr>
        <w:rFonts w:ascii="Courier New" w:hAnsi="Courier New" w:hint="default"/>
      </w:rPr>
    </w:lvl>
    <w:lvl w:ilvl="2" w:tplc="BD24A0DC">
      <w:start w:val="1"/>
      <w:numFmt w:val="bullet"/>
      <w:lvlText w:val=""/>
      <w:lvlJc w:val="left"/>
      <w:pPr>
        <w:ind w:left="2160" w:hanging="360"/>
      </w:pPr>
      <w:rPr>
        <w:rFonts w:ascii="Wingdings" w:hAnsi="Wingdings" w:hint="default"/>
      </w:rPr>
    </w:lvl>
    <w:lvl w:ilvl="3" w:tplc="AD8448C4">
      <w:start w:val="1"/>
      <w:numFmt w:val="bullet"/>
      <w:lvlText w:val=""/>
      <w:lvlJc w:val="left"/>
      <w:pPr>
        <w:ind w:left="2880" w:hanging="360"/>
      </w:pPr>
      <w:rPr>
        <w:rFonts w:ascii="Symbol" w:hAnsi="Symbol" w:hint="default"/>
      </w:rPr>
    </w:lvl>
    <w:lvl w:ilvl="4" w:tplc="D750BAC8">
      <w:start w:val="1"/>
      <w:numFmt w:val="bullet"/>
      <w:lvlText w:val="o"/>
      <w:lvlJc w:val="left"/>
      <w:pPr>
        <w:ind w:left="3600" w:hanging="360"/>
      </w:pPr>
      <w:rPr>
        <w:rFonts w:ascii="Courier New" w:hAnsi="Courier New" w:hint="default"/>
      </w:rPr>
    </w:lvl>
    <w:lvl w:ilvl="5" w:tplc="1D468AB4">
      <w:start w:val="1"/>
      <w:numFmt w:val="bullet"/>
      <w:lvlText w:val=""/>
      <w:lvlJc w:val="left"/>
      <w:pPr>
        <w:ind w:left="4320" w:hanging="360"/>
      </w:pPr>
      <w:rPr>
        <w:rFonts w:ascii="Wingdings" w:hAnsi="Wingdings" w:hint="default"/>
      </w:rPr>
    </w:lvl>
    <w:lvl w:ilvl="6" w:tplc="A73C51F6">
      <w:start w:val="1"/>
      <w:numFmt w:val="bullet"/>
      <w:lvlText w:val=""/>
      <w:lvlJc w:val="left"/>
      <w:pPr>
        <w:ind w:left="5040" w:hanging="360"/>
      </w:pPr>
      <w:rPr>
        <w:rFonts w:ascii="Symbol" w:hAnsi="Symbol" w:hint="default"/>
      </w:rPr>
    </w:lvl>
    <w:lvl w:ilvl="7" w:tplc="A4F850D8">
      <w:start w:val="1"/>
      <w:numFmt w:val="bullet"/>
      <w:lvlText w:val="o"/>
      <w:lvlJc w:val="left"/>
      <w:pPr>
        <w:ind w:left="5760" w:hanging="360"/>
      </w:pPr>
      <w:rPr>
        <w:rFonts w:ascii="Courier New" w:hAnsi="Courier New" w:hint="default"/>
      </w:rPr>
    </w:lvl>
    <w:lvl w:ilvl="8" w:tplc="D89ECDB0">
      <w:start w:val="1"/>
      <w:numFmt w:val="bullet"/>
      <w:lvlText w:val=""/>
      <w:lvlJc w:val="left"/>
      <w:pPr>
        <w:ind w:left="6480" w:hanging="360"/>
      </w:pPr>
      <w:rPr>
        <w:rFonts w:ascii="Wingdings" w:hAnsi="Wingdings" w:hint="default"/>
      </w:rPr>
    </w:lvl>
  </w:abstractNum>
  <w:abstractNum w:abstractNumId="32" w15:restartNumberingAfterBreak="0">
    <w:nsid w:val="15478493"/>
    <w:multiLevelType w:val="hybridMultilevel"/>
    <w:tmpl w:val="FFFFFFFF"/>
    <w:lvl w:ilvl="0" w:tplc="46B4C466">
      <w:start w:val="1"/>
      <w:numFmt w:val="bullet"/>
      <w:lvlText w:val=""/>
      <w:lvlJc w:val="left"/>
      <w:pPr>
        <w:ind w:left="720" w:hanging="360"/>
      </w:pPr>
      <w:rPr>
        <w:rFonts w:ascii="Symbol" w:hAnsi="Symbol" w:hint="default"/>
      </w:rPr>
    </w:lvl>
    <w:lvl w:ilvl="1" w:tplc="27FEAD0C">
      <w:start w:val="1"/>
      <w:numFmt w:val="bullet"/>
      <w:lvlText w:val="o"/>
      <w:lvlJc w:val="left"/>
      <w:pPr>
        <w:ind w:left="1440" w:hanging="360"/>
      </w:pPr>
      <w:rPr>
        <w:rFonts w:ascii="Courier New" w:hAnsi="Courier New" w:hint="default"/>
      </w:rPr>
    </w:lvl>
    <w:lvl w:ilvl="2" w:tplc="1F64BCF6">
      <w:start w:val="1"/>
      <w:numFmt w:val="bullet"/>
      <w:lvlText w:val=""/>
      <w:lvlJc w:val="left"/>
      <w:pPr>
        <w:ind w:left="2160" w:hanging="360"/>
      </w:pPr>
      <w:rPr>
        <w:rFonts w:ascii="Wingdings" w:hAnsi="Wingdings" w:hint="default"/>
      </w:rPr>
    </w:lvl>
    <w:lvl w:ilvl="3" w:tplc="B3CE7C06">
      <w:start w:val="1"/>
      <w:numFmt w:val="bullet"/>
      <w:lvlText w:val=""/>
      <w:lvlJc w:val="left"/>
      <w:pPr>
        <w:ind w:left="2880" w:hanging="360"/>
      </w:pPr>
      <w:rPr>
        <w:rFonts w:ascii="Symbol" w:hAnsi="Symbol" w:hint="default"/>
      </w:rPr>
    </w:lvl>
    <w:lvl w:ilvl="4" w:tplc="5E821A92">
      <w:start w:val="1"/>
      <w:numFmt w:val="bullet"/>
      <w:lvlText w:val="o"/>
      <w:lvlJc w:val="left"/>
      <w:pPr>
        <w:ind w:left="3600" w:hanging="360"/>
      </w:pPr>
      <w:rPr>
        <w:rFonts w:ascii="Courier New" w:hAnsi="Courier New" w:hint="default"/>
      </w:rPr>
    </w:lvl>
    <w:lvl w:ilvl="5" w:tplc="DCE266CA">
      <w:start w:val="1"/>
      <w:numFmt w:val="bullet"/>
      <w:lvlText w:val=""/>
      <w:lvlJc w:val="left"/>
      <w:pPr>
        <w:ind w:left="4320" w:hanging="360"/>
      </w:pPr>
      <w:rPr>
        <w:rFonts w:ascii="Wingdings" w:hAnsi="Wingdings" w:hint="default"/>
      </w:rPr>
    </w:lvl>
    <w:lvl w:ilvl="6" w:tplc="E85235FE">
      <w:start w:val="1"/>
      <w:numFmt w:val="bullet"/>
      <w:lvlText w:val=""/>
      <w:lvlJc w:val="left"/>
      <w:pPr>
        <w:ind w:left="5040" w:hanging="360"/>
      </w:pPr>
      <w:rPr>
        <w:rFonts w:ascii="Symbol" w:hAnsi="Symbol" w:hint="default"/>
      </w:rPr>
    </w:lvl>
    <w:lvl w:ilvl="7" w:tplc="C3202104">
      <w:start w:val="1"/>
      <w:numFmt w:val="bullet"/>
      <w:lvlText w:val="o"/>
      <w:lvlJc w:val="left"/>
      <w:pPr>
        <w:ind w:left="5760" w:hanging="360"/>
      </w:pPr>
      <w:rPr>
        <w:rFonts w:ascii="Courier New" w:hAnsi="Courier New" w:hint="default"/>
      </w:rPr>
    </w:lvl>
    <w:lvl w:ilvl="8" w:tplc="F89E7728">
      <w:start w:val="1"/>
      <w:numFmt w:val="bullet"/>
      <w:lvlText w:val=""/>
      <w:lvlJc w:val="left"/>
      <w:pPr>
        <w:ind w:left="6480" w:hanging="360"/>
      </w:pPr>
      <w:rPr>
        <w:rFonts w:ascii="Wingdings" w:hAnsi="Wingdings" w:hint="default"/>
      </w:rPr>
    </w:lvl>
  </w:abstractNum>
  <w:abstractNum w:abstractNumId="33" w15:restartNumberingAfterBreak="0">
    <w:nsid w:val="155A8BDA"/>
    <w:multiLevelType w:val="hybridMultilevel"/>
    <w:tmpl w:val="FFFFFFFF"/>
    <w:lvl w:ilvl="0" w:tplc="071282E0">
      <w:start w:val="1"/>
      <w:numFmt w:val="bullet"/>
      <w:lvlText w:val=""/>
      <w:lvlJc w:val="left"/>
      <w:pPr>
        <w:ind w:left="720" w:hanging="360"/>
      </w:pPr>
      <w:rPr>
        <w:rFonts w:ascii="Symbol" w:hAnsi="Symbol" w:hint="default"/>
      </w:rPr>
    </w:lvl>
    <w:lvl w:ilvl="1" w:tplc="340CFC44">
      <w:start w:val="1"/>
      <w:numFmt w:val="bullet"/>
      <w:lvlText w:val="o"/>
      <w:lvlJc w:val="left"/>
      <w:pPr>
        <w:ind w:left="1440" w:hanging="360"/>
      </w:pPr>
      <w:rPr>
        <w:rFonts w:ascii="Courier New" w:hAnsi="Courier New" w:hint="default"/>
      </w:rPr>
    </w:lvl>
    <w:lvl w:ilvl="2" w:tplc="82FEE930">
      <w:start w:val="1"/>
      <w:numFmt w:val="bullet"/>
      <w:lvlText w:val=""/>
      <w:lvlJc w:val="left"/>
      <w:pPr>
        <w:ind w:left="2160" w:hanging="360"/>
      </w:pPr>
      <w:rPr>
        <w:rFonts w:ascii="Wingdings" w:hAnsi="Wingdings" w:hint="default"/>
      </w:rPr>
    </w:lvl>
    <w:lvl w:ilvl="3" w:tplc="6590ADD0">
      <w:start w:val="1"/>
      <w:numFmt w:val="bullet"/>
      <w:lvlText w:val=""/>
      <w:lvlJc w:val="left"/>
      <w:pPr>
        <w:ind w:left="2880" w:hanging="360"/>
      </w:pPr>
      <w:rPr>
        <w:rFonts w:ascii="Symbol" w:hAnsi="Symbol" w:hint="default"/>
      </w:rPr>
    </w:lvl>
    <w:lvl w:ilvl="4" w:tplc="A524F192">
      <w:start w:val="1"/>
      <w:numFmt w:val="bullet"/>
      <w:lvlText w:val="o"/>
      <w:lvlJc w:val="left"/>
      <w:pPr>
        <w:ind w:left="3600" w:hanging="360"/>
      </w:pPr>
      <w:rPr>
        <w:rFonts w:ascii="Courier New" w:hAnsi="Courier New" w:hint="default"/>
      </w:rPr>
    </w:lvl>
    <w:lvl w:ilvl="5" w:tplc="335A6D80">
      <w:start w:val="1"/>
      <w:numFmt w:val="bullet"/>
      <w:lvlText w:val=""/>
      <w:lvlJc w:val="left"/>
      <w:pPr>
        <w:ind w:left="4320" w:hanging="360"/>
      </w:pPr>
      <w:rPr>
        <w:rFonts w:ascii="Wingdings" w:hAnsi="Wingdings" w:hint="default"/>
      </w:rPr>
    </w:lvl>
    <w:lvl w:ilvl="6" w:tplc="52563568">
      <w:start w:val="1"/>
      <w:numFmt w:val="bullet"/>
      <w:lvlText w:val=""/>
      <w:lvlJc w:val="left"/>
      <w:pPr>
        <w:ind w:left="5040" w:hanging="360"/>
      </w:pPr>
      <w:rPr>
        <w:rFonts w:ascii="Symbol" w:hAnsi="Symbol" w:hint="default"/>
      </w:rPr>
    </w:lvl>
    <w:lvl w:ilvl="7" w:tplc="1FCC5E42">
      <w:start w:val="1"/>
      <w:numFmt w:val="bullet"/>
      <w:lvlText w:val="o"/>
      <w:lvlJc w:val="left"/>
      <w:pPr>
        <w:ind w:left="5760" w:hanging="360"/>
      </w:pPr>
      <w:rPr>
        <w:rFonts w:ascii="Courier New" w:hAnsi="Courier New" w:hint="default"/>
      </w:rPr>
    </w:lvl>
    <w:lvl w:ilvl="8" w:tplc="6548F9CC">
      <w:start w:val="1"/>
      <w:numFmt w:val="bullet"/>
      <w:lvlText w:val=""/>
      <w:lvlJc w:val="left"/>
      <w:pPr>
        <w:ind w:left="6480" w:hanging="360"/>
      </w:pPr>
      <w:rPr>
        <w:rFonts w:ascii="Wingdings" w:hAnsi="Wingdings" w:hint="default"/>
      </w:rPr>
    </w:lvl>
  </w:abstractNum>
  <w:abstractNum w:abstractNumId="34" w15:restartNumberingAfterBreak="0">
    <w:nsid w:val="157C7044"/>
    <w:multiLevelType w:val="multilevel"/>
    <w:tmpl w:val="4B9863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6475988"/>
    <w:multiLevelType w:val="hybridMultilevel"/>
    <w:tmpl w:val="35824A2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167300E7"/>
    <w:multiLevelType w:val="multilevel"/>
    <w:tmpl w:val="C87819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69B6B9E"/>
    <w:multiLevelType w:val="hybridMultilevel"/>
    <w:tmpl w:val="C518A266"/>
    <w:lvl w:ilvl="0" w:tplc="9C2CC0E8">
      <w:start w:val="1"/>
      <w:numFmt w:val="bullet"/>
      <w:lvlText w:val=""/>
      <w:lvlJc w:val="left"/>
      <w:pPr>
        <w:ind w:left="720" w:hanging="360"/>
      </w:pPr>
      <w:rPr>
        <w:rFonts w:ascii="Symbol" w:hAnsi="Symbol" w:hint="default"/>
      </w:rPr>
    </w:lvl>
    <w:lvl w:ilvl="1" w:tplc="F8464434">
      <w:start w:val="1"/>
      <w:numFmt w:val="bullet"/>
      <w:lvlText w:val="o"/>
      <w:lvlJc w:val="left"/>
      <w:pPr>
        <w:ind w:left="1440" w:hanging="360"/>
      </w:pPr>
      <w:rPr>
        <w:rFonts w:ascii="Courier New" w:hAnsi="Courier New" w:hint="default"/>
      </w:rPr>
    </w:lvl>
    <w:lvl w:ilvl="2" w:tplc="E9CCB636">
      <w:start w:val="1"/>
      <w:numFmt w:val="bullet"/>
      <w:lvlText w:val=""/>
      <w:lvlJc w:val="left"/>
      <w:pPr>
        <w:ind w:left="2160" w:hanging="360"/>
      </w:pPr>
      <w:rPr>
        <w:rFonts w:ascii="Wingdings" w:hAnsi="Wingdings" w:hint="default"/>
      </w:rPr>
    </w:lvl>
    <w:lvl w:ilvl="3" w:tplc="A2D2D8CA">
      <w:start w:val="1"/>
      <w:numFmt w:val="bullet"/>
      <w:lvlText w:val=""/>
      <w:lvlJc w:val="left"/>
      <w:pPr>
        <w:ind w:left="2880" w:hanging="360"/>
      </w:pPr>
      <w:rPr>
        <w:rFonts w:ascii="Symbol" w:hAnsi="Symbol" w:hint="default"/>
      </w:rPr>
    </w:lvl>
    <w:lvl w:ilvl="4" w:tplc="35660FBA">
      <w:start w:val="1"/>
      <w:numFmt w:val="bullet"/>
      <w:lvlText w:val="o"/>
      <w:lvlJc w:val="left"/>
      <w:pPr>
        <w:ind w:left="3600" w:hanging="360"/>
      </w:pPr>
      <w:rPr>
        <w:rFonts w:ascii="Courier New" w:hAnsi="Courier New" w:hint="default"/>
      </w:rPr>
    </w:lvl>
    <w:lvl w:ilvl="5" w:tplc="C9EC1616">
      <w:start w:val="1"/>
      <w:numFmt w:val="bullet"/>
      <w:lvlText w:val=""/>
      <w:lvlJc w:val="left"/>
      <w:pPr>
        <w:ind w:left="4320" w:hanging="360"/>
      </w:pPr>
      <w:rPr>
        <w:rFonts w:ascii="Wingdings" w:hAnsi="Wingdings" w:hint="default"/>
      </w:rPr>
    </w:lvl>
    <w:lvl w:ilvl="6" w:tplc="B28633CC">
      <w:start w:val="1"/>
      <w:numFmt w:val="bullet"/>
      <w:lvlText w:val=""/>
      <w:lvlJc w:val="left"/>
      <w:pPr>
        <w:ind w:left="5040" w:hanging="360"/>
      </w:pPr>
      <w:rPr>
        <w:rFonts w:ascii="Symbol" w:hAnsi="Symbol" w:hint="default"/>
      </w:rPr>
    </w:lvl>
    <w:lvl w:ilvl="7" w:tplc="9D7E7EBE">
      <w:start w:val="1"/>
      <w:numFmt w:val="bullet"/>
      <w:lvlText w:val="o"/>
      <w:lvlJc w:val="left"/>
      <w:pPr>
        <w:ind w:left="5760" w:hanging="360"/>
      </w:pPr>
      <w:rPr>
        <w:rFonts w:ascii="Courier New" w:hAnsi="Courier New" w:hint="default"/>
      </w:rPr>
    </w:lvl>
    <w:lvl w:ilvl="8" w:tplc="BA68BB84">
      <w:start w:val="1"/>
      <w:numFmt w:val="bullet"/>
      <w:lvlText w:val=""/>
      <w:lvlJc w:val="left"/>
      <w:pPr>
        <w:ind w:left="6480" w:hanging="360"/>
      </w:pPr>
      <w:rPr>
        <w:rFonts w:ascii="Wingdings" w:hAnsi="Wingdings" w:hint="default"/>
      </w:rPr>
    </w:lvl>
  </w:abstractNum>
  <w:abstractNum w:abstractNumId="38" w15:restartNumberingAfterBreak="0">
    <w:nsid w:val="17EC68E2"/>
    <w:multiLevelType w:val="hybridMultilevel"/>
    <w:tmpl w:val="D78C9FE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1852F3C1"/>
    <w:multiLevelType w:val="hybridMultilevel"/>
    <w:tmpl w:val="259677EA"/>
    <w:lvl w:ilvl="0" w:tplc="E6D4EEBE">
      <w:start w:val="1"/>
      <w:numFmt w:val="bullet"/>
      <w:lvlText w:val=""/>
      <w:lvlJc w:val="left"/>
      <w:pPr>
        <w:ind w:left="720" w:hanging="360"/>
      </w:pPr>
      <w:rPr>
        <w:rFonts w:ascii="Symbol" w:hAnsi="Symbol" w:hint="default"/>
      </w:rPr>
    </w:lvl>
    <w:lvl w:ilvl="1" w:tplc="B86C7AE6">
      <w:start w:val="1"/>
      <w:numFmt w:val="bullet"/>
      <w:lvlText w:val="o"/>
      <w:lvlJc w:val="left"/>
      <w:pPr>
        <w:ind w:left="1440" w:hanging="360"/>
      </w:pPr>
      <w:rPr>
        <w:rFonts w:ascii="Courier New" w:hAnsi="Courier New" w:hint="default"/>
      </w:rPr>
    </w:lvl>
    <w:lvl w:ilvl="2" w:tplc="512A495A">
      <w:start w:val="1"/>
      <w:numFmt w:val="bullet"/>
      <w:lvlText w:val=""/>
      <w:lvlJc w:val="left"/>
      <w:pPr>
        <w:ind w:left="2160" w:hanging="360"/>
      </w:pPr>
      <w:rPr>
        <w:rFonts w:ascii="Wingdings" w:hAnsi="Wingdings" w:hint="default"/>
      </w:rPr>
    </w:lvl>
    <w:lvl w:ilvl="3" w:tplc="8E9EC59E">
      <w:start w:val="1"/>
      <w:numFmt w:val="bullet"/>
      <w:lvlText w:val=""/>
      <w:lvlJc w:val="left"/>
      <w:pPr>
        <w:ind w:left="2880" w:hanging="360"/>
      </w:pPr>
      <w:rPr>
        <w:rFonts w:ascii="Symbol" w:hAnsi="Symbol" w:hint="default"/>
      </w:rPr>
    </w:lvl>
    <w:lvl w:ilvl="4" w:tplc="EA9AB25C">
      <w:start w:val="1"/>
      <w:numFmt w:val="bullet"/>
      <w:lvlText w:val="o"/>
      <w:lvlJc w:val="left"/>
      <w:pPr>
        <w:ind w:left="3600" w:hanging="360"/>
      </w:pPr>
      <w:rPr>
        <w:rFonts w:ascii="Courier New" w:hAnsi="Courier New" w:hint="default"/>
      </w:rPr>
    </w:lvl>
    <w:lvl w:ilvl="5" w:tplc="E80C9CB2">
      <w:start w:val="1"/>
      <w:numFmt w:val="bullet"/>
      <w:lvlText w:val=""/>
      <w:lvlJc w:val="left"/>
      <w:pPr>
        <w:ind w:left="4320" w:hanging="360"/>
      </w:pPr>
      <w:rPr>
        <w:rFonts w:ascii="Wingdings" w:hAnsi="Wingdings" w:hint="default"/>
      </w:rPr>
    </w:lvl>
    <w:lvl w:ilvl="6" w:tplc="BE821DF4">
      <w:start w:val="1"/>
      <w:numFmt w:val="bullet"/>
      <w:lvlText w:val=""/>
      <w:lvlJc w:val="left"/>
      <w:pPr>
        <w:ind w:left="5040" w:hanging="360"/>
      </w:pPr>
      <w:rPr>
        <w:rFonts w:ascii="Symbol" w:hAnsi="Symbol" w:hint="default"/>
      </w:rPr>
    </w:lvl>
    <w:lvl w:ilvl="7" w:tplc="62AE1434">
      <w:start w:val="1"/>
      <w:numFmt w:val="bullet"/>
      <w:lvlText w:val="o"/>
      <w:lvlJc w:val="left"/>
      <w:pPr>
        <w:ind w:left="5760" w:hanging="360"/>
      </w:pPr>
      <w:rPr>
        <w:rFonts w:ascii="Courier New" w:hAnsi="Courier New" w:hint="default"/>
      </w:rPr>
    </w:lvl>
    <w:lvl w:ilvl="8" w:tplc="8DE61250">
      <w:start w:val="1"/>
      <w:numFmt w:val="bullet"/>
      <w:lvlText w:val=""/>
      <w:lvlJc w:val="left"/>
      <w:pPr>
        <w:ind w:left="6480" w:hanging="360"/>
      </w:pPr>
      <w:rPr>
        <w:rFonts w:ascii="Wingdings" w:hAnsi="Wingdings" w:hint="default"/>
      </w:rPr>
    </w:lvl>
  </w:abstractNum>
  <w:abstractNum w:abstractNumId="40" w15:restartNumberingAfterBreak="0">
    <w:nsid w:val="1A601A4C"/>
    <w:multiLevelType w:val="hybridMultilevel"/>
    <w:tmpl w:val="021EA8D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1A6B51A3"/>
    <w:multiLevelType w:val="multilevel"/>
    <w:tmpl w:val="FFFFFFFF"/>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42" w15:restartNumberingAfterBreak="0">
    <w:nsid w:val="1AA513FA"/>
    <w:multiLevelType w:val="hybridMultilevel"/>
    <w:tmpl w:val="D568A6B0"/>
    <w:lvl w:ilvl="0" w:tplc="17F2147A">
      <w:start w:val="1"/>
      <w:numFmt w:val="bullet"/>
      <w:lvlText w:val=""/>
      <w:lvlJc w:val="left"/>
      <w:pPr>
        <w:ind w:left="720" w:hanging="360"/>
      </w:pPr>
      <w:rPr>
        <w:rFonts w:ascii="Symbol" w:hAnsi="Symbol" w:hint="default"/>
      </w:rPr>
    </w:lvl>
    <w:lvl w:ilvl="1" w:tplc="CFA4573E">
      <w:start w:val="1"/>
      <w:numFmt w:val="bullet"/>
      <w:lvlText w:val="o"/>
      <w:lvlJc w:val="left"/>
      <w:pPr>
        <w:ind w:left="1440" w:hanging="360"/>
      </w:pPr>
      <w:rPr>
        <w:rFonts w:ascii="Courier New" w:hAnsi="Courier New" w:hint="default"/>
      </w:rPr>
    </w:lvl>
    <w:lvl w:ilvl="2" w:tplc="3D7E8CB0">
      <w:start w:val="1"/>
      <w:numFmt w:val="bullet"/>
      <w:lvlText w:val=""/>
      <w:lvlJc w:val="left"/>
      <w:pPr>
        <w:ind w:left="2160" w:hanging="360"/>
      </w:pPr>
      <w:rPr>
        <w:rFonts w:ascii="Wingdings" w:hAnsi="Wingdings" w:hint="default"/>
      </w:rPr>
    </w:lvl>
    <w:lvl w:ilvl="3" w:tplc="A9187BFE">
      <w:start w:val="1"/>
      <w:numFmt w:val="bullet"/>
      <w:lvlText w:val=""/>
      <w:lvlJc w:val="left"/>
      <w:pPr>
        <w:ind w:left="2880" w:hanging="360"/>
      </w:pPr>
      <w:rPr>
        <w:rFonts w:ascii="Symbol" w:hAnsi="Symbol" w:hint="default"/>
      </w:rPr>
    </w:lvl>
    <w:lvl w:ilvl="4" w:tplc="27429B12">
      <w:start w:val="1"/>
      <w:numFmt w:val="bullet"/>
      <w:lvlText w:val="o"/>
      <w:lvlJc w:val="left"/>
      <w:pPr>
        <w:ind w:left="3600" w:hanging="360"/>
      </w:pPr>
      <w:rPr>
        <w:rFonts w:ascii="Courier New" w:hAnsi="Courier New" w:hint="default"/>
      </w:rPr>
    </w:lvl>
    <w:lvl w:ilvl="5" w:tplc="6D360D40">
      <w:start w:val="1"/>
      <w:numFmt w:val="bullet"/>
      <w:lvlText w:val=""/>
      <w:lvlJc w:val="left"/>
      <w:pPr>
        <w:ind w:left="4320" w:hanging="360"/>
      </w:pPr>
      <w:rPr>
        <w:rFonts w:ascii="Wingdings" w:hAnsi="Wingdings" w:hint="default"/>
      </w:rPr>
    </w:lvl>
    <w:lvl w:ilvl="6" w:tplc="C742D1EA">
      <w:start w:val="1"/>
      <w:numFmt w:val="bullet"/>
      <w:lvlText w:val=""/>
      <w:lvlJc w:val="left"/>
      <w:pPr>
        <w:ind w:left="5040" w:hanging="360"/>
      </w:pPr>
      <w:rPr>
        <w:rFonts w:ascii="Symbol" w:hAnsi="Symbol" w:hint="default"/>
      </w:rPr>
    </w:lvl>
    <w:lvl w:ilvl="7" w:tplc="AE7ECBFE">
      <w:start w:val="1"/>
      <w:numFmt w:val="bullet"/>
      <w:lvlText w:val="o"/>
      <w:lvlJc w:val="left"/>
      <w:pPr>
        <w:ind w:left="5760" w:hanging="360"/>
      </w:pPr>
      <w:rPr>
        <w:rFonts w:ascii="Courier New" w:hAnsi="Courier New" w:hint="default"/>
      </w:rPr>
    </w:lvl>
    <w:lvl w:ilvl="8" w:tplc="4372E3A6">
      <w:start w:val="1"/>
      <w:numFmt w:val="bullet"/>
      <w:lvlText w:val=""/>
      <w:lvlJc w:val="left"/>
      <w:pPr>
        <w:ind w:left="6480" w:hanging="360"/>
      </w:pPr>
      <w:rPr>
        <w:rFonts w:ascii="Wingdings" w:hAnsi="Wingdings" w:hint="default"/>
      </w:rPr>
    </w:lvl>
  </w:abstractNum>
  <w:abstractNum w:abstractNumId="43" w15:restartNumberingAfterBreak="0">
    <w:nsid w:val="1B2FA77E"/>
    <w:multiLevelType w:val="hybridMultilevel"/>
    <w:tmpl w:val="3D962A8E"/>
    <w:lvl w:ilvl="0" w:tplc="CDD01878">
      <w:start w:val="1"/>
      <w:numFmt w:val="bullet"/>
      <w:lvlText w:val=""/>
      <w:lvlJc w:val="left"/>
      <w:pPr>
        <w:ind w:left="720" w:hanging="360"/>
      </w:pPr>
      <w:rPr>
        <w:rFonts w:ascii="Symbol" w:hAnsi="Symbol" w:hint="default"/>
      </w:rPr>
    </w:lvl>
    <w:lvl w:ilvl="1" w:tplc="FCB681E4">
      <w:start w:val="1"/>
      <w:numFmt w:val="bullet"/>
      <w:lvlText w:val="o"/>
      <w:lvlJc w:val="left"/>
      <w:pPr>
        <w:ind w:left="1440" w:hanging="360"/>
      </w:pPr>
      <w:rPr>
        <w:rFonts w:ascii="Courier New" w:hAnsi="Courier New" w:hint="default"/>
      </w:rPr>
    </w:lvl>
    <w:lvl w:ilvl="2" w:tplc="984E8C10">
      <w:start w:val="1"/>
      <w:numFmt w:val="bullet"/>
      <w:lvlText w:val=""/>
      <w:lvlJc w:val="left"/>
      <w:pPr>
        <w:ind w:left="2160" w:hanging="360"/>
      </w:pPr>
      <w:rPr>
        <w:rFonts w:ascii="Wingdings" w:hAnsi="Wingdings" w:hint="default"/>
      </w:rPr>
    </w:lvl>
    <w:lvl w:ilvl="3" w:tplc="B7CE0D50">
      <w:start w:val="1"/>
      <w:numFmt w:val="bullet"/>
      <w:lvlText w:val=""/>
      <w:lvlJc w:val="left"/>
      <w:pPr>
        <w:ind w:left="2880" w:hanging="360"/>
      </w:pPr>
      <w:rPr>
        <w:rFonts w:ascii="Symbol" w:hAnsi="Symbol" w:hint="default"/>
      </w:rPr>
    </w:lvl>
    <w:lvl w:ilvl="4" w:tplc="073AA0AC">
      <w:start w:val="1"/>
      <w:numFmt w:val="bullet"/>
      <w:lvlText w:val="o"/>
      <w:lvlJc w:val="left"/>
      <w:pPr>
        <w:ind w:left="3600" w:hanging="360"/>
      </w:pPr>
      <w:rPr>
        <w:rFonts w:ascii="Courier New" w:hAnsi="Courier New" w:hint="default"/>
      </w:rPr>
    </w:lvl>
    <w:lvl w:ilvl="5" w:tplc="7A1A94AC">
      <w:start w:val="1"/>
      <w:numFmt w:val="bullet"/>
      <w:lvlText w:val=""/>
      <w:lvlJc w:val="left"/>
      <w:pPr>
        <w:ind w:left="4320" w:hanging="360"/>
      </w:pPr>
      <w:rPr>
        <w:rFonts w:ascii="Wingdings" w:hAnsi="Wingdings" w:hint="default"/>
      </w:rPr>
    </w:lvl>
    <w:lvl w:ilvl="6" w:tplc="FF64386C">
      <w:start w:val="1"/>
      <w:numFmt w:val="bullet"/>
      <w:lvlText w:val=""/>
      <w:lvlJc w:val="left"/>
      <w:pPr>
        <w:ind w:left="5040" w:hanging="360"/>
      </w:pPr>
      <w:rPr>
        <w:rFonts w:ascii="Symbol" w:hAnsi="Symbol" w:hint="default"/>
      </w:rPr>
    </w:lvl>
    <w:lvl w:ilvl="7" w:tplc="12768122">
      <w:start w:val="1"/>
      <w:numFmt w:val="bullet"/>
      <w:lvlText w:val="o"/>
      <w:lvlJc w:val="left"/>
      <w:pPr>
        <w:ind w:left="5760" w:hanging="360"/>
      </w:pPr>
      <w:rPr>
        <w:rFonts w:ascii="Courier New" w:hAnsi="Courier New" w:hint="default"/>
      </w:rPr>
    </w:lvl>
    <w:lvl w:ilvl="8" w:tplc="8C0E5B2E">
      <w:start w:val="1"/>
      <w:numFmt w:val="bullet"/>
      <w:lvlText w:val=""/>
      <w:lvlJc w:val="left"/>
      <w:pPr>
        <w:ind w:left="6480" w:hanging="360"/>
      </w:pPr>
      <w:rPr>
        <w:rFonts w:ascii="Wingdings" w:hAnsi="Wingdings" w:hint="default"/>
      </w:rPr>
    </w:lvl>
  </w:abstractNum>
  <w:abstractNum w:abstractNumId="44" w15:restartNumberingAfterBreak="0">
    <w:nsid w:val="1B7047DB"/>
    <w:multiLevelType w:val="hybridMultilevel"/>
    <w:tmpl w:val="AB04514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1C7F7026"/>
    <w:multiLevelType w:val="multilevel"/>
    <w:tmpl w:val="63AE69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C9CFA93"/>
    <w:multiLevelType w:val="hybridMultilevel"/>
    <w:tmpl w:val="593849D8"/>
    <w:lvl w:ilvl="0" w:tplc="6CFEC510">
      <w:start w:val="1"/>
      <w:numFmt w:val="bullet"/>
      <w:lvlText w:val=""/>
      <w:lvlJc w:val="left"/>
      <w:pPr>
        <w:ind w:left="720" w:hanging="360"/>
      </w:pPr>
      <w:rPr>
        <w:rFonts w:ascii="Symbol" w:hAnsi="Symbol" w:hint="default"/>
      </w:rPr>
    </w:lvl>
    <w:lvl w:ilvl="1" w:tplc="AE266970">
      <w:start w:val="1"/>
      <w:numFmt w:val="bullet"/>
      <w:lvlText w:val="o"/>
      <w:lvlJc w:val="left"/>
      <w:pPr>
        <w:ind w:left="1440" w:hanging="360"/>
      </w:pPr>
      <w:rPr>
        <w:rFonts w:ascii="Courier New" w:hAnsi="Courier New" w:hint="default"/>
      </w:rPr>
    </w:lvl>
    <w:lvl w:ilvl="2" w:tplc="7070027A">
      <w:start w:val="1"/>
      <w:numFmt w:val="bullet"/>
      <w:lvlText w:val=""/>
      <w:lvlJc w:val="left"/>
      <w:pPr>
        <w:ind w:left="2160" w:hanging="360"/>
      </w:pPr>
      <w:rPr>
        <w:rFonts w:ascii="Wingdings" w:hAnsi="Wingdings" w:hint="default"/>
      </w:rPr>
    </w:lvl>
    <w:lvl w:ilvl="3" w:tplc="4AD8D382">
      <w:start w:val="1"/>
      <w:numFmt w:val="bullet"/>
      <w:lvlText w:val=""/>
      <w:lvlJc w:val="left"/>
      <w:pPr>
        <w:ind w:left="2880" w:hanging="360"/>
      </w:pPr>
      <w:rPr>
        <w:rFonts w:ascii="Symbol" w:hAnsi="Symbol" w:hint="default"/>
      </w:rPr>
    </w:lvl>
    <w:lvl w:ilvl="4" w:tplc="D500E6B8">
      <w:start w:val="1"/>
      <w:numFmt w:val="bullet"/>
      <w:lvlText w:val="o"/>
      <w:lvlJc w:val="left"/>
      <w:pPr>
        <w:ind w:left="3600" w:hanging="360"/>
      </w:pPr>
      <w:rPr>
        <w:rFonts w:ascii="Courier New" w:hAnsi="Courier New" w:hint="default"/>
      </w:rPr>
    </w:lvl>
    <w:lvl w:ilvl="5" w:tplc="C644BD8A">
      <w:start w:val="1"/>
      <w:numFmt w:val="bullet"/>
      <w:lvlText w:val=""/>
      <w:lvlJc w:val="left"/>
      <w:pPr>
        <w:ind w:left="4320" w:hanging="360"/>
      </w:pPr>
      <w:rPr>
        <w:rFonts w:ascii="Wingdings" w:hAnsi="Wingdings" w:hint="default"/>
      </w:rPr>
    </w:lvl>
    <w:lvl w:ilvl="6" w:tplc="0420AEE2">
      <w:start w:val="1"/>
      <w:numFmt w:val="bullet"/>
      <w:lvlText w:val=""/>
      <w:lvlJc w:val="left"/>
      <w:pPr>
        <w:ind w:left="5040" w:hanging="360"/>
      </w:pPr>
      <w:rPr>
        <w:rFonts w:ascii="Symbol" w:hAnsi="Symbol" w:hint="default"/>
      </w:rPr>
    </w:lvl>
    <w:lvl w:ilvl="7" w:tplc="AA808B78">
      <w:start w:val="1"/>
      <w:numFmt w:val="bullet"/>
      <w:lvlText w:val="o"/>
      <w:lvlJc w:val="left"/>
      <w:pPr>
        <w:ind w:left="5760" w:hanging="360"/>
      </w:pPr>
      <w:rPr>
        <w:rFonts w:ascii="Courier New" w:hAnsi="Courier New" w:hint="default"/>
      </w:rPr>
    </w:lvl>
    <w:lvl w:ilvl="8" w:tplc="E5A6CB6E">
      <w:start w:val="1"/>
      <w:numFmt w:val="bullet"/>
      <w:lvlText w:val=""/>
      <w:lvlJc w:val="left"/>
      <w:pPr>
        <w:ind w:left="6480" w:hanging="360"/>
      </w:pPr>
      <w:rPr>
        <w:rFonts w:ascii="Wingdings" w:hAnsi="Wingdings" w:hint="default"/>
      </w:rPr>
    </w:lvl>
  </w:abstractNum>
  <w:abstractNum w:abstractNumId="47" w15:restartNumberingAfterBreak="0">
    <w:nsid w:val="1CBC0619"/>
    <w:multiLevelType w:val="hybridMultilevel"/>
    <w:tmpl w:val="0E5070C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1CEC4BA9"/>
    <w:multiLevelType w:val="hybridMultilevel"/>
    <w:tmpl w:val="B7F817B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1D0042E4"/>
    <w:multiLevelType w:val="hybridMultilevel"/>
    <w:tmpl w:val="D0A86A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1D5923C1"/>
    <w:multiLevelType w:val="multilevel"/>
    <w:tmpl w:val="DDF814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1DB7FE28"/>
    <w:multiLevelType w:val="hybridMultilevel"/>
    <w:tmpl w:val="114E372C"/>
    <w:lvl w:ilvl="0" w:tplc="DFC63D3E">
      <w:start w:val="1"/>
      <w:numFmt w:val="bullet"/>
      <w:lvlText w:val=""/>
      <w:lvlJc w:val="left"/>
      <w:pPr>
        <w:ind w:left="720" w:hanging="360"/>
      </w:pPr>
      <w:rPr>
        <w:rFonts w:ascii="Symbol" w:hAnsi="Symbol" w:hint="default"/>
      </w:rPr>
    </w:lvl>
    <w:lvl w:ilvl="1" w:tplc="E0525FF8">
      <w:start w:val="1"/>
      <w:numFmt w:val="bullet"/>
      <w:lvlText w:val="o"/>
      <w:lvlJc w:val="left"/>
      <w:pPr>
        <w:ind w:left="1440" w:hanging="360"/>
      </w:pPr>
      <w:rPr>
        <w:rFonts w:ascii="Courier New" w:hAnsi="Courier New" w:hint="default"/>
      </w:rPr>
    </w:lvl>
    <w:lvl w:ilvl="2" w:tplc="32DC7CC6">
      <w:start w:val="1"/>
      <w:numFmt w:val="bullet"/>
      <w:lvlText w:val=""/>
      <w:lvlJc w:val="left"/>
      <w:pPr>
        <w:ind w:left="2160" w:hanging="360"/>
      </w:pPr>
      <w:rPr>
        <w:rFonts w:ascii="Wingdings" w:hAnsi="Wingdings" w:hint="default"/>
      </w:rPr>
    </w:lvl>
    <w:lvl w:ilvl="3" w:tplc="52ACE4A6">
      <w:start w:val="1"/>
      <w:numFmt w:val="bullet"/>
      <w:lvlText w:val=""/>
      <w:lvlJc w:val="left"/>
      <w:pPr>
        <w:ind w:left="2880" w:hanging="360"/>
      </w:pPr>
      <w:rPr>
        <w:rFonts w:ascii="Symbol" w:hAnsi="Symbol" w:hint="default"/>
      </w:rPr>
    </w:lvl>
    <w:lvl w:ilvl="4" w:tplc="309882B8">
      <w:start w:val="1"/>
      <w:numFmt w:val="bullet"/>
      <w:lvlText w:val="o"/>
      <w:lvlJc w:val="left"/>
      <w:pPr>
        <w:ind w:left="3600" w:hanging="360"/>
      </w:pPr>
      <w:rPr>
        <w:rFonts w:ascii="Courier New" w:hAnsi="Courier New" w:hint="default"/>
      </w:rPr>
    </w:lvl>
    <w:lvl w:ilvl="5" w:tplc="3F8ADA4C">
      <w:start w:val="1"/>
      <w:numFmt w:val="bullet"/>
      <w:lvlText w:val=""/>
      <w:lvlJc w:val="left"/>
      <w:pPr>
        <w:ind w:left="4320" w:hanging="360"/>
      </w:pPr>
      <w:rPr>
        <w:rFonts w:ascii="Wingdings" w:hAnsi="Wingdings" w:hint="default"/>
      </w:rPr>
    </w:lvl>
    <w:lvl w:ilvl="6" w:tplc="3DF67EC2">
      <w:start w:val="1"/>
      <w:numFmt w:val="bullet"/>
      <w:lvlText w:val=""/>
      <w:lvlJc w:val="left"/>
      <w:pPr>
        <w:ind w:left="5040" w:hanging="360"/>
      </w:pPr>
      <w:rPr>
        <w:rFonts w:ascii="Symbol" w:hAnsi="Symbol" w:hint="default"/>
      </w:rPr>
    </w:lvl>
    <w:lvl w:ilvl="7" w:tplc="5E72AABC">
      <w:start w:val="1"/>
      <w:numFmt w:val="bullet"/>
      <w:lvlText w:val="o"/>
      <w:lvlJc w:val="left"/>
      <w:pPr>
        <w:ind w:left="5760" w:hanging="360"/>
      </w:pPr>
      <w:rPr>
        <w:rFonts w:ascii="Courier New" w:hAnsi="Courier New" w:hint="default"/>
      </w:rPr>
    </w:lvl>
    <w:lvl w:ilvl="8" w:tplc="78D2A820">
      <w:start w:val="1"/>
      <w:numFmt w:val="bullet"/>
      <w:lvlText w:val=""/>
      <w:lvlJc w:val="left"/>
      <w:pPr>
        <w:ind w:left="6480" w:hanging="360"/>
      </w:pPr>
      <w:rPr>
        <w:rFonts w:ascii="Wingdings" w:hAnsi="Wingdings" w:hint="default"/>
      </w:rPr>
    </w:lvl>
  </w:abstractNum>
  <w:abstractNum w:abstractNumId="52" w15:restartNumberingAfterBreak="0">
    <w:nsid w:val="1DE76F48"/>
    <w:multiLevelType w:val="hybridMultilevel"/>
    <w:tmpl w:val="DEC6DB3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1EC22ED1"/>
    <w:multiLevelType w:val="hybridMultilevel"/>
    <w:tmpl w:val="A7946DD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20A87EC2"/>
    <w:multiLevelType w:val="hybridMultilevel"/>
    <w:tmpl w:val="46F0C08C"/>
    <w:lvl w:ilvl="0" w:tplc="42EA7A76">
      <w:start w:val="1"/>
      <w:numFmt w:val="bullet"/>
      <w:lvlText w:val=""/>
      <w:lvlJc w:val="left"/>
      <w:pPr>
        <w:ind w:left="720" w:hanging="360"/>
      </w:pPr>
      <w:rPr>
        <w:rFonts w:ascii="Symbol" w:hAnsi="Symbol" w:hint="default"/>
      </w:rPr>
    </w:lvl>
    <w:lvl w:ilvl="1" w:tplc="5DD8BA22">
      <w:start w:val="1"/>
      <w:numFmt w:val="bullet"/>
      <w:lvlText w:val="o"/>
      <w:lvlJc w:val="left"/>
      <w:pPr>
        <w:ind w:left="1440" w:hanging="360"/>
      </w:pPr>
      <w:rPr>
        <w:rFonts w:ascii="Courier New" w:hAnsi="Courier New" w:hint="default"/>
      </w:rPr>
    </w:lvl>
    <w:lvl w:ilvl="2" w:tplc="5B6A74A6">
      <w:start w:val="1"/>
      <w:numFmt w:val="bullet"/>
      <w:lvlText w:val=""/>
      <w:lvlJc w:val="left"/>
      <w:pPr>
        <w:ind w:left="2160" w:hanging="360"/>
      </w:pPr>
      <w:rPr>
        <w:rFonts w:ascii="Wingdings" w:hAnsi="Wingdings" w:hint="default"/>
      </w:rPr>
    </w:lvl>
    <w:lvl w:ilvl="3" w:tplc="78E42C20">
      <w:start w:val="1"/>
      <w:numFmt w:val="bullet"/>
      <w:lvlText w:val=""/>
      <w:lvlJc w:val="left"/>
      <w:pPr>
        <w:ind w:left="2880" w:hanging="360"/>
      </w:pPr>
      <w:rPr>
        <w:rFonts w:ascii="Symbol" w:hAnsi="Symbol" w:hint="default"/>
      </w:rPr>
    </w:lvl>
    <w:lvl w:ilvl="4" w:tplc="503EBB86">
      <w:start w:val="1"/>
      <w:numFmt w:val="bullet"/>
      <w:lvlText w:val="o"/>
      <w:lvlJc w:val="left"/>
      <w:pPr>
        <w:ind w:left="3600" w:hanging="360"/>
      </w:pPr>
      <w:rPr>
        <w:rFonts w:ascii="Courier New" w:hAnsi="Courier New" w:hint="default"/>
      </w:rPr>
    </w:lvl>
    <w:lvl w:ilvl="5" w:tplc="B178F03C">
      <w:start w:val="1"/>
      <w:numFmt w:val="bullet"/>
      <w:lvlText w:val=""/>
      <w:lvlJc w:val="left"/>
      <w:pPr>
        <w:ind w:left="4320" w:hanging="360"/>
      </w:pPr>
      <w:rPr>
        <w:rFonts w:ascii="Wingdings" w:hAnsi="Wingdings" w:hint="default"/>
      </w:rPr>
    </w:lvl>
    <w:lvl w:ilvl="6" w:tplc="D20465F0">
      <w:start w:val="1"/>
      <w:numFmt w:val="bullet"/>
      <w:lvlText w:val=""/>
      <w:lvlJc w:val="left"/>
      <w:pPr>
        <w:ind w:left="5040" w:hanging="360"/>
      </w:pPr>
      <w:rPr>
        <w:rFonts w:ascii="Symbol" w:hAnsi="Symbol" w:hint="default"/>
      </w:rPr>
    </w:lvl>
    <w:lvl w:ilvl="7" w:tplc="470C032A">
      <w:start w:val="1"/>
      <w:numFmt w:val="bullet"/>
      <w:lvlText w:val="o"/>
      <w:lvlJc w:val="left"/>
      <w:pPr>
        <w:ind w:left="5760" w:hanging="360"/>
      </w:pPr>
      <w:rPr>
        <w:rFonts w:ascii="Courier New" w:hAnsi="Courier New" w:hint="default"/>
      </w:rPr>
    </w:lvl>
    <w:lvl w:ilvl="8" w:tplc="CAE08830">
      <w:start w:val="1"/>
      <w:numFmt w:val="bullet"/>
      <w:lvlText w:val=""/>
      <w:lvlJc w:val="left"/>
      <w:pPr>
        <w:ind w:left="6480" w:hanging="360"/>
      </w:pPr>
      <w:rPr>
        <w:rFonts w:ascii="Wingdings" w:hAnsi="Wingdings" w:hint="default"/>
      </w:rPr>
    </w:lvl>
  </w:abstractNum>
  <w:abstractNum w:abstractNumId="55" w15:restartNumberingAfterBreak="0">
    <w:nsid w:val="215D1AA1"/>
    <w:multiLevelType w:val="hybridMultilevel"/>
    <w:tmpl w:val="7E96AA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2257BEC0"/>
    <w:multiLevelType w:val="hybridMultilevel"/>
    <w:tmpl w:val="D7022190"/>
    <w:lvl w:ilvl="0" w:tplc="148486C2">
      <w:start w:val="1"/>
      <w:numFmt w:val="bullet"/>
      <w:lvlText w:val=""/>
      <w:lvlJc w:val="left"/>
      <w:pPr>
        <w:ind w:left="720" w:hanging="360"/>
      </w:pPr>
      <w:rPr>
        <w:rFonts w:ascii="Symbol" w:hAnsi="Symbol" w:hint="default"/>
      </w:rPr>
    </w:lvl>
    <w:lvl w:ilvl="1" w:tplc="6750C846">
      <w:start w:val="1"/>
      <w:numFmt w:val="bullet"/>
      <w:lvlText w:val="o"/>
      <w:lvlJc w:val="left"/>
      <w:pPr>
        <w:ind w:left="1440" w:hanging="360"/>
      </w:pPr>
      <w:rPr>
        <w:rFonts w:ascii="Courier New" w:hAnsi="Courier New" w:hint="default"/>
      </w:rPr>
    </w:lvl>
    <w:lvl w:ilvl="2" w:tplc="D2ACB546">
      <w:start w:val="1"/>
      <w:numFmt w:val="bullet"/>
      <w:lvlText w:val=""/>
      <w:lvlJc w:val="left"/>
      <w:pPr>
        <w:ind w:left="2160" w:hanging="360"/>
      </w:pPr>
      <w:rPr>
        <w:rFonts w:ascii="Wingdings" w:hAnsi="Wingdings" w:hint="default"/>
      </w:rPr>
    </w:lvl>
    <w:lvl w:ilvl="3" w:tplc="E352712A">
      <w:start w:val="1"/>
      <w:numFmt w:val="bullet"/>
      <w:lvlText w:val=""/>
      <w:lvlJc w:val="left"/>
      <w:pPr>
        <w:ind w:left="2880" w:hanging="360"/>
      </w:pPr>
      <w:rPr>
        <w:rFonts w:ascii="Symbol" w:hAnsi="Symbol" w:hint="default"/>
      </w:rPr>
    </w:lvl>
    <w:lvl w:ilvl="4" w:tplc="DCCE6DF4">
      <w:start w:val="1"/>
      <w:numFmt w:val="bullet"/>
      <w:lvlText w:val="o"/>
      <w:lvlJc w:val="left"/>
      <w:pPr>
        <w:ind w:left="3600" w:hanging="360"/>
      </w:pPr>
      <w:rPr>
        <w:rFonts w:ascii="Courier New" w:hAnsi="Courier New" w:hint="default"/>
      </w:rPr>
    </w:lvl>
    <w:lvl w:ilvl="5" w:tplc="819CBBB8">
      <w:start w:val="1"/>
      <w:numFmt w:val="bullet"/>
      <w:lvlText w:val=""/>
      <w:lvlJc w:val="left"/>
      <w:pPr>
        <w:ind w:left="4320" w:hanging="360"/>
      </w:pPr>
      <w:rPr>
        <w:rFonts w:ascii="Wingdings" w:hAnsi="Wingdings" w:hint="default"/>
      </w:rPr>
    </w:lvl>
    <w:lvl w:ilvl="6" w:tplc="1C08D206">
      <w:start w:val="1"/>
      <w:numFmt w:val="bullet"/>
      <w:lvlText w:val=""/>
      <w:lvlJc w:val="left"/>
      <w:pPr>
        <w:ind w:left="5040" w:hanging="360"/>
      </w:pPr>
      <w:rPr>
        <w:rFonts w:ascii="Symbol" w:hAnsi="Symbol" w:hint="default"/>
      </w:rPr>
    </w:lvl>
    <w:lvl w:ilvl="7" w:tplc="ED9E696E">
      <w:start w:val="1"/>
      <w:numFmt w:val="bullet"/>
      <w:lvlText w:val="o"/>
      <w:lvlJc w:val="left"/>
      <w:pPr>
        <w:ind w:left="5760" w:hanging="360"/>
      </w:pPr>
      <w:rPr>
        <w:rFonts w:ascii="Courier New" w:hAnsi="Courier New" w:hint="default"/>
      </w:rPr>
    </w:lvl>
    <w:lvl w:ilvl="8" w:tplc="104208B2">
      <w:start w:val="1"/>
      <w:numFmt w:val="bullet"/>
      <w:lvlText w:val=""/>
      <w:lvlJc w:val="left"/>
      <w:pPr>
        <w:ind w:left="6480" w:hanging="360"/>
      </w:pPr>
      <w:rPr>
        <w:rFonts w:ascii="Wingdings" w:hAnsi="Wingdings" w:hint="default"/>
      </w:rPr>
    </w:lvl>
  </w:abstractNum>
  <w:abstractNum w:abstractNumId="57" w15:restartNumberingAfterBreak="0">
    <w:nsid w:val="22CC21D6"/>
    <w:multiLevelType w:val="hybridMultilevel"/>
    <w:tmpl w:val="FFFFFFFF"/>
    <w:lvl w:ilvl="0" w:tplc="267853EA">
      <w:start w:val="1"/>
      <w:numFmt w:val="bullet"/>
      <w:lvlText w:val=""/>
      <w:lvlJc w:val="left"/>
      <w:pPr>
        <w:ind w:left="720" w:hanging="360"/>
      </w:pPr>
      <w:rPr>
        <w:rFonts w:ascii="Symbol" w:hAnsi="Symbol" w:hint="default"/>
      </w:rPr>
    </w:lvl>
    <w:lvl w:ilvl="1" w:tplc="D2767228">
      <w:start w:val="1"/>
      <w:numFmt w:val="bullet"/>
      <w:lvlText w:val="o"/>
      <w:lvlJc w:val="left"/>
      <w:pPr>
        <w:ind w:left="1440" w:hanging="360"/>
      </w:pPr>
      <w:rPr>
        <w:rFonts w:ascii="Courier New" w:hAnsi="Courier New" w:hint="default"/>
      </w:rPr>
    </w:lvl>
    <w:lvl w:ilvl="2" w:tplc="F072FEE6">
      <w:start w:val="1"/>
      <w:numFmt w:val="bullet"/>
      <w:lvlText w:val=""/>
      <w:lvlJc w:val="left"/>
      <w:pPr>
        <w:ind w:left="2160" w:hanging="360"/>
      </w:pPr>
      <w:rPr>
        <w:rFonts w:ascii="Wingdings" w:hAnsi="Wingdings" w:hint="default"/>
      </w:rPr>
    </w:lvl>
    <w:lvl w:ilvl="3" w:tplc="4C98D6A0">
      <w:start w:val="1"/>
      <w:numFmt w:val="bullet"/>
      <w:lvlText w:val=""/>
      <w:lvlJc w:val="left"/>
      <w:pPr>
        <w:ind w:left="2880" w:hanging="360"/>
      </w:pPr>
      <w:rPr>
        <w:rFonts w:ascii="Symbol" w:hAnsi="Symbol" w:hint="default"/>
      </w:rPr>
    </w:lvl>
    <w:lvl w:ilvl="4" w:tplc="4E602D7A">
      <w:start w:val="1"/>
      <w:numFmt w:val="bullet"/>
      <w:lvlText w:val="o"/>
      <w:lvlJc w:val="left"/>
      <w:pPr>
        <w:ind w:left="3600" w:hanging="360"/>
      </w:pPr>
      <w:rPr>
        <w:rFonts w:ascii="Courier New" w:hAnsi="Courier New" w:hint="default"/>
      </w:rPr>
    </w:lvl>
    <w:lvl w:ilvl="5" w:tplc="EB2C899A">
      <w:start w:val="1"/>
      <w:numFmt w:val="bullet"/>
      <w:lvlText w:val=""/>
      <w:lvlJc w:val="left"/>
      <w:pPr>
        <w:ind w:left="4320" w:hanging="360"/>
      </w:pPr>
      <w:rPr>
        <w:rFonts w:ascii="Wingdings" w:hAnsi="Wingdings" w:hint="default"/>
      </w:rPr>
    </w:lvl>
    <w:lvl w:ilvl="6" w:tplc="4F8631A6">
      <w:start w:val="1"/>
      <w:numFmt w:val="bullet"/>
      <w:lvlText w:val=""/>
      <w:lvlJc w:val="left"/>
      <w:pPr>
        <w:ind w:left="5040" w:hanging="360"/>
      </w:pPr>
      <w:rPr>
        <w:rFonts w:ascii="Symbol" w:hAnsi="Symbol" w:hint="default"/>
      </w:rPr>
    </w:lvl>
    <w:lvl w:ilvl="7" w:tplc="347851A4">
      <w:start w:val="1"/>
      <w:numFmt w:val="bullet"/>
      <w:lvlText w:val="o"/>
      <w:lvlJc w:val="left"/>
      <w:pPr>
        <w:ind w:left="5760" w:hanging="360"/>
      </w:pPr>
      <w:rPr>
        <w:rFonts w:ascii="Courier New" w:hAnsi="Courier New" w:hint="default"/>
      </w:rPr>
    </w:lvl>
    <w:lvl w:ilvl="8" w:tplc="5086AEBC">
      <w:start w:val="1"/>
      <w:numFmt w:val="bullet"/>
      <w:lvlText w:val=""/>
      <w:lvlJc w:val="left"/>
      <w:pPr>
        <w:ind w:left="6480" w:hanging="360"/>
      </w:pPr>
      <w:rPr>
        <w:rFonts w:ascii="Wingdings" w:hAnsi="Wingdings" w:hint="default"/>
      </w:rPr>
    </w:lvl>
  </w:abstractNum>
  <w:abstractNum w:abstractNumId="58" w15:restartNumberingAfterBreak="0">
    <w:nsid w:val="233D18D4"/>
    <w:multiLevelType w:val="multilevel"/>
    <w:tmpl w:val="C87819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4B90C18"/>
    <w:multiLevelType w:val="hybridMultilevel"/>
    <w:tmpl w:val="48569A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25204FB6"/>
    <w:multiLevelType w:val="hybridMultilevel"/>
    <w:tmpl w:val="11B23DE8"/>
    <w:lvl w:ilvl="0" w:tplc="3E2C69B4">
      <w:start w:val="1"/>
      <w:numFmt w:val="bullet"/>
      <w:lvlText w:val=""/>
      <w:lvlJc w:val="left"/>
      <w:pPr>
        <w:ind w:left="720" w:hanging="360"/>
      </w:pPr>
      <w:rPr>
        <w:rFonts w:ascii="Symbol" w:hAnsi="Symbol" w:hint="default"/>
      </w:rPr>
    </w:lvl>
    <w:lvl w:ilvl="1" w:tplc="B942B046">
      <w:start w:val="1"/>
      <w:numFmt w:val="bullet"/>
      <w:lvlText w:val="o"/>
      <w:lvlJc w:val="left"/>
      <w:pPr>
        <w:ind w:left="1440" w:hanging="360"/>
      </w:pPr>
      <w:rPr>
        <w:rFonts w:ascii="Courier New" w:hAnsi="Courier New" w:hint="default"/>
      </w:rPr>
    </w:lvl>
    <w:lvl w:ilvl="2" w:tplc="E9A042CC">
      <w:start w:val="1"/>
      <w:numFmt w:val="bullet"/>
      <w:lvlText w:val=""/>
      <w:lvlJc w:val="left"/>
      <w:pPr>
        <w:ind w:left="2160" w:hanging="360"/>
      </w:pPr>
      <w:rPr>
        <w:rFonts w:ascii="Wingdings" w:hAnsi="Wingdings" w:hint="default"/>
      </w:rPr>
    </w:lvl>
    <w:lvl w:ilvl="3" w:tplc="F3885E90">
      <w:start w:val="1"/>
      <w:numFmt w:val="bullet"/>
      <w:lvlText w:val=""/>
      <w:lvlJc w:val="left"/>
      <w:pPr>
        <w:ind w:left="2880" w:hanging="360"/>
      </w:pPr>
      <w:rPr>
        <w:rFonts w:ascii="Symbol" w:hAnsi="Symbol" w:hint="default"/>
      </w:rPr>
    </w:lvl>
    <w:lvl w:ilvl="4" w:tplc="5220187C">
      <w:start w:val="1"/>
      <w:numFmt w:val="bullet"/>
      <w:lvlText w:val="o"/>
      <w:lvlJc w:val="left"/>
      <w:pPr>
        <w:ind w:left="3600" w:hanging="360"/>
      </w:pPr>
      <w:rPr>
        <w:rFonts w:ascii="Courier New" w:hAnsi="Courier New" w:hint="default"/>
      </w:rPr>
    </w:lvl>
    <w:lvl w:ilvl="5" w:tplc="9EF822DE">
      <w:start w:val="1"/>
      <w:numFmt w:val="bullet"/>
      <w:lvlText w:val=""/>
      <w:lvlJc w:val="left"/>
      <w:pPr>
        <w:ind w:left="4320" w:hanging="360"/>
      </w:pPr>
      <w:rPr>
        <w:rFonts w:ascii="Wingdings" w:hAnsi="Wingdings" w:hint="default"/>
      </w:rPr>
    </w:lvl>
    <w:lvl w:ilvl="6" w:tplc="FBC69F38">
      <w:start w:val="1"/>
      <w:numFmt w:val="bullet"/>
      <w:lvlText w:val=""/>
      <w:lvlJc w:val="left"/>
      <w:pPr>
        <w:ind w:left="5040" w:hanging="360"/>
      </w:pPr>
      <w:rPr>
        <w:rFonts w:ascii="Symbol" w:hAnsi="Symbol" w:hint="default"/>
      </w:rPr>
    </w:lvl>
    <w:lvl w:ilvl="7" w:tplc="AF585B5C">
      <w:start w:val="1"/>
      <w:numFmt w:val="bullet"/>
      <w:lvlText w:val="o"/>
      <w:lvlJc w:val="left"/>
      <w:pPr>
        <w:ind w:left="5760" w:hanging="360"/>
      </w:pPr>
      <w:rPr>
        <w:rFonts w:ascii="Courier New" w:hAnsi="Courier New" w:hint="default"/>
      </w:rPr>
    </w:lvl>
    <w:lvl w:ilvl="8" w:tplc="71B476C4">
      <w:start w:val="1"/>
      <w:numFmt w:val="bullet"/>
      <w:lvlText w:val=""/>
      <w:lvlJc w:val="left"/>
      <w:pPr>
        <w:ind w:left="6480" w:hanging="360"/>
      </w:pPr>
      <w:rPr>
        <w:rFonts w:ascii="Wingdings" w:hAnsi="Wingdings" w:hint="default"/>
      </w:rPr>
    </w:lvl>
  </w:abstractNum>
  <w:abstractNum w:abstractNumId="61" w15:restartNumberingAfterBreak="0">
    <w:nsid w:val="25A99830"/>
    <w:multiLevelType w:val="hybridMultilevel"/>
    <w:tmpl w:val="FFFFFFFF"/>
    <w:lvl w:ilvl="0" w:tplc="42DC4A14">
      <w:start w:val="1"/>
      <w:numFmt w:val="bullet"/>
      <w:lvlText w:val=""/>
      <w:lvlJc w:val="left"/>
      <w:pPr>
        <w:ind w:left="720" w:hanging="360"/>
      </w:pPr>
      <w:rPr>
        <w:rFonts w:ascii="Symbol" w:hAnsi="Symbol" w:hint="default"/>
      </w:rPr>
    </w:lvl>
    <w:lvl w:ilvl="1" w:tplc="3048B846">
      <w:start w:val="1"/>
      <w:numFmt w:val="bullet"/>
      <w:lvlText w:val="o"/>
      <w:lvlJc w:val="left"/>
      <w:pPr>
        <w:ind w:left="1440" w:hanging="360"/>
      </w:pPr>
      <w:rPr>
        <w:rFonts w:ascii="Courier New" w:hAnsi="Courier New" w:hint="default"/>
      </w:rPr>
    </w:lvl>
    <w:lvl w:ilvl="2" w:tplc="D2021D94">
      <w:start w:val="1"/>
      <w:numFmt w:val="bullet"/>
      <w:lvlText w:val=""/>
      <w:lvlJc w:val="left"/>
      <w:pPr>
        <w:ind w:left="2160" w:hanging="360"/>
      </w:pPr>
      <w:rPr>
        <w:rFonts w:ascii="Wingdings" w:hAnsi="Wingdings" w:hint="default"/>
      </w:rPr>
    </w:lvl>
    <w:lvl w:ilvl="3" w:tplc="10BC78DA">
      <w:start w:val="1"/>
      <w:numFmt w:val="bullet"/>
      <w:lvlText w:val=""/>
      <w:lvlJc w:val="left"/>
      <w:pPr>
        <w:ind w:left="2880" w:hanging="360"/>
      </w:pPr>
      <w:rPr>
        <w:rFonts w:ascii="Symbol" w:hAnsi="Symbol" w:hint="default"/>
      </w:rPr>
    </w:lvl>
    <w:lvl w:ilvl="4" w:tplc="A7F86DF0">
      <w:start w:val="1"/>
      <w:numFmt w:val="bullet"/>
      <w:lvlText w:val="o"/>
      <w:lvlJc w:val="left"/>
      <w:pPr>
        <w:ind w:left="3600" w:hanging="360"/>
      </w:pPr>
      <w:rPr>
        <w:rFonts w:ascii="Courier New" w:hAnsi="Courier New" w:hint="default"/>
      </w:rPr>
    </w:lvl>
    <w:lvl w:ilvl="5" w:tplc="F9BADF20">
      <w:start w:val="1"/>
      <w:numFmt w:val="bullet"/>
      <w:lvlText w:val=""/>
      <w:lvlJc w:val="left"/>
      <w:pPr>
        <w:ind w:left="4320" w:hanging="360"/>
      </w:pPr>
      <w:rPr>
        <w:rFonts w:ascii="Wingdings" w:hAnsi="Wingdings" w:hint="default"/>
      </w:rPr>
    </w:lvl>
    <w:lvl w:ilvl="6" w:tplc="489CD7D4">
      <w:start w:val="1"/>
      <w:numFmt w:val="bullet"/>
      <w:lvlText w:val=""/>
      <w:lvlJc w:val="left"/>
      <w:pPr>
        <w:ind w:left="5040" w:hanging="360"/>
      </w:pPr>
      <w:rPr>
        <w:rFonts w:ascii="Symbol" w:hAnsi="Symbol" w:hint="default"/>
      </w:rPr>
    </w:lvl>
    <w:lvl w:ilvl="7" w:tplc="92DEC150">
      <w:start w:val="1"/>
      <w:numFmt w:val="bullet"/>
      <w:lvlText w:val="o"/>
      <w:lvlJc w:val="left"/>
      <w:pPr>
        <w:ind w:left="5760" w:hanging="360"/>
      </w:pPr>
      <w:rPr>
        <w:rFonts w:ascii="Courier New" w:hAnsi="Courier New" w:hint="default"/>
      </w:rPr>
    </w:lvl>
    <w:lvl w:ilvl="8" w:tplc="BE08CD06">
      <w:start w:val="1"/>
      <w:numFmt w:val="bullet"/>
      <w:lvlText w:val=""/>
      <w:lvlJc w:val="left"/>
      <w:pPr>
        <w:ind w:left="6480" w:hanging="360"/>
      </w:pPr>
      <w:rPr>
        <w:rFonts w:ascii="Wingdings" w:hAnsi="Wingdings" w:hint="default"/>
      </w:rPr>
    </w:lvl>
  </w:abstractNum>
  <w:abstractNum w:abstractNumId="62" w15:restartNumberingAfterBreak="0">
    <w:nsid w:val="25AA2097"/>
    <w:multiLevelType w:val="hybridMultilevel"/>
    <w:tmpl w:val="69AED03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26BDE635"/>
    <w:multiLevelType w:val="multilevel"/>
    <w:tmpl w:val="FFFFFFFF"/>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64" w15:restartNumberingAfterBreak="0">
    <w:nsid w:val="26CB94DB"/>
    <w:multiLevelType w:val="hybridMultilevel"/>
    <w:tmpl w:val="58621BE2"/>
    <w:lvl w:ilvl="0" w:tplc="FC445A8C">
      <w:start w:val="1"/>
      <w:numFmt w:val="bullet"/>
      <w:lvlText w:val=""/>
      <w:lvlJc w:val="left"/>
      <w:pPr>
        <w:ind w:left="720" w:hanging="360"/>
      </w:pPr>
      <w:rPr>
        <w:rFonts w:ascii="Symbol" w:hAnsi="Symbol" w:hint="default"/>
      </w:rPr>
    </w:lvl>
    <w:lvl w:ilvl="1" w:tplc="02805160">
      <w:start w:val="1"/>
      <w:numFmt w:val="bullet"/>
      <w:lvlText w:val="o"/>
      <w:lvlJc w:val="left"/>
      <w:pPr>
        <w:ind w:left="1440" w:hanging="360"/>
      </w:pPr>
      <w:rPr>
        <w:rFonts w:ascii="Courier New" w:hAnsi="Courier New" w:hint="default"/>
      </w:rPr>
    </w:lvl>
    <w:lvl w:ilvl="2" w:tplc="22F0DB1E">
      <w:start w:val="1"/>
      <w:numFmt w:val="bullet"/>
      <w:lvlText w:val=""/>
      <w:lvlJc w:val="left"/>
      <w:pPr>
        <w:ind w:left="2160" w:hanging="360"/>
      </w:pPr>
      <w:rPr>
        <w:rFonts w:ascii="Wingdings" w:hAnsi="Wingdings" w:hint="default"/>
      </w:rPr>
    </w:lvl>
    <w:lvl w:ilvl="3" w:tplc="9146CA90">
      <w:start w:val="1"/>
      <w:numFmt w:val="bullet"/>
      <w:lvlText w:val=""/>
      <w:lvlJc w:val="left"/>
      <w:pPr>
        <w:ind w:left="2880" w:hanging="360"/>
      </w:pPr>
      <w:rPr>
        <w:rFonts w:ascii="Symbol" w:hAnsi="Symbol" w:hint="default"/>
      </w:rPr>
    </w:lvl>
    <w:lvl w:ilvl="4" w:tplc="B06CC366">
      <w:start w:val="1"/>
      <w:numFmt w:val="bullet"/>
      <w:lvlText w:val="o"/>
      <w:lvlJc w:val="left"/>
      <w:pPr>
        <w:ind w:left="3600" w:hanging="360"/>
      </w:pPr>
      <w:rPr>
        <w:rFonts w:ascii="Courier New" w:hAnsi="Courier New" w:hint="default"/>
      </w:rPr>
    </w:lvl>
    <w:lvl w:ilvl="5" w:tplc="D25A82D0">
      <w:start w:val="1"/>
      <w:numFmt w:val="bullet"/>
      <w:lvlText w:val=""/>
      <w:lvlJc w:val="left"/>
      <w:pPr>
        <w:ind w:left="4320" w:hanging="360"/>
      </w:pPr>
      <w:rPr>
        <w:rFonts w:ascii="Wingdings" w:hAnsi="Wingdings" w:hint="default"/>
      </w:rPr>
    </w:lvl>
    <w:lvl w:ilvl="6" w:tplc="DAFEC25E">
      <w:start w:val="1"/>
      <w:numFmt w:val="bullet"/>
      <w:lvlText w:val=""/>
      <w:lvlJc w:val="left"/>
      <w:pPr>
        <w:ind w:left="5040" w:hanging="360"/>
      </w:pPr>
      <w:rPr>
        <w:rFonts w:ascii="Symbol" w:hAnsi="Symbol" w:hint="default"/>
      </w:rPr>
    </w:lvl>
    <w:lvl w:ilvl="7" w:tplc="1EE0F7B8">
      <w:start w:val="1"/>
      <w:numFmt w:val="bullet"/>
      <w:lvlText w:val="o"/>
      <w:lvlJc w:val="left"/>
      <w:pPr>
        <w:ind w:left="5760" w:hanging="360"/>
      </w:pPr>
      <w:rPr>
        <w:rFonts w:ascii="Courier New" w:hAnsi="Courier New" w:hint="default"/>
      </w:rPr>
    </w:lvl>
    <w:lvl w:ilvl="8" w:tplc="D0CCAE8C">
      <w:start w:val="1"/>
      <w:numFmt w:val="bullet"/>
      <w:lvlText w:val=""/>
      <w:lvlJc w:val="left"/>
      <w:pPr>
        <w:ind w:left="6480" w:hanging="360"/>
      </w:pPr>
      <w:rPr>
        <w:rFonts w:ascii="Wingdings" w:hAnsi="Wingdings" w:hint="default"/>
      </w:rPr>
    </w:lvl>
  </w:abstractNum>
  <w:abstractNum w:abstractNumId="65" w15:restartNumberingAfterBreak="0">
    <w:nsid w:val="2A20454F"/>
    <w:multiLevelType w:val="hybridMultilevel"/>
    <w:tmpl w:val="40E02C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2A442F38"/>
    <w:multiLevelType w:val="multilevel"/>
    <w:tmpl w:val="736A2B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A7A1ADC"/>
    <w:multiLevelType w:val="hybridMultilevel"/>
    <w:tmpl w:val="FBA810DE"/>
    <w:lvl w:ilvl="0" w:tplc="8FC02F42">
      <w:start w:val="1"/>
      <w:numFmt w:val="bullet"/>
      <w:lvlText w:val=""/>
      <w:lvlJc w:val="left"/>
      <w:pPr>
        <w:ind w:left="720" w:hanging="360"/>
      </w:pPr>
      <w:rPr>
        <w:rFonts w:ascii="Symbol" w:hAnsi="Symbol" w:hint="default"/>
      </w:rPr>
    </w:lvl>
    <w:lvl w:ilvl="1" w:tplc="8716E210">
      <w:start w:val="1"/>
      <w:numFmt w:val="bullet"/>
      <w:lvlText w:val="o"/>
      <w:lvlJc w:val="left"/>
      <w:pPr>
        <w:ind w:left="1440" w:hanging="360"/>
      </w:pPr>
      <w:rPr>
        <w:rFonts w:ascii="Courier New" w:hAnsi="Courier New" w:hint="default"/>
      </w:rPr>
    </w:lvl>
    <w:lvl w:ilvl="2" w:tplc="16868D04">
      <w:start w:val="1"/>
      <w:numFmt w:val="bullet"/>
      <w:lvlText w:val=""/>
      <w:lvlJc w:val="left"/>
      <w:pPr>
        <w:ind w:left="2160" w:hanging="360"/>
      </w:pPr>
      <w:rPr>
        <w:rFonts w:ascii="Wingdings" w:hAnsi="Wingdings" w:hint="default"/>
      </w:rPr>
    </w:lvl>
    <w:lvl w:ilvl="3" w:tplc="4F225C22">
      <w:start w:val="1"/>
      <w:numFmt w:val="bullet"/>
      <w:lvlText w:val=""/>
      <w:lvlJc w:val="left"/>
      <w:pPr>
        <w:ind w:left="2880" w:hanging="360"/>
      </w:pPr>
      <w:rPr>
        <w:rFonts w:ascii="Symbol" w:hAnsi="Symbol" w:hint="default"/>
      </w:rPr>
    </w:lvl>
    <w:lvl w:ilvl="4" w:tplc="E51E6E32">
      <w:start w:val="1"/>
      <w:numFmt w:val="bullet"/>
      <w:lvlText w:val="o"/>
      <w:lvlJc w:val="left"/>
      <w:pPr>
        <w:ind w:left="3600" w:hanging="360"/>
      </w:pPr>
      <w:rPr>
        <w:rFonts w:ascii="Courier New" w:hAnsi="Courier New" w:hint="default"/>
      </w:rPr>
    </w:lvl>
    <w:lvl w:ilvl="5" w:tplc="0B343254">
      <w:start w:val="1"/>
      <w:numFmt w:val="bullet"/>
      <w:lvlText w:val=""/>
      <w:lvlJc w:val="left"/>
      <w:pPr>
        <w:ind w:left="4320" w:hanging="360"/>
      </w:pPr>
      <w:rPr>
        <w:rFonts w:ascii="Wingdings" w:hAnsi="Wingdings" w:hint="default"/>
      </w:rPr>
    </w:lvl>
    <w:lvl w:ilvl="6" w:tplc="0FFC72BC">
      <w:start w:val="1"/>
      <w:numFmt w:val="bullet"/>
      <w:lvlText w:val=""/>
      <w:lvlJc w:val="left"/>
      <w:pPr>
        <w:ind w:left="5040" w:hanging="360"/>
      </w:pPr>
      <w:rPr>
        <w:rFonts w:ascii="Symbol" w:hAnsi="Symbol" w:hint="default"/>
      </w:rPr>
    </w:lvl>
    <w:lvl w:ilvl="7" w:tplc="12E8C5B0">
      <w:start w:val="1"/>
      <w:numFmt w:val="bullet"/>
      <w:lvlText w:val="o"/>
      <w:lvlJc w:val="left"/>
      <w:pPr>
        <w:ind w:left="5760" w:hanging="360"/>
      </w:pPr>
      <w:rPr>
        <w:rFonts w:ascii="Courier New" w:hAnsi="Courier New" w:hint="default"/>
      </w:rPr>
    </w:lvl>
    <w:lvl w:ilvl="8" w:tplc="9CDE993C">
      <w:start w:val="1"/>
      <w:numFmt w:val="bullet"/>
      <w:lvlText w:val=""/>
      <w:lvlJc w:val="left"/>
      <w:pPr>
        <w:ind w:left="6480" w:hanging="360"/>
      </w:pPr>
      <w:rPr>
        <w:rFonts w:ascii="Wingdings" w:hAnsi="Wingdings" w:hint="default"/>
      </w:rPr>
    </w:lvl>
  </w:abstractNum>
  <w:abstractNum w:abstractNumId="68" w15:restartNumberingAfterBreak="0">
    <w:nsid w:val="2B1A9A02"/>
    <w:multiLevelType w:val="hybridMultilevel"/>
    <w:tmpl w:val="98624D3E"/>
    <w:lvl w:ilvl="0" w:tplc="911EC406">
      <w:start w:val="1"/>
      <w:numFmt w:val="bullet"/>
      <w:lvlText w:val="·"/>
      <w:lvlJc w:val="left"/>
      <w:pPr>
        <w:ind w:left="720" w:hanging="360"/>
      </w:pPr>
      <w:rPr>
        <w:rFonts w:ascii="Symbol" w:hAnsi="Symbol" w:hint="default"/>
      </w:rPr>
    </w:lvl>
    <w:lvl w:ilvl="1" w:tplc="B7105914">
      <w:start w:val="1"/>
      <w:numFmt w:val="bullet"/>
      <w:lvlText w:val="o"/>
      <w:lvlJc w:val="left"/>
      <w:pPr>
        <w:ind w:left="1440" w:hanging="360"/>
      </w:pPr>
      <w:rPr>
        <w:rFonts w:ascii="Courier New" w:hAnsi="Courier New" w:hint="default"/>
      </w:rPr>
    </w:lvl>
    <w:lvl w:ilvl="2" w:tplc="BE8805D8">
      <w:start w:val="1"/>
      <w:numFmt w:val="bullet"/>
      <w:lvlText w:val=""/>
      <w:lvlJc w:val="left"/>
      <w:pPr>
        <w:ind w:left="2160" w:hanging="360"/>
      </w:pPr>
      <w:rPr>
        <w:rFonts w:ascii="Wingdings" w:hAnsi="Wingdings" w:hint="default"/>
      </w:rPr>
    </w:lvl>
    <w:lvl w:ilvl="3" w:tplc="7C34380C">
      <w:start w:val="1"/>
      <w:numFmt w:val="bullet"/>
      <w:lvlText w:val=""/>
      <w:lvlJc w:val="left"/>
      <w:pPr>
        <w:ind w:left="2880" w:hanging="360"/>
      </w:pPr>
      <w:rPr>
        <w:rFonts w:ascii="Symbol" w:hAnsi="Symbol" w:hint="default"/>
      </w:rPr>
    </w:lvl>
    <w:lvl w:ilvl="4" w:tplc="8F1249A6">
      <w:start w:val="1"/>
      <w:numFmt w:val="bullet"/>
      <w:lvlText w:val="o"/>
      <w:lvlJc w:val="left"/>
      <w:pPr>
        <w:ind w:left="3600" w:hanging="360"/>
      </w:pPr>
      <w:rPr>
        <w:rFonts w:ascii="Courier New" w:hAnsi="Courier New" w:hint="default"/>
      </w:rPr>
    </w:lvl>
    <w:lvl w:ilvl="5" w:tplc="E1447472">
      <w:start w:val="1"/>
      <w:numFmt w:val="bullet"/>
      <w:lvlText w:val=""/>
      <w:lvlJc w:val="left"/>
      <w:pPr>
        <w:ind w:left="4320" w:hanging="360"/>
      </w:pPr>
      <w:rPr>
        <w:rFonts w:ascii="Wingdings" w:hAnsi="Wingdings" w:hint="default"/>
      </w:rPr>
    </w:lvl>
    <w:lvl w:ilvl="6" w:tplc="D50E04FA">
      <w:start w:val="1"/>
      <w:numFmt w:val="bullet"/>
      <w:lvlText w:val=""/>
      <w:lvlJc w:val="left"/>
      <w:pPr>
        <w:ind w:left="5040" w:hanging="360"/>
      </w:pPr>
      <w:rPr>
        <w:rFonts w:ascii="Symbol" w:hAnsi="Symbol" w:hint="default"/>
      </w:rPr>
    </w:lvl>
    <w:lvl w:ilvl="7" w:tplc="695C8E78">
      <w:start w:val="1"/>
      <w:numFmt w:val="bullet"/>
      <w:lvlText w:val="o"/>
      <w:lvlJc w:val="left"/>
      <w:pPr>
        <w:ind w:left="5760" w:hanging="360"/>
      </w:pPr>
      <w:rPr>
        <w:rFonts w:ascii="Courier New" w:hAnsi="Courier New" w:hint="default"/>
      </w:rPr>
    </w:lvl>
    <w:lvl w:ilvl="8" w:tplc="3EACDD02">
      <w:start w:val="1"/>
      <w:numFmt w:val="bullet"/>
      <w:lvlText w:val=""/>
      <w:lvlJc w:val="left"/>
      <w:pPr>
        <w:ind w:left="6480" w:hanging="360"/>
      </w:pPr>
      <w:rPr>
        <w:rFonts w:ascii="Wingdings" w:hAnsi="Wingdings" w:hint="default"/>
      </w:rPr>
    </w:lvl>
  </w:abstractNum>
  <w:abstractNum w:abstractNumId="69" w15:restartNumberingAfterBreak="0">
    <w:nsid w:val="2C20AB64"/>
    <w:multiLevelType w:val="hybridMultilevel"/>
    <w:tmpl w:val="2B90972A"/>
    <w:lvl w:ilvl="0" w:tplc="C4822F76">
      <w:start w:val="1"/>
      <w:numFmt w:val="bullet"/>
      <w:lvlText w:val=""/>
      <w:lvlJc w:val="left"/>
      <w:pPr>
        <w:ind w:left="720" w:hanging="360"/>
      </w:pPr>
      <w:rPr>
        <w:rFonts w:ascii="Symbol" w:hAnsi="Symbol" w:hint="default"/>
      </w:rPr>
    </w:lvl>
    <w:lvl w:ilvl="1" w:tplc="40F8E366">
      <w:start w:val="1"/>
      <w:numFmt w:val="bullet"/>
      <w:lvlText w:val="o"/>
      <w:lvlJc w:val="left"/>
      <w:pPr>
        <w:ind w:left="1440" w:hanging="360"/>
      </w:pPr>
      <w:rPr>
        <w:rFonts w:ascii="Courier New" w:hAnsi="Courier New" w:hint="default"/>
      </w:rPr>
    </w:lvl>
    <w:lvl w:ilvl="2" w:tplc="619E5E8A">
      <w:start w:val="1"/>
      <w:numFmt w:val="bullet"/>
      <w:lvlText w:val=""/>
      <w:lvlJc w:val="left"/>
      <w:pPr>
        <w:ind w:left="2160" w:hanging="360"/>
      </w:pPr>
      <w:rPr>
        <w:rFonts w:ascii="Wingdings" w:hAnsi="Wingdings" w:hint="default"/>
      </w:rPr>
    </w:lvl>
    <w:lvl w:ilvl="3" w:tplc="4F6C72AC">
      <w:start w:val="1"/>
      <w:numFmt w:val="bullet"/>
      <w:lvlText w:val=""/>
      <w:lvlJc w:val="left"/>
      <w:pPr>
        <w:ind w:left="2880" w:hanging="360"/>
      </w:pPr>
      <w:rPr>
        <w:rFonts w:ascii="Symbol" w:hAnsi="Symbol" w:hint="default"/>
      </w:rPr>
    </w:lvl>
    <w:lvl w:ilvl="4" w:tplc="B6740D1C">
      <w:start w:val="1"/>
      <w:numFmt w:val="bullet"/>
      <w:lvlText w:val="o"/>
      <w:lvlJc w:val="left"/>
      <w:pPr>
        <w:ind w:left="3600" w:hanging="360"/>
      </w:pPr>
      <w:rPr>
        <w:rFonts w:ascii="Courier New" w:hAnsi="Courier New" w:hint="default"/>
      </w:rPr>
    </w:lvl>
    <w:lvl w:ilvl="5" w:tplc="428AF324">
      <w:start w:val="1"/>
      <w:numFmt w:val="bullet"/>
      <w:lvlText w:val=""/>
      <w:lvlJc w:val="left"/>
      <w:pPr>
        <w:ind w:left="4320" w:hanging="360"/>
      </w:pPr>
      <w:rPr>
        <w:rFonts w:ascii="Wingdings" w:hAnsi="Wingdings" w:hint="default"/>
      </w:rPr>
    </w:lvl>
    <w:lvl w:ilvl="6" w:tplc="407EB60E">
      <w:start w:val="1"/>
      <w:numFmt w:val="bullet"/>
      <w:lvlText w:val=""/>
      <w:lvlJc w:val="left"/>
      <w:pPr>
        <w:ind w:left="5040" w:hanging="360"/>
      </w:pPr>
      <w:rPr>
        <w:rFonts w:ascii="Symbol" w:hAnsi="Symbol" w:hint="default"/>
      </w:rPr>
    </w:lvl>
    <w:lvl w:ilvl="7" w:tplc="D8EA2410">
      <w:start w:val="1"/>
      <w:numFmt w:val="bullet"/>
      <w:lvlText w:val="o"/>
      <w:lvlJc w:val="left"/>
      <w:pPr>
        <w:ind w:left="5760" w:hanging="360"/>
      </w:pPr>
      <w:rPr>
        <w:rFonts w:ascii="Courier New" w:hAnsi="Courier New" w:hint="default"/>
      </w:rPr>
    </w:lvl>
    <w:lvl w:ilvl="8" w:tplc="C096F134">
      <w:start w:val="1"/>
      <w:numFmt w:val="bullet"/>
      <w:lvlText w:val=""/>
      <w:lvlJc w:val="left"/>
      <w:pPr>
        <w:ind w:left="6480" w:hanging="360"/>
      </w:pPr>
      <w:rPr>
        <w:rFonts w:ascii="Wingdings" w:hAnsi="Wingdings" w:hint="default"/>
      </w:rPr>
    </w:lvl>
  </w:abstractNum>
  <w:abstractNum w:abstractNumId="70" w15:restartNumberingAfterBreak="0">
    <w:nsid w:val="2C3D573D"/>
    <w:multiLevelType w:val="hybridMultilevel"/>
    <w:tmpl w:val="16CE438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1" w15:restartNumberingAfterBreak="0">
    <w:nsid w:val="2D0F485F"/>
    <w:multiLevelType w:val="hybridMultilevel"/>
    <w:tmpl w:val="51C8E9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2" w15:restartNumberingAfterBreak="0">
    <w:nsid w:val="2F150282"/>
    <w:multiLevelType w:val="hybridMultilevel"/>
    <w:tmpl w:val="A98CD3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3" w15:restartNumberingAfterBreak="0">
    <w:nsid w:val="2F7D1C5D"/>
    <w:multiLevelType w:val="hybridMultilevel"/>
    <w:tmpl w:val="B9C8C0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4" w15:restartNumberingAfterBreak="0">
    <w:nsid w:val="2FCED804"/>
    <w:multiLevelType w:val="hybridMultilevel"/>
    <w:tmpl w:val="41D27BDA"/>
    <w:lvl w:ilvl="0" w:tplc="CB364B22">
      <w:start w:val="1"/>
      <w:numFmt w:val="bullet"/>
      <w:lvlText w:val=""/>
      <w:lvlJc w:val="left"/>
      <w:pPr>
        <w:ind w:left="720" w:hanging="360"/>
      </w:pPr>
      <w:rPr>
        <w:rFonts w:ascii="Symbol" w:hAnsi="Symbol" w:hint="default"/>
      </w:rPr>
    </w:lvl>
    <w:lvl w:ilvl="1" w:tplc="B22019E8">
      <w:start w:val="1"/>
      <w:numFmt w:val="bullet"/>
      <w:lvlText w:val="o"/>
      <w:lvlJc w:val="left"/>
      <w:pPr>
        <w:ind w:left="1440" w:hanging="360"/>
      </w:pPr>
      <w:rPr>
        <w:rFonts w:ascii="Courier New" w:hAnsi="Courier New" w:hint="default"/>
      </w:rPr>
    </w:lvl>
    <w:lvl w:ilvl="2" w:tplc="60E0C96E">
      <w:start w:val="1"/>
      <w:numFmt w:val="bullet"/>
      <w:lvlText w:val=""/>
      <w:lvlJc w:val="left"/>
      <w:pPr>
        <w:ind w:left="2160" w:hanging="360"/>
      </w:pPr>
      <w:rPr>
        <w:rFonts w:ascii="Wingdings" w:hAnsi="Wingdings" w:hint="default"/>
      </w:rPr>
    </w:lvl>
    <w:lvl w:ilvl="3" w:tplc="2982E218">
      <w:start w:val="1"/>
      <w:numFmt w:val="bullet"/>
      <w:lvlText w:val=""/>
      <w:lvlJc w:val="left"/>
      <w:pPr>
        <w:ind w:left="2880" w:hanging="360"/>
      </w:pPr>
      <w:rPr>
        <w:rFonts w:ascii="Symbol" w:hAnsi="Symbol" w:hint="default"/>
      </w:rPr>
    </w:lvl>
    <w:lvl w:ilvl="4" w:tplc="399A494E">
      <w:start w:val="1"/>
      <w:numFmt w:val="bullet"/>
      <w:lvlText w:val="o"/>
      <w:lvlJc w:val="left"/>
      <w:pPr>
        <w:ind w:left="3600" w:hanging="360"/>
      </w:pPr>
      <w:rPr>
        <w:rFonts w:ascii="Courier New" w:hAnsi="Courier New" w:hint="default"/>
      </w:rPr>
    </w:lvl>
    <w:lvl w:ilvl="5" w:tplc="C3BCAF9E">
      <w:start w:val="1"/>
      <w:numFmt w:val="bullet"/>
      <w:lvlText w:val=""/>
      <w:lvlJc w:val="left"/>
      <w:pPr>
        <w:ind w:left="4320" w:hanging="360"/>
      </w:pPr>
      <w:rPr>
        <w:rFonts w:ascii="Wingdings" w:hAnsi="Wingdings" w:hint="default"/>
      </w:rPr>
    </w:lvl>
    <w:lvl w:ilvl="6" w:tplc="B9F47548">
      <w:start w:val="1"/>
      <w:numFmt w:val="bullet"/>
      <w:lvlText w:val=""/>
      <w:lvlJc w:val="left"/>
      <w:pPr>
        <w:ind w:left="5040" w:hanging="360"/>
      </w:pPr>
      <w:rPr>
        <w:rFonts w:ascii="Symbol" w:hAnsi="Symbol" w:hint="default"/>
      </w:rPr>
    </w:lvl>
    <w:lvl w:ilvl="7" w:tplc="A864A79E">
      <w:start w:val="1"/>
      <w:numFmt w:val="bullet"/>
      <w:lvlText w:val="o"/>
      <w:lvlJc w:val="left"/>
      <w:pPr>
        <w:ind w:left="5760" w:hanging="360"/>
      </w:pPr>
      <w:rPr>
        <w:rFonts w:ascii="Courier New" w:hAnsi="Courier New" w:hint="default"/>
      </w:rPr>
    </w:lvl>
    <w:lvl w:ilvl="8" w:tplc="F000E55C">
      <w:start w:val="1"/>
      <w:numFmt w:val="bullet"/>
      <w:lvlText w:val=""/>
      <w:lvlJc w:val="left"/>
      <w:pPr>
        <w:ind w:left="6480" w:hanging="360"/>
      </w:pPr>
      <w:rPr>
        <w:rFonts w:ascii="Wingdings" w:hAnsi="Wingdings" w:hint="default"/>
      </w:rPr>
    </w:lvl>
  </w:abstractNum>
  <w:abstractNum w:abstractNumId="75" w15:restartNumberingAfterBreak="0">
    <w:nsid w:val="312A22BC"/>
    <w:multiLevelType w:val="hybridMultilevel"/>
    <w:tmpl w:val="752EE9CA"/>
    <w:lvl w:ilvl="0" w:tplc="71F2AD12">
      <w:start w:val="1"/>
      <w:numFmt w:val="bullet"/>
      <w:lvlText w:val=""/>
      <w:lvlJc w:val="left"/>
      <w:pPr>
        <w:ind w:left="720" w:hanging="360"/>
      </w:pPr>
      <w:rPr>
        <w:rFonts w:ascii="Symbol" w:hAnsi="Symbol" w:hint="default"/>
      </w:rPr>
    </w:lvl>
    <w:lvl w:ilvl="1" w:tplc="FF4EF506">
      <w:start w:val="1"/>
      <w:numFmt w:val="bullet"/>
      <w:lvlText w:val="o"/>
      <w:lvlJc w:val="left"/>
      <w:pPr>
        <w:ind w:left="1440" w:hanging="360"/>
      </w:pPr>
      <w:rPr>
        <w:rFonts w:ascii="Courier New" w:hAnsi="Courier New" w:hint="default"/>
      </w:rPr>
    </w:lvl>
    <w:lvl w:ilvl="2" w:tplc="6CCC6F10">
      <w:start w:val="1"/>
      <w:numFmt w:val="bullet"/>
      <w:lvlText w:val=""/>
      <w:lvlJc w:val="left"/>
      <w:pPr>
        <w:ind w:left="2160" w:hanging="360"/>
      </w:pPr>
      <w:rPr>
        <w:rFonts w:ascii="Wingdings" w:hAnsi="Wingdings" w:hint="default"/>
      </w:rPr>
    </w:lvl>
    <w:lvl w:ilvl="3" w:tplc="2AAEDE30">
      <w:start w:val="1"/>
      <w:numFmt w:val="bullet"/>
      <w:lvlText w:val=""/>
      <w:lvlJc w:val="left"/>
      <w:pPr>
        <w:ind w:left="2880" w:hanging="360"/>
      </w:pPr>
      <w:rPr>
        <w:rFonts w:ascii="Symbol" w:hAnsi="Symbol" w:hint="default"/>
      </w:rPr>
    </w:lvl>
    <w:lvl w:ilvl="4" w:tplc="94808614">
      <w:start w:val="1"/>
      <w:numFmt w:val="bullet"/>
      <w:lvlText w:val="o"/>
      <w:lvlJc w:val="left"/>
      <w:pPr>
        <w:ind w:left="3600" w:hanging="360"/>
      </w:pPr>
      <w:rPr>
        <w:rFonts w:ascii="Courier New" w:hAnsi="Courier New" w:hint="default"/>
      </w:rPr>
    </w:lvl>
    <w:lvl w:ilvl="5" w:tplc="0ED43F3C">
      <w:start w:val="1"/>
      <w:numFmt w:val="bullet"/>
      <w:lvlText w:val=""/>
      <w:lvlJc w:val="left"/>
      <w:pPr>
        <w:ind w:left="4320" w:hanging="360"/>
      </w:pPr>
      <w:rPr>
        <w:rFonts w:ascii="Wingdings" w:hAnsi="Wingdings" w:hint="default"/>
      </w:rPr>
    </w:lvl>
    <w:lvl w:ilvl="6" w:tplc="62BADE36">
      <w:start w:val="1"/>
      <w:numFmt w:val="bullet"/>
      <w:lvlText w:val=""/>
      <w:lvlJc w:val="left"/>
      <w:pPr>
        <w:ind w:left="5040" w:hanging="360"/>
      </w:pPr>
      <w:rPr>
        <w:rFonts w:ascii="Symbol" w:hAnsi="Symbol" w:hint="default"/>
      </w:rPr>
    </w:lvl>
    <w:lvl w:ilvl="7" w:tplc="3B18513C">
      <w:start w:val="1"/>
      <w:numFmt w:val="bullet"/>
      <w:lvlText w:val="o"/>
      <w:lvlJc w:val="left"/>
      <w:pPr>
        <w:ind w:left="5760" w:hanging="360"/>
      </w:pPr>
      <w:rPr>
        <w:rFonts w:ascii="Courier New" w:hAnsi="Courier New" w:hint="default"/>
      </w:rPr>
    </w:lvl>
    <w:lvl w:ilvl="8" w:tplc="F5EE3612">
      <w:start w:val="1"/>
      <w:numFmt w:val="bullet"/>
      <w:lvlText w:val=""/>
      <w:lvlJc w:val="left"/>
      <w:pPr>
        <w:ind w:left="6480" w:hanging="360"/>
      </w:pPr>
      <w:rPr>
        <w:rFonts w:ascii="Wingdings" w:hAnsi="Wingdings" w:hint="default"/>
      </w:rPr>
    </w:lvl>
  </w:abstractNum>
  <w:abstractNum w:abstractNumId="76" w15:restartNumberingAfterBreak="0">
    <w:nsid w:val="31612242"/>
    <w:multiLevelType w:val="hybridMultilevel"/>
    <w:tmpl w:val="D688B2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319E37CF"/>
    <w:multiLevelType w:val="hybridMultilevel"/>
    <w:tmpl w:val="89B2F5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8" w15:restartNumberingAfterBreak="0">
    <w:nsid w:val="323E3EB6"/>
    <w:multiLevelType w:val="hybridMultilevel"/>
    <w:tmpl w:val="1D1E64C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9" w15:restartNumberingAfterBreak="0">
    <w:nsid w:val="3270F49E"/>
    <w:multiLevelType w:val="hybridMultilevel"/>
    <w:tmpl w:val="5F3AB806"/>
    <w:lvl w:ilvl="0" w:tplc="340E8A3E">
      <w:start w:val="1"/>
      <w:numFmt w:val="bullet"/>
      <w:lvlText w:val=""/>
      <w:lvlJc w:val="left"/>
      <w:pPr>
        <w:ind w:left="720" w:hanging="360"/>
      </w:pPr>
      <w:rPr>
        <w:rFonts w:ascii="Symbol" w:hAnsi="Symbol" w:hint="default"/>
      </w:rPr>
    </w:lvl>
    <w:lvl w:ilvl="1" w:tplc="142408DE">
      <w:start w:val="1"/>
      <w:numFmt w:val="bullet"/>
      <w:lvlText w:val="o"/>
      <w:lvlJc w:val="left"/>
      <w:pPr>
        <w:ind w:left="1440" w:hanging="360"/>
      </w:pPr>
      <w:rPr>
        <w:rFonts w:ascii="Courier New" w:hAnsi="Courier New" w:hint="default"/>
      </w:rPr>
    </w:lvl>
    <w:lvl w:ilvl="2" w:tplc="A30A4D0E">
      <w:start w:val="1"/>
      <w:numFmt w:val="bullet"/>
      <w:lvlText w:val=""/>
      <w:lvlJc w:val="left"/>
      <w:pPr>
        <w:ind w:left="2160" w:hanging="360"/>
      </w:pPr>
      <w:rPr>
        <w:rFonts w:ascii="Wingdings" w:hAnsi="Wingdings" w:hint="default"/>
      </w:rPr>
    </w:lvl>
    <w:lvl w:ilvl="3" w:tplc="89D2C704">
      <w:start w:val="1"/>
      <w:numFmt w:val="bullet"/>
      <w:lvlText w:val=""/>
      <w:lvlJc w:val="left"/>
      <w:pPr>
        <w:ind w:left="2880" w:hanging="360"/>
      </w:pPr>
      <w:rPr>
        <w:rFonts w:ascii="Symbol" w:hAnsi="Symbol" w:hint="default"/>
      </w:rPr>
    </w:lvl>
    <w:lvl w:ilvl="4" w:tplc="68CCF3D8">
      <w:start w:val="1"/>
      <w:numFmt w:val="bullet"/>
      <w:lvlText w:val="o"/>
      <w:lvlJc w:val="left"/>
      <w:pPr>
        <w:ind w:left="3600" w:hanging="360"/>
      </w:pPr>
      <w:rPr>
        <w:rFonts w:ascii="Courier New" w:hAnsi="Courier New" w:hint="default"/>
      </w:rPr>
    </w:lvl>
    <w:lvl w:ilvl="5" w:tplc="5A6AE89C">
      <w:start w:val="1"/>
      <w:numFmt w:val="bullet"/>
      <w:lvlText w:val=""/>
      <w:lvlJc w:val="left"/>
      <w:pPr>
        <w:ind w:left="4320" w:hanging="360"/>
      </w:pPr>
      <w:rPr>
        <w:rFonts w:ascii="Wingdings" w:hAnsi="Wingdings" w:hint="default"/>
      </w:rPr>
    </w:lvl>
    <w:lvl w:ilvl="6" w:tplc="55E8309A">
      <w:start w:val="1"/>
      <w:numFmt w:val="bullet"/>
      <w:lvlText w:val=""/>
      <w:lvlJc w:val="left"/>
      <w:pPr>
        <w:ind w:left="5040" w:hanging="360"/>
      </w:pPr>
      <w:rPr>
        <w:rFonts w:ascii="Symbol" w:hAnsi="Symbol" w:hint="default"/>
      </w:rPr>
    </w:lvl>
    <w:lvl w:ilvl="7" w:tplc="E982E72E">
      <w:start w:val="1"/>
      <w:numFmt w:val="bullet"/>
      <w:lvlText w:val="o"/>
      <w:lvlJc w:val="left"/>
      <w:pPr>
        <w:ind w:left="5760" w:hanging="360"/>
      </w:pPr>
      <w:rPr>
        <w:rFonts w:ascii="Courier New" w:hAnsi="Courier New" w:hint="default"/>
      </w:rPr>
    </w:lvl>
    <w:lvl w:ilvl="8" w:tplc="56F66CF8">
      <w:start w:val="1"/>
      <w:numFmt w:val="bullet"/>
      <w:lvlText w:val=""/>
      <w:lvlJc w:val="left"/>
      <w:pPr>
        <w:ind w:left="6480" w:hanging="360"/>
      </w:pPr>
      <w:rPr>
        <w:rFonts w:ascii="Wingdings" w:hAnsi="Wingdings" w:hint="default"/>
      </w:rPr>
    </w:lvl>
  </w:abstractNum>
  <w:abstractNum w:abstractNumId="80" w15:restartNumberingAfterBreak="0">
    <w:nsid w:val="32B75E54"/>
    <w:multiLevelType w:val="hybridMultilevel"/>
    <w:tmpl w:val="0AEEAF5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1" w15:restartNumberingAfterBreak="0">
    <w:nsid w:val="32DE36CE"/>
    <w:multiLevelType w:val="multilevel"/>
    <w:tmpl w:val="9B3003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32846D1"/>
    <w:multiLevelType w:val="hybridMultilevel"/>
    <w:tmpl w:val="FB4673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3" w15:restartNumberingAfterBreak="0">
    <w:nsid w:val="34142438"/>
    <w:multiLevelType w:val="multilevel"/>
    <w:tmpl w:val="4E00ED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4C1093A"/>
    <w:multiLevelType w:val="hybridMultilevel"/>
    <w:tmpl w:val="4E7C62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5" w15:restartNumberingAfterBreak="0">
    <w:nsid w:val="356AD95F"/>
    <w:multiLevelType w:val="hybridMultilevel"/>
    <w:tmpl w:val="F4E0E4A6"/>
    <w:lvl w:ilvl="0" w:tplc="428C867A">
      <w:start w:val="1"/>
      <w:numFmt w:val="bullet"/>
      <w:lvlText w:val=""/>
      <w:lvlJc w:val="left"/>
      <w:pPr>
        <w:ind w:left="720" w:hanging="360"/>
      </w:pPr>
      <w:rPr>
        <w:rFonts w:ascii="Symbol" w:hAnsi="Symbol" w:hint="default"/>
      </w:rPr>
    </w:lvl>
    <w:lvl w:ilvl="1" w:tplc="82BE3E6C">
      <w:start w:val="1"/>
      <w:numFmt w:val="bullet"/>
      <w:lvlText w:val="o"/>
      <w:lvlJc w:val="left"/>
      <w:pPr>
        <w:ind w:left="1440" w:hanging="360"/>
      </w:pPr>
      <w:rPr>
        <w:rFonts w:ascii="Courier New" w:hAnsi="Courier New" w:hint="default"/>
      </w:rPr>
    </w:lvl>
    <w:lvl w:ilvl="2" w:tplc="1548DAF8">
      <w:start w:val="1"/>
      <w:numFmt w:val="bullet"/>
      <w:lvlText w:val=""/>
      <w:lvlJc w:val="left"/>
      <w:pPr>
        <w:ind w:left="2160" w:hanging="360"/>
      </w:pPr>
      <w:rPr>
        <w:rFonts w:ascii="Wingdings" w:hAnsi="Wingdings" w:hint="default"/>
      </w:rPr>
    </w:lvl>
    <w:lvl w:ilvl="3" w:tplc="0AB29600">
      <w:start w:val="1"/>
      <w:numFmt w:val="bullet"/>
      <w:lvlText w:val=""/>
      <w:lvlJc w:val="left"/>
      <w:pPr>
        <w:ind w:left="2880" w:hanging="360"/>
      </w:pPr>
      <w:rPr>
        <w:rFonts w:ascii="Symbol" w:hAnsi="Symbol" w:hint="default"/>
      </w:rPr>
    </w:lvl>
    <w:lvl w:ilvl="4" w:tplc="1B8AEC04">
      <w:start w:val="1"/>
      <w:numFmt w:val="bullet"/>
      <w:lvlText w:val="o"/>
      <w:lvlJc w:val="left"/>
      <w:pPr>
        <w:ind w:left="3600" w:hanging="360"/>
      </w:pPr>
      <w:rPr>
        <w:rFonts w:ascii="Courier New" w:hAnsi="Courier New" w:hint="default"/>
      </w:rPr>
    </w:lvl>
    <w:lvl w:ilvl="5" w:tplc="144C1776">
      <w:start w:val="1"/>
      <w:numFmt w:val="bullet"/>
      <w:lvlText w:val=""/>
      <w:lvlJc w:val="left"/>
      <w:pPr>
        <w:ind w:left="4320" w:hanging="360"/>
      </w:pPr>
      <w:rPr>
        <w:rFonts w:ascii="Wingdings" w:hAnsi="Wingdings" w:hint="default"/>
      </w:rPr>
    </w:lvl>
    <w:lvl w:ilvl="6" w:tplc="6D70C0A4">
      <w:start w:val="1"/>
      <w:numFmt w:val="bullet"/>
      <w:lvlText w:val=""/>
      <w:lvlJc w:val="left"/>
      <w:pPr>
        <w:ind w:left="5040" w:hanging="360"/>
      </w:pPr>
      <w:rPr>
        <w:rFonts w:ascii="Symbol" w:hAnsi="Symbol" w:hint="default"/>
      </w:rPr>
    </w:lvl>
    <w:lvl w:ilvl="7" w:tplc="FEC08E8C">
      <w:start w:val="1"/>
      <w:numFmt w:val="bullet"/>
      <w:lvlText w:val="o"/>
      <w:lvlJc w:val="left"/>
      <w:pPr>
        <w:ind w:left="5760" w:hanging="360"/>
      </w:pPr>
      <w:rPr>
        <w:rFonts w:ascii="Courier New" w:hAnsi="Courier New" w:hint="default"/>
      </w:rPr>
    </w:lvl>
    <w:lvl w:ilvl="8" w:tplc="FE662696">
      <w:start w:val="1"/>
      <w:numFmt w:val="bullet"/>
      <w:lvlText w:val=""/>
      <w:lvlJc w:val="left"/>
      <w:pPr>
        <w:ind w:left="6480" w:hanging="360"/>
      </w:pPr>
      <w:rPr>
        <w:rFonts w:ascii="Wingdings" w:hAnsi="Wingdings" w:hint="default"/>
      </w:rPr>
    </w:lvl>
  </w:abstractNum>
  <w:abstractNum w:abstractNumId="86" w15:restartNumberingAfterBreak="0">
    <w:nsid w:val="35A707BB"/>
    <w:multiLevelType w:val="hybridMultilevel"/>
    <w:tmpl w:val="9F505B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7" w15:restartNumberingAfterBreak="0">
    <w:nsid w:val="387527E5"/>
    <w:multiLevelType w:val="hybridMultilevel"/>
    <w:tmpl w:val="584CC38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38862ACF"/>
    <w:multiLevelType w:val="multilevel"/>
    <w:tmpl w:val="11CE6C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38A97516"/>
    <w:multiLevelType w:val="hybridMultilevel"/>
    <w:tmpl w:val="46F0B2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398AB54B"/>
    <w:multiLevelType w:val="hybridMultilevel"/>
    <w:tmpl w:val="E4926738"/>
    <w:lvl w:ilvl="0" w:tplc="5324F0CC">
      <w:start w:val="1"/>
      <w:numFmt w:val="bullet"/>
      <w:lvlText w:val=""/>
      <w:lvlJc w:val="left"/>
      <w:pPr>
        <w:ind w:left="720" w:hanging="360"/>
      </w:pPr>
      <w:rPr>
        <w:rFonts w:ascii="Symbol" w:hAnsi="Symbol" w:hint="default"/>
      </w:rPr>
    </w:lvl>
    <w:lvl w:ilvl="1" w:tplc="480C71A2">
      <w:start w:val="1"/>
      <w:numFmt w:val="bullet"/>
      <w:lvlText w:val="o"/>
      <w:lvlJc w:val="left"/>
      <w:pPr>
        <w:ind w:left="1440" w:hanging="360"/>
      </w:pPr>
      <w:rPr>
        <w:rFonts w:ascii="Courier New" w:hAnsi="Courier New" w:hint="default"/>
      </w:rPr>
    </w:lvl>
    <w:lvl w:ilvl="2" w:tplc="EEE68570">
      <w:start w:val="1"/>
      <w:numFmt w:val="bullet"/>
      <w:lvlText w:val=""/>
      <w:lvlJc w:val="left"/>
      <w:pPr>
        <w:ind w:left="2160" w:hanging="360"/>
      </w:pPr>
      <w:rPr>
        <w:rFonts w:ascii="Wingdings" w:hAnsi="Wingdings" w:hint="default"/>
      </w:rPr>
    </w:lvl>
    <w:lvl w:ilvl="3" w:tplc="AC0CF004">
      <w:start w:val="1"/>
      <w:numFmt w:val="bullet"/>
      <w:lvlText w:val=""/>
      <w:lvlJc w:val="left"/>
      <w:pPr>
        <w:ind w:left="2880" w:hanging="360"/>
      </w:pPr>
      <w:rPr>
        <w:rFonts w:ascii="Symbol" w:hAnsi="Symbol" w:hint="default"/>
      </w:rPr>
    </w:lvl>
    <w:lvl w:ilvl="4" w:tplc="8814DCA2">
      <w:start w:val="1"/>
      <w:numFmt w:val="bullet"/>
      <w:lvlText w:val="o"/>
      <w:lvlJc w:val="left"/>
      <w:pPr>
        <w:ind w:left="3600" w:hanging="360"/>
      </w:pPr>
      <w:rPr>
        <w:rFonts w:ascii="Courier New" w:hAnsi="Courier New" w:hint="default"/>
      </w:rPr>
    </w:lvl>
    <w:lvl w:ilvl="5" w:tplc="C2D6469E">
      <w:start w:val="1"/>
      <w:numFmt w:val="bullet"/>
      <w:lvlText w:val=""/>
      <w:lvlJc w:val="left"/>
      <w:pPr>
        <w:ind w:left="4320" w:hanging="360"/>
      </w:pPr>
      <w:rPr>
        <w:rFonts w:ascii="Wingdings" w:hAnsi="Wingdings" w:hint="default"/>
      </w:rPr>
    </w:lvl>
    <w:lvl w:ilvl="6" w:tplc="987407F6">
      <w:start w:val="1"/>
      <w:numFmt w:val="bullet"/>
      <w:lvlText w:val=""/>
      <w:lvlJc w:val="left"/>
      <w:pPr>
        <w:ind w:left="5040" w:hanging="360"/>
      </w:pPr>
      <w:rPr>
        <w:rFonts w:ascii="Symbol" w:hAnsi="Symbol" w:hint="default"/>
      </w:rPr>
    </w:lvl>
    <w:lvl w:ilvl="7" w:tplc="C46E6944">
      <w:start w:val="1"/>
      <w:numFmt w:val="bullet"/>
      <w:lvlText w:val="o"/>
      <w:lvlJc w:val="left"/>
      <w:pPr>
        <w:ind w:left="5760" w:hanging="360"/>
      </w:pPr>
      <w:rPr>
        <w:rFonts w:ascii="Courier New" w:hAnsi="Courier New" w:hint="default"/>
      </w:rPr>
    </w:lvl>
    <w:lvl w:ilvl="8" w:tplc="AC6AE262">
      <w:start w:val="1"/>
      <w:numFmt w:val="bullet"/>
      <w:lvlText w:val=""/>
      <w:lvlJc w:val="left"/>
      <w:pPr>
        <w:ind w:left="6480" w:hanging="360"/>
      </w:pPr>
      <w:rPr>
        <w:rFonts w:ascii="Wingdings" w:hAnsi="Wingdings" w:hint="default"/>
      </w:rPr>
    </w:lvl>
  </w:abstractNum>
  <w:abstractNum w:abstractNumId="91" w15:restartNumberingAfterBreak="0">
    <w:nsid w:val="3A0C796A"/>
    <w:multiLevelType w:val="hybridMultilevel"/>
    <w:tmpl w:val="F24CCCBC"/>
    <w:lvl w:ilvl="0" w:tplc="0478C018">
      <w:start w:val="1"/>
      <w:numFmt w:val="bullet"/>
      <w:lvlText w:val=""/>
      <w:lvlJc w:val="left"/>
      <w:pPr>
        <w:ind w:left="720" w:hanging="360"/>
      </w:pPr>
      <w:rPr>
        <w:rFonts w:ascii="Symbol" w:hAnsi="Symbol" w:hint="default"/>
      </w:rPr>
    </w:lvl>
    <w:lvl w:ilvl="1" w:tplc="1242D564">
      <w:start w:val="1"/>
      <w:numFmt w:val="bullet"/>
      <w:lvlText w:val="o"/>
      <w:lvlJc w:val="left"/>
      <w:pPr>
        <w:ind w:left="1440" w:hanging="360"/>
      </w:pPr>
      <w:rPr>
        <w:rFonts w:ascii="Courier New" w:hAnsi="Courier New" w:hint="default"/>
      </w:rPr>
    </w:lvl>
    <w:lvl w:ilvl="2" w:tplc="15B4062E">
      <w:start w:val="1"/>
      <w:numFmt w:val="bullet"/>
      <w:lvlText w:val=""/>
      <w:lvlJc w:val="left"/>
      <w:pPr>
        <w:ind w:left="2160" w:hanging="360"/>
      </w:pPr>
      <w:rPr>
        <w:rFonts w:ascii="Wingdings" w:hAnsi="Wingdings" w:hint="default"/>
      </w:rPr>
    </w:lvl>
    <w:lvl w:ilvl="3" w:tplc="73A285E8">
      <w:start w:val="1"/>
      <w:numFmt w:val="bullet"/>
      <w:lvlText w:val=""/>
      <w:lvlJc w:val="left"/>
      <w:pPr>
        <w:ind w:left="2880" w:hanging="360"/>
      </w:pPr>
      <w:rPr>
        <w:rFonts w:ascii="Symbol" w:hAnsi="Symbol" w:hint="default"/>
      </w:rPr>
    </w:lvl>
    <w:lvl w:ilvl="4" w:tplc="8A94F374">
      <w:start w:val="1"/>
      <w:numFmt w:val="bullet"/>
      <w:lvlText w:val="o"/>
      <w:lvlJc w:val="left"/>
      <w:pPr>
        <w:ind w:left="3600" w:hanging="360"/>
      </w:pPr>
      <w:rPr>
        <w:rFonts w:ascii="Courier New" w:hAnsi="Courier New" w:hint="default"/>
      </w:rPr>
    </w:lvl>
    <w:lvl w:ilvl="5" w:tplc="6AFA6CEA">
      <w:start w:val="1"/>
      <w:numFmt w:val="bullet"/>
      <w:lvlText w:val=""/>
      <w:lvlJc w:val="left"/>
      <w:pPr>
        <w:ind w:left="4320" w:hanging="360"/>
      </w:pPr>
      <w:rPr>
        <w:rFonts w:ascii="Wingdings" w:hAnsi="Wingdings" w:hint="default"/>
      </w:rPr>
    </w:lvl>
    <w:lvl w:ilvl="6" w:tplc="D4E87172">
      <w:start w:val="1"/>
      <w:numFmt w:val="bullet"/>
      <w:lvlText w:val=""/>
      <w:lvlJc w:val="left"/>
      <w:pPr>
        <w:ind w:left="5040" w:hanging="360"/>
      </w:pPr>
      <w:rPr>
        <w:rFonts w:ascii="Symbol" w:hAnsi="Symbol" w:hint="default"/>
      </w:rPr>
    </w:lvl>
    <w:lvl w:ilvl="7" w:tplc="A394D1BC">
      <w:start w:val="1"/>
      <w:numFmt w:val="bullet"/>
      <w:lvlText w:val="o"/>
      <w:lvlJc w:val="left"/>
      <w:pPr>
        <w:ind w:left="5760" w:hanging="360"/>
      </w:pPr>
      <w:rPr>
        <w:rFonts w:ascii="Courier New" w:hAnsi="Courier New" w:hint="default"/>
      </w:rPr>
    </w:lvl>
    <w:lvl w:ilvl="8" w:tplc="93B64F76">
      <w:start w:val="1"/>
      <w:numFmt w:val="bullet"/>
      <w:lvlText w:val=""/>
      <w:lvlJc w:val="left"/>
      <w:pPr>
        <w:ind w:left="6480" w:hanging="360"/>
      </w:pPr>
      <w:rPr>
        <w:rFonts w:ascii="Wingdings" w:hAnsi="Wingdings" w:hint="default"/>
      </w:rPr>
    </w:lvl>
  </w:abstractNum>
  <w:abstractNum w:abstractNumId="92" w15:restartNumberingAfterBreak="0">
    <w:nsid w:val="3C887FC9"/>
    <w:multiLevelType w:val="hybridMultilevel"/>
    <w:tmpl w:val="FFFFFFFF"/>
    <w:lvl w:ilvl="0" w:tplc="8582605A">
      <w:start w:val="1"/>
      <w:numFmt w:val="bullet"/>
      <w:lvlText w:val=""/>
      <w:lvlJc w:val="left"/>
      <w:pPr>
        <w:ind w:left="720" w:hanging="360"/>
      </w:pPr>
      <w:rPr>
        <w:rFonts w:ascii="Symbol" w:hAnsi="Symbol" w:hint="default"/>
      </w:rPr>
    </w:lvl>
    <w:lvl w:ilvl="1" w:tplc="B38479E6">
      <w:start w:val="1"/>
      <w:numFmt w:val="bullet"/>
      <w:lvlText w:val="o"/>
      <w:lvlJc w:val="left"/>
      <w:pPr>
        <w:ind w:left="1440" w:hanging="360"/>
      </w:pPr>
      <w:rPr>
        <w:rFonts w:ascii="Courier New" w:hAnsi="Courier New" w:hint="default"/>
      </w:rPr>
    </w:lvl>
    <w:lvl w:ilvl="2" w:tplc="FA2E58D2">
      <w:start w:val="1"/>
      <w:numFmt w:val="bullet"/>
      <w:lvlText w:val=""/>
      <w:lvlJc w:val="left"/>
      <w:pPr>
        <w:ind w:left="2160" w:hanging="360"/>
      </w:pPr>
      <w:rPr>
        <w:rFonts w:ascii="Wingdings" w:hAnsi="Wingdings" w:hint="default"/>
      </w:rPr>
    </w:lvl>
    <w:lvl w:ilvl="3" w:tplc="04F44276">
      <w:start w:val="1"/>
      <w:numFmt w:val="bullet"/>
      <w:lvlText w:val=""/>
      <w:lvlJc w:val="left"/>
      <w:pPr>
        <w:ind w:left="2880" w:hanging="360"/>
      </w:pPr>
      <w:rPr>
        <w:rFonts w:ascii="Symbol" w:hAnsi="Symbol" w:hint="default"/>
      </w:rPr>
    </w:lvl>
    <w:lvl w:ilvl="4" w:tplc="2B104D88">
      <w:start w:val="1"/>
      <w:numFmt w:val="bullet"/>
      <w:lvlText w:val="o"/>
      <w:lvlJc w:val="left"/>
      <w:pPr>
        <w:ind w:left="3600" w:hanging="360"/>
      </w:pPr>
      <w:rPr>
        <w:rFonts w:ascii="Courier New" w:hAnsi="Courier New" w:hint="default"/>
      </w:rPr>
    </w:lvl>
    <w:lvl w:ilvl="5" w:tplc="D0E8E018">
      <w:start w:val="1"/>
      <w:numFmt w:val="bullet"/>
      <w:lvlText w:val=""/>
      <w:lvlJc w:val="left"/>
      <w:pPr>
        <w:ind w:left="4320" w:hanging="360"/>
      </w:pPr>
      <w:rPr>
        <w:rFonts w:ascii="Wingdings" w:hAnsi="Wingdings" w:hint="default"/>
      </w:rPr>
    </w:lvl>
    <w:lvl w:ilvl="6" w:tplc="763087BA">
      <w:start w:val="1"/>
      <w:numFmt w:val="bullet"/>
      <w:lvlText w:val=""/>
      <w:lvlJc w:val="left"/>
      <w:pPr>
        <w:ind w:left="5040" w:hanging="360"/>
      </w:pPr>
      <w:rPr>
        <w:rFonts w:ascii="Symbol" w:hAnsi="Symbol" w:hint="default"/>
      </w:rPr>
    </w:lvl>
    <w:lvl w:ilvl="7" w:tplc="49769526">
      <w:start w:val="1"/>
      <w:numFmt w:val="bullet"/>
      <w:lvlText w:val="o"/>
      <w:lvlJc w:val="left"/>
      <w:pPr>
        <w:ind w:left="5760" w:hanging="360"/>
      </w:pPr>
      <w:rPr>
        <w:rFonts w:ascii="Courier New" w:hAnsi="Courier New" w:hint="default"/>
      </w:rPr>
    </w:lvl>
    <w:lvl w:ilvl="8" w:tplc="70142F76">
      <w:start w:val="1"/>
      <w:numFmt w:val="bullet"/>
      <w:lvlText w:val=""/>
      <w:lvlJc w:val="left"/>
      <w:pPr>
        <w:ind w:left="6480" w:hanging="360"/>
      </w:pPr>
      <w:rPr>
        <w:rFonts w:ascii="Wingdings" w:hAnsi="Wingdings" w:hint="default"/>
      </w:rPr>
    </w:lvl>
  </w:abstractNum>
  <w:abstractNum w:abstractNumId="93" w15:restartNumberingAfterBreak="0">
    <w:nsid w:val="3E99F0BB"/>
    <w:multiLevelType w:val="hybridMultilevel"/>
    <w:tmpl w:val="4C0CB704"/>
    <w:lvl w:ilvl="0" w:tplc="AB3EE37A">
      <w:start w:val="1"/>
      <w:numFmt w:val="bullet"/>
      <w:lvlText w:val=""/>
      <w:lvlJc w:val="left"/>
      <w:pPr>
        <w:ind w:left="720" w:hanging="360"/>
      </w:pPr>
      <w:rPr>
        <w:rFonts w:ascii="Symbol" w:hAnsi="Symbol" w:hint="default"/>
      </w:rPr>
    </w:lvl>
    <w:lvl w:ilvl="1" w:tplc="45786C56">
      <w:start w:val="1"/>
      <w:numFmt w:val="bullet"/>
      <w:lvlText w:val="o"/>
      <w:lvlJc w:val="left"/>
      <w:pPr>
        <w:ind w:left="1440" w:hanging="360"/>
      </w:pPr>
      <w:rPr>
        <w:rFonts w:ascii="Courier New" w:hAnsi="Courier New" w:hint="default"/>
      </w:rPr>
    </w:lvl>
    <w:lvl w:ilvl="2" w:tplc="8F288814">
      <w:start w:val="1"/>
      <w:numFmt w:val="bullet"/>
      <w:lvlText w:val=""/>
      <w:lvlJc w:val="left"/>
      <w:pPr>
        <w:ind w:left="2160" w:hanging="360"/>
      </w:pPr>
      <w:rPr>
        <w:rFonts w:ascii="Wingdings" w:hAnsi="Wingdings" w:hint="default"/>
      </w:rPr>
    </w:lvl>
    <w:lvl w:ilvl="3" w:tplc="F9A4A826">
      <w:start w:val="1"/>
      <w:numFmt w:val="bullet"/>
      <w:lvlText w:val=""/>
      <w:lvlJc w:val="left"/>
      <w:pPr>
        <w:ind w:left="2880" w:hanging="360"/>
      </w:pPr>
      <w:rPr>
        <w:rFonts w:ascii="Symbol" w:hAnsi="Symbol" w:hint="default"/>
      </w:rPr>
    </w:lvl>
    <w:lvl w:ilvl="4" w:tplc="5A1EC9BC">
      <w:start w:val="1"/>
      <w:numFmt w:val="bullet"/>
      <w:lvlText w:val="o"/>
      <w:lvlJc w:val="left"/>
      <w:pPr>
        <w:ind w:left="3600" w:hanging="360"/>
      </w:pPr>
      <w:rPr>
        <w:rFonts w:ascii="Courier New" w:hAnsi="Courier New" w:hint="default"/>
      </w:rPr>
    </w:lvl>
    <w:lvl w:ilvl="5" w:tplc="B2FE3612">
      <w:start w:val="1"/>
      <w:numFmt w:val="bullet"/>
      <w:lvlText w:val=""/>
      <w:lvlJc w:val="left"/>
      <w:pPr>
        <w:ind w:left="4320" w:hanging="360"/>
      </w:pPr>
      <w:rPr>
        <w:rFonts w:ascii="Wingdings" w:hAnsi="Wingdings" w:hint="default"/>
      </w:rPr>
    </w:lvl>
    <w:lvl w:ilvl="6" w:tplc="B1EE735A">
      <w:start w:val="1"/>
      <w:numFmt w:val="bullet"/>
      <w:lvlText w:val=""/>
      <w:lvlJc w:val="left"/>
      <w:pPr>
        <w:ind w:left="5040" w:hanging="360"/>
      </w:pPr>
      <w:rPr>
        <w:rFonts w:ascii="Symbol" w:hAnsi="Symbol" w:hint="default"/>
      </w:rPr>
    </w:lvl>
    <w:lvl w:ilvl="7" w:tplc="DDBC2BC8">
      <w:start w:val="1"/>
      <w:numFmt w:val="bullet"/>
      <w:lvlText w:val="o"/>
      <w:lvlJc w:val="left"/>
      <w:pPr>
        <w:ind w:left="5760" w:hanging="360"/>
      </w:pPr>
      <w:rPr>
        <w:rFonts w:ascii="Courier New" w:hAnsi="Courier New" w:hint="default"/>
      </w:rPr>
    </w:lvl>
    <w:lvl w:ilvl="8" w:tplc="F7622884">
      <w:start w:val="1"/>
      <w:numFmt w:val="bullet"/>
      <w:lvlText w:val=""/>
      <w:lvlJc w:val="left"/>
      <w:pPr>
        <w:ind w:left="6480" w:hanging="360"/>
      </w:pPr>
      <w:rPr>
        <w:rFonts w:ascii="Wingdings" w:hAnsi="Wingdings" w:hint="default"/>
      </w:rPr>
    </w:lvl>
  </w:abstractNum>
  <w:abstractNum w:abstractNumId="94" w15:restartNumberingAfterBreak="0">
    <w:nsid w:val="3F2956C0"/>
    <w:multiLevelType w:val="hybridMultilevel"/>
    <w:tmpl w:val="ADEE23D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5" w15:restartNumberingAfterBreak="0">
    <w:nsid w:val="3FB83213"/>
    <w:multiLevelType w:val="hybridMultilevel"/>
    <w:tmpl w:val="78FE057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6" w15:restartNumberingAfterBreak="0">
    <w:nsid w:val="3FE50428"/>
    <w:multiLevelType w:val="multilevel"/>
    <w:tmpl w:val="35C2AAB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97" w15:restartNumberingAfterBreak="0">
    <w:nsid w:val="4134FE1A"/>
    <w:multiLevelType w:val="hybridMultilevel"/>
    <w:tmpl w:val="FFFFFFFF"/>
    <w:lvl w:ilvl="0" w:tplc="07187384">
      <w:start w:val="1"/>
      <w:numFmt w:val="bullet"/>
      <w:lvlText w:val=""/>
      <w:lvlJc w:val="left"/>
      <w:pPr>
        <w:ind w:left="720" w:hanging="360"/>
      </w:pPr>
      <w:rPr>
        <w:rFonts w:ascii="Symbol" w:hAnsi="Symbol" w:hint="default"/>
      </w:rPr>
    </w:lvl>
    <w:lvl w:ilvl="1" w:tplc="1B109B32">
      <w:start w:val="1"/>
      <w:numFmt w:val="bullet"/>
      <w:lvlText w:val="o"/>
      <w:lvlJc w:val="left"/>
      <w:pPr>
        <w:ind w:left="1440" w:hanging="360"/>
      </w:pPr>
      <w:rPr>
        <w:rFonts w:ascii="Courier New" w:hAnsi="Courier New" w:hint="default"/>
      </w:rPr>
    </w:lvl>
    <w:lvl w:ilvl="2" w:tplc="702498DA">
      <w:start w:val="1"/>
      <w:numFmt w:val="bullet"/>
      <w:lvlText w:val=""/>
      <w:lvlJc w:val="left"/>
      <w:pPr>
        <w:ind w:left="2160" w:hanging="360"/>
      </w:pPr>
      <w:rPr>
        <w:rFonts w:ascii="Wingdings" w:hAnsi="Wingdings" w:hint="default"/>
      </w:rPr>
    </w:lvl>
    <w:lvl w:ilvl="3" w:tplc="8DE2B832">
      <w:start w:val="1"/>
      <w:numFmt w:val="bullet"/>
      <w:lvlText w:val=""/>
      <w:lvlJc w:val="left"/>
      <w:pPr>
        <w:ind w:left="2880" w:hanging="360"/>
      </w:pPr>
      <w:rPr>
        <w:rFonts w:ascii="Symbol" w:hAnsi="Symbol" w:hint="default"/>
      </w:rPr>
    </w:lvl>
    <w:lvl w:ilvl="4" w:tplc="DD0814FA">
      <w:start w:val="1"/>
      <w:numFmt w:val="bullet"/>
      <w:lvlText w:val="o"/>
      <w:lvlJc w:val="left"/>
      <w:pPr>
        <w:ind w:left="3600" w:hanging="360"/>
      </w:pPr>
      <w:rPr>
        <w:rFonts w:ascii="Courier New" w:hAnsi="Courier New" w:hint="default"/>
      </w:rPr>
    </w:lvl>
    <w:lvl w:ilvl="5" w:tplc="24785C50">
      <w:start w:val="1"/>
      <w:numFmt w:val="bullet"/>
      <w:lvlText w:val=""/>
      <w:lvlJc w:val="left"/>
      <w:pPr>
        <w:ind w:left="4320" w:hanging="360"/>
      </w:pPr>
      <w:rPr>
        <w:rFonts w:ascii="Wingdings" w:hAnsi="Wingdings" w:hint="default"/>
      </w:rPr>
    </w:lvl>
    <w:lvl w:ilvl="6" w:tplc="FE0CC2F6">
      <w:start w:val="1"/>
      <w:numFmt w:val="bullet"/>
      <w:lvlText w:val=""/>
      <w:lvlJc w:val="left"/>
      <w:pPr>
        <w:ind w:left="5040" w:hanging="360"/>
      </w:pPr>
      <w:rPr>
        <w:rFonts w:ascii="Symbol" w:hAnsi="Symbol" w:hint="default"/>
      </w:rPr>
    </w:lvl>
    <w:lvl w:ilvl="7" w:tplc="0B96EC90">
      <w:start w:val="1"/>
      <w:numFmt w:val="bullet"/>
      <w:lvlText w:val="o"/>
      <w:lvlJc w:val="left"/>
      <w:pPr>
        <w:ind w:left="5760" w:hanging="360"/>
      </w:pPr>
      <w:rPr>
        <w:rFonts w:ascii="Courier New" w:hAnsi="Courier New" w:hint="default"/>
      </w:rPr>
    </w:lvl>
    <w:lvl w:ilvl="8" w:tplc="D30AC40A">
      <w:start w:val="1"/>
      <w:numFmt w:val="bullet"/>
      <w:lvlText w:val=""/>
      <w:lvlJc w:val="left"/>
      <w:pPr>
        <w:ind w:left="6480" w:hanging="360"/>
      </w:pPr>
      <w:rPr>
        <w:rFonts w:ascii="Wingdings" w:hAnsi="Wingdings" w:hint="default"/>
      </w:rPr>
    </w:lvl>
  </w:abstractNum>
  <w:abstractNum w:abstractNumId="98" w15:restartNumberingAfterBreak="0">
    <w:nsid w:val="41952616"/>
    <w:multiLevelType w:val="multilevel"/>
    <w:tmpl w:val="A2E0F0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3C9AE9F"/>
    <w:multiLevelType w:val="hybridMultilevel"/>
    <w:tmpl w:val="A426E41E"/>
    <w:lvl w:ilvl="0" w:tplc="05222A7E">
      <w:start w:val="1"/>
      <w:numFmt w:val="bullet"/>
      <w:lvlText w:val=""/>
      <w:lvlJc w:val="left"/>
      <w:pPr>
        <w:ind w:left="720" w:hanging="360"/>
      </w:pPr>
      <w:rPr>
        <w:rFonts w:ascii="Symbol" w:hAnsi="Symbol" w:hint="default"/>
      </w:rPr>
    </w:lvl>
    <w:lvl w:ilvl="1" w:tplc="822AFE7C">
      <w:start w:val="1"/>
      <w:numFmt w:val="bullet"/>
      <w:lvlText w:val="o"/>
      <w:lvlJc w:val="left"/>
      <w:pPr>
        <w:ind w:left="1440" w:hanging="360"/>
      </w:pPr>
      <w:rPr>
        <w:rFonts w:ascii="Courier New" w:hAnsi="Courier New" w:hint="default"/>
      </w:rPr>
    </w:lvl>
    <w:lvl w:ilvl="2" w:tplc="9FD2C024">
      <w:start w:val="1"/>
      <w:numFmt w:val="bullet"/>
      <w:lvlText w:val=""/>
      <w:lvlJc w:val="left"/>
      <w:pPr>
        <w:ind w:left="2160" w:hanging="360"/>
      </w:pPr>
      <w:rPr>
        <w:rFonts w:ascii="Wingdings" w:hAnsi="Wingdings" w:hint="default"/>
      </w:rPr>
    </w:lvl>
    <w:lvl w:ilvl="3" w:tplc="B8647C36">
      <w:start w:val="1"/>
      <w:numFmt w:val="bullet"/>
      <w:lvlText w:val=""/>
      <w:lvlJc w:val="left"/>
      <w:pPr>
        <w:ind w:left="2880" w:hanging="360"/>
      </w:pPr>
      <w:rPr>
        <w:rFonts w:ascii="Symbol" w:hAnsi="Symbol" w:hint="default"/>
      </w:rPr>
    </w:lvl>
    <w:lvl w:ilvl="4" w:tplc="993E8B9C">
      <w:start w:val="1"/>
      <w:numFmt w:val="bullet"/>
      <w:lvlText w:val="o"/>
      <w:lvlJc w:val="left"/>
      <w:pPr>
        <w:ind w:left="3600" w:hanging="360"/>
      </w:pPr>
      <w:rPr>
        <w:rFonts w:ascii="Courier New" w:hAnsi="Courier New" w:hint="default"/>
      </w:rPr>
    </w:lvl>
    <w:lvl w:ilvl="5" w:tplc="76E0EE22">
      <w:start w:val="1"/>
      <w:numFmt w:val="bullet"/>
      <w:lvlText w:val=""/>
      <w:lvlJc w:val="left"/>
      <w:pPr>
        <w:ind w:left="4320" w:hanging="360"/>
      </w:pPr>
      <w:rPr>
        <w:rFonts w:ascii="Wingdings" w:hAnsi="Wingdings" w:hint="default"/>
      </w:rPr>
    </w:lvl>
    <w:lvl w:ilvl="6" w:tplc="47726F7A">
      <w:start w:val="1"/>
      <w:numFmt w:val="bullet"/>
      <w:lvlText w:val=""/>
      <w:lvlJc w:val="left"/>
      <w:pPr>
        <w:ind w:left="5040" w:hanging="360"/>
      </w:pPr>
      <w:rPr>
        <w:rFonts w:ascii="Symbol" w:hAnsi="Symbol" w:hint="default"/>
      </w:rPr>
    </w:lvl>
    <w:lvl w:ilvl="7" w:tplc="08E6B8A6">
      <w:start w:val="1"/>
      <w:numFmt w:val="bullet"/>
      <w:lvlText w:val="o"/>
      <w:lvlJc w:val="left"/>
      <w:pPr>
        <w:ind w:left="5760" w:hanging="360"/>
      </w:pPr>
      <w:rPr>
        <w:rFonts w:ascii="Courier New" w:hAnsi="Courier New" w:hint="default"/>
      </w:rPr>
    </w:lvl>
    <w:lvl w:ilvl="8" w:tplc="473C2F5A">
      <w:start w:val="1"/>
      <w:numFmt w:val="bullet"/>
      <w:lvlText w:val=""/>
      <w:lvlJc w:val="left"/>
      <w:pPr>
        <w:ind w:left="6480" w:hanging="360"/>
      </w:pPr>
      <w:rPr>
        <w:rFonts w:ascii="Wingdings" w:hAnsi="Wingdings" w:hint="default"/>
      </w:rPr>
    </w:lvl>
  </w:abstractNum>
  <w:abstractNum w:abstractNumId="100" w15:restartNumberingAfterBreak="0">
    <w:nsid w:val="443E498E"/>
    <w:multiLevelType w:val="hybridMultilevel"/>
    <w:tmpl w:val="41189DD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1" w15:restartNumberingAfterBreak="0">
    <w:nsid w:val="4449A1B5"/>
    <w:multiLevelType w:val="hybridMultilevel"/>
    <w:tmpl w:val="BFDE51D4"/>
    <w:lvl w:ilvl="0" w:tplc="8DF6C33A">
      <w:start w:val="1"/>
      <w:numFmt w:val="bullet"/>
      <w:lvlText w:val=""/>
      <w:lvlJc w:val="left"/>
      <w:pPr>
        <w:ind w:left="720" w:hanging="360"/>
      </w:pPr>
      <w:rPr>
        <w:rFonts w:ascii="Symbol" w:hAnsi="Symbol" w:hint="default"/>
      </w:rPr>
    </w:lvl>
    <w:lvl w:ilvl="1" w:tplc="0896BBCE">
      <w:start w:val="1"/>
      <w:numFmt w:val="bullet"/>
      <w:lvlText w:val="o"/>
      <w:lvlJc w:val="left"/>
      <w:pPr>
        <w:ind w:left="1440" w:hanging="360"/>
      </w:pPr>
      <w:rPr>
        <w:rFonts w:ascii="Courier New" w:hAnsi="Courier New" w:hint="default"/>
      </w:rPr>
    </w:lvl>
    <w:lvl w:ilvl="2" w:tplc="612C378C">
      <w:start w:val="1"/>
      <w:numFmt w:val="bullet"/>
      <w:lvlText w:val=""/>
      <w:lvlJc w:val="left"/>
      <w:pPr>
        <w:ind w:left="2160" w:hanging="360"/>
      </w:pPr>
      <w:rPr>
        <w:rFonts w:ascii="Wingdings" w:hAnsi="Wingdings" w:hint="default"/>
      </w:rPr>
    </w:lvl>
    <w:lvl w:ilvl="3" w:tplc="6BFAF7F6">
      <w:start w:val="1"/>
      <w:numFmt w:val="bullet"/>
      <w:lvlText w:val=""/>
      <w:lvlJc w:val="left"/>
      <w:pPr>
        <w:ind w:left="2880" w:hanging="360"/>
      </w:pPr>
      <w:rPr>
        <w:rFonts w:ascii="Symbol" w:hAnsi="Symbol" w:hint="default"/>
      </w:rPr>
    </w:lvl>
    <w:lvl w:ilvl="4" w:tplc="38162C62">
      <w:start w:val="1"/>
      <w:numFmt w:val="bullet"/>
      <w:lvlText w:val="o"/>
      <w:lvlJc w:val="left"/>
      <w:pPr>
        <w:ind w:left="3600" w:hanging="360"/>
      </w:pPr>
      <w:rPr>
        <w:rFonts w:ascii="Courier New" w:hAnsi="Courier New" w:hint="default"/>
      </w:rPr>
    </w:lvl>
    <w:lvl w:ilvl="5" w:tplc="1DA48128">
      <w:start w:val="1"/>
      <w:numFmt w:val="bullet"/>
      <w:lvlText w:val=""/>
      <w:lvlJc w:val="left"/>
      <w:pPr>
        <w:ind w:left="4320" w:hanging="360"/>
      </w:pPr>
      <w:rPr>
        <w:rFonts w:ascii="Wingdings" w:hAnsi="Wingdings" w:hint="default"/>
      </w:rPr>
    </w:lvl>
    <w:lvl w:ilvl="6" w:tplc="40240AC8">
      <w:start w:val="1"/>
      <w:numFmt w:val="bullet"/>
      <w:lvlText w:val=""/>
      <w:lvlJc w:val="left"/>
      <w:pPr>
        <w:ind w:left="5040" w:hanging="360"/>
      </w:pPr>
      <w:rPr>
        <w:rFonts w:ascii="Symbol" w:hAnsi="Symbol" w:hint="default"/>
      </w:rPr>
    </w:lvl>
    <w:lvl w:ilvl="7" w:tplc="E910A6AE">
      <w:start w:val="1"/>
      <w:numFmt w:val="bullet"/>
      <w:lvlText w:val="o"/>
      <w:lvlJc w:val="left"/>
      <w:pPr>
        <w:ind w:left="5760" w:hanging="360"/>
      </w:pPr>
      <w:rPr>
        <w:rFonts w:ascii="Courier New" w:hAnsi="Courier New" w:hint="default"/>
      </w:rPr>
    </w:lvl>
    <w:lvl w:ilvl="8" w:tplc="EDC662D6">
      <w:start w:val="1"/>
      <w:numFmt w:val="bullet"/>
      <w:lvlText w:val=""/>
      <w:lvlJc w:val="left"/>
      <w:pPr>
        <w:ind w:left="6480" w:hanging="360"/>
      </w:pPr>
      <w:rPr>
        <w:rFonts w:ascii="Wingdings" w:hAnsi="Wingdings" w:hint="default"/>
      </w:rPr>
    </w:lvl>
  </w:abstractNum>
  <w:abstractNum w:abstractNumId="102" w15:restartNumberingAfterBreak="0">
    <w:nsid w:val="45DADCD5"/>
    <w:multiLevelType w:val="hybridMultilevel"/>
    <w:tmpl w:val="0EC4C964"/>
    <w:lvl w:ilvl="0" w:tplc="9F8097E4">
      <w:start w:val="1"/>
      <w:numFmt w:val="bullet"/>
      <w:lvlText w:val=""/>
      <w:lvlJc w:val="left"/>
      <w:pPr>
        <w:ind w:left="720" w:hanging="360"/>
      </w:pPr>
      <w:rPr>
        <w:rFonts w:ascii="Symbol" w:hAnsi="Symbol" w:hint="default"/>
      </w:rPr>
    </w:lvl>
    <w:lvl w:ilvl="1" w:tplc="73CAAC02">
      <w:start w:val="1"/>
      <w:numFmt w:val="bullet"/>
      <w:lvlText w:val="o"/>
      <w:lvlJc w:val="left"/>
      <w:pPr>
        <w:ind w:left="1440" w:hanging="360"/>
      </w:pPr>
      <w:rPr>
        <w:rFonts w:ascii="Courier New" w:hAnsi="Courier New" w:hint="default"/>
      </w:rPr>
    </w:lvl>
    <w:lvl w:ilvl="2" w:tplc="382C63C6">
      <w:start w:val="1"/>
      <w:numFmt w:val="bullet"/>
      <w:lvlText w:val=""/>
      <w:lvlJc w:val="left"/>
      <w:pPr>
        <w:ind w:left="2160" w:hanging="360"/>
      </w:pPr>
      <w:rPr>
        <w:rFonts w:ascii="Wingdings" w:hAnsi="Wingdings" w:hint="default"/>
      </w:rPr>
    </w:lvl>
    <w:lvl w:ilvl="3" w:tplc="02CEF288">
      <w:start w:val="1"/>
      <w:numFmt w:val="bullet"/>
      <w:lvlText w:val=""/>
      <w:lvlJc w:val="left"/>
      <w:pPr>
        <w:ind w:left="2880" w:hanging="360"/>
      </w:pPr>
      <w:rPr>
        <w:rFonts w:ascii="Symbol" w:hAnsi="Symbol" w:hint="default"/>
      </w:rPr>
    </w:lvl>
    <w:lvl w:ilvl="4" w:tplc="0AD62E0A">
      <w:start w:val="1"/>
      <w:numFmt w:val="bullet"/>
      <w:lvlText w:val="o"/>
      <w:lvlJc w:val="left"/>
      <w:pPr>
        <w:ind w:left="3600" w:hanging="360"/>
      </w:pPr>
      <w:rPr>
        <w:rFonts w:ascii="Courier New" w:hAnsi="Courier New" w:hint="default"/>
      </w:rPr>
    </w:lvl>
    <w:lvl w:ilvl="5" w:tplc="7B525904">
      <w:start w:val="1"/>
      <w:numFmt w:val="bullet"/>
      <w:lvlText w:val=""/>
      <w:lvlJc w:val="left"/>
      <w:pPr>
        <w:ind w:left="4320" w:hanging="360"/>
      </w:pPr>
      <w:rPr>
        <w:rFonts w:ascii="Wingdings" w:hAnsi="Wingdings" w:hint="default"/>
      </w:rPr>
    </w:lvl>
    <w:lvl w:ilvl="6" w:tplc="4582ECE2">
      <w:start w:val="1"/>
      <w:numFmt w:val="bullet"/>
      <w:lvlText w:val=""/>
      <w:lvlJc w:val="left"/>
      <w:pPr>
        <w:ind w:left="5040" w:hanging="360"/>
      </w:pPr>
      <w:rPr>
        <w:rFonts w:ascii="Symbol" w:hAnsi="Symbol" w:hint="default"/>
      </w:rPr>
    </w:lvl>
    <w:lvl w:ilvl="7" w:tplc="32928674">
      <w:start w:val="1"/>
      <w:numFmt w:val="bullet"/>
      <w:lvlText w:val="o"/>
      <w:lvlJc w:val="left"/>
      <w:pPr>
        <w:ind w:left="5760" w:hanging="360"/>
      </w:pPr>
      <w:rPr>
        <w:rFonts w:ascii="Courier New" w:hAnsi="Courier New" w:hint="default"/>
      </w:rPr>
    </w:lvl>
    <w:lvl w:ilvl="8" w:tplc="79CE50B4">
      <w:start w:val="1"/>
      <w:numFmt w:val="bullet"/>
      <w:lvlText w:val=""/>
      <w:lvlJc w:val="left"/>
      <w:pPr>
        <w:ind w:left="6480" w:hanging="360"/>
      </w:pPr>
      <w:rPr>
        <w:rFonts w:ascii="Wingdings" w:hAnsi="Wingdings" w:hint="default"/>
      </w:rPr>
    </w:lvl>
  </w:abstractNum>
  <w:abstractNum w:abstractNumId="103" w15:restartNumberingAfterBreak="0">
    <w:nsid w:val="460A3E03"/>
    <w:multiLevelType w:val="hybridMultilevel"/>
    <w:tmpl w:val="8798761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4" w15:restartNumberingAfterBreak="0">
    <w:nsid w:val="461A8A67"/>
    <w:multiLevelType w:val="hybridMultilevel"/>
    <w:tmpl w:val="9CC228F8"/>
    <w:lvl w:ilvl="0" w:tplc="1EF401A0">
      <w:start w:val="1"/>
      <w:numFmt w:val="bullet"/>
      <w:lvlText w:val=""/>
      <w:lvlJc w:val="left"/>
      <w:pPr>
        <w:ind w:left="720" w:hanging="360"/>
      </w:pPr>
      <w:rPr>
        <w:rFonts w:ascii="Symbol" w:hAnsi="Symbol" w:hint="default"/>
      </w:rPr>
    </w:lvl>
    <w:lvl w:ilvl="1" w:tplc="9324785E">
      <w:start w:val="1"/>
      <w:numFmt w:val="bullet"/>
      <w:lvlText w:val="o"/>
      <w:lvlJc w:val="left"/>
      <w:pPr>
        <w:ind w:left="1440" w:hanging="360"/>
      </w:pPr>
      <w:rPr>
        <w:rFonts w:ascii="Courier New" w:hAnsi="Courier New" w:hint="default"/>
      </w:rPr>
    </w:lvl>
    <w:lvl w:ilvl="2" w:tplc="3104DBBA">
      <w:start w:val="1"/>
      <w:numFmt w:val="bullet"/>
      <w:lvlText w:val=""/>
      <w:lvlJc w:val="left"/>
      <w:pPr>
        <w:ind w:left="2160" w:hanging="360"/>
      </w:pPr>
      <w:rPr>
        <w:rFonts w:ascii="Wingdings" w:hAnsi="Wingdings" w:hint="default"/>
      </w:rPr>
    </w:lvl>
    <w:lvl w:ilvl="3" w:tplc="2FA8C004">
      <w:start w:val="1"/>
      <w:numFmt w:val="bullet"/>
      <w:lvlText w:val=""/>
      <w:lvlJc w:val="left"/>
      <w:pPr>
        <w:ind w:left="2880" w:hanging="360"/>
      </w:pPr>
      <w:rPr>
        <w:rFonts w:ascii="Symbol" w:hAnsi="Symbol" w:hint="default"/>
      </w:rPr>
    </w:lvl>
    <w:lvl w:ilvl="4" w:tplc="0232AB58">
      <w:start w:val="1"/>
      <w:numFmt w:val="bullet"/>
      <w:lvlText w:val="o"/>
      <w:lvlJc w:val="left"/>
      <w:pPr>
        <w:ind w:left="3600" w:hanging="360"/>
      </w:pPr>
      <w:rPr>
        <w:rFonts w:ascii="Courier New" w:hAnsi="Courier New" w:hint="default"/>
      </w:rPr>
    </w:lvl>
    <w:lvl w:ilvl="5" w:tplc="DA1CF012">
      <w:start w:val="1"/>
      <w:numFmt w:val="bullet"/>
      <w:lvlText w:val=""/>
      <w:lvlJc w:val="left"/>
      <w:pPr>
        <w:ind w:left="4320" w:hanging="360"/>
      </w:pPr>
      <w:rPr>
        <w:rFonts w:ascii="Wingdings" w:hAnsi="Wingdings" w:hint="default"/>
      </w:rPr>
    </w:lvl>
    <w:lvl w:ilvl="6" w:tplc="705E2CE0">
      <w:start w:val="1"/>
      <w:numFmt w:val="bullet"/>
      <w:lvlText w:val=""/>
      <w:lvlJc w:val="left"/>
      <w:pPr>
        <w:ind w:left="5040" w:hanging="360"/>
      </w:pPr>
      <w:rPr>
        <w:rFonts w:ascii="Symbol" w:hAnsi="Symbol" w:hint="default"/>
      </w:rPr>
    </w:lvl>
    <w:lvl w:ilvl="7" w:tplc="DBDC0766">
      <w:start w:val="1"/>
      <w:numFmt w:val="bullet"/>
      <w:lvlText w:val="o"/>
      <w:lvlJc w:val="left"/>
      <w:pPr>
        <w:ind w:left="5760" w:hanging="360"/>
      </w:pPr>
      <w:rPr>
        <w:rFonts w:ascii="Courier New" w:hAnsi="Courier New" w:hint="default"/>
      </w:rPr>
    </w:lvl>
    <w:lvl w:ilvl="8" w:tplc="1C0EC6C0">
      <w:start w:val="1"/>
      <w:numFmt w:val="bullet"/>
      <w:lvlText w:val=""/>
      <w:lvlJc w:val="left"/>
      <w:pPr>
        <w:ind w:left="6480" w:hanging="360"/>
      </w:pPr>
      <w:rPr>
        <w:rFonts w:ascii="Wingdings" w:hAnsi="Wingdings" w:hint="default"/>
      </w:rPr>
    </w:lvl>
  </w:abstractNum>
  <w:abstractNum w:abstractNumId="105" w15:restartNumberingAfterBreak="0">
    <w:nsid w:val="47BF6F58"/>
    <w:multiLevelType w:val="hybridMultilevel"/>
    <w:tmpl w:val="EB32A0C4"/>
    <w:lvl w:ilvl="0" w:tplc="23361AD6">
      <w:start w:val="1"/>
      <w:numFmt w:val="bullet"/>
      <w:lvlText w:val=""/>
      <w:lvlJc w:val="left"/>
      <w:pPr>
        <w:ind w:left="720" w:hanging="360"/>
      </w:pPr>
      <w:rPr>
        <w:rFonts w:ascii="Symbol" w:hAnsi="Symbol" w:hint="default"/>
      </w:rPr>
    </w:lvl>
    <w:lvl w:ilvl="1" w:tplc="D1DEAD26">
      <w:start w:val="1"/>
      <w:numFmt w:val="bullet"/>
      <w:lvlText w:val="o"/>
      <w:lvlJc w:val="left"/>
      <w:pPr>
        <w:ind w:left="1440" w:hanging="360"/>
      </w:pPr>
      <w:rPr>
        <w:rFonts w:ascii="Courier New" w:hAnsi="Courier New" w:hint="default"/>
      </w:rPr>
    </w:lvl>
    <w:lvl w:ilvl="2" w:tplc="0358C802">
      <w:start w:val="1"/>
      <w:numFmt w:val="bullet"/>
      <w:lvlText w:val=""/>
      <w:lvlJc w:val="left"/>
      <w:pPr>
        <w:ind w:left="2160" w:hanging="360"/>
      </w:pPr>
      <w:rPr>
        <w:rFonts w:ascii="Wingdings" w:hAnsi="Wingdings" w:hint="default"/>
      </w:rPr>
    </w:lvl>
    <w:lvl w:ilvl="3" w:tplc="7C5E8A9C">
      <w:start w:val="1"/>
      <w:numFmt w:val="bullet"/>
      <w:lvlText w:val=""/>
      <w:lvlJc w:val="left"/>
      <w:pPr>
        <w:ind w:left="2880" w:hanging="360"/>
      </w:pPr>
      <w:rPr>
        <w:rFonts w:ascii="Symbol" w:hAnsi="Symbol" w:hint="default"/>
      </w:rPr>
    </w:lvl>
    <w:lvl w:ilvl="4" w:tplc="0DACFD7A">
      <w:start w:val="1"/>
      <w:numFmt w:val="bullet"/>
      <w:lvlText w:val="o"/>
      <w:lvlJc w:val="left"/>
      <w:pPr>
        <w:ind w:left="3600" w:hanging="360"/>
      </w:pPr>
      <w:rPr>
        <w:rFonts w:ascii="Courier New" w:hAnsi="Courier New" w:hint="default"/>
      </w:rPr>
    </w:lvl>
    <w:lvl w:ilvl="5" w:tplc="C5BC709E">
      <w:start w:val="1"/>
      <w:numFmt w:val="bullet"/>
      <w:lvlText w:val=""/>
      <w:lvlJc w:val="left"/>
      <w:pPr>
        <w:ind w:left="4320" w:hanging="360"/>
      </w:pPr>
      <w:rPr>
        <w:rFonts w:ascii="Wingdings" w:hAnsi="Wingdings" w:hint="default"/>
      </w:rPr>
    </w:lvl>
    <w:lvl w:ilvl="6" w:tplc="DCCC111E">
      <w:start w:val="1"/>
      <w:numFmt w:val="bullet"/>
      <w:lvlText w:val=""/>
      <w:lvlJc w:val="left"/>
      <w:pPr>
        <w:ind w:left="5040" w:hanging="360"/>
      </w:pPr>
      <w:rPr>
        <w:rFonts w:ascii="Symbol" w:hAnsi="Symbol" w:hint="default"/>
      </w:rPr>
    </w:lvl>
    <w:lvl w:ilvl="7" w:tplc="FD986932">
      <w:start w:val="1"/>
      <w:numFmt w:val="bullet"/>
      <w:lvlText w:val="o"/>
      <w:lvlJc w:val="left"/>
      <w:pPr>
        <w:ind w:left="5760" w:hanging="360"/>
      </w:pPr>
      <w:rPr>
        <w:rFonts w:ascii="Courier New" w:hAnsi="Courier New" w:hint="default"/>
      </w:rPr>
    </w:lvl>
    <w:lvl w:ilvl="8" w:tplc="3592A7C2">
      <w:start w:val="1"/>
      <w:numFmt w:val="bullet"/>
      <w:lvlText w:val=""/>
      <w:lvlJc w:val="left"/>
      <w:pPr>
        <w:ind w:left="6480" w:hanging="360"/>
      </w:pPr>
      <w:rPr>
        <w:rFonts w:ascii="Wingdings" w:hAnsi="Wingdings" w:hint="default"/>
      </w:rPr>
    </w:lvl>
  </w:abstractNum>
  <w:abstractNum w:abstractNumId="106" w15:restartNumberingAfterBreak="0">
    <w:nsid w:val="47FE20A4"/>
    <w:multiLevelType w:val="multilevel"/>
    <w:tmpl w:val="C4BAC7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48C85FED"/>
    <w:multiLevelType w:val="multilevel"/>
    <w:tmpl w:val="B4162C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490E6176"/>
    <w:multiLevelType w:val="multilevel"/>
    <w:tmpl w:val="7B06F7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4930BC79"/>
    <w:multiLevelType w:val="hybridMultilevel"/>
    <w:tmpl w:val="BB44C55E"/>
    <w:lvl w:ilvl="0" w:tplc="4EBCF95A">
      <w:start w:val="1"/>
      <w:numFmt w:val="bullet"/>
      <w:lvlText w:val=""/>
      <w:lvlJc w:val="left"/>
      <w:pPr>
        <w:ind w:left="720" w:hanging="360"/>
      </w:pPr>
      <w:rPr>
        <w:rFonts w:ascii="Symbol" w:hAnsi="Symbol" w:hint="default"/>
      </w:rPr>
    </w:lvl>
    <w:lvl w:ilvl="1" w:tplc="BED20434">
      <w:start w:val="1"/>
      <w:numFmt w:val="bullet"/>
      <w:lvlText w:val="o"/>
      <w:lvlJc w:val="left"/>
      <w:pPr>
        <w:ind w:left="1440" w:hanging="360"/>
      </w:pPr>
      <w:rPr>
        <w:rFonts w:ascii="Courier New" w:hAnsi="Courier New" w:hint="default"/>
      </w:rPr>
    </w:lvl>
    <w:lvl w:ilvl="2" w:tplc="BFEEC2D2">
      <w:start w:val="1"/>
      <w:numFmt w:val="bullet"/>
      <w:lvlText w:val=""/>
      <w:lvlJc w:val="left"/>
      <w:pPr>
        <w:ind w:left="2160" w:hanging="360"/>
      </w:pPr>
      <w:rPr>
        <w:rFonts w:ascii="Wingdings" w:hAnsi="Wingdings" w:hint="default"/>
      </w:rPr>
    </w:lvl>
    <w:lvl w:ilvl="3" w:tplc="7EECBB24">
      <w:start w:val="1"/>
      <w:numFmt w:val="bullet"/>
      <w:lvlText w:val=""/>
      <w:lvlJc w:val="left"/>
      <w:pPr>
        <w:ind w:left="2880" w:hanging="360"/>
      </w:pPr>
      <w:rPr>
        <w:rFonts w:ascii="Symbol" w:hAnsi="Symbol" w:hint="default"/>
      </w:rPr>
    </w:lvl>
    <w:lvl w:ilvl="4" w:tplc="C78835D2">
      <w:start w:val="1"/>
      <w:numFmt w:val="bullet"/>
      <w:lvlText w:val="o"/>
      <w:lvlJc w:val="left"/>
      <w:pPr>
        <w:ind w:left="3600" w:hanging="360"/>
      </w:pPr>
      <w:rPr>
        <w:rFonts w:ascii="Courier New" w:hAnsi="Courier New" w:hint="default"/>
      </w:rPr>
    </w:lvl>
    <w:lvl w:ilvl="5" w:tplc="28BCF87E">
      <w:start w:val="1"/>
      <w:numFmt w:val="bullet"/>
      <w:lvlText w:val=""/>
      <w:lvlJc w:val="left"/>
      <w:pPr>
        <w:ind w:left="4320" w:hanging="360"/>
      </w:pPr>
      <w:rPr>
        <w:rFonts w:ascii="Wingdings" w:hAnsi="Wingdings" w:hint="default"/>
      </w:rPr>
    </w:lvl>
    <w:lvl w:ilvl="6" w:tplc="A2308C02">
      <w:start w:val="1"/>
      <w:numFmt w:val="bullet"/>
      <w:lvlText w:val=""/>
      <w:lvlJc w:val="left"/>
      <w:pPr>
        <w:ind w:left="5040" w:hanging="360"/>
      </w:pPr>
      <w:rPr>
        <w:rFonts w:ascii="Symbol" w:hAnsi="Symbol" w:hint="default"/>
      </w:rPr>
    </w:lvl>
    <w:lvl w:ilvl="7" w:tplc="A5BEF2FC">
      <w:start w:val="1"/>
      <w:numFmt w:val="bullet"/>
      <w:lvlText w:val="o"/>
      <w:lvlJc w:val="left"/>
      <w:pPr>
        <w:ind w:left="5760" w:hanging="360"/>
      </w:pPr>
      <w:rPr>
        <w:rFonts w:ascii="Courier New" w:hAnsi="Courier New" w:hint="default"/>
      </w:rPr>
    </w:lvl>
    <w:lvl w:ilvl="8" w:tplc="6B0047DC">
      <w:start w:val="1"/>
      <w:numFmt w:val="bullet"/>
      <w:lvlText w:val=""/>
      <w:lvlJc w:val="left"/>
      <w:pPr>
        <w:ind w:left="6480" w:hanging="360"/>
      </w:pPr>
      <w:rPr>
        <w:rFonts w:ascii="Wingdings" w:hAnsi="Wingdings" w:hint="default"/>
      </w:rPr>
    </w:lvl>
  </w:abstractNum>
  <w:abstractNum w:abstractNumId="110" w15:restartNumberingAfterBreak="0">
    <w:nsid w:val="49795B08"/>
    <w:multiLevelType w:val="hybridMultilevel"/>
    <w:tmpl w:val="74125E6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1" w15:restartNumberingAfterBreak="0">
    <w:nsid w:val="49E46BE9"/>
    <w:multiLevelType w:val="hybridMultilevel"/>
    <w:tmpl w:val="47F4DE66"/>
    <w:lvl w:ilvl="0" w:tplc="A2E8397E">
      <w:start w:val="1"/>
      <w:numFmt w:val="bullet"/>
      <w:lvlText w:val="○"/>
      <w:lvlJc w:val="left"/>
      <w:pPr>
        <w:tabs>
          <w:tab w:val="num" w:pos="720"/>
        </w:tabs>
        <w:ind w:left="720" w:hanging="360"/>
      </w:pPr>
      <w:rPr>
        <w:rFonts w:ascii="Arial" w:hAnsi="Arial" w:hint="default"/>
      </w:rPr>
    </w:lvl>
    <w:lvl w:ilvl="1" w:tplc="E7346D92">
      <w:start w:val="1"/>
      <w:numFmt w:val="bullet"/>
      <w:lvlText w:val="○"/>
      <w:lvlJc w:val="left"/>
      <w:pPr>
        <w:tabs>
          <w:tab w:val="num" w:pos="1440"/>
        </w:tabs>
        <w:ind w:left="1440" w:hanging="360"/>
      </w:pPr>
      <w:rPr>
        <w:rFonts w:ascii="Arial" w:hAnsi="Arial" w:hint="default"/>
      </w:rPr>
    </w:lvl>
    <w:lvl w:ilvl="2" w:tplc="0DA254C4" w:tentative="1">
      <w:start w:val="1"/>
      <w:numFmt w:val="bullet"/>
      <w:lvlText w:val="○"/>
      <w:lvlJc w:val="left"/>
      <w:pPr>
        <w:tabs>
          <w:tab w:val="num" w:pos="2160"/>
        </w:tabs>
        <w:ind w:left="2160" w:hanging="360"/>
      </w:pPr>
      <w:rPr>
        <w:rFonts w:ascii="Arial" w:hAnsi="Arial" w:hint="default"/>
      </w:rPr>
    </w:lvl>
    <w:lvl w:ilvl="3" w:tplc="4DC26694" w:tentative="1">
      <w:start w:val="1"/>
      <w:numFmt w:val="bullet"/>
      <w:lvlText w:val="○"/>
      <w:lvlJc w:val="left"/>
      <w:pPr>
        <w:tabs>
          <w:tab w:val="num" w:pos="2880"/>
        </w:tabs>
        <w:ind w:left="2880" w:hanging="360"/>
      </w:pPr>
      <w:rPr>
        <w:rFonts w:ascii="Arial" w:hAnsi="Arial" w:hint="default"/>
      </w:rPr>
    </w:lvl>
    <w:lvl w:ilvl="4" w:tplc="BA967F0E" w:tentative="1">
      <w:start w:val="1"/>
      <w:numFmt w:val="bullet"/>
      <w:lvlText w:val="○"/>
      <w:lvlJc w:val="left"/>
      <w:pPr>
        <w:tabs>
          <w:tab w:val="num" w:pos="3600"/>
        </w:tabs>
        <w:ind w:left="3600" w:hanging="360"/>
      </w:pPr>
      <w:rPr>
        <w:rFonts w:ascii="Arial" w:hAnsi="Arial" w:hint="default"/>
      </w:rPr>
    </w:lvl>
    <w:lvl w:ilvl="5" w:tplc="BA2A7E10" w:tentative="1">
      <w:start w:val="1"/>
      <w:numFmt w:val="bullet"/>
      <w:lvlText w:val="○"/>
      <w:lvlJc w:val="left"/>
      <w:pPr>
        <w:tabs>
          <w:tab w:val="num" w:pos="4320"/>
        </w:tabs>
        <w:ind w:left="4320" w:hanging="360"/>
      </w:pPr>
      <w:rPr>
        <w:rFonts w:ascii="Arial" w:hAnsi="Arial" w:hint="default"/>
      </w:rPr>
    </w:lvl>
    <w:lvl w:ilvl="6" w:tplc="914A6F34" w:tentative="1">
      <w:start w:val="1"/>
      <w:numFmt w:val="bullet"/>
      <w:lvlText w:val="○"/>
      <w:lvlJc w:val="left"/>
      <w:pPr>
        <w:tabs>
          <w:tab w:val="num" w:pos="5040"/>
        </w:tabs>
        <w:ind w:left="5040" w:hanging="360"/>
      </w:pPr>
      <w:rPr>
        <w:rFonts w:ascii="Arial" w:hAnsi="Arial" w:hint="default"/>
      </w:rPr>
    </w:lvl>
    <w:lvl w:ilvl="7" w:tplc="B6FA1212" w:tentative="1">
      <w:start w:val="1"/>
      <w:numFmt w:val="bullet"/>
      <w:lvlText w:val="○"/>
      <w:lvlJc w:val="left"/>
      <w:pPr>
        <w:tabs>
          <w:tab w:val="num" w:pos="5760"/>
        </w:tabs>
        <w:ind w:left="5760" w:hanging="360"/>
      </w:pPr>
      <w:rPr>
        <w:rFonts w:ascii="Arial" w:hAnsi="Arial" w:hint="default"/>
      </w:rPr>
    </w:lvl>
    <w:lvl w:ilvl="8" w:tplc="7E46B9B8" w:tentative="1">
      <w:start w:val="1"/>
      <w:numFmt w:val="bullet"/>
      <w:lvlText w:val="○"/>
      <w:lvlJc w:val="left"/>
      <w:pPr>
        <w:tabs>
          <w:tab w:val="num" w:pos="6480"/>
        </w:tabs>
        <w:ind w:left="6480" w:hanging="360"/>
      </w:pPr>
      <w:rPr>
        <w:rFonts w:ascii="Arial" w:hAnsi="Arial" w:hint="default"/>
      </w:rPr>
    </w:lvl>
  </w:abstractNum>
  <w:abstractNum w:abstractNumId="112" w15:restartNumberingAfterBreak="0">
    <w:nsid w:val="4A9E1B85"/>
    <w:multiLevelType w:val="hybridMultilevel"/>
    <w:tmpl w:val="FFFFFFFF"/>
    <w:lvl w:ilvl="0" w:tplc="5082EFB2">
      <w:start w:val="1"/>
      <w:numFmt w:val="bullet"/>
      <w:lvlText w:val=""/>
      <w:lvlJc w:val="left"/>
      <w:pPr>
        <w:ind w:left="720" w:hanging="360"/>
      </w:pPr>
      <w:rPr>
        <w:rFonts w:ascii="Symbol" w:hAnsi="Symbol" w:hint="default"/>
      </w:rPr>
    </w:lvl>
    <w:lvl w:ilvl="1" w:tplc="49B89140">
      <w:start w:val="1"/>
      <w:numFmt w:val="bullet"/>
      <w:lvlText w:val="o"/>
      <w:lvlJc w:val="left"/>
      <w:pPr>
        <w:ind w:left="1440" w:hanging="360"/>
      </w:pPr>
      <w:rPr>
        <w:rFonts w:ascii="Courier New" w:hAnsi="Courier New" w:hint="default"/>
      </w:rPr>
    </w:lvl>
    <w:lvl w:ilvl="2" w:tplc="B008A250">
      <w:start w:val="1"/>
      <w:numFmt w:val="bullet"/>
      <w:lvlText w:val=""/>
      <w:lvlJc w:val="left"/>
      <w:pPr>
        <w:ind w:left="2160" w:hanging="360"/>
      </w:pPr>
      <w:rPr>
        <w:rFonts w:ascii="Wingdings" w:hAnsi="Wingdings" w:hint="default"/>
      </w:rPr>
    </w:lvl>
    <w:lvl w:ilvl="3" w:tplc="6EF8AE4E">
      <w:start w:val="1"/>
      <w:numFmt w:val="bullet"/>
      <w:lvlText w:val=""/>
      <w:lvlJc w:val="left"/>
      <w:pPr>
        <w:ind w:left="2880" w:hanging="360"/>
      </w:pPr>
      <w:rPr>
        <w:rFonts w:ascii="Symbol" w:hAnsi="Symbol" w:hint="default"/>
      </w:rPr>
    </w:lvl>
    <w:lvl w:ilvl="4" w:tplc="7DE421CC">
      <w:start w:val="1"/>
      <w:numFmt w:val="bullet"/>
      <w:lvlText w:val="o"/>
      <w:lvlJc w:val="left"/>
      <w:pPr>
        <w:ind w:left="3600" w:hanging="360"/>
      </w:pPr>
      <w:rPr>
        <w:rFonts w:ascii="Courier New" w:hAnsi="Courier New" w:hint="default"/>
      </w:rPr>
    </w:lvl>
    <w:lvl w:ilvl="5" w:tplc="FA925404">
      <w:start w:val="1"/>
      <w:numFmt w:val="bullet"/>
      <w:lvlText w:val=""/>
      <w:lvlJc w:val="left"/>
      <w:pPr>
        <w:ind w:left="4320" w:hanging="360"/>
      </w:pPr>
      <w:rPr>
        <w:rFonts w:ascii="Wingdings" w:hAnsi="Wingdings" w:hint="default"/>
      </w:rPr>
    </w:lvl>
    <w:lvl w:ilvl="6" w:tplc="7CA427FE">
      <w:start w:val="1"/>
      <w:numFmt w:val="bullet"/>
      <w:lvlText w:val=""/>
      <w:lvlJc w:val="left"/>
      <w:pPr>
        <w:ind w:left="5040" w:hanging="360"/>
      </w:pPr>
      <w:rPr>
        <w:rFonts w:ascii="Symbol" w:hAnsi="Symbol" w:hint="default"/>
      </w:rPr>
    </w:lvl>
    <w:lvl w:ilvl="7" w:tplc="84B0E760">
      <w:start w:val="1"/>
      <w:numFmt w:val="bullet"/>
      <w:lvlText w:val="o"/>
      <w:lvlJc w:val="left"/>
      <w:pPr>
        <w:ind w:left="5760" w:hanging="360"/>
      </w:pPr>
      <w:rPr>
        <w:rFonts w:ascii="Courier New" w:hAnsi="Courier New" w:hint="default"/>
      </w:rPr>
    </w:lvl>
    <w:lvl w:ilvl="8" w:tplc="D892E4F6">
      <w:start w:val="1"/>
      <w:numFmt w:val="bullet"/>
      <w:lvlText w:val=""/>
      <w:lvlJc w:val="left"/>
      <w:pPr>
        <w:ind w:left="6480" w:hanging="360"/>
      </w:pPr>
      <w:rPr>
        <w:rFonts w:ascii="Wingdings" w:hAnsi="Wingdings" w:hint="default"/>
      </w:rPr>
    </w:lvl>
  </w:abstractNum>
  <w:abstractNum w:abstractNumId="113" w15:restartNumberingAfterBreak="0">
    <w:nsid w:val="4B506B20"/>
    <w:multiLevelType w:val="hybridMultilevel"/>
    <w:tmpl w:val="416EA844"/>
    <w:lvl w:ilvl="0" w:tplc="EBE68070">
      <w:start w:val="1"/>
      <w:numFmt w:val="bullet"/>
      <w:lvlText w:val=""/>
      <w:lvlJc w:val="left"/>
      <w:pPr>
        <w:ind w:left="720" w:hanging="360"/>
      </w:pPr>
      <w:rPr>
        <w:rFonts w:ascii="Symbol" w:hAnsi="Symbol" w:hint="default"/>
      </w:rPr>
    </w:lvl>
    <w:lvl w:ilvl="1" w:tplc="AE72DAE6">
      <w:start w:val="1"/>
      <w:numFmt w:val="bullet"/>
      <w:lvlText w:val="o"/>
      <w:lvlJc w:val="left"/>
      <w:pPr>
        <w:ind w:left="1440" w:hanging="360"/>
      </w:pPr>
      <w:rPr>
        <w:rFonts w:ascii="Courier New" w:hAnsi="Courier New" w:hint="default"/>
      </w:rPr>
    </w:lvl>
    <w:lvl w:ilvl="2" w:tplc="2EBAE644">
      <w:start w:val="1"/>
      <w:numFmt w:val="bullet"/>
      <w:lvlText w:val=""/>
      <w:lvlJc w:val="left"/>
      <w:pPr>
        <w:ind w:left="2160" w:hanging="360"/>
      </w:pPr>
      <w:rPr>
        <w:rFonts w:ascii="Wingdings" w:hAnsi="Wingdings" w:hint="default"/>
      </w:rPr>
    </w:lvl>
    <w:lvl w:ilvl="3" w:tplc="3EEEAC2A">
      <w:start w:val="1"/>
      <w:numFmt w:val="bullet"/>
      <w:lvlText w:val=""/>
      <w:lvlJc w:val="left"/>
      <w:pPr>
        <w:ind w:left="2880" w:hanging="360"/>
      </w:pPr>
      <w:rPr>
        <w:rFonts w:ascii="Symbol" w:hAnsi="Symbol" w:hint="default"/>
      </w:rPr>
    </w:lvl>
    <w:lvl w:ilvl="4" w:tplc="316A0FC4">
      <w:start w:val="1"/>
      <w:numFmt w:val="bullet"/>
      <w:lvlText w:val="o"/>
      <w:lvlJc w:val="left"/>
      <w:pPr>
        <w:ind w:left="3600" w:hanging="360"/>
      </w:pPr>
      <w:rPr>
        <w:rFonts w:ascii="Courier New" w:hAnsi="Courier New" w:hint="default"/>
      </w:rPr>
    </w:lvl>
    <w:lvl w:ilvl="5" w:tplc="53B018D0">
      <w:start w:val="1"/>
      <w:numFmt w:val="bullet"/>
      <w:lvlText w:val=""/>
      <w:lvlJc w:val="left"/>
      <w:pPr>
        <w:ind w:left="4320" w:hanging="360"/>
      </w:pPr>
      <w:rPr>
        <w:rFonts w:ascii="Wingdings" w:hAnsi="Wingdings" w:hint="default"/>
      </w:rPr>
    </w:lvl>
    <w:lvl w:ilvl="6" w:tplc="569E45EA">
      <w:start w:val="1"/>
      <w:numFmt w:val="bullet"/>
      <w:lvlText w:val=""/>
      <w:lvlJc w:val="left"/>
      <w:pPr>
        <w:ind w:left="5040" w:hanging="360"/>
      </w:pPr>
      <w:rPr>
        <w:rFonts w:ascii="Symbol" w:hAnsi="Symbol" w:hint="default"/>
      </w:rPr>
    </w:lvl>
    <w:lvl w:ilvl="7" w:tplc="8E0E216C">
      <w:start w:val="1"/>
      <w:numFmt w:val="bullet"/>
      <w:lvlText w:val="o"/>
      <w:lvlJc w:val="left"/>
      <w:pPr>
        <w:ind w:left="5760" w:hanging="360"/>
      </w:pPr>
      <w:rPr>
        <w:rFonts w:ascii="Courier New" w:hAnsi="Courier New" w:hint="default"/>
      </w:rPr>
    </w:lvl>
    <w:lvl w:ilvl="8" w:tplc="6CB4B4CE">
      <w:start w:val="1"/>
      <w:numFmt w:val="bullet"/>
      <w:lvlText w:val=""/>
      <w:lvlJc w:val="left"/>
      <w:pPr>
        <w:ind w:left="6480" w:hanging="360"/>
      </w:pPr>
      <w:rPr>
        <w:rFonts w:ascii="Wingdings" w:hAnsi="Wingdings" w:hint="default"/>
      </w:rPr>
    </w:lvl>
  </w:abstractNum>
  <w:abstractNum w:abstractNumId="114" w15:restartNumberingAfterBreak="0">
    <w:nsid w:val="4C440866"/>
    <w:multiLevelType w:val="multilevel"/>
    <w:tmpl w:val="BC68660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15" w15:restartNumberingAfterBreak="0">
    <w:nsid w:val="4CBD7A20"/>
    <w:multiLevelType w:val="hybridMultilevel"/>
    <w:tmpl w:val="36F013D4"/>
    <w:lvl w:ilvl="0" w:tplc="F4DE8DF2">
      <w:start w:val="1"/>
      <w:numFmt w:val="bullet"/>
      <w:lvlText w:val=""/>
      <w:lvlJc w:val="left"/>
      <w:pPr>
        <w:ind w:left="720" w:hanging="360"/>
      </w:pPr>
      <w:rPr>
        <w:rFonts w:ascii="Symbol" w:hAnsi="Symbol" w:hint="default"/>
      </w:rPr>
    </w:lvl>
    <w:lvl w:ilvl="1" w:tplc="FDA09D06">
      <w:start w:val="1"/>
      <w:numFmt w:val="bullet"/>
      <w:lvlText w:val="o"/>
      <w:lvlJc w:val="left"/>
      <w:pPr>
        <w:ind w:left="1440" w:hanging="360"/>
      </w:pPr>
      <w:rPr>
        <w:rFonts w:ascii="Courier New" w:hAnsi="Courier New" w:hint="default"/>
      </w:rPr>
    </w:lvl>
    <w:lvl w:ilvl="2" w:tplc="901E6846">
      <w:start w:val="1"/>
      <w:numFmt w:val="bullet"/>
      <w:lvlText w:val=""/>
      <w:lvlJc w:val="left"/>
      <w:pPr>
        <w:ind w:left="2160" w:hanging="360"/>
      </w:pPr>
      <w:rPr>
        <w:rFonts w:ascii="Wingdings" w:hAnsi="Wingdings" w:hint="default"/>
      </w:rPr>
    </w:lvl>
    <w:lvl w:ilvl="3" w:tplc="C0168CC0">
      <w:start w:val="1"/>
      <w:numFmt w:val="bullet"/>
      <w:lvlText w:val=""/>
      <w:lvlJc w:val="left"/>
      <w:pPr>
        <w:ind w:left="2880" w:hanging="360"/>
      </w:pPr>
      <w:rPr>
        <w:rFonts w:ascii="Symbol" w:hAnsi="Symbol" w:hint="default"/>
      </w:rPr>
    </w:lvl>
    <w:lvl w:ilvl="4" w:tplc="03ECEEBC">
      <w:start w:val="1"/>
      <w:numFmt w:val="bullet"/>
      <w:lvlText w:val="o"/>
      <w:lvlJc w:val="left"/>
      <w:pPr>
        <w:ind w:left="3600" w:hanging="360"/>
      </w:pPr>
      <w:rPr>
        <w:rFonts w:ascii="Courier New" w:hAnsi="Courier New" w:hint="default"/>
      </w:rPr>
    </w:lvl>
    <w:lvl w:ilvl="5" w:tplc="5E5420A0">
      <w:start w:val="1"/>
      <w:numFmt w:val="bullet"/>
      <w:lvlText w:val=""/>
      <w:lvlJc w:val="left"/>
      <w:pPr>
        <w:ind w:left="4320" w:hanging="360"/>
      </w:pPr>
      <w:rPr>
        <w:rFonts w:ascii="Wingdings" w:hAnsi="Wingdings" w:hint="default"/>
      </w:rPr>
    </w:lvl>
    <w:lvl w:ilvl="6" w:tplc="0466F732">
      <w:start w:val="1"/>
      <w:numFmt w:val="bullet"/>
      <w:lvlText w:val=""/>
      <w:lvlJc w:val="left"/>
      <w:pPr>
        <w:ind w:left="5040" w:hanging="360"/>
      </w:pPr>
      <w:rPr>
        <w:rFonts w:ascii="Symbol" w:hAnsi="Symbol" w:hint="default"/>
      </w:rPr>
    </w:lvl>
    <w:lvl w:ilvl="7" w:tplc="04E06DEE">
      <w:start w:val="1"/>
      <w:numFmt w:val="bullet"/>
      <w:lvlText w:val="o"/>
      <w:lvlJc w:val="left"/>
      <w:pPr>
        <w:ind w:left="5760" w:hanging="360"/>
      </w:pPr>
      <w:rPr>
        <w:rFonts w:ascii="Courier New" w:hAnsi="Courier New" w:hint="default"/>
      </w:rPr>
    </w:lvl>
    <w:lvl w:ilvl="8" w:tplc="D07482CC">
      <w:start w:val="1"/>
      <w:numFmt w:val="bullet"/>
      <w:lvlText w:val=""/>
      <w:lvlJc w:val="left"/>
      <w:pPr>
        <w:ind w:left="6480" w:hanging="360"/>
      </w:pPr>
      <w:rPr>
        <w:rFonts w:ascii="Wingdings" w:hAnsi="Wingdings" w:hint="default"/>
      </w:rPr>
    </w:lvl>
  </w:abstractNum>
  <w:abstractNum w:abstractNumId="116" w15:restartNumberingAfterBreak="0">
    <w:nsid w:val="4D8C2D1F"/>
    <w:multiLevelType w:val="hybridMultilevel"/>
    <w:tmpl w:val="74125E6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7" w15:restartNumberingAfterBreak="0">
    <w:nsid w:val="4E3C79B5"/>
    <w:multiLevelType w:val="hybridMultilevel"/>
    <w:tmpl w:val="FFFFFFFF"/>
    <w:lvl w:ilvl="0" w:tplc="403E1D2C">
      <w:start w:val="1"/>
      <w:numFmt w:val="bullet"/>
      <w:lvlText w:val=""/>
      <w:lvlJc w:val="left"/>
      <w:pPr>
        <w:ind w:left="720" w:hanging="360"/>
      </w:pPr>
      <w:rPr>
        <w:rFonts w:ascii="Symbol" w:hAnsi="Symbol" w:hint="default"/>
      </w:rPr>
    </w:lvl>
    <w:lvl w:ilvl="1" w:tplc="A140AE60">
      <w:start w:val="1"/>
      <w:numFmt w:val="bullet"/>
      <w:lvlText w:val="o"/>
      <w:lvlJc w:val="left"/>
      <w:pPr>
        <w:ind w:left="1440" w:hanging="360"/>
      </w:pPr>
      <w:rPr>
        <w:rFonts w:ascii="Courier New" w:hAnsi="Courier New" w:hint="default"/>
      </w:rPr>
    </w:lvl>
    <w:lvl w:ilvl="2" w:tplc="4ACE4FDE">
      <w:start w:val="1"/>
      <w:numFmt w:val="bullet"/>
      <w:lvlText w:val=""/>
      <w:lvlJc w:val="left"/>
      <w:pPr>
        <w:ind w:left="2160" w:hanging="360"/>
      </w:pPr>
      <w:rPr>
        <w:rFonts w:ascii="Wingdings" w:hAnsi="Wingdings" w:hint="default"/>
      </w:rPr>
    </w:lvl>
    <w:lvl w:ilvl="3" w:tplc="5128DFE4">
      <w:start w:val="1"/>
      <w:numFmt w:val="bullet"/>
      <w:lvlText w:val=""/>
      <w:lvlJc w:val="left"/>
      <w:pPr>
        <w:ind w:left="2880" w:hanging="360"/>
      </w:pPr>
      <w:rPr>
        <w:rFonts w:ascii="Symbol" w:hAnsi="Symbol" w:hint="default"/>
      </w:rPr>
    </w:lvl>
    <w:lvl w:ilvl="4" w:tplc="E0B4E3D2">
      <w:start w:val="1"/>
      <w:numFmt w:val="bullet"/>
      <w:lvlText w:val="o"/>
      <w:lvlJc w:val="left"/>
      <w:pPr>
        <w:ind w:left="3600" w:hanging="360"/>
      </w:pPr>
      <w:rPr>
        <w:rFonts w:ascii="Courier New" w:hAnsi="Courier New" w:hint="default"/>
      </w:rPr>
    </w:lvl>
    <w:lvl w:ilvl="5" w:tplc="82F42FEA">
      <w:start w:val="1"/>
      <w:numFmt w:val="bullet"/>
      <w:lvlText w:val=""/>
      <w:lvlJc w:val="left"/>
      <w:pPr>
        <w:ind w:left="4320" w:hanging="360"/>
      </w:pPr>
      <w:rPr>
        <w:rFonts w:ascii="Wingdings" w:hAnsi="Wingdings" w:hint="default"/>
      </w:rPr>
    </w:lvl>
    <w:lvl w:ilvl="6" w:tplc="A948A07C">
      <w:start w:val="1"/>
      <w:numFmt w:val="bullet"/>
      <w:lvlText w:val=""/>
      <w:lvlJc w:val="left"/>
      <w:pPr>
        <w:ind w:left="5040" w:hanging="360"/>
      </w:pPr>
      <w:rPr>
        <w:rFonts w:ascii="Symbol" w:hAnsi="Symbol" w:hint="default"/>
      </w:rPr>
    </w:lvl>
    <w:lvl w:ilvl="7" w:tplc="44D2B4DC">
      <w:start w:val="1"/>
      <w:numFmt w:val="bullet"/>
      <w:lvlText w:val="o"/>
      <w:lvlJc w:val="left"/>
      <w:pPr>
        <w:ind w:left="5760" w:hanging="360"/>
      </w:pPr>
      <w:rPr>
        <w:rFonts w:ascii="Courier New" w:hAnsi="Courier New" w:hint="default"/>
      </w:rPr>
    </w:lvl>
    <w:lvl w:ilvl="8" w:tplc="1140056C">
      <w:start w:val="1"/>
      <w:numFmt w:val="bullet"/>
      <w:lvlText w:val=""/>
      <w:lvlJc w:val="left"/>
      <w:pPr>
        <w:ind w:left="6480" w:hanging="360"/>
      </w:pPr>
      <w:rPr>
        <w:rFonts w:ascii="Wingdings" w:hAnsi="Wingdings" w:hint="default"/>
      </w:rPr>
    </w:lvl>
  </w:abstractNum>
  <w:abstractNum w:abstractNumId="118" w15:restartNumberingAfterBreak="0">
    <w:nsid w:val="4F84403C"/>
    <w:multiLevelType w:val="multilevel"/>
    <w:tmpl w:val="DE7277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2E47548"/>
    <w:multiLevelType w:val="hybridMultilevel"/>
    <w:tmpl w:val="F46A4C7E"/>
    <w:lvl w:ilvl="0" w:tplc="D474F090">
      <w:start w:val="1"/>
      <w:numFmt w:val="bullet"/>
      <w:lvlText w:val=""/>
      <w:lvlJc w:val="left"/>
      <w:pPr>
        <w:ind w:left="720" w:hanging="360"/>
      </w:pPr>
      <w:rPr>
        <w:rFonts w:ascii="Symbol" w:hAnsi="Symbol" w:hint="default"/>
      </w:rPr>
    </w:lvl>
    <w:lvl w:ilvl="1" w:tplc="5F54B35C">
      <w:start w:val="1"/>
      <w:numFmt w:val="bullet"/>
      <w:lvlText w:val="o"/>
      <w:lvlJc w:val="left"/>
      <w:pPr>
        <w:ind w:left="1440" w:hanging="360"/>
      </w:pPr>
      <w:rPr>
        <w:rFonts w:ascii="Courier New" w:hAnsi="Courier New" w:hint="default"/>
      </w:rPr>
    </w:lvl>
    <w:lvl w:ilvl="2" w:tplc="74D44D16">
      <w:start w:val="1"/>
      <w:numFmt w:val="bullet"/>
      <w:lvlText w:val=""/>
      <w:lvlJc w:val="left"/>
      <w:pPr>
        <w:ind w:left="2160" w:hanging="360"/>
      </w:pPr>
      <w:rPr>
        <w:rFonts w:ascii="Wingdings" w:hAnsi="Wingdings" w:hint="default"/>
      </w:rPr>
    </w:lvl>
    <w:lvl w:ilvl="3" w:tplc="D176180C">
      <w:start w:val="1"/>
      <w:numFmt w:val="bullet"/>
      <w:lvlText w:val=""/>
      <w:lvlJc w:val="left"/>
      <w:pPr>
        <w:ind w:left="2880" w:hanging="360"/>
      </w:pPr>
      <w:rPr>
        <w:rFonts w:ascii="Symbol" w:hAnsi="Symbol" w:hint="default"/>
      </w:rPr>
    </w:lvl>
    <w:lvl w:ilvl="4" w:tplc="F688822A">
      <w:start w:val="1"/>
      <w:numFmt w:val="bullet"/>
      <w:lvlText w:val="o"/>
      <w:lvlJc w:val="left"/>
      <w:pPr>
        <w:ind w:left="3600" w:hanging="360"/>
      </w:pPr>
      <w:rPr>
        <w:rFonts w:ascii="Courier New" w:hAnsi="Courier New" w:hint="default"/>
      </w:rPr>
    </w:lvl>
    <w:lvl w:ilvl="5" w:tplc="ECE47764">
      <w:start w:val="1"/>
      <w:numFmt w:val="bullet"/>
      <w:lvlText w:val=""/>
      <w:lvlJc w:val="left"/>
      <w:pPr>
        <w:ind w:left="4320" w:hanging="360"/>
      </w:pPr>
      <w:rPr>
        <w:rFonts w:ascii="Wingdings" w:hAnsi="Wingdings" w:hint="default"/>
      </w:rPr>
    </w:lvl>
    <w:lvl w:ilvl="6" w:tplc="A84E6A44">
      <w:start w:val="1"/>
      <w:numFmt w:val="bullet"/>
      <w:lvlText w:val=""/>
      <w:lvlJc w:val="left"/>
      <w:pPr>
        <w:ind w:left="5040" w:hanging="360"/>
      </w:pPr>
      <w:rPr>
        <w:rFonts w:ascii="Symbol" w:hAnsi="Symbol" w:hint="default"/>
      </w:rPr>
    </w:lvl>
    <w:lvl w:ilvl="7" w:tplc="46E64954">
      <w:start w:val="1"/>
      <w:numFmt w:val="bullet"/>
      <w:lvlText w:val="o"/>
      <w:lvlJc w:val="left"/>
      <w:pPr>
        <w:ind w:left="5760" w:hanging="360"/>
      </w:pPr>
      <w:rPr>
        <w:rFonts w:ascii="Courier New" w:hAnsi="Courier New" w:hint="default"/>
      </w:rPr>
    </w:lvl>
    <w:lvl w:ilvl="8" w:tplc="9A54F30C">
      <w:start w:val="1"/>
      <w:numFmt w:val="bullet"/>
      <w:lvlText w:val=""/>
      <w:lvlJc w:val="left"/>
      <w:pPr>
        <w:ind w:left="6480" w:hanging="360"/>
      </w:pPr>
      <w:rPr>
        <w:rFonts w:ascii="Wingdings" w:hAnsi="Wingdings" w:hint="default"/>
      </w:rPr>
    </w:lvl>
  </w:abstractNum>
  <w:abstractNum w:abstractNumId="120" w15:restartNumberingAfterBreak="0">
    <w:nsid w:val="53AD4F68"/>
    <w:multiLevelType w:val="hybridMultilevel"/>
    <w:tmpl w:val="247648E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1" w15:restartNumberingAfterBreak="0">
    <w:nsid w:val="53E6642E"/>
    <w:multiLevelType w:val="hybridMultilevel"/>
    <w:tmpl w:val="ED6291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2" w15:restartNumberingAfterBreak="0">
    <w:nsid w:val="544E752B"/>
    <w:multiLevelType w:val="hybridMultilevel"/>
    <w:tmpl w:val="74F2C5F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3" w15:restartNumberingAfterBreak="0">
    <w:nsid w:val="564E6D91"/>
    <w:multiLevelType w:val="hybridMultilevel"/>
    <w:tmpl w:val="FFFFFFFF"/>
    <w:lvl w:ilvl="0" w:tplc="3A9A7C04">
      <w:start w:val="1"/>
      <w:numFmt w:val="bullet"/>
      <w:lvlText w:val=""/>
      <w:lvlJc w:val="left"/>
      <w:pPr>
        <w:ind w:left="720" w:hanging="360"/>
      </w:pPr>
      <w:rPr>
        <w:rFonts w:ascii="Symbol" w:hAnsi="Symbol" w:hint="default"/>
      </w:rPr>
    </w:lvl>
    <w:lvl w:ilvl="1" w:tplc="0A420BD0">
      <w:start w:val="1"/>
      <w:numFmt w:val="bullet"/>
      <w:lvlText w:val="o"/>
      <w:lvlJc w:val="left"/>
      <w:pPr>
        <w:ind w:left="1440" w:hanging="360"/>
      </w:pPr>
      <w:rPr>
        <w:rFonts w:ascii="Courier New" w:hAnsi="Courier New" w:hint="default"/>
      </w:rPr>
    </w:lvl>
    <w:lvl w:ilvl="2" w:tplc="95EAADAA">
      <w:start w:val="1"/>
      <w:numFmt w:val="bullet"/>
      <w:lvlText w:val=""/>
      <w:lvlJc w:val="left"/>
      <w:pPr>
        <w:ind w:left="2160" w:hanging="360"/>
      </w:pPr>
      <w:rPr>
        <w:rFonts w:ascii="Wingdings" w:hAnsi="Wingdings" w:hint="default"/>
      </w:rPr>
    </w:lvl>
    <w:lvl w:ilvl="3" w:tplc="EBBE8906">
      <w:start w:val="1"/>
      <w:numFmt w:val="bullet"/>
      <w:lvlText w:val=""/>
      <w:lvlJc w:val="left"/>
      <w:pPr>
        <w:ind w:left="2880" w:hanging="360"/>
      </w:pPr>
      <w:rPr>
        <w:rFonts w:ascii="Symbol" w:hAnsi="Symbol" w:hint="default"/>
      </w:rPr>
    </w:lvl>
    <w:lvl w:ilvl="4" w:tplc="450A259C">
      <w:start w:val="1"/>
      <w:numFmt w:val="bullet"/>
      <w:lvlText w:val="o"/>
      <w:lvlJc w:val="left"/>
      <w:pPr>
        <w:ind w:left="3600" w:hanging="360"/>
      </w:pPr>
      <w:rPr>
        <w:rFonts w:ascii="Courier New" w:hAnsi="Courier New" w:hint="default"/>
      </w:rPr>
    </w:lvl>
    <w:lvl w:ilvl="5" w:tplc="1A86D602">
      <w:start w:val="1"/>
      <w:numFmt w:val="bullet"/>
      <w:lvlText w:val=""/>
      <w:lvlJc w:val="left"/>
      <w:pPr>
        <w:ind w:left="4320" w:hanging="360"/>
      </w:pPr>
      <w:rPr>
        <w:rFonts w:ascii="Wingdings" w:hAnsi="Wingdings" w:hint="default"/>
      </w:rPr>
    </w:lvl>
    <w:lvl w:ilvl="6" w:tplc="ACBAF710">
      <w:start w:val="1"/>
      <w:numFmt w:val="bullet"/>
      <w:lvlText w:val=""/>
      <w:lvlJc w:val="left"/>
      <w:pPr>
        <w:ind w:left="5040" w:hanging="360"/>
      </w:pPr>
      <w:rPr>
        <w:rFonts w:ascii="Symbol" w:hAnsi="Symbol" w:hint="default"/>
      </w:rPr>
    </w:lvl>
    <w:lvl w:ilvl="7" w:tplc="AC244F0E">
      <w:start w:val="1"/>
      <w:numFmt w:val="bullet"/>
      <w:lvlText w:val="o"/>
      <w:lvlJc w:val="left"/>
      <w:pPr>
        <w:ind w:left="5760" w:hanging="360"/>
      </w:pPr>
      <w:rPr>
        <w:rFonts w:ascii="Courier New" w:hAnsi="Courier New" w:hint="default"/>
      </w:rPr>
    </w:lvl>
    <w:lvl w:ilvl="8" w:tplc="567667E6">
      <w:start w:val="1"/>
      <w:numFmt w:val="bullet"/>
      <w:lvlText w:val=""/>
      <w:lvlJc w:val="left"/>
      <w:pPr>
        <w:ind w:left="6480" w:hanging="360"/>
      </w:pPr>
      <w:rPr>
        <w:rFonts w:ascii="Wingdings" w:hAnsi="Wingdings" w:hint="default"/>
      </w:rPr>
    </w:lvl>
  </w:abstractNum>
  <w:abstractNum w:abstractNumId="124" w15:restartNumberingAfterBreak="0">
    <w:nsid w:val="576219C3"/>
    <w:multiLevelType w:val="multilevel"/>
    <w:tmpl w:val="184675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778B830"/>
    <w:multiLevelType w:val="hybridMultilevel"/>
    <w:tmpl w:val="622478A6"/>
    <w:lvl w:ilvl="0" w:tplc="11E49BAE">
      <w:start w:val="1"/>
      <w:numFmt w:val="bullet"/>
      <w:lvlText w:val=""/>
      <w:lvlJc w:val="left"/>
      <w:pPr>
        <w:ind w:left="720" w:hanging="360"/>
      </w:pPr>
      <w:rPr>
        <w:rFonts w:ascii="Symbol" w:hAnsi="Symbol" w:hint="default"/>
      </w:rPr>
    </w:lvl>
    <w:lvl w:ilvl="1" w:tplc="13609A44">
      <w:start w:val="1"/>
      <w:numFmt w:val="bullet"/>
      <w:lvlText w:val="o"/>
      <w:lvlJc w:val="left"/>
      <w:pPr>
        <w:ind w:left="1440" w:hanging="360"/>
      </w:pPr>
      <w:rPr>
        <w:rFonts w:ascii="Courier New" w:hAnsi="Courier New" w:hint="default"/>
      </w:rPr>
    </w:lvl>
    <w:lvl w:ilvl="2" w:tplc="A6EAD8BA">
      <w:start w:val="1"/>
      <w:numFmt w:val="bullet"/>
      <w:lvlText w:val=""/>
      <w:lvlJc w:val="left"/>
      <w:pPr>
        <w:ind w:left="2160" w:hanging="360"/>
      </w:pPr>
      <w:rPr>
        <w:rFonts w:ascii="Wingdings" w:hAnsi="Wingdings" w:hint="default"/>
      </w:rPr>
    </w:lvl>
    <w:lvl w:ilvl="3" w:tplc="EAEAD156">
      <w:start w:val="1"/>
      <w:numFmt w:val="bullet"/>
      <w:lvlText w:val=""/>
      <w:lvlJc w:val="left"/>
      <w:pPr>
        <w:ind w:left="2880" w:hanging="360"/>
      </w:pPr>
      <w:rPr>
        <w:rFonts w:ascii="Symbol" w:hAnsi="Symbol" w:hint="default"/>
      </w:rPr>
    </w:lvl>
    <w:lvl w:ilvl="4" w:tplc="600ADBEE">
      <w:start w:val="1"/>
      <w:numFmt w:val="bullet"/>
      <w:lvlText w:val="o"/>
      <w:lvlJc w:val="left"/>
      <w:pPr>
        <w:ind w:left="3600" w:hanging="360"/>
      </w:pPr>
      <w:rPr>
        <w:rFonts w:ascii="Courier New" w:hAnsi="Courier New" w:hint="default"/>
      </w:rPr>
    </w:lvl>
    <w:lvl w:ilvl="5" w:tplc="B32EA04C">
      <w:start w:val="1"/>
      <w:numFmt w:val="bullet"/>
      <w:lvlText w:val=""/>
      <w:lvlJc w:val="left"/>
      <w:pPr>
        <w:ind w:left="4320" w:hanging="360"/>
      </w:pPr>
      <w:rPr>
        <w:rFonts w:ascii="Wingdings" w:hAnsi="Wingdings" w:hint="default"/>
      </w:rPr>
    </w:lvl>
    <w:lvl w:ilvl="6" w:tplc="089A433A">
      <w:start w:val="1"/>
      <w:numFmt w:val="bullet"/>
      <w:lvlText w:val=""/>
      <w:lvlJc w:val="left"/>
      <w:pPr>
        <w:ind w:left="5040" w:hanging="360"/>
      </w:pPr>
      <w:rPr>
        <w:rFonts w:ascii="Symbol" w:hAnsi="Symbol" w:hint="default"/>
      </w:rPr>
    </w:lvl>
    <w:lvl w:ilvl="7" w:tplc="8AEE6FAE">
      <w:start w:val="1"/>
      <w:numFmt w:val="bullet"/>
      <w:lvlText w:val="o"/>
      <w:lvlJc w:val="left"/>
      <w:pPr>
        <w:ind w:left="5760" w:hanging="360"/>
      </w:pPr>
      <w:rPr>
        <w:rFonts w:ascii="Courier New" w:hAnsi="Courier New" w:hint="default"/>
      </w:rPr>
    </w:lvl>
    <w:lvl w:ilvl="8" w:tplc="DFC08E3E">
      <w:start w:val="1"/>
      <w:numFmt w:val="bullet"/>
      <w:lvlText w:val=""/>
      <w:lvlJc w:val="left"/>
      <w:pPr>
        <w:ind w:left="6480" w:hanging="360"/>
      </w:pPr>
      <w:rPr>
        <w:rFonts w:ascii="Wingdings" w:hAnsi="Wingdings" w:hint="default"/>
      </w:rPr>
    </w:lvl>
  </w:abstractNum>
  <w:abstractNum w:abstractNumId="126" w15:restartNumberingAfterBreak="0">
    <w:nsid w:val="578605DF"/>
    <w:multiLevelType w:val="hybridMultilevel"/>
    <w:tmpl w:val="BCF46A3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7" w15:restartNumberingAfterBreak="0">
    <w:nsid w:val="578E1F1B"/>
    <w:multiLevelType w:val="hybridMultilevel"/>
    <w:tmpl w:val="FFFFFFFF"/>
    <w:lvl w:ilvl="0" w:tplc="1C36CC98">
      <w:start w:val="1"/>
      <w:numFmt w:val="bullet"/>
      <w:lvlText w:val=""/>
      <w:lvlJc w:val="left"/>
      <w:pPr>
        <w:ind w:left="720" w:hanging="360"/>
      </w:pPr>
      <w:rPr>
        <w:rFonts w:ascii="Symbol" w:hAnsi="Symbol" w:hint="default"/>
      </w:rPr>
    </w:lvl>
    <w:lvl w:ilvl="1" w:tplc="85F0EC74">
      <w:start w:val="1"/>
      <w:numFmt w:val="bullet"/>
      <w:lvlText w:val="o"/>
      <w:lvlJc w:val="left"/>
      <w:pPr>
        <w:ind w:left="1440" w:hanging="360"/>
      </w:pPr>
      <w:rPr>
        <w:rFonts w:ascii="Courier New" w:hAnsi="Courier New" w:hint="default"/>
      </w:rPr>
    </w:lvl>
    <w:lvl w:ilvl="2" w:tplc="BD784316">
      <w:start w:val="1"/>
      <w:numFmt w:val="bullet"/>
      <w:lvlText w:val=""/>
      <w:lvlJc w:val="left"/>
      <w:pPr>
        <w:ind w:left="2160" w:hanging="360"/>
      </w:pPr>
      <w:rPr>
        <w:rFonts w:ascii="Wingdings" w:hAnsi="Wingdings" w:hint="default"/>
      </w:rPr>
    </w:lvl>
    <w:lvl w:ilvl="3" w:tplc="F2B47C3E">
      <w:start w:val="1"/>
      <w:numFmt w:val="bullet"/>
      <w:lvlText w:val=""/>
      <w:lvlJc w:val="left"/>
      <w:pPr>
        <w:ind w:left="2880" w:hanging="360"/>
      </w:pPr>
      <w:rPr>
        <w:rFonts w:ascii="Symbol" w:hAnsi="Symbol" w:hint="default"/>
      </w:rPr>
    </w:lvl>
    <w:lvl w:ilvl="4" w:tplc="E8F6DE46">
      <w:start w:val="1"/>
      <w:numFmt w:val="bullet"/>
      <w:lvlText w:val="o"/>
      <w:lvlJc w:val="left"/>
      <w:pPr>
        <w:ind w:left="3600" w:hanging="360"/>
      </w:pPr>
      <w:rPr>
        <w:rFonts w:ascii="Courier New" w:hAnsi="Courier New" w:hint="default"/>
      </w:rPr>
    </w:lvl>
    <w:lvl w:ilvl="5" w:tplc="C3865C62">
      <w:start w:val="1"/>
      <w:numFmt w:val="bullet"/>
      <w:lvlText w:val=""/>
      <w:lvlJc w:val="left"/>
      <w:pPr>
        <w:ind w:left="4320" w:hanging="360"/>
      </w:pPr>
      <w:rPr>
        <w:rFonts w:ascii="Wingdings" w:hAnsi="Wingdings" w:hint="default"/>
      </w:rPr>
    </w:lvl>
    <w:lvl w:ilvl="6" w:tplc="88A82618">
      <w:start w:val="1"/>
      <w:numFmt w:val="bullet"/>
      <w:lvlText w:val=""/>
      <w:lvlJc w:val="left"/>
      <w:pPr>
        <w:ind w:left="5040" w:hanging="360"/>
      </w:pPr>
      <w:rPr>
        <w:rFonts w:ascii="Symbol" w:hAnsi="Symbol" w:hint="default"/>
      </w:rPr>
    </w:lvl>
    <w:lvl w:ilvl="7" w:tplc="ECA4E9B0">
      <w:start w:val="1"/>
      <w:numFmt w:val="bullet"/>
      <w:lvlText w:val="o"/>
      <w:lvlJc w:val="left"/>
      <w:pPr>
        <w:ind w:left="5760" w:hanging="360"/>
      </w:pPr>
      <w:rPr>
        <w:rFonts w:ascii="Courier New" w:hAnsi="Courier New" w:hint="default"/>
      </w:rPr>
    </w:lvl>
    <w:lvl w:ilvl="8" w:tplc="C0D2C5A8">
      <w:start w:val="1"/>
      <w:numFmt w:val="bullet"/>
      <w:lvlText w:val=""/>
      <w:lvlJc w:val="left"/>
      <w:pPr>
        <w:ind w:left="6480" w:hanging="360"/>
      </w:pPr>
      <w:rPr>
        <w:rFonts w:ascii="Wingdings" w:hAnsi="Wingdings" w:hint="default"/>
      </w:rPr>
    </w:lvl>
  </w:abstractNum>
  <w:abstractNum w:abstractNumId="128" w15:restartNumberingAfterBreak="0">
    <w:nsid w:val="57F10B8C"/>
    <w:multiLevelType w:val="hybridMultilevel"/>
    <w:tmpl w:val="3E3266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9" w15:restartNumberingAfterBreak="0">
    <w:nsid w:val="59406B18"/>
    <w:multiLevelType w:val="hybridMultilevel"/>
    <w:tmpl w:val="FFFFFFFF"/>
    <w:lvl w:ilvl="0" w:tplc="56649C00">
      <w:start w:val="1"/>
      <w:numFmt w:val="bullet"/>
      <w:lvlText w:val=""/>
      <w:lvlJc w:val="left"/>
      <w:pPr>
        <w:ind w:left="720" w:hanging="360"/>
      </w:pPr>
      <w:rPr>
        <w:rFonts w:ascii="Symbol" w:hAnsi="Symbol" w:hint="default"/>
      </w:rPr>
    </w:lvl>
    <w:lvl w:ilvl="1" w:tplc="48322466">
      <w:start w:val="1"/>
      <w:numFmt w:val="bullet"/>
      <w:lvlText w:val="o"/>
      <w:lvlJc w:val="left"/>
      <w:pPr>
        <w:ind w:left="1440" w:hanging="360"/>
      </w:pPr>
      <w:rPr>
        <w:rFonts w:ascii="Courier New" w:hAnsi="Courier New" w:hint="default"/>
      </w:rPr>
    </w:lvl>
    <w:lvl w:ilvl="2" w:tplc="D12AD62A">
      <w:start w:val="1"/>
      <w:numFmt w:val="bullet"/>
      <w:lvlText w:val=""/>
      <w:lvlJc w:val="left"/>
      <w:pPr>
        <w:ind w:left="2160" w:hanging="360"/>
      </w:pPr>
      <w:rPr>
        <w:rFonts w:ascii="Wingdings" w:hAnsi="Wingdings" w:hint="default"/>
      </w:rPr>
    </w:lvl>
    <w:lvl w:ilvl="3" w:tplc="868AC8D6">
      <w:start w:val="1"/>
      <w:numFmt w:val="bullet"/>
      <w:lvlText w:val=""/>
      <w:lvlJc w:val="left"/>
      <w:pPr>
        <w:ind w:left="2880" w:hanging="360"/>
      </w:pPr>
      <w:rPr>
        <w:rFonts w:ascii="Symbol" w:hAnsi="Symbol" w:hint="default"/>
      </w:rPr>
    </w:lvl>
    <w:lvl w:ilvl="4" w:tplc="605E5A4C">
      <w:start w:val="1"/>
      <w:numFmt w:val="bullet"/>
      <w:lvlText w:val="o"/>
      <w:lvlJc w:val="left"/>
      <w:pPr>
        <w:ind w:left="3600" w:hanging="360"/>
      </w:pPr>
      <w:rPr>
        <w:rFonts w:ascii="Courier New" w:hAnsi="Courier New" w:hint="default"/>
      </w:rPr>
    </w:lvl>
    <w:lvl w:ilvl="5" w:tplc="A71C4FE8">
      <w:start w:val="1"/>
      <w:numFmt w:val="bullet"/>
      <w:lvlText w:val=""/>
      <w:lvlJc w:val="left"/>
      <w:pPr>
        <w:ind w:left="4320" w:hanging="360"/>
      </w:pPr>
      <w:rPr>
        <w:rFonts w:ascii="Wingdings" w:hAnsi="Wingdings" w:hint="default"/>
      </w:rPr>
    </w:lvl>
    <w:lvl w:ilvl="6" w:tplc="E370BE72">
      <w:start w:val="1"/>
      <w:numFmt w:val="bullet"/>
      <w:lvlText w:val=""/>
      <w:lvlJc w:val="left"/>
      <w:pPr>
        <w:ind w:left="5040" w:hanging="360"/>
      </w:pPr>
      <w:rPr>
        <w:rFonts w:ascii="Symbol" w:hAnsi="Symbol" w:hint="default"/>
      </w:rPr>
    </w:lvl>
    <w:lvl w:ilvl="7" w:tplc="C01ECAD0">
      <w:start w:val="1"/>
      <w:numFmt w:val="bullet"/>
      <w:lvlText w:val="o"/>
      <w:lvlJc w:val="left"/>
      <w:pPr>
        <w:ind w:left="5760" w:hanging="360"/>
      </w:pPr>
      <w:rPr>
        <w:rFonts w:ascii="Courier New" w:hAnsi="Courier New" w:hint="default"/>
      </w:rPr>
    </w:lvl>
    <w:lvl w:ilvl="8" w:tplc="11AAFB96">
      <w:start w:val="1"/>
      <w:numFmt w:val="bullet"/>
      <w:lvlText w:val=""/>
      <w:lvlJc w:val="left"/>
      <w:pPr>
        <w:ind w:left="6480" w:hanging="360"/>
      </w:pPr>
      <w:rPr>
        <w:rFonts w:ascii="Wingdings" w:hAnsi="Wingdings" w:hint="default"/>
      </w:rPr>
    </w:lvl>
  </w:abstractNum>
  <w:abstractNum w:abstractNumId="130" w15:restartNumberingAfterBreak="0">
    <w:nsid w:val="59D918FC"/>
    <w:multiLevelType w:val="hybridMultilevel"/>
    <w:tmpl w:val="87A09F5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1" w15:restartNumberingAfterBreak="0">
    <w:nsid w:val="5A9B35BB"/>
    <w:multiLevelType w:val="multilevel"/>
    <w:tmpl w:val="2EB8D8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5B064261"/>
    <w:multiLevelType w:val="hybridMultilevel"/>
    <w:tmpl w:val="6E1455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3" w15:restartNumberingAfterBreak="0">
    <w:nsid w:val="5B0C344F"/>
    <w:multiLevelType w:val="hybridMultilevel"/>
    <w:tmpl w:val="ADEE23D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4" w15:restartNumberingAfterBreak="0">
    <w:nsid w:val="5BE43F2A"/>
    <w:multiLevelType w:val="hybridMultilevel"/>
    <w:tmpl w:val="FFFFFFFF"/>
    <w:lvl w:ilvl="0" w:tplc="AA16A862">
      <w:start w:val="1"/>
      <w:numFmt w:val="bullet"/>
      <w:lvlText w:val=""/>
      <w:lvlJc w:val="left"/>
      <w:pPr>
        <w:ind w:left="720" w:hanging="360"/>
      </w:pPr>
      <w:rPr>
        <w:rFonts w:ascii="Symbol" w:hAnsi="Symbol" w:hint="default"/>
      </w:rPr>
    </w:lvl>
    <w:lvl w:ilvl="1" w:tplc="684A585C">
      <w:start w:val="1"/>
      <w:numFmt w:val="bullet"/>
      <w:lvlText w:val="o"/>
      <w:lvlJc w:val="left"/>
      <w:pPr>
        <w:ind w:left="1440" w:hanging="360"/>
      </w:pPr>
      <w:rPr>
        <w:rFonts w:ascii="Courier New" w:hAnsi="Courier New" w:hint="default"/>
      </w:rPr>
    </w:lvl>
    <w:lvl w:ilvl="2" w:tplc="57C6BD64">
      <w:start w:val="1"/>
      <w:numFmt w:val="bullet"/>
      <w:lvlText w:val=""/>
      <w:lvlJc w:val="left"/>
      <w:pPr>
        <w:ind w:left="2160" w:hanging="360"/>
      </w:pPr>
      <w:rPr>
        <w:rFonts w:ascii="Wingdings" w:hAnsi="Wingdings" w:hint="default"/>
      </w:rPr>
    </w:lvl>
    <w:lvl w:ilvl="3" w:tplc="470AAC48">
      <w:start w:val="1"/>
      <w:numFmt w:val="bullet"/>
      <w:lvlText w:val=""/>
      <w:lvlJc w:val="left"/>
      <w:pPr>
        <w:ind w:left="2880" w:hanging="360"/>
      </w:pPr>
      <w:rPr>
        <w:rFonts w:ascii="Symbol" w:hAnsi="Symbol" w:hint="default"/>
      </w:rPr>
    </w:lvl>
    <w:lvl w:ilvl="4" w:tplc="CACA2BFC">
      <w:start w:val="1"/>
      <w:numFmt w:val="bullet"/>
      <w:lvlText w:val="o"/>
      <w:lvlJc w:val="left"/>
      <w:pPr>
        <w:ind w:left="3600" w:hanging="360"/>
      </w:pPr>
      <w:rPr>
        <w:rFonts w:ascii="Courier New" w:hAnsi="Courier New" w:hint="default"/>
      </w:rPr>
    </w:lvl>
    <w:lvl w:ilvl="5" w:tplc="F0406DD4">
      <w:start w:val="1"/>
      <w:numFmt w:val="bullet"/>
      <w:lvlText w:val=""/>
      <w:lvlJc w:val="left"/>
      <w:pPr>
        <w:ind w:left="4320" w:hanging="360"/>
      </w:pPr>
      <w:rPr>
        <w:rFonts w:ascii="Wingdings" w:hAnsi="Wingdings" w:hint="default"/>
      </w:rPr>
    </w:lvl>
    <w:lvl w:ilvl="6" w:tplc="F3C8F6BA">
      <w:start w:val="1"/>
      <w:numFmt w:val="bullet"/>
      <w:lvlText w:val=""/>
      <w:lvlJc w:val="left"/>
      <w:pPr>
        <w:ind w:left="5040" w:hanging="360"/>
      </w:pPr>
      <w:rPr>
        <w:rFonts w:ascii="Symbol" w:hAnsi="Symbol" w:hint="default"/>
      </w:rPr>
    </w:lvl>
    <w:lvl w:ilvl="7" w:tplc="DEFC19E8">
      <w:start w:val="1"/>
      <w:numFmt w:val="bullet"/>
      <w:lvlText w:val="o"/>
      <w:lvlJc w:val="left"/>
      <w:pPr>
        <w:ind w:left="5760" w:hanging="360"/>
      </w:pPr>
      <w:rPr>
        <w:rFonts w:ascii="Courier New" w:hAnsi="Courier New" w:hint="default"/>
      </w:rPr>
    </w:lvl>
    <w:lvl w:ilvl="8" w:tplc="3CBC7A84">
      <w:start w:val="1"/>
      <w:numFmt w:val="bullet"/>
      <w:lvlText w:val=""/>
      <w:lvlJc w:val="left"/>
      <w:pPr>
        <w:ind w:left="6480" w:hanging="360"/>
      </w:pPr>
      <w:rPr>
        <w:rFonts w:ascii="Wingdings" w:hAnsi="Wingdings" w:hint="default"/>
      </w:rPr>
    </w:lvl>
  </w:abstractNum>
  <w:abstractNum w:abstractNumId="135" w15:restartNumberingAfterBreak="0">
    <w:nsid w:val="5C28D78D"/>
    <w:multiLevelType w:val="hybridMultilevel"/>
    <w:tmpl w:val="2BF60054"/>
    <w:lvl w:ilvl="0" w:tplc="D430D8B6">
      <w:start w:val="1"/>
      <w:numFmt w:val="bullet"/>
      <w:lvlText w:val=""/>
      <w:lvlJc w:val="left"/>
      <w:pPr>
        <w:ind w:left="720" w:hanging="360"/>
      </w:pPr>
      <w:rPr>
        <w:rFonts w:ascii="Symbol" w:hAnsi="Symbol" w:hint="default"/>
      </w:rPr>
    </w:lvl>
    <w:lvl w:ilvl="1" w:tplc="6A8CFBBA">
      <w:start w:val="1"/>
      <w:numFmt w:val="bullet"/>
      <w:lvlText w:val="o"/>
      <w:lvlJc w:val="left"/>
      <w:pPr>
        <w:ind w:left="1440" w:hanging="360"/>
      </w:pPr>
      <w:rPr>
        <w:rFonts w:ascii="Courier New" w:hAnsi="Courier New" w:hint="default"/>
      </w:rPr>
    </w:lvl>
    <w:lvl w:ilvl="2" w:tplc="C546A838">
      <w:start w:val="1"/>
      <w:numFmt w:val="bullet"/>
      <w:lvlText w:val=""/>
      <w:lvlJc w:val="left"/>
      <w:pPr>
        <w:ind w:left="2160" w:hanging="360"/>
      </w:pPr>
      <w:rPr>
        <w:rFonts w:ascii="Wingdings" w:hAnsi="Wingdings" w:hint="default"/>
      </w:rPr>
    </w:lvl>
    <w:lvl w:ilvl="3" w:tplc="E67CC32A">
      <w:start w:val="1"/>
      <w:numFmt w:val="bullet"/>
      <w:lvlText w:val=""/>
      <w:lvlJc w:val="left"/>
      <w:pPr>
        <w:ind w:left="2880" w:hanging="360"/>
      </w:pPr>
      <w:rPr>
        <w:rFonts w:ascii="Symbol" w:hAnsi="Symbol" w:hint="default"/>
      </w:rPr>
    </w:lvl>
    <w:lvl w:ilvl="4" w:tplc="B152480C">
      <w:start w:val="1"/>
      <w:numFmt w:val="bullet"/>
      <w:lvlText w:val="o"/>
      <w:lvlJc w:val="left"/>
      <w:pPr>
        <w:ind w:left="3600" w:hanging="360"/>
      </w:pPr>
      <w:rPr>
        <w:rFonts w:ascii="Courier New" w:hAnsi="Courier New" w:hint="default"/>
      </w:rPr>
    </w:lvl>
    <w:lvl w:ilvl="5" w:tplc="8544F962">
      <w:start w:val="1"/>
      <w:numFmt w:val="bullet"/>
      <w:lvlText w:val=""/>
      <w:lvlJc w:val="left"/>
      <w:pPr>
        <w:ind w:left="4320" w:hanging="360"/>
      </w:pPr>
      <w:rPr>
        <w:rFonts w:ascii="Wingdings" w:hAnsi="Wingdings" w:hint="default"/>
      </w:rPr>
    </w:lvl>
    <w:lvl w:ilvl="6" w:tplc="EC003C1A">
      <w:start w:val="1"/>
      <w:numFmt w:val="bullet"/>
      <w:lvlText w:val=""/>
      <w:lvlJc w:val="left"/>
      <w:pPr>
        <w:ind w:left="5040" w:hanging="360"/>
      </w:pPr>
      <w:rPr>
        <w:rFonts w:ascii="Symbol" w:hAnsi="Symbol" w:hint="default"/>
      </w:rPr>
    </w:lvl>
    <w:lvl w:ilvl="7" w:tplc="1876A756">
      <w:start w:val="1"/>
      <w:numFmt w:val="bullet"/>
      <w:lvlText w:val="o"/>
      <w:lvlJc w:val="left"/>
      <w:pPr>
        <w:ind w:left="5760" w:hanging="360"/>
      </w:pPr>
      <w:rPr>
        <w:rFonts w:ascii="Courier New" w:hAnsi="Courier New" w:hint="default"/>
      </w:rPr>
    </w:lvl>
    <w:lvl w:ilvl="8" w:tplc="F7F63C3C">
      <w:start w:val="1"/>
      <w:numFmt w:val="bullet"/>
      <w:lvlText w:val=""/>
      <w:lvlJc w:val="left"/>
      <w:pPr>
        <w:ind w:left="6480" w:hanging="360"/>
      </w:pPr>
      <w:rPr>
        <w:rFonts w:ascii="Wingdings" w:hAnsi="Wingdings" w:hint="default"/>
      </w:rPr>
    </w:lvl>
  </w:abstractNum>
  <w:abstractNum w:abstractNumId="136" w15:restartNumberingAfterBreak="0">
    <w:nsid w:val="5E314D1B"/>
    <w:multiLevelType w:val="hybridMultilevel"/>
    <w:tmpl w:val="8272F6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7" w15:restartNumberingAfterBreak="0">
    <w:nsid w:val="60958D9F"/>
    <w:multiLevelType w:val="hybridMultilevel"/>
    <w:tmpl w:val="FFFFFFFF"/>
    <w:lvl w:ilvl="0" w:tplc="D2CEEAC4">
      <w:start w:val="1"/>
      <w:numFmt w:val="bullet"/>
      <w:lvlText w:val=""/>
      <w:lvlJc w:val="left"/>
      <w:pPr>
        <w:ind w:left="720" w:hanging="360"/>
      </w:pPr>
      <w:rPr>
        <w:rFonts w:ascii="Symbol" w:hAnsi="Symbol" w:hint="default"/>
      </w:rPr>
    </w:lvl>
    <w:lvl w:ilvl="1" w:tplc="2602708C">
      <w:start w:val="1"/>
      <w:numFmt w:val="bullet"/>
      <w:lvlText w:val="o"/>
      <w:lvlJc w:val="left"/>
      <w:pPr>
        <w:ind w:left="1440" w:hanging="360"/>
      </w:pPr>
      <w:rPr>
        <w:rFonts w:ascii="Courier New" w:hAnsi="Courier New" w:hint="default"/>
      </w:rPr>
    </w:lvl>
    <w:lvl w:ilvl="2" w:tplc="23A28630">
      <w:start w:val="1"/>
      <w:numFmt w:val="bullet"/>
      <w:lvlText w:val=""/>
      <w:lvlJc w:val="left"/>
      <w:pPr>
        <w:ind w:left="2160" w:hanging="360"/>
      </w:pPr>
      <w:rPr>
        <w:rFonts w:ascii="Wingdings" w:hAnsi="Wingdings" w:hint="default"/>
      </w:rPr>
    </w:lvl>
    <w:lvl w:ilvl="3" w:tplc="74F67BB6">
      <w:start w:val="1"/>
      <w:numFmt w:val="bullet"/>
      <w:lvlText w:val=""/>
      <w:lvlJc w:val="left"/>
      <w:pPr>
        <w:ind w:left="2880" w:hanging="360"/>
      </w:pPr>
      <w:rPr>
        <w:rFonts w:ascii="Symbol" w:hAnsi="Symbol" w:hint="default"/>
      </w:rPr>
    </w:lvl>
    <w:lvl w:ilvl="4" w:tplc="5CC44896">
      <w:start w:val="1"/>
      <w:numFmt w:val="bullet"/>
      <w:lvlText w:val="o"/>
      <w:lvlJc w:val="left"/>
      <w:pPr>
        <w:ind w:left="3600" w:hanging="360"/>
      </w:pPr>
      <w:rPr>
        <w:rFonts w:ascii="Courier New" w:hAnsi="Courier New" w:hint="default"/>
      </w:rPr>
    </w:lvl>
    <w:lvl w:ilvl="5" w:tplc="F5208830">
      <w:start w:val="1"/>
      <w:numFmt w:val="bullet"/>
      <w:lvlText w:val=""/>
      <w:lvlJc w:val="left"/>
      <w:pPr>
        <w:ind w:left="4320" w:hanging="360"/>
      </w:pPr>
      <w:rPr>
        <w:rFonts w:ascii="Wingdings" w:hAnsi="Wingdings" w:hint="default"/>
      </w:rPr>
    </w:lvl>
    <w:lvl w:ilvl="6" w:tplc="0174338E">
      <w:start w:val="1"/>
      <w:numFmt w:val="bullet"/>
      <w:lvlText w:val=""/>
      <w:lvlJc w:val="left"/>
      <w:pPr>
        <w:ind w:left="5040" w:hanging="360"/>
      </w:pPr>
      <w:rPr>
        <w:rFonts w:ascii="Symbol" w:hAnsi="Symbol" w:hint="default"/>
      </w:rPr>
    </w:lvl>
    <w:lvl w:ilvl="7" w:tplc="44221752">
      <w:start w:val="1"/>
      <w:numFmt w:val="bullet"/>
      <w:lvlText w:val="o"/>
      <w:lvlJc w:val="left"/>
      <w:pPr>
        <w:ind w:left="5760" w:hanging="360"/>
      </w:pPr>
      <w:rPr>
        <w:rFonts w:ascii="Courier New" w:hAnsi="Courier New" w:hint="default"/>
      </w:rPr>
    </w:lvl>
    <w:lvl w:ilvl="8" w:tplc="E4E47D2E">
      <w:start w:val="1"/>
      <w:numFmt w:val="bullet"/>
      <w:lvlText w:val=""/>
      <w:lvlJc w:val="left"/>
      <w:pPr>
        <w:ind w:left="6480" w:hanging="360"/>
      </w:pPr>
      <w:rPr>
        <w:rFonts w:ascii="Wingdings" w:hAnsi="Wingdings" w:hint="default"/>
      </w:rPr>
    </w:lvl>
  </w:abstractNum>
  <w:abstractNum w:abstractNumId="138" w15:restartNumberingAfterBreak="0">
    <w:nsid w:val="60D9232D"/>
    <w:multiLevelType w:val="hybridMultilevel"/>
    <w:tmpl w:val="5DA4B92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9" w15:restartNumberingAfterBreak="0">
    <w:nsid w:val="62094977"/>
    <w:multiLevelType w:val="hybridMultilevel"/>
    <w:tmpl w:val="5AB08324"/>
    <w:lvl w:ilvl="0" w:tplc="6C22E304">
      <w:start w:val="1"/>
      <w:numFmt w:val="bullet"/>
      <w:lvlText w:val=""/>
      <w:lvlJc w:val="left"/>
      <w:pPr>
        <w:ind w:left="720" w:hanging="360"/>
      </w:pPr>
      <w:rPr>
        <w:rFonts w:ascii="Symbol" w:hAnsi="Symbol" w:hint="default"/>
      </w:rPr>
    </w:lvl>
    <w:lvl w:ilvl="1" w:tplc="D194B89E">
      <w:start w:val="1"/>
      <w:numFmt w:val="bullet"/>
      <w:lvlText w:val="o"/>
      <w:lvlJc w:val="left"/>
      <w:pPr>
        <w:ind w:left="1440" w:hanging="360"/>
      </w:pPr>
      <w:rPr>
        <w:rFonts w:ascii="Courier New" w:hAnsi="Courier New" w:hint="default"/>
      </w:rPr>
    </w:lvl>
    <w:lvl w:ilvl="2" w:tplc="33BAF7FE">
      <w:start w:val="1"/>
      <w:numFmt w:val="bullet"/>
      <w:lvlText w:val=""/>
      <w:lvlJc w:val="left"/>
      <w:pPr>
        <w:ind w:left="2160" w:hanging="360"/>
      </w:pPr>
      <w:rPr>
        <w:rFonts w:ascii="Wingdings" w:hAnsi="Wingdings" w:hint="default"/>
      </w:rPr>
    </w:lvl>
    <w:lvl w:ilvl="3" w:tplc="684A7F80">
      <w:start w:val="1"/>
      <w:numFmt w:val="bullet"/>
      <w:lvlText w:val=""/>
      <w:lvlJc w:val="left"/>
      <w:pPr>
        <w:ind w:left="2880" w:hanging="360"/>
      </w:pPr>
      <w:rPr>
        <w:rFonts w:ascii="Symbol" w:hAnsi="Symbol" w:hint="default"/>
      </w:rPr>
    </w:lvl>
    <w:lvl w:ilvl="4" w:tplc="B2341906">
      <w:start w:val="1"/>
      <w:numFmt w:val="bullet"/>
      <w:lvlText w:val="o"/>
      <w:lvlJc w:val="left"/>
      <w:pPr>
        <w:ind w:left="3600" w:hanging="360"/>
      </w:pPr>
      <w:rPr>
        <w:rFonts w:ascii="Courier New" w:hAnsi="Courier New" w:hint="default"/>
      </w:rPr>
    </w:lvl>
    <w:lvl w:ilvl="5" w:tplc="771A999A">
      <w:start w:val="1"/>
      <w:numFmt w:val="bullet"/>
      <w:lvlText w:val=""/>
      <w:lvlJc w:val="left"/>
      <w:pPr>
        <w:ind w:left="4320" w:hanging="360"/>
      </w:pPr>
      <w:rPr>
        <w:rFonts w:ascii="Wingdings" w:hAnsi="Wingdings" w:hint="default"/>
      </w:rPr>
    </w:lvl>
    <w:lvl w:ilvl="6" w:tplc="3FA630CA">
      <w:start w:val="1"/>
      <w:numFmt w:val="bullet"/>
      <w:lvlText w:val=""/>
      <w:lvlJc w:val="left"/>
      <w:pPr>
        <w:ind w:left="5040" w:hanging="360"/>
      </w:pPr>
      <w:rPr>
        <w:rFonts w:ascii="Symbol" w:hAnsi="Symbol" w:hint="default"/>
      </w:rPr>
    </w:lvl>
    <w:lvl w:ilvl="7" w:tplc="16701504">
      <w:start w:val="1"/>
      <w:numFmt w:val="bullet"/>
      <w:lvlText w:val="o"/>
      <w:lvlJc w:val="left"/>
      <w:pPr>
        <w:ind w:left="5760" w:hanging="360"/>
      </w:pPr>
      <w:rPr>
        <w:rFonts w:ascii="Courier New" w:hAnsi="Courier New" w:hint="default"/>
      </w:rPr>
    </w:lvl>
    <w:lvl w:ilvl="8" w:tplc="90D22A8A">
      <w:start w:val="1"/>
      <w:numFmt w:val="bullet"/>
      <w:lvlText w:val=""/>
      <w:lvlJc w:val="left"/>
      <w:pPr>
        <w:ind w:left="6480" w:hanging="360"/>
      </w:pPr>
      <w:rPr>
        <w:rFonts w:ascii="Wingdings" w:hAnsi="Wingdings" w:hint="default"/>
      </w:rPr>
    </w:lvl>
  </w:abstractNum>
  <w:abstractNum w:abstractNumId="140" w15:restartNumberingAfterBreak="0">
    <w:nsid w:val="63A28A90"/>
    <w:multiLevelType w:val="hybridMultilevel"/>
    <w:tmpl w:val="7A84BF0C"/>
    <w:lvl w:ilvl="0" w:tplc="CC626B54">
      <w:start w:val="1"/>
      <w:numFmt w:val="bullet"/>
      <w:lvlText w:val=""/>
      <w:lvlJc w:val="left"/>
      <w:pPr>
        <w:ind w:left="720" w:hanging="360"/>
      </w:pPr>
      <w:rPr>
        <w:rFonts w:ascii="Symbol" w:hAnsi="Symbol" w:hint="default"/>
      </w:rPr>
    </w:lvl>
    <w:lvl w:ilvl="1" w:tplc="E33040D0">
      <w:start w:val="1"/>
      <w:numFmt w:val="bullet"/>
      <w:lvlText w:val="o"/>
      <w:lvlJc w:val="left"/>
      <w:pPr>
        <w:ind w:left="1440" w:hanging="360"/>
      </w:pPr>
      <w:rPr>
        <w:rFonts w:ascii="Courier New" w:hAnsi="Courier New" w:hint="default"/>
      </w:rPr>
    </w:lvl>
    <w:lvl w:ilvl="2" w:tplc="E68083F6">
      <w:start w:val="1"/>
      <w:numFmt w:val="bullet"/>
      <w:lvlText w:val=""/>
      <w:lvlJc w:val="left"/>
      <w:pPr>
        <w:ind w:left="2160" w:hanging="360"/>
      </w:pPr>
      <w:rPr>
        <w:rFonts w:ascii="Wingdings" w:hAnsi="Wingdings" w:hint="default"/>
      </w:rPr>
    </w:lvl>
    <w:lvl w:ilvl="3" w:tplc="D85A9164">
      <w:start w:val="1"/>
      <w:numFmt w:val="bullet"/>
      <w:lvlText w:val=""/>
      <w:lvlJc w:val="left"/>
      <w:pPr>
        <w:ind w:left="2880" w:hanging="360"/>
      </w:pPr>
      <w:rPr>
        <w:rFonts w:ascii="Symbol" w:hAnsi="Symbol" w:hint="default"/>
      </w:rPr>
    </w:lvl>
    <w:lvl w:ilvl="4" w:tplc="2EC83F80">
      <w:start w:val="1"/>
      <w:numFmt w:val="bullet"/>
      <w:lvlText w:val="o"/>
      <w:lvlJc w:val="left"/>
      <w:pPr>
        <w:ind w:left="3600" w:hanging="360"/>
      </w:pPr>
      <w:rPr>
        <w:rFonts w:ascii="Courier New" w:hAnsi="Courier New" w:hint="default"/>
      </w:rPr>
    </w:lvl>
    <w:lvl w:ilvl="5" w:tplc="787A4C56">
      <w:start w:val="1"/>
      <w:numFmt w:val="bullet"/>
      <w:lvlText w:val=""/>
      <w:lvlJc w:val="left"/>
      <w:pPr>
        <w:ind w:left="4320" w:hanging="360"/>
      </w:pPr>
      <w:rPr>
        <w:rFonts w:ascii="Wingdings" w:hAnsi="Wingdings" w:hint="default"/>
      </w:rPr>
    </w:lvl>
    <w:lvl w:ilvl="6" w:tplc="CE24D7B0">
      <w:start w:val="1"/>
      <w:numFmt w:val="bullet"/>
      <w:lvlText w:val=""/>
      <w:lvlJc w:val="left"/>
      <w:pPr>
        <w:ind w:left="5040" w:hanging="360"/>
      </w:pPr>
      <w:rPr>
        <w:rFonts w:ascii="Symbol" w:hAnsi="Symbol" w:hint="default"/>
      </w:rPr>
    </w:lvl>
    <w:lvl w:ilvl="7" w:tplc="23F00092">
      <w:start w:val="1"/>
      <w:numFmt w:val="bullet"/>
      <w:lvlText w:val="o"/>
      <w:lvlJc w:val="left"/>
      <w:pPr>
        <w:ind w:left="5760" w:hanging="360"/>
      </w:pPr>
      <w:rPr>
        <w:rFonts w:ascii="Courier New" w:hAnsi="Courier New" w:hint="default"/>
      </w:rPr>
    </w:lvl>
    <w:lvl w:ilvl="8" w:tplc="1834CB16">
      <w:start w:val="1"/>
      <w:numFmt w:val="bullet"/>
      <w:lvlText w:val=""/>
      <w:lvlJc w:val="left"/>
      <w:pPr>
        <w:ind w:left="6480" w:hanging="360"/>
      </w:pPr>
      <w:rPr>
        <w:rFonts w:ascii="Wingdings" w:hAnsi="Wingdings" w:hint="default"/>
      </w:rPr>
    </w:lvl>
  </w:abstractNum>
  <w:abstractNum w:abstractNumId="141" w15:restartNumberingAfterBreak="0">
    <w:nsid w:val="64799851"/>
    <w:multiLevelType w:val="hybridMultilevel"/>
    <w:tmpl w:val="FFFFFFFF"/>
    <w:lvl w:ilvl="0" w:tplc="1D76C1F0">
      <w:start w:val="1"/>
      <w:numFmt w:val="bullet"/>
      <w:lvlText w:val=""/>
      <w:lvlJc w:val="left"/>
      <w:pPr>
        <w:ind w:left="720" w:hanging="360"/>
      </w:pPr>
      <w:rPr>
        <w:rFonts w:ascii="Symbol" w:hAnsi="Symbol" w:hint="default"/>
      </w:rPr>
    </w:lvl>
    <w:lvl w:ilvl="1" w:tplc="AF5249EE">
      <w:start w:val="1"/>
      <w:numFmt w:val="bullet"/>
      <w:lvlText w:val="o"/>
      <w:lvlJc w:val="left"/>
      <w:pPr>
        <w:ind w:left="1440" w:hanging="360"/>
      </w:pPr>
      <w:rPr>
        <w:rFonts w:ascii="Courier New" w:hAnsi="Courier New" w:hint="default"/>
      </w:rPr>
    </w:lvl>
    <w:lvl w:ilvl="2" w:tplc="7CD4336A">
      <w:start w:val="1"/>
      <w:numFmt w:val="bullet"/>
      <w:lvlText w:val=""/>
      <w:lvlJc w:val="left"/>
      <w:pPr>
        <w:ind w:left="2160" w:hanging="360"/>
      </w:pPr>
      <w:rPr>
        <w:rFonts w:ascii="Wingdings" w:hAnsi="Wingdings" w:hint="default"/>
      </w:rPr>
    </w:lvl>
    <w:lvl w:ilvl="3" w:tplc="E0FCD634">
      <w:start w:val="1"/>
      <w:numFmt w:val="bullet"/>
      <w:lvlText w:val=""/>
      <w:lvlJc w:val="left"/>
      <w:pPr>
        <w:ind w:left="2880" w:hanging="360"/>
      </w:pPr>
      <w:rPr>
        <w:rFonts w:ascii="Symbol" w:hAnsi="Symbol" w:hint="default"/>
      </w:rPr>
    </w:lvl>
    <w:lvl w:ilvl="4" w:tplc="4008E5C8">
      <w:start w:val="1"/>
      <w:numFmt w:val="bullet"/>
      <w:lvlText w:val="o"/>
      <w:lvlJc w:val="left"/>
      <w:pPr>
        <w:ind w:left="3600" w:hanging="360"/>
      </w:pPr>
      <w:rPr>
        <w:rFonts w:ascii="Courier New" w:hAnsi="Courier New" w:hint="default"/>
      </w:rPr>
    </w:lvl>
    <w:lvl w:ilvl="5" w:tplc="D164957E">
      <w:start w:val="1"/>
      <w:numFmt w:val="bullet"/>
      <w:lvlText w:val=""/>
      <w:lvlJc w:val="left"/>
      <w:pPr>
        <w:ind w:left="4320" w:hanging="360"/>
      </w:pPr>
      <w:rPr>
        <w:rFonts w:ascii="Wingdings" w:hAnsi="Wingdings" w:hint="default"/>
      </w:rPr>
    </w:lvl>
    <w:lvl w:ilvl="6" w:tplc="841A6A04">
      <w:start w:val="1"/>
      <w:numFmt w:val="bullet"/>
      <w:lvlText w:val=""/>
      <w:lvlJc w:val="left"/>
      <w:pPr>
        <w:ind w:left="5040" w:hanging="360"/>
      </w:pPr>
      <w:rPr>
        <w:rFonts w:ascii="Symbol" w:hAnsi="Symbol" w:hint="default"/>
      </w:rPr>
    </w:lvl>
    <w:lvl w:ilvl="7" w:tplc="A5761ED0">
      <w:start w:val="1"/>
      <w:numFmt w:val="bullet"/>
      <w:lvlText w:val="o"/>
      <w:lvlJc w:val="left"/>
      <w:pPr>
        <w:ind w:left="5760" w:hanging="360"/>
      </w:pPr>
      <w:rPr>
        <w:rFonts w:ascii="Courier New" w:hAnsi="Courier New" w:hint="default"/>
      </w:rPr>
    </w:lvl>
    <w:lvl w:ilvl="8" w:tplc="7A4082A8">
      <w:start w:val="1"/>
      <w:numFmt w:val="bullet"/>
      <w:lvlText w:val=""/>
      <w:lvlJc w:val="left"/>
      <w:pPr>
        <w:ind w:left="6480" w:hanging="360"/>
      </w:pPr>
      <w:rPr>
        <w:rFonts w:ascii="Wingdings" w:hAnsi="Wingdings" w:hint="default"/>
      </w:rPr>
    </w:lvl>
  </w:abstractNum>
  <w:abstractNum w:abstractNumId="142" w15:restartNumberingAfterBreak="0">
    <w:nsid w:val="658863C8"/>
    <w:multiLevelType w:val="hybridMultilevel"/>
    <w:tmpl w:val="764229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3" w15:restartNumberingAfterBreak="0">
    <w:nsid w:val="65C17679"/>
    <w:multiLevelType w:val="hybridMultilevel"/>
    <w:tmpl w:val="832001A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4" w15:restartNumberingAfterBreak="0">
    <w:nsid w:val="66C33E4F"/>
    <w:multiLevelType w:val="hybridMultilevel"/>
    <w:tmpl w:val="87FE81A4"/>
    <w:lvl w:ilvl="0" w:tplc="F0C65E84">
      <w:start w:val="1"/>
      <w:numFmt w:val="bullet"/>
      <w:lvlText w:val=""/>
      <w:lvlJc w:val="left"/>
      <w:pPr>
        <w:ind w:left="720" w:hanging="360"/>
      </w:pPr>
      <w:rPr>
        <w:rFonts w:ascii="Symbol" w:hAnsi="Symbol" w:hint="default"/>
      </w:rPr>
    </w:lvl>
    <w:lvl w:ilvl="1" w:tplc="44DE4BF6">
      <w:start w:val="1"/>
      <w:numFmt w:val="bullet"/>
      <w:lvlText w:val="o"/>
      <w:lvlJc w:val="left"/>
      <w:pPr>
        <w:ind w:left="1440" w:hanging="360"/>
      </w:pPr>
      <w:rPr>
        <w:rFonts w:ascii="Courier New" w:hAnsi="Courier New" w:hint="default"/>
      </w:rPr>
    </w:lvl>
    <w:lvl w:ilvl="2" w:tplc="B44E9A40">
      <w:start w:val="1"/>
      <w:numFmt w:val="bullet"/>
      <w:lvlText w:val=""/>
      <w:lvlJc w:val="left"/>
      <w:pPr>
        <w:ind w:left="2160" w:hanging="360"/>
      </w:pPr>
      <w:rPr>
        <w:rFonts w:ascii="Wingdings" w:hAnsi="Wingdings" w:hint="default"/>
      </w:rPr>
    </w:lvl>
    <w:lvl w:ilvl="3" w:tplc="2CE809F6">
      <w:start w:val="1"/>
      <w:numFmt w:val="bullet"/>
      <w:lvlText w:val=""/>
      <w:lvlJc w:val="left"/>
      <w:pPr>
        <w:ind w:left="2880" w:hanging="360"/>
      </w:pPr>
      <w:rPr>
        <w:rFonts w:ascii="Symbol" w:hAnsi="Symbol" w:hint="default"/>
      </w:rPr>
    </w:lvl>
    <w:lvl w:ilvl="4" w:tplc="81E6D46A">
      <w:start w:val="1"/>
      <w:numFmt w:val="bullet"/>
      <w:lvlText w:val="o"/>
      <w:lvlJc w:val="left"/>
      <w:pPr>
        <w:ind w:left="3600" w:hanging="360"/>
      </w:pPr>
      <w:rPr>
        <w:rFonts w:ascii="Courier New" w:hAnsi="Courier New" w:hint="default"/>
      </w:rPr>
    </w:lvl>
    <w:lvl w:ilvl="5" w:tplc="A2E47BC6">
      <w:start w:val="1"/>
      <w:numFmt w:val="bullet"/>
      <w:lvlText w:val=""/>
      <w:lvlJc w:val="left"/>
      <w:pPr>
        <w:ind w:left="4320" w:hanging="360"/>
      </w:pPr>
      <w:rPr>
        <w:rFonts w:ascii="Wingdings" w:hAnsi="Wingdings" w:hint="default"/>
      </w:rPr>
    </w:lvl>
    <w:lvl w:ilvl="6" w:tplc="F0A81F2E">
      <w:start w:val="1"/>
      <w:numFmt w:val="bullet"/>
      <w:lvlText w:val=""/>
      <w:lvlJc w:val="left"/>
      <w:pPr>
        <w:ind w:left="5040" w:hanging="360"/>
      </w:pPr>
      <w:rPr>
        <w:rFonts w:ascii="Symbol" w:hAnsi="Symbol" w:hint="default"/>
      </w:rPr>
    </w:lvl>
    <w:lvl w:ilvl="7" w:tplc="86726382">
      <w:start w:val="1"/>
      <w:numFmt w:val="bullet"/>
      <w:lvlText w:val="o"/>
      <w:lvlJc w:val="left"/>
      <w:pPr>
        <w:ind w:left="5760" w:hanging="360"/>
      </w:pPr>
      <w:rPr>
        <w:rFonts w:ascii="Courier New" w:hAnsi="Courier New" w:hint="default"/>
      </w:rPr>
    </w:lvl>
    <w:lvl w:ilvl="8" w:tplc="0E1EE758">
      <w:start w:val="1"/>
      <w:numFmt w:val="bullet"/>
      <w:lvlText w:val=""/>
      <w:lvlJc w:val="left"/>
      <w:pPr>
        <w:ind w:left="6480" w:hanging="360"/>
      </w:pPr>
      <w:rPr>
        <w:rFonts w:ascii="Wingdings" w:hAnsi="Wingdings" w:hint="default"/>
      </w:rPr>
    </w:lvl>
  </w:abstractNum>
  <w:abstractNum w:abstractNumId="145" w15:restartNumberingAfterBreak="0">
    <w:nsid w:val="67166B2A"/>
    <w:multiLevelType w:val="hybridMultilevel"/>
    <w:tmpl w:val="FFFFFFFF"/>
    <w:lvl w:ilvl="0" w:tplc="3C866296">
      <w:start w:val="1"/>
      <w:numFmt w:val="bullet"/>
      <w:lvlText w:val=""/>
      <w:lvlJc w:val="left"/>
      <w:pPr>
        <w:ind w:left="720" w:hanging="360"/>
      </w:pPr>
      <w:rPr>
        <w:rFonts w:ascii="Symbol" w:hAnsi="Symbol" w:hint="default"/>
      </w:rPr>
    </w:lvl>
    <w:lvl w:ilvl="1" w:tplc="9FB09B7A">
      <w:start w:val="1"/>
      <w:numFmt w:val="bullet"/>
      <w:lvlText w:val="o"/>
      <w:lvlJc w:val="left"/>
      <w:pPr>
        <w:ind w:left="1440" w:hanging="360"/>
      </w:pPr>
      <w:rPr>
        <w:rFonts w:ascii="Courier New" w:hAnsi="Courier New" w:hint="default"/>
      </w:rPr>
    </w:lvl>
    <w:lvl w:ilvl="2" w:tplc="034CED0E">
      <w:start w:val="1"/>
      <w:numFmt w:val="bullet"/>
      <w:lvlText w:val=""/>
      <w:lvlJc w:val="left"/>
      <w:pPr>
        <w:ind w:left="2160" w:hanging="360"/>
      </w:pPr>
      <w:rPr>
        <w:rFonts w:ascii="Wingdings" w:hAnsi="Wingdings" w:hint="default"/>
      </w:rPr>
    </w:lvl>
    <w:lvl w:ilvl="3" w:tplc="E80A55E0">
      <w:start w:val="1"/>
      <w:numFmt w:val="bullet"/>
      <w:lvlText w:val=""/>
      <w:lvlJc w:val="left"/>
      <w:pPr>
        <w:ind w:left="2880" w:hanging="360"/>
      </w:pPr>
      <w:rPr>
        <w:rFonts w:ascii="Symbol" w:hAnsi="Symbol" w:hint="default"/>
      </w:rPr>
    </w:lvl>
    <w:lvl w:ilvl="4" w:tplc="C62410B4">
      <w:start w:val="1"/>
      <w:numFmt w:val="bullet"/>
      <w:lvlText w:val="o"/>
      <w:lvlJc w:val="left"/>
      <w:pPr>
        <w:ind w:left="3600" w:hanging="360"/>
      </w:pPr>
      <w:rPr>
        <w:rFonts w:ascii="Courier New" w:hAnsi="Courier New" w:hint="default"/>
      </w:rPr>
    </w:lvl>
    <w:lvl w:ilvl="5" w:tplc="49220C42">
      <w:start w:val="1"/>
      <w:numFmt w:val="bullet"/>
      <w:lvlText w:val=""/>
      <w:lvlJc w:val="left"/>
      <w:pPr>
        <w:ind w:left="4320" w:hanging="360"/>
      </w:pPr>
      <w:rPr>
        <w:rFonts w:ascii="Wingdings" w:hAnsi="Wingdings" w:hint="default"/>
      </w:rPr>
    </w:lvl>
    <w:lvl w:ilvl="6" w:tplc="B7860370">
      <w:start w:val="1"/>
      <w:numFmt w:val="bullet"/>
      <w:lvlText w:val=""/>
      <w:lvlJc w:val="left"/>
      <w:pPr>
        <w:ind w:left="5040" w:hanging="360"/>
      </w:pPr>
      <w:rPr>
        <w:rFonts w:ascii="Symbol" w:hAnsi="Symbol" w:hint="default"/>
      </w:rPr>
    </w:lvl>
    <w:lvl w:ilvl="7" w:tplc="1AA0F49C">
      <w:start w:val="1"/>
      <w:numFmt w:val="bullet"/>
      <w:lvlText w:val="o"/>
      <w:lvlJc w:val="left"/>
      <w:pPr>
        <w:ind w:left="5760" w:hanging="360"/>
      </w:pPr>
      <w:rPr>
        <w:rFonts w:ascii="Courier New" w:hAnsi="Courier New" w:hint="default"/>
      </w:rPr>
    </w:lvl>
    <w:lvl w:ilvl="8" w:tplc="B6EE57DE">
      <w:start w:val="1"/>
      <w:numFmt w:val="bullet"/>
      <w:lvlText w:val=""/>
      <w:lvlJc w:val="left"/>
      <w:pPr>
        <w:ind w:left="6480" w:hanging="360"/>
      </w:pPr>
      <w:rPr>
        <w:rFonts w:ascii="Wingdings" w:hAnsi="Wingdings" w:hint="default"/>
      </w:rPr>
    </w:lvl>
  </w:abstractNum>
  <w:abstractNum w:abstractNumId="146" w15:restartNumberingAfterBreak="0">
    <w:nsid w:val="67F7362A"/>
    <w:multiLevelType w:val="hybridMultilevel"/>
    <w:tmpl w:val="74AC8BF4"/>
    <w:lvl w:ilvl="0" w:tplc="04090001">
      <w:start w:val="1"/>
      <w:numFmt w:val="bullet"/>
      <w:lvlText w:val=""/>
      <w:lvlJc w:val="left"/>
      <w:pPr>
        <w:ind w:left="770" w:hanging="360"/>
      </w:pPr>
      <w:rPr>
        <w:rFonts w:ascii="Symbol" w:hAnsi="Symbol" w:hint="default"/>
      </w:rPr>
    </w:lvl>
    <w:lvl w:ilvl="1" w:tplc="04090003">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147" w15:restartNumberingAfterBreak="0">
    <w:nsid w:val="6BDE6E51"/>
    <w:multiLevelType w:val="hybridMultilevel"/>
    <w:tmpl w:val="B91285F4"/>
    <w:lvl w:ilvl="0" w:tplc="43CA32F4">
      <w:start w:val="1"/>
      <w:numFmt w:val="bullet"/>
      <w:lvlText w:val=""/>
      <w:lvlJc w:val="left"/>
      <w:pPr>
        <w:ind w:left="720" w:hanging="360"/>
      </w:pPr>
      <w:rPr>
        <w:rFonts w:ascii="Symbol" w:hAnsi="Symbol" w:hint="default"/>
      </w:rPr>
    </w:lvl>
    <w:lvl w:ilvl="1" w:tplc="197C2B6A">
      <w:start w:val="1"/>
      <w:numFmt w:val="bullet"/>
      <w:lvlText w:val="o"/>
      <w:lvlJc w:val="left"/>
      <w:pPr>
        <w:ind w:left="1440" w:hanging="360"/>
      </w:pPr>
      <w:rPr>
        <w:rFonts w:ascii="Courier New" w:hAnsi="Courier New" w:hint="default"/>
      </w:rPr>
    </w:lvl>
    <w:lvl w:ilvl="2" w:tplc="F920EBB8">
      <w:start w:val="1"/>
      <w:numFmt w:val="bullet"/>
      <w:lvlText w:val=""/>
      <w:lvlJc w:val="left"/>
      <w:pPr>
        <w:ind w:left="2160" w:hanging="360"/>
      </w:pPr>
      <w:rPr>
        <w:rFonts w:ascii="Wingdings" w:hAnsi="Wingdings" w:hint="default"/>
      </w:rPr>
    </w:lvl>
    <w:lvl w:ilvl="3" w:tplc="9DA44A62">
      <w:start w:val="1"/>
      <w:numFmt w:val="bullet"/>
      <w:lvlText w:val=""/>
      <w:lvlJc w:val="left"/>
      <w:pPr>
        <w:ind w:left="2880" w:hanging="360"/>
      </w:pPr>
      <w:rPr>
        <w:rFonts w:ascii="Symbol" w:hAnsi="Symbol" w:hint="default"/>
      </w:rPr>
    </w:lvl>
    <w:lvl w:ilvl="4" w:tplc="DEC83FA6">
      <w:start w:val="1"/>
      <w:numFmt w:val="bullet"/>
      <w:lvlText w:val="o"/>
      <w:lvlJc w:val="left"/>
      <w:pPr>
        <w:ind w:left="3600" w:hanging="360"/>
      </w:pPr>
      <w:rPr>
        <w:rFonts w:ascii="Courier New" w:hAnsi="Courier New" w:hint="default"/>
      </w:rPr>
    </w:lvl>
    <w:lvl w:ilvl="5" w:tplc="58C4E586">
      <w:start w:val="1"/>
      <w:numFmt w:val="bullet"/>
      <w:lvlText w:val=""/>
      <w:lvlJc w:val="left"/>
      <w:pPr>
        <w:ind w:left="4320" w:hanging="360"/>
      </w:pPr>
      <w:rPr>
        <w:rFonts w:ascii="Wingdings" w:hAnsi="Wingdings" w:hint="default"/>
      </w:rPr>
    </w:lvl>
    <w:lvl w:ilvl="6" w:tplc="E59AD4AA">
      <w:start w:val="1"/>
      <w:numFmt w:val="bullet"/>
      <w:lvlText w:val=""/>
      <w:lvlJc w:val="left"/>
      <w:pPr>
        <w:ind w:left="5040" w:hanging="360"/>
      </w:pPr>
      <w:rPr>
        <w:rFonts w:ascii="Symbol" w:hAnsi="Symbol" w:hint="default"/>
      </w:rPr>
    </w:lvl>
    <w:lvl w:ilvl="7" w:tplc="FFD8AB86">
      <w:start w:val="1"/>
      <w:numFmt w:val="bullet"/>
      <w:lvlText w:val="o"/>
      <w:lvlJc w:val="left"/>
      <w:pPr>
        <w:ind w:left="5760" w:hanging="360"/>
      </w:pPr>
      <w:rPr>
        <w:rFonts w:ascii="Courier New" w:hAnsi="Courier New" w:hint="default"/>
      </w:rPr>
    </w:lvl>
    <w:lvl w:ilvl="8" w:tplc="B47EE24E">
      <w:start w:val="1"/>
      <w:numFmt w:val="bullet"/>
      <w:lvlText w:val=""/>
      <w:lvlJc w:val="left"/>
      <w:pPr>
        <w:ind w:left="6480" w:hanging="360"/>
      </w:pPr>
      <w:rPr>
        <w:rFonts w:ascii="Wingdings" w:hAnsi="Wingdings" w:hint="default"/>
      </w:rPr>
    </w:lvl>
  </w:abstractNum>
  <w:abstractNum w:abstractNumId="148" w15:restartNumberingAfterBreak="0">
    <w:nsid w:val="6BEB6562"/>
    <w:multiLevelType w:val="multilevel"/>
    <w:tmpl w:val="342839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6CCA5B64"/>
    <w:multiLevelType w:val="hybridMultilevel"/>
    <w:tmpl w:val="3762FC44"/>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50" w15:restartNumberingAfterBreak="0">
    <w:nsid w:val="6D7D03B0"/>
    <w:multiLevelType w:val="hybridMultilevel"/>
    <w:tmpl w:val="16F87730"/>
    <w:lvl w:ilvl="0" w:tplc="CC021942">
      <w:start w:val="1"/>
      <w:numFmt w:val="bullet"/>
      <w:lvlText w:val=""/>
      <w:lvlJc w:val="left"/>
      <w:pPr>
        <w:ind w:left="720" w:hanging="360"/>
      </w:pPr>
      <w:rPr>
        <w:rFonts w:ascii="Symbol" w:hAnsi="Symbol" w:hint="default"/>
      </w:rPr>
    </w:lvl>
    <w:lvl w:ilvl="1" w:tplc="6A92FEEE">
      <w:start w:val="1"/>
      <w:numFmt w:val="bullet"/>
      <w:lvlText w:val="o"/>
      <w:lvlJc w:val="left"/>
      <w:pPr>
        <w:ind w:left="1440" w:hanging="360"/>
      </w:pPr>
      <w:rPr>
        <w:rFonts w:ascii="Courier New" w:hAnsi="Courier New" w:hint="default"/>
      </w:rPr>
    </w:lvl>
    <w:lvl w:ilvl="2" w:tplc="7C621CFE">
      <w:start w:val="1"/>
      <w:numFmt w:val="bullet"/>
      <w:lvlText w:val=""/>
      <w:lvlJc w:val="left"/>
      <w:pPr>
        <w:ind w:left="2160" w:hanging="360"/>
      </w:pPr>
      <w:rPr>
        <w:rFonts w:ascii="Wingdings" w:hAnsi="Wingdings" w:hint="default"/>
      </w:rPr>
    </w:lvl>
    <w:lvl w:ilvl="3" w:tplc="9EEC62FC">
      <w:start w:val="1"/>
      <w:numFmt w:val="bullet"/>
      <w:lvlText w:val=""/>
      <w:lvlJc w:val="left"/>
      <w:pPr>
        <w:ind w:left="2880" w:hanging="360"/>
      </w:pPr>
      <w:rPr>
        <w:rFonts w:ascii="Symbol" w:hAnsi="Symbol" w:hint="default"/>
      </w:rPr>
    </w:lvl>
    <w:lvl w:ilvl="4" w:tplc="CCF69B10">
      <w:start w:val="1"/>
      <w:numFmt w:val="bullet"/>
      <w:lvlText w:val="o"/>
      <w:lvlJc w:val="left"/>
      <w:pPr>
        <w:ind w:left="3600" w:hanging="360"/>
      </w:pPr>
      <w:rPr>
        <w:rFonts w:ascii="Courier New" w:hAnsi="Courier New" w:hint="default"/>
      </w:rPr>
    </w:lvl>
    <w:lvl w:ilvl="5" w:tplc="445875A2">
      <w:start w:val="1"/>
      <w:numFmt w:val="bullet"/>
      <w:lvlText w:val=""/>
      <w:lvlJc w:val="left"/>
      <w:pPr>
        <w:ind w:left="4320" w:hanging="360"/>
      </w:pPr>
      <w:rPr>
        <w:rFonts w:ascii="Wingdings" w:hAnsi="Wingdings" w:hint="default"/>
      </w:rPr>
    </w:lvl>
    <w:lvl w:ilvl="6" w:tplc="34668770">
      <w:start w:val="1"/>
      <w:numFmt w:val="bullet"/>
      <w:lvlText w:val=""/>
      <w:lvlJc w:val="left"/>
      <w:pPr>
        <w:ind w:left="5040" w:hanging="360"/>
      </w:pPr>
      <w:rPr>
        <w:rFonts w:ascii="Symbol" w:hAnsi="Symbol" w:hint="default"/>
      </w:rPr>
    </w:lvl>
    <w:lvl w:ilvl="7" w:tplc="40485C3C">
      <w:start w:val="1"/>
      <w:numFmt w:val="bullet"/>
      <w:lvlText w:val="o"/>
      <w:lvlJc w:val="left"/>
      <w:pPr>
        <w:ind w:left="5760" w:hanging="360"/>
      </w:pPr>
      <w:rPr>
        <w:rFonts w:ascii="Courier New" w:hAnsi="Courier New" w:hint="default"/>
      </w:rPr>
    </w:lvl>
    <w:lvl w:ilvl="8" w:tplc="02F274E0">
      <w:start w:val="1"/>
      <w:numFmt w:val="bullet"/>
      <w:lvlText w:val=""/>
      <w:lvlJc w:val="left"/>
      <w:pPr>
        <w:ind w:left="6480" w:hanging="360"/>
      </w:pPr>
      <w:rPr>
        <w:rFonts w:ascii="Wingdings" w:hAnsi="Wingdings" w:hint="default"/>
      </w:rPr>
    </w:lvl>
  </w:abstractNum>
  <w:abstractNum w:abstractNumId="151" w15:restartNumberingAfterBreak="0">
    <w:nsid w:val="6D7D3F05"/>
    <w:multiLevelType w:val="hybridMultilevel"/>
    <w:tmpl w:val="C11283EE"/>
    <w:lvl w:ilvl="0" w:tplc="CA72F340">
      <w:start w:val="1"/>
      <w:numFmt w:val="bullet"/>
      <w:lvlText w:val=""/>
      <w:lvlJc w:val="left"/>
      <w:pPr>
        <w:ind w:left="720" w:hanging="360"/>
      </w:pPr>
      <w:rPr>
        <w:rFonts w:ascii="Symbol" w:hAnsi="Symbol" w:hint="default"/>
      </w:rPr>
    </w:lvl>
    <w:lvl w:ilvl="1" w:tplc="5DFADD48">
      <w:start w:val="1"/>
      <w:numFmt w:val="bullet"/>
      <w:lvlText w:val="o"/>
      <w:lvlJc w:val="left"/>
      <w:pPr>
        <w:ind w:left="1440" w:hanging="360"/>
      </w:pPr>
      <w:rPr>
        <w:rFonts w:ascii="Courier New" w:hAnsi="Courier New" w:hint="default"/>
      </w:rPr>
    </w:lvl>
    <w:lvl w:ilvl="2" w:tplc="A9C68260">
      <w:start w:val="1"/>
      <w:numFmt w:val="bullet"/>
      <w:lvlText w:val=""/>
      <w:lvlJc w:val="left"/>
      <w:pPr>
        <w:ind w:left="2160" w:hanging="360"/>
      </w:pPr>
      <w:rPr>
        <w:rFonts w:ascii="Wingdings" w:hAnsi="Wingdings" w:hint="default"/>
      </w:rPr>
    </w:lvl>
    <w:lvl w:ilvl="3" w:tplc="2F8C86B2">
      <w:start w:val="1"/>
      <w:numFmt w:val="bullet"/>
      <w:lvlText w:val=""/>
      <w:lvlJc w:val="left"/>
      <w:pPr>
        <w:ind w:left="2880" w:hanging="360"/>
      </w:pPr>
      <w:rPr>
        <w:rFonts w:ascii="Symbol" w:hAnsi="Symbol" w:hint="default"/>
      </w:rPr>
    </w:lvl>
    <w:lvl w:ilvl="4" w:tplc="FD8C8A40">
      <w:start w:val="1"/>
      <w:numFmt w:val="bullet"/>
      <w:lvlText w:val="o"/>
      <w:lvlJc w:val="left"/>
      <w:pPr>
        <w:ind w:left="3600" w:hanging="360"/>
      </w:pPr>
      <w:rPr>
        <w:rFonts w:ascii="Courier New" w:hAnsi="Courier New" w:hint="default"/>
      </w:rPr>
    </w:lvl>
    <w:lvl w:ilvl="5" w:tplc="254ACAF4">
      <w:start w:val="1"/>
      <w:numFmt w:val="bullet"/>
      <w:lvlText w:val=""/>
      <w:lvlJc w:val="left"/>
      <w:pPr>
        <w:ind w:left="4320" w:hanging="360"/>
      </w:pPr>
      <w:rPr>
        <w:rFonts w:ascii="Wingdings" w:hAnsi="Wingdings" w:hint="default"/>
      </w:rPr>
    </w:lvl>
    <w:lvl w:ilvl="6" w:tplc="793ED768">
      <w:start w:val="1"/>
      <w:numFmt w:val="bullet"/>
      <w:lvlText w:val=""/>
      <w:lvlJc w:val="left"/>
      <w:pPr>
        <w:ind w:left="5040" w:hanging="360"/>
      </w:pPr>
      <w:rPr>
        <w:rFonts w:ascii="Symbol" w:hAnsi="Symbol" w:hint="default"/>
      </w:rPr>
    </w:lvl>
    <w:lvl w:ilvl="7" w:tplc="5A863C62">
      <w:start w:val="1"/>
      <w:numFmt w:val="bullet"/>
      <w:lvlText w:val="o"/>
      <w:lvlJc w:val="left"/>
      <w:pPr>
        <w:ind w:left="5760" w:hanging="360"/>
      </w:pPr>
      <w:rPr>
        <w:rFonts w:ascii="Courier New" w:hAnsi="Courier New" w:hint="default"/>
      </w:rPr>
    </w:lvl>
    <w:lvl w:ilvl="8" w:tplc="D8084E26">
      <w:start w:val="1"/>
      <w:numFmt w:val="bullet"/>
      <w:lvlText w:val=""/>
      <w:lvlJc w:val="left"/>
      <w:pPr>
        <w:ind w:left="6480" w:hanging="360"/>
      </w:pPr>
      <w:rPr>
        <w:rFonts w:ascii="Wingdings" w:hAnsi="Wingdings" w:hint="default"/>
      </w:rPr>
    </w:lvl>
  </w:abstractNum>
  <w:abstractNum w:abstractNumId="152" w15:restartNumberingAfterBreak="0">
    <w:nsid w:val="6E527E89"/>
    <w:multiLevelType w:val="multilevel"/>
    <w:tmpl w:val="293662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6E9A5A62"/>
    <w:multiLevelType w:val="hybridMultilevel"/>
    <w:tmpl w:val="E81ACD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4" w15:restartNumberingAfterBreak="0">
    <w:nsid w:val="6FF611C2"/>
    <w:multiLevelType w:val="hybridMultilevel"/>
    <w:tmpl w:val="D688C7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5" w15:restartNumberingAfterBreak="0">
    <w:nsid w:val="70647BD8"/>
    <w:multiLevelType w:val="hybridMultilevel"/>
    <w:tmpl w:val="A66044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6" w15:restartNumberingAfterBreak="0">
    <w:nsid w:val="70B806B2"/>
    <w:multiLevelType w:val="hybridMultilevel"/>
    <w:tmpl w:val="01FEEC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7" w15:restartNumberingAfterBreak="0">
    <w:nsid w:val="70D4933D"/>
    <w:multiLevelType w:val="hybridMultilevel"/>
    <w:tmpl w:val="FFFFFFFF"/>
    <w:lvl w:ilvl="0" w:tplc="A874D966">
      <w:start w:val="1"/>
      <w:numFmt w:val="bullet"/>
      <w:lvlText w:val=""/>
      <w:lvlJc w:val="left"/>
      <w:pPr>
        <w:ind w:left="720" w:hanging="360"/>
      </w:pPr>
      <w:rPr>
        <w:rFonts w:ascii="Symbol" w:hAnsi="Symbol" w:hint="default"/>
      </w:rPr>
    </w:lvl>
    <w:lvl w:ilvl="1" w:tplc="9DDCAFB2">
      <w:start w:val="1"/>
      <w:numFmt w:val="bullet"/>
      <w:lvlText w:val="o"/>
      <w:lvlJc w:val="left"/>
      <w:pPr>
        <w:ind w:left="1440" w:hanging="360"/>
      </w:pPr>
      <w:rPr>
        <w:rFonts w:ascii="Courier New" w:hAnsi="Courier New" w:hint="default"/>
      </w:rPr>
    </w:lvl>
    <w:lvl w:ilvl="2" w:tplc="E79AC14E">
      <w:start w:val="1"/>
      <w:numFmt w:val="bullet"/>
      <w:lvlText w:val=""/>
      <w:lvlJc w:val="left"/>
      <w:pPr>
        <w:ind w:left="2160" w:hanging="360"/>
      </w:pPr>
      <w:rPr>
        <w:rFonts w:ascii="Wingdings" w:hAnsi="Wingdings" w:hint="default"/>
      </w:rPr>
    </w:lvl>
    <w:lvl w:ilvl="3" w:tplc="58320574">
      <w:start w:val="1"/>
      <w:numFmt w:val="bullet"/>
      <w:lvlText w:val=""/>
      <w:lvlJc w:val="left"/>
      <w:pPr>
        <w:ind w:left="2880" w:hanging="360"/>
      </w:pPr>
      <w:rPr>
        <w:rFonts w:ascii="Symbol" w:hAnsi="Symbol" w:hint="default"/>
      </w:rPr>
    </w:lvl>
    <w:lvl w:ilvl="4" w:tplc="6BCCF174">
      <w:start w:val="1"/>
      <w:numFmt w:val="bullet"/>
      <w:lvlText w:val="o"/>
      <w:lvlJc w:val="left"/>
      <w:pPr>
        <w:ind w:left="3600" w:hanging="360"/>
      </w:pPr>
      <w:rPr>
        <w:rFonts w:ascii="Courier New" w:hAnsi="Courier New" w:hint="default"/>
      </w:rPr>
    </w:lvl>
    <w:lvl w:ilvl="5" w:tplc="753279F8">
      <w:start w:val="1"/>
      <w:numFmt w:val="bullet"/>
      <w:lvlText w:val=""/>
      <w:lvlJc w:val="left"/>
      <w:pPr>
        <w:ind w:left="4320" w:hanging="360"/>
      </w:pPr>
      <w:rPr>
        <w:rFonts w:ascii="Wingdings" w:hAnsi="Wingdings" w:hint="default"/>
      </w:rPr>
    </w:lvl>
    <w:lvl w:ilvl="6" w:tplc="AA0E74FE">
      <w:start w:val="1"/>
      <w:numFmt w:val="bullet"/>
      <w:lvlText w:val=""/>
      <w:lvlJc w:val="left"/>
      <w:pPr>
        <w:ind w:left="5040" w:hanging="360"/>
      </w:pPr>
      <w:rPr>
        <w:rFonts w:ascii="Symbol" w:hAnsi="Symbol" w:hint="default"/>
      </w:rPr>
    </w:lvl>
    <w:lvl w:ilvl="7" w:tplc="C8D8BAF4">
      <w:start w:val="1"/>
      <w:numFmt w:val="bullet"/>
      <w:lvlText w:val="o"/>
      <w:lvlJc w:val="left"/>
      <w:pPr>
        <w:ind w:left="5760" w:hanging="360"/>
      </w:pPr>
      <w:rPr>
        <w:rFonts w:ascii="Courier New" w:hAnsi="Courier New" w:hint="default"/>
      </w:rPr>
    </w:lvl>
    <w:lvl w:ilvl="8" w:tplc="C4DCC240">
      <w:start w:val="1"/>
      <w:numFmt w:val="bullet"/>
      <w:lvlText w:val=""/>
      <w:lvlJc w:val="left"/>
      <w:pPr>
        <w:ind w:left="6480" w:hanging="360"/>
      </w:pPr>
      <w:rPr>
        <w:rFonts w:ascii="Wingdings" w:hAnsi="Wingdings" w:hint="default"/>
      </w:rPr>
    </w:lvl>
  </w:abstractNum>
  <w:abstractNum w:abstractNumId="158" w15:restartNumberingAfterBreak="0">
    <w:nsid w:val="71470CBA"/>
    <w:multiLevelType w:val="hybridMultilevel"/>
    <w:tmpl w:val="F6D279C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9" w15:restartNumberingAfterBreak="0">
    <w:nsid w:val="72B8575D"/>
    <w:multiLevelType w:val="hybridMultilevel"/>
    <w:tmpl w:val="9E5813C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0" w15:restartNumberingAfterBreak="0">
    <w:nsid w:val="72C700B8"/>
    <w:multiLevelType w:val="hybridMultilevel"/>
    <w:tmpl w:val="83084B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1" w15:restartNumberingAfterBreak="0">
    <w:nsid w:val="732408EB"/>
    <w:multiLevelType w:val="hybridMultilevel"/>
    <w:tmpl w:val="80C0DC5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2" w15:restartNumberingAfterBreak="0">
    <w:nsid w:val="74368C00"/>
    <w:multiLevelType w:val="hybridMultilevel"/>
    <w:tmpl w:val="E97CCACE"/>
    <w:lvl w:ilvl="0" w:tplc="BFE65576">
      <w:start w:val="1"/>
      <w:numFmt w:val="bullet"/>
      <w:lvlText w:val=""/>
      <w:lvlJc w:val="left"/>
      <w:pPr>
        <w:ind w:left="720" w:hanging="360"/>
      </w:pPr>
      <w:rPr>
        <w:rFonts w:ascii="Symbol" w:hAnsi="Symbol" w:hint="default"/>
      </w:rPr>
    </w:lvl>
    <w:lvl w:ilvl="1" w:tplc="EBEC42DE">
      <w:start w:val="1"/>
      <w:numFmt w:val="bullet"/>
      <w:lvlText w:val="o"/>
      <w:lvlJc w:val="left"/>
      <w:pPr>
        <w:ind w:left="1440" w:hanging="360"/>
      </w:pPr>
      <w:rPr>
        <w:rFonts w:ascii="Courier New" w:hAnsi="Courier New" w:hint="default"/>
      </w:rPr>
    </w:lvl>
    <w:lvl w:ilvl="2" w:tplc="CF0EEA8A">
      <w:start w:val="1"/>
      <w:numFmt w:val="bullet"/>
      <w:lvlText w:val=""/>
      <w:lvlJc w:val="left"/>
      <w:pPr>
        <w:ind w:left="2160" w:hanging="360"/>
      </w:pPr>
      <w:rPr>
        <w:rFonts w:ascii="Wingdings" w:hAnsi="Wingdings" w:hint="default"/>
      </w:rPr>
    </w:lvl>
    <w:lvl w:ilvl="3" w:tplc="5832D6D2">
      <w:start w:val="1"/>
      <w:numFmt w:val="bullet"/>
      <w:lvlText w:val=""/>
      <w:lvlJc w:val="left"/>
      <w:pPr>
        <w:ind w:left="2880" w:hanging="360"/>
      </w:pPr>
      <w:rPr>
        <w:rFonts w:ascii="Symbol" w:hAnsi="Symbol" w:hint="default"/>
      </w:rPr>
    </w:lvl>
    <w:lvl w:ilvl="4" w:tplc="D10C4400">
      <w:start w:val="1"/>
      <w:numFmt w:val="bullet"/>
      <w:lvlText w:val="o"/>
      <w:lvlJc w:val="left"/>
      <w:pPr>
        <w:ind w:left="3600" w:hanging="360"/>
      </w:pPr>
      <w:rPr>
        <w:rFonts w:ascii="Courier New" w:hAnsi="Courier New" w:hint="default"/>
      </w:rPr>
    </w:lvl>
    <w:lvl w:ilvl="5" w:tplc="2C426CB6">
      <w:start w:val="1"/>
      <w:numFmt w:val="bullet"/>
      <w:lvlText w:val=""/>
      <w:lvlJc w:val="left"/>
      <w:pPr>
        <w:ind w:left="4320" w:hanging="360"/>
      </w:pPr>
      <w:rPr>
        <w:rFonts w:ascii="Wingdings" w:hAnsi="Wingdings" w:hint="default"/>
      </w:rPr>
    </w:lvl>
    <w:lvl w:ilvl="6" w:tplc="E3389E18">
      <w:start w:val="1"/>
      <w:numFmt w:val="bullet"/>
      <w:lvlText w:val=""/>
      <w:lvlJc w:val="left"/>
      <w:pPr>
        <w:ind w:left="5040" w:hanging="360"/>
      </w:pPr>
      <w:rPr>
        <w:rFonts w:ascii="Symbol" w:hAnsi="Symbol" w:hint="default"/>
      </w:rPr>
    </w:lvl>
    <w:lvl w:ilvl="7" w:tplc="7D5CD2F8">
      <w:start w:val="1"/>
      <w:numFmt w:val="bullet"/>
      <w:lvlText w:val="o"/>
      <w:lvlJc w:val="left"/>
      <w:pPr>
        <w:ind w:left="5760" w:hanging="360"/>
      </w:pPr>
      <w:rPr>
        <w:rFonts w:ascii="Courier New" w:hAnsi="Courier New" w:hint="default"/>
      </w:rPr>
    </w:lvl>
    <w:lvl w:ilvl="8" w:tplc="11E6EB70">
      <w:start w:val="1"/>
      <w:numFmt w:val="bullet"/>
      <w:lvlText w:val=""/>
      <w:lvlJc w:val="left"/>
      <w:pPr>
        <w:ind w:left="6480" w:hanging="360"/>
      </w:pPr>
      <w:rPr>
        <w:rFonts w:ascii="Wingdings" w:hAnsi="Wingdings" w:hint="default"/>
      </w:rPr>
    </w:lvl>
  </w:abstractNum>
  <w:abstractNum w:abstractNumId="163" w15:restartNumberingAfterBreak="0">
    <w:nsid w:val="74A9BB93"/>
    <w:multiLevelType w:val="hybridMultilevel"/>
    <w:tmpl w:val="E5EAC102"/>
    <w:lvl w:ilvl="0" w:tplc="1100B156">
      <w:start w:val="1"/>
      <w:numFmt w:val="bullet"/>
      <w:lvlText w:val=""/>
      <w:lvlJc w:val="left"/>
      <w:pPr>
        <w:ind w:left="720" w:hanging="360"/>
      </w:pPr>
      <w:rPr>
        <w:rFonts w:ascii="Symbol" w:hAnsi="Symbol" w:hint="default"/>
      </w:rPr>
    </w:lvl>
    <w:lvl w:ilvl="1" w:tplc="A66054B4">
      <w:start w:val="1"/>
      <w:numFmt w:val="bullet"/>
      <w:lvlText w:val="o"/>
      <w:lvlJc w:val="left"/>
      <w:pPr>
        <w:ind w:left="1440" w:hanging="360"/>
      </w:pPr>
      <w:rPr>
        <w:rFonts w:ascii="Courier New" w:hAnsi="Courier New" w:hint="default"/>
      </w:rPr>
    </w:lvl>
    <w:lvl w:ilvl="2" w:tplc="D12ADED4">
      <w:start w:val="1"/>
      <w:numFmt w:val="bullet"/>
      <w:lvlText w:val=""/>
      <w:lvlJc w:val="left"/>
      <w:pPr>
        <w:ind w:left="2160" w:hanging="360"/>
      </w:pPr>
      <w:rPr>
        <w:rFonts w:ascii="Wingdings" w:hAnsi="Wingdings" w:hint="default"/>
      </w:rPr>
    </w:lvl>
    <w:lvl w:ilvl="3" w:tplc="EE06F83E">
      <w:start w:val="1"/>
      <w:numFmt w:val="bullet"/>
      <w:lvlText w:val=""/>
      <w:lvlJc w:val="left"/>
      <w:pPr>
        <w:ind w:left="2880" w:hanging="360"/>
      </w:pPr>
      <w:rPr>
        <w:rFonts w:ascii="Symbol" w:hAnsi="Symbol" w:hint="default"/>
      </w:rPr>
    </w:lvl>
    <w:lvl w:ilvl="4" w:tplc="1506D81E">
      <w:start w:val="1"/>
      <w:numFmt w:val="bullet"/>
      <w:lvlText w:val="o"/>
      <w:lvlJc w:val="left"/>
      <w:pPr>
        <w:ind w:left="3600" w:hanging="360"/>
      </w:pPr>
      <w:rPr>
        <w:rFonts w:ascii="Courier New" w:hAnsi="Courier New" w:hint="default"/>
      </w:rPr>
    </w:lvl>
    <w:lvl w:ilvl="5" w:tplc="78A4910A">
      <w:start w:val="1"/>
      <w:numFmt w:val="bullet"/>
      <w:lvlText w:val=""/>
      <w:lvlJc w:val="left"/>
      <w:pPr>
        <w:ind w:left="4320" w:hanging="360"/>
      </w:pPr>
      <w:rPr>
        <w:rFonts w:ascii="Wingdings" w:hAnsi="Wingdings" w:hint="default"/>
      </w:rPr>
    </w:lvl>
    <w:lvl w:ilvl="6" w:tplc="8FB8EB4A">
      <w:start w:val="1"/>
      <w:numFmt w:val="bullet"/>
      <w:lvlText w:val=""/>
      <w:lvlJc w:val="left"/>
      <w:pPr>
        <w:ind w:left="5040" w:hanging="360"/>
      </w:pPr>
      <w:rPr>
        <w:rFonts w:ascii="Symbol" w:hAnsi="Symbol" w:hint="default"/>
      </w:rPr>
    </w:lvl>
    <w:lvl w:ilvl="7" w:tplc="3D1CBCBC">
      <w:start w:val="1"/>
      <w:numFmt w:val="bullet"/>
      <w:lvlText w:val="o"/>
      <w:lvlJc w:val="left"/>
      <w:pPr>
        <w:ind w:left="5760" w:hanging="360"/>
      </w:pPr>
      <w:rPr>
        <w:rFonts w:ascii="Courier New" w:hAnsi="Courier New" w:hint="default"/>
      </w:rPr>
    </w:lvl>
    <w:lvl w:ilvl="8" w:tplc="F50EDB24">
      <w:start w:val="1"/>
      <w:numFmt w:val="bullet"/>
      <w:lvlText w:val=""/>
      <w:lvlJc w:val="left"/>
      <w:pPr>
        <w:ind w:left="6480" w:hanging="360"/>
      </w:pPr>
      <w:rPr>
        <w:rFonts w:ascii="Wingdings" w:hAnsi="Wingdings" w:hint="default"/>
      </w:rPr>
    </w:lvl>
  </w:abstractNum>
  <w:abstractNum w:abstractNumId="164" w15:restartNumberingAfterBreak="0">
    <w:nsid w:val="7533B38D"/>
    <w:multiLevelType w:val="hybridMultilevel"/>
    <w:tmpl w:val="FFFFFFFF"/>
    <w:lvl w:ilvl="0" w:tplc="1EDC289A">
      <w:start w:val="1"/>
      <w:numFmt w:val="bullet"/>
      <w:lvlText w:val=""/>
      <w:lvlJc w:val="left"/>
      <w:pPr>
        <w:ind w:left="720" w:hanging="360"/>
      </w:pPr>
      <w:rPr>
        <w:rFonts w:ascii="Symbol" w:hAnsi="Symbol" w:hint="default"/>
      </w:rPr>
    </w:lvl>
    <w:lvl w:ilvl="1" w:tplc="E458BAEA">
      <w:start w:val="1"/>
      <w:numFmt w:val="bullet"/>
      <w:lvlText w:val="o"/>
      <w:lvlJc w:val="left"/>
      <w:pPr>
        <w:ind w:left="1440" w:hanging="360"/>
      </w:pPr>
      <w:rPr>
        <w:rFonts w:ascii="Courier New" w:hAnsi="Courier New" w:hint="default"/>
      </w:rPr>
    </w:lvl>
    <w:lvl w:ilvl="2" w:tplc="17208B02">
      <w:start w:val="1"/>
      <w:numFmt w:val="bullet"/>
      <w:lvlText w:val=""/>
      <w:lvlJc w:val="left"/>
      <w:pPr>
        <w:ind w:left="2160" w:hanging="360"/>
      </w:pPr>
      <w:rPr>
        <w:rFonts w:ascii="Wingdings" w:hAnsi="Wingdings" w:hint="default"/>
      </w:rPr>
    </w:lvl>
    <w:lvl w:ilvl="3" w:tplc="3176CE5A">
      <w:start w:val="1"/>
      <w:numFmt w:val="bullet"/>
      <w:lvlText w:val=""/>
      <w:lvlJc w:val="left"/>
      <w:pPr>
        <w:ind w:left="2880" w:hanging="360"/>
      </w:pPr>
      <w:rPr>
        <w:rFonts w:ascii="Symbol" w:hAnsi="Symbol" w:hint="default"/>
      </w:rPr>
    </w:lvl>
    <w:lvl w:ilvl="4" w:tplc="EEE42F2A">
      <w:start w:val="1"/>
      <w:numFmt w:val="bullet"/>
      <w:lvlText w:val="o"/>
      <w:lvlJc w:val="left"/>
      <w:pPr>
        <w:ind w:left="3600" w:hanging="360"/>
      </w:pPr>
      <w:rPr>
        <w:rFonts w:ascii="Courier New" w:hAnsi="Courier New" w:hint="default"/>
      </w:rPr>
    </w:lvl>
    <w:lvl w:ilvl="5" w:tplc="D35AA128">
      <w:start w:val="1"/>
      <w:numFmt w:val="bullet"/>
      <w:lvlText w:val=""/>
      <w:lvlJc w:val="left"/>
      <w:pPr>
        <w:ind w:left="4320" w:hanging="360"/>
      </w:pPr>
      <w:rPr>
        <w:rFonts w:ascii="Wingdings" w:hAnsi="Wingdings" w:hint="default"/>
      </w:rPr>
    </w:lvl>
    <w:lvl w:ilvl="6" w:tplc="15EC6DA6">
      <w:start w:val="1"/>
      <w:numFmt w:val="bullet"/>
      <w:lvlText w:val=""/>
      <w:lvlJc w:val="left"/>
      <w:pPr>
        <w:ind w:left="5040" w:hanging="360"/>
      </w:pPr>
      <w:rPr>
        <w:rFonts w:ascii="Symbol" w:hAnsi="Symbol" w:hint="default"/>
      </w:rPr>
    </w:lvl>
    <w:lvl w:ilvl="7" w:tplc="D472D334">
      <w:start w:val="1"/>
      <w:numFmt w:val="bullet"/>
      <w:lvlText w:val="o"/>
      <w:lvlJc w:val="left"/>
      <w:pPr>
        <w:ind w:left="5760" w:hanging="360"/>
      </w:pPr>
      <w:rPr>
        <w:rFonts w:ascii="Courier New" w:hAnsi="Courier New" w:hint="default"/>
      </w:rPr>
    </w:lvl>
    <w:lvl w:ilvl="8" w:tplc="049053C4">
      <w:start w:val="1"/>
      <w:numFmt w:val="bullet"/>
      <w:lvlText w:val=""/>
      <w:lvlJc w:val="left"/>
      <w:pPr>
        <w:ind w:left="6480" w:hanging="360"/>
      </w:pPr>
      <w:rPr>
        <w:rFonts w:ascii="Wingdings" w:hAnsi="Wingdings" w:hint="default"/>
      </w:rPr>
    </w:lvl>
  </w:abstractNum>
  <w:abstractNum w:abstractNumId="165" w15:restartNumberingAfterBreak="0">
    <w:nsid w:val="75353395"/>
    <w:multiLevelType w:val="hybridMultilevel"/>
    <w:tmpl w:val="36F4972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6" w15:restartNumberingAfterBreak="0">
    <w:nsid w:val="758E6064"/>
    <w:multiLevelType w:val="hybridMultilevel"/>
    <w:tmpl w:val="5B3C68C4"/>
    <w:lvl w:ilvl="0" w:tplc="9816F4DE">
      <w:start w:val="1"/>
      <w:numFmt w:val="bullet"/>
      <w:lvlText w:val=""/>
      <w:lvlJc w:val="left"/>
      <w:pPr>
        <w:ind w:left="720" w:hanging="360"/>
      </w:pPr>
      <w:rPr>
        <w:rFonts w:ascii="Symbol" w:hAnsi="Symbol" w:hint="default"/>
      </w:rPr>
    </w:lvl>
    <w:lvl w:ilvl="1" w:tplc="8A4CEE02">
      <w:start w:val="1"/>
      <w:numFmt w:val="bullet"/>
      <w:lvlText w:val="o"/>
      <w:lvlJc w:val="left"/>
      <w:pPr>
        <w:ind w:left="1440" w:hanging="360"/>
      </w:pPr>
      <w:rPr>
        <w:rFonts w:ascii="Courier New" w:hAnsi="Courier New" w:hint="default"/>
      </w:rPr>
    </w:lvl>
    <w:lvl w:ilvl="2" w:tplc="79B8E4B8">
      <w:start w:val="1"/>
      <w:numFmt w:val="bullet"/>
      <w:lvlText w:val=""/>
      <w:lvlJc w:val="left"/>
      <w:pPr>
        <w:ind w:left="2160" w:hanging="360"/>
      </w:pPr>
      <w:rPr>
        <w:rFonts w:ascii="Wingdings" w:hAnsi="Wingdings" w:hint="default"/>
      </w:rPr>
    </w:lvl>
    <w:lvl w:ilvl="3" w:tplc="1B2229B0">
      <w:start w:val="1"/>
      <w:numFmt w:val="bullet"/>
      <w:lvlText w:val=""/>
      <w:lvlJc w:val="left"/>
      <w:pPr>
        <w:ind w:left="2880" w:hanging="360"/>
      </w:pPr>
      <w:rPr>
        <w:rFonts w:ascii="Symbol" w:hAnsi="Symbol" w:hint="default"/>
      </w:rPr>
    </w:lvl>
    <w:lvl w:ilvl="4" w:tplc="895E7B40">
      <w:start w:val="1"/>
      <w:numFmt w:val="bullet"/>
      <w:lvlText w:val="o"/>
      <w:lvlJc w:val="left"/>
      <w:pPr>
        <w:ind w:left="3600" w:hanging="360"/>
      </w:pPr>
      <w:rPr>
        <w:rFonts w:ascii="Courier New" w:hAnsi="Courier New" w:hint="default"/>
      </w:rPr>
    </w:lvl>
    <w:lvl w:ilvl="5" w:tplc="E60C1166">
      <w:start w:val="1"/>
      <w:numFmt w:val="bullet"/>
      <w:lvlText w:val=""/>
      <w:lvlJc w:val="left"/>
      <w:pPr>
        <w:ind w:left="4320" w:hanging="360"/>
      </w:pPr>
      <w:rPr>
        <w:rFonts w:ascii="Wingdings" w:hAnsi="Wingdings" w:hint="default"/>
      </w:rPr>
    </w:lvl>
    <w:lvl w:ilvl="6" w:tplc="B3927408">
      <w:start w:val="1"/>
      <w:numFmt w:val="bullet"/>
      <w:lvlText w:val=""/>
      <w:lvlJc w:val="left"/>
      <w:pPr>
        <w:ind w:left="5040" w:hanging="360"/>
      </w:pPr>
      <w:rPr>
        <w:rFonts w:ascii="Symbol" w:hAnsi="Symbol" w:hint="default"/>
      </w:rPr>
    </w:lvl>
    <w:lvl w:ilvl="7" w:tplc="C38EC17C">
      <w:start w:val="1"/>
      <w:numFmt w:val="bullet"/>
      <w:lvlText w:val="o"/>
      <w:lvlJc w:val="left"/>
      <w:pPr>
        <w:ind w:left="5760" w:hanging="360"/>
      </w:pPr>
      <w:rPr>
        <w:rFonts w:ascii="Courier New" w:hAnsi="Courier New" w:hint="default"/>
      </w:rPr>
    </w:lvl>
    <w:lvl w:ilvl="8" w:tplc="3618BB58">
      <w:start w:val="1"/>
      <w:numFmt w:val="bullet"/>
      <w:lvlText w:val=""/>
      <w:lvlJc w:val="left"/>
      <w:pPr>
        <w:ind w:left="6480" w:hanging="360"/>
      </w:pPr>
      <w:rPr>
        <w:rFonts w:ascii="Wingdings" w:hAnsi="Wingdings" w:hint="default"/>
      </w:rPr>
    </w:lvl>
  </w:abstractNum>
  <w:abstractNum w:abstractNumId="167" w15:restartNumberingAfterBreak="0">
    <w:nsid w:val="75ACFD9B"/>
    <w:multiLevelType w:val="hybridMultilevel"/>
    <w:tmpl w:val="FFFFFFFF"/>
    <w:lvl w:ilvl="0" w:tplc="8D56C056">
      <w:start w:val="1"/>
      <w:numFmt w:val="bullet"/>
      <w:lvlText w:val=""/>
      <w:lvlJc w:val="left"/>
      <w:pPr>
        <w:ind w:left="720" w:hanging="360"/>
      </w:pPr>
      <w:rPr>
        <w:rFonts w:ascii="Symbol" w:hAnsi="Symbol" w:hint="default"/>
      </w:rPr>
    </w:lvl>
    <w:lvl w:ilvl="1" w:tplc="27868470">
      <w:start w:val="1"/>
      <w:numFmt w:val="bullet"/>
      <w:lvlText w:val="o"/>
      <w:lvlJc w:val="left"/>
      <w:pPr>
        <w:ind w:left="1440" w:hanging="360"/>
      </w:pPr>
      <w:rPr>
        <w:rFonts w:ascii="Courier New" w:hAnsi="Courier New" w:hint="default"/>
      </w:rPr>
    </w:lvl>
    <w:lvl w:ilvl="2" w:tplc="3F5AACAE">
      <w:start w:val="1"/>
      <w:numFmt w:val="bullet"/>
      <w:lvlText w:val=""/>
      <w:lvlJc w:val="left"/>
      <w:pPr>
        <w:ind w:left="2160" w:hanging="360"/>
      </w:pPr>
      <w:rPr>
        <w:rFonts w:ascii="Wingdings" w:hAnsi="Wingdings" w:hint="default"/>
      </w:rPr>
    </w:lvl>
    <w:lvl w:ilvl="3" w:tplc="060EBDB6">
      <w:start w:val="1"/>
      <w:numFmt w:val="bullet"/>
      <w:lvlText w:val=""/>
      <w:lvlJc w:val="left"/>
      <w:pPr>
        <w:ind w:left="2880" w:hanging="360"/>
      </w:pPr>
      <w:rPr>
        <w:rFonts w:ascii="Symbol" w:hAnsi="Symbol" w:hint="default"/>
      </w:rPr>
    </w:lvl>
    <w:lvl w:ilvl="4" w:tplc="78B2A9EA">
      <w:start w:val="1"/>
      <w:numFmt w:val="bullet"/>
      <w:lvlText w:val="o"/>
      <w:lvlJc w:val="left"/>
      <w:pPr>
        <w:ind w:left="3600" w:hanging="360"/>
      </w:pPr>
      <w:rPr>
        <w:rFonts w:ascii="Courier New" w:hAnsi="Courier New" w:hint="default"/>
      </w:rPr>
    </w:lvl>
    <w:lvl w:ilvl="5" w:tplc="1624A088">
      <w:start w:val="1"/>
      <w:numFmt w:val="bullet"/>
      <w:lvlText w:val=""/>
      <w:lvlJc w:val="left"/>
      <w:pPr>
        <w:ind w:left="4320" w:hanging="360"/>
      </w:pPr>
      <w:rPr>
        <w:rFonts w:ascii="Wingdings" w:hAnsi="Wingdings" w:hint="default"/>
      </w:rPr>
    </w:lvl>
    <w:lvl w:ilvl="6" w:tplc="0CF8E4C0">
      <w:start w:val="1"/>
      <w:numFmt w:val="bullet"/>
      <w:lvlText w:val=""/>
      <w:lvlJc w:val="left"/>
      <w:pPr>
        <w:ind w:left="5040" w:hanging="360"/>
      </w:pPr>
      <w:rPr>
        <w:rFonts w:ascii="Symbol" w:hAnsi="Symbol" w:hint="default"/>
      </w:rPr>
    </w:lvl>
    <w:lvl w:ilvl="7" w:tplc="4F68C038">
      <w:start w:val="1"/>
      <w:numFmt w:val="bullet"/>
      <w:lvlText w:val="o"/>
      <w:lvlJc w:val="left"/>
      <w:pPr>
        <w:ind w:left="5760" w:hanging="360"/>
      </w:pPr>
      <w:rPr>
        <w:rFonts w:ascii="Courier New" w:hAnsi="Courier New" w:hint="default"/>
      </w:rPr>
    </w:lvl>
    <w:lvl w:ilvl="8" w:tplc="B5ECCC36">
      <w:start w:val="1"/>
      <w:numFmt w:val="bullet"/>
      <w:lvlText w:val=""/>
      <w:lvlJc w:val="left"/>
      <w:pPr>
        <w:ind w:left="6480" w:hanging="360"/>
      </w:pPr>
      <w:rPr>
        <w:rFonts w:ascii="Wingdings" w:hAnsi="Wingdings" w:hint="default"/>
      </w:rPr>
    </w:lvl>
  </w:abstractNum>
  <w:abstractNum w:abstractNumId="168" w15:restartNumberingAfterBreak="0">
    <w:nsid w:val="7801117D"/>
    <w:multiLevelType w:val="hybridMultilevel"/>
    <w:tmpl w:val="4DB8DD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9" w15:restartNumberingAfterBreak="0">
    <w:nsid w:val="7818CC91"/>
    <w:multiLevelType w:val="hybridMultilevel"/>
    <w:tmpl w:val="21C4AD96"/>
    <w:lvl w:ilvl="0" w:tplc="ED6E4CD0">
      <w:start w:val="1"/>
      <w:numFmt w:val="bullet"/>
      <w:lvlText w:val=""/>
      <w:lvlJc w:val="left"/>
      <w:pPr>
        <w:ind w:left="720" w:hanging="360"/>
      </w:pPr>
      <w:rPr>
        <w:rFonts w:ascii="Symbol" w:hAnsi="Symbol" w:hint="default"/>
      </w:rPr>
    </w:lvl>
    <w:lvl w:ilvl="1" w:tplc="1696F92C">
      <w:start w:val="1"/>
      <w:numFmt w:val="bullet"/>
      <w:lvlText w:val="o"/>
      <w:lvlJc w:val="left"/>
      <w:pPr>
        <w:ind w:left="1440" w:hanging="360"/>
      </w:pPr>
      <w:rPr>
        <w:rFonts w:ascii="Courier New" w:hAnsi="Courier New" w:hint="default"/>
      </w:rPr>
    </w:lvl>
    <w:lvl w:ilvl="2" w:tplc="CA1AF83A">
      <w:start w:val="1"/>
      <w:numFmt w:val="bullet"/>
      <w:lvlText w:val=""/>
      <w:lvlJc w:val="left"/>
      <w:pPr>
        <w:ind w:left="2160" w:hanging="360"/>
      </w:pPr>
      <w:rPr>
        <w:rFonts w:ascii="Wingdings" w:hAnsi="Wingdings" w:hint="default"/>
      </w:rPr>
    </w:lvl>
    <w:lvl w:ilvl="3" w:tplc="81C28EBC">
      <w:start w:val="1"/>
      <w:numFmt w:val="bullet"/>
      <w:lvlText w:val=""/>
      <w:lvlJc w:val="left"/>
      <w:pPr>
        <w:ind w:left="2880" w:hanging="360"/>
      </w:pPr>
      <w:rPr>
        <w:rFonts w:ascii="Symbol" w:hAnsi="Symbol" w:hint="default"/>
      </w:rPr>
    </w:lvl>
    <w:lvl w:ilvl="4" w:tplc="3A762EF4">
      <w:start w:val="1"/>
      <w:numFmt w:val="bullet"/>
      <w:lvlText w:val="o"/>
      <w:lvlJc w:val="left"/>
      <w:pPr>
        <w:ind w:left="3600" w:hanging="360"/>
      </w:pPr>
      <w:rPr>
        <w:rFonts w:ascii="Courier New" w:hAnsi="Courier New" w:hint="default"/>
      </w:rPr>
    </w:lvl>
    <w:lvl w:ilvl="5" w:tplc="A02EB442">
      <w:start w:val="1"/>
      <w:numFmt w:val="bullet"/>
      <w:lvlText w:val=""/>
      <w:lvlJc w:val="left"/>
      <w:pPr>
        <w:ind w:left="4320" w:hanging="360"/>
      </w:pPr>
      <w:rPr>
        <w:rFonts w:ascii="Wingdings" w:hAnsi="Wingdings" w:hint="default"/>
      </w:rPr>
    </w:lvl>
    <w:lvl w:ilvl="6" w:tplc="FBF8E9FE">
      <w:start w:val="1"/>
      <w:numFmt w:val="bullet"/>
      <w:lvlText w:val=""/>
      <w:lvlJc w:val="left"/>
      <w:pPr>
        <w:ind w:left="5040" w:hanging="360"/>
      </w:pPr>
      <w:rPr>
        <w:rFonts w:ascii="Symbol" w:hAnsi="Symbol" w:hint="default"/>
      </w:rPr>
    </w:lvl>
    <w:lvl w:ilvl="7" w:tplc="5EF69902">
      <w:start w:val="1"/>
      <w:numFmt w:val="bullet"/>
      <w:lvlText w:val="o"/>
      <w:lvlJc w:val="left"/>
      <w:pPr>
        <w:ind w:left="5760" w:hanging="360"/>
      </w:pPr>
      <w:rPr>
        <w:rFonts w:ascii="Courier New" w:hAnsi="Courier New" w:hint="default"/>
      </w:rPr>
    </w:lvl>
    <w:lvl w:ilvl="8" w:tplc="46DE3DBE">
      <w:start w:val="1"/>
      <w:numFmt w:val="bullet"/>
      <w:lvlText w:val=""/>
      <w:lvlJc w:val="left"/>
      <w:pPr>
        <w:ind w:left="6480" w:hanging="360"/>
      </w:pPr>
      <w:rPr>
        <w:rFonts w:ascii="Wingdings" w:hAnsi="Wingdings" w:hint="default"/>
      </w:rPr>
    </w:lvl>
  </w:abstractNum>
  <w:abstractNum w:abstractNumId="170" w15:restartNumberingAfterBreak="0">
    <w:nsid w:val="789D6030"/>
    <w:multiLevelType w:val="hybridMultilevel"/>
    <w:tmpl w:val="1B5C22E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1" w15:restartNumberingAfterBreak="0">
    <w:nsid w:val="7B6E1826"/>
    <w:multiLevelType w:val="hybridMultilevel"/>
    <w:tmpl w:val="FFFFFFFF"/>
    <w:lvl w:ilvl="0" w:tplc="7788F7B0">
      <w:start w:val="1"/>
      <w:numFmt w:val="bullet"/>
      <w:lvlText w:val=""/>
      <w:lvlJc w:val="left"/>
      <w:pPr>
        <w:ind w:left="720" w:hanging="360"/>
      </w:pPr>
      <w:rPr>
        <w:rFonts w:ascii="Symbol" w:hAnsi="Symbol" w:hint="default"/>
      </w:rPr>
    </w:lvl>
    <w:lvl w:ilvl="1" w:tplc="B2367776">
      <w:start w:val="1"/>
      <w:numFmt w:val="bullet"/>
      <w:lvlText w:val="o"/>
      <w:lvlJc w:val="left"/>
      <w:pPr>
        <w:ind w:left="1440" w:hanging="360"/>
      </w:pPr>
      <w:rPr>
        <w:rFonts w:ascii="Courier New" w:hAnsi="Courier New" w:hint="default"/>
      </w:rPr>
    </w:lvl>
    <w:lvl w:ilvl="2" w:tplc="547A36C2">
      <w:start w:val="1"/>
      <w:numFmt w:val="bullet"/>
      <w:lvlText w:val=""/>
      <w:lvlJc w:val="left"/>
      <w:pPr>
        <w:ind w:left="2160" w:hanging="360"/>
      </w:pPr>
      <w:rPr>
        <w:rFonts w:ascii="Wingdings" w:hAnsi="Wingdings" w:hint="default"/>
      </w:rPr>
    </w:lvl>
    <w:lvl w:ilvl="3" w:tplc="1822443E">
      <w:start w:val="1"/>
      <w:numFmt w:val="bullet"/>
      <w:lvlText w:val=""/>
      <w:lvlJc w:val="left"/>
      <w:pPr>
        <w:ind w:left="2880" w:hanging="360"/>
      </w:pPr>
      <w:rPr>
        <w:rFonts w:ascii="Symbol" w:hAnsi="Symbol" w:hint="default"/>
      </w:rPr>
    </w:lvl>
    <w:lvl w:ilvl="4" w:tplc="63623600">
      <w:start w:val="1"/>
      <w:numFmt w:val="bullet"/>
      <w:lvlText w:val="o"/>
      <w:lvlJc w:val="left"/>
      <w:pPr>
        <w:ind w:left="3600" w:hanging="360"/>
      </w:pPr>
      <w:rPr>
        <w:rFonts w:ascii="Courier New" w:hAnsi="Courier New" w:hint="default"/>
      </w:rPr>
    </w:lvl>
    <w:lvl w:ilvl="5" w:tplc="05BEAFA8">
      <w:start w:val="1"/>
      <w:numFmt w:val="bullet"/>
      <w:lvlText w:val=""/>
      <w:lvlJc w:val="left"/>
      <w:pPr>
        <w:ind w:left="4320" w:hanging="360"/>
      </w:pPr>
      <w:rPr>
        <w:rFonts w:ascii="Wingdings" w:hAnsi="Wingdings" w:hint="default"/>
      </w:rPr>
    </w:lvl>
    <w:lvl w:ilvl="6" w:tplc="64EE8DEC">
      <w:start w:val="1"/>
      <w:numFmt w:val="bullet"/>
      <w:lvlText w:val=""/>
      <w:lvlJc w:val="left"/>
      <w:pPr>
        <w:ind w:left="5040" w:hanging="360"/>
      </w:pPr>
      <w:rPr>
        <w:rFonts w:ascii="Symbol" w:hAnsi="Symbol" w:hint="default"/>
      </w:rPr>
    </w:lvl>
    <w:lvl w:ilvl="7" w:tplc="2CE007FA">
      <w:start w:val="1"/>
      <w:numFmt w:val="bullet"/>
      <w:lvlText w:val="o"/>
      <w:lvlJc w:val="left"/>
      <w:pPr>
        <w:ind w:left="5760" w:hanging="360"/>
      </w:pPr>
      <w:rPr>
        <w:rFonts w:ascii="Courier New" w:hAnsi="Courier New" w:hint="default"/>
      </w:rPr>
    </w:lvl>
    <w:lvl w:ilvl="8" w:tplc="7DD82E82">
      <w:start w:val="1"/>
      <w:numFmt w:val="bullet"/>
      <w:lvlText w:val=""/>
      <w:lvlJc w:val="left"/>
      <w:pPr>
        <w:ind w:left="6480" w:hanging="360"/>
      </w:pPr>
      <w:rPr>
        <w:rFonts w:ascii="Wingdings" w:hAnsi="Wingdings" w:hint="default"/>
      </w:rPr>
    </w:lvl>
  </w:abstractNum>
  <w:abstractNum w:abstractNumId="172" w15:restartNumberingAfterBreak="0">
    <w:nsid w:val="7BF25125"/>
    <w:multiLevelType w:val="hybridMultilevel"/>
    <w:tmpl w:val="95CC4F0E"/>
    <w:lvl w:ilvl="0" w:tplc="3FE232A8">
      <w:start w:val="1"/>
      <w:numFmt w:val="bullet"/>
      <w:lvlText w:val="●"/>
      <w:lvlJc w:val="left"/>
      <w:pPr>
        <w:tabs>
          <w:tab w:val="num" w:pos="720"/>
        </w:tabs>
        <w:ind w:left="720" w:hanging="360"/>
      </w:pPr>
      <w:rPr>
        <w:rFonts w:ascii="Arial" w:hAnsi="Arial" w:hint="default"/>
      </w:rPr>
    </w:lvl>
    <w:lvl w:ilvl="1" w:tplc="CD98F9C0" w:tentative="1">
      <w:start w:val="1"/>
      <w:numFmt w:val="bullet"/>
      <w:lvlText w:val="●"/>
      <w:lvlJc w:val="left"/>
      <w:pPr>
        <w:tabs>
          <w:tab w:val="num" w:pos="1440"/>
        </w:tabs>
        <w:ind w:left="1440" w:hanging="360"/>
      </w:pPr>
      <w:rPr>
        <w:rFonts w:ascii="Arial" w:hAnsi="Arial" w:hint="default"/>
      </w:rPr>
    </w:lvl>
    <w:lvl w:ilvl="2" w:tplc="07E43294" w:tentative="1">
      <w:start w:val="1"/>
      <w:numFmt w:val="bullet"/>
      <w:lvlText w:val="●"/>
      <w:lvlJc w:val="left"/>
      <w:pPr>
        <w:tabs>
          <w:tab w:val="num" w:pos="2160"/>
        </w:tabs>
        <w:ind w:left="2160" w:hanging="360"/>
      </w:pPr>
      <w:rPr>
        <w:rFonts w:ascii="Arial" w:hAnsi="Arial" w:hint="default"/>
      </w:rPr>
    </w:lvl>
    <w:lvl w:ilvl="3" w:tplc="BC628936" w:tentative="1">
      <w:start w:val="1"/>
      <w:numFmt w:val="bullet"/>
      <w:lvlText w:val="●"/>
      <w:lvlJc w:val="left"/>
      <w:pPr>
        <w:tabs>
          <w:tab w:val="num" w:pos="2880"/>
        </w:tabs>
        <w:ind w:left="2880" w:hanging="360"/>
      </w:pPr>
      <w:rPr>
        <w:rFonts w:ascii="Arial" w:hAnsi="Arial" w:hint="default"/>
      </w:rPr>
    </w:lvl>
    <w:lvl w:ilvl="4" w:tplc="816EC880" w:tentative="1">
      <w:start w:val="1"/>
      <w:numFmt w:val="bullet"/>
      <w:lvlText w:val="●"/>
      <w:lvlJc w:val="left"/>
      <w:pPr>
        <w:tabs>
          <w:tab w:val="num" w:pos="3600"/>
        </w:tabs>
        <w:ind w:left="3600" w:hanging="360"/>
      </w:pPr>
      <w:rPr>
        <w:rFonts w:ascii="Arial" w:hAnsi="Arial" w:hint="default"/>
      </w:rPr>
    </w:lvl>
    <w:lvl w:ilvl="5" w:tplc="75664BEE" w:tentative="1">
      <w:start w:val="1"/>
      <w:numFmt w:val="bullet"/>
      <w:lvlText w:val="●"/>
      <w:lvlJc w:val="left"/>
      <w:pPr>
        <w:tabs>
          <w:tab w:val="num" w:pos="4320"/>
        </w:tabs>
        <w:ind w:left="4320" w:hanging="360"/>
      </w:pPr>
      <w:rPr>
        <w:rFonts w:ascii="Arial" w:hAnsi="Arial" w:hint="default"/>
      </w:rPr>
    </w:lvl>
    <w:lvl w:ilvl="6" w:tplc="81EA6EA8" w:tentative="1">
      <w:start w:val="1"/>
      <w:numFmt w:val="bullet"/>
      <w:lvlText w:val="●"/>
      <w:lvlJc w:val="left"/>
      <w:pPr>
        <w:tabs>
          <w:tab w:val="num" w:pos="5040"/>
        </w:tabs>
        <w:ind w:left="5040" w:hanging="360"/>
      </w:pPr>
      <w:rPr>
        <w:rFonts w:ascii="Arial" w:hAnsi="Arial" w:hint="default"/>
      </w:rPr>
    </w:lvl>
    <w:lvl w:ilvl="7" w:tplc="A64AF57E" w:tentative="1">
      <w:start w:val="1"/>
      <w:numFmt w:val="bullet"/>
      <w:lvlText w:val="●"/>
      <w:lvlJc w:val="left"/>
      <w:pPr>
        <w:tabs>
          <w:tab w:val="num" w:pos="5760"/>
        </w:tabs>
        <w:ind w:left="5760" w:hanging="360"/>
      </w:pPr>
      <w:rPr>
        <w:rFonts w:ascii="Arial" w:hAnsi="Arial" w:hint="default"/>
      </w:rPr>
    </w:lvl>
    <w:lvl w:ilvl="8" w:tplc="6748A070" w:tentative="1">
      <w:start w:val="1"/>
      <w:numFmt w:val="bullet"/>
      <w:lvlText w:val="●"/>
      <w:lvlJc w:val="left"/>
      <w:pPr>
        <w:tabs>
          <w:tab w:val="num" w:pos="6480"/>
        </w:tabs>
        <w:ind w:left="6480" w:hanging="360"/>
      </w:pPr>
      <w:rPr>
        <w:rFonts w:ascii="Arial" w:hAnsi="Arial" w:hint="default"/>
      </w:rPr>
    </w:lvl>
  </w:abstractNum>
  <w:abstractNum w:abstractNumId="173" w15:restartNumberingAfterBreak="0">
    <w:nsid w:val="7ED16BCB"/>
    <w:multiLevelType w:val="hybridMultilevel"/>
    <w:tmpl w:val="2FE0F7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4" w15:restartNumberingAfterBreak="0">
    <w:nsid w:val="7F65F725"/>
    <w:multiLevelType w:val="hybridMultilevel"/>
    <w:tmpl w:val="FFFFFFFF"/>
    <w:lvl w:ilvl="0" w:tplc="DF36D54E">
      <w:start w:val="1"/>
      <w:numFmt w:val="bullet"/>
      <w:lvlText w:val=""/>
      <w:lvlJc w:val="left"/>
      <w:pPr>
        <w:ind w:left="720" w:hanging="360"/>
      </w:pPr>
      <w:rPr>
        <w:rFonts w:ascii="Symbol" w:hAnsi="Symbol" w:hint="default"/>
      </w:rPr>
    </w:lvl>
    <w:lvl w:ilvl="1" w:tplc="CCB03838">
      <w:start w:val="1"/>
      <w:numFmt w:val="bullet"/>
      <w:lvlText w:val="o"/>
      <w:lvlJc w:val="left"/>
      <w:pPr>
        <w:ind w:left="1440" w:hanging="360"/>
      </w:pPr>
      <w:rPr>
        <w:rFonts w:ascii="Courier New" w:hAnsi="Courier New" w:hint="default"/>
      </w:rPr>
    </w:lvl>
    <w:lvl w:ilvl="2" w:tplc="1A34B608">
      <w:start w:val="1"/>
      <w:numFmt w:val="bullet"/>
      <w:lvlText w:val=""/>
      <w:lvlJc w:val="left"/>
      <w:pPr>
        <w:ind w:left="2160" w:hanging="360"/>
      </w:pPr>
      <w:rPr>
        <w:rFonts w:ascii="Wingdings" w:hAnsi="Wingdings" w:hint="default"/>
      </w:rPr>
    </w:lvl>
    <w:lvl w:ilvl="3" w:tplc="C1A8EBBC">
      <w:start w:val="1"/>
      <w:numFmt w:val="bullet"/>
      <w:lvlText w:val=""/>
      <w:lvlJc w:val="left"/>
      <w:pPr>
        <w:ind w:left="2880" w:hanging="360"/>
      </w:pPr>
      <w:rPr>
        <w:rFonts w:ascii="Symbol" w:hAnsi="Symbol" w:hint="default"/>
      </w:rPr>
    </w:lvl>
    <w:lvl w:ilvl="4" w:tplc="1946D250">
      <w:start w:val="1"/>
      <w:numFmt w:val="bullet"/>
      <w:lvlText w:val="o"/>
      <w:lvlJc w:val="left"/>
      <w:pPr>
        <w:ind w:left="3600" w:hanging="360"/>
      </w:pPr>
      <w:rPr>
        <w:rFonts w:ascii="Courier New" w:hAnsi="Courier New" w:hint="default"/>
      </w:rPr>
    </w:lvl>
    <w:lvl w:ilvl="5" w:tplc="D536F684">
      <w:start w:val="1"/>
      <w:numFmt w:val="bullet"/>
      <w:lvlText w:val=""/>
      <w:lvlJc w:val="left"/>
      <w:pPr>
        <w:ind w:left="4320" w:hanging="360"/>
      </w:pPr>
      <w:rPr>
        <w:rFonts w:ascii="Wingdings" w:hAnsi="Wingdings" w:hint="default"/>
      </w:rPr>
    </w:lvl>
    <w:lvl w:ilvl="6" w:tplc="EE3ACAB0">
      <w:start w:val="1"/>
      <w:numFmt w:val="bullet"/>
      <w:lvlText w:val=""/>
      <w:lvlJc w:val="left"/>
      <w:pPr>
        <w:ind w:left="5040" w:hanging="360"/>
      </w:pPr>
      <w:rPr>
        <w:rFonts w:ascii="Symbol" w:hAnsi="Symbol" w:hint="default"/>
      </w:rPr>
    </w:lvl>
    <w:lvl w:ilvl="7" w:tplc="63A05C34">
      <w:start w:val="1"/>
      <w:numFmt w:val="bullet"/>
      <w:lvlText w:val="o"/>
      <w:lvlJc w:val="left"/>
      <w:pPr>
        <w:ind w:left="5760" w:hanging="360"/>
      </w:pPr>
      <w:rPr>
        <w:rFonts w:ascii="Courier New" w:hAnsi="Courier New" w:hint="default"/>
      </w:rPr>
    </w:lvl>
    <w:lvl w:ilvl="8" w:tplc="A5BA526A">
      <w:start w:val="1"/>
      <w:numFmt w:val="bullet"/>
      <w:lvlText w:val=""/>
      <w:lvlJc w:val="left"/>
      <w:pPr>
        <w:ind w:left="6480" w:hanging="360"/>
      </w:pPr>
      <w:rPr>
        <w:rFonts w:ascii="Wingdings" w:hAnsi="Wingdings" w:hint="default"/>
      </w:rPr>
    </w:lvl>
  </w:abstractNum>
  <w:abstractNum w:abstractNumId="175" w15:restartNumberingAfterBreak="0">
    <w:nsid w:val="7FD4303A"/>
    <w:multiLevelType w:val="hybridMultilevel"/>
    <w:tmpl w:val="9BB857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93347119">
    <w:abstractNumId w:val="172"/>
  </w:num>
  <w:num w:numId="2" w16cid:durableId="891312266">
    <w:abstractNumId w:val="111"/>
  </w:num>
  <w:num w:numId="3" w16cid:durableId="820123829">
    <w:abstractNumId w:val="8"/>
  </w:num>
  <w:num w:numId="4" w16cid:durableId="1464079770">
    <w:abstractNumId w:val="136"/>
  </w:num>
  <w:num w:numId="5" w16cid:durableId="689991844">
    <w:abstractNumId w:val="62"/>
  </w:num>
  <w:num w:numId="6" w16cid:durableId="1113480548">
    <w:abstractNumId w:val="38"/>
  </w:num>
  <w:num w:numId="7" w16cid:durableId="601954358">
    <w:abstractNumId w:val="29"/>
  </w:num>
  <w:num w:numId="8" w16cid:durableId="839780528">
    <w:abstractNumId w:val="155"/>
  </w:num>
  <w:num w:numId="9" w16cid:durableId="2026977594">
    <w:abstractNumId w:val="35"/>
  </w:num>
  <w:num w:numId="10" w16cid:durableId="416483334">
    <w:abstractNumId w:val="156"/>
  </w:num>
  <w:num w:numId="11" w16cid:durableId="890070025">
    <w:abstractNumId w:val="19"/>
  </w:num>
  <w:num w:numId="12" w16cid:durableId="643435994">
    <w:abstractNumId w:val="44"/>
  </w:num>
  <w:num w:numId="13" w16cid:durableId="1734040331">
    <w:abstractNumId w:val="159"/>
  </w:num>
  <w:num w:numId="14" w16cid:durableId="484051163">
    <w:abstractNumId w:val="130"/>
  </w:num>
  <w:num w:numId="15" w16cid:durableId="678430514">
    <w:abstractNumId w:val="70"/>
  </w:num>
  <w:num w:numId="16" w16cid:durableId="1227764782">
    <w:abstractNumId w:val="22"/>
  </w:num>
  <w:num w:numId="17" w16cid:durableId="399326850">
    <w:abstractNumId w:val="120"/>
  </w:num>
  <w:num w:numId="18" w16cid:durableId="836114200">
    <w:abstractNumId w:val="59"/>
  </w:num>
  <w:num w:numId="19" w16cid:durableId="1585258980">
    <w:abstractNumId w:val="121"/>
  </w:num>
  <w:num w:numId="20" w16cid:durableId="754665629">
    <w:abstractNumId w:val="175"/>
  </w:num>
  <w:num w:numId="21" w16cid:durableId="529412202">
    <w:abstractNumId w:val="4"/>
  </w:num>
  <w:num w:numId="22" w16cid:durableId="46488993">
    <w:abstractNumId w:val="80"/>
  </w:num>
  <w:num w:numId="23" w16cid:durableId="384454878">
    <w:abstractNumId w:val="55"/>
  </w:num>
  <w:num w:numId="24" w16cid:durableId="1629778767">
    <w:abstractNumId w:val="168"/>
  </w:num>
  <w:num w:numId="25" w16cid:durableId="961304851">
    <w:abstractNumId w:val="173"/>
  </w:num>
  <w:num w:numId="26" w16cid:durableId="923689964">
    <w:abstractNumId w:val="26"/>
  </w:num>
  <w:num w:numId="27" w16cid:durableId="1846171122">
    <w:abstractNumId w:val="153"/>
  </w:num>
  <w:num w:numId="28" w16cid:durableId="79445580">
    <w:abstractNumId w:val="87"/>
  </w:num>
  <w:num w:numId="29" w16cid:durableId="1087532046">
    <w:abstractNumId w:val="52"/>
  </w:num>
  <w:num w:numId="30" w16cid:durableId="165945276">
    <w:abstractNumId w:val="78"/>
  </w:num>
  <w:num w:numId="31" w16cid:durableId="2057006669">
    <w:abstractNumId w:val="122"/>
  </w:num>
  <w:num w:numId="32" w16cid:durableId="928848695">
    <w:abstractNumId w:val="103"/>
  </w:num>
  <w:num w:numId="33" w16cid:durableId="1741370164">
    <w:abstractNumId w:val="48"/>
  </w:num>
  <w:num w:numId="34" w16cid:durableId="1686663547">
    <w:abstractNumId w:val="100"/>
  </w:num>
  <w:num w:numId="35" w16cid:durableId="1109006461">
    <w:abstractNumId w:val="71"/>
  </w:num>
  <w:num w:numId="36" w16cid:durableId="1214846412">
    <w:abstractNumId w:val="161"/>
  </w:num>
  <w:num w:numId="37" w16cid:durableId="2090805781">
    <w:abstractNumId w:val="72"/>
  </w:num>
  <w:num w:numId="38" w16cid:durableId="877620132">
    <w:abstractNumId w:val="76"/>
  </w:num>
  <w:num w:numId="39" w16cid:durableId="1534414501">
    <w:abstractNumId w:val="146"/>
  </w:num>
  <w:num w:numId="40" w16cid:durableId="885095971">
    <w:abstractNumId w:val="41"/>
  </w:num>
  <w:num w:numId="41" w16cid:durableId="636764667">
    <w:abstractNumId w:val="25"/>
  </w:num>
  <w:num w:numId="42" w16cid:durableId="725689123">
    <w:abstractNumId w:val="89"/>
  </w:num>
  <w:num w:numId="43" w16cid:durableId="873232048">
    <w:abstractNumId w:val="24"/>
  </w:num>
  <w:num w:numId="44" w16cid:durableId="1830168934">
    <w:abstractNumId w:val="128"/>
  </w:num>
  <w:num w:numId="45" w16cid:durableId="318967595">
    <w:abstractNumId w:val="40"/>
  </w:num>
  <w:num w:numId="46" w16cid:durableId="325087284">
    <w:abstractNumId w:val="116"/>
  </w:num>
  <w:num w:numId="47" w16cid:durableId="721099228">
    <w:abstractNumId w:val="77"/>
  </w:num>
  <w:num w:numId="48" w16cid:durableId="1479494338">
    <w:abstractNumId w:val="170"/>
  </w:num>
  <w:num w:numId="49" w16cid:durableId="1040587940">
    <w:abstractNumId w:val="94"/>
  </w:num>
  <w:num w:numId="50" w16cid:durableId="2043555067">
    <w:abstractNumId w:val="133"/>
  </w:num>
  <w:num w:numId="51" w16cid:durableId="17514576">
    <w:abstractNumId w:val="165"/>
  </w:num>
  <w:num w:numId="52" w16cid:durableId="214899589">
    <w:abstractNumId w:val="154"/>
  </w:num>
  <w:num w:numId="53" w16cid:durableId="1703167921">
    <w:abstractNumId w:val="49"/>
  </w:num>
  <w:num w:numId="54" w16cid:durableId="1105082005">
    <w:abstractNumId w:val="84"/>
  </w:num>
  <w:num w:numId="55" w16cid:durableId="1365671148">
    <w:abstractNumId w:val="73"/>
  </w:num>
  <w:num w:numId="56" w16cid:durableId="427583023">
    <w:abstractNumId w:val="132"/>
  </w:num>
  <w:num w:numId="57" w16cid:durableId="479464804">
    <w:abstractNumId w:val="160"/>
  </w:num>
  <w:num w:numId="58" w16cid:durableId="1883593635">
    <w:abstractNumId w:val="86"/>
  </w:num>
  <w:num w:numId="59" w16cid:durableId="807627092">
    <w:abstractNumId w:val="1"/>
  </w:num>
  <w:num w:numId="60" w16cid:durableId="93787454">
    <w:abstractNumId w:val="56"/>
  </w:num>
  <w:num w:numId="61" w16cid:durableId="13267932">
    <w:abstractNumId w:val="11"/>
  </w:num>
  <w:num w:numId="62" w16cid:durableId="659237275">
    <w:abstractNumId w:val="138"/>
  </w:num>
  <w:num w:numId="63" w16cid:durableId="2080512801">
    <w:abstractNumId w:val="143"/>
  </w:num>
  <w:num w:numId="64" w16cid:durableId="52703433">
    <w:abstractNumId w:val="110"/>
  </w:num>
  <w:num w:numId="65" w16cid:durableId="1738549794">
    <w:abstractNumId w:val="53"/>
  </w:num>
  <w:num w:numId="66" w16cid:durableId="2087263513">
    <w:abstractNumId w:val="23"/>
  </w:num>
  <w:num w:numId="67" w16cid:durableId="1770656575">
    <w:abstractNumId w:val="47"/>
  </w:num>
  <w:num w:numId="68" w16cid:durableId="718744858">
    <w:abstractNumId w:val="158"/>
  </w:num>
  <w:num w:numId="69" w16cid:durableId="2015258737">
    <w:abstractNumId w:val="2"/>
  </w:num>
  <w:num w:numId="70" w16cid:durableId="1251236143">
    <w:abstractNumId w:val="65"/>
  </w:num>
  <w:num w:numId="71" w16cid:durableId="496384705">
    <w:abstractNumId w:val="95"/>
  </w:num>
  <w:num w:numId="72" w16cid:durableId="2063021580">
    <w:abstractNumId w:val="21"/>
  </w:num>
  <w:num w:numId="73" w16cid:durableId="544177411">
    <w:abstractNumId w:val="174"/>
  </w:num>
  <w:num w:numId="74" w16cid:durableId="1198851496">
    <w:abstractNumId w:val="63"/>
  </w:num>
  <w:num w:numId="75" w16cid:durableId="1920023536">
    <w:abstractNumId w:val="6"/>
  </w:num>
  <w:num w:numId="76" w16cid:durableId="776876067">
    <w:abstractNumId w:val="127"/>
  </w:num>
  <w:num w:numId="77" w16cid:durableId="922567432">
    <w:abstractNumId w:val="117"/>
  </w:num>
  <w:num w:numId="78" w16cid:durableId="2120836340">
    <w:abstractNumId w:val="141"/>
  </w:num>
  <w:num w:numId="79" w16cid:durableId="1967540762">
    <w:abstractNumId w:val="167"/>
  </w:num>
  <w:num w:numId="80" w16cid:durableId="1073040113">
    <w:abstractNumId w:val="164"/>
  </w:num>
  <w:num w:numId="81" w16cid:durableId="210070356">
    <w:abstractNumId w:val="90"/>
  </w:num>
  <w:num w:numId="82" w16cid:durableId="1486706803">
    <w:abstractNumId w:val="7"/>
  </w:num>
  <w:num w:numId="83" w16cid:durableId="316959477">
    <w:abstractNumId w:val="67"/>
  </w:num>
  <w:num w:numId="84" w16cid:durableId="1039167375">
    <w:abstractNumId w:val="162"/>
  </w:num>
  <w:num w:numId="85" w16cid:durableId="765461784">
    <w:abstractNumId w:val="39"/>
  </w:num>
  <w:num w:numId="86" w16cid:durableId="1276906848">
    <w:abstractNumId w:val="115"/>
  </w:num>
  <w:num w:numId="87" w16cid:durableId="1685933547">
    <w:abstractNumId w:val="119"/>
  </w:num>
  <w:num w:numId="88" w16cid:durableId="539442813">
    <w:abstractNumId w:val="102"/>
  </w:num>
  <w:num w:numId="89" w16cid:durableId="1434982590">
    <w:abstractNumId w:val="126"/>
  </w:num>
  <w:num w:numId="90" w16cid:durableId="1574046877">
    <w:abstractNumId w:val="81"/>
  </w:num>
  <w:num w:numId="91" w16cid:durableId="14506783">
    <w:abstractNumId w:val="45"/>
  </w:num>
  <w:num w:numId="92" w16cid:durableId="1565481511">
    <w:abstractNumId w:val="27"/>
  </w:num>
  <w:num w:numId="93" w16cid:durableId="1556620775">
    <w:abstractNumId w:val="10"/>
  </w:num>
  <w:num w:numId="94" w16cid:durableId="1422607514">
    <w:abstractNumId w:val="107"/>
  </w:num>
  <w:num w:numId="95" w16cid:durableId="1435982554">
    <w:abstractNumId w:val="34"/>
  </w:num>
  <w:num w:numId="96" w16cid:durableId="373505902">
    <w:abstractNumId w:val="83"/>
  </w:num>
  <w:num w:numId="97" w16cid:durableId="761873560">
    <w:abstractNumId w:val="50"/>
  </w:num>
  <w:num w:numId="98" w16cid:durableId="254941145">
    <w:abstractNumId w:val="106"/>
  </w:num>
  <w:num w:numId="99" w16cid:durableId="503520508">
    <w:abstractNumId w:val="124"/>
  </w:num>
  <w:num w:numId="100" w16cid:durableId="1420372107">
    <w:abstractNumId w:val="88"/>
  </w:num>
  <w:num w:numId="101" w16cid:durableId="1479227586">
    <w:abstractNumId w:val="20"/>
  </w:num>
  <w:num w:numId="102" w16cid:durableId="1367946853">
    <w:abstractNumId w:val="108"/>
  </w:num>
  <w:num w:numId="103" w16cid:durableId="1093164727">
    <w:abstractNumId w:val="0"/>
  </w:num>
  <w:num w:numId="104" w16cid:durableId="1699314033">
    <w:abstractNumId w:val="131"/>
  </w:num>
  <w:num w:numId="105" w16cid:durableId="2106266868">
    <w:abstractNumId w:val="17"/>
  </w:num>
  <w:num w:numId="106" w16cid:durableId="1860460723">
    <w:abstractNumId w:val="13"/>
  </w:num>
  <w:num w:numId="107" w16cid:durableId="966198728">
    <w:abstractNumId w:val="152"/>
  </w:num>
  <w:num w:numId="108" w16cid:durableId="807550850">
    <w:abstractNumId w:val="98"/>
  </w:num>
  <w:num w:numId="109" w16cid:durableId="2068140390">
    <w:abstractNumId w:val="66"/>
  </w:num>
  <w:num w:numId="110" w16cid:durableId="1451365184">
    <w:abstractNumId w:val="148"/>
  </w:num>
  <w:num w:numId="111" w16cid:durableId="372921927">
    <w:abstractNumId w:val="82"/>
  </w:num>
  <w:num w:numId="112" w16cid:durableId="418796465">
    <w:abstractNumId w:val="157"/>
  </w:num>
  <w:num w:numId="113" w16cid:durableId="1114594594">
    <w:abstractNumId w:val="149"/>
  </w:num>
  <w:num w:numId="114" w16cid:durableId="1192644432">
    <w:abstractNumId w:val="142"/>
  </w:num>
  <w:num w:numId="115" w16cid:durableId="576747935">
    <w:abstractNumId w:val="58"/>
  </w:num>
  <w:num w:numId="116" w16cid:durableId="1230925460">
    <w:abstractNumId w:val="36"/>
  </w:num>
  <w:num w:numId="117" w16cid:durableId="1191994734">
    <w:abstractNumId w:val="118"/>
  </w:num>
  <w:num w:numId="118" w16cid:durableId="1810591429">
    <w:abstractNumId w:val="9"/>
  </w:num>
  <w:num w:numId="119" w16cid:durableId="783112707">
    <w:abstractNumId w:val="64"/>
  </w:num>
  <w:num w:numId="120" w16cid:durableId="993535560">
    <w:abstractNumId w:val="68"/>
  </w:num>
  <w:num w:numId="121" w16cid:durableId="1190870643">
    <w:abstractNumId w:val="28"/>
  </w:num>
  <w:num w:numId="122" w16cid:durableId="177161167">
    <w:abstractNumId w:val="74"/>
  </w:num>
  <w:num w:numId="123" w16cid:durableId="608439969">
    <w:abstractNumId w:val="93"/>
  </w:num>
  <w:num w:numId="124" w16cid:durableId="1607033163">
    <w:abstractNumId w:val="166"/>
  </w:num>
  <w:num w:numId="125" w16cid:durableId="1159615022">
    <w:abstractNumId w:val="32"/>
  </w:num>
  <w:num w:numId="126" w16cid:durableId="1554730375">
    <w:abstractNumId w:val="137"/>
  </w:num>
  <w:num w:numId="127" w16cid:durableId="556626781">
    <w:abstractNumId w:val="134"/>
  </w:num>
  <w:num w:numId="128" w16cid:durableId="1949192064">
    <w:abstractNumId w:val="129"/>
  </w:num>
  <w:num w:numId="129" w16cid:durableId="2002539112">
    <w:abstractNumId w:val="61"/>
  </w:num>
  <w:num w:numId="130" w16cid:durableId="470438544">
    <w:abstractNumId w:val="57"/>
  </w:num>
  <w:num w:numId="131" w16cid:durableId="477648858">
    <w:abstractNumId w:val="145"/>
  </w:num>
  <w:num w:numId="132" w16cid:durableId="733940752">
    <w:abstractNumId w:val="33"/>
  </w:num>
  <w:num w:numId="133" w16cid:durableId="1085808382">
    <w:abstractNumId w:val="5"/>
  </w:num>
  <w:num w:numId="134" w16cid:durableId="805048313">
    <w:abstractNumId w:val="15"/>
  </w:num>
  <w:num w:numId="135" w16cid:durableId="2119399321">
    <w:abstractNumId w:val="79"/>
  </w:num>
  <w:num w:numId="136" w16cid:durableId="1720595001">
    <w:abstractNumId w:val="69"/>
  </w:num>
  <w:num w:numId="137" w16cid:durableId="1018658352">
    <w:abstractNumId w:val="31"/>
  </w:num>
  <w:num w:numId="138" w16cid:durableId="1546410177">
    <w:abstractNumId w:val="151"/>
  </w:num>
  <w:num w:numId="139" w16cid:durableId="1418096728">
    <w:abstractNumId w:val="101"/>
  </w:num>
  <w:num w:numId="140" w16cid:durableId="2116361293">
    <w:abstractNumId w:val="51"/>
  </w:num>
  <w:num w:numId="141" w16cid:durableId="2014330801">
    <w:abstractNumId w:val="139"/>
  </w:num>
  <w:num w:numId="142" w16cid:durableId="1454518797">
    <w:abstractNumId w:val="37"/>
  </w:num>
  <w:num w:numId="143" w16cid:durableId="1315833971">
    <w:abstractNumId w:val="135"/>
  </w:num>
  <w:num w:numId="144" w16cid:durableId="111871779">
    <w:abstractNumId w:val="150"/>
  </w:num>
  <w:num w:numId="145" w16cid:durableId="1128745516">
    <w:abstractNumId w:val="99"/>
  </w:num>
  <w:num w:numId="146" w16cid:durableId="1188761534">
    <w:abstractNumId w:val="54"/>
  </w:num>
  <w:num w:numId="147" w16cid:durableId="1400513882">
    <w:abstractNumId w:val="85"/>
  </w:num>
  <w:num w:numId="148" w16cid:durableId="1090810562">
    <w:abstractNumId w:val="105"/>
  </w:num>
  <w:num w:numId="149" w16cid:durableId="1565287512">
    <w:abstractNumId w:val="46"/>
  </w:num>
  <w:num w:numId="150" w16cid:durableId="720906276">
    <w:abstractNumId w:val="97"/>
  </w:num>
  <w:num w:numId="151" w16cid:durableId="1880437586">
    <w:abstractNumId w:val="123"/>
  </w:num>
  <w:num w:numId="152" w16cid:durableId="1870414739">
    <w:abstractNumId w:val="12"/>
  </w:num>
  <w:num w:numId="153" w16cid:durableId="618536526">
    <w:abstractNumId w:val="112"/>
  </w:num>
  <w:num w:numId="154" w16cid:durableId="638924828">
    <w:abstractNumId w:val="96"/>
  </w:num>
  <w:num w:numId="155" w16cid:durableId="1067654560">
    <w:abstractNumId w:val="114"/>
  </w:num>
  <w:num w:numId="156" w16cid:durableId="397872872">
    <w:abstractNumId w:val="113"/>
  </w:num>
  <w:num w:numId="157" w16cid:durableId="1315065158">
    <w:abstractNumId w:val="144"/>
  </w:num>
  <w:num w:numId="158" w16cid:durableId="188109466">
    <w:abstractNumId w:val="147"/>
  </w:num>
  <w:num w:numId="159" w16cid:durableId="1784224790">
    <w:abstractNumId w:val="104"/>
  </w:num>
  <w:num w:numId="160" w16cid:durableId="349064009">
    <w:abstractNumId w:val="75"/>
  </w:num>
  <w:num w:numId="161" w16cid:durableId="1370567300">
    <w:abstractNumId w:val="163"/>
  </w:num>
  <w:num w:numId="162" w16cid:durableId="2040667090">
    <w:abstractNumId w:val="30"/>
  </w:num>
  <w:num w:numId="163" w16cid:durableId="1414930053">
    <w:abstractNumId w:val="91"/>
  </w:num>
  <w:num w:numId="164" w16cid:durableId="778183965">
    <w:abstractNumId w:val="140"/>
  </w:num>
  <w:num w:numId="165" w16cid:durableId="1742167963">
    <w:abstractNumId w:val="169"/>
  </w:num>
  <w:num w:numId="166" w16cid:durableId="573442121">
    <w:abstractNumId w:val="3"/>
  </w:num>
  <w:num w:numId="167" w16cid:durableId="1196236675">
    <w:abstractNumId w:val="92"/>
  </w:num>
  <w:num w:numId="168" w16cid:durableId="1060440082">
    <w:abstractNumId w:val="16"/>
  </w:num>
  <w:num w:numId="169" w16cid:durableId="1593737089">
    <w:abstractNumId w:val="14"/>
  </w:num>
  <w:num w:numId="170" w16cid:durableId="336659250">
    <w:abstractNumId w:val="171"/>
  </w:num>
  <w:num w:numId="171" w16cid:durableId="1525823702">
    <w:abstractNumId w:val="43"/>
  </w:num>
  <w:num w:numId="172" w16cid:durableId="1273394977">
    <w:abstractNumId w:val="18"/>
  </w:num>
  <w:num w:numId="173" w16cid:durableId="1657565375">
    <w:abstractNumId w:val="60"/>
  </w:num>
  <w:num w:numId="174" w16cid:durableId="493687264">
    <w:abstractNumId w:val="42"/>
  </w:num>
  <w:num w:numId="175" w16cid:durableId="1642152884">
    <w:abstractNumId w:val="125"/>
  </w:num>
  <w:num w:numId="176" w16cid:durableId="1807162729">
    <w:abstractNumId w:val="109"/>
  </w:num>
  <w:numIdMacAtCleanup w:val="17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D06B1"/>
    <w:rsid w:val="00002216"/>
    <w:rsid w:val="00005554"/>
    <w:rsid w:val="00005DB3"/>
    <w:rsid w:val="0000654A"/>
    <w:rsid w:val="00020FE9"/>
    <w:rsid w:val="00022AA2"/>
    <w:rsid w:val="000237B3"/>
    <w:rsid w:val="00023915"/>
    <w:rsid w:val="00024007"/>
    <w:rsid w:val="000265F5"/>
    <w:rsid w:val="00026F90"/>
    <w:rsid w:val="000326E2"/>
    <w:rsid w:val="000355E6"/>
    <w:rsid w:val="00036278"/>
    <w:rsid w:val="00037637"/>
    <w:rsid w:val="0004230F"/>
    <w:rsid w:val="000432BA"/>
    <w:rsid w:val="00043AA5"/>
    <w:rsid w:val="000526E6"/>
    <w:rsid w:val="00057D55"/>
    <w:rsid w:val="00061876"/>
    <w:rsid w:val="00065B18"/>
    <w:rsid w:val="0006636C"/>
    <w:rsid w:val="00075398"/>
    <w:rsid w:val="0007630C"/>
    <w:rsid w:val="0007696F"/>
    <w:rsid w:val="00085C0D"/>
    <w:rsid w:val="00091BCE"/>
    <w:rsid w:val="00093C99"/>
    <w:rsid w:val="000979CE"/>
    <w:rsid w:val="000A35A7"/>
    <w:rsid w:val="000A6569"/>
    <w:rsid w:val="000B0E33"/>
    <w:rsid w:val="000C0392"/>
    <w:rsid w:val="000C1658"/>
    <w:rsid w:val="000C3ED3"/>
    <w:rsid w:val="000C772C"/>
    <w:rsid w:val="000D193E"/>
    <w:rsid w:val="000D442D"/>
    <w:rsid w:val="000D4570"/>
    <w:rsid w:val="000D6C87"/>
    <w:rsid w:val="000D7908"/>
    <w:rsid w:val="000E105B"/>
    <w:rsid w:val="000E351A"/>
    <w:rsid w:val="000E3F34"/>
    <w:rsid w:val="000E573B"/>
    <w:rsid w:val="000F41FE"/>
    <w:rsid w:val="000F52F4"/>
    <w:rsid w:val="00100A00"/>
    <w:rsid w:val="00105EDD"/>
    <w:rsid w:val="00106BAE"/>
    <w:rsid w:val="00121406"/>
    <w:rsid w:val="001223FC"/>
    <w:rsid w:val="00122BE1"/>
    <w:rsid w:val="00124FC0"/>
    <w:rsid w:val="00126D93"/>
    <w:rsid w:val="00130981"/>
    <w:rsid w:val="00131D9F"/>
    <w:rsid w:val="0013251D"/>
    <w:rsid w:val="00134246"/>
    <w:rsid w:val="00135B70"/>
    <w:rsid w:val="00136B09"/>
    <w:rsid w:val="00137F05"/>
    <w:rsid w:val="001429FF"/>
    <w:rsid w:val="00146840"/>
    <w:rsid w:val="00153A80"/>
    <w:rsid w:val="00155EA2"/>
    <w:rsid w:val="001573E1"/>
    <w:rsid w:val="00160452"/>
    <w:rsid w:val="0016136A"/>
    <w:rsid w:val="00162C07"/>
    <w:rsid w:val="00163671"/>
    <w:rsid w:val="00167B26"/>
    <w:rsid w:val="00171CF6"/>
    <w:rsid w:val="00171E58"/>
    <w:rsid w:val="00172006"/>
    <w:rsid w:val="00174750"/>
    <w:rsid w:val="001805A6"/>
    <w:rsid w:val="00184D67"/>
    <w:rsid w:val="00191F44"/>
    <w:rsid w:val="001938B3"/>
    <w:rsid w:val="00194554"/>
    <w:rsid w:val="001958E3"/>
    <w:rsid w:val="00195CCF"/>
    <w:rsid w:val="001A08F5"/>
    <w:rsid w:val="001A6168"/>
    <w:rsid w:val="001A7517"/>
    <w:rsid w:val="001B1507"/>
    <w:rsid w:val="001B36E4"/>
    <w:rsid w:val="001C3060"/>
    <w:rsid w:val="001C7E0A"/>
    <w:rsid w:val="001D1207"/>
    <w:rsid w:val="001D617E"/>
    <w:rsid w:val="001D65A6"/>
    <w:rsid w:val="001E137A"/>
    <w:rsid w:val="001E3BD4"/>
    <w:rsid w:val="00200F50"/>
    <w:rsid w:val="00203C51"/>
    <w:rsid w:val="002130F4"/>
    <w:rsid w:val="00214397"/>
    <w:rsid w:val="0021550E"/>
    <w:rsid w:val="00217738"/>
    <w:rsid w:val="00221201"/>
    <w:rsid w:val="00222A82"/>
    <w:rsid w:val="00222B8B"/>
    <w:rsid w:val="002256F9"/>
    <w:rsid w:val="00226866"/>
    <w:rsid w:val="00231A43"/>
    <w:rsid w:val="00232028"/>
    <w:rsid w:val="00232A59"/>
    <w:rsid w:val="002337AD"/>
    <w:rsid w:val="00242AEB"/>
    <w:rsid w:val="002437CE"/>
    <w:rsid w:val="00244360"/>
    <w:rsid w:val="002470D6"/>
    <w:rsid w:val="002500D9"/>
    <w:rsid w:val="00253336"/>
    <w:rsid w:val="002566B8"/>
    <w:rsid w:val="00257DE1"/>
    <w:rsid w:val="00260913"/>
    <w:rsid w:val="00261710"/>
    <w:rsid w:val="00263088"/>
    <w:rsid w:val="00264F78"/>
    <w:rsid w:val="00273847"/>
    <w:rsid w:val="002748C1"/>
    <w:rsid w:val="00274D6F"/>
    <w:rsid w:val="00277C35"/>
    <w:rsid w:val="00290C23"/>
    <w:rsid w:val="002A2B9E"/>
    <w:rsid w:val="002A4617"/>
    <w:rsid w:val="002B0457"/>
    <w:rsid w:val="002B25DC"/>
    <w:rsid w:val="002C59E3"/>
    <w:rsid w:val="002C76F3"/>
    <w:rsid w:val="002D6BB2"/>
    <w:rsid w:val="002D7303"/>
    <w:rsid w:val="002D763B"/>
    <w:rsid w:val="002D7F8E"/>
    <w:rsid w:val="002E171D"/>
    <w:rsid w:val="002E1CB6"/>
    <w:rsid w:val="002E2E2F"/>
    <w:rsid w:val="002E38D3"/>
    <w:rsid w:val="002E4B98"/>
    <w:rsid w:val="002E7D49"/>
    <w:rsid w:val="002F5677"/>
    <w:rsid w:val="00300C5E"/>
    <w:rsid w:val="003018B0"/>
    <w:rsid w:val="00306DC0"/>
    <w:rsid w:val="0030708A"/>
    <w:rsid w:val="003103E4"/>
    <w:rsid w:val="003172A0"/>
    <w:rsid w:val="003209DA"/>
    <w:rsid w:val="00321E8F"/>
    <w:rsid w:val="0032445A"/>
    <w:rsid w:val="00324930"/>
    <w:rsid w:val="00330DE6"/>
    <w:rsid w:val="00336A1F"/>
    <w:rsid w:val="00344BCF"/>
    <w:rsid w:val="003601D4"/>
    <w:rsid w:val="00361034"/>
    <w:rsid w:val="00366DC6"/>
    <w:rsid w:val="00367253"/>
    <w:rsid w:val="00370BC3"/>
    <w:rsid w:val="0037496C"/>
    <w:rsid w:val="003768A2"/>
    <w:rsid w:val="003777BF"/>
    <w:rsid w:val="00377DEA"/>
    <w:rsid w:val="00380ED7"/>
    <w:rsid w:val="003853E9"/>
    <w:rsid w:val="003902AE"/>
    <w:rsid w:val="00390F61"/>
    <w:rsid w:val="00394576"/>
    <w:rsid w:val="003A2BB8"/>
    <w:rsid w:val="003A4031"/>
    <w:rsid w:val="003A5AD3"/>
    <w:rsid w:val="003B0A07"/>
    <w:rsid w:val="003B5763"/>
    <w:rsid w:val="003B6934"/>
    <w:rsid w:val="003C492D"/>
    <w:rsid w:val="003D1760"/>
    <w:rsid w:val="003E4A0B"/>
    <w:rsid w:val="003E6DDD"/>
    <w:rsid w:val="003E7BDA"/>
    <w:rsid w:val="00400824"/>
    <w:rsid w:val="00402796"/>
    <w:rsid w:val="00407686"/>
    <w:rsid w:val="004101E4"/>
    <w:rsid w:val="004110CA"/>
    <w:rsid w:val="00414992"/>
    <w:rsid w:val="00417539"/>
    <w:rsid w:val="00417E72"/>
    <w:rsid w:val="00420351"/>
    <w:rsid w:val="00420A0B"/>
    <w:rsid w:val="00421F6B"/>
    <w:rsid w:val="0042279B"/>
    <w:rsid w:val="0042536E"/>
    <w:rsid w:val="00434A90"/>
    <w:rsid w:val="00434CD4"/>
    <w:rsid w:val="00436803"/>
    <w:rsid w:val="00441218"/>
    <w:rsid w:val="00441A81"/>
    <w:rsid w:val="00442807"/>
    <w:rsid w:val="00447469"/>
    <w:rsid w:val="00454F33"/>
    <w:rsid w:val="00462BD1"/>
    <w:rsid w:val="004653F2"/>
    <w:rsid w:val="004655DA"/>
    <w:rsid w:val="0046632F"/>
    <w:rsid w:val="004675DA"/>
    <w:rsid w:val="00470098"/>
    <w:rsid w:val="00470440"/>
    <w:rsid w:val="00471AD4"/>
    <w:rsid w:val="00472E82"/>
    <w:rsid w:val="004740DB"/>
    <w:rsid w:val="004749BC"/>
    <w:rsid w:val="00482948"/>
    <w:rsid w:val="00485C70"/>
    <w:rsid w:val="0049216D"/>
    <w:rsid w:val="00496A99"/>
    <w:rsid w:val="00496B15"/>
    <w:rsid w:val="00497DDA"/>
    <w:rsid w:val="004A4AE9"/>
    <w:rsid w:val="004B5096"/>
    <w:rsid w:val="004B65BB"/>
    <w:rsid w:val="004C17A3"/>
    <w:rsid w:val="004C2BEC"/>
    <w:rsid w:val="004C51CF"/>
    <w:rsid w:val="004D0D62"/>
    <w:rsid w:val="004D1E63"/>
    <w:rsid w:val="004D444E"/>
    <w:rsid w:val="004D5203"/>
    <w:rsid w:val="004E1EFB"/>
    <w:rsid w:val="004E2369"/>
    <w:rsid w:val="004E29FF"/>
    <w:rsid w:val="004E4272"/>
    <w:rsid w:val="004E588A"/>
    <w:rsid w:val="004F09BF"/>
    <w:rsid w:val="004F0C28"/>
    <w:rsid w:val="004F0FFE"/>
    <w:rsid w:val="004F1A26"/>
    <w:rsid w:val="004F1F65"/>
    <w:rsid w:val="004F3951"/>
    <w:rsid w:val="004F460F"/>
    <w:rsid w:val="005032DC"/>
    <w:rsid w:val="00507E75"/>
    <w:rsid w:val="005125E1"/>
    <w:rsid w:val="00515DFD"/>
    <w:rsid w:val="00516425"/>
    <w:rsid w:val="00522695"/>
    <w:rsid w:val="00524CB8"/>
    <w:rsid w:val="005253DE"/>
    <w:rsid w:val="00530E0F"/>
    <w:rsid w:val="00531B5B"/>
    <w:rsid w:val="00540859"/>
    <w:rsid w:val="005418CF"/>
    <w:rsid w:val="0054256E"/>
    <w:rsid w:val="00542DCE"/>
    <w:rsid w:val="00544CF4"/>
    <w:rsid w:val="005451B0"/>
    <w:rsid w:val="00547400"/>
    <w:rsid w:val="00550BCC"/>
    <w:rsid w:val="005521D5"/>
    <w:rsid w:val="00552A45"/>
    <w:rsid w:val="00561F0A"/>
    <w:rsid w:val="00566A65"/>
    <w:rsid w:val="0056744F"/>
    <w:rsid w:val="0057023D"/>
    <w:rsid w:val="00583E10"/>
    <w:rsid w:val="00584338"/>
    <w:rsid w:val="005852DF"/>
    <w:rsid w:val="00594134"/>
    <w:rsid w:val="005958C8"/>
    <w:rsid w:val="00595B2E"/>
    <w:rsid w:val="005971D8"/>
    <w:rsid w:val="00597514"/>
    <w:rsid w:val="005A14D6"/>
    <w:rsid w:val="005A3014"/>
    <w:rsid w:val="005A4D1D"/>
    <w:rsid w:val="005A6F4E"/>
    <w:rsid w:val="005C22B1"/>
    <w:rsid w:val="005C54ED"/>
    <w:rsid w:val="005C6FD0"/>
    <w:rsid w:val="005D2032"/>
    <w:rsid w:val="005E2AB9"/>
    <w:rsid w:val="005E2BB9"/>
    <w:rsid w:val="005F07DA"/>
    <w:rsid w:val="00600EE5"/>
    <w:rsid w:val="0060177E"/>
    <w:rsid w:val="006037D0"/>
    <w:rsid w:val="006071CB"/>
    <w:rsid w:val="006258B9"/>
    <w:rsid w:val="0062661B"/>
    <w:rsid w:val="006267AC"/>
    <w:rsid w:val="0062767D"/>
    <w:rsid w:val="00630078"/>
    <w:rsid w:val="00632FA2"/>
    <w:rsid w:val="00634186"/>
    <w:rsid w:val="0063551B"/>
    <w:rsid w:val="00643725"/>
    <w:rsid w:val="006441A0"/>
    <w:rsid w:val="006458C0"/>
    <w:rsid w:val="00647184"/>
    <w:rsid w:val="00650B49"/>
    <w:rsid w:val="006517BB"/>
    <w:rsid w:val="0065567E"/>
    <w:rsid w:val="006557C7"/>
    <w:rsid w:val="006561B1"/>
    <w:rsid w:val="00661353"/>
    <w:rsid w:val="0066663E"/>
    <w:rsid w:val="006744D6"/>
    <w:rsid w:val="00677169"/>
    <w:rsid w:val="0067727B"/>
    <w:rsid w:val="006801DA"/>
    <w:rsid w:val="006802BB"/>
    <w:rsid w:val="00680CBD"/>
    <w:rsid w:val="00682E7F"/>
    <w:rsid w:val="00684805"/>
    <w:rsid w:val="00686BCD"/>
    <w:rsid w:val="0069145C"/>
    <w:rsid w:val="00692F2F"/>
    <w:rsid w:val="006975B5"/>
    <w:rsid w:val="006A081E"/>
    <w:rsid w:val="006A0C0D"/>
    <w:rsid w:val="006A13EA"/>
    <w:rsid w:val="006A18C2"/>
    <w:rsid w:val="006A1E7E"/>
    <w:rsid w:val="006B0382"/>
    <w:rsid w:val="006B43EA"/>
    <w:rsid w:val="006C7C90"/>
    <w:rsid w:val="006D0EB4"/>
    <w:rsid w:val="006D19ED"/>
    <w:rsid w:val="006D3E08"/>
    <w:rsid w:val="006D41B3"/>
    <w:rsid w:val="006D740F"/>
    <w:rsid w:val="006E0B1C"/>
    <w:rsid w:val="006E722A"/>
    <w:rsid w:val="006E77F3"/>
    <w:rsid w:val="006F1C86"/>
    <w:rsid w:val="006F4163"/>
    <w:rsid w:val="00700307"/>
    <w:rsid w:val="00703913"/>
    <w:rsid w:val="007039A9"/>
    <w:rsid w:val="0071133A"/>
    <w:rsid w:val="00711BB3"/>
    <w:rsid w:val="00713E36"/>
    <w:rsid w:val="00716B38"/>
    <w:rsid w:val="00716D10"/>
    <w:rsid w:val="00720753"/>
    <w:rsid w:val="0072250C"/>
    <w:rsid w:val="007231FC"/>
    <w:rsid w:val="007301AF"/>
    <w:rsid w:val="007352F4"/>
    <w:rsid w:val="007364DE"/>
    <w:rsid w:val="00740372"/>
    <w:rsid w:val="00740A12"/>
    <w:rsid w:val="00741EC6"/>
    <w:rsid w:val="00752639"/>
    <w:rsid w:val="00754CBE"/>
    <w:rsid w:val="00762A28"/>
    <w:rsid w:val="007707D5"/>
    <w:rsid w:val="0077133B"/>
    <w:rsid w:val="00774440"/>
    <w:rsid w:val="00775E2C"/>
    <w:rsid w:val="00783B21"/>
    <w:rsid w:val="00797F7E"/>
    <w:rsid w:val="007A35F2"/>
    <w:rsid w:val="007A402E"/>
    <w:rsid w:val="007B072C"/>
    <w:rsid w:val="007B4222"/>
    <w:rsid w:val="007B707C"/>
    <w:rsid w:val="007C31F3"/>
    <w:rsid w:val="007C50C0"/>
    <w:rsid w:val="007D00A2"/>
    <w:rsid w:val="007D1F51"/>
    <w:rsid w:val="007D3AC8"/>
    <w:rsid w:val="007D3C1A"/>
    <w:rsid w:val="007D6DBC"/>
    <w:rsid w:val="007E6649"/>
    <w:rsid w:val="007E7006"/>
    <w:rsid w:val="007F52B3"/>
    <w:rsid w:val="00802208"/>
    <w:rsid w:val="008030DE"/>
    <w:rsid w:val="00814785"/>
    <w:rsid w:val="00827404"/>
    <w:rsid w:val="00827711"/>
    <w:rsid w:val="00827CC0"/>
    <w:rsid w:val="008308B4"/>
    <w:rsid w:val="00837EB0"/>
    <w:rsid w:val="00843F01"/>
    <w:rsid w:val="00844D72"/>
    <w:rsid w:val="00847DC8"/>
    <w:rsid w:val="00860A35"/>
    <w:rsid w:val="00861D08"/>
    <w:rsid w:val="00867FBC"/>
    <w:rsid w:val="0087186D"/>
    <w:rsid w:val="00871FF2"/>
    <w:rsid w:val="008729D3"/>
    <w:rsid w:val="00873FF1"/>
    <w:rsid w:val="008878BD"/>
    <w:rsid w:val="00891D92"/>
    <w:rsid w:val="00894F94"/>
    <w:rsid w:val="008960BF"/>
    <w:rsid w:val="00896886"/>
    <w:rsid w:val="008A0579"/>
    <w:rsid w:val="008A41E1"/>
    <w:rsid w:val="008A700D"/>
    <w:rsid w:val="008A7BCF"/>
    <w:rsid w:val="008B0C65"/>
    <w:rsid w:val="008B5E99"/>
    <w:rsid w:val="008C3867"/>
    <w:rsid w:val="008D08A7"/>
    <w:rsid w:val="008D1F74"/>
    <w:rsid w:val="008D7DAA"/>
    <w:rsid w:val="008E2548"/>
    <w:rsid w:val="008E463A"/>
    <w:rsid w:val="008E5261"/>
    <w:rsid w:val="008E7D78"/>
    <w:rsid w:val="008F13CF"/>
    <w:rsid w:val="008F69D2"/>
    <w:rsid w:val="009060CB"/>
    <w:rsid w:val="00906F3A"/>
    <w:rsid w:val="00915172"/>
    <w:rsid w:val="00920F58"/>
    <w:rsid w:val="00921276"/>
    <w:rsid w:val="009304B2"/>
    <w:rsid w:val="009411CC"/>
    <w:rsid w:val="00941B4B"/>
    <w:rsid w:val="0094432D"/>
    <w:rsid w:val="00944F09"/>
    <w:rsid w:val="00951ADE"/>
    <w:rsid w:val="00953D64"/>
    <w:rsid w:val="00954DD5"/>
    <w:rsid w:val="0095544E"/>
    <w:rsid w:val="00975E9B"/>
    <w:rsid w:val="00976932"/>
    <w:rsid w:val="00976A4F"/>
    <w:rsid w:val="009770FE"/>
    <w:rsid w:val="00980869"/>
    <w:rsid w:val="009836A0"/>
    <w:rsid w:val="00984BA0"/>
    <w:rsid w:val="00986F9A"/>
    <w:rsid w:val="00991DB0"/>
    <w:rsid w:val="00992CB5"/>
    <w:rsid w:val="009A0676"/>
    <w:rsid w:val="009A4B40"/>
    <w:rsid w:val="009A4B4D"/>
    <w:rsid w:val="009A5280"/>
    <w:rsid w:val="009A52FA"/>
    <w:rsid w:val="009A625D"/>
    <w:rsid w:val="009B00C6"/>
    <w:rsid w:val="009B2849"/>
    <w:rsid w:val="009B38A7"/>
    <w:rsid w:val="009B55B5"/>
    <w:rsid w:val="009C0D6E"/>
    <w:rsid w:val="009C247D"/>
    <w:rsid w:val="009C27FB"/>
    <w:rsid w:val="009D0237"/>
    <w:rsid w:val="009D06B1"/>
    <w:rsid w:val="009D17C1"/>
    <w:rsid w:val="009D60D4"/>
    <w:rsid w:val="009E10A6"/>
    <w:rsid w:val="009E58B1"/>
    <w:rsid w:val="009E6CF3"/>
    <w:rsid w:val="009F4211"/>
    <w:rsid w:val="00A00C76"/>
    <w:rsid w:val="00A037C9"/>
    <w:rsid w:val="00A234F6"/>
    <w:rsid w:val="00A23D7E"/>
    <w:rsid w:val="00A30540"/>
    <w:rsid w:val="00A30D44"/>
    <w:rsid w:val="00A322F3"/>
    <w:rsid w:val="00A41486"/>
    <w:rsid w:val="00A437DB"/>
    <w:rsid w:val="00A438DC"/>
    <w:rsid w:val="00A44969"/>
    <w:rsid w:val="00A45CF9"/>
    <w:rsid w:val="00A50660"/>
    <w:rsid w:val="00A52CCE"/>
    <w:rsid w:val="00A57608"/>
    <w:rsid w:val="00A6207C"/>
    <w:rsid w:val="00A62EAA"/>
    <w:rsid w:val="00A713A4"/>
    <w:rsid w:val="00A713D1"/>
    <w:rsid w:val="00A74FD0"/>
    <w:rsid w:val="00A75C9C"/>
    <w:rsid w:val="00A82488"/>
    <w:rsid w:val="00A83C69"/>
    <w:rsid w:val="00A84EAE"/>
    <w:rsid w:val="00A9128E"/>
    <w:rsid w:val="00A951B2"/>
    <w:rsid w:val="00AA4570"/>
    <w:rsid w:val="00AA50FE"/>
    <w:rsid w:val="00AA59B4"/>
    <w:rsid w:val="00AA6A61"/>
    <w:rsid w:val="00AA7A9B"/>
    <w:rsid w:val="00AB30A0"/>
    <w:rsid w:val="00AB35CF"/>
    <w:rsid w:val="00AB63BA"/>
    <w:rsid w:val="00AC22DA"/>
    <w:rsid w:val="00AC2833"/>
    <w:rsid w:val="00AC2B51"/>
    <w:rsid w:val="00AC75B1"/>
    <w:rsid w:val="00AC77D8"/>
    <w:rsid w:val="00AD6EFD"/>
    <w:rsid w:val="00AE3AD7"/>
    <w:rsid w:val="00AE3C16"/>
    <w:rsid w:val="00AE4D54"/>
    <w:rsid w:val="00AE52FE"/>
    <w:rsid w:val="00AE5C27"/>
    <w:rsid w:val="00AE6DDB"/>
    <w:rsid w:val="00AF2B2D"/>
    <w:rsid w:val="00AF70AB"/>
    <w:rsid w:val="00AF7AB1"/>
    <w:rsid w:val="00B02C66"/>
    <w:rsid w:val="00B057AD"/>
    <w:rsid w:val="00B0603E"/>
    <w:rsid w:val="00B145C8"/>
    <w:rsid w:val="00B1567D"/>
    <w:rsid w:val="00B15C49"/>
    <w:rsid w:val="00B20A1E"/>
    <w:rsid w:val="00B21358"/>
    <w:rsid w:val="00B23160"/>
    <w:rsid w:val="00B2392B"/>
    <w:rsid w:val="00B3046D"/>
    <w:rsid w:val="00B31797"/>
    <w:rsid w:val="00B35B26"/>
    <w:rsid w:val="00B366E4"/>
    <w:rsid w:val="00B36958"/>
    <w:rsid w:val="00B47A35"/>
    <w:rsid w:val="00B50D24"/>
    <w:rsid w:val="00B51A0A"/>
    <w:rsid w:val="00B52736"/>
    <w:rsid w:val="00B542BE"/>
    <w:rsid w:val="00B54D8A"/>
    <w:rsid w:val="00B6109B"/>
    <w:rsid w:val="00B61578"/>
    <w:rsid w:val="00B62A8C"/>
    <w:rsid w:val="00B63272"/>
    <w:rsid w:val="00B71E78"/>
    <w:rsid w:val="00B75752"/>
    <w:rsid w:val="00B7604C"/>
    <w:rsid w:val="00B8025F"/>
    <w:rsid w:val="00B81ACA"/>
    <w:rsid w:val="00B822BE"/>
    <w:rsid w:val="00B831CF"/>
    <w:rsid w:val="00B840AD"/>
    <w:rsid w:val="00B85191"/>
    <w:rsid w:val="00B958B0"/>
    <w:rsid w:val="00B958DA"/>
    <w:rsid w:val="00B964E0"/>
    <w:rsid w:val="00BA071C"/>
    <w:rsid w:val="00BA0E51"/>
    <w:rsid w:val="00BA5295"/>
    <w:rsid w:val="00BB101B"/>
    <w:rsid w:val="00BB1F37"/>
    <w:rsid w:val="00BB2011"/>
    <w:rsid w:val="00BB4886"/>
    <w:rsid w:val="00BB6597"/>
    <w:rsid w:val="00BB7311"/>
    <w:rsid w:val="00BC27AA"/>
    <w:rsid w:val="00BC3238"/>
    <w:rsid w:val="00BD348A"/>
    <w:rsid w:val="00BD4AF6"/>
    <w:rsid w:val="00BD5289"/>
    <w:rsid w:val="00BD7666"/>
    <w:rsid w:val="00BE0531"/>
    <w:rsid w:val="00BE3813"/>
    <w:rsid w:val="00BE3933"/>
    <w:rsid w:val="00BE63AF"/>
    <w:rsid w:val="00BE72C3"/>
    <w:rsid w:val="00C042C9"/>
    <w:rsid w:val="00C135A9"/>
    <w:rsid w:val="00C14180"/>
    <w:rsid w:val="00C20186"/>
    <w:rsid w:val="00C20B9C"/>
    <w:rsid w:val="00C27C5C"/>
    <w:rsid w:val="00C33CA2"/>
    <w:rsid w:val="00C362BD"/>
    <w:rsid w:val="00C43BD7"/>
    <w:rsid w:val="00C516B7"/>
    <w:rsid w:val="00C52FB4"/>
    <w:rsid w:val="00C5380D"/>
    <w:rsid w:val="00C55C2F"/>
    <w:rsid w:val="00C57596"/>
    <w:rsid w:val="00C66509"/>
    <w:rsid w:val="00C6752D"/>
    <w:rsid w:val="00C726F7"/>
    <w:rsid w:val="00C72CF2"/>
    <w:rsid w:val="00C73F80"/>
    <w:rsid w:val="00C7452F"/>
    <w:rsid w:val="00C74DBB"/>
    <w:rsid w:val="00C8212C"/>
    <w:rsid w:val="00C90E81"/>
    <w:rsid w:val="00C9741C"/>
    <w:rsid w:val="00CA24B2"/>
    <w:rsid w:val="00CA407D"/>
    <w:rsid w:val="00CA4BB2"/>
    <w:rsid w:val="00CA7B66"/>
    <w:rsid w:val="00CB2467"/>
    <w:rsid w:val="00CB2F77"/>
    <w:rsid w:val="00CB4358"/>
    <w:rsid w:val="00CC2BF5"/>
    <w:rsid w:val="00CC4738"/>
    <w:rsid w:val="00CC595F"/>
    <w:rsid w:val="00CD2352"/>
    <w:rsid w:val="00CD5348"/>
    <w:rsid w:val="00CE56A7"/>
    <w:rsid w:val="00CE5DB1"/>
    <w:rsid w:val="00CE7CF4"/>
    <w:rsid w:val="00CF207A"/>
    <w:rsid w:val="00CF3EBF"/>
    <w:rsid w:val="00D026B3"/>
    <w:rsid w:val="00D12C07"/>
    <w:rsid w:val="00D13D84"/>
    <w:rsid w:val="00D16E12"/>
    <w:rsid w:val="00D21BA2"/>
    <w:rsid w:val="00D22BAC"/>
    <w:rsid w:val="00D24690"/>
    <w:rsid w:val="00D26347"/>
    <w:rsid w:val="00D3137E"/>
    <w:rsid w:val="00D3710F"/>
    <w:rsid w:val="00D40A4D"/>
    <w:rsid w:val="00D41D00"/>
    <w:rsid w:val="00D51867"/>
    <w:rsid w:val="00D5261F"/>
    <w:rsid w:val="00D54BD1"/>
    <w:rsid w:val="00D56247"/>
    <w:rsid w:val="00D5795D"/>
    <w:rsid w:val="00D608D5"/>
    <w:rsid w:val="00D61F20"/>
    <w:rsid w:val="00D62CC6"/>
    <w:rsid w:val="00D675C9"/>
    <w:rsid w:val="00D74880"/>
    <w:rsid w:val="00D74EC6"/>
    <w:rsid w:val="00D81459"/>
    <w:rsid w:val="00D819D0"/>
    <w:rsid w:val="00D85A94"/>
    <w:rsid w:val="00D879CF"/>
    <w:rsid w:val="00D918CA"/>
    <w:rsid w:val="00D95C85"/>
    <w:rsid w:val="00D96C55"/>
    <w:rsid w:val="00DB07B1"/>
    <w:rsid w:val="00DB1686"/>
    <w:rsid w:val="00DB4554"/>
    <w:rsid w:val="00DB77DF"/>
    <w:rsid w:val="00DC114B"/>
    <w:rsid w:val="00DC2252"/>
    <w:rsid w:val="00DC5D5E"/>
    <w:rsid w:val="00DD13F5"/>
    <w:rsid w:val="00DD336F"/>
    <w:rsid w:val="00DD6EF0"/>
    <w:rsid w:val="00DD772C"/>
    <w:rsid w:val="00DE4197"/>
    <w:rsid w:val="00DE78A2"/>
    <w:rsid w:val="00DF3064"/>
    <w:rsid w:val="00DF37B1"/>
    <w:rsid w:val="00DF54BC"/>
    <w:rsid w:val="00DF5993"/>
    <w:rsid w:val="00DF5FEA"/>
    <w:rsid w:val="00DF66B8"/>
    <w:rsid w:val="00E01277"/>
    <w:rsid w:val="00E01E59"/>
    <w:rsid w:val="00E104C0"/>
    <w:rsid w:val="00E14588"/>
    <w:rsid w:val="00E204F2"/>
    <w:rsid w:val="00E26A45"/>
    <w:rsid w:val="00E34F97"/>
    <w:rsid w:val="00E4317E"/>
    <w:rsid w:val="00E442B4"/>
    <w:rsid w:val="00E51CC5"/>
    <w:rsid w:val="00E53A11"/>
    <w:rsid w:val="00E576E2"/>
    <w:rsid w:val="00E641CD"/>
    <w:rsid w:val="00E644D3"/>
    <w:rsid w:val="00E74618"/>
    <w:rsid w:val="00E750DF"/>
    <w:rsid w:val="00E813B0"/>
    <w:rsid w:val="00E8152D"/>
    <w:rsid w:val="00E81D4C"/>
    <w:rsid w:val="00E8452E"/>
    <w:rsid w:val="00E858E4"/>
    <w:rsid w:val="00E863FE"/>
    <w:rsid w:val="00E91649"/>
    <w:rsid w:val="00E95A80"/>
    <w:rsid w:val="00EA0164"/>
    <w:rsid w:val="00EB0A93"/>
    <w:rsid w:val="00EB1269"/>
    <w:rsid w:val="00EB632E"/>
    <w:rsid w:val="00EC29BD"/>
    <w:rsid w:val="00EC49CB"/>
    <w:rsid w:val="00EC5088"/>
    <w:rsid w:val="00EC5BBF"/>
    <w:rsid w:val="00ED081E"/>
    <w:rsid w:val="00EE05A1"/>
    <w:rsid w:val="00EF1E36"/>
    <w:rsid w:val="00EF24D4"/>
    <w:rsid w:val="00EF34E0"/>
    <w:rsid w:val="00EF6C7E"/>
    <w:rsid w:val="00F024FA"/>
    <w:rsid w:val="00F0656F"/>
    <w:rsid w:val="00F11019"/>
    <w:rsid w:val="00F1165E"/>
    <w:rsid w:val="00F16504"/>
    <w:rsid w:val="00F16AE0"/>
    <w:rsid w:val="00F20192"/>
    <w:rsid w:val="00F264EB"/>
    <w:rsid w:val="00F30E0E"/>
    <w:rsid w:val="00F33D94"/>
    <w:rsid w:val="00F35898"/>
    <w:rsid w:val="00F4128E"/>
    <w:rsid w:val="00F45774"/>
    <w:rsid w:val="00F55204"/>
    <w:rsid w:val="00F60236"/>
    <w:rsid w:val="00F637CB"/>
    <w:rsid w:val="00F641C0"/>
    <w:rsid w:val="00F654AD"/>
    <w:rsid w:val="00F67B65"/>
    <w:rsid w:val="00F70B6B"/>
    <w:rsid w:val="00F764BF"/>
    <w:rsid w:val="00F76945"/>
    <w:rsid w:val="00F8075E"/>
    <w:rsid w:val="00F80EC0"/>
    <w:rsid w:val="00F81CC5"/>
    <w:rsid w:val="00F8225B"/>
    <w:rsid w:val="00F827E5"/>
    <w:rsid w:val="00F82802"/>
    <w:rsid w:val="00F82A63"/>
    <w:rsid w:val="00F82B13"/>
    <w:rsid w:val="00F831BD"/>
    <w:rsid w:val="00F851E0"/>
    <w:rsid w:val="00F86086"/>
    <w:rsid w:val="00F940DF"/>
    <w:rsid w:val="00FA1601"/>
    <w:rsid w:val="00FA3769"/>
    <w:rsid w:val="00FA4334"/>
    <w:rsid w:val="00FA496D"/>
    <w:rsid w:val="00FA5F1D"/>
    <w:rsid w:val="00FB4403"/>
    <w:rsid w:val="00FB7272"/>
    <w:rsid w:val="00FB7F2A"/>
    <w:rsid w:val="00FC028A"/>
    <w:rsid w:val="00FC0986"/>
    <w:rsid w:val="00FC60E3"/>
    <w:rsid w:val="00FC6520"/>
    <w:rsid w:val="00FD11B8"/>
    <w:rsid w:val="00FD1B6A"/>
    <w:rsid w:val="00FD3BFF"/>
    <w:rsid w:val="00FE1C99"/>
    <w:rsid w:val="00FE228B"/>
    <w:rsid w:val="00FE3E51"/>
    <w:rsid w:val="00FE545F"/>
    <w:rsid w:val="00FE5685"/>
    <w:rsid w:val="00FF11AD"/>
    <w:rsid w:val="00FF17D9"/>
    <w:rsid w:val="00FF4F68"/>
    <w:rsid w:val="00FF519A"/>
    <w:rsid w:val="00FF54F5"/>
    <w:rsid w:val="00FF7E8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2C75DE1"/>
  <w15:chartTrackingRefBased/>
  <w15:docId w15:val="{504A9941-1DBB-4255-BE59-EC5570836A8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9D06B1"/>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4F0FFE"/>
    <w:pPr>
      <w:keepNext/>
      <w:keepLines/>
      <w:spacing w:before="160" w:after="80"/>
      <w:outlineLvl w:val="1"/>
    </w:pPr>
    <w:rPr>
      <w:rFonts w:asciiTheme="majorHAnsi" w:eastAsiaTheme="majorEastAsia" w:hAnsiTheme="majorHAnsi" w:cstheme="majorBidi"/>
      <w:color w:val="0F4761" w:themeColor="accent1" w:themeShade="BF"/>
      <w:sz w:val="40"/>
      <w:szCs w:val="32"/>
    </w:rPr>
  </w:style>
  <w:style w:type="paragraph" w:styleId="Heading3">
    <w:name w:val="heading 3"/>
    <w:basedOn w:val="Normal"/>
    <w:next w:val="Normal"/>
    <w:link w:val="Heading3Char"/>
    <w:uiPriority w:val="9"/>
    <w:unhideWhenUsed/>
    <w:qFormat/>
    <w:rsid w:val="004F0FFE"/>
    <w:pPr>
      <w:keepNext/>
      <w:keepLines/>
      <w:spacing w:before="160" w:after="80"/>
      <w:outlineLvl w:val="2"/>
    </w:pPr>
    <w:rPr>
      <w:rFonts w:eastAsiaTheme="majorEastAsia" w:cstheme="majorBidi"/>
      <w:color w:val="0F4761" w:themeColor="accent1" w:themeShade="BF"/>
      <w:sz w:val="32"/>
      <w:szCs w:val="28"/>
    </w:rPr>
  </w:style>
  <w:style w:type="paragraph" w:styleId="Heading4">
    <w:name w:val="heading 4"/>
    <w:basedOn w:val="Normal"/>
    <w:next w:val="Normal"/>
    <w:link w:val="Heading4Char"/>
    <w:uiPriority w:val="9"/>
    <w:unhideWhenUsed/>
    <w:qFormat/>
    <w:rsid w:val="00F82B13"/>
    <w:pPr>
      <w:keepNext/>
      <w:keepLines/>
      <w:spacing w:before="80" w:after="40"/>
      <w:outlineLvl w:val="3"/>
    </w:pPr>
    <w:rPr>
      <w:rFonts w:eastAsiaTheme="majorEastAsia" w:cstheme="majorBidi"/>
      <w:i/>
      <w:iCs/>
      <w:color w:val="0F4761" w:themeColor="accent1" w:themeShade="BF"/>
      <w:sz w:val="28"/>
    </w:rPr>
  </w:style>
  <w:style w:type="paragraph" w:styleId="Heading5">
    <w:name w:val="heading 5"/>
    <w:basedOn w:val="Normal"/>
    <w:next w:val="Normal"/>
    <w:link w:val="Heading5Char"/>
    <w:uiPriority w:val="9"/>
    <w:semiHidden/>
    <w:unhideWhenUsed/>
    <w:qFormat/>
    <w:rsid w:val="009D06B1"/>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9D06B1"/>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9D06B1"/>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9D06B1"/>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9D06B1"/>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D06B1"/>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4F0FFE"/>
    <w:rPr>
      <w:rFonts w:asciiTheme="majorHAnsi" w:eastAsiaTheme="majorEastAsia" w:hAnsiTheme="majorHAnsi" w:cstheme="majorBidi"/>
      <w:color w:val="0F4761" w:themeColor="accent1" w:themeShade="BF"/>
      <w:sz w:val="40"/>
      <w:szCs w:val="32"/>
    </w:rPr>
  </w:style>
  <w:style w:type="character" w:customStyle="1" w:styleId="Heading3Char">
    <w:name w:val="Heading 3 Char"/>
    <w:basedOn w:val="DefaultParagraphFont"/>
    <w:link w:val="Heading3"/>
    <w:uiPriority w:val="9"/>
    <w:rsid w:val="004F0FFE"/>
    <w:rPr>
      <w:rFonts w:eastAsiaTheme="majorEastAsia" w:cstheme="majorBidi"/>
      <w:color w:val="0F4761" w:themeColor="accent1" w:themeShade="BF"/>
      <w:sz w:val="32"/>
      <w:szCs w:val="28"/>
    </w:rPr>
  </w:style>
  <w:style w:type="character" w:customStyle="1" w:styleId="Heading4Char">
    <w:name w:val="Heading 4 Char"/>
    <w:basedOn w:val="DefaultParagraphFont"/>
    <w:link w:val="Heading4"/>
    <w:uiPriority w:val="9"/>
    <w:rsid w:val="00F82B13"/>
    <w:rPr>
      <w:rFonts w:eastAsiaTheme="majorEastAsia" w:cstheme="majorBidi"/>
      <w:i/>
      <w:iCs/>
      <w:color w:val="0F4761" w:themeColor="accent1" w:themeShade="BF"/>
      <w:sz w:val="28"/>
    </w:rPr>
  </w:style>
  <w:style w:type="character" w:customStyle="1" w:styleId="Heading5Char">
    <w:name w:val="Heading 5 Char"/>
    <w:basedOn w:val="DefaultParagraphFont"/>
    <w:link w:val="Heading5"/>
    <w:uiPriority w:val="9"/>
    <w:semiHidden/>
    <w:rsid w:val="009D06B1"/>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9D06B1"/>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9D06B1"/>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9D06B1"/>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9D06B1"/>
    <w:rPr>
      <w:rFonts w:eastAsiaTheme="majorEastAsia" w:cstheme="majorBidi"/>
      <w:color w:val="272727" w:themeColor="text1" w:themeTint="D8"/>
    </w:rPr>
  </w:style>
  <w:style w:type="paragraph" w:styleId="Title">
    <w:name w:val="Title"/>
    <w:basedOn w:val="Normal"/>
    <w:next w:val="Normal"/>
    <w:link w:val="TitleChar"/>
    <w:uiPriority w:val="10"/>
    <w:qFormat/>
    <w:rsid w:val="009D06B1"/>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9D06B1"/>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9D06B1"/>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9D06B1"/>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9D06B1"/>
    <w:pPr>
      <w:spacing w:before="160"/>
      <w:jc w:val="center"/>
    </w:pPr>
    <w:rPr>
      <w:i/>
      <w:iCs/>
      <w:color w:val="404040" w:themeColor="text1" w:themeTint="BF"/>
    </w:rPr>
  </w:style>
  <w:style w:type="character" w:customStyle="1" w:styleId="QuoteChar">
    <w:name w:val="Quote Char"/>
    <w:basedOn w:val="DefaultParagraphFont"/>
    <w:link w:val="Quote"/>
    <w:uiPriority w:val="29"/>
    <w:rsid w:val="009D06B1"/>
    <w:rPr>
      <w:i/>
      <w:iCs/>
      <w:color w:val="404040" w:themeColor="text1" w:themeTint="BF"/>
    </w:rPr>
  </w:style>
  <w:style w:type="paragraph" w:styleId="ListParagraph">
    <w:name w:val="List Paragraph"/>
    <w:basedOn w:val="Normal"/>
    <w:uiPriority w:val="34"/>
    <w:qFormat/>
    <w:rsid w:val="009D06B1"/>
    <w:pPr>
      <w:ind w:left="720"/>
      <w:contextualSpacing/>
    </w:pPr>
  </w:style>
  <w:style w:type="character" w:styleId="IntenseEmphasis">
    <w:name w:val="Intense Emphasis"/>
    <w:basedOn w:val="DefaultParagraphFont"/>
    <w:uiPriority w:val="21"/>
    <w:qFormat/>
    <w:rsid w:val="009D06B1"/>
    <w:rPr>
      <w:i/>
      <w:iCs/>
      <w:color w:val="0F4761" w:themeColor="accent1" w:themeShade="BF"/>
    </w:rPr>
  </w:style>
  <w:style w:type="paragraph" w:styleId="IntenseQuote">
    <w:name w:val="Intense Quote"/>
    <w:basedOn w:val="Normal"/>
    <w:next w:val="Normal"/>
    <w:link w:val="IntenseQuoteChar"/>
    <w:uiPriority w:val="30"/>
    <w:qFormat/>
    <w:rsid w:val="009D06B1"/>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9D06B1"/>
    <w:rPr>
      <w:i/>
      <w:iCs/>
      <w:color w:val="0F4761" w:themeColor="accent1" w:themeShade="BF"/>
    </w:rPr>
  </w:style>
  <w:style w:type="character" w:styleId="IntenseReference">
    <w:name w:val="Intense Reference"/>
    <w:basedOn w:val="DefaultParagraphFont"/>
    <w:uiPriority w:val="32"/>
    <w:qFormat/>
    <w:rsid w:val="009D06B1"/>
    <w:rPr>
      <w:b/>
      <w:bCs/>
      <w:smallCaps/>
      <w:color w:val="0F4761" w:themeColor="accent1" w:themeShade="BF"/>
      <w:spacing w:val="5"/>
    </w:rPr>
  </w:style>
  <w:style w:type="paragraph" w:styleId="NoSpacing">
    <w:name w:val="No Spacing"/>
    <w:link w:val="NoSpacingChar"/>
    <w:uiPriority w:val="1"/>
    <w:qFormat/>
    <w:rsid w:val="00E01277"/>
    <w:pPr>
      <w:spacing w:after="0" w:line="240" w:lineRule="auto"/>
    </w:pPr>
    <w:rPr>
      <w:color w:val="0E2841" w:themeColor="text2"/>
      <w:kern w:val="0"/>
      <w:sz w:val="20"/>
      <w:szCs w:val="20"/>
      <w14:ligatures w14:val="none"/>
    </w:rPr>
  </w:style>
  <w:style w:type="character" w:customStyle="1" w:styleId="NoSpacingChar">
    <w:name w:val="No Spacing Char"/>
    <w:basedOn w:val="DefaultParagraphFont"/>
    <w:link w:val="NoSpacing"/>
    <w:uiPriority w:val="1"/>
    <w:rsid w:val="00E01277"/>
    <w:rPr>
      <w:color w:val="0E2841" w:themeColor="text2"/>
      <w:kern w:val="0"/>
      <w:sz w:val="20"/>
      <w:szCs w:val="20"/>
      <w14:ligatures w14:val="none"/>
    </w:rPr>
  </w:style>
  <w:style w:type="paragraph" w:styleId="Header">
    <w:name w:val="header"/>
    <w:basedOn w:val="Normal"/>
    <w:link w:val="HeaderChar"/>
    <w:uiPriority w:val="99"/>
    <w:unhideWhenUsed/>
    <w:rsid w:val="005E2AB9"/>
    <w:pPr>
      <w:tabs>
        <w:tab w:val="center" w:pos="4680"/>
        <w:tab w:val="right" w:pos="9360"/>
      </w:tabs>
      <w:spacing w:after="0" w:line="240" w:lineRule="auto"/>
    </w:pPr>
  </w:style>
  <w:style w:type="character" w:customStyle="1" w:styleId="HeaderChar">
    <w:name w:val="Header Char"/>
    <w:basedOn w:val="DefaultParagraphFont"/>
    <w:link w:val="Header"/>
    <w:uiPriority w:val="99"/>
    <w:rsid w:val="005E2AB9"/>
  </w:style>
  <w:style w:type="paragraph" w:styleId="Footer">
    <w:name w:val="footer"/>
    <w:basedOn w:val="Normal"/>
    <w:link w:val="FooterChar"/>
    <w:uiPriority w:val="99"/>
    <w:unhideWhenUsed/>
    <w:rsid w:val="005E2AB9"/>
    <w:pPr>
      <w:tabs>
        <w:tab w:val="center" w:pos="4680"/>
        <w:tab w:val="right" w:pos="9360"/>
      </w:tabs>
      <w:spacing w:after="0" w:line="240" w:lineRule="auto"/>
    </w:pPr>
  </w:style>
  <w:style w:type="character" w:customStyle="1" w:styleId="FooterChar">
    <w:name w:val="Footer Char"/>
    <w:basedOn w:val="DefaultParagraphFont"/>
    <w:link w:val="Footer"/>
    <w:uiPriority w:val="99"/>
    <w:rsid w:val="005E2AB9"/>
  </w:style>
  <w:style w:type="character" w:styleId="Hyperlink">
    <w:name w:val="Hyperlink"/>
    <w:basedOn w:val="DefaultParagraphFont"/>
    <w:uiPriority w:val="99"/>
    <w:unhideWhenUsed/>
    <w:rsid w:val="00F637CB"/>
    <w:rPr>
      <w:color w:val="467886" w:themeColor="hyperlink"/>
      <w:u w:val="single"/>
    </w:rPr>
  </w:style>
  <w:style w:type="paragraph" w:styleId="Caption">
    <w:name w:val="caption"/>
    <w:basedOn w:val="Normal"/>
    <w:next w:val="Normal"/>
    <w:uiPriority w:val="35"/>
    <w:unhideWhenUsed/>
    <w:qFormat/>
    <w:rsid w:val="00F637CB"/>
    <w:pPr>
      <w:spacing w:after="200" w:line="240" w:lineRule="auto"/>
    </w:pPr>
    <w:rPr>
      <w:i/>
      <w:iCs/>
      <w:color w:val="0E2841" w:themeColor="text2"/>
      <w:sz w:val="18"/>
      <w:szCs w:val="18"/>
    </w:rPr>
  </w:style>
  <w:style w:type="paragraph" w:styleId="CommentText">
    <w:name w:val="annotation text"/>
    <w:basedOn w:val="Normal"/>
    <w:link w:val="CommentTextChar"/>
    <w:uiPriority w:val="99"/>
    <w:unhideWhenUsed/>
    <w:rsid w:val="00F637CB"/>
    <w:pPr>
      <w:spacing w:line="240" w:lineRule="auto"/>
    </w:pPr>
    <w:rPr>
      <w:sz w:val="20"/>
      <w:szCs w:val="20"/>
    </w:rPr>
  </w:style>
  <w:style w:type="character" w:customStyle="1" w:styleId="CommentTextChar">
    <w:name w:val="Comment Text Char"/>
    <w:basedOn w:val="DefaultParagraphFont"/>
    <w:link w:val="CommentText"/>
    <w:uiPriority w:val="99"/>
    <w:rsid w:val="00F637CB"/>
    <w:rPr>
      <w:sz w:val="20"/>
      <w:szCs w:val="20"/>
    </w:rPr>
  </w:style>
  <w:style w:type="character" w:styleId="CommentReference">
    <w:name w:val="annotation reference"/>
    <w:basedOn w:val="DefaultParagraphFont"/>
    <w:uiPriority w:val="99"/>
    <w:semiHidden/>
    <w:unhideWhenUsed/>
    <w:rsid w:val="00F637CB"/>
    <w:rPr>
      <w:sz w:val="16"/>
      <w:szCs w:val="16"/>
    </w:rPr>
  </w:style>
  <w:style w:type="paragraph" w:styleId="TOCHeading">
    <w:name w:val="TOC Heading"/>
    <w:basedOn w:val="Heading1"/>
    <w:next w:val="Normal"/>
    <w:uiPriority w:val="39"/>
    <w:unhideWhenUsed/>
    <w:qFormat/>
    <w:rsid w:val="00F637CB"/>
    <w:pPr>
      <w:spacing w:before="240" w:after="0" w:line="259" w:lineRule="auto"/>
      <w:outlineLvl w:val="9"/>
    </w:pPr>
    <w:rPr>
      <w:kern w:val="0"/>
      <w:sz w:val="32"/>
      <w:szCs w:val="32"/>
      <w14:ligatures w14:val="none"/>
    </w:rPr>
  </w:style>
  <w:style w:type="paragraph" w:styleId="TOC1">
    <w:name w:val="toc 1"/>
    <w:basedOn w:val="Normal"/>
    <w:next w:val="Normal"/>
    <w:autoRedefine/>
    <w:uiPriority w:val="39"/>
    <w:unhideWhenUsed/>
    <w:rsid w:val="00336A1F"/>
    <w:pPr>
      <w:spacing w:after="100"/>
    </w:pPr>
  </w:style>
  <w:style w:type="paragraph" w:styleId="TOC2">
    <w:name w:val="toc 2"/>
    <w:basedOn w:val="Normal"/>
    <w:next w:val="Normal"/>
    <w:autoRedefine/>
    <w:uiPriority w:val="39"/>
    <w:unhideWhenUsed/>
    <w:rsid w:val="00336A1F"/>
    <w:pPr>
      <w:spacing w:after="100"/>
      <w:ind w:left="240"/>
    </w:pPr>
  </w:style>
  <w:style w:type="paragraph" w:styleId="FootnoteText">
    <w:name w:val="footnote text"/>
    <w:basedOn w:val="Normal"/>
    <w:link w:val="FootnoteTextChar"/>
    <w:uiPriority w:val="99"/>
    <w:semiHidden/>
    <w:unhideWhenUsed/>
    <w:rsid w:val="00873FF1"/>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873FF1"/>
    <w:rPr>
      <w:sz w:val="20"/>
      <w:szCs w:val="20"/>
    </w:rPr>
  </w:style>
  <w:style w:type="character" w:styleId="FootnoteReference">
    <w:name w:val="footnote reference"/>
    <w:basedOn w:val="DefaultParagraphFont"/>
    <w:uiPriority w:val="99"/>
    <w:semiHidden/>
    <w:unhideWhenUsed/>
    <w:rsid w:val="00873FF1"/>
    <w:rPr>
      <w:vertAlign w:val="superscript"/>
    </w:rPr>
  </w:style>
  <w:style w:type="character" w:styleId="Mention">
    <w:name w:val="Mention"/>
    <w:basedOn w:val="DefaultParagraphFont"/>
    <w:uiPriority w:val="99"/>
    <w:unhideWhenUsed/>
    <w:rsid w:val="00873FF1"/>
    <w:rPr>
      <w:color w:val="2B579A"/>
      <w:shd w:val="clear" w:color="auto" w:fill="E1DFDD"/>
    </w:rPr>
  </w:style>
  <w:style w:type="paragraph" w:customStyle="1" w:styleId="Style1">
    <w:name w:val="Style1"/>
    <w:basedOn w:val="Heading1"/>
    <w:next w:val="Heading1"/>
    <w:link w:val="Style1Char"/>
    <w:qFormat/>
    <w:rsid w:val="00FC60E3"/>
    <w:rPr>
      <w:sz w:val="96"/>
    </w:rPr>
  </w:style>
  <w:style w:type="character" w:customStyle="1" w:styleId="Style1Char">
    <w:name w:val="Style1 Char"/>
    <w:basedOn w:val="Heading1Char"/>
    <w:link w:val="Style1"/>
    <w:rsid w:val="00FC60E3"/>
    <w:rPr>
      <w:rFonts w:asciiTheme="majorHAnsi" w:eastAsiaTheme="majorEastAsia" w:hAnsiTheme="majorHAnsi" w:cstheme="majorBidi"/>
      <w:color w:val="0F4761" w:themeColor="accent1" w:themeShade="BF"/>
      <w:sz w:val="96"/>
      <w:szCs w:val="40"/>
    </w:rPr>
  </w:style>
  <w:style w:type="character" w:styleId="UnresolvedMention">
    <w:name w:val="Unresolved Mention"/>
    <w:basedOn w:val="DefaultParagraphFont"/>
    <w:uiPriority w:val="99"/>
    <w:semiHidden/>
    <w:unhideWhenUsed/>
    <w:rsid w:val="00D5795D"/>
    <w:rPr>
      <w:color w:val="605E5C"/>
      <w:shd w:val="clear" w:color="auto" w:fill="E1DFDD"/>
    </w:rPr>
  </w:style>
  <w:style w:type="table" w:styleId="TableGrid">
    <w:name w:val="Table Grid"/>
    <w:basedOn w:val="TableNormal"/>
    <w:uiPriority w:val="39"/>
    <w:rsid w:val="00380ED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3">
    <w:name w:val="toc 3"/>
    <w:basedOn w:val="Normal"/>
    <w:next w:val="Normal"/>
    <w:autoRedefine/>
    <w:uiPriority w:val="39"/>
    <w:unhideWhenUsed/>
    <w:rsid w:val="004F0FFE"/>
    <w:pPr>
      <w:spacing w:after="100"/>
      <w:ind w:left="480"/>
    </w:pPr>
  </w:style>
  <w:style w:type="paragraph" w:styleId="Revision">
    <w:name w:val="Revision"/>
    <w:hidden/>
    <w:uiPriority w:val="99"/>
    <w:semiHidden/>
    <w:rsid w:val="00075398"/>
    <w:pPr>
      <w:spacing w:after="0" w:line="240" w:lineRule="auto"/>
    </w:pPr>
  </w:style>
  <w:style w:type="paragraph" w:styleId="CommentSubject">
    <w:name w:val="annotation subject"/>
    <w:basedOn w:val="CommentText"/>
    <w:next w:val="CommentText"/>
    <w:link w:val="CommentSubjectChar"/>
    <w:uiPriority w:val="99"/>
    <w:semiHidden/>
    <w:unhideWhenUsed/>
    <w:rsid w:val="00075398"/>
    <w:rPr>
      <w:b/>
      <w:bCs/>
    </w:rPr>
  </w:style>
  <w:style w:type="character" w:customStyle="1" w:styleId="CommentSubjectChar">
    <w:name w:val="Comment Subject Char"/>
    <w:basedOn w:val="CommentTextChar"/>
    <w:link w:val="CommentSubject"/>
    <w:uiPriority w:val="99"/>
    <w:semiHidden/>
    <w:rsid w:val="00075398"/>
    <w:rPr>
      <w:b/>
      <w:bCs/>
      <w:sz w:val="20"/>
      <w:szCs w:val="20"/>
    </w:rPr>
  </w:style>
  <w:style w:type="paragraph" w:customStyle="1" w:styleId="paragraph">
    <w:name w:val="paragraph"/>
    <w:basedOn w:val="Normal"/>
    <w:rsid w:val="00075398"/>
    <w:pPr>
      <w:spacing w:before="100" w:beforeAutospacing="1" w:after="100" w:afterAutospacing="1" w:line="240" w:lineRule="auto"/>
    </w:pPr>
    <w:rPr>
      <w:rFonts w:ascii="Times New Roman" w:eastAsia="Times New Roman" w:hAnsi="Times New Roman" w:cs="Times New Roman"/>
      <w:kern w:val="0"/>
      <w14:ligatures w14:val="none"/>
    </w:rPr>
  </w:style>
  <w:style w:type="character" w:customStyle="1" w:styleId="normaltextrun">
    <w:name w:val="normaltextrun"/>
    <w:basedOn w:val="DefaultParagraphFont"/>
    <w:rsid w:val="00075398"/>
  </w:style>
  <w:style w:type="character" w:customStyle="1" w:styleId="eop">
    <w:name w:val="eop"/>
    <w:basedOn w:val="DefaultParagraphFont"/>
    <w:rsid w:val="00075398"/>
  </w:style>
  <w:style w:type="character" w:styleId="Strong">
    <w:name w:val="Strong"/>
    <w:basedOn w:val="DefaultParagraphFont"/>
    <w:uiPriority w:val="22"/>
    <w:qFormat/>
    <w:rsid w:val="00075398"/>
    <w:rPr>
      <w:b/>
      <w:bCs/>
    </w:rPr>
  </w:style>
  <w:style w:type="character" w:customStyle="1" w:styleId="apple-converted-space">
    <w:name w:val="apple-converted-space"/>
    <w:basedOn w:val="DefaultParagraphFont"/>
    <w:uiPriority w:val="1"/>
    <w:rsid w:val="00075398"/>
    <w:rPr>
      <w:rFonts w:asciiTheme="minorHAnsi" w:eastAsiaTheme="minorEastAsia" w:hAnsiTheme="minorHAnsi" w:cstheme="minorBidi"/>
      <w:sz w:val="24"/>
      <w:szCs w:val="24"/>
    </w:rPr>
  </w:style>
  <w:style w:type="character" w:styleId="FollowedHyperlink">
    <w:name w:val="FollowedHyperlink"/>
    <w:basedOn w:val="DefaultParagraphFont"/>
    <w:uiPriority w:val="99"/>
    <w:semiHidden/>
    <w:unhideWhenUsed/>
    <w:rsid w:val="00075398"/>
    <w:rPr>
      <w:color w:val="96607D" w:themeColor="followedHyperlink"/>
      <w:u w:val="single"/>
    </w:rPr>
  </w:style>
  <w:style w:type="paragraph" w:customStyle="1" w:styleId="xmsonormal">
    <w:name w:val="x_msonormal"/>
    <w:basedOn w:val="Normal"/>
    <w:rsid w:val="00075398"/>
    <w:pPr>
      <w:spacing w:after="0" w:line="240" w:lineRule="auto"/>
    </w:pPr>
    <w:rPr>
      <w:rFonts w:ascii="Aptos" w:hAnsi="Aptos" w:cs="Aptos"/>
      <w:kern w:val="0"/>
      <w14:ligatures w14:val="none"/>
    </w:rPr>
  </w:style>
  <w:style w:type="character" w:customStyle="1" w:styleId="inqyif">
    <w:name w:val="inqyif"/>
    <w:basedOn w:val="DefaultParagraphFont"/>
    <w:uiPriority w:val="1"/>
    <w:rsid w:val="00075398"/>
    <w:rPr>
      <w:rFonts w:asciiTheme="minorHAnsi" w:eastAsiaTheme="minorEastAsia" w:hAnsiTheme="minorHAnsi" w:cstheme="minorBidi"/>
      <w:sz w:val="24"/>
      <w:szCs w:val="24"/>
    </w:rPr>
  </w:style>
  <w:style w:type="paragraph" w:customStyle="1" w:styleId="BodyTextIntro">
    <w:name w:val="Body Text Intro"/>
    <w:basedOn w:val="BodyText"/>
    <w:qFormat/>
    <w:rsid w:val="00075398"/>
    <w:pPr>
      <w:spacing w:before="120" w:after="720" w:line="264" w:lineRule="auto"/>
    </w:pPr>
    <w:rPr>
      <w:rFonts w:ascii="Garamond" w:hAnsi="Garamond"/>
      <w:kern w:val="0"/>
      <w:sz w:val="26"/>
      <w:szCs w:val="22"/>
      <w14:ligatures w14:val="none"/>
    </w:rPr>
  </w:style>
  <w:style w:type="paragraph" w:styleId="BodyText">
    <w:name w:val="Body Text"/>
    <w:basedOn w:val="Normal"/>
    <w:link w:val="BodyTextChar"/>
    <w:uiPriority w:val="99"/>
    <w:semiHidden/>
    <w:unhideWhenUsed/>
    <w:rsid w:val="00075398"/>
    <w:pPr>
      <w:spacing w:after="120"/>
    </w:pPr>
  </w:style>
  <w:style w:type="character" w:customStyle="1" w:styleId="BodyTextChar">
    <w:name w:val="Body Text Char"/>
    <w:basedOn w:val="DefaultParagraphFont"/>
    <w:link w:val="BodyText"/>
    <w:uiPriority w:val="99"/>
    <w:semiHidden/>
    <w:rsid w:val="00075398"/>
  </w:style>
  <w:style w:type="paragraph" w:styleId="TOC4">
    <w:name w:val="toc 4"/>
    <w:basedOn w:val="Normal"/>
    <w:next w:val="Normal"/>
    <w:autoRedefine/>
    <w:uiPriority w:val="39"/>
    <w:unhideWhenUsed/>
    <w:rsid w:val="00A62EAA"/>
    <w:pPr>
      <w:spacing w:after="100"/>
      <w:ind w:left="720"/>
    </w:pPr>
  </w:style>
  <w:style w:type="paragraph" w:styleId="TOC5">
    <w:name w:val="toc 5"/>
    <w:basedOn w:val="Normal"/>
    <w:next w:val="Normal"/>
    <w:autoRedefine/>
    <w:uiPriority w:val="39"/>
    <w:unhideWhenUsed/>
    <w:rsid w:val="00A62EAA"/>
    <w:pPr>
      <w:spacing w:after="100"/>
      <w:ind w:left="960"/>
    </w:pPr>
    <w:rPr>
      <w:rFonts w:eastAsiaTheme="minorEastAsia"/>
    </w:rPr>
  </w:style>
  <w:style w:type="paragraph" w:styleId="TOC6">
    <w:name w:val="toc 6"/>
    <w:basedOn w:val="Normal"/>
    <w:next w:val="Normal"/>
    <w:autoRedefine/>
    <w:uiPriority w:val="39"/>
    <w:unhideWhenUsed/>
    <w:rsid w:val="00A62EAA"/>
    <w:pPr>
      <w:spacing w:after="100"/>
      <w:ind w:left="1200"/>
    </w:pPr>
    <w:rPr>
      <w:rFonts w:eastAsiaTheme="minorEastAsia"/>
    </w:rPr>
  </w:style>
  <w:style w:type="paragraph" w:styleId="TOC7">
    <w:name w:val="toc 7"/>
    <w:basedOn w:val="Normal"/>
    <w:next w:val="Normal"/>
    <w:autoRedefine/>
    <w:uiPriority w:val="39"/>
    <w:unhideWhenUsed/>
    <w:rsid w:val="00A62EAA"/>
    <w:pPr>
      <w:spacing w:after="100"/>
      <w:ind w:left="1440"/>
    </w:pPr>
    <w:rPr>
      <w:rFonts w:eastAsiaTheme="minorEastAsia"/>
    </w:rPr>
  </w:style>
  <w:style w:type="paragraph" w:styleId="TOC8">
    <w:name w:val="toc 8"/>
    <w:basedOn w:val="Normal"/>
    <w:next w:val="Normal"/>
    <w:autoRedefine/>
    <w:uiPriority w:val="39"/>
    <w:unhideWhenUsed/>
    <w:rsid w:val="00A62EAA"/>
    <w:pPr>
      <w:spacing w:after="100"/>
      <w:ind w:left="1680"/>
    </w:pPr>
    <w:rPr>
      <w:rFonts w:eastAsiaTheme="minorEastAsia"/>
    </w:rPr>
  </w:style>
  <w:style w:type="paragraph" w:styleId="TOC9">
    <w:name w:val="toc 9"/>
    <w:basedOn w:val="Normal"/>
    <w:next w:val="Normal"/>
    <w:autoRedefine/>
    <w:uiPriority w:val="39"/>
    <w:unhideWhenUsed/>
    <w:rsid w:val="00A62EAA"/>
    <w:pPr>
      <w:spacing w:after="100"/>
      <w:ind w:left="1920"/>
    </w:pPr>
    <w:rPr>
      <w:rFonts w:eastAsiaTheme="minorEastAsi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data.chesapeakebay.net/documents/ChesBay::indicator-local-officials-knowledge-and-capacity-2022-2024/about?path=" TargetMode="External"/><Relationship Id="rId671" Type="http://schemas.openxmlformats.org/officeDocument/2006/relationships/hyperlink" Target="https://www.nysenate.gov/legislation/laws/ENV/49-0113" TargetMode="External"/><Relationship Id="rId21" Type="http://schemas.openxmlformats.org/officeDocument/2006/relationships/hyperlink" Target="http://www.virginia.gov/" TargetMode="External"/><Relationship Id="rId324" Type="http://schemas.openxmlformats.org/officeDocument/2006/relationships/hyperlink" Target="https://www.pa.gov/agencies/dep/programs-and-services/water/clean-water/stormwater-management/act-167" TargetMode="External"/><Relationship Id="rId531" Type="http://schemas.openxmlformats.org/officeDocument/2006/relationships/hyperlink" Target="https://www.govinfo.gov/content/pkg/COMPS-2989/pdf/COMPS-2989.pdf" TargetMode="External"/><Relationship Id="rId629" Type="http://schemas.openxmlformats.org/officeDocument/2006/relationships/hyperlink" Target="https://mgaleg.maryland.gov/mgawebsite/Legislation/Details/Hb0254/?ys=2026rs" TargetMode="External"/><Relationship Id="rId170" Type="http://schemas.openxmlformats.org/officeDocument/2006/relationships/hyperlink" Target="https://www.pa.gov/services/fishandboat/state-wildlife-grant" TargetMode="External"/><Relationship Id="rId268" Type="http://schemas.openxmlformats.org/officeDocument/2006/relationships/hyperlink" Target="https://dnrec.delaware.gov/waste-hazardous/remediation/watar/" TargetMode="External"/><Relationship Id="rId475" Type="http://schemas.openxmlformats.org/officeDocument/2006/relationships/hyperlink" Target="https://www.fisheries.noaa.gov/resource/document/magnuson-stevens-fishery-conservation-and-management-act" TargetMode="External"/><Relationship Id="rId682" Type="http://schemas.openxmlformats.org/officeDocument/2006/relationships/hyperlink" Target="https://regs.maryland.gov/us/md/exec/comar/26.03.13" TargetMode="External"/><Relationship Id="rId32" Type="http://schemas.openxmlformats.org/officeDocument/2006/relationships/image" Target="media/image6.jpeg"/><Relationship Id="rId128" Type="http://schemas.openxmlformats.org/officeDocument/2006/relationships/hyperlink" Target="https://www.chesapeakebay.net/what/publications/planning-for-clean-water-local-government-workshops" TargetMode="External"/><Relationship Id="rId335" Type="http://schemas.openxmlformats.org/officeDocument/2006/relationships/hyperlink" Target="https://doee.dc.gov/riversmart" TargetMode="External"/><Relationship Id="rId542" Type="http://schemas.openxmlformats.org/officeDocument/2006/relationships/hyperlink" Target="https://www.law.cornell.edu/uscode/text/33/1381" TargetMode="External"/><Relationship Id="rId181" Type="http://schemas.openxmlformats.org/officeDocument/2006/relationships/hyperlink" Target="https://www.pa.gov/agencies/fishandboat/conservation/conservation-at-work" TargetMode="External"/><Relationship Id="rId402" Type="http://schemas.openxmlformats.org/officeDocument/2006/relationships/hyperlink" Target="https://dec.ny.gov/environmental-protection/climate-change/resources-for-local-governments/grants-for-climate-action" TargetMode="External"/><Relationship Id="rId279" Type="http://schemas.openxmlformats.org/officeDocument/2006/relationships/hyperlink" Target="https://doee.dc.gov/batteries" TargetMode="External"/><Relationship Id="rId486" Type="http://schemas.openxmlformats.org/officeDocument/2006/relationships/hyperlink" Target="https://mgaleg.maryland.gov/mgawebsite/laws/StatuteText?article=gnr&amp;section=8-301&amp;enactments=false" TargetMode="External"/><Relationship Id="rId693" Type="http://schemas.openxmlformats.org/officeDocument/2006/relationships/hyperlink" Target="https://law.lis.virginia.gov/vacodefull/title30/chapter36/" TargetMode="External"/><Relationship Id="rId707" Type="http://schemas.openxmlformats.org/officeDocument/2006/relationships/hyperlink" Target="https://code.dccouncil.gov/us/dc/council/code/sections/38-826.01" TargetMode="External"/><Relationship Id="rId43" Type="http://schemas.openxmlformats.org/officeDocument/2006/relationships/image" Target="media/image8.jpg"/><Relationship Id="rId139" Type="http://schemas.openxmlformats.org/officeDocument/2006/relationships/image" Target="media/image16.png"/><Relationship Id="rId346" Type="http://schemas.openxmlformats.org/officeDocument/2006/relationships/hyperlink" Target="https://dec.ny.gov/nature/forests-trees/urban-and-community-forestry/managing-your-community-forest/urban-community-forestry-grants" TargetMode="External"/><Relationship Id="rId553" Type="http://schemas.openxmlformats.org/officeDocument/2006/relationships/hyperlink" Target="https://www.law.cornell.edu/uscode/text/33/1381" TargetMode="External"/><Relationship Id="rId760" Type="http://schemas.openxmlformats.org/officeDocument/2006/relationships/hyperlink" Target="https://mgaleg.maryland.gov/mgawebsite/laws/StatuteText?article=gnr&amp;section=8-301&amp;enactments=false" TargetMode="External"/><Relationship Id="rId192" Type="http://schemas.openxmlformats.org/officeDocument/2006/relationships/hyperlink" Target="https://nanticokeriver.org/creekwatcher/" TargetMode="External"/><Relationship Id="rId206" Type="http://schemas.openxmlformats.org/officeDocument/2006/relationships/hyperlink" Target="https://dnrec.delaware.gov/watershed-stewardship/assessment/sav/" TargetMode="External"/><Relationship Id="rId413" Type="http://schemas.openxmlformats.org/officeDocument/2006/relationships/hyperlink" Target="https://dec.ny.gov/places-to-go/accessible-recreation" TargetMode="External"/><Relationship Id="rId497" Type="http://schemas.openxmlformats.org/officeDocument/2006/relationships/hyperlink" Target="https://law.lis.virginia.gov/vacode/title28.2/chapter12/" TargetMode="External"/><Relationship Id="rId620" Type="http://schemas.openxmlformats.org/officeDocument/2006/relationships/hyperlink" Target="https://law.lis.virginia.gov/vacode/title62.1/chapter3.1/section62.1-44.19:5/" TargetMode="External"/><Relationship Id="rId718" Type="http://schemas.openxmlformats.org/officeDocument/2006/relationships/hyperlink" Target="https://mgaleg.maryland.gov/mgawebsite/laws/StatuteText?article=gnr&amp;section=8-301&amp;enactments=false" TargetMode="External"/><Relationship Id="rId357" Type="http://schemas.openxmlformats.org/officeDocument/2006/relationships/hyperlink" Target="https://www.fws.gov/program/chesapeake-wild" TargetMode="External"/><Relationship Id="rId54" Type="http://schemas.openxmlformats.org/officeDocument/2006/relationships/hyperlink" Target="https://aquaticbarriers.org/" TargetMode="External"/><Relationship Id="rId217" Type="http://schemas.openxmlformats.org/officeDocument/2006/relationships/hyperlink" Target="https://www.nrcs.usda.gov/state-offices/delaware/news/save-delawares-wetlands-with-the-wetland-reserve-easement-program" TargetMode="External"/><Relationship Id="rId564" Type="http://schemas.openxmlformats.org/officeDocument/2006/relationships/hyperlink" Target="https://law.lis.virginia.gov/vacode/title29.1/chapter1/section29.1-103/" TargetMode="External"/><Relationship Id="rId424" Type="http://schemas.openxmlformats.org/officeDocument/2006/relationships/hyperlink" Target="https://dwr.virginia.gov/education/school-recognition/" TargetMode="External"/><Relationship Id="rId631" Type="http://schemas.openxmlformats.org/officeDocument/2006/relationships/hyperlink" Target="https://www.palegis.us/statutes/unconsolidated/law-information?sessYr=1978&amp;sessInd=0&amp;actNum=167" TargetMode="External"/><Relationship Id="rId729" Type="http://schemas.openxmlformats.org/officeDocument/2006/relationships/hyperlink" Target="https://law.lis.virginia.gov/vacodefull/title30/chapter36/" TargetMode="External"/><Relationship Id="rId270" Type="http://schemas.openxmlformats.org/officeDocument/2006/relationships/hyperlink" Target="https://doee.dc.gov/service/straws" TargetMode="External"/><Relationship Id="rId65" Type="http://schemas.openxmlformats.org/officeDocument/2006/relationships/hyperlink" Target="https://www.chesapeakeprogress.com/charts/pie-chessie-bibi-2" TargetMode="External"/><Relationship Id="rId130" Type="http://schemas.openxmlformats.org/officeDocument/2006/relationships/hyperlink" Target="https://drive.google.com/file/d/1gMLbauH1FmaQ1LrfCFS0ageswT506pRM/view?usp=sharing" TargetMode="External"/><Relationship Id="rId368" Type="http://schemas.openxmlformats.org/officeDocument/2006/relationships/hyperlink" Target="https://dnr.maryland.gov/criticalarea/Pages/default.aspx" TargetMode="External"/><Relationship Id="rId575" Type="http://schemas.openxmlformats.org/officeDocument/2006/relationships/hyperlink" Target="https://delcode.delaware.gov/title3/c022/sc02/index.html" TargetMode="External"/><Relationship Id="rId228" Type="http://schemas.openxmlformats.org/officeDocument/2006/relationships/hyperlink" Target="https://www.vims.edu/ccrm/advisory/wetlands_mgmt/" TargetMode="External"/><Relationship Id="rId435" Type="http://schemas.openxmlformats.org/officeDocument/2006/relationships/hyperlink" Target="https://wvdnr.gov/programs-publications/master-naturalist-program/" TargetMode="External"/><Relationship Id="rId642" Type="http://schemas.openxmlformats.org/officeDocument/2006/relationships/hyperlink" Target="https://delcode.delaware.gov/title3/c009/sc05/index.html" TargetMode="External"/><Relationship Id="rId281" Type="http://schemas.openxmlformats.org/officeDocument/2006/relationships/hyperlink" Target="https://doee.dc.gov/ecycle" TargetMode="External"/><Relationship Id="rId502" Type="http://schemas.openxmlformats.org/officeDocument/2006/relationships/hyperlink" Target="https://uscode.house.gov/view.xhtml?req=(title:15%20section:1511d%20edition:prelim)" TargetMode="External"/><Relationship Id="rId76" Type="http://schemas.openxmlformats.org/officeDocument/2006/relationships/image" Target="media/image12.png"/><Relationship Id="rId141" Type="http://schemas.openxmlformats.org/officeDocument/2006/relationships/hyperlink" Target="https://www.nfwf.org/programs/chesapeake-bay-stewardship-fund" TargetMode="External"/><Relationship Id="rId379" Type="http://schemas.openxmlformats.org/officeDocument/2006/relationships/hyperlink" Target="https://doee.dc.gov/service/district-waterways-management" TargetMode="External"/><Relationship Id="rId586" Type="http://schemas.openxmlformats.org/officeDocument/2006/relationships/hyperlink" Target="https://code.wvlegislature.gov/22-28-5/" TargetMode="External"/><Relationship Id="rId7" Type="http://schemas.openxmlformats.org/officeDocument/2006/relationships/settings" Target="settings.xml"/><Relationship Id="rId239" Type="http://schemas.openxmlformats.org/officeDocument/2006/relationships/hyperlink" Target="https://doee.dc.gov/service/illicit-discharge-detection-and-elimination" TargetMode="External"/><Relationship Id="rId446" Type="http://schemas.openxmlformats.org/officeDocument/2006/relationships/hyperlink" Target="https://cbtrust.org/grants/environmental-education/" TargetMode="External"/><Relationship Id="rId653" Type="http://schemas.openxmlformats.org/officeDocument/2006/relationships/hyperlink" Target="https://www.palegis.us/statutes/unconsolidated/law-information/view-statute?txtType=HTM&amp;SessYr=1985&amp;ActNum=0025.&amp;SessInd=0" TargetMode="External"/><Relationship Id="rId292" Type="http://schemas.openxmlformats.org/officeDocument/2006/relationships/hyperlink" Target="https://www.epa.gov/cwsrf" TargetMode="External"/><Relationship Id="rId306" Type="http://schemas.openxmlformats.org/officeDocument/2006/relationships/hyperlink" Target="https://dep.wv.gov/wwe/programs/wqs/pages/default.aspx" TargetMode="External"/><Relationship Id="rId87" Type="http://schemas.openxmlformats.org/officeDocument/2006/relationships/hyperlink" Target="https://archive.chesapeakeprogress.com/clean-water/watershed-implementation-plans" TargetMode="External"/><Relationship Id="rId513" Type="http://schemas.openxmlformats.org/officeDocument/2006/relationships/hyperlink" Target="https://www.palegis.us/statutes/unconsolidated/law-information/view-statute?txtType=HTM&amp;SessYr=1985&amp;ActNum=0025.&amp;SessInd=0" TargetMode="External"/><Relationship Id="rId597" Type="http://schemas.openxmlformats.org/officeDocument/2006/relationships/hyperlink" Target="https://regs.maryland.gov/us/md/exec/comar/26.08.02.01" TargetMode="External"/><Relationship Id="rId720" Type="http://schemas.openxmlformats.org/officeDocument/2006/relationships/hyperlink" Target="https://uscode.house.gov/view.xhtml?req=granuleid:USC-2007-title33-section893a&amp;num=0&amp;edition=2007" TargetMode="External"/><Relationship Id="rId152" Type="http://schemas.openxmlformats.org/officeDocument/2006/relationships/hyperlink" Target="https://dnr.maryland.gov/fisheries/pages/blue-crab/trawl.aspx" TargetMode="External"/><Relationship Id="rId457" Type="http://schemas.openxmlformats.org/officeDocument/2006/relationships/hyperlink" Target="https://dnr.maryland.gov/publiclands/Pages/Veterans-Conservation-Corps.aspx" TargetMode="External"/><Relationship Id="rId664" Type="http://schemas.openxmlformats.org/officeDocument/2006/relationships/hyperlink" Target="https://www.palegis.us/statutes/unconsolidated/law-information/view-statute?txtType=HTM&amp;SessYr=1985&amp;ActNum=0025.&amp;SessInd=0" TargetMode="External"/><Relationship Id="rId14" Type="http://schemas.openxmlformats.org/officeDocument/2006/relationships/image" Target="media/image4.jpeg"/><Relationship Id="rId317" Type="http://schemas.openxmlformats.org/officeDocument/2006/relationships/hyperlink" Target="https://dnr.maryland.gov/ccs/Pages/Resilience-through-Restoration.aspx" TargetMode="External"/><Relationship Id="rId524" Type="http://schemas.openxmlformats.org/officeDocument/2006/relationships/hyperlink" Target="https://uscode.house.gov/view.xhtml?req=(title:15%20section:1511d%20edition:prelim)" TargetMode="External"/><Relationship Id="rId731" Type="http://schemas.openxmlformats.org/officeDocument/2006/relationships/hyperlink" Target="https://www.palegis.us/statutes/unconsolidated/law-information/view-statute?txtType=HTM&amp;SessYr=1985&amp;ActNum=0025.&amp;SessInd=0" TargetMode="External"/><Relationship Id="rId98" Type="http://schemas.openxmlformats.org/officeDocument/2006/relationships/image" Target="media/image14.jpg"/><Relationship Id="rId163" Type="http://schemas.openxmlformats.org/officeDocument/2006/relationships/hyperlink" Target="https://prioritywaters.tu.org/west-virginia/" TargetMode="External"/><Relationship Id="rId370" Type="http://schemas.openxmlformats.org/officeDocument/2006/relationships/hyperlink" Target="https://dced.pa.gov/local-government/technical-assistance/community-planning-technical-assistance-program-c-tap/" TargetMode="External"/><Relationship Id="rId230" Type="http://schemas.openxmlformats.org/officeDocument/2006/relationships/hyperlink" Target="https://dep.wv.gov/WWE/watershed/wetland/Pages/default.aspx" TargetMode="External"/><Relationship Id="rId468" Type="http://schemas.openxmlformats.org/officeDocument/2006/relationships/hyperlink" Target="https://regs.maryland.gov/us/md/exec/comar/08.02.03" TargetMode="External"/><Relationship Id="rId675" Type="http://schemas.openxmlformats.org/officeDocument/2006/relationships/hyperlink" Target="https://code.wvlegislature.gov/8A-12-1/" TargetMode="External"/><Relationship Id="rId25" Type="http://schemas.openxmlformats.org/officeDocument/2006/relationships/hyperlink" Target="http://www.ny.gov/" TargetMode="External"/><Relationship Id="rId328" Type="http://schemas.openxmlformats.org/officeDocument/2006/relationships/hyperlink" Target="https://www.deq.virginia.gov/water/coastal-zone-management/" TargetMode="External"/><Relationship Id="rId535" Type="http://schemas.openxmlformats.org/officeDocument/2006/relationships/hyperlink" Target="https://code.wvlegislature.gov/22-13-4/" TargetMode="External"/><Relationship Id="rId742" Type="http://schemas.openxmlformats.org/officeDocument/2006/relationships/hyperlink" Target="https://law.lis.virginia.gov/admincodefull/title8/agency20/chapter132/partIV/" TargetMode="External"/><Relationship Id="rId174" Type="http://schemas.openxmlformats.org/officeDocument/2006/relationships/hyperlink" Target="https://dep.wv.gov/wwe/getinvolved/Pages/default.aspx" TargetMode="External"/><Relationship Id="rId381" Type="http://schemas.openxmlformats.org/officeDocument/2006/relationships/hyperlink" Target="https://mda.maryland.gov/malpf/pages/default.aspx" TargetMode="External"/><Relationship Id="rId602" Type="http://schemas.openxmlformats.org/officeDocument/2006/relationships/hyperlink" Target="https://code.wvlegislature.gov/16-1-9a/" TargetMode="External"/><Relationship Id="rId241" Type="http://schemas.openxmlformats.org/officeDocument/2006/relationships/hyperlink" Target="https://doee.dc.gov/stream-restoration" TargetMode="External"/><Relationship Id="rId479" Type="http://schemas.openxmlformats.org/officeDocument/2006/relationships/hyperlink" Target="https://govt.westlaw.com/nycrr/Browse/Home/NewYork/UnofficialNewYorkCodesRulesandRegulations?guid=I06b266a0b5a111dda0a4e17826ebc834&amp;originationContext=documenttoc&amp;transitionType=Default&amp;contextData=(sc.Default)" TargetMode="External"/><Relationship Id="rId686" Type="http://schemas.openxmlformats.org/officeDocument/2006/relationships/hyperlink" Target="https://www.legis.state.pa.us/WU01/LI/LI/US/HTM/1937/0/0394..HTM" TargetMode="External"/><Relationship Id="rId36" Type="http://schemas.openxmlformats.org/officeDocument/2006/relationships/hyperlink" Target="https://www.chesapeakeprogress.com/" TargetMode="External"/><Relationship Id="rId339" Type="http://schemas.openxmlformats.org/officeDocument/2006/relationships/hyperlink" Target="https://dnr.maryland.gov/forests/Pages/5-million-trees.aspx" TargetMode="External"/><Relationship Id="rId546" Type="http://schemas.openxmlformats.org/officeDocument/2006/relationships/hyperlink" Target="https://mgaleg.maryland.gov/mgawebsite/Laws/StatuteText?article=gnr&amp;section=4-11A-01&amp;enactments=false" TargetMode="External"/><Relationship Id="rId753" Type="http://schemas.openxmlformats.org/officeDocument/2006/relationships/hyperlink" Target="https://www.legis.state.pa.us/WU01/LI/LI/US/HTM/1945/0/0217..HTM" TargetMode="External"/><Relationship Id="rId101" Type="http://schemas.openxmlformats.org/officeDocument/2006/relationships/chart" Target="charts/chart3.xml"/><Relationship Id="rId185" Type="http://schemas.openxmlformats.org/officeDocument/2006/relationships/hyperlink" Target="https://governor.maryland.gov/news/press-releases/governor-moore-announces-completion-marylands-five-tributary-scale-oyster-restoration-sanctuaries" TargetMode="External"/><Relationship Id="rId406" Type="http://schemas.openxmlformats.org/officeDocument/2006/relationships/hyperlink" Target="https://www.epa.gov/system/files/documents/2025-06/2025-cbpo-grant-guidance_rev.-may-2025.pdf" TargetMode="External"/><Relationship Id="rId392" Type="http://schemas.openxmlformats.org/officeDocument/2006/relationships/hyperlink" Target="https://commerce.wv.gov/boards-commissions/outdoor-heritage-conservation-fund/" TargetMode="External"/><Relationship Id="rId613" Type="http://schemas.openxmlformats.org/officeDocument/2006/relationships/hyperlink" Target="https://regulations.delaware.gov/AdminCode/title7/7401" TargetMode="External"/><Relationship Id="rId697" Type="http://schemas.openxmlformats.org/officeDocument/2006/relationships/hyperlink" Target="https://www.law.cornell.edu/uscode/text/33/1329" TargetMode="External"/><Relationship Id="rId252" Type="http://schemas.openxmlformats.org/officeDocument/2006/relationships/hyperlink" Target="https://www.pa.gov/agencies/pda/about-pda/boards-commissions/state-conservation-commission/nutrient-management-program" TargetMode="External"/><Relationship Id="rId112" Type="http://schemas.openxmlformats.org/officeDocument/2006/relationships/hyperlink" Target="https://documentst.ecosphere.fws.gov/wetlands/data/metadata/FWS_Wetlands.xml" TargetMode="External"/><Relationship Id="rId557" Type="http://schemas.openxmlformats.org/officeDocument/2006/relationships/hyperlink" Target="https://law.justia.com/codes/maryland/environment/title-16/" TargetMode="External"/><Relationship Id="rId764" Type="http://schemas.openxmlformats.org/officeDocument/2006/relationships/footer" Target="footer1.xml"/><Relationship Id="rId196" Type="http://schemas.openxmlformats.org/officeDocument/2006/relationships/hyperlink" Target="https://dnr.maryland.gov/streams/pages/mbss.aspx" TargetMode="External"/><Relationship Id="rId417" Type="http://schemas.openxmlformats.org/officeDocument/2006/relationships/hyperlink" Target="https://wvdnr.gov/lands-waters/wildlife-management-areas/" TargetMode="External"/><Relationship Id="rId624" Type="http://schemas.openxmlformats.org/officeDocument/2006/relationships/hyperlink" Target="https://www.law.cornell.edu/uscode/text/33/1256" TargetMode="External"/><Relationship Id="rId263" Type="http://schemas.openxmlformats.org/officeDocument/2006/relationships/hyperlink" Target="https://www.wvca.us/AgEP.cfm" TargetMode="External"/><Relationship Id="rId470" Type="http://schemas.openxmlformats.org/officeDocument/2006/relationships/hyperlink" Target="https://codes.findlaw.com/md/natural-resources/md-code-nat-res-sect-4-801/" TargetMode="External"/><Relationship Id="rId58" Type="http://schemas.openxmlformats.org/officeDocument/2006/relationships/hyperlink" Target="https://www.chesapeakebay.net/files/documents/Forage-Status-and-Trends-Report-Final.pdf" TargetMode="External"/><Relationship Id="rId123" Type="http://schemas.openxmlformats.org/officeDocument/2006/relationships/hyperlink" Target="https://thinkgraphtech.com/digital_media/PSAB/BoroughNewsOctober2024/index.html" TargetMode="External"/><Relationship Id="rId330" Type="http://schemas.openxmlformats.org/officeDocument/2006/relationships/hyperlink" Target="https://www.epa.gov/nps/319-grant-program-states-and-territories" TargetMode="External"/><Relationship Id="rId568" Type="http://schemas.openxmlformats.org/officeDocument/2006/relationships/hyperlink" Target="https://states.lawyersforgoodgovernment.org/wetlands-states?recordId=recaPfs3rbcDDbq2x" TargetMode="External"/><Relationship Id="rId428" Type="http://schemas.openxmlformats.org/officeDocument/2006/relationships/hyperlink" Target="https://dnrec.delaware.gov/watershed-stewardship/chesapeake/decap/" TargetMode="External"/><Relationship Id="rId635" Type="http://schemas.openxmlformats.org/officeDocument/2006/relationships/hyperlink" Target="https://law.lis.virginia.gov/vacodefull/title30/chapter36/" TargetMode="External"/><Relationship Id="rId274" Type="http://schemas.openxmlformats.org/officeDocument/2006/relationships/hyperlink" Target="https://doee.dc.gov/foam" TargetMode="External"/><Relationship Id="rId481" Type="http://schemas.openxmlformats.org/officeDocument/2006/relationships/hyperlink" Target="https://www.pacodeandbulletin.gov/Display/pacode?file=/secure/pacode/data/058/chapter57/chap57toc.html&amp;d=" TargetMode="External"/><Relationship Id="rId702" Type="http://schemas.openxmlformats.org/officeDocument/2006/relationships/hyperlink" Target="https://www.palegis.us/statutes/unconsolidated/law-information/view-statute?act=18-of-1995" TargetMode="External"/><Relationship Id="rId69" Type="http://schemas.openxmlformats.org/officeDocument/2006/relationships/hyperlink" Target="https://www.chesapeakebay.net/what/programs/monitoring/sav-monitoring-program/tier-i-chesapeake-bay-wide-aerial-survey" TargetMode="External"/><Relationship Id="rId134" Type="http://schemas.openxmlformats.org/officeDocument/2006/relationships/hyperlink" Target="https://gis.chesapeakebay.net/portal/home/item.html?id=b9d45d43f21a4345a04aa05e6c1bc08e" TargetMode="External"/><Relationship Id="rId579" Type="http://schemas.openxmlformats.org/officeDocument/2006/relationships/hyperlink" Target="https://www.nysenate.gov/legislation/laws/ENV/A58" TargetMode="External"/><Relationship Id="rId341" Type="http://schemas.openxmlformats.org/officeDocument/2006/relationships/hyperlink" Target="https://dnr.maryland.gov/land/pages/programopenspace/home.aspx" TargetMode="External"/><Relationship Id="rId439" Type="http://schemas.openxmlformats.org/officeDocument/2006/relationships/hyperlink" Target="https://www.chesapeakemonitoringcoop.org/" TargetMode="External"/><Relationship Id="rId646" Type="http://schemas.openxmlformats.org/officeDocument/2006/relationships/hyperlink" Target="https://www.nysenate.gov/legislation/laws/ENV/A58" TargetMode="External"/><Relationship Id="rId201" Type="http://schemas.openxmlformats.org/officeDocument/2006/relationships/hyperlink" Target="https://www.epa.gov/cwsrf/sewer-overflow-and-stormwater-reuse-municipal-grants-program" TargetMode="External"/><Relationship Id="rId285" Type="http://schemas.openxmlformats.org/officeDocument/2006/relationships/hyperlink" Target="https://mde.maryland.gov/PublicHealth/Pages/PFAS-Landing-Page.aspx" TargetMode="External"/><Relationship Id="rId506" Type="http://schemas.openxmlformats.org/officeDocument/2006/relationships/hyperlink" Target="https://www.pacodeandbulletin.gov/Display/pacode?file=/secure/pacode/data/025/chapter105/chap105toc.html" TargetMode="External"/><Relationship Id="rId492" Type="http://schemas.openxmlformats.org/officeDocument/2006/relationships/hyperlink" Target="https://greenport.pa.gov/elibrary/GetDocument?docId=8153&amp;DocName=DAM%20SAFETY%20AND%20ENCROACHMENTS%20ACT.PDF%20%20%3Cspan%20style%3D%22color%3Agreen%3B%22%3E%3C%2Fspan%3E%20%3Cspan%20style%3D%22color%3Ablue%3B%22%3E%3C%2Fspan%3E" TargetMode="External"/><Relationship Id="rId713" Type="http://schemas.openxmlformats.org/officeDocument/2006/relationships/hyperlink" Target="https://mgaleg.maryland.gov/2022RS/bills/sb/sb0383T.pdf" TargetMode="External"/><Relationship Id="rId145" Type="http://schemas.openxmlformats.org/officeDocument/2006/relationships/hyperlink" Target="https://www.bls.gov/cew/" TargetMode="External"/><Relationship Id="rId352" Type="http://schemas.openxmlformats.org/officeDocument/2006/relationships/hyperlink" Target="https://dof.virginia.gov/urban-community-forestry/urban-forestry-community-assistance/financial-assistance-for-urban-and-community-forestry-projects/" TargetMode="External"/><Relationship Id="rId212" Type="http://schemas.openxmlformats.org/officeDocument/2006/relationships/hyperlink" Target="https://www.chesapeakebay.net/what/programs/monitoring/sav-monitoring-program/tier-iii-sav-sentinel-site-program" TargetMode="External"/><Relationship Id="rId657" Type="http://schemas.openxmlformats.org/officeDocument/2006/relationships/hyperlink" Target="https://mgaleg.maryland.gov/mgawebsite/Laws/StatuteText?article=gps&amp;section=14-1201&amp;enactments=False&amp;archived=False" TargetMode="External"/><Relationship Id="rId296" Type="http://schemas.openxmlformats.org/officeDocument/2006/relationships/hyperlink" Target="https://dpw.dc.gov/service/street-sweeping" TargetMode="External"/><Relationship Id="rId517" Type="http://schemas.openxmlformats.org/officeDocument/2006/relationships/hyperlink" Target="https://law.lis.virginia.gov/vacode/title28.2/chapter6/" TargetMode="External"/><Relationship Id="rId724" Type="http://schemas.openxmlformats.org/officeDocument/2006/relationships/hyperlink" Target="https://www.legis.state.pa.us/WU01/LI/LI/US/HTM/1937/0/0394..HTM" TargetMode="External"/><Relationship Id="rId60" Type="http://schemas.openxmlformats.org/officeDocument/2006/relationships/image" Target="media/image9.jpg"/><Relationship Id="rId156" Type="http://schemas.openxmlformats.org/officeDocument/2006/relationships/hyperlink" Target="https://dnr.maryland.gov/fisheries/pages/brook-trout/index.aspx" TargetMode="External"/><Relationship Id="rId363" Type="http://schemas.openxmlformats.org/officeDocument/2006/relationships/hyperlink" Target="https://gcc02.safelinks.protection.outlook.com/?url=https%3A%2F%2Fwww.nrcs.usda.gov%2Fprograms-initiatives%2Fconservation-stewardship-program&amp;data=05%7C02%7Cbrzezinski.sarah%40epa.gov%7C4c834b357b1747ed275e08df2b86f398%7C88b378b367484867acf976aacbeca6a7%7C0%7C0%7C639277530797695207%7CUnknown%7CTWFpbGZsb3d8eyJFbXB0eU1hcGkiOnRydWUsIlYiOiIwLjAuMDAwMCIsIlAiOiJXaW4zMiIsIkFOIjoiTWFpbCIsIldUIjoyfQ%3D%3D%7C0%7C%7C%7C&amp;sdata=juKhvSuVt%2B5P6XK2bDpToxza8l9i5%2Bn4Ml0yFAAjNC0%3D&amp;reserved=0" TargetMode="External"/><Relationship Id="rId570" Type="http://schemas.openxmlformats.org/officeDocument/2006/relationships/hyperlink" Target="https://law.lis.virginia.gov/vacodefull/title30/chapter36/" TargetMode="External"/><Relationship Id="rId223" Type="http://schemas.openxmlformats.org/officeDocument/2006/relationships/hyperlink" Target="https://dec.ny.gov/get-involved/grant-applications/wqip-program" TargetMode="External"/><Relationship Id="rId430" Type="http://schemas.openxmlformats.org/officeDocument/2006/relationships/hyperlink" Target="https://dec.ny.gov/environmental-protection/water/water-quality/sampling-activities" TargetMode="External"/><Relationship Id="rId668" Type="http://schemas.openxmlformats.org/officeDocument/2006/relationships/hyperlink" Target="https://law.justia.com/codes/maryland/natural-resources/title-5/subtitle-9/" TargetMode="External"/><Relationship Id="rId18" Type="http://schemas.openxmlformats.org/officeDocument/2006/relationships/hyperlink" Target="https://www.chesapeakebay.net/files/documents/CBWA-2025-IV-Final-Facing.pdf" TargetMode="External"/><Relationship Id="rId528" Type="http://schemas.openxmlformats.org/officeDocument/2006/relationships/hyperlink" Target="https://www.nysenate.gov/legislation/laws/ENV/A17" TargetMode="External"/><Relationship Id="rId735" Type="http://schemas.openxmlformats.org/officeDocument/2006/relationships/hyperlink" Target="https://code.dccouncil.gov/us/dc/council/code/sections/38-825.02" TargetMode="External"/><Relationship Id="rId167" Type="http://schemas.openxmlformats.org/officeDocument/2006/relationships/hyperlink" Target="https://news.maryland.gov/dnr/2026/07/10/natural-heritage-program-spotlight-the-swap/" TargetMode="External"/><Relationship Id="rId374" Type="http://schemas.openxmlformats.org/officeDocument/2006/relationships/hyperlink" Target="https://data.chesapeakebay.net/" TargetMode="External"/><Relationship Id="rId581" Type="http://schemas.openxmlformats.org/officeDocument/2006/relationships/hyperlink" Target="https://www.nysenate.gov/legislation/laws/ENV/A15" TargetMode="External"/><Relationship Id="rId71" Type="http://schemas.openxmlformats.org/officeDocument/2006/relationships/hyperlink" Target="https://www.chesapeakebay.net/what/programs/monitoring/sav-monitoring-program/tier-ii-chesapeake-bay-sav-watchers-program" TargetMode="External"/><Relationship Id="rId234" Type="http://schemas.openxmlformats.org/officeDocument/2006/relationships/hyperlink" Target="https://www.google.com/url?q=https%3A%2F%2Fwww.nab.usace.army.mil%2FMid-Bay%2F" TargetMode="External"/><Relationship Id="rId679" Type="http://schemas.openxmlformats.org/officeDocument/2006/relationships/hyperlink" Target="https://www.palegis.us/statutes/unconsolidated/law-information/view-statute?txtType=HTM&amp;SessYr=1985&amp;ActNum=0025.&amp;SessInd=0" TargetMode="External"/><Relationship Id="rId2" Type="http://schemas.openxmlformats.org/officeDocument/2006/relationships/customXml" Target="../customXml/item2.xml"/><Relationship Id="rId29" Type="http://schemas.openxmlformats.org/officeDocument/2006/relationships/hyperlink" Target="https://www.chesapeakebay.net/what/what-guides-us/strategic-plan" TargetMode="External"/><Relationship Id="rId441" Type="http://schemas.openxmlformats.org/officeDocument/2006/relationships/hyperlink" Target="https://dnrec.delaware.gov/fish-wildlife/education-outreach/k-12/" TargetMode="External"/><Relationship Id="rId539" Type="http://schemas.openxmlformats.org/officeDocument/2006/relationships/hyperlink" Target="https://mgaleg.maryland.gov/mgawebsite/laws/StatuteText?article=gnr&amp;section=8-301&amp;enactments=false" TargetMode="External"/><Relationship Id="rId746" Type="http://schemas.openxmlformats.org/officeDocument/2006/relationships/hyperlink" Target="https://www.palegis.us/statutes/unconsolidated/law-information/view-statute?txtType=HTM&amp;SessYr=1985&amp;ActNum=0025.&amp;SessInd=0" TargetMode="External"/><Relationship Id="rId178" Type="http://schemas.openxmlformats.org/officeDocument/2006/relationships/hyperlink" Target="https://www.fws.gov/program/chesapeake-wild" TargetMode="External"/><Relationship Id="rId301" Type="http://schemas.openxmlformats.org/officeDocument/2006/relationships/hyperlink" Target="https://mde.maryland.gov/programs/water/tmdl/integrated303dreports/pages/index.aspx" TargetMode="External"/><Relationship Id="rId82" Type="http://schemas.openxmlformats.org/officeDocument/2006/relationships/hyperlink" Target="https://www.chesapeakebay.net/files/documents/2023.01.17-2023-Wetlands-Action-Plan_FINAL.pdf" TargetMode="External"/><Relationship Id="rId385" Type="http://schemas.openxmlformats.org/officeDocument/2006/relationships/hyperlink" Target="https://dec.ny.gov/nature/open-space/30x30" TargetMode="External"/><Relationship Id="rId592" Type="http://schemas.openxmlformats.org/officeDocument/2006/relationships/hyperlink" Target="https://www.law.cornell.edu/uscode/text/33/1267" TargetMode="External"/><Relationship Id="rId606" Type="http://schemas.openxmlformats.org/officeDocument/2006/relationships/hyperlink" Target="https://law.lis.virginia.gov/vacodefull/title30/chapter36/" TargetMode="External"/><Relationship Id="rId245" Type="http://schemas.openxmlformats.org/officeDocument/2006/relationships/hyperlink" Target="https://mde.maryland.gov/programs/water/BayRestorationFund/Pages/enr.aspx" TargetMode="External"/><Relationship Id="rId452" Type="http://schemas.openxmlformats.org/officeDocument/2006/relationships/hyperlink" Target="https://dof.virginia.gov/urban-community-forestry/urban-forestry-community-assistance/virginia-trees-for-clean-water-grant-program/" TargetMode="External"/><Relationship Id="rId105" Type="http://schemas.openxmlformats.org/officeDocument/2006/relationships/hyperlink" Target="https://gcc02.safelinks.protection.outlook.com/?url=https%3A%2F%2Fwww.chesapeakeconservancy.org%2Fprojects%2Fmaryland-forest-technical-study&amp;data=05%7C02%7Cjpickford%40usgs.gov%7Ce012acfb2f034e1a77e408deed902e78%7C0693b5ba4b184d7b9341f32f400a5494%7C0%7C0%7C639209400664661457%7CUnknown%7CTWFpbGZsb3d8eyJFbXB0eU1hcGkiOnRydWUsIlYiOiIwLjAuMDAwMCIsIlAiOiJXaW4zMiIsIkFOIjoiTWFpbCIsIldUIjoyfQ%3D%3D%7C0%7C%7C%7C&amp;sdata=FVn9Hx5%2FwycxDqPymvUKsd%2BBumEcY4RVaGS2Nw%2F3saw%3D&amp;reserved=0" TargetMode="External"/><Relationship Id="rId312" Type="http://schemas.openxmlformats.org/officeDocument/2006/relationships/hyperlink" Target="https://www.fisheries.noaa.gov/topic/chesapeake-bay/habitat-science" TargetMode="External"/><Relationship Id="rId757" Type="http://schemas.openxmlformats.org/officeDocument/2006/relationships/hyperlink" Target="https://code.wvlegislature.gov/5B-2B-3/" TargetMode="External"/><Relationship Id="rId93" Type="http://schemas.openxmlformats.org/officeDocument/2006/relationships/hyperlink" Target="https://gcc02.safelinks.protection.outlook.com/?url=https%3A%2F%2Fwww.chesapeakebay.net%2Fwhat%2Fpublications%2Fframework-for-monitoring-plastic-pollution-in-the-chesapeake-bay&amp;data=05%7C02%7CSomers.Kelly%40epa.gov%7Cc1818d43b33e4b029c4008deec13263c%7C88b378b367484867acf976aacbeca6a7%7C0%7C0%7C639207764167295289%7CUnknown%7CTWFpbGZsb3d8eyJFbXB0eU1hcGkiOnRydWUsIlYiOiIwLjAuMDAwMCIsIlAiOiJXaW4zMiIsIkFOIjoiTWFpbCIsIldUIjoyfQ%3D%3D%7C0%7C%7C%7C&amp;sdata=DDopD%2B2O11pGaZWKyBbBRj8SX2tAIDf5DPRvInLp00w%3D&amp;reserved=0" TargetMode="External"/><Relationship Id="rId189" Type="http://schemas.openxmlformats.org/officeDocument/2006/relationships/hyperlink" Target="https://www.fisheries.noaa.gov/topic/chesapeake-bay/oyster-restoration" TargetMode="External"/><Relationship Id="rId396" Type="http://schemas.openxmlformats.org/officeDocument/2006/relationships/hyperlink" Target="https://www.fws.gov/program/chesapeake-wild" TargetMode="External"/><Relationship Id="rId617" Type="http://schemas.openxmlformats.org/officeDocument/2006/relationships/hyperlink" Target="https://govt.westlaw.com/nycrr/Browse/Home/NewYork/UnofficialNewYorkCodesRulesandRegulations?guid=I06666980b5a111dda0a4e17826ebc834&amp;originationContext=documenttoc&amp;transitionType=Default&amp;contextData=(sc.Default)" TargetMode="External"/><Relationship Id="rId256" Type="http://schemas.openxmlformats.org/officeDocument/2006/relationships/hyperlink" Target="https://www.pa.gov/agencies/dep/programs-and-services/water/bwrnsm/nonpoint-source" TargetMode="External"/><Relationship Id="rId463" Type="http://schemas.openxmlformats.org/officeDocument/2006/relationships/hyperlink" Target="https://virginiaworks.gov/apprenticeship-fund/" TargetMode="External"/><Relationship Id="rId670" Type="http://schemas.openxmlformats.org/officeDocument/2006/relationships/hyperlink" Target="https://www.nysenate.gov/legislation/laws/ENV/A58" TargetMode="External"/><Relationship Id="rId116" Type="http://schemas.openxmlformats.org/officeDocument/2006/relationships/hyperlink" Target="https://www.chesapeakebay.net/projects/local-leadership-survey" TargetMode="External"/><Relationship Id="rId323" Type="http://schemas.openxmlformats.org/officeDocument/2006/relationships/hyperlink" Target="https://www.pa.gov/agencies/dep/programs-and-services/water/bureau-of-waterways-engineering-and-wetlands" TargetMode="External"/><Relationship Id="rId530" Type="http://schemas.openxmlformats.org/officeDocument/2006/relationships/hyperlink" Target="https://greenport.pa.gov/elibrary/GetDocument?docId=8151&amp;DocName=CLEAN%20STREAMS%20LAW%20-%202014.PDF%20%20%3cspan%20style%3D%22color:green%3b%22%3e%3c/span%3e%20%3cspan%20style%3D%22color:blue%3b%22%3e%3c/span%3e" TargetMode="External"/><Relationship Id="rId20" Type="http://schemas.openxmlformats.org/officeDocument/2006/relationships/hyperlink" Target="http://www.pa.gov/" TargetMode="External"/><Relationship Id="rId628" Type="http://schemas.openxmlformats.org/officeDocument/2006/relationships/hyperlink" Target="https://documents.dnrec.delaware.gov/energy/Climate-Plan/2025-Delaware-Climate-Action-Plan.pdf" TargetMode="External"/><Relationship Id="rId267" Type="http://schemas.openxmlformats.org/officeDocument/2006/relationships/hyperlink" Target="https://www.epa.gov/water-pollution-control-section-106-grants" TargetMode="External"/><Relationship Id="rId474" Type="http://schemas.openxmlformats.org/officeDocument/2006/relationships/hyperlink" Target="https://www.palegis.us/statutes/unconsolidated/law-information/view-statute?txtType=HTM&amp;SessYr=1985&amp;ActNum=0025.&amp;SessInd=0" TargetMode="External"/><Relationship Id="rId127" Type="http://schemas.openxmlformats.org/officeDocument/2006/relationships/hyperlink" Target="https://www.chesapeakebay.net/files/Baseline-Local-Leadership-Survey-2022.pdf" TargetMode="External"/><Relationship Id="rId681" Type="http://schemas.openxmlformats.org/officeDocument/2006/relationships/hyperlink" Target="https://www.law.cornell.edu/uscode/text/33/1381" TargetMode="External"/><Relationship Id="rId31" Type="http://schemas.openxmlformats.org/officeDocument/2006/relationships/image" Target="media/image5.png"/><Relationship Id="rId334" Type="http://schemas.openxmlformats.org/officeDocument/2006/relationships/hyperlink" Target="https://agriculture.delaware.gov/forest-service/forest-conservation-programs/" TargetMode="External"/><Relationship Id="rId541" Type="http://schemas.openxmlformats.org/officeDocument/2006/relationships/hyperlink" Target="https://www.law.cornell.edu/uscode/text/33/1329" TargetMode="External"/><Relationship Id="rId639" Type="http://schemas.openxmlformats.org/officeDocument/2006/relationships/hyperlink" Target="https://www.law.cornell.edu/uscode/text/33/1381" TargetMode="External"/><Relationship Id="rId4" Type="http://schemas.openxmlformats.org/officeDocument/2006/relationships/customXml" Target="../customXml/item4.xml"/><Relationship Id="rId180" Type="http://schemas.openxmlformats.org/officeDocument/2006/relationships/hyperlink" Target="https://dec.ny.gov/get-involved/grant-applications/wqip-program" TargetMode="External"/><Relationship Id="rId236" Type="http://schemas.openxmlformats.org/officeDocument/2006/relationships/hyperlink" Target="https://agriculture.delaware.gov/nutrient-management/" TargetMode="External"/><Relationship Id="rId278" Type="http://schemas.openxmlformats.org/officeDocument/2006/relationships/hyperlink" Target="https://doee.dc.gov/page/paint-stewardship" TargetMode="External"/><Relationship Id="rId401" Type="http://schemas.openxmlformats.org/officeDocument/2006/relationships/hyperlink" Target="https://planning.maryland.gov/Pages/OurWork/PBP/local-gov-plng/localassistanceandtraining.aspx" TargetMode="External"/><Relationship Id="rId443" Type="http://schemas.openxmlformats.org/officeDocument/2006/relationships/hyperlink" Target="https://gcc02.safelinks.protection.outlook.com/?url=https%3A%2F%2Fdoee.dc.gov%2Fpage%2FMWEE&amp;data=05%7C02%7CBrzezinski.Sarah%40epa.gov%7C804db26411454bb37f9208df2acf0fe2%7C88b378b367484867acf976aacbeca6a7%7C0%7C0%7C639276740959198242%7CUnknown%7CTWFpbGZsb3d8eyJFbXB0eU1hcGkiOnRydWUsIlYiOiIwLjAuMDAwMCIsIlAiOiJXaW4zMiIsIkFOIjoiTWFpbCIsIldUIjoyfQ%3D%3D%7C0%7C%7C%7C&amp;sdata=6J3vNWdb2jw%2F9HYoCtqKa%2FyOyf5ixV3FjGBtajpYBdM%3D&amp;reserved=0" TargetMode="External"/><Relationship Id="rId650" Type="http://schemas.openxmlformats.org/officeDocument/2006/relationships/hyperlink" Target="https://www.palegis.us/legislation/bills/2019/hb0374" TargetMode="External"/><Relationship Id="rId303" Type="http://schemas.openxmlformats.org/officeDocument/2006/relationships/hyperlink" Target="https://www.pa.gov/agencies/dep/programs-and-services/water/clean-water" TargetMode="External"/><Relationship Id="rId485" Type="http://schemas.openxmlformats.org/officeDocument/2006/relationships/hyperlink" Target="https://law.lis.virginia.gov/vacodefull/title30/chapter36/" TargetMode="External"/><Relationship Id="rId692" Type="http://schemas.openxmlformats.org/officeDocument/2006/relationships/hyperlink" Target="https://law.lis.virginia.gov/vacode/title10.1/chapter1/section10.1-104/" TargetMode="External"/><Relationship Id="rId706" Type="http://schemas.openxmlformats.org/officeDocument/2006/relationships/hyperlink" Target="https://www.palegis.us/statutes/unconsolidated/law-information/view-statute?txtType=HTM&amp;SessYr=1985&amp;ActNum=0025.&amp;SessInd=0" TargetMode="External"/><Relationship Id="rId748" Type="http://schemas.openxmlformats.org/officeDocument/2006/relationships/hyperlink" Target="https://code.dccouncil.gov/us/dc/council/code/titles/32/chapters/2/subchapters/II" TargetMode="External"/><Relationship Id="rId42" Type="http://schemas.openxmlformats.org/officeDocument/2006/relationships/hyperlink" Target="https://www.chesapeakeprogress.com/" TargetMode="External"/><Relationship Id="rId84" Type="http://schemas.openxmlformats.org/officeDocument/2006/relationships/hyperlink" Target="https://www.conservationgateway.org/content/dam/tnc/conservation/cg-documents/w/e/Wetland_Report_Final_Formatted_PDF.pdf" TargetMode="External"/><Relationship Id="rId138" Type="http://schemas.openxmlformats.org/officeDocument/2006/relationships/hyperlink" Target="https://www.tpl.org/parkserve" TargetMode="External"/><Relationship Id="rId345" Type="http://schemas.openxmlformats.org/officeDocument/2006/relationships/hyperlink" Target="https://dec.ny.gov/nature/forests-trees/private-forest-management/regenerate-new-york-grant-program" TargetMode="External"/><Relationship Id="rId387" Type="http://schemas.openxmlformats.org/officeDocument/2006/relationships/hyperlink" Target="https://www.pa.gov/agencies/pda/plants-land-water/farmland-preservation" TargetMode="External"/><Relationship Id="rId510" Type="http://schemas.openxmlformats.org/officeDocument/2006/relationships/hyperlink" Target="https://code.wvlegislature.gov/61-3-47/" TargetMode="External"/><Relationship Id="rId552" Type="http://schemas.openxmlformats.org/officeDocument/2006/relationships/hyperlink" Target="https://www.law.cornell.edu/uscode/text/33/1329" TargetMode="External"/><Relationship Id="rId594" Type="http://schemas.openxmlformats.org/officeDocument/2006/relationships/hyperlink" Target="https://www.law.cornell.edu/uscode/text/33/1342" TargetMode="External"/><Relationship Id="rId608" Type="http://schemas.openxmlformats.org/officeDocument/2006/relationships/hyperlink" Target="https://www.palegis.us/statutes/unconsolidated/law-information/view-statute?txtType=HTM&amp;SessYr=1985&amp;ActNum=0025.&amp;SessInd=0" TargetMode="External"/><Relationship Id="rId191" Type="http://schemas.openxmlformats.org/officeDocument/2006/relationships/hyperlink" Target="https://dnrec.delaware.gov/watershed-stewardship/assessment/water-quality-monitoring/" TargetMode="External"/><Relationship Id="rId205" Type="http://schemas.openxmlformats.org/officeDocument/2006/relationships/hyperlink" Target="https://www.google.com/url?q=https%3A%2F%2Fwww.usace.army.mil%2FMissions%2FCivil-Works%2FContinuing-Authorities-Program%2FSection-14%2F" TargetMode="External"/><Relationship Id="rId247" Type="http://schemas.openxmlformats.org/officeDocument/2006/relationships/hyperlink" Target="https://dec.ny.gov/get-involved/grant-applications/wqip-program" TargetMode="External"/><Relationship Id="rId412" Type="http://schemas.openxmlformats.org/officeDocument/2006/relationships/hyperlink" Target="https://dnr.maryland.gov/land/pages/programopenspace/home.aspx" TargetMode="External"/><Relationship Id="rId107" Type="http://schemas.openxmlformats.org/officeDocument/2006/relationships/hyperlink" Target="https://d18lev1ok5leia.cloudfront.net/chesapeakeprogress/Analysis-and-Methods-2022-Land-Use-Methods-and-Metrics.pdf" TargetMode="External"/><Relationship Id="rId289" Type="http://schemas.openxmlformats.org/officeDocument/2006/relationships/hyperlink" Target="https://dep.wv.gov/dlr/oer/brownfieldsection/Voluntary%20Remediaton%20Program/" TargetMode="External"/><Relationship Id="rId454" Type="http://schemas.openxmlformats.org/officeDocument/2006/relationships/hyperlink" Target="https://www.noaa.gov/office-education/bwet" TargetMode="External"/><Relationship Id="rId496" Type="http://schemas.openxmlformats.org/officeDocument/2006/relationships/hyperlink" Target="https://law.lis.virginia.gov/vacodefull/title29.1/chapter5/article6/" TargetMode="External"/><Relationship Id="rId661" Type="http://schemas.openxmlformats.org/officeDocument/2006/relationships/hyperlink" Target="https://dced.pa.gov/download/pennsylvania-municipalities-planning-code-act-247-of-1968/?ind=1652213074925&amp;filename=MPC_2022.pdf&amp;wpdmdl=56205&amp;refresh=6917197ea034e1763121534" TargetMode="External"/><Relationship Id="rId717" Type="http://schemas.openxmlformats.org/officeDocument/2006/relationships/hyperlink" Target="https://law.lis.virginia.gov/vacodefull/title30/chapter36/" TargetMode="External"/><Relationship Id="rId759" Type="http://schemas.openxmlformats.org/officeDocument/2006/relationships/hyperlink" Target="https://law.lis.virginia.gov/vacodefull/title30/chapter36/" TargetMode="External"/><Relationship Id="rId11" Type="http://schemas.openxmlformats.org/officeDocument/2006/relationships/image" Target="media/image1.png"/><Relationship Id="rId53" Type="http://schemas.openxmlformats.org/officeDocument/2006/relationships/hyperlink" Target="https://www.maps.tnc.org/chesfpp/%23/explore" TargetMode="External"/><Relationship Id="rId149" Type="http://schemas.openxmlformats.org/officeDocument/2006/relationships/image" Target="media/image18.jpg"/><Relationship Id="rId314" Type="http://schemas.openxmlformats.org/officeDocument/2006/relationships/hyperlink" Target="https://dnrec.delaware.gov/tedi/" TargetMode="External"/><Relationship Id="rId356" Type="http://schemas.openxmlformats.org/officeDocument/2006/relationships/hyperlink" Target="https://www.epa.gov/nps/319-grant-program-states-and-territories" TargetMode="External"/><Relationship Id="rId398" Type="http://schemas.openxmlformats.org/officeDocument/2006/relationships/hyperlink" Target="https://www.udel.edu/academics/colleges/biden-school/research-public-service/ipa/" TargetMode="External"/><Relationship Id="rId521" Type="http://schemas.openxmlformats.org/officeDocument/2006/relationships/hyperlink" Target="https://www.palegis.us/statutes/unconsolidated/law-information/view-statute?txtType=HTM&amp;SessYr=1985&amp;ActNum=0025.&amp;SessInd=0" TargetMode="External"/><Relationship Id="rId563" Type="http://schemas.openxmlformats.org/officeDocument/2006/relationships/hyperlink" Target="https://greenport.pa.gov/elibrary/GetDocument?docId=8147&amp;DocName=FLOOD%20PLAIN%20MANAGEMENT%20ACT.PDF%20%20%3Cspan%20style%3D%22color%3Agreen%3B%22%3E%3C%2Fspan%3E%20%3Cspan%20style%3D%22color%3Ablue%3B%22%3E%3C%2Fspan%3E" TargetMode="External"/><Relationship Id="rId619" Type="http://schemas.openxmlformats.org/officeDocument/2006/relationships/hyperlink" Target="https://greenport.pa.gov/elibrary/GetDocument?docId=8151&amp;DocName=CLEAN%20STREAMS%20LAW%20-%202014.PDF%20%20%3cspan%20style%3D%22color:green%3b%22%3e%3c/span%3e%20%3cspan%20style%3D%22color:blue%3b%22%3e%3c/span%3e" TargetMode="External"/><Relationship Id="rId95" Type="http://schemas.openxmlformats.org/officeDocument/2006/relationships/hyperlink" Target="https://www.usgs.gov/centers/chesapeake-bay-activities/science/chesapeake-bay-water-quality-loads-and-trends" TargetMode="External"/><Relationship Id="rId160" Type="http://schemas.openxmlformats.org/officeDocument/2006/relationships/hyperlink" Target="https://www.pa.gov/agencies/fishandboat/conservation/habitat-management" TargetMode="External"/><Relationship Id="rId216" Type="http://schemas.openxmlformats.org/officeDocument/2006/relationships/hyperlink" Target="https://www.nrcs.usda.gov/programs-initiatives/environmental-quality-incentives-program/delaware/environmental-quality" TargetMode="External"/><Relationship Id="rId423" Type="http://schemas.openxmlformats.org/officeDocument/2006/relationships/hyperlink" Target="https://pagatewaytogreen.org/" TargetMode="External"/><Relationship Id="rId258" Type="http://schemas.openxmlformats.org/officeDocument/2006/relationships/hyperlink" Target="https://www.pa.gov/agencies/dep/programs-and-services/water/bwrnsm/bay-restoration/healthy-waters-pa/countywide-action-plans" TargetMode="External"/><Relationship Id="rId465" Type="http://schemas.openxmlformats.org/officeDocument/2006/relationships/hyperlink" Target="https://everbluetraining.com/west-virginia-her-hear-program/" TargetMode="External"/><Relationship Id="rId630" Type="http://schemas.openxmlformats.org/officeDocument/2006/relationships/hyperlink" Target="https://www.nysenate.gov/legislation/laws/ENV/A58" TargetMode="External"/><Relationship Id="rId672" Type="http://schemas.openxmlformats.org/officeDocument/2006/relationships/hyperlink" Target="https://www.nysenate.gov/legislation/laws/ENV/A54T3" TargetMode="External"/><Relationship Id="rId728" Type="http://schemas.openxmlformats.org/officeDocument/2006/relationships/hyperlink" Target="https://code.wvlegislature.gov/31-21-7/" TargetMode="External"/><Relationship Id="rId22" Type="http://schemas.openxmlformats.org/officeDocument/2006/relationships/hyperlink" Target="http://dc.gov/" TargetMode="External"/><Relationship Id="rId64" Type="http://schemas.openxmlformats.org/officeDocument/2006/relationships/image" Target="media/image11.jpg"/><Relationship Id="rId118" Type="http://schemas.openxmlformats.org/officeDocument/2006/relationships/hyperlink" Target="https://www.chesapeakebay.net/who/group/local-leadership-workgroup" TargetMode="External"/><Relationship Id="rId325" Type="http://schemas.openxmlformats.org/officeDocument/2006/relationships/hyperlink" Target="https://www.pa.gov/services/dep/water/bwrnsm/apply-for-a-department-of-environmental-protection-growing-greener-plus-grant" TargetMode="External"/><Relationship Id="rId367" Type="http://schemas.openxmlformats.org/officeDocument/2006/relationships/hyperlink" Target="https://gcc02.safelinks.protection.outlook.com/?url=https%3A%2F%2Fdoee.dc.gov%2Fservice%2Fdistrict-waterways-management&amp;data=05%7C02%7CBrzezinski.Sarah%40epa.gov%7C804db26411454bb37f9208df2acf0fe2%7C88b378b367484867acf976aacbeca6a7%7C0%7C0%7C639276740959160279%7CUnknown%7CTWFpbGZsb3d8eyJFbXB0eU1hcGkiOnRydWUsIlYiOiIwLjAuMDAwMCIsIlAiOiJXaW4zMiIsIkFOIjoiTWFpbCIsIldUIjoyfQ%3D%3D%7C0%7C%7C%7C&amp;sdata=pL3WP9%2FEHOMs5xm5lisVI0hShVJR8Zq34Tcwc%2BOkPv4%3D&amp;reserved=0" TargetMode="External"/><Relationship Id="rId532" Type="http://schemas.openxmlformats.org/officeDocument/2006/relationships/hyperlink" Target="https://law.lis.virginia.gov/vacode/title29.1/chapter1/section29.1-103/" TargetMode="External"/><Relationship Id="rId574" Type="http://schemas.openxmlformats.org/officeDocument/2006/relationships/hyperlink" Target="https://www.law.cornell.edu/uscode/text/33/1313" TargetMode="External"/><Relationship Id="rId171" Type="http://schemas.openxmlformats.org/officeDocument/2006/relationships/hyperlink" Target="https://www.pa.gov/services/dcnr/apply-for-dcnr-community-and-watershed-forestry-grants" TargetMode="External"/><Relationship Id="rId227" Type="http://schemas.openxmlformats.org/officeDocument/2006/relationships/hyperlink" Target="https://law.lis.virginia.gov/vacode/title28.2/chapter13/" TargetMode="External"/><Relationship Id="rId269" Type="http://schemas.openxmlformats.org/officeDocument/2006/relationships/hyperlink" Target="https://doee.dc.gov/service/straws" TargetMode="External"/><Relationship Id="rId434" Type="http://schemas.openxmlformats.org/officeDocument/2006/relationships/hyperlink" Target="https://www.allianceforthebay.org/project/riparian-rangers/" TargetMode="External"/><Relationship Id="rId476" Type="http://schemas.openxmlformats.org/officeDocument/2006/relationships/hyperlink" Target="https://mgaleg.maryland.gov/mgawebsite/laws/StatuteText?article=gnr&amp;section=4-205" TargetMode="External"/><Relationship Id="rId641" Type="http://schemas.openxmlformats.org/officeDocument/2006/relationships/hyperlink" Target="https://delcode.delaware.gov/title3/c010/index.html" TargetMode="External"/><Relationship Id="rId683" Type="http://schemas.openxmlformats.org/officeDocument/2006/relationships/hyperlink" Target="https://codes.findlaw.com/md/natural-resources/md-code-nat-res-sect-8-2a-02/" TargetMode="External"/><Relationship Id="rId739" Type="http://schemas.openxmlformats.org/officeDocument/2006/relationships/hyperlink" Target="https://www.legis.state.pa.us/WU01/LI/LI/US/HTM/1993/0/0024..HTM" TargetMode="External"/><Relationship Id="rId33" Type="http://schemas.openxmlformats.org/officeDocument/2006/relationships/image" Target="media/image8.jpeg"/><Relationship Id="rId129" Type="http://schemas.openxmlformats.org/officeDocument/2006/relationships/hyperlink" Target="https://www.chesapeakebay.net/files/Findings-and-Figures-2024-Local-Leadership-Survey-LLWG.pdf" TargetMode="External"/><Relationship Id="rId280" Type="http://schemas.openxmlformats.org/officeDocument/2006/relationships/hyperlink" Target="https://doee.dc.gov/batteries" TargetMode="External"/><Relationship Id="rId336" Type="http://schemas.openxmlformats.org/officeDocument/2006/relationships/hyperlink" Target="https://doee.dc.gov/riversmart" TargetMode="External"/><Relationship Id="rId501" Type="http://schemas.openxmlformats.org/officeDocument/2006/relationships/hyperlink" Target="https://www.palegis.us/statutes/unconsolidated/law-information/view-statute?txtType=HTM&amp;SessYr=1985&amp;ActNum=0025.&amp;SessInd=0" TargetMode="External"/><Relationship Id="rId543" Type="http://schemas.openxmlformats.org/officeDocument/2006/relationships/hyperlink" Target="https://www.law.cornell.edu/uscode/text/33/1301" TargetMode="External"/><Relationship Id="rId75" Type="http://schemas.openxmlformats.org/officeDocument/2006/relationships/hyperlink" Target="https://www.chesapeakebay.net/who/group/sav-workgroup" TargetMode="External"/><Relationship Id="rId140" Type="http://schemas.openxmlformats.org/officeDocument/2006/relationships/hyperlink" Target="https://www.chesapeakebehaviorchange.org/" TargetMode="External"/><Relationship Id="rId182" Type="http://schemas.openxmlformats.org/officeDocument/2006/relationships/hyperlink" Target="https://www.pa.gov/agencies/dep/programs-and-services/water/bureau-of-waterways-engineering-and-wetlands" TargetMode="External"/><Relationship Id="rId378" Type="http://schemas.openxmlformats.org/officeDocument/2006/relationships/hyperlink" Target="https://dnrec.delaware.gov/parks/open-space/" TargetMode="External"/><Relationship Id="rId403" Type="http://schemas.openxmlformats.org/officeDocument/2006/relationships/hyperlink" Target="https://www.pa.gov/agencies/dep/programs-and-services/water/bwrnsm/bay-restoration/healthy-waters-pa/countywide-action-plans" TargetMode="External"/><Relationship Id="rId585" Type="http://schemas.openxmlformats.org/officeDocument/2006/relationships/hyperlink" Target="https://nationalaglawcenter.org/wp-content/uploads/assets/nutrients/management/West-Virginia.pdf" TargetMode="External"/><Relationship Id="rId750" Type="http://schemas.openxmlformats.org/officeDocument/2006/relationships/hyperlink" Target="https://mgaleg.maryland.gov/mgawebsite/Laws/StatuteText?article=ged&amp;section=21-209&amp;enactments=false" TargetMode="External"/><Relationship Id="rId6" Type="http://schemas.openxmlformats.org/officeDocument/2006/relationships/styles" Target="styles.xml"/><Relationship Id="rId238" Type="http://schemas.openxmlformats.org/officeDocument/2006/relationships/hyperlink" Target="https://doee.dc.gov/service/illicit-discharge-detection-and-elimination)" TargetMode="External"/><Relationship Id="rId445" Type="http://schemas.openxmlformats.org/officeDocument/2006/relationships/hyperlink" Target="https://dnr.maryland.gov/ccs/pages/funding/grantsgateway.aspx" TargetMode="External"/><Relationship Id="rId487" Type="http://schemas.openxmlformats.org/officeDocument/2006/relationships/hyperlink" Target="https://www.palegis.us/statutes/unconsolidated/law-information/view-statute?txtType=HTM&amp;SessYr=1985&amp;ActNum=0025.&amp;SessInd=0" TargetMode="External"/><Relationship Id="rId610" Type="http://schemas.openxmlformats.org/officeDocument/2006/relationships/hyperlink" Target="https://www.law.cornell.edu/uscode/text/33/1381" TargetMode="External"/><Relationship Id="rId652" Type="http://schemas.openxmlformats.org/officeDocument/2006/relationships/hyperlink" Target="https://mgaleg.maryland.gov/mgawebsite/laws/StatuteText?article=gnr&amp;section=8-301&amp;enactments=false" TargetMode="External"/><Relationship Id="rId694" Type="http://schemas.openxmlformats.org/officeDocument/2006/relationships/hyperlink" Target="https://mgaleg.maryland.gov/mgawebsite/laws/StatuteText?article=gnr&amp;section=8-301&amp;enactments=false" TargetMode="External"/><Relationship Id="rId708" Type="http://schemas.openxmlformats.org/officeDocument/2006/relationships/hyperlink" Target="https://www.legis.state.pa.us/WU01/LI/LI/US/HTM/1993/0/0024..HTM" TargetMode="External"/><Relationship Id="rId291" Type="http://schemas.openxmlformats.org/officeDocument/2006/relationships/hyperlink" Target="https://www.epa.gov/brownfields" TargetMode="External"/><Relationship Id="rId305" Type="http://schemas.openxmlformats.org/officeDocument/2006/relationships/hyperlink" Target="https://www.deq.virginia.gov/water/water-quality/monitoring/chesapeake-bay-monitoring" TargetMode="External"/><Relationship Id="rId347" Type="http://schemas.openxmlformats.org/officeDocument/2006/relationships/hyperlink" Target="https://www.pa.gov/agencies/dcnr/conservation/forests-and-tree/state-forest-management/forest-action-plan" TargetMode="External"/><Relationship Id="rId512" Type="http://schemas.openxmlformats.org/officeDocument/2006/relationships/hyperlink" Target="https://mgaleg.maryland.gov/mgawebsite/laws/StatuteText?article=gnr&amp;section=8-301&amp;enactments=false" TargetMode="External"/><Relationship Id="rId86" Type="http://schemas.openxmlformats.org/officeDocument/2006/relationships/image" Target="media/image13.jpeg"/><Relationship Id="rId151" Type="http://schemas.openxmlformats.org/officeDocument/2006/relationships/hyperlink" Target="https://dnr.maryland.gov/fisheries/pages/blue-crab/coop_data_collection.aspx" TargetMode="External"/><Relationship Id="rId389" Type="http://schemas.openxmlformats.org/officeDocument/2006/relationships/hyperlink" Target="https://dof.virginia.gov/land-water-protection/farm-and-forestland-conservation/office-of-working-lands-preservation/" TargetMode="External"/><Relationship Id="rId554" Type="http://schemas.openxmlformats.org/officeDocument/2006/relationships/hyperlink" Target="https://www.congress.gov/bill/115th-congress/house-bill/2" TargetMode="External"/><Relationship Id="rId596" Type="http://schemas.openxmlformats.org/officeDocument/2006/relationships/hyperlink" Target="https://delcode.delaware.gov/title7/c091/index.html" TargetMode="External"/><Relationship Id="rId761" Type="http://schemas.openxmlformats.org/officeDocument/2006/relationships/hyperlink" Target="https://www.palegis.us/statutes/unconsolidated/law-information/view-statute?txtType=HTM&amp;SessYr=1985&amp;ActNum=0025.&amp;SessInd=0" TargetMode="External"/><Relationship Id="rId193" Type="http://schemas.openxmlformats.org/officeDocument/2006/relationships/hyperlink" Target="https://doee.dc.gov/service/stream-habitat-restoration" TargetMode="External"/><Relationship Id="rId207" Type="http://schemas.openxmlformats.org/officeDocument/2006/relationships/hyperlink" Target="https://www.delawaresav.org/dessav-workgroup" TargetMode="External"/><Relationship Id="rId249" Type="http://schemas.openxmlformats.org/officeDocument/2006/relationships/hyperlink" Target="https://agriculture.ny.gov/soil-and-water/agricultural-nonpoint-source-abatement-and-control" TargetMode="External"/><Relationship Id="rId414" Type="http://schemas.openxmlformats.org/officeDocument/2006/relationships/hyperlink" Target="https://www.pa.gov/services/fishandboat/boating-facility-grant" TargetMode="External"/><Relationship Id="rId456" Type="http://schemas.openxmlformats.org/officeDocument/2006/relationships/hyperlink" Target="https://dnr.maryland.gov/publiclands/pages/mcc.aspx" TargetMode="External"/><Relationship Id="rId498" Type="http://schemas.openxmlformats.org/officeDocument/2006/relationships/hyperlink" Target="https://code.wvlegislature.gov/email/20-13-2/" TargetMode="External"/><Relationship Id="rId621" Type="http://schemas.openxmlformats.org/officeDocument/2006/relationships/hyperlink" Target="https://law.lis.virginia.gov/vacodefull/title30/chapter36/" TargetMode="External"/><Relationship Id="rId663" Type="http://schemas.openxmlformats.org/officeDocument/2006/relationships/hyperlink" Target="https://mgaleg.maryland.gov/mgawebsite/laws/StatuteText?article=gnr&amp;section=8-301&amp;enactments=false" TargetMode="External"/><Relationship Id="rId13" Type="http://schemas.openxmlformats.org/officeDocument/2006/relationships/image" Target="media/image3.jpg"/><Relationship Id="rId109" Type="http://schemas.openxmlformats.org/officeDocument/2006/relationships/hyperlink" Target="https://gis.chesapeakebay.net/ags/rest/services/ChesapeakeProgress/cpProtectedLands_2024/MapServer" TargetMode="External"/><Relationship Id="rId260" Type="http://schemas.openxmlformats.org/officeDocument/2006/relationships/hyperlink" Target="https://www.pa.gov/agencies/dep/programs-and-services/water/bureau-of-waterways-engineering-and-wetlands" TargetMode="External"/><Relationship Id="rId316" Type="http://schemas.openxmlformats.org/officeDocument/2006/relationships/hyperlink" Target="https://doee.dc.gov/service/IFM" TargetMode="External"/><Relationship Id="rId523" Type="http://schemas.openxmlformats.org/officeDocument/2006/relationships/hyperlink" Target="https://www.law.cornell.edu/uscode/text/33/1313" TargetMode="External"/><Relationship Id="rId719" Type="http://schemas.openxmlformats.org/officeDocument/2006/relationships/hyperlink" Target="https://www.palegis.us/statutes/unconsolidated/law-information/view-statute?txtType=HTM&amp;SessYr=1985&amp;ActNum=0025.&amp;SessInd=0" TargetMode="External"/><Relationship Id="rId55" Type="http://schemas.openxmlformats.org/officeDocument/2006/relationships/hyperlink" Target="https://www.usgs.gov/apps/ecosheds/ice-northeast/" TargetMode="External"/><Relationship Id="rId97" Type="http://schemas.openxmlformats.org/officeDocument/2006/relationships/hyperlink" Target="https://baytrends.chesapeakebay.net/baytrendsmap/" TargetMode="External"/><Relationship Id="rId120" Type="http://schemas.openxmlformats.org/officeDocument/2006/relationships/hyperlink" Target="https://www.allianceforthebay.org/2024/09/local-feedback-collective-impact/" TargetMode="External"/><Relationship Id="rId358" Type="http://schemas.openxmlformats.org/officeDocument/2006/relationships/hyperlink" Target="https://gcc02.safelinks.protection.outlook.com/?url=https%3A%2F%2Fwww.fs.usda.gov%2Fmanaging-land%2Furban-forests%2Fucf&amp;data=05%7C02%7CBrzezinski.Sarah%40epa.gov%7Cbac795d6bbaa437ee2ba08df09e2ae5c%7C88b378b367484867acf976aacbeca6a7%7C0%7C0%7C639240541347415877%7CUnknown%7CTWFpbGZsb3d8eyJFbXB0eU1hcGkiOnRydWUsIlYiOiIwLjAuMDAwMCIsIlAiOiJXaW4zMiIsIkFOIjoiTWFpbCIsIldUIjoyfQ%3D%3D%7C0%7C%7C%7C&amp;sdata=CuS%2FSlDJOEKRM%2F68osX8ojNCBB%2BsBYpejz9Dr%2FlQJPk%3D&amp;reserved=0" TargetMode="External"/><Relationship Id="rId565" Type="http://schemas.openxmlformats.org/officeDocument/2006/relationships/hyperlink" Target="https://law.lis.virginia.gov/vacode/title29.1/chapter3/section29.1-339.2/" TargetMode="External"/><Relationship Id="rId730" Type="http://schemas.openxmlformats.org/officeDocument/2006/relationships/hyperlink" Target="https://mgaleg.maryland.gov/mgawebsite/laws/StatuteText?article=gnr&amp;section=8-301&amp;enactments=false" TargetMode="External"/><Relationship Id="rId162" Type="http://schemas.openxmlformats.org/officeDocument/2006/relationships/hyperlink" Target="https://wvdnr.gov/fishing/fish-management/" TargetMode="External"/><Relationship Id="rId218" Type="http://schemas.openxmlformats.org/officeDocument/2006/relationships/hyperlink" Target="https://doee.dc.gov/service/habitat-restoration-kingman-lake-20" TargetMode="External"/><Relationship Id="rId425" Type="http://schemas.openxmlformats.org/officeDocument/2006/relationships/hyperlink" Target="https://dep.wv.gov/environmental-advocate/YEP/Pages/Environmental-education-links-.aspx" TargetMode="External"/><Relationship Id="rId467" Type="http://schemas.openxmlformats.org/officeDocument/2006/relationships/hyperlink" Target="https://www.usgs.gov/centers/chesapeake-bay-activities" TargetMode="External"/><Relationship Id="rId632" Type="http://schemas.openxmlformats.org/officeDocument/2006/relationships/hyperlink" Target="https://www.palegis.us/statutes/unconsolidated/law-information?sessYr=1978&amp;sessInd=0&amp;actNum=166" TargetMode="External"/><Relationship Id="rId271" Type="http://schemas.openxmlformats.org/officeDocument/2006/relationships/hyperlink" Target="https://doee.dc.gov/bags" TargetMode="External"/><Relationship Id="rId674" Type="http://schemas.openxmlformats.org/officeDocument/2006/relationships/hyperlink" Target="https://code.wvlegislature.gov/email/20-5-3/" TargetMode="External"/><Relationship Id="rId24" Type="http://schemas.openxmlformats.org/officeDocument/2006/relationships/hyperlink" Target="http://www.maryland.gov/Pages/default.aspx" TargetMode="External"/><Relationship Id="rId66" Type="http://schemas.openxmlformats.org/officeDocument/2006/relationships/hyperlink" Target="https://www.potomacriver.org/wp-content/uploads/2023/02/ChesWatershed-Percent-Healthy-Streams_FINAL_02-10-2023-1.pdf" TargetMode="External"/><Relationship Id="rId131" Type="http://schemas.openxmlformats.org/officeDocument/2006/relationships/hyperlink" Target="https://www.chesapeakebay.net/files/Local-Government-Technical-Assistance-Inventory-and-Gap-Analysis-Final-Report-6.15.26.pdf" TargetMode="External"/><Relationship Id="rId327" Type="http://schemas.openxmlformats.org/officeDocument/2006/relationships/hyperlink" Target="https://www.dcr.virginia.gov/dam-safety-and-floodplains/dsfpm-cfpf" TargetMode="External"/><Relationship Id="rId369" Type="http://schemas.openxmlformats.org/officeDocument/2006/relationships/hyperlink" Target="https://planning.maryland.gov/Pages/OurWork/PBP/local-gov-plng/localassistanceandtraining.aspx" TargetMode="External"/><Relationship Id="rId534" Type="http://schemas.openxmlformats.org/officeDocument/2006/relationships/hyperlink" Target="https://code.wvlegislature.gov/email/20-13/" TargetMode="External"/><Relationship Id="rId576" Type="http://schemas.openxmlformats.org/officeDocument/2006/relationships/hyperlink" Target="https://codes.findlaw.com/md/natural-resources/md-code-nat-res-sect-8-2a-02/" TargetMode="External"/><Relationship Id="rId741" Type="http://schemas.openxmlformats.org/officeDocument/2006/relationships/hyperlink" Target="https://www.govinfo.gov/link/uscode/7/341" TargetMode="External"/><Relationship Id="rId173" Type="http://schemas.openxmlformats.org/officeDocument/2006/relationships/hyperlink" Target="https://dwr.virginia.gov/" TargetMode="External"/><Relationship Id="rId229" Type="http://schemas.openxmlformats.org/officeDocument/2006/relationships/hyperlink" Target="https://www.deq.virginia.gov/air-energy/climate-pollution-reduction-grant/project-implementation-grants" TargetMode="External"/><Relationship Id="rId380" Type="http://schemas.openxmlformats.org/officeDocument/2006/relationships/hyperlink" Target="https://dnr.maryland.gov/land/pages/rurallegacy/home.aspx" TargetMode="External"/><Relationship Id="rId436" Type="http://schemas.openxmlformats.org/officeDocument/2006/relationships/hyperlink" Target="https://dep.wv.gov/WWE/getinvolved/sos/Pages/default.aspx" TargetMode="External"/><Relationship Id="rId601" Type="http://schemas.openxmlformats.org/officeDocument/2006/relationships/hyperlink" Target="https://code.wvlegislature.gov/22-12-4/" TargetMode="External"/><Relationship Id="rId643" Type="http://schemas.openxmlformats.org/officeDocument/2006/relationships/hyperlink" Target="https://mgaleg.maryland.gov/mgawebsite/laws/StatuteText?article=gnr&amp;section=5-1601&amp;enactments=False&amp;archived=False.gov/mgawebsite/Laws/StatuteText?article=gnr&amp;section=8-1801&amp;enactments=false" TargetMode="External"/><Relationship Id="rId240" Type="http://schemas.openxmlformats.org/officeDocument/2006/relationships/hyperlink" Target="https://doee.dc.gov/stream-restoration" TargetMode="External"/><Relationship Id="rId478" Type="http://schemas.openxmlformats.org/officeDocument/2006/relationships/hyperlink" Target="https://www.nysenate.gov/legislation/laws/ENV/11-0503" TargetMode="External"/><Relationship Id="rId685" Type="http://schemas.openxmlformats.org/officeDocument/2006/relationships/hyperlink" Target="https://www.palegis.us/statutes/unconsolidated/law-information/view-statute?act=247-of-1968" TargetMode="External"/><Relationship Id="rId35" Type="http://schemas.openxmlformats.org/officeDocument/2006/relationships/hyperlink" Target="https://www.chesapeakebay.net/what/publications/governance-management-framework" TargetMode="External"/><Relationship Id="rId77" Type="http://schemas.openxmlformats.org/officeDocument/2006/relationships/hyperlink" Target="https://www.chesapeakebay.net/who/group/clean-water-goal-team" TargetMode="External"/><Relationship Id="rId100" Type="http://schemas.openxmlformats.org/officeDocument/2006/relationships/chart" Target="charts/chart2.xml"/><Relationship Id="rId282" Type="http://schemas.openxmlformats.org/officeDocument/2006/relationships/hyperlink" Target="https://doee.dc.gov/reusedc)" TargetMode="External"/><Relationship Id="rId338" Type="http://schemas.openxmlformats.org/officeDocument/2006/relationships/hyperlink" Target="https://www.fs.usda.gov/managing-land/urban-forests/ucf" TargetMode="External"/><Relationship Id="rId503" Type="http://schemas.openxmlformats.org/officeDocument/2006/relationships/hyperlink" Target="https://www.fisheries.noaa.gov/resource/document/magnuson-stevens-fishery-conservation-and-management-act" TargetMode="External"/><Relationship Id="rId545" Type="http://schemas.openxmlformats.org/officeDocument/2006/relationships/hyperlink" Target="https://mgaleg.maryland.gov/mgawebsite/Laws/StatuteText?article=gnr&amp;section=4-1006.1&amp;enactments=false" TargetMode="External"/><Relationship Id="rId587" Type="http://schemas.openxmlformats.org/officeDocument/2006/relationships/hyperlink" Target="https://code.wvlegislature.gov/22-11-30/" TargetMode="External"/><Relationship Id="rId710" Type="http://schemas.openxmlformats.org/officeDocument/2006/relationships/hyperlink" Target="https://www.pdesas.org/Page/Viewer/ViewPage/58" TargetMode="External"/><Relationship Id="rId752" Type="http://schemas.openxmlformats.org/officeDocument/2006/relationships/hyperlink" Target="https://www.pa.gov/agencies/dli/programs-services/workforce-development-home/workforce-innovation-and-opportunity-act" TargetMode="External"/><Relationship Id="rId8" Type="http://schemas.openxmlformats.org/officeDocument/2006/relationships/webSettings" Target="webSettings.xml"/><Relationship Id="rId142" Type="http://schemas.openxmlformats.org/officeDocument/2006/relationships/image" Target="media/image17.png"/><Relationship Id="rId184" Type="http://schemas.openxmlformats.org/officeDocument/2006/relationships/hyperlink" Target="https://www.fws.gov/program/chesapeake-wild" TargetMode="External"/><Relationship Id="rId391" Type="http://schemas.openxmlformats.org/officeDocument/2006/relationships/hyperlink" Target="https://dof.virginia.gov/land-water-protection/farm-and-forestland-conservation/forest-legacy-program/" TargetMode="External"/><Relationship Id="rId405" Type="http://schemas.openxmlformats.org/officeDocument/2006/relationships/hyperlink" Target="https://www.vapdc.org/introduction-to-pdcs" TargetMode="External"/><Relationship Id="rId447" Type="http://schemas.openxmlformats.org/officeDocument/2006/relationships/hyperlink" Target="https://www.pa.gov/agencies/dep/residents/environmental-education/environmental-education-grants" TargetMode="External"/><Relationship Id="rId612" Type="http://schemas.openxmlformats.org/officeDocument/2006/relationships/hyperlink" Target="https://delcode.delaware.gov/title3/c022/" TargetMode="External"/><Relationship Id="rId251" Type="http://schemas.openxmlformats.org/officeDocument/2006/relationships/hyperlink" Target="https://www.pa.gov/agencies/dep/programs-and-services/water/bwrnsm/bay-restoration/healthy-waters-pa/countywide-action-plans" TargetMode="External"/><Relationship Id="rId489" Type="http://schemas.openxmlformats.org/officeDocument/2006/relationships/hyperlink" Target="https://mgaleg.maryland.gov/mgawebsite/Laws/StatuteText?article=gnr&amp;section=4-208&amp;enactments=false" TargetMode="External"/><Relationship Id="rId654" Type="http://schemas.openxmlformats.org/officeDocument/2006/relationships/hyperlink" Target="https://www.law.cornell.edu/uscode/text/33/1267" TargetMode="External"/><Relationship Id="rId696" Type="http://schemas.openxmlformats.org/officeDocument/2006/relationships/hyperlink" Target="https://www.law.cornell.edu/uscode/text/33/1267" TargetMode="External"/><Relationship Id="rId293" Type="http://schemas.openxmlformats.org/officeDocument/2006/relationships/hyperlink" Target="https://dnrec.delaware.gov/watershed-stewardship/assessment/water-quality-monitoring/" TargetMode="External"/><Relationship Id="rId307" Type="http://schemas.openxmlformats.org/officeDocument/2006/relationships/hyperlink" Target="https://dep.wv.gov/nonpoint/Pages/default.aspx" TargetMode="External"/><Relationship Id="rId349" Type="http://schemas.openxmlformats.org/officeDocument/2006/relationships/hyperlink" Target="https://www.pa.gov/services/dcnr/apply-for-dcnr-community-and-watershed-forestry-grants" TargetMode="External"/><Relationship Id="rId514" Type="http://schemas.openxmlformats.org/officeDocument/2006/relationships/hyperlink" Target="https://regs.maryland.gov/us/md/exec/comar/08.02.04" TargetMode="External"/><Relationship Id="rId556" Type="http://schemas.openxmlformats.org/officeDocument/2006/relationships/hyperlink" Target="https://law.justia.com/codes/maryland/environment/title-16/" TargetMode="External"/><Relationship Id="rId721" Type="http://schemas.openxmlformats.org/officeDocument/2006/relationships/hyperlink" Target="https://regs.maryland.gov/us/md/exec/comar/01.01.2024.15" TargetMode="External"/><Relationship Id="rId763" Type="http://schemas.openxmlformats.org/officeDocument/2006/relationships/header" Target="header1.xml"/><Relationship Id="rId88" Type="http://schemas.openxmlformats.org/officeDocument/2006/relationships/hyperlink" Target="https://www.usgs.gov/centers/chesapeake-bay-activities/science/chesapeake-bay-water-quality-loads-and-trends" TargetMode="External"/><Relationship Id="rId111" Type="http://schemas.openxmlformats.org/officeDocument/2006/relationships/hyperlink" Target="https://doi.org/10.5066/P99HZHQ0" TargetMode="External"/><Relationship Id="rId153" Type="http://schemas.openxmlformats.org/officeDocument/2006/relationships/hyperlink" Target="https://www.st.nmfs.noaa.gov/science-quality-assurance/cie-peer-reviews/index" TargetMode="External"/><Relationship Id="rId195" Type="http://schemas.openxmlformats.org/officeDocument/2006/relationships/hyperlink" Target="https://dnr.maryland.gov/ccs/pages/funding/trust-fund.aspx" TargetMode="External"/><Relationship Id="rId209" Type="http://schemas.openxmlformats.org/officeDocument/2006/relationships/hyperlink" Target="https://www.chesapeakemonitoringcoop.org/chesapeake-bay-sav-watchers/" TargetMode="External"/><Relationship Id="rId360" Type="http://schemas.openxmlformats.org/officeDocument/2006/relationships/hyperlink" Target="https://gcc02.safelinks.protection.outlook.com/?url=https%3A%2F%2Fwww.fs.usda.gov%2Fmanaging-land%2Fprivate-land%2Fforest-legacy&amp;data=05%7C02%7CBrzezinski.Sarah%40epa.gov%7Cbac795d6bbaa437ee2ba08df09e2ae5c%7C88b378b367484867acf976aacbeca6a7%7C0%7C0%7C639240541347466815%7CUnknown%7CTWFpbGZsb3d8eyJFbXB0eU1hcGkiOnRydWUsIlYiOiIwLjAuMDAwMCIsIlAiOiJXaW4zMiIsIkFOIjoiTWFpbCIsIldUIjoyfQ%3D%3D%7C0%7C%7C%7C&amp;sdata=0HbGwqGzm1tIJcysz2grl48ni%2BkqNJtbnCuAEvauFm4%3D&amp;reserved=0" TargetMode="External"/><Relationship Id="rId416" Type="http://schemas.openxmlformats.org/officeDocument/2006/relationships/hyperlink" Target="https://pecpa.org/news/pec-announces-pennsylvania-water-trail-mini-grant-awards-2/" TargetMode="External"/><Relationship Id="rId598" Type="http://schemas.openxmlformats.org/officeDocument/2006/relationships/hyperlink" Target="https://www.nysenate.gov/legislation/laws/PBH/1112" TargetMode="External"/><Relationship Id="rId220" Type="http://schemas.openxmlformats.org/officeDocument/2006/relationships/hyperlink" Target="https://dnr.maryland.gov/climateresilience/Pages/rootsforresilience.aspx" TargetMode="External"/><Relationship Id="rId458" Type="http://schemas.openxmlformats.org/officeDocument/2006/relationships/hyperlink" Target="https://environmentalbondact.ny.gov/pages/priorities" TargetMode="External"/><Relationship Id="rId623" Type="http://schemas.openxmlformats.org/officeDocument/2006/relationships/hyperlink" Target="https://www.palegis.us/statutes/unconsolidated/law-information/view-statute?txtType=HTM&amp;SessYr=1985&amp;ActNum=0025.&amp;SessInd=0" TargetMode="External"/><Relationship Id="rId665" Type="http://schemas.openxmlformats.org/officeDocument/2006/relationships/hyperlink" Target="https://www.law.cornell.edu/uscode/text/33/1267" TargetMode="External"/><Relationship Id="rId15" Type="http://schemas.openxmlformats.org/officeDocument/2006/relationships/hyperlink" Target="https://www.chesapeakebay.net/" TargetMode="External"/><Relationship Id="rId57" Type="http://schemas.openxmlformats.org/officeDocument/2006/relationships/hyperlink" Target="http://chesapeakebay.net/files/documents/Forage-Status-and-Trends-Report-Final.pdf" TargetMode="External"/><Relationship Id="rId262" Type="http://schemas.openxmlformats.org/officeDocument/2006/relationships/hyperlink" Target="https://www.pa.gov/agencies/pda/about-pda/boards-commissions/state-conservation-commission/agriculture-conservation-assistance-program" TargetMode="External"/><Relationship Id="rId318" Type="http://schemas.openxmlformats.org/officeDocument/2006/relationships/hyperlink" Target="https://mdem.maryland.gov/pages/resilience-strategy.aspx" TargetMode="External"/><Relationship Id="rId525" Type="http://schemas.openxmlformats.org/officeDocument/2006/relationships/hyperlink" Target="https://www.fisheries.noaa.gov/resource/document/magnuson-stevens-fishery-conservation-and-management-act" TargetMode="External"/><Relationship Id="rId567" Type="http://schemas.openxmlformats.org/officeDocument/2006/relationships/hyperlink" Target="https://law.lis.virginia.gov/vacode/title28.2/chapter13/" TargetMode="External"/><Relationship Id="rId732" Type="http://schemas.openxmlformats.org/officeDocument/2006/relationships/hyperlink" Target="https://www.law.cornell.edu/uscode/text/33/1267" TargetMode="External"/><Relationship Id="rId99" Type="http://schemas.openxmlformats.org/officeDocument/2006/relationships/chart" Target="charts/chart1.xml"/><Relationship Id="rId122" Type="http://schemas.openxmlformats.org/officeDocument/2006/relationships/hyperlink" Target="https://www.grupio.com/events_2/isetschedule2.php?scheduleDate=1627997400&amp;event_id=12912&amp;track=CCAP+Academy+for+Excellence+in+County+Government+Elective" TargetMode="External"/><Relationship Id="rId164" Type="http://schemas.openxmlformats.org/officeDocument/2006/relationships/hyperlink" Target="https://www.fws.gov/program/chesapeake-wild" TargetMode="External"/><Relationship Id="rId371" Type="http://schemas.openxmlformats.org/officeDocument/2006/relationships/hyperlink" Target="https://dced.pa.gov/programs/municipal-assistance-program-map/" TargetMode="External"/><Relationship Id="rId427" Type="http://schemas.openxmlformats.org/officeDocument/2006/relationships/hyperlink" Target="https://agriculture.delaware.gov/forest-service/forest-stewardship/" TargetMode="External"/><Relationship Id="rId469" Type="http://schemas.openxmlformats.org/officeDocument/2006/relationships/hyperlink" Target="https://law.justia.com/codes/maryland/natural-resources/title-4/subtitle-2/section-4-215/" TargetMode="External"/><Relationship Id="rId634" Type="http://schemas.openxmlformats.org/officeDocument/2006/relationships/hyperlink" Target="https://www.palegis.us/statutes/unconsolidated/law-information/view-statute?txtType=PDF&amp;SessYr=2007&amp;ActNum=0035.&amp;SessInd=0" TargetMode="External"/><Relationship Id="rId676" Type="http://schemas.openxmlformats.org/officeDocument/2006/relationships/hyperlink" Target="https://code.wvlegislature.gov/20-12-2/" TargetMode="External"/><Relationship Id="rId26" Type="http://schemas.openxmlformats.org/officeDocument/2006/relationships/hyperlink" Target="http://www.wv.gov/Pages/default.aspx" TargetMode="External"/><Relationship Id="rId231" Type="http://schemas.openxmlformats.org/officeDocument/2006/relationships/hyperlink" Target="https://www.epa.gov/wetlands/wetland-program-development-grants-and-epa-wetlands-grant-coordinators" TargetMode="External"/><Relationship Id="rId273" Type="http://schemas.openxmlformats.org/officeDocument/2006/relationships/hyperlink" Target="https://doee.dc.gov/foam" TargetMode="External"/><Relationship Id="rId329" Type="http://schemas.openxmlformats.org/officeDocument/2006/relationships/hyperlink" Target="https://www.epa.gov/cwsrf" TargetMode="External"/><Relationship Id="rId480" Type="http://schemas.openxmlformats.org/officeDocument/2006/relationships/hyperlink" Target="https://greenport.pa.gov/elibrary/GetDocument?docId=8151&amp;DocName=CLEAN%20STREAMS%20LAW%20-%202014.PDF%20%20%3cspan%20style%3D%22color:green%3b%22%3e%3c/span%3e%20%3cspan%20style%3D%22color:blue%3b%22%3e%3c/span%3e" TargetMode="External"/><Relationship Id="rId536" Type="http://schemas.openxmlformats.org/officeDocument/2006/relationships/hyperlink" Target="https://code.wvlegislature.gov/22-13-4/" TargetMode="External"/><Relationship Id="rId701" Type="http://schemas.openxmlformats.org/officeDocument/2006/relationships/hyperlink" Target="https://www.legis.state.pa.us/WU01/LI/LI/CT/HTM/00/00.001.027.000..HTM" TargetMode="External"/><Relationship Id="rId68" Type="http://schemas.openxmlformats.org/officeDocument/2006/relationships/hyperlink" Target="https://www.potomacriver.org/wp-content/uploads/2022/02/Stream-Health-in-the-Chesapeake-Bay-Watershed-2018-2023-Update.pdf" TargetMode="External"/><Relationship Id="rId133" Type="http://schemas.openxmlformats.org/officeDocument/2006/relationships/hyperlink" Target="https://gis.chesapeakebay.net/portal/home/item.html?id=b9d45d43f21a4345a04aa05e6c1bc08e" TargetMode="External"/><Relationship Id="rId175" Type="http://schemas.openxmlformats.org/officeDocument/2006/relationships/hyperlink" Target="https://www.fisheries.noaa.gov/grant/noaa-chesapeake-bay-fisheries-research-program" TargetMode="External"/><Relationship Id="rId340" Type="http://schemas.openxmlformats.org/officeDocument/2006/relationships/hyperlink" Target="https://mda.maryland.gov/resource_conservation/pages/healthy-soils-competitive-fund.aspx" TargetMode="External"/><Relationship Id="rId578" Type="http://schemas.openxmlformats.org/officeDocument/2006/relationships/hyperlink" Target="https://law.justia.com/codes/maryland/agriculture/title-8/subtitle-7/section-8-701/" TargetMode="External"/><Relationship Id="rId743" Type="http://schemas.openxmlformats.org/officeDocument/2006/relationships/hyperlink" Target="https://law.lis.virginia.gov/admincode/title8/agency20/chapter132/section51/" TargetMode="External"/><Relationship Id="rId200" Type="http://schemas.openxmlformats.org/officeDocument/2006/relationships/hyperlink" Target="https://www.pa.gov/services/dep/water/bwrnsm/apply-for-a-department-of-environmental-protection-growing-greener-plus-grant" TargetMode="External"/><Relationship Id="rId382" Type="http://schemas.openxmlformats.org/officeDocument/2006/relationships/hyperlink" Target="https://dnr.maryland.gov/land/pages/programopenspace/home.aspx" TargetMode="External"/><Relationship Id="rId438" Type="http://schemas.openxmlformats.org/officeDocument/2006/relationships/hyperlink" Target="https://www.nfwf.org/programs/innovative-nutrient-and-sediment-reduction-grants" TargetMode="External"/><Relationship Id="rId603" Type="http://schemas.openxmlformats.org/officeDocument/2006/relationships/hyperlink" Target="https://code.wvlegislature.gov/16-1-9a/" TargetMode="External"/><Relationship Id="rId645" Type="http://schemas.openxmlformats.org/officeDocument/2006/relationships/hyperlink" Target="https://mgaleg.maryland.gov/mgawebsite/Laws/StatuteText?article=gag&amp;section=2-1901&amp;enactments=false" TargetMode="External"/><Relationship Id="rId687" Type="http://schemas.openxmlformats.org/officeDocument/2006/relationships/hyperlink" Target="https://law.lis.virginia.gov/vacodefull/title62.1/chapter3.1/article2.5/" TargetMode="External"/><Relationship Id="rId242" Type="http://schemas.openxmlformats.org/officeDocument/2006/relationships/hyperlink" Target="https://doee.dc.gov/riversmart" TargetMode="External"/><Relationship Id="rId284" Type="http://schemas.openxmlformats.org/officeDocument/2006/relationships/hyperlink" Target="https://mde.maryland.gov/programs/water/319NonPointSource/Pages/411-on-Salt.aspx" TargetMode="External"/><Relationship Id="rId491" Type="http://schemas.openxmlformats.org/officeDocument/2006/relationships/hyperlink" Target="https://greenport.pa.gov/elibrary/GetDocument?docId=8151&amp;DocName=CLEAN%20STREAMS%20LAW%20-%202014.PDF%20%20%3cspan%20style%3D%22color:green%3b%22%3e%3c/span%3e%20%3cspan%20style%3D%22color:blue%3b%22%3e%3c/span%3e" TargetMode="External"/><Relationship Id="rId505" Type="http://schemas.openxmlformats.org/officeDocument/2006/relationships/hyperlink" Target="https://greenport.pa.gov/elibrary/GetDocument?docId=8153&amp;DocName=DAM%20SAFETY%20AND%20ENCROACHMENTS%20ACT.PDF%20%20%3Cspan%20style%3D%22color%3Agreen%3B%22%3E%3C%2Fspan%3E%20%3Cspan%20style%3D%22color%3Ablue%3B%22%3E%3C%2Fspan%3E" TargetMode="External"/><Relationship Id="rId712" Type="http://schemas.openxmlformats.org/officeDocument/2006/relationships/hyperlink" Target="https://regs.maryland.gov/us/md/exec/comar/13A.04.17.01" TargetMode="External"/><Relationship Id="rId37" Type="http://schemas.openxmlformats.org/officeDocument/2006/relationships/hyperlink" Target="https://www.chesapeakebay.net/what/publications/indicators-framework-2026" TargetMode="External"/><Relationship Id="rId79" Type="http://schemas.openxmlformats.org/officeDocument/2006/relationships/hyperlink" Target="https://www.chesapeakebay.net/who/group/clean-water-goal-team" TargetMode="External"/><Relationship Id="rId102" Type="http://schemas.openxmlformats.org/officeDocument/2006/relationships/chart" Target="charts/chart4.xml"/><Relationship Id="rId144" Type="http://schemas.openxmlformats.org/officeDocument/2006/relationships/hyperlink" Target="https://www.chesapeakebay.net/what/publications/overcoming-the-hurdle-addressing-implementation-of-agricultural-best-management-practices-bmps-through-a-social-science-lens" TargetMode="External"/><Relationship Id="rId547" Type="http://schemas.openxmlformats.org/officeDocument/2006/relationships/hyperlink" Target="https://law.lis.virginia.gov/vacode/title28.2/chapter12/section28.2-1204.1/" TargetMode="External"/><Relationship Id="rId589" Type="http://schemas.openxmlformats.org/officeDocument/2006/relationships/hyperlink" Target="https://law.lis.virginia.gov/vacodefull/title30/chapter36/" TargetMode="External"/><Relationship Id="rId754" Type="http://schemas.openxmlformats.org/officeDocument/2006/relationships/hyperlink" Target="https://www.govinfo.gov/link/uscode/7/341" TargetMode="External"/><Relationship Id="rId90" Type="http://schemas.openxmlformats.org/officeDocument/2006/relationships/hyperlink" Target="https://wqs.chesapeakebay.net/metric/" TargetMode="External"/><Relationship Id="rId186" Type="http://schemas.openxmlformats.org/officeDocument/2006/relationships/hyperlink" Target="https://news.maryland.gov/dnr/2024/10/09/dnr-announces-next-three-large-scale-oyster-restoration-sanctuaries/" TargetMode="External"/><Relationship Id="rId351" Type="http://schemas.openxmlformats.org/officeDocument/2006/relationships/hyperlink" Target="https://dof.virginia.gov/urban-community-forestry/urban-forestry-community-assistance/financial-assistance-for-urban-and-community-forestry-projects/" TargetMode="External"/><Relationship Id="rId393" Type="http://schemas.openxmlformats.org/officeDocument/2006/relationships/hyperlink" Target="https://wvdnr.gov/4-unique-ways-the-wvdnr-protects-west-virginias-public-lands/" TargetMode="External"/><Relationship Id="rId407" Type="http://schemas.openxmlformats.org/officeDocument/2006/relationships/hyperlink" Target="https://dnrec.delaware.gov/parks/open-space/" TargetMode="External"/><Relationship Id="rId449" Type="http://schemas.openxmlformats.org/officeDocument/2006/relationships/hyperlink" Target="https://watersheded.dcnr.pa.gov/overview/index.html" TargetMode="External"/><Relationship Id="rId614" Type="http://schemas.openxmlformats.org/officeDocument/2006/relationships/hyperlink" Target="https://regulations.delaware.gov/AdminCode/title7/7101" TargetMode="External"/><Relationship Id="rId656" Type="http://schemas.openxmlformats.org/officeDocument/2006/relationships/hyperlink" Target="https://gcc02.safelinks.protection.outlook.com/?url=https%3A%2F%2Fwww.govinfo.gov%2Fcontent%2Fpkg%2FUSCODE-2018-title16%2Fhtml%2FUSCODE-2018-title16-chap41.htm&amp;data=05%7C02%7CBrzezinski.Sarah%40epa.gov%7Cbac795d6bbaa437ee2ba08df09e2ae5c%7C88b378b367484867acf976aacbeca6a7%7C0%7C0%7C639240541347486958%7CUnknown%7CTWFpbGZsb3d8eyJFbXB0eU1hcGkiOnRydWUsIlYiOiIwLjAuMDAwMCIsIlAiOiJXaW4zMiIsIkFOIjoiTWFpbCIsIldUIjoyfQ%3D%3D%7C0%7C%7C%7C&amp;sdata=SHao1Sfiy22fI%2FlWN2tFdGwr%2Fb3q%2FHgG%2B5%2B8VoTl6BQ%3D&amp;reserved=0" TargetMode="External"/><Relationship Id="rId211" Type="http://schemas.openxmlformats.org/officeDocument/2006/relationships/hyperlink" Target="https://dnr.maryland.gov/waters/bay/pages/sav/about.aspx" TargetMode="External"/><Relationship Id="rId253" Type="http://schemas.openxmlformats.org/officeDocument/2006/relationships/hyperlink" Target="https://www.pa.gov/agencies/dep/programs-and-services/water/bwrnsm/nonpoint-source/agriculture-compliance" TargetMode="External"/><Relationship Id="rId295" Type="http://schemas.openxmlformats.org/officeDocument/2006/relationships/hyperlink" Target="https://www.dcwater.com/catch-basins" TargetMode="External"/><Relationship Id="rId309" Type="http://schemas.openxmlformats.org/officeDocument/2006/relationships/hyperlink" Target="https://www.epa.gov/system/files/documents/2025-06/2025-cbpo-grant-guidance_rev.-may-2025.pdf" TargetMode="External"/><Relationship Id="rId460" Type="http://schemas.openxmlformats.org/officeDocument/2006/relationships/hyperlink" Target="https://www.pa.gov/agencies/pda/about-pda/workforce-development/apprenticeship-and-pre-apprenticeship" TargetMode="External"/><Relationship Id="rId516" Type="http://schemas.openxmlformats.org/officeDocument/2006/relationships/hyperlink" Target="https://codes.findlaw.com/md/natural-resources/md-code-nat-res-sect-4-1014/" TargetMode="External"/><Relationship Id="rId698" Type="http://schemas.openxmlformats.org/officeDocument/2006/relationships/hyperlink" Target="https://delcode.delaware.gov/title7/c075/index.html" TargetMode="External"/><Relationship Id="rId48" Type="http://schemas.openxmlformats.org/officeDocument/2006/relationships/image" Target="media/image11.jpeg"/><Relationship Id="rId113" Type="http://schemas.openxmlformats.org/officeDocument/2006/relationships/image" Target="media/image15.jpg"/><Relationship Id="rId320" Type="http://schemas.openxmlformats.org/officeDocument/2006/relationships/hyperlink" Target="https://agriculture.ny.gov/soil-and-water/climate-resilient-farming" TargetMode="External"/><Relationship Id="rId558" Type="http://schemas.openxmlformats.org/officeDocument/2006/relationships/hyperlink" Target="https://law.justia.com/codes/maryland/natural-resources/title-8/subtitle-18/" TargetMode="External"/><Relationship Id="rId723" Type="http://schemas.openxmlformats.org/officeDocument/2006/relationships/hyperlink" Target="https://www.legis.state.pa.us/WU01/LI/LI/CT/HTM/00/00.001.027.000..HTM" TargetMode="External"/><Relationship Id="rId765" Type="http://schemas.openxmlformats.org/officeDocument/2006/relationships/footer" Target="footer2.xml"/><Relationship Id="rId155" Type="http://schemas.openxmlformats.org/officeDocument/2006/relationships/hyperlink" Target="https://news.maryland.gov/dnr/2025/10/28/maryland-dnr-reintroduces-brook-trout-to-once-vacant-streams/" TargetMode="External"/><Relationship Id="rId197" Type="http://schemas.openxmlformats.org/officeDocument/2006/relationships/hyperlink" Target="https://dec.ny.gov/get-involved/grant-applications/wqip-program" TargetMode="External"/><Relationship Id="rId362" Type="http://schemas.openxmlformats.org/officeDocument/2006/relationships/hyperlink" Target="https://gcc02.safelinks.protection.outlook.com/?url=https%3A%2F%2Fwww.nrcs.usda.gov%2Fprograms-initiatives%2Fenvironmental-quality-incentives-program&amp;data=05%7C02%7Cbrzezinski.sarah%40epa.gov%7C4c834b357b1747ed275e08df2b86f398%7C88b378b367484867acf976aacbeca6a7%7C0%7C0%7C639277530797673739%7CUnknown%7CTWFpbGZsb3d8eyJFbXB0eU1hcGkiOnRydWUsIlYiOiIwLjAuMDAwMCIsIlAiOiJXaW4zMiIsIkFOIjoiTWFpbCIsIldUIjoyfQ%3D%3D%7C0%7C%7C%7C&amp;sdata=okXu7TCiW2r2nhVH6N%2Bsh2UQ1N69bIYuhoO9ELBEWYU%3D&amp;reserved=0" TargetMode="External"/><Relationship Id="rId418" Type="http://schemas.openxmlformats.org/officeDocument/2006/relationships/hyperlink" Target="https://education.delaware.gov/educators/academic-support/standards-and-assessments/science/" TargetMode="External"/><Relationship Id="rId625" Type="http://schemas.openxmlformats.org/officeDocument/2006/relationships/hyperlink" Target="https://www.law.cornell.edu/uscode/text/33/1267" TargetMode="External"/><Relationship Id="rId222" Type="http://schemas.openxmlformats.org/officeDocument/2006/relationships/hyperlink" Target="https://dec.ny.gov/nature/open-space/open-space-conservation-plan" TargetMode="External"/><Relationship Id="rId264" Type="http://schemas.openxmlformats.org/officeDocument/2006/relationships/hyperlink" Target="https://dep.wv.gov/WWE/Programs/nonptsource/Pages/Projects.aspx" TargetMode="External"/><Relationship Id="rId471" Type="http://schemas.openxmlformats.org/officeDocument/2006/relationships/hyperlink" Target="https://law.lis.virginia.gov/vacode/title28.2/chapter2/" TargetMode="External"/><Relationship Id="rId667" Type="http://schemas.openxmlformats.org/officeDocument/2006/relationships/hyperlink" Target="https://dnr.maryland.gov/land/Pages/md-the-beautiful-act.aspx" TargetMode="External"/><Relationship Id="rId17" Type="http://schemas.openxmlformats.org/officeDocument/2006/relationships/hyperlink" Target="https://www.chesapeakebay.net/who/group/chesapeake-executive-council" TargetMode="External"/><Relationship Id="rId59" Type="http://schemas.openxmlformats.org/officeDocument/2006/relationships/hyperlink" Target="https://www.maps.tnc.org/chesfpp/%23/explore" TargetMode="External"/><Relationship Id="rId124" Type="http://schemas.openxmlformats.org/officeDocument/2006/relationships/hyperlink" Target="https://www.protectlocalwaterways.org/" TargetMode="External"/><Relationship Id="rId527" Type="http://schemas.openxmlformats.org/officeDocument/2006/relationships/hyperlink" Target="https://law.justia.com/codes/maryland/environment/title-15/subtitle-11/" TargetMode="External"/><Relationship Id="rId569" Type="http://schemas.openxmlformats.org/officeDocument/2006/relationships/hyperlink" Target="https://code.wvlegislature.gov/22-26-2/" TargetMode="External"/><Relationship Id="rId734" Type="http://schemas.openxmlformats.org/officeDocument/2006/relationships/hyperlink" Target="https://regulations.delaware.gov/AdminCode/title14/503" TargetMode="External"/><Relationship Id="rId70" Type="http://schemas.openxmlformats.org/officeDocument/2006/relationships/hyperlink" Target="https://www.chesapeakebay.net/what/programs/monitoring/sav-monitoring-program/tier-ii-chesapeake-bay-sav-watchers-program" TargetMode="External"/><Relationship Id="rId166" Type="http://schemas.openxmlformats.org/officeDocument/2006/relationships/hyperlink" Target="https://news.maryland.gov/dnr/2025/12/01/dnr-scientists-chart-future-for-freshwater-mussel-restoration-in-maryland/" TargetMode="External"/><Relationship Id="rId331" Type="http://schemas.openxmlformats.org/officeDocument/2006/relationships/hyperlink" Target="https://coast.noaa.gov/" TargetMode="External"/><Relationship Id="rId373" Type="http://schemas.openxmlformats.org/officeDocument/2006/relationships/hyperlink" Target="https://dced.pa.gov/download/2025-state-land-use-and-growth-management-report/" TargetMode="External"/><Relationship Id="rId429" Type="http://schemas.openxmlformats.org/officeDocument/2006/relationships/hyperlink" Target="https://www.chesapeakemonitoringcoop.org/chesapeake-bay-sav-watchers/" TargetMode="External"/><Relationship Id="rId580" Type="http://schemas.openxmlformats.org/officeDocument/2006/relationships/hyperlink" Target="https://www.nysenate.gov/legislation/laws/ENV/A17" TargetMode="External"/><Relationship Id="rId636" Type="http://schemas.openxmlformats.org/officeDocument/2006/relationships/hyperlink" Target="https://mgaleg.maryland.gov/mgawebsite/laws/StatuteText?article=gnr&amp;section=8-301&amp;enactments=false" TargetMode="External"/><Relationship Id="rId1" Type="http://schemas.openxmlformats.org/officeDocument/2006/relationships/customXml" Target="../customXml/item1.xml"/><Relationship Id="rId233" Type="http://schemas.openxmlformats.org/officeDocument/2006/relationships/hyperlink" Target="https://www.google.com/url?q=https%3A%2F%2Fwww.nab.usace.army.mil%2FMissions%2FEnvironmental%2FPoplar-Island%2F" TargetMode="External"/><Relationship Id="rId440" Type="http://schemas.openxmlformats.org/officeDocument/2006/relationships/hyperlink" Target="https://www.fws.gov/program/chesapeake-wild" TargetMode="External"/><Relationship Id="rId678" Type="http://schemas.openxmlformats.org/officeDocument/2006/relationships/hyperlink" Target="https://mgaleg.maryland.gov/mgawebsite/laws/StatuteText?article=gnr&amp;section=8-301&amp;enactments=false" TargetMode="External"/><Relationship Id="rId28" Type="http://schemas.openxmlformats.org/officeDocument/2006/relationships/hyperlink" Target="https://www.chesapeakebay.net/what/what-guides-us/strategic-plan" TargetMode="External"/><Relationship Id="rId275" Type="http://schemas.openxmlformats.org/officeDocument/2006/relationships/hyperlink" Target="https://doee.dc.gov/anacostia-sediments" TargetMode="External"/><Relationship Id="rId300" Type="http://schemas.openxmlformats.org/officeDocument/2006/relationships/hyperlink" Target="https://doee.dc.gov/riversmart" TargetMode="External"/><Relationship Id="rId482" Type="http://schemas.openxmlformats.org/officeDocument/2006/relationships/hyperlink" Target="https://law.lis.virginia.gov/vacode/title29.1/chapter1/section29.1-103/" TargetMode="External"/><Relationship Id="rId538" Type="http://schemas.openxmlformats.org/officeDocument/2006/relationships/hyperlink" Target="https://law.lis.virginia.gov/vacodefull/title30/chapter36/" TargetMode="External"/><Relationship Id="rId703" Type="http://schemas.openxmlformats.org/officeDocument/2006/relationships/hyperlink" Target="https://www.palegis.us/statutes/unconsolidated/law-information/view-statute?act=247-of-1968" TargetMode="External"/><Relationship Id="rId745" Type="http://schemas.openxmlformats.org/officeDocument/2006/relationships/hyperlink" Target="https://mgaleg.maryland.gov/mgawebsite/laws/StatuteText?article=gnr&amp;section=8-301&amp;enactments=false" TargetMode="External"/><Relationship Id="rId81" Type="http://schemas.openxmlformats.org/officeDocument/2006/relationships/hyperlink" Target="https://www.chesapeakebay.net/files/documents/2023.01.17-2023-Wetlands-Action-Plan_FINAL.pdf" TargetMode="External"/><Relationship Id="rId135" Type="http://schemas.openxmlformats.org/officeDocument/2006/relationships/hyperlink" Target="https://www.census.gov/programs-surveys/bas/information/cdp.html" TargetMode="External"/><Relationship Id="rId177" Type="http://schemas.openxmlformats.org/officeDocument/2006/relationships/hyperlink" Target="https://www.google.com/url?q=https%3A%2F%2Fwww.usace.army.mil%2FMissions%2FCivil-Works%2FContinuing-Authorities-Program%2FSection-14%2F" TargetMode="External"/><Relationship Id="rId342" Type="http://schemas.openxmlformats.org/officeDocument/2006/relationships/hyperlink" Target="https://www.uppersusquehanna.org/water-quality-program/" TargetMode="External"/><Relationship Id="rId384" Type="http://schemas.openxmlformats.org/officeDocument/2006/relationships/hyperlink" Target="https://dec.ny.gov/nature/open-space/open-space-conservation-grant" TargetMode="External"/><Relationship Id="rId591" Type="http://schemas.openxmlformats.org/officeDocument/2006/relationships/hyperlink" Target="https://www.palegis.us/statutes/unconsolidated/law-information/view-statute?txtType=HTM&amp;SessYr=1985&amp;ActNum=0025.&amp;SessInd=0" TargetMode="External"/><Relationship Id="rId605" Type="http://schemas.openxmlformats.org/officeDocument/2006/relationships/hyperlink" Target="https://code.wvlegislature.gov/16-1-9A/" TargetMode="External"/><Relationship Id="rId202" Type="http://schemas.openxmlformats.org/officeDocument/2006/relationships/hyperlink" Target="https://www.nfwf.org/programs/chesapeake-bay-stewardship-fund" TargetMode="External"/><Relationship Id="rId244" Type="http://schemas.openxmlformats.org/officeDocument/2006/relationships/hyperlink" Target="https://mde.maryland.gov/programs/water/bayrestorationfund/pages/index.aspx" TargetMode="External"/><Relationship Id="rId647" Type="http://schemas.openxmlformats.org/officeDocument/2006/relationships/hyperlink" Target="https://www.nysenate.gov/legislation/laws/ENV/A53" TargetMode="External"/><Relationship Id="rId689" Type="http://schemas.openxmlformats.org/officeDocument/2006/relationships/hyperlink" Target="https://law.lis.virginia.gov/vacode/title62.1/chapter3.2/section62.1-44.39/" TargetMode="External"/><Relationship Id="rId39" Type="http://schemas.openxmlformats.org/officeDocument/2006/relationships/hyperlink" Target="https://www.chesapeakeprogress.com/" TargetMode="External"/><Relationship Id="rId286" Type="http://schemas.openxmlformats.org/officeDocument/2006/relationships/hyperlink" Target="https://dec.ny.gov/get-involved/grant-applications/wqip-program" TargetMode="External"/><Relationship Id="rId451" Type="http://schemas.openxmlformats.org/officeDocument/2006/relationships/hyperlink" Target="https://dwr.virginia.gov/virginia-wildlife-grant-program/" TargetMode="External"/><Relationship Id="rId493" Type="http://schemas.openxmlformats.org/officeDocument/2006/relationships/hyperlink" Target="https://www.pacodeandbulletin.gov/Display/pacode?file=/secure/pacode/data/025/chapter105/chap105toc.html" TargetMode="External"/><Relationship Id="rId507" Type="http://schemas.openxmlformats.org/officeDocument/2006/relationships/hyperlink" Target="https://www.pacodeandbulletin.gov/Display/pacode?file=/secure/pacode/data/058/chapter57/chap57toc.html&amp;d=" TargetMode="External"/><Relationship Id="rId549" Type="http://schemas.openxmlformats.org/officeDocument/2006/relationships/hyperlink" Target="https://mgaleg.maryland.gov/mgawebsite/laws/StatuteText?article=gnr&amp;section=8-301&amp;enactments=false" TargetMode="External"/><Relationship Id="rId714" Type="http://schemas.openxmlformats.org/officeDocument/2006/relationships/hyperlink" Target="https://law.lis.virginia.gov/vacode/title15.2/chapter18/section15.2-1804.1/" TargetMode="External"/><Relationship Id="rId756" Type="http://schemas.openxmlformats.org/officeDocument/2006/relationships/hyperlink" Target="https://law.lis.virginia.gov/vacodefull/title2.2/chapter20.2/article3/" TargetMode="External"/><Relationship Id="rId50" Type="http://schemas.openxmlformats.org/officeDocument/2006/relationships/hyperlink" Target="https://habitat-tracker.chesapeakebay.net/" TargetMode="External"/><Relationship Id="rId104" Type="http://schemas.openxmlformats.org/officeDocument/2006/relationships/hyperlink" Target="https://chesapeaketrees.net/understand-your-canopy/" TargetMode="External"/><Relationship Id="rId146" Type="http://schemas.openxmlformats.org/officeDocument/2006/relationships/hyperlink" Target="https://www.eeoc.gov/data/eeo-1-employer-information-report-statistics" TargetMode="External"/><Relationship Id="rId188" Type="http://schemas.openxmlformats.org/officeDocument/2006/relationships/hyperlink" Target="https://www.nfwf.org/programs/chesapeake-bay-stewardship-fund" TargetMode="External"/><Relationship Id="rId311" Type="http://schemas.openxmlformats.org/officeDocument/2006/relationships/hyperlink" Target="https://www.epa.gov/nps/319-grant-program-states-and-territories" TargetMode="External"/><Relationship Id="rId353" Type="http://schemas.openxmlformats.org/officeDocument/2006/relationships/hyperlink" Target="https://www.cacaponinstitute.org/protect/communi-tree/" TargetMode="External"/><Relationship Id="rId395" Type="http://schemas.openxmlformats.org/officeDocument/2006/relationships/hyperlink" Target="https://www.epa.gov/nps/319-grant-program-states-and-territories" TargetMode="External"/><Relationship Id="rId409" Type="http://schemas.openxmlformats.org/officeDocument/2006/relationships/hyperlink" Target="https://doee.dc.gov/service/dc-clean-marina-partnership" TargetMode="External"/><Relationship Id="rId560" Type="http://schemas.openxmlformats.org/officeDocument/2006/relationships/hyperlink" Target="https://www.nysenate.gov/legislation/laws/ENV/A24" TargetMode="External"/><Relationship Id="rId92" Type="http://schemas.openxmlformats.org/officeDocument/2006/relationships/hyperlink" Target="https://d18lev1ok5leia.cloudfront.net/chesapeakebay/documents/ChesBayToxics_finaldraft_11513b.pdf" TargetMode="External"/><Relationship Id="rId213" Type="http://schemas.openxmlformats.org/officeDocument/2006/relationships/hyperlink" Target="https://www.chesapeakebay.net/what/programs/monitoring/sav-monitoring-program" TargetMode="External"/><Relationship Id="rId420" Type="http://schemas.openxmlformats.org/officeDocument/2006/relationships/hyperlink" Target="https://marylandgreenschools.org/funding-opportunities" TargetMode="External"/><Relationship Id="rId616" Type="http://schemas.openxmlformats.org/officeDocument/2006/relationships/hyperlink" Target="https://regs.maryland.gov/us/md/exec/comar/26.08.02.01" TargetMode="External"/><Relationship Id="rId658" Type="http://schemas.openxmlformats.org/officeDocument/2006/relationships/hyperlink" Target="https://greenport.pa.gov/elibrary/GetDocument?docId=8151&amp;DocName=CLEAN%20STREAMS%20LAW%20-%202014.PDF%20%20%3cspan%20style%3D%22color:green%3b%22%3e%3c/span%3e%20%3cspan%20style%3D%22color:blue%3b%22%3e%3c/span%3e" TargetMode="External"/><Relationship Id="rId255" Type="http://schemas.openxmlformats.org/officeDocument/2006/relationships/hyperlink" Target="https://www.pa.gov/agencies/dep/programs-and-services/water/bwrnsm/bay-restoration" TargetMode="External"/><Relationship Id="rId297" Type="http://schemas.openxmlformats.org/officeDocument/2006/relationships/hyperlink" Target="https://doee.dc.gov/service/illicit-discharge-detection-and-elimination" TargetMode="External"/><Relationship Id="rId462" Type="http://schemas.openxmlformats.org/officeDocument/2006/relationships/hyperlink" Target="https://virginiaworks.gov/explore-registered-apprenticeship/become-a-registered-apprentice/%5d" TargetMode="External"/><Relationship Id="rId518" Type="http://schemas.openxmlformats.org/officeDocument/2006/relationships/hyperlink" Target="https://law.lis.virginia.gov/vacode/title28.2/chapter12/" TargetMode="External"/><Relationship Id="rId725" Type="http://schemas.openxmlformats.org/officeDocument/2006/relationships/hyperlink" Target="https://www.legis.state.pa.us/WU01/LI/LI/US/HTM/1945/0/0217..HTM" TargetMode="External"/><Relationship Id="rId115" Type="http://schemas.openxmlformats.org/officeDocument/2006/relationships/hyperlink" Target="https://www.chesapeakebay.net/files/Findings-and-Figures-2024-Local-Leadership-Survey-LLWG.pdf" TargetMode="External"/><Relationship Id="rId157" Type="http://schemas.openxmlformats.org/officeDocument/2006/relationships/hyperlink" Target="https://dnr.maryland.gov/fisheries/pages/brook-trout/index.aspx" TargetMode="External"/><Relationship Id="rId322" Type="http://schemas.openxmlformats.org/officeDocument/2006/relationships/hyperlink" Target="https://dec.ny.gov/environmental-protection/water/water-quantity/resilient-ny" TargetMode="External"/><Relationship Id="rId364" Type="http://schemas.openxmlformats.org/officeDocument/2006/relationships/hyperlink" Target="https://dnrec.delaware.gov/watershed-stewardship/chesapeake/" TargetMode="External"/><Relationship Id="rId767" Type="http://schemas.openxmlformats.org/officeDocument/2006/relationships/theme" Target="theme/theme1.xml"/><Relationship Id="rId61" Type="http://schemas.openxmlformats.org/officeDocument/2006/relationships/hyperlink" Target="https://southeastaquatics.net/sarps-programs/aquatic-connectivity-program-act/act/virginia-act" TargetMode="External"/><Relationship Id="rId199" Type="http://schemas.openxmlformats.org/officeDocument/2006/relationships/hyperlink" Target="https://www.pa.gov/agencies/dep/programs-and-services/water/bwrnsm/bay-restoration/healthy-waters-pa/countywide-action-plans" TargetMode="External"/><Relationship Id="rId571" Type="http://schemas.openxmlformats.org/officeDocument/2006/relationships/hyperlink" Target="https://mgaleg.maryland.gov/mgawebsite/laws/StatuteText?article=gnr&amp;section=8-301&amp;enactments=false" TargetMode="External"/><Relationship Id="rId627" Type="http://schemas.openxmlformats.org/officeDocument/2006/relationships/hyperlink" Target="https://uscode.house.gov/view.xhtml?req=(title:15%20section:1511d%20edition:prelim)" TargetMode="External"/><Relationship Id="rId669" Type="http://schemas.openxmlformats.org/officeDocument/2006/relationships/hyperlink" Target="https://regs.maryland.gov/us/md/exec/comar/15.15.01" TargetMode="External"/><Relationship Id="rId19" Type="http://schemas.openxmlformats.org/officeDocument/2006/relationships/hyperlink" Target="http://www.chesbay.us/" TargetMode="External"/><Relationship Id="rId224" Type="http://schemas.openxmlformats.org/officeDocument/2006/relationships/hyperlink" Target="https://www.pa.gov/agencies/dep/programs-and-services/water/bureau-of-waterways-engineering-and-wetlands" TargetMode="External"/><Relationship Id="rId266" Type="http://schemas.openxmlformats.org/officeDocument/2006/relationships/hyperlink" Target="https://www.nfwf.org/programs/innovative-nutrient-and-sediment-reduction-grants" TargetMode="External"/><Relationship Id="rId431" Type="http://schemas.openxmlformats.org/officeDocument/2006/relationships/hyperlink" Target="https://dec.ny.gov/environmental-protection/water/water-quality-management/water-assessments-by-volunteer-evaluators-WAVE" TargetMode="External"/><Relationship Id="rId473" Type="http://schemas.openxmlformats.org/officeDocument/2006/relationships/hyperlink" Target="https://mgaleg.maryland.gov/mgawebsite/laws/StatuteText?article=gnr&amp;section=8-301&amp;enactments=false" TargetMode="External"/><Relationship Id="rId529" Type="http://schemas.openxmlformats.org/officeDocument/2006/relationships/hyperlink" Target="https://www.nysenate.gov/legislation/laws/ENV/A15" TargetMode="External"/><Relationship Id="rId680" Type="http://schemas.openxmlformats.org/officeDocument/2006/relationships/hyperlink" Target="https://www.law.cornell.edu/uscode/text/33/1329" TargetMode="External"/><Relationship Id="rId736" Type="http://schemas.openxmlformats.org/officeDocument/2006/relationships/hyperlink" Target="https://regs.maryland.gov/us/md/exec/comar/01.01.2024.15" TargetMode="External"/><Relationship Id="rId30" Type="http://schemas.openxmlformats.org/officeDocument/2006/relationships/image" Target="media/image4.png"/><Relationship Id="rId126" Type="http://schemas.openxmlformats.org/officeDocument/2006/relationships/hyperlink" Target="https://www.chesapeakebay.net/files/documents/EcoLogix_Group_final_report_Strategic_Outreach_Education_Program_for_Local_Elected_Officials__8-17.pdf" TargetMode="External"/><Relationship Id="rId168" Type="http://schemas.openxmlformats.org/officeDocument/2006/relationships/hyperlink" Target="https://dnr.maryland.gov/fisheries/pages/fhep/index.aspx" TargetMode="External"/><Relationship Id="rId333" Type="http://schemas.openxmlformats.org/officeDocument/2006/relationships/hyperlink" Target="https://dnrec.delaware.gov/watershed-stewardship/chesapeake/buffer-incentives/" TargetMode="External"/><Relationship Id="rId540" Type="http://schemas.openxmlformats.org/officeDocument/2006/relationships/hyperlink" Target="https://www.palegis.us/statutes/unconsolidated/law-information/view-statute?txtType=HTM&amp;SessYr=1985&amp;ActNum=0025.&amp;SessInd=0" TargetMode="External"/><Relationship Id="rId72" Type="http://schemas.openxmlformats.org/officeDocument/2006/relationships/hyperlink" Target="https://www.chesapeakebay.net/what/programs/monitoring/sav-monitoring-program/tier-iii-sav-sentinel-site-program" TargetMode="External"/><Relationship Id="rId375" Type="http://schemas.openxmlformats.org/officeDocument/2006/relationships/hyperlink" Target="https://www.nfwf.org/programs/chesapeake-bay-stewardship-fund" TargetMode="External"/><Relationship Id="rId582" Type="http://schemas.openxmlformats.org/officeDocument/2006/relationships/hyperlink" Target="https://greenport.pa.gov/elibrary/GetDocument?docId=8151&amp;DocName=CLEAN%20STREAMS%20LAW%20-%202014.PDF%20%20%3cspan%20style%3D%22color:green%3b%22%3e%3c/span%3e%20%3cspan%20style%3D%22color:blue%3b%22%3e%3c/span%3e" TargetMode="External"/><Relationship Id="rId638" Type="http://schemas.openxmlformats.org/officeDocument/2006/relationships/hyperlink" Target="https://www.law.cornell.edu/uscode/text/42/7521" TargetMode="External"/><Relationship Id="rId3" Type="http://schemas.openxmlformats.org/officeDocument/2006/relationships/customXml" Target="../customXml/item3.xml"/><Relationship Id="rId235" Type="http://schemas.openxmlformats.org/officeDocument/2006/relationships/hyperlink" Target="https://www.fws.gov/program/chesapeake-wild" TargetMode="External"/><Relationship Id="rId277" Type="http://schemas.openxmlformats.org/officeDocument/2006/relationships/hyperlink" Target="https://www.bing.com/search?q=%22https%3A%2F%2Fdoee.dc.gov%2Fanacostia-sediments%22" TargetMode="External"/><Relationship Id="rId400" Type="http://schemas.openxmlformats.org/officeDocument/2006/relationships/hyperlink" Target="https://mde.maryland.gov/programs/water/bayrestorationfund/pages/index.aspx" TargetMode="External"/><Relationship Id="rId442" Type="http://schemas.openxmlformats.org/officeDocument/2006/relationships/hyperlink" Target="https://gcc02.safelinks.protection.outlook.com/?url=https%3A%2F%2Fdoee.dc.gov%2Fservice%2Friversmart-schools&amp;data=05%7C02%7CBrzezinski.Sarah%40epa.gov%7C804db26411454bb37f9208df2acf0fe2%7C88b378b367484867acf976aacbeca6a7%7C0%7C0%7C639276740959179918%7CUnknown%7CTWFpbGZsb3d8eyJFbXB0eU1hcGkiOnRydWUsIlYiOiIwLjAuMDAwMCIsIlAiOiJXaW4zMiIsIkFOIjoiTWFpbCIsIldUIjoyfQ%3D%3D%7C0%7C%7C%7C&amp;sdata=y30oTPsNF2cakKBlzHRpyaExObPlDkMc1JqTXmOYAbc%3D&amp;reserved=0" TargetMode="External"/><Relationship Id="rId484" Type="http://schemas.openxmlformats.org/officeDocument/2006/relationships/hyperlink" Target="https://law.lis.virginia.gov/vacode/title29.1/chapter5/section29.1-531/" TargetMode="External"/><Relationship Id="rId705" Type="http://schemas.openxmlformats.org/officeDocument/2006/relationships/hyperlink" Target="https://mgaleg.maryland.gov/mgawebsite/laws/StatuteText?article=gnr&amp;section=8-301&amp;enactments=false" TargetMode="External"/><Relationship Id="rId137" Type="http://schemas.openxmlformats.org/officeDocument/2006/relationships/hyperlink" Target="https://data.chesapeakebay.net/datasets/ChesBay::indicator-protected-lands-in-the-chesapeake-bay-watershed-2011-2024/about" TargetMode="External"/><Relationship Id="rId302" Type="http://schemas.openxmlformats.org/officeDocument/2006/relationships/hyperlink" Target="https://dec.ny.gov/environmental-protection/water/water-quality/monitoring" TargetMode="External"/><Relationship Id="rId344" Type="http://schemas.openxmlformats.org/officeDocument/2006/relationships/hyperlink" Target="https://dec.ny.gov/nature/forests-trees/private-forest-management/establishing-large-forests-grant-program" TargetMode="External"/><Relationship Id="rId691" Type="http://schemas.openxmlformats.org/officeDocument/2006/relationships/hyperlink" Target="https://law.lis.virginia.gov/vacode/title29.1/chapter1/section29.1-103/" TargetMode="External"/><Relationship Id="rId747" Type="http://schemas.openxmlformats.org/officeDocument/2006/relationships/hyperlink" Target="https://uscode.house.gov/view.xhtml?req=granuleid:USC-2007-title33-section893a&amp;num=0&amp;edition=2007" TargetMode="External"/><Relationship Id="rId41" Type="http://schemas.openxmlformats.org/officeDocument/2006/relationships/hyperlink" Target="https://www.chesapeakeprogress.com/" TargetMode="External"/><Relationship Id="rId83" Type="http://schemas.openxmlformats.org/officeDocument/2006/relationships/hyperlink" Target="https://www.conservationgateway.org/content/dam/tnc/conservation/cg-documents/w/e/Wetland_Report_Final_Formatted_PDF.pdf" TargetMode="External"/><Relationship Id="rId179" Type="http://schemas.openxmlformats.org/officeDocument/2006/relationships/hyperlink" Target="https://dnr.maryland.gov/fisheries/pages/fishpassage/index.aspx" TargetMode="External"/><Relationship Id="rId386" Type="http://schemas.openxmlformats.org/officeDocument/2006/relationships/hyperlink" Target="https://dec.ny.gov/nature/open-space/grant-partnerships-land-trust-alliance" TargetMode="External"/><Relationship Id="rId551" Type="http://schemas.openxmlformats.org/officeDocument/2006/relationships/hyperlink" Target="https://www.law.cornell.edu/uscode/text/33/1267" TargetMode="External"/><Relationship Id="rId593" Type="http://schemas.openxmlformats.org/officeDocument/2006/relationships/hyperlink" Target="https://www.law.cornell.edu/uscode/text/33/1256" TargetMode="External"/><Relationship Id="rId607" Type="http://schemas.openxmlformats.org/officeDocument/2006/relationships/hyperlink" Target="https://mgaleg.maryland.gov/mgawebsite/laws/StatuteText?article=gnr&amp;section=8-301&amp;enactments=false" TargetMode="External"/><Relationship Id="rId649" Type="http://schemas.openxmlformats.org/officeDocument/2006/relationships/hyperlink" Target="https://www.palegis.us/statutes/unconsolidated/law-information/view-statute?act=18-of-1995" TargetMode="External"/><Relationship Id="rId190" Type="http://schemas.openxmlformats.org/officeDocument/2006/relationships/hyperlink" Target="https://www.nab.usace.army.mil/Missions/Civil-Works/Oyster-Restoration/" TargetMode="External"/><Relationship Id="rId204" Type="http://schemas.openxmlformats.org/officeDocument/2006/relationships/hyperlink" Target="https://www.google.com/url?q=https%3A%2F%2Fwww.usace.army.mil%2FMissions%2FCivil-Works%2FContinuing-Authorities-Program%2FSection-206%2F" TargetMode="External"/><Relationship Id="rId246" Type="http://schemas.openxmlformats.org/officeDocument/2006/relationships/hyperlink" Target="https://mda.maryland.gov/resource_conservation/Pages/financial_assistance.aspx" TargetMode="External"/><Relationship Id="rId288" Type="http://schemas.openxmlformats.org/officeDocument/2006/relationships/hyperlink" Target="https://www.pa.gov/agencies/dep/programs-and-services/water/clean-water/water-quality/contaminants-of-emerging-concern" TargetMode="External"/><Relationship Id="rId411" Type="http://schemas.openxmlformats.org/officeDocument/2006/relationships/hyperlink" Target="https://dnr.maryland.gov/Documents/DNR-ADA-Transition-Plan.pdf" TargetMode="External"/><Relationship Id="rId453" Type="http://schemas.openxmlformats.org/officeDocument/2006/relationships/hyperlink" Target="https://www.cacaponinstitute.org/teach/schoolyard/" TargetMode="External"/><Relationship Id="rId509" Type="http://schemas.openxmlformats.org/officeDocument/2006/relationships/hyperlink" Target="https://law.lis.virginia.gov/vacode/title29.1/chapter1/section29.1-101.9/" TargetMode="External"/><Relationship Id="rId660" Type="http://schemas.openxmlformats.org/officeDocument/2006/relationships/hyperlink" Target="https://www.palegis.us/statutes/unconsolidated/law-information/view-statute?txtType=PDF&amp;SessYr=2005&amp;ActNum=0038.&amp;SessInd=0" TargetMode="External"/><Relationship Id="rId106" Type="http://schemas.openxmlformats.org/officeDocument/2006/relationships/hyperlink" Target="https://gcc02.safelinks.protection.outlook.com/?url=https%3A%2F%2Fmgaleg.maryland.gov%2F2023RS%2Ffnotes%2Fbil_0003%2Fhb0723.pdf&amp;data=05%7C02%7Cjpickford%40usgs.gov%7Ce012acfb2f034e1a77e408deed902e78%7C0693b5ba4b184d7b9341f32f400a5494%7C0%7C0%7C639209400664689601%7CUnknown%7CTWFpbGZsb3d8eyJFbXB0eU1hcGkiOnRydWUsIlYiOiIwLjAuMDAwMCIsIlAiOiJXaW4zMiIsIkFOIjoiTWFpbCIsIldUIjoyfQ%3D%3D%7C0%7C%7C%7C&amp;sdata=HzIOizOzc4jpNFESJ0tiHsKqKi0YKjt5Vpf46yIj3u4%3D&amp;reserved=0" TargetMode="External"/><Relationship Id="rId313" Type="http://schemas.openxmlformats.org/officeDocument/2006/relationships/hyperlink" Target="https://dnrec.delaware.gov/climate-coastal-energy/climate-and-sustainability/" TargetMode="External"/><Relationship Id="rId495" Type="http://schemas.openxmlformats.org/officeDocument/2006/relationships/hyperlink" Target="https://law.lis.virginia.gov/vacode/title29.1/chapter1/section29.1-103/" TargetMode="External"/><Relationship Id="rId716" Type="http://schemas.openxmlformats.org/officeDocument/2006/relationships/hyperlink" Target="https://law.lis.virginia.gov/vacode/title10.1/chapter1/section10.1-104/" TargetMode="External"/><Relationship Id="rId758" Type="http://schemas.openxmlformats.org/officeDocument/2006/relationships/hyperlink" Target="https://code.wvlegislature.gov/5B-2B-4/" TargetMode="External"/><Relationship Id="rId10" Type="http://schemas.openxmlformats.org/officeDocument/2006/relationships/endnotes" Target="endnotes.xml"/><Relationship Id="rId52" Type="http://schemas.openxmlformats.org/officeDocument/2006/relationships/hyperlink" Target="https://www.tu.org/science/conservation-planning-and-assessment/conservation-portfolio/eastern-brook-trout-conservation-portfolio/" TargetMode="External"/><Relationship Id="rId94" Type="http://schemas.openxmlformats.org/officeDocument/2006/relationships/hyperlink" Target="https://www.chesapeakebay.net/files/documents/FINAL_Enhancing_the_Chesapeake_Bay_Program_Monitoring_Networks_A-Report_to_the_Principals_Staff_Committee_10.13.22-1.pdf" TargetMode="External"/><Relationship Id="rId148" Type="http://schemas.openxmlformats.org/officeDocument/2006/relationships/hyperlink" Target="https://www.onetonline.org/link/summary/19-4012.00" TargetMode="External"/><Relationship Id="rId355" Type="http://schemas.openxmlformats.org/officeDocument/2006/relationships/hyperlink" Target="https://www.nfwf.org/programs/chesapeake-bay-stewardship-fund" TargetMode="External"/><Relationship Id="rId397" Type="http://schemas.openxmlformats.org/officeDocument/2006/relationships/hyperlink" Target="https://dnrec.delaware.gov/environmental-finance/" TargetMode="External"/><Relationship Id="rId520" Type="http://schemas.openxmlformats.org/officeDocument/2006/relationships/hyperlink" Target="https://mgaleg.maryland.gov/mgawebsite/laws/StatuteText?article=gnr&amp;section=8-301&amp;enactments=false" TargetMode="External"/><Relationship Id="rId562" Type="http://schemas.openxmlformats.org/officeDocument/2006/relationships/hyperlink" Target="https://greenport.pa.gov/elibrary/GetDocument?docId=8153&amp;DocName=DAM%20SAFETY%20AND%20ENCROACHMENTS%20ACT.PDF%20%20%3Cspan%20style%3D%22color%3Agreen%3B%22%3E%3C%2Fspan%3E%20%3Cspan%20style%3D%22color%3Ablue%3B%22%3E%3C%2Fspan%3E" TargetMode="External"/><Relationship Id="rId618" Type="http://schemas.openxmlformats.org/officeDocument/2006/relationships/hyperlink" Target="https://www.nysenate.gov/legislation/laws/ENV/A17" TargetMode="External"/><Relationship Id="rId215" Type="http://schemas.openxmlformats.org/officeDocument/2006/relationships/hyperlink" Target="https://www.epa.gov/nps/319-grant-program-states-and-territories" TargetMode="External"/><Relationship Id="rId257" Type="http://schemas.openxmlformats.org/officeDocument/2006/relationships/hyperlink" Target="https://www.pa.gov/agencies/dep/programs-and-services/water/bwrnsm/nonpoint-source/watershed-support/watershed-specialists" TargetMode="External"/><Relationship Id="rId422" Type="http://schemas.openxmlformats.org/officeDocument/2006/relationships/hyperlink" Target="https://www.pa.gov/agencies/education/programs-and-services/instruction/elementary-and-secondary-education/curriculum/science/science-standards" TargetMode="External"/><Relationship Id="rId464" Type="http://schemas.openxmlformats.org/officeDocument/2006/relationships/hyperlink" Target="https://fastforwardva.org/%5d" TargetMode="External"/><Relationship Id="rId299" Type="http://schemas.openxmlformats.org/officeDocument/2006/relationships/hyperlink" Target="https://doee.dc.gov/riversmart" TargetMode="External"/><Relationship Id="rId727" Type="http://schemas.openxmlformats.org/officeDocument/2006/relationships/hyperlink" Target="https://codes.findlaw.com/wv/chapter-31-corporations/wv-code-sect-31-21-4.html/" TargetMode="External"/><Relationship Id="rId63" Type="http://schemas.openxmlformats.org/officeDocument/2006/relationships/image" Target="media/image10.jpg"/><Relationship Id="rId159" Type="http://schemas.openxmlformats.org/officeDocument/2006/relationships/hyperlink" Target="https://www.pa.gov/services/fishandboat/state-wildlife-grant" TargetMode="External"/><Relationship Id="rId366" Type="http://schemas.openxmlformats.org/officeDocument/2006/relationships/hyperlink" Target="https://gcc02.safelinks.protection.outlook.com/?url=https%3A%2F%2Fplanning.dc.gov%2Fpage%2Fsmall-area-plans-studies-and-reports&amp;data=05%7C02%7CBrzezinski.Sarah%40epa.gov%7C804db26411454bb37f9208df2acf0fe2%7C88b378b367484867acf976aacbeca6a7%7C0%7C0%7C639276740959133628%7CUnknown%7CTWFpbGZsb3d8eyJFbXB0eU1hcGkiOnRydWUsIlYiOiIwLjAuMDAwMCIsIlAiOiJXaW4zMiIsIkFOIjoiTWFpbCIsIldUIjoyfQ%3D%3D%7C0%7C%7C%7C&amp;sdata=5hEhk9Cso3P56OZKE0AwFwtqdYhsng3%2BaCOb%2B%2F1ya6Q%3D&amp;reserved=0" TargetMode="External"/><Relationship Id="rId573" Type="http://schemas.openxmlformats.org/officeDocument/2006/relationships/hyperlink" Target="https://www.law.cornell.edu/uscode/text/33/1254" TargetMode="External"/><Relationship Id="rId226" Type="http://schemas.openxmlformats.org/officeDocument/2006/relationships/hyperlink" Target="https://www.pa.gov/services/dep/water/bwrnsm/apply-for-a-department-of-environmental-protection-growing-greener-plus-grant" TargetMode="External"/><Relationship Id="rId433" Type="http://schemas.openxmlformats.org/officeDocument/2006/relationships/hyperlink" Target="https://lancastercleanwaterpartners.com/lancaster-watershed-leadership-academy/" TargetMode="External"/><Relationship Id="rId640" Type="http://schemas.openxmlformats.org/officeDocument/2006/relationships/hyperlink" Target="https://www.law.cornell.edu/uscode/text/33/1329" TargetMode="External"/><Relationship Id="rId738" Type="http://schemas.openxmlformats.org/officeDocument/2006/relationships/hyperlink" Target="https://regs.maryland.gov/us/md/exec/comar/13A.03.02.03" TargetMode="External"/><Relationship Id="rId74" Type="http://schemas.openxmlformats.org/officeDocument/2006/relationships/hyperlink" Target="https://www.chesapeakebay.net/who/group/sav-workgroup" TargetMode="External"/><Relationship Id="rId377" Type="http://schemas.openxmlformats.org/officeDocument/2006/relationships/hyperlink" Target="https://www.google.com/url?q=https%3A%2F%2Fwww.usace.army.mil%2FMissions%2FCivil-Works%2FFlood-Risk-Management%2FFlood-Plain-Management-Services%2F" TargetMode="External"/><Relationship Id="rId500" Type="http://schemas.openxmlformats.org/officeDocument/2006/relationships/hyperlink" Target="https://mgaleg.maryland.gov/mgawebsite/laws/StatuteText?article=gnr&amp;section=8-301&amp;enactments=false" TargetMode="External"/><Relationship Id="rId584" Type="http://schemas.openxmlformats.org/officeDocument/2006/relationships/hyperlink" Target="https://www.pacodeandbulletin.gov/Display/pacode?file=/secure/pacode/data/025/chapter83/subchapDtoc.html" TargetMode="External"/><Relationship Id="rId5" Type="http://schemas.openxmlformats.org/officeDocument/2006/relationships/numbering" Target="numbering.xml"/><Relationship Id="rId237" Type="http://schemas.openxmlformats.org/officeDocument/2006/relationships/hyperlink" Target="https://agriculture.delaware.gov/wp-content/uploads/sites/108/2025/02/Relocation-Program-Guide.pdf" TargetMode="External"/><Relationship Id="rId444" Type="http://schemas.openxmlformats.org/officeDocument/2006/relationships/hyperlink" Target="https://gcc02.safelinks.protection.outlook.com/?url=https%3A%2F%2Fdoee.dc.gov%2Fpage%2FMWEE&amp;data=05%7C02%7CBrzezinski.Sarah%40epa.gov%7C804db26411454bb37f9208df2acf0fe2%7C88b378b367484867acf976aacbeca6a7%7C0%7C0%7C639276740959214807%7CUnknown%7CTWFpbGZsb3d8eyJFbXB0eU1hcGkiOnRydWUsIlYiOiIwLjAuMDAwMCIsIlAiOiJXaW4zMiIsIkFOIjoiTWFpbCIsIldUIjoyfQ%3D%3D%7C0%7C%7C%7C&amp;sdata=XiY16pKy7iYMXttHHz8zln0oaj8798RedA3zETUxpJU%3D&amp;reserved=0" TargetMode="External"/><Relationship Id="rId651" Type="http://schemas.openxmlformats.org/officeDocument/2006/relationships/hyperlink" Target="https://law.lis.virginia.gov/vacodefull/title30/chapter36/" TargetMode="External"/><Relationship Id="rId749" Type="http://schemas.openxmlformats.org/officeDocument/2006/relationships/hyperlink" Target="https://codes.findlaw.com/md/natural-resources/md-code-nat-res-sect-8-2a-02/" TargetMode="External"/><Relationship Id="rId290" Type="http://schemas.openxmlformats.org/officeDocument/2006/relationships/hyperlink" Target="https://www.epa.gov/dwcapacity/emerging-contaminants-ec-small-or-disadvantaged-communities-grant-sdc" TargetMode="External"/><Relationship Id="rId304" Type="http://schemas.openxmlformats.org/officeDocument/2006/relationships/hyperlink" Target="https://www.pa.gov/agencies/dep/programs-and-services/water/bwrnsm/nonpoint-source/watershed-support/section-319-nps-grants" TargetMode="External"/><Relationship Id="rId388" Type="http://schemas.openxmlformats.org/officeDocument/2006/relationships/hyperlink" Target="https://keystonefund.org/" TargetMode="External"/><Relationship Id="rId511" Type="http://schemas.openxmlformats.org/officeDocument/2006/relationships/hyperlink" Target="https://law.lis.virginia.gov/vacodefull/title30/chapter36/" TargetMode="External"/><Relationship Id="rId609" Type="http://schemas.openxmlformats.org/officeDocument/2006/relationships/hyperlink" Target="https://www.law.cornell.edu/uscode/text/42/300j-19a" TargetMode="External"/><Relationship Id="rId85" Type="http://schemas.openxmlformats.org/officeDocument/2006/relationships/hyperlink" Target="https://www.chesapeakebay.net/projects/tidal-wetlands-2026-strategic-plan" TargetMode="External"/><Relationship Id="rId150" Type="http://schemas.openxmlformats.org/officeDocument/2006/relationships/hyperlink" Target="https://dnr.maryland.gov/fisheries/pages/blue-crab/dredge.aspx" TargetMode="External"/><Relationship Id="rId595" Type="http://schemas.openxmlformats.org/officeDocument/2006/relationships/hyperlink" Target="https://delcode.delaware.gov/title7/c060/sc01/index.html" TargetMode="External"/><Relationship Id="rId248" Type="http://schemas.openxmlformats.org/officeDocument/2006/relationships/hyperlink" Target="https://efc.ny.gov/wiia" TargetMode="External"/><Relationship Id="rId455" Type="http://schemas.openxmlformats.org/officeDocument/2006/relationships/hyperlink" Target="https://delawarepathways.org/environmental-literacy/" TargetMode="External"/><Relationship Id="rId662" Type="http://schemas.openxmlformats.org/officeDocument/2006/relationships/hyperlink" Target="https://law.lis.virginia.gov/vacodefull/title30/chapter36/" TargetMode="External"/><Relationship Id="rId12" Type="http://schemas.openxmlformats.org/officeDocument/2006/relationships/image" Target="media/image2.png"/><Relationship Id="rId108" Type="http://schemas.openxmlformats.org/officeDocument/2006/relationships/hyperlink" Target="https://d18lev1ok5leia.cloudfront.net/chesapeakeprogress/chart-assets/population-by-decade/Population_Analysis-and-Methods_2024_FINAL.docx" TargetMode="External"/><Relationship Id="rId315" Type="http://schemas.openxmlformats.org/officeDocument/2006/relationships/hyperlink" Target="https://doee.dc.gov/climateready" TargetMode="External"/><Relationship Id="rId522" Type="http://schemas.openxmlformats.org/officeDocument/2006/relationships/hyperlink" Target="https://www.law.cornell.edu/uscode/text/33/1267" TargetMode="External"/><Relationship Id="rId96" Type="http://schemas.openxmlformats.org/officeDocument/2006/relationships/hyperlink" Target="https://archive.chesapeakeprogress.com/charts/chesapeake-bay-tmdl" TargetMode="External"/><Relationship Id="rId161" Type="http://schemas.openxmlformats.org/officeDocument/2006/relationships/hyperlink" Target="https://www.pa.gov/services/dep/water/bwrnsm/apply-for-a-department-of-environmental-protection-growing-greener-plus-grant" TargetMode="External"/><Relationship Id="rId399" Type="http://schemas.openxmlformats.org/officeDocument/2006/relationships/hyperlink" Target="https://www.mdsg.umd.edu/topics/watershed-restoration/watershed-restoration-specialists" TargetMode="External"/><Relationship Id="rId259" Type="http://schemas.openxmlformats.org/officeDocument/2006/relationships/hyperlink" Target="https://www.pa.gov/agencies/dep/programs-and-services/water/clean-water" TargetMode="External"/><Relationship Id="rId466" Type="http://schemas.openxmlformats.org/officeDocument/2006/relationships/hyperlink" Target="https://www.fisheries.noaa.gov/chesapeake-bay/chesapeake-bay-internships" TargetMode="External"/><Relationship Id="rId673" Type="http://schemas.openxmlformats.org/officeDocument/2006/relationships/hyperlink" Target="https://www.palegis.us/statutes/unconsolidated/law-information/view-statute?act=18-of-1995" TargetMode="External"/><Relationship Id="rId23" Type="http://schemas.openxmlformats.org/officeDocument/2006/relationships/hyperlink" Target="http://www.delaware.gov/" TargetMode="External"/><Relationship Id="rId119" Type="http://schemas.openxmlformats.org/officeDocument/2006/relationships/hyperlink" Target="https://www.bayjournal.com/columns/stewards_corner/wandering-pennsylvania-waterways-collaborating-across-communities/article_c888cfee-fe76-47b8-ab5d-09221d8aae03.html" TargetMode="External"/><Relationship Id="rId326" Type="http://schemas.openxmlformats.org/officeDocument/2006/relationships/hyperlink" Target="https://www.pa.gov/agencies/dep/programs-and-services/water/bwrnsm/bay-restoration/healthy-waters-pa/countywide-action-plans" TargetMode="External"/><Relationship Id="rId533" Type="http://schemas.openxmlformats.org/officeDocument/2006/relationships/hyperlink" Target="https://law.lis.virginia.gov/vacodefull/title10.1/chapter2/article3/" TargetMode="External"/><Relationship Id="rId740" Type="http://schemas.openxmlformats.org/officeDocument/2006/relationships/hyperlink" Target="https://www.palegis.us/statutes/unconsolidated/law-information/view-statute?act=18-of-1995" TargetMode="External"/><Relationship Id="rId172" Type="http://schemas.openxmlformats.org/officeDocument/2006/relationships/hyperlink" Target="https://www.mrc.virginia.gov/" TargetMode="External"/><Relationship Id="rId477" Type="http://schemas.openxmlformats.org/officeDocument/2006/relationships/hyperlink" Target="https://mgaleg.maryland.gov/mgawebsite/laws/StatuteText?article=gnr&amp;section=4-215" TargetMode="External"/><Relationship Id="rId600" Type="http://schemas.openxmlformats.org/officeDocument/2006/relationships/hyperlink" Target="https://greenport.pa.gov/elibrary/GetDocument?docId=8151&amp;DocName=CLEAN%20STREAMS%20LAW%20-%202014.PDF%20%20%3cspan%20style%3D%22color:green%3b%22%3e%3c/span%3e%20%3cspan%20style%3D%22color:blue%3b%22%3e%3c/span%3e" TargetMode="External"/><Relationship Id="rId684" Type="http://schemas.openxmlformats.org/officeDocument/2006/relationships/hyperlink" Target="https://www.legis.state.pa.us/WU01/LI/LI/CT/HTM/00/00.001.027.000..HTM" TargetMode="External"/><Relationship Id="rId337" Type="http://schemas.openxmlformats.org/officeDocument/2006/relationships/hyperlink" Target="https://caseytrees.org/" TargetMode="External"/><Relationship Id="rId34" Type="http://schemas.openxmlformats.org/officeDocument/2006/relationships/image" Target="media/image7.png"/><Relationship Id="rId544" Type="http://schemas.openxmlformats.org/officeDocument/2006/relationships/hyperlink" Target="https://mgaleg.maryland.gov/mgawebsite/Laws/StatuteText?article=gnr&amp;section=4-213&amp;enactments=false" TargetMode="External"/><Relationship Id="rId751" Type="http://schemas.openxmlformats.org/officeDocument/2006/relationships/hyperlink" Target="https://www.nysenate.gov/legislation/laws/ENV/A58" TargetMode="External"/><Relationship Id="rId183" Type="http://schemas.openxmlformats.org/officeDocument/2006/relationships/hyperlink" Target="https://www.pa.gov/agencies/pda/grants/state-programs/dirt-gravel-and-low-volume-road" TargetMode="External"/><Relationship Id="rId390" Type="http://schemas.openxmlformats.org/officeDocument/2006/relationships/hyperlink" Target="https://dof.virginia.gov/land-water-protection/farm-and-forestland-conservation/forest-legacy-program/" TargetMode="External"/><Relationship Id="rId404" Type="http://schemas.openxmlformats.org/officeDocument/2006/relationships/hyperlink" Target="https://www.pa.gov/agencies/pda/grants/state-programs/dirt-gravel-and-low-volume-road" TargetMode="External"/><Relationship Id="rId611" Type="http://schemas.openxmlformats.org/officeDocument/2006/relationships/hyperlink" Target="https://www.law.cornell.edu/uscode/text/42/9604" TargetMode="External"/><Relationship Id="rId250" Type="http://schemas.openxmlformats.org/officeDocument/2006/relationships/hyperlink" Target="https://www.pa.gov/services/dep/water/bwrnsm/apply-for-a-department-of-environmental-protection-growing-greener-plus-grant" TargetMode="External"/><Relationship Id="rId488" Type="http://schemas.openxmlformats.org/officeDocument/2006/relationships/hyperlink" Target="https://regs.maryland.gov/us/md/exec/comar/08.02.12.03" TargetMode="External"/><Relationship Id="rId695" Type="http://schemas.openxmlformats.org/officeDocument/2006/relationships/hyperlink" Target="https://www.palegis.us/statutes/unconsolidated/law-information/view-statute?txtType=HTM&amp;SessYr=1985&amp;ActNum=0025.&amp;SessInd=0" TargetMode="External"/><Relationship Id="rId709" Type="http://schemas.openxmlformats.org/officeDocument/2006/relationships/hyperlink" Target="https://www.pacodeandbulletin.gov/Display/pacode?file=/secure/pacode/data/022/chapter4/chap4toc.htm" TargetMode="External"/><Relationship Id="rId110" Type="http://schemas.openxmlformats.org/officeDocument/2006/relationships/hyperlink" Target="https://doi.org/10.5066/P14BEBRC" TargetMode="External"/><Relationship Id="rId348" Type="http://schemas.openxmlformats.org/officeDocument/2006/relationships/hyperlink" Target="https://www.pa.gov/agencies/pda/about-pda/boards-commissions/governors-invasive-species-council/pa-invasive-replace-ive-program" TargetMode="External"/><Relationship Id="rId555" Type="http://schemas.openxmlformats.org/officeDocument/2006/relationships/hyperlink" Target="https://law.justia.com/codes/maryland/environment/title-5/subtitle-9/" TargetMode="External"/><Relationship Id="rId762" Type="http://schemas.openxmlformats.org/officeDocument/2006/relationships/hyperlink" Target="https://uscode.house.gov/view.xhtml?req=granuleid:USC-2007-title33-section893a&amp;num=0&amp;edition=2007" TargetMode="External"/><Relationship Id="rId194" Type="http://schemas.openxmlformats.org/officeDocument/2006/relationships/hyperlink" Target="https://news.maryland.gov/mde/2020/04/22/board-of-public-works-approves-funding-for-clean-water-and-the-chesapeake-bay-65/" TargetMode="External"/><Relationship Id="rId208" Type="http://schemas.openxmlformats.org/officeDocument/2006/relationships/hyperlink" Target="https://dnr.maryland.gov/waters/bay/pages/sav/about.aspx" TargetMode="External"/><Relationship Id="rId415" Type="http://schemas.openxmlformats.org/officeDocument/2006/relationships/hyperlink" Target="https://www.pa.gov/agencies/dcnr/programs-and-services/grants/community-conservation-partnerships-program-grants" TargetMode="External"/><Relationship Id="rId622" Type="http://schemas.openxmlformats.org/officeDocument/2006/relationships/hyperlink" Target="https://mgaleg.maryland.gov/mgawebsite/laws/StatuteText?article=gnr&amp;section=8-301&amp;enactments=false" TargetMode="External"/><Relationship Id="rId261" Type="http://schemas.openxmlformats.org/officeDocument/2006/relationships/hyperlink" Target="https://www.pa.gov/agencies/dep/programs-and-services/water/bwrnsm/nonpoint-source/watershed-support/section-319-nps-grants" TargetMode="External"/><Relationship Id="rId499" Type="http://schemas.openxmlformats.org/officeDocument/2006/relationships/hyperlink" Target="https://law.lis.virginia.gov/vacodefull/title30/chapter36/" TargetMode="External"/><Relationship Id="rId56" Type="http://schemas.openxmlformats.org/officeDocument/2006/relationships/hyperlink" Target="https://habitat-tracker.chesapeakebay.net/" TargetMode="External"/><Relationship Id="rId359" Type="http://schemas.openxmlformats.org/officeDocument/2006/relationships/hyperlink" Target="https://gcc02.safelinks.protection.outlook.com/?url=https%3A%2F%2Fwww.fs.usda.gov%2Fmanaging-land%2Fforest-stewardship%2Fprogram&amp;data=05%7C02%7CBrzezinski.Sarah%40epa.gov%7Cbac795d6bbaa437ee2ba08df09e2ae5c%7C88b378b367484867acf976aacbeca6a7%7C0%7C0%7C639240541347445656%7CUnknown%7CTWFpbGZsb3d8eyJFbXB0eU1hcGkiOnRydWUsIlYiOiIwLjAuMDAwMCIsIlAiOiJXaW4zMiIsIkFOIjoiTWFpbCIsIldUIjoyfQ%3D%3D%7C0%7C%7C%7C&amp;sdata=rItzdbSDpvLj%2BV5SUeIPnM6XvtTTGNRsEZJQKMvf49o%3D&amp;reserved=0" TargetMode="External"/><Relationship Id="rId566" Type="http://schemas.openxmlformats.org/officeDocument/2006/relationships/hyperlink" Target="https://law.lis.virginia.gov/vacode/title28.2/chapter1/section28.2-104.1/" TargetMode="External"/><Relationship Id="rId121" Type="http://schemas.openxmlformats.org/officeDocument/2006/relationships/hyperlink" Target="https://www.youtube.com/watch?v=FOpkMslKHIQ" TargetMode="External"/><Relationship Id="rId219" Type="http://schemas.openxmlformats.org/officeDocument/2006/relationships/hyperlink" Target="https://dnr.maryland.gov/ccs/Pages/funding/trust-fund.aspx" TargetMode="External"/><Relationship Id="rId426" Type="http://schemas.openxmlformats.org/officeDocument/2006/relationships/hyperlink" Target="https://www.noaa.gov/office-education/bwet" TargetMode="External"/><Relationship Id="rId633" Type="http://schemas.openxmlformats.org/officeDocument/2006/relationships/hyperlink" Target="https://www.palegis.us/statutes/unconsolidated/law-information/view-statute?txtType=PDF&amp;SessYr=2004&amp;ActNum=0213.&amp;SessInd=0" TargetMode="External"/><Relationship Id="rId67" Type="http://schemas.openxmlformats.org/officeDocument/2006/relationships/hyperlink" Target="https://www.potomacriver.org/wp-content/uploads/2022/02/Stream-Health-in-the-Chesapeake-Bay-Watershed-2018-2023-Update.pdf" TargetMode="External"/><Relationship Id="rId272" Type="http://schemas.openxmlformats.org/officeDocument/2006/relationships/hyperlink" Target="https://doee.dc.gov/bags" TargetMode="External"/><Relationship Id="rId577" Type="http://schemas.openxmlformats.org/officeDocument/2006/relationships/hyperlink" Target="https://regs.maryland.gov/us/md/exec/comar/26.03.13" TargetMode="External"/><Relationship Id="rId700" Type="http://schemas.openxmlformats.org/officeDocument/2006/relationships/hyperlink" Target="https://law.justia.com/codes/maryland/2018/natural-resources/title-8/subtitle-7/section-8-707-d-1/" TargetMode="External"/><Relationship Id="rId132" Type="http://schemas.openxmlformats.org/officeDocument/2006/relationships/hyperlink" Target="https://gis.chesapeakebay.net/portal/home/item.html?id=f085c33e0fa64879829ed57027998ce1" TargetMode="External"/><Relationship Id="rId437" Type="http://schemas.openxmlformats.org/officeDocument/2006/relationships/hyperlink" Target="https://www.nfwf.org/programs/chesapeake-bay-stewardship-fund" TargetMode="External"/><Relationship Id="rId644" Type="http://schemas.openxmlformats.org/officeDocument/2006/relationships/hyperlink" Target="https://mgaleg.maryland.gov/mgawebsite/Laws/StatuteText?article=gnr&amp;section=8-1801&amp;enactments=false" TargetMode="External"/><Relationship Id="rId283" Type="http://schemas.openxmlformats.org/officeDocument/2006/relationships/hyperlink" Target="https://doee.dc.gov/reusedc" TargetMode="External"/><Relationship Id="rId490" Type="http://schemas.openxmlformats.org/officeDocument/2006/relationships/hyperlink" Target="https://mgaleg.maryland.gov/mgawebsite/Laws/StatuteText?article=gnr&amp;section=4-209&amp;enactments=false" TargetMode="External"/><Relationship Id="rId504" Type="http://schemas.openxmlformats.org/officeDocument/2006/relationships/hyperlink" Target="https://law.justia.com/codes/maryland/natural-resources/title-4/subtitle-5/section-4-501/" TargetMode="External"/><Relationship Id="rId711" Type="http://schemas.openxmlformats.org/officeDocument/2006/relationships/hyperlink" Target="https://regs.maryland.gov/us/md/exec/comar/01.01.2024.15" TargetMode="External"/><Relationship Id="rId78" Type="http://schemas.openxmlformats.org/officeDocument/2006/relationships/hyperlink" Target="https://www.epa.gov/chesapeake-bay-tmdl" TargetMode="External"/><Relationship Id="rId143" Type="http://schemas.openxmlformats.org/officeDocument/2006/relationships/hyperlink" Target="https://www.chesapeakebay.net/files/CBP-Report-Final-1-1.pdf" TargetMode="External"/><Relationship Id="rId350" Type="http://schemas.openxmlformats.org/officeDocument/2006/relationships/hyperlink" Target="https://dof.virginia.gov/land-water-protection/land-water-protection-landowner-assistance/financial-assistance-programs-protecting-water-quality/riparian-forests-for-landowners-program/" TargetMode="External"/><Relationship Id="rId588" Type="http://schemas.openxmlformats.org/officeDocument/2006/relationships/hyperlink" Target="https://code.wvlegislature.gov/22-11-30/" TargetMode="External"/><Relationship Id="rId9" Type="http://schemas.openxmlformats.org/officeDocument/2006/relationships/footnotes" Target="footnotes.xml"/><Relationship Id="rId210" Type="http://schemas.openxmlformats.org/officeDocument/2006/relationships/hyperlink" Target="https://www.chesapeakebay.net/what/programs/monitoring/sav-monitoring-program/tier-iii-sav-sentinel-site-program" TargetMode="External"/><Relationship Id="rId448" Type="http://schemas.openxmlformats.org/officeDocument/2006/relationships/hyperlink" Target="https://extension.psu.edu/dive-deeper-summit" TargetMode="External"/><Relationship Id="rId655" Type="http://schemas.openxmlformats.org/officeDocument/2006/relationships/hyperlink" Target="https://www.law.cornell.edu/uscode/text/33/1329" TargetMode="External"/><Relationship Id="rId294" Type="http://schemas.openxmlformats.org/officeDocument/2006/relationships/hyperlink" Target="https://dnrec.delaware.gov/water/resource-protection/water-quality-monitoring/" TargetMode="External"/><Relationship Id="rId308" Type="http://schemas.openxmlformats.org/officeDocument/2006/relationships/hyperlink" Target="https://agriculture.wv.gov/divisions/regulatory-and-environmental-affairs/environmental-programs-moorefield/" TargetMode="External"/><Relationship Id="rId515" Type="http://schemas.openxmlformats.org/officeDocument/2006/relationships/hyperlink" Target="https://law.justia.com/codes/maryland/natural-resources/title-4/subtitle-2/section-4-215/" TargetMode="External"/><Relationship Id="rId722" Type="http://schemas.openxmlformats.org/officeDocument/2006/relationships/hyperlink" Target="https://regs.maryland.gov/us/md/exec/comar/13A.04.17.01" TargetMode="External"/><Relationship Id="rId89" Type="http://schemas.openxmlformats.org/officeDocument/2006/relationships/hyperlink" Target="https://archive.chesapeakeprogress.com/charts/chesapeake-bay-tmdl" TargetMode="External"/><Relationship Id="rId154" Type="http://schemas.openxmlformats.org/officeDocument/2006/relationships/hyperlink" Target="https://coastalscience.noaa.gov/about/facilities/oxford/" TargetMode="External"/><Relationship Id="rId361" Type="http://schemas.openxmlformats.org/officeDocument/2006/relationships/hyperlink" Target="https://gcc02.safelinks.protection.outlook.com/?url=https%3A%2F%2Fwww.fsa.usda.gov%2Fresources%2Fconservation%2Fconservation-reserve-enhancement-program-crep&amp;data=05%7C02%7CBrzezinski.Sarah%40epa.gov%7C13e904b6758b4ef7174508df256c8f7a%7C88b378b367484867acf976aacbeca6a7%7C0%7C0%7C639270820346983605%7CUnknown%7CTWFpbGZsb3d8eyJFbXB0eU1hcGkiOnRydWUsIlYiOiIwLjAuMDAwMCIsIlAiOiJXaW4zMiIsIkFOIjoiTWFpbCIsIldUIjoyfQ%3D%3D%7C0%7C%7C%7C&amp;sdata=EO3GNrjdGSBIONL0sTCWR1hvdYu4uvMMMqaopUGXr8c%3D&amp;reserved=0" TargetMode="External"/><Relationship Id="rId599" Type="http://schemas.openxmlformats.org/officeDocument/2006/relationships/hyperlink" Target="https://www.nysenate.gov/legislation/laws/ENV/A17" TargetMode="External"/><Relationship Id="rId459" Type="http://schemas.openxmlformats.org/officeDocument/2006/relationships/hyperlink" Target="https://www.pa.gov/agencies/dep/programs-and-services/water/bureau-of-safe-drinking-water/operator-certification" TargetMode="External"/><Relationship Id="rId666" Type="http://schemas.openxmlformats.org/officeDocument/2006/relationships/hyperlink" Target="https://delcode.delaware.gov/title7/c075/index.html" TargetMode="External"/><Relationship Id="rId16" Type="http://schemas.openxmlformats.org/officeDocument/2006/relationships/hyperlink" Target="https://www.chesapeakebay.net/" TargetMode="External"/><Relationship Id="rId221" Type="http://schemas.openxmlformats.org/officeDocument/2006/relationships/hyperlink" Target="https://dnr.maryland.gov/ccs/Pages/Resilience-through-Restoration.aspx" TargetMode="External"/><Relationship Id="rId319" Type="http://schemas.openxmlformats.org/officeDocument/2006/relationships/hyperlink" Target="https://dnr.maryland.gov/Pages/whole-watershed-fund.aspx" TargetMode="External"/><Relationship Id="rId526" Type="http://schemas.openxmlformats.org/officeDocument/2006/relationships/hyperlink" Target="https://regs.maryland.gov/us/md/exec/comar/27.01.09.03" TargetMode="External"/><Relationship Id="rId733" Type="http://schemas.openxmlformats.org/officeDocument/2006/relationships/hyperlink" Target="https://regulations.delaware.gov/AdminCode/title14/501" TargetMode="External"/><Relationship Id="rId165" Type="http://schemas.openxmlformats.org/officeDocument/2006/relationships/hyperlink" Target="https://doee.dc.gov/service/wildlifeactionplan" TargetMode="External"/><Relationship Id="rId372" Type="http://schemas.openxmlformats.org/officeDocument/2006/relationships/hyperlink" Target="https://www.pa.gov/services/penndot/apply-for-land-use-and-transportation-planning-assistance-or-training-from-penndot" TargetMode="External"/><Relationship Id="rId677" Type="http://schemas.openxmlformats.org/officeDocument/2006/relationships/hyperlink" Target="https://law.lis.virginia.gov/vacodefull/title30/chapter36/" TargetMode="External"/><Relationship Id="rId232" Type="http://schemas.openxmlformats.org/officeDocument/2006/relationships/hyperlink" Target="https://www.nfwf.org/programs/innovative-nutrient-and-sediment-reduction-grants" TargetMode="External"/><Relationship Id="rId27" Type="http://schemas.openxmlformats.org/officeDocument/2006/relationships/hyperlink" Target="http://www.epa.gov/" TargetMode="External"/><Relationship Id="rId537" Type="http://schemas.openxmlformats.org/officeDocument/2006/relationships/hyperlink" Target="https://www.ecolex.org/fr/details/legislation/west-virginia-stream-partners-program-west-virginia-code-chapter-20-natural-resources-article-13-lex-faoc189152/" TargetMode="External"/><Relationship Id="rId744" Type="http://schemas.openxmlformats.org/officeDocument/2006/relationships/hyperlink" Target="https://law.lis.virginia.gov/vacodefull/title30/chapter36/" TargetMode="External"/><Relationship Id="rId80" Type="http://schemas.openxmlformats.org/officeDocument/2006/relationships/hyperlink" Target="https://www.chesapeakebay.net/who/group/healthy-landscapes-goal-team" TargetMode="External"/><Relationship Id="rId176" Type="http://schemas.openxmlformats.org/officeDocument/2006/relationships/hyperlink" Target="https://www.google.com/url?q=https%3A%2F%2Fwww.usace.army.mil%2FMissions%2FCivil-Works%2FContinuing-Authorities-Program%2FSection-206%2F" TargetMode="External"/><Relationship Id="rId383" Type="http://schemas.openxmlformats.org/officeDocument/2006/relationships/hyperlink" Target="https://dec.ny.gov/nature/open-space/grant-partnerships-land-trust-alliance" TargetMode="External"/><Relationship Id="rId590" Type="http://schemas.openxmlformats.org/officeDocument/2006/relationships/hyperlink" Target="https://mgaleg.maryland.gov/mgawebsite/laws/StatuteText?article=gnr&amp;section=8-301&amp;enactments=false" TargetMode="External"/><Relationship Id="rId604" Type="http://schemas.openxmlformats.org/officeDocument/2006/relationships/hyperlink" Target="https://code.wvlegislature.gov/16-1-9a/" TargetMode="External"/><Relationship Id="rId243" Type="http://schemas.openxmlformats.org/officeDocument/2006/relationships/hyperlink" Target="https://dnr.maryland.gov/ccs/pages/funding/trust-fund.aspx" TargetMode="External"/><Relationship Id="rId450" Type="http://schemas.openxmlformats.org/officeDocument/2006/relationships/hyperlink" Target="https://www.dcr.virginia.gov/environmental-education/funding-opportunities" TargetMode="External"/><Relationship Id="rId688" Type="http://schemas.openxmlformats.org/officeDocument/2006/relationships/hyperlink" Target="https://law.lis.virginia.gov/vacode/title62.1/chapter3.1/section62.1-44.15:75/" TargetMode="External"/><Relationship Id="rId38" Type="http://schemas.openxmlformats.org/officeDocument/2006/relationships/hyperlink" Target="https://www.chesapeakeprogress.com/" TargetMode="External"/><Relationship Id="rId103" Type="http://schemas.openxmlformats.org/officeDocument/2006/relationships/hyperlink" Target="https://chesapeaketrees.net/2024/07/12/urban-tree-supply-forum/" TargetMode="External"/><Relationship Id="rId310" Type="http://schemas.openxmlformats.org/officeDocument/2006/relationships/hyperlink" Target="https://www.epa.gov/water-pollution-control-section-106-grants" TargetMode="External"/><Relationship Id="rId548" Type="http://schemas.openxmlformats.org/officeDocument/2006/relationships/hyperlink" Target="https://law.lis.virginia.gov/vacodefull/title30/chapter36/" TargetMode="External"/><Relationship Id="rId755" Type="http://schemas.openxmlformats.org/officeDocument/2006/relationships/hyperlink" Target="https://law.lis.virginia.gov/vacode/title2.2/partC/section2.2-2037/" TargetMode="External"/><Relationship Id="rId91" Type="http://schemas.openxmlformats.org/officeDocument/2006/relationships/hyperlink" Target="https://baytrends.chesapeakebay.net/baytrendsmap/" TargetMode="External"/><Relationship Id="rId187" Type="http://schemas.openxmlformats.org/officeDocument/2006/relationships/hyperlink" Target="https://dnr.maryland.gov/fisheries/pages/management.aspx" TargetMode="External"/><Relationship Id="rId394" Type="http://schemas.openxmlformats.org/officeDocument/2006/relationships/hyperlink" Target="https://www.epa.gov/cwsrf" TargetMode="External"/><Relationship Id="rId408" Type="http://schemas.openxmlformats.org/officeDocument/2006/relationships/hyperlink" Target="https://dnrec.delaware.gov/watershed-stewardship/waterways/" TargetMode="External"/><Relationship Id="rId615" Type="http://schemas.openxmlformats.org/officeDocument/2006/relationships/hyperlink" Target="https://regs.maryland.gov/us/md/exec/comar/26.08.02" TargetMode="External"/><Relationship Id="rId254" Type="http://schemas.openxmlformats.org/officeDocument/2006/relationships/hyperlink" Target="https://www.pa.gov/agencies/dep/programs-and-services/water/clean-water" TargetMode="External"/><Relationship Id="rId699" Type="http://schemas.openxmlformats.org/officeDocument/2006/relationships/hyperlink" Target="https://law.justia.com/codes/maryland/natural-resources/title-5/subtitle-9/" TargetMode="External"/><Relationship Id="rId49" Type="http://schemas.openxmlformats.org/officeDocument/2006/relationships/hyperlink" Target="https://www.chesapeakebay.net/what/publications/classifying-healthy-brook-trout-watersheds" TargetMode="External"/><Relationship Id="rId114" Type="http://schemas.openxmlformats.org/officeDocument/2006/relationships/hyperlink" Target="https://www.chesapeakebay.net/files/Baseline-Local-Leadership-Survey-2022.pdf" TargetMode="External"/><Relationship Id="rId461" Type="http://schemas.openxmlformats.org/officeDocument/2006/relationships/hyperlink" Target="https://www.pa.gov/services/dcnr/apply-for-pennsylvania-outdoor-corp-jobs" TargetMode="External"/><Relationship Id="rId559" Type="http://schemas.openxmlformats.org/officeDocument/2006/relationships/hyperlink" Target="https://regs.maryland.gov/us/md/exec/comar/08.03.08" TargetMode="External"/><Relationship Id="rId766" Type="http://schemas.openxmlformats.org/officeDocument/2006/relationships/fontTable" Target="fontTable.xml"/><Relationship Id="rId198" Type="http://schemas.openxmlformats.org/officeDocument/2006/relationships/hyperlink" Target="https://www.pa.gov/agencies/pda/about-pda/boards-commissions/state-conservation-commission/agriculture-conservation-assistance-program" TargetMode="External"/><Relationship Id="rId321" Type="http://schemas.openxmlformats.org/officeDocument/2006/relationships/hyperlink" Target="https://efc.ny.gov/grg" TargetMode="External"/><Relationship Id="rId419" Type="http://schemas.openxmlformats.org/officeDocument/2006/relationships/hyperlink" Target="https://dnr.maryland.gov/pgc/pages/default.aspx" TargetMode="External"/><Relationship Id="rId626" Type="http://schemas.openxmlformats.org/officeDocument/2006/relationships/hyperlink" Target="https://www.law.cornell.edu/uscode/text/33/1329" TargetMode="External"/><Relationship Id="rId265" Type="http://schemas.openxmlformats.org/officeDocument/2006/relationships/hyperlink" Target="https://www.epa.gov/system/files/documents/2025-06/2025-cbpo-grant-guidance_rev.-may-2025.pdf" TargetMode="External"/><Relationship Id="rId472" Type="http://schemas.openxmlformats.org/officeDocument/2006/relationships/hyperlink" Target="https://law.lis.virginia.gov/vacodefull/title30/chapter36/" TargetMode="External"/><Relationship Id="rId125" Type="http://schemas.openxmlformats.org/officeDocument/2006/relationships/hyperlink" Target="https://www.chesapeakebay.net/files/documents/Chesapeake_Watershed_Local_Leadership_Development_Program.pdf" TargetMode="External"/><Relationship Id="rId332" Type="http://schemas.openxmlformats.org/officeDocument/2006/relationships/hyperlink" Target="https://agriculture.delaware.gov/forest-service/urban-and-community/" TargetMode="External"/><Relationship Id="rId637" Type="http://schemas.openxmlformats.org/officeDocument/2006/relationships/hyperlink" Target="https://www.palegis.us/statutes/unconsolidated/law-information/view-statute?txtType=HTM&amp;SessYr=1985&amp;ActNum=0025.&amp;SessInd=0" TargetMode="External"/><Relationship Id="rId276" Type="http://schemas.openxmlformats.org/officeDocument/2006/relationships/hyperlink" Target="https://doee.dc.gov/anacostia-sediments" TargetMode="External"/><Relationship Id="rId483" Type="http://schemas.openxmlformats.org/officeDocument/2006/relationships/hyperlink" Target="https://law.lis.virginia.gov/vacode/title29.1/chapter5/section29.1-506/" TargetMode="External"/><Relationship Id="rId690" Type="http://schemas.openxmlformats.org/officeDocument/2006/relationships/hyperlink" Target="https://law.lis.virginia.gov/vacode/title15.2/chapter18/section15.2-1804.1/" TargetMode="External"/><Relationship Id="rId704" Type="http://schemas.openxmlformats.org/officeDocument/2006/relationships/hyperlink" Target="https://law.lis.virginia.gov/vacodefull/title30/chapter36/" TargetMode="External"/><Relationship Id="rId40" Type="http://schemas.openxmlformats.org/officeDocument/2006/relationships/hyperlink" Target="https://www.chesapeakeprogress.com/" TargetMode="External"/><Relationship Id="rId136" Type="http://schemas.openxmlformats.org/officeDocument/2006/relationships/hyperlink" Target="https://www.census.gov/newsroom/blogs/random-samplings/2022/12/redefining-urban-areas-following-2020-census.html" TargetMode="External"/><Relationship Id="rId343" Type="http://schemas.openxmlformats.org/officeDocument/2006/relationships/hyperlink" Target="https://www.uppersusquehanna.org/usc-teams/buffer-team/trees-for-tributaries/" TargetMode="External"/><Relationship Id="rId550" Type="http://schemas.openxmlformats.org/officeDocument/2006/relationships/hyperlink" Target="https://www.palegis.us/statutes/unconsolidated/law-information/view-statute?txtType=HTM&amp;SessYr=1985&amp;ActNum=0025.&amp;SessInd=0" TargetMode="External"/><Relationship Id="rId203" Type="http://schemas.openxmlformats.org/officeDocument/2006/relationships/hyperlink" Target="https://www.nfwf.org/programs/innovative-nutrient-and-sediment-reduction-grants" TargetMode="External"/><Relationship Id="rId648" Type="http://schemas.openxmlformats.org/officeDocument/2006/relationships/hyperlink" Target="https://www.nysenate.gov/legislation/laws/RPT/480-A" TargetMode="External"/><Relationship Id="rId287" Type="http://schemas.openxmlformats.org/officeDocument/2006/relationships/hyperlink" Target="https://www.pa.gov/agencies/dep/programs-and-services/water/clean-water" TargetMode="External"/><Relationship Id="rId410" Type="http://schemas.openxmlformats.org/officeDocument/2006/relationships/hyperlink" Target="https://dnr.maryland.gov/boating/pages/grants.aspx" TargetMode="External"/><Relationship Id="rId494" Type="http://schemas.openxmlformats.org/officeDocument/2006/relationships/hyperlink" Target="https://pacodeandbulletin.gov/Display/pacode?file=/secure/pacode/data/025/chapter102/chap102toc.html&amp;d=reduce" TargetMode="External"/><Relationship Id="rId508" Type="http://schemas.openxmlformats.org/officeDocument/2006/relationships/hyperlink" Target="https://law.lis.virginia.gov/vacode/title29.1/chapter5/section29.1-532/" TargetMode="External"/><Relationship Id="rId715" Type="http://schemas.openxmlformats.org/officeDocument/2006/relationships/hyperlink" Target="https://law.lis.virginia.gov/vacode/title29.1/chapter1/section29.1-103/" TargetMode="External"/><Relationship Id="rId147" Type="http://schemas.openxmlformats.org/officeDocument/2006/relationships/hyperlink" Target="https://www.onetonline.org/link/summary/17-2081.00" TargetMode="External"/><Relationship Id="rId354" Type="http://schemas.openxmlformats.org/officeDocument/2006/relationships/hyperlink" Target="https://www.nfwf.org/programs/innovative-nutrient-and-sediment-reduction-grants" TargetMode="External"/><Relationship Id="rId51" Type="http://schemas.openxmlformats.org/officeDocument/2006/relationships/hyperlink" Target="https://aquaticbarriers.org/" TargetMode="External"/><Relationship Id="rId561" Type="http://schemas.openxmlformats.org/officeDocument/2006/relationships/hyperlink" Target="https://www.pacodeandbulletin.gov/Display/pacode?file=/secure/pacode/data/025/chapter105/chap105toc.html" TargetMode="External"/><Relationship Id="rId659" Type="http://schemas.openxmlformats.org/officeDocument/2006/relationships/hyperlink" Target="https://pacodeandbulletin.gov/Display/pacode?file=/secure/pacode/data/025/chapter102/chap102toc.html&amp;d=reduce" TargetMode="External"/><Relationship Id="rId214" Type="http://schemas.openxmlformats.org/officeDocument/2006/relationships/hyperlink" Target="https://www.epa.gov/cwsrf" TargetMode="External"/><Relationship Id="rId298" Type="http://schemas.openxmlformats.org/officeDocument/2006/relationships/hyperlink" Target="https://doee.dc.gov/stream-restoration" TargetMode="External"/><Relationship Id="rId421" Type="http://schemas.openxmlformats.org/officeDocument/2006/relationships/hyperlink" Target="https://pagatewaytogreen.org/environmental-literacy/pa-elit-network/" TargetMode="External"/><Relationship Id="rId519" Type="http://schemas.openxmlformats.org/officeDocument/2006/relationships/hyperlink" Target="https://law.lis.virginia.gov/vacodefull/title30/chapter36/" TargetMode="External"/><Relationship Id="rId158" Type="http://schemas.openxmlformats.org/officeDocument/2006/relationships/hyperlink" Target="https://dec.ny.gov/things-to-do/freshwater-fishing/fisheries-management-research/inland-trout-stream-management" TargetMode="External"/><Relationship Id="rId726" Type="http://schemas.openxmlformats.org/officeDocument/2006/relationships/hyperlink" Target="https://code.wvlegislature.gov/31-21-4/" TargetMode="External"/><Relationship Id="rId62" Type="http://schemas.openxmlformats.org/officeDocument/2006/relationships/hyperlink" Target="https://southeastaquatics.net/sarps-programs/aquatic-connectivity-program-act/act/virginia-act" TargetMode="External"/><Relationship Id="rId365" Type="http://schemas.openxmlformats.org/officeDocument/2006/relationships/hyperlink" Target="https://stateplanning.delaware.gov/" TargetMode="External"/><Relationship Id="rId572" Type="http://schemas.openxmlformats.org/officeDocument/2006/relationships/hyperlink" Target="https://www.palegis.us/statutes/unconsolidated/law-information/view-statute?txtType=HTM&amp;SessYr=1985&amp;ActNum=0025.&amp;SessInd=0" TargetMode="External"/><Relationship Id="rId225" Type="http://schemas.openxmlformats.org/officeDocument/2006/relationships/hyperlink" Target="https://www.pa.gov/agencies/dep/programs-and-services/water/bwrnsm/bay-restoration/healthy-waters-pa/countywide-action-plans" TargetMode="External"/><Relationship Id="rId432" Type="http://schemas.openxmlformats.org/officeDocument/2006/relationships/hyperlink" Target="https://extension.psu.edu/programs/watershed-stewards" TargetMode="External"/><Relationship Id="rId737" Type="http://schemas.openxmlformats.org/officeDocument/2006/relationships/hyperlink" Target="https://regs.maryland.gov/us/md/exec/comar/13A.04.17" TargetMode="External"/><Relationship Id="rId73" Type="http://schemas.openxmlformats.org/officeDocument/2006/relationships/hyperlink" Target="https://www.chesapeakebay.net/who/group/sav-workgroup" TargetMode="External"/><Relationship Id="rId169" Type="http://schemas.openxmlformats.org/officeDocument/2006/relationships/hyperlink" Target="https://www.pa.gov/agencies/dep/programs-and-services/mining/abandoned-mine-reclamation/aml" TargetMode="External"/><Relationship Id="rId376" Type="http://schemas.openxmlformats.org/officeDocument/2006/relationships/hyperlink" Target="https://www.google.com/url?q=https%3A%2F%2Fwww.usace.army.mil%2FMissions%2FCivil-Works%2FPlanning-Assistance-to-States%2F" TargetMode="External"/><Relationship Id="rId583" Type="http://schemas.openxmlformats.org/officeDocument/2006/relationships/hyperlink" Target="https://pacodeandbulletin.gov/Display/pacode?file=/secure/pacode/data/025/chapter102/chap102toc.html&amp;d=reduce"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5" Type="http://schemas.openxmlformats.org/officeDocument/2006/relationships/chartUserShapes" Target="../drawings/drawing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5" Type="http://schemas.openxmlformats.org/officeDocument/2006/relationships/chartUserShapes" Target="../drawings/drawing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5" Type="http://schemas.openxmlformats.org/officeDocument/2006/relationships/chartUserShapes" Target="../drawings/drawing3.xml"/><Relationship Id="rId4"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0" i="0" u="none" strike="noStrike" kern="1200" spc="0" baseline="0">
                <a:solidFill>
                  <a:schemeClr val="tx1">
                    <a:lumMod val="65000"/>
                    <a:lumOff val="35000"/>
                  </a:schemeClr>
                </a:solidFill>
                <a:latin typeface="+mn-lt"/>
                <a:ea typeface="+mn-ea"/>
                <a:cs typeface="+mn-cs"/>
              </a:defRPr>
            </a:pPr>
            <a:r>
              <a:rPr lang="en-US"/>
              <a:t> Community Tree Planting BMPs Reported by Jurisdiction (cumulative acres)</a:t>
            </a:r>
          </a:p>
        </c:rich>
      </c:tx>
      <c:overlay val="0"/>
      <c:spPr>
        <a:noFill/>
        <a:ln>
          <a:noFill/>
        </a:ln>
        <a:effectLst/>
      </c:spPr>
      <c:txPr>
        <a:bodyPr rot="0" spcFirstLastPara="1" vertOverflow="ellipsis" vert="horz" wrap="square" anchor="ctr" anchorCtr="1"/>
        <a:lstStyle/>
        <a:p>
          <a:pPr>
            <a:defRPr sz="96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830260141532942"/>
          <c:y val="0.13028877162830907"/>
          <c:w val="0.81217568689989705"/>
          <c:h val="0.70580041905670454"/>
        </c:manualLayout>
      </c:layout>
      <c:barChart>
        <c:barDir val="col"/>
        <c:grouping val="stacked"/>
        <c:varyColors val="0"/>
        <c:ser>
          <c:idx val="6"/>
          <c:order val="0"/>
          <c:tx>
            <c:strRef>
              <c:f>'Urban Tree Planting BMPs'!$H$41</c:f>
              <c:strCache>
                <c:ptCount val="1"/>
                <c:pt idx="0">
                  <c:v>WV</c:v>
                </c:pt>
              </c:strCache>
            </c:strRef>
          </c:tx>
          <c:spPr>
            <a:solidFill>
              <a:srgbClr val="002060"/>
            </a:solidFill>
            <a:ln>
              <a:noFill/>
            </a:ln>
            <a:effectLst/>
          </c:spPr>
          <c:invertIfNegative val="0"/>
          <c:cat>
            <c:numRef>
              <c:f>'Urban Tree Planting BMPs'!$A$42:$A$52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'Urban Tree Planting BMPs'!$H$42:$H$52</c:f>
              <c:numCache>
                <c:formatCode>_(* #,##0.0_);_(* \(#,##0.0\);_(* "-"??_);_(@_)</c:formatCode>
                <c:ptCount val="11"/>
                <c:pt idx="0">
                  <c:v>4.626666666600002</c:v>
                </c:pt>
                <c:pt idx="1">
                  <c:v>13.776666666600015</c:v>
                </c:pt>
                <c:pt idx="2">
                  <c:v>19.62666666669999</c:v>
                </c:pt>
                <c:pt idx="3">
                  <c:v>22.453333333399996</c:v>
                </c:pt>
                <c:pt idx="4">
                  <c:v>26.396666666800002</c:v>
                </c:pt>
                <c:pt idx="5">
                  <c:v>30.790000000000006</c:v>
                </c:pt>
                <c:pt idx="6">
                  <c:v>31.763333333200009</c:v>
                </c:pt>
                <c:pt idx="7">
                  <c:v>33.369999999599997</c:v>
                </c:pt>
                <c:pt idx="8">
                  <c:v>37.646666705096571</c:v>
                </c:pt>
                <c:pt idx="9">
                  <c:v>41.086666928184975</c:v>
                </c:pt>
                <c:pt idx="10">
                  <c:v>45.156666928482998</c:v>
                </c:pt>
              </c:numCache>
            </c:numRef>
          </c:val>
          <c:extLst>
            <c:ext xmlns:c16="http://schemas.microsoft.com/office/drawing/2014/chart" uri="{C3380CC4-5D6E-409C-BE32-E72D297353CC}">
              <c16:uniqueId val="{00000000-A76A-4C01-B249-76DBC8DE5AFA}"/>
            </c:ext>
          </c:extLst>
        </c:ser>
        <c:ser>
          <c:idx val="5"/>
          <c:order val="1"/>
          <c:tx>
            <c:strRef>
              <c:f>'Urban Tree Planting BMPs'!$G$41</c:f>
              <c:strCache>
                <c:ptCount val="1"/>
                <c:pt idx="0">
                  <c:v>VA</c:v>
                </c:pt>
              </c:strCache>
            </c:strRef>
          </c:tx>
          <c:spPr>
            <a:solidFill>
              <a:schemeClr val="accent1"/>
            </a:solidFill>
            <a:ln>
              <a:noFill/>
            </a:ln>
            <a:effectLst/>
          </c:spPr>
          <c:invertIfNegative val="0"/>
          <c:cat>
            <c:numRef>
              <c:f>'Urban Tree Planting BMPs'!$A$42:$A$52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'Urban Tree Planting BMPs'!$G$42:$G$52</c:f>
              <c:numCache>
                <c:formatCode>_(* #,##0.0_);_(* \(#,##0.0\);_(* "-"??_);_(@_)</c:formatCode>
                <c:ptCount val="11"/>
                <c:pt idx="0">
                  <c:v>46.549964967762861</c:v>
                </c:pt>
                <c:pt idx="1">
                  <c:v>87.34318706347949</c:v>
                </c:pt>
                <c:pt idx="2">
                  <c:v>138.16298266246008</c:v>
                </c:pt>
                <c:pt idx="3">
                  <c:v>205.59694817024962</c:v>
                </c:pt>
                <c:pt idx="4">
                  <c:v>273.51663463786269</c:v>
                </c:pt>
                <c:pt idx="5">
                  <c:v>296.88164003451976</c:v>
                </c:pt>
                <c:pt idx="6">
                  <c:v>318.51597344249291</c:v>
                </c:pt>
                <c:pt idx="7">
                  <c:v>445.00990903242604</c:v>
                </c:pt>
                <c:pt idx="8">
                  <c:v>586.0073116346199</c:v>
                </c:pt>
                <c:pt idx="9">
                  <c:v>821.51262952590048</c:v>
                </c:pt>
                <c:pt idx="10">
                  <c:v>1045.994273802226</c:v>
                </c:pt>
              </c:numCache>
            </c:numRef>
          </c:val>
          <c:extLst>
            <c:ext xmlns:c16="http://schemas.microsoft.com/office/drawing/2014/chart" uri="{C3380CC4-5D6E-409C-BE32-E72D297353CC}">
              <c16:uniqueId val="{00000001-A76A-4C01-B249-76DBC8DE5AFA}"/>
            </c:ext>
          </c:extLst>
        </c:ser>
        <c:ser>
          <c:idx val="4"/>
          <c:order val="2"/>
          <c:tx>
            <c:strRef>
              <c:f>'Urban Tree Planting BMPs'!$F$41</c:f>
              <c:strCache>
                <c:ptCount val="1"/>
                <c:pt idx="0">
                  <c:v>PA</c:v>
                </c:pt>
              </c:strCache>
            </c:strRef>
          </c:tx>
          <c:spPr>
            <a:solidFill>
              <a:schemeClr val="accent2"/>
            </a:solidFill>
            <a:ln>
              <a:noFill/>
            </a:ln>
            <a:effectLst/>
          </c:spPr>
          <c:invertIfNegative val="0"/>
          <c:cat>
            <c:numRef>
              <c:f>'Urban Tree Planting BMPs'!$A$42:$A$52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'Urban Tree Planting BMPs'!$F$42:$F$52</c:f>
              <c:numCache>
                <c:formatCode>_(* #,##0.0_);_(* \(#,##0.0\);_(* "-"??_);_(@_)</c:formatCode>
                <c:ptCount val="11"/>
                <c:pt idx="0">
                  <c:v>198.89906770381828</c:v>
                </c:pt>
                <c:pt idx="1">
                  <c:v>245.3147996343817</c:v>
                </c:pt>
                <c:pt idx="2">
                  <c:v>245.34542691236703</c:v>
                </c:pt>
                <c:pt idx="3">
                  <c:v>336.41690706459741</c:v>
                </c:pt>
                <c:pt idx="4">
                  <c:v>367.88033016587684</c:v>
                </c:pt>
                <c:pt idx="5">
                  <c:v>604.25576242906891</c:v>
                </c:pt>
                <c:pt idx="6">
                  <c:v>870.27266739884908</c:v>
                </c:pt>
                <c:pt idx="7">
                  <c:v>915.46696447367526</c:v>
                </c:pt>
                <c:pt idx="8">
                  <c:v>1070.8625419247085</c:v>
                </c:pt>
                <c:pt idx="9">
                  <c:v>1199.5287514413801</c:v>
                </c:pt>
                <c:pt idx="10">
                  <c:v>5041.3855209441863</c:v>
                </c:pt>
              </c:numCache>
            </c:numRef>
          </c:val>
          <c:extLst>
            <c:ext xmlns:c16="http://schemas.microsoft.com/office/drawing/2014/chart" uri="{C3380CC4-5D6E-409C-BE32-E72D297353CC}">
              <c16:uniqueId val="{00000002-A76A-4C01-B249-76DBC8DE5AFA}"/>
            </c:ext>
          </c:extLst>
        </c:ser>
        <c:ser>
          <c:idx val="3"/>
          <c:order val="3"/>
          <c:tx>
            <c:strRef>
              <c:f>'Urban Tree Planting BMPs'!$E$41</c:f>
              <c:strCache>
                <c:ptCount val="1"/>
                <c:pt idx="0">
                  <c:v>NY</c:v>
                </c:pt>
              </c:strCache>
            </c:strRef>
          </c:tx>
          <c:spPr>
            <a:solidFill>
              <a:srgbClr val="92D050"/>
            </a:solidFill>
            <a:ln>
              <a:noFill/>
            </a:ln>
            <a:effectLst/>
          </c:spPr>
          <c:invertIfNegative val="0"/>
          <c:cat>
            <c:numRef>
              <c:f>'Urban Tree Planting BMPs'!$A$42:$A$52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'Urban Tree Planting BMPs'!$E$42:$E$52</c:f>
              <c:numCache>
                <c:formatCode>0</c:formatCode>
                <c:ptCount val="11"/>
                <c:pt idx="0">
                  <c:v>0</c:v>
                </c:pt>
                <c:pt idx="1">
                  <c:v>0</c:v>
                </c:pt>
                <c:pt idx="2" formatCode="_(* #,##0.0_);_(* \(#,##0.0\);_(* &quot;-&quot;??_);_(@_)">
                  <c:v>3.94</c:v>
                </c:pt>
                <c:pt idx="3" formatCode="_(* #,##0.0_);_(* \(#,##0.0\);_(* &quot;-&quot;??_);_(@_)">
                  <c:v>3.94</c:v>
                </c:pt>
                <c:pt idx="4" formatCode="_(* #,##0.0_);_(* \(#,##0.0\);_(* &quot;-&quot;??_);_(@_)">
                  <c:v>14.94</c:v>
                </c:pt>
                <c:pt idx="5" formatCode="_(* #,##0.0_);_(* \(#,##0.0\);_(* &quot;-&quot;??_);_(@_)">
                  <c:v>36.54</c:v>
                </c:pt>
                <c:pt idx="6" formatCode="_(* #,##0.0_);_(* \(#,##0.0\);_(* &quot;-&quot;??_);_(@_)">
                  <c:v>39.229999999999983</c:v>
                </c:pt>
                <c:pt idx="7" formatCode="_(* #,##0.0_);_(* \(#,##0.0\);_(* &quot;-&quot;??_);_(@_)">
                  <c:v>40.179999999899991</c:v>
                </c:pt>
                <c:pt idx="8" formatCode="_(* #,##0.0_);_(* \(#,##0.0\);_(* &quot;-&quot;??_);_(@_)">
                  <c:v>53.616666607756713</c:v>
                </c:pt>
                <c:pt idx="9" formatCode="_(* #,##0.0_);_(* \(#,##0.0\);_(* &quot;-&quot;??_);_(@_)">
                  <c:v>88.123333286386767</c:v>
                </c:pt>
                <c:pt idx="10" formatCode="_(* #,##0.0_);_(* \(#,##0.0\);_(* &quot;-&quot;??_);_(@_)">
                  <c:v>112.02333332401217</c:v>
                </c:pt>
              </c:numCache>
            </c:numRef>
          </c:val>
          <c:extLst>
            <c:ext xmlns:c16="http://schemas.microsoft.com/office/drawing/2014/chart" uri="{C3380CC4-5D6E-409C-BE32-E72D297353CC}">
              <c16:uniqueId val="{00000003-A76A-4C01-B249-76DBC8DE5AFA}"/>
            </c:ext>
          </c:extLst>
        </c:ser>
        <c:ser>
          <c:idx val="2"/>
          <c:order val="4"/>
          <c:tx>
            <c:strRef>
              <c:f>'Urban Tree Planting BMPs'!$D$41</c:f>
              <c:strCache>
                <c:ptCount val="1"/>
                <c:pt idx="0">
                  <c:v>MD</c:v>
                </c:pt>
              </c:strCache>
            </c:strRef>
          </c:tx>
          <c:spPr>
            <a:solidFill>
              <a:srgbClr val="FFC000"/>
            </a:solidFill>
            <a:ln>
              <a:noFill/>
            </a:ln>
            <a:effectLst/>
          </c:spPr>
          <c:invertIfNegative val="0"/>
          <c:cat>
            <c:numRef>
              <c:f>'Urban Tree Planting BMPs'!$A$42:$A$52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'Urban Tree Planting BMPs'!$D$42:$D$52</c:f>
              <c:numCache>
                <c:formatCode>_(* #,##0.0_);_(* \(#,##0.0\);_(* "-"??_);_(@_)</c:formatCode>
                <c:ptCount val="11"/>
                <c:pt idx="0">
                  <c:v>624.42107000000033</c:v>
                </c:pt>
                <c:pt idx="1">
                  <c:v>1470.2524500000013</c:v>
                </c:pt>
                <c:pt idx="2">
                  <c:v>2935.0708499999996</c:v>
                </c:pt>
                <c:pt idx="3">
                  <c:v>4537.3438767400858</c:v>
                </c:pt>
                <c:pt idx="4">
                  <c:v>5516.2485167400755</c:v>
                </c:pt>
                <c:pt idx="5">
                  <c:v>6172.1314367400755</c:v>
                </c:pt>
                <c:pt idx="6">
                  <c:v>6358.9204491106902</c:v>
                </c:pt>
                <c:pt idx="7">
                  <c:v>6501.0046491106914</c:v>
                </c:pt>
                <c:pt idx="8">
                  <c:v>6609.5946226765118</c:v>
                </c:pt>
                <c:pt idx="9">
                  <c:v>8739.2392778968551</c:v>
                </c:pt>
                <c:pt idx="10">
                  <c:v>10356.507787404</c:v>
                </c:pt>
              </c:numCache>
            </c:numRef>
          </c:val>
          <c:extLst>
            <c:ext xmlns:c16="http://schemas.microsoft.com/office/drawing/2014/chart" uri="{C3380CC4-5D6E-409C-BE32-E72D297353CC}">
              <c16:uniqueId val="{00000004-A76A-4C01-B249-76DBC8DE5AFA}"/>
            </c:ext>
          </c:extLst>
        </c:ser>
        <c:ser>
          <c:idx val="1"/>
          <c:order val="5"/>
          <c:tx>
            <c:strRef>
              <c:f>'Urban Tree Planting BMPs'!$C$41</c:f>
              <c:strCache>
                <c:ptCount val="1"/>
                <c:pt idx="0">
                  <c:v>DC</c:v>
                </c:pt>
              </c:strCache>
            </c:strRef>
          </c:tx>
          <c:spPr>
            <a:solidFill>
              <a:srgbClr val="9966FF"/>
            </a:solidFill>
            <a:ln>
              <a:noFill/>
            </a:ln>
            <a:effectLst/>
          </c:spPr>
          <c:invertIfNegative val="0"/>
          <c:cat>
            <c:numRef>
              <c:f>'Urban Tree Planting BMPs'!$A$42:$A$52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'Urban Tree Planting BMPs'!$C$42:$C$52</c:f>
              <c:numCache>
                <c:formatCode>_(* #,##0.0_);_(* \(#,##0.0\);_(* "-"??_);_(@_)</c:formatCode>
                <c:ptCount val="11"/>
                <c:pt idx="0">
                  <c:v>40.493333331900004</c:v>
                </c:pt>
                <c:pt idx="1">
                  <c:v>91.436666663000068</c:v>
                </c:pt>
                <c:pt idx="2">
                  <c:v>126.82999998839992</c:v>
                </c:pt>
                <c:pt idx="3">
                  <c:v>170.0299999834991</c:v>
                </c:pt>
                <c:pt idx="4">
                  <c:v>223.03333331570005</c:v>
                </c:pt>
                <c:pt idx="5">
                  <c:v>273.41999998200015</c:v>
                </c:pt>
                <c:pt idx="6">
                  <c:v>321.21999998049989</c:v>
                </c:pt>
                <c:pt idx="7">
                  <c:v>358.66333331349983</c:v>
                </c:pt>
                <c:pt idx="8">
                  <c:v>382.93166700839703</c:v>
                </c:pt>
                <c:pt idx="9">
                  <c:v>418.40166955648107</c:v>
                </c:pt>
                <c:pt idx="10">
                  <c:v>449.08500304233468</c:v>
                </c:pt>
              </c:numCache>
            </c:numRef>
          </c:val>
          <c:extLst>
            <c:ext xmlns:c16="http://schemas.microsoft.com/office/drawing/2014/chart" uri="{C3380CC4-5D6E-409C-BE32-E72D297353CC}">
              <c16:uniqueId val="{00000005-A76A-4C01-B249-76DBC8DE5AFA}"/>
            </c:ext>
          </c:extLst>
        </c:ser>
        <c:ser>
          <c:idx val="0"/>
          <c:order val="6"/>
          <c:tx>
            <c:strRef>
              <c:f>'Urban Tree Planting BMPs'!$B$41</c:f>
              <c:strCache>
                <c:ptCount val="1"/>
                <c:pt idx="0">
                  <c:v>DE</c:v>
                </c:pt>
              </c:strCache>
            </c:strRef>
          </c:tx>
          <c:spPr>
            <a:solidFill>
              <a:srgbClr val="0070C0"/>
            </a:solidFill>
            <a:ln>
              <a:noFill/>
            </a:ln>
            <a:effectLst/>
          </c:spPr>
          <c:invertIfNegative val="0"/>
          <c:cat>
            <c:numRef>
              <c:f>'Urban Tree Planting BMPs'!$A$42:$A$52</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'Urban Tree Planting BMPs'!$B$42:$B$52</c:f>
              <c:numCache>
                <c:formatCode>_(* #,##0.0_);_(* \(#,##0.0\);_(* "-"??_);_(@_)</c:formatCode>
                <c:ptCount val="11"/>
                <c:pt idx="0">
                  <c:v>2.1133333332999995</c:v>
                </c:pt>
                <c:pt idx="1">
                  <c:v>3.1166666666000009</c:v>
                </c:pt>
                <c:pt idx="2">
                  <c:v>3.3633333331999995</c:v>
                </c:pt>
                <c:pt idx="3">
                  <c:v>3.8733333332000002</c:v>
                </c:pt>
                <c:pt idx="4">
                  <c:v>6.1063333331999985</c:v>
                </c:pt>
                <c:pt idx="5">
                  <c:v>9.0399999998999991</c:v>
                </c:pt>
                <c:pt idx="6">
                  <c:v>13.284370136618261</c:v>
                </c:pt>
                <c:pt idx="7">
                  <c:v>13.729110087392245</c:v>
                </c:pt>
                <c:pt idx="8">
                  <c:v>21.465607973512427</c:v>
                </c:pt>
                <c:pt idx="9">
                  <c:v>31.642159420289126</c:v>
                </c:pt>
                <c:pt idx="10">
                  <c:v>32.297929975189057</c:v>
                </c:pt>
              </c:numCache>
            </c:numRef>
          </c:val>
          <c:extLst>
            <c:ext xmlns:c16="http://schemas.microsoft.com/office/drawing/2014/chart" uri="{C3380CC4-5D6E-409C-BE32-E72D297353CC}">
              <c16:uniqueId val="{00000006-A76A-4C01-B249-76DBC8DE5AFA}"/>
            </c:ext>
          </c:extLst>
        </c:ser>
        <c:dLbls>
          <c:showLegendKey val="0"/>
          <c:showVal val="0"/>
          <c:showCatName val="0"/>
          <c:showSerName val="0"/>
          <c:showPercent val="0"/>
          <c:showBubbleSize val="0"/>
        </c:dLbls>
        <c:gapWidth val="150"/>
        <c:overlap val="100"/>
        <c:axId val="739330495"/>
        <c:axId val="840131679"/>
      </c:barChart>
      <c:catAx>
        <c:axId val="7393304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840131679"/>
        <c:crosses val="autoZero"/>
        <c:auto val="1"/>
        <c:lblAlgn val="ctr"/>
        <c:lblOffset val="100"/>
        <c:noMultiLvlLbl val="0"/>
      </c:catAx>
      <c:valAx>
        <c:axId val="840131679"/>
        <c:scaling>
          <c:orientation val="minMax"/>
          <c:max val="45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r>
                  <a:rPr lang="en-US"/>
                  <a:t>Acres</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title>
        <c:numFmt formatCode="_(* #,##0_);_(* \(#,##0\);_(* &quot;-&quot;_);_(@_)"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739330495"/>
        <c:crosses val="autoZero"/>
        <c:crossBetween val="between"/>
      </c:valAx>
      <c:spPr>
        <a:noFill/>
        <a:ln>
          <a:noFill/>
        </a:ln>
        <a:effectLst/>
      </c:spPr>
    </c:plotArea>
    <c:legend>
      <c:legendPos val="b"/>
      <c:layout>
        <c:manualLayout>
          <c:xMode val="edge"/>
          <c:yMode val="edge"/>
          <c:x val="0.36547061364164923"/>
          <c:y val="0.93546890603231869"/>
          <c:w val="0.29606299212598425"/>
          <c:h val="6.0920986690643095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externalData r:id="rId4">
    <c:autoUpdate val="0"/>
  </c:externalData>
  <c:userShapes r:id="rId5"/>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0" i="0" u="none" strike="noStrike" kern="1200" spc="0" baseline="0">
                <a:solidFill>
                  <a:schemeClr val="tx1">
                    <a:lumMod val="65000"/>
                    <a:lumOff val="35000"/>
                  </a:schemeClr>
                </a:solidFill>
                <a:latin typeface="+mn-lt"/>
                <a:ea typeface="+mn-ea"/>
                <a:cs typeface="+mn-cs"/>
              </a:defRPr>
            </a:pPr>
            <a:r>
              <a:rPr lang="en-US"/>
              <a:t>Annual Riparian Forest Buffer planting in acres</a:t>
            </a:r>
          </a:p>
        </c:rich>
      </c:tx>
      <c:overlay val="0"/>
      <c:spPr>
        <a:noFill/>
        <a:ln>
          <a:noFill/>
        </a:ln>
        <a:effectLst/>
      </c:spPr>
      <c:txPr>
        <a:bodyPr rot="0" spcFirstLastPara="1" vertOverflow="ellipsis" vert="horz" wrap="square" anchor="ctr" anchorCtr="1"/>
        <a:lstStyle/>
        <a:p>
          <a:pPr>
            <a:defRPr sz="96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'Forestry BMPs'!$B$38</c:f>
              <c:strCache>
                <c:ptCount val="1"/>
                <c:pt idx="0">
                  <c:v>DE</c:v>
                </c:pt>
              </c:strCache>
            </c:strRef>
          </c:tx>
          <c:spPr>
            <a:solidFill>
              <a:schemeClr val="accent1"/>
            </a:solidFill>
            <a:ln>
              <a:noFill/>
            </a:ln>
            <a:effectLst/>
          </c:spPr>
          <c:invertIfNegative val="0"/>
          <c:cat>
            <c:numRef>
              <c:f>'Forestry BMPs'!$C$37:$J$37</c:f>
              <c:numCache>
                <c:formatCode>General</c:formatCode>
                <c:ptCount val="8"/>
                <c:pt idx="0">
                  <c:v>2017</c:v>
                </c:pt>
                <c:pt idx="1">
                  <c:v>2018</c:v>
                </c:pt>
                <c:pt idx="2">
                  <c:v>2019</c:v>
                </c:pt>
                <c:pt idx="3">
                  <c:v>2020</c:v>
                </c:pt>
                <c:pt idx="4">
                  <c:v>2021</c:v>
                </c:pt>
                <c:pt idx="5">
                  <c:v>2022</c:v>
                </c:pt>
                <c:pt idx="6">
                  <c:v>2023</c:v>
                </c:pt>
                <c:pt idx="7">
                  <c:v>2024</c:v>
                </c:pt>
              </c:numCache>
            </c:numRef>
          </c:cat>
          <c:val>
            <c:numRef>
              <c:f>'Forestry BMPs'!$C$38:$J$38</c:f>
              <c:numCache>
                <c:formatCode>General</c:formatCode>
                <c:ptCount val="8"/>
                <c:pt idx="0">
                  <c:v>0</c:v>
                </c:pt>
                <c:pt idx="1">
                  <c:v>0.24700857128482312</c:v>
                </c:pt>
                <c:pt idx="2">
                  <c:v>0.33487795771452511</c:v>
                </c:pt>
                <c:pt idx="3">
                  <c:v>0.35982140005489782</c:v>
                </c:pt>
                <c:pt idx="4">
                  <c:v>0.35717153055065864</c:v>
                </c:pt>
                <c:pt idx="5">
                  <c:v>1.8462220791420805</c:v>
                </c:pt>
                <c:pt idx="6">
                  <c:v>1.81</c:v>
                </c:pt>
                <c:pt idx="7">
                  <c:v>1.94</c:v>
                </c:pt>
              </c:numCache>
            </c:numRef>
          </c:val>
          <c:extLst>
            <c:ext xmlns:c16="http://schemas.microsoft.com/office/drawing/2014/chart" uri="{C3380CC4-5D6E-409C-BE32-E72D297353CC}">
              <c16:uniqueId val="{00000000-9737-4472-AE86-B2570240911A}"/>
            </c:ext>
          </c:extLst>
        </c:ser>
        <c:ser>
          <c:idx val="1"/>
          <c:order val="1"/>
          <c:tx>
            <c:strRef>
              <c:f>'Forestry BMPs'!$B$39</c:f>
              <c:strCache>
                <c:ptCount val="1"/>
                <c:pt idx="0">
                  <c:v>MD</c:v>
                </c:pt>
              </c:strCache>
            </c:strRef>
          </c:tx>
          <c:spPr>
            <a:solidFill>
              <a:schemeClr val="accent2"/>
            </a:solidFill>
            <a:ln>
              <a:noFill/>
            </a:ln>
            <a:effectLst/>
          </c:spPr>
          <c:invertIfNegative val="0"/>
          <c:cat>
            <c:numRef>
              <c:f>'Forestry BMPs'!$C$37:$J$37</c:f>
              <c:numCache>
                <c:formatCode>General</c:formatCode>
                <c:ptCount val="8"/>
                <c:pt idx="0">
                  <c:v>2017</c:v>
                </c:pt>
                <c:pt idx="1">
                  <c:v>2018</c:v>
                </c:pt>
                <c:pt idx="2">
                  <c:v>2019</c:v>
                </c:pt>
                <c:pt idx="3">
                  <c:v>2020</c:v>
                </c:pt>
                <c:pt idx="4">
                  <c:v>2021</c:v>
                </c:pt>
                <c:pt idx="5">
                  <c:v>2022</c:v>
                </c:pt>
                <c:pt idx="6">
                  <c:v>2023</c:v>
                </c:pt>
                <c:pt idx="7">
                  <c:v>2024</c:v>
                </c:pt>
              </c:numCache>
            </c:numRef>
          </c:cat>
          <c:val>
            <c:numRef>
              <c:f>'Forestry BMPs'!$C$39:$J$39</c:f>
              <c:numCache>
                <c:formatCode>General</c:formatCode>
                <c:ptCount val="8"/>
                <c:pt idx="0">
                  <c:v>202</c:v>
                </c:pt>
                <c:pt idx="1">
                  <c:v>405.03919494945524</c:v>
                </c:pt>
                <c:pt idx="2">
                  <c:v>449.39342964639286</c:v>
                </c:pt>
                <c:pt idx="3">
                  <c:v>334.32</c:v>
                </c:pt>
                <c:pt idx="4">
                  <c:v>281.36096406533625</c:v>
                </c:pt>
                <c:pt idx="5">
                  <c:v>460.38778384652232</c:v>
                </c:pt>
                <c:pt idx="6">
                  <c:v>491.65371832510004</c:v>
                </c:pt>
                <c:pt idx="7">
                  <c:v>448.00559762302515</c:v>
                </c:pt>
              </c:numCache>
            </c:numRef>
          </c:val>
          <c:extLst>
            <c:ext xmlns:c16="http://schemas.microsoft.com/office/drawing/2014/chart" uri="{C3380CC4-5D6E-409C-BE32-E72D297353CC}">
              <c16:uniqueId val="{00000001-9737-4472-AE86-B2570240911A}"/>
            </c:ext>
          </c:extLst>
        </c:ser>
        <c:ser>
          <c:idx val="2"/>
          <c:order val="2"/>
          <c:tx>
            <c:strRef>
              <c:f>'Forestry BMPs'!$B$40</c:f>
              <c:strCache>
                <c:ptCount val="1"/>
                <c:pt idx="0">
                  <c:v>NY</c:v>
                </c:pt>
              </c:strCache>
            </c:strRef>
          </c:tx>
          <c:spPr>
            <a:solidFill>
              <a:schemeClr val="accent3"/>
            </a:solidFill>
            <a:ln>
              <a:noFill/>
            </a:ln>
            <a:effectLst/>
          </c:spPr>
          <c:invertIfNegative val="0"/>
          <c:cat>
            <c:numRef>
              <c:f>'Forestry BMPs'!$C$37:$J$37</c:f>
              <c:numCache>
                <c:formatCode>General</c:formatCode>
                <c:ptCount val="8"/>
                <c:pt idx="0">
                  <c:v>2017</c:v>
                </c:pt>
                <c:pt idx="1">
                  <c:v>2018</c:v>
                </c:pt>
                <c:pt idx="2">
                  <c:v>2019</c:v>
                </c:pt>
                <c:pt idx="3">
                  <c:v>2020</c:v>
                </c:pt>
                <c:pt idx="4">
                  <c:v>2021</c:v>
                </c:pt>
                <c:pt idx="5">
                  <c:v>2022</c:v>
                </c:pt>
                <c:pt idx="6">
                  <c:v>2023</c:v>
                </c:pt>
                <c:pt idx="7">
                  <c:v>2024</c:v>
                </c:pt>
              </c:numCache>
            </c:numRef>
          </c:cat>
          <c:val>
            <c:numRef>
              <c:f>'Forestry BMPs'!$C$40:$J$40</c:f>
              <c:numCache>
                <c:formatCode>General</c:formatCode>
                <c:ptCount val="8"/>
                <c:pt idx="0">
                  <c:v>224</c:v>
                </c:pt>
                <c:pt idx="1">
                  <c:v>135.94439681245376</c:v>
                </c:pt>
                <c:pt idx="2">
                  <c:v>117.84993472723772</c:v>
                </c:pt>
                <c:pt idx="3">
                  <c:v>71.209961571842783</c:v>
                </c:pt>
                <c:pt idx="4">
                  <c:v>208.5699999999996</c:v>
                </c:pt>
                <c:pt idx="5">
                  <c:v>225.67000450938767</c:v>
                </c:pt>
                <c:pt idx="6">
                  <c:v>127.21001244500377</c:v>
                </c:pt>
                <c:pt idx="7">
                  <c:v>204.82000031322124</c:v>
                </c:pt>
              </c:numCache>
            </c:numRef>
          </c:val>
          <c:extLst>
            <c:ext xmlns:c16="http://schemas.microsoft.com/office/drawing/2014/chart" uri="{C3380CC4-5D6E-409C-BE32-E72D297353CC}">
              <c16:uniqueId val="{00000002-9737-4472-AE86-B2570240911A}"/>
            </c:ext>
          </c:extLst>
        </c:ser>
        <c:ser>
          <c:idx val="3"/>
          <c:order val="3"/>
          <c:tx>
            <c:strRef>
              <c:f>'Forestry BMPs'!$B$41</c:f>
              <c:strCache>
                <c:ptCount val="1"/>
                <c:pt idx="0">
                  <c:v>PA</c:v>
                </c:pt>
              </c:strCache>
            </c:strRef>
          </c:tx>
          <c:spPr>
            <a:solidFill>
              <a:schemeClr val="accent4"/>
            </a:solidFill>
            <a:ln>
              <a:noFill/>
            </a:ln>
            <a:effectLst/>
          </c:spPr>
          <c:invertIfNegative val="0"/>
          <c:cat>
            <c:numRef>
              <c:f>'Forestry BMPs'!$C$37:$J$37</c:f>
              <c:numCache>
                <c:formatCode>General</c:formatCode>
                <c:ptCount val="8"/>
                <c:pt idx="0">
                  <c:v>2017</c:v>
                </c:pt>
                <c:pt idx="1">
                  <c:v>2018</c:v>
                </c:pt>
                <c:pt idx="2">
                  <c:v>2019</c:v>
                </c:pt>
                <c:pt idx="3">
                  <c:v>2020</c:v>
                </c:pt>
                <c:pt idx="4">
                  <c:v>2021</c:v>
                </c:pt>
                <c:pt idx="5">
                  <c:v>2022</c:v>
                </c:pt>
                <c:pt idx="6">
                  <c:v>2023</c:v>
                </c:pt>
                <c:pt idx="7">
                  <c:v>2024</c:v>
                </c:pt>
              </c:numCache>
            </c:numRef>
          </c:cat>
          <c:val>
            <c:numRef>
              <c:f>'Forestry BMPs'!$C$41:$J$41</c:f>
              <c:numCache>
                <c:formatCode>General</c:formatCode>
                <c:ptCount val="8"/>
                <c:pt idx="0">
                  <c:v>223</c:v>
                </c:pt>
                <c:pt idx="1">
                  <c:v>1316.0544566424196</c:v>
                </c:pt>
                <c:pt idx="2">
                  <c:v>512.93573363067958</c:v>
                </c:pt>
                <c:pt idx="3">
                  <c:v>1104.5965297612347</c:v>
                </c:pt>
                <c:pt idx="4">
                  <c:v>1256.9427964412826</c:v>
                </c:pt>
                <c:pt idx="5">
                  <c:v>4340.0717965252334</c:v>
                </c:pt>
                <c:pt idx="6">
                  <c:v>3423.42</c:v>
                </c:pt>
                <c:pt idx="7">
                  <c:v>1418.8060281370126</c:v>
                </c:pt>
              </c:numCache>
            </c:numRef>
          </c:val>
          <c:extLst>
            <c:ext xmlns:c16="http://schemas.microsoft.com/office/drawing/2014/chart" uri="{C3380CC4-5D6E-409C-BE32-E72D297353CC}">
              <c16:uniqueId val="{00000003-9737-4472-AE86-B2570240911A}"/>
            </c:ext>
          </c:extLst>
        </c:ser>
        <c:ser>
          <c:idx val="4"/>
          <c:order val="4"/>
          <c:tx>
            <c:strRef>
              <c:f>'Forestry BMPs'!$B$42</c:f>
              <c:strCache>
                <c:ptCount val="1"/>
                <c:pt idx="0">
                  <c:v>VA</c:v>
                </c:pt>
              </c:strCache>
            </c:strRef>
          </c:tx>
          <c:spPr>
            <a:solidFill>
              <a:schemeClr val="accent5"/>
            </a:solidFill>
            <a:ln>
              <a:noFill/>
            </a:ln>
            <a:effectLst/>
          </c:spPr>
          <c:invertIfNegative val="0"/>
          <c:cat>
            <c:numRef>
              <c:f>'Forestry BMPs'!$C$37:$J$37</c:f>
              <c:numCache>
                <c:formatCode>General</c:formatCode>
                <c:ptCount val="8"/>
                <c:pt idx="0">
                  <c:v>2017</c:v>
                </c:pt>
                <c:pt idx="1">
                  <c:v>2018</c:v>
                </c:pt>
                <c:pt idx="2">
                  <c:v>2019</c:v>
                </c:pt>
                <c:pt idx="3">
                  <c:v>2020</c:v>
                </c:pt>
                <c:pt idx="4">
                  <c:v>2021</c:v>
                </c:pt>
                <c:pt idx="5">
                  <c:v>2022</c:v>
                </c:pt>
                <c:pt idx="6">
                  <c:v>2023</c:v>
                </c:pt>
                <c:pt idx="7">
                  <c:v>2024</c:v>
                </c:pt>
              </c:numCache>
            </c:numRef>
          </c:cat>
          <c:val>
            <c:numRef>
              <c:f>'Forestry BMPs'!$C$42:$J$42</c:f>
              <c:numCache>
                <c:formatCode>General</c:formatCode>
                <c:ptCount val="8"/>
                <c:pt idx="0">
                  <c:v>31</c:v>
                </c:pt>
                <c:pt idx="1">
                  <c:v>175.22993741145183</c:v>
                </c:pt>
                <c:pt idx="2">
                  <c:v>135.72999999999999</c:v>
                </c:pt>
                <c:pt idx="3">
                  <c:v>316.4189861233699</c:v>
                </c:pt>
                <c:pt idx="4">
                  <c:v>1134.0188759160337</c:v>
                </c:pt>
                <c:pt idx="5">
                  <c:v>784.88137647063195</c:v>
                </c:pt>
                <c:pt idx="6">
                  <c:v>4692.2912203199521</c:v>
                </c:pt>
                <c:pt idx="7">
                  <c:v>678.57932695961063</c:v>
                </c:pt>
              </c:numCache>
            </c:numRef>
          </c:val>
          <c:extLst>
            <c:ext xmlns:c16="http://schemas.microsoft.com/office/drawing/2014/chart" uri="{C3380CC4-5D6E-409C-BE32-E72D297353CC}">
              <c16:uniqueId val="{00000004-9737-4472-AE86-B2570240911A}"/>
            </c:ext>
          </c:extLst>
        </c:ser>
        <c:ser>
          <c:idx val="5"/>
          <c:order val="5"/>
          <c:tx>
            <c:strRef>
              <c:f>'Forestry BMPs'!$B$43</c:f>
              <c:strCache>
                <c:ptCount val="1"/>
                <c:pt idx="0">
                  <c:v>WV</c:v>
                </c:pt>
              </c:strCache>
            </c:strRef>
          </c:tx>
          <c:spPr>
            <a:solidFill>
              <a:schemeClr val="accent6"/>
            </a:solidFill>
            <a:ln>
              <a:noFill/>
            </a:ln>
            <a:effectLst/>
          </c:spPr>
          <c:invertIfNegative val="0"/>
          <c:cat>
            <c:numRef>
              <c:f>'Forestry BMPs'!$C$37:$J$37</c:f>
              <c:numCache>
                <c:formatCode>General</c:formatCode>
                <c:ptCount val="8"/>
                <c:pt idx="0">
                  <c:v>2017</c:v>
                </c:pt>
                <c:pt idx="1">
                  <c:v>2018</c:v>
                </c:pt>
                <c:pt idx="2">
                  <c:v>2019</c:v>
                </c:pt>
                <c:pt idx="3">
                  <c:v>2020</c:v>
                </c:pt>
                <c:pt idx="4">
                  <c:v>2021</c:v>
                </c:pt>
                <c:pt idx="5">
                  <c:v>2022</c:v>
                </c:pt>
                <c:pt idx="6">
                  <c:v>2023</c:v>
                </c:pt>
                <c:pt idx="7">
                  <c:v>2024</c:v>
                </c:pt>
              </c:numCache>
            </c:numRef>
          </c:cat>
          <c:val>
            <c:numRef>
              <c:f>'Forestry BMPs'!$C$43:$J$43</c:f>
              <c:numCache>
                <c:formatCode>General</c:formatCode>
                <c:ptCount val="8"/>
                <c:pt idx="0">
                  <c:v>132</c:v>
                </c:pt>
                <c:pt idx="1">
                  <c:v>86.990056623116828</c:v>
                </c:pt>
                <c:pt idx="2">
                  <c:v>0</c:v>
                </c:pt>
                <c:pt idx="3">
                  <c:v>178.10418904642074</c:v>
                </c:pt>
                <c:pt idx="4">
                  <c:v>72.109922434658984</c:v>
                </c:pt>
                <c:pt idx="5">
                  <c:v>12.999954201320634</c:v>
                </c:pt>
                <c:pt idx="6">
                  <c:v>93.819969462454083</c:v>
                </c:pt>
                <c:pt idx="7">
                  <c:v>95.7400009203716</c:v>
                </c:pt>
              </c:numCache>
            </c:numRef>
          </c:val>
          <c:extLst>
            <c:ext xmlns:c16="http://schemas.microsoft.com/office/drawing/2014/chart" uri="{C3380CC4-5D6E-409C-BE32-E72D297353CC}">
              <c16:uniqueId val="{00000005-9737-4472-AE86-B2570240911A}"/>
            </c:ext>
          </c:extLst>
        </c:ser>
        <c:dLbls>
          <c:showLegendKey val="0"/>
          <c:showVal val="0"/>
          <c:showCatName val="0"/>
          <c:showSerName val="0"/>
          <c:showPercent val="0"/>
          <c:showBubbleSize val="0"/>
        </c:dLbls>
        <c:gapWidth val="150"/>
        <c:overlap val="100"/>
        <c:axId val="908083024"/>
        <c:axId val="101457567"/>
      </c:barChart>
      <c:catAx>
        <c:axId val="9080830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01457567"/>
        <c:crosses val="autoZero"/>
        <c:auto val="1"/>
        <c:lblAlgn val="ctr"/>
        <c:lblOffset val="100"/>
        <c:noMultiLvlLbl val="0"/>
      </c:catAx>
      <c:valAx>
        <c:axId val="10145756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9080830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externalData r:id="rId4">
    <c:autoUpdate val="0"/>
  </c:externalData>
  <c:userShapes r:id="rId5"/>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Cumulative forest planting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7321136862038755"/>
          <c:y val="0.16293453724604967"/>
          <c:w val="0.78808787118610868"/>
          <c:h val="0.6245445335134463"/>
        </c:manualLayout>
      </c:layout>
      <c:barChart>
        <c:barDir val="col"/>
        <c:grouping val="stacked"/>
        <c:varyColors val="0"/>
        <c:ser>
          <c:idx val="0"/>
          <c:order val="0"/>
          <c:tx>
            <c:strRef>
              <c:f>'Forest Planting'!$B$74</c:f>
              <c:strCache>
                <c:ptCount val="1"/>
                <c:pt idx="0">
                  <c:v>DE</c:v>
                </c:pt>
              </c:strCache>
            </c:strRef>
          </c:tx>
          <c:spPr>
            <a:solidFill>
              <a:schemeClr val="accent1"/>
            </a:solidFill>
            <a:ln>
              <a:noFill/>
            </a:ln>
            <a:effectLst/>
          </c:spPr>
          <c:invertIfNegative val="0"/>
          <c:cat>
            <c:numRef>
              <c:f>'Forest Planting'!$A$75:$A$85</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'Forest Planting'!$B$75:$B$85</c:f>
              <c:numCache>
                <c:formatCode>General</c:formatCode>
                <c:ptCount val="11"/>
                <c:pt idx="0">
                  <c:v>51.293618270096431</c:v>
                </c:pt>
                <c:pt idx="1">
                  <c:v>110.14558019280184</c:v>
                </c:pt>
                <c:pt idx="2">
                  <c:v>129.15612877121066</c:v>
                </c:pt>
                <c:pt idx="3">
                  <c:v>545.01806642586962</c:v>
                </c:pt>
                <c:pt idx="4">
                  <c:v>720.64976002962885</c:v>
                </c:pt>
                <c:pt idx="5">
                  <c:v>836.97247111366505</c:v>
                </c:pt>
                <c:pt idx="6">
                  <c:v>1073.6068244106182</c:v>
                </c:pt>
                <c:pt idx="7">
                  <c:v>1251.3908695661603</c:v>
                </c:pt>
                <c:pt idx="8">
                  <c:v>1426.9569228800171</c:v>
                </c:pt>
                <c:pt idx="9">
                  <c:v>1435.7719385243879</c:v>
                </c:pt>
                <c:pt idx="10">
                  <c:v>1456.6073431066413</c:v>
                </c:pt>
              </c:numCache>
            </c:numRef>
          </c:val>
          <c:extLst>
            <c:ext xmlns:c16="http://schemas.microsoft.com/office/drawing/2014/chart" uri="{C3380CC4-5D6E-409C-BE32-E72D297353CC}">
              <c16:uniqueId val="{00000000-4C09-4019-B2FE-7B9B838EE142}"/>
            </c:ext>
          </c:extLst>
        </c:ser>
        <c:ser>
          <c:idx val="1"/>
          <c:order val="1"/>
          <c:tx>
            <c:strRef>
              <c:f>'Forest Planting'!$C$74</c:f>
              <c:strCache>
                <c:ptCount val="1"/>
                <c:pt idx="0">
                  <c:v>MD</c:v>
                </c:pt>
              </c:strCache>
            </c:strRef>
          </c:tx>
          <c:spPr>
            <a:solidFill>
              <a:schemeClr val="accent2"/>
            </a:solidFill>
            <a:ln>
              <a:noFill/>
            </a:ln>
            <a:effectLst/>
          </c:spPr>
          <c:invertIfNegative val="0"/>
          <c:cat>
            <c:numRef>
              <c:f>'Forest Planting'!$A$75:$A$85</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'Forest Planting'!$C$75:$C$85</c:f>
              <c:numCache>
                <c:formatCode>General</c:formatCode>
                <c:ptCount val="11"/>
                <c:pt idx="0">
                  <c:v>1196.5422043845247</c:v>
                </c:pt>
                <c:pt idx="1">
                  <c:v>2166.442766413129</c:v>
                </c:pt>
                <c:pt idx="2">
                  <c:v>3185.5363118795976</c:v>
                </c:pt>
                <c:pt idx="3">
                  <c:v>4372.3183409388366</c:v>
                </c:pt>
                <c:pt idx="4">
                  <c:v>5684.7952755469014</c:v>
                </c:pt>
                <c:pt idx="5">
                  <c:v>6900.8355606091209</c:v>
                </c:pt>
                <c:pt idx="6">
                  <c:v>7705.4144549410921</c:v>
                </c:pt>
                <c:pt idx="7">
                  <c:v>8262.8234490566392</c:v>
                </c:pt>
                <c:pt idx="8">
                  <c:v>9044.0982329031613</c:v>
                </c:pt>
                <c:pt idx="9">
                  <c:v>11651.803614836521</c:v>
                </c:pt>
                <c:pt idx="10">
                  <c:v>12827.512068495307</c:v>
                </c:pt>
              </c:numCache>
            </c:numRef>
          </c:val>
          <c:extLst>
            <c:ext xmlns:c16="http://schemas.microsoft.com/office/drawing/2014/chart" uri="{C3380CC4-5D6E-409C-BE32-E72D297353CC}">
              <c16:uniqueId val="{00000001-4C09-4019-B2FE-7B9B838EE142}"/>
            </c:ext>
          </c:extLst>
        </c:ser>
        <c:ser>
          <c:idx val="2"/>
          <c:order val="2"/>
          <c:tx>
            <c:strRef>
              <c:f>'Forest Planting'!$D$74</c:f>
              <c:strCache>
                <c:ptCount val="1"/>
                <c:pt idx="0">
                  <c:v>NY</c:v>
                </c:pt>
              </c:strCache>
            </c:strRef>
          </c:tx>
          <c:spPr>
            <a:solidFill>
              <a:schemeClr val="accent3"/>
            </a:solidFill>
            <a:ln>
              <a:noFill/>
            </a:ln>
            <a:effectLst/>
          </c:spPr>
          <c:invertIfNegative val="0"/>
          <c:cat>
            <c:numRef>
              <c:f>'Forest Planting'!$A$75:$A$85</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'Forest Planting'!$D$75:$D$85</c:f>
              <c:numCache>
                <c:formatCode>General</c:formatCode>
                <c:ptCount val="11"/>
                <c:pt idx="0">
                  <c:v>41.639999999998508</c:v>
                </c:pt>
                <c:pt idx="1">
                  <c:v>186.19999999999845</c:v>
                </c:pt>
                <c:pt idx="2">
                  <c:v>297.54999999999905</c:v>
                </c:pt>
                <c:pt idx="3">
                  <c:v>428.83999999999673</c:v>
                </c:pt>
                <c:pt idx="4">
                  <c:v>572.28999999999883</c:v>
                </c:pt>
                <c:pt idx="5">
                  <c:v>728.90999999999826</c:v>
                </c:pt>
                <c:pt idx="6">
                  <c:v>998.52999999999724</c:v>
                </c:pt>
                <c:pt idx="7">
                  <c:v>1214.9199999999967</c:v>
                </c:pt>
                <c:pt idx="8">
                  <c:v>1476.4849791227157</c:v>
                </c:pt>
                <c:pt idx="9">
                  <c:v>1635.3749914970876</c:v>
                </c:pt>
                <c:pt idx="10">
                  <c:v>1961.5149914455287</c:v>
                </c:pt>
              </c:numCache>
            </c:numRef>
          </c:val>
          <c:extLst>
            <c:ext xmlns:c16="http://schemas.microsoft.com/office/drawing/2014/chart" uri="{C3380CC4-5D6E-409C-BE32-E72D297353CC}">
              <c16:uniqueId val="{00000002-4C09-4019-B2FE-7B9B838EE142}"/>
            </c:ext>
          </c:extLst>
        </c:ser>
        <c:ser>
          <c:idx val="3"/>
          <c:order val="3"/>
          <c:tx>
            <c:strRef>
              <c:f>'Forest Planting'!$E$74</c:f>
              <c:strCache>
                <c:ptCount val="1"/>
                <c:pt idx="0">
                  <c:v>PA</c:v>
                </c:pt>
              </c:strCache>
            </c:strRef>
          </c:tx>
          <c:spPr>
            <a:solidFill>
              <a:schemeClr val="accent4"/>
            </a:solidFill>
            <a:ln>
              <a:noFill/>
            </a:ln>
            <a:effectLst/>
          </c:spPr>
          <c:invertIfNegative val="0"/>
          <c:cat>
            <c:numRef>
              <c:f>'Forest Planting'!$A$75:$A$85</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'Forest Planting'!$E$75:$E$85</c:f>
              <c:numCache>
                <c:formatCode>General</c:formatCode>
                <c:ptCount val="11"/>
                <c:pt idx="0">
                  <c:v>2881.5700753428973</c:v>
                </c:pt>
                <c:pt idx="1">
                  <c:v>3486.5508176218791</c:v>
                </c:pt>
                <c:pt idx="2">
                  <c:v>3769.3921205939623</c:v>
                </c:pt>
                <c:pt idx="3">
                  <c:v>5008.6456889542605</c:v>
                </c:pt>
                <c:pt idx="4">
                  <c:v>6449.2644389231573</c:v>
                </c:pt>
                <c:pt idx="5">
                  <c:v>7224.8731975807677</c:v>
                </c:pt>
                <c:pt idx="6">
                  <c:v>11290.378365218021</c:v>
                </c:pt>
                <c:pt idx="7">
                  <c:v>12702.823402288312</c:v>
                </c:pt>
                <c:pt idx="8">
                  <c:v>17394.004698813544</c:v>
                </c:pt>
                <c:pt idx="9">
                  <c:v>20943.699833139617</c:v>
                </c:pt>
                <c:pt idx="10">
                  <c:v>22587.604272451892</c:v>
                </c:pt>
              </c:numCache>
            </c:numRef>
          </c:val>
          <c:extLst>
            <c:ext xmlns:c16="http://schemas.microsoft.com/office/drawing/2014/chart" uri="{C3380CC4-5D6E-409C-BE32-E72D297353CC}">
              <c16:uniqueId val="{00000003-4C09-4019-B2FE-7B9B838EE142}"/>
            </c:ext>
          </c:extLst>
        </c:ser>
        <c:ser>
          <c:idx val="4"/>
          <c:order val="4"/>
          <c:tx>
            <c:strRef>
              <c:f>'Forest Planting'!$F$74</c:f>
              <c:strCache>
                <c:ptCount val="1"/>
                <c:pt idx="0">
                  <c:v>VA</c:v>
                </c:pt>
              </c:strCache>
            </c:strRef>
          </c:tx>
          <c:spPr>
            <a:solidFill>
              <a:schemeClr val="accent5"/>
            </a:solidFill>
            <a:ln>
              <a:noFill/>
            </a:ln>
            <a:effectLst/>
          </c:spPr>
          <c:invertIfNegative val="0"/>
          <c:cat>
            <c:numRef>
              <c:f>'Forest Planting'!$A$75:$A$85</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'Forest Planting'!$F$75:$F$85</c:f>
              <c:numCache>
                <c:formatCode>General</c:formatCode>
                <c:ptCount val="11"/>
                <c:pt idx="0">
                  <c:v>294.50972853981511</c:v>
                </c:pt>
                <c:pt idx="1">
                  <c:v>518.6154328259945</c:v>
                </c:pt>
                <c:pt idx="2">
                  <c:v>737.63779464418622</c:v>
                </c:pt>
                <c:pt idx="3">
                  <c:v>993.80186502832657</c:v>
                </c:pt>
                <c:pt idx="4">
                  <c:v>1132.3533452957636</c:v>
                </c:pt>
                <c:pt idx="5">
                  <c:v>1370.0777940662374</c:v>
                </c:pt>
                <c:pt idx="6">
                  <c:v>2372.7440562000265</c:v>
                </c:pt>
                <c:pt idx="7">
                  <c:v>4055.1186801933654</c:v>
                </c:pt>
                <c:pt idx="8">
                  <c:v>5194.6748566639972</c:v>
                </c:pt>
                <c:pt idx="9">
                  <c:v>9975.8014296547226</c:v>
                </c:pt>
                <c:pt idx="10">
                  <c:v>11683.702792661436</c:v>
                </c:pt>
              </c:numCache>
            </c:numRef>
          </c:val>
          <c:extLst>
            <c:ext xmlns:c16="http://schemas.microsoft.com/office/drawing/2014/chart" uri="{C3380CC4-5D6E-409C-BE32-E72D297353CC}">
              <c16:uniqueId val="{00000004-4C09-4019-B2FE-7B9B838EE142}"/>
            </c:ext>
          </c:extLst>
        </c:ser>
        <c:ser>
          <c:idx val="5"/>
          <c:order val="5"/>
          <c:tx>
            <c:strRef>
              <c:f>'Forest Planting'!$G$74</c:f>
              <c:strCache>
                <c:ptCount val="1"/>
                <c:pt idx="0">
                  <c:v>WV</c:v>
                </c:pt>
              </c:strCache>
            </c:strRef>
          </c:tx>
          <c:spPr>
            <a:solidFill>
              <a:schemeClr val="accent6"/>
            </a:solidFill>
            <a:ln>
              <a:noFill/>
            </a:ln>
            <a:effectLst/>
          </c:spPr>
          <c:invertIfNegative val="0"/>
          <c:cat>
            <c:numRef>
              <c:f>'Forest Planting'!$A$75:$A$85</c:f>
              <c:numCache>
                <c:formatCode>General</c:formatCode>
                <c:ptCount val="11"/>
                <c:pt idx="0">
                  <c:v>2014</c:v>
                </c:pt>
                <c:pt idx="1">
                  <c:v>2015</c:v>
                </c:pt>
                <c:pt idx="2">
                  <c:v>2016</c:v>
                </c:pt>
                <c:pt idx="3">
                  <c:v>2017</c:v>
                </c:pt>
                <c:pt idx="4">
                  <c:v>2018</c:v>
                </c:pt>
                <c:pt idx="5">
                  <c:v>2019</c:v>
                </c:pt>
                <c:pt idx="6">
                  <c:v>2020</c:v>
                </c:pt>
                <c:pt idx="7">
                  <c:v>2021</c:v>
                </c:pt>
                <c:pt idx="8">
                  <c:v>2022</c:v>
                </c:pt>
                <c:pt idx="9">
                  <c:v>2023</c:v>
                </c:pt>
                <c:pt idx="10">
                  <c:v>2024</c:v>
                </c:pt>
              </c:numCache>
            </c:numRef>
          </c:cat>
          <c:val>
            <c:numRef>
              <c:f>'Forest Planting'!$G$75:$G$85</c:f>
              <c:numCache>
                <c:formatCode>General</c:formatCode>
                <c:ptCount val="11"/>
                <c:pt idx="0">
                  <c:v>79.028859995583844</c:v>
                </c:pt>
                <c:pt idx="1">
                  <c:v>207.84426957423875</c:v>
                </c:pt>
                <c:pt idx="2">
                  <c:v>378.1473564120397</c:v>
                </c:pt>
                <c:pt idx="3">
                  <c:v>444.23987517432124</c:v>
                </c:pt>
                <c:pt idx="4">
                  <c:v>537.64636497423999</c:v>
                </c:pt>
                <c:pt idx="5">
                  <c:v>529.43877670473375</c:v>
                </c:pt>
                <c:pt idx="6">
                  <c:v>717.30919488582822</c:v>
                </c:pt>
                <c:pt idx="7">
                  <c:v>836.8870085629369</c:v>
                </c:pt>
                <c:pt idx="8">
                  <c:v>976.66293410465687</c:v>
                </c:pt>
                <c:pt idx="9">
                  <c:v>1071.0829038919564</c:v>
                </c:pt>
                <c:pt idx="10">
                  <c:v>1167.314317672558</c:v>
                </c:pt>
              </c:numCache>
            </c:numRef>
          </c:val>
          <c:extLst>
            <c:ext xmlns:c16="http://schemas.microsoft.com/office/drawing/2014/chart" uri="{C3380CC4-5D6E-409C-BE32-E72D297353CC}">
              <c16:uniqueId val="{00000005-4C09-4019-B2FE-7B9B838EE142}"/>
            </c:ext>
          </c:extLst>
        </c:ser>
        <c:dLbls>
          <c:showLegendKey val="0"/>
          <c:showVal val="0"/>
          <c:showCatName val="0"/>
          <c:showSerName val="0"/>
          <c:showPercent val="0"/>
          <c:showBubbleSize val="0"/>
        </c:dLbls>
        <c:gapWidth val="150"/>
        <c:overlap val="100"/>
        <c:axId val="2146964352"/>
        <c:axId val="2146954272"/>
      </c:barChart>
      <c:catAx>
        <c:axId val="21469643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6954272"/>
        <c:crosses val="autoZero"/>
        <c:auto val="1"/>
        <c:lblAlgn val="ctr"/>
        <c:lblOffset val="100"/>
        <c:noMultiLvlLbl val="0"/>
      </c:catAx>
      <c:valAx>
        <c:axId val="2146954272"/>
        <c:scaling>
          <c:orientation val="minMax"/>
          <c:max val="20500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Acres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69643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userShapes r:id="rId5"/>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0" i="0" u="none" strike="noStrike" kern="1200" spc="0" baseline="0">
                <a:solidFill>
                  <a:schemeClr val="tx1">
                    <a:lumMod val="65000"/>
                    <a:lumOff val="35000"/>
                  </a:schemeClr>
                </a:solidFill>
                <a:latin typeface="+mn-lt"/>
                <a:ea typeface="+mn-ea"/>
                <a:cs typeface="+mn-cs"/>
              </a:defRPr>
            </a:pPr>
            <a:r>
              <a:rPr lang="en-US"/>
              <a:t>NRCS forest management practice implementation (cumulative)</a:t>
            </a:r>
          </a:p>
        </c:rich>
      </c:tx>
      <c:layout>
        <c:manualLayout>
          <c:xMode val="edge"/>
          <c:yMode val="edge"/>
          <c:x val="0.17696422458062305"/>
          <c:y val="2.7585997686228925E-2"/>
        </c:manualLayout>
      </c:layout>
      <c:overlay val="0"/>
      <c:spPr>
        <a:noFill/>
        <a:ln>
          <a:noFill/>
        </a:ln>
        <a:effectLst/>
      </c:spPr>
      <c:txPr>
        <a:bodyPr rot="0" spcFirstLastPara="1" vertOverflow="ellipsis" vert="horz" wrap="square" anchor="ctr" anchorCtr="1"/>
        <a:lstStyle/>
        <a:p>
          <a:pPr>
            <a:defRPr sz="96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numRef>
              <c:f>'Combined pivot by state'!$A$48:$A$57</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'Combined pivot by state'!$B$48:$B$57</c:f>
              <c:numCache>
                <c:formatCode>_(* #,##0.00_);_(* \(#,##0.00\);_(* "-"??_);_(@_)</c:formatCode>
                <c:ptCount val="10"/>
                <c:pt idx="0">
                  <c:v>48142.210860000014</c:v>
                </c:pt>
                <c:pt idx="1">
                  <c:v>101973.84091100002</c:v>
                </c:pt>
                <c:pt idx="2">
                  <c:v>150456.469683</c:v>
                </c:pt>
                <c:pt idx="3">
                  <c:v>211965.85712299999</c:v>
                </c:pt>
                <c:pt idx="4">
                  <c:v>283811.54735300003</c:v>
                </c:pt>
                <c:pt idx="5">
                  <c:v>362474.63655900006</c:v>
                </c:pt>
                <c:pt idx="6">
                  <c:v>431661.84098700003</c:v>
                </c:pt>
                <c:pt idx="7">
                  <c:v>495769.21479300002</c:v>
                </c:pt>
                <c:pt idx="8">
                  <c:v>558386.66970199998</c:v>
                </c:pt>
                <c:pt idx="9">
                  <c:v>614032.70316499996</c:v>
                </c:pt>
              </c:numCache>
            </c:numRef>
          </c:val>
          <c:extLst>
            <c:ext xmlns:c16="http://schemas.microsoft.com/office/drawing/2014/chart" uri="{C3380CC4-5D6E-409C-BE32-E72D297353CC}">
              <c16:uniqueId val="{00000000-8FAA-4C9D-BEAB-967819989D6E}"/>
            </c:ext>
          </c:extLst>
        </c:ser>
        <c:dLbls>
          <c:showLegendKey val="0"/>
          <c:showVal val="0"/>
          <c:showCatName val="0"/>
          <c:showSerName val="0"/>
          <c:showPercent val="0"/>
          <c:showBubbleSize val="0"/>
        </c:dLbls>
        <c:gapWidth val="219"/>
        <c:overlap val="-27"/>
        <c:axId val="987783248"/>
        <c:axId val="996256528"/>
      </c:barChart>
      <c:catAx>
        <c:axId val="987783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996256528"/>
        <c:crosses val="autoZero"/>
        <c:auto val="1"/>
        <c:lblAlgn val="ctr"/>
        <c:lblOffset val="100"/>
        <c:noMultiLvlLbl val="0"/>
      </c:catAx>
      <c:valAx>
        <c:axId val="9962565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r>
                  <a:rPr lang="en-US"/>
                  <a:t>Acres</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title>
        <c:numFmt formatCode="_(* #,##0_);_(* \(#,##0\);_(* &quot;-&quot;_);_(@_)"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9877832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0.11063</cdr:x>
      <cdr:y>0.12274</cdr:y>
    </cdr:from>
    <cdr:to>
      <cdr:x>0.92489</cdr:x>
      <cdr:y>0.12376</cdr:y>
    </cdr:to>
    <cdr:cxnSp macro="">
      <cdr:nvCxnSpPr>
        <cdr:cNvPr id="3" name="Straight Connector 2">
          <a:extLst xmlns:a="http://schemas.openxmlformats.org/drawingml/2006/main">
            <a:ext uri="{FF2B5EF4-FFF2-40B4-BE49-F238E27FC236}">
              <a16:creationId xmlns:a16="http://schemas.microsoft.com/office/drawing/2014/main" id="{47B98F4D-C3B0-A353-293D-E40189156E57}"/>
            </a:ext>
          </a:extLst>
        </cdr:cNvPr>
        <cdr:cNvCxnSpPr/>
      </cdr:nvCxnSpPr>
      <cdr:spPr>
        <a:xfrm xmlns:a="http://schemas.openxmlformats.org/drawingml/2006/main" flipV="1">
          <a:off x="832426" y="431801"/>
          <a:ext cx="6127174" cy="3578"/>
        </a:xfrm>
        <a:prstGeom xmlns:a="http://schemas.openxmlformats.org/drawingml/2006/main" prst="line">
          <a:avLst/>
        </a:prstGeom>
        <a:ln xmlns:a="http://schemas.openxmlformats.org/drawingml/2006/main" w="38100"/>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0.66441</cdr:x>
      <cdr:y>0.12709</cdr:y>
    </cdr:from>
    <cdr:to>
      <cdr:x>0.92534</cdr:x>
      <cdr:y>0.21802</cdr:y>
    </cdr:to>
    <cdr:sp macro="" textlink="">
      <cdr:nvSpPr>
        <cdr:cNvPr id="4" name="TextBox 3">
          <a:extLst xmlns:a="http://schemas.openxmlformats.org/drawingml/2006/main">
            <a:ext uri="{FF2B5EF4-FFF2-40B4-BE49-F238E27FC236}">
              <a16:creationId xmlns:a16="http://schemas.microsoft.com/office/drawing/2014/main" id="{17AA5265-8E44-5834-F354-3E97FD274911}"/>
            </a:ext>
          </a:extLst>
        </cdr:cNvPr>
        <cdr:cNvSpPr txBox="1"/>
      </cdr:nvSpPr>
      <cdr:spPr>
        <a:xfrm xmlns:a="http://schemas.openxmlformats.org/drawingml/2006/main">
          <a:off x="3733800" y="277609"/>
          <a:ext cx="1466384" cy="19864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800" kern="1200">
              <a:solidFill>
                <a:schemeClr val="accent2">
                  <a:lumMod val="75000"/>
                </a:schemeClr>
              </a:solidFill>
            </a:rPr>
            <a:t>Watershed Agreement Target</a:t>
          </a:r>
        </a:p>
      </cdr:txBody>
    </cdr:sp>
  </cdr:relSizeAnchor>
</c:userShapes>
</file>

<file path=word/drawings/drawing2.xml><?xml version="1.0" encoding="utf-8"?>
<c:userShapes xmlns:c="http://schemas.openxmlformats.org/drawingml/2006/chart">
  <cdr:relSizeAnchor xmlns:cdr="http://schemas.openxmlformats.org/drawingml/2006/chartDrawing">
    <cdr:from>
      <cdr:x>0.09279</cdr:x>
      <cdr:y>0.34888</cdr:y>
    </cdr:from>
    <cdr:to>
      <cdr:x>0.97055</cdr:x>
      <cdr:y>0.34888</cdr:y>
    </cdr:to>
    <cdr:cxnSp macro="">
      <cdr:nvCxnSpPr>
        <cdr:cNvPr id="3" name="Straight Connector 2">
          <a:extLst xmlns:a="http://schemas.openxmlformats.org/drawingml/2006/main">
            <a:ext uri="{FF2B5EF4-FFF2-40B4-BE49-F238E27FC236}">
              <a16:creationId xmlns:a16="http://schemas.microsoft.com/office/drawing/2014/main" id="{E7C429DA-AAA8-EB94-DFC4-330AE121CAFA}"/>
            </a:ext>
          </a:extLst>
        </cdr:cNvPr>
        <cdr:cNvCxnSpPr/>
      </cdr:nvCxnSpPr>
      <cdr:spPr>
        <a:xfrm xmlns:a="http://schemas.openxmlformats.org/drawingml/2006/main">
          <a:off x="460162" y="700055"/>
          <a:ext cx="4353138" cy="0"/>
        </a:xfrm>
        <a:prstGeom xmlns:a="http://schemas.openxmlformats.org/drawingml/2006/main" prst="line">
          <a:avLst/>
        </a:prstGeom>
        <a:ln xmlns:a="http://schemas.openxmlformats.org/drawingml/2006/main" w="38100"/>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0.09033</cdr:x>
      <cdr:y>0.3276</cdr:y>
    </cdr:from>
    <cdr:to>
      <cdr:x>0.44181</cdr:x>
      <cdr:y>0.40426</cdr:y>
    </cdr:to>
    <cdr:sp macro="" textlink="">
      <cdr:nvSpPr>
        <cdr:cNvPr id="5" name="TextBox 4">
          <a:extLst xmlns:a="http://schemas.openxmlformats.org/drawingml/2006/main">
            <a:ext uri="{FF2B5EF4-FFF2-40B4-BE49-F238E27FC236}">
              <a16:creationId xmlns:a16="http://schemas.microsoft.com/office/drawing/2014/main" id="{10BDA9FD-82EA-9657-851F-A32D9875EF39}"/>
            </a:ext>
          </a:extLst>
        </cdr:cNvPr>
        <cdr:cNvSpPr txBox="1"/>
      </cdr:nvSpPr>
      <cdr:spPr>
        <a:xfrm xmlns:a="http://schemas.openxmlformats.org/drawingml/2006/main">
          <a:off x="447984" y="657355"/>
          <a:ext cx="1743113" cy="153826"/>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US" sz="800" kern="1200">
              <a:solidFill>
                <a:schemeClr val="accent2">
                  <a:lumMod val="75000"/>
                </a:schemeClr>
              </a:solidFill>
            </a:rPr>
            <a:t>Annual</a:t>
          </a:r>
          <a:r>
            <a:rPr lang="en-US" sz="800" kern="1200" baseline="0">
              <a:solidFill>
                <a:schemeClr val="accent2">
                  <a:lumMod val="75000"/>
                </a:schemeClr>
              </a:solidFill>
            </a:rPr>
            <a:t> </a:t>
          </a:r>
          <a:r>
            <a:rPr lang="en-US" sz="800" kern="1200">
              <a:solidFill>
                <a:schemeClr val="accent2">
                  <a:lumMod val="75000"/>
                </a:schemeClr>
              </a:solidFill>
            </a:rPr>
            <a:t>Watershed Agreement</a:t>
          </a:r>
          <a:r>
            <a:rPr lang="en-US" sz="800" kern="1200" baseline="0">
              <a:solidFill>
                <a:schemeClr val="accent2">
                  <a:lumMod val="75000"/>
                </a:schemeClr>
              </a:solidFill>
            </a:rPr>
            <a:t> Target</a:t>
          </a:r>
        </a:p>
        <a:p xmlns:a="http://schemas.openxmlformats.org/drawingml/2006/main">
          <a:endParaRPr lang="en-US" sz="800" kern="1200">
            <a:solidFill>
              <a:schemeClr val="accent2">
                <a:lumMod val="75000"/>
              </a:schemeClr>
            </a:solidFill>
          </a:endParaRPr>
        </a:p>
      </cdr:txBody>
    </cdr:sp>
  </cdr:relSizeAnchor>
</c:userShapes>
</file>

<file path=word/drawings/drawing3.xml><?xml version="1.0" encoding="utf-8"?>
<c:userShapes xmlns:c="http://schemas.openxmlformats.org/drawingml/2006/chart">
  <cdr:relSizeAnchor xmlns:cdr="http://schemas.openxmlformats.org/drawingml/2006/chartDrawing">
    <cdr:from>
      <cdr:x>0.18417</cdr:x>
      <cdr:y>0.16591</cdr:y>
    </cdr:from>
    <cdr:to>
      <cdr:x>0.96095</cdr:x>
      <cdr:y>0.16591</cdr:y>
    </cdr:to>
    <cdr:cxnSp macro="">
      <cdr:nvCxnSpPr>
        <cdr:cNvPr id="3" name="Straight Connector 2">
          <a:extLst xmlns:a="http://schemas.openxmlformats.org/drawingml/2006/main">
            <a:ext uri="{FF2B5EF4-FFF2-40B4-BE49-F238E27FC236}">
              <a16:creationId xmlns:a16="http://schemas.microsoft.com/office/drawing/2014/main" id="{2DD155B1-C7CE-0CA8-CA3F-BEE4CA362E3B}"/>
            </a:ext>
          </a:extLst>
        </cdr:cNvPr>
        <cdr:cNvCxnSpPr/>
      </cdr:nvCxnSpPr>
      <cdr:spPr>
        <a:xfrm xmlns:a="http://schemas.openxmlformats.org/drawingml/2006/main">
          <a:off x="846138" y="466725"/>
          <a:ext cx="3568700" cy="0"/>
        </a:xfrm>
        <a:prstGeom xmlns:a="http://schemas.openxmlformats.org/drawingml/2006/main" prst="line">
          <a:avLst/>
        </a:prstGeom>
        <a:ln xmlns:a="http://schemas.openxmlformats.org/drawingml/2006/main" w="38100"/>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0.6047</cdr:x>
      <cdr:y>0.18172</cdr:y>
    </cdr:from>
    <cdr:to>
      <cdr:x>1</cdr:x>
      <cdr:y>0.25847</cdr:y>
    </cdr:to>
    <cdr:sp macro="" textlink="">
      <cdr:nvSpPr>
        <cdr:cNvPr id="4" name="TextBox 3">
          <a:extLst xmlns:a="http://schemas.openxmlformats.org/drawingml/2006/main">
            <a:ext uri="{FF2B5EF4-FFF2-40B4-BE49-F238E27FC236}">
              <a16:creationId xmlns:a16="http://schemas.microsoft.com/office/drawing/2014/main" id="{DEDD4827-459E-13F1-DAF5-D891417DB1F9}"/>
            </a:ext>
          </a:extLst>
        </cdr:cNvPr>
        <cdr:cNvSpPr txBox="1"/>
      </cdr:nvSpPr>
      <cdr:spPr>
        <a:xfrm xmlns:a="http://schemas.openxmlformats.org/drawingml/2006/main">
          <a:off x="2778125" y="511175"/>
          <a:ext cx="1816100" cy="2159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US" sz="800" kern="1200">
              <a:solidFill>
                <a:schemeClr val="accent2">
                  <a:lumMod val="75000"/>
                </a:schemeClr>
              </a:solidFill>
            </a:rPr>
            <a:t>2040 Watershed Agreement Target</a:t>
          </a:r>
        </a:p>
        <a:p xmlns:a="http://schemas.openxmlformats.org/drawingml/2006/main">
          <a:endParaRPr lang="en-US" sz="800" kern="1200"/>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3AB14FC44F2F841947E3840858DC2B2" ma:contentTypeVersion="13" ma:contentTypeDescription="Create a new document." ma:contentTypeScope="" ma:versionID="520f4eb069a33a5ff4cf89fecda8b3fe">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cde8506c-79fb-49c5-bd14-314806d7455f" targetNamespace="http://schemas.microsoft.com/office/2006/metadata/properties" ma:root="true" ma:fieldsID="94c7d9af78a3a3b834f4fbb8d53ed4e9" ns1:_="" ns2:_="" ns3:_="" ns4:_="" ns5:_="">
    <xsd:import namespace="http://schemas.microsoft.com/sharepoint/v3"/>
    <xsd:import namespace="4ffa91fb-a0ff-4ac5-b2db-65c790d184a4"/>
    <xsd:import namespace="http://schemas.microsoft.com/sharepoint.v3"/>
    <xsd:import namespace="http://schemas.microsoft.com/sharepoint/v3/fields"/>
    <xsd:import namespace="cde8506c-79fb-49c5-bd14-314806d7455f"/>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17"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2"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3"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4"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5" nillable="true" ma:displayName="Record" ma:default="Shared" ma:description="For documents that provide evidence of EPA decisions and actions, select &quot;Shared&quot; (open access) or &quot;Private&quot; (restricted access)." ma:format="Dropdown" ma:internalName="Record" ma:readOnly="false">
      <xsd:simpleType>
        <xsd:restriction base="dms:Choice">
          <xsd:enumeration value="None"/>
          <xsd:enumeration value="Shared"/>
          <xsd:enumeration value="Private"/>
        </xsd:restriction>
      </xsd:simpleType>
    </xsd:element>
    <xsd:element name="Identifier" ma:index="9"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1"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2"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14"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16"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19"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1"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3" nillable="true" ma:displayName="Taxonomy Catch All Column1" ma:hidden="true" ma:list="{4bac973d-24ab-47ec-96e6-883823fe0061}" ma:internalName="TaxCatchAllLabel" ma:readOnly="true" ma:showField="CatchAllDataLabel" ma:web="34d73e48-bacd-482c-977b-01c179a94820">
      <xsd:complexType>
        <xsd:complexContent>
          <xsd:extension base="dms:MultiChoiceLookup">
            <xsd:sequence>
              <xsd:element name="Value" type="dms:Lookup" maxOccurs="unbounded" minOccurs="0" nillable="true"/>
            </xsd:sequence>
          </xsd:extension>
        </xsd:complexContent>
      </xsd:complexType>
    </xsd:element>
    <xsd:element name="TaxCatchAll" ma:index="24" nillable="true" ma:displayName="Taxonomy Catch All Column" ma:hidden="true" ma:list="{4bac973d-24ab-47ec-96e6-883823fe0061}" ma:internalName="TaxCatchAll" ma:showField="CatchAllData" ma:web="34d73e48-bacd-482c-977b-01c179a9482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3"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15"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de8506c-79fb-49c5-bd14-314806d7455f"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MediaServiceObjectDetectorVersions" ma:index="31" nillable="true" ma:displayName="MediaServiceObjectDetectorVersions" ma:hidden="true" ma:indexed="true" ma:internalName="MediaServiceObjectDetectorVersions" ma:readOnly="true">
      <xsd:simpleType>
        <xsd:restriction base="dms:Text"/>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29f62856-1543-49d4-a736-4569d363f533" ma:termSetId="09814cd3-568e-fe90-9814-8d621ff8fb84" ma:anchorId="fba54fb3-c3e1-fe81-a776-ca4b69148c4d" ma:open="true" ma:isKeyword="false">
      <xsd:complexType>
        <xsd:sequence>
          <xsd:element ref="pc:Terms" minOccurs="0" maxOccurs="1"/>
        </xsd:sequence>
      </xsd:complex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CR" ma:index="35" nillable="true" ma:displayName="Extracted Text" ma:internalName="MediaServiceOCR"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MediaServiceLocation" ma:index="38"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reator xmlns="4ffa91fb-a0ff-4ac5-b2db-65c790d184a4">
      <UserInfo>
        <DisplayName/>
        <AccountId xsi:nil="true"/>
        <AccountType/>
      </UserInfo>
    </Creator>
    <Document_x0020_Creation_x0020_Date xmlns="4ffa91fb-a0ff-4ac5-b2db-65c790d184a4">2026-10-19T23:22:23+00:00</Document_x0020_Creation_x0020_Date>
    <EPA_x0020_Contributor xmlns="4ffa91fb-a0ff-4ac5-b2db-65c790d184a4">
      <UserInfo>
        <DisplayName/>
        <AccountId xsi:nil="true"/>
        <AccountType/>
      </UserInfo>
    </EPA_x0020_Contributor>
    <EPA_x0020_Office xmlns="4ffa91fb-a0ff-4ac5-b2db-65c790d184a4" xsi:nil="true"/>
    <EPA_x0020_Related_x0020_Documents xmlns="4ffa91fb-a0ff-4ac5-b2db-65c790d184a4" xsi:nil="true"/>
    <External_x0020_Contributor xmlns="4ffa91fb-a0ff-4ac5-b2db-65c790d184a4" xsi:nil="true"/>
    <Identifier xmlns="4ffa91fb-a0ff-4ac5-b2db-65c790d184a4" xsi:nil="true"/>
    <Record xmlns="4ffa91fb-a0ff-4ac5-b2db-65c790d184a4">Shared</Record>
    <Rights xmlns="4ffa91fb-a0ff-4ac5-b2db-65c790d184a4" xsi:nil="true"/>
    <TaxCatchAll xmlns="4ffa91fb-a0ff-4ac5-b2db-65c790d184a4" xsi:nil="true"/>
    <TaxKeywordTaxHTField xmlns="4ffa91fb-a0ff-4ac5-b2db-65c790d184a4">
      <Terms xmlns="http://schemas.microsoft.com/office/infopath/2007/PartnerControls"/>
    </TaxKeywordTaxHTField>
    <j747ac98061d40f0aa7bd47e1db5675d xmlns="4ffa91fb-a0ff-4ac5-b2db-65c790d184a4">
      <Terms xmlns="http://schemas.microsoft.com/office/infopath/2007/PartnerControls"/>
    </j747ac98061d40f0aa7bd47e1db5675d>
    <CategoryDescription xmlns="http://schemas.microsoft.com/sharepoint.v3" xsi:nil="true"/>
    <_Coverage xmlns="http://schemas.microsoft.com/sharepoint/v3/fields" xsi:nil="true"/>
    <_Source xmlns="http://schemas.microsoft.com/sharepoint/v3/fields" xsi:nil="true"/>
    <Language xmlns="http://schemas.microsoft.com/sharepoint/v3">English</Language>
    <lcf76f155ced4ddcb4097134ff3c332f xmlns="cde8506c-79fb-49c5-bd14-314806d7455f">
      <Terms xmlns="http://schemas.microsoft.com/office/infopath/2007/PartnerControls"/>
    </lcf76f155ced4ddcb4097134ff3c332f>
  </documentManagement>
</p:properties>
</file>

<file path=customXml/item4.xml><?xml version="1.0" encoding="utf-8"?>
<?mso-contentType ?>
<SharedContentType xmlns="Microsoft.SharePoint.Taxonomy.ContentTypeSync" SourceId="29f62856-1543-49d4-a736-4569d363f533" ContentTypeId="0x0101" PreviousValue="false"/>
</file>

<file path=customXml/itemProps1.xml><?xml version="1.0" encoding="utf-8"?>
<ds:datastoreItem xmlns:ds="http://schemas.openxmlformats.org/officeDocument/2006/customXml" ds:itemID="{60E1DDF9-B1E3-41B2-8DA4-02E58A4A9AB2}">
  <ds:schemaRefs>
    <ds:schemaRef ds:uri="http://schemas.microsoft.com/sharepoint/v3/contenttype/forms"/>
  </ds:schemaRefs>
</ds:datastoreItem>
</file>

<file path=customXml/itemProps2.xml><?xml version="1.0" encoding="utf-8"?>
<ds:datastoreItem xmlns:ds="http://schemas.openxmlformats.org/officeDocument/2006/customXml" ds:itemID="{D2FF3735-79E7-4964-A78C-EECC5E940375}"/>
</file>

<file path=customXml/itemProps3.xml><?xml version="1.0" encoding="utf-8"?>
<ds:datastoreItem xmlns:ds="http://schemas.openxmlformats.org/officeDocument/2006/customXml" ds:itemID="{E8573B30-4980-4ECF-BC06-13C808BE66B2}">
  <ds:schemaRefs>
    <ds:schemaRef ds:uri="http://schemas.microsoft.com/office/2006/metadata/properties"/>
    <ds:schemaRef ds:uri="http://schemas.microsoft.com/office/infopath/2007/PartnerControls"/>
    <ds:schemaRef ds:uri="4ffa91fb-a0ff-4ac5-b2db-65c790d184a4"/>
    <ds:schemaRef ds:uri="http://schemas.microsoft.com/sharepoint.v3"/>
    <ds:schemaRef ds:uri="http://schemas.microsoft.com/sharepoint/v3/fields"/>
    <ds:schemaRef ds:uri="http://schemas.microsoft.com/sharepoint/v3"/>
  </ds:schemaRefs>
</ds:datastoreItem>
</file>

<file path=customXml/itemProps4.xml><?xml version="1.0" encoding="utf-8"?>
<ds:datastoreItem xmlns:ds="http://schemas.openxmlformats.org/officeDocument/2006/customXml" ds:itemID="{79DE5958-143D-4498-946A-CD16B9E6816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569</TotalTime>
  <Pages>252</Pages>
  <Words>86426</Words>
  <Characters>492633</Characters>
  <Application>Microsoft Office Word</Application>
  <DocSecurity>0</DocSecurity>
  <Lines>4105</Lines>
  <Paragraphs>1155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577904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Chesapeake Bay Watershed Agreement</dc:subject>
  <dc:creator>DRAFT Released for PSC</dc:creator>
  <cp:keywords/>
  <dc:description/>
  <cp:lastModifiedBy>Brzezinski, Sarah</cp:lastModifiedBy>
  <cp:revision>733</cp:revision>
  <cp:lastPrinted>2026-10-22T19:09:00Z</cp:lastPrinted>
  <dcterms:created xsi:type="dcterms:W3CDTF">2026-10-19T23:22:00Z</dcterms:created>
  <dcterms:modified xsi:type="dcterms:W3CDTF">2026-10-22T19:48:00Z</dcterms:modified>
  <cp:category>October 19, 2026</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0x01010033AB14FC44F2F841947E3840858DC2B2</vt:lpwstr>
  </property>
  <property fmtid="{D5CDD505-2E9C-101B-9397-08002B2CF9AE}" pid="3" name="TaxKeyword">
    <vt:lpwstr/>
  </property>
  <property fmtid="{D5CDD505-2E9C-101B-9397-08002B2CF9AE}" pid="4" name="Document_x0020_Type">
    <vt:lpwstr/>
  </property>
  <property fmtid="{D5CDD505-2E9C-101B-9397-08002B2CF9AE}" pid="5" name="e3f09c3df709400db2417a7161762d62">
    <vt:lpwstr/>
  </property>
  <property fmtid="{D5CDD505-2E9C-101B-9397-08002B2CF9AE}" pid="6" name="EPA_x0020_Subject">
    <vt:lpwstr/>
  </property>
  <property fmtid="{D5CDD505-2E9C-101B-9397-08002B2CF9AE}" pid="7" name="EPA Subject">
    <vt:lpwstr/>
  </property>
  <property fmtid="{D5CDD505-2E9C-101B-9397-08002B2CF9AE}" pid="8" name="Document Type">
    <vt:lpwstr/>
  </property>
  <property fmtid="{D5CDD505-2E9C-101B-9397-08002B2CF9AE}" pid="9" name="Order">
    <vt:lpwstr>8000.00000000000</vt:lpwstr>
  </property>
  <property fmtid="{D5CDD505-2E9C-101B-9397-08002B2CF9AE}" pid="10" name="xd_ProgID">
    <vt:lpwstr/>
  </property>
  <property fmtid="{D5CDD505-2E9C-101B-9397-08002B2CF9AE}" pid="11" name="_SourceUrl">
    <vt:lpwstr/>
  </property>
  <property fmtid="{D5CDD505-2E9C-101B-9397-08002B2CF9AE}" pid="12" name="_SharedFileIndex">
    <vt:lpwstr/>
  </property>
  <property fmtid="{D5CDD505-2E9C-101B-9397-08002B2CF9AE}" pid="13" name="ComplianceAssetId">
    <vt:lpwstr/>
  </property>
  <property fmtid="{D5CDD505-2E9C-101B-9397-08002B2CF9AE}" pid="14" name="TemplateUrl">
    <vt:lpwstr/>
  </property>
  <property fmtid="{D5CDD505-2E9C-101B-9397-08002B2CF9AE}" pid="15" name="_ExtendedDescription">
    <vt:lpwstr/>
  </property>
  <property fmtid="{D5CDD505-2E9C-101B-9397-08002B2CF9AE}" pid="16" name="xd_Signature">
    <vt:lpwstr/>
  </property>
  <property fmtid="{D5CDD505-2E9C-101B-9397-08002B2CF9AE}" pid="17" name="TriggerFlowInfo">
    <vt:lpwstr/>
  </property>
  <property fmtid="{D5CDD505-2E9C-101B-9397-08002B2CF9AE}" pid="18" name="MediaServiceImageTags">
    <vt:lpwstr/>
  </property>
</Properties>
</file>