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6" r:id="rId3"/>
    <p:sldId id="292" r:id="rId4"/>
    <p:sldId id="263" r:id="rId5"/>
    <p:sldId id="298" r:id="rId6"/>
    <p:sldId id="299" r:id="rId7"/>
    <p:sldId id="280" r:id="rId8"/>
    <p:sldId id="304" r:id="rId9"/>
    <p:sldId id="303" r:id="rId10"/>
    <p:sldId id="302" r:id="rId11"/>
    <p:sldId id="305" r:id="rId12"/>
    <p:sldId id="270" r:id="rId13"/>
    <p:sldId id="277" r:id="rId14"/>
    <p:sldId id="278" r:id="rId15"/>
    <p:sldId id="306" r:id="rId16"/>
    <p:sldId id="282" r:id="rId17"/>
    <p:sldId id="283" r:id="rId18"/>
    <p:sldId id="285" r:id="rId19"/>
    <p:sldId id="267" r:id="rId20"/>
    <p:sldId id="307"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88" y="53"/>
      </p:cViewPr>
      <p:guideLst/>
    </p:cSldViewPr>
  </p:slideViewPr>
  <p:notesTextViewPr>
    <p:cViewPr>
      <p:scale>
        <a:sx n="3" d="2"/>
        <a:sy n="3" d="2"/>
      </p:scale>
      <p:origin x="0" y="0"/>
    </p:cViewPr>
  </p:notesTextViewPr>
  <p:sorterViewPr>
    <p:cViewPr>
      <p:scale>
        <a:sx n="100" d="100"/>
        <a:sy n="100" d="100"/>
      </p:scale>
      <p:origin x="0" y="-15738"/>
    </p:cViewPr>
  </p:sorterViewPr>
  <p:notesViewPr>
    <p:cSldViewPr snapToGrid="0">
      <p:cViewPr varScale="1">
        <p:scale>
          <a:sx n="87" d="100"/>
          <a:sy n="87" d="100"/>
        </p:scale>
        <p:origin x="38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 Schools with System-Wide</a:t>
            </a:r>
            <a:r>
              <a:rPr lang="en-US" b="1" baseline="0" dirty="0"/>
              <a:t> MWEEs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Elementary</c:v>
                </c:pt>
              </c:strCache>
            </c:strRef>
          </c:tx>
          <c:spPr>
            <a:solidFill>
              <a:schemeClr val="accent1"/>
            </a:solidFill>
            <a:ln>
              <a:noFill/>
            </a:ln>
            <a:effectLst/>
          </c:spPr>
          <c:invertIfNegative val="0"/>
          <c:cat>
            <c:strRef>
              <c:f>Sheet1!$A$2:$A$3</c:f>
              <c:strCache>
                <c:ptCount val="2"/>
                <c:pt idx="0">
                  <c:v>Watershed</c:v>
                </c:pt>
                <c:pt idx="1">
                  <c:v>Maryland</c:v>
                </c:pt>
              </c:strCache>
            </c:strRef>
          </c:cat>
          <c:val>
            <c:numRef>
              <c:f>Sheet1!$B$2:$B$3</c:f>
              <c:numCache>
                <c:formatCode>General</c:formatCode>
                <c:ptCount val="2"/>
                <c:pt idx="0">
                  <c:v>39</c:v>
                </c:pt>
                <c:pt idx="1">
                  <c:v>84</c:v>
                </c:pt>
              </c:numCache>
            </c:numRef>
          </c:val>
          <c:extLst>
            <c:ext xmlns:c16="http://schemas.microsoft.com/office/drawing/2014/chart" uri="{C3380CC4-5D6E-409C-BE32-E72D297353CC}">
              <c16:uniqueId val="{00000000-1698-4678-9148-D2CA6BD742F6}"/>
            </c:ext>
          </c:extLst>
        </c:ser>
        <c:ser>
          <c:idx val="1"/>
          <c:order val="1"/>
          <c:tx>
            <c:strRef>
              <c:f>Sheet1!$C$1</c:f>
              <c:strCache>
                <c:ptCount val="1"/>
                <c:pt idx="0">
                  <c:v>Middle</c:v>
                </c:pt>
              </c:strCache>
            </c:strRef>
          </c:tx>
          <c:spPr>
            <a:solidFill>
              <a:schemeClr val="accent2"/>
            </a:solidFill>
            <a:ln>
              <a:noFill/>
            </a:ln>
            <a:effectLst/>
          </c:spPr>
          <c:invertIfNegative val="0"/>
          <c:cat>
            <c:strRef>
              <c:f>Sheet1!$A$2:$A$3</c:f>
              <c:strCache>
                <c:ptCount val="2"/>
                <c:pt idx="0">
                  <c:v>Watershed</c:v>
                </c:pt>
                <c:pt idx="1">
                  <c:v>Maryland</c:v>
                </c:pt>
              </c:strCache>
            </c:strRef>
          </c:cat>
          <c:val>
            <c:numRef>
              <c:f>Sheet1!$C$2:$C$3</c:f>
              <c:numCache>
                <c:formatCode>General</c:formatCode>
                <c:ptCount val="2"/>
                <c:pt idx="0">
                  <c:v>43</c:v>
                </c:pt>
                <c:pt idx="1">
                  <c:v>62</c:v>
                </c:pt>
              </c:numCache>
            </c:numRef>
          </c:val>
          <c:extLst>
            <c:ext xmlns:c16="http://schemas.microsoft.com/office/drawing/2014/chart" uri="{C3380CC4-5D6E-409C-BE32-E72D297353CC}">
              <c16:uniqueId val="{00000001-1698-4678-9148-D2CA6BD742F6}"/>
            </c:ext>
          </c:extLst>
        </c:ser>
        <c:ser>
          <c:idx val="2"/>
          <c:order val="2"/>
          <c:tx>
            <c:strRef>
              <c:f>Sheet1!$D$1</c:f>
              <c:strCache>
                <c:ptCount val="1"/>
                <c:pt idx="0">
                  <c:v>High</c:v>
                </c:pt>
              </c:strCache>
            </c:strRef>
          </c:tx>
          <c:spPr>
            <a:solidFill>
              <a:schemeClr val="accent3"/>
            </a:solidFill>
            <a:ln>
              <a:noFill/>
            </a:ln>
            <a:effectLst/>
          </c:spPr>
          <c:invertIfNegative val="0"/>
          <c:cat>
            <c:strRef>
              <c:f>Sheet1!$A$2:$A$3</c:f>
              <c:strCache>
                <c:ptCount val="2"/>
                <c:pt idx="0">
                  <c:v>Watershed</c:v>
                </c:pt>
                <c:pt idx="1">
                  <c:v>Maryland</c:v>
                </c:pt>
              </c:strCache>
            </c:strRef>
          </c:cat>
          <c:val>
            <c:numRef>
              <c:f>Sheet1!$D$2:$D$3</c:f>
              <c:numCache>
                <c:formatCode>General</c:formatCode>
                <c:ptCount val="2"/>
                <c:pt idx="0">
                  <c:v>19</c:v>
                </c:pt>
                <c:pt idx="1">
                  <c:v>37</c:v>
                </c:pt>
              </c:numCache>
            </c:numRef>
          </c:val>
          <c:extLst>
            <c:ext xmlns:c16="http://schemas.microsoft.com/office/drawing/2014/chart" uri="{C3380CC4-5D6E-409C-BE32-E72D297353CC}">
              <c16:uniqueId val="{00000002-1698-4678-9148-D2CA6BD742F6}"/>
            </c:ext>
          </c:extLst>
        </c:ser>
        <c:dLbls>
          <c:showLegendKey val="0"/>
          <c:showVal val="0"/>
          <c:showCatName val="0"/>
          <c:showSerName val="0"/>
          <c:showPercent val="0"/>
          <c:showBubbleSize val="0"/>
        </c:dLbls>
        <c:gapWidth val="219"/>
        <c:overlap val="-27"/>
        <c:axId val="147126351"/>
        <c:axId val="147124271"/>
      </c:barChart>
      <c:catAx>
        <c:axId val="14712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7124271"/>
        <c:crosses val="autoZero"/>
        <c:auto val="1"/>
        <c:lblAlgn val="ctr"/>
        <c:lblOffset val="100"/>
        <c:noMultiLvlLbl val="0"/>
      </c:catAx>
      <c:valAx>
        <c:axId val="147124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12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329" cy="463550"/>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6174" y="1"/>
            <a:ext cx="3012329" cy="463550"/>
          </a:xfrm>
          <a:prstGeom prst="rect">
            <a:avLst/>
          </a:prstGeom>
        </p:spPr>
        <p:txBody>
          <a:bodyPr vert="horz" lIns="91436" tIns="45718" rIns="91436" bIns="45718" rtlCol="0"/>
          <a:lstStyle>
            <a:lvl1pPr algn="r">
              <a:defRPr sz="1200"/>
            </a:lvl1pPr>
          </a:lstStyle>
          <a:p>
            <a:fld id="{A873FFD9-0D8F-41DA-B1A4-B98098C6CE8C}" type="datetimeFigureOut">
              <a:rPr lang="en-US" smtClean="0"/>
              <a:t>2/24/2023</a:t>
            </a:fld>
            <a:endParaRPr lang="en-US"/>
          </a:p>
        </p:txBody>
      </p:sp>
      <p:sp>
        <p:nvSpPr>
          <p:cNvPr id="4" name="Footer Placeholder 3"/>
          <p:cNvSpPr>
            <a:spLocks noGrp="1"/>
          </p:cNvSpPr>
          <p:nvPr>
            <p:ph type="ftr" sz="quarter" idx="2"/>
          </p:nvPr>
        </p:nvSpPr>
        <p:spPr>
          <a:xfrm>
            <a:off x="1" y="8772525"/>
            <a:ext cx="3012329" cy="463550"/>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6174" y="8772525"/>
            <a:ext cx="3012329" cy="463550"/>
          </a:xfrm>
          <a:prstGeom prst="rect">
            <a:avLst/>
          </a:prstGeom>
        </p:spPr>
        <p:txBody>
          <a:bodyPr vert="horz" lIns="91436" tIns="45718" rIns="91436" bIns="45718" rtlCol="0" anchor="b"/>
          <a:lstStyle>
            <a:lvl1pPr algn="r">
              <a:defRPr sz="1200"/>
            </a:lvl1pPr>
          </a:lstStyle>
          <a:p>
            <a:fld id="{697CDB34-AEAE-4FE8-A467-C7FB5DE4C93F}" type="slidenum">
              <a:rPr lang="en-US" smtClean="0"/>
              <a:t>‹#›</a:t>
            </a:fld>
            <a:endParaRPr lang="en-US"/>
          </a:p>
        </p:txBody>
      </p:sp>
    </p:spTree>
    <p:extLst>
      <p:ext uri="{BB962C8B-B14F-4D97-AF65-F5344CB8AC3E}">
        <p14:creationId xmlns:p14="http://schemas.microsoft.com/office/powerpoint/2010/main" val="29547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329" cy="463550"/>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936174" y="1"/>
            <a:ext cx="3012329" cy="463550"/>
          </a:xfrm>
          <a:prstGeom prst="rect">
            <a:avLst/>
          </a:prstGeom>
        </p:spPr>
        <p:txBody>
          <a:bodyPr vert="horz" lIns="91436" tIns="45718" rIns="91436" bIns="45718" rtlCol="0"/>
          <a:lstStyle>
            <a:lvl1pPr algn="r">
              <a:defRPr sz="1200"/>
            </a:lvl1pPr>
          </a:lstStyle>
          <a:p>
            <a:fld id="{0A038159-A3F2-4C4D-A438-C4DD7C977CEC}" type="datetimeFigureOut">
              <a:rPr lang="en-US" smtClean="0"/>
              <a:t>2/24/2023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95638" y="4445002"/>
            <a:ext cx="5558801" cy="3636963"/>
          </a:xfrm>
          <a:prstGeom prst="rect">
            <a:avLst/>
          </a:prstGeom>
        </p:spPr>
        <p:txBody>
          <a:bodyPr vert="horz" lIns="91436" tIns="45718" rIns="91436"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5"/>
            <a:ext cx="3012329" cy="463550"/>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36174" y="8772525"/>
            <a:ext cx="3012329" cy="463550"/>
          </a:xfrm>
          <a:prstGeom prst="rect">
            <a:avLst/>
          </a:prstGeom>
        </p:spPr>
        <p:txBody>
          <a:bodyPr vert="horz" lIns="91436" tIns="45718" rIns="91436" bIns="45718" rtlCol="0" anchor="b"/>
          <a:lstStyle>
            <a:lvl1pPr algn="r">
              <a:defRPr sz="1200"/>
            </a:lvl1pPr>
          </a:lstStyle>
          <a:p>
            <a:fld id="{A1BD3267-EDAA-44D0-942D-788E45A6B02B}" type="slidenum">
              <a:rPr lang="en-US" smtClean="0"/>
              <a:t>‹#›</a:t>
            </a:fld>
            <a:endParaRPr lang="en-US"/>
          </a:p>
        </p:txBody>
      </p:sp>
    </p:spTree>
    <p:extLst>
      <p:ext uri="{BB962C8B-B14F-4D97-AF65-F5344CB8AC3E}">
        <p14:creationId xmlns:p14="http://schemas.microsoft.com/office/powerpoint/2010/main" val="378837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3267-EDAA-44D0-942D-788E45A6B02B}" type="slidenum">
              <a:rPr lang="en-US" smtClean="0"/>
              <a:t>1</a:t>
            </a:fld>
            <a:endParaRPr lang="en-US"/>
          </a:p>
        </p:txBody>
      </p:sp>
    </p:spTree>
    <p:extLst>
      <p:ext uri="{BB962C8B-B14F-4D97-AF65-F5344CB8AC3E}">
        <p14:creationId xmlns:p14="http://schemas.microsoft.com/office/powerpoint/2010/main" val="337188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Left side = where we are now</a:t>
            </a:r>
          </a:p>
          <a:p>
            <a:pPr marL="171450" indent="-171450">
              <a:buFont typeface="Arial" panose="020B0604020202020204" pitchFamily="34" charset="0"/>
              <a:buChar char="•"/>
            </a:pPr>
            <a:r>
              <a:rPr lang="en-US" dirty="0"/>
              <a:t>Right side = where rest of reductions need to come from</a:t>
            </a:r>
          </a:p>
        </p:txBody>
      </p:sp>
      <p:sp>
        <p:nvSpPr>
          <p:cNvPr id="4" name="Slide Number Placeholder 3"/>
          <p:cNvSpPr>
            <a:spLocks noGrp="1"/>
          </p:cNvSpPr>
          <p:nvPr>
            <p:ph type="sldNum" sz="quarter" idx="10"/>
          </p:nvPr>
        </p:nvSpPr>
        <p:spPr/>
        <p:txBody>
          <a:bodyPr/>
          <a:lstStyle/>
          <a:p>
            <a:fld id="{A1BD3267-EDAA-44D0-942D-788E45A6B02B}" type="slidenum">
              <a:rPr lang="en-US" smtClean="0"/>
              <a:t>10</a:t>
            </a:fld>
            <a:endParaRPr lang="en-US"/>
          </a:p>
        </p:txBody>
      </p:sp>
    </p:spTree>
    <p:extLst>
      <p:ext uri="{BB962C8B-B14F-4D97-AF65-F5344CB8AC3E}">
        <p14:creationId xmlns:p14="http://schemas.microsoft.com/office/powerpoint/2010/main" val="227957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Left side = where we are now</a:t>
            </a:r>
          </a:p>
          <a:p>
            <a:pPr marL="171450" indent="-171450">
              <a:buFont typeface="Arial" panose="020B0604020202020204" pitchFamily="34" charset="0"/>
              <a:buChar char="•"/>
            </a:pPr>
            <a:r>
              <a:rPr lang="en-US" dirty="0"/>
              <a:t>Right side = where rest of reductions need to come from</a:t>
            </a:r>
          </a:p>
        </p:txBody>
      </p:sp>
      <p:sp>
        <p:nvSpPr>
          <p:cNvPr id="4" name="Slide Number Placeholder 3"/>
          <p:cNvSpPr>
            <a:spLocks noGrp="1"/>
          </p:cNvSpPr>
          <p:nvPr>
            <p:ph type="sldNum" sz="quarter" idx="10"/>
          </p:nvPr>
        </p:nvSpPr>
        <p:spPr/>
        <p:txBody>
          <a:bodyPr/>
          <a:lstStyle/>
          <a:p>
            <a:fld id="{A1BD3267-EDAA-44D0-942D-788E45A6B02B}" type="slidenum">
              <a:rPr lang="en-US" smtClean="0"/>
              <a:t>11</a:t>
            </a:fld>
            <a:endParaRPr lang="en-US"/>
          </a:p>
        </p:txBody>
      </p:sp>
    </p:spTree>
    <p:extLst>
      <p:ext uri="{BB962C8B-B14F-4D97-AF65-F5344CB8AC3E}">
        <p14:creationId xmlns:p14="http://schemas.microsoft.com/office/powerpoint/2010/main" val="398875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Taking the next 3 together – shouldn’t be a surprise</a:t>
            </a:r>
          </a:p>
          <a:p>
            <a:pPr marL="171450" indent="-171450">
              <a:buFont typeface="Arial" panose="020B0604020202020204" pitchFamily="34" charset="0"/>
              <a:buChar char="•"/>
            </a:pPr>
            <a:r>
              <a:rPr lang="en-US" dirty="0"/>
              <a:t>Wetlands – not much progress.</a:t>
            </a:r>
          </a:p>
          <a:p>
            <a:pPr marL="171450" indent="-171450">
              <a:buFont typeface="Arial" panose="020B0604020202020204" pitchFamily="34" charset="0"/>
              <a:buChar char="•"/>
            </a:pPr>
            <a:r>
              <a:rPr lang="en-US" dirty="0"/>
              <a:t>Note “old” data on right hand graph</a:t>
            </a:r>
          </a:p>
        </p:txBody>
      </p:sp>
      <p:sp>
        <p:nvSpPr>
          <p:cNvPr id="4" name="Slide Number Placeholder 3"/>
          <p:cNvSpPr>
            <a:spLocks noGrp="1"/>
          </p:cNvSpPr>
          <p:nvPr>
            <p:ph type="sldNum" sz="quarter" idx="10"/>
          </p:nvPr>
        </p:nvSpPr>
        <p:spPr/>
        <p:txBody>
          <a:bodyPr/>
          <a:lstStyle/>
          <a:p>
            <a:fld id="{A1BD3267-EDAA-44D0-942D-788E45A6B02B}" type="slidenum">
              <a:rPr lang="en-US" smtClean="0"/>
              <a:t>12</a:t>
            </a:fld>
            <a:endParaRPr lang="en-US"/>
          </a:p>
        </p:txBody>
      </p:sp>
    </p:spTree>
    <p:extLst>
      <p:ext uri="{BB962C8B-B14F-4D97-AF65-F5344CB8AC3E}">
        <p14:creationId xmlns:p14="http://schemas.microsoft.com/office/powerpoint/2010/main" val="78401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Forest Buffer</a:t>
            </a:r>
          </a:p>
          <a:p>
            <a:pPr marL="171450" indent="-171450">
              <a:buFont typeface="Arial" panose="020B0604020202020204" pitchFamily="34" charset="0"/>
              <a:buChar char="•"/>
            </a:pPr>
            <a:r>
              <a:rPr lang="en-US" dirty="0"/>
              <a:t>MD’s recent progress (since 2014) has only averaged 22 miles/</a:t>
            </a:r>
            <a:r>
              <a:rPr lang="en-US" dirty="0" err="1"/>
              <a:t>yr</a:t>
            </a:r>
            <a:endParaRPr lang="en-US" dirty="0"/>
          </a:p>
          <a:p>
            <a:pPr marL="171450" indent="-171450">
              <a:buFont typeface="Arial" panose="020B0604020202020204" pitchFamily="34" charset="0"/>
              <a:buChar char="•"/>
            </a:pPr>
            <a:r>
              <a:rPr lang="en-US" dirty="0"/>
              <a:t>BUT, MD’s progress in the past has been significantly greater – so we can do more</a:t>
            </a:r>
          </a:p>
        </p:txBody>
      </p:sp>
      <p:sp>
        <p:nvSpPr>
          <p:cNvPr id="4" name="Slide Number Placeholder 3"/>
          <p:cNvSpPr>
            <a:spLocks noGrp="1"/>
          </p:cNvSpPr>
          <p:nvPr>
            <p:ph type="sldNum" sz="quarter" idx="10"/>
          </p:nvPr>
        </p:nvSpPr>
        <p:spPr/>
        <p:txBody>
          <a:bodyPr/>
          <a:lstStyle/>
          <a:p>
            <a:fld id="{A1BD3267-EDAA-44D0-942D-788E45A6B02B}" type="slidenum">
              <a:rPr lang="en-US" smtClean="0"/>
              <a:t>13</a:t>
            </a:fld>
            <a:endParaRPr lang="en-US"/>
          </a:p>
        </p:txBody>
      </p:sp>
    </p:spTree>
    <p:extLst>
      <p:ext uri="{BB962C8B-B14F-4D97-AF65-F5344CB8AC3E}">
        <p14:creationId xmlns:p14="http://schemas.microsoft.com/office/powerpoint/2010/main" val="108880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Urban Tree Canopy</a:t>
            </a:r>
          </a:p>
          <a:p>
            <a:pPr marL="171450" indent="-171450">
              <a:buFont typeface="Arial" panose="020B0604020202020204" pitchFamily="34" charset="0"/>
              <a:buChar char="•"/>
            </a:pPr>
            <a:r>
              <a:rPr lang="en-US" dirty="0"/>
              <a:t>Note significant plantings, but even greater losses</a:t>
            </a:r>
          </a:p>
        </p:txBody>
      </p:sp>
      <p:sp>
        <p:nvSpPr>
          <p:cNvPr id="4" name="Slide Number Placeholder 3"/>
          <p:cNvSpPr>
            <a:spLocks noGrp="1"/>
          </p:cNvSpPr>
          <p:nvPr>
            <p:ph type="sldNum" sz="quarter" idx="10"/>
          </p:nvPr>
        </p:nvSpPr>
        <p:spPr/>
        <p:txBody>
          <a:bodyPr/>
          <a:lstStyle/>
          <a:p>
            <a:fld id="{A1BD3267-EDAA-44D0-942D-788E45A6B02B}" type="slidenum">
              <a:rPr lang="en-US" smtClean="0"/>
              <a:t>14</a:t>
            </a:fld>
            <a:endParaRPr lang="en-US"/>
          </a:p>
        </p:txBody>
      </p:sp>
    </p:spTree>
    <p:extLst>
      <p:ext uri="{BB962C8B-B14F-4D97-AF65-F5344CB8AC3E}">
        <p14:creationId xmlns:p14="http://schemas.microsoft.com/office/powerpoint/2010/main" val="339246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Urban Tree Canopy</a:t>
            </a:r>
          </a:p>
          <a:p>
            <a:pPr marL="171450" indent="-171450">
              <a:buFont typeface="Arial" panose="020B0604020202020204" pitchFamily="34" charset="0"/>
              <a:buChar char="•"/>
            </a:pPr>
            <a:r>
              <a:rPr lang="en-US" dirty="0"/>
              <a:t>Note significant plantings, but even greater losses</a:t>
            </a:r>
          </a:p>
        </p:txBody>
      </p:sp>
      <p:sp>
        <p:nvSpPr>
          <p:cNvPr id="4" name="Slide Number Placeholder 3"/>
          <p:cNvSpPr>
            <a:spLocks noGrp="1"/>
          </p:cNvSpPr>
          <p:nvPr>
            <p:ph type="sldNum" sz="quarter" idx="10"/>
          </p:nvPr>
        </p:nvSpPr>
        <p:spPr/>
        <p:txBody>
          <a:bodyPr/>
          <a:lstStyle/>
          <a:p>
            <a:fld id="{A1BD3267-EDAA-44D0-942D-788E45A6B02B}" type="slidenum">
              <a:rPr lang="en-US" smtClean="0"/>
              <a:t>15</a:t>
            </a:fld>
            <a:endParaRPr lang="en-US"/>
          </a:p>
        </p:txBody>
      </p:sp>
    </p:spTree>
    <p:extLst>
      <p:ext uri="{BB962C8B-B14F-4D97-AF65-F5344CB8AC3E}">
        <p14:creationId xmlns:p14="http://schemas.microsoft.com/office/powerpoint/2010/main" val="267174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D3267-EDAA-44D0-942D-788E45A6B02B}" type="slidenum">
              <a:rPr lang="en-US" smtClean="0"/>
              <a:t>16</a:t>
            </a:fld>
            <a:endParaRPr lang="en-US"/>
          </a:p>
        </p:txBody>
      </p:sp>
    </p:spTree>
    <p:extLst>
      <p:ext uri="{BB962C8B-B14F-4D97-AF65-F5344CB8AC3E}">
        <p14:creationId xmlns:p14="http://schemas.microsoft.com/office/powerpoint/2010/main" val="156139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D3267-EDAA-44D0-942D-788E45A6B02B}" type="slidenum">
              <a:rPr lang="en-US" smtClean="0"/>
              <a:t>17</a:t>
            </a:fld>
            <a:endParaRPr lang="en-US"/>
          </a:p>
        </p:txBody>
      </p:sp>
    </p:spTree>
    <p:extLst>
      <p:ext uri="{BB962C8B-B14F-4D97-AF65-F5344CB8AC3E}">
        <p14:creationId xmlns:p14="http://schemas.microsoft.com/office/powerpoint/2010/main" val="128326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D3267-EDAA-44D0-942D-788E45A6B02B}" type="slidenum">
              <a:rPr lang="en-US" smtClean="0"/>
              <a:t>18</a:t>
            </a:fld>
            <a:endParaRPr lang="en-US"/>
          </a:p>
        </p:txBody>
      </p:sp>
    </p:spTree>
    <p:extLst>
      <p:ext uri="{BB962C8B-B14F-4D97-AF65-F5344CB8AC3E}">
        <p14:creationId xmlns:p14="http://schemas.microsoft.com/office/powerpoint/2010/main" val="3035754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D3267-EDAA-44D0-942D-788E45A6B02B}" type="slidenum">
              <a:rPr lang="en-US" smtClean="0"/>
              <a:t>19</a:t>
            </a:fld>
            <a:endParaRPr lang="en-US"/>
          </a:p>
        </p:txBody>
      </p:sp>
    </p:spTree>
    <p:extLst>
      <p:ext uri="{BB962C8B-B14F-4D97-AF65-F5344CB8AC3E}">
        <p14:creationId xmlns:p14="http://schemas.microsoft.com/office/powerpoint/2010/main" val="330672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Big Picture</a:t>
            </a:r>
          </a:p>
          <a:p>
            <a:pPr marL="628650" lvl="1" indent="-171450">
              <a:buFont typeface="Arial" panose="020B0604020202020204" pitchFamily="34" charset="0"/>
              <a:buChar char="•"/>
            </a:pPr>
            <a:r>
              <a:rPr lang="en-US" dirty="0"/>
              <a:t>10 goals / 31 Outcomes</a:t>
            </a:r>
          </a:p>
          <a:p>
            <a:pPr marL="171450" indent="-171450">
              <a:buFont typeface="Arial" panose="020B0604020202020204" pitchFamily="34" charset="0"/>
              <a:buChar char="•"/>
            </a:pPr>
            <a:r>
              <a:rPr lang="en-US" dirty="0"/>
              <a:t>Won’t go through all 31 – just selecting a few for reasons I’ll explain</a:t>
            </a:r>
          </a:p>
        </p:txBody>
      </p:sp>
      <p:sp>
        <p:nvSpPr>
          <p:cNvPr id="4" name="Slide Number Placeholder 3"/>
          <p:cNvSpPr>
            <a:spLocks noGrp="1"/>
          </p:cNvSpPr>
          <p:nvPr>
            <p:ph type="sldNum" sz="quarter" idx="10"/>
          </p:nvPr>
        </p:nvSpPr>
        <p:spPr/>
        <p:txBody>
          <a:bodyPr/>
          <a:lstStyle/>
          <a:p>
            <a:fld id="{A1BD3267-EDAA-44D0-942D-788E45A6B02B}" type="slidenum">
              <a:rPr lang="en-US" smtClean="0"/>
              <a:t>2</a:t>
            </a:fld>
            <a:endParaRPr lang="en-US"/>
          </a:p>
        </p:txBody>
      </p:sp>
    </p:spTree>
    <p:extLst>
      <p:ext uri="{BB962C8B-B14F-4D97-AF65-F5344CB8AC3E}">
        <p14:creationId xmlns:p14="http://schemas.microsoft.com/office/powerpoint/2010/main" val="357173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D3267-EDAA-44D0-942D-788E45A6B02B}" type="slidenum">
              <a:rPr lang="en-US" smtClean="0"/>
              <a:t>20</a:t>
            </a:fld>
            <a:endParaRPr lang="en-US"/>
          </a:p>
        </p:txBody>
      </p:sp>
    </p:spTree>
    <p:extLst>
      <p:ext uri="{BB962C8B-B14F-4D97-AF65-F5344CB8AC3E}">
        <p14:creationId xmlns:p14="http://schemas.microsoft.com/office/powerpoint/2010/main" val="279910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MD Bay Cabinet</a:t>
            </a:r>
          </a:p>
          <a:p>
            <a:pPr marL="171450" indent="-171450">
              <a:buFont typeface="Arial" panose="020B0604020202020204" pitchFamily="34" charset="0"/>
              <a:buChar char="•"/>
            </a:pPr>
            <a:r>
              <a:rPr lang="en-US" dirty="0"/>
              <a:t>2019 Evaluation</a:t>
            </a:r>
          </a:p>
          <a:p>
            <a:pPr marL="171450" indent="-171450">
              <a:buFont typeface="Arial" panose="020B0604020202020204" pitchFamily="34" charset="0"/>
              <a:buChar char="•"/>
            </a:pPr>
            <a:r>
              <a:rPr lang="en-US" dirty="0"/>
              <a:t>Example Slide</a:t>
            </a:r>
          </a:p>
          <a:p>
            <a:pPr marL="628650" lvl="1" indent="-171450">
              <a:buFont typeface="Arial" panose="020B0604020202020204" pitchFamily="34" charset="0"/>
              <a:buChar char="•"/>
            </a:pPr>
            <a:r>
              <a:rPr lang="en-US" dirty="0"/>
              <a:t>Outcome language on left</a:t>
            </a:r>
          </a:p>
          <a:p>
            <a:pPr marL="628650" lvl="1" indent="-171450">
              <a:buFont typeface="Arial" panose="020B0604020202020204" pitchFamily="34" charset="0"/>
              <a:buChar char="•"/>
            </a:pPr>
            <a:r>
              <a:rPr lang="en-US" dirty="0" err="1"/>
              <a:t>Explanotory</a:t>
            </a:r>
            <a:r>
              <a:rPr lang="en-US" dirty="0"/>
              <a:t> graphs/comments on right</a:t>
            </a:r>
          </a:p>
          <a:p>
            <a:pPr marL="628650" lvl="1" indent="-171450">
              <a:buFont typeface="Arial" panose="020B0604020202020204" pitchFamily="34" charset="0"/>
              <a:buChar char="•"/>
            </a:pPr>
            <a:r>
              <a:rPr lang="en-US" dirty="0"/>
              <a:t>Red/Yellow/Green of progress for CBP and MD in upper right</a:t>
            </a:r>
          </a:p>
        </p:txBody>
      </p:sp>
      <p:sp>
        <p:nvSpPr>
          <p:cNvPr id="4" name="Slide Number Placeholder 3"/>
          <p:cNvSpPr>
            <a:spLocks noGrp="1"/>
          </p:cNvSpPr>
          <p:nvPr>
            <p:ph type="sldNum" sz="quarter" idx="10"/>
          </p:nvPr>
        </p:nvSpPr>
        <p:spPr/>
        <p:txBody>
          <a:bodyPr/>
          <a:lstStyle/>
          <a:p>
            <a:fld id="{A1BD3267-EDAA-44D0-942D-788E45A6B02B}" type="slidenum">
              <a:rPr lang="en-US" smtClean="0"/>
              <a:t>3</a:t>
            </a:fld>
            <a:endParaRPr lang="en-US"/>
          </a:p>
        </p:txBody>
      </p:sp>
    </p:spTree>
    <p:extLst>
      <p:ext uri="{BB962C8B-B14F-4D97-AF65-F5344CB8AC3E}">
        <p14:creationId xmlns:p14="http://schemas.microsoft.com/office/powerpoint/2010/main" val="257305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will see this slide again, but here are all 31 WITH MY JUDGEMENTS</a:t>
            </a:r>
          </a:p>
          <a:p>
            <a:pPr marL="171450" indent="-171450">
              <a:buFont typeface="Arial" panose="020B0604020202020204" pitchFamily="34" charset="0"/>
              <a:buChar char="•"/>
            </a:pPr>
            <a:r>
              <a:rPr lang="en-US" dirty="0"/>
              <a:t>You will see Red, yellow, green but also red/yellow and green/yellow when I couldn’t decide</a:t>
            </a:r>
          </a:p>
          <a:p>
            <a:pPr marL="171450" indent="-171450">
              <a:buFont typeface="Arial" panose="020B0604020202020204" pitchFamily="34" charset="0"/>
              <a:buChar char="•"/>
            </a:pPr>
            <a:r>
              <a:rPr lang="en-US" dirty="0"/>
              <a:t>All are judgement calls</a:t>
            </a:r>
          </a:p>
          <a:p>
            <a:pPr marL="628650" lvl="1" indent="-171450">
              <a:buFont typeface="Arial" panose="020B0604020202020204" pitchFamily="34" charset="0"/>
              <a:buChar char="•"/>
            </a:pPr>
            <a:r>
              <a:rPr lang="en-US" dirty="0"/>
              <a:t>Some outcomes are </a:t>
            </a:r>
            <a:r>
              <a:rPr lang="en-US" dirty="0" err="1"/>
              <a:t>qualitiative</a:t>
            </a:r>
            <a:r>
              <a:rPr lang="en-US" dirty="0"/>
              <a:t> – so obviously judgement calls</a:t>
            </a:r>
          </a:p>
          <a:p>
            <a:pPr marL="628650" lvl="1" indent="-171450">
              <a:buFont typeface="Arial" panose="020B0604020202020204" pitchFamily="34" charset="0"/>
              <a:buChar char="•"/>
            </a:pPr>
            <a:r>
              <a:rPr lang="en-US" dirty="0"/>
              <a:t>Some outcomes have very specific metrics by very specific due dates, but many of them are judgement calls still because:</a:t>
            </a:r>
          </a:p>
          <a:p>
            <a:pPr marL="1085850" lvl="2" indent="-171450">
              <a:buFont typeface="Arial" panose="020B0604020202020204" pitchFamily="34" charset="0"/>
              <a:buChar char="•"/>
            </a:pPr>
            <a:r>
              <a:rPr lang="en-US" dirty="0"/>
              <a:t>Just because we have metrics, doesn’t mean that we have the data to know where we are relative to those metrics, and</a:t>
            </a:r>
          </a:p>
          <a:p>
            <a:pPr marL="1085850" lvl="2" indent="-171450">
              <a:buFont typeface="Arial" panose="020B0604020202020204" pitchFamily="34" charset="0"/>
              <a:buChar char="•"/>
            </a:pPr>
            <a:r>
              <a:rPr lang="en-US" dirty="0"/>
              <a:t>Some have been making progress at a certain pace which has now recently changed and not clear if that recent or long-term rate will be the case for the rest of the time.</a:t>
            </a:r>
          </a:p>
        </p:txBody>
      </p:sp>
      <p:sp>
        <p:nvSpPr>
          <p:cNvPr id="4" name="Slide Number Placeholder 3"/>
          <p:cNvSpPr>
            <a:spLocks noGrp="1"/>
          </p:cNvSpPr>
          <p:nvPr>
            <p:ph type="sldNum" sz="quarter" idx="10"/>
          </p:nvPr>
        </p:nvSpPr>
        <p:spPr/>
        <p:txBody>
          <a:bodyPr/>
          <a:lstStyle/>
          <a:p>
            <a:fld id="{A1BD3267-EDAA-44D0-942D-788E45A6B02B}" type="slidenum">
              <a:rPr lang="en-US" smtClean="0"/>
              <a:t>4</a:t>
            </a:fld>
            <a:endParaRPr lang="en-US"/>
          </a:p>
        </p:txBody>
      </p:sp>
    </p:spTree>
    <p:extLst>
      <p:ext uri="{BB962C8B-B14F-4D97-AF65-F5344CB8AC3E}">
        <p14:creationId xmlns:p14="http://schemas.microsoft.com/office/powerpoint/2010/main" val="426464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Example of </a:t>
            </a:r>
            <a:r>
              <a:rPr lang="en-US" dirty="0" err="1"/>
              <a:t>ChesapeaekeProgress</a:t>
            </a:r>
            <a:endParaRPr lang="en-US" dirty="0"/>
          </a:p>
          <a:p>
            <a:pPr marL="171450" indent="-171450">
              <a:buFont typeface="Arial" panose="020B0604020202020204" pitchFamily="34" charset="0"/>
              <a:buChar char="•"/>
            </a:pPr>
            <a:r>
              <a:rPr lang="en-US" dirty="0"/>
              <a:t>Great resource for many of these</a:t>
            </a:r>
          </a:p>
          <a:p>
            <a:pPr marL="171450" indent="-171450">
              <a:buFont typeface="Arial" panose="020B0604020202020204" pitchFamily="34" charset="0"/>
              <a:buChar char="•"/>
            </a:pPr>
            <a:r>
              <a:rPr lang="en-US" dirty="0"/>
              <a:t>This is just for 1 goal (Vital Habitats) but have these for all 10 Goals and 31 Outcomes</a:t>
            </a:r>
          </a:p>
        </p:txBody>
      </p:sp>
      <p:sp>
        <p:nvSpPr>
          <p:cNvPr id="4" name="Slide Number Placeholder 3"/>
          <p:cNvSpPr>
            <a:spLocks noGrp="1"/>
          </p:cNvSpPr>
          <p:nvPr>
            <p:ph type="sldNum" sz="quarter" idx="10"/>
          </p:nvPr>
        </p:nvSpPr>
        <p:spPr/>
        <p:txBody>
          <a:bodyPr/>
          <a:lstStyle/>
          <a:p>
            <a:fld id="{A1BD3267-EDAA-44D0-942D-788E45A6B02B}" type="slidenum">
              <a:rPr lang="en-US" smtClean="0"/>
              <a:t>5</a:t>
            </a:fld>
            <a:endParaRPr lang="en-US"/>
          </a:p>
        </p:txBody>
      </p:sp>
    </p:spTree>
    <p:extLst>
      <p:ext uri="{BB962C8B-B14F-4D97-AF65-F5344CB8AC3E}">
        <p14:creationId xmlns:p14="http://schemas.microsoft.com/office/powerpoint/2010/main" val="344760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Back to this</a:t>
            </a:r>
          </a:p>
          <a:p>
            <a:pPr marL="171450" indent="-171450">
              <a:buFont typeface="Arial" panose="020B0604020202020204" pitchFamily="34" charset="0"/>
              <a:buChar char="•"/>
            </a:pPr>
            <a:r>
              <a:rPr lang="en-US" dirty="0"/>
              <a:t>I am going to show 5 examples (click through)</a:t>
            </a:r>
          </a:p>
        </p:txBody>
      </p:sp>
      <p:sp>
        <p:nvSpPr>
          <p:cNvPr id="4" name="Slide Number Placeholder 3"/>
          <p:cNvSpPr>
            <a:spLocks noGrp="1"/>
          </p:cNvSpPr>
          <p:nvPr>
            <p:ph type="sldNum" sz="quarter" idx="10"/>
          </p:nvPr>
        </p:nvSpPr>
        <p:spPr/>
        <p:txBody>
          <a:bodyPr/>
          <a:lstStyle/>
          <a:p>
            <a:fld id="{A1BD3267-EDAA-44D0-942D-788E45A6B02B}" type="slidenum">
              <a:rPr lang="en-US" smtClean="0"/>
              <a:t>6</a:t>
            </a:fld>
            <a:endParaRPr lang="en-US"/>
          </a:p>
        </p:txBody>
      </p:sp>
    </p:spTree>
    <p:extLst>
      <p:ext uri="{BB962C8B-B14F-4D97-AF65-F5344CB8AC3E}">
        <p14:creationId xmlns:p14="http://schemas.microsoft.com/office/powerpoint/2010/main" val="82751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CBP is red because we already admitted we won’t get there</a:t>
            </a:r>
          </a:p>
          <a:p>
            <a:pPr marL="171450" indent="-171450">
              <a:buFont typeface="Arial" panose="020B0604020202020204" pitchFamily="34" charset="0"/>
              <a:buChar char="•"/>
            </a:pPr>
            <a:r>
              <a:rPr lang="en-US" dirty="0"/>
              <a:t>Next slide zooms in on the graphic</a:t>
            </a:r>
          </a:p>
        </p:txBody>
      </p:sp>
      <p:sp>
        <p:nvSpPr>
          <p:cNvPr id="4" name="Slide Number Placeholder 3"/>
          <p:cNvSpPr>
            <a:spLocks noGrp="1"/>
          </p:cNvSpPr>
          <p:nvPr>
            <p:ph type="sldNum" sz="quarter" idx="10"/>
          </p:nvPr>
        </p:nvSpPr>
        <p:spPr/>
        <p:txBody>
          <a:bodyPr/>
          <a:lstStyle/>
          <a:p>
            <a:fld id="{A1BD3267-EDAA-44D0-942D-788E45A6B02B}" type="slidenum">
              <a:rPr lang="en-US" smtClean="0"/>
              <a:t>7</a:t>
            </a:fld>
            <a:endParaRPr lang="en-US"/>
          </a:p>
        </p:txBody>
      </p:sp>
    </p:spTree>
    <p:extLst>
      <p:ext uri="{BB962C8B-B14F-4D97-AF65-F5344CB8AC3E}">
        <p14:creationId xmlns:p14="http://schemas.microsoft.com/office/powerpoint/2010/main" val="292859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Blue dot on end shows where we are</a:t>
            </a:r>
          </a:p>
          <a:p>
            <a:pPr marL="171450" indent="-171450">
              <a:buFont typeface="Arial" panose="020B0604020202020204" pitchFamily="34" charset="0"/>
              <a:buChar char="•"/>
            </a:pPr>
            <a:r>
              <a:rPr lang="en-US" dirty="0"/>
              <a:t>Red dot on end shows where we should / could / will be</a:t>
            </a:r>
          </a:p>
          <a:p>
            <a:pPr marL="171450" indent="-171450">
              <a:buFont typeface="Arial" panose="020B0604020202020204" pitchFamily="34" charset="0"/>
              <a:buChar char="•"/>
            </a:pPr>
            <a:r>
              <a:rPr lang="en-US" dirty="0"/>
              <a:t>Note text at end on impacts of rain. This kind of “noise” becomes more important as we get close to the deadlines</a:t>
            </a:r>
          </a:p>
        </p:txBody>
      </p:sp>
      <p:sp>
        <p:nvSpPr>
          <p:cNvPr id="4" name="Slide Number Placeholder 3"/>
          <p:cNvSpPr>
            <a:spLocks noGrp="1"/>
          </p:cNvSpPr>
          <p:nvPr>
            <p:ph type="sldNum" sz="quarter" idx="10"/>
          </p:nvPr>
        </p:nvSpPr>
        <p:spPr/>
        <p:txBody>
          <a:bodyPr/>
          <a:lstStyle/>
          <a:p>
            <a:fld id="{A1BD3267-EDAA-44D0-942D-788E45A6B02B}" type="slidenum">
              <a:rPr lang="en-US" smtClean="0"/>
              <a:t>8</a:t>
            </a:fld>
            <a:endParaRPr lang="en-US"/>
          </a:p>
        </p:txBody>
      </p:sp>
    </p:spTree>
    <p:extLst>
      <p:ext uri="{BB962C8B-B14F-4D97-AF65-F5344CB8AC3E}">
        <p14:creationId xmlns:p14="http://schemas.microsoft.com/office/powerpoint/2010/main" val="326918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mostly to Bay Restoration Fund</a:t>
            </a:r>
          </a:p>
        </p:txBody>
      </p:sp>
      <p:sp>
        <p:nvSpPr>
          <p:cNvPr id="4" name="Slide Number Placeholder 3"/>
          <p:cNvSpPr>
            <a:spLocks noGrp="1"/>
          </p:cNvSpPr>
          <p:nvPr>
            <p:ph type="sldNum" sz="quarter" idx="10"/>
          </p:nvPr>
        </p:nvSpPr>
        <p:spPr/>
        <p:txBody>
          <a:bodyPr/>
          <a:lstStyle/>
          <a:p>
            <a:fld id="{A1BD3267-EDAA-44D0-942D-788E45A6B02B}" type="slidenum">
              <a:rPr lang="en-US" smtClean="0"/>
              <a:t>9</a:t>
            </a:fld>
            <a:endParaRPr lang="en-US"/>
          </a:p>
        </p:txBody>
      </p:sp>
    </p:spTree>
    <p:extLst>
      <p:ext uri="{BB962C8B-B14F-4D97-AF65-F5344CB8AC3E}">
        <p14:creationId xmlns:p14="http://schemas.microsoft.com/office/powerpoint/2010/main" val="206314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E8E43B-D291-4A13-BDA2-B11ADA6213F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45715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8E43B-D291-4A13-BDA2-B11ADA6213F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3550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8E43B-D291-4A13-BDA2-B11ADA6213F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22672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8E43B-D291-4A13-BDA2-B11ADA6213F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77747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8E43B-D291-4A13-BDA2-B11ADA6213F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66911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8E43B-D291-4A13-BDA2-B11ADA6213F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403387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8E43B-D291-4A13-BDA2-B11ADA6213FB}"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65737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8E43B-D291-4A13-BDA2-B11ADA6213FB}"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21848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8E43B-D291-4A13-BDA2-B11ADA6213FB}"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368829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8E43B-D291-4A13-BDA2-B11ADA6213F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46951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8E43B-D291-4A13-BDA2-B11ADA6213F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30279-F0FF-4B1D-9099-DED86A287FE8}" type="slidenum">
              <a:rPr lang="en-US" smtClean="0"/>
              <a:t>‹#›</a:t>
            </a:fld>
            <a:endParaRPr lang="en-US"/>
          </a:p>
        </p:txBody>
      </p:sp>
    </p:spTree>
    <p:extLst>
      <p:ext uri="{BB962C8B-B14F-4D97-AF65-F5344CB8AC3E}">
        <p14:creationId xmlns:p14="http://schemas.microsoft.com/office/powerpoint/2010/main" val="123944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8E43B-D291-4A13-BDA2-B11ADA6213FB}" type="datetimeFigureOut">
              <a:rPr lang="en-US" smtClean="0"/>
              <a:t>2/24/2023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30279-F0FF-4B1D-9099-DED86A287FE8}" type="slidenum">
              <a:rPr lang="en-US" smtClean="0"/>
              <a:t>‹#›</a:t>
            </a:fld>
            <a:endParaRPr lang="en-US"/>
          </a:p>
        </p:txBody>
      </p:sp>
    </p:spTree>
    <p:extLst>
      <p:ext uri="{BB962C8B-B14F-4D97-AF65-F5344CB8AC3E}">
        <p14:creationId xmlns:p14="http://schemas.microsoft.com/office/powerpoint/2010/main" val="189480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image" Target="../media/image5.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27064"/>
            <a:ext cx="12192000" cy="630945"/>
            <a:chOff x="0" y="6227064"/>
            <a:chExt cx="12192000" cy="630945"/>
          </a:xfrm>
        </p:grpSpPr>
        <p:sp>
          <p:nvSpPr>
            <p:cNvPr id="6" name="Rectangle 5"/>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7" name="TextBox 6"/>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 name="Picture 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
        <p:nvSpPr>
          <p:cNvPr id="5" name="TextBox 4"/>
          <p:cNvSpPr txBox="1"/>
          <p:nvPr/>
        </p:nvSpPr>
        <p:spPr>
          <a:xfrm>
            <a:off x="0" y="1175657"/>
            <a:ext cx="12192000" cy="3293209"/>
          </a:xfrm>
          <a:prstGeom prst="rect">
            <a:avLst/>
          </a:prstGeom>
          <a:noFill/>
        </p:spPr>
        <p:txBody>
          <a:bodyPr wrap="square" rtlCol="0">
            <a:spAutoFit/>
          </a:bodyPr>
          <a:lstStyle/>
          <a:p>
            <a:pPr algn="ctr"/>
            <a:r>
              <a:rPr lang="en-US" sz="2800" b="1" dirty="0">
                <a:solidFill>
                  <a:schemeClr val="accent1">
                    <a:lumMod val="50000"/>
                  </a:schemeClr>
                </a:solidFill>
              </a:rPr>
              <a:t>Maryland’s Progress on </a:t>
            </a:r>
            <a:r>
              <a:rPr lang="en-US" sz="2800" b="1" i="1" dirty="0">
                <a:solidFill>
                  <a:schemeClr val="accent1">
                    <a:lumMod val="50000"/>
                  </a:schemeClr>
                </a:solidFill>
              </a:rPr>
              <a:t>2014 Chesapeake Bay Watershed Agreement</a:t>
            </a:r>
          </a:p>
          <a:p>
            <a:endParaRPr lang="en-US" b="1" i="1" dirty="0">
              <a:solidFill>
                <a:schemeClr val="accent1">
                  <a:lumMod val="50000"/>
                </a:schemeClr>
              </a:solidFill>
            </a:endParaRPr>
          </a:p>
          <a:p>
            <a:pPr algn="ctr"/>
            <a:r>
              <a:rPr lang="en-US" b="1" dirty="0">
                <a:solidFill>
                  <a:schemeClr val="accent1">
                    <a:lumMod val="50000"/>
                  </a:schemeClr>
                </a:solidFill>
              </a:rPr>
              <a:t>Dave Goshorn</a:t>
            </a:r>
          </a:p>
          <a:p>
            <a:pPr algn="ctr"/>
            <a:r>
              <a:rPr lang="en-US" b="1" dirty="0">
                <a:solidFill>
                  <a:schemeClr val="accent1">
                    <a:lumMod val="50000"/>
                  </a:schemeClr>
                </a:solidFill>
              </a:rPr>
              <a:t>Senior Bay Restoration Coordinator / Acting Assistant Secretary Aquatic Resources</a:t>
            </a:r>
          </a:p>
          <a:p>
            <a:pPr algn="ctr"/>
            <a:r>
              <a:rPr lang="en-US" b="1" dirty="0">
                <a:solidFill>
                  <a:schemeClr val="accent1">
                    <a:lumMod val="50000"/>
                  </a:schemeClr>
                </a:solidFill>
              </a:rPr>
              <a:t>Maryland Department of Natural Resources</a:t>
            </a: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r>
              <a:rPr lang="en-US" dirty="0">
                <a:solidFill>
                  <a:schemeClr val="accent1">
                    <a:lumMod val="50000"/>
                  </a:schemeClr>
                </a:solidFill>
              </a:rPr>
              <a:t>Presentation to Chesapeake Bay Program’s Citizens Advisory Committee</a:t>
            </a:r>
          </a:p>
          <a:p>
            <a:pPr algn="ctr"/>
            <a:r>
              <a:rPr lang="en-US" dirty="0">
                <a:solidFill>
                  <a:schemeClr val="accent1">
                    <a:lumMod val="50000"/>
                  </a:schemeClr>
                </a:solidFill>
              </a:rPr>
              <a:t>February 24, 2023</a:t>
            </a:r>
          </a:p>
        </p:txBody>
      </p:sp>
    </p:spTree>
    <p:extLst>
      <p:ext uri="{BB962C8B-B14F-4D97-AF65-F5344CB8AC3E}">
        <p14:creationId xmlns:p14="http://schemas.microsoft.com/office/powerpoint/2010/main" val="77040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Water Quality Goal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21" name="Shape 90"/>
          <p:cNvPicPr preferRelativeResize="0">
            <a:picLocks noChangeAspect="1"/>
          </p:cNvPicPr>
          <p:nvPr/>
        </p:nvPicPr>
        <p:blipFill>
          <a:blip r:embed="rId4" cstate="print"/>
          <a:stretch>
            <a:fillRect/>
          </a:stretch>
        </p:blipFill>
        <p:spPr>
          <a:xfrm>
            <a:off x="4937760" y="146304"/>
            <a:ext cx="616821" cy="612648"/>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27" name="Google Shape;83;p17"/>
          <p:cNvPicPr preferRelativeResize="0">
            <a:picLocks noChangeAspect="1"/>
          </p:cNvPicPr>
          <p:nvPr/>
        </p:nvPicPr>
        <p:blipFill rotWithShape="1">
          <a:blip r:embed="rId7">
            <a:alphaModFix/>
          </a:blip>
          <a:srcRect l="7113" t="-16032" r="-1080" b="-16032"/>
          <a:stretch/>
        </p:blipFill>
        <p:spPr>
          <a:xfrm>
            <a:off x="1461497" y="836023"/>
            <a:ext cx="9607801" cy="5300255"/>
          </a:xfrm>
          <a:prstGeom prst="rect">
            <a:avLst/>
          </a:prstGeom>
          <a:noFill/>
          <a:ln>
            <a:noFill/>
          </a:ln>
        </p:spPr>
      </p:pic>
    </p:spTree>
    <p:extLst>
      <p:ext uri="{BB962C8B-B14F-4D97-AF65-F5344CB8AC3E}">
        <p14:creationId xmlns:p14="http://schemas.microsoft.com/office/powerpoint/2010/main" val="231129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Water Quality Goal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21" name="Shape 90"/>
          <p:cNvPicPr preferRelativeResize="0">
            <a:picLocks noChangeAspect="1"/>
          </p:cNvPicPr>
          <p:nvPr/>
        </p:nvPicPr>
        <p:blipFill>
          <a:blip r:embed="rId4" cstate="print"/>
          <a:stretch>
            <a:fillRect/>
          </a:stretch>
        </p:blipFill>
        <p:spPr>
          <a:xfrm>
            <a:off x="4937760" y="146304"/>
            <a:ext cx="616821" cy="612648"/>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
        <p:nvSpPr>
          <p:cNvPr id="2" name="Rounded Rectangle 1"/>
          <p:cNvSpPr/>
          <p:nvPr/>
        </p:nvSpPr>
        <p:spPr>
          <a:xfrm>
            <a:off x="515390" y="1113904"/>
            <a:ext cx="10956174" cy="4663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t>So will Maryland get there?</a:t>
            </a:r>
          </a:p>
          <a:p>
            <a:endParaRPr lang="en-US" b="1" dirty="0"/>
          </a:p>
          <a:p>
            <a:pPr lvl="1"/>
            <a:r>
              <a:rPr lang="en-US" b="1" dirty="0"/>
              <a:t>We have a plan that should get us there if:</a:t>
            </a:r>
          </a:p>
          <a:p>
            <a:pPr marL="1257300" lvl="2" indent="-342900">
              <a:buFont typeface="+mj-lt"/>
              <a:buAutoNum type="arabicPeriod"/>
            </a:pPr>
            <a:r>
              <a:rPr lang="en-US" b="1" dirty="0"/>
              <a:t>Back River and Patapsco WWTP’s resume functioning as intended.</a:t>
            </a:r>
          </a:p>
          <a:p>
            <a:pPr marL="1257300" lvl="2" indent="-342900">
              <a:buFont typeface="+mj-lt"/>
              <a:buAutoNum type="arabicPeriod"/>
            </a:pPr>
            <a:r>
              <a:rPr lang="en-US" b="1" dirty="0"/>
              <a:t>No surprises</a:t>
            </a:r>
          </a:p>
          <a:p>
            <a:pPr marL="1257300" lvl="2" indent="-342900">
              <a:buFont typeface="+mj-lt"/>
              <a:buAutoNum type="arabicPeriod"/>
            </a:pPr>
            <a:r>
              <a:rPr lang="en-US" b="1" dirty="0"/>
              <a:t>Weather and commodity prices cooperate.</a:t>
            </a:r>
          </a:p>
          <a:p>
            <a:pPr marL="1257300" lvl="2" indent="-342900">
              <a:buFont typeface="+mj-lt"/>
              <a:buAutoNum type="arabicPeriod"/>
            </a:pPr>
            <a:endParaRPr lang="en-US" b="1" dirty="0"/>
          </a:p>
          <a:p>
            <a:pPr lvl="1"/>
            <a:r>
              <a:rPr lang="en-US" sz="2000" b="1" dirty="0"/>
              <a:t>Regardless, if we miss or if we succeed, it shouldn’t be by much.</a:t>
            </a:r>
          </a:p>
          <a:p>
            <a:pPr lvl="1"/>
            <a:endParaRPr lang="en-US" sz="2000" b="1" dirty="0"/>
          </a:p>
          <a:p>
            <a:pPr lvl="1"/>
            <a:r>
              <a:rPr lang="en-US" sz="2000" b="1" dirty="0"/>
              <a:t>Our real focus should be on post-2025</a:t>
            </a:r>
          </a:p>
          <a:p>
            <a:pPr algn="ctr"/>
            <a:endParaRPr lang="en-US" dirty="0"/>
          </a:p>
        </p:txBody>
      </p:sp>
    </p:spTree>
    <p:extLst>
      <p:ext uri="{BB962C8B-B14F-4D97-AF65-F5344CB8AC3E}">
        <p14:creationId xmlns:p14="http://schemas.microsoft.com/office/powerpoint/2010/main" val="196764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Vital Habitats Goal</a:t>
            </a:r>
          </a:p>
        </p:txBody>
      </p:sp>
      <p:sp>
        <p:nvSpPr>
          <p:cNvPr id="8" name="Rounded Rectangle 7"/>
          <p:cNvSpPr/>
          <p:nvPr/>
        </p:nvSpPr>
        <p:spPr>
          <a:xfrm>
            <a:off x="125329" y="864264"/>
            <a:ext cx="5585015" cy="1312861"/>
          </a:xfrm>
          <a:prstGeom prst="roundRect">
            <a:avLst/>
          </a:prstGeom>
          <a:solidFill>
            <a:srgbClr val="FFC00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Wetlands</a:t>
            </a:r>
            <a:endParaRPr lang="en-US" sz="3200" b="1" dirty="0">
              <a:solidFill>
                <a:schemeClr val="tx1"/>
              </a:solidFill>
            </a:endParaRP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Continually increase the capacity of wetlands to provide water quality and habitat benefits throughout the watershed.  </a:t>
            </a:r>
            <a:r>
              <a:rPr lang="en-US" sz="2200" b="1" dirty="0">
                <a:solidFill>
                  <a:srgbClr val="FF0000"/>
                </a:solidFill>
              </a:rPr>
              <a:t>Create or re-establish 85,000 acres of tidal and non-tidal wetlands and enhance the function of an additional 150,000 acres of degraded wetlands by 2025.  </a:t>
            </a:r>
            <a:r>
              <a:rPr lang="en-US" sz="2200" b="1" dirty="0">
                <a:solidFill>
                  <a:schemeClr val="tx1"/>
                </a:solidFill>
              </a:rPr>
              <a:t>These activities may occur in any land use (including urban) but primarily occur in agricultural or natural landscapes.</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sp>
        <p:nvSpPr>
          <p:cNvPr id="17" name="TextBox 16"/>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Inadequate participation and resources for accurate and consistent reporting and analysis.</a:t>
            </a:r>
          </a:p>
          <a:p>
            <a:pPr marL="285750" indent="-285750">
              <a:buFont typeface="Arial" panose="020B0604020202020204" pitchFamily="34" charset="0"/>
              <a:buChar char="•"/>
            </a:pPr>
            <a:r>
              <a:rPr lang="en-US" b="1" dirty="0"/>
              <a:t>Need commitment by policy makers for prioritization and outreach to local implementers.</a:t>
            </a:r>
          </a:p>
        </p:txBody>
      </p:sp>
      <p:pic>
        <p:nvPicPr>
          <p:cNvPr id="20" name="Shape 89"/>
          <p:cNvPicPr preferRelativeResize="0">
            <a:picLocks noChangeAspect="1"/>
          </p:cNvPicPr>
          <p:nvPr/>
        </p:nvPicPr>
        <p:blipFill>
          <a:blip r:embed="rId5" cstate="print"/>
          <a:stretch>
            <a:fillRect/>
          </a:stretch>
        </p:blipFill>
        <p:spPr>
          <a:xfrm>
            <a:off x="4937760" y="146304"/>
            <a:ext cx="664137" cy="612648"/>
          </a:xfrm>
          <a:prstGeom prst="rect">
            <a:avLst/>
          </a:prstGeom>
          <a:noFill/>
          <a:ln>
            <a:noFill/>
          </a:ln>
        </p:spPr>
      </p:pic>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6089904" y="2852928"/>
            <a:ext cx="5769864" cy="3218688"/>
          </a:xfrm>
          <a:prstGeom prst="rect">
            <a:avLst/>
          </a:prstGeom>
        </p:spPr>
      </p:pic>
      <p:sp>
        <p:nvSpPr>
          <p:cNvPr id="19" name="TextBox 18"/>
          <p:cNvSpPr txBox="1"/>
          <p:nvPr/>
        </p:nvSpPr>
        <p:spPr>
          <a:xfrm>
            <a:off x="6584157" y="4053257"/>
            <a:ext cx="5275611" cy="1200329"/>
          </a:xfrm>
          <a:prstGeom prst="rect">
            <a:avLst/>
          </a:prstGeom>
          <a:noFill/>
        </p:spPr>
        <p:txBody>
          <a:bodyPr wrap="none" rtlCol="0">
            <a:spAutoFit/>
          </a:bodyPr>
          <a:lstStyle/>
          <a:p>
            <a:pPr marL="285750" indent="-285750">
              <a:buFont typeface="Arial" panose="020B0604020202020204" pitchFamily="34" charset="0"/>
              <a:buChar char="•"/>
            </a:pPr>
            <a:r>
              <a:rPr lang="en-US" b="1" dirty="0" err="1">
                <a:solidFill>
                  <a:srgbClr val="FF0000"/>
                </a:solidFill>
              </a:rPr>
              <a:t>Baywide</a:t>
            </a:r>
            <a:r>
              <a:rPr lang="en-US" b="1" dirty="0">
                <a:solidFill>
                  <a:srgbClr val="FF0000"/>
                </a:solidFill>
              </a:rPr>
              <a:t> 2017 progress = 9,103 acres (11% of goal)</a:t>
            </a:r>
          </a:p>
          <a:p>
            <a:pPr marL="285750" indent="-285750">
              <a:buFont typeface="Arial" panose="020B0604020202020204" pitchFamily="34" charset="0"/>
              <a:buChar char="•"/>
            </a:pPr>
            <a:r>
              <a:rPr lang="en-US" b="1" dirty="0">
                <a:solidFill>
                  <a:srgbClr val="FF0000"/>
                </a:solidFill>
              </a:rPr>
              <a:t>MD 2017 progress = 2,943 acres</a:t>
            </a:r>
          </a:p>
          <a:p>
            <a:pPr marL="285750" indent="-285750">
              <a:buFont typeface="Arial" panose="020B0604020202020204" pitchFamily="34" charset="0"/>
              <a:buChar char="•"/>
            </a:pPr>
            <a:r>
              <a:rPr lang="en-US" b="1" dirty="0" err="1">
                <a:solidFill>
                  <a:srgbClr val="FF0000"/>
                </a:solidFill>
              </a:rPr>
              <a:t>Baywide</a:t>
            </a:r>
            <a:r>
              <a:rPr lang="en-US" b="1" dirty="0">
                <a:solidFill>
                  <a:srgbClr val="FF0000"/>
                </a:solidFill>
              </a:rPr>
              <a:t> 1,773 acre </a:t>
            </a:r>
            <a:r>
              <a:rPr lang="en-US" b="1" u="sng" dirty="0">
                <a:solidFill>
                  <a:srgbClr val="FF0000"/>
                </a:solidFill>
              </a:rPr>
              <a:t>LOSS</a:t>
            </a:r>
            <a:r>
              <a:rPr lang="en-US" b="1" dirty="0">
                <a:solidFill>
                  <a:srgbClr val="FF0000"/>
                </a:solidFill>
              </a:rPr>
              <a:t> 2016 – 2017</a:t>
            </a:r>
          </a:p>
          <a:p>
            <a:pPr marL="285750" indent="-285750">
              <a:buFont typeface="Arial" panose="020B0604020202020204" pitchFamily="34" charset="0"/>
              <a:buChar char="•"/>
            </a:pPr>
            <a:endParaRPr lang="en-US" b="1" dirty="0">
              <a:solidFill>
                <a:srgbClr val="FF0000"/>
              </a:solidFill>
            </a:endParaRPr>
          </a:p>
        </p:txBody>
      </p:sp>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4" name="TextBox 23"/>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5" name="Picture 24"/>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166701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Vital Habitats Goal</a:t>
            </a:r>
          </a:p>
        </p:txBody>
      </p:sp>
      <p:sp>
        <p:nvSpPr>
          <p:cNvPr id="8" name="Rounded Rectangle 7"/>
          <p:cNvSpPr/>
          <p:nvPr/>
        </p:nvSpPr>
        <p:spPr>
          <a:xfrm>
            <a:off x="125329" y="864264"/>
            <a:ext cx="5585015" cy="1312861"/>
          </a:xfrm>
          <a:prstGeom prst="roundRect">
            <a:avLst/>
          </a:prstGeom>
          <a:solidFill>
            <a:srgbClr val="FFC00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Forest Buffer</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Continually increase the capacity of forest buffers to provide water quality and habitat benefits throughout the watershed.  </a:t>
            </a:r>
            <a:r>
              <a:rPr lang="en-US" sz="2600" b="1" dirty="0">
                <a:solidFill>
                  <a:srgbClr val="FF0000"/>
                </a:solidFill>
              </a:rPr>
              <a:t>Restore 900 miles per year of riparian forest buffer and conserve existing buffers until at least 70 percent of riparian areas throughout the watershed are forested.</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sp>
        <p:nvSpPr>
          <p:cNvPr id="17" name="TextBox 16"/>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Buffers have LOTS of co-benefits</a:t>
            </a:r>
          </a:p>
          <a:p>
            <a:pPr marL="285750" indent="-285750">
              <a:buFont typeface="Arial" panose="020B0604020202020204" pitchFamily="34" charset="0"/>
              <a:buChar char="•"/>
            </a:pPr>
            <a:r>
              <a:rPr lang="en-US" b="1" dirty="0"/>
              <a:t>CREP is complicated and many contracts are expiring</a:t>
            </a:r>
          </a:p>
          <a:p>
            <a:pPr marL="285750" indent="-285750">
              <a:buFont typeface="Arial" panose="020B0604020202020204" pitchFamily="34" charset="0"/>
              <a:buChar char="•"/>
            </a:pPr>
            <a:r>
              <a:rPr lang="en-US" b="1" dirty="0"/>
              <a:t>Landowner education and assistance is essential</a:t>
            </a:r>
          </a:p>
          <a:p>
            <a:pPr marL="285750" indent="-285750">
              <a:buFont typeface="Arial" panose="020B0604020202020204" pitchFamily="34" charset="0"/>
              <a:buChar char="•"/>
            </a:pPr>
            <a:r>
              <a:rPr lang="en-US" b="1" dirty="0"/>
              <a:t>We need high-level leadership  (</a:t>
            </a:r>
            <a:r>
              <a:rPr lang="en-US" b="1" dirty="0">
                <a:solidFill>
                  <a:srgbClr val="FF0000"/>
                </a:solidFill>
              </a:rPr>
              <a:t>EC Action</a:t>
            </a:r>
            <a:r>
              <a:rPr lang="en-US" b="1" dirty="0"/>
              <a:t>?)</a:t>
            </a:r>
          </a:p>
        </p:txBody>
      </p:sp>
      <p:pic>
        <p:nvPicPr>
          <p:cNvPr id="20" name="Shape 89"/>
          <p:cNvPicPr preferRelativeResize="0">
            <a:picLocks noChangeAspect="1"/>
          </p:cNvPicPr>
          <p:nvPr/>
        </p:nvPicPr>
        <p:blipFill>
          <a:blip r:embed="rId5" cstate="print"/>
          <a:stretch>
            <a:fillRect/>
          </a:stretch>
        </p:blipFill>
        <p:spPr>
          <a:xfrm>
            <a:off x="4937760" y="146304"/>
            <a:ext cx="664137" cy="612648"/>
          </a:xfrm>
          <a:prstGeom prst="rect">
            <a:avLst/>
          </a:prstGeom>
          <a:noFill/>
          <a:ln>
            <a:noFill/>
          </a:ln>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4" name="TextBox 23"/>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5" name="Picture 24"/>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23236" b="11079"/>
          <a:stretch/>
        </p:blipFill>
        <p:spPr>
          <a:xfrm>
            <a:off x="6019121" y="3032166"/>
            <a:ext cx="6004071" cy="3043647"/>
          </a:xfrm>
          <a:prstGeom prst="rect">
            <a:avLst/>
          </a:prstGeom>
        </p:spPr>
      </p:pic>
      <p:sp>
        <p:nvSpPr>
          <p:cNvPr id="21" name="TextBox 20"/>
          <p:cNvSpPr txBox="1"/>
          <p:nvPr/>
        </p:nvSpPr>
        <p:spPr>
          <a:xfrm>
            <a:off x="6634981" y="2897541"/>
            <a:ext cx="4128814" cy="1169551"/>
          </a:xfrm>
          <a:prstGeom prst="rect">
            <a:avLst/>
          </a:prstGeom>
          <a:noFill/>
          <a:ln w="63500">
            <a:solidFill>
              <a:srgbClr val="FF0000"/>
            </a:solidFill>
          </a:ln>
        </p:spPr>
        <p:txBody>
          <a:bodyPr wrap="square" rtlCol="0">
            <a:spAutoFit/>
          </a:bodyPr>
          <a:lstStyle/>
          <a:p>
            <a:r>
              <a:rPr lang="en-US" sz="1400" b="1" u="sng" dirty="0"/>
              <a:t>2014-2020</a:t>
            </a:r>
            <a:endParaRPr lang="en-US" sz="1400" b="1" dirty="0"/>
          </a:p>
          <a:p>
            <a:pPr marL="285750" indent="-285750">
              <a:buFont typeface="Arial" panose="020B0604020202020204" pitchFamily="34" charset="0"/>
              <a:buChar char="•"/>
            </a:pPr>
            <a:r>
              <a:rPr lang="en-US" sz="1400" b="1" dirty="0" err="1"/>
              <a:t>Baywide</a:t>
            </a:r>
            <a:r>
              <a:rPr lang="en-US" sz="1400" b="1" dirty="0"/>
              <a:t> = 200 miles/</a:t>
            </a:r>
            <a:r>
              <a:rPr lang="en-US" sz="1400" b="1" dirty="0" err="1"/>
              <a:t>yr</a:t>
            </a:r>
            <a:r>
              <a:rPr lang="en-US" sz="1400" b="1" dirty="0"/>
              <a:t> </a:t>
            </a:r>
          </a:p>
          <a:p>
            <a:pPr lvl="1"/>
            <a:r>
              <a:rPr lang="en-US" sz="1400" b="1" dirty="0"/>
              <a:t>(22% of goal)</a:t>
            </a:r>
          </a:p>
          <a:p>
            <a:pPr marL="285750" indent="-285750">
              <a:buFont typeface="Arial" panose="020B0604020202020204" pitchFamily="34" charset="0"/>
              <a:buChar char="•"/>
            </a:pPr>
            <a:r>
              <a:rPr lang="en-US" sz="1400" b="1" dirty="0"/>
              <a:t>MD = 22 miles/</a:t>
            </a:r>
            <a:r>
              <a:rPr lang="en-US" sz="1400" b="1" dirty="0" err="1"/>
              <a:t>yr</a:t>
            </a:r>
            <a:endParaRPr lang="en-US" sz="1400" b="1" dirty="0"/>
          </a:p>
          <a:p>
            <a:pPr lvl="1"/>
            <a:r>
              <a:rPr lang="en-US" sz="1400" b="1" dirty="0"/>
              <a:t>(1998 – 2004 MD </a:t>
            </a:r>
            <a:r>
              <a:rPr lang="en-US" sz="1400" b="1" dirty="0" err="1"/>
              <a:t>avg</a:t>
            </a:r>
            <a:r>
              <a:rPr lang="en-US" sz="1400" b="1" dirty="0"/>
              <a:t> = 157 miles/</a:t>
            </a:r>
            <a:r>
              <a:rPr lang="en-US" sz="1400" b="1" dirty="0" err="1"/>
              <a:t>yr</a:t>
            </a:r>
            <a:r>
              <a:rPr lang="en-US" sz="1400" b="1" dirty="0"/>
              <a:t>)</a:t>
            </a:r>
          </a:p>
        </p:txBody>
      </p:sp>
    </p:spTree>
    <p:extLst>
      <p:ext uri="{BB962C8B-B14F-4D97-AF65-F5344CB8AC3E}">
        <p14:creationId xmlns:p14="http://schemas.microsoft.com/office/powerpoint/2010/main" val="71411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Vital Habitats Goal</a:t>
            </a:r>
          </a:p>
        </p:txBody>
      </p:sp>
      <p:sp>
        <p:nvSpPr>
          <p:cNvPr id="8" name="Rounded Rectangle 7"/>
          <p:cNvSpPr/>
          <p:nvPr/>
        </p:nvSpPr>
        <p:spPr>
          <a:xfrm>
            <a:off x="125329" y="864264"/>
            <a:ext cx="5585015" cy="1312861"/>
          </a:xfrm>
          <a:prstGeom prst="roundRect">
            <a:avLst/>
          </a:prstGeom>
          <a:solidFill>
            <a:srgbClr val="00B0F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Tree Canopy</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Continually increase urban tree canopy capacity to provide air quality, water quality and habitat benefits throughout the watershed.  </a:t>
            </a:r>
            <a:r>
              <a:rPr lang="en-US" sz="2800" b="1" dirty="0">
                <a:solidFill>
                  <a:srgbClr val="FF0000"/>
                </a:solidFill>
              </a:rPr>
              <a:t>Expand urban tree canopy by 2,400 acres by 2025.</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sp>
        <p:nvSpPr>
          <p:cNvPr id="17" name="TextBox 16"/>
          <p:cNvSpPr txBox="1"/>
          <p:nvPr/>
        </p:nvSpPr>
        <p:spPr>
          <a:xfrm>
            <a:off x="5983104" y="1719600"/>
            <a:ext cx="5983464"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Currently lacking baseline data but working to develop through existing databases</a:t>
            </a:r>
          </a:p>
        </p:txBody>
      </p:sp>
      <p:pic>
        <p:nvPicPr>
          <p:cNvPr id="20" name="Shape 89"/>
          <p:cNvPicPr preferRelativeResize="0">
            <a:picLocks noChangeAspect="1"/>
          </p:cNvPicPr>
          <p:nvPr/>
        </p:nvPicPr>
        <p:blipFill>
          <a:blip r:embed="rId5" cstate="print"/>
          <a:stretch>
            <a:fillRect/>
          </a:stretch>
        </p:blipFill>
        <p:spPr>
          <a:xfrm>
            <a:off x="4937760" y="146304"/>
            <a:ext cx="664137" cy="612648"/>
          </a:xfrm>
          <a:prstGeom prst="rect">
            <a:avLst/>
          </a:prstGeom>
          <a:noFill/>
          <a:ln>
            <a:noFill/>
          </a:ln>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grpSp>
        <p:nvGrpSpPr>
          <p:cNvPr id="21" name="Group 20"/>
          <p:cNvGrpSpPr/>
          <p:nvPr/>
        </p:nvGrpSpPr>
        <p:grpSpPr>
          <a:xfrm>
            <a:off x="0" y="6227064"/>
            <a:ext cx="12192000" cy="630945"/>
            <a:chOff x="0" y="6227064"/>
            <a:chExt cx="12192000" cy="630945"/>
          </a:xfrm>
        </p:grpSpPr>
        <p:sp>
          <p:nvSpPr>
            <p:cNvPr id="22" name="Rectangle 21"/>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3" name="TextBox 22"/>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4" name="Picture 23"/>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19" name="Picture 18"/>
          <p:cNvPicPr>
            <a:picLocks noChangeAspect="1"/>
          </p:cNvPicPr>
          <p:nvPr/>
        </p:nvPicPr>
        <p:blipFill rotWithShape="1">
          <a:blip r:embed="rId8"/>
          <a:srcRect l="24934" t="19375" r="5189" b="17053"/>
          <a:stretch/>
        </p:blipFill>
        <p:spPr>
          <a:xfrm>
            <a:off x="5979621" y="2729346"/>
            <a:ext cx="6040269" cy="3089563"/>
          </a:xfrm>
          <a:prstGeom prst="rect">
            <a:avLst/>
          </a:prstGeom>
        </p:spPr>
      </p:pic>
    </p:spTree>
    <p:extLst>
      <p:ext uri="{BB962C8B-B14F-4D97-AF65-F5344CB8AC3E}">
        <p14:creationId xmlns:p14="http://schemas.microsoft.com/office/powerpoint/2010/main" val="394369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Vital Habitats Goal</a:t>
            </a:r>
          </a:p>
        </p:txBody>
      </p:sp>
      <p:pic>
        <p:nvPicPr>
          <p:cNvPr id="20" name="Shape 89"/>
          <p:cNvPicPr preferRelativeResize="0">
            <a:picLocks noChangeAspect="1"/>
          </p:cNvPicPr>
          <p:nvPr/>
        </p:nvPicPr>
        <p:blipFill>
          <a:blip r:embed="rId3" cstate="print"/>
          <a:stretch>
            <a:fillRect/>
          </a:stretch>
        </p:blipFill>
        <p:spPr>
          <a:xfrm>
            <a:off x="4937760" y="146304"/>
            <a:ext cx="664137" cy="612648"/>
          </a:xfrm>
          <a:prstGeom prst="rect">
            <a:avLst/>
          </a:prstGeom>
          <a:noFill/>
          <a:ln>
            <a:no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grpSp>
        <p:nvGrpSpPr>
          <p:cNvPr id="21" name="Group 20"/>
          <p:cNvGrpSpPr/>
          <p:nvPr/>
        </p:nvGrpSpPr>
        <p:grpSpPr>
          <a:xfrm>
            <a:off x="0" y="6227064"/>
            <a:ext cx="12192000" cy="630945"/>
            <a:chOff x="0" y="6227064"/>
            <a:chExt cx="12192000" cy="630945"/>
          </a:xfrm>
        </p:grpSpPr>
        <p:sp>
          <p:nvSpPr>
            <p:cNvPr id="22" name="Rectangle 21"/>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3" name="TextBox 22"/>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4" name="Picture 23"/>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
        <p:nvSpPr>
          <p:cNvPr id="25" name="Rounded Rectangle 24"/>
          <p:cNvSpPr/>
          <p:nvPr/>
        </p:nvSpPr>
        <p:spPr>
          <a:xfrm>
            <a:off x="515390" y="1113904"/>
            <a:ext cx="10956174" cy="4663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t>So Wetland and Trees are not looking good – we won’t get to our 2025 goals.</a:t>
            </a:r>
          </a:p>
          <a:p>
            <a:endParaRPr lang="en-US" sz="2400" b="1" dirty="0"/>
          </a:p>
          <a:p>
            <a:r>
              <a:rPr lang="en-US" sz="2400" b="1" dirty="0"/>
              <a:t>But there are some hopeful new developments…</a:t>
            </a:r>
          </a:p>
          <a:p>
            <a:endParaRPr lang="en-US" sz="2000" b="1" dirty="0"/>
          </a:p>
          <a:p>
            <a:pPr marL="800100" lvl="1" indent="-342900">
              <a:buFont typeface="Arial" panose="020B0604020202020204" pitchFamily="34" charset="0"/>
              <a:buChar char="•"/>
            </a:pPr>
            <a:r>
              <a:rPr lang="en-US" sz="2000" b="1" dirty="0"/>
              <a:t>New Wetland and Forest Buffer Action Plans</a:t>
            </a:r>
          </a:p>
          <a:p>
            <a:pPr marL="800100" lvl="1" indent="-342900">
              <a:buFont typeface="Arial" panose="020B0604020202020204" pitchFamily="34" charset="0"/>
              <a:buChar char="•"/>
            </a:pPr>
            <a:r>
              <a:rPr lang="en-US" sz="2000" b="1" dirty="0"/>
              <a:t>Maryland’s 5 Million Tree Goal and associated funding ($2.5M/</a:t>
            </a:r>
            <a:r>
              <a:rPr lang="en-US" sz="2000" b="1" dirty="0" err="1"/>
              <a:t>yr</a:t>
            </a:r>
            <a:r>
              <a:rPr lang="en-US" sz="2000" b="1" dirty="0"/>
              <a:t> until 2031)</a:t>
            </a:r>
          </a:p>
          <a:p>
            <a:pPr marL="800100" lvl="1" indent="-342900">
              <a:buFont typeface="Arial" panose="020B0604020202020204" pitchFamily="34" charset="0"/>
              <a:buChar char="•"/>
            </a:pPr>
            <a:r>
              <a:rPr lang="en-US" sz="2000" b="1" dirty="0"/>
              <a:t>Potentially new funding via BIL and IRA</a:t>
            </a:r>
          </a:p>
          <a:p>
            <a:pPr marL="800100" lvl="1" indent="-342900">
              <a:buFont typeface="Arial" panose="020B0604020202020204" pitchFamily="34" charset="0"/>
              <a:buChar char="•"/>
            </a:pPr>
            <a:r>
              <a:rPr lang="en-US" sz="2000" b="1" dirty="0"/>
              <a:t>New authorities in Maryland’s Comprehensive Finance Act</a:t>
            </a:r>
          </a:p>
          <a:p>
            <a:pPr marL="1257300" lvl="2" indent="-342900">
              <a:buFont typeface="Arial" panose="020B0604020202020204" pitchFamily="34" charset="0"/>
              <a:buChar char="•"/>
            </a:pPr>
            <a:r>
              <a:rPr lang="en-US" sz="2000" b="1" dirty="0"/>
              <a:t>Pay-for-Performance</a:t>
            </a:r>
          </a:p>
          <a:p>
            <a:pPr marL="1257300" lvl="2" indent="-342900">
              <a:buFont typeface="Arial" panose="020B0604020202020204" pitchFamily="34" charset="0"/>
              <a:buChar char="•"/>
            </a:pPr>
            <a:r>
              <a:rPr lang="en-US" sz="2000" b="1" dirty="0"/>
              <a:t>Co-Benefits</a:t>
            </a:r>
          </a:p>
          <a:p>
            <a:pPr marL="1257300" lvl="2" indent="-342900">
              <a:buFont typeface="Arial" panose="020B0604020202020204" pitchFamily="34" charset="0"/>
              <a:buChar char="•"/>
            </a:pPr>
            <a:r>
              <a:rPr lang="en-US" sz="2000" b="1" dirty="0"/>
              <a:t>Cross-State Implementation</a:t>
            </a:r>
          </a:p>
          <a:p>
            <a:pPr algn="ctr"/>
            <a:endParaRPr lang="en-US" dirty="0"/>
          </a:p>
        </p:txBody>
      </p:sp>
    </p:spTree>
    <p:extLst>
      <p:ext uri="{BB962C8B-B14F-4D97-AF65-F5344CB8AC3E}">
        <p14:creationId xmlns:p14="http://schemas.microsoft.com/office/powerpoint/2010/main" val="78348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Toxic Contaminants Goal</a:t>
            </a:r>
          </a:p>
        </p:txBody>
      </p:sp>
      <p:sp>
        <p:nvSpPr>
          <p:cNvPr id="8" name="Rounded Rectangle 7"/>
          <p:cNvSpPr/>
          <p:nvPr/>
        </p:nvSpPr>
        <p:spPr>
          <a:xfrm>
            <a:off x="125329" y="864264"/>
            <a:ext cx="5585015" cy="1312861"/>
          </a:xfrm>
          <a:prstGeom prst="roundRect">
            <a:avLst/>
          </a:prstGeom>
          <a:solidFill>
            <a:srgbClr val="FFC00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Toxic Contaminants Research</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rPr>
              <a:t>Continually increase our knowledge of the impacts and mitigation options for toxic contaminants.  </a:t>
            </a:r>
            <a:r>
              <a:rPr lang="en-US" sz="2000" b="1" dirty="0">
                <a:solidFill>
                  <a:schemeClr val="tx1"/>
                </a:solidFill>
              </a:rPr>
              <a:t>Develop a research agenda and further characterize the occurrence, concentrations, sources and effects of mercury, PCBs and other contaminants of emerging and widespread concern.  In addition, </a:t>
            </a:r>
            <a:r>
              <a:rPr lang="en-US" sz="2000" b="1" dirty="0">
                <a:solidFill>
                  <a:srgbClr val="FF0000"/>
                </a:solidFill>
              </a:rPr>
              <a:t>identify which best management practices might provide multiple benefits of reducing nutrient and sediment pollution as well as toxic contaminants in waterways.</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gradFill flip="none" rotWithShape="1">
              <a:gsLst>
                <a:gs pos="0">
                  <a:srgbClr val="FF0000"/>
                </a:gs>
                <a:gs pos="100000">
                  <a:srgbClr val="FFFF00"/>
                </a:gs>
              </a:gsLst>
              <a:lin ang="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sp>
        <p:nvSpPr>
          <p:cNvPr id="24" name="TextBox 23"/>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83% of Bay and tributaries are impaired by toxic contaminants - a continued increase since 2010.</a:t>
            </a:r>
          </a:p>
          <a:p>
            <a:pPr marL="285750" indent="-285750">
              <a:buFont typeface="Arial" panose="020B0604020202020204" pitchFamily="34" charset="0"/>
              <a:buChar char="•"/>
            </a:pPr>
            <a:r>
              <a:rPr lang="en-US" b="1" dirty="0"/>
              <a:t>Need greater focus on BMP co-benefits for nutrients and contaminants.</a:t>
            </a:r>
          </a:p>
        </p:txBody>
      </p:sp>
      <p:pic>
        <p:nvPicPr>
          <p:cNvPr id="22" name="Shape 91"/>
          <p:cNvPicPr preferRelativeResize="0">
            <a:picLocks noChangeAspect="1"/>
          </p:cNvPicPr>
          <p:nvPr/>
        </p:nvPicPr>
        <p:blipFill>
          <a:blip r:embed="rId7" cstate="print"/>
          <a:stretch>
            <a:fillRect/>
          </a:stretch>
        </p:blipFill>
        <p:spPr>
          <a:xfrm>
            <a:off x="4937760" y="146304"/>
            <a:ext cx="652691" cy="612648"/>
          </a:xfrm>
          <a:prstGeom prst="rect">
            <a:avLst/>
          </a:prstGeom>
          <a:noFill/>
          <a:ln>
            <a:noFill/>
          </a:ln>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628" y="2852928"/>
            <a:ext cx="2489561" cy="3218688"/>
          </a:xfrm>
          <a:prstGeom prst="rect">
            <a:avLst/>
          </a:prstGeom>
        </p:spPr>
      </p:pic>
      <p:pic>
        <p:nvPicPr>
          <p:cNvPr id="20" name="Picture 19"/>
          <p:cNvPicPr>
            <a:picLocks/>
          </p:cNvPicPr>
          <p:nvPr/>
        </p:nvPicPr>
        <p:blipFill>
          <a:blip r:embed="rId9">
            <a:extLst>
              <a:ext uri="{28A0092B-C50C-407E-A947-70E740481C1C}">
                <a14:useLocalDpi xmlns:a14="http://schemas.microsoft.com/office/drawing/2010/main" val="0"/>
              </a:ext>
            </a:extLst>
          </a:blip>
          <a:stretch>
            <a:fillRect/>
          </a:stretch>
        </p:blipFill>
        <p:spPr>
          <a:xfrm>
            <a:off x="6089904" y="2852928"/>
            <a:ext cx="5769864" cy="3218688"/>
          </a:xfrm>
          <a:prstGeom prst="rect">
            <a:avLst/>
          </a:prstGeom>
        </p:spPr>
      </p:pic>
      <p:grpSp>
        <p:nvGrpSpPr>
          <p:cNvPr id="23" name="Group 22"/>
          <p:cNvGrpSpPr/>
          <p:nvPr/>
        </p:nvGrpSpPr>
        <p:grpSpPr>
          <a:xfrm>
            <a:off x="0" y="6227064"/>
            <a:ext cx="12192000" cy="630945"/>
            <a:chOff x="0" y="6227064"/>
            <a:chExt cx="12192000" cy="630945"/>
          </a:xfrm>
        </p:grpSpPr>
        <p:sp>
          <p:nvSpPr>
            <p:cNvPr id="25" name="Rectangle 24"/>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6" name="TextBox 25"/>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7" name="Picture 26"/>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91095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Toxic Contaminants Goal</a:t>
            </a:r>
          </a:p>
        </p:txBody>
      </p:sp>
      <p:sp>
        <p:nvSpPr>
          <p:cNvPr id="8" name="Rounded Rectangle 7"/>
          <p:cNvSpPr/>
          <p:nvPr/>
        </p:nvSpPr>
        <p:spPr>
          <a:xfrm>
            <a:off x="125329" y="864264"/>
            <a:ext cx="5585015" cy="1312861"/>
          </a:xfrm>
          <a:prstGeom prst="roundRect">
            <a:avLst/>
          </a:prstGeom>
          <a:solidFill>
            <a:srgbClr val="FFC00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Toxic Contaminants Policy and Prevention</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0000"/>
                </a:solidFill>
              </a:rPr>
              <a:t>Continually improve practices and controls that reduce and prevent the effects of toxic contaminants below levels that harm aquatic systems and humans.  </a:t>
            </a:r>
            <a:r>
              <a:rPr lang="en-US" sz="2200" b="1" dirty="0">
                <a:solidFill>
                  <a:schemeClr val="tx1"/>
                </a:solidFill>
              </a:rPr>
              <a:t>Build on existing programs to reduce the amount and effects of PCBs in the Bay and watershed.  Use research findings to evaluate the implementation of additional policies, programs, and practices for other contaminants that need to be further reduced or eliminated.</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sp>
        <p:nvSpPr>
          <p:cNvPr id="24" name="TextBox 23"/>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PCB loads to Bay continue via </a:t>
            </a:r>
            <a:r>
              <a:rPr lang="en-US" b="1" dirty="0" err="1"/>
              <a:t>stormwater</a:t>
            </a:r>
            <a:r>
              <a:rPr lang="en-US" b="1" dirty="0"/>
              <a:t>, wastewater, atmospheric deposition.</a:t>
            </a:r>
          </a:p>
          <a:p>
            <a:pPr marL="285750" indent="-285750">
              <a:buFont typeface="Arial" panose="020B0604020202020204" pitchFamily="34" charset="0"/>
              <a:buChar char="•"/>
            </a:pPr>
            <a:r>
              <a:rPr lang="en-US" b="1" dirty="0"/>
              <a:t>14 documented impacts to human health from PCBs</a:t>
            </a:r>
          </a:p>
          <a:p>
            <a:pPr marL="285750" indent="-285750">
              <a:buFont typeface="Arial" panose="020B0604020202020204" pitchFamily="34" charset="0"/>
              <a:buChar char="•"/>
            </a:pPr>
            <a:r>
              <a:rPr lang="en-US" b="1" dirty="0"/>
              <a:t>Exploring concept of establishing a PCB Consortium.</a:t>
            </a:r>
          </a:p>
        </p:txBody>
      </p:sp>
      <p:pic>
        <p:nvPicPr>
          <p:cNvPr id="22" name="Shape 91"/>
          <p:cNvPicPr preferRelativeResize="0">
            <a:picLocks noChangeAspect="1"/>
          </p:cNvPicPr>
          <p:nvPr/>
        </p:nvPicPr>
        <p:blipFill>
          <a:blip r:embed="rId7" cstate="print"/>
          <a:stretch>
            <a:fillRect/>
          </a:stretch>
        </p:blipFill>
        <p:spPr>
          <a:xfrm>
            <a:off x="4937760" y="146304"/>
            <a:ext cx="652691" cy="612648"/>
          </a:xfrm>
          <a:prstGeom prst="rect">
            <a:avLst/>
          </a:prstGeom>
          <a:noFill/>
          <a:ln>
            <a:noFill/>
          </a:ln>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628" y="2852928"/>
            <a:ext cx="2489561" cy="3218688"/>
          </a:xfrm>
          <a:prstGeom prst="rect">
            <a:avLst/>
          </a:prstGeom>
        </p:spPr>
      </p:pic>
      <p:grpSp>
        <p:nvGrpSpPr>
          <p:cNvPr id="21" name="Group 20"/>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66449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Stewardship Goal</a:t>
            </a:r>
          </a:p>
        </p:txBody>
      </p:sp>
      <p:sp>
        <p:nvSpPr>
          <p:cNvPr id="8" name="Rounded Rectangle 7"/>
          <p:cNvSpPr/>
          <p:nvPr/>
        </p:nvSpPr>
        <p:spPr>
          <a:xfrm>
            <a:off x="125329" y="864264"/>
            <a:ext cx="5585015" cy="1312861"/>
          </a:xfrm>
          <a:prstGeom prst="roundRect">
            <a:avLst/>
          </a:prstGeom>
          <a:solidFill>
            <a:srgbClr val="FFC00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Stewardship</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Increase the number and diversity of trained and mobilized volunteers with the knowledge and skills needed to enhance the health of their local watersheds.</a:t>
            </a:r>
            <a:endParaRPr lang="en-US" sz="2800" b="1" dirty="0">
              <a:solidFill>
                <a:schemeClr val="tx1"/>
              </a:solidFill>
            </a:endParaRP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gradFill>
              <a:gsLst>
                <a:gs pos="0">
                  <a:srgbClr val="FF0000"/>
                </a:gs>
                <a:gs pos="100000">
                  <a:srgbClr val="FFFF00"/>
                </a:gs>
              </a:gsLst>
              <a:lin ang="0" scaled="1"/>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gradFill>
              <a:gsLst>
                <a:gs pos="0">
                  <a:srgbClr val="FF0000"/>
                </a:gs>
                <a:gs pos="100000">
                  <a:srgbClr val="FFFF00"/>
                </a:gs>
              </a:gsLst>
              <a:lin ang="0" scaled="1"/>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sp>
        <p:nvSpPr>
          <p:cNvPr id="24" name="TextBox 23"/>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Bay wide and MD residents scored 24 out of 100 in 2017 citizen stewardship survey.  Measured personal action, volunteerism, and advocacy.</a:t>
            </a:r>
          </a:p>
          <a:p>
            <a:pPr marL="285750" indent="-285750">
              <a:buFont typeface="Arial" panose="020B0604020202020204" pitchFamily="34" charset="0"/>
              <a:buChar char="•"/>
            </a:pPr>
            <a:r>
              <a:rPr lang="en-US" b="1" dirty="0"/>
              <a:t>Need increased emphasis on public engagement</a:t>
            </a:r>
          </a:p>
        </p:txBody>
      </p:sp>
      <p:pic>
        <p:nvPicPr>
          <p:cNvPr id="22" name="Shape 93"/>
          <p:cNvPicPr preferRelativeResize="0">
            <a:picLocks noChangeAspect="1"/>
          </p:cNvPicPr>
          <p:nvPr/>
        </p:nvPicPr>
        <p:blipFill>
          <a:blip r:embed="rId7" cstate="print"/>
          <a:stretch>
            <a:fillRect/>
          </a:stretch>
        </p:blipFill>
        <p:spPr>
          <a:xfrm>
            <a:off x="4937760" y="146304"/>
            <a:ext cx="654042" cy="612648"/>
          </a:xfrm>
          <a:prstGeom prst="rect">
            <a:avLst/>
          </a:prstGeom>
          <a:noFill/>
          <a:ln>
            <a:noFill/>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6089904" y="2852928"/>
            <a:ext cx="5769864" cy="3218688"/>
          </a:xfrm>
          <a:prstGeom prst="rect">
            <a:avLst/>
          </a:prstGeom>
        </p:spPr>
      </p:pic>
      <p:grpSp>
        <p:nvGrpSpPr>
          <p:cNvPr id="21" name="Group 20"/>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143085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Sustainable Fisheries Goal</a:t>
            </a:r>
          </a:p>
        </p:txBody>
      </p:sp>
      <p:sp>
        <p:nvSpPr>
          <p:cNvPr id="8" name="Rounded Rectangle 7"/>
          <p:cNvSpPr/>
          <p:nvPr/>
        </p:nvSpPr>
        <p:spPr>
          <a:xfrm>
            <a:off x="125329" y="864264"/>
            <a:ext cx="5585015" cy="1312861"/>
          </a:xfrm>
          <a:prstGeom prst="roundRect">
            <a:avLst/>
          </a:prstGeom>
          <a:solidFill>
            <a:srgbClr val="00B0F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Oysters</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Continually increase finfish and shellfish habitat and water quality benefits from restored oyster populations.  </a:t>
            </a:r>
            <a:r>
              <a:rPr lang="en-US" sz="2800" b="1" dirty="0">
                <a:solidFill>
                  <a:srgbClr val="FF0000"/>
                </a:solidFill>
              </a:rPr>
              <a:t>Restore native oyster habitat and populations in 10 tributaries by 2025 and ensure their protection.</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9" name="Shape 88"/>
          <p:cNvPicPr preferRelativeResize="0">
            <a:picLocks noChangeAspect="1"/>
          </p:cNvPicPr>
          <p:nvPr/>
        </p:nvPicPr>
        <p:blipFill>
          <a:blip r:embed="rId5" cstate="print"/>
          <a:stretch>
            <a:fillRect/>
          </a:stretch>
        </p:blipFill>
        <p:spPr>
          <a:xfrm>
            <a:off x="4939719" y="145438"/>
            <a:ext cx="632909" cy="612648"/>
          </a:xfrm>
          <a:prstGeom prst="rect">
            <a:avLst/>
          </a:prstGeom>
          <a:noFill/>
          <a:ln>
            <a:noFill/>
          </a:ln>
        </p:spPr>
      </p:pic>
      <p:sp>
        <p:nvSpPr>
          <p:cNvPr id="17" name="TextBox 16"/>
          <p:cNvSpPr txBox="1"/>
          <p:nvPr/>
        </p:nvSpPr>
        <p:spPr>
          <a:xfrm>
            <a:off x="5983104" y="1792302"/>
            <a:ext cx="598346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These are the largest oyster restoration projects globally.</a:t>
            </a:r>
          </a:p>
          <a:p>
            <a:pPr marL="285750" indent="-285750">
              <a:buFont typeface="Arial" panose="020B0604020202020204" pitchFamily="34" charset="0"/>
              <a:buChar char="•"/>
            </a:pPr>
            <a:r>
              <a:rPr lang="en-US" b="1" dirty="0"/>
              <a:t>Maryland has </a:t>
            </a:r>
            <a:r>
              <a:rPr lang="en-US" b="1" u="sng" dirty="0"/>
              <a:t>successfully</a:t>
            </a:r>
            <a:r>
              <a:rPr lang="en-US" b="1" dirty="0"/>
              <a:t> initially restored 4 of its 5 tributaries.</a:t>
            </a:r>
          </a:p>
        </p:txBody>
      </p:sp>
      <p:grpSp>
        <p:nvGrpSpPr>
          <p:cNvPr id="20" name="Group 19"/>
          <p:cNvGrpSpPr/>
          <p:nvPr/>
        </p:nvGrpSpPr>
        <p:grpSpPr>
          <a:xfrm>
            <a:off x="0" y="6227064"/>
            <a:ext cx="12192000" cy="630945"/>
            <a:chOff x="0" y="6227064"/>
            <a:chExt cx="12192000" cy="630945"/>
          </a:xfrm>
        </p:grpSpPr>
        <p:sp>
          <p:nvSpPr>
            <p:cNvPr id="21" name="Rectangle 20"/>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2" name="TextBox 21"/>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3" name="Picture 22"/>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022" t="21905" b="12761"/>
          <a:stretch/>
        </p:blipFill>
        <p:spPr>
          <a:xfrm>
            <a:off x="6013270" y="2870369"/>
            <a:ext cx="5978434" cy="2893671"/>
          </a:xfrm>
          <a:prstGeom prst="rect">
            <a:avLst/>
          </a:prstGeom>
        </p:spPr>
      </p:pic>
    </p:spTree>
    <p:extLst>
      <p:ext uri="{BB962C8B-B14F-4D97-AF65-F5344CB8AC3E}">
        <p14:creationId xmlns:p14="http://schemas.microsoft.com/office/powerpoint/2010/main" val="3485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8437" y="6396541"/>
            <a:ext cx="4274568" cy="307777"/>
          </a:xfrm>
          <a:prstGeom prst="rect">
            <a:avLst/>
          </a:prstGeom>
          <a:noFill/>
        </p:spPr>
        <p:txBody>
          <a:bodyPr wrap="none" rtlCol="0">
            <a:spAutoFit/>
          </a:bodyPr>
          <a:lstStyle/>
          <a:p>
            <a:r>
              <a:rPr lang="en-US" sz="1400" b="1" i="1" dirty="0">
                <a:solidFill>
                  <a:schemeClr val="accent1">
                    <a:lumMod val="20000"/>
                    <a:lumOff val="80000"/>
                  </a:schemeClr>
                </a:solidFill>
              </a:rPr>
              <a:t>Presentation to Maryland Bay Cabinet, March 26, 2019</a:t>
            </a:r>
          </a:p>
        </p:txBody>
      </p:sp>
      <p:pic>
        <p:nvPicPr>
          <p:cNvPr id="9" name="Picture 8"/>
          <p:cNvPicPr>
            <a:picLocks noChangeAspect="1"/>
          </p:cNvPicPr>
          <p:nvPr/>
        </p:nvPicPr>
        <p:blipFill rotWithShape="1">
          <a:blip r:embed="rId3"/>
          <a:srcRect l="1864" t="9754" r="66766" b="26030"/>
          <a:stretch/>
        </p:blipFill>
        <p:spPr>
          <a:xfrm>
            <a:off x="363902" y="19759"/>
            <a:ext cx="4680193" cy="6132008"/>
          </a:xfrm>
          <a:prstGeom prst="rect">
            <a:avLst/>
          </a:prstGeom>
        </p:spPr>
      </p:pic>
      <p:grpSp>
        <p:nvGrpSpPr>
          <p:cNvPr id="12" name="Group 11"/>
          <p:cNvGrpSpPr/>
          <p:nvPr/>
        </p:nvGrpSpPr>
        <p:grpSpPr>
          <a:xfrm>
            <a:off x="5112509" y="19759"/>
            <a:ext cx="6428067" cy="6132008"/>
            <a:chOff x="5112508" y="19759"/>
            <a:chExt cx="6428067" cy="6132008"/>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6390"/>
            <a:stretch/>
          </p:blipFill>
          <p:spPr>
            <a:xfrm>
              <a:off x="7201342" y="19759"/>
              <a:ext cx="4339233" cy="6132008"/>
            </a:xfrm>
            <a:prstGeom prst="rect">
              <a:avLst/>
            </a:prstGeom>
          </p:spPr>
        </p:pic>
        <p:sp>
          <p:nvSpPr>
            <p:cNvPr id="11" name="Right Arrow 10"/>
            <p:cNvSpPr>
              <a:spLocks noChangeAspect="1"/>
            </p:cNvSpPr>
            <p:nvPr/>
          </p:nvSpPr>
          <p:spPr>
            <a:xfrm>
              <a:off x="5112508" y="2585380"/>
              <a:ext cx="2020412" cy="100076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0" y="6227064"/>
            <a:ext cx="12192000" cy="630945"/>
            <a:chOff x="0" y="6227064"/>
            <a:chExt cx="12192000" cy="630945"/>
          </a:xfrm>
        </p:grpSpPr>
        <p:sp>
          <p:nvSpPr>
            <p:cNvPr id="14" name="Rectangle 13"/>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15" name="TextBox 1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16" name="Picture 15"/>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34366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6227064"/>
            <a:ext cx="12192000" cy="630945"/>
            <a:chOff x="0" y="6227064"/>
            <a:chExt cx="12192000" cy="630945"/>
          </a:xfrm>
        </p:grpSpPr>
        <p:sp>
          <p:nvSpPr>
            <p:cNvPr id="21" name="Rectangle 20"/>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2" name="TextBox 21"/>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3" name="Picture 22"/>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916" y="1758142"/>
            <a:ext cx="7843405" cy="1436960"/>
          </a:xfrm>
          <a:prstGeom prst="rect">
            <a:avLst/>
          </a:prstGeom>
        </p:spPr>
      </p:pic>
      <p:sp>
        <p:nvSpPr>
          <p:cNvPr id="24" name="Rounded Rectangle 23"/>
          <p:cNvSpPr/>
          <p:nvPr/>
        </p:nvSpPr>
        <p:spPr>
          <a:xfrm>
            <a:off x="3217664" y="465253"/>
            <a:ext cx="5585015" cy="864783"/>
          </a:xfrm>
          <a:prstGeom prst="roundRect">
            <a:avLst/>
          </a:prstGeom>
          <a:solidFill>
            <a:srgbClr val="00B0F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where do we go from here?</a:t>
            </a:r>
          </a:p>
        </p:txBody>
      </p:sp>
      <p:grpSp>
        <p:nvGrpSpPr>
          <p:cNvPr id="30" name="Group 29"/>
          <p:cNvGrpSpPr/>
          <p:nvPr/>
        </p:nvGrpSpPr>
        <p:grpSpPr>
          <a:xfrm>
            <a:off x="926400" y="2459736"/>
            <a:ext cx="4148520" cy="3322042"/>
            <a:chOff x="926400" y="2459736"/>
            <a:chExt cx="4148520" cy="3322042"/>
          </a:xfrm>
        </p:grpSpPr>
        <p:sp>
          <p:nvSpPr>
            <p:cNvPr id="25" name="Rounded Rectangle 24"/>
            <p:cNvSpPr/>
            <p:nvPr/>
          </p:nvSpPr>
          <p:spPr>
            <a:xfrm>
              <a:off x="926400" y="3883706"/>
              <a:ext cx="3163739" cy="1898072"/>
            </a:xfrm>
            <a:prstGeom prst="roundRect">
              <a:avLst/>
            </a:prstGeom>
            <a:solidFill>
              <a:srgbClr val="00B05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Science – never be afraid of the science.</a:t>
              </a:r>
            </a:p>
          </p:txBody>
        </p:sp>
        <p:sp>
          <p:nvSpPr>
            <p:cNvPr id="4" name="Oval 3"/>
            <p:cNvSpPr/>
            <p:nvPr/>
          </p:nvSpPr>
          <p:spPr>
            <a:xfrm>
              <a:off x="3813048" y="2459736"/>
              <a:ext cx="1261872" cy="50292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25" idx="0"/>
            </p:cNvCxnSpPr>
            <p:nvPr/>
          </p:nvCxnSpPr>
          <p:spPr>
            <a:xfrm flipH="1">
              <a:off x="2508270" y="2916936"/>
              <a:ext cx="1460226" cy="96677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745224" y="2438400"/>
            <a:ext cx="4551218" cy="3323982"/>
            <a:chOff x="6745224" y="2438400"/>
            <a:chExt cx="4551218" cy="3323982"/>
          </a:xfrm>
        </p:grpSpPr>
        <p:sp>
          <p:nvSpPr>
            <p:cNvPr id="26" name="Rounded Rectangle 25"/>
            <p:cNvSpPr/>
            <p:nvPr/>
          </p:nvSpPr>
          <p:spPr>
            <a:xfrm>
              <a:off x="8132703" y="3860430"/>
              <a:ext cx="3163739" cy="1901952"/>
            </a:xfrm>
            <a:prstGeom prst="roundRect">
              <a:avLst/>
            </a:prstGeom>
            <a:solidFill>
              <a:srgbClr val="00B05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Partnership – We need to stick together.</a:t>
              </a:r>
            </a:p>
          </p:txBody>
        </p:sp>
        <p:sp>
          <p:nvSpPr>
            <p:cNvPr id="27" name="Oval 26"/>
            <p:cNvSpPr/>
            <p:nvPr/>
          </p:nvSpPr>
          <p:spPr>
            <a:xfrm>
              <a:off x="6745224" y="2438400"/>
              <a:ext cx="1758696" cy="50292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5"/>
              <a:endCxn id="26" idx="0"/>
            </p:cNvCxnSpPr>
            <p:nvPr/>
          </p:nvCxnSpPr>
          <p:spPr>
            <a:xfrm>
              <a:off x="8246365" y="2867669"/>
              <a:ext cx="1468208" cy="99276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6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8437" y="6396541"/>
            <a:ext cx="4274568" cy="307777"/>
          </a:xfrm>
          <a:prstGeom prst="rect">
            <a:avLst/>
          </a:prstGeom>
          <a:noFill/>
        </p:spPr>
        <p:txBody>
          <a:bodyPr wrap="none" rtlCol="0">
            <a:spAutoFit/>
          </a:bodyPr>
          <a:lstStyle/>
          <a:p>
            <a:r>
              <a:rPr lang="en-US" sz="1400" b="1" i="1" dirty="0">
                <a:solidFill>
                  <a:schemeClr val="accent1">
                    <a:lumMod val="20000"/>
                    <a:lumOff val="80000"/>
                  </a:schemeClr>
                </a:solidFill>
              </a:rPr>
              <a:t>Presentation to Maryland Bay Cabinet, March 26, 2019</a:t>
            </a:r>
          </a:p>
        </p:txBody>
      </p:sp>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Environmental Literacy Goal</a:t>
            </a:r>
          </a:p>
        </p:txBody>
      </p:sp>
      <p:sp>
        <p:nvSpPr>
          <p:cNvPr id="8" name="Rounded Rectangle 7"/>
          <p:cNvSpPr/>
          <p:nvPr/>
        </p:nvSpPr>
        <p:spPr>
          <a:xfrm>
            <a:off x="125329" y="864264"/>
            <a:ext cx="5585015" cy="1312861"/>
          </a:xfrm>
          <a:prstGeom prst="roundRect">
            <a:avLst/>
          </a:prstGeom>
          <a:solidFill>
            <a:srgbClr val="00B0F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Student</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Continually increase students’ age-appropriate understanding of the watershed</a:t>
            </a:r>
            <a:r>
              <a:rPr lang="en-US" sz="2400" b="1" dirty="0">
                <a:solidFill>
                  <a:schemeClr val="tx1"/>
                </a:solidFill>
              </a:rPr>
              <a:t> through participation in teacher-supported, meaningful watershed educational experiences and rigorous, inquiry-based instruction, with a target of </a:t>
            </a:r>
            <a:r>
              <a:rPr lang="en-US" sz="2400" b="1" dirty="0">
                <a:solidFill>
                  <a:srgbClr val="FF0000"/>
                </a:solidFill>
              </a:rPr>
              <a:t>at least one meaningful watershed educational experience in elementary, middle, and high school </a:t>
            </a:r>
            <a:r>
              <a:rPr lang="en-US" sz="2400" b="1" dirty="0">
                <a:solidFill>
                  <a:schemeClr val="tx1"/>
                </a:solidFill>
              </a:rPr>
              <a:t>depending on available resources.</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sp>
        <p:nvSpPr>
          <p:cNvPr id="23" name="TextBox 22"/>
          <p:cNvSpPr txBox="1"/>
          <p:nvPr/>
        </p:nvSpPr>
        <p:spPr>
          <a:xfrm>
            <a:off x="5983104" y="1719600"/>
            <a:ext cx="598346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2017 Survey MD consistently out-performs watershed-wide implementation of MWEEs.</a:t>
            </a:r>
          </a:p>
          <a:p>
            <a:pPr marL="285750" indent="-285750">
              <a:buFont typeface="Arial" panose="020B0604020202020204" pitchFamily="34" charset="0"/>
              <a:buChar char="•"/>
            </a:pPr>
            <a:r>
              <a:rPr lang="en-US" b="1" dirty="0"/>
              <a:t>Future MD progress may be impacted by lack of dedicated DOE PIN for Environmental Literacy.</a:t>
            </a:r>
          </a:p>
        </p:txBody>
      </p:sp>
      <p:pic>
        <p:nvPicPr>
          <p:cNvPr id="21" name="Shape 96"/>
          <p:cNvPicPr preferRelativeResize="0">
            <a:picLocks noChangeAspect="1"/>
          </p:cNvPicPr>
          <p:nvPr/>
        </p:nvPicPr>
        <p:blipFill>
          <a:blip r:embed="rId7" cstate="print"/>
          <a:stretch>
            <a:fillRect/>
          </a:stretch>
        </p:blipFill>
        <p:spPr>
          <a:xfrm>
            <a:off x="4946904" y="146304"/>
            <a:ext cx="582726" cy="612648"/>
          </a:xfrm>
          <a:prstGeom prst="rect">
            <a:avLst/>
          </a:prstGeom>
          <a:noFill/>
          <a:ln>
            <a:noFill/>
          </a:ln>
        </p:spPr>
      </p:pic>
      <p:graphicFrame>
        <p:nvGraphicFramePr>
          <p:cNvPr id="24" name="Chart 23"/>
          <p:cNvGraphicFramePr>
            <a:graphicFrameLocks/>
          </p:cNvGraphicFramePr>
          <p:nvPr>
            <p:extLst>
              <p:ext uri="{D42A27DB-BD31-4B8C-83A1-F6EECF244321}">
                <p14:modId xmlns:p14="http://schemas.microsoft.com/office/powerpoint/2010/main" val="1924552091"/>
              </p:ext>
            </p:extLst>
          </p:nvPr>
        </p:nvGraphicFramePr>
        <p:xfrm>
          <a:off x="6089904" y="2852928"/>
          <a:ext cx="5769864" cy="3218688"/>
        </p:xfrm>
        <a:graphic>
          <a:graphicData uri="http://schemas.openxmlformats.org/drawingml/2006/chart">
            <c:chart xmlns:c="http://schemas.openxmlformats.org/drawingml/2006/chart" xmlns:r="http://schemas.openxmlformats.org/officeDocument/2006/relationships" r:id="rId8"/>
          </a:graphicData>
        </a:graphic>
      </p:graphicFrame>
      <p:grpSp>
        <p:nvGrpSpPr>
          <p:cNvPr id="22" name="Group 21"/>
          <p:cNvGrpSpPr/>
          <p:nvPr/>
        </p:nvGrpSpPr>
        <p:grpSpPr>
          <a:xfrm>
            <a:off x="0" y="6227064"/>
            <a:ext cx="12192000" cy="630945"/>
            <a:chOff x="0" y="6227064"/>
            <a:chExt cx="12192000" cy="630945"/>
          </a:xfrm>
        </p:grpSpPr>
        <p:sp>
          <p:nvSpPr>
            <p:cNvPr id="25" name="Rectangle 24"/>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6" name="TextBox 25"/>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7" name="Picture 26"/>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233684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8437" y="6396541"/>
            <a:ext cx="4274568" cy="307777"/>
          </a:xfrm>
          <a:prstGeom prst="rect">
            <a:avLst/>
          </a:prstGeom>
          <a:noFill/>
        </p:spPr>
        <p:txBody>
          <a:bodyPr wrap="none" rtlCol="0">
            <a:spAutoFit/>
          </a:bodyPr>
          <a:lstStyle/>
          <a:p>
            <a:r>
              <a:rPr lang="en-US" sz="1400" b="1" i="1" dirty="0">
                <a:solidFill>
                  <a:schemeClr val="accent1">
                    <a:lumMod val="20000"/>
                    <a:lumOff val="80000"/>
                  </a:schemeClr>
                </a:solidFill>
              </a:rPr>
              <a:t>Presentation to Maryland Bay Cabinet, March 26, 2019</a:t>
            </a:r>
          </a:p>
        </p:txBody>
      </p:sp>
      <p:graphicFrame>
        <p:nvGraphicFramePr>
          <p:cNvPr id="2" name="Table 1"/>
          <p:cNvGraphicFramePr>
            <a:graphicFrameLocks noGrp="1"/>
          </p:cNvGraphicFramePr>
          <p:nvPr>
            <p:extLst>
              <p:ext uri="{D42A27DB-BD31-4B8C-83A1-F6EECF244321}">
                <p14:modId xmlns:p14="http://schemas.microsoft.com/office/powerpoint/2010/main" val="246357722"/>
              </p:ext>
            </p:extLst>
          </p:nvPr>
        </p:nvGraphicFramePr>
        <p:xfrm>
          <a:off x="1322752" y="55780"/>
          <a:ext cx="9546496" cy="6099360"/>
        </p:xfrm>
        <a:graphic>
          <a:graphicData uri="http://schemas.openxmlformats.org/drawingml/2006/table">
            <a:tbl>
              <a:tblPr firstRow="1" bandRow="1">
                <a:tableStyleId>{5C22544A-7EE6-4342-B048-85BDC9FD1C3A}</a:tableStyleId>
              </a:tblPr>
              <a:tblGrid>
                <a:gridCol w="3163824">
                  <a:extLst>
                    <a:ext uri="{9D8B030D-6E8A-4147-A177-3AD203B41FA5}">
                      <a16:colId xmlns:a16="http://schemas.microsoft.com/office/drawing/2014/main" val="2172152882"/>
                    </a:ext>
                  </a:extLst>
                </a:gridCol>
                <a:gridCol w="578433">
                  <a:extLst>
                    <a:ext uri="{9D8B030D-6E8A-4147-A177-3AD203B41FA5}">
                      <a16:colId xmlns:a16="http://schemas.microsoft.com/office/drawing/2014/main" val="2013095500"/>
                    </a:ext>
                  </a:extLst>
                </a:gridCol>
                <a:gridCol w="576072">
                  <a:extLst>
                    <a:ext uri="{9D8B030D-6E8A-4147-A177-3AD203B41FA5}">
                      <a16:colId xmlns:a16="http://schemas.microsoft.com/office/drawing/2014/main" val="1058892906"/>
                    </a:ext>
                  </a:extLst>
                </a:gridCol>
                <a:gridCol w="914400">
                  <a:extLst>
                    <a:ext uri="{9D8B030D-6E8A-4147-A177-3AD203B41FA5}">
                      <a16:colId xmlns:a16="http://schemas.microsoft.com/office/drawing/2014/main" val="1879749929"/>
                    </a:ext>
                  </a:extLst>
                </a:gridCol>
                <a:gridCol w="3161623">
                  <a:extLst>
                    <a:ext uri="{9D8B030D-6E8A-4147-A177-3AD203B41FA5}">
                      <a16:colId xmlns:a16="http://schemas.microsoft.com/office/drawing/2014/main" val="4115409598"/>
                    </a:ext>
                  </a:extLst>
                </a:gridCol>
                <a:gridCol w="576072">
                  <a:extLst>
                    <a:ext uri="{9D8B030D-6E8A-4147-A177-3AD203B41FA5}">
                      <a16:colId xmlns:a16="http://schemas.microsoft.com/office/drawing/2014/main" val="3608682193"/>
                    </a:ext>
                  </a:extLst>
                </a:gridCol>
                <a:gridCol w="576072">
                  <a:extLst>
                    <a:ext uri="{9D8B030D-6E8A-4147-A177-3AD203B41FA5}">
                      <a16:colId xmlns:a16="http://schemas.microsoft.com/office/drawing/2014/main" val="30640063"/>
                    </a:ext>
                  </a:extLst>
                </a:gridCol>
              </a:tblGrid>
              <a:tr h="159065">
                <a:tc>
                  <a:txBody>
                    <a:bodyPr/>
                    <a:lstStyle/>
                    <a:p>
                      <a:pPr algn="ctr"/>
                      <a:r>
                        <a:rPr lang="en-US" sz="1600" dirty="0"/>
                        <a:t>Outcome</a:t>
                      </a:r>
                    </a:p>
                  </a:txBody>
                  <a:tcPr anchor="ctr"/>
                </a:tc>
                <a:tc>
                  <a:txBody>
                    <a:bodyPr/>
                    <a:lstStyle/>
                    <a:p>
                      <a:pPr algn="ctr"/>
                      <a:r>
                        <a:rPr lang="en-US" sz="1600" dirty="0"/>
                        <a:t>CBP</a:t>
                      </a:r>
                    </a:p>
                  </a:txBody>
                  <a:tcPr>
                    <a:lnB w="38100" cmpd="sng">
                      <a:noFill/>
                    </a:lnB>
                  </a:tcPr>
                </a:tc>
                <a:tc>
                  <a:txBody>
                    <a:bodyPr/>
                    <a:lstStyle/>
                    <a:p>
                      <a:pPr algn="ctr"/>
                      <a:r>
                        <a:rPr lang="en-US" sz="1600" dirty="0"/>
                        <a:t>MD</a:t>
                      </a:r>
                    </a:p>
                  </a:txBody>
                  <a:tcPr/>
                </a:tc>
                <a:tc rowSpan="22">
                  <a:txBody>
                    <a:bodyPr/>
                    <a:lstStyle/>
                    <a:p>
                      <a:pPr algn="ctr"/>
                      <a:endParaRPr lang="en-US" sz="1600" dirty="0"/>
                    </a:p>
                  </a:txBody>
                  <a:tcPr>
                    <a:solidFill>
                      <a:schemeClr val="bg1"/>
                    </a:solidFill>
                  </a:tcPr>
                </a:tc>
                <a:tc>
                  <a:txBody>
                    <a:bodyPr/>
                    <a:lstStyle/>
                    <a:p>
                      <a:pPr algn="ctr">
                        <a:tabLst/>
                      </a:pPr>
                      <a:r>
                        <a:rPr lang="en-US" sz="1600" dirty="0"/>
                        <a:t>Outcome</a:t>
                      </a:r>
                    </a:p>
                  </a:txBody>
                  <a:tcPr anchor="ctr"/>
                </a:tc>
                <a:tc>
                  <a:txBody>
                    <a:bodyPr/>
                    <a:lstStyle/>
                    <a:p>
                      <a:pPr algn="ctr"/>
                      <a:r>
                        <a:rPr lang="en-US" sz="1600" dirty="0"/>
                        <a:t>CBP</a:t>
                      </a:r>
                    </a:p>
                  </a:txBody>
                  <a:tcPr/>
                </a:tc>
                <a:tc>
                  <a:txBody>
                    <a:bodyPr/>
                    <a:lstStyle/>
                    <a:p>
                      <a:pPr algn="ctr"/>
                      <a:r>
                        <a:rPr lang="en-US" sz="1600" dirty="0"/>
                        <a:t>MD</a:t>
                      </a:r>
                    </a:p>
                  </a:txBody>
                  <a:tcPr/>
                </a:tc>
                <a:extLst>
                  <a:ext uri="{0D108BD9-81ED-4DB2-BD59-A6C34878D82A}">
                    <a16:rowId xmlns:a16="http://schemas.microsoft.com/office/drawing/2014/main" val="1675449421"/>
                  </a:ext>
                </a:extLst>
              </a:tr>
              <a:tr h="159065">
                <a:tc gridSpan="3">
                  <a:txBody>
                    <a:bodyPr/>
                    <a:lstStyle/>
                    <a:p>
                      <a:pPr algn="ctr"/>
                      <a:r>
                        <a:rPr lang="en-US" sz="1200" b="1" dirty="0"/>
                        <a:t>SUSTAINABLE</a:t>
                      </a:r>
                      <a:r>
                        <a:rPr lang="en-US" sz="1200" b="1" baseline="0" dirty="0"/>
                        <a:t> FISHERIES GOAL</a:t>
                      </a:r>
                      <a:endParaRPr lang="en-US" sz="1200" b="1" dirty="0"/>
                    </a:p>
                  </a:txBody>
                  <a:tcPr anchor="ctr">
                    <a:solidFill>
                      <a:srgbClr val="00B0F0"/>
                    </a:solidFill>
                  </a:tcPr>
                </a:tc>
                <a:tc hMerge="1">
                  <a:txBody>
                    <a:bodyPr/>
                    <a:lstStyle/>
                    <a:p>
                      <a:pPr algn="ct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pPr algn="ctr"/>
                      <a:endParaRPr lang="en-US" sz="1200" b="1" dirty="0"/>
                    </a:p>
                  </a:txBody>
                  <a:tcPr>
                    <a:lnL w="12700" cmpd="sng">
                      <a:noFill/>
                    </a:ln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TOXIC CONTAMINANTS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600130449"/>
                  </a:ext>
                </a:extLst>
              </a:tr>
              <a:tr h="159065">
                <a:tc>
                  <a:txBody>
                    <a:bodyPr/>
                    <a:lstStyle/>
                    <a:p>
                      <a:pPr algn="ctr"/>
                      <a:r>
                        <a:rPr lang="en-US" sz="1200" b="1" dirty="0"/>
                        <a:t>Blue Crab Abundance</a:t>
                      </a:r>
                    </a:p>
                  </a:txBody>
                  <a:tcPr anchor="ctr"/>
                </a:tc>
                <a:tc>
                  <a:txBody>
                    <a:bodyPr/>
                    <a:lstStyle/>
                    <a:p>
                      <a:pPr algn="ctr"/>
                      <a:endParaRPr lang="en-US" sz="1200" b="1" dirty="0"/>
                    </a:p>
                  </a:txBody>
                  <a:tcPr>
                    <a:lnT w="12700" cmpd="sng">
                      <a:noFill/>
                    </a:lnT>
                    <a:solidFill>
                      <a:srgbClr val="FF0000"/>
                    </a:solidFill>
                  </a:tcPr>
                </a:tc>
                <a:tc>
                  <a:txBody>
                    <a:bodyPr/>
                    <a:lstStyle/>
                    <a:p>
                      <a:pPr algn="ctr"/>
                      <a:endParaRPr lang="en-US" sz="1200" b="1" dirty="0"/>
                    </a:p>
                  </a:txBody>
                  <a:tcPr>
                    <a:gradFill>
                      <a:gsLst>
                        <a:gs pos="0">
                          <a:srgbClr val="FFFF00"/>
                        </a:gs>
                        <a:gs pos="100000">
                          <a:srgbClr val="FF0000"/>
                        </a:gs>
                      </a:gsLst>
                      <a:lin ang="10800000" scaled="1"/>
                    </a:gra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Toxic</a:t>
                      </a:r>
                      <a:r>
                        <a:rPr lang="en-US" sz="1200" b="1" baseline="0" dirty="0"/>
                        <a:t> Contaminants Research</a:t>
                      </a:r>
                      <a:endParaRPr lang="en-US" sz="1200" b="1" dirty="0"/>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solidFill>
                      <a:srgbClr val="FF0000"/>
                    </a:solidFill>
                  </a:tcPr>
                </a:tc>
                <a:extLst>
                  <a:ext uri="{0D108BD9-81ED-4DB2-BD59-A6C34878D82A}">
                    <a16:rowId xmlns:a16="http://schemas.microsoft.com/office/drawing/2014/main" val="991178374"/>
                  </a:ext>
                </a:extLst>
              </a:tr>
              <a:tr h="159065">
                <a:tc>
                  <a:txBody>
                    <a:bodyPr/>
                    <a:lstStyle/>
                    <a:p>
                      <a:pPr algn="ctr"/>
                      <a:r>
                        <a:rPr lang="en-US" sz="1200" b="1" dirty="0"/>
                        <a:t>Blue Crab Management</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00B05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Toxic</a:t>
                      </a:r>
                      <a:r>
                        <a:rPr lang="en-US" sz="1200" b="1" baseline="0" dirty="0"/>
                        <a:t> Contaminants Policy &amp; Prevention</a:t>
                      </a:r>
                      <a:endParaRPr lang="en-US" sz="1200" b="1" dirty="0"/>
                    </a:p>
                  </a:txBody>
                  <a:tcPr anchor="ctr"/>
                </a:tc>
                <a:tc>
                  <a:txBody>
                    <a:bodyPr/>
                    <a:lstStyle/>
                    <a:p>
                      <a:pPr algn="ctr"/>
                      <a:endParaRPr lang="en-US" sz="1200" dirty="0"/>
                    </a:p>
                  </a:txBody>
                  <a:tcPr>
                    <a:solidFill>
                      <a:srgbClr val="FF0000"/>
                    </a:solidFill>
                  </a:tcPr>
                </a:tc>
                <a:tc>
                  <a:txBody>
                    <a:bodyPr/>
                    <a:lstStyle/>
                    <a:p>
                      <a:pPr algn="ctr"/>
                      <a:endParaRPr lang="en-US" sz="1200" dirty="0"/>
                    </a:p>
                  </a:txBody>
                  <a:tcPr>
                    <a:solidFill>
                      <a:srgbClr val="FF0000"/>
                    </a:solidFill>
                  </a:tcPr>
                </a:tc>
                <a:extLst>
                  <a:ext uri="{0D108BD9-81ED-4DB2-BD59-A6C34878D82A}">
                    <a16:rowId xmlns:a16="http://schemas.microsoft.com/office/drawing/2014/main" val="508529419"/>
                  </a:ext>
                </a:extLst>
              </a:tr>
              <a:tr h="159065">
                <a:tc>
                  <a:txBody>
                    <a:bodyPr/>
                    <a:lstStyle/>
                    <a:p>
                      <a:pPr algn="ctr"/>
                      <a:r>
                        <a:rPr lang="en-US" sz="1200" b="1" dirty="0"/>
                        <a:t>Oyster</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00B05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STEWARDSHIP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4229538337"/>
                  </a:ext>
                </a:extLst>
              </a:tr>
              <a:tr h="159065">
                <a:tc>
                  <a:txBody>
                    <a:bodyPr/>
                    <a:lstStyle/>
                    <a:p>
                      <a:pPr algn="ctr"/>
                      <a:r>
                        <a:rPr lang="en-US" sz="1200" b="1" dirty="0"/>
                        <a:t>Forage Fish</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Stewardship</a:t>
                      </a:r>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gradFill>
                      <a:gsLst>
                        <a:gs pos="0">
                          <a:srgbClr val="FF0000"/>
                        </a:gs>
                        <a:gs pos="100000">
                          <a:srgbClr val="FFFF00"/>
                        </a:gs>
                      </a:gsLst>
                      <a:lin ang="0" scaled="1"/>
                    </a:gradFill>
                  </a:tcPr>
                </a:tc>
                <a:extLst>
                  <a:ext uri="{0D108BD9-81ED-4DB2-BD59-A6C34878D82A}">
                    <a16:rowId xmlns:a16="http://schemas.microsoft.com/office/drawing/2014/main" val="1556551663"/>
                  </a:ext>
                </a:extLst>
              </a:tr>
              <a:tr h="159065">
                <a:tc>
                  <a:txBody>
                    <a:bodyPr/>
                    <a:lstStyle/>
                    <a:p>
                      <a:pPr algn="ctr"/>
                      <a:r>
                        <a:rPr lang="en-US" sz="1200" b="1" dirty="0"/>
                        <a:t>Fish Habitat</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Local Leadership</a:t>
                      </a:r>
                    </a:p>
                  </a:txBody>
                  <a:tcPr anchor="ctr"/>
                </a:tc>
                <a:tc>
                  <a:txBody>
                    <a:bodyPr/>
                    <a:lstStyle/>
                    <a:p>
                      <a:pPr algn="ctr"/>
                      <a:endParaRPr lang="en-US" sz="1200" dirty="0"/>
                    </a:p>
                  </a:txBody>
                  <a:tcPr>
                    <a:gradFill>
                      <a:gsLst>
                        <a:gs pos="0">
                          <a:srgbClr val="00B050"/>
                        </a:gs>
                        <a:gs pos="100000">
                          <a:srgbClr val="FFFF00"/>
                        </a:gs>
                      </a:gsLst>
                      <a:lin ang="0" scaled="1"/>
                    </a:gradFill>
                  </a:tcPr>
                </a:tc>
                <a:tc>
                  <a:txBody>
                    <a:bodyPr/>
                    <a:lstStyle/>
                    <a:p>
                      <a:pPr algn="ctr"/>
                      <a:endParaRPr lang="en-US" sz="1200" dirty="0"/>
                    </a:p>
                  </a:txBody>
                  <a:tcPr>
                    <a:gradFill>
                      <a:gsLst>
                        <a:gs pos="0">
                          <a:srgbClr val="00B050"/>
                        </a:gs>
                        <a:gs pos="100000">
                          <a:srgbClr val="FFFF00"/>
                        </a:gs>
                      </a:gsLst>
                      <a:lin ang="0" scaled="1"/>
                    </a:gradFill>
                  </a:tcPr>
                </a:tc>
                <a:extLst>
                  <a:ext uri="{0D108BD9-81ED-4DB2-BD59-A6C34878D82A}">
                    <a16:rowId xmlns:a16="http://schemas.microsoft.com/office/drawing/2014/main" val="462437722"/>
                  </a:ext>
                </a:extLst>
              </a:tr>
              <a:tr h="159065">
                <a:tc gridSpan="3">
                  <a:txBody>
                    <a:bodyPr/>
                    <a:lstStyle/>
                    <a:p>
                      <a:pPr algn="ctr"/>
                      <a:r>
                        <a:rPr lang="en-US" sz="1200" b="1" dirty="0"/>
                        <a:t>VITAL HABITATS GOAL</a:t>
                      </a:r>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Diversity</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3366418381"/>
                  </a:ext>
                </a:extLst>
              </a:tr>
              <a:tr h="159065">
                <a:tc>
                  <a:txBody>
                    <a:bodyPr/>
                    <a:lstStyle/>
                    <a:p>
                      <a:pPr algn="ctr"/>
                      <a:r>
                        <a:rPr lang="en-US" sz="1200" b="1" dirty="0"/>
                        <a:t>Wetlands</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LAND CONSERVATION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3158320777"/>
                  </a:ext>
                </a:extLst>
              </a:tr>
              <a:tr h="159065">
                <a:tc>
                  <a:txBody>
                    <a:bodyPr/>
                    <a:lstStyle/>
                    <a:p>
                      <a:pPr algn="ctr"/>
                      <a:r>
                        <a:rPr lang="en-US" sz="1200" b="1" dirty="0"/>
                        <a:t>Black</a:t>
                      </a:r>
                      <a:r>
                        <a:rPr lang="en-US" sz="1200" b="1" baseline="0" dirty="0"/>
                        <a:t> Duck</a:t>
                      </a:r>
                      <a:endParaRPr lang="en-US" sz="1200" b="1" dirty="0"/>
                    </a:p>
                  </a:txBody>
                  <a:tcPr anchor="ctr"/>
                </a:tc>
                <a:tc>
                  <a:txBody>
                    <a:bodyPr/>
                    <a:lstStyle/>
                    <a:p>
                      <a:pPr algn="ctr"/>
                      <a:endParaRPr lang="en-US" sz="1200" b="1" dirty="0"/>
                    </a:p>
                  </a:txBody>
                  <a:tcPr>
                    <a:solidFill>
                      <a:srgbClr val="FFFF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Protected Lands</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2767341452"/>
                  </a:ext>
                </a:extLst>
              </a:tr>
              <a:tr h="159065">
                <a:tc>
                  <a:txBody>
                    <a:bodyPr/>
                    <a:lstStyle/>
                    <a:p>
                      <a:pPr algn="ctr"/>
                      <a:r>
                        <a:rPr lang="en-US" sz="1200" b="1" dirty="0"/>
                        <a:t>Stream Health</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Land Use Methods</a:t>
                      </a:r>
                      <a:r>
                        <a:rPr lang="en-US" sz="1200" b="1" baseline="0" dirty="0"/>
                        <a:t> &amp; Metrics Development</a:t>
                      </a:r>
                      <a:endParaRPr lang="en-US" sz="1200" b="1" dirty="0"/>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2428014526"/>
                  </a:ext>
                </a:extLst>
              </a:tr>
              <a:tr h="159065">
                <a:tc>
                  <a:txBody>
                    <a:bodyPr/>
                    <a:lstStyle/>
                    <a:p>
                      <a:pPr algn="ctr"/>
                      <a:r>
                        <a:rPr lang="en-US" sz="1200" b="1" dirty="0"/>
                        <a:t>Brook</a:t>
                      </a:r>
                      <a:r>
                        <a:rPr lang="en-US" sz="1200" b="1" baseline="0" dirty="0"/>
                        <a:t> Trout</a:t>
                      </a:r>
                      <a:endParaRPr lang="en-US" sz="1200" b="1" dirty="0"/>
                    </a:p>
                  </a:txBody>
                  <a:tcPr anchor="ctr"/>
                </a:tc>
                <a:tc>
                  <a:txBody>
                    <a:bodyPr/>
                    <a:lstStyle/>
                    <a:p>
                      <a:pPr algn="ctr"/>
                      <a:endParaRPr lang="en-US" sz="1200" b="1" dirty="0"/>
                    </a:p>
                  </a:txBody>
                  <a:tcPr>
                    <a:solidFill>
                      <a:srgbClr val="FF0000"/>
                    </a:solidFill>
                  </a:tcPr>
                </a:tc>
                <a:tc>
                  <a:txBody>
                    <a:bodyPr/>
                    <a:lstStyle/>
                    <a:p>
                      <a:pPr algn="ctr"/>
                      <a:endParaRPr lang="en-US" sz="1200" b="1" dirty="0">
                        <a:solidFill>
                          <a:srgbClr val="FFFF00"/>
                        </a:solidFill>
                      </a:endParaRPr>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Land Use Options</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419231730"/>
                  </a:ext>
                </a:extLst>
              </a:tr>
              <a:tr h="159065">
                <a:tc>
                  <a:txBody>
                    <a:bodyPr/>
                    <a:lstStyle/>
                    <a:p>
                      <a:pPr algn="ctr"/>
                      <a:r>
                        <a:rPr lang="en-US" sz="1200" b="1" dirty="0"/>
                        <a:t>Fish Passage</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PUBLIC ACCESS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195805448"/>
                  </a:ext>
                </a:extLst>
              </a:tr>
              <a:tr h="159065">
                <a:tc>
                  <a:txBody>
                    <a:bodyPr/>
                    <a:lstStyle/>
                    <a:p>
                      <a:pPr algn="ctr"/>
                      <a:r>
                        <a:rPr lang="en-US" sz="1200" b="1" dirty="0"/>
                        <a:t>Submerged Aquatic</a:t>
                      </a:r>
                      <a:r>
                        <a:rPr lang="en-US" sz="1200" b="1" baseline="0" dirty="0"/>
                        <a:t> Vegetation</a:t>
                      </a:r>
                      <a:endParaRPr lang="en-US" sz="1200" b="1" dirty="0"/>
                    </a:p>
                  </a:txBody>
                  <a:tcPr anchor="ctr"/>
                </a:tc>
                <a:tc>
                  <a:txBody>
                    <a:bodyPr/>
                    <a:lstStyle/>
                    <a:p>
                      <a:pPr algn="ctr"/>
                      <a:endParaRPr lang="en-US" sz="1200" b="1" dirty="0"/>
                    </a:p>
                  </a:txBody>
                  <a:tcPr>
                    <a:solidFill>
                      <a:srgbClr val="FFFF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Public Access Site Development</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884979763"/>
                  </a:ext>
                </a:extLst>
              </a:tr>
              <a:tr h="159065">
                <a:tc>
                  <a:txBody>
                    <a:bodyPr/>
                    <a:lstStyle/>
                    <a:p>
                      <a:pPr algn="ctr"/>
                      <a:r>
                        <a:rPr lang="en-US" sz="1200" b="1" dirty="0"/>
                        <a:t>Forest Buffer</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ENVIRONMENTAL LITERACY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367797865"/>
                  </a:ext>
                </a:extLst>
              </a:tr>
              <a:tr h="159065">
                <a:tc>
                  <a:txBody>
                    <a:bodyPr/>
                    <a:lstStyle/>
                    <a:p>
                      <a:pPr algn="ctr"/>
                      <a:r>
                        <a:rPr lang="en-US" sz="1200" b="1" dirty="0"/>
                        <a:t>Tree Canopy</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Student</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2412899907"/>
                  </a:ext>
                </a:extLst>
              </a:tr>
              <a:tr h="159065">
                <a:tc gridSpan="3">
                  <a:txBody>
                    <a:bodyPr/>
                    <a:lstStyle/>
                    <a:p>
                      <a:pPr algn="ctr"/>
                      <a:r>
                        <a:rPr lang="en-US" sz="1200" b="1" dirty="0"/>
                        <a:t>WATER QUALITY GOAL</a:t>
                      </a:r>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Sustainable</a:t>
                      </a:r>
                      <a:r>
                        <a:rPr lang="en-US" sz="1200" b="1" baseline="0" dirty="0"/>
                        <a:t> Schools</a:t>
                      </a:r>
                      <a:endParaRPr lang="en-US" sz="1200" b="1" dirty="0"/>
                    </a:p>
                  </a:txBody>
                  <a:tcPr anchor="ctr"/>
                </a:tc>
                <a:tc>
                  <a:txBody>
                    <a:bodyPr/>
                    <a:lstStyle/>
                    <a:p>
                      <a:pPr algn="ctr"/>
                      <a:endParaRPr lang="en-US" sz="1200" dirty="0"/>
                    </a:p>
                  </a:txBody>
                  <a:tcPr>
                    <a:solidFill>
                      <a:srgbClr val="FF000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919472616"/>
                  </a:ext>
                </a:extLst>
              </a:tr>
              <a:tr h="159065">
                <a:tc>
                  <a:txBody>
                    <a:bodyPr/>
                    <a:lstStyle/>
                    <a:p>
                      <a:pPr algn="ctr"/>
                      <a:r>
                        <a:rPr lang="en-US" sz="1200" b="1" dirty="0"/>
                        <a:t>2017 WIP</a:t>
                      </a:r>
                    </a:p>
                  </a:txBody>
                  <a:tcPr anchor="ctr"/>
                </a:tc>
                <a:tc>
                  <a:txBody>
                    <a:bodyPr/>
                    <a:lstStyle/>
                    <a:p>
                      <a:pPr algn="ctr"/>
                      <a:endParaRPr lang="en-US" sz="1200" b="1" dirty="0"/>
                    </a:p>
                  </a:txBody>
                  <a:tcPr>
                    <a:solidFill>
                      <a:schemeClr val="bg1">
                        <a:lumMod val="85000"/>
                      </a:schemeClr>
                    </a:solidFill>
                  </a:tcPr>
                </a:tc>
                <a:tc>
                  <a:txBody>
                    <a:bodyPr/>
                    <a:lstStyle/>
                    <a:p>
                      <a:pPr algn="ctr"/>
                      <a:endParaRPr lang="en-US" sz="1200" b="1" dirty="0"/>
                    </a:p>
                  </a:txBody>
                  <a:tcPr>
                    <a:solidFill>
                      <a:schemeClr val="bg1">
                        <a:lumMod val="85000"/>
                      </a:schemeClr>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Environmental Literacy Planning</a:t>
                      </a:r>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solidFill>
                      <a:srgbClr val="00B050"/>
                    </a:solidFill>
                  </a:tcPr>
                </a:tc>
                <a:extLst>
                  <a:ext uri="{0D108BD9-81ED-4DB2-BD59-A6C34878D82A}">
                    <a16:rowId xmlns:a16="http://schemas.microsoft.com/office/drawing/2014/main" val="1129895239"/>
                  </a:ext>
                </a:extLst>
              </a:tr>
              <a:tr h="159065">
                <a:tc>
                  <a:txBody>
                    <a:bodyPr/>
                    <a:lstStyle/>
                    <a:p>
                      <a:pPr algn="ctr"/>
                      <a:r>
                        <a:rPr lang="en-US" sz="1200" b="1" dirty="0"/>
                        <a:t>2025 WIP</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CLIMATE RESILIENCY</a:t>
                      </a:r>
                      <a:r>
                        <a:rPr lang="en-US" sz="1200" b="1" baseline="0" dirty="0"/>
                        <a:t> GOAL</a:t>
                      </a:r>
                      <a:endParaRPr lang="en-US" sz="1200" b="1" dirty="0"/>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4050732722"/>
                  </a:ext>
                </a:extLst>
              </a:tr>
              <a:tr h="159065">
                <a:tc>
                  <a:txBody>
                    <a:bodyPr/>
                    <a:lstStyle/>
                    <a:p>
                      <a:pPr algn="ctr"/>
                      <a:r>
                        <a:rPr lang="en-US" sz="1200" b="1" dirty="0"/>
                        <a:t>Water Quality</a:t>
                      </a:r>
                      <a:r>
                        <a:rPr lang="en-US" sz="1200" b="1" baseline="0" dirty="0"/>
                        <a:t> Standards &amp; Attainment</a:t>
                      </a:r>
                      <a:endParaRPr lang="en-US" sz="1200" b="1" dirty="0"/>
                    </a:p>
                  </a:txBody>
                  <a:tcPr anchor="ctr"/>
                </a:tc>
                <a:tc>
                  <a:txBody>
                    <a:bodyPr/>
                    <a:lstStyle/>
                    <a:p>
                      <a:pPr algn="ctr"/>
                      <a:endParaRPr lang="en-US" sz="1200" b="1" dirty="0"/>
                    </a:p>
                  </a:txBody>
                  <a:tcPr>
                    <a:gradFill>
                      <a:gsLst>
                        <a:gs pos="0">
                          <a:srgbClr val="FF0000"/>
                        </a:gs>
                        <a:gs pos="100000">
                          <a:srgbClr val="FFFF00"/>
                        </a:gs>
                      </a:gsLst>
                      <a:lin ang="0" scaled="1"/>
                    </a:gradFill>
                  </a:tcPr>
                </a:tc>
                <a:tc>
                  <a:txBody>
                    <a:bodyPr/>
                    <a:lstStyle/>
                    <a:p>
                      <a:pPr algn="ctr"/>
                      <a:endParaRPr lang="en-US" sz="1200" b="1" dirty="0"/>
                    </a:p>
                  </a:txBody>
                  <a:tcPr>
                    <a:gradFill>
                      <a:gsLst>
                        <a:gs pos="0">
                          <a:srgbClr val="FF0000"/>
                        </a:gs>
                        <a:gs pos="100000">
                          <a:srgbClr val="FFFF00"/>
                        </a:gs>
                      </a:gsLst>
                      <a:lin ang="0" scaled="1"/>
                    </a:gra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Monitoring</a:t>
                      </a:r>
                      <a:r>
                        <a:rPr lang="en-US" sz="1200" b="1" baseline="0" dirty="0"/>
                        <a:t> and Assessment</a:t>
                      </a:r>
                      <a:endParaRPr lang="en-US" sz="1200" b="1" dirty="0"/>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gradFill flip="none" rotWithShape="1">
                      <a:gsLst>
                        <a:gs pos="0">
                          <a:srgbClr val="FFFF00"/>
                        </a:gs>
                        <a:gs pos="100000">
                          <a:srgbClr val="FF0000"/>
                        </a:gs>
                      </a:gsLst>
                      <a:lin ang="10800000" scaled="1"/>
                      <a:tileRect/>
                    </a:gradFill>
                  </a:tcPr>
                </a:tc>
                <a:extLst>
                  <a:ext uri="{0D108BD9-81ED-4DB2-BD59-A6C34878D82A}">
                    <a16:rowId xmlns:a16="http://schemas.microsoft.com/office/drawing/2014/main" val="111838999"/>
                  </a:ext>
                </a:extLst>
              </a:tr>
              <a:tr h="159065">
                <a:tc gridSpan="3">
                  <a:txBody>
                    <a:bodyPr/>
                    <a:lstStyle/>
                    <a:p>
                      <a:pPr algn="ctr"/>
                      <a:r>
                        <a:rPr lang="en-US" sz="1200" b="1" dirty="0"/>
                        <a:t>HEALTHY</a:t>
                      </a:r>
                      <a:r>
                        <a:rPr lang="en-US" sz="1200" b="1" baseline="0" dirty="0"/>
                        <a:t> WATERSHEDS GOAL</a:t>
                      </a:r>
                      <a:endParaRPr lang="en-US" sz="1200" b="1" dirty="0"/>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Adaptation</a:t>
                      </a:r>
                    </a:p>
                  </a:txBody>
                  <a:tcPr anchor="ctr"/>
                </a:tc>
                <a:tc>
                  <a:txBody>
                    <a:bodyPr/>
                    <a:lstStyle/>
                    <a:p>
                      <a:pPr algn="ctr"/>
                      <a:endParaRPr lang="en-US" sz="1200" dirty="0"/>
                    </a:p>
                  </a:txBody>
                  <a:tcPr>
                    <a:gradFill>
                      <a:gsLst>
                        <a:gs pos="0">
                          <a:srgbClr val="00B050"/>
                        </a:gs>
                        <a:gs pos="100000">
                          <a:srgbClr val="FFFF00"/>
                        </a:gs>
                      </a:gsLst>
                      <a:lin ang="0" scaled="1"/>
                    </a:gra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072500123"/>
                  </a:ext>
                </a:extLst>
              </a:tr>
              <a:tr h="277680">
                <a:tc>
                  <a:txBody>
                    <a:bodyPr/>
                    <a:lstStyle/>
                    <a:p>
                      <a:pPr algn="ctr"/>
                      <a:r>
                        <a:rPr lang="en-US" sz="1200" b="1" dirty="0"/>
                        <a:t>Healthy Watersheds</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vMerge="1">
                  <a:txBody>
                    <a:bodyPr/>
                    <a:lstStyle/>
                    <a:p>
                      <a:pPr algn="ctr"/>
                      <a:endParaRPr lang="en-US" sz="1200" dirty="0"/>
                    </a:p>
                  </a:txBody>
                  <a:tcPr>
                    <a:solidFill>
                      <a:schemeClr val="bg1">
                        <a:lumMod val="65000"/>
                      </a:schemeClr>
                    </a:solidFill>
                  </a:tcPr>
                </a:tc>
                <a:tc>
                  <a:txBody>
                    <a:bodyPr/>
                    <a:lstStyle/>
                    <a:p>
                      <a:pPr algn="ctr"/>
                      <a:endParaRPr lang="en-US" sz="1200" dirty="0"/>
                    </a:p>
                  </a:txBody>
                  <a:tcPr anchor="ct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extLst>
                  <a:ext uri="{0D108BD9-81ED-4DB2-BD59-A6C34878D82A}">
                    <a16:rowId xmlns:a16="http://schemas.microsoft.com/office/drawing/2014/main" val="2456031361"/>
                  </a:ext>
                </a:extLst>
              </a:tr>
            </a:tbl>
          </a:graphicData>
        </a:graphic>
      </p:graphicFrame>
      <p:grpSp>
        <p:nvGrpSpPr>
          <p:cNvPr id="8" name="Group 7"/>
          <p:cNvGrpSpPr/>
          <p:nvPr/>
        </p:nvGrpSpPr>
        <p:grpSpPr>
          <a:xfrm>
            <a:off x="0" y="6227064"/>
            <a:ext cx="12192000" cy="630945"/>
            <a:chOff x="0" y="6227064"/>
            <a:chExt cx="12192000" cy="630945"/>
          </a:xfrm>
        </p:grpSpPr>
        <p:sp>
          <p:nvSpPr>
            <p:cNvPr id="9" name="Rectangle 8"/>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10" name="TextBox 9"/>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11" name="Picture 10"/>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Tree>
    <p:extLst>
      <p:ext uri="{BB962C8B-B14F-4D97-AF65-F5344CB8AC3E}">
        <p14:creationId xmlns:p14="http://schemas.microsoft.com/office/powerpoint/2010/main" val="411296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8437" y="6396541"/>
            <a:ext cx="4274568" cy="307777"/>
          </a:xfrm>
          <a:prstGeom prst="rect">
            <a:avLst/>
          </a:prstGeom>
          <a:noFill/>
        </p:spPr>
        <p:txBody>
          <a:bodyPr wrap="none" rtlCol="0">
            <a:spAutoFit/>
          </a:bodyPr>
          <a:lstStyle/>
          <a:p>
            <a:r>
              <a:rPr lang="en-US" sz="1400" b="1" i="1" dirty="0">
                <a:solidFill>
                  <a:schemeClr val="accent1">
                    <a:lumMod val="20000"/>
                    <a:lumOff val="80000"/>
                  </a:schemeClr>
                </a:solidFill>
              </a:rPr>
              <a:t>Presentation to Maryland Bay Cabinet, March 26, 2019</a:t>
            </a:r>
          </a:p>
        </p:txBody>
      </p:sp>
      <p:grpSp>
        <p:nvGrpSpPr>
          <p:cNvPr id="8" name="Group 7"/>
          <p:cNvGrpSpPr/>
          <p:nvPr/>
        </p:nvGrpSpPr>
        <p:grpSpPr>
          <a:xfrm>
            <a:off x="0" y="6227064"/>
            <a:ext cx="12192000" cy="630945"/>
            <a:chOff x="0" y="6227064"/>
            <a:chExt cx="12192000" cy="630945"/>
          </a:xfrm>
        </p:grpSpPr>
        <p:sp>
          <p:nvSpPr>
            <p:cNvPr id="9" name="Rectangle 8"/>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10" name="TextBox 9"/>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11" name="Picture 10"/>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3" name="Picture 2"/>
          <p:cNvPicPr>
            <a:picLocks noChangeAspect="1"/>
          </p:cNvPicPr>
          <p:nvPr/>
        </p:nvPicPr>
        <p:blipFill rotWithShape="1">
          <a:blip r:embed="rId4"/>
          <a:srcRect l="6963" t="10803" r="8201" b="11696"/>
          <a:stretch/>
        </p:blipFill>
        <p:spPr>
          <a:xfrm>
            <a:off x="953588" y="927463"/>
            <a:ext cx="10228218" cy="5253310"/>
          </a:xfrm>
          <a:prstGeom prst="rect">
            <a:avLst/>
          </a:prstGeom>
        </p:spPr>
      </p:pic>
      <p:pic>
        <p:nvPicPr>
          <p:cNvPr id="4" name="Picture 3"/>
          <p:cNvPicPr>
            <a:picLocks noChangeAspect="1"/>
          </p:cNvPicPr>
          <p:nvPr/>
        </p:nvPicPr>
        <p:blipFill rotWithShape="1">
          <a:blip r:embed="rId5"/>
          <a:srcRect t="9375" r="42035" b="79554"/>
          <a:stretch/>
        </p:blipFill>
        <p:spPr>
          <a:xfrm>
            <a:off x="2399212" y="130629"/>
            <a:ext cx="7541895" cy="809897"/>
          </a:xfrm>
          <a:prstGeom prst="rect">
            <a:avLst/>
          </a:prstGeom>
        </p:spPr>
      </p:pic>
    </p:spTree>
    <p:extLst>
      <p:ext uri="{BB962C8B-B14F-4D97-AF65-F5344CB8AC3E}">
        <p14:creationId xmlns:p14="http://schemas.microsoft.com/office/powerpoint/2010/main" val="177991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88437" y="6396541"/>
            <a:ext cx="4274568" cy="307777"/>
          </a:xfrm>
          <a:prstGeom prst="rect">
            <a:avLst/>
          </a:prstGeom>
          <a:noFill/>
        </p:spPr>
        <p:txBody>
          <a:bodyPr wrap="none" rtlCol="0">
            <a:spAutoFit/>
          </a:bodyPr>
          <a:lstStyle/>
          <a:p>
            <a:r>
              <a:rPr lang="en-US" sz="1400" b="1" i="1" dirty="0">
                <a:solidFill>
                  <a:schemeClr val="accent1">
                    <a:lumMod val="20000"/>
                    <a:lumOff val="80000"/>
                  </a:schemeClr>
                </a:solidFill>
              </a:rPr>
              <a:t>Presentation to Maryland Bay Cabinet, March 26, 2019</a:t>
            </a:r>
          </a:p>
        </p:txBody>
      </p:sp>
      <p:graphicFrame>
        <p:nvGraphicFramePr>
          <p:cNvPr id="2" name="Table 1"/>
          <p:cNvGraphicFramePr>
            <a:graphicFrameLocks noGrp="1"/>
          </p:cNvGraphicFramePr>
          <p:nvPr>
            <p:extLst>
              <p:ext uri="{D42A27DB-BD31-4B8C-83A1-F6EECF244321}">
                <p14:modId xmlns:p14="http://schemas.microsoft.com/office/powerpoint/2010/main" val="246357722"/>
              </p:ext>
            </p:extLst>
          </p:nvPr>
        </p:nvGraphicFramePr>
        <p:xfrm>
          <a:off x="1322752" y="55780"/>
          <a:ext cx="9546496" cy="6099360"/>
        </p:xfrm>
        <a:graphic>
          <a:graphicData uri="http://schemas.openxmlformats.org/drawingml/2006/table">
            <a:tbl>
              <a:tblPr firstRow="1" bandRow="1">
                <a:tableStyleId>{5C22544A-7EE6-4342-B048-85BDC9FD1C3A}</a:tableStyleId>
              </a:tblPr>
              <a:tblGrid>
                <a:gridCol w="3163824">
                  <a:extLst>
                    <a:ext uri="{9D8B030D-6E8A-4147-A177-3AD203B41FA5}">
                      <a16:colId xmlns:a16="http://schemas.microsoft.com/office/drawing/2014/main" val="2172152882"/>
                    </a:ext>
                  </a:extLst>
                </a:gridCol>
                <a:gridCol w="578433">
                  <a:extLst>
                    <a:ext uri="{9D8B030D-6E8A-4147-A177-3AD203B41FA5}">
                      <a16:colId xmlns:a16="http://schemas.microsoft.com/office/drawing/2014/main" val="2013095500"/>
                    </a:ext>
                  </a:extLst>
                </a:gridCol>
                <a:gridCol w="576072">
                  <a:extLst>
                    <a:ext uri="{9D8B030D-6E8A-4147-A177-3AD203B41FA5}">
                      <a16:colId xmlns:a16="http://schemas.microsoft.com/office/drawing/2014/main" val="1058892906"/>
                    </a:ext>
                  </a:extLst>
                </a:gridCol>
                <a:gridCol w="914400">
                  <a:extLst>
                    <a:ext uri="{9D8B030D-6E8A-4147-A177-3AD203B41FA5}">
                      <a16:colId xmlns:a16="http://schemas.microsoft.com/office/drawing/2014/main" val="1879749929"/>
                    </a:ext>
                  </a:extLst>
                </a:gridCol>
                <a:gridCol w="3161623">
                  <a:extLst>
                    <a:ext uri="{9D8B030D-6E8A-4147-A177-3AD203B41FA5}">
                      <a16:colId xmlns:a16="http://schemas.microsoft.com/office/drawing/2014/main" val="4115409598"/>
                    </a:ext>
                  </a:extLst>
                </a:gridCol>
                <a:gridCol w="576072">
                  <a:extLst>
                    <a:ext uri="{9D8B030D-6E8A-4147-A177-3AD203B41FA5}">
                      <a16:colId xmlns:a16="http://schemas.microsoft.com/office/drawing/2014/main" val="3608682193"/>
                    </a:ext>
                  </a:extLst>
                </a:gridCol>
                <a:gridCol w="576072">
                  <a:extLst>
                    <a:ext uri="{9D8B030D-6E8A-4147-A177-3AD203B41FA5}">
                      <a16:colId xmlns:a16="http://schemas.microsoft.com/office/drawing/2014/main" val="30640063"/>
                    </a:ext>
                  </a:extLst>
                </a:gridCol>
              </a:tblGrid>
              <a:tr h="159065">
                <a:tc>
                  <a:txBody>
                    <a:bodyPr/>
                    <a:lstStyle/>
                    <a:p>
                      <a:pPr algn="ctr"/>
                      <a:r>
                        <a:rPr lang="en-US" sz="1600" dirty="0"/>
                        <a:t>Outcome</a:t>
                      </a:r>
                    </a:p>
                  </a:txBody>
                  <a:tcPr anchor="ctr"/>
                </a:tc>
                <a:tc>
                  <a:txBody>
                    <a:bodyPr/>
                    <a:lstStyle/>
                    <a:p>
                      <a:pPr algn="ctr"/>
                      <a:r>
                        <a:rPr lang="en-US" sz="1600" dirty="0"/>
                        <a:t>CBP</a:t>
                      </a:r>
                    </a:p>
                  </a:txBody>
                  <a:tcPr>
                    <a:lnB w="38100" cmpd="sng">
                      <a:noFill/>
                    </a:lnB>
                  </a:tcPr>
                </a:tc>
                <a:tc>
                  <a:txBody>
                    <a:bodyPr/>
                    <a:lstStyle/>
                    <a:p>
                      <a:pPr algn="ctr"/>
                      <a:r>
                        <a:rPr lang="en-US" sz="1600" dirty="0"/>
                        <a:t>MD</a:t>
                      </a:r>
                    </a:p>
                  </a:txBody>
                  <a:tcPr/>
                </a:tc>
                <a:tc rowSpan="22">
                  <a:txBody>
                    <a:bodyPr/>
                    <a:lstStyle/>
                    <a:p>
                      <a:pPr algn="ctr"/>
                      <a:endParaRPr lang="en-US" sz="1600" dirty="0"/>
                    </a:p>
                  </a:txBody>
                  <a:tcPr>
                    <a:solidFill>
                      <a:schemeClr val="bg1"/>
                    </a:solidFill>
                  </a:tcPr>
                </a:tc>
                <a:tc>
                  <a:txBody>
                    <a:bodyPr/>
                    <a:lstStyle/>
                    <a:p>
                      <a:pPr algn="ctr">
                        <a:tabLst/>
                      </a:pPr>
                      <a:r>
                        <a:rPr lang="en-US" sz="1600" dirty="0"/>
                        <a:t>Outcome</a:t>
                      </a:r>
                    </a:p>
                  </a:txBody>
                  <a:tcPr anchor="ctr"/>
                </a:tc>
                <a:tc>
                  <a:txBody>
                    <a:bodyPr/>
                    <a:lstStyle/>
                    <a:p>
                      <a:pPr algn="ctr"/>
                      <a:r>
                        <a:rPr lang="en-US" sz="1600" dirty="0"/>
                        <a:t>CBP</a:t>
                      </a:r>
                    </a:p>
                  </a:txBody>
                  <a:tcPr/>
                </a:tc>
                <a:tc>
                  <a:txBody>
                    <a:bodyPr/>
                    <a:lstStyle/>
                    <a:p>
                      <a:pPr algn="ctr"/>
                      <a:r>
                        <a:rPr lang="en-US" sz="1600" dirty="0"/>
                        <a:t>MD</a:t>
                      </a:r>
                    </a:p>
                  </a:txBody>
                  <a:tcPr/>
                </a:tc>
                <a:extLst>
                  <a:ext uri="{0D108BD9-81ED-4DB2-BD59-A6C34878D82A}">
                    <a16:rowId xmlns:a16="http://schemas.microsoft.com/office/drawing/2014/main" val="1675449421"/>
                  </a:ext>
                </a:extLst>
              </a:tr>
              <a:tr h="159065">
                <a:tc gridSpan="3">
                  <a:txBody>
                    <a:bodyPr/>
                    <a:lstStyle/>
                    <a:p>
                      <a:pPr algn="ctr"/>
                      <a:r>
                        <a:rPr lang="en-US" sz="1200" b="1" dirty="0"/>
                        <a:t>SUSTAINABLE</a:t>
                      </a:r>
                      <a:r>
                        <a:rPr lang="en-US" sz="1200" b="1" baseline="0" dirty="0"/>
                        <a:t> FISHERIES GOAL</a:t>
                      </a:r>
                      <a:endParaRPr lang="en-US" sz="1200" b="1" dirty="0"/>
                    </a:p>
                  </a:txBody>
                  <a:tcPr anchor="ctr">
                    <a:solidFill>
                      <a:srgbClr val="00B0F0"/>
                    </a:solidFill>
                  </a:tcPr>
                </a:tc>
                <a:tc hMerge="1">
                  <a:txBody>
                    <a:bodyPr/>
                    <a:lstStyle/>
                    <a:p>
                      <a:pPr algn="ct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pPr algn="ctr"/>
                      <a:endParaRPr lang="en-US" sz="1200" b="1" dirty="0"/>
                    </a:p>
                  </a:txBody>
                  <a:tcPr>
                    <a:lnL w="12700" cmpd="sng">
                      <a:noFill/>
                    </a:ln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TOXIC CONTAMINANTS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600130449"/>
                  </a:ext>
                </a:extLst>
              </a:tr>
              <a:tr h="159065">
                <a:tc>
                  <a:txBody>
                    <a:bodyPr/>
                    <a:lstStyle/>
                    <a:p>
                      <a:pPr algn="ctr"/>
                      <a:r>
                        <a:rPr lang="en-US" sz="1200" b="1" dirty="0"/>
                        <a:t>Blue Crab Abundance</a:t>
                      </a:r>
                    </a:p>
                  </a:txBody>
                  <a:tcPr anchor="ctr"/>
                </a:tc>
                <a:tc>
                  <a:txBody>
                    <a:bodyPr/>
                    <a:lstStyle/>
                    <a:p>
                      <a:pPr algn="ctr"/>
                      <a:endParaRPr lang="en-US" sz="1200" b="1" dirty="0"/>
                    </a:p>
                  </a:txBody>
                  <a:tcPr>
                    <a:lnT w="12700" cmpd="sng">
                      <a:noFill/>
                    </a:lnT>
                    <a:solidFill>
                      <a:srgbClr val="FF0000"/>
                    </a:solidFill>
                  </a:tcPr>
                </a:tc>
                <a:tc>
                  <a:txBody>
                    <a:bodyPr/>
                    <a:lstStyle/>
                    <a:p>
                      <a:pPr algn="ctr"/>
                      <a:endParaRPr lang="en-US" sz="1200" b="1" dirty="0"/>
                    </a:p>
                  </a:txBody>
                  <a:tcPr>
                    <a:gradFill>
                      <a:gsLst>
                        <a:gs pos="0">
                          <a:srgbClr val="FFFF00"/>
                        </a:gs>
                        <a:gs pos="100000">
                          <a:srgbClr val="FF0000"/>
                        </a:gs>
                      </a:gsLst>
                      <a:lin ang="10800000" scaled="1"/>
                    </a:gra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Toxic</a:t>
                      </a:r>
                      <a:r>
                        <a:rPr lang="en-US" sz="1200" b="1" baseline="0" dirty="0"/>
                        <a:t> Contaminants Research</a:t>
                      </a:r>
                      <a:endParaRPr lang="en-US" sz="1200" b="1" dirty="0"/>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solidFill>
                      <a:srgbClr val="FF0000"/>
                    </a:solidFill>
                  </a:tcPr>
                </a:tc>
                <a:extLst>
                  <a:ext uri="{0D108BD9-81ED-4DB2-BD59-A6C34878D82A}">
                    <a16:rowId xmlns:a16="http://schemas.microsoft.com/office/drawing/2014/main" val="991178374"/>
                  </a:ext>
                </a:extLst>
              </a:tr>
              <a:tr h="159065">
                <a:tc>
                  <a:txBody>
                    <a:bodyPr/>
                    <a:lstStyle/>
                    <a:p>
                      <a:pPr algn="ctr"/>
                      <a:r>
                        <a:rPr lang="en-US" sz="1200" b="1" dirty="0"/>
                        <a:t>Blue Crab Management</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00B05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Toxic</a:t>
                      </a:r>
                      <a:r>
                        <a:rPr lang="en-US" sz="1200" b="1" baseline="0" dirty="0"/>
                        <a:t> Contaminants Policy &amp; Prevention</a:t>
                      </a:r>
                      <a:endParaRPr lang="en-US" sz="1200" b="1" dirty="0"/>
                    </a:p>
                  </a:txBody>
                  <a:tcPr anchor="ctr"/>
                </a:tc>
                <a:tc>
                  <a:txBody>
                    <a:bodyPr/>
                    <a:lstStyle/>
                    <a:p>
                      <a:pPr algn="ctr"/>
                      <a:endParaRPr lang="en-US" sz="1200" dirty="0"/>
                    </a:p>
                  </a:txBody>
                  <a:tcPr>
                    <a:solidFill>
                      <a:srgbClr val="FF0000"/>
                    </a:solidFill>
                  </a:tcPr>
                </a:tc>
                <a:tc>
                  <a:txBody>
                    <a:bodyPr/>
                    <a:lstStyle/>
                    <a:p>
                      <a:pPr algn="ctr"/>
                      <a:endParaRPr lang="en-US" sz="1200" dirty="0"/>
                    </a:p>
                  </a:txBody>
                  <a:tcPr>
                    <a:solidFill>
                      <a:srgbClr val="FF0000"/>
                    </a:solidFill>
                  </a:tcPr>
                </a:tc>
                <a:extLst>
                  <a:ext uri="{0D108BD9-81ED-4DB2-BD59-A6C34878D82A}">
                    <a16:rowId xmlns:a16="http://schemas.microsoft.com/office/drawing/2014/main" val="508529419"/>
                  </a:ext>
                </a:extLst>
              </a:tr>
              <a:tr h="159065">
                <a:tc>
                  <a:txBody>
                    <a:bodyPr/>
                    <a:lstStyle/>
                    <a:p>
                      <a:pPr algn="ctr"/>
                      <a:r>
                        <a:rPr lang="en-US" sz="1200" b="1" dirty="0"/>
                        <a:t>Oyster</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00B05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STEWARDSHIP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4229538337"/>
                  </a:ext>
                </a:extLst>
              </a:tr>
              <a:tr h="159065">
                <a:tc>
                  <a:txBody>
                    <a:bodyPr/>
                    <a:lstStyle/>
                    <a:p>
                      <a:pPr algn="ctr"/>
                      <a:r>
                        <a:rPr lang="en-US" sz="1200" b="1" dirty="0"/>
                        <a:t>Forage Fish</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Stewardship</a:t>
                      </a:r>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gradFill>
                      <a:gsLst>
                        <a:gs pos="0">
                          <a:srgbClr val="FF0000"/>
                        </a:gs>
                        <a:gs pos="100000">
                          <a:srgbClr val="FFFF00"/>
                        </a:gs>
                      </a:gsLst>
                      <a:lin ang="0" scaled="1"/>
                    </a:gradFill>
                  </a:tcPr>
                </a:tc>
                <a:extLst>
                  <a:ext uri="{0D108BD9-81ED-4DB2-BD59-A6C34878D82A}">
                    <a16:rowId xmlns:a16="http://schemas.microsoft.com/office/drawing/2014/main" val="1556551663"/>
                  </a:ext>
                </a:extLst>
              </a:tr>
              <a:tr h="159065">
                <a:tc>
                  <a:txBody>
                    <a:bodyPr/>
                    <a:lstStyle/>
                    <a:p>
                      <a:pPr algn="ctr"/>
                      <a:r>
                        <a:rPr lang="en-US" sz="1200" b="1" dirty="0"/>
                        <a:t>Fish Habitat</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Local Leadership</a:t>
                      </a:r>
                    </a:p>
                  </a:txBody>
                  <a:tcPr anchor="ctr"/>
                </a:tc>
                <a:tc>
                  <a:txBody>
                    <a:bodyPr/>
                    <a:lstStyle/>
                    <a:p>
                      <a:pPr algn="ctr"/>
                      <a:endParaRPr lang="en-US" sz="1200" dirty="0"/>
                    </a:p>
                  </a:txBody>
                  <a:tcPr>
                    <a:gradFill>
                      <a:gsLst>
                        <a:gs pos="0">
                          <a:srgbClr val="00B050"/>
                        </a:gs>
                        <a:gs pos="100000">
                          <a:srgbClr val="FFFF00"/>
                        </a:gs>
                      </a:gsLst>
                      <a:lin ang="0" scaled="1"/>
                    </a:gradFill>
                  </a:tcPr>
                </a:tc>
                <a:tc>
                  <a:txBody>
                    <a:bodyPr/>
                    <a:lstStyle/>
                    <a:p>
                      <a:pPr algn="ctr"/>
                      <a:endParaRPr lang="en-US" sz="1200" dirty="0"/>
                    </a:p>
                  </a:txBody>
                  <a:tcPr>
                    <a:gradFill>
                      <a:gsLst>
                        <a:gs pos="0">
                          <a:srgbClr val="00B050"/>
                        </a:gs>
                        <a:gs pos="100000">
                          <a:srgbClr val="FFFF00"/>
                        </a:gs>
                      </a:gsLst>
                      <a:lin ang="0" scaled="1"/>
                    </a:gradFill>
                  </a:tcPr>
                </a:tc>
                <a:extLst>
                  <a:ext uri="{0D108BD9-81ED-4DB2-BD59-A6C34878D82A}">
                    <a16:rowId xmlns:a16="http://schemas.microsoft.com/office/drawing/2014/main" val="462437722"/>
                  </a:ext>
                </a:extLst>
              </a:tr>
              <a:tr h="159065">
                <a:tc gridSpan="3">
                  <a:txBody>
                    <a:bodyPr/>
                    <a:lstStyle/>
                    <a:p>
                      <a:pPr algn="ctr"/>
                      <a:r>
                        <a:rPr lang="en-US" sz="1200" b="1" dirty="0"/>
                        <a:t>VITAL HABITATS GOAL</a:t>
                      </a:r>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Diversity</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3366418381"/>
                  </a:ext>
                </a:extLst>
              </a:tr>
              <a:tr h="159065">
                <a:tc>
                  <a:txBody>
                    <a:bodyPr/>
                    <a:lstStyle/>
                    <a:p>
                      <a:pPr algn="ctr"/>
                      <a:r>
                        <a:rPr lang="en-US" sz="1200" b="1" dirty="0"/>
                        <a:t>Wetlands</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LAND CONSERVATION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3158320777"/>
                  </a:ext>
                </a:extLst>
              </a:tr>
              <a:tr h="159065">
                <a:tc>
                  <a:txBody>
                    <a:bodyPr/>
                    <a:lstStyle/>
                    <a:p>
                      <a:pPr algn="ctr"/>
                      <a:r>
                        <a:rPr lang="en-US" sz="1200" b="1" dirty="0"/>
                        <a:t>Black</a:t>
                      </a:r>
                      <a:r>
                        <a:rPr lang="en-US" sz="1200" b="1" baseline="0" dirty="0"/>
                        <a:t> Duck</a:t>
                      </a:r>
                      <a:endParaRPr lang="en-US" sz="1200" b="1" dirty="0"/>
                    </a:p>
                  </a:txBody>
                  <a:tcPr anchor="ctr"/>
                </a:tc>
                <a:tc>
                  <a:txBody>
                    <a:bodyPr/>
                    <a:lstStyle/>
                    <a:p>
                      <a:pPr algn="ctr"/>
                      <a:endParaRPr lang="en-US" sz="1200" b="1" dirty="0"/>
                    </a:p>
                  </a:txBody>
                  <a:tcPr>
                    <a:solidFill>
                      <a:srgbClr val="FFFF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Protected Lands</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2767341452"/>
                  </a:ext>
                </a:extLst>
              </a:tr>
              <a:tr h="159065">
                <a:tc>
                  <a:txBody>
                    <a:bodyPr/>
                    <a:lstStyle/>
                    <a:p>
                      <a:pPr algn="ctr"/>
                      <a:r>
                        <a:rPr lang="en-US" sz="1200" b="1" dirty="0"/>
                        <a:t>Stream Health</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Land Use Methods</a:t>
                      </a:r>
                      <a:r>
                        <a:rPr lang="en-US" sz="1200" b="1" baseline="0" dirty="0"/>
                        <a:t> &amp; Metrics Development</a:t>
                      </a:r>
                      <a:endParaRPr lang="en-US" sz="1200" b="1" dirty="0"/>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2428014526"/>
                  </a:ext>
                </a:extLst>
              </a:tr>
              <a:tr h="159065">
                <a:tc>
                  <a:txBody>
                    <a:bodyPr/>
                    <a:lstStyle/>
                    <a:p>
                      <a:pPr algn="ctr"/>
                      <a:r>
                        <a:rPr lang="en-US" sz="1200" b="1" dirty="0"/>
                        <a:t>Brook</a:t>
                      </a:r>
                      <a:r>
                        <a:rPr lang="en-US" sz="1200" b="1" baseline="0" dirty="0"/>
                        <a:t> Trout</a:t>
                      </a:r>
                      <a:endParaRPr lang="en-US" sz="1200" b="1" dirty="0"/>
                    </a:p>
                  </a:txBody>
                  <a:tcPr anchor="ctr"/>
                </a:tc>
                <a:tc>
                  <a:txBody>
                    <a:bodyPr/>
                    <a:lstStyle/>
                    <a:p>
                      <a:pPr algn="ctr"/>
                      <a:endParaRPr lang="en-US" sz="1200" b="1" dirty="0"/>
                    </a:p>
                  </a:txBody>
                  <a:tcPr>
                    <a:solidFill>
                      <a:srgbClr val="FF0000"/>
                    </a:solidFill>
                  </a:tcPr>
                </a:tc>
                <a:tc>
                  <a:txBody>
                    <a:bodyPr/>
                    <a:lstStyle/>
                    <a:p>
                      <a:pPr algn="ctr"/>
                      <a:endParaRPr lang="en-US" sz="1200" b="1" dirty="0">
                        <a:solidFill>
                          <a:srgbClr val="FFFF00"/>
                        </a:solidFill>
                      </a:endParaRPr>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Land Use Options</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419231730"/>
                  </a:ext>
                </a:extLst>
              </a:tr>
              <a:tr h="159065">
                <a:tc>
                  <a:txBody>
                    <a:bodyPr/>
                    <a:lstStyle/>
                    <a:p>
                      <a:pPr algn="ctr"/>
                      <a:r>
                        <a:rPr lang="en-US" sz="1200" b="1" dirty="0"/>
                        <a:t>Fish Passage</a:t>
                      </a:r>
                    </a:p>
                  </a:txBody>
                  <a:tcPr anchor="ctr"/>
                </a:tc>
                <a:tc>
                  <a:txBody>
                    <a:bodyPr/>
                    <a:lstStyle/>
                    <a:p>
                      <a:pPr algn="ctr"/>
                      <a:endParaRPr lang="en-US" sz="1200" b="1" dirty="0"/>
                    </a:p>
                  </a:txBody>
                  <a:tcPr>
                    <a:solidFill>
                      <a:srgbClr val="00B05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PUBLIC ACCESS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195805448"/>
                  </a:ext>
                </a:extLst>
              </a:tr>
              <a:tr h="159065">
                <a:tc>
                  <a:txBody>
                    <a:bodyPr/>
                    <a:lstStyle/>
                    <a:p>
                      <a:pPr algn="ctr"/>
                      <a:r>
                        <a:rPr lang="en-US" sz="1200" b="1" dirty="0"/>
                        <a:t>Submerged Aquatic</a:t>
                      </a:r>
                      <a:r>
                        <a:rPr lang="en-US" sz="1200" b="1" baseline="0" dirty="0"/>
                        <a:t> Vegetation</a:t>
                      </a:r>
                      <a:endParaRPr lang="en-US" sz="1200" b="1" dirty="0"/>
                    </a:p>
                  </a:txBody>
                  <a:tcPr anchor="ctr"/>
                </a:tc>
                <a:tc>
                  <a:txBody>
                    <a:bodyPr/>
                    <a:lstStyle/>
                    <a:p>
                      <a:pPr algn="ctr"/>
                      <a:endParaRPr lang="en-US" sz="1200" b="1" dirty="0"/>
                    </a:p>
                  </a:txBody>
                  <a:tcPr>
                    <a:solidFill>
                      <a:srgbClr val="FFFF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Public Access Site Development</a:t>
                      </a:r>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884979763"/>
                  </a:ext>
                </a:extLst>
              </a:tr>
              <a:tr h="159065">
                <a:tc>
                  <a:txBody>
                    <a:bodyPr/>
                    <a:lstStyle/>
                    <a:p>
                      <a:pPr algn="ctr"/>
                      <a:r>
                        <a:rPr lang="en-US" sz="1200" b="1" dirty="0"/>
                        <a:t>Forest Buffer</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ENVIRONMENTAL LITERACY GOAL</a:t>
                      </a:r>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367797865"/>
                  </a:ext>
                </a:extLst>
              </a:tr>
              <a:tr h="159065">
                <a:tc>
                  <a:txBody>
                    <a:bodyPr/>
                    <a:lstStyle/>
                    <a:p>
                      <a:pPr algn="ctr"/>
                      <a:r>
                        <a:rPr lang="en-US" sz="1200" b="1" dirty="0"/>
                        <a:t>Tree Canopy</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0000"/>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Student</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2412899907"/>
                  </a:ext>
                </a:extLst>
              </a:tr>
              <a:tr h="159065">
                <a:tc gridSpan="3">
                  <a:txBody>
                    <a:bodyPr/>
                    <a:lstStyle/>
                    <a:p>
                      <a:pPr algn="ctr"/>
                      <a:r>
                        <a:rPr lang="en-US" sz="1200" b="1" dirty="0"/>
                        <a:t>WATER QUALITY GOAL</a:t>
                      </a:r>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Sustainable</a:t>
                      </a:r>
                      <a:r>
                        <a:rPr lang="en-US" sz="1200" b="1" baseline="0" dirty="0"/>
                        <a:t> Schools</a:t>
                      </a:r>
                      <a:endParaRPr lang="en-US" sz="1200" b="1" dirty="0"/>
                    </a:p>
                  </a:txBody>
                  <a:tcPr anchor="ctr"/>
                </a:tc>
                <a:tc>
                  <a:txBody>
                    <a:bodyPr/>
                    <a:lstStyle/>
                    <a:p>
                      <a:pPr algn="ctr"/>
                      <a:endParaRPr lang="en-US" sz="1200" dirty="0"/>
                    </a:p>
                  </a:txBody>
                  <a:tcPr>
                    <a:solidFill>
                      <a:srgbClr val="FF0000"/>
                    </a:solidFill>
                  </a:tcPr>
                </a:tc>
                <a:tc>
                  <a:txBody>
                    <a:bodyPr/>
                    <a:lstStyle/>
                    <a:p>
                      <a:pPr algn="ctr"/>
                      <a:endParaRPr lang="en-US" sz="1200" dirty="0"/>
                    </a:p>
                  </a:txBody>
                  <a:tcPr>
                    <a:solidFill>
                      <a:srgbClr val="00B050"/>
                    </a:solidFill>
                  </a:tcPr>
                </a:tc>
                <a:extLst>
                  <a:ext uri="{0D108BD9-81ED-4DB2-BD59-A6C34878D82A}">
                    <a16:rowId xmlns:a16="http://schemas.microsoft.com/office/drawing/2014/main" val="919472616"/>
                  </a:ext>
                </a:extLst>
              </a:tr>
              <a:tr h="159065">
                <a:tc>
                  <a:txBody>
                    <a:bodyPr/>
                    <a:lstStyle/>
                    <a:p>
                      <a:pPr algn="ctr"/>
                      <a:r>
                        <a:rPr lang="en-US" sz="1200" b="1" dirty="0"/>
                        <a:t>2017 WIP</a:t>
                      </a:r>
                    </a:p>
                  </a:txBody>
                  <a:tcPr anchor="ctr"/>
                </a:tc>
                <a:tc>
                  <a:txBody>
                    <a:bodyPr/>
                    <a:lstStyle/>
                    <a:p>
                      <a:pPr algn="ctr"/>
                      <a:endParaRPr lang="en-US" sz="1200" b="1" dirty="0"/>
                    </a:p>
                  </a:txBody>
                  <a:tcPr>
                    <a:solidFill>
                      <a:schemeClr val="bg1">
                        <a:lumMod val="85000"/>
                      </a:schemeClr>
                    </a:solidFill>
                  </a:tcPr>
                </a:tc>
                <a:tc>
                  <a:txBody>
                    <a:bodyPr/>
                    <a:lstStyle/>
                    <a:p>
                      <a:pPr algn="ctr"/>
                      <a:endParaRPr lang="en-US" sz="1200" b="1" dirty="0"/>
                    </a:p>
                  </a:txBody>
                  <a:tcPr>
                    <a:solidFill>
                      <a:schemeClr val="bg1">
                        <a:lumMod val="85000"/>
                      </a:schemeClr>
                    </a:soli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Environmental Literacy Planning</a:t>
                      </a:r>
                    </a:p>
                  </a:txBody>
                  <a:tcPr anchor="ctr"/>
                </a:tc>
                <a:tc>
                  <a:txBody>
                    <a:bodyPr/>
                    <a:lstStyle/>
                    <a:p>
                      <a:pPr algn="ctr"/>
                      <a:endParaRPr lang="en-US" sz="1200" dirty="0"/>
                    </a:p>
                  </a:txBody>
                  <a:tcPr>
                    <a:gradFill>
                      <a:gsLst>
                        <a:gs pos="0">
                          <a:srgbClr val="FF0000"/>
                        </a:gs>
                        <a:gs pos="100000">
                          <a:srgbClr val="FFFF00"/>
                        </a:gs>
                      </a:gsLst>
                      <a:lin ang="0" scaled="1"/>
                    </a:gradFill>
                  </a:tcPr>
                </a:tc>
                <a:tc>
                  <a:txBody>
                    <a:bodyPr/>
                    <a:lstStyle/>
                    <a:p>
                      <a:pPr algn="ctr"/>
                      <a:endParaRPr lang="en-US" sz="1200" dirty="0"/>
                    </a:p>
                  </a:txBody>
                  <a:tcPr>
                    <a:solidFill>
                      <a:srgbClr val="00B050"/>
                    </a:solidFill>
                  </a:tcPr>
                </a:tc>
                <a:extLst>
                  <a:ext uri="{0D108BD9-81ED-4DB2-BD59-A6C34878D82A}">
                    <a16:rowId xmlns:a16="http://schemas.microsoft.com/office/drawing/2014/main" val="1129895239"/>
                  </a:ext>
                </a:extLst>
              </a:tr>
              <a:tr h="159065">
                <a:tc>
                  <a:txBody>
                    <a:bodyPr/>
                    <a:lstStyle/>
                    <a:p>
                      <a:pPr algn="ctr"/>
                      <a:r>
                        <a:rPr lang="en-US" sz="1200" b="1" dirty="0"/>
                        <a:t>2025 WIP</a:t>
                      </a:r>
                    </a:p>
                  </a:txBody>
                  <a:tcPr anchor="ctr"/>
                </a:tc>
                <a:tc>
                  <a:txBody>
                    <a:bodyPr/>
                    <a:lstStyle/>
                    <a:p>
                      <a:pPr algn="ctr"/>
                      <a:endParaRPr lang="en-US" sz="1200" b="1" dirty="0"/>
                    </a:p>
                  </a:txBody>
                  <a:tcPr>
                    <a:solidFill>
                      <a:srgbClr val="FF0000"/>
                    </a:solidFill>
                  </a:tcPr>
                </a:tc>
                <a:tc>
                  <a:txBody>
                    <a:bodyPr/>
                    <a:lstStyle/>
                    <a:p>
                      <a:pPr algn="ctr"/>
                      <a:endParaRPr lang="en-US" sz="1200" b="1" dirty="0"/>
                    </a:p>
                  </a:txBody>
                  <a:tcPr>
                    <a:solidFill>
                      <a:srgbClr val="FFFF00"/>
                    </a:solidFill>
                  </a:tcPr>
                </a:tc>
                <a:tc vMerge="1">
                  <a:txBody>
                    <a:bodyPr/>
                    <a:lstStyle/>
                    <a:p>
                      <a:pPr algn="ctr"/>
                      <a:endParaRPr lang="en-US" sz="1200" b="1" dirty="0"/>
                    </a:p>
                  </a:txBody>
                  <a:tcPr>
                    <a:solidFill>
                      <a:schemeClr val="bg1">
                        <a:lumMod val="65000"/>
                      </a:schemeClr>
                    </a:solidFill>
                  </a:tcPr>
                </a:tc>
                <a:tc gridSpan="3">
                  <a:txBody>
                    <a:bodyPr/>
                    <a:lstStyle/>
                    <a:p>
                      <a:pPr algn="ctr"/>
                      <a:r>
                        <a:rPr lang="en-US" sz="1200" b="1" dirty="0"/>
                        <a:t>CLIMATE RESILIENCY</a:t>
                      </a:r>
                      <a:r>
                        <a:rPr lang="en-US" sz="1200" b="1" baseline="0" dirty="0"/>
                        <a:t> GOAL</a:t>
                      </a:r>
                      <a:endParaRPr lang="en-US" sz="1200" b="1" dirty="0"/>
                    </a:p>
                  </a:txBody>
                  <a:tcPr anchor="ctr">
                    <a:solidFill>
                      <a:srgbClr val="00B0F0"/>
                    </a:solidFill>
                  </a:tcPr>
                </a:tc>
                <a:tc hMerge="1">
                  <a:txBody>
                    <a:bodyPr/>
                    <a:lstStyle/>
                    <a:p>
                      <a:pPr algn="ct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4050732722"/>
                  </a:ext>
                </a:extLst>
              </a:tr>
              <a:tr h="159065">
                <a:tc>
                  <a:txBody>
                    <a:bodyPr/>
                    <a:lstStyle/>
                    <a:p>
                      <a:pPr algn="ctr"/>
                      <a:r>
                        <a:rPr lang="en-US" sz="1200" b="1" dirty="0"/>
                        <a:t>Water Quality</a:t>
                      </a:r>
                      <a:r>
                        <a:rPr lang="en-US" sz="1200" b="1" baseline="0" dirty="0"/>
                        <a:t> Standards &amp; Attainment</a:t>
                      </a:r>
                      <a:endParaRPr lang="en-US" sz="1200" b="1" dirty="0"/>
                    </a:p>
                  </a:txBody>
                  <a:tcPr anchor="ctr"/>
                </a:tc>
                <a:tc>
                  <a:txBody>
                    <a:bodyPr/>
                    <a:lstStyle/>
                    <a:p>
                      <a:pPr algn="ctr"/>
                      <a:endParaRPr lang="en-US" sz="1200" b="1" dirty="0"/>
                    </a:p>
                  </a:txBody>
                  <a:tcPr>
                    <a:gradFill>
                      <a:gsLst>
                        <a:gs pos="0">
                          <a:srgbClr val="FF0000"/>
                        </a:gs>
                        <a:gs pos="100000">
                          <a:srgbClr val="FFFF00"/>
                        </a:gs>
                      </a:gsLst>
                      <a:lin ang="0" scaled="1"/>
                    </a:gradFill>
                  </a:tcPr>
                </a:tc>
                <a:tc>
                  <a:txBody>
                    <a:bodyPr/>
                    <a:lstStyle/>
                    <a:p>
                      <a:pPr algn="ctr"/>
                      <a:endParaRPr lang="en-US" sz="1200" b="1" dirty="0"/>
                    </a:p>
                  </a:txBody>
                  <a:tcPr>
                    <a:gradFill>
                      <a:gsLst>
                        <a:gs pos="0">
                          <a:srgbClr val="FF0000"/>
                        </a:gs>
                        <a:gs pos="100000">
                          <a:srgbClr val="FFFF00"/>
                        </a:gs>
                      </a:gsLst>
                      <a:lin ang="0" scaled="1"/>
                    </a:gradFill>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Monitoring</a:t>
                      </a:r>
                      <a:r>
                        <a:rPr lang="en-US" sz="1200" b="1" baseline="0" dirty="0"/>
                        <a:t> and Assessment</a:t>
                      </a:r>
                      <a:endParaRPr lang="en-US" sz="1200" b="1" dirty="0"/>
                    </a:p>
                  </a:txBody>
                  <a:tcPr anchor="ctr"/>
                </a:tc>
                <a:tc>
                  <a:txBody>
                    <a:bodyPr/>
                    <a:lstStyle/>
                    <a:p>
                      <a:pPr algn="ctr"/>
                      <a:endParaRPr lang="en-US" sz="1200" dirty="0"/>
                    </a:p>
                  </a:txBody>
                  <a:tcPr>
                    <a:solidFill>
                      <a:srgbClr val="00B050"/>
                    </a:solidFill>
                  </a:tcPr>
                </a:tc>
                <a:tc>
                  <a:txBody>
                    <a:bodyPr/>
                    <a:lstStyle/>
                    <a:p>
                      <a:pPr algn="ctr"/>
                      <a:endParaRPr lang="en-US" sz="1200" dirty="0"/>
                    </a:p>
                  </a:txBody>
                  <a:tcPr>
                    <a:gradFill flip="none" rotWithShape="1">
                      <a:gsLst>
                        <a:gs pos="0">
                          <a:srgbClr val="FFFF00"/>
                        </a:gs>
                        <a:gs pos="100000">
                          <a:srgbClr val="FF0000"/>
                        </a:gs>
                      </a:gsLst>
                      <a:lin ang="10800000" scaled="1"/>
                      <a:tileRect/>
                    </a:gradFill>
                  </a:tcPr>
                </a:tc>
                <a:extLst>
                  <a:ext uri="{0D108BD9-81ED-4DB2-BD59-A6C34878D82A}">
                    <a16:rowId xmlns:a16="http://schemas.microsoft.com/office/drawing/2014/main" val="111838999"/>
                  </a:ext>
                </a:extLst>
              </a:tr>
              <a:tr h="159065">
                <a:tc gridSpan="3">
                  <a:txBody>
                    <a:bodyPr/>
                    <a:lstStyle/>
                    <a:p>
                      <a:pPr algn="ctr"/>
                      <a:r>
                        <a:rPr lang="en-US" sz="1200" b="1" dirty="0"/>
                        <a:t>HEALTHY</a:t>
                      </a:r>
                      <a:r>
                        <a:rPr lang="en-US" sz="1200" b="1" baseline="0" dirty="0"/>
                        <a:t> WATERSHEDS GOAL</a:t>
                      </a:r>
                      <a:endParaRPr lang="en-US" sz="1200" b="1" dirty="0"/>
                    </a:p>
                  </a:txBody>
                  <a:tcPr anchor="ctr">
                    <a:solidFill>
                      <a:srgbClr val="00B0F0"/>
                    </a:solidFill>
                  </a:tcPr>
                </a:tc>
                <a:tc hMerge="1">
                  <a:txBody>
                    <a:bodyPr/>
                    <a:lstStyle/>
                    <a:p>
                      <a:pPr algn="ctr"/>
                      <a:endParaRPr lang="en-US" sz="1200" b="1" dirty="0"/>
                    </a:p>
                  </a:txBody>
                  <a:tcPr/>
                </a:tc>
                <a:tc hMerge="1">
                  <a:txBody>
                    <a:bodyPr/>
                    <a:lstStyle/>
                    <a:p>
                      <a:pPr algn="ctr"/>
                      <a:endParaRPr lang="en-US" sz="1200" b="1" dirty="0"/>
                    </a:p>
                  </a:txBody>
                  <a:tcPr/>
                </a:tc>
                <a:tc vMerge="1">
                  <a:txBody>
                    <a:bodyPr/>
                    <a:lstStyle/>
                    <a:p>
                      <a:pPr algn="ctr"/>
                      <a:endParaRPr lang="en-US" sz="1200" b="1" dirty="0"/>
                    </a:p>
                  </a:txBody>
                  <a:tcPr>
                    <a:solidFill>
                      <a:schemeClr val="bg1">
                        <a:lumMod val="65000"/>
                      </a:schemeClr>
                    </a:solidFill>
                  </a:tcPr>
                </a:tc>
                <a:tc>
                  <a:txBody>
                    <a:bodyPr/>
                    <a:lstStyle/>
                    <a:p>
                      <a:pPr algn="ctr"/>
                      <a:r>
                        <a:rPr lang="en-US" sz="1200" b="1" dirty="0"/>
                        <a:t>Adaptation</a:t>
                      </a:r>
                    </a:p>
                  </a:txBody>
                  <a:tcPr anchor="ctr"/>
                </a:tc>
                <a:tc>
                  <a:txBody>
                    <a:bodyPr/>
                    <a:lstStyle/>
                    <a:p>
                      <a:pPr algn="ctr"/>
                      <a:endParaRPr lang="en-US" sz="1200" dirty="0"/>
                    </a:p>
                  </a:txBody>
                  <a:tcPr>
                    <a:gradFill>
                      <a:gsLst>
                        <a:gs pos="0">
                          <a:srgbClr val="00B050"/>
                        </a:gs>
                        <a:gs pos="100000">
                          <a:srgbClr val="FFFF00"/>
                        </a:gs>
                      </a:gsLst>
                      <a:lin ang="0" scaled="1"/>
                    </a:gra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072500123"/>
                  </a:ext>
                </a:extLst>
              </a:tr>
              <a:tr h="277680">
                <a:tc>
                  <a:txBody>
                    <a:bodyPr/>
                    <a:lstStyle/>
                    <a:p>
                      <a:pPr algn="ctr"/>
                      <a:r>
                        <a:rPr lang="en-US" sz="1200" b="1" dirty="0"/>
                        <a:t>Healthy Watersheds</a:t>
                      </a:r>
                    </a:p>
                  </a:txBody>
                  <a:tcPr anchor="ct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vMerge="1">
                  <a:txBody>
                    <a:bodyPr/>
                    <a:lstStyle/>
                    <a:p>
                      <a:pPr algn="ctr"/>
                      <a:endParaRPr lang="en-US" sz="1200" dirty="0"/>
                    </a:p>
                  </a:txBody>
                  <a:tcPr>
                    <a:solidFill>
                      <a:schemeClr val="bg1">
                        <a:lumMod val="65000"/>
                      </a:schemeClr>
                    </a:solidFill>
                  </a:tcPr>
                </a:tc>
                <a:tc>
                  <a:txBody>
                    <a:bodyPr/>
                    <a:lstStyle/>
                    <a:p>
                      <a:pPr algn="ctr"/>
                      <a:endParaRPr lang="en-US" sz="1200" dirty="0"/>
                    </a:p>
                  </a:txBody>
                  <a:tcPr anchor="ct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extLst>
                  <a:ext uri="{0D108BD9-81ED-4DB2-BD59-A6C34878D82A}">
                    <a16:rowId xmlns:a16="http://schemas.microsoft.com/office/drawing/2014/main" val="2456031361"/>
                  </a:ext>
                </a:extLst>
              </a:tr>
            </a:tbl>
          </a:graphicData>
        </a:graphic>
      </p:graphicFrame>
      <p:grpSp>
        <p:nvGrpSpPr>
          <p:cNvPr id="8" name="Group 7"/>
          <p:cNvGrpSpPr/>
          <p:nvPr/>
        </p:nvGrpSpPr>
        <p:grpSpPr>
          <a:xfrm>
            <a:off x="0" y="6227064"/>
            <a:ext cx="12192000" cy="630945"/>
            <a:chOff x="0" y="6227064"/>
            <a:chExt cx="12192000" cy="630945"/>
          </a:xfrm>
        </p:grpSpPr>
        <p:sp>
          <p:nvSpPr>
            <p:cNvPr id="9" name="Rectangle 8"/>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10" name="TextBox 9"/>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11" name="Picture 10"/>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sp>
        <p:nvSpPr>
          <p:cNvPr id="3" name="Oval 2"/>
          <p:cNvSpPr/>
          <p:nvPr/>
        </p:nvSpPr>
        <p:spPr>
          <a:xfrm>
            <a:off x="1345474" y="5068389"/>
            <a:ext cx="4480560" cy="339634"/>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341120" y="2242457"/>
            <a:ext cx="4480560" cy="2343397"/>
            <a:chOff x="1341120" y="2242457"/>
            <a:chExt cx="4480560" cy="2343397"/>
          </a:xfrm>
        </p:grpSpPr>
        <p:sp>
          <p:nvSpPr>
            <p:cNvPr id="12" name="Oval 11"/>
            <p:cNvSpPr/>
            <p:nvPr/>
          </p:nvSpPr>
          <p:spPr>
            <a:xfrm>
              <a:off x="1341120" y="2242457"/>
              <a:ext cx="4480560" cy="339634"/>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41120" y="3932315"/>
              <a:ext cx="4480560" cy="653539"/>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6564283" y="607224"/>
            <a:ext cx="4480560" cy="653539"/>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64284" y="1466602"/>
            <a:ext cx="4480560" cy="339634"/>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44168" y="1189511"/>
            <a:ext cx="4480560" cy="339634"/>
          </a:xfrm>
          <a:prstGeom prst="ellipse">
            <a:avLst/>
          </a:prstGeom>
          <a:noFill/>
          <a:ln w="57150">
            <a:solidFill>
              <a:srgbClr val="FE1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8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Water Quality Goal</a:t>
            </a:r>
          </a:p>
        </p:txBody>
      </p:sp>
      <p:sp>
        <p:nvSpPr>
          <p:cNvPr id="8" name="Rounded Rectangle 7"/>
          <p:cNvSpPr/>
          <p:nvPr/>
        </p:nvSpPr>
        <p:spPr>
          <a:xfrm>
            <a:off x="125329" y="864264"/>
            <a:ext cx="5585015" cy="1312861"/>
          </a:xfrm>
          <a:prstGeom prst="roundRect">
            <a:avLst/>
          </a:prstGeom>
          <a:solidFill>
            <a:srgbClr val="00B0F0"/>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2025 WIP</a:t>
            </a:r>
          </a:p>
        </p:txBody>
      </p:sp>
      <p:sp>
        <p:nvSpPr>
          <p:cNvPr id="9" name="Rounded Rectangle 8"/>
          <p:cNvSpPr/>
          <p:nvPr/>
        </p:nvSpPr>
        <p:spPr>
          <a:xfrm>
            <a:off x="86272" y="2253967"/>
            <a:ext cx="5663109" cy="3758368"/>
          </a:xfrm>
          <a:prstGeom prst="roundRect">
            <a:avLst/>
          </a:prstGeom>
          <a:solidFill>
            <a:schemeClr val="accent1">
              <a:lumMod val="60000"/>
              <a:lumOff val="40000"/>
            </a:schemeClr>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By 2025, have all the practices and controls installed to achieve the Bay’s dissolved oxygen, water clarity/submerged aquatic vegetation and chlorophyll </a:t>
            </a:r>
            <a:r>
              <a:rPr lang="en-US" sz="2800" b="1" i="1" dirty="0">
                <a:solidFill>
                  <a:srgbClr val="FF0000"/>
                </a:solidFill>
              </a:rPr>
              <a:t>a</a:t>
            </a:r>
            <a:r>
              <a:rPr lang="en-US" sz="2800" b="1" dirty="0">
                <a:solidFill>
                  <a:srgbClr val="FF0000"/>
                </a:solidFill>
              </a:rPr>
              <a:t> standards as articulated in the Chesapeake Bay TMDL document.</a:t>
            </a:r>
          </a:p>
        </p:txBody>
      </p:sp>
      <p:grpSp>
        <p:nvGrpSpPr>
          <p:cNvPr id="11" name="Group 10"/>
          <p:cNvGrpSpPr>
            <a:grpSpLocks noChangeAspect="1"/>
          </p:cNvGrpSpPr>
          <p:nvPr/>
        </p:nvGrpSpPr>
        <p:grpSpPr>
          <a:xfrm>
            <a:off x="7164912" y="52887"/>
            <a:ext cx="1141432" cy="1141432"/>
            <a:chOff x="9079229" y="3209924"/>
            <a:chExt cx="3036571" cy="3036571"/>
          </a:xfrm>
        </p:grpSpPr>
        <p:sp>
          <p:nvSpPr>
            <p:cNvPr id="12" name="Oval 11"/>
            <p:cNvSpPr>
              <a:spLocks noChangeAspect="1"/>
            </p:cNvSpPr>
            <p:nvPr/>
          </p:nvSpPr>
          <p:spPr>
            <a:xfrm>
              <a:off x="9079229" y="3209924"/>
              <a:ext cx="3036571" cy="3036571"/>
            </a:xfrm>
            <a:prstGeom prst="ellipse">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descr="Cbplogocn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99" y="3964685"/>
              <a:ext cx="2416430" cy="15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noChangeAspect="1"/>
          </p:cNvGrpSpPr>
          <p:nvPr/>
        </p:nvGrpSpPr>
        <p:grpSpPr>
          <a:xfrm>
            <a:off x="9760930" y="52897"/>
            <a:ext cx="1141433" cy="1141433"/>
            <a:chOff x="9127023" y="146956"/>
            <a:chExt cx="3036571" cy="3036571"/>
          </a:xfrm>
        </p:grpSpPr>
        <p:sp>
          <p:nvSpPr>
            <p:cNvPr id="15" name="Oval 14"/>
            <p:cNvSpPr>
              <a:spLocks noChangeAspect="1"/>
            </p:cNvSpPr>
            <p:nvPr/>
          </p:nvSpPr>
          <p:spPr>
            <a:xfrm>
              <a:off x="9127023" y="146956"/>
              <a:ext cx="3036571" cy="3036571"/>
            </a:xfrm>
            <a:prstGeom prst="ellips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1388" y="902628"/>
              <a:ext cx="2287841" cy="1525226"/>
            </a:xfrm>
            <a:prstGeom prst="rect">
              <a:avLst/>
            </a:prstGeom>
          </p:spPr>
        </p:pic>
      </p:grpSp>
      <p:sp>
        <p:nvSpPr>
          <p:cNvPr id="3" name="Rectangle 2"/>
          <p:cNvSpPr/>
          <p:nvPr/>
        </p:nvSpPr>
        <p:spPr>
          <a:xfrm>
            <a:off x="5878353" y="1348003"/>
            <a:ext cx="6195015" cy="4818016"/>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t>
            </a:r>
          </a:p>
        </p:txBody>
      </p:sp>
      <p:sp>
        <p:nvSpPr>
          <p:cNvPr id="10" name="Rounded Rectangle 9"/>
          <p:cNvSpPr/>
          <p:nvPr/>
        </p:nvSpPr>
        <p:spPr>
          <a:xfrm>
            <a:off x="8071221" y="1318152"/>
            <a:ext cx="1809273" cy="3871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Current Progress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21" name="Shape 90"/>
          <p:cNvPicPr preferRelativeResize="0">
            <a:picLocks noChangeAspect="1"/>
          </p:cNvPicPr>
          <p:nvPr/>
        </p:nvPicPr>
        <p:blipFill>
          <a:blip r:embed="rId6" cstate="print"/>
          <a:stretch>
            <a:fillRect/>
          </a:stretch>
        </p:blipFill>
        <p:spPr>
          <a:xfrm>
            <a:off x="4937760" y="146304"/>
            <a:ext cx="616821" cy="612648"/>
          </a:xfrm>
          <a:prstGeom prst="rect">
            <a:avLst/>
          </a:prstGeom>
          <a:noFill/>
          <a:ln>
            <a:noFill/>
          </a:ln>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sp>
        <p:nvSpPr>
          <p:cNvPr id="24" name="TextBox 23"/>
          <p:cNvSpPr txBox="1"/>
          <p:nvPr/>
        </p:nvSpPr>
        <p:spPr>
          <a:xfrm>
            <a:off x="5983104" y="1719600"/>
            <a:ext cx="598346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Recent issues at Back River and Patapsco WWTP’s have resulted in significant (but hopefully temporary) setbacks in progress.</a:t>
            </a:r>
          </a:p>
        </p:txBody>
      </p:sp>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29" name="Google Shape;76;p16"/>
          <p:cNvPicPr preferRelativeResize="0">
            <a:picLocks noChangeAspect="1"/>
          </p:cNvPicPr>
          <p:nvPr/>
        </p:nvPicPr>
        <p:blipFill>
          <a:blip r:embed="rId9">
            <a:alphaModFix/>
          </a:blip>
          <a:stretch>
            <a:fillRect/>
          </a:stretch>
        </p:blipFill>
        <p:spPr>
          <a:xfrm>
            <a:off x="5995851" y="2795451"/>
            <a:ext cx="6005627" cy="3002823"/>
          </a:xfrm>
          <a:prstGeom prst="rect">
            <a:avLst/>
          </a:prstGeom>
          <a:noFill/>
          <a:ln>
            <a:noFill/>
          </a:ln>
        </p:spPr>
      </p:pic>
    </p:spTree>
    <p:extLst>
      <p:ext uri="{BB962C8B-B14F-4D97-AF65-F5344CB8AC3E}">
        <p14:creationId xmlns:p14="http://schemas.microsoft.com/office/powerpoint/2010/main" val="398700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Water Quality Goal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21" name="Shape 90"/>
          <p:cNvPicPr preferRelativeResize="0">
            <a:picLocks noChangeAspect="1"/>
          </p:cNvPicPr>
          <p:nvPr/>
        </p:nvPicPr>
        <p:blipFill>
          <a:blip r:embed="rId4" cstate="print"/>
          <a:stretch>
            <a:fillRect/>
          </a:stretch>
        </p:blipFill>
        <p:spPr>
          <a:xfrm>
            <a:off x="4937760" y="146304"/>
            <a:ext cx="616821" cy="612648"/>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pic>
        <p:nvPicPr>
          <p:cNvPr id="10" name="Google Shape;76;p16"/>
          <p:cNvPicPr preferRelativeResize="0">
            <a:picLocks noChangeAspect="1"/>
          </p:cNvPicPr>
          <p:nvPr/>
        </p:nvPicPr>
        <p:blipFill>
          <a:blip r:embed="rId7">
            <a:alphaModFix/>
          </a:blip>
          <a:stretch>
            <a:fillRect/>
          </a:stretch>
        </p:blipFill>
        <p:spPr>
          <a:xfrm>
            <a:off x="953588" y="836023"/>
            <a:ext cx="10682119" cy="5341076"/>
          </a:xfrm>
          <a:prstGeom prst="rect">
            <a:avLst/>
          </a:prstGeom>
          <a:noFill/>
          <a:ln>
            <a:noFill/>
          </a:ln>
        </p:spPr>
      </p:pic>
      <p:grpSp>
        <p:nvGrpSpPr>
          <p:cNvPr id="40" name="Group 39"/>
          <p:cNvGrpSpPr/>
          <p:nvPr/>
        </p:nvGrpSpPr>
        <p:grpSpPr>
          <a:xfrm>
            <a:off x="1812175" y="5270269"/>
            <a:ext cx="3341717" cy="881148"/>
            <a:chOff x="1812175" y="5270269"/>
            <a:chExt cx="3341717" cy="881148"/>
          </a:xfrm>
        </p:grpSpPr>
        <p:cxnSp>
          <p:nvCxnSpPr>
            <p:cNvPr id="4" name="Straight Connector 3"/>
            <p:cNvCxnSpPr/>
            <p:nvPr/>
          </p:nvCxnSpPr>
          <p:spPr>
            <a:xfrm flipV="1">
              <a:off x="2942705" y="5278582"/>
              <a:ext cx="2202873" cy="8313"/>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5145578" y="5270269"/>
              <a:ext cx="8314" cy="872836"/>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812175" y="6143105"/>
              <a:ext cx="3325090" cy="8312"/>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828801" y="5527964"/>
              <a:ext cx="16624" cy="615142"/>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1853739" y="5511339"/>
              <a:ext cx="1080654" cy="8312"/>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H="1">
              <a:off x="2934393" y="5311833"/>
              <a:ext cx="8312" cy="174567"/>
            </a:xfrm>
            <a:prstGeom prst="line">
              <a:avLst/>
            </a:prstGeom>
            <a:ln w="57150">
              <a:solidFill>
                <a:srgbClr val="FFFF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792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330" y="116104"/>
            <a:ext cx="5585015" cy="671317"/>
          </a:xfrm>
          <a:prstGeom prst="roundRect">
            <a:avLst/>
          </a:prstGeom>
          <a:solidFill>
            <a:schemeClr val="bg1"/>
          </a:solidFill>
          <a:ln w="63500">
            <a:solidFill>
              <a:srgbClr val="133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Water Quality Goal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128587"/>
            <a:ext cx="0" cy="0"/>
          </a:xfrm>
          <a:prstGeom prst="rect">
            <a:avLst/>
          </a:prstGeom>
        </p:spPr>
      </p:pic>
      <p:pic>
        <p:nvPicPr>
          <p:cNvPr id="21" name="Shape 90"/>
          <p:cNvPicPr preferRelativeResize="0">
            <a:picLocks noChangeAspect="1"/>
          </p:cNvPicPr>
          <p:nvPr/>
        </p:nvPicPr>
        <p:blipFill>
          <a:blip r:embed="rId4" cstate="print"/>
          <a:stretch>
            <a:fillRect/>
          </a:stretch>
        </p:blipFill>
        <p:spPr>
          <a:xfrm>
            <a:off x="4937760" y="146304"/>
            <a:ext cx="616821" cy="612648"/>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 y="128587"/>
            <a:ext cx="0" cy="0"/>
          </a:xfrm>
          <a:prstGeom prst="rect">
            <a:avLst/>
          </a:prstGeom>
        </p:spPr>
      </p:pic>
      <p:grpSp>
        <p:nvGrpSpPr>
          <p:cNvPr id="22" name="Group 21"/>
          <p:cNvGrpSpPr/>
          <p:nvPr/>
        </p:nvGrpSpPr>
        <p:grpSpPr>
          <a:xfrm>
            <a:off x="0" y="6227064"/>
            <a:ext cx="12192000" cy="630945"/>
            <a:chOff x="0" y="6227064"/>
            <a:chExt cx="12192000" cy="630945"/>
          </a:xfrm>
        </p:grpSpPr>
        <p:sp>
          <p:nvSpPr>
            <p:cNvPr id="23" name="Rectangle 22"/>
            <p:cNvSpPr/>
            <p:nvPr/>
          </p:nvSpPr>
          <p:spPr>
            <a:xfrm>
              <a:off x="0" y="6242866"/>
              <a:ext cx="12192000" cy="6151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accent1">
                      <a:lumMod val="40000"/>
                      <a:lumOff val="60000"/>
                    </a:schemeClr>
                  </a:solidFill>
                </a:rPr>
                <a:t>       Maryland’s Progress on Chesapeake Bay Watershed Agreement</a:t>
              </a:r>
            </a:p>
            <a:p>
              <a:r>
                <a:rPr lang="en-US" b="1" dirty="0">
                  <a:solidFill>
                    <a:schemeClr val="accent1">
                      <a:lumMod val="40000"/>
                      <a:lumOff val="60000"/>
                    </a:schemeClr>
                  </a:solidFill>
                </a:rPr>
                <a:t>       Dave Goshorn, Senior Bay Restoration Coordinator, MD DNR</a:t>
              </a:r>
            </a:p>
          </p:txBody>
        </p:sp>
        <p:sp>
          <p:nvSpPr>
            <p:cNvPr id="25" name="TextBox 24"/>
            <p:cNvSpPr txBox="1"/>
            <p:nvPr/>
          </p:nvSpPr>
          <p:spPr>
            <a:xfrm>
              <a:off x="7591110" y="6334780"/>
              <a:ext cx="2428870" cy="523220"/>
            </a:xfrm>
            <a:prstGeom prst="rect">
              <a:avLst/>
            </a:prstGeom>
            <a:noFill/>
          </p:spPr>
          <p:txBody>
            <a:bodyPr wrap="square" rtlCol="0">
              <a:spAutoFit/>
            </a:bodyPr>
            <a:lstStyle/>
            <a:p>
              <a:r>
                <a:rPr lang="en-US" sz="1400" b="1" i="1" dirty="0">
                  <a:solidFill>
                    <a:schemeClr val="accent1">
                      <a:lumMod val="20000"/>
                      <a:lumOff val="80000"/>
                    </a:schemeClr>
                  </a:solidFill>
                </a:rPr>
                <a:t>Citizen’s Advisory Committee </a:t>
              </a:r>
            </a:p>
            <a:p>
              <a:r>
                <a:rPr lang="en-US" sz="1400" b="1" i="1" dirty="0">
                  <a:solidFill>
                    <a:schemeClr val="accent1">
                      <a:lumMod val="20000"/>
                      <a:lumOff val="80000"/>
                    </a:schemeClr>
                  </a:solidFill>
                </a:rPr>
                <a:t>February 24, 2023</a:t>
              </a:r>
            </a:p>
          </p:txBody>
        </p:sp>
        <p:pic>
          <p:nvPicPr>
            <p:cNvPr id="26" name="Picture 25"/>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0882" y="6227064"/>
              <a:ext cx="2081118" cy="630936"/>
            </a:xfrm>
            <a:prstGeom prst="rect">
              <a:avLst/>
            </a:prstGeom>
          </p:spPr>
        </p:pic>
      </p:grpSp>
      <p:grpSp>
        <p:nvGrpSpPr>
          <p:cNvPr id="10" name="Google Shape;91;p18"/>
          <p:cNvGrpSpPr>
            <a:grpSpLocks noChangeAspect="1"/>
          </p:cNvGrpSpPr>
          <p:nvPr/>
        </p:nvGrpSpPr>
        <p:grpSpPr>
          <a:xfrm>
            <a:off x="6483927" y="162512"/>
            <a:ext cx="5417128" cy="6074785"/>
            <a:chOff x="5915625" y="89775"/>
            <a:chExt cx="5899574" cy="6615800"/>
          </a:xfrm>
        </p:grpSpPr>
        <p:pic>
          <p:nvPicPr>
            <p:cNvPr id="11" name="Google Shape;92;p18"/>
            <p:cNvPicPr preferRelativeResize="0"/>
            <p:nvPr/>
          </p:nvPicPr>
          <p:blipFill rotWithShape="1">
            <a:blip r:embed="rId7">
              <a:alphaModFix/>
            </a:blip>
            <a:srcRect/>
            <a:stretch/>
          </p:blipFill>
          <p:spPr>
            <a:xfrm>
              <a:off x="6060100" y="3429000"/>
              <a:ext cx="5606599" cy="3276575"/>
            </a:xfrm>
            <a:prstGeom prst="rect">
              <a:avLst/>
            </a:prstGeom>
            <a:noFill/>
            <a:ln>
              <a:noFill/>
            </a:ln>
          </p:spPr>
        </p:pic>
        <p:grpSp>
          <p:nvGrpSpPr>
            <p:cNvPr id="12" name="Google Shape;93;p18"/>
            <p:cNvGrpSpPr/>
            <p:nvPr/>
          </p:nvGrpSpPr>
          <p:grpSpPr>
            <a:xfrm>
              <a:off x="5915625" y="89775"/>
              <a:ext cx="5899574" cy="3276574"/>
              <a:chOff x="5915625" y="89775"/>
              <a:chExt cx="5899574" cy="3276574"/>
            </a:xfrm>
          </p:grpSpPr>
          <p:pic>
            <p:nvPicPr>
              <p:cNvPr id="13" name="Google Shape;94;p18"/>
              <p:cNvPicPr preferRelativeResize="0"/>
              <p:nvPr/>
            </p:nvPicPr>
            <p:blipFill rotWithShape="1">
              <a:blip r:embed="rId8">
                <a:alphaModFix/>
              </a:blip>
              <a:srcRect/>
              <a:stretch/>
            </p:blipFill>
            <p:spPr>
              <a:xfrm>
                <a:off x="5915625" y="89775"/>
                <a:ext cx="5899574" cy="3276574"/>
              </a:xfrm>
              <a:prstGeom prst="rect">
                <a:avLst/>
              </a:prstGeom>
              <a:noFill/>
              <a:ln>
                <a:noFill/>
              </a:ln>
            </p:spPr>
          </p:pic>
          <p:sp>
            <p:nvSpPr>
              <p:cNvPr id="14" name="Google Shape;95;p18"/>
              <p:cNvSpPr/>
              <p:nvPr/>
            </p:nvSpPr>
            <p:spPr>
              <a:xfrm>
                <a:off x="10735200" y="1978425"/>
                <a:ext cx="931500" cy="889800"/>
              </a:xfrm>
              <a:prstGeom prst="ellipse">
                <a:avLst/>
              </a:prstGeom>
              <a:noFill/>
              <a:ln w="9525"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pic>
        <p:nvPicPr>
          <p:cNvPr id="15" name="Google Shape;96;p18"/>
          <p:cNvPicPr preferRelativeResize="0">
            <a:picLocks noChangeAspect="1"/>
          </p:cNvPicPr>
          <p:nvPr/>
        </p:nvPicPr>
        <p:blipFill rotWithShape="1">
          <a:blip r:embed="rId9">
            <a:alphaModFix/>
          </a:blip>
          <a:srcRect/>
          <a:stretch/>
        </p:blipFill>
        <p:spPr>
          <a:xfrm>
            <a:off x="338134" y="3513231"/>
            <a:ext cx="4871175" cy="2676583"/>
          </a:xfrm>
          <a:prstGeom prst="rect">
            <a:avLst/>
          </a:prstGeom>
          <a:noFill/>
          <a:ln>
            <a:noFill/>
          </a:ln>
        </p:spPr>
      </p:pic>
      <p:sp>
        <p:nvSpPr>
          <p:cNvPr id="16" name="Google Shape;90;p18"/>
          <p:cNvSpPr txBox="1">
            <a:spLocks/>
          </p:cNvSpPr>
          <p:nvPr/>
        </p:nvSpPr>
        <p:spPr>
          <a:xfrm>
            <a:off x="0" y="1343890"/>
            <a:ext cx="5652654" cy="1801172"/>
          </a:xfrm>
          <a:prstGeom prst="rect">
            <a:avLst/>
          </a:prstGeom>
          <a:noFill/>
          <a:ln>
            <a:noFill/>
          </a:ln>
        </p:spPr>
        <p:txBody>
          <a:bodyPr spcFirstLastPara="1" vert="horz" wrap="square" lIns="68575" tIns="34275" rIns="68575" bIns="34275" rtlCol="0"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algn="l">
              <a:lnSpc>
                <a:spcPct val="100000"/>
              </a:lnSpc>
              <a:spcBef>
                <a:spcPts val="1800"/>
              </a:spcBef>
              <a:buSzPct val="188888"/>
            </a:pPr>
            <a:r>
              <a:rPr lang="en-US" sz="1800" dirty="0"/>
              <a:t>Maryland's investments in wastewater technology have yielded the largest nutrient reductions of any pollution source.</a:t>
            </a:r>
          </a:p>
          <a:p>
            <a:pPr marL="342900" algn="l">
              <a:lnSpc>
                <a:spcPct val="100000"/>
              </a:lnSpc>
              <a:spcBef>
                <a:spcPts val="1800"/>
              </a:spcBef>
              <a:buSzPct val="188888"/>
            </a:pPr>
            <a:r>
              <a:rPr lang="en-US" sz="1800" dirty="0"/>
              <a:t>Having invested over $1 Billion in ENR upgrades, the State achieved more than 50% reduction in WWTP Nitrogen loads to the Bay.</a:t>
            </a:r>
          </a:p>
        </p:txBody>
      </p:sp>
      <p:sp>
        <p:nvSpPr>
          <p:cNvPr id="17" name="Google Shape;97;p18"/>
          <p:cNvSpPr txBox="1">
            <a:spLocks/>
          </p:cNvSpPr>
          <p:nvPr/>
        </p:nvSpPr>
        <p:spPr>
          <a:xfrm>
            <a:off x="124692" y="1026394"/>
            <a:ext cx="5569526" cy="572700"/>
          </a:xfrm>
          <a:prstGeom prst="rect">
            <a:avLst/>
          </a:prstGeom>
        </p:spPr>
        <p:txBody>
          <a:bodyPr spcFirstLastPara="1" vert="horz" wrap="square" lIns="68575" tIns="34275" rIns="68575" bIns="34275" rtlCol="0" anchor="ctr" anchorCtr="0">
            <a:normAutofit fontScale="77500" lnSpcReduction="20000"/>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dirty="0">
                <a:solidFill>
                  <a:srgbClr val="38761D"/>
                </a:solidFill>
              </a:rPr>
              <a:t>WWTPs</a:t>
            </a:r>
          </a:p>
        </p:txBody>
      </p:sp>
    </p:spTree>
    <p:extLst>
      <p:ext uri="{BB962C8B-B14F-4D97-AF65-F5344CB8AC3E}">
        <p14:creationId xmlns:p14="http://schemas.microsoft.com/office/powerpoint/2010/main" val="77328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1681</TotalTime>
  <Words>2228</Words>
  <Application>Microsoft Office PowerPoint</Application>
  <PresentationFormat>Widescreen</PresentationFormat>
  <Paragraphs>356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ACB User</cp:lastModifiedBy>
  <cp:revision>150</cp:revision>
  <cp:lastPrinted>2023-02-23T14:52:16Z</cp:lastPrinted>
  <dcterms:created xsi:type="dcterms:W3CDTF">2019-03-19T17:21:18Z</dcterms:created>
  <dcterms:modified xsi:type="dcterms:W3CDTF">2023-02-24T16:13:27Z</dcterms:modified>
</cp:coreProperties>
</file>