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06" r:id="rId2"/>
    <p:sldId id="817" r:id="rId3"/>
    <p:sldId id="258" r:id="rId4"/>
    <p:sldId id="790" r:id="rId5"/>
    <p:sldId id="807" r:id="rId6"/>
    <p:sldId id="794" r:id="rId7"/>
    <p:sldId id="800" r:id="rId8"/>
    <p:sldId id="803" r:id="rId9"/>
    <p:sldId id="257" r:id="rId10"/>
    <p:sldId id="799" r:id="rId11"/>
    <p:sldId id="814" r:id="rId12"/>
    <p:sldId id="815" r:id="rId13"/>
    <p:sldId id="789" r:id="rId14"/>
    <p:sldId id="812" r:id="rId15"/>
    <p:sldId id="816" r:id="rId16"/>
    <p:sldId id="818" r:id="rId17"/>
    <p:sldId id="8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17191D-BF6C-D68F-78F9-4CD27117154E}" name="Guest User" initials="GU" userId="S::urn:spo:anon#c48811268edfd77e980be003097dd624a8ba14454cb45cf289e79500d2bc517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2AE73-229E-FCBF-434D-14BF974E0AC4}" v="748" dt="2024-05-30T15:25:03.370"/>
    <p1510:client id="{26BFCD43-C282-47CA-E449-9AF031DA1878}" v="17" dt="2024-05-30T16:51:30.368"/>
    <p1510:client id="{32A59B26-5BD2-E2EA-7FAC-9F2224B5133B}" v="2" dt="2024-05-28T19:46:07.079"/>
    <p1510:client id="{606E0B31-781C-909C-58AA-83F68A52DC7F}" v="17" dt="2024-05-29T19:52:26.084"/>
    <p1510:client id="{6D606201-7613-68B0-AF39-A31CF79430B7}" v="1" dt="2024-05-30T15:27:35.304"/>
    <p1510:client id="{826E7ED9-19D3-FF20-8369-1709FDE87A74}" v="1469" dt="2024-05-29T19:18:21.085"/>
    <p1510:client id="{DDCF1C54-F788-475F-8251-859881D94885}" v="4" dt="2024-05-29T19:15:32.073"/>
    <p1510:client id="{E7B480AA-4B6A-9B7A-98AD-FD5C58BA0A13}" v="56" dt="2024-05-28T19:58:28.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E6DF96-9459-45F3-B3DC-93B3C60C4131}"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BF67C-93F3-4F15-8D75-B0FE9E291A9D}" type="slidenum">
              <a:rPr lang="en-US" smtClean="0"/>
              <a:t>‹#›</a:t>
            </a:fld>
            <a:endParaRPr lang="en-US"/>
          </a:p>
        </p:txBody>
      </p:sp>
    </p:spTree>
    <p:extLst>
      <p:ext uri="{BB962C8B-B14F-4D97-AF65-F5344CB8AC3E}">
        <p14:creationId xmlns:p14="http://schemas.microsoft.com/office/powerpoint/2010/main" val="241859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BF67C-93F3-4F15-8D75-B0FE9E291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78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7E0C-D60B-4068-5A70-1111BAEF36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AD221-9622-75A5-5842-626C6F70C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C0E738-764A-4934-5224-7FA49EBB2561}"/>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5" name="Footer Placeholder 4">
            <a:extLst>
              <a:ext uri="{FF2B5EF4-FFF2-40B4-BE49-F238E27FC236}">
                <a16:creationId xmlns:a16="http://schemas.microsoft.com/office/drawing/2014/main" id="{A67121F3-99D3-2A23-89CF-1591BA4D1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2642F-B65F-5937-BCC1-671FCF922ABF}"/>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336647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F29D-BD4B-5236-6011-5ED973DAC3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31B402-37B9-C685-517A-C056D4CC4C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85450-F90A-0606-8E33-9C3816B72EE0}"/>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5" name="Footer Placeholder 4">
            <a:extLst>
              <a:ext uri="{FF2B5EF4-FFF2-40B4-BE49-F238E27FC236}">
                <a16:creationId xmlns:a16="http://schemas.microsoft.com/office/drawing/2014/main" id="{20DDD40C-A56D-94E1-ABEB-C61677D07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FD8B7-1458-1DD5-7F2B-6858A941E649}"/>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32247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22E0C-D1A1-CC65-B11E-CBC1090E10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DCB2B5-7F40-661D-A811-11C1647706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BE775-51BF-64CE-E86F-F0C99AC3D88B}"/>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5" name="Footer Placeholder 4">
            <a:extLst>
              <a:ext uri="{FF2B5EF4-FFF2-40B4-BE49-F238E27FC236}">
                <a16:creationId xmlns:a16="http://schemas.microsoft.com/office/drawing/2014/main" id="{B005B2D3-3C0C-E010-6BFD-9F29A290C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F9F39-F704-DFA1-01C3-7978402E38E3}"/>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106411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9936-7C49-D4B4-7229-9D9FA9BDB6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81C61-B80E-AD89-0A5F-399E332B71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EA6E8-FEFB-18B1-65E0-EDE55E3FB614}"/>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5" name="Footer Placeholder 4">
            <a:extLst>
              <a:ext uri="{FF2B5EF4-FFF2-40B4-BE49-F238E27FC236}">
                <a16:creationId xmlns:a16="http://schemas.microsoft.com/office/drawing/2014/main" id="{00D6DECB-2520-C414-FF70-E539013AC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53F98-EC60-D87B-0918-2221C59669D3}"/>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26813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5E0D-F86E-2BE3-4579-2B6D3815D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EA3BF2-6184-D7CF-9430-362FE1244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84A4BA-4B11-3389-AA72-FC558F21270E}"/>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5" name="Footer Placeholder 4">
            <a:extLst>
              <a:ext uri="{FF2B5EF4-FFF2-40B4-BE49-F238E27FC236}">
                <a16:creationId xmlns:a16="http://schemas.microsoft.com/office/drawing/2014/main" id="{E25596C4-BB90-461D-8973-2857E7489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5DBAC-928C-7C33-7F96-82323475D4F3}"/>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269757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5C4F-2859-CDC6-6EEC-525B2A98E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8EC4F8-B308-55CB-641B-5159FE7181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0CE760-E1BD-4654-A526-724F640996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198F23-ACDA-B3F7-6E64-33FAF887A54E}"/>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6" name="Footer Placeholder 5">
            <a:extLst>
              <a:ext uri="{FF2B5EF4-FFF2-40B4-BE49-F238E27FC236}">
                <a16:creationId xmlns:a16="http://schemas.microsoft.com/office/drawing/2014/main" id="{9B6DF243-27D1-3D25-D99F-0E57625A7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CAE49-868E-8DC1-399B-EA4CDC8D1B62}"/>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404742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E695-C15A-7459-9631-00F031E29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E944AF-26EE-8ADD-675D-8E16CEE93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9D394-9093-9EDD-0F28-93FEBCBDF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913BFD-38FA-04F4-9D3E-1AA7006197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FD8AC-DFA6-9F95-1D75-37A8ABBAD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4643CC-64B5-20F4-B9ED-83B5C8F5FF31}"/>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8" name="Footer Placeholder 7">
            <a:extLst>
              <a:ext uri="{FF2B5EF4-FFF2-40B4-BE49-F238E27FC236}">
                <a16:creationId xmlns:a16="http://schemas.microsoft.com/office/drawing/2014/main" id="{CA31A2C0-3135-170D-B016-99F3257B1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DE6B61-04C8-A0D9-5618-389A255CFC8E}"/>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365635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BC71-157A-CBEF-9730-91CC01735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7C132E-EDAD-C213-AEC7-23970D84955B}"/>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4" name="Footer Placeholder 3">
            <a:extLst>
              <a:ext uri="{FF2B5EF4-FFF2-40B4-BE49-F238E27FC236}">
                <a16:creationId xmlns:a16="http://schemas.microsoft.com/office/drawing/2014/main" id="{B4DD2821-7B33-B3D6-1299-CF8294FFC4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A26E51-2A5E-5054-0C96-4DD794E8824B}"/>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178484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0F16B-8453-0446-B290-376F29B8BF17}"/>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3" name="Footer Placeholder 2">
            <a:extLst>
              <a:ext uri="{FF2B5EF4-FFF2-40B4-BE49-F238E27FC236}">
                <a16:creationId xmlns:a16="http://schemas.microsoft.com/office/drawing/2014/main" id="{483E2F98-76D4-D46B-D848-59BD8361E5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69C95-14C6-5684-8942-C21630EE9139}"/>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221185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1E63-4C93-EC03-5D35-91B1D165F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035C9-A9CB-D970-8DEC-6DD36DF3A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623502-F686-9B52-14F1-85A58D745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E6EF9-692F-DAE5-CB58-A8A7093F6192}"/>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6" name="Footer Placeholder 5">
            <a:extLst>
              <a:ext uri="{FF2B5EF4-FFF2-40B4-BE49-F238E27FC236}">
                <a16:creationId xmlns:a16="http://schemas.microsoft.com/office/drawing/2014/main" id="{0A35CC16-807D-F7FF-00B0-5A31C3A2B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6C4D5-3025-2C3D-4877-E74A5852FFAC}"/>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30776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B89E-A36A-1674-0289-11C4C56B4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6CA46E-6136-983B-39F8-5DA9D0FC2B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9AF81-E647-EB37-F20F-635011ABC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0D10CC-5AE1-7338-BA15-A0E652A316D8}"/>
              </a:ext>
            </a:extLst>
          </p:cNvPr>
          <p:cNvSpPr>
            <a:spLocks noGrp="1"/>
          </p:cNvSpPr>
          <p:nvPr>
            <p:ph type="dt" sz="half" idx="10"/>
          </p:nvPr>
        </p:nvSpPr>
        <p:spPr/>
        <p:txBody>
          <a:bodyPr/>
          <a:lstStyle/>
          <a:p>
            <a:fld id="{7E51C2D0-0071-4DD4-B350-27F3B88CBE33}" type="datetimeFigureOut">
              <a:rPr lang="en-US" smtClean="0"/>
              <a:t>5/30/2024</a:t>
            </a:fld>
            <a:endParaRPr lang="en-US"/>
          </a:p>
        </p:txBody>
      </p:sp>
      <p:sp>
        <p:nvSpPr>
          <p:cNvPr id="6" name="Footer Placeholder 5">
            <a:extLst>
              <a:ext uri="{FF2B5EF4-FFF2-40B4-BE49-F238E27FC236}">
                <a16:creationId xmlns:a16="http://schemas.microsoft.com/office/drawing/2014/main" id="{B9871646-4D1F-2D59-A111-5415CA293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06FFE-BD1C-5D6D-034E-498D4D71F116}"/>
              </a:ext>
            </a:extLst>
          </p:cNvPr>
          <p:cNvSpPr>
            <a:spLocks noGrp="1"/>
          </p:cNvSpPr>
          <p:nvPr>
            <p:ph type="sldNum" sz="quarter" idx="12"/>
          </p:nvPr>
        </p:nvSpPr>
        <p:spPr/>
        <p:txBody>
          <a:bodyPr/>
          <a:lstStyle/>
          <a:p>
            <a:fld id="{5390CBBB-3B36-4028-A144-F4D929920A79}" type="slidenum">
              <a:rPr lang="en-US" smtClean="0"/>
              <a:t>‹#›</a:t>
            </a:fld>
            <a:endParaRPr lang="en-US"/>
          </a:p>
        </p:txBody>
      </p:sp>
    </p:spTree>
    <p:extLst>
      <p:ext uri="{BB962C8B-B14F-4D97-AF65-F5344CB8AC3E}">
        <p14:creationId xmlns:p14="http://schemas.microsoft.com/office/powerpoint/2010/main" val="175845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FE961-2880-AF8D-6B3F-DE165BFF7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7FC08F-E9E0-686C-CF15-2102668EB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ECA69-712A-1C27-7B23-08C08A63F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1C2D0-0071-4DD4-B350-27F3B88CBE33}" type="datetimeFigureOut">
              <a:rPr lang="en-US" smtClean="0"/>
              <a:t>5/30/2024</a:t>
            </a:fld>
            <a:endParaRPr lang="en-US"/>
          </a:p>
        </p:txBody>
      </p:sp>
      <p:sp>
        <p:nvSpPr>
          <p:cNvPr id="5" name="Footer Placeholder 4">
            <a:extLst>
              <a:ext uri="{FF2B5EF4-FFF2-40B4-BE49-F238E27FC236}">
                <a16:creationId xmlns:a16="http://schemas.microsoft.com/office/drawing/2014/main" id="{91400A2C-F86A-03D6-2771-FD7EE8A523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FBBFD1-936B-EE4B-42A5-121FDFA7F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0CBBB-3B36-4028-A144-F4D929920A79}" type="slidenum">
              <a:rPr lang="en-US" smtClean="0"/>
              <a:t>‹#›</a:t>
            </a:fld>
            <a:endParaRPr lang="en-US"/>
          </a:p>
        </p:txBody>
      </p:sp>
    </p:spTree>
    <p:extLst>
      <p:ext uri="{BB962C8B-B14F-4D97-AF65-F5344CB8AC3E}">
        <p14:creationId xmlns:p14="http://schemas.microsoft.com/office/powerpoint/2010/main" val="1180005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076825"/>
            <a:ext cx="12192000" cy="1781175"/>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946BA3-AA47-D93B-6D67-F8C357201FCB}"/>
              </a:ext>
            </a:extLst>
          </p:cNvPr>
          <p:cNvSpPr txBox="1"/>
          <p:nvPr/>
        </p:nvSpPr>
        <p:spPr>
          <a:xfrm>
            <a:off x="589309" y="336427"/>
            <a:ext cx="6027484" cy="1446550"/>
          </a:xfrm>
          <a:prstGeom prst="rect">
            <a:avLst/>
          </a:prstGeom>
          <a:noFill/>
        </p:spPr>
        <p:txBody>
          <a:bodyPr wrap="none" lIns="91440" tIns="45720" rIns="91440" bIns="45720" rtlCol="0" anchor="t">
            <a:spAutoFit/>
          </a:bodyPr>
          <a:lstStyle/>
          <a:p>
            <a:pPr algn="ctr"/>
            <a:r>
              <a:rPr lang="en-US" sz="4000" b="1" dirty="0">
                <a:solidFill>
                  <a:schemeClr val="bg1"/>
                </a:solidFill>
              </a:rPr>
              <a:t>Healthy Watersheds 2024 </a:t>
            </a:r>
            <a:endParaRPr lang="en-US" sz="4000" dirty="0">
              <a:solidFill>
                <a:schemeClr val="bg1"/>
              </a:solidFill>
            </a:endParaRPr>
          </a:p>
          <a:p>
            <a:pPr algn="ctr"/>
            <a:r>
              <a:rPr lang="en-US" sz="2400" b="1" dirty="0">
                <a:solidFill>
                  <a:schemeClr val="bg1"/>
                </a:solidFill>
              </a:rPr>
              <a:t>Biennial Strategy Review System Presentation</a:t>
            </a:r>
            <a:endParaRPr lang="en-US" sz="2400" dirty="0">
              <a:solidFill>
                <a:schemeClr val="bg1"/>
              </a:solidFill>
            </a:endParaRPr>
          </a:p>
          <a:p>
            <a:pPr algn="ctr"/>
            <a:r>
              <a:rPr lang="en-US" sz="2400" b="1" dirty="0">
                <a:solidFill>
                  <a:schemeClr val="bg1"/>
                </a:solidFill>
              </a:rPr>
              <a:t>June 13, 2024  </a:t>
            </a:r>
            <a:endParaRPr lang="en-US" sz="2400" dirty="0">
              <a:solidFill>
                <a:schemeClr val="bg1"/>
              </a:solidFill>
              <a:ea typeface="Calibri"/>
              <a:cs typeface="Calibri"/>
            </a:endParaRPr>
          </a:p>
        </p:txBody>
      </p:sp>
      <p:sp>
        <p:nvSpPr>
          <p:cNvPr id="2" name="TextBox 1">
            <a:extLst>
              <a:ext uri="{FF2B5EF4-FFF2-40B4-BE49-F238E27FC236}">
                <a16:creationId xmlns:a16="http://schemas.microsoft.com/office/drawing/2014/main" id="{BA9499B6-7DAA-75FF-EC95-33A0C009BC1A}"/>
              </a:ext>
            </a:extLst>
          </p:cNvPr>
          <p:cNvSpPr txBox="1"/>
          <p:nvPr/>
        </p:nvSpPr>
        <p:spPr>
          <a:xfrm>
            <a:off x="272513" y="5614240"/>
            <a:ext cx="93732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Calibri" panose="020F0502020204030204"/>
                <a:cs typeface="Arial"/>
              </a:rPr>
              <a:t>Jeff Lerner</a:t>
            </a:r>
            <a:r>
              <a:rPr lang="en-US" sz="2400">
                <a:ea typeface="Calibri" panose="020F0502020204030204"/>
                <a:cs typeface="Arial"/>
              </a:rPr>
              <a:t>, HWGIT Co-chair, U.S. Environmental Protection Agency</a:t>
            </a:r>
          </a:p>
          <a:p>
            <a:r>
              <a:rPr lang="en-US" sz="2400" b="1">
                <a:ea typeface="Calibri" panose="020F0502020204030204"/>
                <a:cs typeface="Arial"/>
              </a:rPr>
              <a:t>Peter Claggett</a:t>
            </a:r>
            <a:r>
              <a:rPr lang="en-US" sz="2400">
                <a:ea typeface="Calibri" panose="020F0502020204030204"/>
                <a:cs typeface="Arial"/>
              </a:rPr>
              <a:t>, HWGIT Coordinator, U.S. Geological Survey</a:t>
            </a:r>
          </a:p>
        </p:txBody>
      </p:sp>
      <p:pic>
        <p:nvPicPr>
          <p:cNvPr id="3" name="Picture 2" descr="Watersheds | Natural Resources Conservation Service">
            <a:extLst>
              <a:ext uri="{FF2B5EF4-FFF2-40B4-BE49-F238E27FC236}">
                <a16:creationId xmlns:a16="http://schemas.microsoft.com/office/drawing/2014/main" id="{46EAF859-2C1B-7D4D-3E74-AB2C0CD2756B}"/>
              </a:ext>
            </a:extLst>
          </p:cNvPr>
          <p:cNvPicPr>
            <a:picLocks noChangeAspect="1"/>
          </p:cNvPicPr>
          <p:nvPr/>
        </p:nvPicPr>
        <p:blipFill>
          <a:blip r:embed="rId2"/>
          <a:stretch>
            <a:fillRect/>
          </a:stretch>
        </p:blipFill>
        <p:spPr>
          <a:xfrm>
            <a:off x="5518118" y="-1300078"/>
            <a:ext cx="8279228" cy="7111857"/>
          </a:xfrm>
          <a:prstGeom prst="rect">
            <a:avLst/>
          </a:prstGeom>
        </p:spPr>
      </p:pic>
    </p:spTree>
    <p:extLst>
      <p:ext uri="{BB962C8B-B14F-4D97-AF65-F5344CB8AC3E}">
        <p14:creationId xmlns:p14="http://schemas.microsoft.com/office/powerpoint/2010/main" val="330449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076825"/>
            <a:ext cx="12192000" cy="1781175"/>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946BA3-AA47-D93B-6D67-F8C357201FCB}"/>
              </a:ext>
            </a:extLst>
          </p:cNvPr>
          <p:cNvSpPr txBox="1"/>
          <p:nvPr/>
        </p:nvSpPr>
        <p:spPr>
          <a:xfrm>
            <a:off x="5089772" y="251760"/>
            <a:ext cx="2012474" cy="584775"/>
          </a:xfrm>
          <a:prstGeom prst="rect">
            <a:avLst/>
          </a:prstGeom>
          <a:noFill/>
        </p:spPr>
        <p:txBody>
          <a:bodyPr wrap="none" rtlCol="0">
            <a:spAutoFit/>
          </a:bodyPr>
          <a:lstStyle/>
          <a:p>
            <a:pPr algn="ctr"/>
            <a:r>
              <a:rPr lang="en-US" sz="3200" b="1">
                <a:solidFill>
                  <a:schemeClr val="bg1"/>
                </a:solidFill>
              </a:rPr>
              <a:t>Challenges</a:t>
            </a:r>
          </a:p>
        </p:txBody>
      </p:sp>
      <p:sp>
        <p:nvSpPr>
          <p:cNvPr id="4" name="TextBox 3">
            <a:extLst>
              <a:ext uri="{FF2B5EF4-FFF2-40B4-BE49-F238E27FC236}">
                <a16:creationId xmlns:a16="http://schemas.microsoft.com/office/drawing/2014/main" id="{E6A9790B-85F8-7F99-F0FE-833DE60662B0}"/>
              </a:ext>
            </a:extLst>
          </p:cNvPr>
          <p:cNvSpPr txBox="1"/>
          <p:nvPr/>
        </p:nvSpPr>
        <p:spPr>
          <a:xfrm>
            <a:off x="557348" y="692139"/>
            <a:ext cx="10718800" cy="4524315"/>
          </a:xfrm>
          <a:prstGeom prst="rect">
            <a:avLst/>
          </a:prstGeom>
          <a:noFill/>
        </p:spPr>
        <p:txBody>
          <a:bodyPr wrap="square" lIns="91440" tIns="45720" rIns="91440" bIns="45720" anchor="t">
            <a:spAutoFit/>
          </a:bodyPr>
          <a:lstStyle/>
          <a:p>
            <a:pPr marL="342900" indent="-342900">
              <a:buFont typeface="+mj-lt"/>
              <a:buAutoNum type="arabicPeriod"/>
            </a:pPr>
            <a:r>
              <a:rPr lang="en-US" sz="2400"/>
              <a:t>Regulatory programs are insufficient to maintain watershed health given their limited scope and expected changes in land use and climate.</a:t>
            </a:r>
          </a:p>
          <a:p>
            <a:pPr marL="342900" indent="-342900">
              <a:buFont typeface="+mj-lt"/>
              <a:buAutoNum type="arabicPeriod"/>
            </a:pPr>
            <a:endParaRPr lang="en-US" sz="2400"/>
          </a:p>
          <a:p>
            <a:pPr marL="342900" indent="-342900">
              <a:buFont typeface="+mj-lt"/>
              <a:buAutoNum type="arabicPeriod"/>
            </a:pPr>
            <a:r>
              <a:rPr lang="en-US" sz="2400"/>
              <a:t>States define watershed health differently and have different levels of regulatory engagement that inhibit a consistent and comparable approach for characterizing and monitoring watershed health. </a:t>
            </a:r>
            <a:endParaRPr lang="en-US" sz="2400">
              <a:cs typeface="Calibri" panose="020F0502020204030204"/>
            </a:endParaRPr>
          </a:p>
          <a:p>
            <a:pPr marL="342900" indent="-342900">
              <a:buFont typeface="+mj-lt"/>
              <a:buAutoNum type="arabicPeriod"/>
            </a:pPr>
            <a:endParaRPr lang="en-US" sz="2400">
              <a:cs typeface="Calibri" panose="020F0502020204030204"/>
            </a:endParaRPr>
          </a:p>
          <a:p>
            <a:pPr marL="342900" indent="-342900">
              <a:buFont typeface="+mj-lt"/>
              <a:buAutoNum type="arabicPeriod"/>
            </a:pPr>
            <a:r>
              <a:rPr lang="en-US" sz="2400"/>
              <a:t>No accountability for the healthy watersheds outcome because stream health and land protection efforts in state-identified healthy watersheds are not monitored. </a:t>
            </a:r>
            <a:endParaRPr lang="en-US" sz="2400">
              <a:ea typeface="Calibri"/>
              <a:cs typeface="Calibri"/>
            </a:endParaRPr>
          </a:p>
          <a:p>
            <a:pPr marL="342900" indent="-342900">
              <a:buAutoNum type="arabicPeriod"/>
            </a:pPr>
            <a:endParaRPr lang="en-US" sz="2400">
              <a:cs typeface="Calibri"/>
            </a:endParaRPr>
          </a:p>
          <a:p>
            <a:pPr marL="342900" indent="-342900">
              <a:buAutoNum type="arabicPeriod"/>
            </a:pPr>
            <a:r>
              <a:rPr lang="en-US" sz="2400">
                <a:cs typeface="Calibri"/>
              </a:rPr>
              <a:t>The work needed to monitor and maintain watershed health overlaps with other workgroups, goal teams, and outcomes. </a:t>
            </a:r>
            <a:endParaRPr lang="en-US" sz="2400">
              <a:ea typeface="Calibri"/>
              <a:cs typeface="Calibri"/>
            </a:endParaRPr>
          </a:p>
        </p:txBody>
      </p:sp>
    </p:spTree>
    <p:extLst>
      <p:ext uri="{BB962C8B-B14F-4D97-AF65-F5344CB8AC3E}">
        <p14:creationId xmlns:p14="http://schemas.microsoft.com/office/powerpoint/2010/main" val="2102914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521325"/>
            <a:ext cx="12192000" cy="1336675"/>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3946BA3-AA47-D93B-6D67-F8C357201FCB}"/>
              </a:ext>
            </a:extLst>
          </p:cNvPr>
          <p:cNvSpPr txBox="1"/>
          <p:nvPr/>
        </p:nvSpPr>
        <p:spPr>
          <a:xfrm>
            <a:off x="1950786" y="82427"/>
            <a:ext cx="8290475" cy="584775"/>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Calibri" panose="020F0502020204030204"/>
              </a:rPr>
              <a:t>Science</a:t>
            </a: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 informing stream and watershed health</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D5F0297-0685-523F-F3A7-64708328711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308" y="1701578"/>
            <a:ext cx="5968287" cy="3802963"/>
          </a:xfrm>
          <a:prstGeom prst="rect">
            <a:avLst/>
          </a:prstGeom>
        </p:spPr>
      </p:pic>
      <p:sp>
        <p:nvSpPr>
          <p:cNvPr id="6" name="TextBox 5">
            <a:extLst>
              <a:ext uri="{FF2B5EF4-FFF2-40B4-BE49-F238E27FC236}">
                <a16:creationId xmlns:a16="http://schemas.microsoft.com/office/drawing/2014/main" id="{E7F57C6E-4311-BF9E-3400-D3B6E495943A}"/>
              </a:ext>
            </a:extLst>
          </p:cNvPr>
          <p:cNvSpPr txBox="1"/>
          <p:nvPr/>
        </p:nvSpPr>
        <p:spPr>
          <a:xfrm flipH="1">
            <a:off x="1392656" y="1175831"/>
            <a:ext cx="2792341" cy="589649"/>
          </a:xfrm>
          <a:prstGeom prst="rect">
            <a:avLst/>
          </a:prstGeom>
          <a:noFill/>
        </p:spPr>
        <p:txBody>
          <a:bodyPr wrap="square" rtlCol="0">
            <a:spAutoFit/>
          </a:bodyPr>
          <a:lstStyle/>
          <a:p>
            <a:pPr marL="0" marR="0" lvl="0" indent="0" algn="ctr" defTabSz="527535" rtl="0" eaLnBrk="1" fontAlgn="auto" latinLnBrk="0" hangingPunct="1">
              <a:lnSpc>
                <a:spcPct val="100000"/>
              </a:lnSpc>
              <a:spcBef>
                <a:spcPts val="0"/>
              </a:spcBef>
              <a:spcAft>
                <a:spcPts val="0"/>
              </a:spcAft>
              <a:buClrTx/>
              <a:buSzTx/>
              <a:buFontTx/>
              <a:buNone/>
              <a:tabLst/>
              <a:defRPr/>
            </a:pPr>
            <a:r>
              <a:rPr kumimoji="0" lang="en-US" sz="1616" b="1" i="1" u="none" strike="noStrike" kern="1200" cap="none" spc="0" normalizeH="0" baseline="0" noProof="0">
                <a:ln>
                  <a:noFill/>
                </a:ln>
                <a:solidFill>
                  <a:prstClr val="black"/>
                </a:solidFill>
                <a:effectLst/>
                <a:uLnTx/>
                <a:uFillTx/>
                <a:latin typeface="Arial"/>
                <a:ea typeface="+mn-ea"/>
                <a:cs typeface="Arial"/>
                <a:sym typeface="Arial"/>
              </a:rPr>
              <a:t>Stream Functional Pyramid </a:t>
            </a:r>
          </a:p>
        </p:txBody>
      </p:sp>
      <p:grpSp>
        <p:nvGrpSpPr>
          <p:cNvPr id="7" name="Group 6">
            <a:extLst>
              <a:ext uri="{FF2B5EF4-FFF2-40B4-BE49-F238E27FC236}">
                <a16:creationId xmlns:a16="http://schemas.microsoft.com/office/drawing/2014/main" id="{84F62A0F-772D-082C-0396-73ED8B757EC0}"/>
              </a:ext>
            </a:extLst>
          </p:cNvPr>
          <p:cNvGrpSpPr/>
          <p:nvPr/>
        </p:nvGrpSpPr>
        <p:grpSpPr>
          <a:xfrm>
            <a:off x="5864360" y="1029657"/>
            <a:ext cx="6248819" cy="4304985"/>
            <a:chOff x="9726740" y="736884"/>
            <a:chExt cx="10831286" cy="7461975"/>
          </a:xfrm>
        </p:grpSpPr>
        <p:sp>
          <p:nvSpPr>
            <p:cNvPr id="8" name="TextBox 7">
              <a:extLst>
                <a:ext uri="{FF2B5EF4-FFF2-40B4-BE49-F238E27FC236}">
                  <a16:creationId xmlns:a16="http://schemas.microsoft.com/office/drawing/2014/main" id="{F4E8C943-59A2-1C17-E841-9E1ADFD4921D}"/>
                </a:ext>
              </a:extLst>
            </p:cNvPr>
            <p:cNvSpPr txBox="1"/>
            <p:nvPr/>
          </p:nvSpPr>
          <p:spPr>
            <a:xfrm flipH="1">
              <a:off x="12539358" y="736884"/>
              <a:ext cx="4840058" cy="1022058"/>
            </a:xfrm>
            <a:prstGeom prst="rect">
              <a:avLst/>
            </a:prstGeom>
            <a:noFill/>
          </p:spPr>
          <p:txBody>
            <a:bodyPr wrap="square" rtlCol="0">
              <a:spAutoFit/>
            </a:bodyPr>
            <a:lstStyle/>
            <a:p>
              <a:pPr marL="0" marR="0" lvl="0" indent="0" algn="ctr" defTabSz="527535" rtl="0" eaLnBrk="1" fontAlgn="auto" latinLnBrk="0" hangingPunct="1">
                <a:lnSpc>
                  <a:spcPct val="100000"/>
                </a:lnSpc>
                <a:spcBef>
                  <a:spcPts val="0"/>
                </a:spcBef>
                <a:spcAft>
                  <a:spcPts val="0"/>
                </a:spcAft>
                <a:buClrTx/>
                <a:buSzTx/>
                <a:buFontTx/>
                <a:buNone/>
                <a:tabLst/>
                <a:defRPr/>
              </a:pPr>
              <a:r>
                <a:rPr kumimoji="0" lang="en-US" sz="1616" b="1" i="1" u="none" strike="noStrike" kern="1200" cap="none" spc="0" normalizeH="0" baseline="0" noProof="0">
                  <a:ln>
                    <a:noFill/>
                  </a:ln>
                  <a:solidFill>
                    <a:prstClr val="black"/>
                  </a:solidFill>
                  <a:effectLst/>
                  <a:uLnTx/>
                  <a:uFillTx/>
                  <a:latin typeface="Arial"/>
                  <a:ea typeface="+mn-ea"/>
                  <a:cs typeface="Arial"/>
                  <a:sym typeface="Arial"/>
                </a:rPr>
                <a:t>Watershed-Stream Functional Pyramid </a:t>
              </a:r>
            </a:p>
          </p:txBody>
        </p:sp>
        <p:sp>
          <p:nvSpPr>
            <p:cNvPr id="9" name="Rectangle 8">
              <a:extLst>
                <a:ext uri="{FF2B5EF4-FFF2-40B4-BE49-F238E27FC236}">
                  <a16:creationId xmlns:a16="http://schemas.microsoft.com/office/drawing/2014/main" id="{33680725-4AF5-8A2F-E79F-2E6DBB613BC7}"/>
                </a:ext>
              </a:extLst>
            </p:cNvPr>
            <p:cNvSpPr/>
            <p:nvPr/>
          </p:nvSpPr>
          <p:spPr>
            <a:xfrm>
              <a:off x="12908651" y="1901551"/>
              <a:ext cx="4470764" cy="87974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AAF9C51E-6819-3AF3-E5AE-37A18230B9D9}"/>
                </a:ext>
              </a:extLst>
            </p:cNvPr>
            <p:cNvSpPr/>
            <p:nvPr/>
          </p:nvSpPr>
          <p:spPr>
            <a:xfrm>
              <a:off x="12369288" y="2785662"/>
              <a:ext cx="5465495" cy="9274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DAAEFCE5-566E-B09B-9F57-68B5671271B1}"/>
                </a:ext>
              </a:extLst>
            </p:cNvPr>
            <p:cNvSpPr/>
            <p:nvPr/>
          </p:nvSpPr>
          <p:spPr>
            <a:xfrm>
              <a:off x="10309124" y="6413601"/>
              <a:ext cx="9720944" cy="89262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F76F49E1-2E5F-AED4-4F74-AE10F19E110E}"/>
                </a:ext>
              </a:extLst>
            </p:cNvPr>
            <p:cNvSpPr txBox="1"/>
            <p:nvPr/>
          </p:nvSpPr>
          <p:spPr>
            <a:xfrm flipH="1">
              <a:off x="10391123" y="6497635"/>
              <a:ext cx="419548" cy="652735"/>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847" b="0" i="0" u="none" strike="noStrike" kern="1200" cap="none" spc="0" normalizeH="0" baseline="0" noProof="0">
                  <a:ln>
                    <a:noFill/>
                  </a:ln>
                  <a:solidFill>
                    <a:prstClr val="white"/>
                  </a:solidFill>
                  <a:effectLst/>
                  <a:uLnTx/>
                  <a:uFillTx/>
                  <a:latin typeface="Arial"/>
                  <a:ea typeface="+mn-ea"/>
                  <a:cs typeface="Arial"/>
                  <a:sym typeface="Arial"/>
                </a:rPr>
                <a:t>2</a:t>
              </a:r>
            </a:p>
          </p:txBody>
        </p:sp>
        <p:sp>
          <p:nvSpPr>
            <p:cNvPr id="13" name="TextBox 12">
              <a:extLst>
                <a:ext uri="{FF2B5EF4-FFF2-40B4-BE49-F238E27FC236}">
                  <a16:creationId xmlns:a16="http://schemas.microsoft.com/office/drawing/2014/main" id="{AFD889BC-FF5B-8FC6-4578-6BC4BB60003E}"/>
                </a:ext>
              </a:extLst>
            </p:cNvPr>
            <p:cNvSpPr txBox="1"/>
            <p:nvPr/>
          </p:nvSpPr>
          <p:spPr>
            <a:xfrm flipH="1">
              <a:off x="10935414" y="6541177"/>
              <a:ext cx="6363789" cy="437232"/>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prstClr val="white"/>
                  </a:solidFill>
                  <a:effectLst/>
                  <a:uLnTx/>
                  <a:uFillTx/>
                  <a:latin typeface="Arial"/>
                  <a:ea typeface="+mn-ea"/>
                  <a:cs typeface="Arial"/>
                  <a:sym typeface="Arial"/>
                </a:rPr>
                <a:t>Watershed Characteristics           </a:t>
              </a:r>
            </a:p>
          </p:txBody>
        </p:sp>
        <p:sp>
          <p:nvSpPr>
            <p:cNvPr id="14" name="Rectangle 13">
              <a:extLst>
                <a:ext uri="{FF2B5EF4-FFF2-40B4-BE49-F238E27FC236}">
                  <a16:creationId xmlns:a16="http://schemas.microsoft.com/office/drawing/2014/main" id="{95242B30-3104-9030-8974-507C68B621BE}"/>
                </a:ext>
              </a:extLst>
            </p:cNvPr>
            <p:cNvSpPr/>
            <p:nvPr/>
          </p:nvSpPr>
          <p:spPr>
            <a:xfrm>
              <a:off x="10810673" y="5506701"/>
              <a:ext cx="8573145" cy="90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A97E9E57-BD66-CD16-C949-6409E5E356DF}"/>
                </a:ext>
              </a:extLst>
            </p:cNvPr>
            <p:cNvSpPr txBox="1"/>
            <p:nvPr/>
          </p:nvSpPr>
          <p:spPr>
            <a:xfrm flipH="1">
              <a:off x="10860304" y="5636456"/>
              <a:ext cx="400596" cy="652735"/>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847" b="0" i="0" u="none" strike="noStrike" kern="1200" cap="none" spc="0" normalizeH="0" baseline="0" noProof="0">
                  <a:ln>
                    <a:noFill/>
                  </a:ln>
                  <a:solidFill>
                    <a:prstClr val="white"/>
                  </a:solidFill>
                  <a:effectLst/>
                  <a:uLnTx/>
                  <a:uFillTx/>
                  <a:latin typeface="Arial"/>
                  <a:ea typeface="+mn-ea"/>
                  <a:cs typeface="Arial"/>
                  <a:sym typeface="Arial"/>
                </a:rPr>
                <a:t>3</a:t>
              </a:r>
            </a:p>
          </p:txBody>
        </p:sp>
        <p:sp>
          <p:nvSpPr>
            <p:cNvPr id="17" name="TextBox 16">
              <a:extLst>
                <a:ext uri="{FF2B5EF4-FFF2-40B4-BE49-F238E27FC236}">
                  <a16:creationId xmlns:a16="http://schemas.microsoft.com/office/drawing/2014/main" id="{EF625263-6F1F-89B4-199F-823E08354ED7}"/>
                </a:ext>
              </a:extLst>
            </p:cNvPr>
            <p:cNvSpPr txBox="1"/>
            <p:nvPr/>
          </p:nvSpPr>
          <p:spPr>
            <a:xfrm flipH="1">
              <a:off x="11479702" y="5548625"/>
              <a:ext cx="6363789" cy="437232"/>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prstClr val="white"/>
                  </a:solidFill>
                  <a:effectLst/>
                  <a:uLnTx/>
                  <a:uFillTx/>
                  <a:latin typeface="Arial"/>
                  <a:ea typeface="+mn-ea"/>
                  <a:cs typeface="Arial"/>
                  <a:sym typeface="Arial"/>
                </a:rPr>
                <a:t>Land and Resource Management Practices</a:t>
              </a:r>
            </a:p>
          </p:txBody>
        </p:sp>
        <p:sp>
          <p:nvSpPr>
            <p:cNvPr id="18" name="Rectangle 17">
              <a:extLst>
                <a:ext uri="{FF2B5EF4-FFF2-40B4-BE49-F238E27FC236}">
                  <a16:creationId xmlns:a16="http://schemas.microsoft.com/office/drawing/2014/main" id="{9BC4611B-B707-F2FC-39F3-5E8F61F01D57}"/>
                </a:ext>
              </a:extLst>
            </p:cNvPr>
            <p:cNvSpPr/>
            <p:nvPr/>
          </p:nvSpPr>
          <p:spPr>
            <a:xfrm>
              <a:off x="11391528" y="4593411"/>
              <a:ext cx="7401197" cy="92399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9" name="Rectangle 18">
              <a:extLst>
                <a:ext uri="{FF2B5EF4-FFF2-40B4-BE49-F238E27FC236}">
                  <a16:creationId xmlns:a16="http://schemas.microsoft.com/office/drawing/2014/main" id="{1FAE6DB3-5114-C6ED-A1EA-420FA3764AEE}"/>
                </a:ext>
              </a:extLst>
            </p:cNvPr>
            <p:cNvSpPr/>
            <p:nvPr/>
          </p:nvSpPr>
          <p:spPr>
            <a:xfrm>
              <a:off x="9726740" y="7306230"/>
              <a:ext cx="10831286" cy="89262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20" name="TextBox 19">
              <a:extLst>
                <a:ext uri="{FF2B5EF4-FFF2-40B4-BE49-F238E27FC236}">
                  <a16:creationId xmlns:a16="http://schemas.microsoft.com/office/drawing/2014/main" id="{2A2495C1-2DE2-2963-9F3A-65D088C9F3BC}"/>
                </a:ext>
              </a:extLst>
            </p:cNvPr>
            <p:cNvSpPr txBox="1"/>
            <p:nvPr/>
          </p:nvSpPr>
          <p:spPr>
            <a:xfrm flipH="1">
              <a:off x="10380241" y="7477588"/>
              <a:ext cx="6363789" cy="437232"/>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prstClr val="white"/>
                  </a:solidFill>
                  <a:effectLst/>
                  <a:uLnTx/>
                  <a:uFillTx/>
                  <a:latin typeface="Arial"/>
                  <a:ea typeface="+mn-ea"/>
                  <a:cs typeface="Arial"/>
                  <a:sym typeface="Arial"/>
                </a:rPr>
                <a:t>Landscape Evolution and Land Use History</a:t>
              </a:r>
            </a:p>
          </p:txBody>
        </p:sp>
        <p:sp>
          <p:nvSpPr>
            <p:cNvPr id="21" name="TextBox 20">
              <a:extLst>
                <a:ext uri="{FF2B5EF4-FFF2-40B4-BE49-F238E27FC236}">
                  <a16:creationId xmlns:a16="http://schemas.microsoft.com/office/drawing/2014/main" id="{FA0086CD-C0E4-425B-3235-371A4CD02F74}"/>
                </a:ext>
              </a:extLst>
            </p:cNvPr>
            <p:cNvSpPr txBox="1"/>
            <p:nvPr/>
          </p:nvSpPr>
          <p:spPr>
            <a:xfrm flipH="1">
              <a:off x="10402010" y="7766134"/>
              <a:ext cx="6363789" cy="375548"/>
            </a:xfrm>
            <a:prstGeom prst="rect">
              <a:avLst/>
            </a:prstGeom>
            <a:noFill/>
            <a:ln>
              <a:noFill/>
            </a:ln>
          </p:spPr>
          <p:txBody>
            <a:bodyPr wrap="square" rtlCol="0">
              <a:spAutoFit/>
            </a:bodyPr>
            <a:lstStyle/>
            <a:p>
              <a:pPr marL="164855" marR="0" lvl="0" indent="-164855" algn="l" defTabSz="5275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8" b="0" i="0" u="none" strike="noStrike" kern="1200" cap="none" spc="0" normalizeH="0" baseline="0" noProof="0">
                  <a:ln>
                    <a:noFill/>
                  </a:ln>
                  <a:solidFill>
                    <a:prstClr val="white"/>
                  </a:solidFill>
                  <a:effectLst/>
                  <a:uLnTx/>
                  <a:uFillTx/>
                  <a:latin typeface="Arial"/>
                  <a:ea typeface="+mn-ea"/>
                  <a:cs typeface="Arial"/>
                  <a:sym typeface="Arial"/>
                </a:rPr>
                <a:t>Geology and Climate</a:t>
              </a:r>
            </a:p>
          </p:txBody>
        </p:sp>
        <p:sp>
          <p:nvSpPr>
            <p:cNvPr id="23" name="TextBox 22">
              <a:extLst>
                <a:ext uri="{FF2B5EF4-FFF2-40B4-BE49-F238E27FC236}">
                  <a16:creationId xmlns:a16="http://schemas.microsoft.com/office/drawing/2014/main" id="{8156724F-64BE-C263-5BD4-FD31D084A89C}"/>
                </a:ext>
              </a:extLst>
            </p:cNvPr>
            <p:cNvSpPr txBox="1"/>
            <p:nvPr/>
          </p:nvSpPr>
          <p:spPr>
            <a:xfrm flipH="1">
              <a:off x="10935412" y="6830933"/>
              <a:ext cx="9094654" cy="375548"/>
            </a:xfrm>
            <a:prstGeom prst="rect">
              <a:avLst/>
            </a:prstGeom>
            <a:noFill/>
            <a:ln>
              <a:noFill/>
            </a:ln>
          </p:spPr>
          <p:txBody>
            <a:bodyPr wrap="square" rtlCol="0">
              <a:spAutoFit/>
            </a:bodyPr>
            <a:lstStyle/>
            <a:p>
              <a:pPr marL="164855" marR="0" lvl="0" indent="-164855" algn="l" defTabSz="5275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8" b="0" i="0" u="none" strike="noStrike" kern="1200" cap="none" spc="0" normalizeH="0" baseline="0" noProof="0">
                  <a:ln>
                    <a:noFill/>
                  </a:ln>
                  <a:solidFill>
                    <a:prstClr val="white"/>
                  </a:solidFill>
                  <a:effectLst/>
                  <a:uLnTx/>
                  <a:uFillTx/>
                  <a:latin typeface="Arial"/>
                  <a:ea typeface="+mn-ea"/>
                  <a:cs typeface="Arial"/>
                  <a:sym typeface="Arial"/>
                </a:rPr>
                <a:t>Land cover, Land use, Landforms / Geomorphology, Drainage Area, Shape, and Slope </a:t>
              </a:r>
            </a:p>
          </p:txBody>
        </p:sp>
        <p:sp>
          <p:nvSpPr>
            <p:cNvPr id="24" name="TextBox 23">
              <a:extLst>
                <a:ext uri="{FF2B5EF4-FFF2-40B4-BE49-F238E27FC236}">
                  <a16:creationId xmlns:a16="http://schemas.microsoft.com/office/drawing/2014/main" id="{1DAA2B30-E439-16B8-8999-B393F3EF66D5}"/>
                </a:ext>
              </a:extLst>
            </p:cNvPr>
            <p:cNvSpPr txBox="1"/>
            <p:nvPr/>
          </p:nvSpPr>
          <p:spPr>
            <a:xfrm flipH="1">
              <a:off x="11477200" y="5851579"/>
              <a:ext cx="7754217" cy="591051"/>
            </a:xfrm>
            <a:prstGeom prst="rect">
              <a:avLst/>
            </a:prstGeom>
            <a:noFill/>
            <a:ln>
              <a:noFill/>
            </a:ln>
          </p:spPr>
          <p:txBody>
            <a:bodyPr wrap="square" rtlCol="0">
              <a:spAutoFit/>
            </a:bodyPr>
            <a:lstStyle/>
            <a:p>
              <a:pPr marL="164855" marR="0" lvl="0" indent="-164855" algn="l" defTabSz="5275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8" b="0" i="0" u="none" strike="noStrike" kern="1200" cap="none" spc="0" normalizeH="0" baseline="0" noProof="0">
                  <a:ln>
                    <a:noFill/>
                  </a:ln>
                  <a:solidFill>
                    <a:prstClr val="white"/>
                  </a:solidFill>
                  <a:effectLst/>
                  <a:uLnTx/>
                  <a:uFillTx/>
                  <a:latin typeface="Arial"/>
                  <a:ea typeface="+mn-ea"/>
                  <a:cs typeface="Arial"/>
                  <a:sym typeface="Arial"/>
                </a:rPr>
                <a:t>Land protection, restoration, fertilize and manure applications, crop rotations, Best Management Practices. </a:t>
              </a:r>
            </a:p>
          </p:txBody>
        </p:sp>
        <p:sp>
          <p:nvSpPr>
            <p:cNvPr id="25" name="Rectangle 24">
              <a:extLst>
                <a:ext uri="{FF2B5EF4-FFF2-40B4-BE49-F238E27FC236}">
                  <a16:creationId xmlns:a16="http://schemas.microsoft.com/office/drawing/2014/main" id="{45480745-FCA0-C665-FA87-4F374063D83C}"/>
                </a:ext>
              </a:extLst>
            </p:cNvPr>
            <p:cNvSpPr/>
            <p:nvPr/>
          </p:nvSpPr>
          <p:spPr>
            <a:xfrm>
              <a:off x="11899569" y="3713020"/>
              <a:ext cx="6345126" cy="8897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id="{43CD694C-49D3-33F6-A5D9-21C5CB2E5DF2}"/>
                </a:ext>
              </a:extLst>
            </p:cNvPr>
            <p:cNvSpPr txBox="1"/>
            <p:nvPr/>
          </p:nvSpPr>
          <p:spPr>
            <a:xfrm flipH="1">
              <a:off x="9835954" y="7412036"/>
              <a:ext cx="473171" cy="652735"/>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847" b="0" i="0" u="none" strike="noStrike" kern="1200" cap="none" spc="0" normalizeH="0" baseline="0" noProof="0">
                  <a:ln>
                    <a:noFill/>
                  </a:ln>
                  <a:solidFill>
                    <a:prstClr val="white"/>
                  </a:solidFill>
                  <a:effectLst/>
                  <a:uLnTx/>
                  <a:uFillTx/>
                  <a:latin typeface="Arial"/>
                  <a:ea typeface="+mn-ea"/>
                  <a:cs typeface="Arial"/>
                  <a:sym typeface="Arial"/>
                </a:rPr>
                <a:t>1</a:t>
              </a:r>
            </a:p>
          </p:txBody>
        </p:sp>
        <p:sp>
          <p:nvSpPr>
            <p:cNvPr id="27" name="TextBox 26">
              <a:extLst>
                <a:ext uri="{FF2B5EF4-FFF2-40B4-BE49-F238E27FC236}">
                  <a16:creationId xmlns:a16="http://schemas.microsoft.com/office/drawing/2014/main" id="{489D58E4-BA3F-DE17-930D-C62E005455DC}"/>
                </a:ext>
              </a:extLst>
            </p:cNvPr>
            <p:cNvSpPr txBox="1"/>
            <p:nvPr/>
          </p:nvSpPr>
          <p:spPr>
            <a:xfrm flipH="1">
              <a:off x="11466313" y="4726000"/>
              <a:ext cx="400596" cy="652735"/>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847" b="0" i="0" u="none" strike="noStrike" kern="1200" cap="none" spc="0" normalizeH="0" baseline="0" noProof="0">
                  <a:ln>
                    <a:noFill/>
                  </a:ln>
                  <a:solidFill>
                    <a:prstClr val="white"/>
                  </a:solidFill>
                  <a:effectLst/>
                  <a:uLnTx/>
                  <a:uFillTx/>
                  <a:latin typeface="Arial"/>
                  <a:ea typeface="+mn-ea"/>
                  <a:cs typeface="Arial"/>
                  <a:sym typeface="Arial"/>
                </a:rPr>
                <a:t>4</a:t>
              </a:r>
            </a:p>
          </p:txBody>
        </p:sp>
        <p:sp>
          <p:nvSpPr>
            <p:cNvPr id="28" name="TextBox 27">
              <a:extLst>
                <a:ext uri="{FF2B5EF4-FFF2-40B4-BE49-F238E27FC236}">
                  <a16:creationId xmlns:a16="http://schemas.microsoft.com/office/drawing/2014/main" id="{AE619486-B218-B9DF-221E-A30823E918E0}"/>
                </a:ext>
              </a:extLst>
            </p:cNvPr>
            <p:cNvSpPr txBox="1"/>
            <p:nvPr/>
          </p:nvSpPr>
          <p:spPr>
            <a:xfrm flipH="1">
              <a:off x="12985649" y="2872269"/>
              <a:ext cx="6363789" cy="437232"/>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prstClr val="white"/>
                  </a:solidFill>
                  <a:effectLst/>
                  <a:uLnTx/>
                  <a:uFillTx/>
                  <a:latin typeface="Arial"/>
                  <a:ea typeface="+mn-ea"/>
                  <a:cs typeface="Arial"/>
                  <a:sym typeface="Arial"/>
                </a:rPr>
                <a:t>Physiochemical</a:t>
              </a:r>
            </a:p>
          </p:txBody>
        </p:sp>
        <p:sp>
          <p:nvSpPr>
            <p:cNvPr id="29" name="TextBox 28">
              <a:extLst>
                <a:ext uri="{FF2B5EF4-FFF2-40B4-BE49-F238E27FC236}">
                  <a16:creationId xmlns:a16="http://schemas.microsoft.com/office/drawing/2014/main" id="{59ED425F-DE5F-CACC-EFEB-79677308DEE2}"/>
                </a:ext>
              </a:extLst>
            </p:cNvPr>
            <p:cNvSpPr txBox="1"/>
            <p:nvPr/>
          </p:nvSpPr>
          <p:spPr>
            <a:xfrm flipH="1">
              <a:off x="11977945" y="3858770"/>
              <a:ext cx="400596" cy="652735"/>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847" b="0" i="0" u="none" strike="noStrike" kern="1200" cap="none" spc="0" normalizeH="0" baseline="0" noProof="0">
                  <a:ln>
                    <a:noFill/>
                  </a:ln>
                  <a:solidFill>
                    <a:prstClr val="white"/>
                  </a:solidFill>
                  <a:effectLst/>
                  <a:uLnTx/>
                  <a:uFillTx/>
                  <a:latin typeface="Arial"/>
                  <a:ea typeface="+mn-ea"/>
                  <a:cs typeface="Arial"/>
                  <a:sym typeface="Arial"/>
                </a:rPr>
                <a:t>5</a:t>
              </a:r>
            </a:p>
          </p:txBody>
        </p:sp>
        <p:sp>
          <p:nvSpPr>
            <p:cNvPr id="30" name="TextBox 29">
              <a:extLst>
                <a:ext uri="{FF2B5EF4-FFF2-40B4-BE49-F238E27FC236}">
                  <a16:creationId xmlns:a16="http://schemas.microsoft.com/office/drawing/2014/main" id="{74F13FB6-1DD5-1562-4BA4-6C391992DD6F}"/>
                </a:ext>
              </a:extLst>
            </p:cNvPr>
            <p:cNvSpPr txBox="1"/>
            <p:nvPr/>
          </p:nvSpPr>
          <p:spPr>
            <a:xfrm flipH="1">
              <a:off x="12974726" y="3162189"/>
              <a:ext cx="5652994" cy="591051"/>
            </a:xfrm>
            <a:prstGeom prst="rect">
              <a:avLst/>
            </a:prstGeom>
            <a:noFill/>
            <a:ln>
              <a:noFill/>
            </a:ln>
          </p:spPr>
          <p:txBody>
            <a:bodyPr wrap="square" rtlCol="0">
              <a:spAutoFit/>
            </a:bodyPr>
            <a:lstStyle/>
            <a:p>
              <a:pPr marL="164855" marR="0" lvl="0" indent="-164855" algn="l" defTabSz="5275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8" b="0" i="0" u="none" strike="noStrike" kern="1200" cap="none" spc="0" normalizeH="0" baseline="0" noProof="0">
                  <a:ln>
                    <a:noFill/>
                  </a:ln>
                  <a:solidFill>
                    <a:prstClr val="white"/>
                  </a:solidFill>
                  <a:effectLst/>
                  <a:uLnTx/>
                  <a:uFillTx/>
                  <a:latin typeface="Arial"/>
                  <a:ea typeface="+mn-ea"/>
                  <a:cs typeface="Arial"/>
                  <a:sym typeface="Arial"/>
                </a:rPr>
                <a:t>Nutrients, Sediment, Toxics, pH, Specific Conductivity, Temperature</a:t>
              </a:r>
            </a:p>
          </p:txBody>
        </p:sp>
        <p:sp>
          <p:nvSpPr>
            <p:cNvPr id="31" name="TextBox 30">
              <a:extLst>
                <a:ext uri="{FF2B5EF4-FFF2-40B4-BE49-F238E27FC236}">
                  <a16:creationId xmlns:a16="http://schemas.microsoft.com/office/drawing/2014/main" id="{2B730355-35AA-DF8D-2054-EB8FDEF6A981}"/>
                </a:ext>
              </a:extLst>
            </p:cNvPr>
            <p:cNvSpPr txBox="1"/>
            <p:nvPr/>
          </p:nvSpPr>
          <p:spPr>
            <a:xfrm flipH="1">
              <a:off x="12427844" y="2895661"/>
              <a:ext cx="400596" cy="652735"/>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847" b="0" i="0" u="none" strike="noStrike" kern="1200" cap="none" spc="0" normalizeH="0" baseline="0" noProof="0">
                  <a:ln>
                    <a:noFill/>
                  </a:ln>
                  <a:solidFill>
                    <a:prstClr val="white"/>
                  </a:solidFill>
                  <a:effectLst/>
                  <a:uLnTx/>
                  <a:uFillTx/>
                  <a:latin typeface="Arial"/>
                  <a:ea typeface="+mn-ea"/>
                  <a:cs typeface="Arial"/>
                  <a:sym typeface="Arial"/>
                </a:rPr>
                <a:t>6</a:t>
              </a:r>
            </a:p>
          </p:txBody>
        </p:sp>
        <p:sp>
          <p:nvSpPr>
            <p:cNvPr id="32" name="TextBox 31">
              <a:extLst>
                <a:ext uri="{FF2B5EF4-FFF2-40B4-BE49-F238E27FC236}">
                  <a16:creationId xmlns:a16="http://schemas.microsoft.com/office/drawing/2014/main" id="{B50ADE1B-E3AC-D6B2-23CA-8AF1BCE8FD32}"/>
                </a:ext>
              </a:extLst>
            </p:cNvPr>
            <p:cNvSpPr txBox="1"/>
            <p:nvPr/>
          </p:nvSpPr>
          <p:spPr>
            <a:xfrm flipH="1">
              <a:off x="13560182" y="2305454"/>
              <a:ext cx="4111314" cy="375548"/>
            </a:xfrm>
            <a:prstGeom prst="rect">
              <a:avLst/>
            </a:prstGeom>
            <a:noFill/>
            <a:ln>
              <a:noFill/>
            </a:ln>
          </p:spPr>
          <p:txBody>
            <a:bodyPr wrap="square" rtlCol="0">
              <a:spAutoFit/>
            </a:bodyPr>
            <a:lstStyle/>
            <a:p>
              <a:pPr marL="164855" marR="0" lvl="0" indent="-164855" algn="l" defTabSz="5275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8" b="0" i="0" u="none" strike="noStrike" kern="1200" cap="none" spc="0" normalizeH="0" baseline="0" noProof="0">
                  <a:ln>
                    <a:noFill/>
                  </a:ln>
                  <a:solidFill>
                    <a:prstClr val="white"/>
                  </a:solidFill>
                  <a:effectLst/>
                  <a:uLnTx/>
                  <a:uFillTx/>
                  <a:latin typeface="Arial"/>
                  <a:ea typeface="+mn-ea"/>
                  <a:cs typeface="Arial"/>
                  <a:sym typeface="Arial"/>
                </a:rPr>
                <a:t>Primary Productivity, Benthic IBI, Fish IBI</a:t>
              </a:r>
            </a:p>
          </p:txBody>
        </p:sp>
        <p:sp>
          <p:nvSpPr>
            <p:cNvPr id="33" name="TextBox 32">
              <a:extLst>
                <a:ext uri="{FF2B5EF4-FFF2-40B4-BE49-F238E27FC236}">
                  <a16:creationId xmlns:a16="http://schemas.microsoft.com/office/drawing/2014/main" id="{2637724F-AC8D-C8F6-7CDA-82C2E923673B}"/>
                </a:ext>
              </a:extLst>
            </p:cNvPr>
            <p:cNvSpPr txBox="1"/>
            <p:nvPr/>
          </p:nvSpPr>
          <p:spPr>
            <a:xfrm flipH="1">
              <a:off x="13560182" y="1975373"/>
              <a:ext cx="3577914" cy="437232"/>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prstClr val="white"/>
                  </a:solidFill>
                  <a:effectLst/>
                  <a:uLnTx/>
                  <a:uFillTx/>
                  <a:latin typeface="Arial"/>
                  <a:ea typeface="+mn-ea"/>
                  <a:cs typeface="Arial"/>
                  <a:sym typeface="Arial"/>
                </a:rPr>
                <a:t>Biology</a:t>
              </a:r>
            </a:p>
          </p:txBody>
        </p:sp>
        <p:sp>
          <p:nvSpPr>
            <p:cNvPr id="34" name="TextBox 33">
              <a:extLst>
                <a:ext uri="{FF2B5EF4-FFF2-40B4-BE49-F238E27FC236}">
                  <a16:creationId xmlns:a16="http://schemas.microsoft.com/office/drawing/2014/main" id="{41ECEF4A-7751-0F12-3F3D-F89DA3904C08}"/>
                </a:ext>
              </a:extLst>
            </p:cNvPr>
            <p:cNvSpPr txBox="1"/>
            <p:nvPr/>
          </p:nvSpPr>
          <p:spPr>
            <a:xfrm flipH="1">
              <a:off x="13029868" y="2016568"/>
              <a:ext cx="400596" cy="652735"/>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847" b="0" i="0" u="none" strike="noStrike" kern="1200" cap="none" spc="0" normalizeH="0" baseline="0" noProof="0">
                  <a:ln>
                    <a:noFill/>
                  </a:ln>
                  <a:solidFill>
                    <a:prstClr val="white"/>
                  </a:solidFill>
                  <a:effectLst/>
                  <a:uLnTx/>
                  <a:uFillTx/>
                  <a:latin typeface="Arial"/>
                  <a:ea typeface="+mn-ea"/>
                  <a:cs typeface="Arial"/>
                  <a:sym typeface="Arial"/>
                </a:rPr>
                <a:t>7</a:t>
              </a:r>
            </a:p>
          </p:txBody>
        </p:sp>
        <p:sp>
          <p:nvSpPr>
            <p:cNvPr id="35" name="TextBox 34">
              <a:extLst>
                <a:ext uri="{FF2B5EF4-FFF2-40B4-BE49-F238E27FC236}">
                  <a16:creationId xmlns:a16="http://schemas.microsoft.com/office/drawing/2014/main" id="{0A71E02C-8634-A26A-0158-E49AFABD13D4}"/>
                </a:ext>
              </a:extLst>
            </p:cNvPr>
            <p:cNvSpPr txBox="1"/>
            <p:nvPr/>
          </p:nvSpPr>
          <p:spPr>
            <a:xfrm flipH="1">
              <a:off x="11941697" y="4612465"/>
              <a:ext cx="6363789" cy="437232"/>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prstClr val="white"/>
                  </a:solidFill>
                  <a:effectLst/>
                  <a:uLnTx/>
                  <a:uFillTx/>
                  <a:latin typeface="Arial"/>
                  <a:ea typeface="+mn-ea"/>
                  <a:cs typeface="Arial"/>
                  <a:sym typeface="Arial"/>
                </a:rPr>
                <a:t>Hydrology &amp; Hydraulics</a:t>
              </a:r>
            </a:p>
          </p:txBody>
        </p:sp>
        <p:sp>
          <p:nvSpPr>
            <p:cNvPr id="36" name="TextBox 35">
              <a:extLst>
                <a:ext uri="{FF2B5EF4-FFF2-40B4-BE49-F238E27FC236}">
                  <a16:creationId xmlns:a16="http://schemas.microsoft.com/office/drawing/2014/main" id="{41278DB0-88C8-C84F-A0BB-BA64BC648A28}"/>
                </a:ext>
              </a:extLst>
            </p:cNvPr>
            <p:cNvSpPr txBox="1"/>
            <p:nvPr/>
          </p:nvSpPr>
          <p:spPr>
            <a:xfrm flipH="1">
              <a:off x="11932550" y="4904860"/>
              <a:ext cx="6044840" cy="591051"/>
            </a:xfrm>
            <a:prstGeom prst="rect">
              <a:avLst/>
            </a:prstGeom>
            <a:noFill/>
            <a:ln>
              <a:noFill/>
            </a:ln>
          </p:spPr>
          <p:txBody>
            <a:bodyPr wrap="square" rtlCol="0">
              <a:spAutoFit/>
            </a:bodyPr>
            <a:lstStyle/>
            <a:p>
              <a:pPr marL="164855" marR="0" lvl="0" indent="-164855" algn="l" defTabSz="5275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8" b="0" i="0" u="none" strike="noStrike" kern="1200" cap="none" spc="0" normalizeH="0" baseline="0" noProof="0">
                  <a:ln>
                    <a:noFill/>
                  </a:ln>
                  <a:solidFill>
                    <a:prstClr val="white"/>
                  </a:solidFill>
                  <a:effectLst/>
                  <a:uLnTx/>
                  <a:uFillTx/>
                  <a:latin typeface="Arial"/>
                  <a:ea typeface="+mn-ea"/>
                  <a:cs typeface="Arial"/>
                  <a:sym typeface="Arial"/>
                </a:rPr>
                <a:t>Runoff ratio, Lag Time, Flashiness Index, Hydrograph Recession Constant, Baseflow Index, 1-day and 7-day high and low flows </a:t>
              </a:r>
            </a:p>
          </p:txBody>
        </p:sp>
        <p:sp>
          <p:nvSpPr>
            <p:cNvPr id="37" name="TextBox 36">
              <a:extLst>
                <a:ext uri="{FF2B5EF4-FFF2-40B4-BE49-F238E27FC236}">
                  <a16:creationId xmlns:a16="http://schemas.microsoft.com/office/drawing/2014/main" id="{7C52BA63-8CDF-5585-80BF-1F0C5BA5620B}"/>
                </a:ext>
              </a:extLst>
            </p:cNvPr>
            <p:cNvSpPr txBox="1"/>
            <p:nvPr/>
          </p:nvSpPr>
          <p:spPr>
            <a:xfrm flipH="1">
              <a:off x="12539358" y="3767769"/>
              <a:ext cx="6363789" cy="437232"/>
            </a:xfrm>
            <a:prstGeom prst="rect">
              <a:avLst/>
            </a:prstGeom>
            <a:noFill/>
            <a:ln>
              <a:noFill/>
            </a:ln>
          </p:spPr>
          <p:txBody>
            <a:bodyPr wrap="square" rtlCol="0">
              <a:spAutoFit/>
            </a:bodyPr>
            <a:lstStyle/>
            <a:p>
              <a:pPr marL="0" marR="0" lvl="0" indent="0" algn="l" defTabSz="527535"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prstClr val="white"/>
                  </a:solidFill>
                  <a:effectLst/>
                  <a:uLnTx/>
                  <a:uFillTx/>
                  <a:latin typeface="Arial"/>
                  <a:ea typeface="+mn-ea"/>
                  <a:cs typeface="Arial"/>
                  <a:sym typeface="Arial"/>
                </a:rPr>
                <a:t>Fluvial Geomorphology</a:t>
              </a:r>
            </a:p>
          </p:txBody>
        </p:sp>
        <p:sp>
          <p:nvSpPr>
            <p:cNvPr id="38" name="TextBox 37">
              <a:extLst>
                <a:ext uri="{FF2B5EF4-FFF2-40B4-BE49-F238E27FC236}">
                  <a16:creationId xmlns:a16="http://schemas.microsoft.com/office/drawing/2014/main" id="{CC4D1583-9065-13D6-9724-113719C84141}"/>
                </a:ext>
              </a:extLst>
            </p:cNvPr>
            <p:cNvSpPr txBox="1"/>
            <p:nvPr/>
          </p:nvSpPr>
          <p:spPr>
            <a:xfrm flipH="1">
              <a:off x="12606938" y="4071249"/>
              <a:ext cx="5591374" cy="591051"/>
            </a:xfrm>
            <a:prstGeom prst="rect">
              <a:avLst/>
            </a:prstGeom>
            <a:noFill/>
            <a:ln>
              <a:noFill/>
            </a:ln>
          </p:spPr>
          <p:txBody>
            <a:bodyPr wrap="square" rtlCol="0">
              <a:spAutoFit/>
            </a:bodyPr>
            <a:lstStyle/>
            <a:p>
              <a:pPr marL="164855" marR="0" lvl="0" indent="-164855" algn="l" defTabSz="5275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8" b="0" i="0" u="none" strike="noStrike" kern="1200" cap="none" spc="0" normalizeH="0" baseline="0" noProof="0">
                  <a:ln>
                    <a:noFill/>
                  </a:ln>
                  <a:solidFill>
                    <a:prstClr val="white"/>
                  </a:solidFill>
                  <a:effectLst/>
                  <a:uLnTx/>
                  <a:uFillTx/>
                  <a:latin typeface="Arial"/>
                  <a:ea typeface="+mn-ea"/>
                  <a:cs typeface="Arial"/>
                  <a:sym typeface="Arial"/>
                </a:rPr>
                <a:t>Riparian vegetation, Channel and Floodplain dimensions, Channel Sinuosity and Incision, Entrenchment Ratio</a:t>
              </a:r>
            </a:p>
          </p:txBody>
        </p:sp>
        <p:sp>
          <p:nvSpPr>
            <p:cNvPr id="39" name="Arrow: Curved Right 38">
              <a:extLst>
                <a:ext uri="{FF2B5EF4-FFF2-40B4-BE49-F238E27FC236}">
                  <a16:creationId xmlns:a16="http://schemas.microsoft.com/office/drawing/2014/main" id="{B83F9BEF-D6A9-3734-4B62-20938317CCC3}"/>
                </a:ext>
              </a:extLst>
            </p:cNvPr>
            <p:cNvSpPr/>
            <p:nvPr/>
          </p:nvSpPr>
          <p:spPr>
            <a:xfrm rot="10800000">
              <a:off x="18887355" y="4153327"/>
              <a:ext cx="604010" cy="1032162"/>
            </a:xfrm>
            <a:prstGeom prst="curvedRight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black"/>
                </a:solidFill>
                <a:effectLst/>
                <a:uLnTx/>
                <a:uFillTx/>
                <a:latin typeface="Arial"/>
                <a:ea typeface="+mn-ea"/>
                <a:cs typeface="+mn-cs"/>
                <a:sym typeface="Arial"/>
              </a:endParaRPr>
            </a:p>
          </p:txBody>
        </p:sp>
        <p:sp>
          <p:nvSpPr>
            <p:cNvPr id="40" name="Arrow: Curved Right 39">
              <a:extLst>
                <a:ext uri="{FF2B5EF4-FFF2-40B4-BE49-F238E27FC236}">
                  <a16:creationId xmlns:a16="http://schemas.microsoft.com/office/drawing/2014/main" id="{CC701C4E-5FF1-76F5-EE82-15A7867B00B3}"/>
                </a:ext>
              </a:extLst>
            </p:cNvPr>
            <p:cNvSpPr/>
            <p:nvPr/>
          </p:nvSpPr>
          <p:spPr>
            <a:xfrm>
              <a:off x="10692888" y="4225553"/>
              <a:ext cx="604010" cy="1032162"/>
            </a:xfrm>
            <a:prstGeom prst="curvedRight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black"/>
                </a:solidFill>
                <a:effectLst/>
                <a:uLnTx/>
                <a:uFillTx/>
                <a:latin typeface="Arial"/>
                <a:ea typeface="+mn-ea"/>
                <a:cs typeface="+mn-cs"/>
                <a:sym typeface="Arial"/>
              </a:endParaRPr>
            </a:p>
          </p:txBody>
        </p:sp>
        <p:sp>
          <p:nvSpPr>
            <p:cNvPr id="41" name="Arrow: Curved Right 40">
              <a:extLst>
                <a:ext uri="{FF2B5EF4-FFF2-40B4-BE49-F238E27FC236}">
                  <a16:creationId xmlns:a16="http://schemas.microsoft.com/office/drawing/2014/main" id="{ED8BBC87-9998-D997-9D2A-7FD3C02F8EA2}"/>
                </a:ext>
              </a:extLst>
            </p:cNvPr>
            <p:cNvSpPr/>
            <p:nvPr/>
          </p:nvSpPr>
          <p:spPr>
            <a:xfrm rot="10800000">
              <a:off x="17918095" y="2230472"/>
              <a:ext cx="604010" cy="1032162"/>
            </a:xfrm>
            <a:prstGeom prst="curvedRight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black"/>
                </a:solidFill>
                <a:effectLst/>
                <a:uLnTx/>
                <a:uFillTx/>
                <a:latin typeface="Arial"/>
                <a:ea typeface="+mn-ea"/>
                <a:cs typeface="+mn-cs"/>
                <a:sym typeface="Arial"/>
              </a:endParaRPr>
            </a:p>
          </p:txBody>
        </p:sp>
        <p:sp>
          <p:nvSpPr>
            <p:cNvPr id="42" name="Arrow: Curved Right 41">
              <a:extLst>
                <a:ext uri="{FF2B5EF4-FFF2-40B4-BE49-F238E27FC236}">
                  <a16:creationId xmlns:a16="http://schemas.microsoft.com/office/drawing/2014/main" id="{4FDB0471-0249-A138-A370-2A5A34D05B41}"/>
                </a:ext>
              </a:extLst>
            </p:cNvPr>
            <p:cNvSpPr/>
            <p:nvPr/>
          </p:nvSpPr>
          <p:spPr>
            <a:xfrm>
              <a:off x="11659045" y="2310043"/>
              <a:ext cx="604010" cy="1032162"/>
            </a:xfrm>
            <a:prstGeom prst="curvedRight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7535"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prstClr val="black"/>
                </a:solidFill>
                <a:effectLst/>
                <a:uLnTx/>
                <a:uFillTx/>
                <a:latin typeface="Arial"/>
                <a:ea typeface="+mn-ea"/>
                <a:cs typeface="+mn-cs"/>
                <a:sym typeface="Arial"/>
              </a:endParaRPr>
            </a:p>
          </p:txBody>
        </p:sp>
      </p:grpSp>
    </p:spTree>
    <p:extLst>
      <p:ext uri="{BB962C8B-B14F-4D97-AF65-F5344CB8AC3E}">
        <p14:creationId xmlns:p14="http://schemas.microsoft.com/office/powerpoint/2010/main" val="276696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076825"/>
            <a:ext cx="12192000" cy="1781175"/>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3946BA3-AA47-D93B-6D67-F8C357201FCB}"/>
              </a:ext>
            </a:extLst>
          </p:cNvPr>
          <p:cNvSpPr txBox="1"/>
          <p:nvPr/>
        </p:nvSpPr>
        <p:spPr>
          <a:xfrm>
            <a:off x="1130736" y="251760"/>
            <a:ext cx="9930604" cy="584775"/>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Alignment: Maintaining Watershed Health Takes a Village</a:t>
            </a:r>
          </a:p>
        </p:txBody>
      </p:sp>
      <p:sp>
        <p:nvSpPr>
          <p:cNvPr id="4" name="TextBox 3">
            <a:extLst>
              <a:ext uri="{FF2B5EF4-FFF2-40B4-BE49-F238E27FC236}">
                <a16:creationId xmlns:a16="http://schemas.microsoft.com/office/drawing/2014/main" id="{E6A9790B-85F8-7F99-F0FE-833DE60662B0}"/>
              </a:ext>
            </a:extLst>
          </p:cNvPr>
          <p:cNvSpPr txBox="1"/>
          <p:nvPr/>
        </p:nvSpPr>
        <p:spPr>
          <a:xfrm>
            <a:off x="3872616" y="975008"/>
            <a:ext cx="2057394"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Land Conservation</a:t>
            </a:r>
          </a:p>
          <a:p>
            <a:pPr algn="ctr">
              <a:defRPr/>
            </a:pPr>
            <a:r>
              <a:rPr lang="en-US" b="1">
                <a:solidFill>
                  <a:prstClr val="black"/>
                </a:solidFill>
                <a:latin typeface="Calibri" panose="020F0502020204030204"/>
                <a:ea typeface="Calibri"/>
                <a:cs typeface="Calibri"/>
              </a:rPr>
              <a:t>&amp; Management</a:t>
            </a:r>
          </a:p>
        </p:txBody>
      </p:sp>
      <p:sp>
        <p:nvSpPr>
          <p:cNvPr id="2" name="Oval 1">
            <a:extLst>
              <a:ext uri="{FF2B5EF4-FFF2-40B4-BE49-F238E27FC236}">
                <a16:creationId xmlns:a16="http://schemas.microsoft.com/office/drawing/2014/main" id="{458F3B45-CA31-6083-D5CE-DE57FC0312A2}"/>
              </a:ext>
            </a:extLst>
          </p:cNvPr>
          <p:cNvSpPr/>
          <p:nvPr/>
        </p:nvSpPr>
        <p:spPr>
          <a:xfrm>
            <a:off x="3752453" y="1738679"/>
            <a:ext cx="1058333"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CCP</a:t>
            </a:r>
          </a:p>
        </p:txBody>
      </p:sp>
      <p:sp>
        <p:nvSpPr>
          <p:cNvPr id="3" name="Oval 2">
            <a:extLst>
              <a:ext uri="{FF2B5EF4-FFF2-40B4-BE49-F238E27FC236}">
                <a16:creationId xmlns:a16="http://schemas.microsoft.com/office/drawing/2014/main" id="{18A83FE2-8B3F-B1AA-B57F-F5BC4779B777}"/>
              </a:ext>
            </a:extLst>
          </p:cNvPr>
          <p:cNvSpPr/>
          <p:nvPr/>
        </p:nvSpPr>
        <p:spPr>
          <a:xfrm>
            <a:off x="1641935" y="1738679"/>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USGS</a:t>
            </a:r>
          </a:p>
        </p:txBody>
      </p:sp>
      <p:sp>
        <p:nvSpPr>
          <p:cNvPr id="5" name="Oval 4">
            <a:extLst>
              <a:ext uri="{FF2B5EF4-FFF2-40B4-BE49-F238E27FC236}">
                <a16:creationId xmlns:a16="http://schemas.microsoft.com/office/drawing/2014/main" id="{FC268034-7717-C47E-9121-FD3A3DA0E1AE}"/>
              </a:ext>
            </a:extLst>
          </p:cNvPr>
          <p:cNvSpPr/>
          <p:nvPr/>
        </p:nvSpPr>
        <p:spPr>
          <a:xfrm>
            <a:off x="269238" y="1738679"/>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SHWG</a:t>
            </a:r>
          </a:p>
        </p:txBody>
      </p:sp>
      <p:sp>
        <p:nvSpPr>
          <p:cNvPr id="6" name="Oval 5">
            <a:extLst>
              <a:ext uri="{FF2B5EF4-FFF2-40B4-BE49-F238E27FC236}">
                <a16:creationId xmlns:a16="http://schemas.microsoft.com/office/drawing/2014/main" id="{2F1C130E-F8E1-CC7F-EEBB-366BC463DDFD}"/>
              </a:ext>
            </a:extLst>
          </p:cNvPr>
          <p:cNvSpPr/>
          <p:nvPr/>
        </p:nvSpPr>
        <p:spPr>
          <a:xfrm>
            <a:off x="3752453" y="2816363"/>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CRWG</a:t>
            </a:r>
          </a:p>
        </p:txBody>
      </p:sp>
      <p:sp>
        <p:nvSpPr>
          <p:cNvPr id="7" name="Oval 6">
            <a:extLst>
              <a:ext uri="{FF2B5EF4-FFF2-40B4-BE49-F238E27FC236}">
                <a16:creationId xmlns:a16="http://schemas.microsoft.com/office/drawing/2014/main" id="{48B6A93B-927A-360B-CE5D-21E26BB51617}"/>
              </a:ext>
            </a:extLst>
          </p:cNvPr>
          <p:cNvSpPr/>
          <p:nvPr/>
        </p:nvSpPr>
        <p:spPr>
          <a:xfrm>
            <a:off x="9478433" y="1738679"/>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LLWG</a:t>
            </a:r>
          </a:p>
        </p:txBody>
      </p:sp>
      <p:sp>
        <p:nvSpPr>
          <p:cNvPr id="8" name="Oval 7">
            <a:extLst>
              <a:ext uri="{FF2B5EF4-FFF2-40B4-BE49-F238E27FC236}">
                <a16:creationId xmlns:a16="http://schemas.microsoft.com/office/drawing/2014/main" id="{893A7392-257D-4294-D22E-94509753CEE0}"/>
              </a:ext>
            </a:extLst>
          </p:cNvPr>
          <p:cNvSpPr/>
          <p:nvPr/>
        </p:nvSpPr>
        <p:spPr>
          <a:xfrm>
            <a:off x="4986276" y="1738679"/>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PLWG</a:t>
            </a:r>
          </a:p>
        </p:txBody>
      </p:sp>
      <p:sp>
        <p:nvSpPr>
          <p:cNvPr id="9" name="TextBox 8">
            <a:extLst>
              <a:ext uri="{FF2B5EF4-FFF2-40B4-BE49-F238E27FC236}">
                <a16:creationId xmlns:a16="http://schemas.microsoft.com/office/drawing/2014/main" id="{7D0C90B7-4470-0461-B5C6-4F2D829B4181}"/>
              </a:ext>
            </a:extLst>
          </p:cNvPr>
          <p:cNvSpPr txBox="1"/>
          <p:nvPr/>
        </p:nvSpPr>
        <p:spPr>
          <a:xfrm>
            <a:off x="475830" y="1304731"/>
            <a:ext cx="21640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Watershed Science</a:t>
            </a:r>
          </a:p>
        </p:txBody>
      </p:sp>
      <p:sp>
        <p:nvSpPr>
          <p:cNvPr id="10" name="TextBox 9">
            <a:extLst>
              <a:ext uri="{FF2B5EF4-FFF2-40B4-BE49-F238E27FC236}">
                <a16:creationId xmlns:a16="http://schemas.microsoft.com/office/drawing/2014/main" id="{ABC9C83E-EC54-DDE8-9055-9BAEAA663B48}"/>
              </a:ext>
            </a:extLst>
          </p:cNvPr>
          <p:cNvSpPr txBox="1"/>
          <p:nvPr/>
        </p:nvSpPr>
        <p:spPr>
          <a:xfrm>
            <a:off x="6941656" y="1286169"/>
            <a:ext cx="20573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Land Use Planning</a:t>
            </a:r>
          </a:p>
        </p:txBody>
      </p:sp>
      <p:sp>
        <p:nvSpPr>
          <p:cNvPr id="11" name="Oval 10">
            <a:extLst>
              <a:ext uri="{FF2B5EF4-FFF2-40B4-BE49-F238E27FC236}">
                <a16:creationId xmlns:a16="http://schemas.microsoft.com/office/drawing/2014/main" id="{0B45C704-6D1B-D71A-171A-78EF133CC8D6}"/>
              </a:ext>
            </a:extLst>
          </p:cNvPr>
          <p:cNvSpPr/>
          <p:nvPr/>
        </p:nvSpPr>
        <p:spPr>
          <a:xfrm>
            <a:off x="6748601" y="1738679"/>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LUWG</a:t>
            </a:r>
          </a:p>
        </p:txBody>
      </p:sp>
      <p:sp>
        <p:nvSpPr>
          <p:cNvPr id="12" name="Oval 11">
            <a:extLst>
              <a:ext uri="{FF2B5EF4-FFF2-40B4-BE49-F238E27FC236}">
                <a16:creationId xmlns:a16="http://schemas.microsoft.com/office/drawing/2014/main" id="{0F056070-9CBC-3B2B-2E95-B4F1C6DAFC37}"/>
              </a:ext>
            </a:extLst>
          </p:cNvPr>
          <p:cNvSpPr/>
          <p:nvPr/>
        </p:nvSpPr>
        <p:spPr>
          <a:xfrm>
            <a:off x="269238" y="2816363"/>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STAR</a:t>
            </a:r>
          </a:p>
        </p:txBody>
      </p:sp>
      <p:sp>
        <p:nvSpPr>
          <p:cNvPr id="13" name="TextBox 12">
            <a:extLst>
              <a:ext uri="{FF2B5EF4-FFF2-40B4-BE49-F238E27FC236}">
                <a16:creationId xmlns:a16="http://schemas.microsoft.com/office/drawing/2014/main" id="{AACEDB37-1C64-E383-178E-9963CEC6DB63}"/>
              </a:ext>
            </a:extLst>
          </p:cNvPr>
          <p:cNvSpPr txBox="1"/>
          <p:nvPr/>
        </p:nvSpPr>
        <p:spPr>
          <a:xfrm>
            <a:off x="9745088" y="1092348"/>
            <a:ext cx="171872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Outreach &amp; Communication</a:t>
            </a:r>
          </a:p>
        </p:txBody>
      </p:sp>
      <p:sp>
        <p:nvSpPr>
          <p:cNvPr id="14" name="Oval 13">
            <a:extLst>
              <a:ext uri="{FF2B5EF4-FFF2-40B4-BE49-F238E27FC236}">
                <a16:creationId xmlns:a16="http://schemas.microsoft.com/office/drawing/2014/main" id="{B57B240A-65E9-A0C5-0DC0-47C6437E78C1}"/>
              </a:ext>
            </a:extLst>
          </p:cNvPr>
          <p:cNvSpPr/>
          <p:nvPr/>
        </p:nvSpPr>
        <p:spPr>
          <a:xfrm>
            <a:off x="10748387" y="1738679"/>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SET</a:t>
            </a:r>
          </a:p>
        </p:txBody>
      </p:sp>
      <p:sp>
        <p:nvSpPr>
          <p:cNvPr id="15" name="Oval 14">
            <a:extLst>
              <a:ext uri="{FF2B5EF4-FFF2-40B4-BE49-F238E27FC236}">
                <a16:creationId xmlns:a16="http://schemas.microsoft.com/office/drawing/2014/main" id="{C3DA8C3F-B353-DFBA-B5CE-32987510D9D9}"/>
              </a:ext>
            </a:extLst>
          </p:cNvPr>
          <p:cNvSpPr/>
          <p:nvPr/>
        </p:nvSpPr>
        <p:spPr>
          <a:xfrm>
            <a:off x="4986276" y="2816363"/>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WWG</a:t>
            </a:r>
          </a:p>
        </p:txBody>
      </p:sp>
      <p:sp>
        <p:nvSpPr>
          <p:cNvPr id="17" name="Oval 16">
            <a:extLst>
              <a:ext uri="{FF2B5EF4-FFF2-40B4-BE49-F238E27FC236}">
                <a16:creationId xmlns:a16="http://schemas.microsoft.com/office/drawing/2014/main" id="{8306A2DF-9525-44AE-5E1B-A5DAAA6518F5}"/>
              </a:ext>
            </a:extLst>
          </p:cNvPr>
          <p:cNvSpPr/>
          <p:nvPr/>
        </p:nvSpPr>
        <p:spPr>
          <a:xfrm>
            <a:off x="1641935" y="2816363"/>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BTAT</a:t>
            </a:r>
          </a:p>
        </p:txBody>
      </p:sp>
      <p:sp>
        <p:nvSpPr>
          <p:cNvPr id="18" name="TextBox 17">
            <a:extLst>
              <a:ext uri="{FF2B5EF4-FFF2-40B4-BE49-F238E27FC236}">
                <a16:creationId xmlns:a16="http://schemas.microsoft.com/office/drawing/2014/main" id="{E6EB348F-A717-EB7B-74F7-FD645B363E85}"/>
              </a:ext>
            </a:extLst>
          </p:cNvPr>
          <p:cNvSpPr txBox="1"/>
          <p:nvPr/>
        </p:nvSpPr>
        <p:spPr>
          <a:xfrm>
            <a:off x="2934420" y="5258898"/>
            <a:ext cx="3322448"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BTAT: Brook Trout Action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CCP: Chesapeake Conservation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CRWG: Climate Resiliency Workgroup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FWG: Forestry Workgroup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LLWG: Local Leadership Workgroup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LUWG: Land Use Workgroup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E1E2B1B-EC0B-E0BC-B895-985D0709627C}"/>
              </a:ext>
            </a:extLst>
          </p:cNvPr>
          <p:cNvSpPr txBox="1"/>
          <p:nvPr/>
        </p:nvSpPr>
        <p:spPr>
          <a:xfrm>
            <a:off x="6748601" y="5227585"/>
            <a:ext cx="3577261"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PLWG: Protected Lands Workgroup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SET: Strategic Engagement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SHWG: Stream Health Workgroup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STAR: Scientific, Technical, and Reporting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USGS: U.S. Geological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USWG: Urban Stormwater Workgroup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WWG: Wetlands Workgroup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F8A8E412-DF78-F40F-84EE-15D76CE2F852}"/>
              </a:ext>
            </a:extLst>
          </p:cNvPr>
          <p:cNvSpPr/>
          <p:nvPr/>
        </p:nvSpPr>
        <p:spPr>
          <a:xfrm>
            <a:off x="7970354" y="1738679"/>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USWG</a:t>
            </a:r>
          </a:p>
        </p:txBody>
      </p:sp>
      <p:sp>
        <p:nvSpPr>
          <p:cNvPr id="21" name="Oval 20">
            <a:extLst>
              <a:ext uri="{FF2B5EF4-FFF2-40B4-BE49-F238E27FC236}">
                <a16:creationId xmlns:a16="http://schemas.microsoft.com/office/drawing/2014/main" id="{EEAF217A-4DC1-D07B-939E-E08D65F41974}"/>
              </a:ext>
            </a:extLst>
          </p:cNvPr>
          <p:cNvSpPr/>
          <p:nvPr/>
        </p:nvSpPr>
        <p:spPr>
          <a:xfrm>
            <a:off x="4337716" y="3884522"/>
            <a:ext cx="1134534" cy="975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FWG</a:t>
            </a:r>
          </a:p>
        </p:txBody>
      </p:sp>
    </p:spTree>
    <p:extLst>
      <p:ext uri="{BB962C8B-B14F-4D97-AF65-F5344CB8AC3E}">
        <p14:creationId xmlns:p14="http://schemas.microsoft.com/office/powerpoint/2010/main" val="333838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823151"/>
            <a:ext cx="12192000" cy="1034849"/>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946BA3-AA47-D93B-6D67-F8C357201FCB}"/>
              </a:ext>
            </a:extLst>
          </p:cNvPr>
          <p:cNvSpPr txBox="1"/>
          <p:nvPr/>
        </p:nvSpPr>
        <p:spPr>
          <a:xfrm>
            <a:off x="3214352" y="82427"/>
            <a:ext cx="5763309" cy="584775"/>
          </a:xfrm>
          <a:prstGeom prst="rect">
            <a:avLst/>
          </a:prstGeom>
          <a:noFill/>
        </p:spPr>
        <p:txBody>
          <a:bodyPr wrap="none" lIns="91440" tIns="45720" rIns="91440" bIns="45720" rtlCol="0" anchor="t">
            <a:spAutoFit/>
          </a:bodyPr>
          <a:lstStyle/>
          <a:p>
            <a:pPr algn="ctr"/>
            <a:r>
              <a:rPr lang="en-US" sz="3200" b="1">
                <a:solidFill>
                  <a:schemeClr val="bg1"/>
                </a:solidFill>
              </a:rPr>
              <a:t>Future Directions (Beyond 2025)</a:t>
            </a:r>
            <a:endParaRPr lang="en-US"/>
          </a:p>
        </p:txBody>
      </p:sp>
      <p:sp>
        <p:nvSpPr>
          <p:cNvPr id="4" name="TextBox 3">
            <a:extLst>
              <a:ext uri="{FF2B5EF4-FFF2-40B4-BE49-F238E27FC236}">
                <a16:creationId xmlns:a16="http://schemas.microsoft.com/office/drawing/2014/main" id="{E6A9790B-85F8-7F99-F0FE-833DE60662B0}"/>
              </a:ext>
            </a:extLst>
          </p:cNvPr>
          <p:cNvSpPr txBox="1"/>
          <p:nvPr/>
        </p:nvSpPr>
        <p:spPr>
          <a:xfrm>
            <a:off x="642524" y="999130"/>
            <a:ext cx="10718800" cy="5570756"/>
          </a:xfrm>
          <a:prstGeom prst="rect">
            <a:avLst/>
          </a:prstGeom>
          <a:noFill/>
        </p:spPr>
        <p:txBody>
          <a:bodyPr wrap="square" lIns="91440" tIns="45720" rIns="91440" bIns="45720" anchor="t">
            <a:spAutoFit/>
          </a:bodyPr>
          <a:lstStyle/>
          <a:p>
            <a:pPr marL="342900" indent="-342900">
              <a:buAutoNum type="arabicPeriod"/>
            </a:pPr>
            <a:r>
              <a:rPr lang="en-US" sz="2000" b="1">
                <a:ea typeface="+mn-lt"/>
                <a:cs typeface="+mn-lt"/>
              </a:rPr>
              <a:t>Data, Tools and Monitoring: </a:t>
            </a:r>
            <a:endParaRPr lang="en-US" sz="2000" b="1">
              <a:cs typeface="Calibri" panose="020F0502020204030204"/>
            </a:endParaRPr>
          </a:p>
          <a:p>
            <a:pPr marL="800100" lvl="1" indent="-342900">
              <a:buFont typeface="Arial"/>
              <a:buChar char="•"/>
            </a:pPr>
            <a:r>
              <a:rPr lang="en-US" sz="1600">
                <a:ea typeface="+mn-lt"/>
                <a:cs typeface="+mn-lt"/>
              </a:rPr>
              <a:t>Provide </a:t>
            </a:r>
            <a:r>
              <a:rPr lang="en-US" sz="1600" b="1" u="sng">
                <a:solidFill>
                  <a:srgbClr val="C00000"/>
                </a:solidFill>
                <a:ea typeface="+mn-lt"/>
                <a:cs typeface="+mn-lt"/>
              </a:rPr>
              <a:t>consistent and integrated watershed-wide characterization and monitoring of stream and watershed health</a:t>
            </a:r>
            <a:r>
              <a:rPr lang="en-US" sz="1600">
                <a:ea typeface="+mn-lt"/>
                <a:cs typeface="+mn-lt"/>
              </a:rPr>
              <a:t> and land conservation efforts.</a:t>
            </a:r>
          </a:p>
          <a:p>
            <a:pPr marL="800100" lvl="1" indent="-342900">
              <a:buFont typeface="Arial"/>
              <a:buChar char="•"/>
            </a:pPr>
            <a:r>
              <a:rPr lang="en-US" sz="1600">
                <a:ea typeface="+mn-lt"/>
                <a:cs typeface="+mn-lt"/>
              </a:rPr>
              <a:t>Provide science, data, and tools to enable targeting and prioritization of land conservation and stream restoration actions at multiple scales.</a:t>
            </a:r>
            <a:endParaRPr lang="en-US" sz="1600">
              <a:ea typeface="Calibri" panose="020F0502020204030204"/>
              <a:cs typeface="Calibri" panose="020F0502020204030204"/>
            </a:endParaRPr>
          </a:p>
          <a:p>
            <a:pPr marL="342900" indent="-342900">
              <a:buAutoNum type="arabicPeriod"/>
            </a:pPr>
            <a:endParaRPr lang="en-US" sz="1600">
              <a:ea typeface="+mn-lt"/>
              <a:cs typeface="+mn-lt"/>
            </a:endParaRPr>
          </a:p>
          <a:p>
            <a:pPr marL="342900" indent="-342900">
              <a:buAutoNum type="arabicPeriod"/>
            </a:pPr>
            <a:r>
              <a:rPr lang="en-US" sz="2000" b="1">
                <a:ea typeface="+mn-lt"/>
                <a:cs typeface="+mn-lt"/>
              </a:rPr>
              <a:t>Planning:  </a:t>
            </a:r>
            <a:endParaRPr lang="en-US" sz="2000" b="1">
              <a:cs typeface="Calibri" panose="020F0502020204030204"/>
            </a:endParaRPr>
          </a:p>
          <a:p>
            <a:pPr marL="800100" lvl="1" indent="-342900">
              <a:buFont typeface="Arial"/>
              <a:buChar char="•"/>
            </a:pPr>
            <a:r>
              <a:rPr lang="en-US" sz="1600">
                <a:ea typeface="+mn-lt"/>
                <a:cs typeface="+mn-lt"/>
              </a:rPr>
              <a:t>Provide science, data, models, and tools to enable </a:t>
            </a:r>
            <a:r>
              <a:rPr lang="en-US" sz="1600" b="1" u="sng">
                <a:solidFill>
                  <a:srgbClr val="C00000"/>
                </a:solidFill>
                <a:ea typeface="+mn-lt"/>
                <a:cs typeface="+mn-lt"/>
              </a:rPr>
              <a:t>green infrastructure planning</a:t>
            </a:r>
            <a:r>
              <a:rPr lang="en-US" sz="1600" b="1" u="sng">
                <a:solidFill>
                  <a:srgbClr val="FF0000"/>
                </a:solidFill>
                <a:ea typeface="+mn-lt"/>
                <a:cs typeface="+mn-lt"/>
              </a:rPr>
              <a:t> </a:t>
            </a:r>
            <a:r>
              <a:rPr lang="en-US" sz="1600">
                <a:ea typeface="+mn-lt"/>
                <a:cs typeface="+mn-lt"/>
              </a:rPr>
              <a:t>(e.g., forests, farms, and open space) to protect watershed health at multiple scales. </a:t>
            </a:r>
            <a:endParaRPr lang="en-US" sz="1600">
              <a:cs typeface="Calibri" panose="020F0502020204030204"/>
            </a:endParaRPr>
          </a:p>
          <a:p>
            <a:pPr marL="342900" indent="-342900">
              <a:buAutoNum type="arabicPeriod"/>
            </a:pPr>
            <a:endParaRPr lang="en-US" sz="1600">
              <a:cs typeface="Calibri" panose="020F0502020204030204"/>
            </a:endParaRPr>
          </a:p>
          <a:p>
            <a:pPr marL="342900" indent="-342900">
              <a:buAutoNum type="arabicPeriod"/>
            </a:pPr>
            <a:r>
              <a:rPr lang="en-US" sz="2000" b="1">
                <a:ea typeface="+mn-lt"/>
                <a:cs typeface="+mn-lt"/>
              </a:rPr>
              <a:t>Local Engagement and Capacity:</a:t>
            </a:r>
            <a:endParaRPr lang="en-US" sz="2000" b="1">
              <a:cs typeface="Calibri" panose="020F0502020204030204"/>
            </a:endParaRPr>
          </a:p>
          <a:p>
            <a:pPr marL="800100" lvl="1" indent="-342900">
              <a:buFont typeface="Arial"/>
              <a:buChar char="•"/>
            </a:pPr>
            <a:r>
              <a:rPr lang="en-US" sz="1600">
                <a:ea typeface="+mn-lt"/>
                <a:cs typeface="+mn-lt"/>
              </a:rPr>
              <a:t>Create and support a </a:t>
            </a:r>
            <a:r>
              <a:rPr lang="en-US" sz="1600" b="1" u="sng">
                <a:solidFill>
                  <a:srgbClr val="C00000"/>
                </a:solidFill>
                <a:ea typeface="+mn-lt"/>
                <a:cs typeface="+mn-lt"/>
              </a:rPr>
              <a:t>network of networks</a:t>
            </a:r>
            <a:r>
              <a:rPr lang="en-US" sz="1600">
                <a:ea typeface="+mn-lt"/>
                <a:cs typeface="+mn-lt"/>
              </a:rPr>
              <a:t> enabling two-way communication with local and NGO implementers to share needs, information, and data and to improve the functionality and utility of tools.</a:t>
            </a:r>
            <a:endParaRPr lang="en-US" sz="1600">
              <a:cs typeface="Calibri"/>
            </a:endParaRPr>
          </a:p>
          <a:p>
            <a:pPr marL="342900" indent="-342900">
              <a:buAutoNum type="arabicPeriod"/>
            </a:pPr>
            <a:endParaRPr lang="en-US" sz="1600">
              <a:cs typeface="Calibri"/>
            </a:endParaRPr>
          </a:p>
          <a:p>
            <a:pPr marL="342900" indent="-342900">
              <a:buAutoNum type="arabicPeriod"/>
            </a:pPr>
            <a:r>
              <a:rPr lang="en-US" sz="2000" b="1">
                <a:ea typeface="+mn-lt"/>
                <a:cs typeface="+mn-lt"/>
              </a:rPr>
              <a:t>Watershed Actions: </a:t>
            </a:r>
            <a:endParaRPr lang="en-US" sz="1600" b="1" u="sng">
              <a:solidFill>
                <a:srgbClr val="C00000"/>
              </a:solidFill>
              <a:ea typeface="+mn-lt"/>
              <a:cs typeface="+mn-lt"/>
            </a:endParaRPr>
          </a:p>
          <a:p>
            <a:pPr marL="800100" lvl="1" indent="-342900">
              <a:buFont typeface="Arial"/>
              <a:buChar char="•"/>
            </a:pPr>
            <a:r>
              <a:rPr lang="en-US" sz="1600" b="1" u="sng">
                <a:solidFill>
                  <a:srgbClr val="C00000"/>
                </a:solidFill>
                <a:ea typeface="+mn-lt"/>
                <a:cs typeface="+mn-lt"/>
              </a:rPr>
              <a:t>Integrate land conservation, management, and stewardship more explicitly </a:t>
            </a:r>
            <a:r>
              <a:rPr lang="en-US" sz="1600">
                <a:ea typeface="+mn-lt"/>
                <a:cs typeface="+mn-lt"/>
              </a:rPr>
              <a:t>into the goals of the Bay Program </a:t>
            </a:r>
            <a:endParaRPr lang="en-US" sz="1600">
              <a:ea typeface="Calibri"/>
              <a:cs typeface="Calibri" panose="020F0502020204030204"/>
            </a:endParaRPr>
          </a:p>
          <a:p>
            <a:pPr marL="800100" lvl="1" indent="-342900">
              <a:buFont typeface="Arial"/>
              <a:buChar char="•"/>
            </a:pPr>
            <a:r>
              <a:rPr lang="en-US" sz="1600">
                <a:ea typeface="+mn-lt"/>
                <a:cs typeface="+mn-lt"/>
              </a:rPr>
              <a:t>Expand public access to waters and natural lands through the creation, stewardship and improvement of more parks and trail networks. </a:t>
            </a:r>
          </a:p>
          <a:p>
            <a:pPr marL="800100" lvl="1" indent="-342900">
              <a:buFont typeface="Arial"/>
              <a:buChar char="•"/>
            </a:pPr>
            <a:endParaRPr lang="en-US" sz="1600">
              <a:ea typeface="+mn-lt"/>
              <a:cs typeface="+mn-lt"/>
            </a:endParaRPr>
          </a:p>
          <a:p>
            <a:pPr marL="342900" indent="-342900">
              <a:buAutoNum type="arabicPeriod"/>
            </a:pPr>
            <a:r>
              <a:rPr lang="en-US" sz="2000" b="1">
                <a:ea typeface="+mn-lt"/>
                <a:cs typeface="+mn-lt"/>
              </a:rPr>
              <a:t>Measure Watershed Outcomes:</a:t>
            </a:r>
            <a:endParaRPr lang="en-US" sz="2000">
              <a:cs typeface="Calibri" panose="020F0502020204030204"/>
            </a:endParaRPr>
          </a:p>
          <a:p>
            <a:pPr marL="800100" lvl="1" indent="-342900">
              <a:buFont typeface="Arial"/>
              <a:buChar char="•"/>
            </a:pPr>
            <a:r>
              <a:rPr lang="en-US" sz="1600" b="1" u="sng">
                <a:solidFill>
                  <a:srgbClr val="C00000"/>
                </a:solidFill>
                <a:cs typeface="Calibri" panose="020F0502020204030204"/>
              </a:rPr>
              <a:t>Quantify ecosystem services</a:t>
            </a:r>
            <a:r>
              <a:rPr lang="en-US" sz="1600">
                <a:cs typeface="Calibri" panose="020F0502020204030204"/>
              </a:rPr>
              <a:t> and integrate them into restoration and conservation decision processes.</a:t>
            </a:r>
            <a:endParaRPr lang="en-US" sz="1600">
              <a:ea typeface="Calibri"/>
              <a:cs typeface="Calibri" panose="020F0502020204030204"/>
            </a:endParaRPr>
          </a:p>
        </p:txBody>
      </p:sp>
    </p:spTree>
    <p:extLst>
      <p:ext uri="{BB962C8B-B14F-4D97-AF65-F5344CB8AC3E}">
        <p14:creationId xmlns:p14="http://schemas.microsoft.com/office/powerpoint/2010/main" val="423930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884182"/>
            <a:ext cx="12192000" cy="973818"/>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800" b="1">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3946BA3-AA47-D93B-6D67-F8C357201FCB}"/>
              </a:ext>
            </a:extLst>
          </p:cNvPr>
          <p:cNvSpPr txBox="1"/>
          <p:nvPr/>
        </p:nvSpPr>
        <p:spPr>
          <a:xfrm>
            <a:off x="2953382" y="82427"/>
            <a:ext cx="6285374" cy="1077218"/>
          </a:xfrm>
          <a:prstGeom prst="rect">
            <a:avLst/>
          </a:prstGeom>
          <a:noFill/>
        </p:spPr>
        <p:txBody>
          <a:bodyPr wrap="none" lIns="91440" tIns="45720" rIns="91440" bIns="45720" rtlCol="0" anchor="t">
            <a:spAutoFit/>
          </a:bodyPr>
          <a:lstStyle/>
          <a:p>
            <a:pPr algn="ctr"/>
            <a:r>
              <a:rPr lang="en-US" sz="3200" b="1">
                <a:solidFill>
                  <a:schemeClr val="bg1"/>
                </a:solidFill>
              </a:rPr>
              <a:t>Management Board Ask #1</a:t>
            </a:r>
          </a:p>
          <a:p>
            <a:pPr algn="ctr"/>
            <a:r>
              <a:rPr lang="en-US" sz="3200" b="1">
                <a:solidFill>
                  <a:schemeClr val="bg1"/>
                </a:solidFill>
              </a:rPr>
              <a:t>Improve the alignment of outcomes</a:t>
            </a:r>
            <a:endParaRPr lang="en-US" u="sng">
              <a:solidFill>
                <a:schemeClr val="bg1"/>
              </a:solidFill>
            </a:endParaRPr>
          </a:p>
        </p:txBody>
      </p:sp>
      <p:sp>
        <p:nvSpPr>
          <p:cNvPr id="2" name="Content Placeholder 2">
            <a:extLst>
              <a:ext uri="{FF2B5EF4-FFF2-40B4-BE49-F238E27FC236}">
                <a16:creationId xmlns:a16="http://schemas.microsoft.com/office/drawing/2014/main" id="{9487DA33-3D5F-BA6F-B592-CB7C558FD94C}"/>
              </a:ext>
            </a:extLst>
          </p:cNvPr>
          <p:cNvSpPr txBox="1">
            <a:spLocks/>
          </p:cNvSpPr>
          <p:nvPr/>
        </p:nvSpPr>
        <p:spPr>
          <a:xfrm>
            <a:off x="1017675" y="1700466"/>
            <a:ext cx="10423211" cy="4190972"/>
          </a:xfrm>
          <a:prstGeom prst="rect">
            <a:avLst/>
          </a:prstGeom>
          <a:ln>
            <a:noFill/>
          </a:ln>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a:latin typeface="Calibri"/>
                <a:ea typeface="Calibri"/>
                <a:cs typeface="Times New Roman"/>
              </a:rPr>
              <a:t>The intent of the Stream Health Outcome is to improve</a:t>
            </a:r>
            <a:r>
              <a:rPr lang="en-US" sz="2400" b="1">
                <a:latin typeface="Calibri"/>
                <a:ea typeface="Calibri"/>
                <a:cs typeface="Times New Roman"/>
              </a:rPr>
              <a:t> the ecological integrity of streams.</a:t>
            </a:r>
            <a:r>
              <a:rPr lang="en-US" b="1">
                <a:latin typeface="Calibri"/>
                <a:ea typeface="Calibri"/>
                <a:cs typeface="Times New Roman"/>
              </a:rPr>
              <a:t>  The intent of the Healthy Watersheds Outcome is to sustain</a:t>
            </a:r>
            <a:r>
              <a:rPr lang="en-US" sz="2400" b="1">
                <a:latin typeface="Calibri"/>
                <a:ea typeface="Calibri"/>
                <a:cs typeface="Times New Roman"/>
              </a:rPr>
              <a:t> those improvements and </a:t>
            </a:r>
            <a:r>
              <a:rPr lang="en-US" b="1">
                <a:latin typeface="Calibri"/>
                <a:ea typeface="Calibri"/>
                <a:cs typeface="Times New Roman"/>
              </a:rPr>
              <a:t>maintain the condition of currently healthy streams.</a:t>
            </a:r>
            <a:endParaRPr lang="en-US" b="1">
              <a:latin typeface="Calibri" panose="020F0502020204030204" pitchFamily="34" charset="0"/>
              <a:ea typeface="Calibri" panose="020F0502020204030204" pitchFamily="34" charset="0"/>
              <a:cs typeface="Times New Roman" panose="02020603050405020304" pitchFamily="18" charset="0"/>
            </a:endParaRPr>
          </a:p>
          <a:p>
            <a:pPr algn="l"/>
            <a:endParaRPr lang="en-US" b="1">
              <a:latin typeface="Calibri"/>
              <a:ea typeface="Calibri"/>
              <a:cs typeface="Times New Roman"/>
            </a:endParaRPr>
          </a:p>
          <a:p>
            <a:pPr marL="342900" indent="-342900" algn="l">
              <a:buFont typeface="Arial" panose="020B0604020202020204" pitchFamily="34" charset="0"/>
              <a:buChar char="•"/>
            </a:pPr>
            <a:r>
              <a:rPr lang="en-US" b="1">
                <a:latin typeface="Calibri"/>
                <a:ea typeface="Calibri"/>
                <a:cs typeface="Times New Roman"/>
              </a:rPr>
              <a:t>Revise the scope of the healthy watersheds outcome to include all healthy streams and their watersheds in the Bay basin (not just State-Identified Healthy Watersheds).</a:t>
            </a:r>
          </a:p>
          <a:p>
            <a:pPr marL="342900" indent="-342900" algn="l">
              <a:buFont typeface="Arial,Sans-Serif" panose="020B0604020202020204" pitchFamily="34" charset="0"/>
              <a:buChar char="•"/>
            </a:pPr>
            <a:r>
              <a:rPr lang="en-US" b="1">
                <a:latin typeface="Calibri"/>
                <a:ea typeface="Calibri"/>
                <a:cs typeface="Calibri"/>
              </a:rPr>
              <a:t>Align stream and watershed health outcomes, data, science, policies, and management.</a:t>
            </a:r>
            <a:endParaRPr lang="en-US">
              <a:latin typeface="Calibri"/>
              <a:ea typeface="Calibri"/>
              <a:cs typeface="Calibri"/>
            </a:endParaRPr>
          </a:p>
          <a:p>
            <a:pPr marL="342900" indent="-342900" algn="l">
              <a:buFont typeface="Arial" panose="020B0604020202020204" pitchFamily="34" charset="0"/>
              <a:buChar char="•"/>
            </a:pPr>
            <a:r>
              <a:rPr lang="en-US" b="1">
                <a:latin typeface="Calibri"/>
                <a:ea typeface="Calibri"/>
                <a:cs typeface="Times New Roman"/>
              </a:rPr>
              <a:t>Align CBP support activities for local land use planning and land conservation efforts.</a:t>
            </a:r>
            <a:endParaRPr lang="en-US">
              <a:ea typeface="Calibri"/>
              <a:cs typeface="Calibri"/>
            </a:endParaRPr>
          </a:p>
          <a:p>
            <a:pPr marL="342900" indent="-342900" algn="l">
              <a:buFont typeface="Arial" panose="020B0604020202020204" pitchFamily="34" charset="0"/>
              <a:buChar char="•"/>
            </a:pPr>
            <a:endParaRPr lang="en-US"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88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739039"/>
            <a:ext cx="12192000" cy="1118961"/>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946BA3-AA47-D93B-6D67-F8C357201FCB}"/>
              </a:ext>
            </a:extLst>
          </p:cNvPr>
          <p:cNvSpPr txBox="1"/>
          <p:nvPr/>
        </p:nvSpPr>
        <p:spPr>
          <a:xfrm>
            <a:off x="2663845" y="82427"/>
            <a:ext cx="6864380" cy="1077218"/>
          </a:xfrm>
          <a:prstGeom prst="rect">
            <a:avLst/>
          </a:prstGeom>
          <a:noFill/>
        </p:spPr>
        <p:txBody>
          <a:bodyPr wrap="none" lIns="91440" tIns="45720" rIns="91440" bIns="45720" rtlCol="0" anchor="t">
            <a:spAutoFit/>
          </a:bodyPr>
          <a:lstStyle/>
          <a:p>
            <a:pPr algn="ctr"/>
            <a:r>
              <a:rPr lang="en-US" sz="3200" b="1">
                <a:solidFill>
                  <a:schemeClr val="bg1"/>
                </a:solidFill>
              </a:rPr>
              <a:t>Management Board Ask #2:</a:t>
            </a:r>
          </a:p>
          <a:p>
            <a:pPr algn="ctr"/>
            <a:r>
              <a:rPr lang="en-US" sz="3200" b="1">
                <a:solidFill>
                  <a:schemeClr val="bg1"/>
                </a:solidFill>
              </a:rPr>
              <a:t>Support the tracking of protected lands</a:t>
            </a:r>
            <a:endParaRPr lang="en-US" u="sng">
              <a:solidFill>
                <a:schemeClr val="bg1"/>
              </a:solidFill>
            </a:endParaRPr>
          </a:p>
        </p:txBody>
      </p:sp>
      <p:sp>
        <p:nvSpPr>
          <p:cNvPr id="2" name="Content Placeholder 2">
            <a:extLst>
              <a:ext uri="{FF2B5EF4-FFF2-40B4-BE49-F238E27FC236}">
                <a16:creationId xmlns:a16="http://schemas.microsoft.com/office/drawing/2014/main" id="{9487DA33-3D5F-BA6F-B592-CB7C558FD94C}"/>
              </a:ext>
            </a:extLst>
          </p:cNvPr>
          <p:cNvSpPr txBox="1">
            <a:spLocks/>
          </p:cNvSpPr>
          <p:nvPr/>
        </p:nvSpPr>
        <p:spPr>
          <a:xfrm>
            <a:off x="1017675" y="1289230"/>
            <a:ext cx="10422744" cy="5943600"/>
          </a:xfrm>
          <a:prstGeom prst="rect">
            <a:avLst/>
          </a:prstGeom>
          <a:ln>
            <a:noFill/>
          </a:ln>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Arial" panose="020B0604020202020204" pitchFamily="34" charset="0"/>
              <a:buChar char="•"/>
            </a:pPr>
            <a:r>
              <a:rPr lang="en-US" b="1" dirty="0">
                <a:latin typeface="Calibri"/>
                <a:ea typeface="Calibri"/>
                <a:cs typeface="Times New Roman"/>
              </a:rPr>
              <a:t> For the 2022 protected lands data, </a:t>
            </a:r>
            <a:r>
              <a:rPr lang="en-US" b="1" dirty="0">
                <a:solidFill>
                  <a:srgbClr val="C00000"/>
                </a:solidFill>
                <a:latin typeface="Calibri"/>
                <a:ea typeface="Calibri"/>
                <a:cs typeface="Times New Roman"/>
              </a:rPr>
              <a:t>only 62% of the records (by area- 7.14 million acres) have valid "date-of-establishment" field values</a:t>
            </a:r>
            <a:r>
              <a:rPr lang="en-US" b="1" dirty="0">
                <a:latin typeface="Calibri"/>
                <a:ea typeface="Calibri"/>
                <a:cs typeface="Times New Roman"/>
              </a:rPr>
              <a:t>.  For the remaining 38% of the records (2.97 million acres), we don't know when they were protected!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endParaRPr lang="en-US" b="1">
              <a:latin typeface="Calibri"/>
              <a:ea typeface="Calibri"/>
              <a:cs typeface="Times New Roman"/>
            </a:endParaRPr>
          </a:p>
          <a:p>
            <a:pPr algn="l">
              <a:buFont typeface="Arial" panose="020B0604020202020204" pitchFamily="34" charset="0"/>
              <a:buChar char="•"/>
            </a:pPr>
            <a:r>
              <a:rPr lang="en-US" b="1" dirty="0">
                <a:latin typeface="Calibri"/>
                <a:ea typeface="Calibri"/>
                <a:cs typeface="Times New Roman"/>
              </a:rPr>
              <a:t> For the 62% valid records, 764,000 acres were protected after 2010.  The outstanding records represent 4x this area.  Therefore, our progress towards land protection goals is uncertain. </a:t>
            </a:r>
          </a:p>
          <a:p>
            <a:pPr algn="l">
              <a:buFont typeface="Arial" panose="020B0604020202020204" pitchFamily="34" charset="0"/>
              <a:buChar char="•"/>
            </a:pPr>
            <a:endParaRPr lang="en-US" b="1">
              <a:latin typeface="Calibri"/>
              <a:ea typeface="Calibri"/>
              <a:cs typeface="Times New Roman"/>
            </a:endParaRPr>
          </a:p>
          <a:p>
            <a:pPr algn="l">
              <a:buFont typeface="Arial" panose="020B0604020202020204" pitchFamily="34" charset="0"/>
              <a:buChar char="•"/>
            </a:pPr>
            <a:r>
              <a:rPr lang="en-US" b="1" dirty="0">
                <a:latin typeface="Calibri"/>
                <a:ea typeface="Calibri"/>
                <a:cs typeface="Times New Roman"/>
              </a:rPr>
              <a:t> M</a:t>
            </a:r>
            <a:r>
              <a:rPr lang="en-US" b="1" dirty="0">
                <a:latin typeface="Calibri"/>
                <a:ea typeface="Calibri"/>
                <a:cs typeface="Calibri"/>
              </a:rPr>
              <a:t>ost protected lands lacking a valid date field are owned by </a:t>
            </a:r>
            <a:r>
              <a:rPr lang="en-US" b="1" dirty="0">
                <a:latin typeface="Calibri"/>
                <a:ea typeface="Calibri"/>
                <a:cs typeface="Times New Roman"/>
              </a:rPr>
              <a:t>Federal or State agencies. These lands are mostly in Maryland, Virginia, West Virginia, and New York. </a:t>
            </a:r>
            <a:endParaRPr lang="en-US" b="1" dirty="0">
              <a:ea typeface="Calibri"/>
              <a:cs typeface="Times New Roman"/>
            </a:endParaRPr>
          </a:p>
        </p:txBody>
      </p:sp>
    </p:spTree>
    <p:extLst>
      <p:ext uri="{BB962C8B-B14F-4D97-AF65-F5344CB8AC3E}">
        <p14:creationId xmlns:p14="http://schemas.microsoft.com/office/powerpoint/2010/main" val="3501123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state of missouri&#10;&#10;Description automatically generated">
            <a:extLst>
              <a:ext uri="{FF2B5EF4-FFF2-40B4-BE49-F238E27FC236}">
                <a16:creationId xmlns:a16="http://schemas.microsoft.com/office/drawing/2014/main" id="{7B46C63E-5568-17CE-4BA6-6EE3421D7A0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A4EDD1F-D837-59C2-2E42-DA6030DCC737}"/>
              </a:ext>
            </a:extLst>
          </p:cNvPr>
          <p:cNvSpPr txBox="1"/>
          <p:nvPr/>
        </p:nvSpPr>
        <p:spPr>
          <a:xfrm>
            <a:off x="8933543" y="62846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Joshua </a:t>
            </a:r>
            <a:r>
              <a:rPr lang="en-US" err="1"/>
              <a:t>VanBrakle</a:t>
            </a:r>
            <a:r>
              <a:rPr lang="en-US"/>
              <a:t>, PA-DCNR</a:t>
            </a:r>
            <a:endParaRPr lang="en-US">
              <a:ea typeface="Calibri"/>
              <a:cs typeface="Calibri"/>
            </a:endParaRPr>
          </a:p>
        </p:txBody>
      </p:sp>
    </p:spTree>
    <p:extLst>
      <p:ext uri="{BB962C8B-B14F-4D97-AF65-F5344CB8AC3E}">
        <p14:creationId xmlns:p14="http://schemas.microsoft.com/office/powerpoint/2010/main" val="330078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763229"/>
            <a:ext cx="12192000" cy="1094771"/>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946BA3-AA47-D93B-6D67-F8C357201FCB}"/>
              </a:ext>
            </a:extLst>
          </p:cNvPr>
          <p:cNvSpPr txBox="1"/>
          <p:nvPr/>
        </p:nvSpPr>
        <p:spPr>
          <a:xfrm>
            <a:off x="2632071" y="82427"/>
            <a:ext cx="6927922" cy="1077218"/>
          </a:xfrm>
          <a:prstGeom prst="rect">
            <a:avLst/>
          </a:prstGeom>
          <a:noFill/>
        </p:spPr>
        <p:txBody>
          <a:bodyPr wrap="none" lIns="91440" tIns="45720" rIns="91440" bIns="45720" rtlCol="0" anchor="t">
            <a:spAutoFit/>
          </a:bodyPr>
          <a:lstStyle/>
          <a:p>
            <a:pPr algn="ctr"/>
            <a:r>
              <a:rPr lang="en-US" sz="3200" b="1">
                <a:solidFill>
                  <a:schemeClr val="bg1"/>
                </a:solidFill>
              </a:rPr>
              <a:t>Management Board Ask #3:</a:t>
            </a:r>
          </a:p>
          <a:p>
            <a:pPr algn="ctr"/>
            <a:r>
              <a:rPr lang="en-US" sz="3200" b="1">
                <a:solidFill>
                  <a:schemeClr val="bg1"/>
                </a:solidFill>
              </a:rPr>
              <a:t>Support the new CBP </a:t>
            </a:r>
            <a:r>
              <a:rPr lang="en-US" sz="3200" b="1" u="sng">
                <a:solidFill>
                  <a:schemeClr val="bg1"/>
                </a:solidFill>
              </a:rPr>
              <a:t>Land Use Strategy</a:t>
            </a:r>
            <a:endParaRPr lang="en-US" u="sng">
              <a:solidFill>
                <a:schemeClr val="bg1"/>
              </a:solidFill>
            </a:endParaRPr>
          </a:p>
        </p:txBody>
      </p:sp>
      <p:sp>
        <p:nvSpPr>
          <p:cNvPr id="2" name="Content Placeholder 2">
            <a:extLst>
              <a:ext uri="{FF2B5EF4-FFF2-40B4-BE49-F238E27FC236}">
                <a16:creationId xmlns:a16="http://schemas.microsoft.com/office/drawing/2014/main" id="{9487DA33-3D5F-BA6F-B592-CB7C558FD94C}"/>
              </a:ext>
            </a:extLst>
          </p:cNvPr>
          <p:cNvSpPr txBox="1">
            <a:spLocks/>
          </p:cNvSpPr>
          <p:nvPr/>
        </p:nvSpPr>
        <p:spPr>
          <a:xfrm>
            <a:off x="1017675" y="1192468"/>
            <a:ext cx="10519506" cy="5943600"/>
          </a:xfrm>
          <a:prstGeom prst="rect">
            <a:avLst/>
          </a:prstGeom>
          <a:ln>
            <a:noFill/>
          </a:ln>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Arial" panose="020B0604020202020204" pitchFamily="34" charset="0"/>
              <a:buChar char="•"/>
            </a:pPr>
            <a:r>
              <a:rPr lang="en-US" b="1">
                <a:latin typeface="Calibri"/>
                <a:ea typeface="Calibri"/>
                <a:cs typeface="Times New Roman"/>
              </a:rPr>
              <a:t> The importance of planning and conservation to maintain healthy streams and watersheds and to sustain restoration progress in the face of population growth and associated changes in land use (and climate) has been a primary concern of the CBP Partners since its inception.  </a:t>
            </a:r>
            <a:endParaRPr lang="en-US" b="1">
              <a:latin typeface="Calibri"/>
              <a:ea typeface="Calibri"/>
              <a:cs typeface="Times New Roman" panose="02020603050405020304" pitchFamily="18" charset="0"/>
            </a:endParaRPr>
          </a:p>
          <a:p>
            <a:pPr algn="l">
              <a:buFont typeface="Arial" panose="020B0604020202020204" pitchFamily="34" charset="0"/>
              <a:buChar char="•"/>
            </a:pPr>
            <a:endParaRPr lang="en-US" b="1">
              <a:latin typeface="Calibri" panose="020F050202020403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r>
              <a:rPr lang="en-US" b="1">
                <a:latin typeface="Calibri"/>
                <a:ea typeface="Calibri"/>
                <a:cs typeface="Times New Roman"/>
              </a:rPr>
              <a:t> Over the past 40 years, the CBP has struggled to define a value-added role in planning and conservation because both are activities largely governed by local governments or NGO’s.</a:t>
            </a:r>
          </a:p>
          <a:p>
            <a:pPr algn="l">
              <a:buFont typeface="Arial" panose="020B0604020202020204" pitchFamily="34" charset="0"/>
              <a:buChar char="•"/>
            </a:pPr>
            <a:endParaRPr lang="en-US" b="1">
              <a:latin typeface="Calibri" panose="020F050202020403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r>
              <a:rPr lang="en-US" b="1">
                <a:latin typeface="Calibri"/>
                <a:ea typeface="Calibri"/>
                <a:cs typeface="Times New Roman"/>
              </a:rPr>
              <a:t> The proposed new Land Use Strategy, endorsed by the Land Use Workgroup and presented to the WQGIT and HWGIT, provides guidance on how the CBP can be more supportive and effective in promoting more sound land use decisions. </a:t>
            </a:r>
            <a:endParaRPr lang="en-US">
              <a:ea typeface="Calibri"/>
            </a:endParaRPr>
          </a:p>
        </p:txBody>
      </p:sp>
    </p:spTree>
    <p:extLst>
      <p:ext uri="{BB962C8B-B14F-4D97-AF65-F5344CB8AC3E}">
        <p14:creationId xmlns:p14="http://schemas.microsoft.com/office/powerpoint/2010/main" val="126869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076825"/>
            <a:ext cx="12192000" cy="1781175"/>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946BA3-AA47-D93B-6D67-F8C357201FCB}"/>
              </a:ext>
            </a:extLst>
          </p:cNvPr>
          <p:cNvSpPr txBox="1"/>
          <p:nvPr/>
        </p:nvSpPr>
        <p:spPr>
          <a:xfrm>
            <a:off x="3781502" y="251760"/>
            <a:ext cx="4629023" cy="1077218"/>
          </a:xfrm>
          <a:prstGeom prst="rect">
            <a:avLst/>
          </a:prstGeom>
          <a:noFill/>
        </p:spPr>
        <p:txBody>
          <a:bodyPr wrap="none" lIns="91440" tIns="45720" rIns="91440" bIns="45720" rtlCol="0" anchor="t">
            <a:spAutoFit/>
          </a:bodyPr>
          <a:lstStyle/>
          <a:p>
            <a:pPr algn="ctr"/>
            <a:r>
              <a:rPr lang="en-US" sz="3200" b="1">
                <a:solidFill>
                  <a:schemeClr val="bg1"/>
                </a:solidFill>
              </a:rPr>
              <a:t>Healthy Watersheds 2024 </a:t>
            </a:r>
            <a:endParaRPr lang="en-US">
              <a:solidFill>
                <a:schemeClr val="bg1"/>
              </a:solidFill>
            </a:endParaRPr>
          </a:p>
          <a:p>
            <a:pPr algn="ctr"/>
            <a:r>
              <a:rPr lang="en-US" sz="3200" b="1">
                <a:solidFill>
                  <a:schemeClr val="bg1"/>
                </a:solidFill>
              </a:rPr>
              <a:t>Presentation Outline  </a:t>
            </a:r>
            <a:endParaRPr lang="en-US">
              <a:solidFill>
                <a:schemeClr val="bg1"/>
              </a:solidFill>
            </a:endParaRPr>
          </a:p>
        </p:txBody>
      </p:sp>
      <p:sp>
        <p:nvSpPr>
          <p:cNvPr id="2" name="TextBox 1">
            <a:extLst>
              <a:ext uri="{FF2B5EF4-FFF2-40B4-BE49-F238E27FC236}">
                <a16:creationId xmlns:a16="http://schemas.microsoft.com/office/drawing/2014/main" id="{BA9499B6-7DAA-75FF-EC95-33A0C009BC1A}"/>
              </a:ext>
            </a:extLst>
          </p:cNvPr>
          <p:cNvSpPr txBox="1"/>
          <p:nvPr/>
        </p:nvSpPr>
        <p:spPr>
          <a:xfrm>
            <a:off x="628651" y="1496483"/>
            <a:ext cx="1092411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800">
                <a:cs typeface="Arial"/>
              </a:rPr>
              <a:t>HWGIT Goals and Strategies</a:t>
            </a:r>
            <a:endParaRPr lang="en-US">
              <a:ea typeface="Calibri" panose="020F0502020204030204"/>
              <a:cs typeface="Calibri" panose="020F0502020204030204"/>
            </a:endParaRPr>
          </a:p>
          <a:p>
            <a:pPr marL="228600" indent="-228600">
              <a:buFont typeface=""/>
              <a:buChar char="•"/>
            </a:pPr>
            <a:r>
              <a:rPr lang="en-US" sz="2800">
                <a:cs typeface="Arial"/>
              </a:rPr>
              <a:t>Accomplishments ​</a:t>
            </a:r>
            <a:endParaRPr lang="en-US" sz="2800">
              <a:ea typeface="Calibri"/>
              <a:cs typeface="Arial"/>
            </a:endParaRPr>
          </a:p>
          <a:p>
            <a:pPr marL="228600" indent="-228600">
              <a:buFont typeface=""/>
              <a:buChar char="•"/>
            </a:pPr>
            <a:r>
              <a:rPr lang="en-US" sz="2800">
                <a:cs typeface="Arial"/>
              </a:rPr>
              <a:t>Status</a:t>
            </a:r>
          </a:p>
          <a:p>
            <a:pPr marL="228600" indent="-228600">
              <a:buFont typeface=""/>
              <a:buChar char="•"/>
            </a:pPr>
            <a:r>
              <a:rPr lang="en-US" sz="2800">
                <a:cs typeface="Arial"/>
              </a:rPr>
              <a:t>Challenges ​</a:t>
            </a:r>
            <a:endParaRPr lang="en-US" sz="2800">
              <a:ea typeface="Calibri" panose="020F0502020204030204"/>
              <a:cs typeface="Arial"/>
            </a:endParaRPr>
          </a:p>
          <a:p>
            <a:pPr marL="228600" indent="-228600">
              <a:buFont typeface=""/>
              <a:buChar char="•"/>
            </a:pPr>
            <a:r>
              <a:rPr lang="en-US" sz="2800">
                <a:cs typeface="Arial"/>
              </a:rPr>
              <a:t>Alignment with other outcomes, goal teams, and workgroups</a:t>
            </a:r>
            <a:endParaRPr lang="en-US" sz="2800">
              <a:ea typeface="Calibri" panose="020F0502020204030204"/>
              <a:cs typeface="Arial"/>
            </a:endParaRPr>
          </a:p>
          <a:p>
            <a:pPr marL="228600" indent="-228600">
              <a:buFont typeface=""/>
              <a:buChar char="•"/>
            </a:pPr>
            <a:r>
              <a:rPr lang="en-US" sz="2800">
                <a:cs typeface="Arial"/>
              </a:rPr>
              <a:t>Future Directions</a:t>
            </a:r>
            <a:endParaRPr lang="en-US" sz="2800">
              <a:ea typeface="Calibri"/>
              <a:cs typeface="Arial"/>
            </a:endParaRPr>
          </a:p>
          <a:p>
            <a:pPr marL="228600" indent="-228600">
              <a:buFont typeface=""/>
              <a:buChar char="•"/>
            </a:pPr>
            <a:r>
              <a:rPr lang="en-US" sz="2800">
                <a:cs typeface="Arial"/>
              </a:rPr>
              <a:t>Management Board Support</a:t>
            </a:r>
            <a:endParaRPr lang="en-US" sz="2800">
              <a:ea typeface="Calibri" panose="020F0502020204030204"/>
              <a:cs typeface="Arial"/>
            </a:endParaRPr>
          </a:p>
        </p:txBody>
      </p:sp>
    </p:spTree>
    <p:extLst>
      <p:ext uri="{BB962C8B-B14F-4D97-AF65-F5344CB8AC3E}">
        <p14:creationId xmlns:p14="http://schemas.microsoft.com/office/powerpoint/2010/main" val="242641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3" name="Isosceles Triangle 22">
            <a:extLst>
              <a:ext uri="{FF2B5EF4-FFF2-40B4-BE49-F238E27FC236}">
                <a16:creationId xmlns:a16="http://schemas.microsoft.com/office/drawing/2014/main" id="{43960DC4-1069-1559-6B17-5566618F884C}"/>
              </a:ext>
            </a:extLst>
          </p:cNvPr>
          <p:cNvSpPr/>
          <p:nvPr/>
        </p:nvSpPr>
        <p:spPr>
          <a:xfrm rot="10800000">
            <a:off x="-1" y="3198322"/>
            <a:ext cx="12191999" cy="2073161"/>
          </a:xfrm>
          <a:prstGeom prst="triangle">
            <a:avLst/>
          </a:prstGeom>
          <a:gradFill flip="none" rotWithShape="1">
            <a:gsLst>
              <a:gs pos="63000">
                <a:srgbClr val="FFC000"/>
              </a:gs>
              <a:gs pos="0">
                <a:srgbClr val="C00000"/>
              </a:gs>
              <a:gs pos="100000">
                <a:srgbClr val="FFFF00"/>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21">
            <a:extLst>
              <a:ext uri="{FF2B5EF4-FFF2-40B4-BE49-F238E27FC236}">
                <a16:creationId xmlns:a16="http://schemas.microsoft.com/office/drawing/2014/main" id="{425517DF-F07C-E701-1DC9-FB2B97D356AE}"/>
              </a:ext>
            </a:extLst>
          </p:cNvPr>
          <p:cNvSpPr/>
          <p:nvPr/>
        </p:nvSpPr>
        <p:spPr>
          <a:xfrm>
            <a:off x="0" y="5076825"/>
            <a:ext cx="12192000" cy="1781175"/>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Cloud 4">
            <a:extLst>
              <a:ext uri="{FF2B5EF4-FFF2-40B4-BE49-F238E27FC236}">
                <a16:creationId xmlns:a16="http://schemas.microsoft.com/office/drawing/2014/main" id="{A3A3466E-927C-CAB5-98F5-2DA09AC09732}"/>
              </a:ext>
            </a:extLst>
          </p:cNvPr>
          <p:cNvSpPr/>
          <p:nvPr/>
        </p:nvSpPr>
        <p:spPr>
          <a:xfrm>
            <a:off x="8143740" y="931070"/>
            <a:ext cx="4034872" cy="1909203"/>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rPr>
              <a:t>NPDES, Stormwater, and 319 programs </a:t>
            </a:r>
          </a:p>
          <a:p>
            <a:pPr algn="ctr"/>
            <a:r>
              <a:rPr lang="en-US" sz="2000" b="1">
                <a:solidFill>
                  <a:schemeClr val="tx1"/>
                </a:solidFill>
              </a:rPr>
              <a:t>(State and Local Gov'ts)</a:t>
            </a:r>
            <a:endParaRPr lang="en-US" sz="2000" b="1">
              <a:solidFill>
                <a:schemeClr val="tx1"/>
              </a:solidFill>
              <a:ea typeface="Calibri"/>
              <a:cs typeface="Calibri"/>
            </a:endParaRPr>
          </a:p>
        </p:txBody>
      </p:sp>
      <p:sp>
        <p:nvSpPr>
          <p:cNvPr id="6" name="Cloud 5">
            <a:extLst>
              <a:ext uri="{FF2B5EF4-FFF2-40B4-BE49-F238E27FC236}">
                <a16:creationId xmlns:a16="http://schemas.microsoft.com/office/drawing/2014/main" id="{7385DB34-8743-7CAE-0E20-34E4CC24931B}"/>
              </a:ext>
            </a:extLst>
          </p:cNvPr>
          <p:cNvSpPr/>
          <p:nvPr/>
        </p:nvSpPr>
        <p:spPr>
          <a:xfrm>
            <a:off x="4023921" y="1184648"/>
            <a:ext cx="4046967" cy="1586611"/>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Land Use and Green Infrastructure Planning</a:t>
            </a:r>
          </a:p>
          <a:p>
            <a:pPr algn="ctr"/>
            <a:r>
              <a:rPr lang="en-US" sz="2000" b="1">
                <a:solidFill>
                  <a:schemeClr val="tx1"/>
                </a:solidFill>
              </a:rPr>
              <a:t>(Local Governments)</a:t>
            </a:r>
          </a:p>
        </p:txBody>
      </p:sp>
      <p:sp>
        <p:nvSpPr>
          <p:cNvPr id="10" name="Cloud 9">
            <a:extLst>
              <a:ext uri="{FF2B5EF4-FFF2-40B4-BE49-F238E27FC236}">
                <a16:creationId xmlns:a16="http://schemas.microsoft.com/office/drawing/2014/main" id="{5EBB5B65-9A2A-8AC7-EA9F-EE049DB81BE3}"/>
              </a:ext>
            </a:extLst>
          </p:cNvPr>
          <p:cNvSpPr/>
          <p:nvPr/>
        </p:nvSpPr>
        <p:spPr>
          <a:xfrm>
            <a:off x="50998" y="1219794"/>
            <a:ext cx="3797786" cy="1588406"/>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Land Conservation</a:t>
            </a:r>
          </a:p>
          <a:p>
            <a:pPr algn="ctr"/>
            <a:r>
              <a:rPr lang="en-US" sz="2000" b="1">
                <a:solidFill>
                  <a:schemeClr val="tx1"/>
                </a:solidFill>
              </a:rPr>
              <a:t>(NGO’s, States, Feds)</a:t>
            </a:r>
          </a:p>
        </p:txBody>
      </p:sp>
      <p:sp>
        <p:nvSpPr>
          <p:cNvPr id="16" name="TextBox 15">
            <a:extLst>
              <a:ext uri="{FF2B5EF4-FFF2-40B4-BE49-F238E27FC236}">
                <a16:creationId xmlns:a16="http://schemas.microsoft.com/office/drawing/2014/main" id="{03946BA3-AA47-D93B-6D67-F8C357201FCB}"/>
              </a:ext>
            </a:extLst>
          </p:cNvPr>
          <p:cNvSpPr txBox="1"/>
          <p:nvPr/>
        </p:nvSpPr>
        <p:spPr>
          <a:xfrm>
            <a:off x="2713667" y="172024"/>
            <a:ext cx="6764672" cy="584775"/>
          </a:xfrm>
          <a:prstGeom prst="rect">
            <a:avLst/>
          </a:prstGeom>
          <a:noFill/>
        </p:spPr>
        <p:txBody>
          <a:bodyPr wrap="none" rtlCol="0">
            <a:spAutoFit/>
          </a:bodyPr>
          <a:lstStyle/>
          <a:p>
            <a:pPr algn="ctr"/>
            <a:r>
              <a:rPr lang="en-US" sz="3200" b="1">
                <a:solidFill>
                  <a:schemeClr val="bg1"/>
                </a:solidFill>
              </a:rPr>
              <a:t>Healthy Watersheds Outcome Strategy</a:t>
            </a:r>
          </a:p>
        </p:txBody>
      </p:sp>
      <p:sp>
        <p:nvSpPr>
          <p:cNvPr id="18" name="TextBox 17">
            <a:extLst>
              <a:ext uri="{FF2B5EF4-FFF2-40B4-BE49-F238E27FC236}">
                <a16:creationId xmlns:a16="http://schemas.microsoft.com/office/drawing/2014/main" id="{9213B3CA-B9F6-A850-C8C0-AC8A8808E05F}"/>
              </a:ext>
            </a:extLst>
          </p:cNvPr>
          <p:cNvSpPr txBox="1"/>
          <p:nvPr/>
        </p:nvSpPr>
        <p:spPr>
          <a:xfrm>
            <a:off x="2112218" y="2840878"/>
            <a:ext cx="957443" cy="400110"/>
          </a:xfrm>
          <a:prstGeom prst="rect">
            <a:avLst/>
          </a:prstGeom>
          <a:noFill/>
        </p:spPr>
        <p:txBody>
          <a:bodyPr wrap="none" rtlCol="0">
            <a:spAutoFit/>
          </a:bodyPr>
          <a:lstStyle/>
          <a:p>
            <a:pPr algn="ctr"/>
            <a:r>
              <a:rPr lang="en-US" sz="2000" b="1"/>
              <a:t>Protect</a:t>
            </a:r>
          </a:p>
        </p:txBody>
      </p:sp>
      <p:sp>
        <p:nvSpPr>
          <p:cNvPr id="19" name="TextBox 18">
            <a:extLst>
              <a:ext uri="{FF2B5EF4-FFF2-40B4-BE49-F238E27FC236}">
                <a16:creationId xmlns:a16="http://schemas.microsoft.com/office/drawing/2014/main" id="{ABE9F379-A0BF-06DB-3C6E-DD20C45E370D}"/>
              </a:ext>
            </a:extLst>
          </p:cNvPr>
          <p:cNvSpPr txBox="1"/>
          <p:nvPr/>
        </p:nvSpPr>
        <p:spPr>
          <a:xfrm>
            <a:off x="5567544" y="2779797"/>
            <a:ext cx="1010919" cy="400110"/>
          </a:xfrm>
          <a:prstGeom prst="rect">
            <a:avLst/>
          </a:prstGeom>
          <a:noFill/>
        </p:spPr>
        <p:txBody>
          <a:bodyPr wrap="none" rtlCol="0">
            <a:spAutoFit/>
          </a:bodyPr>
          <a:lstStyle/>
          <a:p>
            <a:pPr algn="ctr"/>
            <a:r>
              <a:rPr lang="en-US" sz="2000" b="1"/>
              <a:t>Prevent</a:t>
            </a:r>
          </a:p>
        </p:txBody>
      </p:sp>
      <p:sp>
        <p:nvSpPr>
          <p:cNvPr id="20" name="TextBox 19">
            <a:extLst>
              <a:ext uri="{FF2B5EF4-FFF2-40B4-BE49-F238E27FC236}">
                <a16:creationId xmlns:a16="http://schemas.microsoft.com/office/drawing/2014/main" id="{EABEB13C-33A5-FD7F-7595-05735CB2BFE6}"/>
              </a:ext>
            </a:extLst>
          </p:cNvPr>
          <p:cNvSpPr txBox="1"/>
          <p:nvPr/>
        </p:nvSpPr>
        <p:spPr>
          <a:xfrm>
            <a:off x="8871753" y="2830718"/>
            <a:ext cx="2012795" cy="400110"/>
          </a:xfrm>
          <a:prstGeom prst="rect">
            <a:avLst/>
          </a:prstGeom>
          <a:noFill/>
        </p:spPr>
        <p:txBody>
          <a:bodyPr wrap="none" lIns="91440" tIns="45720" rIns="91440" bIns="45720" rtlCol="0" anchor="t">
            <a:spAutoFit/>
          </a:bodyPr>
          <a:lstStyle/>
          <a:p>
            <a:pPr algn="ctr"/>
            <a:r>
              <a:rPr lang="en-US" sz="2000" b="1"/>
              <a:t>Permit &amp; Finance</a:t>
            </a:r>
          </a:p>
        </p:txBody>
      </p:sp>
      <p:sp>
        <p:nvSpPr>
          <p:cNvPr id="33" name="TextBox 32">
            <a:extLst>
              <a:ext uri="{FF2B5EF4-FFF2-40B4-BE49-F238E27FC236}">
                <a16:creationId xmlns:a16="http://schemas.microsoft.com/office/drawing/2014/main" id="{10DB5D2D-8145-6CB1-9369-E39CDF4A92BB}"/>
              </a:ext>
            </a:extLst>
          </p:cNvPr>
          <p:cNvSpPr txBox="1"/>
          <p:nvPr/>
        </p:nvSpPr>
        <p:spPr>
          <a:xfrm>
            <a:off x="8549038" y="5721874"/>
            <a:ext cx="3219628" cy="400110"/>
          </a:xfrm>
          <a:prstGeom prst="rect">
            <a:avLst/>
          </a:prstGeom>
          <a:noFill/>
        </p:spPr>
        <p:txBody>
          <a:bodyPr wrap="square" rtlCol="0">
            <a:spAutoFit/>
          </a:bodyPr>
          <a:lstStyle/>
          <a:p>
            <a:pPr algn="ctr"/>
            <a:r>
              <a:rPr lang="en-US" sz="2000" b="1"/>
              <a:t>Capacity Building</a:t>
            </a:r>
          </a:p>
        </p:txBody>
      </p:sp>
      <p:sp>
        <p:nvSpPr>
          <p:cNvPr id="34" name="TextBox 33">
            <a:extLst>
              <a:ext uri="{FF2B5EF4-FFF2-40B4-BE49-F238E27FC236}">
                <a16:creationId xmlns:a16="http://schemas.microsoft.com/office/drawing/2014/main" id="{BF013230-FFE5-A35C-E1D7-52E5FF788759}"/>
              </a:ext>
            </a:extLst>
          </p:cNvPr>
          <p:cNvSpPr txBox="1"/>
          <p:nvPr/>
        </p:nvSpPr>
        <p:spPr>
          <a:xfrm>
            <a:off x="271402" y="5721873"/>
            <a:ext cx="3156313" cy="400110"/>
          </a:xfrm>
          <a:prstGeom prst="rect">
            <a:avLst/>
          </a:prstGeom>
          <a:noFill/>
        </p:spPr>
        <p:txBody>
          <a:bodyPr wrap="none" lIns="91440" tIns="45720" rIns="91440" bIns="45720" rtlCol="0" anchor="t">
            <a:spAutoFit/>
          </a:bodyPr>
          <a:lstStyle/>
          <a:p>
            <a:pPr algn="ctr"/>
            <a:r>
              <a:rPr lang="en-US" sz="2000" b="1"/>
              <a:t>Outreach &amp; Communication</a:t>
            </a:r>
          </a:p>
        </p:txBody>
      </p:sp>
      <p:sp>
        <p:nvSpPr>
          <p:cNvPr id="35" name="TextBox 34">
            <a:extLst>
              <a:ext uri="{FF2B5EF4-FFF2-40B4-BE49-F238E27FC236}">
                <a16:creationId xmlns:a16="http://schemas.microsoft.com/office/drawing/2014/main" id="{17F375A8-919B-13C6-539A-6987CB43DE2B}"/>
              </a:ext>
            </a:extLst>
          </p:cNvPr>
          <p:cNvSpPr txBox="1"/>
          <p:nvPr/>
        </p:nvSpPr>
        <p:spPr>
          <a:xfrm>
            <a:off x="4132200" y="5721873"/>
            <a:ext cx="3733651" cy="400110"/>
          </a:xfrm>
          <a:prstGeom prst="rect">
            <a:avLst/>
          </a:prstGeom>
          <a:noFill/>
        </p:spPr>
        <p:txBody>
          <a:bodyPr wrap="none" lIns="91440" tIns="45720" rIns="91440" bIns="45720" rtlCol="0" anchor="t">
            <a:spAutoFit/>
          </a:bodyPr>
          <a:lstStyle/>
          <a:p>
            <a:pPr algn="ctr"/>
            <a:r>
              <a:rPr lang="en-US" sz="2000" b="1"/>
              <a:t>Science &amp; Data, Planning Support</a:t>
            </a:r>
          </a:p>
        </p:txBody>
      </p:sp>
      <p:cxnSp>
        <p:nvCxnSpPr>
          <p:cNvPr id="43" name="Straight Arrow Connector 42">
            <a:extLst>
              <a:ext uri="{FF2B5EF4-FFF2-40B4-BE49-F238E27FC236}">
                <a16:creationId xmlns:a16="http://schemas.microsoft.com/office/drawing/2014/main" id="{F46C27B7-FB41-FBA6-D92C-DF0AAD003EE9}"/>
              </a:ext>
            </a:extLst>
          </p:cNvPr>
          <p:cNvCxnSpPr>
            <a:cxnSpLocks/>
            <a:stCxn id="27" idx="0"/>
            <a:endCxn id="19" idx="2"/>
          </p:cNvCxnSpPr>
          <p:nvPr/>
        </p:nvCxnSpPr>
        <p:spPr>
          <a:xfrm flipH="1" flipV="1">
            <a:off x="6073004" y="3179907"/>
            <a:ext cx="22997" cy="10771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55E5E63-FE17-4040-FBBC-46F89FD6A682}"/>
              </a:ext>
            </a:extLst>
          </p:cNvPr>
          <p:cNvSpPr txBox="1"/>
          <p:nvPr/>
        </p:nvSpPr>
        <p:spPr>
          <a:xfrm>
            <a:off x="4863323" y="4257102"/>
            <a:ext cx="2465355" cy="707886"/>
          </a:xfrm>
          <a:prstGeom prst="rect">
            <a:avLst/>
          </a:prstGeom>
          <a:noFill/>
        </p:spPr>
        <p:txBody>
          <a:bodyPr wrap="none" rtlCol="0">
            <a:spAutoFit/>
          </a:bodyPr>
          <a:lstStyle/>
          <a:p>
            <a:pPr algn="ctr"/>
            <a:r>
              <a:rPr lang="en-US" sz="2000" b="1"/>
              <a:t>Identify and Monitor </a:t>
            </a:r>
          </a:p>
          <a:p>
            <a:pPr algn="ctr"/>
            <a:r>
              <a:rPr lang="en-US" sz="2000" b="1"/>
              <a:t>Healthy Watersheds</a:t>
            </a:r>
          </a:p>
        </p:txBody>
      </p:sp>
      <p:cxnSp>
        <p:nvCxnSpPr>
          <p:cNvPr id="36" name="Straight Arrow Connector 35">
            <a:extLst>
              <a:ext uri="{FF2B5EF4-FFF2-40B4-BE49-F238E27FC236}">
                <a16:creationId xmlns:a16="http://schemas.microsoft.com/office/drawing/2014/main" id="{A2E94C4E-B2D5-7DF8-3365-E9AFA0CBF78C}"/>
              </a:ext>
            </a:extLst>
          </p:cNvPr>
          <p:cNvCxnSpPr>
            <a:cxnSpLocks/>
            <a:stCxn id="27" idx="0"/>
            <a:endCxn id="20" idx="2"/>
          </p:cNvCxnSpPr>
          <p:nvPr/>
        </p:nvCxnSpPr>
        <p:spPr>
          <a:xfrm flipV="1">
            <a:off x="6096001" y="3230828"/>
            <a:ext cx="3782150" cy="1026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4AA3779-2899-8989-575F-14D00DF8DCF5}"/>
              </a:ext>
            </a:extLst>
          </p:cNvPr>
          <p:cNvCxnSpPr>
            <a:cxnSpLocks/>
            <a:stCxn id="27" idx="0"/>
            <a:endCxn id="18" idx="2"/>
          </p:cNvCxnSpPr>
          <p:nvPr/>
        </p:nvCxnSpPr>
        <p:spPr>
          <a:xfrm flipH="1" flipV="1">
            <a:off x="2590940" y="3240988"/>
            <a:ext cx="3505061" cy="10161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C5F16CF-83F7-183E-34F3-3D63A3DB409E}"/>
              </a:ext>
            </a:extLst>
          </p:cNvPr>
          <p:cNvSpPr txBox="1"/>
          <p:nvPr/>
        </p:nvSpPr>
        <p:spPr>
          <a:xfrm>
            <a:off x="3624704" y="5230607"/>
            <a:ext cx="4896598" cy="523220"/>
          </a:xfrm>
          <a:prstGeom prst="rect">
            <a:avLst/>
          </a:prstGeom>
          <a:noFill/>
        </p:spPr>
        <p:txBody>
          <a:bodyPr wrap="none" rtlCol="0">
            <a:spAutoFit/>
          </a:bodyPr>
          <a:lstStyle/>
          <a:p>
            <a:pPr algn="ctr"/>
            <a:r>
              <a:rPr lang="en-US" sz="2800" b="1">
                <a:solidFill>
                  <a:schemeClr val="bg1"/>
                </a:solidFill>
              </a:rPr>
              <a:t>Role of Healthy Watersheds GIT</a:t>
            </a:r>
          </a:p>
        </p:txBody>
      </p:sp>
      <p:sp>
        <p:nvSpPr>
          <p:cNvPr id="2" name="Oval 1">
            <a:extLst>
              <a:ext uri="{FF2B5EF4-FFF2-40B4-BE49-F238E27FC236}">
                <a16:creationId xmlns:a16="http://schemas.microsoft.com/office/drawing/2014/main" id="{F9BB774F-B22D-C6D6-8B0A-48D89146482D}"/>
              </a:ext>
            </a:extLst>
          </p:cNvPr>
          <p:cNvSpPr/>
          <p:nvPr/>
        </p:nvSpPr>
        <p:spPr>
          <a:xfrm>
            <a:off x="4138659" y="843194"/>
            <a:ext cx="3759154" cy="195577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Oval 2">
            <a:extLst>
              <a:ext uri="{FF2B5EF4-FFF2-40B4-BE49-F238E27FC236}">
                <a16:creationId xmlns:a16="http://schemas.microsoft.com/office/drawing/2014/main" id="{51711D74-CB60-4ADE-0669-4860FCE961EE}"/>
              </a:ext>
            </a:extLst>
          </p:cNvPr>
          <p:cNvSpPr/>
          <p:nvPr/>
        </p:nvSpPr>
        <p:spPr>
          <a:xfrm>
            <a:off x="4426287" y="3618695"/>
            <a:ext cx="3258681" cy="161629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3866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076825"/>
            <a:ext cx="12192000" cy="1781175"/>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946BA3-AA47-D93B-6D67-F8C357201FCB}"/>
              </a:ext>
            </a:extLst>
          </p:cNvPr>
          <p:cNvSpPr txBox="1"/>
          <p:nvPr/>
        </p:nvSpPr>
        <p:spPr>
          <a:xfrm>
            <a:off x="2941525" y="251760"/>
            <a:ext cx="6308971" cy="584775"/>
          </a:xfrm>
          <a:prstGeom prst="rect">
            <a:avLst/>
          </a:prstGeom>
          <a:noFill/>
        </p:spPr>
        <p:txBody>
          <a:bodyPr wrap="none" rtlCol="0">
            <a:spAutoFit/>
          </a:bodyPr>
          <a:lstStyle/>
          <a:p>
            <a:pPr algn="ctr"/>
            <a:r>
              <a:rPr lang="en-US" sz="3200" b="1">
                <a:solidFill>
                  <a:schemeClr val="bg1"/>
                </a:solidFill>
              </a:rPr>
              <a:t>Direct Accomplishments: 2022-2024</a:t>
            </a:r>
          </a:p>
        </p:txBody>
      </p:sp>
      <p:sp>
        <p:nvSpPr>
          <p:cNvPr id="4" name="TextBox 3">
            <a:extLst>
              <a:ext uri="{FF2B5EF4-FFF2-40B4-BE49-F238E27FC236}">
                <a16:creationId xmlns:a16="http://schemas.microsoft.com/office/drawing/2014/main" id="{E6A9790B-85F8-7F99-F0FE-833DE60662B0}"/>
              </a:ext>
            </a:extLst>
          </p:cNvPr>
          <p:cNvSpPr txBox="1"/>
          <p:nvPr/>
        </p:nvSpPr>
        <p:spPr>
          <a:xfrm>
            <a:off x="593232" y="1110020"/>
            <a:ext cx="10718800" cy="2677656"/>
          </a:xfrm>
          <a:prstGeom prst="rect">
            <a:avLst/>
          </a:prstGeom>
          <a:noFill/>
        </p:spPr>
        <p:txBody>
          <a:bodyPr wrap="square">
            <a:spAutoFit/>
          </a:bodyPr>
          <a:lstStyle/>
          <a:p>
            <a:pPr marL="342900" indent="-342900">
              <a:buFont typeface="+mj-lt"/>
              <a:buAutoNum type="arabicPeriod"/>
            </a:pPr>
            <a:r>
              <a:rPr lang="en-US" sz="2400" b="1"/>
              <a:t>Maryland Healthy Watersheds Assessment</a:t>
            </a:r>
          </a:p>
          <a:p>
            <a:pPr marL="342900" indent="-342900">
              <a:buFont typeface="+mj-lt"/>
              <a:buAutoNum type="arabicPeriod"/>
            </a:pPr>
            <a:endParaRPr lang="en-US" sz="2400" b="1"/>
          </a:p>
          <a:p>
            <a:pPr marL="342900" indent="-342900">
              <a:buFont typeface="+mj-lt"/>
              <a:buAutoNum type="arabicPeriod"/>
            </a:pPr>
            <a:r>
              <a:rPr lang="en-US" sz="2400" b="1"/>
              <a:t>Chesapeake Healthy Watersheds Assessment 2.0</a:t>
            </a:r>
          </a:p>
          <a:p>
            <a:pPr marL="342900" indent="-342900">
              <a:buFont typeface="+mj-lt"/>
              <a:buAutoNum type="arabicPeriod"/>
            </a:pPr>
            <a:endParaRPr lang="en-US" sz="2400" b="1"/>
          </a:p>
          <a:p>
            <a:pPr marL="342900" indent="-342900">
              <a:buFont typeface="+mj-lt"/>
              <a:buAutoNum type="arabicPeriod"/>
            </a:pPr>
            <a:r>
              <a:rPr lang="en-US" sz="2400" b="1"/>
              <a:t>Healthy Watersheds Indicator, draft (impervious and protected lands in state-identified healthy watersheds)</a:t>
            </a:r>
          </a:p>
          <a:p>
            <a:pPr marL="342900" indent="-342900">
              <a:buFont typeface="+mj-lt"/>
              <a:buAutoNum type="arabicPeriod"/>
            </a:pPr>
            <a:endParaRPr lang="en-US" sz="2400" b="1"/>
          </a:p>
        </p:txBody>
      </p:sp>
    </p:spTree>
    <p:extLst>
      <p:ext uri="{BB962C8B-B14F-4D97-AF65-F5344CB8AC3E}">
        <p14:creationId xmlns:p14="http://schemas.microsoft.com/office/powerpoint/2010/main" val="48466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076825"/>
            <a:ext cx="12192000" cy="1781175"/>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946BA3-AA47-D93B-6D67-F8C357201FCB}"/>
              </a:ext>
            </a:extLst>
          </p:cNvPr>
          <p:cNvSpPr txBox="1"/>
          <p:nvPr/>
        </p:nvSpPr>
        <p:spPr>
          <a:xfrm>
            <a:off x="1155274" y="251760"/>
            <a:ext cx="9881488" cy="584775"/>
          </a:xfrm>
          <a:prstGeom prst="rect">
            <a:avLst/>
          </a:prstGeom>
          <a:noFill/>
        </p:spPr>
        <p:txBody>
          <a:bodyPr wrap="none" lIns="91440" tIns="45720" rIns="91440" bIns="45720" rtlCol="0" anchor="t">
            <a:spAutoFit/>
          </a:bodyPr>
          <a:lstStyle/>
          <a:p>
            <a:pPr algn="ctr"/>
            <a:r>
              <a:rPr lang="en-US" sz="3200" b="1">
                <a:solidFill>
                  <a:schemeClr val="bg1"/>
                </a:solidFill>
              </a:rPr>
              <a:t>Chesapeake Healthy Watersheds Assessment (CHWA) 2.0 </a:t>
            </a:r>
          </a:p>
        </p:txBody>
      </p:sp>
      <p:sp>
        <p:nvSpPr>
          <p:cNvPr id="4" name="TextBox 3">
            <a:extLst>
              <a:ext uri="{FF2B5EF4-FFF2-40B4-BE49-F238E27FC236}">
                <a16:creationId xmlns:a16="http://schemas.microsoft.com/office/drawing/2014/main" id="{E6A9790B-85F8-7F99-F0FE-833DE60662B0}"/>
              </a:ext>
            </a:extLst>
          </p:cNvPr>
          <p:cNvSpPr txBox="1"/>
          <p:nvPr/>
        </p:nvSpPr>
        <p:spPr>
          <a:xfrm>
            <a:off x="6338571" y="1118773"/>
            <a:ext cx="4273550" cy="1200329"/>
          </a:xfrm>
          <a:prstGeom prst="rect">
            <a:avLst/>
          </a:prstGeom>
          <a:noFill/>
        </p:spPr>
        <p:txBody>
          <a:bodyPr wrap="square" lIns="91440" tIns="45720" rIns="91440" bIns="45720" anchor="t">
            <a:spAutoFit/>
          </a:bodyPr>
          <a:lstStyle/>
          <a:p>
            <a:r>
              <a:rPr lang="en-US" sz="2400" b="1">
                <a:solidFill>
                  <a:srgbClr val="112C45"/>
                </a:solidFill>
                <a:ea typeface="+mn-lt"/>
                <a:cs typeface="+mn-lt"/>
              </a:rPr>
              <a:t>CHWA</a:t>
            </a:r>
            <a:endParaRPr lang="en-US" sz="2400">
              <a:ea typeface="Calibri" panose="020F0502020204030204"/>
              <a:cs typeface="Calibri" panose="020F0502020204030204"/>
            </a:endParaRPr>
          </a:p>
          <a:p>
            <a:r>
              <a:rPr lang="en-US" sz="2400">
                <a:ea typeface="+mn-lt"/>
                <a:cs typeface="+mn-lt"/>
              </a:rPr>
              <a:t>●Stream Health</a:t>
            </a:r>
            <a:endParaRPr lang="en-US" sz="2400">
              <a:ea typeface="Calibri" panose="020F0502020204030204"/>
              <a:cs typeface="Calibri" panose="020F0502020204030204"/>
            </a:endParaRPr>
          </a:p>
          <a:p>
            <a:r>
              <a:rPr lang="en-US" sz="2400">
                <a:ea typeface="+mn-lt"/>
                <a:cs typeface="+mn-lt"/>
              </a:rPr>
              <a:t>●Landscape Integrity</a:t>
            </a:r>
            <a:endParaRPr lang="en-US" sz="2400" b="1">
              <a:ea typeface="Calibri" panose="020F0502020204030204"/>
              <a:cs typeface="Calibri" panose="020F0502020204030204"/>
            </a:endParaRPr>
          </a:p>
        </p:txBody>
      </p:sp>
      <p:pic>
        <p:nvPicPr>
          <p:cNvPr id="2" name="Picture 1" descr="A map of a large area with different colored areas&#10;&#10;Description automatically generated">
            <a:extLst>
              <a:ext uri="{FF2B5EF4-FFF2-40B4-BE49-F238E27FC236}">
                <a16:creationId xmlns:a16="http://schemas.microsoft.com/office/drawing/2014/main" id="{E55A6746-FBCC-25B4-E8D9-CB89A7D87BFE}"/>
              </a:ext>
            </a:extLst>
          </p:cNvPr>
          <p:cNvPicPr>
            <a:picLocks noChangeAspect="1"/>
          </p:cNvPicPr>
          <p:nvPr/>
        </p:nvPicPr>
        <p:blipFill>
          <a:blip r:embed="rId2"/>
          <a:stretch>
            <a:fillRect/>
          </a:stretch>
        </p:blipFill>
        <p:spPr>
          <a:xfrm>
            <a:off x="133350" y="1017058"/>
            <a:ext cx="5977467" cy="4813300"/>
          </a:xfrm>
          <a:prstGeom prst="rect">
            <a:avLst/>
          </a:prstGeom>
        </p:spPr>
      </p:pic>
      <p:pic>
        <p:nvPicPr>
          <p:cNvPr id="3" name="Picture 2" descr="A screenshot of a document&#10;&#10;Description automatically generated">
            <a:extLst>
              <a:ext uri="{FF2B5EF4-FFF2-40B4-BE49-F238E27FC236}">
                <a16:creationId xmlns:a16="http://schemas.microsoft.com/office/drawing/2014/main" id="{DCD488D6-07A3-7574-61BB-CE858FE2A6BE}"/>
              </a:ext>
            </a:extLst>
          </p:cNvPr>
          <p:cNvPicPr>
            <a:picLocks noChangeAspect="1"/>
          </p:cNvPicPr>
          <p:nvPr/>
        </p:nvPicPr>
        <p:blipFill>
          <a:blip r:embed="rId3"/>
          <a:stretch>
            <a:fillRect/>
          </a:stretch>
        </p:blipFill>
        <p:spPr>
          <a:xfrm>
            <a:off x="6336242" y="2645305"/>
            <a:ext cx="2768600" cy="3186642"/>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793ABB63-65F5-5DAF-FB32-20130E7AE84C}"/>
              </a:ext>
            </a:extLst>
          </p:cNvPr>
          <p:cNvPicPr>
            <a:picLocks noChangeAspect="1"/>
          </p:cNvPicPr>
          <p:nvPr/>
        </p:nvPicPr>
        <p:blipFill>
          <a:blip r:embed="rId4"/>
          <a:stretch>
            <a:fillRect/>
          </a:stretch>
        </p:blipFill>
        <p:spPr>
          <a:xfrm>
            <a:off x="9236604" y="2644246"/>
            <a:ext cx="2958042" cy="2109259"/>
          </a:xfrm>
          <a:prstGeom prst="rect">
            <a:avLst/>
          </a:prstGeom>
        </p:spPr>
      </p:pic>
      <p:sp>
        <p:nvSpPr>
          <p:cNvPr id="8" name="TextBox 7">
            <a:extLst>
              <a:ext uri="{FF2B5EF4-FFF2-40B4-BE49-F238E27FC236}">
                <a16:creationId xmlns:a16="http://schemas.microsoft.com/office/drawing/2014/main" id="{EA75D79F-7650-BA1A-2049-E696359C94EE}"/>
              </a:ext>
            </a:extLst>
          </p:cNvPr>
          <p:cNvSpPr txBox="1"/>
          <p:nvPr/>
        </p:nvSpPr>
        <p:spPr>
          <a:xfrm>
            <a:off x="6841746" y="6155267"/>
            <a:ext cx="4789715" cy="461665"/>
          </a:xfrm>
          <a:prstGeom prst="rect">
            <a:avLst/>
          </a:prstGeom>
          <a:noFill/>
        </p:spPr>
        <p:txBody>
          <a:bodyPr wrap="square">
            <a:spAutoFit/>
          </a:bodyPr>
          <a:lstStyle/>
          <a:p>
            <a:r>
              <a:rPr lang="en-US" sz="2400" u="sng">
                <a:solidFill>
                  <a:schemeClr val="accent1">
                    <a:lumMod val="75000"/>
                  </a:schemeClr>
                </a:solidFill>
              </a:rPr>
              <a:t>https://gis.chesapeakebay.net/chwa/</a:t>
            </a:r>
          </a:p>
        </p:txBody>
      </p:sp>
    </p:spTree>
    <p:extLst>
      <p:ext uri="{BB962C8B-B14F-4D97-AF65-F5344CB8AC3E}">
        <p14:creationId xmlns:p14="http://schemas.microsoft.com/office/powerpoint/2010/main" val="50178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745238"/>
            <a:ext cx="12192000" cy="1112762"/>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3946BA3-AA47-D93B-6D67-F8C357201FCB}"/>
              </a:ext>
            </a:extLst>
          </p:cNvPr>
          <p:cNvSpPr txBox="1"/>
          <p:nvPr/>
        </p:nvSpPr>
        <p:spPr>
          <a:xfrm>
            <a:off x="2796453" y="251760"/>
            <a:ext cx="659911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Indirect Accomplishments: 2022-2024</a:t>
            </a:r>
          </a:p>
        </p:txBody>
      </p:sp>
      <p:sp>
        <p:nvSpPr>
          <p:cNvPr id="4" name="TextBox 3">
            <a:extLst>
              <a:ext uri="{FF2B5EF4-FFF2-40B4-BE49-F238E27FC236}">
                <a16:creationId xmlns:a16="http://schemas.microsoft.com/office/drawing/2014/main" id="{E6A9790B-85F8-7F99-F0FE-833DE60662B0}"/>
              </a:ext>
            </a:extLst>
          </p:cNvPr>
          <p:cNvSpPr txBox="1"/>
          <p:nvPr/>
        </p:nvSpPr>
        <p:spPr>
          <a:xfrm>
            <a:off x="578838" y="799349"/>
            <a:ext cx="11034324" cy="5078313"/>
          </a:xfrm>
          <a:prstGeom prst="rect">
            <a:avLst/>
          </a:prstGeom>
          <a:noFill/>
        </p:spPr>
        <p:txBody>
          <a:bodyPr wrap="square" lIns="91440" tIns="45720" rIns="91440" bIns="45720" anchor="t">
            <a:spAutoFit/>
          </a:bodyPr>
          <a:lstStyle/>
          <a:p>
            <a:pPr marL="342900" indent="-342900">
              <a:buFont typeface="+mj-lt"/>
              <a:buAutoNum type="arabicPeriod"/>
            </a:pPr>
            <a:r>
              <a:rPr lang="en-US" b="1"/>
              <a:t>Land Use Methods and Metrics Indicators: Impervious Cover Change, Riparian Forest Change (LUWG)</a:t>
            </a:r>
            <a:endParaRPr lang="en-US" b="1">
              <a:ea typeface="Calibri"/>
              <a:cs typeface="Calibri"/>
            </a:endParaRPr>
          </a:p>
          <a:p>
            <a:pPr marL="342900" indent="-342900">
              <a:buFont typeface="+mj-lt"/>
              <a:buAutoNum type="arabicPeriod"/>
            </a:pPr>
            <a:endParaRPr lang="en-US" b="1"/>
          </a:p>
          <a:p>
            <a:pPr marL="342900" indent="-342900">
              <a:buFont typeface="+mj-lt"/>
              <a:buAutoNum type="arabicPeriod"/>
            </a:pPr>
            <a:r>
              <a:rPr lang="en-US" b="1"/>
              <a:t>High-resolution Land Use/Land Cover Data for years: 2013/14, 2017/18, 2021/22 due September 2024 (LUWG)</a:t>
            </a:r>
            <a:endParaRPr lang="en-US" b="1">
              <a:ea typeface="Calibri"/>
              <a:cs typeface="Calibri"/>
            </a:endParaRPr>
          </a:p>
          <a:p>
            <a:pPr marL="342900" indent="-342900">
              <a:buFont typeface="+mj-lt"/>
              <a:buAutoNum type="arabicPeriod"/>
            </a:pPr>
            <a:endParaRPr lang="en-US" b="1"/>
          </a:p>
          <a:p>
            <a:pPr marL="342900" indent="-342900">
              <a:buFont typeface="+mj-lt"/>
              <a:buAutoNum type="arabicPeriod"/>
            </a:pPr>
            <a:r>
              <a:rPr lang="en-US" b="1"/>
              <a:t>Hyper-resolution Hydrography Data due September 2024 (LUWG)</a:t>
            </a:r>
            <a:endParaRPr lang="en-US" b="1">
              <a:ea typeface="Calibri"/>
              <a:cs typeface="Calibri"/>
            </a:endParaRPr>
          </a:p>
          <a:p>
            <a:pPr marL="342900" indent="-342900">
              <a:buFont typeface="+mj-lt"/>
              <a:buAutoNum type="arabicPeriod"/>
            </a:pPr>
            <a:endParaRPr lang="en-US" b="1"/>
          </a:p>
          <a:p>
            <a:pPr marL="342900" indent="-342900">
              <a:buFont typeface="+mj-lt"/>
              <a:buAutoNum type="arabicPeriod"/>
            </a:pPr>
            <a:r>
              <a:rPr lang="en-US" b="1"/>
              <a:t>Initiation of “Community Response to Land Use Change” GIT-funded project (LUWG)</a:t>
            </a:r>
            <a:endParaRPr kumimoji="0" lang="en-US" b="1"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b="1">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County Tree Canopy Fact Sheets (FWG/USGS/CIC)</a:t>
            </a:r>
            <a:endParaRPr lang="en-US"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1"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State of Chesapeake Forests 2.0 (FWG/USGS/CIC)</a:t>
            </a:r>
            <a:endParaRPr lang="en-US"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b="1">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Riparian Forest Indicators (FWG/USGS/CIC)</a:t>
            </a:r>
            <a:endParaRPr lang="en-US"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b="1">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Local government workshops (LLWG)</a:t>
            </a:r>
            <a:endParaRPr lang="en-US"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indent="-342900">
              <a:buAutoNum type="arabicPeriod"/>
              <a:defRPr/>
            </a:pPr>
            <a:endParaRPr lang="en-US" b="1">
              <a:solidFill>
                <a:prstClr val="black"/>
              </a:solidFill>
              <a:latin typeface="Calibri" panose="020F0502020204030204"/>
              <a:ea typeface="Calibri"/>
              <a:cs typeface="Calibri"/>
            </a:endParaRPr>
          </a:p>
          <a:p>
            <a:pPr marL="342900" indent="-342900">
              <a:buAutoNum type="arabicPeriod"/>
              <a:defRPr/>
            </a:pPr>
            <a:r>
              <a:rPr lang="en-US" b="1">
                <a:solidFill>
                  <a:prstClr val="black"/>
                </a:solidFill>
                <a:latin typeface="Calibri" panose="020F0502020204030204"/>
                <a:ea typeface="Calibri"/>
                <a:cs typeface="Calibri"/>
              </a:rPr>
              <a:t>Mid-Atlantic Planning Collaboration Webinar (LUWG)</a:t>
            </a:r>
          </a:p>
          <a:p>
            <a:pPr marL="800100" lvl="1" indent="-342900">
              <a:buFont typeface="Courier New"/>
              <a:buChar char="o"/>
              <a:defRPr/>
            </a:pPr>
            <a:r>
              <a:rPr lang="en-US" b="1">
                <a:solidFill>
                  <a:prstClr val="black"/>
                </a:solidFill>
                <a:latin typeface="Calibri" panose="020F0502020204030204"/>
                <a:ea typeface="Calibri"/>
                <a:cs typeface="Calibri"/>
              </a:rPr>
              <a:t>~ 150 planners attended, AICP credit, </a:t>
            </a:r>
          </a:p>
        </p:txBody>
      </p:sp>
    </p:spTree>
    <p:extLst>
      <p:ext uri="{BB962C8B-B14F-4D97-AF65-F5344CB8AC3E}">
        <p14:creationId xmlns:p14="http://schemas.microsoft.com/office/powerpoint/2010/main" val="146135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734050"/>
            <a:ext cx="12192000" cy="1123950"/>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7EC2B42-F4E7-3210-55EC-F010B8AB2173}"/>
              </a:ext>
            </a:extLst>
          </p:cNvPr>
          <p:cNvSpPr txBox="1"/>
          <p:nvPr/>
        </p:nvSpPr>
        <p:spPr>
          <a:xfrm>
            <a:off x="295564" y="1979687"/>
            <a:ext cx="5881716" cy="70788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effectLst/>
                <a:uLnTx/>
                <a:uFillTx/>
                <a:ea typeface="+mn-ea"/>
                <a:cs typeface="+mn-cs"/>
              </a:rPr>
              <a:t>Healthy watersheds along the I-95 corridor tend to have higher amounts of development.</a:t>
            </a:r>
            <a:endParaRPr lang="en-US" sz="2000" b="1">
              <a:ea typeface="+mn-ea"/>
              <a:cs typeface="+mn-cs"/>
            </a:endParaRPr>
          </a:p>
        </p:txBody>
      </p:sp>
      <p:sp>
        <p:nvSpPr>
          <p:cNvPr id="3" name="TextBox 2">
            <a:extLst>
              <a:ext uri="{FF2B5EF4-FFF2-40B4-BE49-F238E27FC236}">
                <a16:creationId xmlns:a16="http://schemas.microsoft.com/office/drawing/2014/main" id="{5AD0C8ED-F424-39E5-67CD-6AF6DE2DA2FB}"/>
              </a:ext>
            </a:extLst>
          </p:cNvPr>
          <p:cNvSpPr txBox="1"/>
          <p:nvPr/>
        </p:nvSpPr>
        <p:spPr>
          <a:xfrm>
            <a:off x="759817" y="212009"/>
            <a:ext cx="5556521" cy="1569660"/>
          </a:xfrm>
          <a:prstGeom prst="rect">
            <a:avLst/>
          </a:prstGeom>
          <a:noFill/>
        </p:spPr>
        <p:txBody>
          <a:bodyPr wrap="none" lIns="91440" tIns="45720" rIns="91440" bIns="45720" rtlCol="0" anchor="t">
            <a:spAutoFit/>
          </a:bodyPr>
          <a:lstStyle/>
          <a:p>
            <a:pPr marL="0" marR="0" lvl="0" indent="0" algn="ctr" defTabSz="91432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ea typeface="+mn-ea"/>
                <a:cs typeface="+mn-cs"/>
              </a:rPr>
              <a:t>Land Use/Land Cover Change in</a:t>
            </a:r>
          </a:p>
          <a:p>
            <a:pPr marL="0" marR="0" lvl="0" indent="0" algn="ctr" defTabSz="914324" rtl="0" eaLnBrk="1" fontAlgn="auto" latinLnBrk="0" hangingPunct="1">
              <a:lnSpc>
                <a:spcPct val="100000"/>
              </a:lnSpc>
              <a:spcBef>
                <a:spcPts val="0"/>
              </a:spcBef>
              <a:spcAft>
                <a:spcPts val="0"/>
              </a:spcAft>
              <a:buClrTx/>
              <a:buSzTx/>
              <a:buFontTx/>
              <a:buNone/>
              <a:tabLst/>
              <a:defRPr/>
            </a:pPr>
            <a:r>
              <a:rPr lang="en-US" sz="3200" b="1">
                <a:solidFill>
                  <a:schemeClr val="bg1"/>
                </a:solidFill>
              </a:rPr>
              <a:t>Healthy Watersheds</a:t>
            </a:r>
            <a:endParaRPr kumimoji="0" lang="en-US" sz="3200" b="1" i="0" u="none" strike="noStrike" kern="1200" cap="none" spc="0" normalizeH="0" baseline="0" noProof="0">
              <a:ln>
                <a:noFill/>
              </a:ln>
              <a:solidFill>
                <a:schemeClr val="bg1"/>
              </a:solidFill>
              <a:effectLst/>
              <a:uLnTx/>
              <a:uFillTx/>
              <a:ea typeface="+mn-ea"/>
              <a:cs typeface="+mn-cs"/>
            </a:endParaRPr>
          </a:p>
          <a:p>
            <a:pPr marL="0" marR="0" lvl="0" indent="0" algn="ctr" defTabSz="91432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ea typeface="+mn-ea"/>
                <a:cs typeface="+mn-cs"/>
              </a:rPr>
              <a:t>2013/14 – 2017/18</a:t>
            </a:r>
          </a:p>
        </p:txBody>
      </p:sp>
      <p:pic>
        <p:nvPicPr>
          <p:cNvPr id="5" name="Picture 4" descr="A map of a city&#10;&#10;Description automatically generated">
            <a:extLst>
              <a:ext uri="{FF2B5EF4-FFF2-40B4-BE49-F238E27FC236}">
                <a16:creationId xmlns:a16="http://schemas.microsoft.com/office/drawing/2014/main" id="{CF0384DA-57B5-BBFF-D9A4-5C968B451F85}"/>
              </a:ext>
            </a:extLst>
          </p:cNvPr>
          <p:cNvPicPr>
            <a:picLocks noChangeAspect="1"/>
          </p:cNvPicPr>
          <p:nvPr/>
        </p:nvPicPr>
        <p:blipFill rotWithShape="1">
          <a:blip r:embed="rId2">
            <a:clrChange>
              <a:clrFrom>
                <a:srgbClr val="343434"/>
              </a:clrFrom>
              <a:clrTo>
                <a:srgbClr val="343434">
                  <a:alpha val="0"/>
                </a:srgbClr>
              </a:clrTo>
            </a:clrChange>
            <a:extLst>
              <a:ext uri="{28A0092B-C50C-407E-A947-70E740481C1C}">
                <a14:useLocalDpi xmlns:a14="http://schemas.microsoft.com/office/drawing/2010/main" val="0"/>
              </a:ext>
            </a:extLst>
          </a:blip>
          <a:srcRect l="16209" r="36543"/>
          <a:stretch/>
        </p:blipFill>
        <p:spPr>
          <a:xfrm>
            <a:off x="5819714" y="26935"/>
            <a:ext cx="4943536" cy="5707115"/>
          </a:xfrm>
          <a:prstGeom prst="rect">
            <a:avLst/>
          </a:prstGeom>
        </p:spPr>
      </p:pic>
      <p:sp>
        <p:nvSpPr>
          <p:cNvPr id="6" name="Freeform: Shape 5">
            <a:extLst>
              <a:ext uri="{FF2B5EF4-FFF2-40B4-BE49-F238E27FC236}">
                <a16:creationId xmlns:a16="http://schemas.microsoft.com/office/drawing/2014/main" id="{47A289AF-27E1-A40A-970B-D37C8991369D}"/>
              </a:ext>
            </a:extLst>
          </p:cNvPr>
          <p:cNvSpPr/>
          <p:nvPr/>
        </p:nvSpPr>
        <p:spPr>
          <a:xfrm>
            <a:off x="9538339" y="2560320"/>
            <a:ext cx="1200781" cy="3169920"/>
          </a:xfrm>
          <a:custGeom>
            <a:avLst/>
            <a:gdLst>
              <a:gd name="connsiteX0" fmla="*/ 1200781 w 1200781"/>
              <a:gd name="connsiteY0" fmla="*/ 0 h 3169920"/>
              <a:gd name="connsiteX1" fmla="*/ 448941 w 1200781"/>
              <a:gd name="connsiteY1" fmla="*/ 416560 h 3169920"/>
              <a:gd name="connsiteX2" fmla="*/ 235581 w 1200781"/>
              <a:gd name="connsiteY2" fmla="*/ 873760 h 3169920"/>
              <a:gd name="connsiteX3" fmla="*/ 52701 w 1200781"/>
              <a:gd name="connsiteY3" fmla="*/ 1270000 h 3169920"/>
              <a:gd name="connsiteX4" fmla="*/ 1901 w 1200781"/>
              <a:gd name="connsiteY4" fmla="*/ 2042160 h 3169920"/>
              <a:gd name="connsiteX5" fmla="*/ 103501 w 1200781"/>
              <a:gd name="connsiteY5" fmla="*/ 3169920 h 3169920"/>
              <a:gd name="connsiteX6" fmla="*/ 103501 w 1200781"/>
              <a:gd name="connsiteY6" fmla="*/ 3169920 h 31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781" h="3169920">
                <a:moveTo>
                  <a:pt x="1200781" y="0"/>
                </a:moveTo>
                <a:cubicBezTo>
                  <a:pt x="905294" y="135466"/>
                  <a:pt x="609808" y="270933"/>
                  <a:pt x="448941" y="416560"/>
                </a:cubicBezTo>
                <a:cubicBezTo>
                  <a:pt x="288074" y="562187"/>
                  <a:pt x="301621" y="731520"/>
                  <a:pt x="235581" y="873760"/>
                </a:cubicBezTo>
                <a:cubicBezTo>
                  <a:pt x="169541" y="1016000"/>
                  <a:pt x="91648" y="1075267"/>
                  <a:pt x="52701" y="1270000"/>
                </a:cubicBezTo>
                <a:cubicBezTo>
                  <a:pt x="13754" y="1464733"/>
                  <a:pt x="-6566" y="1725507"/>
                  <a:pt x="1901" y="2042160"/>
                </a:cubicBezTo>
                <a:cubicBezTo>
                  <a:pt x="10368" y="2358813"/>
                  <a:pt x="103501" y="3169920"/>
                  <a:pt x="103501" y="3169920"/>
                </a:cubicBezTo>
                <a:lnTo>
                  <a:pt x="103501" y="3169920"/>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noFill/>
              </a:ln>
              <a:noFill/>
            </a:endParaRPr>
          </a:p>
        </p:txBody>
      </p:sp>
      <p:sp>
        <p:nvSpPr>
          <p:cNvPr id="7" name="TextBox 6">
            <a:extLst>
              <a:ext uri="{FF2B5EF4-FFF2-40B4-BE49-F238E27FC236}">
                <a16:creationId xmlns:a16="http://schemas.microsoft.com/office/drawing/2014/main" id="{77DF5670-6E41-37A1-4918-22216C88A558}"/>
              </a:ext>
            </a:extLst>
          </p:cNvPr>
          <p:cNvSpPr txBox="1"/>
          <p:nvPr/>
        </p:nvSpPr>
        <p:spPr>
          <a:xfrm>
            <a:off x="10739120" y="2373749"/>
            <a:ext cx="1328184" cy="369332"/>
          </a:xfrm>
          <a:prstGeom prst="rect">
            <a:avLst/>
          </a:prstGeom>
          <a:noFill/>
        </p:spPr>
        <p:txBody>
          <a:bodyPr wrap="none" rtlCol="0">
            <a:spAutoFit/>
          </a:bodyPr>
          <a:lstStyle/>
          <a:p>
            <a:r>
              <a:rPr lang="en-US" b="1"/>
              <a:t>I-95 approx.</a:t>
            </a:r>
          </a:p>
        </p:txBody>
      </p:sp>
    </p:spTree>
    <p:extLst>
      <p:ext uri="{BB962C8B-B14F-4D97-AF65-F5344CB8AC3E}">
        <p14:creationId xmlns:p14="http://schemas.microsoft.com/office/powerpoint/2010/main" val="110980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076825"/>
            <a:ext cx="12192000" cy="1781175"/>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2775276-B943-BA61-3387-FAF684C44626}"/>
              </a:ext>
            </a:extLst>
          </p:cNvPr>
          <p:cNvSpPr txBox="1"/>
          <p:nvPr/>
        </p:nvSpPr>
        <p:spPr>
          <a:xfrm>
            <a:off x="909964" y="1756986"/>
            <a:ext cx="10751083" cy="4966218"/>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Over 20,000 acres of new development occurred within State-Identified Healthy Watersheds (SIHWs).</a:t>
            </a:r>
          </a:p>
          <a:p>
            <a:pPr marL="285750" indent="-285750">
              <a:buFont typeface="Arial" panose="020B0604020202020204" pitchFamily="34" charset="0"/>
              <a:buChar char="•"/>
              <a:defRPr/>
            </a:pPr>
            <a:endParaRPr lang="en-US" sz="2400" b="0" i="0" u="none" strike="noStrike" kern="1200" cap="none" spc="0" normalizeH="0" baseline="0" noProof="0">
              <a:ln>
                <a:noFill/>
              </a:ln>
              <a:effectLst/>
              <a:uLnTx/>
              <a:uFillTx/>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Most</a:t>
            </a:r>
            <a:r>
              <a:rPr kumimoji="0" lang="en-US" sz="2400" b="0" i="0" u="none" strike="noStrike" kern="1200" cap="none" spc="0" normalizeH="0" baseline="0" noProof="0">
                <a:ln>
                  <a:noFill/>
                </a:ln>
                <a:effectLst/>
                <a:uLnTx/>
                <a:uFillTx/>
                <a:ea typeface="+mn-ea"/>
                <a:cs typeface="+mn-cs"/>
              </a:rPr>
              <a:t> development occurred </a:t>
            </a:r>
            <a:r>
              <a:rPr lang="en-US" sz="2400"/>
              <a:t>on forest and open space lands, compared to agriculture.</a:t>
            </a:r>
            <a:endParaRPr lang="en-US" sz="2400">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a:p>
          <a:p>
            <a:pPr marL="285750" indent="-285750">
              <a:buFont typeface="Arial" panose="020B0604020202020204" pitchFamily="34" charset="0"/>
              <a:buChar char="•"/>
              <a:defRPr/>
            </a:pPr>
            <a:r>
              <a:rPr lang="en-US" sz="2400"/>
              <a:t>The rate of development (by area) was only slightly less in healthy watersheds compared to the rest of the Chesapeake region.  </a:t>
            </a:r>
          </a:p>
          <a:p>
            <a:pPr marL="285750" indent="-285750">
              <a:buFont typeface="Arial" panose="020B0604020202020204" pitchFamily="34" charset="0"/>
              <a:buChar char="•"/>
              <a:defRPr/>
            </a:pPr>
            <a:endParaRPr lang="en-US" sz="2400">
              <a:ea typeface="Calibri"/>
              <a:cs typeface="Calibri"/>
            </a:endParaRPr>
          </a:p>
          <a:p>
            <a:pPr marL="285750" indent="-285750">
              <a:buFont typeface="Arial,Sans-Serif" panose="020B0604020202020204" pitchFamily="34" charset="0"/>
              <a:buChar char="•"/>
              <a:defRPr/>
            </a:pPr>
            <a:r>
              <a:rPr lang="en-US" sz="2400">
                <a:ea typeface="Calibri"/>
                <a:cs typeface="Calibri"/>
              </a:rPr>
              <a:t>A greater percentage of lands within healthy watersheds are protected compared to all other lands. </a:t>
            </a:r>
          </a:p>
          <a:p>
            <a:pPr marL="285750" indent="-285750">
              <a:buFont typeface="Arial,Sans-Serif" panose="020B0604020202020204" pitchFamily="34" charset="0"/>
              <a:buChar char="•"/>
              <a:defRPr/>
            </a:pPr>
            <a:endParaRPr lang="en-US" sz="2400">
              <a:ea typeface="Calibri"/>
              <a:cs typeface="Calibri"/>
            </a:endParaRPr>
          </a:p>
          <a:p>
            <a:pPr marL="285750" indent="-285750">
              <a:buFont typeface="Arial,Sans-Serif" panose="020B0604020202020204" pitchFamily="34" charset="0"/>
              <a:buChar char="•"/>
              <a:defRPr/>
            </a:pPr>
            <a:r>
              <a:rPr lang="en-US" sz="2400">
                <a:ea typeface="Calibri"/>
                <a:cs typeface="Calibri"/>
              </a:rPr>
              <a:t>But- we are not confident knowing when protection took place.</a:t>
            </a:r>
            <a:endParaRPr lang="en-US" sz="2400"/>
          </a:p>
        </p:txBody>
      </p:sp>
      <p:sp>
        <p:nvSpPr>
          <p:cNvPr id="13" name="TextBox 12">
            <a:extLst>
              <a:ext uri="{FF2B5EF4-FFF2-40B4-BE49-F238E27FC236}">
                <a16:creationId xmlns:a16="http://schemas.microsoft.com/office/drawing/2014/main" id="{15D0E08B-61FD-E932-663E-834C27945146}"/>
              </a:ext>
            </a:extLst>
          </p:cNvPr>
          <p:cNvSpPr txBox="1"/>
          <p:nvPr/>
        </p:nvSpPr>
        <p:spPr>
          <a:xfrm>
            <a:off x="2711781" y="258098"/>
            <a:ext cx="6768456" cy="1569660"/>
          </a:xfrm>
          <a:prstGeom prst="rect">
            <a:avLst/>
          </a:prstGeom>
          <a:noFill/>
        </p:spPr>
        <p:txBody>
          <a:bodyPr wrap="none" lIns="91440" tIns="45720" rIns="91440" bIns="45720" rtlCol="0" anchor="t">
            <a:spAutoFit/>
          </a:bodyPr>
          <a:lstStyle/>
          <a:p>
            <a:pPr algn="ctr" defTabSz="914324">
              <a:defRPr/>
            </a:pPr>
            <a:r>
              <a:rPr kumimoji="0" lang="en-US" sz="3200" b="1" i="0" u="none" strike="noStrike" kern="1200" cap="none" spc="0" normalizeH="0" baseline="0" noProof="0">
                <a:ln>
                  <a:noFill/>
                </a:ln>
                <a:solidFill>
                  <a:schemeClr val="bg1"/>
                </a:solidFill>
                <a:effectLst/>
                <a:uLnTx/>
                <a:uFillTx/>
                <a:ea typeface="+mn-ea"/>
                <a:cs typeface="+mn-cs"/>
              </a:rPr>
              <a:t>Land </a:t>
            </a:r>
            <a:r>
              <a:rPr lang="en-US" sz="3200" b="1">
                <a:solidFill>
                  <a:schemeClr val="bg1"/>
                </a:solidFill>
              </a:rPr>
              <a:t>Use Change</a:t>
            </a:r>
            <a:r>
              <a:rPr kumimoji="0" lang="en-US" sz="3200" b="1" i="0" u="none" strike="noStrike" kern="1200" cap="none" spc="0" normalizeH="0" baseline="0" noProof="0">
                <a:ln>
                  <a:noFill/>
                </a:ln>
                <a:solidFill>
                  <a:schemeClr val="bg1"/>
                </a:solidFill>
                <a:effectLst/>
                <a:uLnTx/>
                <a:uFillTx/>
                <a:ea typeface="+mn-ea"/>
                <a:cs typeface="+mn-cs"/>
              </a:rPr>
              <a:t> </a:t>
            </a:r>
            <a:r>
              <a:rPr lang="en-US" sz="3200" b="1">
                <a:solidFill>
                  <a:schemeClr val="bg1"/>
                </a:solidFill>
              </a:rPr>
              <a:t>&amp; Land Protection </a:t>
            </a:r>
            <a:endParaRPr lang="en-US">
              <a:solidFill>
                <a:schemeClr val="bg1"/>
              </a:solidFill>
            </a:endParaRPr>
          </a:p>
          <a:p>
            <a:pPr algn="ctr" defTabSz="914324">
              <a:defRPr/>
            </a:pPr>
            <a:r>
              <a:rPr lang="en-US" sz="3200" b="1">
                <a:solidFill>
                  <a:schemeClr val="bg1"/>
                </a:solidFill>
              </a:rPr>
              <a:t>in</a:t>
            </a:r>
            <a:r>
              <a:rPr kumimoji="0" lang="en-US" sz="3200" b="1" i="0" u="none" strike="noStrike" kern="1200" cap="none" spc="0" normalizeH="0" baseline="0" noProof="0">
                <a:ln>
                  <a:noFill/>
                </a:ln>
                <a:solidFill>
                  <a:schemeClr val="bg1"/>
                </a:solidFill>
                <a:effectLst/>
                <a:uLnTx/>
                <a:uFillTx/>
                <a:ea typeface="+mn-ea"/>
                <a:cs typeface="+mn-cs"/>
              </a:rPr>
              <a:t> </a:t>
            </a:r>
            <a:r>
              <a:rPr lang="en-US" sz="3200" b="1">
                <a:solidFill>
                  <a:schemeClr val="bg1"/>
                </a:solidFill>
              </a:rPr>
              <a:t>State-Identified Healthy</a:t>
            </a:r>
            <a:r>
              <a:rPr kumimoji="0" lang="en-US" sz="3200" b="1" i="0" u="none" strike="noStrike" kern="1200" cap="none" spc="0" normalizeH="0" baseline="0" noProof="0">
                <a:ln>
                  <a:noFill/>
                </a:ln>
                <a:solidFill>
                  <a:schemeClr val="bg1"/>
                </a:solidFill>
                <a:effectLst/>
                <a:uLnTx/>
                <a:uFillTx/>
                <a:ea typeface="+mn-ea"/>
                <a:cs typeface="+mn-cs"/>
              </a:rPr>
              <a:t> Watersheds</a:t>
            </a:r>
            <a:endParaRPr lang="en-US">
              <a:solidFill>
                <a:schemeClr val="bg1"/>
              </a:solidFill>
              <a:ea typeface="+mn-ea"/>
              <a:cs typeface="+mn-cs"/>
            </a:endParaRPr>
          </a:p>
          <a:p>
            <a:pPr marL="0" marR="0" lvl="0" indent="0" algn="ctr" defTabSz="914324" rtl="0" eaLnBrk="1" fontAlgn="auto" latinLnBrk="0" hangingPunct="1">
              <a:lnSpc>
                <a:spcPct val="100000"/>
              </a:lnSpc>
              <a:spcBef>
                <a:spcPts val="0"/>
              </a:spcBef>
              <a:spcAft>
                <a:spcPts val="0"/>
              </a:spcAft>
              <a:buClrTx/>
              <a:buSzTx/>
              <a:buFontTx/>
              <a:buNone/>
              <a:tabLst/>
              <a:defRPr/>
            </a:pPr>
            <a:endParaRPr lang="en-US" sz="3200" b="1" i="0" u="none" strike="noStrike" kern="1200" cap="none" spc="0" normalizeH="0" baseline="0" noProof="0">
              <a:ln>
                <a:noFill/>
              </a:ln>
              <a:solidFill>
                <a:schemeClr val="bg1"/>
              </a:solidFill>
              <a:effectLst/>
              <a:uLnTx/>
              <a:uFillTx/>
              <a:ea typeface="Calibri"/>
              <a:cs typeface="Calibri"/>
            </a:endParaRPr>
          </a:p>
        </p:txBody>
      </p:sp>
    </p:spTree>
    <p:extLst>
      <p:ext uri="{BB962C8B-B14F-4D97-AF65-F5344CB8AC3E}">
        <p14:creationId xmlns:p14="http://schemas.microsoft.com/office/powerpoint/2010/main" val="407613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6000">
              <a:schemeClr val="accent5">
                <a:lumMod val="0"/>
                <a:lumOff val="100000"/>
              </a:schemeClr>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5517DF-F07C-E701-1DC9-FB2B97D356AE}"/>
              </a:ext>
            </a:extLst>
          </p:cNvPr>
          <p:cNvSpPr/>
          <p:nvPr/>
        </p:nvSpPr>
        <p:spPr>
          <a:xfrm>
            <a:off x="0" y="5681586"/>
            <a:ext cx="12192000" cy="1176414"/>
          </a:xfrm>
          <a:prstGeom prst="rect">
            <a:avLst/>
          </a:prstGeom>
          <a:gradFill flip="none" rotWithShape="1">
            <a:gsLst>
              <a:gs pos="0">
                <a:schemeClr val="accent1">
                  <a:lumMod val="75000"/>
                </a:schemeClr>
              </a:gs>
              <a:gs pos="35000">
                <a:schemeClr val="accent1">
                  <a:lumMod val="60000"/>
                  <a:lumOff val="40000"/>
                </a:schemeClr>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946BA3-AA47-D93B-6D67-F8C357201FCB}"/>
              </a:ext>
            </a:extLst>
          </p:cNvPr>
          <p:cNvSpPr txBox="1"/>
          <p:nvPr/>
        </p:nvSpPr>
        <p:spPr>
          <a:xfrm>
            <a:off x="5475379" y="251760"/>
            <a:ext cx="1241237" cy="584775"/>
          </a:xfrm>
          <a:prstGeom prst="rect">
            <a:avLst/>
          </a:prstGeom>
          <a:noFill/>
        </p:spPr>
        <p:txBody>
          <a:bodyPr wrap="none" rtlCol="0">
            <a:spAutoFit/>
          </a:bodyPr>
          <a:lstStyle/>
          <a:p>
            <a:pPr algn="ctr"/>
            <a:r>
              <a:rPr lang="en-US" sz="3200" b="1">
                <a:solidFill>
                  <a:schemeClr val="bg1"/>
                </a:solidFill>
              </a:rPr>
              <a:t>Status</a:t>
            </a:r>
          </a:p>
        </p:txBody>
      </p:sp>
      <p:sp>
        <p:nvSpPr>
          <p:cNvPr id="9" name="TextBox 8">
            <a:extLst>
              <a:ext uri="{FF2B5EF4-FFF2-40B4-BE49-F238E27FC236}">
                <a16:creationId xmlns:a16="http://schemas.microsoft.com/office/drawing/2014/main" id="{A7514D04-C354-C693-2502-AF0DC479BBFB}"/>
              </a:ext>
            </a:extLst>
          </p:cNvPr>
          <p:cNvSpPr txBox="1"/>
          <p:nvPr/>
        </p:nvSpPr>
        <p:spPr>
          <a:xfrm>
            <a:off x="849486" y="3045500"/>
            <a:ext cx="11284756" cy="2677656"/>
          </a:xfrm>
          <a:prstGeom prst="rect">
            <a:avLst/>
          </a:prstGeom>
          <a:noFill/>
        </p:spPr>
        <p:txBody>
          <a:bodyPr wrap="none" lIns="91440" tIns="45720" rIns="91440" bIns="45720" rtlCol="0" anchor="t">
            <a:spAutoFit/>
          </a:bodyPr>
          <a:lstStyle/>
          <a:p>
            <a:r>
              <a:rPr lang="en-US" sz="2400" b="1"/>
              <a:t>Why status is uncertain? Lack of monitoring and reporting.</a:t>
            </a:r>
          </a:p>
          <a:p>
            <a:endParaRPr lang="en-US" sz="2400" b="1"/>
          </a:p>
          <a:p>
            <a:pPr marL="285750" indent="-285750">
              <a:buFont typeface="Arial" panose="020B0604020202020204" pitchFamily="34" charset="0"/>
              <a:buChar char="•"/>
            </a:pPr>
            <a:r>
              <a:rPr lang="en-US" sz="2400"/>
              <a:t>Stream health (e.g., Fish IBI, Benthic IBI, Conductivity, Temperature, Nutrients, Metals) </a:t>
            </a:r>
            <a:endParaRPr lang="en-US" sz="2400">
              <a:cs typeface="Calibri"/>
            </a:endParaRPr>
          </a:p>
          <a:p>
            <a:pPr marL="285750" indent="-285750">
              <a:buFont typeface="Arial" panose="020B0604020202020204" pitchFamily="34" charset="0"/>
              <a:buChar char="•"/>
            </a:pPr>
            <a:r>
              <a:rPr lang="en-US" sz="2400"/>
              <a:t>New development permits</a:t>
            </a:r>
            <a:endParaRPr lang="en-US" sz="2400">
              <a:cs typeface="Calibri"/>
            </a:endParaRPr>
          </a:p>
          <a:p>
            <a:pPr marL="285750" indent="-285750">
              <a:buFont typeface="Arial" panose="020B0604020202020204" pitchFamily="34" charset="0"/>
              <a:buChar char="•"/>
            </a:pPr>
            <a:r>
              <a:rPr lang="en-US" sz="2400"/>
              <a:t>Land protection</a:t>
            </a:r>
            <a:endParaRPr lang="en-US" sz="2400">
              <a:cs typeface="Calibri"/>
            </a:endParaRPr>
          </a:p>
          <a:p>
            <a:pPr marL="285750" indent="-285750">
              <a:buFont typeface="Arial" panose="020B0604020202020204" pitchFamily="34" charset="0"/>
              <a:buChar char="•"/>
            </a:pPr>
            <a:r>
              <a:rPr lang="en-US" sz="2400"/>
              <a:t>Land use planning policies</a:t>
            </a:r>
          </a:p>
          <a:p>
            <a:pPr marL="285750" indent="-285750">
              <a:buFont typeface="Arial" panose="020B0604020202020204" pitchFamily="34" charset="0"/>
              <a:buChar char="•"/>
            </a:pPr>
            <a:r>
              <a:rPr lang="en-US" sz="2400">
                <a:ea typeface="Calibri" panose="020F0502020204030204"/>
                <a:cs typeface="Calibri"/>
              </a:rPr>
              <a:t>Local awareness of healthy streams and landscapes</a:t>
            </a:r>
          </a:p>
        </p:txBody>
      </p:sp>
      <p:sp>
        <p:nvSpPr>
          <p:cNvPr id="2" name="TextBox 1">
            <a:extLst>
              <a:ext uri="{FF2B5EF4-FFF2-40B4-BE49-F238E27FC236}">
                <a16:creationId xmlns:a16="http://schemas.microsoft.com/office/drawing/2014/main" id="{A5047C5F-ACCA-F799-ACC1-E3F2CA673AB7}"/>
              </a:ext>
            </a:extLst>
          </p:cNvPr>
          <p:cNvSpPr txBox="1"/>
          <p:nvPr/>
        </p:nvSpPr>
        <p:spPr>
          <a:xfrm>
            <a:off x="2285839" y="928868"/>
            <a:ext cx="7393819" cy="1938992"/>
          </a:xfrm>
          <a:prstGeom prst="rect">
            <a:avLst/>
          </a:prstGeom>
          <a:noFill/>
        </p:spPr>
        <p:txBody>
          <a:bodyPr wrap="none" rtlCol="0">
            <a:spAutoFit/>
          </a:bodyPr>
          <a:lstStyle/>
          <a:p>
            <a:r>
              <a:rPr lang="en-US" sz="2400" b="1">
                <a:solidFill>
                  <a:srgbClr val="C00000"/>
                </a:solidFill>
              </a:rPr>
              <a:t>Maintaining stream health???</a:t>
            </a:r>
          </a:p>
          <a:p>
            <a:endParaRPr lang="en-US" sz="2400" b="1">
              <a:solidFill>
                <a:srgbClr val="C00000"/>
              </a:solidFill>
            </a:endParaRPr>
          </a:p>
          <a:p>
            <a:r>
              <a:rPr lang="en-US" sz="2400" b="1">
                <a:solidFill>
                  <a:srgbClr val="C00000"/>
                </a:solidFill>
              </a:rPr>
              <a:t>Protecting and preventing stream health degradation???</a:t>
            </a:r>
          </a:p>
          <a:p>
            <a:endParaRPr lang="en-US" sz="2400" b="1">
              <a:solidFill>
                <a:srgbClr val="C00000"/>
              </a:solidFill>
            </a:endParaRPr>
          </a:p>
          <a:p>
            <a:r>
              <a:rPr lang="en-US" sz="2400" b="1">
                <a:solidFill>
                  <a:srgbClr val="C00000"/>
                </a:solidFill>
              </a:rPr>
              <a:t>Building local capacity to protect healthy watersheds???</a:t>
            </a:r>
            <a:endParaRPr lang="en-US" sz="2400">
              <a:solidFill>
                <a:srgbClr val="C00000"/>
              </a:solidFill>
            </a:endParaRPr>
          </a:p>
        </p:txBody>
      </p:sp>
    </p:spTree>
    <p:extLst>
      <p:ext uri="{BB962C8B-B14F-4D97-AF65-F5344CB8AC3E}">
        <p14:creationId xmlns:p14="http://schemas.microsoft.com/office/powerpoint/2010/main" val="1957949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Claggett</dc:creator>
  <cp:revision>7</cp:revision>
  <dcterms:created xsi:type="dcterms:W3CDTF">2024-04-23T14:48:41Z</dcterms:created>
  <dcterms:modified xsi:type="dcterms:W3CDTF">2024-05-30T16:52:28Z</dcterms:modified>
</cp:coreProperties>
</file>