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8" r:id="rId3"/>
    <p:sldId id="358" r:id="rId4"/>
    <p:sldId id="813" r:id="rId5"/>
    <p:sldId id="277" r:id="rId6"/>
    <p:sldId id="811" r:id="rId7"/>
    <p:sldId id="357" r:id="rId8"/>
    <p:sldId id="256" r:id="rId9"/>
    <p:sldId id="821" r:id="rId10"/>
    <p:sldId id="823" r:id="rId11"/>
    <p:sldId id="824" r:id="rId12"/>
    <p:sldId id="819" r:id="rId13"/>
    <p:sldId id="820" r:id="rId14"/>
    <p:sldId id="825" r:id="rId15"/>
    <p:sldId id="814" r:id="rId16"/>
    <p:sldId id="829" r:id="rId17"/>
    <p:sldId id="817" r:id="rId18"/>
    <p:sldId id="826" r:id="rId19"/>
    <p:sldId id="828" r:id="rId20"/>
    <p:sldId id="830" r:id="rId21"/>
    <p:sldId id="8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980F1-2B70-4DA7-98E1-C0FFBCF8ADB4}" v="278" dt="2026-05-08T17:20:50.932"/>
    <p1510:client id="{DE9D4C80-4BF5-5D6A-8687-E01EFEF40917}" v="5440" dt="2026-05-08T16:43:51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1B28-96EE-45E9-BD1F-EF5D5BFF1D4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0A45-2070-4EAB-B8D6-77BE4B09C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land around the identified healthy streams is important. It doesn’t just help determine the quality of the water. Maintaining healthy watersheds is what will help maintain healthy waters- it is the </a:t>
            </a:r>
            <a:r>
              <a:rPr lang="en-US" i="1"/>
              <a:t>source</a:t>
            </a:r>
            <a:r>
              <a:rPr lang="en-US" i="0"/>
              <a:t>. Focusing on restoration alone will not help us to improve the quality of our </a:t>
            </a:r>
            <a:r>
              <a:rPr lang="en-US" b="1" i="0"/>
              <a:t>environment-maintaining quality we already have is the most cost-effective method of reaching our goals</a:t>
            </a:r>
            <a:r>
              <a:rPr lang="en-US" i="0"/>
              <a:t>. </a:t>
            </a:r>
            <a:r>
              <a:rPr lang="en-US"/>
              <a:t>The Maintain Healthy Watersheds </a:t>
            </a:r>
            <a:r>
              <a:rPr lang="en-US" err="1"/>
              <a:t>G</a:t>
            </a:r>
            <a:r>
              <a:rPr lang="en-US" b="1" i="0" err="1"/>
              <a:t>How</a:t>
            </a:r>
            <a:r>
              <a:rPr lang="en-US" b="1" i="0"/>
              <a:t> do we maintain it then? What if the quality degrades? </a:t>
            </a:r>
            <a:endParaRPr lang="en-US" b="1">
              <a:cs typeface="Calibri"/>
            </a:endParaRPr>
          </a:p>
          <a:p>
            <a:r>
              <a:rPr lang="en-US" err="1"/>
              <a:t>oal</a:t>
            </a:r>
            <a:r>
              <a:rPr lang="en-US"/>
              <a:t> Team seeks to sustain watershed health where it is high, exceptional, and/or outstanding, and to increase the overall number of healthy watersheds in the future.- CHWA helps us learn more about metrics on the landscape that can affect health and water quality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6571D-F4C2-4C54-830A-18E506FA6F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5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7BD3-B1C3-9DCE-5A23-4FC9ABD9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92E88-D326-5F27-BFE9-A0A1CC7D1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0C70-ADC8-64FE-8841-378FDF0E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F2A3-8AF0-66E4-E390-8FDCA7A8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1A69-A635-6A8E-0539-F6E91237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93F3-96F7-AD42-1F83-E3DF1BA8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53684-33FE-C9F7-AFF5-1897A721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ADEA-082A-BEA1-637C-00061CF1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49D9-B842-B2AF-16FC-39396BE7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C6B1-2D26-7E22-F013-E3D31B5A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187A9-EF34-78FF-72BA-4F4C2ABA4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AD68C-9EC1-CB78-832E-456719A0A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0255-6891-F894-7D0F-343880B6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D363A-321F-5F2B-DEAA-C46CEEEF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FB70F-5868-F41C-A10F-6C97904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B51F-61B5-C5CB-EE02-422F12C5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BF26-5720-2FD3-6FD9-7367F0CDA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F420-05B5-B3B0-BB06-3751E5C5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8FCE-2624-2628-ADE2-6C8EE6BE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76BB-51E3-8AF2-723E-97272511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A8F8-4076-F6A0-F643-14EADB5E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FA36-B990-5D92-B7E3-3F3D0ED9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21AAB-42A9-A813-C96D-B31FFF9E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0154-7E53-5B76-A6CE-7B618FC7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3163-1B06-1F39-7D2F-E5ECD92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7001-13EA-EF0C-E7BB-F9079D45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84A7-8A94-5DD8-329D-B7FE55BAB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2FC2D-2B04-68EE-A997-2E345714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4E35C-5D97-660A-E813-A6D45F0F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3E9D4-0323-C509-C8EA-89D0AE0F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EBE6B-2271-C8DC-F853-39750B93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B7E5-394E-8567-724D-3186B767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BBA5-C0D2-7E2B-4AC1-AD4F37DEF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26DF0-46C6-5030-4C8F-E0C2CC15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4ADAA-CB4C-3B16-B10A-8632365DF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13579-D50D-610F-B253-8612C04B6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E477F-9B3D-3D8F-F7BA-5D74C48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2E7E5-0174-F02E-AADD-407F4BCA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B3567-DF4B-FCE5-589E-2D5A0342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DB1B-F6B9-234A-DC9F-D46779AB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0A3DD-EA7A-5AFE-707C-174C57E4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B9E91-B175-84A3-595F-764ADDF3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3F52-D0E3-3C78-FDA9-DBD04395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C82ED-5178-D494-BE23-2631975A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C718B-9C0E-4C05-ED4C-968099A5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90B1-11C0-92FC-A943-61EFD2D8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3DDE-6617-6F4E-7D03-1BD693CC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D040-132D-18A7-A332-E91CBF80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64CB6-747A-F751-5D0B-A8A3DB192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438EA-7ACB-112C-1F62-21092704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EFAFD-35FA-FAA6-5709-014F11F1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0C1CF-3E07-0076-648D-889F1E89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C9039-BD8F-5F7D-3D47-528EEC0D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A429-58DF-78CB-F1D8-F8AB850D0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4AD9-A468-5039-CE2C-2CDD7F2CB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9EE2B-8178-6129-2E1E-E5FE86C0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19457-4049-31D0-6A35-EE97C51C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04A6-97A9-3C15-B2D5-D30166C9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ECD33-0F7D-299A-1129-8FA83653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6A9AD-3DF8-77A6-4F5F-D21E1778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5C245-F234-57B6-F291-4302F6B69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1D395D-1362-42EE-B41A-40EAE2602D7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BF0AA-ADE4-1B20-8FD3-345FA78F0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0CD1-4698-88D3-35F2-88779B218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13416-AD4C-4337-B119-73FC8D8E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A9C7-D765-39CF-ECED-54F9F08B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CB976-0BF9-8839-EFBA-88F9F136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F82A58-B92D-6DEF-C501-BCA8D11372FC}"/>
              </a:ext>
            </a:extLst>
          </p:cNvPr>
          <p:cNvSpPr txBox="1"/>
          <p:nvPr/>
        </p:nvSpPr>
        <p:spPr>
          <a:xfrm>
            <a:off x="3429000" y="0"/>
            <a:ext cx="5550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Healthy Landscapes Goal</a:t>
            </a:r>
          </a:p>
          <a:p>
            <a:pPr algn="ctr"/>
            <a:r>
              <a:rPr lang="en-US" sz="2400" b="1"/>
              <a:t>(ai-generated image)</a:t>
            </a:r>
          </a:p>
        </p:txBody>
      </p:sp>
    </p:spTree>
    <p:extLst>
      <p:ext uri="{BB962C8B-B14F-4D97-AF65-F5344CB8AC3E}">
        <p14:creationId xmlns:p14="http://schemas.microsoft.com/office/powerpoint/2010/main" val="154640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D5CD7-A59F-6BCF-7BF6-E5892398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ompany structure&#10;&#10;AI-generated content may be incorrect.">
            <a:extLst>
              <a:ext uri="{FF2B5EF4-FFF2-40B4-BE49-F238E27FC236}">
                <a16:creationId xmlns:a16="http://schemas.microsoft.com/office/drawing/2014/main" id="{9A900E0A-B0C2-7482-4524-289A346F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28" y="120883"/>
            <a:ext cx="11560543" cy="6479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65DEF-1986-8376-1840-18B7931AAC19}"/>
              </a:ext>
            </a:extLst>
          </p:cNvPr>
          <p:cNvSpPr txBox="1"/>
          <p:nvPr/>
        </p:nvSpPr>
        <p:spPr>
          <a:xfrm>
            <a:off x="4886325" y="2217540"/>
            <a:ext cx="2581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EPA + Governors + CBC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748C7-6821-E3E6-353F-C633FAED21D1}"/>
              </a:ext>
            </a:extLst>
          </p:cNvPr>
          <p:cNvSpPr txBox="1"/>
          <p:nvPr/>
        </p:nvSpPr>
        <p:spPr>
          <a:xfrm>
            <a:off x="4886325" y="2817615"/>
            <a:ext cx="2581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Dept. Secretaries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6B10C-766C-B2B0-27A9-5B9A5FBEA255}"/>
              </a:ext>
            </a:extLst>
          </p:cNvPr>
          <p:cNvSpPr txBox="1"/>
          <p:nvPr/>
        </p:nvSpPr>
        <p:spPr>
          <a:xfrm>
            <a:off x="1847849" y="3989190"/>
            <a:ext cx="2771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Program Directors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B4F73-3DC7-BBFB-0620-D3F6E653395F}"/>
              </a:ext>
            </a:extLst>
          </p:cNvPr>
          <p:cNvSpPr txBox="1"/>
          <p:nvPr/>
        </p:nvSpPr>
        <p:spPr>
          <a:xfrm>
            <a:off x="4714875" y="3989190"/>
            <a:ext cx="2847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EPA-led CBP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771A4-419D-8F27-8800-90513DF5A11D}"/>
              </a:ext>
            </a:extLst>
          </p:cNvPr>
          <p:cNvSpPr txBox="1"/>
          <p:nvPr/>
        </p:nvSpPr>
        <p:spPr>
          <a:xfrm>
            <a:off x="7677151" y="3748506"/>
            <a:ext cx="2847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Academics, NGO’s, Public and Private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1AE1B-144E-BFB0-82AD-C067D03AC793}"/>
              </a:ext>
            </a:extLst>
          </p:cNvPr>
          <p:cNvSpPr txBox="1"/>
          <p:nvPr/>
        </p:nvSpPr>
        <p:spPr>
          <a:xfrm>
            <a:off x="7784316" y="2242187"/>
            <a:ext cx="19260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Strategic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69E75-39F4-35D8-EA1E-198FBF8409ED}"/>
              </a:ext>
            </a:extLst>
          </p:cNvPr>
          <p:cNvSpPr txBox="1"/>
          <p:nvPr/>
        </p:nvSpPr>
        <p:spPr>
          <a:xfrm>
            <a:off x="7677151" y="2798357"/>
            <a:ext cx="33568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Policy Advice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67D68-281F-F99B-0814-4E778ADA2573}"/>
              </a:ext>
            </a:extLst>
          </p:cNvPr>
          <p:cNvSpPr txBox="1"/>
          <p:nvPr/>
        </p:nvSpPr>
        <p:spPr>
          <a:xfrm>
            <a:off x="1866899" y="4357361"/>
            <a:ext cx="28479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C00000"/>
                </a:solidFill>
              </a:rPr>
              <a:t>Implementation</a:t>
            </a:r>
          </a:p>
          <a:p>
            <a:pPr algn="ctr"/>
            <a:endParaRPr lang="en-US" sz="1600" b="1">
              <a:solidFill>
                <a:srgbClr val="C00000"/>
              </a:solidFill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Management Strategies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Workplans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Adaptive Management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4D5F9-8BF7-D3F5-19A2-F7F0DFCF4D1A}"/>
              </a:ext>
            </a:extLst>
          </p:cNvPr>
          <p:cNvSpPr txBox="1"/>
          <p:nvPr/>
        </p:nvSpPr>
        <p:spPr>
          <a:xfrm>
            <a:off x="4714875" y="4357361"/>
            <a:ext cx="27717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C00000"/>
                </a:solidFill>
              </a:rPr>
              <a:t>Support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 Administration, Communication, 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Modeling, Monitoring,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GIS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AAD41-162F-59EB-FE3C-CCD2AC5A96BD}"/>
              </a:ext>
            </a:extLst>
          </p:cNvPr>
          <p:cNvSpPr txBox="1"/>
          <p:nvPr/>
        </p:nvSpPr>
        <p:spPr>
          <a:xfrm>
            <a:off x="7766232" y="4355143"/>
            <a:ext cx="27717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C00000"/>
                </a:solidFill>
              </a:rPr>
              <a:t>Advisory</a:t>
            </a:r>
            <a:endParaRPr lang="en-US" sz="1600" b="1">
              <a:solidFill>
                <a:srgbClr val="C00000"/>
              </a:solidFill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Science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Industry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Local government</a:t>
            </a:r>
          </a:p>
          <a:p>
            <a:pPr algn="ctr"/>
            <a:r>
              <a:rPr lang="en-US" sz="1600" b="1">
                <a:solidFill>
                  <a:srgbClr val="C00000"/>
                </a:solidFill>
              </a:rPr>
              <a:t>Interest groups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05638-D5F8-5983-B83F-43F8171203BC}"/>
              </a:ext>
            </a:extLst>
          </p:cNvPr>
          <p:cNvSpPr txBox="1"/>
          <p:nvPr/>
        </p:nvSpPr>
        <p:spPr>
          <a:xfrm>
            <a:off x="7083366" y="930979"/>
            <a:ext cx="454444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/>
              <a:t> - Who does what</a:t>
            </a:r>
          </a:p>
        </p:txBody>
      </p:sp>
    </p:spTree>
    <p:extLst>
      <p:ext uri="{BB962C8B-B14F-4D97-AF65-F5344CB8AC3E}">
        <p14:creationId xmlns:p14="http://schemas.microsoft.com/office/powerpoint/2010/main" val="282602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D665-CBD3-86FA-B8DF-E4E98C85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2CA1F-E626-9399-842B-AF160BEA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" y="0"/>
            <a:ext cx="121876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D4C97-D924-3866-189A-BCD7C97D7741}"/>
              </a:ext>
            </a:extLst>
          </p:cNvPr>
          <p:cNvSpPr txBox="1"/>
          <p:nvPr/>
        </p:nvSpPr>
        <p:spPr>
          <a:xfrm>
            <a:off x="103186" y="2304960"/>
            <a:ext cx="2032801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Policy</a:t>
            </a:r>
          </a:p>
          <a:p>
            <a:pPr algn="ctr"/>
            <a:r>
              <a:rPr lang="en-US" sz="2800" b="1"/>
              <a:t>Steering </a:t>
            </a:r>
          </a:p>
          <a:p>
            <a:pPr algn="ctr"/>
            <a:r>
              <a:rPr lang="en-US" sz="2800" b="1"/>
              <a:t>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A2373-7B37-BE42-FB30-D3C3D25925E9}"/>
              </a:ext>
            </a:extLst>
          </p:cNvPr>
          <p:cNvSpPr txBox="1"/>
          <p:nvPr/>
        </p:nvSpPr>
        <p:spPr>
          <a:xfrm>
            <a:off x="9945603" y="2711520"/>
            <a:ext cx="21611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Workgroups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46E03-1D41-6D01-B9B1-13D09200756A}"/>
              </a:ext>
            </a:extLst>
          </p:cNvPr>
          <p:cNvSpPr txBox="1"/>
          <p:nvPr/>
        </p:nvSpPr>
        <p:spPr>
          <a:xfrm>
            <a:off x="5410104" y="2461704"/>
            <a:ext cx="124117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Goal</a:t>
            </a:r>
          </a:p>
          <a:p>
            <a:pPr algn="ctr"/>
            <a:r>
              <a:rPr lang="en-US" sz="2800" b="1"/>
              <a:t>Teams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33028F-50E1-8D9E-2888-8307CE66008C}"/>
              </a:ext>
            </a:extLst>
          </p:cNvPr>
          <p:cNvSpPr/>
          <p:nvPr/>
        </p:nvSpPr>
        <p:spPr>
          <a:xfrm>
            <a:off x="2508391" y="2340513"/>
            <a:ext cx="2527682" cy="5073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Policy decisions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89CC5A6-5926-66C8-FD0D-F87DA015067E}"/>
              </a:ext>
            </a:extLst>
          </p:cNvPr>
          <p:cNvSpPr/>
          <p:nvPr/>
        </p:nvSpPr>
        <p:spPr>
          <a:xfrm>
            <a:off x="2342186" y="2836643"/>
            <a:ext cx="2730810" cy="10305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Programmatic </a:t>
            </a:r>
          </a:p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Needs &amp; Priorities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C9E2A7CB-82D8-5A8E-DDA8-CB201DE8549B}"/>
              </a:ext>
            </a:extLst>
          </p:cNvPr>
          <p:cNvSpPr/>
          <p:nvPr/>
        </p:nvSpPr>
        <p:spPr>
          <a:xfrm>
            <a:off x="6863396" y="3310300"/>
            <a:ext cx="3220747" cy="62592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Outcome challenges and progress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7AC0ACD-CB95-637C-9C11-78C288BD2246}"/>
              </a:ext>
            </a:extLst>
          </p:cNvPr>
          <p:cNvSpPr/>
          <p:nvPr/>
        </p:nvSpPr>
        <p:spPr>
          <a:xfrm>
            <a:off x="7115496" y="1982908"/>
            <a:ext cx="2527682" cy="5073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Policy guidance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58DD2-31B4-5FAB-DCF7-6CF65D38856D}"/>
              </a:ext>
            </a:extLst>
          </p:cNvPr>
          <p:cNvSpPr txBox="1"/>
          <p:nvPr/>
        </p:nvSpPr>
        <p:spPr>
          <a:xfrm>
            <a:off x="2078452" y="177571"/>
            <a:ext cx="814973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Goal Teams are conduits of information between </a:t>
            </a:r>
          </a:p>
          <a:p>
            <a:pPr algn="ctr"/>
            <a:r>
              <a:rPr lang="en-US" sz="2800" b="1"/>
              <a:t>the PSC and Workgroups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8E91B14F-D363-806C-F353-CAD21A4EED75}"/>
              </a:ext>
            </a:extLst>
          </p:cNvPr>
          <p:cNvSpPr/>
          <p:nvPr/>
        </p:nvSpPr>
        <p:spPr>
          <a:xfrm>
            <a:off x="7029226" y="2423504"/>
            <a:ext cx="2730810" cy="10305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Cross-outcome and</a:t>
            </a:r>
          </a:p>
          <a:p>
            <a:pPr algn="ctr"/>
            <a:r>
              <a:rPr lang="en-US" sz="1400" b="1">
                <a:solidFill>
                  <a:sysClr val="windowText" lastClr="000000"/>
                </a:solidFill>
              </a:rPr>
              <a:t>Cross-goal coordination</a:t>
            </a:r>
          </a:p>
        </p:txBody>
      </p:sp>
    </p:spTree>
    <p:extLst>
      <p:ext uri="{BB962C8B-B14F-4D97-AF65-F5344CB8AC3E}">
        <p14:creationId xmlns:p14="http://schemas.microsoft.com/office/powerpoint/2010/main" val="124356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A8F7-AADE-EB9C-B0CC-9D6A201D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EE4A3E-DDDC-9A76-BC7C-FD6EA2811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4251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568DE-DE01-2AD2-E4E0-EE6A83303605}"/>
              </a:ext>
            </a:extLst>
          </p:cNvPr>
          <p:cNvSpPr txBox="1"/>
          <p:nvPr/>
        </p:nvSpPr>
        <p:spPr>
          <a:xfrm>
            <a:off x="114811" y="179812"/>
            <a:ext cx="119623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Landscapes Goal Team</a:t>
            </a:r>
          </a:p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A2656-BDDB-66CA-9C92-65636685F133}"/>
              </a:ext>
            </a:extLst>
          </p:cNvPr>
          <p:cNvSpPr txBox="1"/>
          <p:nvPr/>
        </p:nvSpPr>
        <p:spPr>
          <a:xfrm>
            <a:off x="4848067" y="1654313"/>
            <a:ext cx="2286601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8738" fontAlgn="base"/>
            <a:r>
              <a:rPr lang="en-US" b="1" u="sng">
                <a:latin typeface="Calibri"/>
                <a:ea typeface="Calibri"/>
                <a:cs typeface="Calibri"/>
              </a:rPr>
              <a:t>Healthy Landscapes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Claire Jantz, PA-DCNR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Ken Hyer, USGS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Peter Claggett, USGS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71DB9-A521-25DA-16F0-0ACCBD9B159E}"/>
              </a:ext>
            </a:extLst>
          </p:cNvPr>
          <p:cNvSpPr txBox="1"/>
          <p:nvPr/>
        </p:nvSpPr>
        <p:spPr>
          <a:xfrm>
            <a:off x="26797" y="3375036"/>
            <a:ext cx="2709827" cy="14773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8738" fontAlgn="base"/>
            <a:r>
              <a:rPr lang="en-US" b="1" u="sng">
                <a:latin typeface="Calibri"/>
                <a:ea typeface="Calibri"/>
                <a:cs typeface="Calibri"/>
              </a:rPr>
              <a:t>Forestry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Anne Hairston-Strang, MD-DNR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Nanci Sonti, USFS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Katie Brownson, USFS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20557-E3B6-335B-BA17-A70DCBEA58D2}"/>
              </a:ext>
            </a:extLst>
          </p:cNvPr>
          <p:cNvSpPr txBox="1"/>
          <p:nvPr/>
        </p:nvSpPr>
        <p:spPr>
          <a:xfrm>
            <a:off x="2904601" y="3375036"/>
            <a:ext cx="3086767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8738" fontAlgn="base"/>
            <a:r>
              <a:rPr lang="en-US" b="1" u="sng">
                <a:latin typeface="Calibri"/>
                <a:ea typeface="Calibri"/>
                <a:cs typeface="Calibri"/>
              </a:rPr>
              <a:t>Adaptation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Natalie Snider, MD-DNR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Ben McFarlane, HRPDC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Julie Reichert-Nguyen, NOAA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DE2E0-BECE-AAF5-7854-C5754834E6D1}"/>
              </a:ext>
            </a:extLst>
          </p:cNvPr>
          <p:cNvSpPr txBox="1"/>
          <p:nvPr/>
        </p:nvSpPr>
        <p:spPr>
          <a:xfrm>
            <a:off x="6159345" y="3375036"/>
            <a:ext cx="3315401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8738" fontAlgn="base"/>
            <a:r>
              <a:rPr lang="en-US" b="1" u="sng">
                <a:latin typeface="Calibri"/>
                <a:ea typeface="Calibri"/>
                <a:cs typeface="Calibri"/>
              </a:rPr>
              <a:t>Land Use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Debbie Herr Cornwell, MDP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Rosa Hance, Choose Clean Water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Jackie Pickford, USGS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D7BD1-588C-41FE-F301-E6E669624CE2}"/>
              </a:ext>
            </a:extLst>
          </p:cNvPr>
          <p:cNvSpPr txBox="1"/>
          <p:nvPr/>
        </p:nvSpPr>
        <p:spPr>
          <a:xfrm>
            <a:off x="9642723" y="3375036"/>
            <a:ext cx="2527196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8738" fontAlgn="base"/>
            <a:r>
              <a:rPr lang="en-US" b="1" u="sng">
                <a:latin typeface="Calibri"/>
                <a:ea typeface="Calibri"/>
                <a:cs typeface="Calibri"/>
              </a:rPr>
              <a:t>Protected Lands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Jeff Lerner, EPA</a:t>
            </a:r>
          </a:p>
          <a:p>
            <a:pPr marL="58738" fontAlgn="base"/>
            <a:r>
              <a:rPr lang="en-US">
                <a:latin typeface="Calibri"/>
                <a:ea typeface="Calibri"/>
                <a:cs typeface="Calibri"/>
              </a:rPr>
              <a:t>Sophie Waterman, USGS</a:t>
            </a:r>
          </a:p>
        </p:txBody>
      </p:sp>
    </p:spTree>
    <p:extLst>
      <p:ext uri="{BB962C8B-B14F-4D97-AF65-F5344CB8AC3E}">
        <p14:creationId xmlns:p14="http://schemas.microsoft.com/office/powerpoint/2010/main" val="243618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E34A3-4F6F-208D-8D4E-43A502AC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FA57DC-3EA5-5AEF-38BE-50FC9AA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55265-6136-827E-EC41-078EA9A5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47" y="218627"/>
            <a:ext cx="6839905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9850-A3D6-00CD-DD64-4F2D3F804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4ABFA9-BC21-7706-BC06-0444E050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25EA-1138-7E80-E2D2-FE7816F56AAB}"/>
              </a:ext>
            </a:extLst>
          </p:cNvPr>
          <p:cNvSpPr txBox="1"/>
          <p:nvPr/>
        </p:nvSpPr>
        <p:spPr>
          <a:xfrm>
            <a:off x="114801" y="200285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Chesapeake Bay Strategic Plan &amp; Management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61724-E565-C8B8-472D-42240DC74A7A}"/>
              </a:ext>
            </a:extLst>
          </p:cNvPr>
          <p:cNvSpPr txBox="1"/>
          <p:nvPr/>
        </p:nvSpPr>
        <p:spPr>
          <a:xfrm>
            <a:off x="404161" y="1149834"/>
            <a:ext cx="11789248" cy="535531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Basic Thoughts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 fontAlgn="base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I. Not terribly different than the Management Strategies from 2025, but updated</a:t>
            </a: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II. Vocabulary: </a:t>
            </a:r>
          </a:p>
          <a:p>
            <a:pPr marL="117475" defTabSz="687388" fontAlgn="base"/>
            <a:r>
              <a:rPr lang="en-US" b="1">
                <a:latin typeface="Calibri"/>
                <a:ea typeface="Calibri"/>
                <a:cs typeface="Calibri"/>
              </a:rPr>
              <a:t>	- Strategic Plan:  The entire document that covers all 4 Goal Teams  Includes a bunch of front-end material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defTabSz="687388" fontAlgn="base"/>
            <a:r>
              <a:rPr lang="en-US" b="1">
                <a:latin typeface="Calibri"/>
                <a:ea typeface="Calibri"/>
                <a:cs typeface="Calibri"/>
              </a:rPr>
              <a:t>	- Management Strategies:  There will be one prepared for each Goal (4 total)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/>
            <a:r>
              <a:rPr lang="en-US" b="1">
                <a:latin typeface="Calibri"/>
                <a:ea typeface="Calibri"/>
                <a:cs typeface="Calibri"/>
              </a:rPr>
              <a:t>           - Workplans:  Each outcome will have a workplan.  Captures the partnership projects for 3 years (7/26-6/30)</a:t>
            </a: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III. Benefits: </a:t>
            </a:r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Strategic Plan: One comprehensive plan – addresses earlier GAO reports</a:t>
            </a:r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Management Strategy:  Allows us to address more cross cutting issues and challenges (at the goal level, NEW!)  </a:t>
            </a:r>
          </a:p>
          <a:p>
            <a:pPr marL="117475" defTabSz="460375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                                                     We still have a comprehensive stand-alone sub-chapter for each Outcome (SAME)</a:t>
            </a:r>
          </a:p>
          <a:p>
            <a:pPr marL="117475" defTabSz="460375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                                                     Designed to be durable for a 6-year period</a:t>
            </a:r>
          </a:p>
          <a:p>
            <a:pPr marL="117475" defTabSz="460375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                                                     More program focused at the Management Strategy level             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pPr marL="117475" defTabSz="460375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                                                     Public feedback </a:t>
            </a:r>
            <a:r>
              <a:rPr lang="en-US" b="1" err="1">
                <a:latin typeface="Calibri"/>
                <a:ea typeface="Calibri"/>
                <a:cs typeface="Calibri"/>
              </a:rPr>
              <a:t>ste</a:t>
            </a:r>
            <a:r>
              <a:rPr lang="en-US" b="1">
                <a:latin typeface="Calibri"/>
                <a:ea typeface="Calibri"/>
                <a:cs typeface="Calibri"/>
              </a:rPr>
              <a:t>p included                                      </a:t>
            </a:r>
            <a:endParaRPr lang="en-US"/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Workplans:  Shorter duration (1-3 years), more project focused.</a:t>
            </a: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IV Cons:</a:t>
            </a: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Some redundancy between "goal-level" and "outcome level" sections in situational analysis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Concerns regarding capacity and funding for years 2 and 3 in the workplans.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Still figuring out a section on signatory Statutory authorities (though we will ask the jurisdictions to help)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1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739239-B19E-51DC-6CAB-3BDF5230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CC3068-5817-D3E8-5160-1A86142506A4}"/>
              </a:ext>
            </a:extLst>
          </p:cNvPr>
          <p:cNvSpPr txBox="1"/>
          <p:nvPr/>
        </p:nvSpPr>
        <p:spPr>
          <a:xfrm>
            <a:off x="114801" y="200285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Chesapeake Bay Strategic Plan &amp; Management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ACDE4-0DBF-49C9-7E4A-BCC0952C2B50}"/>
              </a:ext>
            </a:extLst>
          </p:cNvPr>
          <p:cNvSpPr txBox="1"/>
          <p:nvPr/>
        </p:nvSpPr>
        <p:spPr>
          <a:xfrm>
            <a:off x="118411" y="724872"/>
            <a:ext cx="6396633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Implementation Team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 fontAlgn="base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Executive Summary</a:t>
            </a:r>
          </a:p>
          <a:p>
            <a:pPr marL="117475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Introduction 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Vision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Overview</a:t>
            </a:r>
          </a:p>
          <a:p>
            <a:pPr marL="117475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Accountability </a:t>
            </a:r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Principles and Governance</a:t>
            </a:r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Monitoring, Assessment, Reporting</a:t>
            </a:r>
          </a:p>
          <a:p>
            <a:pPr marL="117475" defTabSz="460375" fontAlgn="base">
              <a:tabLst>
                <a:tab pos="687388" algn="l"/>
              </a:tabLst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Adaptive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E8672-957B-A3C1-12D1-4D89F41E42DC}"/>
              </a:ext>
            </a:extLst>
          </p:cNvPr>
          <p:cNvSpPr txBox="1"/>
          <p:nvPr/>
        </p:nvSpPr>
        <p:spPr>
          <a:xfrm>
            <a:off x="6696954" y="714289"/>
            <a:ext cx="5376634" cy="31604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Workgroups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 fontAlgn="base"/>
            <a:endParaRPr lang="en-US" b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Subchapter for each Outcome (oct 19, 2026):</a:t>
            </a:r>
          </a:p>
          <a:p>
            <a:pPr marL="117475" defTabSz="687388" fontAlgn="base"/>
            <a:r>
              <a:rPr lang="en-US" b="1">
                <a:latin typeface="Calibri"/>
                <a:ea typeface="Calibri"/>
                <a:cs typeface="Calibri"/>
              </a:rPr>
              <a:t>	- Outcome and Targets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Baseline and Current Condition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Measuring Progress and Indicators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Challenges to Progress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Signatory Programs (most relevant)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Management Approaches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Participating Partners</a:t>
            </a:r>
          </a:p>
          <a:p>
            <a:pPr marL="117475" defTabSz="687388" fontAlgn="base"/>
            <a:r>
              <a:rPr lang="en-US" b="1">
                <a:latin typeface="Calibri"/>
                <a:ea typeface="Calibri"/>
                <a:cs typeface="Calibri"/>
              </a:rPr>
              <a:t>PROGRAM LEVEL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FC698-8834-E2E0-1010-0439501324D6}"/>
              </a:ext>
            </a:extLst>
          </p:cNvPr>
          <p:cNvSpPr txBox="1"/>
          <p:nvPr/>
        </p:nvSpPr>
        <p:spPr>
          <a:xfrm>
            <a:off x="6696944" y="4216360"/>
            <a:ext cx="5376635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Workplans: (due Spring 2027) - PROJECT LEVEL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defTabSz="687388" fontAlgn="base"/>
            <a:r>
              <a:rPr lang="en-US" b="1">
                <a:latin typeface="Calibri"/>
                <a:ea typeface="Calibri"/>
                <a:cs typeface="Calibri"/>
              </a:rPr>
              <a:t>	- Narrative summary</a:t>
            </a:r>
          </a:p>
          <a:p>
            <a:pPr marL="117475" defTabSz="687388"/>
            <a:r>
              <a:rPr lang="en-US" b="1">
                <a:latin typeface="Calibri"/>
                <a:ea typeface="Calibri"/>
                <a:cs typeface="Calibri"/>
              </a:rPr>
              <a:t>           - Impact on attainment</a:t>
            </a:r>
            <a:endParaRPr lang="en-US">
              <a:latin typeface="Calibri"/>
              <a:ea typeface="Calibri"/>
              <a:cs typeface="Calibri"/>
            </a:endParaRP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Major actions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Lead and partners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Resources (FTE’s, $$$)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Timeline</a:t>
            </a:r>
          </a:p>
          <a:p>
            <a:pPr marL="117475" defTabSz="687388" fontAlgn="base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Performance targets and deliverables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0ECCB-2B37-10BA-13A0-95FE26C788F3}"/>
              </a:ext>
            </a:extLst>
          </p:cNvPr>
          <p:cNvSpPr txBox="1"/>
          <p:nvPr/>
        </p:nvSpPr>
        <p:spPr>
          <a:xfrm>
            <a:off x="118410" y="3698787"/>
            <a:ext cx="6396633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Goal Team – we will build one MS for the HLGT</a:t>
            </a:r>
            <a:endParaRPr lang="en-US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117475" fontAlgn="base"/>
            <a:r>
              <a:rPr lang="en-US" b="1">
                <a:latin typeface="Calibri"/>
                <a:ea typeface="Calibri"/>
                <a:cs typeface="Calibri"/>
              </a:rPr>
              <a:t>IV Management Strategy (MS) for Healthy Landscapes GT</a:t>
            </a: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Goal language and Importance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Situation Analysis: Challenges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475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               - Goal management Strategies</a:t>
            </a:r>
          </a:p>
          <a:p>
            <a:pPr marL="117475" fontAlgn="base">
              <a:tabLst>
                <a:tab pos="687388" algn="l"/>
              </a:tabLst>
            </a:pPr>
            <a:r>
              <a:rPr lang="en-US" b="1">
                <a:latin typeface="Calibri"/>
                <a:ea typeface="Calibri"/>
                <a:cs typeface="Calibri"/>
              </a:rPr>
              <a:t>	- One sub-chapter for each Outcomes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fontAlgn="base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Land Use Planning and Decision Support</a:t>
            </a:r>
          </a:p>
          <a:p>
            <a:pPr marL="1200150" fontAlgn="base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Healthy Forests and Trees</a:t>
            </a:r>
          </a:p>
          <a:p>
            <a:pPr marL="1200150" fontAlgn="base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Adapting to Changing Environmental Conditions</a:t>
            </a:r>
          </a:p>
          <a:p>
            <a:pPr marL="1200150" fontAlgn="base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Protected Lands</a:t>
            </a:r>
          </a:p>
          <a:p>
            <a:pPr marL="117475" fontAlgn="base"/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7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A05F-247A-9CDD-2ED6-593FFCF4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A0A2B-095F-F9FF-8925-49227C79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694BD-1F10-EE1F-854C-10F9CD07B6CC}"/>
              </a:ext>
            </a:extLst>
          </p:cNvPr>
          <p:cNvSpPr txBox="1"/>
          <p:nvPr/>
        </p:nvSpPr>
        <p:spPr>
          <a:xfrm>
            <a:off x="114801" y="200285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Chesapeake Bay Strategic Plan &amp; Management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C8E86-8D5E-8076-FBBE-5D39EFC52DE7}"/>
              </a:ext>
            </a:extLst>
          </p:cNvPr>
          <p:cNvSpPr txBox="1"/>
          <p:nvPr/>
        </p:nvSpPr>
        <p:spPr>
          <a:xfrm>
            <a:off x="203078" y="1149834"/>
            <a:ext cx="11789248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Management Strategy Outline: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/>
            <a:endParaRPr lang="en-US" b="1">
              <a:latin typeface="Calibri"/>
              <a:ea typeface="Calibri"/>
              <a:cs typeface="Calibri"/>
            </a:endParaRPr>
          </a:p>
          <a:p>
            <a:pPr marL="117475"/>
            <a:r>
              <a:rPr lang="en-US">
                <a:ea typeface="+mn-lt"/>
                <a:cs typeface="+mn-lt"/>
              </a:rPr>
              <a:t>Management Strategy for Healthy Landscapes Goal 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a. Goal Language and Importance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b. Goal 1 Situation Analysis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I. Shared challenges for partnership to address, including those related to Changing Environmental Conditions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c.  Management approaches to address the shared challenges for the goal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d. Sub-Chapter for each of our 4 Outcome </a:t>
            </a:r>
            <a:endParaRPr lang="en-US"/>
          </a:p>
          <a:p>
            <a:pPr marL="117475"/>
            <a:r>
              <a:rPr lang="en-US">
                <a:ea typeface="+mn-lt"/>
                <a:cs typeface="+mn-lt"/>
              </a:rPr>
              <a:t>           I. Outcome language (including targets)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II. Baseline and Current Condition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III. Measuring Progress and Indicators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IV. Outcome Situation Analysis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V. Snapshot of Signatory Programs 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VI. Management Approaches 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      VII. Participating 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BA096-2B4B-F0AD-6F40-F945A757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8" y="107339"/>
            <a:ext cx="114585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2842-001E-16A8-9AC5-14AD7043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C2629-0754-6B2D-9FE9-966C1B58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3DC05-2D1F-164D-7774-551DE7B462A8}"/>
              </a:ext>
            </a:extLst>
          </p:cNvPr>
          <p:cNvSpPr txBox="1"/>
          <p:nvPr/>
        </p:nvSpPr>
        <p:spPr>
          <a:xfrm>
            <a:off x="114801" y="200285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Chesapeake Bay Strategic Plan &amp; Management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DC23E-DD33-BBF0-33FE-944810D36ACE}"/>
              </a:ext>
            </a:extLst>
          </p:cNvPr>
          <p:cNvSpPr txBox="1"/>
          <p:nvPr/>
        </p:nvSpPr>
        <p:spPr>
          <a:xfrm>
            <a:off x="203077" y="1594334"/>
            <a:ext cx="11789248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Writing Strategy: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/>
            <a:endParaRPr lang="en-US" b="1">
              <a:latin typeface="Calibri"/>
              <a:ea typeface="Calibri"/>
              <a:cs typeface="Calibri"/>
            </a:endParaRPr>
          </a:p>
          <a:p>
            <a:pPr marL="117475"/>
            <a:r>
              <a:rPr lang="en-US" b="1">
                <a:latin typeface="Calibri"/>
                <a:ea typeface="Calibri"/>
                <a:cs typeface="Calibri"/>
              </a:rPr>
              <a:t>Goal Team Level:</a:t>
            </a:r>
          </a:p>
          <a:p>
            <a:pPr marL="117475"/>
            <a:r>
              <a:rPr lang="en-US">
                <a:latin typeface="Calibri"/>
                <a:ea typeface="Calibri"/>
                <a:cs typeface="Calibri"/>
              </a:rPr>
              <a:t>Led by the steering committee</a:t>
            </a:r>
          </a:p>
          <a:p>
            <a:pPr marL="117475"/>
            <a:r>
              <a:rPr lang="en-US">
                <a:latin typeface="Calibri"/>
                <a:ea typeface="Calibri"/>
                <a:cs typeface="Calibri"/>
              </a:rPr>
              <a:t>Likely more concise than the outcome subchapters</a:t>
            </a:r>
          </a:p>
          <a:p>
            <a:pPr marL="117475"/>
            <a:r>
              <a:rPr lang="en-US">
                <a:latin typeface="Calibri"/>
                <a:ea typeface="Calibri"/>
                <a:cs typeface="Calibri"/>
              </a:rPr>
              <a:t>Volunteers WELCOME!!!</a:t>
            </a:r>
          </a:p>
          <a:p>
            <a:pPr marL="117475"/>
            <a:endParaRPr lang="en-US" b="1">
              <a:latin typeface="Calibri"/>
              <a:ea typeface="Calibri"/>
              <a:cs typeface="Calibri"/>
            </a:endParaRPr>
          </a:p>
          <a:p>
            <a:pPr marL="117475"/>
            <a:r>
              <a:rPr lang="en-US" b="1">
                <a:latin typeface="Calibri"/>
                <a:ea typeface="Calibri"/>
                <a:cs typeface="Calibri"/>
              </a:rPr>
              <a:t>Outcome level:</a:t>
            </a:r>
          </a:p>
          <a:p>
            <a:pPr marL="117475"/>
            <a:r>
              <a:rPr lang="en-US">
                <a:ea typeface="+mn-lt"/>
                <a:cs typeface="+mn-lt"/>
              </a:rPr>
              <a:t>Small team from the Workgroup drafts the majority of the document</a:t>
            </a:r>
          </a:p>
          <a:p>
            <a:pPr marL="117475"/>
            <a:r>
              <a:rPr lang="en-US">
                <a:ea typeface="+mn-lt"/>
                <a:cs typeface="+mn-lt"/>
              </a:rPr>
              <a:t>Standing topic at WG meetings</a:t>
            </a:r>
          </a:p>
          <a:p>
            <a:pPr marL="117475"/>
            <a:r>
              <a:rPr lang="en-US">
                <a:ea typeface="+mn-lt"/>
                <a:cs typeface="+mn-lt"/>
              </a:rPr>
              <a:t>Stay connected with the Goal Team (your content directly influences ours)</a:t>
            </a:r>
          </a:p>
          <a:p>
            <a:pPr marL="117475"/>
            <a:r>
              <a:rPr lang="en-US"/>
              <a:t>Do feel free to reuse content form older Management Strategies</a:t>
            </a:r>
          </a:p>
          <a:p>
            <a:pPr marL="117475"/>
            <a:endParaRPr lang="en-US">
              <a:ea typeface="+mn-lt"/>
              <a:cs typeface="+mn-lt"/>
            </a:endParaRPr>
          </a:p>
          <a:p>
            <a:pPr marL="117475"/>
            <a:r>
              <a:rPr lang="en-US" b="1">
                <a:ea typeface="+mn-lt"/>
                <a:cs typeface="+mn-lt"/>
              </a:rPr>
              <a:t>Alternate models are also welcome!</a:t>
            </a:r>
          </a:p>
          <a:p>
            <a:pPr marL="117475"/>
            <a:r>
              <a:rPr lang="en-US">
                <a:ea typeface="+mn-lt"/>
                <a:cs typeface="+mn-lt"/>
              </a:rPr>
              <a:t> 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E090-D9DD-D5D6-08FF-3EAC0F43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66149-673B-6EC8-E7DC-401786ED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976D5D-4409-9FBB-1446-554F1CC1028B}"/>
              </a:ext>
            </a:extLst>
          </p:cNvPr>
          <p:cNvSpPr txBox="1"/>
          <p:nvPr/>
        </p:nvSpPr>
        <p:spPr>
          <a:xfrm>
            <a:off x="114801" y="200285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Chesapeake Bay Strategic Plan &amp; Management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B37B9-45EC-15B8-2B80-C2DEE6C3B9C5}"/>
              </a:ext>
            </a:extLst>
          </p:cNvPr>
          <p:cNvSpPr txBox="1"/>
          <p:nvPr/>
        </p:nvSpPr>
        <p:spPr>
          <a:xfrm>
            <a:off x="1144994" y="4282500"/>
            <a:ext cx="9905415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The partnership has a template for each: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/>
            <a:endParaRPr lang="en-US" b="1">
              <a:latin typeface="Calibri"/>
              <a:ea typeface="Calibri"/>
              <a:cs typeface="Calibri"/>
            </a:endParaRPr>
          </a:p>
          <a:p>
            <a:pPr marL="117475"/>
            <a:r>
              <a:rPr lang="en-US">
                <a:ea typeface="+mn-lt"/>
                <a:cs typeface="+mn-lt"/>
              </a:rPr>
              <a:t>Management Strategy Template – let's review</a:t>
            </a:r>
          </a:p>
          <a:p>
            <a:pPr marL="117475"/>
            <a:endParaRPr lang="en-US">
              <a:ea typeface="+mn-lt"/>
              <a:cs typeface="+mn-lt"/>
            </a:endParaRPr>
          </a:p>
          <a:p>
            <a:pPr marL="117475"/>
            <a:r>
              <a:rPr lang="en-US">
                <a:ea typeface="+mn-lt"/>
                <a:cs typeface="+mn-lt"/>
              </a:rPr>
              <a:t>Workplan Template – let's review</a:t>
            </a:r>
          </a:p>
          <a:p>
            <a:pPr marL="117475"/>
            <a:endParaRPr lang="en-US"/>
          </a:p>
          <a:p>
            <a:pPr marL="117475"/>
            <a:r>
              <a:rPr lang="en-US"/>
              <a:t>Timelines – let's discuss in detail</a:t>
            </a:r>
          </a:p>
          <a:p>
            <a:pPr marL="117475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42F9D-951F-2B09-926A-C8AE712D1FFC}"/>
              </a:ext>
            </a:extLst>
          </p:cNvPr>
          <p:cNvSpPr txBox="1"/>
          <p:nvPr/>
        </p:nvSpPr>
        <p:spPr>
          <a:xfrm>
            <a:off x="1144993" y="906417"/>
            <a:ext cx="9905415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17475" fontAlgn="base"/>
            <a:r>
              <a:rPr lang="en-US" b="1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Other thoughts:</a:t>
            </a: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17475"/>
            <a:endParaRPr lang="en-US" b="1">
              <a:latin typeface="Calibri"/>
              <a:ea typeface="Calibri"/>
              <a:cs typeface="Calibri"/>
            </a:endParaRPr>
          </a:p>
          <a:p>
            <a:pPr marL="117475"/>
            <a:r>
              <a:rPr lang="en-US">
                <a:ea typeface="+mn-lt"/>
                <a:cs typeface="+mn-lt"/>
              </a:rPr>
              <a:t>Questions as you prepare the MS: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-Let us know – perhaps we discussed it?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-Sarah Brzezinski still leads the management Strategies</a:t>
            </a:r>
          </a:p>
          <a:p>
            <a:pPr marL="117475"/>
            <a:r>
              <a:rPr lang="en-US">
                <a:ea typeface="+mn-lt"/>
                <a:cs typeface="+mn-lt"/>
              </a:rPr>
              <a:t>     -Make the best decision that works for your Outcome!  We do want consistency, but we also acknowledge that these are largely internal documents for each Workgroup and each Outcome.</a:t>
            </a:r>
            <a:endParaRPr lang="en-US"/>
          </a:p>
          <a:p>
            <a:pPr marL="117475"/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52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3CA2C-AFB6-7BCF-5770-16597A56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57C43-1499-2AA3-2311-68D8B338716E}"/>
              </a:ext>
            </a:extLst>
          </p:cNvPr>
          <p:cNvSpPr txBox="1"/>
          <p:nvPr/>
        </p:nvSpPr>
        <p:spPr>
          <a:xfrm>
            <a:off x="3429000" y="0"/>
            <a:ext cx="5550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Healthy Landscapes Goal</a:t>
            </a:r>
          </a:p>
          <a:p>
            <a:pPr algn="ctr"/>
            <a:r>
              <a:rPr lang="en-US" sz="2400" b="1"/>
              <a:t>(ai-generated image)</a:t>
            </a:r>
          </a:p>
        </p:txBody>
      </p:sp>
    </p:spTree>
    <p:extLst>
      <p:ext uri="{BB962C8B-B14F-4D97-AF65-F5344CB8AC3E}">
        <p14:creationId xmlns:p14="http://schemas.microsoft.com/office/powerpoint/2010/main" val="155082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FE96-147F-8F60-5A1E-59AF8A72D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EAB14-93CC-98B0-3968-5D12AB57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8" y="107339"/>
            <a:ext cx="114585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5FF4A3-5A87-8E15-5E2E-BDD57C554668}"/>
              </a:ext>
            </a:extLst>
          </p:cNvPr>
          <p:cNvSpPr txBox="1"/>
          <p:nvPr/>
        </p:nvSpPr>
        <p:spPr>
          <a:xfrm>
            <a:off x="1171293" y="233275"/>
            <a:ext cx="100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Proposed Healthy Landscapes Management Strategy Drafting Timeline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AB6B5-FE39-840B-1C4C-3DC00054608A}"/>
              </a:ext>
            </a:extLst>
          </p:cNvPr>
          <p:cNvSpPr/>
          <p:nvPr/>
        </p:nvSpPr>
        <p:spPr>
          <a:xfrm>
            <a:off x="1822424" y="6288643"/>
            <a:ext cx="1498462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May ‘26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58089-00EA-53C1-5CFF-940602E8C4CA}"/>
              </a:ext>
            </a:extLst>
          </p:cNvPr>
          <p:cNvSpPr/>
          <p:nvPr/>
        </p:nvSpPr>
        <p:spPr>
          <a:xfrm>
            <a:off x="3337705" y="6288643"/>
            <a:ext cx="18002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Jun ‘26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E42F2-C119-2277-B5AC-9E8093B26549}"/>
              </a:ext>
            </a:extLst>
          </p:cNvPr>
          <p:cNvSpPr/>
          <p:nvPr/>
        </p:nvSpPr>
        <p:spPr>
          <a:xfrm>
            <a:off x="5024437" y="6288643"/>
            <a:ext cx="18002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Jul ‘26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A004A-769E-90D1-E485-71D79E6E899B}"/>
              </a:ext>
            </a:extLst>
          </p:cNvPr>
          <p:cNvSpPr/>
          <p:nvPr/>
        </p:nvSpPr>
        <p:spPr>
          <a:xfrm>
            <a:off x="6711169" y="6288643"/>
            <a:ext cx="18002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Aug ‘26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A674D8-A6B9-8207-1E6E-0365AE29A67A}"/>
              </a:ext>
            </a:extLst>
          </p:cNvPr>
          <p:cNvSpPr/>
          <p:nvPr/>
        </p:nvSpPr>
        <p:spPr>
          <a:xfrm>
            <a:off x="8397901" y="6288643"/>
            <a:ext cx="18002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Sep ‘26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22E34-7664-F2A4-CBAD-08889218FBCD}"/>
              </a:ext>
            </a:extLst>
          </p:cNvPr>
          <p:cNvSpPr/>
          <p:nvPr/>
        </p:nvSpPr>
        <p:spPr>
          <a:xfrm>
            <a:off x="10084633" y="6288643"/>
            <a:ext cx="18002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Oct ‘26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E04CC-0FB4-CC76-DEA5-8207EFC441C7}"/>
              </a:ext>
            </a:extLst>
          </p:cNvPr>
          <p:cNvSpPr txBox="1"/>
          <p:nvPr/>
        </p:nvSpPr>
        <p:spPr>
          <a:xfrm>
            <a:off x="346624" y="2471945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Workgroups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7559E-09E3-6434-B26F-8FD798816F2F}"/>
              </a:ext>
            </a:extLst>
          </p:cNvPr>
          <p:cNvSpPr txBox="1"/>
          <p:nvPr/>
        </p:nvSpPr>
        <p:spPr>
          <a:xfrm>
            <a:off x="664917" y="4650343"/>
            <a:ext cx="74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Goal</a:t>
            </a:r>
          </a:p>
          <a:p>
            <a:pPr algn="ctr"/>
            <a:r>
              <a:rPr lang="en-US" b="1"/>
              <a:t>Team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70E83C-034C-61E7-7097-D7126DAB865A}"/>
              </a:ext>
            </a:extLst>
          </p:cNvPr>
          <p:cNvCxnSpPr>
            <a:cxnSpLocks/>
          </p:cNvCxnSpPr>
          <p:nvPr/>
        </p:nvCxnSpPr>
        <p:spPr>
          <a:xfrm>
            <a:off x="-1" y="416242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247614-7A5C-94F9-BFBC-48D866476698}"/>
              </a:ext>
            </a:extLst>
          </p:cNvPr>
          <p:cNvSpPr txBox="1"/>
          <p:nvPr/>
        </p:nvSpPr>
        <p:spPr>
          <a:xfrm>
            <a:off x="1939063" y="1964473"/>
            <a:ext cx="3595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Authorship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Shared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Baseline and Current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Measuring Progress and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Critical challenges (within our control &amp; require a partnership approach)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Management Approaches to address challenges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56906F-A0E3-F2F8-071A-CA1B75EC9901}"/>
              </a:ext>
            </a:extLst>
          </p:cNvPr>
          <p:cNvCxnSpPr>
            <a:cxnSpLocks/>
          </p:cNvCxnSpPr>
          <p:nvPr/>
        </p:nvCxnSpPr>
        <p:spPr>
          <a:xfrm flipH="1" flipV="1">
            <a:off x="5715265" y="1502808"/>
            <a:ext cx="18785" cy="47858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6A097-758D-5565-2D3F-5B821DDF2121}"/>
              </a:ext>
            </a:extLst>
          </p:cNvPr>
          <p:cNvSpPr txBox="1"/>
          <p:nvPr/>
        </p:nvSpPr>
        <p:spPr>
          <a:xfrm>
            <a:off x="5207169" y="1179643"/>
            <a:ext cx="11192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Complete</a:t>
            </a:r>
          </a:p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 1</a:t>
            </a:r>
            <a:r>
              <a:rPr lang="en-US" b="1" baseline="3000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st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Draft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3F72A5-582C-CCB9-78E1-E5452ACEDF9C}"/>
              </a:ext>
            </a:extLst>
          </p:cNvPr>
          <p:cNvCxnSpPr>
            <a:cxnSpLocks/>
          </p:cNvCxnSpPr>
          <p:nvPr/>
        </p:nvCxnSpPr>
        <p:spPr>
          <a:xfrm flipH="1" flipV="1">
            <a:off x="11089918" y="1502808"/>
            <a:ext cx="65524" cy="47085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6C7C9D-A7B6-2536-D09B-C290B9881739}"/>
              </a:ext>
            </a:extLst>
          </p:cNvPr>
          <p:cNvSpPr txBox="1"/>
          <p:nvPr/>
        </p:nvSpPr>
        <p:spPr>
          <a:xfrm>
            <a:off x="10533311" y="1041143"/>
            <a:ext cx="128913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Submit</a:t>
            </a:r>
          </a:p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Final Draft</a:t>
            </a:r>
          </a:p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Oct. 19th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8C5F3D-7DC4-15F0-E9AA-A87AB6128875}"/>
              </a:ext>
            </a:extLst>
          </p:cNvPr>
          <p:cNvCxnSpPr>
            <a:cxnSpLocks/>
          </p:cNvCxnSpPr>
          <p:nvPr/>
        </p:nvCxnSpPr>
        <p:spPr>
          <a:xfrm flipH="1" flipV="1">
            <a:off x="8550567" y="1502808"/>
            <a:ext cx="18784" cy="47858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3D18D40-A9EE-6279-B26D-E9B7A8F45296}"/>
              </a:ext>
            </a:extLst>
          </p:cNvPr>
          <p:cNvSpPr txBox="1"/>
          <p:nvPr/>
        </p:nvSpPr>
        <p:spPr>
          <a:xfrm>
            <a:off x="7985320" y="1179643"/>
            <a:ext cx="12426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Complete</a:t>
            </a:r>
          </a:p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 2</a:t>
            </a:r>
            <a:r>
              <a:rPr lang="en-US" b="1" baseline="3000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nd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cs typeface="Dreaming Outloud Script Pro" panose="020F0502020204030204" pitchFamily="66" charset="0"/>
              </a:rPr>
              <a:t> Draft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031C9-CF10-42EE-5A56-C7471C078E30}"/>
              </a:ext>
            </a:extLst>
          </p:cNvPr>
          <p:cNvSpPr txBox="1"/>
          <p:nvPr/>
        </p:nvSpPr>
        <p:spPr>
          <a:xfrm>
            <a:off x="2015692" y="4325421"/>
            <a:ext cx="31822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Authorship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Shared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Principles and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Monitoring, Assessment,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Adaptive Management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6C2377-C7E6-5C3D-9ADE-12BDDE58C6C0}"/>
              </a:ext>
            </a:extLst>
          </p:cNvPr>
          <p:cNvSpPr txBox="1"/>
          <p:nvPr/>
        </p:nvSpPr>
        <p:spPr>
          <a:xfrm>
            <a:off x="5734436" y="1868701"/>
            <a:ext cx="29121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cs typeface="Dreaming Outloud Script Pro" panose="020F0502020204030204" pitchFamily="66" charset="0"/>
              </a:rPr>
              <a:t>Refine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Baseline and Current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Measuring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Critical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Management Approaches</a:t>
            </a:r>
          </a:p>
          <a:p>
            <a:r>
              <a:rPr lang="en-US" sz="1400">
                <a:cs typeface="Dreaming Outloud Script Pro" panose="020F0502020204030204" pitchFamily="66" charset="0"/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Signatory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Participating Partners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FBDA42-390A-7573-B858-C1A99657884D}"/>
              </a:ext>
            </a:extLst>
          </p:cNvPr>
          <p:cNvSpPr txBox="1"/>
          <p:nvPr/>
        </p:nvSpPr>
        <p:spPr>
          <a:xfrm>
            <a:off x="5773223" y="4209381"/>
            <a:ext cx="2610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cs typeface="Dreaming Outloud Script Pro" panose="020F0502020204030204" pitchFamily="66" charset="0"/>
              </a:rPr>
              <a:t>Refine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Introduction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Accountability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Importance</a:t>
            </a:r>
          </a:p>
          <a:p>
            <a:r>
              <a:rPr lang="en-US" sz="1400">
                <a:cs typeface="Dreaming Outloud Script Pro" panose="020F0502020204030204" pitchFamily="66" charset="0"/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Cross-outcome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Prioritization of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Management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Signatory Authorities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E6E12A-8E13-B7BF-2DBC-FA756EB2DA30}"/>
              </a:ext>
            </a:extLst>
          </p:cNvPr>
          <p:cNvSpPr txBox="1"/>
          <p:nvPr/>
        </p:nvSpPr>
        <p:spPr>
          <a:xfrm>
            <a:off x="8693572" y="4346731"/>
            <a:ext cx="21961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cs typeface="Dreaming Outloud Script Pro" panose="020F0502020204030204" pitchFamily="66" charset="0"/>
              </a:rPr>
              <a:t>Refine (2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Outstanding elements</a:t>
            </a:r>
          </a:p>
          <a:p>
            <a:r>
              <a:rPr lang="en-US" sz="1400">
                <a:cs typeface="Dreaming Outloud Script Pro" panose="020F0502020204030204" pitchFamily="66" charset="0"/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Cross-goal challenges</a:t>
            </a:r>
          </a:p>
          <a:p>
            <a:pPr marL="285750"/>
            <a:r>
              <a:rPr lang="en-US" sz="1400">
                <a:cs typeface="Dreaming Outloud Script Pro" panose="020F0502020204030204" pitchFamily="66" charset="0"/>
              </a:rPr>
              <a:t>and considerations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197EF4-6B03-7BE5-90B1-1629E0CF7BF7}"/>
              </a:ext>
            </a:extLst>
          </p:cNvPr>
          <p:cNvSpPr txBox="1"/>
          <p:nvPr/>
        </p:nvSpPr>
        <p:spPr>
          <a:xfrm>
            <a:off x="8770801" y="2210335"/>
            <a:ext cx="219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cs typeface="Dreaming Outloud Script Pro" panose="020F0502020204030204" pitchFamily="66" charset="0"/>
              </a:rPr>
              <a:t>Refine (2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Dreaming Outloud Script Pro" panose="020F0502020204030204" pitchFamily="66" charset="0"/>
              </a:rPr>
              <a:t>Outstanding elements</a:t>
            </a:r>
          </a:p>
        </p:txBody>
      </p:sp>
    </p:spTree>
    <p:extLst>
      <p:ext uri="{BB962C8B-B14F-4D97-AF65-F5344CB8AC3E}">
        <p14:creationId xmlns:p14="http://schemas.microsoft.com/office/powerpoint/2010/main" val="308014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7FA4-4894-3A23-72B4-50877921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A15B1-9C74-6AF2-9D5E-5E624FCB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Google Shape;382;p6">
            <a:extLst>
              <a:ext uri="{FF2B5EF4-FFF2-40B4-BE49-F238E27FC236}">
                <a16:creationId xmlns:a16="http://schemas.microsoft.com/office/drawing/2014/main" id="{FDB7FBBA-5A48-3D1A-2518-4666C5392075}"/>
              </a:ext>
            </a:extLst>
          </p:cNvPr>
          <p:cNvSpPr txBox="1"/>
          <p:nvPr/>
        </p:nvSpPr>
        <p:spPr>
          <a:xfrm>
            <a:off x="20" y="459753"/>
            <a:ext cx="12191980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Landscapes Goal:</a:t>
            </a:r>
          </a:p>
        </p:txBody>
      </p:sp>
      <p:sp>
        <p:nvSpPr>
          <p:cNvPr id="2" name="Google Shape;382;p6">
            <a:extLst>
              <a:ext uri="{FF2B5EF4-FFF2-40B4-BE49-F238E27FC236}">
                <a16:creationId xmlns:a16="http://schemas.microsoft.com/office/drawing/2014/main" id="{7B392AE9-C748-877D-9775-EE0F8F8411F5}"/>
              </a:ext>
            </a:extLst>
          </p:cNvPr>
          <p:cNvSpPr txBox="1"/>
          <p:nvPr/>
        </p:nvSpPr>
        <p:spPr>
          <a:xfrm>
            <a:off x="20" y="1367506"/>
            <a:ext cx="12191980" cy="8617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Conserve, protect, restore and enhance landscapes of ecological, economic, recreational and cultural value to improve water quality, provide habitat for wildlife and increase resilience.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631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268F-D8EB-F9BB-0ED8-23D8B4DB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6F8A51-80C9-4D26-884C-F8FF39FE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Google Shape;382;p6">
            <a:extLst>
              <a:ext uri="{FF2B5EF4-FFF2-40B4-BE49-F238E27FC236}">
                <a16:creationId xmlns:a16="http://schemas.microsoft.com/office/drawing/2014/main" id="{99E4333C-DE8D-9E1A-4B13-15C803FEED5E}"/>
              </a:ext>
            </a:extLst>
          </p:cNvPr>
          <p:cNvSpPr txBox="1"/>
          <p:nvPr/>
        </p:nvSpPr>
        <p:spPr>
          <a:xfrm>
            <a:off x="-1" y="379304"/>
            <a:ext cx="12191980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Healthy Landscapes?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E2894-BB48-8EF3-394D-8DFCD193D179}"/>
              </a:ext>
            </a:extLst>
          </p:cNvPr>
          <p:cNvSpPr txBox="1"/>
          <p:nvPr/>
        </p:nvSpPr>
        <p:spPr>
          <a:xfrm>
            <a:off x="22" y="1312541"/>
            <a:ext cx="12191978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Because land development and degradation, severe and frequent flooding, and excessive and prolonged heat, threaten infrastructure, human life, working lands, wildlife habitat, and progress-to-date in reducing and controlling pollution to the Chesapeake Bay.</a:t>
            </a:r>
          </a:p>
        </p:txBody>
      </p:sp>
    </p:spTree>
    <p:extLst>
      <p:ext uri="{BB962C8B-B14F-4D97-AF65-F5344CB8AC3E}">
        <p14:creationId xmlns:p14="http://schemas.microsoft.com/office/powerpoint/2010/main" val="405894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0249D-AB8D-A6C1-49DB-8D878B7B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A9D5AE-D42D-473A-821F-1516513D241D}"/>
              </a:ext>
            </a:extLst>
          </p:cNvPr>
          <p:cNvSpPr txBox="1">
            <a:spLocks/>
          </p:cNvSpPr>
          <p:nvPr/>
        </p:nvSpPr>
        <p:spPr bwMode="black">
          <a:xfrm>
            <a:off x="5445496" y="2640692"/>
            <a:ext cx="5925310" cy="3255252"/>
          </a:xfrm>
          <a:prstGeom prst="rect">
            <a:avLst/>
          </a:prstGeom>
        </p:spPr>
        <p:txBody>
          <a:bodyPr vert="horz" lIns="91440" tIns="45720" rIns="91440" bIns="45720" rtlCol="0" anchorCtr="1">
            <a:normAutofit/>
          </a:bodyPr>
          <a:lstStyle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all" spc="200" normalizeH="0" baseline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540E9-C68C-B28A-B320-712D493FD7A5}"/>
              </a:ext>
            </a:extLst>
          </p:cNvPr>
          <p:cNvSpPr txBox="1"/>
          <p:nvPr/>
        </p:nvSpPr>
        <p:spPr>
          <a:xfrm>
            <a:off x="0" y="1400882"/>
            <a:ext cx="12191980" cy="415498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organizational capacity to: </a:t>
            </a:r>
          </a:p>
          <a:p>
            <a:endParaRPr lang="en-US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 land for recreation, wildlife habitat, and preserving rural character and lifeways;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Accommodate growth while minimizing land conversion;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nature-based solutions for enhancing resiliency to environmental change;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trees- particularly in riparian areas and communities;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Manage forests for habitat, water quality, and timber resources.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3909B-3BE0-B5CA-F327-6DDBBD3B1D0E}"/>
              </a:ext>
            </a:extLst>
          </p:cNvPr>
          <p:cNvSpPr txBox="1"/>
          <p:nvPr/>
        </p:nvSpPr>
        <p:spPr>
          <a:xfrm>
            <a:off x="3895288" y="438826"/>
            <a:ext cx="458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Landscape Solutions</a:t>
            </a:r>
          </a:p>
        </p:txBody>
      </p:sp>
    </p:spTree>
    <p:extLst>
      <p:ext uri="{BB962C8B-B14F-4D97-AF65-F5344CB8AC3E}">
        <p14:creationId xmlns:p14="http://schemas.microsoft.com/office/powerpoint/2010/main" val="313219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327C-37DE-0CC5-9C96-CAEC4BC7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9B38CF-0A2A-ACD8-5730-9FE05EDC0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68480-0FE5-5203-4D20-BF550B19890E}"/>
              </a:ext>
            </a:extLst>
          </p:cNvPr>
          <p:cNvSpPr txBox="1"/>
          <p:nvPr/>
        </p:nvSpPr>
        <p:spPr>
          <a:xfrm>
            <a:off x="114811" y="424347"/>
            <a:ext cx="119623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algn="ctr" fontAlgn="base"/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Ways that the CBP can enhance organizational capacity?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BA43B-D963-5DD4-C5F1-D0AC7642EA66}"/>
              </a:ext>
            </a:extLst>
          </p:cNvPr>
          <p:cNvSpPr txBox="1"/>
          <p:nvPr/>
        </p:nvSpPr>
        <p:spPr>
          <a:xfrm>
            <a:off x="-20" y="1536174"/>
            <a:ext cx="12192000" cy="378565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Identify and cultivate funding sources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Fund projects (i.e., for implementation, capacity, technical assistance, or policy guidance)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Inform state and federal policies, programs, and legislation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Leverage technologies to characterize and monitor landscape conditions 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Develop and improve data, models, and tools relevant to organizational decisions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Conduct science and investigations to inform decisions affecting landscapes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Synthesize science and data to inform landscape decisions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Share examples/case studies of organizations using innovative approaches and information to make decisions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Build connections across organizations for shared assistance (networking)</a:t>
            </a:r>
          </a:p>
        </p:txBody>
      </p:sp>
    </p:spTree>
    <p:extLst>
      <p:ext uri="{BB962C8B-B14F-4D97-AF65-F5344CB8AC3E}">
        <p14:creationId xmlns:p14="http://schemas.microsoft.com/office/powerpoint/2010/main" val="26403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6AFE2-7E33-FC15-17ED-1B067D1D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D8EB3-91CA-B17C-C07D-1439001B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61E15D-97D3-FE9D-B92E-71F49DE62BCB}"/>
              </a:ext>
            </a:extLst>
          </p:cNvPr>
          <p:cNvGrpSpPr/>
          <p:nvPr/>
        </p:nvGrpSpPr>
        <p:grpSpPr>
          <a:xfrm>
            <a:off x="280755" y="63174"/>
            <a:ext cx="11621683" cy="6731653"/>
            <a:chOff x="280755" y="63174"/>
            <a:chExt cx="11621683" cy="6731653"/>
          </a:xfrm>
        </p:grpSpPr>
        <p:sp>
          <p:nvSpPr>
            <p:cNvPr id="4" name="Google Shape;377;p6">
              <a:extLst>
                <a:ext uri="{FF2B5EF4-FFF2-40B4-BE49-F238E27FC236}">
                  <a16:creationId xmlns:a16="http://schemas.microsoft.com/office/drawing/2014/main" id="{1BEEBF4E-3DD2-5101-E7B2-53D5F98CAC88}"/>
                </a:ext>
              </a:extLst>
            </p:cNvPr>
            <p:cNvSpPr/>
            <p:nvPr/>
          </p:nvSpPr>
          <p:spPr>
            <a:xfrm>
              <a:off x="3920190" y="1451679"/>
              <a:ext cx="4270119" cy="4044941"/>
            </a:xfrm>
            <a:prstGeom prst="sun">
              <a:avLst>
                <a:gd name="adj" fmla="val 25000"/>
              </a:avLst>
            </a:prstGeom>
            <a:gradFill>
              <a:gsLst>
                <a:gs pos="0">
                  <a:srgbClr val="FFFF00"/>
                </a:gs>
                <a:gs pos="62000">
                  <a:srgbClr val="FF66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Healthy Landscapes </a:t>
              </a:r>
              <a:endParaRPr sz="2489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</a:t>
              </a:r>
              <a:endParaRPr sz="2489"/>
            </a:p>
          </p:txBody>
        </p:sp>
        <p:sp>
          <p:nvSpPr>
            <p:cNvPr id="5" name="Google Shape;378;p6">
              <a:extLst>
                <a:ext uri="{FF2B5EF4-FFF2-40B4-BE49-F238E27FC236}">
                  <a16:creationId xmlns:a16="http://schemas.microsoft.com/office/drawing/2014/main" id="{F6843DB3-B8D6-85AA-B5C7-63A8A4926E27}"/>
                </a:ext>
              </a:extLst>
            </p:cNvPr>
            <p:cNvSpPr/>
            <p:nvPr/>
          </p:nvSpPr>
          <p:spPr>
            <a:xfrm>
              <a:off x="4891349" y="5543974"/>
              <a:ext cx="2327799" cy="125085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33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Adapting to Changing Environmental Conditions</a:t>
              </a:r>
              <a:endParaRPr sz="2489"/>
            </a:p>
          </p:txBody>
        </p:sp>
        <p:sp>
          <p:nvSpPr>
            <p:cNvPr id="6" name="Google Shape;379;p6">
              <a:extLst>
                <a:ext uri="{FF2B5EF4-FFF2-40B4-BE49-F238E27FC236}">
                  <a16:creationId xmlns:a16="http://schemas.microsoft.com/office/drawing/2014/main" id="{663BF412-2E9F-0727-99E9-F57FE85FF114}"/>
                </a:ext>
              </a:extLst>
            </p:cNvPr>
            <p:cNvSpPr/>
            <p:nvPr/>
          </p:nvSpPr>
          <p:spPr>
            <a:xfrm>
              <a:off x="2066836" y="2473235"/>
              <a:ext cx="1765849" cy="1595643"/>
            </a:xfrm>
            <a:prstGeom prst="ellipse">
              <a:avLst/>
            </a:prstGeom>
            <a:solidFill>
              <a:srgbClr val="548235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Protected Lands</a:t>
              </a:r>
              <a:endParaRPr sz="2489"/>
            </a:p>
          </p:txBody>
        </p:sp>
        <p:sp>
          <p:nvSpPr>
            <p:cNvPr id="9" name="Google Shape;380;p6">
              <a:extLst>
                <a:ext uri="{FF2B5EF4-FFF2-40B4-BE49-F238E27FC236}">
                  <a16:creationId xmlns:a16="http://schemas.microsoft.com/office/drawing/2014/main" id="{157A27ED-1B77-6914-D1C4-785C999B5037}"/>
                </a:ext>
              </a:extLst>
            </p:cNvPr>
            <p:cNvSpPr/>
            <p:nvPr/>
          </p:nvSpPr>
          <p:spPr>
            <a:xfrm>
              <a:off x="5103911" y="63174"/>
              <a:ext cx="1902679" cy="134115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Healthy Forests &amp; Trees</a:t>
              </a:r>
              <a:endParaRPr sz="2489"/>
            </a:p>
          </p:txBody>
        </p:sp>
        <p:sp>
          <p:nvSpPr>
            <p:cNvPr id="10" name="Google Shape;381;p6">
              <a:extLst>
                <a:ext uri="{FF2B5EF4-FFF2-40B4-BE49-F238E27FC236}">
                  <a16:creationId xmlns:a16="http://schemas.microsoft.com/office/drawing/2014/main" id="{41271E4E-C76E-9C57-B49B-13A776C93B09}"/>
                </a:ext>
              </a:extLst>
            </p:cNvPr>
            <p:cNvSpPr/>
            <p:nvPr/>
          </p:nvSpPr>
          <p:spPr>
            <a:xfrm>
              <a:off x="8258886" y="2473236"/>
              <a:ext cx="1866279" cy="159564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Land Use Planning &amp; Decision Support</a:t>
              </a:r>
              <a:endParaRPr sz="2489"/>
            </a:p>
          </p:txBody>
        </p:sp>
        <p:sp>
          <p:nvSpPr>
            <p:cNvPr id="11" name="Google Shape;382;p6">
              <a:extLst>
                <a:ext uri="{FF2B5EF4-FFF2-40B4-BE49-F238E27FC236}">
                  <a16:creationId xmlns:a16="http://schemas.microsoft.com/office/drawing/2014/main" id="{B99798DC-3347-C0FE-7264-6F2118D3EB5B}"/>
                </a:ext>
              </a:extLst>
            </p:cNvPr>
            <p:cNvSpPr txBox="1"/>
            <p:nvPr/>
          </p:nvSpPr>
          <p:spPr>
            <a:xfrm>
              <a:off x="280755" y="1040283"/>
              <a:ext cx="3657601" cy="135421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Protect valued areas: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forests, wetlands, farmland, tribal lands, urban greenspace, and lands supporting healthy streams.</a:t>
              </a:r>
              <a:endParaRPr sz="2489"/>
            </a:p>
          </p:txBody>
        </p:sp>
        <p:sp>
          <p:nvSpPr>
            <p:cNvPr id="12" name="Google Shape;383;p6">
              <a:extLst>
                <a:ext uri="{FF2B5EF4-FFF2-40B4-BE49-F238E27FC236}">
                  <a16:creationId xmlns:a16="http://schemas.microsoft.com/office/drawing/2014/main" id="{3E8BA650-8C45-FE18-1AFD-E8D874C13DA6}"/>
                </a:ext>
              </a:extLst>
            </p:cNvPr>
            <p:cNvSpPr txBox="1"/>
            <p:nvPr/>
          </p:nvSpPr>
          <p:spPr>
            <a:xfrm>
              <a:off x="280755" y="5654090"/>
              <a:ext cx="4336885" cy="1046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future risks to people and habitats: 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changes in temperature, precipitation, and land use.  </a:t>
              </a:r>
              <a:endParaRPr sz="2489"/>
            </a:p>
          </p:txBody>
        </p:sp>
        <p:sp>
          <p:nvSpPr>
            <p:cNvPr id="13" name="Google Shape;384;p6">
              <a:extLst>
                <a:ext uri="{FF2B5EF4-FFF2-40B4-BE49-F238E27FC236}">
                  <a16:creationId xmlns:a16="http://schemas.microsoft.com/office/drawing/2014/main" id="{81FA7594-404F-8244-201B-475EB86DCCC9}"/>
                </a:ext>
              </a:extLst>
            </p:cNvPr>
            <p:cNvSpPr txBox="1"/>
            <p:nvPr/>
          </p:nvSpPr>
          <p:spPr>
            <a:xfrm>
              <a:off x="7725465" y="4221138"/>
              <a:ext cx="4176973" cy="135421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 land use planning decisions: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produce and share data and case studies relevant to both local needs and the health of local waterways. </a:t>
              </a:r>
              <a:endParaRPr sz="2489"/>
            </a:p>
          </p:txBody>
        </p:sp>
        <p:sp>
          <p:nvSpPr>
            <p:cNvPr id="14" name="Google Shape;385;p6">
              <a:extLst>
                <a:ext uri="{FF2B5EF4-FFF2-40B4-BE49-F238E27FC236}">
                  <a16:creationId xmlns:a16="http://schemas.microsoft.com/office/drawing/2014/main" id="{8413A479-3370-E7DA-2526-88E8F17ED8E8}"/>
                </a:ext>
              </a:extLst>
            </p:cNvPr>
            <p:cNvSpPr txBox="1"/>
            <p:nvPr/>
          </p:nvSpPr>
          <p:spPr>
            <a:xfrm>
              <a:off x="7219148" y="221567"/>
              <a:ext cx="3657600" cy="1046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Restore and maintain forests and trees: 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communities, riparian areas, and other areas. </a:t>
              </a: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102411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2A2699-C403-B89E-06EE-62BB4715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8"/>
          <a:stretch>
            <a:fillRect/>
          </a:stretch>
        </p:blipFill>
        <p:spPr>
          <a:xfrm>
            <a:off x="2994840" y="0"/>
            <a:ext cx="9079992" cy="20939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93BD5-7F1F-CA63-9DD9-EEDEF8D7AC56}"/>
              </a:ext>
            </a:extLst>
          </p:cNvPr>
          <p:cNvCxnSpPr>
            <a:cxnSpLocks/>
          </p:cNvCxnSpPr>
          <p:nvPr/>
        </p:nvCxnSpPr>
        <p:spPr>
          <a:xfrm>
            <a:off x="460054" y="3149237"/>
            <a:ext cx="1090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2435BF-4E6D-9170-B862-336C27751017}"/>
              </a:ext>
            </a:extLst>
          </p:cNvPr>
          <p:cNvCxnSpPr>
            <a:cxnSpLocks/>
          </p:cNvCxnSpPr>
          <p:nvPr/>
        </p:nvCxnSpPr>
        <p:spPr>
          <a:xfrm>
            <a:off x="460054" y="4204501"/>
            <a:ext cx="1090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0BE49-DD3D-7887-046B-F42447A5EF6F}"/>
              </a:ext>
            </a:extLst>
          </p:cNvPr>
          <p:cNvCxnSpPr>
            <a:cxnSpLocks/>
          </p:cNvCxnSpPr>
          <p:nvPr/>
        </p:nvCxnSpPr>
        <p:spPr>
          <a:xfrm>
            <a:off x="460054" y="5286129"/>
            <a:ext cx="1090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2D0E0A-96BC-6DD3-7939-BC2C50EB8E34}"/>
              </a:ext>
            </a:extLst>
          </p:cNvPr>
          <p:cNvSpPr txBox="1"/>
          <p:nvPr/>
        </p:nvSpPr>
        <p:spPr>
          <a:xfrm>
            <a:off x="460054" y="285243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Planning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F0B17-3707-9C9E-8598-2C0BF6C163CB}"/>
              </a:ext>
            </a:extLst>
          </p:cNvPr>
          <p:cNvSpPr txBox="1"/>
          <p:nvPr/>
        </p:nvSpPr>
        <p:spPr>
          <a:xfrm>
            <a:off x="460054" y="3907701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Resiliency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49649-A22C-2DEE-2CDB-1E8B38FE4B8D}"/>
              </a:ext>
            </a:extLst>
          </p:cNvPr>
          <p:cNvSpPr txBox="1"/>
          <p:nvPr/>
        </p:nvSpPr>
        <p:spPr>
          <a:xfrm>
            <a:off x="460054" y="4989328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Conservation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9E14C-86BB-5CDC-51F4-0E9C86E85F11}"/>
              </a:ext>
            </a:extLst>
          </p:cNvPr>
          <p:cNvSpPr txBox="1"/>
          <p:nvPr/>
        </p:nvSpPr>
        <p:spPr>
          <a:xfrm>
            <a:off x="9747991" y="2344604"/>
            <a:ext cx="2214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Walkability</a:t>
            </a:r>
          </a:p>
          <a:p>
            <a:r>
              <a:rPr lang="en-US" sz="1200"/>
              <a:t>Transit-oriented development</a:t>
            </a:r>
          </a:p>
          <a:p>
            <a:r>
              <a:rPr lang="en-US" sz="1200"/>
              <a:t>Redevelopment</a:t>
            </a:r>
          </a:p>
          <a:p>
            <a:r>
              <a:rPr lang="en-US" sz="1200"/>
              <a:t>Mixed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8F7C64-61CE-39F6-4A7F-6C8DEF7945F3}"/>
              </a:ext>
            </a:extLst>
          </p:cNvPr>
          <p:cNvSpPr txBox="1"/>
          <p:nvPr/>
        </p:nvSpPr>
        <p:spPr>
          <a:xfrm>
            <a:off x="6496205" y="2687571"/>
            <a:ext cx="153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Infill/redevelopment</a:t>
            </a:r>
          </a:p>
          <a:p>
            <a:r>
              <a:rPr lang="en-US" sz="1200"/>
              <a:t>Cluster housing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EA90E9-C7A3-F6CE-5625-795166E63013}"/>
              </a:ext>
            </a:extLst>
          </p:cNvPr>
          <p:cNvSpPr txBox="1"/>
          <p:nvPr/>
        </p:nvSpPr>
        <p:spPr>
          <a:xfrm>
            <a:off x="2971800" y="2354731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Very-low density zoning</a:t>
            </a:r>
          </a:p>
          <a:p>
            <a:r>
              <a:rPr lang="en-US" sz="1200"/>
              <a:t>Conservation zoning</a:t>
            </a:r>
          </a:p>
          <a:p>
            <a:r>
              <a:rPr lang="en-US" sz="1200"/>
              <a:t>Park planning</a:t>
            </a:r>
          </a:p>
          <a:p>
            <a:r>
              <a:rPr lang="en-US" sz="1200"/>
              <a:t>Recreation trails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B9050F-D500-5A0D-0C83-57B43C5B64BF}"/>
              </a:ext>
            </a:extLst>
          </p:cNvPr>
          <p:cNvSpPr txBox="1"/>
          <p:nvPr/>
        </p:nvSpPr>
        <p:spPr>
          <a:xfrm>
            <a:off x="2971800" y="4665373"/>
            <a:ext cx="303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Working farms and forests</a:t>
            </a:r>
          </a:p>
          <a:p>
            <a:r>
              <a:rPr lang="en-US" sz="1200"/>
              <a:t>Source-water protection</a:t>
            </a:r>
          </a:p>
          <a:p>
            <a:r>
              <a:rPr lang="en-US" sz="1200"/>
              <a:t>Wildlife habitat protection and connectivity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5C0D4-652C-2556-8010-583ACF909180}"/>
              </a:ext>
            </a:extLst>
          </p:cNvPr>
          <p:cNvSpPr txBox="1"/>
          <p:nvPr/>
        </p:nvSpPr>
        <p:spPr>
          <a:xfrm>
            <a:off x="9747991" y="4831465"/>
            <a:ext cx="193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Greenspace conservation</a:t>
            </a:r>
          </a:p>
          <a:p>
            <a:r>
              <a:rPr lang="en-US" sz="1200"/>
              <a:t>Trail networks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D24E3-0EC8-D167-55BC-65026AB88163}"/>
              </a:ext>
            </a:extLst>
          </p:cNvPr>
          <p:cNvSpPr txBox="1"/>
          <p:nvPr/>
        </p:nvSpPr>
        <p:spPr>
          <a:xfrm>
            <a:off x="9747991" y="3232859"/>
            <a:ext cx="1452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Green roofs</a:t>
            </a:r>
          </a:p>
          <a:p>
            <a:r>
              <a:rPr lang="en-US" sz="1200"/>
              <a:t>Pervious pavement</a:t>
            </a:r>
          </a:p>
          <a:p>
            <a:r>
              <a:rPr lang="en-US" sz="1200"/>
              <a:t>Detention vaults</a:t>
            </a:r>
          </a:p>
          <a:p>
            <a:r>
              <a:rPr lang="en-US" sz="1200"/>
              <a:t>Solar roofs</a:t>
            </a:r>
          </a:p>
          <a:p>
            <a:r>
              <a:rPr lang="en-US" sz="1200"/>
              <a:t>Street trees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8280B5-FFC2-F7D0-4BF7-32A571D33ACE}"/>
              </a:ext>
            </a:extLst>
          </p:cNvPr>
          <p:cNvSpPr txBox="1"/>
          <p:nvPr/>
        </p:nvSpPr>
        <p:spPr>
          <a:xfrm>
            <a:off x="6496205" y="3221821"/>
            <a:ext cx="2374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Low-impact development</a:t>
            </a:r>
          </a:p>
          <a:p>
            <a:r>
              <a:rPr lang="en-US" sz="1200"/>
              <a:t>Soil amendments</a:t>
            </a:r>
          </a:p>
          <a:p>
            <a:r>
              <a:rPr lang="en-US" sz="1200"/>
              <a:t>Natural/native landscaping</a:t>
            </a:r>
          </a:p>
          <a:p>
            <a:r>
              <a:rPr lang="en-US" sz="1200"/>
              <a:t>Connected greenways</a:t>
            </a:r>
          </a:p>
          <a:p>
            <a:r>
              <a:rPr lang="en-US" sz="1200"/>
              <a:t>Community and distributed 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53D40-E57C-A86E-4197-314EFB45E9B7}"/>
              </a:ext>
            </a:extLst>
          </p:cNvPr>
          <p:cNvSpPr txBox="1"/>
          <p:nvPr/>
        </p:nvSpPr>
        <p:spPr>
          <a:xfrm>
            <a:off x="2971800" y="3390985"/>
            <a:ext cx="193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Living shorelines</a:t>
            </a:r>
          </a:p>
          <a:p>
            <a:r>
              <a:rPr lang="en-US" sz="1200"/>
              <a:t>Floodplain connectivity</a:t>
            </a:r>
          </a:p>
          <a:p>
            <a:r>
              <a:rPr lang="en-US" sz="1200"/>
              <a:t>Wind turbines, solar farms</a:t>
            </a:r>
          </a:p>
          <a:p>
            <a:r>
              <a:rPr lang="en-US" sz="1200"/>
              <a:t>Silviculture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DC378-FB3C-2906-FB79-739D570A73C3}"/>
              </a:ext>
            </a:extLst>
          </p:cNvPr>
          <p:cNvSpPr txBox="1"/>
          <p:nvPr/>
        </p:nvSpPr>
        <p:spPr>
          <a:xfrm>
            <a:off x="6496204" y="4646416"/>
            <a:ext cx="2763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Floodplain and wetland protection</a:t>
            </a:r>
          </a:p>
          <a:p>
            <a:r>
              <a:rPr lang="en-US" sz="1200"/>
              <a:t>Community parks and recreation areas</a:t>
            </a:r>
          </a:p>
          <a:p>
            <a:r>
              <a:rPr lang="en-US" sz="1200"/>
              <a:t>Trail networks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18C496-46CF-B537-2D73-CB8C07B52244}"/>
              </a:ext>
            </a:extLst>
          </p:cNvPr>
          <p:cNvCxnSpPr>
            <a:cxnSpLocks/>
          </p:cNvCxnSpPr>
          <p:nvPr/>
        </p:nvCxnSpPr>
        <p:spPr>
          <a:xfrm>
            <a:off x="460054" y="6468156"/>
            <a:ext cx="1090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9F592A-80F4-F190-A382-9A271751B5D8}"/>
              </a:ext>
            </a:extLst>
          </p:cNvPr>
          <p:cNvSpPr txBox="1"/>
          <p:nvPr/>
        </p:nvSpPr>
        <p:spPr>
          <a:xfrm>
            <a:off x="460054" y="6143486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Forests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DFD8F9-CB46-41E1-9198-BAE9CBD7692F}"/>
              </a:ext>
            </a:extLst>
          </p:cNvPr>
          <p:cNvSpPr txBox="1"/>
          <p:nvPr/>
        </p:nvSpPr>
        <p:spPr>
          <a:xfrm>
            <a:off x="2971800" y="5636374"/>
            <a:ext cx="255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Conservation of forest habitats</a:t>
            </a:r>
          </a:p>
          <a:p>
            <a:r>
              <a:rPr lang="en-US" sz="1200"/>
              <a:t>Conservation of working lands</a:t>
            </a:r>
          </a:p>
          <a:p>
            <a:r>
              <a:rPr lang="en-US" sz="1200"/>
              <a:t>Sustainable forest management</a:t>
            </a:r>
          </a:p>
          <a:p>
            <a:r>
              <a:rPr lang="en-US" sz="1200"/>
              <a:t>Riparian forest buffers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5FB36-2FA7-71A8-B184-F7005FA3FB01}"/>
              </a:ext>
            </a:extLst>
          </p:cNvPr>
          <p:cNvSpPr txBox="1"/>
          <p:nvPr/>
        </p:nvSpPr>
        <p:spPr>
          <a:xfrm>
            <a:off x="6496204" y="5648126"/>
            <a:ext cx="3068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Street trees</a:t>
            </a:r>
          </a:p>
          <a:p>
            <a:r>
              <a:rPr lang="en-US" sz="1200"/>
              <a:t>Riparian forest buffers</a:t>
            </a:r>
          </a:p>
          <a:p>
            <a:r>
              <a:rPr lang="en-US" sz="1200"/>
              <a:t>Reforestation of </a:t>
            </a:r>
            <a:r>
              <a:rPr lang="en-US" sz="1200" err="1"/>
              <a:t>plantable</a:t>
            </a:r>
            <a:r>
              <a:rPr lang="en-US" sz="1200"/>
              <a:t> areas</a:t>
            </a:r>
          </a:p>
          <a:p>
            <a:r>
              <a:rPr lang="en-US" sz="1200"/>
              <a:t>Controlling pests, disease, and invasives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DF459B-58D6-A830-0C36-34896D0339D8}"/>
              </a:ext>
            </a:extLst>
          </p:cNvPr>
          <p:cNvSpPr txBox="1"/>
          <p:nvPr/>
        </p:nvSpPr>
        <p:spPr>
          <a:xfrm>
            <a:off x="9748179" y="5828442"/>
            <a:ext cx="198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Street trees</a:t>
            </a:r>
          </a:p>
          <a:p>
            <a:r>
              <a:rPr lang="en-US" sz="1200"/>
              <a:t>Controlling pests, disease, and invasives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B455C-EFC3-20C4-F388-42983A02CBB9}"/>
              </a:ext>
            </a:extLst>
          </p:cNvPr>
          <p:cNvSpPr txBox="1"/>
          <p:nvPr/>
        </p:nvSpPr>
        <p:spPr>
          <a:xfrm>
            <a:off x="132484" y="544339"/>
            <a:ext cx="29227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Complementary </a:t>
            </a:r>
          </a:p>
          <a:p>
            <a:pPr algn="ctr"/>
            <a:r>
              <a:rPr lang="en-US" sz="2800" b="1"/>
              <a:t>Nature of Our</a:t>
            </a:r>
          </a:p>
          <a:p>
            <a:pPr algn="ctr"/>
            <a:r>
              <a:rPr lang="en-US" sz="2800" b="1"/>
              <a:t>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029B2-DEC6-E58E-F1A4-48A26CECFBA6}"/>
              </a:ext>
            </a:extLst>
          </p:cNvPr>
          <p:cNvSpPr txBox="1"/>
          <p:nvPr/>
        </p:nvSpPr>
        <p:spPr>
          <a:xfrm>
            <a:off x="7328034" y="6574594"/>
            <a:ext cx="4634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* Image from the Center for Applied Transect Studies (https://transect.org/rural_img.html)</a:t>
            </a:r>
          </a:p>
        </p:txBody>
      </p:sp>
    </p:spTree>
    <p:extLst>
      <p:ext uri="{BB962C8B-B14F-4D97-AF65-F5344CB8AC3E}">
        <p14:creationId xmlns:p14="http://schemas.microsoft.com/office/powerpoint/2010/main" val="44438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ompany structure&#10;&#10;AI-generated content may be incorrect.">
            <a:extLst>
              <a:ext uri="{FF2B5EF4-FFF2-40B4-BE49-F238E27FC236}">
                <a16:creationId xmlns:a16="http://schemas.microsoft.com/office/drawing/2014/main" id="{88E0E514-D3DC-EA99-C87C-D5D7C344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28" y="120883"/>
            <a:ext cx="11560543" cy="64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8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Claggett</dc:creator>
  <cp:revision>3</cp:revision>
  <dcterms:created xsi:type="dcterms:W3CDTF">2026-04-21T15:35:44Z</dcterms:created>
  <dcterms:modified xsi:type="dcterms:W3CDTF">2026-05-08T21:25:45Z</dcterms:modified>
</cp:coreProperties>
</file>