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0" r:id="rId3"/>
    <p:sldId id="262" r:id="rId4"/>
    <p:sldId id="256" r:id="rId5"/>
    <p:sldId id="257" r:id="rId6"/>
    <p:sldId id="263" r:id="rId7"/>
  </p:sldIdLst>
  <p:sldSz cx="12192000" cy="6858000"/>
  <p:notesSz cx="9296400" cy="1478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14E3AD-3D50-47B4-91AC-C29D08344D78}" v="5" dt="2024-02-26T17:20:47.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3" autoAdjust="0"/>
    <p:restoredTop sz="94660"/>
  </p:normalViewPr>
  <p:slideViewPr>
    <p:cSldViewPr snapToGrid="0">
      <p:cViewPr varScale="1">
        <p:scale>
          <a:sx n="113" d="100"/>
          <a:sy n="113" d="100"/>
        </p:scale>
        <p:origin x="5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 Sherry K" userId="394b2a6d-6afa-41ad-96ea-fea76f314ea9" providerId="ADAL" clId="{AC14E3AD-3D50-47B4-91AC-C29D08344D78}"/>
    <pc:docChg chg="custSel addSld delSld modSld">
      <pc:chgData name="Witt, Sherry K" userId="394b2a6d-6afa-41ad-96ea-fea76f314ea9" providerId="ADAL" clId="{AC14E3AD-3D50-47B4-91AC-C29D08344D78}" dt="2024-02-26T17:21:21.349" v="1128" actId="1076"/>
      <pc:docMkLst>
        <pc:docMk/>
      </pc:docMkLst>
      <pc:sldChg chg="delSp modSp mod">
        <pc:chgData name="Witt, Sherry K" userId="394b2a6d-6afa-41ad-96ea-fea76f314ea9" providerId="ADAL" clId="{AC14E3AD-3D50-47B4-91AC-C29D08344D78}" dt="2024-02-26T17:20:21.509" v="1067" actId="20577"/>
        <pc:sldMkLst>
          <pc:docMk/>
          <pc:sldMk cId="2147470653" sldId="256"/>
        </pc:sldMkLst>
        <pc:spChg chg="mod">
          <ac:chgData name="Witt, Sherry K" userId="394b2a6d-6afa-41ad-96ea-fea76f314ea9" providerId="ADAL" clId="{AC14E3AD-3D50-47B4-91AC-C29D08344D78}" dt="2024-02-26T17:14:06.859" v="51" actId="20577"/>
          <ac:spMkLst>
            <pc:docMk/>
            <pc:sldMk cId="2147470653" sldId="256"/>
            <ac:spMk id="2" creationId="{9B9713E9-DFC6-22FE-0239-EDD354010C4E}"/>
          </ac:spMkLst>
        </pc:spChg>
        <pc:spChg chg="mod">
          <ac:chgData name="Witt, Sherry K" userId="394b2a6d-6afa-41ad-96ea-fea76f314ea9" providerId="ADAL" clId="{AC14E3AD-3D50-47B4-91AC-C29D08344D78}" dt="2024-02-26T17:13:50.559" v="29" actId="20577"/>
          <ac:spMkLst>
            <pc:docMk/>
            <pc:sldMk cId="2147470653" sldId="256"/>
            <ac:spMk id="3" creationId="{6667AD01-ED08-9A4D-058F-9D02EBFA706C}"/>
          </ac:spMkLst>
        </pc:spChg>
        <pc:spChg chg="mod">
          <ac:chgData name="Witt, Sherry K" userId="394b2a6d-6afa-41ad-96ea-fea76f314ea9" providerId="ADAL" clId="{AC14E3AD-3D50-47B4-91AC-C29D08344D78}" dt="2024-02-26T17:14:03.169" v="43" actId="20577"/>
          <ac:spMkLst>
            <pc:docMk/>
            <pc:sldMk cId="2147470653" sldId="256"/>
            <ac:spMk id="5" creationId="{2CF0886F-6093-0810-589E-7366C375D497}"/>
          </ac:spMkLst>
        </pc:spChg>
        <pc:spChg chg="del">
          <ac:chgData name="Witt, Sherry K" userId="394b2a6d-6afa-41ad-96ea-fea76f314ea9" providerId="ADAL" clId="{AC14E3AD-3D50-47B4-91AC-C29D08344D78}" dt="2024-02-26T17:12:51.785" v="6" actId="478"/>
          <ac:spMkLst>
            <pc:docMk/>
            <pc:sldMk cId="2147470653" sldId="256"/>
            <ac:spMk id="6" creationId="{1FCEFF20-1357-A6FC-4E66-18A82830246E}"/>
          </ac:spMkLst>
        </pc:spChg>
        <pc:spChg chg="mod">
          <ac:chgData name="Witt, Sherry K" userId="394b2a6d-6afa-41ad-96ea-fea76f314ea9" providerId="ADAL" clId="{AC14E3AD-3D50-47B4-91AC-C29D08344D78}" dt="2024-02-26T17:20:21.509" v="1067" actId="20577"/>
          <ac:spMkLst>
            <pc:docMk/>
            <pc:sldMk cId="2147470653" sldId="256"/>
            <ac:spMk id="7" creationId="{F4367F61-A783-FDE3-6615-9D403491FD83}"/>
          </ac:spMkLst>
        </pc:spChg>
        <pc:spChg chg="del">
          <ac:chgData name="Witt, Sherry K" userId="394b2a6d-6afa-41ad-96ea-fea76f314ea9" providerId="ADAL" clId="{AC14E3AD-3D50-47B4-91AC-C29D08344D78}" dt="2024-02-26T17:12:49.639" v="5" actId="478"/>
          <ac:spMkLst>
            <pc:docMk/>
            <pc:sldMk cId="2147470653" sldId="256"/>
            <ac:spMk id="8" creationId="{BBC1D919-6064-6EAB-75F8-6A85893C8CCA}"/>
          </ac:spMkLst>
        </pc:spChg>
      </pc:sldChg>
      <pc:sldChg chg="addSp modSp mod">
        <pc:chgData name="Witt, Sherry K" userId="394b2a6d-6afa-41ad-96ea-fea76f314ea9" providerId="ADAL" clId="{AC14E3AD-3D50-47B4-91AC-C29D08344D78}" dt="2024-02-26T17:21:21.349" v="1128" actId="1076"/>
        <pc:sldMkLst>
          <pc:docMk/>
          <pc:sldMk cId="1877245732" sldId="257"/>
        </pc:sldMkLst>
        <pc:spChg chg="add mod">
          <ac:chgData name="Witt, Sherry K" userId="394b2a6d-6afa-41ad-96ea-fea76f314ea9" providerId="ADAL" clId="{AC14E3AD-3D50-47B4-91AC-C29D08344D78}" dt="2024-02-26T17:21:21.349" v="1128" actId="1076"/>
          <ac:spMkLst>
            <pc:docMk/>
            <pc:sldMk cId="1877245732" sldId="257"/>
            <ac:spMk id="2" creationId="{595107F3-BA39-7FB5-7F1E-88BB1129FE66}"/>
          </ac:spMkLst>
        </pc:spChg>
      </pc:sldChg>
      <pc:sldChg chg="del">
        <pc:chgData name="Witt, Sherry K" userId="394b2a6d-6afa-41ad-96ea-fea76f314ea9" providerId="ADAL" clId="{AC14E3AD-3D50-47B4-91AC-C29D08344D78}" dt="2024-02-26T17:12:08.529" v="3" actId="47"/>
        <pc:sldMkLst>
          <pc:docMk/>
          <pc:sldMk cId="3317492622" sldId="258"/>
        </pc:sldMkLst>
      </pc:sldChg>
      <pc:sldChg chg="del">
        <pc:chgData name="Witt, Sherry K" userId="394b2a6d-6afa-41ad-96ea-fea76f314ea9" providerId="ADAL" clId="{AC14E3AD-3D50-47B4-91AC-C29D08344D78}" dt="2024-02-26T17:12:01.749" v="0" actId="47"/>
        <pc:sldMkLst>
          <pc:docMk/>
          <pc:sldMk cId="3723009371" sldId="261"/>
        </pc:sldMkLst>
      </pc:sldChg>
      <pc:sldChg chg="add">
        <pc:chgData name="Witt, Sherry K" userId="394b2a6d-6afa-41ad-96ea-fea76f314ea9" providerId="ADAL" clId="{AC14E3AD-3D50-47B4-91AC-C29D08344D78}" dt="2024-02-26T17:20:27.922" v="1068"/>
        <pc:sldMkLst>
          <pc:docMk/>
          <pc:sldMk cId="1980617293" sldId="263"/>
        </pc:sldMkLst>
      </pc:sldChg>
      <pc:sldChg chg="del">
        <pc:chgData name="Witt, Sherry K" userId="394b2a6d-6afa-41ad-96ea-fea76f314ea9" providerId="ADAL" clId="{AC14E3AD-3D50-47B4-91AC-C29D08344D78}" dt="2024-02-26T17:12:04.359" v="2" actId="47"/>
        <pc:sldMkLst>
          <pc:docMk/>
          <pc:sldMk cId="525617390" sldId="264"/>
        </pc:sldMkLst>
      </pc:sldChg>
      <pc:sldChg chg="del">
        <pc:chgData name="Witt, Sherry K" userId="394b2a6d-6afa-41ad-96ea-fea76f314ea9" providerId="ADAL" clId="{AC14E3AD-3D50-47B4-91AC-C29D08344D78}" dt="2024-02-26T17:12:03.579" v="1" actId="47"/>
        <pc:sldMkLst>
          <pc:docMk/>
          <pc:sldMk cId="178760684" sldId="265"/>
        </pc:sldMkLst>
      </pc:sldChg>
      <pc:sldChg chg="del">
        <pc:chgData name="Witt, Sherry K" userId="394b2a6d-6afa-41ad-96ea-fea76f314ea9" providerId="ADAL" clId="{AC14E3AD-3D50-47B4-91AC-C29D08344D78}" dt="2024-02-26T17:12:09.664" v="4" actId="47"/>
        <pc:sldMkLst>
          <pc:docMk/>
          <pc:sldMk cId="210683133" sldId="26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1DD73D-2226-4B9E-A2AF-838B95740B0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7203A095-AF9B-424B-AB3E-B6234F13F206}">
      <dgm:prSet/>
      <dgm:spPr/>
      <dgm:t>
        <a:bodyPr/>
        <a:lstStyle/>
        <a:p>
          <a:r>
            <a:rPr lang="en-US" b="1" dirty="0"/>
            <a:t>Ambitious</a:t>
          </a:r>
          <a:r>
            <a:rPr lang="en-US" dirty="0"/>
            <a:t>: should be a challenge that the organization must strive to achieve</a:t>
          </a:r>
        </a:p>
      </dgm:t>
    </dgm:pt>
    <dgm:pt modelId="{28217778-21CF-4139-A298-165DE07FACF7}" type="parTrans" cxnId="{E809ABB7-E47F-4F2A-A218-DFECFC3C4E04}">
      <dgm:prSet/>
      <dgm:spPr/>
      <dgm:t>
        <a:bodyPr/>
        <a:lstStyle/>
        <a:p>
          <a:endParaRPr lang="en-US"/>
        </a:p>
      </dgm:t>
    </dgm:pt>
    <dgm:pt modelId="{A5CD0086-9579-4340-8C60-AAC6F3B7D38C}" type="sibTrans" cxnId="{E809ABB7-E47F-4F2A-A218-DFECFC3C4E04}">
      <dgm:prSet/>
      <dgm:spPr/>
      <dgm:t>
        <a:bodyPr/>
        <a:lstStyle/>
        <a:p>
          <a:endParaRPr lang="en-US"/>
        </a:p>
      </dgm:t>
    </dgm:pt>
    <dgm:pt modelId="{413C7EA0-7D27-4A51-8ACD-46F93A777D44}">
      <dgm:prSet/>
      <dgm:spPr/>
      <dgm:t>
        <a:bodyPr/>
        <a:lstStyle/>
        <a:p>
          <a:r>
            <a:rPr lang="en-US" b="1" dirty="0"/>
            <a:t>Feasible</a:t>
          </a:r>
          <a:r>
            <a:rPr lang="en-US" dirty="0"/>
            <a:t>: Is within the realm of feasibility – it is easy, but not impossible</a:t>
          </a:r>
        </a:p>
      </dgm:t>
    </dgm:pt>
    <dgm:pt modelId="{6096409C-FF41-413B-B404-17ACA550F76A}" type="parTrans" cxnId="{8138DB19-BB92-4767-9559-744E7275E6E3}">
      <dgm:prSet/>
      <dgm:spPr/>
      <dgm:t>
        <a:bodyPr/>
        <a:lstStyle/>
        <a:p>
          <a:endParaRPr lang="en-US"/>
        </a:p>
      </dgm:t>
    </dgm:pt>
    <dgm:pt modelId="{27F31E6D-5884-4035-AE35-43735D450B7C}" type="sibTrans" cxnId="{8138DB19-BB92-4767-9559-744E7275E6E3}">
      <dgm:prSet/>
      <dgm:spPr/>
      <dgm:t>
        <a:bodyPr/>
        <a:lstStyle/>
        <a:p>
          <a:endParaRPr lang="en-US"/>
        </a:p>
      </dgm:t>
    </dgm:pt>
    <dgm:pt modelId="{099F16DE-B143-4C0E-94F7-7E7EB04D2C1A}">
      <dgm:prSet/>
      <dgm:spPr/>
      <dgm:t>
        <a:bodyPr/>
        <a:lstStyle/>
        <a:p>
          <a:r>
            <a:rPr lang="en-US" b="1" dirty="0"/>
            <a:t>Broad</a:t>
          </a:r>
          <a:r>
            <a:rPr lang="en-US" dirty="0"/>
            <a:t>: All of the organization’s goals should fit under the wider umbrella of an overall vision</a:t>
          </a:r>
        </a:p>
      </dgm:t>
    </dgm:pt>
    <dgm:pt modelId="{BA4C3F82-3AAD-473C-B170-263A2C84BEB4}" type="parTrans" cxnId="{C76A4DE3-D447-45B2-B6E4-27BB96B06327}">
      <dgm:prSet/>
      <dgm:spPr/>
      <dgm:t>
        <a:bodyPr/>
        <a:lstStyle/>
        <a:p>
          <a:endParaRPr lang="en-US"/>
        </a:p>
      </dgm:t>
    </dgm:pt>
    <dgm:pt modelId="{DA8824BF-6835-40DB-93E1-AB20FFAEA9BD}" type="sibTrans" cxnId="{C76A4DE3-D447-45B2-B6E4-27BB96B06327}">
      <dgm:prSet/>
      <dgm:spPr/>
      <dgm:t>
        <a:bodyPr/>
        <a:lstStyle/>
        <a:p>
          <a:endParaRPr lang="en-US"/>
        </a:p>
      </dgm:t>
    </dgm:pt>
    <dgm:pt modelId="{346F697F-BA4A-4FEA-AA06-A004297EC77C}">
      <dgm:prSet/>
      <dgm:spPr/>
      <dgm:t>
        <a:bodyPr/>
        <a:lstStyle/>
        <a:p>
          <a:r>
            <a:rPr lang="en-US" b="1" dirty="0"/>
            <a:t>Strategic</a:t>
          </a:r>
          <a:r>
            <a:rPr lang="en-US" dirty="0"/>
            <a:t>: Describes an ideal future that is relevant to the organization, doesn’t include every detail, but those that are most relevant and compelling</a:t>
          </a:r>
        </a:p>
      </dgm:t>
    </dgm:pt>
    <dgm:pt modelId="{2320B14D-BE68-443F-BB1A-CFF33AD8FF3A}" type="parTrans" cxnId="{4FA17FA2-7848-4A2D-99CD-B8831F95EA09}">
      <dgm:prSet/>
      <dgm:spPr/>
      <dgm:t>
        <a:bodyPr/>
        <a:lstStyle/>
        <a:p>
          <a:endParaRPr lang="en-US"/>
        </a:p>
      </dgm:t>
    </dgm:pt>
    <dgm:pt modelId="{59C39037-FB1A-43F7-A497-B3E7BBE5EB13}" type="sibTrans" cxnId="{4FA17FA2-7848-4A2D-99CD-B8831F95EA09}">
      <dgm:prSet/>
      <dgm:spPr/>
      <dgm:t>
        <a:bodyPr/>
        <a:lstStyle/>
        <a:p>
          <a:endParaRPr lang="en-US"/>
        </a:p>
      </dgm:t>
    </dgm:pt>
    <dgm:pt modelId="{7DD1D6C0-0B71-497A-9FA0-8C68114A1E18}" type="pres">
      <dgm:prSet presAssocID="{2C1DD73D-2226-4B9E-A2AF-838B95740B0B}" presName="vert0" presStyleCnt="0">
        <dgm:presLayoutVars>
          <dgm:dir/>
          <dgm:animOne val="branch"/>
          <dgm:animLvl val="lvl"/>
        </dgm:presLayoutVars>
      </dgm:prSet>
      <dgm:spPr/>
    </dgm:pt>
    <dgm:pt modelId="{968EFB8A-18F6-4D34-80BE-31FAB4DBC3FC}" type="pres">
      <dgm:prSet presAssocID="{7203A095-AF9B-424B-AB3E-B6234F13F206}" presName="thickLine" presStyleLbl="alignNode1" presStyleIdx="0" presStyleCnt="4"/>
      <dgm:spPr/>
    </dgm:pt>
    <dgm:pt modelId="{9809C744-B808-42BC-AD7B-4297338E7FD6}" type="pres">
      <dgm:prSet presAssocID="{7203A095-AF9B-424B-AB3E-B6234F13F206}" presName="horz1" presStyleCnt="0"/>
      <dgm:spPr/>
    </dgm:pt>
    <dgm:pt modelId="{7EDC8010-796D-4E3F-AD18-9E6BDA912055}" type="pres">
      <dgm:prSet presAssocID="{7203A095-AF9B-424B-AB3E-B6234F13F206}" presName="tx1" presStyleLbl="revTx" presStyleIdx="0" presStyleCnt="4"/>
      <dgm:spPr/>
    </dgm:pt>
    <dgm:pt modelId="{D07282D2-005B-44BA-BE40-29AF680B2B30}" type="pres">
      <dgm:prSet presAssocID="{7203A095-AF9B-424B-AB3E-B6234F13F206}" presName="vert1" presStyleCnt="0"/>
      <dgm:spPr/>
    </dgm:pt>
    <dgm:pt modelId="{A0DCCBC6-9249-4385-99F2-19DE100C7432}" type="pres">
      <dgm:prSet presAssocID="{413C7EA0-7D27-4A51-8ACD-46F93A777D44}" presName="thickLine" presStyleLbl="alignNode1" presStyleIdx="1" presStyleCnt="4"/>
      <dgm:spPr/>
    </dgm:pt>
    <dgm:pt modelId="{637BE400-F9C3-4880-8CA8-3C8D181342E9}" type="pres">
      <dgm:prSet presAssocID="{413C7EA0-7D27-4A51-8ACD-46F93A777D44}" presName="horz1" presStyleCnt="0"/>
      <dgm:spPr/>
    </dgm:pt>
    <dgm:pt modelId="{0A63B110-46CC-4C48-9A75-6C695B11ADED}" type="pres">
      <dgm:prSet presAssocID="{413C7EA0-7D27-4A51-8ACD-46F93A777D44}" presName="tx1" presStyleLbl="revTx" presStyleIdx="1" presStyleCnt="4"/>
      <dgm:spPr/>
    </dgm:pt>
    <dgm:pt modelId="{9757B2CE-0BF7-423C-BD38-C9F68BF1BE1E}" type="pres">
      <dgm:prSet presAssocID="{413C7EA0-7D27-4A51-8ACD-46F93A777D44}" presName="vert1" presStyleCnt="0"/>
      <dgm:spPr/>
    </dgm:pt>
    <dgm:pt modelId="{601F89B3-7178-43EE-9C61-EC9CC0EC2489}" type="pres">
      <dgm:prSet presAssocID="{099F16DE-B143-4C0E-94F7-7E7EB04D2C1A}" presName="thickLine" presStyleLbl="alignNode1" presStyleIdx="2" presStyleCnt="4"/>
      <dgm:spPr/>
    </dgm:pt>
    <dgm:pt modelId="{2D9AF9A2-97FE-42B3-8BEA-2AC4DFFEFA3D}" type="pres">
      <dgm:prSet presAssocID="{099F16DE-B143-4C0E-94F7-7E7EB04D2C1A}" presName="horz1" presStyleCnt="0"/>
      <dgm:spPr/>
    </dgm:pt>
    <dgm:pt modelId="{544610FF-5A91-4A44-B254-FD29AED0D3EE}" type="pres">
      <dgm:prSet presAssocID="{099F16DE-B143-4C0E-94F7-7E7EB04D2C1A}" presName="tx1" presStyleLbl="revTx" presStyleIdx="2" presStyleCnt="4"/>
      <dgm:spPr/>
    </dgm:pt>
    <dgm:pt modelId="{C6735328-2FD8-4C97-BB1B-DC86F7138350}" type="pres">
      <dgm:prSet presAssocID="{099F16DE-B143-4C0E-94F7-7E7EB04D2C1A}" presName="vert1" presStyleCnt="0"/>
      <dgm:spPr/>
    </dgm:pt>
    <dgm:pt modelId="{B466A6BD-503C-42FF-99D1-92F828A36DDE}" type="pres">
      <dgm:prSet presAssocID="{346F697F-BA4A-4FEA-AA06-A004297EC77C}" presName="thickLine" presStyleLbl="alignNode1" presStyleIdx="3" presStyleCnt="4"/>
      <dgm:spPr/>
    </dgm:pt>
    <dgm:pt modelId="{2B4918B6-33CA-4ABA-BE85-426DD083732C}" type="pres">
      <dgm:prSet presAssocID="{346F697F-BA4A-4FEA-AA06-A004297EC77C}" presName="horz1" presStyleCnt="0"/>
      <dgm:spPr/>
    </dgm:pt>
    <dgm:pt modelId="{A22A83D8-73F4-4F3F-AB04-9DC5DCE02B27}" type="pres">
      <dgm:prSet presAssocID="{346F697F-BA4A-4FEA-AA06-A004297EC77C}" presName="tx1" presStyleLbl="revTx" presStyleIdx="3" presStyleCnt="4"/>
      <dgm:spPr/>
    </dgm:pt>
    <dgm:pt modelId="{BB3110A0-D910-4270-9F3C-34CC04501780}" type="pres">
      <dgm:prSet presAssocID="{346F697F-BA4A-4FEA-AA06-A004297EC77C}" presName="vert1" presStyleCnt="0"/>
      <dgm:spPr/>
    </dgm:pt>
  </dgm:ptLst>
  <dgm:cxnLst>
    <dgm:cxn modelId="{8138DB19-BB92-4767-9559-744E7275E6E3}" srcId="{2C1DD73D-2226-4B9E-A2AF-838B95740B0B}" destId="{413C7EA0-7D27-4A51-8ACD-46F93A777D44}" srcOrd="1" destOrd="0" parTransId="{6096409C-FF41-413B-B404-17ACA550F76A}" sibTransId="{27F31E6D-5884-4035-AE35-43735D450B7C}"/>
    <dgm:cxn modelId="{4D4F6538-7A6C-45E2-B7A8-5A2BBCD50F03}" type="presOf" srcId="{099F16DE-B143-4C0E-94F7-7E7EB04D2C1A}" destId="{544610FF-5A91-4A44-B254-FD29AED0D3EE}" srcOrd="0" destOrd="0" presId="urn:microsoft.com/office/officeart/2008/layout/LinedList"/>
    <dgm:cxn modelId="{26B6A53A-D750-4107-931B-849323AD2B62}" type="presOf" srcId="{2C1DD73D-2226-4B9E-A2AF-838B95740B0B}" destId="{7DD1D6C0-0B71-497A-9FA0-8C68114A1E18}" srcOrd="0" destOrd="0" presId="urn:microsoft.com/office/officeart/2008/layout/LinedList"/>
    <dgm:cxn modelId="{9807F949-AEFF-4216-B0A0-2738E97650DF}" type="presOf" srcId="{346F697F-BA4A-4FEA-AA06-A004297EC77C}" destId="{A22A83D8-73F4-4F3F-AB04-9DC5DCE02B27}" srcOrd="0" destOrd="0" presId="urn:microsoft.com/office/officeart/2008/layout/LinedList"/>
    <dgm:cxn modelId="{3175AC4A-86A6-483B-ACC5-1E201A3A0008}" type="presOf" srcId="{413C7EA0-7D27-4A51-8ACD-46F93A777D44}" destId="{0A63B110-46CC-4C48-9A75-6C695B11ADED}" srcOrd="0" destOrd="0" presId="urn:microsoft.com/office/officeart/2008/layout/LinedList"/>
    <dgm:cxn modelId="{FE24BC9D-FD68-4CD9-9330-EFADA0EB4297}" type="presOf" srcId="{7203A095-AF9B-424B-AB3E-B6234F13F206}" destId="{7EDC8010-796D-4E3F-AD18-9E6BDA912055}" srcOrd="0" destOrd="0" presId="urn:microsoft.com/office/officeart/2008/layout/LinedList"/>
    <dgm:cxn modelId="{4FA17FA2-7848-4A2D-99CD-B8831F95EA09}" srcId="{2C1DD73D-2226-4B9E-A2AF-838B95740B0B}" destId="{346F697F-BA4A-4FEA-AA06-A004297EC77C}" srcOrd="3" destOrd="0" parTransId="{2320B14D-BE68-443F-BB1A-CFF33AD8FF3A}" sibTransId="{59C39037-FB1A-43F7-A497-B3E7BBE5EB13}"/>
    <dgm:cxn modelId="{E809ABB7-E47F-4F2A-A218-DFECFC3C4E04}" srcId="{2C1DD73D-2226-4B9E-A2AF-838B95740B0B}" destId="{7203A095-AF9B-424B-AB3E-B6234F13F206}" srcOrd="0" destOrd="0" parTransId="{28217778-21CF-4139-A298-165DE07FACF7}" sibTransId="{A5CD0086-9579-4340-8C60-AAC6F3B7D38C}"/>
    <dgm:cxn modelId="{C76A4DE3-D447-45B2-B6E4-27BB96B06327}" srcId="{2C1DD73D-2226-4B9E-A2AF-838B95740B0B}" destId="{099F16DE-B143-4C0E-94F7-7E7EB04D2C1A}" srcOrd="2" destOrd="0" parTransId="{BA4C3F82-3AAD-473C-B170-263A2C84BEB4}" sibTransId="{DA8824BF-6835-40DB-93E1-AB20FFAEA9BD}"/>
    <dgm:cxn modelId="{1B389B9C-801B-406D-B91B-C6E16C5CA3CF}" type="presParOf" srcId="{7DD1D6C0-0B71-497A-9FA0-8C68114A1E18}" destId="{968EFB8A-18F6-4D34-80BE-31FAB4DBC3FC}" srcOrd="0" destOrd="0" presId="urn:microsoft.com/office/officeart/2008/layout/LinedList"/>
    <dgm:cxn modelId="{FE1227CE-8B35-4420-800F-667FEAD0D25F}" type="presParOf" srcId="{7DD1D6C0-0B71-497A-9FA0-8C68114A1E18}" destId="{9809C744-B808-42BC-AD7B-4297338E7FD6}" srcOrd="1" destOrd="0" presId="urn:microsoft.com/office/officeart/2008/layout/LinedList"/>
    <dgm:cxn modelId="{75E93293-0130-467E-A618-31CAF196718A}" type="presParOf" srcId="{9809C744-B808-42BC-AD7B-4297338E7FD6}" destId="{7EDC8010-796D-4E3F-AD18-9E6BDA912055}" srcOrd="0" destOrd="0" presId="urn:microsoft.com/office/officeart/2008/layout/LinedList"/>
    <dgm:cxn modelId="{17BB0AC3-81BF-46F0-8FD6-934F03B1AD81}" type="presParOf" srcId="{9809C744-B808-42BC-AD7B-4297338E7FD6}" destId="{D07282D2-005B-44BA-BE40-29AF680B2B30}" srcOrd="1" destOrd="0" presId="urn:microsoft.com/office/officeart/2008/layout/LinedList"/>
    <dgm:cxn modelId="{3BB66419-A74E-4E1B-BCEC-9C564846D4B5}" type="presParOf" srcId="{7DD1D6C0-0B71-497A-9FA0-8C68114A1E18}" destId="{A0DCCBC6-9249-4385-99F2-19DE100C7432}" srcOrd="2" destOrd="0" presId="urn:microsoft.com/office/officeart/2008/layout/LinedList"/>
    <dgm:cxn modelId="{282971DF-F7F9-48BF-A325-8916D7E938A4}" type="presParOf" srcId="{7DD1D6C0-0B71-497A-9FA0-8C68114A1E18}" destId="{637BE400-F9C3-4880-8CA8-3C8D181342E9}" srcOrd="3" destOrd="0" presId="urn:microsoft.com/office/officeart/2008/layout/LinedList"/>
    <dgm:cxn modelId="{FB8A8D13-C400-4542-85DE-D2DFF509921E}" type="presParOf" srcId="{637BE400-F9C3-4880-8CA8-3C8D181342E9}" destId="{0A63B110-46CC-4C48-9A75-6C695B11ADED}" srcOrd="0" destOrd="0" presId="urn:microsoft.com/office/officeart/2008/layout/LinedList"/>
    <dgm:cxn modelId="{9FD49CDC-03AE-4388-8E31-B180B6F932EA}" type="presParOf" srcId="{637BE400-F9C3-4880-8CA8-3C8D181342E9}" destId="{9757B2CE-0BF7-423C-BD38-C9F68BF1BE1E}" srcOrd="1" destOrd="0" presId="urn:microsoft.com/office/officeart/2008/layout/LinedList"/>
    <dgm:cxn modelId="{B23AD83A-1A3E-403A-88CA-AF9ED18FCB04}" type="presParOf" srcId="{7DD1D6C0-0B71-497A-9FA0-8C68114A1E18}" destId="{601F89B3-7178-43EE-9C61-EC9CC0EC2489}" srcOrd="4" destOrd="0" presId="urn:microsoft.com/office/officeart/2008/layout/LinedList"/>
    <dgm:cxn modelId="{68861839-A93F-44A3-B2DE-6D7E3785CE29}" type="presParOf" srcId="{7DD1D6C0-0B71-497A-9FA0-8C68114A1E18}" destId="{2D9AF9A2-97FE-42B3-8BEA-2AC4DFFEFA3D}" srcOrd="5" destOrd="0" presId="urn:microsoft.com/office/officeart/2008/layout/LinedList"/>
    <dgm:cxn modelId="{825DDA72-B5EA-4E9E-9CD3-2E8A5BD728B8}" type="presParOf" srcId="{2D9AF9A2-97FE-42B3-8BEA-2AC4DFFEFA3D}" destId="{544610FF-5A91-4A44-B254-FD29AED0D3EE}" srcOrd="0" destOrd="0" presId="urn:microsoft.com/office/officeart/2008/layout/LinedList"/>
    <dgm:cxn modelId="{F5240C07-CCB0-48D8-97BC-A5D2B45537A5}" type="presParOf" srcId="{2D9AF9A2-97FE-42B3-8BEA-2AC4DFFEFA3D}" destId="{C6735328-2FD8-4C97-BB1B-DC86F7138350}" srcOrd="1" destOrd="0" presId="urn:microsoft.com/office/officeart/2008/layout/LinedList"/>
    <dgm:cxn modelId="{49AF8261-21CB-4525-A5D5-022444277CDE}" type="presParOf" srcId="{7DD1D6C0-0B71-497A-9FA0-8C68114A1E18}" destId="{B466A6BD-503C-42FF-99D1-92F828A36DDE}" srcOrd="6" destOrd="0" presId="urn:microsoft.com/office/officeart/2008/layout/LinedList"/>
    <dgm:cxn modelId="{A2B48ECC-FB86-4BF7-AA9C-70F10892B921}" type="presParOf" srcId="{7DD1D6C0-0B71-497A-9FA0-8C68114A1E18}" destId="{2B4918B6-33CA-4ABA-BE85-426DD083732C}" srcOrd="7" destOrd="0" presId="urn:microsoft.com/office/officeart/2008/layout/LinedList"/>
    <dgm:cxn modelId="{FAA16DFE-892E-47B0-BCD5-B6EF47532A3D}" type="presParOf" srcId="{2B4918B6-33CA-4ABA-BE85-426DD083732C}" destId="{A22A83D8-73F4-4F3F-AB04-9DC5DCE02B27}" srcOrd="0" destOrd="0" presId="urn:microsoft.com/office/officeart/2008/layout/LinedList"/>
    <dgm:cxn modelId="{E4942A2A-0A1A-44A7-BE8D-4DA8A0BFF930}" type="presParOf" srcId="{2B4918B6-33CA-4ABA-BE85-426DD083732C}" destId="{BB3110A0-D910-4270-9F3C-34CC0450178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EFB8A-18F6-4D34-80BE-31FAB4DBC3FC}">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DC8010-796D-4E3F-AD18-9E6BDA912055}">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Ambitious</a:t>
          </a:r>
          <a:r>
            <a:rPr lang="en-US" sz="2500" kern="1200" dirty="0"/>
            <a:t>: should be a challenge that the organization must strive to achieve</a:t>
          </a:r>
        </a:p>
      </dsp:txBody>
      <dsp:txXfrm>
        <a:off x="0" y="0"/>
        <a:ext cx="6900512" cy="1384035"/>
      </dsp:txXfrm>
    </dsp:sp>
    <dsp:sp modelId="{A0DCCBC6-9249-4385-99F2-19DE100C7432}">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63B110-46CC-4C48-9A75-6C695B11ADED}">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Feasible</a:t>
          </a:r>
          <a:r>
            <a:rPr lang="en-US" sz="2500" kern="1200" dirty="0"/>
            <a:t>: Is within the realm of feasibility – it is easy, but not impossible</a:t>
          </a:r>
        </a:p>
      </dsp:txBody>
      <dsp:txXfrm>
        <a:off x="0" y="1384035"/>
        <a:ext cx="6900512" cy="1384035"/>
      </dsp:txXfrm>
    </dsp:sp>
    <dsp:sp modelId="{601F89B3-7178-43EE-9C61-EC9CC0EC2489}">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4610FF-5A91-4A44-B254-FD29AED0D3EE}">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Broad</a:t>
          </a:r>
          <a:r>
            <a:rPr lang="en-US" sz="2500" kern="1200" dirty="0"/>
            <a:t>: All of the organization’s goals should fit under the wider umbrella of an overall vision</a:t>
          </a:r>
        </a:p>
      </dsp:txBody>
      <dsp:txXfrm>
        <a:off x="0" y="2768070"/>
        <a:ext cx="6900512" cy="1384035"/>
      </dsp:txXfrm>
    </dsp:sp>
    <dsp:sp modelId="{B466A6BD-503C-42FF-99D1-92F828A36DDE}">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2A83D8-73F4-4F3F-AB04-9DC5DCE02B27}">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Strategic</a:t>
          </a:r>
          <a:r>
            <a:rPr lang="en-US" sz="2500" kern="1200" dirty="0"/>
            <a:t>: Describes an ideal future that is relevant to the organization, doesn’t include every detail, but those that are most relevant and compelling</a:t>
          </a:r>
        </a:p>
      </dsp:txBody>
      <dsp:txXfrm>
        <a:off x="0" y="4152105"/>
        <a:ext cx="6900512" cy="13840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741707"/>
          </a:xfrm>
          <a:prstGeom prst="rect">
            <a:avLst/>
          </a:prstGeom>
        </p:spPr>
        <p:txBody>
          <a:bodyPr vert="horz" lIns="137582" tIns="68792" rIns="137582" bIns="68792" rtlCol="0"/>
          <a:lstStyle>
            <a:lvl1pPr algn="l">
              <a:defRPr sz="1800"/>
            </a:lvl1pPr>
          </a:lstStyle>
          <a:p>
            <a:endParaRPr lang="en-US"/>
          </a:p>
        </p:txBody>
      </p:sp>
      <p:sp>
        <p:nvSpPr>
          <p:cNvPr id="3" name="Date Placeholder 2"/>
          <p:cNvSpPr>
            <a:spLocks noGrp="1"/>
          </p:cNvSpPr>
          <p:nvPr>
            <p:ph type="dt" idx="1"/>
          </p:nvPr>
        </p:nvSpPr>
        <p:spPr>
          <a:xfrm>
            <a:off x="5265809" y="0"/>
            <a:ext cx="4028440" cy="741707"/>
          </a:xfrm>
          <a:prstGeom prst="rect">
            <a:avLst/>
          </a:prstGeom>
        </p:spPr>
        <p:txBody>
          <a:bodyPr vert="horz" lIns="137582" tIns="68792" rIns="137582" bIns="68792" rtlCol="0"/>
          <a:lstStyle>
            <a:lvl1pPr algn="r">
              <a:defRPr sz="1800"/>
            </a:lvl1pPr>
          </a:lstStyle>
          <a:p>
            <a:fld id="{3653B278-BFAF-44AC-96E1-05E092D5C686}" type="datetimeFigureOut">
              <a:rPr lang="en-US" smtClean="0"/>
              <a:t>2/26/2024</a:t>
            </a:fld>
            <a:endParaRPr lang="en-US"/>
          </a:p>
        </p:txBody>
      </p:sp>
      <p:sp>
        <p:nvSpPr>
          <p:cNvPr id="4" name="Slide Image Placeholder 3"/>
          <p:cNvSpPr>
            <a:spLocks noGrp="1" noRot="1" noChangeAspect="1"/>
          </p:cNvSpPr>
          <p:nvPr>
            <p:ph type="sldImg" idx="2"/>
          </p:nvPr>
        </p:nvSpPr>
        <p:spPr>
          <a:xfrm>
            <a:off x="212725" y="1847850"/>
            <a:ext cx="8870950" cy="4991100"/>
          </a:xfrm>
          <a:prstGeom prst="rect">
            <a:avLst/>
          </a:prstGeom>
          <a:noFill/>
          <a:ln w="12700">
            <a:solidFill>
              <a:prstClr val="black"/>
            </a:solidFill>
          </a:ln>
        </p:spPr>
        <p:txBody>
          <a:bodyPr vert="horz" lIns="137582" tIns="68792" rIns="137582" bIns="68792" rtlCol="0" anchor="ctr"/>
          <a:lstStyle/>
          <a:p>
            <a:endParaRPr lang="en-US"/>
          </a:p>
        </p:txBody>
      </p:sp>
      <p:sp>
        <p:nvSpPr>
          <p:cNvPr id="5" name="Notes Placeholder 4"/>
          <p:cNvSpPr>
            <a:spLocks noGrp="1"/>
          </p:cNvSpPr>
          <p:nvPr>
            <p:ph type="body" sz="quarter" idx="3"/>
          </p:nvPr>
        </p:nvSpPr>
        <p:spPr>
          <a:xfrm>
            <a:off x="929640" y="7114222"/>
            <a:ext cx="7437120" cy="5820728"/>
          </a:xfrm>
          <a:prstGeom prst="rect">
            <a:avLst/>
          </a:prstGeom>
        </p:spPr>
        <p:txBody>
          <a:bodyPr vert="horz" lIns="137582" tIns="68792" rIns="137582" bIns="6879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041097"/>
            <a:ext cx="4028440" cy="741705"/>
          </a:xfrm>
          <a:prstGeom prst="rect">
            <a:avLst/>
          </a:prstGeom>
        </p:spPr>
        <p:txBody>
          <a:bodyPr vert="horz" lIns="137582" tIns="68792" rIns="137582" bIns="68792" rtlCol="0" anchor="b"/>
          <a:lstStyle>
            <a:lvl1pPr algn="l">
              <a:defRPr sz="1800"/>
            </a:lvl1pPr>
          </a:lstStyle>
          <a:p>
            <a:endParaRPr lang="en-US"/>
          </a:p>
        </p:txBody>
      </p:sp>
      <p:sp>
        <p:nvSpPr>
          <p:cNvPr id="7" name="Slide Number Placeholder 6"/>
          <p:cNvSpPr>
            <a:spLocks noGrp="1"/>
          </p:cNvSpPr>
          <p:nvPr>
            <p:ph type="sldNum" sz="quarter" idx="5"/>
          </p:nvPr>
        </p:nvSpPr>
        <p:spPr>
          <a:xfrm>
            <a:off x="5265809" y="14041097"/>
            <a:ext cx="4028440" cy="741705"/>
          </a:xfrm>
          <a:prstGeom prst="rect">
            <a:avLst/>
          </a:prstGeom>
        </p:spPr>
        <p:txBody>
          <a:bodyPr vert="horz" lIns="137582" tIns="68792" rIns="137582" bIns="68792" rtlCol="0" anchor="b"/>
          <a:lstStyle>
            <a:lvl1pPr algn="r">
              <a:defRPr sz="1800"/>
            </a:lvl1pPr>
          </a:lstStyle>
          <a:p>
            <a:fld id="{121460D9-04B1-45C0-A164-B5668ED62276}" type="slidenum">
              <a:rPr lang="en-US" smtClean="0"/>
              <a:t>‹#›</a:t>
            </a:fld>
            <a:endParaRPr lang="en-US"/>
          </a:p>
        </p:txBody>
      </p:sp>
    </p:spTree>
    <p:extLst>
      <p:ext uri="{BB962C8B-B14F-4D97-AF65-F5344CB8AC3E}">
        <p14:creationId xmlns:p14="http://schemas.microsoft.com/office/powerpoint/2010/main" val="1996638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5937" indent="-515937">
              <a:buFont typeface="+mj-lt"/>
              <a:buAutoNum type="arabicParenBoth"/>
            </a:pPr>
            <a:r>
              <a:rPr lang="en-US" sz="2700" dirty="0">
                <a:latin typeface="Calibri" panose="020F0502020204030204" pitchFamily="34" charset="0"/>
                <a:ea typeface="Times New Roman" panose="02020603050405020304" pitchFamily="18" charset="0"/>
              </a:rPr>
              <a:t>In just a moment, symposium participants will be randomly assigned into a Small Group Topic breakout room (People, Climate, Shallow Water, Healthy Watersheds, Clean Water). This allows for the diversity of perspectives to clarify recommendations and make connections across all groups. Your input will be shared with the Small Groups and the Steering Committee via the report outs (1-2 key takeaways) starting at 4:15pm, in addition to the work you do in the template (HOW ARE WE PROVIDING THEM THE TEMPLATE?)</a:t>
            </a:r>
          </a:p>
          <a:p>
            <a:pPr marL="515937" indent="-515937">
              <a:buFont typeface="+mj-lt"/>
              <a:buAutoNum type="arabicParenBoth"/>
            </a:pPr>
            <a:r>
              <a:rPr lang="en-US" sz="2700" dirty="0">
                <a:latin typeface="Calibri" panose="020F0502020204030204" pitchFamily="34" charset="0"/>
                <a:ea typeface="Calibri" panose="020F0502020204030204" pitchFamily="34" charset="0"/>
              </a:rPr>
              <a:t>At the same time, small group deliberations will be happening separately. Small Groups will also provide a report out of 1-2 key takeaways. </a:t>
            </a:r>
          </a:p>
          <a:p>
            <a:pPr marL="515937" indent="-515937">
              <a:buFont typeface="+mj-lt"/>
              <a:buAutoNum type="arabicParenBoth"/>
            </a:pPr>
            <a:r>
              <a:rPr lang="en-US" sz="2700" dirty="0">
                <a:latin typeface="Calibri" panose="020F0502020204030204" pitchFamily="34" charset="0"/>
                <a:ea typeface="Calibri" panose="020F0502020204030204" pitchFamily="34" charset="0"/>
              </a:rPr>
              <a:t>Run through notes on this slide</a:t>
            </a:r>
          </a:p>
        </p:txBody>
      </p:sp>
      <p:sp>
        <p:nvSpPr>
          <p:cNvPr id="4" name="Slide Number Placeholder 3"/>
          <p:cNvSpPr>
            <a:spLocks noGrp="1"/>
          </p:cNvSpPr>
          <p:nvPr>
            <p:ph type="sldNum" sz="quarter" idx="5"/>
          </p:nvPr>
        </p:nvSpPr>
        <p:spPr/>
        <p:txBody>
          <a:bodyPr/>
          <a:lstStyle/>
          <a:p>
            <a:fld id="{2CF84F17-9E64-4187-B3DB-E2B818C6F20C}" type="slidenum">
              <a:rPr lang="en-US" smtClean="0"/>
              <a:t>4</a:t>
            </a:fld>
            <a:endParaRPr lang="en-US"/>
          </a:p>
        </p:txBody>
      </p:sp>
    </p:spTree>
    <p:extLst>
      <p:ext uri="{BB962C8B-B14F-4D97-AF65-F5344CB8AC3E}">
        <p14:creationId xmlns:p14="http://schemas.microsoft.com/office/powerpoint/2010/main" val="4150651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D459A-502E-6639-C005-CB2CE6CBBA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8BA39B-1AED-BA11-221F-8C43D74239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1413315-2C40-D97C-4EA5-5DB68414C256}"/>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C9CFD718-619B-249F-52F1-7D9D552A11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3195DD-4AFF-8FAD-0B11-5057E46205BD}"/>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3995624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905D7-C770-BB26-FED9-75296AA4DD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6575A4-3870-587F-B74A-FB414868D3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14D301-D1D7-936C-2325-CA0462E14570}"/>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DC54E2BA-272F-AE88-83E1-96F7026B7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F0F046-1896-A00C-2B90-46CF8CE6097B}"/>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74217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96FD8F-FF58-047D-167C-48A9ED5A70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F060D4-2D1A-DA48-B235-9E7F1AC257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90689-BE16-9195-7704-0AB5E235A510}"/>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4C65E593-3AEC-DF46-96BC-9C2B3E3B1F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53DF2-5ED4-90DE-388E-7FB1C773385F}"/>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2863151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5B1BB-EAEF-0303-1EB8-FFE7A4D2F42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19D91C-5819-1FA1-9DF1-C2BCB34AEA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37FDA3-4974-7144-FED6-EF87FA2CE5F1}"/>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8A34BB89-6B13-3ED6-4074-058F61CC4E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608286-3360-007D-F243-A8C341690A87}"/>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3313946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BD7BE-066B-0BEF-B434-4F57DBFD40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0A77D8-93E7-4A37-3450-30D71729B0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BA1EE8-9967-EFD0-E778-E6427443B265}"/>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FE888D8F-88AF-D107-E4C0-33F0C452E0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F1BFF1-D67E-1FBA-8C56-E11FE204CCD6}"/>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38948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881AE-EA69-3E85-1661-8F79D9C2E5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325664-5414-1042-9AD3-761100FFA2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638F80-7C83-1E68-32A4-E89C6B57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541046-0917-BD9B-A1CC-25D4CACC785C}"/>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6" name="Footer Placeholder 5">
            <a:extLst>
              <a:ext uri="{FF2B5EF4-FFF2-40B4-BE49-F238E27FC236}">
                <a16:creationId xmlns:a16="http://schemas.microsoft.com/office/drawing/2014/main" id="{5E499CFF-87CC-23C3-708E-5404EC3F30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CE445C-6B0C-0E34-1E29-FCEF8CDC3247}"/>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4262297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08AAF-AFF0-590E-0CA3-6A8950605E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0C948C-B158-64ED-9B97-37EF9CB360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0DEC9D-634C-7CEC-D09C-57B51039D1E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24C0E3-6E2D-92E1-0CE4-4CF13CAFE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E8F312-6450-6775-3288-F627117886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601B13-71E7-B568-527B-9DECA401C9BD}"/>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8" name="Footer Placeholder 7">
            <a:extLst>
              <a:ext uri="{FF2B5EF4-FFF2-40B4-BE49-F238E27FC236}">
                <a16:creationId xmlns:a16="http://schemas.microsoft.com/office/drawing/2014/main" id="{08797314-6AEB-89BB-D000-0363D1B8E8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723B2-6D58-23F3-7683-6EAD5C5DD004}"/>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4646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2BCDA-E3BF-364E-4D9A-69D2C4CA57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7364A6-0CE7-F2A5-9146-9FF0AA2809DC}"/>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4" name="Footer Placeholder 3">
            <a:extLst>
              <a:ext uri="{FF2B5EF4-FFF2-40B4-BE49-F238E27FC236}">
                <a16:creationId xmlns:a16="http://schemas.microsoft.com/office/drawing/2014/main" id="{BFAE2425-F7CC-710E-CCD3-07FFBA26E0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D12AD4-770E-8D26-0501-BB9DD33A8523}"/>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1910538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E0392B-98B5-9CBF-C5F9-92780D8F1979}"/>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3" name="Footer Placeholder 2">
            <a:extLst>
              <a:ext uri="{FF2B5EF4-FFF2-40B4-BE49-F238E27FC236}">
                <a16:creationId xmlns:a16="http://schemas.microsoft.com/office/drawing/2014/main" id="{42D8E603-5F31-93E6-2B44-458BF11C54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2B9504-70C4-3BF4-5350-F27056237193}"/>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3692052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05EBC-F921-D622-C6AA-C8FE59A1D4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A089F3-7F30-96F8-3C42-AC78F85314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FB9234-7F45-17EC-C1B2-F16FA2E3C6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AB220E-F313-E0A2-03B4-98AF3ED8F042}"/>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6" name="Footer Placeholder 5">
            <a:extLst>
              <a:ext uri="{FF2B5EF4-FFF2-40B4-BE49-F238E27FC236}">
                <a16:creationId xmlns:a16="http://schemas.microsoft.com/office/drawing/2014/main" id="{3764A53C-5003-3FBE-52AE-0E76091888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37301-EF12-9AF1-CCDE-7E7465C58EE8}"/>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244054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634AF-234C-4040-08D3-5268CB2C23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C4EB4D-7139-BFE6-101E-79117D6365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378575-3331-ECCD-3976-783FEE620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CDDF08-FD99-F248-4FC4-A671D148ECB2}"/>
              </a:ext>
            </a:extLst>
          </p:cNvPr>
          <p:cNvSpPr>
            <a:spLocks noGrp="1"/>
          </p:cNvSpPr>
          <p:nvPr>
            <p:ph type="dt" sz="half" idx="10"/>
          </p:nvPr>
        </p:nvSpPr>
        <p:spPr/>
        <p:txBody>
          <a:bodyPr/>
          <a:lstStyle/>
          <a:p>
            <a:fld id="{CAB807F0-C69D-4ADD-AD19-CBC12EA3E391}" type="datetimeFigureOut">
              <a:rPr lang="en-US" smtClean="0"/>
              <a:t>2/26/2024</a:t>
            </a:fld>
            <a:endParaRPr lang="en-US"/>
          </a:p>
        </p:txBody>
      </p:sp>
      <p:sp>
        <p:nvSpPr>
          <p:cNvPr id="6" name="Footer Placeholder 5">
            <a:extLst>
              <a:ext uri="{FF2B5EF4-FFF2-40B4-BE49-F238E27FC236}">
                <a16:creationId xmlns:a16="http://schemas.microsoft.com/office/drawing/2014/main" id="{4EBA6A3B-0AE0-50D0-C26A-73AA29197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5A78ED-7E82-A15F-3F5A-F991CD2B950E}"/>
              </a:ext>
            </a:extLst>
          </p:cNvPr>
          <p:cNvSpPr>
            <a:spLocks noGrp="1"/>
          </p:cNvSpPr>
          <p:nvPr>
            <p:ph type="sldNum" sz="quarter" idx="12"/>
          </p:nvPr>
        </p:nvSpPr>
        <p:spPr/>
        <p:txBody>
          <a:bodyPr/>
          <a:lstStyle/>
          <a:p>
            <a:fld id="{5197C98A-B9D0-425A-81D6-B50A1C06A601}" type="slidenum">
              <a:rPr lang="en-US" smtClean="0"/>
              <a:t>‹#›</a:t>
            </a:fld>
            <a:endParaRPr lang="en-US"/>
          </a:p>
        </p:txBody>
      </p:sp>
    </p:spTree>
    <p:extLst>
      <p:ext uri="{BB962C8B-B14F-4D97-AF65-F5344CB8AC3E}">
        <p14:creationId xmlns:p14="http://schemas.microsoft.com/office/powerpoint/2010/main" val="140072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2E6020-6C37-5848-4CBF-531FDDD666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7B9116-F2CF-8E18-FCC7-2E5E926EC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F1161-D622-FACC-3473-B4740A8F2A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B807F0-C69D-4ADD-AD19-CBC12EA3E391}" type="datetimeFigureOut">
              <a:rPr lang="en-US" smtClean="0"/>
              <a:t>2/26/2024</a:t>
            </a:fld>
            <a:endParaRPr lang="en-US"/>
          </a:p>
        </p:txBody>
      </p:sp>
      <p:sp>
        <p:nvSpPr>
          <p:cNvPr id="5" name="Footer Placeholder 4">
            <a:extLst>
              <a:ext uri="{FF2B5EF4-FFF2-40B4-BE49-F238E27FC236}">
                <a16:creationId xmlns:a16="http://schemas.microsoft.com/office/drawing/2014/main" id="{01B6A915-DC27-0B28-B043-5CE571C847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BA5731-2386-B356-3268-F696CA9F9C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97C98A-B9D0-425A-81D6-B50A1C06A601}" type="slidenum">
              <a:rPr lang="en-US" smtClean="0"/>
              <a:t>‹#›</a:t>
            </a:fld>
            <a:endParaRPr lang="en-US"/>
          </a:p>
        </p:txBody>
      </p:sp>
    </p:spTree>
    <p:extLst>
      <p:ext uri="{BB962C8B-B14F-4D97-AF65-F5344CB8AC3E}">
        <p14:creationId xmlns:p14="http://schemas.microsoft.com/office/powerpoint/2010/main" val="330487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 name="Rectangle 104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beacon images">
            <a:extLst>
              <a:ext uri="{FF2B5EF4-FFF2-40B4-BE49-F238E27FC236}">
                <a16:creationId xmlns:a16="http://schemas.microsoft.com/office/drawing/2014/main" id="{D8BF7BBF-769D-6A3B-19CB-08E17BBB49D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17" r="1" b="1"/>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049" name="Rectangle 1048">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237804-FEF8-78D8-5CD9-E23891E2D528}"/>
              </a:ext>
            </a:extLst>
          </p:cNvPr>
          <p:cNvSpPr>
            <a:spLocks noGrp="1"/>
          </p:cNvSpPr>
          <p:nvPr>
            <p:ph type="title"/>
          </p:nvPr>
        </p:nvSpPr>
        <p:spPr>
          <a:xfrm>
            <a:off x="5557346" y="160174"/>
            <a:ext cx="5796454" cy="1899912"/>
          </a:xfrm>
        </p:spPr>
        <p:txBody>
          <a:bodyPr>
            <a:normAutofit/>
          </a:bodyPr>
          <a:lstStyle/>
          <a:p>
            <a:r>
              <a:rPr lang="en-US" sz="4000" dirty="0"/>
              <a:t>Vision</a:t>
            </a:r>
          </a:p>
        </p:txBody>
      </p:sp>
      <p:sp>
        <p:nvSpPr>
          <p:cNvPr id="3" name="Content Placeholder 2">
            <a:extLst>
              <a:ext uri="{FF2B5EF4-FFF2-40B4-BE49-F238E27FC236}">
                <a16:creationId xmlns:a16="http://schemas.microsoft.com/office/drawing/2014/main" id="{B6335364-71DA-DF40-1262-036DB99EB3AF}"/>
              </a:ext>
            </a:extLst>
          </p:cNvPr>
          <p:cNvSpPr>
            <a:spLocks noGrp="1"/>
          </p:cNvSpPr>
          <p:nvPr>
            <p:ph idx="1"/>
          </p:nvPr>
        </p:nvSpPr>
        <p:spPr>
          <a:xfrm>
            <a:off x="5446987" y="1868214"/>
            <a:ext cx="6519042" cy="4308749"/>
          </a:xfrm>
        </p:spPr>
        <p:txBody>
          <a:bodyPr>
            <a:normAutofit/>
          </a:bodyPr>
          <a:lstStyle/>
          <a:p>
            <a:r>
              <a:rPr lang="en-US" sz="2000" dirty="0"/>
              <a:t>Is an organization’s </a:t>
            </a:r>
            <a:r>
              <a:rPr lang="en-US" sz="2000" b="1" dirty="0"/>
              <a:t>guiding beacon</a:t>
            </a:r>
          </a:p>
          <a:p>
            <a:r>
              <a:rPr lang="en-US" sz="2000" dirty="0"/>
              <a:t>Describes what an organization </a:t>
            </a:r>
            <a:r>
              <a:rPr lang="en-US" sz="2000" b="1" dirty="0"/>
              <a:t>desires to achieve </a:t>
            </a:r>
            <a:r>
              <a:rPr lang="en-US" sz="2000" dirty="0"/>
              <a:t>in the </a:t>
            </a:r>
            <a:r>
              <a:rPr lang="en-US" sz="2000" b="1" dirty="0"/>
              <a:t>long-run</a:t>
            </a:r>
          </a:p>
          <a:p>
            <a:r>
              <a:rPr lang="en-US" sz="2000" dirty="0"/>
              <a:t>Communicates the organization’s </a:t>
            </a:r>
            <a:r>
              <a:rPr lang="en-US" sz="2000" b="1" dirty="0"/>
              <a:t>aspirations</a:t>
            </a:r>
            <a:r>
              <a:rPr lang="en-US" sz="2000" dirty="0"/>
              <a:t> and </a:t>
            </a:r>
            <a:r>
              <a:rPr lang="en-US" sz="2000" b="1" dirty="0"/>
              <a:t>motivates the public</a:t>
            </a:r>
          </a:p>
          <a:p>
            <a:r>
              <a:rPr lang="en-US" sz="2000" dirty="0"/>
              <a:t>Motivates the organization </a:t>
            </a:r>
            <a:r>
              <a:rPr lang="en-US" sz="2000" b="1" dirty="0"/>
              <a:t>to make a difference</a:t>
            </a:r>
          </a:p>
          <a:p>
            <a:r>
              <a:rPr lang="en-US" sz="2000" dirty="0"/>
              <a:t>Outlines the </a:t>
            </a:r>
            <a:r>
              <a:rPr lang="en-US" sz="2000" b="1" dirty="0"/>
              <a:t>common goal of everyone </a:t>
            </a:r>
            <a:r>
              <a:rPr lang="en-US" sz="2000" dirty="0"/>
              <a:t>in the organization </a:t>
            </a:r>
          </a:p>
          <a:p>
            <a:r>
              <a:rPr lang="en-US" sz="2000" dirty="0"/>
              <a:t>Is an aspirational statement that describes an organization’s goals for the future and the </a:t>
            </a:r>
            <a:r>
              <a:rPr lang="en-US" sz="2000" b="1" dirty="0"/>
              <a:t>impact it aims to make on the world</a:t>
            </a:r>
          </a:p>
        </p:txBody>
      </p:sp>
    </p:spTree>
    <p:extLst>
      <p:ext uri="{BB962C8B-B14F-4D97-AF65-F5344CB8AC3E}">
        <p14:creationId xmlns:p14="http://schemas.microsoft.com/office/powerpoint/2010/main" val="3174316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ED9E98-B975-2C7B-C5EA-E24CC3668DC0}"/>
              </a:ext>
            </a:extLst>
          </p:cNvPr>
          <p:cNvSpPr>
            <a:spLocks noGrp="1"/>
          </p:cNvSpPr>
          <p:nvPr>
            <p:ph type="title"/>
          </p:nvPr>
        </p:nvSpPr>
        <p:spPr>
          <a:xfrm>
            <a:off x="635000" y="640823"/>
            <a:ext cx="3418659" cy="5583148"/>
          </a:xfrm>
        </p:spPr>
        <p:txBody>
          <a:bodyPr anchor="ctr">
            <a:normAutofit/>
          </a:bodyPr>
          <a:lstStyle/>
          <a:p>
            <a:r>
              <a:rPr lang="en-US" sz="4200"/>
              <a:t>Characteristics of a great vision statement</a:t>
            </a:r>
          </a:p>
        </p:txBody>
      </p:sp>
      <p:sp>
        <p:nvSpPr>
          <p:cNvPr id="16"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Content Placeholder 2">
            <a:extLst>
              <a:ext uri="{FF2B5EF4-FFF2-40B4-BE49-F238E27FC236}">
                <a16:creationId xmlns:a16="http://schemas.microsoft.com/office/drawing/2014/main" id="{CD30710F-B9E3-BB15-2F0E-E2435D094BD7}"/>
              </a:ext>
            </a:extLst>
          </p:cNvPr>
          <p:cNvGraphicFramePr>
            <a:graphicFrameLocks noGrp="1"/>
          </p:cNvGraphicFramePr>
          <p:nvPr>
            <p:ph idx="1"/>
            <p:extLst>
              <p:ext uri="{D42A27DB-BD31-4B8C-83A1-F6EECF244321}">
                <p14:modId xmlns:p14="http://schemas.microsoft.com/office/powerpoint/2010/main" val="281925694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5717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EBA8F-2BA4-458D-055E-38FBA2FC464A}"/>
              </a:ext>
            </a:extLst>
          </p:cNvPr>
          <p:cNvSpPr>
            <a:spLocks noGrp="1"/>
          </p:cNvSpPr>
          <p:nvPr>
            <p:ph type="title"/>
          </p:nvPr>
        </p:nvSpPr>
        <p:spPr>
          <a:xfrm>
            <a:off x="838200" y="365125"/>
            <a:ext cx="10515600" cy="1325563"/>
          </a:xfrm>
        </p:spPr>
        <p:txBody>
          <a:bodyPr>
            <a:normAutofit/>
          </a:bodyPr>
          <a:lstStyle/>
          <a:p>
            <a:r>
              <a:rPr lang="en-US" sz="5400" dirty="0"/>
              <a:t>How to make a vision statement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0B12EBF-105C-4A8A-9B0B-C9BE9BB7193D}"/>
              </a:ext>
            </a:extLst>
          </p:cNvPr>
          <p:cNvSpPr>
            <a:spLocks noGrp="1"/>
          </p:cNvSpPr>
          <p:nvPr>
            <p:ph idx="1"/>
          </p:nvPr>
        </p:nvSpPr>
        <p:spPr>
          <a:xfrm>
            <a:off x="838200" y="1929384"/>
            <a:ext cx="10515600" cy="4251960"/>
          </a:xfrm>
        </p:spPr>
        <p:txBody>
          <a:bodyPr>
            <a:normAutofit/>
          </a:bodyPr>
          <a:lstStyle/>
          <a:p>
            <a:pPr marL="514350" indent="-514350">
              <a:buFont typeface="+mj-lt"/>
              <a:buAutoNum type="arabicPeriod"/>
            </a:pPr>
            <a:r>
              <a:rPr lang="en-US" sz="1900" dirty="0"/>
              <a:t>Identify key stakeholders: who are the people you are writing for? It is not just your “customers”, it needs to be relatable to all partners.</a:t>
            </a:r>
          </a:p>
          <a:p>
            <a:pPr marL="514350" indent="-514350">
              <a:buFont typeface="+mj-lt"/>
              <a:buAutoNum type="arabicPeriod"/>
            </a:pPr>
            <a:r>
              <a:rPr lang="en-US" sz="1900" b="1" dirty="0">
                <a:highlight>
                  <a:srgbClr val="FFFF00"/>
                </a:highlight>
              </a:rPr>
              <a:t>Start with a list of keywords</a:t>
            </a:r>
            <a:r>
              <a:rPr lang="en-US" sz="1900" dirty="0">
                <a:highlight>
                  <a:srgbClr val="FFFF00"/>
                </a:highlight>
              </a:rPr>
              <a:t>: use a bank of words to draw from to create a few concise sentences. Make a good keyword list that you can draw from as write. </a:t>
            </a:r>
          </a:p>
          <a:p>
            <a:pPr marL="514350" indent="-514350">
              <a:buFont typeface="+mj-lt"/>
              <a:buAutoNum type="arabicPeriod"/>
            </a:pPr>
            <a:r>
              <a:rPr lang="en-US" sz="1900" dirty="0"/>
              <a:t>Answer foundational questions, such as what impacts do we want to have on the world? How do we want to make a difference? </a:t>
            </a:r>
          </a:p>
          <a:p>
            <a:pPr marL="514350" indent="-514350">
              <a:buFont typeface="+mj-lt"/>
              <a:buAutoNum type="arabicPeriod"/>
            </a:pPr>
            <a:r>
              <a:rPr lang="en-US" sz="1900" dirty="0"/>
              <a:t>Decide what goes in your vision statement and what gets cut. </a:t>
            </a:r>
          </a:p>
          <a:p>
            <a:pPr marL="514350" indent="-514350">
              <a:buFont typeface="+mj-lt"/>
              <a:buAutoNum type="arabicPeriod"/>
            </a:pPr>
            <a:r>
              <a:rPr lang="en-US" sz="1900" dirty="0"/>
              <a:t>Organize your ideas into sentences that flow logically and are ordered according to your priorities. Focus on all the key points you want to include and is relatable to all the key stakeholders. </a:t>
            </a:r>
          </a:p>
          <a:p>
            <a:pPr marL="514350" indent="-514350">
              <a:buFont typeface="+mj-lt"/>
              <a:buAutoNum type="arabicPeriod"/>
            </a:pPr>
            <a:r>
              <a:rPr lang="en-US" sz="1900" dirty="0"/>
              <a:t>Step back and evaluate: Is it ambitious enough? Is it too ambitious? Does it make sense? </a:t>
            </a:r>
          </a:p>
          <a:p>
            <a:pPr marL="514350" indent="-514350">
              <a:buFont typeface="+mj-lt"/>
              <a:buAutoNum type="arabicPeriod"/>
            </a:pPr>
            <a:r>
              <a:rPr lang="en-US" sz="1900" dirty="0"/>
              <a:t>Write the final vision statement. Edit the vision paragraph down to a vision statement. Eliminate what is unnecessary, look for synonyms, edit. </a:t>
            </a:r>
          </a:p>
          <a:p>
            <a:endParaRPr lang="en-US" sz="1900" dirty="0"/>
          </a:p>
        </p:txBody>
      </p:sp>
    </p:spTree>
    <p:extLst>
      <p:ext uri="{BB962C8B-B14F-4D97-AF65-F5344CB8AC3E}">
        <p14:creationId xmlns:p14="http://schemas.microsoft.com/office/powerpoint/2010/main" val="3615035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24A451-EBEF-492B-2F01-A69152081E48}"/>
              </a:ext>
            </a:extLst>
          </p:cNvPr>
          <p:cNvSpPr>
            <a:spLocks noGrp="1"/>
          </p:cNvSpPr>
          <p:nvPr>
            <p:ph type="title"/>
          </p:nvPr>
        </p:nvSpPr>
        <p:spPr>
          <a:xfrm>
            <a:off x="194733" y="85726"/>
            <a:ext cx="11760201" cy="735542"/>
          </a:xfrm>
          <a:solidFill>
            <a:schemeClr val="accent1">
              <a:lumMod val="20000"/>
              <a:lumOff val="80000"/>
            </a:schemeClr>
          </a:solidFill>
          <a:ln w="28575">
            <a:solidFill>
              <a:schemeClr val="tx2"/>
            </a:solidFill>
          </a:ln>
        </p:spPr>
        <p:txBody>
          <a:bodyPr/>
          <a:lstStyle/>
          <a:p>
            <a:pPr algn="ctr"/>
            <a:r>
              <a:rPr lang="en-US" b="1" dirty="0"/>
              <a:t>Visioning Exercise, 8:45-9:15 am</a:t>
            </a:r>
          </a:p>
        </p:txBody>
      </p:sp>
      <p:sp>
        <p:nvSpPr>
          <p:cNvPr id="5" name="Content Placeholder 4">
            <a:extLst>
              <a:ext uri="{FF2B5EF4-FFF2-40B4-BE49-F238E27FC236}">
                <a16:creationId xmlns:a16="http://schemas.microsoft.com/office/drawing/2014/main" id="{2CF0886F-6093-0810-589E-7366C375D497}"/>
              </a:ext>
            </a:extLst>
          </p:cNvPr>
          <p:cNvSpPr>
            <a:spLocks noGrp="1"/>
          </p:cNvSpPr>
          <p:nvPr>
            <p:ph idx="1"/>
          </p:nvPr>
        </p:nvSpPr>
        <p:spPr>
          <a:xfrm>
            <a:off x="194732" y="1190599"/>
            <a:ext cx="5782732" cy="5379535"/>
          </a:xfrm>
          <a:solidFill>
            <a:schemeClr val="accent4">
              <a:lumMod val="20000"/>
              <a:lumOff val="80000"/>
            </a:schemeClr>
          </a:solidFill>
          <a:ln w="28575">
            <a:solidFill>
              <a:schemeClr val="tx2"/>
            </a:solidFill>
          </a:ln>
        </p:spPr>
        <p:txBody>
          <a:bodyPr>
            <a:normAutofit/>
          </a:bodyPr>
          <a:lstStyle/>
          <a:p>
            <a:r>
              <a:rPr lang="en-US" dirty="0"/>
              <a:t>Join breakout room when prompted, cameras on if possible</a:t>
            </a:r>
          </a:p>
          <a:p>
            <a:pPr lvl="1"/>
            <a:r>
              <a:rPr lang="en-US" dirty="0"/>
              <a:t>Breakouts are self facilitated. </a:t>
            </a:r>
          </a:p>
          <a:p>
            <a:pPr lvl="1"/>
            <a:r>
              <a:rPr lang="en-US" dirty="0"/>
              <a:t>Choose volunteers: 1 person to share and work screen, 1 person to report out</a:t>
            </a:r>
          </a:p>
          <a:p>
            <a:r>
              <a:rPr lang="en-US" dirty="0"/>
              <a:t>Be prepared to </a:t>
            </a:r>
            <a:r>
              <a:rPr lang="en-US" u="sng" dirty="0"/>
              <a:t>report out</a:t>
            </a:r>
            <a:r>
              <a:rPr lang="en-US" dirty="0"/>
              <a:t> on: (1) key words, key statements/phrases, or draft vision statement and (2) any observations</a:t>
            </a:r>
          </a:p>
          <a:p>
            <a:r>
              <a:rPr lang="en-US" u="sng" dirty="0"/>
              <a:t>Return by 9:15 am</a:t>
            </a:r>
            <a:r>
              <a:rPr lang="en-US" dirty="0"/>
              <a:t> for report outs</a:t>
            </a:r>
          </a:p>
        </p:txBody>
      </p:sp>
      <p:sp>
        <p:nvSpPr>
          <p:cNvPr id="7" name="Content Placeholder 4">
            <a:extLst>
              <a:ext uri="{FF2B5EF4-FFF2-40B4-BE49-F238E27FC236}">
                <a16:creationId xmlns:a16="http://schemas.microsoft.com/office/drawing/2014/main" id="{F4367F61-A783-FDE3-6615-9D403491FD83}"/>
              </a:ext>
            </a:extLst>
          </p:cNvPr>
          <p:cNvSpPr txBox="1">
            <a:spLocks/>
          </p:cNvSpPr>
          <p:nvPr/>
        </p:nvSpPr>
        <p:spPr>
          <a:xfrm>
            <a:off x="5977468" y="1190599"/>
            <a:ext cx="5977466" cy="5379534"/>
          </a:xfrm>
          <a:prstGeom prst="rect">
            <a:avLst/>
          </a:prstGeom>
          <a:solidFill>
            <a:schemeClr val="accent2">
              <a:lumMod val="20000"/>
              <a:lumOff val="80000"/>
            </a:schemeClr>
          </a:solidFill>
          <a:ln w="28575">
            <a:solidFill>
              <a:schemeClr val="tx2"/>
            </a:solidFill>
          </a:ln>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2400" dirty="0">
                <a:effectLst/>
                <a:latin typeface="Calibri" panose="020F0502020204030204" pitchFamily="34" charset="0"/>
                <a:ea typeface="Times New Roman" panose="02020603050405020304" pitchFamily="18" charset="0"/>
              </a:rPr>
              <a:t>The volunteer should share this slide deck and make word selections (slide #6)</a:t>
            </a:r>
          </a:p>
          <a:p>
            <a:pPr>
              <a:lnSpc>
                <a:spcPct val="100000"/>
              </a:lnSpc>
              <a:spcBef>
                <a:spcPts val="0"/>
              </a:spcBef>
            </a:pPr>
            <a:r>
              <a:rPr lang="en-US" sz="2400" dirty="0">
                <a:latin typeface="Calibri" panose="020F0502020204030204" pitchFamily="34" charset="0"/>
                <a:ea typeface="Times New Roman" panose="02020603050405020304" pitchFamily="18" charset="0"/>
              </a:rPr>
              <a:t>Slides 1-4 can be used to refer back to as needed</a:t>
            </a:r>
            <a:endParaRPr lang="en-US" sz="2400" dirty="0">
              <a:effectLst/>
              <a:latin typeface="Calibri" panose="020F0502020204030204" pitchFamily="34" charset="0"/>
              <a:ea typeface="Times New Roman" panose="02020603050405020304" pitchFamily="18" charset="0"/>
            </a:endParaRPr>
          </a:p>
          <a:p>
            <a:pPr>
              <a:lnSpc>
                <a:spcPct val="100000"/>
              </a:lnSpc>
              <a:spcBef>
                <a:spcPts val="0"/>
              </a:spcBef>
            </a:pPr>
            <a:r>
              <a:rPr lang="en-US" sz="2400" dirty="0">
                <a:effectLst/>
                <a:latin typeface="Calibri" panose="020F0502020204030204" pitchFamily="34" charset="0"/>
                <a:ea typeface="Times New Roman" panose="02020603050405020304" pitchFamily="18" charset="0"/>
              </a:rPr>
              <a:t>Slide #5 is the complete set of words that can be used for this exercise. This slide should not be edited, but referred to as necessary </a:t>
            </a:r>
          </a:p>
          <a:p>
            <a:pPr>
              <a:lnSpc>
                <a:spcPct val="100000"/>
              </a:lnSpc>
              <a:spcBef>
                <a:spcPts val="0"/>
              </a:spcBef>
            </a:pPr>
            <a:r>
              <a:rPr lang="en-US" sz="2400" dirty="0">
                <a:effectLst/>
                <a:latin typeface="Calibri" panose="020F0502020204030204" pitchFamily="34" charset="0"/>
                <a:ea typeface="Times New Roman" panose="02020603050405020304" pitchFamily="18" charset="0"/>
              </a:rPr>
              <a:t>Slide #6 can be edited, where you can move, delete, add, and repeat words</a:t>
            </a:r>
          </a:p>
          <a:p>
            <a:pPr lvl="1">
              <a:lnSpc>
                <a:spcPct val="100000"/>
              </a:lnSpc>
              <a:spcBef>
                <a:spcPts val="0"/>
              </a:spcBef>
            </a:pPr>
            <a:r>
              <a:rPr lang="en-US" sz="2000" dirty="0">
                <a:latin typeface="Calibri" panose="020F0502020204030204" pitchFamily="34" charset="0"/>
                <a:ea typeface="Times New Roman" panose="02020603050405020304" pitchFamily="18" charset="0"/>
              </a:rPr>
              <a:t>Select the words you want to use as part of the vision</a:t>
            </a:r>
            <a:endParaRPr lang="en-US" sz="2000" dirty="0">
              <a:effectLst/>
              <a:latin typeface="Calibri" panose="020F0502020204030204" pitchFamily="34" charset="0"/>
              <a:ea typeface="Times New Roman" panose="02020603050405020304" pitchFamily="18" charset="0"/>
            </a:endParaRPr>
          </a:p>
          <a:p>
            <a:pPr lvl="1">
              <a:lnSpc>
                <a:spcPct val="100000"/>
              </a:lnSpc>
              <a:spcBef>
                <a:spcPts val="0"/>
              </a:spcBef>
            </a:pPr>
            <a:r>
              <a:rPr lang="en-US" sz="2000" dirty="0">
                <a:latin typeface="Calibri" panose="020F0502020204030204" pitchFamily="34" charset="0"/>
                <a:ea typeface="Times New Roman" panose="02020603050405020304" pitchFamily="18" charset="0"/>
              </a:rPr>
              <a:t>Make</a:t>
            </a:r>
            <a:r>
              <a:rPr lang="en-US" sz="2000" dirty="0">
                <a:effectLst/>
                <a:latin typeface="Calibri" panose="020F0502020204030204" pitchFamily="34" charset="0"/>
                <a:ea typeface="Times New Roman" panose="02020603050405020304" pitchFamily="18" charset="0"/>
              </a:rPr>
              <a:t> </a:t>
            </a:r>
            <a:r>
              <a:rPr lang="en-US" sz="2000" dirty="0">
                <a:latin typeface="Calibri" panose="020F0502020204030204" pitchFamily="34" charset="0"/>
                <a:ea typeface="Times New Roman" panose="02020603050405020304" pitchFamily="18" charset="0"/>
              </a:rPr>
              <a:t>k</a:t>
            </a:r>
            <a:r>
              <a:rPr lang="en-US" sz="2000" dirty="0">
                <a:effectLst/>
                <a:latin typeface="Calibri" panose="020F0502020204030204" pitchFamily="34" charset="0"/>
                <a:ea typeface="Times New Roman" panose="02020603050405020304" pitchFamily="18" charset="0"/>
              </a:rPr>
              <a:t>ey phrases </a:t>
            </a:r>
          </a:p>
          <a:p>
            <a:pPr lvl="1">
              <a:lnSpc>
                <a:spcPct val="100000"/>
              </a:lnSpc>
              <a:spcBef>
                <a:spcPts val="0"/>
              </a:spcBef>
            </a:pPr>
            <a:r>
              <a:rPr lang="en-US" sz="2000" dirty="0">
                <a:latin typeface="Calibri" panose="020F0502020204030204" pitchFamily="34" charset="0"/>
                <a:ea typeface="Times New Roman" panose="02020603050405020304" pitchFamily="18" charset="0"/>
              </a:rPr>
              <a:t>You may repeat any words provided</a:t>
            </a:r>
          </a:p>
          <a:p>
            <a:pPr lvl="1">
              <a:lnSpc>
                <a:spcPct val="100000"/>
              </a:lnSpc>
              <a:spcBef>
                <a:spcPts val="0"/>
              </a:spcBef>
            </a:pPr>
            <a:r>
              <a:rPr lang="en-US" sz="2000" dirty="0">
                <a:latin typeface="Calibri" panose="020F0502020204030204" pitchFamily="34" charset="0"/>
                <a:ea typeface="Times New Roman" panose="02020603050405020304" pitchFamily="18" charset="0"/>
              </a:rPr>
              <a:t>You may use the blanks for missing words you need</a:t>
            </a:r>
          </a:p>
          <a:p>
            <a:pPr>
              <a:lnSpc>
                <a:spcPct val="100000"/>
              </a:lnSpc>
              <a:spcBef>
                <a:spcPts val="0"/>
              </a:spcBef>
            </a:pPr>
            <a:r>
              <a:rPr lang="en-US" sz="2400" dirty="0">
                <a:latin typeface="Calibri" panose="020F0502020204030204" pitchFamily="34" charset="0"/>
                <a:ea typeface="Times New Roman" panose="02020603050405020304" pitchFamily="18" charset="0"/>
              </a:rPr>
              <a:t>With remaining time, prepare an initial draft vision statement</a:t>
            </a:r>
          </a:p>
          <a:p>
            <a:pPr>
              <a:lnSpc>
                <a:spcPct val="100000"/>
              </a:lnSpc>
              <a:spcBef>
                <a:spcPts val="0"/>
              </a:spcBef>
            </a:pPr>
            <a:r>
              <a:rPr lang="en-US" sz="2400" dirty="0">
                <a:latin typeface="Calibri" panose="020F0502020204030204" pitchFamily="34" charset="0"/>
              </a:rPr>
              <a:t>Use slide #6 to report out in plenary</a:t>
            </a:r>
            <a:endParaRPr lang="en-US" sz="2200" dirty="0"/>
          </a:p>
        </p:txBody>
      </p:sp>
      <p:sp>
        <p:nvSpPr>
          <p:cNvPr id="2" name="TextBox 1">
            <a:extLst>
              <a:ext uri="{FF2B5EF4-FFF2-40B4-BE49-F238E27FC236}">
                <a16:creationId xmlns:a16="http://schemas.microsoft.com/office/drawing/2014/main" id="{9B9713E9-DFC6-22FE-0239-EDD354010C4E}"/>
              </a:ext>
            </a:extLst>
          </p:cNvPr>
          <p:cNvSpPr txBox="1"/>
          <p:nvPr/>
        </p:nvSpPr>
        <p:spPr>
          <a:xfrm>
            <a:off x="194731" y="821267"/>
            <a:ext cx="5782735" cy="369332"/>
          </a:xfrm>
          <a:prstGeom prst="rect">
            <a:avLst/>
          </a:prstGeom>
          <a:solidFill>
            <a:schemeClr val="tx2"/>
          </a:solidFill>
        </p:spPr>
        <p:txBody>
          <a:bodyPr wrap="square" rtlCol="0">
            <a:spAutoFit/>
          </a:bodyPr>
          <a:lstStyle/>
          <a:p>
            <a:pPr algn="ctr"/>
            <a:r>
              <a:rPr lang="en-US" b="1" dirty="0">
                <a:solidFill>
                  <a:schemeClr val="bg1"/>
                </a:solidFill>
              </a:rPr>
              <a:t>Breakout Instructions</a:t>
            </a:r>
          </a:p>
        </p:txBody>
      </p:sp>
      <p:sp>
        <p:nvSpPr>
          <p:cNvPr id="3" name="TextBox 2">
            <a:extLst>
              <a:ext uri="{FF2B5EF4-FFF2-40B4-BE49-F238E27FC236}">
                <a16:creationId xmlns:a16="http://schemas.microsoft.com/office/drawing/2014/main" id="{6667AD01-ED08-9A4D-058F-9D02EBFA706C}"/>
              </a:ext>
            </a:extLst>
          </p:cNvPr>
          <p:cNvSpPr txBox="1"/>
          <p:nvPr/>
        </p:nvSpPr>
        <p:spPr>
          <a:xfrm>
            <a:off x="5977466" y="821267"/>
            <a:ext cx="5977464" cy="369332"/>
          </a:xfrm>
          <a:prstGeom prst="rect">
            <a:avLst/>
          </a:prstGeom>
          <a:solidFill>
            <a:schemeClr val="tx2"/>
          </a:solidFill>
        </p:spPr>
        <p:txBody>
          <a:bodyPr wrap="square" rtlCol="0">
            <a:spAutoFit/>
          </a:bodyPr>
          <a:lstStyle/>
          <a:p>
            <a:pPr algn="ctr"/>
            <a:r>
              <a:rPr lang="en-US" b="1" dirty="0">
                <a:solidFill>
                  <a:schemeClr val="bg1"/>
                </a:solidFill>
              </a:rPr>
              <a:t>Vision Instructions</a:t>
            </a:r>
          </a:p>
        </p:txBody>
      </p:sp>
    </p:spTree>
    <p:extLst>
      <p:ext uri="{BB962C8B-B14F-4D97-AF65-F5344CB8AC3E}">
        <p14:creationId xmlns:p14="http://schemas.microsoft.com/office/powerpoint/2010/main" val="2147470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B9F520-41BE-A286-1F2B-A5CAB7116A20}"/>
              </a:ext>
            </a:extLst>
          </p:cNvPr>
          <p:cNvSpPr txBox="1"/>
          <p:nvPr/>
        </p:nvSpPr>
        <p:spPr>
          <a:xfrm rot="20909735">
            <a:off x="2295673" y="5906810"/>
            <a:ext cx="1220231" cy="369332"/>
          </a:xfrm>
          <a:prstGeom prst="rect">
            <a:avLst/>
          </a:prstGeom>
          <a:solidFill>
            <a:schemeClr val="accent4">
              <a:lumMod val="20000"/>
              <a:lumOff val="80000"/>
            </a:schemeClr>
          </a:solidFill>
        </p:spPr>
        <p:txBody>
          <a:bodyPr wrap="square" rtlCol="0">
            <a:spAutoFit/>
          </a:bodyPr>
          <a:lstStyle/>
          <a:p>
            <a:r>
              <a:rPr lang="en-US" dirty="0"/>
              <a:t>ecosystem</a:t>
            </a:r>
          </a:p>
        </p:txBody>
      </p:sp>
      <p:sp>
        <p:nvSpPr>
          <p:cNvPr id="4" name="TextBox 3">
            <a:extLst>
              <a:ext uri="{FF2B5EF4-FFF2-40B4-BE49-F238E27FC236}">
                <a16:creationId xmlns:a16="http://schemas.microsoft.com/office/drawing/2014/main" id="{FD9CF55F-2EAD-AB21-D266-3B49CA1D9258}"/>
              </a:ext>
            </a:extLst>
          </p:cNvPr>
          <p:cNvSpPr txBox="1"/>
          <p:nvPr/>
        </p:nvSpPr>
        <p:spPr>
          <a:xfrm rot="281674">
            <a:off x="4119530" y="2119417"/>
            <a:ext cx="897447" cy="369332"/>
          </a:xfrm>
          <a:prstGeom prst="rect">
            <a:avLst/>
          </a:prstGeom>
          <a:solidFill>
            <a:schemeClr val="accent4">
              <a:lumMod val="20000"/>
              <a:lumOff val="80000"/>
            </a:schemeClr>
          </a:solidFill>
        </p:spPr>
        <p:txBody>
          <a:bodyPr wrap="square" rtlCol="0">
            <a:spAutoFit/>
          </a:bodyPr>
          <a:lstStyle/>
          <a:p>
            <a:r>
              <a:rPr lang="en-US" dirty="0"/>
              <a:t>climate</a:t>
            </a:r>
          </a:p>
        </p:txBody>
      </p:sp>
      <p:sp>
        <p:nvSpPr>
          <p:cNvPr id="5" name="TextBox 4">
            <a:extLst>
              <a:ext uri="{FF2B5EF4-FFF2-40B4-BE49-F238E27FC236}">
                <a16:creationId xmlns:a16="http://schemas.microsoft.com/office/drawing/2014/main" id="{79585A43-505B-2260-3BAD-C9C24FD6840B}"/>
              </a:ext>
            </a:extLst>
          </p:cNvPr>
          <p:cNvSpPr txBox="1"/>
          <p:nvPr/>
        </p:nvSpPr>
        <p:spPr>
          <a:xfrm rot="21324838">
            <a:off x="10771746" y="121362"/>
            <a:ext cx="1032062" cy="369332"/>
          </a:xfrm>
          <a:prstGeom prst="rect">
            <a:avLst/>
          </a:prstGeom>
          <a:solidFill>
            <a:schemeClr val="accent4">
              <a:lumMod val="20000"/>
              <a:lumOff val="80000"/>
            </a:schemeClr>
          </a:solidFill>
        </p:spPr>
        <p:txBody>
          <a:bodyPr wrap="square" rtlCol="0">
            <a:spAutoFit/>
          </a:bodyPr>
          <a:lstStyle/>
          <a:p>
            <a:r>
              <a:rPr lang="en-US" dirty="0"/>
              <a:t>restored</a:t>
            </a:r>
          </a:p>
        </p:txBody>
      </p:sp>
      <p:sp>
        <p:nvSpPr>
          <p:cNvPr id="6" name="TextBox 5">
            <a:extLst>
              <a:ext uri="{FF2B5EF4-FFF2-40B4-BE49-F238E27FC236}">
                <a16:creationId xmlns:a16="http://schemas.microsoft.com/office/drawing/2014/main" id="{FA520434-1859-04B2-76DC-D9F18DBC82C6}"/>
              </a:ext>
            </a:extLst>
          </p:cNvPr>
          <p:cNvSpPr txBox="1"/>
          <p:nvPr/>
        </p:nvSpPr>
        <p:spPr>
          <a:xfrm rot="627477">
            <a:off x="9724939" y="1853474"/>
            <a:ext cx="837139" cy="369332"/>
          </a:xfrm>
          <a:prstGeom prst="rect">
            <a:avLst/>
          </a:prstGeom>
          <a:solidFill>
            <a:schemeClr val="accent4">
              <a:lumMod val="20000"/>
              <a:lumOff val="80000"/>
            </a:schemeClr>
          </a:solidFill>
        </p:spPr>
        <p:txBody>
          <a:bodyPr wrap="square" rtlCol="0">
            <a:spAutoFit/>
          </a:bodyPr>
          <a:lstStyle/>
          <a:p>
            <a:r>
              <a:rPr lang="en-US" dirty="0"/>
              <a:t>region</a:t>
            </a:r>
          </a:p>
        </p:txBody>
      </p:sp>
      <p:sp>
        <p:nvSpPr>
          <p:cNvPr id="7" name="TextBox 6">
            <a:extLst>
              <a:ext uri="{FF2B5EF4-FFF2-40B4-BE49-F238E27FC236}">
                <a16:creationId xmlns:a16="http://schemas.microsoft.com/office/drawing/2014/main" id="{015D820C-3068-A3C0-14B7-BFBFDF165EB9}"/>
              </a:ext>
            </a:extLst>
          </p:cNvPr>
          <p:cNvSpPr txBox="1"/>
          <p:nvPr/>
        </p:nvSpPr>
        <p:spPr>
          <a:xfrm>
            <a:off x="9922923" y="6380484"/>
            <a:ext cx="1220231" cy="369332"/>
          </a:xfrm>
          <a:prstGeom prst="rect">
            <a:avLst/>
          </a:prstGeom>
          <a:solidFill>
            <a:schemeClr val="accent4">
              <a:lumMod val="20000"/>
              <a:lumOff val="80000"/>
            </a:schemeClr>
          </a:solidFill>
        </p:spPr>
        <p:txBody>
          <a:bodyPr wrap="square" rtlCol="0">
            <a:spAutoFit/>
          </a:bodyPr>
          <a:lstStyle/>
          <a:p>
            <a:r>
              <a:rPr lang="en-US" dirty="0"/>
              <a:t>watershed</a:t>
            </a:r>
          </a:p>
        </p:txBody>
      </p:sp>
      <p:sp>
        <p:nvSpPr>
          <p:cNvPr id="8" name="TextBox 7">
            <a:extLst>
              <a:ext uri="{FF2B5EF4-FFF2-40B4-BE49-F238E27FC236}">
                <a16:creationId xmlns:a16="http://schemas.microsoft.com/office/drawing/2014/main" id="{DC22C6F9-CA57-776F-8C93-B21F9A6AA63C}"/>
              </a:ext>
            </a:extLst>
          </p:cNvPr>
          <p:cNvSpPr txBox="1"/>
          <p:nvPr/>
        </p:nvSpPr>
        <p:spPr>
          <a:xfrm rot="218393">
            <a:off x="185573" y="1773403"/>
            <a:ext cx="518397" cy="369332"/>
          </a:xfrm>
          <a:prstGeom prst="rect">
            <a:avLst/>
          </a:prstGeom>
          <a:solidFill>
            <a:schemeClr val="accent4">
              <a:lumMod val="20000"/>
              <a:lumOff val="80000"/>
            </a:schemeClr>
          </a:solidFill>
        </p:spPr>
        <p:txBody>
          <a:bodyPr wrap="square" rtlCol="0">
            <a:spAutoFit/>
          </a:bodyPr>
          <a:lstStyle/>
          <a:p>
            <a:r>
              <a:rPr lang="en-US" dirty="0"/>
              <a:t>Bay</a:t>
            </a:r>
          </a:p>
        </p:txBody>
      </p:sp>
      <p:sp>
        <p:nvSpPr>
          <p:cNvPr id="9" name="TextBox 8">
            <a:extLst>
              <a:ext uri="{FF2B5EF4-FFF2-40B4-BE49-F238E27FC236}">
                <a16:creationId xmlns:a16="http://schemas.microsoft.com/office/drawing/2014/main" id="{54C3B06C-A308-90B2-A0A8-1A7295023651}"/>
              </a:ext>
            </a:extLst>
          </p:cNvPr>
          <p:cNvSpPr txBox="1"/>
          <p:nvPr/>
        </p:nvSpPr>
        <p:spPr>
          <a:xfrm rot="244178">
            <a:off x="85094" y="3484246"/>
            <a:ext cx="1308771" cy="369332"/>
          </a:xfrm>
          <a:prstGeom prst="rect">
            <a:avLst/>
          </a:prstGeom>
          <a:solidFill>
            <a:schemeClr val="accent4">
              <a:lumMod val="20000"/>
              <a:lumOff val="80000"/>
            </a:schemeClr>
          </a:solidFill>
        </p:spPr>
        <p:txBody>
          <a:bodyPr wrap="square" rtlCol="0">
            <a:spAutoFit/>
          </a:bodyPr>
          <a:lstStyle/>
          <a:p>
            <a:r>
              <a:rPr lang="en-US" dirty="0"/>
              <a:t>Chesapeake</a:t>
            </a:r>
          </a:p>
        </p:txBody>
      </p:sp>
      <p:sp>
        <p:nvSpPr>
          <p:cNvPr id="10" name="TextBox 9">
            <a:extLst>
              <a:ext uri="{FF2B5EF4-FFF2-40B4-BE49-F238E27FC236}">
                <a16:creationId xmlns:a16="http://schemas.microsoft.com/office/drawing/2014/main" id="{63459EDF-2E3F-E876-6A5D-5269DF331016}"/>
              </a:ext>
            </a:extLst>
          </p:cNvPr>
          <p:cNvSpPr txBox="1"/>
          <p:nvPr/>
        </p:nvSpPr>
        <p:spPr>
          <a:xfrm rot="1091008">
            <a:off x="11282109" y="6149190"/>
            <a:ext cx="727261" cy="369332"/>
          </a:xfrm>
          <a:prstGeom prst="rect">
            <a:avLst/>
          </a:prstGeom>
          <a:solidFill>
            <a:schemeClr val="accent4">
              <a:lumMod val="20000"/>
              <a:lumOff val="80000"/>
            </a:schemeClr>
          </a:solidFill>
        </p:spPr>
        <p:txBody>
          <a:bodyPr wrap="square" rtlCol="0">
            <a:spAutoFit/>
          </a:bodyPr>
          <a:lstStyle/>
          <a:p>
            <a:r>
              <a:rPr lang="en-US" dirty="0"/>
              <a:t>water</a:t>
            </a:r>
          </a:p>
        </p:txBody>
      </p:sp>
      <p:sp>
        <p:nvSpPr>
          <p:cNvPr id="11" name="TextBox 10">
            <a:extLst>
              <a:ext uri="{FF2B5EF4-FFF2-40B4-BE49-F238E27FC236}">
                <a16:creationId xmlns:a16="http://schemas.microsoft.com/office/drawing/2014/main" id="{625AD38A-6583-954D-2CD3-1E9712B229AE}"/>
              </a:ext>
            </a:extLst>
          </p:cNvPr>
          <p:cNvSpPr txBox="1"/>
          <p:nvPr/>
        </p:nvSpPr>
        <p:spPr>
          <a:xfrm rot="169770">
            <a:off x="3219749" y="2167551"/>
            <a:ext cx="749000" cy="369332"/>
          </a:xfrm>
          <a:prstGeom prst="rect">
            <a:avLst/>
          </a:prstGeom>
          <a:solidFill>
            <a:schemeClr val="accent4">
              <a:lumMod val="20000"/>
              <a:lumOff val="80000"/>
            </a:schemeClr>
          </a:solidFill>
        </p:spPr>
        <p:txBody>
          <a:bodyPr wrap="square" rtlCol="0">
            <a:spAutoFit/>
          </a:bodyPr>
          <a:lstStyle/>
          <a:p>
            <a:r>
              <a:rPr lang="en-US" dirty="0"/>
              <a:t>clean</a:t>
            </a:r>
          </a:p>
        </p:txBody>
      </p:sp>
      <p:sp>
        <p:nvSpPr>
          <p:cNvPr id="12" name="TextBox 11">
            <a:extLst>
              <a:ext uri="{FF2B5EF4-FFF2-40B4-BE49-F238E27FC236}">
                <a16:creationId xmlns:a16="http://schemas.microsoft.com/office/drawing/2014/main" id="{27BE53AB-3F02-A03A-E227-FC75167282D4}"/>
              </a:ext>
            </a:extLst>
          </p:cNvPr>
          <p:cNvSpPr txBox="1"/>
          <p:nvPr/>
        </p:nvSpPr>
        <p:spPr>
          <a:xfrm rot="20909735">
            <a:off x="133042" y="2859623"/>
            <a:ext cx="853404" cy="369332"/>
          </a:xfrm>
          <a:prstGeom prst="rect">
            <a:avLst/>
          </a:prstGeom>
          <a:solidFill>
            <a:schemeClr val="accent4">
              <a:lumMod val="20000"/>
              <a:lumOff val="80000"/>
            </a:schemeClr>
          </a:solidFill>
        </p:spPr>
        <p:txBody>
          <a:bodyPr wrap="square" rtlCol="0">
            <a:spAutoFit/>
          </a:bodyPr>
          <a:lstStyle/>
          <a:p>
            <a:r>
              <a:rPr lang="en-US" dirty="0"/>
              <a:t>change</a:t>
            </a:r>
          </a:p>
        </p:txBody>
      </p:sp>
      <p:sp>
        <p:nvSpPr>
          <p:cNvPr id="13" name="TextBox 12">
            <a:extLst>
              <a:ext uri="{FF2B5EF4-FFF2-40B4-BE49-F238E27FC236}">
                <a16:creationId xmlns:a16="http://schemas.microsoft.com/office/drawing/2014/main" id="{1EC9FF62-192E-0728-6EC3-D3FF59D22C8B}"/>
              </a:ext>
            </a:extLst>
          </p:cNvPr>
          <p:cNvSpPr txBox="1"/>
          <p:nvPr/>
        </p:nvSpPr>
        <p:spPr>
          <a:xfrm rot="20586576">
            <a:off x="8093805" y="3158650"/>
            <a:ext cx="1261137" cy="369332"/>
          </a:xfrm>
          <a:prstGeom prst="rect">
            <a:avLst/>
          </a:prstGeom>
          <a:solidFill>
            <a:schemeClr val="accent4">
              <a:lumMod val="20000"/>
              <a:lumOff val="80000"/>
            </a:schemeClr>
          </a:solidFill>
        </p:spPr>
        <p:txBody>
          <a:bodyPr wrap="square" rtlCol="0">
            <a:spAutoFit/>
          </a:bodyPr>
          <a:lstStyle/>
          <a:p>
            <a:r>
              <a:rPr lang="en-US" dirty="0"/>
              <a:t>sustainable</a:t>
            </a:r>
          </a:p>
        </p:txBody>
      </p:sp>
      <p:sp>
        <p:nvSpPr>
          <p:cNvPr id="14" name="TextBox 13">
            <a:extLst>
              <a:ext uri="{FF2B5EF4-FFF2-40B4-BE49-F238E27FC236}">
                <a16:creationId xmlns:a16="http://schemas.microsoft.com/office/drawing/2014/main" id="{9C5B2828-3046-B31A-A4B5-4ABB1E8CB75B}"/>
              </a:ext>
            </a:extLst>
          </p:cNvPr>
          <p:cNvSpPr txBox="1"/>
          <p:nvPr/>
        </p:nvSpPr>
        <p:spPr>
          <a:xfrm>
            <a:off x="4257830" y="5512116"/>
            <a:ext cx="1430579" cy="369332"/>
          </a:xfrm>
          <a:prstGeom prst="rect">
            <a:avLst/>
          </a:prstGeom>
          <a:solidFill>
            <a:schemeClr val="accent4">
              <a:lumMod val="20000"/>
              <a:lumOff val="80000"/>
            </a:schemeClr>
          </a:solidFill>
        </p:spPr>
        <p:txBody>
          <a:bodyPr wrap="square" rtlCol="0">
            <a:spAutoFit/>
          </a:bodyPr>
          <a:lstStyle/>
          <a:p>
            <a:r>
              <a:rPr lang="en-US" dirty="0"/>
              <a:t>economically</a:t>
            </a:r>
          </a:p>
        </p:txBody>
      </p:sp>
      <p:sp>
        <p:nvSpPr>
          <p:cNvPr id="15" name="TextBox 14">
            <a:extLst>
              <a:ext uri="{FF2B5EF4-FFF2-40B4-BE49-F238E27FC236}">
                <a16:creationId xmlns:a16="http://schemas.microsoft.com/office/drawing/2014/main" id="{762300B1-119D-86B1-9FAA-E9AAD1705C84}"/>
              </a:ext>
            </a:extLst>
          </p:cNvPr>
          <p:cNvSpPr txBox="1"/>
          <p:nvPr/>
        </p:nvSpPr>
        <p:spPr>
          <a:xfrm>
            <a:off x="260689" y="6309939"/>
            <a:ext cx="1752678" cy="369332"/>
          </a:xfrm>
          <a:prstGeom prst="rect">
            <a:avLst/>
          </a:prstGeom>
          <a:solidFill>
            <a:schemeClr val="accent4">
              <a:lumMod val="20000"/>
              <a:lumOff val="80000"/>
            </a:schemeClr>
          </a:solidFill>
        </p:spPr>
        <p:txBody>
          <a:bodyPr wrap="square" rtlCol="0">
            <a:spAutoFit/>
          </a:bodyPr>
          <a:lstStyle/>
          <a:p>
            <a:r>
              <a:rPr lang="en-US" dirty="0"/>
              <a:t>environmentally</a:t>
            </a:r>
          </a:p>
        </p:txBody>
      </p:sp>
      <p:sp>
        <p:nvSpPr>
          <p:cNvPr id="16" name="TextBox 15">
            <a:extLst>
              <a:ext uri="{FF2B5EF4-FFF2-40B4-BE49-F238E27FC236}">
                <a16:creationId xmlns:a16="http://schemas.microsoft.com/office/drawing/2014/main" id="{FDE90956-D3E6-51E0-079E-7B5E993D646A}"/>
              </a:ext>
            </a:extLst>
          </p:cNvPr>
          <p:cNvSpPr txBox="1"/>
          <p:nvPr/>
        </p:nvSpPr>
        <p:spPr>
          <a:xfrm rot="21211037">
            <a:off x="2283262" y="559815"/>
            <a:ext cx="828754" cy="369332"/>
          </a:xfrm>
          <a:prstGeom prst="rect">
            <a:avLst/>
          </a:prstGeom>
          <a:solidFill>
            <a:schemeClr val="accent4">
              <a:lumMod val="20000"/>
              <a:lumOff val="80000"/>
            </a:schemeClr>
          </a:solidFill>
        </p:spPr>
        <p:txBody>
          <a:bodyPr wrap="square" rtlCol="0">
            <a:spAutoFit/>
          </a:bodyPr>
          <a:lstStyle/>
          <a:p>
            <a:r>
              <a:rPr lang="en-US" dirty="0"/>
              <a:t>access</a:t>
            </a:r>
          </a:p>
        </p:txBody>
      </p:sp>
      <p:sp>
        <p:nvSpPr>
          <p:cNvPr id="17" name="TextBox 16">
            <a:extLst>
              <a:ext uri="{FF2B5EF4-FFF2-40B4-BE49-F238E27FC236}">
                <a16:creationId xmlns:a16="http://schemas.microsoft.com/office/drawing/2014/main" id="{B3E3728D-2C36-FD5A-425B-8367EF32B2FB}"/>
              </a:ext>
            </a:extLst>
          </p:cNvPr>
          <p:cNvSpPr txBox="1"/>
          <p:nvPr/>
        </p:nvSpPr>
        <p:spPr>
          <a:xfrm rot="20909735">
            <a:off x="7569010" y="2859445"/>
            <a:ext cx="754387" cy="369332"/>
          </a:xfrm>
          <a:prstGeom prst="rect">
            <a:avLst/>
          </a:prstGeom>
          <a:solidFill>
            <a:schemeClr val="accent4">
              <a:lumMod val="20000"/>
              <a:lumOff val="80000"/>
            </a:schemeClr>
          </a:solidFill>
        </p:spPr>
        <p:txBody>
          <a:bodyPr wrap="square" rtlCol="0">
            <a:spAutoFit/>
          </a:bodyPr>
          <a:lstStyle/>
          <a:p>
            <a:r>
              <a:rPr lang="en-US" dirty="0"/>
              <a:t>lands</a:t>
            </a:r>
          </a:p>
        </p:txBody>
      </p:sp>
      <p:sp>
        <p:nvSpPr>
          <p:cNvPr id="18" name="TextBox 17">
            <a:extLst>
              <a:ext uri="{FF2B5EF4-FFF2-40B4-BE49-F238E27FC236}">
                <a16:creationId xmlns:a16="http://schemas.microsoft.com/office/drawing/2014/main" id="{1C38C741-F3DA-3B02-C2F6-A8DA293F3ADE}"/>
              </a:ext>
            </a:extLst>
          </p:cNvPr>
          <p:cNvSpPr txBox="1"/>
          <p:nvPr/>
        </p:nvSpPr>
        <p:spPr>
          <a:xfrm rot="21324261">
            <a:off x="1171659" y="2848934"/>
            <a:ext cx="1220231" cy="369332"/>
          </a:xfrm>
          <a:prstGeom prst="rect">
            <a:avLst/>
          </a:prstGeom>
          <a:solidFill>
            <a:schemeClr val="accent4">
              <a:lumMod val="20000"/>
              <a:lumOff val="80000"/>
            </a:schemeClr>
          </a:solidFill>
        </p:spPr>
        <p:txBody>
          <a:bodyPr wrap="square" rtlCol="0">
            <a:spAutoFit/>
          </a:bodyPr>
          <a:lstStyle/>
          <a:p>
            <a:r>
              <a:rPr lang="en-US" dirty="0"/>
              <a:t>conserved</a:t>
            </a:r>
          </a:p>
        </p:txBody>
      </p:sp>
      <p:sp>
        <p:nvSpPr>
          <p:cNvPr id="19" name="TextBox 18">
            <a:extLst>
              <a:ext uri="{FF2B5EF4-FFF2-40B4-BE49-F238E27FC236}">
                <a16:creationId xmlns:a16="http://schemas.microsoft.com/office/drawing/2014/main" id="{E42072B2-FB8B-89D3-C4C5-03128AB52F10}"/>
              </a:ext>
            </a:extLst>
          </p:cNvPr>
          <p:cNvSpPr txBox="1"/>
          <p:nvPr/>
        </p:nvSpPr>
        <p:spPr>
          <a:xfrm rot="215061">
            <a:off x="5385482" y="2992608"/>
            <a:ext cx="496292" cy="369332"/>
          </a:xfrm>
          <a:prstGeom prst="rect">
            <a:avLst/>
          </a:prstGeom>
          <a:solidFill>
            <a:schemeClr val="accent4">
              <a:lumMod val="20000"/>
              <a:lumOff val="80000"/>
            </a:schemeClr>
          </a:solidFill>
        </p:spPr>
        <p:txBody>
          <a:bodyPr wrap="square" rtlCol="0">
            <a:spAutoFit/>
          </a:bodyPr>
          <a:lstStyle/>
          <a:p>
            <a:r>
              <a:rPr lang="en-US" dirty="0"/>
              <a:t>life</a:t>
            </a:r>
          </a:p>
        </p:txBody>
      </p:sp>
      <p:sp>
        <p:nvSpPr>
          <p:cNvPr id="20" name="TextBox 19">
            <a:extLst>
              <a:ext uri="{FF2B5EF4-FFF2-40B4-BE49-F238E27FC236}">
                <a16:creationId xmlns:a16="http://schemas.microsoft.com/office/drawing/2014/main" id="{997C36DB-0869-5A7F-1C8A-84AA2526FD3F}"/>
              </a:ext>
            </a:extLst>
          </p:cNvPr>
          <p:cNvSpPr txBox="1"/>
          <p:nvPr/>
        </p:nvSpPr>
        <p:spPr>
          <a:xfrm>
            <a:off x="2166810" y="83771"/>
            <a:ext cx="1220231" cy="369332"/>
          </a:xfrm>
          <a:prstGeom prst="rect">
            <a:avLst/>
          </a:prstGeom>
          <a:solidFill>
            <a:schemeClr val="accent4">
              <a:lumMod val="20000"/>
              <a:lumOff val="80000"/>
            </a:schemeClr>
          </a:solidFill>
        </p:spPr>
        <p:txBody>
          <a:bodyPr wrap="square" rtlCol="0">
            <a:spAutoFit/>
          </a:bodyPr>
          <a:lstStyle/>
          <a:p>
            <a:r>
              <a:rPr lang="en-US" dirty="0"/>
              <a:t>abundant</a:t>
            </a:r>
          </a:p>
        </p:txBody>
      </p:sp>
      <p:sp>
        <p:nvSpPr>
          <p:cNvPr id="21" name="TextBox 20">
            <a:extLst>
              <a:ext uri="{FF2B5EF4-FFF2-40B4-BE49-F238E27FC236}">
                <a16:creationId xmlns:a16="http://schemas.microsoft.com/office/drawing/2014/main" id="{676A6856-DB18-9FA0-65A9-E40050C05BA5}"/>
              </a:ext>
            </a:extLst>
          </p:cNvPr>
          <p:cNvSpPr txBox="1"/>
          <p:nvPr/>
        </p:nvSpPr>
        <p:spPr>
          <a:xfrm rot="1175838">
            <a:off x="170662" y="4068754"/>
            <a:ext cx="902571" cy="369332"/>
          </a:xfrm>
          <a:prstGeom prst="rect">
            <a:avLst/>
          </a:prstGeom>
          <a:solidFill>
            <a:schemeClr val="accent4">
              <a:lumMod val="20000"/>
              <a:lumOff val="80000"/>
            </a:schemeClr>
          </a:solidFill>
        </p:spPr>
        <p:txBody>
          <a:bodyPr wrap="square" rtlCol="0">
            <a:spAutoFit/>
          </a:bodyPr>
          <a:lstStyle/>
          <a:p>
            <a:r>
              <a:rPr lang="en-US" dirty="0"/>
              <a:t>cultural</a:t>
            </a:r>
          </a:p>
        </p:txBody>
      </p:sp>
      <p:sp>
        <p:nvSpPr>
          <p:cNvPr id="22" name="TextBox 21">
            <a:extLst>
              <a:ext uri="{FF2B5EF4-FFF2-40B4-BE49-F238E27FC236}">
                <a16:creationId xmlns:a16="http://schemas.microsoft.com/office/drawing/2014/main" id="{A8B651C2-D9F0-F568-94C2-FB6D0B27B6C9}"/>
              </a:ext>
            </a:extLst>
          </p:cNvPr>
          <p:cNvSpPr txBox="1"/>
          <p:nvPr/>
        </p:nvSpPr>
        <p:spPr>
          <a:xfrm rot="20909735">
            <a:off x="9278803" y="5241675"/>
            <a:ext cx="933807" cy="369332"/>
          </a:xfrm>
          <a:prstGeom prst="rect">
            <a:avLst/>
          </a:prstGeom>
          <a:solidFill>
            <a:schemeClr val="accent4">
              <a:lumMod val="20000"/>
              <a:lumOff val="80000"/>
            </a:schemeClr>
          </a:solidFill>
        </p:spPr>
        <p:txBody>
          <a:bodyPr wrap="square" rtlCol="0">
            <a:spAutoFit/>
          </a:bodyPr>
          <a:lstStyle/>
          <a:p>
            <a:r>
              <a:rPr lang="en-US" dirty="0"/>
              <a:t>vibrant</a:t>
            </a:r>
          </a:p>
        </p:txBody>
      </p:sp>
      <p:sp>
        <p:nvSpPr>
          <p:cNvPr id="23" name="TextBox 22">
            <a:extLst>
              <a:ext uri="{FF2B5EF4-FFF2-40B4-BE49-F238E27FC236}">
                <a16:creationId xmlns:a16="http://schemas.microsoft.com/office/drawing/2014/main" id="{41333C67-71D6-DB32-60FA-D8DD40FF0AB6}"/>
              </a:ext>
            </a:extLst>
          </p:cNvPr>
          <p:cNvSpPr txBox="1"/>
          <p:nvPr/>
        </p:nvSpPr>
        <p:spPr>
          <a:xfrm rot="20898425">
            <a:off x="10848433" y="5562024"/>
            <a:ext cx="1223686" cy="369332"/>
          </a:xfrm>
          <a:prstGeom prst="rect">
            <a:avLst/>
          </a:prstGeom>
          <a:solidFill>
            <a:schemeClr val="accent4">
              <a:lumMod val="20000"/>
              <a:lumOff val="80000"/>
            </a:schemeClr>
          </a:solidFill>
        </p:spPr>
        <p:txBody>
          <a:bodyPr wrap="square" rtlCol="0">
            <a:spAutoFit/>
          </a:bodyPr>
          <a:lstStyle/>
          <a:p>
            <a:r>
              <a:rPr lang="en-US" dirty="0"/>
              <a:t>waterways</a:t>
            </a:r>
          </a:p>
        </p:txBody>
      </p:sp>
      <p:sp>
        <p:nvSpPr>
          <p:cNvPr id="24" name="TextBox 23">
            <a:extLst>
              <a:ext uri="{FF2B5EF4-FFF2-40B4-BE49-F238E27FC236}">
                <a16:creationId xmlns:a16="http://schemas.microsoft.com/office/drawing/2014/main" id="{DF1885B9-67F3-340F-2E1B-B863473B3346}"/>
              </a:ext>
            </a:extLst>
          </p:cNvPr>
          <p:cNvSpPr txBox="1"/>
          <p:nvPr/>
        </p:nvSpPr>
        <p:spPr>
          <a:xfrm rot="768757">
            <a:off x="185964" y="1294648"/>
            <a:ext cx="457140" cy="369332"/>
          </a:xfrm>
          <a:prstGeom prst="rect">
            <a:avLst/>
          </a:prstGeom>
          <a:solidFill>
            <a:schemeClr val="accent4">
              <a:lumMod val="20000"/>
              <a:lumOff val="80000"/>
            </a:schemeClr>
          </a:solidFill>
        </p:spPr>
        <p:txBody>
          <a:bodyPr wrap="square" rtlCol="0">
            <a:spAutoFit/>
          </a:bodyPr>
          <a:lstStyle/>
          <a:p>
            <a:r>
              <a:rPr lang="en-US" dirty="0"/>
              <a:t>an</a:t>
            </a:r>
          </a:p>
        </p:txBody>
      </p:sp>
      <p:sp>
        <p:nvSpPr>
          <p:cNvPr id="25" name="TextBox 24">
            <a:extLst>
              <a:ext uri="{FF2B5EF4-FFF2-40B4-BE49-F238E27FC236}">
                <a16:creationId xmlns:a16="http://schemas.microsoft.com/office/drawing/2014/main" id="{D2E61C0C-3A65-93A8-8FC2-58C8BEA9BE52}"/>
              </a:ext>
            </a:extLst>
          </p:cNvPr>
          <p:cNvSpPr txBox="1"/>
          <p:nvPr/>
        </p:nvSpPr>
        <p:spPr>
          <a:xfrm>
            <a:off x="229126" y="92938"/>
            <a:ext cx="296253" cy="369332"/>
          </a:xfrm>
          <a:prstGeom prst="rect">
            <a:avLst/>
          </a:prstGeom>
          <a:solidFill>
            <a:schemeClr val="accent4">
              <a:lumMod val="20000"/>
              <a:lumOff val="80000"/>
            </a:schemeClr>
          </a:solidFill>
        </p:spPr>
        <p:txBody>
          <a:bodyPr wrap="square" rtlCol="0">
            <a:spAutoFit/>
          </a:bodyPr>
          <a:lstStyle/>
          <a:p>
            <a:r>
              <a:rPr lang="en-US" dirty="0"/>
              <a:t>a</a:t>
            </a:r>
          </a:p>
        </p:txBody>
      </p:sp>
      <p:sp>
        <p:nvSpPr>
          <p:cNvPr id="26" name="TextBox 25">
            <a:extLst>
              <a:ext uri="{FF2B5EF4-FFF2-40B4-BE49-F238E27FC236}">
                <a16:creationId xmlns:a16="http://schemas.microsoft.com/office/drawing/2014/main" id="{3A004FD4-0584-D15F-1DDC-7774A26FEDAC}"/>
              </a:ext>
            </a:extLst>
          </p:cNvPr>
          <p:cNvSpPr txBox="1"/>
          <p:nvPr/>
        </p:nvSpPr>
        <p:spPr>
          <a:xfrm rot="914422">
            <a:off x="10831230" y="4453284"/>
            <a:ext cx="533416" cy="369332"/>
          </a:xfrm>
          <a:prstGeom prst="rect">
            <a:avLst/>
          </a:prstGeom>
          <a:solidFill>
            <a:schemeClr val="accent4">
              <a:lumMod val="20000"/>
              <a:lumOff val="80000"/>
            </a:schemeClr>
          </a:solidFill>
        </p:spPr>
        <p:txBody>
          <a:bodyPr wrap="square" rtlCol="0">
            <a:spAutoFit/>
          </a:bodyPr>
          <a:lstStyle/>
          <a:p>
            <a:r>
              <a:rPr lang="en-US" dirty="0"/>
              <a:t>the</a:t>
            </a:r>
          </a:p>
        </p:txBody>
      </p:sp>
      <p:sp>
        <p:nvSpPr>
          <p:cNvPr id="27" name="TextBox 26">
            <a:extLst>
              <a:ext uri="{FF2B5EF4-FFF2-40B4-BE49-F238E27FC236}">
                <a16:creationId xmlns:a16="http://schemas.microsoft.com/office/drawing/2014/main" id="{E344F69C-CAF5-0D71-02D2-D7A23287BDE7}"/>
              </a:ext>
            </a:extLst>
          </p:cNvPr>
          <p:cNvSpPr txBox="1"/>
          <p:nvPr/>
        </p:nvSpPr>
        <p:spPr>
          <a:xfrm rot="20909735">
            <a:off x="227290" y="715623"/>
            <a:ext cx="539147" cy="369332"/>
          </a:xfrm>
          <a:prstGeom prst="rect">
            <a:avLst/>
          </a:prstGeom>
          <a:solidFill>
            <a:schemeClr val="accent4">
              <a:lumMod val="20000"/>
              <a:lumOff val="80000"/>
            </a:schemeClr>
          </a:solidFill>
        </p:spPr>
        <p:txBody>
          <a:bodyPr wrap="square" rtlCol="0">
            <a:spAutoFit/>
          </a:bodyPr>
          <a:lstStyle/>
          <a:p>
            <a:r>
              <a:rPr lang="en-US" dirty="0"/>
              <a:t>and</a:t>
            </a:r>
          </a:p>
        </p:txBody>
      </p:sp>
      <p:sp>
        <p:nvSpPr>
          <p:cNvPr id="28" name="TextBox 27">
            <a:extLst>
              <a:ext uri="{FF2B5EF4-FFF2-40B4-BE49-F238E27FC236}">
                <a16:creationId xmlns:a16="http://schemas.microsoft.com/office/drawing/2014/main" id="{06894C8C-25A7-BDFA-05D8-1710D7511B22}"/>
              </a:ext>
            </a:extLst>
          </p:cNvPr>
          <p:cNvSpPr txBox="1"/>
          <p:nvPr/>
        </p:nvSpPr>
        <p:spPr>
          <a:xfrm rot="20771934">
            <a:off x="9781633" y="3912061"/>
            <a:ext cx="1414682" cy="369332"/>
          </a:xfrm>
          <a:prstGeom prst="rect">
            <a:avLst/>
          </a:prstGeom>
          <a:solidFill>
            <a:schemeClr val="accent4">
              <a:lumMod val="20000"/>
              <a:lumOff val="80000"/>
            </a:schemeClr>
          </a:solidFill>
        </p:spPr>
        <p:txBody>
          <a:bodyPr wrap="square" rtlCol="0">
            <a:spAutoFit/>
          </a:bodyPr>
          <a:lstStyle/>
          <a:p>
            <a:r>
              <a:rPr lang="en-US" dirty="0"/>
              <a:t>stakeholders</a:t>
            </a:r>
          </a:p>
        </p:txBody>
      </p:sp>
      <p:sp>
        <p:nvSpPr>
          <p:cNvPr id="29" name="TextBox 28">
            <a:extLst>
              <a:ext uri="{FF2B5EF4-FFF2-40B4-BE49-F238E27FC236}">
                <a16:creationId xmlns:a16="http://schemas.microsoft.com/office/drawing/2014/main" id="{79EB34F2-6EB2-9D45-4AA9-1C3C3D19BD8C}"/>
              </a:ext>
            </a:extLst>
          </p:cNvPr>
          <p:cNvSpPr txBox="1"/>
          <p:nvPr/>
        </p:nvSpPr>
        <p:spPr>
          <a:xfrm rot="20909735">
            <a:off x="6793876" y="4394088"/>
            <a:ext cx="422143" cy="369332"/>
          </a:xfrm>
          <a:prstGeom prst="rect">
            <a:avLst/>
          </a:prstGeom>
          <a:solidFill>
            <a:schemeClr val="accent4">
              <a:lumMod val="20000"/>
              <a:lumOff val="80000"/>
            </a:schemeClr>
          </a:solidFill>
        </p:spPr>
        <p:txBody>
          <a:bodyPr wrap="square" rtlCol="0">
            <a:spAutoFit/>
          </a:bodyPr>
          <a:lstStyle/>
          <a:p>
            <a:r>
              <a:rPr lang="en-US" dirty="0"/>
              <a:t>of</a:t>
            </a:r>
          </a:p>
        </p:txBody>
      </p:sp>
      <p:sp>
        <p:nvSpPr>
          <p:cNvPr id="30" name="TextBox 29">
            <a:extLst>
              <a:ext uri="{FF2B5EF4-FFF2-40B4-BE49-F238E27FC236}">
                <a16:creationId xmlns:a16="http://schemas.microsoft.com/office/drawing/2014/main" id="{16C7767A-5F5E-D9D0-24D0-0404D74B8527}"/>
              </a:ext>
            </a:extLst>
          </p:cNvPr>
          <p:cNvSpPr txBox="1"/>
          <p:nvPr/>
        </p:nvSpPr>
        <p:spPr>
          <a:xfrm rot="390835">
            <a:off x="1406305" y="4521513"/>
            <a:ext cx="1050304" cy="369332"/>
          </a:xfrm>
          <a:prstGeom prst="rect">
            <a:avLst/>
          </a:prstGeom>
          <a:solidFill>
            <a:schemeClr val="accent4">
              <a:lumMod val="20000"/>
              <a:lumOff val="80000"/>
            </a:schemeClr>
          </a:solidFill>
        </p:spPr>
        <p:txBody>
          <a:bodyPr wrap="square" rtlCol="0">
            <a:spAutoFit/>
          </a:bodyPr>
          <a:lstStyle/>
          <a:p>
            <a:r>
              <a:rPr lang="en-US" dirty="0"/>
              <a:t>diversity</a:t>
            </a:r>
          </a:p>
        </p:txBody>
      </p:sp>
      <p:sp>
        <p:nvSpPr>
          <p:cNvPr id="31" name="TextBox 30">
            <a:extLst>
              <a:ext uri="{FF2B5EF4-FFF2-40B4-BE49-F238E27FC236}">
                <a16:creationId xmlns:a16="http://schemas.microsoft.com/office/drawing/2014/main" id="{5BA68224-72B9-2533-0B1A-5707FCF4B937}"/>
              </a:ext>
            </a:extLst>
          </p:cNvPr>
          <p:cNvSpPr txBox="1"/>
          <p:nvPr/>
        </p:nvSpPr>
        <p:spPr>
          <a:xfrm rot="20909735">
            <a:off x="4605451" y="669365"/>
            <a:ext cx="1032872" cy="369332"/>
          </a:xfrm>
          <a:prstGeom prst="rect">
            <a:avLst/>
          </a:prstGeom>
          <a:solidFill>
            <a:schemeClr val="accent4">
              <a:lumMod val="20000"/>
              <a:lumOff val="80000"/>
            </a:schemeClr>
          </a:solidFill>
        </p:spPr>
        <p:txBody>
          <a:bodyPr wrap="square" rtlCol="0">
            <a:spAutoFit/>
          </a:bodyPr>
          <a:lstStyle/>
          <a:p>
            <a:r>
              <a:rPr lang="en-US" dirty="0"/>
              <a:t>heritage</a:t>
            </a:r>
          </a:p>
        </p:txBody>
      </p:sp>
      <p:sp>
        <p:nvSpPr>
          <p:cNvPr id="32" name="TextBox 31">
            <a:extLst>
              <a:ext uri="{FF2B5EF4-FFF2-40B4-BE49-F238E27FC236}">
                <a16:creationId xmlns:a16="http://schemas.microsoft.com/office/drawing/2014/main" id="{C74E72AD-FE0A-8707-C1B0-DD06EBEAFB50}"/>
              </a:ext>
            </a:extLst>
          </p:cNvPr>
          <p:cNvSpPr txBox="1"/>
          <p:nvPr/>
        </p:nvSpPr>
        <p:spPr>
          <a:xfrm rot="565642">
            <a:off x="11585893" y="4907057"/>
            <a:ext cx="418030" cy="369332"/>
          </a:xfrm>
          <a:prstGeom prst="rect">
            <a:avLst/>
          </a:prstGeom>
          <a:solidFill>
            <a:schemeClr val="accent4">
              <a:lumMod val="20000"/>
              <a:lumOff val="80000"/>
            </a:schemeClr>
          </a:solidFill>
        </p:spPr>
        <p:txBody>
          <a:bodyPr wrap="square" rtlCol="0">
            <a:spAutoFit/>
          </a:bodyPr>
          <a:lstStyle/>
          <a:p>
            <a:r>
              <a:rPr lang="en-US" dirty="0"/>
              <a:t>to</a:t>
            </a:r>
          </a:p>
        </p:txBody>
      </p:sp>
      <p:sp>
        <p:nvSpPr>
          <p:cNvPr id="33" name="TextBox 32">
            <a:extLst>
              <a:ext uri="{FF2B5EF4-FFF2-40B4-BE49-F238E27FC236}">
                <a16:creationId xmlns:a16="http://schemas.microsoft.com/office/drawing/2014/main" id="{16F1D9FE-E413-1C46-F01A-4D7174E645F5}"/>
              </a:ext>
            </a:extLst>
          </p:cNvPr>
          <p:cNvSpPr txBox="1"/>
          <p:nvPr/>
        </p:nvSpPr>
        <p:spPr>
          <a:xfrm>
            <a:off x="10002183" y="5695482"/>
            <a:ext cx="692389" cy="369332"/>
          </a:xfrm>
          <a:prstGeom prst="rect">
            <a:avLst/>
          </a:prstGeom>
          <a:solidFill>
            <a:schemeClr val="accent4">
              <a:lumMod val="20000"/>
              <a:lumOff val="80000"/>
            </a:schemeClr>
          </a:solidFill>
        </p:spPr>
        <p:txBody>
          <a:bodyPr wrap="square" rtlCol="0">
            <a:spAutoFit/>
          </a:bodyPr>
          <a:lstStyle/>
          <a:p>
            <a:r>
              <a:rPr lang="en-US" dirty="0"/>
              <a:t>with</a:t>
            </a:r>
          </a:p>
        </p:txBody>
      </p:sp>
      <p:sp>
        <p:nvSpPr>
          <p:cNvPr id="34" name="TextBox 33">
            <a:extLst>
              <a:ext uri="{FF2B5EF4-FFF2-40B4-BE49-F238E27FC236}">
                <a16:creationId xmlns:a16="http://schemas.microsoft.com/office/drawing/2014/main" id="{CE6F49CD-DC96-114A-D1FF-F04809AAE717}"/>
              </a:ext>
            </a:extLst>
          </p:cNvPr>
          <p:cNvSpPr txBox="1"/>
          <p:nvPr/>
        </p:nvSpPr>
        <p:spPr>
          <a:xfrm rot="20909735">
            <a:off x="4201173" y="3709554"/>
            <a:ext cx="1434866" cy="369332"/>
          </a:xfrm>
          <a:prstGeom prst="rect">
            <a:avLst/>
          </a:prstGeom>
          <a:solidFill>
            <a:schemeClr val="accent4">
              <a:lumMod val="20000"/>
              <a:lumOff val="80000"/>
            </a:schemeClr>
          </a:solidFill>
        </p:spPr>
        <p:txBody>
          <a:bodyPr wrap="square" rtlCol="0">
            <a:spAutoFit/>
          </a:bodyPr>
          <a:lstStyle/>
          <a:p>
            <a:r>
              <a:rPr lang="en-US" dirty="0"/>
              <a:t>communities</a:t>
            </a:r>
          </a:p>
        </p:txBody>
      </p:sp>
      <p:sp>
        <p:nvSpPr>
          <p:cNvPr id="35" name="TextBox 34">
            <a:extLst>
              <a:ext uri="{FF2B5EF4-FFF2-40B4-BE49-F238E27FC236}">
                <a16:creationId xmlns:a16="http://schemas.microsoft.com/office/drawing/2014/main" id="{E37A08B8-8F0A-EA77-EEF2-AB1082CBAF63}"/>
              </a:ext>
            </a:extLst>
          </p:cNvPr>
          <p:cNvSpPr txBox="1"/>
          <p:nvPr/>
        </p:nvSpPr>
        <p:spPr>
          <a:xfrm>
            <a:off x="7323633" y="5920046"/>
            <a:ext cx="853052" cy="369332"/>
          </a:xfrm>
          <a:prstGeom prst="rect">
            <a:avLst/>
          </a:prstGeom>
          <a:solidFill>
            <a:schemeClr val="accent4">
              <a:lumMod val="20000"/>
              <a:lumOff val="80000"/>
            </a:schemeClr>
          </a:solidFill>
        </p:spPr>
        <p:txBody>
          <a:bodyPr wrap="square" rtlCol="0">
            <a:spAutoFit/>
          </a:bodyPr>
          <a:lstStyle/>
          <a:p>
            <a:r>
              <a:rPr lang="en-US" dirty="0"/>
              <a:t>people</a:t>
            </a:r>
          </a:p>
        </p:txBody>
      </p:sp>
      <p:sp>
        <p:nvSpPr>
          <p:cNvPr id="36" name="TextBox 35">
            <a:extLst>
              <a:ext uri="{FF2B5EF4-FFF2-40B4-BE49-F238E27FC236}">
                <a16:creationId xmlns:a16="http://schemas.microsoft.com/office/drawing/2014/main" id="{4F8DE519-6B31-B176-7E0C-D4F126387C9D}"/>
              </a:ext>
            </a:extLst>
          </p:cNvPr>
          <p:cNvSpPr txBox="1"/>
          <p:nvPr/>
        </p:nvSpPr>
        <p:spPr>
          <a:xfrm>
            <a:off x="199755" y="4691377"/>
            <a:ext cx="1038590" cy="369332"/>
          </a:xfrm>
          <a:prstGeom prst="rect">
            <a:avLst/>
          </a:prstGeom>
          <a:solidFill>
            <a:schemeClr val="accent4">
              <a:lumMod val="20000"/>
              <a:lumOff val="80000"/>
            </a:schemeClr>
          </a:solidFill>
        </p:spPr>
        <p:txBody>
          <a:bodyPr wrap="square" rtlCol="0">
            <a:spAutoFit/>
          </a:bodyPr>
          <a:lstStyle/>
          <a:p>
            <a:r>
              <a:rPr lang="en-US" dirty="0"/>
              <a:t>engaged</a:t>
            </a:r>
          </a:p>
        </p:txBody>
      </p:sp>
      <p:sp>
        <p:nvSpPr>
          <p:cNvPr id="37" name="TextBox 36">
            <a:extLst>
              <a:ext uri="{FF2B5EF4-FFF2-40B4-BE49-F238E27FC236}">
                <a16:creationId xmlns:a16="http://schemas.microsoft.com/office/drawing/2014/main" id="{B450C2F0-97D3-A27C-D92B-F6D73AA46FDE}"/>
              </a:ext>
            </a:extLst>
          </p:cNvPr>
          <p:cNvSpPr txBox="1"/>
          <p:nvPr/>
        </p:nvSpPr>
        <p:spPr>
          <a:xfrm rot="20909735">
            <a:off x="4366187" y="103381"/>
            <a:ext cx="901868" cy="369332"/>
          </a:xfrm>
          <a:prstGeom prst="rect">
            <a:avLst/>
          </a:prstGeom>
          <a:solidFill>
            <a:schemeClr val="accent4">
              <a:lumMod val="20000"/>
              <a:lumOff val="80000"/>
            </a:schemeClr>
          </a:solidFill>
        </p:spPr>
        <p:txBody>
          <a:bodyPr wrap="square" rtlCol="0">
            <a:spAutoFit/>
          </a:bodyPr>
          <a:lstStyle/>
          <a:p>
            <a:r>
              <a:rPr lang="en-US" dirty="0"/>
              <a:t>growth</a:t>
            </a:r>
          </a:p>
        </p:txBody>
      </p:sp>
      <p:sp>
        <p:nvSpPr>
          <p:cNvPr id="38" name="TextBox 37">
            <a:extLst>
              <a:ext uri="{FF2B5EF4-FFF2-40B4-BE49-F238E27FC236}">
                <a16:creationId xmlns:a16="http://schemas.microsoft.com/office/drawing/2014/main" id="{B230A883-1A5C-F4CF-CE3D-75326DC9454A}"/>
              </a:ext>
            </a:extLst>
          </p:cNvPr>
          <p:cNvSpPr txBox="1"/>
          <p:nvPr/>
        </p:nvSpPr>
        <p:spPr>
          <a:xfrm rot="725663">
            <a:off x="7900727" y="1323155"/>
            <a:ext cx="746780" cy="369332"/>
          </a:xfrm>
          <a:prstGeom prst="rect">
            <a:avLst/>
          </a:prstGeom>
          <a:solidFill>
            <a:schemeClr val="accent4">
              <a:lumMod val="20000"/>
              <a:lumOff val="80000"/>
            </a:schemeClr>
          </a:solidFill>
        </p:spPr>
        <p:txBody>
          <a:bodyPr wrap="square" rtlCol="0">
            <a:spAutoFit/>
          </a:bodyPr>
          <a:lstStyle/>
          <a:p>
            <a:r>
              <a:rPr lang="en-US" dirty="0"/>
              <a:t>issues</a:t>
            </a:r>
          </a:p>
        </p:txBody>
      </p:sp>
      <p:sp>
        <p:nvSpPr>
          <p:cNvPr id="39" name="TextBox 38">
            <a:extLst>
              <a:ext uri="{FF2B5EF4-FFF2-40B4-BE49-F238E27FC236}">
                <a16:creationId xmlns:a16="http://schemas.microsoft.com/office/drawing/2014/main" id="{D3239274-B672-EC5D-CD23-40F9E44DA96C}"/>
              </a:ext>
            </a:extLst>
          </p:cNvPr>
          <p:cNvSpPr txBox="1"/>
          <p:nvPr/>
        </p:nvSpPr>
        <p:spPr>
          <a:xfrm rot="849942">
            <a:off x="65816" y="5685152"/>
            <a:ext cx="1068213" cy="369332"/>
          </a:xfrm>
          <a:prstGeom prst="rect">
            <a:avLst/>
          </a:prstGeom>
          <a:solidFill>
            <a:schemeClr val="accent4">
              <a:lumMod val="20000"/>
              <a:lumOff val="80000"/>
            </a:schemeClr>
          </a:solidFill>
        </p:spPr>
        <p:txBody>
          <a:bodyPr wrap="square" rtlCol="0">
            <a:spAutoFit/>
          </a:bodyPr>
          <a:lstStyle/>
          <a:p>
            <a:r>
              <a:rPr lang="en-US" dirty="0"/>
              <a:t>emerging</a:t>
            </a:r>
          </a:p>
        </p:txBody>
      </p:sp>
      <p:sp>
        <p:nvSpPr>
          <p:cNvPr id="40" name="TextBox 39">
            <a:extLst>
              <a:ext uri="{FF2B5EF4-FFF2-40B4-BE49-F238E27FC236}">
                <a16:creationId xmlns:a16="http://schemas.microsoft.com/office/drawing/2014/main" id="{76A6294B-0996-5C7C-0295-74F01664D813}"/>
              </a:ext>
            </a:extLst>
          </p:cNvPr>
          <p:cNvSpPr txBox="1"/>
          <p:nvPr/>
        </p:nvSpPr>
        <p:spPr>
          <a:xfrm rot="21392040">
            <a:off x="1435508" y="3968358"/>
            <a:ext cx="1220231" cy="369332"/>
          </a:xfrm>
          <a:prstGeom prst="rect">
            <a:avLst/>
          </a:prstGeom>
          <a:solidFill>
            <a:schemeClr val="accent4">
              <a:lumMod val="20000"/>
              <a:lumOff val="80000"/>
            </a:schemeClr>
          </a:solidFill>
        </p:spPr>
        <p:txBody>
          <a:bodyPr wrap="square" rtlCol="0">
            <a:spAutoFit/>
          </a:bodyPr>
          <a:lstStyle/>
          <a:p>
            <a:r>
              <a:rPr lang="en-US" dirty="0"/>
              <a:t>conditions</a:t>
            </a:r>
          </a:p>
        </p:txBody>
      </p:sp>
      <p:sp>
        <p:nvSpPr>
          <p:cNvPr id="41" name="TextBox 40">
            <a:extLst>
              <a:ext uri="{FF2B5EF4-FFF2-40B4-BE49-F238E27FC236}">
                <a16:creationId xmlns:a16="http://schemas.microsoft.com/office/drawing/2014/main" id="{168A3B63-AF10-AB11-1B7F-A241ED63A4FF}"/>
              </a:ext>
            </a:extLst>
          </p:cNvPr>
          <p:cNvSpPr txBox="1"/>
          <p:nvPr/>
        </p:nvSpPr>
        <p:spPr>
          <a:xfrm rot="1399356">
            <a:off x="4161664" y="2754215"/>
            <a:ext cx="1052042" cy="369332"/>
          </a:xfrm>
          <a:prstGeom prst="rect">
            <a:avLst/>
          </a:prstGeom>
          <a:solidFill>
            <a:schemeClr val="accent4">
              <a:lumMod val="20000"/>
              <a:lumOff val="80000"/>
            </a:schemeClr>
          </a:solidFill>
        </p:spPr>
        <p:txBody>
          <a:bodyPr wrap="square" rtlCol="0">
            <a:spAutoFit/>
          </a:bodyPr>
          <a:lstStyle/>
          <a:p>
            <a:r>
              <a:rPr lang="en-US" dirty="0"/>
              <a:t>changing</a:t>
            </a:r>
          </a:p>
        </p:txBody>
      </p:sp>
      <p:sp>
        <p:nvSpPr>
          <p:cNvPr id="42" name="TextBox 41">
            <a:extLst>
              <a:ext uri="{FF2B5EF4-FFF2-40B4-BE49-F238E27FC236}">
                <a16:creationId xmlns:a16="http://schemas.microsoft.com/office/drawing/2014/main" id="{51E00D80-DCBC-619C-0215-AE39C558894D}"/>
              </a:ext>
            </a:extLst>
          </p:cNvPr>
          <p:cNvSpPr txBox="1"/>
          <p:nvPr/>
        </p:nvSpPr>
        <p:spPr>
          <a:xfrm>
            <a:off x="2014471" y="2194295"/>
            <a:ext cx="1047412" cy="369332"/>
          </a:xfrm>
          <a:prstGeom prst="rect">
            <a:avLst/>
          </a:prstGeom>
          <a:solidFill>
            <a:schemeClr val="accent4">
              <a:lumMod val="20000"/>
              <a:lumOff val="80000"/>
            </a:schemeClr>
          </a:solidFill>
        </p:spPr>
        <p:txBody>
          <a:bodyPr wrap="square" rtlCol="0">
            <a:spAutoFit/>
          </a:bodyPr>
          <a:lstStyle/>
          <a:p>
            <a:r>
              <a:rPr lang="en-US" dirty="0"/>
              <a:t>available</a:t>
            </a:r>
          </a:p>
        </p:txBody>
      </p:sp>
      <p:sp>
        <p:nvSpPr>
          <p:cNvPr id="43" name="TextBox 42">
            <a:extLst>
              <a:ext uri="{FF2B5EF4-FFF2-40B4-BE49-F238E27FC236}">
                <a16:creationId xmlns:a16="http://schemas.microsoft.com/office/drawing/2014/main" id="{40F91B31-5345-905E-FDFD-42DC363A0EDC}"/>
              </a:ext>
            </a:extLst>
          </p:cNvPr>
          <p:cNvSpPr txBox="1"/>
          <p:nvPr/>
        </p:nvSpPr>
        <p:spPr>
          <a:xfrm rot="20909735">
            <a:off x="141083" y="2285002"/>
            <a:ext cx="678554" cy="369332"/>
          </a:xfrm>
          <a:prstGeom prst="rect">
            <a:avLst/>
          </a:prstGeom>
          <a:solidFill>
            <a:schemeClr val="accent4">
              <a:lumMod val="20000"/>
              <a:lumOff val="80000"/>
            </a:schemeClr>
          </a:solidFill>
        </p:spPr>
        <p:txBody>
          <a:bodyPr wrap="square" rtlCol="0">
            <a:spAutoFit/>
          </a:bodyPr>
          <a:lstStyle/>
          <a:p>
            <a:r>
              <a:rPr lang="en-US" dirty="0"/>
              <a:t>best</a:t>
            </a:r>
          </a:p>
        </p:txBody>
      </p:sp>
      <p:sp>
        <p:nvSpPr>
          <p:cNvPr id="44" name="TextBox 43">
            <a:extLst>
              <a:ext uri="{FF2B5EF4-FFF2-40B4-BE49-F238E27FC236}">
                <a16:creationId xmlns:a16="http://schemas.microsoft.com/office/drawing/2014/main" id="{1EA911B2-16FC-2070-C507-D226D49A1E16}"/>
              </a:ext>
            </a:extLst>
          </p:cNvPr>
          <p:cNvSpPr txBox="1"/>
          <p:nvPr/>
        </p:nvSpPr>
        <p:spPr>
          <a:xfrm rot="20454669">
            <a:off x="6454559" y="5643724"/>
            <a:ext cx="1029164" cy="369332"/>
          </a:xfrm>
          <a:prstGeom prst="rect">
            <a:avLst/>
          </a:prstGeom>
          <a:solidFill>
            <a:schemeClr val="accent4">
              <a:lumMod val="20000"/>
              <a:lumOff val="80000"/>
            </a:schemeClr>
          </a:solidFill>
        </p:spPr>
        <p:txBody>
          <a:bodyPr wrap="square" rtlCol="0">
            <a:spAutoFit/>
          </a:bodyPr>
          <a:lstStyle/>
          <a:p>
            <a:r>
              <a:rPr lang="en-US" dirty="0"/>
              <a:t>priorities</a:t>
            </a:r>
          </a:p>
        </p:txBody>
      </p:sp>
      <p:sp>
        <p:nvSpPr>
          <p:cNvPr id="45" name="TextBox 44">
            <a:extLst>
              <a:ext uri="{FF2B5EF4-FFF2-40B4-BE49-F238E27FC236}">
                <a16:creationId xmlns:a16="http://schemas.microsoft.com/office/drawing/2014/main" id="{D5A0D864-1905-04AE-265C-956922C18AF6}"/>
              </a:ext>
            </a:extLst>
          </p:cNvPr>
          <p:cNvSpPr txBox="1"/>
          <p:nvPr/>
        </p:nvSpPr>
        <p:spPr>
          <a:xfrm>
            <a:off x="8184091" y="1865145"/>
            <a:ext cx="1220231" cy="369332"/>
          </a:xfrm>
          <a:prstGeom prst="rect">
            <a:avLst/>
          </a:prstGeom>
          <a:solidFill>
            <a:schemeClr val="accent4">
              <a:lumMod val="20000"/>
              <a:lumOff val="80000"/>
            </a:schemeClr>
          </a:solidFill>
        </p:spPr>
        <p:txBody>
          <a:bodyPr wrap="square" rtlCol="0">
            <a:spAutoFit/>
          </a:bodyPr>
          <a:lstStyle/>
          <a:p>
            <a:r>
              <a:rPr lang="en-US" dirty="0"/>
              <a:t>restoration</a:t>
            </a:r>
          </a:p>
        </p:txBody>
      </p:sp>
      <p:sp>
        <p:nvSpPr>
          <p:cNvPr id="46" name="TextBox 45">
            <a:extLst>
              <a:ext uri="{FF2B5EF4-FFF2-40B4-BE49-F238E27FC236}">
                <a16:creationId xmlns:a16="http://schemas.microsoft.com/office/drawing/2014/main" id="{1E9F788C-A36C-390D-34B8-A62C80AA04CA}"/>
              </a:ext>
            </a:extLst>
          </p:cNvPr>
          <p:cNvSpPr txBox="1"/>
          <p:nvPr/>
        </p:nvSpPr>
        <p:spPr>
          <a:xfrm rot="20927249">
            <a:off x="11048860" y="2816952"/>
            <a:ext cx="929770" cy="369332"/>
          </a:xfrm>
          <a:prstGeom prst="rect">
            <a:avLst/>
          </a:prstGeom>
          <a:solidFill>
            <a:schemeClr val="accent4">
              <a:lumMod val="20000"/>
              <a:lumOff val="80000"/>
            </a:schemeClr>
          </a:solidFill>
        </p:spPr>
        <p:txBody>
          <a:bodyPr wrap="square" rtlCol="0">
            <a:spAutoFit/>
          </a:bodyPr>
          <a:lstStyle/>
          <a:p>
            <a:r>
              <a:rPr lang="en-US" dirty="0"/>
              <a:t>science</a:t>
            </a:r>
          </a:p>
        </p:txBody>
      </p:sp>
      <p:sp>
        <p:nvSpPr>
          <p:cNvPr id="47" name="TextBox 46">
            <a:extLst>
              <a:ext uri="{FF2B5EF4-FFF2-40B4-BE49-F238E27FC236}">
                <a16:creationId xmlns:a16="http://schemas.microsoft.com/office/drawing/2014/main" id="{C34EF777-1403-4E10-34D4-38DE6CA86DC7}"/>
              </a:ext>
            </a:extLst>
          </p:cNvPr>
          <p:cNvSpPr txBox="1"/>
          <p:nvPr/>
        </p:nvSpPr>
        <p:spPr>
          <a:xfrm rot="20909735">
            <a:off x="2811412" y="3853371"/>
            <a:ext cx="704285" cy="369332"/>
          </a:xfrm>
          <a:prstGeom prst="rect">
            <a:avLst/>
          </a:prstGeom>
          <a:solidFill>
            <a:schemeClr val="accent4">
              <a:lumMod val="20000"/>
              <a:lumOff val="80000"/>
            </a:schemeClr>
          </a:solidFill>
        </p:spPr>
        <p:txBody>
          <a:bodyPr wrap="square" rtlCol="0">
            <a:spAutoFit/>
          </a:bodyPr>
          <a:lstStyle/>
          <a:p>
            <a:r>
              <a:rPr lang="en-US" dirty="0"/>
              <a:t>data</a:t>
            </a:r>
          </a:p>
        </p:txBody>
      </p:sp>
      <p:sp>
        <p:nvSpPr>
          <p:cNvPr id="48" name="TextBox 47">
            <a:extLst>
              <a:ext uri="{FF2B5EF4-FFF2-40B4-BE49-F238E27FC236}">
                <a16:creationId xmlns:a16="http://schemas.microsoft.com/office/drawing/2014/main" id="{9C9804A9-49CF-371C-DE5B-5CF3EF066986}"/>
              </a:ext>
            </a:extLst>
          </p:cNvPr>
          <p:cNvSpPr txBox="1"/>
          <p:nvPr/>
        </p:nvSpPr>
        <p:spPr>
          <a:xfrm>
            <a:off x="8530116" y="2401387"/>
            <a:ext cx="1011530" cy="369332"/>
          </a:xfrm>
          <a:prstGeom prst="rect">
            <a:avLst/>
          </a:prstGeom>
          <a:solidFill>
            <a:schemeClr val="accent4">
              <a:lumMod val="20000"/>
              <a:lumOff val="80000"/>
            </a:schemeClr>
          </a:solidFill>
        </p:spPr>
        <p:txBody>
          <a:bodyPr wrap="square" rtlCol="0">
            <a:spAutoFit/>
          </a:bodyPr>
          <a:lstStyle/>
          <a:p>
            <a:r>
              <a:rPr lang="en-US" dirty="0"/>
              <a:t>scientific</a:t>
            </a:r>
          </a:p>
        </p:txBody>
      </p:sp>
      <p:sp>
        <p:nvSpPr>
          <p:cNvPr id="49" name="TextBox 48">
            <a:extLst>
              <a:ext uri="{FF2B5EF4-FFF2-40B4-BE49-F238E27FC236}">
                <a16:creationId xmlns:a16="http://schemas.microsoft.com/office/drawing/2014/main" id="{09FAD9E2-FA6F-3D75-E902-7F7CB2260746}"/>
              </a:ext>
            </a:extLst>
          </p:cNvPr>
          <p:cNvSpPr txBox="1"/>
          <p:nvPr/>
        </p:nvSpPr>
        <p:spPr>
          <a:xfrm rot="841376">
            <a:off x="4959097" y="1790625"/>
            <a:ext cx="1043870" cy="371179"/>
          </a:xfrm>
          <a:prstGeom prst="rect">
            <a:avLst/>
          </a:prstGeom>
          <a:solidFill>
            <a:schemeClr val="accent4">
              <a:lumMod val="20000"/>
              <a:lumOff val="80000"/>
            </a:schemeClr>
          </a:solidFill>
        </p:spPr>
        <p:txBody>
          <a:bodyPr wrap="square" rtlCol="0">
            <a:spAutoFit/>
          </a:bodyPr>
          <a:lstStyle/>
          <a:p>
            <a:r>
              <a:rPr lang="en-US" dirty="0"/>
              <a:t>inclusion</a:t>
            </a:r>
          </a:p>
        </p:txBody>
      </p:sp>
      <p:sp>
        <p:nvSpPr>
          <p:cNvPr id="50" name="TextBox 49">
            <a:extLst>
              <a:ext uri="{FF2B5EF4-FFF2-40B4-BE49-F238E27FC236}">
                <a16:creationId xmlns:a16="http://schemas.microsoft.com/office/drawing/2014/main" id="{72D00A73-303F-BB70-598D-1CD3FE9DBD25}"/>
              </a:ext>
            </a:extLst>
          </p:cNvPr>
          <p:cNvSpPr txBox="1"/>
          <p:nvPr/>
        </p:nvSpPr>
        <p:spPr>
          <a:xfrm rot="21064655">
            <a:off x="2554105" y="4565045"/>
            <a:ext cx="786998" cy="369332"/>
          </a:xfrm>
          <a:prstGeom prst="rect">
            <a:avLst/>
          </a:prstGeom>
          <a:solidFill>
            <a:schemeClr val="accent4">
              <a:lumMod val="20000"/>
              <a:lumOff val="80000"/>
            </a:schemeClr>
          </a:solidFill>
        </p:spPr>
        <p:txBody>
          <a:bodyPr wrap="square" rtlCol="0">
            <a:spAutoFit/>
          </a:bodyPr>
          <a:lstStyle/>
          <a:p>
            <a:r>
              <a:rPr lang="en-US" dirty="0"/>
              <a:t>equity</a:t>
            </a:r>
          </a:p>
        </p:txBody>
      </p:sp>
      <p:sp>
        <p:nvSpPr>
          <p:cNvPr id="51" name="TextBox 50">
            <a:extLst>
              <a:ext uri="{FF2B5EF4-FFF2-40B4-BE49-F238E27FC236}">
                <a16:creationId xmlns:a16="http://schemas.microsoft.com/office/drawing/2014/main" id="{271E421D-CE07-B895-6911-F8FD6BFE6B9E}"/>
              </a:ext>
            </a:extLst>
          </p:cNvPr>
          <p:cNvSpPr txBox="1"/>
          <p:nvPr/>
        </p:nvSpPr>
        <p:spPr>
          <a:xfrm>
            <a:off x="5785213" y="3928069"/>
            <a:ext cx="1499169" cy="369332"/>
          </a:xfrm>
          <a:prstGeom prst="rect">
            <a:avLst/>
          </a:prstGeom>
          <a:solidFill>
            <a:schemeClr val="accent4">
              <a:lumMod val="20000"/>
              <a:lumOff val="80000"/>
            </a:schemeClr>
          </a:solidFill>
        </p:spPr>
        <p:txBody>
          <a:bodyPr wrap="square" rtlCol="0">
            <a:spAutoFit/>
          </a:bodyPr>
          <a:lstStyle/>
          <a:p>
            <a:r>
              <a:rPr lang="en-US" dirty="0"/>
              <a:t>management</a:t>
            </a:r>
          </a:p>
        </p:txBody>
      </p:sp>
      <p:sp>
        <p:nvSpPr>
          <p:cNvPr id="52" name="TextBox 51">
            <a:extLst>
              <a:ext uri="{FF2B5EF4-FFF2-40B4-BE49-F238E27FC236}">
                <a16:creationId xmlns:a16="http://schemas.microsoft.com/office/drawing/2014/main" id="{A4A8D616-8FEC-A381-3213-F9DEDAFE20E9}"/>
              </a:ext>
            </a:extLst>
          </p:cNvPr>
          <p:cNvSpPr txBox="1"/>
          <p:nvPr/>
        </p:nvSpPr>
        <p:spPr>
          <a:xfrm rot="20909735">
            <a:off x="961840" y="751041"/>
            <a:ext cx="771734" cy="369332"/>
          </a:xfrm>
          <a:prstGeom prst="rect">
            <a:avLst/>
          </a:prstGeom>
          <a:solidFill>
            <a:schemeClr val="accent4">
              <a:lumMod val="20000"/>
              <a:lumOff val="80000"/>
            </a:schemeClr>
          </a:solidFill>
        </p:spPr>
        <p:txBody>
          <a:bodyPr wrap="square" rtlCol="0">
            <a:spAutoFit/>
          </a:bodyPr>
          <a:lstStyle/>
          <a:p>
            <a:r>
              <a:rPr lang="en-US" dirty="0"/>
              <a:t>adapt</a:t>
            </a:r>
          </a:p>
        </p:txBody>
      </p:sp>
      <p:sp>
        <p:nvSpPr>
          <p:cNvPr id="53" name="TextBox 52">
            <a:extLst>
              <a:ext uri="{FF2B5EF4-FFF2-40B4-BE49-F238E27FC236}">
                <a16:creationId xmlns:a16="http://schemas.microsoft.com/office/drawing/2014/main" id="{61C664E9-B6E9-7135-9507-F1580EEC74C7}"/>
              </a:ext>
            </a:extLst>
          </p:cNvPr>
          <p:cNvSpPr txBox="1"/>
          <p:nvPr/>
        </p:nvSpPr>
        <p:spPr>
          <a:xfrm rot="21443304">
            <a:off x="3660496" y="6380484"/>
            <a:ext cx="716569" cy="369332"/>
          </a:xfrm>
          <a:prstGeom prst="rect">
            <a:avLst/>
          </a:prstGeom>
          <a:solidFill>
            <a:schemeClr val="accent4">
              <a:lumMod val="20000"/>
              <a:lumOff val="80000"/>
            </a:schemeClr>
          </a:solidFill>
        </p:spPr>
        <p:txBody>
          <a:bodyPr wrap="square" rtlCol="0">
            <a:spAutoFit/>
          </a:bodyPr>
          <a:lstStyle/>
          <a:p>
            <a:r>
              <a:rPr lang="en-US" dirty="0"/>
              <a:t>focus</a:t>
            </a:r>
          </a:p>
        </p:txBody>
      </p:sp>
      <p:sp>
        <p:nvSpPr>
          <p:cNvPr id="54" name="TextBox 53">
            <a:extLst>
              <a:ext uri="{FF2B5EF4-FFF2-40B4-BE49-F238E27FC236}">
                <a16:creationId xmlns:a16="http://schemas.microsoft.com/office/drawing/2014/main" id="{E8CE9E95-5408-86F7-8EA3-4CBFB5F6FC58}"/>
              </a:ext>
            </a:extLst>
          </p:cNvPr>
          <p:cNvSpPr txBox="1"/>
          <p:nvPr/>
        </p:nvSpPr>
        <p:spPr>
          <a:xfrm rot="773026">
            <a:off x="10910308" y="3440688"/>
            <a:ext cx="1159965" cy="369332"/>
          </a:xfrm>
          <a:prstGeom prst="rect">
            <a:avLst/>
          </a:prstGeom>
          <a:solidFill>
            <a:schemeClr val="accent4">
              <a:lumMod val="20000"/>
              <a:lumOff val="80000"/>
            </a:schemeClr>
          </a:solidFill>
        </p:spPr>
        <p:txBody>
          <a:bodyPr wrap="square" rtlCol="0">
            <a:spAutoFit/>
          </a:bodyPr>
          <a:lstStyle/>
          <a:p>
            <a:r>
              <a:rPr lang="en-US" dirty="0"/>
              <a:t>strategies</a:t>
            </a:r>
          </a:p>
        </p:txBody>
      </p:sp>
      <p:sp>
        <p:nvSpPr>
          <p:cNvPr id="55" name="TextBox 54">
            <a:extLst>
              <a:ext uri="{FF2B5EF4-FFF2-40B4-BE49-F238E27FC236}">
                <a16:creationId xmlns:a16="http://schemas.microsoft.com/office/drawing/2014/main" id="{FC04EF4C-DABF-1B7B-1EF5-094135E78212}"/>
              </a:ext>
            </a:extLst>
          </p:cNvPr>
          <p:cNvSpPr txBox="1"/>
          <p:nvPr/>
        </p:nvSpPr>
        <p:spPr>
          <a:xfrm rot="273399">
            <a:off x="7383927" y="6402920"/>
            <a:ext cx="985682" cy="369332"/>
          </a:xfrm>
          <a:prstGeom prst="rect">
            <a:avLst/>
          </a:prstGeom>
          <a:solidFill>
            <a:schemeClr val="accent4">
              <a:lumMod val="20000"/>
              <a:lumOff val="80000"/>
            </a:schemeClr>
          </a:solidFill>
        </p:spPr>
        <p:txBody>
          <a:bodyPr wrap="square" rtlCol="0">
            <a:spAutoFit/>
          </a:bodyPr>
          <a:lstStyle/>
          <a:p>
            <a:r>
              <a:rPr lang="en-US" dirty="0"/>
              <a:t>progress</a:t>
            </a:r>
          </a:p>
        </p:txBody>
      </p:sp>
      <p:sp>
        <p:nvSpPr>
          <p:cNvPr id="56" name="TextBox 55">
            <a:extLst>
              <a:ext uri="{FF2B5EF4-FFF2-40B4-BE49-F238E27FC236}">
                <a16:creationId xmlns:a16="http://schemas.microsoft.com/office/drawing/2014/main" id="{EF067138-BB6B-E6C6-CDD2-7689F4CCD719}"/>
              </a:ext>
            </a:extLst>
          </p:cNvPr>
          <p:cNvSpPr txBox="1"/>
          <p:nvPr/>
        </p:nvSpPr>
        <p:spPr>
          <a:xfrm>
            <a:off x="5646015" y="1329505"/>
            <a:ext cx="975342" cy="369332"/>
          </a:xfrm>
          <a:prstGeom prst="rect">
            <a:avLst/>
          </a:prstGeom>
          <a:solidFill>
            <a:schemeClr val="accent4">
              <a:lumMod val="20000"/>
              <a:lumOff val="80000"/>
            </a:schemeClr>
          </a:solidFill>
        </p:spPr>
        <p:txBody>
          <a:bodyPr wrap="square" rtlCol="0">
            <a:spAutoFit/>
          </a:bodyPr>
          <a:lstStyle/>
          <a:p>
            <a:r>
              <a:rPr lang="en-US" dirty="0"/>
              <a:t>improve</a:t>
            </a:r>
          </a:p>
        </p:txBody>
      </p:sp>
      <p:sp>
        <p:nvSpPr>
          <p:cNvPr id="57" name="TextBox 56">
            <a:extLst>
              <a:ext uri="{FF2B5EF4-FFF2-40B4-BE49-F238E27FC236}">
                <a16:creationId xmlns:a16="http://schemas.microsoft.com/office/drawing/2014/main" id="{74177874-4733-29B0-B6CE-57E73F5DE48D}"/>
              </a:ext>
            </a:extLst>
          </p:cNvPr>
          <p:cNvSpPr txBox="1"/>
          <p:nvPr/>
        </p:nvSpPr>
        <p:spPr>
          <a:xfrm rot="20909735">
            <a:off x="3676087" y="95185"/>
            <a:ext cx="432965" cy="369332"/>
          </a:xfrm>
          <a:prstGeom prst="rect">
            <a:avLst/>
          </a:prstGeom>
          <a:solidFill>
            <a:schemeClr val="accent4">
              <a:lumMod val="20000"/>
              <a:lumOff val="80000"/>
            </a:schemeClr>
          </a:solidFill>
        </p:spPr>
        <p:txBody>
          <a:bodyPr wrap="square" rtlCol="0">
            <a:spAutoFit/>
          </a:bodyPr>
          <a:lstStyle/>
          <a:p>
            <a:r>
              <a:rPr lang="en-US" dirty="0"/>
              <a:t>all</a:t>
            </a:r>
          </a:p>
        </p:txBody>
      </p:sp>
      <p:sp>
        <p:nvSpPr>
          <p:cNvPr id="58" name="TextBox 57">
            <a:extLst>
              <a:ext uri="{FF2B5EF4-FFF2-40B4-BE49-F238E27FC236}">
                <a16:creationId xmlns:a16="http://schemas.microsoft.com/office/drawing/2014/main" id="{24E3DACD-2727-C289-0836-C76D9B86A1B1}"/>
              </a:ext>
            </a:extLst>
          </p:cNvPr>
          <p:cNvSpPr txBox="1"/>
          <p:nvPr/>
        </p:nvSpPr>
        <p:spPr>
          <a:xfrm rot="20909735">
            <a:off x="5220285" y="2432231"/>
            <a:ext cx="853290" cy="369332"/>
          </a:xfrm>
          <a:prstGeom prst="rect">
            <a:avLst/>
          </a:prstGeom>
          <a:solidFill>
            <a:schemeClr val="accent4">
              <a:lumMod val="20000"/>
              <a:lumOff val="80000"/>
            </a:schemeClr>
          </a:solidFill>
        </p:spPr>
        <p:txBody>
          <a:bodyPr wrap="square" rtlCol="0">
            <a:spAutoFit/>
          </a:bodyPr>
          <a:lstStyle/>
          <a:p>
            <a:r>
              <a:rPr lang="en-US" dirty="0"/>
              <a:t>justice</a:t>
            </a:r>
          </a:p>
        </p:txBody>
      </p:sp>
      <p:sp>
        <p:nvSpPr>
          <p:cNvPr id="59" name="TextBox 58">
            <a:extLst>
              <a:ext uri="{FF2B5EF4-FFF2-40B4-BE49-F238E27FC236}">
                <a16:creationId xmlns:a16="http://schemas.microsoft.com/office/drawing/2014/main" id="{69444E8F-AD44-EF1E-466D-05E5AF6A57A4}"/>
              </a:ext>
            </a:extLst>
          </p:cNvPr>
          <p:cNvSpPr txBox="1"/>
          <p:nvPr/>
        </p:nvSpPr>
        <p:spPr>
          <a:xfrm rot="20724810">
            <a:off x="4640732" y="1194403"/>
            <a:ext cx="855411" cy="369332"/>
          </a:xfrm>
          <a:prstGeom prst="rect">
            <a:avLst/>
          </a:prstGeom>
          <a:solidFill>
            <a:schemeClr val="accent4">
              <a:lumMod val="20000"/>
              <a:lumOff val="80000"/>
            </a:schemeClr>
          </a:solidFill>
        </p:spPr>
        <p:txBody>
          <a:bodyPr wrap="square" rtlCol="0">
            <a:spAutoFit/>
          </a:bodyPr>
          <a:lstStyle/>
          <a:p>
            <a:r>
              <a:rPr lang="en-US" dirty="0"/>
              <a:t>health</a:t>
            </a:r>
          </a:p>
        </p:txBody>
      </p:sp>
      <p:sp>
        <p:nvSpPr>
          <p:cNvPr id="60" name="TextBox 59">
            <a:extLst>
              <a:ext uri="{FF2B5EF4-FFF2-40B4-BE49-F238E27FC236}">
                <a16:creationId xmlns:a16="http://schemas.microsoft.com/office/drawing/2014/main" id="{FFFB7601-356F-9C69-B2B7-DE51B9C5FD6C}"/>
              </a:ext>
            </a:extLst>
          </p:cNvPr>
          <p:cNvSpPr txBox="1"/>
          <p:nvPr/>
        </p:nvSpPr>
        <p:spPr>
          <a:xfrm>
            <a:off x="6391534" y="6373456"/>
            <a:ext cx="781041" cy="369332"/>
          </a:xfrm>
          <a:prstGeom prst="rect">
            <a:avLst/>
          </a:prstGeom>
          <a:solidFill>
            <a:schemeClr val="accent4">
              <a:lumMod val="20000"/>
              <a:lumOff val="80000"/>
            </a:schemeClr>
          </a:solidFill>
        </p:spPr>
        <p:txBody>
          <a:bodyPr wrap="square" rtlCol="0">
            <a:spAutoFit/>
          </a:bodyPr>
          <a:lstStyle/>
          <a:p>
            <a:r>
              <a:rPr lang="en-US" dirty="0"/>
              <a:t>public</a:t>
            </a:r>
          </a:p>
        </p:txBody>
      </p:sp>
      <p:sp>
        <p:nvSpPr>
          <p:cNvPr id="61" name="TextBox 60">
            <a:extLst>
              <a:ext uri="{FF2B5EF4-FFF2-40B4-BE49-F238E27FC236}">
                <a16:creationId xmlns:a16="http://schemas.microsoft.com/office/drawing/2014/main" id="{6FA3CC8F-CBF7-F685-FCB4-1987CF743C5E}"/>
              </a:ext>
            </a:extLst>
          </p:cNvPr>
          <p:cNvSpPr txBox="1"/>
          <p:nvPr/>
        </p:nvSpPr>
        <p:spPr>
          <a:xfrm rot="20909735">
            <a:off x="8084284" y="186704"/>
            <a:ext cx="891665" cy="369332"/>
          </a:xfrm>
          <a:prstGeom prst="rect">
            <a:avLst/>
          </a:prstGeom>
          <a:solidFill>
            <a:schemeClr val="accent4">
              <a:lumMod val="20000"/>
              <a:lumOff val="80000"/>
            </a:schemeClr>
          </a:solidFill>
        </p:spPr>
        <p:txBody>
          <a:bodyPr wrap="square" rtlCol="0">
            <a:spAutoFit/>
          </a:bodyPr>
          <a:lstStyle/>
          <a:p>
            <a:r>
              <a:rPr lang="en-US" dirty="0"/>
              <a:t>quality</a:t>
            </a:r>
          </a:p>
        </p:txBody>
      </p:sp>
      <p:sp>
        <p:nvSpPr>
          <p:cNvPr id="64" name="TextBox 63">
            <a:extLst>
              <a:ext uri="{FF2B5EF4-FFF2-40B4-BE49-F238E27FC236}">
                <a16:creationId xmlns:a16="http://schemas.microsoft.com/office/drawing/2014/main" id="{86580341-4633-5F9C-491D-986E213054B8}"/>
              </a:ext>
            </a:extLst>
          </p:cNvPr>
          <p:cNvSpPr txBox="1"/>
          <p:nvPr/>
        </p:nvSpPr>
        <p:spPr>
          <a:xfrm rot="21338207">
            <a:off x="7644837" y="5441358"/>
            <a:ext cx="1227874" cy="369332"/>
          </a:xfrm>
          <a:prstGeom prst="rect">
            <a:avLst/>
          </a:prstGeom>
          <a:solidFill>
            <a:schemeClr val="accent4">
              <a:lumMod val="20000"/>
              <a:lumOff val="80000"/>
            </a:schemeClr>
          </a:solidFill>
        </p:spPr>
        <p:txBody>
          <a:bodyPr wrap="square" rtlCol="0">
            <a:spAutoFit/>
          </a:bodyPr>
          <a:lstStyle/>
          <a:p>
            <a:r>
              <a:rPr lang="en-US" dirty="0"/>
              <a:t>protection</a:t>
            </a:r>
          </a:p>
        </p:txBody>
      </p:sp>
      <p:sp>
        <p:nvSpPr>
          <p:cNvPr id="65" name="TextBox 64">
            <a:extLst>
              <a:ext uri="{FF2B5EF4-FFF2-40B4-BE49-F238E27FC236}">
                <a16:creationId xmlns:a16="http://schemas.microsoft.com/office/drawing/2014/main" id="{5F4813D6-40C6-7E77-0A01-72C8906BB986}"/>
              </a:ext>
            </a:extLst>
          </p:cNvPr>
          <p:cNvSpPr txBox="1"/>
          <p:nvPr/>
        </p:nvSpPr>
        <p:spPr>
          <a:xfrm rot="735657">
            <a:off x="10894180" y="856044"/>
            <a:ext cx="1191134" cy="369332"/>
          </a:xfrm>
          <a:prstGeom prst="rect">
            <a:avLst/>
          </a:prstGeom>
          <a:solidFill>
            <a:schemeClr val="accent4">
              <a:lumMod val="20000"/>
              <a:lumOff val="80000"/>
            </a:schemeClr>
          </a:solidFill>
        </p:spPr>
        <p:txBody>
          <a:bodyPr wrap="square" rtlCol="0">
            <a:spAutoFit/>
          </a:bodyPr>
          <a:lstStyle/>
          <a:p>
            <a:r>
              <a:rPr lang="en-US" dirty="0"/>
              <a:t>resources</a:t>
            </a:r>
          </a:p>
        </p:txBody>
      </p:sp>
      <p:sp>
        <p:nvSpPr>
          <p:cNvPr id="66" name="TextBox 65">
            <a:extLst>
              <a:ext uri="{FF2B5EF4-FFF2-40B4-BE49-F238E27FC236}">
                <a16:creationId xmlns:a16="http://schemas.microsoft.com/office/drawing/2014/main" id="{CCBD502F-81E9-242F-75C3-E5ABA19FD058}"/>
              </a:ext>
            </a:extLst>
          </p:cNvPr>
          <p:cNvSpPr txBox="1"/>
          <p:nvPr/>
        </p:nvSpPr>
        <p:spPr>
          <a:xfrm rot="241058">
            <a:off x="10706629" y="5001166"/>
            <a:ext cx="717636" cy="369332"/>
          </a:xfrm>
          <a:prstGeom prst="rect">
            <a:avLst/>
          </a:prstGeom>
          <a:solidFill>
            <a:schemeClr val="accent4">
              <a:lumMod val="20000"/>
              <a:lumOff val="80000"/>
            </a:schemeClr>
          </a:solidFill>
        </p:spPr>
        <p:txBody>
          <a:bodyPr wrap="square" rtlCol="0">
            <a:spAutoFit/>
          </a:bodyPr>
          <a:lstStyle/>
          <a:p>
            <a:r>
              <a:rPr lang="en-US" dirty="0"/>
              <a:t>value</a:t>
            </a:r>
          </a:p>
        </p:txBody>
      </p:sp>
      <p:sp>
        <p:nvSpPr>
          <p:cNvPr id="67" name="TextBox 66">
            <a:extLst>
              <a:ext uri="{FF2B5EF4-FFF2-40B4-BE49-F238E27FC236}">
                <a16:creationId xmlns:a16="http://schemas.microsoft.com/office/drawing/2014/main" id="{F321136B-75F0-4EB1-A160-106C2772166A}"/>
              </a:ext>
            </a:extLst>
          </p:cNvPr>
          <p:cNvSpPr txBox="1"/>
          <p:nvPr/>
        </p:nvSpPr>
        <p:spPr>
          <a:xfrm>
            <a:off x="9283064" y="108779"/>
            <a:ext cx="994254" cy="369332"/>
          </a:xfrm>
          <a:prstGeom prst="rect">
            <a:avLst/>
          </a:prstGeom>
          <a:solidFill>
            <a:schemeClr val="accent4">
              <a:lumMod val="20000"/>
              <a:lumOff val="80000"/>
            </a:schemeClr>
          </a:solidFill>
        </p:spPr>
        <p:txBody>
          <a:bodyPr wrap="square" rtlCol="0">
            <a:spAutoFit/>
          </a:bodyPr>
          <a:lstStyle/>
          <a:p>
            <a:r>
              <a:rPr lang="en-US" dirty="0"/>
              <a:t>resilient</a:t>
            </a:r>
          </a:p>
        </p:txBody>
      </p:sp>
      <p:sp>
        <p:nvSpPr>
          <p:cNvPr id="68" name="TextBox 67">
            <a:extLst>
              <a:ext uri="{FF2B5EF4-FFF2-40B4-BE49-F238E27FC236}">
                <a16:creationId xmlns:a16="http://schemas.microsoft.com/office/drawing/2014/main" id="{9524E01F-D502-38E9-9719-C3AF40C461F7}"/>
              </a:ext>
            </a:extLst>
          </p:cNvPr>
          <p:cNvSpPr txBox="1"/>
          <p:nvPr/>
        </p:nvSpPr>
        <p:spPr>
          <a:xfrm>
            <a:off x="835545" y="1814958"/>
            <a:ext cx="952927" cy="369332"/>
          </a:xfrm>
          <a:prstGeom prst="rect">
            <a:avLst/>
          </a:prstGeom>
          <a:solidFill>
            <a:schemeClr val="accent4">
              <a:lumMod val="20000"/>
              <a:lumOff val="80000"/>
            </a:schemeClr>
          </a:solidFill>
        </p:spPr>
        <p:txBody>
          <a:bodyPr wrap="square" rtlCol="0">
            <a:spAutoFit/>
          </a:bodyPr>
          <a:lstStyle/>
          <a:p>
            <a:r>
              <a:rPr lang="en-US" dirty="0"/>
              <a:t>aquatic</a:t>
            </a:r>
          </a:p>
        </p:txBody>
      </p:sp>
      <p:sp>
        <p:nvSpPr>
          <p:cNvPr id="69" name="TextBox 68">
            <a:extLst>
              <a:ext uri="{FF2B5EF4-FFF2-40B4-BE49-F238E27FC236}">
                <a16:creationId xmlns:a16="http://schemas.microsoft.com/office/drawing/2014/main" id="{B8AE9B8C-36AE-5974-90DD-39684C55FEF4}"/>
              </a:ext>
            </a:extLst>
          </p:cNvPr>
          <p:cNvSpPr txBox="1"/>
          <p:nvPr/>
        </p:nvSpPr>
        <p:spPr>
          <a:xfrm>
            <a:off x="8277240" y="700588"/>
            <a:ext cx="1191134" cy="369332"/>
          </a:xfrm>
          <a:prstGeom prst="rect">
            <a:avLst/>
          </a:prstGeom>
          <a:solidFill>
            <a:schemeClr val="accent4">
              <a:lumMod val="20000"/>
              <a:lumOff val="80000"/>
            </a:schemeClr>
          </a:solidFill>
        </p:spPr>
        <p:txBody>
          <a:bodyPr wrap="square" rtlCol="0">
            <a:spAutoFit/>
          </a:bodyPr>
          <a:lstStyle/>
          <a:p>
            <a:r>
              <a:rPr lang="en-US" dirty="0"/>
              <a:t>recreation</a:t>
            </a:r>
          </a:p>
        </p:txBody>
      </p:sp>
      <p:sp>
        <p:nvSpPr>
          <p:cNvPr id="70" name="TextBox 69">
            <a:extLst>
              <a:ext uri="{FF2B5EF4-FFF2-40B4-BE49-F238E27FC236}">
                <a16:creationId xmlns:a16="http://schemas.microsoft.com/office/drawing/2014/main" id="{597B08BA-9BCD-6114-3A44-40742D2C4D6A}"/>
              </a:ext>
            </a:extLst>
          </p:cNvPr>
          <p:cNvSpPr txBox="1"/>
          <p:nvPr/>
        </p:nvSpPr>
        <p:spPr>
          <a:xfrm rot="20956551">
            <a:off x="3588572" y="3429766"/>
            <a:ext cx="1338516" cy="369332"/>
          </a:xfrm>
          <a:prstGeom prst="rect">
            <a:avLst/>
          </a:prstGeom>
          <a:solidFill>
            <a:schemeClr val="accent4">
              <a:lumMod val="20000"/>
              <a:lumOff val="80000"/>
            </a:schemeClr>
          </a:solidFill>
        </p:spPr>
        <p:txBody>
          <a:bodyPr wrap="square" rtlCol="0">
            <a:spAutoFit/>
          </a:bodyPr>
          <a:lstStyle/>
          <a:p>
            <a:r>
              <a:rPr lang="en-US" dirty="0"/>
              <a:t>connections</a:t>
            </a:r>
          </a:p>
        </p:txBody>
      </p:sp>
      <p:sp>
        <p:nvSpPr>
          <p:cNvPr id="71" name="TextBox 70">
            <a:extLst>
              <a:ext uri="{FF2B5EF4-FFF2-40B4-BE49-F238E27FC236}">
                <a16:creationId xmlns:a16="http://schemas.microsoft.com/office/drawing/2014/main" id="{7C7577D7-255B-5294-469B-43CCC9BA847D}"/>
              </a:ext>
            </a:extLst>
          </p:cNvPr>
          <p:cNvSpPr txBox="1"/>
          <p:nvPr/>
        </p:nvSpPr>
        <p:spPr>
          <a:xfrm rot="21212824">
            <a:off x="9678878" y="659298"/>
            <a:ext cx="1067890" cy="369332"/>
          </a:xfrm>
          <a:prstGeom prst="rect">
            <a:avLst/>
          </a:prstGeom>
          <a:solidFill>
            <a:schemeClr val="accent4">
              <a:lumMod val="20000"/>
              <a:lumOff val="80000"/>
            </a:schemeClr>
          </a:solidFill>
        </p:spPr>
        <p:txBody>
          <a:bodyPr wrap="square" rtlCol="0">
            <a:spAutoFit/>
          </a:bodyPr>
          <a:lstStyle/>
          <a:p>
            <a:r>
              <a:rPr lang="en-US" dirty="0"/>
              <a:t>resiliency</a:t>
            </a:r>
          </a:p>
        </p:txBody>
      </p:sp>
      <p:sp>
        <p:nvSpPr>
          <p:cNvPr id="72" name="TextBox 71">
            <a:extLst>
              <a:ext uri="{FF2B5EF4-FFF2-40B4-BE49-F238E27FC236}">
                <a16:creationId xmlns:a16="http://schemas.microsoft.com/office/drawing/2014/main" id="{552A6C66-ECC4-F405-20E1-E17233240452}"/>
              </a:ext>
            </a:extLst>
          </p:cNvPr>
          <p:cNvSpPr txBox="1"/>
          <p:nvPr/>
        </p:nvSpPr>
        <p:spPr>
          <a:xfrm rot="692855">
            <a:off x="807046" y="165768"/>
            <a:ext cx="1136833" cy="369332"/>
          </a:xfrm>
          <a:prstGeom prst="rect">
            <a:avLst/>
          </a:prstGeom>
          <a:solidFill>
            <a:schemeClr val="accent4">
              <a:lumMod val="20000"/>
              <a:lumOff val="80000"/>
            </a:schemeClr>
          </a:solidFill>
        </p:spPr>
        <p:txBody>
          <a:bodyPr wrap="square" rtlCol="0">
            <a:spAutoFit/>
          </a:bodyPr>
          <a:lstStyle/>
          <a:p>
            <a:r>
              <a:rPr lang="en-US" dirty="0"/>
              <a:t>adaptable</a:t>
            </a:r>
          </a:p>
        </p:txBody>
      </p:sp>
      <p:sp>
        <p:nvSpPr>
          <p:cNvPr id="73" name="TextBox 72">
            <a:extLst>
              <a:ext uri="{FF2B5EF4-FFF2-40B4-BE49-F238E27FC236}">
                <a16:creationId xmlns:a16="http://schemas.microsoft.com/office/drawing/2014/main" id="{31C66243-6A7C-7B69-EAB0-FE233DFD6DB8}"/>
              </a:ext>
            </a:extLst>
          </p:cNvPr>
          <p:cNvSpPr txBox="1"/>
          <p:nvPr/>
        </p:nvSpPr>
        <p:spPr>
          <a:xfrm rot="21429116">
            <a:off x="5299898" y="5970782"/>
            <a:ext cx="984734" cy="369332"/>
          </a:xfrm>
          <a:prstGeom prst="rect">
            <a:avLst/>
          </a:prstGeom>
          <a:solidFill>
            <a:schemeClr val="accent4">
              <a:lumMod val="20000"/>
              <a:lumOff val="80000"/>
            </a:schemeClr>
          </a:solidFill>
        </p:spPr>
        <p:txBody>
          <a:bodyPr wrap="square" rtlCol="0">
            <a:spAutoFit/>
          </a:bodyPr>
          <a:lstStyle/>
          <a:p>
            <a:r>
              <a:rPr lang="en-US" dirty="0"/>
              <a:t>protects</a:t>
            </a:r>
          </a:p>
        </p:txBody>
      </p:sp>
      <p:sp>
        <p:nvSpPr>
          <p:cNvPr id="74" name="TextBox 73">
            <a:extLst>
              <a:ext uri="{FF2B5EF4-FFF2-40B4-BE49-F238E27FC236}">
                <a16:creationId xmlns:a16="http://schemas.microsoft.com/office/drawing/2014/main" id="{813F18D4-143D-2C79-C2BF-80C0E59511BD}"/>
              </a:ext>
            </a:extLst>
          </p:cNvPr>
          <p:cNvSpPr txBox="1"/>
          <p:nvPr/>
        </p:nvSpPr>
        <p:spPr>
          <a:xfrm rot="21298583">
            <a:off x="7141472" y="773307"/>
            <a:ext cx="855411" cy="369332"/>
          </a:xfrm>
          <a:prstGeom prst="rect">
            <a:avLst/>
          </a:prstGeom>
          <a:solidFill>
            <a:schemeClr val="accent4">
              <a:lumMod val="20000"/>
              <a:lumOff val="80000"/>
            </a:schemeClr>
          </a:solidFill>
        </p:spPr>
        <p:txBody>
          <a:bodyPr wrap="square" rtlCol="0">
            <a:spAutoFit/>
          </a:bodyPr>
          <a:lstStyle/>
          <a:p>
            <a:r>
              <a:rPr lang="en-US" dirty="0"/>
              <a:t>human</a:t>
            </a:r>
          </a:p>
        </p:txBody>
      </p:sp>
      <p:sp>
        <p:nvSpPr>
          <p:cNvPr id="75" name="TextBox 74">
            <a:extLst>
              <a:ext uri="{FF2B5EF4-FFF2-40B4-BE49-F238E27FC236}">
                <a16:creationId xmlns:a16="http://schemas.microsoft.com/office/drawing/2014/main" id="{5189C7BA-FFDE-5418-AD4A-ACC183935595}"/>
              </a:ext>
            </a:extLst>
          </p:cNvPr>
          <p:cNvSpPr txBox="1"/>
          <p:nvPr/>
        </p:nvSpPr>
        <p:spPr>
          <a:xfrm rot="1279997">
            <a:off x="1658109" y="5176204"/>
            <a:ext cx="1390237" cy="369332"/>
          </a:xfrm>
          <a:prstGeom prst="rect">
            <a:avLst/>
          </a:prstGeom>
          <a:solidFill>
            <a:schemeClr val="accent4">
              <a:lumMod val="20000"/>
              <a:lumOff val="80000"/>
            </a:schemeClr>
          </a:solidFill>
        </p:spPr>
        <p:txBody>
          <a:bodyPr wrap="square" rtlCol="0">
            <a:spAutoFit/>
          </a:bodyPr>
          <a:lstStyle/>
          <a:p>
            <a:r>
              <a:rPr lang="en-US" dirty="0"/>
              <a:t>environment</a:t>
            </a:r>
          </a:p>
        </p:txBody>
      </p:sp>
      <p:sp>
        <p:nvSpPr>
          <p:cNvPr id="76" name="TextBox 75">
            <a:extLst>
              <a:ext uri="{FF2B5EF4-FFF2-40B4-BE49-F238E27FC236}">
                <a16:creationId xmlns:a16="http://schemas.microsoft.com/office/drawing/2014/main" id="{C5942858-C5D0-1CCF-DB11-3E991586C229}"/>
              </a:ext>
            </a:extLst>
          </p:cNvPr>
          <p:cNvSpPr txBox="1"/>
          <p:nvPr/>
        </p:nvSpPr>
        <p:spPr>
          <a:xfrm>
            <a:off x="590442" y="5213219"/>
            <a:ext cx="963064" cy="369332"/>
          </a:xfrm>
          <a:prstGeom prst="rect">
            <a:avLst/>
          </a:prstGeom>
          <a:solidFill>
            <a:schemeClr val="accent4">
              <a:lumMod val="20000"/>
              <a:lumOff val="80000"/>
            </a:schemeClr>
          </a:solidFill>
        </p:spPr>
        <p:txBody>
          <a:bodyPr wrap="square" rtlCol="0">
            <a:spAutoFit/>
          </a:bodyPr>
          <a:lstStyle/>
          <a:p>
            <a:r>
              <a:rPr lang="en-US" dirty="0"/>
              <a:t>evolving</a:t>
            </a:r>
          </a:p>
        </p:txBody>
      </p:sp>
      <p:sp>
        <p:nvSpPr>
          <p:cNvPr id="77" name="TextBox 76">
            <a:extLst>
              <a:ext uri="{FF2B5EF4-FFF2-40B4-BE49-F238E27FC236}">
                <a16:creationId xmlns:a16="http://schemas.microsoft.com/office/drawing/2014/main" id="{0875E8CB-6B93-22B0-44FC-923715455E10}"/>
              </a:ext>
            </a:extLst>
          </p:cNvPr>
          <p:cNvSpPr txBox="1"/>
          <p:nvPr/>
        </p:nvSpPr>
        <p:spPr>
          <a:xfrm rot="21096944">
            <a:off x="3254583" y="3054589"/>
            <a:ext cx="927321" cy="369332"/>
          </a:xfrm>
          <a:prstGeom prst="rect">
            <a:avLst/>
          </a:prstGeom>
          <a:solidFill>
            <a:schemeClr val="accent4">
              <a:lumMod val="20000"/>
              <a:lumOff val="80000"/>
            </a:schemeClr>
          </a:solidFill>
        </p:spPr>
        <p:txBody>
          <a:bodyPr wrap="square" rtlCol="0">
            <a:spAutoFit/>
          </a:bodyPr>
          <a:lstStyle/>
          <a:p>
            <a:r>
              <a:rPr lang="en-US" dirty="0"/>
              <a:t>cleaner</a:t>
            </a:r>
          </a:p>
        </p:txBody>
      </p:sp>
      <p:sp>
        <p:nvSpPr>
          <p:cNvPr id="78" name="TextBox 77">
            <a:extLst>
              <a:ext uri="{FF2B5EF4-FFF2-40B4-BE49-F238E27FC236}">
                <a16:creationId xmlns:a16="http://schemas.microsoft.com/office/drawing/2014/main" id="{4056FE05-7A69-1519-6F40-42176984C2C0}"/>
              </a:ext>
            </a:extLst>
          </p:cNvPr>
          <p:cNvSpPr txBox="1"/>
          <p:nvPr/>
        </p:nvSpPr>
        <p:spPr>
          <a:xfrm>
            <a:off x="915532" y="2335808"/>
            <a:ext cx="919860" cy="369332"/>
          </a:xfrm>
          <a:prstGeom prst="rect">
            <a:avLst/>
          </a:prstGeom>
          <a:solidFill>
            <a:schemeClr val="accent4">
              <a:lumMod val="20000"/>
              <a:lumOff val="80000"/>
            </a:schemeClr>
          </a:solidFill>
        </p:spPr>
        <p:txBody>
          <a:bodyPr wrap="square" rtlCol="0">
            <a:spAutoFit/>
          </a:bodyPr>
          <a:lstStyle/>
          <a:p>
            <a:r>
              <a:rPr lang="en-US" dirty="0"/>
              <a:t>[blank]</a:t>
            </a:r>
          </a:p>
        </p:txBody>
      </p:sp>
      <p:sp>
        <p:nvSpPr>
          <p:cNvPr id="79" name="TextBox 78">
            <a:extLst>
              <a:ext uri="{FF2B5EF4-FFF2-40B4-BE49-F238E27FC236}">
                <a16:creationId xmlns:a16="http://schemas.microsoft.com/office/drawing/2014/main" id="{04F1EFED-2664-D6FD-FA4E-1ADC62ED0CD3}"/>
              </a:ext>
            </a:extLst>
          </p:cNvPr>
          <p:cNvSpPr txBox="1"/>
          <p:nvPr/>
        </p:nvSpPr>
        <p:spPr>
          <a:xfrm rot="20909735">
            <a:off x="7146006" y="3443285"/>
            <a:ext cx="700973" cy="369332"/>
          </a:xfrm>
          <a:prstGeom prst="rect">
            <a:avLst/>
          </a:prstGeom>
          <a:solidFill>
            <a:schemeClr val="accent4">
              <a:lumMod val="20000"/>
              <a:lumOff val="80000"/>
            </a:schemeClr>
          </a:solidFill>
        </p:spPr>
        <p:txBody>
          <a:bodyPr wrap="square" rtlCol="0">
            <a:spAutoFit/>
          </a:bodyPr>
          <a:lstStyle/>
          <a:p>
            <a:r>
              <a:rPr lang="en-US" dirty="0"/>
              <a:t>living</a:t>
            </a:r>
          </a:p>
        </p:txBody>
      </p:sp>
      <p:sp>
        <p:nvSpPr>
          <p:cNvPr id="80" name="TextBox 79">
            <a:extLst>
              <a:ext uri="{FF2B5EF4-FFF2-40B4-BE49-F238E27FC236}">
                <a16:creationId xmlns:a16="http://schemas.microsoft.com/office/drawing/2014/main" id="{E57BCDEA-D89A-381F-7425-66535F2C04B3}"/>
              </a:ext>
            </a:extLst>
          </p:cNvPr>
          <p:cNvSpPr txBox="1"/>
          <p:nvPr/>
        </p:nvSpPr>
        <p:spPr>
          <a:xfrm rot="21134735">
            <a:off x="8343972" y="5811660"/>
            <a:ext cx="1184936" cy="369332"/>
          </a:xfrm>
          <a:prstGeom prst="rect">
            <a:avLst/>
          </a:prstGeom>
          <a:solidFill>
            <a:schemeClr val="accent4">
              <a:lumMod val="20000"/>
              <a:lumOff val="80000"/>
            </a:schemeClr>
          </a:solidFill>
        </p:spPr>
        <p:txBody>
          <a:bodyPr wrap="square" rtlCol="0">
            <a:spAutoFit/>
          </a:bodyPr>
          <a:lstStyle/>
          <a:p>
            <a:r>
              <a:rPr lang="en-US" dirty="0"/>
              <a:t>pollutants</a:t>
            </a:r>
          </a:p>
        </p:txBody>
      </p:sp>
      <p:sp>
        <p:nvSpPr>
          <p:cNvPr id="81" name="TextBox 80">
            <a:extLst>
              <a:ext uri="{FF2B5EF4-FFF2-40B4-BE49-F238E27FC236}">
                <a16:creationId xmlns:a16="http://schemas.microsoft.com/office/drawing/2014/main" id="{44FDA9A1-6033-1F4E-6E80-93A109472F15}"/>
              </a:ext>
            </a:extLst>
          </p:cNvPr>
          <p:cNvSpPr txBox="1"/>
          <p:nvPr/>
        </p:nvSpPr>
        <p:spPr>
          <a:xfrm rot="408424">
            <a:off x="6855831" y="4928722"/>
            <a:ext cx="1271103" cy="369332"/>
          </a:xfrm>
          <a:prstGeom prst="rect">
            <a:avLst/>
          </a:prstGeom>
          <a:solidFill>
            <a:schemeClr val="accent4">
              <a:lumMod val="20000"/>
              <a:lumOff val="80000"/>
            </a:schemeClr>
          </a:solidFill>
        </p:spPr>
        <p:txBody>
          <a:bodyPr wrap="square" rtlCol="0">
            <a:spAutoFit/>
          </a:bodyPr>
          <a:lstStyle/>
          <a:p>
            <a:r>
              <a:rPr lang="en-US" dirty="0"/>
              <a:t>population</a:t>
            </a:r>
          </a:p>
        </p:txBody>
      </p:sp>
      <p:sp>
        <p:nvSpPr>
          <p:cNvPr id="82" name="TextBox 81">
            <a:extLst>
              <a:ext uri="{FF2B5EF4-FFF2-40B4-BE49-F238E27FC236}">
                <a16:creationId xmlns:a16="http://schemas.microsoft.com/office/drawing/2014/main" id="{F558224C-009E-6F47-AA1A-1780BCFF87E0}"/>
              </a:ext>
            </a:extLst>
          </p:cNvPr>
          <p:cNvSpPr txBox="1"/>
          <p:nvPr/>
        </p:nvSpPr>
        <p:spPr>
          <a:xfrm rot="686213">
            <a:off x="6194341" y="2401387"/>
            <a:ext cx="1351886" cy="369332"/>
          </a:xfrm>
          <a:prstGeom prst="rect">
            <a:avLst/>
          </a:prstGeom>
          <a:solidFill>
            <a:schemeClr val="accent4">
              <a:lumMod val="20000"/>
              <a:lumOff val="80000"/>
            </a:schemeClr>
          </a:solidFill>
        </p:spPr>
        <p:txBody>
          <a:bodyPr wrap="square" rtlCol="0">
            <a:spAutoFit/>
          </a:bodyPr>
          <a:lstStyle/>
          <a:p>
            <a:r>
              <a:rPr lang="en-US" dirty="0"/>
              <a:t>information</a:t>
            </a:r>
          </a:p>
        </p:txBody>
      </p:sp>
      <p:sp>
        <p:nvSpPr>
          <p:cNvPr id="83" name="TextBox 82">
            <a:extLst>
              <a:ext uri="{FF2B5EF4-FFF2-40B4-BE49-F238E27FC236}">
                <a16:creationId xmlns:a16="http://schemas.microsoft.com/office/drawing/2014/main" id="{3BF6CD0E-D4CE-1C5E-34D7-90F5F09CECA4}"/>
              </a:ext>
            </a:extLst>
          </p:cNvPr>
          <p:cNvSpPr txBox="1"/>
          <p:nvPr/>
        </p:nvSpPr>
        <p:spPr>
          <a:xfrm rot="956899">
            <a:off x="5023154" y="5148765"/>
            <a:ext cx="1450274" cy="369332"/>
          </a:xfrm>
          <a:prstGeom prst="rect">
            <a:avLst/>
          </a:prstGeom>
          <a:solidFill>
            <a:schemeClr val="accent4">
              <a:lumMod val="20000"/>
              <a:lumOff val="80000"/>
            </a:schemeClr>
          </a:solidFill>
        </p:spPr>
        <p:txBody>
          <a:bodyPr wrap="square" rtlCol="0">
            <a:spAutoFit/>
          </a:bodyPr>
          <a:lstStyle/>
          <a:p>
            <a:r>
              <a:rPr lang="en-US" dirty="0"/>
              <a:t>participation</a:t>
            </a:r>
          </a:p>
        </p:txBody>
      </p:sp>
      <p:sp>
        <p:nvSpPr>
          <p:cNvPr id="84" name="TextBox 83">
            <a:extLst>
              <a:ext uri="{FF2B5EF4-FFF2-40B4-BE49-F238E27FC236}">
                <a16:creationId xmlns:a16="http://schemas.microsoft.com/office/drawing/2014/main" id="{DC517735-7468-E237-F15B-003AFFA3E69F}"/>
              </a:ext>
            </a:extLst>
          </p:cNvPr>
          <p:cNvSpPr txBox="1"/>
          <p:nvPr/>
        </p:nvSpPr>
        <p:spPr>
          <a:xfrm rot="408424">
            <a:off x="3643692" y="4891430"/>
            <a:ext cx="1122603" cy="369332"/>
          </a:xfrm>
          <a:prstGeom prst="rect">
            <a:avLst/>
          </a:prstGeom>
          <a:solidFill>
            <a:schemeClr val="accent4">
              <a:lumMod val="20000"/>
              <a:lumOff val="80000"/>
            </a:schemeClr>
          </a:solidFill>
        </p:spPr>
        <p:txBody>
          <a:bodyPr wrap="square" rtlCol="0">
            <a:spAutoFit/>
          </a:bodyPr>
          <a:lstStyle/>
          <a:p>
            <a:r>
              <a:rPr lang="en-US" dirty="0"/>
              <a:t>education</a:t>
            </a:r>
          </a:p>
        </p:txBody>
      </p:sp>
      <p:sp>
        <p:nvSpPr>
          <p:cNvPr id="85" name="TextBox 84">
            <a:extLst>
              <a:ext uri="{FF2B5EF4-FFF2-40B4-BE49-F238E27FC236}">
                <a16:creationId xmlns:a16="http://schemas.microsoft.com/office/drawing/2014/main" id="{5385AFED-04BC-CCE3-1E52-FD693A6A4299}"/>
              </a:ext>
            </a:extLst>
          </p:cNvPr>
          <p:cNvSpPr txBox="1"/>
          <p:nvPr/>
        </p:nvSpPr>
        <p:spPr>
          <a:xfrm rot="408424">
            <a:off x="5367735" y="190191"/>
            <a:ext cx="1271103" cy="369332"/>
          </a:xfrm>
          <a:prstGeom prst="rect">
            <a:avLst/>
          </a:prstGeom>
          <a:solidFill>
            <a:schemeClr val="accent4">
              <a:lumMod val="20000"/>
              <a:lumOff val="80000"/>
            </a:schemeClr>
          </a:solidFill>
        </p:spPr>
        <p:txBody>
          <a:bodyPr wrap="square" rtlCol="0">
            <a:spAutoFit/>
          </a:bodyPr>
          <a:lstStyle/>
          <a:p>
            <a:r>
              <a:rPr lang="en-US" dirty="0"/>
              <a:t>governance</a:t>
            </a:r>
          </a:p>
        </p:txBody>
      </p:sp>
      <p:sp>
        <p:nvSpPr>
          <p:cNvPr id="86" name="TextBox 85">
            <a:extLst>
              <a:ext uri="{FF2B5EF4-FFF2-40B4-BE49-F238E27FC236}">
                <a16:creationId xmlns:a16="http://schemas.microsoft.com/office/drawing/2014/main" id="{D2DCF8D8-4F80-DBBC-B701-470545CC541D}"/>
              </a:ext>
            </a:extLst>
          </p:cNvPr>
          <p:cNvSpPr txBox="1"/>
          <p:nvPr/>
        </p:nvSpPr>
        <p:spPr>
          <a:xfrm rot="408424">
            <a:off x="1313117" y="5690899"/>
            <a:ext cx="847331" cy="369332"/>
          </a:xfrm>
          <a:prstGeom prst="rect">
            <a:avLst/>
          </a:prstGeom>
          <a:solidFill>
            <a:schemeClr val="accent4">
              <a:lumMod val="20000"/>
              <a:lumOff val="80000"/>
            </a:schemeClr>
          </a:solidFill>
        </p:spPr>
        <p:txBody>
          <a:bodyPr wrap="square" rtlCol="0">
            <a:spAutoFit/>
          </a:bodyPr>
          <a:lstStyle/>
          <a:p>
            <a:r>
              <a:rPr lang="en-US" dirty="0"/>
              <a:t>efforts</a:t>
            </a:r>
          </a:p>
        </p:txBody>
      </p:sp>
      <p:sp>
        <p:nvSpPr>
          <p:cNvPr id="87" name="TextBox 86">
            <a:extLst>
              <a:ext uri="{FF2B5EF4-FFF2-40B4-BE49-F238E27FC236}">
                <a16:creationId xmlns:a16="http://schemas.microsoft.com/office/drawing/2014/main" id="{66E27BB1-FDDC-D7BA-CFA1-E680ED084972}"/>
              </a:ext>
            </a:extLst>
          </p:cNvPr>
          <p:cNvSpPr txBox="1"/>
          <p:nvPr/>
        </p:nvSpPr>
        <p:spPr>
          <a:xfrm rot="21038274">
            <a:off x="2575557" y="2703968"/>
            <a:ext cx="947841" cy="369332"/>
          </a:xfrm>
          <a:prstGeom prst="rect">
            <a:avLst/>
          </a:prstGeom>
          <a:solidFill>
            <a:schemeClr val="accent4">
              <a:lumMod val="20000"/>
              <a:lumOff val="80000"/>
            </a:schemeClr>
          </a:solidFill>
        </p:spPr>
        <p:txBody>
          <a:bodyPr wrap="square" rtlCol="0">
            <a:spAutoFit/>
          </a:bodyPr>
          <a:lstStyle/>
          <a:p>
            <a:r>
              <a:rPr lang="en-US" dirty="0"/>
              <a:t>citizens</a:t>
            </a:r>
          </a:p>
        </p:txBody>
      </p:sp>
      <p:sp>
        <p:nvSpPr>
          <p:cNvPr id="88" name="TextBox 87">
            <a:extLst>
              <a:ext uri="{FF2B5EF4-FFF2-40B4-BE49-F238E27FC236}">
                <a16:creationId xmlns:a16="http://schemas.microsoft.com/office/drawing/2014/main" id="{0BF64874-78AB-55E5-43A0-7667EE06E094}"/>
              </a:ext>
            </a:extLst>
          </p:cNvPr>
          <p:cNvSpPr txBox="1"/>
          <p:nvPr/>
        </p:nvSpPr>
        <p:spPr>
          <a:xfrm rot="495538">
            <a:off x="9067046" y="6281357"/>
            <a:ext cx="727261" cy="369332"/>
          </a:xfrm>
          <a:prstGeom prst="rect">
            <a:avLst/>
          </a:prstGeom>
          <a:solidFill>
            <a:schemeClr val="accent4">
              <a:lumMod val="20000"/>
              <a:lumOff val="80000"/>
            </a:schemeClr>
          </a:solidFill>
        </p:spPr>
        <p:txBody>
          <a:bodyPr wrap="square" rtlCol="0">
            <a:spAutoFit/>
          </a:bodyPr>
          <a:lstStyle/>
          <a:p>
            <a:r>
              <a:rPr lang="en-US" dirty="0"/>
              <a:t>work</a:t>
            </a:r>
          </a:p>
        </p:txBody>
      </p:sp>
      <p:sp>
        <p:nvSpPr>
          <p:cNvPr id="89" name="TextBox 88">
            <a:extLst>
              <a:ext uri="{FF2B5EF4-FFF2-40B4-BE49-F238E27FC236}">
                <a16:creationId xmlns:a16="http://schemas.microsoft.com/office/drawing/2014/main" id="{D0610451-94FA-B842-E300-D12EB15C1F47}"/>
              </a:ext>
            </a:extLst>
          </p:cNvPr>
          <p:cNvSpPr txBox="1"/>
          <p:nvPr/>
        </p:nvSpPr>
        <p:spPr>
          <a:xfrm>
            <a:off x="8427775" y="4269601"/>
            <a:ext cx="900085" cy="369332"/>
          </a:xfrm>
          <a:prstGeom prst="rect">
            <a:avLst/>
          </a:prstGeom>
          <a:solidFill>
            <a:schemeClr val="accent4">
              <a:lumMod val="20000"/>
              <a:lumOff val="80000"/>
            </a:schemeClr>
          </a:solidFill>
        </p:spPr>
        <p:txBody>
          <a:bodyPr wrap="square" rtlCol="0">
            <a:spAutoFit/>
          </a:bodyPr>
          <a:lstStyle/>
          <a:p>
            <a:r>
              <a:rPr lang="en-US" dirty="0"/>
              <a:t>toward</a:t>
            </a:r>
          </a:p>
        </p:txBody>
      </p:sp>
      <p:sp>
        <p:nvSpPr>
          <p:cNvPr id="90" name="TextBox 89">
            <a:extLst>
              <a:ext uri="{FF2B5EF4-FFF2-40B4-BE49-F238E27FC236}">
                <a16:creationId xmlns:a16="http://schemas.microsoft.com/office/drawing/2014/main" id="{A60B0131-C806-9A3C-E0AC-E4B21663982E}"/>
              </a:ext>
            </a:extLst>
          </p:cNvPr>
          <p:cNvSpPr txBox="1"/>
          <p:nvPr/>
        </p:nvSpPr>
        <p:spPr>
          <a:xfrm rot="1091008">
            <a:off x="9829559" y="2406516"/>
            <a:ext cx="900085" cy="369332"/>
          </a:xfrm>
          <a:prstGeom prst="rect">
            <a:avLst/>
          </a:prstGeom>
          <a:solidFill>
            <a:schemeClr val="accent4">
              <a:lumMod val="20000"/>
              <a:lumOff val="80000"/>
            </a:schemeClr>
          </a:solidFill>
        </p:spPr>
        <p:txBody>
          <a:bodyPr wrap="square" rtlCol="0">
            <a:spAutoFit/>
          </a:bodyPr>
          <a:lstStyle/>
          <a:p>
            <a:r>
              <a:rPr lang="en-US" dirty="0"/>
              <a:t>system</a:t>
            </a:r>
          </a:p>
        </p:txBody>
      </p:sp>
      <p:sp>
        <p:nvSpPr>
          <p:cNvPr id="91" name="TextBox 90">
            <a:extLst>
              <a:ext uri="{FF2B5EF4-FFF2-40B4-BE49-F238E27FC236}">
                <a16:creationId xmlns:a16="http://schemas.microsoft.com/office/drawing/2014/main" id="{FF886EAD-5FDB-747E-2F58-C0066436B009}"/>
              </a:ext>
            </a:extLst>
          </p:cNvPr>
          <p:cNvSpPr txBox="1"/>
          <p:nvPr/>
        </p:nvSpPr>
        <p:spPr>
          <a:xfrm rot="20417909">
            <a:off x="3371510" y="4237170"/>
            <a:ext cx="897318" cy="369332"/>
          </a:xfrm>
          <a:prstGeom prst="rect">
            <a:avLst/>
          </a:prstGeom>
          <a:solidFill>
            <a:schemeClr val="accent4">
              <a:lumMod val="20000"/>
              <a:lumOff val="80000"/>
            </a:schemeClr>
          </a:solidFill>
        </p:spPr>
        <p:txBody>
          <a:bodyPr wrap="square" rtlCol="0">
            <a:spAutoFit/>
          </a:bodyPr>
          <a:lstStyle/>
          <a:p>
            <a:r>
              <a:rPr lang="en-US" dirty="0"/>
              <a:t>diverse</a:t>
            </a:r>
          </a:p>
        </p:txBody>
      </p:sp>
      <p:sp>
        <p:nvSpPr>
          <p:cNvPr id="92" name="TextBox 91">
            <a:extLst>
              <a:ext uri="{FF2B5EF4-FFF2-40B4-BE49-F238E27FC236}">
                <a16:creationId xmlns:a16="http://schemas.microsoft.com/office/drawing/2014/main" id="{E7CEAE7A-E6F0-A271-A2DE-50FF37E3581A}"/>
              </a:ext>
            </a:extLst>
          </p:cNvPr>
          <p:cNvSpPr txBox="1"/>
          <p:nvPr/>
        </p:nvSpPr>
        <p:spPr>
          <a:xfrm rot="20689843">
            <a:off x="6847761" y="169249"/>
            <a:ext cx="984342" cy="369332"/>
          </a:xfrm>
          <a:prstGeom prst="rect">
            <a:avLst/>
          </a:prstGeom>
          <a:solidFill>
            <a:schemeClr val="accent4">
              <a:lumMod val="20000"/>
              <a:lumOff val="80000"/>
            </a:schemeClr>
          </a:solidFill>
        </p:spPr>
        <p:txBody>
          <a:bodyPr wrap="square" rtlCol="0">
            <a:spAutoFit/>
          </a:bodyPr>
          <a:lstStyle/>
          <a:p>
            <a:r>
              <a:rPr lang="en-US" dirty="0"/>
              <a:t>healthy</a:t>
            </a:r>
          </a:p>
        </p:txBody>
      </p:sp>
      <p:sp>
        <p:nvSpPr>
          <p:cNvPr id="93" name="TextBox 92">
            <a:extLst>
              <a:ext uri="{FF2B5EF4-FFF2-40B4-BE49-F238E27FC236}">
                <a16:creationId xmlns:a16="http://schemas.microsoft.com/office/drawing/2014/main" id="{C59084CE-C8D5-474D-7C8A-84E2DE7DF433}"/>
              </a:ext>
            </a:extLst>
          </p:cNvPr>
          <p:cNvSpPr txBox="1"/>
          <p:nvPr/>
        </p:nvSpPr>
        <p:spPr>
          <a:xfrm rot="692968">
            <a:off x="8614588" y="3754345"/>
            <a:ext cx="982211" cy="369332"/>
          </a:xfrm>
          <a:prstGeom prst="rect">
            <a:avLst/>
          </a:prstGeom>
          <a:solidFill>
            <a:schemeClr val="accent4">
              <a:lumMod val="20000"/>
              <a:lumOff val="80000"/>
            </a:schemeClr>
          </a:solidFill>
        </p:spPr>
        <p:txBody>
          <a:bodyPr wrap="square" rtlCol="0">
            <a:spAutoFit/>
          </a:bodyPr>
          <a:lstStyle/>
          <a:p>
            <a:r>
              <a:rPr lang="en-US" dirty="0"/>
              <a:t>streams</a:t>
            </a:r>
          </a:p>
        </p:txBody>
      </p:sp>
      <p:sp>
        <p:nvSpPr>
          <p:cNvPr id="94" name="TextBox 93">
            <a:extLst>
              <a:ext uri="{FF2B5EF4-FFF2-40B4-BE49-F238E27FC236}">
                <a16:creationId xmlns:a16="http://schemas.microsoft.com/office/drawing/2014/main" id="{E5086ADB-F2CF-9FE7-D03E-F53AC5BB6ED3}"/>
              </a:ext>
            </a:extLst>
          </p:cNvPr>
          <p:cNvSpPr txBox="1"/>
          <p:nvPr/>
        </p:nvSpPr>
        <p:spPr>
          <a:xfrm rot="692968">
            <a:off x="10920750" y="2239490"/>
            <a:ext cx="734055" cy="378074"/>
          </a:xfrm>
          <a:prstGeom prst="rect">
            <a:avLst/>
          </a:prstGeom>
          <a:solidFill>
            <a:schemeClr val="accent4">
              <a:lumMod val="20000"/>
              <a:lumOff val="80000"/>
            </a:schemeClr>
          </a:solidFill>
        </p:spPr>
        <p:txBody>
          <a:bodyPr wrap="square" rtlCol="0">
            <a:spAutoFit/>
          </a:bodyPr>
          <a:lstStyle/>
          <a:p>
            <a:r>
              <a:rPr lang="en-US" dirty="0"/>
              <a:t>rivers</a:t>
            </a:r>
          </a:p>
        </p:txBody>
      </p:sp>
      <p:sp>
        <p:nvSpPr>
          <p:cNvPr id="62" name="TextBox 61">
            <a:extLst>
              <a:ext uri="{FF2B5EF4-FFF2-40B4-BE49-F238E27FC236}">
                <a16:creationId xmlns:a16="http://schemas.microsoft.com/office/drawing/2014/main" id="{7F45CF42-0152-1958-64CA-3DF2A7951FD3}"/>
              </a:ext>
            </a:extLst>
          </p:cNvPr>
          <p:cNvSpPr txBox="1"/>
          <p:nvPr/>
        </p:nvSpPr>
        <p:spPr>
          <a:xfrm rot="1029867">
            <a:off x="7682199" y="2206762"/>
            <a:ext cx="627262" cy="369332"/>
          </a:xfrm>
          <a:prstGeom prst="rect">
            <a:avLst/>
          </a:prstGeom>
          <a:solidFill>
            <a:schemeClr val="accent4">
              <a:lumMod val="20000"/>
              <a:lumOff val="80000"/>
            </a:schemeClr>
          </a:solidFill>
        </p:spPr>
        <p:txBody>
          <a:bodyPr wrap="square" rtlCol="0">
            <a:spAutoFit/>
          </a:bodyPr>
          <a:lstStyle/>
          <a:p>
            <a:r>
              <a:rPr lang="en-US" dirty="0"/>
              <a:t>local</a:t>
            </a:r>
          </a:p>
        </p:txBody>
      </p:sp>
      <p:sp>
        <p:nvSpPr>
          <p:cNvPr id="63" name="TextBox 62">
            <a:extLst>
              <a:ext uri="{FF2B5EF4-FFF2-40B4-BE49-F238E27FC236}">
                <a16:creationId xmlns:a16="http://schemas.microsoft.com/office/drawing/2014/main" id="{56B31005-E67A-8BCB-D941-D8714BD5FCE9}"/>
              </a:ext>
            </a:extLst>
          </p:cNvPr>
          <p:cNvSpPr txBox="1"/>
          <p:nvPr/>
        </p:nvSpPr>
        <p:spPr>
          <a:xfrm>
            <a:off x="2135003" y="1151132"/>
            <a:ext cx="1605594" cy="369332"/>
          </a:xfrm>
          <a:prstGeom prst="rect">
            <a:avLst/>
          </a:prstGeom>
          <a:solidFill>
            <a:schemeClr val="accent4">
              <a:lumMod val="20000"/>
              <a:lumOff val="80000"/>
            </a:schemeClr>
          </a:solidFill>
        </p:spPr>
        <p:txBody>
          <a:bodyPr wrap="square" rtlCol="0">
            <a:spAutoFit/>
          </a:bodyPr>
          <a:lstStyle/>
          <a:p>
            <a:r>
              <a:rPr lang="en-US" dirty="0"/>
              <a:t>accountability</a:t>
            </a:r>
          </a:p>
        </p:txBody>
      </p:sp>
      <p:sp>
        <p:nvSpPr>
          <p:cNvPr id="95" name="TextBox 94">
            <a:extLst>
              <a:ext uri="{FF2B5EF4-FFF2-40B4-BE49-F238E27FC236}">
                <a16:creationId xmlns:a16="http://schemas.microsoft.com/office/drawing/2014/main" id="{CAA06A04-4EDB-8753-589C-F5D419CC0B5B}"/>
              </a:ext>
            </a:extLst>
          </p:cNvPr>
          <p:cNvSpPr txBox="1"/>
          <p:nvPr/>
        </p:nvSpPr>
        <p:spPr>
          <a:xfrm rot="20973086">
            <a:off x="5867092" y="770655"/>
            <a:ext cx="855411" cy="369332"/>
          </a:xfrm>
          <a:prstGeom prst="rect">
            <a:avLst/>
          </a:prstGeom>
          <a:solidFill>
            <a:schemeClr val="accent4">
              <a:lumMod val="20000"/>
              <a:lumOff val="80000"/>
            </a:schemeClr>
          </a:solidFill>
        </p:spPr>
        <p:txBody>
          <a:bodyPr wrap="square" rtlCol="0">
            <a:spAutoFit/>
          </a:bodyPr>
          <a:lstStyle/>
          <a:p>
            <a:r>
              <a:rPr lang="en-US" dirty="0"/>
              <a:t>holistic</a:t>
            </a:r>
          </a:p>
        </p:txBody>
      </p:sp>
      <p:sp>
        <p:nvSpPr>
          <p:cNvPr id="96" name="TextBox 95">
            <a:extLst>
              <a:ext uri="{FF2B5EF4-FFF2-40B4-BE49-F238E27FC236}">
                <a16:creationId xmlns:a16="http://schemas.microsoft.com/office/drawing/2014/main" id="{899F2C54-9394-DD72-2705-73F112E7B3BD}"/>
              </a:ext>
            </a:extLst>
          </p:cNvPr>
          <p:cNvSpPr txBox="1"/>
          <p:nvPr/>
        </p:nvSpPr>
        <p:spPr>
          <a:xfrm rot="21302241">
            <a:off x="9596464" y="3449446"/>
            <a:ext cx="898469" cy="369332"/>
          </a:xfrm>
          <a:prstGeom prst="rect">
            <a:avLst/>
          </a:prstGeom>
          <a:solidFill>
            <a:schemeClr val="accent4">
              <a:lumMod val="20000"/>
              <a:lumOff val="80000"/>
            </a:schemeClr>
          </a:solidFill>
        </p:spPr>
        <p:txBody>
          <a:bodyPr wrap="square" rtlCol="0">
            <a:spAutoFit/>
          </a:bodyPr>
          <a:lstStyle/>
          <a:p>
            <a:r>
              <a:rPr lang="en-US" dirty="0"/>
              <a:t>shallow</a:t>
            </a:r>
          </a:p>
        </p:txBody>
      </p:sp>
      <p:sp>
        <p:nvSpPr>
          <p:cNvPr id="97" name="TextBox 96">
            <a:extLst>
              <a:ext uri="{FF2B5EF4-FFF2-40B4-BE49-F238E27FC236}">
                <a16:creationId xmlns:a16="http://schemas.microsoft.com/office/drawing/2014/main" id="{1DD04984-DF78-2A51-FC0C-9D60CA39F322}"/>
              </a:ext>
            </a:extLst>
          </p:cNvPr>
          <p:cNvSpPr txBox="1"/>
          <p:nvPr/>
        </p:nvSpPr>
        <p:spPr>
          <a:xfrm>
            <a:off x="1918297" y="1686925"/>
            <a:ext cx="1064516" cy="369332"/>
          </a:xfrm>
          <a:prstGeom prst="rect">
            <a:avLst/>
          </a:prstGeom>
          <a:solidFill>
            <a:schemeClr val="accent4">
              <a:lumMod val="20000"/>
              <a:lumOff val="80000"/>
            </a:schemeClr>
          </a:solidFill>
        </p:spPr>
        <p:txBody>
          <a:bodyPr wrap="square" rtlCol="0">
            <a:spAutoFit/>
          </a:bodyPr>
          <a:lstStyle/>
          <a:p>
            <a:r>
              <a:rPr lang="en-US" dirty="0"/>
              <a:t>approach</a:t>
            </a:r>
          </a:p>
        </p:txBody>
      </p:sp>
      <p:sp>
        <p:nvSpPr>
          <p:cNvPr id="98" name="TextBox 97">
            <a:extLst>
              <a:ext uri="{FF2B5EF4-FFF2-40B4-BE49-F238E27FC236}">
                <a16:creationId xmlns:a16="http://schemas.microsoft.com/office/drawing/2014/main" id="{12FB339D-9EA5-737F-0E65-D983C2E9DEAE}"/>
              </a:ext>
            </a:extLst>
          </p:cNvPr>
          <p:cNvSpPr txBox="1"/>
          <p:nvPr/>
        </p:nvSpPr>
        <p:spPr>
          <a:xfrm rot="21287710">
            <a:off x="9456656" y="4548459"/>
            <a:ext cx="1223686" cy="369332"/>
          </a:xfrm>
          <a:prstGeom prst="rect">
            <a:avLst/>
          </a:prstGeom>
          <a:solidFill>
            <a:schemeClr val="accent4">
              <a:lumMod val="20000"/>
              <a:lumOff val="80000"/>
            </a:schemeClr>
          </a:solidFill>
        </p:spPr>
        <p:txBody>
          <a:bodyPr wrap="square" rtlCol="0">
            <a:spAutoFit/>
          </a:bodyPr>
          <a:lstStyle/>
          <a:p>
            <a:r>
              <a:rPr lang="en-US" dirty="0"/>
              <a:t>terrestrial</a:t>
            </a:r>
          </a:p>
        </p:txBody>
      </p:sp>
      <p:sp>
        <p:nvSpPr>
          <p:cNvPr id="99" name="TextBox 98">
            <a:extLst>
              <a:ext uri="{FF2B5EF4-FFF2-40B4-BE49-F238E27FC236}">
                <a16:creationId xmlns:a16="http://schemas.microsoft.com/office/drawing/2014/main" id="{CD2209F9-7F45-A880-923A-8FE873B415C4}"/>
              </a:ext>
            </a:extLst>
          </p:cNvPr>
          <p:cNvSpPr txBox="1"/>
          <p:nvPr/>
        </p:nvSpPr>
        <p:spPr>
          <a:xfrm rot="20913162">
            <a:off x="7495709" y="3891781"/>
            <a:ext cx="810471" cy="369332"/>
          </a:xfrm>
          <a:prstGeom prst="rect">
            <a:avLst/>
          </a:prstGeom>
          <a:solidFill>
            <a:schemeClr val="accent4">
              <a:lumMod val="20000"/>
              <a:lumOff val="80000"/>
            </a:schemeClr>
          </a:solidFill>
        </p:spPr>
        <p:txBody>
          <a:bodyPr wrap="square" rtlCol="0">
            <a:spAutoFit/>
          </a:bodyPr>
          <a:lstStyle/>
          <a:p>
            <a:r>
              <a:rPr lang="en-US" dirty="0"/>
              <a:t>nature</a:t>
            </a:r>
          </a:p>
        </p:txBody>
      </p:sp>
      <p:sp>
        <p:nvSpPr>
          <p:cNvPr id="100" name="TextBox 99">
            <a:extLst>
              <a:ext uri="{FF2B5EF4-FFF2-40B4-BE49-F238E27FC236}">
                <a16:creationId xmlns:a16="http://schemas.microsoft.com/office/drawing/2014/main" id="{2A26BCD9-347B-3275-F7CF-F08FD086E562}"/>
              </a:ext>
            </a:extLst>
          </p:cNvPr>
          <p:cNvSpPr txBox="1"/>
          <p:nvPr/>
        </p:nvSpPr>
        <p:spPr>
          <a:xfrm rot="275169">
            <a:off x="9511077" y="2911351"/>
            <a:ext cx="1032122" cy="369332"/>
          </a:xfrm>
          <a:prstGeom prst="rect">
            <a:avLst/>
          </a:prstGeom>
          <a:solidFill>
            <a:schemeClr val="accent4">
              <a:lumMod val="20000"/>
              <a:lumOff val="80000"/>
            </a:schemeClr>
          </a:solidFill>
        </p:spPr>
        <p:txBody>
          <a:bodyPr wrap="square" rtlCol="0">
            <a:spAutoFit/>
          </a:bodyPr>
          <a:lstStyle/>
          <a:p>
            <a:r>
              <a:rPr lang="en-US" dirty="0"/>
              <a:t>stewards</a:t>
            </a:r>
          </a:p>
        </p:txBody>
      </p:sp>
      <p:sp>
        <p:nvSpPr>
          <p:cNvPr id="101" name="TextBox 100">
            <a:extLst>
              <a:ext uri="{FF2B5EF4-FFF2-40B4-BE49-F238E27FC236}">
                <a16:creationId xmlns:a16="http://schemas.microsoft.com/office/drawing/2014/main" id="{A5766A1C-583F-0739-6896-1EF0996CAD0F}"/>
              </a:ext>
            </a:extLst>
          </p:cNvPr>
          <p:cNvSpPr txBox="1"/>
          <p:nvPr/>
        </p:nvSpPr>
        <p:spPr>
          <a:xfrm rot="198132">
            <a:off x="6342838" y="1885288"/>
            <a:ext cx="1261137" cy="369332"/>
          </a:xfrm>
          <a:prstGeom prst="rect">
            <a:avLst/>
          </a:prstGeom>
          <a:solidFill>
            <a:schemeClr val="accent4">
              <a:lumMod val="20000"/>
              <a:lumOff val="80000"/>
            </a:schemeClr>
          </a:solidFill>
        </p:spPr>
        <p:txBody>
          <a:bodyPr wrap="square" rtlCol="0">
            <a:spAutoFit/>
          </a:bodyPr>
          <a:lstStyle/>
          <a:p>
            <a:r>
              <a:rPr lang="en-US" dirty="0"/>
              <a:t>indigenous</a:t>
            </a:r>
          </a:p>
        </p:txBody>
      </p:sp>
      <p:sp>
        <p:nvSpPr>
          <p:cNvPr id="104" name="TextBox 103">
            <a:extLst>
              <a:ext uri="{FF2B5EF4-FFF2-40B4-BE49-F238E27FC236}">
                <a16:creationId xmlns:a16="http://schemas.microsoft.com/office/drawing/2014/main" id="{0BF7D1E6-2816-5766-4EC9-84DAA7598009}"/>
              </a:ext>
            </a:extLst>
          </p:cNvPr>
          <p:cNvSpPr txBox="1"/>
          <p:nvPr/>
        </p:nvSpPr>
        <p:spPr>
          <a:xfrm rot="247483">
            <a:off x="5996989" y="2889945"/>
            <a:ext cx="1172683" cy="369332"/>
          </a:xfrm>
          <a:prstGeom prst="rect">
            <a:avLst/>
          </a:prstGeom>
          <a:solidFill>
            <a:schemeClr val="accent4">
              <a:lumMod val="20000"/>
              <a:lumOff val="80000"/>
            </a:schemeClr>
          </a:solidFill>
        </p:spPr>
        <p:txBody>
          <a:bodyPr wrap="square" rtlCol="0">
            <a:spAutoFit/>
          </a:bodyPr>
          <a:lstStyle/>
          <a:p>
            <a:r>
              <a:rPr lang="en-US" dirty="0"/>
              <a:t>landscape</a:t>
            </a:r>
          </a:p>
        </p:txBody>
      </p:sp>
      <p:sp>
        <p:nvSpPr>
          <p:cNvPr id="105" name="TextBox 104">
            <a:extLst>
              <a:ext uri="{FF2B5EF4-FFF2-40B4-BE49-F238E27FC236}">
                <a16:creationId xmlns:a16="http://schemas.microsoft.com/office/drawing/2014/main" id="{6DE71F72-5DF8-99ED-A546-E99A3918AE82}"/>
              </a:ext>
            </a:extLst>
          </p:cNvPr>
          <p:cNvSpPr txBox="1"/>
          <p:nvPr/>
        </p:nvSpPr>
        <p:spPr>
          <a:xfrm rot="408424">
            <a:off x="7366436" y="4489580"/>
            <a:ext cx="1007774" cy="369332"/>
          </a:xfrm>
          <a:prstGeom prst="rect">
            <a:avLst/>
          </a:prstGeom>
          <a:solidFill>
            <a:schemeClr val="accent4">
              <a:lumMod val="20000"/>
              <a:lumOff val="80000"/>
            </a:schemeClr>
          </a:solidFill>
        </p:spPr>
        <p:txBody>
          <a:bodyPr wrap="square" rtlCol="0">
            <a:spAutoFit/>
          </a:bodyPr>
          <a:lstStyle/>
          <a:p>
            <a:r>
              <a:rPr lang="en-US" dirty="0"/>
              <a:t>planning</a:t>
            </a:r>
          </a:p>
        </p:txBody>
      </p:sp>
      <p:sp>
        <p:nvSpPr>
          <p:cNvPr id="106" name="TextBox 105">
            <a:extLst>
              <a:ext uri="{FF2B5EF4-FFF2-40B4-BE49-F238E27FC236}">
                <a16:creationId xmlns:a16="http://schemas.microsoft.com/office/drawing/2014/main" id="{AD1E9D89-9AB8-6555-8120-FB2B50CC77B4}"/>
              </a:ext>
            </a:extLst>
          </p:cNvPr>
          <p:cNvSpPr txBox="1"/>
          <p:nvPr/>
        </p:nvSpPr>
        <p:spPr>
          <a:xfrm rot="21212824">
            <a:off x="8940063" y="1292006"/>
            <a:ext cx="1056622" cy="369332"/>
          </a:xfrm>
          <a:prstGeom prst="rect">
            <a:avLst/>
          </a:prstGeom>
          <a:solidFill>
            <a:schemeClr val="accent4">
              <a:lumMod val="20000"/>
              <a:lumOff val="80000"/>
            </a:schemeClr>
          </a:solidFill>
        </p:spPr>
        <p:txBody>
          <a:bodyPr wrap="square" rtlCol="0">
            <a:spAutoFit/>
          </a:bodyPr>
          <a:lstStyle/>
          <a:p>
            <a:r>
              <a:rPr lang="en-US" dirty="0"/>
              <a:t>residents</a:t>
            </a:r>
          </a:p>
        </p:txBody>
      </p:sp>
      <p:sp>
        <p:nvSpPr>
          <p:cNvPr id="107" name="TextBox 106">
            <a:extLst>
              <a:ext uri="{FF2B5EF4-FFF2-40B4-BE49-F238E27FC236}">
                <a16:creationId xmlns:a16="http://schemas.microsoft.com/office/drawing/2014/main" id="{B82276F0-B44D-27E9-B22B-0FC294B4E282}"/>
              </a:ext>
            </a:extLst>
          </p:cNvPr>
          <p:cNvSpPr txBox="1"/>
          <p:nvPr/>
        </p:nvSpPr>
        <p:spPr>
          <a:xfrm rot="627788">
            <a:off x="5057173" y="4312245"/>
            <a:ext cx="1245492" cy="369332"/>
          </a:xfrm>
          <a:prstGeom prst="rect">
            <a:avLst/>
          </a:prstGeom>
          <a:solidFill>
            <a:schemeClr val="accent4">
              <a:lumMod val="20000"/>
              <a:lumOff val="80000"/>
            </a:schemeClr>
          </a:solidFill>
        </p:spPr>
        <p:txBody>
          <a:bodyPr wrap="square" rtlCol="0">
            <a:spAutoFit/>
          </a:bodyPr>
          <a:lstStyle/>
          <a:p>
            <a:r>
              <a:rPr lang="en-US" dirty="0"/>
              <a:t>jurisdiction</a:t>
            </a:r>
          </a:p>
        </p:txBody>
      </p:sp>
      <p:sp>
        <p:nvSpPr>
          <p:cNvPr id="108" name="TextBox 107">
            <a:extLst>
              <a:ext uri="{FF2B5EF4-FFF2-40B4-BE49-F238E27FC236}">
                <a16:creationId xmlns:a16="http://schemas.microsoft.com/office/drawing/2014/main" id="{566D4ABA-EF57-E8CA-8CE7-9481CC247930}"/>
              </a:ext>
            </a:extLst>
          </p:cNvPr>
          <p:cNvSpPr txBox="1"/>
          <p:nvPr/>
        </p:nvSpPr>
        <p:spPr>
          <a:xfrm>
            <a:off x="3301855" y="1592052"/>
            <a:ext cx="1324253" cy="369332"/>
          </a:xfrm>
          <a:prstGeom prst="rect">
            <a:avLst/>
          </a:prstGeom>
          <a:solidFill>
            <a:schemeClr val="accent4">
              <a:lumMod val="20000"/>
              <a:lumOff val="80000"/>
            </a:schemeClr>
          </a:solidFill>
        </p:spPr>
        <p:txBody>
          <a:bodyPr wrap="square" rtlCol="0">
            <a:spAutoFit/>
          </a:bodyPr>
          <a:lstStyle/>
          <a:p>
            <a:r>
              <a:rPr lang="en-US" dirty="0"/>
              <a:t>attainment</a:t>
            </a:r>
          </a:p>
        </p:txBody>
      </p:sp>
      <p:sp>
        <p:nvSpPr>
          <p:cNvPr id="109" name="TextBox 108">
            <a:extLst>
              <a:ext uri="{FF2B5EF4-FFF2-40B4-BE49-F238E27FC236}">
                <a16:creationId xmlns:a16="http://schemas.microsoft.com/office/drawing/2014/main" id="{6530DB73-A619-B985-A4C3-DC365A09933A}"/>
              </a:ext>
            </a:extLst>
          </p:cNvPr>
          <p:cNvSpPr txBox="1"/>
          <p:nvPr/>
        </p:nvSpPr>
        <p:spPr>
          <a:xfrm>
            <a:off x="6761285" y="1292032"/>
            <a:ext cx="869996" cy="369332"/>
          </a:xfrm>
          <a:prstGeom prst="rect">
            <a:avLst/>
          </a:prstGeom>
          <a:solidFill>
            <a:schemeClr val="accent4">
              <a:lumMod val="20000"/>
              <a:lumOff val="80000"/>
            </a:schemeClr>
          </a:solidFill>
        </p:spPr>
        <p:txBody>
          <a:bodyPr wrap="square" rtlCol="0">
            <a:spAutoFit/>
          </a:bodyPr>
          <a:lstStyle/>
          <a:p>
            <a:r>
              <a:rPr lang="en-US" dirty="0"/>
              <a:t>impact</a:t>
            </a:r>
          </a:p>
        </p:txBody>
      </p:sp>
      <p:sp>
        <p:nvSpPr>
          <p:cNvPr id="110" name="TextBox 109">
            <a:extLst>
              <a:ext uri="{FF2B5EF4-FFF2-40B4-BE49-F238E27FC236}">
                <a16:creationId xmlns:a16="http://schemas.microsoft.com/office/drawing/2014/main" id="{F5C7CD21-A9BD-F6FF-F787-62A293462641}"/>
              </a:ext>
            </a:extLst>
          </p:cNvPr>
          <p:cNvSpPr txBox="1"/>
          <p:nvPr/>
        </p:nvSpPr>
        <p:spPr>
          <a:xfrm rot="1091008">
            <a:off x="11311400" y="4107610"/>
            <a:ext cx="679855" cy="369332"/>
          </a:xfrm>
          <a:prstGeom prst="rect">
            <a:avLst/>
          </a:prstGeom>
          <a:solidFill>
            <a:schemeClr val="accent4">
              <a:lumMod val="20000"/>
              <a:lumOff val="80000"/>
            </a:schemeClr>
          </a:solidFill>
        </p:spPr>
        <p:txBody>
          <a:bodyPr wrap="square" rtlCol="0">
            <a:spAutoFit/>
          </a:bodyPr>
          <a:lstStyle/>
          <a:p>
            <a:r>
              <a:rPr lang="en-US" dirty="0"/>
              <a:t>tools</a:t>
            </a:r>
          </a:p>
        </p:txBody>
      </p:sp>
      <p:sp>
        <p:nvSpPr>
          <p:cNvPr id="111" name="TextBox 110">
            <a:extLst>
              <a:ext uri="{FF2B5EF4-FFF2-40B4-BE49-F238E27FC236}">
                <a16:creationId xmlns:a16="http://schemas.microsoft.com/office/drawing/2014/main" id="{7384D0A1-31C2-7D48-3FBD-524C52DD30C6}"/>
              </a:ext>
            </a:extLst>
          </p:cNvPr>
          <p:cNvSpPr txBox="1"/>
          <p:nvPr/>
        </p:nvSpPr>
        <p:spPr>
          <a:xfrm rot="607148">
            <a:off x="3684144" y="5895498"/>
            <a:ext cx="1005462" cy="369332"/>
          </a:xfrm>
          <a:prstGeom prst="rect">
            <a:avLst/>
          </a:prstGeom>
          <a:solidFill>
            <a:schemeClr val="accent4">
              <a:lumMod val="20000"/>
              <a:lumOff val="80000"/>
            </a:schemeClr>
          </a:solidFill>
        </p:spPr>
        <p:txBody>
          <a:bodyPr wrap="square" rtlCol="0">
            <a:spAutoFit/>
          </a:bodyPr>
          <a:lstStyle/>
          <a:p>
            <a:r>
              <a:rPr lang="en-US" dirty="0"/>
              <a:t>enhance</a:t>
            </a:r>
          </a:p>
        </p:txBody>
      </p:sp>
      <p:sp>
        <p:nvSpPr>
          <p:cNvPr id="112" name="TextBox 111">
            <a:extLst>
              <a:ext uri="{FF2B5EF4-FFF2-40B4-BE49-F238E27FC236}">
                <a16:creationId xmlns:a16="http://schemas.microsoft.com/office/drawing/2014/main" id="{F396BD06-B0B5-BA1E-AA3E-C2F74C40CAD0}"/>
              </a:ext>
            </a:extLst>
          </p:cNvPr>
          <p:cNvSpPr txBox="1"/>
          <p:nvPr/>
        </p:nvSpPr>
        <p:spPr>
          <a:xfrm rot="20909735">
            <a:off x="4267527" y="4431363"/>
            <a:ext cx="739995" cy="369332"/>
          </a:xfrm>
          <a:prstGeom prst="rect">
            <a:avLst/>
          </a:prstGeom>
          <a:solidFill>
            <a:schemeClr val="accent4">
              <a:lumMod val="20000"/>
              <a:lumOff val="80000"/>
            </a:schemeClr>
          </a:solidFill>
        </p:spPr>
        <p:txBody>
          <a:bodyPr wrap="square" rtlCol="0">
            <a:spAutoFit/>
          </a:bodyPr>
          <a:lstStyle/>
          <a:p>
            <a:r>
              <a:rPr lang="en-US" dirty="0"/>
              <a:t>down</a:t>
            </a:r>
          </a:p>
        </p:txBody>
      </p:sp>
      <p:sp>
        <p:nvSpPr>
          <p:cNvPr id="113" name="TextBox 112">
            <a:extLst>
              <a:ext uri="{FF2B5EF4-FFF2-40B4-BE49-F238E27FC236}">
                <a16:creationId xmlns:a16="http://schemas.microsoft.com/office/drawing/2014/main" id="{836F5F5D-FF8A-BF4A-855D-F17BCFE197BA}"/>
              </a:ext>
            </a:extLst>
          </p:cNvPr>
          <p:cNvSpPr txBox="1"/>
          <p:nvPr/>
        </p:nvSpPr>
        <p:spPr>
          <a:xfrm>
            <a:off x="5840694" y="3418173"/>
            <a:ext cx="949521" cy="369332"/>
          </a:xfrm>
          <a:prstGeom prst="rect">
            <a:avLst/>
          </a:prstGeom>
          <a:solidFill>
            <a:schemeClr val="accent4">
              <a:lumMod val="20000"/>
              <a:lumOff val="80000"/>
            </a:schemeClr>
          </a:solidFill>
        </p:spPr>
        <p:txBody>
          <a:bodyPr wrap="square" rtlCol="0">
            <a:spAutoFit/>
          </a:bodyPr>
          <a:lstStyle/>
          <a:p>
            <a:r>
              <a:rPr lang="en-US" dirty="0"/>
              <a:t>moving</a:t>
            </a:r>
          </a:p>
        </p:txBody>
      </p:sp>
      <p:sp>
        <p:nvSpPr>
          <p:cNvPr id="114" name="TextBox 113">
            <a:extLst>
              <a:ext uri="{FF2B5EF4-FFF2-40B4-BE49-F238E27FC236}">
                <a16:creationId xmlns:a16="http://schemas.microsoft.com/office/drawing/2014/main" id="{87A5B001-A30B-C502-FDC6-0E5D3337EE3C}"/>
              </a:ext>
            </a:extLst>
          </p:cNvPr>
          <p:cNvSpPr txBox="1"/>
          <p:nvPr/>
        </p:nvSpPr>
        <p:spPr>
          <a:xfrm>
            <a:off x="4664094" y="6448421"/>
            <a:ext cx="923084" cy="369332"/>
          </a:xfrm>
          <a:prstGeom prst="rect">
            <a:avLst/>
          </a:prstGeom>
          <a:solidFill>
            <a:schemeClr val="accent4">
              <a:lumMod val="20000"/>
              <a:lumOff val="80000"/>
            </a:schemeClr>
          </a:solidFill>
        </p:spPr>
        <p:txBody>
          <a:bodyPr wrap="square" rtlCol="0">
            <a:spAutoFit/>
          </a:bodyPr>
          <a:lstStyle/>
          <a:p>
            <a:r>
              <a:rPr lang="en-US" dirty="0"/>
              <a:t>forward</a:t>
            </a:r>
          </a:p>
        </p:txBody>
      </p:sp>
      <p:sp>
        <p:nvSpPr>
          <p:cNvPr id="115" name="TextBox 114">
            <a:extLst>
              <a:ext uri="{FF2B5EF4-FFF2-40B4-BE49-F238E27FC236}">
                <a16:creationId xmlns:a16="http://schemas.microsoft.com/office/drawing/2014/main" id="{1141DB2D-EB45-FA51-91E5-E66EB717C33A}"/>
              </a:ext>
            </a:extLst>
          </p:cNvPr>
          <p:cNvSpPr txBox="1"/>
          <p:nvPr/>
        </p:nvSpPr>
        <p:spPr>
          <a:xfrm rot="20909735">
            <a:off x="895621" y="1249122"/>
            <a:ext cx="1047412" cy="369332"/>
          </a:xfrm>
          <a:prstGeom prst="rect">
            <a:avLst/>
          </a:prstGeom>
          <a:solidFill>
            <a:schemeClr val="accent4">
              <a:lumMod val="20000"/>
              <a:lumOff val="80000"/>
            </a:schemeClr>
          </a:solidFill>
        </p:spPr>
        <p:txBody>
          <a:bodyPr wrap="square" rtlCol="0">
            <a:spAutoFit/>
          </a:bodyPr>
          <a:lstStyle/>
          <a:p>
            <a:r>
              <a:rPr lang="en-US" dirty="0"/>
              <a:t>advances</a:t>
            </a:r>
          </a:p>
        </p:txBody>
      </p:sp>
      <p:sp>
        <p:nvSpPr>
          <p:cNvPr id="116" name="TextBox 115">
            <a:extLst>
              <a:ext uri="{FF2B5EF4-FFF2-40B4-BE49-F238E27FC236}">
                <a16:creationId xmlns:a16="http://schemas.microsoft.com/office/drawing/2014/main" id="{E5803387-3CEF-EC07-D355-818E9DBC9623}"/>
              </a:ext>
            </a:extLst>
          </p:cNvPr>
          <p:cNvSpPr txBox="1"/>
          <p:nvPr/>
        </p:nvSpPr>
        <p:spPr>
          <a:xfrm rot="21030802">
            <a:off x="8397952" y="4876152"/>
            <a:ext cx="982653" cy="369332"/>
          </a:xfrm>
          <a:prstGeom prst="rect">
            <a:avLst/>
          </a:prstGeom>
          <a:solidFill>
            <a:schemeClr val="accent4">
              <a:lumMod val="20000"/>
              <a:lumOff val="80000"/>
            </a:schemeClr>
          </a:solidFill>
        </p:spPr>
        <p:txBody>
          <a:bodyPr wrap="square" rtlCol="0">
            <a:spAutoFit/>
          </a:bodyPr>
          <a:lstStyle/>
          <a:p>
            <a:r>
              <a:rPr lang="en-US" dirty="0"/>
              <a:t>treasure</a:t>
            </a:r>
          </a:p>
        </p:txBody>
      </p:sp>
      <p:sp>
        <p:nvSpPr>
          <p:cNvPr id="117" name="TextBox 116">
            <a:extLst>
              <a:ext uri="{FF2B5EF4-FFF2-40B4-BE49-F238E27FC236}">
                <a16:creationId xmlns:a16="http://schemas.microsoft.com/office/drawing/2014/main" id="{4C7B5AB7-6FB1-DF30-E6F9-D7FD81D97007}"/>
              </a:ext>
            </a:extLst>
          </p:cNvPr>
          <p:cNvSpPr txBox="1"/>
          <p:nvPr/>
        </p:nvSpPr>
        <p:spPr>
          <a:xfrm rot="21324261">
            <a:off x="1618784" y="3338094"/>
            <a:ext cx="1401922" cy="369332"/>
          </a:xfrm>
          <a:prstGeom prst="rect">
            <a:avLst/>
          </a:prstGeom>
          <a:solidFill>
            <a:schemeClr val="accent4">
              <a:lumMod val="20000"/>
              <a:lumOff val="80000"/>
            </a:schemeClr>
          </a:solidFill>
        </p:spPr>
        <p:txBody>
          <a:bodyPr wrap="square" rtlCol="0">
            <a:spAutoFit/>
          </a:bodyPr>
          <a:lstStyle/>
          <a:p>
            <a:r>
              <a:rPr lang="en-US" dirty="0"/>
              <a:t>conservation</a:t>
            </a:r>
          </a:p>
        </p:txBody>
      </p:sp>
      <p:sp>
        <p:nvSpPr>
          <p:cNvPr id="118" name="TextBox 117">
            <a:extLst>
              <a:ext uri="{FF2B5EF4-FFF2-40B4-BE49-F238E27FC236}">
                <a16:creationId xmlns:a16="http://schemas.microsoft.com/office/drawing/2014/main" id="{8B10349D-8EA5-64D1-CDA4-747975049C65}"/>
              </a:ext>
            </a:extLst>
          </p:cNvPr>
          <p:cNvSpPr txBox="1"/>
          <p:nvPr/>
        </p:nvSpPr>
        <p:spPr>
          <a:xfrm rot="461080">
            <a:off x="3501161" y="718865"/>
            <a:ext cx="828754" cy="369332"/>
          </a:xfrm>
          <a:prstGeom prst="rect">
            <a:avLst/>
          </a:prstGeom>
          <a:solidFill>
            <a:schemeClr val="accent4">
              <a:lumMod val="20000"/>
              <a:lumOff val="80000"/>
            </a:schemeClr>
          </a:solidFill>
        </p:spPr>
        <p:txBody>
          <a:bodyPr wrap="square" rtlCol="0">
            <a:spAutoFit/>
          </a:bodyPr>
          <a:lstStyle/>
          <a:p>
            <a:r>
              <a:rPr lang="en-US" dirty="0"/>
              <a:t>across</a:t>
            </a:r>
          </a:p>
        </p:txBody>
      </p:sp>
      <p:sp>
        <p:nvSpPr>
          <p:cNvPr id="119" name="TextBox 118">
            <a:extLst>
              <a:ext uri="{FF2B5EF4-FFF2-40B4-BE49-F238E27FC236}">
                <a16:creationId xmlns:a16="http://schemas.microsoft.com/office/drawing/2014/main" id="{21C829B3-A56C-B72F-06EB-F7A2BD659439}"/>
              </a:ext>
            </a:extLst>
          </p:cNvPr>
          <p:cNvSpPr txBox="1"/>
          <p:nvPr/>
        </p:nvSpPr>
        <p:spPr>
          <a:xfrm rot="21212824">
            <a:off x="10174278" y="1245856"/>
            <a:ext cx="980892" cy="369332"/>
          </a:xfrm>
          <a:prstGeom prst="rect">
            <a:avLst/>
          </a:prstGeom>
          <a:solidFill>
            <a:schemeClr val="accent4">
              <a:lumMod val="20000"/>
              <a:lumOff val="80000"/>
            </a:schemeClr>
          </a:solidFill>
        </p:spPr>
        <p:txBody>
          <a:bodyPr wrap="square" rtlCol="0">
            <a:spAutoFit/>
          </a:bodyPr>
          <a:lstStyle/>
          <a:p>
            <a:r>
              <a:rPr lang="en-US" dirty="0"/>
              <a:t>recover</a:t>
            </a:r>
          </a:p>
        </p:txBody>
      </p:sp>
      <p:sp>
        <p:nvSpPr>
          <p:cNvPr id="120" name="TextBox 119">
            <a:extLst>
              <a:ext uri="{FF2B5EF4-FFF2-40B4-BE49-F238E27FC236}">
                <a16:creationId xmlns:a16="http://schemas.microsoft.com/office/drawing/2014/main" id="{2F6972B3-5DA1-A978-9945-C64202D0C5BE}"/>
              </a:ext>
            </a:extLst>
          </p:cNvPr>
          <p:cNvSpPr txBox="1"/>
          <p:nvPr/>
        </p:nvSpPr>
        <p:spPr>
          <a:xfrm rot="21212824">
            <a:off x="10824334" y="1686147"/>
            <a:ext cx="1164264" cy="369332"/>
          </a:xfrm>
          <a:prstGeom prst="rect">
            <a:avLst/>
          </a:prstGeom>
          <a:solidFill>
            <a:schemeClr val="accent4">
              <a:lumMod val="20000"/>
              <a:lumOff val="80000"/>
            </a:schemeClr>
          </a:solidFill>
        </p:spPr>
        <p:txBody>
          <a:bodyPr wrap="square" rtlCol="0">
            <a:spAutoFit/>
          </a:bodyPr>
          <a:lstStyle/>
          <a:p>
            <a:r>
              <a:rPr lang="en-US" dirty="0"/>
              <a:t>recovery</a:t>
            </a:r>
          </a:p>
        </p:txBody>
      </p:sp>
      <p:sp>
        <p:nvSpPr>
          <p:cNvPr id="121" name="TextBox 120">
            <a:extLst>
              <a:ext uri="{FF2B5EF4-FFF2-40B4-BE49-F238E27FC236}">
                <a16:creationId xmlns:a16="http://schemas.microsoft.com/office/drawing/2014/main" id="{3445E6FF-AC5A-7326-044B-089E8FD3E477}"/>
              </a:ext>
            </a:extLst>
          </p:cNvPr>
          <p:cNvSpPr txBox="1"/>
          <p:nvPr/>
        </p:nvSpPr>
        <p:spPr>
          <a:xfrm rot="21212824">
            <a:off x="2458897" y="6424360"/>
            <a:ext cx="980892" cy="369332"/>
          </a:xfrm>
          <a:prstGeom prst="rect">
            <a:avLst/>
          </a:prstGeom>
          <a:solidFill>
            <a:schemeClr val="accent4">
              <a:lumMod val="20000"/>
              <a:lumOff val="80000"/>
            </a:schemeClr>
          </a:solidFill>
        </p:spPr>
        <p:txBody>
          <a:bodyPr wrap="square" rtlCol="0">
            <a:spAutoFit/>
          </a:bodyPr>
          <a:lstStyle/>
          <a:p>
            <a:r>
              <a:rPr lang="en-US" dirty="0"/>
              <a:t>funding</a:t>
            </a:r>
          </a:p>
        </p:txBody>
      </p:sp>
      <p:sp>
        <p:nvSpPr>
          <p:cNvPr id="122" name="TextBox 121">
            <a:extLst>
              <a:ext uri="{FF2B5EF4-FFF2-40B4-BE49-F238E27FC236}">
                <a16:creationId xmlns:a16="http://schemas.microsoft.com/office/drawing/2014/main" id="{1854064D-11BF-8557-38C9-0E7D6AC2412F}"/>
              </a:ext>
            </a:extLst>
          </p:cNvPr>
          <p:cNvSpPr txBox="1"/>
          <p:nvPr/>
        </p:nvSpPr>
        <p:spPr>
          <a:xfrm rot="1310916">
            <a:off x="2845977" y="5159492"/>
            <a:ext cx="1130784" cy="369332"/>
          </a:xfrm>
          <a:prstGeom prst="rect">
            <a:avLst/>
          </a:prstGeom>
          <a:solidFill>
            <a:schemeClr val="accent4">
              <a:lumMod val="20000"/>
              <a:lumOff val="80000"/>
            </a:schemeClr>
          </a:solidFill>
        </p:spPr>
        <p:txBody>
          <a:bodyPr wrap="square" rtlCol="0">
            <a:spAutoFit/>
          </a:bodyPr>
          <a:lstStyle/>
          <a:p>
            <a:r>
              <a:rPr lang="en-US" dirty="0"/>
              <a:t>empower</a:t>
            </a:r>
          </a:p>
        </p:txBody>
      </p:sp>
      <p:sp>
        <p:nvSpPr>
          <p:cNvPr id="123" name="TextBox 122">
            <a:extLst>
              <a:ext uri="{FF2B5EF4-FFF2-40B4-BE49-F238E27FC236}">
                <a16:creationId xmlns:a16="http://schemas.microsoft.com/office/drawing/2014/main" id="{6DEB2043-A66F-ACA9-F564-998C65F364E1}"/>
              </a:ext>
            </a:extLst>
          </p:cNvPr>
          <p:cNvSpPr txBox="1"/>
          <p:nvPr/>
        </p:nvSpPr>
        <p:spPr>
          <a:xfrm rot="401609">
            <a:off x="5926839" y="4834702"/>
            <a:ext cx="798014" cy="369332"/>
          </a:xfrm>
          <a:prstGeom prst="rect">
            <a:avLst/>
          </a:prstGeom>
          <a:solidFill>
            <a:schemeClr val="accent4">
              <a:lumMod val="20000"/>
              <a:lumOff val="80000"/>
            </a:schemeClr>
          </a:solidFill>
        </p:spPr>
        <p:txBody>
          <a:bodyPr wrap="square" rtlCol="0">
            <a:spAutoFit/>
          </a:bodyPr>
          <a:lstStyle/>
          <a:p>
            <a:r>
              <a:rPr lang="en-US" dirty="0"/>
              <a:t>justice</a:t>
            </a:r>
          </a:p>
        </p:txBody>
      </p:sp>
      <p:sp>
        <p:nvSpPr>
          <p:cNvPr id="2" name="TextBox 1">
            <a:extLst>
              <a:ext uri="{FF2B5EF4-FFF2-40B4-BE49-F238E27FC236}">
                <a16:creationId xmlns:a16="http://schemas.microsoft.com/office/drawing/2014/main" id="{595107F3-BA39-7FB5-7F1E-88BB1129FE66}"/>
              </a:ext>
            </a:extLst>
          </p:cNvPr>
          <p:cNvSpPr txBox="1"/>
          <p:nvPr/>
        </p:nvSpPr>
        <p:spPr>
          <a:xfrm>
            <a:off x="15118" y="-80838"/>
            <a:ext cx="2558193" cy="369332"/>
          </a:xfrm>
          <a:prstGeom prst="rect">
            <a:avLst/>
          </a:prstGeom>
          <a:noFill/>
        </p:spPr>
        <p:txBody>
          <a:bodyPr wrap="square" rtlCol="0">
            <a:spAutoFit/>
          </a:bodyPr>
          <a:lstStyle/>
          <a:p>
            <a:r>
              <a:rPr lang="en-US" dirty="0">
                <a:solidFill>
                  <a:srgbClr val="FF0000"/>
                </a:solidFill>
              </a:rPr>
              <a:t>DO NOT EDIT THIS SLIDE</a:t>
            </a:r>
          </a:p>
        </p:txBody>
      </p:sp>
    </p:spTree>
    <p:extLst>
      <p:ext uri="{BB962C8B-B14F-4D97-AF65-F5344CB8AC3E}">
        <p14:creationId xmlns:p14="http://schemas.microsoft.com/office/powerpoint/2010/main" val="1877245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B9F520-41BE-A286-1F2B-A5CAB7116A20}"/>
              </a:ext>
            </a:extLst>
          </p:cNvPr>
          <p:cNvSpPr txBox="1"/>
          <p:nvPr/>
        </p:nvSpPr>
        <p:spPr>
          <a:xfrm rot="20909735">
            <a:off x="2295673" y="5906810"/>
            <a:ext cx="1220231" cy="369332"/>
          </a:xfrm>
          <a:prstGeom prst="rect">
            <a:avLst/>
          </a:prstGeom>
          <a:solidFill>
            <a:schemeClr val="accent4">
              <a:lumMod val="20000"/>
              <a:lumOff val="80000"/>
            </a:schemeClr>
          </a:solidFill>
        </p:spPr>
        <p:txBody>
          <a:bodyPr wrap="square" rtlCol="0">
            <a:spAutoFit/>
          </a:bodyPr>
          <a:lstStyle/>
          <a:p>
            <a:r>
              <a:rPr lang="en-US" dirty="0"/>
              <a:t>ecosystem</a:t>
            </a:r>
          </a:p>
        </p:txBody>
      </p:sp>
      <p:sp>
        <p:nvSpPr>
          <p:cNvPr id="4" name="TextBox 3">
            <a:extLst>
              <a:ext uri="{FF2B5EF4-FFF2-40B4-BE49-F238E27FC236}">
                <a16:creationId xmlns:a16="http://schemas.microsoft.com/office/drawing/2014/main" id="{FD9CF55F-2EAD-AB21-D266-3B49CA1D9258}"/>
              </a:ext>
            </a:extLst>
          </p:cNvPr>
          <p:cNvSpPr txBox="1"/>
          <p:nvPr/>
        </p:nvSpPr>
        <p:spPr>
          <a:xfrm rot="281674">
            <a:off x="4119530" y="2119417"/>
            <a:ext cx="897447" cy="369332"/>
          </a:xfrm>
          <a:prstGeom prst="rect">
            <a:avLst/>
          </a:prstGeom>
          <a:solidFill>
            <a:schemeClr val="accent4">
              <a:lumMod val="20000"/>
              <a:lumOff val="80000"/>
            </a:schemeClr>
          </a:solidFill>
        </p:spPr>
        <p:txBody>
          <a:bodyPr wrap="square" rtlCol="0">
            <a:spAutoFit/>
          </a:bodyPr>
          <a:lstStyle/>
          <a:p>
            <a:r>
              <a:rPr lang="en-US" dirty="0"/>
              <a:t>climate</a:t>
            </a:r>
          </a:p>
        </p:txBody>
      </p:sp>
      <p:sp>
        <p:nvSpPr>
          <p:cNvPr id="5" name="TextBox 4">
            <a:extLst>
              <a:ext uri="{FF2B5EF4-FFF2-40B4-BE49-F238E27FC236}">
                <a16:creationId xmlns:a16="http://schemas.microsoft.com/office/drawing/2014/main" id="{79585A43-505B-2260-3BAD-C9C24FD6840B}"/>
              </a:ext>
            </a:extLst>
          </p:cNvPr>
          <p:cNvSpPr txBox="1"/>
          <p:nvPr/>
        </p:nvSpPr>
        <p:spPr>
          <a:xfrm rot="21324838">
            <a:off x="10771746" y="121362"/>
            <a:ext cx="1032062" cy="369332"/>
          </a:xfrm>
          <a:prstGeom prst="rect">
            <a:avLst/>
          </a:prstGeom>
          <a:solidFill>
            <a:schemeClr val="accent4">
              <a:lumMod val="20000"/>
              <a:lumOff val="80000"/>
            </a:schemeClr>
          </a:solidFill>
        </p:spPr>
        <p:txBody>
          <a:bodyPr wrap="square" rtlCol="0">
            <a:spAutoFit/>
          </a:bodyPr>
          <a:lstStyle/>
          <a:p>
            <a:r>
              <a:rPr lang="en-US" dirty="0"/>
              <a:t>restored</a:t>
            </a:r>
          </a:p>
        </p:txBody>
      </p:sp>
      <p:sp>
        <p:nvSpPr>
          <p:cNvPr id="6" name="TextBox 5">
            <a:extLst>
              <a:ext uri="{FF2B5EF4-FFF2-40B4-BE49-F238E27FC236}">
                <a16:creationId xmlns:a16="http://schemas.microsoft.com/office/drawing/2014/main" id="{FA520434-1859-04B2-76DC-D9F18DBC82C6}"/>
              </a:ext>
            </a:extLst>
          </p:cNvPr>
          <p:cNvSpPr txBox="1"/>
          <p:nvPr/>
        </p:nvSpPr>
        <p:spPr>
          <a:xfrm rot="627477">
            <a:off x="9724939" y="1853474"/>
            <a:ext cx="837139" cy="369332"/>
          </a:xfrm>
          <a:prstGeom prst="rect">
            <a:avLst/>
          </a:prstGeom>
          <a:solidFill>
            <a:schemeClr val="accent4">
              <a:lumMod val="20000"/>
              <a:lumOff val="80000"/>
            </a:schemeClr>
          </a:solidFill>
        </p:spPr>
        <p:txBody>
          <a:bodyPr wrap="square" rtlCol="0">
            <a:spAutoFit/>
          </a:bodyPr>
          <a:lstStyle/>
          <a:p>
            <a:r>
              <a:rPr lang="en-US" dirty="0"/>
              <a:t>region</a:t>
            </a:r>
          </a:p>
        </p:txBody>
      </p:sp>
      <p:sp>
        <p:nvSpPr>
          <p:cNvPr id="7" name="TextBox 6">
            <a:extLst>
              <a:ext uri="{FF2B5EF4-FFF2-40B4-BE49-F238E27FC236}">
                <a16:creationId xmlns:a16="http://schemas.microsoft.com/office/drawing/2014/main" id="{015D820C-3068-A3C0-14B7-BFBFDF165EB9}"/>
              </a:ext>
            </a:extLst>
          </p:cNvPr>
          <p:cNvSpPr txBox="1"/>
          <p:nvPr/>
        </p:nvSpPr>
        <p:spPr>
          <a:xfrm>
            <a:off x="9922923" y="6380484"/>
            <a:ext cx="1220231" cy="369332"/>
          </a:xfrm>
          <a:prstGeom prst="rect">
            <a:avLst/>
          </a:prstGeom>
          <a:solidFill>
            <a:schemeClr val="accent4">
              <a:lumMod val="20000"/>
              <a:lumOff val="80000"/>
            </a:schemeClr>
          </a:solidFill>
        </p:spPr>
        <p:txBody>
          <a:bodyPr wrap="square" rtlCol="0">
            <a:spAutoFit/>
          </a:bodyPr>
          <a:lstStyle/>
          <a:p>
            <a:r>
              <a:rPr lang="en-US" dirty="0"/>
              <a:t>watershed</a:t>
            </a:r>
          </a:p>
        </p:txBody>
      </p:sp>
      <p:sp>
        <p:nvSpPr>
          <p:cNvPr id="8" name="TextBox 7">
            <a:extLst>
              <a:ext uri="{FF2B5EF4-FFF2-40B4-BE49-F238E27FC236}">
                <a16:creationId xmlns:a16="http://schemas.microsoft.com/office/drawing/2014/main" id="{DC22C6F9-CA57-776F-8C93-B21F9A6AA63C}"/>
              </a:ext>
            </a:extLst>
          </p:cNvPr>
          <p:cNvSpPr txBox="1"/>
          <p:nvPr/>
        </p:nvSpPr>
        <p:spPr>
          <a:xfrm rot="218393">
            <a:off x="185573" y="1773403"/>
            <a:ext cx="518397" cy="369332"/>
          </a:xfrm>
          <a:prstGeom prst="rect">
            <a:avLst/>
          </a:prstGeom>
          <a:solidFill>
            <a:schemeClr val="accent4">
              <a:lumMod val="20000"/>
              <a:lumOff val="80000"/>
            </a:schemeClr>
          </a:solidFill>
        </p:spPr>
        <p:txBody>
          <a:bodyPr wrap="square" rtlCol="0">
            <a:spAutoFit/>
          </a:bodyPr>
          <a:lstStyle/>
          <a:p>
            <a:r>
              <a:rPr lang="en-US" dirty="0"/>
              <a:t>Bay</a:t>
            </a:r>
          </a:p>
        </p:txBody>
      </p:sp>
      <p:sp>
        <p:nvSpPr>
          <p:cNvPr id="9" name="TextBox 8">
            <a:extLst>
              <a:ext uri="{FF2B5EF4-FFF2-40B4-BE49-F238E27FC236}">
                <a16:creationId xmlns:a16="http://schemas.microsoft.com/office/drawing/2014/main" id="{54C3B06C-A308-90B2-A0A8-1A7295023651}"/>
              </a:ext>
            </a:extLst>
          </p:cNvPr>
          <p:cNvSpPr txBox="1"/>
          <p:nvPr/>
        </p:nvSpPr>
        <p:spPr>
          <a:xfrm rot="244178">
            <a:off x="85094" y="3484246"/>
            <a:ext cx="1308771" cy="369332"/>
          </a:xfrm>
          <a:prstGeom prst="rect">
            <a:avLst/>
          </a:prstGeom>
          <a:solidFill>
            <a:schemeClr val="accent4">
              <a:lumMod val="20000"/>
              <a:lumOff val="80000"/>
            </a:schemeClr>
          </a:solidFill>
        </p:spPr>
        <p:txBody>
          <a:bodyPr wrap="square" rtlCol="0">
            <a:spAutoFit/>
          </a:bodyPr>
          <a:lstStyle/>
          <a:p>
            <a:r>
              <a:rPr lang="en-US" dirty="0"/>
              <a:t>Chesapeake</a:t>
            </a:r>
          </a:p>
        </p:txBody>
      </p:sp>
      <p:sp>
        <p:nvSpPr>
          <p:cNvPr id="10" name="TextBox 9">
            <a:extLst>
              <a:ext uri="{FF2B5EF4-FFF2-40B4-BE49-F238E27FC236}">
                <a16:creationId xmlns:a16="http://schemas.microsoft.com/office/drawing/2014/main" id="{63459EDF-2E3F-E876-6A5D-5269DF331016}"/>
              </a:ext>
            </a:extLst>
          </p:cNvPr>
          <p:cNvSpPr txBox="1"/>
          <p:nvPr/>
        </p:nvSpPr>
        <p:spPr>
          <a:xfrm rot="1091008">
            <a:off x="11282109" y="6149190"/>
            <a:ext cx="727261" cy="369332"/>
          </a:xfrm>
          <a:prstGeom prst="rect">
            <a:avLst/>
          </a:prstGeom>
          <a:solidFill>
            <a:schemeClr val="accent4">
              <a:lumMod val="20000"/>
              <a:lumOff val="80000"/>
            </a:schemeClr>
          </a:solidFill>
        </p:spPr>
        <p:txBody>
          <a:bodyPr wrap="square" rtlCol="0">
            <a:spAutoFit/>
          </a:bodyPr>
          <a:lstStyle/>
          <a:p>
            <a:r>
              <a:rPr lang="en-US" dirty="0"/>
              <a:t>water</a:t>
            </a:r>
          </a:p>
        </p:txBody>
      </p:sp>
      <p:sp>
        <p:nvSpPr>
          <p:cNvPr id="11" name="TextBox 10">
            <a:extLst>
              <a:ext uri="{FF2B5EF4-FFF2-40B4-BE49-F238E27FC236}">
                <a16:creationId xmlns:a16="http://schemas.microsoft.com/office/drawing/2014/main" id="{625AD38A-6583-954D-2CD3-1E9712B229AE}"/>
              </a:ext>
            </a:extLst>
          </p:cNvPr>
          <p:cNvSpPr txBox="1"/>
          <p:nvPr/>
        </p:nvSpPr>
        <p:spPr>
          <a:xfrm rot="169770">
            <a:off x="3219749" y="2167551"/>
            <a:ext cx="749000" cy="369332"/>
          </a:xfrm>
          <a:prstGeom prst="rect">
            <a:avLst/>
          </a:prstGeom>
          <a:solidFill>
            <a:schemeClr val="accent4">
              <a:lumMod val="20000"/>
              <a:lumOff val="80000"/>
            </a:schemeClr>
          </a:solidFill>
        </p:spPr>
        <p:txBody>
          <a:bodyPr wrap="square" rtlCol="0">
            <a:spAutoFit/>
          </a:bodyPr>
          <a:lstStyle/>
          <a:p>
            <a:r>
              <a:rPr lang="en-US" dirty="0"/>
              <a:t>clean</a:t>
            </a:r>
          </a:p>
        </p:txBody>
      </p:sp>
      <p:sp>
        <p:nvSpPr>
          <p:cNvPr id="12" name="TextBox 11">
            <a:extLst>
              <a:ext uri="{FF2B5EF4-FFF2-40B4-BE49-F238E27FC236}">
                <a16:creationId xmlns:a16="http://schemas.microsoft.com/office/drawing/2014/main" id="{27BE53AB-3F02-A03A-E227-FC75167282D4}"/>
              </a:ext>
            </a:extLst>
          </p:cNvPr>
          <p:cNvSpPr txBox="1"/>
          <p:nvPr/>
        </p:nvSpPr>
        <p:spPr>
          <a:xfrm rot="20909735">
            <a:off x="133042" y="2859623"/>
            <a:ext cx="853404" cy="369332"/>
          </a:xfrm>
          <a:prstGeom prst="rect">
            <a:avLst/>
          </a:prstGeom>
          <a:solidFill>
            <a:schemeClr val="accent4">
              <a:lumMod val="20000"/>
              <a:lumOff val="80000"/>
            </a:schemeClr>
          </a:solidFill>
        </p:spPr>
        <p:txBody>
          <a:bodyPr wrap="square" rtlCol="0">
            <a:spAutoFit/>
          </a:bodyPr>
          <a:lstStyle/>
          <a:p>
            <a:r>
              <a:rPr lang="en-US" dirty="0"/>
              <a:t>change</a:t>
            </a:r>
          </a:p>
        </p:txBody>
      </p:sp>
      <p:sp>
        <p:nvSpPr>
          <p:cNvPr id="13" name="TextBox 12">
            <a:extLst>
              <a:ext uri="{FF2B5EF4-FFF2-40B4-BE49-F238E27FC236}">
                <a16:creationId xmlns:a16="http://schemas.microsoft.com/office/drawing/2014/main" id="{1EC9FF62-192E-0728-6EC3-D3FF59D22C8B}"/>
              </a:ext>
            </a:extLst>
          </p:cNvPr>
          <p:cNvSpPr txBox="1"/>
          <p:nvPr/>
        </p:nvSpPr>
        <p:spPr>
          <a:xfrm rot="20586576">
            <a:off x="8093805" y="3158650"/>
            <a:ext cx="1261137" cy="369332"/>
          </a:xfrm>
          <a:prstGeom prst="rect">
            <a:avLst/>
          </a:prstGeom>
          <a:solidFill>
            <a:schemeClr val="accent4">
              <a:lumMod val="20000"/>
              <a:lumOff val="80000"/>
            </a:schemeClr>
          </a:solidFill>
        </p:spPr>
        <p:txBody>
          <a:bodyPr wrap="square" rtlCol="0">
            <a:spAutoFit/>
          </a:bodyPr>
          <a:lstStyle/>
          <a:p>
            <a:r>
              <a:rPr lang="en-US" dirty="0"/>
              <a:t>sustainable</a:t>
            </a:r>
          </a:p>
        </p:txBody>
      </p:sp>
      <p:sp>
        <p:nvSpPr>
          <p:cNvPr id="14" name="TextBox 13">
            <a:extLst>
              <a:ext uri="{FF2B5EF4-FFF2-40B4-BE49-F238E27FC236}">
                <a16:creationId xmlns:a16="http://schemas.microsoft.com/office/drawing/2014/main" id="{9C5B2828-3046-B31A-A4B5-4ABB1E8CB75B}"/>
              </a:ext>
            </a:extLst>
          </p:cNvPr>
          <p:cNvSpPr txBox="1"/>
          <p:nvPr/>
        </p:nvSpPr>
        <p:spPr>
          <a:xfrm>
            <a:off x="4257830" y="5512116"/>
            <a:ext cx="1430579" cy="369332"/>
          </a:xfrm>
          <a:prstGeom prst="rect">
            <a:avLst/>
          </a:prstGeom>
          <a:solidFill>
            <a:schemeClr val="accent4">
              <a:lumMod val="20000"/>
              <a:lumOff val="80000"/>
            </a:schemeClr>
          </a:solidFill>
        </p:spPr>
        <p:txBody>
          <a:bodyPr wrap="square" rtlCol="0">
            <a:spAutoFit/>
          </a:bodyPr>
          <a:lstStyle/>
          <a:p>
            <a:r>
              <a:rPr lang="en-US" dirty="0"/>
              <a:t>economically</a:t>
            </a:r>
          </a:p>
        </p:txBody>
      </p:sp>
      <p:sp>
        <p:nvSpPr>
          <p:cNvPr id="15" name="TextBox 14">
            <a:extLst>
              <a:ext uri="{FF2B5EF4-FFF2-40B4-BE49-F238E27FC236}">
                <a16:creationId xmlns:a16="http://schemas.microsoft.com/office/drawing/2014/main" id="{762300B1-119D-86B1-9FAA-E9AAD1705C84}"/>
              </a:ext>
            </a:extLst>
          </p:cNvPr>
          <p:cNvSpPr txBox="1"/>
          <p:nvPr/>
        </p:nvSpPr>
        <p:spPr>
          <a:xfrm>
            <a:off x="260689" y="6309939"/>
            <a:ext cx="1752678" cy="369332"/>
          </a:xfrm>
          <a:prstGeom prst="rect">
            <a:avLst/>
          </a:prstGeom>
          <a:solidFill>
            <a:schemeClr val="accent4">
              <a:lumMod val="20000"/>
              <a:lumOff val="80000"/>
            </a:schemeClr>
          </a:solidFill>
        </p:spPr>
        <p:txBody>
          <a:bodyPr wrap="square" rtlCol="0">
            <a:spAutoFit/>
          </a:bodyPr>
          <a:lstStyle/>
          <a:p>
            <a:r>
              <a:rPr lang="en-US" dirty="0"/>
              <a:t>environmentally</a:t>
            </a:r>
          </a:p>
        </p:txBody>
      </p:sp>
      <p:sp>
        <p:nvSpPr>
          <p:cNvPr id="16" name="TextBox 15">
            <a:extLst>
              <a:ext uri="{FF2B5EF4-FFF2-40B4-BE49-F238E27FC236}">
                <a16:creationId xmlns:a16="http://schemas.microsoft.com/office/drawing/2014/main" id="{FDE90956-D3E6-51E0-079E-7B5E993D646A}"/>
              </a:ext>
            </a:extLst>
          </p:cNvPr>
          <p:cNvSpPr txBox="1"/>
          <p:nvPr/>
        </p:nvSpPr>
        <p:spPr>
          <a:xfrm rot="21211037">
            <a:off x="2283262" y="559815"/>
            <a:ext cx="828754" cy="369332"/>
          </a:xfrm>
          <a:prstGeom prst="rect">
            <a:avLst/>
          </a:prstGeom>
          <a:solidFill>
            <a:schemeClr val="accent4">
              <a:lumMod val="20000"/>
              <a:lumOff val="80000"/>
            </a:schemeClr>
          </a:solidFill>
        </p:spPr>
        <p:txBody>
          <a:bodyPr wrap="square" rtlCol="0">
            <a:spAutoFit/>
          </a:bodyPr>
          <a:lstStyle/>
          <a:p>
            <a:r>
              <a:rPr lang="en-US" dirty="0"/>
              <a:t>access</a:t>
            </a:r>
          </a:p>
        </p:txBody>
      </p:sp>
      <p:sp>
        <p:nvSpPr>
          <p:cNvPr id="17" name="TextBox 16">
            <a:extLst>
              <a:ext uri="{FF2B5EF4-FFF2-40B4-BE49-F238E27FC236}">
                <a16:creationId xmlns:a16="http://schemas.microsoft.com/office/drawing/2014/main" id="{B3E3728D-2C36-FD5A-425B-8367EF32B2FB}"/>
              </a:ext>
            </a:extLst>
          </p:cNvPr>
          <p:cNvSpPr txBox="1"/>
          <p:nvPr/>
        </p:nvSpPr>
        <p:spPr>
          <a:xfrm rot="20909735">
            <a:off x="7569010" y="2859445"/>
            <a:ext cx="754387" cy="369332"/>
          </a:xfrm>
          <a:prstGeom prst="rect">
            <a:avLst/>
          </a:prstGeom>
          <a:solidFill>
            <a:schemeClr val="accent4">
              <a:lumMod val="20000"/>
              <a:lumOff val="80000"/>
            </a:schemeClr>
          </a:solidFill>
        </p:spPr>
        <p:txBody>
          <a:bodyPr wrap="square" rtlCol="0">
            <a:spAutoFit/>
          </a:bodyPr>
          <a:lstStyle/>
          <a:p>
            <a:r>
              <a:rPr lang="en-US" dirty="0"/>
              <a:t>lands</a:t>
            </a:r>
          </a:p>
        </p:txBody>
      </p:sp>
      <p:sp>
        <p:nvSpPr>
          <p:cNvPr id="18" name="TextBox 17">
            <a:extLst>
              <a:ext uri="{FF2B5EF4-FFF2-40B4-BE49-F238E27FC236}">
                <a16:creationId xmlns:a16="http://schemas.microsoft.com/office/drawing/2014/main" id="{1C38C741-F3DA-3B02-C2F6-A8DA293F3ADE}"/>
              </a:ext>
            </a:extLst>
          </p:cNvPr>
          <p:cNvSpPr txBox="1"/>
          <p:nvPr/>
        </p:nvSpPr>
        <p:spPr>
          <a:xfrm rot="21324261">
            <a:off x="1171659" y="2848934"/>
            <a:ext cx="1220231" cy="369332"/>
          </a:xfrm>
          <a:prstGeom prst="rect">
            <a:avLst/>
          </a:prstGeom>
          <a:solidFill>
            <a:schemeClr val="accent4">
              <a:lumMod val="20000"/>
              <a:lumOff val="80000"/>
            </a:schemeClr>
          </a:solidFill>
        </p:spPr>
        <p:txBody>
          <a:bodyPr wrap="square" rtlCol="0">
            <a:spAutoFit/>
          </a:bodyPr>
          <a:lstStyle/>
          <a:p>
            <a:r>
              <a:rPr lang="en-US" dirty="0"/>
              <a:t>conserved</a:t>
            </a:r>
          </a:p>
        </p:txBody>
      </p:sp>
      <p:sp>
        <p:nvSpPr>
          <p:cNvPr id="19" name="TextBox 18">
            <a:extLst>
              <a:ext uri="{FF2B5EF4-FFF2-40B4-BE49-F238E27FC236}">
                <a16:creationId xmlns:a16="http://schemas.microsoft.com/office/drawing/2014/main" id="{E42072B2-FB8B-89D3-C4C5-03128AB52F10}"/>
              </a:ext>
            </a:extLst>
          </p:cNvPr>
          <p:cNvSpPr txBox="1"/>
          <p:nvPr/>
        </p:nvSpPr>
        <p:spPr>
          <a:xfrm rot="215061">
            <a:off x="5385482" y="2992608"/>
            <a:ext cx="496292" cy="369332"/>
          </a:xfrm>
          <a:prstGeom prst="rect">
            <a:avLst/>
          </a:prstGeom>
          <a:solidFill>
            <a:schemeClr val="accent4">
              <a:lumMod val="20000"/>
              <a:lumOff val="80000"/>
            </a:schemeClr>
          </a:solidFill>
        </p:spPr>
        <p:txBody>
          <a:bodyPr wrap="square" rtlCol="0">
            <a:spAutoFit/>
          </a:bodyPr>
          <a:lstStyle/>
          <a:p>
            <a:r>
              <a:rPr lang="en-US" dirty="0"/>
              <a:t>life</a:t>
            </a:r>
          </a:p>
        </p:txBody>
      </p:sp>
      <p:sp>
        <p:nvSpPr>
          <p:cNvPr id="20" name="TextBox 19">
            <a:extLst>
              <a:ext uri="{FF2B5EF4-FFF2-40B4-BE49-F238E27FC236}">
                <a16:creationId xmlns:a16="http://schemas.microsoft.com/office/drawing/2014/main" id="{997C36DB-0869-5A7F-1C8A-84AA2526FD3F}"/>
              </a:ext>
            </a:extLst>
          </p:cNvPr>
          <p:cNvSpPr txBox="1"/>
          <p:nvPr/>
        </p:nvSpPr>
        <p:spPr>
          <a:xfrm>
            <a:off x="2166810" y="83771"/>
            <a:ext cx="1220231" cy="369332"/>
          </a:xfrm>
          <a:prstGeom prst="rect">
            <a:avLst/>
          </a:prstGeom>
          <a:solidFill>
            <a:schemeClr val="accent4">
              <a:lumMod val="20000"/>
              <a:lumOff val="80000"/>
            </a:schemeClr>
          </a:solidFill>
        </p:spPr>
        <p:txBody>
          <a:bodyPr wrap="square" rtlCol="0">
            <a:spAutoFit/>
          </a:bodyPr>
          <a:lstStyle/>
          <a:p>
            <a:r>
              <a:rPr lang="en-US" dirty="0"/>
              <a:t>abundant</a:t>
            </a:r>
          </a:p>
        </p:txBody>
      </p:sp>
      <p:sp>
        <p:nvSpPr>
          <p:cNvPr id="21" name="TextBox 20">
            <a:extLst>
              <a:ext uri="{FF2B5EF4-FFF2-40B4-BE49-F238E27FC236}">
                <a16:creationId xmlns:a16="http://schemas.microsoft.com/office/drawing/2014/main" id="{676A6856-DB18-9FA0-65A9-E40050C05BA5}"/>
              </a:ext>
            </a:extLst>
          </p:cNvPr>
          <p:cNvSpPr txBox="1"/>
          <p:nvPr/>
        </p:nvSpPr>
        <p:spPr>
          <a:xfrm rot="1175838">
            <a:off x="170662" y="4068754"/>
            <a:ext cx="902571" cy="369332"/>
          </a:xfrm>
          <a:prstGeom prst="rect">
            <a:avLst/>
          </a:prstGeom>
          <a:solidFill>
            <a:schemeClr val="accent4">
              <a:lumMod val="20000"/>
              <a:lumOff val="80000"/>
            </a:schemeClr>
          </a:solidFill>
        </p:spPr>
        <p:txBody>
          <a:bodyPr wrap="square" rtlCol="0">
            <a:spAutoFit/>
          </a:bodyPr>
          <a:lstStyle/>
          <a:p>
            <a:r>
              <a:rPr lang="en-US" dirty="0"/>
              <a:t>cultural</a:t>
            </a:r>
          </a:p>
        </p:txBody>
      </p:sp>
      <p:sp>
        <p:nvSpPr>
          <p:cNvPr id="22" name="TextBox 21">
            <a:extLst>
              <a:ext uri="{FF2B5EF4-FFF2-40B4-BE49-F238E27FC236}">
                <a16:creationId xmlns:a16="http://schemas.microsoft.com/office/drawing/2014/main" id="{A8B651C2-D9F0-F568-94C2-FB6D0B27B6C9}"/>
              </a:ext>
            </a:extLst>
          </p:cNvPr>
          <p:cNvSpPr txBox="1"/>
          <p:nvPr/>
        </p:nvSpPr>
        <p:spPr>
          <a:xfrm rot="20909735">
            <a:off x="9278803" y="5241675"/>
            <a:ext cx="933807" cy="369332"/>
          </a:xfrm>
          <a:prstGeom prst="rect">
            <a:avLst/>
          </a:prstGeom>
          <a:solidFill>
            <a:schemeClr val="accent4">
              <a:lumMod val="20000"/>
              <a:lumOff val="80000"/>
            </a:schemeClr>
          </a:solidFill>
        </p:spPr>
        <p:txBody>
          <a:bodyPr wrap="square" rtlCol="0">
            <a:spAutoFit/>
          </a:bodyPr>
          <a:lstStyle/>
          <a:p>
            <a:r>
              <a:rPr lang="en-US" dirty="0"/>
              <a:t>vibrant</a:t>
            </a:r>
          </a:p>
        </p:txBody>
      </p:sp>
      <p:sp>
        <p:nvSpPr>
          <p:cNvPr id="23" name="TextBox 22">
            <a:extLst>
              <a:ext uri="{FF2B5EF4-FFF2-40B4-BE49-F238E27FC236}">
                <a16:creationId xmlns:a16="http://schemas.microsoft.com/office/drawing/2014/main" id="{41333C67-71D6-DB32-60FA-D8DD40FF0AB6}"/>
              </a:ext>
            </a:extLst>
          </p:cNvPr>
          <p:cNvSpPr txBox="1"/>
          <p:nvPr/>
        </p:nvSpPr>
        <p:spPr>
          <a:xfrm rot="20898425">
            <a:off x="10848433" y="5562024"/>
            <a:ext cx="1223686" cy="369332"/>
          </a:xfrm>
          <a:prstGeom prst="rect">
            <a:avLst/>
          </a:prstGeom>
          <a:solidFill>
            <a:schemeClr val="accent4">
              <a:lumMod val="20000"/>
              <a:lumOff val="80000"/>
            </a:schemeClr>
          </a:solidFill>
        </p:spPr>
        <p:txBody>
          <a:bodyPr wrap="square" rtlCol="0">
            <a:spAutoFit/>
          </a:bodyPr>
          <a:lstStyle/>
          <a:p>
            <a:r>
              <a:rPr lang="en-US" dirty="0"/>
              <a:t>waterways</a:t>
            </a:r>
          </a:p>
        </p:txBody>
      </p:sp>
      <p:sp>
        <p:nvSpPr>
          <p:cNvPr id="24" name="TextBox 23">
            <a:extLst>
              <a:ext uri="{FF2B5EF4-FFF2-40B4-BE49-F238E27FC236}">
                <a16:creationId xmlns:a16="http://schemas.microsoft.com/office/drawing/2014/main" id="{DF1885B9-67F3-340F-2E1B-B863473B3346}"/>
              </a:ext>
            </a:extLst>
          </p:cNvPr>
          <p:cNvSpPr txBox="1"/>
          <p:nvPr/>
        </p:nvSpPr>
        <p:spPr>
          <a:xfrm rot="768757">
            <a:off x="185964" y="1294648"/>
            <a:ext cx="457140" cy="369332"/>
          </a:xfrm>
          <a:prstGeom prst="rect">
            <a:avLst/>
          </a:prstGeom>
          <a:solidFill>
            <a:schemeClr val="accent4">
              <a:lumMod val="20000"/>
              <a:lumOff val="80000"/>
            </a:schemeClr>
          </a:solidFill>
        </p:spPr>
        <p:txBody>
          <a:bodyPr wrap="square" rtlCol="0">
            <a:spAutoFit/>
          </a:bodyPr>
          <a:lstStyle/>
          <a:p>
            <a:r>
              <a:rPr lang="en-US" dirty="0"/>
              <a:t>an</a:t>
            </a:r>
          </a:p>
        </p:txBody>
      </p:sp>
      <p:sp>
        <p:nvSpPr>
          <p:cNvPr id="25" name="TextBox 24">
            <a:extLst>
              <a:ext uri="{FF2B5EF4-FFF2-40B4-BE49-F238E27FC236}">
                <a16:creationId xmlns:a16="http://schemas.microsoft.com/office/drawing/2014/main" id="{D2E61C0C-3A65-93A8-8FC2-58C8BEA9BE52}"/>
              </a:ext>
            </a:extLst>
          </p:cNvPr>
          <p:cNvSpPr txBox="1"/>
          <p:nvPr/>
        </p:nvSpPr>
        <p:spPr>
          <a:xfrm>
            <a:off x="229126" y="92938"/>
            <a:ext cx="296253" cy="369332"/>
          </a:xfrm>
          <a:prstGeom prst="rect">
            <a:avLst/>
          </a:prstGeom>
          <a:solidFill>
            <a:schemeClr val="accent4">
              <a:lumMod val="20000"/>
              <a:lumOff val="80000"/>
            </a:schemeClr>
          </a:solidFill>
        </p:spPr>
        <p:txBody>
          <a:bodyPr wrap="square" rtlCol="0">
            <a:spAutoFit/>
          </a:bodyPr>
          <a:lstStyle/>
          <a:p>
            <a:r>
              <a:rPr lang="en-US" dirty="0"/>
              <a:t>a</a:t>
            </a:r>
          </a:p>
        </p:txBody>
      </p:sp>
      <p:sp>
        <p:nvSpPr>
          <p:cNvPr id="26" name="TextBox 25">
            <a:extLst>
              <a:ext uri="{FF2B5EF4-FFF2-40B4-BE49-F238E27FC236}">
                <a16:creationId xmlns:a16="http://schemas.microsoft.com/office/drawing/2014/main" id="{3A004FD4-0584-D15F-1DDC-7774A26FEDAC}"/>
              </a:ext>
            </a:extLst>
          </p:cNvPr>
          <p:cNvSpPr txBox="1"/>
          <p:nvPr/>
        </p:nvSpPr>
        <p:spPr>
          <a:xfrm rot="914422">
            <a:off x="10831230" y="4453284"/>
            <a:ext cx="533416" cy="369332"/>
          </a:xfrm>
          <a:prstGeom prst="rect">
            <a:avLst/>
          </a:prstGeom>
          <a:solidFill>
            <a:schemeClr val="accent4">
              <a:lumMod val="20000"/>
              <a:lumOff val="80000"/>
            </a:schemeClr>
          </a:solidFill>
        </p:spPr>
        <p:txBody>
          <a:bodyPr wrap="square" rtlCol="0">
            <a:spAutoFit/>
          </a:bodyPr>
          <a:lstStyle/>
          <a:p>
            <a:r>
              <a:rPr lang="en-US" dirty="0"/>
              <a:t>the</a:t>
            </a:r>
          </a:p>
        </p:txBody>
      </p:sp>
      <p:sp>
        <p:nvSpPr>
          <p:cNvPr id="27" name="TextBox 26">
            <a:extLst>
              <a:ext uri="{FF2B5EF4-FFF2-40B4-BE49-F238E27FC236}">
                <a16:creationId xmlns:a16="http://schemas.microsoft.com/office/drawing/2014/main" id="{E344F69C-CAF5-0D71-02D2-D7A23287BDE7}"/>
              </a:ext>
            </a:extLst>
          </p:cNvPr>
          <p:cNvSpPr txBox="1"/>
          <p:nvPr/>
        </p:nvSpPr>
        <p:spPr>
          <a:xfrm rot="20909735">
            <a:off x="227290" y="715623"/>
            <a:ext cx="539147" cy="369332"/>
          </a:xfrm>
          <a:prstGeom prst="rect">
            <a:avLst/>
          </a:prstGeom>
          <a:solidFill>
            <a:schemeClr val="accent4">
              <a:lumMod val="20000"/>
              <a:lumOff val="80000"/>
            </a:schemeClr>
          </a:solidFill>
        </p:spPr>
        <p:txBody>
          <a:bodyPr wrap="square" rtlCol="0">
            <a:spAutoFit/>
          </a:bodyPr>
          <a:lstStyle/>
          <a:p>
            <a:r>
              <a:rPr lang="en-US" dirty="0"/>
              <a:t>and</a:t>
            </a:r>
          </a:p>
        </p:txBody>
      </p:sp>
      <p:sp>
        <p:nvSpPr>
          <p:cNvPr id="28" name="TextBox 27">
            <a:extLst>
              <a:ext uri="{FF2B5EF4-FFF2-40B4-BE49-F238E27FC236}">
                <a16:creationId xmlns:a16="http://schemas.microsoft.com/office/drawing/2014/main" id="{06894C8C-25A7-BDFA-05D8-1710D7511B22}"/>
              </a:ext>
            </a:extLst>
          </p:cNvPr>
          <p:cNvSpPr txBox="1"/>
          <p:nvPr/>
        </p:nvSpPr>
        <p:spPr>
          <a:xfrm rot="20771934">
            <a:off x="9781633" y="3912061"/>
            <a:ext cx="1414682" cy="369332"/>
          </a:xfrm>
          <a:prstGeom prst="rect">
            <a:avLst/>
          </a:prstGeom>
          <a:solidFill>
            <a:schemeClr val="accent4">
              <a:lumMod val="20000"/>
              <a:lumOff val="80000"/>
            </a:schemeClr>
          </a:solidFill>
        </p:spPr>
        <p:txBody>
          <a:bodyPr wrap="square" rtlCol="0">
            <a:spAutoFit/>
          </a:bodyPr>
          <a:lstStyle/>
          <a:p>
            <a:r>
              <a:rPr lang="en-US" dirty="0"/>
              <a:t>stakeholders</a:t>
            </a:r>
          </a:p>
        </p:txBody>
      </p:sp>
      <p:sp>
        <p:nvSpPr>
          <p:cNvPr id="29" name="TextBox 28">
            <a:extLst>
              <a:ext uri="{FF2B5EF4-FFF2-40B4-BE49-F238E27FC236}">
                <a16:creationId xmlns:a16="http://schemas.microsoft.com/office/drawing/2014/main" id="{79EB34F2-6EB2-9D45-4AA9-1C3C3D19BD8C}"/>
              </a:ext>
            </a:extLst>
          </p:cNvPr>
          <p:cNvSpPr txBox="1"/>
          <p:nvPr/>
        </p:nvSpPr>
        <p:spPr>
          <a:xfrm rot="20909735">
            <a:off x="6793876" y="4394088"/>
            <a:ext cx="422143" cy="369332"/>
          </a:xfrm>
          <a:prstGeom prst="rect">
            <a:avLst/>
          </a:prstGeom>
          <a:solidFill>
            <a:schemeClr val="accent4">
              <a:lumMod val="20000"/>
              <a:lumOff val="80000"/>
            </a:schemeClr>
          </a:solidFill>
        </p:spPr>
        <p:txBody>
          <a:bodyPr wrap="square" rtlCol="0">
            <a:spAutoFit/>
          </a:bodyPr>
          <a:lstStyle/>
          <a:p>
            <a:r>
              <a:rPr lang="en-US" dirty="0"/>
              <a:t>of</a:t>
            </a:r>
          </a:p>
        </p:txBody>
      </p:sp>
      <p:sp>
        <p:nvSpPr>
          <p:cNvPr id="30" name="TextBox 29">
            <a:extLst>
              <a:ext uri="{FF2B5EF4-FFF2-40B4-BE49-F238E27FC236}">
                <a16:creationId xmlns:a16="http://schemas.microsoft.com/office/drawing/2014/main" id="{16C7767A-5F5E-D9D0-24D0-0404D74B8527}"/>
              </a:ext>
            </a:extLst>
          </p:cNvPr>
          <p:cNvSpPr txBox="1"/>
          <p:nvPr/>
        </p:nvSpPr>
        <p:spPr>
          <a:xfrm rot="390835">
            <a:off x="1406305" y="4521513"/>
            <a:ext cx="1050304" cy="369332"/>
          </a:xfrm>
          <a:prstGeom prst="rect">
            <a:avLst/>
          </a:prstGeom>
          <a:solidFill>
            <a:schemeClr val="accent4">
              <a:lumMod val="20000"/>
              <a:lumOff val="80000"/>
            </a:schemeClr>
          </a:solidFill>
        </p:spPr>
        <p:txBody>
          <a:bodyPr wrap="square" rtlCol="0">
            <a:spAutoFit/>
          </a:bodyPr>
          <a:lstStyle/>
          <a:p>
            <a:r>
              <a:rPr lang="en-US" dirty="0"/>
              <a:t>diversity</a:t>
            </a:r>
          </a:p>
        </p:txBody>
      </p:sp>
      <p:sp>
        <p:nvSpPr>
          <p:cNvPr id="31" name="TextBox 30">
            <a:extLst>
              <a:ext uri="{FF2B5EF4-FFF2-40B4-BE49-F238E27FC236}">
                <a16:creationId xmlns:a16="http://schemas.microsoft.com/office/drawing/2014/main" id="{5BA68224-72B9-2533-0B1A-5707FCF4B937}"/>
              </a:ext>
            </a:extLst>
          </p:cNvPr>
          <p:cNvSpPr txBox="1"/>
          <p:nvPr/>
        </p:nvSpPr>
        <p:spPr>
          <a:xfrm rot="20909735">
            <a:off x="4605451" y="669365"/>
            <a:ext cx="1032872" cy="369332"/>
          </a:xfrm>
          <a:prstGeom prst="rect">
            <a:avLst/>
          </a:prstGeom>
          <a:solidFill>
            <a:schemeClr val="accent4">
              <a:lumMod val="20000"/>
              <a:lumOff val="80000"/>
            </a:schemeClr>
          </a:solidFill>
        </p:spPr>
        <p:txBody>
          <a:bodyPr wrap="square" rtlCol="0">
            <a:spAutoFit/>
          </a:bodyPr>
          <a:lstStyle/>
          <a:p>
            <a:r>
              <a:rPr lang="en-US" dirty="0"/>
              <a:t>heritage</a:t>
            </a:r>
          </a:p>
        </p:txBody>
      </p:sp>
      <p:sp>
        <p:nvSpPr>
          <p:cNvPr id="32" name="TextBox 31">
            <a:extLst>
              <a:ext uri="{FF2B5EF4-FFF2-40B4-BE49-F238E27FC236}">
                <a16:creationId xmlns:a16="http://schemas.microsoft.com/office/drawing/2014/main" id="{C74E72AD-FE0A-8707-C1B0-DD06EBEAFB50}"/>
              </a:ext>
            </a:extLst>
          </p:cNvPr>
          <p:cNvSpPr txBox="1"/>
          <p:nvPr/>
        </p:nvSpPr>
        <p:spPr>
          <a:xfrm rot="565642">
            <a:off x="11585893" y="4907057"/>
            <a:ext cx="418030" cy="369332"/>
          </a:xfrm>
          <a:prstGeom prst="rect">
            <a:avLst/>
          </a:prstGeom>
          <a:solidFill>
            <a:schemeClr val="accent4">
              <a:lumMod val="20000"/>
              <a:lumOff val="80000"/>
            </a:schemeClr>
          </a:solidFill>
        </p:spPr>
        <p:txBody>
          <a:bodyPr wrap="square" rtlCol="0">
            <a:spAutoFit/>
          </a:bodyPr>
          <a:lstStyle/>
          <a:p>
            <a:r>
              <a:rPr lang="en-US" dirty="0"/>
              <a:t>to</a:t>
            </a:r>
          </a:p>
        </p:txBody>
      </p:sp>
      <p:sp>
        <p:nvSpPr>
          <p:cNvPr id="33" name="TextBox 32">
            <a:extLst>
              <a:ext uri="{FF2B5EF4-FFF2-40B4-BE49-F238E27FC236}">
                <a16:creationId xmlns:a16="http://schemas.microsoft.com/office/drawing/2014/main" id="{16F1D9FE-E413-1C46-F01A-4D7174E645F5}"/>
              </a:ext>
            </a:extLst>
          </p:cNvPr>
          <p:cNvSpPr txBox="1"/>
          <p:nvPr/>
        </p:nvSpPr>
        <p:spPr>
          <a:xfrm>
            <a:off x="10002183" y="5695482"/>
            <a:ext cx="692389" cy="369332"/>
          </a:xfrm>
          <a:prstGeom prst="rect">
            <a:avLst/>
          </a:prstGeom>
          <a:solidFill>
            <a:schemeClr val="accent4">
              <a:lumMod val="20000"/>
              <a:lumOff val="80000"/>
            </a:schemeClr>
          </a:solidFill>
        </p:spPr>
        <p:txBody>
          <a:bodyPr wrap="square" rtlCol="0">
            <a:spAutoFit/>
          </a:bodyPr>
          <a:lstStyle/>
          <a:p>
            <a:r>
              <a:rPr lang="en-US" dirty="0"/>
              <a:t>with</a:t>
            </a:r>
          </a:p>
        </p:txBody>
      </p:sp>
      <p:sp>
        <p:nvSpPr>
          <p:cNvPr id="34" name="TextBox 33">
            <a:extLst>
              <a:ext uri="{FF2B5EF4-FFF2-40B4-BE49-F238E27FC236}">
                <a16:creationId xmlns:a16="http://schemas.microsoft.com/office/drawing/2014/main" id="{CE6F49CD-DC96-114A-D1FF-F04809AAE717}"/>
              </a:ext>
            </a:extLst>
          </p:cNvPr>
          <p:cNvSpPr txBox="1"/>
          <p:nvPr/>
        </p:nvSpPr>
        <p:spPr>
          <a:xfrm rot="20909735">
            <a:off x="4201173" y="3709554"/>
            <a:ext cx="1434866" cy="369332"/>
          </a:xfrm>
          <a:prstGeom prst="rect">
            <a:avLst/>
          </a:prstGeom>
          <a:solidFill>
            <a:schemeClr val="accent4">
              <a:lumMod val="20000"/>
              <a:lumOff val="80000"/>
            </a:schemeClr>
          </a:solidFill>
        </p:spPr>
        <p:txBody>
          <a:bodyPr wrap="square" rtlCol="0">
            <a:spAutoFit/>
          </a:bodyPr>
          <a:lstStyle/>
          <a:p>
            <a:r>
              <a:rPr lang="en-US" dirty="0"/>
              <a:t>communities</a:t>
            </a:r>
          </a:p>
        </p:txBody>
      </p:sp>
      <p:sp>
        <p:nvSpPr>
          <p:cNvPr id="35" name="TextBox 34">
            <a:extLst>
              <a:ext uri="{FF2B5EF4-FFF2-40B4-BE49-F238E27FC236}">
                <a16:creationId xmlns:a16="http://schemas.microsoft.com/office/drawing/2014/main" id="{E37A08B8-8F0A-EA77-EEF2-AB1082CBAF63}"/>
              </a:ext>
            </a:extLst>
          </p:cNvPr>
          <p:cNvSpPr txBox="1"/>
          <p:nvPr/>
        </p:nvSpPr>
        <p:spPr>
          <a:xfrm>
            <a:off x="7323633" y="5920046"/>
            <a:ext cx="853052" cy="369332"/>
          </a:xfrm>
          <a:prstGeom prst="rect">
            <a:avLst/>
          </a:prstGeom>
          <a:solidFill>
            <a:schemeClr val="accent4">
              <a:lumMod val="20000"/>
              <a:lumOff val="80000"/>
            </a:schemeClr>
          </a:solidFill>
        </p:spPr>
        <p:txBody>
          <a:bodyPr wrap="square" rtlCol="0">
            <a:spAutoFit/>
          </a:bodyPr>
          <a:lstStyle/>
          <a:p>
            <a:r>
              <a:rPr lang="en-US" dirty="0"/>
              <a:t>people</a:t>
            </a:r>
          </a:p>
        </p:txBody>
      </p:sp>
      <p:sp>
        <p:nvSpPr>
          <p:cNvPr id="36" name="TextBox 35">
            <a:extLst>
              <a:ext uri="{FF2B5EF4-FFF2-40B4-BE49-F238E27FC236}">
                <a16:creationId xmlns:a16="http://schemas.microsoft.com/office/drawing/2014/main" id="{4F8DE519-6B31-B176-7E0C-D4F126387C9D}"/>
              </a:ext>
            </a:extLst>
          </p:cNvPr>
          <p:cNvSpPr txBox="1"/>
          <p:nvPr/>
        </p:nvSpPr>
        <p:spPr>
          <a:xfrm>
            <a:off x="199755" y="4691377"/>
            <a:ext cx="1038590" cy="369332"/>
          </a:xfrm>
          <a:prstGeom prst="rect">
            <a:avLst/>
          </a:prstGeom>
          <a:solidFill>
            <a:schemeClr val="accent4">
              <a:lumMod val="20000"/>
              <a:lumOff val="80000"/>
            </a:schemeClr>
          </a:solidFill>
        </p:spPr>
        <p:txBody>
          <a:bodyPr wrap="square" rtlCol="0">
            <a:spAutoFit/>
          </a:bodyPr>
          <a:lstStyle/>
          <a:p>
            <a:r>
              <a:rPr lang="en-US" dirty="0"/>
              <a:t>engaged</a:t>
            </a:r>
          </a:p>
        </p:txBody>
      </p:sp>
      <p:sp>
        <p:nvSpPr>
          <p:cNvPr id="37" name="TextBox 36">
            <a:extLst>
              <a:ext uri="{FF2B5EF4-FFF2-40B4-BE49-F238E27FC236}">
                <a16:creationId xmlns:a16="http://schemas.microsoft.com/office/drawing/2014/main" id="{B450C2F0-97D3-A27C-D92B-F6D73AA46FDE}"/>
              </a:ext>
            </a:extLst>
          </p:cNvPr>
          <p:cNvSpPr txBox="1"/>
          <p:nvPr/>
        </p:nvSpPr>
        <p:spPr>
          <a:xfrm rot="20909735">
            <a:off x="4366187" y="103381"/>
            <a:ext cx="901868" cy="369332"/>
          </a:xfrm>
          <a:prstGeom prst="rect">
            <a:avLst/>
          </a:prstGeom>
          <a:solidFill>
            <a:schemeClr val="accent4">
              <a:lumMod val="20000"/>
              <a:lumOff val="80000"/>
            </a:schemeClr>
          </a:solidFill>
        </p:spPr>
        <p:txBody>
          <a:bodyPr wrap="square" rtlCol="0">
            <a:spAutoFit/>
          </a:bodyPr>
          <a:lstStyle/>
          <a:p>
            <a:r>
              <a:rPr lang="en-US" dirty="0"/>
              <a:t>growth</a:t>
            </a:r>
          </a:p>
        </p:txBody>
      </p:sp>
      <p:sp>
        <p:nvSpPr>
          <p:cNvPr id="38" name="TextBox 37">
            <a:extLst>
              <a:ext uri="{FF2B5EF4-FFF2-40B4-BE49-F238E27FC236}">
                <a16:creationId xmlns:a16="http://schemas.microsoft.com/office/drawing/2014/main" id="{B230A883-1A5C-F4CF-CE3D-75326DC9454A}"/>
              </a:ext>
            </a:extLst>
          </p:cNvPr>
          <p:cNvSpPr txBox="1"/>
          <p:nvPr/>
        </p:nvSpPr>
        <p:spPr>
          <a:xfrm rot="725663">
            <a:off x="7900727" y="1323155"/>
            <a:ext cx="746780" cy="369332"/>
          </a:xfrm>
          <a:prstGeom prst="rect">
            <a:avLst/>
          </a:prstGeom>
          <a:solidFill>
            <a:schemeClr val="accent4">
              <a:lumMod val="20000"/>
              <a:lumOff val="80000"/>
            </a:schemeClr>
          </a:solidFill>
        </p:spPr>
        <p:txBody>
          <a:bodyPr wrap="square" rtlCol="0">
            <a:spAutoFit/>
          </a:bodyPr>
          <a:lstStyle/>
          <a:p>
            <a:r>
              <a:rPr lang="en-US" dirty="0"/>
              <a:t>issues</a:t>
            </a:r>
          </a:p>
        </p:txBody>
      </p:sp>
      <p:sp>
        <p:nvSpPr>
          <p:cNvPr id="39" name="TextBox 38">
            <a:extLst>
              <a:ext uri="{FF2B5EF4-FFF2-40B4-BE49-F238E27FC236}">
                <a16:creationId xmlns:a16="http://schemas.microsoft.com/office/drawing/2014/main" id="{D3239274-B672-EC5D-CD23-40F9E44DA96C}"/>
              </a:ext>
            </a:extLst>
          </p:cNvPr>
          <p:cNvSpPr txBox="1"/>
          <p:nvPr/>
        </p:nvSpPr>
        <p:spPr>
          <a:xfrm rot="849942">
            <a:off x="65816" y="5685152"/>
            <a:ext cx="1068213" cy="369332"/>
          </a:xfrm>
          <a:prstGeom prst="rect">
            <a:avLst/>
          </a:prstGeom>
          <a:solidFill>
            <a:schemeClr val="accent4">
              <a:lumMod val="20000"/>
              <a:lumOff val="80000"/>
            </a:schemeClr>
          </a:solidFill>
        </p:spPr>
        <p:txBody>
          <a:bodyPr wrap="square" rtlCol="0">
            <a:spAutoFit/>
          </a:bodyPr>
          <a:lstStyle/>
          <a:p>
            <a:r>
              <a:rPr lang="en-US" dirty="0"/>
              <a:t>emerging</a:t>
            </a:r>
          </a:p>
        </p:txBody>
      </p:sp>
      <p:sp>
        <p:nvSpPr>
          <p:cNvPr id="40" name="TextBox 39">
            <a:extLst>
              <a:ext uri="{FF2B5EF4-FFF2-40B4-BE49-F238E27FC236}">
                <a16:creationId xmlns:a16="http://schemas.microsoft.com/office/drawing/2014/main" id="{76A6294B-0996-5C7C-0295-74F01664D813}"/>
              </a:ext>
            </a:extLst>
          </p:cNvPr>
          <p:cNvSpPr txBox="1"/>
          <p:nvPr/>
        </p:nvSpPr>
        <p:spPr>
          <a:xfrm rot="21392040">
            <a:off x="1435508" y="3968358"/>
            <a:ext cx="1220231" cy="369332"/>
          </a:xfrm>
          <a:prstGeom prst="rect">
            <a:avLst/>
          </a:prstGeom>
          <a:solidFill>
            <a:schemeClr val="accent4">
              <a:lumMod val="20000"/>
              <a:lumOff val="80000"/>
            </a:schemeClr>
          </a:solidFill>
        </p:spPr>
        <p:txBody>
          <a:bodyPr wrap="square" rtlCol="0">
            <a:spAutoFit/>
          </a:bodyPr>
          <a:lstStyle/>
          <a:p>
            <a:r>
              <a:rPr lang="en-US" dirty="0"/>
              <a:t>conditions</a:t>
            </a:r>
          </a:p>
        </p:txBody>
      </p:sp>
      <p:sp>
        <p:nvSpPr>
          <p:cNvPr id="41" name="TextBox 40">
            <a:extLst>
              <a:ext uri="{FF2B5EF4-FFF2-40B4-BE49-F238E27FC236}">
                <a16:creationId xmlns:a16="http://schemas.microsoft.com/office/drawing/2014/main" id="{168A3B63-AF10-AB11-1B7F-A241ED63A4FF}"/>
              </a:ext>
            </a:extLst>
          </p:cNvPr>
          <p:cNvSpPr txBox="1"/>
          <p:nvPr/>
        </p:nvSpPr>
        <p:spPr>
          <a:xfrm rot="1399356">
            <a:off x="4161664" y="2754215"/>
            <a:ext cx="1052042" cy="369332"/>
          </a:xfrm>
          <a:prstGeom prst="rect">
            <a:avLst/>
          </a:prstGeom>
          <a:solidFill>
            <a:schemeClr val="accent4">
              <a:lumMod val="20000"/>
              <a:lumOff val="80000"/>
            </a:schemeClr>
          </a:solidFill>
        </p:spPr>
        <p:txBody>
          <a:bodyPr wrap="square" rtlCol="0">
            <a:spAutoFit/>
          </a:bodyPr>
          <a:lstStyle/>
          <a:p>
            <a:r>
              <a:rPr lang="en-US" dirty="0"/>
              <a:t>changing</a:t>
            </a:r>
          </a:p>
        </p:txBody>
      </p:sp>
      <p:sp>
        <p:nvSpPr>
          <p:cNvPr id="42" name="TextBox 41">
            <a:extLst>
              <a:ext uri="{FF2B5EF4-FFF2-40B4-BE49-F238E27FC236}">
                <a16:creationId xmlns:a16="http://schemas.microsoft.com/office/drawing/2014/main" id="{51E00D80-DCBC-619C-0215-AE39C558894D}"/>
              </a:ext>
            </a:extLst>
          </p:cNvPr>
          <p:cNvSpPr txBox="1"/>
          <p:nvPr/>
        </p:nvSpPr>
        <p:spPr>
          <a:xfrm>
            <a:off x="2014471" y="2194295"/>
            <a:ext cx="1047412" cy="369332"/>
          </a:xfrm>
          <a:prstGeom prst="rect">
            <a:avLst/>
          </a:prstGeom>
          <a:solidFill>
            <a:schemeClr val="accent4">
              <a:lumMod val="20000"/>
              <a:lumOff val="80000"/>
            </a:schemeClr>
          </a:solidFill>
        </p:spPr>
        <p:txBody>
          <a:bodyPr wrap="square" rtlCol="0">
            <a:spAutoFit/>
          </a:bodyPr>
          <a:lstStyle/>
          <a:p>
            <a:r>
              <a:rPr lang="en-US" dirty="0"/>
              <a:t>available</a:t>
            </a:r>
          </a:p>
        </p:txBody>
      </p:sp>
      <p:sp>
        <p:nvSpPr>
          <p:cNvPr id="43" name="TextBox 42">
            <a:extLst>
              <a:ext uri="{FF2B5EF4-FFF2-40B4-BE49-F238E27FC236}">
                <a16:creationId xmlns:a16="http://schemas.microsoft.com/office/drawing/2014/main" id="{40F91B31-5345-905E-FDFD-42DC363A0EDC}"/>
              </a:ext>
            </a:extLst>
          </p:cNvPr>
          <p:cNvSpPr txBox="1"/>
          <p:nvPr/>
        </p:nvSpPr>
        <p:spPr>
          <a:xfrm rot="20909735">
            <a:off x="141083" y="2285002"/>
            <a:ext cx="678554" cy="369332"/>
          </a:xfrm>
          <a:prstGeom prst="rect">
            <a:avLst/>
          </a:prstGeom>
          <a:solidFill>
            <a:schemeClr val="accent4">
              <a:lumMod val="20000"/>
              <a:lumOff val="80000"/>
            </a:schemeClr>
          </a:solidFill>
        </p:spPr>
        <p:txBody>
          <a:bodyPr wrap="square" rtlCol="0">
            <a:spAutoFit/>
          </a:bodyPr>
          <a:lstStyle/>
          <a:p>
            <a:r>
              <a:rPr lang="en-US" dirty="0"/>
              <a:t>best</a:t>
            </a:r>
          </a:p>
        </p:txBody>
      </p:sp>
      <p:sp>
        <p:nvSpPr>
          <p:cNvPr id="44" name="TextBox 43">
            <a:extLst>
              <a:ext uri="{FF2B5EF4-FFF2-40B4-BE49-F238E27FC236}">
                <a16:creationId xmlns:a16="http://schemas.microsoft.com/office/drawing/2014/main" id="{1EA911B2-16FC-2070-C507-D226D49A1E16}"/>
              </a:ext>
            </a:extLst>
          </p:cNvPr>
          <p:cNvSpPr txBox="1"/>
          <p:nvPr/>
        </p:nvSpPr>
        <p:spPr>
          <a:xfrm rot="20454669">
            <a:off x="6454559" y="5643724"/>
            <a:ext cx="1029164" cy="369332"/>
          </a:xfrm>
          <a:prstGeom prst="rect">
            <a:avLst/>
          </a:prstGeom>
          <a:solidFill>
            <a:schemeClr val="accent4">
              <a:lumMod val="20000"/>
              <a:lumOff val="80000"/>
            </a:schemeClr>
          </a:solidFill>
        </p:spPr>
        <p:txBody>
          <a:bodyPr wrap="square" rtlCol="0">
            <a:spAutoFit/>
          </a:bodyPr>
          <a:lstStyle/>
          <a:p>
            <a:r>
              <a:rPr lang="en-US" dirty="0"/>
              <a:t>priorities</a:t>
            </a:r>
          </a:p>
        </p:txBody>
      </p:sp>
      <p:sp>
        <p:nvSpPr>
          <p:cNvPr id="45" name="TextBox 44">
            <a:extLst>
              <a:ext uri="{FF2B5EF4-FFF2-40B4-BE49-F238E27FC236}">
                <a16:creationId xmlns:a16="http://schemas.microsoft.com/office/drawing/2014/main" id="{D5A0D864-1905-04AE-265C-956922C18AF6}"/>
              </a:ext>
            </a:extLst>
          </p:cNvPr>
          <p:cNvSpPr txBox="1"/>
          <p:nvPr/>
        </p:nvSpPr>
        <p:spPr>
          <a:xfrm>
            <a:off x="8184091" y="1865145"/>
            <a:ext cx="1220231" cy="369332"/>
          </a:xfrm>
          <a:prstGeom prst="rect">
            <a:avLst/>
          </a:prstGeom>
          <a:solidFill>
            <a:schemeClr val="accent4">
              <a:lumMod val="20000"/>
              <a:lumOff val="80000"/>
            </a:schemeClr>
          </a:solidFill>
        </p:spPr>
        <p:txBody>
          <a:bodyPr wrap="square" rtlCol="0">
            <a:spAutoFit/>
          </a:bodyPr>
          <a:lstStyle/>
          <a:p>
            <a:r>
              <a:rPr lang="en-US" dirty="0"/>
              <a:t>restoration</a:t>
            </a:r>
          </a:p>
        </p:txBody>
      </p:sp>
      <p:sp>
        <p:nvSpPr>
          <p:cNvPr id="46" name="TextBox 45">
            <a:extLst>
              <a:ext uri="{FF2B5EF4-FFF2-40B4-BE49-F238E27FC236}">
                <a16:creationId xmlns:a16="http://schemas.microsoft.com/office/drawing/2014/main" id="{1E9F788C-A36C-390D-34B8-A62C80AA04CA}"/>
              </a:ext>
            </a:extLst>
          </p:cNvPr>
          <p:cNvSpPr txBox="1"/>
          <p:nvPr/>
        </p:nvSpPr>
        <p:spPr>
          <a:xfrm rot="20927249">
            <a:off x="11048860" y="2816952"/>
            <a:ext cx="929770" cy="369332"/>
          </a:xfrm>
          <a:prstGeom prst="rect">
            <a:avLst/>
          </a:prstGeom>
          <a:solidFill>
            <a:schemeClr val="accent4">
              <a:lumMod val="20000"/>
              <a:lumOff val="80000"/>
            </a:schemeClr>
          </a:solidFill>
        </p:spPr>
        <p:txBody>
          <a:bodyPr wrap="square" rtlCol="0">
            <a:spAutoFit/>
          </a:bodyPr>
          <a:lstStyle/>
          <a:p>
            <a:r>
              <a:rPr lang="en-US" dirty="0"/>
              <a:t>science</a:t>
            </a:r>
          </a:p>
        </p:txBody>
      </p:sp>
      <p:sp>
        <p:nvSpPr>
          <p:cNvPr id="47" name="TextBox 46">
            <a:extLst>
              <a:ext uri="{FF2B5EF4-FFF2-40B4-BE49-F238E27FC236}">
                <a16:creationId xmlns:a16="http://schemas.microsoft.com/office/drawing/2014/main" id="{C34EF777-1403-4E10-34D4-38DE6CA86DC7}"/>
              </a:ext>
            </a:extLst>
          </p:cNvPr>
          <p:cNvSpPr txBox="1"/>
          <p:nvPr/>
        </p:nvSpPr>
        <p:spPr>
          <a:xfrm rot="20909735">
            <a:off x="2811412" y="3853371"/>
            <a:ext cx="704285" cy="369332"/>
          </a:xfrm>
          <a:prstGeom prst="rect">
            <a:avLst/>
          </a:prstGeom>
          <a:solidFill>
            <a:schemeClr val="accent4">
              <a:lumMod val="20000"/>
              <a:lumOff val="80000"/>
            </a:schemeClr>
          </a:solidFill>
        </p:spPr>
        <p:txBody>
          <a:bodyPr wrap="square" rtlCol="0">
            <a:spAutoFit/>
          </a:bodyPr>
          <a:lstStyle/>
          <a:p>
            <a:r>
              <a:rPr lang="en-US" dirty="0"/>
              <a:t>data</a:t>
            </a:r>
          </a:p>
        </p:txBody>
      </p:sp>
      <p:sp>
        <p:nvSpPr>
          <p:cNvPr id="48" name="TextBox 47">
            <a:extLst>
              <a:ext uri="{FF2B5EF4-FFF2-40B4-BE49-F238E27FC236}">
                <a16:creationId xmlns:a16="http://schemas.microsoft.com/office/drawing/2014/main" id="{9C9804A9-49CF-371C-DE5B-5CF3EF066986}"/>
              </a:ext>
            </a:extLst>
          </p:cNvPr>
          <p:cNvSpPr txBox="1"/>
          <p:nvPr/>
        </p:nvSpPr>
        <p:spPr>
          <a:xfrm>
            <a:off x="8530116" y="2401387"/>
            <a:ext cx="1011530" cy="369332"/>
          </a:xfrm>
          <a:prstGeom prst="rect">
            <a:avLst/>
          </a:prstGeom>
          <a:solidFill>
            <a:schemeClr val="accent4">
              <a:lumMod val="20000"/>
              <a:lumOff val="80000"/>
            </a:schemeClr>
          </a:solidFill>
        </p:spPr>
        <p:txBody>
          <a:bodyPr wrap="square" rtlCol="0">
            <a:spAutoFit/>
          </a:bodyPr>
          <a:lstStyle/>
          <a:p>
            <a:r>
              <a:rPr lang="en-US" dirty="0"/>
              <a:t>scientific</a:t>
            </a:r>
          </a:p>
        </p:txBody>
      </p:sp>
      <p:sp>
        <p:nvSpPr>
          <p:cNvPr id="49" name="TextBox 48">
            <a:extLst>
              <a:ext uri="{FF2B5EF4-FFF2-40B4-BE49-F238E27FC236}">
                <a16:creationId xmlns:a16="http://schemas.microsoft.com/office/drawing/2014/main" id="{09FAD9E2-FA6F-3D75-E902-7F7CB2260746}"/>
              </a:ext>
            </a:extLst>
          </p:cNvPr>
          <p:cNvSpPr txBox="1"/>
          <p:nvPr/>
        </p:nvSpPr>
        <p:spPr>
          <a:xfrm rot="841376">
            <a:off x="4959097" y="1790625"/>
            <a:ext cx="1043870" cy="371179"/>
          </a:xfrm>
          <a:prstGeom prst="rect">
            <a:avLst/>
          </a:prstGeom>
          <a:solidFill>
            <a:schemeClr val="accent4">
              <a:lumMod val="20000"/>
              <a:lumOff val="80000"/>
            </a:schemeClr>
          </a:solidFill>
        </p:spPr>
        <p:txBody>
          <a:bodyPr wrap="square" rtlCol="0">
            <a:spAutoFit/>
          </a:bodyPr>
          <a:lstStyle/>
          <a:p>
            <a:r>
              <a:rPr lang="en-US" dirty="0"/>
              <a:t>inclusion</a:t>
            </a:r>
          </a:p>
        </p:txBody>
      </p:sp>
      <p:sp>
        <p:nvSpPr>
          <p:cNvPr id="50" name="TextBox 49">
            <a:extLst>
              <a:ext uri="{FF2B5EF4-FFF2-40B4-BE49-F238E27FC236}">
                <a16:creationId xmlns:a16="http://schemas.microsoft.com/office/drawing/2014/main" id="{72D00A73-303F-BB70-598D-1CD3FE9DBD25}"/>
              </a:ext>
            </a:extLst>
          </p:cNvPr>
          <p:cNvSpPr txBox="1"/>
          <p:nvPr/>
        </p:nvSpPr>
        <p:spPr>
          <a:xfrm rot="21064655">
            <a:off x="2554105" y="4565045"/>
            <a:ext cx="786998" cy="369332"/>
          </a:xfrm>
          <a:prstGeom prst="rect">
            <a:avLst/>
          </a:prstGeom>
          <a:solidFill>
            <a:schemeClr val="accent4">
              <a:lumMod val="20000"/>
              <a:lumOff val="80000"/>
            </a:schemeClr>
          </a:solidFill>
        </p:spPr>
        <p:txBody>
          <a:bodyPr wrap="square" rtlCol="0">
            <a:spAutoFit/>
          </a:bodyPr>
          <a:lstStyle/>
          <a:p>
            <a:r>
              <a:rPr lang="en-US" dirty="0"/>
              <a:t>equity</a:t>
            </a:r>
          </a:p>
        </p:txBody>
      </p:sp>
      <p:sp>
        <p:nvSpPr>
          <p:cNvPr id="51" name="TextBox 50">
            <a:extLst>
              <a:ext uri="{FF2B5EF4-FFF2-40B4-BE49-F238E27FC236}">
                <a16:creationId xmlns:a16="http://schemas.microsoft.com/office/drawing/2014/main" id="{271E421D-CE07-B895-6911-F8FD6BFE6B9E}"/>
              </a:ext>
            </a:extLst>
          </p:cNvPr>
          <p:cNvSpPr txBox="1"/>
          <p:nvPr/>
        </p:nvSpPr>
        <p:spPr>
          <a:xfrm>
            <a:off x="5785213" y="3928069"/>
            <a:ext cx="1499169" cy="369332"/>
          </a:xfrm>
          <a:prstGeom prst="rect">
            <a:avLst/>
          </a:prstGeom>
          <a:solidFill>
            <a:schemeClr val="accent4">
              <a:lumMod val="20000"/>
              <a:lumOff val="80000"/>
            </a:schemeClr>
          </a:solidFill>
        </p:spPr>
        <p:txBody>
          <a:bodyPr wrap="square" rtlCol="0">
            <a:spAutoFit/>
          </a:bodyPr>
          <a:lstStyle/>
          <a:p>
            <a:r>
              <a:rPr lang="en-US" dirty="0"/>
              <a:t>management</a:t>
            </a:r>
          </a:p>
        </p:txBody>
      </p:sp>
      <p:sp>
        <p:nvSpPr>
          <p:cNvPr id="52" name="TextBox 51">
            <a:extLst>
              <a:ext uri="{FF2B5EF4-FFF2-40B4-BE49-F238E27FC236}">
                <a16:creationId xmlns:a16="http://schemas.microsoft.com/office/drawing/2014/main" id="{A4A8D616-8FEC-A381-3213-F9DEDAFE20E9}"/>
              </a:ext>
            </a:extLst>
          </p:cNvPr>
          <p:cNvSpPr txBox="1"/>
          <p:nvPr/>
        </p:nvSpPr>
        <p:spPr>
          <a:xfrm rot="20909735">
            <a:off x="961840" y="751041"/>
            <a:ext cx="771734" cy="369332"/>
          </a:xfrm>
          <a:prstGeom prst="rect">
            <a:avLst/>
          </a:prstGeom>
          <a:solidFill>
            <a:schemeClr val="accent4">
              <a:lumMod val="20000"/>
              <a:lumOff val="80000"/>
            </a:schemeClr>
          </a:solidFill>
        </p:spPr>
        <p:txBody>
          <a:bodyPr wrap="square" rtlCol="0">
            <a:spAutoFit/>
          </a:bodyPr>
          <a:lstStyle/>
          <a:p>
            <a:r>
              <a:rPr lang="en-US" dirty="0"/>
              <a:t>adapt</a:t>
            </a:r>
          </a:p>
        </p:txBody>
      </p:sp>
      <p:sp>
        <p:nvSpPr>
          <p:cNvPr id="53" name="TextBox 52">
            <a:extLst>
              <a:ext uri="{FF2B5EF4-FFF2-40B4-BE49-F238E27FC236}">
                <a16:creationId xmlns:a16="http://schemas.microsoft.com/office/drawing/2014/main" id="{61C664E9-B6E9-7135-9507-F1580EEC74C7}"/>
              </a:ext>
            </a:extLst>
          </p:cNvPr>
          <p:cNvSpPr txBox="1"/>
          <p:nvPr/>
        </p:nvSpPr>
        <p:spPr>
          <a:xfrm rot="21443304">
            <a:off x="3660496" y="6380484"/>
            <a:ext cx="716569" cy="369332"/>
          </a:xfrm>
          <a:prstGeom prst="rect">
            <a:avLst/>
          </a:prstGeom>
          <a:solidFill>
            <a:schemeClr val="accent4">
              <a:lumMod val="20000"/>
              <a:lumOff val="80000"/>
            </a:schemeClr>
          </a:solidFill>
        </p:spPr>
        <p:txBody>
          <a:bodyPr wrap="square" rtlCol="0">
            <a:spAutoFit/>
          </a:bodyPr>
          <a:lstStyle/>
          <a:p>
            <a:r>
              <a:rPr lang="en-US" dirty="0"/>
              <a:t>focus</a:t>
            </a:r>
          </a:p>
        </p:txBody>
      </p:sp>
      <p:sp>
        <p:nvSpPr>
          <p:cNvPr id="54" name="TextBox 53">
            <a:extLst>
              <a:ext uri="{FF2B5EF4-FFF2-40B4-BE49-F238E27FC236}">
                <a16:creationId xmlns:a16="http://schemas.microsoft.com/office/drawing/2014/main" id="{E8CE9E95-5408-86F7-8EA3-4CBFB5F6FC58}"/>
              </a:ext>
            </a:extLst>
          </p:cNvPr>
          <p:cNvSpPr txBox="1"/>
          <p:nvPr/>
        </p:nvSpPr>
        <p:spPr>
          <a:xfrm rot="773026">
            <a:off x="10910308" y="3440688"/>
            <a:ext cx="1159965" cy="369332"/>
          </a:xfrm>
          <a:prstGeom prst="rect">
            <a:avLst/>
          </a:prstGeom>
          <a:solidFill>
            <a:schemeClr val="accent4">
              <a:lumMod val="20000"/>
              <a:lumOff val="80000"/>
            </a:schemeClr>
          </a:solidFill>
        </p:spPr>
        <p:txBody>
          <a:bodyPr wrap="square" rtlCol="0">
            <a:spAutoFit/>
          </a:bodyPr>
          <a:lstStyle/>
          <a:p>
            <a:r>
              <a:rPr lang="en-US" dirty="0"/>
              <a:t>strategies</a:t>
            </a:r>
          </a:p>
        </p:txBody>
      </p:sp>
      <p:sp>
        <p:nvSpPr>
          <p:cNvPr id="55" name="TextBox 54">
            <a:extLst>
              <a:ext uri="{FF2B5EF4-FFF2-40B4-BE49-F238E27FC236}">
                <a16:creationId xmlns:a16="http://schemas.microsoft.com/office/drawing/2014/main" id="{FC04EF4C-DABF-1B7B-1EF5-094135E78212}"/>
              </a:ext>
            </a:extLst>
          </p:cNvPr>
          <p:cNvSpPr txBox="1"/>
          <p:nvPr/>
        </p:nvSpPr>
        <p:spPr>
          <a:xfrm rot="273399">
            <a:off x="7383927" y="6402920"/>
            <a:ext cx="985682" cy="369332"/>
          </a:xfrm>
          <a:prstGeom prst="rect">
            <a:avLst/>
          </a:prstGeom>
          <a:solidFill>
            <a:schemeClr val="accent4">
              <a:lumMod val="20000"/>
              <a:lumOff val="80000"/>
            </a:schemeClr>
          </a:solidFill>
        </p:spPr>
        <p:txBody>
          <a:bodyPr wrap="square" rtlCol="0">
            <a:spAutoFit/>
          </a:bodyPr>
          <a:lstStyle/>
          <a:p>
            <a:r>
              <a:rPr lang="en-US" dirty="0"/>
              <a:t>progress</a:t>
            </a:r>
          </a:p>
        </p:txBody>
      </p:sp>
      <p:sp>
        <p:nvSpPr>
          <p:cNvPr id="56" name="TextBox 55">
            <a:extLst>
              <a:ext uri="{FF2B5EF4-FFF2-40B4-BE49-F238E27FC236}">
                <a16:creationId xmlns:a16="http://schemas.microsoft.com/office/drawing/2014/main" id="{EF067138-BB6B-E6C6-CDD2-7689F4CCD719}"/>
              </a:ext>
            </a:extLst>
          </p:cNvPr>
          <p:cNvSpPr txBox="1"/>
          <p:nvPr/>
        </p:nvSpPr>
        <p:spPr>
          <a:xfrm>
            <a:off x="5646015" y="1329505"/>
            <a:ext cx="975342" cy="369332"/>
          </a:xfrm>
          <a:prstGeom prst="rect">
            <a:avLst/>
          </a:prstGeom>
          <a:solidFill>
            <a:schemeClr val="accent4">
              <a:lumMod val="20000"/>
              <a:lumOff val="80000"/>
            </a:schemeClr>
          </a:solidFill>
        </p:spPr>
        <p:txBody>
          <a:bodyPr wrap="square" rtlCol="0">
            <a:spAutoFit/>
          </a:bodyPr>
          <a:lstStyle/>
          <a:p>
            <a:r>
              <a:rPr lang="en-US" dirty="0"/>
              <a:t>improve</a:t>
            </a:r>
          </a:p>
        </p:txBody>
      </p:sp>
      <p:sp>
        <p:nvSpPr>
          <p:cNvPr id="57" name="TextBox 56">
            <a:extLst>
              <a:ext uri="{FF2B5EF4-FFF2-40B4-BE49-F238E27FC236}">
                <a16:creationId xmlns:a16="http://schemas.microsoft.com/office/drawing/2014/main" id="{74177874-4733-29B0-B6CE-57E73F5DE48D}"/>
              </a:ext>
            </a:extLst>
          </p:cNvPr>
          <p:cNvSpPr txBox="1"/>
          <p:nvPr/>
        </p:nvSpPr>
        <p:spPr>
          <a:xfrm rot="20909735">
            <a:off x="3676087" y="95185"/>
            <a:ext cx="432965" cy="369332"/>
          </a:xfrm>
          <a:prstGeom prst="rect">
            <a:avLst/>
          </a:prstGeom>
          <a:solidFill>
            <a:schemeClr val="accent4">
              <a:lumMod val="20000"/>
              <a:lumOff val="80000"/>
            </a:schemeClr>
          </a:solidFill>
        </p:spPr>
        <p:txBody>
          <a:bodyPr wrap="square" rtlCol="0">
            <a:spAutoFit/>
          </a:bodyPr>
          <a:lstStyle/>
          <a:p>
            <a:r>
              <a:rPr lang="en-US" dirty="0"/>
              <a:t>all</a:t>
            </a:r>
          </a:p>
        </p:txBody>
      </p:sp>
      <p:sp>
        <p:nvSpPr>
          <p:cNvPr id="58" name="TextBox 57">
            <a:extLst>
              <a:ext uri="{FF2B5EF4-FFF2-40B4-BE49-F238E27FC236}">
                <a16:creationId xmlns:a16="http://schemas.microsoft.com/office/drawing/2014/main" id="{24E3DACD-2727-C289-0836-C76D9B86A1B1}"/>
              </a:ext>
            </a:extLst>
          </p:cNvPr>
          <p:cNvSpPr txBox="1"/>
          <p:nvPr/>
        </p:nvSpPr>
        <p:spPr>
          <a:xfrm rot="20909735">
            <a:off x="5220285" y="2432231"/>
            <a:ext cx="853290" cy="369332"/>
          </a:xfrm>
          <a:prstGeom prst="rect">
            <a:avLst/>
          </a:prstGeom>
          <a:solidFill>
            <a:schemeClr val="accent4">
              <a:lumMod val="20000"/>
              <a:lumOff val="80000"/>
            </a:schemeClr>
          </a:solidFill>
        </p:spPr>
        <p:txBody>
          <a:bodyPr wrap="square" rtlCol="0">
            <a:spAutoFit/>
          </a:bodyPr>
          <a:lstStyle/>
          <a:p>
            <a:r>
              <a:rPr lang="en-US" dirty="0"/>
              <a:t>justice</a:t>
            </a:r>
          </a:p>
        </p:txBody>
      </p:sp>
      <p:sp>
        <p:nvSpPr>
          <p:cNvPr id="59" name="TextBox 58">
            <a:extLst>
              <a:ext uri="{FF2B5EF4-FFF2-40B4-BE49-F238E27FC236}">
                <a16:creationId xmlns:a16="http://schemas.microsoft.com/office/drawing/2014/main" id="{69444E8F-AD44-EF1E-466D-05E5AF6A57A4}"/>
              </a:ext>
            </a:extLst>
          </p:cNvPr>
          <p:cNvSpPr txBox="1"/>
          <p:nvPr/>
        </p:nvSpPr>
        <p:spPr>
          <a:xfrm rot="20724810">
            <a:off x="4640732" y="1194403"/>
            <a:ext cx="855411" cy="369332"/>
          </a:xfrm>
          <a:prstGeom prst="rect">
            <a:avLst/>
          </a:prstGeom>
          <a:solidFill>
            <a:schemeClr val="accent4">
              <a:lumMod val="20000"/>
              <a:lumOff val="80000"/>
            </a:schemeClr>
          </a:solidFill>
        </p:spPr>
        <p:txBody>
          <a:bodyPr wrap="square" rtlCol="0">
            <a:spAutoFit/>
          </a:bodyPr>
          <a:lstStyle/>
          <a:p>
            <a:r>
              <a:rPr lang="en-US" dirty="0"/>
              <a:t>health</a:t>
            </a:r>
          </a:p>
        </p:txBody>
      </p:sp>
      <p:sp>
        <p:nvSpPr>
          <p:cNvPr id="60" name="TextBox 59">
            <a:extLst>
              <a:ext uri="{FF2B5EF4-FFF2-40B4-BE49-F238E27FC236}">
                <a16:creationId xmlns:a16="http://schemas.microsoft.com/office/drawing/2014/main" id="{FFFB7601-356F-9C69-B2B7-DE51B9C5FD6C}"/>
              </a:ext>
            </a:extLst>
          </p:cNvPr>
          <p:cNvSpPr txBox="1"/>
          <p:nvPr/>
        </p:nvSpPr>
        <p:spPr>
          <a:xfrm>
            <a:off x="6391534" y="6373456"/>
            <a:ext cx="781041" cy="369332"/>
          </a:xfrm>
          <a:prstGeom prst="rect">
            <a:avLst/>
          </a:prstGeom>
          <a:solidFill>
            <a:schemeClr val="accent4">
              <a:lumMod val="20000"/>
              <a:lumOff val="80000"/>
            </a:schemeClr>
          </a:solidFill>
        </p:spPr>
        <p:txBody>
          <a:bodyPr wrap="square" rtlCol="0">
            <a:spAutoFit/>
          </a:bodyPr>
          <a:lstStyle/>
          <a:p>
            <a:r>
              <a:rPr lang="en-US" dirty="0"/>
              <a:t>public</a:t>
            </a:r>
          </a:p>
        </p:txBody>
      </p:sp>
      <p:sp>
        <p:nvSpPr>
          <p:cNvPr id="61" name="TextBox 60">
            <a:extLst>
              <a:ext uri="{FF2B5EF4-FFF2-40B4-BE49-F238E27FC236}">
                <a16:creationId xmlns:a16="http://schemas.microsoft.com/office/drawing/2014/main" id="{6FA3CC8F-CBF7-F685-FCB4-1987CF743C5E}"/>
              </a:ext>
            </a:extLst>
          </p:cNvPr>
          <p:cNvSpPr txBox="1"/>
          <p:nvPr/>
        </p:nvSpPr>
        <p:spPr>
          <a:xfrm rot="20909735">
            <a:off x="8084284" y="186704"/>
            <a:ext cx="891665" cy="369332"/>
          </a:xfrm>
          <a:prstGeom prst="rect">
            <a:avLst/>
          </a:prstGeom>
          <a:solidFill>
            <a:schemeClr val="accent4">
              <a:lumMod val="20000"/>
              <a:lumOff val="80000"/>
            </a:schemeClr>
          </a:solidFill>
        </p:spPr>
        <p:txBody>
          <a:bodyPr wrap="square" rtlCol="0">
            <a:spAutoFit/>
          </a:bodyPr>
          <a:lstStyle/>
          <a:p>
            <a:r>
              <a:rPr lang="en-US" dirty="0"/>
              <a:t>quality</a:t>
            </a:r>
          </a:p>
        </p:txBody>
      </p:sp>
      <p:sp>
        <p:nvSpPr>
          <p:cNvPr id="64" name="TextBox 63">
            <a:extLst>
              <a:ext uri="{FF2B5EF4-FFF2-40B4-BE49-F238E27FC236}">
                <a16:creationId xmlns:a16="http://schemas.microsoft.com/office/drawing/2014/main" id="{86580341-4633-5F9C-491D-986E213054B8}"/>
              </a:ext>
            </a:extLst>
          </p:cNvPr>
          <p:cNvSpPr txBox="1"/>
          <p:nvPr/>
        </p:nvSpPr>
        <p:spPr>
          <a:xfrm rot="21338207">
            <a:off x="7644837" y="5441358"/>
            <a:ext cx="1227874" cy="369332"/>
          </a:xfrm>
          <a:prstGeom prst="rect">
            <a:avLst/>
          </a:prstGeom>
          <a:solidFill>
            <a:schemeClr val="accent4">
              <a:lumMod val="20000"/>
              <a:lumOff val="80000"/>
            </a:schemeClr>
          </a:solidFill>
        </p:spPr>
        <p:txBody>
          <a:bodyPr wrap="square" rtlCol="0">
            <a:spAutoFit/>
          </a:bodyPr>
          <a:lstStyle/>
          <a:p>
            <a:r>
              <a:rPr lang="en-US" dirty="0"/>
              <a:t>protection</a:t>
            </a:r>
          </a:p>
        </p:txBody>
      </p:sp>
      <p:sp>
        <p:nvSpPr>
          <p:cNvPr id="65" name="TextBox 64">
            <a:extLst>
              <a:ext uri="{FF2B5EF4-FFF2-40B4-BE49-F238E27FC236}">
                <a16:creationId xmlns:a16="http://schemas.microsoft.com/office/drawing/2014/main" id="{5F4813D6-40C6-7E77-0A01-72C8906BB986}"/>
              </a:ext>
            </a:extLst>
          </p:cNvPr>
          <p:cNvSpPr txBox="1"/>
          <p:nvPr/>
        </p:nvSpPr>
        <p:spPr>
          <a:xfrm rot="735657">
            <a:off x="10894180" y="856044"/>
            <a:ext cx="1191134" cy="369332"/>
          </a:xfrm>
          <a:prstGeom prst="rect">
            <a:avLst/>
          </a:prstGeom>
          <a:solidFill>
            <a:schemeClr val="accent4">
              <a:lumMod val="20000"/>
              <a:lumOff val="80000"/>
            </a:schemeClr>
          </a:solidFill>
        </p:spPr>
        <p:txBody>
          <a:bodyPr wrap="square" rtlCol="0">
            <a:spAutoFit/>
          </a:bodyPr>
          <a:lstStyle/>
          <a:p>
            <a:r>
              <a:rPr lang="en-US" dirty="0"/>
              <a:t>resources</a:t>
            </a:r>
          </a:p>
        </p:txBody>
      </p:sp>
      <p:sp>
        <p:nvSpPr>
          <p:cNvPr id="66" name="TextBox 65">
            <a:extLst>
              <a:ext uri="{FF2B5EF4-FFF2-40B4-BE49-F238E27FC236}">
                <a16:creationId xmlns:a16="http://schemas.microsoft.com/office/drawing/2014/main" id="{CCBD502F-81E9-242F-75C3-E5ABA19FD058}"/>
              </a:ext>
            </a:extLst>
          </p:cNvPr>
          <p:cNvSpPr txBox="1"/>
          <p:nvPr/>
        </p:nvSpPr>
        <p:spPr>
          <a:xfrm rot="241058">
            <a:off x="10706629" y="5001166"/>
            <a:ext cx="717636" cy="369332"/>
          </a:xfrm>
          <a:prstGeom prst="rect">
            <a:avLst/>
          </a:prstGeom>
          <a:solidFill>
            <a:schemeClr val="accent4">
              <a:lumMod val="20000"/>
              <a:lumOff val="80000"/>
            </a:schemeClr>
          </a:solidFill>
        </p:spPr>
        <p:txBody>
          <a:bodyPr wrap="square" rtlCol="0">
            <a:spAutoFit/>
          </a:bodyPr>
          <a:lstStyle/>
          <a:p>
            <a:r>
              <a:rPr lang="en-US" dirty="0"/>
              <a:t>value</a:t>
            </a:r>
          </a:p>
        </p:txBody>
      </p:sp>
      <p:sp>
        <p:nvSpPr>
          <p:cNvPr id="67" name="TextBox 66">
            <a:extLst>
              <a:ext uri="{FF2B5EF4-FFF2-40B4-BE49-F238E27FC236}">
                <a16:creationId xmlns:a16="http://schemas.microsoft.com/office/drawing/2014/main" id="{F321136B-75F0-4EB1-A160-106C2772166A}"/>
              </a:ext>
            </a:extLst>
          </p:cNvPr>
          <p:cNvSpPr txBox="1"/>
          <p:nvPr/>
        </p:nvSpPr>
        <p:spPr>
          <a:xfrm>
            <a:off x="9283064" y="108779"/>
            <a:ext cx="994254" cy="369332"/>
          </a:xfrm>
          <a:prstGeom prst="rect">
            <a:avLst/>
          </a:prstGeom>
          <a:solidFill>
            <a:schemeClr val="accent4">
              <a:lumMod val="20000"/>
              <a:lumOff val="80000"/>
            </a:schemeClr>
          </a:solidFill>
        </p:spPr>
        <p:txBody>
          <a:bodyPr wrap="square" rtlCol="0">
            <a:spAutoFit/>
          </a:bodyPr>
          <a:lstStyle/>
          <a:p>
            <a:r>
              <a:rPr lang="en-US" dirty="0"/>
              <a:t>resilient</a:t>
            </a:r>
          </a:p>
        </p:txBody>
      </p:sp>
      <p:sp>
        <p:nvSpPr>
          <p:cNvPr id="68" name="TextBox 67">
            <a:extLst>
              <a:ext uri="{FF2B5EF4-FFF2-40B4-BE49-F238E27FC236}">
                <a16:creationId xmlns:a16="http://schemas.microsoft.com/office/drawing/2014/main" id="{9524E01F-D502-38E9-9719-C3AF40C461F7}"/>
              </a:ext>
            </a:extLst>
          </p:cNvPr>
          <p:cNvSpPr txBox="1"/>
          <p:nvPr/>
        </p:nvSpPr>
        <p:spPr>
          <a:xfrm>
            <a:off x="835545" y="1814958"/>
            <a:ext cx="952927" cy="369332"/>
          </a:xfrm>
          <a:prstGeom prst="rect">
            <a:avLst/>
          </a:prstGeom>
          <a:solidFill>
            <a:schemeClr val="accent4">
              <a:lumMod val="20000"/>
              <a:lumOff val="80000"/>
            </a:schemeClr>
          </a:solidFill>
        </p:spPr>
        <p:txBody>
          <a:bodyPr wrap="square" rtlCol="0">
            <a:spAutoFit/>
          </a:bodyPr>
          <a:lstStyle/>
          <a:p>
            <a:r>
              <a:rPr lang="en-US" dirty="0"/>
              <a:t>aquatic</a:t>
            </a:r>
          </a:p>
        </p:txBody>
      </p:sp>
      <p:sp>
        <p:nvSpPr>
          <p:cNvPr id="69" name="TextBox 68">
            <a:extLst>
              <a:ext uri="{FF2B5EF4-FFF2-40B4-BE49-F238E27FC236}">
                <a16:creationId xmlns:a16="http://schemas.microsoft.com/office/drawing/2014/main" id="{B8AE9B8C-36AE-5974-90DD-39684C55FEF4}"/>
              </a:ext>
            </a:extLst>
          </p:cNvPr>
          <p:cNvSpPr txBox="1"/>
          <p:nvPr/>
        </p:nvSpPr>
        <p:spPr>
          <a:xfrm>
            <a:off x="8277240" y="700588"/>
            <a:ext cx="1191134" cy="369332"/>
          </a:xfrm>
          <a:prstGeom prst="rect">
            <a:avLst/>
          </a:prstGeom>
          <a:solidFill>
            <a:schemeClr val="accent4">
              <a:lumMod val="20000"/>
              <a:lumOff val="80000"/>
            </a:schemeClr>
          </a:solidFill>
        </p:spPr>
        <p:txBody>
          <a:bodyPr wrap="square" rtlCol="0">
            <a:spAutoFit/>
          </a:bodyPr>
          <a:lstStyle/>
          <a:p>
            <a:r>
              <a:rPr lang="en-US" dirty="0"/>
              <a:t>recreation</a:t>
            </a:r>
          </a:p>
        </p:txBody>
      </p:sp>
      <p:sp>
        <p:nvSpPr>
          <p:cNvPr id="70" name="TextBox 69">
            <a:extLst>
              <a:ext uri="{FF2B5EF4-FFF2-40B4-BE49-F238E27FC236}">
                <a16:creationId xmlns:a16="http://schemas.microsoft.com/office/drawing/2014/main" id="{597B08BA-9BCD-6114-3A44-40742D2C4D6A}"/>
              </a:ext>
            </a:extLst>
          </p:cNvPr>
          <p:cNvSpPr txBox="1"/>
          <p:nvPr/>
        </p:nvSpPr>
        <p:spPr>
          <a:xfrm rot="20956551">
            <a:off x="3588572" y="3429766"/>
            <a:ext cx="1338516" cy="369332"/>
          </a:xfrm>
          <a:prstGeom prst="rect">
            <a:avLst/>
          </a:prstGeom>
          <a:solidFill>
            <a:schemeClr val="accent4">
              <a:lumMod val="20000"/>
              <a:lumOff val="80000"/>
            </a:schemeClr>
          </a:solidFill>
        </p:spPr>
        <p:txBody>
          <a:bodyPr wrap="square" rtlCol="0">
            <a:spAutoFit/>
          </a:bodyPr>
          <a:lstStyle/>
          <a:p>
            <a:r>
              <a:rPr lang="en-US" dirty="0"/>
              <a:t>connections</a:t>
            </a:r>
          </a:p>
        </p:txBody>
      </p:sp>
      <p:sp>
        <p:nvSpPr>
          <p:cNvPr id="71" name="TextBox 70">
            <a:extLst>
              <a:ext uri="{FF2B5EF4-FFF2-40B4-BE49-F238E27FC236}">
                <a16:creationId xmlns:a16="http://schemas.microsoft.com/office/drawing/2014/main" id="{7C7577D7-255B-5294-469B-43CCC9BA847D}"/>
              </a:ext>
            </a:extLst>
          </p:cNvPr>
          <p:cNvSpPr txBox="1"/>
          <p:nvPr/>
        </p:nvSpPr>
        <p:spPr>
          <a:xfrm rot="21212824">
            <a:off x="9678878" y="659298"/>
            <a:ext cx="1067890" cy="369332"/>
          </a:xfrm>
          <a:prstGeom prst="rect">
            <a:avLst/>
          </a:prstGeom>
          <a:solidFill>
            <a:schemeClr val="accent4">
              <a:lumMod val="20000"/>
              <a:lumOff val="80000"/>
            </a:schemeClr>
          </a:solidFill>
        </p:spPr>
        <p:txBody>
          <a:bodyPr wrap="square" rtlCol="0">
            <a:spAutoFit/>
          </a:bodyPr>
          <a:lstStyle/>
          <a:p>
            <a:r>
              <a:rPr lang="en-US" dirty="0"/>
              <a:t>resiliency</a:t>
            </a:r>
          </a:p>
        </p:txBody>
      </p:sp>
      <p:sp>
        <p:nvSpPr>
          <p:cNvPr id="72" name="TextBox 71">
            <a:extLst>
              <a:ext uri="{FF2B5EF4-FFF2-40B4-BE49-F238E27FC236}">
                <a16:creationId xmlns:a16="http://schemas.microsoft.com/office/drawing/2014/main" id="{552A6C66-ECC4-F405-20E1-E17233240452}"/>
              </a:ext>
            </a:extLst>
          </p:cNvPr>
          <p:cNvSpPr txBox="1"/>
          <p:nvPr/>
        </p:nvSpPr>
        <p:spPr>
          <a:xfrm rot="692855">
            <a:off x="807046" y="165768"/>
            <a:ext cx="1136833" cy="369332"/>
          </a:xfrm>
          <a:prstGeom prst="rect">
            <a:avLst/>
          </a:prstGeom>
          <a:solidFill>
            <a:schemeClr val="accent4">
              <a:lumMod val="20000"/>
              <a:lumOff val="80000"/>
            </a:schemeClr>
          </a:solidFill>
        </p:spPr>
        <p:txBody>
          <a:bodyPr wrap="square" rtlCol="0">
            <a:spAutoFit/>
          </a:bodyPr>
          <a:lstStyle/>
          <a:p>
            <a:r>
              <a:rPr lang="en-US" dirty="0"/>
              <a:t>adaptable</a:t>
            </a:r>
          </a:p>
        </p:txBody>
      </p:sp>
      <p:sp>
        <p:nvSpPr>
          <p:cNvPr id="73" name="TextBox 72">
            <a:extLst>
              <a:ext uri="{FF2B5EF4-FFF2-40B4-BE49-F238E27FC236}">
                <a16:creationId xmlns:a16="http://schemas.microsoft.com/office/drawing/2014/main" id="{31C66243-6A7C-7B69-EAB0-FE233DFD6DB8}"/>
              </a:ext>
            </a:extLst>
          </p:cNvPr>
          <p:cNvSpPr txBox="1"/>
          <p:nvPr/>
        </p:nvSpPr>
        <p:spPr>
          <a:xfrm rot="21429116">
            <a:off x="5299898" y="5970782"/>
            <a:ext cx="984734" cy="369332"/>
          </a:xfrm>
          <a:prstGeom prst="rect">
            <a:avLst/>
          </a:prstGeom>
          <a:solidFill>
            <a:schemeClr val="accent4">
              <a:lumMod val="20000"/>
              <a:lumOff val="80000"/>
            </a:schemeClr>
          </a:solidFill>
        </p:spPr>
        <p:txBody>
          <a:bodyPr wrap="square" rtlCol="0">
            <a:spAutoFit/>
          </a:bodyPr>
          <a:lstStyle/>
          <a:p>
            <a:r>
              <a:rPr lang="en-US" dirty="0"/>
              <a:t>protects</a:t>
            </a:r>
          </a:p>
        </p:txBody>
      </p:sp>
      <p:sp>
        <p:nvSpPr>
          <p:cNvPr id="74" name="TextBox 73">
            <a:extLst>
              <a:ext uri="{FF2B5EF4-FFF2-40B4-BE49-F238E27FC236}">
                <a16:creationId xmlns:a16="http://schemas.microsoft.com/office/drawing/2014/main" id="{813F18D4-143D-2C79-C2BF-80C0E59511BD}"/>
              </a:ext>
            </a:extLst>
          </p:cNvPr>
          <p:cNvSpPr txBox="1"/>
          <p:nvPr/>
        </p:nvSpPr>
        <p:spPr>
          <a:xfrm rot="21298583">
            <a:off x="7141472" y="773307"/>
            <a:ext cx="855411" cy="369332"/>
          </a:xfrm>
          <a:prstGeom prst="rect">
            <a:avLst/>
          </a:prstGeom>
          <a:solidFill>
            <a:schemeClr val="accent4">
              <a:lumMod val="20000"/>
              <a:lumOff val="80000"/>
            </a:schemeClr>
          </a:solidFill>
        </p:spPr>
        <p:txBody>
          <a:bodyPr wrap="square" rtlCol="0">
            <a:spAutoFit/>
          </a:bodyPr>
          <a:lstStyle/>
          <a:p>
            <a:r>
              <a:rPr lang="en-US" dirty="0"/>
              <a:t>human</a:t>
            </a:r>
          </a:p>
        </p:txBody>
      </p:sp>
      <p:sp>
        <p:nvSpPr>
          <p:cNvPr id="75" name="TextBox 74">
            <a:extLst>
              <a:ext uri="{FF2B5EF4-FFF2-40B4-BE49-F238E27FC236}">
                <a16:creationId xmlns:a16="http://schemas.microsoft.com/office/drawing/2014/main" id="{5189C7BA-FFDE-5418-AD4A-ACC183935595}"/>
              </a:ext>
            </a:extLst>
          </p:cNvPr>
          <p:cNvSpPr txBox="1"/>
          <p:nvPr/>
        </p:nvSpPr>
        <p:spPr>
          <a:xfrm rot="1279997">
            <a:off x="1658109" y="5176204"/>
            <a:ext cx="1390237" cy="369332"/>
          </a:xfrm>
          <a:prstGeom prst="rect">
            <a:avLst/>
          </a:prstGeom>
          <a:solidFill>
            <a:schemeClr val="accent4">
              <a:lumMod val="20000"/>
              <a:lumOff val="80000"/>
            </a:schemeClr>
          </a:solidFill>
        </p:spPr>
        <p:txBody>
          <a:bodyPr wrap="square" rtlCol="0">
            <a:spAutoFit/>
          </a:bodyPr>
          <a:lstStyle/>
          <a:p>
            <a:r>
              <a:rPr lang="en-US" dirty="0"/>
              <a:t>environment</a:t>
            </a:r>
          </a:p>
        </p:txBody>
      </p:sp>
      <p:sp>
        <p:nvSpPr>
          <p:cNvPr id="76" name="TextBox 75">
            <a:extLst>
              <a:ext uri="{FF2B5EF4-FFF2-40B4-BE49-F238E27FC236}">
                <a16:creationId xmlns:a16="http://schemas.microsoft.com/office/drawing/2014/main" id="{C5942858-C5D0-1CCF-DB11-3E991586C229}"/>
              </a:ext>
            </a:extLst>
          </p:cNvPr>
          <p:cNvSpPr txBox="1"/>
          <p:nvPr/>
        </p:nvSpPr>
        <p:spPr>
          <a:xfrm>
            <a:off x="590442" y="5213219"/>
            <a:ext cx="963064" cy="369332"/>
          </a:xfrm>
          <a:prstGeom prst="rect">
            <a:avLst/>
          </a:prstGeom>
          <a:solidFill>
            <a:schemeClr val="accent4">
              <a:lumMod val="20000"/>
              <a:lumOff val="80000"/>
            </a:schemeClr>
          </a:solidFill>
        </p:spPr>
        <p:txBody>
          <a:bodyPr wrap="square" rtlCol="0">
            <a:spAutoFit/>
          </a:bodyPr>
          <a:lstStyle/>
          <a:p>
            <a:r>
              <a:rPr lang="en-US" dirty="0"/>
              <a:t>evolving</a:t>
            </a:r>
          </a:p>
        </p:txBody>
      </p:sp>
      <p:sp>
        <p:nvSpPr>
          <p:cNvPr id="77" name="TextBox 76">
            <a:extLst>
              <a:ext uri="{FF2B5EF4-FFF2-40B4-BE49-F238E27FC236}">
                <a16:creationId xmlns:a16="http://schemas.microsoft.com/office/drawing/2014/main" id="{0875E8CB-6B93-22B0-44FC-923715455E10}"/>
              </a:ext>
            </a:extLst>
          </p:cNvPr>
          <p:cNvSpPr txBox="1"/>
          <p:nvPr/>
        </p:nvSpPr>
        <p:spPr>
          <a:xfrm rot="21096944">
            <a:off x="3254583" y="3054589"/>
            <a:ext cx="927321" cy="369332"/>
          </a:xfrm>
          <a:prstGeom prst="rect">
            <a:avLst/>
          </a:prstGeom>
          <a:solidFill>
            <a:schemeClr val="accent4">
              <a:lumMod val="20000"/>
              <a:lumOff val="80000"/>
            </a:schemeClr>
          </a:solidFill>
        </p:spPr>
        <p:txBody>
          <a:bodyPr wrap="square" rtlCol="0">
            <a:spAutoFit/>
          </a:bodyPr>
          <a:lstStyle/>
          <a:p>
            <a:r>
              <a:rPr lang="en-US" dirty="0"/>
              <a:t>cleaner</a:t>
            </a:r>
          </a:p>
        </p:txBody>
      </p:sp>
      <p:sp>
        <p:nvSpPr>
          <p:cNvPr id="78" name="TextBox 77">
            <a:extLst>
              <a:ext uri="{FF2B5EF4-FFF2-40B4-BE49-F238E27FC236}">
                <a16:creationId xmlns:a16="http://schemas.microsoft.com/office/drawing/2014/main" id="{4056FE05-7A69-1519-6F40-42176984C2C0}"/>
              </a:ext>
            </a:extLst>
          </p:cNvPr>
          <p:cNvSpPr txBox="1"/>
          <p:nvPr/>
        </p:nvSpPr>
        <p:spPr>
          <a:xfrm>
            <a:off x="915532" y="2335808"/>
            <a:ext cx="919860" cy="369332"/>
          </a:xfrm>
          <a:prstGeom prst="rect">
            <a:avLst/>
          </a:prstGeom>
          <a:solidFill>
            <a:schemeClr val="accent4">
              <a:lumMod val="20000"/>
              <a:lumOff val="80000"/>
            </a:schemeClr>
          </a:solidFill>
        </p:spPr>
        <p:txBody>
          <a:bodyPr wrap="square" rtlCol="0">
            <a:spAutoFit/>
          </a:bodyPr>
          <a:lstStyle/>
          <a:p>
            <a:r>
              <a:rPr lang="en-US" dirty="0"/>
              <a:t>[blank]</a:t>
            </a:r>
          </a:p>
        </p:txBody>
      </p:sp>
      <p:sp>
        <p:nvSpPr>
          <p:cNvPr id="79" name="TextBox 78">
            <a:extLst>
              <a:ext uri="{FF2B5EF4-FFF2-40B4-BE49-F238E27FC236}">
                <a16:creationId xmlns:a16="http://schemas.microsoft.com/office/drawing/2014/main" id="{04F1EFED-2664-D6FD-FA4E-1ADC62ED0CD3}"/>
              </a:ext>
            </a:extLst>
          </p:cNvPr>
          <p:cNvSpPr txBox="1"/>
          <p:nvPr/>
        </p:nvSpPr>
        <p:spPr>
          <a:xfrm rot="20909735">
            <a:off x="7146006" y="3443285"/>
            <a:ext cx="700973" cy="369332"/>
          </a:xfrm>
          <a:prstGeom prst="rect">
            <a:avLst/>
          </a:prstGeom>
          <a:solidFill>
            <a:schemeClr val="accent4">
              <a:lumMod val="20000"/>
              <a:lumOff val="80000"/>
            </a:schemeClr>
          </a:solidFill>
        </p:spPr>
        <p:txBody>
          <a:bodyPr wrap="square" rtlCol="0">
            <a:spAutoFit/>
          </a:bodyPr>
          <a:lstStyle/>
          <a:p>
            <a:r>
              <a:rPr lang="en-US" dirty="0"/>
              <a:t>living</a:t>
            </a:r>
          </a:p>
        </p:txBody>
      </p:sp>
      <p:sp>
        <p:nvSpPr>
          <p:cNvPr id="80" name="TextBox 79">
            <a:extLst>
              <a:ext uri="{FF2B5EF4-FFF2-40B4-BE49-F238E27FC236}">
                <a16:creationId xmlns:a16="http://schemas.microsoft.com/office/drawing/2014/main" id="{E57BCDEA-D89A-381F-7425-66535F2C04B3}"/>
              </a:ext>
            </a:extLst>
          </p:cNvPr>
          <p:cNvSpPr txBox="1"/>
          <p:nvPr/>
        </p:nvSpPr>
        <p:spPr>
          <a:xfrm rot="21134735">
            <a:off x="8343972" y="5811660"/>
            <a:ext cx="1184936" cy="369332"/>
          </a:xfrm>
          <a:prstGeom prst="rect">
            <a:avLst/>
          </a:prstGeom>
          <a:solidFill>
            <a:schemeClr val="accent4">
              <a:lumMod val="20000"/>
              <a:lumOff val="80000"/>
            </a:schemeClr>
          </a:solidFill>
        </p:spPr>
        <p:txBody>
          <a:bodyPr wrap="square" rtlCol="0">
            <a:spAutoFit/>
          </a:bodyPr>
          <a:lstStyle/>
          <a:p>
            <a:r>
              <a:rPr lang="en-US" dirty="0"/>
              <a:t>pollutants</a:t>
            </a:r>
          </a:p>
        </p:txBody>
      </p:sp>
      <p:sp>
        <p:nvSpPr>
          <p:cNvPr id="81" name="TextBox 80">
            <a:extLst>
              <a:ext uri="{FF2B5EF4-FFF2-40B4-BE49-F238E27FC236}">
                <a16:creationId xmlns:a16="http://schemas.microsoft.com/office/drawing/2014/main" id="{44FDA9A1-6033-1F4E-6E80-93A109472F15}"/>
              </a:ext>
            </a:extLst>
          </p:cNvPr>
          <p:cNvSpPr txBox="1"/>
          <p:nvPr/>
        </p:nvSpPr>
        <p:spPr>
          <a:xfrm rot="408424">
            <a:off x="6855831" y="4928722"/>
            <a:ext cx="1271103" cy="369332"/>
          </a:xfrm>
          <a:prstGeom prst="rect">
            <a:avLst/>
          </a:prstGeom>
          <a:solidFill>
            <a:schemeClr val="accent4">
              <a:lumMod val="20000"/>
              <a:lumOff val="80000"/>
            </a:schemeClr>
          </a:solidFill>
        </p:spPr>
        <p:txBody>
          <a:bodyPr wrap="square" rtlCol="0">
            <a:spAutoFit/>
          </a:bodyPr>
          <a:lstStyle/>
          <a:p>
            <a:r>
              <a:rPr lang="en-US" dirty="0"/>
              <a:t>population</a:t>
            </a:r>
          </a:p>
        </p:txBody>
      </p:sp>
      <p:sp>
        <p:nvSpPr>
          <p:cNvPr id="82" name="TextBox 81">
            <a:extLst>
              <a:ext uri="{FF2B5EF4-FFF2-40B4-BE49-F238E27FC236}">
                <a16:creationId xmlns:a16="http://schemas.microsoft.com/office/drawing/2014/main" id="{F558224C-009E-6F47-AA1A-1780BCFF87E0}"/>
              </a:ext>
            </a:extLst>
          </p:cNvPr>
          <p:cNvSpPr txBox="1"/>
          <p:nvPr/>
        </p:nvSpPr>
        <p:spPr>
          <a:xfrm rot="686213">
            <a:off x="6194341" y="2401387"/>
            <a:ext cx="1351886" cy="369332"/>
          </a:xfrm>
          <a:prstGeom prst="rect">
            <a:avLst/>
          </a:prstGeom>
          <a:solidFill>
            <a:schemeClr val="accent4">
              <a:lumMod val="20000"/>
              <a:lumOff val="80000"/>
            </a:schemeClr>
          </a:solidFill>
        </p:spPr>
        <p:txBody>
          <a:bodyPr wrap="square" rtlCol="0">
            <a:spAutoFit/>
          </a:bodyPr>
          <a:lstStyle/>
          <a:p>
            <a:r>
              <a:rPr lang="en-US" dirty="0"/>
              <a:t>information</a:t>
            </a:r>
          </a:p>
        </p:txBody>
      </p:sp>
      <p:sp>
        <p:nvSpPr>
          <p:cNvPr id="83" name="TextBox 82">
            <a:extLst>
              <a:ext uri="{FF2B5EF4-FFF2-40B4-BE49-F238E27FC236}">
                <a16:creationId xmlns:a16="http://schemas.microsoft.com/office/drawing/2014/main" id="{3BF6CD0E-D4CE-1C5E-34D7-90F5F09CECA4}"/>
              </a:ext>
            </a:extLst>
          </p:cNvPr>
          <p:cNvSpPr txBox="1"/>
          <p:nvPr/>
        </p:nvSpPr>
        <p:spPr>
          <a:xfrm rot="956899">
            <a:off x="5023154" y="5148765"/>
            <a:ext cx="1450274" cy="369332"/>
          </a:xfrm>
          <a:prstGeom prst="rect">
            <a:avLst/>
          </a:prstGeom>
          <a:solidFill>
            <a:schemeClr val="accent4">
              <a:lumMod val="20000"/>
              <a:lumOff val="80000"/>
            </a:schemeClr>
          </a:solidFill>
        </p:spPr>
        <p:txBody>
          <a:bodyPr wrap="square" rtlCol="0">
            <a:spAutoFit/>
          </a:bodyPr>
          <a:lstStyle/>
          <a:p>
            <a:r>
              <a:rPr lang="en-US" dirty="0"/>
              <a:t>participation</a:t>
            </a:r>
          </a:p>
        </p:txBody>
      </p:sp>
      <p:sp>
        <p:nvSpPr>
          <p:cNvPr id="84" name="TextBox 83">
            <a:extLst>
              <a:ext uri="{FF2B5EF4-FFF2-40B4-BE49-F238E27FC236}">
                <a16:creationId xmlns:a16="http://schemas.microsoft.com/office/drawing/2014/main" id="{DC517735-7468-E237-F15B-003AFFA3E69F}"/>
              </a:ext>
            </a:extLst>
          </p:cNvPr>
          <p:cNvSpPr txBox="1"/>
          <p:nvPr/>
        </p:nvSpPr>
        <p:spPr>
          <a:xfrm rot="408424">
            <a:off x="3643692" y="4891430"/>
            <a:ext cx="1122603" cy="369332"/>
          </a:xfrm>
          <a:prstGeom prst="rect">
            <a:avLst/>
          </a:prstGeom>
          <a:solidFill>
            <a:schemeClr val="accent4">
              <a:lumMod val="20000"/>
              <a:lumOff val="80000"/>
            </a:schemeClr>
          </a:solidFill>
        </p:spPr>
        <p:txBody>
          <a:bodyPr wrap="square" rtlCol="0">
            <a:spAutoFit/>
          </a:bodyPr>
          <a:lstStyle/>
          <a:p>
            <a:r>
              <a:rPr lang="en-US" dirty="0"/>
              <a:t>education</a:t>
            </a:r>
          </a:p>
        </p:txBody>
      </p:sp>
      <p:sp>
        <p:nvSpPr>
          <p:cNvPr id="85" name="TextBox 84">
            <a:extLst>
              <a:ext uri="{FF2B5EF4-FFF2-40B4-BE49-F238E27FC236}">
                <a16:creationId xmlns:a16="http://schemas.microsoft.com/office/drawing/2014/main" id="{5385AFED-04BC-CCE3-1E52-FD693A6A4299}"/>
              </a:ext>
            </a:extLst>
          </p:cNvPr>
          <p:cNvSpPr txBox="1"/>
          <p:nvPr/>
        </p:nvSpPr>
        <p:spPr>
          <a:xfrm rot="408424">
            <a:off x="5367735" y="190191"/>
            <a:ext cx="1271103" cy="369332"/>
          </a:xfrm>
          <a:prstGeom prst="rect">
            <a:avLst/>
          </a:prstGeom>
          <a:solidFill>
            <a:schemeClr val="accent4">
              <a:lumMod val="20000"/>
              <a:lumOff val="80000"/>
            </a:schemeClr>
          </a:solidFill>
        </p:spPr>
        <p:txBody>
          <a:bodyPr wrap="square" rtlCol="0">
            <a:spAutoFit/>
          </a:bodyPr>
          <a:lstStyle/>
          <a:p>
            <a:r>
              <a:rPr lang="en-US" dirty="0"/>
              <a:t>governance</a:t>
            </a:r>
          </a:p>
        </p:txBody>
      </p:sp>
      <p:sp>
        <p:nvSpPr>
          <p:cNvPr id="86" name="TextBox 85">
            <a:extLst>
              <a:ext uri="{FF2B5EF4-FFF2-40B4-BE49-F238E27FC236}">
                <a16:creationId xmlns:a16="http://schemas.microsoft.com/office/drawing/2014/main" id="{D2DCF8D8-4F80-DBBC-B701-470545CC541D}"/>
              </a:ext>
            </a:extLst>
          </p:cNvPr>
          <p:cNvSpPr txBox="1"/>
          <p:nvPr/>
        </p:nvSpPr>
        <p:spPr>
          <a:xfrm rot="408424">
            <a:off x="1313117" y="5690899"/>
            <a:ext cx="847331" cy="369332"/>
          </a:xfrm>
          <a:prstGeom prst="rect">
            <a:avLst/>
          </a:prstGeom>
          <a:solidFill>
            <a:schemeClr val="accent4">
              <a:lumMod val="20000"/>
              <a:lumOff val="80000"/>
            </a:schemeClr>
          </a:solidFill>
        </p:spPr>
        <p:txBody>
          <a:bodyPr wrap="square" rtlCol="0">
            <a:spAutoFit/>
          </a:bodyPr>
          <a:lstStyle/>
          <a:p>
            <a:r>
              <a:rPr lang="en-US" dirty="0"/>
              <a:t>efforts</a:t>
            </a:r>
          </a:p>
        </p:txBody>
      </p:sp>
      <p:sp>
        <p:nvSpPr>
          <p:cNvPr id="87" name="TextBox 86">
            <a:extLst>
              <a:ext uri="{FF2B5EF4-FFF2-40B4-BE49-F238E27FC236}">
                <a16:creationId xmlns:a16="http://schemas.microsoft.com/office/drawing/2014/main" id="{66E27BB1-FDDC-D7BA-CFA1-E680ED084972}"/>
              </a:ext>
            </a:extLst>
          </p:cNvPr>
          <p:cNvSpPr txBox="1"/>
          <p:nvPr/>
        </p:nvSpPr>
        <p:spPr>
          <a:xfrm rot="21038274">
            <a:off x="2575557" y="2703968"/>
            <a:ext cx="947841" cy="369332"/>
          </a:xfrm>
          <a:prstGeom prst="rect">
            <a:avLst/>
          </a:prstGeom>
          <a:solidFill>
            <a:schemeClr val="accent4">
              <a:lumMod val="20000"/>
              <a:lumOff val="80000"/>
            </a:schemeClr>
          </a:solidFill>
        </p:spPr>
        <p:txBody>
          <a:bodyPr wrap="square" rtlCol="0">
            <a:spAutoFit/>
          </a:bodyPr>
          <a:lstStyle/>
          <a:p>
            <a:r>
              <a:rPr lang="en-US" dirty="0"/>
              <a:t>citizens</a:t>
            </a:r>
          </a:p>
        </p:txBody>
      </p:sp>
      <p:sp>
        <p:nvSpPr>
          <p:cNvPr id="88" name="TextBox 87">
            <a:extLst>
              <a:ext uri="{FF2B5EF4-FFF2-40B4-BE49-F238E27FC236}">
                <a16:creationId xmlns:a16="http://schemas.microsoft.com/office/drawing/2014/main" id="{0BF64874-78AB-55E5-43A0-7667EE06E094}"/>
              </a:ext>
            </a:extLst>
          </p:cNvPr>
          <p:cNvSpPr txBox="1"/>
          <p:nvPr/>
        </p:nvSpPr>
        <p:spPr>
          <a:xfrm rot="495538">
            <a:off x="9067046" y="6281357"/>
            <a:ext cx="727261" cy="369332"/>
          </a:xfrm>
          <a:prstGeom prst="rect">
            <a:avLst/>
          </a:prstGeom>
          <a:solidFill>
            <a:schemeClr val="accent4">
              <a:lumMod val="20000"/>
              <a:lumOff val="80000"/>
            </a:schemeClr>
          </a:solidFill>
        </p:spPr>
        <p:txBody>
          <a:bodyPr wrap="square" rtlCol="0">
            <a:spAutoFit/>
          </a:bodyPr>
          <a:lstStyle/>
          <a:p>
            <a:r>
              <a:rPr lang="en-US" dirty="0"/>
              <a:t>work</a:t>
            </a:r>
          </a:p>
        </p:txBody>
      </p:sp>
      <p:sp>
        <p:nvSpPr>
          <p:cNvPr id="89" name="TextBox 88">
            <a:extLst>
              <a:ext uri="{FF2B5EF4-FFF2-40B4-BE49-F238E27FC236}">
                <a16:creationId xmlns:a16="http://schemas.microsoft.com/office/drawing/2014/main" id="{D0610451-94FA-B842-E300-D12EB15C1F47}"/>
              </a:ext>
            </a:extLst>
          </p:cNvPr>
          <p:cNvSpPr txBox="1"/>
          <p:nvPr/>
        </p:nvSpPr>
        <p:spPr>
          <a:xfrm>
            <a:off x="8427775" y="4269601"/>
            <a:ext cx="900085" cy="369332"/>
          </a:xfrm>
          <a:prstGeom prst="rect">
            <a:avLst/>
          </a:prstGeom>
          <a:solidFill>
            <a:schemeClr val="accent4">
              <a:lumMod val="20000"/>
              <a:lumOff val="80000"/>
            </a:schemeClr>
          </a:solidFill>
        </p:spPr>
        <p:txBody>
          <a:bodyPr wrap="square" rtlCol="0">
            <a:spAutoFit/>
          </a:bodyPr>
          <a:lstStyle/>
          <a:p>
            <a:r>
              <a:rPr lang="en-US" dirty="0"/>
              <a:t>toward</a:t>
            </a:r>
          </a:p>
        </p:txBody>
      </p:sp>
      <p:sp>
        <p:nvSpPr>
          <p:cNvPr id="90" name="TextBox 89">
            <a:extLst>
              <a:ext uri="{FF2B5EF4-FFF2-40B4-BE49-F238E27FC236}">
                <a16:creationId xmlns:a16="http://schemas.microsoft.com/office/drawing/2014/main" id="{A60B0131-C806-9A3C-E0AC-E4B21663982E}"/>
              </a:ext>
            </a:extLst>
          </p:cNvPr>
          <p:cNvSpPr txBox="1"/>
          <p:nvPr/>
        </p:nvSpPr>
        <p:spPr>
          <a:xfrm rot="1091008">
            <a:off x="9829559" y="2406516"/>
            <a:ext cx="900085" cy="369332"/>
          </a:xfrm>
          <a:prstGeom prst="rect">
            <a:avLst/>
          </a:prstGeom>
          <a:solidFill>
            <a:schemeClr val="accent4">
              <a:lumMod val="20000"/>
              <a:lumOff val="80000"/>
            </a:schemeClr>
          </a:solidFill>
        </p:spPr>
        <p:txBody>
          <a:bodyPr wrap="square" rtlCol="0">
            <a:spAutoFit/>
          </a:bodyPr>
          <a:lstStyle/>
          <a:p>
            <a:r>
              <a:rPr lang="en-US" dirty="0"/>
              <a:t>system</a:t>
            </a:r>
          </a:p>
        </p:txBody>
      </p:sp>
      <p:sp>
        <p:nvSpPr>
          <p:cNvPr id="91" name="TextBox 90">
            <a:extLst>
              <a:ext uri="{FF2B5EF4-FFF2-40B4-BE49-F238E27FC236}">
                <a16:creationId xmlns:a16="http://schemas.microsoft.com/office/drawing/2014/main" id="{FF886EAD-5FDB-747E-2F58-C0066436B009}"/>
              </a:ext>
            </a:extLst>
          </p:cNvPr>
          <p:cNvSpPr txBox="1"/>
          <p:nvPr/>
        </p:nvSpPr>
        <p:spPr>
          <a:xfrm rot="20417909">
            <a:off x="3371510" y="4237170"/>
            <a:ext cx="897318" cy="369332"/>
          </a:xfrm>
          <a:prstGeom prst="rect">
            <a:avLst/>
          </a:prstGeom>
          <a:solidFill>
            <a:schemeClr val="accent4">
              <a:lumMod val="20000"/>
              <a:lumOff val="80000"/>
            </a:schemeClr>
          </a:solidFill>
        </p:spPr>
        <p:txBody>
          <a:bodyPr wrap="square" rtlCol="0">
            <a:spAutoFit/>
          </a:bodyPr>
          <a:lstStyle/>
          <a:p>
            <a:r>
              <a:rPr lang="en-US" dirty="0"/>
              <a:t>diverse</a:t>
            </a:r>
          </a:p>
        </p:txBody>
      </p:sp>
      <p:sp>
        <p:nvSpPr>
          <p:cNvPr id="92" name="TextBox 91">
            <a:extLst>
              <a:ext uri="{FF2B5EF4-FFF2-40B4-BE49-F238E27FC236}">
                <a16:creationId xmlns:a16="http://schemas.microsoft.com/office/drawing/2014/main" id="{E7CEAE7A-E6F0-A271-A2DE-50FF37E3581A}"/>
              </a:ext>
            </a:extLst>
          </p:cNvPr>
          <p:cNvSpPr txBox="1"/>
          <p:nvPr/>
        </p:nvSpPr>
        <p:spPr>
          <a:xfrm rot="20689843">
            <a:off x="6847761" y="169249"/>
            <a:ext cx="984342" cy="369332"/>
          </a:xfrm>
          <a:prstGeom prst="rect">
            <a:avLst/>
          </a:prstGeom>
          <a:solidFill>
            <a:schemeClr val="accent4">
              <a:lumMod val="20000"/>
              <a:lumOff val="80000"/>
            </a:schemeClr>
          </a:solidFill>
        </p:spPr>
        <p:txBody>
          <a:bodyPr wrap="square" rtlCol="0">
            <a:spAutoFit/>
          </a:bodyPr>
          <a:lstStyle/>
          <a:p>
            <a:r>
              <a:rPr lang="en-US" dirty="0"/>
              <a:t>healthy</a:t>
            </a:r>
          </a:p>
        </p:txBody>
      </p:sp>
      <p:sp>
        <p:nvSpPr>
          <p:cNvPr id="93" name="TextBox 92">
            <a:extLst>
              <a:ext uri="{FF2B5EF4-FFF2-40B4-BE49-F238E27FC236}">
                <a16:creationId xmlns:a16="http://schemas.microsoft.com/office/drawing/2014/main" id="{C59084CE-C8D5-474D-7C8A-84E2DE7DF433}"/>
              </a:ext>
            </a:extLst>
          </p:cNvPr>
          <p:cNvSpPr txBox="1"/>
          <p:nvPr/>
        </p:nvSpPr>
        <p:spPr>
          <a:xfrm rot="692968">
            <a:off x="8614588" y="3754345"/>
            <a:ext cx="982211" cy="369332"/>
          </a:xfrm>
          <a:prstGeom prst="rect">
            <a:avLst/>
          </a:prstGeom>
          <a:solidFill>
            <a:schemeClr val="accent4">
              <a:lumMod val="20000"/>
              <a:lumOff val="80000"/>
            </a:schemeClr>
          </a:solidFill>
        </p:spPr>
        <p:txBody>
          <a:bodyPr wrap="square" rtlCol="0">
            <a:spAutoFit/>
          </a:bodyPr>
          <a:lstStyle/>
          <a:p>
            <a:r>
              <a:rPr lang="en-US" dirty="0"/>
              <a:t>streams</a:t>
            </a:r>
          </a:p>
        </p:txBody>
      </p:sp>
      <p:sp>
        <p:nvSpPr>
          <p:cNvPr id="94" name="TextBox 93">
            <a:extLst>
              <a:ext uri="{FF2B5EF4-FFF2-40B4-BE49-F238E27FC236}">
                <a16:creationId xmlns:a16="http://schemas.microsoft.com/office/drawing/2014/main" id="{E5086ADB-F2CF-9FE7-D03E-F53AC5BB6ED3}"/>
              </a:ext>
            </a:extLst>
          </p:cNvPr>
          <p:cNvSpPr txBox="1"/>
          <p:nvPr/>
        </p:nvSpPr>
        <p:spPr>
          <a:xfrm rot="692968">
            <a:off x="10920750" y="2239490"/>
            <a:ext cx="734055" cy="378074"/>
          </a:xfrm>
          <a:prstGeom prst="rect">
            <a:avLst/>
          </a:prstGeom>
          <a:solidFill>
            <a:schemeClr val="accent4">
              <a:lumMod val="20000"/>
              <a:lumOff val="80000"/>
            </a:schemeClr>
          </a:solidFill>
        </p:spPr>
        <p:txBody>
          <a:bodyPr wrap="square" rtlCol="0">
            <a:spAutoFit/>
          </a:bodyPr>
          <a:lstStyle/>
          <a:p>
            <a:r>
              <a:rPr lang="en-US" dirty="0"/>
              <a:t>rivers</a:t>
            </a:r>
          </a:p>
        </p:txBody>
      </p:sp>
      <p:sp>
        <p:nvSpPr>
          <p:cNvPr id="62" name="TextBox 61">
            <a:extLst>
              <a:ext uri="{FF2B5EF4-FFF2-40B4-BE49-F238E27FC236}">
                <a16:creationId xmlns:a16="http://schemas.microsoft.com/office/drawing/2014/main" id="{7F45CF42-0152-1958-64CA-3DF2A7951FD3}"/>
              </a:ext>
            </a:extLst>
          </p:cNvPr>
          <p:cNvSpPr txBox="1"/>
          <p:nvPr/>
        </p:nvSpPr>
        <p:spPr>
          <a:xfrm rot="1029867">
            <a:off x="7682199" y="2206762"/>
            <a:ext cx="627262" cy="369332"/>
          </a:xfrm>
          <a:prstGeom prst="rect">
            <a:avLst/>
          </a:prstGeom>
          <a:solidFill>
            <a:schemeClr val="accent4">
              <a:lumMod val="20000"/>
              <a:lumOff val="80000"/>
            </a:schemeClr>
          </a:solidFill>
        </p:spPr>
        <p:txBody>
          <a:bodyPr wrap="square" rtlCol="0">
            <a:spAutoFit/>
          </a:bodyPr>
          <a:lstStyle/>
          <a:p>
            <a:r>
              <a:rPr lang="en-US" dirty="0"/>
              <a:t>local</a:t>
            </a:r>
          </a:p>
        </p:txBody>
      </p:sp>
      <p:sp>
        <p:nvSpPr>
          <p:cNvPr id="63" name="TextBox 62">
            <a:extLst>
              <a:ext uri="{FF2B5EF4-FFF2-40B4-BE49-F238E27FC236}">
                <a16:creationId xmlns:a16="http://schemas.microsoft.com/office/drawing/2014/main" id="{56B31005-E67A-8BCB-D941-D8714BD5FCE9}"/>
              </a:ext>
            </a:extLst>
          </p:cNvPr>
          <p:cNvSpPr txBox="1"/>
          <p:nvPr/>
        </p:nvSpPr>
        <p:spPr>
          <a:xfrm>
            <a:off x="2135003" y="1151132"/>
            <a:ext cx="1605594" cy="369332"/>
          </a:xfrm>
          <a:prstGeom prst="rect">
            <a:avLst/>
          </a:prstGeom>
          <a:solidFill>
            <a:schemeClr val="accent4">
              <a:lumMod val="20000"/>
              <a:lumOff val="80000"/>
            </a:schemeClr>
          </a:solidFill>
        </p:spPr>
        <p:txBody>
          <a:bodyPr wrap="square" rtlCol="0">
            <a:spAutoFit/>
          </a:bodyPr>
          <a:lstStyle/>
          <a:p>
            <a:r>
              <a:rPr lang="en-US" dirty="0"/>
              <a:t>accountability</a:t>
            </a:r>
          </a:p>
        </p:txBody>
      </p:sp>
      <p:sp>
        <p:nvSpPr>
          <p:cNvPr id="95" name="TextBox 94">
            <a:extLst>
              <a:ext uri="{FF2B5EF4-FFF2-40B4-BE49-F238E27FC236}">
                <a16:creationId xmlns:a16="http://schemas.microsoft.com/office/drawing/2014/main" id="{CAA06A04-4EDB-8753-589C-F5D419CC0B5B}"/>
              </a:ext>
            </a:extLst>
          </p:cNvPr>
          <p:cNvSpPr txBox="1"/>
          <p:nvPr/>
        </p:nvSpPr>
        <p:spPr>
          <a:xfrm rot="20973086">
            <a:off x="5867092" y="770655"/>
            <a:ext cx="855411" cy="369332"/>
          </a:xfrm>
          <a:prstGeom prst="rect">
            <a:avLst/>
          </a:prstGeom>
          <a:solidFill>
            <a:schemeClr val="accent4">
              <a:lumMod val="20000"/>
              <a:lumOff val="80000"/>
            </a:schemeClr>
          </a:solidFill>
        </p:spPr>
        <p:txBody>
          <a:bodyPr wrap="square" rtlCol="0">
            <a:spAutoFit/>
          </a:bodyPr>
          <a:lstStyle/>
          <a:p>
            <a:r>
              <a:rPr lang="en-US" dirty="0"/>
              <a:t>holistic</a:t>
            </a:r>
          </a:p>
        </p:txBody>
      </p:sp>
      <p:sp>
        <p:nvSpPr>
          <p:cNvPr id="96" name="TextBox 95">
            <a:extLst>
              <a:ext uri="{FF2B5EF4-FFF2-40B4-BE49-F238E27FC236}">
                <a16:creationId xmlns:a16="http://schemas.microsoft.com/office/drawing/2014/main" id="{899F2C54-9394-DD72-2705-73F112E7B3BD}"/>
              </a:ext>
            </a:extLst>
          </p:cNvPr>
          <p:cNvSpPr txBox="1"/>
          <p:nvPr/>
        </p:nvSpPr>
        <p:spPr>
          <a:xfrm rot="21302241">
            <a:off x="9596464" y="3449446"/>
            <a:ext cx="898469" cy="369332"/>
          </a:xfrm>
          <a:prstGeom prst="rect">
            <a:avLst/>
          </a:prstGeom>
          <a:solidFill>
            <a:schemeClr val="accent4">
              <a:lumMod val="20000"/>
              <a:lumOff val="80000"/>
            </a:schemeClr>
          </a:solidFill>
        </p:spPr>
        <p:txBody>
          <a:bodyPr wrap="square" rtlCol="0">
            <a:spAutoFit/>
          </a:bodyPr>
          <a:lstStyle/>
          <a:p>
            <a:r>
              <a:rPr lang="en-US" dirty="0"/>
              <a:t>shallow</a:t>
            </a:r>
          </a:p>
        </p:txBody>
      </p:sp>
      <p:sp>
        <p:nvSpPr>
          <p:cNvPr id="97" name="TextBox 96">
            <a:extLst>
              <a:ext uri="{FF2B5EF4-FFF2-40B4-BE49-F238E27FC236}">
                <a16:creationId xmlns:a16="http://schemas.microsoft.com/office/drawing/2014/main" id="{1DD04984-DF78-2A51-FC0C-9D60CA39F322}"/>
              </a:ext>
            </a:extLst>
          </p:cNvPr>
          <p:cNvSpPr txBox="1"/>
          <p:nvPr/>
        </p:nvSpPr>
        <p:spPr>
          <a:xfrm>
            <a:off x="1918297" y="1686925"/>
            <a:ext cx="1064516" cy="369332"/>
          </a:xfrm>
          <a:prstGeom prst="rect">
            <a:avLst/>
          </a:prstGeom>
          <a:solidFill>
            <a:schemeClr val="accent4">
              <a:lumMod val="20000"/>
              <a:lumOff val="80000"/>
            </a:schemeClr>
          </a:solidFill>
        </p:spPr>
        <p:txBody>
          <a:bodyPr wrap="square" rtlCol="0">
            <a:spAutoFit/>
          </a:bodyPr>
          <a:lstStyle/>
          <a:p>
            <a:r>
              <a:rPr lang="en-US" dirty="0"/>
              <a:t>approach</a:t>
            </a:r>
          </a:p>
        </p:txBody>
      </p:sp>
      <p:sp>
        <p:nvSpPr>
          <p:cNvPr id="98" name="TextBox 97">
            <a:extLst>
              <a:ext uri="{FF2B5EF4-FFF2-40B4-BE49-F238E27FC236}">
                <a16:creationId xmlns:a16="http://schemas.microsoft.com/office/drawing/2014/main" id="{12FB339D-9EA5-737F-0E65-D983C2E9DEAE}"/>
              </a:ext>
            </a:extLst>
          </p:cNvPr>
          <p:cNvSpPr txBox="1"/>
          <p:nvPr/>
        </p:nvSpPr>
        <p:spPr>
          <a:xfrm rot="21287710">
            <a:off x="9456656" y="4548459"/>
            <a:ext cx="1223686" cy="369332"/>
          </a:xfrm>
          <a:prstGeom prst="rect">
            <a:avLst/>
          </a:prstGeom>
          <a:solidFill>
            <a:schemeClr val="accent4">
              <a:lumMod val="20000"/>
              <a:lumOff val="80000"/>
            </a:schemeClr>
          </a:solidFill>
        </p:spPr>
        <p:txBody>
          <a:bodyPr wrap="square" rtlCol="0">
            <a:spAutoFit/>
          </a:bodyPr>
          <a:lstStyle/>
          <a:p>
            <a:r>
              <a:rPr lang="en-US" dirty="0"/>
              <a:t>terrestrial</a:t>
            </a:r>
          </a:p>
        </p:txBody>
      </p:sp>
      <p:sp>
        <p:nvSpPr>
          <p:cNvPr id="99" name="TextBox 98">
            <a:extLst>
              <a:ext uri="{FF2B5EF4-FFF2-40B4-BE49-F238E27FC236}">
                <a16:creationId xmlns:a16="http://schemas.microsoft.com/office/drawing/2014/main" id="{CD2209F9-7F45-A880-923A-8FE873B415C4}"/>
              </a:ext>
            </a:extLst>
          </p:cNvPr>
          <p:cNvSpPr txBox="1"/>
          <p:nvPr/>
        </p:nvSpPr>
        <p:spPr>
          <a:xfrm rot="20913162">
            <a:off x="7495709" y="3891781"/>
            <a:ext cx="810471" cy="369332"/>
          </a:xfrm>
          <a:prstGeom prst="rect">
            <a:avLst/>
          </a:prstGeom>
          <a:solidFill>
            <a:schemeClr val="accent4">
              <a:lumMod val="20000"/>
              <a:lumOff val="80000"/>
            </a:schemeClr>
          </a:solidFill>
        </p:spPr>
        <p:txBody>
          <a:bodyPr wrap="square" rtlCol="0">
            <a:spAutoFit/>
          </a:bodyPr>
          <a:lstStyle/>
          <a:p>
            <a:r>
              <a:rPr lang="en-US" dirty="0"/>
              <a:t>nature</a:t>
            </a:r>
          </a:p>
        </p:txBody>
      </p:sp>
      <p:sp>
        <p:nvSpPr>
          <p:cNvPr id="100" name="TextBox 99">
            <a:extLst>
              <a:ext uri="{FF2B5EF4-FFF2-40B4-BE49-F238E27FC236}">
                <a16:creationId xmlns:a16="http://schemas.microsoft.com/office/drawing/2014/main" id="{2A26BCD9-347B-3275-F7CF-F08FD086E562}"/>
              </a:ext>
            </a:extLst>
          </p:cNvPr>
          <p:cNvSpPr txBox="1"/>
          <p:nvPr/>
        </p:nvSpPr>
        <p:spPr>
          <a:xfrm rot="275169">
            <a:off x="9511077" y="2911351"/>
            <a:ext cx="1032122" cy="369332"/>
          </a:xfrm>
          <a:prstGeom prst="rect">
            <a:avLst/>
          </a:prstGeom>
          <a:solidFill>
            <a:schemeClr val="accent4">
              <a:lumMod val="20000"/>
              <a:lumOff val="80000"/>
            </a:schemeClr>
          </a:solidFill>
        </p:spPr>
        <p:txBody>
          <a:bodyPr wrap="square" rtlCol="0">
            <a:spAutoFit/>
          </a:bodyPr>
          <a:lstStyle/>
          <a:p>
            <a:r>
              <a:rPr lang="en-US" dirty="0"/>
              <a:t>stewards</a:t>
            </a:r>
          </a:p>
        </p:txBody>
      </p:sp>
      <p:sp>
        <p:nvSpPr>
          <p:cNvPr id="101" name="TextBox 100">
            <a:extLst>
              <a:ext uri="{FF2B5EF4-FFF2-40B4-BE49-F238E27FC236}">
                <a16:creationId xmlns:a16="http://schemas.microsoft.com/office/drawing/2014/main" id="{A5766A1C-583F-0739-6896-1EF0996CAD0F}"/>
              </a:ext>
            </a:extLst>
          </p:cNvPr>
          <p:cNvSpPr txBox="1"/>
          <p:nvPr/>
        </p:nvSpPr>
        <p:spPr>
          <a:xfrm rot="198132">
            <a:off x="6342838" y="1885288"/>
            <a:ext cx="1261137" cy="369332"/>
          </a:xfrm>
          <a:prstGeom prst="rect">
            <a:avLst/>
          </a:prstGeom>
          <a:solidFill>
            <a:schemeClr val="accent4">
              <a:lumMod val="20000"/>
              <a:lumOff val="80000"/>
            </a:schemeClr>
          </a:solidFill>
        </p:spPr>
        <p:txBody>
          <a:bodyPr wrap="square" rtlCol="0">
            <a:spAutoFit/>
          </a:bodyPr>
          <a:lstStyle/>
          <a:p>
            <a:r>
              <a:rPr lang="en-US" dirty="0"/>
              <a:t>indigenous</a:t>
            </a:r>
          </a:p>
        </p:txBody>
      </p:sp>
      <p:sp>
        <p:nvSpPr>
          <p:cNvPr id="104" name="TextBox 103">
            <a:extLst>
              <a:ext uri="{FF2B5EF4-FFF2-40B4-BE49-F238E27FC236}">
                <a16:creationId xmlns:a16="http://schemas.microsoft.com/office/drawing/2014/main" id="{0BF7D1E6-2816-5766-4EC9-84DAA7598009}"/>
              </a:ext>
            </a:extLst>
          </p:cNvPr>
          <p:cNvSpPr txBox="1"/>
          <p:nvPr/>
        </p:nvSpPr>
        <p:spPr>
          <a:xfrm rot="247483">
            <a:off x="5996989" y="2889945"/>
            <a:ext cx="1172683" cy="369332"/>
          </a:xfrm>
          <a:prstGeom prst="rect">
            <a:avLst/>
          </a:prstGeom>
          <a:solidFill>
            <a:schemeClr val="accent4">
              <a:lumMod val="20000"/>
              <a:lumOff val="80000"/>
            </a:schemeClr>
          </a:solidFill>
        </p:spPr>
        <p:txBody>
          <a:bodyPr wrap="square" rtlCol="0">
            <a:spAutoFit/>
          </a:bodyPr>
          <a:lstStyle/>
          <a:p>
            <a:r>
              <a:rPr lang="en-US" dirty="0"/>
              <a:t>landscape</a:t>
            </a:r>
          </a:p>
        </p:txBody>
      </p:sp>
      <p:sp>
        <p:nvSpPr>
          <p:cNvPr id="105" name="TextBox 104">
            <a:extLst>
              <a:ext uri="{FF2B5EF4-FFF2-40B4-BE49-F238E27FC236}">
                <a16:creationId xmlns:a16="http://schemas.microsoft.com/office/drawing/2014/main" id="{6DE71F72-5DF8-99ED-A546-E99A3918AE82}"/>
              </a:ext>
            </a:extLst>
          </p:cNvPr>
          <p:cNvSpPr txBox="1"/>
          <p:nvPr/>
        </p:nvSpPr>
        <p:spPr>
          <a:xfrm rot="408424">
            <a:off x="7366436" y="4489580"/>
            <a:ext cx="1007774" cy="369332"/>
          </a:xfrm>
          <a:prstGeom prst="rect">
            <a:avLst/>
          </a:prstGeom>
          <a:solidFill>
            <a:schemeClr val="accent4">
              <a:lumMod val="20000"/>
              <a:lumOff val="80000"/>
            </a:schemeClr>
          </a:solidFill>
        </p:spPr>
        <p:txBody>
          <a:bodyPr wrap="square" rtlCol="0">
            <a:spAutoFit/>
          </a:bodyPr>
          <a:lstStyle/>
          <a:p>
            <a:r>
              <a:rPr lang="en-US" dirty="0"/>
              <a:t>planning</a:t>
            </a:r>
          </a:p>
        </p:txBody>
      </p:sp>
      <p:sp>
        <p:nvSpPr>
          <p:cNvPr id="106" name="TextBox 105">
            <a:extLst>
              <a:ext uri="{FF2B5EF4-FFF2-40B4-BE49-F238E27FC236}">
                <a16:creationId xmlns:a16="http://schemas.microsoft.com/office/drawing/2014/main" id="{AD1E9D89-9AB8-6555-8120-FB2B50CC77B4}"/>
              </a:ext>
            </a:extLst>
          </p:cNvPr>
          <p:cNvSpPr txBox="1"/>
          <p:nvPr/>
        </p:nvSpPr>
        <p:spPr>
          <a:xfrm rot="21212824">
            <a:off x="8940063" y="1292006"/>
            <a:ext cx="1056622" cy="369332"/>
          </a:xfrm>
          <a:prstGeom prst="rect">
            <a:avLst/>
          </a:prstGeom>
          <a:solidFill>
            <a:schemeClr val="accent4">
              <a:lumMod val="20000"/>
              <a:lumOff val="80000"/>
            </a:schemeClr>
          </a:solidFill>
        </p:spPr>
        <p:txBody>
          <a:bodyPr wrap="square" rtlCol="0">
            <a:spAutoFit/>
          </a:bodyPr>
          <a:lstStyle/>
          <a:p>
            <a:r>
              <a:rPr lang="en-US" dirty="0"/>
              <a:t>residents</a:t>
            </a:r>
          </a:p>
        </p:txBody>
      </p:sp>
      <p:sp>
        <p:nvSpPr>
          <p:cNvPr id="107" name="TextBox 106">
            <a:extLst>
              <a:ext uri="{FF2B5EF4-FFF2-40B4-BE49-F238E27FC236}">
                <a16:creationId xmlns:a16="http://schemas.microsoft.com/office/drawing/2014/main" id="{B82276F0-B44D-27E9-B22B-0FC294B4E282}"/>
              </a:ext>
            </a:extLst>
          </p:cNvPr>
          <p:cNvSpPr txBox="1"/>
          <p:nvPr/>
        </p:nvSpPr>
        <p:spPr>
          <a:xfrm rot="627788">
            <a:off x="5057173" y="4312245"/>
            <a:ext cx="1245492" cy="369332"/>
          </a:xfrm>
          <a:prstGeom prst="rect">
            <a:avLst/>
          </a:prstGeom>
          <a:solidFill>
            <a:schemeClr val="accent4">
              <a:lumMod val="20000"/>
              <a:lumOff val="80000"/>
            </a:schemeClr>
          </a:solidFill>
        </p:spPr>
        <p:txBody>
          <a:bodyPr wrap="square" rtlCol="0">
            <a:spAutoFit/>
          </a:bodyPr>
          <a:lstStyle/>
          <a:p>
            <a:r>
              <a:rPr lang="en-US" dirty="0"/>
              <a:t>jurisdiction</a:t>
            </a:r>
          </a:p>
        </p:txBody>
      </p:sp>
      <p:sp>
        <p:nvSpPr>
          <p:cNvPr id="108" name="TextBox 107">
            <a:extLst>
              <a:ext uri="{FF2B5EF4-FFF2-40B4-BE49-F238E27FC236}">
                <a16:creationId xmlns:a16="http://schemas.microsoft.com/office/drawing/2014/main" id="{566D4ABA-EF57-E8CA-8CE7-9481CC247930}"/>
              </a:ext>
            </a:extLst>
          </p:cNvPr>
          <p:cNvSpPr txBox="1"/>
          <p:nvPr/>
        </p:nvSpPr>
        <p:spPr>
          <a:xfrm>
            <a:off x="3301855" y="1592052"/>
            <a:ext cx="1324253" cy="369332"/>
          </a:xfrm>
          <a:prstGeom prst="rect">
            <a:avLst/>
          </a:prstGeom>
          <a:solidFill>
            <a:schemeClr val="accent4">
              <a:lumMod val="20000"/>
              <a:lumOff val="80000"/>
            </a:schemeClr>
          </a:solidFill>
        </p:spPr>
        <p:txBody>
          <a:bodyPr wrap="square" rtlCol="0">
            <a:spAutoFit/>
          </a:bodyPr>
          <a:lstStyle/>
          <a:p>
            <a:r>
              <a:rPr lang="en-US" dirty="0"/>
              <a:t>attainment</a:t>
            </a:r>
          </a:p>
        </p:txBody>
      </p:sp>
      <p:sp>
        <p:nvSpPr>
          <p:cNvPr id="109" name="TextBox 108">
            <a:extLst>
              <a:ext uri="{FF2B5EF4-FFF2-40B4-BE49-F238E27FC236}">
                <a16:creationId xmlns:a16="http://schemas.microsoft.com/office/drawing/2014/main" id="{6530DB73-A619-B985-A4C3-DC365A09933A}"/>
              </a:ext>
            </a:extLst>
          </p:cNvPr>
          <p:cNvSpPr txBox="1"/>
          <p:nvPr/>
        </p:nvSpPr>
        <p:spPr>
          <a:xfrm>
            <a:off x="6761285" y="1292032"/>
            <a:ext cx="869996" cy="369332"/>
          </a:xfrm>
          <a:prstGeom prst="rect">
            <a:avLst/>
          </a:prstGeom>
          <a:solidFill>
            <a:schemeClr val="accent4">
              <a:lumMod val="20000"/>
              <a:lumOff val="80000"/>
            </a:schemeClr>
          </a:solidFill>
        </p:spPr>
        <p:txBody>
          <a:bodyPr wrap="square" rtlCol="0">
            <a:spAutoFit/>
          </a:bodyPr>
          <a:lstStyle/>
          <a:p>
            <a:r>
              <a:rPr lang="en-US" dirty="0"/>
              <a:t>impact</a:t>
            </a:r>
          </a:p>
        </p:txBody>
      </p:sp>
      <p:sp>
        <p:nvSpPr>
          <p:cNvPr id="110" name="TextBox 109">
            <a:extLst>
              <a:ext uri="{FF2B5EF4-FFF2-40B4-BE49-F238E27FC236}">
                <a16:creationId xmlns:a16="http://schemas.microsoft.com/office/drawing/2014/main" id="{F5C7CD21-A9BD-F6FF-F787-62A293462641}"/>
              </a:ext>
            </a:extLst>
          </p:cNvPr>
          <p:cNvSpPr txBox="1"/>
          <p:nvPr/>
        </p:nvSpPr>
        <p:spPr>
          <a:xfrm rot="1091008">
            <a:off x="11311400" y="4107610"/>
            <a:ext cx="679855" cy="369332"/>
          </a:xfrm>
          <a:prstGeom prst="rect">
            <a:avLst/>
          </a:prstGeom>
          <a:solidFill>
            <a:schemeClr val="accent4">
              <a:lumMod val="20000"/>
              <a:lumOff val="80000"/>
            </a:schemeClr>
          </a:solidFill>
        </p:spPr>
        <p:txBody>
          <a:bodyPr wrap="square" rtlCol="0">
            <a:spAutoFit/>
          </a:bodyPr>
          <a:lstStyle/>
          <a:p>
            <a:r>
              <a:rPr lang="en-US" dirty="0"/>
              <a:t>tools</a:t>
            </a:r>
          </a:p>
        </p:txBody>
      </p:sp>
      <p:sp>
        <p:nvSpPr>
          <p:cNvPr id="111" name="TextBox 110">
            <a:extLst>
              <a:ext uri="{FF2B5EF4-FFF2-40B4-BE49-F238E27FC236}">
                <a16:creationId xmlns:a16="http://schemas.microsoft.com/office/drawing/2014/main" id="{7384D0A1-31C2-7D48-3FBD-524C52DD30C6}"/>
              </a:ext>
            </a:extLst>
          </p:cNvPr>
          <p:cNvSpPr txBox="1"/>
          <p:nvPr/>
        </p:nvSpPr>
        <p:spPr>
          <a:xfrm rot="607148">
            <a:off x="3684144" y="5895498"/>
            <a:ext cx="1005462" cy="369332"/>
          </a:xfrm>
          <a:prstGeom prst="rect">
            <a:avLst/>
          </a:prstGeom>
          <a:solidFill>
            <a:schemeClr val="accent4">
              <a:lumMod val="20000"/>
              <a:lumOff val="80000"/>
            </a:schemeClr>
          </a:solidFill>
        </p:spPr>
        <p:txBody>
          <a:bodyPr wrap="square" rtlCol="0">
            <a:spAutoFit/>
          </a:bodyPr>
          <a:lstStyle/>
          <a:p>
            <a:r>
              <a:rPr lang="en-US" dirty="0"/>
              <a:t>enhance</a:t>
            </a:r>
          </a:p>
        </p:txBody>
      </p:sp>
      <p:sp>
        <p:nvSpPr>
          <p:cNvPr id="112" name="TextBox 111">
            <a:extLst>
              <a:ext uri="{FF2B5EF4-FFF2-40B4-BE49-F238E27FC236}">
                <a16:creationId xmlns:a16="http://schemas.microsoft.com/office/drawing/2014/main" id="{F396BD06-B0B5-BA1E-AA3E-C2F74C40CAD0}"/>
              </a:ext>
            </a:extLst>
          </p:cNvPr>
          <p:cNvSpPr txBox="1"/>
          <p:nvPr/>
        </p:nvSpPr>
        <p:spPr>
          <a:xfrm rot="20909735">
            <a:off x="4267527" y="4431363"/>
            <a:ext cx="739995" cy="369332"/>
          </a:xfrm>
          <a:prstGeom prst="rect">
            <a:avLst/>
          </a:prstGeom>
          <a:solidFill>
            <a:schemeClr val="accent4">
              <a:lumMod val="20000"/>
              <a:lumOff val="80000"/>
            </a:schemeClr>
          </a:solidFill>
        </p:spPr>
        <p:txBody>
          <a:bodyPr wrap="square" rtlCol="0">
            <a:spAutoFit/>
          </a:bodyPr>
          <a:lstStyle/>
          <a:p>
            <a:r>
              <a:rPr lang="en-US" dirty="0"/>
              <a:t>down</a:t>
            </a:r>
          </a:p>
        </p:txBody>
      </p:sp>
      <p:sp>
        <p:nvSpPr>
          <p:cNvPr id="113" name="TextBox 112">
            <a:extLst>
              <a:ext uri="{FF2B5EF4-FFF2-40B4-BE49-F238E27FC236}">
                <a16:creationId xmlns:a16="http://schemas.microsoft.com/office/drawing/2014/main" id="{836F5F5D-FF8A-BF4A-855D-F17BCFE197BA}"/>
              </a:ext>
            </a:extLst>
          </p:cNvPr>
          <p:cNvSpPr txBox="1"/>
          <p:nvPr/>
        </p:nvSpPr>
        <p:spPr>
          <a:xfrm>
            <a:off x="5840694" y="3418173"/>
            <a:ext cx="949521" cy="369332"/>
          </a:xfrm>
          <a:prstGeom prst="rect">
            <a:avLst/>
          </a:prstGeom>
          <a:solidFill>
            <a:schemeClr val="accent4">
              <a:lumMod val="20000"/>
              <a:lumOff val="80000"/>
            </a:schemeClr>
          </a:solidFill>
        </p:spPr>
        <p:txBody>
          <a:bodyPr wrap="square" rtlCol="0">
            <a:spAutoFit/>
          </a:bodyPr>
          <a:lstStyle/>
          <a:p>
            <a:r>
              <a:rPr lang="en-US" dirty="0"/>
              <a:t>moving</a:t>
            </a:r>
          </a:p>
        </p:txBody>
      </p:sp>
      <p:sp>
        <p:nvSpPr>
          <p:cNvPr id="114" name="TextBox 113">
            <a:extLst>
              <a:ext uri="{FF2B5EF4-FFF2-40B4-BE49-F238E27FC236}">
                <a16:creationId xmlns:a16="http://schemas.microsoft.com/office/drawing/2014/main" id="{87A5B001-A30B-C502-FDC6-0E5D3337EE3C}"/>
              </a:ext>
            </a:extLst>
          </p:cNvPr>
          <p:cNvSpPr txBox="1"/>
          <p:nvPr/>
        </p:nvSpPr>
        <p:spPr>
          <a:xfrm>
            <a:off x="4664094" y="6448421"/>
            <a:ext cx="923084" cy="369332"/>
          </a:xfrm>
          <a:prstGeom prst="rect">
            <a:avLst/>
          </a:prstGeom>
          <a:solidFill>
            <a:schemeClr val="accent4">
              <a:lumMod val="20000"/>
              <a:lumOff val="80000"/>
            </a:schemeClr>
          </a:solidFill>
        </p:spPr>
        <p:txBody>
          <a:bodyPr wrap="square" rtlCol="0">
            <a:spAutoFit/>
          </a:bodyPr>
          <a:lstStyle/>
          <a:p>
            <a:r>
              <a:rPr lang="en-US" dirty="0"/>
              <a:t>forward</a:t>
            </a:r>
          </a:p>
        </p:txBody>
      </p:sp>
      <p:sp>
        <p:nvSpPr>
          <p:cNvPr id="115" name="TextBox 114">
            <a:extLst>
              <a:ext uri="{FF2B5EF4-FFF2-40B4-BE49-F238E27FC236}">
                <a16:creationId xmlns:a16="http://schemas.microsoft.com/office/drawing/2014/main" id="{1141DB2D-EB45-FA51-91E5-E66EB717C33A}"/>
              </a:ext>
            </a:extLst>
          </p:cNvPr>
          <p:cNvSpPr txBox="1"/>
          <p:nvPr/>
        </p:nvSpPr>
        <p:spPr>
          <a:xfrm rot="20909735">
            <a:off x="895621" y="1249122"/>
            <a:ext cx="1047412" cy="369332"/>
          </a:xfrm>
          <a:prstGeom prst="rect">
            <a:avLst/>
          </a:prstGeom>
          <a:solidFill>
            <a:schemeClr val="accent4">
              <a:lumMod val="20000"/>
              <a:lumOff val="80000"/>
            </a:schemeClr>
          </a:solidFill>
        </p:spPr>
        <p:txBody>
          <a:bodyPr wrap="square" rtlCol="0">
            <a:spAutoFit/>
          </a:bodyPr>
          <a:lstStyle/>
          <a:p>
            <a:r>
              <a:rPr lang="en-US" dirty="0"/>
              <a:t>advances</a:t>
            </a:r>
          </a:p>
        </p:txBody>
      </p:sp>
      <p:sp>
        <p:nvSpPr>
          <p:cNvPr id="116" name="TextBox 115">
            <a:extLst>
              <a:ext uri="{FF2B5EF4-FFF2-40B4-BE49-F238E27FC236}">
                <a16:creationId xmlns:a16="http://schemas.microsoft.com/office/drawing/2014/main" id="{E5803387-3CEF-EC07-D355-818E9DBC9623}"/>
              </a:ext>
            </a:extLst>
          </p:cNvPr>
          <p:cNvSpPr txBox="1"/>
          <p:nvPr/>
        </p:nvSpPr>
        <p:spPr>
          <a:xfrm rot="21030802">
            <a:off x="8397952" y="4876152"/>
            <a:ext cx="982653" cy="369332"/>
          </a:xfrm>
          <a:prstGeom prst="rect">
            <a:avLst/>
          </a:prstGeom>
          <a:solidFill>
            <a:schemeClr val="accent4">
              <a:lumMod val="20000"/>
              <a:lumOff val="80000"/>
            </a:schemeClr>
          </a:solidFill>
        </p:spPr>
        <p:txBody>
          <a:bodyPr wrap="square" rtlCol="0">
            <a:spAutoFit/>
          </a:bodyPr>
          <a:lstStyle/>
          <a:p>
            <a:r>
              <a:rPr lang="en-US" dirty="0"/>
              <a:t>treasure</a:t>
            </a:r>
          </a:p>
        </p:txBody>
      </p:sp>
      <p:sp>
        <p:nvSpPr>
          <p:cNvPr id="117" name="TextBox 116">
            <a:extLst>
              <a:ext uri="{FF2B5EF4-FFF2-40B4-BE49-F238E27FC236}">
                <a16:creationId xmlns:a16="http://schemas.microsoft.com/office/drawing/2014/main" id="{4C7B5AB7-6FB1-DF30-E6F9-D7FD81D97007}"/>
              </a:ext>
            </a:extLst>
          </p:cNvPr>
          <p:cNvSpPr txBox="1"/>
          <p:nvPr/>
        </p:nvSpPr>
        <p:spPr>
          <a:xfrm rot="21324261">
            <a:off x="1618784" y="3338094"/>
            <a:ext cx="1401922" cy="369332"/>
          </a:xfrm>
          <a:prstGeom prst="rect">
            <a:avLst/>
          </a:prstGeom>
          <a:solidFill>
            <a:schemeClr val="accent4">
              <a:lumMod val="20000"/>
              <a:lumOff val="80000"/>
            </a:schemeClr>
          </a:solidFill>
        </p:spPr>
        <p:txBody>
          <a:bodyPr wrap="square" rtlCol="0">
            <a:spAutoFit/>
          </a:bodyPr>
          <a:lstStyle/>
          <a:p>
            <a:r>
              <a:rPr lang="en-US" dirty="0"/>
              <a:t>conservation</a:t>
            </a:r>
          </a:p>
        </p:txBody>
      </p:sp>
      <p:sp>
        <p:nvSpPr>
          <p:cNvPr id="118" name="TextBox 117">
            <a:extLst>
              <a:ext uri="{FF2B5EF4-FFF2-40B4-BE49-F238E27FC236}">
                <a16:creationId xmlns:a16="http://schemas.microsoft.com/office/drawing/2014/main" id="{8B10349D-8EA5-64D1-CDA4-747975049C65}"/>
              </a:ext>
            </a:extLst>
          </p:cNvPr>
          <p:cNvSpPr txBox="1"/>
          <p:nvPr/>
        </p:nvSpPr>
        <p:spPr>
          <a:xfrm rot="461080">
            <a:off x="3501161" y="718865"/>
            <a:ext cx="828754" cy="369332"/>
          </a:xfrm>
          <a:prstGeom prst="rect">
            <a:avLst/>
          </a:prstGeom>
          <a:solidFill>
            <a:schemeClr val="accent4">
              <a:lumMod val="20000"/>
              <a:lumOff val="80000"/>
            </a:schemeClr>
          </a:solidFill>
        </p:spPr>
        <p:txBody>
          <a:bodyPr wrap="square" rtlCol="0">
            <a:spAutoFit/>
          </a:bodyPr>
          <a:lstStyle/>
          <a:p>
            <a:r>
              <a:rPr lang="en-US" dirty="0"/>
              <a:t>across</a:t>
            </a:r>
          </a:p>
        </p:txBody>
      </p:sp>
      <p:sp>
        <p:nvSpPr>
          <p:cNvPr id="119" name="TextBox 118">
            <a:extLst>
              <a:ext uri="{FF2B5EF4-FFF2-40B4-BE49-F238E27FC236}">
                <a16:creationId xmlns:a16="http://schemas.microsoft.com/office/drawing/2014/main" id="{21C829B3-A56C-B72F-06EB-F7A2BD659439}"/>
              </a:ext>
            </a:extLst>
          </p:cNvPr>
          <p:cNvSpPr txBox="1"/>
          <p:nvPr/>
        </p:nvSpPr>
        <p:spPr>
          <a:xfrm rot="21212824">
            <a:off x="10174278" y="1245856"/>
            <a:ext cx="980892" cy="369332"/>
          </a:xfrm>
          <a:prstGeom prst="rect">
            <a:avLst/>
          </a:prstGeom>
          <a:solidFill>
            <a:schemeClr val="accent4">
              <a:lumMod val="20000"/>
              <a:lumOff val="80000"/>
            </a:schemeClr>
          </a:solidFill>
        </p:spPr>
        <p:txBody>
          <a:bodyPr wrap="square" rtlCol="0">
            <a:spAutoFit/>
          </a:bodyPr>
          <a:lstStyle/>
          <a:p>
            <a:r>
              <a:rPr lang="en-US" dirty="0"/>
              <a:t>recover</a:t>
            </a:r>
          </a:p>
        </p:txBody>
      </p:sp>
      <p:sp>
        <p:nvSpPr>
          <p:cNvPr id="120" name="TextBox 119">
            <a:extLst>
              <a:ext uri="{FF2B5EF4-FFF2-40B4-BE49-F238E27FC236}">
                <a16:creationId xmlns:a16="http://schemas.microsoft.com/office/drawing/2014/main" id="{2F6972B3-5DA1-A978-9945-C64202D0C5BE}"/>
              </a:ext>
            </a:extLst>
          </p:cNvPr>
          <p:cNvSpPr txBox="1"/>
          <p:nvPr/>
        </p:nvSpPr>
        <p:spPr>
          <a:xfrm rot="21212824">
            <a:off x="10824334" y="1686147"/>
            <a:ext cx="1164264" cy="369332"/>
          </a:xfrm>
          <a:prstGeom prst="rect">
            <a:avLst/>
          </a:prstGeom>
          <a:solidFill>
            <a:schemeClr val="accent4">
              <a:lumMod val="20000"/>
              <a:lumOff val="80000"/>
            </a:schemeClr>
          </a:solidFill>
        </p:spPr>
        <p:txBody>
          <a:bodyPr wrap="square" rtlCol="0">
            <a:spAutoFit/>
          </a:bodyPr>
          <a:lstStyle/>
          <a:p>
            <a:r>
              <a:rPr lang="en-US" dirty="0"/>
              <a:t>recovery</a:t>
            </a:r>
          </a:p>
        </p:txBody>
      </p:sp>
      <p:sp>
        <p:nvSpPr>
          <p:cNvPr id="121" name="TextBox 120">
            <a:extLst>
              <a:ext uri="{FF2B5EF4-FFF2-40B4-BE49-F238E27FC236}">
                <a16:creationId xmlns:a16="http://schemas.microsoft.com/office/drawing/2014/main" id="{3445E6FF-AC5A-7326-044B-089E8FD3E477}"/>
              </a:ext>
            </a:extLst>
          </p:cNvPr>
          <p:cNvSpPr txBox="1"/>
          <p:nvPr/>
        </p:nvSpPr>
        <p:spPr>
          <a:xfrm rot="21212824">
            <a:off x="2458897" y="6424360"/>
            <a:ext cx="980892" cy="369332"/>
          </a:xfrm>
          <a:prstGeom prst="rect">
            <a:avLst/>
          </a:prstGeom>
          <a:solidFill>
            <a:schemeClr val="accent4">
              <a:lumMod val="20000"/>
              <a:lumOff val="80000"/>
            </a:schemeClr>
          </a:solidFill>
        </p:spPr>
        <p:txBody>
          <a:bodyPr wrap="square" rtlCol="0">
            <a:spAutoFit/>
          </a:bodyPr>
          <a:lstStyle/>
          <a:p>
            <a:r>
              <a:rPr lang="en-US" dirty="0"/>
              <a:t>funding</a:t>
            </a:r>
          </a:p>
        </p:txBody>
      </p:sp>
      <p:sp>
        <p:nvSpPr>
          <p:cNvPr id="122" name="TextBox 121">
            <a:extLst>
              <a:ext uri="{FF2B5EF4-FFF2-40B4-BE49-F238E27FC236}">
                <a16:creationId xmlns:a16="http://schemas.microsoft.com/office/drawing/2014/main" id="{1854064D-11BF-8557-38C9-0E7D6AC2412F}"/>
              </a:ext>
            </a:extLst>
          </p:cNvPr>
          <p:cNvSpPr txBox="1"/>
          <p:nvPr/>
        </p:nvSpPr>
        <p:spPr>
          <a:xfrm rot="1310916">
            <a:off x="2845977" y="5159492"/>
            <a:ext cx="1130784" cy="369332"/>
          </a:xfrm>
          <a:prstGeom prst="rect">
            <a:avLst/>
          </a:prstGeom>
          <a:solidFill>
            <a:schemeClr val="accent4">
              <a:lumMod val="20000"/>
              <a:lumOff val="80000"/>
            </a:schemeClr>
          </a:solidFill>
        </p:spPr>
        <p:txBody>
          <a:bodyPr wrap="square" rtlCol="0">
            <a:spAutoFit/>
          </a:bodyPr>
          <a:lstStyle/>
          <a:p>
            <a:r>
              <a:rPr lang="en-US" dirty="0"/>
              <a:t>empower</a:t>
            </a:r>
          </a:p>
        </p:txBody>
      </p:sp>
      <p:sp>
        <p:nvSpPr>
          <p:cNvPr id="123" name="TextBox 122">
            <a:extLst>
              <a:ext uri="{FF2B5EF4-FFF2-40B4-BE49-F238E27FC236}">
                <a16:creationId xmlns:a16="http://schemas.microsoft.com/office/drawing/2014/main" id="{6DEB2043-A66F-ACA9-F564-998C65F364E1}"/>
              </a:ext>
            </a:extLst>
          </p:cNvPr>
          <p:cNvSpPr txBox="1"/>
          <p:nvPr/>
        </p:nvSpPr>
        <p:spPr>
          <a:xfrm rot="401609">
            <a:off x="5926839" y="4834702"/>
            <a:ext cx="798014" cy="369332"/>
          </a:xfrm>
          <a:prstGeom prst="rect">
            <a:avLst/>
          </a:prstGeom>
          <a:solidFill>
            <a:schemeClr val="accent4">
              <a:lumMod val="20000"/>
              <a:lumOff val="80000"/>
            </a:schemeClr>
          </a:solidFill>
        </p:spPr>
        <p:txBody>
          <a:bodyPr wrap="square" rtlCol="0">
            <a:spAutoFit/>
          </a:bodyPr>
          <a:lstStyle/>
          <a:p>
            <a:r>
              <a:rPr lang="en-US" dirty="0"/>
              <a:t>justice</a:t>
            </a:r>
          </a:p>
        </p:txBody>
      </p:sp>
    </p:spTree>
    <p:extLst>
      <p:ext uri="{BB962C8B-B14F-4D97-AF65-F5344CB8AC3E}">
        <p14:creationId xmlns:p14="http://schemas.microsoft.com/office/powerpoint/2010/main" val="1980617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1937</TotalTime>
  <Words>905</Words>
  <Application>Microsoft Office PowerPoint</Application>
  <PresentationFormat>Widescreen</PresentationFormat>
  <Paragraphs>281</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Vision</vt:lpstr>
      <vt:lpstr>Characteristics of a great vision statement</vt:lpstr>
      <vt:lpstr>How to make a vision statement</vt:lpstr>
      <vt:lpstr>Visioning Exercise, 8:45-9:15 am</vt:lpstr>
      <vt:lpstr>PowerPoint Presentation</vt:lpstr>
      <vt:lpstr>PowerPoint Presentation</vt:lpstr>
    </vt:vector>
  </TitlesOfParts>
  <Company>General Dynamics Information Technology,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Exercise Propsal</dc:title>
  <dc:creator>Witt, Sherry K</dc:creator>
  <cp:lastModifiedBy>Witt, Sherry K</cp:lastModifiedBy>
  <cp:revision>3</cp:revision>
  <cp:lastPrinted>2024-02-23T22:48:38Z</cp:lastPrinted>
  <dcterms:created xsi:type="dcterms:W3CDTF">2024-02-13T16:53:08Z</dcterms:created>
  <dcterms:modified xsi:type="dcterms:W3CDTF">2024-02-26T17:21:30Z</dcterms:modified>
</cp:coreProperties>
</file>