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  <p:sldMasterId id="2147483720" r:id="rId7"/>
    <p:sldMasterId id="2147483732" r:id="rId8"/>
  </p:sldMasterIdLst>
  <p:notesMasterIdLst>
    <p:notesMasterId r:id="rId25"/>
  </p:notesMasterIdLst>
  <p:sldIdLst>
    <p:sldId id="4110" r:id="rId9"/>
    <p:sldId id="3354" r:id="rId10"/>
    <p:sldId id="4186" r:id="rId11"/>
    <p:sldId id="4190" r:id="rId12"/>
    <p:sldId id="259" r:id="rId13"/>
    <p:sldId id="537" r:id="rId14"/>
    <p:sldId id="531" r:id="rId15"/>
    <p:sldId id="539" r:id="rId16"/>
    <p:sldId id="540" r:id="rId17"/>
    <p:sldId id="541" r:id="rId18"/>
    <p:sldId id="4187" r:id="rId19"/>
    <p:sldId id="4188" r:id="rId20"/>
    <p:sldId id="4191" r:id="rId21"/>
    <p:sldId id="274" r:id="rId22"/>
    <p:sldId id="4189" r:id="rId23"/>
    <p:sldId id="33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s, Bo (James)" initials="WB(" lastIdx="60" clrIdx="0">
    <p:extLst>
      <p:ext uri="{19B8F6BF-5375-455C-9EA6-DF929625EA0E}">
        <p15:presenceInfo xmlns:p15="http://schemas.microsoft.com/office/powerpoint/2012/main" userId="S::Williams.James@epa.gov::8c7a218f-300f-42af-8371-8f9b350706f7" providerId="AD"/>
      </p:ext>
    </p:extLst>
  </p:cmAuthor>
  <p:cmAuthor id="2" name="Hindin, Rebecca" initials="HR" lastIdx="22" clrIdx="1">
    <p:extLst>
      <p:ext uri="{19B8F6BF-5375-455C-9EA6-DF929625EA0E}">
        <p15:presenceInfo xmlns:p15="http://schemas.microsoft.com/office/powerpoint/2012/main" userId="S::Hindin.Rebecca@epa.gov::3d79ac9f-3478-4aef-8809-b88c7bd763f5" providerId="AD"/>
      </p:ext>
    </p:extLst>
  </p:cmAuthor>
  <p:cmAuthor id="3" name="Guck, Michelle" initials="GM" lastIdx="24" clrIdx="2">
    <p:extLst>
      <p:ext uri="{19B8F6BF-5375-455C-9EA6-DF929625EA0E}">
        <p15:presenceInfo xmlns:p15="http://schemas.microsoft.com/office/powerpoint/2012/main" userId="S::Guck.Michelle@epa.gov::2c36d82f-6c0a-42dd-af5e-34e5e46b1b51" providerId="AD"/>
      </p:ext>
    </p:extLst>
  </p:cmAuthor>
  <p:cmAuthor id="4" name="White, Lisa" initials="WL" lastIdx="1" clrIdx="3">
    <p:extLst>
      <p:ext uri="{19B8F6BF-5375-455C-9EA6-DF929625EA0E}">
        <p15:presenceInfo xmlns:p15="http://schemas.microsoft.com/office/powerpoint/2012/main" userId="S::WHITE.LISA@EPA.GOV::2ab88971-016e-4f9d-9dd5-338e323b24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560"/>
    <a:srgbClr val="153789"/>
    <a:srgbClr val="A1CF2F"/>
    <a:srgbClr val="8FBD29"/>
    <a:srgbClr val="204F60"/>
    <a:srgbClr val="32616C"/>
    <a:srgbClr val="205560"/>
    <a:srgbClr val="1E505A"/>
    <a:srgbClr val="266470"/>
    <a:srgbClr val="1D3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88" autoAdjust="0"/>
  </p:normalViewPr>
  <p:slideViewPr>
    <p:cSldViewPr snapToGrid="0">
      <p:cViewPr varScale="1">
        <p:scale>
          <a:sx n="48" d="100"/>
          <a:sy n="48" d="100"/>
        </p:scale>
        <p:origin x="12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den, Amy" userId="0b79e0f3-49ef-4b40-95b6-5621d22aa357" providerId="ADAL" clId="{71540C28-FB51-4C5E-A55B-0C78B0A597E3}"/>
    <pc:docChg chg="modSld">
      <pc:chgData name="Handen, Amy" userId="0b79e0f3-49ef-4b40-95b6-5621d22aa357" providerId="ADAL" clId="{71540C28-FB51-4C5E-A55B-0C78B0A597E3}" dt="2023-02-23T20:38:48.929" v="2" actId="20577"/>
      <pc:docMkLst>
        <pc:docMk/>
      </pc:docMkLst>
      <pc:sldChg chg="modNotesTx">
        <pc:chgData name="Handen, Amy" userId="0b79e0f3-49ef-4b40-95b6-5621d22aa357" providerId="ADAL" clId="{71540C28-FB51-4C5E-A55B-0C78B0A597E3}" dt="2023-02-23T20:38:48.929" v="2" actId="20577"/>
        <pc:sldMkLst>
          <pc:docMk/>
          <pc:sldMk cId="3548486330" sldId="274"/>
        </pc:sldMkLst>
      </pc:sldChg>
      <pc:sldChg chg="modNotesTx">
        <pc:chgData name="Handen, Amy" userId="0b79e0f3-49ef-4b40-95b6-5621d22aa357" providerId="ADAL" clId="{71540C28-FB51-4C5E-A55B-0C78B0A597E3}" dt="2023-02-23T20:38:35.038" v="0" actId="20577"/>
        <pc:sldMkLst>
          <pc:docMk/>
          <pc:sldMk cId="679882289" sldId="531"/>
        </pc:sldMkLst>
      </pc:sldChg>
      <pc:sldChg chg="modNotesTx">
        <pc:chgData name="Handen, Amy" userId="0b79e0f3-49ef-4b40-95b6-5621d22aa357" providerId="ADAL" clId="{71540C28-FB51-4C5E-A55B-0C78B0A597E3}" dt="2023-02-23T20:38:38.574" v="1" actId="20577"/>
        <pc:sldMkLst>
          <pc:docMk/>
          <pc:sldMk cId="592402651" sldId="5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E02CA-92D6-4B17-ACBA-6F2EAE15BEF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6BEE4-DFA1-49DC-9533-FB7115DB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8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6BEE4-DFA1-49DC-9533-FB7115DB21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5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6BEE4-DFA1-49DC-9533-FB7115DB21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32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F195B-C3B7-4C81-A7B3-A7C6CA6624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16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F195B-C3B7-4C81-A7B3-A7C6CA6624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069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9AA2F1-4EDD-460A-A831-FA0A3AD56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398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F195B-C3B7-4C81-A7B3-A7C6CA6624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638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3245F-3249-475E-9881-16658F0475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90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6BEE4-DFA1-49DC-9533-FB7115DB21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44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6BEE4-DFA1-49DC-9533-FB7115DB21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3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ADD14-3BC3-4FAE-B174-F08238D9A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EEAE4-4FCC-4D67-A96C-648409871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CE852-96BC-4F11-991A-FA68FC7CB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71F7-CCAC-4C39-8191-2914CE20AE6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D8698-DDE2-422F-988A-C394F5EB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E517-4D0A-4886-A3A2-B8E1D4DC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37F-73E9-4D20-9DDD-F3850446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2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46204-0B52-446D-BF06-344D13BDD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4E1D9-BFDC-4E16-9D8E-DBAE99188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1036C-183E-4BDD-AD1C-7654C4EA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71F7-CCAC-4C39-8191-2914CE20AE6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679E7-FB9C-4D9C-8DC9-C0FC8E4C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0B9B-3DF8-4FF6-9E1C-5024429B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37F-73E9-4D20-9DDD-F3850446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8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06C63E-53B8-42EF-AD3A-9832DF2EE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6EEFA-BFE9-4C81-B34E-00DF46CA4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97EEB-061D-4ED7-93AB-4EDDF2AC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71F7-CCAC-4C39-8191-2914CE20AE6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600BF-99E7-4EF8-8298-2C959839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0420F-C09A-4A3B-B759-D0F63F4C9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37F-73E9-4D20-9DDD-F3850446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02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54072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3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6871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01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41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56702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7463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3498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5181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7889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2B9C-CB94-46AA-A508-BEAE6F27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1B16D-8477-4A4D-A40F-778DF28B1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9DCA5-5385-40DD-8779-C793C797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71F7-CCAC-4C39-8191-2914CE20AE6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77018-6B23-4F05-964F-3BE0AF881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2DEDA-24F7-4907-9CB2-8AD40974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37F-73E9-4D20-9DDD-F3850446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46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1753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43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4791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0280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1515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6763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862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390-7733-4295-9A82-63AD25BA732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E005-1651-4FF2-8021-07E6FAC7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8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390-7733-4295-9A82-63AD25BA732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E005-1651-4FF2-8021-07E6FAC7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75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390-7733-4295-9A82-63AD25BA732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E005-1651-4FF2-8021-07E6FAC7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4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299D-23B3-4346-8F57-DDB51219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A6AA7-1CF4-4DEA-B8BE-57083AB8A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D4F63-AE9E-4CF0-A04C-54186743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71F7-CCAC-4C39-8191-2914CE20AE6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0F13-3245-42B5-A5F9-BAA4F7028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38705-ED22-4631-8AC1-C0E107A4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37F-73E9-4D20-9DDD-F3850446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06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390-7733-4295-9A82-63AD25BA732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E005-1651-4FF2-8021-07E6FAC7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25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390-7733-4295-9A82-63AD25BA732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E005-1651-4FF2-8021-07E6FAC7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04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390-7733-4295-9A82-63AD25BA732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E005-1651-4FF2-8021-07E6FAC7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81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390-7733-4295-9A82-63AD25BA732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E005-1651-4FF2-8021-07E6FAC7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98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390-7733-4295-9A82-63AD25BA732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E005-1651-4FF2-8021-07E6FAC7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3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390-7733-4295-9A82-63AD25BA732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E005-1651-4FF2-8021-07E6FAC7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96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390-7733-4295-9A82-63AD25BA732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E005-1651-4FF2-8021-07E6FAC7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11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390-7733-4295-9A82-63AD25BA732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E005-1651-4FF2-8021-07E6FAC7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2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DA9D-59DB-4B84-AD2F-52D07839F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61EEE-8898-45E8-A1FD-533BC15D7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029C2-F27B-48EA-8244-34A048B8F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318AD-BF46-4498-8B6B-C3F33FFD2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71F7-CCAC-4C39-8191-2914CE20AE6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9A2E9-F413-4738-B2AA-6149B66C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16DDD-4CBD-442F-BC66-DE2A79BC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37F-73E9-4D20-9DDD-F3850446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BC804-2372-42E9-BFC3-E69BF855C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A13EF-59C5-49C9-A4ED-7CFACB0B0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72B5E-CFE3-46C8-8FA6-6F735F582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1666D-8D03-4480-8C4F-4A4F913D5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2A832-A06D-446A-9A91-79FEE6B394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5BB0FF-12AC-4BF5-8426-4819FE86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71F7-CCAC-4C39-8191-2914CE20AE6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DDD8CE-3521-49CC-BF0D-D5A98987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A068B9-6ECE-4232-A27C-5751431C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37F-73E9-4D20-9DDD-F3850446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3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EBD0-6482-4E69-8897-55CC389A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EDC452-E8CD-463C-A6FC-D60AF1C4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71F7-CCAC-4C39-8191-2914CE20AE6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6314E-8056-48B9-B545-B883F605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5F1B1-FF67-4485-A5FA-167FF2F7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37F-73E9-4D20-9DDD-F3850446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5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B390B7-967F-4F28-810B-36F745A3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71F7-CCAC-4C39-8191-2914CE20AE6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FDB188-4E08-419A-A319-6C46DEEF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A4BD1-CA37-4B8D-93CA-307416D7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37F-73E9-4D20-9DDD-F3850446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6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2EAF9-8CB8-41F9-8F52-F109DCC6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8F0E1-C2F9-4880-8F2C-260DA86E3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8BD35-320B-4EAE-A7A1-1B472229D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95E4C-0EC9-4F32-B16F-13B20BD3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71F7-CCAC-4C39-8191-2914CE20AE6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29183-0F07-44E1-B740-86814221F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A3E2B-A753-43CF-ABB0-264A32F3E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37F-73E9-4D20-9DDD-F3850446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8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2313-07F6-4450-8E73-11E58179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79A4F6-122D-43B5-85C8-8E9E995D3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F77B3-118D-4FD3-BE76-897BFC57F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684E6-A2C5-4B1F-B06D-3F54EAAF8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71F7-CCAC-4C39-8191-2914CE20AE6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1C3EA-F224-4B93-BF2B-06265E94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A8CDE-74C2-44CF-95AD-09C56757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37F-73E9-4D20-9DDD-F3850446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0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8079D-5D6B-4EF2-B9BE-345A3EE6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6C20E-2CEB-4164-85E0-8E82C3569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CF2A0-2C8E-4FE0-9309-CA9EC1C44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E71F7-CCAC-4C39-8191-2914CE20AE6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1ACC8-8FB2-411B-8200-241274D9C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3AE60-AFC8-4AD0-BBA2-67FD8E298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3E37F-73E9-4D20-9DDD-F3850446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3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BCCF403-77F5-E64B-B3A1-43CAED52C50B}"/>
              </a:ext>
            </a:extLst>
          </p:cNvPr>
          <p:cNvSpPr/>
          <p:nvPr userDrawn="1"/>
        </p:nvSpPr>
        <p:spPr>
          <a:xfrm>
            <a:off x="11154250" y="381000"/>
            <a:ext cx="277139" cy="27706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latin typeface="Lato Light" panose="020F05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11217478" y="442590"/>
            <a:ext cx="150683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C2130A1F-96FE-9345-9E91-FD9BE4197128}" type="slidenum">
              <a:rPr lang="en-US" sz="1000" b="0" i="0" spc="0" smtClean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pPr algn="ctr"/>
              <a:t>‹#›</a:t>
            </a:fld>
            <a:endParaRPr lang="en-US" sz="1400" b="0" i="0" spc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6648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5E71F7-CCAC-4C39-8191-2914CE20AE6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B23E37F-73E9-4D20-9DDD-F38504465BD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A4DFE23-1393-4533-A212-AD88589D1F9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132053" y="385356"/>
            <a:ext cx="299336" cy="301008"/>
          </a:xfrm>
          <a:prstGeom prst="rect">
            <a:avLst/>
          </a:prstGeom>
          <a:ln w="25400">
            <a:solidFill>
              <a:schemeClr val="accent4"/>
            </a:solidFill>
            <a:miter lim="800000"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fld id="{DF33818B-4F67-2640-B051-39386572BB31}" type="slidenum">
              <a:rPr lang="en-US" sz="1100" b="0" i="0" spc="150" smtClean="0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  <a:pPr algn="ctr"/>
              <a:t>‹#›</a:t>
            </a:fld>
            <a:endParaRPr lang="en-US" sz="1100" b="0" i="0" spc="15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2675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66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84390-7733-4295-9A82-63AD25BA732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BE005-1651-4FF2-8021-07E6FAC7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5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btrust.org/grants/git/" TargetMode="Externa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5A72-A4B3-4DBB-8D90-934391436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413" y="3558090"/>
            <a:ext cx="11081587" cy="2108576"/>
          </a:xfrm>
          <a:solidFill>
            <a:srgbClr val="1D385B"/>
          </a:solidFill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000" dirty="0">
                <a:solidFill>
                  <a:schemeClr val="bg1"/>
                </a:solidFill>
                <a:latin typeface="Poppins"/>
              </a:rPr>
              <a:t>Chesapeake Bay Program Updates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i="1" dirty="0">
                <a:solidFill>
                  <a:schemeClr val="bg1"/>
                </a:solidFill>
                <a:latin typeface="Poppins"/>
              </a:rPr>
              <a:t>Citizens Advisory Committee Quarterly—February 2023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51D968-1F05-44D2-BFA1-5A9A02A5E740}"/>
              </a:ext>
            </a:extLst>
          </p:cNvPr>
          <p:cNvSpPr txBox="1"/>
          <p:nvPr/>
        </p:nvSpPr>
        <p:spPr>
          <a:xfrm>
            <a:off x="7095248" y="5657671"/>
            <a:ext cx="4862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oppins"/>
              </a:rPr>
              <a:t>Martha Shimkin</a:t>
            </a:r>
          </a:p>
          <a:p>
            <a:r>
              <a:rPr lang="en-US" sz="2400" i="1" dirty="0">
                <a:latin typeface="Poppins"/>
              </a:rPr>
              <a:t>Deputy Director, </a:t>
            </a:r>
          </a:p>
          <a:p>
            <a:r>
              <a:rPr lang="en-US" sz="2400" i="1" dirty="0">
                <a:latin typeface="Poppins"/>
              </a:rPr>
              <a:t>EPA Chesapeake Bay Program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439219-364D-47F9-945F-1F64ABEC9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14" y="4094156"/>
            <a:ext cx="1236314" cy="1036443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0C50BE-0763-43B0-84E6-1D0325F31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451" y="4094156"/>
            <a:ext cx="9620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57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>
            <a:extLst>
              <a:ext uri="{FF2B5EF4-FFF2-40B4-BE49-F238E27FC236}">
                <a16:creationId xmlns:a16="http://schemas.microsoft.com/office/drawing/2014/main" id="{DF205CEE-F340-929B-DB65-0E5E8DFA2F5B}"/>
              </a:ext>
            </a:extLst>
          </p:cNvPr>
          <p:cNvSpPr/>
          <p:nvPr/>
        </p:nvSpPr>
        <p:spPr>
          <a:xfrm>
            <a:off x="0" y="1"/>
            <a:ext cx="12191999" cy="119841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6DB300-762B-A1C4-EE45-1F6322C26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0" y="310780"/>
            <a:ext cx="12133820" cy="88763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Option 5:  </a:t>
            </a:r>
            <a:r>
              <a:rPr lang="en-US" dirty="0">
                <a:solidFill>
                  <a:srgbClr val="FFFFFF"/>
                </a:solidFill>
              </a:rPr>
              <a:t>Goal Team/STAR-Led w/ Steering Committee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A15AF-4144-2F22-BCBE-5AE79BF84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400" y="1942454"/>
            <a:ext cx="3166932" cy="2450182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Goal Teams (including GIT 6 and STAR) </a:t>
            </a:r>
            <a:r>
              <a:rPr lang="en-US" dirty="0"/>
              <a:t>will work collectively with their workgroups (and others) to develop recommendations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BF332584-7C00-6315-45A6-B8E671D121FA}"/>
              </a:ext>
            </a:extLst>
          </p:cNvPr>
          <p:cNvSpPr/>
          <p:nvPr/>
        </p:nvSpPr>
        <p:spPr>
          <a:xfrm>
            <a:off x="214190" y="5269963"/>
            <a:ext cx="2100649" cy="14704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B59F3-A003-7F70-8059-B6072074799A}"/>
              </a:ext>
            </a:extLst>
          </p:cNvPr>
          <p:cNvSpPr txBox="1"/>
          <p:nvPr/>
        </p:nvSpPr>
        <p:spPr>
          <a:xfrm>
            <a:off x="621962" y="5907021"/>
            <a:ext cx="1099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Fisheries GIT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001E8142-9720-0F33-9A06-24B08DCF4A40}"/>
              </a:ext>
            </a:extLst>
          </p:cNvPr>
          <p:cNvSpPr/>
          <p:nvPr/>
        </p:nvSpPr>
        <p:spPr>
          <a:xfrm>
            <a:off x="2586684" y="5269965"/>
            <a:ext cx="2100649" cy="14704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D77A6A-A520-9E38-E171-D40894B68230}"/>
              </a:ext>
            </a:extLst>
          </p:cNvPr>
          <p:cNvSpPr txBox="1"/>
          <p:nvPr/>
        </p:nvSpPr>
        <p:spPr>
          <a:xfrm>
            <a:off x="2994456" y="5907023"/>
            <a:ext cx="1099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Habitat GIT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6A23AC21-687B-49D2-AEF7-E8C4BC23C7FB}"/>
              </a:ext>
            </a:extLst>
          </p:cNvPr>
          <p:cNvSpPr/>
          <p:nvPr/>
        </p:nvSpPr>
        <p:spPr>
          <a:xfrm>
            <a:off x="7467599" y="5257795"/>
            <a:ext cx="2100649" cy="14704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5223C9-B096-0A18-6F65-BB507F565A66}"/>
              </a:ext>
            </a:extLst>
          </p:cNvPr>
          <p:cNvSpPr txBox="1"/>
          <p:nvPr/>
        </p:nvSpPr>
        <p:spPr>
          <a:xfrm>
            <a:off x="7554100" y="5907019"/>
            <a:ext cx="1750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Healthy Watersheds GIT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E0E1E082-C5C1-2A69-7BCA-1CEA431B9117}"/>
              </a:ext>
            </a:extLst>
          </p:cNvPr>
          <p:cNvSpPr/>
          <p:nvPr/>
        </p:nvSpPr>
        <p:spPr>
          <a:xfrm>
            <a:off x="4959178" y="5269963"/>
            <a:ext cx="2100649" cy="14704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E4E678-0377-D06A-15E6-02583A630A86}"/>
              </a:ext>
            </a:extLst>
          </p:cNvPr>
          <p:cNvSpPr txBox="1"/>
          <p:nvPr/>
        </p:nvSpPr>
        <p:spPr>
          <a:xfrm>
            <a:off x="5243381" y="5907020"/>
            <a:ext cx="1280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Quality  GIT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3C2D1A67-B47B-7FC8-1DA1-B21A9942E86D}"/>
              </a:ext>
            </a:extLst>
          </p:cNvPr>
          <p:cNvSpPr/>
          <p:nvPr/>
        </p:nvSpPr>
        <p:spPr>
          <a:xfrm>
            <a:off x="9976020" y="5171793"/>
            <a:ext cx="2100649" cy="14704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E0082A-69C6-BFD0-2BFB-B4CB2054EBF3}"/>
              </a:ext>
            </a:extLst>
          </p:cNvPr>
          <p:cNvSpPr txBox="1"/>
          <p:nvPr/>
        </p:nvSpPr>
        <p:spPr>
          <a:xfrm>
            <a:off x="10175791" y="5907018"/>
            <a:ext cx="1701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Stewardship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GIT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5E0C453-8893-8A18-AB05-2E8E0CB7A27A}"/>
              </a:ext>
            </a:extLst>
          </p:cNvPr>
          <p:cNvSpPr/>
          <p:nvPr/>
        </p:nvSpPr>
        <p:spPr>
          <a:xfrm>
            <a:off x="4219675" y="2500986"/>
            <a:ext cx="3726505" cy="439201"/>
          </a:xfrm>
          <a:custGeom>
            <a:avLst/>
            <a:gdLst>
              <a:gd name="connsiteX0" fmla="*/ 0 w 6586489"/>
              <a:gd name="connsiteY0" fmla="*/ 210799 h 1264770"/>
              <a:gd name="connsiteX1" fmla="*/ 210799 w 6586489"/>
              <a:gd name="connsiteY1" fmla="*/ 0 h 1264770"/>
              <a:gd name="connsiteX2" fmla="*/ 6375690 w 6586489"/>
              <a:gd name="connsiteY2" fmla="*/ 0 h 1264770"/>
              <a:gd name="connsiteX3" fmla="*/ 6586489 w 6586489"/>
              <a:gd name="connsiteY3" fmla="*/ 210799 h 1264770"/>
              <a:gd name="connsiteX4" fmla="*/ 6586489 w 6586489"/>
              <a:gd name="connsiteY4" fmla="*/ 1053971 h 1264770"/>
              <a:gd name="connsiteX5" fmla="*/ 6375690 w 6586489"/>
              <a:gd name="connsiteY5" fmla="*/ 1264770 h 1264770"/>
              <a:gd name="connsiteX6" fmla="*/ 210799 w 6586489"/>
              <a:gd name="connsiteY6" fmla="*/ 1264770 h 1264770"/>
              <a:gd name="connsiteX7" fmla="*/ 0 w 6586489"/>
              <a:gd name="connsiteY7" fmla="*/ 1053971 h 1264770"/>
              <a:gd name="connsiteX8" fmla="*/ 0 w 6586489"/>
              <a:gd name="connsiteY8" fmla="*/ 210799 h 12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6489" h="1264770">
                <a:moveTo>
                  <a:pt x="0" y="210799"/>
                </a:moveTo>
                <a:cubicBezTo>
                  <a:pt x="0" y="94378"/>
                  <a:pt x="94378" y="0"/>
                  <a:pt x="210799" y="0"/>
                </a:cubicBezTo>
                <a:lnTo>
                  <a:pt x="6375690" y="0"/>
                </a:lnTo>
                <a:cubicBezTo>
                  <a:pt x="6492111" y="0"/>
                  <a:pt x="6586489" y="94378"/>
                  <a:pt x="6586489" y="210799"/>
                </a:cubicBezTo>
                <a:lnTo>
                  <a:pt x="6586489" y="1053971"/>
                </a:lnTo>
                <a:cubicBezTo>
                  <a:pt x="6586489" y="1170392"/>
                  <a:pt x="6492111" y="1264770"/>
                  <a:pt x="6375690" y="1264770"/>
                </a:cubicBezTo>
                <a:lnTo>
                  <a:pt x="210799" y="1264770"/>
                </a:lnTo>
                <a:cubicBezTo>
                  <a:pt x="94378" y="1264770"/>
                  <a:pt x="0" y="1170392"/>
                  <a:pt x="0" y="1053971"/>
                </a:cubicBezTo>
                <a:lnTo>
                  <a:pt x="0" y="21079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71" tIns="149371" rIns="149371" bIns="1493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 Board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C776003-1FB5-6555-7BD7-A5949D717206}"/>
              </a:ext>
            </a:extLst>
          </p:cNvPr>
          <p:cNvSpPr/>
          <p:nvPr/>
        </p:nvSpPr>
        <p:spPr>
          <a:xfrm>
            <a:off x="4261836" y="1549031"/>
            <a:ext cx="3726505" cy="439201"/>
          </a:xfrm>
          <a:custGeom>
            <a:avLst/>
            <a:gdLst>
              <a:gd name="connsiteX0" fmla="*/ 0 w 6586489"/>
              <a:gd name="connsiteY0" fmla="*/ 210799 h 1264770"/>
              <a:gd name="connsiteX1" fmla="*/ 210799 w 6586489"/>
              <a:gd name="connsiteY1" fmla="*/ 0 h 1264770"/>
              <a:gd name="connsiteX2" fmla="*/ 6375690 w 6586489"/>
              <a:gd name="connsiteY2" fmla="*/ 0 h 1264770"/>
              <a:gd name="connsiteX3" fmla="*/ 6586489 w 6586489"/>
              <a:gd name="connsiteY3" fmla="*/ 210799 h 1264770"/>
              <a:gd name="connsiteX4" fmla="*/ 6586489 w 6586489"/>
              <a:gd name="connsiteY4" fmla="*/ 1053971 h 1264770"/>
              <a:gd name="connsiteX5" fmla="*/ 6375690 w 6586489"/>
              <a:gd name="connsiteY5" fmla="*/ 1264770 h 1264770"/>
              <a:gd name="connsiteX6" fmla="*/ 210799 w 6586489"/>
              <a:gd name="connsiteY6" fmla="*/ 1264770 h 1264770"/>
              <a:gd name="connsiteX7" fmla="*/ 0 w 6586489"/>
              <a:gd name="connsiteY7" fmla="*/ 1053971 h 1264770"/>
              <a:gd name="connsiteX8" fmla="*/ 0 w 6586489"/>
              <a:gd name="connsiteY8" fmla="*/ 210799 h 12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6489" h="1264770">
                <a:moveTo>
                  <a:pt x="0" y="210799"/>
                </a:moveTo>
                <a:cubicBezTo>
                  <a:pt x="0" y="94378"/>
                  <a:pt x="94378" y="0"/>
                  <a:pt x="210799" y="0"/>
                </a:cubicBezTo>
                <a:lnTo>
                  <a:pt x="6375690" y="0"/>
                </a:lnTo>
                <a:cubicBezTo>
                  <a:pt x="6492111" y="0"/>
                  <a:pt x="6586489" y="94378"/>
                  <a:pt x="6586489" y="210799"/>
                </a:cubicBezTo>
                <a:lnTo>
                  <a:pt x="6586489" y="1053971"/>
                </a:lnTo>
                <a:cubicBezTo>
                  <a:pt x="6586489" y="1170392"/>
                  <a:pt x="6492111" y="1264770"/>
                  <a:pt x="6375690" y="1264770"/>
                </a:cubicBezTo>
                <a:lnTo>
                  <a:pt x="210799" y="1264770"/>
                </a:lnTo>
                <a:cubicBezTo>
                  <a:pt x="94378" y="1264770"/>
                  <a:pt x="0" y="1170392"/>
                  <a:pt x="0" y="1053971"/>
                </a:cubicBezTo>
                <a:lnTo>
                  <a:pt x="0" y="21079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71" tIns="149371" rIns="149371" bIns="1493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PSC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D21A56-0A73-3056-2A73-AB4E6833CCE2}"/>
              </a:ext>
            </a:extLst>
          </p:cNvPr>
          <p:cNvCxnSpPr>
            <a:cxnSpLocks/>
          </p:cNvCxnSpPr>
          <p:nvPr/>
        </p:nvCxnSpPr>
        <p:spPr>
          <a:xfrm flipV="1">
            <a:off x="6095999" y="4594866"/>
            <a:ext cx="0" cy="5849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C11FAC1-1EF8-83D2-708E-ECB805812EDE}"/>
              </a:ext>
            </a:extLst>
          </p:cNvPr>
          <p:cNvCxnSpPr>
            <a:cxnSpLocks/>
          </p:cNvCxnSpPr>
          <p:nvPr/>
        </p:nvCxnSpPr>
        <p:spPr>
          <a:xfrm flipV="1">
            <a:off x="6095998" y="2167760"/>
            <a:ext cx="0" cy="243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A599AAE-875E-A782-8E7F-4E63707E773C}"/>
              </a:ext>
            </a:extLst>
          </p:cNvPr>
          <p:cNvSpPr txBox="1"/>
          <p:nvPr/>
        </p:nvSpPr>
        <p:spPr>
          <a:xfrm>
            <a:off x="9025067" y="1543856"/>
            <a:ext cx="31669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GITS and STAR will provide recommendations to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Steering Committee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will synthesize and iron out differences between recommendations to be sent forward to the Management Board and PSC. 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9F0F25D-0CBF-0DB2-BC25-569018DF358B}"/>
              </a:ext>
            </a:extLst>
          </p:cNvPr>
          <p:cNvSpPr/>
          <p:nvPr/>
        </p:nvSpPr>
        <p:spPr>
          <a:xfrm>
            <a:off x="4247855" y="3503406"/>
            <a:ext cx="3726505" cy="964576"/>
          </a:xfrm>
          <a:custGeom>
            <a:avLst/>
            <a:gdLst>
              <a:gd name="connsiteX0" fmla="*/ 0 w 6586489"/>
              <a:gd name="connsiteY0" fmla="*/ 210799 h 1264770"/>
              <a:gd name="connsiteX1" fmla="*/ 210799 w 6586489"/>
              <a:gd name="connsiteY1" fmla="*/ 0 h 1264770"/>
              <a:gd name="connsiteX2" fmla="*/ 6375690 w 6586489"/>
              <a:gd name="connsiteY2" fmla="*/ 0 h 1264770"/>
              <a:gd name="connsiteX3" fmla="*/ 6586489 w 6586489"/>
              <a:gd name="connsiteY3" fmla="*/ 210799 h 1264770"/>
              <a:gd name="connsiteX4" fmla="*/ 6586489 w 6586489"/>
              <a:gd name="connsiteY4" fmla="*/ 1053971 h 1264770"/>
              <a:gd name="connsiteX5" fmla="*/ 6375690 w 6586489"/>
              <a:gd name="connsiteY5" fmla="*/ 1264770 h 1264770"/>
              <a:gd name="connsiteX6" fmla="*/ 210799 w 6586489"/>
              <a:gd name="connsiteY6" fmla="*/ 1264770 h 1264770"/>
              <a:gd name="connsiteX7" fmla="*/ 0 w 6586489"/>
              <a:gd name="connsiteY7" fmla="*/ 1053971 h 1264770"/>
              <a:gd name="connsiteX8" fmla="*/ 0 w 6586489"/>
              <a:gd name="connsiteY8" fmla="*/ 210799 h 12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6489" h="1264770">
                <a:moveTo>
                  <a:pt x="0" y="210799"/>
                </a:moveTo>
                <a:cubicBezTo>
                  <a:pt x="0" y="94378"/>
                  <a:pt x="94378" y="0"/>
                  <a:pt x="210799" y="0"/>
                </a:cubicBezTo>
                <a:lnTo>
                  <a:pt x="6375690" y="0"/>
                </a:lnTo>
                <a:cubicBezTo>
                  <a:pt x="6492111" y="0"/>
                  <a:pt x="6586489" y="94378"/>
                  <a:pt x="6586489" y="210799"/>
                </a:cubicBezTo>
                <a:lnTo>
                  <a:pt x="6586489" y="1053971"/>
                </a:lnTo>
                <a:cubicBezTo>
                  <a:pt x="6586489" y="1170392"/>
                  <a:pt x="6492111" y="1264770"/>
                  <a:pt x="6375690" y="1264770"/>
                </a:cubicBezTo>
                <a:lnTo>
                  <a:pt x="210799" y="1264770"/>
                </a:lnTo>
                <a:cubicBezTo>
                  <a:pt x="94378" y="1264770"/>
                  <a:pt x="0" y="1170392"/>
                  <a:pt x="0" y="1053971"/>
                </a:cubicBezTo>
                <a:lnTo>
                  <a:pt x="0" y="210799"/>
                </a:lnTo>
                <a:close/>
              </a:path>
            </a:pathLst>
          </a:custGeom>
          <a:solidFill>
            <a:srgbClr val="9F6FB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71" tIns="149371" rIns="149371" bIns="1493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Steering Committee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F38EE2-8381-DA9B-5A04-0361E11C4D59}"/>
              </a:ext>
            </a:extLst>
          </p:cNvPr>
          <p:cNvCxnSpPr>
            <a:cxnSpLocks/>
          </p:cNvCxnSpPr>
          <p:nvPr/>
        </p:nvCxnSpPr>
        <p:spPr>
          <a:xfrm flipV="1">
            <a:off x="6082927" y="3046004"/>
            <a:ext cx="0" cy="243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8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94EB2D-D27C-FE49-1066-4CE370BBFCAD}"/>
              </a:ext>
            </a:extLst>
          </p:cNvPr>
          <p:cNvSpPr txBox="1"/>
          <p:nvPr/>
        </p:nvSpPr>
        <p:spPr>
          <a:xfrm>
            <a:off x="649357" y="397565"/>
            <a:ext cx="3607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DEIJ Consultants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DBFC9F-F8B3-FE23-6AC0-66507B969DDC}"/>
              </a:ext>
            </a:extLst>
          </p:cNvPr>
          <p:cNvCxnSpPr/>
          <p:nvPr/>
        </p:nvCxnSpPr>
        <p:spPr>
          <a:xfrm>
            <a:off x="702365" y="1105451"/>
            <a:ext cx="107872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8276D1-3463-5FAB-4A24-8E8DF22E7C01}"/>
              </a:ext>
            </a:extLst>
          </p:cNvPr>
          <p:cNvSpPr txBox="1"/>
          <p:nvPr/>
        </p:nvSpPr>
        <p:spPr>
          <a:xfrm>
            <a:off x="649357" y="1382286"/>
            <a:ext cx="1098605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EPA committed to fund a DEIJ Coordinator position for at least a year to help jump start implementation of the DEIJ Strategy Implementation Plan. 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Through a grant with DC DOEE, CBPO has brought on Resolve Conservation to provide critical leadership and coordination support.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DEIJ Coordinators will focus on helping Goal Teams and Workgroups identify and take actions that will improve DEIA and EJ outcomes, through an assessment and intensive training program.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DEIJ Coordinators kicked off work in December and are getting to know the partnership through interviews, meetings, etc.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Let’s extend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invitation to DEIJ Coordinators to next CAC meeting.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6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5756B3-47F6-8B51-B342-8B8D79F801F5}"/>
              </a:ext>
            </a:extLst>
          </p:cNvPr>
          <p:cNvSpPr txBox="1"/>
          <p:nvPr/>
        </p:nvSpPr>
        <p:spPr>
          <a:xfrm>
            <a:off x="649357" y="397565"/>
            <a:ext cx="7620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Goal Implementation Team Funding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3C8E66-18C7-A126-EC43-37F8DCD056D0}"/>
              </a:ext>
            </a:extLst>
          </p:cNvPr>
          <p:cNvCxnSpPr/>
          <p:nvPr/>
        </p:nvCxnSpPr>
        <p:spPr>
          <a:xfrm>
            <a:off x="702365" y="1105451"/>
            <a:ext cx="107872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014DAA7-6C61-286E-5341-BAC90AE02FE0}"/>
              </a:ext>
            </a:extLst>
          </p:cNvPr>
          <p:cNvSpPr txBox="1"/>
          <p:nvPr/>
        </p:nvSpPr>
        <p:spPr>
          <a:xfrm>
            <a:off x="543340" y="1509522"/>
            <a:ext cx="1058848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Provides supplemental funding to help Goal Teams meet responsibilities, targets, Outcomes and Goals under the Chesapeake Bay Watershed Agreement</a:t>
            </a:r>
          </a:p>
          <a:p>
            <a:pPr marL="13546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Projects must address components of the outcome’s management strategy and logic and action plan by responding to identified needs, gaps, factors, planned actions or barriers that have been identified.</a:t>
            </a:r>
          </a:p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8364" indent="-342900">
              <a:buFont typeface="Arial" panose="020B0604020202020204" pitchFamily="34" charset="0"/>
              <a:buChar char="•"/>
            </a:pPr>
            <a:r>
              <a:rPr lang="en-US" sz="2800" dirty="0"/>
              <a:t>Approximately 900K in EPA funds is annually distributed among projects.  </a:t>
            </a:r>
          </a:p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46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550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1B8CF6-B575-C8C8-EC06-68F69CB7B9BB}"/>
              </a:ext>
            </a:extLst>
          </p:cNvPr>
          <p:cNvSpPr txBox="1"/>
          <p:nvPr/>
        </p:nvSpPr>
        <p:spPr>
          <a:xfrm>
            <a:off x="649357" y="397565"/>
            <a:ext cx="7620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Goal Implementation Team Funding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9D1189-9EFD-26DD-7A56-83CD7D49FD9F}"/>
              </a:ext>
            </a:extLst>
          </p:cNvPr>
          <p:cNvCxnSpPr/>
          <p:nvPr/>
        </p:nvCxnSpPr>
        <p:spPr>
          <a:xfrm>
            <a:off x="702365" y="1105451"/>
            <a:ext cx="107872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5F08A85-B89A-7A7C-4C38-DE057D36B9C1}"/>
              </a:ext>
            </a:extLst>
          </p:cNvPr>
          <p:cNvSpPr txBox="1"/>
          <p:nvPr/>
        </p:nvSpPr>
        <p:spPr>
          <a:xfrm>
            <a:off x="503583" y="1197456"/>
            <a:ext cx="105884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Annual cycle includes: goal team project identification, GIT collaborative project scoring based on criteria, CBT competes proposals and manages contracts.</a:t>
            </a:r>
          </a:p>
          <a:p>
            <a:pPr marL="13546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From 2014-2022, 115 projects totaling </a:t>
            </a:r>
            <a:r>
              <a:rPr lang="en-US" sz="2800" u="none" strike="noStrike" dirty="0">
                <a:effectLst/>
              </a:rPr>
              <a:t>$7.1 million</a:t>
            </a:r>
          </a:p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78364" indent="-342900"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effectLst/>
                <a:hlinkClick r:id="rId2"/>
              </a:rPr>
              <a:t>https://cbtrust.org/grants/git/</a:t>
            </a:r>
            <a:r>
              <a:rPr lang="en-US" sz="2800" u="none" strike="noStrike" dirty="0">
                <a:effectLst/>
              </a:rPr>
              <a:t> </a:t>
            </a:r>
          </a:p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484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A2447D23-2A18-4969-9AE8-2E30A373A566}"/>
              </a:ext>
            </a:extLst>
          </p:cNvPr>
          <p:cNvGraphicFramePr>
            <a:graphicFrameLocks/>
          </p:cNvGraphicFramePr>
          <p:nvPr/>
        </p:nvGraphicFramePr>
        <p:xfrm>
          <a:off x="2954215" y="564468"/>
          <a:ext cx="8732637" cy="5673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3430">
                  <a:extLst>
                    <a:ext uri="{9D8B030D-6E8A-4147-A177-3AD203B41FA5}">
                      <a16:colId xmlns:a16="http://schemas.microsoft.com/office/drawing/2014/main" val="134830141"/>
                    </a:ext>
                  </a:extLst>
                </a:gridCol>
                <a:gridCol w="1050472">
                  <a:extLst>
                    <a:ext uri="{9D8B030D-6E8A-4147-A177-3AD203B41FA5}">
                      <a16:colId xmlns:a16="http://schemas.microsoft.com/office/drawing/2014/main" val="1030946529"/>
                    </a:ext>
                  </a:extLst>
                </a:gridCol>
                <a:gridCol w="1411065">
                  <a:extLst>
                    <a:ext uri="{9D8B030D-6E8A-4147-A177-3AD203B41FA5}">
                      <a16:colId xmlns:a16="http://schemas.microsoft.com/office/drawing/2014/main" val="159151369"/>
                    </a:ext>
                  </a:extLst>
                </a:gridCol>
                <a:gridCol w="1277670">
                  <a:extLst>
                    <a:ext uri="{9D8B030D-6E8A-4147-A177-3AD203B41FA5}">
                      <a16:colId xmlns:a16="http://schemas.microsoft.com/office/drawing/2014/main" val="1615606379"/>
                    </a:ext>
                  </a:extLst>
                </a:gridCol>
              </a:tblGrid>
              <a:tr h="92141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GIT (Number)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Total Number of Projects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Total Contract Value of all Funded Projects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Total Number of Outcomes by GIT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extLst>
                  <a:ext uri="{0D108BD9-81ED-4DB2-BD59-A6C34878D82A}">
                    <a16:rowId xmlns:a16="http://schemas.microsoft.com/office/drawing/2014/main" val="1262812376"/>
                  </a:ext>
                </a:extLst>
              </a:tr>
              <a:tr h="501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Sustainable Fisheries (GIT 1) </a:t>
                      </a:r>
                    </a:p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$989,008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extLst>
                  <a:ext uri="{0D108BD9-81ED-4DB2-BD59-A6C34878D82A}">
                    <a16:rowId xmlns:a16="http://schemas.microsoft.com/office/drawing/2014/main" val="3888932517"/>
                  </a:ext>
                </a:extLst>
              </a:tr>
              <a:tr h="501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Habitat (GIT 2)</a:t>
                      </a:r>
                    </a:p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$1,430,800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extLst>
                  <a:ext uri="{0D108BD9-81ED-4DB2-BD59-A6C34878D82A}">
                    <a16:rowId xmlns:a16="http://schemas.microsoft.com/office/drawing/2014/main" val="537693666"/>
                  </a:ext>
                </a:extLst>
              </a:tr>
              <a:tr h="501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Water Quality (GIT 3)</a:t>
                      </a:r>
                    </a:p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$1,060,823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extLst>
                  <a:ext uri="{0D108BD9-81ED-4DB2-BD59-A6C34878D82A}">
                    <a16:rowId xmlns:a16="http://schemas.microsoft.com/office/drawing/2014/main" val="3848818761"/>
                  </a:ext>
                </a:extLst>
              </a:tr>
              <a:tr h="501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Maintain Healthy Watersheds (GIT 4)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$661,390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extLst>
                  <a:ext uri="{0D108BD9-81ED-4DB2-BD59-A6C34878D82A}">
                    <a16:rowId xmlns:a16="http://schemas.microsoft.com/office/drawing/2014/main" val="3752932949"/>
                  </a:ext>
                </a:extLst>
              </a:tr>
              <a:tr h="501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Fostering Chesapeake Stewardship (GIT 5) </a:t>
                      </a:r>
                      <a:br>
                        <a:rPr lang="en-US" sz="1600" u="none" strike="noStrike">
                          <a:effectLst/>
                        </a:rPr>
                      </a:b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$1,710,619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extLst>
                  <a:ext uri="{0D108BD9-81ED-4DB2-BD59-A6C34878D82A}">
                    <a16:rowId xmlns:a16="http://schemas.microsoft.com/office/drawing/2014/main" val="3888357334"/>
                  </a:ext>
                </a:extLst>
              </a:tr>
              <a:tr h="501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Enhance Partnering, Leadership and Management (GIT 6) </a:t>
                      </a:r>
                      <a:br>
                        <a:rPr lang="en-US" sz="1600" u="none" strike="noStrike">
                          <a:effectLst/>
                        </a:rPr>
                      </a:b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$396,873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extLst>
                  <a:ext uri="{0D108BD9-81ED-4DB2-BD59-A6C34878D82A}">
                    <a16:rowId xmlns:a16="http://schemas.microsoft.com/office/drawing/2014/main" val="1330126795"/>
                  </a:ext>
                </a:extLst>
              </a:tr>
              <a:tr h="501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Scientific, Technical Assessment and Reporting (STAR) 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$823,105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extLst>
                  <a:ext uri="{0D108BD9-81ED-4DB2-BD59-A6C34878D82A}">
                    <a16:rowId xmlns:a16="http://schemas.microsoft.com/office/drawing/2014/main" val="1251402987"/>
                  </a:ext>
                </a:extLst>
              </a:tr>
              <a:tr h="501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Communications</a:t>
                      </a:r>
                    </a:p>
                  </a:txBody>
                  <a:tcPr marL="12819" marR="12819" marT="12819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819" marR="12819" marT="1281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$75,000</a:t>
                      </a:r>
                    </a:p>
                  </a:txBody>
                  <a:tcPr marL="12819" marR="12819" marT="12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12819" marR="12819" marT="12819" marB="0" anchor="b"/>
                </a:tc>
                <a:extLst>
                  <a:ext uri="{0D108BD9-81ED-4DB2-BD59-A6C34878D82A}">
                    <a16:rowId xmlns:a16="http://schemas.microsoft.com/office/drawing/2014/main" val="2891256764"/>
                  </a:ext>
                </a:extLst>
              </a:tr>
              <a:tr h="724885">
                <a:tc>
                  <a:txBody>
                    <a:bodyPr/>
                    <a:lstStyle/>
                    <a:p>
                      <a:pPr algn="r" fontAlgn="b"/>
                      <a:endParaRPr lang="en-US" sz="1600" b="1" u="none" strike="noStrike" dirty="0">
                        <a:effectLst/>
                      </a:endParaRPr>
                    </a:p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</a:p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12819" marR="12819" marT="1281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$7,147,618</a:t>
                      </a:r>
                    </a:p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31</a:t>
                      </a:r>
                    </a:p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19" marR="12819" marT="12819" marB="0"/>
                </a:tc>
                <a:extLst>
                  <a:ext uri="{0D108BD9-81ED-4DB2-BD59-A6C34878D82A}">
                    <a16:rowId xmlns:a16="http://schemas.microsoft.com/office/drawing/2014/main" val="287389919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8DB9F1-2A19-4960-BA4F-98F9F20C048A}"/>
              </a:ext>
            </a:extLst>
          </p:cNvPr>
          <p:cNvSpPr txBox="1"/>
          <p:nvPr/>
        </p:nvSpPr>
        <p:spPr>
          <a:xfrm>
            <a:off x="986028" y="1773168"/>
            <a:ext cx="21377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GIT Funding Program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Projects and Funding Over All Years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2014-2022</a:t>
            </a:r>
          </a:p>
        </p:txBody>
      </p:sp>
    </p:spTree>
    <p:extLst>
      <p:ext uri="{BB962C8B-B14F-4D97-AF65-F5344CB8AC3E}">
        <p14:creationId xmlns:p14="http://schemas.microsoft.com/office/powerpoint/2010/main" val="3548486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8F720F-5ED2-E732-BA6F-80EFB6513C08}"/>
              </a:ext>
            </a:extLst>
          </p:cNvPr>
          <p:cNvSpPr txBox="1"/>
          <p:nvPr/>
        </p:nvSpPr>
        <p:spPr>
          <a:xfrm>
            <a:off x="649357" y="397565"/>
            <a:ext cx="9969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Goal Implementation Team Funding - Examples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7DA057-D6CC-B282-6817-09237AD9C7A3}"/>
              </a:ext>
            </a:extLst>
          </p:cNvPr>
          <p:cNvCxnSpPr/>
          <p:nvPr/>
        </p:nvCxnSpPr>
        <p:spPr>
          <a:xfrm>
            <a:off x="702365" y="1105451"/>
            <a:ext cx="107872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D245E75-4D5E-E52B-0AB9-68D9E35E403B}"/>
              </a:ext>
            </a:extLst>
          </p:cNvPr>
          <p:cNvSpPr txBox="1"/>
          <p:nvPr/>
        </p:nvSpPr>
        <p:spPr>
          <a:xfrm>
            <a:off x="503581" y="1318022"/>
            <a:ext cx="11542643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Water Quality: Intensity Duration Frequency Curves</a:t>
            </a:r>
          </a:p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Stewardship: Stewardship Indicator Development and ChesapeakeBehaviorChange.org</a:t>
            </a:r>
          </a:p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Local Leadership: </a:t>
            </a:r>
            <a:r>
              <a:rPr lang="en-US" sz="2400" dirty="0">
                <a:effectLst/>
              </a:rPr>
              <a:t>A Local Government Guide to the Chesapeake Bay</a:t>
            </a:r>
            <a:endParaRPr lang="en-US" sz="2400" dirty="0"/>
          </a:p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Diversity: Equitable Grant Funding in the Chesapeake</a:t>
            </a:r>
          </a:p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effectLst/>
              </a:rPr>
              <a:t>Habitat: Targeted Outreach for Green Infrastructure (TOGI) in Vulnerable Areas</a:t>
            </a:r>
          </a:p>
          <a:p>
            <a:pPr marL="13546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u="none" strike="noStrike" dirty="0">
              <a:effectLst/>
            </a:endParaRPr>
          </a:p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Healthy Watersheds: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The Maryland Healthy Watersheds Assessment</a:t>
            </a:r>
          </a:p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Fisheries: </a:t>
            </a:r>
            <a:r>
              <a:rPr lang="en-US" sz="2400" b="0" i="0" dirty="0">
                <a:solidFill>
                  <a:srgbClr val="111111"/>
                </a:solidFill>
                <a:effectLst/>
              </a:rPr>
              <a:t>Chesapeake Bay Striped Bass Nursery Habitat Assessment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u="none" strike="noStrike" dirty="0">
              <a:solidFill>
                <a:srgbClr val="000000"/>
              </a:solidFill>
              <a:latin typeface="Merriweather Web"/>
            </a:endParaRPr>
          </a:p>
          <a:p>
            <a:pPr marL="47836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1787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5A72-A4B3-4DBB-8D90-934391436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190" y="2290763"/>
            <a:ext cx="9828808" cy="2276474"/>
          </a:xfrm>
          <a:solidFill>
            <a:srgbClr val="1D385B"/>
          </a:solidFill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200">
                <a:solidFill>
                  <a:schemeClr val="bg1"/>
                </a:solidFill>
              </a:rPr>
              <a:t>	</a:t>
            </a:r>
            <a:r>
              <a:rPr lang="en-US" sz="3200">
                <a:solidFill>
                  <a:schemeClr val="bg1"/>
                </a:solidFill>
                <a:latin typeface="Poppins"/>
              </a:rPr>
              <a:t>Questions?</a:t>
            </a:r>
            <a:br>
              <a:rPr lang="en-US"/>
            </a:br>
            <a:r>
              <a:rPr lang="en-US"/>
              <a:t>	</a:t>
            </a:r>
            <a:r>
              <a:rPr lang="en-US" sz="2100" i="1">
                <a:solidFill>
                  <a:schemeClr val="bg1"/>
                </a:solidFill>
                <a:latin typeface="Poppins"/>
              </a:rPr>
              <a:t>Martha Shimkin, shimkin.martha@epa.gov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439219-364D-47F9-945F-1F64ABEC9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551" y="2853200"/>
            <a:ext cx="1373676" cy="1151598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308774A-B539-4EEF-939E-F22130E93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100" y="2853200"/>
            <a:ext cx="9620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8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A large body of water&#10;&#10;Description automatically generated">
            <a:extLst>
              <a:ext uri="{FF2B5EF4-FFF2-40B4-BE49-F238E27FC236}">
                <a16:creationId xmlns:a16="http://schemas.microsoft.com/office/drawing/2014/main" id="{8EEA77DB-40B4-4898-B82E-9E0D39B80D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3" r="30293"/>
          <a:stretch>
            <a:fillRect/>
          </a:stretch>
        </p:blipFill>
        <p:spPr>
          <a:xfrm>
            <a:off x="-1" y="0"/>
            <a:ext cx="4850635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E6BD02-ADAF-634B-8F36-58770B3B1D53}"/>
              </a:ext>
            </a:extLst>
          </p:cNvPr>
          <p:cNvSpPr/>
          <p:nvPr/>
        </p:nvSpPr>
        <p:spPr>
          <a:xfrm>
            <a:off x="10484" y="0"/>
            <a:ext cx="4812044" cy="6858000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06ED2E-2986-4F8F-8CB5-7CCB9FFF6419}"/>
              </a:ext>
            </a:extLst>
          </p:cNvPr>
          <p:cNvSpPr txBox="1"/>
          <p:nvPr/>
        </p:nvSpPr>
        <p:spPr>
          <a:xfrm>
            <a:off x="6611228" y="5927204"/>
            <a:ext cx="184731" cy="477054"/>
          </a:xfrm>
          <a:prstGeom prst="rect">
            <a:avLst/>
          </a:prstGeom>
          <a:noFill/>
        </p:spPr>
        <p:txBody>
          <a:bodyPr wrap="none" lIns="91440" tIns="45720" rIns="91440" bIns="45720" rtlCol="0" anchor="b" anchorCtr="0">
            <a:spAutoFit/>
          </a:bodyPr>
          <a:lstStyle/>
          <a:p>
            <a:pPr defTabSz="914217"/>
            <a:endParaRPr lang="en-US" sz="2500">
              <a:solidFill>
                <a:srgbClr val="272829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719C442-7782-4018-934A-0A9F56404D38}"/>
              </a:ext>
            </a:extLst>
          </p:cNvPr>
          <p:cNvSpPr txBox="1"/>
          <p:nvPr/>
        </p:nvSpPr>
        <p:spPr>
          <a:xfrm>
            <a:off x="-642693" y="2934882"/>
            <a:ext cx="6031250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5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AGENDA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893B62-BF53-47D0-B2F7-54913DE313EA}"/>
              </a:ext>
            </a:extLst>
          </p:cNvPr>
          <p:cNvSpPr txBox="1"/>
          <p:nvPr/>
        </p:nvSpPr>
        <p:spPr>
          <a:xfrm>
            <a:off x="6744912" y="4515537"/>
            <a:ext cx="184731" cy="477054"/>
          </a:xfrm>
          <a:prstGeom prst="rect">
            <a:avLst/>
          </a:prstGeom>
          <a:noFill/>
        </p:spPr>
        <p:txBody>
          <a:bodyPr wrap="none" lIns="91440" tIns="45720" rIns="91440" bIns="45720" rtlCol="0" anchor="b" anchorCtr="0">
            <a:spAutoFit/>
          </a:bodyPr>
          <a:lstStyle/>
          <a:p>
            <a:pPr defTabSz="914217"/>
            <a:endParaRPr lang="en-US" sz="2500">
              <a:solidFill>
                <a:srgbClr val="272829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CC27B5-F558-434C-9257-C64E8B0386B8}"/>
              </a:ext>
            </a:extLst>
          </p:cNvPr>
          <p:cNvSpPr txBox="1"/>
          <p:nvPr/>
        </p:nvSpPr>
        <p:spPr>
          <a:xfrm>
            <a:off x="5493326" y="1511415"/>
            <a:ext cx="5578771" cy="3662541"/>
          </a:xfrm>
          <a:prstGeom prst="rect">
            <a:avLst/>
          </a:prstGeom>
          <a:noFill/>
        </p:spPr>
        <p:txBody>
          <a:bodyPr wrap="none" lIns="91440" tIns="45720" rIns="91440" bIns="45720" rtlCol="0" anchor="b" anchorCtr="0">
            <a:spAutoFit/>
          </a:bodyPr>
          <a:lstStyle/>
          <a:p>
            <a:pPr defTabSz="914217"/>
            <a:r>
              <a:rPr lang="en-US" sz="4000" dirty="0">
                <a:solidFill>
                  <a:srgbClr val="272829"/>
                </a:solidFill>
                <a:latin typeface="Poppins"/>
                <a:cs typeface="Poppins"/>
              </a:rPr>
              <a:t>2025 and Beyond</a:t>
            </a:r>
          </a:p>
          <a:p>
            <a:pPr defTabSz="914217"/>
            <a:endParaRPr lang="en-US" sz="4000" dirty="0">
              <a:solidFill>
                <a:srgbClr val="272829"/>
              </a:solidFill>
              <a:latin typeface="Poppins"/>
              <a:cs typeface="Poppins"/>
            </a:endParaRPr>
          </a:p>
          <a:p>
            <a:pPr defTabSz="914217"/>
            <a:r>
              <a:rPr lang="en-US" sz="4000" dirty="0">
                <a:solidFill>
                  <a:srgbClr val="272829"/>
                </a:solidFill>
                <a:latin typeface="Poppins"/>
                <a:cs typeface="Poppins"/>
              </a:rPr>
              <a:t>CBP DEIJ Consultants</a:t>
            </a:r>
          </a:p>
          <a:p>
            <a:pPr defTabSz="914217"/>
            <a:endParaRPr lang="en-US" sz="4000" dirty="0">
              <a:solidFill>
                <a:srgbClr val="272829"/>
              </a:solidFill>
              <a:latin typeface="Poppins"/>
              <a:cs typeface="Poppins"/>
            </a:endParaRPr>
          </a:p>
          <a:p>
            <a:pPr defTabSz="914217"/>
            <a:r>
              <a:rPr lang="en-US" sz="4000" dirty="0">
                <a:solidFill>
                  <a:srgbClr val="272829"/>
                </a:solidFill>
                <a:latin typeface="Poppins"/>
                <a:cs typeface="Poppins"/>
              </a:rPr>
              <a:t>GIT Funding</a:t>
            </a:r>
          </a:p>
          <a:p>
            <a:pPr defTabSz="914217"/>
            <a:endParaRPr lang="en-US" sz="3200" dirty="0">
              <a:solidFill>
                <a:srgbClr val="272829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01093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6AF26-04E7-A704-F16E-BA6420487364}"/>
              </a:ext>
            </a:extLst>
          </p:cNvPr>
          <p:cNvSpPr txBox="1"/>
          <p:nvPr/>
        </p:nvSpPr>
        <p:spPr>
          <a:xfrm>
            <a:off x="649357" y="397565"/>
            <a:ext cx="8631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2025 and Beyond – EC Charge to the PSC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A86A09-1ACB-8B17-E29D-CBE4471B2499}"/>
              </a:ext>
            </a:extLst>
          </p:cNvPr>
          <p:cNvCxnSpPr/>
          <p:nvPr/>
        </p:nvCxnSpPr>
        <p:spPr>
          <a:xfrm>
            <a:off x="702365" y="1105451"/>
            <a:ext cx="107872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8ECD6A5-1FEB-1624-C040-BC8C99F4BACD}"/>
              </a:ext>
            </a:extLst>
          </p:cNvPr>
          <p:cNvSpPr txBox="1"/>
          <p:nvPr/>
        </p:nvSpPr>
        <p:spPr>
          <a:xfrm>
            <a:off x="649357" y="1504845"/>
            <a:ext cx="1081377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Recommend “a critical path forward that prioritizes and outlines the next steps for meeting the goals and outcomes of the </a:t>
            </a:r>
            <a:r>
              <a:rPr lang="en-US" sz="2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Watershed Agreement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leading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up to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beyond 2025.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</a:p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2023 EC meeting:  </a:t>
            </a:r>
            <a:r>
              <a:rPr lang="en-US" sz="2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ecommendations on how to best address and integrate new science and restoration strategies leading up to 2025.</a:t>
            </a: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2024 EC meeting: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Recommendations that continue to address new advances in science and restoration, along with a focus on our partnership for going beyond 2025.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348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3F1330-8DED-4CCE-B8B6-B8BD8864DF42}"/>
              </a:ext>
            </a:extLst>
          </p:cNvPr>
          <p:cNvSpPr txBox="1"/>
          <p:nvPr/>
        </p:nvSpPr>
        <p:spPr>
          <a:xfrm>
            <a:off x="649357" y="397565"/>
            <a:ext cx="7216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2025 and Beyond – Status Update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369DC6-97FA-EC8E-E831-3319491479BD}"/>
              </a:ext>
            </a:extLst>
          </p:cNvPr>
          <p:cNvCxnSpPr/>
          <p:nvPr/>
        </p:nvCxnSpPr>
        <p:spPr>
          <a:xfrm>
            <a:off x="702365" y="1105451"/>
            <a:ext cx="107872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521BCB4-3F52-0704-54CC-A5BB9931653A}"/>
              </a:ext>
            </a:extLst>
          </p:cNvPr>
          <p:cNvSpPr txBox="1"/>
          <p:nvPr/>
        </p:nvSpPr>
        <p:spPr>
          <a:xfrm>
            <a:off x="675861" y="1661277"/>
            <a:ext cx="1080052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Recommendations leading up to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A small ad hoc group of volunteers will begin developing recommendations and partnership actions to meet the goals of the 2014 Agreement leading up to 2025.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The ad hoc team will report back to the Management Board and PSC with recommendations. </a:t>
            </a:r>
            <a:endParaRPr lang="en-US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Recommendations beyond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Proposed options for organizing framework were shared and discussed at Management Board meeting on Feb 22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695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B534A-AD54-4EEE-97AC-B81FBBD0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59" y="1681883"/>
            <a:ext cx="3919330" cy="1048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 PROPOSALS</a:t>
            </a:r>
            <a:endParaRPr lang="en-US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64AF2-39B5-4DEF-8168-EB7FCA695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0542" y="2297469"/>
            <a:ext cx="6263847" cy="34761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3600" b="1" dirty="0"/>
              <a:t>Proposal 1: Steering Committee</a:t>
            </a:r>
          </a:p>
          <a:p>
            <a:pPr marL="0" indent="0">
              <a:buNone/>
            </a:pPr>
            <a:r>
              <a:rPr lang="en-US" sz="3600" b="1" dirty="0"/>
              <a:t>Proposal 2: Three Task Forces</a:t>
            </a:r>
          </a:p>
          <a:p>
            <a:pPr marL="0" indent="0">
              <a:buNone/>
            </a:pPr>
            <a:r>
              <a:rPr lang="en-US" sz="3600" b="1" dirty="0"/>
              <a:t>Proposal 3: Task Force Hybrid</a:t>
            </a:r>
          </a:p>
          <a:p>
            <a:pPr marL="0" indent="0">
              <a:buNone/>
            </a:pPr>
            <a:r>
              <a:rPr lang="en-US" sz="3600" b="1" dirty="0"/>
              <a:t>Proposal 4: GIT/STAR-led</a:t>
            </a:r>
          </a:p>
          <a:p>
            <a:pPr marL="0" indent="0">
              <a:buNone/>
            </a:pPr>
            <a:r>
              <a:rPr lang="en-US" sz="3600" b="1" dirty="0"/>
              <a:t>Proposal 5: GIT/STAR-led w/ Steering Committee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F3AF2DE-29AC-97B1-9DF2-179E9AFE17A6}"/>
              </a:ext>
            </a:extLst>
          </p:cNvPr>
          <p:cNvSpPr/>
          <p:nvPr/>
        </p:nvSpPr>
        <p:spPr>
          <a:xfrm>
            <a:off x="4012443" y="6107983"/>
            <a:ext cx="7811946" cy="415647"/>
          </a:xfrm>
          <a:custGeom>
            <a:avLst/>
            <a:gdLst>
              <a:gd name="connsiteX0" fmla="*/ 0 w 6586489"/>
              <a:gd name="connsiteY0" fmla="*/ 0 h 380880"/>
              <a:gd name="connsiteX1" fmla="*/ 6586489 w 6586489"/>
              <a:gd name="connsiteY1" fmla="*/ 0 h 380880"/>
              <a:gd name="connsiteX2" fmla="*/ 6586489 w 6586489"/>
              <a:gd name="connsiteY2" fmla="*/ 380880 h 380880"/>
              <a:gd name="connsiteX3" fmla="*/ 0 w 6586489"/>
              <a:gd name="connsiteY3" fmla="*/ 380880 h 380880"/>
              <a:gd name="connsiteX4" fmla="*/ 0 w 6586489"/>
              <a:gd name="connsiteY4" fmla="*/ 0 h 38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6489" h="380880">
                <a:moveTo>
                  <a:pt x="0" y="0"/>
                </a:moveTo>
                <a:lnTo>
                  <a:pt x="6586489" y="0"/>
                </a:lnTo>
                <a:lnTo>
                  <a:pt x="6586489" y="380880"/>
                </a:lnTo>
                <a:lnTo>
                  <a:pt x="0" y="380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121" tIns="29210" rIns="163576" bIns="29210" numCol="1" spcCol="1270" anchor="t" anchorCtr="0">
            <a:noAutofit/>
          </a:bodyPr>
          <a:lstStyle/>
          <a:p>
            <a:pPr marL="0" marR="0" lvl="1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Contractual support will be provided for all options. </a:t>
            </a:r>
          </a:p>
        </p:txBody>
      </p:sp>
    </p:spTree>
    <p:extLst>
      <p:ext uri="{BB962C8B-B14F-4D97-AF65-F5344CB8AC3E}">
        <p14:creationId xmlns:p14="http://schemas.microsoft.com/office/powerpoint/2010/main" val="269216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6DB300-762B-A1C4-EE45-1F6322C26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1153572"/>
            <a:ext cx="3578315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Option 1:</a:t>
            </a:r>
            <a:r>
              <a:rPr lang="en-US" dirty="0">
                <a:solidFill>
                  <a:srgbClr val="FFFFFF"/>
                </a:solidFill>
              </a:rPr>
              <a:t>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1" i="1" dirty="0">
                <a:solidFill>
                  <a:srgbClr val="FFFFFF"/>
                </a:solidFill>
              </a:rPr>
              <a:t>Steering Committee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A15AF-4144-2F22-BCBE-5AE79BF84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235" y="490470"/>
            <a:ext cx="7995400" cy="1645920"/>
          </a:xfrm>
        </p:spPr>
        <p:txBody>
          <a:bodyPr anchor="ctr">
            <a:normAutofit lnSpcReduction="10000"/>
          </a:bodyPr>
          <a:lstStyle/>
          <a:p>
            <a:r>
              <a:rPr lang="en-US" b="1" dirty="0"/>
              <a:t>A single Steering Committee will be formed to assess and make the full set of recommendations. </a:t>
            </a:r>
          </a:p>
          <a:p>
            <a:r>
              <a:rPr lang="en-US" b="1" dirty="0"/>
              <a:t>Would ensure appropriate representation from across the partnership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FD630F-AB8D-725E-0562-5EA624B8F62E}"/>
              </a:ext>
            </a:extLst>
          </p:cNvPr>
          <p:cNvGraphicFramePr>
            <a:graphicFrameLocks noGrp="1"/>
          </p:cNvGraphicFramePr>
          <p:nvPr/>
        </p:nvGraphicFramePr>
        <p:xfrm>
          <a:off x="4193105" y="2302635"/>
          <a:ext cx="7875802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9391">
                  <a:extLst>
                    <a:ext uri="{9D8B030D-6E8A-4147-A177-3AD203B41FA5}">
                      <a16:colId xmlns:a16="http://schemas.microsoft.com/office/drawing/2014/main" val="1401837689"/>
                    </a:ext>
                  </a:extLst>
                </a:gridCol>
                <a:gridCol w="2361062">
                  <a:extLst>
                    <a:ext uri="{9D8B030D-6E8A-4147-A177-3AD203B41FA5}">
                      <a16:colId xmlns:a16="http://schemas.microsoft.com/office/drawing/2014/main" val="2168960498"/>
                    </a:ext>
                  </a:extLst>
                </a:gridCol>
                <a:gridCol w="1463094">
                  <a:extLst>
                    <a:ext uri="{9D8B030D-6E8A-4147-A177-3AD203B41FA5}">
                      <a16:colId xmlns:a16="http://schemas.microsoft.com/office/drawing/2014/main" val="1791310175"/>
                    </a:ext>
                  </a:extLst>
                </a:gridCol>
                <a:gridCol w="902255">
                  <a:extLst>
                    <a:ext uri="{9D8B030D-6E8A-4147-A177-3AD203B41FA5}">
                      <a16:colId xmlns:a16="http://schemas.microsoft.com/office/drawing/2014/main" val="1258572394"/>
                    </a:ext>
                  </a:extLst>
                </a:gridCol>
              </a:tblGrid>
              <a:tr h="6380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Why?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Who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How many?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83775419"/>
                  </a:ext>
                </a:extLst>
              </a:tr>
              <a:tr h="10514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Who is responsible for decision-making?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 signatories (NY, PA, DE, WV, MD, DC, VA, CBC, EPA)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1-2 per signatory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24233923"/>
                  </a:ext>
                </a:extLst>
              </a:tr>
              <a:tr h="700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Who has the authority? (e.g. funders)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NPS, NOAA, FWS, USGS, NRCS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 per signatory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76646427"/>
                  </a:ext>
                </a:extLst>
              </a:tr>
              <a:tr h="700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Buy-in from external stakeholders who are accountable for implementation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CAC, STAC, LGAC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 per with alternates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80071896"/>
                  </a:ext>
                </a:extLst>
              </a:tr>
              <a:tr h="3504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             Total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37187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19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>
            <a:extLst>
              <a:ext uri="{FF2B5EF4-FFF2-40B4-BE49-F238E27FC236}">
                <a16:creationId xmlns:a16="http://schemas.microsoft.com/office/drawing/2014/main" id="{1E29E822-BAB9-425D-CC79-21A08B4E47BC}"/>
              </a:ext>
            </a:extLst>
          </p:cNvPr>
          <p:cNvSpPr/>
          <p:nvPr/>
        </p:nvSpPr>
        <p:spPr>
          <a:xfrm>
            <a:off x="0" y="1"/>
            <a:ext cx="12191999" cy="1198418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90316-DED7-424E-A43D-17C5E999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502" y="420534"/>
            <a:ext cx="8650993" cy="768626"/>
          </a:xfrm>
        </p:spPr>
        <p:txBody>
          <a:bodyPr>
            <a:normAutofit fontScale="90000"/>
          </a:bodyPr>
          <a:lstStyle/>
          <a:p>
            <a:r>
              <a:rPr lang="en-US" sz="4800" b="1" i="1" dirty="0">
                <a:solidFill>
                  <a:srgbClr val="002060"/>
                </a:solidFill>
                <a:latin typeface="+mn-lt"/>
              </a:rPr>
              <a:t>Option 2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: Three Separate Task Forces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BF1A8-4FFA-4126-B16F-10510B5E8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50" t="53101" r="11548" b="14613"/>
          <a:stretch/>
        </p:blipFill>
        <p:spPr>
          <a:xfrm>
            <a:off x="0" y="2961190"/>
            <a:ext cx="12192000" cy="389681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77F1687-55CB-AB5D-B4DA-CDF568E7809D}"/>
              </a:ext>
            </a:extLst>
          </p:cNvPr>
          <p:cNvSpPr/>
          <p:nvPr/>
        </p:nvSpPr>
        <p:spPr>
          <a:xfrm>
            <a:off x="3916616" y="2085018"/>
            <a:ext cx="3726505" cy="439201"/>
          </a:xfrm>
          <a:custGeom>
            <a:avLst/>
            <a:gdLst>
              <a:gd name="connsiteX0" fmla="*/ 0 w 6586489"/>
              <a:gd name="connsiteY0" fmla="*/ 210799 h 1264770"/>
              <a:gd name="connsiteX1" fmla="*/ 210799 w 6586489"/>
              <a:gd name="connsiteY1" fmla="*/ 0 h 1264770"/>
              <a:gd name="connsiteX2" fmla="*/ 6375690 w 6586489"/>
              <a:gd name="connsiteY2" fmla="*/ 0 h 1264770"/>
              <a:gd name="connsiteX3" fmla="*/ 6586489 w 6586489"/>
              <a:gd name="connsiteY3" fmla="*/ 210799 h 1264770"/>
              <a:gd name="connsiteX4" fmla="*/ 6586489 w 6586489"/>
              <a:gd name="connsiteY4" fmla="*/ 1053971 h 1264770"/>
              <a:gd name="connsiteX5" fmla="*/ 6375690 w 6586489"/>
              <a:gd name="connsiteY5" fmla="*/ 1264770 h 1264770"/>
              <a:gd name="connsiteX6" fmla="*/ 210799 w 6586489"/>
              <a:gd name="connsiteY6" fmla="*/ 1264770 h 1264770"/>
              <a:gd name="connsiteX7" fmla="*/ 0 w 6586489"/>
              <a:gd name="connsiteY7" fmla="*/ 1053971 h 1264770"/>
              <a:gd name="connsiteX8" fmla="*/ 0 w 6586489"/>
              <a:gd name="connsiteY8" fmla="*/ 210799 h 12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6489" h="1264770">
                <a:moveTo>
                  <a:pt x="0" y="210799"/>
                </a:moveTo>
                <a:cubicBezTo>
                  <a:pt x="0" y="94378"/>
                  <a:pt x="94378" y="0"/>
                  <a:pt x="210799" y="0"/>
                </a:cubicBezTo>
                <a:lnTo>
                  <a:pt x="6375690" y="0"/>
                </a:lnTo>
                <a:cubicBezTo>
                  <a:pt x="6492111" y="0"/>
                  <a:pt x="6586489" y="94378"/>
                  <a:pt x="6586489" y="210799"/>
                </a:cubicBezTo>
                <a:lnTo>
                  <a:pt x="6586489" y="1053971"/>
                </a:lnTo>
                <a:cubicBezTo>
                  <a:pt x="6586489" y="1170392"/>
                  <a:pt x="6492111" y="1264770"/>
                  <a:pt x="6375690" y="1264770"/>
                </a:cubicBezTo>
                <a:lnTo>
                  <a:pt x="210799" y="1264770"/>
                </a:lnTo>
                <a:cubicBezTo>
                  <a:pt x="94378" y="1264770"/>
                  <a:pt x="0" y="1170392"/>
                  <a:pt x="0" y="1053971"/>
                </a:cubicBezTo>
                <a:lnTo>
                  <a:pt x="0" y="21079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71" tIns="149371" rIns="149371" bIns="1493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 Board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84816E1-0E12-52FF-D58A-238F48180323}"/>
              </a:ext>
            </a:extLst>
          </p:cNvPr>
          <p:cNvSpPr/>
          <p:nvPr/>
        </p:nvSpPr>
        <p:spPr>
          <a:xfrm>
            <a:off x="3916617" y="1328092"/>
            <a:ext cx="3726505" cy="439201"/>
          </a:xfrm>
          <a:custGeom>
            <a:avLst/>
            <a:gdLst>
              <a:gd name="connsiteX0" fmla="*/ 0 w 6586489"/>
              <a:gd name="connsiteY0" fmla="*/ 210799 h 1264770"/>
              <a:gd name="connsiteX1" fmla="*/ 210799 w 6586489"/>
              <a:gd name="connsiteY1" fmla="*/ 0 h 1264770"/>
              <a:gd name="connsiteX2" fmla="*/ 6375690 w 6586489"/>
              <a:gd name="connsiteY2" fmla="*/ 0 h 1264770"/>
              <a:gd name="connsiteX3" fmla="*/ 6586489 w 6586489"/>
              <a:gd name="connsiteY3" fmla="*/ 210799 h 1264770"/>
              <a:gd name="connsiteX4" fmla="*/ 6586489 w 6586489"/>
              <a:gd name="connsiteY4" fmla="*/ 1053971 h 1264770"/>
              <a:gd name="connsiteX5" fmla="*/ 6375690 w 6586489"/>
              <a:gd name="connsiteY5" fmla="*/ 1264770 h 1264770"/>
              <a:gd name="connsiteX6" fmla="*/ 210799 w 6586489"/>
              <a:gd name="connsiteY6" fmla="*/ 1264770 h 1264770"/>
              <a:gd name="connsiteX7" fmla="*/ 0 w 6586489"/>
              <a:gd name="connsiteY7" fmla="*/ 1053971 h 1264770"/>
              <a:gd name="connsiteX8" fmla="*/ 0 w 6586489"/>
              <a:gd name="connsiteY8" fmla="*/ 210799 h 12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6489" h="1264770">
                <a:moveTo>
                  <a:pt x="0" y="210799"/>
                </a:moveTo>
                <a:cubicBezTo>
                  <a:pt x="0" y="94378"/>
                  <a:pt x="94378" y="0"/>
                  <a:pt x="210799" y="0"/>
                </a:cubicBezTo>
                <a:lnTo>
                  <a:pt x="6375690" y="0"/>
                </a:lnTo>
                <a:cubicBezTo>
                  <a:pt x="6492111" y="0"/>
                  <a:pt x="6586489" y="94378"/>
                  <a:pt x="6586489" y="210799"/>
                </a:cubicBezTo>
                <a:lnTo>
                  <a:pt x="6586489" y="1053971"/>
                </a:lnTo>
                <a:cubicBezTo>
                  <a:pt x="6586489" y="1170392"/>
                  <a:pt x="6492111" y="1264770"/>
                  <a:pt x="6375690" y="1264770"/>
                </a:cubicBezTo>
                <a:lnTo>
                  <a:pt x="210799" y="1264770"/>
                </a:lnTo>
                <a:cubicBezTo>
                  <a:pt x="94378" y="1264770"/>
                  <a:pt x="0" y="1170392"/>
                  <a:pt x="0" y="1053971"/>
                </a:cubicBezTo>
                <a:lnTo>
                  <a:pt x="0" y="21079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71" tIns="149371" rIns="149371" bIns="1493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PSC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6774E5-C8ED-BFC6-3B34-FAC4F21BE05E}"/>
              </a:ext>
            </a:extLst>
          </p:cNvPr>
          <p:cNvCxnSpPr>
            <a:cxnSpLocks/>
          </p:cNvCxnSpPr>
          <p:nvPr/>
        </p:nvCxnSpPr>
        <p:spPr>
          <a:xfrm flipV="1">
            <a:off x="5779869" y="1782733"/>
            <a:ext cx="0" cy="243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F2C8E3-EBC4-2863-2F1F-7292F92CC666}"/>
              </a:ext>
            </a:extLst>
          </p:cNvPr>
          <p:cNvCxnSpPr>
            <a:cxnSpLocks/>
          </p:cNvCxnSpPr>
          <p:nvPr/>
        </p:nvCxnSpPr>
        <p:spPr>
          <a:xfrm flipV="1">
            <a:off x="5754852" y="2576581"/>
            <a:ext cx="0" cy="243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88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6CBCB-5752-60F3-673F-ECF5684626F4}"/>
              </a:ext>
            </a:extLst>
          </p:cNvPr>
          <p:cNvSpPr/>
          <p:nvPr/>
        </p:nvSpPr>
        <p:spPr>
          <a:xfrm>
            <a:off x="15107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BFD49A-3BBD-C917-5E48-DFF6400C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377"/>
            <a:ext cx="12191999" cy="1022513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2060"/>
                </a:solidFill>
              </a:rPr>
              <a:t>Option 3</a:t>
            </a:r>
            <a:r>
              <a:rPr lang="en-US" b="1" i="1" dirty="0">
                <a:solidFill>
                  <a:srgbClr val="002060"/>
                </a:solidFill>
              </a:rPr>
              <a:t>: </a:t>
            </a:r>
            <a:r>
              <a:rPr lang="en-US" sz="4800" b="1" i="1" dirty="0">
                <a:solidFill>
                  <a:srgbClr val="002060"/>
                </a:solidFill>
              </a:rPr>
              <a:t>Task Force Hybrid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354202E-C2AF-70B9-375F-9D420E893F1A}"/>
              </a:ext>
            </a:extLst>
          </p:cNvPr>
          <p:cNvSpPr/>
          <p:nvPr/>
        </p:nvSpPr>
        <p:spPr>
          <a:xfrm>
            <a:off x="4334354" y="5180771"/>
            <a:ext cx="3418717" cy="1077210"/>
          </a:xfrm>
          <a:custGeom>
            <a:avLst/>
            <a:gdLst>
              <a:gd name="connsiteX0" fmla="*/ 0 w 6586489"/>
              <a:gd name="connsiteY0" fmla="*/ 210799 h 1264770"/>
              <a:gd name="connsiteX1" fmla="*/ 210799 w 6586489"/>
              <a:gd name="connsiteY1" fmla="*/ 0 h 1264770"/>
              <a:gd name="connsiteX2" fmla="*/ 6375690 w 6586489"/>
              <a:gd name="connsiteY2" fmla="*/ 0 h 1264770"/>
              <a:gd name="connsiteX3" fmla="*/ 6586489 w 6586489"/>
              <a:gd name="connsiteY3" fmla="*/ 210799 h 1264770"/>
              <a:gd name="connsiteX4" fmla="*/ 6586489 w 6586489"/>
              <a:gd name="connsiteY4" fmla="*/ 1053971 h 1264770"/>
              <a:gd name="connsiteX5" fmla="*/ 6375690 w 6586489"/>
              <a:gd name="connsiteY5" fmla="*/ 1264770 h 1264770"/>
              <a:gd name="connsiteX6" fmla="*/ 210799 w 6586489"/>
              <a:gd name="connsiteY6" fmla="*/ 1264770 h 1264770"/>
              <a:gd name="connsiteX7" fmla="*/ 0 w 6586489"/>
              <a:gd name="connsiteY7" fmla="*/ 1053971 h 1264770"/>
              <a:gd name="connsiteX8" fmla="*/ 0 w 6586489"/>
              <a:gd name="connsiteY8" fmla="*/ 210799 h 12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6489" h="1264770">
                <a:moveTo>
                  <a:pt x="0" y="210799"/>
                </a:moveTo>
                <a:cubicBezTo>
                  <a:pt x="0" y="94378"/>
                  <a:pt x="94378" y="0"/>
                  <a:pt x="210799" y="0"/>
                </a:cubicBezTo>
                <a:lnTo>
                  <a:pt x="6375690" y="0"/>
                </a:lnTo>
                <a:cubicBezTo>
                  <a:pt x="6492111" y="0"/>
                  <a:pt x="6586489" y="94378"/>
                  <a:pt x="6586489" y="210799"/>
                </a:cubicBezTo>
                <a:lnTo>
                  <a:pt x="6586489" y="1053971"/>
                </a:lnTo>
                <a:cubicBezTo>
                  <a:pt x="6586489" y="1170392"/>
                  <a:pt x="6492111" y="1264770"/>
                  <a:pt x="6375690" y="1264770"/>
                </a:cubicBezTo>
                <a:lnTo>
                  <a:pt x="210799" y="1264770"/>
                </a:lnTo>
                <a:cubicBezTo>
                  <a:pt x="94378" y="1264770"/>
                  <a:pt x="0" y="1170392"/>
                  <a:pt x="0" y="1053971"/>
                </a:cubicBezTo>
                <a:lnTo>
                  <a:pt x="0" y="21079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71" tIns="149371" rIns="149371" bIns="1493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9A9240-7C16-C6F1-D8EF-16E6DCABBBFE}"/>
              </a:ext>
            </a:extLst>
          </p:cNvPr>
          <p:cNvSpPr/>
          <p:nvPr/>
        </p:nvSpPr>
        <p:spPr>
          <a:xfrm>
            <a:off x="4247855" y="3503406"/>
            <a:ext cx="3726505" cy="964576"/>
          </a:xfrm>
          <a:custGeom>
            <a:avLst/>
            <a:gdLst>
              <a:gd name="connsiteX0" fmla="*/ 0 w 6586489"/>
              <a:gd name="connsiteY0" fmla="*/ 210799 h 1264770"/>
              <a:gd name="connsiteX1" fmla="*/ 210799 w 6586489"/>
              <a:gd name="connsiteY1" fmla="*/ 0 h 1264770"/>
              <a:gd name="connsiteX2" fmla="*/ 6375690 w 6586489"/>
              <a:gd name="connsiteY2" fmla="*/ 0 h 1264770"/>
              <a:gd name="connsiteX3" fmla="*/ 6586489 w 6586489"/>
              <a:gd name="connsiteY3" fmla="*/ 210799 h 1264770"/>
              <a:gd name="connsiteX4" fmla="*/ 6586489 w 6586489"/>
              <a:gd name="connsiteY4" fmla="*/ 1053971 h 1264770"/>
              <a:gd name="connsiteX5" fmla="*/ 6375690 w 6586489"/>
              <a:gd name="connsiteY5" fmla="*/ 1264770 h 1264770"/>
              <a:gd name="connsiteX6" fmla="*/ 210799 w 6586489"/>
              <a:gd name="connsiteY6" fmla="*/ 1264770 h 1264770"/>
              <a:gd name="connsiteX7" fmla="*/ 0 w 6586489"/>
              <a:gd name="connsiteY7" fmla="*/ 1053971 h 1264770"/>
              <a:gd name="connsiteX8" fmla="*/ 0 w 6586489"/>
              <a:gd name="connsiteY8" fmla="*/ 210799 h 12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6489" h="1264770">
                <a:moveTo>
                  <a:pt x="0" y="210799"/>
                </a:moveTo>
                <a:cubicBezTo>
                  <a:pt x="0" y="94378"/>
                  <a:pt x="94378" y="0"/>
                  <a:pt x="210799" y="0"/>
                </a:cubicBezTo>
                <a:lnTo>
                  <a:pt x="6375690" y="0"/>
                </a:lnTo>
                <a:cubicBezTo>
                  <a:pt x="6492111" y="0"/>
                  <a:pt x="6586489" y="94378"/>
                  <a:pt x="6586489" y="210799"/>
                </a:cubicBezTo>
                <a:lnTo>
                  <a:pt x="6586489" y="1053971"/>
                </a:lnTo>
                <a:cubicBezTo>
                  <a:pt x="6586489" y="1170392"/>
                  <a:pt x="6492111" y="1264770"/>
                  <a:pt x="6375690" y="1264770"/>
                </a:cubicBezTo>
                <a:lnTo>
                  <a:pt x="210799" y="1264770"/>
                </a:lnTo>
                <a:cubicBezTo>
                  <a:pt x="94378" y="1264770"/>
                  <a:pt x="0" y="1170392"/>
                  <a:pt x="0" y="1053971"/>
                </a:cubicBezTo>
                <a:lnTo>
                  <a:pt x="0" y="210799"/>
                </a:lnTo>
                <a:close/>
              </a:path>
            </a:pathLst>
          </a:custGeom>
          <a:solidFill>
            <a:srgbClr val="9F6FB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71" tIns="149371" rIns="149371" bIns="1493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Steering Committee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504EE0-9E24-A3B4-AF8F-5F48E25BE78A}"/>
              </a:ext>
            </a:extLst>
          </p:cNvPr>
          <p:cNvSpPr txBox="1"/>
          <p:nvPr/>
        </p:nvSpPr>
        <p:spPr>
          <a:xfrm>
            <a:off x="3424912" y="4588335"/>
            <a:ext cx="5213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Cross-outcome Task Forces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E3F933D-C3EB-75DD-7D75-BAB73433B032}"/>
              </a:ext>
            </a:extLst>
          </p:cNvPr>
          <p:cNvSpPr/>
          <p:nvPr/>
        </p:nvSpPr>
        <p:spPr>
          <a:xfrm>
            <a:off x="4230520" y="2194202"/>
            <a:ext cx="3726505" cy="439201"/>
          </a:xfrm>
          <a:custGeom>
            <a:avLst/>
            <a:gdLst>
              <a:gd name="connsiteX0" fmla="*/ 0 w 6586489"/>
              <a:gd name="connsiteY0" fmla="*/ 210799 h 1264770"/>
              <a:gd name="connsiteX1" fmla="*/ 210799 w 6586489"/>
              <a:gd name="connsiteY1" fmla="*/ 0 h 1264770"/>
              <a:gd name="connsiteX2" fmla="*/ 6375690 w 6586489"/>
              <a:gd name="connsiteY2" fmla="*/ 0 h 1264770"/>
              <a:gd name="connsiteX3" fmla="*/ 6586489 w 6586489"/>
              <a:gd name="connsiteY3" fmla="*/ 210799 h 1264770"/>
              <a:gd name="connsiteX4" fmla="*/ 6586489 w 6586489"/>
              <a:gd name="connsiteY4" fmla="*/ 1053971 h 1264770"/>
              <a:gd name="connsiteX5" fmla="*/ 6375690 w 6586489"/>
              <a:gd name="connsiteY5" fmla="*/ 1264770 h 1264770"/>
              <a:gd name="connsiteX6" fmla="*/ 210799 w 6586489"/>
              <a:gd name="connsiteY6" fmla="*/ 1264770 h 1264770"/>
              <a:gd name="connsiteX7" fmla="*/ 0 w 6586489"/>
              <a:gd name="connsiteY7" fmla="*/ 1053971 h 1264770"/>
              <a:gd name="connsiteX8" fmla="*/ 0 w 6586489"/>
              <a:gd name="connsiteY8" fmla="*/ 210799 h 12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6489" h="1264770">
                <a:moveTo>
                  <a:pt x="0" y="210799"/>
                </a:moveTo>
                <a:cubicBezTo>
                  <a:pt x="0" y="94378"/>
                  <a:pt x="94378" y="0"/>
                  <a:pt x="210799" y="0"/>
                </a:cubicBezTo>
                <a:lnTo>
                  <a:pt x="6375690" y="0"/>
                </a:lnTo>
                <a:cubicBezTo>
                  <a:pt x="6492111" y="0"/>
                  <a:pt x="6586489" y="94378"/>
                  <a:pt x="6586489" y="210799"/>
                </a:cubicBezTo>
                <a:lnTo>
                  <a:pt x="6586489" y="1053971"/>
                </a:lnTo>
                <a:cubicBezTo>
                  <a:pt x="6586489" y="1170392"/>
                  <a:pt x="6492111" y="1264770"/>
                  <a:pt x="6375690" y="1264770"/>
                </a:cubicBezTo>
                <a:lnTo>
                  <a:pt x="210799" y="1264770"/>
                </a:lnTo>
                <a:cubicBezTo>
                  <a:pt x="94378" y="1264770"/>
                  <a:pt x="0" y="1170392"/>
                  <a:pt x="0" y="1053971"/>
                </a:cubicBezTo>
                <a:lnTo>
                  <a:pt x="0" y="21079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71" tIns="149371" rIns="149371" bIns="1493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 Board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B5566CC-87B7-30A7-4137-1481B2B83A43}"/>
              </a:ext>
            </a:extLst>
          </p:cNvPr>
          <p:cNvSpPr/>
          <p:nvPr/>
        </p:nvSpPr>
        <p:spPr>
          <a:xfrm>
            <a:off x="4230521" y="1328092"/>
            <a:ext cx="3726505" cy="439201"/>
          </a:xfrm>
          <a:custGeom>
            <a:avLst/>
            <a:gdLst>
              <a:gd name="connsiteX0" fmla="*/ 0 w 6586489"/>
              <a:gd name="connsiteY0" fmla="*/ 210799 h 1264770"/>
              <a:gd name="connsiteX1" fmla="*/ 210799 w 6586489"/>
              <a:gd name="connsiteY1" fmla="*/ 0 h 1264770"/>
              <a:gd name="connsiteX2" fmla="*/ 6375690 w 6586489"/>
              <a:gd name="connsiteY2" fmla="*/ 0 h 1264770"/>
              <a:gd name="connsiteX3" fmla="*/ 6586489 w 6586489"/>
              <a:gd name="connsiteY3" fmla="*/ 210799 h 1264770"/>
              <a:gd name="connsiteX4" fmla="*/ 6586489 w 6586489"/>
              <a:gd name="connsiteY4" fmla="*/ 1053971 h 1264770"/>
              <a:gd name="connsiteX5" fmla="*/ 6375690 w 6586489"/>
              <a:gd name="connsiteY5" fmla="*/ 1264770 h 1264770"/>
              <a:gd name="connsiteX6" fmla="*/ 210799 w 6586489"/>
              <a:gd name="connsiteY6" fmla="*/ 1264770 h 1264770"/>
              <a:gd name="connsiteX7" fmla="*/ 0 w 6586489"/>
              <a:gd name="connsiteY7" fmla="*/ 1053971 h 1264770"/>
              <a:gd name="connsiteX8" fmla="*/ 0 w 6586489"/>
              <a:gd name="connsiteY8" fmla="*/ 210799 h 12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6489" h="1264770">
                <a:moveTo>
                  <a:pt x="0" y="210799"/>
                </a:moveTo>
                <a:cubicBezTo>
                  <a:pt x="0" y="94378"/>
                  <a:pt x="94378" y="0"/>
                  <a:pt x="210799" y="0"/>
                </a:cubicBezTo>
                <a:lnTo>
                  <a:pt x="6375690" y="0"/>
                </a:lnTo>
                <a:cubicBezTo>
                  <a:pt x="6492111" y="0"/>
                  <a:pt x="6586489" y="94378"/>
                  <a:pt x="6586489" y="210799"/>
                </a:cubicBezTo>
                <a:lnTo>
                  <a:pt x="6586489" y="1053971"/>
                </a:lnTo>
                <a:cubicBezTo>
                  <a:pt x="6586489" y="1170392"/>
                  <a:pt x="6492111" y="1264770"/>
                  <a:pt x="6375690" y="1264770"/>
                </a:cubicBezTo>
                <a:lnTo>
                  <a:pt x="210799" y="1264770"/>
                </a:lnTo>
                <a:cubicBezTo>
                  <a:pt x="94378" y="1264770"/>
                  <a:pt x="0" y="1170392"/>
                  <a:pt x="0" y="1053971"/>
                </a:cubicBezTo>
                <a:lnTo>
                  <a:pt x="0" y="21079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71" tIns="149371" rIns="149371" bIns="1493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6CB20B-1649-CD92-96E5-3E7AA2125E56}"/>
              </a:ext>
            </a:extLst>
          </p:cNvPr>
          <p:cNvCxnSpPr>
            <a:cxnSpLocks/>
          </p:cNvCxnSpPr>
          <p:nvPr/>
        </p:nvCxnSpPr>
        <p:spPr>
          <a:xfrm flipV="1">
            <a:off x="6093773" y="2739017"/>
            <a:ext cx="0" cy="5849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C558C7-0E60-E3E1-C837-6FEEDCD46E9A}"/>
              </a:ext>
            </a:extLst>
          </p:cNvPr>
          <p:cNvCxnSpPr>
            <a:cxnSpLocks/>
          </p:cNvCxnSpPr>
          <p:nvPr/>
        </p:nvCxnSpPr>
        <p:spPr>
          <a:xfrm flipV="1">
            <a:off x="6093773" y="1864621"/>
            <a:ext cx="0" cy="243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978DD38-D6A5-D52C-6CE2-2180CCBDF3A8}"/>
              </a:ext>
            </a:extLst>
          </p:cNvPr>
          <p:cNvSpPr/>
          <p:nvPr/>
        </p:nvSpPr>
        <p:spPr>
          <a:xfrm>
            <a:off x="2754214" y="6378678"/>
            <a:ext cx="6881105" cy="299684"/>
          </a:xfrm>
          <a:custGeom>
            <a:avLst/>
            <a:gdLst>
              <a:gd name="connsiteX0" fmla="*/ 0 w 6586489"/>
              <a:gd name="connsiteY0" fmla="*/ 0 h 380880"/>
              <a:gd name="connsiteX1" fmla="*/ 6586489 w 6586489"/>
              <a:gd name="connsiteY1" fmla="*/ 0 h 380880"/>
              <a:gd name="connsiteX2" fmla="*/ 6586489 w 6586489"/>
              <a:gd name="connsiteY2" fmla="*/ 380880 h 380880"/>
              <a:gd name="connsiteX3" fmla="*/ 0 w 6586489"/>
              <a:gd name="connsiteY3" fmla="*/ 380880 h 380880"/>
              <a:gd name="connsiteX4" fmla="*/ 0 w 6586489"/>
              <a:gd name="connsiteY4" fmla="*/ 0 h 38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6489" h="380880">
                <a:moveTo>
                  <a:pt x="0" y="0"/>
                </a:moveTo>
                <a:lnTo>
                  <a:pt x="6586489" y="0"/>
                </a:lnTo>
                <a:lnTo>
                  <a:pt x="6586489" y="380880"/>
                </a:lnTo>
                <a:lnTo>
                  <a:pt x="0" y="380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121" tIns="29210" rIns="163576" bIns="29210" numCol="1" spcCol="1270" anchor="t" anchorCtr="0">
            <a:noAutofit/>
          </a:bodyPr>
          <a:lstStyle/>
          <a:p>
            <a:pPr marL="0" marR="0" lvl="1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Outcomes could be spread over 2, 3 or 4 task forces.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7FA78-5F66-89FF-4115-F185A3A1D629}"/>
              </a:ext>
            </a:extLst>
          </p:cNvPr>
          <p:cNvSpPr txBox="1"/>
          <p:nvPr/>
        </p:nvSpPr>
        <p:spPr>
          <a:xfrm>
            <a:off x="4559557" y="5322865"/>
            <a:ext cx="2968309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Quality</a:t>
            </a:r>
          </a:p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Force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4ACB4FB-2831-DE4B-C289-1C78FCEFB61E}"/>
              </a:ext>
            </a:extLst>
          </p:cNvPr>
          <p:cNvSpPr/>
          <p:nvPr/>
        </p:nvSpPr>
        <p:spPr>
          <a:xfrm>
            <a:off x="8066301" y="5163611"/>
            <a:ext cx="3418717" cy="1077210"/>
          </a:xfrm>
          <a:custGeom>
            <a:avLst/>
            <a:gdLst>
              <a:gd name="connsiteX0" fmla="*/ 0 w 6586489"/>
              <a:gd name="connsiteY0" fmla="*/ 210799 h 1264770"/>
              <a:gd name="connsiteX1" fmla="*/ 210799 w 6586489"/>
              <a:gd name="connsiteY1" fmla="*/ 0 h 1264770"/>
              <a:gd name="connsiteX2" fmla="*/ 6375690 w 6586489"/>
              <a:gd name="connsiteY2" fmla="*/ 0 h 1264770"/>
              <a:gd name="connsiteX3" fmla="*/ 6586489 w 6586489"/>
              <a:gd name="connsiteY3" fmla="*/ 210799 h 1264770"/>
              <a:gd name="connsiteX4" fmla="*/ 6586489 w 6586489"/>
              <a:gd name="connsiteY4" fmla="*/ 1053971 h 1264770"/>
              <a:gd name="connsiteX5" fmla="*/ 6375690 w 6586489"/>
              <a:gd name="connsiteY5" fmla="*/ 1264770 h 1264770"/>
              <a:gd name="connsiteX6" fmla="*/ 210799 w 6586489"/>
              <a:gd name="connsiteY6" fmla="*/ 1264770 h 1264770"/>
              <a:gd name="connsiteX7" fmla="*/ 0 w 6586489"/>
              <a:gd name="connsiteY7" fmla="*/ 1053971 h 1264770"/>
              <a:gd name="connsiteX8" fmla="*/ 0 w 6586489"/>
              <a:gd name="connsiteY8" fmla="*/ 210799 h 12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6489" h="1264770">
                <a:moveTo>
                  <a:pt x="0" y="210799"/>
                </a:moveTo>
                <a:cubicBezTo>
                  <a:pt x="0" y="94378"/>
                  <a:pt x="94378" y="0"/>
                  <a:pt x="210799" y="0"/>
                </a:cubicBezTo>
                <a:lnTo>
                  <a:pt x="6375690" y="0"/>
                </a:lnTo>
                <a:cubicBezTo>
                  <a:pt x="6492111" y="0"/>
                  <a:pt x="6586489" y="94378"/>
                  <a:pt x="6586489" y="210799"/>
                </a:cubicBezTo>
                <a:lnTo>
                  <a:pt x="6586489" y="1053971"/>
                </a:lnTo>
                <a:cubicBezTo>
                  <a:pt x="6586489" y="1170392"/>
                  <a:pt x="6492111" y="1264770"/>
                  <a:pt x="6375690" y="1264770"/>
                </a:cubicBezTo>
                <a:lnTo>
                  <a:pt x="210799" y="1264770"/>
                </a:lnTo>
                <a:cubicBezTo>
                  <a:pt x="94378" y="1264770"/>
                  <a:pt x="0" y="1170392"/>
                  <a:pt x="0" y="1053971"/>
                </a:cubicBezTo>
                <a:lnTo>
                  <a:pt x="0" y="21079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71" tIns="149371" rIns="149371" bIns="1493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1C9E42-B4C6-D37E-E8A7-114475FD96DE}"/>
              </a:ext>
            </a:extLst>
          </p:cNvPr>
          <p:cNvSpPr txBox="1"/>
          <p:nvPr/>
        </p:nvSpPr>
        <p:spPr>
          <a:xfrm>
            <a:off x="8291504" y="5276178"/>
            <a:ext cx="2968309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Stewardship</a:t>
            </a:r>
          </a:p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Force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D64238E-E0E9-61E8-5AEF-373FE05271B0}"/>
              </a:ext>
            </a:extLst>
          </p:cNvPr>
          <p:cNvSpPr/>
          <p:nvPr/>
        </p:nvSpPr>
        <p:spPr>
          <a:xfrm>
            <a:off x="602407" y="5163611"/>
            <a:ext cx="3418717" cy="1077210"/>
          </a:xfrm>
          <a:custGeom>
            <a:avLst/>
            <a:gdLst>
              <a:gd name="connsiteX0" fmla="*/ 0 w 6586489"/>
              <a:gd name="connsiteY0" fmla="*/ 210799 h 1264770"/>
              <a:gd name="connsiteX1" fmla="*/ 210799 w 6586489"/>
              <a:gd name="connsiteY1" fmla="*/ 0 h 1264770"/>
              <a:gd name="connsiteX2" fmla="*/ 6375690 w 6586489"/>
              <a:gd name="connsiteY2" fmla="*/ 0 h 1264770"/>
              <a:gd name="connsiteX3" fmla="*/ 6586489 w 6586489"/>
              <a:gd name="connsiteY3" fmla="*/ 210799 h 1264770"/>
              <a:gd name="connsiteX4" fmla="*/ 6586489 w 6586489"/>
              <a:gd name="connsiteY4" fmla="*/ 1053971 h 1264770"/>
              <a:gd name="connsiteX5" fmla="*/ 6375690 w 6586489"/>
              <a:gd name="connsiteY5" fmla="*/ 1264770 h 1264770"/>
              <a:gd name="connsiteX6" fmla="*/ 210799 w 6586489"/>
              <a:gd name="connsiteY6" fmla="*/ 1264770 h 1264770"/>
              <a:gd name="connsiteX7" fmla="*/ 0 w 6586489"/>
              <a:gd name="connsiteY7" fmla="*/ 1053971 h 1264770"/>
              <a:gd name="connsiteX8" fmla="*/ 0 w 6586489"/>
              <a:gd name="connsiteY8" fmla="*/ 210799 h 12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6489" h="1264770">
                <a:moveTo>
                  <a:pt x="0" y="210799"/>
                </a:moveTo>
                <a:cubicBezTo>
                  <a:pt x="0" y="94378"/>
                  <a:pt x="94378" y="0"/>
                  <a:pt x="210799" y="0"/>
                </a:cubicBezTo>
                <a:lnTo>
                  <a:pt x="6375690" y="0"/>
                </a:lnTo>
                <a:cubicBezTo>
                  <a:pt x="6492111" y="0"/>
                  <a:pt x="6586489" y="94378"/>
                  <a:pt x="6586489" y="210799"/>
                </a:cubicBezTo>
                <a:lnTo>
                  <a:pt x="6586489" y="1053971"/>
                </a:lnTo>
                <a:cubicBezTo>
                  <a:pt x="6586489" y="1170392"/>
                  <a:pt x="6492111" y="1264770"/>
                  <a:pt x="6375690" y="1264770"/>
                </a:cubicBezTo>
                <a:lnTo>
                  <a:pt x="210799" y="1264770"/>
                </a:lnTo>
                <a:cubicBezTo>
                  <a:pt x="94378" y="1264770"/>
                  <a:pt x="0" y="1170392"/>
                  <a:pt x="0" y="1053971"/>
                </a:cubicBezTo>
                <a:lnTo>
                  <a:pt x="0" y="21079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71" tIns="149371" rIns="149371" bIns="1493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EFE806-4308-8DFF-5A5A-155A63053DF5}"/>
              </a:ext>
            </a:extLst>
          </p:cNvPr>
          <p:cNvSpPr txBox="1"/>
          <p:nvPr/>
        </p:nvSpPr>
        <p:spPr>
          <a:xfrm>
            <a:off x="827610" y="5276178"/>
            <a:ext cx="2968309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Living Resources</a:t>
            </a:r>
          </a:p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Force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40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>
            <a:extLst>
              <a:ext uri="{FF2B5EF4-FFF2-40B4-BE49-F238E27FC236}">
                <a16:creationId xmlns:a16="http://schemas.microsoft.com/office/drawing/2014/main" id="{DF205CEE-F340-929B-DB65-0E5E8DFA2F5B}"/>
              </a:ext>
            </a:extLst>
          </p:cNvPr>
          <p:cNvSpPr/>
          <p:nvPr/>
        </p:nvSpPr>
        <p:spPr>
          <a:xfrm>
            <a:off x="0" y="1"/>
            <a:ext cx="12191999" cy="119841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6DB300-762B-A1C4-EE45-1F6322C26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0" y="310780"/>
            <a:ext cx="12133820" cy="88763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Option 4:  </a:t>
            </a:r>
            <a:r>
              <a:rPr lang="en-US" dirty="0">
                <a:solidFill>
                  <a:srgbClr val="FFFFFF"/>
                </a:solidFill>
              </a:rPr>
              <a:t>Goal Team/STAR-Led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A15AF-4144-2F22-BCBE-5AE79BF84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400" y="1942454"/>
            <a:ext cx="3166932" cy="2450182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Goal Teams (including GIT 6 and STAR) </a:t>
            </a:r>
            <a:r>
              <a:rPr lang="en-US" dirty="0"/>
              <a:t>will work collectively with their workgroups (and others) to develop recommendations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BF332584-7C00-6315-45A6-B8E671D121FA}"/>
              </a:ext>
            </a:extLst>
          </p:cNvPr>
          <p:cNvSpPr/>
          <p:nvPr/>
        </p:nvSpPr>
        <p:spPr>
          <a:xfrm>
            <a:off x="214190" y="5269963"/>
            <a:ext cx="2100649" cy="14704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B59F3-A003-7F70-8059-B6072074799A}"/>
              </a:ext>
            </a:extLst>
          </p:cNvPr>
          <p:cNvSpPr txBox="1"/>
          <p:nvPr/>
        </p:nvSpPr>
        <p:spPr>
          <a:xfrm>
            <a:off x="621962" y="5907021"/>
            <a:ext cx="1099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Fisheries GIT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001E8142-9720-0F33-9A06-24B08DCF4A40}"/>
              </a:ext>
            </a:extLst>
          </p:cNvPr>
          <p:cNvSpPr/>
          <p:nvPr/>
        </p:nvSpPr>
        <p:spPr>
          <a:xfrm>
            <a:off x="2586684" y="5269965"/>
            <a:ext cx="2100649" cy="14704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D77A6A-A520-9E38-E171-D40894B68230}"/>
              </a:ext>
            </a:extLst>
          </p:cNvPr>
          <p:cNvSpPr txBox="1"/>
          <p:nvPr/>
        </p:nvSpPr>
        <p:spPr>
          <a:xfrm>
            <a:off x="2994456" y="5907023"/>
            <a:ext cx="1099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Habitat GIT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6A23AC21-687B-49D2-AEF7-E8C4BC23C7FB}"/>
              </a:ext>
            </a:extLst>
          </p:cNvPr>
          <p:cNvSpPr/>
          <p:nvPr/>
        </p:nvSpPr>
        <p:spPr>
          <a:xfrm>
            <a:off x="7467599" y="5257795"/>
            <a:ext cx="2100649" cy="14704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5223C9-B096-0A18-6F65-BB507F565A66}"/>
              </a:ext>
            </a:extLst>
          </p:cNvPr>
          <p:cNvSpPr txBox="1"/>
          <p:nvPr/>
        </p:nvSpPr>
        <p:spPr>
          <a:xfrm>
            <a:off x="7554100" y="5907019"/>
            <a:ext cx="1750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Healthy Watersheds GIT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E0E1E082-C5C1-2A69-7BCA-1CEA431B9117}"/>
              </a:ext>
            </a:extLst>
          </p:cNvPr>
          <p:cNvSpPr/>
          <p:nvPr/>
        </p:nvSpPr>
        <p:spPr>
          <a:xfrm>
            <a:off x="4959178" y="5269963"/>
            <a:ext cx="2100649" cy="14704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E4E678-0377-D06A-15E6-02583A630A86}"/>
              </a:ext>
            </a:extLst>
          </p:cNvPr>
          <p:cNvSpPr txBox="1"/>
          <p:nvPr/>
        </p:nvSpPr>
        <p:spPr>
          <a:xfrm>
            <a:off x="5243381" y="5907020"/>
            <a:ext cx="1280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Quality  GIT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3C2D1A67-B47B-7FC8-1DA1-B21A9942E86D}"/>
              </a:ext>
            </a:extLst>
          </p:cNvPr>
          <p:cNvSpPr/>
          <p:nvPr/>
        </p:nvSpPr>
        <p:spPr>
          <a:xfrm>
            <a:off x="9976020" y="5171793"/>
            <a:ext cx="2100649" cy="14704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E0082A-69C6-BFD0-2BFB-B4CB2054EBF3}"/>
              </a:ext>
            </a:extLst>
          </p:cNvPr>
          <p:cNvSpPr txBox="1"/>
          <p:nvPr/>
        </p:nvSpPr>
        <p:spPr>
          <a:xfrm>
            <a:off x="10175791" y="5907018"/>
            <a:ext cx="1701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Stewardship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GIT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5E0C453-8893-8A18-AB05-2E8E0CB7A27A}"/>
              </a:ext>
            </a:extLst>
          </p:cNvPr>
          <p:cNvSpPr/>
          <p:nvPr/>
        </p:nvSpPr>
        <p:spPr>
          <a:xfrm>
            <a:off x="4232746" y="4050051"/>
            <a:ext cx="3726505" cy="439201"/>
          </a:xfrm>
          <a:custGeom>
            <a:avLst/>
            <a:gdLst>
              <a:gd name="connsiteX0" fmla="*/ 0 w 6586489"/>
              <a:gd name="connsiteY0" fmla="*/ 210799 h 1264770"/>
              <a:gd name="connsiteX1" fmla="*/ 210799 w 6586489"/>
              <a:gd name="connsiteY1" fmla="*/ 0 h 1264770"/>
              <a:gd name="connsiteX2" fmla="*/ 6375690 w 6586489"/>
              <a:gd name="connsiteY2" fmla="*/ 0 h 1264770"/>
              <a:gd name="connsiteX3" fmla="*/ 6586489 w 6586489"/>
              <a:gd name="connsiteY3" fmla="*/ 210799 h 1264770"/>
              <a:gd name="connsiteX4" fmla="*/ 6586489 w 6586489"/>
              <a:gd name="connsiteY4" fmla="*/ 1053971 h 1264770"/>
              <a:gd name="connsiteX5" fmla="*/ 6375690 w 6586489"/>
              <a:gd name="connsiteY5" fmla="*/ 1264770 h 1264770"/>
              <a:gd name="connsiteX6" fmla="*/ 210799 w 6586489"/>
              <a:gd name="connsiteY6" fmla="*/ 1264770 h 1264770"/>
              <a:gd name="connsiteX7" fmla="*/ 0 w 6586489"/>
              <a:gd name="connsiteY7" fmla="*/ 1053971 h 1264770"/>
              <a:gd name="connsiteX8" fmla="*/ 0 w 6586489"/>
              <a:gd name="connsiteY8" fmla="*/ 210799 h 12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6489" h="1264770">
                <a:moveTo>
                  <a:pt x="0" y="210799"/>
                </a:moveTo>
                <a:cubicBezTo>
                  <a:pt x="0" y="94378"/>
                  <a:pt x="94378" y="0"/>
                  <a:pt x="210799" y="0"/>
                </a:cubicBezTo>
                <a:lnTo>
                  <a:pt x="6375690" y="0"/>
                </a:lnTo>
                <a:cubicBezTo>
                  <a:pt x="6492111" y="0"/>
                  <a:pt x="6586489" y="94378"/>
                  <a:pt x="6586489" y="210799"/>
                </a:cubicBezTo>
                <a:lnTo>
                  <a:pt x="6586489" y="1053971"/>
                </a:lnTo>
                <a:cubicBezTo>
                  <a:pt x="6586489" y="1170392"/>
                  <a:pt x="6492111" y="1264770"/>
                  <a:pt x="6375690" y="1264770"/>
                </a:cubicBezTo>
                <a:lnTo>
                  <a:pt x="210799" y="1264770"/>
                </a:lnTo>
                <a:cubicBezTo>
                  <a:pt x="94378" y="1264770"/>
                  <a:pt x="0" y="1170392"/>
                  <a:pt x="0" y="1053971"/>
                </a:cubicBezTo>
                <a:lnTo>
                  <a:pt x="0" y="21079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71" tIns="149371" rIns="149371" bIns="1493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 Board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C776003-1FB5-6555-7BD7-A5949D717206}"/>
              </a:ext>
            </a:extLst>
          </p:cNvPr>
          <p:cNvSpPr/>
          <p:nvPr/>
        </p:nvSpPr>
        <p:spPr>
          <a:xfrm>
            <a:off x="4232746" y="3209399"/>
            <a:ext cx="3726505" cy="439201"/>
          </a:xfrm>
          <a:custGeom>
            <a:avLst/>
            <a:gdLst>
              <a:gd name="connsiteX0" fmla="*/ 0 w 6586489"/>
              <a:gd name="connsiteY0" fmla="*/ 210799 h 1264770"/>
              <a:gd name="connsiteX1" fmla="*/ 210799 w 6586489"/>
              <a:gd name="connsiteY1" fmla="*/ 0 h 1264770"/>
              <a:gd name="connsiteX2" fmla="*/ 6375690 w 6586489"/>
              <a:gd name="connsiteY2" fmla="*/ 0 h 1264770"/>
              <a:gd name="connsiteX3" fmla="*/ 6586489 w 6586489"/>
              <a:gd name="connsiteY3" fmla="*/ 210799 h 1264770"/>
              <a:gd name="connsiteX4" fmla="*/ 6586489 w 6586489"/>
              <a:gd name="connsiteY4" fmla="*/ 1053971 h 1264770"/>
              <a:gd name="connsiteX5" fmla="*/ 6375690 w 6586489"/>
              <a:gd name="connsiteY5" fmla="*/ 1264770 h 1264770"/>
              <a:gd name="connsiteX6" fmla="*/ 210799 w 6586489"/>
              <a:gd name="connsiteY6" fmla="*/ 1264770 h 1264770"/>
              <a:gd name="connsiteX7" fmla="*/ 0 w 6586489"/>
              <a:gd name="connsiteY7" fmla="*/ 1053971 h 1264770"/>
              <a:gd name="connsiteX8" fmla="*/ 0 w 6586489"/>
              <a:gd name="connsiteY8" fmla="*/ 210799 h 12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6489" h="1264770">
                <a:moveTo>
                  <a:pt x="0" y="210799"/>
                </a:moveTo>
                <a:cubicBezTo>
                  <a:pt x="0" y="94378"/>
                  <a:pt x="94378" y="0"/>
                  <a:pt x="210799" y="0"/>
                </a:cubicBezTo>
                <a:lnTo>
                  <a:pt x="6375690" y="0"/>
                </a:lnTo>
                <a:cubicBezTo>
                  <a:pt x="6492111" y="0"/>
                  <a:pt x="6586489" y="94378"/>
                  <a:pt x="6586489" y="210799"/>
                </a:cubicBezTo>
                <a:lnTo>
                  <a:pt x="6586489" y="1053971"/>
                </a:lnTo>
                <a:cubicBezTo>
                  <a:pt x="6586489" y="1170392"/>
                  <a:pt x="6492111" y="1264770"/>
                  <a:pt x="6375690" y="1264770"/>
                </a:cubicBezTo>
                <a:lnTo>
                  <a:pt x="210799" y="1264770"/>
                </a:lnTo>
                <a:cubicBezTo>
                  <a:pt x="94378" y="1264770"/>
                  <a:pt x="0" y="1170392"/>
                  <a:pt x="0" y="1053971"/>
                </a:cubicBezTo>
                <a:lnTo>
                  <a:pt x="0" y="21079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71" tIns="149371" rIns="149371" bIns="1493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PSC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D21A56-0A73-3056-2A73-AB4E6833CCE2}"/>
              </a:ext>
            </a:extLst>
          </p:cNvPr>
          <p:cNvCxnSpPr>
            <a:cxnSpLocks/>
          </p:cNvCxnSpPr>
          <p:nvPr/>
        </p:nvCxnSpPr>
        <p:spPr>
          <a:xfrm flipV="1">
            <a:off x="6095999" y="4594866"/>
            <a:ext cx="0" cy="5849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C11FAC1-1EF8-83D2-708E-ECB805812EDE}"/>
              </a:ext>
            </a:extLst>
          </p:cNvPr>
          <p:cNvCxnSpPr>
            <a:cxnSpLocks/>
          </p:cNvCxnSpPr>
          <p:nvPr/>
        </p:nvCxnSpPr>
        <p:spPr>
          <a:xfrm flipV="1">
            <a:off x="6095999" y="3720470"/>
            <a:ext cx="0" cy="243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A599AAE-875E-A782-8E7F-4E63707E773C}"/>
              </a:ext>
            </a:extLst>
          </p:cNvPr>
          <p:cNvSpPr txBox="1"/>
          <p:nvPr/>
        </p:nvSpPr>
        <p:spPr>
          <a:xfrm>
            <a:off x="9025067" y="1543856"/>
            <a:ext cx="316693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GITS and STAR will provide recommendations to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 Board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(and possibly additional representation from GITs) which will act as a “joint committee” to synthesize and iron out differences between recommendations sent forward. </a:t>
            </a:r>
          </a:p>
        </p:txBody>
      </p:sp>
    </p:spTree>
    <p:extLst>
      <p:ext uri="{BB962C8B-B14F-4D97-AF65-F5344CB8AC3E}">
        <p14:creationId xmlns:p14="http://schemas.microsoft.com/office/powerpoint/2010/main" val="2842650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heme blue">
      <a:dk1>
        <a:srgbClr val="898989"/>
      </a:dk1>
      <a:lt1>
        <a:srgbClr val="FFFFFF"/>
      </a:lt1>
      <a:dk2>
        <a:srgbClr val="272829"/>
      </a:dk2>
      <a:lt2>
        <a:srgbClr val="FFFFFF"/>
      </a:lt2>
      <a:accent1>
        <a:srgbClr val="23C35E"/>
      </a:accent1>
      <a:accent2>
        <a:srgbClr val="159596"/>
      </a:accent2>
      <a:accent3>
        <a:srgbClr val="1264C3"/>
      </a:accent3>
      <a:accent4>
        <a:srgbClr val="0547A3"/>
      </a:accent4>
      <a:accent5>
        <a:srgbClr val="153789"/>
      </a:accent5>
      <a:accent6>
        <a:srgbClr val="A4ACB5"/>
      </a:accent6>
      <a:hlink>
        <a:srgbClr val="32A79F"/>
      </a:hlink>
      <a:folHlink>
        <a:srgbClr val="89E1D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Retrospect">
  <a:themeElements>
    <a:clrScheme name="Custom 5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344068"/>
      </a:accent1>
      <a:accent2>
        <a:srgbClr val="32616C"/>
      </a:accent2>
      <a:accent3>
        <a:srgbClr val="595959"/>
      </a:accent3>
      <a:accent4>
        <a:srgbClr val="595959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7AE4184E88514BBDD320BFFFE90DE4" ma:contentTypeVersion="6" ma:contentTypeDescription="Create a new document." ma:contentTypeScope="" ma:versionID="e9ac8bf3f071cbc6de4c0b06f329067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098a6926-8f38-43c1-9fc4-741587df910b" xmlns:ns6="fd90c4ed-3fbb-4f75-9b15-00060eb5a58c" targetNamespace="http://schemas.microsoft.com/office/2006/metadata/properties" ma:root="true" ma:fieldsID="b4bd646d545f9a08e8821f8021b23367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098a6926-8f38-43c1-9fc4-741587df910b"/>
    <xsd:import namespace="fd90c4ed-3fbb-4f75-9b15-00060eb5a58c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cf0119da-c5ad-4e13-98ae-766acf893510}" ma:internalName="TaxCatchAllLabel" ma:readOnly="true" ma:showField="CatchAllDataLabel" ma:web="fd90c4ed-3fbb-4f75-9b15-00060eb5a5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cf0119da-c5ad-4e13-98ae-766acf893510}" ma:internalName="TaxCatchAll" ma:showField="CatchAllData" ma:web="fd90c4ed-3fbb-4f75-9b15-00060eb5a5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8a6926-8f38-43c1-9fc4-741587df91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0c4ed-3fbb-4f75-9b15-00060eb5a58c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29f62856-1543-49d4-a736-4569d363f533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2020-09-04T18:01:08+00:00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B46BAB7D-9CCA-4594-9A50-F5C9112B195B}">
  <ds:schemaRefs>
    <ds:schemaRef ds:uri="098a6926-8f38-43c1-9fc4-741587df910b"/>
    <ds:schemaRef ds:uri="4ffa91fb-a0ff-4ac5-b2db-65c790d184a4"/>
    <ds:schemaRef ds:uri="fd90c4ed-3fbb-4f75-9b15-00060eb5a5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2106EF0-F96F-43DD-B249-CD3DDD792A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95E960-3E06-49E2-8EE1-D41FB5F9AEDD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D36E9C0-8935-48C7-BDD7-5B2FA17AE5F4}">
  <ds:schemaRefs>
    <ds:schemaRef ds:uri="098a6926-8f38-43c1-9fc4-741587df910b"/>
    <ds:schemaRef ds:uri="4ffa91fb-a0ff-4ac5-b2db-65c790d184a4"/>
    <ds:schemaRef ds:uri="fd90c4ed-3fbb-4f75-9b15-00060eb5a58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2197</TotalTime>
  <Words>1016</Words>
  <Application>Microsoft Office PowerPoint</Application>
  <PresentationFormat>Widescreen</PresentationFormat>
  <Paragraphs>185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Lato Light</vt:lpstr>
      <vt:lpstr>Merriweather Web</vt:lpstr>
      <vt:lpstr>Poppins</vt:lpstr>
      <vt:lpstr>Poppins Medium</vt:lpstr>
      <vt:lpstr>Symbol</vt:lpstr>
      <vt:lpstr>Times New Roman</vt:lpstr>
      <vt:lpstr>Office Theme</vt:lpstr>
      <vt:lpstr>1_Office Theme</vt:lpstr>
      <vt:lpstr>Retrospect</vt:lpstr>
      <vt:lpstr>2_Office Theme</vt:lpstr>
      <vt:lpstr> Chesapeake Bay Program Updates  Citizens Advisory Committee Quarterly—February 2023</vt:lpstr>
      <vt:lpstr>PowerPoint Presentation</vt:lpstr>
      <vt:lpstr>PowerPoint Presentation</vt:lpstr>
      <vt:lpstr>PowerPoint Presentation</vt:lpstr>
      <vt:lpstr>5 PROPOSALS</vt:lpstr>
      <vt:lpstr>Option 1:  Steering Committee</vt:lpstr>
      <vt:lpstr>Option 2: Three Separate Task Forces</vt:lpstr>
      <vt:lpstr>Option 3: Task Force Hybrid</vt:lpstr>
      <vt:lpstr>Option 4:  Goal Team/STAR-Led</vt:lpstr>
      <vt:lpstr>Option 5:  Goal Team/STAR-Led w/ Steering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Questions?  Martha Shimkin, shimkin.martha@epa.gov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Bo (James)</dc:creator>
  <cp:lastModifiedBy>Handen, Amy</cp:lastModifiedBy>
  <cp:revision>25</cp:revision>
  <dcterms:created xsi:type="dcterms:W3CDTF">2020-09-04T14:25:48Z</dcterms:created>
  <dcterms:modified xsi:type="dcterms:W3CDTF">2023-02-23T20:38:55Z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0x010100AE7AE4184E88514BBDD320BFFFE90DE4</vt:lpwstr>
  </property>
  <property fmtid="{D5CDD505-2E9C-101B-9397-08002B2CF9AE}" pid="3" name="TaxKeyword">
    <vt:lpwstr/>
  </property>
  <property fmtid="{D5CDD505-2E9C-101B-9397-08002B2CF9AE}" pid="4" name="Document Type">
    <vt:lpwstr/>
  </property>
  <property fmtid="{D5CDD505-2E9C-101B-9397-08002B2CF9AE}" pid="5" name="e3f09c3df709400db2417a7161762d62">
    <vt:lpwstr/>
  </property>
  <property fmtid="{D5CDD505-2E9C-101B-9397-08002B2CF9AE}" pid="6" name="EPA_x0020_Subject">
    <vt:lpwstr/>
  </property>
  <property fmtid="{D5CDD505-2E9C-101B-9397-08002B2CF9AE}" pid="7" name="EPA Subject">
    <vt:lpwstr/>
  </property>
</Properties>
</file>